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23"/>
  </p:notesMasterIdLst>
  <p:handoutMasterIdLst>
    <p:handoutMasterId r:id="rId24"/>
  </p:handoutMasterIdLst>
  <p:sldIdLst>
    <p:sldId id="256" r:id="rId6"/>
    <p:sldId id="320" r:id="rId7"/>
    <p:sldId id="322" r:id="rId8"/>
    <p:sldId id="259" r:id="rId9"/>
    <p:sldId id="291" r:id="rId10"/>
    <p:sldId id="321" r:id="rId11"/>
    <p:sldId id="295" r:id="rId12"/>
    <p:sldId id="316" r:id="rId13"/>
    <p:sldId id="312" r:id="rId14"/>
    <p:sldId id="314" r:id="rId15"/>
    <p:sldId id="304" r:id="rId16"/>
    <p:sldId id="305" r:id="rId17"/>
    <p:sldId id="306" r:id="rId18"/>
    <p:sldId id="307" r:id="rId19"/>
    <p:sldId id="308" r:id="rId20"/>
    <p:sldId id="317" r:id="rId21"/>
    <p:sldId id="271" r:id="rId22"/>
  </p:sldIdLst>
  <p:sldSz cx="10058400" cy="7772400"/>
  <p:notesSz cx="7010400" cy="9296400"/>
  <p:custDataLst>
    <p:tags r:id="rId25"/>
  </p:custDataLst>
  <p:defaultTex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oel Eldridge" initials="NE" lastIdx="5" clrIdx="6">
    <p:extLst>
      <p:ext uri="{19B8F6BF-5375-455C-9EA6-DF929625EA0E}">
        <p15:presenceInfo xmlns:p15="http://schemas.microsoft.com/office/powerpoint/2012/main" userId="S-1-5-21-1747495209-1248221918-2216747781-26085" providerId="AD"/>
      </p:ext>
    </p:extLst>
  </p:cmAuthor>
  <p:cmAuthor id="1" name="CHRIS Holzmueller" initials="CH" lastIdx="5" clrIdx="0"/>
  <p:cmAuthor id="8" name="Henderson, Susan (AHRQ/CQuIPS)" initials="HS( [2]" lastIdx="25" clrIdx="7">
    <p:extLst>
      <p:ext uri="{19B8F6BF-5375-455C-9EA6-DF929625EA0E}">
        <p15:presenceInfo xmlns:p15="http://schemas.microsoft.com/office/powerpoint/2012/main" userId="S::Susan.Henderson@ahrq.hhs.gov::be03e4c4-8aa6-4af0-941e-a67dd7c07131" providerId="AD"/>
      </p:ext>
    </p:extLst>
  </p:cmAuthor>
  <p:cmAuthor id="2" name="Benjamin Eidman" initials="BE" lastIdx="5" clrIdx="1"/>
  <p:cmAuthor id="9" name="Gray, Darryl (AHRQ/CQuIPS)" initials="GD(" lastIdx="14" clrIdx="8">
    <p:extLst>
      <p:ext uri="{19B8F6BF-5375-455C-9EA6-DF929625EA0E}">
        <p15:presenceInfo xmlns:p15="http://schemas.microsoft.com/office/powerpoint/2012/main" userId="S::Darryl.Gray@ahrq.hhs.gov::797aa305-9663-4b54-9959-e4ac22247a2d" providerId="AD"/>
      </p:ext>
    </p:extLst>
  </p:cmAuthor>
  <p:cmAuthor id="3" name="CHRIS Holzmueller" initials="CH [2]" lastIdx="1" clrIdx="2"/>
  <p:cmAuthor id="10" name="Heidenrich, Christine (AHRQ/OC) (CTR)" initials="HC((" lastIdx="14" clrIdx="9">
    <p:extLst>
      <p:ext uri="{19B8F6BF-5375-455C-9EA6-DF929625EA0E}">
        <p15:presenceInfo xmlns:p15="http://schemas.microsoft.com/office/powerpoint/2012/main" userId="S::Christine.Heidenrich@ahrq.hhs.gov::58cf9597-5aed-4544-869e-b91fdda55fa7" providerId="AD"/>
      </p:ext>
    </p:extLst>
  </p:cmAuthor>
  <p:cmAuthor id="4" name="Erin Kirley" initials="EK" lastIdx="21" clrIdx="3"/>
  <p:cmAuthor id="5" name="Debbie Hobson" initials="" lastIdx="9" clrIdx="4"/>
  <p:cmAuthor id="6" name="Henderson, Susan (AHRQ/CQuIPS)" initials="HS(" lastIdx="8" clrIdx="5">
    <p:extLst>
      <p:ext uri="{19B8F6BF-5375-455C-9EA6-DF929625EA0E}">
        <p15:presenceInfo xmlns:p15="http://schemas.microsoft.com/office/powerpoint/2012/main" userId="S-1-5-21-1747495209-1248221918-2216747781-2330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09" autoAdjust="0"/>
    <p:restoredTop sz="86401" autoAdjust="0"/>
  </p:normalViewPr>
  <p:slideViewPr>
    <p:cSldViewPr snapToGrid="0">
      <p:cViewPr varScale="1">
        <p:scale>
          <a:sx n="59" d="100"/>
          <a:sy n="59" d="100"/>
        </p:scale>
        <p:origin x="980" y="56"/>
      </p:cViewPr>
      <p:guideLst>
        <p:guide orient="horz" pos="2448"/>
        <p:guide pos="3168"/>
      </p:guideLst>
    </p:cSldViewPr>
  </p:slideViewPr>
  <p:outlineViewPr>
    <p:cViewPr>
      <p:scale>
        <a:sx n="33" d="100"/>
        <a:sy n="33" d="100"/>
      </p:scale>
      <p:origin x="0" y="-192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27" tIns="45713" rIns="91427" bIns="45713" rtlCol="0"/>
          <a:lstStyle>
            <a:lvl1pPr algn="r">
              <a:defRPr sz="1200"/>
            </a:lvl1pPr>
          </a:lstStyle>
          <a:p>
            <a:fld id="{C6F590BC-5127-4385-BB60-35E773F67C4C}" type="datetimeFigureOut">
              <a:rPr lang="en-US" smtClean="0"/>
              <a:t>6/7/2023</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27" tIns="45713" rIns="91427" bIns="45713" rtlCol="0" anchor="b"/>
          <a:lstStyle>
            <a:lvl1pPr algn="l">
              <a:defRPr sz="1200"/>
            </a:lvl1pPr>
          </a:lstStyle>
          <a:p>
            <a:r>
              <a:rPr lang="en-US"/>
              <a:t>AHRQ Safety Program for Improving Surgical Care and Recovery</a:t>
            </a:r>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7" tIns="45713" rIns="91427" bIns="45713" rtlCol="0" anchor="b"/>
          <a:lstStyle>
            <a:lvl1pPr algn="r">
              <a:defRPr sz="1200"/>
            </a:lvl1pPr>
          </a:lstStyle>
          <a:p>
            <a:fld id="{FBF41FB7-CDE2-48AB-91FB-4B0FD3990ADF}" type="slidenum">
              <a:rPr lang="en-US" smtClean="0"/>
              <a:t>‹#›</a:t>
            </a:fld>
            <a:endParaRPr lang="en-US"/>
          </a:p>
        </p:txBody>
      </p:sp>
    </p:spTree>
    <p:extLst>
      <p:ext uri="{BB962C8B-B14F-4D97-AF65-F5344CB8AC3E}">
        <p14:creationId xmlns:p14="http://schemas.microsoft.com/office/powerpoint/2010/main" val="23157881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A45BD74E-E827-4F97-87D4-C307608CFA39}" type="datetimeFigureOut">
              <a:rPr lang="en-US" smtClean="0"/>
              <a:t>6/7/2023</a:t>
            </a:fld>
            <a:endParaRPr lang="en-US"/>
          </a:p>
        </p:txBody>
      </p:sp>
      <p:sp>
        <p:nvSpPr>
          <p:cNvPr id="4" name="Slide Image Placeholder 3"/>
          <p:cNvSpPr>
            <a:spLocks noGrp="1" noRot="1" noChangeAspect="1"/>
          </p:cNvSpPr>
          <p:nvPr>
            <p:ph type="sldImg" idx="2"/>
          </p:nvPr>
        </p:nvSpPr>
        <p:spPr>
          <a:xfrm>
            <a:off x="1250950" y="696913"/>
            <a:ext cx="45085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r>
              <a:rPr lang="en-US"/>
              <a:t>AHRQ Safety Program for Improving Surgical Care and Recovery</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6F6E0279-E039-4FD6-AE27-C626EDCEFED9}" type="slidenum">
              <a:rPr lang="en-US" smtClean="0"/>
              <a:t>‹#›</a:t>
            </a:fld>
            <a:endParaRPr lang="en-US"/>
          </a:p>
        </p:txBody>
      </p:sp>
    </p:spTree>
    <p:extLst>
      <p:ext uri="{BB962C8B-B14F-4D97-AF65-F5344CB8AC3E}">
        <p14:creationId xmlns:p14="http://schemas.microsoft.com/office/powerpoint/2010/main" val="2383706113"/>
      </p:ext>
    </p:extLst>
  </p:cSld>
  <p:clrMap bg1="lt1" tx1="dk1" bg2="lt2" tx2="dk2" accent1="accent1" accent2="accent2" accent3="accent3" accent4="accent4" accent5="accent5" accent6="accent6" hlink="hlink" folHlink="folHlink"/>
  <p:hf sldNum="0" hdr="0" ftr="0" dt="0"/>
  <p:notesStyle>
    <a:lvl1pPr marL="0" algn="l" defTabSz="1018638" rtl="0" eaLnBrk="1" latinLnBrk="0" hangingPunct="1">
      <a:defRPr sz="1300" kern="1200">
        <a:solidFill>
          <a:schemeClr val="tx1"/>
        </a:solidFill>
        <a:latin typeface="+mn-lt"/>
        <a:ea typeface="+mn-ea"/>
        <a:cs typeface="+mn-cs"/>
      </a:defRPr>
    </a:lvl1pPr>
    <a:lvl2pPr marL="509319" algn="l" defTabSz="1018638" rtl="0" eaLnBrk="1" latinLnBrk="0" hangingPunct="1">
      <a:defRPr sz="1300" kern="1200">
        <a:solidFill>
          <a:schemeClr val="tx1"/>
        </a:solidFill>
        <a:latin typeface="+mn-lt"/>
        <a:ea typeface="+mn-ea"/>
        <a:cs typeface="+mn-cs"/>
      </a:defRPr>
    </a:lvl2pPr>
    <a:lvl3pPr marL="1018638" algn="l" defTabSz="1018638" rtl="0" eaLnBrk="1" latinLnBrk="0" hangingPunct="1">
      <a:defRPr sz="1300" kern="1200">
        <a:solidFill>
          <a:schemeClr val="tx1"/>
        </a:solidFill>
        <a:latin typeface="+mn-lt"/>
        <a:ea typeface="+mn-ea"/>
        <a:cs typeface="+mn-cs"/>
      </a:defRPr>
    </a:lvl3pPr>
    <a:lvl4pPr marL="1527956" algn="l" defTabSz="1018638" rtl="0" eaLnBrk="1" latinLnBrk="0" hangingPunct="1">
      <a:defRPr sz="1300" kern="1200">
        <a:solidFill>
          <a:schemeClr val="tx1"/>
        </a:solidFill>
        <a:latin typeface="+mn-lt"/>
        <a:ea typeface="+mn-ea"/>
        <a:cs typeface="+mn-cs"/>
      </a:defRPr>
    </a:lvl4pPr>
    <a:lvl5pPr marL="2037275" algn="l" defTabSz="1018638" rtl="0" eaLnBrk="1" latinLnBrk="0" hangingPunct="1">
      <a:defRPr sz="1300" kern="1200">
        <a:solidFill>
          <a:schemeClr val="tx1"/>
        </a:solidFill>
        <a:latin typeface="+mn-lt"/>
        <a:ea typeface="+mn-ea"/>
        <a:cs typeface="+mn-cs"/>
      </a:defRPr>
    </a:lvl5pPr>
    <a:lvl6pPr marL="2546595" algn="l" defTabSz="1018638" rtl="0" eaLnBrk="1" latinLnBrk="0" hangingPunct="1">
      <a:defRPr sz="1300" kern="1200">
        <a:solidFill>
          <a:schemeClr val="tx1"/>
        </a:solidFill>
        <a:latin typeface="+mn-lt"/>
        <a:ea typeface="+mn-ea"/>
        <a:cs typeface="+mn-cs"/>
      </a:defRPr>
    </a:lvl6pPr>
    <a:lvl7pPr marL="3055914" algn="l" defTabSz="1018638" rtl="0" eaLnBrk="1" latinLnBrk="0" hangingPunct="1">
      <a:defRPr sz="1300" kern="1200">
        <a:solidFill>
          <a:schemeClr val="tx1"/>
        </a:solidFill>
        <a:latin typeface="+mn-lt"/>
        <a:ea typeface="+mn-ea"/>
        <a:cs typeface="+mn-cs"/>
      </a:defRPr>
    </a:lvl7pPr>
    <a:lvl8pPr marL="3565233" algn="l" defTabSz="1018638" rtl="0" eaLnBrk="1" latinLnBrk="0" hangingPunct="1">
      <a:defRPr sz="1300" kern="1200">
        <a:solidFill>
          <a:schemeClr val="tx1"/>
        </a:solidFill>
        <a:latin typeface="+mn-lt"/>
        <a:ea typeface="+mn-ea"/>
        <a:cs typeface="+mn-cs"/>
      </a:defRPr>
    </a:lvl8pPr>
    <a:lvl9pPr marL="4074549" algn="l" defTabSz="1018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15162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19542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13493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26487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8224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3"/>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2"/>
            <a:ext cx="704088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8F712-46A8-4B9F-91AB-306A1DF8C3A3}" type="slidenum">
              <a:rPr lang="en-US" smtClean="0"/>
              <a:t>‹#›</a:t>
            </a:fld>
            <a:endParaRPr lang="en-US"/>
          </a:p>
        </p:txBody>
      </p:sp>
      <p:sp>
        <p:nvSpPr>
          <p:cNvPr id="7" name="TextBox 6"/>
          <p:cNvSpPr txBox="1"/>
          <p:nvPr userDrawn="1"/>
        </p:nvSpPr>
        <p:spPr>
          <a:xfrm>
            <a:off x="1219200" y="381000"/>
            <a:ext cx="7754559" cy="1323439"/>
          </a:xfrm>
          <a:prstGeom prst="rect">
            <a:avLst/>
          </a:prstGeom>
          <a:noFill/>
        </p:spPr>
        <p:txBody>
          <a:bodyPr wrap="none" rtlCol="0">
            <a:spAutoFit/>
          </a:bodyPr>
          <a:lstStyle/>
          <a:p>
            <a:pPr algn="ctr"/>
            <a:r>
              <a:rPr lang="en-US" sz="4000">
                <a:solidFill>
                  <a:schemeClr val="bg1"/>
                </a:solidFill>
              </a:rPr>
              <a:t>AHRQ Safety Program for Improving </a:t>
            </a:r>
          </a:p>
          <a:p>
            <a:pPr algn="ctr"/>
            <a:r>
              <a:rPr lang="en-US" sz="4000">
                <a:solidFill>
                  <a:schemeClr val="bg1"/>
                </a:solidFill>
              </a:rPr>
              <a:t>Surgical Care and Recovery</a:t>
            </a:r>
          </a:p>
        </p:txBody>
      </p:sp>
    </p:spTree>
    <p:extLst>
      <p:ext uri="{BB962C8B-B14F-4D97-AF65-F5344CB8AC3E}">
        <p14:creationId xmlns:p14="http://schemas.microsoft.com/office/powerpoint/2010/main" val="731287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8F712-46A8-4B9F-91AB-306A1DF8C3A3}" type="slidenum">
              <a:rPr lang="en-US" smtClean="0"/>
              <a:t>‹#›</a:t>
            </a:fld>
            <a:endParaRPr lang="en-US"/>
          </a:p>
        </p:txBody>
      </p:sp>
    </p:spTree>
    <p:extLst>
      <p:ext uri="{BB962C8B-B14F-4D97-AF65-F5344CB8AC3E}">
        <p14:creationId xmlns:p14="http://schemas.microsoft.com/office/powerpoint/2010/main" val="94300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60"/>
            <a:ext cx="2263140" cy="66317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60"/>
            <a:ext cx="6621780" cy="6631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8F712-46A8-4B9F-91AB-306A1DF8C3A3}" type="slidenum">
              <a:rPr lang="en-US" smtClean="0"/>
              <a:t>‹#›</a:t>
            </a:fld>
            <a:endParaRPr lang="en-US"/>
          </a:p>
        </p:txBody>
      </p:sp>
    </p:spTree>
    <p:extLst>
      <p:ext uri="{BB962C8B-B14F-4D97-AF65-F5344CB8AC3E}">
        <p14:creationId xmlns:p14="http://schemas.microsoft.com/office/powerpoint/2010/main" val="2265188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02920" y="259081"/>
            <a:ext cx="9052560" cy="672897"/>
          </a:xfrm>
          <a:prstGeom prst="rect">
            <a:avLst/>
          </a:prstGeom>
        </p:spPr>
        <p:txBody>
          <a:bodyPr vert="horz" lIns="91391" tIns="45697" rIns="91391" bIns="45697" rtlCol="0" anchor="ctr">
            <a:normAutofit/>
          </a:bodyPr>
          <a:lstStyle/>
          <a:p>
            <a:r>
              <a:rPr lang="en-US"/>
              <a:t>Click to edit Master title style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5556"/>
          <a:stretch/>
        </p:blipFill>
        <p:spPr>
          <a:xfrm>
            <a:off x="0" y="6684264"/>
            <a:ext cx="10058400" cy="1122680"/>
          </a:xfrm>
          <a:prstGeom prst="rect">
            <a:avLst/>
          </a:prstGeom>
        </p:spPr>
      </p:pic>
      <p:sp>
        <p:nvSpPr>
          <p:cNvPr id="6" name="Text Placeholder 2"/>
          <p:cNvSpPr>
            <a:spLocks noGrp="1"/>
          </p:cNvSpPr>
          <p:nvPr>
            <p:ph idx="1"/>
          </p:nvPr>
        </p:nvSpPr>
        <p:spPr>
          <a:xfrm>
            <a:off x="502920" y="1122680"/>
            <a:ext cx="9052560" cy="5786120"/>
          </a:xfrm>
          <a:prstGeom prst="rect">
            <a:avLst/>
          </a:prstGeom>
        </p:spPr>
        <p:txBody>
          <a:bodyPr vert="horz" lIns="91391" tIns="45697" rIns="91391" bIns="4569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5651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D8F2F1-4C90-404F-86A5-344B5A54EFD6}"/>
              </a:ext>
            </a:extLst>
          </p:cNvPr>
          <p:cNvPicPr>
            <a:picLocks noChangeAspect="1"/>
          </p:cNvPicPr>
          <p:nvPr userDrawn="1"/>
        </p:nvPicPr>
        <p:blipFill>
          <a:blip r:embed="rId3"/>
          <a:stretch>
            <a:fillRect/>
          </a:stretch>
        </p:blipFill>
        <p:spPr>
          <a:xfrm>
            <a:off x="-1" y="1142"/>
            <a:ext cx="10114935" cy="7813787"/>
          </a:xfrm>
          <a:prstGeom prst="rect">
            <a:avLst/>
          </a:prstGeom>
        </p:spPr>
      </p:pic>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
        <p:nvSpPr>
          <p:cNvPr id="8" name="Slide Number Placeholder 5">
            <a:extLst>
              <a:ext uri="{FF2B5EF4-FFF2-40B4-BE49-F238E27FC236}">
                <a16:creationId xmlns:a16="http://schemas.microsoft.com/office/drawing/2014/main" id="{FBB401B0-B532-C545-9060-C2DD2F1C9F31}"/>
              </a:ext>
            </a:extLst>
          </p:cNvPr>
          <p:cNvSpPr>
            <a:spLocks noGrp="1"/>
          </p:cNvSpPr>
          <p:nvPr>
            <p:ph type="sldNum" sz="quarter" idx="4"/>
          </p:nvPr>
        </p:nvSpPr>
        <p:spPr>
          <a:xfrm>
            <a:off x="7427836" y="7343273"/>
            <a:ext cx="2263140" cy="413808"/>
          </a:xfrm>
          <a:prstGeom prst="rect">
            <a:avLst/>
          </a:prstGeom>
        </p:spPr>
        <p:txBody>
          <a:bodyPr vert="horz" lIns="91440" tIns="45720" rIns="91440" bIns="45720" rtlCol="0" anchor="ctr"/>
          <a:lstStyle>
            <a:lvl1pPr algn="r">
              <a:defRPr sz="1320">
                <a:solidFill>
                  <a:schemeClr val="tx1"/>
                </a:solidFill>
              </a:defRPr>
            </a:lvl1pPr>
          </a:lstStyle>
          <a:p>
            <a:fld id="{498A42FD-C428-8D45-B6B6-FFACA08CC614}" type="slidenum">
              <a:rPr lang="en-US" smtClean="0"/>
              <a:pPr/>
              <a:t>‹#›</a:t>
            </a:fld>
            <a:endParaRPr lang="en-US" dirty="0"/>
          </a:p>
        </p:txBody>
      </p:sp>
    </p:spTree>
    <p:custDataLst>
      <p:tags r:id="rId1"/>
    </p:custDataLst>
    <p:extLst>
      <p:ext uri="{BB962C8B-B14F-4D97-AF65-F5344CB8AC3E}">
        <p14:creationId xmlns:p14="http://schemas.microsoft.com/office/powerpoint/2010/main" val="506032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Page with one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custDataLst>
      <p:tags r:id="rId1"/>
    </p:custDataLst>
    <p:extLst>
      <p:ext uri="{BB962C8B-B14F-4D97-AF65-F5344CB8AC3E}">
        <p14:creationId xmlns:p14="http://schemas.microsoft.com/office/powerpoint/2010/main" val="1847224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with 11 text boxe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EAE54C-0E08-904E-A368-84CAE91510AB}"/>
              </a:ext>
            </a:extLst>
          </p:cNvPr>
          <p:cNvSpPr>
            <a:spLocks noGrp="1"/>
          </p:cNvSpPr>
          <p:nvPr>
            <p:ph type="title"/>
          </p:nvPr>
        </p:nvSpPr>
        <p:spPr>
          <a:xfrm>
            <a:off x="691515" y="1"/>
            <a:ext cx="8675370" cy="979714"/>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D05D5673-5E67-674E-A265-C441448C382B}"/>
              </a:ext>
            </a:extLst>
          </p:cNvPr>
          <p:cNvSpPr>
            <a:spLocks noGrp="1"/>
          </p:cNvSpPr>
          <p:nvPr>
            <p:ph idx="1"/>
          </p:nvPr>
        </p:nvSpPr>
        <p:spPr>
          <a:xfrm>
            <a:off x="691515" y="1201239"/>
            <a:ext cx="8675370" cy="57993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6109316B-84B0-0344-A872-AECB711B0F2B}"/>
              </a:ext>
            </a:extLst>
          </p:cNvPr>
          <p:cNvSpPr>
            <a:spLocks noGrp="1"/>
          </p:cNvSpPr>
          <p:nvPr>
            <p:ph type="sldNum" sz="quarter" idx="12"/>
          </p:nvPr>
        </p:nvSpPr>
        <p:spPr>
          <a:xfrm>
            <a:off x="7427836" y="7343273"/>
            <a:ext cx="2263140" cy="413808"/>
          </a:xfrm>
        </p:spPr>
        <p:txBody>
          <a:bodyPr/>
          <a:lstStyle/>
          <a:p>
            <a:fld id="{498A42FD-C428-8D45-B6B6-FFACA08CC614}" type="slidenum">
              <a:rPr lang="en-US" smtClean="0"/>
              <a:t>‹#›</a:t>
            </a:fld>
            <a:endParaRPr lang="en-US"/>
          </a:p>
        </p:txBody>
      </p:sp>
      <p:sp>
        <p:nvSpPr>
          <p:cNvPr id="10" name="Content Placeholder 2">
            <a:extLst>
              <a:ext uri="{FF2B5EF4-FFF2-40B4-BE49-F238E27FC236}">
                <a16:creationId xmlns:a16="http://schemas.microsoft.com/office/drawing/2014/main" id="{DF92C32A-6419-334B-A8D5-098DE19F193A}"/>
              </a:ext>
            </a:extLst>
          </p:cNvPr>
          <p:cNvSpPr>
            <a:spLocks noGrp="1"/>
          </p:cNvSpPr>
          <p:nvPr>
            <p:ph idx="13"/>
          </p:nvPr>
        </p:nvSpPr>
        <p:spPr>
          <a:xfrm>
            <a:off x="10366986" y="0"/>
            <a:ext cx="867537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15191E98-1646-424B-B0D5-9B1FE8C3E5FB}"/>
              </a:ext>
            </a:extLst>
          </p:cNvPr>
          <p:cNvSpPr>
            <a:spLocks noGrp="1"/>
          </p:cNvSpPr>
          <p:nvPr>
            <p:ph idx="14"/>
          </p:nvPr>
        </p:nvSpPr>
        <p:spPr>
          <a:xfrm>
            <a:off x="10519386" y="662396"/>
            <a:ext cx="867537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EA4C66E1-C846-0945-96C6-C889F5A53C0D}"/>
              </a:ext>
            </a:extLst>
          </p:cNvPr>
          <p:cNvSpPr>
            <a:spLocks noGrp="1"/>
          </p:cNvSpPr>
          <p:nvPr>
            <p:ph idx="15"/>
          </p:nvPr>
        </p:nvSpPr>
        <p:spPr>
          <a:xfrm>
            <a:off x="10671786" y="1324792"/>
            <a:ext cx="867537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7F46D8CA-E722-6541-928C-BCAFB6C09013}"/>
              </a:ext>
            </a:extLst>
          </p:cNvPr>
          <p:cNvSpPr>
            <a:spLocks noGrp="1"/>
          </p:cNvSpPr>
          <p:nvPr>
            <p:ph idx="16"/>
          </p:nvPr>
        </p:nvSpPr>
        <p:spPr>
          <a:xfrm>
            <a:off x="10824186" y="1987188"/>
            <a:ext cx="867537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6F27485B-C1B6-FF48-8CF0-E42F867E2C2D}"/>
              </a:ext>
            </a:extLst>
          </p:cNvPr>
          <p:cNvSpPr>
            <a:spLocks noGrp="1"/>
          </p:cNvSpPr>
          <p:nvPr>
            <p:ph idx="17"/>
          </p:nvPr>
        </p:nvSpPr>
        <p:spPr>
          <a:xfrm>
            <a:off x="10976586" y="2649584"/>
            <a:ext cx="867537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6298F052-C037-6C4D-88FD-39BC4BE5A2D4}"/>
              </a:ext>
            </a:extLst>
          </p:cNvPr>
          <p:cNvSpPr>
            <a:spLocks noGrp="1"/>
          </p:cNvSpPr>
          <p:nvPr>
            <p:ph idx="18"/>
          </p:nvPr>
        </p:nvSpPr>
        <p:spPr>
          <a:xfrm>
            <a:off x="11128986" y="3311980"/>
            <a:ext cx="867537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31E44215-F9DD-0145-8F4E-B56F73475000}"/>
              </a:ext>
            </a:extLst>
          </p:cNvPr>
          <p:cNvSpPr>
            <a:spLocks noGrp="1"/>
          </p:cNvSpPr>
          <p:nvPr>
            <p:ph idx="19"/>
          </p:nvPr>
        </p:nvSpPr>
        <p:spPr>
          <a:xfrm>
            <a:off x="11281386" y="3974376"/>
            <a:ext cx="867537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3231F0D4-7C9E-CF4F-AC12-0F57CF15511C}"/>
              </a:ext>
            </a:extLst>
          </p:cNvPr>
          <p:cNvSpPr>
            <a:spLocks noGrp="1"/>
          </p:cNvSpPr>
          <p:nvPr>
            <p:ph idx="20"/>
          </p:nvPr>
        </p:nvSpPr>
        <p:spPr>
          <a:xfrm>
            <a:off x="11433786" y="4636772"/>
            <a:ext cx="867537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D483DAB5-25C2-0F46-B8B6-7D013178FB15}"/>
              </a:ext>
            </a:extLst>
          </p:cNvPr>
          <p:cNvSpPr>
            <a:spLocks noGrp="1"/>
          </p:cNvSpPr>
          <p:nvPr>
            <p:ph idx="21"/>
          </p:nvPr>
        </p:nvSpPr>
        <p:spPr>
          <a:xfrm>
            <a:off x="11586186" y="5299168"/>
            <a:ext cx="867537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DE040087-AD2E-4946-BA98-4370BC77F6E6}"/>
              </a:ext>
            </a:extLst>
          </p:cNvPr>
          <p:cNvSpPr>
            <a:spLocks noGrp="1"/>
          </p:cNvSpPr>
          <p:nvPr>
            <p:ph idx="22"/>
          </p:nvPr>
        </p:nvSpPr>
        <p:spPr>
          <a:xfrm>
            <a:off x="11738586" y="5961564"/>
            <a:ext cx="867537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a:extLst>
              <a:ext uri="{FF2B5EF4-FFF2-40B4-BE49-F238E27FC236}">
                <a16:creationId xmlns:a16="http://schemas.microsoft.com/office/drawing/2014/main" id="{F83C112D-158B-614B-9C92-DB39BFF56A6E}"/>
              </a:ext>
            </a:extLst>
          </p:cNvPr>
          <p:cNvSpPr>
            <a:spLocks noGrp="1"/>
          </p:cNvSpPr>
          <p:nvPr>
            <p:ph idx="23"/>
          </p:nvPr>
        </p:nvSpPr>
        <p:spPr>
          <a:xfrm>
            <a:off x="12184901" y="6623957"/>
            <a:ext cx="867537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216137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Page with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1206795"/>
            <a:ext cx="4274820" cy="5793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92065" y="1206795"/>
            <a:ext cx="4274820" cy="5793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12CE0566-8576-BF4B-9CFE-FE95FA766E1A}"/>
              </a:ext>
            </a:extLst>
          </p:cNvPr>
          <p:cNvSpPr>
            <a:spLocks noGrp="1"/>
          </p:cNvSpPr>
          <p:nvPr>
            <p:ph type="sldNum" sz="quarter" idx="12"/>
          </p:nvPr>
        </p:nvSpPr>
        <p:spPr>
          <a:xfrm>
            <a:off x="7427836" y="7343273"/>
            <a:ext cx="2263140" cy="413808"/>
          </a:xfrm>
        </p:spPr>
        <p:txBody>
          <a:bodyPr/>
          <a:lstStyle/>
          <a:p>
            <a:fld id="{498A42FD-C428-8D45-B6B6-FFACA08CC614}" type="slidenum">
              <a:rPr lang="en-US" smtClean="0"/>
              <a:t>‹#›</a:t>
            </a:fld>
            <a:endParaRPr lang="en-US"/>
          </a:p>
        </p:txBody>
      </p:sp>
    </p:spTree>
    <p:custDataLst>
      <p:tags r:id="rId1"/>
    </p:custDataLst>
    <p:extLst>
      <p:ext uri="{BB962C8B-B14F-4D97-AF65-F5344CB8AC3E}">
        <p14:creationId xmlns:p14="http://schemas.microsoft.com/office/powerpoint/2010/main" val="2154412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8F712-46A8-4B9F-91AB-306A1DF8C3A3}" type="slidenum">
              <a:rPr lang="en-US" smtClean="0"/>
              <a:t>‹#›</a:t>
            </a:fld>
            <a:endParaRPr lang="en-US"/>
          </a:p>
        </p:txBody>
      </p:sp>
    </p:spTree>
    <p:extLst>
      <p:ext uri="{BB962C8B-B14F-4D97-AF65-F5344CB8AC3E}">
        <p14:creationId xmlns:p14="http://schemas.microsoft.com/office/powerpoint/2010/main" val="3585702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5"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5" y="3294276"/>
            <a:ext cx="8549640" cy="1700211"/>
          </a:xfrm>
        </p:spPr>
        <p:txBody>
          <a:bodyPr anchor="b"/>
          <a:lstStyle>
            <a:lvl1pPr marL="0" indent="0">
              <a:buNone/>
              <a:defRPr sz="2200">
                <a:solidFill>
                  <a:schemeClr val="tx1">
                    <a:tint val="75000"/>
                  </a:schemeClr>
                </a:solidFill>
              </a:defRPr>
            </a:lvl1pPr>
            <a:lvl2pPr marL="509319" indent="0">
              <a:buNone/>
              <a:defRPr sz="2000">
                <a:solidFill>
                  <a:schemeClr val="tx1">
                    <a:tint val="75000"/>
                  </a:schemeClr>
                </a:solidFill>
              </a:defRPr>
            </a:lvl2pPr>
            <a:lvl3pPr marL="1018638" indent="0">
              <a:buNone/>
              <a:defRPr sz="1800">
                <a:solidFill>
                  <a:schemeClr val="tx1">
                    <a:tint val="75000"/>
                  </a:schemeClr>
                </a:solidFill>
              </a:defRPr>
            </a:lvl3pPr>
            <a:lvl4pPr marL="1527956" indent="0">
              <a:buNone/>
              <a:defRPr sz="1600">
                <a:solidFill>
                  <a:schemeClr val="tx1">
                    <a:tint val="75000"/>
                  </a:schemeClr>
                </a:solidFill>
              </a:defRPr>
            </a:lvl4pPr>
            <a:lvl5pPr marL="2037275" indent="0">
              <a:buNone/>
              <a:defRPr sz="1600">
                <a:solidFill>
                  <a:schemeClr val="tx1">
                    <a:tint val="75000"/>
                  </a:schemeClr>
                </a:solidFill>
              </a:defRPr>
            </a:lvl5pPr>
            <a:lvl6pPr marL="2546595" indent="0">
              <a:buNone/>
              <a:defRPr sz="1600">
                <a:solidFill>
                  <a:schemeClr val="tx1">
                    <a:tint val="75000"/>
                  </a:schemeClr>
                </a:solidFill>
              </a:defRPr>
            </a:lvl6pPr>
            <a:lvl7pPr marL="3055914" indent="0">
              <a:buNone/>
              <a:defRPr sz="1600">
                <a:solidFill>
                  <a:schemeClr val="tx1">
                    <a:tint val="75000"/>
                  </a:schemeClr>
                </a:solidFill>
              </a:defRPr>
            </a:lvl7pPr>
            <a:lvl8pPr marL="3565233" indent="0">
              <a:buNone/>
              <a:defRPr sz="1600">
                <a:solidFill>
                  <a:schemeClr val="tx1">
                    <a:tint val="75000"/>
                  </a:schemeClr>
                </a:solidFill>
              </a:defRPr>
            </a:lvl8pPr>
            <a:lvl9pPr marL="407454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8F712-46A8-4B9F-91AB-306A1DF8C3A3}" type="slidenum">
              <a:rPr lang="en-US" smtClean="0"/>
              <a:t>‹#›</a:t>
            </a:fld>
            <a:endParaRPr lang="en-US"/>
          </a:p>
        </p:txBody>
      </p:sp>
    </p:spTree>
    <p:extLst>
      <p:ext uri="{BB962C8B-B14F-4D97-AF65-F5344CB8AC3E}">
        <p14:creationId xmlns:p14="http://schemas.microsoft.com/office/powerpoint/2010/main" val="2893493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2"/>
            <a:ext cx="4442460" cy="5129425"/>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2"/>
            <a:ext cx="4442460" cy="5129425"/>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8F712-46A8-4B9F-91AB-306A1DF8C3A3}" type="slidenum">
              <a:rPr lang="en-US" smtClean="0"/>
              <a:t>‹#›</a:t>
            </a:fld>
            <a:endParaRPr lang="en-US"/>
          </a:p>
        </p:txBody>
      </p:sp>
    </p:spTree>
    <p:custDataLst>
      <p:tags r:id="rId1"/>
    </p:custDataLst>
    <p:extLst>
      <p:ext uri="{BB962C8B-B14F-4D97-AF65-F5344CB8AC3E}">
        <p14:creationId xmlns:p14="http://schemas.microsoft.com/office/powerpoint/2010/main" val="1597211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3" y="1739795"/>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3" y="2464861"/>
            <a:ext cx="4444206" cy="4478126"/>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0" y="1739795"/>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30" y="2464861"/>
            <a:ext cx="4445953" cy="4478126"/>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68F712-46A8-4B9F-91AB-306A1DF8C3A3}" type="slidenum">
              <a:rPr lang="en-US" smtClean="0"/>
              <a:t>‹#›</a:t>
            </a:fld>
            <a:endParaRPr lang="en-US"/>
          </a:p>
        </p:txBody>
      </p:sp>
    </p:spTree>
    <p:extLst>
      <p:ext uri="{BB962C8B-B14F-4D97-AF65-F5344CB8AC3E}">
        <p14:creationId xmlns:p14="http://schemas.microsoft.com/office/powerpoint/2010/main" val="405831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68F712-46A8-4B9F-91AB-306A1DF8C3A3}" type="slidenum">
              <a:rPr lang="en-US" smtClean="0"/>
              <a:t>‹#›</a:t>
            </a:fld>
            <a:endParaRPr lang="en-US"/>
          </a:p>
        </p:txBody>
      </p:sp>
    </p:spTree>
    <p:extLst>
      <p:ext uri="{BB962C8B-B14F-4D97-AF65-F5344CB8AC3E}">
        <p14:creationId xmlns:p14="http://schemas.microsoft.com/office/powerpoint/2010/main" val="446314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68F712-46A8-4B9F-91AB-306A1DF8C3A3}" type="slidenum">
              <a:rPr lang="en-US" smtClean="0"/>
              <a:t>‹#›</a:t>
            </a:fld>
            <a:endParaRPr lang="en-US"/>
          </a:p>
        </p:txBody>
      </p:sp>
    </p:spTree>
    <p:extLst>
      <p:ext uri="{BB962C8B-B14F-4D97-AF65-F5344CB8AC3E}">
        <p14:creationId xmlns:p14="http://schemas.microsoft.com/office/powerpoint/2010/main" val="1854401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0" y="309458"/>
            <a:ext cx="3309145"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4" y="309458"/>
            <a:ext cx="5622926" cy="6633528"/>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0" y="1626450"/>
            <a:ext cx="3309145" cy="5316539"/>
          </a:xfrm>
        </p:spPr>
        <p:txBody>
          <a:bodyPr/>
          <a:lstStyle>
            <a:lvl1pPr marL="0" indent="0">
              <a:buNone/>
              <a:defRPr sz="1600"/>
            </a:lvl1pPr>
            <a:lvl2pPr marL="509319" indent="0">
              <a:buNone/>
              <a:defRPr sz="1300"/>
            </a:lvl2pPr>
            <a:lvl3pPr marL="1018638" indent="0">
              <a:buNone/>
              <a:defRPr sz="1100"/>
            </a:lvl3pPr>
            <a:lvl4pPr marL="1527956" indent="0">
              <a:buNone/>
              <a:defRPr sz="1000"/>
            </a:lvl4pPr>
            <a:lvl5pPr marL="2037275" indent="0">
              <a:buNone/>
              <a:defRPr sz="1000"/>
            </a:lvl5pPr>
            <a:lvl6pPr marL="2546595" indent="0">
              <a:buNone/>
              <a:defRPr sz="1000"/>
            </a:lvl6pPr>
            <a:lvl7pPr marL="3055914" indent="0">
              <a:buNone/>
              <a:defRPr sz="1000"/>
            </a:lvl7pPr>
            <a:lvl8pPr marL="3565233" indent="0">
              <a:buNone/>
              <a:defRPr sz="1000"/>
            </a:lvl8pPr>
            <a:lvl9pPr marL="407454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8F712-46A8-4B9F-91AB-306A1DF8C3A3}" type="slidenum">
              <a:rPr lang="en-US" smtClean="0"/>
              <a:t>‹#›</a:t>
            </a:fld>
            <a:endParaRPr lang="en-US"/>
          </a:p>
        </p:txBody>
      </p:sp>
    </p:spTree>
    <p:extLst>
      <p:ext uri="{BB962C8B-B14F-4D97-AF65-F5344CB8AC3E}">
        <p14:creationId xmlns:p14="http://schemas.microsoft.com/office/powerpoint/2010/main" val="78357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6" y="5440683"/>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6" y="694478"/>
            <a:ext cx="6035040" cy="4663440"/>
          </a:xfrm>
        </p:spPr>
        <p:txBody>
          <a:bodyPr/>
          <a:lstStyle>
            <a:lvl1pPr marL="0" indent="0">
              <a:buNone/>
              <a:defRPr sz="3600"/>
            </a:lvl1pPr>
            <a:lvl2pPr marL="509319" indent="0">
              <a:buNone/>
              <a:defRPr sz="3200"/>
            </a:lvl2pPr>
            <a:lvl3pPr marL="1018638" indent="0">
              <a:buNone/>
              <a:defRPr sz="2600"/>
            </a:lvl3pPr>
            <a:lvl4pPr marL="1527956" indent="0">
              <a:buNone/>
              <a:defRPr sz="2200"/>
            </a:lvl4pPr>
            <a:lvl5pPr marL="2037275" indent="0">
              <a:buNone/>
              <a:defRPr sz="2200"/>
            </a:lvl5pPr>
            <a:lvl6pPr marL="2546595" indent="0">
              <a:buNone/>
              <a:defRPr sz="2200"/>
            </a:lvl6pPr>
            <a:lvl7pPr marL="3055914" indent="0">
              <a:buNone/>
              <a:defRPr sz="2200"/>
            </a:lvl7pPr>
            <a:lvl8pPr marL="3565233" indent="0">
              <a:buNone/>
              <a:defRPr sz="2200"/>
            </a:lvl8pPr>
            <a:lvl9pPr marL="4074549" indent="0">
              <a:buNone/>
              <a:defRPr sz="2200"/>
            </a:lvl9pPr>
          </a:lstStyle>
          <a:p>
            <a:r>
              <a:rPr lang="en-US"/>
              <a:t>Drag picture to placeholder or click icon to add</a:t>
            </a:r>
          </a:p>
        </p:txBody>
      </p:sp>
      <p:sp>
        <p:nvSpPr>
          <p:cNvPr id="4" name="Text Placeholder 3"/>
          <p:cNvSpPr>
            <a:spLocks noGrp="1"/>
          </p:cNvSpPr>
          <p:nvPr>
            <p:ph type="body" sz="half" idx="2"/>
          </p:nvPr>
        </p:nvSpPr>
        <p:spPr>
          <a:xfrm>
            <a:off x="1971516" y="6082986"/>
            <a:ext cx="6035040" cy="912177"/>
          </a:xfrm>
        </p:spPr>
        <p:txBody>
          <a:bodyPr/>
          <a:lstStyle>
            <a:lvl1pPr marL="0" indent="0">
              <a:buNone/>
              <a:defRPr sz="1600"/>
            </a:lvl1pPr>
            <a:lvl2pPr marL="509319" indent="0">
              <a:buNone/>
              <a:defRPr sz="1300"/>
            </a:lvl2pPr>
            <a:lvl3pPr marL="1018638" indent="0">
              <a:buNone/>
              <a:defRPr sz="1100"/>
            </a:lvl3pPr>
            <a:lvl4pPr marL="1527956" indent="0">
              <a:buNone/>
              <a:defRPr sz="1000"/>
            </a:lvl4pPr>
            <a:lvl5pPr marL="2037275" indent="0">
              <a:buNone/>
              <a:defRPr sz="1000"/>
            </a:lvl5pPr>
            <a:lvl6pPr marL="2546595" indent="0">
              <a:buNone/>
              <a:defRPr sz="1000"/>
            </a:lvl6pPr>
            <a:lvl7pPr marL="3055914" indent="0">
              <a:buNone/>
              <a:defRPr sz="1000"/>
            </a:lvl7pPr>
            <a:lvl8pPr marL="3565233" indent="0">
              <a:buNone/>
              <a:defRPr sz="1000"/>
            </a:lvl8pPr>
            <a:lvl9pPr marL="407454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8F712-46A8-4B9F-91AB-306A1DF8C3A3}" type="slidenum">
              <a:rPr lang="en-US" smtClean="0"/>
              <a:t>‹#›</a:t>
            </a:fld>
            <a:endParaRPr lang="en-US"/>
          </a:p>
        </p:txBody>
      </p:sp>
    </p:spTree>
    <p:extLst>
      <p:ext uri="{BB962C8B-B14F-4D97-AF65-F5344CB8AC3E}">
        <p14:creationId xmlns:p14="http://schemas.microsoft.com/office/powerpoint/2010/main" val="3519175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ags" Target="../tags/tag4.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1295400"/>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502920" y="1813562"/>
            <a:ext cx="9052560" cy="5129425"/>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6"/>
            <a:ext cx="2346960" cy="413809"/>
          </a:xfrm>
          <a:prstGeom prst="rect">
            <a:avLst/>
          </a:prstGeom>
        </p:spPr>
        <p:txBody>
          <a:bodyPr vert="horz" lIns="101864" tIns="50933" rIns="101864" bIns="50933" rtlCol="0" anchor="ctr"/>
          <a:lstStyle>
            <a:lvl1pPr algn="l">
              <a:defRPr sz="13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436620" y="7203866"/>
            <a:ext cx="3185160" cy="413809"/>
          </a:xfrm>
          <a:prstGeom prst="rect">
            <a:avLst/>
          </a:prstGeom>
        </p:spPr>
        <p:txBody>
          <a:bodyPr vert="horz" lIns="101864" tIns="50933" rIns="101864" bIns="50933"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6"/>
            <a:ext cx="2346960" cy="413809"/>
          </a:xfrm>
          <a:prstGeom prst="rect">
            <a:avLst/>
          </a:prstGeom>
        </p:spPr>
        <p:txBody>
          <a:bodyPr vert="horz" lIns="101864" tIns="50933" rIns="101864" bIns="50933" rtlCol="0" anchor="ctr"/>
          <a:lstStyle>
            <a:lvl1pPr algn="r">
              <a:defRPr sz="1300">
                <a:solidFill>
                  <a:schemeClr val="tx1"/>
                </a:solidFill>
              </a:defRPr>
            </a:lvl1pPr>
          </a:lstStyle>
          <a:p>
            <a:fld id="{D068F712-46A8-4B9F-91AB-306A1DF8C3A3}" type="slidenum">
              <a:rPr lang="en-US" smtClean="0"/>
              <a:pPr/>
              <a:t>‹#›</a:t>
            </a:fld>
            <a:endParaRPr lang="en-US" dirty="0"/>
          </a:p>
        </p:txBody>
      </p:sp>
    </p:spTree>
    <p:custDataLst>
      <p:tags r:id="rId14"/>
    </p:custDataLst>
    <p:extLst>
      <p:ext uri="{BB962C8B-B14F-4D97-AF65-F5344CB8AC3E}">
        <p14:creationId xmlns:p14="http://schemas.microsoft.com/office/powerpoint/2010/main" val="2369352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1018638" rtl="0" eaLnBrk="1" latinLnBrk="0" hangingPunct="1">
        <a:spcBef>
          <a:spcPct val="0"/>
        </a:spcBef>
        <a:buNone/>
        <a:defRPr sz="5000" kern="1200">
          <a:solidFill>
            <a:schemeClr val="tx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FD262C-EA44-418D-B03A-4221049FE3AD}"/>
              </a:ext>
            </a:extLst>
          </p:cNvPr>
          <p:cNvPicPr>
            <a:picLocks noChangeAspect="1"/>
          </p:cNvPicPr>
          <p:nvPr userDrawn="1"/>
        </p:nvPicPr>
        <p:blipFill rotWithShape="1">
          <a:blip r:embed="rId7"/>
          <a:srcRect l="835"/>
          <a:stretch/>
        </p:blipFill>
        <p:spPr>
          <a:xfrm>
            <a:off x="0" y="574"/>
            <a:ext cx="10058399" cy="7771251"/>
          </a:xfrm>
          <a:prstGeom prst="rect">
            <a:avLst/>
          </a:prstGeom>
        </p:spPr>
      </p:pic>
      <p:sp>
        <p:nvSpPr>
          <p:cNvPr id="2" name="Title Placeholder 1"/>
          <p:cNvSpPr>
            <a:spLocks noGrp="1"/>
          </p:cNvSpPr>
          <p:nvPr>
            <p:ph type="title"/>
          </p:nvPr>
        </p:nvSpPr>
        <p:spPr>
          <a:xfrm>
            <a:off x="691515" y="15319"/>
            <a:ext cx="8675370" cy="96287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1249326"/>
            <a:ext cx="8675370" cy="5751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427836" y="7343273"/>
            <a:ext cx="2263140" cy="413808"/>
          </a:xfrm>
          <a:prstGeom prst="rect">
            <a:avLst/>
          </a:prstGeom>
        </p:spPr>
        <p:txBody>
          <a:bodyPr vert="horz" lIns="91440" tIns="45720" rIns="91440" bIns="45720" rtlCol="0" anchor="ctr"/>
          <a:lstStyle>
            <a:lvl1pPr algn="r">
              <a:defRPr sz="1320">
                <a:solidFill>
                  <a:schemeClr val="tx1"/>
                </a:solidFill>
              </a:defRPr>
            </a:lvl1pPr>
          </a:lstStyle>
          <a:p>
            <a:fld id="{498A42FD-C428-8D45-B6B6-FFACA08CC614}" type="slidenum">
              <a:rPr lang="en-US" smtClean="0"/>
              <a:pPr/>
              <a:t>‹#›</a:t>
            </a:fld>
            <a:endParaRPr lang="en-US" dirty="0"/>
          </a:p>
        </p:txBody>
      </p:sp>
    </p:spTree>
    <p:custDataLst>
      <p:tags r:id="rId6"/>
    </p:custDataLst>
    <p:extLst>
      <p:ext uri="{BB962C8B-B14F-4D97-AF65-F5344CB8AC3E}">
        <p14:creationId xmlns:p14="http://schemas.microsoft.com/office/powerpoint/2010/main" val="5404755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hyperlink" Target="https://www.ahrq.gov/sites/default/files/wysiwyg/hai/tools/surgery/14-engaging-stakeholders.pptx" TargetMode="External"/><Relationship Id="rId2" Type="http://schemas.openxmlformats.org/officeDocument/2006/relationships/slideLayout" Target="../slideLayouts/slideLayout14.xml"/><Relationship Id="rId1" Type="http://schemas.openxmlformats.org/officeDocument/2006/relationships/tags" Target="../tags/tag11.xml"/><Relationship Id="rId6" Type="http://schemas.openxmlformats.org/officeDocument/2006/relationships/hyperlink" Target="https://www.ahrq.gov/hai/cusp/modules/implement/index.html" TargetMode="External"/><Relationship Id="rId5" Type="http://schemas.openxmlformats.org/officeDocument/2006/relationships/hyperlink" Target="https://www.ahrq.gov/sites/default/files/wysiwyg/hai/tools/surgery/16-engaging-stakeholders-pitch.docx" TargetMode="External"/><Relationship Id="rId4" Type="http://schemas.openxmlformats.org/officeDocument/2006/relationships/hyperlink" Target="https://www.ahrq.gov/sites/default/files/wysiwyg/hai/tools/surgery/15-engaging-stakeholders-facilitator.docx"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BC881880-5094-7143-9235-6DC1D8E0450A}"/>
              </a:ext>
            </a:extLst>
          </p:cNvPr>
          <p:cNvSpPr>
            <a:spLocks noGrp="1"/>
          </p:cNvSpPr>
          <p:nvPr>
            <p:ph type="subTitle" idx="4294967295"/>
          </p:nvPr>
        </p:nvSpPr>
        <p:spPr>
          <a:xfrm>
            <a:off x="0" y="2947935"/>
            <a:ext cx="10058400" cy="1876530"/>
          </a:xfrm>
        </p:spPr>
        <p:txBody>
          <a:bodyPr>
            <a:normAutofit/>
          </a:bodyPr>
          <a:lstStyle/>
          <a:p>
            <a:pPr marL="0" lvl="0" indent="0" algn="ctr">
              <a:buNone/>
            </a:pPr>
            <a:r>
              <a:rPr lang="en-US" sz="5400" dirty="0"/>
              <a:t>Frontline Provider Education</a:t>
            </a:r>
          </a:p>
          <a:p>
            <a:pPr marL="0" indent="0" algn="ctr">
              <a:buNone/>
            </a:pPr>
            <a:endParaRPr lang="en-US" sz="2400" dirty="0"/>
          </a:p>
          <a:p>
            <a:pPr marL="0" indent="0" algn="ctr">
              <a:buNone/>
            </a:pPr>
            <a:r>
              <a:rPr lang="en-US" sz="2600" dirty="0"/>
              <a:t>Presentation Template</a:t>
            </a:r>
          </a:p>
        </p:txBody>
      </p:sp>
      <p:sp>
        <p:nvSpPr>
          <p:cNvPr id="2" name="Title 1">
            <a:extLst>
              <a:ext uri="{FF2B5EF4-FFF2-40B4-BE49-F238E27FC236}">
                <a16:creationId xmlns:a16="http://schemas.microsoft.com/office/drawing/2014/main" id="{64907888-8EE1-469C-82F9-ED271E599175}"/>
              </a:ext>
            </a:extLst>
          </p:cNvPr>
          <p:cNvSpPr>
            <a:spLocks noGrp="1"/>
          </p:cNvSpPr>
          <p:nvPr>
            <p:ph type="ctrTitle"/>
          </p:nvPr>
        </p:nvSpPr>
        <p:spPr>
          <a:xfrm>
            <a:off x="754380" y="-101600"/>
            <a:ext cx="8549640" cy="1097279"/>
          </a:xfrm>
        </p:spPr>
        <p:txBody>
          <a:bodyPr>
            <a:noAutofit/>
          </a:bodyPr>
          <a:lstStyle/>
          <a:p>
            <a:pPr marL="0" algn="ctr" rtl="0" eaLnBrk="1" latinLnBrk="0" hangingPunct="1">
              <a:spcBef>
                <a:spcPts val="0"/>
              </a:spcBef>
              <a:spcAft>
                <a:spcPts val="0"/>
              </a:spcAft>
            </a:pPr>
            <a:r>
              <a:rPr lang="en-US" sz="3200" b="1" kern="1200" dirty="0">
                <a:solidFill>
                  <a:srgbClr val="000000"/>
                </a:solidFill>
                <a:effectLst/>
                <a:latin typeface="Calibri Light" panose="020F0302020204030204" pitchFamily="34" charset="0"/>
                <a:ea typeface="+mn-ea"/>
                <a:cs typeface="+mn-cs"/>
              </a:rPr>
              <a:t>AHRQ Safety Program for Improving</a:t>
            </a:r>
            <a:br>
              <a:rPr lang="en-US" sz="3200" b="1" kern="1200" dirty="0">
                <a:solidFill>
                  <a:srgbClr val="000000"/>
                </a:solidFill>
                <a:effectLst/>
                <a:latin typeface="Calibri Light" panose="020F0302020204030204" pitchFamily="34" charset="0"/>
                <a:ea typeface="+mn-ea"/>
                <a:cs typeface="+mn-cs"/>
              </a:rPr>
            </a:br>
            <a:r>
              <a:rPr lang="en-US" sz="3200" b="1" kern="1200" dirty="0">
                <a:solidFill>
                  <a:srgbClr val="000000"/>
                </a:solidFill>
                <a:effectLst/>
                <a:latin typeface="Calibri Light" panose="020F0302020204030204" pitchFamily="34" charset="0"/>
                <a:ea typeface="+mn-ea"/>
                <a:cs typeface="+mn-cs"/>
              </a:rPr>
              <a:t>Surgical Care and Recovery</a:t>
            </a:r>
            <a:endParaRPr lang="en-US" dirty="0"/>
          </a:p>
        </p:txBody>
      </p:sp>
      <p:sp>
        <p:nvSpPr>
          <p:cNvPr id="3" name="TextBox 1">
            <a:extLst>
              <a:ext uri="{FF2B5EF4-FFF2-40B4-BE49-F238E27FC236}">
                <a16:creationId xmlns:a16="http://schemas.microsoft.com/office/drawing/2014/main" id="{6BBBAF1F-9EEF-9B7A-3620-627B4ACCBDF9}"/>
              </a:ext>
            </a:extLst>
          </p:cNvPr>
          <p:cNvSpPr txBox="1"/>
          <p:nvPr/>
        </p:nvSpPr>
        <p:spPr>
          <a:xfrm>
            <a:off x="7886394" y="7252941"/>
            <a:ext cx="2172006"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dirty="0"/>
              <a:t>AHRQ Pub. No. 23-0052</a:t>
            </a:r>
          </a:p>
          <a:p>
            <a:pPr algn="r"/>
            <a:r>
              <a:rPr lang="en-US" sz="1600" dirty="0"/>
              <a:t>June 2023</a:t>
            </a:r>
          </a:p>
        </p:txBody>
      </p:sp>
    </p:spTree>
    <p:custDataLst>
      <p:tags r:id="rId1"/>
    </p:custDataLst>
    <p:extLst>
      <p:ext uri="{BB962C8B-B14F-4D97-AF65-F5344CB8AC3E}">
        <p14:creationId xmlns:p14="http://schemas.microsoft.com/office/powerpoint/2010/main" val="391430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77F7-8FD9-384C-A1C9-F144E26F8E0C}"/>
              </a:ext>
            </a:extLst>
          </p:cNvPr>
          <p:cNvSpPr>
            <a:spLocks noGrp="1"/>
          </p:cNvSpPr>
          <p:nvPr>
            <p:ph type="title"/>
          </p:nvPr>
        </p:nvSpPr>
        <p:spPr>
          <a:xfrm>
            <a:off x="691515" y="1"/>
            <a:ext cx="8675370" cy="990600"/>
          </a:xfrm>
        </p:spPr>
        <p:txBody>
          <a:bodyPr>
            <a:normAutofit/>
          </a:bodyPr>
          <a:lstStyle/>
          <a:p>
            <a:pPr algn="ctr"/>
            <a:r>
              <a:rPr lang="en-US" sz="3600" dirty="0"/>
              <a:t>Our Top Three Goals</a:t>
            </a:r>
          </a:p>
        </p:txBody>
      </p:sp>
      <p:sp>
        <p:nvSpPr>
          <p:cNvPr id="3" name="Content Placeholder 2"/>
          <p:cNvSpPr>
            <a:spLocks noGrp="1"/>
          </p:cNvSpPr>
          <p:nvPr>
            <p:ph idx="1"/>
          </p:nvPr>
        </p:nvSpPr>
        <p:spPr>
          <a:xfrm>
            <a:off x="691515" y="1307087"/>
            <a:ext cx="8675370" cy="5693471"/>
          </a:xfrm>
        </p:spPr>
        <p:txBody>
          <a:bodyPr>
            <a:normAutofit/>
          </a:bodyPr>
          <a:lstStyle/>
          <a:p>
            <a:pPr marL="0" lvl="0" indent="0">
              <a:buNone/>
            </a:pPr>
            <a:r>
              <a:rPr lang="en-US" sz="2800" dirty="0">
                <a:solidFill>
                  <a:srgbClr val="C00000"/>
                </a:solidFill>
              </a:rPr>
              <a:t>List your ISCR team’s top three goals for the ISCR program at your hospital. </a:t>
            </a:r>
          </a:p>
          <a:p>
            <a:pPr lvl="0"/>
            <a:endParaRPr lang="en-US" sz="2800" dirty="0"/>
          </a:p>
          <a:p>
            <a:pPr marL="514350" lvl="0" indent="-514350">
              <a:buFont typeface="+mj-lt"/>
              <a:buAutoNum type="arabicPeriod"/>
            </a:pPr>
            <a:r>
              <a:rPr lang="en-US" sz="2800" dirty="0">
                <a:solidFill>
                  <a:srgbClr val="C00000"/>
                </a:solidFill>
              </a:rPr>
              <a:t>Goal 1</a:t>
            </a:r>
          </a:p>
          <a:p>
            <a:pPr marL="514350" lvl="0" indent="-514350">
              <a:buFont typeface="+mj-lt"/>
              <a:buAutoNum type="arabicPeriod"/>
            </a:pPr>
            <a:endParaRPr lang="en-US" sz="2800" dirty="0">
              <a:solidFill>
                <a:srgbClr val="C00000"/>
              </a:solidFill>
            </a:endParaRPr>
          </a:p>
          <a:p>
            <a:pPr marL="514350" lvl="0" indent="-514350">
              <a:buFont typeface="+mj-lt"/>
              <a:buAutoNum type="arabicPeriod"/>
            </a:pPr>
            <a:r>
              <a:rPr lang="en-US" sz="2800" dirty="0">
                <a:solidFill>
                  <a:srgbClr val="C00000"/>
                </a:solidFill>
              </a:rPr>
              <a:t>Goal 2</a:t>
            </a:r>
          </a:p>
          <a:p>
            <a:pPr marL="514350" lvl="0" indent="-514350">
              <a:buFont typeface="+mj-lt"/>
              <a:buAutoNum type="arabicPeriod"/>
            </a:pPr>
            <a:endParaRPr lang="en-US" sz="2800" dirty="0">
              <a:solidFill>
                <a:srgbClr val="C00000"/>
              </a:solidFill>
            </a:endParaRPr>
          </a:p>
          <a:p>
            <a:pPr marL="514350" lvl="0" indent="-514350">
              <a:buFont typeface="+mj-lt"/>
              <a:buAutoNum type="arabicPeriod"/>
            </a:pPr>
            <a:r>
              <a:rPr lang="en-US" sz="2800" dirty="0">
                <a:solidFill>
                  <a:srgbClr val="C00000"/>
                </a:solidFill>
              </a:rPr>
              <a:t>Goal 3</a:t>
            </a:r>
          </a:p>
        </p:txBody>
      </p:sp>
      <p:sp>
        <p:nvSpPr>
          <p:cNvPr id="4" name="Title 1"/>
          <p:cNvSpPr txBox="1">
            <a:spLocks/>
          </p:cNvSpPr>
          <p:nvPr/>
        </p:nvSpPr>
        <p:spPr>
          <a:xfrm>
            <a:off x="502920" y="-20198"/>
            <a:ext cx="9052560" cy="990600"/>
          </a:xfrm>
          <a:prstGeom prst="rect">
            <a:avLst/>
          </a:prstGeom>
        </p:spPr>
        <p:txBody>
          <a:bodyPr vert="horz" lIns="101864" tIns="50933" rIns="101864" bIns="50933" rtlCol="0" anchor="ctr">
            <a:normAutofit/>
          </a:bodyPr>
          <a:lstStyle>
            <a:lvl1pPr algn="ctr" defTabSz="1018638" rtl="0" eaLnBrk="1" latinLnBrk="0" hangingPunct="1">
              <a:spcBef>
                <a:spcPct val="0"/>
              </a:spcBef>
              <a:buNone/>
              <a:defRPr sz="5000" kern="1200">
                <a:solidFill>
                  <a:schemeClr val="tx1"/>
                </a:solidFill>
                <a:latin typeface="+mj-lt"/>
                <a:ea typeface="+mj-ea"/>
                <a:cs typeface="+mj-cs"/>
              </a:defRPr>
            </a:lvl1pPr>
          </a:lstStyle>
          <a:p>
            <a:endParaRPr lang="en-US" dirty="0">
              <a:solidFill>
                <a:schemeClr val="bg1"/>
              </a:solidFill>
            </a:endParaRPr>
          </a:p>
        </p:txBody>
      </p:sp>
      <p:sp>
        <p:nvSpPr>
          <p:cNvPr id="5" name="Slide Number Placeholder 4">
            <a:extLst>
              <a:ext uri="{FF2B5EF4-FFF2-40B4-BE49-F238E27FC236}">
                <a16:creationId xmlns:a16="http://schemas.microsoft.com/office/drawing/2014/main" id="{09AD892D-5EB0-4F53-BED1-C9C52714B9A8}"/>
              </a:ext>
            </a:extLst>
          </p:cNvPr>
          <p:cNvSpPr>
            <a:spLocks noGrp="1"/>
          </p:cNvSpPr>
          <p:nvPr>
            <p:ph type="sldNum" sz="quarter" idx="12"/>
          </p:nvPr>
        </p:nvSpPr>
        <p:spPr>
          <a:xfrm>
            <a:off x="7518400" y="7358592"/>
            <a:ext cx="2540000" cy="413808"/>
          </a:xfrm>
        </p:spPr>
        <p:txBody>
          <a:bodyPr/>
          <a:lstStyle/>
          <a:p>
            <a:r>
              <a:rPr lang="en-US" dirty="0"/>
              <a:t>ISCR at </a:t>
            </a:r>
            <a:r>
              <a:rPr lang="en-US" dirty="0">
                <a:solidFill>
                  <a:srgbClr val="FF0000"/>
                </a:solidFill>
              </a:rPr>
              <a:t>[Hospital Name] </a:t>
            </a:r>
            <a:fld id="{498A42FD-C428-8D45-B6B6-FFACA08CC614}" type="slidenum">
              <a:rPr lang="en-US" smtClean="0"/>
              <a:t>10</a:t>
            </a:fld>
            <a:endParaRPr lang="en-US" dirty="0"/>
          </a:p>
        </p:txBody>
      </p:sp>
    </p:spTree>
    <p:custDataLst>
      <p:tags r:id="rId1"/>
    </p:custDataLst>
    <p:extLst>
      <p:ext uri="{BB962C8B-B14F-4D97-AF65-F5344CB8AC3E}">
        <p14:creationId xmlns:p14="http://schemas.microsoft.com/office/powerpoint/2010/main" val="418869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9B3259-0AC0-C243-B2D5-9CB278BF7DE0}"/>
              </a:ext>
            </a:extLst>
          </p:cNvPr>
          <p:cNvSpPr>
            <a:spLocks noGrp="1"/>
          </p:cNvSpPr>
          <p:nvPr>
            <p:ph type="title"/>
          </p:nvPr>
        </p:nvSpPr>
        <p:spPr/>
        <p:txBody>
          <a:bodyPr>
            <a:normAutofit fontScale="90000"/>
          </a:bodyPr>
          <a:lstStyle/>
          <a:p>
            <a:pPr algn="ctr"/>
            <a:r>
              <a:rPr lang="en-US" sz="3600" dirty="0"/>
              <a:t>Key Preoperative Elements </a:t>
            </a:r>
            <a:br>
              <a:rPr lang="en-US" sz="3600" dirty="0"/>
            </a:br>
            <a:r>
              <a:rPr lang="en-US" sz="3600" dirty="0"/>
              <a:t>(Days and Weeks Prior to Surgery)</a:t>
            </a:r>
          </a:p>
        </p:txBody>
      </p:sp>
      <p:sp>
        <p:nvSpPr>
          <p:cNvPr id="3" name="Content Placeholder 2"/>
          <p:cNvSpPr>
            <a:spLocks noGrp="1"/>
          </p:cNvSpPr>
          <p:nvPr>
            <p:ph idx="1"/>
          </p:nvPr>
        </p:nvSpPr>
        <p:spPr>
          <a:xfrm>
            <a:off x="691515" y="1307087"/>
            <a:ext cx="8675370" cy="5693471"/>
          </a:xfrm>
        </p:spPr>
        <p:txBody>
          <a:bodyPr>
            <a:normAutofit fontScale="92500" lnSpcReduction="10000"/>
          </a:bodyPr>
          <a:lstStyle/>
          <a:p>
            <a:pPr marL="0" indent="0">
              <a:buNone/>
            </a:pPr>
            <a:r>
              <a:rPr lang="en-US" sz="2400" dirty="0">
                <a:solidFill>
                  <a:srgbClr val="C00000"/>
                </a:solidFill>
              </a:rPr>
              <a:t>Below are examples of ISCR components that are relevant to the </a:t>
            </a:r>
            <a:r>
              <a:rPr lang="en-US" sz="2400" dirty="0" err="1">
                <a:solidFill>
                  <a:srgbClr val="C00000"/>
                </a:solidFill>
              </a:rPr>
              <a:t>presurgery</a:t>
            </a:r>
            <a:r>
              <a:rPr lang="en-US" sz="2400" dirty="0">
                <a:solidFill>
                  <a:srgbClr val="C00000"/>
                </a:solidFill>
              </a:rPr>
              <a:t> work area. Consider these questions and modify this list to highlight key elements of your pathway. </a:t>
            </a:r>
          </a:p>
          <a:p>
            <a:r>
              <a:rPr lang="en-US" sz="2200" dirty="0"/>
              <a:t>Nursing</a:t>
            </a:r>
          </a:p>
          <a:p>
            <a:pPr lvl="1">
              <a:buFont typeface="Courier New" panose="02070309020205020404" pitchFamily="49" charset="0"/>
              <a:buChar char="o"/>
            </a:pPr>
            <a:r>
              <a:rPr lang="en-US" sz="2200" dirty="0">
                <a:solidFill>
                  <a:srgbClr val="C00000"/>
                </a:solidFill>
              </a:rPr>
              <a:t>How will you identify pathway patients so all providers know they are on the pathway?</a:t>
            </a:r>
          </a:p>
          <a:p>
            <a:r>
              <a:rPr lang="en-US" sz="2200" dirty="0"/>
              <a:t>Patient Education</a:t>
            </a:r>
          </a:p>
          <a:p>
            <a:pPr lvl="1">
              <a:buFont typeface="Courier New" panose="02070309020205020404" pitchFamily="49" charset="0"/>
              <a:buChar char="o"/>
            </a:pPr>
            <a:r>
              <a:rPr lang="en-US" sz="2200" dirty="0">
                <a:solidFill>
                  <a:srgbClr val="C00000"/>
                </a:solidFill>
              </a:rPr>
              <a:t>How will you educate patients in the preoperative setting (reduced fasting, carbohydrate loading, setting pain management expectations, etc.)?</a:t>
            </a:r>
          </a:p>
          <a:p>
            <a:r>
              <a:rPr lang="en-US" sz="2200" dirty="0"/>
              <a:t>Preoperative Bathing</a:t>
            </a:r>
          </a:p>
          <a:p>
            <a:pPr lvl="1">
              <a:buFont typeface="Courier New" panose="02070309020205020404" pitchFamily="49" charset="0"/>
              <a:buChar char="o"/>
            </a:pPr>
            <a:r>
              <a:rPr lang="en-US" sz="2200" dirty="0">
                <a:solidFill>
                  <a:srgbClr val="C00000"/>
                </a:solidFill>
              </a:rPr>
              <a:t>What preoperative bathing protocol will you use?</a:t>
            </a:r>
          </a:p>
          <a:p>
            <a:r>
              <a:rPr lang="en-US" sz="2200" dirty="0"/>
              <a:t>Bowel Preparation</a:t>
            </a:r>
          </a:p>
          <a:p>
            <a:pPr lvl="1">
              <a:buFont typeface="Courier New" panose="02070309020205020404" pitchFamily="49" charset="0"/>
              <a:buChar char="o"/>
            </a:pPr>
            <a:r>
              <a:rPr lang="en-US" sz="2200" dirty="0">
                <a:solidFill>
                  <a:srgbClr val="C00000"/>
                </a:solidFill>
              </a:rPr>
              <a:t>For surgeries with a planned bowel resection, have bowel prep and oral antibiotics been prescribed?</a:t>
            </a:r>
          </a:p>
          <a:p>
            <a:r>
              <a:rPr lang="en-US" sz="2200" dirty="0"/>
              <a:t>Preoperative Medical Assessment</a:t>
            </a:r>
          </a:p>
          <a:p>
            <a:pPr lvl="1">
              <a:buFont typeface="Courier New" panose="02070309020205020404" pitchFamily="49" charset="0"/>
              <a:buChar char="o"/>
            </a:pPr>
            <a:r>
              <a:rPr lang="en-US" sz="2200" dirty="0">
                <a:solidFill>
                  <a:srgbClr val="C00000"/>
                </a:solidFill>
              </a:rPr>
              <a:t>For hip fracture surgery patients, how will you evaluate them for comorbidities and expedite their surgery?</a:t>
            </a:r>
          </a:p>
          <a:p>
            <a:endParaRPr lang="en-US" sz="2400" dirty="0">
              <a:solidFill>
                <a:srgbClr val="C00000"/>
              </a:solidFill>
            </a:endParaRPr>
          </a:p>
        </p:txBody>
      </p:sp>
      <p:sp>
        <p:nvSpPr>
          <p:cNvPr id="2" name="Slide Number Placeholder 1">
            <a:extLst>
              <a:ext uri="{FF2B5EF4-FFF2-40B4-BE49-F238E27FC236}">
                <a16:creationId xmlns:a16="http://schemas.microsoft.com/office/drawing/2014/main" id="{8AB6A9EE-E340-429D-B8A7-05B58C1F18DA}"/>
              </a:ext>
            </a:extLst>
          </p:cNvPr>
          <p:cNvSpPr>
            <a:spLocks noGrp="1"/>
          </p:cNvSpPr>
          <p:nvPr>
            <p:ph type="sldNum" sz="quarter" idx="12"/>
          </p:nvPr>
        </p:nvSpPr>
        <p:spPr>
          <a:xfrm>
            <a:off x="7270044" y="7358592"/>
            <a:ext cx="2788356" cy="413808"/>
          </a:xfrm>
        </p:spPr>
        <p:txBody>
          <a:bodyPr/>
          <a:lstStyle/>
          <a:p>
            <a:r>
              <a:rPr lang="en-US" dirty="0"/>
              <a:t>ISCR at </a:t>
            </a:r>
            <a:r>
              <a:rPr lang="en-US" dirty="0">
                <a:solidFill>
                  <a:srgbClr val="FF0000"/>
                </a:solidFill>
              </a:rPr>
              <a:t>[Hospital Name] </a:t>
            </a:r>
            <a:fld id="{498A42FD-C428-8D45-B6B6-FFACA08CC614}" type="slidenum">
              <a:rPr lang="en-US" smtClean="0"/>
              <a:t>11</a:t>
            </a:fld>
            <a:endParaRPr lang="en-US" dirty="0"/>
          </a:p>
        </p:txBody>
      </p:sp>
    </p:spTree>
    <p:custDataLst>
      <p:tags r:id="rId1"/>
    </p:custDataLst>
    <p:extLst>
      <p:ext uri="{BB962C8B-B14F-4D97-AF65-F5344CB8AC3E}">
        <p14:creationId xmlns:p14="http://schemas.microsoft.com/office/powerpoint/2010/main" val="4134799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C1082D-F5C3-5940-905E-ED4201751635}"/>
              </a:ext>
            </a:extLst>
          </p:cNvPr>
          <p:cNvSpPr>
            <a:spLocks noGrp="1"/>
          </p:cNvSpPr>
          <p:nvPr>
            <p:ph type="title"/>
          </p:nvPr>
        </p:nvSpPr>
        <p:spPr>
          <a:xfrm>
            <a:off x="691515" y="15319"/>
            <a:ext cx="8895660" cy="962876"/>
          </a:xfrm>
        </p:spPr>
        <p:txBody>
          <a:bodyPr>
            <a:noAutofit/>
          </a:bodyPr>
          <a:lstStyle/>
          <a:p>
            <a:pPr algn="ctr"/>
            <a:r>
              <a:rPr lang="en-US" sz="3600" dirty="0"/>
              <a:t>Key Preoperative Elements </a:t>
            </a:r>
            <a:br>
              <a:rPr lang="en-US" sz="3600" dirty="0"/>
            </a:br>
            <a:r>
              <a:rPr lang="en-US" sz="3600" dirty="0"/>
              <a:t>(Day of Surgery)</a:t>
            </a:r>
            <a:endParaRPr lang="en-US" sz="2800" dirty="0"/>
          </a:p>
        </p:txBody>
      </p:sp>
      <p:sp>
        <p:nvSpPr>
          <p:cNvPr id="3" name="Content Placeholder 2"/>
          <p:cNvSpPr>
            <a:spLocks noGrp="1"/>
          </p:cNvSpPr>
          <p:nvPr>
            <p:ph idx="1"/>
          </p:nvPr>
        </p:nvSpPr>
        <p:spPr>
          <a:xfrm>
            <a:off x="692150" y="1329526"/>
            <a:ext cx="8674100" cy="6029064"/>
          </a:xfrm>
        </p:spPr>
        <p:txBody>
          <a:bodyPr>
            <a:noAutofit/>
          </a:bodyPr>
          <a:lstStyle/>
          <a:p>
            <a:pPr marL="0" indent="0">
              <a:buNone/>
            </a:pPr>
            <a:r>
              <a:rPr lang="en-US" sz="2000" dirty="0">
                <a:solidFill>
                  <a:srgbClr val="C00000"/>
                </a:solidFill>
              </a:rPr>
              <a:t>Below are examples of ISCR components that are relevant to the preoperative work area on the day of surgery. Consider these questions and components and modify this list to highlight key elements of your pathway. </a:t>
            </a:r>
          </a:p>
          <a:p>
            <a:r>
              <a:rPr lang="en-US" sz="2000" dirty="0"/>
              <a:t>Nursing</a:t>
            </a:r>
          </a:p>
          <a:p>
            <a:pPr lvl="1">
              <a:buFont typeface="Courier New" panose="02070309020205020404" pitchFamily="49" charset="0"/>
              <a:buChar char="o"/>
            </a:pPr>
            <a:r>
              <a:rPr lang="en-US" sz="2000" dirty="0">
                <a:solidFill>
                  <a:srgbClr val="C00000"/>
                </a:solidFill>
              </a:rPr>
              <a:t>How will you document compliance with prehospital processes (e.g., bathing, reduced fasting)?</a:t>
            </a:r>
          </a:p>
          <a:p>
            <a:r>
              <a:rPr lang="en-US" sz="2000" dirty="0"/>
              <a:t>Multimodal Pain Management </a:t>
            </a:r>
          </a:p>
          <a:p>
            <a:pPr lvl="1">
              <a:buFont typeface="Courier New" panose="02070309020205020404" pitchFamily="49" charset="0"/>
              <a:buChar char="o"/>
            </a:pPr>
            <a:r>
              <a:rPr lang="en-US" sz="2000" dirty="0">
                <a:solidFill>
                  <a:srgbClr val="C00000"/>
                </a:solidFill>
              </a:rPr>
              <a:t>Process for patients receiving multimodal pain management</a:t>
            </a:r>
          </a:p>
          <a:p>
            <a:pPr lvl="1">
              <a:buFont typeface="Courier New" panose="02070309020205020404" pitchFamily="49" charset="0"/>
              <a:buChar char="o"/>
            </a:pPr>
            <a:r>
              <a:rPr lang="en-US" sz="2000" dirty="0">
                <a:solidFill>
                  <a:srgbClr val="C00000"/>
                </a:solidFill>
              </a:rPr>
              <a:t>Regional analgesia protocol, if relevant</a:t>
            </a:r>
          </a:p>
          <a:p>
            <a:r>
              <a:rPr lang="en-US" sz="2000" dirty="0"/>
              <a:t>VTE Prophylaxis </a:t>
            </a:r>
          </a:p>
          <a:p>
            <a:pPr lvl="1">
              <a:buFont typeface="Courier New" panose="02070309020205020404" pitchFamily="49" charset="0"/>
              <a:buChar char="o"/>
            </a:pPr>
            <a:r>
              <a:rPr lang="en-US" sz="2000" dirty="0">
                <a:solidFill>
                  <a:srgbClr val="C00000"/>
                </a:solidFill>
              </a:rPr>
              <a:t>For specific surgeries (see pathway), process for patients to receive VTE prophylaxis before surgery</a:t>
            </a:r>
          </a:p>
        </p:txBody>
      </p:sp>
      <p:sp>
        <p:nvSpPr>
          <p:cNvPr id="2" name="Slide Number Placeholder 1">
            <a:extLst>
              <a:ext uri="{FF2B5EF4-FFF2-40B4-BE49-F238E27FC236}">
                <a16:creationId xmlns:a16="http://schemas.microsoft.com/office/drawing/2014/main" id="{61A4325B-27A3-4279-BBB7-07B48805CEB0}"/>
              </a:ext>
            </a:extLst>
          </p:cNvPr>
          <p:cNvSpPr>
            <a:spLocks noGrp="1"/>
          </p:cNvSpPr>
          <p:nvPr>
            <p:ph type="sldNum" sz="quarter" idx="12"/>
          </p:nvPr>
        </p:nvSpPr>
        <p:spPr>
          <a:xfrm>
            <a:off x="7377824" y="7328214"/>
            <a:ext cx="2680576" cy="413808"/>
          </a:xfrm>
        </p:spPr>
        <p:txBody>
          <a:bodyPr/>
          <a:lstStyle/>
          <a:p>
            <a:r>
              <a:rPr lang="en-US" dirty="0"/>
              <a:t>ISCR at </a:t>
            </a:r>
            <a:r>
              <a:rPr lang="en-US" dirty="0">
                <a:solidFill>
                  <a:srgbClr val="FF0000"/>
                </a:solidFill>
              </a:rPr>
              <a:t>[Hospital Name] </a:t>
            </a:r>
            <a:fld id="{498A42FD-C428-8D45-B6B6-FFACA08CC614}" type="slidenum">
              <a:rPr lang="en-US" smtClean="0"/>
              <a:t>12</a:t>
            </a:fld>
            <a:endParaRPr lang="en-US" dirty="0"/>
          </a:p>
        </p:txBody>
      </p:sp>
    </p:spTree>
    <p:custDataLst>
      <p:tags r:id="rId1"/>
    </p:custDataLst>
    <p:extLst>
      <p:ext uri="{BB962C8B-B14F-4D97-AF65-F5344CB8AC3E}">
        <p14:creationId xmlns:p14="http://schemas.microsoft.com/office/powerpoint/2010/main" val="2805268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F6A197-25DC-A94F-9613-94CC753658A4}"/>
              </a:ext>
            </a:extLst>
          </p:cNvPr>
          <p:cNvSpPr>
            <a:spLocks noGrp="1"/>
          </p:cNvSpPr>
          <p:nvPr>
            <p:ph type="title"/>
          </p:nvPr>
        </p:nvSpPr>
        <p:spPr/>
        <p:txBody>
          <a:bodyPr>
            <a:normAutofit/>
          </a:bodyPr>
          <a:lstStyle/>
          <a:p>
            <a:pPr algn="ctr"/>
            <a:r>
              <a:rPr lang="en-US" sz="3600" dirty="0"/>
              <a:t>Key Intraoperative Elements</a:t>
            </a:r>
          </a:p>
        </p:txBody>
      </p:sp>
      <p:sp>
        <p:nvSpPr>
          <p:cNvPr id="3" name="Content Placeholder 2"/>
          <p:cNvSpPr>
            <a:spLocks noGrp="1"/>
          </p:cNvSpPr>
          <p:nvPr>
            <p:ph idx="1"/>
          </p:nvPr>
        </p:nvSpPr>
        <p:spPr>
          <a:xfrm>
            <a:off x="692785" y="1336650"/>
            <a:ext cx="8674100" cy="6006623"/>
          </a:xfrm>
        </p:spPr>
        <p:txBody>
          <a:bodyPr>
            <a:noAutofit/>
          </a:bodyPr>
          <a:lstStyle/>
          <a:p>
            <a:pPr marL="0" indent="0">
              <a:buNone/>
            </a:pPr>
            <a:r>
              <a:rPr lang="en-US" sz="2000" dirty="0">
                <a:solidFill>
                  <a:srgbClr val="C00000"/>
                </a:solidFill>
              </a:rPr>
              <a:t>Below are examples of ISCR components that are relevant to the intraoperative work area. Consider these questions and components and modify this list to highlight key elements of your pathway. </a:t>
            </a:r>
          </a:p>
          <a:p>
            <a:r>
              <a:rPr lang="en-US" sz="2000" dirty="0"/>
              <a:t>Nursing</a:t>
            </a:r>
          </a:p>
          <a:p>
            <a:pPr lvl="1">
              <a:buFont typeface="Courier New" panose="02070309020205020404" pitchFamily="49" charset="0"/>
              <a:buChar char="o"/>
            </a:pPr>
            <a:r>
              <a:rPr lang="en-US" sz="2000" dirty="0">
                <a:solidFill>
                  <a:srgbClr val="C00000"/>
                </a:solidFill>
              </a:rPr>
              <a:t>What pathway elements will be the primary responsibility of the circulating nurse, scrub nurse?</a:t>
            </a:r>
          </a:p>
          <a:p>
            <a:r>
              <a:rPr lang="en-US" sz="2000" dirty="0"/>
              <a:t>SSI, VTE Prevention</a:t>
            </a:r>
          </a:p>
          <a:p>
            <a:pPr lvl="1">
              <a:buFont typeface="Courier New" panose="02070309020205020404" pitchFamily="49" charset="0"/>
              <a:buChar char="o"/>
            </a:pPr>
            <a:r>
              <a:rPr lang="en-US" sz="2000" dirty="0">
                <a:solidFill>
                  <a:srgbClr val="C00000"/>
                </a:solidFill>
              </a:rPr>
              <a:t>Processes for SSI, VTE prevention (antibiotic administration, skin preparation, sterile technique, maintenance of normothermia, and VTE prophylaxis if not already administered)</a:t>
            </a:r>
          </a:p>
          <a:p>
            <a:r>
              <a:rPr lang="en-US" sz="2000" dirty="0"/>
              <a:t>Anesthesia</a:t>
            </a:r>
          </a:p>
          <a:p>
            <a:pPr lvl="1">
              <a:buFont typeface="Courier New" panose="02070309020205020404" pitchFamily="49" charset="0"/>
              <a:buChar char="o"/>
            </a:pPr>
            <a:r>
              <a:rPr lang="en-US" sz="2000" dirty="0">
                <a:solidFill>
                  <a:srgbClr val="C00000"/>
                </a:solidFill>
              </a:rPr>
              <a:t>What is the process for the anesthesia provider to follow standardized intraoperative protocol? </a:t>
            </a:r>
          </a:p>
          <a:p>
            <a:pPr lvl="1">
              <a:buFont typeface="Courier New" panose="02070309020205020404" pitchFamily="49" charset="0"/>
              <a:buChar char="o"/>
            </a:pPr>
            <a:r>
              <a:rPr lang="en-US" sz="2000" dirty="0">
                <a:solidFill>
                  <a:srgbClr val="C00000"/>
                </a:solidFill>
              </a:rPr>
              <a:t>For hip/knee replacement surgery, what is the process for tranexamic acid administration?</a:t>
            </a:r>
          </a:p>
          <a:p>
            <a:endParaRPr lang="en-US" sz="2400" dirty="0"/>
          </a:p>
        </p:txBody>
      </p:sp>
      <p:sp>
        <p:nvSpPr>
          <p:cNvPr id="2" name="Slide Number Placeholder 1">
            <a:extLst>
              <a:ext uri="{FF2B5EF4-FFF2-40B4-BE49-F238E27FC236}">
                <a16:creationId xmlns:a16="http://schemas.microsoft.com/office/drawing/2014/main" id="{B793DB05-EDC4-45D7-AE75-DFE11419D58B}"/>
              </a:ext>
            </a:extLst>
          </p:cNvPr>
          <p:cNvSpPr>
            <a:spLocks noGrp="1"/>
          </p:cNvSpPr>
          <p:nvPr>
            <p:ph type="sldNum" sz="quarter" idx="12"/>
          </p:nvPr>
        </p:nvSpPr>
        <p:spPr>
          <a:xfrm>
            <a:off x="7389113" y="7343273"/>
            <a:ext cx="2669287" cy="413808"/>
          </a:xfrm>
        </p:spPr>
        <p:txBody>
          <a:bodyPr/>
          <a:lstStyle/>
          <a:p>
            <a:r>
              <a:rPr lang="en-US" dirty="0"/>
              <a:t>ISCR at </a:t>
            </a:r>
            <a:r>
              <a:rPr lang="en-US" dirty="0">
                <a:solidFill>
                  <a:srgbClr val="FF0000"/>
                </a:solidFill>
              </a:rPr>
              <a:t>[Hospital Name] </a:t>
            </a:r>
            <a:fld id="{498A42FD-C428-8D45-B6B6-FFACA08CC614}" type="slidenum">
              <a:rPr lang="en-US" smtClean="0"/>
              <a:t>13</a:t>
            </a:fld>
            <a:endParaRPr lang="en-US" dirty="0"/>
          </a:p>
        </p:txBody>
      </p:sp>
    </p:spTree>
    <p:custDataLst>
      <p:tags r:id="rId1"/>
    </p:custDataLst>
    <p:extLst>
      <p:ext uri="{BB962C8B-B14F-4D97-AF65-F5344CB8AC3E}">
        <p14:creationId xmlns:p14="http://schemas.microsoft.com/office/powerpoint/2010/main" val="4194941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BEA9A0-B208-AF48-B2DF-58FED2D0A309}"/>
              </a:ext>
            </a:extLst>
          </p:cNvPr>
          <p:cNvSpPr>
            <a:spLocks noGrp="1"/>
          </p:cNvSpPr>
          <p:nvPr>
            <p:ph type="title"/>
          </p:nvPr>
        </p:nvSpPr>
        <p:spPr/>
        <p:txBody>
          <a:bodyPr>
            <a:noAutofit/>
          </a:bodyPr>
          <a:lstStyle/>
          <a:p>
            <a:pPr algn="ctr"/>
            <a:r>
              <a:rPr lang="en-US" sz="4000" dirty="0"/>
              <a:t>Key Elements Post Anesthesia Care Unit/Postoperative Day 0</a:t>
            </a:r>
            <a:endParaRPr lang="en-US" sz="3200" dirty="0"/>
          </a:p>
        </p:txBody>
      </p:sp>
      <p:sp>
        <p:nvSpPr>
          <p:cNvPr id="3" name="Content Placeholder 2"/>
          <p:cNvSpPr>
            <a:spLocks noGrp="1"/>
          </p:cNvSpPr>
          <p:nvPr>
            <p:ph idx="1"/>
          </p:nvPr>
        </p:nvSpPr>
        <p:spPr>
          <a:xfrm>
            <a:off x="692150" y="1318308"/>
            <a:ext cx="8674100" cy="6040282"/>
          </a:xfrm>
        </p:spPr>
        <p:txBody>
          <a:bodyPr>
            <a:noAutofit/>
          </a:bodyPr>
          <a:lstStyle/>
          <a:p>
            <a:pPr marL="0" indent="0">
              <a:buNone/>
            </a:pPr>
            <a:r>
              <a:rPr lang="en-US" sz="2000" dirty="0">
                <a:solidFill>
                  <a:srgbClr val="C00000"/>
                </a:solidFill>
              </a:rPr>
              <a:t>Below are examples of ISCR components that are relevant to the post anesthesia care unit (PACU)/postoperative day 0 work area. Consider these components and modify this list to highlight key elements of your pathway. </a:t>
            </a:r>
          </a:p>
          <a:p>
            <a:r>
              <a:rPr lang="en-US" sz="2000" dirty="0"/>
              <a:t>Mobility </a:t>
            </a:r>
          </a:p>
          <a:p>
            <a:pPr lvl="1">
              <a:buFont typeface="Courier New" panose="02070309020205020404" pitchFamily="49" charset="0"/>
              <a:buChar char="o"/>
            </a:pPr>
            <a:r>
              <a:rPr lang="en-US" sz="2000" dirty="0">
                <a:solidFill>
                  <a:srgbClr val="C00000"/>
                </a:solidFill>
              </a:rPr>
              <a:t>Process for early and consistent mobility</a:t>
            </a:r>
          </a:p>
          <a:p>
            <a:pPr lvl="1">
              <a:buFont typeface="Courier New" panose="02070309020205020404" pitchFamily="49" charset="0"/>
              <a:buChar char="o"/>
            </a:pPr>
            <a:r>
              <a:rPr lang="en-US" sz="2000" dirty="0">
                <a:solidFill>
                  <a:srgbClr val="C00000"/>
                </a:solidFill>
              </a:rPr>
              <a:t>Documentation strategy</a:t>
            </a:r>
          </a:p>
          <a:p>
            <a:r>
              <a:rPr lang="en-US" sz="2000" dirty="0"/>
              <a:t>Diet </a:t>
            </a:r>
          </a:p>
          <a:p>
            <a:pPr lvl="1">
              <a:buFont typeface="Courier New" panose="02070309020205020404" pitchFamily="49" charset="0"/>
              <a:buChar char="o"/>
            </a:pPr>
            <a:r>
              <a:rPr lang="en-US" sz="2000" dirty="0">
                <a:solidFill>
                  <a:srgbClr val="C00000"/>
                </a:solidFill>
              </a:rPr>
              <a:t>Process for diet advancement</a:t>
            </a:r>
          </a:p>
          <a:p>
            <a:r>
              <a:rPr lang="en-US" sz="2000" dirty="0"/>
              <a:t>Multimodal Pain Management </a:t>
            </a:r>
          </a:p>
          <a:p>
            <a:pPr lvl="1">
              <a:buFont typeface="Courier New" panose="02070309020205020404" pitchFamily="49" charset="0"/>
              <a:buChar char="o"/>
            </a:pPr>
            <a:r>
              <a:rPr lang="en-US" sz="2000" dirty="0">
                <a:solidFill>
                  <a:srgbClr val="C00000"/>
                </a:solidFill>
              </a:rPr>
              <a:t>Process for multimodal pain management</a:t>
            </a:r>
          </a:p>
          <a:p>
            <a:r>
              <a:rPr lang="en-US" sz="2000" dirty="0"/>
              <a:t>VTE Prophylaxis</a:t>
            </a:r>
          </a:p>
          <a:p>
            <a:pPr lvl="1">
              <a:buFont typeface="Courier New" panose="02070309020205020404" pitchFamily="49" charset="0"/>
              <a:buChar char="o"/>
            </a:pPr>
            <a:r>
              <a:rPr lang="en-US" sz="2000" dirty="0">
                <a:solidFill>
                  <a:srgbClr val="C00000"/>
                </a:solidFill>
              </a:rPr>
              <a:t>Process for patients to receive VTE prophylaxis (if not already administered)</a:t>
            </a:r>
          </a:p>
          <a:p>
            <a:pPr lvl="1"/>
            <a:endParaRPr lang="en-US" sz="2400" dirty="0"/>
          </a:p>
        </p:txBody>
      </p:sp>
      <p:sp>
        <p:nvSpPr>
          <p:cNvPr id="2" name="Slide Number Placeholder 1">
            <a:extLst>
              <a:ext uri="{FF2B5EF4-FFF2-40B4-BE49-F238E27FC236}">
                <a16:creationId xmlns:a16="http://schemas.microsoft.com/office/drawing/2014/main" id="{70160A01-ADA3-47E5-8130-E4D9EE14CFFF}"/>
              </a:ext>
            </a:extLst>
          </p:cNvPr>
          <p:cNvSpPr>
            <a:spLocks noGrp="1"/>
          </p:cNvSpPr>
          <p:nvPr>
            <p:ph type="sldNum" sz="quarter" idx="12"/>
          </p:nvPr>
        </p:nvSpPr>
        <p:spPr>
          <a:xfrm>
            <a:off x="7400402" y="7328285"/>
            <a:ext cx="2657998" cy="413808"/>
          </a:xfrm>
        </p:spPr>
        <p:txBody>
          <a:bodyPr/>
          <a:lstStyle/>
          <a:p>
            <a:r>
              <a:rPr lang="en-US" dirty="0"/>
              <a:t>ISCR at </a:t>
            </a:r>
            <a:r>
              <a:rPr lang="en-US" dirty="0">
                <a:solidFill>
                  <a:srgbClr val="FF0000"/>
                </a:solidFill>
              </a:rPr>
              <a:t>[Hospital Name] </a:t>
            </a:r>
            <a:fld id="{498A42FD-C428-8D45-B6B6-FFACA08CC614}" type="slidenum">
              <a:rPr lang="en-US" smtClean="0"/>
              <a:t>14</a:t>
            </a:fld>
            <a:endParaRPr lang="en-US" dirty="0"/>
          </a:p>
        </p:txBody>
      </p:sp>
    </p:spTree>
    <p:custDataLst>
      <p:tags r:id="rId1"/>
    </p:custDataLst>
    <p:extLst>
      <p:ext uri="{BB962C8B-B14F-4D97-AF65-F5344CB8AC3E}">
        <p14:creationId xmlns:p14="http://schemas.microsoft.com/office/powerpoint/2010/main" val="1865318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AF9E89-44C0-D44B-B723-26E6683D38F0}"/>
              </a:ext>
            </a:extLst>
          </p:cNvPr>
          <p:cNvSpPr>
            <a:spLocks noGrp="1"/>
          </p:cNvSpPr>
          <p:nvPr>
            <p:ph type="title"/>
          </p:nvPr>
        </p:nvSpPr>
        <p:spPr/>
        <p:txBody>
          <a:bodyPr>
            <a:noAutofit/>
          </a:bodyPr>
          <a:lstStyle/>
          <a:p>
            <a:pPr algn="ctr"/>
            <a:r>
              <a:rPr lang="en-US" sz="4000" dirty="0"/>
              <a:t>Key Elements Postoperative Days 1</a:t>
            </a:r>
            <a:r>
              <a:rPr lang="en-US" sz="4000" dirty="0">
                <a:latin typeface="Calibri" panose="020F0502020204030204" pitchFamily="34" charset="0"/>
                <a:cs typeface="Calibri" panose="020F0502020204030204" pitchFamily="34" charset="0"/>
              </a:rPr>
              <a:t>–</a:t>
            </a:r>
            <a:r>
              <a:rPr lang="en-US" sz="4000" dirty="0"/>
              <a:t>3</a:t>
            </a:r>
          </a:p>
        </p:txBody>
      </p:sp>
      <p:sp>
        <p:nvSpPr>
          <p:cNvPr id="3" name="Content Placeholder 2"/>
          <p:cNvSpPr>
            <a:spLocks noGrp="1"/>
          </p:cNvSpPr>
          <p:nvPr>
            <p:ph idx="1"/>
          </p:nvPr>
        </p:nvSpPr>
        <p:spPr>
          <a:xfrm>
            <a:off x="692149" y="1295868"/>
            <a:ext cx="8873881" cy="5804844"/>
          </a:xfrm>
        </p:spPr>
        <p:txBody>
          <a:bodyPr anchor="t">
            <a:normAutofit/>
          </a:bodyPr>
          <a:lstStyle/>
          <a:p>
            <a:pPr marL="0" indent="0">
              <a:buNone/>
            </a:pPr>
            <a:r>
              <a:rPr lang="en-US" sz="2000" dirty="0">
                <a:solidFill>
                  <a:srgbClr val="C00000"/>
                </a:solidFill>
              </a:rPr>
              <a:t>Below are examples of ISCR components that are relevant to patient care in postoperative days 1</a:t>
            </a:r>
            <a:r>
              <a:rPr lang="en-US" sz="2000" dirty="0">
                <a:solidFill>
                  <a:srgbClr val="C00000"/>
                </a:solidFill>
                <a:latin typeface="Calibri" panose="020F0502020204030204" pitchFamily="34" charset="0"/>
                <a:cs typeface="Calibri" panose="020F0502020204030204" pitchFamily="34" charset="0"/>
              </a:rPr>
              <a:t>–</a:t>
            </a:r>
            <a:r>
              <a:rPr lang="en-US" sz="2000" dirty="0">
                <a:solidFill>
                  <a:srgbClr val="C00000"/>
                </a:solidFill>
              </a:rPr>
              <a:t>3. Consider these questions and components and modify this list to highlight key elements of your pathway. </a:t>
            </a:r>
            <a:endParaRPr lang="en-US" sz="2000" dirty="0"/>
          </a:p>
          <a:p>
            <a:r>
              <a:rPr lang="en-US" sz="2000" dirty="0"/>
              <a:t>Mobility </a:t>
            </a:r>
          </a:p>
          <a:p>
            <a:pPr lvl="1">
              <a:buFont typeface="Courier New" panose="02070309020205020404" pitchFamily="49" charset="0"/>
              <a:buChar char="o"/>
            </a:pPr>
            <a:r>
              <a:rPr lang="en-US" sz="2000" dirty="0">
                <a:solidFill>
                  <a:srgbClr val="C00000"/>
                </a:solidFill>
              </a:rPr>
              <a:t>Process for early and consistent mobility</a:t>
            </a:r>
          </a:p>
          <a:p>
            <a:pPr lvl="1">
              <a:buFont typeface="Courier New" panose="02070309020205020404" pitchFamily="49" charset="0"/>
              <a:buChar char="o"/>
            </a:pPr>
            <a:r>
              <a:rPr lang="en-US" sz="2000" dirty="0">
                <a:solidFill>
                  <a:srgbClr val="C00000"/>
                </a:solidFill>
              </a:rPr>
              <a:t>Documentation strategy</a:t>
            </a:r>
          </a:p>
          <a:p>
            <a:r>
              <a:rPr lang="en-US" sz="2000" dirty="0"/>
              <a:t>Diet </a:t>
            </a:r>
          </a:p>
          <a:p>
            <a:pPr lvl="1">
              <a:buFont typeface="Courier New" panose="02070309020205020404" pitchFamily="49" charset="0"/>
              <a:buChar char="o"/>
            </a:pPr>
            <a:r>
              <a:rPr lang="en-US" sz="2000" dirty="0">
                <a:solidFill>
                  <a:srgbClr val="C00000"/>
                </a:solidFill>
              </a:rPr>
              <a:t>Process for diet advancement</a:t>
            </a:r>
          </a:p>
          <a:p>
            <a:r>
              <a:rPr lang="en-US" sz="2000" dirty="0"/>
              <a:t>Multimodal Pain Management </a:t>
            </a:r>
          </a:p>
          <a:p>
            <a:pPr lvl="1">
              <a:buFont typeface="Courier New" panose="02070309020205020404" pitchFamily="49" charset="0"/>
              <a:buChar char="o"/>
            </a:pPr>
            <a:r>
              <a:rPr lang="en-US" sz="2000" dirty="0">
                <a:solidFill>
                  <a:srgbClr val="C00000"/>
                </a:solidFill>
              </a:rPr>
              <a:t>Process for multimodal pain management</a:t>
            </a:r>
          </a:p>
          <a:p>
            <a:r>
              <a:rPr lang="en-US" sz="2000" dirty="0"/>
              <a:t>VTE Prophylaxis</a:t>
            </a:r>
          </a:p>
          <a:p>
            <a:pPr lvl="1">
              <a:buFont typeface="Courier New" panose="02070309020205020404" pitchFamily="49" charset="0"/>
              <a:buChar char="o"/>
            </a:pPr>
            <a:r>
              <a:rPr lang="en-US" sz="2000" dirty="0">
                <a:solidFill>
                  <a:srgbClr val="C00000"/>
                </a:solidFill>
              </a:rPr>
              <a:t>Process for VTE prophylaxis</a:t>
            </a:r>
          </a:p>
          <a:p>
            <a:r>
              <a:rPr lang="en-US" sz="2000" dirty="0"/>
              <a:t>Discharge Planning</a:t>
            </a:r>
          </a:p>
          <a:p>
            <a:pPr lvl="1">
              <a:buFont typeface="Courier New" panose="02070309020205020404" pitchFamily="49" charset="0"/>
              <a:buChar char="o"/>
            </a:pPr>
            <a:r>
              <a:rPr lang="en-US" sz="2000" dirty="0">
                <a:solidFill>
                  <a:srgbClr val="C00000"/>
                </a:solidFill>
              </a:rPr>
              <a:t> What is your multidisciplinary approach for discharge planning?</a:t>
            </a:r>
          </a:p>
          <a:p>
            <a:endParaRPr lang="en-US" sz="1600" dirty="0"/>
          </a:p>
        </p:txBody>
      </p:sp>
      <p:sp>
        <p:nvSpPr>
          <p:cNvPr id="2" name="Slide Number Placeholder 1">
            <a:extLst>
              <a:ext uri="{FF2B5EF4-FFF2-40B4-BE49-F238E27FC236}">
                <a16:creationId xmlns:a16="http://schemas.microsoft.com/office/drawing/2014/main" id="{F20466D4-25F0-4209-9863-1071EFD51C35}"/>
              </a:ext>
            </a:extLst>
          </p:cNvPr>
          <p:cNvSpPr>
            <a:spLocks noGrp="1"/>
          </p:cNvSpPr>
          <p:nvPr>
            <p:ph type="sldNum" sz="quarter" idx="12"/>
          </p:nvPr>
        </p:nvSpPr>
        <p:spPr>
          <a:xfrm>
            <a:off x="7050446" y="7358592"/>
            <a:ext cx="3007954" cy="413808"/>
          </a:xfrm>
        </p:spPr>
        <p:txBody>
          <a:bodyPr/>
          <a:lstStyle/>
          <a:p>
            <a:r>
              <a:rPr lang="en-US" dirty="0"/>
              <a:t>ISCR at </a:t>
            </a:r>
            <a:r>
              <a:rPr lang="en-US" dirty="0">
                <a:solidFill>
                  <a:srgbClr val="FF0000"/>
                </a:solidFill>
              </a:rPr>
              <a:t>[Hospital Name] </a:t>
            </a:r>
            <a:fld id="{498A42FD-C428-8D45-B6B6-FFACA08CC614}" type="slidenum">
              <a:rPr lang="en-US" smtClean="0"/>
              <a:t>15</a:t>
            </a:fld>
            <a:endParaRPr lang="en-US" dirty="0"/>
          </a:p>
        </p:txBody>
      </p:sp>
    </p:spTree>
    <p:custDataLst>
      <p:tags r:id="rId1"/>
    </p:custDataLst>
    <p:extLst>
      <p:ext uri="{BB962C8B-B14F-4D97-AF65-F5344CB8AC3E}">
        <p14:creationId xmlns:p14="http://schemas.microsoft.com/office/powerpoint/2010/main" val="3393386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98D5E-B5F1-E149-86A4-B5BD9E234ECD}"/>
              </a:ext>
            </a:extLst>
          </p:cNvPr>
          <p:cNvSpPr>
            <a:spLocks noGrp="1"/>
          </p:cNvSpPr>
          <p:nvPr>
            <p:ph type="title"/>
          </p:nvPr>
        </p:nvSpPr>
        <p:spPr>
          <a:xfrm>
            <a:off x="691515" y="0"/>
            <a:ext cx="8675370" cy="992937"/>
          </a:xfrm>
        </p:spPr>
        <p:txBody>
          <a:bodyPr>
            <a:normAutofit/>
          </a:bodyPr>
          <a:lstStyle/>
          <a:p>
            <a:pPr algn="ctr"/>
            <a:r>
              <a:rPr lang="en-US" sz="3600" dirty="0"/>
              <a:t>Summary</a:t>
            </a:r>
          </a:p>
        </p:txBody>
      </p:sp>
      <p:sp>
        <p:nvSpPr>
          <p:cNvPr id="3" name="Content Placeholder 2"/>
          <p:cNvSpPr>
            <a:spLocks noGrp="1"/>
          </p:cNvSpPr>
          <p:nvPr>
            <p:ph idx="1"/>
          </p:nvPr>
        </p:nvSpPr>
        <p:spPr>
          <a:xfrm>
            <a:off x="691515" y="1283668"/>
            <a:ext cx="8675370" cy="4931516"/>
          </a:xfrm>
        </p:spPr>
        <p:txBody>
          <a:bodyPr/>
          <a:lstStyle/>
          <a:p>
            <a:pPr marL="0" indent="0" algn="ctr">
              <a:buNone/>
            </a:pPr>
            <a:r>
              <a:rPr lang="en-US" dirty="0">
                <a:solidFill>
                  <a:srgbClr val="C00000"/>
                </a:solidFill>
              </a:rPr>
              <a:t>Reiterate goals and highlight top priorities for successful implementation</a:t>
            </a:r>
          </a:p>
        </p:txBody>
      </p:sp>
      <p:sp>
        <p:nvSpPr>
          <p:cNvPr id="5" name="Title 1"/>
          <p:cNvSpPr txBox="1">
            <a:spLocks/>
          </p:cNvSpPr>
          <p:nvPr/>
        </p:nvSpPr>
        <p:spPr>
          <a:xfrm>
            <a:off x="502920" y="-76200"/>
            <a:ext cx="9052560" cy="1143000"/>
          </a:xfrm>
          <a:prstGeom prst="rect">
            <a:avLst/>
          </a:prstGeom>
        </p:spPr>
        <p:txBody>
          <a:bodyPr vert="horz" lIns="101864" tIns="50933" rIns="101864" bIns="50933" rtlCol="0" anchor="ctr">
            <a:normAutofit/>
          </a:bodyPr>
          <a:lstStyle>
            <a:lvl1pPr algn="ctr" defTabSz="1018638" rtl="0" eaLnBrk="1" latinLnBrk="0" hangingPunct="1">
              <a:spcBef>
                <a:spcPct val="0"/>
              </a:spcBef>
              <a:buNone/>
              <a:defRPr sz="5000" kern="1200">
                <a:solidFill>
                  <a:schemeClr val="tx1"/>
                </a:solidFill>
                <a:latin typeface="+mj-lt"/>
                <a:ea typeface="+mj-ea"/>
                <a:cs typeface="+mj-cs"/>
              </a:defRPr>
            </a:lvl1pPr>
          </a:lstStyle>
          <a:p>
            <a:endParaRPr lang="en-US">
              <a:solidFill>
                <a:schemeClr val="bg1"/>
              </a:solidFill>
            </a:endParaRPr>
          </a:p>
        </p:txBody>
      </p:sp>
      <p:sp>
        <p:nvSpPr>
          <p:cNvPr id="4" name="Slide Number Placeholder 3">
            <a:extLst>
              <a:ext uri="{FF2B5EF4-FFF2-40B4-BE49-F238E27FC236}">
                <a16:creationId xmlns:a16="http://schemas.microsoft.com/office/drawing/2014/main" id="{DF9A823A-A48D-45DD-B0A4-7C29897E5083}"/>
              </a:ext>
            </a:extLst>
          </p:cNvPr>
          <p:cNvSpPr>
            <a:spLocks noGrp="1"/>
          </p:cNvSpPr>
          <p:nvPr>
            <p:ph type="sldNum" sz="quarter" idx="12"/>
          </p:nvPr>
        </p:nvSpPr>
        <p:spPr>
          <a:xfrm>
            <a:off x="7490713" y="7358592"/>
            <a:ext cx="2567687" cy="413808"/>
          </a:xfrm>
        </p:spPr>
        <p:txBody>
          <a:bodyPr/>
          <a:lstStyle/>
          <a:p>
            <a:r>
              <a:rPr lang="en-US" dirty="0"/>
              <a:t>ISCR at </a:t>
            </a:r>
            <a:r>
              <a:rPr lang="en-US" dirty="0">
                <a:solidFill>
                  <a:srgbClr val="FF0000"/>
                </a:solidFill>
              </a:rPr>
              <a:t>[Hospital Name] </a:t>
            </a:r>
            <a:fld id="{498A42FD-C428-8D45-B6B6-FFACA08CC614}" type="slidenum">
              <a:rPr lang="en-US" smtClean="0"/>
              <a:t>16</a:t>
            </a:fld>
            <a:endParaRPr lang="en-US" dirty="0"/>
          </a:p>
        </p:txBody>
      </p:sp>
    </p:spTree>
    <p:custDataLst>
      <p:tags r:id="rId1"/>
    </p:custDataLst>
    <p:extLst>
      <p:ext uri="{BB962C8B-B14F-4D97-AF65-F5344CB8AC3E}">
        <p14:creationId xmlns:p14="http://schemas.microsoft.com/office/powerpoint/2010/main" val="3867097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77C417-0291-4A65-8A90-DFFD23294E20}"/>
              </a:ext>
            </a:extLst>
          </p:cNvPr>
          <p:cNvSpPr>
            <a:spLocks noGrp="1"/>
          </p:cNvSpPr>
          <p:nvPr>
            <p:ph idx="1"/>
          </p:nvPr>
        </p:nvSpPr>
        <p:spPr>
          <a:xfrm>
            <a:off x="691515" y="3413040"/>
            <a:ext cx="8675370" cy="1773936"/>
          </a:xfrm>
        </p:spPr>
        <p:txBody>
          <a:bodyPr/>
          <a:lstStyle/>
          <a:p>
            <a:pPr marL="0" lvl="0" indent="0" algn="ctr">
              <a:buNone/>
            </a:pPr>
            <a:r>
              <a:rPr lang="en-US" altLang="en-US" sz="3200" b="1" dirty="0">
                <a:solidFill>
                  <a:prstClr val="black"/>
                </a:solidFill>
              </a:rPr>
              <a:t>Please contact [</a:t>
            </a:r>
            <a:r>
              <a:rPr lang="en-US" altLang="en-US" sz="3200" b="1" dirty="0">
                <a:solidFill>
                  <a:srgbClr val="C00000"/>
                </a:solidFill>
              </a:rPr>
              <a:t>enter point of contact name, email address, and telephone number</a:t>
            </a:r>
            <a:r>
              <a:rPr lang="en-US" altLang="en-US" sz="3200" b="1" dirty="0">
                <a:solidFill>
                  <a:prstClr val="black"/>
                </a:solidFill>
              </a:rPr>
              <a:t>] with questions.</a:t>
            </a:r>
          </a:p>
          <a:p>
            <a:pPr marL="0" indent="0">
              <a:buNone/>
            </a:pPr>
            <a:endParaRPr lang="en-US" dirty="0">
              <a:solidFill>
                <a:srgbClr val="C00000"/>
              </a:solidFill>
            </a:endParaRPr>
          </a:p>
          <a:p>
            <a:endParaRPr lang="en-US" dirty="0">
              <a:solidFill>
                <a:srgbClr val="C00000"/>
              </a:solidFill>
            </a:endParaRPr>
          </a:p>
        </p:txBody>
      </p:sp>
      <p:sp>
        <p:nvSpPr>
          <p:cNvPr id="4" name="Slide Number Placeholder 3">
            <a:extLst>
              <a:ext uri="{FF2B5EF4-FFF2-40B4-BE49-F238E27FC236}">
                <a16:creationId xmlns:a16="http://schemas.microsoft.com/office/drawing/2014/main" id="{3336F386-F369-4CF6-A417-20762E905E86}"/>
              </a:ext>
            </a:extLst>
          </p:cNvPr>
          <p:cNvSpPr>
            <a:spLocks noGrp="1"/>
          </p:cNvSpPr>
          <p:nvPr>
            <p:ph type="sldNum" sz="quarter" idx="12"/>
          </p:nvPr>
        </p:nvSpPr>
        <p:spPr>
          <a:xfrm>
            <a:off x="7389113" y="7343273"/>
            <a:ext cx="2669287" cy="413808"/>
          </a:xfrm>
        </p:spPr>
        <p:txBody>
          <a:bodyPr/>
          <a:lstStyle/>
          <a:p>
            <a:r>
              <a:rPr lang="en-US" dirty="0"/>
              <a:t>ISCR at </a:t>
            </a:r>
            <a:r>
              <a:rPr lang="en-US" dirty="0">
                <a:solidFill>
                  <a:srgbClr val="FF0000"/>
                </a:solidFill>
              </a:rPr>
              <a:t>[Hospital Name] </a:t>
            </a:r>
            <a:fld id="{498A42FD-C428-8D45-B6B6-FFACA08CC614}" type="slidenum">
              <a:rPr lang="en-US" smtClean="0"/>
              <a:t>17</a:t>
            </a:fld>
            <a:endParaRPr lang="en-US" dirty="0"/>
          </a:p>
        </p:txBody>
      </p:sp>
      <p:sp>
        <p:nvSpPr>
          <p:cNvPr id="6" name="Title 5">
            <a:extLst>
              <a:ext uri="{FF2B5EF4-FFF2-40B4-BE49-F238E27FC236}">
                <a16:creationId xmlns:a16="http://schemas.microsoft.com/office/drawing/2014/main" id="{32A3220D-7B92-45AC-B666-117C1B444FDA}"/>
              </a:ext>
            </a:extLst>
          </p:cNvPr>
          <p:cNvSpPr>
            <a:spLocks noGrp="1"/>
          </p:cNvSpPr>
          <p:nvPr>
            <p:ph type="title"/>
          </p:nvPr>
        </p:nvSpPr>
        <p:spPr/>
        <p:txBody>
          <a:bodyPr>
            <a:normAutofit/>
          </a:bodyPr>
          <a:lstStyle/>
          <a:p>
            <a:pPr algn="ctr"/>
            <a:r>
              <a:rPr lang="en-US" altLang="en-US" sz="3600" dirty="0">
                <a:solidFill>
                  <a:prstClr val="black"/>
                </a:solidFill>
              </a:rPr>
              <a:t>Thank You!</a:t>
            </a:r>
            <a:endParaRPr lang="en-US" sz="3600" dirty="0"/>
          </a:p>
        </p:txBody>
      </p:sp>
    </p:spTree>
    <p:custDataLst>
      <p:tags r:id="rId1"/>
    </p:custDataLst>
    <p:extLst>
      <p:ext uri="{BB962C8B-B14F-4D97-AF65-F5344CB8AC3E}">
        <p14:creationId xmlns:p14="http://schemas.microsoft.com/office/powerpoint/2010/main" val="3133414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1515" y="0"/>
            <a:ext cx="8675370" cy="992937"/>
          </a:xfrm>
        </p:spPr>
        <p:txBody>
          <a:bodyPr>
            <a:normAutofit fontScale="90000"/>
          </a:bodyPr>
          <a:lstStyle/>
          <a:p>
            <a:pPr algn="ctr"/>
            <a:r>
              <a:rPr lang="en-US" sz="3600" dirty="0"/>
              <a:t>Purpose and Use of This Frontline Provider Education Tool</a:t>
            </a:r>
          </a:p>
        </p:txBody>
      </p:sp>
      <p:sp>
        <p:nvSpPr>
          <p:cNvPr id="6" name="Content Placeholder 5"/>
          <p:cNvSpPr>
            <a:spLocks noGrp="1"/>
          </p:cNvSpPr>
          <p:nvPr>
            <p:ph idx="1"/>
          </p:nvPr>
        </p:nvSpPr>
        <p:spPr>
          <a:xfrm>
            <a:off x="692150" y="1295867"/>
            <a:ext cx="8674100" cy="6062195"/>
          </a:xfrm>
        </p:spPr>
        <p:txBody>
          <a:bodyPr vert="horz" lIns="91440" tIns="45720" rIns="91440" bIns="45720" rtlCol="0" anchor="t">
            <a:noAutofit/>
          </a:bodyPr>
          <a:lstStyle/>
          <a:p>
            <a:pPr marL="0" indent="0">
              <a:lnSpc>
                <a:spcPct val="100000"/>
              </a:lnSpc>
              <a:spcBef>
                <a:spcPts val="1200"/>
              </a:spcBef>
              <a:spcAft>
                <a:spcPts val="1200"/>
              </a:spcAft>
              <a:buNone/>
            </a:pPr>
            <a:r>
              <a:rPr lang="en-US" sz="2000" b="1" dirty="0"/>
              <a:t>Purpose of tool:</a:t>
            </a:r>
            <a:r>
              <a:rPr lang="en-US" sz="2000" dirty="0"/>
              <a:t> An important first step to gain buy-in for change is to educate teams about your hospital’s Improving Surgical Care and Recovery (ISCR) pathway. This process will also help identify existing implementation challenges from a system-level perspective. Frontline staff participation and engagement in the initiative is vital to the success of your ISCR program.</a:t>
            </a:r>
          </a:p>
          <a:p>
            <a:pPr marL="0" indent="0">
              <a:lnSpc>
                <a:spcPct val="100000"/>
              </a:lnSpc>
              <a:spcBef>
                <a:spcPts val="1200"/>
              </a:spcBef>
              <a:spcAft>
                <a:spcPts val="1200"/>
              </a:spcAft>
              <a:buNone/>
            </a:pPr>
            <a:r>
              <a:rPr lang="en-US" sz="2000" b="1" dirty="0"/>
              <a:t>How to use: </a:t>
            </a:r>
            <a:r>
              <a:rPr lang="en-US" sz="2000" dirty="0"/>
              <a:t>The suggested outline in this template provides prompts in red font for </a:t>
            </a:r>
            <a:r>
              <a:rPr lang="en-US" sz="2000" b="1" dirty="0"/>
              <a:t>customizing the presentation for your hospital’s ISCR program</a:t>
            </a:r>
            <a:r>
              <a:rPr lang="en-US" sz="2000" dirty="0"/>
              <a:t>. You can use the template early on to engage frontline staff, and throughout the initiative to share your progress with them to support sustainability. Review the slides to see what information you need to gather to help gauge how long it will take you to complete.</a:t>
            </a:r>
            <a:endParaRPr lang="en-US" sz="2000" dirty="0">
              <a:cs typeface="Calibri"/>
            </a:endParaRPr>
          </a:p>
          <a:p>
            <a:pPr>
              <a:lnSpc>
                <a:spcPct val="100000"/>
              </a:lnSpc>
              <a:spcBef>
                <a:spcPts val="1200"/>
              </a:spcBef>
              <a:spcAft>
                <a:spcPts val="1200"/>
              </a:spcAft>
            </a:pPr>
            <a:endParaRPr lang="en-US" sz="2000" i="1" dirty="0"/>
          </a:p>
          <a:p>
            <a:pPr marL="0" indent="0">
              <a:lnSpc>
                <a:spcPct val="100000"/>
              </a:lnSpc>
              <a:spcBef>
                <a:spcPts val="1200"/>
              </a:spcBef>
              <a:spcAft>
                <a:spcPts val="1200"/>
              </a:spcAft>
              <a:buNone/>
            </a:pPr>
            <a:r>
              <a:rPr lang="en-US" sz="2000" b="1" i="1" dirty="0"/>
              <a:t>Note: Delete this slide and the previous slide, and edit or delete </a:t>
            </a:r>
            <a:r>
              <a:rPr lang="en-US" sz="2000" b="1" i="1" dirty="0">
                <a:solidFill>
                  <a:srgbClr val="C00000"/>
                </a:solidFill>
              </a:rPr>
              <a:t>red text</a:t>
            </a:r>
            <a:r>
              <a:rPr lang="en-US" sz="2000" b="1" i="1" dirty="0"/>
              <a:t> in the remaining slides, including in the lower right corner,</a:t>
            </a:r>
            <a:r>
              <a:rPr lang="en-US" sz="2000" b="1" i="1" dirty="0">
                <a:solidFill>
                  <a:srgbClr val="C00000"/>
                </a:solidFill>
              </a:rPr>
              <a:t> </a:t>
            </a:r>
            <a:r>
              <a:rPr lang="en-US" sz="2000" b="1" i="1" dirty="0"/>
              <a:t>before presenting to your senior executive. The template for your presentation begins on slide 4. </a:t>
            </a:r>
            <a:endParaRPr lang="en-US" sz="2000" dirty="0"/>
          </a:p>
          <a:p>
            <a:pPr>
              <a:lnSpc>
                <a:spcPct val="100000"/>
              </a:lnSpc>
              <a:spcBef>
                <a:spcPts val="1200"/>
              </a:spcBef>
              <a:spcAft>
                <a:spcPts val="1200"/>
              </a:spcAft>
            </a:pPr>
            <a:endParaRPr lang="en-US" sz="2000" dirty="0"/>
          </a:p>
        </p:txBody>
      </p:sp>
      <p:sp>
        <p:nvSpPr>
          <p:cNvPr id="2" name="Slide Number Placeholder 1">
            <a:extLst>
              <a:ext uri="{FF2B5EF4-FFF2-40B4-BE49-F238E27FC236}">
                <a16:creationId xmlns:a16="http://schemas.microsoft.com/office/drawing/2014/main" id="{30CCCF30-C8AE-4DA9-95A5-E651D017B9CB}"/>
              </a:ext>
            </a:extLst>
          </p:cNvPr>
          <p:cNvSpPr>
            <a:spLocks noGrp="1"/>
          </p:cNvSpPr>
          <p:nvPr>
            <p:ph type="sldNum" sz="quarter" idx="12"/>
          </p:nvPr>
        </p:nvSpPr>
        <p:spPr>
          <a:xfrm>
            <a:off x="7495822" y="7358062"/>
            <a:ext cx="2562578" cy="413808"/>
          </a:xfrm>
        </p:spPr>
        <p:txBody>
          <a:bodyPr/>
          <a:lstStyle/>
          <a:p>
            <a:r>
              <a:rPr lang="en-US" dirty="0"/>
              <a:t> Frontline Provider Education </a:t>
            </a:r>
            <a:fld id="{498A42FD-C428-8D45-B6B6-FFACA08CC614}" type="slidenum">
              <a:rPr lang="en-US" smtClean="0"/>
              <a:t>2</a:t>
            </a:fld>
            <a:endParaRPr lang="en-US" dirty="0"/>
          </a:p>
        </p:txBody>
      </p:sp>
    </p:spTree>
    <p:custDataLst>
      <p:tags r:id="rId1"/>
    </p:custDataLst>
    <p:extLst>
      <p:ext uri="{BB962C8B-B14F-4D97-AF65-F5344CB8AC3E}">
        <p14:creationId xmlns:p14="http://schemas.microsoft.com/office/powerpoint/2010/main" val="1306833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1515" y="0"/>
            <a:ext cx="8675370" cy="992937"/>
          </a:xfrm>
        </p:spPr>
        <p:txBody>
          <a:bodyPr>
            <a:normAutofit/>
          </a:bodyPr>
          <a:lstStyle/>
          <a:p>
            <a:pPr algn="ctr"/>
            <a:r>
              <a:rPr lang="en-US" sz="3600" dirty="0"/>
              <a:t>Communication Tips</a:t>
            </a:r>
          </a:p>
        </p:txBody>
      </p:sp>
      <p:sp>
        <p:nvSpPr>
          <p:cNvPr id="6" name="Content Placeholder 5"/>
          <p:cNvSpPr>
            <a:spLocks noGrp="1"/>
          </p:cNvSpPr>
          <p:nvPr>
            <p:ph idx="1"/>
          </p:nvPr>
        </p:nvSpPr>
        <p:spPr>
          <a:xfrm>
            <a:off x="692150" y="1121691"/>
            <a:ext cx="8674100" cy="6062195"/>
          </a:xfrm>
        </p:spPr>
        <p:txBody>
          <a:bodyPr vert="horz" lIns="91440" tIns="45720" rIns="91440" bIns="45720" rtlCol="0" anchor="t">
            <a:noAutofit/>
          </a:bodyPr>
          <a:lstStyle/>
          <a:p>
            <a:pPr>
              <a:lnSpc>
                <a:spcPct val="100000"/>
              </a:lnSpc>
              <a:spcBef>
                <a:spcPts val="600"/>
              </a:spcBef>
            </a:pPr>
            <a:r>
              <a:rPr lang="en-US" sz="2000" dirty="0"/>
              <a:t>Some tips on communicating your ISCR implementation plan to frontline staff: </a:t>
            </a:r>
            <a:endParaRPr lang="en-US" sz="2000" dirty="0">
              <a:cs typeface="Calibri"/>
            </a:endParaRPr>
          </a:p>
          <a:p>
            <a:pPr lvl="1">
              <a:lnSpc>
                <a:spcPct val="100000"/>
              </a:lnSpc>
              <a:spcBef>
                <a:spcPts val="600"/>
              </a:spcBef>
            </a:pPr>
            <a:r>
              <a:rPr lang="en-US" sz="1800" dirty="0"/>
              <a:t>Communication and education is not a once-and-done event. Communicate throughout the change process. </a:t>
            </a:r>
          </a:p>
          <a:p>
            <a:pPr lvl="1">
              <a:lnSpc>
                <a:spcPct val="100000"/>
              </a:lnSpc>
              <a:spcBef>
                <a:spcPts val="600"/>
              </a:spcBef>
            </a:pPr>
            <a:r>
              <a:rPr lang="en-US" sz="1800" dirty="0"/>
              <a:t>Consider recording presentations and posting them on an internal platform, such as a SharePoint site, so anyone who is not able to attend presentations can watch them later.</a:t>
            </a:r>
          </a:p>
          <a:p>
            <a:pPr lvl="1">
              <a:lnSpc>
                <a:spcPct val="100000"/>
              </a:lnSpc>
              <a:spcBef>
                <a:spcPts val="600"/>
              </a:spcBef>
            </a:pPr>
            <a:r>
              <a:rPr lang="en-US" sz="1800" dirty="0"/>
              <a:t>Communication isn’t telling, it’s two-way. Use your communication plan to create opportunities for feedback. Be transparent about whether feedback was incorporated or not and share your reasons. </a:t>
            </a:r>
          </a:p>
          <a:p>
            <a:pPr lvl="1">
              <a:lnSpc>
                <a:spcPct val="100000"/>
              </a:lnSpc>
              <a:spcBef>
                <a:spcPts val="600"/>
              </a:spcBef>
            </a:pPr>
            <a:r>
              <a:rPr lang="en-US" sz="1800" dirty="0"/>
              <a:t>Don’t limit yourself to verbal communications. Communicate by example and by coaching. </a:t>
            </a:r>
          </a:p>
          <a:p>
            <a:pPr lvl="1">
              <a:lnSpc>
                <a:spcPct val="100000"/>
              </a:lnSpc>
              <a:spcBef>
                <a:spcPts val="600"/>
              </a:spcBef>
            </a:pPr>
            <a:r>
              <a:rPr lang="en-US" sz="1800" dirty="0"/>
              <a:t>Review the </a:t>
            </a:r>
            <a:r>
              <a:rPr lang="en-US" sz="1800" dirty="0">
                <a:hlinkClick r:id="rId3"/>
              </a:rPr>
              <a:t>ISCR Engaging Stakeholders: Developing a Vision for your ISCR Program Presentation </a:t>
            </a:r>
            <a:r>
              <a:rPr lang="en-US" sz="1800" dirty="0"/>
              <a:t>and </a:t>
            </a:r>
            <a:r>
              <a:rPr lang="en-US" sz="1800" dirty="0">
                <a:hlinkClick r:id="rId4"/>
              </a:rPr>
              <a:t>Facilitator Guide </a:t>
            </a:r>
            <a:r>
              <a:rPr lang="en-US" sz="1800" dirty="0"/>
              <a:t> and the </a:t>
            </a:r>
            <a:r>
              <a:rPr lang="en-US" sz="1800" dirty="0">
                <a:hlinkClick r:id="rId5"/>
              </a:rPr>
              <a:t>Developing an Elevator Pitch tool</a:t>
            </a:r>
            <a:r>
              <a:rPr lang="en-US" sz="1800" dirty="0"/>
              <a:t> for more information on engaging stakeholders.</a:t>
            </a:r>
          </a:p>
          <a:p>
            <a:pPr lvl="1">
              <a:lnSpc>
                <a:spcPct val="100000"/>
              </a:lnSpc>
              <a:spcBef>
                <a:spcPts val="600"/>
              </a:spcBef>
            </a:pPr>
            <a:r>
              <a:rPr lang="en-US" sz="1800" dirty="0"/>
              <a:t>Review </a:t>
            </a:r>
            <a:r>
              <a:rPr lang="en-US" sz="1800" dirty="0">
                <a:hlinkClick r:id="rId6"/>
              </a:rPr>
              <a:t>AHRQ’s Comprehensive Unit-based Safety Program (CUSP) module on teamwork and communication</a:t>
            </a:r>
            <a:r>
              <a:rPr lang="en-US" sz="1800" dirty="0"/>
              <a:t> for more information on effective communication.</a:t>
            </a:r>
          </a:p>
          <a:p>
            <a:pPr marL="0" indent="0">
              <a:lnSpc>
                <a:spcPct val="100000"/>
              </a:lnSpc>
              <a:spcBef>
                <a:spcPts val="1200"/>
              </a:spcBef>
              <a:spcAft>
                <a:spcPts val="1200"/>
              </a:spcAft>
              <a:buNone/>
            </a:pPr>
            <a:r>
              <a:rPr lang="en-US" sz="2000" b="1" i="1" dirty="0"/>
              <a:t>Note: Delete this slide and the previous slide, and edit or delete </a:t>
            </a:r>
            <a:r>
              <a:rPr lang="en-US" sz="2000" b="1" i="1" dirty="0">
                <a:solidFill>
                  <a:srgbClr val="C00000"/>
                </a:solidFill>
              </a:rPr>
              <a:t>red text</a:t>
            </a:r>
            <a:r>
              <a:rPr lang="en-US" sz="2000" b="1" i="1" dirty="0"/>
              <a:t> in the remaining slides, including in the lower right corner,</a:t>
            </a:r>
            <a:r>
              <a:rPr lang="en-US" sz="2000" b="1" i="1" dirty="0">
                <a:solidFill>
                  <a:srgbClr val="C00000"/>
                </a:solidFill>
              </a:rPr>
              <a:t> </a:t>
            </a:r>
            <a:r>
              <a:rPr lang="en-US" sz="2000" b="1" i="1" dirty="0"/>
              <a:t>before presenting to your senior executive. The template for your presentation begins on the next slide. </a:t>
            </a:r>
            <a:endParaRPr lang="en-US" sz="2000" dirty="0"/>
          </a:p>
          <a:p>
            <a:pPr marL="502920" lvl="1" indent="0">
              <a:lnSpc>
                <a:spcPct val="100000"/>
              </a:lnSpc>
              <a:spcBef>
                <a:spcPts val="600"/>
              </a:spcBef>
              <a:buNone/>
            </a:pPr>
            <a:endParaRPr lang="en-US" sz="1800" dirty="0"/>
          </a:p>
          <a:p>
            <a:pPr>
              <a:lnSpc>
                <a:spcPct val="100000"/>
              </a:lnSpc>
              <a:spcBef>
                <a:spcPts val="600"/>
              </a:spcBef>
            </a:pPr>
            <a:endParaRPr lang="en-US" sz="2000" dirty="0"/>
          </a:p>
        </p:txBody>
      </p:sp>
      <p:sp>
        <p:nvSpPr>
          <p:cNvPr id="2" name="Slide Number Placeholder 1">
            <a:extLst>
              <a:ext uri="{FF2B5EF4-FFF2-40B4-BE49-F238E27FC236}">
                <a16:creationId xmlns:a16="http://schemas.microsoft.com/office/drawing/2014/main" id="{30CCCF30-C8AE-4DA9-95A5-E651D017B9CB}"/>
              </a:ext>
            </a:extLst>
          </p:cNvPr>
          <p:cNvSpPr>
            <a:spLocks noGrp="1"/>
          </p:cNvSpPr>
          <p:nvPr>
            <p:ph type="sldNum" sz="quarter" idx="12"/>
          </p:nvPr>
        </p:nvSpPr>
        <p:spPr>
          <a:xfrm>
            <a:off x="7795260" y="7358062"/>
            <a:ext cx="2263140" cy="413808"/>
          </a:xfrm>
        </p:spPr>
        <p:txBody>
          <a:bodyPr/>
          <a:lstStyle/>
          <a:p>
            <a:r>
              <a:rPr lang="en-US" dirty="0"/>
              <a:t>Frontline Provider Education </a:t>
            </a:r>
            <a:fld id="{498A42FD-C428-8D45-B6B6-FFACA08CC614}" type="slidenum">
              <a:rPr lang="en-US" smtClean="0"/>
              <a:t>3</a:t>
            </a:fld>
            <a:endParaRPr lang="en-US" dirty="0"/>
          </a:p>
        </p:txBody>
      </p:sp>
    </p:spTree>
    <p:custDataLst>
      <p:tags r:id="rId1"/>
    </p:custDataLst>
    <p:extLst>
      <p:ext uri="{BB962C8B-B14F-4D97-AF65-F5344CB8AC3E}">
        <p14:creationId xmlns:p14="http://schemas.microsoft.com/office/powerpoint/2010/main" val="2569204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A0EB1-CB4B-4D84-BF82-6E2B20C3CF04}"/>
              </a:ext>
            </a:extLst>
          </p:cNvPr>
          <p:cNvSpPr>
            <a:spLocks noGrp="1"/>
          </p:cNvSpPr>
          <p:nvPr>
            <p:ph type="ctrTitle"/>
          </p:nvPr>
        </p:nvSpPr>
        <p:spPr>
          <a:xfrm>
            <a:off x="842842" y="3362299"/>
            <a:ext cx="8549640" cy="2705947"/>
          </a:xfrm>
        </p:spPr>
        <p:txBody>
          <a:bodyPr>
            <a:normAutofit fontScale="90000"/>
          </a:bodyPr>
          <a:lstStyle/>
          <a:p>
            <a:r>
              <a:rPr lang="en-US" dirty="0">
                <a:solidFill>
                  <a:srgbClr val="C00000"/>
                </a:solidFill>
              </a:rPr>
              <a:t>[Hospital Name]</a:t>
            </a:r>
            <a:br>
              <a:rPr lang="en-US" dirty="0"/>
            </a:br>
            <a:r>
              <a:rPr lang="en-US" dirty="0"/>
              <a:t>Improving Surgical Care and Recovery of Patients:</a:t>
            </a:r>
            <a:br>
              <a:rPr lang="en-US" dirty="0"/>
            </a:br>
            <a:r>
              <a:rPr lang="en-US" dirty="0">
                <a:solidFill>
                  <a:srgbClr val="C00000"/>
                </a:solidFill>
              </a:rPr>
              <a:t>[Service Line] </a:t>
            </a:r>
            <a:r>
              <a:rPr lang="en-US" dirty="0"/>
              <a:t>Pathway</a:t>
            </a:r>
            <a:br>
              <a:rPr lang="en-US" dirty="0"/>
            </a:br>
            <a:endParaRPr lang="en-US" dirty="0"/>
          </a:p>
        </p:txBody>
      </p:sp>
      <p:sp>
        <p:nvSpPr>
          <p:cNvPr id="4" name="Content Placeholder 3">
            <a:extLst>
              <a:ext uri="{FF2B5EF4-FFF2-40B4-BE49-F238E27FC236}">
                <a16:creationId xmlns:a16="http://schemas.microsoft.com/office/drawing/2014/main" id="{56458407-A347-4D4A-BABC-A69D211B5F1F}"/>
              </a:ext>
            </a:extLst>
          </p:cNvPr>
          <p:cNvSpPr>
            <a:spLocks noGrp="1"/>
          </p:cNvSpPr>
          <p:nvPr>
            <p:ph sz="quarter" idx="4294967295"/>
          </p:nvPr>
        </p:nvSpPr>
        <p:spPr>
          <a:xfrm>
            <a:off x="367424" y="5905499"/>
            <a:ext cx="8675688" cy="1851581"/>
          </a:xfrm>
        </p:spPr>
        <p:txBody>
          <a:bodyPr>
            <a:normAutofit/>
          </a:bodyPr>
          <a:lstStyle/>
          <a:p>
            <a:pPr marL="0" indent="0">
              <a:buNone/>
            </a:pPr>
            <a:r>
              <a:rPr lang="en-US" dirty="0">
                <a:solidFill>
                  <a:srgbClr val="C00000"/>
                </a:solidFill>
              </a:rPr>
              <a:t>[Presenter Name]</a:t>
            </a:r>
          </a:p>
          <a:p>
            <a:pPr marL="0" indent="0">
              <a:buNone/>
            </a:pPr>
            <a:r>
              <a:rPr lang="en-US" dirty="0">
                <a:solidFill>
                  <a:srgbClr val="C00000"/>
                </a:solidFill>
              </a:rPr>
              <a:t>[Date]</a:t>
            </a:r>
          </a:p>
          <a:p>
            <a:endParaRPr lang="en-US" dirty="0"/>
          </a:p>
        </p:txBody>
      </p:sp>
      <p:sp>
        <p:nvSpPr>
          <p:cNvPr id="6" name="Rectangle 5">
            <a:extLst>
              <a:ext uri="{FF2B5EF4-FFF2-40B4-BE49-F238E27FC236}">
                <a16:creationId xmlns:a16="http://schemas.microsoft.com/office/drawing/2014/main" id="{3C3B53D2-1A38-44ED-AF50-7D54EE8F4205}"/>
              </a:ext>
            </a:extLst>
          </p:cNvPr>
          <p:cNvSpPr/>
          <p:nvPr/>
        </p:nvSpPr>
        <p:spPr>
          <a:xfrm>
            <a:off x="367424" y="-49663"/>
            <a:ext cx="9500476" cy="1077218"/>
          </a:xfrm>
          <a:prstGeom prst="rect">
            <a:avLst/>
          </a:prstGeom>
        </p:spPr>
        <p:txBody>
          <a:bodyPr wrap="square">
            <a:spAutoFit/>
          </a:bodyPr>
          <a:lstStyle/>
          <a:p>
            <a:pPr algn="ctr"/>
            <a:r>
              <a:rPr lang="en-US" sz="3200" b="1" dirty="0">
                <a:solidFill>
                  <a:prstClr val="black"/>
                </a:solidFill>
                <a:latin typeface="Calibri Light" panose="020F0302020204030204"/>
                <a:ea typeface="+mj-ea"/>
                <a:cs typeface="+mj-cs"/>
              </a:rPr>
              <a:t>AHRQ Safety Program for Improving</a:t>
            </a:r>
            <a:br>
              <a:rPr lang="en-US" sz="3200" b="1" dirty="0">
                <a:solidFill>
                  <a:prstClr val="black"/>
                </a:solidFill>
                <a:latin typeface="Calibri Light" panose="020F0302020204030204"/>
                <a:ea typeface="+mj-ea"/>
                <a:cs typeface="+mj-cs"/>
              </a:rPr>
            </a:br>
            <a:r>
              <a:rPr lang="en-US" sz="3200" b="1" dirty="0">
                <a:solidFill>
                  <a:prstClr val="black"/>
                </a:solidFill>
                <a:latin typeface="Calibri Light" panose="020F0302020204030204"/>
                <a:ea typeface="+mj-ea"/>
                <a:cs typeface="+mj-cs"/>
              </a:rPr>
              <a:t>Surgical Care and Recovery</a:t>
            </a:r>
            <a:endParaRPr lang="en-US" dirty="0"/>
          </a:p>
        </p:txBody>
      </p:sp>
    </p:spTree>
    <p:custDataLst>
      <p:tags r:id="rId1"/>
    </p:custDataLst>
    <p:extLst>
      <p:ext uri="{BB962C8B-B14F-4D97-AF65-F5344CB8AC3E}">
        <p14:creationId xmlns:p14="http://schemas.microsoft.com/office/powerpoint/2010/main" val="346242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15" y="1"/>
            <a:ext cx="8675370" cy="981718"/>
          </a:xfrm>
        </p:spPr>
        <p:txBody>
          <a:bodyPr>
            <a:noAutofit/>
          </a:bodyPr>
          <a:lstStyle/>
          <a:p>
            <a:pPr algn="ctr"/>
            <a:r>
              <a:rPr lang="en-US" sz="3600" dirty="0">
                <a:solidFill>
                  <a:srgbClr val="C00000"/>
                </a:solidFill>
              </a:rPr>
              <a:t>[Service Line, e.g., Colorectal] </a:t>
            </a:r>
            <a:r>
              <a:rPr lang="en-US" sz="3600" dirty="0"/>
              <a:t>Surgery at </a:t>
            </a:r>
            <a:r>
              <a:rPr lang="en-US" sz="3600" dirty="0">
                <a:solidFill>
                  <a:srgbClr val="C00000"/>
                </a:solidFill>
              </a:rPr>
              <a:t>[Hospital Name]</a:t>
            </a:r>
          </a:p>
        </p:txBody>
      </p:sp>
      <p:sp>
        <p:nvSpPr>
          <p:cNvPr id="3" name="Content Placeholder 2"/>
          <p:cNvSpPr>
            <a:spLocks noGrp="1"/>
          </p:cNvSpPr>
          <p:nvPr>
            <p:ph idx="1"/>
          </p:nvPr>
        </p:nvSpPr>
        <p:spPr>
          <a:xfrm>
            <a:off x="691515" y="1307087"/>
            <a:ext cx="8675370" cy="5693471"/>
          </a:xfrm>
        </p:spPr>
        <p:txBody>
          <a:bodyPr>
            <a:normAutofit fontScale="77500" lnSpcReduction="20000"/>
          </a:bodyPr>
          <a:lstStyle/>
          <a:p>
            <a:pPr marL="0" indent="0">
              <a:buNone/>
            </a:pPr>
            <a:r>
              <a:rPr lang="en-US" dirty="0">
                <a:solidFill>
                  <a:srgbClr val="C00000"/>
                </a:solidFill>
              </a:rPr>
              <a:t>Describe the current state and begin to set a vision for what the new norm will be. Examples (which you can modify) of care processes you may want to focus on and discuss are listed below. </a:t>
            </a:r>
          </a:p>
          <a:p>
            <a:pPr marL="0" indent="0">
              <a:buNone/>
            </a:pPr>
            <a:r>
              <a:rPr lang="en-US" dirty="0">
                <a:solidFill>
                  <a:srgbClr val="C00000"/>
                </a:solidFill>
              </a:rPr>
              <a:t>[Service line, e.g., colorectal, hip fracture] </a:t>
            </a:r>
            <a:r>
              <a:rPr lang="en-US" dirty="0"/>
              <a:t>surgery procedures may have high morbidity (e.g., surgical site infections) and long lengths of stay</a:t>
            </a:r>
          </a:p>
          <a:p>
            <a:endParaRPr lang="en-US" dirty="0">
              <a:solidFill>
                <a:srgbClr val="C00000"/>
              </a:solidFill>
            </a:endParaRPr>
          </a:p>
          <a:p>
            <a:pPr marL="0" indent="0">
              <a:buNone/>
            </a:pPr>
            <a:r>
              <a:rPr lang="en-US" dirty="0"/>
              <a:t>Care of </a:t>
            </a:r>
            <a:r>
              <a:rPr lang="en-US" dirty="0">
                <a:solidFill>
                  <a:srgbClr val="C00000"/>
                </a:solidFill>
              </a:rPr>
              <a:t>[service line] </a:t>
            </a:r>
            <a:r>
              <a:rPr lang="en-US" dirty="0"/>
              <a:t>surgery patients is highly variable for:</a:t>
            </a:r>
          </a:p>
          <a:p>
            <a:r>
              <a:rPr lang="en-US" dirty="0"/>
              <a:t>Preoperative education</a:t>
            </a:r>
          </a:p>
          <a:p>
            <a:r>
              <a:rPr lang="en-US" dirty="0"/>
              <a:t>Plan for anesthesia </a:t>
            </a:r>
          </a:p>
          <a:p>
            <a:r>
              <a:rPr lang="en-US" dirty="0"/>
              <a:t>Pain management</a:t>
            </a:r>
          </a:p>
          <a:p>
            <a:r>
              <a:rPr lang="en-US" dirty="0"/>
              <a:t>Fluid resuscitation</a:t>
            </a:r>
          </a:p>
          <a:p>
            <a:r>
              <a:rPr lang="en-US" dirty="0"/>
              <a:t>Resumption of oral intake and mobility</a:t>
            </a:r>
          </a:p>
          <a:p>
            <a:endParaRPr lang="en-US" dirty="0"/>
          </a:p>
          <a:p>
            <a:pPr marL="0" indent="0">
              <a:buNone/>
            </a:pPr>
            <a:r>
              <a:rPr lang="en-US" dirty="0"/>
              <a:t>An opportunity exists to improve collaboration in the perioperative area among surgery, anesthesiology, and nursing</a:t>
            </a:r>
          </a:p>
          <a:p>
            <a:endParaRPr lang="en-US" dirty="0">
              <a:solidFill>
                <a:srgbClr val="C00000"/>
              </a:solidFill>
            </a:endParaRPr>
          </a:p>
        </p:txBody>
      </p:sp>
      <p:sp>
        <p:nvSpPr>
          <p:cNvPr id="4" name="Slide Number Placeholder 3">
            <a:extLst>
              <a:ext uri="{FF2B5EF4-FFF2-40B4-BE49-F238E27FC236}">
                <a16:creationId xmlns:a16="http://schemas.microsoft.com/office/drawing/2014/main" id="{D11A7032-B4C9-4826-AC14-597CE20F6DBB}"/>
              </a:ext>
            </a:extLst>
          </p:cNvPr>
          <p:cNvSpPr>
            <a:spLocks noGrp="1"/>
          </p:cNvSpPr>
          <p:nvPr>
            <p:ph type="sldNum" sz="quarter" idx="12"/>
          </p:nvPr>
        </p:nvSpPr>
        <p:spPr>
          <a:xfrm>
            <a:off x="7795260" y="7358592"/>
            <a:ext cx="2263140" cy="413808"/>
          </a:xfrm>
        </p:spPr>
        <p:txBody>
          <a:bodyPr/>
          <a:lstStyle/>
          <a:p>
            <a:r>
              <a:rPr lang="en-US" dirty="0"/>
              <a:t>ISCR at </a:t>
            </a:r>
            <a:r>
              <a:rPr lang="en-US" dirty="0">
                <a:solidFill>
                  <a:srgbClr val="FF0000"/>
                </a:solidFill>
              </a:rPr>
              <a:t>[Hospital Name] </a:t>
            </a:r>
            <a:fld id="{498A42FD-C428-8D45-B6B6-FFACA08CC614}" type="slidenum">
              <a:rPr lang="en-US" smtClean="0"/>
              <a:t>5</a:t>
            </a:fld>
            <a:endParaRPr lang="en-US" dirty="0"/>
          </a:p>
        </p:txBody>
      </p:sp>
    </p:spTree>
    <p:custDataLst>
      <p:tags r:id="rId1"/>
    </p:custDataLst>
    <p:extLst>
      <p:ext uri="{BB962C8B-B14F-4D97-AF65-F5344CB8AC3E}">
        <p14:creationId xmlns:p14="http://schemas.microsoft.com/office/powerpoint/2010/main" val="4106032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A4AA-1E89-1D4D-90A9-DD416DA4C48C}"/>
              </a:ext>
            </a:extLst>
          </p:cNvPr>
          <p:cNvSpPr>
            <a:spLocks noGrp="1"/>
          </p:cNvSpPr>
          <p:nvPr>
            <p:ph type="title"/>
          </p:nvPr>
        </p:nvSpPr>
        <p:spPr>
          <a:xfrm>
            <a:off x="691515" y="1"/>
            <a:ext cx="8675370" cy="981718"/>
          </a:xfrm>
        </p:spPr>
        <p:txBody>
          <a:bodyPr>
            <a:normAutofit/>
          </a:bodyPr>
          <a:lstStyle/>
          <a:p>
            <a:pPr algn="ctr"/>
            <a:r>
              <a:rPr lang="en-US" sz="3600" dirty="0"/>
              <a:t>ISCR Program Goal</a:t>
            </a:r>
          </a:p>
        </p:txBody>
      </p:sp>
      <p:sp>
        <p:nvSpPr>
          <p:cNvPr id="3" name="Content Placeholder 2">
            <a:extLst>
              <a:ext uri="{FF2B5EF4-FFF2-40B4-BE49-F238E27FC236}">
                <a16:creationId xmlns:a16="http://schemas.microsoft.com/office/drawing/2014/main" id="{1B0D5BF3-67C3-B24F-B674-3B7B9CF79ED0}"/>
              </a:ext>
            </a:extLst>
          </p:cNvPr>
          <p:cNvSpPr>
            <a:spLocks noGrp="1"/>
          </p:cNvSpPr>
          <p:nvPr>
            <p:ph idx="1"/>
          </p:nvPr>
        </p:nvSpPr>
        <p:spPr>
          <a:xfrm>
            <a:off x="691515" y="1385625"/>
            <a:ext cx="8675370" cy="5614933"/>
          </a:xfrm>
        </p:spPr>
        <p:txBody>
          <a:bodyPr>
            <a:normAutofit/>
          </a:bodyPr>
          <a:lstStyle/>
          <a:p>
            <a:pPr marL="0" indent="0" algn="ctr">
              <a:lnSpc>
                <a:spcPct val="125000"/>
              </a:lnSpc>
              <a:buNone/>
            </a:pPr>
            <a:r>
              <a:rPr lang="en-US" sz="2800" dirty="0"/>
              <a:t>The goal of the AHRQ Safety Program for Improving Surgical Care and Recovery (ISCR) is to implement a </a:t>
            </a:r>
            <a:r>
              <a:rPr lang="en-US" sz="2800" b="1" dirty="0"/>
              <a:t>standardized, patient-centered </a:t>
            </a:r>
            <a:r>
              <a:rPr lang="en-US" sz="2800" dirty="0"/>
              <a:t>protocol for the management of patients undergoing </a:t>
            </a:r>
            <a:r>
              <a:rPr lang="en-US" sz="2800" dirty="0">
                <a:solidFill>
                  <a:srgbClr val="C00000"/>
                </a:solidFill>
              </a:rPr>
              <a:t>[specify procedures] </a:t>
            </a:r>
            <a:r>
              <a:rPr lang="en-US" sz="2800" dirty="0"/>
              <a:t>that </a:t>
            </a:r>
            <a:r>
              <a:rPr lang="en-US" sz="2800" b="1" dirty="0"/>
              <a:t>integrates the preoperative, intraoperative, postoperative, and post-discharge phases of care to improve patient outcomes, reduce length of stay, improve patient experience and satisfaction, and decrease variability </a:t>
            </a:r>
          </a:p>
          <a:p>
            <a:pPr>
              <a:lnSpc>
                <a:spcPct val="125000"/>
              </a:lnSpc>
            </a:pPr>
            <a:endParaRPr lang="en-US" sz="2800" dirty="0"/>
          </a:p>
        </p:txBody>
      </p:sp>
      <p:sp>
        <p:nvSpPr>
          <p:cNvPr id="4" name="Slide Number Placeholder 3">
            <a:extLst>
              <a:ext uri="{FF2B5EF4-FFF2-40B4-BE49-F238E27FC236}">
                <a16:creationId xmlns:a16="http://schemas.microsoft.com/office/drawing/2014/main" id="{3AF16B62-8833-4C31-9751-9EA66911E788}"/>
              </a:ext>
            </a:extLst>
          </p:cNvPr>
          <p:cNvSpPr>
            <a:spLocks noGrp="1"/>
          </p:cNvSpPr>
          <p:nvPr>
            <p:ph type="sldNum" sz="quarter" idx="12"/>
          </p:nvPr>
        </p:nvSpPr>
        <p:spPr>
          <a:xfrm>
            <a:off x="7795260" y="7358591"/>
            <a:ext cx="2263140" cy="413808"/>
          </a:xfrm>
        </p:spPr>
        <p:txBody>
          <a:bodyPr/>
          <a:lstStyle/>
          <a:p>
            <a:r>
              <a:rPr lang="en-US" dirty="0"/>
              <a:t>ISCR at </a:t>
            </a:r>
            <a:r>
              <a:rPr lang="en-US" dirty="0">
                <a:solidFill>
                  <a:srgbClr val="FF0000"/>
                </a:solidFill>
              </a:rPr>
              <a:t>[Hospital Name] </a:t>
            </a:r>
            <a:fld id="{498A42FD-C428-8D45-B6B6-FFACA08CC614}" type="slidenum">
              <a:rPr lang="en-US" smtClean="0"/>
              <a:t>6</a:t>
            </a:fld>
            <a:endParaRPr lang="en-US" dirty="0"/>
          </a:p>
        </p:txBody>
      </p:sp>
    </p:spTree>
    <p:custDataLst>
      <p:tags r:id="rId1"/>
    </p:custDataLst>
    <p:extLst>
      <p:ext uri="{BB962C8B-B14F-4D97-AF65-F5344CB8AC3E}">
        <p14:creationId xmlns:p14="http://schemas.microsoft.com/office/powerpoint/2010/main" val="2104478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058400" cy="992936"/>
          </a:xfrm>
        </p:spPr>
        <p:txBody>
          <a:bodyPr>
            <a:normAutofit/>
          </a:bodyPr>
          <a:lstStyle/>
          <a:p>
            <a:pPr algn="ctr"/>
            <a:r>
              <a:rPr lang="en-US" sz="3600" dirty="0"/>
              <a:t>ISCR: Basic Principles</a:t>
            </a:r>
          </a:p>
        </p:txBody>
      </p:sp>
      <p:sp>
        <p:nvSpPr>
          <p:cNvPr id="3" name="Content Placeholder 2"/>
          <p:cNvSpPr>
            <a:spLocks noGrp="1"/>
          </p:cNvSpPr>
          <p:nvPr>
            <p:ph idx="1"/>
          </p:nvPr>
        </p:nvSpPr>
        <p:spPr>
          <a:xfrm>
            <a:off x="691515" y="1307087"/>
            <a:ext cx="8675370" cy="5693471"/>
          </a:xfrm>
        </p:spPr>
        <p:txBody>
          <a:bodyPr>
            <a:normAutofit/>
          </a:bodyPr>
          <a:lstStyle/>
          <a:p>
            <a:pPr marL="0" indent="0">
              <a:buNone/>
            </a:pPr>
            <a:r>
              <a:rPr lang="en-US" dirty="0"/>
              <a:t>Multidisciplinary and collaborative approach</a:t>
            </a:r>
          </a:p>
          <a:p>
            <a:pPr lvl="1"/>
            <a:r>
              <a:rPr lang="en-US" dirty="0"/>
              <a:t>Best practices for preventable harms</a:t>
            </a:r>
          </a:p>
          <a:p>
            <a:pPr lvl="1"/>
            <a:r>
              <a:rPr lang="en-US" dirty="0"/>
              <a:t>Patient and family education and engagement in perioperative care </a:t>
            </a:r>
          </a:p>
          <a:p>
            <a:pPr lvl="1"/>
            <a:r>
              <a:rPr lang="en-US" dirty="0"/>
              <a:t>Standardized perioperative anesthesia and multimodal analgesia</a:t>
            </a:r>
          </a:p>
          <a:p>
            <a:pPr lvl="1"/>
            <a:r>
              <a:rPr lang="en-US" dirty="0"/>
              <a:t>Early activity after surgery</a:t>
            </a:r>
          </a:p>
          <a:p>
            <a:pPr lvl="1"/>
            <a:r>
              <a:rPr lang="en-US" dirty="0"/>
              <a:t>Optimal perioperative nutrition and early resumption of oral intake</a:t>
            </a:r>
          </a:p>
        </p:txBody>
      </p:sp>
      <p:sp>
        <p:nvSpPr>
          <p:cNvPr id="4" name="Slide Number Placeholder 3">
            <a:extLst>
              <a:ext uri="{FF2B5EF4-FFF2-40B4-BE49-F238E27FC236}">
                <a16:creationId xmlns:a16="http://schemas.microsoft.com/office/drawing/2014/main" id="{9B24DDED-F505-49B0-8952-47D605E4E32D}"/>
              </a:ext>
            </a:extLst>
          </p:cNvPr>
          <p:cNvSpPr>
            <a:spLocks noGrp="1"/>
          </p:cNvSpPr>
          <p:nvPr>
            <p:ph type="sldNum" sz="quarter" idx="12"/>
          </p:nvPr>
        </p:nvSpPr>
        <p:spPr>
          <a:xfrm>
            <a:off x="7795260" y="7358592"/>
            <a:ext cx="2263140" cy="413808"/>
          </a:xfrm>
        </p:spPr>
        <p:txBody>
          <a:bodyPr/>
          <a:lstStyle/>
          <a:p>
            <a:r>
              <a:rPr lang="en-US" dirty="0"/>
              <a:t>ISCR at </a:t>
            </a:r>
            <a:r>
              <a:rPr lang="en-US" dirty="0">
                <a:solidFill>
                  <a:srgbClr val="FF0000"/>
                </a:solidFill>
              </a:rPr>
              <a:t>[Hospital Name] </a:t>
            </a:r>
            <a:fld id="{498A42FD-C428-8D45-B6B6-FFACA08CC614}" type="slidenum">
              <a:rPr lang="en-US" smtClean="0"/>
              <a:t>7</a:t>
            </a:fld>
            <a:endParaRPr lang="en-US" dirty="0"/>
          </a:p>
        </p:txBody>
      </p:sp>
    </p:spTree>
    <p:custDataLst>
      <p:tags r:id="rId1"/>
    </p:custDataLst>
    <p:extLst>
      <p:ext uri="{BB962C8B-B14F-4D97-AF65-F5344CB8AC3E}">
        <p14:creationId xmlns:p14="http://schemas.microsoft.com/office/powerpoint/2010/main" val="2965360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F4635C1-C35C-9A47-A233-AB077EA16679}"/>
              </a:ext>
            </a:extLst>
          </p:cNvPr>
          <p:cNvSpPr>
            <a:spLocks noGrp="1"/>
          </p:cNvSpPr>
          <p:nvPr>
            <p:ph type="title"/>
          </p:nvPr>
        </p:nvSpPr>
        <p:spPr>
          <a:xfrm>
            <a:off x="502920" y="15319"/>
            <a:ext cx="9095475" cy="962876"/>
          </a:xfrm>
        </p:spPr>
        <p:txBody>
          <a:bodyPr>
            <a:noAutofit/>
          </a:bodyPr>
          <a:lstStyle/>
          <a:p>
            <a:pPr algn="ctr"/>
            <a:r>
              <a:rPr lang="en-US" sz="4000" dirty="0"/>
              <a:t>Partnership: We Are All Part of the Team!</a:t>
            </a:r>
          </a:p>
        </p:txBody>
      </p:sp>
      <p:sp>
        <p:nvSpPr>
          <p:cNvPr id="3" name="Content Placeholder 2"/>
          <p:cNvSpPr>
            <a:spLocks noGrp="1"/>
          </p:cNvSpPr>
          <p:nvPr>
            <p:ph idx="1"/>
          </p:nvPr>
        </p:nvSpPr>
        <p:spPr>
          <a:xfrm>
            <a:off x="691515" y="1329526"/>
            <a:ext cx="8675370" cy="5671032"/>
          </a:xfrm>
        </p:spPr>
        <p:txBody>
          <a:bodyPr>
            <a:normAutofit lnSpcReduction="10000"/>
          </a:bodyPr>
          <a:lstStyle/>
          <a:p>
            <a:r>
              <a:rPr lang="en-US" dirty="0"/>
              <a:t>Senior Executive: </a:t>
            </a:r>
            <a:r>
              <a:rPr lang="en-US" dirty="0">
                <a:solidFill>
                  <a:srgbClr val="C00000"/>
                </a:solidFill>
              </a:rPr>
              <a:t>List for your institution </a:t>
            </a:r>
          </a:p>
          <a:p>
            <a:r>
              <a:rPr lang="en-US" dirty="0"/>
              <a:t>Surgeon Champion: </a:t>
            </a:r>
            <a:r>
              <a:rPr lang="en-US" sz="3000" dirty="0">
                <a:solidFill>
                  <a:srgbClr val="C00000"/>
                </a:solidFill>
              </a:rPr>
              <a:t>List for your institution </a:t>
            </a:r>
          </a:p>
          <a:p>
            <a:r>
              <a:rPr lang="en-US" dirty="0"/>
              <a:t>Anesthesia Champion: </a:t>
            </a:r>
            <a:r>
              <a:rPr lang="en-US" sz="3000" dirty="0">
                <a:solidFill>
                  <a:srgbClr val="C00000"/>
                </a:solidFill>
              </a:rPr>
              <a:t>List for your institution </a:t>
            </a:r>
          </a:p>
          <a:p>
            <a:r>
              <a:rPr lang="en-US" dirty="0"/>
              <a:t>Nurse Champion: </a:t>
            </a:r>
            <a:r>
              <a:rPr lang="en-US" sz="3000" dirty="0">
                <a:solidFill>
                  <a:srgbClr val="C00000"/>
                </a:solidFill>
              </a:rPr>
              <a:t>List for your institution </a:t>
            </a:r>
          </a:p>
          <a:p>
            <a:r>
              <a:rPr lang="en-US" dirty="0"/>
              <a:t>Project Lead: </a:t>
            </a:r>
            <a:r>
              <a:rPr lang="en-US" sz="3000" dirty="0">
                <a:solidFill>
                  <a:srgbClr val="C00000"/>
                </a:solidFill>
              </a:rPr>
              <a:t>List for your institution </a:t>
            </a:r>
          </a:p>
          <a:p>
            <a:r>
              <a:rPr lang="en-US" dirty="0"/>
              <a:t>Additional key partners for success: </a:t>
            </a:r>
            <a:r>
              <a:rPr lang="en-US" sz="3000" dirty="0">
                <a:solidFill>
                  <a:srgbClr val="C00000"/>
                </a:solidFill>
              </a:rPr>
              <a:t>(e.g., case managers, unit managers, pharmacists, residents, clinic staff, operating room and inpatient unit leads, and representatives from physical therapy, nutrition, and the emergency department) </a:t>
            </a:r>
            <a:endParaRPr lang="en-US" dirty="0"/>
          </a:p>
          <a:p>
            <a:pPr marL="0" indent="0" algn="ctr">
              <a:buNone/>
            </a:pPr>
            <a:r>
              <a:rPr lang="en-US" dirty="0"/>
              <a:t>Success will be dependent on everyone’s commitment! </a:t>
            </a:r>
          </a:p>
        </p:txBody>
      </p:sp>
      <p:sp>
        <p:nvSpPr>
          <p:cNvPr id="5" name="Title 1"/>
          <p:cNvSpPr txBox="1">
            <a:spLocks/>
          </p:cNvSpPr>
          <p:nvPr/>
        </p:nvSpPr>
        <p:spPr>
          <a:xfrm>
            <a:off x="502920" y="-20198"/>
            <a:ext cx="9052560" cy="990600"/>
          </a:xfrm>
          <a:prstGeom prst="rect">
            <a:avLst/>
          </a:prstGeom>
        </p:spPr>
        <p:txBody>
          <a:bodyPr vert="horz" lIns="101864" tIns="50933" rIns="101864" bIns="50933" rtlCol="0" anchor="ctr">
            <a:normAutofit/>
          </a:bodyPr>
          <a:lstStyle>
            <a:lvl1pPr algn="ctr" defTabSz="1018638" rtl="0" eaLnBrk="1" latinLnBrk="0" hangingPunct="1">
              <a:spcBef>
                <a:spcPct val="0"/>
              </a:spcBef>
              <a:buNone/>
              <a:defRPr sz="5000" kern="1200">
                <a:solidFill>
                  <a:schemeClr val="tx1"/>
                </a:solidFill>
                <a:latin typeface="+mj-lt"/>
                <a:ea typeface="+mj-ea"/>
                <a:cs typeface="+mj-cs"/>
              </a:defRPr>
            </a:lvl1pPr>
          </a:lstStyle>
          <a:p>
            <a:endParaRPr lang="en-US" dirty="0">
              <a:solidFill>
                <a:schemeClr val="bg1"/>
              </a:solidFill>
            </a:endParaRPr>
          </a:p>
        </p:txBody>
      </p:sp>
      <p:sp>
        <p:nvSpPr>
          <p:cNvPr id="2" name="Slide Number Placeholder 1">
            <a:extLst>
              <a:ext uri="{FF2B5EF4-FFF2-40B4-BE49-F238E27FC236}">
                <a16:creationId xmlns:a16="http://schemas.microsoft.com/office/drawing/2014/main" id="{E3A7D5DC-475B-4CEF-910A-9B6511B86105}"/>
              </a:ext>
            </a:extLst>
          </p:cNvPr>
          <p:cNvSpPr>
            <a:spLocks noGrp="1"/>
          </p:cNvSpPr>
          <p:nvPr>
            <p:ph type="sldNum" sz="quarter" idx="12"/>
          </p:nvPr>
        </p:nvSpPr>
        <p:spPr>
          <a:xfrm>
            <a:off x="7795260" y="7343273"/>
            <a:ext cx="2263140" cy="413808"/>
          </a:xfrm>
        </p:spPr>
        <p:txBody>
          <a:bodyPr/>
          <a:lstStyle/>
          <a:p>
            <a:r>
              <a:rPr lang="en-US" dirty="0"/>
              <a:t>ISCR at </a:t>
            </a:r>
            <a:r>
              <a:rPr lang="en-US" dirty="0">
                <a:solidFill>
                  <a:srgbClr val="FF0000"/>
                </a:solidFill>
              </a:rPr>
              <a:t>[Hospital Name] </a:t>
            </a:r>
            <a:fld id="{498A42FD-C428-8D45-B6B6-FFACA08CC614}" type="slidenum">
              <a:rPr lang="en-US" smtClean="0"/>
              <a:t>8</a:t>
            </a:fld>
            <a:endParaRPr lang="en-US" dirty="0"/>
          </a:p>
        </p:txBody>
      </p:sp>
    </p:spTree>
    <p:custDataLst>
      <p:tags r:id="rId1"/>
    </p:custDataLst>
    <p:extLst>
      <p:ext uri="{BB962C8B-B14F-4D97-AF65-F5344CB8AC3E}">
        <p14:creationId xmlns:p14="http://schemas.microsoft.com/office/powerpoint/2010/main" val="214943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66A3D-EF8E-5642-84D6-5FBA34809391}"/>
              </a:ext>
            </a:extLst>
          </p:cNvPr>
          <p:cNvSpPr>
            <a:spLocks noGrp="1"/>
          </p:cNvSpPr>
          <p:nvPr>
            <p:ph type="title"/>
          </p:nvPr>
        </p:nvSpPr>
        <p:spPr>
          <a:xfrm>
            <a:off x="691515" y="0"/>
            <a:ext cx="8675370" cy="992937"/>
          </a:xfrm>
        </p:spPr>
        <p:txBody>
          <a:bodyPr>
            <a:noAutofit/>
          </a:bodyPr>
          <a:lstStyle/>
          <a:p>
            <a:pPr algn="ctr"/>
            <a:r>
              <a:rPr lang="en-US" sz="3600" dirty="0"/>
              <a:t>Overview of Gap Analysis</a:t>
            </a:r>
          </a:p>
        </p:txBody>
      </p:sp>
      <p:sp>
        <p:nvSpPr>
          <p:cNvPr id="3" name="Content Placeholder 2"/>
          <p:cNvSpPr>
            <a:spLocks noGrp="1"/>
          </p:cNvSpPr>
          <p:nvPr>
            <p:ph idx="1"/>
          </p:nvPr>
        </p:nvSpPr>
        <p:spPr>
          <a:xfrm>
            <a:off x="691515" y="1142999"/>
            <a:ext cx="8675370" cy="6141729"/>
          </a:xfrm>
        </p:spPr>
        <p:txBody>
          <a:bodyPr>
            <a:normAutofit fontScale="92500" lnSpcReduction="10000"/>
          </a:bodyPr>
          <a:lstStyle/>
          <a:p>
            <a:pPr marL="0" indent="0">
              <a:buNone/>
            </a:pPr>
            <a:r>
              <a:rPr lang="en-US" sz="2600" dirty="0">
                <a:solidFill>
                  <a:srgbClr val="C00000"/>
                </a:solidFill>
              </a:rPr>
              <a:t>Use your Gap Analysis and Goal Setting Form to report your current ISCR service line surgery rates (see below for examples of data to report)*</a:t>
            </a:r>
          </a:p>
          <a:p>
            <a:r>
              <a:rPr lang="en-US" sz="2800" dirty="0"/>
              <a:t>Annual </a:t>
            </a:r>
            <a:r>
              <a:rPr lang="en-US" sz="2800" dirty="0">
                <a:solidFill>
                  <a:srgbClr val="C00000"/>
                </a:solidFill>
              </a:rPr>
              <a:t>[service line surgery (e.g., colorectal)] </a:t>
            </a:r>
            <a:r>
              <a:rPr lang="en-US" sz="2800" dirty="0"/>
              <a:t>case volume:</a:t>
            </a:r>
          </a:p>
          <a:p>
            <a:r>
              <a:rPr lang="en-US" sz="2800" dirty="0"/>
              <a:t>Length of stay (mean and median):</a:t>
            </a:r>
          </a:p>
          <a:p>
            <a:r>
              <a:rPr lang="en-US" sz="2800" dirty="0"/>
              <a:t>Unplanned 30-day readmission rate (post-discharge):</a:t>
            </a:r>
          </a:p>
          <a:p>
            <a:r>
              <a:rPr lang="en-US" sz="2800" dirty="0"/>
              <a:t>Surgical site infection (SSI) (deep) rate:</a:t>
            </a:r>
          </a:p>
          <a:p>
            <a:r>
              <a:rPr lang="en-US" sz="2800" dirty="0"/>
              <a:t>SSI (organ space) rate:</a:t>
            </a:r>
          </a:p>
          <a:p>
            <a:r>
              <a:rPr lang="en-US" sz="2800" dirty="0">
                <a:solidFill>
                  <a:srgbClr val="C00000"/>
                </a:solidFill>
              </a:rPr>
              <a:t>Include any other outcome measures you have data for at your institution (e.g., superficial SSI, venous thromboembolism (VTE), catheter-associated urinary tract infection (CAUTI):</a:t>
            </a:r>
          </a:p>
          <a:p>
            <a:endParaRPr lang="en-US" dirty="0">
              <a:solidFill>
                <a:srgbClr val="C00000"/>
              </a:solidFill>
            </a:endParaRPr>
          </a:p>
          <a:p>
            <a:pPr marL="0" indent="0">
              <a:buNone/>
            </a:pPr>
            <a:r>
              <a:rPr lang="en-US" sz="1700" dirty="0"/>
              <a:t>*The Gap Analysis and Goal Setting Form suggests using the Centers for Disease Control and Prevention’s National Healthcare Safety Network (NHSN) registry for these data, but others may be available at your hospital. The surveillance period should be determined using the NHSN operative procedure category. Include comparison to other hospitals if available.</a:t>
            </a:r>
          </a:p>
          <a:p>
            <a:endParaRPr lang="en-US" dirty="0"/>
          </a:p>
          <a:p>
            <a:endParaRPr lang="en-US" dirty="0"/>
          </a:p>
          <a:p>
            <a:endParaRPr lang="en-US" dirty="0"/>
          </a:p>
        </p:txBody>
      </p:sp>
      <p:sp>
        <p:nvSpPr>
          <p:cNvPr id="6" name="Title 1"/>
          <p:cNvSpPr txBox="1">
            <a:spLocks/>
          </p:cNvSpPr>
          <p:nvPr/>
        </p:nvSpPr>
        <p:spPr>
          <a:xfrm>
            <a:off x="502920" y="-76200"/>
            <a:ext cx="9052560" cy="1143000"/>
          </a:xfrm>
          <a:prstGeom prst="rect">
            <a:avLst/>
          </a:prstGeom>
        </p:spPr>
        <p:txBody>
          <a:bodyPr vert="horz" lIns="101864" tIns="50933" rIns="101864" bIns="50933" rtlCol="0" anchor="ctr">
            <a:normAutofit/>
          </a:bodyPr>
          <a:lstStyle>
            <a:lvl1pPr algn="ctr" defTabSz="1018638" rtl="0" eaLnBrk="1" latinLnBrk="0" hangingPunct="1">
              <a:spcBef>
                <a:spcPct val="0"/>
              </a:spcBef>
              <a:buNone/>
              <a:defRPr sz="5000" kern="1200">
                <a:solidFill>
                  <a:schemeClr val="tx1"/>
                </a:solidFill>
                <a:latin typeface="+mj-lt"/>
                <a:ea typeface="+mj-ea"/>
                <a:cs typeface="+mj-cs"/>
              </a:defRPr>
            </a:lvl1pPr>
          </a:lstStyle>
          <a:p>
            <a:endParaRPr lang="en-US" sz="2800">
              <a:solidFill>
                <a:srgbClr val="FF0000"/>
              </a:solidFill>
            </a:endParaRPr>
          </a:p>
        </p:txBody>
      </p:sp>
      <p:sp>
        <p:nvSpPr>
          <p:cNvPr id="4" name="Slide Number Placeholder 3">
            <a:extLst>
              <a:ext uri="{FF2B5EF4-FFF2-40B4-BE49-F238E27FC236}">
                <a16:creationId xmlns:a16="http://schemas.microsoft.com/office/drawing/2014/main" id="{863DCAD5-46A2-47FE-AF4F-71ABC9745616}"/>
              </a:ext>
            </a:extLst>
          </p:cNvPr>
          <p:cNvSpPr>
            <a:spLocks noGrp="1"/>
          </p:cNvSpPr>
          <p:nvPr>
            <p:ph type="sldNum" sz="quarter" idx="12"/>
          </p:nvPr>
        </p:nvSpPr>
        <p:spPr>
          <a:xfrm>
            <a:off x="7795260" y="7358592"/>
            <a:ext cx="2263140" cy="413808"/>
          </a:xfrm>
        </p:spPr>
        <p:txBody>
          <a:bodyPr/>
          <a:lstStyle/>
          <a:p>
            <a:r>
              <a:rPr lang="en-US" dirty="0"/>
              <a:t>ISCR at </a:t>
            </a:r>
            <a:r>
              <a:rPr lang="en-US" dirty="0">
                <a:solidFill>
                  <a:srgbClr val="FF0000"/>
                </a:solidFill>
              </a:rPr>
              <a:t>[Hospital Name] </a:t>
            </a:r>
            <a:fld id="{498A42FD-C428-8D45-B6B6-FFACA08CC614}" type="slidenum">
              <a:rPr lang="en-US" smtClean="0"/>
              <a:t>9</a:t>
            </a:fld>
            <a:endParaRPr lang="en-US" dirty="0"/>
          </a:p>
        </p:txBody>
      </p:sp>
    </p:spTree>
    <p:custDataLst>
      <p:tags r:id="rId1"/>
    </p:custDataLst>
    <p:extLst>
      <p:ext uri="{BB962C8B-B14F-4D97-AF65-F5344CB8AC3E}">
        <p14:creationId xmlns:p14="http://schemas.microsoft.com/office/powerpoint/2010/main" val="39820171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1_OFFICE THEME" val="WAu9hBWZ"/>
  <p:tag name="ARTICULATE_SLIDE_COUNT" val="16"/>
  <p:tag name="ARTICULATE_DESIGN_ID_CUSP HAI SLIDE TEMPLATE" val="Zp02wCj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P HAI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P HAI slide template  -  Read-Only" id="{05436A07-EA13-4AF6-AEB2-255E61CFD9EE}" vid="{1D684F3B-F737-4290-80E0-C78F1BC3060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6CC0FC43363F4486EF125B20F142DD" ma:contentTypeVersion="12" ma:contentTypeDescription="Create a new document." ma:contentTypeScope="" ma:versionID="f04912629a6c2d3f2afa4912beed08f3">
  <xsd:schema xmlns:xsd="http://www.w3.org/2001/XMLSchema" xmlns:xs="http://www.w3.org/2001/XMLSchema" xmlns:p="http://schemas.microsoft.com/office/2006/metadata/properties" xmlns:ns3="049c2de0-4c44-4bec-aa11-008a15ef5db0" xmlns:ns4="0ca66267-29c9-4f79-ad07-5fdfcb821135" targetNamespace="http://schemas.microsoft.com/office/2006/metadata/properties" ma:root="true" ma:fieldsID="0f96571fbf152b38710a7350a4a7d1b6" ns3:_="" ns4:_="">
    <xsd:import namespace="049c2de0-4c44-4bec-aa11-008a15ef5db0"/>
    <xsd:import namespace="0ca66267-29c9-4f79-ad07-5fdfcb82113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9c2de0-4c44-4bec-aa11-008a15ef5db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a66267-29c9-4f79-ad07-5fdfcb82113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D9B001-73AF-4DBC-9C00-B41C9D9D7F5B}">
  <ds:schemaRefs>
    <ds:schemaRef ds:uri="http://schemas.microsoft.com/sharepoint/v3/contenttype/forms"/>
  </ds:schemaRefs>
</ds:datastoreItem>
</file>

<file path=customXml/itemProps2.xml><?xml version="1.0" encoding="utf-8"?>
<ds:datastoreItem xmlns:ds="http://schemas.openxmlformats.org/officeDocument/2006/customXml" ds:itemID="{912B8CC1-B8FB-4BDD-B403-67B24F98C854}">
  <ds:schemaRefs>
    <ds:schemaRef ds:uri="049c2de0-4c44-4bec-aa11-008a15ef5db0"/>
    <ds:schemaRef ds:uri="0ca66267-29c9-4f79-ad07-5fdfcb821135"/>
    <ds:schemaRef ds:uri="http://purl.org/dc/term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E317AEF-35B5-4420-8793-B83701B0EF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9c2de0-4c44-4bec-aa11-008a15ef5db0"/>
    <ds:schemaRef ds:uri="0ca66267-29c9-4f79-ad07-5fdfcb8211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AHRQ Improving Surgical Care and Recovery slide set template 5-30-17</Template>
  <TotalTime>718</TotalTime>
  <Words>1635</Words>
  <Application>Microsoft Office PowerPoint</Application>
  <PresentationFormat>Custom</PresentationFormat>
  <Paragraphs>145</Paragraphs>
  <Slides>17</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Courier New</vt:lpstr>
      <vt:lpstr>CUSP HAI slide template</vt:lpstr>
      <vt:lpstr>1_Office Theme</vt:lpstr>
      <vt:lpstr>AHRQ Safety Program for Improving Surgical Care and Recovery</vt:lpstr>
      <vt:lpstr>Purpose and Use of This Frontline Provider Education Tool</vt:lpstr>
      <vt:lpstr>Communication Tips</vt:lpstr>
      <vt:lpstr>[Hospital Name] Improving Surgical Care and Recovery of Patients: [Service Line] Pathway </vt:lpstr>
      <vt:lpstr>[Service Line, e.g., Colorectal] Surgery at [Hospital Name]</vt:lpstr>
      <vt:lpstr>ISCR Program Goal</vt:lpstr>
      <vt:lpstr>ISCR: Basic Principles</vt:lpstr>
      <vt:lpstr>Partnership: We Are All Part of the Team!</vt:lpstr>
      <vt:lpstr>Overview of Gap Analysis</vt:lpstr>
      <vt:lpstr>Our Top Three Goals</vt:lpstr>
      <vt:lpstr>Key Preoperative Elements  (Days and Weeks Prior to Surgery)</vt:lpstr>
      <vt:lpstr>Key Preoperative Elements  (Day of Surgery)</vt:lpstr>
      <vt:lpstr>Key Intraoperative Elements</vt:lpstr>
      <vt:lpstr>Key Elements Post Anesthesia Care Unit/Postoperative Day 0</vt:lpstr>
      <vt:lpstr>Key Elements Postoperative Days 1–3</vt:lpstr>
      <vt:lpstr>Summary</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Hanahan</dc:creator>
  <cp:lastModifiedBy>Heidenrich, Christine (AHRQ/OC) (CTR)</cp:lastModifiedBy>
  <cp:revision>131</cp:revision>
  <cp:lastPrinted>2017-07-17T19:02:56Z</cp:lastPrinted>
  <dcterms:created xsi:type="dcterms:W3CDTF">2017-05-31T16:06:01Z</dcterms:created>
  <dcterms:modified xsi:type="dcterms:W3CDTF">2023-06-07T21:11:17Z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0x010100D96CC0FC43363F4486EF125B20F142DD</vt:lpwstr>
  </property>
  <property fmtid="{D5CDD505-2E9C-101B-9397-08002B2CF9AE}" pid="3" name="ArticulateGUID">
    <vt:lpwstr>121E54DD-3394-435B-AA3B-0D598E66559B</vt:lpwstr>
  </property>
  <property fmtid="{D5CDD505-2E9C-101B-9397-08002B2CF9AE}" pid="4" name="ArticulatePath">
    <vt:lpwstr>https://livejohnshopkins-my.sharepoint.com/personal/ekirley1_jh_edu/Documents/ISCR 508 Reviews/Review and Edits Completed/Template Presentation for Frontline Provider ISCR Education_9.30.2020_mc_SJH_NEv2</vt:lpwstr>
  </property>
</Properties>
</file>