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Lst>
  <p:notesMasterIdLst>
    <p:notesMasterId r:id="rId58"/>
  </p:notesMasterIdLst>
  <p:handoutMasterIdLst>
    <p:handoutMasterId r:id="rId59"/>
  </p:handoutMasterIdLst>
  <p:sldIdLst>
    <p:sldId id="259" r:id="rId6"/>
    <p:sldId id="333" r:id="rId7"/>
    <p:sldId id="260" r:id="rId8"/>
    <p:sldId id="2147327312" r:id="rId9"/>
    <p:sldId id="2147327310" r:id="rId10"/>
    <p:sldId id="509" r:id="rId11"/>
    <p:sldId id="315" r:id="rId12"/>
    <p:sldId id="334" r:id="rId13"/>
    <p:sldId id="309" r:id="rId14"/>
    <p:sldId id="519" r:id="rId15"/>
    <p:sldId id="549" r:id="rId16"/>
    <p:sldId id="550" r:id="rId17"/>
    <p:sldId id="302" r:id="rId18"/>
    <p:sldId id="314" r:id="rId19"/>
    <p:sldId id="304" r:id="rId20"/>
    <p:sldId id="308" r:id="rId21"/>
    <p:sldId id="303" r:id="rId22"/>
    <p:sldId id="551" r:id="rId23"/>
    <p:sldId id="310" r:id="rId24"/>
    <p:sldId id="311" r:id="rId25"/>
    <p:sldId id="305" r:id="rId26"/>
    <p:sldId id="312" r:id="rId27"/>
    <p:sldId id="306" r:id="rId28"/>
    <p:sldId id="523" r:id="rId29"/>
    <p:sldId id="2147327313" r:id="rId30"/>
    <p:sldId id="2147327314" r:id="rId31"/>
    <p:sldId id="2147327315" r:id="rId32"/>
    <p:sldId id="2147327316" r:id="rId33"/>
    <p:sldId id="2147327317" r:id="rId34"/>
    <p:sldId id="313" r:id="rId35"/>
    <p:sldId id="319" r:id="rId36"/>
    <p:sldId id="320" r:id="rId37"/>
    <p:sldId id="324" r:id="rId38"/>
    <p:sldId id="2147327318" r:id="rId39"/>
    <p:sldId id="323" r:id="rId40"/>
    <p:sldId id="2147327319" r:id="rId41"/>
    <p:sldId id="318" r:id="rId42"/>
    <p:sldId id="2147327320" r:id="rId43"/>
    <p:sldId id="524" r:id="rId44"/>
    <p:sldId id="525" r:id="rId45"/>
    <p:sldId id="526" r:id="rId46"/>
    <p:sldId id="527" r:id="rId47"/>
    <p:sldId id="528" r:id="rId48"/>
    <p:sldId id="548" r:id="rId49"/>
    <p:sldId id="529" r:id="rId50"/>
    <p:sldId id="530" r:id="rId51"/>
    <p:sldId id="531" r:id="rId52"/>
    <p:sldId id="532" r:id="rId53"/>
    <p:sldId id="533" r:id="rId54"/>
    <p:sldId id="307" r:id="rId55"/>
    <p:sldId id="518" r:id="rId56"/>
    <p:sldId id="50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C501-40EC-68EE-7C91-A3A8E9610C1D}" name="Diane Fraser" initials="DF" userId="S::Diane_Fraser@abtassoc.com::1530cd29-2a62-4924-8162-b40852efffbf" providerId="AD"/>
  <p188:author id="{7ACF872A-828B-A9D2-2EF6-4C7F7E8B5A24}" name="Kate Durocher" initials="KD" userId="S::Kate_Durocher@abtassoc.com::40432b76-a175-4390-9e16-b86587ecb23e" providerId="AD"/>
  <p188:author id="{E132EA7A-A28C-D0F3-B57C-5A0F89134C0B}" name="Stephen Hines" initials="SH" userId="S::Stephen_Hines@abtassoc.com::3e2db5ec-13f0-4645-864a-2ce08f7e7988" providerId="AD"/>
  <p188:author id="{057C907C-A2D3-9DD0-2B79-51E6CC4846FC}" name="Andrea Heckert" initials="AH" userId="S::andrea_heckert@abtassoc.com::3031bc58-f431-41ca-93a1-1d1e9e280aa8" providerId="AD"/>
  <p188:author id="{6832CAB3-5EFC-907B-EDFB-E6319D204235}" name="Haugstetter, Monika (AHRQ/CQuIPS)" initials="HM(" userId="S::Monika.Haugstetter@ahrq.hhs.gov::45884e20-be4e-4dbc-884a-d04ddf3fbd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D47BB-0240-46BB-9835-CF8BD3CBBBB4}" v="1" dt="2023-07-31T12:56:22.095"/>
    <p1510:client id="{BB955361-C853-42B2-826B-EDDCC302D0F8}" v="35" dt="2023-07-31T18:07:28.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50" d="100"/>
          <a:sy n="50" d="100"/>
        </p:scale>
        <p:origin x="3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serId="3031bc58-f431-41ca-93a1-1d1e9e280aa8" providerId="ADAL" clId="{BB955361-C853-42B2-826B-EDDCC302D0F8}"/>
    <pc:docChg chg="undo custSel modSld">
      <pc:chgData name="Andrea" userId="3031bc58-f431-41ca-93a1-1d1e9e280aa8" providerId="ADAL" clId="{BB955361-C853-42B2-826B-EDDCC302D0F8}" dt="2023-07-31T18:07:28.647" v="34" actId="1035"/>
      <pc:docMkLst>
        <pc:docMk/>
      </pc:docMkLst>
      <pc:sldChg chg="modSp mod">
        <pc:chgData name="Andrea" userId="3031bc58-f431-41ca-93a1-1d1e9e280aa8" providerId="ADAL" clId="{BB955361-C853-42B2-826B-EDDCC302D0F8}" dt="2023-07-31T18:07:28.647" v="34" actId="1035"/>
        <pc:sldMkLst>
          <pc:docMk/>
          <pc:sldMk cId="1381526270" sldId="318"/>
        </pc:sldMkLst>
        <pc:picChg chg="mod">
          <ac:chgData name="Andrea" userId="3031bc58-f431-41ca-93a1-1d1e9e280aa8" providerId="ADAL" clId="{BB955361-C853-42B2-826B-EDDCC302D0F8}" dt="2023-07-31T18:07:28.647" v="34" actId="1035"/>
          <ac:picMkLst>
            <pc:docMk/>
            <pc:sldMk cId="1381526270" sldId="318"/>
            <ac:picMk id="6" creationId="{27B48FA5-D8AC-4D9A-9672-F17463B976D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340C8-A52F-449E-8C87-7D7F43F45CE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DEFAF03-7E26-43B5-BA99-2B8FB8636068}">
      <dgm:prSet phldrT="[Text]" custT="1"/>
      <dgm:spPr>
        <a:solidFill>
          <a:schemeClr val="accent1">
            <a:lumMod val="50000"/>
          </a:schemeClr>
        </a:solidFill>
        <a:ln w="38100">
          <a:solidFill>
            <a:schemeClr val="tx1"/>
          </a:solidFill>
        </a:ln>
      </dgm:spPr>
      <dgm:t>
        <a:bodyPr/>
        <a:lstStyle/>
        <a:p>
          <a:pPr algn="ctr"/>
          <a:r>
            <a:rPr lang="en-US" sz="2200"/>
            <a:t>Interview Guide Development</a:t>
          </a:r>
        </a:p>
      </dgm:t>
    </dgm:pt>
    <dgm:pt modelId="{8B340ADF-E4FA-4394-A8CB-5208A8C14206}" type="parTrans" cxnId="{851D2762-4DCB-446C-A34E-52F47FA77559}">
      <dgm:prSet/>
      <dgm:spPr/>
      <dgm:t>
        <a:bodyPr/>
        <a:lstStyle/>
        <a:p>
          <a:endParaRPr lang="en-US"/>
        </a:p>
      </dgm:t>
    </dgm:pt>
    <dgm:pt modelId="{1DCE582F-D785-495A-A18D-1256A0B070D3}" type="sibTrans" cxnId="{851D2762-4DCB-446C-A34E-52F47FA77559}">
      <dgm:prSet/>
      <dgm:spPr>
        <a:solidFill>
          <a:schemeClr val="bg1"/>
        </a:solidFill>
        <a:ln w="38100">
          <a:solidFill>
            <a:schemeClr val="tx1">
              <a:alpha val="90000"/>
            </a:schemeClr>
          </a:solidFill>
        </a:ln>
      </dgm:spPr>
      <dgm:t>
        <a:bodyPr/>
        <a:lstStyle/>
        <a:p>
          <a:endParaRPr lang="en-US"/>
        </a:p>
      </dgm:t>
    </dgm:pt>
    <dgm:pt modelId="{433B9D43-2049-4895-ABAD-3E4B33363113}">
      <dgm:prSet phldrT="[Text]" custT="1"/>
      <dgm:spPr>
        <a:solidFill>
          <a:schemeClr val="accent1">
            <a:lumMod val="50000"/>
          </a:schemeClr>
        </a:solidFill>
        <a:ln w="38100">
          <a:solidFill>
            <a:schemeClr val="tx1"/>
          </a:solidFill>
        </a:ln>
      </dgm:spPr>
      <dgm:t>
        <a:bodyPr/>
        <a:lstStyle/>
        <a:p>
          <a:pPr algn="ctr"/>
          <a:r>
            <a:rPr lang="en-US" sz="2200"/>
            <a:t>Purposeful Sampling Approach (Maximum Variation)</a:t>
          </a:r>
        </a:p>
      </dgm:t>
    </dgm:pt>
    <dgm:pt modelId="{2D7F7AC4-5722-4CB4-BA00-F2BE527B571D}" type="parTrans" cxnId="{B1F939FA-5D1D-4ADF-A170-AEAE01F17697}">
      <dgm:prSet/>
      <dgm:spPr/>
      <dgm:t>
        <a:bodyPr/>
        <a:lstStyle/>
        <a:p>
          <a:endParaRPr lang="en-US"/>
        </a:p>
      </dgm:t>
    </dgm:pt>
    <dgm:pt modelId="{95952EE7-D49E-427C-A7CD-FD1DF5E25AE7}" type="sibTrans" cxnId="{B1F939FA-5D1D-4ADF-A170-AEAE01F17697}">
      <dgm:prSet/>
      <dgm:spPr>
        <a:solidFill>
          <a:schemeClr val="bg1"/>
        </a:solidFill>
        <a:ln w="38100"/>
      </dgm:spPr>
      <dgm:t>
        <a:bodyPr/>
        <a:lstStyle/>
        <a:p>
          <a:endParaRPr lang="en-US"/>
        </a:p>
      </dgm:t>
    </dgm:pt>
    <dgm:pt modelId="{BF0B5545-B71B-4310-9DE2-84127965D6B2}">
      <dgm:prSet phldrT="[Text]" custT="1"/>
      <dgm:spPr>
        <a:solidFill>
          <a:schemeClr val="accent1">
            <a:lumMod val="50000"/>
          </a:schemeClr>
        </a:solidFill>
        <a:ln w="38100">
          <a:solidFill>
            <a:schemeClr val="tx1"/>
          </a:solidFill>
        </a:ln>
      </dgm:spPr>
      <dgm:t>
        <a:bodyPr/>
        <a:lstStyle/>
        <a:p>
          <a:pPr algn="ctr"/>
          <a:r>
            <a:rPr lang="en-US" sz="2200"/>
            <a:t>Recruitment / Data Collection &amp; Information Power</a:t>
          </a:r>
        </a:p>
        <a:p>
          <a:pPr algn="ctr"/>
          <a:r>
            <a:rPr lang="en-US" sz="1200"/>
            <a:t>Research Assistant: Melissa Frangie</a:t>
          </a:r>
        </a:p>
      </dgm:t>
    </dgm:pt>
    <dgm:pt modelId="{FEE8DD60-6BCF-4BFD-8FF8-16890823598E}" type="parTrans" cxnId="{3E8C392B-6FC7-497E-B989-4786098A7867}">
      <dgm:prSet/>
      <dgm:spPr/>
      <dgm:t>
        <a:bodyPr/>
        <a:lstStyle/>
        <a:p>
          <a:endParaRPr lang="en-US"/>
        </a:p>
      </dgm:t>
    </dgm:pt>
    <dgm:pt modelId="{026C260C-BE82-4B68-BC95-7A18E07C0847}" type="sibTrans" cxnId="{3E8C392B-6FC7-497E-B989-4786098A7867}">
      <dgm:prSet/>
      <dgm:spPr>
        <a:solidFill>
          <a:schemeClr val="bg1"/>
        </a:solidFill>
        <a:ln w="38100"/>
      </dgm:spPr>
      <dgm:t>
        <a:bodyPr/>
        <a:lstStyle/>
        <a:p>
          <a:endParaRPr lang="en-US"/>
        </a:p>
      </dgm:t>
    </dgm:pt>
    <dgm:pt modelId="{C2596D1A-9AF1-4D9E-9831-F6EF6C3EEC62}">
      <dgm:prSet custT="1"/>
      <dgm:spPr>
        <a:solidFill>
          <a:schemeClr val="accent1">
            <a:lumMod val="50000"/>
          </a:schemeClr>
        </a:solidFill>
        <a:ln w="38100"/>
      </dgm:spPr>
      <dgm:t>
        <a:bodyPr/>
        <a:lstStyle/>
        <a:p>
          <a:pPr algn="ctr"/>
          <a:r>
            <a:rPr lang="en-US" sz="2200"/>
            <a:t>Reflexive Thematic Analysis</a:t>
          </a:r>
        </a:p>
        <a:p>
          <a:pPr algn="ctr"/>
          <a:r>
            <a:rPr lang="en-US" sz="1200"/>
            <a:t>Research Assistants: Melissa Frangie, Katherin Gomez-Arboleda, Chrystal Barnes, and Minnie Kang</a:t>
          </a:r>
        </a:p>
      </dgm:t>
    </dgm:pt>
    <dgm:pt modelId="{262B256F-5840-425C-A01D-7EED0C4221CC}" type="parTrans" cxnId="{C68574F0-0B6A-49AC-8C6A-E804D6E9CA1E}">
      <dgm:prSet/>
      <dgm:spPr/>
      <dgm:t>
        <a:bodyPr/>
        <a:lstStyle/>
        <a:p>
          <a:endParaRPr lang="en-US"/>
        </a:p>
      </dgm:t>
    </dgm:pt>
    <dgm:pt modelId="{10A0CCD3-6D26-4759-A91F-9F85A2201026}" type="sibTrans" cxnId="{C68574F0-0B6A-49AC-8C6A-E804D6E9CA1E}">
      <dgm:prSet/>
      <dgm:spPr/>
      <dgm:t>
        <a:bodyPr/>
        <a:lstStyle/>
        <a:p>
          <a:endParaRPr lang="en-US"/>
        </a:p>
      </dgm:t>
    </dgm:pt>
    <dgm:pt modelId="{C4DC7454-6A08-4A74-A5BE-2D2C4F7A002E}" type="pres">
      <dgm:prSet presAssocID="{10C340C8-A52F-449E-8C87-7D7F43F45CE4}" presName="outerComposite" presStyleCnt="0">
        <dgm:presLayoutVars>
          <dgm:chMax val="5"/>
          <dgm:dir/>
          <dgm:resizeHandles val="exact"/>
        </dgm:presLayoutVars>
      </dgm:prSet>
      <dgm:spPr/>
    </dgm:pt>
    <dgm:pt modelId="{C4D38D23-3310-4522-A7C7-9BA38DCD6284}" type="pres">
      <dgm:prSet presAssocID="{10C340C8-A52F-449E-8C87-7D7F43F45CE4}" presName="dummyMaxCanvas" presStyleCnt="0">
        <dgm:presLayoutVars/>
      </dgm:prSet>
      <dgm:spPr/>
    </dgm:pt>
    <dgm:pt modelId="{A21ADADC-5026-45AB-BA4A-9118BCA83690}" type="pres">
      <dgm:prSet presAssocID="{10C340C8-A52F-449E-8C87-7D7F43F45CE4}" presName="FourNodes_1" presStyleLbl="node1" presStyleIdx="0" presStyleCnt="4">
        <dgm:presLayoutVars>
          <dgm:bulletEnabled val="1"/>
        </dgm:presLayoutVars>
      </dgm:prSet>
      <dgm:spPr/>
    </dgm:pt>
    <dgm:pt modelId="{9D101D3B-0CD1-4CF4-8308-13A2E4148165}" type="pres">
      <dgm:prSet presAssocID="{10C340C8-A52F-449E-8C87-7D7F43F45CE4}" presName="FourNodes_2" presStyleLbl="node1" presStyleIdx="1" presStyleCnt="4">
        <dgm:presLayoutVars>
          <dgm:bulletEnabled val="1"/>
        </dgm:presLayoutVars>
      </dgm:prSet>
      <dgm:spPr/>
    </dgm:pt>
    <dgm:pt modelId="{F1B8584C-394F-449D-A9CB-79B2E52DC7A1}" type="pres">
      <dgm:prSet presAssocID="{10C340C8-A52F-449E-8C87-7D7F43F45CE4}" presName="FourNodes_3" presStyleLbl="node1" presStyleIdx="2" presStyleCnt="4">
        <dgm:presLayoutVars>
          <dgm:bulletEnabled val="1"/>
        </dgm:presLayoutVars>
      </dgm:prSet>
      <dgm:spPr/>
    </dgm:pt>
    <dgm:pt modelId="{3526E8E2-38D9-4176-A25B-2E2AB7B9A3EA}" type="pres">
      <dgm:prSet presAssocID="{10C340C8-A52F-449E-8C87-7D7F43F45CE4}" presName="FourNodes_4" presStyleLbl="node1" presStyleIdx="3" presStyleCnt="4">
        <dgm:presLayoutVars>
          <dgm:bulletEnabled val="1"/>
        </dgm:presLayoutVars>
      </dgm:prSet>
      <dgm:spPr/>
    </dgm:pt>
    <dgm:pt modelId="{D8969F61-1470-4DE8-B038-0673180DD1D6}" type="pres">
      <dgm:prSet presAssocID="{10C340C8-A52F-449E-8C87-7D7F43F45CE4}" presName="FourConn_1-2" presStyleLbl="fgAccFollowNode1" presStyleIdx="0" presStyleCnt="3">
        <dgm:presLayoutVars>
          <dgm:bulletEnabled val="1"/>
        </dgm:presLayoutVars>
      </dgm:prSet>
      <dgm:spPr/>
    </dgm:pt>
    <dgm:pt modelId="{45DF7FB2-3E4E-4CFC-886E-09892208E765}" type="pres">
      <dgm:prSet presAssocID="{10C340C8-A52F-449E-8C87-7D7F43F45CE4}" presName="FourConn_2-3" presStyleLbl="fgAccFollowNode1" presStyleIdx="1" presStyleCnt="3">
        <dgm:presLayoutVars>
          <dgm:bulletEnabled val="1"/>
        </dgm:presLayoutVars>
      </dgm:prSet>
      <dgm:spPr/>
    </dgm:pt>
    <dgm:pt modelId="{CDCBAF51-09DD-49EA-A2B9-AED3BA608CAF}" type="pres">
      <dgm:prSet presAssocID="{10C340C8-A52F-449E-8C87-7D7F43F45CE4}" presName="FourConn_3-4" presStyleLbl="fgAccFollowNode1" presStyleIdx="2" presStyleCnt="3">
        <dgm:presLayoutVars>
          <dgm:bulletEnabled val="1"/>
        </dgm:presLayoutVars>
      </dgm:prSet>
      <dgm:spPr/>
    </dgm:pt>
    <dgm:pt modelId="{0FEC9632-4162-406E-987B-FA04AF5B8AA5}" type="pres">
      <dgm:prSet presAssocID="{10C340C8-A52F-449E-8C87-7D7F43F45CE4}" presName="FourNodes_1_text" presStyleLbl="node1" presStyleIdx="3" presStyleCnt="4">
        <dgm:presLayoutVars>
          <dgm:bulletEnabled val="1"/>
        </dgm:presLayoutVars>
      </dgm:prSet>
      <dgm:spPr/>
    </dgm:pt>
    <dgm:pt modelId="{BFF4F02F-086B-4859-A65D-ECDB797DAC33}" type="pres">
      <dgm:prSet presAssocID="{10C340C8-A52F-449E-8C87-7D7F43F45CE4}" presName="FourNodes_2_text" presStyleLbl="node1" presStyleIdx="3" presStyleCnt="4">
        <dgm:presLayoutVars>
          <dgm:bulletEnabled val="1"/>
        </dgm:presLayoutVars>
      </dgm:prSet>
      <dgm:spPr/>
    </dgm:pt>
    <dgm:pt modelId="{59FB5BE8-1D7A-49A3-90D8-0F3AF1A35439}" type="pres">
      <dgm:prSet presAssocID="{10C340C8-A52F-449E-8C87-7D7F43F45CE4}" presName="FourNodes_3_text" presStyleLbl="node1" presStyleIdx="3" presStyleCnt="4">
        <dgm:presLayoutVars>
          <dgm:bulletEnabled val="1"/>
        </dgm:presLayoutVars>
      </dgm:prSet>
      <dgm:spPr/>
    </dgm:pt>
    <dgm:pt modelId="{75F9A8AC-AC2E-4CBD-A4D2-1F86480D7395}" type="pres">
      <dgm:prSet presAssocID="{10C340C8-A52F-449E-8C87-7D7F43F45CE4}" presName="FourNodes_4_text" presStyleLbl="node1" presStyleIdx="3" presStyleCnt="4">
        <dgm:presLayoutVars>
          <dgm:bulletEnabled val="1"/>
        </dgm:presLayoutVars>
      </dgm:prSet>
      <dgm:spPr/>
    </dgm:pt>
  </dgm:ptLst>
  <dgm:cxnLst>
    <dgm:cxn modelId="{F246740E-3BFD-4D3D-8F58-A40371F616BA}" type="presOf" srcId="{CDEFAF03-7E26-43B5-BA99-2B8FB8636068}" destId="{0FEC9632-4162-406E-987B-FA04AF5B8AA5}" srcOrd="1" destOrd="0" presId="urn:microsoft.com/office/officeart/2005/8/layout/vProcess5"/>
    <dgm:cxn modelId="{BA300618-6F67-429E-9E1F-07CE45063B94}" type="presOf" srcId="{026C260C-BE82-4B68-BC95-7A18E07C0847}" destId="{CDCBAF51-09DD-49EA-A2B9-AED3BA608CAF}" srcOrd="0" destOrd="0" presId="urn:microsoft.com/office/officeart/2005/8/layout/vProcess5"/>
    <dgm:cxn modelId="{3E8C392B-6FC7-497E-B989-4786098A7867}" srcId="{10C340C8-A52F-449E-8C87-7D7F43F45CE4}" destId="{BF0B5545-B71B-4310-9DE2-84127965D6B2}" srcOrd="2" destOrd="0" parTransId="{FEE8DD60-6BCF-4BFD-8FF8-16890823598E}" sibTransId="{026C260C-BE82-4B68-BC95-7A18E07C0847}"/>
    <dgm:cxn modelId="{AF2E6F2E-06AE-4960-BA8C-BC8E45CDEA43}" type="presOf" srcId="{10C340C8-A52F-449E-8C87-7D7F43F45CE4}" destId="{C4DC7454-6A08-4A74-A5BE-2D2C4F7A002E}" srcOrd="0" destOrd="0" presId="urn:microsoft.com/office/officeart/2005/8/layout/vProcess5"/>
    <dgm:cxn modelId="{7858952E-A0BB-4082-B27E-97A9217154D8}" type="presOf" srcId="{433B9D43-2049-4895-ABAD-3E4B33363113}" destId="{BFF4F02F-086B-4859-A65D-ECDB797DAC33}" srcOrd="1" destOrd="0" presId="urn:microsoft.com/office/officeart/2005/8/layout/vProcess5"/>
    <dgm:cxn modelId="{1B253339-ACE6-4C7F-847F-8CF3CA7EC811}" type="presOf" srcId="{C2596D1A-9AF1-4D9E-9831-F6EF6C3EEC62}" destId="{3526E8E2-38D9-4176-A25B-2E2AB7B9A3EA}" srcOrd="0" destOrd="0" presId="urn:microsoft.com/office/officeart/2005/8/layout/vProcess5"/>
    <dgm:cxn modelId="{851D2762-4DCB-446C-A34E-52F47FA77559}" srcId="{10C340C8-A52F-449E-8C87-7D7F43F45CE4}" destId="{CDEFAF03-7E26-43B5-BA99-2B8FB8636068}" srcOrd="0" destOrd="0" parTransId="{8B340ADF-E4FA-4394-A8CB-5208A8C14206}" sibTransId="{1DCE582F-D785-495A-A18D-1256A0B070D3}"/>
    <dgm:cxn modelId="{45B3BF63-5366-47BE-837B-FB52810F2178}" type="presOf" srcId="{BF0B5545-B71B-4310-9DE2-84127965D6B2}" destId="{F1B8584C-394F-449D-A9CB-79B2E52DC7A1}" srcOrd="0" destOrd="0" presId="urn:microsoft.com/office/officeart/2005/8/layout/vProcess5"/>
    <dgm:cxn modelId="{201AB767-C31B-409B-8628-6C2979419CD4}" type="presOf" srcId="{1DCE582F-D785-495A-A18D-1256A0B070D3}" destId="{D8969F61-1470-4DE8-B038-0673180DD1D6}" srcOrd="0" destOrd="0" presId="urn:microsoft.com/office/officeart/2005/8/layout/vProcess5"/>
    <dgm:cxn modelId="{B0A93174-2F29-446F-9B3B-DEF848333AA0}" type="presOf" srcId="{95952EE7-D49E-427C-A7CD-FD1DF5E25AE7}" destId="{45DF7FB2-3E4E-4CFC-886E-09892208E765}" srcOrd="0" destOrd="0" presId="urn:microsoft.com/office/officeart/2005/8/layout/vProcess5"/>
    <dgm:cxn modelId="{9C52839B-7932-48AB-AEB1-58A76A22E66C}" type="presOf" srcId="{CDEFAF03-7E26-43B5-BA99-2B8FB8636068}" destId="{A21ADADC-5026-45AB-BA4A-9118BCA83690}" srcOrd="0" destOrd="0" presId="urn:microsoft.com/office/officeart/2005/8/layout/vProcess5"/>
    <dgm:cxn modelId="{0225DAB2-948D-45A4-97F2-85E646F5E78C}" type="presOf" srcId="{433B9D43-2049-4895-ABAD-3E4B33363113}" destId="{9D101D3B-0CD1-4CF4-8308-13A2E4148165}" srcOrd="0" destOrd="0" presId="urn:microsoft.com/office/officeart/2005/8/layout/vProcess5"/>
    <dgm:cxn modelId="{2A0911B7-C889-43D0-846F-5DC1E6E3FBFA}" type="presOf" srcId="{C2596D1A-9AF1-4D9E-9831-F6EF6C3EEC62}" destId="{75F9A8AC-AC2E-4CBD-A4D2-1F86480D7395}" srcOrd="1" destOrd="0" presId="urn:microsoft.com/office/officeart/2005/8/layout/vProcess5"/>
    <dgm:cxn modelId="{3CAF6BCC-5F56-4A66-AAA1-D2F702ECDAAE}" type="presOf" srcId="{BF0B5545-B71B-4310-9DE2-84127965D6B2}" destId="{59FB5BE8-1D7A-49A3-90D8-0F3AF1A35439}" srcOrd="1" destOrd="0" presId="urn:microsoft.com/office/officeart/2005/8/layout/vProcess5"/>
    <dgm:cxn modelId="{C68574F0-0B6A-49AC-8C6A-E804D6E9CA1E}" srcId="{10C340C8-A52F-449E-8C87-7D7F43F45CE4}" destId="{C2596D1A-9AF1-4D9E-9831-F6EF6C3EEC62}" srcOrd="3" destOrd="0" parTransId="{262B256F-5840-425C-A01D-7EED0C4221CC}" sibTransId="{10A0CCD3-6D26-4759-A91F-9F85A2201026}"/>
    <dgm:cxn modelId="{B1F939FA-5D1D-4ADF-A170-AEAE01F17697}" srcId="{10C340C8-A52F-449E-8C87-7D7F43F45CE4}" destId="{433B9D43-2049-4895-ABAD-3E4B33363113}" srcOrd="1" destOrd="0" parTransId="{2D7F7AC4-5722-4CB4-BA00-F2BE527B571D}" sibTransId="{95952EE7-D49E-427C-A7CD-FD1DF5E25AE7}"/>
    <dgm:cxn modelId="{7900BC50-2CB4-4DD6-BFBE-DB2426FDD9A4}" type="presParOf" srcId="{C4DC7454-6A08-4A74-A5BE-2D2C4F7A002E}" destId="{C4D38D23-3310-4522-A7C7-9BA38DCD6284}" srcOrd="0" destOrd="0" presId="urn:microsoft.com/office/officeart/2005/8/layout/vProcess5"/>
    <dgm:cxn modelId="{2D8DDF9D-99F4-4C5D-A1EB-38E37DA4C744}" type="presParOf" srcId="{C4DC7454-6A08-4A74-A5BE-2D2C4F7A002E}" destId="{A21ADADC-5026-45AB-BA4A-9118BCA83690}" srcOrd="1" destOrd="0" presId="urn:microsoft.com/office/officeart/2005/8/layout/vProcess5"/>
    <dgm:cxn modelId="{0254DD0B-8506-444C-A59A-5E8013E4BA12}" type="presParOf" srcId="{C4DC7454-6A08-4A74-A5BE-2D2C4F7A002E}" destId="{9D101D3B-0CD1-4CF4-8308-13A2E4148165}" srcOrd="2" destOrd="0" presId="urn:microsoft.com/office/officeart/2005/8/layout/vProcess5"/>
    <dgm:cxn modelId="{B6679F7F-5C47-4B03-9B23-D6DE9E83EF30}" type="presParOf" srcId="{C4DC7454-6A08-4A74-A5BE-2D2C4F7A002E}" destId="{F1B8584C-394F-449D-A9CB-79B2E52DC7A1}" srcOrd="3" destOrd="0" presId="urn:microsoft.com/office/officeart/2005/8/layout/vProcess5"/>
    <dgm:cxn modelId="{5F92F765-E51B-4669-BECA-C617853270D4}" type="presParOf" srcId="{C4DC7454-6A08-4A74-A5BE-2D2C4F7A002E}" destId="{3526E8E2-38D9-4176-A25B-2E2AB7B9A3EA}" srcOrd="4" destOrd="0" presId="urn:microsoft.com/office/officeart/2005/8/layout/vProcess5"/>
    <dgm:cxn modelId="{0C892605-AA12-4AFB-AA2C-41804E69767C}" type="presParOf" srcId="{C4DC7454-6A08-4A74-A5BE-2D2C4F7A002E}" destId="{D8969F61-1470-4DE8-B038-0673180DD1D6}" srcOrd="5" destOrd="0" presId="urn:microsoft.com/office/officeart/2005/8/layout/vProcess5"/>
    <dgm:cxn modelId="{D3B28721-20CA-42A6-B8B1-B2DAB012FFAF}" type="presParOf" srcId="{C4DC7454-6A08-4A74-A5BE-2D2C4F7A002E}" destId="{45DF7FB2-3E4E-4CFC-886E-09892208E765}" srcOrd="6" destOrd="0" presId="urn:microsoft.com/office/officeart/2005/8/layout/vProcess5"/>
    <dgm:cxn modelId="{520DC40D-CBA3-4A45-A42C-00437655A4C9}" type="presParOf" srcId="{C4DC7454-6A08-4A74-A5BE-2D2C4F7A002E}" destId="{CDCBAF51-09DD-49EA-A2B9-AED3BA608CAF}" srcOrd="7" destOrd="0" presId="urn:microsoft.com/office/officeart/2005/8/layout/vProcess5"/>
    <dgm:cxn modelId="{A72EB3FF-8E9B-45A2-9DCE-A7E51A336787}" type="presParOf" srcId="{C4DC7454-6A08-4A74-A5BE-2D2C4F7A002E}" destId="{0FEC9632-4162-406E-987B-FA04AF5B8AA5}" srcOrd="8" destOrd="0" presId="urn:microsoft.com/office/officeart/2005/8/layout/vProcess5"/>
    <dgm:cxn modelId="{7B0A8CE4-695A-43F2-9BD9-42530AE31EAA}" type="presParOf" srcId="{C4DC7454-6A08-4A74-A5BE-2D2C4F7A002E}" destId="{BFF4F02F-086B-4859-A65D-ECDB797DAC33}" srcOrd="9" destOrd="0" presId="urn:microsoft.com/office/officeart/2005/8/layout/vProcess5"/>
    <dgm:cxn modelId="{ADBAF14A-FCE1-47A2-A607-C7A7DAB35CF6}" type="presParOf" srcId="{C4DC7454-6A08-4A74-A5BE-2D2C4F7A002E}" destId="{59FB5BE8-1D7A-49A3-90D8-0F3AF1A35439}" srcOrd="10" destOrd="0" presId="urn:microsoft.com/office/officeart/2005/8/layout/vProcess5"/>
    <dgm:cxn modelId="{0FC87B30-0E43-4726-A7FC-682DE33752D1}" type="presParOf" srcId="{C4DC7454-6A08-4A74-A5BE-2D2C4F7A002E}" destId="{75F9A8AC-AC2E-4CBD-A4D2-1F86480D739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56DB7-E374-46C2-8D27-3A0E2DC7F39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5EB2361-35CD-4A5F-A40C-0ADE640EAC8E}">
      <dgm:prSet custT="1"/>
      <dgm:spPr/>
      <dgm:t>
        <a:bodyPr/>
        <a:lstStyle/>
        <a:p>
          <a:r>
            <a:rPr lang="en-US" sz="1800"/>
            <a:t>Engagement in pediatric care (assets and challenges)</a:t>
          </a:r>
        </a:p>
      </dgm:t>
    </dgm:pt>
    <dgm:pt modelId="{0FEDB223-6BF4-499D-A11F-56CB00C3E3B8}" type="parTrans" cxnId="{BF5B1047-A381-4835-839F-A6F3A173CA1A}">
      <dgm:prSet/>
      <dgm:spPr/>
      <dgm:t>
        <a:bodyPr/>
        <a:lstStyle/>
        <a:p>
          <a:endParaRPr lang="en-US" sz="1400"/>
        </a:p>
      </dgm:t>
    </dgm:pt>
    <dgm:pt modelId="{2F5371F3-E97A-4FF5-8810-237ED89AAAB7}" type="sibTrans" cxnId="{BF5B1047-A381-4835-839F-A6F3A173CA1A}">
      <dgm:prSet/>
      <dgm:spPr/>
      <dgm:t>
        <a:bodyPr/>
        <a:lstStyle/>
        <a:p>
          <a:endParaRPr lang="en-US" sz="1400"/>
        </a:p>
      </dgm:t>
    </dgm:pt>
    <dgm:pt modelId="{C3CEE95D-EC43-4C06-AFFD-64A4830194A8}">
      <dgm:prSet custT="1"/>
      <dgm:spPr/>
      <dgm:t>
        <a:bodyPr/>
        <a:lstStyle/>
        <a:p>
          <a:r>
            <a:rPr lang="en-US" sz="1800"/>
            <a:t>Priorities for pediatric visit content </a:t>
          </a:r>
        </a:p>
      </dgm:t>
    </dgm:pt>
    <dgm:pt modelId="{D6659FE0-021A-4B47-B381-437BB8DA7B16}" type="parTrans" cxnId="{583ABB47-2B4B-4F94-90BD-5B26FEDB5618}">
      <dgm:prSet/>
      <dgm:spPr/>
      <dgm:t>
        <a:bodyPr/>
        <a:lstStyle/>
        <a:p>
          <a:endParaRPr lang="en-US" sz="1400"/>
        </a:p>
      </dgm:t>
    </dgm:pt>
    <dgm:pt modelId="{9BC4CA79-9D56-4B0B-B360-C94082934A60}" type="sibTrans" cxnId="{583ABB47-2B4B-4F94-90BD-5B26FEDB5618}">
      <dgm:prSet/>
      <dgm:spPr/>
      <dgm:t>
        <a:bodyPr/>
        <a:lstStyle/>
        <a:p>
          <a:endParaRPr lang="en-US" sz="1400"/>
        </a:p>
      </dgm:t>
    </dgm:pt>
    <dgm:pt modelId="{5F08514C-19EA-48C5-9E3E-7BA5C4761A9E}">
      <dgm:prSet custT="1"/>
      <dgm:spPr/>
      <dgm:t>
        <a:bodyPr/>
        <a:lstStyle/>
        <a:p>
          <a:r>
            <a:rPr lang="en-US" sz="1800"/>
            <a:t>Barriers and facilitators to group care implementation</a:t>
          </a:r>
        </a:p>
      </dgm:t>
    </dgm:pt>
    <dgm:pt modelId="{67197008-6AB4-4D92-AB84-23F0C162F786}" type="parTrans" cxnId="{9E06EF09-691D-4F12-9F42-29193DDC07BE}">
      <dgm:prSet/>
      <dgm:spPr/>
      <dgm:t>
        <a:bodyPr/>
        <a:lstStyle/>
        <a:p>
          <a:endParaRPr lang="en-US" sz="1400"/>
        </a:p>
      </dgm:t>
    </dgm:pt>
    <dgm:pt modelId="{0DAB2DF0-A939-414C-B7AF-EB12148DA251}" type="sibTrans" cxnId="{9E06EF09-691D-4F12-9F42-29193DDC07BE}">
      <dgm:prSet/>
      <dgm:spPr/>
      <dgm:t>
        <a:bodyPr/>
        <a:lstStyle/>
        <a:p>
          <a:endParaRPr lang="en-US" sz="1400"/>
        </a:p>
      </dgm:t>
    </dgm:pt>
    <dgm:pt modelId="{764F7564-A223-4BEB-B934-D857D22FA851}" type="pres">
      <dgm:prSet presAssocID="{72C56DB7-E374-46C2-8D27-3A0E2DC7F390}" presName="diagram" presStyleCnt="0">
        <dgm:presLayoutVars>
          <dgm:dir/>
          <dgm:resizeHandles val="exact"/>
        </dgm:presLayoutVars>
      </dgm:prSet>
      <dgm:spPr/>
    </dgm:pt>
    <dgm:pt modelId="{2C4A25FF-2F90-4FAF-A4D5-1A2F52DDD925}" type="pres">
      <dgm:prSet presAssocID="{25EB2361-35CD-4A5F-A40C-0ADE640EAC8E}" presName="node" presStyleLbl="node1" presStyleIdx="0" presStyleCnt="3" custScaleX="150688">
        <dgm:presLayoutVars>
          <dgm:bulletEnabled val="1"/>
        </dgm:presLayoutVars>
      </dgm:prSet>
      <dgm:spPr/>
    </dgm:pt>
    <dgm:pt modelId="{AAA8EC1D-497B-443B-BDE7-BCE000B99677}" type="pres">
      <dgm:prSet presAssocID="{2F5371F3-E97A-4FF5-8810-237ED89AAAB7}" presName="sibTrans" presStyleCnt="0"/>
      <dgm:spPr/>
    </dgm:pt>
    <dgm:pt modelId="{CD128F62-5229-4494-A7A2-ED3A457242BF}" type="pres">
      <dgm:prSet presAssocID="{C3CEE95D-EC43-4C06-AFFD-64A4830194A8}" presName="node" presStyleLbl="node1" presStyleIdx="1" presStyleCnt="3">
        <dgm:presLayoutVars>
          <dgm:bulletEnabled val="1"/>
        </dgm:presLayoutVars>
      </dgm:prSet>
      <dgm:spPr/>
    </dgm:pt>
    <dgm:pt modelId="{9356D23C-FC24-4C9F-95C0-7C3E17C0AE31}" type="pres">
      <dgm:prSet presAssocID="{9BC4CA79-9D56-4B0B-B360-C94082934A60}" presName="sibTrans" presStyleCnt="0"/>
      <dgm:spPr/>
    </dgm:pt>
    <dgm:pt modelId="{8B2D1B6B-3AA9-4C08-BDD6-7D787D74B70B}" type="pres">
      <dgm:prSet presAssocID="{5F08514C-19EA-48C5-9E3E-7BA5C4761A9E}" presName="node" presStyleLbl="node1" presStyleIdx="2" presStyleCnt="3" custScaleX="167947">
        <dgm:presLayoutVars>
          <dgm:bulletEnabled val="1"/>
        </dgm:presLayoutVars>
      </dgm:prSet>
      <dgm:spPr/>
    </dgm:pt>
  </dgm:ptLst>
  <dgm:cxnLst>
    <dgm:cxn modelId="{9E06EF09-691D-4F12-9F42-29193DDC07BE}" srcId="{72C56DB7-E374-46C2-8D27-3A0E2DC7F390}" destId="{5F08514C-19EA-48C5-9E3E-7BA5C4761A9E}" srcOrd="2" destOrd="0" parTransId="{67197008-6AB4-4D92-AB84-23F0C162F786}" sibTransId="{0DAB2DF0-A939-414C-B7AF-EB12148DA251}"/>
    <dgm:cxn modelId="{0862291F-0DBD-43F6-AE4E-213B8DD93BE3}" type="presOf" srcId="{72C56DB7-E374-46C2-8D27-3A0E2DC7F390}" destId="{764F7564-A223-4BEB-B934-D857D22FA851}" srcOrd="0" destOrd="0" presId="urn:microsoft.com/office/officeart/2005/8/layout/default"/>
    <dgm:cxn modelId="{BF5B1047-A381-4835-839F-A6F3A173CA1A}" srcId="{72C56DB7-E374-46C2-8D27-3A0E2DC7F390}" destId="{25EB2361-35CD-4A5F-A40C-0ADE640EAC8E}" srcOrd="0" destOrd="0" parTransId="{0FEDB223-6BF4-499D-A11F-56CB00C3E3B8}" sibTransId="{2F5371F3-E97A-4FF5-8810-237ED89AAAB7}"/>
    <dgm:cxn modelId="{583ABB47-2B4B-4F94-90BD-5B26FEDB5618}" srcId="{72C56DB7-E374-46C2-8D27-3A0E2DC7F390}" destId="{C3CEE95D-EC43-4C06-AFFD-64A4830194A8}" srcOrd="1" destOrd="0" parTransId="{D6659FE0-021A-4B47-B381-437BB8DA7B16}" sibTransId="{9BC4CA79-9D56-4B0B-B360-C94082934A60}"/>
    <dgm:cxn modelId="{8647356E-14FE-4288-B88C-01374075FB68}" type="presOf" srcId="{C3CEE95D-EC43-4C06-AFFD-64A4830194A8}" destId="{CD128F62-5229-4494-A7A2-ED3A457242BF}" srcOrd="0" destOrd="0" presId="urn:microsoft.com/office/officeart/2005/8/layout/default"/>
    <dgm:cxn modelId="{79446A7C-BBE1-458F-AA01-B5D84CAFFB89}" type="presOf" srcId="{25EB2361-35CD-4A5F-A40C-0ADE640EAC8E}" destId="{2C4A25FF-2F90-4FAF-A4D5-1A2F52DDD925}" srcOrd="0" destOrd="0" presId="urn:microsoft.com/office/officeart/2005/8/layout/default"/>
    <dgm:cxn modelId="{51FF1A91-74F6-4961-9F93-C6E26F02144B}" type="presOf" srcId="{5F08514C-19EA-48C5-9E3E-7BA5C4761A9E}" destId="{8B2D1B6B-3AA9-4C08-BDD6-7D787D74B70B}" srcOrd="0" destOrd="0" presId="urn:microsoft.com/office/officeart/2005/8/layout/default"/>
    <dgm:cxn modelId="{B442188E-A272-40CD-BF36-A38FC61F0FA3}" type="presParOf" srcId="{764F7564-A223-4BEB-B934-D857D22FA851}" destId="{2C4A25FF-2F90-4FAF-A4D5-1A2F52DDD925}" srcOrd="0" destOrd="0" presId="urn:microsoft.com/office/officeart/2005/8/layout/default"/>
    <dgm:cxn modelId="{54A82FB1-3E59-4898-AF83-0F62109233C6}" type="presParOf" srcId="{764F7564-A223-4BEB-B934-D857D22FA851}" destId="{AAA8EC1D-497B-443B-BDE7-BCE000B99677}" srcOrd="1" destOrd="0" presId="urn:microsoft.com/office/officeart/2005/8/layout/default"/>
    <dgm:cxn modelId="{81EB3877-F2B6-4FC2-9CE0-DA2BF85E85BB}" type="presParOf" srcId="{764F7564-A223-4BEB-B934-D857D22FA851}" destId="{CD128F62-5229-4494-A7A2-ED3A457242BF}" srcOrd="2" destOrd="0" presId="urn:microsoft.com/office/officeart/2005/8/layout/default"/>
    <dgm:cxn modelId="{FA1ABF09-3F5C-4EB4-9505-DAA95012C80E}" type="presParOf" srcId="{764F7564-A223-4BEB-B934-D857D22FA851}" destId="{9356D23C-FC24-4C9F-95C0-7C3E17C0AE31}" srcOrd="3" destOrd="0" presId="urn:microsoft.com/office/officeart/2005/8/layout/default"/>
    <dgm:cxn modelId="{256DB790-3D6E-4A9D-AF29-C467ABD67ED0}" type="presParOf" srcId="{764F7564-A223-4BEB-B934-D857D22FA851}" destId="{8B2D1B6B-3AA9-4C08-BDD6-7D787D74B70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ADADC-5026-45AB-BA4A-9118BCA83690}">
      <dsp:nvSpPr>
        <dsp:cNvPr id="0" name=""/>
        <dsp:cNvSpPr/>
      </dsp:nvSpPr>
      <dsp:spPr>
        <a:xfrm>
          <a:off x="0" y="0"/>
          <a:ext cx="8778240" cy="995711"/>
        </a:xfrm>
        <a:prstGeom prst="roundRect">
          <a:avLst>
            <a:gd name="adj" fmla="val 10000"/>
          </a:avLst>
        </a:prstGeom>
        <a:solidFill>
          <a:schemeClr val="accent1">
            <a:lumMod val="5000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Interview Guide Development</a:t>
          </a:r>
        </a:p>
      </dsp:txBody>
      <dsp:txXfrm>
        <a:off x="29163" y="29163"/>
        <a:ext cx="7619652" cy="937385"/>
      </dsp:txXfrm>
    </dsp:sp>
    <dsp:sp modelId="{9D101D3B-0CD1-4CF4-8308-13A2E4148165}">
      <dsp:nvSpPr>
        <dsp:cNvPr id="0" name=""/>
        <dsp:cNvSpPr/>
      </dsp:nvSpPr>
      <dsp:spPr>
        <a:xfrm>
          <a:off x="735177" y="1176750"/>
          <a:ext cx="8778240" cy="995711"/>
        </a:xfrm>
        <a:prstGeom prst="roundRect">
          <a:avLst>
            <a:gd name="adj" fmla="val 10000"/>
          </a:avLst>
        </a:prstGeom>
        <a:solidFill>
          <a:schemeClr val="accent1">
            <a:lumMod val="5000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Purposeful Sampling Approach (Maximum Variation)</a:t>
          </a:r>
        </a:p>
      </dsp:txBody>
      <dsp:txXfrm>
        <a:off x="764340" y="1205913"/>
        <a:ext cx="7337523" cy="937385"/>
      </dsp:txXfrm>
    </dsp:sp>
    <dsp:sp modelId="{F1B8584C-394F-449D-A9CB-79B2E52DC7A1}">
      <dsp:nvSpPr>
        <dsp:cNvPr id="0" name=""/>
        <dsp:cNvSpPr/>
      </dsp:nvSpPr>
      <dsp:spPr>
        <a:xfrm>
          <a:off x="1459382" y="2353500"/>
          <a:ext cx="8778240" cy="995711"/>
        </a:xfrm>
        <a:prstGeom prst="roundRect">
          <a:avLst>
            <a:gd name="adj" fmla="val 10000"/>
          </a:avLst>
        </a:prstGeom>
        <a:solidFill>
          <a:schemeClr val="accent1">
            <a:lumMod val="5000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Recruitment / Data Collection &amp; Information Power</a:t>
          </a:r>
        </a:p>
        <a:p>
          <a:pPr marL="0" lvl="0" indent="0" algn="ctr" defTabSz="977900">
            <a:lnSpc>
              <a:spcPct val="90000"/>
            </a:lnSpc>
            <a:spcBef>
              <a:spcPct val="0"/>
            </a:spcBef>
            <a:spcAft>
              <a:spcPct val="35000"/>
            </a:spcAft>
            <a:buNone/>
          </a:pPr>
          <a:r>
            <a:rPr lang="en-US" sz="1200" kern="1200"/>
            <a:t>Research Assistant: Melissa Frangie</a:t>
          </a:r>
        </a:p>
      </dsp:txBody>
      <dsp:txXfrm>
        <a:off x="1488545" y="2382663"/>
        <a:ext cx="7348496" cy="937385"/>
      </dsp:txXfrm>
    </dsp:sp>
    <dsp:sp modelId="{3526E8E2-38D9-4176-A25B-2E2AB7B9A3EA}">
      <dsp:nvSpPr>
        <dsp:cNvPr id="0" name=""/>
        <dsp:cNvSpPr/>
      </dsp:nvSpPr>
      <dsp:spPr>
        <a:xfrm>
          <a:off x="2194559" y="3530250"/>
          <a:ext cx="8778240" cy="995711"/>
        </a:xfrm>
        <a:prstGeom prst="roundRect">
          <a:avLst>
            <a:gd name="adj" fmla="val 10000"/>
          </a:avLst>
        </a:prstGeom>
        <a:solidFill>
          <a:schemeClr val="accent1">
            <a:lumMod val="5000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Reflexive Thematic Analysis</a:t>
          </a:r>
        </a:p>
        <a:p>
          <a:pPr marL="0" lvl="0" indent="0" algn="ctr" defTabSz="977900">
            <a:lnSpc>
              <a:spcPct val="90000"/>
            </a:lnSpc>
            <a:spcBef>
              <a:spcPct val="0"/>
            </a:spcBef>
            <a:spcAft>
              <a:spcPct val="35000"/>
            </a:spcAft>
            <a:buNone/>
          </a:pPr>
          <a:r>
            <a:rPr lang="en-US" sz="1200" kern="1200"/>
            <a:t>Research Assistants: Melissa Frangie, Katherin Gomez-Arboleda, Chrystal Barnes, and Minnie Kang</a:t>
          </a:r>
        </a:p>
      </dsp:txBody>
      <dsp:txXfrm>
        <a:off x="2223722" y="3559413"/>
        <a:ext cx="7337523" cy="937385"/>
      </dsp:txXfrm>
    </dsp:sp>
    <dsp:sp modelId="{D8969F61-1470-4DE8-B038-0673180DD1D6}">
      <dsp:nvSpPr>
        <dsp:cNvPr id="0" name=""/>
        <dsp:cNvSpPr/>
      </dsp:nvSpPr>
      <dsp:spPr>
        <a:xfrm>
          <a:off x="8131027" y="762624"/>
          <a:ext cx="647212" cy="647212"/>
        </a:xfrm>
        <a:prstGeom prst="downArrow">
          <a:avLst>
            <a:gd name="adj1" fmla="val 55000"/>
            <a:gd name="adj2" fmla="val 45000"/>
          </a:avLst>
        </a:prstGeom>
        <a:solidFill>
          <a:schemeClr val="bg1"/>
        </a:solidFill>
        <a:ln w="381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276650" y="762624"/>
        <a:ext cx="355966" cy="487027"/>
      </dsp:txXfrm>
    </dsp:sp>
    <dsp:sp modelId="{45DF7FB2-3E4E-4CFC-886E-09892208E765}">
      <dsp:nvSpPr>
        <dsp:cNvPr id="0" name=""/>
        <dsp:cNvSpPr/>
      </dsp:nvSpPr>
      <dsp:spPr>
        <a:xfrm>
          <a:off x="8866205" y="1939374"/>
          <a:ext cx="647212" cy="647212"/>
        </a:xfrm>
        <a:prstGeom prst="downArrow">
          <a:avLst>
            <a:gd name="adj1" fmla="val 55000"/>
            <a:gd name="adj2" fmla="val 45000"/>
          </a:avLst>
        </a:prstGeom>
        <a:solidFill>
          <a:schemeClr val="bg1"/>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11828" y="1939374"/>
        <a:ext cx="355966" cy="487027"/>
      </dsp:txXfrm>
    </dsp:sp>
    <dsp:sp modelId="{CDCBAF51-09DD-49EA-A2B9-AED3BA608CAF}">
      <dsp:nvSpPr>
        <dsp:cNvPr id="0" name=""/>
        <dsp:cNvSpPr/>
      </dsp:nvSpPr>
      <dsp:spPr>
        <a:xfrm>
          <a:off x="9590409" y="3116124"/>
          <a:ext cx="647212" cy="647212"/>
        </a:xfrm>
        <a:prstGeom prst="downArrow">
          <a:avLst>
            <a:gd name="adj1" fmla="val 55000"/>
            <a:gd name="adj2" fmla="val 45000"/>
          </a:avLst>
        </a:prstGeom>
        <a:solidFill>
          <a:schemeClr val="bg1"/>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736032" y="3116124"/>
        <a:ext cx="355966" cy="48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25FF-2F90-4FAF-A4D5-1A2F52DDD925}">
      <dsp:nvSpPr>
        <dsp:cNvPr id="0" name=""/>
        <dsp:cNvSpPr/>
      </dsp:nvSpPr>
      <dsp:spPr>
        <a:xfrm>
          <a:off x="1310859" y="222"/>
          <a:ext cx="2727558" cy="108604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Engagement in pediatric care (assets and challenges)</a:t>
          </a:r>
        </a:p>
      </dsp:txBody>
      <dsp:txXfrm>
        <a:off x="1310859" y="222"/>
        <a:ext cx="2727558" cy="1086041"/>
      </dsp:txXfrm>
    </dsp:sp>
    <dsp:sp modelId="{CD128F62-5229-4494-A7A2-ED3A457242BF}">
      <dsp:nvSpPr>
        <dsp:cNvPr id="0" name=""/>
        <dsp:cNvSpPr/>
      </dsp:nvSpPr>
      <dsp:spPr>
        <a:xfrm>
          <a:off x="4219425" y="222"/>
          <a:ext cx="1810069" cy="108604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Priorities for pediatric visit content </a:t>
          </a:r>
        </a:p>
      </dsp:txBody>
      <dsp:txXfrm>
        <a:off x="4219425" y="222"/>
        <a:ext cx="1810069" cy="1086041"/>
      </dsp:txXfrm>
    </dsp:sp>
    <dsp:sp modelId="{8B2D1B6B-3AA9-4C08-BDD6-7D787D74B70B}">
      <dsp:nvSpPr>
        <dsp:cNvPr id="0" name=""/>
        <dsp:cNvSpPr/>
      </dsp:nvSpPr>
      <dsp:spPr>
        <a:xfrm>
          <a:off x="6210501" y="222"/>
          <a:ext cx="3039958" cy="108604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Barriers and facilitators to group care implementation</a:t>
          </a:r>
        </a:p>
      </dsp:txBody>
      <dsp:txXfrm>
        <a:off x="6210501" y="222"/>
        <a:ext cx="3039958" cy="10860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8/23/2023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55798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our first presenter, Dr. Anna Steeves-Reece from OCHIN. </a:t>
            </a:r>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393893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Hello! I’m Anna Steeves-Reece. I’m currently an Investigator with OCHIN but today I’ll be sharing about my work that was funded by AHRQ through their R36 mechanism while I was a doctoral student at the Oregon Health &amp; Science University-Portland State University School of Public Health in Portland, Oregon. The multi-method project was called Patients’ Decisions and Perspectives Regarding Healthcare-based Social Needs Interventions and was comprised of three studies: a systematic review, a quantitative study, and a qualitative study. While the systematic review did include qualitative methods, I’m going to be focusing this presentation on the Aim 3 qualitative study. And for context, this project was carried out during the height of the COVID-19 pandemic.</a:t>
            </a:r>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46457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My dissertation focused on social needs screening and referral interventions, which are increasingly common in primary care settings. I used this framework from Gurewich and colleagues to think about how these interventions are meant to improve health outcomes. The problem on the far left is that patients have unmet social needs – like food insecurity and housing instability – that impact their health and well-being. In response, healthcare organizations first use screening tools to systematically attempt to identify patients’ unmet social needs. Next, they refer patients who disclose social needs to resources in the community, where the hope is that patients will access helpful resources. If the intervention works as intended, the goal is that patients will have decreased unmet social needs, improved access and quality of healthcare, and improved health outcomes. So, for all three of my research aims, I sought to understand patient decisions and experiences across this framework. And – considering the pandemic and the sudden shift to telehealth – I decided to focus on phone-based social needs screening and referral.</a:t>
            </a:r>
          </a:p>
          <a:p>
            <a:endParaRPr lang="en-US"/>
          </a:p>
          <a:p>
            <a:r>
              <a:rPr lang="en-US" b="0"/>
              <a:t>Sources:</a:t>
            </a:r>
            <a:endParaRPr lang="en-US" b="0" i="0">
              <a:solidFill>
                <a:srgbClr val="222222"/>
              </a:solidFill>
              <a:effectLst/>
              <a:latin typeface="Arial" panose="020B0604020202020204" pitchFamily="34" charset="0"/>
            </a:endParaRPr>
          </a:p>
          <a:p>
            <a:r>
              <a:rPr lang="en-US" b="0" i="0">
                <a:solidFill>
                  <a:srgbClr val="222222"/>
                </a:solidFill>
                <a:effectLst/>
                <a:latin typeface="Arial" panose="020B0604020202020204" pitchFamily="34" charset="0"/>
              </a:rPr>
              <a:t>Gurewich, D.; Garg, A.; Kressin, N.R. Addressing social determinants of health within healthcare delivery systems: A framework to ground and inform health outcomes. </a:t>
            </a:r>
            <a:r>
              <a:rPr lang="en-US" b="0" i="1">
                <a:solidFill>
                  <a:srgbClr val="222222"/>
                </a:solidFill>
                <a:effectLst/>
                <a:latin typeface="Arial" panose="020B0604020202020204" pitchFamily="34" charset="0"/>
              </a:rPr>
              <a:t>J. Gen. Intern. Med.</a:t>
            </a:r>
            <a:r>
              <a:rPr lang="en-US" b="0" i="0">
                <a:solidFill>
                  <a:srgbClr val="222222"/>
                </a:solidFill>
                <a:effectLst/>
                <a:latin typeface="Arial" panose="020B0604020202020204" pitchFamily="34" charset="0"/>
              </a:rPr>
              <a:t> 2020, </a:t>
            </a:r>
            <a:r>
              <a:rPr lang="en-US" b="0" i="1">
                <a:solidFill>
                  <a:srgbClr val="222222"/>
                </a:solidFill>
                <a:effectLst/>
                <a:latin typeface="Arial" panose="020B0604020202020204" pitchFamily="34" charset="0"/>
              </a:rPr>
              <a:t>35</a:t>
            </a:r>
            <a:r>
              <a:rPr lang="en-US" b="0" i="0">
                <a:solidFill>
                  <a:srgbClr val="222222"/>
                </a:solidFill>
                <a:effectLst/>
                <a:latin typeface="Arial" panose="020B0604020202020204" pitchFamily="34" charset="0"/>
              </a:rPr>
              <a:t>, 1571–1575.</a:t>
            </a:r>
            <a:endParaRPr lang="en-US" b="0"/>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a:p>
        </p:txBody>
      </p:sp>
    </p:spTree>
    <p:extLst>
      <p:ext uri="{BB962C8B-B14F-4D97-AF65-F5344CB8AC3E}">
        <p14:creationId xmlns:p14="http://schemas.microsoft.com/office/powerpoint/2010/main" val="224515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manuscript from my qualitative study is called, “It made me feel like things are starting to change in society:” A qualitative study to foster positive patient experiences during phone-based social needs interventions. This study had two objectives. The first was to better understand the experiences and guidance of patients who took part in a phone-based social needs screening and referral intervention. And the second was to develop recommendations for improving the patient centeredness of the intervention.</a:t>
            </a:r>
            <a:br>
              <a:rPr lang="en-US" b="1"/>
            </a:br>
            <a:endParaRPr lang="en-US" b="1"/>
          </a:p>
        </p:txBody>
      </p:sp>
      <p:sp>
        <p:nvSpPr>
          <p:cNvPr id="4" name="Slide Number Placeholder 3"/>
          <p:cNvSpPr>
            <a:spLocks noGrp="1"/>
          </p:cNvSpPr>
          <p:nvPr>
            <p:ph type="sldNum" sz="quarter" idx="5"/>
          </p:nvPr>
        </p:nvSpPr>
        <p:spPr/>
        <p:txBody>
          <a:bodyPr/>
          <a:lstStyle/>
          <a:p>
            <a:fld id="{B17BA40C-25F7-4A81-B7B0-365A5351FE20}" type="slidenum">
              <a:rPr lang="en-US" smtClean="0"/>
              <a:t>13</a:t>
            </a:fld>
            <a:endParaRPr lang="en-US"/>
          </a:p>
        </p:txBody>
      </p:sp>
    </p:spTree>
    <p:extLst>
      <p:ext uri="{BB962C8B-B14F-4D97-AF65-F5344CB8AC3E}">
        <p14:creationId xmlns:p14="http://schemas.microsoft.com/office/powerpoint/2010/main" val="72517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intervention I studied was the Accountable Health Communities (or AHC) Model, which was developed by the Centers for Medicare and Medicaid Services. In this intervention, community-dwelling Medicare and Medicaid beneficiaries accessing care at participating clinical delivery sites were screened for 5 social needs: food insecurity, housing instability and quality, utility needs, transportation needs, and interpersonal violence. Those who screened positive for social needs were offered a community resources summary. And those who screened positive for social needs plus self-reported 2 or more emergency department visits within the previous year were offered a community resources summary plus navigation assistance. I specifically looked at the AHC Model intervention in Oregon, which was implemented by the Oregon Rural Practice-based Research Network (or ORPRN).</a:t>
            </a:r>
          </a:p>
          <a:p>
            <a:endParaRPr lang="en-US"/>
          </a:p>
          <a:p>
            <a:r>
              <a:rPr lang="en-US"/>
              <a:t>Sources:</a:t>
            </a:r>
          </a:p>
          <a:p>
            <a:r>
              <a:rPr lang="en-US" b="0" i="0">
                <a:solidFill>
                  <a:srgbClr val="222222"/>
                </a:solidFill>
                <a:effectLst/>
                <a:latin typeface="Arial" panose="020B0604020202020204" pitchFamily="34" charset="0"/>
              </a:rPr>
              <a:t>Alley, D.E.; Asomugha, C.N.; Conway, P.H.; Sanghavi, D.M. Accountable health communities—Addressing social needs through Medicare and Medicaid. </a:t>
            </a:r>
            <a:r>
              <a:rPr lang="en-US" b="0" i="1">
                <a:solidFill>
                  <a:srgbClr val="222222"/>
                </a:solidFill>
                <a:effectLst/>
                <a:latin typeface="Arial" panose="020B0604020202020204" pitchFamily="34" charset="0"/>
              </a:rPr>
              <a:t>N. Engl. J. Med.</a:t>
            </a:r>
            <a:r>
              <a:rPr lang="en-US" b="0" i="0">
                <a:solidFill>
                  <a:srgbClr val="222222"/>
                </a:solidFill>
                <a:effectLst/>
                <a:latin typeface="Arial" panose="020B0604020202020204" pitchFamily="34" charset="0"/>
              </a:rPr>
              <a:t> 2016, </a:t>
            </a:r>
            <a:r>
              <a:rPr lang="en-US" b="0" i="1">
                <a:solidFill>
                  <a:srgbClr val="222222"/>
                </a:solidFill>
                <a:effectLst/>
                <a:latin typeface="Arial" panose="020B0604020202020204" pitchFamily="34" charset="0"/>
              </a:rPr>
              <a:t>374</a:t>
            </a:r>
            <a:r>
              <a:rPr lang="en-US" b="0" i="0">
                <a:solidFill>
                  <a:srgbClr val="222222"/>
                </a:solidFill>
                <a:effectLst/>
                <a:latin typeface="Arial" panose="020B0604020202020204" pitchFamily="34" charset="0"/>
              </a:rPr>
              <a:t>, 8–11.</a:t>
            </a:r>
          </a:p>
          <a:p>
            <a:r>
              <a:rPr lang="en-US" b="0" i="0">
                <a:solidFill>
                  <a:srgbClr val="222222"/>
                </a:solidFill>
                <a:effectLst/>
                <a:latin typeface="Arial" panose="020B0604020202020204" pitchFamily="34" charset="0"/>
              </a:rPr>
              <a:t>Billioux, A.; Verlander, K.; Anthony, S.; Alley, D. Standardized screening for health-related social needs in clinical settings: The accountable health communities screening tool. </a:t>
            </a:r>
            <a:r>
              <a:rPr lang="en-US" b="0" i="1">
                <a:solidFill>
                  <a:srgbClr val="222222"/>
                </a:solidFill>
                <a:effectLst/>
                <a:latin typeface="Arial" panose="020B0604020202020204" pitchFamily="34" charset="0"/>
              </a:rPr>
              <a:t>NAM Perspect.</a:t>
            </a:r>
            <a:r>
              <a:rPr lang="en-US" b="0" i="0">
                <a:solidFill>
                  <a:srgbClr val="222222"/>
                </a:solidFill>
                <a:effectLst/>
                <a:latin typeface="Arial" panose="020B0604020202020204" pitchFamily="34" charset="0"/>
              </a:rPr>
              <a:t> 2017.</a:t>
            </a:r>
            <a:endParaRPr lang="en-US" b="0"/>
          </a:p>
        </p:txBody>
      </p:sp>
      <p:sp>
        <p:nvSpPr>
          <p:cNvPr id="4" name="Slide Number Placeholder 3"/>
          <p:cNvSpPr>
            <a:spLocks noGrp="1"/>
          </p:cNvSpPr>
          <p:nvPr>
            <p:ph type="sldNum" sz="quarter" idx="5"/>
          </p:nvPr>
        </p:nvSpPr>
        <p:spPr/>
        <p:txBody>
          <a:bodyPr/>
          <a:lstStyle/>
          <a:p>
            <a:fld id="{B17BA40C-25F7-4A81-B7B0-365A5351FE20}" type="slidenum">
              <a:rPr lang="en-US" smtClean="0"/>
              <a:t>14</a:t>
            </a:fld>
            <a:endParaRPr lang="en-US"/>
          </a:p>
        </p:txBody>
      </p:sp>
    </p:spTree>
    <p:extLst>
      <p:ext uri="{BB962C8B-B14F-4D97-AF65-F5344CB8AC3E}">
        <p14:creationId xmlns:p14="http://schemas.microsoft.com/office/powerpoint/2010/main" val="159410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 in the following slides I’m going to walk through the major steps of our pragmatic qualitative study, including the development of the interview guide, the sampling approach, recruitment and data collection, and our reflexive thematic analysis process.</a:t>
            </a:r>
          </a:p>
        </p:txBody>
      </p:sp>
      <p:sp>
        <p:nvSpPr>
          <p:cNvPr id="4" name="Slide Number Placeholder 3"/>
          <p:cNvSpPr>
            <a:spLocks noGrp="1"/>
          </p:cNvSpPr>
          <p:nvPr>
            <p:ph type="sldNum" sz="quarter" idx="5"/>
          </p:nvPr>
        </p:nvSpPr>
        <p:spPr/>
        <p:txBody>
          <a:bodyPr/>
          <a:lstStyle/>
          <a:p>
            <a:fld id="{B17BA40C-25F7-4A81-B7B0-365A5351FE20}" type="slidenum">
              <a:rPr lang="en-US" smtClean="0"/>
              <a:t>15</a:t>
            </a:fld>
            <a:endParaRPr lang="en-US"/>
          </a:p>
        </p:txBody>
      </p:sp>
    </p:spTree>
    <p:extLst>
      <p:ext uri="{BB962C8B-B14F-4D97-AF65-F5344CB8AC3E}">
        <p14:creationId xmlns:p14="http://schemas.microsoft.com/office/powerpoint/2010/main" val="132589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All researchers and research projects make assumptions about the world and how knowledge is and should be generated, whether those things are named or not. Pragmatism places emphasis on research that aims to be democratic, collaborative, contextual, and action-oriented, which I think all make it a great fit for primary care research. For this study, we used a pragmatic paradigm to guide everything from our research questions to our methods and analysis choices. For example, we sought out interdisciplinary and interprofessional perspectives to inform the research process, took steps to ease barriers to participation, and centered our analysis on areas in which healthcare organizations may have the most power to both avoid harm and cultivate healing regarding patient experiences with social needs screening and referral interventions.</a:t>
            </a:r>
          </a:p>
          <a:p>
            <a:endParaRPr lang="en-US"/>
          </a:p>
          <a:p>
            <a:r>
              <a:rPr lang="en-US"/>
              <a:t>Sources:</a:t>
            </a:r>
          </a:p>
          <a:p>
            <a:r>
              <a:rPr lang="en-US" b="0" i="0">
                <a:solidFill>
                  <a:srgbClr val="222222"/>
                </a:solidFill>
                <a:effectLst/>
                <a:latin typeface="Arial" panose="020B0604020202020204" pitchFamily="34" charset="0"/>
              </a:rPr>
              <a:t>Morgan, D.L. Pragmatism as a paradigm for social research. </a:t>
            </a:r>
            <a:r>
              <a:rPr lang="en-US" b="0" i="1">
                <a:solidFill>
                  <a:srgbClr val="222222"/>
                </a:solidFill>
                <a:effectLst/>
                <a:latin typeface="Arial" panose="020B0604020202020204" pitchFamily="34" charset="0"/>
              </a:rPr>
              <a:t>Qual. Inq.</a:t>
            </a:r>
            <a:r>
              <a:rPr lang="en-US" b="0" i="0">
                <a:solidFill>
                  <a:srgbClr val="222222"/>
                </a:solidFill>
                <a:effectLst/>
                <a:latin typeface="Arial" panose="020B0604020202020204" pitchFamily="34" charset="0"/>
              </a:rPr>
              <a:t> 2014, </a:t>
            </a:r>
            <a:r>
              <a:rPr lang="en-US" b="0" i="1">
                <a:solidFill>
                  <a:srgbClr val="222222"/>
                </a:solidFill>
                <a:effectLst/>
                <a:latin typeface="Arial" panose="020B0604020202020204" pitchFamily="34" charset="0"/>
              </a:rPr>
              <a:t>20</a:t>
            </a:r>
            <a:r>
              <a:rPr lang="en-US" b="0" i="0">
                <a:solidFill>
                  <a:srgbClr val="222222"/>
                </a:solidFill>
                <a:effectLst/>
                <a:latin typeface="Arial" panose="020B0604020202020204" pitchFamily="34" charset="0"/>
              </a:rPr>
              <a:t>, 1045–1053.</a:t>
            </a:r>
          </a:p>
          <a:p>
            <a:r>
              <a:rPr lang="en-US" b="0" i="0">
                <a:solidFill>
                  <a:srgbClr val="222222"/>
                </a:solidFill>
                <a:effectLst/>
                <a:latin typeface="Arial" panose="020B0604020202020204" pitchFamily="34" charset="0"/>
              </a:rPr>
              <a:t>Biddle, C.; Schafft, K.A. Axiology and anomaly in the practice of mixed methods work: Pragmatism, valuation, and the transformative paradigm. </a:t>
            </a:r>
            <a:r>
              <a:rPr lang="en-US" b="0" i="1">
                <a:solidFill>
                  <a:srgbClr val="222222"/>
                </a:solidFill>
                <a:effectLst/>
                <a:latin typeface="Arial" panose="020B0604020202020204" pitchFamily="34" charset="0"/>
              </a:rPr>
              <a:t>J. Mix. Methods Res.</a:t>
            </a:r>
            <a:r>
              <a:rPr lang="en-US" b="0" i="0">
                <a:solidFill>
                  <a:srgbClr val="222222"/>
                </a:solidFill>
                <a:effectLst/>
                <a:latin typeface="Arial" panose="020B0604020202020204" pitchFamily="34" charset="0"/>
              </a:rPr>
              <a:t> 2015, </a:t>
            </a:r>
            <a:r>
              <a:rPr lang="en-US" b="0" i="1">
                <a:solidFill>
                  <a:srgbClr val="222222"/>
                </a:solidFill>
                <a:effectLst/>
                <a:latin typeface="Arial" panose="020B0604020202020204" pitchFamily="34" charset="0"/>
              </a:rPr>
              <a:t>9</a:t>
            </a:r>
            <a:r>
              <a:rPr lang="en-US" b="0" i="0">
                <a:solidFill>
                  <a:srgbClr val="222222"/>
                </a:solidFill>
                <a:effectLst/>
                <a:latin typeface="Arial" panose="020B0604020202020204" pitchFamily="34" charset="0"/>
              </a:rPr>
              <a:t>, 320–334.</a:t>
            </a:r>
          </a:p>
          <a:p>
            <a:r>
              <a:rPr lang="en-US" b="0" i="0">
                <a:solidFill>
                  <a:srgbClr val="222222"/>
                </a:solidFill>
                <a:effectLst/>
                <a:latin typeface="Arial" panose="020B0604020202020204" pitchFamily="34" charset="0"/>
              </a:rPr>
              <a:t>Kaushik, V.; Walsh, C.A. Pragmatism as a research paradigm and its implications for social work research. </a:t>
            </a:r>
            <a:r>
              <a:rPr lang="en-US" b="0" i="1">
                <a:solidFill>
                  <a:srgbClr val="222222"/>
                </a:solidFill>
                <a:effectLst/>
                <a:latin typeface="Arial" panose="020B0604020202020204" pitchFamily="34" charset="0"/>
              </a:rPr>
              <a:t>Soc. Sci.</a:t>
            </a:r>
            <a:r>
              <a:rPr lang="en-US" b="0" i="0">
                <a:solidFill>
                  <a:srgbClr val="222222"/>
                </a:solidFill>
                <a:effectLst/>
                <a:latin typeface="Arial" panose="020B0604020202020204" pitchFamily="34" charset="0"/>
              </a:rPr>
              <a:t> 2019, </a:t>
            </a:r>
            <a:r>
              <a:rPr lang="en-US" b="0" i="1">
                <a:solidFill>
                  <a:srgbClr val="222222"/>
                </a:solidFill>
                <a:effectLst/>
                <a:latin typeface="Arial" panose="020B0604020202020204" pitchFamily="34" charset="0"/>
              </a:rPr>
              <a:t>8</a:t>
            </a:r>
            <a:r>
              <a:rPr lang="en-US" b="0" i="0">
                <a:solidFill>
                  <a:srgbClr val="222222"/>
                </a:solidFill>
                <a:effectLst/>
                <a:latin typeface="Arial" panose="020B0604020202020204" pitchFamily="34" charset="0"/>
              </a:rPr>
              <a:t>, 255.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22222"/>
                </a:solidFill>
                <a:effectLst/>
                <a:latin typeface="Arial" panose="020B0604020202020204" pitchFamily="34" charset="0"/>
              </a:rPr>
              <a:t>Kelly, L.M.; Cordeiro, M. Three principles of pragmatism for research on organizational processes. </a:t>
            </a:r>
            <a:r>
              <a:rPr lang="en-US" b="0" i="1">
                <a:solidFill>
                  <a:srgbClr val="222222"/>
                </a:solidFill>
                <a:effectLst/>
                <a:latin typeface="Arial" panose="020B0604020202020204" pitchFamily="34" charset="0"/>
              </a:rPr>
              <a:t>Methodol. Innov.</a:t>
            </a:r>
            <a:r>
              <a:rPr lang="en-US" b="0" i="0">
                <a:solidFill>
                  <a:srgbClr val="222222"/>
                </a:solidFill>
                <a:effectLst/>
                <a:latin typeface="Arial" panose="020B0604020202020204" pitchFamily="34" charset="0"/>
              </a:rPr>
              <a:t> 2020, </a:t>
            </a:r>
            <a:r>
              <a:rPr lang="en-US" b="0" i="1">
                <a:solidFill>
                  <a:srgbClr val="222222"/>
                </a:solidFill>
                <a:effectLst/>
                <a:latin typeface="Arial" panose="020B0604020202020204" pitchFamily="34" charset="0"/>
              </a:rPr>
              <a:t>13</a:t>
            </a:r>
            <a:r>
              <a:rPr lang="en-US" b="0" i="0">
                <a:solidFill>
                  <a:srgbClr val="222222"/>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22222"/>
                </a:solidFill>
                <a:effectLst/>
                <a:latin typeface="Arial" panose="020B0604020202020204" pitchFamily="34" charset="0"/>
              </a:rPr>
              <a:t>Allemang, B.; Sitter, K.; Dimitropoulos, G. Pragmatism as a paradigm for patient-oriented research. </a:t>
            </a:r>
            <a:r>
              <a:rPr lang="en-US" b="0" i="1">
                <a:solidFill>
                  <a:srgbClr val="222222"/>
                </a:solidFill>
                <a:effectLst/>
                <a:latin typeface="Arial" panose="020B0604020202020204" pitchFamily="34" charset="0"/>
              </a:rPr>
              <a:t>Health Expect.</a:t>
            </a:r>
            <a:r>
              <a:rPr lang="en-US" b="0" i="0">
                <a:solidFill>
                  <a:srgbClr val="222222"/>
                </a:solidFill>
                <a:effectLst/>
                <a:latin typeface="Arial" panose="020B0604020202020204" pitchFamily="34" charset="0"/>
              </a:rPr>
              <a:t> 2022, </a:t>
            </a:r>
            <a:r>
              <a:rPr lang="en-US" b="0" i="1">
                <a:solidFill>
                  <a:srgbClr val="222222"/>
                </a:solidFill>
                <a:effectLst/>
                <a:latin typeface="Arial" panose="020B0604020202020204" pitchFamily="34" charset="0"/>
              </a:rPr>
              <a:t>25</a:t>
            </a:r>
            <a:r>
              <a:rPr lang="en-US" b="0" i="0">
                <a:solidFill>
                  <a:srgbClr val="222222"/>
                </a:solidFill>
                <a:effectLst/>
                <a:latin typeface="Arial" panose="020B0604020202020204" pitchFamily="34" charset="0"/>
              </a:rPr>
              <a:t>, 38–47.</a:t>
            </a:r>
          </a:p>
          <a:p>
            <a:endParaRPr lang="en-US" b="0"/>
          </a:p>
        </p:txBody>
      </p:sp>
      <p:sp>
        <p:nvSpPr>
          <p:cNvPr id="4" name="Slide Number Placeholder 3"/>
          <p:cNvSpPr>
            <a:spLocks noGrp="1"/>
          </p:cNvSpPr>
          <p:nvPr>
            <p:ph type="sldNum" sz="quarter" idx="5"/>
          </p:nvPr>
        </p:nvSpPr>
        <p:spPr/>
        <p:txBody>
          <a:bodyPr/>
          <a:lstStyle/>
          <a:p>
            <a:fld id="{B17BA40C-25F7-4A81-B7B0-365A5351FE20}" type="slidenum">
              <a:rPr lang="en-US" smtClean="0"/>
              <a:t>16</a:t>
            </a:fld>
            <a:endParaRPr lang="en-US"/>
          </a:p>
        </p:txBody>
      </p:sp>
    </p:spTree>
    <p:extLst>
      <p:ext uri="{BB962C8B-B14F-4D97-AF65-F5344CB8AC3E}">
        <p14:creationId xmlns:p14="http://schemas.microsoft.com/office/powerpoint/2010/main" val="3782246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 important note about interview guides is that, while they’re helpful for ensuring that basic lines of inquiry are explored in each interview, the interviewer is free to build a natural conversation and phrase questions spontaneously. Of course, it’s still necessary to get feedback on those basic lines of inquiry, and the people you seek feedback from should bring different points of view. I sought input from my interdisciplinary dissertation committee, ORPRN employees responsible for implementing the AHC Model intervention in Oregon, and a health services researcher who had recruited and interviewed hundreds of Medicaid beneficiaries. Ultimately, the guide included questions and prompts about participants’ health, what they remembered about the screening call, whether and how they made social needs resource connections, and their insights on what aspects of the intervention went well and what could be improved. The interview guide was translated into Spanish by an IRB-qualified translator.</a:t>
            </a:r>
          </a:p>
          <a:p>
            <a:endParaRPr lang="en-US"/>
          </a:p>
          <a:p>
            <a:r>
              <a:rPr lang="en-US"/>
              <a:t>Sources:</a:t>
            </a:r>
          </a:p>
          <a:p>
            <a:r>
              <a:rPr lang="en-US" b="0" i="0">
                <a:solidFill>
                  <a:srgbClr val="222222"/>
                </a:solidFill>
                <a:effectLst/>
                <a:latin typeface="Arial" panose="020B0604020202020204" pitchFamily="34" charset="0"/>
              </a:rPr>
              <a:t>Patton, M.Q. Qualitative interviewing. In </a:t>
            </a:r>
            <a:r>
              <a:rPr lang="en-US" b="0" i="1">
                <a:solidFill>
                  <a:srgbClr val="222222"/>
                </a:solidFill>
                <a:effectLst/>
                <a:latin typeface="Arial" panose="020B0604020202020204" pitchFamily="34" charset="0"/>
              </a:rPr>
              <a:t>Qualitative Research and Evaluation Methods</a:t>
            </a:r>
            <a:r>
              <a:rPr lang="en-US" b="0" i="0">
                <a:solidFill>
                  <a:srgbClr val="222222"/>
                </a:solidFill>
                <a:effectLst/>
                <a:latin typeface="Arial" panose="020B0604020202020204" pitchFamily="34" charset="0"/>
              </a:rPr>
              <a:t>; Sage Publications, Inc.: Thousand Oaks, CA, USA, 2002; Volume 3, pp. 339–428.</a:t>
            </a:r>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17</a:t>
            </a:fld>
            <a:endParaRPr lang="en-US"/>
          </a:p>
        </p:txBody>
      </p:sp>
    </p:spTree>
    <p:extLst>
      <p:ext uri="{BB962C8B-B14F-4D97-AF65-F5344CB8AC3E}">
        <p14:creationId xmlns:p14="http://schemas.microsoft.com/office/powerpoint/2010/main" val="125694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For this study, we decided to use a purposeful sampling approach with a focus on maximum variation. All interviewees had participated in the AHC Model intervention in Oregon, and all of them had both qualified for and accepted navigation assistance. We sought to maximize participant variation across multiple characteristics and circumstances for which we had data, including participants’ age, sex, race, ethnicity, primary language (English or Spanish), highest level of education, and their self-reported social needs. This sampling approach had clear strengths and limitations. On the one hand, it facilitated the development of themes that transcended a diverse sample. Given that social needs screeners work with diverse patients experiencing a wide range of circumstances, it seemed worthwhile to develop themes and recommendations that would be salient for as many patients as possible. On the other hand, a maximum variation approach risked overlooking key differences across populations regarding how they experienced the intervention and what their recommendations for improvement would be.</a:t>
            </a:r>
          </a:p>
          <a:p>
            <a:endParaRPr lang="en-US"/>
          </a:p>
          <a:p>
            <a:r>
              <a:rPr lang="en-US"/>
              <a:t>Sources:</a:t>
            </a:r>
          </a:p>
          <a:p>
            <a:r>
              <a:rPr lang="en-US" b="0" i="0">
                <a:solidFill>
                  <a:srgbClr val="222222"/>
                </a:solidFill>
                <a:effectLst/>
                <a:latin typeface="Arial" panose="020B0604020202020204" pitchFamily="34" charset="0"/>
              </a:rPr>
              <a:t>Patton, M.Q. Designing qualitative studies. In </a:t>
            </a:r>
            <a:r>
              <a:rPr lang="en-US" b="0" i="1">
                <a:solidFill>
                  <a:srgbClr val="222222"/>
                </a:solidFill>
                <a:effectLst/>
                <a:latin typeface="Arial" panose="020B0604020202020204" pitchFamily="34" charset="0"/>
              </a:rPr>
              <a:t>Qualitative Research and Evaluation Methods</a:t>
            </a:r>
            <a:r>
              <a:rPr lang="en-US" b="0" i="0">
                <a:solidFill>
                  <a:srgbClr val="222222"/>
                </a:solidFill>
                <a:effectLst/>
                <a:latin typeface="Arial" panose="020B0604020202020204" pitchFamily="34" charset="0"/>
              </a:rPr>
              <a:t>; Sage Publications, Inc.: Thousand Oaks, CA, USA, 2002; Volume 3, pp. 209–259.</a:t>
            </a:r>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18</a:t>
            </a:fld>
            <a:endParaRPr lang="en-US"/>
          </a:p>
        </p:txBody>
      </p:sp>
    </p:spTree>
    <p:extLst>
      <p:ext uri="{BB962C8B-B14F-4D97-AF65-F5344CB8AC3E}">
        <p14:creationId xmlns:p14="http://schemas.microsoft.com/office/powerpoint/2010/main" val="1526718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 received IRB approval from Oregon Health &amp; Science University and eligible participants verbally consented to participate in interviews. Interviewees received $25 gift cards for their participation and interviews were conducted remotely. First, I attempted to call each person up to three times and used a spreadsheet to track that outreach. I conducted English interviews and Spanish interviews were conducted by a bilingual and bicultural research assistant. And while the interviews were phone-based, the calls were merged with a Zoom room to both facilitate recording and allow for use of the chat function with my research assistant.</a:t>
            </a:r>
          </a:p>
          <a:p>
            <a:endParaRPr lang="en-US" b="1"/>
          </a:p>
          <a:p>
            <a:r>
              <a:rPr lang="en-US" b="1"/>
              <a:t>Next, knowing how many interviews is “enough” is always challenging in qualitative research. I used the concept of information power to support with this. Using this concept, sample size is driven by your study aims, the specificity of the sample you’re able to recruit, whether you’re using established theory, the quality of the dialogue in your interviews, and the analysis strategy you’ve chosen. At 34 interviews, our team felt like we had enough information power to be able to make new contributions to the literature around our research topic.</a:t>
            </a:r>
          </a:p>
          <a:p>
            <a:pPr marL="0" indent="0">
              <a:buFontTx/>
              <a:buNone/>
            </a:pPr>
            <a:endParaRPr lang="en-US"/>
          </a:p>
          <a:p>
            <a:pPr marL="0" indent="0">
              <a:buFontTx/>
              <a:buNone/>
            </a:pPr>
            <a:r>
              <a:rPr lang="en-US"/>
              <a:t>Sources:</a:t>
            </a:r>
          </a:p>
          <a:p>
            <a:pPr marL="0" indent="0">
              <a:buFontTx/>
              <a:buNone/>
            </a:pPr>
            <a:r>
              <a:rPr lang="en-US" b="0" i="0">
                <a:solidFill>
                  <a:srgbClr val="222222"/>
                </a:solidFill>
                <a:effectLst/>
                <a:latin typeface="Arial" panose="020B0604020202020204" pitchFamily="34" charset="0"/>
              </a:rPr>
              <a:t>Malterud, K.; Siersma, V.D.; Guassora, A.D. Sample size in qualitative interview studies: Guided by information power. </a:t>
            </a:r>
            <a:r>
              <a:rPr lang="en-US" b="0" i="1">
                <a:solidFill>
                  <a:srgbClr val="222222"/>
                </a:solidFill>
                <a:effectLst/>
                <a:latin typeface="Arial" panose="020B0604020202020204" pitchFamily="34" charset="0"/>
              </a:rPr>
              <a:t>Qual. Health Res.</a:t>
            </a:r>
            <a:r>
              <a:rPr lang="en-US" b="0" i="0">
                <a:solidFill>
                  <a:srgbClr val="222222"/>
                </a:solidFill>
                <a:effectLst/>
                <a:latin typeface="Arial" panose="020B0604020202020204" pitchFamily="34" charset="0"/>
              </a:rPr>
              <a:t> 2016, </a:t>
            </a:r>
            <a:r>
              <a:rPr lang="en-US" b="0" i="1">
                <a:solidFill>
                  <a:srgbClr val="222222"/>
                </a:solidFill>
                <a:effectLst/>
                <a:latin typeface="Arial" panose="020B0604020202020204" pitchFamily="34" charset="0"/>
              </a:rPr>
              <a:t>26</a:t>
            </a:r>
            <a:r>
              <a:rPr lang="en-US" b="0" i="0">
                <a:solidFill>
                  <a:srgbClr val="222222"/>
                </a:solidFill>
                <a:effectLst/>
                <a:latin typeface="Arial" panose="020B0604020202020204" pitchFamily="34" charset="0"/>
              </a:rPr>
              <a:t>, 1753–1760.</a:t>
            </a:r>
            <a:endParaRPr lang="en-US" b="0"/>
          </a:p>
        </p:txBody>
      </p:sp>
      <p:sp>
        <p:nvSpPr>
          <p:cNvPr id="4" name="Slide Number Placeholder 3"/>
          <p:cNvSpPr>
            <a:spLocks noGrp="1"/>
          </p:cNvSpPr>
          <p:nvPr>
            <p:ph type="sldNum" sz="quarter" idx="5"/>
          </p:nvPr>
        </p:nvSpPr>
        <p:spPr/>
        <p:txBody>
          <a:bodyPr/>
          <a:lstStyle/>
          <a:p>
            <a:fld id="{B17BA40C-25F7-4A81-B7B0-365A5351FE20}" type="slidenum">
              <a:rPr lang="en-US" smtClean="0"/>
              <a:t>19</a:t>
            </a:fld>
            <a:endParaRPr lang="en-US"/>
          </a:p>
        </p:txBody>
      </p:sp>
    </p:spTree>
    <p:extLst>
      <p:ext uri="{BB962C8B-B14F-4D97-AF65-F5344CB8AC3E}">
        <p14:creationId xmlns:p14="http://schemas.microsoft.com/office/powerpoint/2010/main" val="247848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new webinar series, Strengthening Primary Care Research. Today’s webinar is the first in the series. Webinar two will be focused on Getting your qualitative Study Funded at AHRQ. Stay tuned to the AHRQ channels for the date and registration.</a:t>
            </a:r>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265432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Next, our team used reflexive thematic analysis to develop themes and recommendations from the data. On a side note, I highly recommend the linked resource from Braun &amp; Clarke if you plan to use reflexive thematic analysis in your own work! Our analysis team included myself and 4 research assistants, 3 of which had also been screeners for the AHC Model intervention in Oregon. First, we created a codebook for the purpose of enhancing shared understanding across our large team using Excel spreadsheets. Second, the transcripts were analyzed and double coded by me and one of the other 4 analysts in the software program Dedoose. Simultaneously, we maintained an Excel spreadsheet to document questions and memos to discuss as a team in regular meetings. Third, I developed preliminary themes, which were iteratively refined with our full analysis team. And finally, I checked our candidate themes against the original transcripts and reviewed them with all co-authors to ensure that they were internally coherent, distinct, and had useful clinical implications.</a:t>
            </a:r>
          </a:p>
          <a:p>
            <a:endParaRPr lang="en-US" b="0"/>
          </a:p>
          <a:p>
            <a:endParaRPr lang="en-US"/>
          </a:p>
          <a:p>
            <a:r>
              <a:rPr lang="en-US"/>
              <a:t>Sources:</a:t>
            </a:r>
          </a:p>
          <a:p>
            <a:r>
              <a:rPr lang="en-US" b="0" i="0">
                <a:solidFill>
                  <a:srgbClr val="222222"/>
                </a:solidFill>
                <a:effectLst/>
                <a:latin typeface="Arial" panose="020B0604020202020204" pitchFamily="34" charset="0"/>
              </a:rPr>
              <a:t>Braun, V.; Clarke, V. Venturing Forth! Doing Reflexive Thematic Analysis. In </a:t>
            </a:r>
            <a:r>
              <a:rPr lang="en-US" b="0" i="1">
                <a:solidFill>
                  <a:srgbClr val="222222"/>
                </a:solidFill>
                <a:effectLst/>
                <a:latin typeface="Arial" panose="020B0604020202020204" pitchFamily="34" charset="0"/>
              </a:rPr>
              <a:t>Thematic Analysis: A Practical Guide</a:t>
            </a:r>
            <a:r>
              <a:rPr lang="en-US" b="0" i="0">
                <a:solidFill>
                  <a:srgbClr val="222222"/>
                </a:solidFill>
                <a:effectLst/>
                <a:latin typeface="Arial" panose="020B0604020202020204" pitchFamily="34" charset="0"/>
              </a:rPr>
              <a:t>; SAGE Publications Inc.: Thousand Oaks, CA, USA, 2022; pp. 1–117.</a:t>
            </a:r>
          </a:p>
          <a:p>
            <a:r>
              <a:rPr lang="en-US" b="0" i="0">
                <a:solidFill>
                  <a:srgbClr val="222222"/>
                </a:solidFill>
                <a:effectLst/>
                <a:latin typeface="Arial" panose="020B0604020202020204" pitchFamily="34" charset="0"/>
              </a:rPr>
              <a:t>Braun, V.; Clarke, V. Getting your own house in order: Understanding what makes good reflexive thematic analysis to ensure quality. In </a:t>
            </a:r>
            <a:r>
              <a:rPr lang="en-US" b="0" i="1">
                <a:solidFill>
                  <a:srgbClr val="222222"/>
                </a:solidFill>
                <a:effectLst/>
                <a:latin typeface="Arial" panose="020B0604020202020204" pitchFamily="34" charset="0"/>
              </a:rPr>
              <a:t>Thematic Analysis: A Practical Guide</a:t>
            </a:r>
            <a:r>
              <a:rPr lang="en-US" b="0" i="0">
                <a:solidFill>
                  <a:srgbClr val="222222"/>
                </a:solidFill>
                <a:effectLst/>
                <a:latin typeface="Arial" panose="020B0604020202020204" pitchFamily="34" charset="0"/>
              </a:rPr>
              <a:t>; Maher, A., Ed.; SAGE Publications Inc.: Thousand Oaks, CA, USA, 2022; pp. 259–280.</a:t>
            </a:r>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20</a:t>
            </a:fld>
            <a:endParaRPr lang="en-US"/>
          </a:p>
        </p:txBody>
      </p:sp>
    </p:spTree>
    <p:extLst>
      <p:ext uri="{BB962C8B-B14F-4D97-AF65-F5344CB8AC3E}">
        <p14:creationId xmlns:p14="http://schemas.microsoft.com/office/powerpoint/2010/main" val="1659473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Ultimately, our team developed 6 themes from our interviews with 34 participants.</a:t>
            </a:r>
          </a:p>
          <a:p>
            <a:endParaRPr lang="en-US" b="1"/>
          </a:p>
          <a:p>
            <a:r>
              <a:rPr lang="en-US" b="1"/>
              <a:t>[Read through themes]</a:t>
            </a:r>
          </a:p>
          <a:p>
            <a:endParaRPr lang="en-US" b="1"/>
          </a:p>
          <a:p>
            <a:r>
              <a:rPr lang="en-US" b="1"/>
              <a:t>In the manuscript, we were very intentional about what quotes we selected to illustrate these themes because we wanted to highlight that the developed themes did indeed transcend a diverse sample.</a:t>
            </a:r>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a:p>
        </p:txBody>
      </p:sp>
    </p:spTree>
    <p:extLst>
      <p:ext uri="{BB962C8B-B14F-4D97-AF65-F5344CB8AC3E}">
        <p14:creationId xmlns:p14="http://schemas.microsoft.com/office/powerpoint/2010/main" val="30342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We used our themes to create a framework for fostering positive patient experiences during phone-based social needs screening and referral interventions. </a:t>
            </a:r>
            <a:r>
              <a:rPr lang="en-US" b="1" baseline="0"/>
              <a:t>Themes correspond with different time points of the caller-patient social needs screening and referral interaction. For example, at the starting point of the interaction patients may rightfully feel skeptical or have reservations. Callers can then do a variety of things to foster positive patient experiences. They can practice transparency and respect for autonomy, bring a kind demeanor, demonstrate a genuine intention to help, and be attentive and responsive to patients’ circumstances and requests. If callers can put these activities into practice, patients can be left feeling appreciative or hopeful (at best) or neutral about the interaction (at worst). While the goal of these interventions is often to connect patients with relevant resources, first and foremost, it is also critical that healthcare organizations train callers on practices that can help with avoiding harm during these interactions. </a:t>
            </a:r>
            <a:r>
              <a:rPr lang="en-US" b="1"/>
              <a:t>Our hope is that healthcare organizations can use this framework to practically inform both screener training and support. </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22</a:t>
            </a:fld>
            <a:endParaRPr lang="en-US"/>
          </a:p>
        </p:txBody>
      </p:sp>
    </p:spTree>
    <p:extLst>
      <p:ext uri="{BB962C8B-B14F-4D97-AF65-F5344CB8AC3E}">
        <p14:creationId xmlns:p14="http://schemas.microsoft.com/office/powerpoint/2010/main" val="390295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In reflecting on lessons learned for qualitative research in primary care, a few key things jumped out to me. The first is the importance of teamwork at all stages of the qualitative research process. There were countless times in which feedback from mentors, colleagues, and research assistants changed the way I thought about and approached this study, and many of those individuals didn’t have prior qualitative research experience. Further, teaching my research assistants about qualitative analysis both improved my own understanding and was helpful for their professional development.</a:t>
            </a:r>
          </a:p>
          <a:p>
            <a:pPr marL="171450" indent="-171450">
              <a:buFont typeface="Arial" panose="020B0604020202020204" pitchFamily="34" charset="0"/>
              <a:buChar char="•"/>
            </a:pPr>
            <a:r>
              <a:rPr lang="en-US" b="1"/>
              <a:t>Next, over-thinking what’s “right” and “wrong” regarding methods and analysis choices in qualitative research isn’t necessarily helpful. When facing difficult decisions, I find it’s typically more helpful to come back to the best choice possible given the goals of the study, the collective expertise of the team, and the realities of your context in terms of both organizational priorities and the resources available to you.</a:t>
            </a:r>
          </a:p>
          <a:p>
            <a:pPr marL="171450" indent="-171450">
              <a:buFont typeface="Arial" panose="020B0604020202020204" pitchFamily="34" charset="0"/>
              <a:buChar char="•"/>
            </a:pPr>
            <a:r>
              <a:rPr lang="en-US" b="1"/>
              <a:t>And relatedly, when choices are made, find a way to document them! Transparency underscores rigor because it helps reviewers to understand how deeply you thought about an issue and why you made the choice you made to support the goals of the study.</a:t>
            </a:r>
          </a:p>
          <a:p>
            <a:pPr marL="171450" indent="-171450">
              <a:buFont typeface="Arial" panose="020B0604020202020204" pitchFamily="34" charset="0"/>
              <a:buChar char="•"/>
            </a:pPr>
            <a:r>
              <a:rPr lang="en-US" b="1"/>
              <a:t>Finally, project management and documentation, in general, are crucial. I used simple Excel sheets to support basically every stage of this qualitative study and they came in very handy for manuscript writing and accurately reporting what we did.</a:t>
            </a:r>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a:p>
        </p:txBody>
      </p:sp>
    </p:spTree>
    <p:extLst>
      <p:ext uri="{BB962C8B-B14F-4D97-AF65-F5344CB8AC3E}">
        <p14:creationId xmlns:p14="http://schemas.microsoft.com/office/powerpoint/2010/main" val="323861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our second presenter, Dr. Neera Goyal from Nemours Children’s Health. </a:t>
            </a:r>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a:p>
        </p:txBody>
      </p:sp>
    </p:spTree>
    <p:extLst>
      <p:ext uri="{BB962C8B-B14F-4D97-AF65-F5344CB8AC3E}">
        <p14:creationId xmlns:p14="http://schemas.microsoft.com/office/powerpoint/2010/main" val="376242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a:p>
        </p:txBody>
      </p:sp>
    </p:spTree>
    <p:extLst>
      <p:ext uri="{BB962C8B-B14F-4D97-AF65-F5344CB8AC3E}">
        <p14:creationId xmlns:p14="http://schemas.microsoft.com/office/powerpoint/2010/main" val="3634505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34</a:t>
            </a:fld>
            <a:endParaRPr lang="en-US"/>
          </a:p>
        </p:txBody>
      </p:sp>
    </p:spTree>
    <p:extLst>
      <p:ext uri="{BB962C8B-B14F-4D97-AF65-F5344CB8AC3E}">
        <p14:creationId xmlns:p14="http://schemas.microsoft.com/office/powerpoint/2010/main" val="378450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our third presenter, Dr. Ellen </a:t>
            </a:r>
            <a:r>
              <a:rPr lang="en-US" err="1"/>
              <a:t>Lipstein</a:t>
            </a:r>
            <a:r>
              <a:rPr lang="en-US"/>
              <a:t> from </a:t>
            </a:r>
            <a:r>
              <a:rPr lang="en-US" err="1"/>
              <a:t>Cincinatti</a:t>
            </a:r>
            <a:r>
              <a:rPr lang="en-US"/>
              <a:t> Children’s Hospital </a:t>
            </a:r>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a:p>
        </p:txBody>
      </p:sp>
    </p:spTree>
    <p:extLst>
      <p:ext uri="{BB962C8B-B14F-4D97-AF65-F5344CB8AC3E}">
        <p14:creationId xmlns:p14="http://schemas.microsoft.com/office/powerpoint/2010/main" val="293344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51</a:t>
            </a:fld>
            <a:endParaRPr lang="en-US"/>
          </a:p>
        </p:txBody>
      </p:sp>
    </p:spTree>
    <p:extLst>
      <p:ext uri="{BB962C8B-B14F-4D97-AF65-F5344CB8AC3E}">
        <p14:creationId xmlns:p14="http://schemas.microsoft.com/office/powerpoint/2010/main" val="2759785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Stay tuned for the next webinar in the series, tentatively titled Primary Care Qualitative Studies Funded by AHRQ. Please take the short evaluation poll  that will pop up after this webinar. Thank you to our esteemed presenters and to all of you for joining us today!</a:t>
            </a:r>
          </a:p>
        </p:txBody>
      </p:sp>
      <p:sp>
        <p:nvSpPr>
          <p:cNvPr id="4" name="Slide Number Placeholder 3"/>
          <p:cNvSpPr>
            <a:spLocks noGrp="1"/>
          </p:cNvSpPr>
          <p:nvPr>
            <p:ph type="sldNum" sz="quarter" idx="5"/>
          </p:nvPr>
        </p:nvSpPr>
        <p:spPr/>
        <p:txBody>
          <a:bodyPr/>
          <a:lstStyle/>
          <a:p>
            <a:fld id="{B17BA40C-25F7-4A81-B7B0-365A5351FE20}" type="slidenum">
              <a:rPr lang="en-US" smtClean="0"/>
              <a:t>52</a:t>
            </a:fld>
            <a:endParaRPr lang="en-US"/>
          </a:p>
        </p:txBody>
      </p:sp>
    </p:spTree>
    <p:extLst>
      <p:ext uri="{BB962C8B-B14F-4D97-AF65-F5344CB8AC3E}">
        <p14:creationId xmlns:p14="http://schemas.microsoft.com/office/powerpoint/2010/main" val="93387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Good day, everyone. My name is Aimee Eden. I am the acting Director for AHRQ’s National Center for Excellence in Primary Care Research. It is my pleasure to welcome you to today’s webinar, Qualitative Methods Used in AHRQ-Funded Primary Care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Aimee will talk a bit about NCEPCR and her role and segue to webinar series. Share what NCECPR is doing</a:t>
            </a:r>
          </a:p>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402509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AHRQ’s 1999 authorization</a:t>
            </a:r>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3092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85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new webinar series, Strengthening Primary Care Research. Today’s webinar is the first in the series. Webinar two will be focused on Getting your qualitative Study Funded at AHRQ. Stay tuned to the AHRQ channels for the date and registration.</a:t>
            </a:r>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39839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l">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The goal of today’s webinar is to 1. Describe   how qualitative methods can be used to address primary care research questions</a:t>
            </a:r>
          </a:p>
          <a:p>
            <a:pPr marL="457200" marR="0" algn="l">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2. Introduce different types of qualitative methods used in primary care research, and how they can be meaningfully integrated into a mixed methods study</a:t>
            </a:r>
          </a:p>
          <a:p>
            <a:pPr marL="457200" marR="0" algn="l">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3. Highlight examples of funded grants that use qualitative research methods </a:t>
            </a:r>
          </a:p>
          <a:p>
            <a:pPr marL="457200" marR="0" algn="l">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4.  Describe the benefits and challenges of using qualitative methods in primary care research</a:t>
            </a: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 .</a:t>
            </a:r>
          </a:p>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412843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the moderator for today’s webinar, Andrea Heckert, </a:t>
            </a:r>
            <a:r>
              <a:rPr lang="en-US" sz="1800">
                <a:effectLst/>
                <a:latin typeface="Calibri" panose="020F0502020204030204" pitchFamily="34" charset="0"/>
              </a:rPr>
              <a:t>a</a:t>
            </a:r>
            <a:r>
              <a:rPr lang="en-US" sz="1800">
                <a:effectLst/>
                <a:latin typeface="Calibri" panose="020F0502020204030204" pitchFamily="34" charset="0"/>
                <a:ea typeface="Calibri" panose="020F0502020204030204" pitchFamily="34" charset="0"/>
              </a:rPr>
              <a:t> health services researcher </a:t>
            </a:r>
            <a:r>
              <a:rPr lang="en-US"/>
              <a:t>from Abt Associates. Andrea will facilitate the Q&amp;A and discussion, which will take place after all of the presentations are finished. Welcome, Andrea!</a:t>
            </a:r>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191399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ffectLst/>
                <a:latin typeface="Calibri" panose="020F0502020204030204" pitchFamily="34" charset="0"/>
                <a:ea typeface="Calibri" panose="020F0502020204030204" pitchFamily="34" charset="0"/>
                <a:cs typeface="Arial" panose="020B0604020202020204" pitchFamily="34" charset="0"/>
              </a:rPr>
              <a:t>Hello everyone. We have three primary care researchers here today. Each one will discuss some of the large datasets and methods they used in a recent study they completed.</a:t>
            </a:r>
          </a:p>
          <a:p>
            <a:pPr marL="742950" marR="0" lvl="1" indent="-285750" rtl="0">
              <a:spcBef>
                <a:spcPts val="0"/>
              </a:spcBef>
              <a:spcAft>
                <a:spcPts val="0"/>
              </a:spcAft>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Arial" panose="020B0604020202020204" pitchFamily="34" charset="0"/>
              </a:rPr>
              <a:t>Yalda Jabbarpour, MD (Robert Graham Center for Policy Studies, AAFP) will be presenting on </a:t>
            </a:r>
            <a:r>
              <a:rPr lang="en-US" sz="1400" i="1">
                <a:effectLst/>
                <a:latin typeface="Calibri" panose="020F0502020204030204" pitchFamily="34" charset="0"/>
                <a:ea typeface="Calibri" panose="020F0502020204030204" pitchFamily="34" charset="0"/>
                <a:cs typeface="Arial" panose="020B0604020202020204" pitchFamily="34" charset="0"/>
              </a:rPr>
              <a:t>The Primary Care Scorecard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Arial" panose="020B0604020202020204" pitchFamily="34" charset="0"/>
              </a:rPr>
              <a:t>Yong-Fang Kuo, PhD</a:t>
            </a:r>
            <a:r>
              <a:rPr lang="en-US" sz="1400" b="1">
                <a:effectLst/>
                <a:latin typeface="Calibri" panose="020F0502020204030204" pitchFamily="34" charset="0"/>
                <a:ea typeface="Calibri" panose="020F0502020204030204" pitchFamily="34" charset="0"/>
                <a:cs typeface="Arial" panose="020B0604020202020204" pitchFamily="34" charset="0"/>
              </a:rPr>
              <a:t> </a:t>
            </a:r>
            <a:r>
              <a:rPr lang="en-US" sz="1400">
                <a:effectLst/>
                <a:latin typeface="Calibri" panose="020F0502020204030204" pitchFamily="34" charset="0"/>
                <a:ea typeface="Calibri" panose="020F0502020204030204" pitchFamily="34" charset="0"/>
                <a:cs typeface="Arial" panose="020B0604020202020204" pitchFamily="34" charset="0"/>
              </a:rPr>
              <a:t>(Office of Biostatistics, University of Texas Medical Branch) will be presenting on </a:t>
            </a:r>
            <a:r>
              <a:rPr lang="en-US" sz="1400" i="1">
                <a:effectLst/>
                <a:latin typeface="Calibri" panose="020F0502020204030204" pitchFamily="34" charset="0"/>
                <a:ea typeface="Calibri" panose="020F0502020204030204" pitchFamily="34" charset="0"/>
                <a:cs typeface="Arial" panose="020B0604020202020204" pitchFamily="34" charset="0"/>
              </a:rPr>
              <a:t>Use of Medicare Data to Identify Primary Care Teams</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400">
                <a:effectLst/>
                <a:latin typeface="Calibri" panose="020F0502020204030204" pitchFamily="34" charset="0"/>
                <a:ea typeface="Calibri" panose="020F0502020204030204" pitchFamily="34" charset="0"/>
                <a:cs typeface="Arial" panose="020B0604020202020204" pitchFamily="34" charset="0"/>
              </a:rPr>
              <a:t>Annie Elizabeth Larson, PhD (OCHIN) will be presenting on </a:t>
            </a:r>
            <a:r>
              <a:rPr lang="en-US" sz="1400" i="1">
                <a:effectLst/>
                <a:latin typeface="Calibri" panose="020F0502020204030204" pitchFamily="34" charset="0"/>
                <a:ea typeface="Calibri" panose="020F0502020204030204" pitchFamily="34" charset="0"/>
                <a:cs typeface="Arial" panose="020B0604020202020204" pitchFamily="34" charset="0"/>
              </a:rPr>
              <a:t>The effect of rurality and the COVID-19 pandemic on telemedicine and preventive healthcare use</a:t>
            </a:r>
            <a:endParaRPr lang="en-US" sz="1400">
              <a:effectLst/>
              <a:latin typeface="Calibri" panose="020F0502020204030204" pitchFamily="34" charset="0"/>
              <a:ea typeface="Calibri" panose="020F0502020204030204" pitchFamily="34" charset="0"/>
              <a:cs typeface="Arial" panose="020B0604020202020204" pitchFamily="34" charset="0"/>
            </a:endParaRPr>
          </a:p>
          <a:p>
            <a:r>
              <a:rPr lang="en-US" sz="1400">
                <a:effectLst/>
                <a:latin typeface="Calibri" panose="020F0502020204030204" pitchFamily="34" charset="0"/>
                <a:ea typeface="Calibri" panose="020F0502020204030204" pitchFamily="34" charset="0"/>
                <a:cs typeface="Arial" panose="020B0604020202020204" pitchFamily="34" charset="0"/>
              </a:rPr>
              <a:t>Be sure to save your questions – we’ll have the Q&amp;A session after all the presentations are over.</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306229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amepre.2021.12.0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oi.org/10.3390/ijerph191912668" TargetMode="External"/><Relationship Id="rId4" Type="http://schemas.openxmlformats.org/officeDocument/2006/relationships/hyperlink" Target="https://doi.org/10.3122/jabfm.2022.220259R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maticanalysis.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centeringhealthcare.org/what-we-do/centering-parent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837"/>
            <a:ext cx="10972800" cy="1351977"/>
          </a:xfrm>
        </p:spPr>
        <p:txBody>
          <a:bodyPr>
            <a:normAutofit fontScale="90000"/>
          </a:bodyPr>
          <a:lstStyle/>
          <a:p>
            <a:r>
              <a:rPr lang="en-US" sz="2700" dirty="0"/>
              <a:t>National Center for Excellence in Primary Care Research </a:t>
            </a:r>
            <a:br>
              <a:rPr lang="en-US" sz="2700" dirty="0"/>
            </a:br>
            <a:r>
              <a:rPr lang="en-US" sz="2700" dirty="0"/>
              <a:t>Presents </a:t>
            </a:r>
            <a:br>
              <a:rPr lang="en-US" sz="2700" dirty="0"/>
            </a:br>
            <a:r>
              <a:rPr lang="en-US" sz="2700" i="1" dirty="0"/>
              <a:t>Qualitative Methods Used in AHRQ-Funded Primary Care Research</a:t>
            </a:r>
            <a:br>
              <a:rPr lang="en-US" sz="2700" dirty="0"/>
            </a:br>
            <a:endParaRPr lang="en-US" sz="2700" dirty="0"/>
          </a:p>
        </p:txBody>
      </p:sp>
      <p:sp>
        <p:nvSpPr>
          <p:cNvPr id="4" name="TextBox 3">
            <a:extLst>
              <a:ext uri="{FF2B5EF4-FFF2-40B4-BE49-F238E27FC236}">
                <a16:creationId xmlns:a16="http://schemas.microsoft.com/office/drawing/2014/main" id="{E59366D9-6889-84CE-711A-A3281E1DBA77}"/>
              </a:ext>
            </a:extLst>
          </p:cNvPr>
          <p:cNvSpPr txBox="1"/>
          <p:nvPr/>
        </p:nvSpPr>
        <p:spPr>
          <a:xfrm>
            <a:off x="1486093" y="3765815"/>
            <a:ext cx="9006213" cy="461665"/>
          </a:xfrm>
          <a:prstGeom prst="rect">
            <a:avLst/>
          </a:prstGeom>
          <a:noFill/>
        </p:spPr>
        <p:txBody>
          <a:bodyPr wrap="square" rtlCol="0">
            <a:spAutoFit/>
          </a:bodyPr>
          <a:lstStyle/>
          <a:p>
            <a:pPr algn="ctr"/>
            <a:r>
              <a:rPr lang="en-US" sz="2400"/>
              <a:t>August 3, 2023</a:t>
            </a:r>
          </a:p>
        </p:txBody>
      </p:sp>
      <p:sp>
        <p:nvSpPr>
          <p:cNvPr id="5" name="TextBox 4">
            <a:extLst>
              <a:ext uri="{FF2B5EF4-FFF2-40B4-BE49-F238E27FC236}">
                <a16:creationId xmlns:a16="http://schemas.microsoft.com/office/drawing/2014/main" id="{01378F06-9518-DCB6-AAA6-1653414E053B}"/>
              </a:ext>
            </a:extLst>
          </p:cNvPr>
          <p:cNvSpPr txBox="1"/>
          <p:nvPr/>
        </p:nvSpPr>
        <p:spPr>
          <a:xfrm>
            <a:off x="1254691" y="4444162"/>
            <a:ext cx="4313901" cy="1938992"/>
          </a:xfrm>
          <a:prstGeom prst="rect">
            <a:avLst/>
          </a:prstGeom>
          <a:noFill/>
        </p:spPr>
        <p:txBody>
          <a:bodyPr wrap="square" rtlCol="0">
            <a:spAutoFit/>
          </a:bodyPr>
          <a:lstStyle/>
          <a:p>
            <a:pPr algn="ctr"/>
            <a:r>
              <a:rPr lang="en-US" sz="2400" b="1"/>
              <a:t>Presented by:</a:t>
            </a:r>
          </a:p>
          <a:p>
            <a:pPr marR="0" lvl="0" algn="ctr" rtl="0">
              <a:spcBef>
                <a:spcPts val="0"/>
              </a:spcBef>
              <a:spcAft>
                <a:spcPts val="0"/>
              </a:spcAft>
            </a:pPr>
            <a:r>
              <a:rPr lang="en-US" sz="2400">
                <a:solidFill>
                  <a:srgbClr val="2E2B2B"/>
                </a:solidFill>
                <a:effectLst/>
                <a:latin typeface="Calibri" panose="020F0502020204030204" pitchFamily="34" charset="0"/>
                <a:ea typeface="Calibri" panose="020F0502020204030204" pitchFamily="34" charset="0"/>
                <a:cs typeface="Calibri" panose="020F0502020204030204" pitchFamily="34" charset="0"/>
              </a:rPr>
              <a:t>Anna Steeves-Reece, PhD, MPH</a:t>
            </a:r>
          </a:p>
          <a:p>
            <a:pPr marR="0" lvl="0" algn="ctr">
              <a:spcBef>
                <a:spcPts val="0"/>
              </a:spcBef>
              <a:spcAft>
                <a:spcPts val="0"/>
              </a:spcAft>
            </a:pPr>
            <a:r>
              <a:rPr lang="en-US" sz="2400">
                <a:solidFill>
                  <a:srgbClr val="2E2B2B"/>
                </a:solidFill>
                <a:latin typeface="Calibri" panose="020F0502020204030204" pitchFamily="34" charset="0"/>
                <a:ea typeface="Calibri" panose="020F0502020204030204" pitchFamily="34" charset="0"/>
                <a:cs typeface="Calibri" panose="020F0502020204030204" pitchFamily="34" charset="0"/>
              </a:rPr>
              <a:t>Neera Goyal</a:t>
            </a:r>
            <a:r>
              <a:rPr lang="en-US" sz="2400">
                <a:solidFill>
                  <a:srgbClr val="2E2B2B"/>
                </a:solidFill>
                <a:effectLst/>
                <a:latin typeface="Calibri" panose="020F0502020204030204" pitchFamily="34" charset="0"/>
                <a:ea typeface="Calibri" panose="020F0502020204030204" pitchFamily="34" charset="0"/>
                <a:cs typeface="Calibri" panose="020F0502020204030204" pitchFamily="34" charset="0"/>
              </a:rPr>
              <a:t>, </a:t>
            </a:r>
            <a:r>
              <a:rPr lang="en-US" sz="2400">
                <a:solidFill>
                  <a:srgbClr val="2E2B2B"/>
                </a:solidFill>
                <a:latin typeface="Calibri" panose="020F0502020204030204" pitchFamily="34" charset="0"/>
                <a:ea typeface="Calibri" panose="020F0502020204030204" pitchFamily="34" charset="0"/>
                <a:cs typeface="Calibri" panose="020F0502020204030204" pitchFamily="34" charset="0"/>
              </a:rPr>
              <a:t>M</a:t>
            </a:r>
            <a:r>
              <a:rPr lang="en-US" sz="2400">
                <a:solidFill>
                  <a:srgbClr val="2E2B2B"/>
                </a:solidFill>
                <a:effectLst/>
                <a:latin typeface="Calibri" panose="020F0502020204030204" pitchFamily="34" charset="0"/>
                <a:ea typeface="Calibri" panose="020F0502020204030204" pitchFamily="34" charset="0"/>
                <a:cs typeface="Calibri" panose="020F0502020204030204" pitchFamily="34" charset="0"/>
              </a:rPr>
              <a:t>D </a:t>
            </a:r>
            <a:endParaRPr lang="en-US" sz="2400">
              <a:effectLst/>
              <a:latin typeface="Calibri" panose="020F0502020204030204" pitchFamily="34" charset="0"/>
              <a:ea typeface="Calibri" panose="020F0502020204030204" pitchFamily="34" charset="0"/>
            </a:endParaRPr>
          </a:p>
          <a:p>
            <a:pPr marR="0" lvl="0" algn="ctr">
              <a:spcBef>
                <a:spcPts val="0"/>
              </a:spcBef>
              <a:spcAft>
                <a:spcPts val="0"/>
              </a:spcAft>
            </a:pPr>
            <a:r>
              <a:rPr lang="en-US" sz="2400">
                <a:latin typeface="Calibri" panose="020F0502020204030204" pitchFamily="34" charset="0"/>
                <a:ea typeface="Calibri" panose="020F0502020204030204" pitchFamily="34" charset="0"/>
              </a:rPr>
              <a:t>Ellen </a:t>
            </a:r>
            <a:r>
              <a:rPr lang="en-US" sz="2400" err="1">
                <a:latin typeface="Calibri" panose="020F0502020204030204" pitchFamily="34" charset="0"/>
                <a:ea typeface="Calibri" panose="020F0502020204030204" pitchFamily="34" charset="0"/>
              </a:rPr>
              <a:t>Lipstein</a:t>
            </a:r>
            <a:r>
              <a:rPr lang="en-US" sz="2400">
                <a:effectLst/>
                <a:latin typeface="Calibri" panose="020F0502020204030204" pitchFamily="34" charset="0"/>
                <a:ea typeface="Calibri" panose="020F0502020204030204" pitchFamily="34" charset="0"/>
              </a:rPr>
              <a:t>, MD, MPH </a:t>
            </a:r>
          </a:p>
          <a:p>
            <a:pPr algn="ctr"/>
            <a:endParaRPr lang="en-US" sz="2400"/>
          </a:p>
        </p:txBody>
      </p:sp>
      <p:sp>
        <p:nvSpPr>
          <p:cNvPr id="6" name="TextBox 5">
            <a:extLst>
              <a:ext uri="{FF2B5EF4-FFF2-40B4-BE49-F238E27FC236}">
                <a16:creationId xmlns:a16="http://schemas.microsoft.com/office/drawing/2014/main" id="{4829BAE4-8859-C90F-88A0-C57E540DCB5E}"/>
              </a:ext>
            </a:extLst>
          </p:cNvPr>
          <p:cNvSpPr txBox="1"/>
          <p:nvPr/>
        </p:nvSpPr>
        <p:spPr>
          <a:xfrm>
            <a:off x="6096000" y="4444162"/>
            <a:ext cx="5908110" cy="1200329"/>
          </a:xfrm>
          <a:prstGeom prst="rect">
            <a:avLst/>
          </a:prstGeom>
          <a:noFill/>
        </p:spPr>
        <p:txBody>
          <a:bodyPr wrap="square" rtlCol="0">
            <a:spAutoFit/>
          </a:bodyPr>
          <a:lstStyle/>
          <a:p>
            <a:pPr algn="ctr"/>
            <a:r>
              <a:rPr lang="en-US" sz="2400" b="1"/>
              <a:t>Moderated by:</a:t>
            </a:r>
          </a:p>
          <a:p>
            <a:pPr algn="ctr"/>
            <a:r>
              <a:rPr lang="fi-FI" sz="2400"/>
              <a:t>Andrea Heckert, PhD, MPH</a:t>
            </a:r>
          </a:p>
          <a:p>
            <a:pPr algn="ctr"/>
            <a:r>
              <a:rPr lang="fi-FI" sz="2400"/>
              <a:t>Abt Associates</a:t>
            </a:r>
            <a:endParaRPr lang="en-US" sz="2400"/>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1</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6"/>
            <a:ext cx="9493321" cy="2852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Patients’ Decisions and Perspectives Regarding Healthcare-Based Social Needs Interventions</a:t>
            </a:r>
          </a:p>
        </p:txBody>
      </p:sp>
      <p:pic>
        <p:nvPicPr>
          <p:cNvPr id="10" name="Picture 9" descr="This is a photo of Anna Steeves-Reece">
            <a:extLst>
              <a:ext uri="{FF2B5EF4-FFF2-40B4-BE49-F238E27FC236}">
                <a16:creationId xmlns:a16="http://schemas.microsoft.com/office/drawing/2014/main" id="{432752D9-00BA-E469-0F81-100D53B02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724" y="3594825"/>
            <a:ext cx="2560320" cy="2622769"/>
          </a:xfrm>
          <a:prstGeom prst="rect">
            <a:avLst/>
          </a:prstGeom>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7" y="4156117"/>
            <a:ext cx="417478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a:t>Anna Steeves-Reece, PhD, MPH</a:t>
            </a:r>
          </a:p>
          <a:p>
            <a:pPr marL="0" indent="0">
              <a:buNone/>
              <a:defRPr/>
            </a:pPr>
            <a:r>
              <a:rPr lang="en-US" sz="2000" b="1"/>
              <a:t> OCHIN</a:t>
            </a:r>
          </a:p>
        </p:txBody>
      </p:sp>
    </p:spTree>
    <p:extLst>
      <p:ext uri="{BB962C8B-B14F-4D97-AF65-F5344CB8AC3E}">
        <p14:creationId xmlns:p14="http://schemas.microsoft.com/office/powerpoint/2010/main" val="221118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Autofit/>
          </a:bodyPr>
          <a:lstStyle/>
          <a:p>
            <a:r>
              <a:rPr lang="en-US" sz="3200"/>
              <a:t>Patients’ Decisions and Perspectives Regarding Healthcare-Based Social Needs Interventions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sz="2500"/>
              <a:t>AHRQ Grants for Health Services Research Dissertation Program (R36)</a:t>
            </a:r>
          </a:p>
          <a:p>
            <a:pPr lvl="1"/>
            <a:r>
              <a:rPr lang="en-US" sz="2400"/>
              <a:t>1R36HS027707-01</a:t>
            </a:r>
            <a:endParaRPr lang="en-US" sz="2100"/>
          </a:p>
          <a:p>
            <a:pPr marL="0" indent="0">
              <a:buNone/>
            </a:pPr>
            <a:endParaRPr lang="en-US" sz="2500"/>
          </a:p>
          <a:p>
            <a:r>
              <a:rPr lang="en-US" sz="2500"/>
              <a:t>Multi-Method Dissertation</a:t>
            </a:r>
          </a:p>
          <a:p>
            <a:pPr lvl="1"/>
            <a:r>
              <a:rPr lang="en-US" sz="2100"/>
              <a:t>Aim 1 – Systematic Review – </a:t>
            </a:r>
            <a:r>
              <a:rPr lang="en-US" sz="2100">
                <a:hlinkClick r:id="rId3"/>
              </a:rPr>
              <a:t>https://doi.org/10.1016/j.amepre.2021.12.002</a:t>
            </a:r>
            <a:r>
              <a:rPr lang="en-US" sz="2100"/>
              <a:t> </a:t>
            </a:r>
          </a:p>
          <a:p>
            <a:pPr lvl="1"/>
            <a:r>
              <a:rPr lang="en-US" sz="2100"/>
              <a:t>Aim 2 – Quantitative Study – </a:t>
            </a:r>
            <a:r>
              <a:rPr lang="en-US" sz="2100" b="0" i="0">
                <a:solidFill>
                  <a:srgbClr val="2E2B2B"/>
                </a:solidFill>
                <a:effectLst/>
                <a:hlinkClick r:id="rId4"/>
              </a:rPr>
              <a:t>https://doi.org/10.3122/jabfm.2022.220259R1</a:t>
            </a:r>
            <a:r>
              <a:rPr lang="en-US" sz="2100" b="0" i="0">
                <a:solidFill>
                  <a:srgbClr val="2E2B2B"/>
                </a:solidFill>
                <a:effectLst/>
              </a:rPr>
              <a:t> </a:t>
            </a:r>
            <a:endParaRPr lang="en-US" sz="2100"/>
          </a:p>
          <a:p>
            <a:pPr lvl="1"/>
            <a:r>
              <a:rPr lang="en-US" sz="2100"/>
              <a:t>Aim 3 – Qualitative Study – </a:t>
            </a:r>
            <a:r>
              <a:rPr lang="en-US" sz="2100" i="0" u="sng">
                <a:solidFill>
                  <a:srgbClr val="4F5671"/>
                </a:solidFill>
                <a:effectLst/>
                <a:latin typeface="Arial" panose="020B0604020202020204" pitchFamily="34" charset="0"/>
                <a:hlinkClick r:id="rId5"/>
              </a:rPr>
              <a:t>https://doi.org/10.3390/ijerph191912668</a:t>
            </a:r>
            <a:endParaRPr lang="en-US" sz="2100" i="0" u="sng">
              <a:solidFill>
                <a:srgbClr val="4F5671"/>
              </a:solidFill>
              <a:effectLst/>
              <a:latin typeface="Arial" panose="020B0604020202020204" pitchFamily="34" charset="0"/>
            </a:endParaRPr>
          </a:p>
          <a:p>
            <a:pPr marL="347662" lvl="1" indent="0">
              <a:buNone/>
            </a:pPr>
            <a:endParaRPr lang="en-US" sz="2100" i="0" u="sng">
              <a:solidFill>
                <a:srgbClr val="4F5671"/>
              </a:solidFill>
              <a:effectLst/>
              <a:latin typeface="Arial" panose="020B0604020202020204" pitchFamily="34" charset="0"/>
            </a:endParaRPr>
          </a:p>
          <a:p>
            <a:r>
              <a:rPr lang="en-US" sz="2500"/>
              <a:t>September 2020 – February 2022 (i.e., COVID-19 Pandemic)</a:t>
            </a:r>
          </a:p>
        </p:txBody>
      </p:sp>
    </p:spTree>
    <p:extLst>
      <p:ext uri="{BB962C8B-B14F-4D97-AF65-F5344CB8AC3E}">
        <p14:creationId xmlns:p14="http://schemas.microsoft.com/office/powerpoint/2010/main" val="1502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28E6FBB1-96BB-27D1-C6D7-7836EDE7B3FD}"/>
              </a:ext>
            </a:extLst>
          </p:cNvPr>
          <p:cNvSpPr>
            <a:spLocks noGrp="1"/>
          </p:cNvSpPr>
          <p:nvPr>
            <p:ph type="title"/>
          </p:nvPr>
        </p:nvSpPr>
        <p:spPr/>
        <p:txBody>
          <a:bodyPr>
            <a:normAutofit fontScale="90000"/>
          </a:bodyPr>
          <a:lstStyle/>
          <a:p>
            <a:r>
              <a:rPr lang="en-US"/>
              <a:t>Healthcare-based Social Needs Screening &amp; Referral Interventions</a:t>
            </a:r>
          </a:p>
        </p:txBody>
      </p:sp>
      <p:grpSp>
        <p:nvGrpSpPr>
          <p:cNvPr id="25" name="Group 24" descr="This diagram illustrates the Healthcare-based Social Needs Screening and Referral Interventions framework used in this study.">
            <a:extLst>
              <a:ext uri="{FF2B5EF4-FFF2-40B4-BE49-F238E27FC236}">
                <a16:creationId xmlns:a16="http://schemas.microsoft.com/office/drawing/2014/main" id="{34EEE0FD-8586-5EB6-759F-AE0CB2392BAF}"/>
              </a:ext>
            </a:extLst>
          </p:cNvPr>
          <p:cNvGrpSpPr/>
          <p:nvPr/>
        </p:nvGrpSpPr>
        <p:grpSpPr>
          <a:xfrm>
            <a:off x="159990" y="1579527"/>
            <a:ext cx="11872020" cy="3698945"/>
            <a:chOff x="159990" y="1420726"/>
            <a:chExt cx="11872020" cy="3698945"/>
          </a:xfrm>
        </p:grpSpPr>
        <p:sp>
          <p:nvSpPr>
            <p:cNvPr id="4" name="Rectangle 3">
              <a:extLst>
                <a:ext uri="{FF2B5EF4-FFF2-40B4-BE49-F238E27FC236}">
                  <a16:creationId xmlns:a16="http://schemas.microsoft.com/office/drawing/2014/main" id="{5882059B-C712-875E-D83E-745D4CA147A9}"/>
                </a:ext>
              </a:extLst>
            </p:cNvPr>
            <p:cNvSpPr/>
            <p:nvPr/>
          </p:nvSpPr>
          <p:spPr>
            <a:xfrm>
              <a:off x="159990" y="1420726"/>
              <a:ext cx="1271016" cy="3698945"/>
            </a:xfrm>
            <a:prstGeom prst="rect">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Unmet Social Needs</a:t>
              </a:r>
            </a:p>
            <a:p>
              <a:pPr algn="ctr"/>
              <a:r>
                <a:rPr lang="en-US" sz="1400">
                  <a:latin typeface="Arial" panose="020B0604020202020204" pitchFamily="34" charset="0"/>
                  <a:cs typeface="Arial" panose="020B0604020202020204" pitchFamily="34" charset="0"/>
                </a:rPr>
                <a:t>(e.g., food insecurity, housing instability, transportation needs)</a:t>
              </a:r>
            </a:p>
          </p:txBody>
        </p:sp>
        <p:sp>
          <p:nvSpPr>
            <p:cNvPr id="5" name="Rectangle 4">
              <a:extLst>
                <a:ext uri="{FF2B5EF4-FFF2-40B4-BE49-F238E27FC236}">
                  <a16:creationId xmlns:a16="http://schemas.microsoft.com/office/drawing/2014/main" id="{2CB626A5-693C-2C22-0E60-DB2233FB19DD}"/>
                </a:ext>
              </a:extLst>
            </p:cNvPr>
            <p:cNvSpPr/>
            <p:nvPr/>
          </p:nvSpPr>
          <p:spPr>
            <a:xfrm>
              <a:off x="1668960" y="1898599"/>
              <a:ext cx="1271016" cy="2743200"/>
            </a:xfrm>
            <a:prstGeom prst="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a:solidFill>
                    <a:schemeClr val="tx1"/>
                  </a:solidFill>
                  <a:latin typeface="Arial" panose="020B0604020202020204" pitchFamily="34" charset="0"/>
                  <a:cs typeface="Arial" panose="020B0604020202020204" pitchFamily="34" charset="0"/>
                </a:rPr>
                <a:t>Screen for Social Needs </a:t>
              </a:r>
            </a:p>
          </p:txBody>
        </p:sp>
        <p:sp>
          <p:nvSpPr>
            <p:cNvPr id="6" name="Rectangle 5">
              <a:extLst>
                <a:ext uri="{FF2B5EF4-FFF2-40B4-BE49-F238E27FC236}">
                  <a16:creationId xmlns:a16="http://schemas.microsoft.com/office/drawing/2014/main" id="{C64F7360-EA45-6476-CDFA-B29AFBDAB8E4}"/>
                </a:ext>
              </a:extLst>
            </p:cNvPr>
            <p:cNvSpPr/>
            <p:nvPr/>
          </p:nvSpPr>
          <p:spPr>
            <a:xfrm>
              <a:off x="3189286" y="1898601"/>
              <a:ext cx="1271016" cy="2743200"/>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b="1">
                  <a:solidFill>
                    <a:schemeClr val="tx1"/>
                  </a:solidFill>
                  <a:latin typeface="Arial" panose="020B0604020202020204" pitchFamily="34" charset="0"/>
                  <a:cs typeface="Arial" panose="020B0604020202020204" pitchFamily="34" charset="0"/>
                </a:rPr>
                <a:t>Identify Unmet Social Needs</a:t>
              </a:r>
            </a:p>
          </p:txBody>
        </p:sp>
        <p:sp>
          <p:nvSpPr>
            <p:cNvPr id="7" name="Rectangle 6">
              <a:extLst>
                <a:ext uri="{FF2B5EF4-FFF2-40B4-BE49-F238E27FC236}">
                  <a16:creationId xmlns:a16="http://schemas.microsoft.com/office/drawing/2014/main" id="{BA7EFFE9-E368-9218-2511-3BFB4E71F914}"/>
                </a:ext>
              </a:extLst>
            </p:cNvPr>
            <p:cNvSpPr/>
            <p:nvPr/>
          </p:nvSpPr>
          <p:spPr>
            <a:xfrm>
              <a:off x="4702402" y="1898601"/>
              <a:ext cx="1271016"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latin typeface="Arial" panose="020B0604020202020204" pitchFamily="34" charset="0"/>
                  <a:cs typeface="Arial" panose="020B0604020202020204" pitchFamily="34" charset="0"/>
                </a:rPr>
                <a:t>Refer to Social Services to Address Social Needs</a:t>
              </a:r>
            </a:p>
          </p:txBody>
        </p:sp>
        <p:sp>
          <p:nvSpPr>
            <p:cNvPr id="8" name="Rectangle 7">
              <a:extLst>
                <a:ext uri="{FF2B5EF4-FFF2-40B4-BE49-F238E27FC236}">
                  <a16:creationId xmlns:a16="http://schemas.microsoft.com/office/drawing/2014/main" id="{0F8B99DC-0EA6-0FB5-24AB-94522B79637A}"/>
                </a:ext>
              </a:extLst>
            </p:cNvPr>
            <p:cNvSpPr/>
            <p:nvPr/>
          </p:nvSpPr>
          <p:spPr>
            <a:xfrm>
              <a:off x="6222592" y="1898601"/>
              <a:ext cx="1271016" cy="2743200"/>
            </a:xfrm>
            <a:prstGeom prst="rect">
              <a:avLst/>
            </a:prstGeom>
            <a:solidFill>
              <a:schemeClr val="accent5">
                <a:lumMod val="20000"/>
                <a:lumOff val="80000"/>
              </a:schemeClr>
            </a:solidFill>
            <a:ln>
              <a:solidFill>
                <a:schemeClr val="accent5">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b="1">
                  <a:solidFill>
                    <a:schemeClr val="tx1"/>
                  </a:solidFill>
                  <a:latin typeface="Arial" panose="020B0604020202020204" pitchFamily="34" charset="0"/>
                  <a:cs typeface="Arial" panose="020B0604020202020204" pitchFamily="34" charset="0"/>
                </a:rPr>
                <a:t>Resource Connection for Social Needs</a:t>
              </a:r>
            </a:p>
          </p:txBody>
        </p:sp>
        <p:sp>
          <p:nvSpPr>
            <p:cNvPr id="9" name="Rectangle 8">
              <a:extLst>
                <a:ext uri="{FF2B5EF4-FFF2-40B4-BE49-F238E27FC236}">
                  <a16:creationId xmlns:a16="http://schemas.microsoft.com/office/drawing/2014/main" id="{4450A993-0B7E-0B1E-C497-16336BE77D62}"/>
                </a:ext>
              </a:extLst>
            </p:cNvPr>
            <p:cNvSpPr/>
            <p:nvPr/>
          </p:nvSpPr>
          <p:spPr>
            <a:xfrm>
              <a:off x="7742782" y="1898601"/>
              <a:ext cx="1271016" cy="27432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latin typeface="Arial" panose="020B0604020202020204" pitchFamily="34" charset="0"/>
                  <a:cs typeface="Arial" panose="020B0604020202020204" pitchFamily="34" charset="0"/>
                </a:rPr>
                <a:t>Decreased Unmet Social Needs</a:t>
              </a:r>
            </a:p>
          </p:txBody>
        </p:sp>
        <p:sp>
          <p:nvSpPr>
            <p:cNvPr id="10" name="Rectangle 9">
              <a:extLst>
                <a:ext uri="{FF2B5EF4-FFF2-40B4-BE49-F238E27FC236}">
                  <a16:creationId xmlns:a16="http://schemas.microsoft.com/office/drawing/2014/main" id="{1B261D84-9631-B2BC-36BE-012B3352E230}"/>
                </a:ext>
              </a:extLst>
            </p:cNvPr>
            <p:cNvSpPr/>
            <p:nvPr/>
          </p:nvSpPr>
          <p:spPr>
            <a:xfrm>
              <a:off x="9251888" y="1901408"/>
              <a:ext cx="1271016" cy="2743200"/>
            </a:xfrm>
            <a:prstGeom prst="rect">
              <a:avLst/>
            </a:prstGeom>
            <a:solidFill>
              <a:schemeClr val="accent5">
                <a:lumMod val="60000"/>
                <a:lumOff val="40000"/>
              </a:schemeClr>
            </a:solidFill>
            <a:ln>
              <a:solidFill>
                <a:schemeClr val="accent5">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b="1">
                  <a:solidFill>
                    <a:schemeClr val="tx1"/>
                  </a:solidFill>
                  <a:latin typeface="Arial" panose="020B0604020202020204" pitchFamily="34" charset="0"/>
                  <a:cs typeface="Arial" panose="020B0604020202020204" pitchFamily="34" charset="0"/>
                </a:rPr>
                <a:t>Improved Access and Quality of Healthcare</a:t>
              </a:r>
            </a:p>
          </p:txBody>
        </p:sp>
        <p:sp>
          <p:nvSpPr>
            <p:cNvPr id="11" name="Rectangle 10">
              <a:extLst>
                <a:ext uri="{FF2B5EF4-FFF2-40B4-BE49-F238E27FC236}">
                  <a16:creationId xmlns:a16="http://schemas.microsoft.com/office/drawing/2014/main" id="{A2FDB89F-223D-4587-1397-EC3A63644957}"/>
                </a:ext>
              </a:extLst>
            </p:cNvPr>
            <p:cNvSpPr/>
            <p:nvPr/>
          </p:nvSpPr>
          <p:spPr>
            <a:xfrm>
              <a:off x="10760994" y="1898600"/>
              <a:ext cx="1271016" cy="275937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Arial" panose="020B0604020202020204" pitchFamily="34" charset="0"/>
                  <a:cs typeface="Arial" panose="020B0604020202020204" pitchFamily="34" charset="0"/>
                </a:rPr>
                <a:t>Improved Health Outcomes</a:t>
              </a:r>
            </a:p>
          </p:txBody>
        </p:sp>
        <p:sp>
          <p:nvSpPr>
            <p:cNvPr id="19" name="TextBox 18">
              <a:extLst>
                <a:ext uri="{FF2B5EF4-FFF2-40B4-BE49-F238E27FC236}">
                  <a16:creationId xmlns:a16="http://schemas.microsoft.com/office/drawing/2014/main" id="{719391E0-B7B2-BDC5-AE8D-57955A76C581}"/>
                </a:ext>
              </a:extLst>
            </p:cNvPr>
            <p:cNvSpPr txBox="1"/>
            <p:nvPr/>
          </p:nvSpPr>
          <p:spPr>
            <a:xfrm>
              <a:off x="7277130" y="4765931"/>
              <a:ext cx="4754880" cy="307777"/>
            </a:xfrm>
            <a:prstGeom prst="rect">
              <a:avLst/>
            </a:prstGeom>
            <a:noFill/>
          </p:spPr>
          <p:txBody>
            <a:bodyPr wrap="square" lIns="91440" tIns="45720" rIns="91440" bIns="45720" rtlCol="0" anchor="ctr">
              <a:spAutoFit/>
            </a:bodyPr>
            <a:lstStyle/>
            <a:p>
              <a:pPr algn="ctr"/>
              <a:r>
                <a:rPr lang="en-US" sz="1400">
                  <a:latin typeface="Arial"/>
                  <a:cs typeface="Arial"/>
                </a:rPr>
                <a:t>Adapted from Gurewich et al. (2020) “OASIS Framework”</a:t>
              </a:r>
            </a:p>
          </p:txBody>
        </p:sp>
        <p:sp>
          <p:nvSpPr>
            <p:cNvPr id="20" name="Rectangle 19">
              <a:extLst>
                <a:ext uri="{FF2B5EF4-FFF2-40B4-BE49-F238E27FC236}">
                  <a16:creationId xmlns:a16="http://schemas.microsoft.com/office/drawing/2014/main" id="{CD8BF30D-96B2-A922-2FD8-5FC4849398A4}"/>
                </a:ext>
              </a:extLst>
            </p:cNvPr>
            <p:cNvSpPr/>
            <p:nvPr/>
          </p:nvSpPr>
          <p:spPr>
            <a:xfrm>
              <a:off x="7742782" y="1420727"/>
              <a:ext cx="4289228" cy="369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Outcomes</a:t>
              </a:r>
            </a:p>
          </p:txBody>
        </p:sp>
        <p:sp>
          <p:nvSpPr>
            <p:cNvPr id="21" name="Rectangle 20">
              <a:extLst>
                <a:ext uri="{FF2B5EF4-FFF2-40B4-BE49-F238E27FC236}">
                  <a16:creationId xmlns:a16="http://schemas.microsoft.com/office/drawing/2014/main" id="{928DCAD6-3EF2-2DB4-8157-C7DA7D893E53}"/>
                </a:ext>
              </a:extLst>
            </p:cNvPr>
            <p:cNvSpPr/>
            <p:nvPr/>
          </p:nvSpPr>
          <p:spPr>
            <a:xfrm>
              <a:off x="1676400" y="1420727"/>
              <a:ext cx="2783902" cy="369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Identify Needs</a:t>
              </a:r>
            </a:p>
          </p:txBody>
        </p:sp>
        <p:sp>
          <p:nvSpPr>
            <p:cNvPr id="22" name="Rectangle 21">
              <a:extLst>
                <a:ext uri="{FF2B5EF4-FFF2-40B4-BE49-F238E27FC236}">
                  <a16:creationId xmlns:a16="http://schemas.microsoft.com/office/drawing/2014/main" id="{F1691642-9C84-5DF6-B216-F973D276AFD5}"/>
                </a:ext>
              </a:extLst>
            </p:cNvPr>
            <p:cNvSpPr/>
            <p:nvPr/>
          </p:nvSpPr>
          <p:spPr>
            <a:xfrm>
              <a:off x="4702402" y="1420727"/>
              <a:ext cx="2789708" cy="369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Address Needs</a:t>
              </a:r>
            </a:p>
          </p:txBody>
        </p:sp>
      </p:grpSp>
      <p:cxnSp>
        <p:nvCxnSpPr>
          <p:cNvPr id="28" name="Straight Arrow Connector 27">
            <a:extLst>
              <a:ext uri="{FF2B5EF4-FFF2-40B4-BE49-F238E27FC236}">
                <a16:creationId xmlns:a16="http://schemas.microsoft.com/office/drawing/2014/main" id="{BE16932A-5074-6967-B4CA-F6375121AC69}"/>
              </a:ext>
              <a:ext uri="{C183D7F6-B498-43B3-948B-1728B52AA6E4}">
                <adec:decorative xmlns:adec="http://schemas.microsoft.com/office/drawing/2017/decorative" val="1"/>
              </a:ext>
            </a:extLst>
          </p:cNvPr>
          <p:cNvCxnSpPr>
            <a:stCxn id="5" idx="3"/>
            <a:endCxn id="6" idx="1"/>
          </p:cNvCxnSpPr>
          <p:nvPr/>
        </p:nvCxnSpPr>
        <p:spPr>
          <a:xfrm>
            <a:off x="2939976" y="3429000"/>
            <a:ext cx="249310" cy="2"/>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75D5554-2C54-67A2-24AE-1258EEC941EC}"/>
              </a:ext>
              <a:ext uri="{C183D7F6-B498-43B3-948B-1728B52AA6E4}">
                <adec:decorative xmlns:adec="http://schemas.microsoft.com/office/drawing/2017/decorative" val="1"/>
              </a:ext>
            </a:extLst>
          </p:cNvPr>
          <p:cNvCxnSpPr>
            <a:stCxn id="4" idx="3"/>
            <a:endCxn id="5" idx="1"/>
          </p:cNvCxnSpPr>
          <p:nvPr/>
        </p:nvCxnSpPr>
        <p:spPr>
          <a:xfrm>
            <a:off x="1431006" y="3429000"/>
            <a:ext cx="237954"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F91FEC3-495B-C419-0263-04FDD29FB500}"/>
              </a:ext>
              <a:ext uri="{C183D7F6-B498-43B3-948B-1728B52AA6E4}">
                <adec:decorative xmlns:adec="http://schemas.microsoft.com/office/drawing/2017/decorative" val="1"/>
              </a:ext>
            </a:extLst>
          </p:cNvPr>
          <p:cNvCxnSpPr>
            <a:stCxn id="6" idx="3"/>
            <a:endCxn id="7" idx="1"/>
          </p:cNvCxnSpPr>
          <p:nvPr/>
        </p:nvCxnSpPr>
        <p:spPr>
          <a:xfrm>
            <a:off x="4460302" y="3429002"/>
            <a:ext cx="242100" cy="0"/>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6235D7-0661-8965-3291-62F4861E9059}"/>
              </a:ext>
              <a:ext uri="{C183D7F6-B498-43B3-948B-1728B52AA6E4}">
                <adec:decorative xmlns:adec="http://schemas.microsoft.com/office/drawing/2017/decorative" val="1"/>
              </a:ext>
            </a:extLst>
          </p:cNvPr>
          <p:cNvCxnSpPr>
            <a:stCxn id="7" idx="3"/>
            <a:endCxn id="8" idx="1"/>
          </p:cNvCxnSpPr>
          <p:nvPr/>
        </p:nvCxnSpPr>
        <p:spPr>
          <a:xfrm>
            <a:off x="5973418" y="3429002"/>
            <a:ext cx="249174" cy="0"/>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0F5463-D410-5CB9-AA53-095A55F0DF4F}"/>
              </a:ext>
              <a:ext uri="{C183D7F6-B498-43B3-948B-1728B52AA6E4}">
                <adec:decorative xmlns:adec="http://schemas.microsoft.com/office/drawing/2017/decorative" val="1"/>
              </a:ext>
            </a:extLst>
          </p:cNvPr>
          <p:cNvCxnSpPr>
            <a:stCxn id="8" idx="3"/>
            <a:endCxn id="9" idx="1"/>
          </p:cNvCxnSpPr>
          <p:nvPr/>
        </p:nvCxnSpPr>
        <p:spPr>
          <a:xfrm>
            <a:off x="7493608" y="3429002"/>
            <a:ext cx="249174" cy="0"/>
          </a:xfrm>
          <a:prstGeom prst="straightConnector1">
            <a:avLst/>
          </a:prstGeom>
          <a:ln w="5715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0063D7-2CED-CD98-F7F1-951C58DF71D1}"/>
              </a:ext>
              <a:ext uri="{C183D7F6-B498-43B3-948B-1728B52AA6E4}">
                <adec:decorative xmlns:adec="http://schemas.microsoft.com/office/drawing/2017/decorative" val="1"/>
              </a:ext>
            </a:extLst>
          </p:cNvPr>
          <p:cNvCxnSpPr>
            <a:stCxn id="9" idx="3"/>
            <a:endCxn id="10" idx="1"/>
          </p:cNvCxnSpPr>
          <p:nvPr/>
        </p:nvCxnSpPr>
        <p:spPr>
          <a:xfrm>
            <a:off x="9013798" y="3429002"/>
            <a:ext cx="238090" cy="2807"/>
          </a:xfrm>
          <a:prstGeom prst="straightConnector1">
            <a:avLst/>
          </a:prstGeom>
          <a:ln w="5715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3EFA431-D52F-CB69-EAC6-C0AD469C9CA3}"/>
              </a:ext>
              <a:ext uri="{C183D7F6-B498-43B3-948B-1728B52AA6E4}">
                <adec:decorative xmlns:adec="http://schemas.microsoft.com/office/drawing/2017/decorative" val="1"/>
              </a:ext>
            </a:extLst>
          </p:cNvPr>
          <p:cNvCxnSpPr>
            <a:stCxn id="10" idx="3"/>
            <a:endCxn id="11" idx="1"/>
          </p:cNvCxnSpPr>
          <p:nvPr/>
        </p:nvCxnSpPr>
        <p:spPr>
          <a:xfrm>
            <a:off x="10522904" y="3431809"/>
            <a:ext cx="238090" cy="527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BBC8B71-7C0A-567B-3B84-9D5B3B71CB2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12</a:t>
            </a:fld>
            <a:endParaRPr lang="en-US"/>
          </a:p>
        </p:txBody>
      </p:sp>
    </p:spTree>
    <p:extLst>
      <p:ext uri="{BB962C8B-B14F-4D97-AF65-F5344CB8AC3E}">
        <p14:creationId xmlns:p14="http://schemas.microsoft.com/office/powerpoint/2010/main" val="394434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Aim 3 – Qualitative Study</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190500" y="1646238"/>
            <a:ext cx="11811000" cy="4525963"/>
          </a:xfrm>
        </p:spPr>
        <p:txBody>
          <a:bodyPr>
            <a:normAutofit/>
          </a:bodyPr>
          <a:lstStyle/>
          <a:p>
            <a:pPr marL="0" indent="0" algn="ctr">
              <a:buNone/>
            </a:pPr>
            <a:r>
              <a:rPr lang="en-US" b="1"/>
              <a:t>“It made me feel like things are starting to change in society:” A qualitative study to foster positive patient experiences during phone-based social needs interventions</a:t>
            </a:r>
          </a:p>
          <a:p>
            <a:pPr marL="0" indent="0" algn="ctr">
              <a:buNone/>
            </a:pPr>
            <a:endParaRPr lang="en-US"/>
          </a:p>
          <a:p>
            <a:pPr marL="0" indent="0">
              <a:buNone/>
            </a:pPr>
            <a:r>
              <a:rPr lang="en-US"/>
              <a:t>Study Objectives:</a:t>
            </a:r>
          </a:p>
          <a:p>
            <a:r>
              <a:rPr lang="en-US" sz="2500"/>
              <a:t>To better understand the experiences and guidance of patients who participated in a phone-based social needs screening and referral intervention</a:t>
            </a:r>
          </a:p>
          <a:p>
            <a:r>
              <a:rPr lang="en-US" sz="2500"/>
              <a:t>To develop recommendations for improving the patient centeredness of phone-based social needs screening and referral interventions</a:t>
            </a:r>
          </a:p>
        </p:txBody>
      </p:sp>
    </p:spTree>
    <p:extLst>
      <p:ext uri="{BB962C8B-B14F-4D97-AF65-F5344CB8AC3E}">
        <p14:creationId xmlns:p14="http://schemas.microsoft.com/office/powerpoint/2010/main" val="206396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sz="2500"/>
              <a:t>Accountable Health Communities (AHC) Model Intervention</a:t>
            </a:r>
            <a:br>
              <a:rPr lang="en-US" sz="2500"/>
            </a:br>
            <a:r>
              <a:rPr lang="en-US" sz="2500" b="0"/>
              <a:t>Centers for Medicare &amp; Medicaid Services (CMS)</a:t>
            </a:r>
            <a:endParaRPr lang="en-US" sz="2500"/>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190500" y="1646238"/>
            <a:ext cx="11811000" cy="4525963"/>
          </a:xfrm>
        </p:spPr>
        <p:txBody>
          <a:bodyPr>
            <a:normAutofit lnSpcReduction="10000"/>
          </a:bodyPr>
          <a:lstStyle/>
          <a:p>
            <a:pPr marL="0" indent="0">
              <a:buNone/>
            </a:pPr>
            <a:r>
              <a:rPr lang="en-US" sz="2400" b="1"/>
              <a:t>Eligibility: </a:t>
            </a:r>
            <a:r>
              <a:rPr lang="en-US" sz="2400"/>
              <a:t>Community-dwelling Medicare and Medicaid Beneficiaries accessing health care at participating clinical delivery sites.</a:t>
            </a:r>
          </a:p>
          <a:p>
            <a:pPr marL="0" indent="0">
              <a:buNone/>
            </a:pPr>
            <a:endParaRPr lang="en-US" sz="2000" b="1"/>
          </a:p>
          <a:p>
            <a:pPr marL="0" indent="0">
              <a:buNone/>
            </a:pPr>
            <a:r>
              <a:rPr lang="en-US" sz="2400" b="1"/>
              <a:t>Screening Tool:</a:t>
            </a:r>
          </a:p>
          <a:p>
            <a:r>
              <a:rPr lang="en-US" sz="2000"/>
              <a:t>Food insecurity</a:t>
            </a:r>
          </a:p>
          <a:p>
            <a:r>
              <a:rPr lang="en-US" sz="2000"/>
              <a:t>Housing instability and quality</a:t>
            </a:r>
          </a:p>
          <a:p>
            <a:r>
              <a:rPr lang="en-US" sz="2000"/>
              <a:t>Utility needs</a:t>
            </a:r>
          </a:p>
          <a:p>
            <a:r>
              <a:rPr lang="en-US" sz="2000"/>
              <a:t>Transportation needs</a:t>
            </a:r>
          </a:p>
          <a:p>
            <a:r>
              <a:rPr lang="en-US" sz="2000"/>
              <a:t>Interpersonal violence</a:t>
            </a:r>
          </a:p>
          <a:p>
            <a:pPr marL="0" indent="0">
              <a:buNone/>
            </a:pPr>
            <a:endParaRPr lang="en-US" sz="2000"/>
          </a:p>
          <a:p>
            <a:pPr marL="0" indent="0">
              <a:buNone/>
            </a:pPr>
            <a:r>
              <a:rPr lang="en-US" sz="2400" b="1"/>
              <a:t>Implementing Organization:</a:t>
            </a:r>
          </a:p>
          <a:p>
            <a:r>
              <a:rPr lang="en-US" sz="2000"/>
              <a:t>Oregon Rural Practice-based Research Network (ORPRN)</a:t>
            </a:r>
          </a:p>
        </p:txBody>
      </p:sp>
      <p:pic>
        <p:nvPicPr>
          <p:cNvPr id="3" name="Content Placeholder 12">
            <a:extLst>
              <a:ext uri="{FF2B5EF4-FFF2-40B4-BE49-F238E27FC236}">
                <a16:creationId xmlns:a16="http://schemas.microsoft.com/office/drawing/2014/main" id="{1A5DBF0A-1D45-71D1-882E-C0A4648810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436" y="2662634"/>
            <a:ext cx="1913125" cy="2493169"/>
          </a:xfrm>
          <a:prstGeom prst="rect">
            <a:avLst/>
          </a:prstGeom>
        </p:spPr>
      </p:pic>
      <p:pic>
        <p:nvPicPr>
          <p:cNvPr id="11" name="Picture 10" descr="ORPRN - Oregon Rural Practice-Based Research Network logo">
            <a:extLst>
              <a:ext uri="{FF2B5EF4-FFF2-40B4-BE49-F238E27FC236}">
                <a16:creationId xmlns:a16="http://schemas.microsoft.com/office/drawing/2014/main" id="{4E0D1EA7-90F7-B8AC-085E-13E01DD658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561" y="3458055"/>
            <a:ext cx="3025995" cy="902326"/>
          </a:xfrm>
          <a:prstGeom prst="rect">
            <a:avLst/>
          </a:prstGeom>
        </p:spPr>
      </p:pic>
      <p:sp>
        <p:nvSpPr>
          <p:cNvPr id="4" name="Rectangle 3">
            <a:extLst>
              <a:ext uri="{FF2B5EF4-FFF2-40B4-BE49-F238E27FC236}">
                <a16:creationId xmlns:a16="http://schemas.microsoft.com/office/drawing/2014/main" id="{00FD4935-2015-3E5F-1938-7E7135995057}"/>
              </a:ext>
            </a:extLst>
          </p:cNvPr>
          <p:cNvSpPr/>
          <p:nvPr/>
        </p:nvSpPr>
        <p:spPr>
          <a:xfrm>
            <a:off x="10172697" y="5648981"/>
            <a:ext cx="1828800" cy="523220"/>
          </a:xfrm>
          <a:prstGeom prst="rect">
            <a:avLst/>
          </a:prstGeom>
        </p:spPr>
        <p:txBody>
          <a:bodyPr wrap="square">
            <a:spAutoFit/>
          </a:bodyPr>
          <a:lstStyle/>
          <a:p>
            <a:r>
              <a:rPr lang="en-US" sz="1400"/>
              <a:t>Alley et al. (2016)</a:t>
            </a:r>
          </a:p>
          <a:p>
            <a:r>
              <a:rPr lang="en-US" sz="1400"/>
              <a:t>Billioux et al. (2017)</a:t>
            </a:r>
          </a:p>
        </p:txBody>
      </p:sp>
    </p:spTree>
    <p:extLst>
      <p:ext uri="{BB962C8B-B14F-4D97-AF65-F5344CB8AC3E}">
        <p14:creationId xmlns:p14="http://schemas.microsoft.com/office/powerpoint/2010/main" val="224179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Pragmatic Qualitative Study</a:t>
            </a:r>
          </a:p>
        </p:txBody>
      </p:sp>
      <p:graphicFrame>
        <p:nvGraphicFramePr>
          <p:cNvPr id="3" name="Content Placeholder 7" descr="This diagram illustrates the steps used in the pragmatic qualitative study.">
            <a:extLst>
              <a:ext uri="{FF2B5EF4-FFF2-40B4-BE49-F238E27FC236}">
                <a16:creationId xmlns:a16="http://schemas.microsoft.com/office/drawing/2014/main" id="{CD1BAB66-C1D4-3E4A-2667-DAB460FFBAE1}"/>
              </a:ext>
            </a:extLst>
          </p:cNvPr>
          <p:cNvGraphicFramePr>
            <a:graphicFrameLocks noGrp="1"/>
          </p:cNvGraphicFramePr>
          <p:nvPr>
            <p:ph idx="1"/>
            <p:extLst>
              <p:ext uri="{D42A27DB-BD31-4B8C-83A1-F6EECF244321}">
                <p14:modId xmlns:p14="http://schemas.microsoft.com/office/powerpoint/2010/main" val="1195099553"/>
              </p:ext>
            </p:extLst>
          </p:nvPr>
        </p:nvGraphicFramePr>
        <p:xfrm>
          <a:off x="609600" y="1646238"/>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81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Pragmatic Paradigm</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Pragmatism places emphasis on research that is democratic, collaborative, contextual, and action-oriented</a:t>
            </a:r>
          </a:p>
          <a:p>
            <a:pPr marL="0" indent="0">
              <a:buNone/>
            </a:pPr>
            <a:endParaRPr lang="en-US"/>
          </a:p>
          <a:p>
            <a:r>
              <a:rPr lang="en-US"/>
              <a:t>Study Implications:</a:t>
            </a:r>
          </a:p>
          <a:p>
            <a:pPr lvl="1"/>
            <a:r>
              <a:rPr lang="en-US" sz="1900"/>
              <a:t>Sought out interdisciplinary &amp; interprofessional perspectives to inform the research process</a:t>
            </a:r>
          </a:p>
          <a:p>
            <a:pPr lvl="1"/>
            <a:r>
              <a:rPr lang="en-US" sz="1900"/>
              <a:t>Took steps to ameliorate barriers to participation</a:t>
            </a:r>
          </a:p>
          <a:p>
            <a:pPr lvl="1"/>
            <a:r>
              <a:rPr lang="en-US" sz="1900"/>
              <a:t>Centered our analysis on areas in which healthcare organizations may have the most agency to avoid harm and cultivate healing regarding patient experiences with healthcare-based social needs screening and referral interventions</a:t>
            </a:r>
          </a:p>
        </p:txBody>
      </p:sp>
      <p:sp>
        <p:nvSpPr>
          <p:cNvPr id="3" name="Rectangle 2">
            <a:extLst>
              <a:ext uri="{FF2B5EF4-FFF2-40B4-BE49-F238E27FC236}">
                <a16:creationId xmlns:a16="http://schemas.microsoft.com/office/drawing/2014/main" id="{206E705C-1FF6-D85E-A14F-7DD70961BF6E}"/>
              </a:ext>
            </a:extLst>
          </p:cNvPr>
          <p:cNvSpPr/>
          <p:nvPr/>
        </p:nvSpPr>
        <p:spPr>
          <a:xfrm>
            <a:off x="9653587" y="5002650"/>
            <a:ext cx="1928813" cy="1169551"/>
          </a:xfrm>
          <a:prstGeom prst="rect">
            <a:avLst/>
          </a:prstGeom>
        </p:spPr>
        <p:txBody>
          <a:bodyPr wrap="square">
            <a:spAutoFit/>
          </a:bodyPr>
          <a:lstStyle/>
          <a:p>
            <a:r>
              <a:rPr lang="en-US" sz="1400"/>
              <a:t>Morgan (2014)</a:t>
            </a:r>
          </a:p>
          <a:p>
            <a:r>
              <a:rPr lang="en-US" sz="1400"/>
              <a:t>Biddle et al. (2015)</a:t>
            </a:r>
          </a:p>
          <a:p>
            <a:r>
              <a:rPr lang="en-US" sz="1400"/>
              <a:t>Kaushik et al. (2019)</a:t>
            </a:r>
          </a:p>
          <a:p>
            <a:r>
              <a:rPr lang="en-US" sz="1400"/>
              <a:t>Kelly et al. (2020)</a:t>
            </a:r>
          </a:p>
          <a:p>
            <a:r>
              <a:rPr lang="en-US" sz="1400"/>
              <a:t>Allemang et al. (2022)</a:t>
            </a:r>
          </a:p>
        </p:txBody>
      </p:sp>
    </p:spTree>
    <p:extLst>
      <p:ext uri="{BB962C8B-B14F-4D97-AF65-F5344CB8AC3E}">
        <p14:creationId xmlns:p14="http://schemas.microsoft.com/office/powerpoint/2010/main" val="257416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Interview Guide Development</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pPr marL="0" indent="0">
              <a:buNone/>
            </a:pPr>
            <a:r>
              <a:rPr lang="en-US" sz="2500"/>
              <a:t>Sought feedback from:</a:t>
            </a:r>
          </a:p>
          <a:p>
            <a:r>
              <a:rPr lang="en-US" sz="1900"/>
              <a:t>Interdisciplinary dissertation committee</a:t>
            </a:r>
          </a:p>
          <a:p>
            <a:r>
              <a:rPr lang="en-US" sz="1900"/>
              <a:t>ORPRN employees responsible for implementing the AHC Model in Oregon</a:t>
            </a:r>
          </a:p>
          <a:p>
            <a:r>
              <a:rPr lang="en-US" sz="1900"/>
              <a:t>Health services researcher with experience interviewing hundreds of Medicaid beneficiaries</a:t>
            </a:r>
          </a:p>
          <a:p>
            <a:pPr marL="0" indent="0">
              <a:buNone/>
            </a:pPr>
            <a:endParaRPr lang="en-US" sz="1900"/>
          </a:p>
          <a:p>
            <a:pPr marL="0" indent="0">
              <a:buNone/>
            </a:pPr>
            <a:r>
              <a:rPr lang="en-US" sz="2500"/>
              <a:t>Included questions and prompts about:</a:t>
            </a:r>
          </a:p>
          <a:p>
            <a:r>
              <a:rPr lang="en-US" sz="1900"/>
              <a:t>Participants’ health</a:t>
            </a:r>
          </a:p>
          <a:p>
            <a:r>
              <a:rPr lang="en-US" sz="1900"/>
              <a:t>What participants remembered about the AHC Model screening call</a:t>
            </a:r>
          </a:p>
          <a:p>
            <a:r>
              <a:rPr lang="en-US" sz="1900"/>
              <a:t>Whether and how participants made social needs resource connections</a:t>
            </a:r>
          </a:p>
          <a:p>
            <a:r>
              <a:rPr lang="en-US" sz="1900"/>
              <a:t>Participants’ insights on what aspects of the intervention went well and what could be improved</a:t>
            </a:r>
          </a:p>
          <a:p>
            <a:pPr marL="0" indent="0">
              <a:buNone/>
            </a:pPr>
            <a:endParaRPr lang="en-US" sz="1900"/>
          </a:p>
          <a:p>
            <a:pPr marL="0" indent="0">
              <a:buNone/>
            </a:pPr>
            <a:r>
              <a:rPr lang="en-US" sz="2500"/>
              <a:t>Translated into Spanish by an IRB-qualified translator</a:t>
            </a:r>
          </a:p>
        </p:txBody>
      </p:sp>
      <p:sp>
        <p:nvSpPr>
          <p:cNvPr id="3" name="Rectangle 2">
            <a:extLst>
              <a:ext uri="{FF2B5EF4-FFF2-40B4-BE49-F238E27FC236}">
                <a16:creationId xmlns:a16="http://schemas.microsoft.com/office/drawing/2014/main" id="{7BB63205-A1B3-A261-7481-3CF641F78780}"/>
              </a:ext>
            </a:extLst>
          </p:cNvPr>
          <p:cNvSpPr/>
          <p:nvPr/>
        </p:nvSpPr>
        <p:spPr>
          <a:xfrm>
            <a:off x="10263187" y="5864424"/>
            <a:ext cx="1319213" cy="307777"/>
          </a:xfrm>
          <a:prstGeom prst="rect">
            <a:avLst/>
          </a:prstGeom>
        </p:spPr>
        <p:txBody>
          <a:bodyPr wrap="square">
            <a:spAutoFit/>
          </a:bodyPr>
          <a:lstStyle/>
          <a:p>
            <a:r>
              <a:rPr lang="en-US" sz="1400"/>
              <a:t>Patton (2002)</a:t>
            </a:r>
          </a:p>
        </p:txBody>
      </p:sp>
    </p:spTree>
    <p:extLst>
      <p:ext uri="{BB962C8B-B14F-4D97-AF65-F5344CB8AC3E}">
        <p14:creationId xmlns:p14="http://schemas.microsoft.com/office/powerpoint/2010/main" val="6498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sz="2800"/>
              <a:t>Purposeful Sampling Approach (Maximum Variation) </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pPr marL="0" indent="0">
              <a:buNone/>
            </a:pPr>
            <a:r>
              <a:rPr lang="en-US" sz="2100" b="1"/>
              <a:t>Goal: </a:t>
            </a:r>
            <a:r>
              <a:rPr lang="en-US" sz="2100"/>
              <a:t>Develop themes that transcend a diverse sample.</a:t>
            </a:r>
          </a:p>
          <a:p>
            <a:pPr marL="0" indent="0">
              <a:buNone/>
            </a:pPr>
            <a:endParaRPr lang="en-US" sz="2100"/>
          </a:p>
          <a:p>
            <a:pPr marL="0" indent="0">
              <a:buNone/>
            </a:pPr>
            <a:r>
              <a:rPr lang="en-US" sz="2100" b="1"/>
              <a:t>ALL interviewees had:</a:t>
            </a:r>
          </a:p>
          <a:p>
            <a:r>
              <a:rPr lang="en-US" sz="2100"/>
              <a:t>Participated in the AHC Model in Oregon</a:t>
            </a:r>
          </a:p>
          <a:p>
            <a:r>
              <a:rPr lang="en-US" sz="2100"/>
              <a:t>Qualified for and accepted navigation assistance</a:t>
            </a:r>
          </a:p>
          <a:p>
            <a:endParaRPr lang="en-US" sz="2100"/>
          </a:p>
          <a:p>
            <a:pPr marL="0" indent="0">
              <a:buNone/>
            </a:pPr>
            <a:r>
              <a:rPr lang="en-US" sz="2100" b="1"/>
              <a:t>Sought variation across characteristics and circumstances for which we had data:</a:t>
            </a:r>
          </a:p>
          <a:p>
            <a:r>
              <a:rPr lang="en-US" sz="2100"/>
              <a:t>Interviewees’ age, sex, race, ethnicity, primary language (English or Spanish), highest level of education, and types and total number of social needs</a:t>
            </a:r>
          </a:p>
        </p:txBody>
      </p:sp>
      <p:sp>
        <p:nvSpPr>
          <p:cNvPr id="3" name="Rectangle 2">
            <a:extLst>
              <a:ext uri="{FF2B5EF4-FFF2-40B4-BE49-F238E27FC236}">
                <a16:creationId xmlns:a16="http://schemas.microsoft.com/office/drawing/2014/main" id="{7BB63205-A1B3-A261-7481-3CF641F78780}"/>
              </a:ext>
            </a:extLst>
          </p:cNvPr>
          <p:cNvSpPr/>
          <p:nvPr/>
        </p:nvSpPr>
        <p:spPr>
          <a:xfrm>
            <a:off x="10263187" y="5864424"/>
            <a:ext cx="1319213" cy="307777"/>
          </a:xfrm>
          <a:prstGeom prst="rect">
            <a:avLst/>
          </a:prstGeom>
        </p:spPr>
        <p:txBody>
          <a:bodyPr wrap="square">
            <a:spAutoFit/>
          </a:bodyPr>
          <a:lstStyle/>
          <a:p>
            <a:r>
              <a:rPr lang="en-US" sz="1400"/>
              <a:t>Patton (2002)</a:t>
            </a:r>
          </a:p>
        </p:txBody>
      </p:sp>
    </p:spTree>
    <p:extLst>
      <p:ext uri="{BB962C8B-B14F-4D97-AF65-F5344CB8AC3E}">
        <p14:creationId xmlns:p14="http://schemas.microsoft.com/office/powerpoint/2010/main" val="1894288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sz="3000"/>
              <a:t>Recruitment / Data Collection &amp; Information Power</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pPr marL="0" indent="0">
              <a:buNone/>
            </a:pPr>
            <a:r>
              <a:rPr lang="en-US" sz="2500" b="1"/>
              <a:t>Recruitment / Data Collection:</a:t>
            </a:r>
          </a:p>
          <a:p>
            <a:r>
              <a:rPr lang="en-US" sz="2200"/>
              <a:t>IRB approval from Oregon Health &amp; Science University</a:t>
            </a:r>
          </a:p>
          <a:p>
            <a:r>
              <a:rPr lang="en-US" sz="2200"/>
              <a:t>Eligible participants verbally consented to participate in interviews</a:t>
            </a:r>
          </a:p>
          <a:p>
            <a:r>
              <a:rPr lang="en-US" sz="2200"/>
              <a:t>Interviewees received $25 gift cards</a:t>
            </a:r>
          </a:p>
          <a:p>
            <a:r>
              <a:rPr lang="en-US" sz="2200"/>
              <a:t>Phone-based interviews (using Zoom) in both English and Spanish</a:t>
            </a:r>
          </a:p>
          <a:p>
            <a:pPr marL="0" indent="0">
              <a:buNone/>
            </a:pPr>
            <a:endParaRPr lang="en-US" sz="2200"/>
          </a:p>
          <a:p>
            <a:pPr marL="0" indent="0">
              <a:buNone/>
            </a:pPr>
            <a:r>
              <a:rPr lang="en-US" sz="2500" b="1"/>
              <a:t>Information Power:</a:t>
            </a:r>
          </a:p>
          <a:p>
            <a:r>
              <a:rPr lang="en-US" sz="2200"/>
              <a:t>Framework for determining sample size in qualitative research</a:t>
            </a:r>
          </a:p>
          <a:p>
            <a:r>
              <a:rPr lang="en-US" sz="2200"/>
              <a:t>Factors impacting sample size:</a:t>
            </a:r>
          </a:p>
          <a:p>
            <a:pPr lvl="1"/>
            <a:r>
              <a:rPr lang="en-US" sz="1800"/>
              <a:t>Study Aim, Sample Specificity, Established Theory, Quality of Dialogue, Analysis Strategy</a:t>
            </a:r>
            <a:endParaRPr lang="en-US" sz="1400"/>
          </a:p>
        </p:txBody>
      </p:sp>
      <p:sp>
        <p:nvSpPr>
          <p:cNvPr id="3" name="Rectangle 2">
            <a:extLst>
              <a:ext uri="{FF2B5EF4-FFF2-40B4-BE49-F238E27FC236}">
                <a16:creationId xmlns:a16="http://schemas.microsoft.com/office/drawing/2014/main" id="{FE9E04C5-6B47-C764-BBBB-7551D6D54E64}"/>
              </a:ext>
            </a:extLst>
          </p:cNvPr>
          <p:cNvSpPr/>
          <p:nvPr/>
        </p:nvSpPr>
        <p:spPr>
          <a:xfrm>
            <a:off x="9653587" y="5864424"/>
            <a:ext cx="1928813" cy="307777"/>
          </a:xfrm>
          <a:prstGeom prst="rect">
            <a:avLst/>
          </a:prstGeom>
        </p:spPr>
        <p:txBody>
          <a:bodyPr wrap="square">
            <a:spAutoFit/>
          </a:bodyPr>
          <a:lstStyle/>
          <a:p>
            <a:r>
              <a:rPr lang="en-US" sz="1400"/>
              <a:t>Malterud et al. (2016)</a:t>
            </a:r>
          </a:p>
        </p:txBody>
      </p:sp>
    </p:spTree>
    <p:extLst>
      <p:ext uri="{BB962C8B-B14F-4D97-AF65-F5344CB8AC3E}">
        <p14:creationId xmlns:p14="http://schemas.microsoft.com/office/powerpoint/2010/main" val="238451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NCEPCR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normAutofit/>
          </a:bodyPr>
          <a:lstStyle/>
          <a:p>
            <a:pPr marL="0" indent="0" algn="ctr">
              <a:buNone/>
            </a:pPr>
            <a:r>
              <a:rPr lang="en-US" sz="3600">
                <a:effectLst/>
                <a:latin typeface="Calibri" panose="020F0502020204030204" pitchFamily="34" charset="0"/>
                <a:ea typeface="Calibri" panose="020F0502020204030204" pitchFamily="34" charset="0"/>
              </a:rPr>
              <a:t>The views expressed in this webinar do not represent official views of the U.S. Department of Health and Human Services or the Agency for Healthcare Research and Quality.</a:t>
            </a:r>
            <a:endParaRPr lang="en-US" sz="3600" b="1" i="1">
              <a:solidFill>
                <a:srgbClr val="1B1B1B"/>
              </a:solidFill>
              <a:latin typeface="+mj-lt"/>
              <a:ea typeface="Source Sans Pro" panose="020B0503030403020204" pitchFamily="34" charset="0"/>
            </a:endParaRPr>
          </a:p>
        </p:txBody>
      </p:sp>
    </p:spTree>
    <p:extLst>
      <p:ext uri="{BB962C8B-B14F-4D97-AF65-F5344CB8AC3E}">
        <p14:creationId xmlns:p14="http://schemas.microsoft.com/office/powerpoint/2010/main" val="125073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Reflexive Thematic Analysis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sz="2200"/>
              <a:t>Resource: </a:t>
            </a:r>
            <a:r>
              <a:rPr lang="en-US" sz="2200">
                <a:hlinkClick r:id="rId3"/>
              </a:rPr>
              <a:t>https://www.thematicanalysis.net/</a:t>
            </a:r>
            <a:r>
              <a:rPr lang="en-US" sz="2200"/>
              <a:t> </a:t>
            </a:r>
          </a:p>
          <a:p>
            <a:pPr marL="0" indent="0">
              <a:buNone/>
            </a:pPr>
            <a:endParaRPr lang="en-US" sz="2200"/>
          </a:p>
          <a:p>
            <a:r>
              <a:rPr lang="en-US" sz="2200"/>
              <a:t>Qualitative analysis team: Me + 4 research assistants</a:t>
            </a:r>
          </a:p>
          <a:p>
            <a:pPr lvl="1">
              <a:lnSpc>
                <a:spcPct val="150000"/>
              </a:lnSpc>
            </a:pPr>
            <a:r>
              <a:rPr lang="en-US" sz="1800"/>
              <a:t>Created codebook to enhance understanding and reflexivity across our large team (Excel)</a:t>
            </a:r>
          </a:p>
          <a:p>
            <a:pPr lvl="1">
              <a:lnSpc>
                <a:spcPct val="150000"/>
              </a:lnSpc>
            </a:pPr>
            <a:r>
              <a:rPr lang="en-US" sz="1800"/>
              <a:t>Transcripts analyzed and double-coded by me and one of the other 4 analysts (Dedoose)</a:t>
            </a:r>
          </a:p>
          <a:p>
            <a:pPr lvl="1">
              <a:lnSpc>
                <a:spcPct val="150000"/>
              </a:lnSpc>
            </a:pPr>
            <a:r>
              <a:rPr lang="en-US" sz="1800"/>
              <a:t>Spreadsheet to document questions and memos to discuss as a team (Excel)</a:t>
            </a:r>
          </a:p>
          <a:p>
            <a:pPr lvl="1">
              <a:lnSpc>
                <a:spcPct val="150000"/>
              </a:lnSpc>
            </a:pPr>
            <a:r>
              <a:rPr lang="en-US" sz="1800"/>
              <a:t>I developed preliminary themes, which were iteratively refined with our full analysis team</a:t>
            </a:r>
          </a:p>
          <a:p>
            <a:pPr lvl="1">
              <a:lnSpc>
                <a:spcPct val="150000"/>
              </a:lnSpc>
            </a:pPr>
            <a:r>
              <a:rPr lang="en-US" sz="1800"/>
              <a:t>I checked our candidate themes against the original transcripts and reviewed them with co-authors to ensure that they were internally coherent, distinct, and had useful clinical implications</a:t>
            </a:r>
          </a:p>
        </p:txBody>
      </p:sp>
      <p:sp>
        <p:nvSpPr>
          <p:cNvPr id="3" name="Rectangle 2">
            <a:extLst>
              <a:ext uri="{FF2B5EF4-FFF2-40B4-BE49-F238E27FC236}">
                <a16:creationId xmlns:a16="http://schemas.microsoft.com/office/drawing/2014/main" id="{0EAD34DE-5EA7-EB43-304C-FE624B50F38F}"/>
              </a:ext>
            </a:extLst>
          </p:cNvPr>
          <p:cNvSpPr/>
          <p:nvPr/>
        </p:nvSpPr>
        <p:spPr>
          <a:xfrm>
            <a:off x="9577387" y="5864424"/>
            <a:ext cx="2005013" cy="307777"/>
          </a:xfrm>
          <a:prstGeom prst="rect">
            <a:avLst/>
          </a:prstGeom>
        </p:spPr>
        <p:txBody>
          <a:bodyPr wrap="square">
            <a:spAutoFit/>
          </a:bodyPr>
          <a:lstStyle/>
          <a:p>
            <a:r>
              <a:rPr lang="en-US" sz="1400"/>
              <a:t>Braun &amp; Clarke (2022)</a:t>
            </a:r>
          </a:p>
        </p:txBody>
      </p:sp>
    </p:spTree>
    <p:extLst>
      <p:ext uri="{BB962C8B-B14F-4D97-AF65-F5344CB8AC3E}">
        <p14:creationId xmlns:p14="http://schemas.microsoft.com/office/powerpoint/2010/main" val="50949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Results (N=34 participants)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114300" y="1646238"/>
            <a:ext cx="11963400" cy="4525963"/>
          </a:xfrm>
        </p:spPr>
        <p:txBody>
          <a:bodyPr>
            <a:normAutofit/>
          </a:bodyPr>
          <a:lstStyle/>
          <a:p>
            <a:pPr marL="0" indent="0" algn="ctr">
              <a:spcBef>
                <a:spcPts val="0"/>
              </a:spcBef>
              <a:buNone/>
            </a:pPr>
            <a:r>
              <a:rPr lang="en-US" sz="2500" b="1"/>
              <a:t>Development of 6 Themes</a:t>
            </a:r>
          </a:p>
          <a:p>
            <a:pPr marL="514350" indent="-514350">
              <a:lnSpc>
                <a:spcPct val="200000"/>
              </a:lnSpc>
              <a:buFont typeface="+mj-lt"/>
              <a:buAutoNum type="arabicPeriod"/>
            </a:pPr>
            <a:r>
              <a:rPr lang="en-US" sz="1700"/>
              <a:t>Patients were likely to be initially skeptical and/or have reservations about the social needs questions.</a:t>
            </a:r>
          </a:p>
          <a:p>
            <a:pPr marL="514350" indent="-514350">
              <a:lnSpc>
                <a:spcPct val="200000"/>
              </a:lnSpc>
              <a:buFont typeface="+mj-lt"/>
              <a:buAutoNum type="arabicPeriod"/>
            </a:pPr>
            <a:r>
              <a:rPr lang="en-US" sz="1700"/>
              <a:t>Immediate transparency and ongoing respect for autonomy were fundamental.</a:t>
            </a:r>
          </a:p>
          <a:p>
            <a:pPr marL="514350" indent="-514350">
              <a:lnSpc>
                <a:spcPct val="200000"/>
              </a:lnSpc>
              <a:buFont typeface="+mj-lt"/>
              <a:buAutoNum type="arabicPeriod"/>
            </a:pPr>
            <a:r>
              <a:rPr lang="en-US" sz="1700"/>
              <a:t>Showing kindness for the patient through one’s demeanor was important.</a:t>
            </a:r>
          </a:p>
          <a:p>
            <a:pPr marL="514350" indent="-514350">
              <a:lnSpc>
                <a:spcPct val="200000"/>
              </a:lnSpc>
              <a:buFont typeface="+mj-lt"/>
              <a:buAutoNum type="arabicPeriod"/>
            </a:pPr>
            <a:r>
              <a:rPr lang="en-US" sz="1700"/>
              <a:t>Demonstrating a genuine intention to connect patients with resources mattered.</a:t>
            </a:r>
          </a:p>
          <a:p>
            <a:pPr marL="514350" indent="-514350">
              <a:lnSpc>
                <a:spcPct val="200000"/>
              </a:lnSpc>
              <a:buFont typeface="+mj-lt"/>
              <a:buAutoNum type="arabicPeriod"/>
            </a:pPr>
            <a:r>
              <a:rPr lang="en-US" sz="1700"/>
              <a:t>The degree of attentiveness and responsiveness to patients’ circumstances and requests impacted their experience.</a:t>
            </a:r>
          </a:p>
          <a:p>
            <a:pPr marL="514350" indent="-514350">
              <a:lnSpc>
                <a:spcPct val="200000"/>
              </a:lnSpc>
              <a:buFont typeface="+mj-lt"/>
              <a:buAutoNum type="arabicPeriod"/>
            </a:pPr>
            <a:r>
              <a:rPr lang="en-US" sz="1700"/>
              <a:t>Patients could be left feeling appreciative or hopeful, whether they accessed resources or not.</a:t>
            </a:r>
          </a:p>
        </p:txBody>
      </p:sp>
    </p:spTree>
    <p:extLst>
      <p:ext uri="{BB962C8B-B14F-4D97-AF65-F5344CB8AC3E}">
        <p14:creationId xmlns:p14="http://schemas.microsoft.com/office/powerpoint/2010/main" val="66579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FD49-41BC-3C3C-85A1-D74ED6AE5183}"/>
              </a:ext>
            </a:extLst>
          </p:cNvPr>
          <p:cNvSpPr>
            <a:spLocks noGrp="1"/>
          </p:cNvSpPr>
          <p:nvPr>
            <p:ph type="title"/>
          </p:nvPr>
        </p:nvSpPr>
        <p:spPr>
          <a:xfrm>
            <a:off x="1143000" y="304800"/>
            <a:ext cx="9906000" cy="617884"/>
          </a:xfrm>
        </p:spPr>
        <p:txBody>
          <a:bodyPr>
            <a:noAutofit/>
          </a:bodyPr>
          <a:lstStyle/>
          <a:p>
            <a:r>
              <a:rPr lang="en-US" sz="2550"/>
              <a:t>Framework for Fostering Positive Patient Experiences During Phone-based Social Needs Screening &amp; Referral Interactions</a:t>
            </a:r>
          </a:p>
        </p:txBody>
      </p:sp>
      <p:pic>
        <p:nvPicPr>
          <p:cNvPr id="5" name="Picture 4" descr="This diagram shows a framework for fostering positive patient experiences during phone-based social needs screening and referral interactions.">
            <a:extLst>
              <a:ext uri="{FF2B5EF4-FFF2-40B4-BE49-F238E27FC236}">
                <a16:creationId xmlns:a16="http://schemas.microsoft.com/office/drawing/2014/main" id="{0A0CC34F-3258-87F1-FC67-CBAAA8E04A81}"/>
              </a:ext>
            </a:extLst>
          </p:cNvPr>
          <p:cNvPicPr>
            <a:picLocks noChangeAspect="1"/>
          </p:cNvPicPr>
          <p:nvPr/>
        </p:nvPicPr>
        <p:blipFill>
          <a:blip r:embed="rId3"/>
          <a:stretch>
            <a:fillRect/>
          </a:stretch>
        </p:blipFill>
        <p:spPr>
          <a:xfrm>
            <a:off x="1212681" y="1754096"/>
            <a:ext cx="9766638" cy="4310246"/>
          </a:xfrm>
          <a:prstGeom prst="rect">
            <a:avLst/>
          </a:prstGeom>
        </p:spPr>
      </p:pic>
      <p:sp>
        <p:nvSpPr>
          <p:cNvPr id="4" name="Slide Number Placeholder 3">
            <a:extLst>
              <a:ext uri="{FF2B5EF4-FFF2-40B4-BE49-F238E27FC236}">
                <a16:creationId xmlns:a16="http://schemas.microsoft.com/office/drawing/2014/main" id="{1F544C48-2E39-051C-0DDC-50CA34E54E8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22</a:t>
            </a:fld>
            <a:endParaRPr lang="en-US"/>
          </a:p>
        </p:txBody>
      </p:sp>
    </p:spTree>
    <p:extLst>
      <p:ext uri="{BB962C8B-B14F-4D97-AF65-F5344CB8AC3E}">
        <p14:creationId xmlns:p14="http://schemas.microsoft.com/office/powerpoint/2010/main" val="30710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Autofit/>
          </a:bodyPr>
          <a:lstStyle/>
          <a:p>
            <a:r>
              <a:rPr lang="en-US" sz="3400"/>
              <a:t>Reflections &amp; Lessons Learned for Primary Care Qualitative Research</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381000" y="1646238"/>
            <a:ext cx="11430000" cy="4525963"/>
          </a:xfrm>
        </p:spPr>
        <p:txBody>
          <a:bodyPr>
            <a:normAutofit/>
          </a:bodyPr>
          <a:lstStyle/>
          <a:p>
            <a:r>
              <a:rPr lang="en-US" sz="2300" b="1"/>
              <a:t>Teamwork makes the dream work</a:t>
            </a:r>
          </a:p>
          <a:p>
            <a:pPr lvl="1"/>
            <a:r>
              <a:rPr lang="en-US" sz="1900"/>
              <a:t>Totally fine &amp; </a:t>
            </a:r>
            <a:r>
              <a:rPr lang="en-US" sz="1900" u="sng"/>
              <a:t>encouraged</a:t>
            </a:r>
            <a:r>
              <a:rPr lang="en-US" sz="1900"/>
              <a:t> to have team members without prior qual research experience!</a:t>
            </a:r>
          </a:p>
          <a:p>
            <a:pPr marL="347662" lvl="1" indent="0">
              <a:buNone/>
            </a:pPr>
            <a:endParaRPr lang="en-US" sz="1900"/>
          </a:p>
          <a:p>
            <a:r>
              <a:rPr lang="en-US" sz="2300" b="1"/>
              <a:t>Research decisions are made using the information we have</a:t>
            </a:r>
          </a:p>
          <a:p>
            <a:pPr lvl="1"/>
            <a:r>
              <a:rPr lang="en-US" sz="1900"/>
              <a:t>Choices are made based on the team’s collective expertise, context, and the </a:t>
            </a:r>
            <a:r>
              <a:rPr lang="en-US" sz="1900" u="sng"/>
              <a:t>study aims</a:t>
            </a:r>
            <a:r>
              <a:rPr lang="en-US" sz="1900"/>
              <a:t>.</a:t>
            </a:r>
          </a:p>
          <a:p>
            <a:pPr marL="347662" lvl="1" indent="0">
              <a:buNone/>
            </a:pPr>
            <a:endParaRPr lang="en-US" sz="1900"/>
          </a:p>
          <a:p>
            <a:r>
              <a:rPr lang="en-US" sz="2300" b="1"/>
              <a:t>Transparency underscores rigor</a:t>
            </a:r>
          </a:p>
          <a:p>
            <a:pPr lvl="1"/>
            <a:r>
              <a:rPr lang="en-US" sz="1900"/>
              <a:t>Document the reasons for making the choices you made.</a:t>
            </a:r>
          </a:p>
          <a:p>
            <a:pPr marL="347662" lvl="1" indent="0">
              <a:buNone/>
            </a:pPr>
            <a:endParaRPr lang="en-US" sz="1900"/>
          </a:p>
          <a:p>
            <a:r>
              <a:rPr lang="en-US" sz="2300" b="1"/>
              <a:t>Project management and documentation are crucial! Hooray for spreadsheets!</a:t>
            </a:r>
          </a:p>
          <a:p>
            <a:pPr lvl="1"/>
            <a:r>
              <a:rPr lang="en-US" sz="1900"/>
              <a:t>Doesn’t need to be fancy!</a:t>
            </a:r>
          </a:p>
        </p:txBody>
      </p:sp>
    </p:spTree>
    <p:extLst>
      <p:ext uri="{BB962C8B-B14F-4D97-AF65-F5344CB8AC3E}">
        <p14:creationId xmlns:p14="http://schemas.microsoft.com/office/powerpoint/2010/main" val="33610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2</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6"/>
            <a:ext cx="9493321" cy="2852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Group well-child care intervention for infants of mothers in treatment for opioid use disorder</a:t>
            </a:r>
          </a:p>
        </p:txBody>
      </p:sp>
      <p:pic>
        <p:nvPicPr>
          <p:cNvPr id="4" name="Picture 3" descr="This is a photo of Neera Goyal.">
            <a:extLst>
              <a:ext uri="{FF2B5EF4-FFF2-40B4-BE49-F238E27FC236}">
                <a16:creationId xmlns:a16="http://schemas.microsoft.com/office/drawing/2014/main" id="{39E271A9-2712-29A8-B67F-8180FAB3C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271" y="3299346"/>
            <a:ext cx="2014728" cy="2743200"/>
          </a:xfrm>
          <a:prstGeom prst="rect">
            <a:avLst/>
          </a:prstGeom>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7" y="4156117"/>
            <a:ext cx="3116542"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a:t>Neera Goyal, MD</a:t>
            </a:r>
          </a:p>
          <a:p>
            <a:pPr marL="0" indent="0">
              <a:buNone/>
              <a:defRPr/>
            </a:pPr>
            <a:r>
              <a:rPr lang="en-US" sz="2000" b="1"/>
              <a:t>Nemours Childrens Health</a:t>
            </a:r>
          </a:p>
        </p:txBody>
      </p:sp>
    </p:spTree>
    <p:extLst>
      <p:ext uri="{BB962C8B-B14F-4D97-AF65-F5344CB8AC3E}">
        <p14:creationId xmlns:p14="http://schemas.microsoft.com/office/powerpoint/2010/main" val="122067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t>Group well child care intervention for infants of mothers in treatment for opioid use disorder</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10000"/>
          </a:bodyPr>
          <a:lstStyle/>
          <a:p>
            <a:r>
              <a:rPr lang="en-US"/>
              <a:t>AHRQ Health Services Research Demonstration and Dissemination Grants</a:t>
            </a:r>
          </a:p>
          <a:p>
            <a:pPr lvl="1"/>
            <a:r>
              <a:rPr lang="en-US"/>
              <a:t>1R18HS027399-01</a:t>
            </a:r>
            <a:br>
              <a:rPr lang="en-US"/>
            </a:br>
            <a:endParaRPr lang="en-US"/>
          </a:p>
          <a:p>
            <a:r>
              <a:rPr lang="en-US"/>
              <a:t>Single-site cluster-randomized trial</a:t>
            </a:r>
          </a:p>
          <a:p>
            <a:pPr lvl="1"/>
            <a:r>
              <a:rPr lang="en-US"/>
              <a:t>Aim 1 – Qualitative study: Develop a group-based well child care model for target population</a:t>
            </a:r>
          </a:p>
          <a:p>
            <a:pPr lvl="1"/>
            <a:r>
              <a:rPr lang="en-US"/>
              <a:t>Aim 2 – Intervention study: Evaluate the process of implementation</a:t>
            </a:r>
          </a:p>
          <a:p>
            <a:pPr lvl="1"/>
            <a:r>
              <a:rPr lang="en-US"/>
              <a:t>Aim 3 – Intervention study: Evaluate efficacy of group well child care to improve care and outcomes</a:t>
            </a:r>
            <a:br>
              <a:rPr lang="en-US"/>
            </a:br>
            <a:endParaRPr lang="en-US"/>
          </a:p>
          <a:p>
            <a:r>
              <a:rPr lang="en-US"/>
              <a:t>April 2020 through January 2025 </a:t>
            </a:r>
          </a:p>
        </p:txBody>
      </p:sp>
    </p:spTree>
    <p:extLst>
      <p:ext uri="{BB962C8B-B14F-4D97-AF65-F5344CB8AC3E}">
        <p14:creationId xmlns:p14="http://schemas.microsoft.com/office/powerpoint/2010/main" val="259073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Intervention: Group-based well child care</a:t>
            </a:r>
          </a:p>
        </p:txBody>
      </p:sp>
      <p:sp>
        <p:nvSpPr>
          <p:cNvPr id="7" name="Content Placeholder 2"/>
          <p:cNvSpPr>
            <a:spLocks noGrp="1"/>
          </p:cNvSpPr>
          <p:nvPr>
            <p:ph idx="1"/>
          </p:nvPr>
        </p:nvSpPr>
        <p:spPr>
          <a:xfrm>
            <a:off x="649225" y="1676400"/>
            <a:ext cx="3617975" cy="4712970"/>
          </a:xfrm>
        </p:spPr>
        <p:txBody>
          <a:bodyPr vert="horz" lIns="91440" tIns="45720" rIns="91440" bIns="45720" rtlCol="0">
            <a:normAutofit fontScale="47500" lnSpcReduction="20000"/>
          </a:bodyPr>
          <a:lstStyle/>
          <a:p>
            <a:pPr>
              <a:lnSpc>
                <a:spcPct val="120000"/>
              </a:lnSpc>
              <a:spcBef>
                <a:spcPts val="0"/>
              </a:spcBef>
            </a:pPr>
            <a:r>
              <a:rPr lang="en-US" sz="4200">
                <a:cs typeface="Calibri" panose="020F0502020204030204" pitchFamily="34" charset="0"/>
              </a:rPr>
              <a:t>Parents and their similarly-aged infants receive routine care together</a:t>
            </a:r>
            <a:br>
              <a:rPr lang="en-US" sz="4200">
                <a:cs typeface="Calibri" panose="020F0502020204030204" pitchFamily="34" charset="0"/>
              </a:rPr>
            </a:br>
            <a:endParaRPr lang="en-US" sz="4200">
              <a:cs typeface="Calibri" panose="020F0502020204030204" pitchFamily="34" charset="0"/>
            </a:endParaRPr>
          </a:p>
          <a:p>
            <a:pPr>
              <a:lnSpc>
                <a:spcPct val="120000"/>
              </a:lnSpc>
              <a:spcBef>
                <a:spcPts val="0"/>
              </a:spcBef>
            </a:pPr>
            <a:r>
              <a:rPr lang="en-US" sz="4200">
                <a:cs typeface="Calibri" panose="020F0502020204030204" pitchFamily="34" charset="0"/>
              </a:rPr>
              <a:t>Recommended health assessments, immunizations</a:t>
            </a:r>
          </a:p>
          <a:p>
            <a:pPr>
              <a:lnSpc>
                <a:spcPct val="120000"/>
              </a:lnSpc>
              <a:spcBef>
                <a:spcPts val="0"/>
              </a:spcBef>
            </a:pPr>
            <a:endParaRPr lang="en-US" sz="4200" u="sng">
              <a:cs typeface="Calibri" panose="020F0502020204030204" pitchFamily="34" charset="0"/>
            </a:endParaRPr>
          </a:p>
          <a:p>
            <a:pPr>
              <a:lnSpc>
                <a:spcPct val="120000"/>
              </a:lnSpc>
              <a:spcBef>
                <a:spcPts val="0"/>
              </a:spcBef>
            </a:pPr>
            <a:r>
              <a:rPr lang="en-US" sz="4200" u="sng">
                <a:cs typeface="Calibri" panose="020F0502020204030204" pitchFamily="34" charset="0"/>
              </a:rPr>
              <a:t>PLUS</a:t>
            </a:r>
            <a:r>
              <a:rPr lang="en-US" sz="4200">
                <a:cs typeface="Calibri" panose="020F0502020204030204" pitchFamily="34" charset="0"/>
              </a:rPr>
              <a:t>: maternal participation in infant care (i.e. weighing their baby), facilitated group discussions, interactive activities, mindfulness</a:t>
            </a:r>
            <a:endParaRPr lang="en-US" sz="4200" b="0" i="0">
              <a:effectLst/>
              <a:cs typeface="Calibri" panose="020F0502020204030204" pitchFamily="34" charset="0"/>
            </a:endParaRPr>
          </a:p>
          <a:p>
            <a:pPr marL="0" indent="0">
              <a:lnSpc>
                <a:spcPct val="90000"/>
              </a:lnSpc>
              <a:buNone/>
            </a:pPr>
            <a:br>
              <a:rPr lang="en-US"/>
            </a:br>
            <a:endParaRPr lang="en-US"/>
          </a:p>
        </p:txBody>
      </p:sp>
      <p:pic>
        <p:nvPicPr>
          <p:cNvPr id="4" name="Picture 3" descr="This a photo of adults and children sitting in a circle reading books">
            <a:extLst>
              <a:ext uri="{FF2B5EF4-FFF2-40B4-BE49-F238E27FC236}">
                <a16:creationId xmlns:a16="http://schemas.microsoft.com/office/drawing/2014/main" id="{092733F6-8641-46C2-9E38-AAF7341BFA66}"/>
              </a:ext>
            </a:extLst>
          </p:cNvPr>
          <p:cNvPicPr>
            <a:picLocks noChangeAspect="1"/>
          </p:cNvPicPr>
          <p:nvPr/>
        </p:nvPicPr>
        <p:blipFill rotWithShape="1">
          <a:blip r:embed="rId3">
            <a:extLst>
              <a:ext uri="{28A0092B-C50C-407E-A947-70E740481C1C}">
                <a14:useLocalDpi xmlns:a14="http://schemas.microsoft.com/office/drawing/2010/main" val="0"/>
              </a:ext>
            </a:extLst>
          </a:blip>
          <a:srcRect r="12300" b="1"/>
          <a:stretch/>
        </p:blipFill>
        <p:spPr>
          <a:xfrm>
            <a:off x="5086350" y="1333500"/>
            <a:ext cx="6020127" cy="4547639"/>
          </a:xfrm>
          <a:prstGeom prst="rect">
            <a:avLst/>
          </a:prstGeom>
        </p:spPr>
      </p:pic>
      <p:sp>
        <p:nvSpPr>
          <p:cNvPr id="3" name="TextBox 2">
            <a:extLst>
              <a:ext uri="{FF2B5EF4-FFF2-40B4-BE49-F238E27FC236}">
                <a16:creationId xmlns:a16="http://schemas.microsoft.com/office/drawing/2014/main" id="{5C325FE8-30E4-8F30-E6D4-AAFD17ECA9F9}"/>
              </a:ext>
            </a:extLst>
          </p:cNvPr>
          <p:cNvSpPr txBox="1"/>
          <p:nvPr/>
        </p:nvSpPr>
        <p:spPr>
          <a:xfrm>
            <a:off x="4883557" y="5919850"/>
            <a:ext cx="6659217" cy="382713"/>
          </a:xfrm>
          <a:prstGeom prst="rect">
            <a:avLst/>
          </a:prstGeom>
          <a:noFill/>
        </p:spPr>
        <p:txBody>
          <a:bodyPr wrap="square" rtlCol="0">
            <a:spAutoFit/>
          </a:bodyPr>
          <a:lstStyle/>
          <a:p>
            <a:r>
              <a:rPr lang="en-US" dirty="0">
                <a:hlinkClick r:id="rId4"/>
              </a:rPr>
              <a:t>https://centeringhealthcare.org/what-we-do/centering-parenting</a:t>
            </a:r>
            <a:endParaRPr lang="en-US" dirty="0"/>
          </a:p>
        </p:txBody>
      </p:sp>
    </p:spTree>
    <p:extLst>
      <p:ext uri="{BB962C8B-B14F-4D97-AF65-F5344CB8AC3E}">
        <p14:creationId xmlns:p14="http://schemas.microsoft.com/office/powerpoint/2010/main" val="292554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Aim 1 Rationale</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Develop a comprehensive group-based well child care model for mothers in treatment for OUD and their children </a:t>
            </a:r>
          </a:p>
          <a:p>
            <a:pPr lvl="1"/>
            <a:r>
              <a:rPr lang="en-US">
                <a:cs typeface="Calibri" panose="020F0502020204030204" pitchFamily="34" charset="0"/>
              </a:rPr>
              <a:t>Where are the opportunities to improve experience of pediatric primary care?  </a:t>
            </a:r>
          </a:p>
          <a:p>
            <a:pPr lvl="1"/>
            <a:r>
              <a:rPr lang="en-US">
                <a:cs typeface="Calibri" panose="020F0502020204030204" pitchFamily="34" charset="0"/>
              </a:rPr>
              <a:t>What aspects of care should the intervention prioritize in addressing?</a:t>
            </a:r>
          </a:p>
          <a:p>
            <a:pPr lvl="1"/>
            <a:r>
              <a:rPr lang="en-US">
                <a:cs typeface="Calibri" panose="020F0502020204030204" pitchFamily="34" charset="0"/>
              </a:rPr>
              <a:t>How should we approach implementation of this intervention? </a:t>
            </a:r>
            <a:endParaRPr lang="en-US"/>
          </a:p>
        </p:txBody>
      </p:sp>
    </p:spTree>
    <p:extLst>
      <p:ext uri="{BB962C8B-B14F-4D97-AF65-F5344CB8AC3E}">
        <p14:creationId xmlns:p14="http://schemas.microsoft.com/office/powerpoint/2010/main" val="22190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Study Design</a:t>
            </a:r>
          </a:p>
        </p:txBody>
      </p:sp>
      <p:sp>
        <p:nvSpPr>
          <p:cNvPr id="3" name="Content Placeholder 2"/>
          <p:cNvSpPr>
            <a:spLocks noGrp="1"/>
          </p:cNvSpPr>
          <p:nvPr>
            <p:ph idx="1"/>
          </p:nvPr>
        </p:nvSpPr>
        <p:spPr/>
        <p:txBody>
          <a:bodyPr>
            <a:normAutofit/>
          </a:bodyPr>
          <a:lstStyle/>
          <a:p>
            <a:r>
              <a:rPr lang="en-US">
                <a:effectLst/>
                <a:latin typeface="+mj-lt"/>
              </a:rPr>
              <a:t>Semi-structured interviews to inform intervention design and delivery</a:t>
            </a:r>
            <a:br>
              <a:rPr lang="en-US"/>
            </a:br>
            <a:endParaRPr lang="en-US"/>
          </a:p>
        </p:txBody>
      </p:sp>
      <p:sp>
        <p:nvSpPr>
          <p:cNvPr id="5" name="TextBox 4">
            <a:extLst>
              <a:ext uri="{FF2B5EF4-FFF2-40B4-BE49-F238E27FC236}">
                <a16:creationId xmlns:a16="http://schemas.microsoft.com/office/drawing/2014/main" id="{23C10A03-052F-CC79-7D4F-78322B6A10FD}"/>
              </a:ext>
            </a:extLst>
          </p:cNvPr>
          <p:cNvSpPr txBox="1"/>
          <p:nvPr/>
        </p:nvSpPr>
        <p:spPr>
          <a:xfrm>
            <a:off x="1112520" y="3170555"/>
            <a:ext cx="4511040" cy="1938992"/>
          </a:xfrm>
          <a:prstGeom prst="rect">
            <a:avLst/>
          </a:prstGeom>
          <a:solidFill>
            <a:schemeClr val="accent2">
              <a:lumMod val="20000"/>
              <a:lumOff val="80000"/>
            </a:schemeClr>
          </a:solidFill>
          <a:ln>
            <a:solidFill>
              <a:schemeClr val="tx1"/>
            </a:solidFill>
          </a:ln>
        </p:spPr>
        <p:txBody>
          <a:bodyPr wrap="square" rtlCol="0">
            <a:spAutoFit/>
          </a:bodyPr>
          <a:lstStyle/>
          <a:p>
            <a:pPr marL="0" lvl="1" algn="ctr"/>
            <a:r>
              <a:rPr lang="en-US" sz="2000" b="1"/>
              <a:t>Mothers receiving comprehensive OUD care</a:t>
            </a:r>
          </a:p>
          <a:p>
            <a:pPr marL="285750" lvl="1" indent="-285750">
              <a:buFont typeface="Arial" panose="020B0604020202020204" pitchFamily="34" charset="0"/>
              <a:buChar char="•"/>
            </a:pPr>
            <a:r>
              <a:rPr lang="en-US" sz="2000"/>
              <a:t>Single, academic treatment center </a:t>
            </a:r>
          </a:p>
          <a:p>
            <a:pPr marL="285750" lvl="1" indent="-285750">
              <a:buFont typeface="Arial" panose="020B0604020202020204" pitchFamily="34" charset="0"/>
              <a:buChar char="•"/>
            </a:pPr>
            <a:r>
              <a:rPr lang="en-US" sz="2000"/>
              <a:t>English-speaking </a:t>
            </a:r>
          </a:p>
          <a:p>
            <a:pPr marL="285750" lvl="1" indent="-285750">
              <a:buFont typeface="Arial" panose="020B0604020202020204" pitchFamily="34" charset="0"/>
              <a:buChar char="•"/>
            </a:pPr>
            <a:r>
              <a:rPr lang="en-US" sz="2000"/>
              <a:t>Parenting a child ≤ 2 years old</a:t>
            </a:r>
            <a:br>
              <a:rPr lang="en-US" sz="2000"/>
            </a:br>
            <a:endParaRPr lang="en-US" sz="2000"/>
          </a:p>
        </p:txBody>
      </p:sp>
      <p:sp>
        <p:nvSpPr>
          <p:cNvPr id="6" name="TextBox 5">
            <a:extLst>
              <a:ext uri="{FF2B5EF4-FFF2-40B4-BE49-F238E27FC236}">
                <a16:creationId xmlns:a16="http://schemas.microsoft.com/office/drawing/2014/main" id="{3841B723-EF8E-6A59-4307-F5582CAA32A8}"/>
              </a:ext>
            </a:extLst>
          </p:cNvPr>
          <p:cNvSpPr txBox="1"/>
          <p:nvPr/>
        </p:nvSpPr>
        <p:spPr>
          <a:xfrm>
            <a:off x="6301740" y="3170555"/>
            <a:ext cx="4213860" cy="2308324"/>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000" b="1"/>
              <a:t>Pediatric primary care clinicians</a:t>
            </a:r>
          </a:p>
          <a:p>
            <a:pPr marL="285750" indent="-285750">
              <a:buFont typeface="Arial" panose="020B0604020202020204" pitchFamily="34" charset="0"/>
              <a:buChar char="•"/>
            </a:pPr>
            <a:r>
              <a:rPr lang="en-US" sz="2000"/>
              <a:t>Primary care attendings</a:t>
            </a:r>
          </a:p>
          <a:p>
            <a:pPr marL="285750" indent="-285750">
              <a:buFont typeface="Arial" panose="020B0604020202020204" pitchFamily="34" charset="0"/>
              <a:buChar char="•"/>
            </a:pPr>
            <a:r>
              <a:rPr lang="en-US" sz="2000"/>
              <a:t>Resident physicians</a:t>
            </a:r>
          </a:p>
          <a:p>
            <a:pPr marL="285750" indent="-285750">
              <a:buFont typeface="Arial" panose="020B0604020202020204" pitchFamily="34" charset="0"/>
              <a:buChar char="•"/>
            </a:pPr>
            <a:r>
              <a:rPr lang="en-US" sz="2000"/>
              <a:t>Nurses </a:t>
            </a:r>
          </a:p>
          <a:p>
            <a:pPr marL="285750" indent="-285750">
              <a:buFont typeface="Arial" panose="020B0604020202020204" pitchFamily="34" charset="0"/>
              <a:buChar char="•"/>
            </a:pPr>
            <a:r>
              <a:rPr lang="en-US" sz="2000"/>
              <a:t>Single university-affiliated primary care practice</a:t>
            </a:r>
            <a:endParaRPr lang="en-US" sz="3200"/>
          </a:p>
          <a:p>
            <a:pPr lvl="1"/>
            <a:endParaRPr lang="en-US" sz="200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28</a:t>
            </a:fld>
            <a:endParaRPr lang="en-US"/>
          </a:p>
        </p:txBody>
      </p:sp>
    </p:spTree>
    <p:extLst>
      <p:ext uri="{BB962C8B-B14F-4D97-AF65-F5344CB8AC3E}">
        <p14:creationId xmlns:p14="http://schemas.microsoft.com/office/powerpoint/2010/main" val="1319037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304800"/>
            <a:ext cx="8839200" cy="617884"/>
          </a:xfrm>
        </p:spPr>
        <p:txBody>
          <a:bodyPr>
            <a:noAutofit/>
          </a:bodyPr>
          <a:lstStyle/>
          <a:p>
            <a:r>
              <a:rPr lang="en-US"/>
              <a:t>Recruitment</a:t>
            </a:r>
          </a:p>
        </p:txBody>
      </p:sp>
      <p:sp>
        <p:nvSpPr>
          <p:cNvPr id="3" name="Content Placeholder 2"/>
          <p:cNvSpPr>
            <a:spLocks noGrp="1"/>
          </p:cNvSpPr>
          <p:nvPr>
            <p:ph idx="1"/>
          </p:nvPr>
        </p:nvSpPr>
        <p:spPr/>
        <p:txBody>
          <a:bodyPr/>
          <a:lstStyle/>
          <a:p>
            <a:r>
              <a:rPr lang="en-US"/>
              <a:t>Recruitment of maternal participants</a:t>
            </a:r>
          </a:p>
          <a:p>
            <a:pPr lvl="1"/>
            <a:r>
              <a:rPr lang="en-US"/>
              <a:t>Flyers, convenience sampling </a:t>
            </a:r>
          </a:p>
          <a:p>
            <a:pPr lvl="1"/>
            <a:r>
              <a:rPr lang="en-US"/>
              <a:t>Eligibility determination and enrollment via telephone</a:t>
            </a:r>
          </a:p>
          <a:p>
            <a:pPr lvl="1"/>
            <a:r>
              <a:rPr lang="en-US"/>
              <a:t>Compensated $50 for Aim 1 participation</a:t>
            </a:r>
            <a:br>
              <a:rPr lang="en-US"/>
            </a:br>
            <a:endParaRPr lang="en-US"/>
          </a:p>
          <a:p>
            <a:r>
              <a:rPr lang="en-US"/>
              <a:t>Recruitment of clinician participants</a:t>
            </a:r>
          </a:p>
          <a:p>
            <a:pPr lvl="1"/>
            <a:r>
              <a:rPr lang="en-US"/>
              <a:t>Email to all eligible clinicians, followed by reminder 1-month later</a:t>
            </a:r>
          </a:p>
          <a:p>
            <a:pPr lvl="1"/>
            <a:r>
              <a:rPr lang="en-US"/>
              <a:t>No compensation  </a:t>
            </a:r>
            <a:br>
              <a:rPr lang="en-US"/>
            </a:br>
            <a:endParaRPr lang="en-US"/>
          </a:p>
          <a:p>
            <a:r>
              <a:rPr lang="en-US"/>
              <a:t>No purposive sampling</a:t>
            </a:r>
          </a:p>
          <a:p>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29</a:t>
            </a:fld>
            <a:endParaRPr lang="en-US"/>
          </a:p>
        </p:txBody>
      </p:sp>
    </p:spTree>
    <p:extLst>
      <p:ext uri="{BB962C8B-B14F-4D97-AF65-F5344CB8AC3E}">
        <p14:creationId xmlns:p14="http://schemas.microsoft.com/office/powerpoint/2010/main" val="229437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Welcome</a:t>
            </a:r>
          </a:p>
        </p:txBody>
      </p:sp>
      <p:pic>
        <p:nvPicPr>
          <p:cNvPr id="5" name="Picture 4" descr="This is a photo of Aimee Eden">
            <a:extLst>
              <a:ext uri="{FF2B5EF4-FFF2-40B4-BE49-F238E27FC236}">
                <a16:creationId xmlns:a16="http://schemas.microsoft.com/office/drawing/2014/main" id="{B0E49C11-7F04-FAAB-89DE-A500E89225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4" r="12190"/>
          <a:stretch/>
        </p:blipFill>
        <p:spPr>
          <a:xfrm>
            <a:off x="1890445" y="2603477"/>
            <a:ext cx="2558266" cy="2931632"/>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095982" y="1806312"/>
            <a:ext cx="6185043" cy="4525963"/>
          </a:xfrm>
        </p:spPr>
        <p:txBody>
          <a:bodyPr/>
          <a:lstStyle/>
          <a:p>
            <a:pPr marL="0" indent="0" algn="ctr">
              <a:buNone/>
            </a:pPr>
            <a:endParaRPr lang="en-US" b="1" i="0">
              <a:solidFill>
                <a:srgbClr val="1B1B1B"/>
              </a:solidFill>
              <a:effectLst/>
              <a:latin typeface="Source Sans Pro" panose="020B0503030403020204" pitchFamily="34" charset="0"/>
            </a:endParaRPr>
          </a:p>
          <a:p>
            <a:pPr marL="0" indent="0" algn="ctr">
              <a:buNone/>
            </a:pPr>
            <a:endParaRPr lang="en-US" b="1">
              <a:solidFill>
                <a:srgbClr val="1B1B1B"/>
              </a:solidFill>
              <a:latin typeface="Source Sans Pro" panose="020B0503030403020204" pitchFamily="34" charset="0"/>
            </a:endParaRPr>
          </a:p>
          <a:p>
            <a:pPr marL="0" indent="0" algn="ctr">
              <a:buNone/>
            </a:pPr>
            <a:r>
              <a:rPr lang="en-US" b="1" i="0">
                <a:solidFill>
                  <a:srgbClr val="1B1B1B"/>
                </a:solidFill>
                <a:effectLst/>
                <a:latin typeface="+mj-lt"/>
              </a:rPr>
              <a:t>Aimee R. Eden, PhD, MPH</a:t>
            </a:r>
            <a:br>
              <a:rPr lang="en-US">
                <a:latin typeface="+mj-lt"/>
              </a:rPr>
            </a:br>
            <a:r>
              <a:rPr lang="en-US" b="0" i="0">
                <a:solidFill>
                  <a:srgbClr val="1B1B1B"/>
                </a:solidFill>
                <a:effectLst/>
                <a:latin typeface="+mj-lt"/>
              </a:rPr>
              <a:t>Acting Director, </a:t>
            </a:r>
          </a:p>
          <a:p>
            <a:pPr marL="0" indent="0" algn="ctr">
              <a:buNone/>
            </a:pPr>
            <a:r>
              <a:rPr lang="en-US" b="0" i="0">
                <a:solidFill>
                  <a:srgbClr val="1B1B1B"/>
                </a:solidFill>
                <a:effectLst/>
                <a:latin typeface="+mj-lt"/>
              </a:rPr>
              <a:t>National Center for Excellence in Primary Care Research (NCEPCR),</a:t>
            </a:r>
            <a:br>
              <a:rPr lang="en-US">
                <a:latin typeface="+mj-lt"/>
              </a:rPr>
            </a:br>
            <a:r>
              <a:rPr lang="en-US" b="0" i="0">
                <a:solidFill>
                  <a:srgbClr val="1B1B1B"/>
                </a:solidFill>
                <a:effectLst/>
                <a:latin typeface="+mj-lt"/>
              </a:rPr>
              <a:t>AHRQ</a:t>
            </a:r>
            <a:endParaRPr lang="en-US">
              <a:latin typeface="+mj-lt"/>
            </a:endParaRPr>
          </a:p>
        </p:txBody>
      </p:sp>
    </p:spTree>
    <p:extLst>
      <p:ext uri="{BB962C8B-B14F-4D97-AF65-F5344CB8AC3E}">
        <p14:creationId xmlns:p14="http://schemas.microsoft.com/office/powerpoint/2010/main" val="399565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304800"/>
            <a:ext cx="8839200" cy="617884"/>
          </a:xfrm>
        </p:spPr>
        <p:txBody>
          <a:bodyPr>
            <a:noAutofit/>
          </a:bodyPr>
          <a:lstStyle/>
          <a:p>
            <a:r>
              <a:rPr lang="en-US"/>
              <a:t>Sample Size</a:t>
            </a:r>
          </a:p>
        </p:txBody>
      </p:sp>
      <p:sp>
        <p:nvSpPr>
          <p:cNvPr id="3" name="Content Placeholder 2"/>
          <p:cNvSpPr>
            <a:spLocks noGrp="1"/>
          </p:cNvSpPr>
          <p:nvPr>
            <p:ph idx="1"/>
          </p:nvPr>
        </p:nvSpPr>
        <p:spPr/>
        <p:txBody>
          <a:bodyPr>
            <a:normAutofit fontScale="92500" lnSpcReduction="20000"/>
          </a:bodyPr>
          <a:lstStyle/>
          <a:p>
            <a:r>
              <a:rPr lang="en-US" sz="3000">
                <a:latin typeface="+mj-lt"/>
              </a:rPr>
              <a:t>Thematic saturation</a:t>
            </a:r>
          </a:p>
          <a:p>
            <a:pPr lvl="1"/>
            <a:r>
              <a:rPr lang="en-US" sz="2600">
                <a:latin typeface="+mj-lt"/>
              </a:rPr>
              <a:t>P</a:t>
            </a:r>
            <a:r>
              <a:rPr lang="en-US" sz="2600" b="0" i="0">
                <a:effectLst/>
                <a:latin typeface="+mj-lt"/>
              </a:rPr>
              <a:t>oint at which no additional issues or insights are identified</a:t>
            </a:r>
          </a:p>
          <a:p>
            <a:pPr lvl="1"/>
            <a:r>
              <a:rPr lang="en-US" sz="2600" b="0" i="0">
                <a:effectLst/>
                <a:latin typeface="+mj-lt"/>
              </a:rPr>
              <a:t>Further data collection becomes redundant</a:t>
            </a:r>
          </a:p>
          <a:p>
            <a:pPr lvl="1"/>
            <a:r>
              <a:rPr lang="en-US" sz="2600">
                <a:solidFill>
                  <a:srgbClr val="2E2E2E"/>
                </a:solidFill>
                <a:latin typeface="+mj-lt"/>
              </a:rPr>
              <a:t>Affected by sample homogeneity and narrowness of study objectives</a:t>
            </a:r>
          </a:p>
          <a:p>
            <a:endParaRPr lang="en-US">
              <a:solidFill>
                <a:srgbClr val="2E2E2E"/>
              </a:solidFill>
              <a:latin typeface="+mj-lt"/>
            </a:endParaRPr>
          </a:p>
          <a:p>
            <a:r>
              <a:rPr lang="en-US" sz="3000">
                <a:solidFill>
                  <a:srgbClr val="2E2E2E"/>
                </a:solidFill>
                <a:latin typeface="+mj-lt"/>
              </a:rPr>
              <a:t>Samples size </a:t>
            </a:r>
            <a:r>
              <a:rPr lang="en-US" sz="3000">
                <a:latin typeface="+mj-lt"/>
              </a:rPr>
              <a:t>plans were based on prior e</a:t>
            </a:r>
            <a:r>
              <a:rPr lang="en-US" sz="3000" b="0" i="0">
                <a:effectLst/>
                <a:latin typeface="+mj-lt"/>
              </a:rPr>
              <a:t>mpirical studies </a:t>
            </a:r>
          </a:p>
          <a:p>
            <a:pPr lvl="1"/>
            <a:r>
              <a:rPr lang="en-US" sz="2600">
                <a:effectLst/>
                <a:latin typeface="+mj-lt"/>
                <a:ea typeface="Calibri" panose="020F0502020204030204" pitchFamily="34" charset="0"/>
              </a:rPr>
              <a:t>Target sample sizes of 30 parents, 15 clinicians</a:t>
            </a:r>
            <a:endParaRPr lang="en-US" sz="2600">
              <a:latin typeface="+mj-lt"/>
            </a:endParaRPr>
          </a:p>
          <a:p>
            <a:pPr lvl="1"/>
            <a:r>
              <a:rPr lang="en-US" sz="2600">
                <a:latin typeface="+mj-lt"/>
              </a:rPr>
              <a:t>Planned to enroll additional participants if needed</a:t>
            </a:r>
            <a:br>
              <a:rPr lang="en-US" sz="2600">
                <a:latin typeface="+mj-lt"/>
              </a:rPr>
            </a:br>
            <a:br>
              <a:rPr lang="en-US">
                <a:latin typeface="+mj-lt"/>
              </a:rPr>
            </a:br>
            <a:endParaRPr lang="en-US">
              <a:latin typeface="+mj-lt"/>
            </a:endParaRPr>
          </a:p>
          <a:p>
            <a:r>
              <a:rPr lang="en-US" sz="3000"/>
              <a:t>Actual sample sizes: 31 mothers, 13 clinicians</a:t>
            </a:r>
            <a:br>
              <a:rPr lang="en-US"/>
            </a:br>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30</a:t>
            </a:fld>
            <a:endParaRPr lang="en-US"/>
          </a:p>
        </p:txBody>
      </p:sp>
    </p:spTree>
    <p:extLst>
      <p:ext uri="{BB962C8B-B14F-4D97-AF65-F5344CB8AC3E}">
        <p14:creationId xmlns:p14="http://schemas.microsoft.com/office/powerpoint/2010/main" val="427252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1E0A-2163-695C-C8CA-F075ECD3831B}"/>
              </a:ext>
            </a:extLst>
          </p:cNvPr>
          <p:cNvSpPr>
            <a:spLocks noGrp="1"/>
          </p:cNvSpPr>
          <p:nvPr>
            <p:ph type="title"/>
          </p:nvPr>
        </p:nvSpPr>
        <p:spPr/>
        <p:txBody>
          <a:bodyPr>
            <a:noAutofit/>
          </a:bodyPr>
          <a:lstStyle/>
          <a:p>
            <a:r>
              <a:rPr lang="en-US"/>
              <a:t>Study Procedures</a:t>
            </a:r>
          </a:p>
        </p:txBody>
      </p:sp>
      <p:sp>
        <p:nvSpPr>
          <p:cNvPr id="7" name="Content Placeholder 6">
            <a:extLst>
              <a:ext uri="{FF2B5EF4-FFF2-40B4-BE49-F238E27FC236}">
                <a16:creationId xmlns:a16="http://schemas.microsoft.com/office/drawing/2014/main" id="{29CB1E96-3834-170A-8474-B7ADC8A1321F}"/>
              </a:ext>
            </a:extLst>
          </p:cNvPr>
          <p:cNvSpPr txBox="1">
            <a:spLocks noGrp="1"/>
          </p:cNvSpPr>
          <p:nvPr>
            <p:ph sz="half" idx="1"/>
          </p:nvPr>
        </p:nvSpPr>
        <p:spPr>
          <a:xfrm>
            <a:off x="673533" y="1775511"/>
            <a:ext cx="4545013" cy="1446550"/>
          </a:xfrm>
          <a:prstGeom prst="rect">
            <a:avLst/>
          </a:prstGeom>
          <a:noFill/>
        </p:spPr>
        <p:txBody>
          <a:bodyPr wrap="square" rtlCol="0">
            <a:spAutoFit/>
          </a:bodyPr>
          <a:lstStyle/>
          <a:p>
            <a:pPr marL="0" indent="0" algn="ctr">
              <a:buNone/>
            </a:pPr>
            <a:r>
              <a:rPr lang="en-US" sz="2000"/>
              <a:t>1. Brief survey of demographics, </a:t>
            </a:r>
            <a:br>
              <a:rPr lang="en-US" sz="2000"/>
            </a:br>
            <a:r>
              <a:rPr lang="en-US" sz="2000"/>
              <a:t>health care experiences</a:t>
            </a:r>
          </a:p>
          <a:p>
            <a:pPr marL="0" indent="0" algn="ctr">
              <a:buNone/>
            </a:pPr>
            <a:r>
              <a:rPr lang="en-US" sz="2000"/>
              <a:t>(5 min)</a:t>
            </a:r>
          </a:p>
          <a:p>
            <a:pPr algn="ctr"/>
            <a:endParaRPr lang="en-US" sz="2000"/>
          </a:p>
        </p:txBody>
      </p:sp>
      <p:sp>
        <p:nvSpPr>
          <p:cNvPr id="8" name="Rectangle 7">
            <a:extLst>
              <a:ext uri="{FF2B5EF4-FFF2-40B4-BE49-F238E27FC236}">
                <a16:creationId xmlns:a16="http://schemas.microsoft.com/office/drawing/2014/main" id="{8F6159BE-9C12-6A0E-3DDF-2AE866774223}"/>
              </a:ext>
              <a:ext uri="{C183D7F6-B498-43B3-948B-1728B52AA6E4}">
                <adec:decorative xmlns:adec="http://schemas.microsoft.com/office/drawing/2017/decorative" val="1"/>
              </a:ext>
            </a:extLst>
          </p:cNvPr>
          <p:cNvSpPr/>
          <p:nvPr/>
        </p:nvSpPr>
        <p:spPr>
          <a:xfrm>
            <a:off x="2204820" y="2870720"/>
            <a:ext cx="1260764" cy="1313255"/>
          </a:xfrm>
          <a:prstGeom prst="rect">
            <a:avLst/>
          </a:prstGeom>
          <a:blipFill rotWithShape="1">
            <a:blip r:embed="rId2">
              <a:duotone>
                <a:prstClr val="black"/>
                <a:schemeClr val="accent4">
                  <a:tint val="45000"/>
                  <a:satMod val="400000"/>
                </a:schemeClr>
              </a:duotone>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9" name="Content Placeholder 6">
            <a:extLst>
              <a:ext uri="{FF2B5EF4-FFF2-40B4-BE49-F238E27FC236}">
                <a16:creationId xmlns:a16="http://schemas.microsoft.com/office/drawing/2014/main" id="{34B9DC2E-6CCC-2B01-403A-D3554B57027D}"/>
              </a:ext>
            </a:extLst>
          </p:cNvPr>
          <p:cNvSpPr txBox="1">
            <a:spLocks/>
          </p:cNvSpPr>
          <p:nvPr/>
        </p:nvSpPr>
        <p:spPr>
          <a:xfrm>
            <a:off x="673533" y="4555909"/>
            <a:ext cx="4545013" cy="113877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000"/>
              <a:t>2. Semi-structured interviews</a:t>
            </a:r>
          </a:p>
          <a:p>
            <a:pPr marL="0" indent="0" algn="ctr">
              <a:buFont typeface="Arial" pitchFamily="34" charset="0"/>
              <a:buNone/>
            </a:pPr>
            <a:r>
              <a:rPr lang="en-US" sz="2000"/>
              <a:t>(30 min)</a:t>
            </a:r>
          </a:p>
          <a:p>
            <a:pPr algn="ctr"/>
            <a:endParaRPr lang="en-US" sz="2000"/>
          </a:p>
        </p:txBody>
      </p:sp>
      <p:sp>
        <p:nvSpPr>
          <p:cNvPr id="10" name="Rectangle 9">
            <a:extLst>
              <a:ext uri="{FF2B5EF4-FFF2-40B4-BE49-F238E27FC236}">
                <a16:creationId xmlns:a16="http://schemas.microsoft.com/office/drawing/2014/main" id="{66E97953-6DC7-66E0-73E6-97A0030DB4CC}"/>
              </a:ext>
              <a:ext uri="{C183D7F6-B498-43B3-948B-1728B52AA6E4}">
                <adec:decorative xmlns:adec="http://schemas.microsoft.com/office/drawing/2017/decorative" val="1"/>
              </a:ext>
            </a:extLst>
          </p:cNvPr>
          <p:cNvSpPr/>
          <p:nvPr/>
        </p:nvSpPr>
        <p:spPr>
          <a:xfrm>
            <a:off x="2102786" y="5125295"/>
            <a:ext cx="1483312" cy="1483312"/>
          </a:xfrm>
          <a:prstGeom prst="rect">
            <a:avLst/>
          </a:prstGeom>
          <a:blipFill rotWithShape="1">
            <a:blip r:embed="rId3">
              <a:duotone>
                <a:schemeClr val="accent4">
                  <a:shade val="45000"/>
                  <a:satMod val="135000"/>
                </a:schemeClr>
                <a:prstClr val="white"/>
              </a:duotone>
            </a:blip>
            <a:stretch>
              <a:fillRect/>
            </a:stretch>
          </a:blipFill>
        </p:spPr>
        <p:style>
          <a:lnRef idx="2">
            <a:schemeClr val="lt1">
              <a:alpha val="0"/>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C5512A65-5FE9-439B-6F99-3B6172980898}"/>
              </a:ext>
            </a:extLst>
          </p:cNvPr>
          <p:cNvSpPr>
            <a:spLocks noGrp="1"/>
          </p:cNvSpPr>
          <p:nvPr>
            <p:ph sz="half" idx="2"/>
          </p:nvPr>
        </p:nvSpPr>
        <p:spPr>
          <a:xfrm>
            <a:off x="5595290" y="2082644"/>
            <a:ext cx="6262255" cy="4525963"/>
          </a:xfrm>
        </p:spPr>
        <p:txBody>
          <a:bodyPr/>
          <a:lstStyle/>
          <a:p>
            <a:r>
              <a:rPr lang="en-US"/>
              <a:t>All procedures conducted by phone</a:t>
            </a:r>
          </a:p>
          <a:p>
            <a:pPr lvl="1"/>
            <a:r>
              <a:rPr lang="en-US"/>
              <a:t>Led by 2 PhD investigators</a:t>
            </a:r>
          </a:p>
          <a:p>
            <a:pPr lvl="1"/>
            <a:r>
              <a:rPr lang="en-US"/>
              <a:t>Audio recorded</a:t>
            </a:r>
          </a:p>
          <a:p>
            <a:pPr lvl="1"/>
            <a:r>
              <a:rPr lang="en-US">
                <a:solidFill>
                  <a:srgbClr val="000000"/>
                </a:solidFill>
                <a:effectLst/>
                <a:ea typeface="Calibri" panose="020F0502020204030204" pitchFamily="34" charset="0"/>
              </a:rPr>
              <a:t>Transcribed verbatim by Rev</a:t>
            </a:r>
            <a:br>
              <a:rPr lang="en-US">
                <a:solidFill>
                  <a:srgbClr val="000000"/>
                </a:solidFill>
                <a:effectLst/>
                <a:ea typeface="Calibri" panose="020F0502020204030204" pitchFamily="34" charset="0"/>
              </a:rPr>
            </a:br>
            <a:endParaRPr lang="en-US">
              <a:solidFill>
                <a:srgbClr val="000000"/>
              </a:solidFill>
              <a:effectLst/>
              <a:ea typeface="Calibri" panose="020F0502020204030204" pitchFamily="34" charset="0"/>
            </a:endParaRPr>
          </a:p>
          <a:p>
            <a:r>
              <a:rPr lang="en-US" sz="2800"/>
              <a:t>Approved by relevant </a:t>
            </a:r>
            <a:r>
              <a:rPr lang="en-US"/>
              <a:t>IRBs</a:t>
            </a:r>
          </a:p>
          <a:p>
            <a:pPr lvl="1"/>
            <a:r>
              <a:rPr lang="en-US"/>
              <a:t>Waiver of written informed consent</a:t>
            </a:r>
          </a:p>
          <a:p>
            <a:pPr lvl="1"/>
            <a:r>
              <a:rPr lang="en-US" sz="2400"/>
              <a:t>All participants provided verbal informed consent</a:t>
            </a:r>
          </a:p>
          <a:p>
            <a:pPr lvl="1"/>
            <a:endParaRPr lang="en-US"/>
          </a:p>
          <a:p>
            <a:pPr lvl="1"/>
            <a:endParaRPr lang="en-US"/>
          </a:p>
          <a:p>
            <a:endParaRPr lang="en-US"/>
          </a:p>
          <a:p>
            <a:pPr lvl="1"/>
            <a:endParaRPr lang="en-US"/>
          </a:p>
        </p:txBody>
      </p:sp>
      <p:sp>
        <p:nvSpPr>
          <p:cNvPr id="4" name="Slide Number Placeholder 3">
            <a:extLst>
              <a:ext uri="{FF2B5EF4-FFF2-40B4-BE49-F238E27FC236}">
                <a16:creationId xmlns:a16="http://schemas.microsoft.com/office/drawing/2014/main" id="{F9550410-94B0-D1C2-0E33-38F4A9D09FC5}"/>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31</a:t>
            </a:fld>
            <a:endParaRPr lang="en-US"/>
          </a:p>
        </p:txBody>
      </p:sp>
    </p:spTree>
    <p:extLst>
      <p:ext uri="{BB962C8B-B14F-4D97-AF65-F5344CB8AC3E}">
        <p14:creationId xmlns:p14="http://schemas.microsoft.com/office/powerpoint/2010/main" val="228468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304800"/>
            <a:ext cx="8839200" cy="617884"/>
          </a:xfrm>
        </p:spPr>
        <p:txBody>
          <a:bodyPr>
            <a:noAutofit/>
          </a:bodyPr>
          <a:lstStyle/>
          <a:p>
            <a:r>
              <a:rPr lang="en-US" dirty="0"/>
              <a:t>Semi-structured Interviews</a:t>
            </a:r>
          </a:p>
        </p:txBody>
      </p:sp>
      <p:sp>
        <p:nvSpPr>
          <p:cNvPr id="3" name="Content Placeholder 2"/>
          <p:cNvSpPr>
            <a:spLocks noGrp="1"/>
          </p:cNvSpPr>
          <p:nvPr>
            <p:ph idx="1"/>
          </p:nvPr>
        </p:nvSpPr>
        <p:spPr/>
        <p:txBody>
          <a:bodyPr/>
          <a:lstStyle/>
          <a:p>
            <a:r>
              <a:rPr lang="en-US"/>
              <a:t>Interview guides developed using the Consolidated Framework for Implementation Research (CFIR)</a:t>
            </a:r>
          </a:p>
        </p:txBody>
      </p:sp>
      <p:graphicFrame>
        <p:nvGraphicFramePr>
          <p:cNvPr id="2" name="Table 1" descr="This table shows the interview guides developed using the Consolidated Framework for Implementation Research.">
            <a:extLst>
              <a:ext uri="{FF2B5EF4-FFF2-40B4-BE49-F238E27FC236}">
                <a16:creationId xmlns:a16="http://schemas.microsoft.com/office/drawing/2014/main" id="{40CC8D8C-4AD0-972E-BF99-7BF447F7D85C}"/>
              </a:ext>
            </a:extLst>
          </p:cNvPr>
          <p:cNvGraphicFramePr>
            <a:graphicFrameLocks noGrp="1"/>
          </p:cNvGraphicFramePr>
          <p:nvPr>
            <p:extLst>
              <p:ext uri="{D42A27DB-BD31-4B8C-83A1-F6EECF244321}">
                <p14:modId xmlns:p14="http://schemas.microsoft.com/office/powerpoint/2010/main" val="3073922974"/>
              </p:ext>
            </p:extLst>
          </p:nvPr>
        </p:nvGraphicFramePr>
        <p:xfrm>
          <a:off x="1026842" y="2620387"/>
          <a:ext cx="9982200" cy="4101089"/>
        </p:xfrm>
        <a:graphic>
          <a:graphicData uri="http://schemas.openxmlformats.org/drawingml/2006/table">
            <a:tbl>
              <a:tblPr firstRow="1" firstCol="1" bandRow="1">
                <a:tableStyleId>{5940675A-B579-460E-94D1-54222C63F5DA}</a:tableStyleId>
              </a:tblPr>
              <a:tblGrid>
                <a:gridCol w="3685895">
                  <a:extLst>
                    <a:ext uri="{9D8B030D-6E8A-4147-A177-3AD203B41FA5}">
                      <a16:colId xmlns:a16="http://schemas.microsoft.com/office/drawing/2014/main" val="448371324"/>
                    </a:ext>
                  </a:extLst>
                </a:gridCol>
                <a:gridCol w="1386011">
                  <a:extLst>
                    <a:ext uri="{9D8B030D-6E8A-4147-A177-3AD203B41FA5}">
                      <a16:colId xmlns:a16="http://schemas.microsoft.com/office/drawing/2014/main" val="3131279617"/>
                    </a:ext>
                  </a:extLst>
                </a:gridCol>
                <a:gridCol w="4910294">
                  <a:extLst>
                    <a:ext uri="{9D8B030D-6E8A-4147-A177-3AD203B41FA5}">
                      <a16:colId xmlns:a16="http://schemas.microsoft.com/office/drawing/2014/main" val="838511127"/>
                    </a:ext>
                  </a:extLst>
                </a:gridCol>
              </a:tblGrid>
              <a:tr h="277153">
                <a:tc>
                  <a:txBody>
                    <a:bodyPr/>
                    <a:lstStyle/>
                    <a:p>
                      <a:pPr marL="0" marR="0" algn="ctr">
                        <a:spcBef>
                          <a:spcPts val="0"/>
                        </a:spcBef>
                        <a:spcAft>
                          <a:spcPts val="0"/>
                        </a:spcAft>
                      </a:pPr>
                      <a:r>
                        <a:rPr lang="en-US" sz="1800" b="1">
                          <a:solidFill>
                            <a:schemeClr val="accent2">
                              <a:lumMod val="75000"/>
                            </a:schemeClr>
                          </a:solidFill>
                          <a:effectLst/>
                          <a:latin typeface="+mn-lt"/>
                        </a:rPr>
                        <a:t>Maternal Interview Prompt</a:t>
                      </a:r>
                      <a:endParaRPr lang="en-US" sz="2000" b="1">
                        <a:solidFill>
                          <a:schemeClr val="accent2">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20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accent3">
                              <a:lumMod val="50000"/>
                            </a:schemeClr>
                          </a:solidFill>
                          <a:effectLst/>
                          <a:latin typeface="+mn-lt"/>
                        </a:rPr>
                        <a:t>Clinician Interview Prompt</a:t>
                      </a:r>
                      <a:endParaRPr lang="en-US" sz="2000" b="1">
                        <a:solidFill>
                          <a:schemeClr val="accent3">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42776"/>
                  </a:ext>
                </a:extLst>
              </a:tr>
              <a:tr h="687329">
                <a:tc>
                  <a:txBody>
                    <a:bodyPr/>
                    <a:lstStyle/>
                    <a:p>
                      <a:pPr marL="0" marR="0">
                        <a:spcBef>
                          <a:spcPts val="0"/>
                        </a:spcBef>
                        <a:spcAft>
                          <a:spcPts val="0"/>
                        </a:spcAft>
                      </a:pPr>
                      <a:r>
                        <a:rPr lang="en-US" sz="1200">
                          <a:effectLst/>
                        </a:rPr>
                        <a:t>At your child’s appointments, was there ever something you talked about with the doctor that was helpful or useful?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rowSpan="2">
                  <a:txBody>
                    <a:bodyPr/>
                    <a:lstStyle/>
                    <a:p>
                      <a:pPr marL="0" marR="0" algn="ctr">
                        <a:spcBef>
                          <a:spcPts val="0"/>
                        </a:spcBef>
                        <a:spcAft>
                          <a:spcPts val="0"/>
                        </a:spcAft>
                      </a:pPr>
                      <a:br>
                        <a:rPr lang="en-US" sz="1200" i="0">
                          <a:effectLst/>
                        </a:rPr>
                      </a:br>
                      <a:r>
                        <a:rPr lang="en-US" sz="1200" i="0">
                          <a:effectLst/>
                        </a:rPr>
                        <a:t>INTERVENTION</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a:effectLst/>
                        </a:rPr>
                        <a:t>As a primary care provider, what are your most common concerns for infants and young children whose mothers are in treatment for opioid use disorder (OUD)?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18395225"/>
                  </a:ext>
                </a:extLst>
              </a:tr>
              <a:tr h="515497">
                <a:tc>
                  <a:txBody>
                    <a:bodyPr/>
                    <a:lstStyle/>
                    <a:p>
                      <a:pPr marL="0" marR="0">
                        <a:spcBef>
                          <a:spcPts val="0"/>
                        </a:spcBef>
                        <a:spcAft>
                          <a:spcPts val="0"/>
                        </a:spcAft>
                      </a:pPr>
                      <a:r>
                        <a:rPr lang="en-US" sz="1200">
                          <a:effectLst/>
                        </a:rPr>
                        <a:t>What do you wish you could have discussed more with your child’s doctor? </a:t>
                      </a:r>
                    </a:p>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2">
                        <a:lumMod val="20000"/>
                        <a:lumOff val="80000"/>
                      </a:schemeClr>
                    </a:solidFill>
                  </a:tcPr>
                </a:tc>
                <a:tc vMerge="1">
                  <a:txBody>
                    <a:bodyPr/>
                    <a:lstStyle/>
                    <a:p>
                      <a:endParaRPr lang="en-US"/>
                    </a:p>
                  </a:txBody>
                  <a:tcPr/>
                </a:tc>
                <a:tc>
                  <a:txBody>
                    <a:bodyPr/>
                    <a:lstStyle/>
                    <a:p>
                      <a:pPr marL="0" marR="0">
                        <a:spcBef>
                          <a:spcPts val="0"/>
                        </a:spcBef>
                        <a:spcAft>
                          <a:spcPts val="0"/>
                        </a:spcAft>
                      </a:pPr>
                      <a:r>
                        <a:rPr lang="en-US" sz="1200">
                          <a:effectLst/>
                        </a:rPr>
                        <a:t>What do you believe are the core (necessary) components of well child care for children whose mothers are in treatment for OUD?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739218268"/>
                  </a:ext>
                </a:extLst>
              </a:tr>
              <a:tr h="687329">
                <a:tc>
                  <a:txBody>
                    <a:bodyPr/>
                    <a:lstStyle/>
                    <a:p>
                      <a:pPr marL="0" marR="0">
                        <a:spcBef>
                          <a:spcPts val="0"/>
                        </a:spcBef>
                        <a:spcAft>
                          <a:spcPts val="0"/>
                        </a:spcAft>
                      </a:pPr>
                      <a:r>
                        <a:rPr lang="en-US" sz="1200">
                          <a:effectLst/>
                        </a:rPr>
                        <a:t>Was there anyone else at your provider’s office that provided you with useful information, such as a nurse?  </a:t>
                      </a:r>
                    </a:p>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accent2">
                        <a:lumMod val="20000"/>
                        <a:lumOff val="80000"/>
                      </a:schemeClr>
                    </a:solidFill>
                  </a:tcPr>
                </a:tc>
                <a:tc rowSpan="2">
                  <a:txBody>
                    <a:bodyPr/>
                    <a:lstStyle/>
                    <a:p>
                      <a:pPr marL="0" marR="0" algn="ctr">
                        <a:spcBef>
                          <a:spcPts val="0"/>
                        </a:spcBef>
                        <a:spcAft>
                          <a:spcPts val="0"/>
                        </a:spcAft>
                      </a:pPr>
                      <a:br>
                        <a:rPr lang="en-US" sz="1200">
                          <a:effectLst/>
                        </a:rPr>
                      </a:br>
                      <a:r>
                        <a:rPr lang="en-US" sz="1200">
                          <a:effectLst/>
                        </a:rPr>
                        <a:t>INDIVIDUALS INVOLVED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What has your training and experience been in working with families affected by OUD?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17940412"/>
                  </a:ext>
                </a:extLst>
              </a:tr>
              <a:tr h="515497">
                <a:tc>
                  <a:txBody>
                    <a:bodyPr/>
                    <a:lstStyle/>
                    <a:p>
                      <a:pPr marL="0" marR="0">
                        <a:spcBef>
                          <a:spcPts val="0"/>
                        </a:spcBef>
                        <a:spcAft>
                          <a:spcPts val="0"/>
                        </a:spcAft>
                      </a:pPr>
                      <a:r>
                        <a:rPr lang="en-US" sz="1200">
                          <a:effectLst/>
                        </a:rPr>
                        <a:t>Are you interested in meeting other moms with a child of the same age?</a:t>
                      </a:r>
                    </a:p>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2">
                        <a:lumMod val="20000"/>
                        <a:lumOff val="80000"/>
                      </a:schemeClr>
                    </a:solidFill>
                  </a:tcPr>
                </a:tc>
                <a:tc vMerge="1">
                  <a:txBody>
                    <a:bodyPr/>
                    <a:lstStyle/>
                    <a:p>
                      <a:endParaRPr lang="en-US"/>
                    </a:p>
                  </a:txBody>
                  <a:tcPr/>
                </a:tc>
                <a:tc>
                  <a:txBody>
                    <a:bodyPr/>
                    <a:lstStyle/>
                    <a:p>
                      <a:pPr marL="0" marR="0">
                        <a:spcBef>
                          <a:spcPts val="0"/>
                        </a:spcBef>
                        <a:spcAft>
                          <a:spcPts val="0"/>
                        </a:spcAft>
                      </a:pPr>
                      <a:r>
                        <a:rPr lang="en-US" sz="1200">
                          <a:effectLst/>
                        </a:rPr>
                        <a:t>How interested would you personally be in conducting group well child care visits?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823994158"/>
                  </a:ext>
                </a:extLst>
              </a:tr>
              <a:tr h="1202825">
                <a:tc>
                  <a:txBody>
                    <a:bodyPr/>
                    <a:lstStyle/>
                    <a:p>
                      <a:pPr marL="0" marR="0">
                        <a:spcBef>
                          <a:spcPts val="0"/>
                        </a:spcBef>
                        <a:spcAft>
                          <a:spcPts val="0"/>
                        </a:spcAft>
                      </a:pPr>
                      <a:r>
                        <a:rPr lang="en-US" sz="1200">
                          <a:effectLst/>
                        </a:rPr>
                        <a:t>If you were given the option of group pediatric care at Family Center, what would make you more likely to participate? </a:t>
                      </a:r>
                    </a:p>
                    <a:p>
                      <a:pPr marL="0" marR="0">
                        <a:spcBef>
                          <a:spcPts val="0"/>
                        </a:spcBef>
                        <a:spcAft>
                          <a:spcPts val="0"/>
                        </a:spcAft>
                      </a:pPr>
                      <a:r>
                        <a:rPr lang="en-US" sz="1200">
                          <a:effectLst/>
                        </a:rPr>
                        <a:t> </a:t>
                      </a:r>
                    </a:p>
                    <a:p>
                      <a:pPr marL="0" marR="0">
                        <a:spcBef>
                          <a:spcPts val="0"/>
                        </a:spcBef>
                        <a:spcAft>
                          <a:spcPts val="0"/>
                        </a:spcAft>
                      </a:pPr>
                      <a:r>
                        <a:rPr lang="en-US" sz="1200">
                          <a:effectLst/>
                        </a:rPr>
                        <a:t>How would you feel about group pediatric care counting towards participation in your treatment program?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br>
                        <a:rPr lang="en-US" sz="1200">
                          <a:effectLst/>
                          <a:latin typeface="+mn-lt"/>
                          <a:ea typeface="Calibri" panose="020F0502020204030204" pitchFamily="34" charset="0"/>
                          <a:cs typeface="Times New Roman" panose="02020603050405020304" pitchFamily="18" charset="0"/>
                        </a:rPr>
                      </a:br>
                      <a:r>
                        <a:rPr lang="en-US" sz="1200">
                          <a:effectLst/>
                          <a:latin typeface="+mn-lt"/>
                          <a:ea typeface="Calibri" panose="020F0502020204030204" pitchFamily="34" charset="0"/>
                          <a:cs typeface="Times New Roman" panose="02020603050405020304" pitchFamily="18" charset="0"/>
                        </a:rPr>
                        <a:t>INNER SETTING</a:t>
                      </a:r>
                    </a:p>
                  </a:txBody>
                  <a:tcPr marL="68580" marR="68580" marT="0" marB="0"/>
                </a:tc>
                <a:tc>
                  <a:txBody>
                    <a:bodyPr/>
                    <a:lstStyle/>
                    <a:p>
                      <a:pPr marL="0" marR="0">
                        <a:spcBef>
                          <a:spcPts val="0"/>
                        </a:spcBef>
                        <a:spcAft>
                          <a:spcPts val="0"/>
                        </a:spcAft>
                      </a:pPr>
                      <a:r>
                        <a:rPr lang="en-US" sz="1200" dirty="0">
                          <a:effectLst/>
                        </a:rPr>
                        <a:t>How would you describe the current relationship between your pediatric office and the [university- affiliated OUD treatment] program?</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What resources would be needed for your practice to successfully provide group well child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319390600"/>
                  </a:ext>
                </a:extLst>
              </a:tr>
            </a:tbl>
          </a:graphicData>
        </a:graphic>
      </p:graphicFrame>
      <p:pic>
        <p:nvPicPr>
          <p:cNvPr id="6" name="Picture 5">
            <a:extLst>
              <a:ext uri="{FF2B5EF4-FFF2-40B4-BE49-F238E27FC236}">
                <a16:creationId xmlns:a16="http://schemas.microsoft.com/office/drawing/2014/main" id="{522BA74D-3B67-5284-CF00-05DB3A1542C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2953" t="44691" r="70297" b="44338"/>
          <a:stretch/>
        </p:blipFill>
        <p:spPr>
          <a:xfrm>
            <a:off x="4931592" y="3315088"/>
            <a:ext cx="897980" cy="783122"/>
          </a:xfrm>
          <a:prstGeom prst="rect">
            <a:avLst/>
          </a:prstGeom>
        </p:spPr>
      </p:pic>
      <p:pic>
        <p:nvPicPr>
          <p:cNvPr id="8" name="Picture 7">
            <a:extLst>
              <a:ext uri="{FF2B5EF4-FFF2-40B4-BE49-F238E27FC236}">
                <a16:creationId xmlns:a16="http://schemas.microsoft.com/office/drawing/2014/main" id="{D37DF0CA-2F8D-DC82-38EB-69B6672D643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2560" t="60929" r="70297" b="29855"/>
          <a:stretch/>
        </p:blipFill>
        <p:spPr>
          <a:xfrm>
            <a:off x="4898139" y="4692089"/>
            <a:ext cx="950188" cy="657823"/>
          </a:xfrm>
          <a:prstGeom prst="rect">
            <a:avLst/>
          </a:prstGeom>
        </p:spPr>
      </p:pic>
      <p:pic>
        <p:nvPicPr>
          <p:cNvPr id="9" name="Picture 8">
            <a:extLst>
              <a:ext uri="{FF2B5EF4-FFF2-40B4-BE49-F238E27FC236}">
                <a16:creationId xmlns:a16="http://schemas.microsoft.com/office/drawing/2014/main" id="{A317ACCA-45AB-6879-BB80-1D1379C93FF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1645" t="74686" r="70349" b="16382"/>
          <a:stretch/>
        </p:blipFill>
        <p:spPr>
          <a:xfrm>
            <a:off x="4823838" y="5935365"/>
            <a:ext cx="1098789" cy="657823"/>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32</a:t>
            </a:fld>
            <a:endParaRPr lang="en-US"/>
          </a:p>
        </p:txBody>
      </p:sp>
    </p:spTree>
    <p:extLst>
      <p:ext uri="{BB962C8B-B14F-4D97-AF65-F5344CB8AC3E}">
        <p14:creationId xmlns:p14="http://schemas.microsoft.com/office/powerpoint/2010/main" val="285999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Analysis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599" y="1646238"/>
            <a:ext cx="11296073" cy="4525963"/>
          </a:xfrm>
        </p:spPr>
        <p:txBody>
          <a:bodyPr>
            <a:normAutofit fontScale="92500"/>
          </a:bodyPr>
          <a:lstStyle/>
          <a:p>
            <a:r>
              <a:rPr lang="en-US" sz="3000"/>
              <a:t>Thematic analyses conducted using an inductive approach</a:t>
            </a:r>
          </a:p>
          <a:p>
            <a:pPr lvl="1"/>
            <a:r>
              <a:rPr lang="en-US" sz="2600">
                <a:latin typeface="+mj-lt"/>
                <a:ea typeface="Calibri" panose="020F0502020204030204" pitchFamily="34" charset="0"/>
              </a:rPr>
              <a:t>Emphasizes</a:t>
            </a:r>
            <a:r>
              <a:rPr lang="en-US" sz="2600">
                <a:effectLst/>
                <a:latin typeface="+mj-lt"/>
                <a:ea typeface="Calibri" panose="020F0502020204030204" pitchFamily="34" charset="0"/>
              </a:rPr>
              <a:t> participants’ experiences, feelings and perceptions </a:t>
            </a:r>
            <a:endParaRPr lang="en-US" sz="2600">
              <a:latin typeface="+mj-lt"/>
            </a:endParaRPr>
          </a:p>
          <a:p>
            <a:r>
              <a:rPr lang="en-US"/>
              <a:t>Transcript coding and analysis led by 2 qualitative researchers</a:t>
            </a:r>
          </a:p>
          <a:p>
            <a:pPr lvl="1"/>
            <a:r>
              <a:rPr lang="en-US" err="1">
                <a:solidFill>
                  <a:srgbClr val="000000"/>
                </a:solidFill>
                <a:effectLst/>
                <a:latin typeface="+mj-lt"/>
                <a:ea typeface="Calibri" panose="020F0502020204030204" pitchFamily="34" charset="0"/>
                <a:cs typeface="Times New Roman" panose="02020603050405020304" pitchFamily="18" charset="0"/>
              </a:rPr>
              <a:t>Dedoose</a:t>
            </a:r>
            <a:r>
              <a:rPr lang="en-US">
                <a:solidFill>
                  <a:srgbClr val="000000"/>
                </a:solidFill>
                <a:effectLst/>
                <a:latin typeface="+mj-lt"/>
                <a:ea typeface="Calibri" panose="020F0502020204030204" pitchFamily="34" charset="0"/>
                <a:cs typeface="Times New Roman" panose="02020603050405020304" pitchFamily="18" charset="0"/>
              </a:rPr>
              <a:t> V 8.0.35</a:t>
            </a:r>
          </a:p>
          <a:p>
            <a:pPr lvl="1"/>
            <a:r>
              <a:rPr lang="en-US">
                <a:solidFill>
                  <a:srgbClr val="000000"/>
                </a:solidFill>
                <a:effectLst/>
                <a:latin typeface="+mj-lt"/>
                <a:ea typeface="Calibri" panose="020F0502020204030204" pitchFamily="34" charset="0"/>
                <a:cs typeface="Times New Roman" panose="02020603050405020304" pitchFamily="18" charset="0"/>
              </a:rPr>
              <a:t>8 transcripts (4 maternal, 4 clinician) first coded independently with </a:t>
            </a:r>
            <a:r>
              <a:rPr lang="en-US">
                <a:effectLst/>
                <a:latin typeface="+mj-lt"/>
                <a:ea typeface="Calibri" panose="020F0502020204030204" pitchFamily="34" charset="0"/>
              </a:rPr>
              <a:t>preliminary thematic categories in mind </a:t>
            </a:r>
            <a:endParaRPr lang="en-US">
              <a:latin typeface="+mj-lt"/>
              <a:ea typeface="Calibri" panose="020F0502020204030204" pitchFamily="34" charset="0"/>
            </a:endParaRPr>
          </a:p>
          <a:p>
            <a:pPr lvl="1"/>
            <a:r>
              <a:rPr lang="en-US">
                <a:effectLst/>
                <a:latin typeface="+mj-lt"/>
                <a:ea typeface="Calibri" panose="020F0502020204030204" pitchFamily="34" charset="0"/>
              </a:rPr>
              <a:t>Maternal and clinician codebooks developed through an iterative process </a:t>
            </a:r>
          </a:p>
          <a:p>
            <a:pPr lvl="1"/>
            <a:r>
              <a:rPr lang="en-US">
                <a:effectLst/>
                <a:latin typeface="+mj-lt"/>
                <a:ea typeface="Calibri" panose="020F0502020204030204" pitchFamily="34" charset="0"/>
              </a:rPr>
              <a:t>Meetings to discuss discrepancies, examine code stability, clarify code applications</a:t>
            </a:r>
          </a:p>
          <a:p>
            <a:pPr lvl="1"/>
            <a:r>
              <a:rPr lang="en-US">
                <a:effectLst/>
                <a:latin typeface="+mj-lt"/>
                <a:ea typeface="Calibri" panose="020F0502020204030204" pitchFamily="34" charset="0"/>
              </a:rPr>
              <a:t>9 more transcripts (5 maternal, 4 clinician) used to establish inter-coder reliability   (K=.87  and K=.85 respectively)</a:t>
            </a:r>
            <a:endParaRPr lang="en-US">
              <a:latin typeface="+mj-lt"/>
            </a:endParaRPr>
          </a:p>
          <a:p>
            <a:pPr lvl="1"/>
            <a:r>
              <a:rPr lang="en-US">
                <a:effectLst/>
                <a:latin typeface="+mj-lt"/>
                <a:ea typeface="Calibri" panose="020F0502020204030204" pitchFamily="34" charset="0"/>
              </a:rPr>
              <a:t>Remaining transcripts subsequently divided between coders</a:t>
            </a:r>
            <a:endParaRPr lang="en-US">
              <a:latin typeface="+mj-lt"/>
            </a:endParaRPr>
          </a:p>
          <a:p>
            <a:pPr lvl="1"/>
            <a:endParaRPr lang="en-US"/>
          </a:p>
          <a:p>
            <a:endParaRPr lang="en-US"/>
          </a:p>
        </p:txBody>
      </p:sp>
    </p:spTree>
    <p:extLst>
      <p:ext uri="{BB962C8B-B14F-4D97-AF65-F5344CB8AC3E}">
        <p14:creationId xmlns:p14="http://schemas.microsoft.com/office/powerpoint/2010/main" val="2384368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Analysis</a:t>
            </a:r>
          </a:p>
        </p:txBody>
      </p:sp>
      <p:sp>
        <p:nvSpPr>
          <p:cNvPr id="3" name="Content Placeholder 2"/>
          <p:cNvSpPr>
            <a:spLocks noGrp="1"/>
          </p:cNvSpPr>
          <p:nvPr>
            <p:ph idx="1"/>
          </p:nvPr>
        </p:nvSpPr>
        <p:spPr>
          <a:xfrm>
            <a:off x="609600" y="1646238"/>
            <a:ext cx="10972800" cy="4710113"/>
          </a:xfrm>
        </p:spPr>
        <p:txBody>
          <a:bodyPr>
            <a:normAutofit fontScale="92500" lnSpcReduction="20000"/>
          </a:bodyPr>
          <a:lstStyle/>
          <a:p>
            <a:r>
              <a:rPr lang="en-US"/>
              <a:t>Coded excerpts organized into emergent themes</a:t>
            </a:r>
          </a:p>
          <a:p>
            <a:pPr lvl="1"/>
            <a:r>
              <a:rPr lang="en-US"/>
              <a:t>Thematic saturation achieved with small number of clinicians</a:t>
            </a:r>
          </a:p>
          <a:p>
            <a:pPr lvl="1"/>
            <a:r>
              <a:rPr lang="en-US"/>
              <a:t>Maternal and clinician themes reported together </a:t>
            </a:r>
          </a:p>
          <a:p>
            <a:pPr lvl="1"/>
            <a:r>
              <a:rPr lang="en-US"/>
              <a:t>Described areas of concordance and discordance between participant groups</a:t>
            </a:r>
            <a:br>
              <a:rPr lang="en-US"/>
            </a:br>
            <a:br>
              <a:rPr lang="en-US"/>
            </a:br>
            <a:br>
              <a:rPr lang="en-US"/>
            </a:br>
            <a:endParaRPr lang="en-US"/>
          </a:p>
          <a:p>
            <a:pPr marL="347662" lvl="1" indent="0">
              <a:buNone/>
            </a:pPr>
            <a:endParaRPr lang="en-US"/>
          </a:p>
          <a:p>
            <a:pPr marL="347662" lvl="1" indent="0">
              <a:buNone/>
            </a:pPr>
            <a:br>
              <a:rPr lang="en-US"/>
            </a:br>
            <a:endParaRPr lang="en-US"/>
          </a:p>
          <a:p>
            <a:r>
              <a:rPr lang="en-US"/>
              <a:t>Member checked with 2 mothers and 2 clinicians</a:t>
            </a:r>
          </a:p>
          <a:p>
            <a:pPr lvl="1"/>
            <a:r>
              <a:rPr lang="en-US">
                <a:solidFill>
                  <a:srgbClr val="000000"/>
                </a:solidFill>
                <a:ea typeface="Calibri" panose="020F0502020204030204" pitchFamily="34" charset="0"/>
                <a:cs typeface="Times New Roman" panose="02020603050405020304" pitchFamily="18" charset="0"/>
              </a:rPr>
              <a:t>C</a:t>
            </a:r>
            <a:r>
              <a:rPr lang="en-US">
                <a:solidFill>
                  <a:srgbClr val="000000"/>
                </a:solidFill>
                <a:effectLst/>
                <a:ea typeface="Calibri" panose="020F0502020204030204" pitchFamily="34" charset="0"/>
                <a:cs typeface="Times New Roman" panose="02020603050405020304" pitchFamily="18" charset="0"/>
              </a:rPr>
              <a:t>onfirmed that findings were generally consistent with their experiences</a:t>
            </a:r>
            <a:br>
              <a:rPr lang="en-US">
                <a:solidFill>
                  <a:srgbClr val="000000"/>
                </a:solidFill>
                <a:effectLst/>
                <a:ea typeface="Calibri" panose="020F0502020204030204" pitchFamily="34" charset="0"/>
                <a:cs typeface="Times New Roman" panose="02020603050405020304" pitchFamily="18" charset="0"/>
              </a:rPr>
            </a:br>
            <a:endParaRPr lang="en-US">
              <a:solidFill>
                <a:srgbClr val="000000"/>
              </a:solidFill>
              <a:effectLst/>
              <a:ea typeface="Calibri" panose="020F0502020204030204" pitchFamily="34" charset="0"/>
              <a:cs typeface="Times New Roman" panose="02020603050405020304" pitchFamily="18" charset="0"/>
            </a:endParaRPr>
          </a:p>
          <a:p>
            <a:r>
              <a:rPr lang="en-US"/>
              <a:t>Debrief sessions also held with the entire research team</a:t>
            </a:r>
          </a:p>
        </p:txBody>
      </p:sp>
      <p:graphicFrame>
        <p:nvGraphicFramePr>
          <p:cNvPr id="2" name="Diagram 1" descr="These rectangle boxes describe the areas of concordance and discordance between participant groups.">
            <a:extLst>
              <a:ext uri="{FF2B5EF4-FFF2-40B4-BE49-F238E27FC236}">
                <a16:creationId xmlns:a16="http://schemas.microsoft.com/office/drawing/2014/main" id="{0B688016-89B4-3961-4282-BC7BD64E5D53}"/>
              </a:ext>
            </a:extLst>
          </p:cNvPr>
          <p:cNvGraphicFramePr/>
          <p:nvPr>
            <p:extLst>
              <p:ext uri="{D42A27DB-BD31-4B8C-83A1-F6EECF244321}">
                <p14:modId xmlns:p14="http://schemas.microsoft.com/office/powerpoint/2010/main" val="1972010964"/>
              </p:ext>
            </p:extLst>
          </p:nvPr>
        </p:nvGraphicFramePr>
        <p:xfrm>
          <a:off x="526703" y="3319663"/>
          <a:ext cx="10561320" cy="108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34</a:t>
            </a:fld>
            <a:endParaRPr lang="en-US"/>
          </a:p>
        </p:txBody>
      </p:sp>
    </p:spTree>
    <p:extLst>
      <p:ext uri="{BB962C8B-B14F-4D97-AF65-F5344CB8AC3E}">
        <p14:creationId xmlns:p14="http://schemas.microsoft.com/office/powerpoint/2010/main" val="75587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D123-32F2-E874-ED10-56A4BE57B649}"/>
              </a:ext>
            </a:extLst>
          </p:cNvPr>
          <p:cNvSpPr>
            <a:spLocks noGrp="1"/>
          </p:cNvSpPr>
          <p:nvPr>
            <p:ph type="title"/>
          </p:nvPr>
        </p:nvSpPr>
        <p:spPr/>
        <p:txBody>
          <a:bodyPr>
            <a:noAutofit/>
          </a:bodyPr>
          <a:lstStyle/>
          <a:p>
            <a:r>
              <a:rPr lang="en-US" dirty="0"/>
              <a:t>Emergent themes</a:t>
            </a:r>
          </a:p>
        </p:txBody>
      </p:sp>
      <p:graphicFrame>
        <p:nvGraphicFramePr>
          <p:cNvPr id="5" name="Table 5">
            <a:extLst>
              <a:ext uri="{FF2B5EF4-FFF2-40B4-BE49-F238E27FC236}">
                <a16:creationId xmlns:a16="http://schemas.microsoft.com/office/drawing/2014/main" id="{F7B12124-0BCB-2B20-5424-9E184F36CE70}"/>
              </a:ext>
            </a:extLst>
          </p:cNvPr>
          <p:cNvGraphicFramePr>
            <a:graphicFrameLocks noGrp="1"/>
          </p:cNvGraphicFramePr>
          <p:nvPr/>
        </p:nvGraphicFramePr>
        <p:xfrm>
          <a:off x="503958" y="1529136"/>
          <a:ext cx="4660324" cy="1981200"/>
        </p:xfrm>
        <a:graphic>
          <a:graphicData uri="http://schemas.openxmlformats.org/drawingml/2006/table">
            <a:tbl>
              <a:tblPr firstRow="1" bandRow="1">
                <a:tableStyleId>{5940675A-B579-460E-94D1-54222C63F5DA}</a:tableStyleId>
              </a:tblPr>
              <a:tblGrid>
                <a:gridCol w="1150331">
                  <a:extLst>
                    <a:ext uri="{9D8B030D-6E8A-4147-A177-3AD203B41FA5}">
                      <a16:colId xmlns:a16="http://schemas.microsoft.com/office/drawing/2014/main" val="2048204085"/>
                    </a:ext>
                  </a:extLst>
                </a:gridCol>
                <a:gridCol w="3509993">
                  <a:extLst>
                    <a:ext uri="{9D8B030D-6E8A-4147-A177-3AD203B41FA5}">
                      <a16:colId xmlns:a16="http://schemas.microsoft.com/office/drawing/2014/main" val="3976898219"/>
                    </a:ext>
                  </a:extLst>
                </a:gridCol>
              </a:tblGrid>
              <a:tr h="208853">
                <a:tc gridSpan="2">
                  <a:txBody>
                    <a:bodyPr/>
                    <a:lstStyle/>
                    <a:p>
                      <a:pPr algn="ctr"/>
                      <a:r>
                        <a:rPr lang="en-US" sz="1400" b="1">
                          <a:solidFill>
                            <a:schemeClr val="bg1"/>
                          </a:solidFill>
                        </a:rPr>
                        <a:t>Engaging in pediatric care  - 7</a:t>
                      </a:r>
                      <a:r>
                        <a:rPr lang="en-US" sz="1400" b="1">
                          <a:solidFill>
                            <a:schemeClr val="bg1"/>
                          </a:solidFill>
                          <a:effectLst/>
                        </a:rPr>
                        <a:t> themes</a:t>
                      </a:r>
                      <a:endParaRPr lang="en-US" sz="1400" b="1">
                        <a:solidFill>
                          <a:schemeClr val="bg1"/>
                        </a:solidFill>
                      </a:endParaRPr>
                    </a:p>
                  </a:txBody>
                  <a:tcPr>
                    <a:solidFill>
                      <a:schemeClr val="tx2"/>
                    </a:solidFill>
                  </a:tcPr>
                </a:tc>
                <a:tc hMerge="1">
                  <a:txBody>
                    <a:bodyPr/>
                    <a:lstStyle/>
                    <a:p>
                      <a:pPr algn="ctr"/>
                      <a:r>
                        <a:rPr lang="en-US" sz="1400" b="1">
                          <a:solidFill>
                            <a:schemeClr val="bg1"/>
                          </a:solidFill>
                        </a:rPr>
                        <a:t>Engaging in pediatric care  - 7</a:t>
                      </a:r>
                      <a:r>
                        <a:rPr lang="en-US" sz="1400" b="1">
                          <a:solidFill>
                            <a:schemeClr val="bg1"/>
                          </a:solidFill>
                          <a:effectLst/>
                        </a:rPr>
                        <a:t> themes</a:t>
                      </a:r>
                      <a:endParaRPr lang="en-US" sz="1400" b="1">
                        <a:solidFill>
                          <a:schemeClr val="bg1"/>
                        </a:solidFill>
                      </a:endParaRPr>
                    </a:p>
                  </a:txBody>
                  <a:tcPr>
                    <a:solidFill>
                      <a:schemeClr val="tx2"/>
                    </a:solidFill>
                  </a:tcPr>
                </a:tc>
                <a:extLst>
                  <a:ext uri="{0D108BD9-81ED-4DB2-BD59-A6C34878D82A}">
                    <a16:rowId xmlns:a16="http://schemas.microsoft.com/office/drawing/2014/main" val="4045280437"/>
                  </a:ext>
                </a:extLst>
              </a:tr>
              <a:tr h="483683">
                <a:tc>
                  <a:txBody>
                    <a:bodyPr/>
                    <a:lstStyle/>
                    <a:p>
                      <a:pPr algn="l"/>
                      <a:r>
                        <a:rPr lang="en-US" sz="1400"/>
                        <a:t>Assets</a:t>
                      </a:r>
                    </a:p>
                  </a:txBody>
                  <a:tcPr>
                    <a:lnB w="12700" cmpd="sng">
                      <a:noFill/>
                    </a:lnB>
                  </a:tcPr>
                </a:tc>
                <a:tc>
                  <a:txBody>
                    <a:bodyPr/>
                    <a:lstStyle/>
                    <a:p>
                      <a:pPr marL="91440" indent="-91440" algn="l">
                        <a:buFont typeface="Arial" panose="020B0604020202020204" pitchFamily="34" charset="0"/>
                        <a:buChar char="•"/>
                      </a:pPr>
                      <a:r>
                        <a:rPr lang="en-US" sz="1400" kern="1200" dirty="0">
                          <a:solidFill>
                            <a:schemeClr val="dk1"/>
                          </a:solidFill>
                          <a:effectLst/>
                        </a:rPr>
                        <a:t>Continuity in care</a:t>
                      </a:r>
                    </a:p>
                    <a:p>
                      <a:pPr marL="91440" indent="-91440" algn="l">
                        <a:buFont typeface="Arial" panose="020B0604020202020204" pitchFamily="34" charset="0"/>
                        <a:buChar char="•"/>
                      </a:pPr>
                      <a:r>
                        <a:rPr lang="en-US" sz="1400" kern="1200" dirty="0">
                          <a:solidFill>
                            <a:schemeClr val="dk1"/>
                          </a:solidFill>
                          <a:effectLst/>
                        </a:rPr>
                        <a:t>Resources to address material needs</a:t>
                      </a:r>
                    </a:p>
                    <a:p>
                      <a:pPr marL="91440" indent="-91440" algn="l">
                        <a:buFont typeface="Arial" panose="020B0604020202020204" pitchFamily="34" charset="0"/>
                        <a:buChar char="•"/>
                      </a:pPr>
                      <a:r>
                        <a:rPr lang="en-US" sz="1400" kern="1200" dirty="0">
                          <a:solidFill>
                            <a:schemeClr val="dk1"/>
                          </a:solidFill>
                          <a:effectLst/>
                        </a:rPr>
                        <a:t>Clinician OUD training and knowledge</a:t>
                      </a:r>
                      <a:endParaRPr lang="en-US" sz="1400" dirty="0"/>
                    </a:p>
                  </a:txBody>
                  <a:tcPr>
                    <a:lnB w="12700" cmpd="sng">
                      <a:noFill/>
                    </a:lnB>
                  </a:tcPr>
                </a:tc>
                <a:extLst>
                  <a:ext uri="{0D108BD9-81ED-4DB2-BD59-A6C34878D82A}">
                    <a16:rowId xmlns:a16="http://schemas.microsoft.com/office/drawing/2014/main" val="3805245493"/>
                  </a:ext>
                </a:extLst>
              </a:tr>
              <a:tr h="0">
                <a:tc>
                  <a:txBody>
                    <a:bodyPr/>
                    <a:lstStyle/>
                    <a:p>
                      <a:pPr algn="l"/>
                      <a:r>
                        <a:rPr lang="en-US" sz="1400"/>
                        <a:t>Challenges</a:t>
                      </a:r>
                    </a:p>
                  </a:txBody>
                  <a:tcPr>
                    <a:lnT w="12700" cap="flat" cmpd="sng" algn="ctr">
                      <a:noFill/>
                      <a:prstDash val="solid"/>
                      <a:round/>
                      <a:headEnd type="none" w="med" len="med"/>
                      <a:tailEnd type="none" w="med" len="med"/>
                    </a:lnT>
                  </a:tcPr>
                </a:tc>
                <a:tc>
                  <a:txBody>
                    <a:bodyPr/>
                    <a:lstStyle/>
                    <a:p>
                      <a:pPr marL="91440" indent="-91440" algn="l">
                        <a:buFont typeface="Arial" panose="020B0604020202020204" pitchFamily="34" charset="0"/>
                        <a:buChar char="•"/>
                      </a:pPr>
                      <a:r>
                        <a:rPr lang="en-US" sz="1400" kern="1200" dirty="0">
                          <a:solidFill>
                            <a:schemeClr val="dk1"/>
                          </a:solidFill>
                          <a:effectLst/>
                        </a:rPr>
                        <a:t>Stigma towards maternal OUD</a:t>
                      </a:r>
                    </a:p>
                    <a:p>
                      <a:pPr marL="91440" indent="-91440" algn="l">
                        <a:buFont typeface="Arial" panose="020B0604020202020204" pitchFamily="34" charset="0"/>
                        <a:buChar char="•"/>
                      </a:pPr>
                      <a:r>
                        <a:rPr lang="en-US" sz="1400" kern="1200" dirty="0">
                          <a:solidFill>
                            <a:schemeClr val="dk1"/>
                          </a:solidFill>
                          <a:effectLst/>
                        </a:rPr>
                        <a:t>Parental knowledge gaps</a:t>
                      </a:r>
                    </a:p>
                    <a:p>
                      <a:pPr marL="91440" indent="-91440" algn="l">
                        <a:buFont typeface="Arial" panose="020B0604020202020204" pitchFamily="34" charset="0"/>
                        <a:buChar char="•"/>
                      </a:pPr>
                      <a:r>
                        <a:rPr lang="en-US" sz="1400" kern="1200" dirty="0">
                          <a:solidFill>
                            <a:schemeClr val="dk1"/>
                          </a:solidFill>
                          <a:effectLst/>
                        </a:rPr>
                        <a:t>Competing specialized healthcare needs</a:t>
                      </a:r>
                    </a:p>
                    <a:p>
                      <a:pPr marL="91440" indent="-91440" algn="l">
                        <a:buFont typeface="Arial" panose="020B0604020202020204" pitchFamily="34" charset="0"/>
                        <a:buChar char="•"/>
                      </a:pPr>
                      <a:r>
                        <a:rPr lang="en-US" sz="1400" kern="1200" dirty="0">
                          <a:solidFill>
                            <a:schemeClr val="dk1"/>
                          </a:solidFill>
                          <a:effectLst/>
                        </a:rPr>
                        <a:t>Insufficient time to address all concerns</a:t>
                      </a:r>
                      <a:endParaRPr lang="en-US" sz="14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543346480"/>
                  </a:ext>
                </a:extLst>
              </a:tr>
            </a:tbl>
          </a:graphicData>
        </a:graphic>
      </p:graphicFrame>
      <p:graphicFrame>
        <p:nvGraphicFramePr>
          <p:cNvPr id="6" name="Table 5">
            <a:extLst>
              <a:ext uri="{FF2B5EF4-FFF2-40B4-BE49-F238E27FC236}">
                <a16:creationId xmlns:a16="http://schemas.microsoft.com/office/drawing/2014/main" id="{7F0195C0-25C6-3604-49F8-7D8B94E66CC6}"/>
              </a:ext>
            </a:extLst>
          </p:cNvPr>
          <p:cNvGraphicFramePr>
            <a:graphicFrameLocks noGrp="1"/>
          </p:cNvGraphicFramePr>
          <p:nvPr/>
        </p:nvGraphicFramePr>
        <p:xfrm>
          <a:off x="5474276" y="1529136"/>
          <a:ext cx="5737515" cy="1981200"/>
        </p:xfrm>
        <a:graphic>
          <a:graphicData uri="http://schemas.openxmlformats.org/drawingml/2006/table">
            <a:tbl>
              <a:tblPr firstRow="1" bandRow="1">
                <a:tableStyleId>{5940675A-B579-460E-94D1-54222C63F5DA}</a:tableStyleId>
              </a:tblPr>
              <a:tblGrid>
                <a:gridCol w="5737515">
                  <a:extLst>
                    <a:ext uri="{9D8B030D-6E8A-4147-A177-3AD203B41FA5}">
                      <a16:colId xmlns:a16="http://schemas.microsoft.com/office/drawing/2014/main" val="3976898219"/>
                    </a:ext>
                  </a:extLst>
                </a:gridCol>
              </a:tblGrid>
              <a:tr h="319548">
                <a:tc>
                  <a:txBody>
                    <a:bodyPr/>
                    <a:lstStyle/>
                    <a:p>
                      <a:pPr algn="ctr"/>
                      <a:r>
                        <a:rPr lang="en-US" sz="1400" b="1">
                          <a:solidFill>
                            <a:schemeClr val="bg1"/>
                          </a:solidFill>
                        </a:rPr>
                        <a:t>Priorities for visit content  - 5</a:t>
                      </a:r>
                      <a:r>
                        <a:rPr lang="en-US" sz="1400" b="1">
                          <a:solidFill>
                            <a:schemeClr val="bg1"/>
                          </a:solidFill>
                          <a:effectLst/>
                        </a:rPr>
                        <a:t> themes</a:t>
                      </a:r>
                      <a:endParaRPr lang="en-US" sz="1400" b="1">
                        <a:solidFill>
                          <a:schemeClr val="bg1"/>
                        </a:solidFill>
                      </a:endParaRPr>
                    </a:p>
                  </a:txBody>
                  <a:tcPr>
                    <a:solidFill>
                      <a:schemeClr val="tx2"/>
                    </a:solidFill>
                  </a:tcPr>
                </a:tc>
                <a:extLst>
                  <a:ext uri="{0D108BD9-81ED-4DB2-BD59-A6C34878D82A}">
                    <a16:rowId xmlns:a16="http://schemas.microsoft.com/office/drawing/2014/main" val="4045280437"/>
                  </a:ext>
                </a:extLst>
              </a:tr>
              <a:tr h="1661652">
                <a:tc>
                  <a:txBody>
                    <a:bodyPr/>
                    <a:lstStyle/>
                    <a:p>
                      <a:pPr marL="91440" indent="-91440" algn="l">
                        <a:buFont typeface="Arial" panose="020B0604020202020204" pitchFamily="34" charset="0"/>
                        <a:buChar char="•"/>
                      </a:pPr>
                      <a:r>
                        <a:rPr lang="en-US" sz="1400" u="none" kern="1200" dirty="0">
                          <a:solidFill>
                            <a:schemeClr val="tx1"/>
                          </a:solidFill>
                          <a:effectLst/>
                          <a:latin typeface="+mj-lt"/>
                          <a:ea typeface="+mn-ea"/>
                          <a:cs typeface="+mn-cs"/>
                        </a:rPr>
                        <a:t>Improving knowledge and confidence related to child development, behavior, and nutrition</a:t>
                      </a:r>
                    </a:p>
                    <a:p>
                      <a:pPr marL="91440" indent="-91440" algn="l">
                        <a:buFont typeface="Arial" panose="020B0604020202020204" pitchFamily="34" charset="0"/>
                        <a:buChar char="•"/>
                      </a:pPr>
                      <a:r>
                        <a:rPr lang="en-US" sz="1400" u="none" kern="1200" dirty="0">
                          <a:solidFill>
                            <a:schemeClr val="tx1"/>
                          </a:solidFill>
                          <a:effectLst/>
                          <a:latin typeface="+mj-lt"/>
                          <a:ea typeface="+mn-ea"/>
                          <a:cs typeface="+mn-cs"/>
                        </a:rPr>
                        <a:t>Mitigating child safety concerns</a:t>
                      </a:r>
                    </a:p>
                    <a:p>
                      <a:pPr marL="91440" indent="-91440" algn="l">
                        <a:buFont typeface="Arial" panose="020B0604020202020204" pitchFamily="34" charset="0"/>
                        <a:buChar char="•"/>
                      </a:pPr>
                      <a:r>
                        <a:rPr lang="en-US" sz="1400" u="none" kern="1200" dirty="0">
                          <a:solidFill>
                            <a:schemeClr val="tx1"/>
                          </a:solidFill>
                          <a:effectLst/>
                          <a:latin typeface="+mj-lt"/>
                          <a:ea typeface="+mn-ea"/>
                          <a:cs typeface="+mn-cs"/>
                        </a:rPr>
                        <a:t>Addressing complex health and subspecialty needs through care coordination</a:t>
                      </a:r>
                    </a:p>
                    <a:p>
                      <a:pPr marL="91440" indent="-91440" algn="l">
                        <a:buFont typeface="Arial" panose="020B0604020202020204" pitchFamily="34" charset="0"/>
                        <a:buChar char="•"/>
                      </a:pPr>
                      <a:r>
                        <a:rPr lang="en-US" sz="1400" u="none" dirty="0">
                          <a:solidFill>
                            <a:srgbClr val="000000"/>
                          </a:solidFill>
                          <a:effectLst/>
                          <a:latin typeface="+mj-lt"/>
                          <a:cs typeface="Times New Roman" panose="02020603050405020304" pitchFamily="18" charset="0"/>
                        </a:rPr>
                        <a:t>Acknowledging maternal health and wellbeing</a:t>
                      </a:r>
                    </a:p>
                    <a:p>
                      <a:pPr marL="91440" indent="-91440" algn="l">
                        <a:buFont typeface="Arial" panose="020B0604020202020204" pitchFamily="34" charset="0"/>
                        <a:buChar char="•"/>
                      </a:pPr>
                      <a:r>
                        <a:rPr lang="en-US" sz="1400" u="none" kern="1200" dirty="0">
                          <a:solidFill>
                            <a:schemeClr val="tx1"/>
                          </a:solidFill>
                          <a:effectLst/>
                          <a:latin typeface="+mj-lt"/>
                          <a:ea typeface="+mn-ea"/>
                          <a:cs typeface="+mn-cs"/>
                        </a:rPr>
                        <a:t>Health education and care related to neonatal abstinence syndrome</a:t>
                      </a:r>
                      <a:endParaRPr lang="en-US" sz="1400" u="none" dirty="0">
                        <a:latin typeface="+mj-lt"/>
                      </a:endParaRPr>
                    </a:p>
                  </a:txBody>
                  <a:tcPr/>
                </a:tc>
                <a:extLst>
                  <a:ext uri="{0D108BD9-81ED-4DB2-BD59-A6C34878D82A}">
                    <a16:rowId xmlns:a16="http://schemas.microsoft.com/office/drawing/2014/main" val="3805245493"/>
                  </a:ext>
                </a:extLst>
              </a:tr>
            </a:tbl>
          </a:graphicData>
        </a:graphic>
      </p:graphicFrame>
      <p:graphicFrame>
        <p:nvGraphicFramePr>
          <p:cNvPr id="8" name="Table 5">
            <a:extLst>
              <a:ext uri="{FF2B5EF4-FFF2-40B4-BE49-F238E27FC236}">
                <a16:creationId xmlns:a16="http://schemas.microsoft.com/office/drawing/2014/main" id="{24713F20-7EBD-3545-2F50-BC814A722292}"/>
              </a:ext>
            </a:extLst>
          </p:cNvPr>
          <p:cNvGraphicFramePr>
            <a:graphicFrameLocks noGrp="1"/>
          </p:cNvGraphicFramePr>
          <p:nvPr/>
        </p:nvGraphicFramePr>
        <p:xfrm>
          <a:off x="826076" y="3997300"/>
          <a:ext cx="10115551" cy="1986726"/>
        </p:xfrm>
        <a:graphic>
          <a:graphicData uri="http://schemas.openxmlformats.org/drawingml/2006/table">
            <a:tbl>
              <a:tblPr firstRow="1" bandRow="1">
                <a:tableStyleId>{5940675A-B579-460E-94D1-54222C63F5DA}</a:tableStyleId>
              </a:tblPr>
              <a:tblGrid>
                <a:gridCol w="4658590">
                  <a:extLst>
                    <a:ext uri="{9D8B030D-6E8A-4147-A177-3AD203B41FA5}">
                      <a16:colId xmlns:a16="http://schemas.microsoft.com/office/drawing/2014/main" val="3976898219"/>
                    </a:ext>
                  </a:extLst>
                </a:gridCol>
                <a:gridCol w="5456961">
                  <a:extLst>
                    <a:ext uri="{9D8B030D-6E8A-4147-A177-3AD203B41FA5}">
                      <a16:colId xmlns:a16="http://schemas.microsoft.com/office/drawing/2014/main" val="3313017013"/>
                    </a:ext>
                  </a:extLst>
                </a:gridCol>
              </a:tblGrid>
              <a:tr h="299275">
                <a:tc gridSpan="2">
                  <a:txBody>
                    <a:bodyPr/>
                    <a:lstStyle/>
                    <a:p>
                      <a:pPr algn="ctr"/>
                      <a:r>
                        <a:rPr lang="en-US" sz="1400" b="1">
                          <a:solidFill>
                            <a:schemeClr val="bg1"/>
                          </a:solidFill>
                        </a:rPr>
                        <a:t>Group well child care implementation- 12</a:t>
                      </a:r>
                      <a:r>
                        <a:rPr lang="en-US" sz="1400" b="1">
                          <a:solidFill>
                            <a:schemeClr val="bg1"/>
                          </a:solidFill>
                          <a:effectLst/>
                        </a:rPr>
                        <a:t> themes</a:t>
                      </a:r>
                      <a:endParaRPr lang="en-US" sz="1400" b="1">
                        <a:solidFill>
                          <a:schemeClr val="bg1"/>
                        </a:solidFill>
                      </a:endParaRPr>
                    </a:p>
                  </a:txBody>
                  <a:tcPr>
                    <a:solidFill>
                      <a:schemeClr val="tx2"/>
                    </a:solidFill>
                  </a:tcPr>
                </a:tc>
                <a:tc hMerge="1">
                  <a:txBody>
                    <a:bodyPr/>
                    <a:lstStyle/>
                    <a:p>
                      <a:pPr algn="ctr"/>
                      <a:endParaRPr lang="en-US" sz="1050"/>
                    </a:p>
                  </a:txBody>
                  <a:tcPr/>
                </a:tc>
                <a:extLst>
                  <a:ext uri="{0D108BD9-81ED-4DB2-BD59-A6C34878D82A}">
                    <a16:rowId xmlns:a16="http://schemas.microsoft.com/office/drawing/2014/main" val="4045280437"/>
                  </a:ext>
                </a:extLst>
              </a:tr>
              <a:tr h="1681926">
                <a:tc>
                  <a:txBody>
                    <a:bodyPr/>
                    <a:lstStyle/>
                    <a:p>
                      <a:pPr algn="l"/>
                      <a:r>
                        <a:rPr lang="en-US" sz="1400"/>
                        <a:t>Facilitators: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Focus on maternal OUD and recovery</a:t>
                      </a:r>
                    </a:p>
                    <a:p>
                      <a:pPr marL="91440" indent="-91440" algn="l">
                        <a:spcBef>
                          <a:spcPts val="0"/>
                        </a:spcBef>
                        <a:spcAft>
                          <a:spcPts val="0"/>
                        </a:spcAft>
                        <a:buFont typeface="Arial" panose="020B0604020202020204" pitchFamily="34" charset="0"/>
                        <a:buChar char="•"/>
                      </a:pPr>
                      <a:r>
                        <a:rPr lang="en-US" sz="1400" i="0" kern="1200">
                          <a:solidFill>
                            <a:schemeClr val="tx1"/>
                          </a:solidFill>
                          <a:effectLst/>
                          <a:latin typeface="+mn-lt"/>
                          <a:ea typeface="+mn-ea"/>
                          <a:cs typeface="+mn-cs"/>
                        </a:rPr>
                        <a:t>Peer support</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Accessibility and coordination of care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Clinician skills and experience with maternal OUD</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More time for patient care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Clinician continuity</a:t>
                      </a:r>
                    </a:p>
                  </a:txBody>
                  <a:tcPr/>
                </a:tc>
                <a:tc>
                  <a:txBody>
                    <a:bodyPr/>
                    <a:lstStyle/>
                    <a:p>
                      <a:pPr algn="l"/>
                      <a:r>
                        <a:rPr lang="en-US" sz="1400" dirty="0"/>
                        <a:t>Barriers: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ea typeface="+mn-ea"/>
                          <a:cs typeface="+mn-cs"/>
                        </a:rPr>
                        <a:t>Resource intensiveness</a:t>
                      </a:r>
                    </a:p>
                    <a:p>
                      <a:pPr marL="91440" indent="-91440" algn="l">
                        <a:buFont typeface="Arial" panose="020B0604020202020204" pitchFamily="34" charset="0"/>
                        <a:buChar char="•"/>
                      </a:pPr>
                      <a:r>
                        <a:rPr lang="en-US" sz="1400" i="0" kern="1200" dirty="0">
                          <a:solidFill>
                            <a:schemeClr val="tx1"/>
                          </a:solidFill>
                          <a:effectLst/>
                          <a:latin typeface="+mn-lt"/>
                          <a:ea typeface="+mn-ea"/>
                          <a:cs typeface="+mn-cs"/>
                        </a:rPr>
                        <a:t>Loss of privacy as a potential negative outcome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ea typeface="+mn-ea"/>
                          <a:cs typeface="+mn-cs"/>
                        </a:rPr>
                        <a:t>Difficulty addressing comprehensive care needs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ea typeface="+mn-ea"/>
                          <a:cs typeface="+mn-cs"/>
                        </a:rPr>
                        <a:t>Complexity of scheduling</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ea typeface="+mn-ea"/>
                          <a:cs typeface="+mn-cs"/>
                        </a:rPr>
                        <a:t>Difficulty managing group dynamics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effectLst/>
                          <a:latin typeface="+mn-lt"/>
                          <a:ea typeface="+mn-ea"/>
                          <a:cs typeface="+mn-cs"/>
                        </a:rPr>
                        <a:t>COVID-19 exposure as a potential negative outcome</a:t>
                      </a:r>
                    </a:p>
                  </a:txBody>
                  <a:tcPr/>
                </a:tc>
                <a:extLst>
                  <a:ext uri="{0D108BD9-81ED-4DB2-BD59-A6C34878D82A}">
                    <a16:rowId xmlns:a16="http://schemas.microsoft.com/office/drawing/2014/main" val="3805245493"/>
                  </a:ext>
                </a:extLst>
              </a:tr>
            </a:tbl>
          </a:graphicData>
        </a:graphic>
      </p:graphicFrame>
      <p:sp>
        <p:nvSpPr>
          <p:cNvPr id="4" name="Slide Number Placeholder 3">
            <a:extLst>
              <a:ext uri="{FF2B5EF4-FFF2-40B4-BE49-F238E27FC236}">
                <a16:creationId xmlns:a16="http://schemas.microsoft.com/office/drawing/2014/main" id="{21E578D4-BB1E-A198-22DC-37DAE2B99AD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35</a:t>
            </a:fld>
            <a:endParaRPr lang="en-US"/>
          </a:p>
        </p:txBody>
      </p:sp>
    </p:spTree>
    <p:extLst>
      <p:ext uri="{BB962C8B-B14F-4D97-AF65-F5344CB8AC3E}">
        <p14:creationId xmlns:p14="http://schemas.microsoft.com/office/powerpoint/2010/main" val="350260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Results</a:t>
            </a:r>
          </a:p>
        </p:txBody>
      </p:sp>
      <p:graphicFrame>
        <p:nvGraphicFramePr>
          <p:cNvPr id="3" name="Table 2" descr="This table shows the group well child care facilitators found from the study."/>
          <p:cNvGraphicFramePr>
            <a:graphicFrameLocks noGrp="1"/>
          </p:cNvGraphicFramePr>
          <p:nvPr>
            <p:extLst>
              <p:ext uri="{D42A27DB-BD31-4B8C-83A1-F6EECF244321}">
                <p14:modId xmlns:p14="http://schemas.microsoft.com/office/powerpoint/2010/main" val="931708334"/>
              </p:ext>
            </p:extLst>
          </p:nvPr>
        </p:nvGraphicFramePr>
        <p:xfrm>
          <a:off x="742742" y="1866900"/>
          <a:ext cx="10739645" cy="4177030"/>
        </p:xfrm>
        <a:graphic>
          <a:graphicData uri="http://schemas.openxmlformats.org/drawingml/2006/table">
            <a:tbl>
              <a:tblPr firstRow="1" bandRow="1">
                <a:tableStyleId>{7E9639D4-E3E2-4D34-9284-5A2195B3D0D7}</a:tableStyleId>
              </a:tblPr>
              <a:tblGrid>
                <a:gridCol w="2533859">
                  <a:extLst>
                    <a:ext uri="{9D8B030D-6E8A-4147-A177-3AD203B41FA5}">
                      <a16:colId xmlns:a16="http://schemas.microsoft.com/office/drawing/2014/main" val="1978990407"/>
                    </a:ext>
                  </a:extLst>
                </a:gridCol>
                <a:gridCol w="8205786">
                  <a:extLst>
                    <a:ext uri="{9D8B030D-6E8A-4147-A177-3AD203B41FA5}">
                      <a16:colId xmlns:a16="http://schemas.microsoft.com/office/drawing/2014/main" val="3046253575"/>
                    </a:ext>
                  </a:extLst>
                </a:gridCol>
              </a:tblGrid>
              <a:tr h="407670">
                <a:tc gridSpan="2">
                  <a:txBody>
                    <a:bodyPr/>
                    <a:lstStyle/>
                    <a:p>
                      <a:r>
                        <a:rPr lang="en-US"/>
                        <a:t>Group</a:t>
                      </a:r>
                      <a:r>
                        <a:rPr lang="en-US" baseline="0"/>
                        <a:t> well child care – Facilitators</a:t>
                      </a:r>
                      <a:endParaRPr lang="en-US"/>
                    </a:p>
                  </a:txBody>
                  <a:tcPr>
                    <a:solidFill>
                      <a:schemeClr val="tx2"/>
                    </a:solidFill>
                  </a:tcPr>
                </a:tc>
                <a:tc hMerge="1">
                  <a:txBody>
                    <a:bodyPr/>
                    <a:lstStyle/>
                    <a:p>
                      <a:pPr algn="ctr"/>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577348"/>
                  </a:ext>
                </a:extLst>
              </a:tr>
              <a:tr h="635000">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Focus on maternal OUD and recovery</a:t>
                      </a:r>
                    </a:p>
                  </a:txBody>
                  <a:tcPr>
                    <a:lnR w="12700" cap="flat" cmpd="sng" algn="ctr">
                      <a:solidFill>
                        <a:schemeClr val="tx1"/>
                      </a:solidFill>
                      <a:prstDash val="solid"/>
                      <a:round/>
                      <a:headEnd type="none" w="med" len="med"/>
                      <a:tailEnd type="none" w="med" len="med"/>
                    </a:lnR>
                  </a:tcPr>
                </a:tc>
                <a:tc>
                  <a:txBody>
                    <a:bodyPr/>
                    <a:lstStyle/>
                    <a:p>
                      <a:r>
                        <a:rPr lang="en-US" sz="1400" kern="1200">
                          <a:solidFill>
                            <a:schemeClr val="tx1"/>
                          </a:solidFill>
                          <a:effectLst/>
                          <a:latin typeface="+mn-lt"/>
                          <a:ea typeface="+mn-ea"/>
                          <a:cs typeface="+mn-cs"/>
                        </a:rPr>
                        <a:t>“If they've never had a child on methadone before, and educating them on how this might work or how the babies might deal with coming into the world […] and what their care might look like and what the mother's care might look like and how they can be supported. Because that's really hard.” (M)</a:t>
                      </a:r>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0984574"/>
                  </a:ext>
                </a:extLst>
              </a:tr>
              <a:tr h="538480">
                <a:tc>
                  <a:txBody>
                    <a:bodyPr/>
                    <a:lstStyle/>
                    <a:p>
                      <a:pPr marL="91440" indent="-91440" algn="l">
                        <a:spcBef>
                          <a:spcPts val="0"/>
                        </a:spcBef>
                        <a:spcAft>
                          <a:spcPts val="0"/>
                        </a:spcAft>
                        <a:buFont typeface="Arial" panose="020B0604020202020204" pitchFamily="34" charset="0"/>
                        <a:buChar char="•"/>
                      </a:pPr>
                      <a:r>
                        <a:rPr lang="en-US" sz="1400" i="0" kern="1200">
                          <a:solidFill>
                            <a:schemeClr val="tx1"/>
                          </a:solidFill>
                          <a:effectLst/>
                          <a:latin typeface="+mn-lt"/>
                          <a:ea typeface="+mn-ea"/>
                          <a:cs typeface="+mn-cs"/>
                        </a:rPr>
                        <a:t>Peer support</a:t>
                      </a:r>
                    </a:p>
                  </a:txBody>
                  <a:tcPr>
                    <a:lnR w="12700" cap="flat" cmpd="sng" algn="ctr">
                      <a:solidFill>
                        <a:schemeClr val="tx1"/>
                      </a:solidFill>
                      <a:prstDash val="solid"/>
                      <a:round/>
                      <a:headEnd type="none" w="med" len="med"/>
                      <a:tailEnd type="none" w="med" len="med"/>
                    </a:lnR>
                  </a:tcPr>
                </a:tc>
                <a:tc>
                  <a:txBody>
                    <a:bodyPr/>
                    <a:lstStyle/>
                    <a:p>
                      <a:r>
                        <a:rPr lang="en-US" sz="1400" kern="1200">
                          <a:solidFill>
                            <a:schemeClr val="tx1"/>
                          </a:solidFill>
                          <a:effectLst/>
                          <a:latin typeface="+mn-lt"/>
                          <a:ea typeface="+mn-ea"/>
                          <a:cs typeface="+mn-cs"/>
                        </a:rPr>
                        <a:t>“I would probably feel more comfortable because I'd already be in like an atmosphere where the other mothers are on the same note as me.” (M) </a:t>
                      </a:r>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4544669"/>
                  </a:ext>
                </a:extLst>
              </a:tr>
              <a:tr h="635000">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Accessibility and coordination of care </a:t>
                      </a:r>
                    </a:p>
                  </a:txBody>
                  <a:tcPr>
                    <a:lnR w="12700" cap="flat" cmpd="sng" algn="ctr">
                      <a:solidFill>
                        <a:schemeClr val="tx1"/>
                      </a:solidFill>
                      <a:prstDash val="solid"/>
                      <a:round/>
                      <a:headEnd type="none" w="med" len="med"/>
                      <a:tailEnd type="none" w="med" len="med"/>
                    </a:lnR>
                  </a:tcPr>
                </a:tc>
                <a:tc>
                  <a:txBody>
                    <a:bodyPr/>
                    <a:lstStyle/>
                    <a:p>
                      <a:r>
                        <a:rPr lang="en-US" sz="1400" kern="1200">
                          <a:solidFill>
                            <a:schemeClr val="tx1"/>
                          </a:solidFill>
                          <a:effectLst/>
                          <a:latin typeface="+mn-lt"/>
                          <a:ea typeface="+mn-ea"/>
                          <a:cs typeface="+mn-cs"/>
                        </a:rPr>
                        <a:t>“I think the biggest benefit is the one-stop shopping, because I think if you can have well-care provided for the child, get them vaccinated, address their issues, et cetera, and then have group counseling available…” (C)</a:t>
                      </a:r>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32830355"/>
                  </a:ext>
                </a:extLst>
              </a:tr>
              <a:tr h="635000">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Clinician skills and experience with maternal OUD</a:t>
                      </a:r>
                    </a:p>
                  </a:txBody>
                  <a:tcPr>
                    <a:lnR w="12700" cap="flat" cmpd="sng" algn="ctr">
                      <a:solidFill>
                        <a:schemeClr val="tx1"/>
                      </a:solidFill>
                      <a:prstDash val="solid"/>
                      <a:round/>
                      <a:headEnd type="none" w="med" len="med"/>
                      <a:tailEnd type="none" w="med" len="med"/>
                    </a:lnR>
                  </a:tcPr>
                </a:tc>
                <a:tc>
                  <a:txBody>
                    <a:bodyPr/>
                    <a:lstStyle/>
                    <a:p>
                      <a:r>
                        <a:rPr lang="en-US" sz="1400" kern="1200">
                          <a:solidFill>
                            <a:schemeClr val="tx1"/>
                          </a:solidFill>
                          <a:effectLst/>
                          <a:latin typeface="+mn-lt"/>
                          <a:ea typeface="+mn-ea"/>
                          <a:cs typeface="+mn-cs"/>
                        </a:rPr>
                        <a:t>“I think it would be so useful, because just feeling comfortable around your own kind almost, and all that, and not feeling judged, and knowing that they have extra experience with people who suffer [from SUD].” (M)</a:t>
                      </a:r>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38854898"/>
                  </a:ext>
                </a:extLst>
              </a:tr>
              <a:tr h="317500">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More time for patient care </a:t>
                      </a:r>
                    </a:p>
                  </a:txBody>
                  <a:tcPr>
                    <a:lnR w="12700" cap="flat" cmpd="sng" algn="ctr">
                      <a:solidFill>
                        <a:schemeClr val="tx1"/>
                      </a:solidFill>
                      <a:prstDash val="solid"/>
                      <a:round/>
                      <a:headEnd type="none" w="med" len="med"/>
                      <a:tailEnd type="none" w="med" len="med"/>
                    </a:lnR>
                  </a:tcPr>
                </a:tc>
                <a:tc>
                  <a:txBody>
                    <a:bodyPr/>
                    <a:lstStyle/>
                    <a:p>
                      <a:r>
                        <a:rPr lang="en-US" sz="1400" kern="1200">
                          <a:solidFill>
                            <a:schemeClr val="tx1"/>
                          </a:solidFill>
                          <a:effectLst/>
                          <a:latin typeface="+mn-lt"/>
                          <a:ea typeface="+mn-ea"/>
                          <a:cs typeface="+mn-cs"/>
                        </a:rPr>
                        <a:t>“You could get to know the patients and their parents a lot better as well, and identify different risks or gaps in care.” (C)</a:t>
                      </a:r>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4154674553"/>
                  </a:ext>
                </a:extLst>
              </a:tr>
              <a:tr h="317500">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solidFill>
                            <a:schemeClr val="tx1"/>
                          </a:solidFill>
                          <a:effectLst/>
                          <a:latin typeface="+mn-lt"/>
                          <a:ea typeface="+mn-ea"/>
                          <a:cs typeface="+mn-cs"/>
                        </a:rPr>
                        <a:t>Clinician continuity</a:t>
                      </a:r>
                    </a:p>
                  </a:txBody>
                  <a:tcPr>
                    <a:lnR w="12700" cap="flat" cmpd="sng" algn="ctr">
                      <a:solidFill>
                        <a:schemeClr val="tx1"/>
                      </a:solidFill>
                      <a:prstDash val="solid"/>
                      <a:round/>
                      <a:headEnd type="none" w="med" len="med"/>
                      <a:tailEnd type="none" w="med" len="med"/>
                    </a:lnR>
                  </a:tcPr>
                </a:tc>
                <a:tc>
                  <a:txBody>
                    <a:bodyPr/>
                    <a:lstStyle/>
                    <a:p>
                      <a:r>
                        <a:rPr lang="en-US" sz="1400" dirty="0"/>
                        <a:t>“</a:t>
                      </a:r>
                      <a:r>
                        <a:rPr lang="en-US" sz="1400" kern="1200" dirty="0">
                          <a:solidFill>
                            <a:schemeClr val="tx1"/>
                          </a:solidFill>
                          <a:effectLst/>
                          <a:latin typeface="+mn-lt"/>
                          <a:ea typeface="+mn-ea"/>
                          <a:cs typeface="+mn-cs"/>
                        </a:rPr>
                        <a:t>I think you'd have a better personal relationship with your doctor. I think that's important because my daughter had a bunch of different pediatricians.” (M)</a:t>
                      </a:r>
                      <a:endParaRPr 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39700541"/>
                  </a:ext>
                </a:extLst>
              </a:tr>
            </a:tbl>
          </a:graphicData>
        </a:graphic>
      </p:graphicFrame>
    </p:spTree>
    <p:extLst>
      <p:ext uri="{BB962C8B-B14F-4D97-AF65-F5344CB8AC3E}">
        <p14:creationId xmlns:p14="http://schemas.microsoft.com/office/powerpoint/2010/main" val="3795519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Next steps</a:t>
            </a:r>
          </a:p>
        </p:txBody>
      </p:sp>
      <p:sp>
        <p:nvSpPr>
          <p:cNvPr id="3" name="Content Placeholder 2"/>
          <p:cNvSpPr>
            <a:spLocks noGrp="1"/>
          </p:cNvSpPr>
          <p:nvPr>
            <p:ph idx="1"/>
          </p:nvPr>
        </p:nvSpPr>
        <p:spPr/>
        <p:txBody>
          <a:bodyPr>
            <a:normAutofit/>
          </a:bodyPr>
          <a:lstStyle/>
          <a:p>
            <a:r>
              <a:rPr lang="en-US"/>
              <a:t>Aim 2 – Intervention study: Evaluate implementation of group well child care</a:t>
            </a:r>
          </a:p>
          <a:p>
            <a:pPr lvl="1"/>
            <a:r>
              <a:rPr lang="en-US">
                <a:solidFill>
                  <a:srgbClr val="212121"/>
                </a:solidFill>
                <a:latin typeface="+mj-lt"/>
              </a:rPr>
              <a:t>Plans for both f</a:t>
            </a:r>
            <a:r>
              <a:rPr lang="en-US" b="0" i="0">
                <a:solidFill>
                  <a:srgbClr val="212121"/>
                </a:solidFill>
                <a:effectLst/>
                <a:latin typeface="+mj-lt"/>
              </a:rPr>
              <a:t>ormative and summative evaluation</a:t>
            </a:r>
          </a:p>
          <a:p>
            <a:pPr lvl="1"/>
            <a:r>
              <a:rPr lang="en-US">
                <a:latin typeface="+mj-lt"/>
              </a:rPr>
              <a:t>Mixed-methods approach including quantitative and qualitative assessments (i.e. interviews with participants in intervention arm)</a:t>
            </a:r>
          </a:p>
          <a:p>
            <a:endParaRPr lang="en-US"/>
          </a:p>
        </p:txBody>
      </p:sp>
      <p:pic>
        <p:nvPicPr>
          <p:cNvPr id="2" name="Picture 1" descr="This graphic describes the Child Healthcare at MATER Pediatric Study (CHAMPS). The graphic contains a photo of a mother playing with her baby and another photo of a doctor listening to a baby’s heart.">
            <a:extLst>
              <a:ext uri="{FF2B5EF4-FFF2-40B4-BE49-F238E27FC236}">
                <a16:creationId xmlns:a16="http://schemas.microsoft.com/office/drawing/2014/main" id="{7600052C-6C36-1EE4-685A-2EB82BCE25AD}"/>
              </a:ext>
            </a:extLst>
          </p:cNvPr>
          <p:cNvPicPr>
            <a:picLocks noChangeAspect="1"/>
          </p:cNvPicPr>
          <p:nvPr/>
        </p:nvPicPr>
        <p:blipFill>
          <a:blip r:embed="rId2"/>
          <a:stretch>
            <a:fillRect/>
          </a:stretch>
        </p:blipFill>
        <p:spPr>
          <a:xfrm>
            <a:off x="3143250" y="3819407"/>
            <a:ext cx="3814534" cy="4884857"/>
          </a:xfrm>
          <a:prstGeom prst="rect">
            <a:avLst/>
          </a:prstGeom>
          <a:ln>
            <a:solidFill>
              <a:schemeClr val="tx1"/>
            </a:solidFill>
          </a:ln>
        </p:spPr>
      </p:pic>
      <p:pic>
        <p:nvPicPr>
          <p:cNvPr id="6" name="Picture 5" descr="This graphic describes who can be in the CHAMPS, a timeline for the CHAMPS, and a photo of a baby smiling.">
            <a:extLst>
              <a:ext uri="{FF2B5EF4-FFF2-40B4-BE49-F238E27FC236}">
                <a16:creationId xmlns:a16="http://schemas.microsoft.com/office/drawing/2014/main" id="{27B48FA5-D8AC-4D9A-9672-F17463B976DD}"/>
              </a:ext>
            </a:extLst>
          </p:cNvPr>
          <p:cNvPicPr>
            <a:picLocks noChangeAspect="1"/>
          </p:cNvPicPr>
          <p:nvPr/>
        </p:nvPicPr>
        <p:blipFill>
          <a:blip r:embed="rId3"/>
          <a:stretch>
            <a:fillRect/>
          </a:stretch>
        </p:blipFill>
        <p:spPr>
          <a:xfrm>
            <a:off x="6957784" y="3819407"/>
            <a:ext cx="4495800" cy="5791200"/>
          </a:xfrm>
          <a:prstGeom prst="rect">
            <a:avLst/>
          </a:prstGeom>
          <a:ln>
            <a:solidFill>
              <a:schemeClr val="tx1"/>
            </a:solidFill>
          </a:ln>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37</a:t>
            </a:fld>
            <a:endParaRPr lang="en-US"/>
          </a:p>
        </p:txBody>
      </p:sp>
    </p:spTree>
    <p:extLst>
      <p:ext uri="{BB962C8B-B14F-4D97-AF65-F5344CB8AC3E}">
        <p14:creationId xmlns:p14="http://schemas.microsoft.com/office/powerpoint/2010/main" val="138152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Lessons learned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Importance of patient voice</a:t>
            </a:r>
          </a:p>
          <a:p>
            <a:r>
              <a:rPr lang="en-US"/>
              <a:t>Sampling approach is a key consideration</a:t>
            </a:r>
          </a:p>
          <a:p>
            <a:r>
              <a:rPr lang="en-US"/>
              <a:t>Frameworks to guide evaluation are helpful</a:t>
            </a:r>
          </a:p>
          <a:p>
            <a:r>
              <a:rPr lang="en-US"/>
              <a:t>Multidisciplinary teamwork</a:t>
            </a:r>
          </a:p>
          <a:p>
            <a:r>
              <a:rPr lang="en-US"/>
              <a:t>Need strategic approach to dissemination</a:t>
            </a:r>
          </a:p>
          <a:p>
            <a:endParaRPr lang="en-US"/>
          </a:p>
        </p:txBody>
      </p:sp>
    </p:spTree>
    <p:extLst>
      <p:ext uri="{BB962C8B-B14F-4D97-AF65-F5344CB8AC3E}">
        <p14:creationId xmlns:p14="http://schemas.microsoft.com/office/powerpoint/2010/main" val="2068060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3</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6"/>
            <a:ext cx="9493321" cy="28527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Comparing Family Decision Making Engagement in Telehealth versus In-person Primary Care for Children with Chronic Conditions</a:t>
            </a:r>
          </a:p>
        </p:txBody>
      </p:sp>
      <p:pic>
        <p:nvPicPr>
          <p:cNvPr id="4" name="Picture 3" descr="This is a photo of Ellen Lipstein.">
            <a:extLst>
              <a:ext uri="{FF2B5EF4-FFF2-40B4-BE49-F238E27FC236}">
                <a16:creationId xmlns:a16="http://schemas.microsoft.com/office/drawing/2014/main" id="{09752743-D626-38D1-502C-CE76EDA40D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42"/>
          <a:stretch/>
        </p:blipFill>
        <p:spPr>
          <a:xfrm>
            <a:off x="3773404" y="3580052"/>
            <a:ext cx="2072640" cy="2852737"/>
          </a:xfrm>
          <a:prstGeom prst="rect">
            <a:avLst/>
          </a:prstGeom>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7" y="4156117"/>
            <a:ext cx="3116542" cy="16590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a:t>Ellen </a:t>
            </a:r>
            <a:r>
              <a:rPr lang="en-US" sz="2000" b="1" err="1"/>
              <a:t>Lipstein</a:t>
            </a:r>
            <a:r>
              <a:rPr lang="en-US" sz="2000" b="1"/>
              <a:t>, MD, MPH</a:t>
            </a:r>
          </a:p>
          <a:p>
            <a:pPr marL="0" indent="0">
              <a:buNone/>
              <a:defRPr/>
            </a:pPr>
            <a:r>
              <a:rPr lang="en-US" sz="2000" b="1"/>
              <a:t>Cincinnati Children’s Hospital/University of Cincinnati College of Medicine</a:t>
            </a:r>
          </a:p>
        </p:txBody>
      </p:sp>
    </p:spTree>
    <p:extLst>
      <p:ext uri="{BB962C8B-B14F-4D97-AF65-F5344CB8AC3E}">
        <p14:creationId xmlns:p14="http://schemas.microsoft.com/office/powerpoint/2010/main" val="154476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78DBB-7AEC-66E9-0B28-CFF0B35264B8}"/>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r>
              <a:rPr lang="en-US" dirty="0"/>
              <a:t>AHRQ’s 1999 Authorization</a:t>
            </a:r>
          </a:p>
        </p:txBody>
      </p:sp>
      <p:pic>
        <p:nvPicPr>
          <p:cNvPr id="6" name="Content Placeholder 5" descr="the title page of the Act describing AHRQ’s 1999 authorization">
            <a:extLst>
              <a:ext uri="{FF2B5EF4-FFF2-40B4-BE49-F238E27FC236}">
                <a16:creationId xmlns:a16="http://schemas.microsoft.com/office/drawing/2014/main" id="{B62306BE-7C2E-65C5-7C53-99662F8B6D3B}"/>
              </a:ext>
            </a:extLst>
          </p:cNvPr>
          <p:cNvPicPr>
            <a:picLocks noGrp="1" noChangeAspect="1"/>
          </p:cNvPicPr>
          <p:nvPr>
            <p:ph idx="1"/>
          </p:nvPr>
        </p:nvPicPr>
        <p:blipFill>
          <a:blip r:embed="rId3"/>
          <a:stretch>
            <a:fillRect/>
          </a:stretch>
        </p:blipFill>
        <p:spPr>
          <a:xfrm>
            <a:off x="1295400" y="381000"/>
            <a:ext cx="5090159" cy="6096000"/>
          </a:xfrm>
          <a:prstGeom prst="rect">
            <a:avLst/>
          </a:prstGeom>
        </p:spPr>
      </p:pic>
      <p:grpSp>
        <p:nvGrpSpPr>
          <p:cNvPr id="2" name="Group 1" descr="Text from the Act describing AHRQ’s 1999 authorization">
            <a:extLst>
              <a:ext uri="{FF2B5EF4-FFF2-40B4-BE49-F238E27FC236}">
                <a16:creationId xmlns:a16="http://schemas.microsoft.com/office/drawing/2014/main" id="{5B8ABBF9-22F4-E34B-3737-4903973BFB07}"/>
              </a:ext>
            </a:extLst>
          </p:cNvPr>
          <p:cNvGrpSpPr/>
          <p:nvPr/>
        </p:nvGrpSpPr>
        <p:grpSpPr>
          <a:xfrm>
            <a:off x="6711504" y="2371609"/>
            <a:ext cx="5056028" cy="3348493"/>
            <a:chOff x="6711504" y="2371609"/>
            <a:chExt cx="5056028" cy="3348493"/>
          </a:xfrm>
        </p:grpSpPr>
        <p:pic>
          <p:nvPicPr>
            <p:cNvPr id="8" name="Picture 7">
              <a:extLst>
                <a:ext uri="{FF2B5EF4-FFF2-40B4-BE49-F238E27FC236}">
                  <a16:creationId xmlns:a16="http://schemas.microsoft.com/office/drawing/2014/main" id="{E38AB177-D33F-B5BB-2458-29BCC1A4CC65}"/>
                </a:ext>
              </a:extLst>
            </p:cNvPr>
            <p:cNvPicPr>
              <a:picLocks noChangeAspect="1"/>
            </p:cNvPicPr>
            <p:nvPr/>
          </p:nvPicPr>
          <p:blipFill>
            <a:blip r:embed="rId4"/>
            <a:stretch>
              <a:fillRect/>
            </a:stretch>
          </p:blipFill>
          <p:spPr>
            <a:xfrm>
              <a:off x="6711504" y="2371609"/>
              <a:ext cx="5056028" cy="1057391"/>
            </a:xfrm>
            <a:prstGeom prst="rect">
              <a:avLst/>
            </a:prstGeom>
          </p:spPr>
        </p:pic>
        <p:pic>
          <p:nvPicPr>
            <p:cNvPr id="10" name="Picture 9">
              <a:extLst>
                <a:ext uri="{FF2B5EF4-FFF2-40B4-BE49-F238E27FC236}">
                  <a16:creationId xmlns:a16="http://schemas.microsoft.com/office/drawing/2014/main" id="{0098C50E-5DEF-1B92-5CA0-94159520CA37}"/>
                </a:ext>
              </a:extLst>
            </p:cNvPr>
            <p:cNvPicPr>
              <a:picLocks noChangeAspect="1"/>
            </p:cNvPicPr>
            <p:nvPr/>
          </p:nvPicPr>
          <p:blipFill>
            <a:blip r:embed="rId5"/>
            <a:stretch>
              <a:fillRect/>
            </a:stretch>
          </p:blipFill>
          <p:spPr>
            <a:xfrm>
              <a:off x="6757584" y="3276600"/>
              <a:ext cx="4985732" cy="2443502"/>
            </a:xfrm>
            <a:prstGeom prst="rect">
              <a:avLst/>
            </a:prstGeom>
          </p:spPr>
        </p:pic>
      </p:grpSp>
      <p:sp>
        <p:nvSpPr>
          <p:cNvPr id="4" name="Slide Number Placeholder 3">
            <a:extLst>
              <a:ext uri="{FF2B5EF4-FFF2-40B4-BE49-F238E27FC236}">
                <a16:creationId xmlns:a16="http://schemas.microsoft.com/office/drawing/2014/main" id="{747B456B-C291-E0BB-2946-D23D2AB0474B}"/>
              </a:ext>
              <a:ext uri="{C183D7F6-B498-43B3-948B-1728B52AA6E4}">
                <adec:decorative xmlns:adec="http://schemas.microsoft.com/office/drawing/2017/decorative" val="1"/>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85F5B7A5-34A7-4AB0-A34F-A4DF2002FA98}" type="slidenum">
              <a:rPr lang="en-US" smtClean="0"/>
              <a:pPr>
                <a:spcAft>
                  <a:spcPts val="600"/>
                </a:spcAft>
              </a:pPr>
              <a:t>4</a:t>
            </a:fld>
            <a:endParaRPr lang="en-US"/>
          </a:p>
        </p:txBody>
      </p:sp>
    </p:spTree>
    <p:extLst>
      <p:ext uri="{BB962C8B-B14F-4D97-AF65-F5344CB8AC3E}">
        <p14:creationId xmlns:p14="http://schemas.microsoft.com/office/powerpoint/2010/main" val="4041782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Autofit/>
          </a:bodyPr>
          <a:lstStyle/>
          <a:p>
            <a:r>
              <a:rPr lang="en-US" sz="2800"/>
              <a:t>Comparing Family Decision Making Engagement in Telehealth versus In-Person Primary Care for Children with Chronic Conditions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COVID-19 pandemic led to widespread implementation of telehealth to new clinical areas.</a:t>
            </a:r>
          </a:p>
          <a:p>
            <a:r>
              <a:rPr lang="en-US"/>
              <a:t>Telehealth continues to be widely used.</a:t>
            </a:r>
          </a:p>
          <a:p>
            <a:r>
              <a:rPr lang="en-US"/>
              <a:t>Communication and structure of healthcare interaction is different in telehealth compared to in-person care.</a:t>
            </a:r>
          </a:p>
          <a:p>
            <a:r>
              <a:rPr lang="en-US"/>
              <a:t>Unknown whether quality of care is equivalent.</a:t>
            </a:r>
          </a:p>
          <a:p>
            <a:r>
              <a:rPr lang="en-US"/>
              <a:t>Any impact on quality of care is particularly relevant for children and adolescents with chronic conditions.</a:t>
            </a:r>
          </a:p>
        </p:txBody>
      </p:sp>
    </p:spTree>
    <p:extLst>
      <p:ext uri="{BB962C8B-B14F-4D97-AF65-F5344CB8AC3E}">
        <p14:creationId xmlns:p14="http://schemas.microsoft.com/office/powerpoint/2010/main" val="4199240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B825-09E3-7BFE-478B-B9B3C230F8F2}"/>
              </a:ext>
            </a:extLst>
          </p:cNvPr>
          <p:cNvSpPr>
            <a:spLocks noGrp="1"/>
          </p:cNvSpPr>
          <p:nvPr>
            <p:ph type="title"/>
          </p:nvPr>
        </p:nvSpPr>
        <p:spPr/>
        <p:txBody>
          <a:bodyPr>
            <a:normAutofit fontScale="90000"/>
          </a:bodyPr>
          <a:lstStyle/>
          <a:p>
            <a:r>
              <a:rPr lang="en-US"/>
              <a:t>Conceptual Model</a:t>
            </a:r>
          </a:p>
        </p:txBody>
      </p:sp>
      <p:pic>
        <p:nvPicPr>
          <p:cNvPr id="5" name="Content Placeholder 4" descr="This diagram shows the conceptual model of comparing decision making engagement in telehealth vs. in-person primary care.">
            <a:extLst>
              <a:ext uri="{FF2B5EF4-FFF2-40B4-BE49-F238E27FC236}">
                <a16:creationId xmlns:a16="http://schemas.microsoft.com/office/drawing/2014/main" id="{6E632A19-6E09-D279-61C2-A138F05ABF5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9958" y="1646238"/>
            <a:ext cx="6232083" cy="4525962"/>
          </a:xfrm>
          <a:prstGeom prst="rect">
            <a:avLst/>
          </a:prstGeom>
          <a:noFill/>
          <a:ln>
            <a:solidFill>
              <a:schemeClr val="accent1"/>
            </a:solidFill>
          </a:ln>
        </p:spPr>
      </p:pic>
      <p:sp>
        <p:nvSpPr>
          <p:cNvPr id="4" name="Slide Number Placeholder 3">
            <a:extLst>
              <a:ext uri="{FF2B5EF4-FFF2-40B4-BE49-F238E27FC236}">
                <a16:creationId xmlns:a16="http://schemas.microsoft.com/office/drawing/2014/main" id="{3C79996B-74A9-599F-3F8F-C1969C09CA7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41</a:t>
            </a:fld>
            <a:endParaRPr lang="en-US"/>
          </a:p>
        </p:txBody>
      </p:sp>
    </p:spTree>
    <p:extLst>
      <p:ext uri="{BB962C8B-B14F-4D97-AF65-F5344CB8AC3E}">
        <p14:creationId xmlns:p14="http://schemas.microsoft.com/office/powerpoint/2010/main" val="68978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Specific Research Aims and Questions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lnSpcReduction="10000"/>
          </a:bodyPr>
          <a:lstStyle/>
          <a:p>
            <a:pPr marL="0" indent="0">
              <a:buNone/>
            </a:pPr>
            <a:r>
              <a:rPr lang="en-US"/>
              <a:t>Overall objective of the study: </a:t>
            </a:r>
          </a:p>
          <a:p>
            <a:pPr lvl="1"/>
            <a:r>
              <a:rPr lang="en-US">
                <a:effectLst/>
                <a:latin typeface="Arial" panose="020B0604020202020204" pitchFamily="34" charset="0"/>
                <a:ea typeface="Calibri" panose="020F0502020204030204" pitchFamily="34" charset="0"/>
              </a:rPr>
              <a:t>Compare the decision-making processes and outcomes between telehealth and in-person pediatric primary care for children with chronic conditions</a:t>
            </a:r>
          </a:p>
          <a:p>
            <a:r>
              <a:rPr lang="en-US">
                <a:latin typeface="Arial" panose="020B0604020202020204" pitchFamily="34" charset="0"/>
              </a:rPr>
              <a:t>Aims 1 and 2:</a:t>
            </a:r>
          </a:p>
          <a:p>
            <a:pPr lvl="1"/>
            <a:r>
              <a:rPr lang="en-US">
                <a:effectLst/>
                <a:latin typeface="Arial" panose="020B0604020202020204" pitchFamily="34" charset="0"/>
                <a:ea typeface="Calibri" panose="020F0502020204030204" pitchFamily="34" charset="0"/>
              </a:rPr>
              <a:t>Compare the effectiveness of telehealth to in-person primary care on </a:t>
            </a:r>
            <a:r>
              <a:rPr lang="en-US" u="sng">
                <a:effectLst/>
                <a:latin typeface="Arial" panose="020B0604020202020204" pitchFamily="34" charset="0"/>
                <a:ea typeface="Calibri" panose="020F0502020204030204" pitchFamily="34" charset="0"/>
              </a:rPr>
              <a:t>perceived and observed</a:t>
            </a:r>
            <a:r>
              <a:rPr lang="en-US">
                <a:effectLst/>
                <a:latin typeface="Arial" panose="020B0604020202020204" pitchFamily="34" charset="0"/>
                <a:ea typeface="Calibri" panose="020F0502020204030204" pitchFamily="34" charset="0"/>
              </a:rPr>
              <a:t> shared decision making and clinical outcomes for children with chronic conditions. </a:t>
            </a:r>
          </a:p>
          <a:p>
            <a:r>
              <a:rPr lang="en-US">
                <a:effectLst/>
                <a:latin typeface="Arial" panose="020B0604020202020204" pitchFamily="34" charset="0"/>
                <a:ea typeface="Calibri" panose="020F0502020204030204" pitchFamily="34" charset="0"/>
              </a:rPr>
              <a:t>Aim 3:</a:t>
            </a:r>
          </a:p>
          <a:p>
            <a:pPr lvl="1"/>
            <a:r>
              <a:rPr lang="en-US">
                <a:effectLst/>
                <a:latin typeface="Arial" panose="020B0604020202020204" pitchFamily="34" charset="0"/>
                <a:ea typeface="Calibri" panose="020F0502020204030204" pitchFamily="34" charset="0"/>
              </a:rPr>
              <a:t>Develop an in-depth understanding of the decision-making process in telehealth compared to in-person care.</a:t>
            </a:r>
            <a:endParaRPr lang="en-US"/>
          </a:p>
        </p:txBody>
      </p:sp>
    </p:spTree>
    <p:extLst>
      <p:ext uri="{BB962C8B-B14F-4D97-AF65-F5344CB8AC3E}">
        <p14:creationId xmlns:p14="http://schemas.microsoft.com/office/powerpoint/2010/main" val="1564929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88FC-5F34-A8B0-002F-5FA89F10F3E2}"/>
              </a:ext>
            </a:extLst>
          </p:cNvPr>
          <p:cNvSpPr>
            <a:spLocks noGrp="1"/>
          </p:cNvSpPr>
          <p:nvPr>
            <p:ph type="title"/>
          </p:nvPr>
        </p:nvSpPr>
        <p:spPr/>
        <p:txBody>
          <a:bodyPr>
            <a:normAutofit fontScale="90000"/>
          </a:bodyPr>
          <a:lstStyle/>
          <a:p>
            <a:r>
              <a:rPr lang="en-US"/>
              <a:t>Study Overview</a:t>
            </a:r>
          </a:p>
        </p:txBody>
      </p:sp>
      <p:pic>
        <p:nvPicPr>
          <p:cNvPr id="8" name="Content Placeholder 7" descr="This diagram provides the three aims of the study.">
            <a:extLst>
              <a:ext uri="{FF2B5EF4-FFF2-40B4-BE49-F238E27FC236}">
                <a16:creationId xmlns:a16="http://schemas.microsoft.com/office/drawing/2014/main" id="{4CED2C62-5190-255C-EDB8-0DFDBA7E6BCD}"/>
              </a:ext>
            </a:extLst>
          </p:cNvPr>
          <p:cNvPicPr>
            <a:picLocks noGrp="1" noChangeAspect="1"/>
          </p:cNvPicPr>
          <p:nvPr>
            <p:ph idx="1"/>
          </p:nvPr>
        </p:nvPicPr>
        <p:blipFill>
          <a:blip r:embed="rId2"/>
          <a:stretch>
            <a:fillRect/>
          </a:stretch>
        </p:blipFill>
        <p:spPr>
          <a:xfrm>
            <a:off x="3278349" y="1828800"/>
            <a:ext cx="5635301" cy="4189725"/>
          </a:xfrm>
          <a:prstGeom prst="rect">
            <a:avLst/>
          </a:prstGeom>
        </p:spPr>
      </p:pic>
      <p:sp>
        <p:nvSpPr>
          <p:cNvPr id="4" name="Slide Number Placeholder 3">
            <a:extLst>
              <a:ext uri="{FF2B5EF4-FFF2-40B4-BE49-F238E27FC236}">
                <a16:creationId xmlns:a16="http://schemas.microsoft.com/office/drawing/2014/main" id="{00959969-0ACD-E4A3-A86A-0DD5BBA98165}"/>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43</a:t>
            </a:fld>
            <a:endParaRPr lang="en-US"/>
          </a:p>
        </p:txBody>
      </p:sp>
    </p:spTree>
    <p:extLst>
      <p:ext uri="{BB962C8B-B14F-4D97-AF65-F5344CB8AC3E}">
        <p14:creationId xmlns:p14="http://schemas.microsoft.com/office/powerpoint/2010/main" val="1282950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F6C5-79D0-049F-9CD1-5FCE1BEF42CB}"/>
              </a:ext>
            </a:extLst>
          </p:cNvPr>
          <p:cNvSpPr>
            <a:spLocks noGrp="1"/>
          </p:cNvSpPr>
          <p:nvPr>
            <p:ph type="title"/>
          </p:nvPr>
        </p:nvSpPr>
        <p:spPr/>
        <p:txBody>
          <a:bodyPr>
            <a:normAutofit fontScale="90000"/>
          </a:bodyPr>
          <a:lstStyle/>
          <a:p>
            <a:r>
              <a:rPr lang="en-US"/>
              <a:t>Study Sample</a:t>
            </a:r>
          </a:p>
        </p:txBody>
      </p:sp>
      <p:sp>
        <p:nvSpPr>
          <p:cNvPr id="3" name="Content Placeholder 2">
            <a:extLst>
              <a:ext uri="{FF2B5EF4-FFF2-40B4-BE49-F238E27FC236}">
                <a16:creationId xmlns:a16="http://schemas.microsoft.com/office/drawing/2014/main" id="{9361F213-EA74-B9B3-8F88-4363591C8467}"/>
              </a:ext>
            </a:extLst>
          </p:cNvPr>
          <p:cNvSpPr>
            <a:spLocks noGrp="1"/>
          </p:cNvSpPr>
          <p:nvPr>
            <p:ph idx="1"/>
          </p:nvPr>
        </p:nvSpPr>
        <p:spPr/>
        <p:txBody>
          <a:bodyPr/>
          <a:lstStyle/>
          <a:p>
            <a:r>
              <a:rPr lang="en-US"/>
              <a:t>Primary care clinicians who do both in-person and telehealth visits</a:t>
            </a:r>
          </a:p>
          <a:p>
            <a:pPr marL="0" indent="0">
              <a:buNone/>
            </a:pPr>
            <a:endParaRPr lang="en-US"/>
          </a:p>
          <a:p>
            <a:r>
              <a:rPr lang="en-US"/>
              <a:t>Families of patients age 5-17 years being seen for asthma, ADHD or eczema</a:t>
            </a:r>
          </a:p>
          <a:p>
            <a:pPr lvl="1"/>
            <a:r>
              <a:rPr lang="en-US"/>
              <a:t>Video: parents consent, kids assent</a:t>
            </a:r>
          </a:p>
          <a:p>
            <a:pPr lvl="1"/>
            <a:r>
              <a:rPr lang="en-US"/>
              <a:t>Survey:</a:t>
            </a:r>
          </a:p>
          <a:p>
            <a:pPr lvl="2"/>
            <a:r>
              <a:rPr lang="en-US"/>
              <a:t>Age 5-11 only collected from parents</a:t>
            </a:r>
          </a:p>
          <a:p>
            <a:pPr lvl="2"/>
            <a:r>
              <a:rPr lang="en-US"/>
              <a:t>Age 12-17 collected separately from parent and patient</a:t>
            </a:r>
          </a:p>
          <a:p>
            <a:endParaRPr lang="en-US"/>
          </a:p>
        </p:txBody>
      </p:sp>
      <p:sp>
        <p:nvSpPr>
          <p:cNvPr id="4" name="Slide Number Placeholder 3">
            <a:extLst>
              <a:ext uri="{FF2B5EF4-FFF2-40B4-BE49-F238E27FC236}">
                <a16:creationId xmlns:a16="http://schemas.microsoft.com/office/drawing/2014/main" id="{B5420C23-C3C9-63F6-99C1-6734F8DE7AE1}"/>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44</a:t>
            </a:fld>
            <a:endParaRPr lang="en-US"/>
          </a:p>
        </p:txBody>
      </p:sp>
    </p:spTree>
    <p:extLst>
      <p:ext uri="{BB962C8B-B14F-4D97-AF65-F5344CB8AC3E}">
        <p14:creationId xmlns:p14="http://schemas.microsoft.com/office/powerpoint/2010/main" val="2410537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t>Aims 1 and 2: Observed Shared Decision Making</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Prior work: Limited shared decision making in observed visits</a:t>
            </a:r>
          </a:p>
          <a:p>
            <a:pPr lvl="1"/>
            <a:endParaRPr lang="en-US"/>
          </a:p>
          <a:p>
            <a:pPr lvl="1"/>
            <a:endParaRPr lang="en-US"/>
          </a:p>
        </p:txBody>
      </p:sp>
      <p:pic>
        <p:nvPicPr>
          <p:cNvPr id="9" name="Picture 8" descr="These circles describe the difference between choice talk, option talk, and decision talk.">
            <a:extLst>
              <a:ext uri="{FF2B5EF4-FFF2-40B4-BE49-F238E27FC236}">
                <a16:creationId xmlns:a16="http://schemas.microsoft.com/office/drawing/2014/main" id="{468536CD-E9FD-0550-C431-5A7D8DA5D90D}"/>
              </a:ext>
            </a:extLst>
          </p:cNvPr>
          <p:cNvPicPr>
            <a:picLocks noChangeAspect="1"/>
          </p:cNvPicPr>
          <p:nvPr/>
        </p:nvPicPr>
        <p:blipFill rotWithShape="1">
          <a:blip r:embed="rId2"/>
          <a:srcRect r="15577" b="25498"/>
          <a:stretch/>
        </p:blipFill>
        <p:spPr>
          <a:xfrm>
            <a:off x="1905000" y="2362200"/>
            <a:ext cx="8669274" cy="3583096"/>
          </a:xfrm>
          <a:prstGeom prst="rect">
            <a:avLst/>
          </a:prstGeom>
        </p:spPr>
      </p:pic>
    </p:spTree>
    <p:extLst>
      <p:ext uri="{BB962C8B-B14F-4D97-AF65-F5344CB8AC3E}">
        <p14:creationId xmlns:p14="http://schemas.microsoft.com/office/powerpoint/2010/main" val="3284099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Aims 1 and 2: Mixed methods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lnSpcReduction="10000"/>
          </a:bodyPr>
          <a:lstStyle/>
          <a:p>
            <a:r>
              <a:rPr lang="en-US"/>
              <a:t>Observed shared decision making</a:t>
            </a:r>
          </a:p>
          <a:p>
            <a:pPr lvl="1"/>
            <a:r>
              <a:rPr lang="en-US" sz="2800"/>
              <a:t>Video-recorded clinical encounters analyzed with mixed methods</a:t>
            </a:r>
          </a:p>
          <a:p>
            <a:pPr lvl="2"/>
            <a:r>
              <a:rPr lang="en-US" sz="2400"/>
              <a:t>Quantitative: OPTION 5</a:t>
            </a:r>
          </a:p>
          <a:p>
            <a:pPr lvl="2"/>
            <a:r>
              <a:rPr lang="en-US" sz="2400"/>
              <a:t>Qualitative: Content analysis of recordings</a:t>
            </a:r>
          </a:p>
          <a:p>
            <a:pPr lvl="3"/>
            <a:r>
              <a:rPr lang="en-US" sz="2400"/>
              <a:t>Transcribe</a:t>
            </a:r>
          </a:p>
          <a:p>
            <a:pPr lvl="3"/>
            <a:r>
              <a:rPr lang="en-US" sz="2400"/>
              <a:t>Review video</a:t>
            </a:r>
          </a:p>
          <a:p>
            <a:pPr lvl="3"/>
            <a:r>
              <a:rPr lang="en-US" sz="2400"/>
              <a:t>Code from transcripts</a:t>
            </a:r>
          </a:p>
          <a:p>
            <a:r>
              <a:rPr lang="en-US"/>
              <a:t>Perceived shared decision making and outcomes</a:t>
            </a:r>
          </a:p>
          <a:p>
            <a:pPr lvl="1"/>
            <a:r>
              <a:rPr lang="en-US" sz="2800"/>
              <a:t>Parent survey, adolescent survey, medical record review</a:t>
            </a:r>
          </a:p>
          <a:p>
            <a:pPr lvl="1"/>
            <a:endParaRPr lang="en-US"/>
          </a:p>
          <a:p>
            <a:pPr lvl="1"/>
            <a:endParaRPr lang="en-US"/>
          </a:p>
        </p:txBody>
      </p:sp>
    </p:spTree>
    <p:extLst>
      <p:ext uri="{BB962C8B-B14F-4D97-AF65-F5344CB8AC3E}">
        <p14:creationId xmlns:p14="http://schemas.microsoft.com/office/powerpoint/2010/main" val="1670676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t>Aim 3: In-depth understanding of decision-making processes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Sequential explanatory approach</a:t>
            </a:r>
          </a:p>
          <a:p>
            <a:r>
              <a:rPr lang="en-US"/>
              <a:t>Refine and explain findings from Aim 1</a:t>
            </a:r>
          </a:p>
          <a:p>
            <a:r>
              <a:rPr lang="en-US"/>
              <a:t>Identify areas for future intervention development</a:t>
            </a:r>
          </a:p>
          <a:p>
            <a:pPr lvl="1"/>
            <a:r>
              <a:rPr lang="en-US"/>
              <a:t>How do we improve whichever modality has less decision engagement?</a:t>
            </a:r>
          </a:p>
          <a:p>
            <a:pPr lvl="1"/>
            <a:r>
              <a:rPr lang="en-US"/>
              <a:t>Are there types of chronic condition visits that are more appropriate for one modality than the other?</a:t>
            </a:r>
          </a:p>
          <a:p>
            <a:pPr lvl="1"/>
            <a:r>
              <a:rPr lang="en-US"/>
              <a:t>How do we address any inequities we find?</a:t>
            </a:r>
          </a:p>
          <a:p>
            <a:pPr lvl="1"/>
            <a:endParaRPr lang="en-US"/>
          </a:p>
          <a:p>
            <a:endParaRPr lang="en-US"/>
          </a:p>
        </p:txBody>
      </p:sp>
    </p:spTree>
    <p:extLst>
      <p:ext uri="{BB962C8B-B14F-4D97-AF65-F5344CB8AC3E}">
        <p14:creationId xmlns:p14="http://schemas.microsoft.com/office/powerpoint/2010/main" val="2876783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2174-C453-4777-E3C7-481C837728D9}"/>
              </a:ext>
            </a:extLst>
          </p:cNvPr>
          <p:cNvSpPr>
            <a:spLocks noGrp="1"/>
          </p:cNvSpPr>
          <p:nvPr>
            <p:ph type="title"/>
          </p:nvPr>
        </p:nvSpPr>
        <p:spPr/>
        <p:txBody>
          <a:bodyPr>
            <a:normAutofit fontScale="90000"/>
          </a:bodyPr>
          <a:lstStyle/>
          <a:p>
            <a:r>
              <a:rPr lang="en-US"/>
              <a:t>Aim 3: Methods</a:t>
            </a:r>
          </a:p>
        </p:txBody>
      </p:sp>
      <p:sp>
        <p:nvSpPr>
          <p:cNvPr id="3" name="Content Placeholder 2">
            <a:extLst>
              <a:ext uri="{FF2B5EF4-FFF2-40B4-BE49-F238E27FC236}">
                <a16:creationId xmlns:a16="http://schemas.microsoft.com/office/drawing/2014/main" id="{89F27E6D-B0D9-12A6-FBE9-90EBCFE39044}"/>
              </a:ext>
            </a:extLst>
          </p:cNvPr>
          <p:cNvSpPr>
            <a:spLocks noGrp="1"/>
          </p:cNvSpPr>
          <p:nvPr>
            <p:ph idx="1"/>
          </p:nvPr>
        </p:nvSpPr>
        <p:spPr/>
        <p:txBody>
          <a:bodyPr/>
          <a:lstStyle/>
          <a:p>
            <a:r>
              <a:rPr lang="en-US"/>
              <a:t>Individual interviews with parents, adolescents and healthcare providers</a:t>
            </a:r>
          </a:p>
          <a:p>
            <a:r>
              <a:rPr lang="en-US"/>
              <a:t>Purposeful sampling</a:t>
            </a:r>
          </a:p>
          <a:p>
            <a:r>
              <a:rPr lang="en-US"/>
              <a:t>Snowball sampling for providers and families using telehealth outside our hospital system</a:t>
            </a:r>
          </a:p>
        </p:txBody>
      </p:sp>
      <p:pic>
        <p:nvPicPr>
          <p:cNvPr id="5" name="Picture 4" descr="This table provides the potential interview domains.">
            <a:extLst>
              <a:ext uri="{FF2B5EF4-FFF2-40B4-BE49-F238E27FC236}">
                <a16:creationId xmlns:a16="http://schemas.microsoft.com/office/drawing/2014/main" id="{99F5B5F8-3CC4-B7FB-0046-FA794BD0E6DD}"/>
              </a:ext>
            </a:extLst>
          </p:cNvPr>
          <p:cNvPicPr>
            <a:picLocks noChangeAspect="1"/>
          </p:cNvPicPr>
          <p:nvPr/>
        </p:nvPicPr>
        <p:blipFill rotWithShape="1">
          <a:blip r:embed="rId2"/>
          <a:srcRect l="59926"/>
          <a:stretch/>
        </p:blipFill>
        <p:spPr>
          <a:xfrm>
            <a:off x="3543301" y="4077493"/>
            <a:ext cx="5218835" cy="2432051"/>
          </a:xfrm>
          <a:prstGeom prst="rect">
            <a:avLst/>
          </a:prstGeom>
        </p:spPr>
      </p:pic>
      <p:sp>
        <p:nvSpPr>
          <p:cNvPr id="4" name="Slide Number Placeholder 3">
            <a:extLst>
              <a:ext uri="{FF2B5EF4-FFF2-40B4-BE49-F238E27FC236}">
                <a16:creationId xmlns:a16="http://schemas.microsoft.com/office/drawing/2014/main" id="{F2C229A9-6558-DE38-5AD5-76BB741541C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48</a:t>
            </a:fld>
            <a:endParaRPr lang="en-US"/>
          </a:p>
        </p:txBody>
      </p:sp>
    </p:spTree>
    <p:extLst>
      <p:ext uri="{BB962C8B-B14F-4D97-AF65-F5344CB8AC3E}">
        <p14:creationId xmlns:p14="http://schemas.microsoft.com/office/powerpoint/2010/main" val="3344083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Benefits and Challenges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Benefits</a:t>
            </a:r>
          </a:p>
          <a:p>
            <a:pPr lvl="1"/>
            <a:r>
              <a:rPr lang="en-US"/>
              <a:t>Explore understudied areas</a:t>
            </a:r>
          </a:p>
          <a:p>
            <a:pPr lvl="1"/>
            <a:r>
              <a:rPr lang="en-US"/>
              <a:t>Inform future quantitative work</a:t>
            </a:r>
          </a:p>
          <a:p>
            <a:pPr lvl="1"/>
            <a:r>
              <a:rPr lang="en-US"/>
              <a:t>Address “deficiencies” in quantitative approaches</a:t>
            </a:r>
          </a:p>
          <a:p>
            <a:r>
              <a:rPr lang="en-US"/>
              <a:t>Challenges</a:t>
            </a:r>
          </a:p>
          <a:p>
            <a:pPr lvl="1"/>
            <a:r>
              <a:rPr lang="en-US"/>
              <a:t>Time and labor intensive</a:t>
            </a:r>
          </a:p>
          <a:p>
            <a:pPr lvl="1"/>
            <a:r>
              <a:rPr lang="en-US"/>
              <a:t>Not generalizable</a:t>
            </a:r>
          </a:p>
          <a:p>
            <a:pPr lvl="1"/>
            <a:r>
              <a:rPr lang="en-US"/>
              <a:t>Not well understood </a:t>
            </a:r>
            <a:r>
              <a:rPr lang="en-US">
                <a:sym typeface="Wingdings" panose="05000000000000000000" pitchFamily="2" charset="2"/>
              </a:rPr>
              <a:t> funding and publication challenges</a:t>
            </a:r>
          </a:p>
        </p:txBody>
      </p:sp>
    </p:spTree>
    <p:extLst>
      <p:ext uri="{BB962C8B-B14F-4D97-AF65-F5344CB8AC3E}">
        <p14:creationId xmlns:p14="http://schemas.microsoft.com/office/powerpoint/2010/main" val="324630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2D1A-18C7-030E-336A-8434535D839E}"/>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r>
              <a:rPr lang="en-US" dirty="0"/>
              <a:t>National Center for Excellence in Primary Care Research</a:t>
            </a:r>
          </a:p>
        </p:txBody>
      </p:sp>
      <p:pic>
        <p:nvPicPr>
          <p:cNvPr id="5" name="Picture 2" descr="Logo for the National Center for Excellence in Primary Care Research">
            <a:extLst>
              <a:ext uri="{FF2B5EF4-FFF2-40B4-BE49-F238E27FC236}">
                <a16:creationId xmlns:a16="http://schemas.microsoft.com/office/drawing/2014/main" id="{9DB0FD57-6008-D5DF-F593-5F426A58B125}"/>
              </a:ext>
            </a:extLst>
          </p:cNvPr>
          <p:cNvPicPr>
            <a:picLocks noChangeAspect="1" noChangeArrowheads="1"/>
          </p:cNvPicPr>
          <p:nvPr/>
        </p:nvPicPr>
        <p:blipFill>
          <a:blip r:embed="rId3" cstate="print"/>
          <a:srcRect/>
          <a:stretch>
            <a:fillRect/>
          </a:stretch>
        </p:blipFill>
        <p:spPr bwMode="auto">
          <a:xfrm>
            <a:off x="0" y="0"/>
            <a:ext cx="8454298" cy="2743200"/>
          </a:xfrm>
          <a:prstGeom prst="rect">
            <a:avLst/>
          </a:prstGeom>
          <a:noFill/>
        </p:spPr>
      </p:pic>
      <p:sp>
        <p:nvSpPr>
          <p:cNvPr id="3" name="Content Placeholder 2">
            <a:extLst>
              <a:ext uri="{FF2B5EF4-FFF2-40B4-BE49-F238E27FC236}">
                <a16:creationId xmlns:a16="http://schemas.microsoft.com/office/drawing/2014/main" id="{5EB84CD7-F5EF-8264-E66A-C5E6BA364286}"/>
              </a:ext>
            </a:extLst>
          </p:cNvPr>
          <p:cNvSpPr>
            <a:spLocks noGrp="1"/>
          </p:cNvSpPr>
          <p:nvPr>
            <p:ph idx="1"/>
          </p:nvPr>
        </p:nvSpPr>
        <p:spPr>
          <a:xfrm>
            <a:off x="876300" y="3200400"/>
            <a:ext cx="11010900" cy="2971801"/>
          </a:xfrm>
        </p:spPr>
        <p:txBody>
          <a:bodyPr>
            <a:normAutofit/>
          </a:bodyPr>
          <a:lstStyle/>
          <a:p>
            <a:pPr marL="0" indent="0">
              <a:buNone/>
            </a:pPr>
            <a:r>
              <a:rPr lang="en-US" sz="2600"/>
              <a:t>Working to:</a:t>
            </a:r>
          </a:p>
          <a:p>
            <a:r>
              <a:rPr lang="en-US" sz="2600"/>
              <a:t>Develop a more coordinated primary care research portfolio &amp; agenda</a:t>
            </a:r>
          </a:p>
          <a:p>
            <a:r>
              <a:rPr lang="en-US" sz="2600"/>
              <a:t>Create more targeted primary care research funding opportunities</a:t>
            </a:r>
          </a:p>
          <a:p>
            <a:r>
              <a:rPr lang="en-US" sz="2600"/>
              <a:t>Support &amp; expand a diverse primary care research workforce</a:t>
            </a:r>
          </a:p>
          <a:p>
            <a:r>
              <a:rPr lang="en-US" sz="2600"/>
              <a:t>Build a more robust &amp; systematic dissemination strategy </a:t>
            </a:r>
          </a:p>
        </p:txBody>
      </p:sp>
      <p:sp>
        <p:nvSpPr>
          <p:cNvPr id="4" name="Slide Number Placeholder 3">
            <a:extLst>
              <a:ext uri="{FF2B5EF4-FFF2-40B4-BE49-F238E27FC236}">
                <a16:creationId xmlns:a16="http://schemas.microsoft.com/office/drawing/2014/main" id="{26992841-74D4-30A4-37E6-71774B36EA8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011532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Future Directions and Reflections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Potential next steps</a:t>
            </a:r>
          </a:p>
          <a:p>
            <a:pPr lvl="1"/>
            <a:r>
              <a:rPr lang="en-US"/>
              <a:t>Intervention development</a:t>
            </a:r>
          </a:p>
          <a:p>
            <a:pPr lvl="1"/>
            <a:r>
              <a:rPr lang="en-US"/>
              <a:t>Comparison of primary care to specialty care</a:t>
            </a:r>
          </a:p>
          <a:p>
            <a:pPr lvl="1"/>
            <a:r>
              <a:rPr lang="en-US"/>
              <a:t>Role of additional technology</a:t>
            </a:r>
          </a:p>
          <a:p>
            <a:r>
              <a:rPr lang="en-US"/>
              <a:t>Growth of the reluctant qualitative researcher</a:t>
            </a:r>
          </a:p>
          <a:p>
            <a:pPr lvl="1"/>
            <a:r>
              <a:rPr lang="en-US"/>
              <a:t>Necessity is the mother of skill development</a:t>
            </a:r>
          </a:p>
          <a:p>
            <a:pPr lvl="1"/>
            <a:r>
              <a:rPr lang="en-US"/>
              <a:t>With growth in team can delegate some aspects</a:t>
            </a:r>
          </a:p>
          <a:p>
            <a:pPr lvl="1"/>
            <a:r>
              <a:rPr lang="en-US"/>
              <a:t>Benefit to having specific methodologic expertise</a:t>
            </a:r>
          </a:p>
        </p:txBody>
      </p:sp>
    </p:spTree>
    <p:extLst>
      <p:ext uri="{BB962C8B-B14F-4D97-AF65-F5344CB8AC3E}">
        <p14:creationId xmlns:p14="http://schemas.microsoft.com/office/powerpoint/2010/main" val="2748675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Questions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Tree>
    <p:extLst>
      <p:ext uri="{BB962C8B-B14F-4D97-AF65-F5344CB8AC3E}">
        <p14:creationId xmlns:p14="http://schemas.microsoft.com/office/powerpoint/2010/main" val="316077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Thank you</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marL="0" indent="0">
              <a:buNone/>
            </a:pPr>
            <a:endParaRPr lang="en-US"/>
          </a:p>
          <a:p>
            <a:pPr marL="627063" lvl="2" indent="0">
              <a:buNone/>
            </a:pPr>
            <a:r>
              <a:rPr lang="en-US" sz="2800" b="1">
                <a:solidFill>
                  <a:srgbClr val="1B1B1B"/>
                </a:solidFill>
                <a:latin typeface="+mj-lt"/>
                <a:ea typeface="Source Sans Pro" panose="020B0503030403020204" pitchFamily="34" charset="0"/>
              </a:rPr>
              <a:t>Stay tuned for the next webinar:</a:t>
            </a:r>
          </a:p>
          <a:p>
            <a:pPr marL="627063" lvl="2" indent="0">
              <a:buNone/>
            </a:pPr>
            <a:r>
              <a:rPr lang="en-US" sz="2800" b="1">
                <a:effectLst/>
                <a:latin typeface="Calibri" panose="020F0502020204030204" pitchFamily="34" charset="0"/>
                <a:ea typeface="Times New Roman" panose="02020603050405020304" pitchFamily="18" charset="0"/>
              </a:rPr>
              <a:t>Tentatively Titled, </a:t>
            </a:r>
            <a:r>
              <a:rPr lang="en-US" sz="2800" b="1" i="1">
                <a:effectLst/>
                <a:latin typeface="Calibri" panose="020F0502020204030204" pitchFamily="34" charset="0"/>
                <a:ea typeface="Times New Roman" panose="02020603050405020304" pitchFamily="18" charset="0"/>
              </a:rPr>
              <a:t>Research That Includes the Innovative Use of Technology in Primary Care Delivery, September 14, 1:30 ET</a:t>
            </a:r>
          </a:p>
          <a:p>
            <a:pPr marL="627063" lvl="2" indent="0">
              <a:buNone/>
            </a:pPr>
            <a:endParaRPr lang="en-US" sz="2800"/>
          </a:p>
          <a:p>
            <a:pPr marL="0" indent="0" algn="ctr">
              <a:buNone/>
            </a:pPr>
            <a:r>
              <a:rPr lang="en-US"/>
              <a:t>Please complete the short evaluation poll after this webinar!</a:t>
            </a:r>
          </a:p>
        </p:txBody>
      </p:sp>
    </p:spTree>
    <p:extLst>
      <p:ext uri="{BB962C8B-B14F-4D97-AF65-F5344CB8AC3E}">
        <p14:creationId xmlns:p14="http://schemas.microsoft.com/office/powerpoint/2010/main" val="31658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NCEPCR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lstStyle/>
          <a:p>
            <a:pPr marL="0" indent="0">
              <a:buNone/>
            </a:pPr>
            <a:r>
              <a:rPr lang="en-US" b="1">
                <a:solidFill>
                  <a:srgbClr val="1B1B1B"/>
                </a:solidFill>
                <a:latin typeface="+mj-lt"/>
                <a:ea typeface="Source Sans Pro" panose="020B0503030403020204" pitchFamily="34" charset="0"/>
              </a:rPr>
              <a:t>Strengthening Primary Care Research Webinar Series</a:t>
            </a:r>
            <a:endParaRPr lang="en-US" b="1">
              <a:solidFill>
                <a:srgbClr val="1B1B1B"/>
              </a:solidFill>
              <a:effectLst/>
              <a:latin typeface="+mj-lt"/>
              <a:ea typeface="Source Sans Pro" panose="020B0503030403020204" pitchFamily="34" charset="0"/>
            </a:endParaRPr>
          </a:p>
          <a:p>
            <a:pPr marL="0" indent="0">
              <a:buNone/>
            </a:pPr>
            <a:endParaRPr lang="en-US" b="1">
              <a:solidFill>
                <a:srgbClr val="1B1B1B"/>
              </a:solidFill>
              <a:latin typeface="+mj-lt"/>
              <a:ea typeface="Source Sans Pro" panose="020B0503030403020204" pitchFamily="34" charset="0"/>
            </a:endParaRPr>
          </a:p>
          <a:p>
            <a:pPr marL="627063" lvl="2" indent="0">
              <a:buNone/>
            </a:pPr>
            <a:r>
              <a:rPr lang="en-US" sz="3600">
                <a:solidFill>
                  <a:srgbClr val="7030A0"/>
                </a:solidFill>
                <a:latin typeface="+mj-lt"/>
                <a:ea typeface="Source Sans Pro" panose="020B0503030403020204" pitchFamily="34" charset="0"/>
              </a:rPr>
              <a:t>Qualitative Methods Used in AHRQ-Funded Primary Care Research</a:t>
            </a:r>
          </a:p>
          <a:p>
            <a:pPr marL="627063" lvl="2" indent="0">
              <a:buNone/>
            </a:pPr>
            <a:endParaRPr lang="en-US" sz="2800" b="1">
              <a:solidFill>
                <a:srgbClr val="1B1B1B"/>
              </a:solidFill>
              <a:latin typeface="+mj-lt"/>
              <a:ea typeface="Source Sans Pro" panose="020B0503030403020204" pitchFamily="34" charset="0"/>
            </a:endParaRPr>
          </a:p>
          <a:p>
            <a:pPr marL="627063" lvl="2" indent="0">
              <a:buNone/>
            </a:pPr>
            <a:r>
              <a:rPr lang="en-US" sz="2800" b="1">
                <a:solidFill>
                  <a:srgbClr val="1B1B1B"/>
                </a:solidFill>
                <a:latin typeface="+mj-lt"/>
                <a:ea typeface="Source Sans Pro" panose="020B0503030403020204" pitchFamily="34" charset="0"/>
              </a:rPr>
              <a:t>Next webinar:</a:t>
            </a:r>
          </a:p>
          <a:p>
            <a:pPr marL="627063" lvl="2" indent="0">
              <a:buNone/>
            </a:pPr>
            <a:r>
              <a:rPr lang="en-US" sz="2800" b="1">
                <a:effectLst/>
                <a:latin typeface="Calibri" panose="020F0502020204030204" pitchFamily="34" charset="0"/>
                <a:ea typeface="Times New Roman" panose="02020603050405020304" pitchFamily="18" charset="0"/>
              </a:rPr>
              <a:t>Tentatively Titled, </a:t>
            </a:r>
            <a:r>
              <a:rPr lang="en-US" sz="2800" b="1" i="1">
                <a:effectLst/>
                <a:latin typeface="Calibri" panose="020F0502020204030204" pitchFamily="34" charset="0"/>
                <a:ea typeface="Times New Roman" panose="02020603050405020304" pitchFamily="18" charset="0"/>
              </a:rPr>
              <a:t>Research That Includes the Innovative Use of Technology in Primary Care Delivery</a:t>
            </a:r>
            <a:endParaRPr lang="en-US" sz="2800" b="1" i="1">
              <a:solidFill>
                <a:srgbClr val="1B1B1B"/>
              </a:solidFill>
              <a:latin typeface="+mj-lt"/>
              <a:ea typeface="Source Sans Pro" panose="020B0503030403020204" pitchFamily="34" charset="0"/>
            </a:endParaRPr>
          </a:p>
        </p:txBody>
      </p:sp>
    </p:spTree>
    <p:extLst>
      <p:ext uri="{BB962C8B-B14F-4D97-AF65-F5344CB8AC3E}">
        <p14:creationId xmlns:p14="http://schemas.microsoft.com/office/powerpoint/2010/main" val="197090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Objectives</a:t>
            </a:r>
          </a:p>
        </p:txBody>
      </p:sp>
      <p:sp>
        <p:nvSpPr>
          <p:cNvPr id="4" name="TextBox 3">
            <a:extLst>
              <a:ext uri="{FF2B5EF4-FFF2-40B4-BE49-F238E27FC236}">
                <a16:creationId xmlns:a16="http://schemas.microsoft.com/office/drawing/2014/main" id="{8A714A55-223D-510D-FB78-525BDFFCE38B}"/>
              </a:ext>
            </a:extLst>
          </p:cNvPr>
          <p:cNvSpPr txBox="1"/>
          <p:nvPr/>
        </p:nvSpPr>
        <p:spPr>
          <a:xfrm>
            <a:off x="472009" y="1606819"/>
            <a:ext cx="11210403" cy="523220"/>
          </a:xfrm>
          <a:prstGeom prst="rect">
            <a:avLst/>
          </a:prstGeom>
          <a:noFill/>
        </p:spPr>
        <p:txBody>
          <a:bodyPr wrap="square">
            <a:spAutoFit/>
          </a:bodyPr>
          <a:lstStyle/>
          <a:p>
            <a:pPr marL="0" indent="0">
              <a:buNone/>
            </a:pPr>
            <a:r>
              <a:rPr lang="en-US" sz="2800" b="1"/>
              <a:t>Qualitative Data Used in AHRQ-Funded Primary Care Research</a:t>
            </a:r>
          </a:p>
        </p:txBody>
      </p:sp>
      <p:sp>
        <p:nvSpPr>
          <p:cNvPr id="9" name="TextBox 8">
            <a:extLst>
              <a:ext uri="{FF2B5EF4-FFF2-40B4-BE49-F238E27FC236}">
                <a16:creationId xmlns:a16="http://schemas.microsoft.com/office/drawing/2014/main" id="{22128561-67C7-E338-8202-A4EEFAACABB7}"/>
              </a:ext>
            </a:extLst>
          </p:cNvPr>
          <p:cNvSpPr txBox="1"/>
          <p:nvPr/>
        </p:nvSpPr>
        <p:spPr>
          <a:xfrm>
            <a:off x="709611" y="2139308"/>
            <a:ext cx="10772775" cy="4154984"/>
          </a:xfrm>
          <a:prstGeom prst="rect">
            <a:avLst/>
          </a:prstGeom>
          <a:noFill/>
        </p:spPr>
        <p:txBody>
          <a:bodyPr wrap="square">
            <a:spAutoFit/>
          </a:bodyPr>
          <a:lstStyle/>
          <a:p>
            <a:pPr marL="457200" indent="-457200">
              <a:buFont typeface="Arial" panose="020B0604020202020204" pitchFamily="34" charset="0"/>
              <a:buChar char="•"/>
            </a:pPr>
            <a:r>
              <a:rPr lang="en-US" sz="2400"/>
              <a:t>Describe how qualitative methods can be used to address primary care research questions</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Introduce different types of qualitative methods used in primary care research, and how they can be meaningfully integrated into a mixed methods study</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Highlight examples of funded grants that use qualitative research methods </a:t>
            </a:r>
          </a:p>
          <a:p>
            <a:endParaRPr lang="en-US" sz="2400"/>
          </a:p>
          <a:p>
            <a:pPr marL="457200" indent="-457200">
              <a:buFont typeface="Arial" panose="020B0604020202020204" pitchFamily="34" charset="0"/>
              <a:buChar char="•"/>
            </a:pPr>
            <a:r>
              <a:rPr lang="en-US" sz="2400"/>
              <a:t>Describe the benefits and challenges of using qualitative methods in primary care research</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a:xfrm>
            <a:off x="709612" y="2201619"/>
            <a:ext cx="10972800" cy="4525963"/>
          </a:xfrm>
        </p:spPr>
        <p:txBody>
          <a:bodyPr>
            <a:normAutofit/>
          </a:bodyPr>
          <a:lstStyle/>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41454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Moderator</a:t>
            </a:r>
          </a:p>
        </p:txBody>
      </p:sp>
      <p:pic>
        <p:nvPicPr>
          <p:cNvPr id="4" name="Picture 3" descr="This is a photo of Andrea Heckert">
            <a:extLst>
              <a:ext uri="{FF2B5EF4-FFF2-40B4-BE49-F238E27FC236}">
                <a16:creationId xmlns:a16="http://schemas.microsoft.com/office/drawing/2014/main" id="{87CCAF0E-36AB-1ED1-3364-7CE551AB5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481" y="2550101"/>
            <a:ext cx="1925545" cy="2695615"/>
          </a:xfrm>
          <a:prstGeom prst="rect">
            <a:avLst/>
          </a:prstGeom>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488487" y="2201619"/>
            <a:ext cx="4929187" cy="4525963"/>
          </a:xfrm>
        </p:spPr>
        <p:txBody>
          <a:bodyPr vert="horz" lIns="91440" tIns="45720" rIns="91440" bIns="45720" rtlCol="0" anchor="t">
            <a:normAutofit/>
          </a:bodyPr>
          <a:lstStyle/>
          <a:p>
            <a:pPr marL="0" indent="0">
              <a:buNone/>
            </a:pPr>
            <a:endParaRPr lang="en-US" b="1" i="0">
              <a:solidFill>
                <a:srgbClr val="1B1B1B"/>
              </a:solidFill>
              <a:effectLst/>
              <a:latin typeface="Source Sans Pro" panose="020B0503030403020204" pitchFamily="34" charset="0"/>
            </a:endParaRPr>
          </a:p>
          <a:p>
            <a:pPr marL="0" indent="0">
              <a:buNone/>
            </a:pPr>
            <a:endParaRPr lang="en-US" b="1">
              <a:solidFill>
                <a:srgbClr val="1B1B1B"/>
              </a:solidFill>
              <a:latin typeface="Source Sans Pro" panose="020B0503030403020204" pitchFamily="34" charset="0"/>
            </a:endParaRPr>
          </a:p>
          <a:p>
            <a:pPr marL="0" indent="0">
              <a:buNone/>
            </a:pPr>
            <a:r>
              <a:rPr lang="en-US" b="1" i="0">
                <a:solidFill>
                  <a:srgbClr val="1B1B1B"/>
                </a:solidFill>
                <a:effectLst/>
                <a:latin typeface="Source Sans Pro"/>
                <a:ea typeface="Source Sans Pro"/>
              </a:rPr>
              <a:t>Andrea Heckert, PhD, MPH</a:t>
            </a:r>
            <a:br>
              <a:rPr lang="en-US"/>
            </a:br>
            <a:r>
              <a:rPr lang="en-US"/>
              <a:t>Senior Associate, Abt Associates</a:t>
            </a:r>
            <a:endParaRPr lang="en-US">
              <a:cs typeface="Arial"/>
            </a:endParaRPr>
          </a:p>
        </p:txBody>
      </p:sp>
    </p:spTree>
    <p:extLst>
      <p:ext uri="{BB962C8B-B14F-4D97-AF65-F5344CB8AC3E}">
        <p14:creationId xmlns:p14="http://schemas.microsoft.com/office/powerpoint/2010/main" val="138012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Presenters</a:t>
            </a:r>
          </a:p>
        </p:txBody>
      </p:sp>
      <p:sp>
        <p:nvSpPr>
          <p:cNvPr id="7" name="TextBox 6">
            <a:extLst>
              <a:ext uri="{FF2B5EF4-FFF2-40B4-BE49-F238E27FC236}">
                <a16:creationId xmlns:a16="http://schemas.microsoft.com/office/drawing/2014/main" id="{B591DF68-A5F3-DC1D-75D3-1774E1F4E132}"/>
              </a:ext>
            </a:extLst>
          </p:cNvPr>
          <p:cNvSpPr txBox="1"/>
          <p:nvPr/>
        </p:nvSpPr>
        <p:spPr>
          <a:xfrm>
            <a:off x="1311055" y="2016393"/>
            <a:ext cx="10011065" cy="4062651"/>
          </a:xfrm>
          <a:prstGeom prst="rect">
            <a:avLst/>
          </a:prstGeom>
          <a:noFill/>
        </p:spPr>
        <p:txBody>
          <a:bodyPr wrap="square">
            <a:spAutoFit/>
          </a:bodyPr>
          <a:lstStyle/>
          <a:p>
            <a:pPr marL="342900" marR="0" lvl="0" indent="-342900" rtl="0">
              <a:spcBef>
                <a:spcPts val="0"/>
              </a:spcBef>
              <a:spcAft>
                <a:spcPts val="0"/>
              </a:spcAft>
              <a:buFont typeface="Symbol" panose="05050102010706020507" pitchFamily="18" charset="2"/>
              <a:buChar char=""/>
            </a:pPr>
            <a:r>
              <a:rPr lang="en-US" sz="2400" b="1">
                <a:effectLst/>
                <a:latin typeface="Calibri" panose="020F0502020204030204" pitchFamily="34" charset="0"/>
                <a:ea typeface="Calibri" panose="020F0502020204030204" pitchFamily="34" charset="0"/>
              </a:rPr>
              <a:t>Anna Steeves-Reece, PhD, MPH (OCHIN</a:t>
            </a:r>
            <a:r>
              <a:rPr lang="en-US" sz="2400" b="1" i="1">
                <a:effectLst/>
                <a:latin typeface="Calibri" panose="020F0502020204030204" pitchFamily="34" charset="0"/>
                <a:ea typeface="Calibri" panose="020F0502020204030204" pitchFamily="34" charset="0"/>
              </a:rPr>
              <a:t>), </a:t>
            </a:r>
            <a:r>
              <a:rPr lang="en-US" sz="2400" i="1">
                <a:effectLst/>
                <a:latin typeface="Calibri" panose="020F0502020204030204" pitchFamily="34" charset="0"/>
                <a:ea typeface="Calibri" panose="020F0502020204030204" pitchFamily="34" charset="0"/>
              </a:rPr>
              <a:t>Patients' Decisions and Perspectives Regarding Healthcare-Based Social Risk Interventions</a:t>
            </a:r>
          </a:p>
          <a:p>
            <a:pPr marR="0" lvl="0" rtl="0">
              <a:spcBef>
                <a:spcPts val="0"/>
              </a:spcBef>
              <a:spcAft>
                <a:spcPts val="0"/>
              </a:spcAft>
            </a:pPr>
            <a:endParaRPr lang="en-US" sz="24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a:effectLst/>
                <a:latin typeface="Calibri" panose="020F0502020204030204" pitchFamily="34" charset="0"/>
                <a:ea typeface="Calibri" panose="020F0502020204030204" pitchFamily="34" charset="0"/>
              </a:rPr>
              <a:t>Neera Goyal, MD (Nemours Children’s Health)</a:t>
            </a:r>
            <a:r>
              <a:rPr lang="en-US" sz="2400">
                <a:effectLst/>
                <a:latin typeface="Calibri" panose="020F0502020204030204" pitchFamily="34" charset="0"/>
                <a:ea typeface="Calibri" panose="020F0502020204030204" pitchFamily="34" charset="0"/>
              </a:rPr>
              <a:t>,</a:t>
            </a:r>
            <a:r>
              <a:rPr lang="en-US" sz="2400" b="1" i="1">
                <a:effectLst/>
                <a:latin typeface="Calibri" panose="020F0502020204030204" pitchFamily="34" charset="0"/>
                <a:ea typeface="Calibri" panose="020F0502020204030204" pitchFamily="34" charset="0"/>
              </a:rPr>
              <a:t> </a:t>
            </a:r>
            <a:r>
              <a:rPr lang="en-US" sz="2400" i="1">
                <a:effectLst/>
                <a:latin typeface="Calibri" panose="020F0502020204030204" pitchFamily="34" charset="0"/>
                <a:ea typeface="Calibri" panose="020F0502020204030204" pitchFamily="34" charset="0"/>
              </a:rPr>
              <a:t>Group well-child care intervention for infants of mothers in treatment for opioid use disorder</a:t>
            </a:r>
          </a:p>
          <a:p>
            <a:pPr marR="0" lvl="0">
              <a:spcBef>
                <a:spcPts val="0"/>
              </a:spcBef>
              <a:spcAft>
                <a:spcPts val="0"/>
              </a:spcAft>
            </a:pPr>
            <a:endParaRPr lang="en-US" sz="24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a:effectLst/>
                <a:latin typeface="Calibri" panose="020F0502020204030204" pitchFamily="34" charset="0"/>
                <a:ea typeface="Calibri" panose="020F0502020204030204" pitchFamily="34" charset="0"/>
              </a:rPr>
              <a:t>Ellen </a:t>
            </a:r>
            <a:r>
              <a:rPr lang="en-US" sz="2400" b="1" err="1">
                <a:effectLst/>
                <a:latin typeface="Calibri" panose="020F0502020204030204" pitchFamily="34" charset="0"/>
                <a:ea typeface="Calibri" panose="020F0502020204030204" pitchFamily="34" charset="0"/>
              </a:rPr>
              <a:t>Lipstein</a:t>
            </a:r>
            <a:r>
              <a:rPr lang="en-US" sz="2400" b="1">
                <a:effectLst/>
                <a:latin typeface="Calibri" panose="020F0502020204030204" pitchFamily="34" charset="0"/>
                <a:ea typeface="Calibri" panose="020F0502020204030204" pitchFamily="34" charset="0"/>
              </a:rPr>
              <a:t>, MD, MPH (Cincinnati Children’s Hospital/University of Cincinnati College of Medicine)</a:t>
            </a:r>
            <a:r>
              <a:rPr lang="en-US" sz="2400">
                <a:effectLst/>
                <a:latin typeface="Calibri" panose="020F0502020204030204" pitchFamily="34" charset="0"/>
                <a:ea typeface="Calibri" panose="020F0502020204030204" pitchFamily="34" charset="0"/>
              </a:rPr>
              <a:t>,</a:t>
            </a:r>
            <a:r>
              <a:rPr lang="en-US" sz="2400" b="1" i="1">
                <a:effectLst/>
                <a:latin typeface="Calibri" panose="020F0502020204030204" pitchFamily="34" charset="0"/>
                <a:ea typeface="Calibri" panose="020F0502020204030204" pitchFamily="34" charset="0"/>
              </a:rPr>
              <a:t> </a:t>
            </a:r>
            <a:r>
              <a:rPr lang="en-US" sz="2400" i="1">
                <a:effectLst/>
                <a:latin typeface="Calibri" panose="020F0502020204030204" pitchFamily="34" charset="0"/>
                <a:ea typeface="Calibri" panose="020F0502020204030204" pitchFamily="34" charset="0"/>
              </a:rPr>
              <a:t>Comparing Family Decision Making Engagement in Telehealth versus In-person Primary Care for Children with Chronic Conditions</a:t>
            </a:r>
            <a:endParaRPr lang="en-US" sz="2400">
              <a:effectLst/>
              <a:latin typeface="Calibri" panose="020F0502020204030204" pitchFamily="34" charset="0"/>
              <a:ea typeface="Calibri" panose="020F0502020204030204" pitchFamily="34" charset="0"/>
            </a:endParaRPr>
          </a:p>
          <a:p>
            <a:pPr marL="0" marR="0">
              <a:spcBef>
                <a:spcPts val="0"/>
              </a:spcBef>
              <a:spcAft>
                <a:spcPts val="800"/>
              </a:spcAft>
            </a:pPr>
            <a:r>
              <a:rPr lang="en-US" sz="1800" kern="10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Tree>
    <p:extLst>
      <p:ext uri="{BB962C8B-B14F-4D97-AF65-F5344CB8AC3E}">
        <p14:creationId xmlns:p14="http://schemas.microsoft.com/office/powerpoint/2010/main" val="2639861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C10242A9E76449EB1BB2BA32C3266" ma:contentTypeVersion="14" ma:contentTypeDescription="Create a new document." ma:contentTypeScope="" ma:versionID="25a3571d4c84f59292c7e4b494dc10ad">
  <xsd:schema xmlns:xsd="http://www.w3.org/2001/XMLSchema" xmlns:xs="http://www.w3.org/2001/XMLSchema" xmlns:p="http://schemas.microsoft.com/office/2006/metadata/properties" xmlns:ns2="b0336437-828f-4abd-938d-2f6034d6ead4" xmlns:ns3="9de0f132-4085-493a-ac49-54bc4e543232" targetNamespace="http://schemas.microsoft.com/office/2006/metadata/properties" ma:root="true" ma:fieldsID="334134d62f906f491723186b010a9d71" ns2:_="" ns3:_="">
    <xsd:import namespace="b0336437-828f-4abd-938d-2f6034d6ead4"/>
    <xsd:import namespace="9de0f132-4085-493a-ac49-54bc4e5432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36437-828f-4abd-938d-2f6034d6e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e0f132-4085-493a-ac49-54bc4e5432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2d2462b-55da-480d-8484-b6d124374615}" ma:internalName="TaxCatchAll" ma:showField="CatchAllData" ma:web="9de0f132-4085-493a-ac49-54bc4e5432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336437-828f-4abd-938d-2f6034d6ead4">
      <Terms xmlns="http://schemas.microsoft.com/office/infopath/2007/PartnerControls"/>
    </lcf76f155ced4ddcb4097134ff3c332f>
    <TaxCatchAll xmlns="9de0f132-4085-493a-ac49-54bc4e5432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4214A9-9223-44AD-BCD6-D651058E4EB3}">
  <ds:schemaRefs>
    <ds:schemaRef ds:uri="9de0f132-4085-493a-ac49-54bc4e543232"/>
    <ds:schemaRef ds:uri="b0336437-828f-4abd-938d-2f6034d6e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42A41A-D2EC-4387-A3D7-1BDDEC0CF04C}">
  <ds:schemaRefs>
    <ds:schemaRef ds:uri="http://purl.org/dc/terms/"/>
    <ds:schemaRef ds:uri="http://schemas.openxmlformats.org/package/2006/metadata/core-properties"/>
    <ds:schemaRef ds:uri="http://purl.org/dc/dcmitype/"/>
    <ds:schemaRef ds:uri="b0336437-828f-4abd-938d-2f6034d6ead4"/>
    <ds:schemaRef ds:uri="http://schemas.microsoft.com/office/infopath/2007/PartnerControls"/>
    <ds:schemaRef ds:uri="http://schemas.microsoft.com/office/2006/documentManagement/types"/>
    <ds:schemaRef ds:uri="http://purl.org/dc/elements/1.1/"/>
    <ds:schemaRef ds:uri="http://schemas.microsoft.com/office/2006/metadata/properties"/>
    <ds:schemaRef ds:uri="9de0f132-4085-493a-ac49-54bc4e543232"/>
    <ds:schemaRef ds:uri="http://www.w3.org/XML/1998/namespace"/>
  </ds:schemaRefs>
</ds:datastoreItem>
</file>

<file path=customXml/itemProps3.xml><?xml version="1.0" encoding="utf-8"?>
<ds:datastoreItem xmlns:ds="http://schemas.openxmlformats.org/officeDocument/2006/customXml" ds:itemID="{B2FD5E93-1318-4E91-9213-8A6D4DA09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6323</Words>
  <Application>Microsoft Office PowerPoint</Application>
  <PresentationFormat>Widescreen</PresentationFormat>
  <Paragraphs>546</Paragraphs>
  <Slides>52</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Courier New</vt:lpstr>
      <vt:lpstr>Source Sans Pro</vt:lpstr>
      <vt:lpstr>Symbol</vt:lpstr>
      <vt:lpstr>Office Theme</vt:lpstr>
      <vt:lpstr>Custom Design</vt:lpstr>
      <vt:lpstr>National Center for Excellence in Primary Care Research  Presents  Qualitative Methods Used in AHRQ-Funded Primary Care Research </vt:lpstr>
      <vt:lpstr>NCEPCR Webinar Series</vt:lpstr>
      <vt:lpstr>Welcome</vt:lpstr>
      <vt:lpstr>AHRQ’s 1999 Authorization</vt:lpstr>
      <vt:lpstr>National Center for Excellence in Primary Care Research</vt:lpstr>
      <vt:lpstr>NCEPCR Webinar Series</vt:lpstr>
      <vt:lpstr>Today’s Webinar Objectives</vt:lpstr>
      <vt:lpstr>Moderator</vt:lpstr>
      <vt:lpstr>Today’s Webinar Presenters</vt:lpstr>
      <vt:lpstr>Presentation 1</vt:lpstr>
      <vt:lpstr>Patients’ Decisions and Perspectives Regarding Healthcare-Based Social Needs Interventions</vt:lpstr>
      <vt:lpstr>Healthcare-based Social Needs Screening &amp; Referral Interventions</vt:lpstr>
      <vt:lpstr>Aim 3 – Qualitative Study</vt:lpstr>
      <vt:lpstr>Accountable Health Communities (AHC) Model Intervention Centers for Medicare &amp; Medicaid Services (CMS)</vt:lpstr>
      <vt:lpstr>Pragmatic Qualitative Study</vt:lpstr>
      <vt:lpstr>Pragmatic Paradigm</vt:lpstr>
      <vt:lpstr>Interview Guide Development</vt:lpstr>
      <vt:lpstr>Purposeful Sampling Approach (Maximum Variation) </vt:lpstr>
      <vt:lpstr>Recruitment / Data Collection &amp; Information Power</vt:lpstr>
      <vt:lpstr>Reflexive Thematic Analysis</vt:lpstr>
      <vt:lpstr>Results (N=34 participants)</vt:lpstr>
      <vt:lpstr>Framework for Fostering Positive Patient Experiences During Phone-based Social Needs Screening &amp; Referral Interactions</vt:lpstr>
      <vt:lpstr>Reflections &amp; Lessons Learned for Primary Care Qualitative Research</vt:lpstr>
      <vt:lpstr>Presentation 2</vt:lpstr>
      <vt:lpstr>Group well child care intervention for infants of mothers in treatment for opioid use disorder</vt:lpstr>
      <vt:lpstr>Intervention: Group-based well child care</vt:lpstr>
      <vt:lpstr>Aim 1 Rationale</vt:lpstr>
      <vt:lpstr>Study Design</vt:lpstr>
      <vt:lpstr>Recruitment</vt:lpstr>
      <vt:lpstr>Sample Size</vt:lpstr>
      <vt:lpstr>Study Procedures</vt:lpstr>
      <vt:lpstr>Semi-structured Interviews</vt:lpstr>
      <vt:lpstr>Analysis</vt:lpstr>
      <vt:lpstr>Analysis</vt:lpstr>
      <vt:lpstr>Emergent themes</vt:lpstr>
      <vt:lpstr>Results</vt:lpstr>
      <vt:lpstr>Next steps</vt:lpstr>
      <vt:lpstr>Lessons learned</vt:lpstr>
      <vt:lpstr>Presentation 3</vt:lpstr>
      <vt:lpstr>Comparing Family Decision Making Engagement in Telehealth versus In-Person Primary Care for Children with Chronic Conditions</vt:lpstr>
      <vt:lpstr>Conceptual Model</vt:lpstr>
      <vt:lpstr>Specific Research Aims and Questions</vt:lpstr>
      <vt:lpstr>Study Overview</vt:lpstr>
      <vt:lpstr>Study Sample</vt:lpstr>
      <vt:lpstr>Aims 1 and 2: Observed Shared Decision Making</vt:lpstr>
      <vt:lpstr>Aims 1 and 2: Mixed methods</vt:lpstr>
      <vt:lpstr>Aim 3: In-depth understanding of decision-making processes</vt:lpstr>
      <vt:lpstr>Aim 3: Methods</vt:lpstr>
      <vt:lpstr>Benefits and Challenges</vt:lpstr>
      <vt:lpstr>Future Directions and Reflections</vt:lpstr>
      <vt:lpstr>Questions</vt:lpstr>
      <vt:lpstr>Thank you</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Methods Used in AHRQ-Funded Primary Care Research - Slide Presentation</dc:title>
  <dc:subject>AHRQ’s National Center for Excellence in Primary Care Research</dc:subject>
  <dc:creator>DHHS; "Agency for Healthcare Research and Quality (AHRQ)"</dc:creator>
  <cp:keywords>primary, care, qualitative, research, data, methods, AHRQ</cp:keywords>
  <cp:lastModifiedBy>Ramage, Kathryn (AHRQ/OC) (CTR)</cp:lastModifiedBy>
  <cp:revision>23</cp:revision>
  <dcterms:created xsi:type="dcterms:W3CDTF">2013-09-03T18:05:51Z</dcterms:created>
  <dcterms:modified xsi:type="dcterms:W3CDTF">2023-08-23T14:26:27Z</dcterms:modified>
  <cp:category>primary care qualitative research methods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0x010100AE7C10242A9E76449EB1BB2BA32C3266</vt:lpwstr>
  </property>
  <property fmtid="{D5CDD505-2E9C-101B-9397-08002B2CF9AE}" pid="3" name="MediaServiceImageTags">
    <vt:lpwstr/>
  </property>
</Properties>
</file>