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0"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 id="292" r:id="rId38"/>
  </p:sldIdLst>
  <p:sldSz cx="10058400" cy="7772400"/>
  <p:notesSz cx="6858000" cy="9144000"/>
  <p:defaultTextStyle>
    <a:defPPr>
      <a:defRPr lang="en-US"/>
    </a:defPPr>
    <a:lvl1pPr marL="0" algn="l" defTabSz="1018721" rtl="0" eaLnBrk="1" latinLnBrk="0" hangingPunct="1">
      <a:defRPr sz="2000" kern="1200">
        <a:solidFill>
          <a:schemeClr val="tx1"/>
        </a:solidFill>
        <a:latin typeface="+mn-lt"/>
        <a:ea typeface="+mn-ea"/>
        <a:cs typeface="+mn-cs"/>
      </a:defRPr>
    </a:lvl1pPr>
    <a:lvl2pPr marL="509360" algn="l" defTabSz="1018721" rtl="0" eaLnBrk="1" latinLnBrk="0" hangingPunct="1">
      <a:defRPr sz="2000" kern="1200">
        <a:solidFill>
          <a:schemeClr val="tx1"/>
        </a:solidFill>
        <a:latin typeface="+mn-lt"/>
        <a:ea typeface="+mn-ea"/>
        <a:cs typeface="+mn-cs"/>
      </a:defRPr>
    </a:lvl2pPr>
    <a:lvl3pPr marL="1018721" algn="l" defTabSz="1018721" rtl="0" eaLnBrk="1" latinLnBrk="0" hangingPunct="1">
      <a:defRPr sz="2000" kern="1200">
        <a:solidFill>
          <a:schemeClr val="tx1"/>
        </a:solidFill>
        <a:latin typeface="+mn-lt"/>
        <a:ea typeface="+mn-ea"/>
        <a:cs typeface="+mn-cs"/>
      </a:defRPr>
    </a:lvl3pPr>
    <a:lvl4pPr marL="1528081" algn="l" defTabSz="1018721" rtl="0" eaLnBrk="1" latinLnBrk="0" hangingPunct="1">
      <a:defRPr sz="2000" kern="1200">
        <a:solidFill>
          <a:schemeClr val="tx1"/>
        </a:solidFill>
        <a:latin typeface="+mn-lt"/>
        <a:ea typeface="+mn-ea"/>
        <a:cs typeface="+mn-cs"/>
      </a:defRPr>
    </a:lvl4pPr>
    <a:lvl5pPr marL="2037441" algn="l" defTabSz="1018721" rtl="0" eaLnBrk="1" latinLnBrk="0" hangingPunct="1">
      <a:defRPr sz="2000" kern="1200">
        <a:solidFill>
          <a:schemeClr val="tx1"/>
        </a:solidFill>
        <a:latin typeface="+mn-lt"/>
        <a:ea typeface="+mn-ea"/>
        <a:cs typeface="+mn-cs"/>
      </a:defRPr>
    </a:lvl5pPr>
    <a:lvl6pPr marL="2546802" algn="l" defTabSz="1018721" rtl="0" eaLnBrk="1" latinLnBrk="0" hangingPunct="1">
      <a:defRPr sz="2000" kern="1200">
        <a:solidFill>
          <a:schemeClr val="tx1"/>
        </a:solidFill>
        <a:latin typeface="+mn-lt"/>
        <a:ea typeface="+mn-ea"/>
        <a:cs typeface="+mn-cs"/>
      </a:defRPr>
    </a:lvl6pPr>
    <a:lvl7pPr marL="3056162" algn="l" defTabSz="1018721" rtl="0" eaLnBrk="1" latinLnBrk="0" hangingPunct="1">
      <a:defRPr sz="2000" kern="1200">
        <a:solidFill>
          <a:schemeClr val="tx1"/>
        </a:solidFill>
        <a:latin typeface="+mn-lt"/>
        <a:ea typeface="+mn-ea"/>
        <a:cs typeface="+mn-cs"/>
      </a:defRPr>
    </a:lvl7pPr>
    <a:lvl8pPr marL="3565521" algn="l" defTabSz="1018721" rtl="0" eaLnBrk="1" latinLnBrk="0" hangingPunct="1">
      <a:defRPr sz="2000" kern="1200">
        <a:solidFill>
          <a:schemeClr val="tx1"/>
        </a:solidFill>
        <a:latin typeface="+mn-lt"/>
        <a:ea typeface="+mn-ea"/>
        <a:cs typeface="+mn-cs"/>
      </a:defRPr>
    </a:lvl8pPr>
    <a:lvl9pPr marL="4074882" algn="l" defTabSz="1018721"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84423" autoAdjust="0"/>
  </p:normalViewPr>
  <p:slideViewPr>
    <p:cSldViewPr>
      <p:cViewPr>
        <p:scale>
          <a:sx n="90" d="100"/>
          <a:sy n="90" d="100"/>
        </p:scale>
        <p:origin x="-1956" y="-72"/>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4F3119-40B0-48F9-B69C-94CF4E0E3B8C}" type="doc">
      <dgm:prSet loTypeId="urn:microsoft.com/office/officeart/2008/layout/RadialCluster" loCatId="relationship" qsTypeId="urn:microsoft.com/office/officeart/2005/8/quickstyle/simple1" qsCatId="simple" csTypeId="urn:microsoft.com/office/officeart/2005/8/colors/colorful4" csCatId="colorful" phldr="1"/>
      <dgm:spPr/>
      <dgm:t>
        <a:bodyPr/>
        <a:lstStyle/>
        <a:p>
          <a:endParaRPr lang="en-US"/>
        </a:p>
      </dgm:t>
    </dgm:pt>
    <dgm:pt modelId="{E309006C-D974-46B7-A556-6965FB6D27BF}">
      <dgm:prSet phldrT="[Text]"/>
      <dgm:spPr/>
      <dgm:t>
        <a:bodyPr/>
        <a:lstStyle/>
        <a:p>
          <a:r>
            <a:rPr lang="en-US" dirty="0" smtClean="0">
              <a:latin typeface="Arial" panose="020B0604020202020204" pitchFamily="34" charset="0"/>
              <a:cs typeface="Arial" panose="020B0604020202020204" pitchFamily="34" charset="0"/>
            </a:rPr>
            <a:t>Antibiotics</a:t>
          </a:r>
          <a:endParaRPr lang="en-US" dirty="0">
            <a:latin typeface="Arial" panose="020B0604020202020204" pitchFamily="34" charset="0"/>
            <a:cs typeface="Arial" panose="020B0604020202020204" pitchFamily="34" charset="0"/>
          </a:endParaRPr>
        </a:p>
      </dgm:t>
    </dgm:pt>
    <dgm:pt modelId="{2BC0F9C0-ACD9-4E9C-A629-B040F1B3F729}" type="parTrans" cxnId="{BD3E43CF-FD06-426D-82AE-97BA036358E4}">
      <dgm:prSet/>
      <dgm:spPr/>
      <dgm:t>
        <a:bodyPr/>
        <a:lstStyle/>
        <a:p>
          <a:endParaRPr lang="en-US"/>
        </a:p>
      </dgm:t>
    </dgm:pt>
    <dgm:pt modelId="{730F5EA8-FFB7-4B94-94B8-B0BA4E658869}" type="sibTrans" cxnId="{BD3E43CF-FD06-426D-82AE-97BA036358E4}">
      <dgm:prSet/>
      <dgm:spPr/>
      <dgm:t>
        <a:bodyPr/>
        <a:lstStyle/>
        <a:p>
          <a:endParaRPr lang="en-US"/>
        </a:p>
      </dgm:t>
    </dgm:pt>
    <dgm:pt modelId="{BB5C5CD8-8627-4ED5-BEA2-D55387874049}">
      <dgm:prSet phldrT="[Text]" custT="1"/>
      <dgm:spPr/>
      <dgm:t>
        <a:bodyPr/>
        <a:lstStyle/>
        <a:p>
          <a:r>
            <a:rPr lang="en-US" sz="2000" dirty="0" smtClean="0">
              <a:latin typeface="Arial" panose="020B0604020202020204" pitchFamily="34" charset="0"/>
              <a:cs typeface="Arial" panose="020B0604020202020204" pitchFamily="34" charset="0"/>
            </a:rPr>
            <a:t>GI: Nausea, vomiting</a:t>
          </a:r>
          <a:endParaRPr lang="en-US" sz="2000" dirty="0">
            <a:latin typeface="Arial" panose="020B0604020202020204" pitchFamily="34" charset="0"/>
            <a:cs typeface="Arial" panose="020B0604020202020204" pitchFamily="34" charset="0"/>
          </a:endParaRPr>
        </a:p>
      </dgm:t>
    </dgm:pt>
    <dgm:pt modelId="{37C64140-5738-4BD8-964D-0B4A1826DE45}" type="parTrans" cxnId="{94860F30-52C1-4BB5-8D3E-7E8BD0E1E991}">
      <dgm:prSet/>
      <dgm:spPr/>
      <dgm:t>
        <a:bodyPr/>
        <a:lstStyle/>
        <a:p>
          <a:endParaRPr lang="en-US"/>
        </a:p>
      </dgm:t>
    </dgm:pt>
    <dgm:pt modelId="{6FC99DCB-102E-4DE4-AC2B-961834AA4E40}" type="sibTrans" cxnId="{94860F30-52C1-4BB5-8D3E-7E8BD0E1E991}">
      <dgm:prSet/>
      <dgm:spPr/>
      <dgm:t>
        <a:bodyPr/>
        <a:lstStyle/>
        <a:p>
          <a:endParaRPr lang="en-US"/>
        </a:p>
      </dgm:t>
    </dgm:pt>
    <dgm:pt modelId="{F2060A22-BD32-4B94-9B6F-8E9EB417BDFA}">
      <dgm:prSet phldrT="[Text]" custT="1"/>
      <dgm:spPr/>
      <dgm:t>
        <a:bodyPr/>
        <a:lstStyle/>
        <a:p>
          <a:r>
            <a:rPr lang="en-US" sz="2000" i="0" dirty="0" smtClean="0">
              <a:latin typeface="Arial" panose="020B0604020202020204" pitchFamily="34" charset="0"/>
              <a:cs typeface="Arial" panose="020B0604020202020204" pitchFamily="34" charset="0"/>
            </a:rPr>
            <a:t>HAI:</a:t>
          </a:r>
          <a:r>
            <a:rPr lang="en-US" sz="2000" i="1" dirty="0" smtClean="0">
              <a:latin typeface="Arial" panose="020B0604020202020204" pitchFamily="34" charset="0"/>
              <a:cs typeface="Arial" panose="020B0604020202020204" pitchFamily="34" charset="0"/>
            </a:rPr>
            <a:t> Clostridium </a:t>
          </a:r>
          <a:r>
            <a:rPr lang="en-US" sz="2000" i="1" dirty="0" err="1" smtClean="0">
              <a:latin typeface="Arial" panose="020B0604020202020204" pitchFamily="34" charset="0"/>
              <a:cs typeface="Arial" panose="020B0604020202020204" pitchFamily="34" charset="0"/>
            </a:rPr>
            <a:t>difficile</a:t>
          </a:r>
          <a:endParaRPr lang="en-US" sz="2000" i="1" dirty="0">
            <a:latin typeface="Arial" panose="020B0604020202020204" pitchFamily="34" charset="0"/>
            <a:cs typeface="Arial" panose="020B0604020202020204" pitchFamily="34" charset="0"/>
          </a:endParaRPr>
        </a:p>
      </dgm:t>
    </dgm:pt>
    <dgm:pt modelId="{31FCC9CB-2377-4756-A01F-2A5FEE97B1B9}" type="parTrans" cxnId="{3F318A9E-52D3-4A6E-8157-58D81D413526}">
      <dgm:prSet/>
      <dgm:spPr/>
      <dgm:t>
        <a:bodyPr/>
        <a:lstStyle/>
        <a:p>
          <a:endParaRPr lang="en-US"/>
        </a:p>
      </dgm:t>
    </dgm:pt>
    <dgm:pt modelId="{4AA2694B-4D2B-483B-BAEA-FB6E80365E4B}" type="sibTrans" cxnId="{3F318A9E-52D3-4A6E-8157-58D81D413526}">
      <dgm:prSet/>
      <dgm:spPr/>
      <dgm:t>
        <a:bodyPr/>
        <a:lstStyle/>
        <a:p>
          <a:endParaRPr lang="en-US"/>
        </a:p>
      </dgm:t>
    </dgm:pt>
    <dgm:pt modelId="{9D87E967-51AA-4D9D-AD1F-4E7C216FFD53}">
      <dgm:prSet phldrT="[Text]" custT="1"/>
      <dgm:spPr/>
      <dgm:t>
        <a:bodyPr/>
        <a:lstStyle/>
        <a:p>
          <a:r>
            <a:rPr lang="en-US" sz="2000" dirty="0" smtClean="0">
              <a:latin typeface="Arial" panose="020B0604020202020204" pitchFamily="34" charset="0"/>
              <a:cs typeface="Arial" panose="020B0604020202020204" pitchFamily="34" charset="0"/>
            </a:rPr>
            <a:t>Allergies: Rash</a:t>
          </a:r>
          <a:endParaRPr lang="en-US" sz="2000" dirty="0">
            <a:latin typeface="Arial" panose="020B0604020202020204" pitchFamily="34" charset="0"/>
            <a:cs typeface="Arial" panose="020B0604020202020204" pitchFamily="34" charset="0"/>
          </a:endParaRPr>
        </a:p>
      </dgm:t>
    </dgm:pt>
    <dgm:pt modelId="{5538F5DF-48A7-41F2-AA7A-B006247A46E5}" type="parTrans" cxnId="{4FA8605A-528C-44B1-BF76-041824E8580D}">
      <dgm:prSet/>
      <dgm:spPr/>
      <dgm:t>
        <a:bodyPr/>
        <a:lstStyle/>
        <a:p>
          <a:endParaRPr lang="en-US"/>
        </a:p>
      </dgm:t>
    </dgm:pt>
    <dgm:pt modelId="{7E19090A-AA23-4FB4-B104-6B8B09727F7A}" type="sibTrans" cxnId="{4FA8605A-528C-44B1-BF76-041824E8580D}">
      <dgm:prSet/>
      <dgm:spPr/>
      <dgm:t>
        <a:bodyPr/>
        <a:lstStyle/>
        <a:p>
          <a:endParaRPr lang="en-US"/>
        </a:p>
      </dgm:t>
    </dgm:pt>
    <dgm:pt modelId="{F5C415E4-02F9-4199-B41D-97A059681D4F}">
      <dgm:prSet custT="1"/>
      <dgm:spPr/>
      <dgm:t>
        <a:bodyPr/>
        <a:lstStyle/>
        <a:p>
          <a:r>
            <a:rPr lang="en-US" sz="2000" dirty="0" smtClean="0">
              <a:latin typeface="Arial" panose="020B0604020202020204" pitchFamily="34" charset="0"/>
              <a:cs typeface="Arial" panose="020B0604020202020204" pitchFamily="34" charset="0"/>
            </a:rPr>
            <a:t>Drug interactions: Coumadin</a:t>
          </a:r>
          <a:endParaRPr lang="en-US" sz="2000" dirty="0">
            <a:latin typeface="Arial" panose="020B0604020202020204" pitchFamily="34" charset="0"/>
            <a:cs typeface="Arial" panose="020B0604020202020204" pitchFamily="34" charset="0"/>
          </a:endParaRPr>
        </a:p>
      </dgm:t>
    </dgm:pt>
    <dgm:pt modelId="{200F8284-BEEF-4857-8CF6-CDD57DBEE0C3}" type="parTrans" cxnId="{4D793FB9-FD79-41FE-9DB6-464582B4BB0D}">
      <dgm:prSet/>
      <dgm:spPr/>
      <dgm:t>
        <a:bodyPr/>
        <a:lstStyle/>
        <a:p>
          <a:endParaRPr lang="en-US"/>
        </a:p>
      </dgm:t>
    </dgm:pt>
    <dgm:pt modelId="{93B3415B-A470-46E5-A5EB-05479DF7FF41}" type="sibTrans" cxnId="{4D793FB9-FD79-41FE-9DB6-464582B4BB0D}">
      <dgm:prSet/>
      <dgm:spPr/>
      <dgm:t>
        <a:bodyPr/>
        <a:lstStyle/>
        <a:p>
          <a:endParaRPr lang="en-US"/>
        </a:p>
      </dgm:t>
    </dgm:pt>
    <dgm:pt modelId="{48A9CD90-5DB5-41C2-8FA4-51DBB0A4EE50}">
      <dgm:prSet custT="1"/>
      <dgm:spPr/>
      <dgm:t>
        <a:bodyPr/>
        <a:lstStyle/>
        <a:p>
          <a:r>
            <a:rPr lang="en-US" sz="2000" dirty="0" smtClean="0">
              <a:latin typeface="Arial" panose="020B0604020202020204" pitchFamily="34" charset="0"/>
              <a:cs typeface="Arial" panose="020B0604020202020204" pitchFamily="34" charset="0"/>
            </a:rPr>
            <a:t>Multidrug-resistant organisms</a:t>
          </a:r>
          <a:endParaRPr lang="en-US" sz="2000" dirty="0">
            <a:latin typeface="Arial" panose="020B0604020202020204" pitchFamily="34" charset="0"/>
            <a:cs typeface="Arial" panose="020B0604020202020204" pitchFamily="34" charset="0"/>
          </a:endParaRPr>
        </a:p>
      </dgm:t>
    </dgm:pt>
    <dgm:pt modelId="{1E7BB708-4436-414F-AB3E-6B7DF26237BE}" type="parTrans" cxnId="{A9CAE257-4004-4366-AA4A-978C7320691C}">
      <dgm:prSet/>
      <dgm:spPr/>
      <dgm:t>
        <a:bodyPr/>
        <a:lstStyle/>
        <a:p>
          <a:endParaRPr lang="en-US"/>
        </a:p>
      </dgm:t>
    </dgm:pt>
    <dgm:pt modelId="{CCF2D28B-43F7-4B18-A977-A713908F06DC}" type="sibTrans" cxnId="{A9CAE257-4004-4366-AA4A-978C7320691C}">
      <dgm:prSet/>
      <dgm:spPr/>
      <dgm:t>
        <a:bodyPr/>
        <a:lstStyle/>
        <a:p>
          <a:endParaRPr lang="en-US"/>
        </a:p>
      </dgm:t>
    </dgm:pt>
    <dgm:pt modelId="{615F8CA6-8029-4018-AD09-55D6430AD44F}" type="pres">
      <dgm:prSet presAssocID="{2C4F3119-40B0-48F9-B69C-94CF4E0E3B8C}" presName="Name0" presStyleCnt="0">
        <dgm:presLayoutVars>
          <dgm:chMax val="1"/>
          <dgm:chPref val="1"/>
          <dgm:dir/>
          <dgm:animOne val="branch"/>
          <dgm:animLvl val="lvl"/>
        </dgm:presLayoutVars>
      </dgm:prSet>
      <dgm:spPr/>
      <dgm:t>
        <a:bodyPr/>
        <a:lstStyle/>
        <a:p>
          <a:endParaRPr lang="en-US"/>
        </a:p>
      </dgm:t>
    </dgm:pt>
    <dgm:pt modelId="{26E30FB8-865A-409E-9F62-5359E24D6D7C}" type="pres">
      <dgm:prSet presAssocID="{E309006C-D974-46B7-A556-6965FB6D27BF}" presName="singleCycle" presStyleCnt="0"/>
      <dgm:spPr/>
    </dgm:pt>
    <dgm:pt modelId="{873D0890-74F7-471F-A176-44B71DCF325C}" type="pres">
      <dgm:prSet presAssocID="{E309006C-D974-46B7-A556-6965FB6D27BF}" presName="singleCenter" presStyleLbl="node1" presStyleIdx="0" presStyleCnt="6" custScaleX="123466" custScaleY="66451">
        <dgm:presLayoutVars>
          <dgm:chMax val="7"/>
          <dgm:chPref val="7"/>
        </dgm:presLayoutVars>
      </dgm:prSet>
      <dgm:spPr/>
      <dgm:t>
        <a:bodyPr/>
        <a:lstStyle/>
        <a:p>
          <a:endParaRPr lang="en-US"/>
        </a:p>
      </dgm:t>
    </dgm:pt>
    <dgm:pt modelId="{65D375BD-E3CA-49D2-AC33-E514940B7C67}" type="pres">
      <dgm:prSet presAssocID="{37C64140-5738-4BD8-964D-0B4A1826DE45}" presName="Name56" presStyleLbl="parChTrans1D2" presStyleIdx="0" presStyleCnt="5"/>
      <dgm:spPr/>
      <dgm:t>
        <a:bodyPr/>
        <a:lstStyle/>
        <a:p>
          <a:endParaRPr lang="en-US"/>
        </a:p>
      </dgm:t>
    </dgm:pt>
    <dgm:pt modelId="{2A0B70DC-8621-4061-AE68-6E33A8BB07C9}" type="pres">
      <dgm:prSet presAssocID="{BB5C5CD8-8627-4ED5-BEA2-D55387874049}" presName="text0" presStyleLbl="node1" presStyleIdx="1" presStyleCnt="6" custScaleX="155448" custScaleY="157008">
        <dgm:presLayoutVars>
          <dgm:bulletEnabled val="1"/>
        </dgm:presLayoutVars>
      </dgm:prSet>
      <dgm:spPr/>
      <dgm:t>
        <a:bodyPr/>
        <a:lstStyle/>
        <a:p>
          <a:endParaRPr lang="en-US"/>
        </a:p>
      </dgm:t>
    </dgm:pt>
    <dgm:pt modelId="{6BAEB071-4285-4D90-A43B-69A432593CF4}" type="pres">
      <dgm:prSet presAssocID="{31FCC9CB-2377-4756-A01F-2A5FEE97B1B9}" presName="Name56" presStyleLbl="parChTrans1D2" presStyleIdx="1" presStyleCnt="5"/>
      <dgm:spPr/>
      <dgm:t>
        <a:bodyPr/>
        <a:lstStyle/>
        <a:p>
          <a:endParaRPr lang="en-US"/>
        </a:p>
      </dgm:t>
    </dgm:pt>
    <dgm:pt modelId="{AAC13E8E-D677-43FA-81E1-B9D81F94EE21}" type="pres">
      <dgm:prSet presAssocID="{F2060A22-BD32-4B94-9B6F-8E9EB417BDFA}" presName="text0" presStyleLbl="node1" presStyleIdx="2" presStyleCnt="6" custScaleX="155448" custScaleY="157008">
        <dgm:presLayoutVars>
          <dgm:bulletEnabled val="1"/>
        </dgm:presLayoutVars>
      </dgm:prSet>
      <dgm:spPr/>
      <dgm:t>
        <a:bodyPr/>
        <a:lstStyle/>
        <a:p>
          <a:endParaRPr lang="en-US"/>
        </a:p>
      </dgm:t>
    </dgm:pt>
    <dgm:pt modelId="{F5F7DDED-2562-4FA7-B615-66743D18AD7E}" type="pres">
      <dgm:prSet presAssocID="{5538F5DF-48A7-41F2-AA7A-B006247A46E5}" presName="Name56" presStyleLbl="parChTrans1D2" presStyleIdx="2" presStyleCnt="5"/>
      <dgm:spPr/>
      <dgm:t>
        <a:bodyPr/>
        <a:lstStyle/>
        <a:p>
          <a:endParaRPr lang="en-US"/>
        </a:p>
      </dgm:t>
    </dgm:pt>
    <dgm:pt modelId="{4BEC33D1-623B-4B40-BBF8-1A8C94518D09}" type="pres">
      <dgm:prSet presAssocID="{9D87E967-51AA-4D9D-AD1F-4E7C216FFD53}" presName="text0" presStyleLbl="node1" presStyleIdx="3" presStyleCnt="6" custScaleX="155448" custScaleY="157008">
        <dgm:presLayoutVars>
          <dgm:bulletEnabled val="1"/>
        </dgm:presLayoutVars>
      </dgm:prSet>
      <dgm:spPr/>
      <dgm:t>
        <a:bodyPr/>
        <a:lstStyle/>
        <a:p>
          <a:endParaRPr lang="en-US"/>
        </a:p>
      </dgm:t>
    </dgm:pt>
    <dgm:pt modelId="{BC1AD405-7501-4C82-9B06-3DE53B460BB0}" type="pres">
      <dgm:prSet presAssocID="{200F8284-BEEF-4857-8CF6-CDD57DBEE0C3}" presName="Name56" presStyleLbl="parChTrans1D2" presStyleIdx="3" presStyleCnt="5"/>
      <dgm:spPr/>
      <dgm:t>
        <a:bodyPr/>
        <a:lstStyle/>
        <a:p>
          <a:endParaRPr lang="en-US"/>
        </a:p>
      </dgm:t>
    </dgm:pt>
    <dgm:pt modelId="{639EB4BB-47B9-464B-A04D-714C69BA7F22}" type="pres">
      <dgm:prSet presAssocID="{F5C415E4-02F9-4199-B41D-97A059681D4F}" presName="text0" presStyleLbl="node1" presStyleIdx="4" presStyleCnt="6" custScaleX="173215" custScaleY="157008">
        <dgm:presLayoutVars>
          <dgm:bulletEnabled val="1"/>
        </dgm:presLayoutVars>
      </dgm:prSet>
      <dgm:spPr/>
      <dgm:t>
        <a:bodyPr/>
        <a:lstStyle/>
        <a:p>
          <a:endParaRPr lang="en-US"/>
        </a:p>
      </dgm:t>
    </dgm:pt>
    <dgm:pt modelId="{9E04B1CA-7BED-47B0-8EAB-1B07CB119392}" type="pres">
      <dgm:prSet presAssocID="{1E7BB708-4436-414F-AB3E-6B7DF26237BE}" presName="Name56" presStyleLbl="parChTrans1D2" presStyleIdx="4" presStyleCnt="5"/>
      <dgm:spPr/>
      <dgm:t>
        <a:bodyPr/>
        <a:lstStyle/>
        <a:p>
          <a:endParaRPr lang="en-US"/>
        </a:p>
      </dgm:t>
    </dgm:pt>
    <dgm:pt modelId="{CE52D257-00F0-4CEF-84AD-EC4CFDD618BE}" type="pres">
      <dgm:prSet presAssocID="{48A9CD90-5DB5-41C2-8FA4-51DBB0A4EE50}" presName="text0" presStyleLbl="node1" presStyleIdx="5" presStyleCnt="6" custScaleX="155448" custScaleY="157008">
        <dgm:presLayoutVars>
          <dgm:bulletEnabled val="1"/>
        </dgm:presLayoutVars>
      </dgm:prSet>
      <dgm:spPr/>
      <dgm:t>
        <a:bodyPr/>
        <a:lstStyle/>
        <a:p>
          <a:endParaRPr lang="en-US"/>
        </a:p>
      </dgm:t>
    </dgm:pt>
  </dgm:ptLst>
  <dgm:cxnLst>
    <dgm:cxn modelId="{89CC0D32-FBE8-493A-BA80-57B526785ABF}" type="presOf" srcId="{9D87E967-51AA-4D9D-AD1F-4E7C216FFD53}" destId="{4BEC33D1-623B-4B40-BBF8-1A8C94518D09}" srcOrd="0" destOrd="0" presId="urn:microsoft.com/office/officeart/2008/layout/RadialCluster"/>
    <dgm:cxn modelId="{3F318A9E-52D3-4A6E-8157-58D81D413526}" srcId="{E309006C-D974-46B7-A556-6965FB6D27BF}" destId="{F2060A22-BD32-4B94-9B6F-8E9EB417BDFA}" srcOrd="1" destOrd="0" parTransId="{31FCC9CB-2377-4756-A01F-2A5FEE97B1B9}" sibTransId="{4AA2694B-4D2B-483B-BAEA-FB6E80365E4B}"/>
    <dgm:cxn modelId="{212D8892-6509-465E-9569-D9E3980CB256}" type="presOf" srcId="{200F8284-BEEF-4857-8CF6-CDD57DBEE0C3}" destId="{BC1AD405-7501-4C82-9B06-3DE53B460BB0}" srcOrd="0" destOrd="0" presId="urn:microsoft.com/office/officeart/2008/layout/RadialCluster"/>
    <dgm:cxn modelId="{61D8A77D-0FFD-4F00-8FA5-B768201F374F}" type="presOf" srcId="{F2060A22-BD32-4B94-9B6F-8E9EB417BDFA}" destId="{AAC13E8E-D677-43FA-81E1-B9D81F94EE21}" srcOrd="0" destOrd="0" presId="urn:microsoft.com/office/officeart/2008/layout/RadialCluster"/>
    <dgm:cxn modelId="{0831244E-EC36-4B8E-B0BE-965CB85A4119}" type="presOf" srcId="{BB5C5CD8-8627-4ED5-BEA2-D55387874049}" destId="{2A0B70DC-8621-4061-AE68-6E33A8BB07C9}" srcOrd="0" destOrd="0" presId="urn:microsoft.com/office/officeart/2008/layout/RadialCluster"/>
    <dgm:cxn modelId="{BD3E43CF-FD06-426D-82AE-97BA036358E4}" srcId="{2C4F3119-40B0-48F9-B69C-94CF4E0E3B8C}" destId="{E309006C-D974-46B7-A556-6965FB6D27BF}" srcOrd="0" destOrd="0" parTransId="{2BC0F9C0-ACD9-4E9C-A629-B040F1B3F729}" sibTransId="{730F5EA8-FFB7-4B94-94B8-B0BA4E658869}"/>
    <dgm:cxn modelId="{4D793FB9-FD79-41FE-9DB6-464582B4BB0D}" srcId="{E309006C-D974-46B7-A556-6965FB6D27BF}" destId="{F5C415E4-02F9-4199-B41D-97A059681D4F}" srcOrd="3" destOrd="0" parTransId="{200F8284-BEEF-4857-8CF6-CDD57DBEE0C3}" sibTransId="{93B3415B-A470-46E5-A5EB-05479DF7FF41}"/>
    <dgm:cxn modelId="{94860F30-52C1-4BB5-8D3E-7E8BD0E1E991}" srcId="{E309006C-D974-46B7-A556-6965FB6D27BF}" destId="{BB5C5CD8-8627-4ED5-BEA2-D55387874049}" srcOrd="0" destOrd="0" parTransId="{37C64140-5738-4BD8-964D-0B4A1826DE45}" sibTransId="{6FC99DCB-102E-4DE4-AC2B-961834AA4E40}"/>
    <dgm:cxn modelId="{276EDEFB-B6F3-412A-829A-C0C57008EBE1}" type="presOf" srcId="{31FCC9CB-2377-4756-A01F-2A5FEE97B1B9}" destId="{6BAEB071-4285-4D90-A43B-69A432593CF4}" srcOrd="0" destOrd="0" presId="urn:microsoft.com/office/officeart/2008/layout/RadialCluster"/>
    <dgm:cxn modelId="{940E564C-AF6F-45A7-A49F-DEAF5B70151F}" type="presOf" srcId="{2C4F3119-40B0-48F9-B69C-94CF4E0E3B8C}" destId="{615F8CA6-8029-4018-AD09-55D6430AD44F}" srcOrd="0" destOrd="0" presId="urn:microsoft.com/office/officeart/2008/layout/RadialCluster"/>
    <dgm:cxn modelId="{4FA8605A-528C-44B1-BF76-041824E8580D}" srcId="{E309006C-D974-46B7-A556-6965FB6D27BF}" destId="{9D87E967-51AA-4D9D-AD1F-4E7C216FFD53}" srcOrd="2" destOrd="0" parTransId="{5538F5DF-48A7-41F2-AA7A-B006247A46E5}" sibTransId="{7E19090A-AA23-4FB4-B104-6B8B09727F7A}"/>
    <dgm:cxn modelId="{BA6A2EEF-E1D4-45E2-AB13-938BC318D220}" type="presOf" srcId="{37C64140-5738-4BD8-964D-0B4A1826DE45}" destId="{65D375BD-E3CA-49D2-AC33-E514940B7C67}" srcOrd="0" destOrd="0" presId="urn:microsoft.com/office/officeart/2008/layout/RadialCluster"/>
    <dgm:cxn modelId="{180C0207-6FD7-4ACA-A692-46B71B942DB3}" type="presOf" srcId="{E309006C-D974-46B7-A556-6965FB6D27BF}" destId="{873D0890-74F7-471F-A176-44B71DCF325C}" srcOrd="0" destOrd="0" presId="urn:microsoft.com/office/officeart/2008/layout/RadialCluster"/>
    <dgm:cxn modelId="{F754BF24-8916-4D40-AC4C-D7D85C7BE825}" type="presOf" srcId="{1E7BB708-4436-414F-AB3E-6B7DF26237BE}" destId="{9E04B1CA-7BED-47B0-8EAB-1B07CB119392}" srcOrd="0" destOrd="0" presId="urn:microsoft.com/office/officeart/2008/layout/RadialCluster"/>
    <dgm:cxn modelId="{A9CAE257-4004-4366-AA4A-978C7320691C}" srcId="{E309006C-D974-46B7-A556-6965FB6D27BF}" destId="{48A9CD90-5DB5-41C2-8FA4-51DBB0A4EE50}" srcOrd="4" destOrd="0" parTransId="{1E7BB708-4436-414F-AB3E-6B7DF26237BE}" sibTransId="{CCF2D28B-43F7-4B18-A977-A713908F06DC}"/>
    <dgm:cxn modelId="{F433581A-5FDA-4BB6-B350-6E60FD33781B}" type="presOf" srcId="{48A9CD90-5DB5-41C2-8FA4-51DBB0A4EE50}" destId="{CE52D257-00F0-4CEF-84AD-EC4CFDD618BE}" srcOrd="0" destOrd="0" presId="urn:microsoft.com/office/officeart/2008/layout/RadialCluster"/>
    <dgm:cxn modelId="{B4F9043C-2AD3-428C-B255-AD5608B55D07}" type="presOf" srcId="{5538F5DF-48A7-41F2-AA7A-B006247A46E5}" destId="{F5F7DDED-2562-4FA7-B615-66743D18AD7E}" srcOrd="0" destOrd="0" presId="urn:microsoft.com/office/officeart/2008/layout/RadialCluster"/>
    <dgm:cxn modelId="{DE8D1CBE-2797-4F69-AA05-7F2898A0D784}" type="presOf" srcId="{F5C415E4-02F9-4199-B41D-97A059681D4F}" destId="{639EB4BB-47B9-464B-A04D-714C69BA7F22}" srcOrd="0" destOrd="0" presId="urn:microsoft.com/office/officeart/2008/layout/RadialCluster"/>
    <dgm:cxn modelId="{B6F1AC5B-9405-428E-ABD3-5E581DAABDFA}" type="presParOf" srcId="{615F8CA6-8029-4018-AD09-55D6430AD44F}" destId="{26E30FB8-865A-409E-9F62-5359E24D6D7C}" srcOrd="0" destOrd="0" presId="urn:microsoft.com/office/officeart/2008/layout/RadialCluster"/>
    <dgm:cxn modelId="{9B16CFA0-1EAA-478F-A521-FE27BB685444}" type="presParOf" srcId="{26E30FB8-865A-409E-9F62-5359E24D6D7C}" destId="{873D0890-74F7-471F-A176-44B71DCF325C}" srcOrd="0" destOrd="0" presId="urn:microsoft.com/office/officeart/2008/layout/RadialCluster"/>
    <dgm:cxn modelId="{B4459AD0-FD4E-4D6E-B393-E28B450599AD}" type="presParOf" srcId="{26E30FB8-865A-409E-9F62-5359E24D6D7C}" destId="{65D375BD-E3CA-49D2-AC33-E514940B7C67}" srcOrd="1" destOrd="0" presId="urn:microsoft.com/office/officeart/2008/layout/RadialCluster"/>
    <dgm:cxn modelId="{725F1F37-F260-4768-83D4-928204D55FE2}" type="presParOf" srcId="{26E30FB8-865A-409E-9F62-5359E24D6D7C}" destId="{2A0B70DC-8621-4061-AE68-6E33A8BB07C9}" srcOrd="2" destOrd="0" presId="urn:microsoft.com/office/officeart/2008/layout/RadialCluster"/>
    <dgm:cxn modelId="{70642EBD-09D8-46DB-A30A-05CAAE2E841D}" type="presParOf" srcId="{26E30FB8-865A-409E-9F62-5359E24D6D7C}" destId="{6BAEB071-4285-4D90-A43B-69A432593CF4}" srcOrd="3" destOrd="0" presId="urn:microsoft.com/office/officeart/2008/layout/RadialCluster"/>
    <dgm:cxn modelId="{F5BFF128-0D6D-466A-99DA-1EC6E6C5EB14}" type="presParOf" srcId="{26E30FB8-865A-409E-9F62-5359E24D6D7C}" destId="{AAC13E8E-D677-43FA-81E1-B9D81F94EE21}" srcOrd="4" destOrd="0" presId="urn:microsoft.com/office/officeart/2008/layout/RadialCluster"/>
    <dgm:cxn modelId="{72DA173B-07FF-40DE-B938-71C0DC0D55E3}" type="presParOf" srcId="{26E30FB8-865A-409E-9F62-5359E24D6D7C}" destId="{F5F7DDED-2562-4FA7-B615-66743D18AD7E}" srcOrd="5" destOrd="0" presId="urn:microsoft.com/office/officeart/2008/layout/RadialCluster"/>
    <dgm:cxn modelId="{5BEFE829-95C7-4367-B662-00D68F1AFD56}" type="presParOf" srcId="{26E30FB8-865A-409E-9F62-5359E24D6D7C}" destId="{4BEC33D1-623B-4B40-BBF8-1A8C94518D09}" srcOrd="6" destOrd="0" presId="urn:microsoft.com/office/officeart/2008/layout/RadialCluster"/>
    <dgm:cxn modelId="{25A78730-6DEA-4812-B80F-2A88369F4C86}" type="presParOf" srcId="{26E30FB8-865A-409E-9F62-5359E24D6D7C}" destId="{BC1AD405-7501-4C82-9B06-3DE53B460BB0}" srcOrd="7" destOrd="0" presId="urn:microsoft.com/office/officeart/2008/layout/RadialCluster"/>
    <dgm:cxn modelId="{D6F6029D-A58D-449F-8DAA-3C3381C61F1A}" type="presParOf" srcId="{26E30FB8-865A-409E-9F62-5359E24D6D7C}" destId="{639EB4BB-47B9-464B-A04D-714C69BA7F22}" srcOrd="8" destOrd="0" presId="urn:microsoft.com/office/officeart/2008/layout/RadialCluster"/>
    <dgm:cxn modelId="{F2577662-5767-4ED6-B647-495E21D16EB4}" type="presParOf" srcId="{26E30FB8-865A-409E-9F62-5359E24D6D7C}" destId="{9E04B1CA-7BED-47B0-8EAB-1B07CB119392}" srcOrd="9" destOrd="0" presId="urn:microsoft.com/office/officeart/2008/layout/RadialCluster"/>
    <dgm:cxn modelId="{2B56EA0F-184C-44F3-A58B-E81CCB70BCA1}" type="presParOf" srcId="{26E30FB8-865A-409E-9F62-5359E24D6D7C}" destId="{CE52D257-00F0-4CEF-84AD-EC4CFDD618BE}"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D0890-74F7-471F-A176-44B71DCF325C}">
      <dsp:nvSpPr>
        <dsp:cNvPr id="0" name=""/>
        <dsp:cNvSpPr/>
      </dsp:nvSpPr>
      <dsp:spPr>
        <a:xfrm>
          <a:off x="3575743" y="2259719"/>
          <a:ext cx="1900438" cy="1022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Antibiotics</a:t>
          </a:r>
          <a:endParaRPr lang="en-US" sz="2800" kern="1200" dirty="0">
            <a:latin typeface="Arial" panose="020B0604020202020204" pitchFamily="34" charset="0"/>
            <a:cs typeface="Arial" panose="020B0604020202020204" pitchFamily="34" charset="0"/>
          </a:endParaRPr>
        </a:p>
      </dsp:txBody>
      <dsp:txXfrm>
        <a:off x="3625674" y="2309650"/>
        <a:ext cx="1800576" cy="922978"/>
      </dsp:txXfrm>
    </dsp:sp>
    <dsp:sp modelId="{65D375BD-E3CA-49D2-AC33-E514940B7C67}">
      <dsp:nvSpPr>
        <dsp:cNvPr id="0" name=""/>
        <dsp:cNvSpPr/>
      </dsp:nvSpPr>
      <dsp:spPr>
        <a:xfrm rot="16200000">
          <a:off x="4109207" y="1842964"/>
          <a:ext cx="833510" cy="0"/>
        </a:xfrm>
        <a:custGeom>
          <a:avLst/>
          <a:gdLst/>
          <a:ahLst/>
          <a:cxnLst/>
          <a:rect l="0" t="0" r="0" b="0"/>
          <a:pathLst>
            <a:path>
              <a:moveTo>
                <a:pt x="0" y="0"/>
              </a:moveTo>
              <a:lnTo>
                <a:pt x="83351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0B70DC-8621-4061-AE68-6E33A8BB07C9}">
      <dsp:nvSpPr>
        <dsp:cNvPr id="0" name=""/>
        <dsp:cNvSpPr/>
      </dsp:nvSpPr>
      <dsp:spPr>
        <a:xfrm>
          <a:off x="3724402" y="-192999"/>
          <a:ext cx="1603120" cy="1619209"/>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GI: Nausea, vomiting</a:t>
          </a:r>
          <a:endParaRPr lang="en-US" sz="2000" kern="1200" dirty="0">
            <a:latin typeface="Arial" panose="020B0604020202020204" pitchFamily="34" charset="0"/>
            <a:cs typeface="Arial" panose="020B0604020202020204" pitchFamily="34" charset="0"/>
          </a:endParaRPr>
        </a:p>
      </dsp:txBody>
      <dsp:txXfrm>
        <a:off x="3802660" y="-114741"/>
        <a:ext cx="1446604" cy="1462693"/>
      </dsp:txXfrm>
    </dsp:sp>
    <dsp:sp modelId="{6BAEB071-4285-4D90-A43B-69A432593CF4}">
      <dsp:nvSpPr>
        <dsp:cNvPr id="0" name=""/>
        <dsp:cNvSpPr/>
      </dsp:nvSpPr>
      <dsp:spPr>
        <a:xfrm rot="20520000">
          <a:off x="5468531" y="2414094"/>
          <a:ext cx="312605" cy="0"/>
        </a:xfrm>
        <a:custGeom>
          <a:avLst/>
          <a:gdLst/>
          <a:ahLst/>
          <a:cxnLst/>
          <a:rect l="0" t="0" r="0" b="0"/>
          <a:pathLst>
            <a:path>
              <a:moveTo>
                <a:pt x="0" y="0"/>
              </a:moveTo>
              <a:lnTo>
                <a:pt x="312605"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C13E8E-D677-43FA-81E1-B9D81F94EE21}">
      <dsp:nvSpPr>
        <dsp:cNvPr id="0" name=""/>
        <dsp:cNvSpPr/>
      </dsp:nvSpPr>
      <dsp:spPr>
        <a:xfrm>
          <a:off x="5773486" y="1295747"/>
          <a:ext cx="1603120" cy="1619209"/>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i="0" kern="1200" dirty="0" smtClean="0">
              <a:latin typeface="Arial" panose="020B0604020202020204" pitchFamily="34" charset="0"/>
              <a:cs typeface="Arial" panose="020B0604020202020204" pitchFamily="34" charset="0"/>
            </a:rPr>
            <a:t>HAI:</a:t>
          </a:r>
          <a:r>
            <a:rPr lang="en-US" sz="2000" i="1" kern="1200" dirty="0" smtClean="0">
              <a:latin typeface="Arial" panose="020B0604020202020204" pitchFamily="34" charset="0"/>
              <a:cs typeface="Arial" panose="020B0604020202020204" pitchFamily="34" charset="0"/>
            </a:rPr>
            <a:t> Clostridium </a:t>
          </a:r>
          <a:r>
            <a:rPr lang="en-US" sz="2000" i="1" kern="1200" dirty="0" err="1" smtClean="0">
              <a:latin typeface="Arial" panose="020B0604020202020204" pitchFamily="34" charset="0"/>
              <a:cs typeface="Arial" panose="020B0604020202020204" pitchFamily="34" charset="0"/>
            </a:rPr>
            <a:t>difficile</a:t>
          </a:r>
          <a:endParaRPr lang="en-US" sz="2000" i="1" kern="1200" dirty="0">
            <a:latin typeface="Arial" panose="020B0604020202020204" pitchFamily="34" charset="0"/>
            <a:cs typeface="Arial" panose="020B0604020202020204" pitchFamily="34" charset="0"/>
          </a:endParaRPr>
        </a:p>
      </dsp:txBody>
      <dsp:txXfrm>
        <a:off x="5851744" y="1374005"/>
        <a:ext cx="1446604" cy="1462693"/>
      </dsp:txXfrm>
    </dsp:sp>
    <dsp:sp modelId="{F5F7DDED-2562-4FA7-B615-66743D18AD7E}">
      <dsp:nvSpPr>
        <dsp:cNvPr id="0" name=""/>
        <dsp:cNvSpPr/>
      </dsp:nvSpPr>
      <dsp:spPr>
        <a:xfrm rot="3240000">
          <a:off x="4790013" y="3493575"/>
          <a:ext cx="521658" cy="0"/>
        </a:xfrm>
        <a:custGeom>
          <a:avLst/>
          <a:gdLst/>
          <a:ahLst/>
          <a:cxnLst/>
          <a:rect l="0" t="0" r="0" b="0"/>
          <a:pathLst>
            <a:path>
              <a:moveTo>
                <a:pt x="0" y="0"/>
              </a:moveTo>
              <a:lnTo>
                <a:pt x="521658"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C33D1-623B-4B40-BBF8-1A8C94518D09}">
      <dsp:nvSpPr>
        <dsp:cNvPr id="0" name=""/>
        <dsp:cNvSpPr/>
      </dsp:nvSpPr>
      <dsp:spPr>
        <a:xfrm>
          <a:off x="4990806" y="3704590"/>
          <a:ext cx="1603120" cy="1619209"/>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Allergies: Rash</a:t>
          </a:r>
          <a:endParaRPr lang="en-US" sz="2000" kern="1200" dirty="0">
            <a:latin typeface="Arial" panose="020B0604020202020204" pitchFamily="34" charset="0"/>
            <a:cs typeface="Arial" panose="020B0604020202020204" pitchFamily="34" charset="0"/>
          </a:endParaRPr>
        </a:p>
      </dsp:txBody>
      <dsp:txXfrm>
        <a:off x="5069064" y="3782848"/>
        <a:ext cx="1446604" cy="1462693"/>
      </dsp:txXfrm>
    </dsp:sp>
    <dsp:sp modelId="{BC1AD405-7501-4C82-9B06-3DE53B460BB0}">
      <dsp:nvSpPr>
        <dsp:cNvPr id="0" name=""/>
        <dsp:cNvSpPr/>
      </dsp:nvSpPr>
      <dsp:spPr>
        <a:xfrm rot="7560000">
          <a:off x="3740252" y="3493575"/>
          <a:ext cx="521658" cy="0"/>
        </a:xfrm>
        <a:custGeom>
          <a:avLst/>
          <a:gdLst/>
          <a:ahLst/>
          <a:cxnLst/>
          <a:rect l="0" t="0" r="0" b="0"/>
          <a:pathLst>
            <a:path>
              <a:moveTo>
                <a:pt x="0" y="0"/>
              </a:moveTo>
              <a:lnTo>
                <a:pt x="521658"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9EB4BB-47B9-464B-A04D-714C69BA7F22}">
      <dsp:nvSpPr>
        <dsp:cNvPr id="0" name=""/>
        <dsp:cNvSpPr/>
      </dsp:nvSpPr>
      <dsp:spPr>
        <a:xfrm>
          <a:off x="2366383" y="3704590"/>
          <a:ext cx="1786350" cy="1619209"/>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Drug interactions: Coumadin</a:t>
          </a:r>
          <a:endParaRPr lang="en-US" sz="2000" kern="1200" dirty="0">
            <a:latin typeface="Arial" panose="020B0604020202020204" pitchFamily="34" charset="0"/>
            <a:cs typeface="Arial" panose="020B0604020202020204" pitchFamily="34" charset="0"/>
          </a:endParaRPr>
        </a:p>
      </dsp:txBody>
      <dsp:txXfrm>
        <a:off x="2445426" y="3783633"/>
        <a:ext cx="1628264" cy="1461123"/>
      </dsp:txXfrm>
    </dsp:sp>
    <dsp:sp modelId="{9E04B1CA-7BED-47B0-8EAB-1B07CB119392}">
      <dsp:nvSpPr>
        <dsp:cNvPr id="0" name=""/>
        <dsp:cNvSpPr/>
      </dsp:nvSpPr>
      <dsp:spPr>
        <a:xfrm rot="11880000">
          <a:off x="3270788" y="2414094"/>
          <a:ext cx="312605" cy="0"/>
        </a:xfrm>
        <a:custGeom>
          <a:avLst/>
          <a:gdLst/>
          <a:ahLst/>
          <a:cxnLst/>
          <a:rect l="0" t="0" r="0" b="0"/>
          <a:pathLst>
            <a:path>
              <a:moveTo>
                <a:pt x="0" y="0"/>
              </a:moveTo>
              <a:lnTo>
                <a:pt x="312605"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2D257-00F0-4CEF-84AD-EC4CFDD618BE}">
      <dsp:nvSpPr>
        <dsp:cNvPr id="0" name=""/>
        <dsp:cNvSpPr/>
      </dsp:nvSpPr>
      <dsp:spPr>
        <a:xfrm>
          <a:off x="1675317" y="1295747"/>
          <a:ext cx="1603120" cy="161920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Multidrug-resistant organisms</a:t>
          </a:r>
          <a:endParaRPr lang="en-US" sz="2000" kern="1200" dirty="0">
            <a:latin typeface="Arial" panose="020B0604020202020204" pitchFamily="34" charset="0"/>
            <a:cs typeface="Arial" panose="020B0604020202020204" pitchFamily="34" charset="0"/>
          </a:endParaRPr>
        </a:p>
      </dsp:txBody>
      <dsp:txXfrm>
        <a:off x="1753575" y="1374005"/>
        <a:ext cx="1446604" cy="146269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4C4B8-1B6F-4B72-8702-128A2616D4E4}" type="datetimeFigureOut">
              <a:rPr lang="en-US" smtClean="0"/>
              <a:t>11/9/2016</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215C53-4ED3-468C-BB50-E5F689D3E5E1}" type="slidenum">
              <a:rPr lang="en-US" smtClean="0"/>
              <a:t>‹#›</a:t>
            </a:fld>
            <a:endParaRPr lang="en-US"/>
          </a:p>
        </p:txBody>
      </p:sp>
    </p:spTree>
    <p:extLst>
      <p:ext uri="{BB962C8B-B14F-4D97-AF65-F5344CB8AC3E}">
        <p14:creationId xmlns:p14="http://schemas.microsoft.com/office/powerpoint/2010/main" val="422989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smtClean="0"/>
              <a:t>Welcome, everyone, to today’s training program.</a:t>
            </a:r>
          </a:p>
          <a:p>
            <a:pPr eaLnBrk="1" hangingPunct="1">
              <a:spcBef>
                <a:spcPct val="0"/>
              </a:spcBef>
            </a:pPr>
            <a:endParaRPr lang="en-US" altLang="en-US" sz="1200" dirty="0" smtClean="0"/>
          </a:p>
          <a:p>
            <a:pPr eaLnBrk="1" hangingPunct="1">
              <a:spcBef>
                <a:spcPct val="0"/>
              </a:spcBef>
            </a:pPr>
            <a:r>
              <a:rPr lang="en-US" altLang="en-US" sz="1200" dirty="0" smtClean="0"/>
              <a:t>First, let me introduce myself; I am (name), a (title) from (organization).  </a:t>
            </a:r>
          </a:p>
          <a:p>
            <a:pPr eaLnBrk="1" hangingPunct="1">
              <a:spcBef>
                <a:spcPct val="0"/>
              </a:spcBef>
            </a:pPr>
            <a:endParaRPr lang="en-US" altLang="en-US" sz="1200" dirty="0" smtClean="0"/>
          </a:p>
          <a:p>
            <a:pPr eaLnBrk="1" hangingPunct="1">
              <a:spcBef>
                <a:spcPct val="0"/>
              </a:spcBef>
            </a:pPr>
            <a:r>
              <a:rPr lang="en-US" altLang="en-US" sz="1200" dirty="0" smtClean="0"/>
              <a:t>Today’s training is about improving communications with doctors, nurse practitioners, and physician assistants about possible infections by using the </a:t>
            </a:r>
            <a:r>
              <a:rPr lang="en-US" altLang="en-US" dirty="0" smtClean="0"/>
              <a:t>suspected infection</a:t>
            </a:r>
            <a:r>
              <a:rPr lang="en-US" altLang="en-US" baseline="0" dirty="0" smtClean="0"/>
              <a:t> </a:t>
            </a:r>
            <a:r>
              <a:rPr lang="en-US" altLang="en-US" dirty="0" smtClean="0"/>
              <a:t>SBAR forms. </a:t>
            </a:r>
            <a:endParaRPr lang="en-US" altLang="en-US" sz="1200" dirty="0" smtClean="0"/>
          </a:p>
          <a:p>
            <a:pPr eaLnBrk="1" hangingPunct="1">
              <a:spcBef>
                <a:spcPct val="0"/>
              </a:spcBef>
            </a:pPr>
            <a:endParaRPr lang="en-US" altLang="en-US" sz="1200" dirty="0" smtClean="0"/>
          </a:p>
          <a:p>
            <a:pPr eaLnBrk="1" hangingPunct="1">
              <a:spcBef>
                <a:spcPct val="0"/>
              </a:spcBef>
            </a:pPr>
            <a:r>
              <a:rPr lang="en-US" altLang="en-US" sz="1200" dirty="0" smtClean="0"/>
              <a:t>For the purposes of this presentation, the term “prescribing clinician” will encompass physicians, physician assistants, and nurse practitioners. </a:t>
            </a:r>
          </a:p>
        </p:txBody>
      </p:sp>
      <p:sp>
        <p:nvSpPr>
          <p:cNvPr id="4" name="Slide Number Placeholder 3"/>
          <p:cNvSpPr>
            <a:spLocks noGrp="1"/>
          </p:cNvSpPr>
          <p:nvPr>
            <p:ph type="sldNum" sz="quarter" idx="10"/>
          </p:nvPr>
        </p:nvSpPr>
        <p:spPr/>
        <p:txBody>
          <a:bodyPr/>
          <a:lstStyle/>
          <a:p>
            <a:fld id="{14215C53-4ED3-468C-BB50-E5F689D3E5E1}" type="slidenum">
              <a:rPr lang="en-US" smtClean="0"/>
              <a:t>1</a:t>
            </a:fld>
            <a:endParaRPr lang="en-US"/>
          </a:p>
        </p:txBody>
      </p:sp>
    </p:spTree>
    <p:extLst>
      <p:ext uri="{BB962C8B-B14F-4D97-AF65-F5344CB8AC3E}">
        <p14:creationId xmlns:p14="http://schemas.microsoft.com/office/powerpoint/2010/main" val="2850965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smtClean="0"/>
              <a:t>To set the story, let’s discuss the SBAR briefly. </a:t>
            </a:r>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Have any of you heard of it?</a:t>
            </a:r>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The SBAR communication style has been shown to promote better communication and performance by addressing the specific types of information that prescribing clinicians are likely to need for </a:t>
            </a:r>
            <a:r>
              <a:rPr lang="en-US" altLang="en-US" dirty="0" err="1" smtClean="0"/>
              <a:t>decisionmaking</a:t>
            </a:r>
            <a:r>
              <a:rPr lang="en-US" altLang="en-US" dirty="0" smtClean="0"/>
              <a:t>. </a:t>
            </a:r>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The SBAR forms are based on criteria developed by an expert consensus panel and modified clinical practice guidelines for infections in older adults in nursing homes.</a:t>
            </a:r>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IF</a:t>
            </a:r>
            <a:r>
              <a:rPr lang="en-US" altLang="en-US" baseline="0" dirty="0" smtClean="0"/>
              <a:t> NECESSARY—The “r” in SBAR has been modified from “recommendation” to “request” to fit a nursing home environment.</a:t>
            </a:r>
            <a:endParaRPr lang="en-US" altLang="en-US" dirty="0" smtClean="0"/>
          </a:p>
        </p:txBody>
      </p:sp>
      <p:sp>
        <p:nvSpPr>
          <p:cNvPr id="4" name="Slide Number Placeholder 3"/>
          <p:cNvSpPr>
            <a:spLocks noGrp="1"/>
          </p:cNvSpPr>
          <p:nvPr>
            <p:ph type="sldNum" sz="quarter" idx="10"/>
          </p:nvPr>
        </p:nvSpPr>
        <p:spPr/>
        <p:txBody>
          <a:bodyPr/>
          <a:lstStyle/>
          <a:p>
            <a:fld id="{14215C53-4ED3-468C-BB50-E5F689D3E5E1}" type="slidenum">
              <a:rPr lang="en-US" smtClean="0"/>
              <a:t>10</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defRPr/>
            </a:pPr>
            <a:r>
              <a:rPr lang="en-US" dirty="0" smtClean="0"/>
              <a:t>These criteria were developed by a group of experts brought together to establish a set of criteria (e.g., signs and symptoms) that, at a minimum, should be present before initiating antibiotics for residents in long-term care facilities for four</a:t>
            </a:r>
            <a:r>
              <a:rPr lang="en-US" baseline="0" dirty="0" smtClean="0"/>
              <a:t> </a:t>
            </a:r>
            <a:r>
              <a:rPr lang="en-US" dirty="0" smtClean="0"/>
              <a:t>types of suspected infection. They are </a:t>
            </a:r>
            <a:r>
              <a:rPr lang="en-US" baseline="0" dirty="0" smtClean="0"/>
              <a:t>often called the “Loeb Criteria.” </a:t>
            </a:r>
            <a:endParaRPr lang="en-US" dirty="0" smtClean="0"/>
          </a:p>
          <a:p>
            <a:pPr marL="171450" indent="-171450" eaLnBrk="1" hangingPunct="1">
              <a:buFont typeface="Arial" panose="020B0604020202020204" pitchFamily="34" charset="0"/>
              <a:buChar char="•"/>
              <a:defRPr/>
            </a:pPr>
            <a:endParaRPr lang="en-US" sz="1000" dirty="0" smtClean="0"/>
          </a:p>
          <a:p>
            <a:pPr marL="171450" indent="-171450" eaLnBrk="1" hangingPunct="1">
              <a:buFont typeface="Arial" panose="020B0604020202020204" pitchFamily="34" charset="0"/>
              <a:buChar char="•"/>
              <a:defRPr/>
            </a:pPr>
            <a:r>
              <a:rPr lang="en-US" dirty="0" smtClean="0"/>
              <a:t>One point to emphasize is that the SBAR form is NOT designed to tell prescribing clinicians whether they CAN or CANNOT order an antibiotic. The tool is designed to communicate to prescribing clinicians which conditions are present for a suspected infection and whether or not those signs and symptoms meet the guidelines for initiating an antibiotic. Whether or not to order an antibiotic or some other intervention is left to the discretion of the prescribing clinician.   </a:t>
            </a:r>
          </a:p>
          <a:p>
            <a:pPr marL="171450" indent="-171450" eaLnBrk="1" hangingPunct="1">
              <a:buFont typeface="Arial" panose="020B0604020202020204" pitchFamily="34" charset="0"/>
              <a:buChar char="•"/>
              <a:defRPr/>
            </a:pPr>
            <a:endParaRPr lang="en-US" dirty="0" smtClean="0"/>
          </a:p>
          <a:p>
            <a:pPr marL="171450" indent="-171450" eaLnBrk="1" hangingPunct="1">
              <a:buFont typeface="Arial" panose="020B0604020202020204" pitchFamily="34" charset="0"/>
              <a:buChar char="•"/>
              <a:defRPr/>
            </a:pPr>
            <a:r>
              <a:rPr lang="en-US" dirty="0" smtClean="0"/>
              <a:t>Your Medical Director has been given this information and these tools to present to all of the prescribing clinicians who provide care for residents in your facility. They know this tool is coming and why you are using it. Do you have any questions about this?</a:t>
            </a:r>
          </a:p>
        </p:txBody>
      </p:sp>
      <p:sp>
        <p:nvSpPr>
          <p:cNvPr id="4" name="Slide Number Placeholder 3"/>
          <p:cNvSpPr>
            <a:spLocks noGrp="1"/>
          </p:cNvSpPr>
          <p:nvPr>
            <p:ph type="sldNum" sz="quarter" idx="10"/>
          </p:nvPr>
        </p:nvSpPr>
        <p:spPr/>
        <p:txBody>
          <a:bodyPr/>
          <a:lstStyle/>
          <a:p>
            <a:fld id="{14215C53-4ED3-468C-BB50-E5F689D3E5E1}" type="slidenum">
              <a:rPr lang="en-US" smtClean="0"/>
              <a:t>11</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We are going to discuss the idea behind the UTI SBAR form. It is based on the SBAR tool. Have any of you ever heard of the SBAR tool before? May I see a show of hands from those who have heard of this tool?  (If hands are raised, ask audience members to explain their experience with this tool and what they know about it. If not, explain the tool and ask for comments throughout the explanation.)</a:t>
            </a:r>
          </a:p>
          <a:p>
            <a:pPr eaLnBrk="1" hangingPunct="1"/>
            <a:endParaRPr lang="en-US" altLang="en-US" dirty="0" smtClean="0"/>
          </a:p>
          <a:p>
            <a:pPr eaLnBrk="1" hangingPunct="1"/>
            <a:r>
              <a:rPr lang="en-US" altLang="en-US" dirty="0" smtClean="0"/>
              <a:t>SBAR is a technique that provides a standard, objective framework for members of the health care team to share information regarding a resident’s condition quickly . </a:t>
            </a:r>
          </a:p>
          <a:p>
            <a:pPr eaLnBrk="1" hangingPunct="1"/>
            <a:r>
              <a:rPr lang="en-US" altLang="en-US" dirty="0" smtClean="0"/>
              <a:t> </a:t>
            </a:r>
          </a:p>
          <a:p>
            <a:pPr eaLnBrk="1" hangingPunct="1"/>
            <a:r>
              <a:rPr lang="en-US" altLang="en-US" dirty="0" smtClean="0"/>
              <a:t>SBAR focuses on all necessary data that require action.</a:t>
            </a:r>
          </a:p>
          <a:p>
            <a:pPr eaLnBrk="1" hangingPunct="1"/>
            <a:endParaRPr lang="en-US" altLang="en-US" dirty="0" smtClean="0"/>
          </a:p>
          <a:p>
            <a:pPr eaLnBrk="1" hangingPunct="1"/>
            <a:r>
              <a:rPr lang="en-US" altLang="en-US" dirty="0" smtClean="0"/>
              <a:t>And, just a little history: SBAR originated in the U.S. Navy submarine community to provide critical information to the captain quickly.</a:t>
            </a:r>
          </a:p>
          <a:p>
            <a:pPr eaLnBrk="1" hangingPunct="1"/>
            <a:endParaRPr lang="en-US" altLang="en-US" dirty="0" smtClean="0"/>
          </a:p>
          <a:p>
            <a:pPr eaLnBrk="1" hangingPunct="1"/>
            <a:r>
              <a:rPr lang="en-US" altLang="en-US" dirty="0" smtClean="0"/>
              <a:t>For us, SBAR provides a vehicle for nurses to express their concerns concisely.</a:t>
            </a:r>
          </a:p>
        </p:txBody>
      </p:sp>
      <p:sp>
        <p:nvSpPr>
          <p:cNvPr id="4" name="Slide Number Placeholder 3"/>
          <p:cNvSpPr>
            <a:spLocks noGrp="1"/>
          </p:cNvSpPr>
          <p:nvPr>
            <p:ph type="sldNum" sz="quarter" idx="10"/>
          </p:nvPr>
        </p:nvSpPr>
        <p:spPr/>
        <p:txBody>
          <a:bodyPr/>
          <a:lstStyle/>
          <a:p>
            <a:fld id="{14215C53-4ED3-468C-BB50-E5F689D3E5E1}" type="slidenum">
              <a:rPr lang="en-US" smtClean="0"/>
              <a:t>12</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t>There are three forms: the UTI, Skin and Soft Tissue, and Lower Respiratory</a:t>
            </a:r>
            <a:r>
              <a:rPr lang="en-US" altLang="en-US" baseline="0" dirty="0" smtClean="0"/>
              <a:t> Tract Infection SBARs. </a:t>
            </a:r>
            <a:r>
              <a:rPr lang="en-US" altLang="en-US" dirty="0" smtClean="0"/>
              <a:t>This an overview of the first page of the tool from the UTI SBAR. </a:t>
            </a:r>
          </a:p>
          <a:p>
            <a:pPr marL="171450" indent="-171450" eaLnBrk="1" hangingPunct="1">
              <a:buFont typeface="Arial" panose="020B0604020202020204" pitchFamily="34" charset="0"/>
              <a:buChar char="•"/>
            </a:pPr>
            <a:endParaRPr lang="en-US" altLang="en-US" dirty="0" smtClean="0"/>
          </a:p>
          <a:p>
            <a:pPr marL="171450" indent="-171450" eaLnBrk="1" hangingPunct="1">
              <a:buFont typeface="Arial" panose="020B0604020202020204" pitchFamily="34" charset="0"/>
              <a:buChar char="•"/>
            </a:pPr>
            <a:r>
              <a:rPr lang="en-US" altLang="en-US" dirty="0" smtClean="0"/>
              <a:t>We will go through each tool.</a:t>
            </a:r>
          </a:p>
          <a:p>
            <a:pPr marL="171450" indent="-171450" eaLnBrk="1" hangingPunct="1">
              <a:buFont typeface="Arial" panose="020B0604020202020204" pitchFamily="34" charset="0"/>
              <a:buChar char="•"/>
            </a:pPr>
            <a:endParaRPr lang="en-US" altLang="en-US" dirty="0" smtClean="0"/>
          </a:p>
          <a:p>
            <a:pPr marL="171450" indent="-171450" eaLnBrk="1" hangingPunct="1">
              <a:buFont typeface="Arial" panose="020B0604020202020204" pitchFamily="34" charset="0"/>
              <a:buChar char="•"/>
            </a:pPr>
            <a:r>
              <a:rPr lang="en-US" altLang="en-US" dirty="0" smtClean="0"/>
              <a:t>We will go through each section of the tool in depth, but I just wanted you to see a copy of one entire form.  </a:t>
            </a:r>
          </a:p>
        </p:txBody>
      </p:sp>
      <p:sp>
        <p:nvSpPr>
          <p:cNvPr id="4" name="Slide Number Placeholder 3"/>
          <p:cNvSpPr>
            <a:spLocks noGrp="1"/>
          </p:cNvSpPr>
          <p:nvPr>
            <p:ph type="sldNum" sz="quarter" idx="10"/>
          </p:nvPr>
        </p:nvSpPr>
        <p:spPr/>
        <p:txBody>
          <a:bodyPr/>
          <a:lstStyle/>
          <a:p>
            <a:fld id="{14215C53-4ED3-468C-BB50-E5F689D3E5E1}" type="slidenum">
              <a:rPr lang="en-US" smtClean="0"/>
              <a:t>13</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is the second page of the tool.</a:t>
            </a:r>
          </a:p>
        </p:txBody>
      </p:sp>
      <p:sp>
        <p:nvSpPr>
          <p:cNvPr id="4" name="Slide Number Placeholder 3"/>
          <p:cNvSpPr>
            <a:spLocks noGrp="1"/>
          </p:cNvSpPr>
          <p:nvPr>
            <p:ph type="sldNum" sz="quarter" idx="10"/>
          </p:nvPr>
        </p:nvSpPr>
        <p:spPr/>
        <p:txBody>
          <a:bodyPr/>
          <a:lstStyle/>
          <a:p>
            <a:fld id="{14215C53-4ED3-468C-BB50-E5F689D3E5E1}" type="slidenum">
              <a:rPr lang="en-US" smtClean="0"/>
              <a:t>14</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is the header of each</a:t>
            </a:r>
            <a:r>
              <a:rPr lang="en-US" altLang="en-US" baseline="0" dirty="0" smtClean="0"/>
              <a:t> </a:t>
            </a:r>
            <a:r>
              <a:rPr lang="en-US" altLang="en-US" dirty="0" smtClean="0"/>
              <a:t>SBAR form.  </a:t>
            </a:r>
          </a:p>
        </p:txBody>
      </p:sp>
      <p:sp>
        <p:nvSpPr>
          <p:cNvPr id="4" name="Slide Number Placeholder 3"/>
          <p:cNvSpPr>
            <a:spLocks noGrp="1"/>
          </p:cNvSpPr>
          <p:nvPr>
            <p:ph type="sldNum" sz="quarter" idx="10"/>
          </p:nvPr>
        </p:nvSpPr>
        <p:spPr/>
        <p:txBody>
          <a:bodyPr/>
          <a:lstStyle/>
          <a:p>
            <a:fld id="{14215C53-4ED3-468C-BB50-E5F689D3E5E1}" type="slidenum">
              <a:rPr lang="en-US" smtClean="0"/>
              <a:t>15</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t>After the header information, you start with “Situation.” This includes information only for the UTI SBAR. </a:t>
            </a:r>
          </a:p>
          <a:p>
            <a:pPr marL="171450" indent="-171450" eaLnBrk="1" hangingPunct="1">
              <a:buFont typeface="Arial" panose="020B0604020202020204" pitchFamily="34" charset="0"/>
              <a:buChar char="•"/>
            </a:pPr>
            <a:endParaRPr lang="en-US" altLang="en-US" dirty="0" smtClean="0"/>
          </a:p>
          <a:p>
            <a:pPr marL="171450" indent="-171450" eaLnBrk="1" hangingPunct="1">
              <a:buFont typeface="Arial" panose="020B0604020202020204" pitchFamily="34" charset="0"/>
              <a:buChar char="•"/>
            </a:pPr>
            <a:r>
              <a:rPr lang="en-US" altLang="en-US" dirty="0" smtClean="0"/>
              <a:t>Check each box that applies from your assessment of the resident.</a:t>
            </a:r>
          </a:p>
          <a:p>
            <a:pPr marL="171450" indent="-171450" eaLnBrk="1" hangingPunct="1">
              <a:buFont typeface="Arial" panose="020B0604020202020204" pitchFamily="34" charset="0"/>
              <a:buChar char="•"/>
            </a:pPr>
            <a:endParaRPr lang="en-US" altLang="en-US" dirty="0" smtClean="0"/>
          </a:p>
          <a:p>
            <a:pPr marL="171450" indent="-171450" eaLnBrk="1" hangingPunct="1">
              <a:buFont typeface="Arial" panose="020B0604020202020204" pitchFamily="34" charset="0"/>
              <a:buChar char="•"/>
              <a:defRPr/>
            </a:pPr>
            <a:r>
              <a:rPr lang="en-US" dirty="0" smtClean="0"/>
              <a:t>Is there costovertebral tenderness? This is commonly called “flank pain.”</a:t>
            </a:r>
          </a:p>
          <a:p>
            <a:pPr eaLnBrk="1" hangingPunct="1">
              <a:defRPr/>
            </a:pPr>
            <a:endParaRPr lang="en-US" sz="900" dirty="0" smtClean="0"/>
          </a:p>
          <a:p>
            <a:pPr marL="171450" indent="-171450" eaLnBrk="1" hangingPunct="1">
              <a:buFont typeface="Arial" panose="020B0604020202020204" pitchFamily="34" charset="0"/>
              <a:buChar char="•"/>
              <a:defRPr/>
            </a:pPr>
            <a:r>
              <a:rPr lang="en-US" dirty="0" smtClean="0"/>
              <a:t>Is the resident shivering or experiencing “rigors?”</a:t>
            </a:r>
          </a:p>
          <a:p>
            <a:pPr marL="171450" indent="-171450" eaLnBrk="1" hangingPunct="1">
              <a:buFont typeface="Arial" panose="020B0604020202020204" pitchFamily="34" charset="0"/>
              <a:buChar char="•"/>
              <a:defRPr/>
            </a:pPr>
            <a:endParaRPr lang="en-US" sz="900" dirty="0" smtClean="0"/>
          </a:p>
          <a:p>
            <a:pPr marL="171450" indent="-171450" eaLnBrk="1" hangingPunct="1">
              <a:buFont typeface="Arial" panose="020B0604020202020204" pitchFamily="34" charset="0"/>
              <a:buChar char="•"/>
              <a:defRPr/>
            </a:pPr>
            <a:r>
              <a:rPr lang="en-US" dirty="0" smtClean="0"/>
              <a:t>Is there a new onset of delirium? Delirium is defined as a sudden change in the resident’s mental status. For</a:t>
            </a:r>
            <a:r>
              <a:rPr lang="en-US" baseline="0" dirty="0" smtClean="0"/>
              <a:t> example, y</a:t>
            </a:r>
            <a:r>
              <a:rPr lang="en-US" dirty="0" smtClean="0"/>
              <a:t>esterday this resident could pick out his own clothes and today he does not realize he is in a nursing home. This could be considered delirium.</a:t>
            </a:r>
          </a:p>
          <a:p>
            <a:pPr eaLnBrk="1" hangingPunct="1">
              <a:defRPr/>
            </a:pPr>
            <a:endParaRPr lang="en-US" sz="900" dirty="0" smtClean="0"/>
          </a:p>
          <a:p>
            <a:pPr marL="171450" indent="-171450" eaLnBrk="1" hangingPunct="1">
              <a:buFont typeface="Arial" panose="020B0604020202020204" pitchFamily="34" charset="0"/>
              <a:buChar char="•"/>
              <a:defRPr/>
            </a:pPr>
            <a:r>
              <a:rPr lang="en-US" dirty="0" smtClean="0"/>
              <a:t>Is the resident hypotensive? Normal blood pressure is a range from</a:t>
            </a:r>
            <a:r>
              <a:rPr lang="en-US" baseline="0" dirty="0" smtClean="0"/>
              <a:t> </a:t>
            </a:r>
            <a:r>
              <a:rPr lang="en-US" dirty="0" smtClean="0"/>
              <a:t>110–130/60–80. Classic hypotension is blood pressure 90/60 or lower, but this can vary for each resident.</a:t>
            </a:r>
          </a:p>
        </p:txBody>
      </p:sp>
      <p:sp>
        <p:nvSpPr>
          <p:cNvPr id="4" name="Slide Number Placeholder 3"/>
          <p:cNvSpPr>
            <a:spLocks noGrp="1"/>
          </p:cNvSpPr>
          <p:nvPr>
            <p:ph type="sldNum" sz="quarter" idx="10"/>
          </p:nvPr>
        </p:nvSpPr>
        <p:spPr/>
        <p:txBody>
          <a:bodyPr/>
          <a:lstStyle/>
          <a:p>
            <a:fld id="{14215C53-4ED3-468C-BB50-E5F689D3E5E1}" type="slidenum">
              <a:rPr lang="en-US" smtClean="0"/>
              <a:t>16</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t>If a resident has an indwelling catheter, mark the box in front of “YES”; if not, then mark the “NO” box. The same for incontinence. If the resident has always been continent but is not now,</a:t>
            </a:r>
            <a:r>
              <a:rPr lang="en-US" altLang="en-US" baseline="0" dirty="0" smtClean="0"/>
              <a:t> </a:t>
            </a:r>
            <a:r>
              <a:rPr lang="en-US" altLang="en-US" dirty="0" smtClean="0"/>
              <a:t>you would mark “YES” for incontinence and “YES” for a new or worsening condition.</a:t>
            </a:r>
          </a:p>
          <a:p>
            <a:pPr marL="171450" indent="-171450" eaLnBrk="1" hangingPunct="1">
              <a:buFont typeface="Arial" panose="020B0604020202020204" pitchFamily="34" charset="0"/>
              <a:buChar char="•"/>
            </a:pPr>
            <a:endParaRPr lang="en-US" altLang="en-US" dirty="0" smtClean="0"/>
          </a:p>
          <a:p>
            <a:pPr marL="171450" indent="-171450" eaLnBrk="1" hangingPunct="1">
              <a:buFont typeface="Arial" panose="020B0604020202020204" pitchFamily="34" charset="0"/>
              <a:buChar char="•"/>
            </a:pPr>
            <a:r>
              <a:rPr lang="en-US" altLang="en-US" dirty="0" smtClean="0"/>
              <a:t>Be sure to list ALL active diagnoses.</a:t>
            </a:r>
          </a:p>
          <a:p>
            <a:pPr marL="171450" indent="-171450" eaLnBrk="1" hangingPunct="1">
              <a:buFont typeface="Arial" panose="020B0604020202020204" pitchFamily="34" charset="0"/>
              <a:buChar char="•"/>
            </a:pPr>
            <a:endParaRPr lang="en-US" altLang="en-US" dirty="0" smtClean="0"/>
          </a:p>
          <a:p>
            <a:pPr marL="171450" indent="-171450" eaLnBrk="1" hangingPunct="1">
              <a:buFont typeface="Arial" panose="020B0604020202020204" pitchFamily="34" charset="0"/>
              <a:buChar char="•"/>
            </a:pPr>
            <a:r>
              <a:rPr lang="en-US" altLang="en-US" dirty="0" smtClean="0"/>
              <a:t>Active diagnoses are those that are currently being treated in your facility. If a resident broke her hip 5 years ago and has healed, that is not an active diagnosis.</a:t>
            </a:r>
          </a:p>
        </p:txBody>
      </p:sp>
      <p:sp>
        <p:nvSpPr>
          <p:cNvPr id="4" name="Slide Number Placeholder 3"/>
          <p:cNvSpPr>
            <a:spLocks noGrp="1"/>
          </p:cNvSpPr>
          <p:nvPr>
            <p:ph type="sldNum" sz="quarter" idx="10"/>
          </p:nvPr>
        </p:nvSpPr>
        <p:spPr/>
        <p:txBody>
          <a:bodyPr/>
          <a:lstStyle/>
          <a:p>
            <a:fld id="{14215C53-4ED3-468C-BB50-E5F689D3E5E1}" type="slidenum">
              <a:rPr lang="en-US" smtClean="0"/>
              <a:t>17</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Be sure to indicate whether </a:t>
            </a:r>
            <a:r>
              <a:rPr lang="en-US" altLang="en-US" baseline="0" dirty="0" smtClean="0"/>
              <a:t>or not </a:t>
            </a:r>
            <a:r>
              <a:rPr lang="en-US" altLang="en-US" dirty="0" smtClean="0"/>
              <a:t>the resident has any</a:t>
            </a:r>
            <a:r>
              <a:rPr lang="en-US" altLang="en-US" baseline="0" dirty="0" smtClean="0"/>
              <a:t> medication allergies, and specify which ones if she or he does. </a:t>
            </a:r>
          </a:p>
          <a:p>
            <a:pPr eaLnBrk="1" hangingPunct="1"/>
            <a:r>
              <a:rPr lang="en-US" altLang="en-US" baseline="0" dirty="0" smtClean="0"/>
              <a:t>Indicate whether the resident is on Warfarin, because there are so many interactions with that particular drug.</a:t>
            </a:r>
          </a:p>
          <a:p>
            <a:pPr eaLnBrk="1" hangingPunct="1"/>
            <a:r>
              <a:rPr lang="en-US" altLang="en-US" baseline="0" dirty="0" smtClean="0"/>
              <a:t>To help the prescribing clinician decide on the dose of an antibiotic, provide the creatinine, date, and body weight. Then calculate the creatinine clearance.</a:t>
            </a:r>
            <a:endParaRPr lang="en-US" altLang="en-US" dirty="0" smtClean="0"/>
          </a:p>
        </p:txBody>
      </p:sp>
      <p:sp>
        <p:nvSpPr>
          <p:cNvPr id="4" name="Slide Number Placeholder 3"/>
          <p:cNvSpPr>
            <a:spLocks noGrp="1"/>
          </p:cNvSpPr>
          <p:nvPr>
            <p:ph type="sldNum" sz="quarter" idx="10"/>
          </p:nvPr>
        </p:nvSpPr>
        <p:spPr/>
        <p:txBody>
          <a:bodyPr/>
          <a:lstStyle/>
          <a:p>
            <a:fld id="{14215C53-4ED3-468C-BB50-E5F689D3E5E1}" type="slidenum">
              <a:rPr lang="en-US" smtClean="0"/>
              <a:t>18</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is the header part of page 2 and it is the same on all forms. The name of your nursing home will be printed on the top of the page. In many cases, facilities fax information, which is why this includes fax information.</a:t>
            </a:r>
          </a:p>
          <a:p>
            <a:endParaRPr lang="en-US" altLang="en-US" dirty="0" smtClean="0"/>
          </a:p>
          <a:p>
            <a:r>
              <a:rPr lang="en-US" altLang="en-US" dirty="0" smtClean="0"/>
              <a:t>Remember to include the resident’s name on this page in case the two pages become separated.</a:t>
            </a:r>
          </a:p>
        </p:txBody>
      </p:sp>
      <p:sp>
        <p:nvSpPr>
          <p:cNvPr id="4" name="Slide Number Placeholder 3"/>
          <p:cNvSpPr>
            <a:spLocks noGrp="1"/>
          </p:cNvSpPr>
          <p:nvPr>
            <p:ph type="sldNum" sz="quarter" idx="10"/>
          </p:nvPr>
        </p:nvSpPr>
        <p:spPr/>
        <p:txBody>
          <a:bodyPr/>
          <a:lstStyle/>
          <a:p>
            <a:fld id="{14215C53-4ED3-468C-BB50-E5F689D3E5E1}" type="slidenum">
              <a:rPr lang="en-US" smtClean="0"/>
              <a:t>19</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US" altLang="en-US" dirty="0" smtClean="0"/>
              <a:t>To begin, these are the points I will cover today. Some areas we will just touch upon; for others, we will go into greater depth. Also, as we go through this presentation, please feel free to stop me and ask questions at any time.</a:t>
            </a:r>
          </a:p>
          <a:p>
            <a:pPr marL="171450" indent="-171450" eaLnBrk="1" hangingPunct="1">
              <a:spcBef>
                <a:spcPct val="0"/>
              </a:spcBef>
              <a:buFont typeface="Arial" panose="020B0604020202020204" pitchFamily="34" charset="0"/>
              <a:buChar char="•"/>
            </a:pPr>
            <a:endParaRPr lang="en-US" altLang="en-US" dirty="0" smtClean="0"/>
          </a:p>
          <a:p>
            <a:pPr marL="171450" indent="-171450" eaLnBrk="1" hangingPunct="1">
              <a:spcBef>
                <a:spcPct val="0"/>
              </a:spcBef>
              <a:buFont typeface="Arial" panose="020B0604020202020204" pitchFamily="34" charset="0"/>
              <a:buChar char="•"/>
            </a:pPr>
            <a:r>
              <a:rPr lang="en-US" altLang="en-US" dirty="0" smtClean="0"/>
              <a:t>The agenda for today‘s training will include the following:</a:t>
            </a:r>
          </a:p>
          <a:p>
            <a:pPr marL="171450" indent="-171450" eaLnBrk="1" hangingPunct="1">
              <a:spcBef>
                <a:spcPct val="0"/>
              </a:spcBef>
              <a:buFont typeface="Arial" panose="020B0604020202020204" pitchFamily="34" charset="0"/>
              <a:buChar char="•"/>
            </a:pPr>
            <a:endParaRPr lang="en-US" altLang="en-US" dirty="0" smtClean="0"/>
          </a:p>
          <a:p>
            <a:pPr marL="171450" indent="-171450" eaLnBrk="1" hangingPunct="1">
              <a:spcBef>
                <a:spcPct val="0"/>
              </a:spcBef>
              <a:buFont typeface="Courier New" panose="02070309020205020404" pitchFamily="49" charset="0"/>
              <a:buChar char="o"/>
            </a:pPr>
            <a:r>
              <a:rPr lang="en-US" altLang="en-US" dirty="0" smtClean="0"/>
              <a:t>Background and Purpose:</a:t>
            </a:r>
            <a:r>
              <a:rPr lang="en-US" altLang="en-US" baseline="0" dirty="0" smtClean="0"/>
              <a:t> </a:t>
            </a:r>
            <a:r>
              <a:rPr lang="en-US" altLang="en-US" dirty="0" smtClean="0"/>
              <a:t>Why are we here and what are we trying to accomplish?</a:t>
            </a:r>
          </a:p>
          <a:p>
            <a:pPr marL="171450" indent="-171450" eaLnBrk="1" hangingPunct="1">
              <a:spcBef>
                <a:spcPct val="0"/>
              </a:spcBef>
              <a:buFont typeface="Courier New" panose="02070309020205020404" pitchFamily="49" charset="0"/>
              <a:buChar char="o"/>
            </a:pPr>
            <a:endParaRPr lang="en-US" altLang="en-US" dirty="0" smtClean="0"/>
          </a:p>
          <a:p>
            <a:pPr marL="171450" indent="-171450" eaLnBrk="1" hangingPunct="1">
              <a:spcBef>
                <a:spcPct val="0"/>
              </a:spcBef>
              <a:buFont typeface="Courier New" panose="02070309020205020404" pitchFamily="49" charset="0"/>
              <a:buChar char="o"/>
            </a:pPr>
            <a:r>
              <a:rPr lang="en-US" altLang="en-US" dirty="0" smtClean="0"/>
              <a:t>Suspected Infection SBAR forms: I’ll explain these tools, how they are designed to work, and how they will help you and the nursing home.</a:t>
            </a:r>
          </a:p>
          <a:p>
            <a:pPr marL="171450" indent="-171450" eaLnBrk="1" hangingPunct="1">
              <a:spcBef>
                <a:spcPct val="0"/>
              </a:spcBef>
              <a:buFont typeface="Courier New" panose="02070309020205020404" pitchFamily="49" charset="0"/>
              <a:buChar char="o"/>
            </a:pPr>
            <a:endParaRPr lang="en-US" altLang="en-US" dirty="0" smtClean="0"/>
          </a:p>
          <a:p>
            <a:pPr marL="171450" indent="-171450" eaLnBrk="1" hangingPunct="1">
              <a:spcBef>
                <a:spcPct val="0"/>
              </a:spcBef>
              <a:buFont typeface="Courier New" panose="02070309020205020404" pitchFamily="49" charset="0"/>
              <a:buChar char="o"/>
            </a:pPr>
            <a:r>
              <a:rPr lang="en-US" altLang="en-US" dirty="0" smtClean="0"/>
              <a:t>Using the Suspected Infection SBAR form: </a:t>
            </a:r>
            <a:r>
              <a:rPr lang="en-US" altLang="en-US" baseline="0" dirty="0" smtClean="0"/>
              <a:t>We will discuss how to use each form specifically</a:t>
            </a:r>
            <a:r>
              <a:rPr lang="en-US" altLang="en-US" dirty="0" smtClean="0"/>
              <a:t>. And we will discuss potential challenges and how to address them.</a:t>
            </a:r>
          </a:p>
        </p:txBody>
      </p:sp>
      <p:sp>
        <p:nvSpPr>
          <p:cNvPr id="4" name="Slide Number Placeholder 3"/>
          <p:cNvSpPr>
            <a:spLocks noGrp="1"/>
          </p:cNvSpPr>
          <p:nvPr>
            <p:ph type="sldNum" sz="quarter" idx="10"/>
          </p:nvPr>
        </p:nvSpPr>
        <p:spPr/>
        <p:txBody>
          <a:bodyPr/>
          <a:lstStyle/>
          <a:p>
            <a:fld id="{14215C53-4ED3-468C-BB50-E5F689D3E5E1}" type="slidenum">
              <a:rPr lang="en-US" smtClean="0"/>
              <a:t>2</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US" dirty="0" smtClean="0"/>
              <a:t>This section is your actual assessment of the resident’s condition.  </a:t>
            </a:r>
          </a:p>
          <a:p>
            <a:pPr marL="171450" indent="-171450" eaLnBrk="1" hangingPunct="1">
              <a:buFont typeface="Arial" panose="020B0604020202020204" pitchFamily="34" charset="0"/>
              <a:buChar char="•"/>
              <a:defRPr/>
            </a:pPr>
            <a:endParaRPr lang="en-US" dirty="0" smtClean="0"/>
          </a:p>
          <a:p>
            <a:pPr marL="171450" indent="-171450" eaLnBrk="1" hangingPunct="1">
              <a:buFont typeface="Arial" panose="020B0604020202020204" pitchFamily="34" charset="0"/>
              <a:buChar char="•"/>
              <a:defRPr/>
            </a:pPr>
            <a:r>
              <a:rPr lang="en-US" dirty="0" smtClean="0"/>
              <a:t>We are going to review each box at the top separately side by side, starting on the left, before we follow them down to recommendations with the arrows.  I will keep the boxes separate on the screen, but follow along on your copy of the tool.</a:t>
            </a:r>
          </a:p>
          <a:p>
            <a:pPr marL="171450" indent="-171450" eaLnBrk="1" hangingPunct="1">
              <a:buFont typeface="Arial" panose="020B0604020202020204" pitchFamily="34" charset="0"/>
              <a:buChar char="•"/>
              <a:defRPr/>
            </a:pPr>
            <a:endParaRPr lang="en-US" dirty="0" smtClean="0"/>
          </a:p>
          <a:p>
            <a:pPr marL="171450" indent="-171450" eaLnBrk="1" hangingPunct="1">
              <a:buFont typeface="Arial" panose="020B0604020202020204" pitchFamily="34" charset="0"/>
              <a:buChar char="•"/>
              <a:defRPr/>
            </a:pPr>
            <a:r>
              <a:rPr lang="en-US" dirty="0" smtClean="0"/>
              <a:t>We start with an indwelling catheter. If there is no catheter, skip over to the other box.</a:t>
            </a:r>
          </a:p>
          <a:p>
            <a:pPr marL="171450" indent="-171450" eaLnBrk="1" hangingPunct="1">
              <a:buFont typeface="Arial" panose="020B0604020202020204" pitchFamily="34" charset="0"/>
              <a:buChar char="•"/>
              <a:defRPr/>
            </a:pPr>
            <a:endParaRPr lang="en-US" sz="900" dirty="0" smtClean="0"/>
          </a:p>
          <a:p>
            <a:pPr marL="171450" indent="-171450" eaLnBrk="1" hangingPunct="1">
              <a:buFont typeface="Arial" panose="020B0604020202020204" pitchFamily="34" charset="0"/>
              <a:buChar char="•"/>
              <a:defRPr/>
            </a:pPr>
            <a:r>
              <a:rPr lang="en-US" dirty="0" smtClean="0"/>
              <a:t>If there is a catheter, is there a fever greater than 100 degrees or a repeated temperature of 99 degrees?  </a:t>
            </a:r>
          </a:p>
          <a:p>
            <a:pPr marL="171450" indent="-171450" eaLnBrk="1" hangingPunct="1">
              <a:buFont typeface="Arial" panose="020B0604020202020204" pitchFamily="34" charset="0"/>
              <a:buChar char="•"/>
              <a:defRPr/>
            </a:pPr>
            <a:endParaRPr lang="en-US" dirty="0" smtClean="0"/>
          </a:p>
          <a:p>
            <a:pPr marL="171450" indent="-171450" eaLnBrk="1" hangingPunct="1">
              <a:buFont typeface="Arial" panose="020B0604020202020204" pitchFamily="34" charset="0"/>
              <a:buChar char="•"/>
              <a:defRPr/>
            </a:pPr>
            <a:r>
              <a:rPr lang="en-US" dirty="0" smtClean="0"/>
              <a:t>Alternatively, some residents have a normal baseline temp of lower than the normal 98.6 degrees. If you know what it is, use a definition of 2 degrees above baseline. If your resident’s normal temperature is 96.4 but his or her current temp is 98.8, this would indicate a fever and you would then check the first box.</a:t>
            </a:r>
          </a:p>
          <a:p>
            <a:pPr eaLnBrk="1" hangingPunct="1">
              <a:defRPr/>
            </a:pPr>
            <a:endParaRPr lang="en-US" sz="900" dirty="0" smtClean="0"/>
          </a:p>
          <a:p>
            <a:pPr marL="171450" indent="-171450" eaLnBrk="1" hangingPunct="1">
              <a:buFont typeface="Arial" panose="020B0604020202020204" pitchFamily="34" charset="0"/>
              <a:buChar char="•"/>
              <a:defRPr/>
            </a:pPr>
            <a:r>
              <a:rPr lang="en-US" dirty="0" smtClean="0"/>
              <a:t>If you have checked “</a:t>
            </a:r>
            <a:r>
              <a:rPr lang="en-US" sz="1100" dirty="0" smtClean="0"/>
              <a:t>YES” </a:t>
            </a:r>
            <a:r>
              <a:rPr lang="en-US" dirty="0" smtClean="0"/>
              <a:t>in any of the criteria in this box, then follow the “YES” arrow  to recommendations. If you have not checked any of the boxes, then follow the “NO” arrow to recommendations.</a:t>
            </a:r>
          </a:p>
        </p:txBody>
      </p:sp>
      <p:sp>
        <p:nvSpPr>
          <p:cNvPr id="4" name="Slide Number Placeholder 3"/>
          <p:cNvSpPr>
            <a:spLocks noGrp="1"/>
          </p:cNvSpPr>
          <p:nvPr>
            <p:ph type="sldNum" sz="quarter" idx="10"/>
          </p:nvPr>
        </p:nvSpPr>
        <p:spPr/>
        <p:txBody>
          <a:bodyPr/>
          <a:lstStyle/>
          <a:p>
            <a:fld id="{14215C53-4ED3-468C-BB50-E5F689D3E5E1}" type="slidenum">
              <a:rPr lang="en-US" smtClean="0"/>
              <a:t>20</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smtClean="0"/>
              <a:t>If the resident does not have an indwelling catheter, this is the box to document your assessment.</a:t>
            </a:r>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This box describes the three different criteria to</a:t>
            </a:r>
            <a:r>
              <a:rPr lang="en-US" altLang="en-US" baseline="0" dirty="0" smtClean="0"/>
              <a:t> initiate antibiotics for residents without a catheter.</a:t>
            </a:r>
            <a:endParaRPr lang="en-US" altLang="en-US" dirty="0" smtClean="0"/>
          </a:p>
          <a:p>
            <a:pPr marL="171450" indent="-171450">
              <a:buFont typeface="Arial" panose="020B0604020202020204" pitchFamily="34" charset="0"/>
              <a:buChar char="•"/>
            </a:pPr>
            <a:endParaRPr lang="en-US" altLang="en-US" sz="900" dirty="0" smtClean="0"/>
          </a:p>
          <a:p>
            <a:pPr marL="171450" indent="-171450">
              <a:buFont typeface="Arial" panose="020B0604020202020204" pitchFamily="34" charset="0"/>
              <a:buChar char="•"/>
            </a:pPr>
            <a:r>
              <a:rPr lang="en-US" altLang="en-US" dirty="0" smtClean="0"/>
              <a:t>First, if there is acute dysuria (difficult or painful urination), that alone meets the criteria for the use of antibiotics.</a:t>
            </a:r>
          </a:p>
          <a:p>
            <a:pPr marL="171450" indent="-171450">
              <a:buFont typeface="Arial" panose="020B0604020202020204" pitchFamily="34" charset="0"/>
              <a:buChar char="•"/>
            </a:pPr>
            <a:endParaRPr lang="en-US" altLang="en-US" sz="900" dirty="0" smtClean="0"/>
          </a:p>
          <a:p>
            <a:pPr marL="171450" indent="-171450" eaLnBrk="1" hangingPunct="1">
              <a:buFont typeface="Arial" panose="020B0604020202020204" pitchFamily="34" charset="0"/>
              <a:buChar char="•"/>
            </a:pPr>
            <a:r>
              <a:rPr lang="en-US" altLang="en-US" dirty="0" smtClean="0"/>
              <a:t>Second, if the resident has a fever and at least one of the following new or worsening conditions—urgency, suprapubic pain, frequency, gross hematuria, flank pain, or new or worsening onset of incontinence—</a:t>
            </a:r>
            <a:r>
              <a:rPr lang="en-US" altLang="en-US" baseline="0" dirty="0" smtClean="0"/>
              <a:t>then she or he meets the criteria. </a:t>
            </a:r>
          </a:p>
          <a:p>
            <a:pPr marL="171450" indent="-171450" eaLnBrk="1" hangingPunct="1">
              <a:buFont typeface="Arial" panose="020B0604020202020204" pitchFamily="34" charset="0"/>
              <a:buChar char="•"/>
            </a:pPr>
            <a:endParaRPr lang="en-US" altLang="en-US" baseline="0" dirty="0" smtClean="0"/>
          </a:p>
          <a:p>
            <a:pPr marL="171450" indent="-171450" eaLnBrk="1" hangingPunct="1">
              <a:buFont typeface="Arial" panose="020B0604020202020204" pitchFamily="34" charset="0"/>
              <a:buChar char="•"/>
            </a:pPr>
            <a:r>
              <a:rPr lang="en-US" altLang="en-US" baseline="0" dirty="0" smtClean="0"/>
              <a:t>Third, if the resident does not have a fever, she or he must have at least two of the criteria listed here. </a:t>
            </a:r>
            <a:endParaRPr lang="en-US" altLang="en-US" dirty="0" smtClean="0"/>
          </a:p>
          <a:p>
            <a:pPr marL="171450" indent="-171450" eaLnBrk="1" hangingPunct="1">
              <a:buFont typeface="Arial" panose="020B0604020202020204" pitchFamily="34" charset="0"/>
              <a:buChar char="•"/>
            </a:pPr>
            <a:endParaRPr lang="en-US" altLang="en-US" sz="900" dirty="0" smtClean="0"/>
          </a:p>
          <a:p>
            <a:pPr marL="171450" indent="-171450" eaLnBrk="1" hangingPunct="1">
              <a:buFont typeface="Arial" panose="020B0604020202020204" pitchFamily="34" charset="0"/>
              <a:buChar char="•"/>
            </a:pPr>
            <a:r>
              <a:rPr lang="en-US" altLang="en-US" dirty="0" smtClean="0"/>
              <a:t>If a resident meets one of these three, then the  criteria for antibiotic use have been met and you follow the “YES” arrow in recommendations. If not, you follow the “NO” arrow in recommendations. </a:t>
            </a:r>
          </a:p>
          <a:p>
            <a:pPr marL="171450" indent="-171450" eaLnBrk="1" hangingPunct="1">
              <a:buFont typeface="Arial" panose="020B0604020202020204" pitchFamily="34" charset="0"/>
              <a:buChar char="•"/>
            </a:pPr>
            <a:endParaRPr lang="en-US" altLang="en-US" sz="900" dirty="0" smtClean="0"/>
          </a:p>
          <a:p>
            <a:pPr marL="171450" indent="-171450" eaLnBrk="1" hangingPunct="1">
              <a:buFont typeface="Arial" panose="020B0604020202020204" pitchFamily="34" charset="0"/>
              <a:buChar char="•"/>
            </a:pPr>
            <a:r>
              <a:rPr lang="en-US" altLang="en-US" dirty="0" smtClean="0"/>
              <a:t>Now here, I know you are going to ask, what if your evaluation comes up with “NO,” do you still need to notify the prescribing clinician?  The answer is yes, because you have identified changes in the resident’s status, and those changes must be reported. This tool is your documentation to show that you reported these changes in status.</a:t>
            </a:r>
          </a:p>
        </p:txBody>
      </p:sp>
      <p:sp>
        <p:nvSpPr>
          <p:cNvPr id="4" name="Slide Number Placeholder 3"/>
          <p:cNvSpPr>
            <a:spLocks noGrp="1"/>
          </p:cNvSpPr>
          <p:nvPr>
            <p:ph type="sldNum" sz="quarter" idx="10"/>
          </p:nvPr>
        </p:nvSpPr>
        <p:spPr/>
        <p:txBody>
          <a:bodyPr/>
          <a:lstStyle/>
          <a:p>
            <a:fld id="{14215C53-4ED3-468C-BB50-E5F689D3E5E1}" type="slidenum">
              <a:rPr lang="en-US" smtClean="0"/>
              <a:t>21</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smtClean="0"/>
              <a:t>Now, you have followed the “YES” arrow and you have come to the box that says “</a:t>
            </a:r>
            <a:r>
              <a:rPr lang="en-US" altLang="en-US" b="1" dirty="0" smtClean="0"/>
              <a:t>Protocol criteria </a:t>
            </a:r>
            <a:r>
              <a:rPr lang="en-US" altLang="en-US" b="1" u="sng" dirty="0" smtClean="0"/>
              <a:t>are</a:t>
            </a:r>
            <a:r>
              <a:rPr lang="en-US" altLang="en-US" b="1" dirty="0" smtClean="0"/>
              <a:t> met.”  </a:t>
            </a:r>
            <a:endParaRPr lang="en-US" altLang="en-US" dirty="0" smtClean="0"/>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Make sure you mark this box, especially if you are faxing this form. The prescribing clinician can also follow the arrow to this box and see exactly what your assessment indicates. If you are calling the prescribing clinician, you will need to mention that the UTI SBAR form guides you to this box and report what it says.  </a:t>
            </a:r>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Understand that you are </a:t>
            </a:r>
            <a:r>
              <a:rPr lang="en-US" altLang="en-US" b="1" dirty="0" smtClean="0"/>
              <a:t>not</a:t>
            </a:r>
            <a:r>
              <a:rPr lang="en-US" altLang="en-US" dirty="0" smtClean="0"/>
              <a:t> telling the prescribing clinician that this resident must be started on antibiotics. But the prescribing clinician</a:t>
            </a:r>
            <a:r>
              <a:rPr lang="en-US" altLang="en-US" baseline="0" dirty="0" smtClean="0"/>
              <a:t> is now </a:t>
            </a:r>
            <a:r>
              <a:rPr lang="en-US" altLang="en-US" dirty="0" smtClean="0"/>
              <a:t>aware you are using this tool. The facility’s management, including the medical director, is on board. In addition, prescribing clinicians will be or have been sent a letter and an example of the protocol. </a:t>
            </a:r>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Again, let me remind you that this tool is not designed to tell prescribing clinicians when they must or must not order antibiotics; this tool is a guideline to help ensure that all pertinent data are provided for them to make their decisions. There are always underlying factors unique to each resident that might make the prescribing clinician decide in one way or another.</a:t>
            </a:r>
          </a:p>
          <a:p>
            <a:endParaRPr lang="en-US" altLang="en-US" dirty="0" smtClean="0"/>
          </a:p>
          <a:p>
            <a:pPr marL="171450" indent="-171450">
              <a:buFont typeface="Arial" panose="020B0604020202020204" pitchFamily="34" charset="0"/>
              <a:buChar char="•"/>
            </a:pPr>
            <a:r>
              <a:rPr lang="en-US" altLang="en-US" dirty="0" smtClean="0"/>
              <a:t>Now, you have followed the “NO” arrow and you have come to the box that says “</a:t>
            </a:r>
            <a:r>
              <a:rPr lang="en-US" altLang="en-US" b="1" dirty="0" smtClean="0"/>
              <a:t>Protocol</a:t>
            </a:r>
            <a:r>
              <a:rPr lang="en-US" altLang="en-US" b="1" baseline="0" dirty="0" smtClean="0"/>
              <a:t> criteria</a:t>
            </a:r>
            <a:r>
              <a:rPr lang="en-US" altLang="en-US" b="1" dirty="0" smtClean="0"/>
              <a:t> are NOT met.”  </a:t>
            </a:r>
            <a:r>
              <a:rPr lang="en-US" altLang="en-US" dirty="0" smtClean="0"/>
              <a:t>Again, you need to mark the box.  </a:t>
            </a:r>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And, if calling in the report, read what the box tells you to say to the prescribing clinician.</a:t>
            </a:r>
          </a:p>
        </p:txBody>
      </p:sp>
      <p:sp>
        <p:nvSpPr>
          <p:cNvPr id="4" name="Slide Number Placeholder 3"/>
          <p:cNvSpPr>
            <a:spLocks noGrp="1"/>
          </p:cNvSpPr>
          <p:nvPr>
            <p:ph type="sldNum" sz="quarter" idx="10"/>
          </p:nvPr>
        </p:nvSpPr>
        <p:spPr/>
        <p:txBody>
          <a:bodyPr/>
          <a:lstStyle/>
          <a:p>
            <a:fld id="{14215C53-4ED3-468C-BB50-E5F689D3E5E1}" type="slidenum">
              <a:rPr lang="en-US" smtClean="0"/>
              <a:t>22</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t>This section is for the prescribing clinician. If you call this information in to the prescribing clinician, you are responsible for making notations in this section, just as with a telephone order. </a:t>
            </a:r>
          </a:p>
          <a:p>
            <a:pPr marL="171450" indent="-171450" eaLnBrk="1" hangingPunct="1">
              <a:buFont typeface="Arial" panose="020B0604020202020204" pitchFamily="34" charset="0"/>
              <a:buChar char="•"/>
            </a:pPr>
            <a:endParaRPr lang="en-US" altLang="en-US" dirty="0" smtClean="0"/>
          </a:p>
          <a:p>
            <a:pPr marL="171450" indent="-171450" eaLnBrk="1" hangingPunct="1">
              <a:buFont typeface="Arial" panose="020B0604020202020204" pitchFamily="34" charset="0"/>
              <a:buChar char="•"/>
            </a:pPr>
            <a:r>
              <a:rPr lang="en-US" altLang="en-US" dirty="0" smtClean="0"/>
              <a:t>The advantage of these orders is that they are not only about antibiotics. They address </a:t>
            </a:r>
            <a:r>
              <a:rPr lang="en-US" altLang="en-US" dirty="0" err="1" smtClean="0"/>
              <a:t>followup</a:t>
            </a:r>
            <a:r>
              <a:rPr lang="en-US" altLang="en-US" baseline="0" dirty="0" smtClean="0"/>
              <a:t> and care, and—if appropriate—antibiotics. That is another reason to provide this information to a prescribing clinician even if the resident does not meet the criteria for initiating an antibiotic. </a:t>
            </a:r>
            <a:endParaRPr lang="en-US" altLang="en-US"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smtClean="0"/>
              <a:t>If the prescribing clinician elects to start antibiotics, this is where you would document which antibiotic is prescribed, how frequently it will be given, and for how many days.</a:t>
            </a:r>
          </a:p>
          <a:p>
            <a:pPr marL="171450" indent="-171450" eaLnBrk="1" hangingPunct="1">
              <a:buFont typeface="Arial" panose="020B0604020202020204" pitchFamily="34" charset="0"/>
              <a:buChar char="•"/>
            </a:pPr>
            <a:endParaRPr lang="en-US" altLang="en-US" dirty="0" smtClean="0"/>
          </a:p>
          <a:p>
            <a:pPr marL="171450" indent="-171450" eaLnBrk="1" hangingPunct="1">
              <a:buFont typeface="Arial" panose="020B0604020202020204" pitchFamily="34" charset="0"/>
              <a:buChar char="•"/>
            </a:pPr>
            <a:r>
              <a:rPr lang="en-US" altLang="en-US" dirty="0" smtClean="0"/>
              <a:t>If the prescribing clinician orders anything not listed on the tool, be sure to document that as “Other.”</a:t>
            </a:r>
          </a:p>
        </p:txBody>
      </p:sp>
      <p:sp>
        <p:nvSpPr>
          <p:cNvPr id="4" name="Slide Number Placeholder 3"/>
          <p:cNvSpPr>
            <a:spLocks noGrp="1"/>
          </p:cNvSpPr>
          <p:nvPr>
            <p:ph type="sldNum" sz="quarter" idx="10"/>
          </p:nvPr>
        </p:nvSpPr>
        <p:spPr/>
        <p:txBody>
          <a:bodyPr/>
          <a:lstStyle/>
          <a:p>
            <a:fld id="{14215C53-4ED3-468C-BB50-E5F689D3E5E1}" type="slidenum">
              <a:rPr lang="en-US" smtClean="0"/>
              <a:t>23</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t>Finally, if the Suspected Infection SBAR form is faxed to the prescribing clinician, it should be returned to you signed with the order section completed. If you use this tool to call the information in to the prescribing clinician, you must sign your name and date the UTI SBAR form as you would on a telephone order. As always, when there is an order from a prescribing clinician, you must notify a family member regarding the new order.</a:t>
            </a:r>
          </a:p>
          <a:p>
            <a:pPr marL="171450" indent="-171450" eaLnBrk="1" hangingPunct="1">
              <a:buFont typeface="Arial" panose="020B0604020202020204" pitchFamily="34" charset="0"/>
              <a:buChar char="•"/>
            </a:pPr>
            <a:endParaRPr lang="en-US" altLang="en-US" dirty="0" smtClean="0"/>
          </a:p>
          <a:p>
            <a:pPr marL="171450" indent="-171450" eaLnBrk="1" hangingPunct="1">
              <a:buFont typeface="Arial" panose="020B0604020202020204" pitchFamily="34" charset="0"/>
              <a:buChar char="•"/>
            </a:pPr>
            <a:r>
              <a:rPr lang="en-US" altLang="en-US" dirty="0" smtClean="0"/>
              <a:t>Remember, it is possible the prescribing clinician will return only the second page to you, so make sure you have the resident’s name on page 2.</a:t>
            </a:r>
          </a:p>
        </p:txBody>
      </p:sp>
      <p:sp>
        <p:nvSpPr>
          <p:cNvPr id="4" name="Slide Number Placeholder 3"/>
          <p:cNvSpPr>
            <a:spLocks noGrp="1"/>
          </p:cNvSpPr>
          <p:nvPr>
            <p:ph type="sldNum" sz="quarter" idx="10"/>
          </p:nvPr>
        </p:nvSpPr>
        <p:spPr/>
        <p:txBody>
          <a:bodyPr/>
          <a:lstStyle/>
          <a:p>
            <a:fld id="{14215C53-4ED3-468C-BB50-E5F689D3E5E1}" type="slidenum">
              <a:rPr lang="en-US" smtClean="0"/>
              <a:t>24</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defRPr/>
            </a:pPr>
            <a:r>
              <a:rPr lang="en-US" b="0" i="0" dirty="0" smtClean="0"/>
              <a:t>Now</a:t>
            </a:r>
            <a:r>
              <a:rPr lang="en-US" b="0" i="0" baseline="0" dirty="0" smtClean="0"/>
              <a:t> I would like you to get into 2/3/4 groups of about 4 people each. Discuss the following two questions for about 10 minutes and then we will report back. </a:t>
            </a:r>
          </a:p>
          <a:p>
            <a:pPr>
              <a:buFont typeface="Arial" pitchFamily="34" charset="0"/>
              <a:buChar char="•"/>
              <a:defRPr/>
            </a:pPr>
            <a:endParaRPr lang="en-US" b="0" i="0" baseline="0" dirty="0" smtClean="0"/>
          </a:p>
          <a:p>
            <a:pPr marL="228600" indent="-228600">
              <a:buFont typeface="+mj-lt"/>
              <a:buAutoNum type="arabicPeriod"/>
              <a:defRPr/>
            </a:pPr>
            <a:r>
              <a:rPr lang="en-US" b="0" i="0" baseline="0" dirty="0" smtClean="0"/>
              <a:t>First, think about a resident who had a UTI recently. Do you think that person met the criteria shown on page 2? How do you know? Discuss what happened. </a:t>
            </a:r>
          </a:p>
          <a:p>
            <a:pPr marL="228600" indent="-228600">
              <a:buFont typeface="+mj-lt"/>
              <a:buAutoNum type="arabicPeriod"/>
              <a:defRPr/>
            </a:pPr>
            <a:endParaRPr lang="en-US" b="0" i="0" baseline="0" dirty="0" smtClean="0"/>
          </a:p>
          <a:p>
            <a:pPr marL="228600" indent="-228600">
              <a:buFont typeface="+mj-lt"/>
              <a:buAutoNum type="arabicPeriod"/>
              <a:defRPr/>
            </a:pPr>
            <a:r>
              <a:rPr lang="en-US" b="0" i="0" baseline="0" dirty="0" smtClean="0"/>
              <a:t>Second, have you seen a situation where someone was given antibiotics but did not meet these new criteria? </a:t>
            </a:r>
          </a:p>
          <a:p>
            <a:pPr>
              <a:buFont typeface="Arial" pitchFamily="34" charset="0"/>
              <a:buChar char="•"/>
              <a:defRPr/>
            </a:pPr>
            <a:endParaRPr lang="en-US" b="0" i="0" baseline="0" dirty="0" smtClean="0"/>
          </a:p>
          <a:p>
            <a:pPr>
              <a:buFont typeface="Arial" pitchFamily="34" charset="0"/>
              <a:buChar char="•"/>
              <a:defRPr/>
            </a:pPr>
            <a:r>
              <a:rPr lang="en-US" b="0" i="1" baseline="0" dirty="0" smtClean="0"/>
              <a:t>Report back: Allow 2–3 minutes per group per question. </a:t>
            </a:r>
            <a:r>
              <a:rPr lang="en-US" b="0" i="0" baseline="0" dirty="0" smtClean="0"/>
              <a:t>Reinforce and support meeting the criteria. For problems, address the following as necessary.</a:t>
            </a:r>
          </a:p>
          <a:p>
            <a:pPr>
              <a:buFont typeface="Arial" pitchFamily="34" charset="0"/>
              <a:buNone/>
              <a:defRPr/>
            </a:pPr>
            <a:endParaRPr lang="en-US" dirty="0" smtClean="0"/>
          </a:p>
          <a:p>
            <a:pPr>
              <a:buFont typeface="Arial" pitchFamily="34" charset="0"/>
              <a:buChar char="•"/>
              <a:defRPr/>
            </a:pPr>
            <a:r>
              <a:rPr lang="en-US" b="1" i="1" dirty="0" smtClean="0"/>
              <a:t>Why doesn’t the UTI SBAR  form state that “cloudy urine,” “smelly urine,” or other symptoms indicate a UTI?  </a:t>
            </a:r>
            <a:r>
              <a:rPr lang="en-US" dirty="0" smtClean="0"/>
              <a:t>In the past, cloudy or smelly urine and other symptoms not mentioned in the Suspected UTI SBAR form were considered an indicator of a UTI. However, newer research indicates that they do not indicate the need for an antibiotic. For example, </a:t>
            </a:r>
            <a:r>
              <a:rPr lang="en-US" baseline="0" dirty="0" smtClean="0"/>
              <a:t>when</a:t>
            </a:r>
            <a:r>
              <a:rPr lang="en-US" dirty="0" smtClean="0"/>
              <a:t> </a:t>
            </a:r>
            <a:r>
              <a:rPr lang="en-US" baseline="0" dirty="0" smtClean="0"/>
              <a:t>some people eat asparagus, their urine smells—that clearly isn’t a UTI. For others, if they have not urinated in a long time, their urine may smell. Cloudy urine is typically an indication of protein—not bacteria—in the urine. </a:t>
            </a:r>
            <a:r>
              <a:rPr lang="en-US" dirty="0" smtClean="0"/>
              <a:t>Discuss with staff anything</a:t>
            </a:r>
            <a:r>
              <a:rPr lang="en-US" baseline="0" dirty="0" smtClean="0"/>
              <a:t> else </a:t>
            </a:r>
            <a:r>
              <a:rPr lang="en-US" dirty="0" smtClean="0"/>
              <a:t>that might be considered symptoms but that is not listed on the UTI SBAR form. In all cases, stress that this is the newest research, and recommendations for antibiotics should be based on the UTI SBAR form.</a:t>
            </a:r>
          </a:p>
          <a:p>
            <a:pPr>
              <a:buFont typeface="Arial" pitchFamily="34" charset="0"/>
              <a:buChar char="•"/>
              <a:defRPr/>
            </a:pPr>
            <a:endParaRPr lang="en-US"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At the same time </a:t>
            </a:r>
            <a:r>
              <a:rPr lang="en-US" altLang="en-US" dirty="0" smtClean="0">
                <a:ea typeface="ＭＳ Ｐゴシック" pitchFamily="34" charset="-128"/>
              </a:rPr>
              <a:t>many symptomatic UTIs are accompanied by cloudy or smelly urine. However, there are many other causes of changes in the urine, such as poor oral intake, dehydration, </a:t>
            </a:r>
            <a:r>
              <a:rPr lang="en-US" altLang="en-US" dirty="0" err="1" smtClean="0">
                <a:ea typeface="ＭＳ Ｐゴシック" pitchFamily="34" charset="-128"/>
              </a:rPr>
              <a:t>crystalization</a:t>
            </a:r>
            <a:r>
              <a:rPr lang="en-US" altLang="en-US" dirty="0" smtClean="0">
                <a:ea typeface="ＭＳ Ｐゴシック" pitchFamily="34" charset="-128"/>
              </a:rPr>
              <a:t> after urine passage, and other noninfectious causes. Studies have shown that a positive culture obtained solely because of a change in urine appearance will over-diagnose infection at least one-third of the time. Therefore, they should</a:t>
            </a:r>
            <a:r>
              <a:rPr lang="en-US" altLang="en-US" baseline="0" dirty="0" smtClean="0">
                <a:ea typeface="ＭＳ Ｐゴシック" pitchFamily="34" charset="-128"/>
              </a:rPr>
              <a:t> not be used to identify a UTI. </a:t>
            </a:r>
            <a:endParaRPr lang="en-US" altLang="en-US" dirty="0" smtClean="0">
              <a:ea typeface="ＭＳ Ｐゴシック" pitchFamily="34" charset="-128"/>
            </a:endParaRPr>
          </a:p>
          <a:p>
            <a:pPr>
              <a:buFont typeface="Arial" pitchFamily="34" charset="0"/>
              <a:buChar char="•"/>
              <a:defRPr/>
            </a:pPr>
            <a:endParaRPr lang="en-US" dirty="0" smtClean="0"/>
          </a:p>
          <a:p>
            <a:pPr>
              <a:buFont typeface="Arial" pitchFamily="34" charset="0"/>
              <a:buChar char="•"/>
              <a:defRPr/>
            </a:pPr>
            <a:endParaRPr lang="en-US" dirty="0" smtClean="0"/>
          </a:p>
          <a:p>
            <a:pPr>
              <a:buFont typeface="Arial" pitchFamily="34" charset="0"/>
              <a:buChar char="•"/>
              <a:defRPr/>
            </a:pPr>
            <a:r>
              <a:rPr lang="en-US" b="1" i="1" dirty="0" smtClean="0"/>
              <a:t>Why</a:t>
            </a:r>
            <a:r>
              <a:rPr lang="en-US" b="1" i="1" baseline="0" dirty="0" smtClean="0"/>
              <a:t> aren’t their orders for regular </a:t>
            </a:r>
            <a:r>
              <a:rPr lang="en-US" baseline="0" dirty="0" smtClean="0"/>
              <a:t>—</a:t>
            </a:r>
            <a:r>
              <a:rPr lang="en-US" b="1" i="1" baseline="0" dirty="0" smtClean="0"/>
              <a:t>say</a:t>
            </a:r>
            <a:r>
              <a:rPr lang="en-US" baseline="0" dirty="0" smtClean="0"/>
              <a:t>, </a:t>
            </a:r>
            <a:r>
              <a:rPr lang="en-US" b="1" i="1" baseline="0" dirty="0" smtClean="0"/>
              <a:t>monthly</a:t>
            </a:r>
            <a:r>
              <a:rPr lang="en-US" baseline="0" dirty="0" smtClean="0"/>
              <a:t>—</a:t>
            </a:r>
            <a:r>
              <a:rPr lang="en-US" b="1" i="1" baseline="0" dirty="0" smtClean="0"/>
              <a:t>urinalyses?  </a:t>
            </a:r>
            <a:r>
              <a:rPr lang="en-US" b="0" i="0" baseline="0" dirty="0" smtClean="0"/>
              <a:t>Although the “new” criteria and protocol are based on research that has been around for a long time, some doctors still believe in monthly or regular tests. But, unless there are actual symptoms, antibiotics shouldn’t be prescribed. </a:t>
            </a:r>
            <a:endParaRPr lang="en-US" b="1" i="1" dirty="0" smtClean="0"/>
          </a:p>
        </p:txBody>
      </p:sp>
      <p:sp>
        <p:nvSpPr>
          <p:cNvPr id="4" name="Slide Number Placeholder 3"/>
          <p:cNvSpPr>
            <a:spLocks noGrp="1"/>
          </p:cNvSpPr>
          <p:nvPr>
            <p:ph type="sldNum" sz="quarter" idx="10"/>
          </p:nvPr>
        </p:nvSpPr>
        <p:spPr/>
        <p:txBody>
          <a:bodyPr/>
          <a:lstStyle/>
          <a:p>
            <a:fld id="{14215C53-4ED3-468C-BB50-E5F689D3E5E1}" type="slidenum">
              <a:rPr lang="en-US" smtClean="0"/>
              <a:t>25</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now we are switching to the Suspected Skin and Soft Tissue Infection SBAR. </a:t>
            </a:r>
          </a:p>
          <a:p>
            <a:r>
              <a:rPr lang="en-US" dirty="0" smtClean="0"/>
              <a:t>This section</a:t>
            </a:r>
            <a:r>
              <a:rPr lang="en-US" baseline="0" dirty="0" smtClean="0"/>
              <a:t> is the situation section for the suspected SSTI. Just like before, fill out everything as appropriate.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What is purulent drainage? Pus, which can be </a:t>
            </a:r>
            <a:r>
              <a:rPr lang="en-US" sz="1200" b="0" i="0" kern="1200" dirty="0" smtClean="0">
                <a:solidFill>
                  <a:schemeClr val="tx1"/>
                </a:solidFill>
                <a:effectLst/>
                <a:latin typeface="+mn-lt"/>
                <a:ea typeface="+mn-ea"/>
                <a:cs typeface="+mn-cs"/>
              </a:rPr>
              <a:t>white, yellow, gray, green, pink, and brown.</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14215C53-4ED3-468C-BB50-E5F689D3E5E1}" type="slidenum">
              <a:rPr lang="en-US" smtClean="0"/>
              <a:t>26</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background is pretty much the same, except that it includes noting</a:t>
            </a:r>
            <a:r>
              <a:rPr lang="en-US" baseline="0" dirty="0" smtClean="0"/>
              <a:t> whether the resident has diabetes, because that is important for determining how to treat, and providing different examples of other active diagnoses.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Again, indicate whether there are advanced directives, allergies, whether the resident is on Warfarin, and the creatinine information. </a:t>
            </a:r>
            <a:endParaRPr lang="en-US" dirty="0"/>
          </a:p>
        </p:txBody>
      </p:sp>
      <p:sp>
        <p:nvSpPr>
          <p:cNvPr id="4" name="Slide Number Placeholder 3"/>
          <p:cNvSpPr>
            <a:spLocks noGrp="1"/>
          </p:cNvSpPr>
          <p:nvPr>
            <p:ph type="sldNum" sz="quarter" idx="10"/>
          </p:nvPr>
        </p:nvSpPr>
        <p:spPr/>
        <p:txBody>
          <a:bodyPr/>
          <a:lstStyle/>
          <a:p>
            <a:fld id="{14215C53-4ED3-468C-BB50-E5F689D3E5E1}" type="slidenum">
              <a:rPr lang="en-US" smtClean="0"/>
              <a:t>27</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Flipping the page over, you can see the minimum criteria again. There are two options:</a:t>
            </a:r>
          </a:p>
          <a:p>
            <a:pPr marL="171450" indent="-171450">
              <a:buFont typeface="Arial" panose="020B0604020202020204" pitchFamily="34" charset="0"/>
              <a:buChar char="•"/>
            </a:pPr>
            <a:endParaRPr lang="en-US" dirty="0" smtClean="0"/>
          </a:p>
          <a:p>
            <a:pPr marL="228600" indent="-228600">
              <a:buFont typeface="+mj-lt"/>
              <a:buAutoNum type="arabicPeriod"/>
            </a:pPr>
            <a:r>
              <a:rPr lang="en-US" dirty="0" smtClean="0"/>
              <a:t>New or increasing purulent drainage—OR—</a:t>
            </a:r>
          </a:p>
          <a:p>
            <a:pPr marL="228600" indent="-228600">
              <a:buFont typeface="+mj-lt"/>
              <a:buAutoNum type="arabicPeriod"/>
            </a:pPr>
            <a:endParaRPr lang="en-US" dirty="0" smtClean="0"/>
          </a:p>
          <a:p>
            <a:pPr marL="228600" indent="-228600">
              <a:buFont typeface="+mj-lt"/>
              <a:buAutoNum type="arabicPeriod"/>
            </a:pPr>
            <a:r>
              <a:rPr lang="en-US" dirty="0" smtClean="0"/>
              <a:t>At least two</a:t>
            </a:r>
            <a:r>
              <a:rPr lang="en-US" baseline="0" dirty="0" smtClean="0"/>
              <a:t> of the following symptoms: fever, redness, tenderness, warmth, or swelling that is new or increasing at the affected site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Again, this uses the same definition of fever: 100 degrees, or repeated temperatures of 99. Alternatively, if you know the baseline temperature, then a fever is 2 degrees above the baseline. </a:t>
            </a:r>
          </a:p>
        </p:txBody>
      </p:sp>
      <p:sp>
        <p:nvSpPr>
          <p:cNvPr id="4" name="Slide Number Placeholder 3"/>
          <p:cNvSpPr>
            <a:spLocks noGrp="1"/>
          </p:cNvSpPr>
          <p:nvPr>
            <p:ph type="sldNum" sz="quarter" idx="10"/>
          </p:nvPr>
        </p:nvSpPr>
        <p:spPr/>
        <p:txBody>
          <a:bodyPr/>
          <a:lstStyle/>
          <a:p>
            <a:fld id="{14215C53-4ED3-468C-BB50-E5F689D3E5E1}" type="slidenum">
              <a:rPr lang="en-US" smtClean="0"/>
              <a:t>28</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you will need to check the box as to whether the criteria have been met. </a:t>
            </a:r>
            <a:endParaRPr lang="en-US" dirty="0"/>
          </a:p>
        </p:txBody>
      </p:sp>
      <p:sp>
        <p:nvSpPr>
          <p:cNvPr id="4" name="Slide Number Placeholder 3"/>
          <p:cNvSpPr>
            <a:spLocks noGrp="1"/>
          </p:cNvSpPr>
          <p:nvPr>
            <p:ph type="sldNum" sz="quarter" idx="10"/>
          </p:nvPr>
        </p:nvSpPr>
        <p:spPr/>
        <p:txBody>
          <a:bodyPr/>
          <a:lstStyle/>
          <a:p>
            <a:fld id="{14215C53-4ED3-468C-BB50-E5F689D3E5E1}" type="slidenum">
              <a:rPr lang="en-US" smtClean="0"/>
              <a:t>29</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endParaRPr lang="en-US" altLang="en-US" dirty="0" smtClean="0"/>
          </a:p>
        </p:txBody>
      </p:sp>
      <p:sp>
        <p:nvSpPr>
          <p:cNvPr id="4" name="Slide Number Placeholder 3"/>
          <p:cNvSpPr>
            <a:spLocks noGrp="1"/>
          </p:cNvSpPr>
          <p:nvPr>
            <p:ph type="sldNum" sz="quarter" idx="10"/>
          </p:nvPr>
        </p:nvSpPr>
        <p:spPr/>
        <p:txBody>
          <a:bodyPr/>
          <a:lstStyle/>
          <a:p>
            <a:fld id="{14215C53-4ED3-468C-BB50-E5F689D3E5E1}" type="slidenum">
              <a:rPr lang="en-US" smtClean="0"/>
              <a:t>3</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here the clinician can select the next course of action,</a:t>
            </a:r>
            <a:r>
              <a:rPr lang="en-US" baseline="0" dirty="0" smtClean="0"/>
              <a:t> and just as in the Suspected SBAR, there are </a:t>
            </a:r>
            <a:r>
              <a:rPr lang="en-US" baseline="0" dirty="0" err="1" smtClean="0"/>
              <a:t>nonantibiotic</a:t>
            </a:r>
            <a:r>
              <a:rPr lang="en-US" baseline="0" dirty="0" smtClean="0"/>
              <a:t> options. You will also note that these are different than the ones for a suspected UTI. It also allows for more than one antibiotic. </a:t>
            </a:r>
            <a:endParaRPr lang="en-US" dirty="0"/>
          </a:p>
        </p:txBody>
      </p:sp>
      <p:sp>
        <p:nvSpPr>
          <p:cNvPr id="4" name="Slide Number Placeholder 3"/>
          <p:cNvSpPr>
            <a:spLocks noGrp="1"/>
          </p:cNvSpPr>
          <p:nvPr>
            <p:ph type="sldNum" sz="quarter" idx="10"/>
          </p:nvPr>
        </p:nvSpPr>
        <p:spPr/>
        <p:txBody>
          <a:bodyPr/>
          <a:lstStyle/>
          <a:p>
            <a:fld id="{14215C53-4ED3-468C-BB50-E5F689D3E5E1}" type="slidenum">
              <a:rPr lang="en-US" smtClean="0"/>
              <a:t>30</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now we are switching to the Suspected Lower Respiratory Tract</a:t>
            </a:r>
            <a:r>
              <a:rPr lang="en-US" baseline="0" dirty="0" smtClean="0"/>
              <a:t> </a:t>
            </a:r>
            <a:r>
              <a:rPr lang="en-US" dirty="0" smtClean="0"/>
              <a:t>Infection SBAR. </a:t>
            </a:r>
          </a:p>
          <a:p>
            <a:endParaRPr lang="en-US" dirty="0" smtClean="0"/>
          </a:p>
          <a:p>
            <a:r>
              <a:rPr lang="en-US" dirty="0" smtClean="0"/>
              <a:t>This section</a:t>
            </a:r>
            <a:r>
              <a:rPr lang="en-US" baseline="0" dirty="0" smtClean="0"/>
              <a:t> is the situation section for the suspected SLRTI. Just as before, fill out everything, as appropriate.  </a:t>
            </a:r>
            <a:endParaRPr lang="en-US" dirty="0"/>
          </a:p>
        </p:txBody>
      </p:sp>
      <p:sp>
        <p:nvSpPr>
          <p:cNvPr id="4" name="Slide Number Placeholder 3"/>
          <p:cNvSpPr>
            <a:spLocks noGrp="1"/>
          </p:cNvSpPr>
          <p:nvPr>
            <p:ph type="sldNum" sz="quarter" idx="10"/>
          </p:nvPr>
        </p:nvSpPr>
        <p:spPr/>
        <p:txBody>
          <a:bodyPr/>
          <a:lstStyle/>
          <a:p>
            <a:fld id="{14215C53-4ED3-468C-BB50-E5F689D3E5E1}" type="slidenum">
              <a:rPr lang="en-US" smtClean="0"/>
              <a:t>31</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a</a:t>
            </a:r>
            <a:r>
              <a:rPr lang="en-US" baseline="0" dirty="0" smtClean="0"/>
              <a:t> portion of the background section. It includes a section that is a bit different from the UTI and SSTI SBAR forms.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It asks about COPD, diabetes, smoking—all helpful to clinicians for making decisions.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example of other active diagnoses are specific and relevant to a potential LRTI.</a:t>
            </a:r>
            <a:endParaRPr lang="en-US" dirty="0"/>
          </a:p>
        </p:txBody>
      </p:sp>
      <p:sp>
        <p:nvSpPr>
          <p:cNvPr id="4" name="Slide Number Placeholder 3"/>
          <p:cNvSpPr>
            <a:spLocks noGrp="1"/>
          </p:cNvSpPr>
          <p:nvPr>
            <p:ph type="sldNum" sz="quarter" idx="10"/>
          </p:nvPr>
        </p:nvSpPr>
        <p:spPr/>
        <p:txBody>
          <a:bodyPr/>
          <a:lstStyle/>
          <a:p>
            <a:fld id="{14215C53-4ED3-468C-BB50-E5F689D3E5E1}" type="slidenum">
              <a:rPr lang="en-US" smtClean="0"/>
              <a:t>32</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Suspected LRTI</a:t>
            </a:r>
            <a:r>
              <a:rPr lang="en-US" baseline="0" dirty="0" smtClean="0"/>
              <a:t> is the most complicated in terms of minimum criteria for initiating an antibiotic. There are four different situations, first based on temperature and then, if no temperature, COPD status.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So first, you need to know whether the resident has a fever, and if so, what it is.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If a resident has a high temperature, or a fever of 102 or higher, the resident needs to have symptoms of a new or worse cough, new or increased sputum, a respiratory rate higher than 25 breaths a minute, or an oxygen rate of less than 94 percent; then the resident meets the criteria.</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If a resident has a fever of 100 to 102, she or he needs to have a cough AND one other symptom—a pulse of 100 or more, new delirium, rigors, or a high respiratory rate.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If a resident has no fever but has COPD, she or he only needs a new or increased cough with purulent sputum production.</a:t>
            </a:r>
          </a:p>
          <a:p>
            <a:pPr marL="17145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Residents with no fever and no COPD must have a n</a:t>
            </a:r>
            <a:r>
              <a:rPr lang="en-US" sz="1200" kern="1200" dirty="0" smtClean="0">
                <a:solidFill>
                  <a:schemeClr val="tx1"/>
                </a:solidFill>
                <a:effectLst/>
                <a:latin typeface="+mn-lt"/>
                <a:ea typeface="+mn-ea"/>
                <a:cs typeface="+mn-cs"/>
              </a:rPr>
              <a:t>ew or increased cough with purulent sputum production </a:t>
            </a:r>
            <a:r>
              <a:rPr lang="en-US" sz="1200" b="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at least one of the following:</a:t>
            </a:r>
            <a:r>
              <a:rPr lang="en-US" sz="1200" kern="1200" baseline="0" dirty="0" smtClean="0">
                <a:solidFill>
                  <a:schemeClr val="tx1"/>
                </a:solidFill>
                <a:effectLst/>
                <a:latin typeface="+mn-lt"/>
                <a:ea typeface="+mn-ea"/>
                <a:cs typeface="+mn-cs"/>
              </a:rPr>
              <a:t> a r</a:t>
            </a:r>
            <a:r>
              <a:rPr lang="en-US" sz="1200" kern="1200" dirty="0" smtClean="0">
                <a:solidFill>
                  <a:schemeClr val="tx1"/>
                </a:solidFill>
                <a:effectLst/>
                <a:latin typeface="+mn-lt"/>
                <a:ea typeface="+mn-ea"/>
                <a:cs typeface="+mn-cs"/>
              </a:rPr>
              <a:t>espiratory rate &gt;25, or a sudden onset of confusion, disorientation, or dramatic change in mental status.</a:t>
            </a:r>
            <a:r>
              <a:rPr lang="en-US" sz="120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Questions?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215C53-4ED3-468C-BB50-E5F689D3E5E1}" type="slidenum">
              <a:rPr lang="en-US" smtClean="0"/>
              <a:t>33</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Finally,</a:t>
            </a:r>
            <a:r>
              <a:rPr lang="en-US" baseline="0" dirty="0" smtClean="0"/>
              <a:t> we have the prescribing clinician orders. Again, we suggest options other than a prescription following this section. </a:t>
            </a:r>
            <a:endParaRPr lang="en-US" dirty="0"/>
          </a:p>
        </p:txBody>
      </p:sp>
      <p:sp>
        <p:nvSpPr>
          <p:cNvPr id="4" name="Slide Number Placeholder 3"/>
          <p:cNvSpPr>
            <a:spLocks noGrp="1"/>
          </p:cNvSpPr>
          <p:nvPr>
            <p:ph type="sldNum" sz="quarter" idx="10"/>
          </p:nvPr>
        </p:nvSpPr>
        <p:spPr/>
        <p:txBody>
          <a:bodyPr/>
          <a:lstStyle/>
          <a:p>
            <a:fld id="{14215C53-4ED3-468C-BB50-E5F689D3E5E1}" type="slidenum">
              <a:rPr lang="en-US" smtClean="0"/>
              <a:t>34</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anyone</a:t>
            </a:r>
            <a:r>
              <a:rPr lang="en-US" baseline="0" dirty="0" smtClean="0"/>
              <a:t> have any questions? </a:t>
            </a:r>
          </a:p>
          <a:p>
            <a:endParaRPr lang="en-US" baseline="0" dirty="0" smtClean="0"/>
          </a:p>
          <a:p>
            <a:r>
              <a:rPr lang="en-US" baseline="0" dirty="0" smtClean="0"/>
              <a:t>Were there any surprises?</a:t>
            </a:r>
          </a:p>
          <a:p>
            <a:endParaRPr lang="en-US" baseline="0" dirty="0" smtClean="0"/>
          </a:p>
          <a:p>
            <a:r>
              <a:rPr lang="en-US" baseline="0" dirty="0" smtClean="0"/>
              <a:t>[IF NOTHING IS BROUGHT UP, DISCUSS THE FOLLOWING]: </a:t>
            </a:r>
            <a:endParaRPr lang="en-US" dirty="0" smtClean="0"/>
          </a:p>
          <a:p>
            <a:endParaRPr lang="en-US" dirty="0" smtClean="0"/>
          </a:p>
          <a:p>
            <a:r>
              <a:rPr lang="en-US" b="1" dirty="0" smtClean="0"/>
              <a:t>Why is rhinorrhea</a:t>
            </a:r>
            <a:r>
              <a:rPr lang="en-US" b="1" baseline="0" dirty="0" smtClean="0"/>
              <a:t> listed under Situation for LRTI? </a:t>
            </a:r>
            <a:r>
              <a:rPr lang="en-US" dirty="0" smtClean="0"/>
              <a:t>Did you notice that under</a:t>
            </a:r>
            <a:r>
              <a:rPr lang="en-US" baseline="0" dirty="0" smtClean="0"/>
              <a:t> “Situation” it states rhinorrhea, or runny nose? Why would that be there? Runny nose is </a:t>
            </a:r>
            <a:r>
              <a:rPr lang="en-US" i="1" baseline="0" dirty="0" smtClean="0"/>
              <a:t>not an </a:t>
            </a:r>
            <a:r>
              <a:rPr lang="en-US" i="0" baseline="0" dirty="0" smtClean="0"/>
              <a:t>indication of a LRTI, and this is just a way to cross it off the list. </a:t>
            </a:r>
            <a:endParaRPr lang="en-US" dirty="0"/>
          </a:p>
        </p:txBody>
      </p:sp>
      <p:sp>
        <p:nvSpPr>
          <p:cNvPr id="4" name="Slide Number Placeholder 3"/>
          <p:cNvSpPr>
            <a:spLocks noGrp="1"/>
          </p:cNvSpPr>
          <p:nvPr>
            <p:ph type="sldNum" sz="quarter" idx="10"/>
          </p:nvPr>
        </p:nvSpPr>
        <p:spPr/>
        <p:txBody>
          <a:bodyPr/>
          <a:lstStyle/>
          <a:p>
            <a:fld id="{14215C53-4ED3-468C-BB50-E5F689D3E5E1}" type="slidenum">
              <a:rPr lang="en-US" smtClean="0"/>
              <a:t>35</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To recap: The Suspected Infection SBAR form represents a protocol to communicate changes in condition that lead you to suspect an</a:t>
            </a:r>
            <a:r>
              <a:rPr lang="en-US" altLang="en-US" baseline="0" dirty="0" smtClean="0"/>
              <a:t> infection</a:t>
            </a:r>
            <a:r>
              <a:rPr lang="en-US" altLang="en-US" dirty="0" smtClean="0"/>
              <a:t>.</a:t>
            </a:r>
          </a:p>
          <a:p>
            <a:pPr eaLnBrk="1" hangingPunct="1"/>
            <a:endParaRPr lang="en-US" altLang="en-US" dirty="0" smtClean="0"/>
          </a:p>
          <a:p>
            <a:pPr eaLnBrk="1" hangingPunct="1"/>
            <a:r>
              <a:rPr lang="en-US" altLang="en-US" dirty="0" smtClean="0"/>
              <a:t>These protocols are communicated to the prescribing clinician via this tool, and even if the prescribing clinician is in the facility when a suspected infection is identified, this is your documentation to show that you have identified a potential change in condition. It is part of your medical record, even if you then write a T.O. to order an antibiotic.</a:t>
            </a:r>
          </a:p>
        </p:txBody>
      </p:sp>
      <p:sp>
        <p:nvSpPr>
          <p:cNvPr id="4" name="Slide Number Placeholder 3"/>
          <p:cNvSpPr>
            <a:spLocks noGrp="1"/>
          </p:cNvSpPr>
          <p:nvPr>
            <p:ph type="sldNum" sz="quarter" idx="10"/>
          </p:nvPr>
        </p:nvSpPr>
        <p:spPr/>
        <p:txBody>
          <a:bodyPr/>
          <a:lstStyle/>
          <a:p>
            <a:fld id="{14215C53-4ED3-468C-BB50-E5F689D3E5E1}" type="slidenum">
              <a:rPr lang="en-US" smtClean="0"/>
              <a:t>36</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smtClean="0"/>
              <a:t>Before we begin discussing the details of the forms and how to use them, it is important to understand the rationale for using them. </a:t>
            </a:r>
          </a:p>
          <a:p>
            <a:pPr eaLnBrk="1" hangingPunct="1">
              <a:spcBef>
                <a:spcPct val="0"/>
              </a:spcBef>
              <a:defRPr/>
            </a:pPr>
            <a:endParaRPr lang="en-US" dirty="0" smtClean="0"/>
          </a:p>
          <a:p>
            <a:pPr eaLnBrk="1" hangingPunct="1">
              <a:spcBef>
                <a:spcPct val="0"/>
              </a:spcBef>
              <a:defRPr/>
            </a:pPr>
            <a:r>
              <a:rPr lang="en-US" dirty="0" smtClean="0"/>
              <a:t>Research shows that somewhere between 50 and 70 percent of residents in a nursing home will receive at least one course of antibiotic during a year. Think about your residents for a minute. Who do you know in the facility that in the past 12 months </a:t>
            </a:r>
            <a:r>
              <a:rPr lang="en-US" b="1" dirty="0" smtClean="0"/>
              <a:t>has not</a:t>
            </a:r>
            <a:r>
              <a:rPr lang="en-US" dirty="0" smtClean="0"/>
              <a:t> been given an antibiotic for an infection? How many residents would you say you can name?</a:t>
            </a:r>
          </a:p>
        </p:txBody>
      </p:sp>
      <p:sp>
        <p:nvSpPr>
          <p:cNvPr id="4" name="Slide Number Placeholder 3"/>
          <p:cNvSpPr>
            <a:spLocks noGrp="1"/>
          </p:cNvSpPr>
          <p:nvPr>
            <p:ph type="sldNum" sz="quarter" idx="10"/>
          </p:nvPr>
        </p:nvSpPr>
        <p:spPr/>
        <p:txBody>
          <a:bodyPr/>
          <a:lstStyle/>
          <a:p>
            <a:fld id="{14215C53-4ED3-468C-BB50-E5F689D3E5E1}" type="slidenum">
              <a:rPr lang="en-US" smtClean="0"/>
              <a:t>4</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Antibiotics are</a:t>
            </a:r>
            <a:r>
              <a:rPr lang="en-US" baseline="0" dirty="0" smtClean="0"/>
              <a:t> great for treating bacterial infections. But can</a:t>
            </a:r>
            <a:r>
              <a:rPr lang="en-US" dirty="0" smtClean="0"/>
              <a:t> you think of any problems with antibiotics? Has</a:t>
            </a:r>
            <a:r>
              <a:rPr lang="en-US" baseline="0" dirty="0" smtClean="0"/>
              <a:t> a</a:t>
            </a:r>
            <a:r>
              <a:rPr lang="en-US" dirty="0" smtClean="0"/>
              <a:t>nything happened recently at the nursing home? </a:t>
            </a:r>
            <a:endParaRPr lang="en-US" dirty="0"/>
          </a:p>
        </p:txBody>
      </p:sp>
      <p:sp>
        <p:nvSpPr>
          <p:cNvPr id="4" name="Slide Number Placeholder 3"/>
          <p:cNvSpPr>
            <a:spLocks noGrp="1"/>
          </p:cNvSpPr>
          <p:nvPr>
            <p:ph type="sldNum" sz="quarter" idx="10"/>
          </p:nvPr>
        </p:nvSpPr>
        <p:spPr/>
        <p:txBody>
          <a:bodyPr/>
          <a:lstStyle/>
          <a:p>
            <a:fld id="{14215C53-4ED3-468C-BB50-E5F689D3E5E1}" type="slidenum">
              <a:rPr lang="en-US" smtClean="0"/>
              <a:t>5</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Infections from multidrug-resistant organisms are occurring more frequently in residents in nursing homes. As you provide care for these residents, you are also exposed to these </a:t>
            </a:r>
            <a:r>
              <a:rPr lang="en-US" altLang="en-US" dirty="0" err="1" smtClean="0"/>
              <a:t>multiantibiotic</a:t>
            </a:r>
            <a:r>
              <a:rPr lang="en-US" altLang="en-US" dirty="0" smtClean="0"/>
              <a:t>-resistant organisms, and you take these organisms home with you at the end of the day to your family and the community! </a:t>
            </a:r>
          </a:p>
        </p:txBody>
      </p:sp>
      <p:sp>
        <p:nvSpPr>
          <p:cNvPr id="4" name="Slide Number Placeholder 3"/>
          <p:cNvSpPr>
            <a:spLocks noGrp="1"/>
          </p:cNvSpPr>
          <p:nvPr>
            <p:ph type="sldNum" sz="quarter" idx="10"/>
          </p:nvPr>
        </p:nvSpPr>
        <p:spPr/>
        <p:txBody>
          <a:bodyPr/>
          <a:lstStyle/>
          <a:p>
            <a:fld id="{14215C53-4ED3-468C-BB50-E5F689D3E5E1}" type="slidenum">
              <a:rPr lang="en-US" smtClean="0"/>
              <a:t>6</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US" altLang="en-US" dirty="0" smtClean="0"/>
              <a:t>Just</a:t>
            </a:r>
            <a:r>
              <a:rPr lang="en-US" altLang="en-US" baseline="0" dirty="0" smtClean="0"/>
              <a:t> looking at </a:t>
            </a:r>
            <a:r>
              <a:rPr lang="en-US" altLang="en-US" dirty="0" smtClean="0"/>
              <a:t>multidrug resistance,</a:t>
            </a:r>
            <a:r>
              <a:rPr lang="en-US" altLang="en-US" baseline="0" dirty="0" smtClean="0"/>
              <a:t> it is a huge issue, and increasingly common</a:t>
            </a:r>
            <a:r>
              <a:rPr lang="en-US" altLang="en-US" dirty="0" smtClean="0"/>
              <a:t>.</a:t>
            </a:r>
          </a:p>
          <a:p>
            <a:pPr marL="171450" indent="-171450" eaLnBrk="1" hangingPunct="1">
              <a:spcBef>
                <a:spcPct val="0"/>
              </a:spcBef>
              <a:buFont typeface="Arial" panose="020B0604020202020204" pitchFamily="34" charset="0"/>
              <a:buChar char="•"/>
            </a:pPr>
            <a:r>
              <a:rPr lang="en-US" altLang="en-US" dirty="0" smtClean="0"/>
              <a:t>For example, penicillin</a:t>
            </a:r>
            <a:r>
              <a:rPr lang="en-US" altLang="en-US" baseline="0" dirty="0" smtClean="0"/>
              <a:t> no longer works nearly as well to treat </a:t>
            </a:r>
            <a:r>
              <a:rPr lang="en-US" altLang="en-US" dirty="0" smtClean="0"/>
              <a:t>pneumococcal pneumonia. </a:t>
            </a:r>
          </a:p>
          <a:p>
            <a:pPr marL="171450" indent="-171450" eaLnBrk="1" hangingPunct="1">
              <a:spcBef>
                <a:spcPct val="0"/>
              </a:spcBef>
              <a:buFont typeface="Arial" panose="020B0604020202020204" pitchFamily="34" charset="0"/>
              <a:buChar char="•"/>
            </a:pPr>
            <a:r>
              <a:rPr lang="en-US" altLang="en-US" dirty="0" smtClean="0"/>
              <a:t>Another example is, of course, MRSA or Methicillin-resistant Staphylococcus Aureus.</a:t>
            </a:r>
          </a:p>
          <a:p>
            <a:pPr marL="171450" indent="-171450" eaLnBrk="1" hangingPunct="1">
              <a:spcBef>
                <a:spcPct val="0"/>
              </a:spcBef>
              <a:buFont typeface="Arial" panose="020B0604020202020204" pitchFamily="34" charset="0"/>
              <a:buChar char="•"/>
            </a:pPr>
            <a:r>
              <a:rPr lang="en-US" altLang="en-US" dirty="0" smtClean="0"/>
              <a:t>More</a:t>
            </a:r>
            <a:r>
              <a:rPr lang="en-US" altLang="en-US" baseline="0" dirty="0" smtClean="0"/>
              <a:t> frightening is that prescribing antibiotics for u</a:t>
            </a:r>
            <a:r>
              <a:rPr lang="en-US" altLang="en-US" dirty="0" smtClean="0"/>
              <a:t>rinary tract infections is much more difficult because of many multidrug-resistant organisms, or MDROs. </a:t>
            </a:r>
          </a:p>
          <a:p>
            <a:pPr marL="171450" indent="-171450" eaLnBrk="1" hangingPunct="1">
              <a:spcBef>
                <a:spcPct val="0"/>
              </a:spcBef>
              <a:buFont typeface="Arial" panose="020B0604020202020204" pitchFamily="34" charset="0"/>
              <a:buChar char="•"/>
            </a:pPr>
            <a:r>
              <a:rPr lang="en-US" altLang="en-US" dirty="0" smtClean="0"/>
              <a:t>These are just some examples. This graph shows how rapidly resistant strains of MRSA, vancomycin-resistant Enterococcus, and fluoroquinolone-resistant pseudomonas have spread nationally once they emerged.</a:t>
            </a:r>
          </a:p>
        </p:txBody>
      </p:sp>
      <p:sp>
        <p:nvSpPr>
          <p:cNvPr id="4" name="Slide Number Placeholder 3"/>
          <p:cNvSpPr>
            <a:spLocks noGrp="1"/>
          </p:cNvSpPr>
          <p:nvPr>
            <p:ph type="sldNum" sz="quarter" idx="10"/>
          </p:nvPr>
        </p:nvSpPr>
        <p:spPr/>
        <p:txBody>
          <a:bodyPr/>
          <a:lstStyle/>
          <a:p>
            <a:fld id="{14215C53-4ED3-468C-BB50-E5F689D3E5E1}" type="slidenum">
              <a:rPr lang="en-US" smtClean="0"/>
              <a:t>7</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US" altLang="en-US" dirty="0" smtClean="0"/>
              <a:t>At the same time, not</a:t>
            </a:r>
            <a:r>
              <a:rPr lang="en-US" altLang="en-US" baseline="0" dirty="0" smtClean="0"/>
              <a:t> only are antibiotics not working as well because of MDROs, we do not have enough antibiotics in development. </a:t>
            </a:r>
          </a:p>
          <a:p>
            <a:pPr marL="0" indent="0" eaLnBrk="1" hangingPunct="1">
              <a:spcBef>
                <a:spcPct val="0"/>
              </a:spcBef>
              <a:buFont typeface="Arial" panose="020B0604020202020204" pitchFamily="34" charset="0"/>
              <a:buNone/>
            </a:pPr>
            <a:endParaRPr lang="en-US" altLang="en-US" dirty="0" smtClean="0"/>
          </a:p>
          <a:p>
            <a:pPr marL="171450" indent="-171450" eaLnBrk="1" hangingPunct="1">
              <a:spcBef>
                <a:spcPct val="0"/>
              </a:spcBef>
              <a:buFont typeface="Arial" panose="020B0604020202020204" pitchFamily="34" charset="0"/>
              <a:buChar char="•"/>
            </a:pPr>
            <a:r>
              <a:rPr lang="en-US" altLang="en-US" dirty="0" smtClean="0"/>
              <a:t>As of 2009, there were only 15 or 16 new antibiotics in development, none of which had made it to phase 3 trials, and none of which acted against bacteria that are resistant to all currently available drugs.</a:t>
            </a:r>
          </a:p>
        </p:txBody>
      </p:sp>
      <p:sp>
        <p:nvSpPr>
          <p:cNvPr id="4" name="Slide Number Placeholder 3"/>
          <p:cNvSpPr>
            <a:spLocks noGrp="1"/>
          </p:cNvSpPr>
          <p:nvPr>
            <p:ph type="sldNum" sz="quarter" idx="10"/>
          </p:nvPr>
        </p:nvSpPr>
        <p:spPr/>
        <p:txBody>
          <a:bodyPr/>
          <a:lstStyle/>
          <a:p>
            <a:fld id="{14215C53-4ED3-468C-BB50-E5F689D3E5E1}" type="slidenum">
              <a:rPr lang="en-US" smtClean="0"/>
              <a:t>8</a:t>
            </a:fld>
            <a:endParaRPr lang="en-US"/>
          </a:p>
        </p:txBody>
      </p:sp>
    </p:spTree>
    <p:extLst>
      <p:ext uri="{BB962C8B-B14F-4D97-AF65-F5344CB8AC3E}">
        <p14:creationId xmlns:p14="http://schemas.microsoft.com/office/powerpoint/2010/main" val="799250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US" altLang="en-US" b="1" i="1" dirty="0" smtClean="0"/>
              <a:t>How can a urinalysis cause a problem? </a:t>
            </a:r>
            <a:r>
              <a:rPr lang="en-US" altLang="en-US" dirty="0" smtClean="0"/>
              <a:t>It is difficult to obtain clean catches of urine from many nursing home residents who are frail or mentally impaired, which increases the likelihood of a false positive urinalysis (UA) test result. Residents without symptoms but who have a positive UA test result may not actually have bacteriuria or need antibiotics. Further, there is substantial evidence that treating asymptomatic bacteriuria (residents with a true positive test result but no symptoms) offers no benefits to patients and is harmful because it increases the chances of subsequent drug-resistant infections and potential drug reactions. </a:t>
            </a:r>
          </a:p>
          <a:p>
            <a:pPr marL="171450" indent="-171450" eaLnBrk="1" hangingPunct="1">
              <a:spcBef>
                <a:spcPct val="0"/>
              </a:spcBef>
              <a:buFont typeface="Arial" panose="020B0604020202020204" pitchFamily="34" charset="0"/>
              <a:buChar char="•"/>
            </a:pPr>
            <a:endParaRPr lang="en-US" altLang="en-US" dirty="0" smtClean="0"/>
          </a:p>
          <a:p>
            <a:pPr marL="171450" indent="-171450" eaLnBrk="1" hangingPunct="1">
              <a:spcBef>
                <a:spcPct val="0"/>
              </a:spcBef>
              <a:buFont typeface="Arial" panose="020B0604020202020204" pitchFamily="34" charset="0"/>
              <a:buChar char="•"/>
            </a:pPr>
            <a:r>
              <a:rPr lang="en-US" altLang="en-US" dirty="0" smtClean="0"/>
              <a:t>It is well proven in the health care industry that repeated use of antibiotics, necessary or not, has increased the variety of </a:t>
            </a:r>
            <a:r>
              <a:rPr lang="en-US" altLang="en-US" dirty="0" err="1" smtClean="0"/>
              <a:t>multiantibiotic</a:t>
            </a:r>
            <a:r>
              <a:rPr lang="en-US" altLang="en-US" dirty="0" smtClean="0"/>
              <a:t>-resistant organisms. Each time a resident receives an unnecessary antibiotic, the nursing home is actively contributing to the development of multidrug-resistant organisms.  </a:t>
            </a:r>
          </a:p>
        </p:txBody>
      </p:sp>
      <p:sp>
        <p:nvSpPr>
          <p:cNvPr id="4" name="Slide Number Placeholder 3"/>
          <p:cNvSpPr>
            <a:spLocks noGrp="1"/>
          </p:cNvSpPr>
          <p:nvPr>
            <p:ph type="sldNum" sz="quarter" idx="10"/>
          </p:nvPr>
        </p:nvSpPr>
        <p:spPr/>
        <p:txBody>
          <a:bodyPr/>
          <a:lstStyle/>
          <a:p>
            <a:fld id="{14215C53-4ED3-468C-BB50-E5F689D3E5E1}" type="slidenum">
              <a:rPr lang="en-US" smtClean="0"/>
              <a:t>9</a:t>
            </a:fld>
            <a:endParaRPr lang="en-US"/>
          </a:p>
        </p:txBody>
      </p:sp>
    </p:spTree>
    <p:extLst>
      <p:ext uri="{BB962C8B-B14F-4D97-AF65-F5344CB8AC3E}">
        <p14:creationId xmlns:p14="http://schemas.microsoft.com/office/powerpoint/2010/main" val="799250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3"/>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1"/>
            <a:ext cx="7040880" cy="1986280"/>
          </a:xfrm>
        </p:spPr>
        <p:txBody>
          <a:bodyPr/>
          <a:lstStyle>
            <a:lvl1pPr marL="0" indent="0" algn="ctr">
              <a:buNone/>
              <a:defRPr>
                <a:solidFill>
                  <a:schemeClr val="tx1">
                    <a:tint val="75000"/>
                  </a:schemeClr>
                </a:solidFill>
              </a:defRPr>
            </a:lvl1pPr>
            <a:lvl2pPr marL="509360" indent="0" algn="ctr">
              <a:buNone/>
              <a:defRPr>
                <a:solidFill>
                  <a:schemeClr val="tx1">
                    <a:tint val="75000"/>
                  </a:schemeClr>
                </a:solidFill>
              </a:defRPr>
            </a:lvl2pPr>
            <a:lvl3pPr marL="1018721" indent="0" algn="ctr">
              <a:buNone/>
              <a:defRPr>
                <a:solidFill>
                  <a:schemeClr val="tx1">
                    <a:tint val="75000"/>
                  </a:schemeClr>
                </a:solidFill>
              </a:defRPr>
            </a:lvl3pPr>
            <a:lvl4pPr marL="1528081" indent="0" algn="ctr">
              <a:buNone/>
              <a:defRPr>
                <a:solidFill>
                  <a:schemeClr val="tx1">
                    <a:tint val="75000"/>
                  </a:schemeClr>
                </a:solidFill>
              </a:defRPr>
            </a:lvl4pPr>
            <a:lvl5pPr marL="2037441" indent="0" algn="ctr">
              <a:buNone/>
              <a:defRPr>
                <a:solidFill>
                  <a:schemeClr val="tx1">
                    <a:tint val="75000"/>
                  </a:schemeClr>
                </a:solidFill>
              </a:defRPr>
            </a:lvl5pPr>
            <a:lvl6pPr marL="2546802" indent="0" algn="ctr">
              <a:buNone/>
              <a:defRPr>
                <a:solidFill>
                  <a:schemeClr val="tx1">
                    <a:tint val="75000"/>
                  </a:schemeClr>
                </a:solidFill>
              </a:defRPr>
            </a:lvl6pPr>
            <a:lvl7pPr marL="3056162" indent="0" algn="ctr">
              <a:buNone/>
              <a:defRPr>
                <a:solidFill>
                  <a:schemeClr val="tx1">
                    <a:tint val="75000"/>
                  </a:schemeClr>
                </a:solidFill>
              </a:defRPr>
            </a:lvl7pPr>
            <a:lvl8pPr marL="3565521" indent="0" algn="ctr">
              <a:buNone/>
              <a:defRPr>
                <a:solidFill>
                  <a:schemeClr val="tx1">
                    <a:tint val="75000"/>
                  </a:schemeClr>
                </a:solidFill>
              </a:defRPr>
            </a:lvl8pPr>
            <a:lvl9pPr marL="407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373B0D-329B-4920-A12E-B577232B6644}"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7C11-F246-46AA-B961-5B83A008A326}" type="slidenum">
              <a:rPr lang="en-US" smtClean="0"/>
              <a:t>‹#›</a:t>
            </a:fld>
            <a:endParaRPr lang="en-US"/>
          </a:p>
        </p:txBody>
      </p:sp>
    </p:spTree>
    <p:extLst>
      <p:ext uri="{BB962C8B-B14F-4D97-AF65-F5344CB8AC3E}">
        <p14:creationId xmlns:p14="http://schemas.microsoft.com/office/powerpoint/2010/main" val="355770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73B0D-329B-4920-A12E-B577232B6644}"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7C11-F246-46AA-B961-5B83A008A326}" type="slidenum">
              <a:rPr lang="en-US" smtClean="0"/>
              <a:t>‹#›</a:t>
            </a:fld>
            <a:endParaRPr lang="en-US"/>
          </a:p>
        </p:txBody>
      </p:sp>
    </p:spTree>
    <p:extLst>
      <p:ext uri="{BB962C8B-B14F-4D97-AF65-F5344CB8AC3E}">
        <p14:creationId xmlns:p14="http://schemas.microsoft.com/office/powerpoint/2010/main" val="154976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8"/>
            <a:ext cx="2263140" cy="66317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8"/>
            <a:ext cx="6621780" cy="6631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73B0D-329B-4920-A12E-B577232B6644}"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7C11-F246-46AA-B961-5B83A008A326}" type="slidenum">
              <a:rPr lang="en-US" smtClean="0"/>
              <a:t>‹#›</a:t>
            </a:fld>
            <a:endParaRPr lang="en-US"/>
          </a:p>
        </p:txBody>
      </p:sp>
    </p:spTree>
    <p:extLst>
      <p:ext uri="{BB962C8B-B14F-4D97-AF65-F5344CB8AC3E}">
        <p14:creationId xmlns:p14="http://schemas.microsoft.com/office/powerpoint/2010/main" val="3728644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3"/>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1"/>
            <a:ext cx="7040880" cy="1986280"/>
          </a:xfrm>
        </p:spPr>
        <p:txBody>
          <a:bodyPr/>
          <a:lstStyle>
            <a:lvl1pPr marL="0" indent="0" algn="ctr">
              <a:buNone/>
              <a:defRPr>
                <a:solidFill>
                  <a:schemeClr val="tx1">
                    <a:tint val="75000"/>
                  </a:schemeClr>
                </a:solidFill>
              </a:defRPr>
            </a:lvl1pPr>
            <a:lvl2pPr marL="509360" indent="0" algn="ctr">
              <a:buNone/>
              <a:defRPr>
                <a:solidFill>
                  <a:schemeClr val="tx1">
                    <a:tint val="75000"/>
                  </a:schemeClr>
                </a:solidFill>
              </a:defRPr>
            </a:lvl2pPr>
            <a:lvl3pPr marL="1018721" indent="0" algn="ctr">
              <a:buNone/>
              <a:defRPr>
                <a:solidFill>
                  <a:schemeClr val="tx1">
                    <a:tint val="75000"/>
                  </a:schemeClr>
                </a:solidFill>
              </a:defRPr>
            </a:lvl3pPr>
            <a:lvl4pPr marL="1528081" indent="0" algn="ctr">
              <a:buNone/>
              <a:defRPr>
                <a:solidFill>
                  <a:schemeClr val="tx1">
                    <a:tint val="75000"/>
                  </a:schemeClr>
                </a:solidFill>
              </a:defRPr>
            </a:lvl4pPr>
            <a:lvl5pPr marL="2037441" indent="0" algn="ctr">
              <a:buNone/>
              <a:defRPr>
                <a:solidFill>
                  <a:schemeClr val="tx1">
                    <a:tint val="75000"/>
                  </a:schemeClr>
                </a:solidFill>
              </a:defRPr>
            </a:lvl5pPr>
            <a:lvl6pPr marL="2546802" indent="0" algn="ctr">
              <a:buNone/>
              <a:defRPr>
                <a:solidFill>
                  <a:schemeClr val="tx1">
                    <a:tint val="75000"/>
                  </a:schemeClr>
                </a:solidFill>
              </a:defRPr>
            </a:lvl6pPr>
            <a:lvl7pPr marL="3056162" indent="0" algn="ctr">
              <a:buNone/>
              <a:defRPr>
                <a:solidFill>
                  <a:schemeClr val="tx1">
                    <a:tint val="75000"/>
                  </a:schemeClr>
                </a:solidFill>
              </a:defRPr>
            </a:lvl7pPr>
            <a:lvl8pPr marL="3565521" indent="0" algn="ctr">
              <a:buNone/>
              <a:defRPr>
                <a:solidFill>
                  <a:schemeClr val="tx1">
                    <a:tint val="75000"/>
                  </a:schemeClr>
                </a:solidFill>
              </a:defRPr>
            </a:lvl8pPr>
            <a:lvl9pPr marL="4074882"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dirty="0" smtClean="0"/>
              <a:t>Nursing Home Antimicrobial Stewardship Guide</a:t>
            </a:r>
          </a:p>
          <a:p>
            <a:r>
              <a:rPr lang="en-US" dirty="0" smtClean="0"/>
              <a:t>Determine Whether To Treat</a:t>
            </a:r>
            <a:endParaRPr lang="en-US" dirty="0"/>
          </a:p>
        </p:txBody>
      </p:sp>
      <p:sp>
        <p:nvSpPr>
          <p:cNvPr id="8" name="Slide Number Placeholder 5"/>
          <p:cNvSpPr>
            <a:spLocks noGrp="1"/>
          </p:cNvSpPr>
          <p:nvPr>
            <p:ph type="sldNum" sz="quarter" idx="4"/>
          </p:nvPr>
        </p:nvSpPr>
        <p:spPr>
          <a:xfrm>
            <a:off x="8305800" y="7358591"/>
            <a:ext cx="14325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r>
              <a:rPr lang="en-US" dirty="0" smtClean="0"/>
              <a:t>Toolkit 3/Tool 5	</a:t>
            </a:r>
            <a:fld id="{06A78B3A-4A3F-4227-B27F-05023471D329}" type="slidenum">
              <a:rPr lang="en-US" smtClean="0"/>
              <a:pPr/>
              <a:t>‹#›</a:t>
            </a:fld>
            <a:endParaRPr lang="en-US" dirty="0"/>
          </a:p>
        </p:txBody>
      </p:sp>
    </p:spTree>
    <p:extLst>
      <p:ext uri="{BB962C8B-B14F-4D97-AF65-F5344CB8AC3E}">
        <p14:creationId xmlns:p14="http://schemas.microsoft.com/office/powerpoint/2010/main" val="16880389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dirty="0" smtClean="0"/>
              <a:t>Nursing Home Antimicrobial Stewardship Guide</a:t>
            </a:r>
          </a:p>
          <a:p>
            <a:r>
              <a:rPr lang="en-US" dirty="0" smtClean="0"/>
              <a:t>Determine Whether To Treat</a:t>
            </a:r>
            <a:endParaRPr lang="en-US" dirty="0"/>
          </a:p>
        </p:txBody>
      </p:sp>
      <p:sp>
        <p:nvSpPr>
          <p:cNvPr id="8" name="Slide Number Placeholder 5"/>
          <p:cNvSpPr>
            <a:spLocks noGrp="1"/>
          </p:cNvSpPr>
          <p:nvPr>
            <p:ph type="sldNum" sz="quarter" idx="4"/>
          </p:nvPr>
        </p:nvSpPr>
        <p:spPr>
          <a:xfrm>
            <a:off x="8305800" y="7358591"/>
            <a:ext cx="14325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r>
              <a:rPr lang="en-US" dirty="0" smtClean="0"/>
              <a:t>Toolkit 3/Tool 5	</a:t>
            </a:r>
            <a:fld id="{06A78B3A-4A3F-4227-B27F-05023471D329}" type="slidenum">
              <a:rPr lang="en-US" smtClean="0"/>
              <a:pPr/>
              <a:t>‹#›</a:t>
            </a:fld>
            <a:endParaRPr lang="en-US" dirty="0"/>
          </a:p>
        </p:txBody>
      </p:sp>
    </p:spTree>
    <p:extLst>
      <p:ext uri="{BB962C8B-B14F-4D97-AF65-F5344CB8AC3E}">
        <p14:creationId xmlns:p14="http://schemas.microsoft.com/office/powerpoint/2010/main" val="3605954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6"/>
            <a:ext cx="8549640" cy="1700212"/>
          </a:xfrm>
        </p:spPr>
        <p:txBody>
          <a:bodyPr anchor="b"/>
          <a:lstStyle>
            <a:lvl1pPr marL="0" indent="0">
              <a:buNone/>
              <a:defRPr sz="2300">
                <a:solidFill>
                  <a:schemeClr val="tx1">
                    <a:tint val="75000"/>
                  </a:schemeClr>
                </a:solidFill>
              </a:defRPr>
            </a:lvl1pPr>
            <a:lvl2pPr marL="509360" indent="0">
              <a:buNone/>
              <a:defRPr sz="2000">
                <a:solidFill>
                  <a:schemeClr val="tx1">
                    <a:tint val="75000"/>
                  </a:schemeClr>
                </a:solidFill>
              </a:defRPr>
            </a:lvl2pPr>
            <a:lvl3pPr marL="1018721" indent="0">
              <a:buNone/>
              <a:defRPr sz="1800">
                <a:solidFill>
                  <a:schemeClr val="tx1">
                    <a:tint val="75000"/>
                  </a:schemeClr>
                </a:solidFill>
              </a:defRPr>
            </a:lvl3pPr>
            <a:lvl4pPr marL="1528081" indent="0">
              <a:buNone/>
              <a:defRPr sz="1600">
                <a:solidFill>
                  <a:schemeClr val="tx1">
                    <a:tint val="75000"/>
                  </a:schemeClr>
                </a:solidFill>
              </a:defRPr>
            </a:lvl4pPr>
            <a:lvl5pPr marL="2037441" indent="0">
              <a:buNone/>
              <a:defRPr sz="1600">
                <a:solidFill>
                  <a:schemeClr val="tx1">
                    <a:tint val="75000"/>
                  </a:schemeClr>
                </a:solidFill>
              </a:defRPr>
            </a:lvl5pPr>
            <a:lvl6pPr marL="2546802" indent="0">
              <a:buNone/>
              <a:defRPr sz="1600">
                <a:solidFill>
                  <a:schemeClr val="tx1">
                    <a:tint val="75000"/>
                  </a:schemeClr>
                </a:solidFill>
              </a:defRPr>
            </a:lvl6pPr>
            <a:lvl7pPr marL="3056162" indent="0">
              <a:buNone/>
              <a:defRPr sz="1600">
                <a:solidFill>
                  <a:schemeClr val="tx1">
                    <a:tint val="75000"/>
                  </a:schemeClr>
                </a:solidFill>
              </a:defRPr>
            </a:lvl7pPr>
            <a:lvl8pPr marL="3565521" indent="0">
              <a:buNone/>
              <a:defRPr sz="1600">
                <a:solidFill>
                  <a:schemeClr val="tx1">
                    <a:tint val="75000"/>
                  </a:schemeClr>
                </a:solidFill>
              </a:defRPr>
            </a:lvl8pPr>
            <a:lvl9pPr marL="4074882" indent="0">
              <a:buNone/>
              <a:defRPr sz="16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dirty="0" smtClean="0"/>
              <a:t>Nursing Home Antimicrobial Stewardship Guide</a:t>
            </a:r>
          </a:p>
          <a:p>
            <a:r>
              <a:rPr lang="en-US" dirty="0" smtClean="0"/>
              <a:t>Determine Whether To Treat</a:t>
            </a:r>
            <a:endParaRPr lang="en-US" dirty="0"/>
          </a:p>
        </p:txBody>
      </p:sp>
      <p:sp>
        <p:nvSpPr>
          <p:cNvPr id="8" name="Slide Number Placeholder 5"/>
          <p:cNvSpPr>
            <a:spLocks noGrp="1"/>
          </p:cNvSpPr>
          <p:nvPr>
            <p:ph type="sldNum" sz="quarter" idx="4"/>
          </p:nvPr>
        </p:nvSpPr>
        <p:spPr>
          <a:xfrm>
            <a:off x="8305800" y="7358591"/>
            <a:ext cx="14325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r>
              <a:rPr lang="en-US" dirty="0" smtClean="0"/>
              <a:t>Toolkit 3/Tool 5	</a:t>
            </a:r>
            <a:fld id="{06A78B3A-4A3F-4227-B27F-05023471D329}" type="slidenum">
              <a:rPr lang="en-US" smtClean="0"/>
              <a:pPr/>
              <a:t>‹#›</a:t>
            </a:fld>
            <a:endParaRPr lang="en-US" dirty="0"/>
          </a:p>
        </p:txBody>
      </p:sp>
    </p:spTree>
    <p:extLst>
      <p:ext uri="{BB962C8B-B14F-4D97-AF65-F5344CB8AC3E}">
        <p14:creationId xmlns:p14="http://schemas.microsoft.com/office/powerpoint/2010/main" val="3635731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dirty="0" smtClean="0"/>
              <a:t>Nursing Home Antimicrobial Stewardship Guide</a:t>
            </a:r>
          </a:p>
          <a:p>
            <a:r>
              <a:rPr lang="en-US" dirty="0" smtClean="0"/>
              <a:t>Determine Whether To Treat</a:t>
            </a:r>
            <a:endParaRPr lang="en-US" dirty="0"/>
          </a:p>
        </p:txBody>
      </p:sp>
      <p:sp>
        <p:nvSpPr>
          <p:cNvPr id="9" name="Slide Number Placeholder 5"/>
          <p:cNvSpPr>
            <a:spLocks noGrp="1"/>
          </p:cNvSpPr>
          <p:nvPr>
            <p:ph type="sldNum" sz="quarter" idx="4"/>
          </p:nvPr>
        </p:nvSpPr>
        <p:spPr>
          <a:xfrm>
            <a:off x="8305800" y="7358591"/>
            <a:ext cx="14325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r>
              <a:rPr lang="en-US" dirty="0" smtClean="0"/>
              <a:t>Toolkit 3/Tool 5	</a:t>
            </a:r>
            <a:fld id="{06A78B3A-4A3F-4227-B27F-05023471D329}" type="slidenum">
              <a:rPr lang="en-US" smtClean="0"/>
              <a:pPr/>
              <a:t>‹#›</a:t>
            </a:fld>
            <a:endParaRPr lang="en-US" dirty="0"/>
          </a:p>
        </p:txBody>
      </p:sp>
    </p:spTree>
    <p:extLst>
      <p:ext uri="{BB962C8B-B14F-4D97-AF65-F5344CB8AC3E}">
        <p14:creationId xmlns:p14="http://schemas.microsoft.com/office/powerpoint/2010/main" val="2863671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4"/>
            <a:ext cx="4444207" cy="725064"/>
          </a:xfrm>
        </p:spPr>
        <p:txBody>
          <a:bodyPr anchor="b"/>
          <a:lstStyle>
            <a:lvl1pPr marL="0" indent="0">
              <a:buNone/>
              <a:defRPr sz="2700" b="1"/>
            </a:lvl1pPr>
            <a:lvl2pPr marL="509360" indent="0">
              <a:buNone/>
              <a:defRPr sz="2300" b="1"/>
            </a:lvl2pPr>
            <a:lvl3pPr marL="1018721" indent="0">
              <a:buNone/>
              <a:defRPr sz="2000" b="1"/>
            </a:lvl3pPr>
            <a:lvl4pPr marL="1528081" indent="0">
              <a:buNone/>
              <a:defRPr sz="1800" b="1"/>
            </a:lvl4pPr>
            <a:lvl5pPr marL="2037441" indent="0">
              <a:buNone/>
              <a:defRPr sz="1800" b="1"/>
            </a:lvl5pPr>
            <a:lvl6pPr marL="2546802" indent="0">
              <a:buNone/>
              <a:defRPr sz="1800" b="1"/>
            </a:lvl6pPr>
            <a:lvl7pPr marL="3056162" indent="0">
              <a:buNone/>
              <a:defRPr sz="1800" b="1"/>
            </a:lvl7pPr>
            <a:lvl8pPr marL="3565521" indent="0">
              <a:buNone/>
              <a:defRPr sz="1800" b="1"/>
            </a:lvl8pPr>
            <a:lvl9pPr marL="407488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8"/>
            <a:ext cx="4444207" cy="4478127"/>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9" y="1739794"/>
            <a:ext cx="4445953" cy="725064"/>
          </a:xfrm>
        </p:spPr>
        <p:txBody>
          <a:bodyPr anchor="b"/>
          <a:lstStyle>
            <a:lvl1pPr marL="0" indent="0">
              <a:buNone/>
              <a:defRPr sz="2700" b="1"/>
            </a:lvl1pPr>
            <a:lvl2pPr marL="509360" indent="0">
              <a:buNone/>
              <a:defRPr sz="2300" b="1"/>
            </a:lvl2pPr>
            <a:lvl3pPr marL="1018721" indent="0">
              <a:buNone/>
              <a:defRPr sz="2000" b="1"/>
            </a:lvl3pPr>
            <a:lvl4pPr marL="1528081" indent="0">
              <a:buNone/>
              <a:defRPr sz="1800" b="1"/>
            </a:lvl4pPr>
            <a:lvl5pPr marL="2037441" indent="0">
              <a:buNone/>
              <a:defRPr sz="1800" b="1"/>
            </a:lvl5pPr>
            <a:lvl6pPr marL="2546802" indent="0">
              <a:buNone/>
              <a:defRPr sz="1800" b="1"/>
            </a:lvl6pPr>
            <a:lvl7pPr marL="3056162" indent="0">
              <a:buNone/>
              <a:defRPr sz="1800" b="1"/>
            </a:lvl7pPr>
            <a:lvl8pPr marL="3565521" indent="0">
              <a:buNone/>
              <a:defRPr sz="1800" b="1"/>
            </a:lvl8pPr>
            <a:lvl9pPr marL="407488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9" y="2464858"/>
            <a:ext cx="4445953" cy="4478127"/>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dirty="0" smtClean="0"/>
              <a:t>Nursing Home Antimicrobial Stewardship Guide</a:t>
            </a:r>
          </a:p>
          <a:p>
            <a:r>
              <a:rPr lang="en-US" dirty="0" smtClean="0"/>
              <a:t>Determine Whether To Treat</a:t>
            </a:r>
            <a:endParaRPr lang="en-US" dirty="0"/>
          </a:p>
        </p:txBody>
      </p:sp>
      <p:sp>
        <p:nvSpPr>
          <p:cNvPr id="11" name="Slide Number Placeholder 5"/>
          <p:cNvSpPr>
            <a:spLocks noGrp="1"/>
          </p:cNvSpPr>
          <p:nvPr>
            <p:ph type="sldNum" sz="quarter" idx="11"/>
          </p:nvPr>
        </p:nvSpPr>
        <p:spPr>
          <a:xfrm>
            <a:off x="8305800" y="7358591"/>
            <a:ext cx="14325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r>
              <a:rPr lang="en-US" dirty="0" smtClean="0"/>
              <a:t>Toolkit 3/Tool 5	</a:t>
            </a:r>
            <a:fld id="{06A78B3A-4A3F-4227-B27F-05023471D329}" type="slidenum">
              <a:rPr lang="en-US" smtClean="0"/>
              <a:pPr/>
              <a:t>‹#›</a:t>
            </a:fld>
            <a:endParaRPr lang="en-US" dirty="0"/>
          </a:p>
        </p:txBody>
      </p:sp>
    </p:spTree>
    <p:extLst>
      <p:ext uri="{BB962C8B-B14F-4D97-AF65-F5344CB8AC3E}">
        <p14:creationId xmlns:p14="http://schemas.microsoft.com/office/powerpoint/2010/main" val="4133208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dirty="0" smtClean="0"/>
              <a:t>Nursing Home Antimicrobial Stewardship Guide</a:t>
            </a:r>
          </a:p>
          <a:p>
            <a:r>
              <a:rPr lang="en-US" dirty="0" smtClean="0"/>
              <a:t>Determine Whether To Treat</a:t>
            </a:r>
            <a:endParaRPr lang="en-US" dirty="0"/>
          </a:p>
        </p:txBody>
      </p:sp>
      <p:sp>
        <p:nvSpPr>
          <p:cNvPr id="7" name="Slide Number Placeholder 5"/>
          <p:cNvSpPr>
            <a:spLocks noGrp="1"/>
          </p:cNvSpPr>
          <p:nvPr>
            <p:ph type="sldNum" sz="quarter" idx="4"/>
          </p:nvPr>
        </p:nvSpPr>
        <p:spPr>
          <a:xfrm>
            <a:off x="8305800" y="7358591"/>
            <a:ext cx="14325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r>
              <a:rPr lang="en-US" dirty="0" smtClean="0"/>
              <a:t>Toolkit 3/Tool 5	</a:t>
            </a:r>
            <a:fld id="{06A78B3A-4A3F-4227-B27F-05023471D329}" type="slidenum">
              <a:rPr lang="en-US" smtClean="0"/>
              <a:pPr/>
              <a:t>‹#›</a:t>
            </a:fld>
            <a:endParaRPr lang="en-US" dirty="0"/>
          </a:p>
        </p:txBody>
      </p:sp>
    </p:spTree>
    <p:extLst>
      <p:ext uri="{BB962C8B-B14F-4D97-AF65-F5344CB8AC3E}">
        <p14:creationId xmlns:p14="http://schemas.microsoft.com/office/powerpoint/2010/main" val="1645760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dirty="0" smtClean="0"/>
              <a:t>Nursing Home Antimicrobial Stewardship Guide</a:t>
            </a:r>
          </a:p>
          <a:p>
            <a:r>
              <a:rPr lang="en-US" dirty="0" smtClean="0"/>
              <a:t>Determine Whether To Treat</a:t>
            </a:r>
            <a:endParaRPr lang="en-US" dirty="0"/>
          </a:p>
        </p:txBody>
      </p:sp>
      <p:sp>
        <p:nvSpPr>
          <p:cNvPr id="6" name="Slide Number Placeholder 5"/>
          <p:cNvSpPr>
            <a:spLocks noGrp="1"/>
          </p:cNvSpPr>
          <p:nvPr>
            <p:ph type="sldNum" sz="quarter" idx="4"/>
          </p:nvPr>
        </p:nvSpPr>
        <p:spPr>
          <a:xfrm>
            <a:off x="8305800" y="7358591"/>
            <a:ext cx="14325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r>
              <a:rPr lang="en-US" dirty="0" smtClean="0"/>
              <a:t>Toolkit 3/Tool 5	</a:t>
            </a:r>
            <a:fld id="{06A78B3A-4A3F-4227-B27F-05023471D329}" type="slidenum">
              <a:rPr lang="en-US" smtClean="0"/>
              <a:pPr/>
              <a:t>‹#›</a:t>
            </a:fld>
            <a:endParaRPr lang="en-US" dirty="0"/>
          </a:p>
        </p:txBody>
      </p:sp>
    </p:spTree>
    <p:extLst>
      <p:ext uri="{BB962C8B-B14F-4D97-AF65-F5344CB8AC3E}">
        <p14:creationId xmlns:p14="http://schemas.microsoft.com/office/powerpoint/2010/main" val="613335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309457"/>
            <a:ext cx="3309144" cy="1316990"/>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3932556" y="309458"/>
            <a:ext cx="5622925" cy="6633528"/>
          </a:xfrm>
        </p:spPr>
        <p:txBody>
          <a:bodyPr/>
          <a:lstStyle>
            <a:lvl1pPr>
              <a:defRPr sz="3500"/>
            </a:lvl1pPr>
            <a:lvl2pPr>
              <a:defRPr sz="31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2" y="1626447"/>
            <a:ext cx="3309144" cy="5316538"/>
          </a:xfrm>
        </p:spPr>
        <p:txBody>
          <a:bodyPr/>
          <a:lstStyle>
            <a:lvl1pPr marL="0" indent="0">
              <a:buNone/>
              <a:defRPr sz="1600"/>
            </a:lvl1pPr>
            <a:lvl2pPr marL="509360" indent="0">
              <a:buNone/>
              <a:defRPr sz="1300"/>
            </a:lvl2pPr>
            <a:lvl3pPr marL="1018721" indent="0">
              <a:buNone/>
              <a:defRPr sz="1100"/>
            </a:lvl3pPr>
            <a:lvl4pPr marL="1528081" indent="0">
              <a:buNone/>
              <a:defRPr sz="1000"/>
            </a:lvl4pPr>
            <a:lvl5pPr marL="2037441" indent="0">
              <a:buNone/>
              <a:defRPr sz="1000"/>
            </a:lvl5pPr>
            <a:lvl6pPr marL="2546802" indent="0">
              <a:buNone/>
              <a:defRPr sz="1000"/>
            </a:lvl6pPr>
            <a:lvl7pPr marL="3056162" indent="0">
              <a:buNone/>
              <a:defRPr sz="1000"/>
            </a:lvl7pPr>
            <a:lvl8pPr marL="3565521" indent="0">
              <a:buNone/>
              <a:defRPr sz="1000"/>
            </a:lvl8pPr>
            <a:lvl9pPr marL="4074882" indent="0">
              <a:buNone/>
              <a:defRPr sz="1000"/>
            </a:lvl9pPr>
          </a:lstStyle>
          <a:p>
            <a:pPr lvl="0"/>
            <a:r>
              <a:rPr lang="en-US" smtClean="0"/>
              <a:t>Click to edit Master text styles</a:t>
            </a:r>
          </a:p>
        </p:txBody>
      </p:sp>
      <p:sp>
        <p:nvSpPr>
          <p:cNvPr id="8"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dirty="0" smtClean="0"/>
              <a:t>Nursing Home Antimicrobial Stewardship Guide</a:t>
            </a:r>
          </a:p>
          <a:p>
            <a:r>
              <a:rPr lang="en-US" dirty="0" smtClean="0"/>
              <a:t>Determine Whether To Treat</a:t>
            </a:r>
            <a:endParaRPr lang="en-US" dirty="0"/>
          </a:p>
        </p:txBody>
      </p:sp>
      <p:sp>
        <p:nvSpPr>
          <p:cNvPr id="9" name="Slide Number Placeholder 5"/>
          <p:cNvSpPr>
            <a:spLocks noGrp="1"/>
          </p:cNvSpPr>
          <p:nvPr>
            <p:ph type="sldNum" sz="quarter" idx="4"/>
          </p:nvPr>
        </p:nvSpPr>
        <p:spPr>
          <a:xfrm>
            <a:off x="8305800" y="7358591"/>
            <a:ext cx="14325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r>
              <a:rPr lang="en-US" dirty="0" smtClean="0"/>
              <a:t>Toolkit 3/Tool 5	</a:t>
            </a:r>
            <a:fld id="{06A78B3A-4A3F-4227-B27F-05023471D329}" type="slidenum">
              <a:rPr lang="en-US" smtClean="0"/>
              <a:pPr/>
              <a:t>‹#›</a:t>
            </a:fld>
            <a:endParaRPr lang="en-US" dirty="0"/>
          </a:p>
        </p:txBody>
      </p:sp>
    </p:spTree>
    <p:extLst>
      <p:ext uri="{BB962C8B-B14F-4D97-AF65-F5344CB8AC3E}">
        <p14:creationId xmlns:p14="http://schemas.microsoft.com/office/powerpoint/2010/main" val="147963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73B0D-329B-4920-A12E-B577232B6644}"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7C11-F246-46AA-B961-5B83A008A326}" type="slidenum">
              <a:rPr lang="en-US" smtClean="0"/>
              <a:t>‹#›</a:t>
            </a:fld>
            <a:endParaRPr lang="en-US"/>
          </a:p>
        </p:txBody>
      </p:sp>
    </p:spTree>
    <p:extLst>
      <p:ext uri="{BB962C8B-B14F-4D97-AF65-F5344CB8AC3E}">
        <p14:creationId xmlns:p14="http://schemas.microsoft.com/office/powerpoint/2010/main" val="1452196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1"/>
            <a:ext cx="6035040" cy="642303"/>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500"/>
            </a:lvl1pPr>
            <a:lvl2pPr marL="509360" indent="0">
              <a:buNone/>
              <a:defRPr sz="3100"/>
            </a:lvl2pPr>
            <a:lvl3pPr marL="1018721" indent="0">
              <a:buNone/>
              <a:defRPr sz="2700"/>
            </a:lvl3pPr>
            <a:lvl4pPr marL="1528081" indent="0">
              <a:buNone/>
              <a:defRPr sz="2300"/>
            </a:lvl4pPr>
            <a:lvl5pPr marL="2037441" indent="0">
              <a:buNone/>
              <a:defRPr sz="2300"/>
            </a:lvl5pPr>
            <a:lvl6pPr marL="2546802" indent="0">
              <a:buNone/>
              <a:defRPr sz="2300"/>
            </a:lvl6pPr>
            <a:lvl7pPr marL="3056162" indent="0">
              <a:buNone/>
              <a:defRPr sz="2300"/>
            </a:lvl7pPr>
            <a:lvl8pPr marL="3565521" indent="0">
              <a:buNone/>
              <a:defRPr sz="2300"/>
            </a:lvl8pPr>
            <a:lvl9pPr marL="4074882" indent="0">
              <a:buNone/>
              <a:defRPr sz="2300"/>
            </a:lvl9pPr>
          </a:lstStyle>
          <a:p>
            <a:endParaRPr lang="en-US"/>
          </a:p>
        </p:txBody>
      </p:sp>
      <p:sp>
        <p:nvSpPr>
          <p:cNvPr id="4" name="Text Placeholder 3"/>
          <p:cNvSpPr>
            <a:spLocks noGrp="1"/>
          </p:cNvSpPr>
          <p:nvPr>
            <p:ph type="body" sz="half" idx="2"/>
          </p:nvPr>
        </p:nvSpPr>
        <p:spPr>
          <a:xfrm>
            <a:off x="1971517" y="6082984"/>
            <a:ext cx="6035040" cy="912177"/>
          </a:xfrm>
        </p:spPr>
        <p:txBody>
          <a:bodyPr/>
          <a:lstStyle>
            <a:lvl1pPr marL="0" indent="0">
              <a:buNone/>
              <a:defRPr sz="1600"/>
            </a:lvl1pPr>
            <a:lvl2pPr marL="509360" indent="0">
              <a:buNone/>
              <a:defRPr sz="1300"/>
            </a:lvl2pPr>
            <a:lvl3pPr marL="1018721" indent="0">
              <a:buNone/>
              <a:defRPr sz="1100"/>
            </a:lvl3pPr>
            <a:lvl4pPr marL="1528081" indent="0">
              <a:buNone/>
              <a:defRPr sz="1000"/>
            </a:lvl4pPr>
            <a:lvl5pPr marL="2037441" indent="0">
              <a:buNone/>
              <a:defRPr sz="1000"/>
            </a:lvl5pPr>
            <a:lvl6pPr marL="2546802" indent="0">
              <a:buNone/>
              <a:defRPr sz="1000"/>
            </a:lvl6pPr>
            <a:lvl7pPr marL="3056162" indent="0">
              <a:buNone/>
              <a:defRPr sz="1000"/>
            </a:lvl7pPr>
            <a:lvl8pPr marL="3565521" indent="0">
              <a:buNone/>
              <a:defRPr sz="1000"/>
            </a:lvl8pPr>
            <a:lvl9pPr marL="4074882" indent="0">
              <a:buNone/>
              <a:defRPr sz="1000"/>
            </a:lvl9pPr>
          </a:lstStyle>
          <a:p>
            <a:pPr lvl="0"/>
            <a:r>
              <a:rPr lang="en-US" smtClean="0"/>
              <a:t>Click to edit Master text styles</a:t>
            </a:r>
          </a:p>
        </p:txBody>
      </p:sp>
      <p:sp>
        <p:nvSpPr>
          <p:cNvPr id="8"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dirty="0" smtClean="0"/>
              <a:t>Nursing Home Antimicrobial Stewardship Guide</a:t>
            </a:r>
          </a:p>
          <a:p>
            <a:r>
              <a:rPr lang="en-US" dirty="0" smtClean="0"/>
              <a:t>Determine Whether To Treat</a:t>
            </a:r>
            <a:endParaRPr lang="en-US" dirty="0"/>
          </a:p>
        </p:txBody>
      </p:sp>
      <p:sp>
        <p:nvSpPr>
          <p:cNvPr id="9" name="Slide Number Placeholder 5"/>
          <p:cNvSpPr>
            <a:spLocks noGrp="1"/>
          </p:cNvSpPr>
          <p:nvPr>
            <p:ph type="sldNum" sz="quarter" idx="4"/>
          </p:nvPr>
        </p:nvSpPr>
        <p:spPr>
          <a:xfrm>
            <a:off x="8305800" y="7358591"/>
            <a:ext cx="14325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r>
              <a:rPr lang="en-US" dirty="0" smtClean="0"/>
              <a:t>Toolkit 3/Tool 5	</a:t>
            </a:r>
            <a:fld id="{06A78B3A-4A3F-4227-B27F-05023471D329}" type="slidenum">
              <a:rPr lang="en-US" smtClean="0"/>
              <a:pPr/>
              <a:t>‹#›</a:t>
            </a:fld>
            <a:endParaRPr lang="en-US" dirty="0"/>
          </a:p>
        </p:txBody>
      </p:sp>
    </p:spTree>
    <p:extLst>
      <p:ext uri="{BB962C8B-B14F-4D97-AF65-F5344CB8AC3E}">
        <p14:creationId xmlns:p14="http://schemas.microsoft.com/office/powerpoint/2010/main" val="3778502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dirty="0" smtClean="0"/>
              <a:t>Nursing Home Antimicrobial Stewardship Guide</a:t>
            </a:r>
          </a:p>
          <a:p>
            <a:r>
              <a:rPr lang="en-US" dirty="0" smtClean="0"/>
              <a:t>Determine Whether To Treat</a:t>
            </a:r>
            <a:endParaRPr lang="en-US" dirty="0"/>
          </a:p>
        </p:txBody>
      </p:sp>
      <p:sp>
        <p:nvSpPr>
          <p:cNvPr id="8" name="Slide Number Placeholder 5"/>
          <p:cNvSpPr>
            <a:spLocks noGrp="1"/>
          </p:cNvSpPr>
          <p:nvPr>
            <p:ph type="sldNum" sz="quarter" idx="4"/>
          </p:nvPr>
        </p:nvSpPr>
        <p:spPr>
          <a:xfrm>
            <a:off x="8305800" y="7358591"/>
            <a:ext cx="14325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r>
              <a:rPr lang="en-US" dirty="0" smtClean="0"/>
              <a:t>Toolkit 3/Tool 5	</a:t>
            </a:r>
            <a:fld id="{06A78B3A-4A3F-4227-B27F-05023471D329}" type="slidenum">
              <a:rPr lang="en-US" smtClean="0"/>
              <a:pPr/>
              <a:t>‹#›</a:t>
            </a:fld>
            <a:endParaRPr lang="en-US" dirty="0"/>
          </a:p>
        </p:txBody>
      </p:sp>
    </p:spTree>
    <p:extLst>
      <p:ext uri="{BB962C8B-B14F-4D97-AF65-F5344CB8AC3E}">
        <p14:creationId xmlns:p14="http://schemas.microsoft.com/office/powerpoint/2010/main" val="2876772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8"/>
            <a:ext cx="2263140" cy="66317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8"/>
            <a:ext cx="6621780" cy="6631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dirty="0" smtClean="0"/>
              <a:t>Nursing Home Antimicrobial Stewardship Guide</a:t>
            </a:r>
          </a:p>
          <a:p>
            <a:r>
              <a:rPr lang="en-US" dirty="0" smtClean="0"/>
              <a:t>Determine Whether To Treat</a:t>
            </a:r>
            <a:endParaRPr lang="en-US" dirty="0"/>
          </a:p>
        </p:txBody>
      </p:sp>
      <p:sp>
        <p:nvSpPr>
          <p:cNvPr id="8" name="Slide Number Placeholder 5"/>
          <p:cNvSpPr>
            <a:spLocks noGrp="1"/>
          </p:cNvSpPr>
          <p:nvPr>
            <p:ph type="sldNum" sz="quarter" idx="4"/>
          </p:nvPr>
        </p:nvSpPr>
        <p:spPr>
          <a:xfrm>
            <a:off x="8305800" y="7358591"/>
            <a:ext cx="14325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r>
              <a:rPr lang="en-US" dirty="0" smtClean="0"/>
              <a:t>Toolkit 3/Tool 5	</a:t>
            </a:r>
            <a:fld id="{06A78B3A-4A3F-4227-B27F-05023471D329}" type="slidenum">
              <a:rPr lang="en-US" smtClean="0"/>
              <a:pPr/>
              <a:t>‹#›</a:t>
            </a:fld>
            <a:endParaRPr lang="en-US" dirty="0"/>
          </a:p>
        </p:txBody>
      </p:sp>
    </p:spTree>
    <p:extLst>
      <p:ext uri="{BB962C8B-B14F-4D97-AF65-F5344CB8AC3E}">
        <p14:creationId xmlns:p14="http://schemas.microsoft.com/office/powerpoint/2010/main" val="405058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6"/>
            <a:ext cx="8549640" cy="1700212"/>
          </a:xfrm>
        </p:spPr>
        <p:txBody>
          <a:bodyPr anchor="b"/>
          <a:lstStyle>
            <a:lvl1pPr marL="0" indent="0">
              <a:buNone/>
              <a:defRPr sz="2300">
                <a:solidFill>
                  <a:schemeClr val="tx1">
                    <a:tint val="75000"/>
                  </a:schemeClr>
                </a:solidFill>
              </a:defRPr>
            </a:lvl1pPr>
            <a:lvl2pPr marL="509360" indent="0">
              <a:buNone/>
              <a:defRPr sz="2000">
                <a:solidFill>
                  <a:schemeClr val="tx1">
                    <a:tint val="75000"/>
                  </a:schemeClr>
                </a:solidFill>
              </a:defRPr>
            </a:lvl2pPr>
            <a:lvl3pPr marL="1018721" indent="0">
              <a:buNone/>
              <a:defRPr sz="1800">
                <a:solidFill>
                  <a:schemeClr val="tx1">
                    <a:tint val="75000"/>
                  </a:schemeClr>
                </a:solidFill>
              </a:defRPr>
            </a:lvl3pPr>
            <a:lvl4pPr marL="1528081" indent="0">
              <a:buNone/>
              <a:defRPr sz="1600">
                <a:solidFill>
                  <a:schemeClr val="tx1">
                    <a:tint val="75000"/>
                  </a:schemeClr>
                </a:solidFill>
              </a:defRPr>
            </a:lvl4pPr>
            <a:lvl5pPr marL="2037441" indent="0">
              <a:buNone/>
              <a:defRPr sz="1600">
                <a:solidFill>
                  <a:schemeClr val="tx1">
                    <a:tint val="75000"/>
                  </a:schemeClr>
                </a:solidFill>
              </a:defRPr>
            </a:lvl5pPr>
            <a:lvl6pPr marL="2546802" indent="0">
              <a:buNone/>
              <a:defRPr sz="1600">
                <a:solidFill>
                  <a:schemeClr val="tx1">
                    <a:tint val="75000"/>
                  </a:schemeClr>
                </a:solidFill>
              </a:defRPr>
            </a:lvl6pPr>
            <a:lvl7pPr marL="3056162" indent="0">
              <a:buNone/>
              <a:defRPr sz="1600">
                <a:solidFill>
                  <a:schemeClr val="tx1">
                    <a:tint val="75000"/>
                  </a:schemeClr>
                </a:solidFill>
              </a:defRPr>
            </a:lvl7pPr>
            <a:lvl8pPr marL="3565521" indent="0">
              <a:buNone/>
              <a:defRPr sz="1600">
                <a:solidFill>
                  <a:schemeClr val="tx1">
                    <a:tint val="75000"/>
                  </a:schemeClr>
                </a:solidFill>
              </a:defRPr>
            </a:lvl8pPr>
            <a:lvl9pPr marL="4074882"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73B0D-329B-4920-A12E-B577232B6644}"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7C11-F246-46AA-B961-5B83A008A326}" type="slidenum">
              <a:rPr lang="en-US" smtClean="0"/>
              <a:t>‹#›</a:t>
            </a:fld>
            <a:endParaRPr lang="en-US"/>
          </a:p>
        </p:txBody>
      </p:sp>
    </p:spTree>
    <p:extLst>
      <p:ext uri="{BB962C8B-B14F-4D97-AF65-F5344CB8AC3E}">
        <p14:creationId xmlns:p14="http://schemas.microsoft.com/office/powerpoint/2010/main" val="1452668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373B0D-329B-4920-A12E-B577232B6644}"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87C11-F246-46AA-B961-5B83A008A326}" type="slidenum">
              <a:rPr lang="en-US" smtClean="0"/>
              <a:t>‹#›</a:t>
            </a:fld>
            <a:endParaRPr lang="en-US"/>
          </a:p>
        </p:txBody>
      </p:sp>
    </p:spTree>
    <p:extLst>
      <p:ext uri="{BB962C8B-B14F-4D97-AF65-F5344CB8AC3E}">
        <p14:creationId xmlns:p14="http://schemas.microsoft.com/office/powerpoint/2010/main" val="412607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4"/>
            <a:ext cx="4444207" cy="725064"/>
          </a:xfrm>
        </p:spPr>
        <p:txBody>
          <a:bodyPr anchor="b"/>
          <a:lstStyle>
            <a:lvl1pPr marL="0" indent="0">
              <a:buNone/>
              <a:defRPr sz="2700" b="1"/>
            </a:lvl1pPr>
            <a:lvl2pPr marL="509360" indent="0">
              <a:buNone/>
              <a:defRPr sz="2300" b="1"/>
            </a:lvl2pPr>
            <a:lvl3pPr marL="1018721" indent="0">
              <a:buNone/>
              <a:defRPr sz="2000" b="1"/>
            </a:lvl3pPr>
            <a:lvl4pPr marL="1528081" indent="0">
              <a:buNone/>
              <a:defRPr sz="1800" b="1"/>
            </a:lvl4pPr>
            <a:lvl5pPr marL="2037441" indent="0">
              <a:buNone/>
              <a:defRPr sz="1800" b="1"/>
            </a:lvl5pPr>
            <a:lvl6pPr marL="2546802" indent="0">
              <a:buNone/>
              <a:defRPr sz="1800" b="1"/>
            </a:lvl6pPr>
            <a:lvl7pPr marL="3056162" indent="0">
              <a:buNone/>
              <a:defRPr sz="1800" b="1"/>
            </a:lvl7pPr>
            <a:lvl8pPr marL="3565521" indent="0">
              <a:buNone/>
              <a:defRPr sz="1800" b="1"/>
            </a:lvl8pPr>
            <a:lvl9pPr marL="407488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8"/>
            <a:ext cx="4444207" cy="4478127"/>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9" y="1739794"/>
            <a:ext cx="4445953" cy="725064"/>
          </a:xfrm>
        </p:spPr>
        <p:txBody>
          <a:bodyPr anchor="b"/>
          <a:lstStyle>
            <a:lvl1pPr marL="0" indent="0">
              <a:buNone/>
              <a:defRPr sz="2700" b="1"/>
            </a:lvl1pPr>
            <a:lvl2pPr marL="509360" indent="0">
              <a:buNone/>
              <a:defRPr sz="2300" b="1"/>
            </a:lvl2pPr>
            <a:lvl3pPr marL="1018721" indent="0">
              <a:buNone/>
              <a:defRPr sz="2000" b="1"/>
            </a:lvl3pPr>
            <a:lvl4pPr marL="1528081" indent="0">
              <a:buNone/>
              <a:defRPr sz="1800" b="1"/>
            </a:lvl4pPr>
            <a:lvl5pPr marL="2037441" indent="0">
              <a:buNone/>
              <a:defRPr sz="1800" b="1"/>
            </a:lvl5pPr>
            <a:lvl6pPr marL="2546802" indent="0">
              <a:buNone/>
              <a:defRPr sz="1800" b="1"/>
            </a:lvl6pPr>
            <a:lvl7pPr marL="3056162" indent="0">
              <a:buNone/>
              <a:defRPr sz="1800" b="1"/>
            </a:lvl7pPr>
            <a:lvl8pPr marL="3565521" indent="0">
              <a:buNone/>
              <a:defRPr sz="1800" b="1"/>
            </a:lvl8pPr>
            <a:lvl9pPr marL="407488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9" y="2464858"/>
            <a:ext cx="4445953" cy="4478127"/>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73B0D-329B-4920-A12E-B577232B6644}"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87C11-F246-46AA-B961-5B83A008A326}" type="slidenum">
              <a:rPr lang="en-US" smtClean="0"/>
              <a:t>‹#›</a:t>
            </a:fld>
            <a:endParaRPr lang="en-US"/>
          </a:p>
        </p:txBody>
      </p:sp>
    </p:spTree>
    <p:extLst>
      <p:ext uri="{BB962C8B-B14F-4D97-AF65-F5344CB8AC3E}">
        <p14:creationId xmlns:p14="http://schemas.microsoft.com/office/powerpoint/2010/main" val="202304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373B0D-329B-4920-A12E-B577232B6644}"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87C11-F246-46AA-B961-5B83A008A326}" type="slidenum">
              <a:rPr lang="en-US" smtClean="0"/>
              <a:t>‹#›</a:t>
            </a:fld>
            <a:endParaRPr lang="en-US"/>
          </a:p>
        </p:txBody>
      </p:sp>
    </p:spTree>
    <p:extLst>
      <p:ext uri="{BB962C8B-B14F-4D97-AF65-F5344CB8AC3E}">
        <p14:creationId xmlns:p14="http://schemas.microsoft.com/office/powerpoint/2010/main" val="41247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73B0D-329B-4920-A12E-B577232B6644}"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A87C11-F246-46AA-B961-5B83A008A326}" type="slidenum">
              <a:rPr lang="en-US" smtClean="0"/>
              <a:t>‹#›</a:t>
            </a:fld>
            <a:endParaRPr lang="en-US"/>
          </a:p>
        </p:txBody>
      </p:sp>
    </p:spTree>
    <p:extLst>
      <p:ext uri="{BB962C8B-B14F-4D97-AF65-F5344CB8AC3E}">
        <p14:creationId xmlns:p14="http://schemas.microsoft.com/office/powerpoint/2010/main" val="194047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309457"/>
            <a:ext cx="3309144" cy="1316990"/>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3932556" y="309458"/>
            <a:ext cx="5622925" cy="6633528"/>
          </a:xfrm>
        </p:spPr>
        <p:txBody>
          <a:bodyPr/>
          <a:lstStyle>
            <a:lvl1pPr>
              <a:defRPr sz="3500"/>
            </a:lvl1pPr>
            <a:lvl2pPr>
              <a:defRPr sz="31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2" y="1626447"/>
            <a:ext cx="3309144" cy="5316538"/>
          </a:xfrm>
        </p:spPr>
        <p:txBody>
          <a:bodyPr/>
          <a:lstStyle>
            <a:lvl1pPr marL="0" indent="0">
              <a:buNone/>
              <a:defRPr sz="1600"/>
            </a:lvl1pPr>
            <a:lvl2pPr marL="509360" indent="0">
              <a:buNone/>
              <a:defRPr sz="1300"/>
            </a:lvl2pPr>
            <a:lvl3pPr marL="1018721" indent="0">
              <a:buNone/>
              <a:defRPr sz="1100"/>
            </a:lvl3pPr>
            <a:lvl4pPr marL="1528081" indent="0">
              <a:buNone/>
              <a:defRPr sz="1000"/>
            </a:lvl4pPr>
            <a:lvl5pPr marL="2037441" indent="0">
              <a:buNone/>
              <a:defRPr sz="1000"/>
            </a:lvl5pPr>
            <a:lvl6pPr marL="2546802" indent="0">
              <a:buNone/>
              <a:defRPr sz="1000"/>
            </a:lvl6pPr>
            <a:lvl7pPr marL="3056162" indent="0">
              <a:buNone/>
              <a:defRPr sz="1000"/>
            </a:lvl7pPr>
            <a:lvl8pPr marL="3565521" indent="0">
              <a:buNone/>
              <a:defRPr sz="1000"/>
            </a:lvl8pPr>
            <a:lvl9pPr marL="407488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73B0D-329B-4920-A12E-B577232B6644}"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87C11-F246-46AA-B961-5B83A008A326}" type="slidenum">
              <a:rPr lang="en-US" smtClean="0"/>
              <a:t>‹#›</a:t>
            </a:fld>
            <a:endParaRPr lang="en-US"/>
          </a:p>
        </p:txBody>
      </p:sp>
    </p:spTree>
    <p:extLst>
      <p:ext uri="{BB962C8B-B14F-4D97-AF65-F5344CB8AC3E}">
        <p14:creationId xmlns:p14="http://schemas.microsoft.com/office/powerpoint/2010/main" val="406549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1"/>
            <a:ext cx="6035040" cy="642303"/>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500"/>
            </a:lvl1pPr>
            <a:lvl2pPr marL="509360" indent="0">
              <a:buNone/>
              <a:defRPr sz="3100"/>
            </a:lvl2pPr>
            <a:lvl3pPr marL="1018721" indent="0">
              <a:buNone/>
              <a:defRPr sz="2700"/>
            </a:lvl3pPr>
            <a:lvl4pPr marL="1528081" indent="0">
              <a:buNone/>
              <a:defRPr sz="2300"/>
            </a:lvl4pPr>
            <a:lvl5pPr marL="2037441" indent="0">
              <a:buNone/>
              <a:defRPr sz="2300"/>
            </a:lvl5pPr>
            <a:lvl6pPr marL="2546802" indent="0">
              <a:buNone/>
              <a:defRPr sz="2300"/>
            </a:lvl6pPr>
            <a:lvl7pPr marL="3056162" indent="0">
              <a:buNone/>
              <a:defRPr sz="2300"/>
            </a:lvl7pPr>
            <a:lvl8pPr marL="3565521" indent="0">
              <a:buNone/>
              <a:defRPr sz="2300"/>
            </a:lvl8pPr>
            <a:lvl9pPr marL="4074882" indent="0">
              <a:buNone/>
              <a:defRPr sz="2300"/>
            </a:lvl9pPr>
          </a:lstStyle>
          <a:p>
            <a:r>
              <a:rPr lang="en-US" smtClean="0"/>
              <a:t>Click icon to add picture</a:t>
            </a:r>
            <a:endParaRPr lang="en-US"/>
          </a:p>
        </p:txBody>
      </p:sp>
      <p:sp>
        <p:nvSpPr>
          <p:cNvPr id="4" name="Text Placeholder 3"/>
          <p:cNvSpPr>
            <a:spLocks noGrp="1"/>
          </p:cNvSpPr>
          <p:nvPr>
            <p:ph type="body" sz="half" idx="2"/>
          </p:nvPr>
        </p:nvSpPr>
        <p:spPr>
          <a:xfrm>
            <a:off x="1971517" y="6082984"/>
            <a:ext cx="6035040" cy="912177"/>
          </a:xfrm>
        </p:spPr>
        <p:txBody>
          <a:bodyPr/>
          <a:lstStyle>
            <a:lvl1pPr marL="0" indent="0">
              <a:buNone/>
              <a:defRPr sz="1600"/>
            </a:lvl1pPr>
            <a:lvl2pPr marL="509360" indent="0">
              <a:buNone/>
              <a:defRPr sz="1300"/>
            </a:lvl2pPr>
            <a:lvl3pPr marL="1018721" indent="0">
              <a:buNone/>
              <a:defRPr sz="1100"/>
            </a:lvl3pPr>
            <a:lvl4pPr marL="1528081" indent="0">
              <a:buNone/>
              <a:defRPr sz="1000"/>
            </a:lvl4pPr>
            <a:lvl5pPr marL="2037441" indent="0">
              <a:buNone/>
              <a:defRPr sz="1000"/>
            </a:lvl5pPr>
            <a:lvl6pPr marL="2546802" indent="0">
              <a:buNone/>
              <a:defRPr sz="1000"/>
            </a:lvl6pPr>
            <a:lvl7pPr marL="3056162" indent="0">
              <a:buNone/>
              <a:defRPr sz="1000"/>
            </a:lvl7pPr>
            <a:lvl8pPr marL="3565521" indent="0">
              <a:buNone/>
              <a:defRPr sz="1000"/>
            </a:lvl8pPr>
            <a:lvl9pPr marL="407488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73B0D-329B-4920-A12E-B577232B6644}"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87C11-F246-46AA-B961-5B83A008A326}" type="slidenum">
              <a:rPr lang="en-US" smtClean="0"/>
              <a:t>‹#›</a:t>
            </a:fld>
            <a:endParaRPr lang="en-US"/>
          </a:p>
        </p:txBody>
      </p:sp>
    </p:spTree>
    <p:extLst>
      <p:ext uri="{BB962C8B-B14F-4D97-AF65-F5344CB8AC3E}">
        <p14:creationId xmlns:p14="http://schemas.microsoft.com/office/powerpoint/2010/main" val="389655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1295400"/>
          </a:xfrm>
          <a:prstGeom prst="rect">
            <a:avLst/>
          </a:prstGeom>
        </p:spPr>
        <p:txBody>
          <a:bodyPr vert="horz" lIns="101872" tIns="50936" rIns="101872" bIns="5093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72" tIns="50936" rIns="101872" bIns="5093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9"/>
          </a:xfrm>
          <a:prstGeom prst="rect">
            <a:avLst/>
          </a:prstGeom>
        </p:spPr>
        <p:txBody>
          <a:bodyPr vert="horz" lIns="101872" tIns="50936" rIns="101872" bIns="50936" rtlCol="0" anchor="ctr"/>
          <a:lstStyle>
            <a:lvl1pPr algn="l">
              <a:defRPr sz="1300">
                <a:solidFill>
                  <a:schemeClr val="tx1">
                    <a:tint val="75000"/>
                  </a:schemeClr>
                </a:solidFill>
              </a:defRPr>
            </a:lvl1pPr>
          </a:lstStyle>
          <a:p>
            <a:fld id="{82373B0D-329B-4920-A12E-B577232B6644}" type="datetimeFigureOut">
              <a:rPr lang="en-US" smtClean="0"/>
              <a:t>11/9/2016</a:t>
            </a:fld>
            <a:endParaRPr lang="en-US"/>
          </a:p>
        </p:txBody>
      </p:sp>
      <p:sp>
        <p:nvSpPr>
          <p:cNvPr id="5" name="Footer Placeholder 4"/>
          <p:cNvSpPr>
            <a:spLocks noGrp="1"/>
          </p:cNvSpPr>
          <p:nvPr>
            <p:ph type="ftr" sz="quarter" idx="3"/>
          </p:nvPr>
        </p:nvSpPr>
        <p:spPr>
          <a:xfrm>
            <a:off x="3436620" y="7203864"/>
            <a:ext cx="3185160" cy="413809"/>
          </a:xfrm>
          <a:prstGeom prst="rect">
            <a:avLst/>
          </a:prstGeom>
        </p:spPr>
        <p:txBody>
          <a:bodyPr vert="horz" lIns="101872" tIns="50936" rIns="101872" bIns="50936"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9"/>
          </a:xfrm>
          <a:prstGeom prst="rect">
            <a:avLst/>
          </a:prstGeom>
        </p:spPr>
        <p:txBody>
          <a:bodyPr vert="horz" lIns="101872" tIns="50936" rIns="101872" bIns="50936" rtlCol="0" anchor="ctr"/>
          <a:lstStyle>
            <a:lvl1pPr algn="r">
              <a:defRPr sz="1300">
                <a:solidFill>
                  <a:schemeClr val="tx1">
                    <a:tint val="75000"/>
                  </a:schemeClr>
                </a:solidFill>
              </a:defRPr>
            </a:lvl1pPr>
          </a:lstStyle>
          <a:p>
            <a:fld id="{33A87C11-F246-46AA-B961-5B83A008A326}" type="slidenum">
              <a:rPr lang="en-US" smtClean="0"/>
              <a:t>‹#›</a:t>
            </a:fld>
            <a:endParaRPr lang="en-US"/>
          </a:p>
        </p:txBody>
      </p:sp>
    </p:spTree>
    <p:extLst>
      <p:ext uri="{BB962C8B-B14F-4D97-AF65-F5344CB8AC3E}">
        <p14:creationId xmlns:p14="http://schemas.microsoft.com/office/powerpoint/2010/main" val="1650441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018721" rtl="0" eaLnBrk="1" latinLnBrk="0" hangingPunct="1">
        <a:spcBef>
          <a:spcPct val="0"/>
        </a:spcBef>
        <a:buNone/>
        <a:defRPr sz="4900" kern="1200">
          <a:solidFill>
            <a:schemeClr val="tx1"/>
          </a:solidFill>
          <a:latin typeface="+mj-lt"/>
          <a:ea typeface="+mj-ea"/>
          <a:cs typeface="+mj-cs"/>
        </a:defRPr>
      </a:lvl1pPr>
    </p:titleStyle>
    <p:bodyStyle>
      <a:lvl1pPr marL="382021" indent="-382021" algn="l" defTabSz="1018721"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27710" indent="-318351" algn="l" defTabSz="1018721"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400" indent="-254680" algn="l" defTabSz="1018721"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761" indent="-254680" algn="l" defTabSz="101872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292121" indent="-254680" algn="l" defTabSz="101872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01481" indent="-254680" algn="l" defTabSz="101872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10842" indent="-254680" algn="l" defTabSz="101872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20202" indent="-254680" algn="l" defTabSz="101872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29562" indent="-254680" algn="l" defTabSz="101872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18721" rtl="0" eaLnBrk="1" latinLnBrk="0" hangingPunct="1">
        <a:defRPr sz="2000" kern="1200">
          <a:solidFill>
            <a:schemeClr val="tx1"/>
          </a:solidFill>
          <a:latin typeface="+mn-lt"/>
          <a:ea typeface="+mn-ea"/>
          <a:cs typeface="+mn-cs"/>
        </a:defRPr>
      </a:lvl1pPr>
      <a:lvl2pPr marL="509360" algn="l" defTabSz="1018721" rtl="0" eaLnBrk="1" latinLnBrk="0" hangingPunct="1">
        <a:defRPr sz="2000" kern="1200">
          <a:solidFill>
            <a:schemeClr val="tx1"/>
          </a:solidFill>
          <a:latin typeface="+mn-lt"/>
          <a:ea typeface="+mn-ea"/>
          <a:cs typeface="+mn-cs"/>
        </a:defRPr>
      </a:lvl2pPr>
      <a:lvl3pPr marL="1018721" algn="l" defTabSz="1018721" rtl="0" eaLnBrk="1" latinLnBrk="0" hangingPunct="1">
        <a:defRPr sz="2000" kern="1200">
          <a:solidFill>
            <a:schemeClr val="tx1"/>
          </a:solidFill>
          <a:latin typeface="+mn-lt"/>
          <a:ea typeface="+mn-ea"/>
          <a:cs typeface="+mn-cs"/>
        </a:defRPr>
      </a:lvl3pPr>
      <a:lvl4pPr marL="1528081" algn="l" defTabSz="1018721" rtl="0" eaLnBrk="1" latinLnBrk="0" hangingPunct="1">
        <a:defRPr sz="2000" kern="1200">
          <a:solidFill>
            <a:schemeClr val="tx1"/>
          </a:solidFill>
          <a:latin typeface="+mn-lt"/>
          <a:ea typeface="+mn-ea"/>
          <a:cs typeface="+mn-cs"/>
        </a:defRPr>
      </a:lvl4pPr>
      <a:lvl5pPr marL="2037441" algn="l" defTabSz="1018721" rtl="0" eaLnBrk="1" latinLnBrk="0" hangingPunct="1">
        <a:defRPr sz="2000" kern="1200">
          <a:solidFill>
            <a:schemeClr val="tx1"/>
          </a:solidFill>
          <a:latin typeface="+mn-lt"/>
          <a:ea typeface="+mn-ea"/>
          <a:cs typeface="+mn-cs"/>
        </a:defRPr>
      </a:lvl5pPr>
      <a:lvl6pPr marL="2546802" algn="l" defTabSz="1018721" rtl="0" eaLnBrk="1" latinLnBrk="0" hangingPunct="1">
        <a:defRPr sz="2000" kern="1200">
          <a:solidFill>
            <a:schemeClr val="tx1"/>
          </a:solidFill>
          <a:latin typeface="+mn-lt"/>
          <a:ea typeface="+mn-ea"/>
          <a:cs typeface="+mn-cs"/>
        </a:defRPr>
      </a:lvl6pPr>
      <a:lvl7pPr marL="3056162" algn="l" defTabSz="1018721" rtl="0" eaLnBrk="1" latinLnBrk="0" hangingPunct="1">
        <a:defRPr sz="2000" kern="1200">
          <a:solidFill>
            <a:schemeClr val="tx1"/>
          </a:solidFill>
          <a:latin typeface="+mn-lt"/>
          <a:ea typeface="+mn-ea"/>
          <a:cs typeface="+mn-cs"/>
        </a:defRPr>
      </a:lvl7pPr>
      <a:lvl8pPr marL="3565521" algn="l" defTabSz="1018721" rtl="0" eaLnBrk="1" latinLnBrk="0" hangingPunct="1">
        <a:defRPr sz="2000" kern="1200">
          <a:solidFill>
            <a:schemeClr val="tx1"/>
          </a:solidFill>
          <a:latin typeface="+mn-lt"/>
          <a:ea typeface="+mn-ea"/>
          <a:cs typeface="+mn-cs"/>
        </a:defRPr>
      </a:lvl8pPr>
      <a:lvl9pPr marL="4074882" algn="l" defTabSz="1018721"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1295400"/>
          </a:xfrm>
          <a:prstGeom prst="rect">
            <a:avLst/>
          </a:prstGeom>
        </p:spPr>
        <p:txBody>
          <a:bodyPr vert="horz" lIns="101872" tIns="50936" rIns="101872" bIns="5093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72" tIns="50936" rIns="101872" bIns="5093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dirty="0" smtClean="0"/>
              <a:t>Nursing Home Antimicrobial Stewardship Guide</a:t>
            </a:r>
          </a:p>
          <a:p>
            <a:r>
              <a:rPr lang="en-US" dirty="0" smtClean="0"/>
              <a:t>Determine Whether To Treat</a:t>
            </a:r>
            <a:endParaRPr lang="en-US" dirty="0"/>
          </a:p>
        </p:txBody>
      </p:sp>
      <p:sp>
        <p:nvSpPr>
          <p:cNvPr id="6" name="Slide Number Placeholder 5"/>
          <p:cNvSpPr>
            <a:spLocks noGrp="1"/>
          </p:cNvSpPr>
          <p:nvPr>
            <p:ph type="sldNum" sz="quarter" idx="4"/>
          </p:nvPr>
        </p:nvSpPr>
        <p:spPr>
          <a:xfrm>
            <a:off x="8305800" y="7358591"/>
            <a:ext cx="14325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r>
              <a:rPr lang="en-US" dirty="0" smtClean="0"/>
              <a:t>Toolkit 3/Tool 5	</a:t>
            </a:r>
            <a:fld id="{06A78B3A-4A3F-4227-B27F-05023471D329}" type="slidenum">
              <a:rPr lang="en-US" smtClean="0"/>
              <a:pPr/>
              <a:t>‹#›</a:t>
            </a:fld>
            <a:endParaRPr lang="en-US" dirty="0"/>
          </a:p>
        </p:txBody>
      </p:sp>
    </p:spTree>
    <p:extLst>
      <p:ext uri="{BB962C8B-B14F-4D97-AF65-F5344CB8AC3E}">
        <p14:creationId xmlns:p14="http://schemas.microsoft.com/office/powerpoint/2010/main" val="2649957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18721" rtl="0" eaLnBrk="1" latinLnBrk="0" hangingPunct="1">
        <a:spcBef>
          <a:spcPct val="0"/>
        </a:spcBef>
        <a:buNone/>
        <a:defRPr sz="4900" kern="1200">
          <a:solidFill>
            <a:schemeClr val="tx1"/>
          </a:solidFill>
          <a:latin typeface="+mj-lt"/>
          <a:ea typeface="+mj-ea"/>
          <a:cs typeface="+mj-cs"/>
        </a:defRPr>
      </a:lvl1pPr>
    </p:titleStyle>
    <p:bodyStyle>
      <a:lvl1pPr marL="382021" indent="-382021" algn="l" defTabSz="1018721"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27710" indent="-318351" algn="l" defTabSz="1018721"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400" indent="-254680" algn="l" defTabSz="1018721"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761" indent="-254680" algn="l" defTabSz="101872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292121" indent="-254680" algn="l" defTabSz="101872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01481" indent="-254680" algn="l" defTabSz="101872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10842" indent="-254680" algn="l" defTabSz="101872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20202" indent="-254680" algn="l" defTabSz="101872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29562" indent="-254680" algn="l" defTabSz="101872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18721" rtl="0" eaLnBrk="1" latinLnBrk="0" hangingPunct="1">
        <a:defRPr sz="2000" kern="1200">
          <a:solidFill>
            <a:schemeClr val="tx1"/>
          </a:solidFill>
          <a:latin typeface="+mn-lt"/>
          <a:ea typeface="+mn-ea"/>
          <a:cs typeface="+mn-cs"/>
        </a:defRPr>
      </a:lvl1pPr>
      <a:lvl2pPr marL="509360" algn="l" defTabSz="1018721" rtl="0" eaLnBrk="1" latinLnBrk="0" hangingPunct="1">
        <a:defRPr sz="2000" kern="1200">
          <a:solidFill>
            <a:schemeClr val="tx1"/>
          </a:solidFill>
          <a:latin typeface="+mn-lt"/>
          <a:ea typeface="+mn-ea"/>
          <a:cs typeface="+mn-cs"/>
        </a:defRPr>
      </a:lvl2pPr>
      <a:lvl3pPr marL="1018721" algn="l" defTabSz="1018721" rtl="0" eaLnBrk="1" latinLnBrk="0" hangingPunct="1">
        <a:defRPr sz="2000" kern="1200">
          <a:solidFill>
            <a:schemeClr val="tx1"/>
          </a:solidFill>
          <a:latin typeface="+mn-lt"/>
          <a:ea typeface="+mn-ea"/>
          <a:cs typeface="+mn-cs"/>
        </a:defRPr>
      </a:lvl3pPr>
      <a:lvl4pPr marL="1528081" algn="l" defTabSz="1018721" rtl="0" eaLnBrk="1" latinLnBrk="0" hangingPunct="1">
        <a:defRPr sz="2000" kern="1200">
          <a:solidFill>
            <a:schemeClr val="tx1"/>
          </a:solidFill>
          <a:latin typeface="+mn-lt"/>
          <a:ea typeface="+mn-ea"/>
          <a:cs typeface="+mn-cs"/>
        </a:defRPr>
      </a:lvl4pPr>
      <a:lvl5pPr marL="2037441" algn="l" defTabSz="1018721" rtl="0" eaLnBrk="1" latinLnBrk="0" hangingPunct="1">
        <a:defRPr sz="2000" kern="1200">
          <a:solidFill>
            <a:schemeClr val="tx1"/>
          </a:solidFill>
          <a:latin typeface="+mn-lt"/>
          <a:ea typeface="+mn-ea"/>
          <a:cs typeface="+mn-cs"/>
        </a:defRPr>
      </a:lvl5pPr>
      <a:lvl6pPr marL="2546802" algn="l" defTabSz="1018721" rtl="0" eaLnBrk="1" latinLnBrk="0" hangingPunct="1">
        <a:defRPr sz="2000" kern="1200">
          <a:solidFill>
            <a:schemeClr val="tx1"/>
          </a:solidFill>
          <a:latin typeface="+mn-lt"/>
          <a:ea typeface="+mn-ea"/>
          <a:cs typeface="+mn-cs"/>
        </a:defRPr>
      </a:lvl6pPr>
      <a:lvl7pPr marL="3056162" algn="l" defTabSz="1018721" rtl="0" eaLnBrk="1" latinLnBrk="0" hangingPunct="1">
        <a:defRPr sz="2000" kern="1200">
          <a:solidFill>
            <a:schemeClr val="tx1"/>
          </a:solidFill>
          <a:latin typeface="+mn-lt"/>
          <a:ea typeface="+mn-ea"/>
          <a:cs typeface="+mn-cs"/>
        </a:defRPr>
      </a:lvl7pPr>
      <a:lvl8pPr marL="3565521" algn="l" defTabSz="1018721" rtl="0" eaLnBrk="1" latinLnBrk="0" hangingPunct="1">
        <a:defRPr sz="2000" kern="1200">
          <a:solidFill>
            <a:schemeClr val="tx1"/>
          </a:solidFill>
          <a:latin typeface="+mn-lt"/>
          <a:ea typeface="+mn-ea"/>
          <a:cs typeface="+mn-cs"/>
        </a:defRPr>
      </a:lvl8pPr>
      <a:lvl9pPr marL="4074882" algn="l" defTabSz="1018721"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www.idsociety.org/uploadedFiles/IDSA/Policy_and_Advocacy/Current_Topics_and_Issues/Antimicrobial_Resistance/10x20/Images/Bad%20Bugs%20no%20Drugs.pdf" TargetMode="Externa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2824" y="1981200"/>
            <a:ext cx="8549640" cy="1666028"/>
          </a:xfrm>
        </p:spPr>
        <p:txBody>
          <a:bodyPr>
            <a:normAutofit/>
          </a:bodyPr>
          <a:lstStyle/>
          <a:p>
            <a:r>
              <a:rPr lang="en-US" sz="4000" b="1" dirty="0" smtClean="0">
                <a:solidFill>
                  <a:srgbClr val="49176D"/>
                </a:solidFill>
              </a:rPr>
              <a:t>Toolkit 3. Minimum </a:t>
            </a:r>
            <a:r>
              <a:rPr lang="en-US" sz="4000" b="1" dirty="0">
                <a:solidFill>
                  <a:srgbClr val="49176D"/>
                </a:solidFill>
              </a:rPr>
              <a:t>Criteria for Common Infections Toolkit</a:t>
            </a:r>
            <a:endParaRPr lang="en-US" sz="4000" dirty="0"/>
          </a:p>
        </p:txBody>
      </p:sp>
      <p:sp>
        <p:nvSpPr>
          <p:cNvPr id="3" name="Subtitle 2"/>
          <p:cNvSpPr>
            <a:spLocks noGrp="1"/>
          </p:cNvSpPr>
          <p:nvPr>
            <p:ph type="subTitle" idx="1"/>
          </p:nvPr>
        </p:nvSpPr>
        <p:spPr/>
        <p:txBody>
          <a:bodyPr>
            <a:normAutofit/>
          </a:bodyPr>
          <a:lstStyle/>
          <a:p>
            <a:pPr>
              <a:defRPr/>
            </a:pPr>
            <a:endParaRPr lang="en-US" sz="2000" dirty="0">
              <a:latin typeface="Arial" panose="020B0604020202020204" pitchFamily="34" charset="0"/>
              <a:cs typeface="Arial" panose="020B0604020202020204" pitchFamily="34" charset="0"/>
            </a:endParaRPr>
          </a:p>
          <a:p>
            <a:pP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[Name]</a:t>
            </a:r>
          </a:p>
          <a:p>
            <a:pPr>
              <a:defRPr/>
            </a:pPr>
            <a:r>
              <a:rPr lang="en-US" sz="2000" dirty="0">
                <a:latin typeface="Arial" panose="020B0604020202020204" pitchFamily="34" charset="0"/>
                <a:cs typeface="Arial" panose="020B0604020202020204" pitchFamily="34" charset="0"/>
              </a:rPr>
              <a:t>[Organization]</a:t>
            </a:r>
          </a:p>
          <a:p>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7772400" y="7249180"/>
            <a:ext cx="2286000" cy="523220"/>
          </a:xfrm>
          <a:prstGeom prst="rect">
            <a:avLst/>
          </a:prstGeom>
          <a:noFill/>
        </p:spPr>
        <p:txBody>
          <a:bodyPr wrap="square" rtlCol="0">
            <a:spAutoFit/>
          </a:bodyPr>
          <a:lstStyle/>
          <a:p>
            <a:pPr algn="r"/>
            <a:r>
              <a:rPr lang="en-US" sz="1400" dirty="0">
                <a:solidFill>
                  <a:schemeClr val="bg1"/>
                </a:solidFill>
              </a:rPr>
              <a:t>AHRQ Pub. No. 17-0006-5-EF</a:t>
            </a:r>
          </a:p>
          <a:p>
            <a:pPr algn="r"/>
            <a:r>
              <a:rPr lang="en-US" sz="1400" dirty="0">
                <a:solidFill>
                  <a:schemeClr val="bg1"/>
                </a:solidFill>
              </a:rPr>
              <a:t>October </a:t>
            </a:r>
            <a:r>
              <a:rPr lang="en-US" sz="1400" dirty="0" smtClean="0">
                <a:solidFill>
                  <a:schemeClr val="bg1"/>
                </a:solidFill>
              </a:rPr>
              <a:t>2016</a:t>
            </a:r>
            <a:endParaRPr lang="en-US" sz="1400" dirty="0">
              <a:solidFill>
                <a:schemeClr val="bg1"/>
              </a:solidFill>
            </a:endParaRPr>
          </a:p>
        </p:txBody>
      </p:sp>
      <p:sp>
        <p:nvSpPr>
          <p:cNvPr id="5" name="TextBox 4"/>
          <p:cNvSpPr txBox="1"/>
          <p:nvPr/>
        </p:nvSpPr>
        <p:spPr>
          <a:xfrm>
            <a:off x="609600" y="3910280"/>
            <a:ext cx="8799140" cy="461665"/>
          </a:xfrm>
          <a:prstGeom prst="rect">
            <a:avLst/>
          </a:prstGeom>
          <a:noFill/>
        </p:spPr>
        <p:txBody>
          <a:bodyPr wrap="none" rtlCol="0">
            <a:spAutoFit/>
          </a:bodyPr>
          <a:lstStyle/>
          <a:p>
            <a:pPr algn="ctr"/>
            <a:r>
              <a:rPr lang="en-US" sz="2400" b="1" dirty="0" smtClean="0"/>
              <a:t>Tool 5. Nursing Staff Training on Importance and Use of SBAR Forms</a:t>
            </a:r>
            <a:endParaRPr lang="en-US" sz="2400" b="1" dirty="0"/>
          </a:p>
        </p:txBody>
      </p:sp>
      <p:sp>
        <p:nvSpPr>
          <p:cNvPr id="7" name="TextBox 6"/>
          <p:cNvSpPr txBox="1"/>
          <p:nvPr/>
        </p:nvSpPr>
        <p:spPr>
          <a:xfrm>
            <a:off x="381000" y="228600"/>
            <a:ext cx="9529340" cy="584775"/>
          </a:xfrm>
          <a:prstGeom prst="rect">
            <a:avLst/>
          </a:prstGeom>
          <a:noFill/>
        </p:spPr>
        <p:txBody>
          <a:bodyPr wrap="none" rtlCol="0">
            <a:spAutoFit/>
          </a:bodyPr>
          <a:lstStyle/>
          <a:p>
            <a:r>
              <a:rPr lang="en-US" sz="3200" b="1" dirty="0" smtClean="0">
                <a:solidFill>
                  <a:schemeClr val="bg1"/>
                </a:solidFill>
                <a:latin typeface="Arial" panose="020B0604020202020204" pitchFamily="34" charset="0"/>
                <a:cs typeface="Arial" panose="020B0604020202020204" pitchFamily="34" charset="0"/>
              </a:rPr>
              <a:t>Nursing Home Antimicrobial Stewardship Guide</a:t>
            </a:r>
            <a:endParaRPr lang="en-US" sz="32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917493" y="990600"/>
            <a:ext cx="4647875" cy="553998"/>
          </a:xfrm>
          <a:prstGeom prst="rect">
            <a:avLst/>
          </a:prstGeom>
          <a:noFill/>
        </p:spPr>
        <p:txBody>
          <a:bodyPr wrap="none" rtlCol="0">
            <a:spAutoFit/>
          </a:bodyPr>
          <a:lstStyle/>
          <a:p>
            <a:pPr algn="ctr"/>
            <a:r>
              <a:rPr lang="en-US" sz="3000" dirty="0" smtClean="0">
                <a:solidFill>
                  <a:schemeClr val="bg1"/>
                </a:solidFill>
              </a:rPr>
              <a:t>Determine Whether To Treat</a:t>
            </a:r>
            <a:endParaRPr lang="en-US" sz="3000" dirty="0">
              <a:solidFill>
                <a:schemeClr val="bg1"/>
              </a:solidFill>
            </a:endParaRPr>
          </a:p>
        </p:txBody>
      </p:sp>
    </p:spTree>
    <p:extLst>
      <p:ext uri="{BB962C8B-B14F-4D97-AF65-F5344CB8AC3E}">
        <p14:creationId xmlns:p14="http://schemas.microsoft.com/office/powerpoint/2010/main" val="3611871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19200"/>
            <a:ext cx="9052560" cy="1295400"/>
          </a:xfrm>
        </p:spPr>
        <p:txBody>
          <a:bodyPr>
            <a:noAutofit/>
          </a:bodyPr>
          <a:lstStyle/>
          <a:p>
            <a:pPr eaLnBrk="0" fontAlgn="base" hangingPunct="0">
              <a:spcAft>
                <a:spcPct val="0"/>
              </a:spcAft>
            </a:pPr>
            <a:r>
              <a:rPr lang="en-US" altLang="en-US" sz="4400" b="1" dirty="0">
                <a:solidFill>
                  <a:srgbClr val="49176D"/>
                </a:solidFill>
                <a:latin typeface="Arial" panose="020B0604020202020204" pitchFamily="34" charset="0"/>
                <a:cs typeface="Arial" panose="020B0604020202020204" pitchFamily="34" charset="0"/>
              </a:rPr>
              <a:t>Overview</a:t>
            </a:r>
            <a:endParaRPr lang="en-US" sz="4400" b="1" dirty="0">
              <a:solidFill>
                <a:srgbClr val="49176D"/>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2920" y="2667000"/>
            <a:ext cx="9052560" cy="3529225"/>
          </a:xfrm>
        </p:spPr>
        <p:txBody>
          <a:bodyPr>
            <a:normAutofit fontScale="62500" lnSpcReduction="20000"/>
          </a:bodyPr>
          <a:lstStyle/>
          <a:p>
            <a:pPr>
              <a:buClr>
                <a:schemeClr val="accent1"/>
              </a:buClr>
              <a:buSzPct val="110000"/>
              <a:buFont typeface="Wingdings" panose="05000000000000000000" pitchFamily="2" charset="2"/>
              <a:buChar char="§"/>
            </a:pPr>
            <a:r>
              <a:rPr lang="en-US" altLang="en-US" sz="5100" dirty="0">
                <a:latin typeface="Arial" panose="020B0604020202020204" pitchFamily="34" charset="0"/>
                <a:cs typeface="Arial" panose="020B0604020202020204" pitchFamily="34" charset="0"/>
              </a:rPr>
              <a:t>Suspected UTI/SSTI/LRTI SBAR forms: </a:t>
            </a:r>
          </a:p>
          <a:p>
            <a:pPr lvl="1">
              <a:buClr>
                <a:schemeClr val="accent1"/>
              </a:buClr>
            </a:pPr>
            <a:r>
              <a:rPr lang="en-US" altLang="en-US" sz="4500" dirty="0">
                <a:latin typeface="Arial" panose="020B0604020202020204" pitchFamily="34" charset="0"/>
                <a:cs typeface="Arial" panose="020B0604020202020204" pitchFamily="34" charset="0"/>
              </a:rPr>
              <a:t>Are intended to guide communication regarding the potential need for antibiotic use between nursing staff and prescribing clinicians in long-term care facilities, such as nursing homes.</a:t>
            </a:r>
          </a:p>
          <a:p>
            <a:pPr lvl="1">
              <a:buClr>
                <a:schemeClr val="accent1"/>
              </a:buClr>
            </a:pPr>
            <a:r>
              <a:rPr lang="en-US" altLang="en-US" sz="4500" dirty="0">
                <a:latin typeface="Arial" panose="020B0604020202020204" pitchFamily="34" charset="0"/>
                <a:cs typeface="Arial" panose="020B0604020202020204" pitchFamily="34" charset="0"/>
              </a:rPr>
              <a:t>Are based on the </a:t>
            </a:r>
            <a:r>
              <a:rPr lang="en-US" altLang="en-US" sz="4500" b="1" i="1" dirty="0">
                <a:latin typeface="Arial" panose="020B0604020202020204" pitchFamily="34" charset="0"/>
                <a:cs typeface="Arial" panose="020B0604020202020204" pitchFamily="34" charset="0"/>
              </a:rPr>
              <a:t>s</a:t>
            </a:r>
            <a:r>
              <a:rPr lang="en-US" altLang="en-US" sz="4500" dirty="0">
                <a:latin typeface="Arial" panose="020B0604020202020204" pitchFamily="34" charset="0"/>
                <a:cs typeface="Arial" panose="020B0604020202020204" pitchFamily="34" charset="0"/>
              </a:rPr>
              <a:t>ituation, </a:t>
            </a:r>
            <a:r>
              <a:rPr lang="en-US" altLang="en-US" sz="4500" b="1" i="1" dirty="0">
                <a:latin typeface="Arial" panose="020B0604020202020204" pitchFamily="34" charset="0"/>
                <a:cs typeface="Arial" panose="020B0604020202020204" pitchFamily="34" charset="0"/>
              </a:rPr>
              <a:t>b</a:t>
            </a:r>
            <a:r>
              <a:rPr lang="en-US" altLang="en-US" sz="4500" dirty="0">
                <a:latin typeface="Arial" panose="020B0604020202020204" pitchFamily="34" charset="0"/>
                <a:cs typeface="Arial" panose="020B0604020202020204" pitchFamily="34" charset="0"/>
              </a:rPr>
              <a:t>ackground, </a:t>
            </a:r>
            <a:r>
              <a:rPr lang="en-US" altLang="en-US" sz="4500" b="1" i="1" dirty="0">
                <a:latin typeface="Arial" panose="020B0604020202020204" pitchFamily="34" charset="0"/>
                <a:cs typeface="Arial" panose="020B0604020202020204" pitchFamily="34" charset="0"/>
              </a:rPr>
              <a:t>a</a:t>
            </a:r>
            <a:r>
              <a:rPr lang="en-US" altLang="en-US" sz="4500" dirty="0">
                <a:latin typeface="Arial" panose="020B0604020202020204" pitchFamily="34" charset="0"/>
                <a:cs typeface="Arial" panose="020B0604020202020204" pitchFamily="34" charset="0"/>
              </a:rPr>
              <a:t>ssessment, and </a:t>
            </a:r>
            <a:r>
              <a:rPr lang="en-US" altLang="en-US" sz="4500" b="1" i="1" dirty="0">
                <a:latin typeface="Arial" panose="020B0604020202020204" pitchFamily="34" charset="0"/>
                <a:cs typeface="Arial" panose="020B0604020202020204" pitchFamily="34" charset="0"/>
              </a:rPr>
              <a:t>r</a:t>
            </a:r>
            <a:r>
              <a:rPr lang="en-US" altLang="en-US" sz="4500" dirty="0">
                <a:latin typeface="Arial" panose="020B0604020202020204" pitchFamily="34" charset="0"/>
                <a:cs typeface="Arial" panose="020B0604020202020204" pitchFamily="34" charset="0"/>
              </a:rPr>
              <a:t>equest form of communication, or SBAR. </a:t>
            </a:r>
          </a:p>
          <a:p>
            <a:pPr lvl="1">
              <a:buClr>
                <a:schemeClr val="accent1"/>
              </a:buClr>
            </a:pPr>
            <a:r>
              <a:rPr lang="en-US" altLang="en-US" sz="4500" dirty="0">
                <a:latin typeface="Arial" panose="020B0604020202020204" pitchFamily="34" charset="0"/>
                <a:cs typeface="Arial" panose="020B0604020202020204" pitchFamily="34" charset="0"/>
              </a:rPr>
              <a:t>Are based on clinical practice guidelines. </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10</a:t>
            </a:fld>
            <a:endParaRPr lang="en-US" dirty="0"/>
          </a:p>
        </p:txBody>
      </p:sp>
    </p:spTree>
    <p:extLst>
      <p:ext uri="{BB962C8B-B14F-4D97-AF65-F5344CB8AC3E}">
        <p14:creationId xmlns:p14="http://schemas.microsoft.com/office/powerpoint/2010/main" val="1335322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altLang="en-US" sz="4200" b="1" dirty="0">
                <a:solidFill>
                  <a:srgbClr val="49176D"/>
                </a:solidFill>
                <a:latin typeface="Arial" panose="020B0604020202020204" pitchFamily="34" charset="0"/>
                <a:cs typeface="Arial" panose="020B0604020202020204" pitchFamily="34" charset="0"/>
              </a:rPr>
              <a:t>Guidelines for Antibiotic Use</a:t>
            </a:r>
            <a:endParaRPr lang="en-US" sz="4200" b="1" dirty="0">
              <a:solidFill>
                <a:srgbClr val="49176D"/>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2920" y="2209800"/>
            <a:ext cx="9052560" cy="4495800"/>
          </a:xfrm>
        </p:spPr>
        <p:txBody>
          <a:bodyPr>
            <a:noAutofit/>
          </a:bodyPr>
          <a:lstStyle/>
          <a:p>
            <a:pPr marL="342900" indent="-342900" eaLnBrk="0" fontAlgn="base" hangingPunct="0">
              <a:spcAft>
                <a:spcPct val="0"/>
              </a:spcAft>
              <a:buClr>
                <a:srgbClr val="49176D"/>
              </a:buClr>
              <a:buSzPct val="110000"/>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The guidelines are based on evidence.</a:t>
            </a:r>
          </a:p>
          <a:p>
            <a:pPr marL="342900" indent="-342900" eaLnBrk="0" fontAlgn="base" hangingPunct="0">
              <a:spcBef>
                <a:spcPts val="1800"/>
              </a:spcBef>
              <a:spcAft>
                <a:spcPct val="0"/>
              </a:spcAft>
              <a:buClr>
                <a:srgbClr val="49176D"/>
              </a:buClr>
              <a:buSzPct val="110000"/>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Researchers developed guidelines for a few key infections that are common in nursing homes.</a:t>
            </a:r>
          </a:p>
          <a:p>
            <a:pPr marL="342900" indent="-342900" eaLnBrk="0" fontAlgn="base" hangingPunct="0">
              <a:spcBef>
                <a:spcPts val="1800"/>
              </a:spcBef>
              <a:spcAft>
                <a:spcPct val="0"/>
              </a:spcAft>
              <a:buClr>
                <a:srgbClr val="49176D"/>
              </a:buClr>
              <a:buSzPct val="110000"/>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Other researchers independently used these guidelines, tested them, and found that they were effective in reducing the number of antibiotics used.</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11</a:t>
            </a:fld>
            <a:endParaRPr lang="en-US" dirty="0"/>
          </a:p>
        </p:txBody>
      </p:sp>
    </p:spTree>
    <p:extLst>
      <p:ext uri="{BB962C8B-B14F-4D97-AF65-F5344CB8AC3E}">
        <p14:creationId xmlns:p14="http://schemas.microsoft.com/office/powerpoint/2010/main" val="1487349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altLang="en-US" sz="4400" b="1" dirty="0">
                <a:solidFill>
                  <a:srgbClr val="49176D"/>
                </a:solidFill>
                <a:latin typeface="Arial" panose="020B0604020202020204" pitchFamily="34" charset="0"/>
                <a:cs typeface="Arial" panose="020B0604020202020204" pitchFamily="34" charset="0"/>
              </a:rPr>
              <a:t>SBAR Tool Design</a:t>
            </a:r>
            <a:endParaRPr lang="en-US" sz="4400" b="1" dirty="0">
              <a:solidFill>
                <a:srgbClr val="49176D"/>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2920" y="2209800"/>
            <a:ext cx="9052560" cy="4495800"/>
          </a:xfrm>
        </p:spPr>
        <p:txBody>
          <a:bodyPr>
            <a:noAutofit/>
          </a:bodyPr>
          <a:lstStyle/>
          <a:p>
            <a:pPr marL="0" indent="0">
              <a:spcBef>
                <a:spcPts val="1800"/>
              </a:spcBef>
              <a:buNone/>
            </a:pPr>
            <a:r>
              <a:rPr lang="en-US" altLang="en-US" sz="3000" b="1" dirty="0">
                <a:solidFill>
                  <a:srgbClr val="49176D"/>
                </a:solidFill>
              </a:rPr>
              <a:t>S – Situation: </a:t>
            </a:r>
            <a:r>
              <a:rPr lang="en-US" altLang="en-US" sz="3000" dirty="0"/>
              <a:t>A concise statement of the </a:t>
            </a:r>
            <a:r>
              <a:rPr lang="en-US" altLang="en-US" sz="3000" dirty="0" smtClean="0"/>
              <a:t/>
            </a:r>
            <a:br>
              <a:rPr lang="en-US" altLang="en-US" sz="3000" dirty="0" smtClean="0"/>
            </a:br>
            <a:r>
              <a:rPr lang="en-US" altLang="en-US" sz="3000" dirty="0" smtClean="0"/>
              <a:t>problem </a:t>
            </a:r>
            <a:r>
              <a:rPr lang="en-US" altLang="en-US" sz="3000" dirty="0"/>
              <a:t>(what is going on now).</a:t>
            </a:r>
          </a:p>
          <a:p>
            <a:pPr marL="0" indent="0">
              <a:spcBef>
                <a:spcPts val="1800"/>
              </a:spcBef>
              <a:buNone/>
            </a:pPr>
            <a:r>
              <a:rPr lang="en-US" altLang="en-US" sz="3000" b="1" dirty="0">
                <a:solidFill>
                  <a:srgbClr val="49176D"/>
                </a:solidFill>
              </a:rPr>
              <a:t>B – Background: </a:t>
            </a:r>
            <a:r>
              <a:rPr lang="en-US" altLang="en-US" sz="3000" dirty="0"/>
              <a:t>Pertinent and brief information related to the situation (what has happened).</a:t>
            </a:r>
          </a:p>
          <a:p>
            <a:pPr marL="0" indent="0">
              <a:spcBef>
                <a:spcPts val="1800"/>
              </a:spcBef>
              <a:buNone/>
            </a:pPr>
            <a:r>
              <a:rPr lang="en-US" altLang="en-US" sz="3000" b="1" dirty="0">
                <a:solidFill>
                  <a:srgbClr val="49176D"/>
                </a:solidFill>
              </a:rPr>
              <a:t>A – Assessment: </a:t>
            </a:r>
            <a:r>
              <a:rPr lang="en-US" altLang="en-US" sz="3000" dirty="0"/>
              <a:t>Analysis and consideration </a:t>
            </a:r>
            <a:r>
              <a:rPr lang="en-US" altLang="en-US" sz="3000" dirty="0" smtClean="0"/>
              <a:t/>
            </a:r>
            <a:br>
              <a:rPr lang="en-US" altLang="en-US" sz="3000" dirty="0" smtClean="0"/>
            </a:br>
            <a:r>
              <a:rPr lang="en-US" altLang="en-US" sz="3000" dirty="0" smtClean="0"/>
              <a:t>of </a:t>
            </a:r>
            <a:r>
              <a:rPr lang="en-US" altLang="en-US" sz="3000" dirty="0"/>
              <a:t>options (what you found/think is going on). </a:t>
            </a:r>
          </a:p>
          <a:p>
            <a:pPr marL="0" indent="0">
              <a:spcBef>
                <a:spcPts val="1800"/>
              </a:spcBef>
              <a:buNone/>
            </a:pPr>
            <a:r>
              <a:rPr lang="en-US" altLang="en-US" sz="3000" b="1" dirty="0">
                <a:solidFill>
                  <a:srgbClr val="49176D"/>
                </a:solidFill>
              </a:rPr>
              <a:t>R – Request: </a:t>
            </a:r>
            <a:r>
              <a:rPr lang="en-US" altLang="en-US" sz="3000" dirty="0"/>
              <a:t>Ask for/recommend action (what </a:t>
            </a:r>
            <a:r>
              <a:rPr lang="en-US" altLang="en-US" sz="3000" dirty="0" smtClean="0"/>
              <a:t/>
            </a:r>
            <a:br>
              <a:rPr lang="en-US" altLang="en-US" sz="3000" dirty="0" smtClean="0"/>
            </a:br>
            <a:r>
              <a:rPr lang="en-US" altLang="en-US" sz="3000" dirty="0" smtClean="0"/>
              <a:t>you </a:t>
            </a:r>
            <a:r>
              <a:rPr lang="en-US" altLang="en-US" sz="3000" dirty="0"/>
              <a:t>want done). </a:t>
            </a:r>
          </a:p>
          <a:p>
            <a:endParaRPr lang="en-US" altLang="en-US" sz="3000" dirty="0"/>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12</a:t>
            </a:fld>
            <a:endParaRPr lang="en-US" dirty="0"/>
          </a:p>
        </p:txBody>
      </p:sp>
    </p:spTree>
    <p:extLst>
      <p:ext uri="{BB962C8B-B14F-4D97-AF65-F5344CB8AC3E}">
        <p14:creationId xmlns:p14="http://schemas.microsoft.com/office/powerpoint/2010/main" val="2674487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145" y="3454400"/>
            <a:ext cx="3230880" cy="1371600"/>
          </a:xfrm>
        </p:spPr>
        <p:txBody>
          <a:bodyPr>
            <a:noAutofit/>
          </a:bodyPr>
          <a:lstStyle/>
          <a:p>
            <a:pPr algn="l" eaLnBrk="0" fontAlgn="base" hangingPunct="0">
              <a:spcAft>
                <a:spcPct val="0"/>
              </a:spcAft>
            </a:pPr>
            <a:r>
              <a:rPr lang="en-US" sz="4400" b="1" dirty="0">
                <a:solidFill>
                  <a:srgbClr val="49176D"/>
                </a:solidFill>
                <a:latin typeface="Arial" panose="020B0604020202020204" pitchFamily="34" charset="0"/>
                <a:cs typeface="Arial" panose="020B0604020202020204" pitchFamily="34" charset="0"/>
              </a:rPr>
              <a:t>SBAR form Page 1</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13</a:t>
            </a:fld>
            <a:endParaRPr lang="en-US" dirty="0"/>
          </a:p>
        </p:txBody>
      </p:sp>
      <p:pic>
        <p:nvPicPr>
          <p:cNvPr id="7" name="Picture 3" descr="First page of the Suspected UTI SBAR tool." title="SBAR form"/>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574800"/>
            <a:ext cx="3643971"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481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145" y="3479800"/>
            <a:ext cx="3230880" cy="1371600"/>
          </a:xfrm>
        </p:spPr>
        <p:txBody>
          <a:bodyPr>
            <a:noAutofit/>
          </a:bodyPr>
          <a:lstStyle/>
          <a:p>
            <a:pPr algn="l" eaLnBrk="0" fontAlgn="base" hangingPunct="0">
              <a:spcAft>
                <a:spcPct val="0"/>
              </a:spcAft>
            </a:pPr>
            <a:r>
              <a:rPr lang="en-US" sz="4400" b="1" dirty="0">
                <a:solidFill>
                  <a:srgbClr val="49176D"/>
                </a:solidFill>
                <a:latin typeface="Arial" panose="020B0604020202020204" pitchFamily="34" charset="0"/>
                <a:cs typeface="Arial" panose="020B0604020202020204" pitchFamily="34" charset="0"/>
              </a:rPr>
              <a:t>SBAR form Page </a:t>
            </a:r>
            <a:r>
              <a:rPr lang="en-US" sz="4400" b="1" dirty="0" smtClean="0">
                <a:solidFill>
                  <a:srgbClr val="49176D"/>
                </a:solidFill>
                <a:latin typeface="Arial" panose="020B0604020202020204" pitchFamily="34" charset="0"/>
                <a:cs typeface="Arial" panose="020B0604020202020204" pitchFamily="34" charset="0"/>
              </a:rPr>
              <a:t>2</a:t>
            </a:r>
            <a:endParaRPr lang="en-US" sz="4400" b="1" dirty="0">
              <a:solidFill>
                <a:srgbClr val="49176D"/>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14</a:t>
            </a:fld>
            <a:endParaRPr lang="en-US" dirty="0"/>
          </a:p>
        </p:txBody>
      </p:sp>
      <p:pic>
        <p:nvPicPr>
          <p:cNvPr id="8" name="Picture 13" descr="Page 2 of the Suspected UTI SBAR form." title="SBAR form"/>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00200"/>
            <a:ext cx="382904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119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altLang="en-US" sz="4400" b="1" dirty="0">
                <a:solidFill>
                  <a:srgbClr val="49176D"/>
                </a:solidFill>
                <a:latin typeface="Arial" panose="020B0604020202020204" pitchFamily="34" charset="0"/>
                <a:cs typeface="Arial" panose="020B0604020202020204" pitchFamily="34" charset="0"/>
              </a:rPr>
              <a:t>SBAR Form Page 1</a:t>
            </a:r>
            <a:endParaRPr lang="en-US" sz="4400" b="1" dirty="0">
              <a:solidFill>
                <a:srgbClr val="49176D"/>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15</a:t>
            </a:fld>
            <a:endParaRPr lang="en-US" dirty="0"/>
          </a:p>
        </p:txBody>
      </p:sp>
      <p:pic>
        <p:nvPicPr>
          <p:cNvPr id="7" name="Picture 5" descr="Section of the UTI SBAR form requesting the nursing home name and location, the resident name and date of birth, and the physician and nurse names." title="SBA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2596032"/>
            <a:ext cx="8595360" cy="327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47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altLang="en-US" sz="4400" b="1" dirty="0" smtClean="0">
                <a:solidFill>
                  <a:srgbClr val="49176D"/>
                </a:solidFill>
                <a:latin typeface="Arial" panose="020B0604020202020204" pitchFamily="34" charset="0"/>
                <a:cs typeface="Arial" panose="020B0604020202020204" pitchFamily="34" charset="0"/>
              </a:rPr>
              <a:t>UTI SBAR </a:t>
            </a:r>
            <a:r>
              <a:rPr lang="en-US" altLang="en-US" sz="4400" b="1" dirty="0">
                <a:solidFill>
                  <a:srgbClr val="49176D"/>
                </a:solidFill>
                <a:latin typeface="Arial" panose="020B0604020202020204" pitchFamily="34" charset="0"/>
                <a:cs typeface="Arial" panose="020B0604020202020204" pitchFamily="34" charset="0"/>
              </a:rPr>
              <a:t>Form Page 1</a:t>
            </a:r>
            <a:endParaRPr lang="en-US" sz="4400" b="1" dirty="0">
              <a:solidFill>
                <a:srgbClr val="49176D"/>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16</a:t>
            </a:fld>
            <a:endParaRPr lang="en-US" dirty="0"/>
          </a:p>
        </p:txBody>
      </p:sp>
      <p:pic>
        <p:nvPicPr>
          <p:cNvPr id="8" name="Picture 4" descr="Section of UTI SBAR form about the S, for situation. Whoever fills out the form provides information about the resident's signs and symptoms indicating a potential urinary tract infection." title="SBA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2097929"/>
            <a:ext cx="8595360" cy="357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43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altLang="en-US" sz="4400" b="1" dirty="0" smtClean="0">
                <a:solidFill>
                  <a:srgbClr val="49176D"/>
                </a:solidFill>
                <a:latin typeface="Arial" panose="020B0604020202020204" pitchFamily="34" charset="0"/>
                <a:cs typeface="Arial" panose="020B0604020202020204" pitchFamily="34" charset="0"/>
              </a:rPr>
              <a:t>UTI SBAR </a:t>
            </a:r>
            <a:r>
              <a:rPr lang="en-US" altLang="en-US" sz="4400" b="1" dirty="0">
                <a:solidFill>
                  <a:srgbClr val="49176D"/>
                </a:solidFill>
                <a:latin typeface="Arial" panose="020B0604020202020204" pitchFamily="34" charset="0"/>
                <a:cs typeface="Arial" panose="020B0604020202020204" pitchFamily="34" charset="0"/>
              </a:rPr>
              <a:t>Form Page 1</a:t>
            </a:r>
            <a:endParaRPr lang="en-US" sz="4400" b="1" dirty="0">
              <a:solidFill>
                <a:srgbClr val="49176D"/>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17</a:t>
            </a:fld>
            <a:endParaRPr lang="en-US" dirty="0"/>
          </a:p>
        </p:txBody>
      </p:sp>
      <p:pic>
        <p:nvPicPr>
          <p:cNvPr id="7" name="Picture 4" descr="Section of UTI SBAR form providing information about the B, for background. Information is requested about whether the resident has a catheter, is incontinent, has an active diagnosis or other symptoms, and advance directives for limiting treatment." title="SBA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2648712"/>
            <a:ext cx="8595360" cy="329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265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altLang="en-US" sz="4400" b="1" dirty="0" smtClean="0">
                <a:solidFill>
                  <a:srgbClr val="49176D"/>
                </a:solidFill>
                <a:latin typeface="Arial" panose="020B0604020202020204" pitchFamily="34" charset="0"/>
                <a:cs typeface="Arial" panose="020B0604020202020204" pitchFamily="34" charset="0"/>
              </a:rPr>
              <a:t>UTI SBAR </a:t>
            </a:r>
            <a:r>
              <a:rPr lang="en-US" altLang="en-US" sz="4400" b="1" dirty="0">
                <a:solidFill>
                  <a:srgbClr val="49176D"/>
                </a:solidFill>
                <a:latin typeface="Arial" panose="020B0604020202020204" pitchFamily="34" charset="0"/>
                <a:cs typeface="Arial" panose="020B0604020202020204" pitchFamily="34" charset="0"/>
              </a:rPr>
              <a:t>Form Page 1</a:t>
            </a:r>
            <a:endParaRPr lang="en-US" sz="4400" b="1" dirty="0">
              <a:solidFill>
                <a:srgbClr val="49176D"/>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18</a:t>
            </a:fld>
            <a:endParaRPr lang="en-US" dirty="0"/>
          </a:p>
        </p:txBody>
      </p:sp>
      <p:pic>
        <p:nvPicPr>
          <p:cNvPr id="8" name="Picture 3" descr="This part of the UTI SBAR form requests more background information about the resident, such as medication allergies." title="SBA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993232"/>
            <a:ext cx="7826375"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269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sz="4400" b="1" dirty="0">
                <a:solidFill>
                  <a:srgbClr val="49176D"/>
                </a:solidFill>
                <a:latin typeface="Arial" panose="020B0604020202020204" pitchFamily="34" charset="0"/>
                <a:cs typeface="Arial" panose="020B0604020202020204" pitchFamily="34" charset="0"/>
              </a:rPr>
              <a:t>UTI SBAR Form Page 2</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19</a:t>
            </a:fld>
            <a:endParaRPr lang="en-US" dirty="0"/>
          </a:p>
        </p:txBody>
      </p:sp>
      <p:pic>
        <p:nvPicPr>
          <p:cNvPr id="7" name="Picture 4" descr="This is the header for page 2 of the UTI SBAR form and shows the nursing home name and fax number and the resident name." title="SBA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3466365"/>
            <a:ext cx="8595360" cy="839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212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rmAutofit/>
          </a:bodyPr>
          <a:lstStyle/>
          <a:p>
            <a:pPr eaLnBrk="0" fontAlgn="base" hangingPunct="0">
              <a:spcAft>
                <a:spcPct val="0"/>
              </a:spcAft>
            </a:pPr>
            <a:r>
              <a:rPr lang="en-US" altLang="en-US" sz="4400" b="1" dirty="0">
                <a:solidFill>
                  <a:srgbClr val="49176D"/>
                </a:solidFill>
                <a:latin typeface="Arial" panose="020B0604020202020204" pitchFamily="34" charset="0"/>
                <a:cs typeface="Arial" panose="020B0604020202020204" pitchFamily="34" charset="0"/>
              </a:rPr>
              <a:t>Agenda</a:t>
            </a:r>
            <a:endParaRPr lang="en-US" sz="4400" b="1" dirty="0">
              <a:solidFill>
                <a:srgbClr val="49176D"/>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2920" y="2659380"/>
            <a:ext cx="9052560" cy="2453640"/>
          </a:xfrm>
        </p:spPr>
        <p:txBody>
          <a:bodyPr>
            <a:normAutofit/>
          </a:bodyPr>
          <a:lstStyle/>
          <a:p>
            <a:pPr>
              <a:buClr>
                <a:srgbClr val="49176D"/>
              </a:buClr>
              <a:buSzPct val="110000"/>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Background and Purpose</a:t>
            </a:r>
          </a:p>
          <a:p>
            <a:pPr>
              <a:buClr>
                <a:srgbClr val="49176D"/>
              </a:buClr>
              <a:buSzPct val="110000"/>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Suspected Infection SBAR Forms</a:t>
            </a:r>
          </a:p>
          <a:p>
            <a:pPr>
              <a:buClr>
                <a:srgbClr val="49176D"/>
              </a:buClr>
              <a:buSzPct val="110000"/>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Using the Suspected Infection SBAR Forms</a:t>
            </a:r>
          </a:p>
          <a:p>
            <a:pPr>
              <a:buClr>
                <a:srgbClr val="49176D"/>
              </a:buClr>
              <a:buSzPct val="110000"/>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Next Steps</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5"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2</a:t>
            </a:fld>
            <a:endParaRPr lang="en-US" dirty="0"/>
          </a:p>
        </p:txBody>
      </p:sp>
    </p:spTree>
    <p:extLst>
      <p:ext uri="{BB962C8B-B14F-4D97-AF65-F5344CB8AC3E}">
        <p14:creationId xmlns:p14="http://schemas.microsoft.com/office/powerpoint/2010/main" val="161283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altLang="en-US" sz="4400" b="1" dirty="0" smtClean="0">
                <a:solidFill>
                  <a:srgbClr val="49176D"/>
                </a:solidFill>
                <a:latin typeface="Arial" panose="020B0604020202020204" pitchFamily="34" charset="0"/>
                <a:cs typeface="Arial" panose="020B0604020202020204" pitchFamily="34" charset="0"/>
              </a:rPr>
              <a:t>UTI SBAR </a:t>
            </a:r>
            <a:r>
              <a:rPr lang="en-US" altLang="en-US" sz="4400" b="1" dirty="0">
                <a:solidFill>
                  <a:srgbClr val="49176D"/>
                </a:solidFill>
                <a:latin typeface="Arial" panose="020B0604020202020204" pitchFamily="34" charset="0"/>
                <a:cs typeface="Arial" panose="020B0604020202020204" pitchFamily="34" charset="0"/>
              </a:rPr>
              <a:t>Form Page </a:t>
            </a:r>
            <a:r>
              <a:rPr lang="en-US" altLang="en-US" sz="4400" b="1" dirty="0" smtClean="0">
                <a:solidFill>
                  <a:srgbClr val="49176D"/>
                </a:solidFill>
                <a:latin typeface="Arial" panose="020B0604020202020204" pitchFamily="34" charset="0"/>
                <a:cs typeface="Arial" panose="020B0604020202020204" pitchFamily="34" charset="0"/>
              </a:rPr>
              <a:t>2</a:t>
            </a:r>
            <a:endParaRPr lang="en-US" sz="4400" b="1" dirty="0">
              <a:solidFill>
                <a:srgbClr val="49176D"/>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20</a:t>
            </a:fld>
            <a:endParaRPr lang="en-US" dirty="0"/>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2057400"/>
            <a:ext cx="8595360" cy="564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Section of UTI SBAR form providing information about the A, for assessment. It asks whether any of six conditions are present in a resident with an indwelling catheter: fever, new costovertebral angle tenderness, new suprapubic pain, rigors, new delirium, and hypotension." title="SBAR f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2625553"/>
            <a:ext cx="4495800" cy="444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317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altLang="en-US" sz="4400" b="1" dirty="0" smtClean="0">
                <a:solidFill>
                  <a:srgbClr val="49176D"/>
                </a:solidFill>
                <a:latin typeface="Arial" panose="020B0604020202020204" pitchFamily="34" charset="0"/>
                <a:cs typeface="Arial" panose="020B0604020202020204" pitchFamily="34" charset="0"/>
              </a:rPr>
              <a:t>UTI SBAR </a:t>
            </a:r>
            <a:r>
              <a:rPr lang="en-US" altLang="en-US" sz="4400" b="1" dirty="0">
                <a:solidFill>
                  <a:srgbClr val="49176D"/>
                </a:solidFill>
                <a:latin typeface="Arial" panose="020B0604020202020204" pitchFamily="34" charset="0"/>
                <a:cs typeface="Arial" panose="020B0604020202020204" pitchFamily="34" charset="0"/>
              </a:rPr>
              <a:t>Form Page </a:t>
            </a:r>
            <a:r>
              <a:rPr lang="en-US" altLang="en-US" sz="4400" b="1" dirty="0" smtClean="0">
                <a:solidFill>
                  <a:srgbClr val="49176D"/>
                </a:solidFill>
                <a:latin typeface="Arial" panose="020B0604020202020204" pitchFamily="34" charset="0"/>
                <a:cs typeface="Arial" panose="020B0604020202020204" pitchFamily="34" charset="0"/>
              </a:rPr>
              <a:t>2</a:t>
            </a:r>
            <a:endParaRPr lang="en-US" sz="4400" b="1" dirty="0">
              <a:solidFill>
                <a:srgbClr val="49176D"/>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21</a:t>
            </a:fld>
            <a:endParaRPr lang="en-US" dirty="0"/>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1981200"/>
            <a:ext cx="8595360" cy="564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Section of UTI SBAR form providing more information about the A, for assessment. It asks whether any of several conditions are present in a resident without an indwelling catheter: acute dysuria alone or a single temperature of 100 degrees or repeated temperatures of 99 degrees, and at least one new or worsening of urgency, frequency, costovertebral angle tenderness, urinary incontinence, suprapubic pain, and gross hematuria. If there is no fever, then are there two or more of urgency, frequency, incontinence, suprapubic pain, and gross hematuria." title="SBAR f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3384" y="2615746"/>
            <a:ext cx="5411632" cy="4470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338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altLang="en-US" sz="4400" b="1" dirty="0" smtClean="0">
                <a:solidFill>
                  <a:srgbClr val="49176D"/>
                </a:solidFill>
                <a:latin typeface="Arial" panose="020B0604020202020204" pitchFamily="34" charset="0"/>
                <a:cs typeface="Arial" panose="020B0604020202020204" pitchFamily="34" charset="0"/>
              </a:rPr>
              <a:t>UTI SBAR </a:t>
            </a:r>
            <a:r>
              <a:rPr lang="en-US" altLang="en-US" sz="4400" b="1" dirty="0">
                <a:solidFill>
                  <a:srgbClr val="49176D"/>
                </a:solidFill>
                <a:latin typeface="Arial" panose="020B0604020202020204" pitchFamily="34" charset="0"/>
                <a:cs typeface="Arial" panose="020B0604020202020204" pitchFamily="34" charset="0"/>
              </a:rPr>
              <a:t>Form Page </a:t>
            </a:r>
            <a:r>
              <a:rPr lang="en-US" altLang="en-US" sz="4400" b="1" dirty="0" smtClean="0">
                <a:solidFill>
                  <a:srgbClr val="49176D"/>
                </a:solidFill>
                <a:latin typeface="Arial" panose="020B0604020202020204" pitchFamily="34" charset="0"/>
                <a:cs typeface="Arial" panose="020B0604020202020204" pitchFamily="34" charset="0"/>
              </a:rPr>
              <a:t>2</a:t>
            </a:r>
            <a:endParaRPr lang="en-US" sz="4400" b="1" dirty="0">
              <a:solidFill>
                <a:srgbClr val="49176D"/>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22</a:t>
            </a:fld>
            <a:endParaRPr lang="en-US" dirty="0"/>
          </a:p>
        </p:txBody>
      </p:sp>
      <p:pic>
        <p:nvPicPr>
          <p:cNvPr id="8" name="Picture 7" descr="If protocol criteria are not met, the form indicates that the resident does not need an immediate prescription for an antibiotic, but might need additional observation." title="SBA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495800"/>
            <a:ext cx="45720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descr="If protocol criteria are met, the UTI SBAR form indicates that theresident might have a urinary tract infection and needs a prescription for an antibiotic agent." title="SBAR f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33600"/>
            <a:ext cx="390525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397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altLang="en-US" sz="4400" b="1" dirty="0" smtClean="0">
                <a:solidFill>
                  <a:srgbClr val="49176D"/>
                </a:solidFill>
                <a:latin typeface="Arial" panose="020B0604020202020204" pitchFamily="34" charset="0"/>
                <a:cs typeface="Arial" panose="020B0604020202020204" pitchFamily="34" charset="0"/>
              </a:rPr>
              <a:t>UTI SBAR </a:t>
            </a:r>
            <a:r>
              <a:rPr lang="en-US" altLang="en-US" sz="4400" b="1" dirty="0">
                <a:solidFill>
                  <a:srgbClr val="49176D"/>
                </a:solidFill>
                <a:latin typeface="Arial" panose="020B0604020202020204" pitchFamily="34" charset="0"/>
                <a:cs typeface="Arial" panose="020B0604020202020204" pitchFamily="34" charset="0"/>
              </a:rPr>
              <a:t>Form Page </a:t>
            </a:r>
            <a:r>
              <a:rPr lang="en-US" altLang="en-US" sz="4400" b="1" dirty="0" smtClean="0">
                <a:solidFill>
                  <a:srgbClr val="49176D"/>
                </a:solidFill>
                <a:latin typeface="Arial" panose="020B0604020202020204" pitchFamily="34" charset="0"/>
                <a:cs typeface="Arial" panose="020B0604020202020204" pitchFamily="34" charset="0"/>
              </a:rPr>
              <a:t>2</a:t>
            </a:r>
            <a:endParaRPr lang="en-US" sz="4400" b="1" dirty="0">
              <a:solidFill>
                <a:srgbClr val="49176D"/>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23</a:t>
            </a:fld>
            <a:endParaRPr lang="en-US" dirty="0"/>
          </a:p>
        </p:txBody>
      </p:sp>
      <p:pic>
        <p:nvPicPr>
          <p:cNvPr id="7" name="Picture 4" descr="This is the section of the UTI SBAR form for the R of SBAR, or request. Whoever fills out the form is documenting the physician/NP/PA orders. Information is recorded about recommended fluid intake, vital signs, antibiotic initiation, and physician notification." title="SBA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2224278"/>
            <a:ext cx="8595360" cy="4405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26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90600"/>
            <a:ext cx="9052560" cy="1295400"/>
          </a:xfrm>
        </p:spPr>
        <p:txBody>
          <a:bodyPr>
            <a:noAutofit/>
          </a:bodyPr>
          <a:lstStyle/>
          <a:p>
            <a:pPr eaLnBrk="0" fontAlgn="base" hangingPunct="0">
              <a:spcAft>
                <a:spcPct val="0"/>
              </a:spcAft>
            </a:pPr>
            <a:r>
              <a:rPr lang="en-US" altLang="en-US" sz="4400" b="1" dirty="0">
                <a:solidFill>
                  <a:srgbClr val="49176D"/>
                </a:solidFill>
                <a:latin typeface="Arial" panose="020B0604020202020204" pitchFamily="34" charset="0"/>
                <a:cs typeface="Arial" panose="020B0604020202020204" pitchFamily="34" charset="0"/>
              </a:rPr>
              <a:t>All SBAR Forms Page 2 </a:t>
            </a:r>
            <a:r>
              <a:rPr lang="en-US" altLang="en-US" sz="4400" b="1" dirty="0" smtClean="0">
                <a:solidFill>
                  <a:srgbClr val="49176D"/>
                </a:solidFill>
                <a:latin typeface="Arial" panose="020B0604020202020204" pitchFamily="34" charset="0"/>
                <a:cs typeface="Arial" panose="020B0604020202020204" pitchFamily="34" charset="0"/>
              </a:rPr>
              <a:t/>
            </a:r>
            <a:br>
              <a:rPr lang="en-US" altLang="en-US" sz="4400" b="1" dirty="0" smtClean="0">
                <a:solidFill>
                  <a:srgbClr val="49176D"/>
                </a:solidFill>
                <a:latin typeface="Arial" panose="020B0604020202020204" pitchFamily="34" charset="0"/>
                <a:cs typeface="Arial" panose="020B0604020202020204" pitchFamily="34" charset="0"/>
              </a:rPr>
            </a:br>
            <a:r>
              <a:rPr lang="en-US" altLang="en-US" sz="2800" b="1" dirty="0" smtClean="0">
                <a:solidFill>
                  <a:srgbClr val="49176D"/>
                </a:solidFill>
                <a:latin typeface="Arial" panose="020B0604020202020204" pitchFamily="34" charset="0"/>
                <a:cs typeface="Arial" panose="020B0604020202020204" pitchFamily="34" charset="0"/>
              </a:rPr>
              <a:t>(</a:t>
            </a:r>
            <a:r>
              <a:rPr lang="en-US" altLang="en-US" sz="2800" b="1" dirty="0">
                <a:solidFill>
                  <a:srgbClr val="49176D"/>
                </a:solidFill>
                <a:latin typeface="Arial" panose="020B0604020202020204" pitchFamily="34" charset="0"/>
                <a:cs typeface="Arial" panose="020B0604020202020204" pitchFamily="34" charset="0"/>
              </a:rPr>
              <a:t>continued)</a:t>
            </a:r>
            <a:endParaRPr lang="en-US" sz="2800" b="1" dirty="0">
              <a:solidFill>
                <a:srgbClr val="49176D"/>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24</a:t>
            </a:fld>
            <a:endParaRPr lang="en-US" dirty="0"/>
          </a:p>
        </p:txBody>
      </p:sp>
      <p:pic>
        <p:nvPicPr>
          <p:cNvPr id="8" name="Picture 4" descr="Location on the UTI SBAR form for physician/NP/PA signature, name of the person who notified the family, and the name of the person who received the telephone order." title="SBAR form"/>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914400" y="3432969"/>
            <a:ext cx="8229600"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690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19200"/>
            <a:ext cx="9052560" cy="1295400"/>
          </a:xfrm>
        </p:spPr>
        <p:txBody>
          <a:bodyPr>
            <a:noAutofit/>
          </a:bodyPr>
          <a:lstStyle/>
          <a:p>
            <a:pPr eaLnBrk="0" fontAlgn="base" hangingPunct="0">
              <a:spcAft>
                <a:spcPct val="0"/>
              </a:spcAft>
            </a:pPr>
            <a:r>
              <a:rPr lang="en-US" altLang="en-US" sz="4400" b="1" dirty="0">
                <a:solidFill>
                  <a:srgbClr val="49176D"/>
                </a:solidFill>
                <a:latin typeface="Arial" panose="020B0604020202020204" pitchFamily="34" charset="0"/>
                <a:cs typeface="Arial" panose="020B0604020202020204" pitchFamily="34" charset="0"/>
              </a:rPr>
              <a:t>Review</a:t>
            </a:r>
            <a:endParaRPr lang="en-US" sz="4400" b="1" dirty="0">
              <a:solidFill>
                <a:srgbClr val="49176D"/>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2920" y="2438401"/>
            <a:ext cx="9052560" cy="3048000"/>
          </a:xfrm>
        </p:spPr>
        <p:txBody>
          <a:bodyPr>
            <a:normAutofit lnSpcReduction="10000"/>
          </a:bodyPr>
          <a:lstStyle/>
          <a:p>
            <a:pPr>
              <a:buClr>
                <a:schemeClr val="accent1"/>
              </a:buClr>
              <a:buSzPct val="110000"/>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Form groups</a:t>
            </a:r>
          </a:p>
          <a:p>
            <a:pPr marL="742950" lvl="1" indent="-285750" eaLnBrk="0" fontAlgn="base" hangingPunct="0">
              <a:spcAft>
                <a:spcPct val="0"/>
              </a:spcAft>
              <a:buClr>
                <a:srgbClr val="49176D"/>
              </a:buClr>
              <a:buFont typeface="Arial" charset="0"/>
              <a:buChar char="–"/>
            </a:pPr>
            <a:r>
              <a:rPr lang="en-US" altLang="en-US" sz="2800" dirty="0">
                <a:latin typeface="Arial" panose="020B0604020202020204" pitchFamily="34" charset="0"/>
                <a:cs typeface="Arial" panose="020B0604020202020204" pitchFamily="34" charset="0"/>
              </a:rPr>
              <a:t>Think about recent resident who had a UTI; did that person’s symptoms meet the criteria?</a:t>
            </a:r>
          </a:p>
          <a:p>
            <a:pPr marL="742950" lvl="1" indent="-285750" eaLnBrk="0" fontAlgn="base" hangingPunct="0">
              <a:spcAft>
                <a:spcPct val="0"/>
              </a:spcAft>
              <a:buClr>
                <a:srgbClr val="49176D"/>
              </a:buClr>
              <a:buFont typeface="Arial" charset="0"/>
              <a:buChar char="–"/>
            </a:pPr>
            <a:r>
              <a:rPr lang="en-US" altLang="en-US" sz="2800" dirty="0">
                <a:latin typeface="Arial" panose="020B0604020202020204" pitchFamily="34" charset="0"/>
                <a:cs typeface="Arial" panose="020B0604020202020204" pitchFamily="34" charset="0"/>
              </a:rPr>
              <a:t>Have you ever seen a situation where a resident did not meet the criteria? What happened? </a:t>
            </a:r>
          </a:p>
          <a:p>
            <a:pPr marL="382021" lvl="1" indent="-382021">
              <a:buClr>
                <a:schemeClr val="accent1"/>
              </a:buClr>
              <a:buSzPct val="110000"/>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Report </a:t>
            </a:r>
            <a:r>
              <a:rPr lang="en-US" altLang="en-US" sz="3200" dirty="0">
                <a:latin typeface="Arial" panose="020B0604020202020204" pitchFamily="34" charset="0"/>
                <a:cs typeface="Arial" panose="020B0604020202020204" pitchFamily="34" charset="0"/>
              </a:rPr>
              <a:t>back</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25</a:t>
            </a:fld>
            <a:endParaRPr lang="en-US" dirty="0"/>
          </a:p>
        </p:txBody>
      </p:sp>
    </p:spTree>
    <p:extLst>
      <p:ext uri="{BB962C8B-B14F-4D97-AF65-F5344CB8AC3E}">
        <p14:creationId xmlns:p14="http://schemas.microsoft.com/office/powerpoint/2010/main" val="3922122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90600"/>
            <a:ext cx="9052560" cy="1295400"/>
          </a:xfrm>
        </p:spPr>
        <p:txBody>
          <a:bodyPr>
            <a:noAutofit/>
          </a:bodyPr>
          <a:lstStyle/>
          <a:p>
            <a:pPr eaLnBrk="0" fontAlgn="base" hangingPunct="0">
              <a:spcAft>
                <a:spcPct val="0"/>
              </a:spcAft>
            </a:pPr>
            <a:r>
              <a:rPr lang="en-US" sz="4000" b="1" dirty="0">
                <a:solidFill>
                  <a:srgbClr val="49176D"/>
                </a:solidFill>
                <a:latin typeface="Arial" panose="020B0604020202020204" pitchFamily="34" charset="0"/>
                <a:cs typeface="Arial" panose="020B0604020202020204" pitchFamily="34" charset="0"/>
              </a:rPr>
              <a:t>Suspected Skin and</a:t>
            </a:r>
            <a:br>
              <a:rPr lang="en-US" sz="4000" b="1" dirty="0">
                <a:solidFill>
                  <a:srgbClr val="49176D"/>
                </a:solidFill>
                <a:latin typeface="Arial" panose="020B0604020202020204" pitchFamily="34" charset="0"/>
                <a:cs typeface="Arial" panose="020B0604020202020204" pitchFamily="34" charset="0"/>
              </a:rPr>
            </a:br>
            <a:r>
              <a:rPr lang="en-US" sz="4000" b="1" dirty="0">
                <a:solidFill>
                  <a:srgbClr val="49176D"/>
                </a:solidFill>
                <a:latin typeface="Arial" panose="020B0604020202020204" pitchFamily="34" charset="0"/>
                <a:cs typeface="Arial" panose="020B0604020202020204" pitchFamily="34" charset="0"/>
              </a:rPr>
              <a:t>Soft Tissue Infection SBAR</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26</a:t>
            </a:fld>
            <a:endParaRPr lang="en-US" dirty="0"/>
          </a:p>
        </p:txBody>
      </p:sp>
      <p:pic>
        <p:nvPicPr>
          <p:cNvPr id="8" name="Picture 5" descr="Section of the suspected skin and soft tissue infection SBAR form related to the S, or situation. The current assessment includes check boxes for new or increasing purulent drainage at a wound, skin, or soft-tissue site, redness, warmth, new or increasing swelling, and tenderness." title="Suspected skin and soft tissue infection SBA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82" y="2636044"/>
            <a:ext cx="7945437"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935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0"/>
            <a:ext cx="9052560" cy="1295400"/>
          </a:xfrm>
        </p:spPr>
        <p:txBody>
          <a:bodyPr>
            <a:noAutofit/>
          </a:bodyPr>
          <a:lstStyle/>
          <a:p>
            <a:pPr eaLnBrk="0" fontAlgn="base" hangingPunct="0">
              <a:spcAft>
                <a:spcPct val="0"/>
              </a:spcAft>
            </a:pPr>
            <a:r>
              <a:rPr lang="en-US" sz="3900" b="1" dirty="0">
                <a:solidFill>
                  <a:srgbClr val="49176D"/>
                </a:solidFill>
                <a:latin typeface="Arial" panose="020B0604020202020204" pitchFamily="34" charset="0"/>
                <a:cs typeface="Arial" panose="020B0604020202020204" pitchFamily="34" charset="0"/>
              </a:rPr>
              <a:t>Suspected SSTI Infection SBAR</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27</a:t>
            </a:fld>
            <a:endParaRPr lang="en-US" dirty="0"/>
          </a:p>
        </p:txBody>
      </p:sp>
      <p:pic>
        <p:nvPicPr>
          <p:cNvPr id="7" name="Picture 3" descr="Section of the suspected skin and soft tissue infection SBAR form about the B, or background. The form asks about diabetes or other active diagnoses, advance directives for limiting treatment, medication allergies, use of Coumadin, and other details." title="Suspected skin and soft tissue infection SBA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1903413"/>
            <a:ext cx="7969250" cy="442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766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90600"/>
            <a:ext cx="9052560" cy="1295400"/>
          </a:xfrm>
        </p:spPr>
        <p:txBody>
          <a:bodyPr>
            <a:noAutofit/>
          </a:bodyPr>
          <a:lstStyle/>
          <a:p>
            <a:pPr eaLnBrk="0" fontAlgn="base" hangingPunct="0">
              <a:spcAft>
                <a:spcPct val="0"/>
              </a:spcAft>
            </a:pPr>
            <a:r>
              <a:rPr lang="en-US" sz="4000" b="1" dirty="0">
                <a:solidFill>
                  <a:srgbClr val="49176D"/>
                </a:solidFill>
                <a:latin typeface="Arial" panose="020B0604020202020204" pitchFamily="34" charset="0"/>
                <a:cs typeface="Arial" panose="020B0604020202020204" pitchFamily="34" charset="0"/>
              </a:rPr>
              <a:t>Suspected SSTI SBAR Page 2</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28</a:t>
            </a:fld>
            <a:endParaRPr lang="en-US" dirty="0"/>
          </a:p>
        </p:txBody>
      </p:sp>
      <p:pic>
        <p:nvPicPr>
          <p:cNvPr id="8" name="Picture 3" descr="This section of the suspected skin and soft tissue infection SBAR form relates to the A, or assessment. It indicates the minimum criteria for initiating an antibiotic include new or increasing purulent drainage at a wound, skin, or soft-tissue site or at least two of the following: fever of 100 degrees or repeated temperatures of 99 degrees, redness, tenderness, warmth, and new or increasing swelling." title="suspected skin and soft tissue infection SBA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2695575"/>
            <a:ext cx="7969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691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sz="4000" b="1" dirty="0">
                <a:solidFill>
                  <a:srgbClr val="49176D"/>
                </a:solidFill>
                <a:latin typeface="Arial" panose="020B0604020202020204" pitchFamily="34" charset="0"/>
                <a:cs typeface="Arial" panose="020B0604020202020204" pitchFamily="34" charset="0"/>
              </a:rPr>
              <a:t>Suspected SSTI SBAR Page 2</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29</a:t>
            </a:fld>
            <a:endParaRPr lang="en-US" dirty="0"/>
          </a:p>
        </p:txBody>
      </p:sp>
      <p:pic>
        <p:nvPicPr>
          <p:cNvPr id="7" name="Picture 3" descr="if protocol criteria are not met, the form indicates the resident does not need an immediate prescription for an antibiotic but might need additional observation." title="suspected skin and soft tissue infection SBA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525" y="4619625"/>
            <a:ext cx="456247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If protocol criteria are met, the form indicates the resident might have a skin and soft tissue infection and need a prescription for an antibiotic agent." title="suspected skin and soft tissue infection SBAR f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2105025"/>
            <a:ext cx="6058474"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610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0"/>
            <a:ext cx="9052560" cy="1295400"/>
          </a:xfrm>
        </p:spPr>
        <p:txBody>
          <a:bodyPr>
            <a:normAutofit/>
          </a:bodyPr>
          <a:lstStyle/>
          <a:p>
            <a:pPr eaLnBrk="0" fontAlgn="base" hangingPunct="0">
              <a:spcAft>
                <a:spcPct val="0"/>
              </a:spcAft>
            </a:pPr>
            <a:r>
              <a:rPr lang="en-US" sz="4400" b="1" dirty="0">
                <a:solidFill>
                  <a:srgbClr val="49176D"/>
                </a:solidFill>
                <a:latin typeface="Arial" panose="020B0604020202020204" pitchFamily="34" charset="0"/>
                <a:cs typeface="Arial" panose="020B0604020202020204" pitchFamily="34" charset="0"/>
              </a:rPr>
              <a:t>Objectives</a:t>
            </a:r>
          </a:p>
        </p:txBody>
      </p:sp>
      <p:sp>
        <p:nvSpPr>
          <p:cNvPr id="3" name="Content Placeholder 2"/>
          <p:cNvSpPr>
            <a:spLocks noGrp="1"/>
          </p:cNvSpPr>
          <p:nvPr>
            <p:ph idx="1"/>
          </p:nvPr>
        </p:nvSpPr>
        <p:spPr/>
        <p:txBody>
          <a:bodyPr>
            <a:normAutofit/>
          </a:bodyPr>
          <a:lstStyle/>
          <a:p>
            <a:pPr>
              <a:buClr>
                <a:srgbClr val="49176D"/>
              </a:buClr>
              <a:buSzPct val="110000"/>
              <a:buFont typeface="Wingdings" panose="05000000000000000000" pitchFamily="2" charset="2"/>
              <a:buChar char="§"/>
            </a:pPr>
            <a:r>
              <a:rPr lang="en-US" sz="3200" dirty="0">
                <a:latin typeface="Arial" panose="020B0604020202020204" pitchFamily="34" charset="0"/>
                <a:cs typeface="Arial" panose="020B0604020202020204" pitchFamily="34" charset="0"/>
              </a:rPr>
              <a:t>Identify problems with unnecessary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antibiotic </a:t>
            </a:r>
            <a:r>
              <a:rPr lang="en-US" sz="3200" dirty="0">
                <a:latin typeface="Arial" panose="020B0604020202020204" pitchFamily="34" charset="0"/>
                <a:cs typeface="Arial" panose="020B0604020202020204" pitchFamily="34" charset="0"/>
              </a:rPr>
              <a:t>use</a:t>
            </a:r>
          </a:p>
          <a:p>
            <a:pPr>
              <a:buClr>
                <a:srgbClr val="49176D"/>
              </a:buClr>
              <a:buSzPct val="110000"/>
              <a:buFont typeface="Wingdings" panose="05000000000000000000" pitchFamily="2" charset="2"/>
              <a:buChar char="§"/>
            </a:pPr>
            <a:r>
              <a:rPr lang="en-US" sz="3200" dirty="0">
                <a:latin typeface="Arial" panose="020B0604020202020204" pitchFamily="34" charset="0"/>
                <a:cs typeface="Arial" panose="020B0604020202020204" pitchFamily="34" charset="0"/>
              </a:rPr>
              <a:t>Learn how to provide critical information to prescribing clinicians to make an informed decision</a:t>
            </a:r>
          </a:p>
          <a:p>
            <a:pPr>
              <a:buClr>
                <a:srgbClr val="49176D"/>
              </a:buClr>
              <a:buSzPct val="110000"/>
              <a:buFont typeface="Wingdings" panose="05000000000000000000" pitchFamily="2" charset="2"/>
              <a:buChar char="§"/>
            </a:pPr>
            <a:r>
              <a:rPr lang="en-US" sz="3200" dirty="0">
                <a:latin typeface="Arial" panose="020B0604020202020204" pitchFamily="34" charset="0"/>
                <a:cs typeface="Arial" panose="020B0604020202020204" pitchFamily="34" charset="0"/>
              </a:rPr>
              <a:t>Understand the minimum criteria for antibiotics for the three most common infections:</a:t>
            </a:r>
          </a:p>
          <a:p>
            <a:pPr marL="914400" lvl="1" indent="-514350">
              <a:buClr>
                <a:srgbClr val="49176D"/>
              </a:buClr>
              <a:buFont typeface="+mj-lt"/>
              <a:buAutoNum type="arabicPeriod"/>
            </a:pPr>
            <a:r>
              <a:rPr lang="en-US" sz="2200" dirty="0"/>
              <a:t>Urinary tract</a:t>
            </a:r>
          </a:p>
          <a:p>
            <a:pPr marL="914400" lvl="1" indent="-514350">
              <a:buClr>
                <a:srgbClr val="49176D"/>
              </a:buClr>
              <a:buFont typeface="+mj-lt"/>
              <a:buAutoNum type="arabicPeriod"/>
            </a:pPr>
            <a:r>
              <a:rPr lang="en-US" sz="2200" dirty="0"/>
              <a:t>Skin and soft tissue</a:t>
            </a:r>
          </a:p>
          <a:p>
            <a:pPr marL="914400" lvl="1" indent="-514350">
              <a:buClr>
                <a:srgbClr val="49176D"/>
              </a:buClr>
              <a:buFont typeface="+mj-lt"/>
              <a:buAutoNum type="arabicPeriod"/>
            </a:pPr>
            <a:r>
              <a:rPr lang="en-US" sz="2200" dirty="0"/>
              <a:t>Lower respiratory</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7"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3</a:t>
            </a:fld>
            <a:endParaRPr lang="en-US" dirty="0"/>
          </a:p>
        </p:txBody>
      </p:sp>
    </p:spTree>
    <p:extLst>
      <p:ext uri="{BB962C8B-B14F-4D97-AF65-F5344CB8AC3E}">
        <p14:creationId xmlns:p14="http://schemas.microsoft.com/office/powerpoint/2010/main" val="1451983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sz="4000" b="1" dirty="0">
                <a:solidFill>
                  <a:srgbClr val="49176D"/>
                </a:solidFill>
                <a:latin typeface="Arial" panose="020B0604020202020204" pitchFamily="34" charset="0"/>
                <a:cs typeface="Arial" panose="020B0604020202020204" pitchFamily="34" charset="0"/>
              </a:rPr>
              <a:t>Suspected SSTI SBAR Page 2</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30</a:t>
            </a:fld>
            <a:endParaRPr lang="en-US" dirty="0"/>
          </a:p>
        </p:txBody>
      </p:sp>
      <p:pic>
        <p:nvPicPr>
          <p:cNvPr id="8" name="Picture 2" descr="This part of the suspected skin and soft tissue infection SBAR form rleates to the R, or request. Physician/NP/PA orders are documented here and indicates orders for vital signs assessment, physician notification, use of acetaminophen or other pain reliever, and use of specified antibiotics." title="suspected skin and soft tissue infection SBA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2086319"/>
            <a:ext cx="8595360" cy="4695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759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66800"/>
            <a:ext cx="9052560" cy="1295400"/>
          </a:xfrm>
        </p:spPr>
        <p:txBody>
          <a:bodyPr>
            <a:noAutofit/>
          </a:bodyPr>
          <a:lstStyle/>
          <a:p>
            <a:pPr eaLnBrk="0" fontAlgn="base" hangingPunct="0">
              <a:spcAft>
                <a:spcPct val="0"/>
              </a:spcAft>
            </a:pPr>
            <a:r>
              <a:rPr lang="en-US" sz="4000" b="1" dirty="0">
                <a:solidFill>
                  <a:srgbClr val="49176D"/>
                </a:solidFill>
                <a:latin typeface="Arial" panose="020B0604020202020204" pitchFamily="34" charset="0"/>
                <a:cs typeface="Arial" panose="020B0604020202020204" pitchFamily="34" charset="0"/>
              </a:rPr>
              <a:t>Suspected Lower Respiratory </a:t>
            </a:r>
            <a:br>
              <a:rPr lang="en-US" sz="4000" b="1" dirty="0">
                <a:solidFill>
                  <a:srgbClr val="49176D"/>
                </a:solidFill>
                <a:latin typeface="Arial" panose="020B0604020202020204" pitchFamily="34" charset="0"/>
                <a:cs typeface="Arial" panose="020B0604020202020204" pitchFamily="34" charset="0"/>
              </a:rPr>
            </a:br>
            <a:r>
              <a:rPr lang="en-US" sz="4000" b="1" dirty="0">
                <a:solidFill>
                  <a:srgbClr val="49176D"/>
                </a:solidFill>
                <a:latin typeface="Arial" panose="020B0604020202020204" pitchFamily="34" charset="0"/>
                <a:cs typeface="Arial" panose="020B0604020202020204" pitchFamily="34" charset="0"/>
              </a:rPr>
              <a:t>Tract Infection SBAR</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31</a:t>
            </a:fld>
            <a:endParaRPr lang="en-US" dirty="0"/>
          </a:p>
        </p:txBody>
      </p:sp>
      <p:pic>
        <p:nvPicPr>
          <p:cNvPr id="7" name="Picture 2" descr="This part of the suspected lower respiratory tract infection SBAR form relates to the S or situation. The current assessment includes new or worsened cough, new or worsened shortness of breath, delirium, rigors, runny nose, and sore throat. Vital signs are also requested." title="suspected lower respiratory tract infection SBA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107" y="2900363"/>
            <a:ext cx="8104187" cy="273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427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66800"/>
            <a:ext cx="9052560" cy="1295400"/>
          </a:xfrm>
        </p:spPr>
        <p:txBody>
          <a:bodyPr>
            <a:noAutofit/>
          </a:bodyPr>
          <a:lstStyle/>
          <a:p>
            <a:pPr eaLnBrk="0" fontAlgn="base" hangingPunct="0">
              <a:spcAft>
                <a:spcPct val="0"/>
              </a:spcAft>
            </a:pPr>
            <a:r>
              <a:rPr lang="en-US" sz="4400" b="1" dirty="0">
                <a:solidFill>
                  <a:srgbClr val="49176D"/>
                </a:solidFill>
                <a:latin typeface="Arial" panose="020B0604020202020204" pitchFamily="34" charset="0"/>
                <a:cs typeface="Arial" panose="020B0604020202020204" pitchFamily="34" charset="0"/>
              </a:rPr>
              <a:t>Suspected LRTI SBAR</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32</a:t>
            </a:fld>
            <a:endParaRPr lang="en-US" dirty="0"/>
          </a:p>
        </p:txBody>
      </p:sp>
      <p:pic>
        <p:nvPicPr>
          <p:cNvPr id="8" name="Picture 2" descr="This part of the suspected lower respiratory tract infection SBAR form relates to the B, or background. It seeks background information about whether the resident has COPD or diabetes, is a current or former smoker, is on supplemental oxygen, or has other active diagnoses." title="suspected lower respiratory tract infection SBA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2399919"/>
            <a:ext cx="8595360" cy="297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792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sz="4000" b="1" dirty="0">
                <a:solidFill>
                  <a:srgbClr val="49176D"/>
                </a:solidFill>
                <a:latin typeface="Arial" panose="020B0604020202020204" pitchFamily="34" charset="0"/>
                <a:cs typeface="Arial" panose="020B0604020202020204" pitchFamily="34" charset="0"/>
              </a:rPr>
              <a:t>Suspected LRTI SBAR Page 2</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33</a:t>
            </a:fld>
            <a:endParaRPr lang="en-US" dirty="0"/>
          </a:p>
        </p:txBody>
      </p:sp>
      <p:pic>
        <p:nvPicPr>
          <p:cNvPr id="7" name="Picture 6" descr="This section of the suspected lower respiratory tract infection SBAR form relates to the A, or assessment. Information is requested about four topic areas. First, whether the resident has a fever higher than 102 degrees and one of four conditions. Second, whether the resident has a fever between 100 and 102 degrees, a cough, and at least one of four conditions. Third, whether an afebrile resident with COPD who is older than 65 and has a new or increased cough with purulent sputum production. Fourth, whether the afebrile resident without COPD who is older than 65 and has a new or increased cough with purulent sputum and at least one of two conditions." title="suspected lower respiratory tract infection SBA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19" y="2252663"/>
            <a:ext cx="8779763" cy="391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981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sz="4000" b="1" dirty="0">
                <a:solidFill>
                  <a:srgbClr val="49176D"/>
                </a:solidFill>
                <a:latin typeface="Arial" panose="020B0604020202020204" pitchFamily="34" charset="0"/>
                <a:cs typeface="Arial" panose="020B0604020202020204" pitchFamily="34" charset="0"/>
              </a:rPr>
              <a:t>Suspected LRTI SBAR Page 2</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34</a:t>
            </a:fld>
            <a:endParaRPr lang="en-US" dirty="0"/>
          </a:p>
        </p:txBody>
      </p:sp>
      <p:pic>
        <p:nvPicPr>
          <p:cNvPr id="8" name="Picture 7" descr="This part of the suspected lower respiratory tract infection SBAR form relates to the R, or request. It documents physician/NP/PA orders for chest x ray, cough suppressant, acetaminophen, heating pad, raising of upper body to sleep, fluid intake, salt water gargles, vital signs assessment, and intravenous fluid hydration." title="suspected lower respiratory tract infection SBA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437" y="2300288"/>
            <a:ext cx="8535526" cy="394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538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sz="4400" b="1" dirty="0">
                <a:solidFill>
                  <a:srgbClr val="49176D"/>
                </a:solidFill>
                <a:latin typeface="Arial" panose="020B0604020202020204" pitchFamily="34" charset="0"/>
                <a:cs typeface="Arial" panose="020B0604020202020204" pitchFamily="34" charset="0"/>
              </a:rPr>
              <a:t>Questions and Review</a:t>
            </a:r>
          </a:p>
        </p:txBody>
      </p:sp>
      <p:sp>
        <p:nvSpPr>
          <p:cNvPr id="3" name="Content Placeholder 2"/>
          <p:cNvSpPr>
            <a:spLocks noGrp="1"/>
          </p:cNvSpPr>
          <p:nvPr>
            <p:ph idx="1"/>
          </p:nvPr>
        </p:nvSpPr>
        <p:spPr>
          <a:xfrm>
            <a:off x="502920" y="3200400"/>
            <a:ext cx="9052560" cy="1371600"/>
          </a:xfrm>
        </p:spPr>
        <p:txBody>
          <a:bodyPr>
            <a:noAutofit/>
          </a:bodyPr>
          <a:lstStyle/>
          <a:p>
            <a:pPr>
              <a:buClr>
                <a:schemeClr val="accent1"/>
              </a:buClr>
              <a:buSzPct val="110000"/>
              <a:buFont typeface="Wingdings" panose="05000000000000000000" pitchFamily="2" charset="2"/>
              <a:buChar char="§"/>
            </a:pPr>
            <a:r>
              <a:rPr lang="en-US" sz="3200" dirty="0"/>
              <a:t>Thoughts? </a:t>
            </a:r>
          </a:p>
          <a:p>
            <a:pPr>
              <a:buClr>
                <a:schemeClr val="accent1"/>
              </a:buClr>
              <a:buSzPct val="110000"/>
              <a:buFont typeface="Wingdings" panose="05000000000000000000" pitchFamily="2" charset="2"/>
              <a:buChar char="§"/>
            </a:pPr>
            <a:r>
              <a:rPr lang="en-US" sz="3200" dirty="0"/>
              <a:t>Any surprises</a:t>
            </a:r>
            <a:r>
              <a:rPr lang="en-US" sz="3200" dirty="0" smtClean="0"/>
              <a:t>?</a:t>
            </a:r>
            <a:endParaRPr lang="en-US" sz="3200" dirty="0"/>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35</a:t>
            </a:fld>
            <a:endParaRPr lang="en-US" dirty="0"/>
          </a:p>
        </p:txBody>
      </p:sp>
    </p:spTree>
    <p:extLst>
      <p:ext uri="{BB962C8B-B14F-4D97-AF65-F5344CB8AC3E}">
        <p14:creationId xmlns:p14="http://schemas.microsoft.com/office/powerpoint/2010/main" val="1360456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altLang="en-US" sz="4400" b="1" dirty="0">
                <a:solidFill>
                  <a:srgbClr val="49176D"/>
                </a:solidFill>
                <a:latin typeface="Arial" panose="020B0604020202020204" pitchFamily="34" charset="0"/>
                <a:cs typeface="Arial" panose="020B0604020202020204" pitchFamily="34" charset="0"/>
              </a:rPr>
              <a:t>Summary</a:t>
            </a:r>
            <a:endParaRPr lang="en-US" sz="4400" b="1" dirty="0">
              <a:solidFill>
                <a:srgbClr val="49176D"/>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2057400"/>
            <a:ext cx="9052560" cy="4648200"/>
          </a:xfrm>
        </p:spPr>
        <p:txBody>
          <a:bodyPr>
            <a:noAutofit/>
          </a:bodyPr>
          <a:lstStyle/>
          <a:p>
            <a:pPr>
              <a:spcBef>
                <a:spcPts val="1200"/>
              </a:spcBef>
              <a:buClr>
                <a:schemeClr val="accent1"/>
              </a:buClr>
              <a:buSzPct val="110000"/>
              <a:buFont typeface="Wingdings" panose="05000000000000000000" pitchFamily="2" charset="2"/>
              <a:buChar char="§"/>
            </a:pPr>
            <a:r>
              <a:rPr lang="en-US" sz="2400" dirty="0"/>
              <a:t>The Suspected Infection SBAR forms are now the home’s protocol to communicate with prescribing clinicians.</a:t>
            </a:r>
          </a:p>
          <a:p>
            <a:pPr>
              <a:spcBef>
                <a:spcPts val="1200"/>
              </a:spcBef>
              <a:buClr>
                <a:schemeClr val="accent1"/>
              </a:buClr>
              <a:buSzPct val="110000"/>
              <a:buFont typeface="Wingdings" panose="05000000000000000000" pitchFamily="2" charset="2"/>
              <a:buChar char="§"/>
            </a:pPr>
            <a:r>
              <a:rPr lang="en-US" sz="2400" dirty="0"/>
              <a:t>They are used in all instances in which nursing staff communicate to seek treatment guidance from clinicians </a:t>
            </a:r>
            <a:r>
              <a:rPr lang="en-US" sz="2400" dirty="0" smtClean="0"/>
              <a:t/>
            </a:r>
            <a:br>
              <a:rPr lang="en-US" sz="2400" dirty="0" smtClean="0"/>
            </a:br>
            <a:r>
              <a:rPr lang="en-US" sz="2400" dirty="0" smtClean="0"/>
              <a:t>about </a:t>
            </a:r>
            <a:r>
              <a:rPr lang="en-US" sz="2400" dirty="0"/>
              <a:t>suspected UTIs, SSTIs, and LRTIs.</a:t>
            </a:r>
          </a:p>
          <a:p>
            <a:pPr>
              <a:spcBef>
                <a:spcPts val="1200"/>
              </a:spcBef>
              <a:buClr>
                <a:schemeClr val="accent1"/>
              </a:buClr>
              <a:buSzPct val="110000"/>
              <a:buFont typeface="Wingdings" panose="05000000000000000000" pitchFamily="2" charset="2"/>
              <a:buChar char="§"/>
            </a:pPr>
            <a:r>
              <a:rPr lang="en-US" sz="2400" dirty="0"/>
              <a:t>If a prescribing clinician is on site, then a Suspected Infection SBAR form should still be completed for the prescribing clinician’s review.</a:t>
            </a:r>
          </a:p>
          <a:p>
            <a:pPr>
              <a:spcBef>
                <a:spcPts val="1200"/>
              </a:spcBef>
              <a:buClr>
                <a:schemeClr val="accent1"/>
              </a:buClr>
              <a:buSzPct val="110000"/>
              <a:buFont typeface="Wingdings" panose="05000000000000000000" pitchFamily="2" charset="2"/>
              <a:buChar char="§"/>
            </a:pPr>
            <a:r>
              <a:rPr lang="en-US" sz="2400" dirty="0"/>
              <a:t>The information on the Suspected Infection SBAR form should be provided to the prescribing clinician before the decision to initiate treatment with antibiotics.  </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36</a:t>
            </a:fld>
            <a:endParaRPr lang="en-US" dirty="0"/>
          </a:p>
        </p:txBody>
      </p:sp>
    </p:spTree>
    <p:extLst>
      <p:ext uri="{BB962C8B-B14F-4D97-AF65-F5344CB8AC3E}">
        <p14:creationId xmlns:p14="http://schemas.microsoft.com/office/powerpoint/2010/main" val="266201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altLang="en-US" sz="4000" b="1" dirty="0">
                <a:solidFill>
                  <a:srgbClr val="49176D"/>
                </a:solidFill>
                <a:latin typeface="Arial" panose="020B0604020202020204" pitchFamily="34" charset="0"/>
                <a:cs typeface="Arial" panose="020B0604020202020204" pitchFamily="34" charset="0"/>
              </a:rPr>
              <a:t>Background: Antibiotic </a:t>
            </a:r>
            <a:r>
              <a:rPr lang="en-US" altLang="en-US" sz="4000" b="1" dirty="0" smtClean="0">
                <a:solidFill>
                  <a:srgbClr val="49176D"/>
                </a:solidFill>
                <a:latin typeface="Arial" panose="020B0604020202020204" pitchFamily="34" charset="0"/>
                <a:cs typeface="Arial" panose="020B0604020202020204" pitchFamily="34" charset="0"/>
              </a:rPr>
              <a:t>Use in Nursing </a:t>
            </a:r>
            <a:r>
              <a:rPr lang="en-US" altLang="en-US" sz="4000" b="1" dirty="0">
                <a:solidFill>
                  <a:srgbClr val="49176D"/>
                </a:solidFill>
                <a:latin typeface="Arial" panose="020B0604020202020204" pitchFamily="34" charset="0"/>
                <a:cs typeface="Arial" panose="020B0604020202020204" pitchFamily="34" charset="0"/>
              </a:rPr>
              <a:t>Homes</a:t>
            </a:r>
            <a:endParaRPr lang="en-US" sz="4000" b="1" dirty="0">
              <a:solidFill>
                <a:srgbClr val="49176D"/>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2920" y="2261975"/>
            <a:ext cx="9052560" cy="5129425"/>
          </a:xfrm>
        </p:spPr>
        <p:txBody>
          <a:bodyPr>
            <a:normAutofit/>
          </a:bodyPr>
          <a:lstStyle/>
          <a:p>
            <a:pPr>
              <a:spcBef>
                <a:spcPts val="1200"/>
              </a:spcBef>
              <a:buClr>
                <a:srgbClr val="49176D"/>
              </a:buClr>
              <a:buSzPct val="110000"/>
              <a:buFont typeface="Wingdings" panose="05000000000000000000" pitchFamily="2" charset="2"/>
              <a:buChar char="§"/>
            </a:pPr>
            <a:r>
              <a:rPr lang="en-US" sz="3200" dirty="0">
                <a:latin typeface="Arial" panose="020B0604020202020204" pitchFamily="34" charset="0"/>
                <a:cs typeface="Arial" panose="020B0604020202020204" pitchFamily="34" charset="0"/>
              </a:rPr>
              <a:t>Between 50% and 70% of nursing home residents will receive at least one course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of </a:t>
            </a:r>
            <a:r>
              <a:rPr lang="en-US" sz="3200" dirty="0">
                <a:latin typeface="Arial" panose="020B0604020202020204" pitchFamily="34" charset="0"/>
                <a:cs typeface="Arial" panose="020B0604020202020204" pitchFamily="34" charset="0"/>
              </a:rPr>
              <a:t>systemic antimicrobial agent during a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calendar year</a:t>
            </a:r>
            <a:r>
              <a:rPr lang="en-US" sz="3200" dirty="0">
                <a:latin typeface="Arial" panose="020B0604020202020204" pitchFamily="34" charset="0"/>
                <a:cs typeface="Arial" panose="020B0604020202020204" pitchFamily="34" charset="0"/>
              </a:rPr>
              <a:t>.</a:t>
            </a:r>
          </a:p>
          <a:p>
            <a:pPr>
              <a:spcBef>
                <a:spcPts val="1200"/>
              </a:spcBef>
              <a:buClr>
                <a:srgbClr val="49176D"/>
              </a:buClr>
              <a:buSzPct val="110000"/>
              <a:buFont typeface="Wingdings" panose="05000000000000000000" pitchFamily="2" charset="2"/>
              <a:buChar char="§"/>
            </a:pPr>
            <a:r>
              <a:rPr lang="en-US" sz="3200" dirty="0">
                <a:latin typeface="Arial" panose="020B0604020202020204" pitchFamily="34" charset="0"/>
                <a:cs typeface="Arial" panose="020B0604020202020204" pitchFamily="34" charset="0"/>
              </a:rPr>
              <a:t>20–30% of residents may receive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multiple </a:t>
            </a:r>
            <a:r>
              <a:rPr lang="en-US" sz="3200" dirty="0">
                <a:latin typeface="Arial" panose="020B0604020202020204" pitchFamily="34" charset="0"/>
                <a:cs typeface="Arial" panose="020B0604020202020204" pitchFamily="34" charset="0"/>
              </a:rPr>
              <a:t>courses during a calendar year.</a:t>
            </a:r>
          </a:p>
          <a:p>
            <a:pPr>
              <a:spcBef>
                <a:spcPts val="1200"/>
              </a:spcBef>
              <a:buClr>
                <a:srgbClr val="49176D"/>
              </a:buClr>
              <a:buSzPct val="110000"/>
              <a:buFont typeface="Wingdings" panose="05000000000000000000" pitchFamily="2" charset="2"/>
              <a:buChar char="§"/>
            </a:pPr>
            <a:r>
              <a:rPr lang="en-US" sz="3200" dirty="0">
                <a:latin typeface="Arial" panose="020B0604020202020204" pitchFamily="34" charset="0"/>
                <a:cs typeface="Arial" panose="020B0604020202020204" pitchFamily="34" charset="0"/>
              </a:rPr>
              <a:t>Frequent use of antibiotics has produced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a </a:t>
            </a:r>
            <a:r>
              <a:rPr lang="en-US" sz="3200" dirty="0">
                <a:latin typeface="Arial" panose="020B0604020202020204" pitchFamily="34" charset="0"/>
                <a:cs typeface="Arial" panose="020B0604020202020204" pitchFamily="34" charset="0"/>
              </a:rPr>
              <a:t>variety of multidrug-resistant bacteria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(e.g., MRSA and VRE). </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4</a:t>
            </a:fld>
            <a:endParaRPr lang="en-US" dirty="0"/>
          </a:p>
        </p:txBody>
      </p:sp>
    </p:spTree>
    <p:extLst>
      <p:ext uri="{BB962C8B-B14F-4D97-AF65-F5344CB8AC3E}">
        <p14:creationId xmlns:p14="http://schemas.microsoft.com/office/powerpoint/2010/main" val="3656206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85800"/>
            <a:ext cx="9052560" cy="1295400"/>
          </a:xfrm>
        </p:spPr>
        <p:txBody>
          <a:bodyPr>
            <a:noAutofit/>
          </a:bodyPr>
          <a:lstStyle/>
          <a:p>
            <a:pPr eaLnBrk="0" fontAlgn="base" hangingPunct="0">
              <a:spcAft>
                <a:spcPct val="0"/>
              </a:spcAft>
            </a:pPr>
            <a:r>
              <a:rPr lang="en-US" sz="4400" b="1" dirty="0">
                <a:solidFill>
                  <a:srgbClr val="49176D"/>
                </a:solidFill>
                <a:latin typeface="Arial" panose="020B0604020202020204" pitchFamily="34" charset="0"/>
                <a:cs typeface="Arial" panose="020B0604020202020204" pitchFamily="34" charset="0"/>
              </a:rPr>
              <a:t>Problems With Antibiotics</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5</a:t>
            </a:fld>
            <a:endParaRPr lang="en-US" dirty="0"/>
          </a:p>
        </p:txBody>
      </p:sp>
      <p:graphicFrame>
        <p:nvGraphicFramePr>
          <p:cNvPr id="7" name="Content Placeholder 3" descr="Five problems antibiotics can cause radiate out from the word &quot;antibiotics&quot; in the center. The five problems are gastrointestinal, such as nausea and vomiting; healthcare-associated infections, such as Clostridium difficile; allergies such as rash; drug interactions such as with Coumadin; and multidrug-resistant organisms." title="Problems With Antibiotics"/>
          <p:cNvGraphicFramePr>
            <a:graphicFrameLocks noGrp="1"/>
          </p:cNvGraphicFramePr>
          <p:nvPr>
            <p:ph idx="1"/>
            <p:extLst>
              <p:ext uri="{D42A27DB-BD31-4B8C-83A1-F6EECF244321}">
                <p14:modId xmlns:p14="http://schemas.microsoft.com/office/powerpoint/2010/main" val="3506040357"/>
              </p:ext>
            </p:extLst>
          </p:nvPr>
        </p:nvGraphicFramePr>
        <p:xfrm>
          <a:off x="457200" y="1828800"/>
          <a:ext cx="9051925"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162800" y="6553200"/>
            <a:ext cx="2730235" cy="461665"/>
          </a:xfrm>
          <a:prstGeom prst="rect">
            <a:avLst/>
          </a:prstGeom>
          <a:noFill/>
        </p:spPr>
        <p:txBody>
          <a:bodyPr wrap="none" rtlCol="0">
            <a:spAutoFit/>
          </a:bodyPr>
          <a:lstStyle/>
          <a:p>
            <a:r>
              <a:rPr lang="en-US" sz="1200" dirty="0" smtClean="0"/>
              <a:t>GI = gastrointestinal</a:t>
            </a:r>
          </a:p>
          <a:p>
            <a:r>
              <a:rPr lang="en-US" sz="1200" dirty="0" smtClean="0"/>
              <a:t>HAI = healthcare-associated infection</a:t>
            </a:r>
            <a:endParaRPr lang="en-US" sz="1200" dirty="0"/>
          </a:p>
        </p:txBody>
      </p:sp>
    </p:spTree>
    <p:extLst>
      <p:ext uri="{BB962C8B-B14F-4D97-AF65-F5344CB8AC3E}">
        <p14:creationId xmlns:p14="http://schemas.microsoft.com/office/powerpoint/2010/main" val="4121312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4400"/>
            <a:ext cx="9052560" cy="1295400"/>
          </a:xfrm>
        </p:spPr>
        <p:txBody>
          <a:bodyPr>
            <a:noAutofit/>
          </a:bodyPr>
          <a:lstStyle/>
          <a:p>
            <a:pPr eaLnBrk="0" fontAlgn="base" hangingPunct="0">
              <a:spcAft>
                <a:spcPct val="0"/>
              </a:spcAft>
            </a:pPr>
            <a:r>
              <a:rPr lang="en-US" sz="3500" b="1" dirty="0">
                <a:solidFill>
                  <a:srgbClr val="49176D"/>
                </a:solidFill>
                <a:latin typeface="Arial" panose="020B0604020202020204" pitchFamily="34" charset="0"/>
                <a:cs typeface="Arial" panose="020B0604020202020204" pitchFamily="34" charset="0"/>
              </a:rPr>
              <a:t>Antibiotic Use in Nursing Homes Creates Risks for Multiple Groups</a:t>
            </a:r>
          </a:p>
        </p:txBody>
      </p:sp>
      <p:sp>
        <p:nvSpPr>
          <p:cNvPr id="3" name="Content Placeholder 2"/>
          <p:cNvSpPr>
            <a:spLocks noGrp="1"/>
          </p:cNvSpPr>
          <p:nvPr>
            <p:ph idx="1"/>
          </p:nvPr>
        </p:nvSpPr>
        <p:spPr>
          <a:xfrm>
            <a:off x="502920" y="2261975"/>
            <a:ext cx="9052560" cy="5129425"/>
          </a:xfrm>
        </p:spPr>
        <p:txBody>
          <a:bodyPr>
            <a:normAutofit/>
          </a:bodyPr>
          <a:lstStyle/>
          <a:p>
            <a:pPr>
              <a:buClr>
                <a:srgbClr val="49176D"/>
              </a:buClr>
              <a:buSzPct val="110000"/>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The most recent trend in </a:t>
            </a:r>
            <a:r>
              <a:rPr lang="en-US" altLang="en-US" sz="3200" dirty="0" smtClean="0">
                <a:latin typeface="Arial" panose="020B0604020202020204" pitchFamily="34" charset="0"/>
                <a:cs typeface="Arial" panose="020B0604020202020204" pitchFamily="34" charset="0"/>
              </a:rPr>
              <a:t>healthcare-associated </a:t>
            </a:r>
            <a:r>
              <a:rPr lang="en-US" altLang="en-US" sz="3200" dirty="0">
                <a:latin typeface="Arial" panose="020B0604020202020204" pitchFamily="34" charset="0"/>
                <a:cs typeface="Arial" panose="020B0604020202020204" pitchFamily="34" charset="0"/>
              </a:rPr>
              <a:t>infections is the growing incidence in the community of drug-resistant microbes. They are a threat to more than the residents in the nursing home themselves.</a:t>
            </a:r>
          </a:p>
          <a:p>
            <a:pPr>
              <a:spcBef>
                <a:spcPts val="1200"/>
              </a:spcBef>
              <a:buClr>
                <a:srgbClr val="49176D"/>
              </a:buClr>
              <a:buSzPct val="110000"/>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Bacteria can migrate to caregivers in the nursing home, who then unknowingly share them with family and the community.  </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6</a:t>
            </a:fld>
            <a:endParaRPr lang="en-US" dirty="0"/>
          </a:p>
        </p:txBody>
      </p:sp>
    </p:spTree>
    <p:extLst>
      <p:ext uri="{BB962C8B-B14F-4D97-AF65-F5344CB8AC3E}">
        <p14:creationId xmlns:p14="http://schemas.microsoft.com/office/powerpoint/2010/main" val="980205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09600"/>
            <a:ext cx="9052560" cy="1295400"/>
          </a:xfrm>
        </p:spPr>
        <p:txBody>
          <a:bodyPr>
            <a:noAutofit/>
          </a:bodyPr>
          <a:lstStyle/>
          <a:p>
            <a:pPr eaLnBrk="0" fontAlgn="base" hangingPunct="0">
              <a:spcAft>
                <a:spcPct val="0"/>
              </a:spcAft>
            </a:pPr>
            <a:r>
              <a:rPr lang="en-US" altLang="en-US" sz="3800" b="1" dirty="0">
                <a:solidFill>
                  <a:srgbClr val="49176D"/>
                </a:solidFill>
                <a:latin typeface="Arial" panose="020B0604020202020204" pitchFamily="34" charset="0"/>
                <a:cs typeface="Arial" panose="020B0604020202020204" pitchFamily="34" charset="0"/>
              </a:rPr>
              <a:t>Resistant Strains Spread Rapidly</a:t>
            </a:r>
            <a:endParaRPr lang="en-US" sz="3800" b="1" dirty="0">
              <a:solidFill>
                <a:srgbClr val="49176D"/>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7</a:t>
            </a:fld>
            <a:endParaRPr lang="en-US" dirty="0"/>
          </a:p>
        </p:txBody>
      </p:sp>
      <p:graphicFrame>
        <p:nvGraphicFramePr>
          <p:cNvPr id="7" name="Chart 4" descr="Graph showing how rapidly resistant strains of methicillin-resistant Staphylococcus aureus, vancomycin-resistant enterococcus, and fluoroquinolone-resistant pseudomonas have spread nationally once they emerged. The graph tracks the spread from 1980 to 2003." title="Resistant Strains Spread Rapidly"/>
          <p:cNvGraphicFramePr>
            <a:graphicFrameLocks/>
          </p:cNvGraphicFramePr>
          <p:nvPr>
            <p:extLst>
              <p:ext uri="{D42A27DB-BD31-4B8C-83A1-F6EECF244321}">
                <p14:modId xmlns:p14="http://schemas.microsoft.com/office/powerpoint/2010/main" val="2420224645"/>
              </p:ext>
            </p:extLst>
          </p:nvPr>
        </p:nvGraphicFramePr>
        <p:xfrm>
          <a:off x="1143000" y="1534334"/>
          <a:ext cx="7696200" cy="4703733"/>
        </p:xfrm>
        <a:graphic>
          <a:graphicData uri="http://schemas.openxmlformats.org/presentationml/2006/ole">
            <mc:AlternateContent xmlns:mc="http://schemas.openxmlformats.org/markup-compatibility/2006">
              <mc:Choice xmlns:v="urn:schemas-microsoft-com:vml" Requires="v">
                <p:oleObj spid="_x0000_s1037" name="Worksheet" r:id="rId5" imgW="8420152" imgH="4983552" progId="Excel.Sheet.8">
                  <p:embed/>
                </p:oleObj>
              </mc:Choice>
              <mc:Fallback>
                <p:oleObj name="Worksheet" r:id="rId5" imgW="8420152" imgH="4983552"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534334"/>
                        <a:ext cx="7696200" cy="4703733"/>
                      </a:xfrm>
                      <a:prstGeom prst="rect">
                        <a:avLst/>
                      </a:prstGeom>
                      <a:noFill/>
                      <a:ln>
                        <a:noFill/>
                      </a:ln>
                      <a:extLst/>
                    </p:spPr>
                  </p:pic>
                </p:oleObj>
              </mc:Fallback>
            </mc:AlternateContent>
          </a:graphicData>
        </a:graphic>
      </p:graphicFrame>
      <p:sp>
        <p:nvSpPr>
          <p:cNvPr id="8" name="TextBox 4"/>
          <p:cNvSpPr txBox="1">
            <a:spLocks noChangeArrowheads="1"/>
          </p:cNvSpPr>
          <p:nvPr/>
        </p:nvSpPr>
        <p:spPr bwMode="auto">
          <a:xfrm rot="16200000">
            <a:off x="-941861" y="3701534"/>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800" dirty="0">
                <a:latin typeface="Arial" pitchFamily="34" charset="0"/>
              </a:rPr>
              <a:t>Percent of Isolates</a:t>
            </a:r>
          </a:p>
        </p:txBody>
      </p:sp>
      <p:sp>
        <p:nvSpPr>
          <p:cNvPr id="9" name="TextBox 5"/>
          <p:cNvSpPr txBox="1">
            <a:spLocks noChangeArrowheads="1"/>
          </p:cNvSpPr>
          <p:nvPr/>
        </p:nvSpPr>
        <p:spPr bwMode="auto">
          <a:xfrm>
            <a:off x="1066800" y="6218274"/>
            <a:ext cx="85855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000" b="1" dirty="0">
                <a:latin typeface="Arial" pitchFamily="34" charset="0"/>
              </a:rPr>
              <a:t>Source: </a:t>
            </a:r>
            <a:r>
              <a:rPr lang="en-US" altLang="en-US" sz="1000" dirty="0" smtClean="0">
                <a:latin typeface="Arial" pitchFamily="34" charset="0"/>
              </a:rPr>
              <a:t>Infectious </a:t>
            </a:r>
            <a:r>
              <a:rPr lang="en-US" altLang="en-US" sz="1000" dirty="0">
                <a:latin typeface="Arial" pitchFamily="34" charset="0"/>
              </a:rPr>
              <a:t>Diseases Society of </a:t>
            </a:r>
            <a:r>
              <a:rPr lang="en-US" altLang="en-US" sz="1000" dirty="0" smtClean="0">
                <a:latin typeface="Arial" pitchFamily="34" charset="0"/>
              </a:rPr>
              <a:t>America. Bad Bugs, No Drugs: As Antibiotic Discovery Stagnates…A Public Health Crisis Brews. July 2004.</a:t>
            </a:r>
          </a:p>
          <a:p>
            <a:pPr eaLnBrk="1" hangingPunct="1"/>
            <a:r>
              <a:rPr lang="en-US" sz="1000" b="1" u="sng" dirty="0">
                <a:latin typeface="Arial" panose="020B0604020202020204" pitchFamily="34" charset="0"/>
                <a:hlinkClick r:id="rId7"/>
              </a:rPr>
              <a:t>http://</a:t>
            </a:r>
            <a:r>
              <a:rPr lang="en-US" sz="1000" b="1" u="sng" dirty="0" smtClean="0">
                <a:latin typeface="Arial" panose="020B0604020202020204" pitchFamily="34" charset="0"/>
                <a:hlinkClick r:id="rId7"/>
              </a:rPr>
              <a:t>www.idsociety.org/uploadedFiles/IDSA/Policy_and_Advocacy/</a:t>
            </a:r>
            <a:br>
              <a:rPr lang="en-US" sz="1000" b="1" u="sng" dirty="0" smtClean="0">
                <a:latin typeface="Arial" panose="020B0604020202020204" pitchFamily="34" charset="0"/>
                <a:hlinkClick r:id="rId7"/>
              </a:rPr>
            </a:br>
            <a:r>
              <a:rPr lang="en-US" sz="1000" b="1" u="sng" dirty="0" err="1" smtClean="0">
                <a:latin typeface="Arial" panose="020B0604020202020204" pitchFamily="34" charset="0"/>
                <a:hlinkClick r:id="rId7"/>
              </a:rPr>
              <a:t>Current_Topics_and_Issues</a:t>
            </a:r>
            <a:r>
              <a:rPr lang="en-US" sz="1000" b="1" u="sng" dirty="0" smtClean="0">
                <a:latin typeface="Arial" panose="020B0604020202020204" pitchFamily="34" charset="0"/>
                <a:hlinkClick r:id="rId7"/>
              </a:rPr>
              <a:t>/</a:t>
            </a:r>
            <a:r>
              <a:rPr lang="en-US" sz="1000" b="1" u="sng" dirty="0" err="1" smtClean="0">
                <a:latin typeface="Arial" panose="020B0604020202020204" pitchFamily="34" charset="0"/>
                <a:hlinkClick r:id="rId7"/>
              </a:rPr>
              <a:t>Antimicrobial_Resistance</a:t>
            </a:r>
            <a:r>
              <a:rPr lang="en-US" sz="1000" b="1" u="sng" dirty="0" smtClean="0">
                <a:latin typeface="Arial" panose="020B0604020202020204" pitchFamily="34" charset="0"/>
                <a:hlinkClick r:id="rId7"/>
              </a:rPr>
              <a:t>/10x20/</a:t>
            </a:r>
            <a:br>
              <a:rPr lang="en-US" sz="1000" b="1" u="sng" dirty="0" smtClean="0">
                <a:latin typeface="Arial" panose="020B0604020202020204" pitchFamily="34" charset="0"/>
                <a:hlinkClick r:id="rId7"/>
              </a:rPr>
            </a:br>
            <a:r>
              <a:rPr lang="en-US" sz="1000" b="1" u="sng" dirty="0" smtClean="0">
                <a:latin typeface="Arial" panose="020B0604020202020204" pitchFamily="34" charset="0"/>
                <a:hlinkClick r:id="rId7"/>
              </a:rPr>
              <a:t>Images/Bad%20Bugs%20no%20Drugs.pdf#search</a:t>
            </a:r>
            <a:r>
              <a:rPr lang="en-US" sz="1000" b="1" u="sng" dirty="0">
                <a:latin typeface="Arial" panose="020B0604020202020204" pitchFamily="34" charset="0"/>
                <a:hlinkClick r:id="rId7"/>
              </a:rPr>
              <a:t>=%22spread%20of%20mrsa%20vre%22</a:t>
            </a:r>
            <a:endParaRPr lang="en-US" altLang="en-US" sz="1000" dirty="0">
              <a:solidFill>
                <a:srgbClr val="FF0000"/>
              </a:solidFill>
              <a:latin typeface="Arial" pitchFamily="34" charset="0"/>
            </a:endParaRPr>
          </a:p>
        </p:txBody>
      </p:sp>
    </p:spTree>
    <p:extLst>
      <p:ext uri="{BB962C8B-B14F-4D97-AF65-F5344CB8AC3E}">
        <p14:creationId xmlns:p14="http://schemas.microsoft.com/office/powerpoint/2010/main" val="3458419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0"/>
            <a:ext cx="9052560" cy="1295400"/>
          </a:xfrm>
        </p:spPr>
        <p:txBody>
          <a:bodyPr>
            <a:noAutofit/>
          </a:bodyPr>
          <a:lstStyle/>
          <a:p>
            <a:pPr eaLnBrk="0" fontAlgn="base" hangingPunct="0">
              <a:spcAft>
                <a:spcPct val="0"/>
              </a:spcAft>
            </a:pPr>
            <a:r>
              <a:rPr lang="en-US" altLang="en-US" sz="4400" b="1" dirty="0">
                <a:solidFill>
                  <a:schemeClr val="accent1"/>
                </a:solidFill>
              </a:rPr>
              <a:t>Few New Antibiotics</a:t>
            </a:r>
            <a:endParaRPr lang="en-US" sz="4400" b="1" dirty="0">
              <a:solidFill>
                <a:schemeClr val="accent1"/>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8</a:t>
            </a:fld>
            <a:endParaRPr lang="en-US" dirty="0"/>
          </a:p>
        </p:txBody>
      </p:sp>
      <p:graphicFrame>
        <p:nvGraphicFramePr>
          <p:cNvPr id="3" name="Object 2" descr="Bar graph showing the number of new antibiotics approved by the Food and Drug Administration has steadily decreased from 16 during 1983-87 to two during 2008-12." title="Few New Antibiotics"/>
          <p:cNvGraphicFramePr>
            <a:graphicFrameLocks noGrp="1"/>
          </p:cNvGraphicFramePr>
          <p:nvPr>
            <p:extLst>
              <p:ext uri="{D42A27DB-BD31-4B8C-83A1-F6EECF244321}">
                <p14:modId xmlns:p14="http://schemas.microsoft.com/office/powerpoint/2010/main" val="1169591788"/>
              </p:ext>
            </p:extLst>
          </p:nvPr>
        </p:nvGraphicFramePr>
        <p:xfrm>
          <a:off x="1258888" y="1790700"/>
          <a:ext cx="7540625" cy="4191000"/>
        </p:xfrm>
        <a:graphic>
          <a:graphicData uri="http://schemas.openxmlformats.org/presentationml/2006/ole">
            <mc:AlternateContent xmlns:mc="http://schemas.openxmlformats.org/markup-compatibility/2006">
              <mc:Choice xmlns:v="urn:schemas-microsoft-com:vml" Requires="v">
                <p:oleObj spid="_x0000_s2059" r:id="rId5" imgW="8327858" imgH="4627265" progId="Excel.Sheet.8">
                  <p:embed/>
                </p:oleObj>
              </mc:Choice>
              <mc:Fallback>
                <p:oleObj r:id="rId5" imgW="8327858" imgH="4627265" progId="Excel.Sheet.8">
                  <p:embed/>
                  <p:pic>
                    <p:nvPicPr>
                      <p:cNvPr id="0" name="Content Placeholder 5"/>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1790700"/>
                        <a:ext cx="75406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5"/>
          <p:cNvSpPr txBox="1">
            <a:spLocks noChangeArrowheads="1"/>
          </p:cNvSpPr>
          <p:nvPr/>
        </p:nvSpPr>
        <p:spPr bwMode="auto">
          <a:xfrm>
            <a:off x="1109330" y="6294566"/>
            <a:ext cx="777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auto" hangingPunct="1">
              <a:spcBef>
                <a:spcPts val="0"/>
              </a:spcBef>
              <a:spcAft>
                <a:spcPts val="0"/>
              </a:spcAft>
              <a:defRPr/>
            </a:pPr>
            <a:r>
              <a:rPr lang="en-US" sz="1000" b="1" dirty="0" smtClean="0">
                <a:latin typeface="+mn-lt"/>
              </a:rPr>
              <a:t>Source: </a:t>
            </a:r>
            <a:r>
              <a:rPr lang="en-US" sz="1000" dirty="0" smtClean="0">
                <a:latin typeface="+mn-lt"/>
              </a:rPr>
              <a:t> Boucher HW, Talbot GH, Benjamin DK Jr., et al. 10 × '20 Progress—Development of new drugs active against gram-negative bacilli: an update from the Infectious Diseases Society of America. </a:t>
            </a:r>
            <a:r>
              <a:rPr lang="en-US" sz="1000" dirty="0" err="1" smtClean="0">
                <a:latin typeface="+mn-lt"/>
              </a:rPr>
              <a:t>Clin</a:t>
            </a:r>
            <a:r>
              <a:rPr lang="en-US" sz="1000" dirty="0" smtClean="0">
                <a:latin typeface="+mn-lt"/>
              </a:rPr>
              <a:t> Infect Dis. 2013 Jun;56(12):1685-94.  </a:t>
            </a:r>
          </a:p>
        </p:txBody>
      </p:sp>
      <p:sp>
        <p:nvSpPr>
          <p:cNvPr id="5" name="TextBox 4"/>
          <p:cNvSpPr txBox="1"/>
          <p:nvPr/>
        </p:nvSpPr>
        <p:spPr>
          <a:xfrm>
            <a:off x="1130594" y="5894456"/>
            <a:ext cx="2689262" cy="276999"/>
          </a:xfrm>
          <a:prstGeom prst="rect">
            <a:avLst/>
          </a:prstGeom>
          <a:noFill/>
        </p:spPr>
        <p:txBody>
          <a:bodyPr wrap="none" rtlCol="0">
            <a:spAutoFit/>
          </a:bodyPr>
          <a:lstStyle/>
          <a:p>
            <a:r>
              <a:rPr lang="en-US" sz="1200" dirty="0" smtClean="0"/>
              <a:t>FDA = Food and Drug Administration</a:t>
            </a:r>
            <a:endParaRPr lang="en-US" sz="1200" dirty="0"/>
          </a:p>
        </p:txBody>
      </p:sp>
    </p:spTree>
    <p:extLst>
      <p:ext uri="{BB962C8B-B14F-4D97-AF65-F5344CB8AC3E}">
        <p14:creationId xmlns:p14="http://schemas.microsoft.com/office/powerpoint/2010/main" val="1183216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19200"/>
            <a:ext cx="9052560" cy="1295400"/>
          </a:xfrm>
        </p:spPr>
        <p:txBody>
          <a:bodyPr>
            <a:noAutofit/>
          </a:bodyPr>
          <a:lstStyle/>
          <a:p>
            <a:pPr eaLnBrk="0" fontAlgn="base" hangingPunct="0">
              <a:spcAft>
                <a:spcPct val="0"/>
              </a:spcAft>
            </a:pPr>
            <a:r>
              <a:rPr lang="en-US" sz="3600" b="1" dirty="0">
                <a:solidFill>
                  <a:schemeClr val="accent1"/>
                </a:solidFill>
              </a:rPr>
              <a:t>Antibiotic Use in Nursing Homes</a:t>
            </a:r>
            <a:br>
              <a:rPr lang="en-US" sz="3600" b="1" dirty="0">
                <a:solidFill>
                  <a:schemeClr val="accent1"/>
                </a:solidFill>
              </a:rPr>
            </a:br>
            <a:r>
              <a:rPr lang="en-US" sz="3600" b="1" dirty="0">
                <a:solidFill>
                  <a:schemeClr val="accent1"/>
                </a:solidFill>
              </a:rPr>
              <a:t>for Suspected UTIs</a:t>
            </a:r>
            <a:endParaRPr lang="en-US" sz="3600" b="1"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2920" y="2819400"/>
            <a:ext cx="9052560" cy="3376825"/>
          </a:xfrm>
        </p:spPr>
        <p:txBody>
          <a:bodyPr>
            <a:normAutofit/>
          </a:bodyPr>
          <a:lstStyle/>
          <a:p>
            <a:pPr>
              <a:buClr>
                <a:schemeClr val="accent1"/>
              </a:buClr>
              <a:buSzPct val="110000"/>
              <a:buFont typeface="Wingdings" panose="05000000000000000000" pitchFamily="2" charset="2"/>
              <a:buChar char="§"/>
            </a:pPr>
            <a:r>
              <a:rPr lang="en-US" altLang="en-US" sz="3200" dirty="0"/>
              <a:t>In a recent study, more than half of the prescriptions of antibiotics for a suspected UTI were for residents who were asymptomatic.</a:t>
            </a:r>
          </a:p>
          <a:p>
            <a:pPr>
              <a:buClr>
                <a:schemeClr val="accent1"/>
              </a:buClr>
              <a:buSzPct val="110000"/>
              <a:buFont typeface="Wingdings" panose="05000000000000000000" pitchFamily="2" charset="2"/>
              <a:buChar char="§"/>
            </a:pPr>
            <a:r>
              <a:rPr lang="en-US" altLang="en-US" sz="3200" dirty="0"/>
              <a:t>No evidence indicates that antibiotics help with asymptomatic bacteriuria.</a:t>
            </a:r>
          </a:p>
          <a:p>
            <a:pPr>
              <a:buClr>
                <a:schemeClr val="accent1"/>
              </a:buClr>
              <a:buSzPct val="110000"/>
              <a:buFont typeface="Wingdings" panose="05000000000000000000" pitchFamily="2" charset="2"/>
              <a:buChar char="§"/>
            </a:pPr>
            <a:r>
              <a:rPr lang="en-US" altLang="en-US" sz="3200" dirty="0"/>
              <a:t>There is evidence that they can do harm.</a:t>
            </a:r>
          </a:p>
        </p:txBody>
      </p:sp>
      <p:sp>
        <p:nvSpPr>
          <p:cNvPr id="4" name="Footer Placeholder 4"/>
          <p:cNvSpPr>
            <a:spLocks noGrp="1"/>
          </p:cNvSpPr>
          <p:nvPr>
            <p:ph type="ftr" sz="quarter" idx="3"/>
          </p:nvPr>
        </p:nvSpPr>
        <p:spPr>
          <a:xfrm>
            <a:off x="533400" y="7203864"/>
            <a:ext cx="3429000" cy="413809"/>
          </a:xfrm>
          <a:prstGeom prst="rect">
            <a:avLst/>
          </a:prstGeom>
        </p:spPr>
        <p:txBody>
          <a:bodyPr vert="horz" lIns="101872" tIns="50936" rIns="101872" bIns="50936" rtlCol="0" anchor="ctr"/>
          <a:lstStyle>
            <a:lvl1pPr algn="l">
              <a:defRPr sz="1300">
                <a:solidFill>
                  <a:schemeClr val="tx1"/>
                </a:solidFill>
              </a:defRPr>
            </a:lvl1pPr>
          </a:lstStyle>
          <a:p>
            <a:r>
              <a:rPr lang="en-US" sz="1100" dirty="0" smtClean="0"/>
              <a:t>Nursing Home Antimicrobial Stewardship Guide</a:t>
            </a:r>
          </a:p>
          <a:p>
            <a:r>
              <a:rPr lang="en-US" sz="1100" dirty="0" smtClean="0"/>
              <a:t>Determine Whether To Treat</a:t>
            </a:r>
            <a:endParaRPr lang="en-US" sz="1100" dirty="0"/>
          </a:p>
        </p:txBody>
      </p:sp>
      <p:sp>
        <p:nvSpPr>
          <p:cNvPr id="6" name="Slide Number Placeholder 5"/>
          <p:cNvSpPr>
            <a:spLocks noGrp="1"/>
          </p:cNvSpPr>
          <p:nvPr>
            <p:ph type="sldNum" sz="quarter" idx="4"/>
          </p:nvPr>
        </p:nvSpPr>
        <p:spPr>
          <a:xfrm>
            <a:off x="7848600" y="7358591"/>
            <a:ext cx="1889760" cy="413809"/>
          </a:xfrm>
          <a:prstGeom prst="rect">
            <a:avLst/>
          </a:prstGeom>
        </p:spPr>
        <p:txBody>
          <a:bodyPr vert="horz" lIns="101872" tIns="50936" rIns="101872" bIns="50936" rtlCol="0" anchor="ctr"/>
          <a:lstStyle>
            <a:lvl1pPr algn="r">
              <a:defRPr sz="1100" baseline="0">
                <a:solidFill>
                  <a:schemeClr val="bg1"/>
                </a:solidFill>
                <a:latin typeface="Arial" panose="020B0604020202020204" pitchFamily="34" charset="0"/>
              </a:defRPr>
            </a:lvl1pPr>
          </a:lstStyle>
          <a:p>
            <a:pPr algn="l">
              <a:tabLst>
                <a:tab pos="1658938" algn="r"/>
              </a:tabLst>
            </a:pPr>
            <a:r>
              <a:rPr lang="en-US" dirty="0" smtClean="0"/>
              <a:t>Toolkit 3/Tool 5	</a:t>
            </a:r>
            <a:fld id="{06A78B3A-4A3F-4227-B27F-05023471D329}" type="slidenum">
              <a:rPr lang="en-US" smtClean="0"/>
              <a:pPr algn="l">
                <a:tabLst>
                  <a:tab pos="1658938" algn="r"/>
                </a:tabLst>
              </a:pPr>
              <a:t>9</a:t>
            </a:fld>
            <a:endParaRPr lang="en-US" dirty="0"/>
          </a:p>
        </p:txBody>
      </p:sp>
    </p:spTree>
    <p:extLst>
      <p:ext uri="{BB962C8B-B14F-4D97-AF65-F5344CB8AC3E}">
        <p14:creationId xmlns:p14="http://schemas.microsoft.com/office/powerpoint/2010/main" val="3352247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HAI-only slide template FINAL 10-12-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1F497D"/>
      </a:dk2>
      <a:lt2>
        <a:srgbClr val="EEECE1"/>
      </a:lt2>
      <a:accent1>
        <a:srgbClr val="49176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HAI-only slide template FINAL 10-12-16</Template>
  <TotalTime>288</TotalTime>
  <Words>4818</Words>
  <Application>Microsoft Office PowerPoint</Application>
  <PresentationFormat>Custom</PresentationFormat>
  <Paragraphs>429</Paragraphs>
  <Slides>36</Slides>
  <Notes>36</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36</vt:i4>
      </vt:variant>
    </vt:vector>
  </HeadingPairs>
  <TitlesOfParts>
    <vt:vector size="40" baseType="lpstr">
      <vt:lpstr>HAI-only slide template FINAL 10-12-16</vt:lpstr>
      <vt:lpstr>Custom Design</vt:lpstr>
      <vt:lpstr>Worksheet</vt:lpstr>
      <vt:lpstr>Microsoft Excel 97-2003 Worksheet</vt:lpstr>
      <vt:lpstr>Toolkit 3. Minimum Criteria for Common Infections Toolkit</vt:lpstr>
      <vt:lpstr>Agenda</vt:lpstr>
      <vt:lpstr>Objectives</vt:lpstr>
      <vt:lpstr>Background: Antibiotic Use in Nursing Homes</vt:lpstr>
      <vt:lpstr>Problems With Antibiotics</vt:lpstr>
      <vt:lpstr>Antibiotic Use in Nursing Homes Creates Risks for Multiple Groups</vt:lpstr>
      <vt:lpstr>Resistant Strains Spread Rapidly</vt:lpstr>
      <vt:lpstr>Few New Antibiotics</vt:lpstr>
      <vt:lpstr>Antibiotic Use in Nursing Homes for Suspected UTIs</vt:lpstr>
      <vt:lpstr>Overview</vt:lpstr>
      <vt:lpstr>Guidelines for Antibiotic Use</vt:lpstr>
      <vt:lpstr>SBAR Tool Design</vt:lpstr>
      <vt:lpstr>SBAR form Page 1</vt:lpstr>
      <vt:lpstr>SBAR form Page 2</vt:lpstr>
      <vt:lpstr>SBAR Form Page 1</vt:lpstr>
      <vt:lpstr>UTI SBAR Form Page 1</vt:lpstr>
      <vt:lpstr>UTI SBAR Form Page 1</vt:lpstr>
      <vt:lpstr>UTI SBAR Form Page 1</vt:lpstr>
      <vt:lpstr>UTI SBAR Form Page 2</vt:lpstr>
      <vt:lpstr>UTI SBAR Form Page 2</vt:lpstr>
      <vt:lpstr>UTI SBAR Form Page 2</vt:lpstr>
      <vt:lpstr>UTI SBAR Form Page 2</vt:lpstr>
      <vt:lpstr>UTI SBAR Form Page 2</vt:lpstr>
      <vt:lpstr>All SBAR Forms Page 2  (continued)</vt:lpstr>
      <vt:lpstr>Review</vt:lpstr>
      <vt:lpstr>Suspected Skin and Soft Tissue Infection SBAR</vt:lpstr>
      <vt:lpstr>Suspected SSTI Infection SBAR</vt:lpstr>
      <vt:lpstr>Suspected SSTI SBAR Page 2</vt:lpstr>
      <vt:lpstr>Suspected SSTI SBAR Page 2</vt:lpstr>
      <vt:lpstr>Suspected SSTI SBAR Page 2</vt:lpstr>
      <vt:lpstr>Suspected Lower Respiratory  Tract Infection SBAR</vt:lpstr>
      <vt:lpstr>Suspected LRTI SBAR</vt:lpstr>
      <vt:lpstr>Suspected LRTI SBAR Page 2</vt:lpstr>
      <vt:lpstr>Suspected LRTI SBAR Page 2</vt:lpstr>
      <vt:lpstr>Questions and Review</vt:lpstr>
      <vt:lpstr>Summary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Head</dc:creator>
  <cp:lastModifiedBy>Chris Heidenrich OCKT</cp:lastModifiedBy>
  <cp:revision>24</cp:revision>
  <dcterms:created xsi:type="dcterms:W3CDTF">2016-10-18T16:19:19Z</dcterms:created>
  <dcterms:modified xsi:type="dcterms:W3CDTF">2016-11-09T22:14:05Z</dcterms:modified>
</cp:coreProperties>
</file>