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8" r:id="rId1"/>
  </p:sldMasterIdLst>
  <p:notesMasterIdLst>
    <p:notesMasterId r:id="rId24"/>
  </p:notesMasterIdLst>
  <p:handoutMasterIdLst>
    <p:handoutMasterId r:id="rId25"/>
  </p:handoutMasterIdLst>
  <p:sldIdLst>
    <p:sldId id="380" r:id="rId2"/>
    <p:sldId id="423" r:id="rId3"/>
    <p:sldId id="413" r:id="rId4"/>
    <p:sldId id="403" r:id="rId5"/>
    <p:sldId id="426" r:id="rId6"/>
    <p:sldId id="402" r:id="rId7"/>
    <p:sldId id="429" r:id="rId8"/>
    <p:sldId id="406" r:id="rId9"/>
    <p:sldId id="391" r:id="rId10"/>
    <p:sldId id="417" r:id="rId11"/>
    <p:sldId id="418" r:id="rId12"/>
    <p:sldId id="419" r:id="rId13"/>
    <p:sldId id="420" r:id="rId14"/>
    <p:sldId id="428" r:id="rId15"/>
    <p:sldId id="422" r:id="rId16"/>
    <p:sldId id="424" r:id="rId17"/>
    <p:sldId id="399" r:id="rId18"/>
    <p:sldId id="396" r:id="rId19"/>
    <p:sldId id="430" r:id="rId20"/>
    <p:sldId id="425" r:id="rId21"/>
    <p:sldId id="431" r:id="rId22"/>
    <p:sldId id="410" r:id="rId2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niel McRae" initials="" lastIdx="7" clrIdx="0"/>
  <p:cmAuthor id="1" name="ggracia" initials="gg" lastIdx="24" clrIdx="1"/>
  <p:cmAuthor id="2" name="thret6" initials="t" lastIdx="14" clrIdx="2"/>
  <p:cmAuthor id="3" name="Jenna Rabideaux" initials="jmr" lastIdx="18" clrIdx="3"/>
  <p:cmAuthor id="4" name="Gracia, Gabriela" initials="GG" lastIdx="1"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00"/>
    <a:srgbClr val="CC6600"/>
    <a:srgbClr val="61869D"/>
    <a:srgbClr val="FF99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15" autoAdjust="0"/>
    <p:restoredTop sz="86408" autoAdjust="0"/>
  </p:normalViewPr>
  <p:slideViewPr>
    <p:cSldViewPr>
      <p:cViewPr>
        <p:scale>
          <a:sx n="71" d="100"/>
          <a:sy n="71" d="100"/>
        </p:scale>
        <p:origin x="-970" y="-346"/>
      </p:cViewPr>
      <p:guideLst>
        <p:guide orient="horz" pos="4319"/>
        <p:guide pos="863"/>
      </p:guideLst>
    </p:cSldViewPr>
  </p:slideViewPr>
  <p:outlineViewPr>
    <p:cViewPr>
      <p:scale>
        <a:sx n="33" d="100"/>
        <a:sy n="33" d="100"/>
      </p:scale>
      <p:origin x="0" y="567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0" d="100"/>
          <a:sy n="80" d="100"/>
        </p:scale>
        <p:origin x="-1974" y="-90"/>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163424-9B08-4E4A-85D4-B8DB095C4A89}" type="doc">
      <dgm:prSet loTypeId="urn:microsoft.com/office/officeart/2005/8/layout/process2" loCatId="process" qsTypeId="urn:microsoft.com/office/officeart/2005/8/quickstyle/simple4" qsCatId="simple" csTypeId="urn:microsoft.com/office/officeart/2005/8/colors/accent1_2" csCatId="accent1" phldr="1"/>
      <dgm:spPr/>
    </dgm:pt>
    <dgm:pt modelId="{02A2E1C1-84D1-7D45-8772-030EB7124AC9}">
      <dgm:prSet phldrT="[Text]"/>
      <dgm:spPr>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a:ln>
          <a:noFill/>
        </a:ln>
      </dgm:spPr>
      <dgm:t>
        <a:bodyPr/>
        <a:lstStyle/>
        <a:p>
          <a:pPr algn="ctr"/>
          <a:endParaRPr lang="en-US" dirty="0">
            <a:latin typeface="Arial"/>
          </a:endParaRPr>
        </a:p>
      </dgm:t>
    </dgm:pt>
    <dgm:pt modelId="{1D8ED7AC-EBCD-9443-8756-58CAA7666222}" type="parTrans" cxnId="{63A71538-2E0B-EC4F-B39C-791E5D2D965D}">
      <dgm:prSet/>
      <dgm:spPr/>
      <dgm:t>
        <a:bodyPr/>
        <a:lstStyle/>
        <a:p>
          <a:endParaRPr lang="en-US"/>
        </a:p>
      </dgm:t>
    </dgm:pt>
    <dgm:pt modelId="{34D4514F-6D09-B244-A1F2-8E0167DEC0AD}" type="sibTrans" cxnId="{63A71538-2E0B-EC4F-B39C-791E5D2D965D}">
      <dgm:prSet/>
      <dgm:spPr/>
      <dgm:t>
        <a:bodyPr/>
        <a:lstStyle/>
        <a:p>
          <a:endParaRPr lang="en-US" dirty="0"/>
        </a:p>
      </dgm:t>
    </dgm:pt>
    <dgm:pt modelId="{E3451113-978A-694D-8B30-772A02112F85}">
      <dgm:prSet phldrT="[Text]"/>
      <dgm:spPr>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endParaRPr lang="en-US" dirty="0">
            <a:latin typeface="Arial"/>
          </a:endParaRPr>
        </a:p>
      </dgm:t>
    </dgm:pt>
    <dgm:pt modelId="{3A11E5F6-E8B8-BA46-9644-E93E69B2768B}" type="parTrans" cxnId="{CA8653FD-9BA5-C04C-BF1E-8C6081D2158E}">
      <dgm:prSet/>
      <dgm:spPr/>
      <dgm:t>
        <a:bodyPr/>
        <a:lstStyle/>
        <a:p>
          <a:endParaRPr lang="en-US"/>
        </a:p>
      </dgm:t>
    </dgm:pt>
    <dgm:pt modelId="{145191F1-69EE-3247-963F-E08F0FF1E3B8}" type="sibTrans" cxnId="{CA8653FD-9BA5-C04C-BF1E-8C6081D2158E}">
      <dgm:prSet/>
      <dgm:spPr/>
      <dgm:t>
        <a:bodyPr/>
        <a:lstStyle/>
        <a:p>
          <a:endParaRPr lang="en-US" dirty="0"/>
        </a:p>
      </dgm:t>
    </dgm:pt>
    <dgm:pt modelId="{3EA91D80-C36C-D144-A58F-B442B95E26ED}">
      <dgm:prSet phldrT="[Text]"/>
      <dgm:spPr>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endParaRPr lang="en-US" dirty="0">
            <a:latin typeface="Arial"/>
          </a:endParaRPr>
        </a:p>
      </dgm:t>
    </dgm:pt>
    <dgm:pt modelId="{CEC6FC07-2724-1449-9F1D-F85F265FF9F8}" type="parTrans" cxnId="{AB10D0E2-E0CC-1D41-BFC6-685AEAC7751E}">
      <dgm:prSet/>
      <dgm:spPr/>
      <dgm:t>
        <a:bodyPr/>
        <a:lstStyle/>
        <a:p>
          <a:endParaRPr lang="en-US"/>
        </a:p>
      </dgm:t>
    </dgm:pt>
    <dgm:pt modelId="{7E8AF3C1-A8C2-BB49-AC63-55D54744B18F}" type="sibTrans" cxnId="{AB10D0E2-E0CC-1D41-BFC6-685AEAC7751E}">
      <dgm:prSet/>
      <dgm:spPr/>
      <dgm:t>
        <a:bodyPr/>
        <a:lstStyle/>
        <a:p>
          <a:endParaRPr lang="en-US" dirty="0"/>
        </a:p>
      </dgm:t>
    </dgm:pt>
    <dgm:pt modelId="{F0B5B869-AA0B-3245-8210-73F875D71910}">
      <dgm:prSet phldrT="[Text]"/>
      <dgm:spPr>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endParaRPr lang="en-US" dirty="0">
            <a:latin typeface="Arial"/>
          </a:endParaRPr>
        </a:p>
      </dgm:t>
    </dgm:pt>
    <dgm:pt modelId="{52FEA3EB-7E24-FA4F-9152-8CF32DA131A8}" type="parTrans" cxnId="{38EE3D45-E63E-7B44-8FD2-7F11B38DBD6D}">
      <dgm:prSet/>
      <dgm:spPr/>
      <dgm:t>
        <a:bodyPr/>
        <a:lstStyle/>
        <a:p>
          <a:endParaRPr lang="en-US"/>
        </a:p>
      </dgm:t>
    </dgm:pt>
    <dgm:pt modelId="{82B4ACF6-BB06-5D40-A1F9-35BF6B9E3682}" type="sibTrans" cxnId="{38EE3D45-E63E-7B44-8FD2-7F11B38DBD6D}">
      <dgm:prSet/>
      <dgm:spPr/>
      <dgm:t>
        <a:bodyPr/>
        <a:lstStyle/>
        <a:p>
          <a:endParaRPr lang="en-US"/>
        </a:p>
      </dgm:t>
    </dgm:pt>
    <dgm:pt modelId="{41B3E84E-BD6C-B14A-94E1-DA32519FD083}" type="pres">
      <dgm:prSet presAssocID="{20163424-9B08-4E4A-85D4-B8DB095C4A89}" presName="linearFlow" presStyleCnt="0">
        <dgm:presLayoutVars>
          <dgm:resizeHandles val="exact"/>
        </dgm:presLayoutVars>
      </dgm:prSet>
      <dgm:spPr/>
    </dgm:pt>
    <dgm:pt modelId="{96C1789A-3BBF-A94D-9527-FD7816BDBC2D}" type="pres">
      <dgm:prSet presAssocID="{02A2E1C1-84D1-7D45-8772-030EB7124AC9}" presName="node" presStyleLbl="node1" presStyleIdx="0" presStyleCnt="4" custScaleX="336956" custScaleY="96530" custLinFactNeighborY="55182">
        <dgm:presLayoutVars>
          <dgm:bulletEnabled val="1"/>
        </dgm:presLayoutVars>
      </dgm:prSet>
      <dgm:spPr/>
      <dgm:t>
        <a:bodyPr/>
        <a:lstStyle/>
        <a:p>
          <a:endParaRPr lang="en-US"/>
        </a:p>
      </dgm:t>
    </dgm:pt>
    <dgm:pt modelId="{B106449B-99EE-DF49-AC82-C2CEB2B442D2}" type="pres">
      <dgm:prSet presAssocID="{34D4514F-6D09-B244-A1F2-8E0167DEC0AD}" presName="sibTrans" presStyleLbl="sibTrans2D1" presStyleIdx="0" presStyleCnt="3"/>
      <dgm:spPr/>
      <dgm:t>
        <a:bodyPr/>
        <a:lstStyle/>
        <a:p>
          <a:endParaRPr lang="en-US"/>
        </a:p>
      </dgm:t>
    </dgm:pt>
    <dgm:pt modelId="{57B45558-4EE2-1C42-8B9E-8EC0497DC343}" type="pres">
      <dgm:prSet presAssocID="{34D4514F-6D09-B244-A1F2-8E0167DEC0AD}" presName="connectorText" presStyleLbl="sibTrans2D1" presStyleIdx="0" presStyleCnt="3"/>
      <dgm:spPr/>
      <dgm:t>
        <a:bodyPr/>
        <a:lstStyle/>
        <a:p>
          <a:endParaRPr lang="en-US"/>
        </a:p>
      </dgm:t>
    </dgm:pt>
    <dgm:pt modelId="{CACEAF58-CD18-E741-8071-103AA3FF053C}" type="pres">
      <dgm:prSet presAssocID="{E3451113-978A-694D-8B30-772A02112F85}" presName="node" presStyleLbl="node1" presStyleIdx="1" presStyleCnt="4" custScaleX="336956" custLinFactNeighborY="36899">
        <dgm:presLayoutVars>
          <dgm:bulletEnabled val="1"/>
        </dgm:presLayoutVars>
      </dgm:prSet>
      <dgm:spPr/>
      <dgm:t>
        <a:bodyPr/>
        <a:lstStyle/>
        <a:p>
          <a:endParaRPr lang="en-US"/>
        </a:p>
      </dgm:t>
    </dgm:pt>
    <dgm:pt modelId="{5897D324-07FF-E744-8CE3-2B43FDE500F1}" type="pres">
      <dgm:prSet presAssocID="{145191F1-69EE-3247-963F-E08F0FF1E3B8}" presName="sibTrans" presStyleLbl="sibTrans2D1" presStyleIdx="1" presStyleCnt="3"/>
      <dgm:spPr/>
      <dgm:t>
        <a:bodyPr/>
        <a:lstStyle/>
        <a:p>
          <a:endParaRPr lang="en-US"/>
        </a:p>
      </dgm:t>
    </dgm:pt>
    <dgm:pt modelId="{8B759F46-81AF-F844-964E-92AB609AFBBD}" type="pres">
      <dgm:prSet presAssocID="{145191F1-69EE-3247-963F-E08F0FF1E3B8}" presName="connectorText" presStyleLbl="sibTrans2D1" presStyleIdx="1" presStyleCnt="3"/>
      <dgm:spPr/>
      <dgm:t>
        <a:bodyPr/>
        <a:lstStyle/>
        <a:p>
          <a:endParaRPr lang="en-US"/>
        </a:p>
      </dgm:t>
    </dgm:pt>
    <dgm:pt modelId="{EB406523-D94B-704A-A73D-4530576EA98B}" type="pres">
      <dgm:prSet presAssocID="{3EA91D80-C36C-D144-A58F-B442B95E26ED}" presName="node" presStyleLbl="node1" presStyleIdx="2" presStyleCnt="4" custScaleX="336956" custLinFactNeighborY="18616">
        <dgm:presLayoutVars>
          <dgm:bulletEnabled val="1"/>
        </dgm:presLayoutVars>
      </dgm:prSet>
      <dgm:spPr/>
      <dgm:t>
        <a:bodyPr/>
        <a:lstStyle/>
        <a:p>
          <a:endParaRPr lang="en-US"/>
        </a:p>
      </dgm:t>
    </dgm:pt>
    <dgm:pt modelId="{47ACE53D-EA89-F64E-928A-5898E54B29A7}" type="pres">
      <dgm:prSet presAssocID="{7E8AF3C1-A8C2-BB49-AC63-55D54744B18F}" presName="sibTrans" presStyleLbl="sibTrans2D1" presStyleIdx="2" presStyleCnt="3" custLinFactNeighborY="15526"/>
      <dgm:spPr/>
      <dgm:t>
        <a:bodyPr/>
        <a:lstStyle/>
        <a:p>
          <a:endParaRPr lang="en-US"/>
        </a:p>
      </dgm:t>
    </dgm:pt>
    <dgm:pt modelId="{3F243D05-8109-D544-A80E-DE23D5D6D984}" type="pres">
      <dgm:prSet presAssocID="{7E8AF3C1-A8C2-BB49-AC63-55D54744B18F}" presName="connectorText" presStyleLbl="sibTrans2D1" presStyleIdx="2" presStyleCnt="3"/>
      <dgm:spPr/>
      <dgm:t>
        <a:bodyPr/>
        <a:lstStyle/>
        <a:p>
          <a:endParaRPr lang="en-US"/>
        </a:p>
      </dgm:t>
    </dgm:pt>
    <dgm:pt modelId="{3D235A7B-0B86-4348-8AE4-3A7A62DA93AC}" type="pres">
      <dgm:prSet presAssocID="{F0B5B869-AA0B-3245-8210-73F875D71910}" presName="node" presStyleLbl="node1" presStyleIdx="3" presStyleCnt="4" custScaleX="336956">
        <dgm:presLayoutVars>
          <dgm:bulletEnabled val="1"/>
        </dgm:presLayoutVars>
      </dgm:prSet>
      <dgm:spPr/>
      <dgm:t>
        <a:bodyPr/>
        <a:lstStyle/>
        <a:p>
          <a:endParaRPr lang="en-US"/>
        </a:p>
      </dgm:t>
    </dgm:pt>
  </dgm:ptLst>
  <dgm:cxnLst>
    <dgm:cxn modelId="{AB10D0E2-E0CC-1D41-BFC6-685AEAC7751E}" srcId="{20163424-9B08-4E4A-85D4-B8DB095C4A89}" destId="{3EA91D80-C36C-D144-A58F-B442B95E26ED}" srcOrd="2" destOrd="0" parTransId="{CEC6FC07-2724-1449-9F1D-F85F265FF9F8}" sibTransId="{7E8AF3C1-A8C2-BB49-AC63-55D54744B18F}"/>
    <dgm:cxn modelId="{3D4746A3-B06B-3647-837D-4229A574B435}" type="presOf" srcId="{7E8AF3C1-A8C2-BB49-AC63-55D54744B18F}" destId="{3F243D05-8109-D544-A80E-DE23D5D6D984}" srcOrd="1" destOrd="0" presId="urn:microsoft.com/office/officeart/2005/8/layout/process2"/>
    <dgm:cxn modelId="{CA8653FD-9BA5-C04C-BF1E-8C6081D2158E}" srcId="{20163424-9B08-4E4A-85D4-B8DB095C4A89}" destId="{E3451113-978A-694D-8B30-772A02112F85}" srcOrd="1" destOrd="0" parTransId="{3A11E5F6-E8B8-BA46-9644-E93E69B2768B}" sibTransId="{145191F1-69EE-3247-963F-E08F0FF1E3B8}"/>
    <dgm:cxn modelId="{41E89756-1B53-924B-A27A-22479E3FE21B}" type="presOf" srcId="{34D4514F-6D09-B244-A1F2-8E0167DEC0AD}" destId="{57B45558-4EE2-1C42-8B9E-8EC0497DC343}" srcOrd="1" destOrd="0" presId="urn:microsoft.com/office/officeart/2005/8/layout/process2"/>
    <dgm:cxn modelId="{520427F6-1889-C24B-BDDC-4ACAE8CA9A27}" type="presOf" srcId="{7E8AF3C1-A8C2-BB49-AC63-55D54744B18F}" destId="{47ACE53D-EA89-F64E-928A-5898E54B29A7}" srcOrd="0" destOrd="0" presId="urn:microsoft.com/office/officeart/2005/8/layout/process2"/>
    <dgm:cxn modelId="{456FEA18-91AE-444D-AA85-DBD13867F097}" type="presOf" srcId="{E3451113-978A-694D-8B30-772A02112F85}" destId="{CACEAF58-CD18-E741-8071-103AA3FF053C}" srcOrd="0" destOrd="0" presId="urn:microsoft.com/office/officeart/2005/8/layout/process2"/>
    <dgm:cxn modelId="{8D41DCFA-542C-E845-826A-739A83B0C650}" type="presOf" srcId="{3EA91D80-C36C-D144-A58F-B442B95E26ED}" destId="{EB406523-D94B-704A-A73D-4530576EA98B}" srcOrd="0" destOrd="0" presId="urn:microsoft.com/office/officeart/2005/8/layout/process2"/>
    <dgm:cxn modelId="{B0FE7E8C-BE51-A545-A4ED-9D3F06D2943D}" type="presOf" srcId="{20163424-9B08-4E4A-85D4-B8DB095C4A89}" destId="{41B3E84E-BD6C-B14A-94E1-DA32519FD083}" srcOrd="0" destOrd="0" presId="urn:microsoft.com/office/officeart/2005/8/layout/process2"/>
    <dgm:cxn modelId="{63A71538-2E0B-EC4F-B39C-791E5D2D965D}" srcId="{20163424-9B08-4E4A-85D4-B8DB095C4A89}" destId="{02A2E1C1-84D1-7D45-8772-030EB7124AC9}" srcOrd="0" destOrd="0" parTransId="{1D8ED7AC-EBCD-9443-8756-58CAA7666222}" sibTransId="{34D4514F-6D09-B244-A1F2-8E0167DEC0AD}"/>
    <dgm:cxn modelId="{D2461A41-FEBC-CF4C-B6B7-75AAE48D09C9}" type="presOf" srcId="{145191F1-69EE-3247-963F-E08F0FF1E3B8}" destId="{5897D324-07FF-E744-8CE3-2B43FDE500F1}" srcOrd="0" destOrd="0" presId="urn:microsoft.com/office/officeart/2005/8/layout/process2"/>
    <dgm:cxn modelId="{18693EA5-D83E-CE4A-B18E-60AF0350C7AA}" type="presOf" srcId="{02A2E1C1-84D1-7D45-8772-030EB7124AC9}" destId="{96C1789A-3BBF-A94D-9527-FD7816BDBC2D}" srcOrd="0" destOrd="0" presId="urn:microsoft.com/office/officeart/2005/8/layout/process2"/>
    <dgm:cxn modelId="{4DFB6A97-34E7-2040-B63F-46718484BECB}" type="presOf" srcId="{34D4514F-6D09-B244-A1F2-8E0167DEC0AD}" destId="{B106449B-99EE-DF49-AC82-C2CEB2B442D2}" srcOrd="0" destOrd="0" presId="urn:microsoft.com/office/officeart/2005/8/layout/process2"/>
    <dgm:cxn modelId="{1533961A-AEC1-124D-AAAA-E4BFE086E624}" type="presOf" srcId="{145191F1-69EE-3247-963F-E08F0FF1E3B8}" destId="{8B759F46-81AF-F844-964E-92AB609AFBBD}" srcOrd="1" destOrd="0" presId="urn:microsoft.com/office/officeart/2005/8/layout/process2"/>
    <dgm:cxn modelId="{38EE3D45-E63E-7B44-8FD2-7F11B38DBD6D}" srcId="{20163424-9B08-4E4A-85D4-B8DB095C4A89}" destId="{F0B5B869-AA0B-3245-8210-73F875D71910}" srcOrd="3" destOrd="0" parTransId="{52FEA3EB-7E24-FA4F-9152-8CF32DA131A8}" sibTransId="{82B4ACF6-BB06-5D40-A1F9-35BF6B9E3682}"/>
    <dgm:cxn modelId="{079355CA-4799-BE41-BD5D-8646FC6CE99B}" type="presOf" srcId="{F0B5B869-AA0B-3245-8210-73F875D71910}" destId="{3D235A7B-0B86-4348-8AE4-3A7A62DA93AC}" srcOrd="0" destOrd="0" presId="urn:microsoft.com/office/officeart/2005/8/layout/process2"/>
    <dgm:cxn modelId="{2F5F3E42-52AA-1F45-BB98-208CEE0C0E0D}" type="presParOf" srcId="{41B3E84E-BD6C-B14A-94E1-DA32519FD083}" destId="{96C1789A-3BBF-A94D-9527-FD7816BDBC2D}" srcOrd="0" destOrd="0" presId="urn:microsoft.com/office/officeart/2005/8/layout/process2"/>
    <dgm:cxn modelId="{CA51B796-9802-1643-B6F9-8AE49E249C9E}" type="presParOf" srcId="{41B3E84E-BD6C-B14A-94E1-DA32519FD083}" destId="{B106449B-99EE-DF49-AC82-C2CEB2B442D2}" srcOrd="1" destOrd="0" presId="urn:microsoft.com/office/officeart/2005/8/layout/process2"/>
    <dgm:cxn modelId="{C61598AD-2E27-8747-BDDF-DE0D9ADCF234}" type="presParOf" srcId="{B106449B-99EE-DF49-AC82-C2CEB2B442D2}" destId="{57B45558-4EE2-1C42-8B9E-8EC0497DC343}" srcOrd="0" destOrd="0" presId="urn:microsoft.com/office/officeart/2005/8/layout/process2"/>
    <dgm:cxn modelId="{628B5994-B953-A640-8D05-F8D266E1E567}" type="presParOf" srcId="{41B3E84E-BD6C-B14A-94E1-DA32519FD083}" destId="{CACEAF58-CD18-E741-8071-103AA3FF053C}" srcOrd="2" destOrd="0" presId="urn:microsoft.com/office/officeart/2005/8/layout/process2"/>
    <dgm:cxn modelId="{43DC38FE-2ED6-AD4F-84B7-3433A2988AF3}" type="presParOf" srcId="{41B3E84E-BD6C-B14A-94E1-DA32519FD083}" destId="{5897D324-07FF-E744-8CE3-2B43FDE500F1}" srcOrd="3" destOrd="0" presId="urn:microsoft.com/office/officeart/2005/8/layout/process2"/>
    <dgm:cxn modelId="{B9F39896-CA5E-0F44-8862-21ABF341CB78}" type="presParOf" srcId="{5897D324-07FF-E744-8CE3-2B43FDE500F1}" destId="{8B759F46-81AF-F844-964E-92AB609AFBBD}" srcOrd="0" destOrd="0" presId="urn:microsoft.com/office/officeart/2005/8/layout/process2"/>
    <dgm:cxn modelId="{592D5CF4-0302-614A-8E5C-7123E9BEB95D}" type="presParOf" srcId="{41B3E84E-BD6C-B14A-94E1-DA32519FD083}" destId="{EB406523-D94B-704A-A73D-4530576EA98B}" srcOrd="4" destOrd="0" presId="urn:microsoft.com/office/officeart/2005/8/layout/process2"/>
    <dgm:cxn modelId="{1B2EADD2-5FF2-454F-86A4-3553210A8239}" type="presParOf" srcId="{41B3E84E-BD6C-B14A-94E1-DA32519FD083}" destId="{47ACE53D-EA89-F64E-928A-5898E54B29A7}" srcOrd="5" destOrd="0" presId="urn:microsoft.com/office/officeart/2005/8/layout/process2"/>
    <dgm:cxn modelId="{56505A93-186F-0942-85C7-E39F19D58D48}" type="presParOf" srcId="{47ACE53D-EA89-F64E-928A-5898E54B29A7}" destId="{3F243D05-8109-D544-A80E-DE23D5D6D984}" srcOrd="0" destOrd="0" presId="urn:microsoft.com/office/officeart/2005/8/layout/process2"/>
    <dgm:cxn modelId="{4BB6B3B7-0F2B-2B49-947C-99BA10663C62}" type="presParOf" srcId="{41B3E84E-BD6C-B14A-94E1-DA32519FD083}" destId="{3D235A7B-0B86-4348-8AE4-3A7A62DA93AC}" srcOrd="6"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6C1789A-3BBF-A94D-9527-FD7816BDBC2D}">
      <dsp:nvSpPr>
        <dsp:cNvPr id="0" name=""/>
        <dsp:cNvSpPr/>
      </dsp:nvSpPr>
      <dsp:spPr>
        <a:xfrm>
          <a:off x="0" y="255268"/>
          <a:ext cx="5029199" cy="887734"/>
        </a:xfrm>
        <a:prstGeom prst="roundRect">
          <a:avLst>
            <a:gd name="adj" fmla="val 10000"/>
          </a:avLst>
        </a:prstGeom>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pPr>
          <a:endParaRPr lang="en-US" sz="4000" kern="1200" dirty="0">
            <a:latin typeface="Arial"/>
          </a:endParaRPr>
        </a:p>
      </dsp:txBody>
      <dsp:txXfrm>
        <a:off x="0" y="255268"/>
        <a:ext cx="5029199" cy="887734"/>
      </dsp:txXfrm>
    </dsp:sp>
    <dsp:sp modelId="{B106449B-99EE-DF49-AC82-C2CEB2B442D2}">
      <dsp:nvSpPr>
        <dsp:cNvPr id="0" name=""/>
        <dsp:cNvSpPr/>
      </dsp:nvSpPr>
      <dsp:spPr>
        <a:xfrm rot="5400000">
          <a:off x="2373692" y="1123959"/>
          <a:ext cx="281815" cy="41384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2373692" y="1123959"/>
        <a:ext cx="281815" cy="413840"/>
      </dsp:txXfrm>
    </dsp:sp>
    <dsp:sp modelId="{CACEAF58-CD18-E741-8071-103AA3FF053C}">
      <dsp:nvSpPr>
        <dsp:cNvPr id="0" name=""/>
        <dsp:cNvSpPr/>
      </dsp:nvSpPr>
      <dsp:spPr>
        <a:xfrm>
          <a:off x="0" y="1518756"/>
          <a:ext cx="5029199" cy="919646"/>
        </a:xfrm>
        <a:prstGeom prst="roundRect">
          <a:avLst>
            <a:gd name="adj" fmla="val 10000"/>
          </a:avLst>
        </a:prstGeom>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endParaRPr lang="en-US" sz="4100" kern="1200" dirty="0">
            <a:latin typeface="Arial"/>
          </a:endParaRPr>
        </a:p>
      </dsp:txBody>
      <dsp:txXfrm>
        <a:off x="0" y="1518756"/>
        <a:ext cx="5029199" cy="919646"/>
      </dsp:txXfrm>
    </dsp:sp>
    <dsp:sp modelId="{5897D324-07FF-E744-8CE3-2B43FDE500F1}">
      <dsp:nvSpPr>
        <dsp:cNvPr id="0" name=""/>
        <dsp:cNvSpPr/>
      </dsp:nvSpPr>
      <dsp:spPr>
        <a:xfrm rot="5400000">
          <a:off x="2373692" y="2419359"/>
          <a:ext cx="281815" cy="41384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2373692" y="2419359"/>
        <a:ext cx="281815" cy="413840"/>
      </dsp:txXfrm>
    </dsp:sp>
    <dsp:sp modelId="{EB406523-D94B-704A-A73D-4530576EA98B}">
      <dsp:nvSpPr>
        <dsp:cNvPr id="0" name=""/>
        <dsp:cNvSpPr/>
      </dsp:nvSpPr>
      <dsp:spPr>
        <a:xfrm>
          <a:off x="0" y="2814156"/>
          <a:ext cx="5029199" cy="919646"/>
        </a:xfrm>
        <a:prstGeom prst="roundRect">
          <a:avLst>
            <a:gd name="adj" fmla="val 10000"/>
          </a:avLst>
        </a:prstGeom>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endParaRPr lang="en-US" sz="4100" kern="1200" dirty="0">
            <a:latin typeface="Arial"/>
          </a:endParaRPr>
        </a:p>
      </dsp:txBody>
      <dsp:txXfrm>
        <a:off x="0" y="2814156"/>
        <a:ext cx="5029199" cy="919646"/>
      </dsp:txXfrm>
    </dsp:sp>
    <dsp:sp modelId="{47ACE53D-EA89-F64E-928A-5898E54B29A7}">
      <dsp:nvSpPr>
        <dsp:cNvPr id="0" name=""/>
        <dsp:cNvSpPr/>
      </dsp:nvSpPr>
      <dsp:spPr>
        <a:xfrm rot="5400000">
          <a:off x="2374266" y="3778246"/>
          <a:ext cx="280666" cy="413840"/>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rot="5400000">
        <a:off x="2374266" y="3778246"/>
        <a:ext cx="280666" cy="413840"/>
      </dsp:txXfrm>
    </dsp:sp>
    <dsp:sp modelId="{3D235A7B-0B86-4348-8AE4-3A7A62DA93AC}">
      <dsp:nvSpPr>
        <dsp:cNvPr id="0" name=""/>
        <dsp:cNvSpPr/>
      </dsp:nvSpPr>
      <dsp:spPr>
        <a:xfrm>
          <a:off x="0" y="4108024"/>
          <a:ext cx="5029199" cy="919646"/>
        </a:xfrm>
        <a:prstGeom prst="roundRect">
          <a:avLst>
            <a:gd name="adj" fmla="val 10000"/>
          </a:avLst>
        </a:prstGeom>
        <a:gradFill rotWithShape="0">
          <a:gsLst>
            <a:gs pos="0">
              <a:srgbClr val="00ACE8"/>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endParaRPr lang="en-US" sz="4100" kern="1200" dirty="0">
            <a:latin typeface="Arial"/>
          </a:endParaRPr>
        </a:p>
      </dsp:txBody>
      <dsp:txXfrm>
        <a:off x="0" y="4108024"/>
        <a:ext cx="5029199" cy="9196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atin typeface="Arial" charset="0"/>
                <a:ea typeface="+mn-ea"/>
                <a:cs typeface="Arial" charset="0"/>
              </a:defRPr>
            </a:lvl1pPr>
          </a:lstStyle>
          <a:p>
            <a:pPr>
              <a:defRPr/>
            </a:pPr>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vl1pPr>
          </a:lstStyle>
          <a:p>
            <a:pPr>
              <a:defRPr/>
            </a:pPr>
            <a:fld id="{DE62BA59-597B-4AE6-BB71-95D9053749F0}" type="datetime1">
              <a:rPr lang="en-US"/>
              <a:pPr>
                <a:defRPr/>
              </a:pPr>
              <a:t>3/8/2013</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3177" tIns="46589" rIns="93177" bIns="46589" rtlCol="0" anchor="b"/>
          <a:lstStyle>
            <a:lvl1pPr algn="l">
              <a:defRPr sz="1200">
                <a:latin typeface="Arial" charset="0"/>
                <a:ea typeface="+mn-ea"/>
                <a:cs typeface="Arial" charset="0"/>
              </a:defRPr>
            </a:lvl1pPr>
          </a:lstStyle>
          <a:p>
            <a:pPr>
              <a:defRPr/>
            </a:pPr>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vl1pPr>
          </a:lstStyle>
          <a:p>
            <a:pPr>
              <a:defRPr/>
            </a:pPr>
            <a:fld id="{30591565-78F8-4966-A874-1B24ADDD5403}" type="slidenum">
              <a:rPr lang="en-US"/>
              <a:pPr>
                <a:defRPr/>
              </a:pPr>
              <a:t>‹#›</a:t>
            </a:fld>
            <a:endParaRPr lang="en-US" dirty="0"/>
          </a:p>
        </p:txBody>
      </p:sp>
    </p:spTree>
    <p:extLst>
      <p:ext uri="{BB962C8B-B14F-4D97-AF65-F5344CB8AC3E}">
        <p14:creationId xmlns:p14="http://schemas.microsoft.com/office/powerpoint/2010/main" xmlns="" val="90788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wrap="square" lIns="93177" tIns="46589" rIns="93177" bIns="46589" numCol="1" anchor="t" anchorCtr="0" compatLnSpc="1">
            <a:prstTxWarp prst="textNoShape">
              <a:avLst/>
            </a:prstTxWarp>
          </a:bodyPr>
          <a:lstStyle>
            <a:lvl1pPr>
              <a:defRPr sz="1200">
                <a:latin typeface="Calibri" pitchFamily="-108" charset="0"/>
                <a:ea typeface="+mn-ea"/>
                <a:cs typeface="Arial" charset="0"/>
              </a:defRPr>
            </a:lvl1pPr>
          </a:lstStyle>
          <a:p>
            <a:pPr>
              <a:defRPr/>
            </a:pP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wrap="square" lIns="93177" tIns="46589" rIns="93177" bIns="46589" numCol="1" anchor="t" anchorCtr="0" compatLnSpc="1">
            <a:prstTxWarp prst="textNoShape">
              <a:avLst/>
            </a:prstTxWarp>
          </a:bodyPr>
          <a:lstStyle>
            <a:lvl1pPr algn="r">
              <a:defRPr sz="1200" smtClean="0">
                <a:latin typeface="Calibri" pitchFamily="34" charset="0"/>
              </a:defRPr>
            </a:lvl1pPr>
          </a:lstStyle>
          <a:p>
            <a:pPr>
              <a:defRPr/>
            </a:pPr>
            <a:fld id="{4F37CA64-3E15-49D5-A559-CC5C0ACB6321}" type="datetime1">
              <a:rPr lang="en-US"/>
              <a:pPr>
                <a:defRPr/>
              </a:pPr>
              <a:t>3/8/2013</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a:xfrm>
            <a:off x="685800" y="4415790"/>
            <a:ext cx="548640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wrap="square" lIns="93177" tIns="46589" rIns="93177" bIns="46589" numCol="1" anchor="b" anchorCtr="0" compatLnSpc="1">
            <a:prstTxWarp prst="textNoShape">
              <a:avLst/>
            </a:prstTxWarp>
          </a:bodyPr>
          <a:lstStyle>
            <a:lvl1pPr>
              <a:defRPr sz="1200">
                <a:latin typeface="Calibri" pitchFamily="-108" charset="0"/>
                <a:ea typeface="+mn-ea"/>
                <a:cs typeface="Arial" charset="0"/>
              </a:defRPr>
            </a:lvl1pPr>
          </a:lstStyle>
          <a:p>
            <a:pPr>
              <a:defRPr/>
            </a:pPr>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wrap="square" lIns="93177" tIns="46589" rIns="93177" bIns="46589" numCol="1" anchor="b" anchorCtr="0" compatLnSpc="1">
            <a:prstTxWarp prst="textNoShape">
              <a:avLst/>
            </a:prstTxWarp>
          </a:bodyPr>
          <a:lstStyle>
            <a:lvl1pPr algn="r">
              <a:defRPr sz="1200" smtClean="0">
                <a:latin typeface="Calibri" pitchFamily="34" charset="0"/>
              </a:defRPr>
            </a:lvl1pPr>
          </a:lstStyle>
          <a:p>
            <a:pPr>
              <a:defRPr/>
            </a:pPr>
            <a:fld id="{F3025E94-BE23-4734-AC01-9BFDFA77196B}" type="slidenum">
              <a:rPr lang="en-US"/>
              <a:pPr>
                <a:defRPr/>
              </a:pPr>
              <a:t>‹#›</a:t>
            </a:fld>
            <a:endParaRPr lang="en-US" dirty="0"/>
          </a:p>
        </p:txBody>
      </p:sp>
    </p:spTree>
    <p:extLst>
      <p:ext uri="{BB962C8B-B14F-4D97-AF65-F5344CB8AC3E}">
        <p14:creationId xmlns:p14="http://schemas.microsoft.com/office/powerpoint/2010/main" xmlns="" val="842424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0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a:lstStyle/>
          <a:p>
            <a:endParaRPr lang="en-US" dirty="0" smtClean="0">
              <a:ea typeface="ＭＳ Ｐゴシック" charset="-128"/>
            </a:endParaRPr>
          </a:p>
        </p:txBody>
      </p:sp>
      <p:sp>
        <p:nvSpPr>
          <p:cNvPr id="23556" name="Slide Number Placeholder 3"/>
          <p:cNvSpPr>
            <a:spLocks noGrp="1"/>
          </p:cNvSpPr>
          <p:nvPr>
            <p:ph type="sldNum" sz="quarter" idx="5"/>
          </p:nvPr>
        </p:nvSpPr>
        <p:spPr bwMode="auto">
          <a:noFill/>
          <a:ln>
            <a:miter lim="800000"/>
            <a:headEnd/>
            <a:tailEnd/>
          </a:ln>
        </p:spPr>
        <p:txBody>
          <a:bodyPr/>
          <a:lstStyle/>
          <a:p>
            <a:fld id="{08C35D36-3577-4586-8CE4-42A43692BFB8}" type="slidenum">
              <a:rPr lang="en-US"/>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a:lstStyle/>
          <a:p>
            <a:endParaRPr lang="en-US" dirty="0" smtClean="0">
              <a:ea typeface="ＭＳ Ｐゴシック" charset="-128"/>
            </a:endParaRPr>
          </a:p>
        </p:txBody>
      </p:sp>
      <p:sp>
        <p:nvSpPr>
          <p:cNvPr id="32772" name="Slide Number Placeholder 3"/>
          <p:cNvSpPr>
            <a:spLocks noGrp="1"/>
          </p:cNvSpPr>
          <p:nvPr>
            <p:ph type="sldNum" sz="quarter" idx="5"/>
          </p:nvPr>
        </p:nvSpPr>
        <p:spPr bwMode="auto">
          <a:noFill/>
          <a:ln>
            <a:miter lim="800000"/>
            <a:headEnd/>
            <a:tailEnd/>
          </a:ln>
        </p:spPr>
        <p:txBody>
          <a:bodyPr/>
          <a:lstStyle/>
          <a:p>
            <a:fld id="{C7369685-5D5E-48F5-8043-E0E010265ECB}" type="slidenum">
              <a:rPr lang="en-US"/>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endParaRPr lang="en-US" dirty="0" smtClean="0">
              <a:ea typeface="ＭＳ Ｐゴシック" charset="-128"/>
            </a:endParaRPr>
          </a:p>
        </p:txBody>
      </p:sp>
      <p:sp>
        <p:nvSpPr>
          <p:cNvPr id="33796" name="Slide Number Placeholder 3"/>
          <p:cNvSpPr>
            <a:spLocks noGrp="1"/>
          </p:cNvSpPr>
          <p:nvPr>
            <p:ph type="sldNum" sz="quarter" idx="5"/>
          </p:nvPr>
        </p:nvSpPr>
        <p:spPr bwMode="auto">
          <a:noFill/>
          <a:ln>
            <a:miter lim="800000"/>
            <a:headEnd/>
            <a:tailEnd/>
          </a:ln>
        </p:spPr>
        <p:txBody>
          <a:bodyPr/>
          <a:lstStyle/>
          <a:p>
            <a:fld id="{6AB0B34C-CCE5-4A87-89A9-3387EA167398}" type="slidenum">
              <a:rPr lang="en-US"/>
              <a:pPr/>
              <a:t>13</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endParaRPr lang="en-US" dirty="0" smtClean="0">
              <a:ea typeface="ＭＳ Ｐゴシック" charset="-128"/>
            </a:endParaRPr>
          </a:p>
        </p:txBody>
      </p:sp>
      <p:sp>
        <p:nvSpPr>
          <p:cNvPr id="34820" name="Slide Number Placeholder 3"/>
          <p:cNvSpPr>
            <a:spLocks noGrp="1"/>
          </p:cNvSpPr>
          <p:nvPr>
            <p:ph type="sldNum" sz="quarter" idx="5"/>
          </p:nvPr>
        </p:nvSpPr>
        <p:spPr bwMode="auto">
          <a:noFill/>
          <a:ln>
            <a:miter lim="800000"/>
            <a:headEnd/>
            <a:tailEnd/>
          </a:ln>
        </p:spPr>
        <p:txBody>
          <a:bodyPr/>
          <a:lstStyle/>
          <a:p>
            <a:fld id="{E0CC3AD4-0D8D-4A90-895E-30DD38F3644A}" type="slidenum">
              <a:rPr lang="en-US"/>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a:normAutofit fontScale="70000" lnSpcReduction="20000"/>
          </a:bodyPr>
          <a:lstStyle/>
          <a:p>
            <a:endParaRPr lang="en-US" dirty="0" smtClean="0">
              <a:ea typeface="ＭＳ Ｐゴシック" charset="-128"/>
            </a:endParaRPr>
          </a:p>
        </p:txBody>
      </p:sp>
      <p:sp>
        <p:nvSpPr>
          <p:cNvPr id="35844" name="Slide Number Placeholder 3"/>
          <p:cNvSpPr>
            <a:spLocks noGrp="1"/>
          </p:cNvSpPr>
          <p:nvPr>
            <p:ph type="sldNum" sz="quarter" idx="5"/>
          </p:nvPr>
        </p:nvSpPr>
        <p:spPr bwMode="auto">
          <a:noFill/>
          <a:ln>
            <a:miter lim="800000"/>
            <a:headEnd/>
            <a:tailEnd/>
          </a:ln>
        </p:spPr>
        <p:txBody>
          <a:bodyPr/>
          <a:lstStyle/>
          <a:p>
            <a:fld id="{DE7400CA-24CD-462E-A71E-1B5161355914}" type="slidenum">
              <a:rPr lang="en-US"/>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a:lstStyle/>
          <a:p>
            <a:endParaRPr lang="en-US" dirty="0" smtClean="0">
              <a:ea typeface="ＭＳ Ｐゴシック" charset="-128"/>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9F8D5F57-8167-4813-8B97-484D3FF7E149}" type="slidenum">
              <a:rPr lang="en-US"/>
              <a:pPr/>
              <a:t>18</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3025E94-BE23-4734-AC01-9BFDFA77196B}" type="slidenum">
              <a:rPr lang="en-US" smtClean="0"/>
              <a:pPr>
                <a:defRPr/>
              </a:pPr>
              <a:t>20</a:t>
            </a:fld>
            <a:endParaRPr lang="en-US" dirty="0"/>
          </a:p>
        </p:txBody>
      </p:sp>
    </p:spTree>
    <p:extLst>
      <p:ext uri="{BB962C8B-B14F-4D97-AF65-F5344CB8AC3E}">
        <p14:creationId xmlns:p14="http://schemas.microsoft.com/office/powerpoint/2010/main" xmlns="" val="2324614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endParaRPr lang="en-US" dirty="0" smtClean="0">
              <a:ea typeface="ＭＳ Ｐゴシック"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C730290B-F3E3-4D22-BDCC-43FEE22389F1}" type="slidenum">
              <a:rPr lang="en-US"/>
              <a:pPr/>
              <a:t>21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noFill/>
        </p:spPr>
        <p:txBody>
          <a:bodyPr/>
          <a:lstStyle/>
          <a:p>
            <a:endParaRPr lang="en-US" dirty="0" smtClean="0">
              <a:ea typeface="ＭＳ Ｐゴシック" charset="-128"/>
            </a:endParaRPr>
          </a:p>
        </p:txBody>
      </p:sp>
      <p:sp>
        <p:nvSpPr>
          <p:cNvPr id="24580" name="Slide Number Placeholder 3"/>
          <p:cNvSpPr>
            <a:spLocks noGrp="1"/>
          </p:cNvSpPr>
          <p:nvPr>
            <p:ph type="sldNum" sz="quarter" idx="5"/>
          </p:nvPr>
        </p:nvSpPr>
        <p:spPr bwMode="auto">
          <a:noFill/>
          <a:ln>
            <a:miter lim="800000"/>
            <a:headEnd/>
            <a:tailEnd/>
          </a:ln>
        </p:spPr>
        <p:txBody>
          <a:bodyPr/>
          <a:lstStyle/>
          <a:p>
            <a:fld id="{E1F045AB-E0D0-4C5F-9B49-439FB630B4CD}" type="slidenum">
              <a:rPr lang="en-US"/>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ln>
            <a:miter lim="800000"/>
            <a:headEnd/>
            <a:tailEnd/>
          </a:ln>
        </p:spPr>
        <p:txBody>
          <a:bodyPr/>
          <a:lstStyle/>
          <a:p>
            <a:fld id="{6A090D96-1FDF-4740-97B9-3355986982D5}" type="slidenum">
              <a:rPr lang="en-US"/>
              <a:pPr/>
              <a:t>3</a:t>
            </a:fld>
            <a:endParaRPr lang="en-US" dirty="0"/>
          </a:p>
        </p:txBody>
      </p:sp>
      <p:sp>
        <p:nvSpPr>
          <p:cNvPr id="317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48" name="Rectangle 3"/>
          <p:cNvSpPr>
            <a:spLocks noGrp="1" noChangeArrowheads="1"/>
          </p:cNvSpPr>
          <p:nvPr>
            <p:ph type="body" idx="1"/>
          </p:nvPr>
        </p:nvSpPr>
        <p:spPr bwMode="auto">
          <a:noFill/>
        </p:spPr>
        <p:txBody>
          <a:bodyPr/>
          <a:lstStyle/>
          <a:p>
            <a:endParaRPr lang="en-US" dirty="0"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pPr>
              <a:buFontTx/>
              <a:buChar char="•"/>
            </a:pPr>
            <a:endParaRPr lang="en-US" dirty="0" smtClean="0">
              <a:ea typeface="ＭＳ Ｐゴシック" charset="-128"/>
            </a:endParaRPr>
          </a:p>
        </p:txBody>
      </p:sp>
      <p:sp>
        <p:nvSpPr>
          <p:cNvPr id="25604" name="Slide Number Placeholder 3"/>
          <p:cNvSpPr>
            <a:spLocks noGrp="1"/>
          </p:cNvSpPr>
          <p:nvPr>
            <p:ph type="sldNum" sz="quarter" idx="5"/>
          </p:nvPr>
        </p:nvSpPr>
        <p:spPr bwMode="auto">
          <a:noFill/>
          <a:ln>
            <a:miter lim="800000"/>
            <a:headEnd/>
            <a:tailEnd/>
          </a:ln>
        </p:spPr>
        <p:txBody>
          <a:bodyPr/>
          <a:lstStyle/>
          <a:p>
            <a:fld id="{F64B4E83-5BB2-4C60-9374-49E93AC75345}" type="slidenum">
              <a:rPr lang="en-US"/>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xfrm>
            <a:off x="685800" y="4338320"/>
            <a:ext cx="5486400" cy="4183380"/>
          </a:xfrm>
          <a:noFill/>
        </p:spPr>
        <p:txBody>
          <a:bodyPr/>
          <a:lstStyle/>
          <a:p>
            <a:pPr>
              <a:lnSpc>
                <a:spcPct val="90000"/>
              </a:lnSpc>
            </a:pPr>
            <a:endParaRPr lang="en-US" b="1" dirty="0" smtClean="0">
              <a:ea typeface="ＭＳ Ｐゴシック" charset="-128"/>
            </a:endParaRPr>
          </a:p>
        </p:txBody>
      </p:sp>
      <p:sp>
        <p:nvSpPr>
          <p:cNvPr id="26628" name="Slide Number Placeholder 3"/>
          <p:cNvSpPr>
            <a:spLocks noGrp="1"/>
          </p:cNvSpPr>
          <p:nvPr>
            <p:ph type="sldNum" sz="quarter" idx="5"/>
          </p:nvPr>
        </p:nvSpPr>
        <p:spPr bwMode="auto">
          <a:noFill/>
          <a:ln>
            <a:miter lim="800000"/>
            <a:headEnd/>
            <a:tailEnd/>
          </a:ln>
        </p:spPr>
        <p:txBody>
          <a:bodyPr/>
          <a:lstStyle/>
          <a:p>
            <a:fld id="{502E5040-0B26-4562-8D6C-88CB3FB89676}" type="slidenum">
              <a:rPr lang="en-US"/>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normAutofit fontScale="70000" lnSpcReduction="20000"/>
          </a:bodyPr>
          <a:lstStyle/>
          <a:p>
            <a:endParaRPr lang="en-US" dirty="0" smtClean="0">
              <a:ea typeface="ＭＳ Ｐゴシック" charset="-128"/>
            </a:endParaRPr>
          </a:p>
        </p:txBody>
      </p:sp>
      <p:sp>
        <p:nvSpPr>
          <p:cNvPr id="27652" name="Slide Number Placeholder 3"/>
          <p:cNvSpPr>
            <a:spLocks noGrp="1"/>
          </p:cNvSpPr>
          <p:nvPr>
            <p:ph type="sldNum" sz="quarter" idx="5"/>
          </p:nvPr>
        </p:nvSpPr>
        <p:spPr bwMode="auto">
          <a:noFill/>
          <a:ln>
            <a:miter lim="800000"/>
            <a:headEnd/>
            <a:tailEnd/>
          </a:ln>
        </p:spPr>
        <p:txBody>
          <a:bodyPr/>
          <a:lstStyle/>
          <a:p>
            <a:fld id="{A89348FB-7AD9-469D-8B80-3C8638DE8E59}" type="slidenum">
              <a:rPr lang="en-US"/>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a:lstStyle/>
          <a:p>
            <a:endParaRPr lang="en-US" dirty="0" smtClean="0">
              <a:ea typeface="ＭＳ Ｐゴシック" charset="-128"/>
            </a:endParaRPr>
          </a:p>
        </p:txBody>
      </p:sp>
      <p:sp>
        <p:nvSpPr>
          <p:cNvPr id="28676" name="Slide Number Placeholder 3"/>
          <p:cNvSpPr>
            <a:spLocks noGrp="1"/>
          </p:cNvSpPr>
          <p:nvPr>
            <p:ph type="sldNum" sz="quarter" idx="5"/>
          </p:nvPr>
        </p:nvSpPr>
        <p:spPr bwMode="auto">
          <a:noFill/>
          <a:ln>
            <a:miter lim="800000"/>
            <a:headEnd/>
            <a:tailEnd/>
          </a:ln>
        </p:spPr>
        <p:txBody>
          <a:bodyPr/>
          <a:lstStyle/>
          <a:p>
            <a:fld id="{6A843458-6C7D-4909-AE53-B7EAFAB1EA5C}" type="slidenum">
              <a:rPr lang="en-US"/>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endParaRPr lang="en-US" dirty="0" smtClean="0">
              <a:ea typeface="ＭＳ Ｐゴシック" charset="-128"/>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F8290097-7D67-43D3-BA72-BAE3BD2D1A46}" type="slidenum">
              <a:rPr lang="en-US"/>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lstStyle/>
          <a:p>
            <a:endParaRPr lang="en-US" dirty="0" smtClean="0">
              <a:ea typeface="ＭＳ Ｐゴシック" charset="-128"/>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43102171-8F34-4DA6-B64E-07BD3F24B33B}" type="slidenum">
              <a:rPr lang="en-US"/>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FB122E-FCFE-4119-A039-B5DF2E9266E9}" type="datetime1">
              <a:rPr lang="en-US"/>
              <a:pPr>
                <a:defRPr/>
              </a:pPr>
              <a:t>3/8/2013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CEE758B-71AA-4E1C-87B0-D86852CBE345}"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89D7B3-DF1F-4B8B-AE82-7159BF89E1AF}" type="datetime1">
              <a:rPr lang="en-US"/>
              <a:pPr>
                <a:defRPr/>
              </a:pPr>
              <a:t>3/8/2013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B15FA99-6233-499F-84E3-FF28E46A10E3}"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914400"/>
            <a:ext cx="8229600" cy="1143000"/>
          </a:xfrm>
        </p:spPr>
        <p:txBody>
          <a:bodyPr/>
          <a:lstStyle>
            <a:lvl1pPr algn="l">
              <a:defRPr sz="2800">
                <a:solidFill>
                  <a:schemeClr val="accent1"/>
                </a:solidFill>
                <a:latin typeface="Arial" pitchFamily="34" charset="0"/>
                <a:cs typeface="Arial" pitchFamily="34" charset="0"/>
              </a:defRPr>
            </a:lvl1pPr>
          </a:lstStyle>
          <a:p>
            <a:r>
              <a:rPr lang="en-US" dirty="0" smtClean="0"/>
              <a:t>Click to edit Master title style</a:t>
            </a:r>
            <a:endParaRPr lang="en-US" dirty="0"/>
          </a:p>
        </p:txBody>
      </p:sp>
      <p:sp>
        <p:nvSpPr>
          <p:cNvPr id="9" name="Content Placeholder 8"/>
          <p:cNvSpPr>
            <a:spLocks noGrp="1"/>
          </p:cNvSpPr>
          <p:nvPr>
            <p:ph sz="quarter" idx="10"/>
          </p:nvPr>
        </p:nvSpPr>
        <p:spPr>
          <a:xfrm>
            <a:off x="457200" y="1905000"/>
            <a:ext cx="8229600" cy="4191000"/>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18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4"/>
          <p:cNvSpPr>
            <a:spLocks noGrp="1"/>
          </p:cNvSpPr>
          <p:nvPr>
            <p:ph type="sldNum" sz="quarter" idx="11"/>
          </p:nvPr>
        </p:nvSpPr>
        <p:spPr>
          <a:xfrm>
            <a:off x="6705600" y="6096000"/>
            <a:ext cx="2133600" cy="365125"/>
          </a:xfrm>
        </p:spPr>
        <p:txBody>
          <a:bodyPr/>
          <a:lstStyle>
            <a:lvl1pPr>
              <a:defRPr smtClean="0"/>
            </a:lvl1pPr>
          </a:lstStyle>
          <a:p>
            <a:pPr>
              <a:defRPr/>
            </a:pPr>
            <a:fld id="{A7FBB2FC-DC4F-4765-8A5C-09BF101D5278}"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C66862D-7190-4280-877D-A290082DCB55}" type="datetime1">
              <a:rPr lang="en-US"/>
              <a:pPr>
                <a:defRPr/>
              </a:pPr>
              <a:t>3/8/2013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5B83E05-60AA-4EA4-B404-2973BEA17613}"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1C02082-3551-4DAB-8F1D-BBF540435C0B}" type="datetime1">
              <a:rPr lang="en-US"/>
              <a:pPr>
                <a:defRPr/>
              </a:pPr>
              <a:t>3/8/2013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5D7F215-4E24-42BE-BC7A-F0102BE4E521}"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58511AB-D2ED-4AAB-AD60-7BA6E3A43992}" type="datetime1">
              <a:rPr lang="en-US"/>
              <a:pPr>
                <a:defRPr/>
              </a:pPr>
              <a:t>3/8/2013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3BF6F76-9233-43D7-9C0A-6C990DEB3C01}"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6343EC6-70DA-41CD-961D-EAF0E3D8016B}" type="datetime1">
              <a:rPr lang="en-US"/>
              <a:pPr>
                <a:defRPr/>
              </a:pPr>
              <a:t>3/8/2013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D6BDE84D-C673-445E-BB5E-ADAC80DE3C88}"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41DD3B7-A45A-4191-B7E3-FA2A7B0C1EB9}" type="datetime1">
              <a:rPr lang="en-US"/>
              <a:pPr>
                <a:defRPr/>
              </a:pPr>
              <a:t>3/8/2013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D8C358E-0BFB-48EF-8B54-1D253579323F}" type="slidenum">
              <a:rPr lang="en-US"/>
              <a:pPr>
                <a:defRPr/>
              </a:pPr>
              <a:t>‹#›</a:t>
            </a:fld>
            <a:endParaRPr lang="en-US" dirty="0"/>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97C5B01-9870-448C-A7FB-0CC3636E46E6}" type="datetime1">
              <a:rPr lang="en-US"/>
              <a:pPr>
                <a:defRPr/>
              </a:pPr>
              <a:t>3/8/2013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63F8B32-D904-44BF-BF98-42A45DAF540C}"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E5459AD-4F6B-4C2E-B1BB-A8D61047F2FA}" type="datetime1">
              <a:rPr lang="en-US"/>
              <a:pPr>
                <a:defRPr/>
              </a:pPr>
              <a:t>3/8/2013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76C41B40-CEA5-422F-999B-C9CA039FF975}"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defRPr>
            </a:lvl1pPr>
          </a:lstStyle>
          <a:p>
            <a:pPr>
              <a:defRPr/>
            </a:pPr>
            <a:fld id="{958C0EE7-1748-4256-ADFA-94573DC9BAB4}" type="datetime1">
              <a:rPr lang="en-US"/>
              <a:pPr>
                <a:defRPr/>
              </a:pPr>
              <a:t>3/8/2013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9EC9EFEA-5F80-42DB-96F7-3E12B863FAE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59" r:id="rId1"/>
    <p:sldLayoutId id="2147484260"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ＭＳ Ｐゴシック" pitchFamily="-108" charset="-128"/>
          <a:cs typeface="ＭＳ Ｐゴシック" charset="0"/>
        </a:defRPr>
      </a:lvl1pPr>
      <a:lvl2pPr algn="ctr"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charset="0"/>
        </a:defRPr>
      </a:lvl2pPr>
      <a:lvl3pPr algn="ctr"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charset="0"/>
        </a:defRPr>
      </a:lvl3pPr>
      <a:lvl4pPr algn="ctr"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charset="0"/>
        </a:defRPr>
      </a:lvl4pPr>
      <a:lvl5pPr algn="ctr" rtl="0" eaLnBrk="0" fontAlgn="base" hangingPunct="0">
        <a:spcBef>
          <a:spcPct val="0"/>
        </a:spcBef>
        <a:spcAft>
          <a:spcPct val="0"/>
        </a:spcAft>
        <a:defRPr sz="4400">
          <a:solidFill>
            <a:schemeClr val="tx1"/>
          </a:solidFill>
          <a:latin typeface="Calibri" pitchFamily="-108" charset="0"/>
          <a:ea typeface="ＭＳ Ｐゴシック" pitchFamily="-108" charset="-128"/>
          <a:cs typeface="ＭＳ Ｐゴシック" charset="0"/>
        </a:defRPr>
      </a:lvl5pPr>
      <a:lvl6pPr marL="457200" algn="ctr" rtl="0" fontAlgn="base">
        <a:spcBef>
          <a:spcPct val="0"/>
        </a:spcBef>
        <a:spcAft>
          <a:spcPct val="0"/>
        </a:spcAft>
        <a:defRPr sz="4400">
          <a:solidFill>
            <a:schemeClr val="tx1"/>
          </a:solidFill>
          <a:latin typeface="Calibri" pitchFamily="-108" charset="0"/>
        </a:defRPr>
      </a:lvl6pPr>
      <a:lvl7pPr marL="914400" algn="ctr" rtl="0" fontAlgn="base">
        <a:spcBef>
          <a:spcPct val="0"/>
        </a:spcBef>
        <a:spcAft>
          <a:spcPct val="0"/>
        </a:spcAft>
        <a:defRPr sz="4400">
          <a:solidFill>
            <a:schemeClr val="tx1"/>
          </a:solidFill>
          <a:latin typeface="Calibri" pitchFamily="-108" charset="0"/>
        </a:defRPr>
      </a:lvl7pPr>
      <a:lvl8pPr marL="1371600" algn="ctr" rtl="0" fontAlgn="base">
        <a:spcBef>
          <a:spcPct val="0"/>
        </a:spcBef>
        <a:spcAft>
          <a:spcPct val="0"/>
        </a:spcAft>
        <a:defRPr sz="4400">
          <a:solidFill>
            <a:schemeClr val="tx1"/>
          </a:solidFill>
          <a:latin typeface="Calibri" pitchFamily="-108" charset="0"/>
        </a:defRPr>
      </a:lvl8pPr>
      <a:lvl9pPr marL="1828800" algn="ctr" rtl="0" fontAlgn="base">
        <a:spcBef>
          <a:spcPct val="0"/>
        </a:spcBef>
        <a:spcAft>
          <a:spcPct val="0"/>
        </a:spcAft>
        <a:defRPr sz="4400">
          <a:solidFill>
            <a:schemeClr val="tx1"/>
          </a:solidFill>
          <a:latin typeface="Calibri" pitchFamily="-108"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108" charset="-128"/>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108" charset="-128"/>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108" charset="-128"/>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8" charset="-128"/>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108"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3d_srexec_role_cuspteam/index.htm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ahrq.gov/professionals/education/curriculum-tools/cusptoolkit/videos/03b_sr_exec_characters/index.html"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ahrq.gov/professionals/education/curriculum-tools/cusptoolkit/videos/03c_srexec_roles_responsibs/index.html" TargetMode="External"/><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Engage the Senior Executive” module of the CUSP Toolkit. The CUSP toolkit is a modular approach to patient safety, and modules presented in this toolkit are inter-connected and are aimed at improving patient safety.  "/>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04800" y="228600"/>
            <a:ext cx="8305800" cy="6418118"/>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sz="quarter" idx="10"/>
          </p:nvPr>
        </p:nvSpPr>
        <p:spPr>
          <a:xfrm>
            <a:off x="914400" y="2057400"/>
            <a:ext cx="5334000" cy="4191000"/>
          </a:xfrm>
        </p:spPr>
        <p:txBody>
          <a:bodyPr/>
          <a:lstStyle/>
          <a:p>
            <a:pPr marL="0" indent="0">
              <a:buSzPct val="100000"/>
              <a:buNone/>
            </a:pPr>
            <a:r>
              <a:rPr lang="en-US" sz="2000" b="1" dirty="0" smtClean="0">
                <a:ea typeface="ＭＳ Ｐゴシック" charset="-128"/>
              </a:rPr>
              <a:t>Technical Work</a:t>
            </a:r>
          </a:p>
          <a:p>
            <a:pPr indent="-347472">
              <a:spcAft>
                <a:spcPts val="600"/>
              </a:spcAft>
              <a:buSzPct val="100000"/>
              <a:buBlip>
                <a:blip r:embed="rId3"/>
              </a:buBlip>
            </a:pPr>
            <a:r>
              <a:rPr lang="en-US" sz="2000" dirty="0" smtClean="0">
                <a:ea typeface="ＭＳ Ｐゴシック" charset="-128"/>
              </a:rPr>
              <a:t>Addresses problems for which:</a:t>
            </a:r>
          </a:p>
          <a:p>
            <a:pPr marL="914400" lvl="1" indent="-347472">
              <a:spcAft>
                <a:spcPts val="600"/>
              </a:spcAft>
              <a:buClr>
                <a:schemeClr val="accent3"/>
              </a:buClr>
              <a:buSzPct val="100000"/>
            </a:pPr>
            <a:r>
              <a:rPr lang="en-US" sz="2000" dirty="0" smtClean="0">
                <a:ea typeface="ＭＳ Ｐゴシック" charset="-128"/>
              </a:rPr>
              <a:t>the definition is clear</a:t>
            </a:r>
          </a:p>
          <a:p>
            <a:pPr marL="914400" lvl="1" indent="-347472">
              <a:spcAft>
                <a:spcPts val="600"/>
              </a:spcAft>
              <a:buClr>
                <a:schemeClr val="accent3"/>
              </a:buClr>
              <a:buSzPct val="100000"/>
            </a:pPr>
            <a:r>
              <a:rPr lang="en-US" sz="2000" dirty="0" smtClean="0">
                <a:ea typeface="ＭＳ Ｐゴシック" charset="-128"/>
              </a:rPr>
              <a:t>potential solutions are reasonably clear</a:t>
            </a:r>
          </a:p>
          <a:p>
            <a:pPr marL="914400" lvl="1" indent="-347472">
              <a:spcAft>
                <a:spcPts val="600"/>
              </a:spcAft>
              <a:buClr>
                <a:schemeClr val="accent3"/>
              </a:buClr>
              <a:buSzPct val="100000"/>
            </a:pPr>
            <a:r>
              <a:rPr lang="en-US" sz="2000" dirty="0" smtClean="0">
                <a:ea typeface="ＭＳ Ｐゴシック" charset="-128"/>
              </a:rPr>
              <a:t>solutions require minimal learning</a:t>
            </a:r>
          </a:p>
          <a:p>
            <a:pPr indent="-347472">
              <a:spcAft>
                <a:spcPts val="600"/>
              </a:spcAft>
              <a:buSzPct val="100000"/>
              <a:buBlip>
                <a:blip r:embed="rId3"/>
              </a:buBlip>
            </a:pPr>
            <a:r>
              <a:rPr lang="en-US" sz="2000" dirty="0" smtClean="0">
                <a:ea typeface="ＭＳ Ｐゴシック" charset="-128"/>
              </a:rPr>
              <a:t>Leaders and followers recognize their responsibility for implementing a solution</a:t>
            </a:r>
          </a:p>
          <a:p>
            <a:pPr indent="-347472">
              <a:spcAft>
                <a:spcPts val="600"/>
              </a:spcAft>
              <a:buSzPct val="100000"/>
              <a:buBlip>
                <a:blip r:embed="rId3"/>
              </a:buBlip>
            </a:pPr>
            <a:r>
              <a:rPr lang="en-US" sz="2000" dirty="0" smtClean="0">
                <a:ea typeface="ＭＳ Ｐゴシック" charset="-128"/>
              </a:rPr>
              <a:t>Teams have the resources necessary to succeed</a:t>
            </a:r>
          </a:p>
        </p:txBody>
      </p:sp>
      <p:sp>
        <p:nvSpPr>
          <p:cNvPr id="10243" name="Slide Number Placeholder 3"/>
          <p:cNvSpPr>
            <a:spLocks noGrp="1"/>
          </p:cNvSpPr>
          <p:nvPr>
            <p:ph type="sldNum" sz="quarter" idx="11"/>
          </p:nvPr>
        </p:nvSpPr>
        <p:spPr bwMode="auto">
          <a:noFill/>
          <a:ln>
            <a:miter lim="800000"/>
            <a:headEnd/>
            <a:tailEnd/>
          </a:ln>
        </p:spPr>
        <p:txBody>
          <a:bodyPr/>
          <a:lstStyle/>
          <a:p>
            <a:fld id="{44EA6EE2-55E9-41DE-8BFD-A39FFE4B067C}" type="slidenum">
              <a:rPr lang="en-US"/>
              <a:pPr/>
              <a:t>10</a:t>
            </a:fld>
            <a:endParaRPr lang="en-US" dirty="0"/>
          </a:p>
        </p:txBody>
      </p:sp>
      <p:sp>
        <p:nvSpPr>
          <p:cNvPr id="9" name="Title 1"/>
          <p:cNvSpPr>
            <a:spLocks noGrp="1"/>
          </p:cNvSpPr>
          <p:nvPr>
            <p:ph type="title"/>
          </p:nvPr>
        </p:nvSpPr>
        <p:spPr>
          <a:xfrm>
            <a:off x="1066800" y="609600"/>
            <a:ext cx="8229600" cy="1143000"/>
          </a:xfrm>
        </p:spPr>
        <p:txBody>
          <a:bodyPr/>
          <a:lstStyle/>
          <a:p>
            <a:pPr algn="ctr"/>
            <a:r>
              <a:rPr lang="en-US" sz="3200" b="1" dirty="0" smtClean="0">
                <a:solidFill>
                  <a:schemeClr val="tx1"/>
                </a:solidFill>
                <a:ea typeface="ＭＳ Ｐゴシック" charset="-128"/>
              </a:rPr>
              <a:t>Supports Both Technical and Adaptive Work of Change</a:t>
            </a:r>
          </a:p>
        </p:txBody>
      </p:sp>
      <p:pic>
        <p:nvPicPr>
          <p:cNvPr id="6" name="Picture 5" descr="A line cart."/>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72000" y="2362199"/>
            <a:ext cx="5486400" cy="4114800"/>
          </a:xfrm>
          <a:prstGeom prst="rect">
            <a:avLst/>
          </a:prstGeo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sz="quarter" idx="10"/>
          </p:nvPr>
        </p:nvSpPr>
        <p:spPr>
          <a:xfrm>
            <a:off x="914400" y="2438400"/>
            <a:ext cx="4876800" cy="4191000"/>
          </a:xfrm>
        </p:spPr>
        <p:txBody>
          <a:bodyPr/>
          <a:lstStyle/>
          <a:p>
            <a:pPr marL="0" indent="0" eaLnBrk="1" hangingPunct="1">
              <a:buSzPct val="100000"/>
              <a:buNone/>
            </a:pPr>
            <a:r>
              <a:rPr lang="en-US" sz="2000" b="1" dirty="0" smtClean="0">
                <a:ea typeface="ＭＳ Ｐゴシック" charset="-128"/>
              </a:rPr>
              <a:t>Adaptive Work</a:t>
            </a:r>
          </a:p>
          <a:p>
            <a:pPr indent="-347472" eaLnBrk="1" hangingPunct="1">
              <a:spcAft>
                <a:spcPts val="600"/>
              </a:spcAft>
              <a:buSzPct val="100000"/>
              <a:buBlip>
                <a:blip r:embed="rId3"/>
              </a:buBlip>
            </a:pPr>
            <a:r>
              <a:rPr lang="en-US" sz="2000" dirty="0" smtClean="0">
                <a:ea typeface="ＭＳ Ｐゴシック" charset="-128"/>
              </a:rPr>
              <a:t>Addresses problems that require a change in:</a:t>
            </a:r>
          </a:p>
          <a:p>
            <a:pPr marL="914400" lvl="1" indent="-347472">
              <a:spcAft>
                <a:spcPts val="600"/>
              </a:spcAft>
              <a:buClr>
                <a:schemeClr val="accent3"/>
              </a:buClr>
              <a:buSzPct val="100000"/>
            </a:pPr>
            <a:r>
              <a:rPr lang="en-US" sz="2000" dirty="0" smtClean="0">
                <a:ea typeface="ＭＳ Ｐゴシック" charset="-128"/>
              </a:rPr>
              <a:t>attitudes</a:t>
            </a:r>
          </a:p>
          <a:p>
            <a:pPr marL="914400" lvl="1" indent="-347472">
              <a:spcAft>
                <a:spcPts val="600"/>
              </a:spcAft>
              <a:buClr>
                <a:schemeClr val="accent3"/>
              </a:buClr>
              <a:buSzPct val="100000"/>
            </a:pPr>
            <a:r>
              <a:rPr lang="en-US" sz="2000" dirty="0" smtClean="0">
                <a:ea typeface="ＭＳ Ｐゴシック" charset="-128"/>
              </a:rPr>
              <a:t>beliefs</a:t>
            </a:r>
          </a:p>
          <a:p>
            <a:pPr marL="914400" lvl="1" indent="-347472">
              <a:spcAft>
                <a:spcPts val="600"/>
              </a:spcAft>
              <a:buClr>
                <a:schemeClr val="accent3"/>
              </a:buClr>
              <a:buSzPct val="100000"/>
            </a:pPr>
            <a:r>
              <a:rPr lang="en-US" sz="2000" dirty="0" smtClean="0">
                <a:ea typeface="ＭＳ Ｐゴシック" charset="-128"/>
              </a:rPr>
              <a:t>behaviors</a:t>
            </a:r>
          </a:p>
          <a:p>
            <a:pPr indent="-347472" eaLnBrk="1" hangingPunct="1">
              <a:spcAft>
                <a:spcPts val="600"/>
              </a:spcAft>
              <a:buSzPct val="100000"/>
              <a:buBlip>
                <a:blip r:embed="rId3"/>
              </a:buBlip>
            </a:pPr>
            <a:r>
              <a:rPr lang="en-US" sz="2000" dirty="0" smtClean="0">
                <a:ea typeface="ＭＳ Ｐゴシック" charset="-128"/>
              </a:rPr>
              <a:t>Leaders, staff, and key stakeholders share responsibility for change </a:t>
            </a:r>
          </a:p>
        </p:txBody>
      </p:sp>
      <p:sp>
        <p:nvSpPr>
          <p:cNvPr id="11267" name="Slide Number Placeholder 3"/>
          <p:cNvSpPr>
            <a:spLocks noGrp="1"/>
          </p:cNvSpPr>
          <p:nvPr>
            <p:ph type="sldNum" sz="quarter" idx="11"/>
          </p:nvPr>
        </p:nvSpPr>
        <p:spPr bwMode="auto">
          <a:noFill/>
          <a:ln>
            <a:miter lim="800000"/>
            <a:headEnd/>
            <a:tailEnd/>
          </a:ln>
        </p:spPr>
        <p:txBody>
          <a:bodyPr/>
          <a:lstStyle/>
          <a:p>
            <a:fld id="{FB3ACEF9-6613-458E-A590-579DB403AF0D}" type="slidenum">
              <a:rPr lang="en-US"/>
              <a:pPr/>
              <a:t>11</a:t>
            </a:fld>
            <a:endParaRPr lang="en-US" dirty="0"/>
          </a:p>
        </p:txBody>
      </p:sp>
      <p:sp>
        <p:nvSpPr>
          <p:cNvPr id="10" name="Title 1"/>
          <p:cNvSpPr>
            <a:spLocks noGrp="1"/>
          </p:cNvSpPr>
          <p:nvPr>
            <p:ph type="title"/>
          </p:nvPr>
        </p:nvSpPr>
        <p:spPr>
          <a:xfrm>
            <a:off x="1066800" y="609600"/>
            <a:ext cx="8229600" cy="1143000"/>
          </a:xfrm>
        </p:spPr>
        <p:txBody>
          <a:bodyPr/>
          <a:lstStyle/>
          <a:p>
            <a:pPr algn="ctr"/>
            <a:r>
              <a:rPr lang="en-US" sz="3200" b="1" dirty="0" smtClean="0">
                <a:solidFill>
                  <a:srgbClr val="000000"/>
                </a:solidFill>
                <a:ea typeface="ＭＳ Ｐゴシック" charset="-128"/>
              </a:rPr>
              <a:t>Supports Both Technical and Adaptive Work of Change</a:t>
            </a:r>
          </a:p>
        </p:txBody>
      </p:sp>
      <p:pic>
        <p:nvPicPr>
          <p:cNvPr id="6" name="Picture 5" descr="A provider and a senior executive standing next to a line cart. "/>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38600" y="2286000"/>
            <a:ext cx="6553199" cy="4914899"/>
          </a:xfrm>
          <a:prstGeom prst="rect">
            <a:avLst/>
          </a:prstGeo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sz="quarter" idx="10"/>
          </p:nvPr>
        </p:nvSpPr>
        <p:spPr>
          <a:xfrm>
            <a:off x="914400" y="1828800"/>
            <a:ext cx="7315200" cy="4876800"/>
          </a:xfrm>
        </p:spPr>
        <p:txBody>
          <a:bodyPr/>
          <a:lstStyle/>
          <a:p>
            <a:pPr eaLnBrk="1" hangingPunct="1">
              <a:lnSpc>
                <a:spcPct val="80000"/>
              </a:lnSpc>
              <a:spcAft>
                <a:spcPts val="600"/>
              </a:spcAft>
              <a:buSzPct val="100000"/>
              <a:buNone/>
            </a:pPr>
            <a:r>
              <a:rPr lang="en-US" sz="2000" b="1" dirty="0" smtClean="0">
                <a:ea typeface="ＭＳ Ｐゴシック" charset="-128"/>
              </a:rPr>
              <a:t>Technical Work</a:t>
            </a:r>
          </a:p>
          <a:p>
            <a:pPr eaLnBrk="1" hangingPunct="1">
              <a:lnSpc>
                <a:spcPct val="80000"/>
              </a:lnSpc>
              <a:spcAft>
                <a:spcPts val="600"/>
              </a:spcAft>
              <a:buSzPct val="100000"/>
              <a:buBlip>
                <a:blip r:embed="rId3"/>
              </a:buBlip>
            </a:pPr>
            <a:r>
              <a:rPr lang="en-US" sz="2000" dirty="0" smtClean="0">
                <a:ea typeface="ＭＳ Ｐゴシック" charset="-128"/>
              </a:rPr>
              <a:t>Synchronizes with team members to create project goals and timelines and outlines the project mission</a:t>
            </a:r>
          </a:p>
          <a:p>
            <a:pPr eaLnBrk="1" hangingPunct="1">
              <a:lnSpc>
                <a:spcPct val="80000"/>
              </a:lnSpc>
              <a:spcAft>
                <a:spcPts val="600"/>
              </a:spcAft>
              <a:buSzPct val="100000"/>
              <a:buBlip>
                <a:blip r:embed="rId3"/>
              </a:buBlip>
            </a:pPr>
            <a:r>
              <a:rPr lang="en-US" sz="2000" dirty="0" smtClean="0">
                <a:ea typeface="ＭＳ Ｐゴシック" charset="-128"/>
              </a:rPr>
              <a:t>Coordinates with team members to ensure that necessary structures are in place—staff, roles, authority, and responsibility</a:t>
            </a:r>
          </a:p>
          <a:p>
            <a:pPr indent="-347472" eaLnBrk="1" hangingPunct="1">
              <a:lnSpc>
                <a:spcPct val="80000"/>
              </a:lnSpc>
              <a:spcBef>
                <a:spcPts val="480"/>
              </a:spcBef>
              <a:spcAft>
                <a:spcPts val="600"/>
              </a:spcAft>
              <a:buSzPct val="100000"/>
              <a:buBlip>
                <a:blip r:embed="rId3"/>
              </a:buBlip>
            </a:pPr>
            <a:r>
              <a:rPr lang="en-US" sz="2000" dirty="0" smtClean="0">
                <a:ea typeface="ＭＳ Ｐゴシック" charset="-128"/>
              </a:rPr>
              <a:t>Collaborates with team members to maintain the material needs of the project—budgets, resources, space, and staffing</a:t>
            </a:r>
          </a:p>
          <a:p>
            <a:pPr indent="-347472" eaLnBrk="1" hangingPunct="1">
              <a:lnSpc>
                <a:spcPct val="80000"/>
              </a:lnSpc>
              <a:spcBef>
                <a:spcPts val="480"/>
              </a:spcBef>
              <a:spcAft>
                <a:spcPts val="600"/>
              </a:spcAft>
              <a:buSzPct val="100000"/>
              <a:buBlip>
                <a:blip r:embed="rId3"/>
              </a:buBlip>
            </a:pPr>
            <a:endParaRPr lang="en-US" sz="600" dirty="0" smtClean="0">
              <a:ea typeface="ＭＳ Ｐゴシック" charset="-128"/>
            </a:endParaRPr>
          </a:p>
          <a:p>
            <a:pPr marL="0" indent="0" eaLnBrk="1" hangingPunct="1">
              <a:lnSpc>
                <a:spcPct val="80000"/>
              </a:lnSpc>
              <a:spcAft>
                <a:spcPts val="600"/>
              </a:spcAft>
              <a:buSzPct val="100000"/>
              <a:buNone/>
            </a:pPr>
            <a:r>
              <a:rPr lang="en-US" sz="2000" b="1" dirty="0" smtClean="0">
                <a:ea typeface="ＭＳ Ｐゴシック" charset="-128"/>
              </a:rPr>
              <a:t>Adaptive Work</a:t>
            </a:r>
          </a:p>
          <a:p>
            <a:pPr eaLnBrk="1" hangingPunct="1">
              <a:lnSpc>
                <a:spcPct val="80000"/>
              </a:lnSpc>
              <a:spcAft>
                <a:spcPts val="600"/>
              </a:spcAft>
              <a:buSzPct val="100000"/>
              <a:buBlip>
                <a:blip r:embed="rId3"/>
              </a:buBlip>
            </a:pPr>
            <a:r>
              <a:rPr lang="en-US" sz="2000" dirty="0" smtClean="0">
                <a:ea typeface="ＭＳ Ｐゴシック" charset="-128"/>
              </a:rPr>
              <a:t>Works with team members to clarify the </a:t>
            </a:r>
            <a:r>
              <a:rPr lang="en-US" sz="2000" dirty="0" err="1" smtClean="0">
                <a:ea typeface="ＭＳ Ｐゴシック" charset="-128"/>
              </a:rPr>
              <a:t>decisionmaking</a:t>
            </a:r>
            <a:r>
              <a:rPr lang="en-US" sz="2000" dirty="0" smtClean="0">
                <a:ea typeface="ＭＳ Ｐゴシック" charset="-128"/>
              </a:rPr>
              <a:t>, conflict management, and </a:t>
            </a:r>
            <a:r>
              <a:rPr lang="en-US" sz="2000" dirty="0" err="1" smtClean="0">
                <a:ea typeface="ＭＳ Ｐゴシック" charset="-128"/>
              </a:rPr>
              <a:t>problemsolving</a:t>
            </a:r>
            <a:r>
              <a:rPr lang="en-US" sz="2000" dirty="0" smtClean="0">
                <a:ea typeface="ＭＳ Ｐゴシック" charset="-128"/>
              </a:rPr>
              <a:t> processes</a:t>
            </a:r>
          </a:p>
          <a:p>
            <a:pPr eaLnBrk="1" hangingPunct="1">
              <a:lnSpc>
                <a:spcPct val="80000"/>
              </a:lnSpc>
              <a:spcAft>
                <a:spcPts val="600"/>
              </a:spcAft>
              <a:buSzPct val="100000"/>
              <a:buBlip>
                <a:blip r:embed="rId3"/>
              </a:buBlip>
            </a:pPr>
            <a:r>
              <a:rPr lang="en-US" sz="2000" dirty="0" smtClean="0">
                <a:ea typeface="ＭＳ Ｐゴシック" charset="-128"/>
              </a:rPr>
              <a:t>Coordinates with team members to verify that necessary evaluation mechanisms are in place</a:t>
            </a:r>
            <a:endParaRPr lang="en-US" sz="2000" dirty="0">
              <a:ea typeface="ＭＳ Ｐゴシック" charset="-128"/>
            </a:endParaRPr>
          </a:p>
        </p:txBody>
      </p:sp>
      <p:sp>
        <p:nvSpPr>
          <p:cNvPr id="13315" name="Slide Number Placeholder 3"/>
          <p:cNvSpPr>
            <a:spLocks noGrp="1"/>
          </p:cNvSpPr>
          <p:nvPr>
            <p:ph type="sldNum" sz="quarter" idx="11"/>
          </p:nvPr>
        </p:nvSpPr>
        <p:spPr bwMode="auto">
          <a:noFill/>
          <a:ln>
            <a:miter lim="800000"/>
            <a:headEnd/>
            <a:tailEnd/>
          </a:ln>
        </p:spPr>
        <p:txBody>
          <a:bodyPr/>
          <a:lstStyle/>
          <a:p>
            <a:fld id="{8E06D3C4-224C-40B6-90FB-349F8A4EABF1}" type="slidenum">
              <a:rPr lang="en-US"/>
              <a:pPr/>
              <a:t>12</a:t>
            </a:fld>
            <a:endParaRPr lang="en-US" dirty="0"/>
          </a:p>
        </p:txBody>
      </p:sp>
      <p:sp>
        <p:nvSpPr>
          <p:cNvPr id="9" name="Title 1"/>
          <p:cNvSpPr>
            <a:spLocks noGrp="1"/>
          </p:cNvSpPr>
          <p:nvPr>
            <p:ph type="title"/>
          </p:nvPr>
        </p:nvSpPr>
        <p:spPr>
          <a:xfrm>
            <a:off x="1295400" y="609600"/>
            <a:ext cx="7696200" cy="1143000"/>
          </a:xfrm>
        </p:spPr>
        <p:txBody>
          <a:bodyPr/>
          <a:lstStyle/>
          <a:p>
            <a:pPr algn="ctr"/>
            <a:r>
              <a:rPr lang="en-US" sz="3200" b="1" dirty="0" smtClean="0">
                <a:solidFill>
                  <a:srgbClr val="000000"/>
                </a:solidFill>
                <a:ea typeface="ＭＳ Ｐゴシック" charset="-128"/>
              </a:rPr>
              <a:t>Supports Both Technical and Adaptive Work of Change</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1"/>
          </p:nvPr>
        </p:nvSpPr>
        <p:spPr bwMode="auto">
          <a:noFill/>
          <a:ln>
            <a:miter lim="800000"/>
            <a:headEnd/>
            <a:tailEnd/>
          </a:ln>
        </p:spPr>
        <p:txBody>
          <a:bodyPr/>
          <a:lstStyle/>
          <a:p>
            <a:fld id="{0A4DD502-2A8B-4C73-A36A-C64DDC8FBA1E}" type="slidenum">
              <a:rPr lang="en-US"/>
              <a:pPr/>
              <a:t>13</a:t>
            </a:fld>
            <a:endParaRPr lang="en-US" dirty="0"/>
          </a:p>
        </p:txBody>
      </p:sp>
      <p:sp>
        <p:nvSpPr>
          <p:cNvPr id="9" name="Title 1"/>
          <p:cNvSpPr>
            <a:spLocks noGrp="1"/>
          </p:cNvSpPr>
          <p:nvPr>
            <p:ph type="title"/>
          </p:nvPr>
        </p:nvSpPr>
        <p:spPr>
          <a:xfrm>
            <a:off x="1219200" y="609600"/>
            <a:ext cx="7848600" cy="1143000"/>
          </a:xfrm>
        </p:spPr>
        <p:txBody>
          <a:bodyPr/>
          <a:lstStyle/>
          <a:p>
            <a:pPr marL="403225" indent="-403225" algn="ctr"/>
            <a:r>
              <a:rPr lang="en-US" sz="3200" b="1" dirty="0" smtClean="0">
                <a:solidFill>
                  <a:srgbClr val="000000"/>
                </a:solidFill>
                <a:ea typeface="ＭＳ Ｐゴシック" charset="-128"/>
              </a:rPr>
              <a:t>Collaborates To Develop and Implement</a:t>
            </a:r>
            <a:r>
              <a:rPr lang="en-US" sz="3200" b="1" baseline="0" dirty="0" smtClean="0">
                <a:solidFill>
                  <a:srgbClr val="000000"/>
                </a:solidFill>
                <a:ea typeface="ＭＳ Ｐゴシック" charset="-128"/>
              </a:rPr>
              <a:t> </a:t>
            </a:r>
            <a:r>
              <a:rPr lang="en-US" sz="3200" b="1" dirty="0" smtClean="0">
                <a:solidFill>
                  <a:srgbClr val="000000"/>
                </a:solidFill>
                <a:ea typeface="ＭＳ Ｐゴシック" charset="-128"/>
              </a:rPr>
              <a:t>a Plan Addressing Safety Issues</a:t>
            </a:r>
          </a:p>
        </p:txBody>
      </p:sp>
      <p:sp>
        <p:nvSpPr>
          <p:cNvPr id="12" name="Rectangle 3"/>
          <p:cNvSpPr>
            <a:spLocks noGrp="1" noChangeArrowheads="1"/>
          </p:cNvSpPr>
          <p:nvPr>
            <p:ph sz="quarter" idx="10"/>
          </p:nvPr>
        </p:nvSpPr>
        <p:spPr>
          <a:xfrm>
            <a:off x="914400" y="2667000"/>
            <a:ext cx="5424055" cy="3962400"/>
          </a:xfrm>
        </p:spPr>
        <p:txBody>
          <a:bodyPr/>
          <a:lstStyle/>
          <a:p>
            <a:pPr eaLnBrk="1" hangingPunct="1">
              <a:lnSpc>
                <a:spcPct val="80000"/>
              </a:lnSpc>
              <a:spcAft>
                <a:spcPts val="600"/>
              </a:spcAft>
              <a:buSzPct val="100000"/>
              <a:buBlip>
                <a:blip r:embed="rId3"/>
              </a:buBlip>
            </a:pPr>
            <a:r>
              <a:rPr lang="en-US" sz="2200" dirty="0" smtClean="0">
                <a:ea typeface="ＭＳ Ｐゴシック" charset="-128"/>
              </a:rPr>
              <a:t>Considers patient risks identified in the Staff Safety Assessment with team members</a:t>
            </a:r>
          </a:p>
          <a:p>
            <a:pPr eaLnBrk="1" hangingPunct="1">
              <a:lnSpc>
                <a:spcPct val="80000"/>
              </a:lnSpc>
              <a:spcAft>
                <a:spcPts val="600"/>
              </a:spcAft>
              <a:buSzPct val="100000"/>
              <a:buBlip>
                <a:blip r:embed="rId3"/>
              </a:buBlip>
            </a:pPr>
            <a:r>
              <a:rPr lang="en-US" sz="2200" dirty="0" smtClean="0">
                <a:ea typeface="ＭＳ Ｐゴシック" charset="-128"/>
              </a:rPr>
              <a:t>Involves frontline providers to help reduce risks</a:t>
            </a:r>
          </a:p>
          <a:p>
            <a:pPr eaLnBrk="1" hangingPunct="1">
              <a:lnSpc>
                <a:spcPct val="80000"/>
              </a:lnSpc>
              <a:spcAft>
                <a:spcPts val="600"/>
              </a:spcAft>
              <a:buSzPct val="100000"/>
              <a:buBlip>
                <a:blip r:embed="rId3"/>
              </a:buBlip>
            </a:pPr>
            <a:r>
              <a:rPr lang="en-US" sz="2200" dirty="0" smtClean="0">
                <a:ea typeface="ＭＳ Ｐゴシック" charset="-128"/>
              </a:rPr>
              <a:t>Helps prioritize hazards and construct an improvement plan</a:t>
            </a:r>
          </a:p>
        </p:txBody>
      </p:sp>
      <p:pic>
        <p:nvPicPr>
          <p:cNvPr id="6" name="Picture 5" descr="Two team members creating a plan."/>
          <p:cNvPicPr>
            <a:picLocks noChangeAspect="1"/>
          </p:cNvPicPr>
          <p:nvPr/>
        </p:nvPicPr>
        <p:blipFill>
          <a:blip r:embed="rId4" cstate="print"/>
          <a:stretch>
            <a:fillRect/>
          </a:stretch>
        </p:blipFill>
        <p:spPr>
          <a:xfrm>
            <a:off x="5029200" y="2571750"/>
            <a:ext cx="5714999" cy="4286250"/>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pPr algn="ctr"/>
            <a:r>
              <a:rPr lang="en-US" sz="3200" b="1" dirty="0" smtClean="0">
                <a:solidFill>
                  <a:schemeClr val="tx1"/>
                </a:solidFill>
              </a:rPr>
              <a:t>The Senior Executive’s Role on </a:t>
            </a:r>
            <a:br>
              <a:rPr lang="en-US" sz="3200" b="1" dirty="0" smtClean="0">
                <a:solidFill>
                  <a:schemeClr val="tx1"/>
                </a:solidFill>
              </a:rPr>
            </a:br>
            <a:r>
              <a:rPr lang="en-US" sz="3200" b="1" dirty="0" smtClean="0">
                <a:solidFill>
                  <a:schemeClr val="tx1"/>
                </a:solidFill>
              </a:rPr>
              <a:t>the Team</a:t>
            </a:r>
            <a:endParaRPr lang="en-US" sz="3200" b="1" dirty="0">
              <a:solidFill>
                <a:schemeClr val="tx1"/>
              </a:solidFill>
            </a:endParaRPr>
          </a:p>
        </p:txBody>
      </p:sp>
      <p:sp>
        <p:nvSpPr>
          <p:cNvPr id="4" name="Slide Number Placeholder 3"/>
          <p:cNvSpPr>
            <a:spLocks noGrp="1"/>
          </p:cNvSpPr>
          <p:nvPr>
            <p:ph type="sldNum" sz="quarter" idx="11"/>
          </p:nvPr>
        </p:nvSpPr>
        <p:spPr/>
        <p:txBody>
          <a:bodyPr/>
          <a:lstStyle/>
          <a:p>
            <a:pPr>
              <a:defRPr/>
            </a:pPr>
            <a:fld id="{A7FBB2FC-DC4F-4765-8A5C-09BF101D5278}" type="slidenum">
              <a:rPr lang="en-US" smtClean="0"/>
              <a:pPr>
                <a:defRPr/>
              </a:pPr>
              <a:t>14</a:t>
            </a:fld>
            <a:endParaRPr lang="en-US" dirty="0"/>
          </a:p>
        </p:txBody>
      </p:sp>
      <p:grpSp>
        <p:nvGrpSpPr>
          <p:cNvPr id="3" name="Group 2" descr="Video icon&#10;The Senior Executive's Role on the CUSP Team"/>
          <p:cNvGrpSpPr/>
          <p:nvPr/>
        </p:nvGrpSpPr>
        <p:grpSpPr>
          <a:xfrm>
            <a:off x="1600200" y="533400"/>
            <a:ext cx="7239000" cy="5791200"/>
            <a:chOff x="1600200" y="533400"/>
            <a:chExt cx="7239000" cy="5791200"/>
          </a:xfrm>
        </p:grpSpPr>
        <p:pic>
          <p:nvPicPr>
            <p:cNvPr id="6" name="Picture 2"/>
            <p:cNvPicPr>
              <a:picLocks noChangeAspect="1" noChangeArrowheads="1"/>
            </p:cNvPicPr>
            <p:nvPr/>
          </p:nvPicPr>
          <p:blipFill>
            <a:blip r:embed="rId2" cstate="print"/>
            <a:srcRect l="16000" t="12000" r="16000" b="16000"/>
            <a:stretch>
              <a:fillRect/>
            </a:stretch>
          </p:blipFill>
          <p:spPr bwMode="auto">
            <a:xfrm>
              <a:off x="7543800" y="533400"/>
              <a:ext cx="1295400" cy="1371600"/>
            </a:xfrm>
            <a:prstGeom prst="rect">
              <a:avLst/>
            </a:prstGeom>
            <a:noFill/>
            <a:ln w="9525">
              <a:noFill/>
              <a:miter lim="800000"/>
              <a:headEnd/>
              <a:tailEnd/>
            </a:ln>
            <a:effectLst/>
          </p:spPr>
        </p:pic>
        <p:pic>
          <p:nvPicPr>
            <p:cNvPr id="7" name="Picture 6" descr="Composing Your CUSP Team.jpg">
              <a:hlinkClick r:id="rId3"/>
            </p:cNvPr>
            <p:cNvPicPr>
              <a:picLocks noChangeAspect="1"/>
            </p:cNvPicPr>
            <p:nvPr/>
          </p:nvPicPr>
          <p:blipFill>
            <a:blip r:embed="rId4" cstate="print"/>
            <a:stretch>
              <a:fillRect/>
            </a:stretch>
          </p:blipFill>
          <p:spPr>
            <a:xfrm>
              <a:off x="1600200" y="1752600"/>
              <a:ext cx="6096000" cy="4572000"/>
            </a:xfrm>
            <a:prstGeom prst="rect">
              <a:avLst/>
            </a:prstGeom>
          </p:spPr>
        </p:pic>
      </p:grpSp>
    </p:spTree>
    <p:extLst>
      <p:ext uri="{BB962C8B-B14F-4D97-AF65-F5344CB8AC3E}">
        <p14:creationId xmlns:p14="http://schemas.microsoft.com/office/powerpoint/2010/main" xmlns="" val="392181727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1"/>
          </p:nvPr>
        </p:nvSpPr>
        <p:spPr bwMode="auto">
          <a:noFill/>
          <a:ln>
            <a:miter lim="800000"/>
            <a:headEnd/>
            <a:tailEnd/>
          </a:ln>
        </p:spPr>
        <p:txBody>
          <a:bodyPr/>
          <a:lstStyle/>
          <a:p>
            <a:fld id="{76911FFE-9BB8-4EDA-AA4D-7080E7B603CC}" type="slidenum">
              <a:rPr lang="en-US"/>
              <a:pPr/>
              <a:t>15</a:t>
            </a:fld>
            <a:endParaRPr lang="en-US" dirty="0"/>
          </a:p>
        </p:txBody>
      </p:sp>
      <p:sp>
        <p:nvSpPr>
          <p:cNvPr id="2" name="Content Placeholder 1"/>
          <p:cNvSpPr>
            <a:spLocks noGrp="1"/>
          </p:cNvSpPr>
          <p:nvPr>
            <p:ph sz="quarter" idx="10"/>
          </p:nvPr>
        </p:nvSpPr>
        <p:spPr>
          <a:xfrm>
            <a:off x="914400" y="2438400"/>
            <a:ext cx="5029200" cy="3505200"/>
          </a:xfrm>
        </p:spPr>
        <p:txBody>
          <a:bodyPr/>
          <a:lstStyle/>
          <a:p>
            <a:pPr>
              <a:spcAft>
                <a:spcPts val="600"/>
              </a:spcAft>
              <a:buSzPct val="100000"/>
              <a:buBlip>
                <a:blip r:embed="rId3"/>
              </a:buBlip>
            </a:pPr>
            <a:r>
              <a:rPr lang="en-US" sz="2000" dirty="0" smtClean="0">
                <a:ea typeface="ＭＳ Ｐゴシック" charset="-128"/>
              </a:rPr>
              <a:t>Expects resistance </a:t>
            </a:r>
            <a:r>
              <a:rPr lang="en-US" sz="2000" dirty="0">
                <a:ea typeface="ＭＳ Ｐゴシック" charset="-128"/>
              </a:rPr>
              <a:t>and </a:t>
            </a:r>
            <a:r>
              <a:rPr lang="en-US" sz="2000" dirty="0" smtClean="0">
                <a:ea typeface="ＭＳ Ｐゴシック" charset="-128"/>
              </a:rPr>
              <a:t>is </a:t>
            </a:r>
            <a:r>
              <a:rPr lang="en-US" sz="2000" dirty="0">
                <a:ea typeface="ＭＳ Ｐゴシック" charset="-128"/>
              </a:rPr>
              <a:t>prepared to </a:t>
            </a:r>
            <a:br>
              <a:rPr lang="en-US" sz="2000" dirty="0">
                <a:ea typeface="ＭＳ Ｐゴシック" charset="-128"/>
              </a:rPr>
            </a:br>
            <a:r>
              <a:rPr lang="en-US" sz="2000" dirty="0">
                <a:ea typeface="ＭＳ Ｐゴシック" charset="-128"/>
              </a:rPr>
              <a:t>address it</a:t>
            </a:r>
          </a:p>
          <a:p>
            <a:pPr>
              <a:spcAft>
                <a:spcPts val="600"/>
              </a:spcAft>
              <a:buSzPct val="100000"/>
              <a:buBlip>
                <a:blip r:embed="rId3"/>
              </a:buBlip>
            </a:pPr>
            <a:r>
              <a:rPr lang="en-US" sz="2000" dirty="0" smtClean="0">
                <a:ea typeface="ＭＳ Ｐゴシック" charset="-128"/>
              </a:rPr>
              <a:t>Holds all </a:t>
            </a:r>
            <a:r>
              <a:rPr lang="en-US" sz="2000" dirty="0">
                <a:ea typeface="ＭＳ Ｐゴシック" charset="-128"/>
              </a:rPr>
              <a:t>team members, including executives, </a:t>
            </a:r>
            <a:r>
              <a:rPr lang="en-US" sz="2000" dirty="0" smtClean="0">
                <a:ea typeface="ＭＳ Ｐゴシック" charset="-128"/>
              </a:rPr>
              <a:t>accountable </a:t>
            </a:r>
            <a:r>
              <a:rPr lang="en-US" sz="2000" dirty="0">
                <a:ea typeface="ＭＳ Ｐゴシック" charset="-128"/>
              </a:rPr>
              <a:t>for implementing the </a:t>
            </a:r>
            <a:r>
              <a:rPr lang="en-US" sz="2000" dirty="0" smtClean="0">
                <a:ea typeface="ＭＳ Ｐゴシック" charset="-128"/>
              </a:rPr>
              <a:t>plan</a:t>
            </a:r>
            <a:endParaRPr lang="en-US" sz="2000" dirty="0">
              <a:ea typeface="ＭＳ Ｐゴシック" charset="-128"/>
            </a:endParaRPr>
          </a:p>
        </p:txBody>
      </p:sp>
      <p:sp>
        <p:nvSpPr>
          <p:cNvPr id="9" name="Title 1"/>
          <p:cNvSpPr>
            <a:spLocks noGrp="1"/>
          </p:cNvSpPr>
          <p:nvPr>
            <p:ph type="title"/>
          </p:nvPr>
        </p:nvSpPr>
        <p:spPr>
          <a:xfrm>
            <a:off x="1066800" y="609600"/>
            <a:ext cx="8229600" cy="1143000"/>
          </a:xfrm>
        </p:spPr>
        <p:txBody>
          <a:bodyPr/>
          <a:lstStyle/>
          <a:p>
            <a:pPr algn="ctr"/>
            <a:r>
              <a:rPr lang="en-US" sz="3200" b="1" dirty="0" smtClean="0">
                <a:solidFill>
                  <a:srgbClr val="000000"/>
                </a:solidFill>
                <a:ea typeface="ＭＳ Ｐゴシック" charset="-128"/>
              </a:rPr>
              <a:t>Holds Staff Accountable for Reducing Patient Harm</a:t>
            </a:r>
          </a:p>
        </p:txBody>
      </p:sp>
      <p:pic>
        <p:nvPicPr>
          <p:cNvPr id="6" name="Picture 5" descr="A senior executive and a team member shaking hands."/>
          <p:cNvPicPr>
            <a:picLocks noChangeAspect="1"/>
          </p:cNvPicPr>
          <p:nvPr/>
        </p:nvPicPr>
        <p:blipFill>
          <a:blip r:embed="rId4" cstate="print"/>
          <a:stretch>
            <a:fillRect/>
          </a:stretch>
        </p:blipFill>
        <p:spPr>
          <a:xfrm>
            <a:off x="4343400" y="3124200"/>
            <a:ext cx="5562599" cy="417195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8229600" cy="1143000"/>
          </a:xfrm>
        </p:spPr>
        <p:txBody>
          <a:bodyPr/>
          <a:lstStyle/>
          <a:p>
            <a:pPr algn="ctr"/>
            <a:r>
              <a:rPr lang="en-US" sz="3200" b="1" dirty="0" smtClean="0">
                <a:solidFill>
                  <a:schemeClr val="tx1"/>
                </a:solidFill>
              </a:rPr>
              <a:t>The Challenges of Partnering With a Senior Executive</a:t>
            </a:r>
            <a:endParaRPr lang="en-US" sz="3200" b="1" dirty="0">
              <a:solidFill>
                <a:schemeClr val="tx1"/>
              </a:solidFill>
            </a:endParaRPr>
          </a:p>
        </p:txBody>
      </p:sp>
      <p:sp>
        <p:nvSpPr>
          <p:cNvPr id="3" name="Content Placeholder 2"/>
          <p:cNvSpPr>
            <a:spLocks noGrp="1"/>
          </p:cNvSpPr>
          <p:nvPr>
            <p:ph sz="quarter" idx="10"/>
          </p:nvPr>
        </p:nvSpPr>
        <p:spPr>
          <a:xfrm>
            <a:off x="990600" y="2286000"/>
            <a:ext cx="8229600" cy="4191000"/>
          </a:xfrm>
        </p:spPr>
        <p:txBody>
          <a:bodyPr/>
          <a:lstStyle/>
          <a:p>
            <a:pPr>
              <a:buSzPct val="100000"/>
              <a:buBlip>
                <a:blip r:embed="rId2"/>
              </a:buBlip>
            </a:pPr>
            <a:r>
              <a:rPr lang="en-US" sz="2000" dirty="0"/>
              <a:t>L</a:t>
            </a:r>
            <a:r>
              <a:rPr lang="en-US" sz="2000" dirty="0" smtClean="0"/>
              <a:t>ack of clinical background </a:t>
            </a:r>
          </a:p>
          <a:p>
            <a:pPr>
              <a:buSzPct val="100000"/>
              <a:buBlip>
                <a:blip r:embed="rId2"/>
              </a:buBlip>
            </a:pPr>
            <a:r>
              <a:rPr lang="en-US" sz="2000" dirty="0" smtClean="0"/>
              <a:t>Lack of recognition for the value of CUSP</a:t>
            </a:r>
          </a:p>
          <a:p>
            <a:pPr>
              <a:buSzPct val="100000"/>
              <a:buBlip>
                <a:blip r:embed="rId2"/>
              </a:buBlip>
            </a:pPr>
            <a:r>
              <a:rPr lang="en-US" sz="2000" dirty="0" smtClean="0"/>
              <a:t>Unavailability to meet with the CUSP team regularly</a:t>
            </a:r>
          </a:p>
        </p:txBody>
      </p:sp>
      <p:sp>
        <p:nvSpPr>
          <p:cNvPr id="4" name="Slide Number Placeholder 3"/>
          <p:cNvSpPr>
            <a:spLocks noGrp="1"/>
          </p:cNvSpPr>
          <p:nvPr>
            <p:ph type="sldNum" sz="quarter" idx="11"/>
          </p:nvPr>
        </p:nvSpPr>
        <p:spPr/>
        <p:txBody>
          <a:bodyPr/>
          <a:lstStyle/>
          <a:p>
            <a:pPr>
              <a:defRPr/>
            </a:pPr>
            <a:fld id="{A7FBB2FC-DC4F-4765-8A5C-09BF101D5278}" type="slidenum">
              <a:rPr lang="en-US" smtClean="0"/>
              <a:pPr>
                <a:defRPr/>
              </a:pPr>
              <a:t>16</a:t>
            </a:fld>
            <a:endParaRPr lang="en-US" dirty="0"/>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990600" y="838200"/>
            <a:ext cx="8229600" cy="1143000"/>
          </a:xfrm>
        </p:spPr>
        <p:txBody>
          <a:bodyPr/>
          <a:lstStyle/>
          <a:p>
            <a:pPr algn="ctr"/>
            <a:r>
              <a:rPr lang="en-US" sz="3200" b="1" dirty="0" smtClean="0">
                <a:solidFill>
                  <a:srgbClr val="000000"/>
                </a:solidFill>
                <a:ea typeface="ＭＳ Ｐゴシック" charset="-128"/>
              </a:rPr>
              <a:t>How to Engage Your Senior Executive and Develop Shared Accountability for the Work</a:t>
            </a:r>
          </a:p>
        </p:txBody>
      </p:sp>
      <p:sp>
        <p:nvSpPr>
          <p:cNvPr id="16388" name="Slide Number Placeholder 3"/>
          <p:cNvSpPr>
            <a:spLocks noGrp="1"/>
          </p:cNvSpPr>
          <p:nvPr>
            <p:ph type="sldNum" sz="quarter" idx="11"/>
          </p:nvPr>
        </p:nvSpPr>
        <p:spPr bwMode="auto">
          <a:noFill/>
          <a:ln>
            <a:miter lim="800000"/>
            <a:headEnd/>
            <a:tailEnd/>
          </a:ln>
        </p:spPr>
        <p:txBody>
          <a:bodyPr/>
          <a:lstStyle/>
          <a:p>
            <a:fld id="{72B35649-C882-402B-85AA-7129B4B13FE1}" type="slidenum">
              <a:rPr lang="en-US"/>
              <a:pPr/>
              <a:t>17</a:t>
            </a:fld>
            <a:endParaRPr lang="en-US" dirty="0"/>
          </a:p>
        </p:txBody>
      </p:sp>
      <p:sp>
        <p:nvSpPr>
          <p:cNvPr id="16387" name="Content Placeholder 2"/>
          <p:cNvSpPr>
            <a:spLocks noGrp="1"/>
          </p:cNvSpPr>
          <p:nvPr>
            <p:ph sz="quarter" idx="10"/>
          </p:nvPr>
        </p:nvSpPr>
        <p:spPr>
          <a:xfrm>
            <a:off x="914400" y="2362200"/>
            <a:ext cx="5638800" cy="3810000"/>
          </a:xfrm>
        </p:spPr>
        <p:txBody>
          <a:bodyPr/>
          <a:lstStyle/>
          <a:p>
            <a:pPr>
              <a:spcAft>
                <a:spcPts val="600"/>
              </a:spcAft>
              <a:buSzPct val="100000"/>
              <a:buBlip>
                <a:blip r:embed="rId3"/>
              </a:buBlip>
            </a:pPr>
            <a:r>
              <a:rPr lang="en-US" sz="2000" dirty="0" smtClean="0">
                <a:ea typeface="ＭＳ Ｐゴシック" charset="-128"/>
              </a:rPr>
              <a:t>Acknowledge the senior executive’s perspective (“What’s in it for me?”) </a:t>
            </a:r>
          </a:p>
          <a:p>
            <a:pPr>
              <a:spcAft>
                <a:spcPts val="600"/>
              </a:spcAft>
              <a:buSzPct val="100000"/>
              <a:buBlip>
                <a:blip r:embed="rId3"/>
              </a:buBlip>
            </a:pPr>
            <a:r>
              <a:rPr lang="en-US" sz="2000" dirty="0" smtClean="0">
                <a:ea typeface="ＭＳ Ｐゴシック" charset="-128"/>
              </a:rPr>
              <a:t>Increase the visibility of your senior executive  </a:t>
            </a:r>
          </a:p>
          <a:p>
            <a:pPr>
              <a:spcAft>
                <a:spcPts val="600"/>
              </a:spcAft>
              <a:buSzPct val="100000"/>
              <a:buBlip>
                <a:blip r:embed="rId3"/>
              </a:buBlip>
            </a:pPr>
            <a:r>
              <a:rPr lang="en-US" sz="2000" dirty="0" smtClean="0">
                <a:ea typeface="ＭＳ Ｐゴシック" charset="-128"/>
              </a:rPr>
              <a:t>Ensure an executive is assigned to each CUSP team and participates regularly in meetings</a:t>
            </a:r>
          </a:p>
          <a:p>
            <a:pPr>
              <a:spcAft>
                <a:spcPts val="600"/>
              </a:spcAft>
              <a:buSzPct val="100000"/>
              <a:buBlip>
                <a:blip r:embed="rId3"/>
              </a:buBlip>
            </a:pPr>
            <a:r>
              <a:rPr lang="en-US" sz="2000" dirty="0" smtClean="0">
                <a:ea typeface="ＭＳ Ｐゴシック" charset="-128"/>
              </a:rPr>
              <a:t>List identified safety issues in the Safety Issues Worksheet for Senior Executive Partnership or a tracking log</a:t>
            </a:r>
          </a:p>
        </p:txBody>
      </p:sp>
      <p:pic>
        <p:nvPicPr>
          <p:cNvPr id="6" name="Picture 5" descr="Two senior executives standing together."/>
          <p:cNvPicPr>
            <a:picLocks noChangeAspect="1"/>
          </p:cNvPicPr>
          <p:nvPr/>
        </p:nvPicPr>
        <p:blipFill>
          <a:blip r:embed="rId4" cstate="print"/>
          <a:stretch>
            <a:fillRect/>
          </a:stretch>
        </p:blipFill>
        <p:spPr>
          <a:xfrm>
            <a:off x="4953000" y="2628900"/>
            <a:ext cx="5638799" cy="4229100"/>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609600"/>
            <a:ext cx="8229600" cy="1143000"/>
          </a:xfrm>
        </p:spPr>
        <p:txBody>
          <a:bodyPr/>
          <a:lstStyle/>
          <a:p>
            <a:pPr algn="ctr"/>
            <a:r>
              <a:rPr lang="en-US" sz="3200" b="1" dirty="0" smtClean="0">
                <a:solidFill>
                  <a:schemeClr val="tx1"/>
                </a:solidFill>
              </a:rPr>
              <a:t>Exercise</a:t>
            </a:r>
            <a:endParaRPr lang="en-US" sz="3200" dirty="0" smtClean="0"/>
          </a:p>
        </p:txBody>
      </p:sp>
      <p:sp>
        <p:nvSpPr>
          <p:cNvPr id="8" name="Content Placeholder 7"/>
          <p:cNvSpPr>
            <a:spLocks noGrp="1"/>
          </p:cNvSpPr>
          <p:nvPr>
            <p:ph sz="quarter" idx="10"/>
          </p:nvPr>
        </p:nvSpPr>
        <p:spPr>
          <a:xfrm>
            <a:off x="457200" y="2133600"/>
            <a:ext cx="8229600" cy="4191000"/>
          </a:xfrm>
        </p:spPr>
        <p:txBody>
          <a:bodyPr/>
          <a:lstStyle/>
          <a:p>
            <a:pPr>
              <a:buSzPct val="100000"/>
              <a:buNone/>
              <a:defRPr/>
            </a:pPr>
            <a:r>
              <a:rPr lang="en-US" sz="2000" b="1" dirty="0" smtClean="0"/>
              <a:t>Questions to consider</a:t>
            </a:r>
            <a:r>
              <a:rPr lang="en-US" sz="2000" dirty="0" smtClean="0"/>
              <a:t>:</a:t>
            </a:r>
          </a:p>
          <a:p>
            <a:pPr>
              <a:buSzPct val="100000"/>
              <a:buNone/>
              <a:defRPr/>
            </a:pPr>
            <a:endParaRPr lang="en-US" sz="2000" dirty="0" smtClean="0"/>
          </a:p>
          <a:p>
            <a:pPr>
              <a:buSzPct val="100000"/>
              <a:buBlip>
                <a:blip r:embed="rId3"/>
              </a:buBlip>
              <a:defRPr/>
            </a:pPr>
            <a:r>
              <a:rPr lang="en-US" sz="2000" dirty="0" smtClean="0"/>
              <a:t>What are some effective ways for leaders to work with staff to bring about a change?  </a:t>
            </a:r>
          </a:p>
          <a:p>
            <a:pPr>
              <a:buSzPct val="100000"/>
              <a:buBlip>
                <a:blip r:embed="rId3"/>
              </a:buBlip>
              <a:defRPr/>
            </a:pPr>
            <a:r>
              <a:rPr lang="en-US" sz="2000" dirty="0" smtClean="0"/>
              <a:t>How can you use those methods to address the safety issues you identified in your organization?</a:t>
            </a:r>
          </a:p>
          <a:p>
            <a:pPr>
              <a:buSzPct val="100000"/>
              <a:buBlip>
                <a:blip r:embed="rId3"/>
              </a:buBlip>
              <a:defRPr/>
            </a:pPr>
            <a:r>
              <a:rPr lang="en-US" sz="2000" dirty="0" smtClean="0"/>
              <a:t>Using the Shadowing Another Professional Tool, what are some new insights about your colleagues’ work? </a:t>
            </a:r>
          </a:p>
          <a:p>
            <a:endParaRPr lang="en-US" dirty="0"/>
          </a:p>
        </p:txBody>
      </p:sp>
      <p:sp>
        <p:nvSpPr>
          <p:cNvPr id="17412" name="Slide Number Placeholder 3"/>
          <p:cNvSpPr>
            <a:spLocks noGrp="1"/>
          </p:cNvSpPr>
          <p:nvPr>
            <p:ph type="sldNum" sz="quarter" idx="11"/>
          </p:nvPr>
        </p:nvSpPr>
        <p:spPr/>
        <p:txBody>
          <a:bodyPr/>
          <a:lstStyle/>
          <a:p>
            <a:fld id="{14A119E1-CAD6-45D9-BAD0-F101B6E03F5F}" type="slidenum">
              <a:rPr lang="en-US" smtClean="0"/>
              <a:pPr/>
              <a:t>18</a:t>
            </a:fld>
            <a:endParaRPr lang="en-US" dirty="0"/>
          </a:p>
        </p:txBody>
      </p:sp>
      <p:pic>
        <p:nvPicPr>
          <p:cNvPr id="3074" name="Picture 2" descr="Exercise icon"/>
          <p:cNvPicPr>
            <a:picLocks noChangeAspect="1" noChangeArrowheads="1"/>
          </p:cNvPicPr>
          <p:nvPr/>
        </p:nvPicPr>
        <p:blipFill>
          <a:blip r:embed="rId4" cstate="print"/>
          <a:srcRect/>
          <a:stretch>
            <a:fillRect/>
          </a:stretch>
        </p:blipFill>
        <p:spPr bwMode="auto">
          <a:xfrm>
            <a:off x="7239000" y="304800"/>
            <a:ext cx="1905000" cy="190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8229600" cy="1143000"/>
          </a:xfrm>
        </p:spPr>
        <p:txBody>
          <a:bodyPr/>
          <a:lstStyle/>
          <a:p>
            <a:pPr algn="ctr"/>
            <a:r>
              <a:rPr lang="en-US" sz="3200" b="1" dirty="0">
                <a:solidFill>
                  <a:srgbClr val="000000"/>
                </a:solidFill>
                <a:latin typeface="Arial" charset="0"/>
                <a:cs typeface="Arial" charset="0"/>
              </a:rPr>
              <a:t>Engage the Senior Executive: </a:t>
            </a:r>
            <a:br>
              <a:rPr lang="en-US" sz="3200" b="1" dirty="0">
                <a:solidFill>
                  <a:srgbClr val="000000"/>
                </a:solidFill>
                <a:latin typeface="Arial" charset="0"/>
                <a:cs typeface="Arial" charset="0"/>
              </a:rPr>
            </a:br>
            <a:r>
              <a:rPr lang="en-US" sz="3200" b="1" dirty="0">
                <a:solidFill>
                  <a:srgbClr val="000000"/>
                </a:solidFill>
                <a:latin typeface="Arial" charset="0"/>
                <a:cs typeface="Arial" charset="0"/>
              </a:rPr>
              <a:t>What the Team Needs to Do</a:t>
            </a:r>
            <a:endParaRPr lang="en-US" sz="3200" dirty="0"/>
          </a:p>
        </p:txBody>
      </p:sp>
      <p:sp>
        <p:nvSpPr>
          <p:cNvPr id="3" name="Content Placeholder 2"/>
          <p:cNvSpPr>
            <a:spLocks noGrp="1"/>
          </p:cNvSpPr>
          <p:nvPr>
            <p:ph sz="quarter" idx="10"/>
          </p:nvPr>
        </p:nvSpPr>
        <p:spPr>
          <a:xfrm>
            <a:off x="381000" y="1828800"/>
            <a:ext cx="8229600" cy="4191000"/>
          </a:xfrm>
        </p:spPr>
        <p:txBody>
          <a:bodyPr/>
          <a:lstStyle/>
          <a:p>
            <a:pPr>
              <a:buSzPct val="100000"/>
              <a:buBlip>
                <a:blip r:embed="rId2"/>
              </a:buBlip>
              <a:defRPr/>
            </a:pPr>
            <a:r>
              <a:rPr lang="en-US" sz="2000" dirty="0" smtClean="0"/>
              <a:t>The CUSP team leader or members of the safety team should meet with the senior executive before the executive holds safety rounds to share unit-specific information</a:t>
            </a:r>
            <a:endParaRPr lang="en-US" sz="2000" dirty="0" smtClean="0">
              <a:ea typeface="ＭＳ Ｐゴシック" charset="-128"/>
            </a:endParaRPr>
          </a:p>
          <a:p>
            <a:pPr marL="914400" lvl="1" indent="-347472">
              <a:spcAft>
                <a:spcPts val="600"/>
              </a:spcAft>
              <a:buClr>
                <a:schemeClr val="accent3"/>
              </a:buClr>
              <a:buSzPct val="100000"/>
            </a:pPr>
            <a:r>
              <a:rPr lang="en-US" sz="2000" dirty="0" smtClean="0"/>
              <a:t>In preparation, gather relevant information about the unit for the senior executive</a:t>
            </a:r>
          </a:p>
          <a:p>
            <a:pPr>
              <a:buSzPct val="100000"/>
              <a:buBlip>
                <a:blip r:embed="rId2"/>
              </a:buBlip>
              <a:defRPr/>
            </a:pPr>
            <a:r>
              <a:rPr lang="en-US" sz="2000" dirty="0" smtClean="0"/>
              <a:t>During executive safety rounds, the patient safety team, senior executive, and unit providers should review any safety issues identified and list them on a tracking log</a:t>
            </a:r>
          </a:p>
          <a:p>
            <a:pPr>
              <a:buSzPct val="100000"/>
              <a:buBlip>
                <a:blip r:embed="rId2"/>
              </a:buBlip>
              <a:defRPr/>
            </a:pPr>
            <a:r>
              <a:rPr lang="en-US" sz="2000" dirty="0" smtClean="0"/>
              <a:t>In </a:t>
            </a:r>
            <a:r>
              <a:rPr lang="en-US" sz="2000" dirty="0"/>
              <a:t>preparation for executive safety rounds, the unit champion </a:t>
            </a:r>
            <a:r>
              <a:rPr lang="en-US" sz="2000" dirty="0" smtClean="0"/>
              <a:t>should:</a:t>
            </a:r>
            <a:endParaRPr lang="en-US" sz="2000" dirty="0" smtClean="0">
              <a:ea typeface="ＭＳ Ｐゴシック" charset="-128"/>
            </a:endParaRPr>
          </a:p>
          <a:p>
            <a:pPr marL="914400" lvl="1" indent="-347472">
              <a:spcAft>
                <a:spcPts val="600"/>
              </a:spcAft>
              <a:buClr>
                <a:schemeClr val="accent3"/>
              </a:buClr>
              <a:buSzPct val="100000"/>
            </a:pPr>
            <a:r>
              <a:rPr lang="en-US" sz="2000" dirty="0" smtClean="0"/>
              <a:t>Brief </a:t>
            </a:r>
            <a:r>
              <a:rPr lang="en-US" sz="2000" dirty="0"/>
              <a:t>providers on the purpose of partnering with a senior </a:t>
            </a:r>
            <a:r>
              <a:rPr lang="en-US" sz="2000" dirty="0" smtClean="0"/>
              <a:t> executive</a:t>
            </a:r>
          </a:p>
          <a:p>
            <a:pPr marL="914400" lvl="1" indent="-347472">
              <a:spcAft>
                <a:spcPts val="600"/>
              </a:spcAft>
              <a:buClr>
                <a:schemeClr val="accent3"/>
              </a:buClr>
              <a:buSzPct val="100000"/>
            </a:pPr>
            <a:r>
              <a:rPr lang="en-US" sz="2000" dirty="0" smtClean="0"/>
              <a:t>Ask </a:t>
            </a:r>
            <a:r>
              <a:rPr lang="en-US" sz="2000" dirty="0"/>
              <a:t>them to be prepared to discuss their own safety concerns and suggestions for resolution during rounds </a:t>
            </a: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A7FBB2FC-DC4F-4765-8A5C-09BF101D5278}" type="slidenum">
              <a:rPr lang="en-US" smtClean="0"/>
              <a:pPr>
                <a:defRPr/>
              </a:pPr>
              <a:t>19</a:t>
            </a:fld>
            <a:endParaRPr lang="en-US" dirty="0"/>
          </a:p>
        </p:txBody>
      </p:sp>
    </p:spTree>
    <p:extLst>
      <p:ext uri="{BB962C8B-B14F-4D97-AF65-F5344CB8AC3E}">
        <p14:creationId xmlns:p14="http://schemas.microsoft.com/office/powerpoint/2010/main" xmlns="" val="180290409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609600" y="609600"/>
            <a:ext cx="8229600" cy="1143000"/>
          </a:xfrm>
        </p:spPr>
        <p:txBody>
          <a:bodyPr/>
          <a:lstStyle/>
          <a:p>
            <a:pPr algn="ctr"/>
            <a:r>
              <a:rPr lang="en-US" sz="3200" b="1" dirty="0" smtClean="0">
                <a:solidFill>
                  <a:srgbClr val="000000"/>
                </a:solidFill>
                <a:ea typeface="ＭＳ Ｐゴシック" charset="-128"/>
              </a:rPr>
              <a:t>Learning Objectives</a:t>
            </a:r>
          </a:p>
        </p:txBody>
      </p:sp>
      <p:sp>
        <p:nvSpPr>
          <p:cNvPr id="5123" name="Slide Number Placeholder 3"/>
          <p:cNvSpPr>
            <a:spLocks noGrp="1"/>
          </p:cNvSpPr>
          <p:nvPr>
            <p:ph type="sldNum" sz="quarter" idx="11"/>
          </p:nvPr>
        </p:nvSpPr>
        <p:spPr bwMode="auto">
          <a:noFill/>
          <a:ln>
            <a:miter lim="800000"/>
            <a:headEnd/>
            <a:tailEnd/>
          </a:ln>
        </p:spPr>
        <p:txBody>
          <a:bodyPr/>
          <a:lstStyle/>
          <a:p>
            <a:fld id="{EFD40D0F-9A7D-409A-9563-D81BB15683A8}" type="slidenum">
              <a:rPr lang="en-US"/>
              <a:pPr/>
              <a:t>2</a:t>
            </a:fld>
            <a:endParaRPr lang="en-US" dirty="0"/>
          </a:p>
        </p:txBody>
      </p:sp>
      <p:sp>
        <p:nvSpPr>
          <p:cNvPr id="5124" name="Rectangle 4"/>
          <p:cNvSpPr>
            <a:spLocks noChangeArrowheads="1"/>
          </p:cNvSpPr>
          <p:nvPr/>
        </p:nvSpPr>
        <p:spPr bwMode="auto">
          <a:xfrm>
            <a:off x="9855200" y="6129338"/>
            <a:ext cx="269875" cy="276225"/>
          </a:xfrm>
          <a:prstGeom prst="rect">
            <a:avLst/>
          </a:prstGeom>
          <a:noFill/>
          <a:ln w="9525">
            <a:noFill/>
            <a:miter lim="800000"/>
            <a:headEnd/>
            <a:tailEnd/>
          </a:ln>
        </p:spPr>
        <p:txBody>
          <a:bodyPr wrap="none">
            <a:spAutoFit/>
          </a:bodyPr>
          <a:lstStyle/>
          <a:p>
            <a:pPr algn="r"/>
            <a:fld id="{1D68B21C-7709-4CE7-A88F-0F5920DC4830}" type="slidenum">
              <a:rPr lang="en-US" sz="1200">
                <a:solidFill>
                  <a:srgbClr val="898989"/>
                </a:solidFill>
              </a:rPr>
              <a:pPr algn="r"/>
              <a:t>2</a:t>
            </a:fld>
            <a:endParaRPr lang="en-US" sz="1200" dirty="0">
              <a:solidFill>
                <a:srgbClr val="898989"/>
              </a:solidFill>
            </a:endParaRPr>
          </a:p>
        </p:txBody>
      </p:sp>
      <p:grpSp>
        <p:nvGrpSpPr>
          <p:cNvPr id="23" name="Group 22" descr="1. Identify characteristics to search for when recruiting the Senior Executive &#10;2. Describe the responsibilities of the Senior Executive &#10;3. Explain the role of the Senior Executive in addressing technical and adaptive work &#10;4. Explain how to engage the Senior Executive and develop shared accountability for the work  &#10;"/>
          <p:cNvGrpSpPr/>
          <p:nvPr/>
        </p:nvGrpSpPr>
        <p:grpSpPr>
          <a:xfrm>
            <a:off x="457200" y="2057400"/>
            <a:ext cx="8229600" cy="3539192"/>
            <a:chOff x="457200" y="2209800"/>
            <a:chExt cx="8229600" cy="3539192"/>
          </a:xfrm>
        </p:grpSpPr>
        <p:grpSp>
          <p:nvGrpSpPr>
            <p:cNvPr id="2" name="Group 1" descr="1. Identify characteristics to look for when recruiting the Senior Executive &#10;2. Describe the responsibilities of the Senior Executive &#10;3. Explain the role of the Senior Executive in addressing technical and adaptive work &#10;4. Describe how to engage the Senior Executive and develop shared accountability for the work &#10;"/>
            <p:cNvGrpSpPr/>
            <p:nvPr/>
          </p:nvGrpSpPr>
          <p:grpSpPr>
            <a:xfrm>
              <a:off x="457200" y="2209800"/>
              <a:ext cx="8153401" cy="3539192"/>
              <a:chOff x="457200" y="2286000"/>
              <a:chExt cx="8153401" cy="3539192"/>
            </a:xfrm>
          </p:grpSpPr>
          <p:grpSp>
            <p:nvGrpSpPr>
              <p:cNvPr id="6" name="Group 5"/>
              <p:cNvGrpSpPr/>
              <p:nvPr/>
            </p:nvGrpSpPr>
            <p:grpSpPr>
              <a:xfrm>
                <a:off x="457200" y="2286000"/>
                <a:ext cx="8153401" cy="2932569"/>
                <a:chOff x="457199" y="1905000"/>
                <a:chExt cx="8153401" cy="2932569"/>
              </a:xfrm>
            </p:grpSpPr>
            <p:grpSp>
              <p:nvGrpSpPr>
                <p:cNvPr id="7" name="Group 16"/>
                <p:cNvGrpSpPr/>
                <p:nvPr/>
              </p:nvGrpSpPr>
              <p:grpSpPr>
                <a:xfrm rot="10800000" flipV="1">
                  <a:off x="457199" y="2056537"/>
                  <a:ext cx="8153401" cy="2648991"/>
                  <a:chOff x="457199" y="2056537"/>
                  <a:chExt cx="8153401" cy="2648991"/>
                </a:xfrm>
              </p:grpSpPr>
              <p:sp>
                <p:nvSpPr>
                  <p:cNvPr id="13" name="L-Shape 2"/>
                  <p:cNvSpPr/>
                  <p:nvPr/>
                </p:nvSpPr>
                <p:spPr>
                  <a:xfrm rot="5400000" flipV="1">
                    <a:off x="7173507" y="2788223"/>
                    <a:ext cx="985791" cy="1888394"/>
                  </a:xfrm>
                  <a:prstGeom prst="corner">
                    <a:avLst>
                      <a:gd name="adj1" fmla="val 16120"/>
                      <a:gd name="adj2" fmla="val 16110"/>
                    </a:avLst>
                  </a:prstGeom>
                  <a:gradFill>
                    <a:gsLst>
                      <a:gs pos="0">
                        <a:srgbClr val="E65014"/>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sp>
                <p:nvSpPr>
                  <p:cNvPr id="14" name="Freeform 13"/>
                  <p:cNvSpPr/>
                  <p:nvPr/>
                </p:nvSpPr>
                <p:spPr>
                  <a:xfrm rot="10800000" flipV="1">
                    <a:off x="6718421" y="3402360"/>
                    <a:ext cx="1704853" cy="1298098"/>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ctr" defTabSz="800100">
                      <a:lnSpc>
                        <a:spcPct val="90000"/>
                      </a:lnSpc>
                      <a:spcBef>
                        <a:spcPct val="0"/>
                      </a:spcBef>
                      <a:spcAft>
                        <a:spcPct val="35000"/>
                      </a:spcAft>
                    </a:pPr>
                    <a:endParaRPr lang="en-US" sz="1800" kern="1200" dirty="0">
                      <a:latin typeface="Arial" pitchFamily="34" charset="0"/>
                      <a:cs typeface="Arial" pitchFamily="34" charset="0"/>
                    </a:endParaRPr>
                  </a:p>
                </p:txBody>
              </p:sp>
              <p:sp>
                <p:nvSpPr>
                  <p:cNvPr id="15" name="L-Shape 14"/>
                  <p:cNvSpPr/>
                  <p:nvPr/>
                </p:nvSpPr>
                <p:spPr>
                  <a:xfrm rot="5400000" flipV="1">
                    <a:off x="5086432" y="2339616"/>
                    <a:ext cx="985791" cy="1888394"/>
                  </a:xfrm>
                  <a:prstGeom prst="corner">
                    <a:avLst>
                      <a:gd name="adj1" fmla="val 16120"/>
                      <a:gd name="adj2" fmla="val 16110"/>
                    </a:avLst>
                  </a:prstGeom>
                  <a:gradFill flip="none" rotWithShape="1">
                    <a:gsLst>
                      <a:gs pos="0">
                        <a:srgbClr val="17368D"/>
                      </a:gs>
                      <a:gs pos="50000">
                        <a:srgbClr val="17368D">
                          <a:shade val="67500"/>
                          <a:satMod val="115000"/>
                        </a:srgbClr>
                      </a:gs>
                      <a:gs pos="100000">
                        <a:srgbClr val="17368D">
                          <a:shade val="100000"/>
                          <a:satMod val="115000"/>
                        </a:srgbClr>
                      </a:gs>
                    </a:gsLst>
                    <a:lin ang="16200000" scaled="0"/>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4">
                      <a:hueOff val="0"/>
                      <a:satOff val="0"/>
                      <a:lumOff val="0"/>
                      <a:alphaOff val="0"/>
                    </a:schemeClr>
                  </a:lnRef>
                  <a:fillRef idx="3">
                    <a:schemeClr val="accent4">
                      <a:hueOff val="0"/>
                      <a:satOff val="0"/>
                      <a:lumOff val="0"/>
                      <a:alphaOff val="0"/>
                    </a:schemeClr>
                  </a:fillRef>
                  <a:effectRef idx="3">
                    <a:schemeClr val="accent4">
                      <a:hueOff val="0"/>
                      <a:satOff val="0"/>
                      <a:lumOff val="0"/>
                      <a:alphaOff val="0"/>
                    </a:schemeClr>
                  </a:effectRef>
                  <a:fontRef idx="minor">
                    <a:schemeClr val="lt1"/>
                  </a:fontRef>
                </p:style>
              </p:sp>
              <p:sp>
                <p:nvSpPr>
                  <p:cNvPr id="16" name="L-Shape 15"/>
                  <p:cNvSpPr/>
                  <p:nvPr/>
                </p:nvSpPr>
                <p:spPr>
                  <a:xfrm rot="5400000" flipV="1">
                    <a:off x="2999359" y="1891008"/>
                    <a:ext cx="985791" cy="1888394"/>
                  </a:xfrm>
                  <a:prstGeom prst="corner">
                    <a:avLst>
                      <a:gd name="adj1" fmla="val 16120"/>
                      <a:gd name="adj2" fmla="val 16110"/>
                    </a:avLst>
                  </a:prstGeom>
                  <a:gradFill flip="none" rotWithShape="1">
                    <a:gsLst>
                      <a:gs pos="0">
                        <a:srgbClr val="ACD02E">
                          <a:shade val="30000"/>
                          <a:satMod val="115000"/>
                        </a:srgbClr>
                      </a:gs>
                      <a:gs pos="50000">
                        <a:srgbClr val="ACD02E">
                          <a:shade val="67500"/>
                          <a:satMod val="115000"/>
                        </a:srgbClr>
                      </a:gs>
                      <a:gs pos="100000">
                        <a:srgbClr val="ACD02E">
                          <a:shade val="100000"/>
                          <a:satMod val="115000"/>
                        </a:srgbClr>
                      </a:gs>
                    </a:gsLst>
                    <a:lin ang="16200000" scaled="0"/>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6">
                      <a:hueOff val="0"/>
                      <a:satOff val="0"/>
                      <a:lumOff val="0"/>
                      <a:alphaOff val="0"/>
                    </a:schemeClr>
                  </a:lnRef>
                  <a:fillRef idx="3">
                    <a:schemeClr val="accent6">
                      <a:hueOff val="0"/>
                      <a:satOff val="0"/>
                      <a:lumOff val="0"/>
                      <a:alphaOff val="0"/>
                    </a:schemeClr>
                  </a:fillRef>
                  <a:effectRef idx="3">
                    <a:schemeClr val="accent6">
                      <a:hueOff val="0"/>
                      <a:satOff val="0"/>
                      <a:lumOff val="0"/>
                      <a:alphaOff val="0"/>
                    </a:schemeClr>
                  </a:effectRef>
                  <a:fontRef idx="minor">
                    <a:schemeClr val="lt1"/>
                  </a:fontRef>
                </p:style>
              </p:sp>
              <p:sp>
                <p:nvSpPr>
                  <p:cNvPr id="17" name="Freeform 16"/>
                  <p:cNvSpPr/>
                  <p:nvPr/>
                </p:nvSpPr>
                <p:spPr>
                  <a:xfrm rot="10800000" flipV="1">
                    <a:off x="2544273" y="2505145"/>
                    <a:ext cx="1704853" cy="1298098"/>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n-US" sz="1800" kern="1200" dirty="0">
                      <a:latin typeface="Arial" pitchFamily="34" charset="0"/>
                      <a:cs typeface="Arial" pitchFamily="34" charset="0"/>
                    </a:endParaRPr>
                  </a:p>
                </p:txBody>
              </p:sp>
              <p:sp>
                <p:nvSpPr>
                  <p:cNvPr id="18" name="Freeform 17"/>
                  <p:cNvSpPr/>
                  <p:nvPr/>
                </p:nvSpPr>
                <p:spPr>
                  <a:xfrm rot="10800000" flipV="1">
                    <a:off x="457199" y="2056537"/>
                    <a:ext cx="1704853" cy="1298098"/>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defTabSz="800100">
                      <a:lnSpc>
                        <a:spcPct val="90000"/>
                      </a:lnSpc>
                      <a:spcBef>
                        <a:spcPct val="0"/>
                      </a:spcBef>
                      <a:spcAft>
                        <a:spcPct val="35000"/>
                      </a:spcAft>
                    </a:pPr>
                    <a:endParaRPr lang="en-US" dirty="0">
                      <a:solidFill>
                        <a:prstClr val="black">
                          <a:hueOff val="0"/>
                          <a:satOff val="0"/>
                          <a:lumOff val="0"/>
                          <a:alphaOff val="0"/>
                        </a:prstClr>
                      </a:solidFill>
                      <a:latin typeface="Arial" pitchFamily="34" charset="0"/>
                      <a:cs typeface="Arial" pitchFamily="34" charset="0"/>
                    </a:endParaRPr>
                  </a:p>
                  <a:p>
                    <a:pPr lvl="0" algn="l" defTabSz="800100">
                      <a:lnSpc>
                        <a:spcPct val="90000"/>
                      </a:lnSpc>
                      <a:spcBef>
                        <a:spcPct val="0"/>
                      </a:spcBef>
                      <a:spcAft>
                        <a:spcPct val="35000"/>
                      </a:spcAft>
                    </a:pPr>
                    <a:endParaRPr lang="en-US" sz="1800" kern="1200" dirty="0">
                      <a:latin typeface="Arial" pitchFamily="34" charset="0"/>
                      <a:cs typeface="Arial" pitchFamily="34" charset="0"/>
                    </a:endParaRPr>
                  </a:p>
                </p:txBody>
              </p:sp>
              <p:sp>
                <p:nvSpPr>
                  <p:cNvPr id="19" name="Rectangle 18"/>
                  <p:cNvSpPr/>
                  <p:nvPr/>
                </p:nvSpPr>
                <p:spPr>
                  <a:xfrm>
                    <a:off x="6722205" y="4336196"/>
                    <a:ext cx="1701069" cy="369332"/>
                  </a:xfrm>
                  <a:prstGeom prst="rect">
                    <a:avLst/>
                  </a:prstGeom>
                </p:spPr>
                <p:txBody>
                  <a:bodyPr wrap="square">
                    <a:spAutoFit/>
                  </a:bodyPr>
                  <a:lstStyle/>
                  <a:p>
                    <a:endParaRPr lang="en-US" dirty="0"/>
                  </a:p>
                </p:txBody>
              </p:sp>
              <p:sp>
                <p:nvSpPr>
                  <p:cNvPr id="20" name="Rectangle 19"/>
                  <p:cNvSpPr/>
                  <p:nvPr/>
                </p:nvSpPr>
                <p:spPr>
                  <a:xfrm>
                    <a:off x="2548057" y="3157480"/>
                    <a:ext cx="1608608" cy="369332"/>
                  </a:xfrm>
                  <a:prstGeom prst="rect">
                    <a:avLst/>
                  </a:prstGeom>
                </p:spPr>
                <p:txBody>
                  <a:bodyPr wrap="square">
                    <a:spAutoFit/>
                  </a:bodyPr>
                  <a:lstStyle/>
                  <a:p>
                    <a:endParaRPr lang="en-US" dirty="0"/>
                  </a:p>
                </p:txBody>
              </p:sp>
            </p:grpSp>
            <p:sp>
              <p:nvSpPr>
                <p:cNvPr id="9" name="Rectangle 8"/>
                <p:cNvSpPr/>
                <p:nvPr/>
              </p:nvSpPr>
              <p:spPr>
                <a:xfrm>
                  <a:off x="609600" y="3429000"/>
                  <a:ext cx="1676400" cy="369332"/>
                </a:xfrm>
                <a:prstGeom prst="rect">
                  <a:avLst/>
                </a:prstGeom>
              </p:spPr>
              <p:txBody>
                <a:bodyPr wrap="square">
                  <a:spAutoFit/>
                </a:bodyPr>
                <a:lstStyle/>
                <a:p>
                  <a:endParaRPr lang="en-US" dirty="0"/>
                </a:p>
              </p:txBody>
            </p:sp>
            <p:sp>
              <p:nvSpPr>
                <p:cNvPr id="10" name="Freeform 9"/>
                <p:cNvSpPr/>
                <p:nvPr/>
              </p:nvSpPr>
              <p:spPr>
                <a:xfrm>
                  <a:off x="2731599" y="2953752"/>
                  <a:ext cx="1704853" cy="1298098"/>
                </a:xfrm>
                <a:custGeom>
                  <a:avLst/>
                  <a:gdLst>
                    <a:gd name="connsiteX0" fmla="*/ 0 w 1480903"/>
                    <a:gd name="connsiteY0" fmla="*/ 0 h 1298098"/>
                    <a:gd name="connsiteX1" fmla="*/ 1480903 w 1480903"/>
                    <a:gd name="connsiteY1" fmla="*/ 0 h 1298098"/>
                    <a:gd name="connsiteX2" fmla="*/ 1480903 w 1480903"/>
                    <a:gd name="connsiteY2" fmla="*/ 1298098 h 1298098"/>
                    <a:gd name="connsiteX3" fmla="*/ 0 w 1480903"/>
                    <a:gd name="connsiteY3" fmla="*/ 1298098 h 1298098"/>
                    <a:gd name="connsiteX4" fmla="*/ 0 w 1480903"/>
                    <a:gd name="connsiteY4" fmla="*/ 0 h 1298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903" h="1298098">
                      <a:moveTo>
                        <a:pt x="0" y="0"/>
                      </a:moveTo>
                      <a:lnTo>
                        <a:pt x="1480903" y="0"/>
                      </a:lnTo>
                      <a:lnTo>
                        <a:pt x="1480903" y="1298098"/>
                      </a:lnTo>
                      <a:lnTo>
                        <a:pt x="0" y="129809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endParaRPr lang="en-US" sz="1800" kern="1200" dirty="0">
                    <a:latin typeface="Arial" pitchFamily="34" charset="0"/>
                    <a:cs typeface="Arial" pitchFamily="34" charset="0"/>
                  </a:endParaRPr>
                </a:p>
              </p:txBody>
            </p:sp>
            <p:sp>
              <p:nvSpPr>
                <p:cNvPr id="11" name="Rectangle 10"/>
                <p:cNvSpPr/>
                <p:nvPr/>
              </p:nvSpPr>
              <p:spPr>
                <a:xfrm>
                  <a:off x="4800599" y="2590800"/>
                  <a:ext cx="1752599" cy="2246769"/>
                </a:xfrm>
                <a:prstGeom prst="rect">
                  <a:avLst/>
                </a:prstGeom>
              </p:spPr>
              <p:txBody>
                <a:bodyPr wrap="square">
                  <a:spAutoFit/>
                </a:bodyPr>
                <a:lstStyle/>
                <a:p>
                  <a:pPr lvl="0"/>
                  <a:r>
                    <a:rPr lang="en-US" sz="2000" dirty="0" smtClean="0">
                      <a:cs typeface="Arial" pitchFamily="34" charset="0"/>
                    </a:rPr>
                    <a:t>Explain the role of the senior executive in addressing technical and adaptive work</a:t>
                  </a:r>
                  <a:endParaRPr lang="en-US" sz="2000" dirty="0">
                    <a:cs typeface="Arial" pitchFamily="34" charset="0"/>
                  </a:endParaRPr>
                </a:p>
              </p:txBody>
            </p:sp>
            <p:sp>
              <p:nvSpPr>
                <p:cNvPr id="12" name="L-Shape 11"/>
                <p:cNvSpPr/>
                <p:nvPr/>
              </p:nvSpPr>
              <p:spPr>
                <a:xfrm rot="5400000">
                  <a:off x="7156902" y="1453699"/>
                  <a:ext cx="985791" cy="1888394"/>
                </a:xfrm>
                <a:prstGeom prst="corner">
                  <a:avLst>
                    <a:gd name="adj1" fmla="val 16120"/>
                    <a:gd name="adj2" fmla="val 16110"/>
                  </a:avLst>
                </a:prstGeom>
                <a:gradFill>
                  <a:gsLst>
                    <a:gs pos="0">
                      <a:srgbClr val="E65014"/>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grpSp>
          <p:sp>
            <p:nvSpPr>
              <p:cNvPr id="21" name="Rectangle 20"/>
              <p:cNvSpPr/>
              <p:nvPr/>
            </p:nvSpPr>
            <p:spPr>
              <a:xfrm>
                <a:off x="685800" y="3886200"/>
                <a:ext cx="1981200" cy="1938992"/>
              </a:xfrm>
              <a:prstGeom prst="rect">
                <a:avLst/>
              </a:prstGeom>
            </p:spPr>
            <p:txBody>
              <a:bodyPr wrap="square">
                <a:spAutoFit/>
              </a:bodyPr>
              <a:lstStyle/>
              <a:p>
                <a:pPr lvl="0"/>
                <a:r>
                  <a:rPr lang="en-US" sz="2000" dirty="0" smtClean="0">
                    <a:cs typeface="Arial" pitchFamily="34" charset="0"/>
                  </a:rPr>
                  <a:t>Identify characteristics to search for when recruiting the senior executive</a:t>
                </a:r>
                <a:endParaRPr lang="en-US" sz="2000" dirty="0">
                  <a:cs typeface="Arial" pitchFamily="34" charset="0"/>
                </a:endParaRPr>
              </a:p>
            </p:txBody>
          </p:sp>
          <p:sp>
            <p:nvSpPr>
              <p:cNvPr id="22" name="Rectangle 21"/>
              <p:cNvSpPr/>
              <p:nvPr/>
            </p:nvSpPr>
            <p:spPr>
              <a:xfrm>
                <a:off x="2743200" y="3400961"/>
                <a:ext cx="1981200" cy="1323439"/>
              </a:xfrm>
              <a:prstGeom prst="rect">
                <a:avLst/>
              </a:prstGeom>
            </p:spPr>
            <p:txBody>
              <a:bodyPr wrap="square">
                <a:spAutoFit/>
              </a:bodyPr>
              <a:lstStyle/>
              <a:p>
                <a:pPr lvl="0"/>
                <a:r>
                  <a:rPr lang="en-US" sz="2000" dirty="0" smtClean="0">
                    <a:cs typeface="Arial" pitchFamily="34" charset="0"/>
                  </a:rPr>
                  <a:t>Describe the responsibilities of the senior executive</a:t>
                </a:r>
                <a:endParaRPr lang="en-US" sz="2000" dirty="0">
                  <a:cs typeface="Arial" pitchFamily="34" charset="0"/>
                </a:endParaRPr>
              </a:p>
            </p:txBody>
          </p:sp>
        </p:grpSp>
        <p:sp>
          <p:nvSpPr>
            <p:cNvPr id="24" name="Rectangle 23"/>
            <p:cNvSpPr/>
            <p:nvPr/>
          </p:nvSpPr>
          <p:spPr>
            <a:xfrm>
              <a:off x="6858000" y="2438400"/>
              <a:ext cx="1828800" cy="2554545"/>
            </a:xfrm>
            <a:prstGeom prst="rect">
              <a:avLst/>
            </a:prstGeom>
          </p:spPr>
          <p:txBody>
            <a:bodyPr wrap="square">
              <a:spAutoFit/>
            </a:bodyPr>
            <a:lstStyle/>
            <a:p>
              <a:r>
                <a:rPr lang="en-US" sz="2000" dirty="0" smtClean="0">
                  <a:cs typeface="Arial" pitchFamily="34" charset="0"/>
                </a:rPr>
                <a:t>Explain how to engage the senior executive and develop shared accountability for the work</a:t>
              </a:r>
              <a:endParaRPr lang="en-US" sz="2000" dirty="0"/>
            </a:p>
          </p:txBody>
        </p:sp>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lgn="ctr"/>
            <a:r>
              <a:rPr lang="en-US" sz="3200" b="1" dirty="0" smtClean="0">
                <a:solidFill>
                  <a:schemeClr val="tx1"/>
                </a:solidFill>
              </a:rPr>
              <a:t>Summary </a:t>
            </a:r>
            <a:endParaRPr lang="en-US" sz="3200" b="1" dirty="0">
              <a:solidFill>
                <a:schemeClr val="tx1"/>
              </a:solidFill>
            </a:endParaRPr>
          </a:p>
        </p:txBody>
      </p:sp>
      <p:sp>
        <p:nvSpPr>
          <p:cNvPr id="3" name="Content Placeholder 2"/>
          <p:cNvSpPr>
            <a:spLocks noGrp="1"/>
          </p:cNvSpPr>
          <p:nvPr>
            <p:ph sz="quarter" idx="10"/>
          </p:nvPr>
        </p:nvSpPr>
        <p:spPr>
          <a:xfrm>
            <a:off x="609600" y="2209800"/>
            <a:ext cx="8229600" cy="4191000"/>
          </a:xfrm>
        </p:spPr>
        <p:txBody>
          <a:bodyPr/>
          <a:lstStyle/>
          <a:p>
            <a:pPr>
              <a:buSzPct val="100000"/>
              <a:buBlip>
                <a:blip r:embed="rId3"/>
              </a:buBlip>
              <a:defRPr/>
            </a:pPr>
            <a:r>
              <a:rPr lang="en-US" sz="2000" dirty="0" smtClean="0"/>
              <a:t>The senior executive does not need a clinical background, but  should be an active team member</a:t>
            </a:r>
          </a:p>
          <a:p>
            <a:pPr>
              <a:buSzPct val="100000"/>
              <a:buBlip>
                <a:blip r:embed="rId3"/>
              </a:buBlip>
              <a:defRPr/>
            </a:pPr>
            <a:r>
              <a:rPr lang="en-US" sz="2000" dirty="0" smtClean="0"/>
              <a:t> The senior executive is responsible for supporting effective communication, meeting with the CUSP team, understanding technical and adaptive work, collaborating with the team to address safety issues, and holding staff accountable</a:t>
            </a:r>
          </a:p>
          <a:p>
            <a:pPr>
              <a:buSzPct val="100000"/>
              <a:buBlip>
                <a:blip r:embed="rId3"/>
              </a:buBlip>
              <a:defRPr/>
            </a:pPr>
            <a:r>
              <a:rPr lang="en-US" sz="2000" dirty="0" smtClean="0"/>
              <a:t>The 4 E’s and CUSP tools are great resources to help recruit a senior executive</a:t>
            </a:r>
          </a:p>
        </p:txBody>
      </p:sp>
      <p:sp>
        <p:nvSpPr>
          <p:cNvPr id="4" name="Slide Number Placeholder 3"/>
          <p:cNvSpPr>
            <a:spLocks noGrp="1"/>
          </p:cNvSpPr>
          <p:nvPr>
            <p:ph type="sldNum" sz="quarter" idx="11"/>
          </p:nvPr>
        </p:nvSpPr>
        <p:spPr/>
        <p:txBody>
          <a:bodyPr/>
          <a:lstStyle/>
          <a:p>
            <a:pPr>
              <a:defRPr/>
            </a:pPr>
            <a:fld id="{A7FBB2FC-DC4F-4765-8A5C-09BF101D5278}" type="slidenum">
              <a:rPr lang="en-US" smtClean="0"/>
              <a:pPr>
                <a:defRPr/>
              </a:pPr>
              <a:t>20</a:t>
            </a:fld>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609600"/>
            <a:ext cx="8229600" cy="1143000"/>
          </a:xfrm>
        </p:spPr>
        <p:txBody>
          <a:bodyPr/>
          <a:lstStyle/>
          <a:p>
            <a:pPr algn="ctr"/>
            <a:r>
              <a:rPr lang="en-US" sz="3200" b="1" dirty="0" smtClean="0">
                <a:solidFill>
                  <a:srgbClr val="000000"/>
                </a:solidFill>
                <a:ea typeface="ＭＳ Ｐゴシック" charset="-128"/>
              </a:rPr>
              <a:t>CUSP Tools</a:t>
            </a:r>
          </a:p>
        </p:txBody>
      </p:sp>
      <p:sp>
        <p:nvSpPr>
          <p:cNvPr id="19459" name="Content Placeholder 2"/>
          <p:cNvSpPr>
            <a:spLocks noGrp="1"/>
          </p:cNvSpPr>
          <p:nvPr>
            <p:ph sz="quarter" idx="10"/>
          </p:nvPr>
        </p:nvSpPr>
        <p:spPr>
          <a:xfrm>
            <a:off x="990600" y="2057400"/>
            <a:ext cx="6019800" cy="4191000"/>
          </a:xfrm>
        </p:spPr>
        <p:txBody>
          <a:bodyPr/>
          <a:lstStyle/>
          <a:p>
            <a:pPr>
              <a:spcAft>
                <a:spcPts val="600"/>
              </a:spcAft>
              <a:buSzPct val="100000"/>
              <a:buBlip>
                <a:blip r:embed="rId3"/>
              </a:buBlip>
            </a:pPr>
            <a:r>
              <a:rPr lang="en-US" sz="2000" dirty="0" smtClean="0">
                <a:ea typeface="ＭＳ Ｐゴシック" charset="-128"/>
              </a:rPr>
              <a:t>Safety Issues Worksheet for Senior Executive Partnership</a:t>
            </a:r>
          </a:p>
          <a:p>
            <a:pPr>
              <a:spcAft>
                <a:spcPts val="600"/>
              </a:spcAft>
              <a:buSzPct val="100000"/>
              <a:buBlip>
                <a:blip r:embed="rId3"/>
              </a:buBlip>
            </a:pPr>
            <a:r>
              <a:rPr lang="en-US" sz="2000" dirty="0" smtClean="0">
                <a:ea typeface="ＭＳ Ｐゴシック" charset="-128"/>
              </a:rPr>
              <a:t>Staff Safety Assessment</a:t>
            </a:r>
          </a:p>
          <a:p>
            <a:pPr>
              <a:spcAft>
                <a:spcPts val="600"/>
              </a:spcAft>
              <a:buSzPct val="100000"/>
              <a:buBlip>
                <a:blip r:embed="rId3"/>
              </a:buBlip>
            </a:pPr>
            <a:r>
              <a:rPr lang="en-US" sz="2000" dirty="0" smtClean="0">
                <a:ea typeface="ＭＳ Ｐゴシック" charset="-128"/>
              </a:rPr>
              <a:t>CEO/Senior Leader Checklist </a:t>
            </a:r>
          </a:p>
          <a:p>
            <a:pPr>
              <a:spcAft>
                <a:spcPts val="600"/>
              </a:spcAft>
              <a:buSzPct val="100000"/>
              <a:buBlip>
                <a:blip r:embed="rId3"/>
              </a:buBlip>
            </a:pPr>
            <a:r>
              <a:rPr lang="en-US" sz="2000" dirty="0" smtClean="0">
                <a:ea typeface="ＭＳ Ｐゴシック" charset="-128"/>
              </a:rPr>
              <a:t>Infection Preventionist Checklist </a:t>
            </a:r>
          </a:p>
          <a:p>
            <a:pPr>
              <a:spcAft>
                <a:spcPts val="600"/>
              </a:spcAft>
              <a:buSzPct val="100000"/>
              <a:buBlip>
                <a:blip r:embed="rId3"/>
              </a:buBlip>
            </a:pPr>
            <a:r>
              <a:rPr lang="en-US" sz="2000" dirty="0" smtClean="0">
                <a:ea typeface="ＭＳ Ｐゴシック" charset="-128"/>
              </a:rPr>
              <a:t>Board Checklist </a:t>
            </a:r>
          </a:p>
          <a:p>
            <a:pPr>
              <a:spcAft>
                <a:spcPts val="600"/>
              </a:spcAft>
              <a:buSzPct val="100000"/>
              <a:buBlip>
                <a:blip r:embed="rId3"/>
              </a:buBlip>
            </a:pPr>
            <a:r>
              <a:rPr lang="en-US" sz="2000" dirty="0" smtClean="0">
                <a:ea typeface="ＭＳ Ｐゴシック" charset="-128"/>
              </a:rPr>
              <a:t>Shadowing Another Professional Tool </a:t>
            </a:r>
          </a:p>
        </p:txBody>
      </p:sp>
      <p:sp>
        <p:nvSpPr>
          <p:cNvPr id="19460" name="Slide Number Placeholder 3"/>
          <p:cNvSpPr>
            <a:spLocks noGrp="1"/>
          </p:cNvSpPr>
          <p:nvPr>
            <p:ph type="sldNum" sz="quarter" idx="11"/>
          </p:nvPr>
        </p:nvSpPr>
        <p:spPr bwMode="auto">
          <a:noFill/>
          <a:ln>
            <a:miter lim="800000"/>
            <a:headEnd/>
            <a:tailEnd/>
          </a:ln>
        </p:spPr>
        <p:txBody>
          <a:bodyPr/>
          <a:lstStyle/>
          <a:p>
            <a:fld id="{B27D18BA-E4FD-4BD4-A199-A496513BB76C}" type="slidenum">
              <a:rPr lang="en-US"/>
              <a:pPr/>
              <a:t>21</a:t>
            </a:fld>
            <a:endParaRPr lang="en-US" dirty="0"/>
          </a:p>
        </p:txBody>
      </p:sp>
      <p:pic>
        <p:nvPicPr>
          <p:cNvPr id="1026" name="Picture 2" descr="Tools icon"/>
          <p:cNvPicPr>
            <a:picLocks noChangeAspect="1" noChangeArrowheads="1"/>
          </p:cNvPicPr>
          <p:nvPr/>
        </p:nvPicPr>
        <p:blipFill>
          <a:blip r:embed="rId4" cstate="print"/>
          <a:srcRect/>
          <a:stretch>
            <a:fillRect/>
          </a:stretch>
        </p:blipFill>
        <p:spPr bwMode="auto">
          <a:xfrm>
            <a:off x="7239000" y="304800"/>
            <a:ext cx="1905000" cy="190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609600"/>
            <a:ext cx="8229600" cy="1143000"/>
          </a:xfrm>
        </p:spPr>
        <p:txBody>
          <a:bodyPr/>
          <a:lstStyle/>
          <a:p>
            <a:pPr algn="ctr"/>
            <a:r>
              <a:rPr lang="en-US" sz="3200" b="1" dirty="0" smtClean="0">
                <a:solidFill>
                  <a:srgbClr val="000000"/>
                </a:solidFill>
                <a:ea typeface="ＭＳ Ｐゴシック" charset="-128"/>
              </a:rPr>
              <a:t>References</a:t>
            </a:r>
          </a:p>
        </p:txBody>
      </p:sp>
      <p:sp>
        <p:nvSpPr>
          <p:cNvPr id="21507" name="Content Placeholder 4"/>
          <p:cNvSpPr>
            <a:spLocks noGrp="1"/>
          </p:cNvSpPr>
          <p:nvPr>
            <p:ph sz="quarter" idx="10"/>
          </p:nvPr>
        </p:nvSpPr>
        <p:spPr>
          <a:xfrm>
            <a:off x="533400" y="2057400"/>
            <a:ext cx="8229600" cy="2209800"/>
          </a:xfrm>
        </p:spPr>
        <p:txBody>
          <a:bodyPr/>
          <a:lstStyle/>
          <a:p>
            <a:pPr marL="285750" indent="-285750">
              <a:buSzPct val="100000"/>
              <a:buNone/>
              <a:defRPr/>
            </a:pPr>
            <a:r>
              <a:rPr lang="en-US" sz="2000" dirty="0" smtClean="0"/>
              <a:t>1. </a:t>
            </a:r>
            <a:r>
              <a:rPr lang="en-US" sz="2000" dirty="0" err="1" smtClean="0"/>
              <a:t>Pronovost</a:t>
            </a:r>
            <a:r>
              <a:rPr lang="en-US" sz="2000" dirty="0" smtClean="0"/>
              <a:t> PJ, </a:t>
            </a:r>
            <a:r>
              <a:rPr lang="en-US" sz="2000" dirty="0" err="1" smtClean="0"/>
              <a:t>Berenholtz</a:t>
            </a:r>
            <a:r>
              <a:rPr lang="en-US" sz="2000" dirty="0" smtClean="0"/>
              <a:t> SM, </a:t>
            </a:r>
            <a:r>
              <a:rPr lang="en-US" sz="2000" dirty="0" err="1" smtClean="0"/>
              <a:t>Goeschel</a:t>
            </a:r>
            <a:r>
              <a:rPr lang="en-US" sz="2000" dirty="0" smtClean="0"/>
              <a:t> CA, et al. Creating high        reliability in health care organizations. </a:t>
            </a:r>
            <a:r>
              <a:rPr lang="en-US" sz="2000" i="1" dirty="0" smtClean="0"/>
              <a:t>Health </a:t>
            </a:r>
            <a:r>
              <a:rPr lang="en-US" sz="2000" i="1" dirty="0" err="1" smtClean="0"/>
              <a:t>Serv</a:t>
            </a:r>
            <a:r>
              <a:rPr lang="en-US" sz="2000" i="1" dirty="0" smtClean="0"/>
              <a:t> Res.</a:t>
            </a:r>
            <a:r>
              <a:rPr lang="en-US" sz="2000" dirty="0" smtClean="0"/>
              <a:t> 2006;41 (4, pt 2):1599-1617.</a:t>
            </a:r>
          </a:p>
          <a:p>
            <a:pPr marL="0" indent="0">
              <a:buNone/>
            </a:pPr>
            <a:endParaRPr lang="en-US" dirty="0" smtClean="0">
              <a:ea typeface="ＭＳ Ｐゴシック" charset="-128"/>
            </a:endParaRPr>
          </a:p>
        </p:txBody>
      </p:sp>
      <p:sp>
        <p:nvSpPr>
          <p:cNvPr id="21508" name="Slide Number Placeholder 3"/>
          <p:cNvSpPr>
            <a:spLocks noGrp="1"/>
          </p:cNvSpPr>
          <p:nvPr>
            <p:ph type="sldNum" sz="quarter" idx="11"/>
          </p:nvPr>
        </p:nvSpPr>
        <p:spPr bwMode="auto">
          <a:noFill/>
          <a:ln>
            <a:miter lim="800000"/>
            <a:headEnd/>
            <a:tailEnd/>
          </a:ln>
        </p:spPr>
        <p:txBody>
          <a:bodyPr/>
          <a:lstStyle/>
          <a:p>
            <a:fld id="{644211B4-7289-43A7-B8DB-2B7F4D5868D9}" type="slidenum">
              <a:rPr lang="en-US"/>
              <a:pPr/>
              <a:t>22</a:t>
            </a:fld>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5"/>
          <p:cNvSpPr>
            <a:spLocks noGrp="1"/>
          </p:cNvSpPr>
          <p:nvPr>
            <p:ph type="title"/>
          </p:nvPr>
        </p:nvSpPr>
        <p:spPr>
          <a:xfrm>
            <a:off x="1295400" y="609600"/>
            <a:ext cx="7391400" cy="1039091"/>
          </a:xfrm>
        </p:spPr>
        <p:txBody>
          <a:bodyPr/>
          <a:lstStyle/>
          <a:p>
            <a:pPr algn="ctr" eaLnBrk="1" hangingPunct="1"/>
            <a:r>
              <a:rPr lang="en-US" sz="3200" b="1" dirty="0" smtClean="0">
                <a:solidFill>
                  <a:schemeClr val="tx1"/>
                </a:solidFill>
                <a:ea typeface="ＭＳ Ｐゴシック" charset="-128"/>
              </a:rPr>
              <a:t>Using the 4 E’s for Technical and Adaptive Work</a:t>
            </a:r>
            <a:r>
              <a:rPr lang="en-US" sz="3200" b="1" baseline="30000" dirty="0" smtClean="0">
                <a:solidFill>
                  <a:schemeClr val="tx1"/>
                </a:solidFill>
                <a:ea typeface="ＭＳ Ｐゴシック" charset="-128"/>
              </a:rPr>
              <a:t>1</a:t>
            </a:r>
          </a:p>
        </p:txBody>
      </p:sp>
      <p:sp>
        <p:nvSpPr>
          <p:cNvPr id="12318" name="Slide Number Placeholder 4"/>
          <p:cNvSpPr>
            <a:spLocks noGrp="1"/>
          </p:cNvSpPr>
          <p:nvPr>
            <p:ph type="sldNum" sz="quarter" idx="11"/>
          </p:nvPr>
        </p:nvSpPr>
        <p:spPr bwMode="auto">
          <a:noFill/>
          <a:ln>
            <a:miter lim="800000"/>
            <a:headEnd/>
            <a:tailEnd/>
          </a:ln>
        </p:spPr>
        <p:txBody>
          <a:bodyPr/>
          <a:lstStyle/>
          <a:p>
            <a:fld id="{C159B874-1CBA-4C5D-A417-4983D6E42AF2}" type="slidenum">
              <a:rPr lang="en-US"/>
              <a:pPr/>
              <a:t>3</a:t>
            </a:fld>
            <a:endParaRPr lang="en-US" dirty="0"/>
          </a:p>
        </p:txBody>
      </p:sp>
      <p:sp>
        <p:nvSpPr>
          <p:cNvPr id="34" name="TextBox 33"/>
          <p:cNvSpPr txBox="1"/>
          <p:nvPr/>
        </p:nvSpPr>
        <p:spPr>
          <a:xfrm>
            <a:off x="2362200" y="1806714"/>
            <a:ext cx="2667000" cy="400110"/>
          </a:xfrm>
          <a:prstGeom prst="rect">
            <a:avLst/>
          </a:prstGeom>
          <a:noFill/>
        </p:spPr>
        <p:txBody>
          <a:bodyPr wrap="square" rtlCol="0">
            <a:spAutoFit/>
          </a:bodyPr>
          <a:lstStyle/>
          <a:p>
            <a:pPr algn="ctr"/>
            <a:endParaRPr lang="en-US" sz="2000" dirty="0" smtClean="0">
              <a:solidFill>
                <a:schemeClr val="bg1"/>
              </a:solidFill>
              <a:latin typeface="Arial"/>
            </a:endParaRPr>
          </a:p>
        </p:txBody>
      </p:sp>
      <p:sp>
        <p:nvSpPr>
          <p:cNvPr id="36" name="TextBox 35"/>
          <p:cNvSpPr txBox="1"/>
          <p:nvPr/>
        </p:nvSpPr>
        <p:spPr>
          <a:xfrm>
            <a:off x="2286000" y="3025914"/>
            <a:ext cx="2895600" cy="400110"/>
          </a:xfrm>
          <a:prstGeom prst="rect">
            <a:avLst/>
          </a:prstGeom>
          <a:noFill/>
        </p:spPr>
        <p:txBody>
          <a:bodyPr wrap="square" rtlCol="0">
            <a:spAutoFit/>
          </a:bodyPr>
          <a:lstStyle/>
          <a:p>
            <a:pPr lvl="0" algn="ctr"/>
            <a:endParaRPr lang="en-US" sz="2000" dirty="0">
              <a:solidFill>
                <a:schemeClr val="bg1"/>
              </a:solidFill>
              <a:latin typeface="Arial"/>
            </a:endParaRPr>
          </a:p>
        </p:txBody>
      </p:sp>
      <p:grpSp>
        <p:nvGrpSpPr>
          <p:cNvPr id="48" name="Group 47" descr="The roles of staff, team leaders and senior leaders are interconnected when unit teams apply the 4 E’s.  The 4 E’s require teams and their leaders to Engage, Educate, Execute and Evaluate their involvement in the CUSP program.&#10;&#10;Gears symbolizing the roles of staff, unit team leaders and senior leadership depict the interconnected and dependent relationship that exists between each aspect of the unit team.      &#10;"/>
          <p:cNvGrpSpPr/>
          <p:nvPr/>
        </p:nvGrpSpPr>
        <p:grpSpPr>
          <a:xfrm>
            <a:off x="152400" y="1447800"/>
            <a:ext cx="8839200" cy="5029200"/>
            <a:chOff x="152400" y="1447800"/>
            <a:chExt cx="8839200" cy="5029200"/>
          </a:xfrm>
        </p:grpSpPr>
        <p:graphicFrame>
          <p:nvGraphicFramePr>
            <p:cNvPr id="32" name="Diagram 31"/>
            <p:cNvGraphicFramePr/>
            <p:nvPr>
              <p:extLst>
                <p:ext uri="{D42A27DB-BD31-4B8C-83A1-F6EECF244321}">
                  <p14:modId xmlns:p14="http://schemas.microsoft.com/office/powerpoint/2010/main" xmlns="" val="3756889288"/>
                </p:ext>
              </p:extLst>
            </p:nvPr>
          </p:nvGraphicFramePr>
          <p:xfrm>
            <a:off x="152400" y="1447800"/>
            <a:ext cx="50292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3" name="TextBox 32"/>
            <p:cNvSpPr txBox="1"/>
            <p:nvPr/>
          </p:nvSpPr>
          <p:spPr>
            <a:xfrm>
              <a:off x="571500" y="1752600"/>
              <a:ext cx="1447800" cy="707886"/>
            </a:xfrm>
            <a:prstGeom prst="rect">
              <a:avLst/>
            </a:prstGeom>
            <a:noFill/>
          </p:spPr>
          <p:txBody>
            <a:bodyPr wrap="square" rtlCol="0">
              <a:spAutoFit/>
            </a:bodyPr>
            <a:lstStyle/>
            <a:p>
              <a:pPr lvl="0" algn="ctr"/>
              <a:r>
                <a:rPr lang="en-US" sz="2000" b="1" dirty="0" smtClean="0">
                  <a:solidFill>
                    <a:schemeClr val="bg1"/>
                  </a:solidFill>
                  <a:latin typeface="Arial"/>
                </a:rPr>
                <a:t>Engage </a:t>
              </a:r>
            </a:p>
            <a:p>
              <a:pPr lvl="0" algn="ctr"/>
              <a:r>
                <a:rPr lang="en-US" sz="2000" dirty="0" smtClean="0">
                  <a:solidFill>
                    <a:schemeClr val="bg1"/>
                  </a:solidFill>
                  <a:latin typeface="Arial"/>
                </a:rPr>
                <a:t>(adaptive)</a:t>
              </a:r>
              <a:endParaRPr lang="en-US" sz="2000" dirty="0">
                <a:solidFill>
                  <a:schemeClr val="bg1"/>
                </a:solidFill>
                <a:latin typeface="Arial"/>
              </a:endParaRPr>
            </a:p>
          </p:txBody>
        </p:sp>
        <p:sp>
          <p:nvSpPr>
            <p:cNvPr id="35" name="TextBox 34"/>
            <p:cNvSpPr txBox="1"/>
            <p:nvPr/>
          </p:nvSpPr>
          <p:spPr>
            <a:xfrm>
              <a:off x="533400" y="3025914"/>
              <a:ext cx="1524000" cy="707886"/>
            </a:xfrm>
            <a:prstGeom prst="rect">
              <a:avLst/>
            </a:prstGeom>
            <a:noFill/>
          </p:spPr>
          <p:txBody>
            <a:bodyPr wrap="square" rtlCol="0">
              <a:spAutoFit/>
            </a:bodyPr>
            <a:lstStyle/>
            <a:p>
              <a:pPr algn="ctr"/>
              <a:r>
                <a:rPr lang="en-US" sz="2000" b="1" dirty="0" smtClean="0">
                  <a:solidFill>
                    <a:schemeClr val="bg1"/>
                  </a:solidFill>
                  <a:latin typeface="Arial" pitchFamily="34" charset="0"/>
                  <a:cs typeface="Arial" pitchFamily="34" charset="0"/>
                </a:rPr>
                <a:t>Educate</a:t>
              </a:r>
            </a:p>
            <a:p>
              <a:pPr algn="ctr"/>
              <a:r>
                <a:rPr lang="en-US" sz="2000" dirty="0" smtClean="0">
                  <a:solidFill>
                    <a:schemeClr val="bg1"/>
                  </a:solidFill>
                  <a:cs typeface="Arial" pitchFamily="34" charset="0"/>
                </a:rPr>
                <a:t>(technical)</a:t>
              </a:r>
              <a:endParaRPr lang="en-US" sz="2000" dirty="0">
                <a:solidFill>
                  <a:schemeClr val="bg1"/>
                </a:solidFill>
                <a:latin typeface="Arial" pitchFamily="34" charset="0"/>
                <a:cs typeface="Arial" pitchFamily="34" charset="0"/>
              </a:endParaRPr>
            </a:p>
          </p:txBody>
        </p:sp>
        <p:sp>
          <p:nvSpPr>
            <p:cNvPr id="37" name="TextBox 36"/>
            <p:cNvSpPr txBox="1"/>
            <p:nvPr/>
          </p:nvSpPr>
          <p:spPr>
            <a:xfrm>
              <a:off x="571500" y="4321314"/>
              <a:ext cx="1447800" cy="707886"/>
            </a:xfrm>
            <a:prstGeom prst="rect">
              <a:avLst/>
            </a:prstGeom>
            <a:noFill/>
          </p:spPr>
          <p:txBody>
            <a:bodyPr wrap="square" rtlCol="0">
              <a:spAutoFit/>
            </a:bodyPr>
            <a:lstStyle/>
            <a:p>
              <a:pPr lvl="0" algn="ctr"/>
              <a:r>
                <a:rPr lang="en-US" sz="2000" b="1" dirty="0" smtClean="0">
                  <a:solidFill>
                    <a:schemeClr val="bg1"/>
                  </a:solidFill>
                  <a:latin typeface="Arial"/>
                </a:rPr>
                <a:t>Execute </a:t>
              </a:r>
              <a:r>
                <a:rPr lang="en-US" sz="2000" dirty="0" smtClean="0">
                  <a:solidFill>
                    <a:schemeClr val="bg1"/>
                  </a:solidFill>
                  <a:latin typeface="Arial"/>
                </a:rPr>
                <a:t>(adaptive)</a:t>
              </a:r>
              <a:endParaRPr lang="en-US" sz="2000" dirty="0">
                <a:solidFill>
                  <a:schemeClr val="bg1"/>
                </a:solidFill>
                <a:latin typeface="Arial"/>
              </a:endParaRPr>
            </a:p>
          </p:txBody>
        </p:sp>
        <p:sp>
          <p:nvSpPr>
            <p:cNvPr id="38" name="TextBox 37"/>
            <p:cNvSpPr txBox="1"/>
            <p:nvPr/>
          </p:nvSpPr>
          <p:spPr>
            <a:xfrm>
              <a:off x="2057400" y="4191000"/>
              <a:ext cx="3200400" cy="1015663"/>
            </a:xfrm>
            <a:prstGeom prst="rect">
              <a:avLst/>
            </a:prstGeom>
            <a:noFill/>
          </p:spPr>
          <p:txBody>
            <a:bodyPr wrap="square" rtlCol="0">
              <a:spAutoFit/>
            </a:bodyPr>
            <a:lstStyle/>
            <a:p>
              <a:pPr lvl="0" algn="ctr"/>
              <a:r>
                <a:rPr lang="en-US" sz="2000" dirty="0" smtClean="0">
                  <a:solidFill>
                    <a:schemeClr val="bg1"/>
                  </a:solidFill>
                  <a:latin typeface="Arial"/>
                </a:rPr>
                <a:t>What do we need to do?  How can we do it with our resources and culture?</a:t>
              </a:r>
              <a:endParaRPr lang="en-US" sz="2000" dirty="0">
                <a:solidFill>
                  <a:schemeClr val="bg1"/>
                </a:solidFill>
                <a:latin typeface="Arial"/>
              </a:endParaRPr>
            </a:p>
          </p:txBody>
        </p:sp>
        <p:sp>
          <p:nvSpPr>
            <p:cNvPr id="39" name="TextBox 38"/>
            <p:cNvSpPr txBox="1"/>
            <p:nvPr/>
          </p:nvSpPr>
          <p:spPr>
            <a:xfrm>
              <a:off x="571500" y="5638800"/>
              <a:ext cx="1447800" cy="707886"/>
            </a:xfrm>
            <a:prstGeom prst="rect">
              <a:avLst/>
            </a:prstGeom>
            <a:noFill/>
          </p:spPr>
          <p:txBody>
            <a:bodyPr wrap="square" rtlCol="0">
              <a:spAutoFit/>
            </a:bodyPr>
            <a:lstStyle/>
            <a:p>
              <a:pPr lvl="0" algn="ctr"/>
              <a:r>
                <a:rPr lang="en-US" sz="2000" b="1" dirty="0" smtClean="0">
                  <a:solidFill>
                    <a:schemeClr val="bg1"/>
                  </a:solidFill>
                  <a:latin typeface="Arial"/>
                </a:rPr>
                <a:t>Evaluate</a:t>
              </a:r>
              <a:r>
                <a:rPr lang="en-US" sz="2000" dirty="0" smtClean="0">
                  <a:solidFill>
                    <a:schemeClr val="bg1"/>
                  </a:solidFill>
                  <a:latin typeface="Arial"/>
                </a:rPr>
                <a:t> (technical)</a:t>
              </a:r>
              <a:endParaRPr lang="en-US" sz="2000" dirty="0">
                <a:solidFill>
                  <a:schemeClr val="bg1"/>
                </a:solidFill>
                <a:latin typeface="Arial"/>
              </a:endParaRPr>
            </a:p>
          </p:txBody>
        </p:sp>
        <p:sp>
          <p:nvSpPr>
            <p:cNvPr id="40" name="TextBox 39"/>
            <p:cNvSpPr txBox="1"/>
            <p:nvPr/>
          </p:nvSpPr>
          <p:spPr>
            <a:xfrm>
              <a:off x="2362200" y="5638800"/>
              <a:ext cx="2743200" cy="707886"/>
            </a:xfrm>
            <a:prstGeom prst="rect">
              <a:avLst/>
            </a:prstGeom>
            <a:noFill/>
          </p:spPr>
          <p:txBody>
            <a:bodyPr wrap="square" rtlCol="0">
              <a:spAutoFit/>
            </a:bodyPr>
            <a:lstStyle/>
            <a:p>
              <a:pPr lvl="0" algn="ctr"/>
              <a:r>
                <a:rPr lang="en-US" sz="2000" dirty="0" smtClean="0">
                  <a:solidFill>
                    <a:schemeClr val="bg1"/>
                  </a:solidFill>
                  <a:latin typeface="Arial"/>
                </a:rPr>
                <a:t>How do we know we improved safety?</a:t>
              </a:r>
              <a:endParaRPr lang="en-US" sz="2000" dirty="0">
                <a:solidFill>
                  <a:schemeClr val="bg1"/>
                </a:solidFill>
                <a:latin typeface="Arial"/>
              </a:endParaRPr>
            </a:p>
          </p:txBody>
        </p:sp>
        <p:grpSp>
          <p:nvGrpSpPr>
            <p:cNvPr id="46" name="Group 45"/>
            <p:cNvGrpSpPr/>
            <p:nvPr/>
          </p:nvGrpSpPr>
          <p:grpSpPr>
            <a:xfrm>
              <a:off x="5410200" y="1981200"/>
              <a:ext cx="3581400" cy="3798331"/>
              <a:chOff x="5410200" y="2286001"/>
              <a:chExt cx="3581400" cy="3798331"/>
            </a:xfrm>
          </p:grpSpPr>
          <p:grpSp>
            <p:nvGrpSpPr>
              <p:cNvPr id="25" name="Group 24"/>
              <p:cNvGrpSpPr/>
              <p:nvPr/>
            </p:nvGrpSpPr>
            <p:grpSpPr>
              <a:xfrm>
                <a:off x="5486400" y="2286001"/>
                <a:ext cx="3505200" cy="3657600"/>
                <a:chOff x="4501618" y="1740351"/>
                <a:chExt cx="4168090" cy="4409836"/>
              </a:xfrm>
            </p:grpSpPr>
            <p:sp>
              <p:nvSpPr>
                <p:cNvPr id="26" name="Freeform 25"/>
                <p:cNvSpPr/>
                <p:nvPr/>
              </p:nvSpPr>
              <p:spPr>
                <a:xfrm>
                  <a:off x="6050280" y="3962400"/>
                  <a:ext cx="1722120" cy="1905000"/>
                </a:xfrm>
                <a:custGeom>
                  <a:avLst/>
                  <a:gdLst>
                    <a:gd name="connsiteX0" fmla="*/ 1546892 w 2179320"/>
                    <a:gd name="connsiteY0" fmla="*/ 347468 h 2179320"/>
                    <a:gd name="connsiteX1" fmla="*/ 1716409 w 2179320"/>
                    <a:gd name="connsiteY1" fmla="*/ 205220 h 2179320"/>
                    <a:gd name="connsiteX2" fmla="*/ 1851833 w 2179320"/>
                    <a:gd name="connsiteY2" fmla="*/ 318855 h 2179320"/>
                    <a:gd name="connsiteX3" fmla="*/ 1741181 w 2179320"/>
                    <a:gd name="connsiteY3" fmla="*/ 510497 h 2179320"/>
                    <a:gd name="connsiteX4" fmla="*/ 1916992 w 2179320"/>
                    <a:gd name="connsiteY4" fmla="*/ 815012 h 2179320"/>
                    <a:gd name="connsiteX5" fmla="*/ 2138285 w 2179320"/>
                    <a:gd name="connsiteY5" fmla="*/ 815006 h 2179320"/>
                    <a:gd name="connsiteX6" fmla="*/ 2168983 w 2179320"/>
                    <a:gd name="connsiteY6" fmla="*/ 989104 h 2179320"/>
                    <a:gd name="connsiteX7" fmla="*/ 1961033 w 2179320"/>
                    <a:gd name="connsiteY7" fmla="*/ 1064785 h 2179320"/>
                    <a:gd name="connsiteX8" fmla="*/ 1899974 w 2179320"/>
                    <a:gd name="connsiteY8" fmla="*/ 1411064 h 2179320"/>
                    <a:gd name="connsiteX9" fmla="*/ 2069498 w 2179320"/>
                    <a:gd name="connsiteY9" fmla="*/ 1553304 h 2179320"/>
                    <a:gd name="connsiteX10" fmla="*/ 1981106 w 2179320"/>
                    <a:gd name="connsiteY10" fmla="*/ 1706403 h 2179320"/>
                    <a:gd name="connsiteX11" fmla="*/ 1773161 w 2179320"/>
                    <a:gd name="connsiteY11" fmla="*/ 1630711 h 2179320"/>
                    <a:gd name="connsiteX12" fmla="*/ 1503802 w 2179320"/>
                    <a:gd name="connsiteY12" fmla="*/ 1856730 h 2179320"/>
                    <a:gd name="connsiteX13" fmla="*/ 1542235 w 2179320"/>
                    <a:gd name="connsiteY13" fmla="*/ 2074660 h 2179320"/>
                    <a:gd name="connsiteX14" fmla="*/ 1376112 w 2179320"/>
                    <a:gd name="connsiteY14" fmla="*/ 2135123 h 2179320"/>
                    <a:gd name="connsiteX15" fmla="*/ 1265471 w 2179320"/>
                    <a:gd name="connsiteY15" fmla="*/ 1943475 h 2179320"/>
                    <a:gd name="connsiteX16" fmla="*/ 913848 w 2179320"/>
                    <a:gd name="connsiteY16" fmla="*/ 1943475 h 2179320"/>
                    <a:gd name="connsiteX17" fmla="*/ 803208 w 2179320"/>
                    <a:gd name="connsiteY17" fmla="*/ 2135123 h 2179320"/>
                    <a:gd name="connsiteX18" fmla="*/ 637085 w 2179320"/>
                    <a:gd name="connsiteY18" fmla="*/ 2074660 h 2179320"/>
                    <a:gd name="connsiteX19" fmla="*/ 675518 w 2179320"/>
                    <a:gd name="connsiteY19" fmla="*/ 1856730 h 2179320"/>
                    <a:gd name="connsiteX20" fmla="*/ 406159 w 2179320"/>
                    <a:gd name="connsiteY20" fmla="*/ 1630711 h 2179320"/>
                    <a:gd name="connsiteX21" fmla="*/ 198214 w 2179320"/>
                    <a:gd name="connsiteY21" fmla="*/ 1706403 h 2179320"/>
                    <a:gd name="connsiteX22" fmla="*/ 109822 w 2179320"/>
                    <a:gd name="connsiteY22" fmla="*/ 1553304 h 2179320"/>
                    <a:gd name="connsiteX23" fmla="*/ 279346 w 2179320"/>
                    <a:gd name="connsiteY23" fmla="*/ 1411064 h 2179320"/>
                    <a:gd name="connsiteX24" fmla="*/ 218288 w 2179320"/>
                    <a:gd name="connsiteY24" fmla="*/ 1064785 h 2179320"/>
                    <a:gd name="connsiteX25" fmla="*/ 10337 w 2179320"/>
                    <a:gd name="connsiteY25" fmla="*/ 989104 h 2179320"/>
                    <a:gd name="connsiteX26" fmla="*/ 41035 w 2179320"/>
                    <a:gd name="connsiteY26" fmla="*/ 815006 h 2179320"/>
                    <a:gd name="connsiteX27" fmla="*/ 262328 w 2179320"/>
                    <a:gd name="connsiteY27" fmla="*/ 815012 h 2179320"/>
                    <a:gd name="connsiteX28" fmla="*/ 438140 w 2179320"/>
                    <a:gd name="connsiteY28" fmla="*/ 510498 h 2179320"/>
                    <a:gd name="connsiteX29" fmla="*/ 327487 w 2179320"/>
                    <a:gd name="connsiteY29" fmla="*/ 318855 h 2179320"/>
                    <a:gd name="connsiteX30" fmla="*/ 462911 w 2179320"/>
                    <a:gd name="connsiteY30" fmla="*/ 205220 h 2179320"/>
                    <a:gd name="connsiteX31" fmla="*/ 632428 w 2179320"/>
                    <a:gd name="connsiteY31" fmla="*/ 347468 h 2179320"/>
                    <a:gd name="connsiteX32" fmla="*/ 962846 w 2179320"/>
                    <a:gd name="connsiteY32" fmla="*/ 227206 h 2179320"/>
                    <a:gd name="connsiteX33" fmla="*/ 1001267 w 2179320"/>
                    <a:gd name="connsiteY33" fmla="*/ 9273 h 2179320"/>
                    <a:gd name="connsiteX34" fmla="*/ 1178053 w 2179320"/>
                    <a:gd name="connsiteY34" fmla="*/ 9273 h 2179320"/>
                    <a:gd name="connsiteX35" fmla="*/ 1216474 w 2179320"/>
                    <a:gd name="connsiteY35" fmla="*/ 227205 h 2179320"/>
                    <a:gd name="connsiteX36" fmla="*/ 1546891 w 2179320"/>
                    <a:gd name="connsiteY36" fmla="*/ 347467 h 2179320"/>
                    <a:gd name="connsiteX37" fmla="*/ 1546892 w 2179320"/>
                    <a:gd name="connsiteY37" fmla="*/ 347468 h 2179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179320" h="2179320">
                      <a:moveTo>
                        <a:pt x="1546892" y="347468"/>
                      </a:moveTo>
                      <a:lnTo>
                        <a:pt x="1716409" y="205220"/>
                      </a:lnTo>
                      <a:lnTo>
                        <a:pt x="1851833" y="318855"/>
                      </a:lnTo>
                      <a:lnTo>
                        <a:pt x="1741181" y="510497"/>
                      </a:lnTo>
                      <a:cubicBezTo>
                        <a:pt x="1819860" y="599006"/>
                        <a:pt x="1879681" y="702619"/>
                        <a:pt x="1916992" y="815012"/>
                      </a:cubicBezTo>
                      <a:lnTo>
                        <a:pt x="2138285" y="815006"/>
                      </a:lnTo>
                      <a:lnTo>
                        <a:pt x="2168983" y="989104"/>
                      </a:lnTo>
                      <a:lnTo>
                        <a:pt x="1961033" y="1064785"/>
                      </a:lnTo>
                      <a:cubicBezTo>
                        <a:pt x="1964412" y="1183161"/>
                        <a:pt x="1943637" y="1300983"/>
                        <a:pt x="1899974" y="1411064"/>
                      </a:cubicBezTo>
                      <a:lnTo>
                        <a:pt x="2069498" y="1553304"/>
                      </a:lnTo>
                      <a:lnTo>
                        <a:pt x="1981106" y="1706403"/>
                      </a:lnTo>
                      <a:lnTo>
                        <a:pt x="1773161" y="1630711"/>
                      </a:lnTo>
                      <a:cubicBezTo>
                        <a:pt x="1699659" y="1723565"/>
                        <a:pt x="1608008" y="1800469"/>
                        <a:pt x="1503802" y="1856730"/>
                      </a:cubicBezTo>
                      <a:lnTo>
                        <a:pt x="1542235" y="2074660"/>
                      </a:lnTo>
                      <a:lnTo>
                        <a:pt x="1376112" y="2135123"/>
                      </a:lnTo>
                      <a:lnTo>
                        <a:pt x="1265471" y="1943475"/>
                      </a:lnTo>
                      <a:cubicBezTo>
                        <a:pt x="1149480" y="1967359"/>
                        <a:pt x="1029839" y="1967359"/>
                        <a:pt x="913848" y="1943475"/>
                      </a:cubicBezTo>
                      <a:lnTo>
                        <a:pt x="803208" y="2135123"/>
                      </a:lnTo>
                      <a:lnTo>
                        <a:pt x="637085" y="2074660"/>
                      </a:lnTo>
                      <a:lnTo>
                        <a:pt x="675518" y="1856730"/>
                      </a:lnTo>
                      <a:cubicBezTo>
                        <a:pt x="571311" y="1800469"/>
                        <a:pt x="479661" y="1723565"/>
                        <a:pt x="406159" y="1630711"/>
                      </a:cubicBezTo>
                      <a:lnTo>
                        <a:pt x="198214" y="1706403"/>
                      </a:lnTo>
                      <a:lnTo>
                        <a:pt x="109822" y="1553304"/>
                      </a:lnTo>
                      <a:lnTo>
                        <a:pt x="279346" y="1411064"/>
                      </a:lnTo>
                      <a:cubicBezTo>
                        <a:pt x="235684" y="1300983"/>
                        <a:pt x="214908" y="1183160"/>
                        <a:pt x="218288" y="1064785"/>
                      </a:cubicBezTo>
                      <a:lnTo>
                        <a:pt x="10337" y="989104"/>
                      </a:lnTo>
                      <a:lnTo>
                        <a:pt x="41035" y="815006"/>
                      </a:lnTo>
                      <a:lnTo>
                        <a:pt x="262328" y="815012"/>
                      </a:lnTo>
                      <a:cubicBezTo>
                        <a:pt x="299639" y="702619"/>
                        <a:pt x="359460" y="599007"/>
                        <a:pt x="438140" y="510498"/>
                      </a:cubicBezTo>
                      <a:lnTo>
                        <a:pt x="327487" y="318855"/>
                      </a:lnTo>
                      <a:lnTo>
                        <a:pt x="462911" y="205220"/>
                      </a:lnTo>
                      <a:lnTo>
                        <a:pt x="632428" y="347468"/>
                      </a:lnTo>
                      <a:cubicBezTo>
                        <a:pt x="733255" y="285353"/>
                        <a:pt x="845681" y="244434"/>
                        <a:pt x="962846" y="227206"/>
                      </a:cubicBezTo>
                      <a:lnTo>
                        <a:pt x="1001267" y="9273"/>
                      </a:lnTo>
                      <a:lnTo>
                        <a:pt x="1178053" y="9273"/>
                      </a:lnTo>
                      <a:lnTo>
                        <a:pt x="1216474" y="227205"/>
                      </a:lnTo>
                      <a:cubicBezTo>
                        <a:pt x="1333639" y="244433"/>
                        <a:pt x="1446064" y="285352"/>
                        <a:pt x="1546891" y="347467"/>
                      </a:cubicBezTo>
                      <a:lnTo>
                        <a:pt x="1546892" y="347468"/>
                      </a:lnTo>
                      <a:close/>
                    </a:path>
                  </a:pathLst>
                </a:custGeom>
                <a:gradFill flip="none" rotWithShape="1">
                  <a:gsLst>
                    <a:gs pos="0">
                      <a:srgbClr val="B94A00"/>
                    </a:gs>
                    <a:gs pos="100000">
                      <a:srgbClr val="FF6600"/>
                    </a:gs>
                  </a:gsLst>
                  <a:lin ang="16200000" scaled="0"/>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468619" tIns="540977" rIns="468619" bIns="579089" numCol="1" spcCol="1270" anchor="ctr" anchorCtr="0">
                  <a:noAutofit/>
                </a:bodyPr>
                <a:lstStyle/>
                <a:p>
                  <a:pPr lvl="0" algn="ctr" defTabSz="1066800">
                    <a:lnSpc>
                      <a:spcPct val="90000"/>
                    </a:lnSpc>
                    <a:spcBef>
                      <a:spcPct val="0"/>
                    </a:spcBef>
                    <a:spcAft>
                      <a:spcPct val="35000"/>
                    </a:spcAft>
                  </a:pPr>
                  <a:endParaRPr lang="en-US" sz="2000" kern="1200" dirty="0">
                    <a:latin typeface="Arial"/>
                  </a:endParaRPr>
                </a:p>
              </p:txBody>
            </p:sp>
            <p:sp>
              <p:nvSpPr>
                <p:cNvPr id="27" name="Freeform 26"/>
                <p:cNvSpPr/>
                <p:nvPr/>
              </p:nvSpPr>
              <p:spPr>
                <a:xfrm>
                  <a:off x="4782312" y="3172968"/>
                  <a:ext cx="1584960" cy="1584960"/>
                </a:xfrm>
                <a:custGeom>
                  <a:avLst/>
                  <a:gdLst>
                    <a:gd name="connsiteX0" fmla="*/ 1185942 w 1584960"/>
                    <a:gd name="connsiteY0" fmla="*/ 401431 h 1584960"/>
                    <a:gd name="connsiteX1" fmla="*/ 1419778 w 1584960"/>
                    <a:gd name="connsiteY1" fmla="*/ 330958 h 1584960"/>
                    <a:gd name="connsiteX2" fmla="*/ 1505820 w 1584960"/>
                    <a:gd name="connsiteY2" fmla="*/ 479988 h 1584960"/>
                    <a:gd name="connsiteX3" fmla="*/ 1327870 w 1584960"/>
                    <a:gd name="connsiteY3" fmla="*/ 647258 h 1584960"/>
                    <a:gd name="connsiteX4" fmla="*/ 1327870 w 1584960"/>
                    <a:gd name="connsiteY4" fmla="*/ 937702 h 1584960"/>
                    <a:gd name="connsiteX5" fmla="*/ 1505820 w 1584960"/>
                    <a:gd name="connsiteY5" fmla="*/ 1104972 h 1584960"/>
                    <a:gd name="connsiteX6" fmla="*/ 1419778 w 1584960"/>
                    <a:gd name="connsiteY6" fmla="*/ 1254002 h 1584960"/>
                    <a:gd name="connsiteX7" fmla="*/ 1185942 w 1584960"/>
                    <a:gd name="connsiteY7" fmla="*/ 1183529 h 1584960"/>
                    <a:gd name="connsiteX8" fmla="*/ 934408 w 1584960"/>
                    <a:gd name="connsiteY8" fmla="*/ 1328752 h 1584960"/>
                    <a:gd name="connsiteX9" fmla="*/ 878523 w 1584960"/>
                    <a:gd name="connsiteY9" fmla="*/ 1566496 h 1584960"/>
                    <a:gd name="connsiteX10" fmla="*/ 706437 w 1584960"/>
                    <a:gd name="connsiteY10" fmla="*/ 1566496 h 1584960"/>
                    <a:gd name="connsiteX11" fmla="*/ 650551 w 1584960"/>
                    <a:gd name="connsiteY11" fmla="*/ 1328753 h 1584960"/>
                    <a:gd name="connsiteX12" fmla="*/ 399017 w 1584960"/>
                    <a:gd name="connsiteY12" fmla="*/ 1183530 h 1584960"/>
                    <a:gd name="connsiteX13" fmla="*/ 165182 w 1584960"/>
                    <a:gd name="connsiteY13" fmla="*/ 1254002 h 1584960"/>
                    <a:gd name="connsiteX14" fmla="*/ 79140 w 1584960"/>
                    <a:gd name="connsiteY14" fmla="*/ 1104972 h 1584960"/>
                    <a:gd name="connsiteX15" fmla="*/ 257090 w 1584960"/>
                    <a:gd name="connsiteY15" fmla="*/ 937702 h 1584960"/>
                    <a:gd name="connsiteX16" fmla="*/ 257090 w 1584960"/>
                    <a:gd name="connsiteY16" fmla="*/ 647258 h 1584960"/>
                    <a:gd name="connsiteX17" fmla="*/ 79140 w 1584960"/>
                    <a:gd name="connsiteY17" fmla="*/ 479988 h 1584960"/>
                    <a:gd name="connsiteX18" fmla="*/ 165182 w 1584960"/>
                    <a:gd name="connsiteY18" fmla="*/ 330958 h 1584960"/>
                    <a:gd name="connsiteX19" fmla="*/ 399018 w 1584960"/>
                    <a:gd name="connsiteY19" fmla="*/ 401431 h 1584960"/>
                    <a:gd name="connsiteX20" fmla="*/ 650552 w 1584960"/>
                    <a:gd name="connsiteY20" fmla="*/ 256208 h 1584960"/>
                    <a:gd name="connsiteX21" fmla="*/ 706437 w 1584960"/>
                    <a:gd name="connsiteY21" fmla="*/ 18464 h 1584960"/>
                    <a:gd name="connsiteX22" fmla="*/ 878523 w 1584960"/>
                    <a:gd name="connsiteY22" fmla="*/ 18464 h 1584960"/>
                    <a:gd name="connsiteX23" fmla="*/ 934409 w 1584960"/>
                    <a:gd name="connsiteY23" fmla="*/ 256207 h 1584960"/>
                    <a:gd name="connsiteX24" fmla="*/ 1185943 w 1584960"/>
                    <a:gd name="connsiteY24" fmla="*/ 401431 h 1584960"/>
                    <a:gd name="connsiteX25" fmla="*/ 1185942 w 1584960"/>
                    <a:gd name="connsiteY25" fmla="*/ 401431 h 158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84960" h="1584960">
                      <a:moveTo>
                        <a:pt x="1185942" y="401431"/>
                      </a:moveTo>
                      <a:lnTo>
                        <a:pt x="1419778" y="330958"/>
                      </a:lnTo>
                      <a:lnTo>
                        <a:pt x="1505820" y="479988"/>
                      </a:lnTo>
                      <a:lnTo>
                        <a:pt x="1327870" y="647258"/>
                      </a:lnTo>
                      <a:cubicBezTo>
                        <a:pt x="1353664" y="742355"/>
                        <a:pt x="1353664" y="842606"/>
                        <a:pt x="1327870" y="937702"/>
                      </a:cubicBezTo>
                      <a:lnTo>
                        <a:pt x="1505820" y="1104972"/>
                      </a:lnTo>
                      <a:lnTo>
                        <a:pt x="1419778" y="1254002"/>
                      </a:lnTo>
                      <a:lnTo>
                        <a:pt x="1185942" y="1183529"/>
                      </a:lnTo>
                      <a:cubicBezTo>
                        <a:pt x="1116483" y="1253417"/>
                        <a:pt x="1029662" y="1303542"/>
                        <a:pt x="934408" y="1328752"/>
                      </a:cubicBezTo>
                      <a:lnTo>
                        <a:pt x="878523" y="1566496"/>
                      </a:lnTo>
                      <a:lnTo>
                        <a:pt x="706437" y="1566496"/>
                      </a:lnTo>
                      <a:lnTo>
                        <a:pt x="650551" y="1328753"/>
                      </a:lnTo>
                      <a:cubicBezTo>
                        <a:pt x="555297" y="1303543"/>
                        <a:pt x="468477" y="1253417"/>
                        <a:pt x="399017" y="1183530"/>
                      </a:cubicBezTo>
                      <a:lnTo>
                        <a:pt x="165182" y="1254002"/>
                      </a:lnTo>
                      <a:lnTo>
                        <a:pt x="79140" y="1104972"/>
                      </a:lnTo>
                      <a:lnTo>
                        <a:pt x="257090" y="937702"/>
                      </a:lnTo>
                      <a:cubicBezTo>
                        <a:pt x="231295" y="842605"/>
                        <a:pt x="231295" y="742354"/>
                        <a:pt x="257090" y="647258"/>
                      </a:cubicBezTo>
                      <a:lnTo>
                        <a:pt x="79140" y="479988"/>
                      </a:lnTo>
                      <a:lnTo>
                        <a:pt x="165182" y="330958"/>
                      </a:lnTo>
                      <a:lnTo>
                        <a:pt x="399018" y="401431"/>
                      </a:lnTo>
                      <a:cubicBezTo>
                        <a:pt x="468477" y="331543"/>
                        <a:pt x="555298" y="281418"/>
                        <a:pt x="650552" y="256208"/>
                      </a:cubicBezTo>
                      <a:lnTo>
                        <a:pt x="706437" y="18464"/>
                      </a:lnTo>
                      <a:lnTo>
                        <a:pt x="878523" y="18464"/>
                      </a:lnTo>
                      <a:lnTo>
                        <a:pt x="934409" y="256207"/>
                      </a:lnTo>
                      <a:cubicBezTo>
                        <a:pt x="1029663" y="281417"/>
                        <a:pt x="1116483" y="331543"/>
                        <a:pt x="1185943" y="401431"/>
                      </a:cubicBezTo>
                      <a:lnTo>
                        <a:pt x="1185942" y="401431"/>
                      </a:lnTo>
                      <a:close/>
                    </a:path>
                  </a:pathLst>
                </a:custGeom>
                <a:gradFill flip="none" rotWithShape="1">
                  <a:gsLst>
                    <a:gs pos="0">
                      <a:srgbClr val="FC4B21"/>
                    </a:gs>
                    <a:gs pos="100000">
                      <a:srgbClr val="FF390E"/>
                    </a:gs>
                  </a:gsLst>
                  <a:lin ang="16200000" scaled="0"/>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419338" tIns="421751" rIns="419338" bIns="421751" numCol="1" spcCol="1270" anchor="ctr" anchorCtr="0">
                  <a:noAutofit/>
                </a:bodyPr>
                <a:lstStyle/>
                <a:p>
                  <a:pPr lvl="0" algn="ctr" defTabSz="711200">
                    <a:lnSpc>
                      <a:spcPct val="90000"/>
                    </a:lnSpc>
                    <a:spcBef>
                      <a:spcPct val="0"/>
                    </a:spcBef>
                    <a:spcAft>
                      <a:spcPct val="35000"/>
                    </a:spcAft>
                  </a:pPr>
                  <a:endParaRPr lang="en-US" sz="1600" kern="1200" dirty="0">
                    <a:latin typeface="Arial"/>
                  </a:endParaRPr>
                </a:p>
              </p:txBody>
            </p:sp>
            <p:sp>
              <p:nvSpPr>
                <p:cNvPr id="28" name="Freeform 27"/>
                <p:cNvSpPr/>
                <p:nvPr/>
              </p:nvSpPr>
              <p:spPr>
                <a:xfrm>
                  <a:off x="5495543" y="1904999"/>
                  <a:ext cx="1901953" cy="1901953"/>
                </a:xfrm>
                <a:custGeom>
                  <a:avLst/>
                  <a:gdLst>
                    <a:gd name="connsiteX0" fmla="*/ 1161981 w 1552937"/>
                    <a:gd name="connsiteY0" fmla="*/ 393320 h 1552937"/>
                    <a:gd name="connsiteX1" fmla="*/ 1391092 w 1552937"/>
                    <a:gd name="connsiteY1" fmla="*/ 324271 h 1552937"/>
                    <a:gd name="connsiteX2" fmla="*/ 1475396 w 1552937"/>
                    <a:gd name="connsiteY2" fmla="*/ 470291 h 1552937"/>
                    <a:gd name="connsiteX3" fmla="*/ 1301042 w 1552937"/>
                    <a:gd name="connsiteY3" fmla="*/ 634181 h 1552937"/>
                    <a:gd name="connsiteX4" fmla="*/ 1301042 w 1552937"/>
                    <a:gd name="connsiteY4" fmla="*/ 918757 h 1552937"/>
                    <a:gd name="connsiteX5" fmla="*/ 1475396 w 1552937"/>
                    <a:gd name="connsiteY5" fmla="*/ 1082646 h 1552937"/>
                    <a:gd name="connsiteX6" fmla="*/ 1391092 w 1552937"/>
                    <a:gd name="connsiteY6" fmla="*/ 1228666 h 1552937"/>
                    <a:gd name="connsiteX7" fmla="*/ 1161981 w 1552937"/>
                    <a:gd name="connsiteY7" fmla="*/ 1159617 h 1552937"/>
                    <a:gd name="connsiteX8" fmla="*/ 915529 w 1552937"/>
                    <a:gd name="connsiteY8" fmla="*/ 1301906 h 1552937"/>
                    <a:gd name="connsiteX9" fmla="*/ 860773 w 1552937"/>
                    <a:gd name="connsiteY9" fmla="*/ 1534847 h 1552937"/>
                    <a:gd name="connsiteX10" fmla="*/ 692164 w 1552937"/>
                    <a:gd name="connsiteY10" fmla="*/ 1534847 h 1552937"/>
                    <a:gd name="connsiteX11" fmla="*/ 637407 w 1552937"/>
                    <a:gd name="connsiteY11" fmla="*/ 1301906 h 1552937"/>
                    <a:gd name="connsiteX12" fmla="*/ 390955 w 1552937"/>
                    <a:gd name="connsiteY12" fmla="*/ 1159617 h 1552937"/>
                    <a:gd name="connsiteX13" fmla="*/ 161845 w 1552937"/>
                    <a:gd name="connsiteY13" fmla="*/ 1228666 h 1552937"/>
                    <a:gd name="connsiteX14" fmla="*/ 77541 w 1552937"/>
                    <a:gd name="connsiteY14" fmla="*/ 1082646 h 1552937"/>
                    <a:gd name="connsiteX15" fmla="*/ 251895 w 1552937"/>
                    <a:gd name="connsiteY15" fmla="*/ 918756 h 1552937"/>
                    <a:gd name="connsiteX16" fmla="*/ 251895 w 1552937"/>
                    <a:gd name="connsiteY16" fmla="*/ 634180 h 1552937"/>
                    <a:gd name="connsiteX17" fmla="*/ 77541 w 1552937"/>
                    <a:gd name="connsiteY17" fmla="*/ 470291 h 1552937"/>
                    <a:gd name="connsiteX18" fmla="*/ 161845 w 1552937"/>
                    <a:gd name="connsiteY18" fmla="*/ 324271 h 1552937"/>
                    <a:gd name="connsiteX19" fmla="*/ 390956 w 1552937"/>
                    <a:gd name="connsiteY19" fmla="*/ 393320 h 1552937"/>
                    <a:gd name="connsiteX20" fmla="*/ 637408 w 1552937"/>
                    <a:gd name="connsiteY20" fmla="*/ 251031 h 1552937"/>
                    <a:gd name="connsiteX21" fmla="*/ 692164 w 1552937"/>
                    <a:gd name="connsiteY21" fmla="*/ 18090 h 1552937"/>
                    <a:gd name="connsiteX22" fmla="*/ 860773 w 1552937"/>
                    <a:gd name="connsiteY22" fmla="*/ 18090 h 1552937"/>
                    <a:gd name="connsiteX23" fmla="*/ 915530 w 1552937"/>
                    <a:gd name="connsiteY23" fmla="*/ 251031 h 1552937"/>
                    <a:gd name="connsiteX24" fmla="*/ 1161981 w 1552937"/>
                    <a:gd name="connsiteY24" fmla="*/ 393320 h 1552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552937" h="1552937">
                      <a:moveTo>
                        <a:pt x="999544" y="392821"/>
                      </a:moveTo>
                      <a:lnTo>
                        <a:pt x="1165646" y="289947"/>
                      </a:lnTo>
                      <a:lnTo>
                        <a:pt x="1262992" y="387293"/>
                      </a:lnTo>
                      <a:lnTo>
                        <a:pt x="1160117" y="553395"/>
                      </a:lnTo>
                      <a:cubicBezTo>
                        <a:pt x="1199740" y="621539"/>
                        <a:pt x="1220497" y="699007"/>
                        <a:pt x="1220255" y="777832"/>
                      </a:cubicBezTo>
                      <a:lnTo>
                        <a:pt x="1392398" y="870242"/>
                      </a:lnTo>
                      <a:lnTo>
                        <a:pt x="1356767" y="1003220"/>
                      </a:lnTo>
                      <a:lnTo>
                        <a:pt x="1161481" y="997180"/>
                      </a:lnTo>
                      <a:cubicBezTo>
                        <a:pt x="1122278" y="1065567"/>
                        <a:pt x="1065567" y="1122278"/>
                        <a:pt x="997180" y="1161481"/>
                      </a:cubicBezTo>
                      <a:lnTo>
                        <a:pt x="1003221" y="1356767"/>
                      </a:lnTo>
                      <a:lnTo>
                        <a:pt x="870244" y="1392398"/>
                      </a:lnTo>
                      <a:lnTo>
                        <a:pt x="777832" y="1220255"/>
                      </a:lnTo>
                      <a:cubicBezTo>
                        <a:pt x="699006" y="1220497"/>
                        <a:pt x="621537" y="1199739"/>
                        <a:pt x="553393" y="1160117"/>
                      </a:cubicBezTo>
                      <a:lnTo>
                        <a:pt x="387291" y="1262990"/>
                      </a:lnTo>
                      <a:lnTo>
                        <a:pt x="289945" y="1165644"/>
                      </a:lnTo>
                      <a:lnTo>
                        <a:pt x="392820" y="999542"/>
                      </a:lnTo>
                      <a:cubicBezTo>
                        <a:pt x="353197" y="931398"/>
                        <a:pt x="332440" y="853930"/>
                        <a:pt x="332682" y="775105"/>
                      </a:cubicBezTo>
                      <a:lnTo>
                        <a:pt x="160539" y="682695"/>
                      </a:lnTo>
                      <a:lnTo>
                        <a:pt x="196170" y="549717"/>
                      </a:lnTo>
                      <a:lnTo>
                        <a:pt x="391456" y="555757"/>
                      </a:lnTo>
                      <a:cubicBezTo>
                        <a:pt x="430659" y="487371"/>
                        <a:pt x="487370" y="430660"/>
                        <a:pt x="555757" y="391456"/>
                      </a:cubicBezTo>
                      <a:lnTo>
                        <a:pt x="549716" y="196170"/>
                      </a:lnTo>
                      <a:lnTo>
                        <a:pt x="682693" y="160539"/>
                      </a:lnTo>
                      <a:lnTo>
                        <a:pt x="775105" y="332682"/>
                      </a:lnTo>
                      <a:cubicBezTo>
                        <a:pt x="853931" y="332440"/>
                        <a:pt x="931400" y="353198"/>
                        <a:pt x="999544" y="392821"/>
                      </a:cubicBezTo>
                      <a:close/>
                    </a:path>
                  </a:pathLst>
                </a:custGeom>
                <a:gradFill flip="none" rotWithShape="1">
                  <a:gsLst>
                    <a:gs pos="0">
                      <a:srgbClr val="781614"/>
                    </a:gs>
                    <a:gs pos="100000">
                      <a:srgbClr val="A21D1C"/>
                    </a:gs>
                  </a:gsLst>
                  <a:lin ang="16200000" scaled="0"/>
                  <a:tileRect/>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537973" tIns="537973" rIns="537972" bIns="537972" numCol="1" spcCol="1270" anchor="ctr" anchorCtr="0">
                  <a:noAutofit/>
                </a:bodyPr>
                <a:lstStyle/>
                <a:p>
                  <a:pPr lvl="0" algn="ctr" defTabSz="800100">
                    <a:lnSpc>
                      <a:spcPct val="90000"/>
                    </a:lnSpc>
                    <a:spcBef>
                      <a:spcPct val="0"/>
                    </a:spcBef>
                    <a:spcAft>
                      <a:spcPct val="35000"/>
                    </a:spcAft>
                  </a:pPr>
                  <a:endParaRPr lang="en-US" sz="1600" kern="1200" dirty="0">
                    <a:latin typeface="Arial"/>
                  </a:endParaRPr>
                </a:p>
              </p:txBody>
            </p:sp>
            <p:sp>
              <p:nvSpPr>
                <p:cNvPr id="29" name="Circular Arrow 28"/>
                <p:cNvSpPr/>
                <p:nvPr/>
              </p:nvSpPr>
              <p:spPr>
                <a:xfrm>
                  <a:off x="5880179" y="3360658"/>
                  <a:ext cx="2789529" cy="2789529"/>
                </a:xfrm>
                <a:prstGeom prst="circularArrow">
                  <a:avLst>
                    <a:gd name="adj1" fmla="val 4687"/>
                    <a:gd name="adj2" fmla="val 299029"/>
                    <a:gd name="adj3" fmla="val 2510492"/>
                    <a:gd name="adj4" fmla="val 16718076"/>
                    <a:gd name="adj5" fmla="val 5469"/>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0" name="Shape 29"/>
                <p:cNvSpPr/>
                <p:nvPr/>
              </p:nvSpPr>
              <p:spPr>
                <a:xfrm>
                  <a:off x="4501618" y="2823271"/>
                  <a:ext cx="2026767" cy="2026767"/>
                </a:xfrm>
                <a:prstGeom prst="leftCircularArrow">
                  <a:avLst>
                    <a:gd name="adj1" fmla="val 6452"/>
                    <a:gd name="adj2" fmla="val 429999"/>
                    <a:gd name="adj3" fmla="val 10489124"/>
                    <a:gd name="adj4" fmla="val 14837806"/>
                    <a:gd name="adj5" fmla="val 7527"/>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sp>
              <p:nvSpPr>
                <p:cNvPr id="31" name="Circular Arrow 30"/>
                <p:cNvSpPr/>
                <p:nvPr/>
              </p:nvSpPr>
              <p:spPr>
                <a:xfrm>
                  <a:off x="5310840" y="1740351"/>
                  <a:ext cx="2185263" cy="2185263"/>
                </a:xfrm>
                <a:prstGeom prst="circularArrow">
                  <a:avLst>
                    <a:gd name="adj1" fmla="val 5984"/>
                    <a:gd name="adj2" fmla="val 471662"/>
                    <a:gd name="adj3" fmla="val 13313824"/>
                    <a:gd name="adj4" fmla="val 10508221"/>
                    <a:gd name="adj5" fmla="val 6981"/>
                  </a:avLst>
                </a:pr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sp>
          </p:grpSp>
          <p:sp>
            <p:nvSpPr>
              <p:cNvPr id="41" name="TextBox 40"/>
              <p:cNvSpPr txBox="1"/>
              <p:nvPr/>
            </p:nvSpPr>
            <p:spPr>
              <a:xfrm>
                <a:off x="7543800" y="2743200"/>
                <a:ext cx="1447800" cy="646331"/>
              </a:xfrm>
              <a:prstGeom prst="rect">
                <a:avLst/>
              </a:prstGeom>
              <a:noFill/>
            </p:spPr>
            <p:txBody>
              <a:bodyPr wrap="square" rtlCol="0">
                <a:spAutoFit/>
              </a:bodyPr>
              <a:lstStyle/>
              <a:p>
                <a:pPr lvl="0" algn="ctr" defTabSz="800100">
                  <a:lnSpc>
                    <a:spcPct val="90000"/>
                  </a:lnSpc>
                  <a:spcBef>
                    <a:spcPct val="0"/>
                  </a:spcBef>
                  <a:spcAft>
                    <a:spcPct val="35000"/>
                  </a:spcAft>
                </a:pPr>
                <a:r>
                  <a:rPr lang="en-US" sz="2000" dirty="0" smtClean="0">
                    <a:latin typeface="Arial"/>
                  </a:rPr>
                  <a:t>Senior leaders</a:t>
                </a:r>
                <a:endParaRPr lang="en-US" sz="2000" dirty="0">
                  <a:latin typeface="Arial"/>
                </a:endParaRPr>
              </a:p>
            </p:txBody>
          </p:sp>
          <p:sp>
            <p:nvSpPr>
              <p:cNvPr id="42" name="TextBox 41"/>
              <p:cNvSpPr txBox="1"/>
              <p:nvPr/>
            </p:nvSpPr>
            <p:spPr>
              <a:xfrm>
                <a:off x="7162800" y="5715000"/>
                <a:ext cx="990600" cy="369332"/>
              </a:xfrm>
              <a:prstGeom prst="rect">
                <a:avLst/>
              </a:prstGeom>
              <a:noFill/>
            </p:spPr>
            <p:txBody>
              <a:bodyPr wrap="square" rtlCol="0">
                <a:spAutoFit/>
              </a:bodyPr>
              <a:lstStyle/>
              <a:p>
                <a:pPr lvl="0" algn="ctr" defTabSz="1066800">
                  <a:lnSpc>
                    <a:spcPct val="90000"/>
                  </a:lnSpc>
                  <a:spcBef>
                    <a:spcPct val="0"/>
                  </a:spcBef>
                  <a:spcAft>
                    <a:spcPct val="35000"/>
                  </a:spcAft>
                </a:pPr>
                <a:r>
                  <a:rPr lang="en-US" sz="2000" dirty="0" smtClean="0">
                    <a:latin typeface="Arial"/>
                  </a:rPr>
                  <a:t>Staff</a:t>
                </a:r>
                <a:endParaRPr lang="en-US" sz="2000" dirty="0">
                  <a:latin typeface="Arial"/>
                </a:endParaRPr>
              </a:p>
            </p:txBody>
          </p:sp>
          <p:sp>
            <p:nvSpPr>
              <p:cNvPr id="43" name="TextBox 42"/>
              <p:cNvSpPr txBox="1"/>
              <p:nvPr/>
            </p:nvSpPr>
            <p:spPr>
              <a:xfrm>
                <a:off x="5410200" y="4724400"/>
                <a:ext cx="1219200" cy="646331"/>
              </a:xfrm>
              <a:prstGeom prst="rect">
                <a:avLst/>
              </a:prstGeom>
              <a:noFill/>
            </p:spPr>
            <p:txBody>
              <a:bodyPr wrap="square" rtlCol="0">
                <a:spAutoFit/>
              </a:bodyPr>
              <a:lstStyle/>
              <a:p>
                <a:pPr lvl="0" algn="ctr" defTabSz="711200">
                  <a:lnSpc>
                    <a:spcPct val="90000"/>
                  </a:lnSpc>
                  <a:spcBef>
                    <a:spcPct val="0"/>
                  </a:spcBef>
                  <a:spcAft>
                    <a:spcPct val="35000"/>
                  </a:spcAft>
                </a:pPr>
                <a:r>
                  <a:rPr lang="en-US" sz="2000" dirty="0" smtClean="0">
                    <a:latin typeface="Arial"/>
                  </a:rPr>
                  <a:t>Team leaders</a:t>
                </a:r>
                <a:endParaRPr lang="en-US" sz="2000" dirty="0">
                  <a:latin typeface="Arial"/>
                </a:endParaRPr>
              </a:p>
            </p:txBody>
          </p:sp>
        </p:grpSp>
        <p:sp>
          <p:nvSpPr>
            <p:cNvPr id="44" name="TextBox 43"/>
            <p:cNvSpPr txBox="1"/>
            <p:nvPr/>
          </p:nvSpPr>
          <p:spPr>
            <a:xfrm>
              <a:off x="2057400" y="1828800"/>
              <a:ext cx="2971800" cy="707886"/>
            </a:xfrm>
            <a:prstGeom prst="rect">
              <a:avLst/>
            </a:prstGeom>
            <a:noFill/>
          </p:spPr>
          <p:txBody>
            <a:bodyPr wrap="square" rtlCol="0">
              <a:spAutoFit/>
            </a:bodyPr>
            <a:lstStyle/>
            <a:p>
              <a:pPr lvl="0" algn="ctr"/>
              <a:r>
                <a:rPr lang="en-US" sz="2000" dirty="0" smtClean="0">
                  <a:solidFill>
                    <a:schemeClr val="bg1"/>
                  </a:solidFill>
                  <a:latin typeface="Arial"/>
                </a:rPr>
                <a:t>How does this make the world a better place?</a:t>
              </a:r>
              <a:endParaRPr lang="en-US" sz="2000" dirty="0">
                <a:solidFill>
                  <a:schemeClr val="bg1"/>
                </a:solidFill>
                <a:latin typeface="Arial"/>
              </a:endParaRPr>
            </a:p>
          </p:txBody>
        </p:sp>
        <p:sp>
          <p:nvSpPr>
            <p:cNvPr id="45" name="TextBox 44"/>
            <p:cNvSpPr txBox="1"/>
            <p:nvPr/>
          </p:nvSpPr>
          <p:spPr>
            <a:xfrm>
              <a:off x="2286000" y="3124200"/>
              <a:ext cx="2667000" cy="707886"/>
            </a:xfrm>
            <a:prstGeom prst="rect">
              <a:avLst/>
            </a:prstGeom>
            <a:noFill/>
          </p:spPr>
          <p:txBody>
            <a:bodyPr wrap="square" rtlCol="0">
              <a:spAutoFit/>
            </a:bodyPr>
            <a:lstStyle/>
            <a:p>
              <a:pPr algn="ctr"/>
              <a:r>
                <a:rPr lang="en-US" sz="2000" dirty="0" smtClean="0">
                  <a:solidFill>
                    <a:schemeClr val="bg1"/>
                  </a:solidFill>
                </a:rPr>
                <a:t>What do we need to know? </a:t>
              </a:r>
              <a:endParaRPr lang="en-US" sz="2000" dirty="0">
                <a:solidFill>
                  <a:schemeClr val="bg1"/>
                </a:solidFill>
              </a:endParaRPr>
            </a:p>
          </p:txBody>
        </p:sp>
      </p:gr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914400" y="609600"/>
            <a:ext cx="8077200" cy="1143000"/>
          </a:xfrm>
        </p:spPr>
        <p:txBody>
          <a:bodyPr/>
          <a:lstStyle/>
          <a:p>
            <a:pPr algn="ctr"/>
            <a:r>
              <a:rPr lang="en-US" sz="3200" dirty="0" smtClean="0">
                <a:solidFill>
                  <a:srgbClr val="000000"/>
                </a:solidFill>
                <a:ea typeface="ＭＳ Ｐゴシック" charset="-128"/>
              </a:rPr>
              <a:t> </a:t>
            </a:r>
            <a:r>
              <a:rPr lang="en-US" sz="3200" b="1" dirty="0" smtClean="0">
                <a:solidFill>
                  <a:srgbClr val="000000"/>
                </a:solidFill>
                <a:ea typeface="ＭＳ Ｐゴシック" charset="-128"/>
              </a:rPr>
              <a:t>Senior Executive’s Characteristics</a:t>
            </a:r>
          </a:p>
        </p:txBody>
      </p:sp>
      <p:sp>
        <p:nvSpPr>
          <p:cNvPr id="6147" name="Content Placeholder 5"/>
          <p:cNvSpPr>
            <a:spLocks noGrp="1"/>
          </p:cNvSpPr>
          <p:nvPr>
            <p:ph sz="quarter" idx="10"/>
          </p:nvPr>
        </p:nvSpPr>
        <p:spPr>
          <a:xfrm>
            <a:off x="990600" y="2133600"/>
            <a:ext cx="4572000" cy="4191000"/>
          </a:xfrm>
        </p:spPr>
        <p:txBody>
          <a:bodyPr/>
          <a:lstStyle/>
          <a:p>
            <a:pPr eaLnBrk="1" fontAlgn="t" hangingPunct="1">
              <a:spcBef>
                <a:spcPts val="800"/>
              </a:spcBef>
              <a:buSzPct val="100000"/>
              <a:buBlip>
                <a:blip r:embed="rId3"/>
              </a:buBlip>
            </a:pPr>
            <a:r>
              <a:rPr lang="en-US" sz="2000" dirty="0" smtClean="0">
                <a:ea typeface="ＭＳ Ｐゴシック" charset="-128"/>
              </a:rPr>
              <a:t>Vice president level or higher when possible</a:t>
            </a:r>
          </a:p>
          <a:p>
            <a:pPr eaLnBrk="1" fontAlgn="t" hangingPunct="1">
              <a:spcBef>
                <a:spcPts val="800"/>
              </a:spcBef>
              <a:buSzPct val="100000"/>
              <a:buBlip>
                <a:blip r:embed="rId3"/>
              </a:buBlip>
            </a:pPr>
            <a:r>
              <a:rPr lang="en-US" sz="2000" dirty="0" smtClean="0">
                <a:ea typeface="ＭＳ Ｐゴシック" charset="-128"/>
              </a:rPr>
              <a:t>Actively engaged in progress of project</a:t>
            </a:r>
          </a:p>
          <a:p>
            <a:pPr marL="342900" marR="0" lvl="0" indent="-342900" algn="l" defTabSz="914400" rtl="0" eaLnBrk="1" fontAlgn="t" latinLnBrk="0" hangingPunct="1">
              <a:lnSpc>
                <a:spcPct val="100000"/>
              </a:lnSpc>
              <a:spcBef>
                <a:spcPts val="800"/>
              </a:spcBef>
              <a:spcAft>
                <a:spcPct val="0"/>
              </a:spcAft>
              <a:buClrTx/>
              <a:buSzPct val="100000"/>
              <a:buFont typeface="Arial" pitchFamily="34" charset="0"/>
              <a:buBlip>
                <a:blip r:embed="rId3"/>
              </a:buBlip>
              <a:tabLst/>
              <a:defRPr/>
            </a:pPr>
            <a:r>
              <a:rPr lang="en-US" sz="2000" kern="1200" dirty="0" smtClean="0">
                <a:solidFill>
                  <a:schemeClr val="tx1"/>
                </a:solidFill>
                <a:latin typeface="Arial" pitchFamily="34" charset="0"/>
                <a:ea typeface="ＭＳ Ｐゴシック" pitchFamily="-108" charset="-128"/>
                <a:cs typeface="Arial" pitchFamily="34" charset="0"/>
              </a:rPr>
              <a:t>Interested in clinical care, but not required to be a clinician</a:t>
            </a:r>
            <a:endParaRPr lang="en-US" sz="2000" dirty="0" smtClean="0">
              <a:ea typeface="ＭＳ Ｐゴシック" charset="-128"/>
            </a:endParaRPr>
          </a:p>
          <a:p>
            <a:pPr eaLnBrk="1" fontAlgn="t" hangingPunct="1">
              <a:spcBef>
                <a:spcPts val="800"/>
              </a:spcBef>
              <a:buSzPct val="100000"/>
              <a:buBlip>
                <a:blip r:embed="rId3"/>
              </a:buBlip>
            </a:pPr>
            <a:r>
              <a:rPr lang="en-US" sz="2000" dirty="0" smtClean="0">
                <a:ea typeface="ＭＳ Ｐゴシック" charset="-128"/>
              </a:rPr>
              <a:t>Willing to learn from, listen to, and work with staff to improve patient safety on the unit </a:t>
            </a:r>
          </a:p>
        </p:txBody>
      </p:sp>
      <p:sp>
        <p:nvSpPr>
          <p:cNvPr id="6148" name="Slide Number Placeholder 3"/>
          <p:cNvSpPr>
            <a:spLocks noGrp="1"/>
          </p:cNvSpPr>
          <p:nvPr>
            <p:ph type="sldNum" sz="quarter" idx="11"/>
          </p:nvPr>
        </p:nvSpPr>
        <p:spPr bwMode="auto">
          <a:noFill/>
          <a:ln>
            <a:miter lim="800000"/>
            <a:headEnd/>
            <a:tailEnd/>
          </a:ln>
        </p:spPr>
        <p:txBody>
          <a:bodyPr/>
          <a:lstStyle/>
          <a:p>
            <a:fld id="{81ECDCB4-6ABB-4E2E-9D04-ACD5CFE23F16}" type="slidenum">
              <a:rPr lang="en-US"/>
              <a:pPr/>
              <a:t>4</a:t>
            </a:fld>
            <a:endParaRPr lang="en-US" dirty="0"/>
          </a:p>
        </p:txBody>
      </p:sp>
      <p:pic>
        <p:nvPicPr>
          <p:cNvPr id="6" name="Picture 5" descr="A male and female senior executive standing together."/>
          <p:cNvPicPr>
            <a:picLocks noChangeAspect="1"/>
          </p:cNvPicPr>
          <p:nvPr/>
        </p:nvPicPr>
        <p:blipFill>
          <a:blip r:embed="rId4" cstate="print"/>
          <a:stretch>
            <a:fillRect/>
          </a:stretch>
        </p:blipFill>
        <p:spPr>
          <a:xfrm>
            <a:off x="4267200" y="1998662"/>
            <a:ext cx="6477000" cy="4857751"/>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09600"/>
            <a:ext cx="7543800" cy="1143000"/>
          </a:xfrm>
        </p:spPr>
        <p:txBody>
          <a:bodyPr/>
          <a:lstStyle/>
          <a:p>
            <a:pPr algn="ctr"/>
            <a:r>
              <a:rPr lang="en-US" sz="3200" b="1" dirty="0" smtClean="0">
                <a:solidFill>
                  <a:schemeClr val="tx1"/>
                </a:solidFill>
              </a:rPr>
              <a:t>The Senior Executive’s Characteristics</a:t>
            </a:r>
            <a:endParaRPr lang="en-US" sz="3200" b="1" dirty="0">
              <a:solidFill>
                <a:schemeClr val="tx1"/>
              </a:solidFill>
            </a:endParaRPr>
          </a:p>
        </p:txBody>
      </p:sp>
      <p:sp>
        <p:nvSpPr>
          <p:cNvPr id="4" name="Slide Number Placeholder 3"/>
          <p:cNvSpPr>
            <a:spLocks noGrp="1"/>
          </p:cNvSpPr>
          <p:nvPr>
            <p:ph type="sldNum" sz="quarter" idx="11"/>
          </p:nvPr>
        </p:nvSpPr>
        <p:spPr/>
        <p:txBody>
          <a:bodyPr/>
          <a:lstStyle/>
          <a:p>
            <a:pPr>
              <a:defRPr/>
            </a:pPr>
            <a:fld id="{A7FBB2FC-DC4F-4765-8A5C-09BF101D5278}" type="slidenum">
              <a:rPr lang="en-US" smtClean="0"/>
              <a:pPr>
                <a:defRPr/>
              </a:pPr>
              <a:t>5</a:t>
            </a:fld>
            <a:endParaRPr lang="en-US" dirty="0"/>
          </a:p>
        </p:txBody>
      </p:sp>
      <p:grpSp>
        <p:nvGrpSpPr>
          <p:cNvPr id="3" name="Group 2" descr="Video icon&#10;The Senior Executive's Characteristics"/>
          <p:cNvGrpSpPr/>
          <p:nvPr/>
        </p:nvGrpSpPr>
        <p:grpSpPr>
          <a:xfrm>
            <a:off x="1447800" y="533400"/>
            <a:ext cx="7391400" cy="5791200"/>
            <a:chOff x="1447800" y="533400"/>
            <a:chExt cx="7391400" cy="5791200"/>
          </a:xfrm>
        </p:grpSpPr>
        <p:pic>
          <p:nvPicPr>
            <p:cNvPr id="7" name="Picture 6" descr="Composing Your CUSP Team.jpg">
              <a:hlinkClick r:id="rId2"/>
            </p:cNvPr>
            <p:cNvPicPr>
              <a:picLocks noChangeAspect="1"/>
            </p:cNvPicPr>
            <p:nvPr/>
          </p:nvPicPr>
          <p:blipFill>
            <a:blip r:embed="rId3" cstate="print"/>
            <a:stretch>
              <a:fillRect/>
            </a:stretch>
          </p:blipFill>
          <p:spPr>
            <a:xfrm>
              <a:off x="1447800" y="1752600"/>
              <a:ext cx="6096000" cy="4572000"/>
            </a:xfrm>
            <a:prstGeom prst="rect">
              <a:avLst/>
            </a:prstGeom>
          </p:spPr>
        </p:pic>
        <p:pic>
          <p:nvPicPr>
            <p:cNvPr id="8" name="Picture 2"/>
            <p:cNvPicPr>
              <a:picLocks noChangeAspect="1" noChangeArrowheads="1"/>
            </p:cNvPicPr>
            <p:nvPr/>
          </p:nvPicPr>
          <p:blipFill>
            <a:blip r:embed="rId4" cstate="print"/>
            <a:srcRect l="16000" t="12000" r="16000" b="16000"/>
            <a:stretch>
              <a:fillRect/>
            </a:stretch>
          </p:blipFill>
          <p:spPr bwMode="auto">
            <a:xfrm>
              <a:off x="7543800" y="533400"/>
              <a:ext cx="1295400" cy="1371600"/>
            </a:xfrm>
            <a:prstGeom prst="rect">
              <a:avLst/>
            </a:prstGeom>
            <a:noFill/>
            <a:ln w="9525">
              <a:noFill/>
              <a:miter lim="800000"/>
              <a:headEnd/>
              <a:tailEnd/>
            </a:ln>
          </p:spPr>
        </p:pic>
      </p:grpSp>
    </p:spTree>
    <p:extLst>
      <p:ext uri="{BB962C8B-B14F-4D97-AF65-F5344CB8AC3E}">
        <p14:creationId xmlns:p14="http://schemas.microsoft.com/office/powerpoint/2010/main" xmlns="" val="2981517493"/>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descr="alt=&quot; &quot; "/>
          <p:cNvSpPr>
            <a:spLocks noGrp="1"/>
          </p:cNvSpPr>
          <p:nvPr>
            <p:ph type="title"/>
          </p:nvPr>
        </p:nvSpPr>
        <p:spPr>
          <a:xfrm>
            <a:off x="838200" y="609600"/>
            <a:ext cx="8229600" cy="990600"/>
          </a:xfrm>
        </p:spPr>
        <p:txBody>
          <a:bodyPr/>
          <a:lstStyle/>
          <a:p>
            <a:pPr algn="ctr"/>
            <a:r>
              <a:rPr lang="en-US" sz="3200" b="1" dirty="0" smtClean="0">
                <a:solidFill>
                  <a:srgbClr val="000000"/>
                </a:solidFill>
                <a:ea typeface="ＭＳ Ｐゴシック" charset="-128"/>
              </a:rPr>
              <a:t>Senior Executive’</a:t>
            </a:r>
            <a:r>
              <a:rPr lang="en-US" altLang="ja-JP" sz="3200" b="1" dirty="0" smtClean="0">
                <a:solidFill>
                  <a:srgbClr val="000000"/>
                </a:solidFill>
                <a:ea typeface="ＭＳ Ｐゴシック" charset="-128"/>
              </a:rPr>
              <a:t>s </a:t>
            </a:r>
            <a:br>
              <a:rPr lang="en-US" altLang="ja-JP" sz="3200" b="1" dirty="0" smtClean="0">
                <a:solidFill>
                  <a:srgbClr val="000000"/>
                </a:solidFill>
                <a:ea typeface="ＭＳ Ｐゴシック" charset="-128"/>
              </a:rPr>
            </a:br>
            <a:r>
              <a:rPr lang="en-US" altLang="ja-JP" sz="3200" b="1" dirty="0" smtClean="0">
                <a:solidFill>
                  <a:srgbClr val="000000"/>
                </a:solidFill>
                <a:ea typeface="ＭＳ Ｐゴシック" charset="-128"/>
              </a:rPr>
              <a:t>Responsibilities</a:t>
            </a:r>
            <a:endParaRPr lang="en-US" sz="3200" b="1" dirty="0" smtClean="0">
              <a:solidFill>
                <a:srgbClr val="000000"/>
              </a:solidFill>
              <a:ea typeface="ＭＳ Ｐゴシック" charset="-128"/>
            </a:endParaRPr>
          </a:p>
        </p:txBody>
      </p:sp>
      <p:sp>
        <p:nvSpPr>
          <p:cNvPr id="7172" name="Slide Number Placeholder 3"/>
          <p:cNvSpPr>
            <a:spLocks noGrp="1"/>
          </p:cNvSpPr>
          <p:nvPr>
            <p:ph type="sldNum" sz="quarter" idx="11"/>
          </p:nvPr>
        </p:nvSpPr>
        <p:spPr bwMode="auto">
          <a:noFill/>
          <a:ln>
            <a:miter lim="800000"/>
            <a:headEnd/>
            <a:tailEnd/>
          </a:ln>
        </p:spPr>
        <p:txBody>
          <a:bodyPr/>
          <a:lstStyle/>
          <a:p>
            <a:fld id="{AE742142-311A-4AFB-86F0-2A03927F6209}" type="slidenum">
              <a:rPr lang="en-US"/>
              <a:pPr/>
              <a:t>6</a:t>
            </a:fld>
            <a:endParaRPr lang="en-US" dirty="0"/>
          </a:p>
        </p:txBody>
      </p:sp>
      <p:sp>
        <p:nvSpPr>
          <p:cNvPr id="2" name="Content Placeholder 1" descr="alt = “ ” "/>
          <p:cNvSpPr>
            <a:spLocks noGrp="1"/>
          </p:cNvSpPr>
          <p:nvPr>
            <p:ph sz="quarter" idx="10"/>
          </p:nvPr>
        </p:nvSpPr>
        <p:spPr>
          <a:xfrm>
            <a:off x="1066800" y="2133600"/>
            <a:ext cx="8229600" cy="4800600"/>
          </a:xfrm>
        </p:spPr>
        <p:txBody>
          <a:bodyPr/>
          <a:lstStyle/>
          <a:p>
            <a:pPr marL="457200" indent="-457200">
              <a:buSzPct val="100000"/>
              <a:buAutoNum type="arabicPeriod"/>
            </a:pPr>
            <a:r>
              <a:rPr lang="en-US" sz="2000" dirty="0" smtClean="0"/>
              <a:t>Emphasizes effective communication</a:t>
            </a:r>
          </a:p>
          <a:p>
            <a:pPr marL="457200" indent="-457200">
              <a:buSzPct val="100000"/>
              <a:buAutoNum type="arabicPeriod"/>
            </a:pPr>
            <a:r>
              <a:rPr lang="en-US" sz="2000" dirty="0" smtClean="0"/>
              <a:t>Meets monthly with the CUSP team</a:t>
            </a:r>
          </a:p>
          <a:p>
            <a:pPr marL="457200" indent="-457200">
              <a:buSzPct val="100000"/>
              <a:buAutoNum type="arabicPeriod"/>
            </a:pPr>
            <a:r>
              <a:rPr lang="en-US" sz="2000" dirty="0" smtClean="0"/>
              <a:t>Supports the technical and adaptive work of change</a:t>
            </a:r>
          </a:p>
          <a:p>
            <a:pPr marL="457200" indent="-457200">
              <a:buSzPct val="100000"/>
              <a:buAutoNum type="arabicPeriod"/>
            </a:pPr>
            <a:r>
              <a:rPr lang="en-US" sz="2000" dirty="0" smtClean="0"/>
              <a:t>Collaborates to develop and implement a plan addressing safety issues</a:t>
            </a:r>
          </a:p>
          <a:p>
            <a:pPr marL="457200" indent="-457200">
              <a:buSzPct val="100000"/>
              <a:buAutoNum type="arabicPeriod"/>
            </a:pPr>
            <a:r>
              <a:rPr lang="en-US" sz="2000" dirty="0" smtClean="0"/>
              <a:t>Holds staff accountable for reducing patient harms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lgn="ctr"/>
            <a:r>
              <a:rPr lang="en-US" sz="3200" b="1" dirty="0" smtClean="0">
                <a:solidFill>
                  <a:schemeClr val="tx1"/>
                </a:solidFill>
              </a:rPr>
              <a:t>The Senior Executive’s Roles </a:t>
            </a:r>
            <a:br>
              <a:rPr lang="en-US" sz="3200" b="1" dirty="0" smtClean="0">
                <a:solidFill>
                  <a:schemeClr val="tx1"/>
                </a:solidFill>
              </a:rPr>
            </a:br>
            <a:r>
              <a:rPr lang="en-US" sz="3200" b="1" dirty="0" smtClean="0">
                <a:solidFill>
                  <a:schemeClr val="tx1"/>
                </a:solidFill>
              </a:rPr>
              <a:t>and Responsibilities</a:t>
            </a:r>
            <a:endParaRPr lang="en-US" sz="3200" b="1" dirty="0">
              <a:solidFill>
                <a:schemeClr val="tx1"/>
              </a:solidFill>
            </a:endParaRPr>
          </a:p>
        </p:txBody>
      </p:sp>
      <p:sp>
        <p:nvSpPr>
          <p:cNvPr id="4" name="Slide Number Placeholder 3"/>
          <p:cNvSpPr>
            <a:spLocks noGrp="1"/>
          </p:cNvSpPr>
          <p:nvPr>
            <p:ph type="sldNum" sz="quarter" idx="11"/>
          </p:nvPr>
        </p:nvSpPr>
        <p:spPr/>
        <p:txBody>
          <a:bodyPr/>
          <a:lstStyle/>
          <a:p>
            <a:pPr>
              <a:defRPr/>
            </a:pPr>
            <a:fld id="{A7FBB2FC-DC4F-4765-8A5C-09BF101D5278}" type="slidenum">
              <a:rPr lang="en-US" smtClean="0"/>
              <a:pPr>
                <a:defRPr/>
              </a:pPr>
              <a:t>7</a:t>
            </a:fld>
            <a:endParaRPr lang="en-US" dirty="0"/>
          </a:p>
        </p:txBody>
      </p:sp>
      <p:grpSp>
        <p:nvGrpSpPr>
          <p:cNvPr id="3" name="Group 2" descr="Video icon&#10;The Senior Executive's Roles and Responsibilities "/>
          <p:cNvGrpSpPr/>
          <p:nvPr/>
        </p:nvGrpSpPr>
        <p:grpSpPr>
          <a:xfrm>
            <a:off x="1524000" y="533400"/>
            <a:ext cx="7315200" cy="5791200"/>
            <a:chOff x="1524000" y="533400"/>
            <a:chExt cx="7315200" cy="5791200"/>
          </a:xfrm>
        </p:grpSpPr>
        <p:pic>
          <p:nvPicPr>
            <p:cNvPr id="7" name="Picture 2"/>
            <p:cNvPicPr>
              <a:picLocks noChangeAspect="1" noChangeArrowheads="1"/>
            </p:cNvPicPr>
            <p:nvPr/>
          </p:nvPicPr>
          <p:blipFill>
            <a:blip r:embed="rId2" cstate="print"/>
            <a:srcRect l="16000" t="12000" r="16000" b="16000"/>
            <a:stretch>
              <a:fillRect/>
            </a:stretch>
          </p:blipFill>
          <p:spPr bwMode="auto">
            <a:xfrm>
              <a:off x="7543800" y="533400"/>
              <a:ext cx="1295400" cy="1371600"/>
            </a:xfrm>
            <a:prstGeom prst="rect">
              <a:avLst/>
            </a:prstGeom>
            <a:noFill/>
            <a:ln w="9525">
              <a:noFill/>
              <a:miter lim="800000"/>
              <a:headEnd/>
              <a:tailEnd/>
            </a:ln>
          </p:spPr>
        </p:pic>
        <p:pic>
          <p:nvPicPr>
            <p:cNvPr id="6" name="Picture 5" descr="Composing Your CUSP Team.jpg">
              <a:hlinkClick r:id="rId3"/>
            </p:cNvPr>
            <p:cNvPicPr>
              <a:picLocks noChangeAspect="1"/>
            </p:cNvPicPr>
            <p:nvPr/>
          </p:nvPicPr>
          <p:blipFill>
            <a:blip r:embed="rId4" cstate="print"/>
            <a:stretch>
              <a:fillRect/>
            </a:stretch>
          </p:blipFill>
          <p:spPr>
            <a:xfrm>
              <a:off x="1524000" y="1752600"/>
              <a:ext cx="6096000" cy="4572000"/>
            </a:xfrm>
            <a:prstGeom prst="rect">
              <a:avLst/>
            </a:prstGeom>
          </p:spPr>
        </p:pic>
      </p:grpSp>
    </p:spTree>
    <p:extLst>
      <p:ext uri="{BB962C8B-B14F-4D97-AF65-F5344CB8AC3E}">
        <p14:creationId xmlns:p14="http://schemas.microsoft.com/office/powerpoint/2010/main" xmlns="" val="230264182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Content Placeholder 2"/>
          <p:cNvSpPr>
            <a:spLocks noGrp="1"/>
          </p:cNvSpPr>
          <p:nvPr>
            <p:ph sz="quarter" idx="10"/>
          </p:nvPr>
        </p:nvSpPr>
        <p:spPr>
          <a:xfrm>
            <a:off x="914400" y="2590800"/>
            <a:ext cx="4800600" cy="3429000"/>
          </a:xfrm>
        </p:spPr>
        <p:txBody>
          <a:bodyPr/>
          <a:lstStyle/>
          <a:p>
            <a:pPr>
              <a:spcAft>
                <a:spcPts val="600"/>
              </a:spcAft>
              <a:buSzPct val="100000"/>
              <a:buBlip>
                <a:blip r:embed="rId3"/>
              </a:buBlip>
              <a:defRPr/>
            </a:pPr>
            <a:r>
              <a:rPr lang="en-US" sz="2000" dirty="0" smtClean="0"/>
              <a:t>Encourages transparent communication </a:t>
            </a:r>
          </a:p>
          <a:p>
            <a:pPr>
              <a:spcAft>
                <a:spcPts val="600"/>
              </a:spcAft>
              <a:buSzPct val="100000"/>
              <a:buBlip>
                <a:blip r:embed="rId3"/>
              </a:buBlip>
              <a:defRPr/>
            </a:pPr>
            <a:r>
              <a:rPr lang="en-US" sz="2000" dirty="0" smtClean="0"/>
              <a:t>Establishes clear goals for unit safety</a:t>
            </a:r>
          </a:p>
          <a:p>
            <a:pPr>
              <a:spcBef>
                <a:spcPts val="675"/>
              </a:spcBef>
              <a:spcAft>
                <a:spcPts val="600"/>
              </a:spcAft>
              <a:buSzPct val="100000"/>
              <a:buBlip>
                <a:blip r:embed="rId3"/>
              </a:buBlip>
              <a:defRPr/>
            </a:pPr>
            <a:r>
              <a:rPr lang="en-US" sz="2000" dirty="0" smtClean="0">
                <a:cs typeface="Tahoma" pitchFamily="-108" charset="0"/>
              </a:rPr>
              <a:t>Outlines clear project goals and expectations for leaders and staff on CUSP teams </a:t>
            </a:r>
            <a:endParaRPr lang="en-US" sz="2000" dirty="0" smtClean="0">
              <a:cs typeface="Arial" charset="0"/>
            </a:endParaRPr>
          </a:p>
        </p:txBody>
      </p:sp>
      <p:sp>
        <p:nvSpPr>
          <p:cNvPr id="8196" name="Slide Number Placeholder 3"/>
          <p:cNvSpPr>
            <a:spLocks noGrp="1"/>
          </p:cNvSpPr>
          <p:nvPr>
            <p:ph type="sldNum" sz="quarter" idx="11"/>
          </p:nvPr>
        </p:nvSpPr>
        <p:spPr bwMode="auto">
          <a:noFill/>
          <a:ln>
            <a:miter lim="800000"/>
            <a:headEnd/>
            <a:tailEnd/>
          </a:ln>
        </p:spPr>
        <p:txBody>
          <a:bodyPr/>
          <a:lstStyle/>
          <a:p>
            <a:fld id="{26CBB924-54A8-4A32-8F5B-60C790EA4F98}" type="slidenum">
              <a:rPr lang="en-US"/>
              <a:pPr/>
              <a:t>8</a:t>
            </a:fld>
            <a:endParaRPr lang="en-US" dirty="0"/>
          </a:p>
        </p:txBody>
      </p:sp>
      <p:sp>
        <p:nvSpPr>
          <p:cNvPr id="7" name="Title 1"/>
          <p:cNvSpPr>
            <a:spLocks noGrp="1"/>
          </p:cNvSpPr>
          <p:nvPr>
            <p:ph type="title"/>
          </p:nvPr>
        </p:nvSpPr>
        <p:spPr>
          <a:xfrm>
            <a:off x="1219200" y="609600"/>
            <a:ext cx="7772400" cy="1143000"/>
          </a:xfrm>
        </p:spPr>
        <p:txBody>
          <a:bodyPr/>
          <a:lstStyle/>
          <a:p>
            <a:pPr algn="ctr"/>
            <a:r>
              <a:rPr lang="en-US" sz="3200" b="1" dirty="0" smtClean="0">
                <a:solidFill>
                  <a:srgbClr val="000000"/>
                </a:solidFill>
                <a:ea typeface="ＭＳ Ｐゴシック" charset="-128"/>
              </a:rPr>
              <a:t>Emphasizes Effective Communication</a:t>
            </a:r>
          </a:p>
        </p:txBody>
      </p:sp>
      <p:pic>
        <p:nvPicPr>
          <p:cNvPr id="6" name="Picture 5" descr="A senior executive and a team member standing next to each other. "/>
          <p:cNvPicPr>
            <a:picLocks noChangeAspect="1"/>
          </p:cNvPicPr>
          <p:nvPr/>
        </p:nvPicPr>
        <p:blipFill>
          <a:blip r:embed="rId4" cstate="print"/>
          <a:stretch>
            <a:fillRect/>
          </a:stretch>
        </p:blipFill>
        <p:spPr>
          <a:xfrm>
            <a:off x="4572000" y="1981200"/>
            <a:ext cx="5791199" cy="434340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3"/>
          <p:cNvSpPr>
            <a:spLocks noGrp="1"/>
          </p:cNvSpPr>
          <p:nvPr>
            <p:ph type="sldNum" sz="quarter" idx="11"/>
          </p:nvPr>
        </p:nvSpPr>
        <p:spPr bwMode="auto">
          <a:noFill/>
          <a:ln>
            <a:miter lim="800000"/>
            <a:headEnd/>
            <a:tailEnd/>
          </a:ln>
        </p:spPr>
        <p:txBody>
          <a:bodyPr/>
          <a:lstStyle/>
          <a:p>
            <a:fld id="{7DCF44FE-CD11-4314-B8FC-243896F0965D}" type="slidenum">
              <a:rPr lang="en-US"/>
              <a:pPr/>
              <a:t>9</a:t>
            </a:fld>
            <a:endParaRPr lang="en-US" dirty="0"/>
          </a:p>
        </p:txBody>
      </p:sp>
      <p:sp>
        <p:nvSpPr>
          <p:cNvPr id="9219" name="Rectangle 3"/>
          <p:cNvSpPr>
            <a:spLocks noGrp="1" noChangeArrowheads="1"/>
          </p:cNvSpPr>
          <p:nvPr>
            <p:ph sz="quarter" idx="10"/>
          </p:nvPr>
        </p:nvSpPr>
        <p:spPr>
          <a:xfrm>
            <a:off x="914400" y="2171700"/>
            <a:ext cx="5029200" cy="4610100"/>
          </a:xfrm>
        </p:spPr>
        <p:txBody>
          <a:bodyPr/>
          <a:lstStyle/>
          <a:p>
            <a:pPr eaLnBrk="1" hangingPunct="1">
              <a:spcAft>
                <a:spcPts val="600"/>
              </a:spcAft>
              <a:buSzPct val="100000"/>
              <a:buBlip>
                <a:blip r:embed="rId3"/>
              </a:buBlip>
              <a:defRPr/>
            </a:pPr>
            <a:r>
              <a:rPr lang="en-US" sz="2000" dirty="0" smtClean="0">
                <a:latin typeface="Arial" charset="0"/>
                <a:cs typeface="Arial" charset="0"/>
              </a:rPr>
              <a:t>Joins frontline staff and middle manager for rounds and a 1-hour monthly meeting</a:t>
            </a:r>
          </a:p>
          <a:p>
            <a:pPr eaLnBrk="1" hangingPunct="1">
              <a:spcAft>
                <a:spcPts val="600"/>
              </a:spcAft>
              <a:buSzPct val="100000"/>
              <a:buBlip>
                <a:blip r:embed="rId3"/>
              </a:buBlip>
              <a:defRPr/>
            </a:pPr>
            <a:r>
              <a:rPr lang="en-US" sz="2000" dirty="0" smtClean="0">
                <a:latin typeface="Arial" charset="0"/>
                <a:cs typeface="Arial" charset="0"/>
              </a:rPr>
              <a:t>Considers patient risks and involves frontline personnel in creating ways to mitigate those risks</a:t>
            </a:r>
          </a:p>
          <a:p>
            <a:pPr eaLnBrk="1" hangingPunct="1">
              <a:spcAft>
                <a:spcPts val="600"/>
              </a:spcAft>
              <a:buSzPct val="100000"/>
              <a:buBlip>
                <a:blip r:embed="rId3"/>
              </a:buBlip>
              <a:defRPr/>
            </a:pPr>
            <a:r>
              <a:rPr lang="en-US" sz="2000" dirty="0" smtClean="0">
                <a:latin typeface="Arial" charset="0"/>
                <a:cs typeface="Arial" charset="0"/>
              </a:rPr>
              <a:t>Reviews unit data with team and works with direct care providers to establish an improvement plan</a:t>
            </a:r>
          </a:p>
        </p:txBody>
      </p:sp>
      <p:sp>
        <p:nvSpPr>
          <p:cNvPr id="9" name="Title 1"/>
          <p:cNvSpPr>
            <a:spLocks noGrp="1"/>
          </p:cNvSpPr>
          <p:nvPr>
            <p:ph type="title"/>
          </p:nvPr>
        </p:nvSpPr>
        <p:spPr>
          <a:xfrm>
            <a:off x="1066800" y="609600"/>
            <a:ext cx="8229600" cy="1143000"/>
          </a:xfrm>
        </p:spPr>
        <p:txBody>
          <a:bodyPr/>
          <a:lstStyle/>
          <a:p>
            <a:pPr algn="ctr"/>
            <a:r>
              <a:rPr lang="en-US" sz="3200" b="1" dirty="0" smtClean="0">
                <a:solidFill>
                  <a:srgbClr val="000000"/>
                </a:solidFill>
                <a:ea typeface="ＭＳ Ｐゴシック" charset="-128"/>
              </a:rPr>
              <a:t>Meets Monthly With the CUSP Team</a:t>
            </a:r>
          </a:p>
        </p:txBody>
      </p:sp>
      <p:pic>
        <p:nvPicPr>
          <p:cNvPr id="6" name="Picture 5" descr="A calendar with one date circled."/>
          <p:cNvPicPr>
            <a:picLocks noChangeAspect="1"/>
          </p:cNvPicPr>
          <p:nvPr/>
        </p:nvPicPr>
        <p:blipFill>
          <a:blip r:embed="rId4" cstate="print"/>
          <a:stretch>
            <a:fillRect/>
          </a:stretch>
        </p:blipFill>
        <p:spPr>
          <a:xfrm>
            <a:off x="4191000" y="1827213"/>
            <a:ext cx="6705599" cy="5029200"/>
          </a:xfrm>
          <a:prstGeom prst="rect">
            <a:avLst/>
          </a:prstGeom>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13296</TotalTime>
  <Words>938</Words>
  <Application>Microsoft Office PowerPoint</Application>
  <PresentationFormat>On-screen Show (4:3)</PresentationFormat>
  <Paragraphs>145</Paragraphs>
  <Slides>22</Slides>
  <Notes>16</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Slide 1</vt:lpstr>
      <vt:lpstr>Learning Objectives</vt:lpstr>
      <vt:lpstr>Using the 4 E’s for Technical and Adaptive Work1</vt:lpstr>
      <vt:lpstr> Senior Executive’s Characteristics</vt:lpstr>
      <vt:lpstr>The Senior Executive’s Characteristics</vt:lpstr>
      <vt:lpstr>Senior Executive’s  Responsibilities</vt:lpstr>
      <vt:lpstr>The Senior Executive’s Roles  and Responsibilities</vt:lpstr>
      <vt:lpstr>Emphasizes Effective Communication</vt:lpstr>
      <vt:lpstr>Meets Monthly With the CUSP Team</vt:lpstr>
      <vt:lpstr>Supports Both Technical and Adaptive Work of Change</vt:lpstr>
      <vt:lpstr>Supports Both Technical and Adaptive Work of Change</vt:lpstr>
      <vt:lpstr>Supports Both Technical and Adaptive Work of Change</vt:lpstr>
      <vt:lpstr>Collaborates To Develop and Implement a Plan Addressing Safety Issues</vt:lpstr>
      <vt:lpstr>The Senior Executive’s Role on  the Team</vt:lpstr>
      <vt:lpstr>Holds Staff Accountable for Reducing Patient Harm</vt:lpstr>
      <vt:lpstr>The Challenges of Partnering With a Senior Executive</vt:lpstr>
      <vt:lpstr>How to Engage Your Senior Executive and Develop Shared Accountability for the Work</vt:lpstr>
      <vt:lpstr>Exercise</vt:lpstr>
      <vt:lpstr>Engage the Senior Executive:  What the Team Needs to Do</vt:lpstr>
      <vt:lpstr>Summary </vt:lpstr>
      <vt:lpstr>CUSP Tools</vt:lpstr>
      <vt:lpstr>References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Report - Lean Sigma</dc:title>
  <dc:creator>Heon-Jae Jeong, MD, MPH, MBA</dc:creator>
  <cp:lastModifiedBy>DHHS</cp:lastModifiedBy>
  <cp:revision>1071</cp:revision>
  <dcterms:created xsi:type="dcterms:W3CDTF">2010-07-27T18:00:09Z</dcterms:created>
  <dcterms:modified xsi:type="dcterms:W3CDTF">2013-03-08T17:58:49Z</dcterms:modified>
</cp:coreProperties>
</file>