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29"/>
  </p:notesMasterIdLst>
  <p:handoutMasterIdLst>
    <p:handoutMasterId r:id="rId30"/>
  </p:handoutMasterIdLst>
  <p:sldIdLst>
    <p:sldId id="705" r:id="rId2"/>
    <p:sldId id="706" r:id="rId3"/>
    <p:sldId id="707" r:id="rId4"/>
    <p:sldId id="708" r:id="rId5"/>
    <p:sldId id="709" r:id="rId6"/>
    <p:sldId id="710" r:id="rId7"/>
    <p:sldId id="711" r:id="rId8"/>
    <p:sldId id="712" r:id="rId9"/>
    <p:sldId id="713" r:id="rId10"/>
    <p:sldId id="714" r:id="rId11"/>
    <p:sldId id="715" r:id="rId12"/>
    <p:sldId id="716" r:id="rId13"/>
    <p:sldId id="717" r:id="rId14"/>
    <p:sldId id="718" r:id="rId15"/>
    <p:sldId id="719" r:id="rId16"/>
    <p:sldId id="720" r:id="rId17"/>
    <p:sldId id="721" r:id="rId18"/>
    <p:sldId id="722" r:id="rId19"/>
    <p:sldId id="723" r:id="rId20"/>
    <p:sldId id="724" r:id="rId21"/>
    <p:sldId id="725" r:id="rId22"/>
    <p:sldId id="726" r:id="rId23"/>
    <p:sldId id="727" r:id="rId24"/>
    <p:sldId id="728" r:id="rId25"/>
    <p:sldId id="729" r:id="rId26"/>
    <p:sldId id="730" r:id="rId27"/>
    <p:sldId id="732" r:id="rId28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5DAFF"/>
    <a:srgbClr val="99CCFF"/>
    <a:srgbClr val="A7FDC4"/>
    <a:srgbClr val="FFD889"/>
    <a:srgbClr val="FFCE6D"/>
    <a:srgbClr val="2232CE"/>
    <a:srgbClr val="E1F0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924" y="-216"/>
      </p:cViewPr>
      <p:guideLst>
        <p:guide orient="horz" pos="2266"/>
        <p:guide orient="horz" pos="1488"/>
        <p:guide orient="horz" pos="4319"/>
        <p:guide orient="horz" pos="3012"/>
        <p:guide pos="2880"/>
        <p:guide pos="11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302" y="162"/>
      </p:cViewPr>
      <p:guideLst>
        <p:guide orient="horz" pos="3025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92900" y="9297988"/>
            <a:ext cx="490538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40" tIns="46449" rIns="91240" bIns="46449">
            <a:spAutoFit/>
          </a:bodyPr>
          <a:lstStyle>
            <a:lvl1pPr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300" dirty="0" smtClean="0"/>
              <a:t>  </a:t>
            </a:r>
            <a:fld id="{15440A45-9EFD-464B-8159-704CA9C39E69}" type="slidenum">
              <a:rPr lang="en-US" altLang="en-US" sz="1000" smtClean="0">
                <a:solidFill>
                  <a:srgbClr val="663300"/>
                </a:solidFill>
                <a:latin typeface="Verdana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000" dirty="0" smtClean="0">
              <a:solidFill>
                <a:srgbClr val="663300"/>
              </a:solidFill>
              <a:latin typeface="Verdana" pitchFamily="34" charset="0"/>
            </a:endParaRPr>
          </a:p>
        </p:txBody>
      </p:sp>
      <p:pic>
        <p:nvPicPr>
          <p:cNvPr id="31747" name="Picture 3" descr="Slide_title2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5" t="32530" r="2986"/>
          <a:stretch>
            <a:fillRect/>
          </a:stretch>
        </p:blipFill>
        <p:spPr bwMode="auto">
          <a:xfrm>
            <a:off x="5689600" y="0"/>
            <a:ext cx="1625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0" y="561975"/>
            <a:ext cx="7315200" cy="3175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749" name="Group 6"/>
          <p:cNvGrpSpPr>
            <a:grpSpLocks/>
          </p:cNvGrpSpPr>
          <p:nvPr/>
        </p:nvGrpSpPr>
        <p:grpSpPr bwMode="auto">
          <a:xfrm>
            <a:off x="0" y="9309100"/>
            <a:ext cx="7315200" cy="241300"/>
            <a:chOff x="-48" y="5568"/>
            <a:chExt cx="4320" cy="144"/>
          </a:xfrm>
        </p:grpSpPr>
        <p:sp>
          <p:nvSpPr>
            <p:cNvPr id="31752" name="Line 7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3" name="Line 8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4340225" y="9309100"/>
            <a:ext cx="23161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dirty="0" smtClean="0">
                <a:solidFill>
                  <a:srgbClr val="663300"/>
                </a:solidFill>
                <a:latin typeface="Verdana" pitchFamily="34" charset="0"/>
              </a:rPr>
              <a:t> TeamSTEPPS 2.0  |  Essentials Course</a:t>
            </a:r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gray">
          <a:xfrm>
            <a:off x="5791200" y="80963"/>
            <a:ext cx="1433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540" tIns="47540" rIns="47540" bIns="4754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1" dirty="0" smtClean="0">
                <a:solidFill>
                  <a:srgbClr val="FFFFE1"/>
                </a:solidFill>
              </a:rPr>
              <a:t>Essentials</a:t>
            </a: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744125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262313" y="9142413"/>
            <a:ext cx="7921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40" tIns="46449" rIns="91240" bIns="46449">
            <a:spAutoFit/>
          </a:bodyPr>
          <a:lstStyle>
            <a:lvl1pPr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300" smtClean="0"/>
              <a:t>Page </a:t>
            </a:r>
            <a:fld id="{025FD177-06D6-449F-997B-ED1888F219E3}" type="slidenum">
              <a:rPr lang="en-US" altLang="en-US" sz="130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300" smtClean="0"/>
          </a:p>
        </p:txBody>
      </p:sp>
      <p:sp>
        <p:nvSpPr>
          <p:cNvPr id="307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68488" y="1174750"/>
            <a:ext cx="3592512" cy="2693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4557713"/>
            <a:ext cx="5365750" cy="485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560" tIns="46449" rIns="94560" bIns="464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644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lide_title2_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0"/>
            <a:ext cx="71072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Branding_TeamSTEPPS2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740400"/>
            <a:ext cx="5164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36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7076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0A8C3E4E-8DF0-467C-8AE9-085A791DC1B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8397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BF8B2F6B-4F29-4CD1-801A-D50C24083D1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8978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40C8B5D9-DECE-4859-B248-346BF4F7EA9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5622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3434C60E-B335-4FA7-8F9B-4D3DC132A76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7183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E113E7CF-846F-43F7-B4E3-2C1322E7EFD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359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7666A454-C890-44B7-8D49-092D8B5C99C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1111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B0C9A5F4-FA3A-4461-B350-9BB484E56E6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1465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78A383A6-8FB1-491A-9E64-8A981E857B7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1453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2E255800-28A8-4F70-9E24-8240E06A19B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7108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F1C0023F-8922-44E4-AB4E-2E11F0DB466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012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New_TS_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/>
          <a:stretch>
            <a:fillRect/>
          </a:stretch>
        </p:blipFill>
        <p:spPr bwMode="auto">
          <a:xfrm>
            <a:off x="0" y="-1588"/>
            <a:ext cx="91344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Slide_content_2_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5238"/>
            <a:ext cx="2978150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926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5422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 </a:t>
            </a:r>
            <a:fld id="{00DB8345-8F9C-4A75-840B-68D189CBE20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" bIns="9144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 sz="1000" b="1" smtClean="0">
                <a:solidFill>
                  <a:srgbClr val="542200"/>
                </a:solidFill>
              </a:rPr>
              <a:t>T</a:t>
            </a:r>
            <a:r>
              <a:rPr lang="en-US" sz="800" b="1" smtClean="0">
                <a:solidFill>
                  <a:srgbClr val="542200"/>
                </a:solidFill>
              </a:rPr>
              <a:t>EAM</a:t>
            </a:r>
            <a:r>
              <a:rPr lang="en-US" sz="1000" b="1" smtClean="0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363"/>
            <a:ext cx="684213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50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971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900" b="1" dirty="0" smtClean="0">
                <a:solidFill>
                  <a:schemeClr val="accent1"/>
                </a:solidFill>
              </a:rPr>
              <a:t>Essentials 2.0   Page </a:t>
            </a:r>
            <a:fld id="{9F8F0E4F-708D-475B-839B-A1A8428E0775}" type="slidenum">
              <a:rPr lang="en-US" altLang="en-US" sz="900" b="1" smtClean="0">
                <a:solidFill>
                  <a:schemeClr val="accent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900" b="1" dirty="0" smtClean="0">
              <a:solidFill>
                <a:schemeClr val="accent1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7653338" y="182563"/>
            <a:ext cx="14081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b="1" dirty="0" smtClean="0">
                <a:solidFill>
                  <a:schemeClr val="bg1"/>
                </a:solidFill>
              </a:rPr>
              <a:t>Essentials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ヒラギノ角ゴ Pro W3" charset="0"/>
          <a:cs typeface="ヒラギノ角ゴ Pro W3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630238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</a:defRPr>
      </a:lvl2pPr>
      <a:lvl3pPr marL="860425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</a:defRPr>
      </a:lvl3pPr>
      <a:lvl4pPr marL="1090613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ヒラギノ角ゴ Pro W3" charset="0"/>
        </a:defRPr>
      </a:lvl4pPr>
      <a:lvl5pPr marL="13208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ヒラギノ角ゴ Pro W3" charset="0"/>
        </a:defRPr>
      </a:lvl5pPr>
      <a:lvl6pPr marL="1778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235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26924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149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4TtUsOH954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Brief2.LandD.mpg" TargetMode="Externa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Vig%202aLg001.m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hyperlink" Target="https://youtu.be/EjMhgHnGk2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bJPAumzJrc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Brief2.LandD.mpg" TargetMode="Externa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1143000"/>
            <a:ext cx="2590800" cy="3124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Essentials Course</a:t>
            </a:r>
          </a:p>
        </p:txBody>
      </p:sp>
      <p:pic>
        <p:nvPicPr>
          <p:cNvPr id="3075" name="Picture 9" descr="TeamSTEP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5842000"/>
            <a:ext cx="33623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Image of pocket gu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982663"/>
            <a:ext cx="3019425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ffective Team Lea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860425"/>
            <a:ext cx="33147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eam Events:&#10;Brief&#10;Huddle&#10;Debri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860425"/>
            <a:ext cx="33147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rief Checklist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804863"/>
            <a:ext cx="3316287" cy="54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0" descr="Brief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1444625"/>
            <a:ext cx="327501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director_penguin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19600"/>
            <a:ext cx="1262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ebrief Check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873125"/>
            <a:ext cx="33147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ituation Monitoring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900113"/>
            <a:ext cx="33147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TEP: A tool for monitoring situations in the delivery of health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860425"/>
            <a:ext cx="33147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TEP: Status, Team, Environment, and Pro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887413"/>
            <a:ext cx="3314700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ross-Monitoring: Harm error reduction strategy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887413"/>
            <a:ext cx="3314700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ach team memer is responsible for assessing his or her own safety status:&#10;I'm SAFE&#10;Illness&#10;Medication&#10;Stress&#10;Alcohol&#10;Fatigue&#10;Eating and Elimi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860425"/>
            <a:ext cx="33147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ask Assistance: Helping others with tasks builds a strong tea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831850"/>
            <a:ext cx="33147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of TeamSTEPPS Framework and Competenc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860425"/>
            <a:ext cx="33147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eedback: Information provided to team members for the purpose of improving team perform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914400"/>
            <a:ext cx="33147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dvocacy and Assertion&#10;Advocate for patients&#10;Assert a corrective action in a firm and respectful m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887413"/>
            <a:ext cx="3314700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wo-Challenge Rule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887413"/>
            <a:ext cx="3314700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US:&#10;I am Concerned&#10;I am Uncomfortable&#10;This is a Safety Iss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873125"/>
            <a:ext cx="33147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SC Script&#10;Describe&#10;Express&#10;Suggest&#10;Conseque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846138"/>
            <a:ext cx="3314700" cy="538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eam Performance Observation T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860425"/>
            <a:ext cx="33147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arriers, Tools and Strategies, and Outc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771650"/>
            <a:ext cx="56007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1508125" y="990600"/>
            <a:ext cx="711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 anchor="ctr" anchorCtr="1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663300"/>
                </a:solidFill>
              </a:rPr>
              <a:t>Effective Use of TeamSTEPPS Tools and Strategies</a:t>
            </a:r>
          </a:p>
        </p:txBody>
      </p:sp>
      <p:pic>
        <p:nvPicPr>
          <p:cNvPr id="29699" name="Picture 8" descr="penguin_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05400"/>
            <a:ext cx="11922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98" descr="inptsurg vig3blg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028825"/>
            <a:ext cx="46291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ey Principles&#10;Team Structure&#10;Communciation&#10;Leadership&#10;Situation Monitoring&#10;Mutual Sup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819150"/>
            <a:ext cx="3314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ulti-Team System for Patient 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900113"/>
            <a:ext cx="33147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BAR:&#10;&#10;A technique for communicating critical information that requires immediate attention and action concerning a patients condition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914400"/>
            <a:ext cx="3316288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3" descr="SBA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1487488"/>
            <a:ext cx="33305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director_penguin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19600"/>
            <a:ext cx="1262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ll out: Strategy used to communicate important or critical information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846138"/>
            <a:ext cx="3314700" cy="538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heck-Back: Using closed-loop communication to ensure that information conveyed by the sender is understood by the receiver as intenede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873125"/>
            <a:ext cx="33147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andoff: Transfer of information during transitions in care across the continuum. It includes an opportunity to ask questions, clarify, and confirm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887413"/>
            <a:ext cx="3314700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 PASS THE BA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819150"/>
            <a:ext cx="3314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 4-05.2-SituationMonitoring</Template>
  <TotalTime>61520669</TotalTime>
  <Pages>6</Pages>
  <Words>9</Words>
  <Application>Microsoft Office PowerPoint</Application>
  <PresentationFormat>Letter Paper (8.5x11 in)</PresentationFormat>
  <Paragraphs>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2_Main_Olive</vt:lpstr>
      <vt:lpstr>Essentials 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newbref</dc:title>
  <dc:creator>Conwal</dc:creator>
  <cp:lastModifiedBy>Windows User</cp:lastModifiedBy>
  <cp:revision>1105</cp:revision>
  <cp:lastPrinted>2013-10-18T15:04:16Z</cp:lastPrinted>
  <dcterms:created xsi:type="dcterms:W3CDTF">1997-11-14T21:37:50Z</dcterms:created>
  <dcterms:modified xsi:type="dcterms:W3CDTF">2017-10-03T16:53:07Z</dcterms:modified>
</cp:coreProperties>
</file>