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705" r:id="rId2"/>
    <p:sldId id="706" r:id="rId3"/>
    <p:sldId id="707" r:id="rId4"/>
    <p:sldId id="708" r:id="rId5"/>
    <p:sldId id="709" r:id="rId6"/>
    <p:sldId id="710" r:id="rId7"/>
    <p:sldId id="711" r:id="rId8"/>
    <p:sldId id="712" r:id="rId9"/>
    <p:sldId id="713" r:id="rId10"/>
    <p:sldId id="714" r:id="rId11"/>
    <p:sldId id="715" r:id="rId12"/>
    <p:sldId id="716" r:id="rId13"/>
    <p:sldId id="717" r:id="rId14"/>
    <p:sldId id="718" r:id="rId15"/>
    <p:sldId id="719" r:id="rId16"/>
    <p:sldId id="720" r:id="rId17"/>
    <p:sldId id="721" r:id="rId18"/>
    <p:sldId id="722" r:id="rId19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>
          <p15:clr>
            <a:srgbClr val="A4A3A4"/>
          </p15:clr>
        </p15:guide>
        <p15:guide id="2" orient="horz" pos="1488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orient="horz" pos="3012">
          <p15:clr>
            <a:srgbClr val="A4A3A4"/>
          </p15:clr>
        </p15:guide>
        <p15:guide id="5" pos="2880">
          <p15:clr>
            <a:srgbClr val="A4A3A4"/>
          </p15:clr>
        </p15:guide>
        <p15:guide id="6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16" autoAdjust="0"/>
  </p:normalViewPr>
  <p:slideViewPr>
    <p:cSldViewPr snapToGrid="0">
      <p:cViewPr varScale="1">
        <p:scale>
          <a:sx n="66" d="100"/>
          <a:sy n="66" d="100"/>
        </p:scale>
        <p:origin x="1080" y="66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1410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34824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9973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|  Introduction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gray">
          <a:xfrm>
            <a:off x="5791200" y="80963"/>
            <a:ext cx="14335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540" tIns="47540" rIns="47540" bIns="475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 smtClean="0">
                <a:solidFill>
                  <a:srgbClr val="FFFFE1"/>
                </a:solidFill>
              </a:rPr>
              <a:t>Introduction</a:t>
            </a:r>
            <a:endParaRPr lang="en-US" altLang="en-US" sz="1800" dirty="0" smtClean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38900" y="9309100"/>
            <a:ext cx="7858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000" dirty="0">
                <a:solidFill>
                  <a:srgbClr val="66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C-1-</a:t>
            </a:r>
            <a:fld id="{943E0CD1-F82D-4A9C-AEC1-5833FB30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3578D155-F0D2-49B2-9731-BB5D5ED11CB0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89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CFB88C6-18FF-4C80-A345-E443101E2652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800" b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B6FFE8F-4D29-45D5-B0C8-2594126F0544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800" b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F95B2A8-2460-4177-8401-68111984CE5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800" b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7550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3112" cy="43227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FD72690-5AC8-4CF6-AAA6-A0373379D1EA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800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4560888"/>
            <a:ext cx="6783387" cy="43195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E217EFD-2B22-4A4C-8307-941EE54574DB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800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4320455-2F27-412E-9879-FDABD7F17DB4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800" b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17A78AE-1C0C-4D8A-B133-67E8E38E8C11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800" b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6612250-70F9-43D6-B89D-CFB1C0C156F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800" b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E6759E0-CF1A-4F74-8073-08C5AA2E74B0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800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B4F41BF-5FB7-4439-8C3D-A57802437C01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800" b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0FA8F01-CE80-48D2-82FE-9C5ED9F23A5C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8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560888"/>
            <a:ext cx="6556375" cy="43195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646FAA8-D831-4688-8891-9C052AEAAF23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8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5875" y="881063"/>
            <a:ext cx="4581525" cy="34369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4557713"/>
            <a:ext cx="5365750" cy="34432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735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A96A5E86-A3F3-419B-8B79-24BBC7AC449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06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EC96DFA-EB1B-40D5-B465-6A393DB0E00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24714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2F146C5-F12B-4E5A-B827-AC47FF66462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67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B8671B6-9703-4E77-86A0-A37679D84E0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309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7F01CA4-7ACB-428A-83BB-1494665F895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27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B3C37FB-6707-4E7D-8227-FCCB9FFD714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76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A783748-825E-4B05-8DD8-8AC7BB18721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362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24D484A-C667-46EB-8DEF-C3AB7025B7F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004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78333C5-84C2-47C3-9C91-F912DC92099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012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C471493-696A-4BBD-AE5E-5C212666701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5813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7FC832C-7B97-4C66-93B7-0B77DA762BE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987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294CBA9C-AB02-4601-B092-8799821E11C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Mod 1 2.0   Page </a:t>
            </a:r>
            <a:fld id="{5B7A1748-2E97-4B0C-8705-15E36AE92A5D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 userDrawn="1"/>
        </p:nvSpPr>
        <p:spPr bwMode="auto">
          <a:xfrm>
            <a:off x="7494588" y="169863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</a:rPr>
              <a:t>Introduction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ue%20SheridanLg001.m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youtu.be/Hgug-ShbqDs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05250" y="3962400"/>
            <a:ext cx="4019550" cy="762000"/>
          </a:xfrm>
        </p:spPr>
        <p:txBody>
          <a:bodyPr/>
          <a:lstStyle/>
          <a:p>
            <a:pPr eaLnBrk="1" hangingPunct="1"/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Team Strategies and Tools </a:t>
            </a:r>
            <a:b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</a:br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to Enhance Performance </a:t>
            </a:r>
            <a:b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</a:br>
            <a:r>
              <a:rPr lang="en-US" altLang="en-US" sz="2100" dirty="0" smtClean="0">
                <a:solidFill>
                  <a:srgbClr val="E1393E"/>
                </a:solidFill>
                <a:ea typeface="ヒラギノ角ゴ Pro W3" pitchFamily="127" charset="-128"/>
              </a:rPr>
              <a:t>and Patient Safety</a:t>
            </a:r>
          </a:p>
        </p:txBody>
      </p:sp>
      <p:pic>
        <p:nvPicPr>
          <p:cNvPr id="3075" name="Picture 8" descr="framework_comple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1293813"/>
            <a:ext cx="20542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TeamSTEPPS 2.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054350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0E0EEDDB-81CD-41E8-8772-01338CB1A572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Video Discussion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12950"/>
            <a:ext cx="7391400" cy="34512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What breakdowns in teamwork did you observe in the two stories?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How can we prevent medical errors?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CB855405-C1BD-43F6-9733-B3D530FF0BEC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en-US" altLang="en-US" sz="1000" smtClean="0">
                <a:solidFill>
                  <a:srgbClr val="542200"/>
                </a:solidFill>
              </a:rPr>
              <a:t> 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Barriers to Team Performance</a:t>
            </a:r>
          </a:p>
        </p:txBody>
      </p:sp>
      <p:sp>
        <p:nvSpPr>
          <p:cNvPr id="1331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4038600" cy="3543300"/>
          </a:xfrm>
        </p:spPr>
        <p:txBody>
          <a:bodyPr/>
          <a:lstStyle/>
          <a:p>
            <a:r>
              <a:rPr lang="en-US" altLang="en-US" sz="2200" smtClean="0">
                <a:ea typeface="ヒラギノ角ゴ Pro W3" pitchFamily="127" charset="-128"/>
              </a:rPr>
              <a:t>Inconsistency in team membership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time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information sharing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Hierarchy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Defensiveness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Conventional thinking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Varying communication styles</a:t>
            </a: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05000"/>
            <a:ext cx="3352800" cy="3543300"/>
          </a:xfrm>
        </p:spPr>
        <p:txBody>
          <a:bodyPr/>
          <a:lstStyle/>
          <a:p>
            <a:r>
              <a:rPr lang="en-US" altLang="en-US" sz="2200" smtClean="0">
                <a:ea typeface="ヒラギノ角ゴ Pro W3" pitchFamily="127" charset="-128"/>
              </a:rPr>
              <a:t>Conflict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coordination </a:t>
            </a:r>
            <a:br>
              <a:rPr lang="en-US" altLang="en-US" sz="2200" smtClean="0">
                <a:ea typeface="ヒラギノ角ゴ Pro W3" pitchFamily="127" charset="-128"/>
              </a:rPr>
            </a:br>
            <a:r>
              <a:rPr lang="en-US" altLang="en-US" sz="2200" smtClean="0">
                <a:ea typeface="ヒラギノ角ゴ Pro W3" pitchFamily="127" charset="-128"/>
              </a:rPr>
              <a:t>and followup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Distractions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Fatigue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Workload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Misinterpretation of cues</a:t>
            </a:r>
          </a:p>
          <a:p>
            <a:r>
              <a:rPr lang="en-US" altLang="en-US" sz="2200" smtClean="0">
                <a:ea typeface="ヒラギノ角ゴ Pro W3" pitchFamily="127" charset="-128"/>
              </a:rPr>
              <a:t>Lack of role clarity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Patient Safety Movement &amp; </a:t>
            </a:r>
            <a:br>
              <a:rPr lang="en-US" altLang="en-US" smtClean="0">
                <a:ea typeface="ヒラギノ角ゴ Pro W3" pitchFamily="127" charset="-128"/>
              </a:rPr>
            </a:br>
            <a:r>
              <a:rPr lang="en-US" altLang="en-US" smtClean="0">
                <a:ea typeface="ヒラギノ角ゴ Pro W3" pitchFamily="127" charset="-128"/>
              </a:rPr>
              <a:t>Team Training</a:t>
            </a:r>
            <a:endParaRPr lang="en-US" altLang="en-US" i="1" smtClean="0">
              <a:ea typeface="ヒラギノ角ゴ Pro W3" pitchFamily="127" charset="-128"/>
            </a:endParaRPr>
          </a:p>
        </p:txBody>
      </p:sp>
      <p:sp>
        <p:nvSpPr>
          <p:cNvPr id="14339" name="Rectangle 15"/>
          <p:cNvSpPr>
            <a:spLocks noChangeArrowheads="1"/>
          </p:cNvSpPr>
          <p:nvPr/>
        </p:nvSpPr>
        <p:spPr bwMode="gray">
          <a:xfrm>
            <a:off x="4981575" y="3352800"/>
            <a:ext cx="1050925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Patient Safety and Quality Improvement </a:t>
            </a:r>
            <a:br>
              <a:rPr lang="en-US" altLang="en-US" sz="1100"/>
            </a:br>
            <a:r>
              <a:rPr lang="en-US" altLang="en-US" sz="1100"/>
              <a:t>Act of 2005</a:t>
            </a:r>
          </a:p>
        </p:txBody>
      </p:sp>
      <p:sp>
        <p:nvSpPr>
          <p:cNvPr id="14340" name="Line 72" descr="alt=&quot;&quot;"/>
          <p:cNvSpPr>
            <a:spLocks noChangeShapeType="1"/>
          </p:cNvSpPr>
          <p:nvPr/>
        </p:nvSpPr>
        <p:spPr bwMode="auto">
          <a:xfrm flipV="1">
            <a:off x="4932363" y="2819400"/>
            <a:ext cx="0" cy="24384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1" name="Rectangle 33"/>
          <p:cNvSpPr>
            <a:spLocks noChangeArrowheads="1"/>
          </p:cNvSpPr>
          <p:nvPr/>
        </p:nvSpPr>
        <p:spPr bwMode="auto">
          <a:xfrm>
            <a:off x="2020888" y="3511550"/>
            <a:ext cx="1012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Executive Memo from President </a:t>
            </a:r>
          </a:p>
        </p:txBody>
      </p:sp>
      <p:sp>
        <p:nvSpPr>
          <p:cNvPr id="14342" name="Rectangle 43" descr="DoD Med Team ED Study"/>
          <p:cNvSpPr>
            <a:spLocks noChangeArrowheads="1"/>
          </p:cNvSpPr>
          <p:nvPr/>
        </p:nvSpPr>
        <p:spPr bwMode="auto">
          <a:xfrm>
            <a:off x="396875" y="3511550"/>
            <a:ext cx="1266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err="1"/>
              <a:t>DoD</a:t>
            </a:r>
            <a:r>
              <a:rPr lang="en-US" altLang="en-US" sz="1100" dirty="0"/>
              <a:t/>
            </a:r>
            <a:br>
              <a:rPr lang="en-US" altLang="en-US" sz="1100" dirty="0"/>
            </a:br>
            <a:r>
              <a:rPr lang="en-US" altLang="en-US" sz="1100" dirty="0"/>
              <a:t> </a:t>
            </a:r>
            <a:r>
              <a:rPr lang="en-US" altLang="en-US" sz="1100" dirty="0" err="1"/>
              <a:t>MedTeams</a:t>
            </a:r>
            <a:r>
              <a:rPr lang="en-US" altLang="en-US" sz="1100" dirty="0">
                <a:cs typeface="Arial" pitchFamily="34" charset="0"/>
              </a:rPr>
              <a:t>®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cs typeface="Arial" pitchFamily="34" charset="0"/>
              </a:rPr>
              <a:t>ED Study</a:t>
            </a:r>
          </a:p>
        </p:txBody>
      </p:sp>
      <p:sp>
        <p:nvSpPr>
          <p:cNvPr id="14343" name="Rectangle 48"/>
          <p:cNvSpPr>
            <a:spLocks noChangeArrowheads="1"/>
          </p:cNvSpPr>
          <p:nvPr/>
        </p:nvSpPr>
        <p:spPr bwMode="auto">
          <a:xfrm>
            <a:off x="3608388" y="312420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Institute for </a:t>
            </a:r>
            <a:br>
              <a:rPr lang="en-US" altLang="en-US" sz="1100"/>
            </a:br>
            <a:r>
              <a:rPr lang="en-US" altLang="en-US" sz="1100"/>
              <a:t>Healthcare Improvement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100K </a:t>
            </a:r>
            <a:r>
              <a:rPr lang="en-US" altLang="en-US" sz="1100" i="1"/>
              <a:t>lives</a:t>
            </a:r>
            <a:r>
              <a:rPr lang="en-US" altLang="en-US" sz="1100"/>
              <a:t> Campaign </a:t>
            </a:r>
          </a:p>
        </p:txBody>
      </p:sp>
      <p:sp>
        <p:nvSpPr>
          <p:cNvPr id="14344" name="Rectangle 55"/>
          <p:cNvSpPr>
            <a:spLocks noChangeArrowheads="1"/>
          </p:cNvSpPr>
          <p:nvPr/>
        </p:nvSpPr>
        <p:spPr bwMode="auto">
          <a:xfrm>
            <a:off x="1220788" y="2582863"/>
            <a:ext cx="10604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/>
              <a:t>“To Err </a:t>
            </a:r>
            <a:br>
              <a:rPr lang="en-US" altLang="en-US" sz="1100" i="1"/>
            </a:br>
            <a:r>
              <a:rPr lang="en-US" altLang="en-US" sz="1100" i="1"/>
              <a:t>Is Human”</a:t>
            </a:r>
            <a:r>
              <a:rPr lang="en-US" altLang="en-US" sz="1100"/>
              <a:t> </a:t>
            </a:r>
            <a:br>
              <a:rPr lang="en-US" altLang="en-US" sz="1100"/>
            </a:br>
            <a:r>
              <a:rPr lang="en-US" altLang="en-US" sz="1100"/>
              <a:t>IOM Report </a:t>
            </a:r>
          </a:p>
        </p:txBody>
      </p:sp>
      <p:sp>
        <p:nvSpPr>
          <p:cNvPr id="14345" name="Rectangle 37"/>
          <p:cNvSpPr>
            <a:spLocks noChangeArrowheads="1"/>
          </p:cNvSpPr>
          <p:nvPr/>
        </p:nvSpPr>
        <p:spPr bwMode="gray">
          <a:xfrm>
            <a:off x="4221163" y="1828800"/>
            <a:ext cx="1524000" cy="129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6600"/>
                </a:solidFill>
              </a:rPr>
              <a:t>T</a:t>
            </a:r>
            <a:r>
              <a:rPr lang="en-US" altLang="en-US" sz="1300" b="1" dirty="0">
                <a:solidFill>
                  <a:srgbClr val="996600"/>
                </a:solidFill>
              </a:rPr>
              <a:t>eam</a:t>
            </a:r>
            <a:r>
              <a:rPr lang="en-US" altLang="en-US" sz="1600" b="1" dirty="0">
                <a:solidFill>
                  <a:srgbClr val="996600"/>
                </a:solidFill>
              </a:rPr>
              <a:t>STEPPS®</a:t>
            </a:r>
          </a:p>
        </p:txBody>
      </p:sp>
      <p:sp>
        <p:nvSpPr>
          <p:cNvPr id="14346" name="Line 74" descr="alt=&quot;&quot;"/>
          <p:cNvSpPr>
            <a:spLocks noChangeShapeType="1"/>
          </p:cNvSpPr>
          <p:nvPr/>
        </p:nvSpPr>
        <p:spPr bwMode="auto">
          <a:xfrm flipV="1">
            <a:off x="4141788" y="4267200"/>
            <a:ext cx="0" cy="9906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7" name="Line 75" descr="alt=&quot;&quot;"/>
          <p:cNvSpPr>
            <a:spLocks noChangeShapeType="1"/>
          </p:cNvSpPr>
          <p:nvPr/>
        </p:nvSpPr>
        <p:spPr bwMode="auto">
          <a:xfrm flipV="1">
            <a:off x="3360738" y="3657600"/>
            <a:ext cx="0" cy="1600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8" name="Line 77" descr="alt=&quot;&quot;"/>
          <p:cNvSpPr>
            <a:spLocks noChangeShapeType="1"/>
          </p:cNvSpPr>
          <p:nvPr/>
        </p:nvSpPr>
        <p:spPr bwMode="auto">
          <a:xfrm flipV="1">
            <a:off x="2533650" y="4419600"/>
            <a:ext cx="0" cy="838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9" name="Line 85" descr="alt=&quot;&quot;"/>
          <p:cNvSpPr>
            <a:spLocks noChangeShapeType="1"/>
          </p:cNvSpPr>
          <p:nvPr/>
        </p:nvSpPr>
        <p:spPr bwMode="auto">
          <a:xfrm flipV="1">
            <a:off x="1771650" y="3794125"/>
            <a:ext cx="0" cy="1463675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0" name="Line 86" descr="alt=&quot;&quot;"/>
          <p:cNvSpPr>
            <a:spLocks noChangeShapeType="1"/>
          </p:cNvSpPr>
          <p:nvPr/>
        </p:nvSpPr>
        <p:spPr bwMode="auto">
          <a:xfrm flipV="1">
            <a:off x="1004888" y="4419600"/>
            <a:ext cx="0" cy="838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4351" name="Picture 87" descr="100klogo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6" t="10001" r="7510" b="10001"/>
          <a:stretch>
            <a:fillRect/>
          </a:stretch>
        </p:blipFill>
        <p:spPr bwMode="auto">
          <a:xfrm>
            <a:off x="3913188" y="412432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Rectangle 78" descr="1995"/>
          <p:cNvSpPr>
            <a:spLocks noChangeArrowheads="1"/>
          </p:cNvSpPr>
          <p:nvPr/>
        </p:nvSpPr>
        <p:spPr bwMode="gray">
          <a:xfrm>
            <a:off x="70008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/>
              <a:t>1995</a:t>
            </a:r>
          </a:p>
        </p:txBody>
      </p:sp>
      <p:sp>
        <p:nvSpPr>
          <p:cNvPr id="14353" name="Rectangle 79"/>
          <p:cNvSpPr>
            <a:spLocks noChangeArrowheads="1"/>
          </p:cNvSpPr>
          <p:nvPr/>
        </p:nvSpPr>
        <p:spPr bwMode="gray">
          <a:xfrm>
            <a:off x="148113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1999</a:t>
            </a:r>
          </a:p>
        </p:txBody>
      </p:sp>
      <p:sp>
        <p:nvSpPr>
          <p:cNvPr id="14354" name="Rectangle 80"/>
          <p:cNvSpPr>
            <a:spLocks noChangeArrowheads="1"/>
          </p:cNvSpPr>
          <p:nvPr/>
        </p:nvSpPr>
        <p:spPr bwMode="gray">
          <a:xfrm>
            <a:off x="223837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2001</a:t>
            </a:r>
          </a:p>
        </p:txBody>
      </p:sp>
      <p:sp>
        <p:nvSpPr>
          <p:cNvPr id="14355" name="Rectangle 81"/>
          <p:cNvSpPr>
            <a:spLocks noChangeArrowheads="1"/>
          </p:cNvSpPr>
          <p:nvPr/>
        </p:nvSpPr>
        <p:spPr bwMode="gray">
          <a:xfrm>
            <a:off x="302577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2003</a:t>
            </a:r>
          </a:p>
        </p:txBody>
      </p:sp>
      <p:sp>
        <p:nvSpPr>
          <p:cNvPr id="14356" name="Rectangle 82"/>
          <p:cNvSpPr>
            <a:spLocks noChangeArrowheads="1"/>
          </p:cNvSpPr>
          <p:nvPr/>
        </p:nvSpPr>
        <p:spPr bwMode="gray">
          <a:xfrm>
            <a:off x="3862388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2004</a:t>
            </a:r>
          </a:p>
        </p:txBody>
      </p:sp>
      <p:sp>
        <p:nvSpPr>
          <p:cNvPr id="14357" name="Rectangle 83"/>
          <p:cNvSpPr>
            <a:spLocks noChangeArrowheads="1"/>
          </p:cNvSpPr>
          <p:nvPr/>
        </p:nvSpPr>
        <p:spPr bwMode="gray">
          <a:xfrm>
            <a:off x="4594225" y="48768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2005</a:t>
            </a:r>
          </a:p>
        </p:txBody>
      </p:sp>
      <p:pic>
        <p:nvPicPr>
          <p:cNvPr id="14358" name="Picture 20" descr="jcaho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3227388"/>
            <a:ext cx="5810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34" descr="Clinton_HealthCare_RoseGardenEv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"/>
          <a:stretch>
            <a:fillRect/>
          </a:stretch>
        </p:blipFill>
        <p:spPr bwMode="auto">
          <a:xfrm>
            <a:off x="2187575" y="4114800"/>
            <a:ext cx="685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0" name="Picture 51" descr="i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238500"/>
            <a:ext cx="546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1" name="Rectangle 90"/>
          <p:cNvSpPr>
            <a:spLocks noChangeArrowheads="1"/>
          </p:cNvSpPr>
          <p:nvPr/>
        </p:nvSpPr>
        <p:spPr bwMode="auto">
          <a:xfrm>
            <a:off x="2749550" y="2476500"/>
            <a:ext cx="1190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91440" rIns="45720" bIns="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JCAHO National Patient Safety Goals </a:t>
            </a:r>
          </a:p>
        </p:txBody>
      </p:sp>
      <p:pic>
        <p:nvPicPr>
          <p:cNvPr id="14362" name="Picture 16" descr="20050729_mbox-sc-113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4122738"/>
            <a:ext cx="685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91" descr="alt=&quot;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102100"/>
            <a:ext cx="5619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Picture 38" descr="alt=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1900238"/>
            <a:ext cx="10747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5" name="Line 73" descr="alt=&quot;&quot;"/>
          <p:cNvSpPr>
            <a:spLocks noChangeShapeType="1"/>
          </p:cNvSpPr>
          <p:nvPr/>
        </p:nvSpPr>
        <p:spPr bwMode="auto">
          <a:xfrm flipV="1">
            <a:off x="5316538" y="4670425"/>
            <a:ext cx="0" cy="587375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6" name="Line 72" descr="alt=&quot;&quot;"/>
          <p:cNvSpPr>
            <a:spLocks noChangeShapeType="1"/>
          </p:cNvSpPr>
          <p:nvPr/>
        </p:nvSpPr>
        <p:spPr bwMode="auto">
          <a:xfrm flipV="1">
            <a:off x="6151563" y="2933700"/>
            <a:ext cx="0" cy="24384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Rectangle 93"/>
          <p:cNvSpPr>
            <a:spLocks noChangeArrowheads="1"/>
          </p:cNvSpPr>
          <p:nvPr/>
        </p:nvSpPr>
        <p:spPr bwMode="gray">
          <a:xfrm>
            <a:off x="5835650" y="486568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2006</a:t>
            </a:r>
          </a:p>
        </p:txBody>
      </p:sp>
      <p:sp>
        <p:nvSpPr>
          <p:cNvPr id="14368" name="Rectangle 37"/>
          <p:cNvSpPr>
            <a:spLocks noChangeArrowheads="1"/>
          </p:cNvSpPr>
          <p:nvPr/>
        </p:nvSpPr>
        <p:spPr bwMode="gray">
          <a:xfrm>
            <a:off x="5549900" y="2136775"/>
            <a:ext cx="1216025" cy="614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TeamSTEPPS Released to the Public</a:t>
            </a:r>
          </a:p>
        </p:txBody>
      </p:sp>
      <p:sp>
        <p:nvSpPr>
          <p:cNvPr id="14369" name="Line 72" descr="alt=&quot;&quot;"/>
          <p:cNvSpPr>
            <a:spLocks noChangeShapeType="1"/>
          </p:cNvSpPr>
          <p:nvPr/>
        </p:nvSpPr>
        <p:spPr bwMode="auto">
          <a:xfrm flipV="1">
            <a:off x="6761163" y="3511550"/>
            <a:ext cx="0" cy="170815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0" name="Rectangle 93"/>
          <p:cNvSpPr>
            <a:spLocks noChangeArrowheads="1"/>
          </p:cNvSpPr>
          <p:nvPr/>
        </p:nvSpPr>
        <p:spPr bwMode="gray">
          <a:xfrm>
            <a:off x="6477000" y="485933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2007</a:t>
            </a:r>
          </a:p>
        </p:txBody>
      </p:sp>
      <p:sp>
        <p:nvSpPr>
          <p:cNvPr id="14371" name="Rectangle 37"/>
          <p:cNvSpPr>
            <a:spLocks noChangeArrowheads="1"/>
          </p:cNvSpPr>
          <p:nvPr/>
        </p:nvSpPr>
        <p:spPr bwMode="gray">
          <a:xfrm>
            <a:off x="6178550" y="2740025"/>
            <a:ext cx="1206500" cy="727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TeamSTEPPS National Implementation Program Began</a:t>
            </a:r>
          </a:p>
        </p:txBody>
      </p:sp>
      <p:sp>
        <p:nvSpPr>
          <p:cNvPr id="14372" name="Line 72" descr="alt=&quot;&quot;"/>
          <p:cNvSpPr>
            <a:spLocks noChangeShapeType="1"/>
          </p:cNvSpPr>
          <p:nvPr/>
        </p:nvSpPr>
        <p:spPr bwMode="auto">
          <a:xfrm flipH="1" flipV="1">
            <a:off x="7602538" y="4762500"/>
            <a:ext cx="0" cy="57785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3" name="Rectangle 93"/>
          <p:cNvSpPr>
            <a:spLocks noChangeArrowheads="1"/>
          </p:cNvSpPr>
          <p:nvPr/>
        </p:nvSpPr>
        <p:spPr bwMode="gray">
          <a:xfrm>
            <a:off x="7305675" y="4851400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2008</a:t>
            </a:r>
          </a:p>
        </p:txBody>
      </p:sp>
      <p:sp>
        <p:nvSpPr>
          <p:cNvPr id="14374" name="Rectangle 37"/>
          <p:cNvSpPr>
            <a:spLocks noChangeArrowheads="1"/>
          </p:cNvSpPr>
          <p:nvPr/>
        </p:nvSpPr>
        <p:spPr bwMode="gray">
          <a:xfrm rot="10800000" flipV="1">
            <a:off x="7058025" y="3467100"/>
            <a:ext cx="1090613" cy="485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National Implementation of CUSP</a:t>
            </a:r>
          </a:p>
        </p:txBody>
      </p:sp>
      <p:pic>
        <p:nvPicPr>
          <p:cNvPr id="14375" name="Picture 48" descr="alt=&quot;&quo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951163"/>
            <a:ext cx="5794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6" name="Rectangle 37" descr="Centers for Medicare and Medicaid Services"/>
          <p:cNvSpPr>
            <a:spLocks noChangeArrowheads="1"/>
          </p:cNvSpPr>
          <p:nvPr/>
        </p:nvSpPr>
        <p:spPr bwMode="gray">
          <a:xfrm>
            <a:off x="7693025" y="2017713"/>
            <a:ext cx="1284288" cy="884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182880" rIns="45720" anchor="b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Centers for Medicare &amp; Medicaid Services Partnership for Patients Campaign</a:t>
            </a:r>
          </a:p>
        </p:txBody>
      </p:sp>
      <p:sp>
        <p:nvSpPr>
          <p:cNvPr id="14377" name="Line 72" descr="alt=&quot;&quot;"/>
          <p:cNvSpPr>
            <a:spLocks noChangeShapeType="1"/>
          </p:cNvSpPr>
          <p:nvPr/>
        </p:nvSpPr>
        <p:spPr bwMode="auto">
          <a:xfrm flipV="1">
            <a:off x="8326438" y="3775075"/>
            <a:ext cx="0" cy="1490663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8" name="Rectangle 93"/>
          <p:cNvSpPr>
            <a:spLocks noChangeArrowheads="1"/>
          </p:cNvSpPr>
          <p:nvPr/>
        </p:nvSpPr>
        <p:spPr bwMode="gray">
          <a:xfrm>
            <a:off x="8027988" y="4846638"/>
            <a:ext cx="609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/>
              <a:t>2011</a:t>
            </a:r>
          </a:p>
        </p:txBody>
      </p:sp>
      <p:pic>
        <p:nvPicPr>
          <p:cNvPr id="14379" name="Picture 38" descr="CUSP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3973513"/>
            <a:ext cx="950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0" name="AutoShape 49" descr="Medical Team Training Timeline"/>
          <p:cNvSpPr>
            <a:spLocks noChangeArrowheads="1"/>
          </p:cNvSpPr>
          <p:nvPr/>
        </p:nvSpPr>
        <p:spPr bwMode="auto">
          <a:xfrm>
            <a:off x="396875" y="5105400"/>
            <a:ext cx="8588375" cy="685800"/>
          </a:xfrm>
          <a:prstGeom prst="rightArrow">
            <a:avLst>
              <a:gd name="adj1" fmla="val 59722"/>
              <a:gd name="adj2" fmla="val 82618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Medical Team Training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21586F8B-3692-4F21-A496-761D1887E2C7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63563" y="2133600"/>
            <a:ext cx="8382000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defRPr/>
            </a:pPr>
            <a:r>
              <a:rPr lang="en-US" sz="2400" dirty="0">
                <a:latin typeface="+mn-lt"/>
              </a:rPr>
              <a:t>Team Strategies &amp; Tools to Enhance Performance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&amp; </a:t>
            </a:r>
            <a:r>
              <a:rPr lang="en-US" sz="2400" dirty="0">
                <a:latin typeface="+mn-lt"/>
              </a:rPr>
              <a:t>Patient Safety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endParaRPr lang="en-US" sz="2000" dirty="0" smtClean="0">
              <a:latin typeface="+mn-lt"/>
            </a:endParaRP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n-lt"/>
              </a:rPr>
              <a:t>Based on more than 30 years of research and evidence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+mn-lt"/>
              </a:rPr>
              <a:t>Team training programs have been shown to improve attitudes, increase knowledge, and improve behavioral skills</a:t>
            </a:r>
          </a:p>
          <a:p>
            <a:pPr lvl="1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latin typeface="+mn-lt"/>
              </a:rPr>
              <a:t>Salas, et al. (2008) meta-analysis provided evidence that team training had a moderate, positive effect on team outcomes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(ρ</a:t>
            </a:r>
            <a:r>
              <a:rPr lang="en-US" sz="2000" i="1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 .38) </a:t>
            </a:r>
          </a:p>
          <a:p>
            <a:pPr marL="342900" indent="-34290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</a:endParaRPr>
          </a:p>
          <a:p>
            <a:pPr marL="342900" indent="-34290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</p:txBody>
      </p:sp>
      <p:pic>
        <p:nvPicPr>
          <p:cNvPr id="15364" name="Picture 72" descr="name_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323975"/>
            <a:ext cx="3810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EB9ACAE7-8BBC-41ED-9F31-CBCCE2F9800B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ea typeface="ヒラギノ角ゴ Pro W3" pitchFamily="127" charset="-128"/>
              </a:rPr>
              <a:t>What Makes Up Team Performance?</a:t>
            </a:r>
          </a:p>
        </p:txBody>
      </p:sp>
      <p:pic>
        <p:nvPicPr>
          <p:cNvPr id="16388" name="Picture 3" descr="framework_compl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1827213"/>
            <a:ext cx="37655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 descr="alt=&quot;&quot;"/>
          <p:cNvSpPr>
            <a:spLocks noChangeArrowheads="1"/>
          </p:cNvSpPr>
          <p:nvPr/>
        </p:nvSpPr>
        <p:spPr bwMode="auto">
          <a:xfrm>
            <a:off x="928688" y="2516188"/>
            <a:ext cx="2119312" cy="989012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0" name="Text Box 5" descr="Knowledge Cognitions &quot;Think&quot;"/>
          <p:cNvSpPr txBox="1">
            <a:spLocks noChangeArrowheads="1"/>
          </p:cNvSpPr>
          <p:nvPr/>
        </p:nvSpPr>
        <p:spPr bwMode="auto">
          <a:xfrm>
            <a:off x="1022350" y="2562225"/>
            <a:ext cx="19383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 dirty="0"/>
              <a:t>Knowledge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Cognitions</a:t>
            </a:r>
            <a:br>
              <a:rPr lang="en-US" altLang="en-US" sz="1800" dirty="0"/>
            </a:br>
            <a:r>
              <a:rPr lang="en-US" altLang="en-US" sz="1800" dirty="0"/>
              <a:t>“Think”</a:t>
            </a:r>
          </a:p>
        </p:txBody>
      </p:sp>
      <p:sp>
        <p:nvSpPr>
          <p:cNvPr id="16391" name="Line 6" descr="alt=&quot;&quot;"/>
          <p:cNvSpPr>
            <a:spLocks noChangeShapeType="1"/>
          </p:cNvSpPr>
          <p:nvPr/>
        </p:nvSpPr>
        <p:spPr bwMode="auto">
          <a:xfrm>
            <a:off x="2374900" y="3503613"/>
            <a:ext cx="688975" cy="723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2" name="Line 11" descr="alt=&quot;&quot;"/>
          <p:cNvSpPr>
            <a:spLocks noChangeShapeType="1"/>
          </p:cNvSpPr>
          <p:nvPr/>
        </p:nvSpPr>
        <p:spPr bwMode="auto">
          <a:xfrm flipH="1">
            <a:off x="6294438" y="3584575"/>
            <a:ext cx="588962" cy="6080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12" descr="alt=&quot;&quot;"/>
          <p:cNvSpPr>
            <a:spLocks noChangeShapeType="1"/>
          </p:cNvSpPr>
          <p:nvPr/>
        </p:nvSpPr>
        <p:spPr bwMode="auto">
          <a:xfrm flipV="1">
            <a:off x="4702175" y="4598988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Rectangle 9" descr="Attitudes affect &quot;feel&quot;"/>
          <p:cNvSpPr>
            <a:spLocks noChangeArrowheads="1"/>
          </p:cNvSpPr>
          <p:nvPr/>
        </p:nvSpPr>
        <p:spPr bwMode="auto">
          <a:xfrm>
            <a:off x="6248400" y="2605088"/>
            <a:ext cx="2119313" cy="989012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321425" y="2651125"/>
            <a:ext cx="19383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/>
              <a:t>Attitudes</a:t>
            </a:r>
            <a:br>
              <a:rPr lang="en-US" altLang="en-US" sz="1800" i="1"/>
            </a:br>
            <a:r>
              <a:rPr lang="en-US" altLang="en-US" sz="1800"/>
              <a:t>Affect</a:t>
            </a:r>
            <a:br>
              <a:rPr lang="en-US" altLang="en-US" sz="1800"/>
            </a:br>
            <a:r>
              <a:rPr lang="en-US" altLang="en-US" sz="1800"/>
              <a:t>“Feel”</a:t>
            </a:r>
          </a:p>
        </p:txBody>
      </p:sp>
      <p:sp>
        <p:nvSpPr>
          <p:cNvPr id="16396" name="Rectangle 7" descr="Skills Behaviors &quot;Do&quot;"/>
          <p:cNvSpPr>
            <a:spLocks noChangeArrowheads="1"/>
          </p:cNvSpPr>
          <p:nvPr/>
        </p:nvSpPr>
        <p:spPr bwMode="auto">
          <a:xfrm>
            <a:off x="3649663" y="5181600"/>
            <a:ext cx="2119312" cy="989013"/>
          </a:xfrm>
          <a:prstGeom prst="rect">
            <a:avLst/>
          </a:prstGeom>
          <a:solidFill>
            <a:srgbClr val="E7E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7" name="Text Box 8"/>
          <p:cNvSpPr txBox="1">
            <a:spLocks noChangeArrowheads="1"/>
          </p:cNvSpPr>
          <p:nvPr/>
        </p:nvSpPr>
        <p:spPr bwMode="auto">
          <a:xfrm>
            <a:off x="3722688" y="5227638"/>
            <a:ext cx="1938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i="1"/>
              <a:t>Skills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Behaviors</a:t>
            </a:r>
            <a:br>
              <a:rPr lang="en-US" altLang="en-US" sz="1800"/>
            </a:br>
            <a:r>
              <a:rPr lang="en-US" altLang="en-US" sz="1800"/>
              <a:t>“Do”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9252C115-11BF-4EB6-B91E-D85E079D33F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Outcomes of Team Competencies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828800"/>
            <a:ext cx="3810000" cy="3543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Knowledge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Shared Mental Model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2000" smtClean="0">
              <a:ea typeface="ヒラギノ角ゴ Pro W3" pitchFamily="12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Attitudes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Mutual Trust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Team Orientation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2000" smtClean="0">
              <a:ea typeface="ヒラギノ角ゴ Pro W3" pitchFamily="12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b="1" smtClean="0">
                <a:ea typeface="ヒラギノ角ゴ Pro W3" pitchFamily="127" charset="-128"/>
              </a:rPr>
              <a:t>Performance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Adaptability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Accuracy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Productivity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Efficiency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Safety</a:t>
            </a:r>
          </a:p>
        </p:txBody>
      </p:sp>
      <p:pic>
        <p:nvPicPr>
          <p:cNvPr id="17413" name="Picture 5" descr="triangle_framework_2_1_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789113"/>
            <a:ext cx="5595937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82E6215-D8F0-47B6-8040-1CBF4F021551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en-US" altLang="en-US" sz="1000" smtClean="0">
                <a:solidFill>
                  <a:srgbClr val="542200"/>
                </a:solidFill>
              </a:rPr>
              <a:t> 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High-Performing Teams</a:t>
            </a:r>
          </a:p>
        </p:txBody>
      </p:sp>
      <p:sp>
        <p:nvSpPr>
          <p:cNvPr id="1843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200" smtClean="0">
                <a:ea typeface="ヒラギノ角ゴ Pro W3" pitchFamily="127" charset="-128"/>
              </a:rPr>
              <a:t>	</a:t>
            </a:r>
            <a:r>
              <a:rPr lang="en-US" altLang="en-US" sz="2200" b="1" smtClean="0">
                <a:ea typeface="ヒラギノ角ゴ Pro W3" pitchFamily="127" charset="-128"/>
              </a:rPr>
              <a:t>Teams that perform well:</a:t>
            </a:r>
          </a:p>
          <a:p>
            <a:pPr lvl="1"/>
            <a:r>
              <a:rPr lang="en-US" altLang="en-US" sz="2200" smtClean="0">
                <a:ea typeface="ヒラギノ角ゴ Pro W3" pitchFamily="127" charset="-128"/>
              </a:rPr>
              <a:t>Hold shared mental models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clear roles and responsibilities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clear, valued, and shared vision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Optimize resources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Have strong team leadership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Engage in a regular discipline of feedback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Develop a strong sense of collective trust and confidence 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Create mechanisms to cooperate and coordinate</a:t>
            </a:r>
          </a:p>
          <a:p>
            <a:pPr lvl="1">
              <a:spcBef>
                <a:spcPct val="10000"/>
              </a:spcBef>
            </a:pPr>
            <a:r>
              <a:rPr lang="en-US" altLang="en-US" sz="2200" smtClean="0">
                <a:ea typeface="ヒラギノ角ゴ Pro W3" pitchFamily="127" charset="-128"/>
              </a:rPr>
              <a:t>Manage and optimize performance outcomes</a:t>
            </a:r>
          </a:p>
          <a:p>
            <a:pPr lvl="1" algn="r">
              <a:buFont typeface="Wingdings" pitchFamily="2" charset="2"/>
              <a:buNone/>
            </a:pPr>
            <a:r>
              <a:rPr lang="en-US" altLang="en-US" sz="2200" b="1" smtClean="0">
                <a:ea typeface="ヒラギノ角ゴ Pro W3" pitchFamily="127" charset="-128"/>
              </a:rPr>
              <a:t>	</a:t>
            </a:r>
            <a:r>
              <a:rPr lang="en-US" altLang="en-US" sz="2000" i="1" smtClean="0">
                <a:ea typeface="ヒラギノ角ゴ Pro W3" pitchFamily="127" charset="-128"/>
              </a:rPr>
              <a:t>(Salas, et al.,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Evidence That TeamSTEPPS Works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F69F54B-2939-489B-BA20-3199903B9C54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9460" name="Content Placeholder 4"/>
          <p:cNvSpPr>
            <a:spLocks noGrp="1" noChangeArrowheads="1"/>
          </p:cNvSpPr>
          <p:nvPr>
            <p:ph idx="1"/>
          </p:nvPr>
        </p:nvSpPr>
        <p:spPr>
          <a:xfrm>
            <a:off x="711200" y="1979613"/>
            <a:ext cx="3889375" cy="4189412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ClrTx/>
            </a:pPr>
            <a:r>
              <a:rPr lang="en-US" altLang="en-US" sz="2000" smtClean="0">
                <a:ea typeface="ヒラギノ角ゴ Pro W3" pitchFamily="127" charset="-128"/>
              </a:rPr>
              <a:t>Capella, et al. (2010)</a:t>
            </a:r>
          </a:p>
          <a:p>
            <a:pPr marL="465138" lvl="1" indent="-233363">
              <a:buClrTx/>
            </a:pPr>
            <a:r>
              <a:rPr lang="en-US" altLang="en-US" sz="1800" smtClean="0">
                <a:ea typeface="ヒラギノ角ゴ Pro W3" pitchFamily="127" charset="-128"/>
              </a:rPr>
              <a:t>Trauma resuscitation team </a:t>
            </a:r>
            <a:br>
              <a:rPr lang="en-US" altLang="en-US" sz="1800" smtClean="0">
                <a:ea typeface="ヒラギノ角ゴ Pro W3" pitchFamily="127" charset="-128"/>
              </a:rPr>
            </a:br>
            <a:r>
              <a:rPr lang="en-US" altLang="en-US" sz="1800" smtClean="0">
                <a:ea typeface="ヒラギノ角ゴ Pro W3" pitchFamily="127" charset="-128"/>
              </a:rPr>
              <a:t>implementation</a:t>
            </a:r>
          </a:p>
          <a:p>
            <a:pPr marL="465138" lvl="1" indent="-233363">
              <a:buClrTx/>
            </a:pPr>
            <a:r>
              <a:rPr lang="en-US" altLang="en-US" sz="1800" smtClean="0">
                <a:ea typeface="ヒラギノ角ゴ Pro W3" pitchFamily="127" charset="-128"/>
              </a:rPr>
              <a:t>Pre- and post-TeamSTEPPS </a:t>
            </a:r>
            <a:br>
              <a:rPr lang="en-US" altLang="en-US" sz="1800" smtClean="0">
                <a:ea typeface="ヒラギノ角ゴ Pro W3" pitchFamily="127" charset="-128"/>
              </a:rPr>
            </a:br>
            <a:r>
              <a:rPr lang="en-US" altLang="en-US" sz="1800" smtClean="0">
                <a:ea typeface="ヒラギノ角ゴ Pro W3" pitchFamily="127" charset="-128"/>
              </a:rPr>
              <a:t>training results:</a:t>
            </a:r>
          </a:p>
          <a:p>
            <a:pPr marL="679450" lvl="2">
              <a:buClrTx/>
            </a:pPr>
            <a:r>
              <a:rPr lang="en-US" altLang="en-US" sz="1600" smtClean="0">
                <a:ea typeface="ヒラギノ角ゴ Pro W3" pitchFamily="127" charset="-128"/>
              </a:rPr>
              <a:t>Team performance improved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across all teamwork skills: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Leadership, Situation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Monitoring, Mutual Support,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Communication</a:t>
            </a:r>
          </a:p>
          <a:p>
            <a:pPr marL="679450" lvl="2">
              <a:buClrTx/>
            </a:pPr>
            <a:r>
              <a:rPr lang="en-US" altLang="en-US" sz="1600" smtClean="0">
                <a:ea typeface="ヒラギノ角ゴ Pro W3" pitchFamily="127" charset="-128"/>
              </a:rPr>
              <a:t>Significantly decreased times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from arrival to CT scanner,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endotracheal intubation, and </a:t>
            </a:r>
            <a:br>
              <a:rPr lang="en-US" altLang="en-US" sz="1600" smtClean="0">
                <a:ea typeface="ヒラギノ角ゴ Pro W3" pitchFamily="127" charset="-128"/>
              </a:rPr>
            </a:br>
            <a:r>
              <a:rPr lang="en-US" altLang="en-US" sz="1600" smtClean="0">
                <a:ea typeface="ヒラギノ角ゴ Pro W3" pitchFamily="127" charset="-128"/>
              </a:rPr>
              <a:t>operating room</a:t>
            </a:r>
          </a:p>
        </p:txBody>
      </p:sp>
      <p:sp>
        <p:nvSpPr>
          <p:cNvPr id="8" name="Content Placeholder 4"/>
          <p:cNvSpPr txBox="1">
            <a:spLocks noChangeArrowheads="1"/>
          </p:cNvSpPr>
          <p:nvPr/>
        </p:nvSpPr>
        <p:spPr bwMode="auto">
          <a:xfrm>
            <a:off x="4876800" y="1979613"/>
            <a:ext cx="3948113" cy="4189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marL="342900" indent="-3429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r>
              <a:rPr lang="en-US" sz="2000" kern="0" dirty="0" smtClean="0"/>
              <a:t>Thomas &amp; </a:t>
            </a:r>
            <a:r>
              <a:rPr lang="en-US" sz="2000" kern="0" dirty="0" err="1" smtClean="0"/>
              <a:t>Galla</a:t>
            </a:r>
            <a:r>
              <a:rPr lang="en-US" sz="2000" kern="0" dirty="0" smtClean="0"/>
              <a:t> (2013)</a:t>
            </a:r>
          </a:p>
          <a:p>
            <a:pPr marL="465138" lvl="1" indent="-233363">
              <a:buClrTx/>
              <a:defRPr/>
            </a:pPr>
            <a:r>
              <a:rPr lang="en-US" sz="1800" dirty="0" err="1" smtClean="0"/>
              <a:t>Systemwide</a:t>
            </a:r>
            <a:r>
              <a:rPr lang="en-US" sz="1800" dirty="0" smtClean="0"/>
              <a:t> implementation</a:t>
            </a:r>
          </a:p>
          <a:p>
            <a:pPr marL="465138" lvl="1" indent="-233363">
              <a:buClrTx/>
              <a:defRPr/>
            </a:pPr>
            <a:r>
              <a:rPr lang="en-US" sz="1800" dirty="0" smtClean="0"/>
              <a:t>Pre- and post-TeamSTEPPS </a:t>
            </a:r>
            <a:br>
              <a:rPr lang="en-US" sz="1800" dirty="0" smtClean="0"/>
            </a:br>
            <a:r>
              <a:rPr lang="en-US" sz="1800" dirty="0" smtClean="0"/>
              <a:t>training results:</a:t>
            </a:r>
          </a:p>
          <a:p>
            <a:pPr marL="679450" lvl="2">
              <a:buClrTx/>
              <a:defRPr/>
            </a:pPr>
            <a:r>
              <a:rPr lang="en-US" sz="1600" dirty="0"/>
              <a:t>Significant improvement </a:t>
            </a:r>
            <a:br>
              <a:rPr lang="en-US" sz="1600" dirty="0"/>
            </a:br>
            <a:r>
              <a:rPr lang="en-US" sz="1600" dirty="0"/>
              <a:t>in HSOPS scores on Feedback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and Communication About</a:t>
            </a:r>
            <a:br>
              <a:rPr lang="en-US" sz="1600" dirty="0" smtClean="0"/>
            </a:br>
            <a:r>
              <a:rPr lang="en-US" sz="1600" dirty="0" smtClean="0"/>
              <a:t>Error, Frequency of Events </a:t>
            </a:r>
            <a:br>
              <a:rPr lang="en-US" sz="1600" dirty="0" smtClean="0"/>
            </a:br>
            <a:r>
              <a:rPr lang="en-US" sz="1600" dirty="0" smtClean="0"/>
              <a:t>Reported, Hospital Handoffs and </a:t>
            </a:r>
            <a:br>
              <a:rPr lang="en-US" sz="1600" dirty="0" smtClean="0"/>
            </a:br>
            <a:r>
              <a:rPr lang="en-US" sz="1600" dirty="0" smtClean="0"/>
              <a:t>Transitions, and Teamwork </a:t>
            </a:r>
            <a:br>
              <a:rPr lang="en-US" sz="1600" dirty="0" smtClean="0"/>
            </a:br>
            <a:r>
              <a:rPr lang="en-US" sz="1600" dirty="0" smtClean="0"/>
              <a:t>Across Units</a:t>
            </a:r>
          </a:p>
          <a:p>
            <a:pPr marL="679450" lvl="2">
              <a:buClrTx/>
              <a:defRPr/>
            </a:pPr>
            <a:r>
              <a:rPr lang="en-US" sz="1600" dirty="0" smtClean="0"/>
              <a:t>Incremental changes evident </a:t>
            </a:r>
            <a:br>
              <a:rPr lang="en-US" sz="1600" dirty="0" smtClean="0"/>
            </a:br>
            <a:r>
              <a:rPr lang="en-US" sz="1600" dirty="0" smtClean="0"/>
              <a:t>through reduction of </a:t>
            </a:r>
            <a:br>
              <a:rPr lang="en-US" sz="1600" dirty="0" smtClean="0"/>
            </a:br>
            <a:r>
              <a:rPr lang="en-US" sz="1600" dirty="0" smtClean="0"/>
              <a:t>nosocomial infections, falls, </a:t>
            </a:r>
            <a:br>
              <a:rPr lang="en-US" sz="1600" dirty="0" smtClean="0"/>
            </a:br>
            <a:r>
              <a:rPr lang="en-US" sz="1600" dirty="0" smtClean="0"/>
              <a:t>birth trauma, and other incidents</a:t>
            </a:r>
            <a:endParaRPr 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496B30AE-88B3-41A5-8469-E82141680333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ヒラギノ角ゴ Pro W3" pitchFamily="127" charset="-128"/>
              </a:rPr>
              <a:t>Applying TeamSTEPPS Exercise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1913" y="1906588"/>
            <a:ext cx="7313612" cy="3543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Please answer the following question on your TeamSTEPPS Implementation Worksheet, which we will continue to complete at the end of each of the Fundamentals Course modules: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dirty="0"/>
              <a:t>What is the patient safety issue your organization is facing that is linked to a problem with teamwork?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200" dirty="0" smtClean="0">
              <a:solidFill>
                <a:srgbClr val="E1393E"/>
              </a:solidFill>
            </a:endParaRPr>
          </a:p>
        </p:txBody>
      </p:sp>
      <p:pic>
        <p:nvPicPr>
          <p:cNvPr id="20485" name="Picture 9" descr="exerc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383088"/>
            <a:ext cx="13176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235F58EE-2B89-4426-A628-FBB8BCCBDFC1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667000"/>
            <a:ext cx="8001000" cy="1470025"/>
          </a:xfrm>
        </p:spPr>
        <p:txBody>
          <a:bodyPr tIns="45720" bIns="45720" anchorCtr="0"/>
          <a:lstStyle/>
          <a:p>
            <a:pPr eaLnBrk="1" hangingPunct="1"/>
            <a:r>
              <a:rPr lang="en-US" altLang="en-US" sz="3800" dirty="0" smtClean="0">
                <a:ea typeface="ヒラギノ角ゴ Pro W3" pitchFamily="127" charset="-128"/>
              </a:rPr>
              <a:t>Introductions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814C26D5-3A12-4464-821E-E306BB36E4F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667000"/>
            <a:ext cx="8001000" cy="1470025"/>
          </a:xfrm>
        </p:spPr>
        <p:txBody>
          <a:bodyPr tIns="45720" bIns="45720" anchorCtr="0"/>
          <a:lstStyle/>
          <a:p>
            <a:pPr eaLnBrk="1" hangingPunct="1"/>
            <a:r>
              <a:rPr lang="en-US" altLang="en-US" sz="3800" smtClean="0">
                <a:ea typeface="ヒラギノ角ゴ Pro W3" pitchFamily="127" charset="-128"/>
              </a:rPr>
              <a:t>Teamwork Exercise #1</a:t>
            </a:r>
          </a:p>
        </p:txBody>
      </p:sp>
      <p:pic>
        <p:nvPicPr>
          <p:cNvPr id="5124" name="Picture 9" descr="exerc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4383088"/>
            <a:ext cx="13176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FC5C87DC-98FA-450A-87A4-3EBC78078B1E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Objectives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TeamSTEPPS Master Trainer course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impact of errors and why they occur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Describe the TeamSTEPPS framework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State the outcomes of the TeamSTEPPS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54B970C2-637B-4BAD-BEAF-7D239FFF8F74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39063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ヒラギノ角ゴ Pro W3" pitchFamily="127" charset="-128"/>
              </a:rPr>
              <a:t>Course Agenda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082800"/>
            <a:ext cx="3933825" cy="40100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Day 1:</a:t>
            </a:r>
          </a:p>
          <a:p>
            <a:pPr eaLnBrk="1" hangingPunct="1">
              <a:defRPr/>
            </a:pPr>
            <a:r>
              <a:rPr lang="en-US" sz="2000" dirty="0" smtClean="0"/>
              <a:t>Module 1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Introduction</a:t>
            </a:r>
          </a:p>
          <a:p>
            <a:pPr eaLnBrk="1" hangingPunct="1">
              <a:defRPr/>
            </a:pPr>
            <a:r>
              <a:rPr lang="en-US" sz="2000" dirty="0" smtClean="0"/>
              <a:t>Module 2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Team Structure</a:t>
            </a:r>
          </a:p>
          <a:p>
            <a:pPr eaLnBrk="1" hangingPunct="1">
              <a:defRPr/>
            </a:pPr>
            <a:r>
              <a:rPr lang="en-US" sz="2000" dirty="0" smtClean="0"/>
              <a:t>Module 3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Communication</a:t>
            </a:r>
          </a:p>
          <a:p>
            <a:pPr eaLnBrk="1" hangingPunct="1">
              <a:defRPr/>
            </a:pPr>
            <a:r>
              <a:rPr lang="en-US" sz="2000" dirty="0" smtClean="0"/>
              <a:t>Module 4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Leading Teams</a:t>
            </a:r>
          </a:p>
          <a:p>
            <a:pPr eaLnBrk="1" hangingPunct="1">
              <a:defRPr/>
            </a:pPr>
            <a:r>
              <a:rPr lang="en-US" sz="2000" dirty="0" smtClean="0"/>
              <a:t>Module 5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Situation Monitoring</a:t>
            </a:r>
          </a:p>
          <a:p>
            <a:pPr eaLnBrk="1" hangingPunct="1">
              <a:defRPr/>
            </a:pPr>
            <a:r>
              <a:rPr lang="en-US" sz="2000" dirty="0" smtClean="0"/>
              <a:t>Module 6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Mutual Support</a:t>
            </a:r>
          </a:p>
          <a:p>
            <a:pPr eaLnBrk="1" hangingPunct="1">
              <a:defRPr/>
            </a:pPr>
            <a:r>
              <a:rPr lang="en-US" sz="2000" dirty="0" smtClean="0"/>
              <a:t>Module 7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Summary</a:t>
            </a:r>
            <a:r>
              <a:rPr lang="en-US" sz="2000" dirty="0" smtClean="0">
                <a:cs typeface="Arial" pitchFamily="34" charset="0"/>
              </a:rPr>
              <a:t>—</a:t>
            </a:r>
            <a:r>
              <a:rPr lang="en-US" sz="2000" dirty="0" smtClean="0"/>
              <a:t>Putting It All Together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8100" y="2071688"/>
            <a:ext cx="3810000" cy="3543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Day 2:</a:t>
            </a:r>
          </a:p>
          <a:p>
            <a:pPr eaLnBrk="1" hangingPunct="1">
              <a:defRPr/>
            </a:pPr>
            <a:r>
              <a:rPr lang="en-US" sz="2000" dirty="0" smtClean="0"/>
              <a:t>Change Management: </a:t>
            </a:r>
            <a:br>
              <a:rPr lang="en-US" sz="2000" dirty="0" smtClean="0"/>
            </a:br>
            <a:r>
              <a:rPr lang="en-US" sz="2000" dirty="0" smtClean="0"/>
              <a:t>How to Achieve a Culture </a:t>
            </a:r>
            <a:br>
              <a:rPr lang="en-US" sz="2000" dirty="0" smtClean="0"/>
            </a:br>
            <a:r>
              <a:rPr lang="en-US" sz="2000" dirty="0" smtClean="0"/>
              <a:t>of Safety</a:t>
            </a:r>
          </a:p>
          <a:p>
            <a:pPr eaLnBrk="1" hangingPunct="1">
              <a:defRPr/>
            </a:pPr>
            <a:r>
              <a:rPr lang="en-US" sz="2000" dirty="0" smtClean="0"/>
              <a:t>Coaching Workshop</a:t>
            </a:r>
          </a:p>
          <a:p>
            <a:pPr eaLnBrk="1" hangingPunct="1">
              <a:defRPr/>
            </a:pPr>
            <a:r>
              <a:rPr lang="en-US" sz="2000" dirty="0" smtClean="0"/>
              <a:t>Measurement</a:t>
            </a:r>
          </a:p>
          <a:p>
            <a:pPr eaLnBrk="1" hangingPunct="1">
              <a:defRPr/>
            </a:pPr>
            <a:r>
              <a:rPr lang="en-US" sz="2000" dirty="0" smtClean="0"/>
              <a:t>Implementation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Day 1 - Core Teamwork Skills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3B8A24D2-CD4B-4A7E-A1D4-09B2DD602EB5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pic>
        <p:nvPicPr>
          <p:cNvPr id="8196" name="Picture 3" descr="framework_compl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754188"/>
            <a:ext cx="5421313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llustrat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2875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827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663300"/>
                </a:solidFill>
              </a:rPr>
              <a:t>Day 2 – Coach, Implement, Sustain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39063" cy="914400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Master Training Materials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800600"/>
          </a:xfrm>
        </p:spPr>
        <p:txBody>
          <a:bodyPr/>
          <a:lstStyle/>
          <a:p>
            <a:r>
              <a:rPr lang="en-US" altLang="en-US" sz="2600" dirty="0" smtClean="0">
                <a:ea typeface="ヒラギノ角ゴ Pro W3" pitchFamily="127" charset="-128"/>
              </a:rPr>
              <a:t>Instructor Manual</a:t>
            </a:r>
          </a:p>
          <a:p>
            <a:pPr lvl="1"/>
            <a:r>
              <a:rPr lang="en-US" altLang="en-US" sz="2600" dirty="0" smtClean="0">
                <a:ea typeface="ヒラギノ角ゴ Pro W3" pitchFamily="127" charset="-128"/>
              </a:rPr>
              <a:t>Course Management Guide</a:t>
            </a:r>
          </a:p>
          <a:p>
            <a:pPr lvl="1"/>
            <a:r>
              <a:rPr lang="en-US" altLang="en-US" sz="2600" dirty="0" smtClean="0">
                <a:ea typeface="ヒラギノ角ゴ Pro W3" pitchFamily="127" charset="-128"/>
              </a:rPr>
              <a:t>Instructor guides</a:t>
            </a:r>
          </a:p>
          <a:p>
            <a:pPr lvl="1"/>
            <a:r>
              <a:rPr lang="en-US" altLang="en-US" sz="2600" dirty="0" smtClean="0">
                <a:ea typeface="ヒラギノ角ゴ Pro W3" pitchFamily="127" charset="-128"/>
              </a:rPr>
              <a:t>Course slides</a:t>
            </a:r>
          </a:p>
          <a:p>
            <a:pPr lvl="1"/>
            <a:r>
              <a:rPr lang="en-US" altLang="en-US" sz="2600" dirty="0" smtClean="0">
                <a:ea typeface="ヒラギノ角ゴ Pro W3" pitchFamily="127" charset="-128"/>
              </a:rPr>
              <a:t>Measurement tools</a:t>
            </a:r>
          </a:p>
          <a:p>
            <a:r>
              <a:rPr lang="en-US" altLang="en-US" sz="2600" smtClean="0">
                <a:ea typeface="ヒラギノ角ゴ Pro W3" pitchFamily="127" charset="-128"/>
              </a:rPr>
              <a:t>Customizable </a:t>
            </a:r>
            <a:r>
              <a:rPr lang="en-US" altLang="en-US" sz="2600" dirty="0" smtClean="0">
                <a:ea typeface="ヒラギノ角ゴ Pro W3" pitchFamily="127" charset="-128"/>
              </a:rPr>
              <a:t>materials</a:t>
            </a:r>
          </a:p>
          <a:p>
            <a:r>
              <a:rPr lang="en-US" altLang="en-US" sz="2600" dirty="0" smtClean="0">
                <a:ea typeface="ヒラギノ角ゴ Pro W3" pitchFamily="127" charset="-128"/>
              </a:rPr>
              <a:t>Videos</a:t>
            </a:r>
          </a:p>
          <a:p>
            <a:pPr lvl="1"/>
            <a:endParaRPr lang="en-US" altLang="en-US" sz="2600" dirty="0" smtClean="0">
              <a:ea typeface="ヒラギノ角ゴ Pro W3" pitchFamily="127" charset="-128"/>
            </a:endParaRPr>
          </a:p>
          <a:p>
            <a:endParaRPr lang="en-US" altLang="en-US" sz="2600" dirty="0" smtClean="0">
              <a:ea typeface="ヒラギノ角ゴ Pro W3" pitchFamily="127" charset="-128"/>
            </a:endParaRPr>
          </a:p>
          <a:p>
            <a:endParaRPr lang="en-US" altLang="en-US" dirty="0" smtClean="0">
              <a:ea typeface="ヒラギノ角ゴ Pro W3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542200"/>
                </a:solidFill>
              </a:rPr>
              <a:t> </a:t>
            </a:r>
            <a:fld id="{EAECB8E2-F1D3-4D1F-B4AD-5BFC6F944E1B}" type="slidenum">
              <a:rPr lang="en-US" altLang="en-US" sz="1000" smtClean="0">
                <a:solidFill>
                  <a:srgbClr val="54220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en-US" altLang="en-US" sz="1000" smtClean="0">
                <a:solidFill>
                  <a:srgbClr val="542200"/>
                </a:solidFill>
              </a:rPr>
              <a:t> 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>
                <a:ea typeface="ヒラギノ角ゴ Pro W3" pitchFamily="127" charset="-128"/>
              </a:rPr>
              <a:t>Sue Sheridan Video</a:t>
            </a:r>
          </a:p>
        </p:txBody>
      </p:sp>
      <p:pic>
        <p:nvPicPr>
          <p:cNvPr id="11268" name="Picture 6" descr="director penguin used to start video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76800"/>
            <a:ext cx="11144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1" descr="sue sherida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61520761</TotalTime>
  <Pages>6</Pages>
  <Words>365</Words>
  <Application>Microsoft Office PowerPoint</Application>
  <PresentationFormat>Letter Paper (8.5x11 in)</PresentationFormat>
  <Paragraphs>153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ヒラギノ角ゴ Pro W3</vt:lpstr>
      <vt:lpstr>2_Main_Olive</vt:lpstr>
      <vt:lpstr>Team Strategies and Tools  to Enhance Performance  and Patient Safety</vt:lpstr>
      <vt:lpstr>Introductions</vt:lpstr>
      <vt:lpstr>Teamwork Exercise #1</vt:lpstr>
      <vt:lpstr>Objectives</vt:lpstr>
      <vt:lpstr>Course Agenda</vt:lpstr>
      <vt:lpstr>Day 1 - Core Teamwork Skills</vt:lpstr>
      <vt:lpstr>PowerPoint Presentation</vt:lpstr>
      <vt:lpstr>Master Training Materials</vt:lpstr>
      <vt:lpstr>Sue Sheridan Video</vt:lpstr>
      <vt:lpstr>Video Discussion</vt:lpstr>
      <vt:lpstr>Barriers to Team Performance</vt:lpstr>
      <vt:lpstr>Patient Safety Movement &amp;  Team Training</vt:lpstr>
      <vt:lpstr>PowerPoint Presentation</vt:lpstr>
      <vt:lpstr>What Makes Up Team Performance?</vt:lpstr>
      <vt:lpstr>Outcomes of Team Competencies</vt:lpstr>
      <vt:lpstr>High-Performing Teams</vt:lpstr>
      <vt:lpstr>Evidence That TeamSTEPPS Works</vt:lpstr>
      <vt:lpstr>Applying TeamSTEPPS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Bonnett, Doreen (AHRQ/OC)</cp:lastModifiedBy>
  <cp:revision>1105</cp:revision>
  <cp:lastPrinted>2013-10-18T15:04:16Z</cp:lastPrinted>
  <dcterms:created xsi:type="dcterms:W3CDTF">1997-11-14T21:37:50Z</dcterms:created>
  <dcterms:modified xsi:type="dcterms:W3CDTF">2019-06-28T17:37:56Z</dcterms:modified>
</cp:coreProperties>
</file>