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705" r:id="rId2"/>
    <p:sldId id="706" r:id="rId3"/>
    <p:sldId id="707" r:id="rId4"/>
    <p:sldId id="708" r:id="rId5"/>
    <p:sldId id="709" r:id="rId6"/>
    <p:sldId id="710" r:id="rId7"/>
    <p:sldId id="711" r:id="rId8"/>
    <p:sldId id="712" r:id="rId9"/>
    <p:sldId id="713" r:id="rId10"/>
    <p:sldId id="714" r:id="rId11"/>
    <p:sldId id="715" r:id="rId12"/>
    <p:sldId id="716" r:id="rId13"/>
    <p:sldId id="717" r:id="rId14"/>
    <p:sldId id="718" r:id="rId15"/>
    <p:sldId id="719" r:id="rId16"/>
    <p:sldId id="720" r:id="rId17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5DAFF"/>
    <a:srgbClr val="99CCFF"/>
    <a:srgbClr val="A7FDC4"/>
    <a:srgbClr val="FFD889"/>
    <a:srgbClr val="FFCE6D"/>
    <a:srgbClr val="2232CE"/>
    <a:srgbClr val="E1F0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 snapToGrid="0">
      <p:cViewPr>
        <p:scale>
          <a:sx n="70" d="100"/>
          <a:sy n="70" d="100"/>
        </p:scale>
        <p:origin x="-1164" y="-780"/>
      </p:cViewPr>
      <p:guideLst>
        <p:guide orient="horz" pos="2266"/>
        <p:guide orient="horz" pos="1488"/>
        <p:guide orient="horz" pos="4319"/>
        <p:guide orient="horz" pos="3012"/>
        <p:guide pos="2880"/>
        <p:guide pos="11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02" y="1416"/>
      </p:cViewPr>
      <p:guideLst>
        <p:guide orient="horz" pos="3025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692900" y="9310688"/>
            <a:ext cx="490538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dirty="0" smtClean="0"/>
              <a:t>  </a:t>
            </a:r>
            <a:fld id="{61C76083-DBBA-4519-BE89-D18D8512DD56}" type="slidenum">
              <a:rPr lang="en-US" altLang="en-US" sz="1000" smtClean="0">
                <a:solidFill>
                  <a:srgbClr val="663300"/>
                </a:solidFill>
                <a:latin typeface="Verdan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000" dirty="0" smtClean="0">
              <a:solidFill>
                <a:srgbClr val="663300"/>
              </a:solidFill>
              <a:latin typeface="Verdana" pitchFamily="34" charset="0"/>
            </a:endParaRPr>
          </a:p>
        </p:txBody>
      </p:sp>
      <p:pic>
        <p:nvPicPr>
          <p:cNvPr id="35843" name="Picture 3" descr="Slide_title2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65" t="32530" r="2986"/>
          <a:stretch>
            <a:fillRect/>
          </a:stretch>
        </p:blipFill>
        <p:spPr bwMode="auto">
          <a:xfrm>
            <a:off x="5689600" y="0"/>
            <a:ext cx="1625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Line 4"/>
          <p:cNvSpPr>
            <a:spLocks noChangeShapeType="1"/>
          </p:cNvSpPr>
          <p:nvPr/>
        </p:nvSpPr>
        <p:spPr bwMode="auto">
          <a:xfrm flipV="1">
            <a:off x="0" y="561975"/>
            <a:ext cx="7315200" cy="3175"/>
          </a:xfrm>
          <a:prstGeom prst="line">
            <a:avLst/>
          </a:prstGeom>
          <a:noFill/>
          <a:ln w="9525">
            <a:solidFill>
              <a:srgbClr val="C7C39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5845" name="Group 6"/>
          <p:cNvGrpSpPr>
            <a:grpSpLocks/>
          </p:cNvGrpSpPr>
          <p:nvPr/>
        </p:nvGrpSpPr>
        <p:grpSpPr bwMode="auto">
          <a:xfrm>
            <a:off x="0" y="9309100"/>
            <a:ext cx="7315200" cy="241300"/>
            <a:chOff x="-48" y="5568"/>
            <a:chExt cx="4320" cy="144"/>
          </a:xfrm>
        </p:grpSpPr>
        <p:sp>
          <p:nvSpPr>
            <p:cNvPr id="35848" name="Line 7"/>
            <p:cNvSpPr>
              <a:spLocks noChangeShapeType="1"/>
            </p:cNvSpPr>
            <p:nvPr userDrawn="1"/>
          </p:nvSpPr>
          <p:spPr bwMode="auto">
            <a:xfrm>
              <a:off x="-48" y="5712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49" name="Line 8"/>
            <p:cNvSpPr>
              <a:spLocks noChangeShapeType="1"/>
            </p:cNvSpPr>
            <p:nvPr userDrawn="1"/>
          </p:nvSpPr>
          <p:spPr bwMode="auto">
            <a:xfrm>
              <a:off x="-48" y="5568"/>
              <a:ext cx="4320" cy="0"/>
            </a:xfrm>
            <a:prstGeom prst="line">
              <a:avLst/>
            </a:prstGeom>
            <a:noFill/>
            <a:ln w="9525">
              <a:solidFill>
                <a:srgbClr val="C7C3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149725" y="9309100"/>
            <a:ext cx="231616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defRPr/>
            </a:pPr>
            <a:r>
              <a:rPr lang="en-US" altLang="en-US" sz="1000" dirty="0" smtClean="0">
                <a:solidFill>
                  <a:srgbClr val="663300"/>
                </a:solidFill>
                <a:latin typeface="Verdana" pitchFamily="34" charset="0"/>
              </a:rPr>
              <a:t> TeamSTEPPS 2.0  |  Implementation Guide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gray">
          <a:xfrm>
            <a:off x="5791200" y="80963"/>
            <a:ext cx="143351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540" tIns="47540" rIns="47540" bIns="475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dirty="0" smtClean="0">
                <a:solidFill>
                  <a:srgbClr val="FFFFE1"/>
                </a:solidFill>
              </a:rPr>
              <a:t>Implementation Guide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81209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262313" y="9142413"/>
            <a:ext cx="792162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40" tIns="46449" rIns="91240" bIns="46449">
            <a:spAutoFit/>
          </a:bodyPr>
          <a:lstStyle>
            <a:lvl1pPr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300" smtClean="0"/>
              <a:t>Page </a:t>
            </a:r>
            <a:fld id="{87614DB2-4367-44EE-9CA4-91165EF1D645}" type="slidenum">
              <a:rPr lang="en-US" altLang="en-US" sz="13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300" smtClean="0"/>
          </a:p>
        </p:txBody>
      </p:sp>
      <p:sp>
        <p:nvSpPr>
          <p:cNvPr id="19459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868488" y="1174750"/>
            <a:ext cx="3592512" cy="2693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4557713"/>
            <a:ext cx="5365750" cy="4851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60" tIns="46449" rIns="94560" bIns="46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8949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9DD51572-1D72-4132-A046-BE674F521135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800" b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E2FD00DE-8DC2-4506-8722-73E07AECEFE5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793B8389-25A7-4D1A-B580-A469CD91FFBB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0DA3B6F-8EB4-4A87-B731-C099FE70AAC8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C7A11963-DAED-4FAC-86EE-8B3B2DF1942E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 anchor="b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</a:pPr>
            <a:fld id="{42C7A969-4339-47E1-8BD8-245BC9F45B66}" type="slidenum">
              <a:rPr lang="en-US" altLang="en-US" sz="1300" b="0"/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3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1F9F597-994E-423C-B5C7-F62D56841DDE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16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13AE22D-C196-4092-8AA9-20186C9D36F1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C40E117-8264-4FF4-8B5F-72A5325C6C5F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407C82FB-8E19-451C-AA43-B36D53002B19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547A2DFA-6F60-43D8-8928-AEE7E746E16B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042A0244-C466-46B8-8296-2412C1DBAADA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688F8946-CA01-4811-A297-0D9088EC5D33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2B356DE4-5F34-4539-B6C0-6C66E190B7AF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8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  <a:ea typeface="ヒラギノ角ゴ Pro W3" pitchFamily="127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86" tIns="48093" rIns="96186" bIns="48093"/>
          <a:lstStyle>
            <a:lvl1pPr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40000"/>
              </a:spcBef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fld id="{8C6FDBB3-69EB-4DB8-B321-2E86F2FF1CA2}" type="slidenum">
              <a:rPr lang="en-US" altLang="en-US" sz="1800" b="0"/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8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Slide_title2_0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0"/>
            <a:ext cx="710723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1" descr="BinderBeigeElement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-7938"/>
            <a:ext cx="43545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Branding_TeamSTEPPS2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5740400"/>
            <a:ext cx="5164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36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211513" y="3832225"/>
            <a:ext cx="5276850" cy="1131888"/>
          </a:xfrm>
        </p:spPr>
        <p:txBody>
          <a:bodyPr tIns="45720" bIns="45720" anchorCtr="0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4539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0AE94D7-7829-49C6-BEE0-762F567C9292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9808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876300"/>
            <a:ext cx="1951037" cy="4687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1063" y="876300"/>
            <a:ext cx="5702300" cy="4687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BF60AE3-61B2-4243-A1C8-474A2380A70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1119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2088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386873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4AB2401-90CA-4C71-ADE3-E7A20BCD283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5900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F7951CD-6A64-4332-B08F-6D98F567054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32520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63" y="876300"/>
            <a:ext cx="7739062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202088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868738"/>
            <a:ext cx="3810000" cy="1695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ADBDE69-4005-4FD0-ABAA-535C7E79274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84005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81063" y="876300"/>
            <a:ext cx="7805737" cy="46878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E3A5D04-998D-485E-9AD2-1454CE8EB97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58663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1FDDB3F-2252-4687-AC07-817C95353A2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5040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DA326A5-0247-4901-9CBF-0573BE7547B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56838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020888"/>
            <a:ext cx="3810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A2050373-0A7E-487E-8B4B-71E81BD715A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7224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BC9A9885-958E-4D0A-A4BD-4924BCA89201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9504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BD6C357-4E16-4B4A-A432-3743B2C40A15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7240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9071A37-FF6C-4677-8152-EFB04BE4514A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7858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3E8BBBC-8117-4627-A6A9-E166EC47DB38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4742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B80CAB2-24E3-41D8-8BF3-0DFB864DB69D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7650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New_TS_2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"/>
          <a:stretch>
            <a:fillRect/>
          </a:stretch>
        </p:blipFill>
        <p:spPr bwMode="auto">
          <a:xfrm>
            <a:off x="0" y="-1588"/>
            <a:ext cx="91344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Slide_content_2_10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05238"/>
            <a:ext cx="2978150" cy="305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20888"/>
            <a:ext cx="777240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926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96250" y="6581775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9144" rIns="91440" bIns="9144" numCol="1" anchor="ctr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5422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BA86FA64-C821-4AAB-AD08-DDEBD7FB62A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81063" y="876300"/>
            <a:ext cx="7739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660775" y="6591300"/>
            <a:ext cx="14446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" bIns="9144"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</a:defRPr>
            </a:lvl9pPr>
          </a:lstStyle>
          <a:p>
            <a:pPr eaLnBrk="1" hangingPunct="1">
              <a:defRPr/>
            </a:pPr>
            <a:r>
              <a:rPr lang="en-US" sz="1000" b="1" smtClean="0">
                <a:solidFill>
                  <a:srgbClr val="542200"/>
                </a:solidFill>
              </a:rPr>
              <a:t>T</a:t>
            </a:r>
            <a:r>
              <a:rPr lang="en-US" sz="800" b="1" smtClean="0">
                <a:solidFill>
                  <a:srgbClr val="542200"/>
                </a:solidFill>
              </a:rPr>
              <a:t>EAM</a:t>
            </a:r>
            <a:r>
              <a:rPr lang="en-US" sz="1000" b="1" smtClean="0">
                <a:solidFill>
                  <a:srgbClr val="542200"/>
                </a:solidFill>
              </a:rPr>
              <a:t>STEPPS 05.2</a:t>
            </a:r>
          </a:p>
        </p:txBody>
      </p:sp>
      <p:pic>
        <p:nvPicPr>
          <p:cNvPr id="1032" name="Picture 8" descr="Slide_content2_0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684213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Slide_content2_06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82" r="1672"/>
          <a:stretch>
            <a:fillRect/>
          </a:stretch>
        </p:blipFill>
        <p:spPr bwMode="auto">
          <a:xfrm>
            <a:off x="2962275" y="6400800"/>
            <a:ext cx="615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50" name="Text Box 10"/>
          <p:cNvSpPr txBox="1">
            <a:spLocks noChangeArrowheads="1"/>
          </p:cNvSpPr>
          <p:nvPr/>
        </p:nvSpPr>
        <p:spPr bwMode="auto">
          <a:xfrm>
            <a:off x="220663" y="6550025"/>
            <a:ext cx="19716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900" b="1" dirty="0" smtClean="0">
                <a:solidFill>
                  <a:schemeClr val="accent1"/>
                </a:solidFill>
              </a:rPr>
              <a:t>Page </a:t>
            </a:r>
            <a:fld id="{4F50DFA2-97D2-49DF-88EE-390E5286AF38}" type="slidenum">
              <a:rPr lang="en-US" altLang="en-US" sz="900" b="1" smtClean="0">
                <a:solidFill>
                  <a:schemeClr val="accent1"/>
                </a:solidFill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900" b="1" dirty="0" smtClean="0">
              <a:solidFill>
                <a:schemeClr val="accent1"/>
              </a:solidFill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427913" y="101600"/>
            <a:ext cx="1687512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Implementation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</a:rPr>
              <a:t>Guide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ヒラギノ角ゴ Pro W3" charset="0"/>
          <a:cs typeface="ヒラギノ角ゴ Pro W3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630238" indent="-28575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2pPr>
      <a:lvl3pPr marL="860425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ヒラギノ角ゴ Pro W3" charset="0"/>
        </a:defRPr>
      </a:lvl3pPr>
      <a:lvl4pPr marL="1090613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4pPr>
      <a:lvl5pPr marL="1320800" indent="-228600" algn="l" rtl="0" eaLnBrk="0" fontAlgn="base" hangingPunct="0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ヒラギノ角ゴ Pro W3" charset="0"/>
        </a:defRPr>
      </a:lvl5pPr>
      <a:lvl6pPr marL="17780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22352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26924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3149600" indent="-228600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62200" y="1219200"/>
            <a:ext cx="6019800" cy="4800600"/>
          </a:xfrm>
        </p:spPr>
        <p:txBody>
          <a:bodyPr/>
          <a:lstStyle/>
          <a:p>
            <a:r>
              <a:rPr lang="en-US" altLang="en-US" sz="1500" smtClean="0">
                <a:ea typeface="ヒラギノ角ゴ Pro W3" pitchFamily="127" charset="-128"/>
              </a:rPr>
              <a:t/>
            </a:r>
            <a:br>
              <a:rPr lang="en-US" altLang="en-US" sz="1500" smtClean="0">
                <a:ea typeface="ヒラギノ角ゴ Pro W3" pitchFamily="127" charset="-128"/>
              </a:rPr>
            </a:br>
            <a: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3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  <a:t>TeamSTEPPS Implementation Guide</a:t>
            </a:r>
            <a:b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36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2000" smtClean="0">
                <a:solidFill>
                  <a:srgbClr val="7E5400"/>
                </a:solidFill>
                <a:ea typeface="ヒラギノ角ゴ Pro W3" pitchFamily="127" charset="-128"/>
              </a:rPr>
            </a:br>
            <a:r>
              <a:rPr lang="en-US" altLang="en-US" sz="1800" b="0" smtClean="0">
                <a:solidFill>
                  <a:srgbClr val="7E5400"/>
                </a:solidFill>
                <a:ea typeface="ヒラギノ角ゴ Pro W3" pitchFamily="127" charset="-128"/>
              </a:rPr>
              <a:t>  </a:t>
            </a:r>
            <a: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  <a:t/>
            </a:r>
            <a:br>
              <a:rPr lang="en-US" altLang="en-US" sz="900" b="0" i="1" smtClean="0">
                <a:solidFill>
                  <a:srgbClr val="7E5400"/>
                </a:solidFill>
                <a:ea typeface="ヒラギノ角ゴ Pro W3" pitchFamily="127" charset="-128"/>
              </a:rPr>
            </a:br>
            <a:endParaRPr lang="en-US" altLang="en-US" sz="2400" b="0" smtClean="0">
              <a:ea typeface="ヒラギノ角ゴ Pro W3" pitchFamily="127" charset="-128"/>
            </a:endParaRPr>
          </a:p>
        </p:txBody>
      </p:sp>
      <p:pic>
        <p:nvPicPr>
          <p:cNvPr id="3080" name="Picture 9" descr="TeamSTEPPS 2.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5840413"/>
            <a:ext cx="33623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31850"/>
            <a:ext cx="7739062" cy="5715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6. Develop an Implementation Plan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962400" y="1447800"/>
            <a:ext cx="4724400" cy="4953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Who</a:t>
            </a:r>
            <a:r>
              <a:rPr lang="en-US" sz="1600" dirty="0" smtClean="0"/>
              <a:t> will attend the training sessions?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What</a:t>
            </a:r>
            <a:r>
              <a:rPr lang="en-US" sz="1600" dirty="0" smtClean="0"/>
              <a:t> skills will you train?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When</a:t>
            </a:r>
            <a:r>
              <a:rPr lang="en-US" sz="1600" dirty="0" smtClean="0"/>
              <a:t> will the training sessions occur and for how long?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800" u="sng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Where</a:t>
            </a:r>
            <a:r>
              <a:rPr lang="en-US" sz="1600" dirty="0" smtClean="0"/>
              <a:t> will the sessions occur?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800" u="sng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How</a:t>
            </a:r>
            <a:r>
              <a:rPr lang="en-US" sz="1600" dirty="0" smtClean="0"/>
              <a:t> will you train (method of presentation, tools, supplies)?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u="sng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What</a:t>
            </a:r>
            <a:r>
              <a:rPr lang="en-US" sz="1600" dirty="0" smtClean="0"/>
              <a:t> are the logistics to consider?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609600" y="2286000"/>
            <a:ext cx="2895600" cy="2971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742950" indent="-28575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who needs to be trained on what TeamSTEPPS skills and by when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Develop a training plan for each audience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if refresher training is required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Create training timelines</a:t>
            </a:r>
            <a:r>
              <a:rPr lang="en-US" altLang="en-US" sz="1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81063" y="831850"/>
            <a:ext cx="7739062" cy="5715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Determine How Coaches May be Used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733800" y="1447800"/>
            <a:ext cx="4953000" cy="4953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Will coaches be used?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u="sng" dirty="0" smtClean="0"/>
              <a:t>If Yes: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Number required:</a:t>
            </a:r>
          </a:p>
          <a:p>
            <a:pPr marL="347472" lvl="3" indent="-347472">
              <a:buClr>
                <a:srgbClr val="808080"/>
              </a:buClr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When will coaches be trained?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How will coaches be trained?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How will coaches be used?</a:t>
            </a:r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lvl="3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What are the expectations for the role of coaches?</a:t>
            </a:r>
          </a:p>
          <a:p>
            <a:pPr marL="230187" lvl="4" indent="0">
              <a:buClr>
                <a:srgbClr val="808080"/>
              </a:buClr>
              <a:buFont typeface="Wingdings" pitchFamily="2" charset="2"/>
              <a:buNone/>
              <a:defRPr/>
            </a:pPr>
            <a:r>
              <a:rPr lang="en-US" sz="1600" dirty="0" smtClean="0"/>
              <a:t> </a:t>
            </a:r>
          </a:p>
          <a:p>
            <a:pPr marL="347472" lvl="3" indent="-347472">
              <a:buClr>
                <a:srgbClr val="808080"/>
              </a:buClr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609600" y="1828800"/>
            <a:ext cx="2895600" cy="371157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682625" indent="-225425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Determine whether coaches will be used to facilitate sustainment</a:t>
            </a:r>
          </a:p>
          <a:p>
            <a:pPr>
              <a:buClr>
                <a:srgbClr val="808080"/>
              </a:buClr>
              <a:buFont typeface="Arial" pitchFamily="34" charset="0"/>
              <a:buChar char="■"/>
            </a:pPr>
            <a:r>
              <a:rPr lang="en-US" altLang="en-US" sz="1600"/>
              <a:t>If coaches will be used, determine: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How many are needed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When and how they will be trained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How they will be used</a:t>
            </a:r>
          </a:p>
          <a:p>
            <a:pPr lvl="1">
              <a:buClr>
                <a:srgbClr val="808080"/>
              </a:buClr>
              <a:buSzPct val="90000"/>
              <a:buFont typeface="Arial" pitchFamily="34" charset="0"/>
              <a:buChar char="■"/>
            </a:pPr>
            <a:r>
              <a:rPr lang="en-US" altLang="en-US" sz="1600"/>
              <a:t>Expectations for the role of coaches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15963"/>
            <a:ext cx="7739063" cy="762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7: Develop a Sustainment Plan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495800" y="1524000"/>
            <a:ext cx="4267200" cy="4572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Identify Components of a Monitoring Plan: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 Measures and Targeted Outcomes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 Data Sources </a:t>
            </a:r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 Resource Requirements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4. Individual Responsible </a:t>
            </a: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defRPr/>
            </a:pPr>
            <a:endParaRPr lang="en-US" sz="2000" dirty="0" smtClean="0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57200" y="1828800"/>
            <a:ext cx="3886200" cy="401796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For your monitoring plan, determine:</a:t>
            </a:r>
          </a:p>
          <a:p>
            <a:pPr marL="688975" lvl="5" indent="-293688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Measures and target outcomes </a:t>
            </a:r>
          </a:p>
          <a:p>
            <a:pPr marL="688975" lvl="5" indent="-293688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Data source (e.g., existing QI database) </a:t>
            </a:r>
          </a:p>
          <a:p>
            <a:pPr marL="688975" lvl="5" indent="-293688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Resources required (money, time, equipment, personnel, expertise)</a:t>
            </a:r>
          </a:p>
          <a:p>
            <a:pPr marL="688975" lvl="5" indent="-293688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Person(s) responsible for implementation and oversight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Determine how data from your monitoring plan will be used to continually improve processes and  performance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76300"/>
            <a:ext cx="8382000" cy="4953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8: Develop a Communications Plan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519238"/>
            <a:ext cx="4191000" cy="46482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Who are the stakeholders?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What do you want to achieve?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What information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When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How will you communicate?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609600" y="1905000"/>
            <a:ext cx="3505200" cy="3886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347472" indent="-347472">
              <a:defRPr/>
            </a:pPr>
            <a:r>
              <a:rPr lang="en-US" sz="1600" b="1" dirty="0"/>
              <a:t>Key Actions: </a:t>
            </a:r>
          </a:p>
          <a:p>
            <a:pPr marL="347472" indent="-347472">
              <a:defRPr/>
            </a:pPr>
            <a:endParaRPr lang="en-US" sz="1050" dirty="0"/>
          </a:p>
          <a:p>
            <a:pPr marL="347472" indent="-347472">
              <a:defRPr/>
            </a:pPr>
            <a:r>
              <a:rPr lang="en-US" sz="1600" dirty="0"/>
              <a:t>Develop a communication plan: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Identify goals for communication with this group. What do you want to achieve?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Who will receive the information?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What information will you communicate?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When and how often will you communicate? </a:t>
            </a:r>
          </a:p>
          <a:p>
            <a:pPr marL="381000" lvl="3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How will you communicate (e.g., reports, presentations, emails)?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7739063" cy="6858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9. Implementation Plan Timeline</a:t>
            </a:r>
          </a:p>
        </p:txBody>
      </p:sp>
      <p:graphicFrame>
        <p:nvGraphicFramePr>
          <p:cNvPr id="22603" name="Group 75" descr="alt=&quot;&quot;&#10;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0170526"/>
              </p:ext>
            </p:extLst>
          </p:nvPr>
        </p:nvGraphicFramePr>
        <p:xfrm>
          <a:off x="777875" y="1435100"/>
          <a:ext cx="7970838" cy="4611689"/>
        </p:xfrm>
        <a:graphic>
          <a:graphicData uri="http://schemas.openxmlformats.org/drawingml/2006/table">
            <a:tbl>
              <a:tblPr/>
              <a:tblGrid>
                <a:gridCol w="3133205"/>
                <a:gridCol w="955582"/>
                <a:gridCol w="1543632"/>
                <a:gridCol w="2338419"/>
              </a:tblGrid>
              <a:tr h="3724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Step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Completion Date</a:t>
                      </a: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Resources Required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43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Identify the Change Team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Define the Main Problems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Define TeamSTEPPS Aims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Describe the Intervention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Develop a Test Plan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Develop an Implementation Plan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7. Develop a Monitoring Plan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9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 Develop a Communication Plan</a:t>
                      </a: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1" marR="91441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762000"/>
            <a:ext cx="7739063" cy="762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Change Team Meetings</a:t>
            </a:r>
          </a:p>
        </p:txBody>
      </p:sp>
      <p:graphicFrame>
        <p:nvGraphicFramePr>
          <p:cNvPr id="87043" name="Group 3" descr="alt=&quot;&quot;&#10;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7350006"/>
              </p:ext>
            </p:extLst>
          </p:nvPr>
        </p:nvGraphicFramePr>
        <p:xfrm>
          <a:off x="1092200" y="1571625"/>
          <a:ext cx="7656514" cy="4229100"/>
        </p:xfrm>
        <a:graphic>
          <a:graphicData uri="http://schemas.openxmlformats.org/drawingml/2006/table">
            <a:tbl>
              <a:tblPr/>
              <a:tblGrid>
                <a:gridCol w="2834602"/>
                <a:gridCol w="2410956"/>
                <a:gridCol w="2410956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Purpose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Lead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Meeting Date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838200"/>
            <a:ext cx="8153400" cy="7239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10: Review Your Plan with Key Stakeholders</a:t>
            </a: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48138" y="2438400"/>
            <a:ext cx="4462462" cy="23622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Who are the key stakeholders that need to review the plan? 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4.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5.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sz="2000" dirty="0" smtClean="0"/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990600" y="2209800"/>
            <a:ext cx="2819400" cy="2971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Identify stakeholders who could contribute significantly to the Implementation Plan 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Ask key stakeholders to review your Action Plan and to provide input </a:t>
            </a:r>
          </a:p>
          <a:p>
            <a:pPr marL="381000" indent="-381000" eaLnBrk="0" hangingPunct="0">
              <a:lnSpc>
                <a:spcPct val="95000"/>
              </a:lnSpc>
              <a:spcBef>
                <a:spcPct val="40000"/>
              </a:spcBef>
              <a:buClr>
                <a:srgbClr val="808080"/>
              </a:buClr>
              <a:buSzPct val="90000"/>
              <a:buFont typeface="Arial" pitchFamily="34" charset="0"/>
              <a:buChar char="■"/>
              <a:defRPr/>
            </a:pPr>
            <a:r>
              <a:rPr lang="en-US" sz="1600" dirty="0"/>
              <a:t>Modify your Action Plan based on their input,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ヒラギノ角ゴ Pro W3" pitchFamily="127" charset="-128"/>
              </a:rPr>
              <a:t>Shift Toward a Culture of Safety</a:t>
            </a:r>
          </a:p>
        </p:txBody>
      </p:sp>
      <p:sp>
        <p:nvSpPr>
          <p:cNvPr id="40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ヒラギノ角ゴ Pro W3" pitchFamily="127" charset="-128"/>
            </a:endParaRPr>
          </a:p>
        </p:txBody>
      </p:sp>
      <p:pic>
        <p:nvPicPr>
          <p:cNvPr id="4100" name="Picture 3" descr="alt=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522413"/>
            <a:ext cx="81534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305800" cy="685800"/>
          </a:xfrm>
        </p:spPr>
        <p:txBody>
          <a:bodyPr/>
          <a:lstStyle/>
          <a:p>
            <a:r>
              <a:rPr lang="en-US" altLang="en-US" smtClean="0">
                <a:ea typeface="ヒラギノ角ゴ Pro W3" pitchFamily="127" charset="-128"/>
              </a:rPr>
              <a:t>10 Steps of Implementation Planning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24400"/>
          </a:xfrm>
        </p:spPr>
        <p:txBody>
          <a:bodyPr/>
          <a:lstStyle/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Create a Change Team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Define the problem, challenge, or opportunity for improvement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Define the aim(s) of your TeamSTEPPS intervention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Design a TeamSTEPPS intervention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plan for testing the effectiveness of your TeamSTEPPS intervention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an implementation plan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plan for sustained continuous improvement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communications plan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Develop a TeamSTEPPS Implementation Plan timeline</a:t>
            </a:r>
          </a:p>
          <a:p>
            <a:pPr marL="457200" indent="-457200">
              <a:buClrTx/>
              <a:buFont typeface="Arial" pitchFamily="34" charset="0"/>
              <a:buAutoNum type="arabicPeriod"/>
            </a:pPr>
            <a:r>
              <a:rPr lang="en-US" altLang="en-US" sz="2000" smtClean="0">
                <a:ea typeface="ヒラギノ角ゴ Pro W3" pitchFamily="127" charset="-128"/>
              </a:rPr>
              <a:t>Review your TeamSTEPPS Implementation Plan with key stakeholders and modify according to input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Describe the Targeted Unit/Work Area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657600" y="1600200"/>
            <a:ext cx="5105400" cy="44958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Name of targeted unit/work area: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Size of unit/work area: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Number of staff within unit/work area: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600" smtClean="0">
                <a:ea typeface="ヒラギノ角ゴ Pro W3" pitchFamily="127" charset="-128"/>
              </a:rPr>
              <a:t>Physicians: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600" smtClean="0">
                <a:ea typeface="ヒラギノ角ゴ Pro W3" pitchFamily="127" charset="-128"/>
              </a:rPr>
              <a:t>Nurses:</a:t>
            </a:r>
          </a:p>
          <a:p>
            <a:pPr lvl="1" indent="-222250" eaLnBrk="1" hangingPunct="1">
              <a:buFont typeface="Arial" pitchFamily="34" charset="0"/>
              <a:buChar char="•"/>
            </a:pPr>
            <a:r>
              <a:rPr lang="en-US" altLang="en-US" sz="1600" smtClean="0">
                <a:ea typeface="ヒラギノ角ゴ Pro W3" pitchFamily="127" charset="-128"/>
              </a:rPr>
              <a:t>Other: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600" smtClean="0">
              <a:ea typeface="ヒラギノ角ゴ Pro W3" pitchFamily="127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1200" smtClean="0">
              <a:ea typeface="ヒラギノ角ゴ Pro W3" pitchFamily="127" charset="-128"/>
            </a:endParaRPr>
          </a:p>
        </p:txBody>
      </p:sp>
      <p:sp>
        <p:nvSpPr>
          <p:cNvPr id="6148" name="Rectangle 5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549525"/>
            <a:ext cx="2971800" cy="2632075"/>
          </a:xfr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b="1" smtClean="0">
                <a:ea typeface="ヒラギノ角ゴ Pro W3" pitchFamily="127" charset="-128"/>
              </a:rPr>
              <a:t>Key Actions: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Describe the targeted unit or work area</a:t>
            </a:r>
          </a:p>
          <a:p>
            <a:pPr marL="800100" lvl="1" indent="-342900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Unit/Work area name</a:t>
            </a:r>
          </a:p>
          <a:p>
            <a:pPr marL="800100" lvl="1" indent="-342900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Size in terms of number of beds or admissions</a:t>
            </a:r>
          </a:p>
          <a:p>
            <a:pPr marL="800100" lvl="1" indent="-342900">
              <a:buClr>
                <a:schemeClr val="folHlink"/>
              </a:buClr>
              <a:buSzPct val="90000"/>
            </a:pPr>
            <a:r>
              <a:rPr lang="en-US" altLang="en-US" sz="1600" smtClean="0">
                <a:ea typeface="ヒラギノ角ゴ Pro W3" pitchFamily="127" charset="-128"/>
              </a:rPr>
              <a:t>Number of staff by profession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1: Create a Change Team</a:t>
            </a:r>
          </a:p>
        </p:txBody>
      </p:sp>
      <p:sp>
        <p:nvSpPr>
          <p:cNvPr id="7171" name="Rectangle 5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05000"/>
            <a:ext cx="2590800" cy="3810000"/>
          </a:xfr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5000"/>
              </a:lnSpc>
              <a:buFont typeface="Wingdings" pitchFamily="2" charset="2"/>
              <a:buNone/>
            </a:pPr>
            <a:r>
              <a:rPr lang="en-US" altLang="en-US" sz="1600" b="1" smtClean="0">
                <a:ea typeface="ヒラギノ角ゴ Pro W3" pitchFamily="127" charset="-128"/>
              </a:rPr>
              <a:t>Key Actions: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Select a multidisciplinary Change Team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representation from different leadership levels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at least one member has completed TeamSTEPPS Master Training</a:t>
            </a:r>
          </a:p>
          <a:p>
            <a:pPr>
              <a:lnSpc>
                <a:spcPct val="85000"/>
              </a:lnSpc>
            </a:pPr>
            <a:r>
              <a:rPr lang="en-US" altLang="en-US" sz="1600" smtClean="0">
                <a:ea typeface="ヒラギノ角ゴ Pro W3" pitchFamily="127" charset="-128"/>
              </a:rPr>
              <a:t>Ensure one member has experience in performance improvement</a:t>
            </a:r>
          </a:p>
        </p:txBody>
      </p:sp>
      <p:graphicFrame>
        <p:nvGraphicFramePr>
          <p:cNvPr id="2099" name="Group 51" descr="alt=&quot;&quot;&#10;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26375925"/>
              </p:ext>
            </p:extLst>
          </p:nvPr>
        </p:nvGraphicFramePr>
        <p:xfrm>
          <a:off x="3276600" y="2020888"/>
          <a:ext cx="5638800" cy="3713172"/>
        </p:xfrm>
        <a:graphic>
          <a:graphicData uri="http://schemas.openxmlformats.org/drawingml/2006/table">
            <a:tbl>
              <a:tblPr/>
              <a:tblGrid>
                <a:gridCol w="2743200"/>
                <a:gridCol w="1295400"/>
                <a:gridCol w="1600200"/>
              </a:tblGrid>
              <a:tr h="55469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 Member</a:t>
                      </a: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Role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TeamSTEPPS Trained?</a:t>
                      </a: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8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4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8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762000"/>
            <a:ext cx="8610600" cy="6858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2: Define the Problem or the Opportunity </a:t>
            </a:r>
            <a:br>
              <a:rPr lang="en-US" altLang="en-US" sz="2600" smtClean="0">
                <a:ea typeface="ヒラギノ角ゴ Pro W3" pitchFamily="127" charset="-128"/>
              </a:rPr>
            </a:br>
            <a:r>
              <a:rPr lang="en-US" altLang="en-US" sz="2600" smtClean="0">
                <a:ea typeface="ヒラギノ角ゴ Pro W3" pitchFamily="127" charset="-128"/>
              </a:rPr>
              <a:t>for Improvement</a:t>
            </a: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676400"/>
            <a:ext cx="4953000" cy="45720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What </a:t>
            </a:r>
            <a:r>
              <a:rPr lang="en-US" sz="1600" u="sng" dirty="0" smtClean="0"/>
              <a:t>existing</a:t>
            </a:r>
            <a:r>
              <a:rPr lang="en-US" sz="1600" dirty="0" smtClean="0"/>
              <a:t> information will you review?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dirty="0" smtClean="0"/>
              <a:t>What </a:t>
            </a:r>
            <a:r>
              <a:rPr lang="en-US" sz="1600" u="sng" dirty="0" smtClean="0"/>
              <a:t>new</a:t>
            </a:r>
            <a:r>
              <a:rPr lang="en-US" sz="1600" dirty="0" smtClean="0"/>
              <a:t> information will you collect?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What are the main problems and opportunities?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533400" y="1676400"/>
            <a:ext cx="3276600" cy="44958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8001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>
                <a:cs typeface="Arial" pitchFamily="34" charset="0"/>
              </a:rPr>
              <a:t>Key Actions:</a:t>
            </a:r>
          </a:p>
          <a:p>
            <a:r>
              <a:rPr lang="en-US" altLang="en-US" sz="1600">
                <a:cs typeface="Arial" pitchFamily="34" charset="0"/>
              </a:rPr>
              <a:t>Review unit performance and safety data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>
                <a:cs typeface="Arial" pitchFamily="34" charset="0"/>
              </a:rPr>
              <a:t>Incident reports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>
                <a:cs typeface="Arial" pitchFamily="34" charset="0"/>
              </a:rPr>
              <a:t>AHRQ patient safety survey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400">
                <a:cs typeface="Arial" pitchFamily="34" charset="0"/>
              </a:rPr>
              <a:t>Clinical process and outcome measures</a:t>
            </a:r>
          </a:p>
          <a:p>
            <a:r>
              <a:rPr lang="en-US" altLang="en-US" sz="1600">
                <a:cs typeface="Arial" pitchFamily="34" charset="0"/>
              </a:rPr>
              <a:t>Review RCAs and/or FMEAs</a:t>
            </a:r>
          </a:p>
          <a:p>
            <a:r>
              <a:rPr lang="en-US" altLang="en-US" sz="1600">
                <a:cs typeface="Arial" pitchFamily="34" charset="0"/>
              </a:rPr>
              <a:t>Ask frontline staff</a:t>
            </a:r>
          </a:p>
          <a:p>
            <a:r>
              <a:rPr lang="en-US" altLang="en-US" sz="1600">
                <a:cs typeface="Arial" pitchFamily="34" charset="0"/>
              </a:rPr>
              <a:t>Conduct the Magic Wand exercise</a:t>
            </a:r>
          </a:p>
          <a:p>
            <a:r>
              <a:rPr lang="en-US" altLang="en-US" sz="1600">
                <a:cs typeface="Arial" pitchFamily="34" charset="0"/>
              </a:rPr>
              <a:t>Refer to the teamwork issue you identified on the TeamSTEPPS Implementation Worksheet as a starting point, if applicable</a:t>
            </a:r>
          </a:p>
          <a:p>
            <a:endParaRPr lang="en-US" altLang="en-US" sz="160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763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3: Define the Aims of TeamSTEPPS Intervention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3886200" cy="4038600"/>
          </a:xfrm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Team Process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Team Outcome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Clinical Outcome Aim(s)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1.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2.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3.</a:t>
            </a:r>
          </a:p>
          <a:p>
            <a:pPr marL="381000" indent="-381000" eaLnBrk="1" hangingPunct="1">
              <a:buFont typeface="Wingdings" pitchFamily="2" charset="2"/>
              <a:buNone/>
            </a:pPr>
            <a:r>
              <a:rPr lang="en-US" altLang="en-US" sz="1600" smtClean="0">
                <a:ea typeface="ヒラギノ角ゴ Pro W3" pitchFamily="127" charset="-128"/>
              </a:rPr>
              <a:t> </a:t>
            </a:r>
          </a:p>
          <a:p>
            <a:pPr marL="1012825" lvl="2" indent="-381000" eaLnBrk="1" hangingPunct="1"/>
            <a:endParaRPr lang="en-US" altLang="en-US" smtClean="0">
              <a:ea typeface="ヒラギノ角ゴ Pro W3" pitchFamily="127" charset="-128"/>
            </a:endParaRPr>
          </a:p>
          <a:p>
            <a:pPr marL="1012825" lvl="2" indent="-381000" eaLnBrk="1" hangingPunct="1">
              <a:buFont typeface="Wingdings" pitchFamily="2" charset="2"/>
              <a:buNone/>
            </a:pPr>
            <a:endParaRPr lang="en-US" altLang="en-US" b="1" smtClean="0">
              <a:ea typeface="ヒラギノ角ゴ Pro W3" pitchFamily="127" charset="-128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762000" y="2209800"/>
            <a:ext cx="3505200" cy="32766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1pPr>
            <a:lvl2pPr marL="8001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lnSpc>
                <a:spcPct val="95000"/>
              </a:lnSpc>
              <a:spcBef>
                <a:spcPct val="40000"/>
              </a:spcBef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27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1600" b="1"/>
              <a:t>Key Actions:</a:t>
            </a:r>
          </a:p>
          <a:p>
            <a:r>
              <a:rPr lang="en-US" altLang="en-US" sz="1600"/>
              <a:t>Develop one to three measurable aims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What do you hope to achieve?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Who will be involved?</a:t>
            </a:r>
          </a:p>
          <a:p>
            <a:pPr lvl="1">
              <a:buClr>
                <a:schemeClr val="folHlink"/>
              </a:buClr>
              <a:buSzPct val="90000"/>
            </a:pPr>
            <a:r>
              <a:rPr lang="en-US" altLang="en-US" sz="1600"/>
              <a:t>When and where will the improvements occur?</a:t>
            </a:r>
          </a:p>
          <a:p>
            <a:r>
              <a:rPr lang="en-US" altLang="en-US" sz="1600"/>
              <a:t>Consider including team process, team outcome, and clinical outcome aims</a:t>
            </a:r>
          </a:p>
          <a:p>
            <a:endParaRPr lang="en-US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774700"/>
            <a:ext cx="8001000" cy="3810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4:  Design a TeamSTEPPS Intervention</a:t>
            </a:r>
          </a:p>
        </p:txBody>
      </p:sp>
      <p:sp>
        <p:nvSpPr>
          <p:cNvPr id="14339" name="Rectangle 29"/>
          <p:cNvSpPr>
            <a:spLocks noGrp="1" noChangeArrowheads="1"/>
          </p:cNvSpPr>
          <p:nvPr>
            <p:ph type="body" sz="half" idx="3"/>
          </p:nvPr>
        </p:nvSpPr>
        <p:spPr>
          <a:xfrm>
            <a:off x="4343400" y="1295400"/>
            <a:ext cx="4495800" cy="50292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risk points you intend to address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  <a:endParaRPr lang="en-US" sz="9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9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TeamSTEPPS tools and strategies that will be implemented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List the order in which the tools and strategies will be implemented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1.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2.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sz="1200" dirty="0" smtClean="0"/>
          </a:p>
        </p:txBody>
      </p:sp>
      <p:sp>
        <p:nvSpPr>
          <p:cNvPr id="14340" name="Rectangle 10"/>
          <p:cNvSpPr>
            <a:spLocks noChangeArrowheads="1"/>
          </p:cNvSpPr>
          <p:nvPr/>
        </p:nvSpPr>
        <p:spPr bwMode="auto">
          <a:xfrm>
            <a:off x="533400" y="1371600"/>
            <a:ext cx="3505200" cy="48006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>
                <a:cs typeface="Arial" charset="0"/>
              </a:rPr>
              <a:t>Key Actions: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>
                <a:cs typeface="Arial" charset="0"/>
              </a:rPr>
              <a:t>Flowchart or map the process during which the target problem/ challenge/opportunity occurs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>
                <a:cs typeface="Arial" charset="0"/>
              </a:rPr>
              <a:t>Identify risk points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>
                <a:cs typeface="Arial" charset="0"/>
              </a:rPr>
              <a:t>Determine which TeamSTEPPS tools or strategies would work best to eliminate the process risk points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>
                <a:cs typeface="Arial" charset="0"/>
              </a:rPr>
              <a:t>State what tools and strategies will be implemented; who will use them, when and where </a:t>
            </a:r>
            <a:r>
              <a:rPr lang="en-US" sz="1600" i="1" dirty="0">
                <a:cs typeface="Arial" charset="0"/>
              </a:rPr>
              <a:t>(Refer to your responses on the TeamSTEPPS Implementation Worksheet, if applicable)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>
                <a:cs typeface="Arial" charset="0"/>
              </a:rPr>
              <a:t>Evaluate your TeamSTEPPS intervention for potential benefits and negative effects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>
              <a:cs typeface="Arial" charset="0"/>
            </a:endParaRP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16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76300"/>
            <a:ext cx="8305800" cy="6477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ea typeface="ヒラギノ角ゴ Pro W3" pitchFamily="127" charset="-128"/>
              </a:rPr>
              <a:t>Step 5: Develop a Plan for Testing Your TeamSTEPPS Interventions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76400"/>
            <a:ext cx="3962400" cy="4724400"/>
          </a:xfrm>
          <a:ln w="25400">
            <a:solidFill>
              <a:srgbClr val="663300"/>
            </a:solidFill>
          </a:ln>
        </p:spPr>
        <p:txBody>
          <a:bodyPr/>
          <a:lstStyle/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Who is responsible?</a:t>
            </a:r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marL="0" indent="0"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At what level will you measure and what measures will you use?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1. Level I Reactions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2. Level II Learning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3. Level III Behavior</a:t>
            </a:r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4. Level IV Results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85000"/>
              </a:lnSpc>
              <a:buFont typeface="Wingdings" pitchFamily="2" charset="2"/>
              <a:buNone/>
              <a:defRPr/>
            </a:pPr>
            <a:endParaRPr lang="en-US" sz="1400" dirty="0" smtClean="0"/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762000" y="2133600"/>
            <a:ext cx="3505200" cy="33115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600" b="1" dirty="0"/>
              <a:t>Key Actions: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Identify who on your Change Team will be responsible for data collection, analysis, and presentation (generation of graphs and charts)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Identify a measure and define target ranges for that measure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Measure before and after you implement TeamSTEPPS </a:t>
            </a:r>
          </a:p>
          <a:p>
            <a:pPr marL="342900" indent="-342900" eaLnBrk="0" hangingPunct="0">
              <a:lnSpc>
                <a:spcPct val="95000"/>
              </a:lnSpc>
              <a:spcBef>
                <a:spcPct val="4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sz="1600" dirty="0"/>
              <a:t>Consider Kirkpatrick’s taxonomy when selecting measures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ain_Olive">
  <a:themeElements>
    <a:clrScheme name="">
      <a:dk1>
        <a:srgbClr val="000000"/>
      </a:dk1>
      <a:lt1>
        <a:srgbClr val="FFFFE1"/>
      </a:lt1>
      <a:dk2>
        <a:srgbClr val="660033"/>
      </a:dk2>
      <a:lt2>
        <a:srgbClr val="330033"/>
      </a:lt2>
      <a:accent1>
        <a:srgbClr val="CCCC99"/>
      </a:accent1>
      <a:accent2>
        <a:srgbClr val="CC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B90000"/>
      </a:accent6>
      <a:hlink>
        <a:srgbClr val="990033"/>
      </a:hlink>
      <a:folHlink>
        <a:srgbClr val="B2B2B2"/>
      </a:folHlink>
    </a:clrScheme>
    <a:fontScheme name="2_Main_Oli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Main_Oliv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ain_Oliv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ain_Oliv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2_Main_Olive 6">
    <a:dk1>
      <a:srgbClr val="000000"/>
    </a:dk1>
    <a:lt1>
      <a:srgbClr val="FFFFE1"/>
    </a:lt1>
    <a:dk2>
      <a:srgbClr val="330033"/>
    </a:dk2>
    <a:lt2>
      <a:srgbClr val="330033"/>
    </a:lt2>
    <a:accent1>
      <a:srgbClr val="CCCC99"/>
    </a:accent1>
    <a:accent2>
      <a:srgbClr val="FF0000"/>
    </a:accent2>
    <a:accent3>
      <a:srgbClr val="FFFFEE"/>
    </a:accent3>
    <a:accent4>
      <a:srgbClr val="000000"/>
    </a:accent4>
    <a:accent5>
      <a:srgbClr val="E2E2CA"/>
    </a:accent5>
    <a:accent6>
      <a:srgbClr val="E70000"/>
    </a:accent6>
    <a:hlink>
      <a:srgbClr val="990033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 4-05.2-SituationMonitoring</Template>
  <TotalTime>61520633</TotalTime>
  <Pages>6</Pages>
  <Words>1122</Words>
  <Application>Microsoft Office PowerPoint</Application>
  <PresentationFormat>Letter Paper (8.5x11 in)</PresentationFormat>
  <Paragraphs>251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ヒラギノ角ゴ Pro W3</vt:lpstr>
      <vt:lpstr>Wingdings</vt:lpstr>
      <vt:lpstr>Verdana</vt:lpstr>
      <vt:lpstr>Century Schoolbook</vt:lpstr>
      <vt:lpstr>Times New Roman</vt:lpstr>
      <vt:lpstr>2_Main_Olive</vt:lpstr>
      <vt:lpstr>  TeamSTEPPS Implementation Guide      </vt:lpstr>
      <vt:lpstr>Shift Toward a Culture of Safety</vt:lpstr>
      <vt:lpstr>10 Steps of Implementation Planning</vt:lpstr>
      <vt:lpstr>Describe the Targeted Unit/Work Area</vt:lpstr>
      <vt:lpstr>Step 1: Create a Change Team</vt:lpstr>
      <vt:lpstr>Step 2: Define the Problem or the Opportunity  for Improvement</vt:lpstr>
      <vt:lpstr>Step 3: Define the Aims of TeamSTEPPS Intervention</vt:lpstr>
      <vt:lpstr>Step 4:  Design a TeamSTEPPS Intervention</vt:lpstr>
      <vt:lpstr>Step 5: Develop a Plan for Testing Your TeamSTEPPS Interventions</vt:lpstr>
      <vt:lpstr>Step 6. Develop an Implementation Plan</vt:lpstr>
      <vt:lpstr>Determine How Coaches May be Used</vt:lpstr>
      <vt:lpstr>Step 7: Develop a Sustainment Plan</vt:lpstr>
      <vt:lpstr>Step 8: Develop a Communications Plan</vt:lpstr>
      <vt:lpstr>Step 9. Implementation Plan Timeline</vt:lpstr>
      <vt:lpstr>Change Team Meetings</vt:lpstr>
      <vt:lpstr>Step 10: Review Your Plan with Key Stakeholders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newbref</dc:title>
  <dc:creator>Conwal</dc:creator>
  <cp:lastModifiedBy>Clark, Casey</cp:lastModifiedBy>
  <cp:revision>1100</cp:revision>
  <cp:lastPrinted>2013-10-18T15:04:16Z</cp:lastPrinted>
  <dcterms:created xsi:type="dcterms:W3CDTF">1997-11-14T21:37:50Z</dcterms:created>
  <dcterms:modified xsi:type="dcterms:W3CDTF">2014-03-20T15:12:12Z</dcterms:modified>
</cp:coreProperties>
</file>