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705" r:id="rId2"/>
    <p:sldId id="706" r:id="rId3"/>
    <p:sldId id="707" r:id="rId4"/>
    <p:sldId id="708" r:id="rId5"/>
    <p:sldId id="709" r:id="rId6"/>
    <p:sldId id="710" r:id="rId7"/>
    <p:sldId id="711" r:id="rId8"/>
    <p:sldId id="712" r:id="rId9"/>
    <p:sldId id="713" r:id="rId10"/>
    <p:sldId id="714" r:id="rId11"/>
    <p:sldId id="715" r:id="rId12"/>
    <p:sldId id="716" r:id="rId13"/>
    <p:sldId id="717" r:id="rId14"/>
    <p:sldId id="718" r:id="rId15"/>
    <p:sldId id="719" r:id="rId16"/>
    <p:sldId id="720" r:id="rId17"/>
    <p:sldId id="721" r:id="rId18"/>
    <p:sldId id="722" r:id="rId19"/>
    <p:sldId id="723" r:id="rId20"/>
    <p:sldId id="724" r:id="rId21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60" y="-816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-72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88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41992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0227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 |  Implementation Planning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5786438" y="84138"/>
            <a:ext cx="1431925" cy="393700"/>
          </a:xfrm>
          <a:prstGeom prst="rect">
            <a:avLst/>
          </a:prstGeom>
          <a:noFill/>
          <a:ln>
            <a:noFill/>
          </a:ln>
          <a:extLst/>
        </p:spPr>
        <p:txBody>
          <a:bodyPr lIns="47540" tIns="47540" rIns="47540" bIns="475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 smtClean="0">
                <a:solidFill>
                  <a:srgbClr val="FFFFE1"/>
                </a:solidFill>
              </a:rPr>
              <a:t>Implementation Planning</a:t>
            </a:r>
            <a:endParaRPr lang="en-US" altLang="en-US" dirty="0" smtClean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389688" y="9247188"/>
            <a:ext cx="792162" cy="31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653" tIns="48327" rIns="96653" bIns="48327" anchor="b"/>
          <a:lstStyle>
            <a:defPPr>
              <a:defRPr lang="en-US"/>
            </a:defPPr>
            <a:lvl1pPr algn="r" defTabSz="966788" rtl="0" fontAlgn="base">
              <a:spcBef>
                <a:spcPct val="0"/>
              </a:spcBef>
              <a:spcAft>
                <a:spcPct val="0"/>
              </a:spcAft>
              <a:defRPr sz="900" kern="1200" dirty="0" smtClean="0">
                <a:solidFill>
                  <a:srgbClr val="663300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E-11-</a:t>
            </a:r>
            <a:fld id="{8DF3BE80-26FF-4AD0-A2F2-8B3C5DD7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90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6E8E1D8E-D920-404D-A4EA-33CCC220ED0D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2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1A1FE81-C5C3-41EE-8E1F-D55FCD1E7EB5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 b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8278AA1-B97B-477D-AAF9-892736C2B146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34B8B2D-478D-4F8D-AF33-624ADECA4276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3ADE992-D9F6-4A37-BA56-8D5979E458CD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E2FFFE9-6DEE-49C4-BD8B-E97A6BBDDAE9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9445B5E8-5213-4648-BF89-59281C5265E1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 anchor="b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31B843F9-FF3C-4F05-82A2-FC0A2F9B7BD5}" type="slidenum">
              <a:rPr lang="en-US" altLang="en-US" sz="1300" b="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16E3F58A-AEE9-4C8E-8D79-A7E43DE0B02E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23626FA-9FA7-49CA-B747-C6B7EF0DB4FB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0531139-5F16-489C-9805-97139177B84D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AA28CE2-E765-4DB0-9901-27EE924ABA3A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FF3E902-345A-4FEB-8BB1-C22950218760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A1D40A1-8A2C-4BC5-A157-D02E4A4F04A4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872190-EE61-4514-AD3B-F2EF80ECC9DA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2A9B691-96DD-4E8C-81FD-41A1C6E0A248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22FCAFB-8F51-4671-A204-84852B1BA4BE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31EB4B7-022F-43E2-A34C-722383688E9D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3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509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14603C8-4C70-4136-90E5-4CF125E81E8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102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48DA5EA-BBE4-48B4-A4D2-DD895E388C4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797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2088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386873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3F5A8DC-6B82-4590-A467-64783255815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45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5B92659-6C3D-4DA4-B7B4-6CED8BA5963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02476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202088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86873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4C818CD-7336-4B33-B5F1-21E40AA37C7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850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81063" y="876300"/>
            <a:ext cx="7805737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BB31B33E-AF5B-4994-B253-B43875B9BD0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390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660B8B5-AFE1-4A5A-BBA7-BED6C030965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945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DE119C1-12AD-4583-B827-AA18517CF41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518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CBB07EF-1AA7-4EC0-BA2B-FF90D580100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21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85F50B8-01A3-4356-8BA6-98095F717F7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910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C0F2966-DF9D-4869-BF5A-9F06AAEAEFE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1262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B9E281B7-6914-427A-A0C7-609DE88F240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0273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0831101-FD1B-4BA0-9DD2-EEB633B641B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00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DE84B00-5871-469C-B2E1-0C694367D89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149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D580E084-FE54-45F1-832A-D8AEE157CA4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Mod 11  2.0   Page </a:t>
            </a:r>
            <a:fld id="{752F7489-F12E-4D23-9BDF-E40C99D7CD2C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427913" y="77788"/>
            <a:ext cx="16875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Implementation Planning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 descr="Implementation Plan"/>
          <p:cNvSpPr>
            <a:spLocks noGrp="1" noChangeArrowheads="1"/>
          </p:cNvSpPr>
          <p:nvPr>
            <p:ph type="ctrTitle"/>
          </p:nvPr>
        </p:nvSpPr>
        <p:spPr>
          <a:xfrm>
            <a:off x="1905000" y="1219200"/>
            <a:ext cx="7239000" cy="4800600"/>
          </a:xfrm>
        </p:spPr>
        <p:txBody>
          <a:bodyPr/>
          <a:lstStyle/>
          <a:p>
            <a:r>
              <a:rPr lang="en-US" altLang="en-US" sz="1500" smtClean="0">
                <a:ea typeface="ヒラギノ角ゴ Pro W3" pitchFamily="127" charset="-128"/>
              </a:rPr>
              <a:t/>
            </a:r>
            <a:br>
              <a:rPr lang="en-US" altLang="en-US" sz="1500" smtClean="0">
                <a:ea typeface="ヒラギノ角ゴ Pro W3" pitchFamily="127" charset="-128"/>
              </a:rPr>
            </a:br>
            <a: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  <a:t>Implementation Planning</a:t>
            </a:r>
            <a:b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i="1" smtClean="0">
                <a:solidFill>
                  <a:schemeClr val="tx1"/>
                </a:solidFill>
                <a:ea typeface="ヒラギノ角ゴ Pro W3" pitchFamily="127" charset="-128"/>
              </a:rPr>
              <a:t/>
            </a:r>
            <a:br>
              <a:rPr lang="en-US" altLang="en-US" sz="3600" i="1" smtClean="0">
                <a:solidFill>
                  <a:schemeClr val="tx1"/>
                </a:solidFill>
                <a:ea typeface="ヒラギノ角ゴ Pro W3" pitchFamily="127" charset="-128"/>
              </a:rPr>
            </a:br>
            <a: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1800" b="0" smtClean="0">
                <a:solidFill>
                  <a:srgbClr val="7E5400"/>
                </a:solidFill>
                <a:ea typeface="ヒラギノ角ゴ Pro W3" pitchFamily="127" charset="-128"/>
              </a:rPr>
              <a:t>  </a:t>
            </a:r>
            <a: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</a:br>
            <a:endParaRPr lang="en-US" altLang="en-US" sz="2400" b="0" smtClean="0">
              <a:ea typeface="ヒラギノ角ゴ Pro W3" pitchFamily="127" charset="-128"/>
            </a:endParaRPr>
          </a:p>
        </p:txBody>
      </p:sp>
      <p:pic>
        <p:nvPicPr>
          <p:cNvPr id="3080" name="Picture 9" descr="TeamSTEPPS 2.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5853113"/>
            <a:ext cx="33623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63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3: Define the Aims of TeamSTEPPS Intervention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3886200" cy="40386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Team Process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Team Outcome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Clinical Outcome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 </a:t>
            </a:r>
          </a:p>
          <a:p>
            <a:pPr marL="1012825" lvl="2" indent="-381000" eaLnBrk="1" hangingPunct="1"/>
            <a:endParaRPr lang="en-US" altLang="en-US" smtClean="0">
              <a:ea typeface="ヒラギノ角ゴ Pro W3" pitchFamily="127" charset="-128"/>
            </a:endParaRPr>
          </a:p>
          <a:p>
            <a:pPr marL="1012825" lvl="2" indent="-381000" eaLnBrk="1" hangingPunct="1">
              <a:buFont typeface="Wingdings" pitchFamily="2" charset="2"/>
              <a:buNone/>
            </a:pPr>
            <a:endParaRPr lang="en-US" altLang="en-US" b="1" smtClean="0">
              <a:ea typeface="ヒラギノ角ゴ Pro W3" pitchFamily="127" charset="-128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762000" y="1828800"/>
            <a:ext cx="3505200" cy="32766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682625" indent="-225425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r>
              <a:rPr lang="en-US" altLang="en-US" sz="1600"/>
              <a:t>Develop one to three measurable aims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What do you hope to achieve?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Who will be involved?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When and where will the improvements occur?</a:t>
            </a:r>
          </a:p>
          <a:p>
            <a:r>
              <a:rPr lang="en-US" altLang="en-US" sz="1600"/>
              <a:t>Consider including team process, team outcome, and clinical outcome aims</a:t>
            </a:r>
          </a:p>
          <a:p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74700"/>
            <a:ext cx="8001000" cy="381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4:  Design a TeamSTEPPS Intervention</a:t>
            </a:r>
          </a:p>
        </p:txBody>
      </p:sp>
      <p:sp>
        <p:nvSpPr>
          <p:cNvPr id="14339" name="Rectangle 29"/>
          <p:cNvSpPr>
            <a:spLocks noGrp="1" noChangeArrowheads="1"/>
          </p:cNvSpPr>
          <p:nvPr>
            <p:ph type="body" sz="half" idx="3"/>
          </p:nvPr>
        </p:nvSpPr>
        <p:spPr>
          <a:xfrm>
            <a:off x="4343400" y="1295400"/>
            <a:ext cx="4495800" cy="50292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risk points you intend to address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  <a:endParaRPr lang="en-US" sz="9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9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TeamSTEPPS tools and strategies that will be implemented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order in which the tools and strategies will be implemented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533400" y="1371600"/>
            <a:ext cx="3505200" cy="48006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Flowchart or map the process during which the target problem/ challenge/opportunity occurs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Identify risk points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Determine which TeamSTEPPS tools or strategies would work best to eliminate the process risk points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State what tools and strategies will be implemented; who will use them, when and where </a:t>
            </a:r>
            <a:r>
              <a:rPr lang="en-US" sz="1600" i="1" dirty="0"/>
              <a:t>(Refer to your responses on the TeamSTEPPS Implementation Worksheet, if applicable)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Evaluate your TeamSTEPPS intervention for potential benefits and negative effects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/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76300"/>
            <a:ext cx="8305800" cy="6477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5: Develop a Plan for Testing Your TeamSTEPPS Interventions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191000" cy="47244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Who is responsible?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At what level will you measure and what measures will you use?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1. Level I Reactions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2. Level II Learning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3. Level III Behavior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4. Level IV Results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400" dirty="0" smtClean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762000" y="2133600"/>
            <a:ext cx="3505200" cy="3352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Identify who on your Change Team will be responsible for data collection, analysis, and presentation (generation of graphs and charts)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Identify a measure and define target ranges for that measure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Measure before and after you implement TeamSTEPPS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Consider Kirkpatrick’s taxonomy when selecting measures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31850"/>
            <a:ext cx="7739062" cy="5715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6. Develop an Implementation Plan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733800" y="1447800"/>
            <a:ext cx="4953000" cy="4953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Who</a:t>
            </a:r>
            <a:r>
              <a:rPr lang="en-US" sz="1600" dirty="0" smtClean="0"/>
              <a:t> will attend the training sessions?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What</a:t>
            </a:r>
            <a:r>
              <a:rPr lang="en-US" sz="1600" dirty="0" smtClean="0"/>
              <a:t> skills will you train?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When</a:t>
            </a:r>
            <a:r>
              <a:rPr lang="en-US" sz="1600" dirty="0" smtClean="0"/>
              <a:t> will the training sessions occur and for how long?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800" u="sng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Where</a:t>
            </a:r>
            <a:r>
              <a:rPr lang="en-US" sz="1600" dirty="0" smtClean="0"/>
              <a:t> will the sessions occur?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800" u="sng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How</a:t>
            </a:r>
            <a:r>
              <a:rPr lang="en-US" sz="1600" dirty="0" smtClean="0"/>
              <a:t> will you train (method of presentation, tools, supplies)?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u="sng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What</a:t>
            </a:r>
            <a:r>
              <a:rPr lang="en-US" sz="1600" dirty="0" smtClean="0"/>
              <a:t> are the logistics to consider?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609600" y="2057400"/>
            <a:ext cx="2895600" cy="2971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who needs to be trained on what TeamSTEPPS skills and by when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Develop a training plan for each audience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if refresher training is required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Create training timelines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31850"/>
            <a:ext cx="7739062" cy="5715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Determine How Coaches May Be Used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733800" y="1447800"/>
            <a:ext cx="4953000" cy="4953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Will coaches be used?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If Yes: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Number required:</a:t>
            </a:r>
          </a:p>
          <a:p>
            <a:pPr marL="347472" lvl="3" indent="-347472">
              <a:buClr>
                <a:srgbClr val="808080"/>
              </a:buClr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When will coaches be trained?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How will coaches be trained?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How will coaches be used?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What are the expectations for the role of coaches?</a:t>
            </a:r>
          </a:p>
          <a:p>
            <a:pPr marL="230187" lvl="4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 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609600" y="1828800"/>
            <a:ext cx="2895600" cy="372586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682625" indent="-225425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whether coaches will be used to facilitate sustainment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If coaches will be used, determine: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How many are needed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When and how they will be trained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How they will be used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Expectations for the role of coaches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5963"/>
            <a:ext cx="7739063" cy="762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7: Develop a Sustainment Plan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495800" y="1524000"/>
            <a:ext cx="4267200" cy="4572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Identify Components of a Monitoring Plan: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 Measures and Targeted Outcomes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 Data Sources </a:t>
            </a:r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 Resource Requirements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4. Individual Responsible 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57200" y="1828800"/>
            <a:ext cx="3886200" cy="401796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For your monitoring plan, determine:</a:t>
            </a:r>
          </a:p>
          <a:p>
            <a:pPr marL="688975" lvl="5" indent="-225425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Measures and target outcomes </a:t>
            </a:r>
          </a:p>
          <a:p>
            <a:pPr marL="688975" lvl="5" indent="-225425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Data source (e.g., existing QI database) </a:t>
            </a:r>
          </a:p>
          <a:p>
            <a:pPr marL="688975" lvl="5" indent="-225425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Resources required (money, time, equipment, personnel, expertise)</a:t>
            </a:r>
          </a:p>
          <a:p>
            <a:pPr marL="688975" lvl="5" indent="-225425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Person(s) responsible for implementation and oversight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Determine how data from your monitoring plan will be used to continually improve processes and  performance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76300"/>
            <a:ext cx="8382000" cy="4953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8: Develop a Communications Plan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519238"/>
            <a:ext cx="4267200" cy="46482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Who are the stakeholders?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What do you want to achieve?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What information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When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How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09600" y="1905000"/>
            <a:ext cx="3505200" cy="3886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347472" indent="-347472">
              <a:defRPr/>
            </a:pPr>
            <a:r>
              <a:rPr lang="en-US" sz="1600" b="1" dirty="0"/>
              <a:t>Key Actions: </a:t>
            </a:r>
          </a:p>
          <a:p>
            <a:pPr marL="347472" indent="-347472">
              <a:defRPr/>
            </a:pPr>
            <a:endParaRPr lang="en-US" sz="1050" dirty="0"/>
          </a:p>
          <a:p>
            <a:pPr marL="347472" indent="-347472">
              <a:defRPr/>
            </a:pPr>
            <a:r>
              <a:rPr lang="en-US" sz="1600" dirty="0"/>
              <a:t>Develop a communication plan: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Identify goals for communication with this group. What do you want to achieve?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Who will receive the information?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What information will you  communicate?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When and how often will you communicate? 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How will you communicate (e.g., reports, presentations, emails)?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39063" cy="6858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9. Develop an Implementation Plan Timeline</a:t>
            </a:r>
          </a:p>
        </p:txBody>
      </p:sp>
      <p:graphicFrame>
        <p:nvGraphicFramePr>
          <p:cNvPr id="22603" name="Group 75" descr="Developing an implementation plan timeline ch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426453"/>
              </p:ext>
            </p:extLst>
          </p:nvPr>
        </p:nvGraphicFramePr>
        <p:xfrm>
          <a:off x="819150" y="1503363"/>
          <a:ext cx="8202612" cy="4624386"/>
        </p:xfrm>
        <a:graphic>
          <a:graphicData uri="http://schemas.openxmlformats.org/drawingml/2006/table">
            <a:tbl>
              <a:tblPr/>
              <a:tblGrid>
                <a:gridCol w="3104264"/>
                <a:gridCol w="1302904"/>
                <a:gridCol w="1779549"/>
                <a:gridCol w="2015895"/>
              </a:tblGrid>
              <a:tr h="3248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Completion Date</a:t>
                      </a: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Resources Required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4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Identify the Change Team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Define the Main Problems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0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Define TeamSTEPPS Aims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Describe the Intervention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Develop a Test Plan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Develop an Implementation Plan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0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Develop a Monitoring Plan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8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Develop a Communication Plan</a:t>
                      </a: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762000"/>
            <a:ext cx="7739063" cy="762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Change Team Meetings</a:t>
            </a:r>
          </a:p>
        </p:txBody>
      </p:sp>
      <p:graphicFrame>
        <p:nvGraphicFramePr>
          <p:cNvPr id="87043" name="Group 3" descr="Change team meetings chart. Including, purpose, lead, and meeting date.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89218678"/>
              </p:ext>
            </p:extLst>
          </p:nvPr>
        </p:nvGraphicFramePr>
        <p:xfrm>
          <a:off x="1009650" y="1571625"/>
          <a:ext cx="7739062" cy="4229100"/>
        </p:xfrm>
        <a:graphic>
          <a:graphicData uri="http://schemas.openxmlformats.org/drawingml/2006/table">
            <a:tbl>
              <a:tblPr/>
              <a:tblGrid>
                <a:gridCol w="2865163"/>
                <a:gridCol w="2436949"/>
                <a:gridCol w="243695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Meeting Date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153400" cy="7239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10: Review Your Plan with Key Stakeholders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438400"/>
            <a:ext cx="4495800" cy="23622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Who are the key stakeholders that need to review the plan?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4.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5.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dirty="0" smtClean="0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990600" y="2209800"/>
            <a:ext cx="2819400" cy="2971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Identify stakeholders who could contribute significantly to the Implementation Plan 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Ask key stakeholders to review your Action Plan and to provide input 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Modify your Action Plan based on their input,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3" indent="-171450" eaLnBrk="1" hangingPunct="1"/>
            <a:r>
              <a:rPr lang="en-US" altLang="en-US" smtClean="0">
                <a:ea typeface="ヒラギノ角ゴ Pro W3" pitchFamily="127" charset="-128"/>
              </a:rPr>
              <a:t>Describe the steps involved in implementing TeamSTEPPS</a:t>
            </a:r>
          </a:p>
          <a:p>
            <a:pPr marL="463550" lvl="3" indent="-171450" eaLnBrk="1" hangingPunct="1"/>
            <a:r>
              <a:rPr lang="en-US" altLang="en-US" smtClean="0">
                <a:ea typeface="ヒラギノ角ゴ Pro W3" pitchFamily="127" charset="-128"/>
              </a:rPr>
              <a:t>Develop a TeamSTEPPS Implementation Plan</a:t>
            </a:r>
          </a:p>
          <a:p>
            <a:endParaRPr lang="en-US" altLang="en-US" smtClean="0">
              <a:ea typeface="ヒラギノ角ゴ Pro W3" pitchFamily="127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TeamSTEPPS </a:t>
            </a:r>
            <a:br>
              <a:rPr lang="en-US" altLang="en-US" smtClean="0">
                <a:ea typeface="ヒラギノ角ゴ Pro W3" pitchFamily="127" charset="-128"/>
              </a:rPr>
            </a:br>
            <a:r>
              <a:rPr lang="en-US" altLang="en-US" smtClean="0">
                <a:ea typeface="ヒラギノ角ゴ Pro W3" pitchFamily="127" charset="-128"/>
              </a:rPr>
              <a:t>Implementation Planning 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73288"/>
            <a:ext cx="5867400" cy="43037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Break into working groups by unit or by best alignment of common issues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Develop your Action Plan based on the 10-step process</a:t>
            </a:r>
          </a:p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Be ready to present and discuss your Action Plan with the larger group </a:t>
            </a:r>
          </a:p>
        </p:txBody>
      </p:sp>
      <p:pic>
        <p:nvPicPr>
          <p:cNvPr id="22532" name="Picture 4" descr="exerc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3960813"/>
            <a:ext cx="14192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76300"/>
            <a:ext cx="7739062" cy="7239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Shift Toward a Culture of Safety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127" charset="-128"/>
            </a:endParaRPr>
          </a:p>
        </p:txBody>
      </p:sp>
      <p:pic>
        <p:nvPicPr>
          <p:cNvPr id="5124" name="Picture 3" descr="alt=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522413"/>
            <a:ext cx="81534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Key Principles of Implementation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14400" y="1843088"/>
            <a:ext cx="7772400" cy="4481512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The Implementation Guide is based on the principle of improving patient safety and quality of care by improving health care team processes. Key activities include: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Identifying a recurring problem or opportunity for improvement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Developing a flowchart or map of the process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Studying the process to identify risk points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Implementing interventions aimed at eliminating the risk points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Testing the intervention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Sustaining positive changes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685800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10 Steps of Implementation Planning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7244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Create a Change Team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Define the problem, challenge, or opportunity for improvement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Define the aim(s) of your TeamSTEPPS intervention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Design a TeamSTEPPS intervention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plan for testing the effectiveness of your TeamSTEPPS intervention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an implementation plan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plan for sustained continuous improvement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communications plan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TeamSTEPPS Implementation Plan timeline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Review your TeamSTEPPS Implementation Plan with key stakeholders and modify according to input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Describe the Targeted Unit/Work Area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600200"/>
            <a:ext cx="5105400" cy="44958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800" smtClean="0">
                <a:ea typeface="ヒラギノ角ゴ Pro W3" pitchFamily="127" charset="-128"/>
              </a:rPr>
              <a:t>Name of targeted unit/work area: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800" smtClean="0">
                <a:ea typeface="ヒラギノ角ゴ Pro W3" pitchFamily="127" charset="-128"/>
              </a:rPr>
              <a:t>Size of unit/work area: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8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8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800" smtClean="0">
                <a:ea typeface="ヒラギノ角ゴ Pro W3" pitchFamily="127" charset="-128"/>
              </a:rPr>
              <a:t>Number of staff within unit/work area: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800" smtClean="0">
                <a:ea typeface="ヒラギノ角ゴ Pro W3" pitchFamily="127" charset="-128"/>
              </a:rPr>
              <a:t>Physicians: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800" smtClean="0">
                <a:ea typeface="ヒラギノ角ゴ Pro W3" pitchFamily="127" charset="-128"/>
              </a:rPr>
              <a:t>Nurses: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800" smtClean="0">
                <a:ea typeface="ヒラギノ角ゴ Pro W3" pitchFamily="127" charset="-128"/>
              </a:rPr>
              <a:t>Other: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200" smtClean="0">
              <a:ea typeface="ヒラギノ角ゴ Pro W3" pitchFamily="127" charset="-128"/>
            </a:endParaRPr>
          </a:p>
        </p:txBody>
      </p:sp>
      <p:sp>
        <p:nvSpPr>
          <p:cNvPr id="8196" name="Rectangle 5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438400"/>
            <a:ext cx="2971800" cy="2632075"/>
          </a:xfr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b="1" smtClean="0">
                <a:ea typeface="ヒラギノ角ゴ Pro W3" pitchFamily="127" charset="-128"/>
              </a:rPr>
              <a:t>Key Actions: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Describe the targeted unit or work area</a:t>
            </a:r>
          </a:p>
          <a:p>
            <a:pPr marL="682625" lvl="1" indent="-225425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Unit/Work area name</a:t>
            </a:r>
          </a:p>
          <a:p>
            <a:pPr marL="682625" lvl="1" indent="-225425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Size in terms of number of beds or admissions</a:t>
            </a:r>
          </a:p>
          <a:p>
            <a:pPr marL="682625" lvl="1" indent="-225425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Number of staff by profession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1: Create a Change Team</a:t>
            </a:r>
          </a:p>
        </p:txBody>
      </p:sp>
      <p:sp>
        <p:nvSpPr>
          <p:cNvPr id="9219" name="Rectangle 5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828800"/>
            <a:ext cx="2590800" cy="3810000"/>
          </a:xfr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b="1" smtClean="0">
                <a:ea typeface="ヒラギノ角ゴ Pro W3" pitchFamily="127" charset="-128"/>
              </a:rPr>
              <a:t>Key Actions: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Select a multidisciplinary Change Team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representation from different leadership levels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at least one member has completed TeamSTEPPS Master Training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one member has experience in performance improvement</a:t>
            </a:r>
          </a:p>
        </p:txBody>
      </p:sp>
      <p:graphicFrame>
        <p:nvGraphicFramePr>
          <p:cNvPr id="2099" name="Group 51" descr="Chart for Team member, Role, and TeamSTEPPS trained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94334071"/>
              </p:ext>
            </p:extLst>
          </p:nvPr>
        </p:nvGraphicFramePr>
        <p:xfrm>
          <a:off x="3276600" y="1905000"/>
          <a:ext cx="5638800" cy="3713163"/>
        </p:xfrm>
        <a:graphic>
          <a:graphicData uri="http://schemas.openxmlformats.org/drawingml/2006/table">
            <a:tbl>
              <a:tblPr/>
              <a:tblGrid>
                <a:gridCol w="2438400"/>
                <a:gridCol w="1676400"/>
                <a:gridCol w="1524000"/>
              </a:tblGrid>
              <a:tr h="554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 Member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TeamSTEPPS Trained?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10600" cy="6858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2: Define the Problem or Opportunity </a:t>
            </a:r>
            <a:br>
              <a:rPr lang="en-US" altLang="en-US" sz="2600" smtClean="0">
                <a:ea typeface="ヒラギノ角ゴ Pro W3" pitchFamily="127" charset="-128"/>
              </a:rPr>
            </a:br>
            <a:r>
              <a:rPr lang="en-US" altLang="en-US" sz="2600" smtClean="0">
                <a:ea typeface="ヒラギノ角ゴ Pro W3" pitchFamily="127" charset="-128"/>
              </a:rPr>
              <a:t>for Improvement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76400"/>
            <a:ext cx="4953000" cy="4572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What </a:t>
            </a:r>
            <a:r>
              <a:rPr lang="en-US" sz="1600" u="sng" dirty="0" smtClean="0"/>
              <a:t>existing</a:t>
            </a:r>
            <a:r>
              <a:rPr lang="en-US" sz="1600" dirty="0" smtClean="0"/>
              <a:t> information will you review?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dirty="0" smtClean="0"/>
              <a:t>What </a:t>
            </a:r>
            <a:r>
              <a:rPr lang="en-US" sz="1600" u="sng" dirty="0" smtClean="0"/>
              <a:t>new</a:t>
            </a:r>
            <a:r>
              <a:rPr lang="en-US" sz="1600" dirty="0" smtClean="0"/>
              <a:t> information will you collect?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What are the main problems and opportunities?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3400" y="1676400"/>
            <a:ext cx="3276600" cy="4495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682625" indent="-225425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r>
              <a:rPr lang="en-US" altLang="en-US" sz="1600"/>
              <a:t>Review unit performance and safety data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/>
              <a:t>Incident reports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/>
              <a:t>AHRQ patient safety survey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/>
              <a:t>Clinical process and outcome measures</a:t>
            </a:r>
          </a:p>
          <a:p>
            <a:r>
              <a:rPr lang="en-US" altLang="en-US" sz="1600"/>
              <a:t>Review RCAs and/or FMEAs</a:t>
            </a:r>
          </a:p>
          <a:p>
            <a:r>
              <a:rPr lang="en-US" altLang="en-US" sz="1600"/>
              <a:t>Ask frontline staff</a:t>
            </a:r>
          </a:p>
          <a:p>
            <a:r>
              <a:rPr lang="en-US" altLang="en-US" sz="1600"/>
              <a:t>Conduct the Magic Wand exercise</a:t>
            </a:r>
          </a:p>
          <a:p>
            <a:r>
              <a:rPr lang="en-US" altLang="en-US" sz="1600"/>
              <a:t>Refer to the teamwork issue you identified on the TeamSTEPPS Implementation Worksheet as a starting point, if applicable</a:t>
            </a:r>
          </a:p>
          <a:p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686800" cy="914400"/>
          </a:xfrm>
        </p:spPr>
        <p:txBody>
          <a:bodyPr/>
          <a:lstStyle/>
          <a:p>
            <a:r>
              <a:rPr lang="en-US" altLang="en-US" sz="2600" smtClean="0">
                <a:ea typeface="ヒラギノ角ゴ Pro W3" pitchFamily="127" charset="-128"/>
              </a:rPr>
              <a:t>Example: Problem Definition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00200" y="1676400"/>
            <a:ext cx="6553200" cy="370046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b="1" dirty="0"/>
              <a:t>Problem: 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/>
              <a:t>Suboptimal communication among surgical team members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Team Process:</a:t>
            </a:r>
          </a:p>
          <a:p>
            <a:pPr marL="347472" indent="-347472">
              <a:spcBef>
                <a:spcPts val="600"/>
              </a:spcBef>
              <a:buClr>
                <a:schemeClr val="accent4">
                  <a:lumMod val="50000"/>
                  <a:lumOff val="50000"/>
                </a:schemeClr>
              </a:buClr>
              <a:buFont typeface="Arial" pitchFamily="34" charset="0"/>
              <a:buChar char="■"/>
              <a:defRPr/>
            </a:pPr>
            <a:r>
              <a:rPr lang="en-US" u="sng" dirty="0"/>
              <a:t>What</a:t>
            </a:r>
            <a:r>
              <a:rPr lang="en-US" dirty="0"/>
              <a:t>: Communication of critical information about the patient and surgical procedure</a:t>
            </a:r>
          </a:p>
          <a:p>
            <a:pPr marL="347472" indent="-347472">
              <a:spcBef>
                <a:spcPts val="600"/>
              </a:spcBef>
              <a:buClr>
                <a:schemeClr val="accent4">
                  <a:lumMod val="50000"/>
                  <a:lumOff val="50000"/>
                </a:schemeClr>
              </a:buClr>
              <a:buFont typeface="Arial" pitchFamily="34" charset="0"/>
              <a:buChar char="■"/>
              <a:defRPr/>
            </a:pPr>
            <a:r>
              <a:rPr lang="en-US" u="sng" dirty="0"/>
              <a:t>Who</a:t>
            </a:r>
            <a:r>
              <a:rPr lang="en-US" dirty="0"/>
              <a:t>: Surgeons, anesthesiologists, operating room nurses, and scrub technicians in the General Surgery Service</a:t>
            </a:r>
          </a:p>
          <a:p>
            <a:pPr marL="347472" indent="-347472">
              <a:spcBef>
                <a:spcPts val="600"/>
              </a:spcBef>
              <a:buClr>
                <a:schemeClr val="accent4">
                  <a:lumMod val="50000"/>
                  <a:lumOff val="50000"/>
                </a:schemeClr>
              </a:buClr>
              <a:buFont typeface="Arial" pitchFamily="34" charset="0"/>
              <a:buChar char="■"/>
              <a:defRPr/>
            </a:pPr>
            <a:r>
              <a:rPr lang="en-US" u="sng" dirty="0"/>
              <a:t>When</a:t>
            </a:r>
            <a:r>
              <a:rPr lang="en-US" dirty="0"/>
              <a:t>: Just prior to first incision</a:t>
            </a:r>
          </a:p>
          <a:p>
            <a:pPr marL="347472" indent="-347472">
              <a:spcBef>
                <a:spcPts val="600"/>
              </a:spcBef>
              <a:buClr>
                <a:schemeClr val="accent4">
                  <a:lumMod val="50000"/>
                  <a:lumOff val="50000"/>
                </a:schemeClr>
              </a:buClr>
              <a:buFont typeface="Arial" pitchFamily="34" charset="0"/>
              <a:buChar char="■"/>
              <a:defRPr/>
            </a:pPr>
            <a:r>
              <a:rPr lang="en-US" u="sng" dirty="0"/>
              <a:t>Where</a:t>
            </a:r>
            <a:r>
              <a:rPr lang="en-US" dirty="0"/>
              <a:t>: In the operating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61520645</TotalTime>
  <Pages>6</Pages>
  <Words>1300</Words>
  <Application>Microsoft Office PowerPoint</Application>
  <PresentationFormat>Letter Paper (8.5x11 in)</PresentationFormat>
  <Paragraphs>278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2_Main_Olive</vt:lpstr>
      <vt:lpstr>  Implementation Planning      </vt:lpstr>
      <vt:lpstr>Objectives</vt:lpstr>
      <vt:lpstr>Shift Toward a Culture of Safety</vt:lpstr>
      <vt:lpstr>Key Principles of Implementation</vt:lpstr>
      <vt:lpstr>10 Steps of Implementation Planning</vt:lpstr>
      <vt:lpstr>Describe the Targeted Unit/Work Area</vt:lpstr>
      <vt:lpstr>Step 1: Create a Change Team</vt:lpstr>
      <vt:lpstr>Step 2: Define the Problem or Opportunity  for Improvement</vt:lpstr>
      <vt:lpstr>Example: Problem Definition</vt:lpstr>
      <vt:lpstr>Step 3: Define the Aims of TeamSTEPPS Intervention</vt:lpstr>
      <vt:lpstr>Step 4:  Design a TeamSTEPPS Intervention</vt:lpstr>
      <vt:lpstr>Step 5: Develop a Plan for Testing Your TeamSTEPPS Interventions</vt:lpstr>
      <vt:lpstr>Step 6. Develop an Implementation Plan</vt:lpstr>
      <vt:lpstr>Determine How Coaches May Be Used</vt:lpstr>
      <vt:lpstr>Step 7: Develop a Sustainment Plan</vt:lpstr>
      <vt:lpstr>Step 8: Develop a Communications Plan</vt:lpstr>
      <vt:lpstr>Step 9. Develop an Implementation Plan Timeline</vt:lpstr>
      <vt:lpstr>Change Team Meetings</vt:lpstr>
      <vt:lpstr>Step 10: Review Your Plan with Key Stakeholders</vt:lpstr>
      <vt:lpstr>TeamSTEPPS  Implementation Planning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Clark, Casey</cp:lastModifiedBy>
  <cp:revision>1104</cp:revision>
  <cp:lastPrinted>2013-10-18T15:04:16Z</cp:lastPrinted>
  <dcterms:created xsi:type="dcterms:W3CDTF">1997-11-14T21:37:50Z</dcterms:created>
  <dcterms:modified xsi:type="dcterms:W3CDTF">2014-02-05T16:44:35Z</dcterms:modified>
</cp:coreProperties>
</file>