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705" r:id="rId2"/>
    <p:sldId id="706" r:id="rId3"/>
    <p:sldId id="707" r:id="rId4"/>
    <p:sldId id="708" r:id="rId5"/>
    <p:sldId id="709" r:id="rId6"/>
    <p:sldId id="710" r:id="rId7"/>
    <p:sldId id="711" r:id="rId8"/>
    <p:sldId id="712" r:id="rId9"/>
    <p:sldId id="713" r:id="rId10"/>
    <p:sldId id="714" r:id="rId11"/>
    <p:sldId id="715" r:id="rId12"/>
    <p:sldId id="716" r:id="rId13"/>
    <p:sldId id="717" r:id="rId14"/>
    <p:sldId id="718" r:id="rId15"/>
    <p:sldId id="719" r:id="rId16"/>
    <p:sldId id="720" r:id="rId17"/>
    <p:sldId id="721" r:id="rId18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5DAFF"/>
    <a:srgbClr val="99CCFF"/>
    <a:srgbClr val="A7FDC4"/>
    <a:srgbClr val="FFD889"/>
    <a:srgbClr val="FFCE6D"/>
    <a:srgbClr val="2232CE"/>
    <a:srgbClr val="E1F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924" y="-216"/>
      </p:cViewPr>
      <p:guideLst>
        <p:guide orient="horz" pos="2266"/>
        <p:guide orient="horz" pos="1488"/>
        <p:guide orient="horz" pos="4319"/>
        <p:guide orient="horz" pos="3012"/>
        <p:guide pos="2880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02" y="1410"/>
      </p:cViewPr>
      <p:guideLst>
        <p:guide orient="horz" pos="3025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Slide_title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5" t="32530" r="2986"/>
          <a:stretch>
            <a:fillRect/>
          </a:stretch>
        </p:blipFill>
        <p:spPr bwMode="auto">
          <a:xfrm>
            <a:off x="5689600" y="0"/>
            <a:ext cx="1625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Line 4"/>
          <p:cNvSpPr>
            <a:spLocks noChangeShapeType="1"/>
          </p:cNvSpPr>
          <p:nvPr/>
        </p:nvSpPr>
        <p:spPr bwMode="auto">
          <a:xfrm flipV="1">
            <a:off x="0" y="561975"/>
            <a:ext cx="7315200" cy="3175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16" name="Group 6"/>
          <p:cNvGrpSpPr>
            <a:grpSpLocks/>
          </p:cNvGrpSpPr>
          <p:nvPr/>
        </p:nvGrpSpPr>
        <p:grpSpPr bwMode="auto">
          <a:xfrm>
            <a:off x="0" y="9309100"/>
            <a:ext cx="7315200" cy="241300"/>
            <a:chOff x="-48" y="5568"/>
            <a:chExt cx="4320" cy="144"/>
          </a:xfrm>
        </p:grpSpPr>
        <p:sp>
          <p:nvSpPr>
            <p:cNvPr id="38920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4073525" y="9309100"/>
            <a:ext cx="23161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6837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1000" dirty="0" smtClean="0">
                <a:solidFill>
                  <a:srgbClr val="663300"/>
                </a:solidFill>
                <a:latin typeface="Verdana" pitchFamily="34" charset="0"/>
              </a:rPr>
              <a:t> TeamSTEPPS 2.0  |  Team Structure</a:t>
            </a:r>
          </a:p>
        </p:txBody>
      </p:sp>
      <p:sp>
        <p:nvSpPr>
          <p:cNvPr id="13319" name="Rectangle 10"/>
          <p:cNvSpPr>
            <a:spLocks noChangeArrowheads="1"/>
          </p:cNvSpPr>
          <p:nvPr/>
        </p:nvSpPr>
        <p:spPr bwMode="gray">
          <a:xfrm>
            <a:off x="5892800" y="80963"/>
            <a:ext cx="11477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540" tIns="47540" rIns="47540" bIns="4754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1" dirty="0" smtClean="0">
                <a:solidFill>
                  <a:srgbClr val="FFFFE1"/>
                </a:solidFill>
              </a:rPr>
              <a:t>Team Structure</a:t>
            </a:r>
            <a:endParaRPr lang="en-US" altLang="en-US" sz="1800" dirty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7000" y="9309100"/>
            <a:ext cx="7858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000" dirty="0" smtClean="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C-2-</a:t>
            </a:r>
            <a:fld id="{5D2F6ABC-5637-41B6-BB45-2AF78828A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62313" y="9142413"/>
            <a:ext cx="7921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0" tIns="46449" rIns="91240" bIns="46449">
            <a:spAutoFit/>
          </a:bodyPr>
          <a:lstStyle>
            <a:lvl1pPr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300" smtClean="0"/>
              <a:t>Page </a:t>
            </a:r>
            <a:fld id="{DADCAB11-F998-46E6-857A-0DEB19F1C179}" type="slidenum">
              <a:rPr lang="en-US" altLang="en-US" sz="13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300" smtClean="0"/>
          </a:p>
        </p:txBody>
      </p:sp>
      <p:sp>
        <p:nvSpPr>
          <p:cNvPr id="2150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68488" y="1174750"/>
            <a:ext cx="3592512" cy="2693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4557713"/>
            <a:ext cx="5365750" cy="485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560" tIns="46449" rIns="94560" bIns="46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7133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82B757D-673D-4077-8DAC-2F7B05E195C2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8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3088" y="4598988"/>
            <a:ext cx="6278562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93E992E8-2344-44E1-A19D-10E9A4C231E7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8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10087701-63EF-4E8F-8830-CE9F2110A31D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12</a:t>
            </a:fld>
            <a:endParaRPr lang="en-US" altLang="en-US" sz="18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90650208-D7CD-49A1-9C1D-4AD7C3FB1A98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8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9E5CC64-7311-40F5-B39C-202FEDC2E628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800" b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957A5B13-C8AC-44E2-8A1A-BF6D4F16F562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8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2475"/>
            <a:ext cx="5362575" cy="4319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5111A9B-7857-402A-B598-3A5E6A165BFF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8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4562475"/>
            <a:ext cx="6315075" cy="4319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0755C6B-13EA-4967-B38D-4E368425ADBB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8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81CDC0A-CBCC-4BEC-99CF-C8FE8AF016EC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8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AE53776-F18F-4162-B7E1-3608A0B313E9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8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4560888"/>
            <a:ext cx="65214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A621F5-2B9B-4D3A-A1B8-FFD5277455F4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4562475"/>
            <a:ext cx="5692775" cy="431958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88ED594-433F-409C-8328-663668AD8952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8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1C8855C-4561-4F04-92EF-B44FAF4BBE71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8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4560888"/>
            <a:ext cx="6684963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9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9AB531-7E17-49AC-A4ED-39A1114B60B3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8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4560888"/>
            <a:ext cx="6684963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900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6DE76ED1-FED3-46A0-AD0B-DA9B4983B683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8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40000"/>
              </a:spcBef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7EC5E68F-4474-499C-B697-5ACC3D960517}" type="slidenum">
              <a:rPr lang="en-US" altLang="en-US" sz="18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8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37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E5EBBDDE-B8F3-4A0A-AEB5-9A01F4EE04C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492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C70E6B0-379C-4F66-B550-F5F63356F95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08075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fld id="{AED39658-871B-432C-BBF8-62C4BC86606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19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93FC6D3-83DC-4119-8169-BEC150FD303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812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0122955-42C7-42EB-9EB2-A49B56060C0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8755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B9052EEB-32D5-41E2-96AC-F90D4927281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250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7DEF7B9E-05CE-44C2-A0F0-4D2978FF787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718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0C8B4C93-8C81-40DF-AA2E-7233984D1A8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278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12361D47-8613-498D-BD29-F8C4EA01898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318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556D498B-897C-4BD1-B8FC-772B3C1220A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8030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EAD94342-A072-4E28-8CC7-E6E30AB96AC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5432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New_TS_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>
            <a:fillRect/>
          </a:stretch>
        </p:blipFill>
        <p:spPr bwMode="auto">
          <a:xfrm>
            <a:off x="0" y="-1588"/>
            <a:ext cx="9134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content_2_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5238"/>
            <a:ext cx="29781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926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</a:t>
            </a:r>
            <a:fld id="{FE31525A-4D71-44B5-9B80-943D573DF15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" bIns="9144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684213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5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971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900" b="1" dirty="0" smtClean="0">
                <a:solidFill>
                  <a:schemeClr val="accent1"/>
                </a:solidFill>
              </a:rPr>
              <a:t>Mod 2 2.0   Page </a:t>
            </a:r>
            <a:fld id="{0312D9A8-3083-4697-B0A7-BEB84962EDC9}" type="slidenum">
              <a:rPr lang="en-US" altLang="en-US" sz="900" b="1" smtClean="0">
                <a:solidFill>
                  <a:schemeClr val="accent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gray">
          <a:xfrm>
            <a:off x="7639050" y="53975"/>
            <a:ext cx="128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Team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Structure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ヒラギノ角ゴ Pro W3" charset="0"/>
          <a:cs typeface="ヒラギノ角ゴ Pro W3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30238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860425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090613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13208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1778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235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2692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149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Vig%204aLg001.m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youtu.be/KbJs9b9Pii8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1450" y="633413"/>
            <a:ext cx="5867400" cy="2209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Team Structure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z="3000" smtClean="0">
                <a:ea typeface="ヒラギノ角ゴ Pro W3" pitchFamily="127" charset="-128"/>
              </a:rPr>
              <a:t> 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2882900" y="2686050"/>
            <a:ext cx="1250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/>
              <a:t>NEXT:</a:t>
            </a:r>
          </a:p>
        </p:txBody>
      </p:sp>
      <p:pic>
        <p:nvPicPr>
          <p:cNvPr id="4100" name="Picture 5" descr="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952625"/>
            <a:ext cx="22225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surgery_peng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155950"/>
            <a:ext cx="35941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Teamstepps 2.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5878513"/>
            <a:ext cx="3362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0C6F6603-5740-45C9-886E-66E5C889301B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13315" name="Picture 8" descr="MTS_Sourc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604963"/>
            <a:ext cx="59944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956425" y="4376738"/>
            <a:ext cx="196691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Tx/>
              <a:buFont typeface="Wingdings" pitchFamily="2" charset="2"/>
              <a:buNone/>
            </a:pPr>
            <a:r>
              <a:rPr lang="en-US" altLang="en-US" sz="2000" b="1" i="1">
                <a:solidFill>
                  <a:srgbClr val="E1393E"/>
                </a:solidFill>
              </a:rPr>
              <a:t>Core Team members have </a:t>
            </a:r>
            <a:br>
              <a:rPr lang="en-US" altLang="en-US" sz="2000" b="1" i="1">
                <a:solidFill>
                  <a:srgbClr val="E1393E"/>
                </a:solidFill>
              </a:rPr>
            </a:br>
            <a:r>
              <a:rPr lang="en-US" altLang="en-US" sz="2000" b="1" i="1">
                <a:solidFill>
                  <a:srgbClr val="E1393E"/>
                </a:solidFill>
              </a:rPr>
              <a:t>the closest </a:t>
            </a:r>
            <a:br>
              <a:rPr lang="en-US" altLang="en-US" sz="2000" b="1" i="1">
                <a:solidFill>
                  <a:srgbClr val="E1393E"/>
                </a:solidFill>
              </a:rPr>
            </a:br>
            <a:r>
              <a:rPr lang="en-US" altLang="en-US" sz="2000" b="1" i="1">
                <a:solidFill>
                  <a:srgbClr val="E1393E"/>
                </a:solidFill>
              </a:rPr>
              <a:t>contact with </a:t>
            </a:r>
            <a:br>
              <a:rPr lang="en-US" altLang="en-US" sz="2000" b="1" i="1">
                <a:solidFill>
                  <a:srgbClr val="E1393E"/>
                </a:solidFill>
              </a:rPr>
            </a:br>
            <a:r>
              <a:rPr lang="en-US" altLang="en-US" sz="2000" b="1" i="1">
                <a:solidFill>
                  <a:srgbClr val="E1393E"/>
                </a:solidFill>
              </a:rPr>
              <a:t>the patient!</a:t>
            </a:r>
            <a:r>
              <a:rPr lang="en-US" altLang="en-US" b="1" i="1">
                <a:solidFill>
                  <a:srgbClr val="E1393E"/>
                </a:solidFill>
              </a:rPr>
              <a:t> </a:t>
            </a:r>
            <a:endParaRPr lang="en-US" altLang="en-US" sz="1800" b="1">
              <a:solidFill>
                <a:srgbClr val="E1393E"/>
              </a:solidFill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A Core Team is…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5488" y="1871663"/>
            <a:ext cx="3998912" cy="2547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A group of care providers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who work interdependently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to manage a set of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assigned patients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from point of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assessment to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disposition</a:t>
            </a:r>
            <a:endParaRPr lang="en-US" altLang="en-US" b="1" smtClean="0">
              <a:ea typeface="ヒラギノ角ゴ Pro W3" pitchFamily="127" charset="-128"/>
            </a:endParaRPr>
          </a:p>
        </p:txBody>
      </p:sp>
      <p:pic>
        <p:nvPicPr>
          <p:cNvPr id="125958" name="Picture 6" descr="MTS_exploded_co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073400"/>
            <a:ext cx="2168525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7" descr="MTS_exploded_cor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947988"/>
            <a:ext cx="3217862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59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50C292F2-E72F-4BED-9E68-66A86520B0AB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14339" name="Picture 6" descr="MTS_Sourc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706563"/>
            <a:ext cx="59944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4572000" cy="2149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A time-limited team formed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for emergent or specific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events and composed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of members from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various teams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 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A Contingency Team is…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D91F49FA-0A87-4B3A-8EC5-AA1B62C8E194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15363" name="Picture 7" descr="MTS_Sourc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854200"/>
            <a:ext cx="59944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931988"/>
            <a:ext cx="4470400" cy="24590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A team comprising those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work area members who are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responsible for managing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the operational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environment that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supports the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ingdings" pitchFamily="2" charset="2"/>
              <a:buNone/>
            </a:pPr>
            <a:r>
              <a:rPr lang="en-US" altLang="en-US" sz="2000" b="1" smtClean="0">
                <a:ea typeface="ヒラギノ角ゴ Pro W3" pitchFamily="127" charset="-128"/>
              </a:rPr>
              <a:t>Core Team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A Coordinating Team is…</a:t>
            </a:r>
          </a:p>
        </p:txBody>
      </p:sp>
      <p:pic>
        <p:nvPicPr>
          <p:cNvPr id="128005" name="Picture 5" descr="MTS_exploded_coor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127500"/>
            <a:ext cx="32273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 descr="MTS_exploded_coor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859213"/>
            <a:ext cx="47942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8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C0785551-6C34-46F7-9606-9C9A33F050C1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16387" name="Picture 7" descr="MTS_Sourc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677988"/>
            <a:ext cx="59944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655763"/>
            <a:ext cx="3355975" cy="195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en-US" altLang="en-US" sz="1400" b="1" dirty="0" smtClean="0">
                <a:ea typeface="ヒラギノ角ゴ Pro W3" pitchFamily="127" charset="-128"/>
              </a:rPr>
              <a:t>	</a:t>
            </a:r>
            <a:r>
              <a:rPr lang="en-US" altLang="en-US" sz="1500" b="1" dirty="0" smtClean="0">
                <a:ea typeface="ヒラギノ角ゴ Pro W3" pitchFamily="127" charset="-128"/>
              </a:rPr>
              <a:t>Ancillary Services provide direct, task-specific, time-limited care to patients.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1500" b="1" smtClean="0">
                <a:ea typeface="ヒラギノ角ゴ Pro W3" pitchFamily="127" charset="-128"/>
              </a:rPr>
              <a:t>	Support Services provide indirect service-focused tasks which help to facilitate the optimal health care experience for patients and their families.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03275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ヒラギノ角ゴ Pro W3" pitchFamily="127" charset="-128"/>
              </a:rPr>
              <a:t>Ancillary  &amp; Support Services</a:t>
            </a:r>
          </a:p>
        </p:txBody>
      </p:sp>
      <p:pic>
        <p:nvPicPr>
          <p:cNvPr id="132104" name="Picture 8" descr="MTS_ancill_su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3906838"/>
            <a:ext cx="43561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2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71D0651F-B5BE-4F2D-89F1-52BAF0C65618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17411" name="Picture 7" descr="MTS_Sourc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63" y="1630363"/>
            <a:ext cx="59944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638" y="1600200"/>
            <a:ext cx="3179762" cy="4495800"/>
          </a:xfrm>
        </p:spPr>
        <p:txBody>
          <a:bodyPr/>
          <a:lstStyle/>
          <a:p>
            <a:pPr marL="228600" indent="-228600" eaLnBrk="1" hangingPunct="1"/>
            <a:r>
              <a:rPr lang="en-US" altLang="en-US" sz="1600" b="1" smtClean="0">
                <a:ea typeface="ヒラギノ角ゴ Pro W3" pitchFamily="127" charset="-128"/>
              </a:rPr>
              <a:t>Establish and communicate vision</a:t>
            </a:r>
          </a:p>
          <a:p>
            <a:pPr marL="228600" indent="-228600" eaLnBrk="1" hangingPunct="1"/>
            <a:r>
              <a:rPr lang="en-US" altLang="en-US" sz="1600" b="1" smtClean="0">
                <a:ea typeface="ヒラギノ角ゴ Pro W3" pitchFamily="127" charset="-128"/>
              </a:rPr>
              <a:t>Develop policies and set expectations for staff </a:t>
            </a:r>
            <a:br>
              <a:rPr lang="en-US" altLang="en-US" sz="1600" b="1" smtClean="0">
                <a:ea typeface="ヒラギノ角ゴ Pro W3" pitchFamily="127" charset="-128"/>
              </a:rPr>
            </a:br>
            <a:r>
              <a:rPr lang="en-US" altLang="en-US" sz="1600" b="1" smtClean="0">
                <a:ea typeface="ヒラギノ角ゴ Pro W3" pitchFamily="127" charset="-128"/>
              </a:rPr>
              <a:t>related to teamwork</a:t>
            </a:r>
          </a:p>
          <a:p>
            <a:pPr marL="228600" indent="-228600" eaLnBrk="1" hangingPunct="1"/>
            <a:r>
              <a:rPr lang="en-US" altLang="en-US" sz="1600" b="1" smtClean="0">
                <a:ea typeface="ヒラギノ角ゴ Pro W3" pitchFamily="127" charset="-128"/>
              </a:rPr>
              <a:t>Support and encourage </a:t>
            </a:r>
            <a:br>
              <a:rPr lang="en-US" altLang="en-US" sz="1600" b="1" smtClean="0">
                <a:ea typeface="ヒラギノ角ゴ Pro W3" pitchFamily="127" charset="-128"/>
              </a:rPr>
            </a:br>
            <a:r>
              <a:rPr lang="en-US" altLang="en-US" sz="1600" b="1" smtClean="0">
                <a:ea typeface="ヒラギノ角ゴ Pro W3" pitchFamily="127" charset="-128"/>
              </a:rPr>
              <a:t>staff during implementation </a:t>
            </a:r>
            <a:br>
              <a:rPr lang="en-US" altLang="en-US" sz="1600" b="1" smtClean="0">
                <a:ea typeface="ヒラギノ角ゴ Pro W3" pitchFamily="127" charset="-128"/>
              </a:rPr>
            </a:br>
            <a:r>
              <a:rPr lang="en-US" altLang="en-US" sz="1600" b="1" smtClean="0">
                <a:ea typeface="ヒラギノ角ゴ Pro W3" pitchFamily="127" charset="-128"/>
              </a:rPr>
              <a:t>and culture change</a:t>
            </a:r>
          </a:p>
          <a:p>
            <a:pPr marL="228600" indent="-228600" eaLnBrk="1" hangingPunct="1"/>
            <a:r>
              <a:rPr lang="en-US" altLang="en-US" sz="1600" b="1" smtClean="0">
                <a:ea typeface="ヒラギノ角ゴ Pro W3" pitchFamily="127" charset="-128"/>
              </a:rPr>
              <a:t>Hold teams accountable </a:t>
            </a:r>
            <a:br>
              <a:rPr lang="en-US" altLang="en-US" sz="1600" b="1" smtClean="0">
                <a:ea typeface="ヒラギノ角ゴ Pro W3" pitchFamily="127" charset="-128"/>
              </a:rPr>
            </a:br>
            <a:r>
              <a:rPr lang="en-US" altLang="en-US" sz="1600" b="1" smtClean="0">
                <a:ea typeface="ヒラギノ角ゴ Pro W3" pitchFamily="127" charset="-128"/>
              </a:rPr>
              <a:t>for team performance</a:t>
            </a:r>
          </a:p>
          <a:p>
            <a:pPr marL="228600" indent="-228600" eaLnBrk="1" hangingPunct="1"/>
            <a:r>
              <a:rPr lang="en-US" altLang="en-US" sz="1600" b="1" smtClean="0">
                <a:ea typeface="ヒラギノ角ゴ Pro W3" pitchFamily="127" charset="-128"/>
              </a:rPr>
              <a:t>Define the culture of </a:t>
            </a:r>
            <a:br>
              <a:rPr lang="en-US" altLang="en-US" sz="1600" b="1" smtClean="0">
                <a:ea typeface="ヒラギノ角ゴ Pro W3" pitchFamily="127" charset="-128"/>
              </a:rPr>
            </a:br>
            <a:r>
              <a:rPr lang="en-US" altLang="en-US" sz="1600" b="1" smtClean="0">
                <a:ea typeface="ヒラギノ角ゴ Pro W3" pitchFamily="127" charset="-128"/>
              </a:rPr>
              <a:t>the</a:t>
            </a:r>
            <a:r>
              <a:rPr lang="en-US" altLang="en-US" sz="1800" b="1" smtClean="0">
                <a:ea typeface="ヒラギノ角ゴ Pro W3" pitchFamily="127" charset="-128"/>
              </a:rPr>
              <a:t> </a:t>
            </a:r>
            <a:r>
              <a:rPr lang="en-US" altLang="en-US" sz="1600" b="1" smtClean="0">
                <a:ea typeface="ヒラギノ角ゴ Pro W3" pitchFamily="127" charset="-128"/>
              </a:rPr>
              <a:t>organization </a:t>
            </a:r>
          </a:p>
          <a:p>
            <a:pPr marL="228600" indent="-228600" eaLnBrk="1" hangingPunct="1">
              <a:buFont typeface="Wingdings" pitchFamily="2" charset="2"/>
              <a:buNone/>
            </a:pPr>
            <a:endParaRPr lang="en-US" altLang="en-US" sz="1800" b="1" smtClean="0">
              <a:ea typeface="ヒラギノ角ゴ Pro W3" pitchFamily="127" charset="-128"/>
            </a:endParaRP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>
          <a:xfrm>
            <a:off x="865188" y="692150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ヒラギノ角ゴ Pro W3" pitchFamily="127" charset="-128"/>
              </a:rPr>
              <a:t>The Role of Administration is to…</a:t>
            </a:r>
            <a:endParaRPr lang="en-US" altLang="en-US" sz="3200" smtClean="0">
              <a:ea typeface="ヒラギノ角ゴ Pro W3" pitchFamily="127" charset="-128"/>
            </a:endParaRPr>
          </a:p>
        </p:txBody>
      </p:sp>
      <p:pic>
        <p:nvPicPr>
          <p:cNvPr id="134150" name="Picture 6" descr="MTS_exploded_admi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5049838"/>
            <a:ext cx="48466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E76E9C7C-13E8-4C59-9B39-0C1D89772BE9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Team Structure Video</a:t>
            </a:r>
          </a:p>
        </p:txBody>
      </p:sp>
      <p:pic>
        <p:nvPicPr>
          <p:cNvPr id="18436" name="Picture 25" descr="director_penguin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232275"/>
            <a:ext cx="16383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368" descr="STEP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5" b="23064"/>
          <a:stretch>
            <a:fillRect/>
          </a:stretch>
        </p:blipFill>
        <p:spPr bwMode="auto">
          <a:xfrm>
            <a:off x="2159000" y="1795463"/>
            <a:ext cx="50419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E9DABDFE-EB92-44E6-B1AE-0AC1D5C41B20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>
          <a:xfrm>
            <a:off x="925513" y="871538"/>
            <a:ext cx="7739062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Team Structure Video Analysis</a:t>
            </a:r>
          </a:p>
        </p:txBody>
      </p:sp>
      <p:sp>
        <p:nvSpPr>
          <p:cNvPr id="194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447800" y="2039938"/>
            <a:ext cx="7391400" cy="43053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What members of the following teams were involved in the scenario?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Core team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Coordinating team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Contingency team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Ancillary and support services</a:t>
            </a:r>
          </a:p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Where did the breakdowns occur between the components of this multi-team system?</a:t>
            </a:r>
          </a:p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What could the individuals involved in this scenario have done differently to produce a better outcome?</a:t>
            </a:r>
          </a:p>
          <a:p>
            <a:pPr eaLnBrk="1" hangingPunct="1"/>
            <a:endParaRPr lang="en-US" altLang="en-US" sz="2200" dirty="0" smtClean="0">
              <a:ea typeface="ヒラギノ角ゴ Pro W3" pitchFamily="1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B5C13407-165F-4AB2-87D4-53238D3D7CC6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Applying TeamSTEPPS Exercise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41488"/>
            <a:ext cx="7772400" cy="35433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endParaRPr lang="en-US" dirty="0" smtClean="0"/>
          </a:p>
          <a:p>
            <a:pPr marL="457200" indent="-457200" eaLnBrk="1" hangingPunct="1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US" dirty="0" smtClean="0"/>
              <a:t>Who are the members of the team experiencing a teamwork issue?</a:t>
            </a:r>
          </a:p>
          <a:p>
            <a:pPr marL="457200" indent="-457200" eaLnBrk="1" hangingPunct="1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US" dirty="0" smtClean="0"/>
              <a:t>Which team or teams within your multi-team system are experiencing the teamwork issue?  Which team or teams interact with or are otherwise affected by the team(s) experiencing the issue? </a:t>
            </a:r>
          </a:p>
        </p:txBody>
      </p:sp>
      <p:pic>
        <p:nvPicPr>
          <p:cNvPr id="20485" name="Picture 9" descr="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500778A6-F65D-4B45-AA22-93AA2A33C906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359650" cy="35433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Discuss benefits of teamwork and team structure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Define a “team”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Identify the role of patients and their families as part of the care team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Describe the components and composition of a multi-team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6950" y="914400"/>
            <a:ext cx="2509838" cy="48926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663300"/>
                </a:solidFill>
              </a:rPr>
              <a:t>Team Structure</a:t>
            </a:r>
          </a:p>
          <a:p>
            <a:pPr>
              <a:defRPr/>
            </a:pPr>
            <a:r>
              <a:rPr lang="en-US" sz="2000" dirty="0"/>
              <a:t>T</a:t>
            </a:r>
            <a:r>
              <a:rPr lang="en-US" sz="2000" dirty="0" smtClean="0"/>
              <a:t>eamwork </a:t>
            </a:r>
            <a:r>
              <a:rPr lang="en-US" sz="2000" dirty="0"/>
              <a:t>cannot </a:t>
            </a:r>
            <a:r>
              <a:rPr lang="en-US" sz="2000" dirty="0" smtClean="0"/>
              <a:t>occur </a:t>
            </a:r>
            <a:r>
              <a:rPr lang="en-US" sz="2000" dirty="0"/>
              <a:t>in the absence of a clearly defined </a:t>
            </a:r>
            <a:r>
              <a:rPr lang="en-US" sz="2000" dirty="0" smtClean="0"/>
              <a:t>team </a:t>
            </a:r>
          </a:p>
          <a:p>
            <a:pPr>
              <a:defRPr/>
            </a:pPr>
            <a:r>
              <a:rPr lang="en-US" sz="2000" dirty="0"/>
              <a:t>U</a:t>
            </a:r>
            <a:r>
              <a:rPr lang="en-US" sz="2000" dirty="0" smtClean="0"/>
              <a:t>nderstanding </a:t>
            </a:r>
            <a:r>
              <a:rPr lang="en-US" sz="2000" dirty="0"/>
              <a:t>a team’s structure and how multiple teams interact </a:t>
            </a:r>
            <a:r>
              <a:rPr lang="en-US" sz="2000" dirty="0" smtClean="0"/>
              <a:t>is </a:t>
            </a:r>
            <a:r>
              <a:rPr lang="en-US" sz="2000" dirty="0"/>
              <a:t>critical for </a:t>
            </a:r>
            <a:r>
              <a:rPr lang="en-US" sz="2000" dirty="0" smtClean="0"/>
              <a:t>implementation planning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614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>
              <a:ea typeface="ヒラギノ角ゴ Pro W3" pitchFamily="127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EF09A61E-657C-45E5-A20A-C4296A65E533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6150" name="Picture 3" descr="framework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1385888"/>
            <a:ext cx="52641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DF934CB7-14C8-407E-8D32-31A52BB52EB9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7171" name="Rectangle 3" descr="Two or more people who interact dynamically, interdependently, and adaptively toward a common and valued goal, have specific roles or functions, and have a time-limited membership. "/>
          <p:cNvSpPr>
            <a:spLocks noChangeArrowheads="1"/>
          </p:cNvSpPr>
          <p:nvPr/>
        </p:nvSpPr>
        <p:spPr bwMode="auto">
          <a:xfrm>
            <a:off x="1066800" y="15240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2106613"/>
            <a:ext cx="3868738" cy="41211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smtClean="0">
                <a:ea typeface="ヒラギノ角ゴ Pro W3" pitchFamily="127" charset="-128"/>
              </a:rPr>
              <a:t>Two or more people who interact dynamically, interdependently, and adaptively toward a common and valued goal, have specific roles or functions, and have a </a:t>
            </a:r>
            <a:br>
              <a:rPr lang="en-US" altLang="en-US" sz="2200" b="1" smtClean="0">
                <a:ea typeface="ヒラギノ角ゴ Pro W3" pitchFamily="127" charset="-128"/>
              </a:rPr>
            </a:br>
            <a:r>
              <a:rPr lang="en-US" altLang="en-US" sz="2200" b="1" smtClean="0">
                <a:ea typeface="ヒラギノ角ゴ Pro W3" pitchFamily="127" charset="-128"/>
              </a:rPr>
              <a:t>time-limited</a:t>
            </a:r>
            <a:r>
              <a:rPr lang="en-US" altLang="en-US" sz="2200" b="1" smtClean="0">
                <a:solidFill>
                  <a:srgbClr val="00CC00"/>
                </a:solidFill>
                <a:ea typeface="ヒラギノ角ゴ Pro W3" pitchFamily="127" charset="-128"/>
              </a:rPr>
              <a:t> </a:t>
            </a:r>
            <a:r>
              <a:rPr lang="en-US" altLang="en-US" sz="2200" b="1" smtClean="0">
                <a:ea typeface="ヒラギノ角ゴ Pro W3" pitchFamily="127" charset="-128"/>
              </a:rPr>
              <a:t>membership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200" b="1" smtClean="0">
              <a:ea typeface="ヒラギノ角ゴ Pro W3" pitchFamily="127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200" b="1" smtClean="0">
              <a:ea typeface="ヒラギノ角ゴ Pro W3" pitchFamily="127" charset="-128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What Defines a Team?</a:t>
            </a:r>
          </a:p>
        </p:txBody>
      </p:sp>
      <p:pic>
        <p:nvPicPr>
          <p:cNvPr id="7174" name="Picture 23" descr="cognative_conflict_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133600"/>
            <a:ext cx="37909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7A864F84-38A2-4AC3-8EF3-C8D465EDDC84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045325" cy="9144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ea typeface="ヒラギノ角ゴ Pro W3" pitchFamily="127" charset="-128"/>
              </a:rPr>
              <a:t>Exercise: Teams and Teamwork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05000"/>
            <a:ext cx="7315200" cy="268128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altLang="en-US" smtClean="0">
              <a:ea typeface="ヒラギノ角ゴ Pro W3" pitchFamily="127" charset="-128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Write down the names (or positions) of the people</a:t>
            </a:r>
            <a:br>
              <a:rPr lang="en-US" altLang="en-US" smtClean="0">
                <a:ea typeface="ヒラギノ角ゴ Pro W3" pitchFamily="127" charset="-128"/>
              </a:rPr>
            </a:br>
            <a:r>
              <a:rPr lang="en-US" altLang="en-US" smtClean="0">
                <a:ea typeface="ヒラギノ角ゴ Pro W3" pitchFamily="127" charset="-128"/>
              </a:rPr>
              <a:t>in your immediate work area or unit who contribute to successful patient care.</a:t>
            </a:r>
          </a:p>
        </p:txBody>
      </p:sp>
      <p:pic>
        <p:nvPicPr>
          <p:cNvPr id="8197" name="Picture 9" descr="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3665538"/>
            <a:ext cx="16240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45DBFD83-BD81-44AD-9BA5-B98708DC009B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Partnering With the Patient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46125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	</a:t>
            </a:r>
            <a:r>
              <a:rPr lang="en-US" altLang="en-US" sz="2200" b="1" smtClean="0">
                <a:ea typeface="ヒラギノ角ゴ Pro W3" pitchFamily="127" charset="-128"/>
              </a:rPr>
              <a:t>Strategies for involving patients in their care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Include patients in bedside rounds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Conduct handoffs at the patient’s bedside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Provide patients with tools for communicating with their care team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Involve patients in key committees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Actively enlist patient participation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42213130-F832-4FFE-A665-4097CF555535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6794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Clinical Team Responsibilities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71600" y="1589088"/>
            <a:ext cx="7348538" cy="47736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ea typeface="ヒラギノ角ゴ Pro W3" pitchFamily="127" charset="-128"/>
              </a:rPr>
              <a:t>	</a:t>
            </a:r>
            <a:r>
              <a:rPr lang="en-US" altLang="en-US" sz="2200" b="1" smtClean="0">
                <a:ea typeface="ヒラギノ角ゴ Pro W3" pitchFamily="127" charset="-128"/>
              </a:rPr>
              <a:t>Embrace patients and their families as valuable and contributing partners in patient care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Listen to patients and their families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Assess patients’ preference regarding involvement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Ask patients about their concerns 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Speak to them in lay terms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Allow time for patients and families to ask questions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Ask for their feedback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Give them access to relevant information</a:t>
            </a:r>
          </a:p>
          <a:p>
            <a:pPr lvl="1" eaLnBrk="1" hangingPunct="1"/>
            <a:r>
              <a:rPr lang="en-US" altLang="en-US" sz="2200" smtClean="0">
                <a:ea typeface="ヒラギノ角ゴ Pro W3" pitchFamily="127" charset="-128"/>
              </a:rPr>
              <a:t>Encourage patients and their families to proactively participate in patient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ea typeface="ヒラギノ角ゴ Pro W3" pitchFamily="127" charset="-128"/>
              </a:rPr>
              <a:t>Patient and Family Responsibilities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14400" y="1811338"/>
            <a:ext cx="7759700" cy="393223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Provide accurate patient information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Comply with the prescribed plan of care (e.g., schedule and attend appointments as directed)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Ask questions and/or voice any concerns regarding the plan of care</a:t>
            </a:r>
          </a:p>
          <a:p>
            <a:pPr eaLnBrk="1" hangingPunct="1"/>
            <a:r>
              <a:rPr lang="en-US" altLang="en-US" smtClean="0">
                <a:ea typeface="ヒラギノ角ゴ Pro W3" pitchFamily="127" charset="-128"/>
              </a:rPr>
              <a:t>Monitor and report changes in the patient’s condition 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Manage family members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Follow instructions of the clinical team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0DE9B0C0-F036-433F-98D3-1FDC0D41BF75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r>
              <a:rPr lang="en-US" altLang="en-US" sz="1000" smtClean="0">
                <a:solidFill>
                  <a:srgbClr val="5422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smtClean="0">
                <a:solidFill>
                  <a:srgbClr val="542200"/>
                </a:solidFill>
              </a:rPr>
              <a:t> </a:t>
            </a:r>
            <a:fld id="{6E6C6EFE-299F-40CB-8B42-2F6A860A92F7}" type="slidenum">
              <a:rPr lang="en-US" altLang="en-US" sz="1000" smtClean="0">
                <a:solidFill>
                  <a:srgbClr val="5422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r>
              <a:rPr lang="en-US" altLang="en-US" sz="1000" smtClean="0">
                <a:solidFill>
                  <a:srgbClr val="542200"/>
                </a:solidFill>
              </a:rPr>
              <a:t> </a:t>
            </a:r>
          </a:p>
        </p:txBody>
      </p:sp>
      <p:pic>
        <p:nvPicPr>
          <p:cNvPr id="12291" name="Picture 5" descr="MTS_Sourc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808163"/>
            <a:ext cx="59944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ea typeface="ヒラギノ角ゴ Pro W3" pitchFamily="127" charset="-128"/>
              </a:rPr>
              <a:t>Multi-Team System (MTS) for Patient Care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61520628</TotalTime>
  <Pages>6</Pages>
  <Words>437</Words>
  <Application>Microsoft Office PowerPoint</Application>
  <PresentationFormat>Letter Paper (8.5x11 in)</PresentationFormat>
  <Paragraphs>122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2_Main_Olive</vt:lpstr>
      <vt:lpstr>Team Structure  </vt:lpstr>
      <vt:lpstr>Objectives</vt:lpstr>
      <vt:lpstr>PowerPoint Presentation</vt:lpstr>
      <vt:lpstr>What Defines a Team?</vt:lpstr>
      <vt:lpstr>Exercise: Teams and Teamwork</vt:lpstr>
      <vt:lpstr>Partnering With the Patient</vt:lpstr>
      <vt:lpstr>Clinical Team Responsibilities</vt:lpstr>
      <vt:lpstr>Patient and Family Responsibilities</vt:lpstr>
      <vt:lpstr>Multi-Team System (MTS) for Patient Care</vt:lpstr>
      <vt:lpstr>A Core Team is…</vt:lpstr>
      <vt:lpstr>A Contingency Team is…</vt:lpstr>
      <vt:lpstr>A Coordinating Team is…</vt:lpstr>
      <vt:lpstr>Ancillary  &amp; Support Services</vt:lpstr>
      <vt:lpstr>The Role of Administration is to…</vt:lpstr>
      <vt:lpstr>Team Structure Video</vt:lpstr>
      <vt:lpstr>Team Structure Video Analysis</vt:lpstr>
      <vt:lpstr>Applying TeamSTEPPS Exercise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newbref</dc:title>
  <dc:creator>Conwal</dc:creator>
  <cp:lastModifiedBy>Windows User</cp:lastModifiedBy>
  <cp:revision>1105</cp:revision>
  <cp:lastPrinted>2013-10-18T15:04:16Z</cp:lastPrinted>
  <dcterms:created xsi:type="dcterms:W3CDTF">1997-11-14T21:37:50Z</dcterms:created>
  <dcterms:modified xsi:type="dcterms:W3CDTF">2017-10-03T16:12:28Z</dcterms:modified>
</cp:coreProperties>
</file>