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705" r:id="rId2"/>
    <p:sldId id="706" r:id="rId3"/>
    <p:sldId id="707" r:id="rId4"/>
    <p:sldId id="708" r:id="rId5"/>
    <p:sldId id="709" r:id="rId6"/>
    <p:sldId id="710" r:id="rId7"/>
    <p:sldId id="711" r:id="rId8"/>
    <p:sldId id="712" r:id="rId9"/>
    <p:sldId id="713" r:id="rId10"/>
    <p:sldId id="714" r:id="rId11"/>
    <p:sldId id="715" r:id="rId12"/>
    <p:sldId id="716" r:id="rId13"/>
    <p:sldId id="717" r:id="rId14"/>
    <p:sldId id="718" r:id="rId15"/>
    <p:sldId id="719" r:id="rId16"/>
    <p:sldId id="720" r:id="rId17"/>
    <p:sldId id="721" r:id="rId18"/>
    <p:sldId id="722" r:id="rId19"/>
    <p:sldId id="723" r:id="rId20"/>
    <p:sldId id="724" r:id="rId21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6">
          <p15:clr>
            <a:srgbClr val="A4A3A4"/>
          </p15:clr>
        </p15:guide>
        <p15:guide id="2" orient="horz" pos="1488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orient="horz" pos="3012">
          <p15:clr>
            <a:srgbClr val="A4A3A4"/>
          </p15:clr>
        </p15:guide>
        <p15:guide id="5" pos="2880">
          <p15:clr>
            <a:srgbClr val="A4A3A4"/>
          </p15:clr>
        </p15:guide>
        <p15:guide id="6" pos="11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DAFF"/>
    <a:srgbClr val="99CCFF"/>
    <a:srgbClr val="A7FDC4"/>
    <a:srgbClr val="FFD889"/>
    <a:srgbClr val="FFCE6D"/>
    <a:srgbClr val="2232CE"/>
    <a:srgbClr val="E1F0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>
        <p:guide orient="horz" pos="2266"/>
        <p:guide orient="horz" pos="1488"/>
        <p:guide orient="horz" pos="4319"/>
        <p:guide orient="horz" pos="3012"/>
        <p:guide pos="2880"/>
        <p:guide pos="1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302" y="1404"/>
      </p:cViewPr>
      <p:guideLst>
        <p:guide orient="horz" pos="3025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Slide_title2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5" t="32530" r="2986"/>
          <a:stretch>
            <a:fillRect/>
          </a:stretch>
        </p:blipFill>
        <p:spPr bwMode="auto">
          <a:xfrm>
            <a:off x="5689600" y="0"/>
            <a:ext cx="1625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Line 4"/>
          <p:cNvSpPr>
            <a:spLocks noChangeShapeType="1"/>
          </p:cNvSpPr>
          <p:nvPr/>
        </p:nvSpPr>
        <p:spPr bwMode="auto">
          <a:xfrm flipV="1">
            <a:off x="0" y="561975"/>
            <a:ext cx="7315200" cy="3175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988" name="Group 6"/>
          <p:cNvGrpSpPr>
            <a:grpSpLocks/>
          </p:cNvGrpSpPr>
          <p:nvPr/>
        </p:nvGrpSpPr>
        <p:grpSpPr bwMode="auto">
          <a:xfrm>
            <a:off x="0" y="9309100"/>
            <a:ext cx="7315200" cy="241300"/>
            <a:chOff x="-48" y="5568"/>
            <a:chExt cx="4320" cy="144"/>
          </a:xfrm>
        </p:grpSpPr>
        <p:sp>
          <p:nvSpPr>
            <p:cNvPr id="41992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4010025" y="9309100"/>
            <a:ext cx="23161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dirty="0" smtClean="0">
                <a:solidFill>
                  <a:srgbClr val="663300"/>
                </a:solidFill>
                <a:latin typeface="Verdana" pitchFamily="34" charset="0"/>
              </a:rPr>
              <a:t> TeamSTEPPS 2.0  |  Communication</a:t>
            </a: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gray">
          <a:xfrm>
            <a:off x="5791200" y="80963"/>
            <a:ext cx="1433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540" tIns="47540" rIns="47540" bIns="4754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 smtClean="0">
                <a:solidFill>
                  <a:srgbClr val="FFFFE1"/>
                </a:solidFill>
              </a:rPr>
              <a:t>Communication</a:t>
            </a:r>
            <a:endParaRPr lang="en-US" altLang="en-US" sz="1800" dirty="0" smtClean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38900" y="9283700"/>
            <a:ext cx="785813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000">
                <a:solidFill>
                  <a:srgbClr val="66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C-3-</a:t>
            </a:r>
            <a:fld id="{0597CE98-DD07-442B-9658-BB37A869B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2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62313" y="9142413"/>
            <a:ext cx="7921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40" tIns="46449" rIns="91240" bIns="46449">
            <a:spAutoFit/>
          </a:bodyPr>
          <a:lstStyle>
            <a:lvl1pPr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smtClean="0"/>
              <a:t>Page </a:t>
            </a:r>
            <a:fld id="{266EADF6-DD87-4A38-9C89-0C1C1905B80F}" type="slidenum">
              <a:rPr lang="en-US" altLang="en-US" sz="130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smtClean="0"/>
          </a:p>
        </p:txBody>
      </p:sp>
      <p:sp>
        <p:nvSpPr>
          <p:cNvPr id="256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68488" y="1174750"/>
            <a:ext cx="3592512" cy="2693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4557713"/>
            <a:ext cx="5365750" cy="485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560" tIns="46449" rIns="94560" bIns="464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9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481E9855-2EF2-45F9-86BE-861206B1DCFF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800" b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smtClean="0"/>
              <a:t>SBAR</a:t>
            </a:r>
            <a:r>
              <a:rPr lang="en-US" baseline="0" smtClean="0"/>
              <a:t> video, go to: https://youtu.be/nbJPAumzJrc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16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A27CE87-F423-4DC1-B620-AF285484AED4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sz="1800" b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7900" y="4562475"/>
            <a:ext cx="5359400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0E249572-A2C4-4AA1-8DE4-9005255434BC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en-US" sz="1800" b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7900" y="4562475"/>
            <a:ext cx="5359400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C4A137E9-58A2-4693-9829-CD794CB86FEE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en-US" sz="1800" b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7013" indent="-227013"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A260A8D-5E8C-4B64-A666-B00612059651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en-US" sz="18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83DD4ED-1C4A-4EEE-923D-8E5764083FFB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en-US" altLang="en-US" sz="18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6D32DB78-3369-4E4E-AA65-B23DFF45C466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8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solidFill>
                <a:srgbClr val="FF0000"/>
              </a:solidFill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69BDC22B-A2CC-4572-A2F2-996442B4B13B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8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C7CC1006-C158-424D-97F6-A9D197CA451B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800" b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7550"/>
            <a:ext cx="4802188" cy="360203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2475"/>
            <a:ext cx="5359400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45B314B6-0B65-4B7B-85A1-5B8DB72EA23C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800" b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7550"/>
            <a:ext cx="4802188" cy="360203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2475"/>
            <a:ext cx="5359400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86DB79B-3FB6-4F9F-9A25-4910B5B36D04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800" b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1588" y="723900"/>
            <a:ext cx="4784725" cy="358933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2475"/>
            <a:ext cx="5364163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D1143BC2-8C2E-4352-91B1-AA7799BB1C5A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en-US" sz="1800" b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7550"/>
            <a:ext cx="4802188" cy="360203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2475"/>
            <a:ext cx="5359400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2833909-C808-412C-A747-07F1100934AF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8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14F122E6-6AD8-4D58-B821-E0CC2DF3E5C1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8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lide_title2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0"/>
            <a:ext cx="71072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randing_TeamSTEPPS2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740400"/>
            <a:ext cx="516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378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202056C1-C180-4AB5-BC95-C753EA09B6B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9414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7F38CDB-DDD4-44F8-BB67-CF0772A6A02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6501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21E44A8E-B52A-45A2-BDC6-746823BA48A5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015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202088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86873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B0944177-4AC2-4A46-8120-CF6F9525F9CE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774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A55BCA4B-0770-46FC-9C88-C4F266588A4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5108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862A8117-8945-46C6-A29E-8A303BD38C1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2205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717BE1E-0C35-462D-A4AF-035706A2A5A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655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1AE53A19-0B05-42F1-9299-FAA209001EB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470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27F54B0-0F6E-4452-AA2F-68726EF8065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1893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29EEE79-2E4C-4B16-B4BF-35C322AB637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8271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DF90089F-7DC3-4235-BAA1-6F4C2801C12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9372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8E90BD16-F7EC-4221-834C-9CD10809539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7135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New_TS_2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/>
          <a:stretch>
            <a:fillRect/>
          </a:stretch>
        </p:blipFill>
        <p:spPr bwMode="auto">
          <a:xfrm>
            <a:off x="0" y="-1588"/>
            <a:ext cx="91344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Slide_content_2_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5238"/>
            <a:ext cx="29781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926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fld id="{19AED725-BFAF-4747-B971-ACB8222720F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9144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1000" b="1" smtClean="0">
                <a:solidFill>
                  <a:srgbClr val="542200"/>
                </a:solidFill>
              </a:rPr>
              <a:t>T</a:t>
            </a:r>
            <a:r>
              <a:rPr lang="en-US" sz="800" b="1" smtClean="0">
                <a:solidFill>
                  <a:srgbClr val="542200"/>
                </a:solidFill>
              </a:rPr>
              <a:t>EAM</a:t>
            </a:r>
            <a:r>
              <a:rPr lang="en-US" sz="1000" b="1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363"/>
            <a:ext cx="684213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50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971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900" b="1" dirty="0" smtClean="0">
                <a:solidFill>
                  <a:schemeClr val="accent1"/>
                </a:solidFill>
              </a:rPr>
              <a:t>Mod 3  2.0   Page </a:t>
            </a:r>
            <a:fld id="{BAF3A6C1-E9DD-4361-AB5B-0EA5EFB58838}" type="slidenum">
              <a:rPr lang="en-US" altLang="en-US" sz="900" b="1" smtClean="0">
                <a:solidFill>
                  <a:schemeClr val="accent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900" b="1" dirty="0" smtClean="0">
              <a:solidFill>
                <a:schemeClr val="accent1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gray">
          <a:xfrm>
            <a:off x="7391400" y="2286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Communication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2" r:id="rId12"/>
    <p:sldLayoutId id="214748378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30238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2pPr>
      <a:lvl3pPr marL="860425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090613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4pPr>
      <a:lvl5pPr marL="13208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5pPr>
      <a:lvl6pPr marL="1778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235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26924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149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mx.ha.osd.mil/FileDir/7dfd63a3-415d-451f-8056-0aaea4cca38f/Module%205-05.1-Communication.pp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bJPAumzJr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all-Out2.LandD.m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heck-Back.ResidenttoPharmacist.INPTSURG.m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andoffNursetoNurse.INPTSURG.m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IPASStheBATON.ER.m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hannon_weaver_pengu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08163"/>
            <a:ext cx="5486400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>
            <a:hlinkClick r:id="rId4"/>
          </p:cNvPr>
          <p:cNvSpPr txBox="1">
            <a:spLocks noChangeArrowheads="1"/>
          </p:cNvSpPr>
          <p:nvPr/>
        </p:nvSpPr>
        <p:spPr bwMode="auto">
          <a:xfrm>
            <a:off x="3352800" y="1057275"/>
            <a:ext cx="487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 anchorCtr="1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663300"/>
                </a:solidFill>
              </a:rPr>
              <a:t>Communication 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486400" y="4556125"/>
            <a:ext cx="1022350" cy="701675"/>
          </a:xfrm>
          <a:prstGeom prst="rect">
            <a:avLst/>
          </a:prstGeom>
          <a:solidFill>
            <a:srgbClr val="FFFFFF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/>
              <a:t>Assumptions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/>
              <a:t>Fatigue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/>
              <a:t>Distractions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/>
              <a:t>HIPAA</a:t>
            </a:r>
            <a:endParaRPr lang="en-US" altLang="en-US" sz="1800"/>
          </a:p>
        </p:txBody>
      </p:sp>
      <p:pic>
        <p:nvPicPr>
          <p:cNvPr id="5125" name="Picture 9" descr="TeamSTEPPS 2.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5922963"/>
            <a:ext cx="33623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4BB2D827-EF36-4E59-B174-3A463D2DD5B7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SBAR Provides…</a:t>
            </a:r>
          </a:p>
        </p:txBody>
      </p:sp>
      <p:sp>
        <p:nvSpPr>
          <p:cNvPr id="14340" name="Rectangle 11" descr="alt=&quot;&quot;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35433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b="1" dirty="0" smtClean="0">
                <a:ea typeface="ヒラギノ角ゴ Pro W3" pitchFamily="127" charset="-128"/>
              </a:rPr>
              <a:t>A framework for team members to effectively communicate information to one another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 smtClean="0">
                <a:ea typeface="ヒラギノ角ゴ Pro W3" pitchFamily="127" charset="-128"/>
              </a:rPr>
              <a:t>Communicate the following information:</a:t>
            </a:r>
          </a:p>
          <a:p>
            <a:pPr lvl="1" eaLnBrk="1" hangingPunct="1"/>
            <a:r>
              <a:rPr lang="en-US" altLang="en-US" b="1" dirty="0" smtClean="0">
                <a:ea typeface="ヒラギノ角ゴ Pro W3" pitchFamily="127" charset="-128"/>
              </a:rPr>
              <a:t>S</a:t>
            </a:r>
            <a:r>
              <a:rPr lang="en-US" altLang="en-US" dirty="0" smtClean="0">
                <a:ea typeface="ヒラギノ角ゴ Pro W3" pitchFamily="127" charset="-128"/>
              </a:rPr>
              <a:t>ituation―What is going on with the patient?</a:t>
            </a:r>
          </a:p>
          <a:p>
            <a:pPr lvl="1" eaLnBrk="1" hangingPunct="1"/>
            <a:r>
              <a:rPr lang="en-US" altLang="en-US" b="1" dirty="0" smtClean="0">
                <a:ea typeface="ヒラギノ角ゴ Pro W3" pitchFamily="127" charset="-128"/>
              </a:rPr>
              <a:t>B</a:t>
            </a:r>
            <a:r>
              <a:rPr lang="en-US" altLang="en-US" dirty="0" smtClean="0">
                <a:ea typeface="ヒラギノ角ゴ Pro W3" pitchFamily="127" charset="-128"/>
              </a:rPr>
              <a:t>ackground―What is the clinical background or context?</a:t>
            </a:r>
          </a:p>
          <a:p>
            <a:pPr lvl="1" eaLnBrk="1" hangingPunct="1"/>
            <a:r>
              <a:rPr lang="en-US" altLang="en-US" b="1" dirty="0" smtClean="0">
                <a:ea typeface="ヒラギノ角ゴ Pro W3" pitchFamily="127" charset="-128"/>
              </a:rPr>
              <a:t>A</a:t>
            </a:r>
            <a:r>
              <a:rPr lang="en-US" altLang="en-US" dirty="0" smtClean="0">
                <a:ea typeface="ヒラギノ角ゴ Pro W3" pitchFamily="127" charset="-128"/>
              </a:rPr>
              <a:t>ssessment―What do I think the problem is?</a:t>
            </a:r>
          </a:p>
          <a:p>
            <a:pPr lvl="1" eaLnBrk="1" hangingPunct="1"/>
            <a:r>
              <a:rPr lang="en-US" altLang="en-US" b="1" dirty="0" smtClean="0">
                <a:ea typeface="ヒラギノ角ゴ Pro W3" pitchFamily="127" charset="-128"/>
              </a:rPr>
              <a:t>R</a:t>
            </a:r>
            <a:r>
              <a:rPr lang="en-US" altLang="en-US" dirty="0" smtClean="0">
                <a:ea typeface="ヒラギノ角ゴ Pro W3" pitchFamily="127" charset="-128"/>
              </a:rPr>
              <a:t>ecommendation―What would I recommend?</a:t>
            </a:r>
          </a:p>
        </p:txBody>
      </p:sp>
      <p:sp>
        <p:nvSpPr>
          <p:cNvPr id="14341" name="Rectangle 4" descr="alt=&quot;&quot;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4D00FB99-76CA-4E26-ABE2-445D5DEB24C8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>
          <a:xfrm>
            <a:off x="877888" y="787400"/>
            <a:ext cx="7737475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SBAR Video</a:t>
            </a:r>
            <a:endParaRPr lang="en-US" altLang="en-US" sz="1600" smtClean="0">
              <a:ea typeface="ヒラギノ角ゴ Pro W3" pitchFamily="127" charset="-128"/>
            </a:endParaRPr>
          </a:p>
        </p:txBody>
      </p:sp>
      <p:pic>
        <p:nvPicPr>
          <p:cNvPr id="15364" name="Picture 16" descr="director_pengui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4611688"/>
            <a:ext cx="98583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3" descr="SBAR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634218"/>
            <a:ext cx="513715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AC392DF0-D06E-41DC-8683-ADB490FCC305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SBAR Exercise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300" y="2247900"/>
            <a:ext cx="4064000" cy="3543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ea typeface="ヒラギノ角ゴ Pro W3" pitchFamily="127" charset="-128"/>
              </a:rPr>
              <a:t>Create an SBAR example based on your role.</a:t>
            </a:r>
          </a:p>
        </p:txBody>
      </p:sp>
      <p:pic>
        <p:nvPicPr>
          <p:cNvPr id="16389" name="Picture 4" descr="Image of Penguin exercising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3290888"/>
            <a:ext cx="1662112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BDDA2EBA-EA6C-4512-9630-EEB536DAA37E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pic>
        <p:nvPicPr>
          <p:cNvPr id="17411" name="Picture 11" descr="call_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536700"/>
            <a:ext cx="33020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Call-Out is…</a:t>
            </a:r>
          </a:p>
        </p:txBody>
      </p:sp>
      <p:sp>
        <p:nvSpPr>
          <p:cNvPr id="1741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772400" cy="3543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ea typeface="ヒラギノ角ゴ Pro W3" pitchFamily="127" charset="-128"/>
              </a:rPr>
              <a:t>	</a:t>
            </a:r>
            <a:r>
              <a:rPr lang="en-US" altLang="en-US" b="1" smtClean="0">
                <a:ea typeface="ヒラギノ角ゴ Pro W3" pitchFamily="127" charset="-128"/>
              </a:rPr>
              <a:t>A strategy used to communicate </a:t>
            </a:r>
            <a:br>
              <a:rPr lang="en-US" altLang="en-US" b="1" smtClean="0">
                <a:ea typeface="ヒラギノ角ゴ Pro W3" pitchFamily="127" charset="-128"/>
              </a:rPr>
            </a:br>
            <a:r>
              <a:rPr lang="en-US" altLang="en-US" b="1" smtClean="0">
                <a:ea typeface="ヒラギノ角ゴ Pro W3" pitchFamily="127" charset="-128"/>
              </a:rPr>
              <a:t>important or critical information</a:t>
            </a:r>
          </a:p>
          <a:p>
            <a:pPr lvl="1" eaLnBrk="1" hangingPunct="1"/>
            <a:r>
              <a:rPr lang="en-US" altLang="en-US" smtClean="0">
                <a:ea typeface="ヒラギノ角ゴ Pro W3" pitchFamily="127" charset="-128"/>
              </a:rPr>
              <a:t>It informs all team members </a:t>
            </a:r>
            <a:br>
              <a:rPr lang="en-US" altLang="en-US" smtClean="0">
                <a:ea typeface="ヒラギノ角ゴ Pro W3" pitchFamily="127" charset="-128"/>
              </a:rPr>
            </a:br>
            <a:r>
              <a:rPr lang="en-US" altLang="en-US" smtClean="0">
                <a:ea typeface="ヒラギノ角ゴ Pro W3" pitchFamily="127" charset="-128"/>
              </a:rPr>
              <a:t>simultaneously during </a:t>
            </a:r>
            <a:br>
              <a:rPr lang="en-US" altLang="en-US" smtClean="0">
                <a:ea typeface="ヒラギノ角ゴ Pro W3" pitchFamily="127" charset="-128"/>
              </a:rPr>
            </a:br>
            <a:r>
              <a:rPr lang="en-US" altLang="en-US" smtClean="0">
                <a:ea typeface="ヒラギノ角ゴ Pro W3" pitchFamily="127" charset="-128"/>
              </a:rPr>
              <a:t>emergency situations</a:t>
            </a:r>
          </a:p>
          <a:p>
            <a:pPr lvl="1" eaLnBrk="1" hangingPunct="1"/>
            <a:r>
              <a:rPr lang="en-US" altLang="en-US" smtClean="0">
                <a:ea typeface="ヒラギノ角ゴ Pro W3" pitchFamily="127" charset="-128"/>
              </a:rPr>
              <a:t>It helps team members </a:t>
            </a:r>
            <a:br>
              <a:rPr lang="en-US" altLang="en-US" smtClean="0">
                <a:ea typeface="ヒラギノ角ゴ Pro W3" pitchFamily="127" charset="-128"/>
              </a:rPr>
            </a:br>
            <a:r>
              <a:rPr lang="en-US" altLang="en-US" smtClean="0">
                <a:ea typeface="ヒラギノ角ゴ Pro W3" pitchFamily="127" charset="-128"/>
              </a:rPr>
              <a:t>anticipate next steps</a:t>
            </a:r>
          </a:p>
        </p:txBody>
      </p:sp>
      <p:pic>
        <p:nvPicPr>
          <p:cNvPr id="17414" name="Picture 14" descr="director_penguin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5289550"/>
            <a:ext cx="107791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9E276FC3-998D-4385-B367-F22C5931525F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sp>
        <p:nvSpPr>
          <p:cNvPr id="18435" name="AutoShape 2" descr="Communication arrow leads to &quot;Sender initiates message&quot;&#10;Closed arrow leads to &quot;Receiver accepts message, provides feedback confirmation&quot;&#10;Loop arrow leads to &quot;Sender verifies message was received&quot;"/>
          <p:cNvSpPr>
            <a:spLocks noChangeAspect="1" noChangeArrowheads="1"/>
          </p:cNvSpPr>
          <p:nvPr/>
        </p:nvSpPr>
        <p:spPr bwMode="auto">
          <a:xfrm>
            <a:off x="914400" y="1600200"/>
            <a:ext cx="7467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890588" y="735013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Check-Back is…</a:t>
            </a:r>
          </a:p>
        </p:txBody>
      </p:sp>
      <p:pic>
        <p:nvPicPr>
          <p:cNvPr id="18437" name="Picture 4" descr="closed_loop_co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8313"/>
            <a:ext cx="6858000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director_penguin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4913313"/>
            <a:ext cx="13192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hand_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2908300"/>
            <a:ext cx="4754562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Ctr="0"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Handoff is…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8229600" cy="453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The transfer of information during transitions in care across the continuum </a:t>
            </a:r>
          </a:p>
          <a:p>
            <a:pPr lvl="1" eaLnBrk="1" hangingPunct="1"/>
            <a:r>
              <a:rPr lang="en-US" altLang="en-US" smtClean="0">
                <a:ea typeface="ヒラギノ角ゴ Pro W3" pitchFamily="127" charset="-128"/>
              </a:rPr>
              <a:t>Includes an opportunity to ask questions, clarify, and confirm </a:t>
            </a:r>
          </a:p>
        </p:txBody>
      </p:sp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8377238" y="6623050"/>
            <a:ext cx="3254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C577E3A-3EC6-4ADD-BEF2-9BF7DA082665}" type="slidenum">
              <a:rPr lang="en-US" altLang="en-US" sz="1000" b="1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846138" y="1092200"/>
            <a:ext cx="7739062" cy="914400"/>
          </a:xfrm>
        </p:spPr>
        <p:txBody>
          <a:bodyPr lIns="92075" tIns="46038" rIns="92075" bIns="46038" anchorCtr="0"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Handoff Consists of…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54125" y="2205038"/>
            <a:ext cx="6743700" cy="3081337"/>
          </a:xfrm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ea typeface="ヒラギノ角ゴ Pro W3" pitchFamily="127" charset="-128"/>
              </a:rPr>
              <a:t>Transfer of responsibility and accountability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ea typeface="ヒラギノ角ゴ Pro W3" pitchFamily="127" charset="-128"/>
              </a:rPr>
              <a:t>Clarity of information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ea typeface="ヒラギノ角ゴ Pro W3" pitchFamily="127" charset="-128"/>
              </a:rPr>
              <a:t>Verbal communication of information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ea typeface="ヒラギノ角ゴ Pro W3" pitchFamily="127" charset="-128"/>
              </a:rPr>
              <a:t>Acknowledgment by receiver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ea typeface="ヒラギノ角ゴ Pro W3" pitchFamily="127" charset="-128"/>
              </a:rPr>
              <a:t>Opportunity to review</a:t>
            </a:r>
          </a:p>
          <a:p>
            <a:pPr eaLnBrk="1" hangingPunct="1">
              <a:spcBef>
                <a:spcPct val="20000"/>
              </a:spcBef>
            </a:pPr>
            <a:endParaRPr lang="en-US" altLang="en-US" smtClean="0">
              <a:ea typeface="ヒラギノ角ゴ Pro W3" pitchFamily="127" charset="-128"/>
            </a:endParaRPr>
          </a:p>
        </p:txBody>
      </p:sp>
      <p:pic>
        <p:nvPicPr>
          <p:cNvPr id="20485" name="Picture 16" descr="director_penguin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4410075"/>
            <a:ext cx="16144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1"/>
          <p:cNvSpPr>
            <a:spLocks noChangeArrowheads="1"/>
          </p:cNvSpPr>
          <p:nvPr/>
        </p:nvSpPr>
        <p:spPr bwMode="auto">
          <a:xfrm>
            <a:off x="8339138" y="6611938"/>
            <a:ext cx="327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167EC0E-34E9-4AE3-9549-B2C34E8887CA}" type="slidenum">
              <a:rPr lang="en-US" altLang="en-US" sz="1000" b="1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D9B44616-B4BE-46EC-9D3E-403235C9B23B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762000"/>
            <a:ext cx="7739063" cy="914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ヒラギノ角ゴ Pro W3" pitchFamily="127" charset="-128"/>
              </a:rPr>
              <a:t>“I PASS </a:t>
            </a:r>
            <a:r>
              <a:rPr lang="en-US" altLang="en-US" sz="2000" smtClean="0">
                <a:ea typeface="ヒラギノ角ゴ Pro W3" pitchFamily="127" charset="-128"/>
              </a:rPr>
              <a:t>THE</a:t>
            </a:r>
            <a:r>
              <a:rPr lang="en-US" altLang="en-US" sz="3200" smtClean="0">
                <a:ea typeface="ヒラギノ角ゴ Pro W3" pitchFamily="127" charset="-128"/>
              </a:rPr>
              <a:t> BATON”</a:t>
            </a:r>
            <a:r>
              <a:rPr lang="en-US" altLang="en-US" smtClean="0">
                <a:ea typeface="ヒラギノ角ゴ Pro W3" pitchFamily="127" charset="-128"/>
              </a:rPr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7543800" cy="4532313"/>
          </a:xfrm>
        </p:spPr>
        <p:txBody>
          <a:bodyPr/>
          <a:lstStyle/>
          <a:p>
            <a:pPr marL="1262063" indent="-1262063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1400" dirty="0" smtClean="0"/>
              <a:t>ntroduction:	Introduce yourself and your role/job (include patient)</a:t>
            </a:r>
          </a:p>
          <a:p>
            <a:pPr marL="1262063" indent="-1262063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400" dirty="0" smtClean="0"/>
              <a:t>atient:	Identifiers, age, sex, location</a:t>
            </a:r>
          </a:p>
          <a:p>
            <a:pPr marL="1262063" indent="-1262063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400" dirty="0" smtClean="0"/>
              <a:t>ssessment:	Present chief complaint, vital signs, symptoms, and </a:t>
            </a:r>
            <a:br>
              <a:rPr lang="en-US" sz="1400" dirty="0" smtClean="0"/>
            </a:br>
            <a:r>
              <a:rPr lang="en-US" sz="1400" dirty="0" smtClean="0"/>
              <a:t>diagnosis</a:t>
            </a:r>
          </a:p>
          <a:p>
            <a:pPr marL="1262063" indent="-1262063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1400" dirty="0" smtClean="0"/>
              <a:t>ituation:	Current status/circumstances, including code status, </a:t>
            </a:r>
            <a:br>
              <a:rPr lang="en-US" sz="1400" dirty="0" smtClean="0"/>
            </a:br>
            <a:r>
              <a:rPr lang="en-US" sz="1400" dirty="0" smtClean="0"/>
              <a:t>level of uncertainty, recent changes, and response to treatment </a:t>
            </a:r>
          </a:p>
          <a:p>
            <a:pPr marL="1262063" indent="-1262063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1400" dirty="0" smtClean="0"/>
              <a:t>afety:	Critical lab values/reports, socioeconomic factors, allergies, and alerts </a:t>
            </a:r>
            <a:br>
              <a:rPr lang="en-US" sz="1400" dirty="0" smtClean="0"/>
            </a:br>
            <a:r>
              <a:rPr lang="en-US" sz="1400" dirty="0" smtClean="0"/>
              <a:t>(falls, isolation, etc.)</a:t>
            </a:r>
          </a:p>
          <a:p>
            <a:pPr marL="1262063" indent="-1262063" eaLnBrk="1" hangingPunct="1">
              <a:spcBef>
                <a:spcPct val="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400" i="1" dirty="0" smtClean="0"/>
              <a:t>THE</a:t>
            </a:r>
          </a:p>
          <a:p>
            <a:pPr marL="1262063" indent="-1262063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400" dirty="0" smtClean="0"/>
              <a:t>ackground:	</a:t>
            </a:r>
            <a:r>
              <a:rPr lang="en-US" sz="1400" dirty="0" err="1" smtClean="0"/>
              <a:t>Comorbidities</a:t>
            </a:r>
            <a:r>
              <a:rPr lang="en-US" sz="1400" dirty="0" smtClean="0"/>
              <a:t>, previous episodes, current medications, and family history</a:t>
            </a:r>
          </a:p>
          <a:p>
            <a:pPr marL="1262063" indent="-1262063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400" dirty="0" smtClean="0"/>
              <a:t>ctions:	What actions were taken or are required? Provide brief rationale</a:t>
            </a:r>
          </a:p>
          <a:p>
            <a:pPr marL="1262063" indent="-1262063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1400" dirty="0" smtClean="0"/>
              <a:t>iming:	Level of urgency and explicit timing and prioritization of actions</a:t>
            </a:r>
          </a:p>
          <a:p>
            <a:pPr marL="1262063" indent="-1262063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1400" dirty="0" smtClean="0"/>
              <a:t>wnership:	Who is responsible (nurse/doctor/team)? </a:t>
            </a:r>
            <a:br>
              <a:rPr lang="en-US" sz="1400" dirty="0" smtClean="0"/>
            </a:br>
            <a:r>
              <a:rPr lang="en-US" sz="1400" dirty="0" smtClean="0"/>
              <a:t>Include patient/family responsibilities</a:t>
            </a:r>
          </a:p>
          <a:p>
            <a:pPr marL="1262063" indent="-1262063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1400" dirty="0" smtClean="0"/>
              <a:t>ext:	What will happen next? Anticipated changes? </a:t>
            </a:r>
            <a:br>
              <a:rPr lang="en-US" sz="1400" dirty="0" smtClean="0"/>
            </a:br>
            <a:r>
              <a:rPr lang="en-US" sz="1400" dirty="0" smtClean="0"/>
              <a:t>What is the plan? Are there contingency plans?</a:t>
            </a:r>
          </a:p>
        </p:txBody>
      </p:sp>
      <p:grpSp>
        <p:nvGrpSpPr>
          <p:cNvPr id="21509" name="Group 8" descr="Two penguins passing the baton image"/>
          <p:cNvGrpSpPr>
            <a:grpSpLocks/>
          </p:cNvGrpSpPr>
          <p:nvPr/>
        </p:nvGrpSpPr>
        <p:grpSpPr bwMode="auto">
          <a:xfrm>
            <a:off x="7162800" y="1179513"/>
            <a:ext cx="1774825" cy="1716087"/>
            <a:chOff x="4384" y="960"/>
            <a:chExt cx="1118" cy="1081"/>
          </a:xfrm>
        </p:grpSpPr>
        <p:sp>
          <p:nvSpPr>
            <p:cNvPr id="21511" name="Oval 7"/>
            <p:cNvSpPr>
              <a:spLocks noChangeArrowheads="1"/>
            </p:cNvSpPr>
            <p:nvPr/>
          </p:nvSpPr>
          <p:spPr bwMode="auto">
            <a:xfrm>
              <a:off x="4384" y="960"/>
              <a:ext cx="1092" cy="10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pic>
          <p:nvPicPr>
            <p:cNvPr id="21512" name="Picture 6" descr="pass_baton_of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2CFF04"/>
                </a:clrFrom>
                <a:clrTo>
                  <a:srgbClr val="2CFF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" y="969"/>
              <a:ext cx="1108" cy="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0" name="Picture 9" descr="director_penguin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981575"/>
            <a:ext cx="12668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 pitchFamily="127" charset="-128"/>
              </a:rPr>
              <a:t>Other Example Handoff Tools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7950" y="1801813"/>
            <a:ext cx="6934200" cy="4367212"/>
          </a:xfrm>
        </p:spPr>
        <p:txBody>
          <a:bodyPr/>
          <a:lstStyle/>
          <a:p>
            <a:r>
              <a:rPr lang="en-US" altLang="en-US" smtClean="0">
                <a:ea typeface="ヒラギノ角ゴ Pro W3" pitchFamily="127" charset="-128"/>
              </a:rPr>
              <a:t>ANTICipate</a:t>
            </a:r>
          </a:p>
          <a:p>
            <a:pPr lvl="1"/>
            <a:r>
              <a:rPr lang="en-US" altLang="en-US" sz="2000" b="1" smtClean="0">
                <a:ea typeface="ヒラギノ角ゴ Pro W3" pitchFamily="127" charset="-128"/>
              </a:rPr>
              <a:t>A</a:t>
            </a:r>
            <a:r>
              <a:rPr lang="en-US" altLang="en-US" sz="2000" smtClean="0">
                <a:ea typeface="ヒラギノ角ゴ Pro W3" pitchFamily="127" charset="-128"/>
              </a:rPr>
              <a:t>dministrative Data; </a:t>
            </a:r>
            <a:r>
              <a:rPr lang="en-US" altLang="en-US" sz="2000" b="1" smtClean="0">
                <a:ea typeface="ヒラギノ角ゴ Pro W3" pitchFamily="127" charset="-128"/>
              </a:rPr>
              <a:t>N</a:t>
            </a:r>
            <a:r>
              <a:rPr lang="en-US" altLang="en-US" sz="2000" smtClean="0">
                <a:ea typeface="ヒラギノ角ゴ Pro W3" pitchFamily="127" charset="-128"/>
              </a:rPr>
              <a:t>ew clinical information; </a:t>
            </a:r>
            <a:r>
              <a:rPr lang="en-US" altLang="en-US" sz="2000" b="1" smtClean="0">
                <a:ea typeface="ヒラギノ角ゴ Pro W3" pitchFamily="127" charset="-128"/>
              </a:rPr>
              <a:t>T</a:t>
            </a:r>
            <a:r>
              <a:rPr lang="en-US" altLang="en-US" sz="2000" smtClean="0">
                <a:ea typeface="ヒラギノ角ゴ Pro W3" pitchFamily="127" charset="-128"/>
              </a:rPr>
              <a:t>asks to be performed; </a:t>
            </a:r>
            <a:r>
              <a:rPr lang="en-US" altLang="en-US" sz="2000" b="1" smtClean="0">
                <a:ea typeface="ヒラギノ角ゴ Pro W3" pitchFamily="127" charset="-128"/>
              </a:rPr>
              <a:t>I</a:t>
            </a:r>
            <a:r>
              <a:rPr lang="en-US" altLang="en-US" sz="2000" smtClean="0">
                <a:ea typeface="ヒラギノ角ゴ Pro W3" pitchFamily="127" charset="-128"/>
              </a:rPr>
              <a:t>llness severity; </a:t>
            </a:r>
            <a:r>
              <a:rPr lang="en-US" altLang="en-US" sz="2000" b="1" smtClean="0">
                <a:ea typeface="ヒラギノ角ゴ Pro W3" pitchFamily="127" charset="-128"/>
              </a:rPr>
              <a:t>C</a:t>
            </a:r>
            <a:r>
              <a:rPr lang="en-US" altLang="en-US" sz="2000" smtClean="0">
                <a:ea typeface="ヒラギノ角ゴ Pro W3" pitchFamily="127" charset="-128"/>
              </a:rPr>
              <a:t>ontingency plans for changes</a:t>
            </a:r>
          </a:p>
          <a:p>
            <a:r>
              <a:rPr lang="en-US" altLang="en-US" smtClean="0">
                <a:ea typeface="ヒラギノ角ゴ Pro W3" pitchFamily="127" charset="-128"/>
              </a:rPr>
              <a:t>I PASS</a:t>
            </a:r>
          </a:p>
          <a:p>
            <a:pPr lvl="1"/>
            <a:r>
              <a:rPr lang="en-US" altLang="en-US" sz="2000" b="1" smtClean="0">
                <a:ea typeface="ヒラギノ角ゴ Pro W3" pitchFamily="127" charset="-128"/>
              </a:rPr>
              <a:t>I</a:t>
            </a:r>
            <a:r>
              <a:rPr lang="en-US" altLang="en-US" sz="2000" smtClean="0">
                <a:ea typeface="ヒラギノ角ゴ Pro W3" pitchFamily="127" charset="-128"/>
              </a:rPr>
              <a:t>llness severity; </a:t>
            </a:r>
            <a:r>
              <a:rPr lang="en-US" altLang="en-US" sz="2000" b="1" smtClean="0">
                <a:ea typeface="ヒラギノ角ゴ Pro W3" pitchFamily="127" charset="-128"/>
              </a:rPr>
              <a:t>P</a:t>
            </a:r>
            <a:r>
              <a:rPr lang="en-US" altLang="en-US" sz="2000" smtClean="0">
                <a:ea typeface="ヒラギノ角ゴ Pro W3" pitchFamily="127" charset="-128"/>
              </a:rPr>
              <a:t>atient Summary; </a:t>
            </a:r>
            <a:r>
              <a:rPr lang="en-US" altLang="en-US" sz="2000" b="1" smtClean="0">
                <a:ea typeface="ヒラギノ角ゴ Pro W3" pitchFamily="127" charset="-128"/>
              </a:rPr>
              <a:t>A</a:t>
            </a:r>
            <a:r>
              <a:rPr lang="en-US" altLang="en-US" sz="2000" smtClean="0">
                <a:ea typeface="ヒラギノ角ゴ Pro W3" pitchFamily="127" charset="-128"/>
              </a:rPr>
              <a:t>ction list for the new team; </a:t>
            </a:r>
            <a:r>
              <a:rPr lang="en-US" altLang="en-US" sz="2000" b="1" smtClean="0">
                <a:ea typeface="ヒラギノ角ゴ Pro W3" pitchFamily="127" charset="-128"/>
              </a:rPr>
              <a:t>S</a:t>
            </a:r>
            <a:r>
              <a:rPr lang="en-US" altLang="en-US" sz="2000" smtClean="0">
                <a:ea typeface="ヒラギノ角ゴ Pro W3" pitchFamily="127" charset="-128"/>
              </a:rPr>
              <a:t>ituation awareness and contingency plans; </a:t>
            </a:r>
            <a:r>
              <a:rPr lang="en-US" altLang="en-US" sz="2000" b="1" smtClean="0">
                <a:ea typeface="ヒラギノ角ゴ Pro W3" pitchFamily="127" charset="-128"/>
              </a:rPr>
              <a:t>S</a:t>
            </a:r>
            <a:r>
              <a:rPr lang="en-US" altLang="en-US" sz="2000" smtClean="0">
                <a:ea typeface="ヒラギノ角ゴ Pro W3" pitchFamily="127" charset="-128"/>
              </a:rPr>
              <a:t>ynthesis and “read back” of the information</a:t>
            </a:r>
          </a:p>
          <a:p>
            <a:r>
              <a:rPr lang="en-US" altLang="en-US" smtClean="0">
                <a:ea typeface="ヒラギノ角ゴ Pro W3" pitchFamily="127" charset="-128"/>
              </a:rPr>
              <a:t>SHARQ</a:t>
            </a:r>
          </a:p>
          <a:p>
            <a:pPr lvl="1"/>
            <a:r>
              <a:rPr lang="en-US" altLang="en-US" sz="2000" b="1" smtClean="0">
                <a:ea typeface="ヒラギノ角ゴ Pro W3" pitchFamily="127" charset="-128"/>
              </a:rPr>
              <a:t>S</a:t>
            </a:r>
            <a:r>
              <a:rPr lang="en-US" altLang="en-US" sz="2000" smtClean="0">
                <a:ea typeface="ヒラギノ角ゴ Pro W3" pitchFamily="127" charset="-128"/>
              </a:rPr>
              <a:t>ituation; </a:t>
            </a:r>
            <a:r>
              <a:rPr lang="en-US" altLang="en-US" sz="2000" b="1" smtClean="0">
                <a:ea typeface="ヒラギノ角ゴ Pro W3" pitchFamily="127" charset="-128"/>
              </a:rPr>
              <a:t>H</a:t>
            </a:r>
            <a:r>
              <a:rPr lang="en-US" altLang="en-US" sz="2000" smtClean="0">
                <a:ea typeface="ヒラギノ角ゴ Pro W3" pitchFamily="127" charset="-128"/>
              </a:rPr>
              <a:t>istory; </a:t>
            </a:r>
            <a:r>
              <a:rPr lang="en-US" altLang="en-US" sz="2000" b="1" smtClean="0">
                <a:ea typeface="ヒラギノ角ゴ Pro W3" pitchFamily="127" charset="-128"/>
              </a:rPr>
              <a:t>A</a:t>
            </a:r>
            <a:r>
              <a:rPr lang="en-US" altLang="en-US" sz="2000" smtClean="0">
                <a:ea typeface="ヒラギノ角ゴ Pro W3" pitchFamily="127" charset="-128"/>
              </a:rPr>
              <a:t>ssessment; </a:t>
            </a:r>
            <a:r>
              <a:rPr lang="en-US" altLang="en-US" sz="2000" b="1" smtClean="0">
                <a:ea typeface="ヒラギノ角ゴ Pro W3" pitchFamily="127" charset="-128"/>
              </a:rPr>
              <a:t>R</a:t>
            </a:r>
            <a:r>
              <a:rPr lang="en-US" altLang="en-US" sz="2000" smtClean="0">
                <a:ea typeface="ヒラギノ角ゴ Pro W3" pitchFamily="127" charset="-128"/>
              </a:rPr>
              <a:t>ecommendations/Result; </a:t>
            </a:r>
            <a:r>
              <a:rPr lang="en-US" altLang="en-US" sz="2000" b="1" smtClean="0">
                <a:ea typeface="ヒラギノ角ゴ Pro W3" pitchFamily="127" charset="-128"/>
              </a:rPr>
              <a:t>Q</a:t>
            </a:r>
            <a:r>
              <a:rPr lang="en-US" altLang="en-US" sz="2000" smtClean="0">
                <a:ea typeface="ヒラギノ角ゴ Pro W3" pitchFamily="127" charset="-128"/>
              </a:rPr>
              <a:t>uestions</a:t>
            </a:r>
          </a:p>
          <a:p>
            <a:endParaRPr lang="en-US" altLang="en-US" smtClean="0">
              <a:ea typeface="ヒラギノ角ゴ Pro W3" pitchFamily="127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34890B37-9DBC-47E5-B46F-9CA39E864D7E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6A4A21F0-B24C-4C6B-B02C-355D5DF485E0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96938" y="630238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ヒラギノ角ゴ Pro W3" pitchFamily="127" charset="-128"/>
              </a:rPr>
              <a:t>Tools &amp; Strategies Summary</a:t>
            </a:r>
          </a:p>
        </p:txBody>
      </p:sp>
      <p:sp>
        <p:nvSpPr>
          <p:cNvPr id="901123" name="Rectangle 3"/>
          <p:cNvSpPr>
            <a:spLocks noChangeArrowheads="1"/>
          </p:cNvSpPr>
          <p:nvPr/>
        </p:nvSpPr>
        <p:spPr bwMode="auto">
          <a:xfrm>
            <a:off x="3352800" y="1600200"/>
            <a:ext cx="2895600" cy="5257800"/>
          </a:xfrm>
          <a:prstGeom prst="rect">
            <a:avLst/>
          </a:prstGeom>
          <a:solidFill>
            <a:srgbClr val="F5EE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0"/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b="1" dirty="0"/>
              <a:t>TOOLS and STRATEGIES</a:t>
            </a:r>
          </a:p>
          <a:p>
            <a:pPr lvl="1" indent="-228600">
              <a:spcBef>
                <a:spcPct val="2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sz="1600" dirty="0"/>
              <a:t>Communication</a:t>
            </a:r>
          </a:p>
          <a:p>
            <a:pPr marL="685800" lvl="1" indent="-228600">
              <a:spcBef>
                <a:spcPct val="25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500" dirty="0"/>
              <a:t>SBAR</a:t>
            </a:r>
          </a:p>
          <a:p>
            <a:pPr marL="685800" lvl="1" indent="-228600">
              <a:spcBef>
                <a:spcPct val="25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500" dirty="0"/>
              <a:t>Call-Out</a:t>
            </a:r>
          </a:p>
          <a:p>
            <a:pPr marL="685800" lvl="1" indent="-228600">
              <a:spcBef>
                <a:spcPct val="25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500" dirty="0"/>
              <a:t>Check-Back</a:t>
            </a:r>
          </a:p>
          <a:p>
            <a:pPr marL="685800" lvl="1" indent="-228600">
              <a:spcBef>
                <a:spcPct val="25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500" dirty="0"/>
              <a:t>Handoff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6248400" y="1600200"/>
            <a:ext cx="2895600" cy="5292725"/>
          </a:xfrm>
          <a:prstGeom prst="rect">
            <a:avLst/>
          </a:prstGeom>
          <a:solidFill>
            <a:srgbClr val="0174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2880"/>
          <a:lstStyle>
            <a:lvl1pPr marL="457200" indent="-277813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OUTCOMES</a:t>
            </a:r>
          </a:p>
          <a:p>
            <a:pPr eaLnBrk="1" hangingPunct="1">
              <a:lnSpc>
                <a:spcPct val="100000"/>
              </a:lnSpc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</a:rPr>
              <a:t>Shared Mental Model</a:t>
            </a:r>
          </a:p>
          <a:p>
            <a:pPr eaLnBrk="1" hangingPunct="1">
              <a:lnSpc>
                <a:spcPct val="100000"/>
              </a:lnSpc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</a:rPr>
              <a:t>Adaptability</a:t>
            </a:r>
          </a:p>
          <a:p>
            <a:pPr eaLnBrk="1" hangingPunct="1">
              <a:lnSpc>
                <a:spcPct val="100000"/>
              </a:lnSpc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</a:rPr>
              <a:t>Team Orientation</a:t>
            </a:r>
          </a:p>
          <a:p>
            <a:pPr eaLnBrk="1" hangingPunct="1">
              <a:lnSpc>
                <a:spcPct val="100000"/>
              </a:lnSpc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</a:rPr>
              <a:t>Mutual Trust</a:t>
            </a:r>
          </a:p>
          <a:p>
            <a:pPr eaLnBrk="1" hangingPunct="1">
              <a:lnSpc>
                <a:spcPct val="100000"/>
              </a:lnSpc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</a:rPr>
              <a:t>Team Performance</a:t>
            </a:r>
          </a:p>
          <a:p>
            <a:pPr eaLnBrk="1" hangingPunct="1">
              <a:lnSpc>
                <a:spcPct val="100000"/>
              </a:lnSpc>
              <a:buClr>
                <a:schemeClr val="bg1"/>
              </a:buClr>
            </a:pPr>
            <a:r>
              <a:rPr lang="en-US" altLang="en-US" sz="1600" i="1">
                <a:solidFill>
                  <a:schemeClr val="bg1"/>
                </a:solidFill>
              </a:rPr>
              <a:t>Patient Safety!!</a:t>
            </a:r>
            <a:endParaRPr lang="en-US" altLang="en-US" sz="16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1600">
              <a:solidFill>
                <a:schemeClr val="bg1"/>
              </a:solidFill>
            </a:endParaRPr>
          </a:p>
        </p:txBody>
      </p:sp>
      <p:sp>
        <p:nvSpPr>
          <p:cNvPr id="23558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0" y="1600200"/>
            <a:ext cx="3352800" cy="5292725"/>
          </a:xfrm>
          <a:solidFill>
            <a:srgbClr val="E1393E"/>
          </a:solidFill>
        </p:spPr>
        <p:txBody>
          <a:bodyPr tIns="182880"/>
          <a:lstStyle/>
          <a:p>
            <a:pPr marL="344488" indent="-231775" algn="ctr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 b="1" smtClean="0">
                <a:solidFill>
                  <a:schemeClr val="bg1"/>
                </a:solidFill>
                <a:ea typeface="ヒラギノ角ゴ Pro W3" pitchFamily="127" charset="-128"/>
              </a:rPr>
              <a:t>BARRIERS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Inconsistency in Team Membership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Lack of Time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Lack of Information Sharing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Hierarchy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Defensiveness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Conventional Thinking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Complacency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Varying Communication Styles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Conflict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Lack of Coordination and Followup with Coworkers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Distractions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Fatigue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Workload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Misinterpretation of Cues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Lack of Role Clarity</a:t>
            </a:r>
            <a:endParaRPr lang="en-US" altLang="en-US" sz="1600" smtClean="0">
              <a:ea typeface="ヒラギノ角ゴ Pro W3" pitchFamily="1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7F18CB49-E986-4C35-AF90-6605150A28B6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838200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Objectives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703388"/>
            <a:ext cx="7445375" cy="35433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Describe how communication affects team processes and outcomes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Define effective communication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Identify communication challenges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Identify TeamSTEPPS tools and strategies that can improve a team’s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1AA19A8E-2F80-46D4-A0FF-510B13CDA361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/>
            </a:r>
            <a:br>
              <a:rPr lang="en-US" altLang="en-US" smtClean="0">
                <a:ea typeface="ヒラギノ角ゴ Pro W3" pitchFamily="127" charset="-128"/>
              </a:rPr>
            </a:br>
            <a:r>
              <a:rPr lang="en-US" altLang="en-US" smtClean="0">
                <a:ea typeface="ヒラギノ角ゴ Pro W3" pitchFamily="127" charset="-128"/>
              </a:rPr>
              <a:t>Applying TeamSTEPPS Exercise 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116138"/>
            <a:ext cx="7315200" cy="3543300"/>
          </a:xfrm>
        </p:spPr>
        <p:txBody>
          <a:bodyPr/>
          <a:lstStyle/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en-US" dirty="0" smtClean="0"/>
              <a:t>Is </a:t>
            </a:r>
            <a:r>
              <a:rPr lang="en-US" dirty="0"/>
              <a:t>your teamwork issue related to communication</a:t>
            </a:r>
            <a:r>
              <a:rPr lang="en-US" dirty="0" smtClean="0"/>
              <a:t>?</a:t>
            </a:r>
            <a:endParaRPr lang="en-US" dirty="0"/>
          </a:p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en-US" dirty="0" smtClean="0"/>
              <a:t>If </a:t>
            </a:r>
            <a:r>
              <a:rPr lang="en-US" dirty="0"/>
              <a:t>yes, what is the communication issue?</a:t>
            </a:r>
          </a:p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en-US" dirty="0" smtClean="0"/>
              <a:t>Which TeamSTEPPS tools and/or </a:t>
            </a:r>
            <a:r>
              <a:rPr lang="en-US" dirty="0"/>
              <a:t>strategies might you consider implementing to address the issue?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4581" name="Picture 9" descr="exerc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383088"/>
            <a:ext cx="13176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6767476F-4CC1-4DE2-A3F9-AF98FF44C388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pic>
        <p:nvPicPr>
          <p:cNvPr id="7172" name="Picture 6" descr="framework_comple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1066800"/>
            <a:ext cx="5475288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8" name="Group 12" descr="Communication"/>
          <p:cNvGrpSpPr>
            <a:grpSpLocks/>
          </p:cNvGrpSpPr>
          <p:nvPr/>
        </p:nvGrpSpPr>
        <p:grpSpPr bwMode="auto">
          <a:xfrm>
            <a:off x="4927600" y="3581400"/>
            <a:ext cx="1111250" cy="698500"/>
            <a:chOff x="576" y="1584"/>
            <a:chExt cx="737" cy="440"/>
          </a:xfrm>
        </p:grpSpPr>
        <p:sp>
          <p:nvSpPr>
            <p:cNvPr id="7175" name="Freeform 11"/>
            <p:cNvSpPr>
              <a:spLocks/>
            </p:cNvSpPr>
            <p:nvPr/>
          </p:nvSpPr>
          <p:spPr bwMode="auto">
            <a:xfrm>
              <a:off x="576" y="1728"/>
              <a:ext cx="672" cy="144"/>
            </a:xfrm>
            <a:custGeom>
              <a:avLst/>
              <a:gdLst>
                <a:gd name="T0" fmla="*/ 48 w 672"/>
                <a:gd name="T1" fmla="*/ 0 h 144"/>
                <a:gd name="T2" fmla="*/ 576 w 672"/>
                <a:gd name="T3" fmla="*/ 0 h 144"/>
                <a:gd name="T4" fmla="*/ 672 w 672"/>
                <a:gd name="T5" fmla="*/ 96 h 144"/>
                <a:gd name="T6" fmla="*/ 576 w 672"/>
                <a:gd name="T7" fmla="*/ 144 h 144"/>
                <a:gd name="T8" fmla="*/ 0 w 672"/>
                <a:gd name="T9" fmla="*/ 144 h 144"/>
                <a:gd name="T10" fmla="*/ 0 w 672"/>
                <a:gd name="T11" fmla="*/ 0 h 144"/>
                <a:gd name="T12" fmla="*/ 48 w 672"/>
                <a:gd name="T13" fmla="*/ 0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2" h="144">
                  <a:moveTo>
                    <a:pt x="48" y="0"/>
                  </a:moveTo>
                  <a:lnTo>
                    <a:pt x="576" y="0"/>
                  </a:lnTo>
                  <a:lnTo>
                    <a:pt x="672" y="96"/>
                  </a:lnTo>
                  <a:lnTo>
                    <a:pt x="576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7176" name="Picture 10" descr="framework_skils_comm_arrow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584"/>
              <a:ext cx="737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914400" y="1065213"/>
            <a:ext cx="2565400" cy="52593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663300"/>
                </a:solidFill>
              </a:rPr>
              <a:t>Communication</a:t>
            </a:r>
          </a:p>
          <a:p>
            <a:pPr>
              <a:defRPr/>
            </a:pPr>
            <a:r>
              <a:rPr lang="en-US" sz="2000" dirty="0" smtClean="0"/>
              <a:t>Effective communication skills are vital for patient safety</a:t>
            </a:r>
          </a:p>
          <a:p>
            <a:pPr>
              <a:defRPr/>
            </a:pPr>
            <a:r>
              <a:rPr lang="en-US" sz="2000" dirty="0" smtClean="0"/>
              <a:t>Enables team members to effectively relay information</a:t>
            </a:r>
          </a:p>
          <a:p>
            <a:pPr>
              <a:defRPr/>
            </a:pPr>
            <a:r>
              <a:rPr lang="en-US" sz="2000" dirty="0" smtClean="0"/>
              <a:t>The mode by which most TeamSTEPPS strategies and tools are executed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7B231C76-EC8A-4CD0-9D10-71EDBA5B2911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>
          <a:xfrm>
            <a:off x="881063" y="990600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Importance of Communication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30313" y="1955800"/>
            <a:ext cx="7151687" cy="35067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Joint Commission data continues to demonstrate the importance of communication in patient safety</a:t>
            </a:r>
          </a:p>
          <a:p>
            <a:pPr lvl="1" eaLnBrk="1" hangingPunct="1">
              <a:defRPr/>
            </a:pPr>
            <a:r>
              <a:rPr lang="en-US" dirty="0" smtClean="0"/>
              <a:t>1995 - 2005</a:t>
            </a:r>
            <a:r>
              <a:rPr lang="en-US" dirty="0"/>
              <a:t>: Ineffective communication</a:t>
            </a:r>
            <a:br>
              <a:rPr lang="en-US" dirty="0"/>
            </a:br>
            <a:r>
              <a:rPr lang="en-US" dirty="0"/>
              <a:t>identified as root cause for nearly 66 percent of all </a:t>
            </a:r>
            <a:r>
              <a:rPr lang="en-US" dirty="0" smtClean="0"/>
              <a:t>reported sentinel events*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2010 - 2013</a:t>
            </a:r>
            <a:r>
              <a:rPr lang="en-US" dirty="0"/>
              <a:t>: </a:t>
            </a:r>
            <a:r>
              <a:rPr lang="en-US" dirty="0" smtClean="0"/>
              <a:t>Ineffective communication among </a:t>
            </a:r>
            <a:r>
              <a:rPr lang="en-US" dirty="0"/>
              <a:t>top 3 root causes of sentinel events reported**</a:t>
            </a:r>
          </a:p>
          <a:p>
            <a:pPr marL="344488" lvl="1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1800" i="1" dirty="0" smtClean="0"/>
          </a:p>
          <a:p>
            <a:pPr lvl="1" eaLnBrk="1" hangingPunct="1">
              <a:defRPr/>
            </a:pPr>
            <a:endParaRPr lang="en-US" sz="1800" i="1" dirty="0" smtClean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2854325" y="5408613"/>
            <a:ext cx="614521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8575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860425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090613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4pPr>
            <a:lvl5pPr marL="13208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5pPr>
            <a:lvl6pPr marL="1778000" indent="-22860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6pPr>
            <a:lvl7pPr marL="2235200" indent="-22860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7pPr>
            <a:lvl8pPr marL="2692400" indent="-22860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8pPr>
            <a:lvl9pPr marL="3149600" indent="-22860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4163" lvl="1" indent="-173038" eaLnBrk="1" hangingPunct="1">
              <a:buFont typeface="Wingdings" pitchFamily="2" charset="2"/>
              <a:buNone/>
              <a:defRPr/>
            </a:pPr>
            <a:r>
              <a:rPr lang="en-US" sz="1600" i="1" kern="0" dirty="0" smtClean="0"/>
              <a:t>* (</a:t>
            </a:r>
            <a:r>
              <a:rPr lang="en-US" sz="1600" i="1" kern="0" dirty="0"/>
              <a:t>JC Root Causes and Percentages for Sentinel Events (All Categories) January 1995−December 2005)</a:t>
            </a:r>
          </a:p>
          <a:p>
            <a:pPr marL="346075" lvl="1" indent="-234950" eaLnBrk="1" hangingPunct="1">
              <a:buFont typeface="Wingdings" pitchFamily="2" charset="2"/>
              <a:buNone/>
              <a:defRPr/>
            </a:pPr>
            <a:r>
              <a:rPr lang="en-US" sz="1600" i="1" kern="0" dirty="0" smtClean="0"/>
              <a:t>** (JC Sentinel Event Data (Root Causes by Event Type) 2004-2012)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1800" i="1" kern="0" dirty="0" smtClean="0"/>
          </a:p>
          <a:p>
            <a:pPr lvl="1" eaLnBrk="1" hangingPunct="1">
              <a:defRPr/>
            </a:pPr>
            <a:endParaRPr lang="en-US" sz="1800" i="1" kern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C7702421-3E36-48EE-8C9D-7B929B44991F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682750"/>
            <a:ext cx="7415213" cy="426085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The process by which information is exchanged between individuals, departments, or organizations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The lifeline of the </a:t>
            </a:r>
            <a:br>
              <a:rPr lang="en-US" altLang="en-US" smtClean="0">
                <a:ea typeface="ヒラギノ角ゴ Pro W3" pitchFamily="127" charset="-128"/>
              </a:rPr>
            </a:br>
            <a:r>
              <a:rPr lang="en-US" altLang="en-US" smtClean="0">
                <a:ea typeface="ヒラギノ角ゴ Pro W3" pitchFamily="127" charset="-128"/>
              </a:rPr>
              <a:t>Core Team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Effective when it</a:t>
            </a:r>
            <a:br>
              <a:rPr lang="en-US" altLang="en-US" smtClean="0">
                <a:ea typeface="ヒラギノ角ゴ Pro W3" pitchFamily="127" charset="-128"/>
              </a:rPr>
            </a:br>
            <a:r>
              <a:rPr lang="en-US" altLang="en-US" smtClean="0">
                <a:ea typeface="ヒラギノ角ゴ Pro W3" pitchFamily="127" charset="-128"/>
              </a:rPr>
              <a:t>permeates every </a:t>
            </a:r>
            <a:br>
              <a:rPr lang="en-US" altLang="en-US" smtClean="0">
                <a:ea typeface="ヒラギノ角ゴ Pro W3" pitchFamily="127" charset="-128"/>
              </a:rPr>
            </a:br>
            <a:r>
              <a:rPr lang="en-US" altLang="en-US" smtClean="0">
                <a:ea typeface="ヒラギノ角ゴ Pro W3" pitchFamily="127" charset="-128"/>
              </a:rPr>
              <a:t>aspect of an </a:t>
            </a:r>
            <a:br>
              <a:rPr lang="en-US" altLang="en-US" smtClean="0">
                <a:ea typeface="ヒラギノ角ゴ Pro W3" pitchFamily="127" charset="-128"/>
              </a:rPr>
            </a:br>
            <a:r>
              <a:rPr lang="en-US" altLang="en-US" smtClean="0">
                <a:ea typeface="ヒラギノ角ゴ Pro W3" pitchFamily="127" charset="-128"/>
              </a:rPr>
              <a:t>organization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>
              <a:ea typeface="ヒラギノ角ゴ Pro W3" pitchFamily="127" charset="-128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903288" y="735013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Communication is…</a:t>
            </a:r>
          </a:p>
        </p:txBody>
      </p:sp>
      <p:grpSp>
        <p:nvGrpSpPr>
          <p:cNvPr id="9221" name="Group 4" descr="Image of source sending a message to the receiver. "/>
          <p:cNvGrpSpPr>
            <a:grpSpLocks/>
          </p:cNvGrpSpPr>
          <p:nvPr/>
        </p:nvGrpSpPr>
        <p:grpSpPr bwMode="auto">
          <a:xfrm>
            <a:off x="4267200" y="2763838"/>
            <a:ext cx="4679950" cy="3332162"/>
            <a:chOff x="2644" y="1522"/>
            <a:chExt cx="2948" cy="2099"/>
          </a:xfrm>
        </p:grpSpPr>
        <p:pic>
          <p:nvPicPr>
            <p:cNvPr id="9222" name="Picture 5" descr="shannon_weaver_pengui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4" y="1522"/>
              <a:ext cx="2948" cy="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Text Box 6"/>
            <p:cNvSpPr txBox="1">
              <a:spLocks noChangeArrowheads="1"/>
            </p:cNvSpPr>
            <p:nvPr/>
          </p:nvSpPr>
          <p:spPr bwMode="auto">
            <a:xfrm>
              <a:off x="3830" y="2971"/>
              <a:ext cx="69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Assumptions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Fatigue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Distractions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HIPAA</a:t>
              </a:r>
              <a:endParaRPr lang="en-US" altLang="en-US" sz="18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49179752-3E5F-46FA-B750-D5EB0B027630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866775" y="966788"/>
            <a:ext cx="7739063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Standards of Effective Communication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371600" y="2057400"/>
            <a:ext cx="7543800" cy="3543300"/>
          </a:xfrm>
        </p:spPr>
        <p:txBody>
          <a:bodyPr/>
          <a:lstStyle/>
          <a:p>
            <a:pPr eaLnBrk="1" hangingPunct="1"/>
            <a:r>
              <a:rPr lang="en-US" altLang="en-US" sz="2000" b="1" smtClean="0">
                <a:ea typeface="ヒラギノ角ゴ Pro W3" pitchFamily="127" charset="-128"/>
              </a:rPr>
              <a:t>Complete</a:t>
            </a:r>
            <a:r>
              <a:rPr lang="en-US" altLang="en-US" sz="2000" smtClean="0">
                <a:ea typeface="ヒラギノ角ゴ Pro W3" pitchFamily="127" charset="-128"/>
              </a:rPr>
              <a:t>	</a:t>
            </a:r>
          </a:p>
          <a:p>
            <a:pPr lvl="1" eaLnBrk="1" hangingPunct="1"/>
            <a:r>
              <a:rPr lang="en-US" altLang="en-US" sz="2000" smtClean="0">
                <a:ea typeface="ヒラギノ角ゴ Pro W3" pitchFamily="127" charset="-128"/>
              </a:rPr>
              <a:t>Communicate all relevant information</a:t>
            </a:r>
          </a:p>
          <a:p>
            <a:pPr eaLnBrk="1" hangingPunct="1"/>
            <a:r>
              <a:rPr lang="en-US" altLang="en-US" sz="2000" b="1" smtClean="0">
                <a:ea typeface="ヒラギノ角ゴ Pro W3" pitchFamily="127" charset="-128"/>
              </a:rPr>
              <a:t>Clear</a:t>
            </a:r>
          </a:p>
          <a:p>
            <a:pPr lvl="1" eaLnBrk="1" hangingPunct="1"/>
            <a:r>
              <a:rPr lang="en-US" altLang="en-US" sz="2000" smtClean="0">
                <a:ea typeface="ヒラギノ角ゴ Pro W3" pitchFamily="127" charset="-128"/>
              </a:rPr>
              <a:t>Convey information that is plainly understood </a:t>
            </a:r>
          </a:p>
          <a:p>
            <a:pPr eaLnBrk="1" hangingPunct="1"/>
            <a:r>
              <a:rPr lang="en-US" altLang="en-US" sz="2000" b="1" smtClean="0">
                <a:ea typeface="ヒラギノ角ゴ Pro W3" pitchFamily="127" charset="-128"/>
              </a:rPr>
              <a:t>Brief	</a:t>
            </a:r>
          </a:p>
          <a:p>
            <a:pPr lvl="1" eaLnBrk="1" hangingPunct="1"/>
            <a:r>
              <a:rPr lang="en-US" altLang="en-US" sz="2000" smtClean="0">
                <a:ea typeface="ヒラギノ角ゴ Pro W3" pitchFamily="127" charset="-128"/>
              </a:rPr>
              <a:t>Communicate the information in a concise manner</a:t>
            </a:r>
          </a:p>
          <a:p>
            <a:pPr eaLnBrk="1" hangingPunct="1"/>
            <a:r>
              <a:rPr lang="en-US" altLang="en-US" sz="2000" b="1" smtClean="0">
                <a:ea typeface="ヒラギノ角ゴ Pro W3" pitchFamily="127" charset="-128"/>
              </a:rPr>
              <a:t>Timely</a:t>
            </a:r>
          </a:p>
          <a:p>
            <a:pPr lvl="1" eaLnBrk="1" hangingPunct="1"/>
            <a:r>
              <a:rPr lang="en-US" altLang="en-US" sz="2000" smtClean="0">
                <a:ea typeface="ヒラギノ角ゴ Pro W3" pitchFamily="127" charset="-128"/>
              </a:rPr>
              <a:t>Offer and request information in an appropriate timeframe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altLang="en-US" sz="2000" smtClean="0">
                <a:ea typeface="ヒラギノ角ゴ Pro W3" pitchFamily="127" charset="-128"/>
              </a:rPr>
              <a:t>Verify authenticity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altLang="en-US" sz="2000" smtClean="0">
                <a:ea typeface="ヒラギノ角ゴ Pro W3" pitchFamily="127" charset="-128"/>
              </a:rPr>
              <a:t>Validate or acknowledge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DC178B90-3A3F-43D7-99A8-5108CBE0BFB9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pic>
        <p:nvPicPr>
          <p:cNvPr id="11267" name="Picture 10" descr="time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3733800"/>
            <a:ext cx="41814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cl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1030288"/>
            <a:ext cx="2889250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bri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250950"/>
            <a:ext cx="24003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4"/>
          <p:cNvSpPr>
            <a:spLocks noGrp="1" noChangeArrowheads="1"/>
          </p:cNvSpPr>
          <p:nvPr>
            <p:ph type="title"/>
          </p:nvPr>
        </p:nvSpPr>
        <p:spPr>
          <a:xfrm>
            <a:off x="881063" y="1050925"/>
            <a:ext cx="1803400" cy="68897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ヒラギノ角ゴ Pro W3" pitchFamily="127" charset="-128"/>
              </a:rPr>
              <a:t>Brief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237163" y="1096963"/>
            <a:ext cx="2360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663300"/>
                </a:solidFill>
              </a:rPr>
              <a:t>Clear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2744788" y="3859213"/>
            <a:ext cx="1695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663300"/>
                </a:solidFill>
              </a:rPr>
              <a:t>Timely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58C70F9E-8BAB-4380-8E8B-0D48D384E45D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title"/>
          </p:nvPr>
        </p:nvSpPr>
        <p:spPr>
          <a:xfrm>
            <a:off x="881063" y="838200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Communication Challenges</a:t>
            </a:r>
          </a:p>
        </p:txBody>
      </p:sp>
      <p:sp>
        <p:nvSpPr>
          <p:cNvPr id="122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6324600" cy="35433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ea typeface="ヒラギノ角ゴ Pro W3" pitchFamily="127" charset="-128"/>
              </a:rPr>
              <a:t>Language barrier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ea typeface="ヒラギノ角ゴ Pro W3" pitchFamily="127" charset="-128"/>
              </a:rPr>
              <a:t>Distractions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ea typeface="ヒラギノ角ゴ Pro W3" pitchFamily="127" charset="-128"/>
              </a:rPr>
              <a:t>Physical proximity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ea typeface="ヒラギノ角ゴ Pro W3" pitchFamily="127" charset="-128"/>
              </a:rPr>
              <a:t>Personalities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ea typeface="ヒラギノ角ゴ Pro W3" pitchFamily="127" charset="-128"/>
              </a:rPr>
              <a:t>Workload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ea typeface="ヒラギノ角ゴ Pro W3" pitchFamily="127" charset="-128"/>
              </a:rPr>
              <a:t>Varying communication styles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ea typeface="ヒラギノ角ゴ Pro W3" pitchFamily="127" charset="-128"/>
              </a:rPr>
              <a:t>Conflict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ea typeface="ヒラギノ角ゴ Pro W3" pitchFamily="127" charset="-128"/>
              </a:rPr>
              <a:t>Lack of information verification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ea typeface="ヒラギノ角ゴ Pro W3" pitchFamily="127" charset="-128"/>
              </a:rPr>
              <a:t>Shift change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D782BC57-D514-4D90-8A06-1C5680000FBB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Information Exchange Strategies</a:t>
            </a:r>
          </a:p>
        </p:txBody>
      </p:sp>
      <p:sp>
        <p:nvSpPr>
          <p:cNvPr id="133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19225" y="2020888"/>
            <a:ext cx="7267575" cy="35433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Situation – Background – Assessment – Recommendation (SBAR)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Call-Out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Check-Back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Handoffs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61520660</TotalTime>
  <Pages>6</Pages>
  <Words>525</Words>
  <Application>Microsoft Office PowerPoint</Application>
  <PresentationFormat>Letter Paper (8.5x11 in)</PresentationFormat>
  <Paragraphs>169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Verdana</vt:lpstr>
      <vt:lpstr>Wingdings</vt:lpstr>
      <vt:lpstr>ヒラギノ角ゴ Pro W3</vt:lpstr>
      <vt:lpstr>2_Main_Olive</vt:lpstr>
      <vt:lpstr>PowerPoint Presentation</vt:lpstr>
      <vt:lpstr>Objectives</vt:lpstr>
      <vt:lpstr>PowerPoint Presentation</vt:lpstr>
      <vt:lpstr>Importance of Communication</vt:lpstr>
      <vt:lpstr>Communication is…</vt:lpstr>
      <vt:lpstr>Standards of Effective Communication</vt:lpstr>
      <vt:lpstr>Brief</vt:lpstr>
      <vt:lpstr>Communication Challenges</vt:lpstr>
      <vt:lpstr>Information Exchange Strategies</vt:lpstr>
      <vt:lpstr>SBAR Provides…</vt:lpstr>
      <vt:lpstr>SBAR Video</vt:lpstr>
      <vt:lpstr>SBAR Exercise</vt:lpstr>
      <vt:lpstr>Call-Out is…</vt:lpstr>
      <vt:lpstr>Check-Back is…</vt:lpstr>
      <vt:lpstr>Handoff is…</vt:lpstr>
      <vt:lpstr>Handoff Consists of…</vt:lpstr>
      <vt:lpstr>“I PASS THE BATON” </vt:lpstr>
      <vt:lpstr>Other Example Handoff Tools</vt:lpstr>
      <vt:lpstr>Tools &amp; Strategies Summary</vt:lpstr>
      <vt:lpstr> Applying TeamSTEPPS Exercise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newbref</dc:title>
  <dc:creator>Conwal</dc:creator>
  <cp:lastModifiedBy>Ramage, Kathryn (AHRQ/OC) (CTR)</cp:lastModifiedBy>
  <cp:revision>1106</cp:revision>
  <cp:lastPrinted>2013-10-18T15:04:16Z</cp:lastPrinted>
  <dcterms:created xsi:type="dcterms:W3CDTF">1997-11-14T21:37:50Z</dcterms:created>
  <dcterms:modified xsi:type="dcterms:W3CDTF">2018-01-22T16:22:37Z</dcterms:modified>
</cp:coreProperties>
</file>