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3"/>
  </p:notesMasterIdLst>
  <p:handoutMasterIdLst>
    <p:handoutMasterId r:id="rId24"/>
  </p:handoutMasterIdLst>
  <p:sldIdLst>
    <p:sldId id="705" r:id="rId2"/>
    <p:sldId id="706"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24" r:id="rId21"/>
    <p:sldId id="725" r:id="rId22"/>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7"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7"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7"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7"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7"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7"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7"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7"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DAFF"/>
    <a:srgbClr val="99CCFF"/>
    <a:srgbClr val="A7FDC4"/>
    <a:srgbClr val="FFD889"/>
    <a:srgbClr val="FFCE6D"/>
    <a:srgbClr val="2232CE"/>
    <a:srgbClr val="E1F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774" y="-102"/>
      </p:cViewPr>
      <p:guideLst>
        <p:guide orient="horz" pos="2266"/>
        <p:guide orient="horz" pos="1488"/>
        <p:guide orient="horz" pos="4319"/>
        <p:guide orient="horz" pos="3012"/>
        <p:guide pos="2880"/>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302" y="1404"/>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3" descr="Slide_title2_02"/>
          <p:cNvPicPr>
            <a:picLocks noChangeAspect="1" noChangeArrowheads="1"/>
          </p:cNvPicPr>
          <p:nvPr/>
        </p:nvPicPr>
        <p:blipFill>
          <a:blip r:embed="rId2">
            <a:extLst>
              <a:ext uri="{28A0092B-C50C-407E-A947-70E740481C1C}">
                <a14:useLocalDpi xmlns:a14="http://schemas.microsoft.com/office/drawing/2010/main" val="0"/>
              </a:ext>
            </a:extLst>
          </a:blip>
          <a:srcRect l="74965" t="32530" r="2986"/>
          <a:stretch>
            <a:fillRect/>
          </a:stretch>
        </p:blipFill>
        <p:spPr bwMode="auto">
          <a:xfrm>
            <a:off x="5689600" y="0"/>
            <a:ext cx="162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Line 4"/>
          <p:cNvSpPr>
            <a:spLocks noChangeShapeType="1"/>
          </p:cNvSpPr>
          <p:nvPr/>
        </p:nvSpPr>
        <p:spPr bwMode="auto">
          <a:xfrm flipV="1">
            <a:off x="0" y="561975"/>
            <a:ext cx="7315200" cy="3175"/>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48" name="Group 6"/>
          <p:cNvGrpSpPr>
            <a:grpSpLocks/>
          </p:cNvGrpSpPr>
          <p:nvPr/>
        </p:nvGrpSpPr>
        <p:grpSpPr bwMode="auto">
          <a:xfrm>
            <a:off x="0" y="9309100"/>
            <a:ext cx="7315200" cy="241300"/>
            <a:chOff x="-48" y="5568"/>
            <a:chExt cx="4320" cy="144"/>
          </a:xfrm>
        </p:grpSpPr>
        <p:sp>
          <p:nvSpPr>
            <p:cNvPr id="31752"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8" name="Rectangle 9"/>
          <p:cNvSpPr>
            <a:spLocks noChangeArrowheads="1"/>
          </p:cNvSpPr>
          <p:nvPr/>
        </p:nvSpPr>
        <p:spPr bwMode="auto">
          <a:xfrm>
            <a:off x="3984625" y="9309100"/>
            <a:ext cx="23161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68375" eaLnBrk="0" hangingPunct="0">
              <a:defRPr sz="2400">
                <a:solidFill>
                  <a:schemeClr val="tx1"/>
                </a:solidFill>
                <a:latin typeface="Arial" pitchFamily="34" charset="0"/>
                <a:ea typeface="ヒラギノ角ゴ Pro W3" pitchFamily="127" charset="-128"/>
              </a:defRPr>
            </a:lvl1pPr>
            <a:lvl2pPr marL="742950" indent="-285750" defTabSz="968375" eaLnBrk="0" hangingPunct="0">
              <a:defRPr sz="2400">
                <a:solidFill>
                  <a:schemeClr val="tx1"/>
                </a:solidFill>
                <a:latin typeface="Arial" pitchFamily="34" charset="0"/>
                <a:ea typeface="ヒラギノ角ゴ Pro W3" pitchFamily="127" charset="-128"/>
              </a:defRPr>
            </a:lvl2pPr>
            <a:lvl3pPr marL="1143000" indent="-228600" defTabSz="968375" eaLnBrk="0" hangingPunct="0">
              <a:defRPr sz="2400">
                <a:solidFill>
                  <a:schemeClr val="tx1"/>
                </a:solidFill>
                <a:latin typeface="Arial" pitchFamily="34" charset="0"/>
                <a:ea typeface="ヒラギノ角ゴ Pro W3" pitchFamily="127" charset="-128"/>
              </a:defRPr>
            </a:lvl3pPr>
            <a:lvl4pPr marL="1600200" indent="-228600" defTabSz="968375" eaLnBrk="0" hangingPunct="0">
              <a:defRPr sz="2400">
                <a:solidFill>
                  <a:schemeClr val="tx1"/>
                </a:solidFill>
                <a:latin typeface="Arial" pitchFamily="34" charset="0"/>
                <a:ea typeface="ヒラギノ角ゴ Pro W3" pitchFamily="127" charset="-128"/>
              </a:defRPr>
            </a:lvl4pPr>
            <a:lvl5pPr marL="2057400" indent="-228600" defTabSz="968375" eaLnBrk="0" hangingPunct="0">
              <a:defRPr sz="2400">
                <a:solidFill>
                  <a:schemeClr val="tx1"/>
                </a:solidFill>
                <a:latin typeface="Arial" pitchFamily="34" charset="0"/>
                <a:ea typeface="ヒラギノ角ゴ Pro W3" pitchFamily="127" charset="-128"/>
              </a:defRPr>
            </a:lvl5pPr>
            <a:lvl6pPr marL="25146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r" eaLnBrk="1" hangingPunct="1">
              <a:defRPr/>
            </a:pPr>
            <a:r>
              <a:rPr lang="en-US" altLang="en-US" sz="1000" dirty="0" smtClean="0">
                <a:solidFill>
                  <a:srgbClr val="663300"/>
                </a:solidFill>
                <a:latin typeface="Verdana" pitchFamily="34" charset="0"/>
              </a:rPr>
              <a:t> TeamSTEPPS 2.0  |  Leading Teams</a:t>
            </a:r>
          </a:p>
        </p:txBody>
      </p:sp>
      <p:sp>
        <p:nvSpPr>
          <p:cNvPr id="13319" name="Rectangle 10"/>
          <p:cNvSpPr>
            <a:spLocks noChangeArrowheads="1"/>
          </p:cNvSpPr>
          <p:nvPr/>
        </p:nvSpPr>
        <p:spPr bwMode="gray">
          <a:xfrm>
            <a:off x="5791200" y="80963"/>
            <a:ext cx="14335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540" tIns="47540" rIns="47540" bIns="47540" anchor="ct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eaLnBrk="1" hangingPunct="1">
              <a:defRPr/>
            </a:pPr>
            <a:r>
              <a:rPr lang="en-US" altLang="en-US" sz="1200" b="1" dirty="0" smtClean="0">
                <a:solidFill>
                  <a:srgbClr val="FFFFE1"/>
                </a:solidFill>
              </a:rPr>
              <a:t>Leading Teams</a:t>
            </a:r>
            <a:endParaRPr lang="en-US" altLang="en-US" sz="1800" dirty="0" smtClean="0"/>
          </a:p>
        </p:txBody>
      </p:sp>
      <p:sp>
        <p:nvSpPr>
          <p:cNvPr id="10" name="Rectangle 5"/>
          <p:cNvSpPr>
            <a:spLocks noGrp="1" noChangeArrowheads="1"/>
          </p:cNvSpPr>
          <p:nvPr>
            <p:ph type="sldNum" sz="quarter" idx="3"/>
          </p:nvPr>
        </p:nvSpPr>
        <p:spPr bwMode="auto">
          <a:xfrm>
            <a:off x="6438900" y="9321800"/>
            <a:ext cx="78581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6" rIns="96652" bIns="48326" numCol="1" anchor="b" anchorCtr="0" compatLnSpc="1">
            <a:prstTxWarp prst="textNoShape">
              <a:avLst/>
            </a:prstTxWarp>
          </a:bodyPr>
          <a:lstStyle>
            <a:lvl1pPr algn="r" defTabSz="966788" eaLnBrk="0" hangingPunct="0">
              <a:defRPr sz="1000" dirty="0" smtClean="0">
                <a:solidFill>
                  <a:srgbClr val="663300"/>
                </a:solidFill>
                <a:latin typeface="Verdana" pitchFamily="34" charset="0"/>
              </a:defRPr>
            </a:lvl1pPr>
          </a:lstStyle>
          <a:p>
            <a:pPr>
              <a:defRPr/>
            </a:pPr>
            <a:r>
              <a:rPr lang="en-US"/>
              <a:t>C-4-</a:t>
            </a:r>
            <a:fld id="{9D171AAF-71DA-48AC-AAD2-83F0533E229E}" type="slidenum">
              <a:rPr lang="en-US"/>
              <a:pPr>
                <a:defRPr/>
              </a:pPr>
              <a:t>‹#›</a:t>
            </a:fld>
            <a:endParaRPr lang="en-US"/>
          </a:p>
        </p:txBody>
      </p:sp>
    </p:spTree>
    <p:extLst>
      <p:ext uri="{BB962C8B-B14F-4D97-AF65-F5344CB8AC3E}">
        <p14:creationId xmlns:p14="http://schemas.microsoft.com/office/powerpoint/2010/main" val="175715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62313" y="9142413"/>
            <a:ext cx="7921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40" tIns="46449" rIns="91240" bIns="46449">
            <a:spAutoFit/>
          </a:bodyPr>
          <a:lstStyle>
            <a:lvl1pPr defTabSz="906463" eaLnBrk="0" hangingPunct="0">
              <a:defRPr sz="2400">
                <a:solidFill>
                  <a:schemeClr val="tx1"/>
                </a:solidFill>
                <a:latin typeface="Arial" pitchFamily="34" charset="0"/>
                <a:ea typeface="ヒラギノ角ゴ Pro W3" pitchFamily="127" charset="-128"/>
              </a:defRPr>
            </a:lvl1pPr>
            <a:lvl2pPr marL="742950" indent="-285750" defTabSz="906463" eaLnBrk="0" hangingPunct="0">
              <a:defRPr sz="2400">
                <a:solidFill>
                  <a:schemeClr val="tx1"/>
                </a:solidFill>
                <a:latin typeface="Arial" pitchFamily="34" charset="0"/>
                <a:ea typeface="ヒラギノ角ゴ Pro W3" pitchFamily="127" charset="-128"/>
              </a:defRPr>
            </a:lvl2pPr>
            <a:lvl3pPr marL="1143000" indent="-228600" defTabSz="906463" eaLnBrk="0" hangingPunct="0">
              <a:defRPr sz="2400">
                <a:solidFill>
                  <a:schemeClr val="tx1"/>
                </a:solidFill>
                <a:latin typeface="Arial" pitchFamily="34" charset="0"/>
                <a:ea typeface="ヒラギノ角ゴ Pro W3" pitchFamily="127" charset="-128"/>
              </a:defRPr>
            </a:lvl3pPr>
            <a:lvl4pPr marL="1600200" indent="-228600" defTabSz="906463" eaLnBrk="0" hangingPunct="0">
              <a:defRPr sz="2400">
                <a:solidFill>
                  <a:schemeClr val="tx1"/>
                </a:solidFill>
                <a:latin typeface="Arial" pitchFamily="34" charset="0"/>
                <a:ea typeface="ヒラギノ角ゴ Pro W3" pitchFamily="127" charset="-128"/>
              </a:defRPr>
            </a:lvl4pPr>
            <a:lvl5pPr marL="2057400" indent="-228600" defTabSz="906463" eaLnBrk="0" hangingPunct="0">
              <a:defRPr sz="2400">
                <a:solidFill>
                  <a:schemeClr val="tx1"/>
                </a:solidFill>
                <a:latin typeface="Arial" pitchFamily="34" charset="0"/>
                <a:ea typeface="ヒラギノ角ゴ Pro W3" pitchFamily="127"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a:lnSpc>
                <a:spcPct val="90000"/>
              </a:lnSpc>
              <a:defRPr/>
            </a:pPr>
            <a:r>
              <a:rPr lang="en-US" altLang="en-US" sz="1300" smtClean="0"/>
              <a:t>Page </a:t>
            </a:r>
            <a:fld id="{2249D50B-2351-497D-9646-0DF7DD5B9D39}" type="slidenum">
              <a:rPr lang="en-US" altLang="en-US" sz="1300" smtClean="0"/>
              <a:pPr algn="ctr">
                <a:lnSpc>
                  <a:spcPct val="90000"/>
                </a:lnSpc>
                <a:defRPr/>
              </a:pPr>
              <a:t>‹#›</a:t>
            </a:fld>
            <a:endParaRPr lang="en-US" altLang="en-US" sz="1300" smtClean="0"/>
          </a:p>
        </p:txBody>
      </p:sp>
      <p:sp>
        <p:nvSpPr>
          <p:cNvPr id="24579" name="Rectangle 3"/>
          <p:cNvSpPr>
            <a:spLocks noGrp="1" noRot="1" noChangeAspect="1" noChangeArrowheads="1" noTextEdit="1"/>
          </p:cNvSpPr>
          <p:nvPr>
            <p:ph type="sldImg" idx="2"/>
          </p:nvPr>
        </p:nvSpPr>
        <p:spPr bwMode="auto">
          <a:xfrm>
            <a:off x="1868488" y="1174750"/>
            <a:ext cx="3592512" cy="2693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92188" y="4557713"/>
            <a:ext cx="5365750" cy="4851400"/>
          </a:xfrm>
          <a:prstGeom prst="rect">
            <a:avLst/>
          </a:prstGeom>
          <a:noFill/>
          <a:ln w="12700">
            <a:noFill/>
            <a:miter lim="800000"/>
            <a:headEnd/>
            <a:tailEnd/>
          </a:ln>
          <a:effectLst/>
        </p:spPr>
        <p:txBody>
          <a:bodyPr vert="horz" wrap="square" lIns="94560" tIns="46449" rIns="94560" bIns="4644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2309901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ヒラギノ角ゴ Pro W3" charset="0"/>
      </a:defRPr>
    </a:lvl1pPr>
    <a:lvl2pPr marL="4572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2pPr>
    <a:lvl3pPr marL="9144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3pPr>
    <a:lvl4pPr marL="13716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4pPr>
    <a:lvl5pPr marL="18288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5160CD0-FC8C-43D5-B239-214D9D8DA7C0}" type="slidenum">
              <a:rPr lang="en-US" altLang="en-US" sz="1800" b="0"/>
              <a:pPr eaLnBrk="1" hangingPunct="1">
                <a:lnSpc>
                  <a:spcPct val="100000"/>
                </a:lnSpc>
                <a:spcBef>
                  <a:spcPct val="0"/>
                </a:spcBef>
              </a:pPr>
              <a:t>1</a:t>
            </a:fld>
            <a:endParaRPr lang="en-US" altLang="en-US" sz="1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B9E0D53-C2CD-4AD5-B3DC-035E7888F531}" type="slidenum">
              <a:rPr lang="en-US" altLang="en-US" sz="1800" b="0"/>
              <a:pPr eaLnBrk="1" hangingPunct="1">
                <a:lnSpc>
                  <a:spcPct val="100000"/>
                </a:lnSpc>
                <a:spcBef>
                  <a:spcPct val="0"/>
                </a:spcBef>
              </a:pPr>
              <a:t>4</a:t>
            </a:fld>
            <a:endParaRPr lang="en-US" altLang="en-US" sz="1800" b="0"/>
          </a:p>
        </p:txBody>
      </p:sp>
      <p:sp>
        <p:nvSpPr>
          <p:cNvPr id="26627" name="Rectangle 2"/>
          <p:cNvSpPr>
            <a:spLocks noGrp="1" noRot="1" noChangeAspect="1" noChangeArrowheads="1" noTextEdit="1"/>
          </p:cNvSpPr>
          <p:nvPr>
            <p:ph type="sldImg"/>
          </p:nvPr>
        </p:nvSpPr>
        <p:spPr>
          <a:xfrm>
            <a:off x="1257300" y="717550"/>
            <a:ext cx="4802188" cy="3602038"/>
          </a:xfrm>
          <a:ln/>
        </p:spPr>
      </p:sp>
      <p:sp>
        <p:nvSpPr>
          <p:cNvPr id="26628"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503CB9B-9CF8-4A47-AAD8-1E9255B4E7EC}" type="slidenum">
              <a:rPr lang="en-US" altLang="en-US" sz="1800" b="0"/>
              <a:pPr eaLnBrk="1" hangingPunct="1">
                <a:lnSpc>
                  <a:spcPct val="100000"/>
                </a:lnSpc>
                <a:spcBef>
                  <a:spcPct val="0"/>
                </a:spcBef>
              </a:pPr>
              <a:t>9</a:t>
            </a:fld>
            <a:endParaRPr lang="en-US" altLang="en-US" sz="1800" b="0"/>
          </a:p>
        </p:txBody>
      </p:sp>
      <p:sp>
        <p:nvSpPr>
          <p:cNvPr id="27651" name="Rectangle 2"/>
          <p:cNvSpPr>
            <a:spLocks noGrp="1" noRot="1" noChangeAspect="1" noChangeArrowheads="1" noTextEdit="1"/>
          </p:cNvSpPr>
          <p:nvPr>
            <p:ph type="sldImg"/>
          </p:nvPr>
        </p:nvSpPr>
        <p:spPr>
          <a:xfrm>
            <a:off x="1257300" y="717550"/>
            <a:ext cx="4802188" cy="3602038"/>
          </a:xfrm>
          <a:ln/>
        </p:spPr>
      </p:sp>
      <p:sp>
        <p:nvSpPr>
          <p:cNvPr id="27652"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DC70505-EA56-4873-A4AF-DB91B8282229}" type="slidenum">
              <a:rPr lang="en-US" altLang="en-US" sz="1800" b="0"/>
              <a:pPr eaLnBrk="1" hangingPunct="1">
                <a:lnSpc>
                  <a:spcPct val="100000"/>
                </a:lnSpc>
                <a:spcBef>
                  <a:spcPct val="0"/>
                </a:spcBef>
              </a:pPr>
              <a:t>15</a:t>
            </a:fld>
            <a:endParaRPr lang="en-US" altLang="en-US" sz="18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8E9ED3E9-3EB4-400F-9A28-E951F1248A2B}" type="slidenum">
              <a:rPr lang="en-US" altLang="en-US" sz="1800" b="0"/>
              <a:pPr eaLnBrk="1" hangingPunct="1">
                <a:lnSpc>
                  <a:spcPct val="100000"/>
                </a:lnSpc>
                <a:spcBef>
                  <a:spcPct val="0"/>
                </a:spcBef>
              </a:pPr>
              <a:t>16</a:t>
            </a:fld>
            <a:endParaRPr lang="en-US" altLang="en-US" sz="18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4516126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B3890785-D115-401B-89F3-6CDA1B98DC5D}" type="slidenum">
              <a:rPr lang="en-US" altLang="en-US"/>
              <a:pPr>
                <a:defRPr/>
              </a:pPr>
              <a:t>‹#›</a:t>
            </a:fld>
            <a:r>
              <a:rPr lang="en-US" altLang="en-US"/>
              <a:t>  </a:t>
            </a:r>
          </a:p>
        </p:txBody>
      </p:sp>
    </p:spTree>
    <p:extLst>
      <p:ext uri="{BB962C8B-B14F-4D97-AF65-F5344CB8AC3E}">
        <p14:creationId xmlns:p14="http://schemas.microsoft.com/office/powerpoint/2010/main" val="50917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4FBE86E6-7BE2-43EE-B230-065E61F2B01B}" type="slidenum">
              <a:rPr lang="en-US" altLang="en-US"/>
              <a:pPr>
                <a:defRPr/>
              </a:pPr>
              <a:t>‹#›</a:t>
            </a:fld>
            <a:r>
              <a:rPr lang="en-US" altLang="en-US"/>
              <a:t>  </a:t>
            </a:r>
          </a:p>
        </p:txBody>
      </p:sp>
    </p:spTree>
    <p:extLst>
      <p:ext uri="{BB962C8B-B14F-4D97-AF65-F5344CB8AC3E}">
        <p14:creationId xmlns:p14="http://schemas.microsoft.com/office/powerpoint/2010/main" val="181057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2E92B38E-AB90-4A52-9920-7EEC54EEAFFC}" type="slidenum">
              <a:rPr lang="en-US" altLang="en-US"/>
              <a:pPr>
                <a:defRPr/>
              </a:pPr>
              <a:t>‹#›</a:t>
            </a:fld>
            <a:r>
              <a:rPr lang="en-US" altLang="en-US"/>
              <a:t>  </a:t>
            </a:r>
          </a:p>
        </p:txBody>
      </p:sp>
    </p:spTree>
    <p:extLst>
      <p:ext uri="{BB962C8B-B14F-4D97-AF65-F5344CB8AC3E}">
        <p14:creationId xmlns:p14="http://schemas.microsoft.com/office/powerpoint/2010/main" val="216566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5F782636-5A01-446D-AE2C-F84AF42C555A}" type="slidenum">
              <a:rPr lang="en-US" altLang="en-US"/>
              <a:pPr>
                <a:defRPr/>
              </a:pPr>
              <a:t>‹#›</a:t>
            </a:fld>
            <a:r>
              <a:rPr lang="en-US" altLang="en-US"/>
              <a:t>  </a:t>
            </a:r>
          </a:p>
        </p:txBody>
      </p:sp>
    </p:spTree>
    <p:extLst>
      <p:ext uri="{BB962C8B-B14F-4D97-AF65-F5344CB8AC3E}">
        <p14:creationId xmlns:p14="http://schemas.microsoft.com/office/powerpoint/2010/main" val="322270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3C57E983-300A-473E-A9C2-5B2547D5408D}" type="slidenum">
              <a:rPr lang="en-US" altLang="en-US"/>
              <a:pPr>
                <a:defRPr/>
              </a:pPr>
              <a:t>‹#›</a:t>
            </a:fld>
            <a:r>
              <a:rPr lang="en-US" altLang="en-US"/>
              <a:t>  </a:t>
            </a:r>
          </a:p>
        </p:txBody>
      </p:sp>
    </p:spTree>
    <p:extLst>
      <p:ext uri="{BB962C8B-B14F-4D97-AF65-F5344CB8AC3E}">
        <p14:creationId xmlns:p14="http://schemas.microsoft.com/office/powerpoint/2010/main" val="1804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11F68EAA-C748-4BE9-985E-851882D195F4}" type="slidenum">
              <a:rPr lang="en-US" altLang="en-US"/>
              <a:pPr>
                <a:defRPr/>
              </a:pPr>
              <a:t>‹#›</a:t>
            </a:fld>
            <a:r>
              <a:rPr lang="en-US" altLang="en-US"/>
              <a:t>  </a:t>
            </a:r>
          </a:p>
        </p:txBody>
      </p:sp>
    </p:spTree>
    <p:extLst>
      <p:ext uri="{BB962C8B-B14F-4D97-AF65-F5344CB8AC3E}">
        <p14:creationId xmlns:p14="http://schemas.microsoft.com/office/powerpoint/2010/main" val="91702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ltLang="en-US"/>
              <a:t> </a:t>
            </a:r>
            <a:fld id="{EDD4C350-E3B4-49AC-A72D-0476C7A5ACAC}" type="slidenum">
              <a:rPr lang="en-US" altLang="en-US"/>
              <a:pPr>
                <a:defRPr/>
              </a:pPr>
              <a:t>‹#›</a:t>
            </a:fld>
            <a:r>
              <a:rPr lang="en-US" altLang="en-US"/>
              <a:t>  </a:t>
            </a:r>
          </a:p>
        </p:txBody>
      </p:sp>
    </p:spTree>
    <p:extLst>
      <p:ext uri="{BB962C8B-B14F-4D97-AF65-F5344CB8AC3E}">
        <p14:creationId xmlns:p14="http://schemas.microsoft.com/office/powerpoint/2010/main" val="309926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ltLang="en-US"/>
              <a:t> </a:t>
            </a:r>
            <a:fld id="{56EBAC39-660A-473E-B86D-754972C43A4C}" type="slidenum">
              <a:rPr lang="en-US" altLang="en-US"/>
              <a:pPr>
                <a:defRPr/>
              </a:pPr>
              <a:t>‹#›</a:t>
            </a:fld>
            <a:r>
              <a:rPr lang="en-US" altLang="en-US"/>
              <a:t>  </a:t>
            </a:r>
          </a:p>
        </p:txBody>
      </p:sp>
    </p:spTree>
    <p:extLst>
      <p:ext uri="{BB962C8B-B14F-4D97-AF65-F5344CB8AC3E}">
        <p14:creationId xmlns:p14="http://schemas.microsoft.com/office/powerpoint/2010/main" val="421494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ltLang="en-US"/>
              <a:t> </a:t>
            </a:r>
            <a:fld id="{77DCB0B5-4618-4C35-BC71-5EC019346E3D}" type="slidenum">
              <a:rPr lang="en-US" altLang="en-US"/>
              <a:pPr>
                <a:defRPr/>
              </a:pPr>
              <a:t>‹#›</a:t>
            </a:fld>
            <a:r>
              <a:rPr lang="en-US" altLang="en-US"/>
              <a:t>  </a:t>
            </a:r>
          </a:p>
        </p:txBody>
      </p:sp>
    </p:spTree>
    <p:extLst>
      <p:ext uri="{BB962C8B-B14F-4D97-AF65-F5344CB8AC3E}">
        <p14:creationId xmlns:p14="http://schemas.microsoft.com/office/powerpoint/2010/main" val="28834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63651397-F04D-463A-B06C-FC5F399F4421}" type="slidenum">
              <a:rPr lang="en-US" altLang="en-US"/>
              <a:pPr>
                <a:defRPr/>
              </a:pPr>
              <a:t>‹#›</a:t>
            </a:fld>
            <a:r>
              <a:rPr lang="en-US" altLang="en-US"/>
              <a:t>  </a:t>
            </a:r>
          </a:p>
        </p:txBody>
      </p:sp>
    </p:spTree>
    <p:extLst>
      <p:ext uri="{BB962C8B-B14F-4D97-AF65-F5344CB8AC3E}">
        <p14:creationId xmlns:p14="http://schemas.microsoft.com/office/powerpoint/2010/main" val="19698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5AE82F64-B154-4295-B258-BDD9E69A3849}" type="slidenum">
              <a:rPr lang="en-US" altLang="en-US"/>
              <a:pPr>
                <a:defRPr/>
              </a:pPr>
              <a:t>‹#›</a:t>
            </a:fld>
            <a:r>
              <a:rPr lang="en-US" altLang="en-US"/>
              <a:t>  </a:t>
            </a:r>
          </a:p>
        </p:txBody>
      </p:sp>
    </p:spTree>
    <p:extLst>
      <p:ext uri="{BB962C8B-B14F-4D97-AF65-F5344CB8AC3E}">
        <p14:creationId xmlns:p14="http://schemas.microsoft.com/office/powerpoint/2010/main" val="373849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userDrawn="1"/>
        </p:nvPicPr>
        <p:blipFill>
          <a:blip r:embed="rId14">
            <a:extLst>
              <a:ext uri="{28A0092B-C50C-407E-A947-70E740481C1C}">
                <a14:useLocalDpi xmlns:a14="http://schemas.microsoft.com/office/drawing/2010/main" val="0"/>
              </a:ext>
            </a:extLst>
          </a:blip>
          <a:srcRect l="104"/>
          <a:stretch>
            <a:fillRect/>
          </a:stretch>
        </p:blipFill>
        <p:spPr bwMode="auto">
          <a:xfrm>
            <a:off x="0" y="-1588"/>
            <a:ext cx="9134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altLang="en-US"/>
              <a:t> </a:t>
            </a:r>
            <a:fld id="{40F57A12-1A64-4FFD-90E0-81878ADCA392}" type="slidenum">
              <a:rPr lang="en-US" altLang="en-US"/>
              <a:pPr>
                <a:defRPr/>
              </a:pPr>
              <a:t>‹#›</a:t>
            </a:fld>
            <a:r>
              <a:rPr lang="en-US" alt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7">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50" name="Text Box 10"/>
          <p:cNvSpPr txBox="1">
            <a:spLocks noChangeArrowheads="1"/>
          </p:cNvSpPr>
          <p:nvPr/>
        </p:nvSpPr>
        <p:spPr bwMode="auto">
          <a:xfrm>
            <a:off x="220663" y="6550025"/>
            <a:ext cx="1971675" cy="230188"/>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eaLnBrk="1" hangingPunct="1">
              <a:spcBef>
                <a:spcPct val="50000"/>
              </a:spcBef>
              <a:defRPr/>
            </a:pPr>
            <a:r>
              <a:rPr lang="en-US" altLang="en-US" sz="900" b="1" dirty="0" smtClean="0">
                <a:solidFill>
                  <a:schemeClr val="accent1"/>
                </a:solidFill>
              </a:rPr>
              <a:t>Mod 4  2.0   Page </a:t>
            </a:r>
            <a:fld id="{F9409B47-6E2A-49C0-A9C0-2C390CD15E6B}" type="slidenum">
              <a:rPr lang="en-US" altLang="en-US" sz="900" b="1" smtClean="0">
                <a:solidFill>
                  <a:schemeClr val="accent1"/>
                </a:solidFill>
              </a:rPr>
              <a:pPr eaLnBrk="1" hangingPunct="1">
                <a:spcBef>
                  <a:spcPct val="50000"/>
                </a:spcBef>
                <a:defRPr/>
              </a:pPr>
              <a:t>‹#›</a:t>
            </a:fld>
            <a:endParaRPr lang="en-US" altLang="en-US" sz="900" b="1" dirty="0" smtClean="0">
              <a:solidFill>
                <a:schemeClr val="accent1"/>
              </a:solidFill>
            </a:endParaRPr>
          </a:p>
        </p:txBody>
      </p:sp>
      <p:sp>
        <p:nvSpPr>
          <p:cNvPr id="11" name="Text Box 11"/>
          <p:cNvSpPr txBox="1">
            <a:spLocks noChangeArrowheads="1"/>
          </p:cNvSpPr>
          <p:nvPr userDrawn="1"/>
        </p:nvSpPr>
        <p:spPr bwMode="gray">
          <a:xfrm>
            <a:off x="7323138" y="182563"/>
            <a:ext cx="192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b="1" dirty="0" smtClean="0">
                <a:solidFill>
                  <a:schemeClr val="bg1"/>
                </a:solidFill>
              </a:rPr>
              <a:t>Leading Teams</a:t>
            </a:r>
          </a:p>
        </p:txBody>
      </p:sp>
    </p:spTree>
  </p:cSld>
  <p:clrMap bg1="lt1" tx1="dk1" bg2="lt2" tx2="dk2" accent1="accent1" accent2="accent2" accent3="accent3" accent4="accent4" accent5="accent5" accent6="accent6" hlink="hlink" folHlink="folHlink"/>
  <p:sldLayoutIdLst>
    <p:sldLayoutId id="2147483774"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Brief2.LandD.mpg"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uddle.ER.m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ahrq.gov/teamstepps/instructor/videos/ts_Huddle_ER/huddleER-400-300.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Debrief.LandD.m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ahrq.gov/teamstepps/instructor/videos/ts_debrief_LandD/debrief_LandD.html"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Vig%204bLg001.mpg"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youtu.be/4XEmZzvejz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454400" y="1144588"/>
            <a:ext cx="462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4800" b="1">
                <a:solidFill>
                  <a:srgbClr val="663300"/>
                </a:solidFill>
              </a:rPr>
              <a:t>Leading Teams</a:t>
            </a:r>
          </a:p>
        </p:txBody>
      </p:sp>
      <p:pic>
        <p:nvPicPr>
          <p:cNvPr id="3075" name="Picture 21" descr="dr_pen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2111375"/>
            <a:ext cx="1884362"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TeamSTEPPS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775" y="5889625"/>
            <a:ext cx="33623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24AF417E-9C4B-4CB2-92D5-9B6CCCA613BF}" type="slidenum">
              <a:rPr lang="en-US" altLang="en-US" sz="1000" smtClean="0">
                <a:solidFill>
                  <a:srgbClr val="542200"/>
                </a:solidFill>
              </a:rPr>
              <a:pPr eaLnBrk="1" hangingPunct="1">
                <a:lnSpc>
                  <a:spcPct val="100000"/>
                </a:lnSpc>
                <a:spcBef>
                  <a:spcPct val="0"/>
                </a:spcBef>
                <a:buClrTx/>
                <a:buSzTx/>
                <a:buFontTx/>
                <a:buNone/>
              </a:pPr>
              <a:t>10</a:t>
            </a:fld>
            <a:r>
              <a:rPr lang="en-US" altLang="en-US" sz="1000" smtClean="0">
                <a:solidFill>
                  <a:srgbClr val="542200"/>
                </a:solidFill>
              </a:rPr>
              <a:t>  </a:t>
            </a:r>
          </a:p>
        </p:txBody>
      </p:sp>
      <p:sp>
        <p:nvSpPr>
          <p:cNvPr id="12291" name="Rectangle 8"/>
          <p:cNvSpPr>
            <a:spLocks noGrp="1" noChangeArrowheads="1"/>
          </p:cNvSpPr>
          <p:nvPr>
            <p:ph type="title"/>
          </p:nvPr>
        </p:nvSpPr>
        <p:spPr/>
        <p:txBody>
          <a:bodyPr/>
          <a:lstStyle/>
          <a:p>
            <a:pPr eaLnBrk="1" hangingPunct="1"/>
            <a:r>
              <a:rPr lang="en-US" altLang="en-US" smtClean="0">
                <a:ea typeface="ヒラギノ角ゴ Pro W3" pitchFamily="127" charset="-128"/>
              </a:rPr>
              <a:t>Sharing the Plan:</a:t>
            </a:r>
            <a:br>
              <a:rPr lang="en-US" altLang="en-US" smtClean="0">
                <a:ea typeface="ヒラギノ角ゴ Pro W3" pitchFamily="127" charset="-128"/>
              </a:rPr>
            </a:br>
            <a:r>
              <a:rPr lang="en-US" altLang="en-US" smtClean="0">
                <a:ea typeface="ヒラギノ角ゴ Pro W3" pitchFamily="127" charset="-128"/>
              </a:rPr>
              <a:t>Briefs</a:t>
            </a:r>
          </a:p>
        </p:txBody>
      </p:sp>
      <p:sp>
        <p:nvSpPr>
          <p:cNvPr id="12292" name="Rectangle 9"/>
          <p:cNvSpPr>
            <a:spLocks noGrp="1" noChangeArrowheads="1"/>
          </p:cNvSpPr>
          <p:nvPr>
            <p:ph type="body" sz="half" idx="1"/>
          </p:nvPr>
        </p:nvSpPr>
        <p:spPr>
          <a:xfrm>
            <a:off x="914400" y="1871663"/>
            <a:ext cx="3779838" cy="3997325"/>
          </a:xfrm>
        </p:spPr>
        <p:txBody>
          <a:bodyPr/>
          <a:lstStyle/>
          <a:p>
            <a:pPr marL="341313" indent="-341313" eaLnBrk="1" hangingPunct="1">
              <a:defRPr/>
            </a:pPr>
            <a:r>
              <a:rPr lang="en-US" altLang="en-US" sz="2000" b="1" dirty="0" smtClean="0"/>
              <a:t>A team briefing is an effective strategy for sharing the plan </a:t>
            </a:r>
          </a:p>
          <a:p>
            <a:pPr marL="0" eaLnBrk="1" hangingPunct="1">
              <a:defRPr/>
            </a:pPr>
            <a:r>
              <a:rPr lang="en-US" altLang="en-US" sz="2000" b="1" dirty="0" smtClean="0"/>
              <a:t>Briefs should help:</a:t>
            </a:r>
          </a:p>
          <a:p>
            <a:pPr lvl="1" eaLnBrk="1" hangingPunct="1">
              <a:defRPr/>
            </a:pPr>
            <a:r>
              <a:rPr lang="en-US" altLang="en-US" sz="2000" dirty="0" smtClean="0"/>
              <a:t>Form the team</a:t>
            </a:r>
          </a:p>
          <a:p>
            <a:pPr lvl="1" eaLnBrk="1" hangingPunct="1">
              <a:defRPr/>
            </a:pPr>
            <a:r>
              <a:rPr lang="en-US" altLang="en-US" sz="2000" dirty="0" smtClean="0"/>
              <a:t>Designate team roles and responsibilities</a:t>
            </a:r>
          </a:p>
          <a:p>
            <a:pPr lvl="1" eaLnBrk="1" hangingPunct="1">
              <a:defRPr/>
            </a:pPr>
            <a:r>
              <a:rPr lang="en-US" altLang="en-US" sz="2000" dirty="0" smtClean="0"/>
              <a:t>Establish climate and goals</a:t>
            </a:r>
          </a:p>
          <a:p>
            <a:pPr lvl="1" eaLnBrk="1" hangingPunct="1">
              <a:defRPr/>
            </a:pPr>
            <a:r>
              <a:rPr lang="en-US" altLang="en-US" sz="2000" dirty="0" smtClean="0"/>
              <a:t>Engage team in short-  and long-term planning</a:t>
            </a:r>
          </a:p>
          <a:p>
            <a:pPr lvl="1" eaLnBrk="1" hangingPunct="1">
              <a:defRPr/>
            </a:pPr>
            <a:endParaRPr lang="en-US" altLang="en-US" sz="2000" dirty="0" smtClean="0"/>
          </a:p>
          <a:p>
            <a:pPr lvl="1" eaLnBrk="1" hangingPunct="1">
              <a:defRPr/>
            </a:pPr>
            <a:endParaRPr lang="en-US" altLang="en-US" sz="2000" dirty="0" smtClean="0"/>
          </a:p>
        </p:txBody>
      </p:sp>
      <p:pic>
        <p:nvPicPr>
          <p:cNvPr id="12293" name="Picture 11" descr="director_pengui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988" y="5162550"/>
            <a:ext cx="12319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7" descr="Brief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14925" y="2493963"/>
            <a:ext cx="3656013" cy="24368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42C8BAE1-2410-4A4E-8A76-78A44E682769}" type="slidenum">
              <a:rPr lang="en-US" altLang="en-US" sz="1000" smtClean="0">
                <a:solidFill>
                  <a:srgbClr val="542200"/>
                </a:solidFill>
              </a:rPr>
              <a:pPr eaLnBrk="1" hangingPunct="1">
                <a:lnSpc>
                  <a:spcPct val="100000"/>
                </a:lnSpc>
                <a:spcBef>
                  <a:spcPct val="0"/>
                </a:spcBef>
                <a:buClrTx/>
                <a:buSzTx/>
                <a:buFontTx/>
                <a:buNone/>
              </a:pPr>
              <a:t>11</a:t>
            </a:fld>
            <a:r>
              <a:rPr lang="en-US" altLang="en-US" sz="1000" smtClean="0">
                <a:solidFill>
                  <a:srgbClr val="542200"/>
                </a:solidFill>
              </a:rPr>
              <a:t>  </a:t>
            </a:r>
          </a:p>
        </p:txBody>
      </p:sp>
      <p:pic>
        <p:nvPicPr>
          <p:cNvPr id="13315" name="Picture 2" descr="TeamHuddle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1990725"/>
            <a:ext cx="3910012"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506" name="Group 90" descr="alt=&quot;&quot;"/>
          <p:cNvGraphicFramePr>
            <a:graphicFrameLocks noGrp="1"/>
          </p:cNvGraphicFramePr>
          <p:nvPr>
            <p:ph sz="half" idx="1"/>
            <p:extLst>
              <p:ext uri="{D42A27DB-BD31-4B8C-83A1-F6EECF244321}">
                <p14:modId xmlns:p14="http://schemas.microsoft.com/office/powerpoint/2010/main" val="3582546269"/>
              </p:ext>
            </p:extLst>
          </p:nvPr>
        </p:nvGraphicFramePr>
        <p:xfrm>
          <a:off x="5486400" y="1608138"/>
          <a:ext cx="3300413" cy="3802063"/>
        </p:xfrm>
        <a:graphic>
          <a:graphicData uri="http://schemas.openxmlformats.org/drawingml/2006/table">
            <a:tbl>
              <a:tblPr/>
              <a:tblGrid>
                <a:gridCol w="3300413"/>
              </a:tblGrid>
              <a:tr h="401638">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TOPIC</a:t>
                      </a:r>
                      <a:r>
                        <a:rPr kumimoji="0" lang="en-US" sz="16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Who is on core team?</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All members understand</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and agree upon goals?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695324">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Roles and responsibilities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understood?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Plan of care?</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322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Staff availability?</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Workload?</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01638">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Available resources?</a:t>
                      </a:r>
                    </a:p>
                  </a:txBody>
                  <a:tcPr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bl>
          </a:graphicData>
        </a:graphic>
      </p:graphicFrame>
      <p:pic>
        <p:nvPicPr>
          <p:cNvPr id="13330" name="Picture 23"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05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Rectangle 30"/>
          <p:cNvSpPr>
            <a:spLocks noGrp="1" noChangeArrowheads="1"/>
          </p:cNvSpPr>
          <p:nvPr>
            <p:ph type="title"/>
          </p:nvPr>
        </p:nvSpPr>
        <p:spPr>
          <a:xfrm>
            <a:off x="811213" y="693738"/>
            <a:ext cx="7739062" cy="914400"/>
          </a:xfrm>
        </p:spPr>
        <p:txBody>
          <a:bodyPr/>
          <a:lstStyle/>
          <a:p>
            <a:pPr eaLnBrk="1" hangingPunct="1"/>
            <a:r>
              <a:rPr lang="en-US" altLang="en-US" smtClean="0">
                <a:ea typeface="ヒラギノ角ゴ Pro W3" pitchFamily="127" charset="-128"/>
              </a:rPr>
              <a:t>Briefing Checklist Tool</a:t>
            </a:r>
          </a:p>
        </p:txBody>
      </p:sp>
      <p:pic>
        <p:nvPicPr>
          <p:cNvPr id="13332" name="Picture 54"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2603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5"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289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56"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383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7"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254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58"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59" descr="BD21301_"/>
          <p:cNvPicPr>
            <a:picLocks noChangeAspect="1" noChangeArrowheads="1"/>
          </p:cNvPicPr>
          <p:nvPr/>
        </p:nvPicPr>
        <p:blipFill>
          <a:blip r:embed="rId3">
            <a:lum contrast="70000"/>
            <a:extLst>
              <a:ext uri="{28A0092B-C50C-407E-A947-70E740481C1C}">
                <a14:useLocalDpi xmlns:a14="http://schemas.microsoft.com/office/drawing/2010/main" val="0"/>
              </a:ext>
            </a:extLst>
          </a:blip>
          <a:srcRect/>
          <a:stretch>
            <a:fillRect/>
          </a:stretch>
        </p:blipFill>
        <p:spPr bwMode="auto">
          <a:xfrm>
            <a:off x="8382000" y="5067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FBDA6461-123B-4F1D-9F45-63A6AD4AB8BD}" type="slidenum">
              <a:rPr lang="en-US" altLang="en-US" sz="1000" smtClean="0">
                <a:solidFill>
                  <a:srgbClr val="542200"/>
                </a:solidFill>
              </a:rPr>
              <a:pPr eaLnBrk="1" hangingPunct="1">
                <a:lnSpc>
                  <a:spcPct val="100000"/>
                </a:lnSpc>
                <a:spcBef>
                  <a:spcPct val="0"/>
                </a:spcBef>
                <a:buClrTx/>
                <a:buSzTx/>
                <a:buFontTx/>
                <a:buNone/>
              </a:pPr>
              <a:t>12</a:t>
            </a:fld>
            <a:r>
              <a:rPr lang="en-US" altLang="en-US" sz="1000" smtClean="0">
                <a:solidFill>
                  <a:srgbClr val="542200"/>
                </a:solidFill>
              </a:rPr>
              <a:t>  </a:t>
            </a:r>
          </a:p>
        </p:txBody>
      </p:sp>
      <p:sp>
        <p:nvSpPr>
          <p:cNvPr id="14339" name="Rectangle 3"/>
          <p:cNvSpPr>
            <a:spLocks noGrp="1" noChangeArrowheads="1"/>
          </p:cNvSpPr>
          <p:nvPr>
            <p:ph type="body" idx="1"/>
          </p:nvPr>
        </p:nvSpPr>
        <p:spPr>
          <a:xfrm>
            <a:off x="1403350" y="1735138"/>
            <a:ext cx="5821363" cy="4106862"/>
          </a:xfrm>
        </p:spPr>
        <p:txBody>
          <a:bodyPr/>
          <a:lstStyle/>
          <a:p>
            <a:pPr marL="533400" indent="-533400" eaLnBrk="1" hangingPunct="1">
              <a:buFont typeface="Wingdings" pitchFamily="2" charset="2"/>
              <a:buNone/>
            </a:pPr>
            <a:r>
              <a:rPr lang="en-US" altLang="en-US" sz="2200" smtClean="0">
                <a:ea typeface="ヒラギノ角ゴ Pro W3" pitchFamily="127" charset="-128"/>
              </a:rPr>
              <a:t>INSTRUCTIONS:</a:t>
            </a:r>
          </a:p>
          <a:p>
            <a:pPr marL="457200" lvl="1" indent="-457200" eaLnBrk="1" hangingPunct="1">
              <a:buClrTx/>
              <a:buSzPct val="100000"/>
              <a:buFont typeface="Arial" pitchFamily="34" charset="0"/>
              <a:buAutoNum type="arabicPeriod"/>
            </a:pPr>
            <a:r>
              <a:rPr lang="en-US" altLang="en-US" sz="2000" smtClean="0">
                <a:ea typeface="ヒラギノ角ゴ Pro W3" pitchFamily="127" charset="-128"/>
              </a:rPr>
              <a:t>Break into small groups with others from your unit, work area, or organization.</a:t>
            </a:r>
          </a:p>
          <a:p>
            <a:pPr marL="457200" lvl="1" indent="-457200" eaLnBrk="1" hangingPunct="1">
              <a:buClrTx/>
              <a:buSzPct val="100000"/>
              <a:buFont typeface="Arial" pitchFamily="34" charset="0"/>
              <a:buAutoNum type="arabicPeriod"/>
            </a:pPr>
            <a:r>
              <a:rPr lang="en-US" altLang="en-US" sz="2000" smtClean="0">
                <a:ea typeface="ヒラギノ角ゴ Pro W3" pitchFamily="127" charset="-128"/>
              </a:rPr>
              <a:t>Identify when, why, and where briefings might be conducted. Note who should lead the brief and who should participate.</a:t>
            </a:r>
          </a:p>
          <a:p>
            <a:pPr marL="457200" lvl="1" indent="-457200" eaLnBrk="1" hangingPunct="1">
              <a:buClrTx/>
              <a:buSzPct val="100000"/>
              <a:buFont typeface="Arial" pitchFamily="34" charset="0"/>
              <a:buAutoNum type="arabicPeriod"/>
            </a:pPr>
            <a:r>
              <a:rPr lang="en-US" altLang="en-US" sz="2000" smtClean="0">
                <a:ea typeface="ヒラギノ角ゴ Pro W3" pitchFamily="127" charset="-128"/>
              </a:rPr>
              <a:t>Develop a checklist for guiding the brief.</a:t>
            </a:r>
          </a:p>
          <a:p>
            <a:pPr marL="457200" lvl="1" indent="-457200" eaLnBrk="1" hangingPunct="1">
              <a:buClrTx/>
              <a:buSzPct val="100000"/>
              <a:buFont typeface="Arial" pitchFamily="34" charset="0"/>
              <a:buAutoNum type="arabicPeriod"/>
            </a:pPr>
            <a:r>
              <a:rPr lang="en-US" altLang="en-US" sz="2000" smtClean="0">
                <a:ea typeface="ヒラギノ角ゴ Pro W3" pitchFamily="127" charset="-128"/>
              </a:rPr>
              <a:t>Discuss what outcomes you expect to see as a result of implementing briefs.</a:t>
            </a:r>
          </a:p>
          <a:p>
            <a:pPr marL="457200" lvl="1" indent="-457200" eaLnBrk="1" hangingPunct="1">
              <a:buClrTx/>
              <a:buSzPct val="100000"/>
              <a:buFont typeface="Arial" pitchFamily="34" charset="0"/>
              <a:buAutoNum type="arabicPeriod"/>
            </a:pPr>
            <a:r>
              <a:rPr lang="en-US" altLang="en-US" sz="2000" smtClean="0">
                <a:ea typeface="ヒラギノ角ゴ Pro W3" pitchFamily="127" charset="-128"/>
              </a:rPr>
              <a:t>At the end of the exercise, present and discuss your plans with the group.</a:t>
            </a:r>
          </a:p>
        </p:txBody>
      </p:sp>
      <p:sp>
        <p:nvSpPr>
          <p:cNvPr id="14340" name="Rectangle 4"/>
          <p:cNvSpPr>
            <a:spLocks noGrp="1" noChangeArrowheads="1"/>
          </p:cNvSpPr>
          <p:nvPr>
            <p:ph type="title"/>
          </p:nvPr>
        </p:nvSpPr>
        <p:spPr/>
        <p:txBody>
          <a:bodyPr/>
          <a:lstStyle/>
          <a:p>
            <a:pPr eaLnBrk="1" hangingPunct="1"/>
            <a:r>
              <a:rPr lang="en-US" altLang="en-US" smtClean="0">
                <a:ea typeface="ヒラギノ角ゴ Pro W3" pitchFamily="127" charset="-128"/>
              </a:rPr>
              <a:t>Exercise: Briefing</a:t>
            </a:r>
          </a:p>
        </p:txBody>
      </p:sp>
      <p:pic>
        <p:nvPicPr>
          <p:cNvPr id="14341" name="Picture 5" descr="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FE88F6C9-26E5-41F7-A235-FA66B2140756}" type="slidenum">
              <a:rPr lang="en-US" altLang="en-US" sz="1000" smtClean="0">
                <a:solidFill>
                  <a:srgbClr val="542200"/>
                </a:solidFill>
              </a:rPr>
              <a:pPr eaLnBrk="1" hangingPunct="1">
                <a:lnSpc>
                  <a:spcPct val="100000"/>
                </a:lnSpc>
                <a:spcBef>
                  <a:spcPct val="0"/>
                </a:spcBef>
                <a:buClrTx/>
                <a:buSzTx/>
                <a:buFontTx/>
                <a:buNone/>
              </a:pPr>
              <a:t>13</a:t>
            </a:fld>
            <a:r>
              <a:rPr lang="en-US" altLang="en-US" sz="1000" smtClean="0">
                <a:solidFill>
                  <a:srgbClr val="542200"/>
                </a:solidFill>
              </a:rPr>
              <a:t>  </a:t>
            </a:r>
          </a:p>
        </p:txBody>
      </p:sp>
      <p:sp>
        <p:nvSpPr>
          <p:cNvPr id="15363" name="Rectangle 2"/>
          <p:cNvSpPr>
            <a:spLocks noGrp="1" noChangeArrowheads="1"/>
          </p:cNvSpPr>
          <p:nvPr>
            <p:ph type="title"/>
          </p:nvPr>
        </p:nvSpPr>
        <p:spPr/>
        <p:txBody>
          <a:bodyPr/>
          <a:lstStyle/>
          <a:p>
            <a:pPr eaLnBrk="1" hangingPunct="1"/>
            <a:r>
              <a:rPr lang="en-US" altLang="en-US" sz="3400" smtClean="0">
                <a:ea typeface="ヒラギノ角ゴ Pro W3" pitchFamily="127" charset="-128"/>
              </a:rPr>
              <a:t>Monitoring &amp; Modifying the Plan: Huddle</a:t>
            </a:r>
          </a:p>
        </p:txBody>
      </p:sp>
      <p:sp>
        <p:nvSpPr>
          <p:cNvPr id="15364" name="Rectangle 3"/>
          <p:cNvSpPr>
            <a:spLocks noGrp="1" noChangeArrowheads="1"/>
          </p:cNvSpPr>
          <p:nvPr>
            <p:ph type="body" idx="1"/>
          </p:nvPr>
        </p:nvSpPr>
        <p:spPr>
          <a:xfrm>
            <a:off x="1042988" y="1881188"/>
            <a:ext cx="4672012" cy="4211637"/>
          </a:xfrm>
        </p:spPr>
        <p:txBody>
          <a:bodyPr/>
          <a:lstStyle/>
          <a:p>
            <a:pPr lvl="1" eaLnBrk="1" hangingPunct="1">
              <a:lnSpc>
                <a:spcPct val="90000"/>
              </a:lnSpc>
              <a:buFont typeface="Wingdings" pitchFamily="2" charset="2"/>
              <a:buNone/>
            </a:pPr>
            <a:r>
              <a:rPr lang="en-US" altLang="en-US" b="1" smtClean="0">
                <a:ea typeface="ヒラギノ角ゴ Pro W3" pitchFamily="127" charset="-128"/>
              </a:rPr>
              <a:t>Problem Solving</a:t>
            </a:r>
          </a:p>
          <a:p>
            <a:pPr lvl="1" eaLnBrk="1" hangingPunct="1">
              <a:lnSpc>
                <a:spcPct val="100000"/>
              </a:lnSpc>
              <a:spcBef>
                <a:spcPts val="600"/>
              </a:spcBef>
            </a:pPr>
            <a:r>
              <a:rPr lang="en-US" altLang="en-US" sz="2200" smtClean="0">
                <a:ea typeface="ヒラギノ角ゴ Pro W3" pitchFamily="127" charset="-128"/>
              </a:rPr>
              <a:t>Hold ad hoc, “touch base” </a:t>
            </a:r>
            <a:br>
              <a:rPr lang="en-US" altLang="en-US" sz="2200" smtClean="0">
                <a:ea typeface="ヒラギノ角ゴ Pro W3" pitchFamily="127" charset="-128"/>
              </a:rPr>
            </a:br>
            <a:r>
              <a:rPr lang="en-US" altLang="en-US" sz="2200" smtClean="0">
                <a:ea typeface="ヒラギノ角ゴ Pro W3" pitchFamily="127" charset="-128"/>
              </a:rPr>
              <a:t>meetings to regain </a:t>
            </a:r>
            <a:br>
              <a:rPr lang="en-US" altLang="en-US" sz="2200" smtClean="0">
                <a:ea typeface="ヒラギノ角ゴ Pro W3" pitchFamily="127" charset="-128"/>
              </a:rPr>
            </a:br>
            <a:r>
              <a:rPr lang="en-US" altLang="en-US" sz="2200" smtClean="0">
                <a:ea typeface="ヒラギノ角ゴ Pro W3" pitchFamily="127" charset="-128"/>
              </a:rPr>
              <a:t>situation awareness</a:t>
            </a:r>
          </a:p>
          <a:p>
            <a:pPr lvl="1" eaLnBrk="1" hangingPunct="1">
              <a:lnSpc>
                <a:spcPct val="100000"/>
              </a:lnSpc>
              <a:spcBef>
                <a:spcPts val="600"/>
              </a:spcBef>
            </a:pPr>
            <a:r>
              <a:rPr lang="en-US" altLang="en-US" sz="2200" smtClean="0">
                <a:ea typeface="ヒラギノ角ゴ Pro W3" pitchFamily="127" charset="-128"/>
              </a:rPr>
              <a:t>Discuss critical issues </a:t>
            </a:r>
            <a:br>
              <a:rPr lang="en-US" altLang="en-US" sz="2200" smtClean="0">
                <a:ea typeface="ヒラギノ角ゴ Pro W3" pitchFamily="127" charset="-128"/>
              </a:rPr>
            </a:br>
            <a:r>
              <a:rPr lang="en-US" altLang="en-US" sz="2200" smtClean="0">
                <a:ea typeface="ヒラギノ角ゴ Pro W3" pitchFamily="127" charset="-128"/>
              </a:rPr>
              <a:t>and emerging events</a:t>
            </a:r>
          </a:p>
          <a:p>
            <a:pPr lvl="1" eaLnBrk="1" hangingPunct="1">
              <a:lnSpc>
                <a:spcPct val="100000"/>
              </a:lnSpc>
              <a:spcBef>
                <a:spcPts val="600"/>
              </a:spcBef>
            </a:pPr>
            <a:r>
              <a:rPr lang="en-US" altLang="en-US" sz="2200" smtClean="0">
                <a:ea typeface="ヒラギノ角ゴ Pro W3" pitchFamily="127" charset="-128"/>
              </a:rPr>
              <a:t>Anticipate outcomes </a:t>
            </a:r>
            <a:br>
              <a:rPr lang="en-US" altLang="en-US" sz="2200" smtClean="0">
                <a:ea typeface="ヒラギノ角ゴ Pro W3" pitchFamily="127" charset="-128"/>
              </a:rPr>
            </a:br>
            <a:r>
              <a:rPr lang="en-US" altLang="en-US" sz="2200" smtClean="0">
                <a:ea typeface="ヒラギノ角ゴ Pro W3" pitchFamily="127" charset="-128"/>
              </a:rPr>
              <a:t>and likely contingencies</a:t>
            </a:r>
          </a:p>
          <a:p>
            <a:pPr lvl="1" eaLnBrk="1" hangingPunct="1">
              <a:lnSpc>
                <a:spcPct val="100000"/>
              </a:lnSpc>
              <a:spcBef>
                <a:spcPts val="600"/>
              </a:spcBef>
            </a:pPr>
            <a:r>
              <a:rPr lang="en-US" altLang="en-US" sz="2200" smtClean="0">
                <a:ea typeface="ヒラギノ角ゴ Pro W3" pitchFamily="127" charset="-128"/>
              </a:rPr>
              <a:t>Assign resources</a:t>
            </a:r>
          </a:p>
          <a:p>
            <a:pPr lvl="1" eaLnBrk="1" hangingPunct="1">
              <a:lnSpc>
                <a:spcPct val="100000"/>
              </a:lnSpc>
              <a:spcBef>
                <a:spcPts val="600"/>
              </a:spcBef>
            </a:pPr>
            <a:r>
              <a:rPr lang="en-US" altLang="en-US" sz="2200" smtClean="0">
                <a:ea typeface="ヒラギノ角ゴ Pro W3" pitchFamily="127" charset="-128"/>
              </a:rPr>
              <a:t>Express concerns </a:t>
            </a:r>
          </a:p>
        </p:txBody>
      </p:sp>
      <p:pic>
        <p:nvPicPr>
          <p:cNvPr id="15365" name="Picture 6" descr="director_pengui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49775"/>
            <a:ext cx="15398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Hudd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600" y="1992313"/>
            <a:ext cx="32893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4C66D7D0-176E-448C-BFB4-D711C909D8E2}" type="slidenum">
              <a:rPr lang="en-US" altLang="en-US" sz="1000" smtClean="0">
                <a:solidFill>
                  <a:srgbClr val="542200"/>
                </a:solidFill>
              </a:rPr>
              <a:pPr eaLnBrk="1" hangingPunct="1">
                <a:lnSpc>
                  <a:spcPct val="100000"/>
                </a:lnSpc>
                <a:spcBef>
                  <a:spcPct val="0"/>
                </a:spcBef>
                <a:buClrTx/>
                <a:buSzTx/>
                <a:buFontTx/>
                <a:buNone/>
              </a:pPr>
              <a:t>14</a:t>
            </a:fld>
            <a:r>
              <a:rPr lang="en-US" altLang="en-US" sz="1000" smtClean="0">
                <a:solidFill>
                  <a:srgbClr val="542200"/>
                </a:solidFill>
              </a:rPr>
              <a:t>  </a:t>
            </a:r>
          </a:p>
        </p:txBody>
      </p:sp>
      <p:sp>
        <p:nvSpPr>
          <p:cNvPr id="16387" name="Rectangle 4"/>
          <p:cNvSpPr>
            <a:spLocks noGrp="1" noChangeArrowheads="1"/>
          </p:cNvSpPr>
          <p:nvPr>
            <p:ph type="title"/>
          </p:nvPr>
        </p:nvSpPr>
        <p:spPr>
          <a:xfrm>
            <a:off x="600075" y="876300"/>
            <a:ext cx="8272463" cy="914400"/>
          </a:xfrm>
        </p:spPr>
        <p:txBody>
          <a:bodyPr/>
          <a:lstStyle/>
          <a:p>
            <a:pPr eaLnBrk="1" hangingPunct="1"/>
            <a:r>
              <a:rPr lang="en-US" altLang="en-US" sz="3400" smtClean="0">
                <a:ea typeface="ヒラギノ角ゴ Pro W3" pitchFamily="127" charset="-128"/>
              </a:rPr>
              <a:t>Reviewing the Team’s Performance: Debrief</a:t>
            </a:r>
          </a:p>
        </p:txBody>
      </p:sp>
      <p:sp>
        <p:nvSpPr>
          <p:cNvPr id="16388" name="Rectangle 5"/>
          <p:cNvSpPr>
            <a:spLocks noGrp="1" noChangeArrowheads="1"/>
          </p:cNvSpPr>
          <p:nvPr>
            <p:ph type="body" idx="1"/>
          </p:nvPr>
        </p:nvSpPr>
        <p:spPr>
          <a:xfrm>
            <a:off x="1460500" y="1890713"/>
            <a:ext cx="7280275" cy="4687887"/>
          </a:xfrm>
        </p:spPr>
        <p:txBody>
          <a:bodyPr/>
          <a:lstStyle/>
          <a:p>
            <a:pPr eaLnBrk="1" hangingPunct="1">
              <a:lnSpc>
                <a:spcPct val="100000"/>
              </a:lnSpc>
              <a:spcBef>
                <a:spcPts val="600"/>
              </a:spcBef>
              <a:buFont typeface="Wingdings" pitchFamily="2" charset="2"/>
              <a:buNone/>
            </a:pPr>
            <a:r>
              <a:rPr lang="en-US" altLang="en-US" b="1" smtClean="0">
                <a:ea typeface="ヒラギノ角ゴ Pro W3" pitchFamily="127" charset="-128"/>
              </a:rPr>
              <a:t>Process Improvement</a:t>
            </a:r>
          </a:p>
          <a:p>
            <a:pPr eaLnBrk="1" hangingPunct="1">
              <a:lnSpc>
                <a:spcPct val="100000"/>
              </a:lnSpc>
              <a:spcBef>
                <a:spcPts val="600"/>
              </a:spcBef>
            </a:pPr>
            <a:r>
              <a:rPr lang="en-US" altLang="en-US" sz="2200" smtClean="0">
                <a:ea typeface="ヒラギノ角ゴ Pro W3" pitchFamily="127" charset="-128"/>
              </a:rPr>
              <a:t>Brief, informal information exchange and feedback sessions</a:t>
            </a:r>
          </a:p>
          <a:p>
            <a:pPr eaLnBrk="1" hangingPunct="1">
              <a:lnSpc>
                <a:spcPct val="100000"/>
              </a:lnSpc>
              <a:spcBef>
                <a:spcPts val="600"/>
              </a:spcBef>
            </a:pPr>
            <a:r>
              <a:rPr lang="en-US" altLang="en-US" sz="2200" smtClean="0">
                <a:ea typeface="ヒラギノ角ゴ Pro W3" pitchFamily="127" charset="-128"/>
              </a:rPr>
              <a:t>Occur after an event or shift</a:t>
            </a:r>
          </a:p>
          <a:p>
            <a:pPr eaLnBrk="1" hangingPunct="1">
              <a:lnSpc>
                <a:spcPct val="100000"/>
              </a:lnSpc>
              <a:spcBef>
                <a:spcPts val="600"/>
              </a:spcBef>
            </a:pPr>
            <a:r>
              <a:rPr lang="en-US" altLang="en-US" sz="2200" smtClean="0">
                <a:ea typeface="ヒラギノ角ゴ Pro W3" pitchFamily="127" charset="-128"/>
              </a:rPr>
              <a:t>Designed to improve teamwork skills</a:t>
            </a:r>
          </a:p>
          <a:p>
            <a:pPr eaLnBrk="1" hangingPunct="1">
              <a:lnSpc>
                <a:spcPct val="100000"/>
              </a:lnSpc>
              <a:spcBef>
                <a:spcPts val="600"/>
              </a:spcBef>
            </a:pPr>
            <a:r>
              <a:rPr lang="en-US" altLang="en-US" sz="2200" smtClean="0">
                <a:ea typeface="ヒラギノ角ゴ Pro W3" pitchFamily="127" charset="-128"/>
              </a:rPr>
              <a:t>Designed to improve outcomes</a:t>
            </a:r>
          </a:p>
          <a:p>
            <a:pPr lvl="1" eaLnBrk="1" hangingPunct="1">
              <a:lnSpc>
                <a:spcPct val="100000"/>
              </a:lnSpc>
              <a:spcBef>
                <a:spcPts val="600"/>
              </a:spcBef>
            </a:pPr>
            <a:r>
              <a:rPr lang="en-US" altLang="en-US" sz="2000" smtClean="0">
                <a:ea typeface="ヒラギノ角ゴ Pro W3" pitchFamily="127" charset="-128"/>
              </a:rPr>
              <a:t>An accurate recounting of key events</a:t>
            </a:r>
          </a:p>
          <a:p>
            <a:pPr lvl="1" eaLnBrk="1" hangingPunct="1">
              <a:lnSpc>
                <a:spcPct val="100000"/>
              </a:lnSpc>
              <a:spcBef>
                <a:spcPts val="600"/>
              </a:spcBef>
            </a:pPr>
            <a:r>
              <a:rPr lang="en-US" altLang="en-US" sz="2000" smtClean="0">
                <a:ea typeface="ヒラギノ角ゴ Pro W3" pitchFamily="127" charset="-128"/>
              </a:rPr>
              <a:t>Analysis of why the event occurred</a:t>
            </a:r>
          </a:p>
          <a:p>
            <a:pPr lvl="1" eaLnBrk="1" hangingPunct="1">
              <a:lnSpc>
                <a:spcPct val="100000"/>
              </a:lnSpc>
              <a:spcBef>
                <a:spcPts val="600"/>
              </a:spcBef>
            </a:pPr>
            <a:r>
              <a:rPr lang="en-US" altLang="en-US" sz="2000" smtClean="0">
                <a:ea typeface="ヒラギノ角ゴ Pro W3" pitchFamily="127" charset="-128"/>
              </a:rPr>
              <a:t>Discussion of lessons learned and reinforcement of successes </a:t>
            </a:r>
          </a:p>
          <a:p>
            <a:pPr lvl="1" eaLnBrk="1" hangingPunct="1">
              <a:lnSpc>
                <a:spcPct val="100000"/>
              </a:lnSpc>
              <a:spcBef>
                <a:spcPts val="600"/>
              </a:spcBef>
            </a:pPr>
            <a:r>
              <a:rPr lang="en-US" altLang="en-US" sz="2000" smtClean="0">
                <a:ea typeface="ヒラギノ角ゴ Pro W3" pitchFamily="127" charset="-128"/>
              </a:rPr>
              <a:t>Revised plan to incorporate lessons learned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C071F81C-4541-4719-9522-12D752E38197}" type="slidenum">
              <a:rPr lang="en-US" altLang="en-US" sz="1000" smtClean="0">
                <a:solidFill>
                  <a:srgbClr val="542200"/>
                </a:solidFill>
              </a:rPr>
              <a:pPr eaLnBrk="1" hangingPunct="1">
                <a:lnSpc>
                  <a:spcPct val="100000"/>
                </a:lnSpc>
                <a:spcBef>
                  <a:spcPct val="0"/>
                </a:spcBef>
                <a:buClrTx/>
                <a:buSzTx/>
                <a:buFontTx/>
                <a:buNone/>
              </a:pPr>
              <a:t>15</a:t>
            </a:fld>
            <a:r>
              <a:rPr lang="en-US" altLang="en-US" sz="1000" smtClean="0">
                <a:solidFill>
                  <a:srgbClr val="542200"/>
                </a:solidFill>
              </a:rPr>
              <a:t>  </a:t>
            </a:r>
          </a:p>
        </p:txBody>
      </p:sp>
      <p:graphicFrame>
        <p:nvGraphicFramePr>
          <p:cNvPr id="63583" name="Group 95" descr="alt=&quot;&quot;"/>
          <p:cNvGraphicFramePr>
            <a:graphicFrameLocks noGrp="1"/>
          </p:cNvGraphicFramePr>
          <p:nvPr>
            <p:ph sz="half" idx="1"/>
            <p:extLst>
              <p:ext uri="{D42A27DB-BD31-4B8C-83A1-F6EECF244321}">
                <p14:modId xmlns:p14="http://schemas.microsoft.com/office/powerpoint/2010/main" val="1284051672"/>
              </p:ext>
            </p:extLst>
          </p:nvPr>
        </p:nvGraphicFramePr>
        <p:xfrm>
          <a:off x="5867400" y="1698625"/>
          <a:ext cx="2895600" cy="4171952"/>
        </p:xfrm>
        <a:graphic>
          <a:graphicData uri="http://schemas.openxmlformats.org/drawingml/2006/table">
            <a:tbl>
              <a:tblPr/>
              <a:tblGrid>
                <a:gridCol w="2895600"/>
              </a:tblGrid>
              <a:tr h="349282">
                <a:tc>
                  <a:txBody>
                    <a:bodyPr/>
                    <a:lstStyle/>
                    <a:p>
                      <a:pPr marL="0" marR="0" lvl="0" indent="0" algn="ctr"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TOPIC</a:t>
                      </a:r>
                      <a:r>
                        <a:rPr kumimoji="0" lang="en-US" sz="1600" b="0" i="0" u="none" strike="noStrike" cap="none" normalizeH="0" baseline="0" smtClean="0">
                          <a:ln>
                            <a:noFill/>
                          </a:ln>
                          <a:solidFill>
                            <a:schemeClr val="tx1"/>
                          </a:solidFill>
                          <a:effectLst/>
                          <a:latin typeface="Arial" charset="0"/>
                        </a:rPr>
                        <a:t> </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r h="396911">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Communication clear?</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w="12700" cap="flat" cmpd="sng" algn="ctr">
                      <a:solidFill>
                        <a:srgbClr val="E1393E"/>
                      </a:solidFill>
                      <a:prstDash val="solid"/>
                      <a:round/>
                      <a:headEnd type="none" w="med" len="med"/>
                      <a:tailEnd type="none" w="med" len="med"/>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Roles and responsibilities </a:t>
                      </a:r>
                      <a:br>
                        <a:rPr kumimoji="0" lang="en-US" sz="1600" b="0" i="0" u="none" strike="noStrike" cap="none" normalizeH="0" baseline="0" smtClean="0">
                          <a:ln>
                            <a:noFill/>
                          </a:ln>
                          <a:solidFill>
                            <a:schemeClr val="tx1"/>
                          </a:solidFill>
                          <a:effectLst/>
                          <a:latin typeface="Arial" charset="0"/>
                        </a:rPr>
                      </a:br>
                      <a:r>
                        <a:rPr kumimoji="0" lang="en-US" sz="1600" b="0" i="0" u="none" strike="noStrike" cap="none" normalizeH="0" baseline="0" smtClean="0">
                          <a:ln>
                            <a:noFill/>
                          </a:ln>
                          <a:solidFill>
                            <a:schemeClr val="tx1"/>
                          </a:solidFill>
                          <a:effectLst/>
                          <a:latin typeface="Arial" charset="0"/>
                        </a:rPr>
                        <a:t>understood?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Situation awareness</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maintained?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414376">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Workload distribution?</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Did we ask for or offer</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assistance?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554787">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Were errors made or </a:t>
                      </a:r>
                    </a:p>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avoided?</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a:noFill/>
                    </a:lnB>
                    <a:lnTlToBr>
                      <a:noFill/>
                    </a:lnTlToBr>
                    <a:lnBlToTr>
                      <a:noFill/>
                    </a:lnBlToTr>
                    <a:solidFill>
                      <a:srgbClr val="F5EE8B"/>
                    </a:solidFill>
                  </a:tcPr>
                </a:tc>
              </a:tr>
              <a:tr h="792235">
                <a:tc>
                  <a:txBody>
                    <a:bodyPr/>
                    <a:lstStyle/>
                    <a:p>
                      <a:pPr marL="0" marR="0" lvl="0" indent="0" algn="l" defTabSz="914400" rtl="0" eaLnBrk="1" fontAlgn="base" latinLnBrk="0" hangingPunct="1">
                        <a:lnSpc>
                          <a:spcPct val="95000"/>
                        </a:lnSpc>
                        <a:spcBef>
                          <a:spcPct val="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What went well, what </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should change, what </a:t>
                      </a:r>
                      <a:br>
                        <a:rPr kumimoji="0" lang="en-US" sz="1600" b="0" i="0" u="none" strike="noStrike" cap="none" normalizeH="0" baseline="0" dirty="0" smtClean="0">
                          <a:ln>
                            <a:noFill/>
                          </a:ln>
                          <a:solidFill>
                            <a:schemeClr val="tx1"/>
                          </a:solidFill>
                          <a:effectLst/>
                          <a:latin typeface="Arial" charset="0"/>
                        </a:rPr>
                      </a:br>
                      <a:r>
                        <a:rPr kumimoji="0" lang="en-US" sz="1600" b="0" i="0" u="none" strike="noStrike" cap="none" normalizeH="0" baseline="0" dirty="0" smtClean="0">
                          <a:ln>
                            <a:noFill/>
                          </a:ln>
                          <a:solidFill>
                            <a:schemeClr val="tx1"/>
                          </a:solidFill>
                          <a:effectLst/>
                          <a:latin typeface="Arial" charset="0"/>
                        </a:rPr>
                        <a:t>can improve?</a:t>
                      </a:r>
                    </a:p>
                  </a:txBody>
                  <a:tcPr marT="45724" marB="45724" anchor="ctr" horzOverflow="overflow">
                    <a:lnL w="12700" cap="flat" cmpd="sng" algn="ctr">
                      <a:solidFill>
                        <a:srgbClr val="E1393E"/>
                      </a:solidFill>
                      <a:prstDash val="solid"/>
                      <a:round/>
                      <a:headEnd type="none" w="med" len="med"/>
                      <a:tailEnd type="none" w="med" len="med"/>
                    </a:lnL>
                    <a:lnR w="12700" cap="flat" cmpd="sng" algn="ctr">
                      <a:solidFill>
                        <a:srgbClr val="E1393E"/>
                      </a:solidFill>
                      <a:prstDash val="solid"/>
                      <a:round/>
                      <a:headEnd type="none" w="med" len="med"/>
                      <a:tailEnd type="none" w="med" len="med"/>
                    </a:lnR>
                    <a:lnT>
                      <a:noFill/>
                    </a:lnT>
                    <a:lnB w="12700" cap="flat" cmpd="sng" algn="ctr">
                      <a:solidFill>
                        <a:srgbClr val="E1393E"/>
                      </a:solidFill>
                      <a:prstDash val="solid"/>
                      <a:round/>
                      <a:headEnd type="none" w="med" len="med"/>
                      <a:tailEnd type="none" w="med" len="med"/>
                    </a:lnB>
                    <a:lnTlToBr>
                      <a:noFill/>
                    </a:lnTlToBr>
                    <a:lnBlToTr>
                      <a:noFill/>
                    </a:lnBlToTr>
                    <a:solidFill>
                      <a:srgbClr val="F5EE8B"/>
                    </a:solidFill>
                  </a:tcPr>
                </a:tc>
              </a:tr>
            </a:tbl>
          </a:graphicData>
        </a:graphic>
      </p:graphicFrame>
      <p:sp>
        <p:nvSpPr>
          <p:cNvPr id="17427" name="Rectangle 32"/>
          <p:cNvSpPr>
            <a:spLocks noGrp="1" noChangeArrowheads="1"/>
          </p:cNvSpPr>
          <p:nvPr>
            <p:ph type="title"/>
          </p:nvPr>
        </p:nvSpPr>
        <p:spPr>
          <a:xfrm>
            <a:off x="898525" y="803275"/>
            <a:ext cx="7739063" cy="914400"/>
          </a:xfrm>
        </p:spPr>
        <p:txBody>
          <a:bodyPr/>
          <a:lstStyle/>
          <a:p>
            <a:pPr eaLnBrk="1" hangingPunct="1"/>
            <a:r>
              <a:rPr lang="en-US" altLang="en-US" smtClean="0">
                <a:ea typeface="ヒラギノ角ゴ Pro W3" pitchFamily="127" charset="-128"/>
              </a:rPr>
              <a:t>Debrief Checklist</a:t>
            </a:r>
          </a:p>
        </p:txBody>
      </p:sp>
      <p:pic>
        <p:nvPicPr>
          <p:cNvPr id="17428" name="Picture 34" descr="debr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149475"/>
            <a:ext cx="4410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82"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215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83"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261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4"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322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85"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368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86"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414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87"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467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88" descr="BD21301_"/>
          <p:cNvPicPr>
            <a:picLocks noChangeAspect="1" noChangeArrowheads="1"/>
          </p:cNvPicPr>
          <p:nvPr/>
        </p:nvPicPr>
        <p:blipFill>
          <a:blip r:embed="rId4">
            <a:lum contrast="70000"/>
            <a:extLst>
              <a:ext uri="{28A0092B-C50C-407E-A947-70E740481C1C}">
                <a14:useLocalDpi xmlns:a14="http://schemas.microsoft.com/office/drawing/2010/main" val="0"/>
              </a:ext>
            </a:extLst>
          </a:blip>
          <a:srcRect/>
          <a:stretch>
            <a:fillRect/>
          </a:stretch>
        </p:blipFill>
        <p:spPr bwMode="auto">
          <a:xfrm>
            <a:off x="8382000" y="543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B99A6D1B-747E-43AB-9075-D422F0E99815}" type="slidenum">
              <a:rPr lang="en-US" altLang="en-US" sz="1000" smtClean="0">
                <a:solidFill>
                  <a:srgbClr val="542200"/>
                </a:solidFill>
              </a:rPr>
              <a:pPr eaLnBrk="1" hangingPunct="1">
                <a:lnSpc>
                  <a:spcPct val="100000"/>
                </a:lnSpc>
                <a:spcBef>
                  <a:spcPct val="0"/>
                </a:spcBef>
                <a:buClrTx/>
                <a:buSzTx/>
                <a:buFontTx/>
                <a:buNone/>
              </a:pPr>
              <a:t>16</a:t>
            </a:fld>
            <a:r>
              <a:rPr lang="en-US" altLang="en-US" sz="1000" smtClean="0">
                <a:solidFill>
                  <a:srgbClr val="542200"/>
                </a:solidFill>
              </a:rPr>
              <a:t>  </a:t>
            </a:r>
          </a:p>
        </p:txBody>
      </p:sp>
      <p:pic>
        <p:nvPicPr>
          <p:cNvPr id="18435" name="Picture 2" descr="director_penguin">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4849813"/>
            <a:ext cx="14081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title"/>
          </p:nvPr>
        </p:nvSpPr>
        <p:spPr/>
        <p:txBody>
          <a:bodyPr/>
          <a:lstStyle/>
          <a:p>
            <a:pPr eaLnBrk="1" hangingPunct="1"/>
            <a:r>
              <a:rPr lang="en-US" altLang="en-US" smtClean="0">
                <a:ea typeface="ヒラギノ角ゴ Pro W3" pitchFamily="127" charset="-128"/>
              </a:rPr>
              <a:t>Debrief Video</a:t>
            </a:r>
          </a:p>
        </p:txBody>
      </p:sp>
      <p:pic>
        <p:nvPicPr>
          <p:cNvPr id="18437" name="Picture 15" descr="Debrie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709738"/>
            <a:ext cx="5154612"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A0F7DA89-D58A-42C2-A837-F37CD23139B1}" type="slidenum">
              <a:rPr lang="en-US" altLang="en-US" sz="1000" smtClean="0">
                <a:solidFill>
                  <a:srgbClr val="542200"/>
                </a:solidFill>
              </a:rPr>
              <a:pPr eaLnBrk="1" hangingPunct="1">
                <a:lnSpc>
                  <a:spcPct val="100000"/>
                </a:lnSpc>
                <a:spcBef>
                  <a:spcPct val="0"/>
                </a:spcBef>
                <a:buClrTx/>
                <a:buSzTx/>
                <a:buFontTx/>
                <a:buNone/>
              </a:pPr>
              <a:t>17</a:t>
            </a:fld>
            <a:r>
              <a:rPr lang="en-US" altLang="en-US" sz="1000" smtClean="0">
                <a:solidFill>
                  <a:srgbClr val="542200"/>
                </a:solidFill>
              </a:rPr>
              <a:t>  </a:t>
            </a:r>
          </a:p>
        </p:txBody>
      </p:sp>
      <p:sp>
        <p:nvSpPr>
          <p:cNvPr id="19459" name="Rectangle 7"/>
          <p:cNvSpPr>
            <a:spLocks noGrp="1" noChangeArrowheads="1"/>
          </p:cNvSpPr>
          <p:nvPr>
            <p:ph type="title"/>
          </p:nvPr>
        </p:nvSpPr>
        <p:spPr/>
        <p:txBody>
          <a:bodyPr/>
          <a:lstStyle/>
          <a:p>
            <a:pPr eaLnBrk="1" hangingPunct="1"/>
            <a:r>
              <a:rPr lang="en-US" altLang="en-US" smtClean="0">
                <a:ea typeface="ヒラギノ角ゴ Pro W3" pitchFamily="127" charset="-128"/>
              </a:rPr>
              <a:t>Facilitating Conflict Resolution</a:t>
            </a:r>
          </a:p>
        </p:txBody>
      </p:sp>
      <p:sp>
        <p:nvSpPr>
          <p:cNvPr id="19460" name="Rectangle 8"/>
          <p:cNvSpPr>
            <a:spLocks noGrp="1" noChangeArrowheads="1"/>
          </p:cNvSpPr>
          <p:nvPr>
            <p:ph type="body" idx="1"/>
          </p:nvPr>
        </p:nvSpPr>
        <p:spPr>
          <a:xfrm>
            <a:off x="1828800" y="2020888"/>
            <a:ext cx="6400800" cy="4249737"/>
          </a:xfrm>
        </p:spPr>
        <p:txBody>
          <a:bodyPr/>
          <a:lstStyle/>
          <a:p>
            <a:pPr eaLnBrk="1" hangingPunct="1"/>
            <a:r>
              <a:rPr lang="en-US" altLang="en-US" sz="2800" smtClean="0">
                <a:ea typeface="ヒラギノ角ゴ Pro W3" pitchFamily="127" charset="-128"/>
              </a:rPr>
              <a:t>Effective leaders:</a:t>
            </a:r>
          </a:p>
          <a:p>
            <a:pPr lvl="1" eaLnBrk="1" hangingPunct="1"/>
            <a:r>
              <a:rPr lang="en-US" altLang="en-US" smtClean="0">
                <a:ea typeface="ヒラギノ角ゴ Pro W3" pitchFamily="127" charset="-128"/>
              </a:rPr>
              <a:t>Facilitate conflict resolution to avoid compromising patient safety and quality of care</a:t>
            </a:r>
          </a:p>
          <a:p>
            <a:pPr lvl="1" eaLnBrk="1" hangingPunct="1"/>
            <a:r>
              <a:rPr lang="en-US" altLang="en-US" smtClean="0">
                <a:ea typeface="ヒラギノ角ゴ Pro W3" pitchFamily="127" charset="-128"/>
              </a:rPr>
              <a:t>Do not allow interpersonal or irrelevant issues to negatively affect the team</a:t>
            </a:r>
          </a:p>
          <a:p>
            <a:pPr lvl="1" eaLnBrk="1" hangingPunct="1"/>
            <a:r>
              <a:rPr lang="en-US" altLang="en-US" smtClean="0">
                <a:ea typeface="ヒラギノ角ゴ Pro W3" pitchFamily="127" charset="-128"/>
              </a:rPr>
              <a:t>Help team members master conflict resolution techniques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1A8C2F35-0BD2-4744-B25D-728662A4200D}" type="slidenum">
              <a:rPr lang="en-US" altLang="en-US" sz="1000" smtClean="0">
                <a:solidFill>
                  <a:srgbClr val="542200"/>
                </a:solidFill>
              </a:rPr>
              <a:pPr eaLnBrk="1" hangingPunct="1">
                <a:lnSpc>
                  <a:spcPct val="100000"/>
                </a:lnSpc>
                <a:spcBef>
                  <a:spcPct val="0"/>
                </a:spcBef>
                <a:buClrTx/>
                <a:buSzTx/>
                <a:buFontTx/>
                <a:buNone/>
              </a:pPr>
              <a:t>18</a:t>
            </a:fld>
            <a:r>
              <a:rPr lang="en-US" altLang="en-US" sz="1000" smtClean="0">
                <a:solidFill>
                  <a:srgbClr val="542200"/>
                </a:solidFill>
              </a:rPr>
              <a:t>  </a:t>
            </a:r>
          </a:p>
        </p:txBody>
      </p:sp>
      <p:sp>
        <p:nvSpPr>
          <p:cNvPr id="20483" name="Rectangle 3"/>
          <p:cNvSpPr>
            <a:spLocks noGrp="1" noChangeArrowheads="1"/>
          </p:cNvSpPr>
          <p:nvPr>
            <p:ph type="body" idx="1"/>
          </p:nvPr>
        </p:nvSpPr>
        <p:spPr>
          <a:xfrm>
            <a:off x="1219200" y="1828800"/>
            <a:ext cx="7010400" cy="4297363"/>
          </a:xfrm>
        </p:spPr>
        <p:txBody>
          <a:bodyPr/>
          <a:lstStyle/>
          <a:p>
            <a:pPr eaLnBrk="1" hangingPunct="1">
              <a:buFont typeface="Wingdings" pitchFamily="2" charset="2"/>
              <a:buNone/>
            </a:pPr>
            <a:r>
              <a:rPr lang="en-US" altLang="en-US" b="1" smtClean="0">
                <a:ea typeface="ヒラギノ角ゴ Pro W3" pitchFamily="127" charset="-128"/>
                <a:cs typeface="Times New Roman" pitchFamily="18" charset="0"/>
              </a:rPr>
              <a:t>	Effective leaders cultivate desired team behaviors and skills through:</a:t>
            </a:r>
          </a:p>
          <a:p>
            <a:pPr lvl="1" eaLnBrk="1" hangingPunct="1"/>
            <a:r>
              <a:rPr lang="en-US" altLang="en-US" sz="2200" smtClean="0">
                <a:ea typeface="ヒラギノ角ゴ Pro W3" pitchFamily="127" charset="-128"/>
                <a:cs typeface="Times New Roman" pitchFamily="18" charset="0"/>
              </a:rPr>
              <a:t>Open sharing of information</a:t>
            </a:r>
          </a:p>
          <a:p>
            <a:pPr lvl="1" eaLnBrk="1" hangingPunct="1"/>
            <a:r>
              <a:rPr lang="en-US" altLang="en-US" sz="2200" smtClean="0">
                <a:ea typeface="ヒラギノ角ゴ Pro W3" pitchFamily="127" charset="-128"/>
                <a:cs typeface="Times New Roman" pitchFamily="18" charset="0"/>
              </a:rPr>
              <a:t>Role modeling and effective cuing of team members to use prescribed teamwork behaviors and skills</a:t>
            </a:r>
          </a:p>
          <a:p>
            <a:pPr lvl="1" eaLnBrk="1" hangingPunct="1"/>
            <a:r>
              <a:rPr lang="en-US" altLang="en-US" sz="2200" smtClean="0">
                <a:ea typeface="ヒラギノ角ゴ Pro W3" pitchFamily="127" charset="-128"/>
              </a:rPr>
              <a:t>Constructive and timely feedback</a:t>
            </a:r>
          </a:p>
          <a:p>
            <a:pPr lvl="1" eaLnBrk="1" hangingPunct="1"/>
            <a:r>
              <a:rPr lang="en-US" altLang="en-US" sz="2200" smtClean="0">
                <a:ea typeface="ヒラギノ角ゴ Pro W3" pitchFamily="127" charset="-128"/>
              </a:rPr>
              <a:t>Facilitation of briefs, huddles, debriefs, and conflict resolution</a:t>
            </a:r>
          </a:p>
          <a:p>
            <a:pPr lvl="1" eaLnBrk="1" hangingPunct="1"/>
            <a:r>
              <a:rPr lang="en-US" altLang="en-US" sz="2200" smtClean="0">
                <a:ea typeface="ヒラギノ角ゴ Pro W3" pitchFamily="127" charset="-128"/>
              </a:rPr>
              <a:t>Mitigation of conflict within the team</a:t>
            </a:r>
          </a:p>
        </p:txBody>
      </p:sp>
      <p:sp>
        <p:nvSpPr>
          <p:cNvPr id="20484" name="Rectangle 4"/>
          <p:cNvSpPr>
            <a:spLocks noGrp="1" noChangeArrowheads="1"/>
          </p:cNvSpPr>
          <p:nvPr>
            <p:ph type="title"/>
          </p:nvPr>
        </p:nvSpPr>
        <p:spPr/>
        <p:txBody>
          <a:bodyPr/>
          <a:lstStyle/>
          <a:p>
            <a:pPr eaLnBrk="1" hangingPunct="1"/>
            <a:r>
              <a:rPr lang="en-US" altLang="en-US" sz="3200" smtClean="0">
                <a:ea typeface="ヒラギノ角ゴ Pro W3" pitchFamily="127" charset="-128"/>
              </a:rPr>
              <a:t>Promoting &amp; Modeling Teamwork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5655DC39-DB7F-482E-AC2D-77294C53F953}" type="slidenum">
              <a:rPr lang="en-US" altLang="en-US" sz="1000" smtClean="0">
                <a:solidFill>
                  <a:srgbClr val="542200"/>
                </a:solidFill>
              </a:rPr>
              <a:pPr eaLnBrk="1" hangingPunct="1">
                <a:lnSpc>
                  <a:spcPct val="100000"/>
                </a:lnSpc>
                <a:spcBef>
                  <a:spcPct val="0"/>
                </a:spcBef>
                <a:buClrTx/>
                <a:buSzTx/>
                <a:buFontTx/>
                <a:buNone/>
              </a:pPr>
              <a:t>19</a:t>
            </a:fld>
            <a:r>
              <a:rPr lang="en-US" altLang="en-US" sz="1000" smtClean="0">
                <a:solidFill>
                  <a:srgbClr val="542200"/>
                </a:solidFill>
              </a:rPr>
              <a:t>  </a:t>
            </a:r>
          </a:p>
        </p:txBody>
      </p:sp>
      <p:sp>
        <p:nvSpPr>
          <p:cNvPr id="21507" name="Rectangle 5"/>
          <p:cNvSpPr>
            <a:spLocks noGrp="1" noChangeArrowheads="1"/>
          </p:cNvSpPr>
          <p:nvPr>
            <p:ph type="title"/>
          </p:nvPr>
        </p:nvSpPr>
        <p:spPr/>
        <p:txBody>
          <a:bodyPr/>
          <a:lstStyle/>
          <a:p>
            <a:pPr eaLnBrk="1" hangingPunct="1"/>
            <a:r>
              <a:rPr lang="en-US" altLang="en-US" smtClean="0">
                <a:ea typeface="ヒラギノ角ゴ Pro W3" pitchFamily="127" charset="-128"/>
              </a:rPr>
              <a:t>Team Formation Video</a:t>
            </a:r>
          </a:p>
        </p:txBody>
      </p:sp>
      <p:pic>
        <p:nvPicPr>
          <p:cNvPr id="21508" name="Picture 9" descr="director_pengui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2672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9" descr="LandD vig4blg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325" y="1738313"/>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5A61F902-3972-4564-B314-FA10D20B96AD}" type="slidenum">
              <a:rPr lang="en-US" altLang="en-US" sz="1000" smtClean="0">
                <a:solidFill>
                  <a:srgbClr val="542200"/>
                </a:solidFill>
              </a:rPr>
              <a:pPr eaLnBrk="1" hangingPunct="1">
                <a:lnSpc>
                  <a:spcPct val="100000"/>
                </a:lnSpc>
                <a:spcBef>
                  <a:spcPct val="0"/>
                </a:spcBef>
                <a:buClrTx/>
                <a:buSzTx/>
                <a:buFontTx/>
                <a:buNone/>
              </a:pPr>
              <a:t>2</a:t>
            </a:fld>
            <a:r>
              <a:rPr lang="en-US" altLang="en-US" sz="1000" smtClean="0">
                <a:solidFill>
                  <a:srgbClr val="542200"/>
                </a:solidFill>
              </a:rPr>
              <a:t>  </a:t>
            </a:r>
          </a:p>
        </p:txBody>
      </p:sp>
      <p:sp>
        <p:nvSpPr>
          <p:cNvPr id="4099" name="Rectangle 3"/>
          <p:cNvSpPr>
            <a:spLocks noGrp="1" noChangeArrowheads="1"/>
          </p:cNvSpPr>
          <p:nvPr>
            <p:ph type="body" idx="1"/>
          </p:nvPr>
        </p:nvSpPr>
        <p:spPr>
          <a:xfrm>
            <a:off x="1498600" y="2020888"/>
            <a:ext cx="5969000" cy="3543300"/>
          </a:xfrm>
        </p:spPr>
        <p:txBody>
          <a:bodyPr/>
          <a:lstStyle/>
          <a:p>
            <a:pPr marL="533400" indent="-533400" eaLnBrk="1" hangingPunct="1">
              <a:buFont typeface="Wingdings" pitchFamily="2" charset="2"/>
              <a:buNone/>
            </a:pPr>
            <a:r>
              <a:rPr lang="en-US" altLang="en-US" sz="2200" smtClean="0">
                <a:ea typeface="ヒラギノ角ゴ Pro W3" pitchFamily="127" charset="-128"/>
              </a:rPr>
              <a:t>INSTRUCTIONS:</a:t>
            </a:r>
          </a:p>
          <a:p>
            <a:pPr marL="533400" indent="-533400" eaLnBrk="1" hangingPunct="1">
              <a:buClr>
                <a:schemeClr val="tx1"/>
              </a:buClr>
              <a:buFont typeface="Wingdings" pitchFamily="2" charset="2"/>
              <a:buAutoNum type="arabicPeriod"/>
            </a:pPr>
            <a:r>
              <a:rPr lang="en-US" altLang="en-US" sz="2200" smtClean="0">
                <a:ea typeface="ヒラギノ角ゴ Pro W3" pitchFamily="127" charset="-128"/>
              </a:rPr>
              <a:t>Begin by selecting a leader and scribe </a:t>
            </a:r>
            <a:br>
              <a:rPr lang="en-US" altLang="en-US" sz="2200" smtClean="0">
                <a:ea typeface="ヒラギノ角ゴ Pro W3" pitchFamily="127" charset="-128"/>
              </a:rPr>
            </a:br>
            <a:r>
              <a:rPr lang="en-US" altLang="en-US" sz="2200" smtClean="0">
                <a:ea typeface="ヒラギノ角ゴ Pro W3" pitchFamily="127" charset="-128"/>
              </a:rPr>
              <a:t>for your group.</a:t>
            </a:r>
          </a:p>
          <a:p>
            <a:pPr marL="533400" indent="-533400" eaLnBrk="1" hangingPunct="1">
              <a:buClr>
                <a:schemeClr val="tx1"/>
              </a:buClr>
              <a:buFont typeface="Wingdings" pitchFamily="2" charset="2"/>
              <a:buAutoNum type="arabicPeriod"/>
            </a:pPr>
            <a:r>
              <a:rPr lang="en-US" altLang="en-US" sz="2200" smtClean="0">
                <a:ea typeface="ヒラギノ角ゴ Pro W3" pitchFamily="127" charset="-128"/>
              </a:rPr>
              <a:t>The group will have 10 minutes to address the questions, record your answers, and report back </a:t>
            </a:r>
            <a:br>
              <a:rPr lang="en-US" altLang="en-US" sz="2200" smtClean="0">
                <a:ea typeface="ヒラギノ角ゴ Pro W3" pitchFamily="127" charset="-128"/>
              </a:rPr>
            </a:br>
            <a:r>
              <a:rPr lang="en-US" altLang="en-US" sz="2200" smtClean="0">
                <a:ea typeface="ヒラギノ角ゴ Pro W3" pitchFamily="127" charset="-128"/>
              </a:rPr>
              <a:t>to the group at large. </a:t>
            </a:r>
          </a:p>
        </p:txBody>
      </p:sp>
      <p:sp>
        <p:nvSpPr>
          <p:cNvPr id="4100" name="Rectangle 4"/>
          <p:cNvSpPr>
            <a:spLocks noGrp="1" noChangeArrowheads="1"/>
          </p:cNvSpPr>
          <p:nvPr>
            <p:ph type="title"/>
          </p:nvPr>
        </p:nvSpPr>
        <p:spPr/>
        <p:txBody>
          <a:bodyPr/>
          <a:lstStyle/>
          <a:p>
            <a:pPr eaLnBrk="1" hangingPunct="1"/>
            <a:r>
              <a:rPr lang="en-US" altLang="en-US" smtClean="0">
                <a:ea typeface="ヒラギノ角ゴ Pro W3" pitchFamily="127" charset="-128"/>
              </a:rPr>
              <a:t>Exercise: Leadership</a:t>
            </a:r>
          </a:p>
        </p:txBody>
      </p:sp>
      <p:pic>
        <p:nvPicPr>
          <p:cNvPr id="4101" name="Picture 5" descr="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3714750"/>
            <a:ext cx="16208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1BC26D58-4B03-40BA-89D5-19AC60168C53}" type="slidenum">
              <a:rPr lang="en-US" altLang="en-US" sz="1000" smtClean="0">
                <a:solidFill>
                  <a:srgbClr val="542200"/>
                </a:solidFill>
              </a:rPr>
              <a:pPr eaLnBrk="1" hangingPunct="1">
                <a:lnSpc>
                  <a:spcPct val="100000"/>
                </a:lnSpc>
                <a:spcBef>
                  <a:spcPct val="0"/>
                </a:spcBef>
                <a:buClrTx/>
                <a:buSzTx/>
                <a:buFontTx/>
                <a:buNone/>
              </a:pPr>
              <a:t>20</a:t>
            </a:fld>
            <a:r>
              <a:rPr lang="en-US" altLang="en-US" sz="1000" smtClean="0">
                <a:solidFill>
                  <a:srgbClr val="542200"/>
                </a:solidFill>
              </a:rPr>
              <a:t>  </a:t>
            </a:r>
          </a:p>
        </p:txBody>
      </p:sp>
      <p:sp>
        <p:nvSpPr>
          <p:cNvPr id="22531"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a:t>TOOLS </a:t>
            </a:r>
            <a:r>
              <a:rPr lang="en-US" sz="2000" b="1" dirty="0"/>
              <a:t>and STRATEGIES</a:t>
            </a:r>
          </a:p>
          <a:p>
            <a:pPr lvl="1" indent="-228600">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nSpc>
                <a:spcPct val="90000"/>
              </a:lnSpc>
              <a:spcBef>
                <a:spcPct val="25000"/>
              </a:spcBef>
              <a:buSzPct val="90000"/>
              <a:buFont typeface="Arial" pitchFamily="34" charset="0"/>
              <a:buChar char="•"/>
              <a:defRPr/>
            </a:pPr>
            <a:r>
              <a:rPr lang="en-US" sz="1500" dirty="0"/>
              <a:t>SBAR</a:t>
            </a:r>
          </a:p>
          <a:p>
            <a:pPr marL="685800" lvl="1" indent="-228600">
              <a:lnSpc>
                <a:spcPct val="90000"/>
              </a:lnSpc>
              <a:spcBef>
                <a:spcPct val="25000"/>
              </a:spcBef>
              <a:buSzPct val="90000"/>
              <a:buFont typeface="Arial" pitchFamily="34" charset="0"/>
              <a:buChar char="•"/>
              <a:defRPr/>
            </a:pPr>
            <a:r>
              <a:rPr lang="en-US" sz="1500" dirty="0"/>
              <a:t>Call-Out</a:t>
            </a:r>
          </a:p>
          <a:p>
            <a:pPr marL="685800" lvl="1" indent="-228600">
              <a:lnSpc>
                <a:spcPct val="90000"/>
              </a:lnSpc>
              <a:spcBef>
                <a:spcPct val="25000"/>
              </a:spcBef>
              <a:buSzPct val="90000"/>
              <a:buFont typeface="Arial" pitchFamily="34" charset="0"/>
              <a:buChar char="•"/>
              <a:defRPr/>
            </a:pPr>
            <a:r>
              <a:rPr lang="en-US" sz="1500" dirty="0"/>
              <a:t>Check-Back</a:t>
            </a:r>
          </a:p>
          <a:p>
            <a:pPr marL="685800" lvl="1" indent="-228600">
              <a:lnSpc>
                <a:spcPct val="90000"/>
              </a:lnSpc>
              <a:spcBef>
                <a:spcPct val="25000"/>
              </a:spcBef>
              <a:buSzPct val="90000"/>
              <a:buFont typeface="Arial" pitchFamily="34" charset="0"/>
              <a:buChar char="•"/>
              <a:defRPr/>
            </a:pPr>
            <a:r>
              <a:rPr lang="en-US" sz="1500" dirty="0"/>
              <a:t>Handoff</a:t>
            </a:r>
          </a:p>
          <a:p>
            <a:pPr lvl="1" indent="-228600">
              <a:lnSpc>
                <a:spcPct val="90000"/>
              </a:lnSpc>
              <a:spcBef>
                <a:spcPct val="25000"/>
              </a:spcBef>
              <a:buSzPct val="90000"/>
              <a:defRPr/>
            </a:pPr>
            <a:r>
              <a:rPr lang="en-US" sz="1600" dirty="0"/>
              <a:t>Leading Teams</a:t>
            </a:r>
          </a:p>
          <a:p>
            <a:pPr marL="685800" lvl="1" indent="-228600">
              <a:lnSpc>
                <a:spcPct val="90000"/>
              </a:lnSpc>
              <a:spcBef>
                <a:spcPct val="25000"/>
              </a:spcBef>
              <a:buSzPct val="90000"/>
              <a:buFont typeface="Arial" pitchFamily="34" charset="0"/>
              <a:buChar char="•"/>
              <a:defRPr/>
            </a:pPr>
            <a:r>
              <a:rPr lang="en-US" sz="1500" dirty="0"/>
              <a:t>Brief</a:t>
            </a:r>
          </a:p>
          <a:p>
            <a:pPr marL="685800" lvl="1" indent="-228600">
              <a:lnSpc>
                <a:spcPct val="90000"/>
              </a:lnSpc>
              <a:spcBef>
                <a:spcPct val="25000"/>
              </a:spcBef>
              <a:buSzPct val="90000"/>
              <a:buFont typeface="Arial" pitchFamily="34" charset="0"/>
              <a:buChar char="•"/>
              <a:defRPr/>
            </a:pPr>
            <a:r>
              <a:rPr lang="en-US" sz="1500" dirty="0"/>
              <a:t>Huddle </a:t>
            </a:r>
          </a:p>
          <a:p>
            <a:pPr marL="685800" lvl="1" indent="-228600">
              <a:lnSpc>
                <a:spcPct val="90000"/>
              </a:lnSpc>
              <a:spcBef>
                <a:spcPct val="25000"/>
              </a:spcBef>
              <a:buSzPct val="90000"/>
              <a:buFont typeface="Arial" pitchFamily="34" charset="0"/>
              <a:buChar char="•"/>
              <a:defRPr/>
            </a:pPr>
            <a:r>
              <a:rPr lang="en-US" sz="1500" dirty="0"/>
              <a:t>Debrief</a:t>
            </a:r>
          </a:p>
        </p:txBody>
      </p:sp>
      <p:sp>
        <p:nvSpPr>
          <p:cNvPr id="22533"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buFont typeface="Wingdings" pitchFamily="2" charset="2"/>
              <a:buNone/>
            </a:pPr>
            <a:r>
              <a:rPr lang="en-US" altLang="en-US" sz="2000" b="1">
                <a:solidFill>
                  <a:schemeClr val="bg1"/>
                </a:solidFill>
              </a:rPr>
              <a:t>OUTCOMES</a:t>
            </a:r>
          </a:p>
          <a:p>
            <a:pPr eaLnBrk="1" hangingPunct="1">
              <a:lnSpc>
                <a:spcPct val="130000"/>
              </a:lnSpc>
              <a:buClr>
                <a:schemeClr val="bg1"/>
              </a:buClr>
            </a:pPr>
            <a:r>
              <a:rPr lang="en-US" altLang="en-US" sz="1600">
                <a:solidFill>
                  <a:schemeClr val="bg1"/>
                </a:solidFill>
              </a:rPr>
              <a:t>Shared Mental Model</a:t>
            </a:r>
          </a:p>
          <a:p>
            <a:pPr eaLnBrk="1" hangingPunct="1">
              <a:lnSpc>
                <a:spcPct val="130000"/>
              </a:lnSpc>
              <a:buClr>
                <a:schemeClr val="bg1"/>
              </a:buClr>
            </a:pPr>
            <a:r>
              <a:rPr lang="en-US" altLang="en-US" sz="1600">
                <a:solidFill>
                  <a:schemeClr val="bg1"/>
                </a:solidFill>
              </a:rPr>
              <a:t>Adaptability</a:t>
            </a:r>
          </a:p>
          <a:p>
            <a:pPr eaLnBrk="1" hangingPunct="1">
              <a:lnSpc>
                <a:spcPct val="130000"/>
              </a:lnSpc>
              <a:buClr>
                <a:schemeClr val="bg1"/>
              </a:buClr>
            </a:pPr>
            <a:r>
              <a:rPr lang="en-US" altLang="en-US" sz="1600">
                <a:solidFill>
                  <a:schemeClr val="bg1"/>
                </a:solidFill>
              </a:rPr>
              <a:t>Team Orientation</a:t>
            </a:r>
          </a:p>
          <a:p>
            <a:pPr eaLnBrk="1" hangingPunct="1">
              <a:lnSpc>
                <a:spcPct val="130000"/>
              </a:lnSpc>
              <a:buClr>
                <a:schemeClr val="bg1"/>
              </a:buClr>
            </a:pPr>
            <a:r>
              <a:rPr lang="en-US" altLang="en-US" sz="1600">
                <a:solidFill>
                  <a:schemeClr val="bg1"/>
                </a:solidFill>
              </a:rPr>
              <a:t>Mutual Trust</a:t>
            </a:r>
          </a:p>
          <a:p>
            <a:pPr eaLnBrk="1" hangingPunct="1">
              <a:lnSpc>
                <a:spcPct val="130000"/>
              </a:lnSpc>
              <a:buClr>
                <a:schemeClr val="bg1"/>
              </a:buClr>
            </a:pPr>
            <a:r>
              <a:rPr lang="en-US" altLang="en-US" sz="1600">
                <a:solidFill>
                  <a:schemeClr val="bg1"/>
                </a:solidFill>
              </a:rPr>
              <a:t>Team Performance</a:t>
            </a:r>
          </a:p>
          <a:p>
            <a:pPr eaLnBrk="1" hangingPunct="1">
              <a:lnSpc>
                <a:spcPct val="130000"/>
              </a:lnSpc>
              <a:buClr>
                <a:schemeClr val="bg1"/>
              </a:buClr>
            </a:pPr>
            <a:r>
              <a:rPr lang="en-US" altLang="en-US" sz="1600" i="1">
                <a:solidFill>
                  <a:schemeClr val="bg1"/>
                </a:solidFill>
              </a:rPr>
              <a:t>Patient Safety!!</a:t>
            </a:r>
            <a:endParaRPr lang="en-US" altLang="en-US" sz="1600">
              <a:solidFill>
                <a:schemeClr val="bg1"/>
              </a:solidFill>
            </a:endParaRPr>
          </a:p>
          <a:p>
            <a:pPr eaLnBrk="1" hangingPunct="1">
              <a:lnSpc>
                <a:spcPct val="90000"/>
              </a:lnSpc>
              <a:buClr>
                <a:schemeClr val="tx1"/>
              </a:buClr>
            </a:pPr>
            <a:endParaRPr lang="en-US" altLang="en-US" sz="1600">
              <a:solidFill>
                <a:schemeClr val="bg1"/>
              </a:solidFill>
            </a:endParaRPr>
          </a:p>
        </p:txBody>
      </p:sp>
      <p:sp>
        <p:nvSpPr>
          <p:cNvPr id="22534"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80000"/>
              </a:lnSpc>
              <a:buFont typeface="Wingdings" pitchFamily="2" charset="2"/>
              <a:buNone/>
            </a:pPr>
            <a:r>
              <a:rPr lang="en-US" altLang="en-US" sz="2000" b="1" smtClean="0">
                <a:solidFill>
                  <a:schemeClr val="bg1"/>
                </a:solidFill>
                <a:ea typeface="ヒラギノ角ゴ Pro W3" pitchFamily="127" charset="-128"/>
              </a:rPr>
              <a:t>BARRIERS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Role Clarity</a:t>
            </a:r>
            <a:endParaRPr lang="en-US" altLang="en-US" sz="1600" smtClean="0">
              <a:ea typeface="ヒラギノ角ゴ Pro W3" pitchFamily="127"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C7039990-DB80-4465-AAB6-B1FC8C1B7F91}" type="slidenum">
              <a:rPr lang="en-US" altLang="en-US" sz="1000" smtClean="0">
                <a:solidFill>
                  <a:srgbClr val="542200"/>
                </a:solidFill>
              </a:rPr>
              <a:pPr eaLnBrk="1" hangingPunct="1">
                <a:lnSpc>
                  <a:spcPct val="100000"/>
                </a:lnSpc>
                <a:spcBef>
                  <a:spcPct val="0"/>
                </a:spcBef>
                <a:buClrTx/>
                <a:buSzTx/>
                <a:buFontTx/>
                <a:buNone/>
              </a:pPr>
              <a:t>21</a:t>
            </a:fld>
            <a:r>
              <a:rPr lang="en-US" altLang="en-US" sz="1000" smtClean="0">
                <a:solidFill>
                  <a:srgbClr val="542200"/>
                </a:solidFill>
              </a:rPr>
              <a:t>  </a:t>
            </a:r>
          </a:p>
        </p:txBody>
      </p:sp>
      <p:sp>
        <p:nvSpPr>
          <p:cNvPr id="23555" name="Rectangle 2"/>
          <p:cNvSpPr>
            <a:spLocks noGrp="1" noChangeArrowheads="1"/>
          </p:cNvSpPr>
          <p:nvPr>
            <p:ph type="title"/>
          </p:nvPr>
        </p:nvSpPr>
        <p:spPr/>
        <p:txBody>
          <a:bodyPr/>
          <a:lstStyle/>
          <a:p>
            <a:pPr eaLnBrk="1" hangingPunct="1"/>
            <a:r>
              <a:rPr lang="en-US" altLang="en-US" smtClean="0">
                <a:ea typeface="ヒラギノ角ゴ Pro W3" pitchFamily="127" charset="-128"/>
              </a:rPr>
              <a:t>Applying TeamSTEPPS Exercise</a:t>
            </a:r>
          </a:p>
        </p:txBody>
      </p:sp>
      <p:sp>
        <p:nvSpPr>
          <p:cNvPr id="23556" name="Rectangle 3"/>
          <p:cNvSpPr>
            <a:spLocks noGrp="1" noChangeArrowheads="1"/>
          </p:cNvSpPr>
          <p:nvPr>
            <p:ph type="body" idx="1"/>
          </p:nvPr>
        </p:nvSpPr>
        <p:spPr>
          <a:xfrm>
            <a:off x="1187450" y="1828800"/>
            <a:ext cx="6537325" cy="3543300"/>
          </a:xfrm>
        </p:spPr>
        <p:txBody>
          <a:bodyPr/>
          <a:lstStyle/>
          <a:p>
            <a:pPr marL="457200" indent="-457200">
              <a:buClrTx/>
              <a:buFont typeface="Arial" pitchFamily="34" charset="0"/>
              <a:buAutoNum type="arabicPeriod"/>
            </a:pPr>
            <a:r>
              <a:rPr lang="en-US" altLang="en-US" smtClean="0">
                <a:ea typeface="ヒラギノ角ゴ Pro W3" pitchFamily="127" charset="-128"/>
              </a:rPr>
              <a:t>Does the team experiencing the issue in your organization have a designated leader?  Who is it?</a:t>
            </a:r>
          </a:p>
          <a:p>
            <a:pPr marL="457200" indent="-457200">
              <a:buClrTx/>
              <a:buFont typeface="Arial" pitchFamily="34" charset="0"/>
              <a:buAutoNum type="arabicPeriod"/>
            </a:pPr>
            <a:r>
              <a:rPr lang="en-US" altLang="en-US" smtClean="0">
                <a:ea typeface="ヒラギノ角ゴ Pro W3" pitchFamily="127" charset="-128"/>
              </a:rPr>
              <a:t>Is your teamwork issue related to the team’s leadership?</a:t>
            </a:r>
          </a:p>
          <a:p>
            <a:pPr marL="457200" indent="-457200">
              <a:buClrTx/>
              <a:buFont typeface="Arial" pitchFamily="34" charset="0"/>
              <a:buAutoNum type="arabicPeriod"/>
            </a:pPr>
            <a:r>
              <a:rPr lang="en-US" altLang="en-US" smtClean="0">
                <a:ea typeface="ヒラギノ角ゴ Pro W3" pitchFamily="127" charset="-128"/>
              </a:rPr>
              <a:t>If yes, what is the leadership issue?</a:t>
            </a:r>
          </a:p>
          <a:p>
            <a:pPr marL="457200" indent="-457200">
              <a:buClrTx/>
              <a:buFont typeface="Arial" pitchFamily="34" charset="0"/>
              <a:buAutoNum type="arabicPeriod"/>
            </a:pPr>
            <a:r>
              <a:rPr lang="en-US" altLang="en-US" smtClean="0">
                <a:ea typeface="ヒラギノ角ゴ Pro W3" pitchFamily="127" charset="-128"/>
              </a:rPr>
              <a:t>Which of the tools and/or strategies for leading teams might you consider implementing to address the issue? </a:t>
            </a:r>
          </a:p>
        </p:txBody>
      </p:sp>
      <p:pic>
        <p:nvPicPr>
          <p:cNvPr id="23557" name="Picture 9" descr="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307EB4E6-09D3-4F20-B583-BC8A71F1DF88}" type="slidenum">
              <a:rPr lang="en-US" altLang="en-US" sz="1000" smtClean="0">
                <a:solidFill>
                  <a:srgbClr val="542200"/>
                </a:solidFill>
              </a:rPr>
              <a:pPr eaLnBrk="1" hangingPunct="1">
                <a:lnSpc>
                  <a:spcPct val="100000"/>
                </a:lnSpc>
                <a:spcBef>
                  <a:spcPct val="0"/>
                </a:spcBef>
                <a:buClrTx/>
                <a:buSzTx/>
                <a:buFontTx/>
                <a:buNone/>
              </a:pPr>
              <a:t>3</a:t>
            </a:fld>
            <a:r>
              <a:rPr lang="en-US" altLang="en-US" sz="1000" smtClean="0">
                <a:solidFill>
                  <a:srgbClr val="542200"/>
                </a:solidFill>
              </a:rPr>
              <a:t>  </a:t>
            </a:r>
          </a:p>
        </p:txBody>
      </p:sp>
      <p:sp>
        <p:nvSpPr>
          <p:cNvPr id="5123" name="Rectangle 8"/>
          <p:cNvSpPr>
            <a:spLocks noGrp="1" noChangeArrowheads="1"/>
          </p:cNvSpPr>
          <p:nvPr>
            <p:ph type="title"/>
          </p:nvPr>
        </p:nvSpPr>
        <p:spPr/>
        <p:txBody>
          <a:bodyPr/>
          <a:lstStyle/>
          <a:p>
            <a:pPr eaLnBrk="1" hangingPunct="1"/>
            <a:r>
              <a:rPr lang="en-US" altLang="en-US" smtClean="0">
                <a:ea typeface="ヒラギノ角ゴ Pro W3" pitchFamily="127" charset="-128"/>
              </a:rPr>
              <a:t>Objectives</a:t>
            </a:r>
          </a:p>
        </p:txBody>
      </p:sp>
      <p:sp>
        <p:nvSpPr>
          <p:cNvPr id="5124" name="Rectangle 9"/>
          <p:cNvSpPr>
            <a:spLocks noGrp="1" noChangeArrowheads="1"/>
          </p:cNvSpPr>
          <p:nvPr>
            <p:ph type="body" idx="1"/>
          </p:nvPr>
        </p:nvSpPr>
        <p:spPr>
          <a:xfrm>
            <a:off x="1331913" y="1884363"/>
            <a:ext cx="6934200" cy="4006850"/>
          </a:xfrm>
        </p:spPr>
        <p:txBody>
          <a:bodyPr/>
          <a:lstStyle/>
          <a:p>
            <a:pPr eaLnBrk="1" hangingPunct="1"/>
            <a:r>
              <a:rPr lang="en-US" altLang="en-US" smtClean="0">
                <a:ea typeface="ヒラギノ角ゴ Pro W3" pitchFamily="127" charset="-128"/>
              </a:rPr>
              <a:t>Describe how leadership affects team processes and outcomes </a:t>
            </a:r>
          </a:p>
          <a:p>
            <a:pPr eaLnBrk="1" hangingPunct="1"/>
            <a:r>
              <a:rPr lang="en-US" altLang="en-US" smtClean="0">
                <a:ea typeface="ヒラギノ角ゴ Pro W3" pitchFamily="127" charset="-128"/>
              </a:rPr>
              <a:t>Identify different types of team leaders </a:t>
            </a:r>
          </a:p>
          <a:p>
            <a:pPr eaLnBrk="1" hangingPunct="1"/>
            <a:r>
              <a:rPr lang="en-US" altLang="en-US" smtClean="0">
                <a:ea typeface="ヒラギノ角ゴ Pro W3" pitchFamily="127" charset="-128"/>
              </a:rPr>
              <a:t>Describe the activities involved in successfully leading teams</a:t>
            </a:r>
          </a:p>
          <a:p>
            <a:pPr eaLnBrk="1" hangingPunct="1"/>
            <a:r>
              <a:rPr lang="en-US" altLang="en-US" smtClean="0">
                <a:ea typeface="ヒラギノ角ゴ Pro W3" pitchFamily="127" charset="-128"/>
              </a:rPr>
              <a:t>Describe the tools for leading teams, including briefs, huddles, and debriefs</a:t>
            </a:r>
          </a:p>
          <a:p>
            <a:pPr eaLnBrk="1" hangingPunct="1"/>
            <a:r>
              <a:rPr lang="en-US" altLang="en-US" smtClean="0">
                <a:ea typeface="ヒラギノ角ゴ Pro W3" pitchFamily="127" charset="-128"/>
              </a:rPr>
              <a:t>Apply the tools for leading teams to specific clinical scenarios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7956EA3F-BB69-43AA-B733-D3310A9088A7}" type="slidenum">
              <a:rPr lang="en-US" altLang="en-US" sz="1000" smtClean="0">
                <a:solidFill>
                  <a:srgbClr val="542200"/>
                </a:solidFill>
              </a:rPr>
              <a:pPr eaLnBrk="1" hangingPunct="1">
                <a:lnSpc>
                  <a:spcPct val="100000"/>
                </a:lnSpc>
                <a:spcBef>
                  <a:spcPct val="0"/>
                </a:spcBef>
                <a:buClrTx/>
                <a:buSzTx/>
                <a:buFontTx/>
                <a:buNone/>
              </a:pPr>
              <a:t>4</a:t>
            </a:fld>
            <a:r>
              <a:rPr lang="en-US" altLang="en-US" sz="1000" smtClean="0">
                <a:solidFill>
                  <a:srgbClr val="542200"/>
                </a:solidFill>
              </a:rPr>
              <a:t>  </a:t>
            </a:r>
          </a:p>
        </p:txBody>
      </p:sp>
      <p:pic>
        <p:nvPicPr>
          <p:cNvPr id="6147" name="Picture 6" descr="framework_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125538"/>
            <a:ext cx="537527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descr="Leadership"/>
          <p:cNvGrpSpPr>
            <a:grpSpLocks/>
          </p:cNvGrpSpPr>
          <p:nvPr/>
        </p:nvGrpSpPr>
        <p:grpSpPr bwMode="auto">
          <a:xfrm>
            <a:off x="5767388" y="2879725"/>
            <a:ext cx="903287" cy="1009650"/>
            <a:chOff x="887" y="1455"/>
            <a:chExt cx="618" cy="622"/>
          </a:xfrm>
        </p:grpSpPr>
        <p:sp>
          <p:nvSpPr>
            <p:cNvPr id="6150" name="Rectangle 8"/>
            <p:cNvSpPr>
              <a:spLocks noChangeArrowheads="1"/>
            </p:cNvSpPr>
            <p:nvPr/>
          </p:nvSpPr>
          <p:spPr bwMode="auto">
            <a:xfrm>
              <a:off x="933" y="1585"/>
              <a:ext cx="521"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pic>
          <p:nvPicPr>
            <p:cNvPr id="6151" name="Picture 7" descr="framework_skils_leader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 y="1455"/>
              <a:ext cx="618"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ontent Placeholder 4"/>
          <p:cNvSpPr>
            <a:spLocks noGrp="1"/>
          </p:cNvSpPr>
          <p:nvPr>
            <p:ph sz="half" idx="1"/>
          </p:nvPr>
        </p:nvSpPr>
        <p:spPr>
          <a:xfrm>
            <a:off x="955675" y="860425"/>
            <a:ext cx="2619375" cy="5116513"/>
          </a:xfrm>
        </p:spPr>
        <p:txBody>
          <a:bodyPr/>
          <a:lstStyle/>
          <a:p>
            <a:pPr marL="0" indent="0" algn="ctr">
              <a:buFont typeface="Wingdings" pitchFamily="2" charset="2"/>
              <a:buNone/>
              <a:defRPr/>
            </a:pPr>
            <a:r>
              <a:rPr lang="en-US" b="1" dirty="0" smtClean="0">
                <a:solidFill>
                  <a:srgbClr val="663300"/>
                </a:solidFill>
              </a:rPr>
              <a:t>Leadership</a:t>
            </a:r>
          </a:p>
          <a:p>
            <a:pPr>
              <a:defRPr/>
            </a:pPr>
            <a:r>
              <a:rPr lang="en-US" sz="1900" dirty="0"/>
              <a:t>H</a:t>
            </a:r>
            <a:r>
              <a:rPr lang="en-US" sz="1900" dirty="0" smtClean="0"/>
              <a:t>olds a teamwork system together</a:t>
            </a:r>
          </a:p>
          <a:p>
            <a:pPr>
              <a:defRPr/>
            </a:pPr>
            <a:r>
              <a:rPr lang="en-US" sz="1900" dirty="0" smtClean="0"/>
              <a:t>Ensures a plan is conveyed, reviewed, and updated</a:t>
            </a:r>
          </a:p>
          <a:p>
            <a:pPr>
              <a:defRPr/>
            </a:pPr>
            <a:r>
              <a:rPr lang="en-US" sz="1900" dirty="0" smtClean="0"/>
              <a:t>Facilitated through communication, continuous monitoring of the situation, and fostering of an environment of mutual support </a:t>
            </a:r>
          </a:p>
          <a:p>
            <a:pPr lvl="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F5B8A861-57CF-4F6A-864B-F1F69FFE6010}" type="slidenum">
              <a:rPr lang="en-US" altLang="en-US" sz="1000" smtClean="0">
                <a:solidFill>
                  <a:srgbClr val="542200"/>
                </a:solidFill>
              </a:rPr>
              <a:pPr eaLnBrk="1" hangingPunct="1">
                <a:lnSpc>
                  <a:spcPct val="100000"/>
                </a:lnSpc>
                <a:spcBef>
                  <a:spcPct val="0"/>
                </a:spcBef>
                <a:buClrTx/>
                <a:buSzTx/>
                <a:buFontTx/>
                <a:buNone/>
              </a:pPr>
              <a:t>5</a:t>
            </a:fld>
            <a:r>
              <a:rPr lang="en-US" altLang="en-US" sz="1000" smtClean="0">
                <a:solidFill>
                  <a:srgbClr val="542200"/>
                </a:solidFill>
              </a:rPr>
              <a:t>  </a:t>
            </a:r>
          </a:p>
        </p:txBody>
      </p:sp>
      <p:sp>
        <p:nvSpPr>
          <p:cNvPr id="7171" name="Rectangle 3" descr="alt=&quot;&quot;"/>
          <p:cNvSpPr>
            <a:spLocks noChangeArrowheads="1"/>
          </p:cNvSpPr>
          <p:nvPr/>
        </p:nvSpPr>
        <p:spPr bwMode="auto">
          <a:xfrm>
            <a:off x="1066800" y="15240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90000"/>
              </a:lnSpc>
            </a:pPr>
            <a:endParaRPr lang="en-US" altLang="en-US" sz="2000"/>
          </a:p>
        </p:txBody>
      </p:sp>
      <p:sp>
        <p:nvSpPr>
          <p:cNvPr id="7172" name="Rectangle 6"/>
          <p:cNvSpPr>
            <a:spLocks noGrp="1" noChangeArrowheads="1"/>
          </p:cNvSpPr>
          <p:nvPr>
            <p:ph type="title"/>
          </p:nvPr>
        </p:nvSpPr>
        <p:spPr/>
        <p:txBody>
          <a:bodyPr/>
          <a:lstStyle/>
          <a:p>
            <a:pPr eaLnBrk="1" hangingPunct="1"/>
            <a:r>
              <a:rPr lang="en-US" altLang="en-US" smtClean="0">
                <a:ea typeface="ヒラギノ角ゴ Pro W3" pitchFamily="127" charset="-128"/>
              </a:rPr>
              <a:t>Types of Team Leaders</a:t>
            </a:r>
          </a:p>
        </p:txBody>
      </p:sp>
      <p:sp>
        <p:nvSpPr>
          <p:cNvPr id="7173" name="Rectangle 7" descr="Designated – The person assigned to lead and organize a team, establish clear goals, and facilitate open communication and teamwork among team members&#10;Situational – Any team member who has the skills to manage the situation at hand&#10;"/>
          <p:cNvSpPr>
            <a:spLocks noGrp="1" noChangeArrowheads="1"/>
          </p:cNvSpPr>
          <p:nvPr>
            <p:ph type="body" idx="1"/>
          </p:nvPr>
        </p:nvSpPr>
        <p:spPr>
          <a:xfrm>
            <a:off x="1165225" y="2020888"/>
            <a:ext cx="6705600" cy="3543300"/>
          </a:xfrm>
        </p:spPr>
        <p:txBody>
          <a:bodyPr/>
          <a:lstStyle/>
          <a:p>
            <a:pPr eaLnBrk="1" hangingPunct="1"/>
            <a:r>
              <a:rPr lang="en-US" altLang="en-US" b="1" dirty="0" smtClean="0">
                <a:ea typeface="ヒラギノ角ゴ Pro W3" pitchFamily="127" charset="-128"/>
              </a:rPr>
              <a:t>Designated </a:t>
            </a:r>
            <a:r>
              <a:rPr lang="en-US" altLang="en-US" dirty="0" smtClean="0">
                <a:ea typeface="ヒラギノ角ゴ Pro W3" pitchFamily="127" charset="-128"/>
              </a:rPr>
              <a:t>– The person assigned to lead and organize a team, establish clear goals, and facilitate open communication and teamwork among team members</a:t>
            </a:r>
          </a:p>
          <a:p>
            <a:pPr eaLnBrk="1" hangingPunct="1"/>
            <a:r>
              <a:rPr lang="en-US" altLang="en-US" b="1" dirty="0" smtClean="0">
                <a:ea typeface="ヒラギノ角ゴ Pro W3" pitchFamily="127" charset="-128"/>
              </a:rPr>
              <a:t>Situational </a:t>
            </a:r>
            <a:r>
              <a:rPr lang="en-US" altLang="en-US" dirty="0" smtClean="0">
                <a:ea typeface="ヒラギノ角ゴ Pro W3" pitchFamily="127" charset="-128"/>
              </a:rPr>
              <a:t>– Any team member who has the skills to manage the situation at hand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9C1065C2-A146-497D-8CB6-03D74174601E}" type="slidenum">
              <a:rPr lang="en-US" altLang="en-US" sz="1000" smtClean="0">
                <a:solidFill>
                  <a:srgbClr val="542200"/>
                </a:solidFill>
              </a:rPr>
              <a:pPr eaLnBrk="1" hangingPunct="1">
                <a:lnSpc>
                  <a:spcPct val="100000"/>
                </a:lnSpc>
                <a:spcBef>
                  <a:spcPct val="0"/>
                </a:spcBef>
                <a:buClrTx/>
                <a:buSzTx/>
                <a:buFontTx/>
                <a:buNone/>
              </a:pPr>
              <a:t>6</a:t>
            </a:fld>
            <a:r>
              <a:rPr lang="en-US" altLang="en-US" sz="1000" smtClean="0">
                <a:solidFill>
                  <a:srgbClr val="542200"/>
                </a:solidFill>
              </a:rPr>
              <a:t>  </a:t>
            </a:r>
          </a:p>
        </p:txBody>
      </p:sp>
      <p:sp>
        <p:nvSpPr>
          <p:cNvPr id="8195" name="Rectangle 3"/>
          <p:cNvSpPr>
            <a:spLocks noGrp="1" noChangeArrowheads="1"/>
          </p:cNvSpPr>
          <p:nvPr>
            <p:ph type="body" idx="1"/>
          </p:nvPr>
        </p:nvSpPr>
        <p:spPr>
          <a:xfrm>
            <a:off x="1463675" y="1746250"/>
            <a:ext cx="7207250" cy="4373563"/>
          </a:xfrm>
        </p:spPr>
        <p:txBody>
          <a:bodyPr/>
          <a:lstStyle/>
          <a:p>
            <a:pPr eaLnBrk="1" hangingPunct="1">
              <a:lnSpc>
                <a:spcPct val="100000"/>
              </a:lnSpc>
              <a:spcBef>
                <a:spcPts val="600"/>
              </a:spcBef>
            </a:pPr>
            <a:r>
              <a:rPr lang="en-US" altLang="en-US" sz="2200" smtClean="0">
                <a:ea typeface="ヒラギノ角ゴ Pro W3" pitchFamily="127" charset="-128"/>
              </a:rPr>
              <a:t>Define, assign, share, monitor, and modify a plan </a:t>
            </a:r>
          </a:p>
          <a:p>
            <a:pPr eaLnBrk="1" hangingPunct="1">
              <a:lnSpc>
                <a:spcPct val="100000"/>
              </a:lnSpc>
              <a:spcBef>
                <a:spcPts val="600"/>
              </a:spcBef>
            </a:pPr>
            <a:r>
              <a:rPr lang="en-US" altLang="en-US" sz="2200" smtClean="0">
                <a:ea typeface="ヒラギノ角ゴ Pro W3" pitchFamily="127" charset="-128"/>
              </a:rPr>
              <a:t>Review the team’s performance</a:t>
            </a:r>
          </a:p>
          <a:p>
            <a:pPr eaLnBrk="1" hangingPunct="1">
              <a:lnSpc>
                <a:spcPct val="100000"/>
              </a:lnSpc>
              <a:spcBef>
                <a:spcPts val="600"/>
              </a:spcBef>
            </a:pPr>
            <a:r>
              <a:rPr lang="en-US" altLang="en-US" sz="2200" smtClean="0">
                <a:ea typeface="ヒラギノ角ゴ Pro W3" pitchFamily="127" charset="-128"/>
              </a:rPr>
              <a:t>Establish “rules of engagement” </a:t>
            </a:r>
          </a:p>
          <a:p>
            <a:pPr eaLnBrk="1" hangingPunct="1">
              <a:lnSpc>
                <a:spcPct val="100000"/>
              </a:lnSpc>
              <a:spcBef>
                <a:spcPts val="600"/>
              </a:spcBef>
            </a:pPr>
            <a:r>
              <a:rPr lang="en-US" altLang="en-US" sz="2200" smtClean="0">
                <a:ea typeface="ヒラギノ角ゴ Pro W3" pitchFamily="127" charset="-128"/>
              </a:rPr>
              <a:t>Manage and allocate resources effectively </a:t>
            </a:r>
          </a:p>
          <a:p>
            <a:pPr eaLnBrk="1" hangingPunct="1">
              <a:lnSpc>
                <a:spcPct val="100000"/>
              </a:lnSpc>
              <a:spcBef>
                <a:spcPts val="600"/>
              </a:spcBef>
            </a:pPr>
            <a:r>
              <a:rPr lang="en-US" altLang="en-US" sz="2200" smtClean="0">
                <a:ea typeface="ヒラギノ角ゴ Pro W3" pitchFamily="127" charset="-128"/>
              </a:rPr>
              <a:t>Provide feedback regarding assigned responsibilities and progress toward the goal</a:t>
            </a:r>
          </a:p>
          <a:p>
            <a:pPr eaLnBrk="1" hangingPunct="1">
              <a:lnSpc>
                <a:spcPct val="100000"/>
              </a:lnSpc>
              <a:spcBef>
                <a:spcPts val="600"/>
              </a:spcBef>
            </a:pPr>
            <a:r>
              <a:rPr lang="en-US" altLang="en-US" sz="2200" smtClean="0">
                <a:ea typeface="ヒラギノ角ゴ Pro W3" pitchFamily="127" charset="-128"/>
              </a:rPr>
              <a:t>Facilitate information sharing </a:t>
            </a:r>
          </a:p>
          <a:p>
            <a:pPr eaLnBrk="1" hangingPunct="1">
              <a:lnSpc>
                <a:spcPct val="100000"/>
              </a:lnSpc>
              <a:spcBef>
                <a:spcPts val="600"/>
              </a:spcBef>
            </a:pPr>
            <a:r>
              <a:rPr lang="en-US" altLang="en-US" sz="2200" smtClean="0">
                <a:ea typeface="ヒラギノ角ゴ Pro W3" pitchFamily="127" charset="-128"/>
              </a:rPr>
              <a:t>Encourage team members to assist one another</a:t>
            </a:r>
          </a:p>
          <a:p>
            <a:pPr eaLnBrk="1" hangingPunct="1">
              <a:lnSpc>
                <a:spcPct val="100000"/>
              </a:lnSpc>
              <a:spcBef>
                <a:spcPts val="600"/>
              </a:spcBef>
            </a:pPr>
            <a:r>
              <a:rPr lang="en-US" altLang="en-US" sz="2200" smtClean="0">
                <a:ea typeface="ヒラギノ角ゴ Pro W3" pitchFamily="127" charset="-128"/>
              </a:rPr>
              <a:t>Facilitate conflict resolution</a:t>
            </a:r>
          </a:p>
          <a:p>
            <a:pPr eaLnBrk="1" hangingPunct="1">
              <a:lnSpc>
                <a:spcPct val="100000"/>
              </a:lnSpc>
              <a:spcBef>
                <a:spcPts val="600"/>
              </a:spcBef>
            </a:pPr>
            <a:r>
              <a:rPr lang="en-US" altLang="en-US" sz="2200" smtClean="0">
                <a:ea typeface="ヒラギノ角ゴ Pro W3" pitchFamily="127" charset="-128"/>
              </a:rPr>
              <a:t>Model effective teamwork </a:t>
            </a:r>
          </a:p>
          <a:p>
            <a:pPr lvl="1" eaLnBrk="1" hangingPunct="1"/>
            <a:endParaRPr lang="en-US" altLang="en-US" smtClean="0">
              <a:ea typeface="ヒラギノ角ゴ Pro W3" pitchFamily="127" charset="-128"/>
            </a:endParaRPr>
          </a:p>
        </p:txBody>
      </p:sp>
      <p:sp>
        <p:nvSpPr>
          <p:cNvPr id="8196" name="Rectangle 4"/>
          <p:cNvSpPr>
            <a:spLocks noGrp="1" noChangeArrowheads="1"/>
          </p:cNvSpPr>
          <p:nvPr>
            <p:ph type="title"/>
          </p:nvPr>
        </p:nvSpPr>
        <p:spPr/>
        <p:txBody>
          <a:bodyPr/>
          <a:lstStyle/>
          <a:p>
            <a:pPr eaLnBrk="1" hangingPunct="1"/>
            <a:r>
              <a:rPr lang="en-US" altLang="en-US" smtClean="0">
                <a:ea typeface="ヒラギノ角ゴ Pro W3" pitchFamily="127" charset="-128"/>
              </a:rPr>
              <a:t>Effective Team Leaders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32936C02-5195-45F1-9231-87FCC1E19360}" type="slidenum">
              <a:rPr lang="en-US" altLang="en-US" sz="1000" smtClean="0">
                <a:solidFill>
                  <a:srgbClr val="542200"/>
                </a:solidFill>
              </a:rPr>
              <a:pPr eaLnBrk="1" hangingPunct="1">
                <a:lnSpc>
                  <a:spcPct val="100000"/>
                </a:lnSpc>
                <a:spcBef>
                  <a:spcPct val="0"/>
                </a:spcBef>
                <a:buClrTx/>
                <a:buSzTx/>
                <a:buFontTx/>
                <a:buNone/>
              </a:pPr>
              <a:t>7</a:t>
            </a:fld>
            <a:r>
              <a:rPr lang="en-US" altLang="en-US" sz="1000" smtClean="0">
                <a:solidFill>
                  <a:srgbClr val="542200"/>
                </a:solidFill>
              </a:rPr>
              <a:t>  </a:t>
            </a:r>
          </a:p>
        </p:txBody>
      </p:sp>
      <p:sp>
        <p:nvSpPr>
          <p:cNvPr id="9219" name="Rectangle 6"/>
          <p:cNvSpPr>
            <a:spLocks noGrp="1" noChangeArrowheads="1"/>
          </p:cNvSpPr>
          <p:nvPr>
            <p:ph type="title"/>
          </p:nvPr>
        </p:nvSpPr>
        <p:spPr/>
        <p:txBody>
          <a:bodyPr/>
          <a:lstStyle/>
          <a:p>
            <a:pPr eaLnBrk="1" hangingPunct="1"/>
            <a:r>
              <a:rPr lang="en-US" altLang="en-US" smtClean="0">
                <a:ea typeface="ヒラギノ角ゴ Pro W3" pitchFamily="127" charset="-128"/>
              </a:rPr>
              <a:t>Defining the Plan</a:t>
            </a:r>
          </a:p>
        </p:txBody>
      </p:sp>
      <p:sp>
        <p:nvSpPr>
          <p:cNvPr id="9220" name="Rectangle 7"/>
          <p:cNvSpPr>
            <a:spLocks noGrp="1" noChangeArrowheads="1"/>
          </p:cNvSpPr>
          <p:nvPr>
            <p:ph type="body" idx="1"/>
          </p:nvPr>
        </p:nvSpPr>
        <p:spPr>
          <a:xfrm>
            <a:off x="892175" y="1862138"/>
            <a:ext cx="7162800" cy="3543300"/>
          </a:xfrm>
        </p:spPr>
        <p:txBody>
          <a:bodyPr/>
          <a:lstStyle/>
          <a:p>
            <a:pPr eaLnBrk="1" hangingPunct="1"/>
            <a:r>
              <a:rPr lang="en-US" altLang="en-US" b="1" smtClean="0">
                <a:ea typeface="ヒラギノ角ゴ Pro W3" pitchFamily="127" charset="-128"/>
              </a:rPr>
              <a:t>When developing a plan, team leaders should consider:</a:t>
            </a:r>
          </a:p>
          <a:p>
            <a:pPr lvl="1" eaLnBrk="1" hangingPunct="1"/>
            <a:r>
              <a:rPr lang="en-US" altLang="en-US" sz="2000" smtClean="0">
                <a:ea typeface="ヒラギノ角ゴ Pro W3" pitchFamily="127" charset="-128"/>
              </a:rPr>
              <a:t>Time – How much time is available to complete all the necessary tasks and activities?</a:t>
            </a:r>
          </a:p>
          <a:p>
            <a:pPr lvl="1" eaLnBrk="1" hangingPunct="1"/>
            <a:r>
              <a:rPr lang="en-US" altLang="en-US" sz="2000" smtClean="0">
                <a:ea typeface="ヒラギノ角ゴ Pro W3" pitchFamily="127" charset="-128"/>
              </a:rPr>
              <a:t>People – Do the available staff have the necessary knowledge and skills to perform their roles?</a:t>
            </a:r>
          </a:p>
          <a:p>
            <a:pPr lvl="1" eaLnBrk="1" hangingPunct="1"/>
            <a:r>
              <a:rPr lang="en-US" altLang="en-US" sz="2000" smtClean="0">
                <a:ea typeface="ヒラギノ角ゴ Pro W3" pitchFamily="127" charset="-128"/>
              </a:rPr>
              <a:t>Equipment – Is the necessary equipment available and working?</a:t>
            </a:r>
          </a:p>
          <a:p>
            <a:pPr lvl="1" eaLnBrk="1" hangingPunct="1"/>
            <a:r>
              <a:rPr lang="en-US" altLang="en-US" sz="2000" smtClean="0">
                <a:ea typeface="ヒラギノ角ゴ Pro W3" pitchFamily="127" charset="-128"/>
              </a:rPr>
              <a:t>Information – Has all of the necessary information been collected and reviewed?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ea typeface="ヒラギノ角ゴ Pro W3" pitchFamily="127" charset="-128"/>
              </a:rPr>
              <a:t>Case Study Discussion</a:t>
            </a:r>
          </a:p>
        </p:txBody>
      </p:sp>
      <p:sp>
        <p:nvSpPr>
          <p:cNvPr id="10243" name="Content Placeholder 2"/>
          <p:cNvSpPr>
            <a:spLocks noGrp="1"/>
          </p:cNvSpPr>
          <p:nvPr>
            <p:ph idx="1"/>
          </p:nvPr>
        </p:nvSpPr>
        <p:spPr>
          <a:xfrm>
            <a:off x="1160463" y="1866900"/>
            <a:ext cx="7526337" cy="4403725"/>
          </a:xfrm>
        </p:spPr>
        <p:txBody>
          <a:bodyPr/>
          <a:lstStyle/>
          <a:p>
            <a:pPr marL="0" lvl="1" indent="0" eaLnBrk="1" hangingPunct="1">
              <a:lnSpc>
                <a:spcPct val="100000"/>
              </a:lnSpc>
              <a:buFontTx/>
              <a:buNone/>
            </a:pPr>
            <a:r>
              <a:rPr lang="en-US" altLang="en-US" sz="2000" smtClean="0">
                <a:ea typeface="ヒラギノ角ゴ Pro W3" pitchFamily="127" charset="-128"/>
              </a:rPr>
              <a:t>After attending TeamSTEPPS Master Training, a physician and nurse leader in a Level I Trauma Center decide that trauma resuscitations could be more effectively conducted. Currently, when a trauma alert is called to indicate the pending arrival of a severely injured patient, more staff show up to the trauma bay than needed, necessary equipment is sometimes missing or not functioning properly, and the lead trauma physician often shows up just as EMS is bringing the patient into the trauma bay. The newly trained Master Trainers observe that these practices have led to confusion and chaos that put patients at risk and result in valuable time being lost. </a:t>
            </a:r>
          </a:p>
          <a:p>
            <a:pPr marL="0" indent="0" eaLnBrk="1" hangingPunct="1">
              <a:buFont typeface="Wingdings" pitchFamily="2" charset="2"/>
              <a:buNone/>
            </a:pPr>
            <a:endParaRPr lang="en-US" altLang="en-US" sz="2000" smtClean="0">
              <a:ea typeface="ヒラギノ角ゴ Pro W3" pitchFamily="127" charset="-128"/>
            </a:endParaRP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1185E412-576A-421E-A8CD-3F1DFBA43D90}" type="slidenum">
              <a:rPr lang="en-US" altLang="en-US" sz="1000" smtClean="0">
                <a:solidFill>
                  <a:srgbClr val="542200"/>
                </a:solidFill>
              </a:rPr>
              <a:pPr eaLnBrk="1" hangingPunct="1">
                <a:lnSpc>
                  <a:spcPct val="100000"/>
                </a:lnSpc>
                <a:spcBef>
                  <a:spcPct val="0"/>
                </a:spcBef>
                <a:buClrTx/>
                <a:buSzTx/>
                <a:buFontTx/>
                <a:buNone/>
              </a:pPr>
              <a:t>8</a:t>
            </a:fld>
            <a:r>
              <a:rPr lang="en-US" altLang="en-US" sz="1000" smtClean="0">
                <a:solidFill>
                  <a:srgbClr val="5422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sz="1000" smtClean="0">
                <a:solidFill>
                  <a:srgbClr val="542200"/>
                </a:solidFill>
              </a:rPr>
              <a:t> </a:t>
            </a:r>
            <a:fld id="{D409C560-00D1-43F7-8D93-EF181A530179}" type="slidenum">
              <a:rPr lang="en-US" altLang="en-US" sz="1000" smtClean="0">
                <a:solidFill>
                  <a:srgbClr val="542200"/>
                </a:solidFill>
              </a:rPr>
              <a:pPr eaLnBrk="1" hangingPunct="1">
                <a:lnSpc>
                  <a:spcPct val="100000"/>
                </a:lnSpc>
                <a:spcBef>
                  <a:spcPct val="0"/>
                </a:spcBef>
                <a:buClrTx/>
                <a:buSzTx/>
                <a:buFontTx/>
                <a:buNone/>
              </a:pPr>
              <a:t>9</a:t>
            </a:fld>
            <a:r>
              <a:rPr lang="en-US" altLang="en-US" sz="1000" smtClean="0">
                <a:solidFill>
                  <a:srgbClr val="542200"/>
                </a:solidFill>
              </a:rPr>
              <a:t>  </a:t>
            </a:r>
          </a:p>
        </p:txBody>
      </p:sp>
      <p:sp>
        <p:nvSpPr>
          <p:cNvPr id="11267" name="Rectangle 3"/>
          <p:cNvSpPr>
            <a:spLocks noGrp="1" noChangeArrowheads="1"/>
          </p:cNvSpPr>
          <p:nvPr>
            <p:ph type="body" idx="1"/>
          </p:nvPr>
        </p:nvSpPr>
        <p:spPr>
          <a:xfrm>
            <a:off x="1135063" y="1963738"/>
            <a:ext cx="3519487" cy="4343400"/>
          </a:xfrm>
        </p:spPr>
        <p:txBody>
          <a:bodyPr/>
          <a:lstStyle/>
          <a:p>
            <a:pPr eaLnBrk="1" hangingPunct="1">
              <a:tabLst>
                <a:tab pos="0" algn="l"/>
              </a:tabLst>
            </a:pPr>
            <a:r>
              <a:rPr lang="en-US" altLang="en-US" sz="2000" smtClean="0">
                <a:ea typeface="ヒラギノ角ゴ Pro W3" pitchFamily="127" charset="-128"/>
              </a:rPr>
              <a:t>Determine the tasks and roles to be assigned</a:t>
            </a:r>
          </a:p>
          <a:p>
            <a:pPr eaLnBrk="1" hangingPunct="1">
              <a:tabLst>
                <a:tab pos="0" algn="l"/>
              </a:tabLst>
            </a:pPr>
            <a:r>
              <a:rPr lang="en-US" altLang="en-US" sz="2000" smtClean="0">
                <a:ea typeface="ヒラギノ角ゴ Pro W3" pitchFamily="127" charset="-128"/>
              </a:rPr>
              <a:t>Determine which roles must be filled and allocate tasks appropriately</a:t>
            </a:r>
          </a:p>
          <a:p>
            <a:pPr eaLnBrk="1" hangingPunct="1">
              <a:tabLst>
                <a:tab pos="0" algn="l"/>
              </a:tabLst>
            </a:pPr>
            <a:r>
              <a:rPr lang="en-US" altLang="en-US" sz="2000" smtClean="0">
                <a:ea typeface="ヒラギノ角ゴ Pro W3" pitchFamily="127" charset="-128"/>
              </a:rPr>
              <a:t>Communicate clear expectations of what team members need to do</a:t>
            </a:r>
          </a:p>
          <a:p>
            <a:pPr eaLnBrk="1" hangingPunct="1">
              <a:tabLst>
                <a:tab pos="0" algn="l"/>
              </a:tabLst>
            </a:pPr>
            <a:r>
              <a:rPr lang="en-US" altLang="en-US" sz="2000" smtClean="0">
                <a:ea typeface="ヒラギノ角ゴ Pro W3" pitchFamily="127" charset="-128"/>
              </a:rPr>
              <a:t>Request feedback</a:t>
            </a:r>
            <a:r>
              <a:rPr lang="en-US" altLang="en-US" sz="1800" smtClean="0">
                <a:ea typeface="ヒラギノ角ゴ Pro W3" pitchFamily="127" charset="-128"/>
              </a:rPr>
              <a:t> </a:t>
            </a:r>
            <a:br>
              <a:rPr lang="en-US" altLang="en-US" sz="1800" smtClean="0">
                <a:ea typeface="ヒラギノ角ゴ Pro W3" pitchFamily="127" charset="-128"/>
              </a:rPr>
            </a:br>
            <a:endParaRPr lang="en-US" altLang="en-US" sz="1800" smtClean="0">
              <a:ea typeface="ヒラギノ角ゴ Pro W3" pitchFamily="127" charset="-128"/>
            </a:endParaRPr>
          </a:p>
        </p:txBody>
      </p:sp>
      <p:sp>
        <p:nvSpPr>
          <p:cNvPr id="11268" name="Rectangle 5"/>
          <p:cNvSpPr>
            <a:spLocks noGrp="1" noChangeArrowheads="1"/>
          </p:cNvSpPr>
          <p:nvPr>
            <p:ph type="title"/>
          </p:nvPr>
        </p:nvSpPr>
        <p:spPr/>
        <p:txBody>
          <a:bodyPr/>
          <a:lstStyle/>
          <a:p>
            <a:pPr eaLnBrk="1" hangingPunct="1"/>
            <a:r>
              <a:rPr lang="en-US" altLang="en-US" smtClean="0">
                <a:ea typeface="ヒラギノ角ゴ Pro W3" pitchFamily="127" charset="-128"/>
              </a:rPr>
              <a:t>Assigning Tasks and Responsibilities</a:t>
            </a:r>
            <a:endParaRPr lang="en-US" altLang="en-US" sz="3200" smtClean="0">
              <a:ea typeface="ヒラギノ角ゴ Pro W3" pitchFamily="127" charset="-128"/>
            </a:endParaRPr>
          </a:p>
        </p:txBody>
      </p:sp>
      <p:pic>
        <p:nvPicPr>
          <p:cNvPr id="11269" name="Picture 6" descr="dele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162175"/>
            <a:ext cx="39893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Module 4-05.2-SituationMonitoring</Template>
  <TotalTime>61520640</TotalTime>
  <Pages>6</Pages>
  <Words>898</Words>
  <Application>Microsoft Office PowerPoint</Application>
  <PresentationFormat>Letter Paper (8.5x11 in)</PresentationFormat>
  <Paragraphs>173</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2_Main_Olive</vt:lpstr>
      <vt:lpstr>PowerPoint Presentation</vt:lpstr>
      <vt:lpstr>Exercise: Leadership</vt:lpstr>
      <vt:lpstr>Objectives</vt:lpstr>
      <vt:lpstr>PowerPoint Presentation</vt:lpstr>
      <vt:lpstr>Types of Team Leaders</vt:lpstr>
      <vt:lpstr>Effective Team Leaders </vt:lpstr>
      <vt:lpstr>Defining the Plan</vt:lpstr>
      <vt:lpstr>Case Study Discussion</vt:lpstr>
      <vt:lpstr>Assigning Tasks and Responsibilities</vt:lpstr>
      <vt:lpstr>Sharing the Plan: Briefs</vt:lpstr>
      <vt:lpstr>Briefing Checklist Tool</vt:lpstr>
      <vt:lpstr>Exercise: Briefing</vt:lpstr>
      <vt:lpstr>Monitoring &amp; Modifying the Plan: Huddle</vt:lpstr>
      <vt:lpstr>Reviewing the Team’s Performance: Debrief</vt:lpstr>
      <vt:lpstr>Debrief Checklist</vt:lpstr>
      <vt:lpstr>Debrief Video</vt:lpstr>
      <vt:lpstr>Facilitating Conflict Resolution</vt:lpstr>
      <vt:lpstr>Promoting &amp; Modeling Teamwork</vt:lpstr>
      <vt:lpstr>Team Formation Video</vt:lpstr>
      <vt:lpstr>Tools &amp; Strategies Summary</vt:lpstr>
      <vt:lpstr>Applying TeamSTEPPS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newbref</dc:title>
  <dc:creator>Conwal</dc:creator>
  <cp:lastModifiedBy>Windows User</cp:lastModifiedBy>
  <cp:revision>1102</cp:revision>
  <cp:lastPrinted>2013-10-18T15:04:16Z</cp:lastPrinted>
  <dcterms:created xsi:type="dcterms:W3CDTF">1997-11-14T21:37:50Z</dcterms:created>
  <dcterms:modified xsi:type="dcterms:W3CDTF">2017-10-03T16:20:08Z</dcterms:modified>
</cp:coreProperties>
</file>