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6"/>
  </p:notesMasterIdLst>
  <p:handoutMasterIdLst>
    <p:handoutMasterId r:id="rId27"/>
  </p:handoutMasterIdLst>
  <p:sldIdLst>
    <p:sldId id="705" r:id="rId2"/>
    <p:sldId id="706" r:id="rId3"/>
    <p:sldId id="707" r:id="rId4"/>
    <p:sldId id="708" r:id="rId5"/>
    <p:sldId id="709" r:id="rId6"/>
    <p:sldId id="710" r:id="rId7"/>
    <p:sldId id="711" r:id="rId8"/>
    <p:sldId id="712" r:id="rId9"/>
    <p:sldId id="713" r:id="rId10"/>
    <p:sldId id="714" r:id="rId11"/>
    <p:sldId id="715" r:id="rId12"/>
    <p:sldId id="716" r:id="rId13"/>
    <p:sldId id="717" r:id="rId14"/>
    <p:sldId id="718" r:id="rId15"/>
    <p:sldId id="719" r:id="rId16"/>
    <p:sldId id="720" r:id="rId17"/>
    <p:sldId id="721" r:id="rId18"/>
    <p:sldId id="722" r:id="rId19"/>
    <p:sldId id="723" r:id="rId20"/>
    <p:sldId id="724" r:id="rId21"/>
    <p:sldId id="725" r:id="rId22"/>
    <p:sldId id="726" r:id="rId23"/>
    <p:sldId id="727" r:id="rId24"/>
    <p:sldId id="728" r:id="rId25"/>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7"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7"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7"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7"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7"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7"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7"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7"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DAFF"/>
    <a:srgbClr val="99CCFF"/>
    <a:srgbClr val="A7FDC4"/>
    <a:srgbClr val="FFD889"/>
    <a:srgbClr val="FFCE6D"/>
    <a:srgbClr val="2232CE"/>
    <a:srgbClr val="E1F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684" y="-72"/>
      </p:cViewPr>
      <p:guideLst>
        <p:guide orient="horz" pos="2266"/>
        <p:guide orient="horz" pos="1488"/>
        <p:guide orient="horz" pos="4319"/>
        <p:guide orient="horz" pos="3012"/>
        <p:guide pos="2880"/>
        <p:guide pos="110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302" y="1404"/>
      </p:cViewPr>
      <p:guideLst>
        <p:guide orient="horz" pos="3025"/>
        <p:guide pos="2304"/>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3" descr="Slide_title2_02"/>
          <p:cNvPicPr>
            <a:picLocks noChangeAspect="1" noChangeArrowheads="1"/>
          </p:cNvPicPr>
          <p:nvPr/>
        </p:nvPicPr>
        <p:blipFill>
          <a:blip r:embed="rId2">
            <a:extLst>
              <a:ext uri="{28A0092B-C50C-407E-A947-70E740481C1C}">
                <a14:useLocalDpi xmlns:a14="http://schemas.microsoft.com/office/drawing/2010/main" val="0"/>
              </a:ext>
            </a:extLst>
          </a:blip>
          <a:srcRect l="74965" t="32530" r="2986"/>
          <a:stretch>
            <a:fillRect/>
          </a:stretch>
        </p:blipFill>
        <p:spPr bwMode="auto">
          <a:xfrm>
            <a:off x="5689600" y="0"/>
            <a:ext cx="1625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Line 4"/>
          <p:cNvSpPr>
            <a:spLocks noChangeShapeType="1"/>
          </p:cNvSpPr>
          <p:nvPr/>
        </p:nvSpPr>
        <p:spPr bwMode="auto">
          <a:xfrm flipV="1">
            <a:off x="0" y="561975"/>
            <a:ext cx="7315200" cy="3175"/>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5300" name="Group 6"/>
          <p:cNvGrpSpPr>
            <a:grpSpLocks/>
          </p:cNvGrpSpPr>
          <p:nvPr/>
        </p:nvGrpSpPr>
        <p:grpSpPr bwMode="auto">
          <a:xfrm>
            <a:off x="0" y="9309100"/>
            <a:ext cx="7315200" cy="241300"/>
            <a:chOff x="-48" y="5568"/>
            <a:chExt cx="4320" cy="144"/>
          </a:xfrm>
        </p:grpSpPr>
        <p:sp>
          <p:nvSpPr>
            <p:cNvPr id="55304" name="Line 7"/>
            <p:cNvSpPr>
              <a:spLocks noChangeShapeType="1"/>
            </p:cNvSpPr>
            <p:nvPr userDrawn="1"/>
          </p:nvSpPr>
          <p:spPr bwMode="auto">
            <a:xfrm>
              <a:off x="-48" y="5712"/>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5" name="Line 8"/>
            <p:cNvSpPr>
              <a:spLocks noChangeShapeType="1"/>
            </p:cNvSpPr>
            <p:nvPr userDrawn="1"/>
          </p:nvSpPr>
          <p:spPr bwMode="auto">
            <a:xfrm>
              <a:off x="-48" y="5568"/>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18" name="Rectangle 9"/>
          <p:cNvSpPr>
            <a:spLocks noChangeArrowheads="1"/>
          </p:cNvSpPr>
          <p:nvPr/>
        </p:nvSpPr>
        <p:spPr bwMode="auto">
          <a:xfrm>
            <a:off x="4111625" y="9309100"/>
            <a:ext cx="23161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68375" eaLnBrk="0" hangingPunct="0">
              <a:defRPr sz="2400">
                <a:solidFill>
                  <a:schemeClr val="tx1"/>
                </a:solidFill>
                <a:latin typeface="Arial" pitchFamily="34" charset="0"/>
                <a:ea typeface="ヒラギノ角ゴ Pro W3" pitchFamily="127" charset="-128"/>
              </a:defRPr>
            </a:lvl1pPr>
            <a:lvl2pPr marL="742950" indent="-285750" defTabSz="968375" eaLnBrk="0" hangingPunct="0">
              <a:defRPr sz="2400">
                <a:solidFill>
                  <a:schemeClr val="tx1"/>
                </a:solidFill>
                <a:latin typeface="Arial" pitchFamily="34" charset="0"/>
                <a:ea typeface="ヒラギノ角ゴ Pro W3" pitchFamily="127" charset="-128"/>
              </a:defRPr>
            </a:lvl2pPr>
            <a:lvl3pPr marL="1143000" indent="-228600" defTabSz="968375" eaLnBrk="0" hangingPunct="0">
              <a:defRPr sz="2400">
                <a:solidFill>
                  <a:schemeClr val="tx1"/>
                </a:solidFill>
                <a:latin typeface="Arial" pitchFamily="34" charset="0"/>
                <a:ea typeface="ヒラギノ角ゴ Pro W3" pitchFamily="127" charset="-128"/>
              </a:defRPr>
            </a:lvl3pPr>
            <a:lvl4pPr marL="1600200" indent="-228600" defTabSz="968375" eaLnBrk="0" hangingPunct="0">
              <a:defRPr sz="2400">
                <a:solidFill>
                  <a:schemeClr val="tx1"/>
                </a:solidFill>
                <a:latin typeface="Arial" pitchFamily="34" charset="0"/>
                <a:ea typeface="ヒラギノ角ゴ Pro W3" pitchFamily="127" charset="-128"/>
              </a:defRPr>
            </a:lvl4pPr>
            <a:lvl5pPr marL="2057400" indent="-228600" defTabSz="968375" eaLnBrk="0" hangingPunct="0">
              <a:defRPr sz="2400">
                <a:solidFill>
                  <a:schemeClr val="tx1"/>
                </a:solidFill>
                <a:latin typeface="Arial" pitchFamily="34" charset="0"/>
                <a:ea typeface="ヒラギノ角ゴ Pro W3" pitchFamily="127" charset="-128"/>
              </a:defRPr>
            </a:lvl5pPr>
            <a:lvl6pPr marL="25146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r" eaLnBrk="1" hangingPunct="1">
              <a:defRPr/>
            </a:pPr>
            <a:r>
              <a:rPr lang="en-US" altLang="en-US" sz="1000" dirty="0" smtClean="0">
                <a:solidFill>
                  <a:srgbClr val="663300"/>
                </a:solidFill>
                <a:latin typeface="Verdana" pitchFamily="34" charset="0"/>
              </a:rPr>
              <a:t> TeamSTEPPS 2.0  |  Mutual Support</a:t>
            </a:r>
          </a:p>
        </p:txBody>
      </p:sp>
      <p:sp>
        <p:nvSpPr>
          <p:cNvPr id="13319" name="Rectangle 10"/>
          <p:cNvSpPr>
            <a:spLocks noChangeArrowheads="1"/>
          </p:cNvSpPr>
          <p:nvPr/>
        </p:nvSpPr>
        <p:spPr bwMode="gray">
          <a:xfrm>
            <a:off x="5753100" y="80963"/>
            <a:ext cx="1493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540" tIns="47540" rIns="47540" bIns="47540" anchor="ct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eaLnBrk="1" hangingPunct="1">
              <a:defRPr/>
            </a:pPr>
            <a:r>
              <a:rPr lang="en-US" altLang="en-US" sz="1200" b="1" dirty="0" smtClean="0">
                <a:solidFill>
                  <a:srgbClr val="FFFFE1"/>
                </a:solidFill>
              </a:rPr>
              <a:t>Mutual Support</a:t>
            </a:r>
            <a:endParaRPr lang="en-US" altLang="en-US" sz="1800" dirty="0" smtClean="0"/>
          </a:p>
        </p:txBody>
      </p:sp>
      <p:sp>
        <p:nvSpPr>
          <p:cNvPr id="10" name="Rectangle 5"/>
          <p:cNvSpPr>
            <a:spLocks noGrp="1" noChangeArrowheads="1"/>
          </p:cNvSpPr>
          <p:nvPr>
            <p:ph type="sldNum" sz="quarter" idx="3"/>
          </p:nvPr>
        </p:nvSpPr>
        <p:spPr bwMode="auto">
          <a:xfrm>
            <a:off x="6545263" y="92456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defTabSz="931887">
              <a:defRPr sz="900" dirty="0">
                <a:solidFill>
                  <a:srgbClr val="663300"/>
                </a:solidFill>
                <a:latin typeface="Verdana" pitchFamily="34" charset="0"/>
                <a:cs typeface="+mn-cs"/>
              </a:defRPr>
            </a:lvl1pPr>
          </a:lstStyle>
          <a:p>
            <a:pPr>
              <a:defRPr/>
            </a:pPr>
            <a:r>
              <a:rPr lang="en-US"/>
              <a:t>C-6-</a:t>
            </a:r>
            <a:fld id="{970DD59B-4E9F-433D-B91D-00E3526CA144}" type="slidenum">
              <a:rPr lang="en-US"/>
              <a:pPr>
                <a:defRPr/>
              </a:pPr>
              <a:t>‹#›</a:t>
            </a:fld>
            <a:endParaRPr lang="en-US"/>
          </a:p>
        </p:txBody>
      </p:sp>
    </p:spTree>
    <p:extLst>
      <p:ext uri="{BB962C8B-B14F-4D97-AF65-F5344CB8AC3E}">
        <p14:creationId xmlns:p14="http://schemas.microsoft.com/office/powerpoint/2010/main" val="2884415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62313" y="9142413"/>
            <a:ext cx="7921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40" tIns="46449" rIns="91240" bIns="46449">
            <a:spAutoFit/>
          </a:bodyPr>
          <a:lstStyle>
            <a:lvl1pPr defTabSz="906463" eaLnBrk="0" hangingPunct="0">
              <a:defRPr sz="2400">
                <a:solidFill>
                  <a:schemeClr val="tx1"/>
                </a:solidFill>
                <a:latin typeface="Arial" pitchFamily="34" charset="0"/>
                <a:ea typeface="ヒラギノ角ゴ Pro W3" pitchFamily="127" charset="-128"/>
              </a:defRPr>
            </a:lvl1pPr>
            <a:lvl2pPr marL="742950" indent="-285750" defTabSz="906463" eaLnBrk="0" hangingPunct="0">
              <a:defRPr sz="2400">
                <a:solidFill>
                  <a:schemeClr val="tx1"/>
                </a:solidFill>
                <a:latin typeface="Arial" pitchFamily="34" charset="0"/>
                <a:ea typeface="ヒラギノ角ゴ Pro W3" pitchFamily="127" charset="-128"/>
              </a:defRPr>
            </a:lvl2pPr>
            <a:lvl3pPr marL="1143000" indent="-228600" defTabSz="906463" eaLnBrk="0" hangingPunct="0">
              <a:defRPr sz="2400">
                <a:solidFill>
                  <a:schemeClr val="tx1"/>
                </a:solidFill>
                <a:latin typeface="Arial" pitchFamily="34" charset="0"/>
                <a:ea typeface="ヒラギノ角ゴ Pro W3" pitchFamily="127" charset="-128"/>
              </a:defRPr>
            </a:lvl3pPr>
            <a:lvl4pPr marL="1600200" indent="-228600" defTabSz="906463" eaLnBrk="0" hangingPunct="0">
              <a:defRPr sz="2400">
                <a:solidFill>
                  <a:schemeClr val="tx1"/>
                </a:solidFill>
                <a:latin typeface="Arial" pitchFamily="34" charset="0"/>
                <a:ea typeface="ヒラギノ角ゴ Pro W3" pitchFamily="127" charset="-128"/>
              </a:defRPr>
            </a:lvl4pPr>
            <a:lvl5pPr marL="2057400" indent="-228600" defTabSz="906463" eaLnBrk="0" hangingPunct="0">
              <a:defRPr sz="2400">
                <a:solidFill>
                  <a:schemeClr val="tx1"/>
                </a:solidFill>
                <a:latin typeface="Arial" pitchFamily="34" charset="0"/>
                <a:ea typeface="ヒラギノ角ゴ Pro W3" pitchFamily="127" charset="-128"/>
              </a:defRPr>
            </a:lvl5pPr>
            <a:lvl6pPr marL="25146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a:lnSpc>
                <a:spcPct val="90000"/>
              </a:lnSpc>
              <a:defRPr/>
            </a:pPr>
            <a:r>
              <a:rPr lang="en-US" altLang="en-US" sz="1300" smtClean="0"/>
              <a:t>Page </a:t>
            </a:r>
            <a:fld id="{0B36360C-6550-44D2-8B3C-FC9416A22B17}" type="slidenum">
              <a:rPr lang="en-US" altLang="en-US" sz="1300" smtClean="0"/>
              <a:pPr algn="ctr">
                <a:lnSpc>
                  <a:spcPct val="90000"/>
                </a:lnSpc>
                <a:defRPr/>
              </a:pPr>
              <a:t>‹#›</a:t>
            </a:fld>
            <a:endParaRPr lang="en-US" altLang="en-US" sz="1300" smtClean="0"/>
          </a:p>
        </p:txBody>
      </p:sp>
      <p:sp>
        <p:nvSpPr>
          <p:cNvPr id="29699" name="Rectangle 3"/>
          <p:cNvSpPr>
            <a:spLocks noGrp="1" noRot="1" noChangeAspect="1" noChangeArrowheads="1" noTextEdit="1"/>
          </p:cNvSpPr>
          <p:nvPr>
            <p:ph type="sldImg" idx="2"/>
          </p:nvPr>
        </p:nvSpPr>
        <p:spPr bwMode="auto">
          <a:xfrm>
            <a:off x="1868488" y="1174750"/>
            <a:ext cx="3592512" cy="26939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92188" y="4557713"/>
            <a:ext cx="5365750" cy="4851400"/>
          </a:xfrm>
          <a:prstGeom prst="rect">
            <a:avLst/>
          </a:prstGeom>
          <a:noFill/>
          <a:ln w="12700">
            <a:noFill/>
            <a:miter lim="800000"/>
            <a:headEnd/>
            <a:tailEnd/>
          </a:ln>
          <a:effectLst/>
        </p:spPr>
        <p:txBody>
          <a:bodyPr vert="horz" wrap="square" lIns="94560" tIns="46449" rIns="94560" bIns="46449"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28336318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ヒラギノ角ゴ Pro W3" charset="0"/>
      </a:defRPr>
    </a:lvl1pPr>
    <a:lvl2pPr marL="4572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2pPr>
    <a:lvl3pPr marL="9144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3pPr>
    <a:lvl4pPr marL="13716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4pPr>
    <a:lvl5pPr marL="18288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9BF015B-35B7-40F2-81AE-B25F92067C75}" type="slidenum">
              <a:rPr lang="en-US" altLang="en-US" sz="1800" b="0">
                <a:latin typeface="Times New Roman" pitchFamily="18" charset="0"/>
              </a:rPr>
              <a:pPr eaLnBrk="1" hangingPunct="1">
                <a:lnSpc>
                  <a:spcPct val="100000"/>
                </a:lnSpc>
                <a:spcBef>
                  <a:spcPct val="0"/>
                </a:spcBef>
              </a:pPr>
              <a:t>1</a:t>
            </a:fld>
            <a:endParaRPr lang="en-US" altLang="en-US" sz="1800" b="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534988" y="4560888"/>
            <a:ext cx="61912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879DBEE-DC67-4350-9A92-8535C40B9D06}" type="slidenum">
              <a:rPr lang="en-US" altLang="en-US" sz="1800" b="0">
                <a:latin typeface="Times New Roman" pitchFamily="18" charset="0"/>
              </a:rPr>
              <a:pPr eaLnBrk="1" hangingPunct="1">
                <a:lnSpc>
                  <a:spcPct val="100000"/>
                </a:lnSpc>
                <a:spcBef>
                  <a:spcPct val="0"/>
                </a:spcBef>
              </a:pPr>
              <a:t>10</a:t>
            </a:fld>
            <a:endParaRPr lang="en-US" altLang="en-US" sz="1800" b="0">
              <a:latin typeface="Times New Roman" pitchFamily="18" charset="0"/>
            </a:endParaRPr>
          </a:p>
        </p:txBody>
      </p:sp>
      <p:sp>
        <p:nvSpPr>
          <p:cNvPr id="39939" name="Rectangle 2"/>
          <p:cNvSpPr>
            <a:spLocks noGrp="1" noRot="1" noChangeAspect="1" noChangeArrowheads="1" noTextEdit="1"/>
          </p:cNvSpPr>
          <p:nvPr>
            <p:ph type="sldImg"/>
          </p:nvPr>
        </p:nvSpPr>
        <p:spPr>
          <a:xfrm>
            <a:off x="1258888" y="719138"/>
            <a:ext cx="4800600" cy="3600450"/>
          </a:xfrm>
          <a:ln/>
        </p:spPr>
      </p:sp>
      <p:sp>
        <p:nvSpPr>
          <p:cNvPr id="39940" name="Rectangle 3"/>
          <p:cNvSpPr>
            <a:spLocks noGrp="1" noChangeArrowheads="1"/>
          </p:cNvSpPr>
          <p:nvPr>
            <p:ph type="body" idx="1"/>
          </p:nvPr>
        </p:nvSpPr>
        <p:spPr>
          <a:xfrm>
            <a:off x="493713" y="4559300"/>
            <a:ext cx="6400800" cy="4322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B0F0E7C-484F-4234-A9C9-2C8AECB39D4C}" type="slidenum">
              <a:rPr lang="en-US" altLang="en-US" sz="1800" b="0">
                <a:latin typeface="Times New Roman" pitchFamily="18" charset="0"/>
              </a:rPr>
              <a:pPr eaLnBrk="1" hangingPunct="1">
                <a:lnSpc>
                  <a:spcPct val="100000"/>
                </a:lnSpc>
                <a:spcBef>
                  <a:spcPct val="0"/>
                </a:spcBef>
              </a:pPr>
              <a:t>11</a:t>
            </a:fld>
            <a:endParaRPr lang="en-US" altLang="en-US" sz="1800" b="0">
              <a:latin typeface="Times New Roman" pitchFamily="18" charset="0"/>
            </a:endParaRPr>
          </a:p>
        </p:txBody>
      </p:sp>
      <p:sp>
        <p:nvSpPr>
          <p:cNvPr id="40963" name="Rectangle 2"/>
          <p:cNvSpPr>
            <a:spLocks noGrp="1" noRot="1" noChangeAspect="1" noChangeArrowheads="1" noTextEdit="1"/>
          </p:cNvSpPr>
          <p:nvPr>
            <p:ph type="sldImg"/>
          </p:nvPr>
        </p:nvSpPr>
        <p:spPr>
          <a:xfrm>
            <a:off x="1258888" y="719138"/>
            <a:ext cx="4800600" cy="3600450"/>
          </a:xfrm>
          <a:ln/>
        </p:spPr>
      </p:sp>
      <p:sp>
        <p:nvSpPr>
          <p:cNvPr id="40964" name="Rectangle 3"/>
          <p:cNvSpPr>
            <a:spLocks noGrp="1" noChangeArrowheads="1"/>
          </p:cNvSpPr>
          <p:nvPr>
            <p:ph type="body" idx="1"/>
          </p:nvPr>
        </p:nvSpPr>
        <p:spPr>
          <a:xfrm>
            <a:off x="474663" y="4559300"/>
            <a:ext cx="6256337" cy="4322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561261F-9D79-473E-AE56-7D071BB2D4C3}" type="slidenum">
              <a:rPr lang="en-US" altLang="en-US" sz="1800" b="0">
                <a:latin typeface="Times New Roman" pitchFamily="18" charset="0"/>
              </a:rPr>
              <a:pPr eaLnBrk="1" hangingPunct="1">
                <a:lnSpc>
                  <a:spcPct val="100000"/>
                </a:lnSpc>
                <a:spcBef>
                  <a:spcPct val="0"/>
                </a:spcBef>
              </a:pPr>
              <a:t>12</a:t>
            </a:fld>
            <a:endParaRPr lang="en-US" altLang="en-US" sz="1800" b="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517525" y="4560888"/>
            <a:ext cx="6262688"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smtClean="0">
              <a:latin typeface="Arial" pitchFamily="34" charset="0"/>
              <a:ea typeface="ヒラギノ角ゴ Pro W3" pitchFamily="12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2D3F2A2-A0FF-44E6-9EB4-07BF669C1CF8}" type="slidenum">
              <a:rPr lang="en-US" altLang="en-US" sz="1800" b="0">
                <a:latin typeface="Times New Roman" pitchFamily="18" charset="0"/>
              </a:rPr>
              <a:pPr eaLnBrk="1" hangingPunct="1">
                <a:lnSpc>
                  <a:spcPct val="100000"/>
                </a:lnSpc>
                <a:spcBef>
                  <a:spcPct val="0"/>
                </a:spcBef>
              </a:pPr>
              <a:t>13</a:t>
            </a:fld>
            <a:endParaRPr lang="en-US" altLang="en-US" sz="1800" b="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07988" y="4271963"/>
            <a:ext cx="67976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2E1C830-21C4-471D-889E-F8C7EC93B664}" type="slidenum">
              <a:rPr lang="en-US" altLang="en-US" sz="1800" b="0">
                <a:latin typeface="Times New Roman" pitchFamily="18" charset="0"/>
              </a:rPr>
              <a:pPr eaLnBrk="1" hangingPunct="1">
                <a:lnSpc>
                  <a:spcPct val="100000"/>
                </a:lnSpc>
                <a:spcBef>
                  <a:spcPct val="0"/>
                </a:spcBef>
              </a:pPr>
              <a:t>14</a:t>
            </a:fld>
            <a:endParaRPr lang="en-US" altLang="en-US" sz="1800" b="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34988" y="4560888"/>
            <a:ext cx="6262687"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CD3ADBD-014C-4DA5-A1BA-0CD78B33A673}" type="slidenum">
              <a:rPr lang="en-US" altLang="en-US" sz="1800" b="0">
                <a:latin typeface="Times New Roman" pitchFamily="18" charset="0"/>
              </a:rPr>
              <a:pPr eaLnBrk="1" hangingPunct="1">
                <a:lnSpc>
                  <a:spcPct val="100000"/>
                </a:lnSpc>
                <a:spcBef>
                  <a:spcPct val="0"/>
                </a:spcBef>
              </a:pPr>
              <a:t>15</a:t>
            </a:fld>
            <a:endParaRPr lang="en-US" altLang="en-US" sz="1800" b="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23863" y="4560888"/>
            <a:ext cx="64103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0967C95-F3B9-4F5C-9738-8F6B6F4A823D}" type="slidenum">
              <a:rPr lang="en-US" altLang="en-US" sz="1800" b="0">
                <a:latin typeface="Times New Roman" pitchFamily="18" charset="0"/>
              </a:rPr>
              <a:pPr eaLnBrk="1" hangingPunct="1">
                <a:lnSpc>
                  <a:spcPct val="100000"/>
                </a:lnSpc>
                <a:spcBef>
                  <a:spcPct val="0"/>
                </a:spcBef>
              </a:pPr>
              <a:t>16</a:t>
            </a:fld>
            <a:endParaRPr lang="en-US" altLang="en-US" sz="1800" b="0">
              <a:latin typeface="Times New Roman" pitchFamily="18" charset="0"/>
            </a:endParaRPr>
          </a:p>
        </p:txBody>
      </p:sp>
      <p:sp>
        <p:nvSpPr>
          <p:cNvPr id="46083" name="Rectangle 2"/>
          <p:cNvSpPr>
            <a:spLocks noGrp="1" noRot="1" noChangeAspect="1" noChangeArrowheads="1" noTextEdit="1"/>
          </p:cNvSpPr>
          <p:nvPr>
            <p:ph type="sldImg"/>
          </p:nvPr>
        </p:nvSpPr>
        <p:spPr>
          <a:xfrm>
            <a:off x="1258888" y="719138"/>
            <a:ext cx="4800600" cy="3600450"/>
          </a:xfrm>
          <a:ln/>
        </p:spPr>
      </p:sp>
      <p:sp>
        <p:nvSpPr>
          <p:cNvPr id="46084" name="Rectangle 3"/>
          <p:cNvSpPr>
            <a:spLocks noGrp="1" noChangeArrowheads="1"/>
          </p:cNvSpPr>
          <p:nvPr>
            <p:ph type="body" idx="1"/>
          </p:nvPr>
        </p:nvSpPr>
        <p:spPr>
          <a:xfrm>
            <a:off x="555625" y="4560888"/>
            <a:ext cx="61849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smtClean="0">
              <a:latin typeface="Arial" pitchFamily="34" charset="0"/>
              <a:ea typeface="ヒラギノ角ゴ Pro W3" pitchFamily="12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0CA48A9-3AB6-4486-BEEC-2FEFBD5FE487}" type="slidenum">
              <a:rPr lang="en-US" altLang="en-US" sz="1800" b="0">
                <a:latin typeface="Times New Roman" pitchFamily="18" charset="0"/>
              </a:rPr>
              <a:pPr eaLnBrk="1" hangingPunct="1">
                <a:lnSpc>
                  <a:spcPct val="100000"/>
                </a:lnSpc>
                <a:spcBef>
                  <a:spcPct val="0"/>
                </a:spcBef>
              </a:pPr>
              <a:t>17</a:t>
            </a:fld>
            <a:endParaRPr lang="en-US" altLang="en-US" sz="1800" b="0">
              <a:latin typeface="Times New Roman" pitchFamily="18" charset="0"/>
            </a:endParaRPr>
          </a:p>
        </p:txBody>
      </p:sp>
      <p:sp>
        <p:nvSpPr>
          <p:cNvPr id="47107" name="Rectangle 2"/>
          <p:cNvSpPr>
            <a:spLocks noGrp="1" noRot="1" noChangeAspect="1" noChangeArrowheads="1" noTextEdit="1"/>
          </p:cNvSpPr>
          <p:nvPr>
            <p:ph type="sldImg"/>
          </p:nvPr>
        </p:nvSpPr>
        <p:spPr>
          <a:xfrm>
            <a:off x="1258888" y="719138"/>
            <a:ext cx="4800600" cy="3600450"/>
          </a:xfrm>
          <a:ln/>
        </p:spPr>
      </p:sp>
      <p:sp>
        <p:nvSpPr>
          <p:cNvPr id="47108" name="Rectangle 3"/>
          <p:cNvSpPr>
            <a:spLocks noGrp="1" noChangeArrowheads="1"/>
          </p:cNvSpPr>
          <p:nvPr>
            <p:ph type="body" idx="1"/>
          </p:nvPr>
        </p:nvSpPr>
        <p:spPr>
          <a:xfrm>
            <a:off x="555625" y="4560888"/>
            <a:ext cx="61658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smtClean="0">
              <a:latin typeface="Arial" pitchFamily="34" charset="0"/>
              <a:ea typeface="ヒラギノ角ゴ Pro W3" pitchFamily="12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BFACED4-3B26-44C8-9704-215566908319}" type="slidenum">
              <a:rPr lang="en-US" altLang="en-US" sz="1800" b="0">
                <a:latin typeface="Times New Roman" pitchFamily="18" charset="0"/>
              </a:rPr>
              <a:pPr eaLnBrk="1" hangingPunct="1">
                <a:lnSpc>
                  <a:spcPct val="100000"/>
                </a:lnSpc>
                <a:spcBef>
                  <a:spcPct val="0"/>
                </a:spcBef>
              </a:pPr>
              <a:t>18</a:t>
            </a:fld>
            <a:endParaRPr lang="en-US" altLang="en-US" sz="1800" b="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61963" y="4560888"/>
            <a:ext cx="6354762"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smtClean="0">
              <a:latin typeface="Arial" pitchFamily="34" charset="0"/>
              <a:ea typeface="ヒラギノ角ゴ Pro W3" pitchFamily="12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A635894-221C-455F-B675-A85A6B73EF18}" type="slidenum">
              <a:rPr lang="en-US" altLang="en-US" sz="1800" b="0">
                <a:latin typeface="Times New Roman" pitchFamily="18" charset="0"/>
              </a:rPr>
              <a:pPr eaLnBrk="1" hangingPunct="1">
                <a:lnSpc>
                  <a:spcPct val="100000"/>
                </a:lnSpc>
                <a:spcBef>
                  <a:spcPct val="0"/>
                </a:spcBef>
              </a:pPr>
              <a:t>19</a:t>
            </a:fld>
            <a:endParaRPr lang="en-US" altLang="en-US" sz="1800" b="0">
              <a:latin typeface="Times New Roman" pitchFamily="18" charset="0"/>
            </a:endParaRPr>
          </a:p>
        </p:txBody>
      </p:sp>
      <p:sp>
        <p:nvSpPr>
          <p:cNvPr id="49155" name="Rectangle 2"/>
          <p:cNvSpPr>
            <a:spLocks noGrp="1" noRot="1" noChangeAspect="1" noChangeArrowheads="1" noTextEdit="1"/>
          </p:cNvSpPr>
          <p:nvPr>
            <p:ph type="sldImg"/>
          </p:nvPr>
        </p:nvSpPr>
        <p:spPr>
          <a:xfrm>
            <a:off x="1258888" y="719138"/>
            <a:ext cx="4800600" cy="3600450"/>
          </a:xfrm>
          <a:ln/>
        </p:spPr>
      </p:sp>
      <p:sp>
        <p:nvSpPr>
          <p:cNvPr id="49156" name="Rectangle 3"/>
          <p:cNvSpPr>
            <a:spLocks noGrp="1" noChangeArrowheads="1"/>
          </p:cNvSpPr>
          <p:nvPr>
            <p:ph type="body" idx="1"/>
          </p:nvPr>
        </p:nvSpPr>
        <p:spPr>
          <a:xfrm>
            <a:off x="371475" y="4560888"/>
            <a:ext cx="64801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57E013-9926-455E-AFB6-99C91145C778}" type="slidenum">
              <a:rPr lang="en-US" altLang="en-US" sz="1800" b="0">
                <a:latin typeface="Times New Roman" pitchFamily="18" charset="0"/>
              </a:rPr>
              <a:pPr eaLnBrk="1" hangingPunct="1">
                <a:lnSpc>
                  <a:spcPct val="100000"/>
                </a:lnSpc>
                <a:spcBef>
                  <a:spcPct val="0"/>
                </a:spcBef>
              </a:pPr>
              <a:t>2</a:t>
            </a:fld>
            <a:endParaRPr lang="en-US" altLang="en-US" sz="1800" b="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a:p>
            <a:pPr lvl="1" eaLnBrk="1" hangingPunct="1"/>
            <a:endParaRPr lang="en-US" altLang="en-US" sz="1000" smtClean="0">
              <a:latin typeface="Arial" pitchFamily="34" charset="0"/>
              <a:ea typeface="ヒラギノ角ゴ Pro W3" pitchFamily="127" charset="-128"/>
            </a:endParaRPr>
          </a:p>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E02941-20B7-48AC-8A4C-9A79247CEC51}" type="slidenum">
              <a:rPr lang="en-US" altLang="en-US" sz="1800" b="0">
                <a:latin typeface="Times New Roman" pitchFamily="18" charset="0"/>
              </a:rPr>
              <a:pPr eaLnBrk="1" hangingPunct="1">
                <a:lnSpc>
                  <a:spcPct val="100000"/>
                </a:lnSpc>
                <a:spcBef>
                  <a:spcPct val="0"/>
                </a:spcBef>
              </a:pPr>
              <a:t>20</a:t>
            </a:fld>
            <a:endParaRPr lang="en-US" altLang="en-US" sz="1800" b="0">
              <a:latin typeface="Times New Roman" pitchFamily="18"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xfrm>
            <a:off x="534988" y="4560888"/>
            <a:ext cx="61531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5D72F4A-DF93-4811-AA52-F984B1D3D807}" type="slidenum">
              <a:rPr lang="en-US" altLang="en-US" sz="1800" b="0">
                <a:latin typeface="Times New Roman" pitchFamily="18" charset="0"/>
              </a:rPr>
              <a:pPr eaLnBrk="1" hangingPunct="1">
                <a:lnSpc>
                  <a:spcPct val="100000"/>
                </a:lnSpc>
                <a:spcBef>
                  <a:spcPct val="0"/>
                </a:spcBef>
              </a:pPr>
              <a:t>21</a:t>
            </a:fld>
            <a:endParaRPr lang="en-US" altLang="en-US" sz="1800" b="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571500" y="4560888"/>
            <a:ext cx="62452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FED1B7D-8016-4E4C-AAED-495660D9794E}" type="slidenum">
              <a:rPr lang="en-US" altLang="en-US" sz="1800" b="0">
                <a:latin typeface="Times New Roman" pitchFamily="18" charset="0"/>
              </a:rPr>
              <a:pPr eaLnBrk="1" hangingPunct="1">
                <a:lnSpc>
                  <a:spcPct val="100000"/>
                </a:lnSpc>
                <a:spcBef>
                  <a:spcPct val="0"/>
                </a:spcBef>
              </a:pPr>
              <a:t>22</a:t>
            </a:fld>
            <a:endParaRPr lang="en-US" altLang="en-US" sz="1800" b="0">
              <a:latin typeface="Times New Roman" pitchFamily="18" charset="0"/>
            </a:endParaRPr>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xfrm>
            <a:off x="588963" y="4560888"/>
            <a:ext cx="60801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8263C83-48F2-49FE-8528-4AF72B4DB195}" type="slidenum">
              <a:rPr lang="en-US" altLang="en-US" sz="1800" b="0">
                <a:latin typeface="Times New Roman" pitchFamily="18" charset="0"/>
              </a:rPr>
              <a:pPr eaLnBrk="1" hangingPunct="1">
                <a:lnSpc>
                  <a:spcPct val="100000"/>
                </a:lnSpc>
                <a:spcBef>
                  <a:spcPct val="0"/>
                </a:spcBef>
              </a:pPr>
              <a:t>24</a:t>
            </a:fld>
            <a:endParaRPr lang="en-US" altLang="en-US" sz="1800" b="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498475" y="4560888"/>
            <a:ext cx="65563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a:p>
            <a:pPr eaLnBrk="1" hangingPunct="1"/>
            <a:endParaRPr lang="en-US" altLang="en-US" sz="1000" smtClean="0">
              <a:latin typeface="Arial" pitchFamily="34" charset="0"/>
              <a:ea typeface="ヒラギノ角ゴ Pro W3" pitchFamily="127" charset="-128"/>
            </a:endParaRPr>
          </a:p>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1EA4418-C41B-4DF8-AC79-BD535EDF956C}" type="slidenum">
              <a:rPr lang="en-US" altLang="en-US" sz="1800" b="0">
                <a:latin typeface="Times New Roman" pitchFamily="18" charset="0"/>
              </a:rPr>
              <a:pPr eaLnBrk="1" hangingPunct="1">
                <a:lnSpc>
                  <a:spcPct val="100000"/>
                </a:lnSpc>
                <a:spcBef>
                  <a:spcPct val="0"/>
                </a:spcBef>
              </a:pPr>
              <a:t>3</a:t>
            </a:fld>
            <a:endParaRPr lang="en-US" altLang="en-US" sz="1800" b="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50838" y="4560888"/>
            <a:ext cx="6519862"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9F167EE-D62B-4153-A333-6B5754A1E01F}" type="slidenum">
              <a:rPr lang="en-US" altLang="en-US" sz="1800" b="0">
                <a:latin typeface="Times New Roman" pitchFamily="18" charset="0"/>
              </a:rPr>
              <a:pPr eaLnBrk="1" hangingPunct="1">
                <a:lnSpc>
                  <a:spcPct val="100000"/>
                </a:lnSpc>
                <a:spcBef>
                  <a:spcPct val="0"/>
                </a:spcBef>
              </a:pPr>
              <a:t>4</a:t>
            </a:fld>
            <a:endParaRPr lang="en-US" altLang="en-US" sz="1800" b="0">
              <a:latin typeface="Times New Roman" pitchFamily="18" charset="0"/>
            </a:endParaRPr>
          </a:p>
        </p:txBody>
      </p:sp>
      <p:sp>
        <p:nvSpPr>
          <p:cNvPr id="33795" name="Rectangle 2"/>
          <p:cNvSpPr>
            <a:spLocks noGrp="1" noRot="1" noChangeAspect="1" noChangeArrowheads="1" noTextEdit="1"/>
          </p:cNvSpPr>
          <p:nvPr>
            <p:ph type="sldImg"/>
          </p:nvPr>
        </p:nvSpPr>
        <p:spPr>
          <a:xfrm>
            <a:off x="1258888" y="719138"/>
            <a:ext cx="4800600" cy="3600450"/>
          </a:xfrm>
          <a:ln/>
        </p:spPr>
      </p:sp>
      <p:sp>
        <p:nvSpPr>
          <p:cNvPr id="33796" name="Rectangle 3"/>
          <p:cNvSpPr>
            <a:spLocks noGrp="1" noChangeArrowheads="1"/>
          </p:cNvSpPr>
          <p:nvPr>
            <p:ph type="body" idx="1"/>
          </p:nvPr>
        </p:nvSpPr>
        <p:spPr>
          <a:xfrm>
            <a:off x="328613" y="4560888"/>
            <a:ext cx="66198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smtClean="0">
              <a:latin typeface="Arial" pitchFamily="34" charset="0"/>
              <a:ea typeface="ヒラギノ角ゴ Pro W3" pitchFamily="12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148A9EB-1BA7-4562-B5BE-4FA0EFEC9C70}" type="slidenum">
              <a:rPr lang="en-US" altLang="en-US" sz="1800" b="0">
                <a:latin typeface="Times New Roman" pitchFamily="18" charset="0"/>
              </a:rPr>
              <a:pPr eaLnBrk="1" hangingPunct="1">
                <a:lnSpc>
                  <a:spcPct val="100000"/>
                </a:lnSpc>
                <a:spcBef>
                  <a:spcPct val="0"/>
                </a:spcBef>
              </a:pPr>
              <a:t>5</a:t>
            </a:fld>
            <a:endParaRPr lang="en-US" altLang="en-US" sz="1800" b="0">
              <a:latin typeface="Times New Roman" pitchFamily="18" charset="0"/>
            </a:endParaRPr>
          </a:p>
        </p:txBody>
      </p:sp>
      <p:sp>
        <p:nvSpPr>
          <p:cNvPr id="34819" name="Rectangle 2"/>
          <p:cNvSpPr>
            <a:spLocks noGrp="1" noRot="1" noChangeAspect="1" noChangeArrowheads="1" noTextEdit="1"/>
          </p:cNvSpPr>
          <p:nvPr>
            <p:ph type="sldImg"/>
          </p:nvPr>
        </p:nvSpPr>
        <p:spPr>
          <a:xfrm>
            <a:off x="1258888" y="719138"/>
            <a:ext cx="4800600" cy="3600450"/>
          </a:xfrm>
          <a:ln/>
        </p:spPr>
      </p:sp>
      <p:sp>
        <p:nvSpPr>
          <p:cNvPr id="34820" name="Rectangle 3"/>
          <p:cNvSpPr>
            <a:spLocks noGrp="1" noChangeArrowheads="1"/>
          </p:cNvSpPr>
          <p:nvPr>
            <p:ph type="body" idx="1"/>
          </p:nvPr>
        </p:nvSpPr>
        <p:spPr>
          <a:xfrm>
            <a:off x="401638" y="4560888"/>
            <a:ext cx="64738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CCF1609-A806-4371-BFA4-6164C8438CC7}" type="slidenum">
              <a:rPr lang="en-US" altLang="en-US" sz="1800" b="0">
                <a:latin typeface="Times New Roman" pitchFamily="18" charset="0"/>
              </a:rPr>
              <a:pPr eaLnBrk="1" hangingPunct="1">
                <a:lnSpc>
                  <a:spcPct val="100000"/>
                </a:lnSpc>
                <a:spcBef>
                  <a:spcPct val="0"/>
                </a:spcBef>
              </a:pPr>
              <a:t>6</a:t>
            </a:fld>
            <a:endParaRPr lang="en-US" altLang="en-US" sz="1800" b="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63575" y="4560888"/>
            <a:ext cx="6316663"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32B63D1-9DAC-4C43-AEEE-4846BE28FE83}" type="slidenum">
              <a:rPr lang="en-US" altLang="en-US" sz="1800" b="0">
                <a:latin typeface="Times New Roman" pitchFamily="18" charset="0"/>
              </a:rPr>
              <a:pPr eaLnBrk="1" hangingPunct="1">
                <a:lnSpc>
                  <a:spcPct val="100000"/>
                </a:lnSpc>
                <a:spcBef>
                  <a:spcPct val="0"/>
                </a:spcBef>
              </a:pPr>
              <a:t>7</a:t>
            </a:fld>
            <a:endParaRPr lang="en-US" altLang="en-US" sz="1800" b="0">
              <a:latin typeface="Times New Roman" pitchFamily="18" charset="0"/>
            </a:endParaRPr>
          </a:p>
        </p:txBody>
      </p:sp>
      <p:sp>
        <p:nvSpPr>
          <p:cNvPr id="36867" name="Rectangle 2"/>
          <p:cNvSpPr>
            <a:spLocks noGrp="1" noRot="1" noChangeAspect="1" noChangeArrowheads="1" noTextEdit="1"/>
          </p:cNvSpPr>
          <p:nvPr>
            <p:ph type="sldImg"/>
          </p:nvPr>
        </p:nvSpPr>
        <p:spPr>
          <a:xfrm>
            <a:off x="1258888" y="719138"/>
            <a:ext cx="4800600" cy="3600450"/>
          </a:xfrm>
          <a:ln/>
        </p:spPr>
      </p:sp>
      <p:sp>
        <p:nvSpPr>
          <p:cNvPr id="36868" name="Rectangle 3"/>
          <p:cNvSpPr>
            <a:spLocks noGrp="1" noChangeArrowheads="1"/>
          </p:cNvSpPr>
          <p:nvPr>
            <p:ph type="body" idx="1"/>
          </p:nvPr>
        </p:nvSpPr>
        <p:spPr>
          <a:xfrm>
            <a:off x="493713" y="4559300"/>
            <a:ext cx="6291262" cy="4322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smtClean="0">
              <a:latin typeface="Arial" pitchFamily="34" charset="0"/>
              <a:ea typeface="ヒラギノ角ゴ Pro W3"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F6D116B-106E-48AD-AEC9-49DC89ADC678}" type="slidenum">
              <a:rPr lang="en-US" altLang="en-US" sz="1800" b="0">
                <a:latin typeface="Times New Roman" pitchFamily="18" charset="0"/>
              </a:rPr>
              <a:pPr eaLnBrk="1" hangingPunct="1">
                <a:lnSpc>
                  <a:spcPct val="100000"/>
                </a:lnSpc>
                <a:spcBef>
                  <a:spcPct val="0"/>
                </a:spcBef>
              </a:pPr>
              <a:t>8</a:t>
            </a:fld>
            <a:endParaRPr lang="en-US" altLang="en-US" sz="1800" b="0">
              <a:latin typeface="Times New Roman" pitchFamily="18" charset="0"/>
            </a:endParaRPr>
          </a:p>
        </p:txBody>
      </p:sp>
      <p:sp>
        <p:nvSpPr>
          <p:cNvPr id="37891" name="Rectangle 2"/>
          <p:cNvSpPr>
            <a:spLocks noGrp="1" noRot="1" noChangeAspect="1" noChangeArrowheads="1" noTextEdit="1"/>
          </p:cNvSpPr>
          <p:nvPr>
            <p:ph type="sldImg"/>
          </p:nvPr>
        </p:nvSpPr>
        <p:spPr>
          <a:xfrm>
            <a:off x="1258888" y="719138"/>
            <a:ext cx="4800600" cy="3600450"/>
          </a:xfrm>
          <a:ln/>
        </p:spPr>
      </p:sp>
      <p:sp>
        <p:nvSpPr>
          <p:cNvPr id="37892" name="Rectangle 3"/>
          <p:cNvSpPr>
            <a:spLocks noGrp="1" noChangeArrowheads="1"/>
          </p:cNvSpPr>
          <p:nvPr>
            <p:ph type="body" idx="1"/>
          </p:nvPr>
        </p:nvSpPr>
        <p:spPr>
          <a:xfrm>
            <a:off x="403225" y="4559300"/>
            <a:ext cx="6546850" cy="4322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smtClean="0">
              <a:latin typeface="Arial" pitchFamily="34" charset="0"/>
              <a:ea typeface="ヒラギノ角ゴ Pro W3"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79C4F8C7-E088-4915-A58D-6BC3BCCAF0D5}" type="slidenum">
              <a:rPr lang="en-US" altLang="en-US" sz="1800" b="0">
                <a:latin typeface="Times New Roman" pitchFamily="18" charset="0"/>
              </a:rPr>
              <a:pPr eaLnBrk="1" hangingPunct="1">
                <a:lnSpc>
                  <a:spcPct val="100000"/>
                </a:lnSpc>
                <a:spcBef>
                  <a:spcPct val="0"/>
                </a:spcBef>
              </a:pPr>
              <a:t>9</a:t>
            </a:fld>
            <a:endParaRPr lang="en-US" altLang="en-US" sz="1800" b="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23863" y="4560888"/>
            <a:ext cx="6465887"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30044976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3CCCBD67-1B98-4284-94A3-EF0EB4A83CDA}" type="slidenum">
              <a:rPr lang="en-US" altLang="en-US"/>
              <a:pPr>
                <a:defRPr/>
              </a:pPr>
              <a:t>‹#›</a:t>
            </a:fld>
            <a:r>
              <a:rPr lang="en-US" altLang="en-US"/>
              <a:t>  </a:t>
            </a:r>
          </a:p>
        </p:txBody>
      </p:sp>
    </p:spTree>
    <p:extLst>
      <p:ext uri="{BB962C8B-B14F-4D97-AF65-F5344CB8AC3E}">
        <p14:creationId xmlns:p14="http://schemas.microsoft.com/office/powerpoint/2010/main" val="18462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684A5739-3C54-4543-9FA3-D4E14D784C54}" type="slidenum">
              <a:rPr lang="en-US" altLang="en-US"/>
              <a:pPr>
                <a:defRPr/>
              </a:pPr>
              <a:t>‹#›</a:t>
            </a:fld>
            <a:r>
              <a:rPr lang="en-US" altLang="en-US"/>
              <a:t>  </a:t>
            </a:r>
          </a:p>
        </p:txBody>
      </p:sp>
    </p:spTree>
    <p:extLst>
      <p:ext uri="{BB962C8B-B14F-4D97-AF65-F5344CB8AC3E}">
        <p14:creationId xmlns:p14="http://schemas.microsoft.com/office/powerpoint/2010/main" val="115312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smtClean="0"/>
          </a:p>
        </p:txBody>
      </p:sp>
      <p:sp>
        <p:nvSpPr>
          <p:cNvPr id="5" name="Rectangle 5"/>
          <p:cNvSpPr>
            <a:spLocks noGrp="1" noChangeArrowheads="1"/>
          </p:cNvSpPr>
          <p:nvPr>
            <p:ph type="sldNum" sz="quarter" idx="10"/>
          </p:nvPr>
        </p:nvSpPr>
        <p:spPr/>
        <p:txBody>
          <a:bodyPr/>
          <a:lstStyle>
            <a:lvl1pPr>
              <a:defRPr/>
            </a:lvl1pPr>
          </a:lstStyle>
          <a:p>
            <a:pPr>
              <a:defRPr/>
            </a:pPr>
            <a:r>
              <a:rPr lang="en-US"/>
              <a:t> </a:t>
            </a:r>
            <a:fld id="{D61F4CCB-D215-4A96-B8AE-0A5345617F94}" type="slidenum">
              <a:rPr lang="en-US"/>
              <a:pPr>
                <a:defRPr/>
              </a:pPr>
              <a:t>‹#›</a:t>
            </a:fld>
            <a:r>
              <a:rPr lang="en-US"/>
              <a:t>  </a:t>
            </a:r>
          </a:p>
        </p:txBody>
      </p:sp>
    </p:spTree>
    <p:extLst>
      <p:ext uri="{BB962C8B-B14F-4D97-AF65-F5344CB8AC3E}">
        <p14:creationId xmlns:p14="http://schemas.microsoft.com/office/powerpoint/2010/main" val="4218132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smtClean="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r>
              <a:rPr lang="en-US"/>
              <a:t> </a:t>
            </a:r>
            <a:fld id="{9051C724-944F-4EBB-8AC1-0DE13AEC53C9}" type="slidenum">
              <a:rPr lang="en-US"/>
              <a:pPr>
                <a:defRPr/>
              </a:pPr>
              <a:t>‹#›</a:t>
            </a:fld>
            <a:r>
              <a:rPr lang="en-US"/>
              <a:t>  </a:t>
            </a:r>
          </a:p>
        </p:txBody>
      </p:sp>
    </p:spTree>
    <p:extLst>
      <p:ext uri="{BB962C8B-B14F-4D97-AF65-F5344CB8AC3E}">
        <p14:creationId xmlns:p14="http://schemas.microsoft.com/office/powerpoint/2010/main" val="224915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96CC065E-BD15-4327-8DD2-F5C9AA81378F}" type="slidenum">
              <a:rPr lang="en-US" altLang="en-US"/>
              <a:pPr>
                <a:defRPr/>
              </a:pPr>
              <a:t>‹#›</a:t>
            </a:fld>
            <a:r>
              <a:rPr lang="en-US" altLang="en-US"/>
              <a:t>  </a:t>
            </a:r>
          </a:p>
        </p:txBody>
      </p:sp>
    </p:spTree>
    <p:extLst>
      <p:ext uri="{BB962C8B-B14F-4D97-AF65-F5344CB8AC3E}">
        <p14:creationId xmlns:p14="http://schemas.microsoft.com/office/powerpoint/2010/main" val="193569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CE74283D-6741-4E33-8B46-5B067CB0AB8B}" type="slidenum">
              <a:rPr lang="en-US" altLang="en-US"/>
              <a:pPr>
                <a:defRPr/>
              </a:pPr>
              <a:t>‹#›</a:t>
            </a:fld>
            <a:r>
              <a:rPr lang="en-US" altLang="en-US"/>
              <a:t>  </a:t>
            </a:r>
          </a:p>
        </p:txBody>
      </p:sp>
    </p:spTree>
    <p:extLst>
      <p:ext uri="{BB962C8B-B14F-4D97-AF65-F5344CB8AC3E}">
        <p14:creationId xmlns:p14="http://schemas.microsoft.com/office/powerpoint/2010/main" val="367350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3B009953-E942-49C6-88B3-6EF240BA4BE5}" type="slidenum">
              <a:rPr lang="en-US" altLang="en-US"/>
              <a:pPr>
                <a:defRPr/>
              </a:pPr>
              <a:t>‹#›</a:t>
            </a:fld>
            <a:r>
              <a:rPr lang="en-US" altLang="en-US"/>
              <a:t>  </a:t>
            </a:r>
          </a:p>
        </p:txBody>
      </p:sp>
    </p:spTree>
    <p:extLst>
      <p:ext uri="{BB962C8B-B14F-4D97-AF65-F5344CB8AC3E}">
        <p14:creationId xmlns:p14="http://schemas.microsoft.com/office/powerpoint/2010/main" val="31092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ltLang="en-US"/>
              <a:t> </a:t>
            </a:r>
            <a:fld id="{D6C30801-E53D-462E-BEA5-AFF60AFA4E24}" type="slidenum">
              <a:rPr lang="en-US" altLang="en-US"/>
              <a:pPr>
                <a:defRPr/>
              </a:pPr>
              <a:t>‹#›</a:t>
            </a:fld>
            <a:r>
              <a:rPr lang="en-US" altLang="en-US"/>
              <a:t>  </a:t>
            </a:r>
          </a:p>
        </p:txBody>
      </p:sp>
    </p:spTree>
    <p:extLst>
      <p:ext uri="{BB962C8B-B14F-4D97-AF65-F5344CB8AC3E}">
        <p14:creationId xmlns:p14="http://schemas.microsoft.com/office/powerpoint/2010/main" val="37324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ltLang="en-US"/>
              <a:t> </a:t>
            </a:r>
            <a:fld id="{26941119-584E-49A2-9497-AD4F9C8B355B}" type="slidenum">
              <a:rPr lang="en-US" altLang="en-US"/>
              <a:pPr>
                <a:defRPr/>
              </a:pPr>
              <a:t>‹#›</a:t>
            </a:fld>
            <a:r>
              <a:rPr lang="en-US" altLang="en-US"/>
              <a:t>  </a:t>
            </a:r>
          </a:p>
        </p:txBody>
      </p:sp>
    </p:spTree>
    <p:extLst>
      <p:ext uri="{BB962C8B-B14F-4D97-AF65-F5344CB8AC3E}">
        <p14:creationId xmlns:p14="http://schemas.microsoft.com/office/powerpoint/2010/main" val="273430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ltLang="en-US"/>
              <a:t> </a:t>
            </a:r>
            <a:fld id="{25D543AD-379D-4FD6-A5EC-6726BC29F09E}" type="slidenum">
              <a:rPr lang="en-US" altLang="en-US"/>
              <a:pPr>
                <a:defRPr/>
              </a:pPr>
              <a:t>‹#›</a:t>
            </a:fld>
            <a:r>
              <a:rPr lang="en-US" altLang="en-US"/>
              <a:t>  </a:t>
            </a:r>
          </a:p>
        </p:txBody>
      </p:sp>
    </p:spTree>
    <p:extLst>
      <p:ext uri="{BB962C8B-B14F-4D97-AF65-F5344CB8AC3E}">
        <p14:creationId xmlns:p14="http://schemas.microsoft.com/office/powerpoint/2010/main" val="371521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141ADB9A-3D52-40FA-B512-E21FC95B3F9B}" type="slidenum">
              <a:rPr lang="en-US" altLang="en-US"/>
              <a:pPr>
                <a:defRPr/>
              </a:pPr>
              <a:t>‹#›</a:t>
            </a:fld>
            <a:r>
              <a:rPr lang="en-US" altLang="en-US"/>
              <a:t>  </a:t>
            </a:r>
          </a:p>
        </p:txBody>
      </p:sp>
    </p:spTree>
    <p:extLst>
      <p:ext uri="{BB962C8B-B14F-4D97-AF65-F5344CB8AC3E}">
        <p14:creationId xmlns:p14="http://schemas.microsoft.com/office/powerpoint/2010/main" val="62413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C5F588AE-7B42-4513-856A-985FF348D81B}" type="slidenum">
              <a:rPr lang="en-US" altLang="en-US"/>
              <a:pPr>
                <a:defRPr/>
              </a:pPr>
              <a:t>‹#›</a:t>
            </a:fld>
            <a:r>
              <a:rPr lang="en-US" altLang="en-US"/>
              <a:t>  </a:t>
            </a:r>
          </a:p>
        </p:txBody>
      </p:sp>
    </p:spTree>
    <p:extLst>
      <p:ext uri="{BB962C8B-B14F-4D97-AF65-F5344CB8AC3E}">
        <p14:creationId xmlns:p14="http://schemas.microsoft.com/office/powerpoint/2010/main" val="25970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2" descr="New_TS_2.jpg"/>
          <p:cNvPicPr>
            <a:picLocks noChangeAspect="1"/>
          </p:cNvPicPr>
          <p:nvPr userDrawn="1"/>
        </p:nvPicPr>
        <p:blipFill>
          <a:blip r:embed="rId15">
            <a:extLst>
              <a:ext uri="{28A0092B-C50C-407E-A947-70E740481C1C}">
                <a14:useLocalDpi xmlns:a14="http://schemas.microsoft.com/office/drawing/2010/main" val="0"/>
              </a:ext>
            </a:extLst>
          </a:blip>
          <a:srcRect l="104"/>
          <a:stretch>
            <a:fillRect/>
          </a:stretch>
        </p:blipFill>
        <p:spPr bwMode="auto">
          <a:xfrm>
            <a:off x="0" y="-1588"/>
            <a:ext cx="9134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Slide_content_2_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805238"/>
            <a:ext cx="29781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914400" y="2020888"/>
            <a:ext cx="777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4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smtClean="0">
                <a:solidFill>
                  <a:srgbClr val="542200"/>
                </a:solidFill>
              </a:defRPr>
            </a:lvl1pPr>
          </a:lstStyle>
          <a:p>
            <a:pPr>
              <a:defRPr/>
            </a:pPr>
            <a:r>
              <a:rPr lang="en-US" altLang="en-US"/>
              <a:t> </a:t>
            </a:r>
            <a:fld id="{C95460F2-9B4D-4CB8-BE73-63332AF92CBC}" type="slidenum">
              <a:rPr lang="en-US" altLang="en-US"/>
              <a:pPr>
                <a:defRPr/>
              </a:pPr>
              <a:t>‹#›</a:t>
            </a:fld>
            <a:r>
              <a:rPr lang="en-US" alt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1" compatLnSpc="1">
            <a:prstTxWarp prst="textNoShape">
              <a:avLst/>
            </a:prstTxWarp>
          </a:bodyPr>
          <a:lstStyle/>
          <a:p>
            <a:pPr lvl="0"/>
            <a:r>
              <a:rPr lang="en-US" alt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nchor="ctr" anchorCtr="1"/>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00" b="1" smtClean="0">
                <a:solidFill>
                  <a:srgbClr val="542200"/>
                </a:solidFill>
              </a:rPr>
              <a:t>T</a:t>
            </a:r>
            <a:r>
              <a:rPr lang="en-US" sz="800" b="1" smtClean="0">
                <a:solidFill>
                  <a:srgbClr val="542200"/>
                </a:solidFill>
              </a:rPr>
              <a:t>EAM</a:t>
            </a:r>
            <a:r>
              <a:rPr lang="en-US" sz="1000" b="1" smtClean="0">
                <a:solidFill>
                  <a:srgbClr val="542200"/>
                </a:solidFill>
              </a:rPr>
              <a:t>STEPPS 05.2</a:t>
            </a:r>
          </a:p>
        </p:txBody>
      </p:sp>
      <p:pic>
        <p:nvPicPr>
          <p:cNvPr id="1032" name="Picture 8" descr="Slide_content2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868363"/>
            <a:ext cx="6842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lide_content2_06"/>
          <p:cNvPicPr>
            <a:picLocks noChangeAspect="1" noChangeArrowheads="1"/>
          </p:cNvPicPr>
          <p:nvPr/>
        </p:nvPicPr>
        <p:blipFill>
          <a:blip r:embed="rId18">
            <a:extLst>
              <a:ext uri="{28A0092B-C50C-407E-A947-70E740481C1C}">
                <a14:useLocalDpi xmlns:a14="http://schemas.microsoft.com/office/drawing/2010/main" val="0"/>
              </a:ext>
            </a:extLst>
          </a:blip>
          <a:srcRect t="-5882" r="1672"/>
          <a:stretch>
            <a:fillRect/>
          </a:stretch>
        </p:blipFill>
        <p:spPr bwMode="auto">
          <a:xfrm>
            <a:off x="2962275" y="6400800"/>
            <a:ext cx="615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50" name="Text Box 10"/>
          <p:cNvSpPr txBox="1">
            <a:spLocks noChangeArrowheads="1"/>
          </p:cNvSpPr>
          <p:nvPr/>
        </p:nvSpPr>
        <p:spPr bwMode="auto">
          <a:xfrm>
            <a:off x="220663" y="6550025"/>
            <a:ext cx="1971675" cy="2286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eaLnBrk="1" hangingPunct="1">
              <a:spcBef>
                <a:spcPct val="50000"/>
              </a:spcBef>
              <a:defRPr/>
            </a:pPr>
            <a:r>
              <a:rPr lang="en-US" altLang="en-US" sz="900" b="1" dirty="0" smtClean="0">
                <a:solidFill>
                  <a:schemeClr val="accent1"/>
                </a:solidFill>
              </a:rPr>
              <a:t>Mod 6  2.0   Page </a:t>
            </a:r>
            <a:fld id="{068DC8EE-F631-48B9-83CE-A426EF76205A}" type="slidenum">
              <a:rPr lang="en-US" altLang="en-US" sz="900" b="1" smtClean="0">
                <a:solidFill>
                  <a:schemeClr val="accent1"/>
                </a:solidFill>
              </a:rPr>
              <a:pPr eaLnBrk="1" hangingPunct="1">
                <a:spcBef>
                  <a:spcPct val="50000"/>
                </a:spcBef>
                <a:defRPr/>
              </a:pPr>
              <a:t>‹#›</a:t>
            </a:fld>
            <a:endParaRPr lang="en-US" altLang="en-US" sz="900" b="1" dirty="0" smtClean="0">
              <a:solidFill>
                <a:schemeClr val="accent1"/>
              </a:solidFill>
            </a:endParaRPr>
          </a:p>
        </p:txBody>
      </p:sp>
      <p:sp>
        <p:nvSpPr>
          <p:cNvPr id="11" name="Text Box 11"/>
          <p:cNvSpPr txBox="1">
            <a:spLocks noChangeArrowheads="1"/>
          </p:cNvSpPr>
          <p:nvPr userDrawn="1"/>
        </p:nvSpPr>
        <p:spPr bwMode="gray">
          <a:xfrm>
            <a:off x="7531100" y="49213"/>
            <a:ext cx="1222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dirty="0" smtClean="0">
                <a:solidFill>
                  <a:schemeClr val="bg1"/>
                </a:solidFill>
              </a:rPr>
              <a:t>Mutual </a:t>
            </a:r>
            <a:br>
              <a:rPr lang="en-US" b="1" dirty="0" smtClean="0">
                <a:solidFill>
                  <a:schemeClr val="bg1"/>
                </a:solidFill>
              </a:rPr>
            </a:br>
            <a:r>
              <a:rPr lang="en-US" b="1" dirty="0" smtClean="0">
                <a:solidFill>
                  <a:schemeClr val="bg1"/>
                </a:solidFill>
              </a:rPr>
              <a:t>Support</a:t>
            </a:r>
          </a:p>
        </p:txBody>
      </p:sp>
    </p:spTree>
  </p:cSld>
  <p:clrMap bg1="lt1" tx1="dk1" bg2="lt2" tx2="dk2" accent1="accent1" accent2="accent2" accent3="accent3" accent4="accent4" accent5="accent5" accent6="accent6" hlink="hlink" folHlink="folHlink"/>
  <p:sldLayoutIdLst>
    <p:sldLayoutId id="2147483749"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0" r:id="rId12"/>
    <p:sldLayoutId id="2147483751" r:id="rId13"/>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ヒラギノ角ゴ Pro W3" charset="0"/>
          <a:cs typeface="ヒラギノ角ゴ Pro W3" charset="0"/>
        </a:defRPr>
      </a:lvl1pPr>
      <a:lvl2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defRPr>
      </a:lvl3pPr>
      <a:lvl4pPr marL="1090613"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4pPr>
      <a:lvl5pPr marL="13208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x.ha.osd.mil/FileDir/71ba9987-c5df-40ca-ab62-405d959a22ac/Module%204-05.1-MutualSupport.pp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Feedback.DocToMedTech.INPTMED.m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ahrq.gov/teamstepps/instructor/videos/ts_FeedbackDocToMedTech/feedbackDocToMedtech.html"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CUS.LandD.m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hlinkClick r:id="rId3"/>
          </p:cNvPr>
          <p:cNvSpPr txBox="1">
            <a:spLocks noChangeArrowheads="1"/>
          </p:cNvSpPr>
          <p:nvPr/>
        </p:nvSpPr>
        <p:spPr bwMode="auto">
          <a:xfrm>
            <a:off x="3200400" y="111125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nchor="ctr" anchorCtr="1"/>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algn="ctr" eaLnBrk="1" hangingPunct="1"/>
            <a:r>
              <a:rPr lang="en-US" altLang="en-US" sz="3600" b="1">
                <a:solidFill>
                  <a:srgbClr val="663300"/>
                </a:solidFill>
              </a:rPr>
              <a:t>Mutual Support</a:t>
            </a:r>
          </a:p>
        </p:txBody>
      </p:sp>
      <p:pic>
        <p:nvPicPr>
          <p:cNvPr id="5123" name="Picture 7" descr="mutual_su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98650"/>
            <a:ext cx="28860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9" descr="TeamSTEPPS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6263" y="5881688"/>
            <a:ext cx="33623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10  </a:t>
            </a:r>
          </a:p>
        </p:txBody>
      </p:sp>
      <p:sp>
        <p:nvSpPr>
          <p:cNvPr id="14339" name="Rectangle 3"/>
          <p:cNvSpPr>
            <a:spLocks noGrp="1" noChangeArrowheads="1"/>
          </p:cNvSpPr>
          <p:nvPr>
            <p:ph type="title"/>
          </p:nvPr>
        </p:nvSpPr>
        <p:spPr>
          <a:xfrm>
            <a:off x="881063" y="876300"/>
            <a:ext cx="8013700" cy="914400"/>
          </a:xfrm>
        </p:spPr>
        <p:txBody>
          <a:bodyPr/>
          <a:lstStyle/>
          <a:p>
            <a:pPr eaLnBrk="1" hangingPunct="1"/>
            <a:r>
              <a:rPr lang="en-US" altLang="en-US" smtClean="0">
                <a:ea typeface="ヒラギノ角ゴ Pro W3" pitchFamily="127" charset="-128"/>
              </a:rPr>
              <a:t>Providing Effective Feedback Video</a:t>
            </a:r>
          </a:p>
        </p:txBody>
      </p:sp>
      <p:pic>
        <p:nvPicPr>
          <p:cNvPr id="14340" name="Picture 6" descr="director_penguin">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313" y="4856163"/>
            <a:ext cx="13144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3" descr="Feedbac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725613"/>
            <a:ext cx="5813425"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3F78BF58-4A28-4BF9-AF40-154F88367895}" type="slidenum">
              <a:rPr lang="en-US" altLang="en-US" sz="1000">
                <a:solidFill>
                  <a:srgbClr val="542200"/>
                </a:solidFill>
              </a:rPr>
              <a:pPr eaLnBrk="1" hangingPunct="1">
                <a:lnSpc>
                  <a:spcPct val="100000"/>
                </a:lnSpc>
                <a:spcBef>
                  <a:spcPct val="0"/>
                </a:spcBef>
                <a:buClrTx/>
                <a:buSzTx/>
                <a:buFontTx/>
                <a:buNone/>
              </a:pPr>
              <a:t>11</a:t>
            </a:fld>
            <a:r>
              <a:rPr lang="en-US" altLang="en-US" sz="1000">
                <a:solidFill>
                  <a:srgbClr val="542200"/>
                </a:solidFill>
              </a:rPr>
              <a:t>  </a:t>
            </a:r>
          </a:p>
        </p:txBody>
      </p:sp>
      <p:sp>
        <p:nvSpPr>
          <p:cNvPr id="15363" name="Rectangle 2"/>
          <p:cNvSpPr>
            <a:spLocks noGrp="1" noChangeArrowheads="1"/>
          </p:cNvSpPr>
          <p:nvPr>
            <p:ph type="body" idx="1"/>
          </p:nvPr>
        </p:nvSpPr>
        <p:spPr>
          <a:xfrm>
            <a:off x="1230313" y="1733550"/>
            <a:ext cx="7289800" cy="4367213"/>
          </a:xfrm>
        </p:spPr>
        <p:txBody>
          <a:bodyPr/>
          <a:lstStyle/>
          <a:p>
            <a:pPr marL="0" indent="0" eaLnBrk="1" hangingPunct="1">
              <a:buFont typeface="Wingdings" pitchFamily="2" charset="2"/>
              <a:buNone/>
            </a:pPr>
            <a:endParaRPr lang="en-US" altLang="en-US" u="sng" smtClean="0">
              <a:ea typeface="ヒラギノ角ゴ Pro W3" pitchFamily="127" charset="-128"/>
            </a:endParaRPr>
          </a:p>
          <a:p>
            <a:pPr marL="0" indent="0" eaLnBrk="1" hangingPunct="1">
              <a:buFont typeface="Wingdings" pitchFamily="2" charset="2"/>
              <a:buNone/>
            </a:pPr>
            <a:r>
              <a:rPr lang="en-US" altLang="en-US" smtClean="0">
                <a:ea typeface="ヒラギノ角ゴ Pro W3" pitchFamily="127" charset="-128"/>
              </a:rPr>
              <a:t>An attending watches an intern start to place a chest tube in an obese patient in an incorrect location. </a:t>
            </a:r>
          </a:p>
          <a:p>
            <a:pPr marL="0" indent="0" eaLnBrk="1" hangingPunct="1">
              <a:buFont typeface="Wingdings" pitchFamily="2" charset="2"/>
              <a:buNone/>
            </a:pPr>
            <a:endParaRPr lang="en-US" altLang="en-US" b="1" smtClean="0">
              <a:ea typeface="ヒラギノ角ゴ Pro W3" pitchFamily="127" charset="-128"/>
            </a:endParaRPr>
          </a:p>
          <a:p>
            <a:pPr marL="0" indent="0" algn="ctr" eaLnBrk="1" hangingPunct="1">
              <a:buFont typeface="Wingdings" pitchFamily="2" charset="2"/>
              <a:buNone/>
            </a:pPr>
            <a:r>
              <a:rPr lang="en-US" altLang="en-US" b="1" smtClean="0">
                <a:ea typeface="ヒラギノ角ゴ Pro W3" pitchFamily="127" charset="-128"/>
              </a:rPr>
              <a:t>How would you provide effective feedback?</a:t>
            </a:r>
          </a:p>
          <a:p>
            <a:pPr marL="0" indent="0" eaLnBrk="1" hangingPunct="1">
              <a:buFont typeface="Wingdings" pitchFamily="2" charset="2"/>
              <a:buNone/>
            </a:pPr>
            <a:endParaRPr lang="en-US" altLang="en-US" smtClean="0">
              <a:ea typeface="ヒラギノ角ゴ Pro W3" pitchFamily="127" charset="-128"/>
            </a:endParaRPr>
          </a:p>
        </p:txBody>
      </p:sp>
      <p:sp>
        <p:nvSpPr>
          <p:cNvPr id="15364" name="Rectangle 3"/>
          <p:cNvSpPr>
            <a:spLocks noGrp="1" noChangeArrowheads="1"/>
          </p:cNvSpPr>
          <p:nvPr>
            <p:ph type="title"/>
          </p:nvPr>
        </p:nvSpPr>
        <p:spPr/>
        <p:txBody>
          <a:bodyPr/>
          <a:lstStyle/>
          <a:p>
            <a:pPr eaLnBrk="1" hangingPunct="1"/>
            <a:r>
              <a:rPr lang="en-US" altLang="en-US" smtClean="0">
                <a:ea typeface="ヒラギノ角ゴ Pro W3" pitchFamily="127" charset="-128"/>
              </a:rPr>
              <a:t>Feedback Exercise</a:t>
            </a:r>
          </a:p>
        </p:txBody>
      </p:sp>
      <p:pic>
        <p:nvPicPr>
          <p:cNvPr id="15365" name="Picture 9" descr="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9AB24CAF-B85A-4A14-B9A4-398938319366}" type="slidenum">
              <a:rPr lang="en-US" altLang="en-US" sz="1000">
                <a:solidFill>
                  <a:srgbClr val="542200"/>
                </a:solidFill>
              </a:rPr>
              <a:pPr eaLnBrk="1" hangingPunct="1">
                <a:lnSpc>
                  <a:spcPct val="100000"/>
                </a:lnSpc>
                <a:spcBef>
                  <a:spcPct val="0"/>
                </a:spcBef>
                <a:buClrTx/>
                <a:buSzTx/>
                <a:buFontTx/>
                <a:buNone/>
              </a:pPr>
              <a:t>12</a:t>
            </a:fld>
            <a:r>
              <a:rPr lang="en-US" altLang="en-US" sz="1000">
                <a:solidFill>
                  <a:srgbClr val="542200"/>
                </a:solidFill>
              </a:rPr>
              <a:t>  </a:t>
            </a:r>
          </a:p>
        </p:txBody>
      </p:sp>
      <p:sp>
        <p:nvSpPr>
          <p:cNvPr id="16387" name="Rectangle 3"/>
          <p:cNvSpPr>
            <a:spLocks noGrp="1" noChangeArrowheads="1"/>
          </p:cNvSpPr>
          <p:nvPr>
            <p:ph type="body" idx="1"/>
          </p:nvPr>
        </p:nvSpPr>
        <p:spPr>
          <a:xfrm>
            <a:off x="990600" y="1992313"/>
            <a:ext cx="6434138" cy="4221162"/>
          </a:xfrm>
        </p:spPr>
        <p:txBody>
          <a:bodyPr/>
          <a:lstStyle/>
          <a:p>
            <a:pPr eaLnBrk="1" hangingPunct="1">
              <a:lnSpc>
                <a:spcPct val="90000"/>
              </a:lnSpc>
              <a:buFont typeface="Wingdings" pitchFamily="2" charset="2"/>
              <a:buNone/>
            </a:pPr>
            <a:endParaRPr lang="en-US" altLang="en-US" sz="1000" smtClean="0">
              <a:ea typeface="ヒラギノ角ゴ Pro W3" pitchFamily="127" charset="-128"/>
            </a:endParaRPr>
          </a:p>
          <a:p>
            <a:pPr eaLnBrk="1" hangingPunct="1">
              <a:lnSpc>
                <a:spcPct val="90000"/>
              </a:lnSpc>
            </a:pPr>
            <a:r>
              <a:rPr lang="en-US" altLang="en-US" smtClean="0">
                <a:ea typeface="ヒラギノ角ゴ Pro W3" pitchFamily="127" charset="-128"/>
              </a:rPr>
              <a:t>Advocate for the patient </a:t>
            </a:r>
          </a:p>
          <a:p>
            <a:pPr lvl="1" eaLnBrk="1" hangingPunct="1">
              <a:lnSpc>
                <a:spcPct val="90000"/>
              </a:lnSpc>
            </a:pPr>
            <a:r>
              <a:rPr lang="en-US" altLang="en-US" smtClean="0">
                <a:ea typeface="ヒラギノ角ゴ Pro W3" pitchFamily="127" charset="-128"/>
              </a:rPr>
              <a:t>Invoked when team members’ </a:t>
            </a:r>
            <a:br>
              <a:rPr lang="en-US" altLang="en-US" smtClean="0">
                <a:ea typeface="ヒラギノ角ゴ Pro W3" pitchFamily="127" charset="-128"/>
              </a:rPr>
            </a:br>
            <a:r>
              <a:rPr lang="en-US" altLang="en-US" smtClean="0">
                <a:ea typeface="ヒラギノ角ゴ Pro W3" pitchFamily="127" charset="-128"/>
              </a:rPr>
              <a:t>viewpoints don’t coincide with </a:t>
            </a:r>
            <a:br>
              <a:rPr lang="en-US" altLang="en-US" smtClean="0">
                <a:ea typeface="ヒラギノ角ゴ Pro W3" pitchFamily="127" charset="-128"/>
              </a:rPr>
            </a:br>
            <a:r>
              <a:rPr lang="en-US" altLang="en-US" smtClean="0">
                <a:ea typeface="ヒラギノ角ゴ Pro W3" pitchFamily="127" charset="-128"/>
              </a:rPr>
              <a:t>that of a decision maker</a:t>
            </a:r>
          </a:p>
          <a:p>
            <a:pPr eaLnBrk="1" hangingPunct="1">
              <a:lnSpc>
                <a:spcPct val="90000"/>
              </a:lnSpc>
            </a:pPr>
            <a:r>
              <a:rPr lang="en-US" altLang="en-US" smtClean="0">
                <a:ea typeface="ヒラギノ角ゴ Pro W3" pitchFamily="127" charset="-128"/>
              </a:rPr>
              <a:t>Assert a corrective action in a </a:t>
            </a:r>
            <a:br>
              <a:rPr lang="en-US" altLang="en-US" smtClean="0">
                <a:ea typeface="ヒラギノ角ゴ Pro W3" pitchFamily="127" charset="-128"/>
              </a:rPr>
            </a:br>
            <a:r>
              <a:rPr lang="en-US" altLang="en-US" i="1" smtClean="0">
                <a:solidFill>
                  <a:srgbClr val="E1393E"/>
                </a:solidFill>
                <a:ea typeface="ヒラギノ角ゴ Pro W3" pitchFamily="127" charset="-128"/>
              </a:rPr>
              <a:t>firm</a:t>
            </a:r>
            <a:r>
              <a:rPr lang="en-US" altLang="en-US" smtClean="0">
                <a:ea typeface="ヒラギノ角ゴ Pro W3" pitchFamily="127" charset="-128"/>
              </a:rPr>
              <a:t> and </a:t>
            </a:r>
            <a:r>
              <a:rPr lang="en-US" altLang="en-US" i="1" smtClean="0">
                <a:solidFill>
                  <a:srgbClr val="E1393E"/>
                </a:solidFill>
                <a:ea typeface="ヒラギノ角ゴ Pro W3" pitchFamily="127" charset="-128"/>
              </a:rPr>
              <a:t>respectful</a:t>
            </a:r>
            <a:r>
              <a:rPr lang="en-US" altLang="en-US" smtClean="0">
                <a:ea typeface="ヒラギノ角ゴ Pro W3" pitchFamily="127" charset="-128"/>
              </a:rPr>
              <a:t> manner</a:t>
            </a:r>
          </a:p>
          <a:p>
            <a:pPr eaLnBrk="1" hangingPunct="1">
              <a:lnSpc>
                <a:spcPct val="90000"/>
              </a:lnSpc>
              <a:buFont typeface="Wingdings" pitchFamily="2" charset="2"/>
              <a:buNone/>
            </a:pPr>
            <a:endParaRPr lang="en-US" altLang="en-US" smtClean="0">
              <a:ea typeface="ヒラギノ角ゴ Pro W3" pitchFamily="127" charset="-128"/>
            </a:endParaRPr>
          </a:p>
          <a:p>
            <a:pPr eaLnBrk="1" hangingPunct="1">
              <a:lnSpc>
                <a:spcPct val="90000"/>
              </a:lnSpc>
              <a:buFont typeface="Wingdings" pitchFamily="2" charset="2"/>
              <a:buNone/>
            </a:pPr>
            <a:endParaRPr lang="en-US" altLang="en-US" smtClean="0">
              <a:ea typeface="ヒラギノ角ゴ Pro W3" pitchFamily="127" charset="-128"/>
            </a:endParaRPr>
          </a:p>
        </p:txBody>
      </p:sp>
      <p:sp>
        <p:nvSpPr>
          <p:cNvPr id="16388" name="Rectangle 4"/>
          <p:cNvSpPr>
            <a:spLocks noGrp="1" noChangeArrowheads="1"/>
          </p:cNvSpPr>
          <p:nvPr>
            <p:ph type="title"/>
          </p:nvPr>
        </p:nvSpPr>
        <p:spPr/>
        <p:txBody>
          <a:bodyPr/>
          <a:lstStyle/>
          <a:p>
            <a:pPr eaLnBrk="1" hangingPunct="1"/>
            <a:r>
              <a:rPr lang="en-US" altLang="en-US" smtClean="0">
                <a:ea typeface="ヒラギノ角ゴ Pro W3" pitchFamily="127" charset="-128"/>
              </a:rPr>
              <a:t>Advocacy and Assertion</a:t>
            </a:r>
          </a:p>
        </p:txBody>
      </p:sp>
      <p:pic>
        <p:nvPicPr>
          <p:cNvPr id="16389" name="Picture 5" descr="advoc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1755775"/>
            <a:ext cx="230346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asser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057650"/>
            <a:ext cx="20859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E424E55D-1124-477D-8436-0E48A29F99AF}" type="slidenum">
              <a:rPr lang="en-US" altLang="en-US" sz="1000">
                <a:solidFill>
                  <a:srgbClr val="542200"/>
                </a:solidFill>
              </a:rPr>
              <a:pPr eaLnBrk="1" hangingPunct="1">
                <a:lnSpc>
                  <a:spcPct val="100000"/>
                </a:lnSpc>
                <a:spcBef>
                  <a:spcPct val="0"/>
                </a:spcBef>
                <a:buClrTx/>
                <a:buSzTx/>
                <a:buFontTx/>
                <a:buNone/>
              </a:pPr>
              <a:t>13</a:t>
            </a:fld>
            <a:r>
              <a:rPr lang="en-US" altLang="en-US" sz="1000">
                <a:solidFill>
                  <a:srgbClr val="542200"/>
                </a:solidFill>
              </a:rPr>
              <a:t>  </a:t>
            </a:r>
          </a:p>
        </p:txBody>
      </p:sp>
      <p:sp>
        <p:nvSpPr>
          <p:cNvPr id="17411" name="Rectangle 2"/>
          <p:cNvSpPr>
            <a:spLocks noGrp="1" noChangeArrowheads="1"/>
          </p:cNvSpPr>
          <p:nvPr>
            <p:ph type="body" idx="1"/>
          </p:nvPr>
        </p:nvSpPr>
        <p:spPr>
          <a:xfrm>
            <a:off x="1346200" y="1692275"/>
            <a:ext cx="7340600" cy="4660900"/>
          </a:xfrm>
        </p:spPr>
        <p:txBody>
          <a:bodyPr/>
          <a:lstStyle/>
          <a:p>
            <a:pPr eaLnBrk="1" hangingPunct="1">
              <a:lnSpc>
                <a:spcPct val="90000"/>
              </a:lnSpc>
            </a:pPr>
            <a:r>
              <a:rPr lang="en-US" altLang="en-US" smtClean="0">
                <a:ea typeface="ヒラギノ角ゴ Pro W3" pitchFamily="127" charset="-128"/>
              </a:rPr>
              <a:t>Respectful and supportive of authority</a:t>
            </a:r>
          </a:p>
          <a:p>
            <a:pPr eaLnBrk="1" hangingPunct="1">
              <a:lnSpc>
                <a:spcPct val="90000"/>
              </a:lnSpc>
            </a:pPr>
            <a:r>
              <a:rPr lang="en-US" altLang="en-US" smtClean="0">
                <a:ea typeface="ヒラギノ角ゴ Pro W3" pitchFamily="127" charset="-128"/>
              </a:rPr>
              <a:t>Clearly asserts concerns and suggestions</a:t>
            </a:r>
          </a:p>
          <a:p>
            <a:pPr eaLnBrk="1" hangingPunct="1">
              <a:lnSpc>
                <a:spcPct val="90000"/>
              </a:lnSpc>
            </a:pPr>
            <a:r>
              <a:rPr lang="en-US" altLang="en-US" smtClean="0">
                <a:ea typeface="ヒラギノ角ゴ Pro W3" pitchFamily="127" charset="-128"/>
              </a:rPr>
              <a:t>Is nonthreatening and ensures that critical information is addressed</a:t>
            </a:r>
          </a:p>
          <a:p>
            <a:pPr eaLnBrk="1" hangingPunct="1">
              <a:lnSpc>
                <a:spcPct val="90000"/>
              </a:lnSpc>
            </a:pPr>
            <a:r>
              <a:rPr lang="en-US" altLang="en-US" smtClean="0">
                <a:ea typeface="ヒラギノ角ゴ Pro W3" pitchFamily="127" charset="-128"/>
              </a:rPr>
              <a:t>Five-Step Process:</a:t>
            </a:r>
          </a:p>
          <a:p>
            <a:pPr marL="919163" lvl="4" eaLnBrk="1" hangingPunct="1">
              <a:buClrTx/>
              <a:buFont typeface="Arial" pitchFamily="34" charset="0"/>
              <a:buAutoNum type="arabicPeriod"/>
            </a:pPr>
            <a:r>
              <a:rPr lang="en-US" altLang="en-US" smtClean="0">
                <a:ea typeface="MS PGothic" pitchFamily="34" charset="-128"/>
              </a:rPr>
              <a:t>Open the discussion</a:t>
            </a:r>
          </a:p>
          <a:p>
            <a:pPr marL="919163" lvl="4" eaLnBrk="1" hangingPunct="1">
              <a:buClrTx/>
              <a:buFont typeface="Arial" pitchFamily="34" charset="0"/>
              <a:buAutoNum type="arabicPeriod"/>
            </a:pPr>
            <a:r>
              <a:rPr lang="en-US" altLang="en-US" smtClean="0">
                <a:ea typeface="MS PGothic" pitchFamily="34" charset="-128"/>
              </a:rPr>
              <a:t>State the concern</a:t>
            </a:r>
          </a:p>
          <a:p>
            <a:pPr marL="919163" lvl="4" eaLnBrk="1" hangingPunct="1">
              <a:buClrTx/>
              <a:buFont typeface="Arial" pitchFamily="34" charset="0"/>
              <a:buAutoNum type="arabicPeriod"/>
            </a:pPr>
            <a:r>
              <a:rPr lang="en-US" altLang="en-US" smtClean="0">
                <a:ea typeface="MS PGothic" pitchFamily="34" charset="-128"/>
              </a:rPr>
              <a:t>State the problem—real or perceived</a:t>
            </a:r>
          </a:p>
          <a:p>
            <a:pPr marL="919163" lvl="4" eaLnBrk="1" hangingPunct="1">
              <a:buClrTx/>
              <a:buFont typeface="Arial" pitchFamily="34" charset="0"/>
              <a:buAutoNum type="arabicPeriod"/>
            </a:pPr>
            <a:r>
              <a:rPr lang="en-US" altLang="en-US" smtClean="0">
                <a:ea typeface="MS PGothic" pitchFamily="34" charset="-128"/>
              </a:rPr>
              <a:t>Offer a solution</a:t>
            </a:r>
          </a:p>
          <a:p>
            <a:pPr marL="919163" lvl="4" eaLnBrk="1" hangingPunct="1">
              <a:buClrTx/>
              <a:buFont typeface="Arial" pitchFamily="34" charset="0"/>
              <a:buAutoNum type="arabicPeriod"/>
            </a:pPr>
            <a:r>
              <a:rPr lang="en-US" altLang="en-US" smtClean="0">
                <a:ea typeface="MS PGothic" pitchFamily="34" charset="-128"/>
              </a:rPr>
              <a:t>Obtain an agreement</a:t>
            </a:r>
          </a:p>
        </p:txBody>
      </p:sp>
      <p:sp>
        <p:nvSpPr>
          <p:cNvPr id="17412" name="Rectangle 3"/>
          <p:cNvSpPr>
            <a:spLocks noGrp="1" noChangeArrowheads="1"/>
          </p:cNvSpPr>
          <p:nvPr>
            <p:ph type="title"/>
          </p:nvPr>
        </p:nvSpPr>
        <p:spPr/>
        <p:txBody>
          <a:bodyPr/>
          <a:lstStyle/>
          <a:p>
            <a:pPr eaLnBrk="1" hangingPunct="1"/>
            <a:r>
              <a:rPr lang="en-US" altLang="en-US" smtClean="0">
                <a:ea typeface="ヒラギノ角ゴ Pro W3" pitchFamily="127" charset="-128"/>
              </a:rPr>
              <a:t>The Assertive Statement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402BB397-14E9-4DB7-B5D2-241F6CC35DAA}" type="slidenum">
              <a:rPr lang="en-US" altLang="en-US" sz="1000">
                <a:solidFill>
                  <a:srgbClr val="542200"/>
                </a:solidFill>
              </a:rPr>
              <a:pPr eaLnBrk="1" hangingPunct="1">
                <a:lnSpc>
                  <a:spcPct val="100000"/>
                </a:lnSpc>
                <a:spcBef>
                  <a:spcPct val="0"/>
                </a:spcBef>
                <a:buClrTx/>
                <a:buSzTx/>
                <a:buFontTx/>
                <a:buNone/>
              </a:pPr>
              <a:t>14</a:t>
            </a:fld>
            <a:r>
              <a:rPr lang="en-US" altLang="en-US" sz="1000">
                <a:solidFill>
                  <a:srgbClr val="542200"/>
                </a:solidFill>
              </a:rPr>
              <a:t>  </a:t>
            </a:r>
          </a:p>
        </p:txBody>
      </p:sp>
      <p:sp>
        <p:nvSpPr>
          <p:cNvPr id="18435" name="Rectangle 1026"/>
          <p:cNvSpPr>
            <a:spLocks noGrp="1" noChangeArrowheads="1"/>
          </p:cNvSpPr>
          <p:nvPr>
            <p:ph type="title"/>
          </p:nvPr>
        </p:nvSpPr>
        <p:spPr>
          <a:xfrm>
            <a:off x="922338" y="909638"/>
            <a:ext cx="7739062" cy="914400"/>
          </a:xfrm>
        </p:spPr>
        <p:txBody>
          <a:bodyPr/>
          <a:lstStyle/>
          <a:p>
            <a:pPr eaLnBrk="1" hangingPunct="1"/>
            <a:r>
              <a:rPr lang="en-US" altLang="en-US" smtClean="0">
                <a:ea typeface="ヒラギノ角ゴ Pro W3" pitchFamily="127" charset="-128"/>
              </a:rPr>
              <a:t>Two-Challenge Rule </a:t>
            </a:r>
          </a:p>
        </p:txBody>
      </p:sp>
      <p:pic>
        <p:nvPicPr>
          <p:cNvPr id="18436" name="Picture 1029" descr="2challenge_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2311400"/>
            <a:ext cx="71278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1032" descr="alt=&quot;&quot;"/>
          <p:cNvGrpSpPr>
            <a:grpSpLocks/>
          </p:cNvGrpSpPr>
          <p:nvPr/>
        </p:nvGrpSpPr>
        <p:grpSpPr bwMode="auto">
          <a:xfrm>
            <a:off x="1525588" y="2376488"/>
            <a:ext cx="433387" cy="366712"/>
            <a:chOff x="961" y="1497"/>
            <a:chExt cx="273" cy="231"/>
          </a:xfrm>
        </p:grpSpPr>
        <p:sp>
          <p:nvSpPr>
            <p:cNvPr id="18441" name="Oval 1030"/>
            <p:cNvSpPr>
              <a:spLocks noChangeArrowheads="1"/>
            </p:cNvSpPr>
            <p:nvPr/>
          </p:nvSpPr>
          <p:spPr bwMode="auto">
            <a:xfrm>
              <a:off x="971" y="1520"/>
              <a:ext cx="192" cy="187"/>
            </a:xfrm>
            <a:prstGeom prst="ellipse">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sp>
          <p:nvSpPr>
            <p:cNvPr id="18442" name="Text Box 1031"/>
            <p:cNvSpPr txBox="1">
              <a:spLocks noChangeArrowheads="1"/>
            </p:cNvSpPr>
            <p:nvPr/>
          </p:nvSpPr>
          <p:spPr bwMode="auto">
            <a:xfrm>
              <a:off x="961" y="149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a:t>1</a:t>
              </a:r>
            </a:p>
          </p:txBody>
        </p:sp>
      </p:grpSp>
      <p:grpSp>
        <p:nvGrpSpPr>
          <p:cNvPr id="18438" name="Group 1033" descr="alt=&quot;&quot;"/>
          <p:cNvGrpSpPr>
            <a:grpSpLocks/>
          </p:cNvGrpSpPr>
          <p:nvPr/>
        </p:nvGrpSpPr>
        <p:grpSpPr bwMode="auto">
          <a:xfrm>
            <a:off x="5106988" y="2381250"/>
            <a:ext cx="433387" cy="366713"/>
            <a:chOff x="961" y="1497"/>
            <a:chExt cx="273" cy="231"/>
          </a:xfrm>
        </p:grpSpPr>
        <p:sp>
          <p:nvSpPr>
            <p:cNvPr id="18439" name="Oval 1034"/>
            <p:cNvSpPr>
              <a:spLocks noChangeArrowheads="1"/>
            </p:cNvSpPr>
            <p:nvPr/>
          </p:nvSpPr>
          <p:spPr bwMode="auto">
            <a:xfrm>
              <a:off x="971" y="1520"/>
              <a:ext cx="192" cy="187"/>
            </a:xfrm>
            <a:prstGeom prst="ellipse">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sp>
          <p:nvSpPr>
            <p:cNvPr id="18440" name="Text Box 1035"/>
            <p:cNvSpPr txBox="1">
              <a:spLocks noChangeArrowheads="1"/>
            </p:cNvSpPr>
            <p:nvPr/>
          </p:nvSpPr>
          <p:spPr bwMode="auto">
            <a:xfrm>
              <a:off x="961" y="149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dirty="0"/>
                <a:t>2</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06BF4D13-3CB0-48BC-B285-2EEF75AF40FC}" type="slidenum">
              <a:rPr lang="en-US" altLang="en-US" sz="1000">
                <a:solidFill>
                  <a:srgbClr val="542200"/>
                </a:solidFill>
              </a:rPr>
              <a:pPr eaLnBrk="1" hangingPunct="1">
                <a:lnSpc>
                  <a:spcPct val="100000"/>
                </a:lnSpc>
                <a:spcBef>
                  <a:spcPct val="0"/>
                </a:spcBef>
                <a:buClrTx/>
                <a:buSzTx/>
                <a:buFontTx/>
                <a:buNone/>
              </a:pPr>
              <a:t>15</a:t>
            </a:fld>
            <a:r>
              <a:rPr lang="en-US" altLang="en-US" sz="1000">
                <a:solidFill>
                  <a:srgbClr val="542200"/>
                </a:solidFill>
              </a:rPr>
              <a:t>  </a:t>
            </a:r>
          </a:p>
        </p:txBody>
      </p:sp>
      <p:sp>
        <p:nvSpPr>
          <p:cNvPr id="19459" name="Rectangle 2"/>
          <p:cNvSpPr>
            <a:spLocks noGrp="1" noChangeArrowheads="1"/>
          </p:cNvSpPr>
          <p:nvPr>
            <p:ph type="title"/>
          </p:nvPr>
        </p:nvSpPr>
        <p:spPr/>
        <p:txBody>
          <a:bodyPr/>
          <a:lstStyle/>
          <a:p>
            <a:pPr eaLnBrk="1" hangingPunct="1"/>
            <a:r>
              <a:rPr lang="en-US" altLang="en-US" dirty="0" smtClean="0">
                <a:ea typeface="ヒラギノ角ゴ Pro W3" pitchFamily="127" charset="-128"/>
              </a:rPr>
              <a:t>Two-Challenge Rule</a:t>
            </a:r>
          </a:p>
        </p:txBody>
      </p:sp>
      <p:sp>
        <p:nvSpPr>
          <p:cNvPr id="19460" name="Rectangle 3"/>
          <p:cNvSpPr>
            <a:spLocks noGrp="1" noChangeArrowheads="1"/>
          </p:cNvSpPr>
          <p:nvPr>
            <p:ph type="body" idx="1"/>
          </p:nvPr>
        </p:nvSpPr>
        <p:spPr>
          <a:xfrm>
            <a:off x="1066800" y="1903413"/>
            <a:ext cx="7772400" cy="3482975"/>
          </a:xfrm>
        </p:spPr>
        <p:txBody>
          <a:bodyPr/>
          <a:lstStyle/>
          <a:p>
            <a:pPr eaLnBrk="1" hangingPunct="1">
              <a:buFont typeface="Wingdings" pitchFamily="2" charset="2"/>
              <a:buNone/>
            </a:pPr>
            <a:r>
              <a:rPr lang="en-US" altLang="en-US" dirty="0" smtClean="0">
                <a:ea typeface="ヒラギノ角ゴ Pro W3" pitchFamily="127" charset="-128"/>
              </a:rPr>
              <a:t>Invoked when an initial assertion is ignored…</a:t>
            </a:r>
          </a:p>
          <a:p>
            <a:pPr eaLnBrk="1" hangingPunct="1"/>
            <a:r>
              <a:rPr lang="en-US" altLang="en-US" dirty="0" smtClean="0">
                <a:ea typeface="ヒラギノ角ゴ Pro W3" pitchFamily="127" charset="-128"/>
              </a:rPr>
              <a:t>It is your </a:t>
            </a:r>
            <a:r>
              <a:rPr lang="en-US" altLang="en-US" i="1" dirty="0" smtClean="0">
                <a:solidFill>
                  <a:schemeClr val="accent2"/>
                </a:solidFill>
                <a:ea typeface="ヒラギノ角ゴ Pro W3" pitchFamily="127" charset="-128"/>
              </a:rPr>
              <a:t>responsibility</a:t>
            </a:r>
            <a:r>
              <a:rPr lang="en-US" altLang="en-US" dirty="0" smtClean="0">
                <a:ea typeface="ヒラギノ角ゴ Pro W3" pitchFamily="127" charset="-128"/>
              </a:rPr>
              <a:t> to assertively voice your</a:t>
            </a:r>
            <a:r>
              <a:rPr lang="en-US" altLang="en-US" dirty="0" smtClean="0">
                <a:solidFill>
                  <a:srgbClr val="008000"/>
                </a:solidFill>
                <a:ea typeface="ヒラギノ角ゴ Pro W3" pitchFamily="127" charset="-128"/>
              </a:rPr>
              <a:t> </a:t>
            </a:r>
            <a:r>
              <a:rPr lang="en-US" altLang="en-US" dirty="0" smtClean="0">
                <a:ea typeface="ヒラギノ角ゴ Pro W3" pitchFamily="127" charset="-128"/>
              </a:rPr>
              <a:t>concern at least </a:t>
            </a:r>
            <a:r>
              <a:rPr lang="en-US" altLang="en-US" i="1" dirty="0" smtClean="0">
                <a:solidFill>
                  <a:schemeClr val="accent2"/>
                </a:solidFill>
                <a:ea typeface="ヒラギノ角ゴ Pro W3" pitchFamily="127" charset="-128"/>
              </a:rPr>
              <a:t>two times</a:t>
            </a:r>
            <a:r>
              <a:rPr lang="en-US" altLang="en-US" dirty="0" smtClean="0">
                <a:ea typeface="ヒラギノ角ゴ Pro W3" pitchFamily="127" charset="-128"/>
              </a:rPr>
              <a:t> to ensure that</a:t>
            </a:r>
            <a:r>
              <a:rPr lang="en-US" altLang="en-US" dirty="0" smtClean="0">
                <a:solidFill>
                  <a:srgbClr val="008000"/>
                </a:solidFill>
                <a:ea typeface="ヒラギノ角ゴ Pro W3" pitchFamily="127" charset="-128"/>
              </a:rPr>
              <a:t> </a:t>
            </a:r>
            <a:r>
              <a:rPr lang="en-US" altLang="en-US" dirty="0" smtClean="0">
                <a:ea typeface="ヒラギノ角ゴ Pro W3" pitchFamily="127" charset="-128"/>
              </a:rPr>
              <a:t>it has </a:t>
            </a:r>
            <a:br>
              <a:rPr lang="en-US" altLang="en-US" dirty="0" smtClean="0">
                <a:ea typeface="ヒラギノ角ゴ Pro W3" pitchFamily="127" charset="-128"/>
              </a:rPr>
            </a:br>
            <a:r>
              <a:rPr lang="en-US" altLang="en-US" dirty="0" smtClean="0">
                <a:ea typeface="ヒラギノ角ゴ Pro W3" pitchFamily="127" charset="-128"/>
              </a:rPr>
              <a:t>been heard</a:t>
            </a:r>
          </a:p>
          <a:p>
            <a:pPr eaLnBrk="1" hangingPunct="1"/>
            <a:r>
              <a:rPr lang="en-US" altLang="en-US" dirty="0" smtClean="0">
                <a:ea typeface="ヒラギノ角ゴ Pro W3" pitchFamily="127" charset="-128"/>
              </a:rPr>
              <a:t>The member being challenged must acknowledge</a:t>
            </a:r>
          </a:p>
          <a:p>
            <a:pPr eaLnBrk="1" hangingPunct="1"/>
            <a:r>
              <a:rPr lang="en-US" altLang="en-US" dirty="0" smtClean="0">
                <a:ea typeface="ヒラギノ角ゴ Pro W3" pitchFamily="127" charset="-128"/>
              </a:rPr>
              <a:t>If the outcome is still not acceptable</a:t>
            </a:r>
          </a:p>
          <a:p>
            <a:pPr lvl="1" eaLnBrk="1" hangingPunct="1"/>
            <a:r>
              <a:rPr lang="en-US" altLang="en-US" dirty="0" smtClean="0">
                <a:ea typeface="ヒラギノ角ゴ Pro W3" pitchFamily="127" charset="-128"/>
              </a:rPr>
              <a:t>Take a stronger course of action</a:t>
            </a:r>
          </a:p>
          <a:p>
            <a:pPr lvl="1" eaLnBrk="1" hangingPunct="1"/>
            <a:r>
              <a:rPr lang="en-US" altLang="en-US" dirty="0" smtClean="0">
                <a:ea typeface="ヒラギノ角ゴ Pro W3" pitchFamily="127" charset="-128"/>
              </a:rPr>
              <a:t> Use supervisor or chain of command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7DCC3CA2-4DE9-48B6-A8C3-4503408F4F41}" type="slidenum">
              <a:rPr lang="en-US" altLang="en-US" sz="1000" smtClean="0">
                <a:solidFill>
                  <a:srgbClr val="542200"/>
                </a:solidFill>
              </a:rPr>
              <a:pPr eaLnBrk="1" hangingPunct="1">
                <a:lnSpc>
                  <a:spcPct val="100000"/>
                </a:lnSpc>
                <a:spcBef>
                  <a:spcPct val="0"/>
                </a:spcBef>
                <a:buClrTx/>
                <a:buSzTx/>
                <a:buFontTx/>
                <a:buNone/>
              </a:pPr>
              <a:t>16</a:t>
            </a:fld>
            <a:r>
              <a:rPr lang="en-US" altLang="en-US" sz="1000" smtClean="0">
                <a:solidFill>
                  <a:srgbClr val="542200"/>
                </a:solidFill>
              </a:rPr>
              <a:t>  </a:t>
            </a:r>
          </a:p>
        </p:txBody>
      </p:sp>
      <p:sp>
        <p:nvSpPr>
          <p:cNvPr id="20483" name="Rectangle 2"/>
          <p:cNvSpPr>
            <a:spLocks noGrp="1" noChangeArrowheads="1"/>
          </p:cNvSpPr>
          <p:nvPr>
            <p:ph type="title"/>
          </p:nvPr>
        </p:nvSpPr>
        <p:spPr/>
        <p:txBody>
          <a:bodyPr/>
          <a:lstStyle/>
          <a:p>
            <a:pPr eaLnBrk="1" hangingPunct="1"/>
            <a:r>
              <a:rPr lang="en-US" altLang="en-US" dirty="0" smtClean="0">
                <a:ea typeface="ヒラギノ角ゴ Pro W3" pitchFamily="127" charset="-128"/>
              </a:rPr>
              <a:t>Two-Challenge Rule cont.</a:t>
            </a:r>
          </a:p>
        </p:txBody>
      </p:sp>
      <p:sp>
        <p:nvSpPr>
          <p:cNvPr id="18436" name="Rectangle 3"/>
          <p:cNvSpPr>
            <a:spLocks noGrp="1" noChangeArrowheads="1"/>
          </p:cNvSpPr>
          <p:nvPr>
            <p:ph type="body" sz="half" idx="1"/>
          </p:nvPr>
        </p:nvSpPr>
        <p:spPr>
          <a:xfrm>
            <a:off x="1204913" y="2190750"/>
            <a:ext cx="6734175" cy="3543300"/>
          </a:xfrm>
        </p:spPr>
        <p:txBody>
          <a:bodyPr/>
          <a:lstStyle/>
          <a:p>
            <a:pPr eaLnBrk="1" hangingPunct="1">
              <a:lnSpc>
                <a:spcPct val="100000"/>
              </a:lnSpc>
              <a:spcBef>
                <a:spcPct val="0"/>
              </a:spcBef>
              <a:defRPr/>
            </a:pPr>
            <a:r>
              <a:rPr lang="en-US" dirty="0" smtClean="0"/>
              <a:t>Empower any team member to </a:t>
            </a:r>
            <a:r>
              <a:rPr lang="en-US" dirty="0" smtClean="0">
                <a:solidFill>
                  <a:schemeClr val="accent2"/>
                </a:solidFill>
              </a:rPr>
              <a:t>“</a:t>
            </a:r>
            <a:r>
              <a:rPr lang="en-US" dirty="0" smtClean="0">
                <a:solidFill>
                  <a:srgbClr val="E1393E"/>
                </a:solidFill>
              </a:rPr>
              <a:t>stop the line</a:t>
            </a:r>
            <a:r>
              <a:rPr lang="en-US" dirty="0" smtClean="0">
                <a:solidFill>
                  <a:schemeClr val="accent2"/>
                </a:solidFill>
              </a:rPr>
              <a:t>”</a:t>
            </a:r>
            <a:r>
              <a:rPr lang="en-US" dirty="0" smtClean="0"/>
              <a:t> if he or she senses or discovers a breach of safety.</a:t>
            </a:r>
          </a:p>
          <a:p>
            <a:pPr marL="0" indent="0" eaLnBrk="1" hangingPunct="1">
              <a:lnSpc>
                <a:spcPct val="100000"/>
              </a:lnSpc>
              <a:spcBef>
                <a:spcPct val="0"/>
              </a:spcBef>
              <a:buFont typeface="Wingdings" pitchFamily="2" charset="2"/>
              <a:buNone/>
              <a:defRPr/>
            </a:pPr>
            <a:endParaRPr lang="en-US" dirty="0" smtClean="0"/>
          </a:p>
          <a:p>
            <a:pPr eaLnBrk="1" hangingPunct="1">
              <a:lnSpc>
                <a:spcPct val="100000"/>
              </a:lnSpc>
              <a:spcBef>
                <a:spcPct val="0"/>
              </a:spcBef>
              <a:defRPr/>
            </a:pPr>
            <a:r>
              <a:rPr lang="en-US" dirty="0" smtClean="0"/>
              <a:t>This is an action never to be taken lightly, but it requires immediate cessation of the process and resolution of the safety issue.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49BAC992-7B74-4F24-AD39-B3763F322274}" type="slidenum">
              <a:rPr lang="en-US" altLang="en-US" sz="1000">
                <a:solidFill>
                  <a:srgbClr val="542200"/>
                </a:solidFill>
              </a:rPr>
              <a:pPr eaLnBrk="1" hangingPunct="1">
                <a:lnSpc>
                  <a:spcPct val="100000"/>
                </a:lnSpc>
                <a:spcBef>
                  <a:spcPct val="0"/>
                </a:spcBef>
                <a:buClrTx/>
                <a:buSzTx/>
                <a:buFontTx/>
                <a:buNone/>
              </a:pPr>
              <a:t>17</a:t>
            </a:fld>
            <a:r>
              <a:rPr lang="en-US" altLang="en-US" sz="1000">
                <a:solidFill>
                  <a:srgbClr val="542200"/>
                </a:solidFill>
              </a:rPr>
              <a:t>  </a:t>
            </a:r>
          </a:p>
        </p:txBody>
      </p:sp>
      <p:sp>
        <p:nvSpPr>
          <p:cNvPr id="21508" name="Rectangle 115"/>
          <p:cNvSpPr>
            <a:spLocks noGrp="1" noChangeArrowheads="1"/>
          </p:cNvSpPr>
          <p:nvPr>
            <p:ph type="title"/>
          </p:nvPr>
        </p:nvSpPr>
        <p:spPr>
          <a:xfrm>
            <a:off x="701675" y="833438"/>
            <a:ext cx="7739063" cy="914400"/>
          </a:xfrm>
        </p:spPr>
        <p:txBody>
          <a:bodyPr/>
          <a:lstStyle/>
          <a:p>
            <a:pPr eaLnBrk="1" hangingPunct="1"/>
            <a:r>
              <a:rPr lang="en-US" altLang="en-US" smtClean="0">
                <a:ea typeface="ヒラギノ角ゴ Pro W3" pitchFamily="127" charset="-128"/>
              </a:rPr>
              <a:t>Please Use CUS Words</a:t>
            </a:r>
            <a:br>
              <a:rPr lang="en-US" altLang="en-US" smtClean="0">
                <a:ea typeface="ヒラギノ角ゴ Pro W3" pitchFamily="127" charset="-128"/>
              </a:rPr>
            </a:br>
            <a:r>
              <a:rPr lang="en-US" altLang="en-US" sz="2400" smtClean="0">
                <a:ea typeface="ヒラギノ角ゴ Pro W3" pitchFamily="127" charset="-128"/>
              </a:rPr>
              <a:t>but </a:t>
            </a:r>
            <a:r>
              <a:rPr lang="en-US" altLang="en-US" sz="2400" i="1" smtClean="0">
                <a:solidFill>
                  <a:srgbClr val="E1393E"/>
                </a:solidFill>
                <a:ea typeface="ヒラギノ角ゴ Pro W3" pitchFamily="127" charset="-128"/>
              </a:rPr>
              <a:t>only</a:t>
            </a:r>
            <a:r>
              <a:rPr lang="en-US" altLang="en-US" sz="2400" smtClean="0">
                <a:ea typeface="ヒラギノ角ゴ Pro W3" pitchFamily="127" charset="-128"/>
              </a:rPr>
              <a:t> when appropriate!</a:t>
            </a:r>
          </a:p>
        </p:txBody>
      </p:sp>
      <p:pic>
        <p:nvPicPr>
          <p:cNvPr id="21509" name="Picture 119" descr="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857375"/>
            <a:ext cx="6608763"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20" descr="director_penguin">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19663"/>
            <a:ext cx="11953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706C7540-30F9-48B3-A851-67C67B791F3F}" type="slidenum">
              <a:rPr lang="en-US" altLang="en-US" sz="1000">
                <a:solidFill>
                  <a:srgbClr val="542200"/>
                </a:solidFill>
              </a:rPr>
              <a:pPr eaLnBrk="1" hangingPunct="1">
                <a:lnSpc>
                  <a:spcPct val="100000"/>
                </a:lnSpc>
                <a:spcBef>
                  <a:spcPct val="0"/>
                </a:spcBef>
                <a:buClrTx/>
                <a:buSzTx/>
                <a:buFontTx/>
                <a:buNone/>
              </a:pPr>
              <a:t>18</a:t>
            </a:fld>
            <a:r>
              <a:rPr lang="en-US" altLang="en-US" sz="1000">
                <a:solidFill>
                  <a:srgbClr val="542200"/>
                </a:solidFill>
              </a:rPr>
              <a:t>  </a:t>
            </a:r>
          </a:p>
        </p:txBody>
      </p:sp>
      <p:sp>
        <p:nvSpPr>
          <p:cNvPr id="22531" name="Rectangle 2"/>
          <p:cNvSpPr>
            <a:spLocks noGrp="1" noChangeArrowheads="1"/>
          </p:cNvSpPr>
          <p:nvPr>
            <p:ph type="body" idx="1"/>
          </p:nvPr>
        </p:nvSpPr>
        <p:spPr>
          <a:xfrm>
            <a:off x="1003300" y="1797050"/>
            <a:ext cx="7540625" cy="4221163"/>
          </a:xfrm>
        </p:spPr>
        <p:txBody>
          <a:bodyPr/>
          <a:lstStyle/>
          <a:p>
            <a:pPr marL="0" indent="0" eaLnBrk="1" hangingPunct="1">
              <a:lnSpc>
                <a:spcPct val="100000"/>
              </a:lnSpc>
              <a:buFont typeface="Wingdings" pitchFamily="2" charset="2"/>
              <a:buNone/>
            </a:pPr>
            <a:r>
              <a:rPr lang="en-US" altLang="en-US" smtClean="0">
                <a:ea typeface="ヒラギノ角ゴ Pro W3" pitchFamily="127" charset="-128"/>
              </a:rPr>
              <a:t>A medical floor nurse is assigned to a patient following a myocardial infarction. The attending physician provides the final treatment, reviews the clinical situation, and determines that the patient is well enough to be discharged. </a:t>
            </a:r>
          </a:p>
          <a:p>
            <a:pPr marL="0" indent="0" eaLnBrk="1" hangingPunct="1">
              <a:lnSpc>
                <a:spcPct val="100000"/>
              </a:lnSpc>
              <a:buFont typeface="Wingdings" pitchFamily="2" charset="2"/>
              <a:buNone/>
            </a:pPr>
            <a:r>
              <a:rPr lang="en-US" altLang="en-US" smtClean="0">
                <a:ea typeface="ヒラギノ角ゴ Pro W3" pitchFamily="127" charset="-128"/>
              </a:rPr>
              <a:t>Before the patient is discharged, the nurse checks the patient’</a:t>
            </a:r>
            <a:r>
              <a:rPr lang="en-US" altLang="ja-JP" smtClean="0">
                <a:ea typeface="MS PGothic" pitchFamily="34" charset="-128"/>
              </a:rPr>
              <a:t>s vitals one last time. The nurse finds it unusual that the blood pressure and heart rate are substantially elevated. </a:t>
            </a:r>
            <a:endParaRPr lang="en-US" altLang="en-US" smtClean="0">
              <a:ea typeface="ヒラギノ角ゴ Pro W3" pitchFamily="127" charset="-128"/>
            </a:endParaRPr>
          </a:p>
        </p:txBody>
      </p:sp>
      <p:sp>
        <p:nvSpPr>
          <p:cNvPr id="22532" name="Rectangle 3"/>
          <p:cNvSpPr>
            <a:spLocks noGrp="1" noChangeArrowheads="1"/>
          </p:cNvSpPr>
          <p:nvPr>
            <p:ph type="title"/>
          </p:nvPr>
        </p:nvSpPr>
        <p:spPr>
          <a:xfrm>
            <a:off x="881063" y="954088"/>
            <a:ext cx="7739062" cy="914400"/>
          </a:xfrm>
        </p:spPr>
        <p:txBody>
          <a:bodyPr/>
          <a:lstStyle/>
          <a:p>
            <a:pPr eaLnBrk="1" hangingPunct="1"/>
            <a:r>
              <a:rPr lang="en-US" altLang="en-US" smtClean="0">
                <a:ea typeface="ヒラギノ角ゴ Pro W3" pitchFamily="127" charset="-128"/>
              </a:rPr>
              <a:t>Advocacy and Assertion Scenario</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B135D1E3-3B5B-4C43-97B7-572DD6943B55}" type="slidenum">
              <a:rPr lang="en-US" altLang="en-US" sz="1000">
                <a:solidFill>
                  <a:srgbClr val="542200"/>
                </a:solidFill>
              </a:rPr>
              <a:pPr eaLnBrk="1" hangingPunct="1">
                <a:lnSpc>
                  <a:spcPct val="100000"/>
                </a:lnSpc>
                <a:spcBef>
                  <a:spcPct val="0"/>
                </a:spcBef>
                <a:buClrTx/>
                <a:buSzTx/>
                <a:buFontTx/>
                <a:buNone/>
              </a:pPr>
              <a:t>19</a:t>
            </a:fld>
            <a:r>
              <a:rPr lang="en-US" altLang="en-US" sz="1000">
                <a:solidFill>
                  <a:srgbClr val="542200"/>
                </a:solidFill>
              </a:rPr>
              <a:t>  </a:t>
            </a:r>
          </a:p>
        </p:txBody>
      </p:sp>
      <p:pic>
        <p:nvPicPr>
          <p:cNvPr id="23555" name="Picture 9" descr="conflict_resolution_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1965325"/>
            <a:ext cx="26892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title"/>
          </p:nvPr>
        </p:nvSpPr>
        <p:spPr>
          <a:xfrm>
            <a:off x="738188" y="631825"/>
            <a:ext cx="7739062" cy="914400"/>
          </a:xfrm>
        </p:spPr>
        <p:txBody>
          <a:bodyPr/>
          <a:lstStyle/>
          <a:p>
            <a:pPr eaLnBrk="1" hangingPunct="1"/>
            <a:r>
              <a:rPr lang="en-US" altLang="en-US" sz="3200" smtClean="0">
                <a:ea typeface="ヒラギノ角ゴ Pro W3" pitchFamily="127" charset="-128"/>
              </a:rPr>
              <a:t>Conflict in Teams</a:t>
            </a:r>
          </a:p>
        </p:txBody>
      </p:sp>
      <p:sp>
        <p:nvSpPr>
          <p:cNvPr id="23557" name="Rectangle 3"/>
          <p:cNvSpPr>
            <a:spLocks noGrp="1" noChangeArrowheads="1"/>
          </p:cNvSpPr>
          <p:nvPr>
            <p:ph type="body" sz="half" idx="1"/>
          </p:nvPr>
        </p:nvSpPr>
        <p:spPr>
          <a:xfrm>
            <a:off x="914400" y="3843338"/>
            <a:ext cx="4114800" cy="2468562"/>
          </a:xfrm>
        </p:spPr>
        <p:txBody>
          <a:bodyPr/>
          <a:lstStyle/>
          <a:p>
            <a:pPr algn="ct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algn="ctr" eaLnBrk="1" hangingPunct="1">
              <a:lnSpc>
                <a:spcPct val="90000"/>
              </a:lnSpc>
              <a:spcBef>
                <a:spcPct val="0"/>
              </a:spcBef>
              <a:buFont typeface="Wingdings" pitchFamily="2" charset="2"/>
              <a:buNone/>
            </a:pPr>
            <a:r>
              <a:rPr lang="en-US" altLang="en-US" sz="2000" smtClean="0">
                <a:ea typeface="ヒラギノ角ゴ Pro W3" pitchFamily="127" charset="-128"/>
              </a:rPr>
              <a:t>Informational Conflict</a:t>
            </a:r>
          </a:p>
          <a:p>
            <a:pPr algn="ctr" eaLnBrk="1" hangingPunct="1">
              <a:lnSpc>
                <a:spcPct val="90000"/>
              </a:lnSpc>
              <a:spcBef>
                <a:spcPct val="0"/>
              </a:spcBef>
              <a:buFont typeface="Wingdings" pitchFamily="2" charset="2"/>
              <a:buNone/>
            </a:pPr>
            <a:r>
              <a:rPr lang="en-US" altLang="en-US" sz="2000" smtClean="0">
                <a:ea typeface="ヒラギノ角ゴ Pro W3" pitchFamily="127" charset="-128"/>
              </a:rPr>
              <a:t>(We have different information!)</a:t>
            </a:r>
          </a:p>
          <a:p>
            <a:pPr algn="ct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algn="ctr" eaLnBrk="1" hangingPunct="1">
              <a:lnSpc>
                <a:spcPct val="90000"/>
              </a:lnSpc>
              <a:spcBef>
                <a:spcPct val="0"/>
              </a:spcBef>
              <a:buFont typeface="Wingdings" pitchFamily="2" charset="2"/>
              <a:buNone/>
            </a:pPr>
            <a:r>
              <a:rPr lang="en-US" altLang="en-US" sz="2000" smtClean="0">
                <a:ea typeface="ヒラギノ角ゴ Pro W3" pitchFamily="127" charset="-128"/>
              </a:rPr>
              <a:t>Two-Challenge Rule</a:t>
            </a:r>
          </a:p>
        </p:txBody>
      </p:sp>
      <p:sp>
        <p:nvSpPr>
          <p:cNvPr id="23558" name="Rectangle 4"/>
          <p:cNvSpPr>
            <a:spLocks noGrp="1" noChangeArrowheads="1"/>
          </p:cNvSpPr>
          <p:nvPr>
            <p:ph type="body" sz="half" idx="2"/>
          </p:nvPr>
        </p:nvSpPr>
        <p:spPr>
          <a:xfrm>
            <a:off x="4852988" y="2776538"/>
            <a:ext cx="4137025" cy="3273425"/>
          </a:xfrm>
        </p:spPr>
        <p:txBody>
          <a:bodyPr/>
          <a:lstStyle/>
          <a:p>
            <a:pP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algn="ctr" eaLnBrk="1" hangingPunct="1">
              <a:lnSpc>
                <a:spcPct val="90000"/>
              </a:lnSpc>
              <a:spcBef>
                <a:spcPct val="0"/>
              </a:spcBef>
              <a:buFont typeface="Wingdings" pitchFamily="2" charset="2"/>
              <a:buNone/>
            </a:pPr>
            <a:r>
              <a:rPr lang="en-US" altLang="en-US" sz="2000" smtClean="0">
                <a:ea typeface="ヒラギノ角ゴ Pro W3" pitchFamily="127" charset="-128"/>
              </a:rPr>
              <a:t> </a:t>
            </a:r>
          </a:p>
          <a:p>
            <a:pPr algn="ctr" eaLnBrk="1" hangingPunct="1">
              <a:lnSpc>
                <a:spcPct val="90000"/>
              </a:lnSpc>
              <a:spcBef>
                <a:spcPct val="0"/>
              </a:spcBef>
              <a:buFont typeface="Wingdings" pitchFamily="2" charset="2"/>
              <a:buNone/>
            </a:pPr>
            <a:r>
              <a:rPr lang="en-US" altLang="en-US" sz="2000" smtClean="0">
                <a:ea typeface="ヒラギノ角ゴ Pro W3" pitchFamily="127" charset="-128"/>
              </a:rPr>
              <a:t>Interpersonal Conflict</a:t>
            </a:r>
          </a:p>
          <a:p>
            <a:pPr algn="ctr" eaLnBrk="1" hangingPunct="1">
              <a:lnSpc>
                <a:spcPct val="90000"/>
              </a:lnSpc>
              <a:spcBef>
                <a:spcPct val="0"/>
              </a:spcBef>
              <a:buFont typeface="Wingdings" pitchFamily="2" charset="2"/>
              <a:buNone/>
            </a:pPr>
            <a:r>
              <a:rPr lang="en-US" altLang="en-US" sz="2000" smtClean="0">
                <a:ea typeface="ヒラギノ角ゴ Pro W3" pitchFamily="127" charset="-128"/>
              </a:rPr>
              <a:t>(Hostile and harassing behavior)</a:t>
            </a:r>
          </a:p>
          <a:p>
            <a:pPr algn="ct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smtClean="0">
              <a:ea typeface="ヒラギノ角ゴ Pro W3" pitchFamily="127" charset="-128"/>
            </a:endParaRPr>
          </a:p>
          <a:p>
            <a:pPr eaLnBrk="1" hangingPunct="1">
              <a:lnSpc>
                <a:spcPct val="90000"/>
              </a:lnSpc>
              <a:spcBef>
                <a:spcPct val="0"/>
              </a:spcBef>
              <a:buFont typeface="Wingdings" pitchFamily="2" charset="2"/>
              <a:buNone/>
            </a:pPr>
            <a:r>
              <a:rPr lang="en-US" altLang="en-US" sz="2000" smtClean="0">
                <a:ea typeface="ヒラギノ角ゴ Pro W3" pitchFamily="127" charset="-128"/>
              </a:rPr>
              <a:t>DESC Script</a:t>
            </a:r>
          </a:p>
        </p:txBody>
      </p:sp>
      <p:sp>
        <p:nvSpPr>
          <p:cNvPr id="23559" name="Line 5" descr="alt=&quot;&quot;"/>
          <p:cNvSpPr>
            <a:spLocks noChangeShapeType="1"/>
          </p:cNvSpPr>
          <p:nvPr/>
        </p:nvSpPr>
        <p:spPr bwMode="auto">
          <a:xfrm>
            <a:off x="2971800" y="4867275"/>
            <a:ext cx="0" cy="542925"/>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560" name="Line 6" descr="alt=&quot;&quot;"/>
          <p:cNvSpPr>
            <a:spLocks noChangeShapeType="1"/>
          </p:cNvSpPr>
          <p:nvPr/>
        </p:nvSpPr>
        <p:spPr bwMode="auto">
          <a:xfrm flipH="1">
            <a:off x="6457950" y="4867275"/>
            <a:ext cx="457200"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3561" name="Group 15" descr="Informational Conflict Image"/>
          <p:cNvGrpSpPr>
            <a:grpSpLocks/>
          </p:cNvGrpSpPr>
          <p:nvPr/>
        </p:nvGrpSpPr>
        <p:grpSpPr bwMode="auto">
          <a:xfrm>
            <a:off x="1622425" y="1541463"/>
            <a:ext cx="2697163" cy="2503487"/>
            <a:chOff x="687" y="944"/>
            <a:chExt cx="1699" cy="1577"/>
          </a:xfrm>
        </p:grpSpPr>
        <p:pic>
          <p:nvPicPr>
            <p:cNvPr id="23563" name="Picture 10" descr="cognative_conflict_cir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 y="1232"/>
              <a:ext cx="169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AutoShape 11"/>
            <p:cNvSpPr>
              <a:spLocks noChangeArrowheads="1"/>
            </p:cNvSpPr>
            <p:nvPr/>
          </p:nvSpPr>
          <p:spPr bwMode="auto">
            <a:xfrm>
              <a:off x="1905" y="987"/>
              <a:ext cx="379" cy="288"/>
            </a:xfrm>
            <a:prstGeom prst="wedgeRectCallout">
              <a:avLst>
                <a:gd name="adj1" fmla="val -45250"/>
                <a:gd name="adj2" fmla="val 88889"/>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algn="ctr" eaLnBrk="1" hangingPunct="1"/>
              <a:endParaRPr lang="en-US" altLang="en-US"/>
            </a:p>
          </p:txBody>
        </p:sp>
        <p:sp>
          <p:nvSpPr>
            <p:cNvPr id="23565" name="AutoShape 12"/>
            <p:cNvSpPr>
              <a:spLocks noChangeArrowheads="1"/>
            </p:cNvSpPr>
            <p:nvPr/>
          </p:nvSpPr>
          <p:spPr bwMode="auto">
            <a:xfrm>
              <a:off x="1035" y="944"/>
              <a:ext cx="379" cy="288"/>
            </a:xfrm>
            <a:prstGeom prst="wedgeRectCallout">
              <a:avLst>
                <a:gd name="adj1" fmla="val 25199"/>
                <a:gd name="adj2" fmla="val 89236"/>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algn="ctr" eaLnBrk="1" hangingPunct="1"/>
              <a:endParaRPr lang="en-US" altLang="en-US"/>
            </a:p>
          </p:txBody>
        </p:sp>
        <p:sp>
          <p:nvSpPr>
            <p:cNvPr id="23566" name="Rectangle 13"/>
            <p:cNvSpPr>
              <a:spLocks noChangeArrowheads="1"/>
            </p:cNvSpPr>
            <p:nvPr/>
          </p:nvSpPr>
          <p:spPr bwMode="auto">
            <a:xfrm>
              <a:off x="1131" y="1013"/>
              <a:ext cx="144" cy="139"/>
            </a:xfrm>
            <a:prstGeom prst="rect">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sp>
          <p:nvSpPr>
            <p:cNvPr id="23567" name="Oval 14"/>
            <p:cNvSpPr>
              <a:spLocks noChangeArrowheads="1"/>
            </p:cNvSpPr>
            <p:nvPr/>
          </p:nvSpPr>
          <p:spPr bwMode="auto">
            <a:xfrm>
              <a:off x="2006" y="1051"/>
              <a:ext cx="181" cy="160"/>
            </a:xfrm>
            <a:prstGeom prst="ellipse">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grpSp>
      <p:sp>
        <p:nvSpPr>
          <p:cNvPr id="23562" name="Line 5" descr="alt=&quot;&quot;"/>
          <p:cNvSpPr>
            <a:spLocks noChangeShapeType="1"/>
          </p:cNvSpPr>
          <p:nvPr/>
        </p:nvSpPr>
        <p:spPr bwMode="auto">
          <a:xfrm>
            <a:off x="4152900" y="4867275"/>
            <a:ext cx="511175"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EBE87FCC-2B10-436D-97FD-9E2C6403D534}" type="slidenum">
              <a:rPr lang="en-US" altLang="en-US" sz="1000">
                <a:solidFill>
                  <a:srgbClr val="542200"/>
                </a:solidFill>
              </a:rPr>
              <a:pPr eaLnBrk="1" hangingPunct="1">
                <a:lnSpc>
                  <a:spcPct val="100000"/>
                </a:lnSpc>
                <a:spcBef>
                  <a:spcPct val="0"/>
                </a:spcBef>
                <a:buClrTx/>
                <a:buSzTx/>
                <a:buFontTx/>
                <a:buNone/>
              </a:pPr>
              <a:t>2</a:t>
            </a:fld>
            <a:r>
              <a:rPr lang="en-US" altLang="en-US" sz="1000">
                <a:solidFill>
                  <a:srgbClr val="542200"/>
                </a:solidFill>
              </a:rPr>
              <a:t>  </a:t>
            </a:r>
          </a:p>
        </p:txBody>
      </p:sp>
      <p:sp>
        <p:nvSpPr>
          <p:cNvPr id="6147" name="Rectangle 4"/>
          <p:cNvSpPr>
            <a:spLocks noGrp="1" noChangeArrowheads="1"/>
          </p:cNvSpPr>
          <p:nvPr>
            <p:ph type="title"/>
          </p:nvPr>
        </p:nvSpPr>
        <p:spPr/>
        <p:txBody>
          <a:bodyPr/>
          <a:lstStyle/>
          <a:p>
            <a:pPr eaLnBrk="1" hangingPunct="1"/>
            <a:r>
              <a:rPr lang="en-US" altLang="en-US" smtClean="0">
                <a:ea typeface="ヒラギノ角ゴ Pro W3" pitchFamily="127" charset="-128"/>
              </a:rPr>
              <a:t>Objectives</a:t>
            </a:r>
          </a:p>
        </p:txBody>
      </p:sp>
      <p:sp>
        <p:nvSpPr>
          <p:cNvPr id="4100" name="Rectangle 5"/>
          <p:cNvSpPr>
            <a:spLocks noGrp="1" noChangeArrowheads="1"/>
          </p:cNvSpPr>
          <p:nvPr>
            <p:ph type="body" idx="1"/>
          </p:nvPr>
        </p:nvSpPr>
        <p:spPr>
          <a:xfrm>
            <a:off x="1371600" y="1862138"/>
            <a:ext cx="7391400" cy="4530725"/>
          </a:xfrm>
        </p:spPr>
        <p:txBody>
          <a:bodyPr/>
          <a:lstStyle/>
          <a:p>
            <a:pPr marL="342900" lvl="1" indent="-342900" eaLnBrk="1" hangingPunct="1">
              <a:buClr>
                <a:schemeClr val="folHlink"/>
              </a:buClr>
              <a:buSzPct val="90000"/>
              <a:defRPr/>
            </a:pPr>
            <a:r>
              <a:rPr lang="en-US" dirty="0" smtClean="0">
                <a:ea typeface="+mn-ea"/>
                <a:cs typeface="+mn-cs"/>
              </a:rPr>
              <a:t>Describe </a:t>
            </a:r>
            <a:r>
              <a:rPr lang="en-US" dirty="0">
                <a:ea typeface="+mn-ea"/>
                <a:cs typeface="+mn-cs"/>
              </a:rPr>
              <a:t>how mutual support affects team processes and </a:t>
            </a:r>
            <a:r>
              <a:rPr lang="en-US" dirty="0" smtClean="0">
                <a:ea typeface="+mn-ea"/>
                <a:cs typeface="+mn-cs"/>
              </a:rPr>
              <a:t>outcomes</a:t>
            </a:r>
            <a:endParaRPr lang="en-US" dirty="0">
              <a:ea typeface="+mn-ea"/>
              <a:cs typeface="+mn-cs"/>
            </a:endParaRPr>
          </a:p>
          <a:p>
            <a:pPr marL="342900" lvl="1" indent="-342900" eaLnBrk="1" hangingPunct="1">
              <a:buClr>
                <a:schemeClr val="folHlink"/>
              </a:buClr>
              <a:buSzPct val="90000"/>
              <a:defRPr/>
            </a:pPr>
            <a:r>
              <a:rPr lang="en-US" dirty="0">
                <a:ea typeface="+mn-ea"/>
                <a:cs typeface="+mn-cs"/>
              </a:rPr>
              <a:t>Discuss specific strategies to foster mutual support (e.g., task assistance, feedback</a:t>
            </a:r>
            <a:r>
              <a:rPr lang="en-US" dirty="0" smtClean="0">
                <a:ea typeface="+mn-ea"/>
                <a:cs typeface="+mn-cs"/>
              </a:rPr>
              <a:t>)</a:t>
            </a:r>
            <a:endParaRPr lang="en-US" dirty="0">
              <a:ea typeface="+mn-ea"/>
              <a:cs typeface="+mn-cs"/>
            </a:endParaRPr>
          </a:p>
          <a:p>
            <a:pPr marL="342900" lvl="1" indent="-342900" eaLnBrk="1" hangingPunct="1">
              <a:buClr>
                <a:schemeClr val="folHlink"/>
              </a:buClr>
              <a:buSzPct val="90000"/>
              <a:defRPr/>
            </a:pPr>
            <a:r>
              <a:rPr lang="en-US" dirty="0">
                <a:ea typeface="+mn-ea"/>
                <a:cs typeface="+mn-cs"/>
              </a:rPr>
              <a:t>Identify specific tools to facilitate mutual </a:t>
            </a:r>
            <a:r>
              <a:rPr lang="en-US" dirty="0" smtClean="0">
                <a:ea typeface="+mn-ea"/>
                <a:cs typeface="+mn-cs"/>
              </a:rPr>
              <a:t>support </a:t>
            </a:r>
            <a:endParaRPr lang="en-US" dirty="0">
              <a:ea typeface="+mn-ea"/>
              <a:cs typeface="+mn-cs"/>
            </a:endParaRPr>
          </a:p>
          <a:p>
            <a:pPr marL="342900" lvl="1" indent="-342900" eaLnBrk="1" hangingPunct="1">
              <a:buClr>
                <a:schemeClr val="folHlink"/>
              </a:buClr>
              <a:buSzPct val="90000"/>
              <a:defRPr/>
            </a:pPr>
            <a:r>
              <a:rPr lang="en-US" dirty="0">
                <a:ea typeface="+mn-ea"/>
                <a:cs typeface="+mn-cs"/>
              </a:rPr>
              <a:t>Describe c</a:t>
            </a:r>
            <a:r>
              <a:rPr lang="en-US" altLang="ja-JP" dirty="0">
                <a:ea typeface="+mn-ea"/>
                <a:cs typeface="+mn-cs"/>
              </a:rPr>
              <a:t>onflict resolution </a:t>
            </a:r>
            <a:r>
              <a:rPr lang="en-US" altLang="ja-JP" dirty="0" smtClean="0">
                <a:ea typeface="+mn-ea"/>
                <a:cs typeface="+mn-cs"/>
              </a:rPr>
              <a:t>strategies</a:t>
            </a:r>
            <a:endParaRPr lang="en-US" altLang="ja-JP" dirty="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9B01F0CE-9D24-410D-954A-F9DCBF33DE83}" type="slidenum">
              <a:rPr lang="en-US" altLang="en-US" sz="1000">
                <a:solidFill>
                  <a:srgbClr val="542200"/>
                </a:solidFill>
              </a:rPr>
              <a:pPr eaLnBrk="1" hangingPunct="1">
                <a:lnSpc>
                  <a:spcPct val="100000"/>
                </a:lnSpc>
                <a:spcBef>
                  <a:spcPct val="0"/>
                </a:spcBef>
                <a:buClrTx/>
                <a:buSzTx/>
                <a:buFontTx/>
                <a:buNone/>
              </a:pPr>
              <a:t>20</a:t>
            </a:fld>
            <a:r>
              <a:rPr lang="en-US" altLang="en-US" sz="1000">
                <a:solidFill>
                  <a:srgbClr val="542200"/>
                </a:solidFill>
              </a:rPr>
              <a:t>  </a:t>
            </a:r>
          </a:p>
        </p:txBody>
      </p:sp>
      <p:sp>
        <p:nvSpPr>
          <p:cNvPr id="24579" name="Rectangle 2"/>
          <p:cNvSpPr>
            <a:spLocks noGrp="1" noChangeArrowheads="1"/>
          </p:cNvSpPr>
          <p:nvPr>
            <p:ph type="title"/>
          </p:nvPr>
        </p:nvSpPr>
        <p:spPr/>
        <p:txBody>
          <a:bodyPr/>
          <a:lstStyle/>
          <a:p>
            <a:pPr eaLnBrk="1" hangingPunct="1"/>
            <a:r>
              <a:rPr lang="en-US" altLang="en-US" sz="3200" smtClean="0">
                <a:ea typeface="ヒラギノ角ゴ Pro W3" pitchFamily="127" charset="-128"/>
              </a:rPr>
              <a:t>Conflict Resolution</a:t>
            </a:r>
            <a:br>
              <a:rPr lang="en-US" altLang="en-US" sz="3200" smtClean="0">
                <a:ea typeface="ヒラギノ角ゴ Pro W3" pitchFamily="127" charset="-128"/>
              </a:rPr>
            </a:br>
            <a:r>
              <a:rPr lang="en-US" altLang="en-US" sz="2800" smtClean="0">
                <a:ea typeface="ヒラギノ角ゴ Pro W3" pitchFamily="127" charset="-128"/>
              </a:rPr>
              <a:t>DESC Script</a:t>
            </a:r>
            <a:r>
              <a:rPr lang="en-US" altLang="en-US" sz="3200" smtClean="0">
                <a:ea typeface="ヒラギノ角ゴ Pro W3" pitchFamily="127" charset="-128"/>
              </a:rPr>
              <a:t> </a:t>
            </a:r>
          </a:p>
        </p:txBody>
      </p:sp>
      <p:sp>
        <p:nvSpPr>
          <p:cNvPr id="24580" name="Rectangle 3"/>
          <p:cNvSpPr>
            <a:spLocks noGrp="1" noChangeArrowheads="1"/>
          </p:cNvSpPr>
          <p:nvPr>
            <p:ph type="body" idx="1"/>
          </p:nvPr>
        </p:nvSpPr>
        <p:spPr>
          <a:xfrm>
            <a:off x="1752600" y="2103438"/>
            <a:ext cx="6908800" cy="4297362"/>
          </a:xfrm>
        </p:spPr>
        <p:txBody>
          <a:bodyPr/>
          <a:lstStyle/>
          <a:p>
            <a:pPr marL="0" indent="0" eaLnBrk="1" hangingPunct="1">
              <a:lnSpc>
                <a:spcPct val="90000"/>
              </a:lnSpc>
              <a:buFont typeface="Wingdings" pitchFamily="2" charset="2"/>
              <a:buNone/>
            </a:pPr>
            <a:r>
              <a:rPr lang="en-US" altLang="en-US" b="1" smtClean="0">
                <a:ea typeface="ヒラギノ角ゴ Pro W3" pitchFamily="127" charset="-128"/>
              </a:rPr>
              <a:t>A constructive approach for </a:t>
            </a:r>
            <a:br>
              <a:rPr lang="en-US" altLang="en-US" b="1" smtClean="0">
                <a:ea typeface="ヒラギノ角ゴ Pro W3" pitchFamily="127" charset="-128"/>
              </a:rPr>
            </a:br>
            <a:r>
              <a:rPr lang="en-US" altLang="en-US" b="1" smtClean="0">
                <a:ea typeface="ヒラギノ角ゴ Pro W3" pitchFamily="127" charset="-128"/>
              </a:rPr>
              <a:t>managing and resolving conflict</a:t>
            </a:r>
          </a:p>
          <a:p>
            <a:pPr marL="287338" lvl="1" indent="0" eaLnBrk="1" hangingPunct="1">
              <a:lnSpc>
                <a:spcPct val="90000"/>
              </a:lnSpc>
              <a:buFont typeface="Wingdings" pitchFamily="2" charset="2"/>
              <a:buNone/>
            </a:pPr>
            <a:r>
              <a:rPr lang="en-US" altLang="en-US" sz="3200" smtClean="0">
                <a:solidFill>
                  <a:srgbClr val="E1393E"/>
                </a:solidFill>
                <a:ea typeface="ヒラギノ角ゴ Pro W3" pitchFamily="127" charset="-128"/>
              </a:rPr>
              <a:t>D</a:t>
            </a:r>
            <a:r>
              <a:rPr lang="en-US" altLang="en-US" sz="2000" smtClean="0">
                <a:ea typeface="ヒラギノ角ゴ Pro W3" pitchFamily="127" charset="-128"/>
                <a:cs typeface="Arial" pitchFamily="34" charset="0"/>
              </a:rPr>
              <a:t>—</a:t>
            </a:r>
            <a:r>
              <a:rPr lang="en-US" altLang="en-US" sz="2000" b="1" smtClean="0">
                <a:ea typeface="ヒラギノ角ゴ Pro W3" pitchFamily="127" charset="-128"/>
              </a:rPr>
              <a:t>Describe </a:t>
            </a:r>
            <a:r>
              <a:rPr lang="en-US" altLang="en-US" sz="2000" smtClean="0">
                <a:ea typeface="ヒラギノ角ゴ Pro W3" pitchFamily="127" charset="-128"/>
              </a:rPr>
              <a:t>the specific situation </a:t>
            </a:r>
          </a:p>
          <a:p>
            <a:pPr marL="287338" lvl="1" indent="0" eaLnBrk="1" hangingPunct="1">
              <a:lnSpc>
                <a:spcPct val="90000"/>
              </a:lnSpc>
              <a:spcBef>
                <a:spcPct val="20000"/>
              </a:spcBef>
              <a:buFont typeface="Wingdings" pitchFamily="2" charset="2"/>
              <a:buNone/>
            </a:pPr>
            <a:r>
              <a:rPr lang="en-US" altLang="en-US" sz="3200" smtClean="0">
                <a:solidFill>
                  <a:srgbClr val="E1393E"/>
                </a:solidFill>
                <a:ea typeface="ヒラギノ角ゴ Pro W3" pitchFamily="127" charset="-128"/>
              </a:rPr>
              <a:t>E</a:t>
            </a:r>
            <a:r>
              <a:rPr lang="en-US" altLang="en-US" sz="2000" smtClean="0">
                <a:ea typeface="ヒラギノ角ゴ Pro W3" pitchFamily="127" charset="-128"/>
                <a:cs typeface="Arial" pitchFamily="34" charset="0"/>
              </a:rPr>
              <a:t>—</a:t>
            </a:r>
            <a:r>
              <a:rPr lang="en-US" altLang="en-US" sz="2000" b="1" smtClean="0">
                <a:ea typeface="ヒラギノ角ゴ Pro W3" pitchFamily="127" charset="-128"/>
              </a:rPr>
              <a:t>Express </a:t>
            </a:r>
            <a:r>
              <a:rPr lang="en-US" altLang="en-US" sz="2000" smtClean="0">
                <a:ea typeface="ヒラギノ角ゴ Pro W3" pitchFamily="127" charset="-128"/>
              </a:rPr>
              <a:t>your concerns about the action</a:t>
            </a:r>
          </a:p>
          <a:p>
            <a:pPr marL="287338" lvl="1" indent="0" eaLnBrk="1" hangingPunct="1">
              <a:lnSpc>
                <a:spcPct val="90000"/>
              </a:lnSpc>
              <a:spcBef>
                <a:spcPct val="20000"/>
              </a:spcBef>
              <a:buFont typeface="Wingdings" pitchFamily="2" charset="2"/>
              <a:buNone/>
            </a:pPr>
            <a:r>
              <a:rPr lang="en-US" altLang="en-US" sz="3200" smtClean="0">
                <a:solidFill>
                  <a:srgbClr val="E1393E"/>
                </a:solidFill>
                <a:ea typeface="ヒラギノ角ゴ Pro W3" pitchFamily="127" charset="-128"/>
              </a:rPr>
              <a:t>S</a:t>
            </a:r>
            <a:r>
              <a:rPr lang="en-US" altLang="en-US" sz="2000" smtClean="0">
                <a:ea typeface="ヒラギノ角ゴ Pro W3" pitchFamily="127" charset="-128"/>
                <a:cs typeface="Arial" pitchFamily="34" charset="0"/>
              </a:rPr>
              <a:t>—</a:t>
            </a:r>
            <a:r>
              <a:rPr lang="en-US" altLang="en-US" sz="2000" b="1" smtClean="0">
                <a:ea typeface="ヒラギノ角ゴ Pro W3" pitchFamily="127" charset="-128"/>
              </a:rPr>
              <a:t>Suggest </a:t>
            </a:r>
            <a:r>
              <a:rPr lang="en-US" altLang="en-US" sz="2000" smtClean="0">
                <a:ea typeface="ヒラギノ角ゴ Pro W3" pitchFamily="127" charset="-128"/>
              </a:rPr>
              <a:t>other alternatives</a:t>
            </a:r>
          </a:p>
          <a:p>
            <a:pPr marL="287338" lvl="1" indent="0" eaLnBrk="1" hangingPunct="1">
              <a:lnSpc>
                <a:spcPct val="90000"/>
              </a:lnSpc>
              <a:spcBef>
                <a:spcPct val="20000"/>
              </a:spcBef>
              <a:buFont typeface="Wingdings" pitchFamily="2" charset="2"/>
              <a:buNone/>
            </a:pPr>
            <a:r>
              <a:rPr lang="en-US" altLang="en-US" sz="3200" smtClean="0">
                <a:solidFill>
                  <a:srgbClr val="E1393E"/>
                </a:solidFill>
                <a:ea typeface="ヒラギノ角ゴ Pro W3" pitchFamily="127" charset="-128"/>
              </a:rPr>
              <a:t>C</a:t>
            </a:r>
            <a:r>
              <a:rPr lang="en-US" altLang="en-US" sz="2000" smtClean="0">
                <a:ea typeface="ヒラギノ角ゴ Pro W3" pitchFamily="127" charset="-128"/>
                <a:cs typeface="Arial" pitchFamily="34" charset="0"/>
              </a:rPr>
              <a:t>—</a:t>
            </a:r>
            <a:r>
              <a:rPr lang="en-US" altLang="en-US" sz="2000" b="1" smtClean="0">
                <a:ea typeface="ヒラギノ角ゴ Pro W3" pitchFamily="127" charset="-128"/>
              </a:rPr>
              <a:t>Consequences</a:t>
            </a:r>
            <a:r>
              <a:rPr lang="en-US" altLang="en-US" sz="2000" smtClean="0">
                <a:ea typeface="ヒラギノ角ゴ Pro W3" pitchFamily="127" charset="-128"/>
              </a:rPr>
              <a:t> should be stated</a:t>
            </a:r>
          </a:p>
          <a:p>
            <a:pPr marL="0" indent="0" eaLnBrk="1" hangingPunct="1">
              <a:lnSpc>
                <a:spcPct val="90000"/>
              </a:lnSpc>
              <a:buFont typeface="Wingdings" pitchFamily="2" charset="2"/>
              <a:buNone/>
            </a:pPr>
            <a:endParaRPr lang="en-US" altLang="en-US" sz="2000" smtClean="0">
              <a:ea typeface="ヒラギノ角ゴ Pro W3" pitchFamily="127"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4A82E43E-FAA7-414D-B69B-D5CCD9C8A582}" type="slidenum">
              <a:rPr lang="en-US" altLang="en-US" sz="1000" smtClean="0">
                <a:solidFill>
                  <a:srgbClr val="542200"/>
                </a:solidFill>
              </a:rPr>
              <a:pPr eaLnBrk="1" hangingPunct="1">
                <a:lnSpc>
                  <a:spcPct val="100000"/>
                </a:lnSpc>
                <a:spcBef>
                  <a:spcPct val="0"/>
                </a:spcBef>
                <a:buClrTx/>
                <a:buSzTx/>
                <a:buFontTx/>
                <a:buNone/>
              </a:pPr>
              <a:t>21</a:t>
            </a:fld>
            <a:r>
              <a:rPr lang="en-US" altLang="en-US" sz="1000" smtClean="0">
                <a:solidFill>
                  <a:srgbClr val="542200"/>
                </a:solidFill>
              </a:rPr>
              <a:t>  </a:t>
            </a:r>
          </a:p>
        </p:txBody>
      </p:sp>
      <p:sp>
        <p:nvSpPr>
          <p:cNvPr id="25603" name="Rectangle 3"/>
          <p:cNvSpPr>
            <a:spLocks noGrp="1" noChangeArrowheads="1"/>
          </p:cNvSpPr>
          <p:nvPr>
            <p:ph type="body" sz="half" idx="2"/>
          </p:nvPr>
        </p:nvSpPr>
        <p:spPr>
          <a:xfrm>
            <a:off x="5299075" y="2387600"/>
            <a:ext cx="3473450" cy="3929063"/>
          </a:xfrm>
        </p:spPr>
        <p:txBody>
          <a:bodyPr/>
          <a:lstStyle/>
          <a:p>
            <a:pPr eaLnBrk="1" hangingPunct="1"/>
            <a:r>
              <a:rPr lang="en-US" altLang="en-US" sz="2000" smtClean="0">
                <a:ea typeface="ヒラギノ角ゴ Pro W3" pitchFamily="127" charset="-128"/>
              </a:rPr>
              <a:t>Have timely discussion</a:t>
            </a:r>
          </a:p>
          <a:p>
            <a:pPr eaLnBrk="1" hangingPunct="1"/>
            <a:r>
              <a:rPr lang="en-US" altLang="en-US" sz="2000" smtClean="0">
                <a:ea typeface="ヒラギノ角ゴ Pro W3" pitchFamily="127" charset="-128"/>
              </a:rPr>
              <a:t>Work on win-win</a:t>
            </a:r>
          </a:p>
          <a:p>
            <a:pPr eaLnBrk="1" hangingPunct="1"/>
            <a:r>
              <a:rPr lang="en-US" altLang="en-US" sz="2000" smtClean="0">
                <a:ea typeface="ヒラギノ角ゴ Pro W3" pitchFamily="127" charset="-128"/>
              </a:rPr>
              <a:t>Frame problem in terms of your own experience</a:t>
            </a:r>
          </a:p>
          <a:p>
            <a:pPr eaLnBrk="1" hangingPunct="1"/>
            <a:r>
              <a:rPr lang="en-US" altLang="en-US" sz="2000" smtClean="0">
                <a:ea typeface="ヒラギノ角ゴ Pro W3" pitchFamily="127" charset="-128"/>
              </a:rPr>
              <a:t>Choose a private location</a:t>
            </a:r>
          </a:p>
          <a:p>
            <a:pPr eaLnBrk="1" hangingPunct="1"/>
            <a:r>
              <a:rPr lang="en-US" altLang="en-US" sz="2000" smtClean="0">
                <a:ea typeface="ヒラギノ角ゴ Pro W3" pitchFamily="127" charset="-128"/>
              </a:rPr>
              <a:t>Use “I” statements; avoid blaming statements</a:t>
            </a:r>
          </a:p>
          <a:p>
            <a:pPr eaLnBrk="1" hangingPunct="1"/>
            <a:r>
              <a:rPr lang="en-US" altLang="en-US" sz="2000" smtClean="0">
                <a:ea typeface="ヒラギノ角ゴ Pro W3" pitchFamily="127" charset="-128"/>
              </a:rPr>
              <a:t>Critique is not criticism</a:t>
            </a:r>
          </a:p>
          <a:p>
            <a:pPr eaLnBrk="1" hangingPunct="1"/>
            <a:r>
              <a:rPr lang="en-US" altLang="en-US" sz="2000" smtClean="0">
                <a:ea typeface="ヒラギノ角ゴ Pro W3" pitchFamily="127" charset="-128"/>
              </a:rPr>
              <a:t>Focus on what is right, not who is right</a:t>
            </a:r>
          </a:p>
        </p:txBody>
      </p:sp>
      <p:sp>
        <p:nvSpPr>
          <p:cNvPr id="25604" name="Rectangle 5"/>
          <p:cNvSpPr>
            <a:spLocks noGrp="1" noChangeArrowheads="1"/>
          </p:cNvSpPr>
          <p:nvPr>
            <p:ph type="title"/>
          </p:nvPr>
        </p:nvSpPr>
        <p:spPr/>
        <p:txBody>
          <a:bodyPr/>
          <a:lstStyle/>
          <a:p>
            <a:pPr eaLnBrk="1" hangingPunct="1"/>
            <a:r>
              <a:rPr lang="en-US" altLang="en-US" smtClean="0">
                <a:ea typeface="ヒラギノ角ゴ Pro W3" pitchFamily="127" charset="-128"/>
              </a:rPr>
              <a:t>DESC-It</a:t>
            </a:r>
          </a:p>
        </p:txBody>
      </p:sp>
      <p:pic>
        <p:nvPicPr>
          <p:cNvPr id="25605" name="Picture 6" descr="desc_it"/>
          <p:cNvPicPr>
            <a:picLocks noChangeAspect="1" noChangeArrowheads="1"/>
          </p:cNvPicPr>
          <p:nvPr/>
        </p:nvPicPr>
        <p:blipFill>
          <a:blip r:embed="rId3">
            <a:extLst>
              <a:ext uri="{28A0092B-C50C-407E-A947-70E740481C1C}">
                <a14:useLocalDpi xmlns:a14="http://schemas.microsoft.com/office/drawing/2010/main" val="0"/>
              </a:ext>
            </a:extLst>
          </a:blip>
          <a:srcRect l="3778" b="4210"/>
          <a:stretch>
            <a:fillRect/>
          </a:stretch>
        </p:blipFill>
        <p:spPr bwMode="auto">
          <a:xfrm>
            <a:off x="1362075" y="1876425"/>
            <a:ext cx="3881438"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7"/>
          <p:cNvSpPr txBox="1">
            <a:spLocks noChangeArrowheads="1"/>
          </p:cNvSpPr>
          <p:nvPr/>
        </p:nvSpPr>
        <p:spPr bwMode="auto">
          <a:xfrm>
            <a:off x="5454650" y="1728788"/>
            <a:ext cx="351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sz="3200" b="1">
                <a:solidFill>
                  <a:srgbClr val="E1393E"/>
                </a:solidFill>
              </a:rPr>
              <a:t>Let’s “DESC-It!”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17D77353-B93A-463F-AA56-FEE38923BB16}" type="slidenum">
              <a:rPr lang="en-US" altLang="en-US" sz="1000">
                <a:solidFill>
                  <a:srgbClr val="542200"/>
                </a:solidFill>
              </a:rPr>
              <a:pPr eaLnBrk="1" hangingPunct="1">
                <a:lnSpc>
                  <a:spcPct val="100000"/>
                </a:lnSpc>
                <a:spcBef>
                  <a:spcPct val="0"/>
                </a:spcBef>
                <a:buClrTx/>
                <a:buSzTx/>
                <a:buFontTx/>
                <a:buNone/>
              </a:pPr>
              <a:t>22</a:t>
            </a:fld>
            <a:r>
              <a:rPr lang="en-US" altLang="en-US" sz="1000">
                <a:solidFill>
                  <a:srgbClr val="542200"/>
                </a:solidFill>
              </a:rPr>
              <a:t>  </a:t>
            </a:r>
          </a:p>
        </p:txBody>
      </p:sp>
      <p:sp>
        <p:nvSpPr>
          <p:cNvPr id="24579" name="Rectangle 2050"/>
          <p:cNvSpPr>
            <a:spLocks noGrp="1" noChangeArrowheads="1"/>
          </p:cNvSpPr>
          <p:nvPr>
            <p:ph type="body" idx="1"/>
          </p:nvPr>
        </p:nvSpPr>
        <p:spPr>
          <a:xfrm>
            <a:off x="914400" y="2200275"/>
            <a:ext cx="7772400" cy="3157538"/>
          </a:xfrm>
        </p:spPr>
        <p:txBody>
          <a:bodyPr/>
          <a:lstStyle/>
          <a:p>
            <a:pPr marL="0" indent="0" eaLnBrk="1" hangingPunct="1">
              <a:lnSpc>
                <a:spcPct val="100000"/>
              </a:lnSpc>
              <a:buFont typeface="Wingdings" pitchFamily="2" charset="2"/>
              <a:buNone/>
              <a:defRPr/>
            </a:pPr>
            <a:r>
              <a:rPr lang="en-US" dirty="0" smtClean="0"/>
              <a:t>A </a:t>
            </a:r>
            <a:r>
              <a:rPr lang="en-US" dirty="0"/>
              <a:t>nurse feels that a patient has abdominal distension and pain secondary to a distended bladder and needs a </a:t>
            </a:r>
            <a:r>
              <a:rPr lang="en-US" dirty="0" smtClean="0"/>
              <a:t>Foley </a:t>
            </a:r>
            <a:r>
              <a:rPr lang="en-US" dirty="0"/>
              <a:t>catheter. The nurse receives the order from the resident on call. When the attending later realizes that the order was given without his consent, he raises his voice to the resident in front of staff and the patient. </a:t>
            </a:r>
          </a:p>
          <a:p>
            <a:pPr eaLnBrk="1" hangingPunct="1">
              <a:buFont typeface="Wingdings" pitchFamily="2" charset="2"/>
              <a:buNone/>
              <a:defRPr/>
            </a:pPr>
            <a:endParaRPr lang="en-US" b="1" dirty="0" smtClean="0"/>
          </a:p>
        </p:txBody>
      </p:sp>
      <p:sp>
        <p:nvSpPr>
          <p:cNvPr id="26628" name="Rectangle 2051"/>
          <p:cNvSpPr>
            <a:spLocks noGrp="1" noChangeArrowheads="1"/>
          </p:cNvSpPr>
          <p:nvPr>
            <p:ph type="title"/>
          </p:nvPr>
        </p:nvSpPr>
        <p:spPr/>
        <p:txBody>
          <a:bodyPr/>
          <a:lstStyle/>
          <a:p>
            <a:pPr eaLnBrk="1" hangingPunct="1"/>
            <a:r>
              <a:rPr lang="en-US" altLang="en-US" smtClean="0">
                <a:ea typeface="ヒラギノ角ゴ Pro W3" pitchFamily="127" charset="-128"/>
              </a:rPr>
              <a:t>A DESC Scenario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588D48F6-6990-4BE6-A7E8-74BC4AAC0F54}" type="slidenum">
              <a:rPr lang="en-US" altLang="en-US" sz="1000">
                <a:solidFill>
                  <a:srgbClr val="542200"/>
                </a:solidFill>
              </a:rPr>
              <a:pPr eaLnBrk="1" hangingPunct="1">
                <a:lnSpc>
                  <a:spcPct val="100000"/>
                </a:lnSpc>
                <a:spcBef>
                  <a:spcPct val="0"/>
                </a:spcBef>
                <a:buClrTx/>
                <a:buSzTx/>
                <a:buFontTx/>
                <a:buNone/>
              </a:pPr>
              <a:t>23</a:t>
            </a:fld>
            <a:r>
              <a:rPr lang="en-US" altLang="en-US" sz="1000">
                <a:solidFill>
                  <a:srgbClr val="542200"/>
                </a:solidFill>
              </a:rPr>
              <a:t>  </a:t>
            </a:r>
          </a:p>
        </p:txBody>
      </p:sp>
      <p:sp>
        <p:nvSpPr>
          <p:cNvPr id="27651" name="Rectangle 2"/>
          <p:cNvSpPr>
            <a:spLocks noGrp="1" noChangeArrowheads="1"/>
          </p:cNvSpPr>
          <p:nvPr>
            <p:ph type="title"/>
          </p:nvPr>
        </p:nvSpPr>
        <p:spPr>
          <a:xfrm>
            <a:off x="896938" y="630238"/>
            <a:ext cx="7543800" cy="1143000"/>
          </a:xfrm>
        </p:spPr>
        <p:txBody>
          <a:bodyPr/>
          <a:lstStyle/>
          <a:p>
            <a:pPr eaLnBrk="1" hangingPunct="1"/>
            <a:r>
              <a:rPr lang="en-US" altLang="en-US" sz="3200" smtClean="0">
                <a:ea typeface="ヒラギノ角ゴ Pro W3" pitchFamily="127" charset="-128"/>
              </a:rPr>
              <a:t>Tools &amp; Strategies Summary</a:t>
            </a: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spcBef>
                <a:spcPts val="300"/>
              </a:spcBef>
              <a:buClr>
                <a:schemeClr val="folHlink"/>
              </a:buClr>
              <a:buSzPct val="90000"/>
              <a:buFont typeface="Wingdings" pitchFamily="2" charset="2"/>
              <a:buNone/>
              <a:defRPr/>
            </a:pPr>
            <a:r>
              <a:rPr lang="en-US" sz="1600" dirty="0"/>
              <a:t>Communication</a:t>
            </a:r>
          </a:p>
          <a:p>
            <a:pPr marL="685800" lvl="1" indent="-228600">
              <a:lnSpc>
                <a:spcPct val="90000"/>
              </a:lnSpc>
              <a:spcBef>
                <a:spcPts val="300"/>
              </a:spcBef>
              <a:buSzPct val="90000"/>
              <a:buFont typeface="Arial" pitchFamily="34" charset="0"/>
              <a:buChar char="•"/>
              <a:defRPr/>
            </a:pPr>
            <a:r>
              <a:rPr lang="en-US" sz="1400" dirty="0"/>
              <a:t>SBAR</a:t>
            </a:r>
          </a:p>
          <a:p>
            <a:pPr marL="685800" lvl="1" indent="-228600">
              <a:lnSpc>
                <a:spcPct val="90000"/>
              </a:lnSpc>
              <a:spcBef>
                <a:spcPts val="300"/>
              </a:spcBef>
              <a:buSzPct val="90000"/>
              <a:buFont typeface="Arial" pitchFamily="34" charset="0"/>
              <a:buChar char="•"/>
              <a:defRPr/>
            </a:pPr>
            <a:r>
              <a:rPr lang="en-US" sz="1400" dirty="0"/>
              <a:t>Call-Out</a:t>
            </a:r>
          </a:p>
          <a:p>
            <a:pPr marL="685800" lvl="1" indent="-228600">
              <a:lnSpc>
                <a:spcPct val="90000"/>
              </a:lnSpc>
              <a:spcBef>
                <a:spcPts val="300"/>
              </a:spcBef>
              <a:buSzPct val="90000"/>
              <a:buFont typeface="Arial" pitchFamily="34" charset="0"/>
              <a:buChar char="•"/>
              <a:defRPr/>
            </a:pPr>
            <a:r>
              <a:rPr lang="en-US" sz="1400" dirty="0"/>
              <a:t>Check-Back</a:t>
            </a:r>
          </a:p>
          <a:p>
            <a:pPr marL="685800" lvl="1" indent="-228600">
              <a:lnSpc>
                <a:spcPct val="90000"/>
              </a:lnSpc>
              <a:spcBef>
                <a:spcPts val="300"/>
              </a:spcBef>
              <a:buSzPct val="90000"/>
              <a:buFont typeface="Arial" pitchFamily="34" charset="0"/>
              <a:buChar char="•"/>
              <a:defRPr/>
            </a:pPr>
            <a:r>
              <a:rPr lang="en-US" sz="1400" dirty="0"/>
              <a:t>Handoff</a:t>
            </a:r>
          </a:p>
          <a:p>
            <a:pPr lvl="1" indent="-228600">
              <a:lnSpc>
                <a:spcPct val="90000"/>
              </a:lnSpc>
              <a:spcBef>
                <a:spcPts val="300"/>
              </a:spcBef>
              <a:buSzPct val="90000"/>
              <a:defRPr/>
            </a:pPr>
            <a:r>
              <a:rPr lang="en-US" sz="1600" dirty="0"/>
              <a:t>Leading Teams</a:t>
            </a:r>
          </a:p>
          <a:p>
            <a:pPr marL="685800" lvl="1" indent="-228600">
              <a:lnSpc>
                <a:spcPct val="90000"/>
              </a:lnSpc>
              <a:spcBef>
                <a:spcPts val="300"/>
              </a:spcBef>
              <a:buSzPct val="90000"/>
              <a:buFont typeface="Arial" pitchFamily="34" charset="0"/>
              <a:buChar char="•"/>
              <a:defRPr/>
            </a:pPr>
            <a:r>
              <a:rPr lang="en-US" sz="1400" dirty="0"/>
              <a:t>Brief</a:t>
            </a:r>
          </a:p>
          <a:p>
            <a:pPr marL="685800" lvl="1" indent="-228600">
              <a:lnSpc>
                <a:spcPct val="90000"/>
              </a:lnSpc>
              <a:spcBef>
                <a:spcPts val="300"/>
              </a:spcBef>
              <a:buSzPct val="90000"/>
              <a:buFont typeface="Arial" pitchFamily="34" charset="0"/>
              <a:buChar char="•"/>
              <a:defRPr/>
            </a:pPr>
            <a:r>
              <a:rPr lang="en-US" sz="1400" dirty="0"/>
              <a:t>Huddle </a:t>
            </a:r>
          </a:p>
          <a:p>
            <a:pPr marL="685800" lvl="1" indent="-228600">
              <a:lnSpc>
                <a:spcPct val="90000"/>
              </a:lnSpc>
              <a:spcBef>
                <a:spcPts val="300"/>
              </a:spcBef>
              <a:buSzPct val="90000"/>
              <a:buFont typeface="Arial" pitchFamily="34" charset="0"/>
              <a:buChar char="•"/>
              <a:defRPr/>
            </a:pPr>
            <a:r>
              <a:rPr lang="en-US" sz="1400" dirty="0"/>
              <a:t>Debrief</a:t>
            </a:r>
          </a:p>
          <a:p>
            <a:pPr lvl="1" indent="-228600">
              <a:lnSpc>
                <a:spcPct val="90000"/>
              </a:lnSpc>
              <a:spcBef>
                <a:spcPts val="300"/>
              </a:spcBef>
              <a:buSzPct val="90000"/>
              <a:defRPr/>
            </a:pPr>
            <a:r>
              <a:rPr lang="en-US" sz="1600" dirty="0"/>
              <a:t>Situation Monitoring</a:t>
            </a:r>
          </a:p>
          <a:p>
            <a:pPr marL="685800" lvl="1" indent="-228600">
              <a:lnSpc>
                <a:spcPct val="90000"/>
              </a:lnSpc>
              <a:spcBef>
                <a:spcPts val="300"/>
              </a:spcBef>
              <a:buSzPct val="90000"/>
              <a:buFont typeface="Arial" pitchFamily="34" charset="0"/>
              <a:buChar char="•"/>
              <a:defRPr/>
            </a:pPr>
            <a:r>
              <a:rPr lang="en-US" sz="1400" dirty="0"/>
              <a:t>STEP</a:t>
            </a:r>
          </a:p>
          <a:p>
            <a:pPr marL="685800" lvl="1" indent="-228600">
              <a:lnSpc>
                <a:spcPct val="90000"/>
              </a:lnSpc>
              <a:spcBef>
                <a:spcPts val="300"/>
              </a:spcBef>
              <a:buSzPct val="90000"/>
              <a:buFont typeface="Arial" pitchFamily="34" charset="0"/>
              <a:buChar char="•"/>
              <a:defRPr/>
            </a:pPr>
            <a:r>
              <a:rPr lang="en-US" sz="1400" dirty="0"/>
              <a:t>I’M SAFE</a:t>
            </a:r>
          </a:p>
          <a:p>
            <a:pPr lvl="1" indent="-228600">
              <a:lnSpc>
                <a:spcPct val="90000"/>
              </a:lnSpc>
              <a:spcBef>
                <a:spcPts val="300"/>
              </a:spcBef>
              <a:buSzPct val="90000"/>
              <a:defRPr/>
            </a:pPr>
            <a:r>
              <a:rPr lang="en-US" sz="1600" dirty="0"/>
              <a:t>Mutual Support</a:t>
            </a:r>
          </a:p>
          <a:p>
            <a:pPr marL="685800" lvl="1" indent="-228600">
              <a:lnSpc>
                <a:spcPct val="90000"/>
              </a:lnSpc>
              <a:spcBef>
                <a:spcPts val="300"/>
              </a:spcBef>
              <a:buSzPct val="90000"/>
              <a:buFont typeface="Arial" pitchFamily="34" charset="0"/>
              <a:buChar char="•"/>
              <a:defRPr/>
            </a:pPr>
            <a:r>
              <a:rPr lang="en-US" sz="1400" dirty="0"/>
              <a:t>Task Assistance</a:t>
            </a:r>
          </a:p>
          <a:p>
            <a:pPr marL="685800" lvl="1" indent="-228600">
              <a:lnSpc>
                <a:spcPct val="90000"/>
              </a:lnSpc>
              <a:spcBef>
                <a:spcPts val="300"/>
              </a:spcBef>
              <a:buSzPct val="90000"/>
              <a:buFont typeface="Arial" pitchFamily="34" charset="0"/>
              <a:buChar char="•"/>
              <a:defRPr/>
            </a:pPr>
            <a:r>
              <a:rPr lang="en-US" sz="1400" dirty="0"/>
              <a:t>Feedback</a:t>
            </a:r>
          </a:p>
          <a:p>
            <a:pPr marL="685800" lvl="1" indent="-228600">
              <a:lnSpc>
                <a:spcPct val="90000"/>
              </a:lnSpc>
              <a:spcBef>
                <a:spcPts val="300"/>
              </a:spcBef>
              <a:buSzPct val="90000"/>
              <a:buFont typeface="Arial" pitchFamily="34" charset="0"/>
              <a:buChar char="•"/>
              <a:defRPr/>
            </a:pPr>
            <a:r>
              <a:rPr lang="en-US" sz="1400" dirty="0"/>
              <a:t>Assertive Statement</a:t>
            </a:r>
          </a:p>
          <a:p>
            <a:pPr marL="685800" lvl="1" indent="-228600">
              <a:lnSpc>
                <a:spcPct val="90000"/>
              </a:lnSpc>
              <a:spcBef>
                <a:spcPts val="300"/>
              </a:spcBef>
              <a:buSzPct val="90000"/>
              <a:buFont typeface="Arial" pitchFamily="34" charset="0"/>
              <a:buChar char="•"/>
              <a:defRPr/>
            </a:pPr>
            <a:r>
              <a:rPr lang="en-US" sz="1400" dirty="0"/>
              <a:t>Two-Challenge Rule</a:t>
            </a:r>
          </a:p>
          <a:p>
            <a:pPr marL="685800" lvl="1" indent="-228600">
              <a:lnSpc>
                <a:spcPct val="90000"/>
              </a:lnSpc>
              <a:spcBef>
                <a:spcPts val="300"/>
              </a:spcBef>
              <a:buSzPct val="90000"/>
              <a:buFont typeface="Arial" pitchFamily="34" charset="0"/>
              <a:buChar char="•"/>
              <a:defRPr/>
            </a:pPr>
            <a:r>
              <a:rPr lang="en-US" sz="1400" dirty="0"/>
              <a:t>CUS</a:t>
            </a:r>
          </a:p>
          <a:p>
            <a:pPr marL="685800" lvl="1" indent="-228600">
              <a:lnSpc>
                <a:spcPct val="90000"/>
              </a:lnSpc>
              <a:spcBef>
                <a:spcPts val="300"/>
              </a:spcBef>
              <a:buSzPct val="90000"/>
              <a:buFont typeface="Arial" pitchFamily="34" charset="0"/>
              <a:buChar char="•"/>
              <a:defRPr/>
            </a:pPr>
            <a:r>
              <a:rPr lang="en-US" sz="1400" dirty="0"/>
              <a:t>DESC Script</a:t>
            </a:r>
          </a:p>
        </p:txBody>
      </p:sp>
      <p:sp>
        <p:nvSpPr>
          <p:cNvPr id="27653"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algn="ctr" eaLnBrk="1" hangingPunct="1">
              <a:spcBef>
                <a:spcPct val="40000"/>
              </a:spcBef>
              <a:spcAft>
                <a:spcPts val="600"/>
              </a:spcAft>
              <a:buClr>
                <a:schemeClr val="folHlink"/>
              </a:buClr>
              <a:buSzPct val="90000"/>
              <a:buFont typeface="Wingdings" pitchFamily="2" charset="2"/>
              <a:buNone/>
            </a:pPr>
            <a:r>
              <a:rPr lang="en-US" altLang="en-US" sz="2000" b="1">
                <a:solidFill>
                  <a:schemeClr val="bg1"/>
                </a:solidFill>
              </a:rPr>
              <a:t>OUTCOMES</a:t>
            </a:r>
          </a:p>
          <a:p>
            <a:pPr eaLnBrk="1" hangingPunct="1">
              <a:lnSpc>
                <a:spcPct val="130000"/>
              </a:lnSpc>
              <a:buClr>
                <a:schemeClr val="bg1"/>
              </a:buClr>
              <a:buSzPct val="90000"/>
              <a:buFont typeface="Wingdings" pitchFamily="2" charset="2"/>
              <a:buChar char="n"/>
            </a:pPr>
            <a:r>
              <a:rPr lang="en-US" altLang="en-US" sz="1600">
                <a:solidFill>
                  <a:schemeClr val="bg1"/>
                </a:solidFill>
              </a:rPr>
              <a:t>Shared Mental Model</a:t>
            </a:r>
          </a:p>
          <a:p>
            <a:pPr eaLnBrk="1" hangingPunct="1">
              <a:lnSpc>
                <a:spcPct val="130000"/>
              </a:lnSpc>
              <a:spcBef>
                <a:spcPct val="40000"/>
              </a:spcBef>
              <a:buClr>
                <a:schemeClr val="bg1"/>
              </a:buClr>
              <a:buSzPct val="90000"/>
              <a:buFont typeface="Wingdings" pitchFamily="2" charset="2"/>
              <a:buChar char="n"/>
            </a:pPr>
            <a:r>
              <a:rPr lang="en-US" altLang="en-US" sz="1600">
                <a:solidFill>
                  <a:schemeClr val="bg1"/>
                </a:solidFill>
              </a:rPr>
              <a:t>Adaptability</a:t>
            </a:r>
          </a:p>
          <a:p>
            <a:pPr eaLnBrk="1" hangingPunct="1">
              <a:lnSpc>
                <a:spcPct val="130000"/>
              </a:lnSpc>
              <a:spcBef>
                <a:spcPct val="40000"/>
              </a:spcBef>
              <a:buClr>
                <a:schemeClr val="bg1"/>
              </a:buClr>
              <a:buSzPct val="90000"/>
              <a:buFont typeface="Wingdings" pitchFamily="2" charset="2"/>
              <a:buChar char="n"/>
            </a:pPr>
            <a:r>
              <a:rPr lang="en-US" altLang="en-US" sz="1600">
                <a:solidFill>
                  <a:schemeClr val="bg1"/>
                </a:solidFill>
              </a:rPr>
              <a:t>Team Orientation</a:t>
            </a:r>
          </a:p>
          <a:p>
            <a:pPr eaLnBrk="1" hangingPunct="1">
              <a:lnSpc>
                <a:spcPct val="130000"/>
              </a:lnSpc>
              <a:spcBef>
                <a:spcPct val="40000"/>
              </a:spcBef>
              <a:buClr>
                <a:schemeClr val="bg1"/>
              </a:buClr>
              <a:buSzPct val="90000"/>
              <a:buFont typeface="Wingdings" pitchFamily="2" charset="2"/>
              <a:buChar char="n"/>
            </a:pPr>
            <a:r>
              <a:rPr lang="en-US" altLang="en-US" sz="1600">
                <a:solidFill>
                  <a:schemeClr val="bg1"/>
                </a:solidFill>
              </a:rPr>
              <a:t>Mutual Trust</a:t>
            </a:r>
          </a:p>
          <a:p>
            <a:pPr eaLnBrk="1" hangingPunct="1">
              <a:lnSpc>
                <a:spcPct val="130000"/>
              </a:lnSpc>
              <a:spcBef>
                <a:spcPct val="40000"/>
              </a:spcBef>
              <a:buClr>
                <a:schemeClr val="bg1"/>
              </a:buClr>
              <a:buSzPct val="90000"/>
              <a:buFont typeface="Wingdings" pitchFamily="2" charset="2"/>
              <a:buChar char="n"/>
            </a:pPr>
            <a:r>
              <a:rPr lang="en-US" altLang="en-US" sz="1600">
                <a:solidFill>
                  <a:schemeClr val="bg1"/>
                </a:solidFill>
              </a:rPr>
              <a:t>Team Performance</a:t>
            </a:r>
          </a:p>
          <a:p>
            <a:pPr eaLnBrk="1" hangingPunct="1">
              <a:lnSpc>
                <a:spcPct val="130000"/>
              </a:lnSpc>
              <a:spcBef>
                <a:spcPct val="40000"/>
              </a:spcBef>
              <a:buClr>
                <a:schemeClr val="bg1"/>
              </a:buClr>
              <a:buSzPct val="90000"/>
              <a:buFont typeface="Wingdings" pitchFamily="2" charset="2"/>
              <a:buChar char="n"/>
            </a:pPr>
            <a:r>
              <a:rPr lang="en-US" altLang="en-US" sz="1600" i="1">
                <a:solidFill>
                  <a:schemeClr val="bg1"/>
                </a:solidFill>
              </a:rPr>
              <a:t>Patient Safety!!</a:t>
            </a:r>
            <a:endParaRPr lang="en-US" altLang="en-US" sz="1600">
              <a:solidFill>
                <a:schemeClr val="bg1"/>
              </a:solidFill>
            </a:endParaRPr>
          </a:p>
          <a:p>
            <a:pPr eaLnBrk="1" hangingPunct="1">
              <a:lnSpc>
                <a:spcPct val="90000"/>
              </a:lnSpc>
              <a:spcBef>
                <a:spcPct val="40000"/>
              </a:spcBef>
              <a:buClr>
                <a:schemeClr val="tx1"/>
              </a:buClr>
              <a:buSzPct val="90000"/>
              <a:buFont typeface="Wingdings" pitchFamily="2" charset="2"/>
              <a:buChar char="n"/>
            </a:pPr>
            <a:endParaRPr lang="en-US" altLang="en-US" sz="1600">
              <a:solidFill>
                <a:schemeClr val="bg1"/>
              </a:solidFill>
            </a:endParaRPr>
          </a:p>
        </p:txBody>
      </p:sp>
      <p:sp>
        <p:nvSpPr>
          <p:cNvPr id="27654"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100000"/>
              </a:lnSpc>
              <a:spcAft>
                <a:spcPts val="600"/>
              </a:spcAft>
              <a:buFont typeface="Wingdings" pitchFamily="2" charset="2"/>
              <a:buNone/>
            </a:pPr>
            <a:r>
              <a:rPr lang="en-US" altLang="en-US" sz="2000" b="1" smtClean="0">
                <a:solidFill>
                  <a:schemeClr val="bg1"/>
                </a:solidFill>
                <a:ea typeface="ヒラギノ角ゴ Pro W3" pitchFamily="127" charset="-128"/>
              </a:rPr>
              <a:t>BARRIERS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Coordination and Followup With Coworkers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Role Clarity</a:t>
            </a:r>
            <a:endParaRPr lang="en-US" altLang="en-US" sz="1600" smtClean="0">
              <a:ea typeface="ヒラギノ角ゴ Pro W3" pitchFamily="127"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07AFFF34-0F77-43EE-A5AA-13B81BBEE00C}" type="slidenum">
              <a:rPr lang="en-US" altLang="en-US" sz="1000">
                <a:solidFill>
                  <a:srgbClr val="542200"/>
                </a:solidFill>
              </a:rPr>
              <a:pPr eaLnBrk="1" hangingPunct="1">
                <a:lnSpc>
                  <a:spcPct val="100000"/>
                </a:lnSpc>
                <a:spcBef>
                  <a:spcPct val="0"/>
                </a:spcBef>
                <a:buClrTx/>
                <a:buSzTx/>
                <a:buFontTx/>
                <a:buNone/>
              </a:pPr>
              <a:t>24</a:t>
            </a:fld>
            <a:r>
              <a:rPr lang="en-US" altLang="en-US" sz="1000">
                <a:solidFill>
                  <a:srgbClr val="542200"/>
                </a:solidFill>
              </a:rPr>
              <a:t>  </a:t>
            </a:r>
          </a:p>
        </p:txBody>
      </p:sp>
      <p:sp>
        <p:nvSpPr>
          <p:cNvPr id="26628" name="Rectangle 3"/>
          <p:cNvSpPr>
            <a:spLocks noGrp="1" noChangeArrowheads="1"/>
          </p:cNvSpPr>
          <p:nvPr>
            <p:ph type="body" idx="1"/>
          </p:nvPr>
        </p:nvSpPr>
        <p:spPr>
          <a:xfrm>
            <a:off x="1143000" y="1778000"/>
            <a:ext cx="7543800" cy="3543300"/>
          </a:xfrm>
        </p:spPr>
        <p:txBody>
          <a:bodyPr/>
          <a:lstStyle/>
          <a:p>
            <a:pPr marL="457200" indent="-457200" eaLnBrk="1" hangingPunct="1">
              <a:buClrTx/>
              <a:buFont typeface="+mj-lt"/>
              <a:buAutoNum type="arabicPeriod"/>
              <a:defRPr/>
            </a:pPr>
            <a:r>
              <a:rPr lang="en-US" dirty="0"/>
              <a:t>Is your teamwork issue related to mutual support?</a:t>
            </a:r>
          </a:p>
          <a:p>
            <a:pPr marL="457200" indent="-457200" eaLnBrk="1" hangingPunct="1">
              <a:buClrTx/>
              <a:buFont typeface="+mj-lt"/>
              <a:buAutoNum type="arabicPeriod"/>
              <a:defRPr/>
            </a:pPr>
            <a:r>
              <a:rPr lang="en-US" dirty="0"/>
              <a:t>If yes, what is the mutual support issue?</a:t>
            </a:r>
          </a:p>
          <a:p>
            <a:pPr marL="457200" indent="-457200" eaLnBrk="1" hangingPunct="1">
              <a:buClrTx/>
              <a:buFont typeface="+mj-lt"/>
              <a:buAutoNum type="arabicPeriod"/>
              <a:defRPr/>
            </a:pPr>
            <a:r>
              <a:rPr lang="en-US" dirty="0"/>
              <a:t>Which </a:t>
            </a:r>
            <a:r>
              <a:rPr lang="en-US" dirty="0" smtClean="0"/>
              <a:t>mutual support </a:t>
            </a:r>
            <a:r>
              <a:rPr lang="en-US" smtClean="0"/>
              <a:t>tools or </a:t>
            </a:r>
            <a:r>
              <a:rPr lang="en-US" dirty="0"/>
              <a:t>strategies might you consider implementing to address the issue? </a:t>
            </a:r>
            <a:endParaRPr lang="en-US" dirty="0" smtClean="0"/>
          </a:p>
          <a:p>
            <a:pPr eaLnBrk="1" hangingPunct="1">
              <a:defRPr/>
            </a:pPr>
            <a:endParaRPr lang="en-US" dirty="0" smtClean="0"/>
          </a:p>
        </p:txBody>
      </p:sp>
      <p:sp>
        <p:nvSpPr>
          <p:cNvPr id="28676" name="Rectangle 5"/>
          <p:cNvSpPr>
            <a:spLocks noGrp="1" noChangeArrowheads="1"/>
          </p:cNvSpPr>
          <p:nvPr>
            <p:ph type="title"/>
          </p:nvPr>
        </p:nvSpPr>
        <p:spPr>
          <a:xfrm>
            <a:off x="881063" y="762000"/>
            <a:ext cx="7739062" cy="914400"/>
          </a:xfrm>
        </p:spPr>
        <p:txBody>
          <a:bodyPr/>
          <a:lstStyle/>
          <a:p>
            <a:pPr eaLnBrk="1" hangingPunct="1"/>
            <a:r>
              <a:rPr lang="en-US" altLang="en-US" smtClean="0">
                <a:ea typeface="ヒラギノ角ゴ Pro W3" pitchFamily="127" charset="-128"/>
              </a:rPr>
              <a:t>Applying TeamSTEPPS Exercise</a:t>
            </a:r>
          </a:p>
        </p:txBody>
      </p:sp>
      <p:pic>
        <p:nvPicPr>
          <p:cNvPr id="28677" name="Picture 9" descr="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F2805E92-1933-4731-BD37-DD2CBFC49149}" type="slidenum">
              <a:rPr lang="en-US" altLang="en-US" sz="1000">
                <a:solidFill>
                  <a:srgbClr val="542200"/>
                </a:solidFill>
              </a:rPr>
              <a:pPr eaLnBrk="1" hangingPunct="1">
                <a:lnSpc>
                  <a:spcPct val="100000"/>
                </a:lnSpc>
                <a:spcBef>
                  <a:spcPct val="0"/>
                </a:spcBef>
                <a:buClrTx/>
                <a:buSzTx/>
                <a:buFontTx/>
                <a:buNone/>
              </a:pPr>
              <a:t>3</a:t>
            </a:fld>
            <a:r>
              <a:rPr lang="en-US" altLang="en-US" sz="1000">
                <a:solidFill>
                  <a:srgbClr val="542200"/>
                </a:solidFill>
              </a:rPr>
              <a:t>  </a:t>
            </a:r>
          </a:p>
        </p:txBody>
      </p:sp>
      <p:pic>
        <p:nvPicPr>
          <p:cNvPr id="7172" name="Picture 6" descr="framework_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1181100"/>
            <a:ext cx="573087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framework_skils_mutual_arro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5788" y="4005263"/>
            <a:ext cx="9906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a:spLocks noGrp="1"/>
          </p:cNvSpPr>
          <p:nvPr>
            <p:ph sz="half" idx="1"/>
          </p:nvPr>
        </p:nvSpPr>
        <p:spPr>
          <a:xfrm>
            <a:off x="846138" y="1065213"/>
            <a:ext cx="2620962" cy="5259387"/>
          </a:xfrm>
        </p:spPr>
        <p:txBody>
          <a:bodyPr/>
          <a:lstStyle/>
          <a:p>
            <a:pPr marL="0" indent="0" algn="ctr">
              <a:buFont typeface="Wingdings" pitchFamily="2" charset="2"/>
              <a:buNone/>
              <a:defRPr/>
            </a:pPr>
            <a:r>
              <a:rPr lang="en-US" b="1" dirty="0" smtClean="0">
                <a:solidFill>
                  <a:srgbClr val="663300"/>
                </a:solidFill>
              </a:rPr>
              <a:t>Mutual Support</a:t>
            </a:r>
          </a:p>
          <a:p>
            <a:pPr>
              <a:defRPr/>
            </a:pPr>
            <a:r>
              <a:rPr lang="en-US" sz="2000" dirty="0" smtClean="0"/>
              <a:t>Dependent upon information gathered through situation monitoring</a:t>
            </a:r>
          </a:p>
          <a:p>
            <a:pPr>
              <a:defRPr/>
            </a:pPr>
            <a:r>
              <a:rPr lang="en-US" sz="2000" dirty="0" smtClean="0"/>
              <a:t>Moderated by the communication of information</a:t>
            </a:r>
          </a:p>
          <a:p>
            <a:pPr>
              <a:defRPr/>
            </a:pPr>
            <a:r>
              <a:rPr lang="en-US" sz="2000" dirty="0" smtClean="0"/>
              <a:t>Enhanced by leaders who encourage and role model mutual support behaviors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1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4D3B78A6-FE2D-4696-A2E3-AFCD842CBE90}" type="slidenum">
              <a:rPr lang="en-US" altLang="en-US" sz="1000">
                <a:solidFill>
                  <a:srgbClr val="542200"/>
                </a:solidFill>
              </a:rPr>
              <a:pPr eaLnBrk="1" hangingPunct="1">
                <a:lnSpc>
                  <a:spcPct val="100000"/>
                </a:lnSpc>
                <a:spcBef>
                  <a:spcPct val="0"/>
                </a:spcBef>
                <a:buClrTx/>
                <a:buSzTx/>
                <a:buFontTx/>
                <a:buNone/>
              </a:pPr>
              <a:t>4</a:t>
            </a:fld>
            <a:r>
              <a:rPr lang="en-US" altLang="en-US" sz="1000">
                <a:solidFill>
                  <a:srgbClr val="542200"/>
                </a:solidFill>
              </a:rPr>
              <a:t>  </a:t>
            </a:r>
          </a:p>
        </p:txBody>
      </p:sp>
      <p:sp>
        <p:nvSpPr>
          <p:cNvPr id="8195" name="Rectangle 5"/>
          <p:cNvSpPr>
            <a:spLocks noGrp="1" noChangeArrowheads="1"/>
          </p:cNvSpPr>
          <p:nvPr>
            <p:ph type="title"/>
          </p:nvPr>
        </p:nvSpPr>
        <p:spPr/>
        <p:txBody>
          <a:bodyPr/>
          <a:lstStyle/>
          <a:p>
            <a:pPr eaLnBrk="1" hangingPunct="1"/>
            <a:r>
              <a:rPr lang="en-US" altLang="en-US" smtClean="0">
                <a:ea typeface="ヒラギノ角ゴ Pro W3" pitchFamily="127" charset="-128"/>
              </a:rPr>
              <a:t>Mutual Support</a:t>
            </a:r>
          </a:p>
        </p:txBody>
      </p:sp>
      <p:sp>
        <p:nvSpPr>
          <p:cNvPr id="8196" name="Rectangle 6"/>
          <p:cNvSpPr>
            <a:spLocks noGrp="1" noChangeArrowheads="1"/>
          </p:cNvSpPr>
          <p:nvPr>
            <p:ph type="body" idx="1"/>
          </p:nvPr>
        </p:nvSpPr>
        <p:spPr>
          <a:xfrm>
            <a:off x="914400" y="2171700"/>
            <a:ext cx="7772400" cy="3543300"/>
          </a:xfrm>
        </p:spPr>
        <p:txBody>
          <a:bodyPr/>
          <a:lstStyle/>
          <a:p>
            <a:pPr eaLnBrk="1" hangingPunct="1">
              <a:buFont typeface="Wingdings" pitchFamily="2" charset="2"/>
              <a:buNone/>
            </a:pPr>
            <a:r>
              <a:rPr lang="en-US" altLang="en-US" smtClean="0">
                <a:ea typeface="ヒラギノ角ゴ Pro W3" pitchFamily="127" charset="-128"/>
              </a:rPr>
              <a:t>	</a:t>
            </a:r>
            <a:r>
              <a:rPr lang="en-US" altLang="en-US" b="1" smtClean="0">
                <a:ea typeface="ヒラギノ角ゴ Pro W3" pitchFamily="127" charset="-128"/>
              </a:rPr>
              <a:t>Mutual support involves members:</a:t>
            </a:r>
          </a:p>
          <a:p>
            <a:pPr marL="801688" lvl="1" indent="-457200" eaLnBrk="1" hangingPunct="1">
              <a:buClrTx/>
              <a:buSzPct val="100000"/>
              <a:buFont typeface="Arial" pitchFamily="34" charset="0"/>
              <a:buAutoNum type="arabicPeriod"/>
            </a:pPr>
            <a:r>
              <a:rPr lang="en-US" altLang="en-US" smtClean="0">
                <a:ea typeface="MS PGothic" pitchFamily="34" charset="-128"/>
              </a:rPr>
              <a:t>Assisting each other </a:t>
            </a:r>
          </a:p>
          <a:p>
            <a:pPr marL="801688" lvl="1" indent="-457200" eaLnBrk="1" hangingPunct="1">
              <a:buClrTx/>
              <a:buSzPct val="100000"/>
              <a:buFont typeface="Arial" pitchFamily="34" charset="0"/>
              <a:buAutoNum type="arabicPeriod"/>
            </a:pPr>
            <a:r>
              <a:rPr lang="en-US" altLang="en-US" smtClean="0">
                <a:ea typeface="MS PGothic" pitchFamily="34" charset="-128"/>
              </a:rPr>
              <a:t>Providing and receiving feedback</a:t>
            </a:r>
          </a:p>
          <a:p>
            <a:pPr marL="801688" lvl="1" indent="-457200" eaLnBrk="1" hangingPunct="1">
              <a:buClrTx/>
              <a:buSzPct val="100000"/>
              <a:buFont typeface="Arial" pitchFamily="34" charset="0"/>
              <a:buAutoNum type="arabicPeriod"/>
            </a:pPr>
            <a:r>
              <a:rPr lang="en-US" altLang="en-US" smtClean="0">
                <a:ea typeface="MS PGothic" pitchFamily="34" charset="-128"/>
              </a:rPr>
              <a:t>Exerting assertive and advocacy behaviors when patient safety is threatened</a:t>
            </a:r>
            <a:endParaRPr lang="en-US" altLang="en-US" smtClean="0">
              <a:ea typeface="ヒラギノ角ゴ Pro W3" pitchFamily="127"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84BAADAC-4AF6-44CA-881A-B8B56A4F6415}" type="slidenum">
              <a:rPr lang="en-US" altLang="en-US" sz="1000">
                <a:solidFill>
                  <a:srgbClr val="542200"/>
                </a:solidFill>
              </a:rPr>
              <a:pPr eaLnBrk="1" hangingPunct="1">
                <a:lnSpc>
                  <a:spcPct val="100000"/>
                </a:lnSpc>
                <a:spcBef>
                  <a:spcPct val="0"/>
                </a:spcBef>
                <a:buClrTx/>
                <a:buSzTx/>
                <a:buFontTx/>
                <a:buNone/>
              </a:pPr>
              <a:t>5</a:t>
            </a:fld>
            <a:r>
              <a:rPr lang="en-US" altLang="en-US" sz="1000">
                <a:solidFill>
                  <a:srgbClr val="542200"/>
                </a:solidFill>
              </a:rPr>
              <a:t>  </a:t>
            </a:r>
          </a:p>
        </p:txBody>
      </p:sp>
      <p:sp>
        <p:nvSpPr>
          <p:cNvPr id="9219" name="Rectangle 3"/>
          <p:cNvSpPr>
            <a:spLocks noGrp="1" noChangeArrowheads="1"/>
          </p:cNvSpPr>
          <p:nvPr>
            <p:ph type="body" idx="1"/>
          </p:nvPr>
        </p:nvSpPr>
        <p:spPr>
          <a:xfrm>
            <a:off x="1600200" y="2003425"/>
            <a:ext cx="6518275" cy="4297363"/>
          </a:xfrm>
        </p:spPr>
        <p:txBody>
          <a:bodyPr/>
          <a:lstStyle/>
          <a:p>
            <a:pPr marL="0" indent="0" eaLnBrk="1" hangingPunct="1">
              <a:buFont typeface="Wingdings" pitchFamily="2" charset="2"/>
              <a:buNone/>
            </a:pPr>
            <a:r>
              <a:rPr lang="en-US" altLang="en-US" smtClean="0">
                <a:ea typeface="ヒラギノ角ゴ Pro W3" pitchFamily="127" charset="-128"/>
              </a:rPr>
              <a:t>Team members foster a climate in which it </a:t>
            </a:r>
            <a:br>
              <a:rPr lang="en-US" altLang="en-US" smtClean="0">
                <a:ea typeface="ヒラギノ角ゴ Pro W3" pitchFamily="127" charset="-128"/>
              </a:rPr>
            </a:br>
            <a:r>
              <a:rPr lang="en-US" altLang="en-US" smtClean="0">
                <a:ea typeface="ヒラギノ角ゴ Pro W3" pitchFamily="127" charset="-128"/>
              </a:rPr>
              <a:t>is expected that assistance will be actively </a:t>
            </a:r>
            <a:r>
              <a:rPr lang="en-US" altLang="en-US" i="1" smtClean="0">
                <a:solidFill>
                  <a:srgbClr val="E1393E"/>
                </a:solidFill>
                <a:ea typeface="ヒラギノ角ゴ Pro W3" pitchFamily="127" charset="-128"/>
              </a:rPr>
              <a:t>sought</a:t>
            </a:r>
            <a:r>
              <a:rPr lang="en-US" altLang="en-US" smtClean="0">
                <a:ea typeface="ヒラギノ角ゴ Pro W3" pitchFamily="127" charset="-128"/>
              </a:rPr>
              <a:t> and </a:t>
            </a:r>
            <a:r>
              <a:rPr lang="en-US" altLang="en-US" i="1" smtClean="0">
                <a:solidFill>
                  <a:srgbClr val="E1393E"/>
                </a:solidFill>
                <a:ea typeface="ヒラギノ角ゴ Pro W3" pitchFamily="127" charset="-128"/>
              </a:rPr>
              <a:t>offered</a:t>
            </a:r>
            <a:r>
              <a:rPr lang="en-US" altLang="en-US" smtClean="0">
                <a:ea typeface="ヒラギノ角ゴ Pro W3" pitchFamily="127" charset="-128"/>
              </a:rPr>
              <a:t> as a method for reducing the occurrence of error</a:t>
            </a:r>
            <a:r>
              <a:rPr lang="en-US" altLang="en-US" smtClean="0">
                <a:solidFill>
                  <a:srgbClr val="008000"/>
                </a:solidFill>
                <a:ea typeface="ヒラギノ角ゴ Pro W3" pitchFamily="127" charset="-128"/>
              </a:rPr>
              <a:t>.</a:t>
            </a:r>
          </a:p>
          <a:p>
            <a:pPr marL="0" indent="0" eaLnBrk="1" hangingPunct="1">
              <a:buFont typeface="Wingdings" pitchFamily="2" charset="2"/>
              <a:buNone/>
            </a:pPr>
            <a:endParaRPr lang="en-US" altLang="en-US" smtClean="0">
              <a:solidFill>
                <a:srgbClr val="008000"/>
              </a:solidFill>
              <a:ea typeface="ヒラギノ角ゴ Pro W3" pitchFamily="127" charset="-128"/>
            </a:endParaRPr>
          </a:p>
        </p:txBody>
      </p:sp>
      <p:sp>
        <p:nvSpPr>
          <p:cNvPr id="9220" name="Rectangle 4"/>
          <p:cNvSpPr>
            <a:spLocks noGrp="1" noChangeArrowheads="1"/>
          </p:cNvSpPr>
          <p:nvPr>
            <p:ph type="title"/>
          </p:nvPr>
        </p:nvSpPr>
        <p:spPr>
          <a:xfrm>
            <a:off x="1455738" y="936625"/>
            <a:ext cx="6172200" cy="914400"/>
          </a:xfrm>
        </p:spPr>
        <p:txBody>
          <a:bodyPr/>
          <a:lstStyle/>
          <a:p>
            <a:pPr eaLnBrk="1" hangingPunct="1"/>
            <a:r>
              <a:rPr lang="en-US" altLang="en-US" sz="3200" smtClean="0">
                <a:ea typeface="ヒラギノ角ゴ Pro W3" pitchFamily="127" charset="-128"/>
              </a:rPr>
              <a:t>Task Assistance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30053906-C9B7-473C-B6CE-F5D0ACF39A82}" type="slidenum">
              <a:rPr lang="en-US" altLang="en-US" sz="1000">
                <a:solidFill>
                  <a:srgbClr val="542200"/>
                </a:solidFill>
              </a:rPr>
              <a:pPr eaLnBrk="1" hangingPunct="1">
                <a:lnSpc>
                  <a:spcPct val="100000"/>
                </a:lnSpc>
                <a:spcBef>
                  <a:spcPct val="0"/>
                </a:spcBef>
                <a:buClrTx/>
                <a:buSzTx/>
                <a:buFontTx/>
                <a:buNone/>
              </a:pPr>
              <a:t>6</a:t>
            </a:fld>
            <a:r>
              <a:rPr lang="en-US" altLang="en-US" sz="1000">
                <a:solidFill>
                  <a:srgbClr val="542200"/>
                </a:solidFill>
              </a:rPr>
              <a:t>  </a:t>
            </a:r>
          </a:p>
        </p:txBody>
      </p:sp>
      <p:sp>
        <p:nvSpPr>
          <p:cNvPr id="10243" name="Rectangle 6"/>
          <p:cNvSpPr>
            <a:spLocks noGrp="1" noChangeArrowheads="1"/>
          </p:cNvSpPr>
          <p:nvPr>
            <p:ph type="title"/>
          </p:nvPr>
        </p:nvSpPr>
        <p:spPr/>
        <p:txBody>
          <a:bodyPr/>
          <a:lstStyle/>
          <a:p>
            <a:pPr eaLnBrk="1" hangingPunct="1"/>
            <a:r>
              <a:rPr lang="en-US" altLang="en-US" smtClean="0">
                <a:ea typeface="ヒラギノ角ゴ Pro W3" pitchFamily="127" charset="-128"/>
              </a:rPr>
              <a:t>Task Assistance Example</a:t>
            </a:r>
          </a:p>
        </p:txBody>
      </p:sp>
      <p:sp>
        <p:nvSpPr>
          <p:cNvPr id="8196" name="Rectangle 7"/>
          <p:cNvSpPr>
            <a:spLocks noGrp="1" noChangeArrowheads="1"/>
          </p:cNvSpPr>
          <p:nvPr>
            <p:ph type="body" idx="1"/>
          </p:nvPr>
        </p:nvSpPr>
        <p:spPr>
          <a:xfrm>
            <a:off x="898525" y="1962150"/>
            <a:ext cx="7788275" cy="4233863"/>
          </a:xfrm>
        </p:spPr>
        <p:txBody>
          <a:bodyPr/>
          <a:lstStyle/>
          <a:p>
            <a:pPr marL="0" lvl="1" indent="0" eaLnBrk="1" hangingPunct="1">
              <a:buClr>
                <a:schemeClr val="folHlink"/>
              </a:buClr>
              <a:buSzPct val="90000"/>
              <a:buFont typeface="Wingdings" pitchFamily="2" charset="2"/>
              <a:buNone/>
              <a:defRPr/>
            </a:pPr>
            <a:r>
              <a:rPr lang="en-US" dirty="0">
                <a:ea typeface="ＭＳ Ｐゴシック" charset="0"/>
              </a:rPr>
              <a:t>Two members of the GI Laboratory are assessing an elderly patient who has just had conscious sedation for a colonoscopy. The monitor shows SVT at a rate of 150 and a BP of 76/48. The nurse calls out the vital signs while the physician continues to monitor the rhythm. A nurse passing by the room hears the call-out</a:t>
            </a:r>
            <a:r>
              <a:rPr lang="en-US" dirty="0" smtClean="0">
                <a:ea typeface="ＭＳ Ｐゴシック" charset="0"/>
              </a:rPr>
              <a:t>.</a:t>
            </a:r>
          </a:p>
          <a:p>
            <a:pPr marL="0" lvl="1" indent="0" eaLnBrk="1" hangingPunct="1">
              <a:buClr>
                <a:schemeClr val="folHlink"/>
              </a:buClr>
              <a:buSzPct val="90000"/>
              <a:buFont typeface="Wingdings" pitchFamily="2" charset="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7F01B833-FEDF-4BC6-A7FA-2B15D238C7B6}" type="slidenum">
              <a:rPr lang="en-US" altLang="en-US" sz="1000">
                <a:solidFill>
                  <a:srgbClr val="542200"/>
                </a:solidFill>
              </a:rPr>
              <a:pPr eaLnBrk="1" hangingPunct="1">
                <a:lnSpc>
                  <a:spcPct val="100000"/>
                </a:lnSpc>
                <a:spcBef>
                  <a:spcPct val="0"/>
                </a:spcBef>
                <a:buClrTx/>
                <a:buSzTx/>
                <a:buFontTx/>
                <a:buNone/>
              </a:pPr>
              <a:t>7</a:t>
            </a:fld>
            <a:r>
              <a:rPr lang="en-US" altLang="en-US" sz="1000">
                <a:solidFill>
                  <a:srgbClr val="542200"/>
                </a:solidFill>
              </a:rPr>
              <a:t>  </a:t>
            </a:r>
          </a:p>
        </p:txBody>
      </p:sp>
      <p:sp>
        <p:nvSpPr>
          <p:cNvPr id="11267" name="Rectangle 2"/>
          <p:cNvSpPr>
            <a:spLocks noGrp="1" noChangeArrowheads="1"/>
          </p:cNvSpPr>
          <p:nvPr>
            <p:ph type="body" idx="1"/>
          </p:nvPr>
        </p:nvSpPr>
        <p:spPr>
          <a:xfrm>
            <a:off x="1828800" y="1903413"/>
            <a:ext cx="6273800" cy="4953000"/>
          </a:xfrm>
        </p:spPr>
        <p:txBody>
          <a:bodyPr/>
          <a:lstStyle/>
          <a:p>
            <a:pPr marL="0" indent="0" algn="ctr" eaLnBrk="1" hangingPunct="1">
              <a:buFont typeface="Wingdings" pitchFamily="2" charset="2"/>
              <a:buNone/>
            </a:pPr>
            <a:r>
              <a:rPr lang="en-US" altLang="en-US" sz="2000" smtClean="0">
                <a:ea typeface="ヒラギノ角ゴ Pro W3" pitchFamily="127" charset="-128"/>
              </a:rPr>
              <a:t/>
            </a:r>
            <a:br>
              <a:rPr lang="en-US" altLang="en-US" sz="2000" smtClean="0">
                <a:ea typeface="ヒラギノ角ゴ Pro W3" pitchFamily="127" charset="-128"/>
              </a:rPr>
            </a:br>
            <a:r>
              <a:rPr lang="en-US" altLang="en-US" smtClean="0">
                <a:ea typeface="MS PGothic" pitchFamily="34" charset="-128"/>
              </a:rPr>
              <a:t>Feedback is information provided for the purpose of improving team performance</a:t>
            </a:r>
            <a:endParaRPr lang="en-US" altLang="en-US" smtClean="0">
              <a:ea typeface="ヒラギノ角ゴ Pro W3" pitchFamily="127" charset="-128"/>
            </a:endParaRPr>
          </a:p>
          <a:p>
            <a:pPr marL="0" indent="0" algn="ctr" eaLnBrk="1" hangingPunct="1">
              <a:buFont typeface="Wingdings" pitchFamily="2" charset="2"/>
              <a:buNone/>
            </a:pPr>
            <a:endParaRPr lang="en-US" altLang="en-US" sz="1800" i="1" smtClean="0">
              <a:ea typeface="ヒラギノ角ゴ Pro W3" pitchFamily="127" charset="-128"/>
            </a:endParaRPr>
          </a:p>
        </p:txBody>
      </p:sp>
      <p:sp>
        <p:nvSpPr>
          <p:cNvPr id="11268" name="Rectangle 3"/>
          <p:cNvSpPr>
            <a:spLocks noGrp="1" noChangeArrowheads="1"/>
          </p:cNvSpPr>
          <p:nvPr>
            <p:ph type="title"/>
          </p:nvPr>
        </p:nvSpPr>
        <p:spPr/>
        <p:txBody>
          <a:bodyPr/>
          <a:lstStyle/>
          <a:p>
            <a:pPr eaLnBrk="1" hangingPunct="1"/>
            <a:r>
              <a:rPr lang="en-US" altLang="en-US" smtClean="0">
                <a:ea typeface="ヒラギノ角ゴ Pro W3" pitchFamily="127" charset="-128"/>
              </a:rPr>
              <a:t>What Is Feedback?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CDBC3D73-2331-4103-ADF4-577D0E54D828}" type="slidenum">
              <a:rPr lang="en-US" altLang="en-US" sz="1000">
                <a:solidFill>
                  <a:srgbClr val="542200"/>
                </a:solidFill>
              </a:rPr>
              <a:pPr eaLnBrk="1" hangingPunct="1">
                <a:lnSpc>
                  <a:spcPct val="100000"/>
                </a:lnSpc>
                <a:spcBef>
                  <a:spcPct val="0"/>
                </a:spcBef>
                <a:buClrTx/>
                <a:buSzTx/>
                <a:buFontTx/>
                <a:buNone/>
              </a:pPr>
              <a:t>8</a:t>
            </a:fld>
            <a:r>
              <a:rPr lang="en-US" altLang="en-US" sz="1000">
                <a:solidFill>
                  <a:srgbClr val="542200"/>
                </a:solidFill>
              </a:rPr>
              <a:t>  </a:t>
            </a:r>
          </a:p>
        </p:txBody>
      </p:sp>
      <p:sp>
        <p:nvSpPr>
          <p:cNvPr id="12291" name="Rectangle 2"/>
          <p:cNvSpPr>
            <a:spLocks noGrp="1" noChangeArrowheads="1"/>
          </p:cNvSpPr>
          <p:nvPr>
            <p:ph type="body" idx="1"/>
          </p:nvPr>
        </p:nvSpPr>
        <p:spPr>
          <a:xfrm>
            <a:off x="1482725" y="1639888"/>
            <a:ext cx="7239000" cy="4953000"/>
          </a:xfrm>
        </p:spPr>
        <p:txBody>
          <a:bodyPr/>
          <a:lstStyle/>
          <a:p>
            <a:pPr eaLnBrk="1" hangingPunct="1"/>
            <a:r>
              <a:rPr lang="en-US" altLang="en-US" sz="2200" b="1" smtClean="0">
                <a:ea typeface="ヒラギノ角ゴ Pro W3" pitchFamily="127" charset="-128"/>
              </a:rPr>
              <a:t>Formal </a:t>
            </a:r>
          </a:p>
          <a:p>
            <a:pPr lvl="1" eaLnBrk="1" hangingPunct="1"/>
            <a:r>
              <a:rPr lang="en-US" altLang="en-US" sz="2200" smtClean="0">
                <a:ea typeface="ヒラギノ角ゴ Pro W3" pitchFamily="127" charset="-128"/>
              </a:rPr>
              <a:t>Retrospective and typically scheduled in advance</a:t>
            </a:r>
          </a:p>
          <a:p>
            <a:pPr lvl="1" eaLnBrk="1" hangingPunct="1"/>
            <a:r>
              <a:rPr lang="en-US" altLang="en-US" sz="2200" smtClean="0">
                <a:ea typeface="ヒラギノ角ゴ Pro W3" pitchFamily="127" charset="-128"/>
              </a:rPr>
              <a:t>Has an evaluative quality</a:t>
            </a:r>
          </a:p>
          <a:p>
            <a:pPr lvl="1" eaLnBrk="1" hangingPunct="1"/>
            <a:r>
              <a:rPr lang="en-US" altLang="en-US" sz="2200" smtClean="0">
                <a:ea typeface="ヒラギノ角ゴ Pro W3" pitchFamily="127" charset="-128"/>
              </a:rPr>
              <a:t>Examples: Collaborative discussions, case conferences, individual performance reviews</a:t>
            </a:r>
          </a:p>
          <a:p>
            <a:pPr eaLnBrk="1" hangingPunct="1"/>
            <a:r>
              <a:rPr lang="en-US" altLang="en-US" sz="2200" b="1" smtClean="0">
                <a:ea typeface="ヒラギノ角ゴ Pro W3" pitchFamily="127" charset="-128"/>
              </a:rPr>
              <a:t>Informal </a:t>
            </a:r>
          </a:p>
          <a:p>
            <a:pPr lvl="1" eaLnBrk="1" hangingPunct="1"/>
            <a:r>
              <a:rPr lang="en-US" altLang="en-US" sz="2200" smtClean="0">
                <a:ea typeface="ヒラギノ角ゴ Pro W3" pitchFamily="127" charset="-128"/>
              </a:rPr>
              <a:t>Typically in real time</a:t>
            </a:r>
          </a:p>
          <a:p>
            <a:pPr lvl="1" eaLnBrk="1" hangingPunct="1"/>
            <a:r>
              <a:rPr lang="en-US" altLang="en-US" sz="2200" smtClean="0">
                <a:ea typeface="ヒラギノ角ゴ Pro W3" pitchFamily="127" charset="-128"/>
              </a:rPr>
              <a:t>Provided on an ongoing basis</a:t>
            </a:r>
          </a:p>
          <a:p>
            <a:pPr lvl="1" eaLnBrk="1" hangingPunct="1"/>
            <a:r>
              <a:rPr lang="en-US" altLang="en-US" sz="2200" smtClean="0">
                <a:ea typeface="ヒラギノ角ゴ Pro W3" pitchFamily="127" charset="-128"/>
              </a:rPr>
              <a:t>Focuses on knowledge and practical skills development</a:t>
            </a:r>
          </a:p>
          <a:p>
            <a:pPr lvl="1" eaLnBrk="1" hangingPunct="1"/>
            <a:r>
              <a:rPr lang="en-US" altLang="en-US" sz="2200" smtClean="0">
                <a:ea typeface="ヒラギノ角ゴ Pro W3" pitchFamily="127" charset="-128"/>
              </a:rPr>
              <a:t>Examples: Huddles, debriefs</a:t>
            </a:r>
          </a:p>
        </p:txBody>
      </p:sp>
      <p:sp>
        <p:nvSpPr>
          <p:cNvPr id="12292" name="Rectangle 3"/>
          <p:cNvSpPr>
            <a:spLocks noGrp="1" noChangeArrowheads="1"/>
          </p:cNvSpPr>
          <p:nvPr>
            <p:ph type="title"/>
          </p:nvPr>
        </p:nvSpPr>
        <p:spPr/>
        <p:txBody>
          <a:bodyPr/>
          <a:lstStyle/>
          <a:p>
            <a:pPr eaLnBrk="1" hangingPunct="1"/>
            <a:r>
              <a:rPr lang="en-US" altLang="en-US" smtClean="0">
                <a:ea typeface="ヒラギノ角ゴ Pro W3" pitchFamily="127" charset="-128"/>
              </a:rPr>
              <a:t>Types of Feedback</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a:solidFill>
                  <a:srgbClr val="542200"/>
                </a:solidFill>
              </a:rPr>
              <a:t> </a:t>
            </a:r>
            <a:fld id="{68CC4C34-67D6-4A50-9297-6DB2CCA4E6F0}" type="slidenum">
              <a:rPr lang="en-US" altLang="en-US" sz="1000">
                <a:solidFill>
                  <a:srgbClr val="542200"/>
                </a:solidFill>
              </a:rPr>
              <a:pPr eaLnBrk="1" hangingPunct="1">
                <a:lnSpc>
                  <a:spcPct val="100000"/>
                </a:lnSpc>
                <a:spcBef>
                  <a:spcPct val="0"/>
                </a:spcBef>
                <a:buClrTx/>
                <a:buSzTx/>
                <a:buFontTx/>
                <a:buNone/>
              </a:pPr>
              <a:t>9</a:t>
            </a:fld>
            <a:r>
              <a:rPr lang="en-US" altLang="en-US" sz="1000">
                <a:solidFill>
                  <a:srgbClr val="542200"/>
                </a:solidFill>
              </a:rPr>
              <a:t>  </a:t>
            </a:r>
          </a:p>
        </p:txBody>
      </p:sp>
      <p:sp>
        <p:nvSpPr>
          <p:cNvPr id="13315" name="Rectangle 5"/>
          <p:cNvSpPr>
            <a:spLocks noGrp="1" noChangeArrowheads="1"/>
          </p:cNvSpPr>
          <p:nvPr>
            <p:ph type="title"/>
          </p:nvPr>
        </p:nvSpPr>
        <p:spPr>
          <a:xfrm>
            <a:off x="609600" y="876300"/>
            <a:ext cx="8534400" cy="914400"/>
          </a:xfrm>
        </p:spPr>
        <p:txBody>
          <a:bodyPr/>
          <a:lstStyle/>
          <a:p>
            <a:pPr eaLnBrk="1" hangingPunct="1"/>
            <a:r>
              <a:rPr lang="en-US" altLang="en-US" smtClean="0">
                <a:ea typeface="ヒラギノ角ゴ Pro W3" pitchFamily="127" charset="-128"/>
              </a:rPr>
              <a:t>Characteristics of Effective Feedback</a:t>
            </a:r>
          </a:p>
        </p:txBody>
      </p:sp>
      <p:sp>
        <p:nvSpPr>
          <p:cNvPr id="13316" name="Rectangle 6"/>
          <p:cNvSpPr>
            <a:spLocks noGrp="1" noChangeArrowheads="1"/>
          </p:cNvSpPr>
          <p:nvPr>
            <p:ph type="body" idx="1"/>
          </p:nvPr>
        </p:nvSpPr>
        <p:spPr>
          <a:xfrm>
            <a:off x="1828800" y="1905000"/>
            <a:ext cx="6858000" cy="3543300"/>
          </a:xfrm>
        </p:spPr>
        <p:txBody>
          <a:bodyPr/>
          <a:lstStyle/>
          <a:p>
            <a:pPr eaLnBrk="1" hangingPunct="1">
              <a:buFont typeface="Wingdings" pitchFamily="2" charset="2"/>
              <a:buNone/>
            </a:pPr>
            <a:r>
              <a:rPr lang="en-US" altLang="en-US" sz="2200" smtClean="0">
                <a:ea typeface="ヒラギノ角ゴ Pro W3" pitchFamily="127" charset="-128"/>
              </a:rPr>
              <a:t>	</a:t>
            </a:r>
            <a:r>
              <a:rPr lang="en-US" altLang="en-US" sz="2200" b="1" smtClean="0">
                <a:ea typeface="ヒラギノ角ゴ Pro W3" pitchFamily="127" charset="-128"/>
              </a:rPr>
              <a:t>Effective feedback is—</a:t>
            </a:r>
          </a:p>
          <a:p>
            <a:pPr lvl="1" eaLnBrk="1" hangingPunct="1"/>
            <a:r>
              <a:rPr lang="en-US" altLang="en-US" sz="2200" smtClean="0">
                <a:ea typeface="ヒラギノ角ゴ Pro W3" pitchFamily="127" charset="-128"/>
              </a:rPr>
              <a:t>Timely</a:t>
            </a:r>
          </a:p>
          <a:p>
            <a:pPr lvl="1" eaLnBrk="1" hangingPunct="1"/>
            <a:r>
              <a:rPr lang="en-US" altLang="en-US" sz="2200" smtClean="0">
                <a:ea typeface="ヒラギノ角ゴ Pro W3" pitchFamily="127" charset="-128"/>
              </a:rPr>
              <a:t>Respectful</a:t>
            </a:r>
          </a:p>
          <a:p>
            <a:pPr lvl="1" eaLnBrk="1" hangingPunct="1"/>
            <a:r>
              <a:rPr lang="en-US" altLang="en-US" sz="2200" smtClean="0">
                <a:ea typeface="ヒラギノ角ゴ Pro W3" pitchFamily="127" charset="-128"/>
              </a:rPr>
              <a:t>Specific</a:t>
            </a:r>
          </a:p>
          <a:p>
            <a:pPr lvl="1" eaLnBrk="1" hangingPunct="1"/>
            <a:r>
              <a:rPr lang="en-US" altLang="en-US" sz="2200" smtClean="0">
                <a:ea typeface="ヒラギノ角ゴ Pro W3" pitchFamily="127" charset="-128"/>
              </a:rPr>
              <a:t>Directed toward improvement</a:t>
            </a:r>
          </a:p>
          <a:p>
            <a:pPr lvl="2" eaLnBrk="1" hangingPunct="1"/>
            <a:r>
              <a:rPr lang="en-US" altLang="en-US" sz="2200" smtClean="0">
                <a:ea typeface="ヒラギノ角ゴ Pro W3" pitchFamily="127" charset="-128"/>
              </a:rPr>
              <a:t>Helps prevent the same problem </a:t>
            </a:r>
            <a:br>
              <a:rPr lang="en-US" altLang="en-US" sz="2200" smtClean="0">
                <a:ea typeface="ヒラギノ角ゴ Pro W3" pitchFamily="127" charset="-128"/>
              </a:rPr>
            </a:br>
            <a:r>
              <a:rPr lang="en-US" altLang="en-US" sz="2200" smtClean="0">
                <a:ea typeface="ヒラギノ角ゴ Pro W3" pitchFamily="127" charset="-128"/>
              </a:rPr>
              <a:t>from occurring in the future</a:t>
            </a:r>
          </a:p>
          <a:p>
            <a:pPr lvl="1" eaLnBrk="1" hangingPunct="1"/>
            <a:r>
              <a:rPr lang="en-US" altLang="en-US" sz="2200" smtClean="0">
                <a:ea typeface="ヒラギノ角ゴ Pro W3" pitchFamily="127" charset="-128"/>
              </a:rPr>
              <a:t>Considerate</a:t>
            </a:r>
          </a:p>
          <a:p>
            <a:pPr lvl="1" eaLnBrk="1" hangingPunct="1"/>
            <a:endParaRPr lang="en-US" altLang="en-US" sz="2200" smtClean="0">
              <a:ea typeface="ヒラギノ角ゴ Pro W3" pitchFamily="127" charset="-128"/>
            </a:endParaRPr>
          </a:p>
          <a:p>
            <a:pPr algn="ctr" eaLnBrk="1" hangingPunct="1">
              <a:buFont typeface="Wingdings" pitchFamily="2" charset="2"/>
              <a:buNone/>
            </a:pPr>
            <a:endParaRPr lang="en-US" altLang="en-US" sz="2200" b="1" i="1" smtClean="0">
              <a:solidFill>
                <a:srgbClr val="E1393E"/>
              </a:solidFill>
              <a:ea typeface="ヒラギノ角ゴ Pro W3" pitchFamily="127"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Module 4-05.2-SituationMonitoring</Template>
  <TotalTime>61520649</TotalTime>
  <Pages>6</Pages>
  <Words>778</Words>
  <Application>Microsoft Office PowerPoint</Application>
  <PresentationFormat>Letter Paper (8.5x11 in)</PresentationFormat>
  <Paragraphs>210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2_Main_Olive</vt:lpstr>
      <vt:lpstr>PowerPoint Presentation</vt:lpstr>
      <vt:lpstr>Objectives</vt:lpstr>
      <vt:lpstr>PowerPoint Presentation</vt:lpstr>
      <vt:lpstr>Mutual Support</vt:lpstr>
      <vt:lpstr>Task Assistance</vt:lpstr>
      <vt:lpstr>Task Assistance Example</vt:lpstr>
      <vt:lpstr>What Is Feedback?</vt:lpstr>
      <vt:lpstr>Types of Feedback</vt:lpstr>
      <vt:lpstr>Characteristics of Effective Feedback</vt:lpstr>
      <vt:lpstr>Providing Effective Feedback Video</vt:lpstr>
      <vt:lpstr>Feedback Exercise</vt:lpstr>
      <vt:lpstr>Advocacy and Assertion</vt:lpstr>
      <vt:lpstr>The Assertive Statement</vt:lpstr>
      <vt:lpstr>Two-Challenge Rule </vt:lpstr>
      <vt:lpstr>Two-Challenge Rule</vt:lpstr>
      <vt:lpstr>Two-Challenge Rule cont.</vt:lpstr>
      <vt:lpstr>Please Use CUS Words but only when appropriate!</vt:lpstr>
      <vt:lpstr>Advocacy and Assertion Scenario</vt:lpstr>
      <vt:lpstr>Conflict in Teams</vt:lpstr>
      <vt:lpstr>Conflict Resolution DESC Script </vt:lpstr>
      <vt:lpstr>DESC-It</vt:lpstr>
      <vt:lpstr>A DESC Scenario</vt:lpstr>
      <vt:lpstr>Tools &amp; Strategies Summary</vt:lpstr>
      <vt:lpstr>Applying TeamSTEPPS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newbref</dc:title>
  <dc:creator>Conwal</dc:creator>
  <cp:lastModifiedBy>Windows User</cp:lastModifiedBy>
  <cp:revision>1102</cp:revision>
  <cp:lastPrinted>2013-10-18T15:04:16Z</cp:lastPrinted>
  <dcterms:created xsi:type="dcterms:W3CDTF">1997-11-14T21:37:50Z</dcterms:created>
  <dcterms:modified xsi:type="dcterms:W3CDTF">2017-10-03T16:21:46Z</dcterms:modified>
</cp:coreProperties>
</file>