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0" r:id="rId1"/>
  </p:sldMasterIdLst>
  <p:notesMasterIdLst>
    <p:notesMasterId r:id="rId18"/>
  </p:notesMasterIdLst>
  <p:handoutMasterIdLst>
    <p:handoutMasterId r:id="rId19"/>
  </p:handoutMasterIdLst>
  <p:sldIdLst>
    <p:sldId id="705" r:id="rId2"/>
    <p:sldId id="706" r:id="rId3"/>
    <p:sldId id="707" r:id="rId4"/>
    <p:sldId id="708" r:id="rId5"/>
    <p:sldId id="709" r:id="rId6"/>
    <p:sldId id="710" r:id="rId7"/>
    <p:sldId id="711" r:id="rId8"/>
    <p:sldId id="712" r:id="rId9"/>
    <p:sldId id="713" r:id="rId10"/>
    <p:sldId id="714" r:id="rId11"/>
    <p:sldId id="715" r:id="rId12"/>
    <p:sldId id="716" r:id="rId13"/>
    <p:sldId id="717" r:id="rId14"/>
    <p:sldId id="718" r:id="rId15"/>
    <p:sldId id="719" r:id="rId16"/>
    <p:sldId id="720" r:id="rId17"/>
  </p:sldIdLst>
  <p:sldSz cx="9144000" cy="6858000" type="letter"/>
  <p:notesSz cx="7315200" cy="96012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 pitchFamily="127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 pitchFamily="127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 pitchFamily="127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 pitchFamily="127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 pitchFamily="127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 pitchFamily="127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 pitchFamily="127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 pitchFamily="127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 pitchFamily="127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B5DAFF"/>
    <a:srgbClr val="99CCFF"/>
    <a:srgbClr val="A7FDC4"/>
    <a:srgbClr val="FFD889"/>
    <a:srgbClr val="FFCE6D"/>
    <a:srgbClr val="2232CE"/>
    <a:srgbClr val="E1F0FF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0" d="100"/>
          <a:sy n="70" d="100"/>
        </p:scale>
        <p:origin x="-660" y="-816"/>
      </p:cViewPr>
      <p:guideLst>
        <p:guide orient="horz" pos="2266"/>
        <p:guide orient="horz" pos="1488"/>
        <p:guide orient="horz" pos="4319"/>
        <p:guide orient="horz" pos="3012"/>
        <p:guide pos="2880"/>
        <p:guide pos="110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>
        <p:scale>
          <a:sx n="75" d="100"/>
          <a:sy n="75" d="100"/>
        </p:scale>
        <p:origin x="-1302" y="-78"/>
      </p:cViewPr>
      <p:guideLst>
        <p:guide orient="horz" pos="3025"/>
        <p:guide pos="2304"/>
      </p:guideLst>
    </p:cSldViewPr>
  </p:notesViewPr>
  <p:gridSpacing cx="75895" cy="7589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3" descr="Slide_title2_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65" t="32530" r="2986"/>
          <a:stretch>
            <a:fillRect/>
          </a:stretch>
        </p:blipFill>
        <p:spPr bwMode="auto">
          <a:xfrm>
            <a:off x="5689600" y="-19050"/>
            <a:ext cx="16256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Line 4"/>
          <p:cNvSpPr>
            <a:spLocks noChangeShapeType="1"/>
          </p:cNvSpPr>
          <p:nvPr/>
        </p:nvSpPr>
        <p:spPr bwMode="auto">
          <a:xfrm flipV="1">
            <a:off x="0" y="561975"/>
            <a:ext cx="7315200" cy="3175"/>
          </a:xfrm>
          <a:prstGeom prst="line">
            <a:avLst/>
          </a:prstGeom>
          <a:noFill/>
          <a:ln w="9525">
            <a:solidFill>
              <a:srgbClr val="C7C3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6868" name="Group 6"/>
          <p:cNvGrpSpPr>
            <a:grpSpLocks/>
          </p:cNvGrpSpPr>
          <p:nvPr/>
        </p:nvGrpSpPr>
        <p:grpSpPr bwMode="auto">
          <a:xfrm>
            <a:off x="0" y="9309100"/>
            <a:ext cx="7315200" cy="241300"/>
            <a:chOff x="-48" y="5568"/>
            <a:chExt cx="4320" cy="144"/>
          </a:xfrm>
        </p:grpSpPr>
        <p:sp>
          <p:nvSpPr>
            <p:cNvPr id="36872" name="Line 7"/>
            <p:cNvSpPr>
              <a:spLocks noChangeShapeType="1"/>
            </p:cNvSpPr>
            <p:nvPr userDrawn="1"/>
          </p:nvSpPr>
          <p:spPr bwMode="auto">
            <a:xfrm>
              <a:off x="-48" y="5712"/>
              <a:ext cx="4320" cy="0"/>
            </a:xfrm>
            <a:prstGeom prst="line">
              <a:avLst/>
            </a:prstGeom>
            <a:noFill/>
            <a:ln w="9525">
              <a:solidFill>
                <a:srgbClr val="C7C39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73" name="Line 8"/>
            <p:cNvSpPr>
              <a:spLocks noChangeShapeType="1"/>
            </p:cNvSpPr>
            <p:nvPr userDrawn="1"/>
          </p:nvSpPr>
          <p:spPr bwMode="auto">
            <a:xfrm>
              <a:off x="-48" y="5568"/>
              <a:ext cx="4320" cy="0"/>
            </a:xfrm>
            <a:prstGeom prst="line">
              <a:avLst/>
            </a:prstGeom>
            <a:noFill/>
            <a:ln w="9525">
              <a:solidFill>
                <a:srgbClr val="C7C39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318" name="Rectangle 9"/>
          <p:cNvSpPr>
            <a:spLocks noChangeArrowheads="1"/>
          </p:cNvSpPr>
          <p:nvPr/>
        </p:nvSpPr>
        <p:spPr bwMode="auto">
          <a:xfrm>
            <a:off x="4073525" y="9309100"/>
            <a:ext cx="2316163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defTabSz="968375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1pPr>
            <a:lvl2pPr marL="742950" indent="-285750" defTabSz="968375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2pPr>
            <a:lvl3pPr marL="1143000" indent="-228600" defTabSz="968375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3pPr>
            <a:lvl4pPr marL="1600200" indent="-228600" defTabSz="968375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4pPr>
            <a:lvl5pPr marL="2057400" indent="-228600" defTabSz="968375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5pPr>
            <a:lvl6pPr marL="2514600" indent="-228600" defTabSz="9683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6pPr>
            <a:lvl7pPr marL="2971800" indent="-228600" defTabSz="9683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7pPr>
            <a:lvl8pPr marL="3429000" indent="-228600" defTabSz="9683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8pPr>
            <a:lvl9pPr marL="3886200" indent="-228600" defTabSz="9683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9pPr>
          </a:lstStyle>
          <a:p>
            <a:pPr algn="r" eaLnBrk="1" hangingPunct="1">
              <a:defRPr/>
            </a:pPr>
            <a:r>
              <a:rPr lang="en-US" altLang="en-US" sz="1000" dirty="0" smtClean="0">
                <a:solidFill>
                  <a:srgbClr val="663300"/>
                </a:solidFill>
                <a:latin typeface="Verdana" pitchFamily="34" charset="0"/>
              </a:rPr>
              <a:t> TeamSTEPPS 2.0  |  Change Management</a:t>
            </a: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gray">
          <a:xfrm>
            <a:off x="5815013" y="73025"/>
            <a:ext cx="1374775" cy="38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824" tIns="45824" rIns="45824" bIns="45824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US" altLang="en-US" sz="1200" b="1" dirty="0">
                <a:solidFill>
                  <a:srgbClr val="FFFFE1"/>
                </a:solidFill>
              </a:rPr>
              <a:t>Change Management</a:t>
            </a:r>
            <a:endParaRPr lang="en-US" altLang="en-US" dirty="0" smtClean="0"/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6423025" y="9321800"/>
            <a:ext cx="7667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7946" tIns="44772" rIns="87946" bIns="44772">
            <a:spAutoFit/>
          </a:bodyPr>
          <a:lstStyle>
            <a:lvl1pPr defTabSz="906463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defTabSz="906463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defTabSz="906463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defTabSz="906463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defTabSz="906463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lnSpc>
                <a:spcPct val="90000"/>
              </a:lnSpc>
              <a:defRPr/>
            </a:pPr>
            <a:r>
              <a:rPr lang="en-US" altLang="en-US" sz="1000" dirty="0">
                <a:solidFill>
                  <a:srgbClr val="663300"/>
                </a:solidFill>
                <a:latin typeface="Verdana" pitchFamily="34" charset="0"/>
              </a:rPr>
              <a:t>  E-8-</a:t>
            </a:r>
            <a:fld id="{971E1B7B-D2FA-45A2-B41A-AE517AA8C34F}" type="slidenum">
              <a:rPr lang="en-US" altLang="en-US" sz="1000" smtClean="0">
                <a:solidFill>
                  <a:srgbClr val="663300"/>
                </a:solidFill>
                <a:latin typeface="Verdana" pitchFamily="34" charset="0"/>
              </a:rPr>
              <a:pPr algn="ctr">
                <a:lnSpc>
                  <a:spcPct val="90000"/>
                </a:lnSpc>
                <a:defRPr/>
              </a:pPr>
              <a:t>‹#›</a:t>
            </a:fld>
            <a:endParaRPr lang="en-US" altLang="en-US" sz="1000" dirty="0">
              <a:solidFill>
                <a:srgbClr val="6633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63415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3262313" y="9142413"/>
            <a:ext cx="792162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40" tIns="46449" rIns="91240" bIns="46449">
            <a:spAutoFit/>
          </a:bodyPr>
          <a:lstStyle>
            <a:lvl1pPr defTabSz="906463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1pPr>
            <a:lvl2pPr marL="742950" indent="-285750" defTabSz="906463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2pPr>
            <a:lvl3pPr marL="1143000" indent="-228600" defTabSz="906463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3pPr>
            <a:lvl4pPr marL="1600200" indent="-228600" defTabSz="906463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4pPr>
            <a:lvl5pPr marL="2057400" indent="-228600" defTabSz="906463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9pPr>
          </a:lstStyle>
          <a:p>
            <a:pPr algn="ctr">
              <a:lnSpc>
                <a:spcPct val="90000"/>
              </a:lnSpc>
              <a:defRPr/>
            </a:pPr>
            <a:r>
              <a:rPr lang="en-US" altLang="en-US" sz="1300" smtClean="0"/>
              <a:t>Page </a:t>
            </a:r>
            <a:fld id="{9ADD9CB7-6AF7-4A9C-BF6C-2580FA348667}" type="slidenum">
              <a:rPr lang="en-US" altLang="en-US" sz="1300" smtClean="0"/>
              <a:pPr algn="ctr">
                <a:lnSpc>
                  <a:spcPct val="90000"/>
                </a:lnSpc>
                <a:defRPr/>
              </a:pPr>
              <a:t>‹#›</a:t>
            </a:fld>
            <a:endParaRPr lang="en-US" altLang="en-US" sz="1300" smtClean="0"/>
          </a:p>
        </p:txBody>
      </p:sp>
      <p:sp>
        <p:nvSpPr>
          <p:cNvPr id="19459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868488" y="1174750"/>
            <a:ext cx="3592512" cy="26939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2" name="Rectangle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2188" y="4557713"/>
            <a:ext cx="5365750" cy="4851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4560" tIns="46449" rIns="94560" bIns="4644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Body Text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260853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1pPr>
    <a:lvl2pPr marL="4572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ヒラギノ角ゴ Pro W3" charset="0"/>
        <a:cs typeface="+mn-cs"/>
      </a:defRPr>
    </a:lvl2pPr>
    <a:lvl3pPr marL="9144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ヒラギノ角ゴ Pro W3" charset="0"/>
        <a:cs typeface="+mn-cs"/>
      </a:defRPr>
    </a:lvl3pPr>
    <a:lvl4pPr marL="1371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ヒラギノ角ゴ Pro W3" charset="0"/>
        <a:cs typeface="+mn-cs"/>
      </a:defRPr>
    </a:lvl4pPr>
    <a:lvl5pPr marL="18288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ヒラギノ角ゴ Pro W3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b="0" smtClean="0">
              <a:latin typeface="Arial" pitchFamily="34" charset="0"/>
              <a:ea typeface="ヒラギノ角ゴ Pro W3" pitchFamily="127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17638" y="841375"/>
            <a:ext cx="4476750" cy="3357563"/>
          </a:xfrm>
          <a:ln cap="flat"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138" y="4560888"/>
            <a:ext cx="5367337" cy="4319587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296" tIns="51303" rIns="99296" bIns="51303"/>
          <a:lstStyle/>
          <a:p>
            <a:endParaRPr lang="en-US" altLang="en-US" smtClean="0">
              <a:latin typeface="Arial" pitchFamily="34" charset="0"/>
              <a:ea typeface="ヒラギノ角ゴ Pro W3" pitchFamily="127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  <a:ea typeface="ヒラギノ角ゴ Pro W3" pitchFamily="127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b="0" smtClean="0">
              <a:latin typeface="Arial" pitchFamily="34" charset="0"/>
              <a:ea typeface="ヒラギノ角ゴ Pro W3" pitchFamily="127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  <a:ea typeface="ヒラギノ角ゴ Pro W3" pitchFamily="127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b="0" smtClean="0">
              <a:latin typeface="Arial" pitchFamily="34" charset="0"/>
              <a:ea typeface="ヒラギノ角ゴ Pro W3" pitchFamily="127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b="0" smtClean="0">
                <a:latin typeface="Arial" pitchFamily="34" charset="0"/>
                <a:ea typeface="ヒラギノ角ゴ Pro W3" pitchFamily="127" charset="-128"/>
              </a:rPr>
              <a:t>  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b="0" smtClean="0">
              <a:latin typeface="Arial" pitchFamily="34" charset="0"/>
              <a:ea typeface="ヒラギノ角ゴ Pro W3" pitchFamily="127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  <a:ea typeface="ヒラギノ角ゴ Pro W3" pitchFamily="127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19138"/>
            <a:ext cx="4799012" cy="3598862"/>
          </a:xfrm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21175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z="1200" smtClean="0">
              <a:latin typeface="Arial" pitchFamily="34" charset="0"/>
              <a:ea typeface="ヒラギノ角ゴ Pro W3" pitchFamily="127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17638" y="841375"/>
            <a:ext cx="4476750" cy="3357563"/>
          </a:xfrm>
          <a:ln cap="flat"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138" y="4560888"/>
            <a:ext cx="5367337" cy="4319587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296" tIns="51303" rIns="99296" bIns="51303"/>
          <a:lstStyle/>
          <a:p>
            <a:endParaRPr lang="en-US" altLang="en-US" smtClean="0">
              <a:latin typeface="Arial" pitchFamily="34" charset="0"/>
              <a:ea typeface="ヒラギノ角ゴ Pro W3" pitchFamily="127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  <a:ea typeface="ヒラギノ角ゴ Pro W3" pitchFamily="127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  <a:ea typeface="ヒラギノ角ゴ Pro W3" pitchFamily="127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17638" y="841375"/>
            <a:ext cx="4476750" cy="3357563"/>
          </a:xfrm>
          <a:ln cap="flat"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3563" y="4560888"/>
            <a:ext cx="6451600" cy="4319587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296" tIns="51303" rIns="99296" bIns="51303"/>
          <a:lstStyle/>
          <a:p>
            <a:endParaRPr lang="en-US" altLang="en-US" sz="1200" smtClean="0">
              <a:latin typeface="Arial" pitchFamily="34" charset="0"/>
              <a:ea typeface="ヒラギノ角ゴ Pro W3" pitchFamily="127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2188" y="4119563"/>
            <a:ext cx="5365750" cy="4981575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70000"/>
              </a:lnSpc>
            </a:pPr>
            <a:endParaRPr lang="en-US" altLang="en-US" smtClean="0">
              <a:latin typeface="Arial" pitchFamily="34" charset="0"/>
              <a:ea typeface="ヒラギノ角ゴ Pro W3" pitchFamily="127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0738" y="3935413"/>
            <a:ext cx="5924550" cy="48514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b="0" smtClean="0">
              <a:latin typeface="Arial" pitchFamily="34" charset="0"/>
              <a:ea typeface="ヒラギノ角ゴ Pro W3" pitchFamily="127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 descr="Slide_title2_0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4225" y="0"/>
            <a:ext cx="7107238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1" descr="BinderBeigeElement.eps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8" y="-7938"/>
            <a:ext cx="4354513" cy="686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2" descr="Branding_TeamSTEPPS2.eps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5740400"/>
            <a:ext cx="5164137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93671" name="Rectangle 7"/>
          <p:cNvSpPr>
            <a:spLocks noGrp="1" noChangeArrowheads="1"/>
          </p:cNvSpPr>
          <p:nvPr>
            <p:ph type="ctrTitle"/>
          </p:nvPr>
        </p:nvSpPr>
        <p:spPr>
          <a:xfrm>
            <a:off x="3211513" y="3832225"/>
            <a:ext cx="5276850" cy="1131888"/>
          </a:xfrm>
        </p:spPr>
        <p:txBody>
          <a:bodyPr tIns="45720" bIns="45720" anchorCtr="0"/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177028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 </a:t>
            </a:r>
            <a:fld id="{573ED45F-1C03-4E11-83AB-06F393665E7B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619850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5763" y="876300"/>
            <a:ext cx="1951037" cy="4687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1063" y="876300"/>
            <a:ext cx="5702300" cy="4687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 </a:t>
            </a:r>
            <a:fld id="{6A20238C-FBF8-484D-8CB7-27107C40A38A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419076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 </a:t>
            </a:r>
            <a:fld id="{2EB1FBA9-0B57-44C6-AC8E-AE20147EC799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315070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 </a:t>
            </a:r>
            <a:fld id="{8CC8D734-8C28-4091-8641-958B4718C685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536205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020888"/>
            <a:ext cx="3810000" cy="3543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2020888"/>
            <a:ext cx="3810000" cy="3543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 </a:t>
            </a:r>
            <a:fld id="{FD981E6C-9539-4505-84E9-DE5AD762823B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342800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 </a:t>
            </a:r>
            <a:fld id="{AF614372-34EA-4E81-80B7-3BEC80570892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508428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 </a:t>
            </a:r>
            <a:fld id="{C68D390C-BE04-414D-96F0-E51B734D9A57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936339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 </a:t>
            </a:r>
            <a:fld id="{23ECD1A5-90F8-432C-8460-3F87F49E681A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079266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 </a:t>
            </a:r>
            <a:fld id="{7F04EF91-041F-4307-8EB8-49643715013B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307420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 </a:t>
            </a:r>
            <a:fld id="{0D1A8528-A063-425D-99E4-1E2BF055808E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4115867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2" descr="New_TS_2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"/>
          <a:stretch>
            <a:fillRect/>
          </a:stretch>
        </p:blipFill>
        <p:spPr bwMode="auto">
          <a:xfrm>
            <a:off x="0" y="-1588"/>
            <a:ext cx="9134475" cy="88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2" descr="Slide_content_2_10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05238"/>
            <a:ext cx="2978150" cy="305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020888"/>
            <a:ext cx="7772400" cy="35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392645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96250" y="6581775"/>
            <a:ext cx="762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9144" rIns="91440" bIns="9144" numCol="1" anchor="ctr" anchorCtr="1" compatLnSpc="1">
            <a:prstTxWarp prst="textNoShape">
              <a:avLst/>
            </a:prstTxWarp>
          </a:bodyPr>
          <a:lstStyle>
            <a:lvl1pPr>
              <a:defRPr sz="1000" b="1">
                <a:solidFill>
                  <a:srgbClr val="542200"/>
                </a:solidFill>
              </a:defRPr>
            </a:lvl1pPr>
          </a:lstStyle>
          <a:p>
            <a:pPr>
              <a:defRPr/>
            </a:pPr>
            <a:r>
              <a:rPr lang="en-US" altLang="en-US"/>
              <a:t> </a:t>
            </a:r>
            <a:fld id="{1BD1DDCA-9A9C-4C29-84D2-4C0F77B131F7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  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881063" y="876300"/>
            <a:ext cx="7739062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91440" rIns="91440" bIns="9144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31" name="Text Box 7"/>
          <p:cNvSpPr txBox="1">
            <a:spLocks noChangeArrowheads="1"/>
          </p:cNvSpPr>
          <p:nvPr/>
        </p:nvSpPr>
        <p:spPr bwMode="auto">
          <a:xfrm>
            <a:off x="3660775" y="6591300"/>
            <a:ext cx="14446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9144" bIns="9144" anchor="ctr" anchorCtr="1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1" hangingPunct="1">
              <a:defRPr/>
            </a:pPr>
            <a:r>
              <a:rPr lang="en-US" sz="1000" b="1" smtClean="0">
                <a:solidFill>
                  <a:srgbClr val="542200"/>
                </a:solidFill>
              </a:rPr>
              <a:t>T</a:t>
            </a:r>
            <a:r>
              <a:rPr lang="en-US" sz="800" b="1" smtClean="0">
                <a:solidFill>
                  <a:srgbClr val="542200"/>
                </a:solidFill>
              </a:rPr>
              <a:t>EAM</a:t>
            </a:r>
            <a:r>
              <a:rPr lang="en-US" sz="1000" b="1" smtClean="0">
                <a:solidFill>
                  <a:srgbClr val="542200"/>
                </a:solidFill>
              </a:rPr>
              <a:t>STEPPS 05.2</a:t>
            </a:r>
          </a:p>
        </p:txBody>
      </p:sp>
      <p:pic>
        <p:nvPicPr>
          <p:cNvPr id="1032" name="Picture 8" descr="Slide_content2_0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8363"/>
            <a:ext cx="684213" cy="297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 descr="Slide_content2_06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882" r="1672"/>
          <a:stretch>
            <a:fillRect/>
          </a:stretch>
        </p:blipFill>
        <p:spPr bwMode="auto">
          <a:xfrm>
            <a:off x="2962275" y="6400800"/>
            <a:ext cx="61579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92650" name="Text Box 10"/>
          <p:cNvSpPr txBox="1">
            <a:spLocks noChangeArrowheads="1"/>
          </p:cNvSpPr>
          <p:nvPr/>
        </p:nvSpPr>
        <p:spPr bwMode="auto">
          <a:xfrm>
            <a:off x="220663" y="6550025"/>
            <a:ext cx="19716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900" b="1" dirty="0" smtClean="0">
                <a:solidFill>
                  <a:schemeClr val="accent1"/>
                </a:solidFill>
              </a:rPr>
              <a:t>Mod 8  2.0   Page </a:t>
            </a:r>
            <a:fld id="{8F2E1C5F-00CC-42EA-A41D-47CC01EF27D6}" type="slidenum">
              <a:rPr lang="en-US" altLang="en-US" sz="900" b="1" smtClean="0">
                <a:solidFill>
                  <a:schemeClr val="accent1"/>
                </a:solidFill>
              </a:rPr>
              <a:pPr eaLnBrk="1" hangingPunct="1">
                <a:spcBef>
                  <a:spcPct val="50000"/>
                </a:spcBef>
                <a:defRPr/>
              </a:pPr>
              <a:t>‹#›</a:t>
            </a:fld>
            <a:endParaRPr lang="en-US" altLang="en-US" sz="900" b="1" dirty="0" smtClean="0">
              <a:solidFill>
                <a:schemeClr val="accent1"/>
              </a:solidFill>
            </a:endParaRPr>
          </a:p>
        </p:txBody>
      </p:sp>
      <p:sp>
        <p:nvSpPr>
          <p:cNvPr id="11" name="Text Box 11"/>
          <p:cNvSpPr txBox="1">
            <a:spLocks noChangeArrowheads="1"/>
          </p:cNvSpPr>
          <p:nvPr userDrawn="1"/>
        </p:nvSpPr>
        <p:spPr bwMode="auto">
          <a:xfrm>
            <a:off x="7459663" y="42863"/>
            <a:ext cx="163988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b="1" dirty="0" smtClean="0">
                <a:solidFill>
                  <a:schemeClr val="bg1"/>
                </a:solidFill>
              </a:rPr>
              <a:t>Change</a:t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b="1" dirty="0" smtClean="0">
                <a:solidFill>
                  <a:schemeClr val="bg1"/>
                </a:solidFill>
              </a:rPr>
              <a:t>Management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+mj-lt"/>
          <a:ea typeface="ヒラギノ角ゴ Pro W3" charset="0"/>
          <a:cs typeface="ヒラギノ角ゴ Pro W3" charset="0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Arial" charset="0"/>
          <a:ea typeface="ヒラギノ角ゴ Pro W3" charset="0"/>
          <a:cs typeface="ヒラギノ角ゴ Pro W3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Arial" charset="0"/>
          <a:ea typeface="ヒラギノ角ゴ Pro W3" charset="0"/>
          <a:cs typeface="ヒラギノ角ゴ Pro W3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Arial" charset="0"/>
          <a:ea typeface="ヒラギノ角ゴ Pro W3" charset="0"/>
          <a:cs typeface="ヒラギノ角ゴ Pro W3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Arial" charset="0"/>
          <a:ea typeface="ヒラギノ角ゴ Pro W3" charset="0"/>
          <a:cs typeface="ヒラギノ角ゴ Pro W3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Arial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Arial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Arial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95000"/>
        </a:lnSpc>
        <a:spcBef>
          <a:spcPct val="4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ヒラギノ角ゴ Pro W3" charset="0"/>
          <a:cs typeface="ヒラギノ角ゴ Pro W3" charset="0"/>
        </a:defRPr>
      </a:lvl1pPr>
      <a:lvl2pPr marL="630238" indent="-285750" algn="l" rtl="0" eaLnBrk="0" fontAlgn="base" hangingPunct="0">
        <a:lnSpc>
          <a:spcPct val="95000"/>
        </a:lnSpc>
        <a:spcBef>
          <a:spcPct val="4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ヒラギノ角ゴ Pro W3" charset="0"/>
        </a:defRPr>
      </a:lvl2pPr>
      <a:lvl3pPr marL="860425" indent="-228600" algn="l" rtl="0" eaLnBrk="0" fontAlgn="base" hangingPunct="0">
        <a:lnSpc>
          <a:spcPct val="95000"/>
        </a:lnSpc>
        <a:spcBef>
          <a:spcPct val="4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ヒラギノ角ゴ Pro W3" charset="0"/>
        </a:defRPr>
      </a:lvl3pPr>
      <a:lvl4pPr marL="1090613" indent="-228600" algn="l" rtl="0" eaLnBrk="0" fontAlgn="base" hangingPunct="0">
        <a:lnSpc>
          <a:spcPct val="95000"/>
        </a:lnSpc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ヒラギノ角ゴ Pro W3" charset="0"/>
        </a:defRPr>
      </a:lvl4pPr>
      <a:lvl5pPr marL="1320800" indent="-228600" algn="l" rtl="0" eaLnBrk="0" fontAlgn="base" hangingPunct="0">
        <a:lnSpc>
          <a:spcPct val="95000"/>
        </a:lnSpc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ヒラギノ角ゴ Pro W3" charset="0"/>
        </a:defRPr>
      </a:lvl5pPr>
      <a:lvl6pPr marL="1778000" indent="-228600" algn="l" rtl="0" fontAlgn="base">
        <a:lnSpc>
          <a:spcPct val="95000"/>
        </a:lnSpc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6pPr>
      <a:lvl7pPr marL="2235200" indent="-228600" algn="l" rtl="0" fontAlgn="base">
        <a:lnSpc>
          <a:spcPct val="95000"/>
        </a:lnSpc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7pPr>
      <a:lvl8pPr marL="2692400" indent="-228600" algn="l" rtl="0" fontAlgn="base">
        <a:lnSpc>
          <a:spcPct val="95000"/>
        </a:lnSpc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8pPr>
      <a:lvl9pPr marL="3149600" indent="-228600" algn="l" rtl="0" fontAlgn="base">
        <a:lnSpc>
          <a:spcPct val="95000"/>
        </a:lnSpc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hrq.gov/professionals/education/curriculum-tools/cusptoolkit/index.html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7593" name="Rectangle 9"/>
          <p:cNvSpPr>
            <a:spLocks noGrp="1" noChangeArrowheads="1"/>
          </p:cNvSpPr>
          <p:nvPr>
            <p:ph type="ctrTitle"/>
          </p:nvPr>
        </p:nvSpPr>
        <p:spPr>
          <a:xfrm>
            <a:off x="2728913" y="2046288"/>
            <a:ext cx="5472112" cy="1600200"/>
          </a:xfrm>
          <a:extLst>
            <a:ext uri="{FAA26D3D-D897-4be2-8F04-BA451C77F1D7}"/>
          </a:extLst>
        </p:spPr>
        <p:txBody>
          <a:bodyPr/>
          <a:lstStyle/>
          <a:p>
            <a:pPr eaLnBrk="1" hangingPunct="1">
              <a:defRPr/>
            </a:pPr>
            <a:r>
              <a:rPr lang="en-US" sz="1700" dirty="0" smtClean="0">
                <a:ea typeface="+mj-ea"/>
              </a:rPr>
              <a:t/>
            </a:r>
            <a:br>
              <a:rPr lang="en-US" sz="1700" dirty="0" smtClean="0">
                <a:ea typeface="+mj-ea"/>
              </a:rPr>
            </a:br>
            <a:r>
              <a:rPr lang="en-US" dirty="0" smtClean="0">
                <a:ea typeface="+mj-ea"/>
              </a:rPr>
              <a:t>Change Management: </a:t>
            </a:r>
            <a:br>
              <a:rPr lang="en-US" dirty="0" smtClean="0">
                <a:ea typeface="+mj-ea"/>
              </a:rPr>
            </a:br>
            <a:r>
              <a:rPr lang="en-US" dirty="0" smtClean="0">
                <a:ea typeface="+mj-ea"/>
              </a:rPr>
              <a:t>How to Achieve a Culture of Safety</a:t>
            </a:r>
            <a:br>
              <a:rPr lang="en-US" dirty="0" smtClean="0">
                <a:ea typeface="+mj-ea"/>
              </a:rPr>
            </a:br>
            <a:endParaRPr lang="en-US" b="0" i="1" dirty="0" smtClean="0">
              <a:solidFill>
                <a:schemeClr val="tx1"/>
              </a:solidFill>
              <a:ea typeface="+mj-ea"/>
            </a:endParaRPr>
          </a:p>
        </p:txBody>
      </p:sp>
      <p:pic>
        <p:nvPicPr>
          <p:cNvPr id="3079" name="Picture 9" descr="TeamSTEPPS 2.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2613" y="5835650"/>
            <a:ext cx="336232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7172" name="Rectangle 4"/>
          <p:cNvSpPr>
            <a:spLocks noGrp="1" noChangeArrowheads="1"/>
          </p:cNvSpPr>
          <p:nvPr>
            <p:ph type="title"/>
          </p:nvPr>
        </p:nvSpPr>
        <p:spPr>
          <a:xfrm>
            <a:off x="885825" y="779463"/>
            <a:ext cx="7739063" cy="65087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+mj-ea"/>
              </a:rPr>
              <a:t>Don</a:t>
            </a:r>
            <a:r>
              <a:rPr lang="en-US" altLang="en-US" dirty="0" smtClean="0">
                <a:ea typeface="+mj-ea"/>
              </a:rPr>
              <a:t>’</a:t>
            </a:r>
            <a:r>
              <a:rPr lang="en-US" dirty="0" smtClean="0">
                <a:ea typeface="+mj-ea"/>
              </a:rPr>
              <a:t>t Let Up</a:t>
            </a:r>
          </a:p>
        </p:txBody>
      </p:sp>
      <p:sp>
        <p:nvSpPr>
          <p:cNvPr id="128717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519238" y="1470025"/>
            <a:ext cx="7185025" cy="4608513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charset="0"/>
              <a:buChar char="n"/>
              <a:defRPr/>
            </a:pPr>
            <a:r>
              <a:rPr lang="en-US" sz="2200" dirty="0" smtClean="0">
                <a:ea typeface="+mn-ea"/>
              </a:rPr>
              <a:t>Acknowledge hard work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charset="0"/>
              <a:buChar char="n"/>
              <a:defRPr/>
            </a:pPr>
            <a:r>
              <a:rPr lang="en-US" sz="2200" dirty="0" smtClean="0">
                <a:ea typeface="+mn-ea"/>
              </a:rPr>
              <a:t>Celebrate successes and accomplishments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charset="0"/>
              <a:buChar char="n"/>
              <a:defRPr/>
            </a:pPr>
            <a:r>
              <a:rPr lang="en-US" sz="2200" dirty="0" smtClean="0">
                <a:ea typeface="+mn-ea"/>
              </a:rPr>
              <a:t>Reaffirm the vision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charset="0"/>
              <a:buChar char="n"/>
              <a:defRPr/>
            </a:pPr>
            <a:r>
              <a:rPr lang="en-US" sz="2200" dirty="0" smtClean="0">
                <a:ea typeface="+mn-ea"/>
              </a:rPr>
              <a:t>Bring people together toward the vision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charset="0"/>
              <a:buChar char="n"/>
              <a:defRPr/>
            </a:pPr>
            <a:r>
              <a:rPr lang="en-US" sz="2200" dirty="0" smtClean="0">
                <a:ea typeface="+mn-ea"/>
              </a:rPr>
              <a:t>Acknowledge what people have left behind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charset="0"/>
              <a:buChar char="n"/>
              <a:defRPr/>
            </a:pPr>
            <a:r>
              <a:rPr lang="en-US" sz="2200" dirty="0" smtClean="0">
                <a:ea typeface="+mn-ea"/>
              </a:rPr>
              <a:t>Develop long-term goals and plans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charset="0"/>
              <a:buChar char="n"/>
              <a:defRPr/>
            </a:pPr>
            <a:r>
              <a:rPr lang="en-US" sz="2200" dirty="0" smtClean="0">
                <a:ea typeface="+mn-ea"/>
              </a:rPr>
              <a:t>Provide tools and training to reinforce new behaviors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charset="0"/>
              <a:buChar char="n"/>
              <a:defRPr/>
            </a:pPr>
            <a:r>
              <a:rPr lang="en-US" sz="2200" dirty="0" smtClean="0">
                <a:ea typeface="+mn-ea"/>
              </a:rPr>
              <a:t>Reinforce and reward the new behaviors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charset="0"/>
              <a:buChar char="n"/>
              <a:defRPr/>
            </a:pPr>
            <a:r>
              <a:rPr lang="en-US" sz="2200" dirty="0" smtClean="0">
                <a:ea typeface="+mn-ea"/>
              </a:rPr>
              <a:t>Create systems and structures that reinforce new behaviors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charset="0"/>
              <a:buChar char="n"/>
              <a:defRPr/>
            </a:pPr>
            <a:r>
              <a:rPr lang="en-US" sz="2200" dirty="0" smtClean="0">
                <a:ea typeface="+mn-ea"/>
              </a:rPr>
              <a:t>Prepare people for the next change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5170" name="Rectangle 2"/>
          <p:cNvSpPr>
            <a:spLocks noGrp="1" noChangeArrowheads="1"/>
          </p:cNvSpPr>
          <p:nvPr>
            <p:ph type="title"/>
          </p:nvPr>
        </p:nvSpPr>
        <p:spPr>
          <a:xfrm>
            <a:off x="885825" y="779463"/>
            <a:ext cx="7739063" cy="53657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+mj-ea"/>
              </a:rPr>
              <a:t>Create a New Culture</a:t>
            </a:r>
          </a:p>
        </p:txBody>
      </p:sp>
      <p:sp>
        <p:nvSpPr>
          <p:cNvPr id="1415171" name="Rectangle 3"/>
          <p:cNvSpPr>
            <a:spLocks noGrp="1" noChangeArrowheads="1"/>
          </p:cNvSpPr>
          <p:nvPr>
            <p:ph idx="1"/>
          </p:nvPr>
        </p:nvSpPr>
        <p:spPr>
          <a:xfrm>
            <a:off x="1346200" y="1355725"/>
            <a:ext cx="7431088" cy="4895850"/>
          </a:xfrm>
        </p:spPr>
        <p:txBody>
          <a:bodyPr/>
          <a:lstStyle/>
          <a:p>
            <a:pPr eaLnBrk="1" hangingPunct="1">
              <a:buFont typeface="Wingdings" charset="0"/>
              <a:buChar char="n"/>
              <a:defRPr/>
            </a:pPr>
            <a:r>
              <a:rPr lang="en-US" sz="2000" dirty="0" smtClean="0">
                <a:ea typeface="+mn-ea"/>
              </a:rPr>
              <a:t>Develop action steps for stabilizing, reinforcing, and sustaining the change:</a:t>
            </a:r>
          </a:p>
          <a:p>
            <a:pPr lvl="1" eaLnBrk="1" hangingPunct="1">
              <a:spcBef>
                <a:spcPct val="35000"/>
              </a:spcBef>
              <a:buFont typeface="Wingdings" charset="0"/>
              <a:buChar char="n"/>
              <a:defRPr/>
            </a:pPr>
            <a:r>
              <a:rPr lang="en-US" sz="1800" dirty="0">
                <a:ea typeface="+mn-ea"/>
              </a:rPr>
              <a:t>Give people time to mourn their actual losses</a:t>
            </a:r>
          </a:p>
          <a:p>
            <a:pPr lvl="1" eaLnBrk="1" hangingPunct="1">
              <a:spcBef>
                <a:spcPct val="35000"/>
              </a:spcBef>
              <a:buFont typeface="Wingdings" charset="0"/>
              <a:buChar char="n"/>
              <a:defRPr/>
            </a:pPr>
            <a:r>
              <a:rPr lang="en-US" sz="1800" dirty="0">
                <a:ea typeface="+mn-ea"/>
              </a:rPr>
              <a:t>Provide skill and knowledge training</a:t>
            </a:r>
          </a:p>
          <a:p>
            <a:pPr lvl="1" eaLnBrk="1" hangingPunct="1">
              <a:spcBef>
                <a:spcPct val="35000"/>
              </a:spcBef>
              <a:buFont typeface="Wingdings" charset="0"/>
              <a:buChar char="n"/>
              <a:defRPr/>
            </a:pPr>
            <a:r>
              <a:rPr lang="en-US" sz="1800" dirty="0">
                <a:ea typeface="+mn-ea"/>
              </a:rPr>
              <a:t>Develop new reward systems</a:t>
            </a:r>
          </a:p>
          <a:p>
            <a:pPr lvl="1" eaLnBrk="1" hangingPunct="1">
              <a:spcBef>
                <a:spcPct val="35000"/>
              </a:spcBef>
              <a:buFont typeface="Wingdings" charset="0"/>
              <a:buChar char="n"/>
              <a:defRPr/>
            </a:pPr>
            <a:r>
              <a:rPr lang="en-US" sz="1800" dirty="0">
                <a:ea typeface="+mn-ea"/>
              </a:rPr>
              <a:t>Recognize and celebrate accomplishments</a:t>
            </a:r>
          </a:p>
          <a:p>
            <a:pPr eaLnBrk="1" hangingPunct="1">
              <a:lnSpc>
                <a:spcPct val="100000"/>
              </a:lnSpc>
              <a:buFont typeface="Wingdings" charset="0"/>
              <a:buChar char="n"/>
              <a:defRPr/>
            </a:pPr>
            <a:r>
              <a:rPr lang="en-US" sz="2000" dirty="0"/>
              <a:t>Develop performance measures to continually monitor the results from the change and to identify opportunities for further improvements</a:t>
            </a:r>
          </a:p>
          <a:p>
            <a:pPr eaLnBrk="1" hangingPunct="1">
              <a:lnSpc>
                <a:spcPct val="100000"/>
              </a:lnSpc>
              <a:buFont typeface="Wingdings" charset="0"/>
              <a:buChar char="n"/>
              <a:defRPr/>
            </a:pPr>
            <a:r>
              <a:rPr lang="en-US" sz="2000" dirty="0"/>
              <a:t>Make adjustments to the change vision and strategy to reflect new learning and insights</a:t>
            </a:r>
          </a:p>
          <a:p>
            <a:pPr eaLnBrk="1" hangingPunct="1">
              <a:lnSpc>
                <a:spcPct val="100000"/>
              </a:lnSpc>
              <a:buFont typeface="Wingdings" charset="0"/>
              <a:buChar char="n"/>
              <a:defRPr/>
            </a:pPr>
            <a:r>
              <a:rPr lang="en-US" sz="2000" dirty="0"/>
              <a:t>Encourage people to be open to new challenges, forces, and pressures for the next change</a:t>
            </a:r>
          </a:p>
          <a:p>
            <a:pPr lvl="1" eaLnBrk="1" hangingPunct="1">
              <a:buFont typeface="Wingdings" charset="0"/>
              <a:buChar char="n"/>
              <a:defRPr/>
            </a:pPr>
            <a:endParaRPr lang="en-US" sz="2200" dirty="0" smtClean="0">
              <a:ea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6869" name="Rectangle 5"/>
          <p:cNvSpPr>
            <a:spLocks noGrp="1" noChangeArrowheads="1"/>
          </p:cNvSpPr>
          <p:nvPr>
            <p:ph type="title"/>
          </p:nvPr>
        </p:nvSpPr>
        <p:spPr>
          <a:xfrm>
            <a:off x="881063" y="876300"/>
            <a:ext cx="7739062" cy="1055688"/>
          </a:xfrm>
        </p:spPr>
        <p:txBody>
          <a:bodyPr/>
          <a:lstStyle/>
          <a:p>
            <a:pPr eaLnBrk="1" hangingPunct="1">
              <a:lnSpc>
                <a:spcPct val="100000"/>
              </a:lnSpc>
              <a:defRPr/>
            </a:pPr>
            <a:r>
              <a:rPr lang="en-US" dirty="0" smtClean="0">
                <a:ea typeface="+mj-ea"/>
              </a:rPr>
              <a:t>Errors Common to </a:t>
            </a:r>
            <a:br>
              <a:rPr lang="en-US" dirty="0" smtClean="0">
                <a:ea typeface="+mj-ea"/>
              </a:rPr>
            </a:br>
            <a:r>
              <a:rPr lang="en-US" dirty="0" smtClean="0">
                <a:ea typeface="+mj-ea"/>
              </a:rPr>
              <a:t>Organizational Change</a:t>
            </a:r>
          </a:p>
        </p:txBody>
      </p:sp>
      <p:sp>
        <p:nvSpPr>
          <p:cNvPr id="131687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916113" y="2162175"/>
            <a:ext cx="6070600" cy="40894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ts val="600"/>
              </a:spcBef>
              <a:defRPr/>
            </a:pPr>
            <a:r>
              <a:rPr lang="en-US" dirty="0" smtClean="0">
                <a:ea typeface="+mn-ea"/>
              </a:rPr>
              <a:t>Allowing for complacency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defRPr/>
            </a:pPr>
            <a:r>
              <a:rPr lang="en-US" dirty="0" smtClean="0">
                <a:ea typeface="+mn-ea"/>
              </a:rPr>
              <a:t>Failing to create a sufficiently powerful Guiding Coalition and Change Team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defRPr/>
            </a:pPr>
            <a:r>
              <a:rPr lang="en-US" dirty="0" smtClean="0">
                <a:ea typeface="+mn-ea"/>
              </a:rPr>
              <a:t>Not truly integrating the vision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defRPr/>
            </a:pPr>
            <a:r>
              <a:rPr lang="en-US" dirty="0" smtClean="0">
                <a:ea typeface="+mn-ea"/>
              </a:rPr>
              <a:t>Allowing obstacles to block change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defRPr/>
            </a:pPr>
            <a:r>
              <a:rPr lang="en-US" dirty="0" smtClean="0">
                <a:ea typeface="+mn-ea"/>
              </a:rPr>
              <a:t>Not celebrating </a:t>
            </a:r>
            <a:r>
              <a:rPr lang="en-US" altLang="ja-JP" dirty="0" smtClean="0">
                <a:ea typeface="+mn-ea"/>
              </a:rPr>
              <a:t>short-term wins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defRPr/>
            </a:pPr>
            <a:r>
              <a:rPr lang="en-US" dirty="0" smtClean="0">
                <a:ea typeface="+mn-ea"/>
              </a:rPr>
              <a:t>Declaring victory too soon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defRPr/>
            </a:pPr>
            <a:r>
              <a:rPr lang="en-US" dirty="0" smtClean="0">
                <a:ea typeface="+mn-ea"/>
              </a:rPr>
              <a:t>Neglecting to anchor changes firmly </a:t>
            </a:r>
            <a:br>
              <a:rPr lang="en-US" dirty="0" smtClean="0">
                <a:ea typeface="+mn-ea"/>
              </a:rPr>
            </a:br>
            <a:r>
              <a:rPr lang="en-US" dirty="0" smtClean="0">
                <a:ea typeface="+mn-ea"/>
              </a:rPr>
              <a:t>in the culture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3558" name="Rectangle 6"/>
          <p:cNvSpPr>
            <a:spLocks noGrp="1" noChangeArrowheads="1"/>
          </p:cNvSpPr>
          <p:nvPr>
            <p:ph type="title"/>
          </p:nvPr>
        </p:nvSpPr>
        <p:spPr>
          <a:xfrm>
            <a:off x="881063" y="876300"/>
            <a:ext cx="7739062" cy="1055688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 smtClean="0">
                <a:ea typeface="+mj-ea"/>
              </a:rPr>
              <a:t>Culture Change Comes Last, </a:t>
            </a:r>
            <a:br>
              <a:rPr lang="en-US" sz="3200" dirty="0" smtClean="0">
                <a:ea typeface="+mj-ea"/>
              </a:rPr>
            </a:br>
            <a:r>
              <a:rPr lang="en-US" sz="3200" dirty="0" smtClean="0">
                <a:ea typeface="+mj-ea"/>
              </a:rPr>
              <a:t>Not First!</a:t>
            </a:r>
          </a:p>
        </p:txBody>
      </p:sp>
      <p:sp>
        <p:nvSpPr>
          <p:cNvPr id="130355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230313" y="1873250"/>
            <a:ext cx="7259637" cy="4264025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ts val="600"/>
              </a:spcBef>
              <a:buFont typeface="Wingdings" charset="0"/>
              <a:buChar char="n"/>
              <a:defRPr/>
            </a:pPr>
            <a:r>
              <a:rPr lang="en-US" dirty="0" smtClean="0">
                <a:ea typeface="+mn-ea"/>
              </a:rPr>
              <a:t>Most alterations in norms and shared values come at the end of the transformation process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Font typeface="Wingdings" charset="0"/>
              <a:buChar char="n"/>
              <a:defRPr/>
            </a:pPr>
            <a:r>
              <a:rPr lang="en-US" dirty="0" smtClean="0">
                <a:ea typeface="+mn-ea"/>
              </a:rPr>
              <a:t>New approaches sink in after success is shown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Font typeface="Wingdings" charset="0"/>
              <a:buChar char="n"/>
              <a:defRPr/>
            </a:pPr>
            <a:r>
              <a:rPr lang="en-US" dirty="0" smtClean="0">
                <a:ea typeface="+mn-ea"/>
              </a:rPr>
              <a:t>Feedback and reinforcement are crucial to buy-in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Font typeface="Wingdings" charset="0"/>
              <a:buChar char="n"/>
              <a:defRPr/>
            </a:pPr>
            <a:r>
              <a:rPr lang="en-US" dirty="0" smtClean="0">
                <a:ea typeface="+mn-ea"/>
              </a:rPr>
              <a:t>Sometimes the only way to change culture is to change key people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Font typeface="Wingdings" charset="0"/>
              <a:buChar char="n"/>
              <a:defRPr/>
            </a:pPr>
            <a:r>
              <a:rPr lang="en-US" dirty="0" smtClean="0">
                <a:ea typeface="+mn-ea"/>
              </a:rPr>
              <a:t>Individuals in leadership positions need to be on board, or the old culture will reassert itself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847725" y="785813"/>
            <a:ext cx="7739063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err="1" smtClean="0">
                <a:ea typeface="+mj-ea"/>
              </a:rPr>
              <a:t>TeamSTEPPS</a:t>
            </a:r>
            <a:r>
              <a:rPr lang="en-US" dirty="0" smtClean="0">
                <a:ea typeface="+mj-ea"/>
              </a:rPr>
              <a:t> Change Model</a:t>
            </a:r>
          </a:p>
        </p:txBody>
      </p:sp>
      <p:pic>
        <p:nvPicPr>
          <p:cNvPr id="16387" name="Picture 5" descr="Image of TeamSTEPPS change mod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25" y="1758950"/>
            <a:ext cx="7777163" cy="437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ea typeface="ヒラギノ角ゴ Pro W3" pitchFamily="127" charset="-128"/>
              </a:rPr>
              <a:t>Change Management Models</a:t>
            </a:r>
          </a:p>
        </p:txBody>
      </p:sp>
      <p:sp>
        <p:nvSpPr>
          <p:cNvPr id="3" name="Rectangle 2"/>
          <p:cNvSpPr/>
          <p:nvPr/>
        </p:nvSpPr>
        <p:spPr>
          <a:xfrm>
            <a:off x="654050" y="1758950"/>
            <a:ext cx="8296275" cy="360560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spcBef>
                <a:spcPct val="40000"/>
              </a:spcBef>
              <a:buClr>
                <a:schemeClr val="folHlink"/>
              </a:buClr>
              <a:buSzPct val="90000"/>
              <a:buFont typeface="Wingdings" charset="0"/>
              <a:buChar char="n"/>
              <a:defRPr/>
            </a:pPr>
            <a:r>
              <a:rPr lang="en-US" sz="2000" b="1" dirty="0">
                <a:latin typeface="+mn-lt"/>
                <a:ea typeface="+mn-ea"/>
              </a:rPr>
              <a:t>PDSA:</a:t>
            </a:r>
            <a:r>
              <a:rPr lang="en-US" sz="2000" dirty="0">
                <a:latin typeface="+mn-lt"/>
                <a:ea typeface="+mn-ea"/>
              </a:rPr>
              <a:t> Plan, Do </a:t>
            </a:r>
            <a:r>
              <a:rPr lang="en-US" sz="2000" i="1" dirty="0">
                <a:latin typeface="+mn-lt"/>
                <a:ea typeface="+mn-ea"/>
              </a:rPr>
              <a:t>(TeamSTEPPS)</a:t>
            </a:r>
            <a:r>
              <a:rPr lang="en-US" sz="2000" dirty="0">
                <a:latin typeface="+mn-lt"/>
                <a:ea typeface="+mn-ea"/>
              </a:rPr>
              <a:t>, Study, Act</a:t>
            </a:r>
          </a:p>
          <a:p>
            <a:pPr marL="342900" indent="-342900">
              <a:spcBef>
                <a:spcPct val="40000"/>
              </a:spcBef>
              <a:buClr>
                <a:schemeClr val="folHlink"/>
              </a:buClr>
              <a:buSzPct val="90000"/>
              <a:buFont typeface="Wingdings" charset="0"/>
              <a:buChar char="n"/>
              <a:defRPr/>
            </a:pPr>
            <a:r>
              <a:rPr lang="en-US" sz="2000" b="1" dirty="0">
                <a:latin typeface="+mn-lt"/>
                <a:ea typeface="+mn-ea"/>
              </a:rPr>
              <a:t>DMAIC:</a:t>
            </a:r>
            <a:r>
              <a:rPr lang="en-US" sz="2000" dirty="0">
                <a:latin typeface="+mn-lt"/>
                <a:ea typeface="+mn-ea"/>
              </a:rPr>
              <a:t> Define, Measure, Analyze, Improve </a:t>
            </a:r>
            <a:r>
              <a:rPr lang="en-US" sz="2000" i="1" dirty="0">
                <a:latin typeface="+mn-lt"/>
                <a:ea typeface="+mn-ea"/>
              </a:rPr>
              <a:t>(TeamSTEPPS)</a:t>
            </a:r>
            <a:r>
              <a:rPr lang="en-US" sz="2000" dirty="0">
                <a:latin typeface="+mn-lt"/>
                <a:ea typeface="+mn-ea"/>
              </a:rPr>
              <a:t>, Control</a:t>
            </a:r>
          </a:p>
          <a:p>
            <a:pPr marL="342900" indent="-342900">
              <a:spcBef>
                <a:spcPct val="40000"/>
              </a:spcBef>
              <a:buClr>
                <a:schemeClr val="folHlink"/>
              </a:buClr>
              <a:buSzPct val="90000"/>
              <a:buFont typeface="Wingdings" charset="0"/>
              <a:buChar char="n"/>
              <a:defRPr/>
            </a:pPr>
            <a:r>
              <a:rPr lang="en-US" sz="2000" b="1" dirty="0">
                <a:latin typeface="+mn-lt"/>
                <a:ea typeface="+mn-ea"/>
              </a:rPr>
              <a:t>IHI Model for Improvement: </a:t>
            </a:r>
            <a:r>
              <a:rPr lang="en-US" sz="2000" dirty="0">
                <a:latin typeface="+mn-lt"/>
                <a:ea typeface="+mn-ea"/>
              </a:rPr>
              <a:t>Forming the Team, Setting Aims, Establishing Measures, Selecting Changes, Testing Changes, Implementing Changes </a:t>
            </a:r>
            <a:r>
              <a:rPr lang="en-US" sz="2000" i="1" dirty="0">
                <a:latin typeface="+mn-lt"/>
                <a:ea typeface="+mn-ea"/>
              </a:rPr>
              <a:t>(TeamSTEPPS)</a:t>
            </a:r>
            <a:r>
              <a:rPr lang="en-US" sz="2000" dirty="0">
                <a:latin typeface="+mn-lt"/>
                <a:ea typeface="+mn-ea"/>
              </a:rPr>
              <a:t>, Spreading Changes </a:t>
            </a:r>
          </a:p>
          <a:p>
            <a:pPr marL="342900" indent="-342900">
              <a:spcBef>
                <a:spcPct val="40000"/>
              </a:spcBef>
              <a:buClr>
                <a:schemeClr val="folHlink"/>
              </a:buClr>
              <a:buSzPct val="90000"/>
              <a:buFont typeface="Wingdings" charset="0"/>
              <a:buChar char="n"/>
              <a:defRPr/>
            </a:pPr>
            <a:r>
              <a:rPr lang="en-US" sz="2000" b="1" dirty="0">
                <a:latin typeface="+mn-lt"/>
                <a:ea typeface="+mn-ea"/>
              </a:rPr>
              <a:t>CUSP: </a:t>
            </a:r>
            <a:r>
              <a:rPr lang="en-US" sz="2000" dirty="0">
                <a:latin typeface="+mn-lt"/>
                <a:ea typeface="+mn-ea"/>
              </a:rPr>
              <a:t>Assemble the Team, Engage the Senior Executive, Understand the Science of Safety, Identify Defects through </a:t>
            </a:r>
            <a:r>
              <a:rPr lang="en-US" sz="2000" dirty="0" err="1">
                <a:latin typeface="+mn-lt"/>
                <a:ea typeface="+mn-ea"/>
              </a:rPr>
              <a:t>Sensemaking</a:t>
            </a:r>
            <a:r>
              <a:rPr lang="en-US" sz="2000" dirty="0">
                <a:latin typeface="+mn-lt"/>
                <a:ea typeface="+mn-ea"/>
              </a:rPr>
              <a:t>, Implement Teamwork and Communication </a:t>
            </a:r>
            <a:r>
              <a:rPr lang="en-US" sz="2000" i="1" dirty="0">
                <a:latin typeface="+mn-lt"/>
                <a:ea typeface="+mn-ea"/>
              </a:rPr>
              <a:t>(</a:t>
            </a:r>
            <a:r>
              <a:rPr lang="en-US" sz="2000" i="1" dirty="0" err="1">
                <a:latin typeface="+mn-lt"/>
                <a:ea typeface="+mn-ea"/>
              </a:rPr>
              <a:t>TeamSTEPPS</a:t>
            </a:r>
            <a:r>
              <a:rPr lang="en-US" sz="2000" i="1" dirty="0">
                <a:latin typeface="+mn-lt"/>
                <a:ea typeface="+mn-ea"/>
              </a:rPr>
              <a:t>)</a:t>
            </a:r>
          </a:p>
          <a:p>
            <a:pPr marL="800100" lvl="1" indent="-342900">
              <a:lnSpc>
                <a:spcPct val="95000"/>
              </a:lnSpc>
              <a:spcBef>
                <a:spcPct val="40000"/>
              </a:spcBef>
              <a:buClr>
                <a:schemeClr val="accent1"/>
              </a:buClr>
              <a:buSzPct val="90000"/>
              <a:buFont typeface="Wingdings" charset="0"/>
              <a:buChar char="n"/>
              <a:defRPr/>
            </a:pPr>
            <a:r>
              <a:rPr lang="en-US" dirty="0" smtClean="0">
                <a:solidFill>
                  <a:srgbClr val="0070C0"/>
                </a:solidFill>
                <a:latin typeface="+mn-lt"/>
                <a:ea typeface="+mn-ea"/>
                <a:hlinkClick r:id="rId3"/>
              </a:rPr>
              <a:t>AHRQ Professional Education</a:t>
            </a:r>
            <a:r>
              <a:rPr lang="en-US" dirty="0" smtClean="0">
                <a:solidFill>
                  <a:srgbClr val="0070C0"/>
                </a:solidFill>
                <a:latin typeface="+mn-lt"/>
                <a:ea typeface="+mn-ea"/>
              </a:rPr>
              <a:t> </a:t>
            </a:r>
            <a:endParaRPr lang="en-US" dirty="0">
              <a:solidFill>
                <a:srgbClr val="0070C0"/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Slide_content2_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145"/>
          <a:stretch>
            <a:fillRect/>
          </a:stretch>
        </p:blipFill>
        <p:spPr bwMode="auto">
          <a:xfrm>
            <a:off x="19050" y="5249863"/>
            <a:ext cx="1744663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 descr="roadmap1_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50" y="1296988"/>
            <a:ext cx="8489950" cy="5027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AutoShape 4"/>
          <p:cNvSpPr>
            <a:spLocks noChangeArrowheads="1"/>
          </p:cNvSpPr>
          <p:nvPr/>
        </p:nvSpPr>
        <p:spPr bwMode="auto">
          <a:xfrm flipH="1" flipV="1">
            <a:off x="2211388" y="5367338"/>
            <a:ext cx="1746250" cy="617537"/>
          </a:xfrm>
          <a:prstGeom prst="wedgeRectCallout">
            <a:avLst>
              <a:gd name="adj1" fmla="val 76634"/>
              <a:gd name="adj2" fmla="val 59250"/>
            </a:avLst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en-US" sz="1200"/>
              <a:t>Catalytic Event Drives Need For Change</a:t>
            </a:r>
          </a:p>
        </p:txBody>
      </p:sp>
      <p:sp>
        <p:nvSpPr>
          <p:cNvPr id="18437" name="AutoShape 5"/>
          <p:cNvSpPr>
            <a:spLocks noChangeArrowheads="1"/>
          </p:cNvSpPr>
          <p:nvPr/>
        </p:nvSpPr>
        <p:spPr bwMode="auto">
          <a:xfrm rot="10800000">
            <a:off x="7069138" y="5394325"/>
            <a:ext cx="1385887" cy="695325"/>
          </a:xfrm>
          <a:prstGeom prst="wedgeRectCallout">
            <a:avLst>
              <a:gd name="adj1" fmla="val 87569"/>
              <a:gd name="adj2" fmla="val 111644"/>
            </a:avLst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en-US" sz="1200"/>
              <a:t>Build Team, Strategy, Buy-In, Establish Goals</a:t>
            </a:r>
          </a:p>
        </p:txBody>
      </p:sp>
      <p:sp>
        <p:nvSpPr>
          <p:cNvPr id="18438" name="AutoShape 6"/>
          <p:cNvSpPr>
            <a:spLocks noChangeArrowheads="1"/>
          </p:cNvSpPr>
          <p:nvPr/>
        </p:nvSpPr>
        <p:spPr bwMode="auto">
          <a:xfrm>
            <a:off x="7069138" y="1827213"/>
            <a:ext cx="1860550" cy="525462"/>
          </a:xfrm>
          <a:prstGeom prst="wedgeRectCallout">
            <a:avLst>
              <a:gd name="adj1" fmla="val -38398"/>
              <a:gd name="adj2" fmla="val 98338"/>
            </a:avLst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en-US" sz="1200"/>
              <a:t>Implement Action Plan, Train, Empower Others</a:t>
            </a:r>
          </a:p>
        </p:txBody>
      </p: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6157913" y="2889250"/>
            <a:ext cx="1295400" cy="57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9pPr>
          </a:lstStyle>
          <a:p>
            <a:pPr algn="r" eaLnBrk="1" hangingPunct="1">
              <a:lnSpc>
                <a:spcPct val="95000"/>
              </a:lnSpc>
            </a:pPr>
            <a:r>
              <a:rPr lang="en-US" altLang="en-US" sz="1100" b="1">
                <a:solidFill>
                  <a:srgbClr val="E1393E"/>
                </a:solidFill>
              </a:rPr>
              <a:t>TeamSTEPPS</a:t>
            </a:r>
            <a:br>
              <a:rPr lang="en-US" altLang="en-US" sz="1100" b="1">
                <a:solidFill>
                  <a:srgbClr val="E1393E"/>
                </a:solidFill>
              </a:rPr>
            </a:br>
            <a:r>
              <a:rPr lang="en-US" altLang="en-US" sz="1100" b="1">
                <a:solidFill>
                  <a:srgbClr val="E1393E"/>
                </a:solidFill>
              </a:rPr>
              <a:t>Change</a:t>
            </a:r>
            <a:br>
              <a:rPr lang="en-US" altLang="en-US" sz="1100" b="1">
                <a:solidFill>
                  <a:srgbClr val="E1393E"/>
                </a:solidFill>
              </a:rPr>
            </a:br>
            <a:r>
              <a:rPr lang="en-US" altLang="en-US" sz="1100" b="1">
                <a:solidFill>
                  <a:srgbClr val="E1393E"/>
                </a:solidFill>
              </a:rPr>
              <a:t>Coaching</a:t>
            </a:r>
          </a:p>
        </p:txBody>
      </p:sp>
      <p:sp>
        <p:nvSpPr>
          <p:cNvPr id="18440" name="AutoShape 8"/>
          <p:cNvSpPr>
            <a:spLocks noChangeArrowheads="1"/>
          </p:cNvSpPr>
          <p:nvPr/>
        </p:nvSpPr>
        <p:spPr bwMode="auto">
          <a:xfrm>
            <a:off x="1339850" y="3527425"/>
            <a:ext cx="1744663" cy="814388"/>
          </a:xfrm>
          <a:prstGeom prst="cloudCallout">
            <a:avLst>
              <a:gd name="adj1" fmla="val 54310"/>
              <a:gd name="adj2" fmla="val 88792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9pPr>
          </a:lstStyle>
          <a:p>
            <a:pPr algn="ctr" eaLnBrk="1" hangingPunct="1"/>
            <a:r>
              <a:rPr lang="en-US" altLang="ja-JP" sz="1000"/>
              <a:t>I’m staying right here. Yeah, they’ll be back.</a:t>
            </a:r>
            <a:endParaRPr lang="en-US" altLang="en-US" sz="1000"/>
          </a:p>
        </p:txBody>
      </p:sp>
      <p:sp>
        <p:nvSpPr>
          <p:cNvPr id="18441" name="AutoShape 9"/>
          <p:cNvSpPr>
            <a:spLocks noChangeArrowheads="1"/>
          </p:cNvSpPr>
          <p:nvPr/>
        </p:nvSpPr>
        <p:spPr bwMode="auto">
          <a:xfrm>
            <a:off x="3962400" y="3552825"/>
            <a:ext cx="1012825" cy="696913"/>
          </a:xfrm>
          <a:prstGeom prst="cloudCallout">
            <a:avLst>
              <a:gd name="adj1" fmla="val -63009"/>
              <a:gd name="adj2" fmla="val 113097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9pPr>
          </a:lstStyle>
          <a:p>
            <a:pPr algn="ctr" eaLnBrk="1" hangingPunct="1"/>
            <a:r>
              <a:rPr lang="en-US" altLang="en-US" sz="1000"/>
              <a:t>What are they doing?</a:t>
            </a:r>
          </a:p>
        </p:txBody>
      </p:sp>
      <p:sp>
        <p:nvSpPr>
          <p:cNvPr id="18442" name="AutoShape 10"/>
          <p:cNvSpPr>
            <a:spLocks noChangeArrowheads="1"/>
          </p:cNvSpPr>
          <p:nvPr/>
        </p:nvSpPr>
        <p:spPr bwMode="auto">
          <a:xfrm>
            <a:off x="4217988" y="4094163"/>
            <a:ext cx="1103312" cy="774700"/>
          </a:xfrm>
          <a:prstGeom prst="cloudCallout">
            <a:avLst>
              <a:gd name="adj1" fmla="val -82602"/>
              <a:gd name="adj2" fmla="val 31319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9pPr>
          </a:lstStyle>
          <a:p>
            <a:pPr algn="ctr" eaLnBrk="1" hangingPunct="1"/>
            <a:r>
              <a:rPr lang="en-US" altLang="en-US" sz="1000"/>
              <a:t>Why do we need change?</a:t>
            </a:r>
          </a:p>
        </p:txBody>
      </p:sp>
      <p:sp>
        <p:nvSpPr>
          <p:cNvPr id="18443" name="Text Box 11"/>
          <p:cNvSpPr txBox="1">
            <a:spLocks noChangeArrowheads="1"/>
          </p:cNvSpPr>
          <p:nvPr/>
        </p:nvSpPr>
        <p:spPr bwMode="auto">
          <a:xfrm rot="-1005505">
            <a:off x="3254375" y="3695700"/>
            <a:ext cx="701675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550" b="1" dirty="0"/>
              <a:t>Joint </a:t>
            </a:r>
            <a:r>
              <a:rPr lang="en-US" altLang="en-US" sz="600" b="1" dirty="0"/>
              <a:t>Commission</a:t>
            </a:r>
          </a:p>
        </p:txBody>
      </p:sp>
      <p:sp>
        <p:nvSpPr>
          <p:cNvPr id="18444" name="Text Box 12"/>
          <p:cNvSpPr txBox="1">
            <a:spLocks noChangeArrowheads="1"/>
          </p:cNvSpPr>
          <p:nvPr/>
        </p:nvSpPr>
        <p:spPr bwMode="auto">
          <a:xfrm rot="-250379">
            <a:off x="3248025" y="3973513"/>
            <a:ext cx="828675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800" b="1"/>
              <a:t>Status QUO</a:t>
            </a:r>
          </a:p>
        </p:txBody>
      </p:sp>
      <p:sp>
        <p:nvSpPr>
          <p:cNvPr id="18445" name="Text Box 13"/>
          <p:cNvSpPr txBox="1">
            <a:spLocks noChangeArrowheads="1"/>
          </p:cNvSpPr>
          <p:nvPr/>
        </p:nvSpPr>
        <p:spPr bwMode="auto">
          <a:xfrm>
            <a:off x="3336925" y="4221163"/>
            <a:ext cx="638175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800" b="1"/>
              <a:t>FUTURE</a:t>
            </a:r>
          </a:p>
        </p:txBody>
      </p:sp>
      <p:sp>
        <p:nvSpPr>
          <p:cNvPr id="18446" name="Text Box 14"/>
          <p:cNvSpPr txBox="1">
            <a:spLocks noChangeArrowheads="1"/>
          </p:cNvSpPr>
          <p:nvPr/>
        </p:nvSpPr>
        <p:spPr bwMode="auto">
          <a:xfrm rot="-911160">
            <a:off x="3214688" y="4460875"/>
            <a:ext cx="96202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800" b="1"/>
              <a:t>Errorville</a:t>
            </a:r>
          </a:p>
        </p:txBody>
      </p:sp>
      <p:sp>
        <p:nvSpPr>
          <p:cNvPr id="18447" name="AutoShape 15"/>
          <p:cNvSpPr>
            <a:spLocks noChangeArrowheads="1"/>
          </p:cNvSpPr>
          <p:nvPr/>
        </p:nvSpPr>
        <p:spPr bwMode="auto">
          <a:xfrm>
            <a:off x="3567113" y="1230313"/>
            <a:ext cx="1566862" cy="635000"/>
          </a:xfrm>
          <a:prstGeom prst="wedgeRectCallout">
            <a:avLst>
              <a:gd name="adj1" fmla="val 90731"/>
              <a:gd name="adj2" fmla="val 39000"/>
            </a:avLst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en-US" sz="1200"/>
              <a:t>Celebrate Wins! Staying the Course</a:t>
            </a:r>
            <a:br>
              <a:rPr lang="en-US" altLang="en-US" sz="1200"/>
            </a:br>
            <a:r>
              <a:rPr lang="en-US" altLang="en-US" sz="1200"/>
              <a:t>Sustaining</a:t>
            </a:r>
          </a:p>
        </p:txBody>
      </p:sp>
      <p:sp>
        <p:nvSpPr>
          <p:cNvPr id="18448" name="AutoShape 16"/>
          <p:cNvSpPr>
            <a:spLocks noChangeArrowheads="1"/>
          </p:cNvSpPr>
          <p:nvPr/>
        </p:nvSpPr>
        <p:spPr bwMode="auto">
          <a:xfrm>
            <a:off x="7639050" y="3724275"/>
            <a:ext cx="1219200" cy="457200"/>
          </a:xfrm>
          <a:prstGeom prst="wedgeRectCallout">
            <a:avLst>
              <a:gd name="adj1" fmla="val -44921"/>
              <a:gd name="adj2" fmla="val -156944"/>
            </a:avLst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en-US" sz="1200"/>
              <a:t>Develop Action Plan</a:t>
            </a:r>
          </a:p>
        </p:txBody>
      </p:sp>
      <p:sp>
        <p:nvSpPr>
          <p:cNvPr id="18449" name="AutoShape 17"/>
          <p:cNvSpPr>
            <a:spLocks noChangeArrowheads="1"/>
          </p:cNvSpPr>
          <p:nvPr/>
        </p:nvSpPr>
        <p:spPr bwMode="auto">
          <a:xfrm>
            <a:off x="4895850" y="2962275"/>
            <a:ext cx="1219200" cy="609600"/>
          </a:xfrm>
          <a:prstGeom prst="wedgeRectCallout">
            <a:avLst>
              <a:gd name="adj1" fmla="val 70051"/>
              <a:gd name="adj2" fmla="val -92449"/>
            </a:avLst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en-US" sz="1200"/>
              <a:t>Test Intervention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altLang="en-US" sz="1200"/>
              <a:t>(Outcomes)</a:t>
            </a:r>
          </a:p>
        </p:txBody>
      </p:sp>
      <p:sp>
        <p:nvSpPr>
          <p:cNvPr id="18450" name="AutoShape 18"/>
          <p:cNvSpPr>
            <a:spLocks noChangeArrowheads="1"/>
          </p:cNvSpPr>
          <p:nvPr/>
        </p:nvSpPr>
        <p:spPr bwMode="auto">
          <a:xfrm>
            <a:off x="6384925" y="1068388"/>
            <a:ext cx="2319338" cy="522287"/>
          </a:xfrm>
          <a:prstGeom prst="wedgeRectCallout">
            <a:avLst>
              <a:gd name="adj1" fmla="val -51097"/>
              <a:gd name="adj2" fmla="val 74926"/>
            </a:avLst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en-US" sz="1200"/>
              <a:t>Monitor, Integrate, Continuous Process Improvement</a:t>
            </a:r>
          </a:p>
        </p:txBody>
      </p:sp>
      <p:sp>
        <p:nvSpPr>
          <p:cNvPr id="18451" name="Text Box 19"/>
          <p:cNvSpPr txBox="1">
            <a:spLocks noChangeArrowheads="1"/>
          </p:cNvSpPr>
          <p:nvPr/>
        </p:nvSpPr>
        <p:spPr bwMode="auto">
          <a:xfrm>
            <a:off x="7359650" y="4483100"/>
            <a:ext cx="176371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91440" bIns="91440" anchor="ctr" anchorCtr="1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2000" b="1">
                <a:solidFill>
                  <a:srgbClr val="E1393E"/>
                </a:solidFill>
              </a:rPr>
              <a:t>Prepare </a:t>
            </a:r>
            <a:br>
              <a:rPr lang="en-US" altLang="en-US" sz="2000" b="1">
                <a:solidFill>
                  <a:srgbClr val="E1393E"/>
                </a:solidFill>
              </a:rPr>
            </a:br>
            <a:r>
              <a:rPr lang="en-US" altLang="en-US" sz="2000" b="1">
                <a:solidFill>
                  <a:srgbClr val="E1393E"/>
                </a:solidFill>
              </a:rPr>
              <a:t>the Climate</a:t>
            </a:r>
          </a:p>
        </p:txBody>
      </p:sp>
      <p:sp>
        <p:nvSpPr>
          <p:cNvPr id="1419284" name="Rectangle 20"/>
          <p:cNvSpPr>
            <a:spLocks noGrp="1" noChangeArrowheads="1"/>
          </p:cNvSpPr>
          <p:nvPr>
            <p:ph type="title"/>
          </p:nvPr>
        </p:nvSpPr>
        <p:spPr>
          <a:xfrm>
            <a:off x="625475" y="1128713"/>
            <a:ext cx="2724150" cy="1076325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2400" smtClean="0">
                <a:ea typeface="+mj-ea"/>
              </a:rPr>
              <a:t>Roadmap to a Culture of Safety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+mj-ea"/>
              </a:rPr>
              <a:t>Objectives</a:t>
            </a:r>
          </a:p>
        </p:txBody>
      </p:sp>
      <p:sp>
        <p:nvSpPr>
          <p:cNvPr id="1382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63725" y="1873250"/>
            <a:ext cx="6400800" cy="4572000"/>
          </a:xfrm>
        </p:spPr>
        <p:txBody>
          <a:bodyPr/>
          <a:lstStyle/>
          <a:p>
            <a:pPr eaLnBrk="1" hangingPunct="1">
              <a:buFont typeface="Wingdings" charset="0"/>
              <a:buChar char="n"/>
              <a:defRPr/>
            </a:pPr>
            <a:r>
              <a:rPr lang="en-US" dirty="0" smtClean="0">
                <a:ea typeface="+mn-ea"/>
              </a:rPr>
              <a:t>List the Eight Steps of Change</a:t>
            </a:r>
          </a:p>
          <a:p>
            <a:pPr eaLnBrk="1" hangingPunct="1">
              <a:buFont typeface="Wingdings" charset="0"/>
              <a:buChar char="n"/>
              <a:defRPr/>
            </a:pPr>
            <a:r>
              <a:rPr lang="en-US" dirty="0" smtClean="0">
                <a:ea typeface="+mn-ea"/>
              </a:rPr>
              <a:t>Identify errors common to organizational </a:t>
            </a:r>
            <a:r>
              <a:rPr lang="en-US" dirty="0">
                <a:ea typeface="+mn-ea"/>
              </a:rPr>
              <a:t>c</a:t>
            </a:r>
            <a:r>
              <a:rPr lang="en-US" dirty="0" smtClean="0">
                <a:ea typeface="+mn-ea"/>
              </a:rPr>
              <a:t>hange</a:t>
            </a:r>
          </a:p>
          <a:p>
            <a:pPr eaLnBrk="1" hangingPunct="1">
              <a:buFont typeface="Wingdings" charset="0"/>
              <a:buChar char="n"/>
              <a:defRPr/>
            </a:pPr>
            <a:r>
              <a:rPr lang="en-US" dirty="0" smtClean="0">
                <a:ea typeface="+mn-ea"/>
              </a:rPr>
              <a:t>Discuss what is involved in creating a </a:t>
            </a:r>
            <a:br>
              <a:rPr lang="en-US" dirty="0" smtClean="0">
                <a:ea typeface="+mn-ea"/>
              </a:rPr>
            </a:br>
            <a:r>
              <a:rPr lang="en-US" dirty="0" smtClean="0">
                <a:ea typeface="+mn-ea"/>
              </a:rPr>
              <a:t>new culture</a:t>
            </a:r>
          </a:p>
          <a:p>
            <a:pPr eaLnBrk="1" hangingPunct="1">
              <a:buFont typeface="Wingdings" charset="0"/>
              <a:buChar char="n"/>
              <a:defRPr/>
            </a:pPr>
            <a:r>
              <a:rPr lang="en-US" dirty="0" smtClean="0">
                <a:ea typeface="+mn-ea"/>
              </a:rPr>
              <a:t>Begin planning your organizational change strategy</a:t>
            </a:r>
          </a:p>
          <a:p>
            <a:pPr eaLnBrk="1" hangingPunct="1">
              <a:buFont typeface="Wingdings" charset="0"/>
              <a:buChar char="n"/>
              <a:defRPr/>
            </a:pPr>
            <a:endParaRPr lang="en-US" dirty="0" smtClean="0">
              <a:ea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8steps_ice_mountain_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7425" y="939800"/>
            <a:ext cx="6276975" cy="536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7310438" y="6027738"/>
            <a:ext cx="12239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9pPr>
          </a:lstStyle>
          <a:p>
            <a:pPr eaLnBrk="1" hangingPunct="1"/>
            <a:r>
              <a:rPr lang="en-US" altLang="en-US" sz="1600"/>
              <a:t>John Kotter</a:t>
            </a:r>
          </a:p>
        </p:txBody>
      </p:sp>
      <p:sp>
        <p:nvSpPr>
          <p:cNvPr id="1403908" name="Rectangle 4"/>
          <p:cNvSpPr>
            <a:spLocks noGrp="1" noChangeArrowheads="1"/>
          </p:cNvSpPr>
          <p:nvPr>
            <p:ph type="title"/>
          </p:nvPr>
        </p:nvSpPr>
        <p:spPr>
          <a:xfrm>
            <a:off x="914400" y="1600200"/>
            <a:ext cx="5100638" cy="9144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mtClean="0">
                <a:ea typeface="+mj-ea"/>
              </a:rPr>
              <a:t>8 Steps of Change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566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+mj-ea"/>
              </a:rPr>
              <a:t>Set the Stage and </a:t>
            </a:r>
            <a:br>
              <a:rPr lang="en-US" dirty="0" smtClean="0">
                <a:ea typeface="+mj-ea"/>
              </a:rPr>
            </a:br>
            <a:r>
              <a:rPr lang="en-US" dirty="0" smtClean="0">
                <a:ea typeface="+mj-ea"/>
              </a:rPr>
              <a:t>Create a Sense of Urgency</a:t>
            </a:r>
          </a:p>
        </p:txBody>
      </p:sp>
      <p:sp>
        <p:nvSpPr>
          <p:cNvPr id="126566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612900" y="1987550"/>
            <a:ext cx="7146925" cy="35433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+mn-ea"/>
              </a:rPr>
              <a:t>Get people</a:t>
            </a:r>
            <a:r>
              <a:rPr lang="en-US" altLang="en-US" dirty="0" smtClean="0">
                <a:ea typeface="+mn-ea"/>
              </a:rPr>
              <a:t>’</a:t>
            </a:r>
            <a:r>
              <a:rPr lang="en-US" dirty="0" smtClean="0">
                <a:ea typeface="+mn-ea"/>
              </a:rPr>
              <a:t>s attention! </a:t>
            </a:r>
          </a:p>
          <a:p>
            <a:pPr eaLnBrk="1" hangingPunct="1">
              <a:defRPr/>
            </a:pPr>
            <a:r>
              <a:rPr lang="en-US" dirty="0" smtClean="0">
                <a:ea typeface="+mn-ea"/>
              </a:rPr>
              <a:t>Sell the need for change … describe the consequences of not changing</a:t>
            </a:r>
          </a:p>
          <a:p>
            <a:pPr eaLnBrk="1" hangingPunct="1">
              <a:defRPr/>
            </a:pPr>
            <a:r>
              <a:rPr lang="en-US" dirty="0" smtClean="0">
                <a:ea typeface="+mn-ea"/>
              </a:rPr>
              <a:t>Immerse people in information about the change </a:t>
            </a:r>
          </a:p>
          <a:p>
            <a:pPr eaLnBrk="1" hangingPunct="1">
              <a:defRPr/>
            </a:pPr>
            <a:r>
              <a:rPr lang="en-US" dirty="0" smtClean="0">
                <a:ea typeface="+mn-ea"/>
              </a:rPr>
              <a:t>Discuss ways to solve the problems people identify with the change </a:t>
            </a:r>
          </a:p>
          <a:p>
            <a:pPr lvl="1" eaLnBrk="1" hangingPunct="1">
              <a:defRPr/>
            </a:pPr>
            <a:r>
              <a:rPr lang="en-US" dirty="0" smtClean="0">
                <a:ea typeface="+mn-ea"/>
              </a:rPr>
              <a:t>Empower people to solve the </a:t>
            </a:r>
            <a:r>
              <a:rPr lang="en-US" altLang="en-US" dirty="0" smtClean="0">
                <a:ea typeface="+mn-ea"/>
              </a:rPr>
              <a:t>“</a:t>
            </a:r>
            <a:r>
              <a:rPr lang="en-US" dirty="0" smtClean="0">
                <a:ea typeface="+mn-ea"/>
              </a:rPr>
              <a:t>problem</a:t>
            </a:r>
            <a:r>
              <a:rPr lang="en-US" altLang="en-US" dirty="0" smtClean="0">
                <a:ea typeface="+mn-ea"/>
              </a:rPr>
              <a:t>”</a:t>
            </a:r>
            <a:endParaRPr lang="en-US" dirty="0" smtClean="0">
              <a:ea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3862" name="Rectangle 6"/>
          <p:cNvSpPr>
            <a:spLocks noGrp="1" noChangeArrowheads="1"/>
          </p:cNvSpPr>
          <p:nvPr>
            <p:ph type="title"/>
          </p:nvPr>
        </p:nvSpPr>
        <p:spPr>
          <a:xfrm>
            <a:off x="885825" y="836613"/>
            <a:ext cx="7739063" cy="77946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+mj-ea"/>
              </a:rPr>
              <a:t>Pull Together the Guiding Team</a:t>
            </a:r>
          </a:p>
        </p:txBody>
      </p:sp>
      <p:sp>
        <p:nvSpPr>
          <p:cNvPr id="127386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289050" y="1585913"/>
            <a:ext cx="7556500" cy="4665662"/>
          </a:xfrm>
        </p:spPr>
        <p:txBody>
          <a:bodyPr/>
          <a:lstStyle/>
          <a:p>
            <a:pPr eaLnBrk="1" hangingPunct="1">
              <a:spcBef>
                <a:spcPct val="30000"/>
              </a:spcBef>
              <a:buFont typeface="Wingdings" charset="0"/>
              <a:buChar char="n"/>
              <a:defRPr/>
            </a:pPr>
            <a:r>
              <a:rPr lang="en-US" dirty="0" smtClean="0">
                <a:ea typeface="+mn-ea"/>
              </a:rPr>
              <a:t>Choose key players, especially staff-level managers</a:t>
            </a:r>
          </a:p>
          <a:p>
            <a:pPr eaLnBrk="1" hangingPunct="1">
              <a:spcBef>
                <a:spcPct val="30000"/>
              </a:spcBef>
              <a:buFont typeface="Wingdings" charset="0"/>
              <a:buChar char="n"/>
              <a:defRPr/>
            </a:pPr>
            <a:r>
              <a:rPr lang="en-US" dirty="0" smtClean="0">
                <a:ea typeface="+mn-ea"/>
              </a:rPr>
              <a:t>Identify a Guiding Team that is multidisciplinary</a:t>
            </a:r>
          </a:p>
          <a:p>
            <a:pPr eaLnBrk="1" hangingPunct="1">
              <a:spcBef>
                <a:spcPct val="30000"/>
              </a:spcBef>
              <a:buFont typeface="Wingdings" charset="0"/>
              <a:buChar char="n"/>
              <a:defRPr/>
            </a:pPr>
            <a:r>
              <a:rPr lang="en-US" dirty="0" smtClean="0">
                <a:ea typeface="+mn-ea"/>
              </a:rPr>
              <a:t>Consider the credibility and integrity of change leaders</a:t>
            </a:r>
          </a:p>
          <a:p>
            <a:pPr eaLnBrk="1" hangingPunct="1">
              <a:spcBef>
                <a:spcPct val="30000"/>
              </a:spcBef>
              <a:buFont typeface="Wingdings" charset="0"/>
              <a:buChar char="n"/>
              <a:defRPr/>
            </a:pPr>
            <a:r>
              <a:rPr lang="en-US" dirty="0" smtClean="0">
                <a:ea typeface="+mn-ea"/>
              </a:rPr>
              <a:t>Choose proven leaders who can drive the change process</a:t>
            </a:r>
          </a:p>
          <a:p>
            <a:pPr lvl="1" eaLnBrk="1" hangingPunct="1">
              <a:spcBef>
                <a:spcPct val="30000"/>
              </a:spcBef>
              <a:buFont typeface="Wingdings" charset="0"/>
              <a:buChar char="n"/>
              <a:defRPr/>
            </a:pPr>
            <a:r>
              <a:rPr lang="en-US" sz="2000" dirty="0" smtClean="0">
                <a:ea typeface="+mn-ea"/>
              </a:rPr>
              <a:t>Strong position power, broad expertise, and high credibility</a:t>
            </a:r>
          </a:p>
          <a:p>
            <a:pPr eaLnBrk="1" hangingPunct="1">
              <a:spcBef>
                <a:spcPct val="30000"/>
              </a:spcBef>
              <a:buFont typeface="Wingdings" charset="0"/>
              <a:buChar char="n"/>
              <a:defRPr/>
            </a:pPr>
            <a:r>
              <a:rPr lang="en-US" dirty="0" smtClean="0"/>
              <a:t>Ensure </a:t>
            </a:r>
            <a:r>
              <a:rPr lang="en-US" dirty="0"/>
              <a:t>the Guiding Team has both management and leadership skills</a:t>
            </a:r>
          </a:p>
          <a:p>
            <a:pPr lvl="1" eaLnBrk="1" hangingPunct="1">
              <a:spcBef>
                <a:spcPct val="30000"/>
              </a:spcBef>
              <a:buFont typeface="Wingdings" charset="0"/>
              <a:buChar char="n"/>
              <a:defRPr/>
            </a:pPr>
            <a:r>
              <a:rPr lang="en-US" sz="2000" dirty="0"/>
              <a:t>Management skills control the process</a:t>
            </a:r>
          </a:p>
          <a:p>
            <a:pPr lvl="1" eaLnBrk="1" hangingPunct="1">
              <a:spcBef>
                <a:spcPct val="30000"/>
              </a:spcBef>
              <a:buFont typeface="Wingdings" charset="0"/>
              <a:buChar char="n"/>
              <a:defRPr/>
            </a:pPr>
            <a:r>
              <a:rPr lang="en-US" sz="2000" dirty="0"/>
              <a:t>Leadership skills drive the change</a:t>
            </a:r>
          </a:p>
          <a:p>
            <a:pPr eaLnBrk="1" hangingPunct="1">
              <a:spcBef>
                <a:spcPct val="30000"/>
              </a:spcBef>
              <a:buFont typeface="Wingdings" charset="0"/>
              <a:buChar char="n"/>
              <a:defRPr/>
            </a:pPr>
            <a:endParaRPr lang="en-US" sz="2200" dirty="0" smtClean="0">
              <a:ea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9578" name="Rectangle 10"/>
          <p:cNvSpPr>
            <a:spLocks noGrp="1" noChangeArrowheads="1"/>
          </p:cNvSpPr>
          <p:nvPr>
            <p:ph type="title"/>
          </p:nvPr>
        </p:nvSpPr>
        <p:spPr>
          <a:xfrm>
            <a:off x="0" y="876300"/>
            <a:ext cx="91440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 smtClean="0">
                <a:ea typeface="+mj-ea"/>
              </a:rPr>
              <a:t>Develop the Change Vision</a:t>
            </a:r>
            <a:br>
              <a:rPr lang="en-US" sz="3200" dirty="0" smtClean="0">
                <a:ea typeface="+mj-ea"/>
              </a:rPr>
            </a:br>
            <a:r>
              <a:rPr lang="en-US" sz="3200" dirty="0" smtClean="0">
                <a:ea typeface="+mj-ea"/>
              </a:rPr>
              <a:t>and Strategy</a:t>
            </a:r>
          </a:p>
        </p:txBody>
      </p:sp>
      <p:sp>
        <p:nvSpPr>
          <p:cNvPr id="1389579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1519238" y="1873250"/>
            <a:ext cx="7142162" cy="39751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2200" dirty="0" smtClean="0">
                <a:ea typeface="+mn-ea"/>
              </a:rPr>
              <a:t>Senior Leadership is responsible for:</a:t>
            </a:r>
          </a:p>
          <a:p>
            <a:pPr eaLnBrk="1" hangingPunct="1">
              <a:defRPr/>
            </a:pPr>
            <a:r>
              <a:rPr lang="en-US" sz="2200" dirty="0" smtClean="0">
                <a:ea typeface="+mn-ea"/>
              </a:rPr>
              <a:t>Establishing the definition of a </a:t>
            </a:r>
            <a:r>
              <a:rPr lang="ja-JP" altLang="en-US" sz="2200" dirty="0" smtClean="0">
                <a:ea typeface="+mn-ea"/>
              </a:rPr>
              <a:t>“</a:t>
            </a:r>
            <a:r>
              <a:rPr lang="en-US" altLang="ja-JP" sz="2200" dirty="0" smtClean="0">
                <a:ea typeface="+mn-ea"/>
              </a:rPr>
              <a:t>culture of safety</a:t>
            </a:r>
            <a:r>
              <a:rPr lang="ja-JP" altLang="en-US" sz="2200" dirty="0" smtClean="0">
                <a:ea typeface="+mn-ea"/>
              </a:rPr>
              <a:t>”</a:t>
            </a:r>
            <a:r>
              <a:rPr lang="en-US" altLang="ja-JP" sz="2200" dirty="0" smtClean="0">
                <a:ea typeface="+mn-ea"/>
              </a:rPr>
              <a:t> aligned with expectations, core values, and shared beliefs</a:t>
            </a:r>
          </a:p>
          <a:p>
            <a:pPr eaLnBrk="1" hangingPunct="1">
              <a:defRPr/>
            </a:pPr>
            <a:r>
              <a:rPr lang="en-US" sz="2200" dirty="0" smtClean="0">
                <a:ea typeface="+mn-ea"/>
              </a:rPr>
              <a:t>Informing the organization of these values and evaluating the culture</a:t>
            </a:r>
          </a:p>
          <a:p>
            <a:pPr eaLnBrk="1" hangingPunct="1">
              <a:defRPr/>
            </a:pPr>
            <a:r>
              <a:rPr lang="en-US" sz="2200" dirty="0" smtClean="0">
                <a:ea typeface="+mn-ea"/>
              </a:rPr>
              <a:t>Leading the process of:</a:t>
            </a:r>
          </a:p>
          <a:p>
            <a:pPr lvl="1" eaLnBrk="1" hangingPunct="1">
              <a:defRPr/>
            </a:pPr>
            <a:r>
              <a:rPr lang="en-US" sz="2000" dirty="0" smtClean="0">
                <a:ea typeface="+mn-ea"/>
              </a:rPr>
              <a:t>Translating values into expected behaviors</a:t>
            </a:r>
          </a:p>
          <a:p>
            <a:pPr lvl="1" eaLnBrk="1" hangingPunct="1">
              <a:defRPr/>
            </a:pPr>
            <a:r>
              <a:rPr lang="en-US" sz="2000" dirty="0" smtClean="0">
                <a:ea typeface="+mn-ea"/>
              </a:rPr>
              <a:t>Establishing trust and accountability</a:t>
            </a:r>
          </a:p>
          <a:p>
            <a:pPr eaLnBrk="1" hangingPunct="1">
              <a:defRPr/>
            </a:pPr>
            <a:r>
              <a:rPr lang="en-US" sz="2200" dirty="0" smtClean="0">
                <a:ea typeface="+mn-ea"/>
              </a:rPr>
              <a:t>Communicating a commitment to shaping the culture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8437" name="Rectangle 5"/>
          <p:cNvSpPr>
            <a:spLocks noGrp="1" noChangeArrowheads="1"/>
          </p:cNvSpPr>
          <p:nvPr>
            <p:ph type="title"/>
          </p:nvPr>
        </p:nvSpPr>
        <p:spPr>
          <a:xfrm>
            <a:off x="769938" y="876300"/>
            <a:ext cx="8237537" cy="652463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dirty="0" smtClean="0">
                <a:ea typeface="+mj-ea"/>
              </a:rPr>
              <a:t>Communicate for Understanding and Buy-In</a:t>
            </a:r>
          </a:p>
        </p:txBody>
      </p:sp>
      <p:sp>
        <p:nvSpPr>
          <p:cNvPr id="9219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173163" y="1528763"/>
            <a:ext cx="7834312" cy="4779962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en-US" sz="2200" smtClean="0">
                <a:ea typeface="ヒラギノ角ゴ Pro W3" pitchFamily="127" charset="-128"/>
              </a:rPr>
              <a:t>Provide supportive actions for fear, anger, and resistance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en-US" sz="2200" smtClean="0">
                <a:ea typeface="ヒラギノ角ゴ Pro W3" pitchFamily="127" charset="-128"/>
              </a:rPr>
              <a:t>Encourage discussion, dissent, disagreement, debate—keep people talking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en-US" sz="2200" smtClean="0">
                <a:ea typeface="ヒラギノ角ゴ Pro W3" pitchFamily="127" charset="-128"/>
              </a:rPr>
              <a:t>Tell people what you know―and what you don’t know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en-US" sz="2200" smtClean="0">
                <a:ea typeface="ヒラギノ角ゴ Pro W3" pitchFamily="127" charset="-128"/>
              </a:rPr>
              <a:t>Acknowledge concerns, perceived losses, and anger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en-US" sz="2200" smtClean="0">
                <a:ea typeface="ヒラギノ角ゴ Pro W3" pitchFamily="127" charset="-128"/>
              </a:rPr>
              <a:t>Model the expected behaviors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en-US" sz="2200" smtClean="0">
                <a:ea typeface="ヒラギノ角ゴ Pro W3" pitchFamily="127" charset="-128"/>
              </a:rPr>
              <a:t>Value resisters</a:t>
            </a:r>
          </a:p>
          <a:p>
            <a:pPr lvl="1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en-US" sz="2000" smtClean="0">
                <a:ea typeface="ヒラギノ角ゴ Pro W3" pitchFamily="127" charset="-128"/>
              </a:rPr>
              <a:t>They clarify the problem and identify other problems </a:t>
            </a:r>
            <a:br>
              <a:rPr lang="en-US" altLang="en-US" sz="2000" smtClean="0">
                <a:ea typeface="ヒラギノ角ゴ Pro W3" pitchFamily="127" charset="-128"/>
              </a:rPr>
            </a:br>
            <a:r>
              <a:rPr lang="en-US" altLang="en-US" sz="2000" smtClean="0">
                <a:ea typeface="ヒラギノ角ゴ Pro W3" pitchFamily="127" charset="-128"/>
              </a:rPr>
              <a:t>that need to be solved first</a:t>
            </a:r>
          </a:p>
          <a:p>
            <a:pPr lvl="1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en-US" sz="2000" smtClean="0">
                <a:ea typeface="ヒラギノ角ゴ Pro W3" pitchFamily="127" charset="-128"/>
              </a:rPr>
              <a:t>Their tough questions can strengthen and improve the change</a:t>
            </a:r>
          </a:p>
          <a:p>
            <a:pPr lvl="1"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 sz="2000" smtClean="0">
                <a:ea typeface="ヒラギノ角ゴ Pro W3" pitchFamily="127" charset="-128"/>
              </a:rPr>
              <a:t>They may be right―it is a dumb idea!</a:t>
            </a:r>
          </a:p>
          <a:p>
            <a:pPr eaLnBrk="1" hangingPunct="1">
              <a:spcBef>
                <a:spcPct val="35000"/>
              </a:spcBef>
            </a:pPr>
            <a:endParaRPr lang="en-US" altLang="en-US" smtClean="0">
              <a:ea typeface="ヒラギノ角ゴ Pro W3" pitchFamily="127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0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+mj-ea"/>
              </a:rPr>
              <a:t>Empower Others to Act</a:t>
            </a:r>
          </a:p>
        </p:txBody>
      </p:sp>
      <p:sp>
        <p:nvSpPr>
          <p:cNvPr id="128000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633538" y="1700213"/>
            <a:ext cx="6856412" cy="5011737"/>
          </a:xfrm>
        </p:spPr>
        <p:txBody>
          <a:bodyPr/>
          <a:lstStyle/>
          <a:p>
            <a:pPr eaLnBrk="1" hangingPunct="1">
              <a:buFont typeface="Wingdings" charset="0"/>
              <a:buChar char="n"/>
              <a:defRPr/>
            </a:pPr>
            <a:r>
              <a:rPr lang="en-US" sz="2200" dirty="0" smtClean="0">
                <a:ea typeface="+mn-ea"/>
              </a:rPr>
              <a:t>Provide direction</a:t>
            </a:r>
          </a:p>
          <a:p>
            <a:pPr eaLnBrk="1" hangingPunct="1">
              <a:buFont typeface="Wingdings" charset="0"/>
              <a:buChar char="n"/>
              <a:defRPr/>
            </a:pPr>
            <a:r>
              <a:rPr lang="en-US" sz="2200" dirty="0">
                <a:ea typeface="+mn-ea"/>
              </a:rPr>
              <a:t>A</a:t>
            </a:r>
            <a:r>
              <a:rPr lang="en-US" sz="2200" dirty="0" smtClean="0">
                <a:ea typeface="+mn-ea"/>
              </a:rPr>
              <a:t>llow others to find their own team-driven solutions</a:t>
            </a:r>
          </a:p>
          <a:p>
            <a:pPr eaLnBrk="1" hangingPunct="1">
              <a:buFont typeface="Wingdings" charset="0"/>
              <a:buChar char="n"/>
              <a:defRPr/>
            </a:pPr>
            <a:r>
              <a:rPr lang="en-US" sz="2200" dirty="0" smtClean="0">
                <a:ea typeface="+mn-ea"/>
              </a:rPr>
              <a:t>Encourage others to speak up and take risks</a:t>
            </a:r>
          </a:p>
          <a:p>
            <a:pPr eaLnBrk="1" hangingPunct="1">
              <a:buFont typeface="Wingdings" charset="0"/>
              <a:buChar char="n"/>
              <a:defRPr/>
            </a:pPr>
            <a:r>
              <a:rPr lang="en-US" sz="2200" dirty="0" smtClean="0">
                <a:ea typeface="+mn-ea"/>
              </a:rPr>
              <a:t>Share the information you know</a:t>
            </a:r>
          </a:p>
          <a:p>
            <a:pPr eaLnBrk="1" hangingPunct="1">
              <a:buFont typeface="Wingdings" charset="0"/>
              <a:buChar char="n"/>
              <a:defRPr/>
            </a:pPr>
            <a:r>
              <a:rPr lang="en-US" sz="2200" dirty="0" smtClean="0">
                <a:ea typeface="+mn-ea"/>
              </a:rPr>
              <a:t>Encourage teamwork and collaboration </a:t>
            </a:r>
          </a:p>
          <a:p>
            <a:pPr eaLnBrk="1" hangingPunct="1">
              <a:buFont typeface="Wingdings" charset="0"/>
              <a:buChar char="n"/>
              <a:defRPr/>
            </a:pPr>
            <a:r>
              <a:rPr lang="en-US" sz="2200" dirty="0" smtClean="0">
                <a:ea typeface="+mn-ea"/>
              </a:rPr>
              <a:t>Encourage personal reflection and learning</a:t>
            </a:r>
          </a:p>
          <a:p>
            <a:pPr eaLnBrk="1" hangingPunct="1">
              <a:buFont typeface="Wingdings" charset="0"/>
              <a:buChar char="n"/>
              <a:defRPr/>
            </a:pPr>
            <a:r>
              <a:rPr lang="en-US" sz="2200" dirty="0" smtClean="0">
                <a:ea typeface="+mn-ea"/>
              </a:rPr>
              <a:t>Train employees so they have the desired skills and attitudes</a:t>
            </a:r>
          </a:p>
          <a:p>
            <a:pPr eaLnBrk="1" hangingPunct="1">
              <a:buFont typeface="Wingdings" charset="0"/>
              <a:buChar char="n"/>
              <a:defRPr/>
            </a:pPr>
            <a:r>
              <a:rPr lang="en-US" sz="2200" dirty="0" smtClean="0">
                <a:ea typeface="+mn-ea"/>
              </a:rPr>
              <a:t>Track activities and progress</a:t>
            </a:r>
          </a:p>
          <a:p>
            <a:pPr eaLnBrk="1" hangingPunct="1">
              <a:buFont typeface="Wingdings" charset="0"/>
              <a:buChar char="n"/>
              <a:defRPr/>
            </a:pPr>
            <a:r>
              <a:rPr lang="en-US" sz="2200" dirty="0" smtClean="0">
                <a:ea typeface="+mn-ea"/>
              </a:rPr>
              <a:t>Set short-term goals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41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+mj-ea"/>
              </a:rPr>
              <a:t>Produce Short-Term Wins</a:t>
            </a:r>
          </a:p>
        </p:txBody>
      </p:sp>
      <p:sp>
        <p:nvSpPr>
          <p:cNvPr id="128410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289050" y="1758950"/>
            <a:ext cx="7431088" cy="4608513"/>
          </a:xfrm>
        </p:spPr>
        <p:txBody>
          <a:bodyPr/>
          <a:lstStyle/>
          <a:p>
            <a:pPr eaLnBrk="1" hangingPunct="1">
              <a:spcBef>
                <a:spcPct val="35000"/>
              </a:spcBef>
              <a:buFont typeface="Wingdings" charset="0"/>
              <a:buChar char="n"/>
              <a:defRPr/>
            </a:pPr>
            <a:r>
              <a:rPr lang="en-US" sz="2200" dirty="0" smtClean="0">
                <a:ea typeface="+mn-ea"/>
              </a:rPr>
              <a:t>Show visible success; further impetus for change</a:t>
            </a:r>
          </a:p>
          <a:p>
            <a:pPr eaLnBrk="1" hangingPunct="1">
              <a:spcBef>
                <a:spcPct val="35000"/>
              </a:spcBef>
              <a:buFont typeface="Wingdings" charset="0"/>
              <a:buChar char="n"/>
              <a:defRPr/>
            </a:pPr>
            <a:r>
              <a:rPr lang="en-US" sz="2200" dirty="0" smtClean="0">
                <a:ea typeface="+mn-ea"/>
              </a:rPr>
              <a:t>Provide positive feedback; recognize and reward contributions to wins</a:t>
            </a:r>
          </a:p>
          <a:p>
            <a:pPr lvl="1" eaLnBrk="1" hangingPunct="1">
              <a:spcBef>
                <a:spcPct val="35000"/>
              </a:spcBef>
              <a:buFont typeface="Wingdings" charset="0"/>
              <a:buChar char="n"/>
              <a:defRPr/>
            </a:pPr>
            <a:r>
              <a:rPr lang="en-US" sz="2000" dirty="0" smtClean="0">
                <a:ea typeface="+mn-ea"/>
              </a:rPr>
              <a:t>Further builds morale and motivation</a:t>
            </a:r>
          </a:p>
          <a:p>
            <a:pPr eaLnBrk="1" hangingPunct="1">
              <a:spcBef>
                <a:spcPct val="35000"/>
              </a:spcBef>
              <a:buFont typeface="Wingdings" charset="0"/>
              <a:buChar char="n"/>
              <a:defRPr/>
            </a:pPr>
            <a:r>
              <a:rPr lang="en-US" sz="2200" dirty="0" smtClean="0">
                <a:ea typeface="+mn-ea"/>
              </a:rPr>
              <a:t>Leverage lessons learned to help plan next goal</a:t>
            </a:r>
          </a:p>
          <a:p>
            <a:pPr eaLnBrk="1" hangingPunct="1">
              <a:spcBef>
                <a:spcPct val="35000"/>
              </a:spcBef>
              <a:buFont typeface="Wingdings" charset="0"/>
              <a:buChar char="n"/>
              <a:defRPr/>
            </a:pPr>
            <a:r>
              <a:rPr lang="en-US" sz="2200" dirty="0" smtClean="0">
                <a:ea typeface="+mn-ea"/>
              </a:rPr>
              <a:t>Create greater difficulty for resisters to block further change</a:t>
            </a:r>
          </a:p>
          <a:p>
            <a:pPr eaLnBrk="1" hangingPunct="1">
              <a:spcBef>
                <a:spcPct val="35000"/>
              </a:spcBef>
              <a:buFont typeface="Wingdings" charset="0"/>
              <a:buChar char="n"/>
              <a:defRPr/>
            </a:pPr>
            <a:r>
              <a:rPr lang="en-US" sz="2200" dirty="0" smtClean="0">
                <a:ea typeface="+mn-ea"/>
              </a:rPr>
              <a:t>Provide leadership with evidence of success</a:t>
            </a:r>
          </a:p>
          <a:p>
            <a:pPr eaLnBrk="1" hangingPunct="1">
              <a:spcBef>
                <a:spcPct val="35000"/>
              </a:spcBef>
              <a:buFont typeface="Wingdings" charset="0"/>
              <a:buChar char="n"/>
              <a:defRPr/>
            </a:pPr>
            <a:r>
              <a:rPr lang="en-US" sz="2200" dirty="0" smtClean="0">
                <a:ea typeface="+mn-ea"/>
              </a:rPr>
              <a:t>Build momentum</a:t>
            </a:r>
          </a:p>
          <a:p>
            <a:pPr lvl="1" eaLnBrk="1" hangingPunct="1">
              <a:spcBef>
                <a:spcPct val="35000"/>
              </a:spcBef>
              <a:buFont typeface="Wingdings" charset="0"/>
              <a:buChar char="n"/>
              <a:defRPr/>
            </a:pPr>
            <a:r>
              <a:rPr lang="en-US" sz="2000" dirty="0" smtClean="0">
                <a:ea typeface="+mn-ea"/>
              </a:rPr>
              <a:t>Helps draw in neutral or reluctant supporters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Main_Olive">
  <a:themeElements>
    <a:clrScheme name="">
      <a:dk1>
        <a:srgbClr val="000000"/>
      </a:dk1>
      <a:lt1>
        <a:srgbClr val="FFFFE1"/>
      </a:lt1>
      <a:dk2>
        <a:srgbClr val="660033"/>
      </a:dk2>
      <a:lt2>
        <a:srgbClr val="330033"/>
      </a:lt2>
      <a:accent1>
        <a:srgbClr val="CCCC99"/>
      </a:accent1>
      <a:accent2>
        <a:srgbClr val="CC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B90000"/>
      </a:accent6>
      <a:hlink>
        <a:srgbClr val="990033"/>
      </a:hlink>
      <a:folHlink>
        <a:srgbClr val="B2B2B2"/>
      </a:folHlink>
    </a:clrScheme>
    <a:fontScheme name="2_Main_Oliv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Main_Olive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ain_Olive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ain_Olive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ain_Olive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ain_Olive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ain_Olive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ain_Olive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ain_Olive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ain_Olive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ain_Olive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2_Main_Olive 6">
    <a:dk1>
      <a:srgbClr val="000000"/>
    </a:dk1>
    <a:lt1>
      <a:srgbClr val="FFFFE1"/>
    </a:lt1>
    <a:dk2>
      <a:srgbClr val="330033"/>
    </a:dk2>
    <a:lt2>
      <a:srgbClr val="330033"/>
    </a:lt2>
    <a:accent1>
      <a:srgbClr val="CCCC99"/>
    </a:accent1>
    <a:accent2>
      <a:srgbClr val="FF0000"/>
    </a:accent2>
    <a:accent3>
      <a:srgbClr val="FFFFEE"/>
    </a:accent3>
    <a:accent4>
      <a:srgbClr val="000000"/>
    </a:accent4>
    <a:accent5>
      <a:srgbClr val="E2E2CA"/>
    </a:accent5>
    <a:accent6>
      <a:srgbClr val="E70000"/>
    </a:accent6>
    <a:hlink>
      <a:srgbClr val="990033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Module 4-05.2-SituationMonitoring</Template>
  <TotalTime>61520695</TotalTime>
  <Pages>6</Pages>
  <Words>786</Words>
  <Application>Microsoft Office PowerPoint</Application>
  <PresentationFormat>Letter Paper (8.5x11 in)</PresentationFormat>
  <Paragraphs>120</Paragraphs>
  <Slides>16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2_Main_Olive</vt:lpstr>
      <vt:lpstr> Change Management:  How to Achieve a Culture of Safety </vt:lpstr>
      <vt:lpstr>Objectives</vt:lpstr>
      <vt:lpstr>8 Steps of Change</vt:lpstr>
      <vt:lpstr>Set the Stage and  Create a Sense of Urgency</vt:lpstr>
      <vt:lpstr>Pull Together the Guiding Team</vt:lpstr>
      <vt:lpstr>Develop the Change Vision and Strategy</vt:lpstr>
      <vt:lpstr>Communicate for Understanding and Buy-In</vt:lpstr>
      <vt:lpstr>Empower Others to Act</vt:lpstr>
      <vt:lpstr>Produce Short-Term Wins</vt:lpstr>
      <vt:lpstr>Don’t Let Up</vt:lpstr>
      <vt:lpstr>Create a New Culture</vt:lpstr>
      <vt:lpstr>Errors Common to  Organizational Change</vt:lpstr>
      <vt:lpstr>Culture Change Comes Last,  Not First!</vt:lpstr>
      <vt:lpstr>TeamSTEPPS Change Model</vt:lpstr>
      <vt:lpstr>Change Management Models</vt:lpstr>
      <vt:lpstr>Roadmap to a Culture of Safety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newbref</dc:title>
  <dc:creator>Conwal</dc:creator>
  <cp:lastModifiedBy>Clark, Casey</cp:lastModifiedBy>
  <cp:revision>1101</cp:revision>
  <cp:lastPrinted>2013-10-18T15:04:16Z</cp:lastPrinted>
  <dcterms:created xsi:type="dcterms:W3CDTF">1997-11-14T21:37:50Z</dcterms:created>
  <dcterms:modified xsi:type="dcterms:W3CDTF">2014-02-03T17:16:33Z</dcterms:modified>
</cp:coreProperties>
</file>