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705" r:id="rId2"/>
    <p:sldId id="706" r:id="rId3"/>
    <p:sldId id="707" r:id="rId4"/>
    <p:sldId id="708" r:id="rId5"/>
    <p:sldId id="709" r:id="rId6"/>
    <p:sldId id="710" r:id="rId7"/>
    <p:sldId id="711" r:id="rId8"/>
    <p:sldId id="712" r:id="rId9"/>
    <p:sldId id="713" r:id="rId10"/>
    <p:sldId id="714" r:id="rId11"/>
    <p:sldId id="715" r:id="rId12"/>
    <p:sldId id="716" r:id="rId13"/>
    <p:sldId id="717" r:id="rId14"/>
    <p:sldId id="718" r:id="rId15"/>
    <p:sldId id="719" r:id="rId16"/>
    <p:sldId id="720" r:id="rId17"/>
    <p:sldId id="721" r:id="rId18"/>
    <p:sldId id="722" r:id="rId19"/>
    <p:sldId id="723" r:id="rId20"/>
    <p:sldId id="724" r:id="rId21"/>
    <p:sldId id="725" r:id="rId22"/>
    <p:sldId id="726" r:id="rId23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DAFF"/>
    <a:srgbClr val="99CCFF"/>
    <a:srgbClr val="A7FDC4"/>
    <a:srgbClr val="FFD889"/>
    <a:srgbClr val="FFCE6D"/>
    <a:srgbClr val="2232CE"/>
    <a:srgbClr val="E1F0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164" y="-816"/>
      </p:cViewPr>
      <p:guideLst>
        <p:guide orient="horz" pos="2266"/>
        <p:guide orient="horz" pos="1488"/>
        <p:guide orient="horz" pos="4319"/>
        <p:guide orient="horz" pos="3012"/>
        <p:guide pos="2880"/>
        <p:guide pos="1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302" y="1386"/>
      </p:cViewPr>
      <p:guideLst>
        <p:guide orient="horz" pos="3025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Slide_title2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5" t="32530" r="2986"/>
          <a:stretch>
            <a:fillRect/>
          </a:stretch>
        </p:blipFill>
        <p:spPr bwMode="auto">
          <a:xfrm>
            <a:off x="5689600" y="0"/>
            <a:ext cx="1625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Line 4"/>
          <p:cNvSpPr>
            <a:spLocks noChangeShapeType="1"/>
          </p:cNvSpPr>
          <p:nvPr/>
        </p:nvSpPr>
        <p:spPr bwMode="auto">
          <a:xfrm flipV="1">
            <a:off x="0" y="561975"/>
            <a:ext cx="7315200" cy="3175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988" name="Group 6"/>
          <p:cNvGrpSpPr>
            <a:grpSpLocks/>
          </p:cNvGrpSpPr>
          <p:nvPr/>
        </p:nvGrpSpPr>
        <p:grpSpPr bwMode="auto">
          <a:xfrm>
            <a:off x="0" y="9309100"/>
            <a:ext cx="7315200" cy="241300"/>
            <a:chOff x="-48" y="5568"/>
            <a:chExt cx="4320" cy="144"/>
          </a:xfrm>
        </p:grpSpPr>
        <p:sp>
          <p:nvSpPr>
            <p:cNvPr id="41992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4022725" y="9309100"/>
            <a:ext cx="23161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dirty="0" smtClean="0">
                <a:solidFill>
                  <a:srgbClr val="663300"/>
                </a:solidFill>
                <a:latin typeface="Verdana" pitchFamily="34" charset="0"/>
              </a:rPr>
              <a:t> TeamSTEPPS 2.0  |  Coaching Workshop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gray">
          <a:xfrm>
            <a:off x="5805488" y="63500"/>
            <a:ext cx="1433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540" tIns="47540" rIns="47540" bIns="4754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 smtClean="0">
                <a:solidFill>
                  <a:srgbClr val="FFFFE1"/>
                </a:solidFill>
              </a:rPr>
              <a:t>Coaching Workshop</a:t>
            </a:r>
            <a:endParaRPr lang="en-US" altLang="en-US" dirty="0" smtClean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13500" y="9247188"/>
            <a:ext cx="792163" cy="314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900">
                <a:solidFill>
                  <a:srgbClr val="66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E-9-</a:t>
            </a:r>
            <a:fld id="{CCB0D19F-7D7E-488E-A1B0-F83607925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62313" y="9142413"/>
            <a:ext cx="7921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40" tIns="46449" rIns="91240" bIns="46449">
            <a:spAutoFit/>
          </a:bodyPr>
          <a:lstStyle>
            <a:lvl1pPr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smtClean="0"/>
              <a:t>Page </a:t>
            </a:r>
            <a:fld id="{42238FC3-BED6-4683-B399-CB8B0EE69E9B}" type="slidenum">
              <a:rPr lang="en-US" altLang="en-US" sz="130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smtClean="0"/>
          </a:p>
        </p:txBody>
      </p:sp>
      <p:sp>
        <p:nvSpPr>
          <p:cNvPr id="256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68488" y="1174750"/>
            <a:ext cx="3592512" cy="2693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4557713"/>
            <a:ext cx="5365750" cy="485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560" tIns="46449" rIns="94560" bIns="464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2387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B0BA9C24-FFB7-46B7-A3DA-7F6B7FFD4CD5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800" b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4560888"/>
            <a:ext cx="6191250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B88570A6-A485-4A03-949F-E08210981198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 sz="1800" b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i="1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16C0E4DD-E882-457E-AF2E-4544D4A8E02C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sz="1800" b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D56D5F1-C351-4708-B1D5-4FD228E71A7C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en-US" sz="1800" b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C0BA766C-BAD7-4860-83E5-B528289C30ED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en-US" sz="1800" b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3FCBB49-140B-4496-93F7-52F6393D0C3C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en-US" altLang="en-US" sz="1800" b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B2B9561F-4CE3-45EF-A65F-600F6BAABE5C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21</a:t>
            </a:fld>
            <a:endParaRPr lang="en-US" altLang="en-US" sz="18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738F76D-2B96-4A6E-93AE-C403CDC6FA54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8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7F22C67-78D0-4E6B-B78B-54465C4EA0A7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8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955691A-9E29-4284-B96D-3841F115B9DB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800" b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13C953F1-9BD3-4CF4-8FC6-47D8A12D7333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800" b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298ED9F-3E66-442B-9B6F-EE163082D971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800" b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66900" y="1176338"/>
            <a:ext cx="3589338" cy="26924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B6CE553C-71FA-4077-8107-CFCAFAA84085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800" b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63132872-353A-4B2A-A165-F72876AA81FE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800" b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E28F4935-2F08-48F2-81E7-4F8E511EFC3E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en-US" sz="18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lide_title2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0"/>
            <a:ext cx="71072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randing_TeamSTEPPS2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740400"/>
            <a:ext cx="516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2300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25C49E99-7676-468E-9DB6-4B019E29269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8982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46BD0D27-83D3-43F8-9939-D1FCAB5E338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848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54C8D69-70D3-4AF0-A2F6-6D68CC3693B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826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5BA7E339-8C8A-4673-8E74-D68A8CEDF6E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2605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57505F94-6B8C-472B-819D-2F692487FAD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2017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F1C8621A-469D-4178-901E-1B165E3E2F6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309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26A7228-FFF0-41B4-AADE-49E17C02BC1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8986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3BC6CA9F-2C20-4B00-8DB9-A6274DD74F1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7963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B057327F-5B69-47BC-B0BD-23FEF082201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9075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22B08F23-1FA5-4815-B4A7-32FFE45B999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5967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New_TS_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/>
          <a:stretch>
            <a:fillRect/>
          </a:stretch>
        </p:blipFill>
        <p:spPr bwMode="auto">
          <a:xfrm>
            <a:off x="0" y="-1588"/>
            <a:ext cx="91344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Slide_content_2_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5238"/>
            <a:ext cx="29781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926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fld id="{91F729FB-1B32-4FCE-9F48-6E34B43631F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9144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1000" b="1" smtClean="0">
                <a:solidFill>
                  <a:srgbClr val="542200"/>
                </a:solidFill>
              </a:rPr>
              <a:t>T</a:t>
            </a:r>
            <a:r>
              <a:rPr lang="en-US" sz="800" b="1" smtClean="0">
                <a:solidFill>
                  <a:srgbClr val="542200"/>
                </a:solidFill>
              </a:rPr>
              <a:t>EAM</a:t>
            </a:r>
            <a:r>
              <a:rPr lang="en-US" sz="1000" b="1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363"/>
            <a:ext cx="684213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50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971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900" b="1" dirty="0" smtClean="0">
                <a:solidFill>
                  <a:schemeClr val="accent1"/>
                </a:solidFill>
              </a:rPr>
              <a:t>Mod 9  2.0   Page </a:t>
            </a:r>
            <a:fld id="{C7548A63-FE68-4561-806A-D83470A24676}" type="slidenum">
              <a:rPr lang="en-US" altLang="en-US" sz="900" b="1" smtClean="0">
                <a:solidFill>
                  <a:schemeClr val="accent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900" b="1" dirty="0" smtClean="0">
              <a:solidFill>
                <a:schemeClr val="accent1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7583488" y="61913"/>
            <a:ext cx="152400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</a:rPr>
              <a:t>Coaching Workshop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30238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2pPr>
      <a:lvl3pPr marL="860425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090613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4pPr>
      <a:lvl5pPr marL="13208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5pPr>
      <a:lvl6pPr marL="1778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235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26924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149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x.ha.osd.mil/FileDir/71ba9987-c5df-40ca-ab62-405d959a22ac/Module%204-05.1-MutualSupport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186113" y="1219200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663300"/>
                </a:solidFill>
              </a:rPr>
              <a:t>Coaching Workshop</a:t>
            </a:r>
          </a:p>
        </p:txBody>
      </p:sp>
      <p:pic>
        <p:nvPicPr>
          <p:cNvPr id="3075" name="Picture 7" descr="mutual_sup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185988"/>
            <a:ext cx="288607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 descr="TeamSTEPPS 2.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5842000"/>
            <a:ext cx="33623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8F113C23-950F-41A3-A761-D00B75617643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The Coach as a Motivator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90625" y="1668463"/>
            <a:ext cx="7496175" cy="4699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Helps team members see the bridge between new behaviors and patient safety and outcomes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Encourages belief in team members’ abilities to succeed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Expresses enthusiasm and commitment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Validates current levels of accomplishment while advocating greater achievement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Recognizes successful performance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Identifies potential challenges, pitfalls, and unforeseen consequences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Offers support, assistance, and empathy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Communicates positive results and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B4FA2846-AE6C-40E2-B727-2DED76490025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986712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Providing Opportunities to Practice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92213" y="1731963"/>
            <a:ext cx="7364412" cy="48133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Can be formal/structured or informal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Examples include:</a:t>
            </a:r>
          </a:p>
          <a:p>
            <a:pPr lvl="1" eaLnBrk="1" hangingPunct="1"/>
            <a:r>
              <a:rPr lang="en-US" altLang="en-US" sz="2200" smtClean="0">
                <a:ea typeface="ヒラギノ角ゴ Pro W3" pitchFamily="127" charset="-128"/>
              </a:rPr>
              <a:t>Ask team members how they might have approached a situation differently by using a TeamSTEPPS tool or strategy</a:t>
            </a:r>
          </a:p>
          <a:p>
            <a:pPr lvl="1" eaLnBrk="1" hangingPunct="1"/>
            <a:r>
              <a:rPr lang="en-US" altLang="en-US" sz="2200" smtClean="0">
                <a:ea typeface="ヒラギノ角ゴ Pro W3" pitchFamily="127" charset="-128"/>
              </a:rPr>
              <a:t>Use scenarios during staff or team meetings to discuss or simulate the effective use of a TeamSTEPPS tool or strategy </a:t>
            </a:r>
          </a:p>
          <a:p>
            <a:pPr lvl="1" eaLnBrk="1" hangingPunct="1"/>
            <a:r>
              <a:rPr lang="en-US" altLang="en-US" sz="2200" smtClean="0">
                <a:ea typeface="ヒラギノ角ゴ Pro W3" pitchFamily="127" charset="-128"/>
              </a:rPr>
              <a:t>Develop tools that facilitate use of tool or strategy, such as notepads that outline the SBAR components</a:t>
            </a:r>
          </a:p>
          <a:p>
            <a:pPr lvl="1" eaLnBrk="1" hangingPunct="1"/>
            <a:r>
              <a:rPr lang="en-US" altLang="en-US" sz="2200" smtClean="0">
                <a:ea typeface="ヒラギノ角ゴ Pro W3" pitchFamily="127" charset="-128"/>
              </a:rPr>
              <a:t>Provide staff with a TeamSTEPPS “tip of the week”</a:t>
            </a:r>
            <a:r>
              <a:rPr lang="en-US" altLang="en-US" smtClean="0">
                <a:ea typeface="ヒラギノ角ゴ Pro W3" pitchFamily="127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E0D8D239-C6E1-4A1D-B345-01D822795CEB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Exercise: Effective Coaches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71588" y="2071688"/>
            <a:ext cx="6958012" cy="2500312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mtClean="0">
                <a:ea typeface="ヒラギノ角ゴ Pro W3" pitchFamily="127" charset="-128"/>
              </a:rPr>
              <a:t>Think about coaches you’ve known or observed…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altLang="en-US" smtClean="0">
              <a:ea typeface="ヒラギノ角ゴ Pro W3" pitchFamily="127" charset="-128"/>
            </a:endParaRPr>
          </a:p>
          <a:p>
            <a:pPr lvl="1" eaLnBrk="1" hangingPunct="1">
              <a:spcBef>
                <a:spcPct val="30000"/>
              </a:spcBef>
            </a:pPr>
            <a:r>
              <a:rPr lang="en-US" altLang="en-US" smtClean="0">
                <a:ea typeface="ヒラギノ角ゴ Pro W3" pitchFamily="127" charset="-128"/>
              </a:rPr>
              <a:t>What characteristics did those coaches have that made them effective?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smtClean="0">
                <a:ea typeface="ヒラギノ角ゴ Pro W3" pitchFamily="127" charset="-128"/>
              </a:rPr>
              <a:t>Are coaching characteristics innate or can they be learned?</a:t>
            </a:r>
          </a:p>
        </p:txBody>
      </p:sp>
      <p:pic>
        <p:nvPicPr>
          <p:cNvPr id="14341" name="Picture 8" descr="exerc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51313"/>
            <a:ext cx="13716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CBC6C069-76A6-4EB2-A04F-335B235ECF2E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947738" y="876300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Coaching Competencies</a:t>
            </a:r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1433513" y="1833563"/>
            <a:ext cx="3236912" cy="1830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Communication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Communicating Instructions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Providing Feedback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Listening for Understanding</a:t>
            </a:r>
          </a:p>
        </p:txBody>
      </p:sp>
      <p:sp>
        <p:nvSpPr>
          <p:cNvPr id="15365" name="Rectangle 14"/>
          <p:cNvSpPr>
            <a:spLocks noChangeArrowheads="1"/>
          </p:cNvSpPr>
          <p:nvPr/>
        </p:nvSpPr>
        <p:spPr bwMode="auto">
          <a:xfrm>
            <a:off x="4913313" y="1827213"/>
            <a:ext cx="3236912" cy="1828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Performance Improvement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Setting Performance Goals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Rewarding Improvement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Dealing With Failure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Assessing Strengths and </a:t>
            </a:r>
            <a:br>
              <a:rPr lang="en-US" altLang="en-US" sz="1600"/>
            </a:br>
            <a:r>
              <a:rPr lang="en-US" altLang="en-US" sz="1600"/>
              <a:t>Weaknesses</a:t>
            </a:r>
          </a:p>
        </p:txBody>
      </p:sp>
      <p:sp>
        <p:nvSpPr>
          <p:cNvPr id="15366" name="Rectangle 16"/>
          <p:cNvSpPr>
            <a:spLocks noChangeArrowheads="1"/>
          </p:cNvSpPr>
          <p:nvPr/>
        </p:nvSpPr>
        <p:spPr bwMode="auto">
          <a:xfrm>
            <a:off x="1447800" y="3873500"/>
            <a:ext cx="3236913" cy="1830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Relationships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Building Rapport and Trust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Motivating Others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Working With Personal Issues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Confronting Difficult Situations</a:t>
            </a:r>
          </a:p>
        </p:txBody>
      </p:sp>
      <p:sp>
        <p:nvSpPr>
          <p:cNvPr id="15367" name="Rectangle 18"/>
          <p:cNvSpPr>
            <a:spLocks noChangeArrowheads="1"/>
          </p:cNvSpPr>
          <p:nvPr/>
        </p:nvSpPr>
        <p:spPr bwMode="auto">
          <a:xfrm>
            <a:off x="4927600" y="3871913"/>
            <a:ext cx="3236913" cy="1828800"/>
          </a:xfrm>
          <a:prstGeom prst="rect">
            <a:avLst/>
          </a:prstGeom>
          <a:solidFill>
            <a:srgbClr val="3366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Execution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Responding to Requests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Following Through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B5BB7E12-3A2E-49B0-B58B-35D2E739E8DA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1122363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Exercise: Coaching </a:t>
            </a:r>
            <a:br>
              <a:rPr lang="en-US" altLang="en-US" dirty="0" smtClean="0">
                <a:ea typeface="ヒラギノ角ゴ Pro W3" pitchFamily="127" charset="-128"/>
              </a:rPr>
            </a:br>
            <a:r>
              <a:rPr lang="en-US" altLang="en-US" dirty="0" smtClean="0">
                <a:ea typeface="ヒラギノ角ゴ Pro W3" pitchFamily="127" charset="-128"/>
              </a:rPr>
              <a:t>Self-Assessment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7772400" cy="35433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mtClean="0">
                <a:ea typeface="ヒラギノ角ゴ Pro W3" pitchFamily="127" charset="-128"/>
              </a:rPr>
              <a:t>Complete a coaching self-assessment form to identify coaching strengths and areas for improvement.</a:t>
            </a:r>
          </a:p>
        </p:txBody>
      </p:sp>
      <p:pic>
        <p:nvPicPr>
          <p:cNvPr id="16389" name="Picture 4" descr="exerc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644900"/>
            <a:ext cx="1392237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9C8DBAFD-36BA-40C5-A865-C6DCFF58A262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1050925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Implementing</a:t>
            </a:r>
            <a:br>
              <a:rPr lang="en-US" altLang="en-US" dirty="0" smtClean="0">
                <a:ea typeface="ヒラギノ角ゴ Pro W3" pitchFamily="127" charset="-128"/>
              </a:rPr>
            </a:br>
            <a:r>
              <a:rPr lang="en-US" altLang="en-US" dirty="0" smtClean="0">
                <a:ea typeface="ヒラギノ角ゴ Pro W3" pitchFamily="127" charset="-128"/>
              </a:rPr>
              <a:t>Coaching in </a:t>
            </a:r>
            <a:r>
              <a:rPr lang="en-US" altLang="en-US" dirty="0" err="1" smtClean="0">
                <a:ea typeface="ヒラギノ角ゴ Pro W3" pitchFamily="127" charset="-128"/>
              </a:rPr>
              <a:t>TeamSTEPPS</a:t>
            </a:r>
            <a:endParaRPr lang="en-US" altLang="en-US" dirty="0" smtClean="0">
              <a:ea typeface="ヒラギノ角ゴ Pro W3" pitchFamily="127" charset="-12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225675"/>
            <a:ext cx="7162800" cy="35433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Develop a coaching plan and gain buy-in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Identify coaches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Train and prepare coaches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Prepare staff to receive coaching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Ensure organizational support for coaches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66775" y="963613"/>
            <a:ext cx="7739063" cy="914400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7" charset="-128"/>
              </a:rPr>
              <a:t>Develop a Coaching Plan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14400" y="2020888"/>
            <a:ext cx="7772400" cy="3843337"/>
          </a:xfrm>
        </p:spPr>
        <p:txBody>
          <a:bodyPr/>
          <a:lstStyle/>
          <a:p>
            <a:r>
              <a:rPr lang="en-US" altLang="en-US" smtClean="0">
                <a:ea typeface="ヒラギノ角ゴ Pro W3" pitchFamily="127" charset="-128"/>
              </a:rPr>
              <a:t>As part of implementation planning, determine whether and how coaching will be used</a:t>
            </a:r>
          </a:p>
          <a:p>
            <a:r>
              <a:rPr lang="en-US" altLang="en-US" smtClean="0">
                <a:ea typeface="ヒラギノ角ゴ Pro W3" pitchFamily="127" charset="-128"/>
              </a:rPr>
              <a:t>To obtain buy-in, present coaching plan to leadership, including: </a:t>
            </a:r>
          </a:p>
          <a:p>
            <a:pPr lvl="1"/>
            <a:r>
              <a:rPr lang="en-US" altLang="en-US" sz="2200" smtClean="0">
                <a:ea typeface="ヒラギノ角ゴ Pro W3" pitchFamily="127" charset="-128"/>
              </a:rPr>
              <a:t>Importance of coaching in TeamSTEPPS</a:t>
            </a:r>
          </a:p>
          <a:p>
            <a:pPr lvl="1"/>
            <a:r>
              <a:rPr lang="en-US" altLang="en-US" sz="2200" smtClean="0">
                <a:ea typeface="ヒラギノ角ゴ Pro W3" pitchFamily="127" charset="-128"/>
              </a:rPr>
              <a:t>Specific plans and considerations for implementation (e.g., number of coaches required, time required, costs)</a:t>
            </a:r>
          </a:p>
          <a:p>
            <a:pPr lvl="1"/>
            <a:r>
              <a:rPr lang="en-US" altLang="en-US" sz="2200" smtClean="0">
                <a:ea typeface="ヒラギノ角ゴ Pro W3" pitchFamily="127" charset="-128"/>
              </a:rPr>
              <a:t>Anticipated performance improvements and results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5B6CCDD2-714D-4468-A4C4-43E70D89564A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F5DDD467-A6F0-4E53-ADF9-29D7B8884774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1036638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Identifying and Preparing </a:t>
            </a:r>
            <a:r>
              <a:rPr lang="en-US" altLang="en-US" dirty="0" err="1" smtClean="0">
                <a:ea typeface="ヒラギノ角ゴ Pro W3" pitchFamily="127" charset="-128"/>
              </a:rPr>
              <a:t>TeamSTEPPS</a:t>
            </a:r>
            <a:r>
              <a:rPr lang="en-US" altLang="en-US" dirty="0" smtClean="0">
                <a:ea typeface="ヒラギノ角ゴ Pro W3" pitchFamily="127" charset="-128"/>
              </a:rPr>
              <a:t> Coaches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081213"/>
            <a:ext cx="7162800" cy="35433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When identifying coaches, consider:</a:t>
            </a:r>
          </a:p>
          <a:p>
            <a:pPr lvl="1" eaLnBrk="1" hangingPunct="1"/>
            <a:r>
              <a:rPr lang="en-US" altLang="en-US" sz="2200" smtClean="0">
                <a:ea typeface="ヒラギノ角ゴ Pro W3" pitchFamily="127" charset="-128"/>
              </a:rPr>
              <a:t>Where TeamSTEPPS will be implemented</a:t>
            </a:r>
          </a:p>
          <a:p>
            <a:pPr lvl="1" eaLnBrk="1" hangingPunct="1"/>
            <a:r>
              <a:rPr lang="en-US" altLang="en-US" sz="2200" smtClean="0">
                <a:ea typeface="ヒラギノ角ゴ Pro W3" pitchFamily="127" charset="-128"/>
              </a:rPr>
              <a:t>Individual characteristics and competencies </a:t>
            </a:r>
          </a:p>
          <a:p>
            <a:pPr lvl="1" eaLnBrk="1" hangingPunct="1"/>
            <a:r>
              <a:rPr lang="en-US" altLang="en-US" sz="2200" smtClean="0">
                <a:ea typeface="ヒラギノ角ゴ Pro W3" pitchFamily="127" charset="-128"/>
              </a:rPr>
              <a:t>Number of coaches needed 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Conduct a training session on coaching for the identified coaches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Match coaches with team members, if appropriate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DD6FFDB9-8E09-4B5D-947F-DBA3D6B4BC47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852488" y="1122363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Prepare Staff for </a:t>
            </a:r>
            <a:r>
              <a:rPr lang="en-US" altLang="en-US" dirty="0" err="1" smtClean="0">
                <a:ea typeface="ヒラギノ角ゴ Pro W3" pitchFamily="127" charset="-128"/>
              </a:rPr>
              <a:t>TeamSTEPPS</a:t>
            </a:r>
            <a:r>
              <a:rPr lang="en-US" altLang="en-US" dirty="0" smtClean="0">
                <a:ea typeface="ヒラギノ角ゴ Pro W3" pitchFamily="127" charset="-128"/>
              </a:rPr>
              <a:t> Coaching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13" y="2298700"/>
            <a:ext cx="7583487" cy="413702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Identify who the coaches are to the staff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Describe the goals and positive outcomes of coaching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Explain the role and responsibilities of coaches 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Describe the expectations regarding staff interactions with coaches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81063" y="963613"/>
            <a:ext cx="7739062" cy="914400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7" charset="-128"/>
              </a:rPr>
              <a:t>Organizational Support for Coaches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14400" y="2020888"/>
            <a:ext cx="7772400" cy="41624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Include coaches in efforts to integrate TeamSTEPPS performance into the organization</a:t>
            </a:r>
          </a:p>
          <a:p>
            <a:pPr lvl="1" indent="-342900">
              <a:defRPr/>
            </a:pPr>
            <a:r>
              <a:rPr lang="en-US" sz="2200" dirty="0" smtClean="0"/>
              <a:t>Leverage coaches’ work with frontline staff and knowledge of barriers</a:t>
            </a:r>
          </a:p>
          <a:p>
            <a:pPr>
              <a:defRPr/>
            </a:pPr>
            <a:r>
              <a:rPr lang="en-US" dirty="0" smtClean="0"/>
              <a:t>Formally recognize and/or reward coaches for contributions to the team’s success</a:t>
            </a:r>
          </a:p>
          <a:p>
            <a:pPr>
              <a:defRPr/>
            </a:pPr>
            <a:r>
              <a:rPr lang="en-US" dirty="0" smtClean="0"/>
              <a:t>Provide opportunities for coaches to work together to plan, problem solve, and share feedback</a:t>
            </a:r>
          </a:p>
          <a:p>
            <a:pPr lvl="1">
              <a:defRPr/>
            </a:pPr>
            <a:r>
              <a:rPr lang="en-US" sz="2200" dirty="0" smtClean="0"/>
              <a:t>Promotes and reinforces accountability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8E7A8DB5-1A64-4999-B73F-AF182FD3651C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C389E21F-F87B-480C-ADDE-DE459C470C66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690563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77975"/>
            <a:ext cx="7772400" cy="35433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Define coaching and its outcomes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Describe the role of a TeamSTEPPS coach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List competencies of an effective coach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Describe how to implement coaching in TeamSTEPPS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7A5A23E1-3B89-4F82-B243-B7A997CD3168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Exercise: Coaching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71588" y="1752600"/>
            <a:ext cx="6958012" cy="45212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en-US" smtClean="0">
                <a:ea typeface="ヒラギノ角ゴ Pro W3" pitchFamily="127" charset="-128"/>
              </a:rPr>
              <a:t>Divide into groups of three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mtClean="0">
                <a:ea typeface="ヒラギノ角ゴ Pro W3" pitchFamily="127" charset="-128"/>
              </a:rPr>
              <a:t>Review the scenarios and Coaching Feedback Form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mtClean="0">
                <a:ea typeface="ヒラギノ角ゴ Pro W3" pitchFamily="127" charset="-128"/>
              </a:rPr>
              <a:t>Each participant takes a turn playing the coach, team member, and observer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smtClean="0">
                <a:ea typeface="ヒラギノ角ゴ Pro W3" pitchFamily="127" charset="-128"/>
              </a:rPr>
              <a:t>The </a:t>
            </a:r>
            <a:r>
              <a:rPr lang="en-US" altLang="en-US" u="sng" smtClean="0">
                <a:ea typeface="ヒラギノ角ゴ Pro W3" pitchFamily="127" charset="-128"/>
              </a:rPr>
              <a:t>coach</a:t>
            </a:r>
            <a:r>
              <a:rPr lang="en-US" altLang="en-US" smtClean="0">
                <a:ea typeface="ヒラギノ角ゴ Pro W3" pitchFamily="127" charset="-128"/>
              </a:rPr>
              <a:t> provides feedback to the team member in the scenario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smtClean="0">
                <a:ea typeface="ヒラギノ角ゴ Pro W3" pitchFamily="127" charset="-128"/>
              </a:rPr>
              <a:t>The </a:t>
            </a:r>
            <a:r>
              <a:rPr lang="en-US" altLang="en-US" u="sng" smtClean="0">
                <a:ea typeface="ヒラギノ角ゴ Pro W3" pitchFamily="127" charset="-128"/>
              </a:rPr>
              <a:t>team member</a:t>
            </a:r>
            <a:r>
              <a:rPr lang="en-US" altLang="en-US" smtClean="0">
                <a:ea typeface="ヒラギノ角ゴ Pro W3" pitchFamily="127" charset="-128"/>
              </a:rPr>
              <a:t> acts out the scenario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smtClean="0">
                <a:ea typeface="ヒラギノ角ゴ Pro W3" pitchFamily="127" charset="-128"/>
              </a:rPr>
              <a:t>The </a:t>
            </a:r>
            <a:r>
              <a:rPr lang="en-US" altLang="en-US" u="sng" smtClean="0">
                <a:ea typeface="ヒラギノ角ゴ Pro W3" pitchFamily="127" charset="-128"/>
              </a:rPr>
              <a:t>observer</a:t>
            </a:r>
            <a:r>
              <a:rPr lang="en-US" altLang="en-US" smtClean="0">
                <a:ea typeface="ヒラギノ角ゴ Pro W3" pitchFamily="127" charset="-128"/>
              </a:rPr>
              <a:t> completes the Coaching Feedback Form and shares feedback</a:t>
            </a:r>
          </a:p>
        </p:txBody>
      </p:sp>
      <p:pic>
        <p:nvPicPr>
          <p:cNvPr id="22533" name="Picture 8" descr="exerc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51313"/>
            <a:ext cx="13716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95D77425-14AE-4DDA-8D73-DAF8F6DBBBE0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3" y="728663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Exercise: Coaching cont.</a:t>
            </a:r>
          </a:p>
        </p:txBody>
      </p:sp>
      <p:pic>
        <p:nvPicPr>
          <p:cNvPr id="23556" name="Picture 3" descr="coachi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501775"/>
            <a:ext cx="442118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coachin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4002088"/>
            <a:ext cx="4421187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5" descr="Image of coach and observer&#10;"/>
          <p:cNvSpPr>
            <a:spLocks noChangeArrowheads="1"/>
          </p:cNvSpPr>
          <p:nvPr/>
        </p:nvSpPr>
        <p:spPr bwMode="auto">
          <a:xfrm>
            <a:off x="2490788" y="1498600"/>
            <a:ext cx="4606925" cy="2289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559" name="Rectangle 6" descr="Image of coach and observer"/>
          <p:cNvSpPr>
            <a:spLocks noChangeArrowheads="1"/>
          </p:cNvSpPr>
          <p:nvPr/>
        </p:nvSpPr>
        <p:spPr bwMode="auto">
          <a:xfrm>
            <a:off x="2498725" y="4056063"/>
            <a:ext cx="4606925" cy="2289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CBDA863F-96BB-466C-B56F-CA6F5E7F72E6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Coaching Tips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0825" y="1828800"/>
            <a:ext cx="7165975" cy="41576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>
                <a:ea typeface="ヒラギノ角ゴ Pro W3" pitchFamily="127" charset="-128"/>
              </a:rPr>
              <a:t>Do…</a:t>
            </a:r>
          </a:p>
          <a:p>
            <a:pPr lvl="1" eaLnBrk="1" hangingPunct="1"/>
            <a:r>
              <a:rPr lang="en-US" altLang="en-US" sz="2000" dirty="0" smtClean="0">
                <a:ea typeface="ヒラギノ角ゴ Pro W3" pitchFamily="127" charset="-128"/>
              </a:rPr>
              <a:t>Actively monitor and assess team performance</a:t>
            </a:r>
          </a:p>
          <a:p>
            <a:pPr lvl="1" eaLnBrk="1" hangingPunct="1"/>
            <a:r>
              <a:rPr lang="en-US" altLang="en-US" sz="2000" dirty="0" smtClean="0">
                <a:ea typeface="ヒラギノ角ゴ Pro W3" pitchFamily="127" charset="-128"/>
              </a:rPr>
              <a:t>Establish performance goals and expectations</a:t>
            </a:r>
          </a:p>
          <a:p>
            <a:pPr lvl="1" eaLnBrk="1" hangingPunct="1"/>
            <a:r>
              <a:rPr lang="en-US" altLang="en-US" sz="2000" dirty="0" smtClean="0">
                <a:ea typeface="ヒラギノ角ゴ Pro W3" pitchFamily="127" charset="-128"/>
              </a:rPr>
              <a:t>Acknowledge desired teamwork behaviors and skills through feedback</a:t>
            </a:r>
          </a:p>
          <a:p>
            <a:pPr lvl="1" eaLnBrk="1" hangingPunct="1"/>
            <a:r>
              <a:rPr lang="en-US" altLang="en-US" sz="2000" dirty="0" smtClean="0">
                <a:ea typeface="ヒラギノ角ゴ Pro W3" pitchFamily="127" charset="-128"/>
              </a:rPr>
              <a:t>Coach by example; be a good mentor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>
                <a:ea typeface="ヒラギノ角ゴ Pro W3" pitchFamily="127" charset="-128"/>
              </a:rPr>
              <a:t>Do not…</a:t>
            </a:r>
          </a:p>
          <a:p>
            <a:pPr lvl="1" eaLnBrk="1" hangingPunct="1"/>
            <a:r>
              <a:rPr lang="en-US" altLang="en-US" sz="2000" dirty="0" smtClean="0">
                <a:ea typeface="ヒラギノ角ゴ Pro W3" pitchFamily="127" charset="-128"/>
              </a:rPr>
              <a:t>Coach from a distance</a:t>
            </a:r>
          </a:p>
          <a:p>
            <a:pPr lvl="1" eaLnBrk="1" hangingPunct="1"/>
            <a:r>
              <a:rPr lang="en-US" altLang="en-US" sz="2000" dirty="0" smtClean="0">
                <a:ea typeface="ヒラギノ角ゴ Pro W3" pitchFamily="127" charset="-128"/>
              </a:rPr>
              <a:t>Coach only to problem solve</a:t>
            </a:r>
          </a:p>
          <a:p>
            <a:pPr lvl="1" eaLnBrk="1" hangingPunct="1"/>
            <a:r>
              <a:rPr lang="en-US" altLang="en-US" sz="2000" dirty="0" smtClean="0">
                <a:ea typeface="ヒラギノ角ゴ Pro W3" pitchFamily="127" charset="-128"/>
              </a:rPr>
              <a:t>Lecture instead of coach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76300"/>
            <a:ext cx="8229600" cy="8763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ea typeface="ヒラギノ角ゴ Pro W3" pitchFamily="127" charset="-128"/>
              </a:rPr>
              <a:t>TeamSTEPPS</a:t>
            </a:r>
            <a:r>
              <a:rPr lang="en-US" altLang="en-US" dirty="0" smtClean="0">
                <a:ea typeface="ヒラギノ角ゴ Pro W3" pitchFamily="127" charset="-128"/>
              </a:rPr>
              <a:t> Phases </a:t>
            </a:r>
          </a:p>
        </p:txBody>
      </p:sp>
      <p:pic>
        <p:nvPicPr>
          <p:cNvPr id="5123" name="Picture 3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1520825"/>
            <a:ext cx="70262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Oval 5" descr="Action Plan section of TeamSTEPPS phases"/>
          <p:cNvSpPr>
            <a:spLocks noChangeArrowheads="1"/>
          </p:cNvSpPr>
          <p:nvPr/>
        </p:nvSpPr>
        <p:spPr bwMode="auto">
          <a:xfrm>
            <a:off x="3684588" y="2901950"/>
            <a:ext cx="1944687" cy="258445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02" name="Oval 6" descr="Culture Changes includes coach and integrate, montior the plan, and continuous improvement"/>
          <p:cNvSpPr>
            <a:spLocks noChangeArrowheads="1"/>
          </p:cNvSpPr>
          <p:nvPr/>
        </p:nvSpPr>
        <p:spPr bwMode="auto">
          <a:xfrm>
            <a:off x="6588125" y="2705100"/>
            <a:ext cx="1752600" cy="24003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253038" y="2535238"/>
            <a:ext cx="1117600" cy="33813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accent2"/>
                </a:solidFill>
              </a:rPr>
              <a:t>Coaching</a:t>
            </a:r>
          </a:p>
        </p:txBody>
      </p:sp>
      <p:sp>
        <p:nvSpPr>
          <p:cNvPr id="4104" name="Line 8" descr="alt=&quot;&quot;"/>
          <p:cNvSpPr>
            <a:spLocks noChangeShapeType="1"/>
          </p:cNvSpPr>
          <p:nvPr/>
        </p:nvSpPr>
        <p:spPr bwMode="auto">
          <a:xfrm flipH="1">
            <a:off x="5253038" y="2901950"/>
            <a:ext cx="452437" cy="2222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 descr="alt=&quot;&quot;"/>
          <p:cNvSpPr>
            <a:spLocks noChangeShapeType="1"/>
          </p:cNvSpPr>
          <p:nvPr/>
        </p:nvSpPr>
        <p:spPr bwMode="auto">
          <a:xfrm>
            <a:off x="5873750" y="2901950"/>
            <a:ext cx="822325" cy="31273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  <p:bldP spid="4104" grpId="0" animBg="1"/>
      <p:bldP spid="41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DD52E3EB-6C2A-41BC-8AAD-3AC706D9E539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Coaching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Involves providing instruction, direction, and prompting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Includes demonstrating, reinforcing, motivating, and providing feedback 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Requires monitoring and ongoing performance assessment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Continues even after skills are mastered to ensure sustainment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1858FBA5-43D3-445A-9152-8A9F27E7D93F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739062" cy="66198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Why Is Coaching Important?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71538" y="1555750"/>
            <a:ext cx="7893050" cy="44243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mtClean="0">
                <a:ea typeface="ヒラギノ角ゴ Pro W3" pitchFamily="127" charset="-128"/>
              </a:rPr>
              <a:t>Effective coaching can result in: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smtClean="0">
                <a:ea typeface="ヒラギノ角ゴ Pro W3" pitchFamily="127" charset="-128"/>
              </a:rPr>
              <a:t>Clear and defined goals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smtClean="0">
                <a:ea typeface="ヒラギノ角ゴ Pro W3" pitchFamily="127" charset="-128"/>
              </a:rPr>
              <a:t>Aligned expectations between team leader and team members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smtClean="0">
                <a:ea typeface="ヒラギノ角ゴ Pro W3" pitchFamily="127" charset="-128"/>
              </a:rPr>
              <a:t>“Just-in-time” knowledge transfer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smtClean="0">
                <a:ea typeface="ヒラギノ角ゴ Pro W3" pitchFamily="127" charset="-128"/>
              </a:rPr>
              <a:t>Increased individual motivation and morale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smtClean="0">
                <a:ea typeface="ヒラギノ角ゴ Pro W3" pitchFamily="127" charset="-128"/>
              </a:rPr>
              <a:t>Increased ability to adapt and react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smtClean="0">
                <a:ea typeface="ヒラギノ角ゴ Pro W3" pitchFamily="127" charset="-128"/>
              </a:rPr>
              <a:t>Early identification of unforeseen performance barriers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smtClean="0">
                <a:ea typeface="ヒラギノ角ゴ Pro W3" pitchFamily="127" charset="-128"/>
              </a:rPr>
              <a:t>Commitment to ongoing learning and improvement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smtClean="0">
                <a:ea typeface="ヒラギノ角ゴ Pro W3" pitchFamily="127" charset="-128"/>
              </a:rPr>
              <a:t>Movement toward superior team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127" charset="-128"/>
              </a:rPr>
              <a:t>Why Is Coaching Important in </a:t>
            </a:r>
            <a:r>
              <a:rPr lang="en-US" altLang="en-US" dirty="0" err="1" smtClean="0">
                <a:ea typeface="ヒラギノ角ゴ Pro W3" pitchFamily="127" charset="-128"/>
              </a:rPr>
              <a:t>TeamSTEPPS</a:t>
            </a:r>
            <a:r>
              <a:rPr lang="en-US" altLang="en-US" dirty="0" smtClean="0">
                <a:ea typeface="ヒラギノ角ゴ Pro W3" pitchFamily="127" charset="-128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Clr>
                <a:schemeClr val="folHlink"/>
              </a:buClr>
              <a:buSzPct val="90000"/>
              <a:defRPr/>
            </a:pPr>
            <a:r>
              <a:rPr lang="en-US" dirty="0">
                <a:ea typeface="+mn-ea"/>
                <a:cs typeface="+mn-cs"/>
              </a:rPr>
              <a:t>Effective coaching in TeamSTEPPS further aims to achieve: </a:t>
            </a:r>
          </a:p>
          <a:p>
            <a:pPr lvl="1" eaLnBrk="1" hangingPunct="1">
              <a:defRPr/>
            </a:pPr>
            <a:r>
              <a:rPr lang="en-US" sz="2200" dirty="0"/>
              <a:t>Successful integration of teamwork behaviors into daily </a:t>
            </a:r>
            <a:r>
              <a:rPr lang="en-US" sz="2200" dirty="0" smtClean="0"/>
              <a:t>practice</a:t>
            </a:r>
            <a:endParaRPr lang="en-US" sz="2200" dirty="0"/>
          </a:p>
          <a:p>
            <a:pPr lvl="1" eaLnBrk="1" hangingPunct="1">
              <a:defRPr/>
            </a:pPr>
            <a:r>
              <a:rPr lang="en-US" sz="2200" dirty="0" smtClean="0"/>
              <a:t>Increased </a:t>
            </a:r>
            <a:r>
              <a:rPr lang="en-US" sz="2200" dirty="0"/>
              <a:t>understanding of teamwork </a:t>
            </a:r>
            <a:r>
              <a:rPr lang="en-US" sz="2200" dirty="0" smtClean="0"/>
              <a:t>concepts</a:t>
            </a:r>
            <a:endParaRPr lang="en-US" sz="2200" dirty="0"/>
          </a:p>
          <a:p>
            <a:pPr lvl="1" eaLnBrk="1" hangingPunct="1">
              <a:defRPr/>
            </a:pPr>
            <a:r>
              <a:rPr lang="en-US" sz="2200" dirty="0"/>
              <a:t>Increased teamwork competence among </a:t>
            </a:r>
            <a:r>
              <a:rPr lang="en-US" sz="2200" dirty="0" smtClean="0"/>
              <a:t>staff</a:t>
            </a:r>
            <a:endParaRPr lang="en-US" sz="2200" dirty="0"/>
          </a:p>
          <a:p>
            <a:pPr lvl="1" eaLnBrk="1" hangingPunct="1">
              <a:defRPr/>
            </a:pPr>
            <a:r>
              <a:rPr lang="en-US" sz="2200" dirty="0"/>
              <a:t>Sustainment of improved performance over </a:t>
            </a:r>
            <a:r>
              <a:rPr lang="en-US" sz="2200" dirty="0" smtClean="0"/>
              <a:t>time</a:t>
            </a:r>
            <a:endParaRPr lang="en-US" sz="2200" dirty="0"/>
          </a:p>
          <a:p>
            <a:pPr lvl="1" eaLnBrk="1" hangingPunct="1">
              <a:defRPr/>
            </a:pPr>
            <a:r>
              <a:rPr lang="en-US" sz="2200" dirty="0"/>
              <a:t>Improved team performance and safer patient </a:t>
            </a:r>
            <a:r>
              <a:rPr lang="en-US" sz="2200" dirty="0" smtClean="0"/>
              <a:t>care</a:t>
            </a:r>
            <a:endParaRPr lang="en-US" sz="2200" dirty="0"/>
          </a:p>
          <a:p>
            <a:pPr>
              <a:defRPr/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9626EF93-9B83-4074-A7B3-E718E5A99A35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43D36604-2760-4BAC-8716-BCD70256D662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881063" y="950913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The Role of a </a:t>
            </a:r>
            <a:r>
              <a:rPr lang="en-US" altLang="en-US" dirty="0" err="1" smtClean="0">
                <a:ea typeface="ヒラギノ角ゴ Pro W3" pitchFamily="127" charset="-128"/>
              </a:rPr>
              <a:t>TeamSTEPPS</a:t>
            </a:r>
            <a:r>
              <a:rPr lang="en-US" altLang="en-US" dirty="0" smtClean="0">
                <a:ea typeface="ヒラギノ角ゴ Pro W3" pitchFamily="127" charset="-128"/>
              </a:rPr>
              <a:t> Coach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68400" y="2095500"/>
            <a:ext cx="7518400" cy="4249738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Role model behavior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Observe performance and provide feedback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Motivate team members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Provide opportunities to practice and improve </a:t>
            </a:r>
          </a:p>
          <a:p>
            <a:pPr eaLnBrk="1" hangingPunct="1"/>
            <a:endParaRPr lang="en-US" altLang="en-US" sz="2000" smtClean="0">
              <a:ea typeface="ヒラギノ角ゴ Pro W3" pitchFamily="1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127" charset="-128"/>
              </a:rPr>
              <a:t>The Coach as a Role Model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 pitchFamily="127" charset="-128"/>
              </a:rPr>
              <a:t>Demonstrates effective use of teamwork behaviors, tools, or strategies</a:t>
            </a:r>
          </a:p>
          <a:p>
            <a:r>
              <a:rPr lang="en-US" altLang="en-US" smtClean="0">
                <a:ea typeface="ヒラギノ角ゴ Pro W3" pitchFamily="127" charset="-128"/>
              </a:rPr>
              <a:t>As a respected member of the team, reinforces acceptance of behavior through performance</a:t>
            </a:r>
          </a:p>
          <a:p>
            <a:endParaRPr lang="en-US" altLang="en-US" smtClean="0"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A3075DD8-87EB-4E0E-84E1-CDFA4E330CB9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C248408A-9F18-4EC3-9CA1-45BC9B53C7B4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668338" y="876300"/>
            <a:ext cx="8285162" cy="12287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Coaches Provide Feedback </a:t>
            </a:r>
            <a:br>
              <a:rPr lang="en-US" altLang="en-US" dirty="0" smtClean="0">
                <a:ea typeface="ヒラギノ角ゴ Pro W3" pitchFamily="127" charset="-128"/>
              </a:rPr>
            </a:br>
            <a:r>
              <a:rPr lang="en-US" altLang="en-US" dirty="0" smtClean="0">
                <a:ea typeface="ヒラギノ角ゴ Pro W3" pitchFamily="127" charset="-128"/>
              </a:rPr>
              <a:t>That Is….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1825" y="2235200"/>
            <a:ext cx="5907088" cy="40005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Timely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Respectful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Specific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Directed toward improvement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Two way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Considerate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61520646</TotalTime>
  <Pages>6</Pages>
  <Words>853</Words>
  <Application>Microsoft Office PowerPoint</Application>
  <PresentationFormat>Letter Paper (8.5x11 in)</PresentationFormat>
  <Paragraphs>173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2_Main_Olive</vt:lpstr>
      <vt:lpstr>PowerPoint Presentation</vt:lpstr>
      <vt:lpstr>Objectives</vt:lpstr>
      <vt:lpstr>TeamSTEPPS Phases </vt:lpstr>
      <vt:lpstr>Coaching</vt:lpstr>
      <vt:lpstr>Why Is Coaching Important?</vt:lpstr>
      <vt:lpstr>Why Is Coaching Important in TeamSTEPPS?</vt:lpstr>
      <vt:lpstr>The Role of a TeamSTEPPS Coach</vt:lpstr>
      <vt:lpstr>The Coach as a Role Model</vt:lpstr>
      <vt:lpstr>Coaches Provide Feedback  That Is….</vt:lpstr>
      <vt:lpstr>The Coach as a Motivator</vt:lpstr>
      <vt:lpstr>Providing Opportunities to Practice</vt:lpstr>
      <vt:lpstr>Exercise: Effective Coaches</vt:lpstr>
      <vt:lpstr>Coaching Competencies</vt:lpstr>
      <vt:lpstr>Exercise: Coaching  Self-Assessment</vt:lpstr>
      <vt:lpstr>Implementing Coaching in TeamSTEPPS</vt:lpstr>
      <vt:lpstr>Develop a Coaching Plan</vt:lpstr>
      <vt:lpstr>Identifying and Preparing TeamSTEPPS Coaches</vt:lpstr>
      <vt:lpstr>Prepare Staff for TeamSTEPPS Coaching</vt:lpstr>
      <vt:lpstr>Organizational Support for Coaches</vt:lpstr>
      <vt:lpstr>Exercise: Coaching</vt:lpstr>
      <vt:lpstr>Exercise: Coaching cont.</vt:lpstr>
      <vt:lpstr>Coaching Tips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newbref</dc:title>
  <dc:creator>Conwal</dc:creator>
  <cp:lastModifiedBy>DHHS</cp:lastModifiedBy>
  <cp:revision>1102</cp:revision>
  <cp:lastPrinted>2013-10-18T15:04:16Z</cp:lastPrinted>
  <dcterms:created xsi:type="dcterms:W3CDTF">1997-11-14T21:37:50Z</dcterms:created>
  <dcterms:modified xsi:type="dcterms:W3CDTF">2014-02-22T14:52:27Z</dcterms:modified>
</cp:coreProperties>
</file>