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35" r:id="rId2"/>
  </p:sldMasterIdLst>
  <p:notesMasterIdLst>
    <p:notesMasterId r:id="rId17"/>
  </p:notesMasterIdLst>
  <p:handoutMasterIdLst>
    <p:handoutMasterId r:id="rId18"/>
  </p:handoutMasterIdLst>
  <p:sldIdLst>
    <p:sldId id="293" r:id="rId3"/>
    <p:sldId id="292" r:id="rId4"/>
    <p:sldId id="270" r:id="rId5"/>
    <p:sldId id="295" r:id="rId6"/>
    <p:sldId id="296" r:id="rId7"/>
    <p:sldId id="297" r:id="rId8"/>
    <p:sldId id="298" r:id="rId9"/>
    <p:sldId id="299" r:id="rId10"/>
    <p:sldId id="305" r:id="rId11"/>
    <p:sldId id="307" r:id="rId12"/>
    <p:sldId id="306" r:id="rId13"/>
    <p:sldId id="300" r:id="rId14"/>
    <p:sldId id="301" r:id="rId15"/>
    <p:sldId id="302" r:id="rId16"/>
  </p:sldIdLst>
  <p:sldSz cx="9144000" cy="6858000" type="screen4x3"/>
  <p:notesSz cx="7150100" cy="9448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FFFF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6" autoAdjust="0"/>
    <p:restoredTop sz="94660"/>
  </p:normalViewPr>
  <p:slideViewPr>
    <p:cSldViewPr>
      <p:cViewPr varScale="1">
        <p:scale>
          <a:sx n="98" d="100"/>
          <a:sy n="98" d="100"/>
        </p:scale>
        <p:origin x="-9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375" tIns="47188" rIns="94375" bIns="47188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9713" y="0"/>
            <a:ext cx="30988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375" tIns="47188" rIns="94375" bIns="47188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5725"/>
            <a:ext cx="30988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375" tIns="47188" rIns="94375" bIns="47188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9713" y="8975725"/>
            <a:ext cx="30988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375" tIns="47188" rIns="94375" bIns="47188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45C5EB22-A34B-4481-9381-795E24408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375" tIns="47188" rIns="94375" bIns="47188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49713" y="0"/>
            <a:ext cx="30988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375" tIns="47188" rIns="94375" bIns="47188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4438" y="709613"/>
            <a:ext cx="4722812" cy="3541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5963" y="4487863"/>
            <a:ext cx="5719762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375" tIns="47188" rIns="94375" bIns="471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5725"/>
            <a:ext cx="30988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375" tIns="47188" rIns="94375" bIns="47188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49713" y="8975725"/>
            <a:ext cx="30988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375" tIns="47188" rIns="94375" bIns="47188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8D1218C4-70F2-44E9-AF59-0E95D4E3D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For this portion of the training, participants need to be in groups with the others from their organization so that they can work together on the activities and worksheets.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DA52A0-802C-4A30-98C1-AC5DEBF466D0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78A8A6-C380-4A5A-B9DD-E5A9D9C2B6C1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99FA4D-C9E3-46DF-8069-4E6811AA157F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95F9358B-1156-4B6D-8A66-21CA5DB61563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91FAADD9-0EBC-49CB-B966-ACA719CB1AA8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08B65A4A-3362-4BCE-947E-ED631CB798B7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020888"/>
            <a:ext cx="7772400" cy="35433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3A34C87D-A83C-48F2-879B-0C0A28AFCE1F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84986F41-780B-4A81-8540-1AE2D7327F5F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6FAE3D95-3535-45E9-9B31-71D9E6A498C3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FD436142-82AD-4A0B-B639-B79D55C984CC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253B29D0-E98E-4FBC-93EF-DC444FBF6957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38646856-6101-424F-A1E5-34F6B0C39993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C0406328-0A11-40A8-9AE9-BCB60227E9AF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E73C0436-6790-4CC5-AF75-E00B399008C1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542200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2DC7BC5E-9946-47FC-8235-129882F35517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Text Box 11"/>
          <p:cNvSpPr txBox="1">
            <a:spLocks noChangeArrowheads="1"/>
          </p:cNvSpPr>
          <p:nvPr userDrawn="1"/>
        </p:nvSpPr>
        <p:spPr bwMode="auto">
          <a:xfrm>
            <a:off x="7475538" y="30163"/>
            <a:ext cx="152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smtClean="0">
                <a:solidFill>
                  <a:schemeClr val="bg1"/>
                </a:solidFill>
              </a:rPr>
              <a:t>LEP </a:t>
            </a:r>
            <a:r>
              <a:rPr lang="en-US" sz="1400" b="1" smtClean="0">
                <a:solidFill>
                  <a:schemeClr val="bg1"/>
                </a:solidFill>
              </a:rPr>
              <a:t>Implementation</a:t>
            </a:r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2979738" y="357188"/>
            <a:ext cx="236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smtClean="0">
                <a:solidFill>
                  <a:srgbClr val="663300"/>
                </a:solidFill>
                <a:latin typeface="Times New Roman" pitchFamily="18" charset="0"/>
                <a:cs typeface="Tahoma" charset="0"/>
              </a:rPr>
              <a:t>™</a:t>
            </a:r>
          </a:p>
        </p:txBody>
      </p:sp>
      <p:pic>
        <p:nvPicPr>
          <p:cNvPr id="15" name="Picture 14" descr="background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88" y="-3175"/>
            <a:ext cx="9147975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860425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090613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13208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17780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2352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26924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1496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de_title2_0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2025" y="0"/>
            <a:ext cx="69119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Slide_title2_0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7938"/>
            <a:ext cx="228123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Slide_title2_04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586163"/>
            <a:ext cx="227171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Slide_title2_07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948363"/>
            <a:ext cx="483552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Slide_title2_05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68538" y="3541713"/>
            <a:ext cx="113665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0" y="1143000"/>
            <a:ext cx="6178550" cy="2289175"/>
          </a:xfrm>
        </p:spPr>
        <p:txBody>
          <a:bodyPr tIns="45720" bIns="45720" anchorCtr="0"/>
          <a:lstStyle/>
          <a:p>
            <a:pPr eaLnBrk="1" hangingPunct="1"/>
            <a:r>
              <a:rPr lang="en-US" sz="3400" dirty="0" smtClean="0"/>
              <a:t>Enhancing Safety for Patients With </a:t>
            </a:r>
            <a:br>
              <a:rPr lang="en-US" sz="3400" dirty="0" smtClean="0"/>
            </a:br>
            <a:r>
              <a:rPr lang="en-US" sz="3400" dirty="0" smtClean="0"/>
              <a:t>Limited English Proficiency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9688" y="3254375"/>
            <a:ext cx="4024312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90800" y="152400"/>
            <a:ext cx="6396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Train-the-Trainer Session: 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 Steps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85000"/>
              </a:lnSpc>
            </a:pPr>
            <a:r>
              <a:rPr lang="en-US" b="1" dirty="0" smtClean="0"/>
              <a:t>Design </a:t>
            </a:r>
          </a:p>
          <a:p>
            <a:pPr lvl="1">
              <a:lnSpc>
                <a:spcPct val="85000"/>
              </a:lnSpc>
            </a:pPr>
            <a:r>
              <a:rPr lang="en-US" b="1" dirty="0" smtClean="0"/>
              <a:t>Process evaluation</a:t>
            </a:r>
          </a:p>
          <a:p>
            <a:pPr lvl="1">
              <a:lnSpc>
                <a:spcPct val="85000"/>
              </a:lnSpc>
            </a:pPr>
            <a:r>
              <a:rPr lang="en-US" b="1" dirty="0" smtClean="0"/>
              <a:t>Metrics</a:t>
            </a:r>
          </a:p>
          <a:p>
            <a:pPr lvl="1">
              <a:lnSpc>
                <a:spcPct val="85000"/>
              </a:lnSpc>
            </a:pPr>
            <a:r>
              <a:rPr lang="en-US" b="1" dirty="0" smtClean="0"/>
              <a:t>Analysis and report</a:t>
            </a:r>
          </a:p>
          <a:p>
            <a:pPr lvl="1">
              <a:lnSpc>
                <a:spcPct val="85000"/>
              </a:lnSpc>
              <a:buFont typeface="Wingdings" pitchFamily="2" charset="2"/>
              <a:buNone/>
            </a:pPr>
            <a:endParaRPr lang="en-US" b="1" dirty="0" smtClean="0"/>
          </a:p>
          <a:p>
            <a:pPr lvl="1">
              <a:lnSpc>
                <a:spcPct val="85000"/>
              </a:lnSpc>
              <a:buFont typeface="Wingdings" pitchFamily="2" charset="2"/>
              <a:buNone/>
            </a:pPr>
            <a:r>
              <a:rPr lang="en-US" b="1" dirty="0" smtClean="0"/>
              <a:t>Refer to the Evaluation Guide and Metrics </a:t>
            </a:r>
          </a:p>
          <a:p>
            <a:endParaRPr lang="en-US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vel 1: reaction; level 2: learning; level 3: behaviors; level 4: outcome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6425" y="1809750"/>
            <a:ext cx="4727575" cy="4244975"/>
          </a:xfrm>
          <a:prstGeom prst="rect">
            <a:avLst/>
          </a:prstGeom>
        </p:spPr>
      </p:pic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876300"/>
            <a:ext cx="8086725" cy="647700"/>
          </a:xfrm>
        </p:spPr>
        <p:txBody>
          <a:bodyPr/>
          <a:lstStyle/>
          <a:p>
            <a:pPr eaLnBrk="1" hangingPunct="1"/>
            <a:r>
              <a:rPr lang="en-US" sz="2800" smtClean="0"/>
              <a:t>Planning Your Evaluation</a:t>
            </a:r>
            <a:endParaRPr lang="en-US" sz="2400" smtClean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09600" y="1752600"/>
            <a:ext cx="4495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140000"/>
              <a:buFont typeface="Wingdings" pitchFamily="2" charset="2"/>
              <a:buChar char="§"/>
            </a:pPr>
            <a:r>
              <a:rPr lang="en-US" sz="2400" b="1"/>
              <a:t>What is the goal of your intervention?</a:t>
            </a:r>
          </a:p>
          <a:p>
            <a:pPr marL="342900" indent="-34290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140000"/>
              <a:buFont typeface="Wingdings" pitchFamily="2" charset="2"/>
              <a:buChar char="§"/>
            </a:pPr>
            <a:r>
              <a:rPr lang="en-US" sz="2400" b="1"/>
              <a:t>What level metrics will you implement (1, 2, 3, 4)?</a:t>
            </a:r>
          </a:p>
          <a:p>
            <a:pPr marL="342900" indent="-34290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140000"/>
              <a:buFont typeface="Wingdings" pitchFamily="2" charset="2"/>
              <a:buChar char="§"/>
            </a:pPr>
            <a:r>
              <a:rPr lang="en-US" sz="2400" b="1"/>
              <a:t>Any other metrics beyond what’s in the Guide?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Training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Who?</a:t>
            </a:r>
          </a:p>
          <a:p>
            <a:r>
              <a:rPr lang="en-US" b="1" smtClean="0"/>
              <a:t>When?</a:t>
            </a:r>
          </a:p>
          <a:p>
            <a:r>
              <a:rPr lang="en-US" b="1" smtClean="0"/>
              <a:t>Over what period of time?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 III:  Sustainment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Ongoing training</a:t>
            </a:r>
          </a:p>
          <a:p>
            <a:r>
              <a:rPr lang="en-US" b="1" smtClean="0"/>
              <a:t>Coaching</a:t>
            </a:r>
          </a:p>
          <a:p>
            <a:r>
              <a:rPr lang="en-US" b="1" smtClean="0"/>
              <a:t>Leadership support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Action Planning</a:t>
            </a:r>
          </a:p>
        </p:txBody>
      </p:sp>
      <p:graphicFrame>
        <p:nvGraphicFramePr>
          <p:cNvPr id="15394" name="Group 34" descr="Activity, person responsible, target date"/>
          <p:cNvGraphicFramePr>
            <a:graphicFrameLocks noGrp="1"/>
          </p:cNvGraphicFramePr>
          <p:nvPr>
            <p:ph idx="1"/>
          </p:nvPr>
        </p:nvGraphicFramePr>
        <p:xfrm>
          <a:off x="914400" y="2020889"/>
          <a:ext cx="7772400" cy="2779710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4497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Person Responsible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Target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59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9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9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9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9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1063" y="876300"/>
            <a:ext cx="7739062" cy="495300"/>
          </a:xfrm>
        </p:spPr>
        <p:txBody>
          <a:bodyPr/>
          <a:lstStyle/>
          <a:p>
            <a:pPr eaLnBrk="1" hangingPunct="1"/>
            <a:r>
              <a:rPr lang="en-US" dirty="0" smtClean="0"/>
              <a:t>Shift Toward a Culture of Safety</a:t>
            </a:r>
          </a:p>
        </p:txBody>
      </p:sp>
      <p:pic>
        <p:nvPicPr>
          <p:cNvPr id="5" name="Content Placeholder 3" descr="Phase 1: pre-training assessment including process map, policies and data/measures; work on climare improvement until ready for the intervention. &#10;Phase 2: Planning, training and implementation; test your intervention&#10;Phase 3: Sustainment. Effect culture change through coaching and integration, monitoring the plan and continuous improvement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4638" y="1447800"/>
            <a:ext cx="6761162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Phase I:  Assessment</a:t>
            </a:r>
          </a:p>
        </p:txBody>
      </p:sp>
      <p:sp>
        <p:nvSpPr>
          <p:cNvPr id="5123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Process map</a:t>
            </a:r>
          </a:p>
          <a:p>
            <a:r>
              <a:rPr lang="en-US" b="1" dirty="0" smtClean="0"/>
              <a:t>Policies</a:t>
            </a:r>
          </a:p>
          <a:p>
            <a:r>
              <a:rPr lang="en-US" b="1" dirty="0" smtClean="0"/>
              <a:t>Site assessment</a:t>
            </a:r>
          </a:p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938" y="304800"/>
            <a:ext cx="7739062" cy="533400"/>
          </a:xfrm>
        </p:spPr>
        <p:txBody>
          <a:bodyPr/>
          <a:lstStyle/>
          <a:p>
            <a:r>
              <a:rPr lang="en-US" sz="1800" smtClean="0"/>
              <a:t>Patient Language Process Map</a:t>
            </a:r>
          </a:p>
        </p:txBody>
      </p:sp>
      <p:pic>
        <p:nvPicPr>
          <p:cNvPr id="6172" name="Picture 28" descr="The process map asks the following questions:&#10;Who identifies patients' language and cultural needs? How? &#10;Who contacts the interpreter? How? List various methods and note contingency plans.&#10;Who ensures that the interpreter is present for the entire encounter? How?&#10;Who ensures that the interpreter is fully informed and integrated into the care team? How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06451"/>
            <a:ext cx="7132320" cy="54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Policies and Guidelines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20888"/>
            <a:ext cx="7772400" cy="2551112"/>
          </a:xfrm>
        </p:spPr>
        <p:txBody>
          <a:bodyPr/>
          <a:lstStyle/>
          <a:p>
            <a:r>
              <a:rPr lang="en-US" b="1" smtClean="0"/>
              <a:t>Title VI, Civil Rights Act: equal access for LEP</a:t>
            </a:r>
          </a:p>
          <a:p>
            <a:r>
              <a:rPr lang="en-US" b="1" smtClean="0"/>
              <a:t>The Joint Commission: Patient-Centered Communication Standards</a:t>
            </a:r>
          </a:p>
          <a:p>
            <a:r>
              <a:rPr lang="en-US" b="1" smtClean="0"/>
              <a:t>Hospital policy</a:t>
            </a:r>
            <a:endParaRPr lang="en-US" sz="1600" b="1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Site Assessment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38300"/>
            <a:ext cx="7772400" cy="3848100"/>
          </a:xfrm>
        </p:spPr>
        <p:txBody>
          <a:bodyPr/>
          <a:lstStyle/>
          <a:p>
            <a:r>
              <a:rPr lang="en-US" b="1" dirty="0" smtClean="0"/>
              <a:t>Data</a:t>
            </a:r>
          </a:p>
          <a:p>
            <a:pPr lvl="1"/>
            <a:r>
              <a:rPr lang="en-US" b="1" dirty="0" smtClean="0"/>
              <a:t>% LEP</a:t>
            </a:r>
          </a:p>
          <a:p>
            <a:pPr lvl="1"/>
            <a:r>
              <a:rPr lang="en-US" b="1" dirty="0" smtClean="0"/>
              <a:t>Common languages</a:t>
            </a:r>
          </a:p>
          <a:p>
            <a:pPr lvl="1"/>
            <a:r>
              <a:rPr lang="en-US" b="1" dirty="0" smtClean="0"/>
              <a:t>Interpreter resources</a:t>
            </a:r>
          </a:p>
          <a:p>
            <a:pPr lvl="1"/>
            <a:r>
              <a:rPr lang="en-US" b="1" dirty="0" smtClean="0"/>
              <a:t>Bilingual staff</a:t>
            </a:r>
          </a:p>
          <a:p>
            <a:r>
              <a:rPr lang="en-US" b="1" dirty="0" smtClean="0"/>
              <a:t>Other information</a:t>
            </a:r>
          </a:p>
          <a:p>
            <a:pPr lvl="1"/>
            <a:r>
              <a:rPr lang="en-US" b="1" dirty="0" smtClean="0"/>
              <a:t>Hospital incidents</a:t>
            </a:r>
          </a:p>
          <a:p>
            <a:pPr lvl="1"/>
            <a:r>
              <a:rPr lang="en-US" b="1" dirty="0" smtClean="0"/>
              <a:t>Community patterns of bias or conflict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 II: </a:t>
            </a:r>
            <a:br>
              <a:rPr lang="en-US" smtClean="0"/>
            </a:br>
            <a:r>
              <a:rPr lang="en-US" smtClean="0"/>
              <a:t> Planning, Training, Implementing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Goals and desired outcomes</a:t>
            </a:r>
          </a:p>
          <a:p>
            <a:r>
              <a:rPr lang="en-US" b="1" smtClean="0"/>
              <a:t>Measures</a:t>
            </a:r>
          </a:p>
          <a:p>
            <a:r>
              <a:rPr lang="en-US" b="1" smtClean="0"/>
              <a:t>Processes to change</a:t>
            </a:r>
          </a:p>
          <a:p>
            <a:r>
              <a:rPr lang="en-US" b="1" smtClean="0"/>
              <a:t>Behaviors to change</a:t>
            </a:r>
          </a:p>
          <a:p>
            <a:r>
              <a:rPr lang="en-US" b="1" smtClean="0"/>
              <a:t>Training logistics</a:t>
            </a:r>
          </a:p>
          <a:p>
            <a:endParaRPr lang="en-US" b="1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/>
          <a:lstStyle/>
          <a:p>
            <a:r>
              <a:rPr lang="en-US" dirty="0" smtClean="0"/>
              <a:t>Goals and Outcomes</a:t>
            </a:r>
          </a:p>
        </p:txBody>
      </p:sp>
      <p:graphicFrame>
        <p:nvGraphicFramePr>
          <p:cNvPr id="9266" name="Group 50"/>
          <p:cNvGraphicFramePr>
            <a:graphicFrameLocks noGrp="1"/>
          </p:cNvGraphicFramePr>
          <p:nvPr/>
        </p:nvGraphicFramePr>
        <p:xfrm>
          <a:off x="1371600" y="1600200"/>
          <a:ext cx="6400800" cy="3844605"/>
        </p:xfrm>
        <a:graphic>
          <a:graphicData uri="http://schemas.openxmlformats.org/drawingml/2006/table">
            <a:tbl>
              <a:tblPr/>
              <a:tblGrid>
                <a:gridCol w="2133599"/>
                <a:gridCol w="4267201"/>
              </a:tblGrid>
              <a:tr h="5993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162" marR="53162" marT="26583" marB="265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needs to change?</a:t>
                      </a:r>
                    </a:p>
                  </a:txBody>
                  <a:tcPr marL="53162" marR="53162" marT="26583" marB="265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8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Processes</a:t>
                      </a:r>
                    </a:p>
                  </a:txBody>
                  <a:tcPr marL="53162" marR="53162" marT="26583" marB="265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162" marR="53162" marT="26583" marB="265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Activities</a:t>
                      </a:r>
                    </a:p>
                  </a:txBody>
                  <a:tcPr marL="53162" marR="53162" marT="26583" marB="265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162" marR="53162" marT="26583" marB="265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Practices</a:t>
                      </a:r>
                    </a:p>
                  </a:txBody>
                  <a:tcPr marL="53162" marR="53162" marT="26583" marB="265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162" marR="53162" marT="26583" marB="265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Behaviors</a:t>
                      </a:r>
                    </a:p>
                  </a:txBody>
                  <a:tcPr marL="53162" marR="53162" marT="26583" marB="265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162" marR="53162" marT="26583" marB="265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Attitudes</a:t>
                      </a:r>
                    </a:p>
                  </a:txBody>
                  <a:tcPr marL="53162" marR="53162" marT="26583" marB="265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162" marR="53162" marT="26583" marB="265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Evaluate</a:t>
            </a:r>
            <a:r>
              <a:rPr lang="en-US" sz="3200" smtClean="0"/>
              <a:t/>
            </a:r>
            <a:br>
              <a:rPr lang="en-US" sz="3200" smtClean="0"/>
            </a:br>
            <a:endParaRPr lang="en-US" sz="28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2209800"/>
          </a:xfrm>
        </p:spPr>
        <p:txBody>
          <a:bodyPr/>
          <a:lstStyle/>
          <a:p>
            <a:r>
              <a:rPr lang="en-US" b="1" smtClean="0"/>
              <a:t>Answers the question: Did it work?</a:t>
            </a:r>
          </a:p>
          <a:p>
            <a:pPr>
              <a:lnSpc>
                <a:spcPct val="85000"/>
              </a:lnSpc>
            </a:pPr>
            <a:r>
              <a:rPr lang="en-US" b="1" smtClean="0"/>
              <a:t>Helps you improve over time</a:t>
            </a:r>
          </a:p>
          <a:p>
            <a:pPr>
              <a:lnSpc>
                <a:spcPct val="85000"/>
              </a:lnSpc>
            </a:pPr>
            <a:r>
              <a:rPr lang="en-US" b="1" smtClean="0"/>
              <a:t>Improves leadership and staff buy-in</a:t>
            </a:r>
          </a:p>
          <a:p>
            <a:endParaRPr lang="en-US" smtClean="0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838200" y="22098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0238" lvl="1" indent="-285750" eaLnBrk="0" hangingPunct="0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endParaRPr lang="en-US" sz="2400"/>
          </a:p>
          <a:p>
            <a:pPr marL="630238" lvl="1" indent="-285750" eaLnBrk="0" hangingPunct="0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3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8641</TotalTime>
  <Words>233</Words>
  <Application>Microsoft Office PowerPoint</Application>
  <PresentationFormat>On-screen Show (4:3)</PresentationFormat>
  <Paragraphs>66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3_Main_Olive</vt:lpstr>
      <vt:lpstr>Custom Design</vt:lpstr>
      <vt:lpstr>Enhancing Safety for Patients With  Limited English Proficiency</vt:lpstr>
      <vt:lpstr>Shift Toward a Culture of Safety</vt:lpstr>
      <vt:lpstr>Phase I:  Assessment</vt:lpstr>
      <vt:lpstr>Patient Language Process Map</vt:lpstr>
      <vt:lpstr>Policies and Guidelines</vt:lpstr>
      <vt:lpstr>Site Assessment</vt:lpstr>
      <vt:lpstr>Phase II:   Planning, Training, Implementing</vt:lpstr>
      <vt:lpstr>Goals and Outcomes</vt:lpstr>
      <vt:lpstr>Why Evaluate </vt:lpstr>
      <vt:lpstr>Evaluation Steps</vt:lpstr>
      <vt:lpstr>Planning Your Evaluation</vt:lpstr>
      <vt:lpstr>Training</vt:lpstr>
      <vt:lpstr>Phase III:  Sustainment</vt:lpstr>
      <vt:lpstr>Action Planning</vt:lpstr>
    </vt:vector>
  </TitlesOfParts>
  <Company>nmcsd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WEBSTER</dc:creator>
  <cp:lastModifiedBy>DHHS</cp:lastModifiedBy>
  <cp:revision>109</cp:revision>
  <dcterms:created xsi:type="dcterms:W3CDTF">2006-09-28T22:59:57Z</dcterms:created>
  <dcterms:modified xsi:type="dcterms:W3CDTF">2012-07-20T23:05:16Z</dcterms:modified>
</cp:coreProperties>
</file>