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299" r:id="rId4"/>
    <p:sldId id="321" r:id="rId5"/>
    <p:sldId id="322" r:id="rId6"/>
    <p:sldId id="301" r:id="rId7"/>
    <p:sldId id="302" r:id="rId8"/>
    <p:sldId id="303" r:id="rId9"/>
    <p:sldId id="323" r:id="rId10"/>
    <p:sldId id="318" r:id="rId11"/>
    <p:sldId id="306" r:id="rId12"/>
    <p:sldId id="307" r:id="rId13"/>
    <p:sldId id="308" r:id="rId14"/>
    <p:sldId id="310" r:id="rId15"/>
    <p:sldId id="324" r:id="rId16"/>
    <p:sldId id="325" r:id="rId17"/>
    <p:sldId id="326" r:id="rId18"/>
    <p:sldId id="314" r:id="rId19"/>
    <p:sldId id="319" r:id="rId20"/>
    <p:sldId id="315" r:id="rId21"/>
    <p:sldId id="320" r:id="rId22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5" y="-58"/>
      </p:cViewPr>
      <p:guideLst>
        <p:guide orient="horz" pos="3936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64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72443" y="9850640"/>
            <a:ext cx="405371" cy="3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2" tIns="51086" rIns="102172" bIns="51086" numCol="1" anchor="b" anchorCtr="0" compatLnSpc="1">
            <a:prstTxWarp prst="textNoShape">
              <a:avLst/>
            </a:prstTxWarp>
          </a:bodyPr>
          <a:lstStyle>
            <a:lvl1pPr algn="r" defTabSz="1022350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C5AE05-A5EA-4B7C-8558-20751A075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1987" name="Group 7"/>
          <p:cNvGrpSpPr>
            <a:grpSpLocks/>
          </p:cNvGrpSpPr>
          <p:nvPr/>
        </p:nvGrpSpPr>
        <p:grpSpPr bwMode="auto">
          <a:xfrm>
            <a:off x="-471648" y="9886172"/>
            <a:ext cx="7581831" cy="323165"/>
            <a:chOff x="-48" y="5568"/>
            <a:chExt cx="4320" cy="144"/>
          </a:xfrm>
        </p:grpSpPr>
        <p:sp>
          <p:nvSpPr>
            <p:cNvPr id="41992" name="Line 8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3" name="Line 9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4200141" y="9911551"/>
            <a:ext cx="2352078" cy="26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1004888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</a:t>
            </a:r>
            <a:r>
              <a:rPr lang="en-US" sz="1000" dirty="0" smtClean="0">
                <a:solidFill>
                  <a:srgbClr val="663300"/>
                </a:solidFill>
                <a:latin typeface="Verdana" pitchFamily="34" charset="0"/>
              </a:rPr>
              <a:t>LEP Patient Safety  </a:t>
            </a:r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|  Essentials </a:t>
            </a:r>
          </a:p>
        </p:txBody>
      </p:sp>
      <p:pic>
        <p:nvPicPr>
          <p:cNvPr id="41989" name="Picture 11" descr="Slide_title2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453246" y="-11844"/>
            <a:ext cx="1650771" cy="6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2"/>
          <p:cNvSpPr>
            <a:spLocks noChangeArrowheads="1"/>
          </p:cNvSpPr>
          <p:nvPr/>
        </p:nvSpPr>
        <p:spPr bwMode="gray">
          <a:xfrm>
            <a:off x="5538020" y="76140"/>
            <a:ext cx="1484306" cy="4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55" tIns="50255" rIns="50255" bIns="50255" anchor="ctr"/>
          <a:lstStyle/>
          <a:p>
            <a:pPr algn="ctr" defTabSz="1004888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Essentials</a:t>
            </a:r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>
            <a:off x="-471648" y="592189"/>
            <a:ext cx="7575666" cy="13536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9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861026"/>
            <a:ext cx="5681363" cy="460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E9CA00-51C1-4DB9-A17A-E7C683AFB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Read objectives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00027-45B2-40F2-A17A-2338AC61C3C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FAA1D7-60D2-44D1-8979-3CF8CD9C543A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537" y="4861026"/>
            <a:ext cx="6223914" cy="460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endParaRPr lang="en-US" dirty="0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2B30D7-3368-49B3-BA34-765EF06BA32A}" type="slidenum">
              <a:rPr lang="en-US" sz="1200"/>
              <a:pPr algn="r"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C98B70-213E-4200-A424-3B35023CF10B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16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479511-BC56-4B79-8933-BDA52E98FD7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6EEA5-3A1F-482E-8D3F-1C4FBC8E19A5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41AB4-5CEA-46EC-8105-755B2D17843D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4B63FB-3D33-46DE-8DBA-E04E44E6EB54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DD0CE89-8F54-497C-A503-480B4BB6C54B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CDE11-C3E1-4EF0-B3C9-6889D726A2C4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C4692-2D19-4E46-A64B-B53C09F1F9B7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475" y="4861026"/>
            <a:ext cx="6080570" cy="460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i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D1E664-18DF-4682-9D98-CC95F126561F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TeamSTEPPS Framework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lide_title2_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Agency for Healthcare Research and Quality Patient Safe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lide_title2_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41713"/>
            <a:ext cx="11366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27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6AE7409E-1252-459B-8F3A-563FEFF7150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190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17879F5-6297-4AEC-88A1-F1707FE5D81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684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275"/>
            <a:ext cx="91327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Slide_content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05" y="549275"/>
            <a:ext cx="8229600" cy="959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758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3041E47-612A-458A-9964-12511A2A398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991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4DC79C4-5AE6-41F3-ADE5-5E2A93CAB14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63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C49B4EA-B3B5-4AE8-96D2-24BA0A75BF8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704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5A00300B-C5D0-40B0-B993-A03CEEC1C32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387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29262-C1F0-4482-BD0A-A385206A3C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54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212AAC-A795-45B1-9544-EDCE29E5B64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27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43580505-C467-4780-9E18-7AFEDCEBAD18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38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6790D01-23EF-4B5C-9051-4F88340041F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249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ckgroun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" y="0"/>
            <a:ext cx="89979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ahrq.gov/professionals/education/curriculum-tools/teamstepps/lep/videos/cuswords/index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ep/videos/briefing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ep/videos/psychsafety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www.ahrq.gov/professionals/education/curriculum-tools/teamstepps/lep/videos/checkback/index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ep/videos/success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ep/videos/opportunit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6178550" cy="2289175"/>
          </a:xfrm>
        </p:spPr>
        <p:txBody>
          <a:bodyPr/>
          <a:lstStyle/>
          <a:p>
            <a:pPr eaLnBrk="1" hangingPunct="1"/>
            <a:r>
              <a:rPr lang="en-US" dirty="0" smtClean="0"/>
              <a:t>Enhancing Safety for Patients With </a:t>
            </a:r>
            <a:br>
              <a:rPr lang="en-US" dirty="0" smtClean="0"/>
            </a:br>
            <a:r>
              <a:rPr lang="en-US" dirty="0" smtClean="0"/>
              <a:t>Limited English Proficiency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254375"/>
            <a:ext cx="40243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815531" y="767271"/>
            <a:ext cx="7739062" cy="474662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"/>
          <a:stretch/>
        </p:blipFill>
        <p:spPr bwMode="auto">
          <a:xfrm>
            <a:off x="1304817" y="1327399"/>
            <a:ext cx="6989299" cy="474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Assertion, Advocacy, and</a:t>
            </a:r>
            <a:br>
              <a:rPr lang="en-US" dirty="0" smtClean="0"/>
            </a:br>
            <a:r>
              <a:rPr lang="en-US" dirty="0" smtClean="0"/>
              <a:t>Conflict Resolution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Scenario: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Mrs. Gilbert, a Haitian immigrant, is in the ED in triage.  The front desk staff called the Creole interpreter, Ms. Pierre-Louis.   Dr. Malbec is interviewing Mrs. Gilbert in French, but she does not understand his French.  Ms. Pierre-Louis knows that Mrs. Gilbert does not understand, but when she attempts to interpret, Dr. Malbec says, “You are not needed. I’ve got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92313"/>
            <a:ext cx="64341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Advocate for the patient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Stop all activity if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Speak up on behalf of the patient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Assert a corrective action in a </a:t>
            </a:r>
            <a:br>
              <a:rPr lang="en-US" dirty="0" smtClean="0"/>
            </a:br>
            <a:r>
              <a:rPr lang="en-US" i="1" dirty="0" smtClean="0">
                <a:solidFill>
                  <a:srgbClr val="E1393E"/>
                </a:solidFill>
              </a:rPr>
              <a:t>firm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E1393E"/>
                </a:solidFill>
              </a:rPr>
              <a:t>respectful</a:t>
            </a:r>
            <a:r>
              <a:rPr lang="en-US" dirty="0" smtClean="0"/>
              <a:t> manner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Assertion is not aggression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Advocacy and Assertion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48025"/>
            <a:ext cx="2085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Stop the Line:   CUS</a:t>
            </a:r>
          </a:p>
        </p:txBody>
      </p:sp>
      <p:pic>
        <p:nvPicPr>
          <p:cNvPr id="16388" name="Picture 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6" y="1601174"/>
            <a:ext cx="880268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9272"/>
            <a:ext cx="1052170" cy="11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Initial Assertion Is Ignored…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24712" y="1673416"/>
            <a:ext cx="7342632" cy="42427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Voice your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concern at least </a:t>
            </a:r>
            <a:r>
              <a:rPr lang="en-US" i="1" dirty="0" smtClean="0">
                <a:solidFill>
                  <a:schemeClr val="accent2"/>
                </a:solidFill>
              </a:rPr>
              <a:t>two times…it’s your responsibility</a:t>
            </a:r>
            <a:endParaRPr lang="en-US" dirty="0" smtClean="0"/>
          </a:p>
          <a:p>
            <a:pPr eaLnBrk="1" hangingPunct="1"/>
            <a:r>
              <a:rPr lang="en-US" dirty="0" smtClean="0"/>
              <a:t>If you are being challenged, acknowledge the concern</a:t>
            </a:r>
          </a:p>
          <a:p>
            <a:pPr lvl="1" eaLnBrk="1" hangingPunct="1"/>
            <a:r>
              <a:rPr lang="en-US" dirty="0" smtClean="0"/>
              <a:t>Correct the problem</a:t>
            </a:r>
          </a:p>
          <a:p>
            <a:pPr lvl="1" eaLnBrk="1" hangingPunct="1"/>
            <a:r>
              <a:rPr lang="en-US" dirty="0" smtClean="0"/>
              <a:t>Teach</a:t>
            </a:r>
          </a:p>
          <a:p>
            <a:pPr eaLnBrk="1" hangingPunct="1"/>
            <a:r>
              <a:rPr lang="en-US" dirty="0" smtClean="0"/>
              <a:t>If the outcome is still not acceptable</a:t>
            </a:r>
          </a:p>
          <a:p>
            <a:pPr lvl="1" eaLnBrk="1" hangingPunct="1"/>
            <a:r>
              <a:rPr lang="en-US" dirty="0" smtClean="0"/>
              <a:t>Take a stronger course of action</a:t>
            </a:r>
          </a:p>
          <a:p>
            <a:pPr lvl="1" eaLnBrk="1" hangingPunct="1"/>
            <a:r>
              <a:rPr lang="en-US" dirty="0" smtClean="0"/>
              <a:t> Use supervisor or chain of command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542200"/>
                </a:solidFill>
              </a:rPr>
              <a:t> </a:t>
            </a:r>
            <a:fld id="{CD7B5DA6-6F7C-472C-BDE9-6C261D60224A}" type="slidenum">
              <a:rPr lang="en-US" sz="1000" b="1">
                <a:solidFill>
                  <a:srgbClr val="542200"/>
                </a:solidFill>
              </a:rPr>
              <a:pPr eaLnBrk="1" hangingPunct="1"/>
              <a:t>15</a:t>
            </a:fld>
            <a:r>
              <a:rPr lang="en-US" sz="1000" b="1" dirty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81063" y="685800"/>
            <a:ext cx="7739062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Briefs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020888"/>
            <a:ext cx="413385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dirty="0" smtClean="0"/>
              <a:t>Planning</a:t>
            </a:r>
          </a:p>
          <a:p>
            <a:pPr lvl="1" eaLnBrk="1" hangingPunct="1"/>
            <a:r>
              <a:rPr lang="en-US" dirty="0" smtClean="0"/>
              <a:t>Form the team</a:t>
            </a:r>
          </a:p>
          <a:p>
            <a:pPr lvl="1" eaLnBrk="1" hangingPunct="1"/>
            <a:r>
              <a:rPr lang="en-US" dirty="0" smtClean="0"/>
              <a:t>Designate team roles and responsibilities</a:t>
            </a:r>
          </a:p>
          <a:p>
            <a:pPr lvl="1" eaLnBrk="1" hangingPunct="1"/>
            <a:r>
              <a:rPr lang="en-US" dirty="0" smtClean="0"/>
              <a:t>Establish climate (psychological safety) and goals</a:t>
            </a:r>
          </a:p>
          <a:p>
            <a:pPr lvl="1" eaLnBrk="1" hangingPunct="1"/>
            <a:r>
              <a:rPr lang="en-US" dirty="0" smtClean="0"/>
              <a:t>Engage team in short- and long-term planning</a:t>
            </a:r>
            <a:endParaRPr lang="en-US" sz="2000" dirty="0" smtClean="0"/>
          </a:p>
        </p:txBody>
      </p:sp>
      <p:pic>
        <p:nvPicPr>
          <p:cNvPr id="18437" name="Picture 120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700" y="2646363"/>
            <a:ext cx="2108200" cy="229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Safety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5682"/>
            <a:ext cx="7772400" cy="3543300"/>
          </a:xfrm>
        </p:spPr>
        <p:txBody>
          <a:bodyPr/>
          <a:lstStyle/>
          <a:p>
            <a:r>
              <a:rPr lang="en-US" sz="2000" dirty="0" smtClean="0"/>
              <a:t>Proactively invite input </a:t>
            </a:r>
          </a:p>
          <a:p>
            <a:r>
              <a:rPr lang="en-US" sz="2000" dirty="0" smtClean="0"/>
              <a:t>Be accessible</a:t>
            </a:r>
          </a:p>
          <a:p>
            <a:r>
              <a:rPr lang="en-US" sz="2000" dirty="0" smtClean="0"/>
              <a:t>Ask for mutual support</a:t>
            </a:r>
          </a:p>
          <a:p>
            <a:r>
              <a:rPr lang="en-US" sz="2000" dirty="0" smtClean="0"/>
              <a:t>Remember: Team leader sets tone for the team, while interpreter creates safety for the patient  </a:t>
            </a:r>
          </a:p>
          <a:p>
            <a:pPr lvl="1"/>
            <a:r>
              <a:rPr lang="en-US" sz="2000" dirty="0" smtClean="0"/>
              <a:t>Leader: “Feel free to stop us at any time if anything is not clear, or if there is anything I should know about the patient's culture, beliefs, or concerns”</a:t>
            </a:r>
          </a:p>
          <a:p>
            <a:pPr lvl="1"/>
            <a:r>
              <a:rPr lang="en-US" sz="2000" dirty="0" smtClean="0"/>
              <a:t>Interpreter: “If anything we say is not clear, please let me know ”</a:t>
            </a:r>
          </a:p>
        </p:txBody>
      </p:sp>
      <p:pic>
        <p:nvPicPr>
          <p:cNvPr id="19460" name="Picture 1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36" y="4891923"/>
            <a:ext cx="1413086" cy="153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sz="2000" dirty="0" smtClean="0"/>
              <a:t>(Optional Exercise)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Scenario: Discharge from the hospital following myocardial infarction</a:t>
            </a:r>
          </a:p>
          <a:p>
            <a:endParaRPr lang="en-US" dirty="0" smtClean="0"/>
          </a:p>
          <a:p>
            <a:r>
              <a:rPr lang="en-US" dirty="0" smtClean="0"/>
              <a:t>3 characters: a nurse, an interpreter, and a patient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spect="1" noChangeArrowheads="1"/>
          </p:cNvSpPr>
          <p:nvPr/>
        </p:nvSpPr>
        <p:spPr bwMode="auto">
          <a:xfrm>
            <a:off x="914400" y="1600200"/>
            <a:ext cx="746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7" name="Rectangle 3"/>
          <p:cNvSpPr>
            <a:spLocks noGrp="1"/>
          </p:cNvSpPr>
          <p:nvPr>
            <p:ph type="title"/>
          </p:nvPr>
        </p:nvSpPr>
        <p:spPr>
          <a:xfrm>
            <a:off x="890588" y="735013"/>
            <a:ext cx="7739062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Check-Back Is…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18667"/>
          <a:stretch/>
        </p:blipFill>
        <p:spPr bwMode="auto">
          <a:xfrm>
            <a:off x="1664209" y="1517905"/>
            <a:ext cx="5206458" cy="43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43" y="4271124"/>
            <a:ext cx="1679543" cy="18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Teach-Back Is…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Confirmation of understanding</a:t>
            </a:r>
          </a:p>
          <a:p>
            <a:r>
              <a:rPr lang="en-US" dirty="0" smtClean="0"/>
              <a:t>Opportunity to correct miscommunication</a:t>
            </a:r>
          </a:p>
          <a:p>
            <a:r>
              <a:rPr lang="en-US" dirty="0" smtClean="0"/>
              <a:t>Comprehensive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“Tell me in your own words how you will take this medicine when you get home…”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Overview/Objectives</a:t>
            </a:r>
          </a:p>
        </p:txBody>
      </p:sp>
      <p:sp>
        <p:nvSpPr>
          <p:cNvPr id="5123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dirty="0" smtClean="0"/>
              <a:t>Understand the safety risk to patients with limited English proficiency</a:t>
            </a:r>
          </a:p>
          <a:p>
            <a:pPr eaLnBrk="1" hangingPunct="1">
              <a:spcAft>
                <a:spcPts val="1600"/>
              </a:spcAft>
            </a:pPr>
            <a:r>
              <a:rPr lang="en-US" dirty="0" smtClean="0"/>
              <a:t>Know the process to assemble the most appropriate and effective care team</a:t>
            </a:r>
          </a:p>
          <a:p>
            <a:pPr eaLnBrk="1" hangingPunct="1">
              <a:spcAft>
                <a:spcPts val="1600"/>
              </a:spcAft>
            </a:pPr>
            <a:r>
              <a:rPr lang="en-US" dirty="0" smtClean="0"/>
              <a:t>Identify and raise patient communication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Putting It All Together</a:t>
            </a:r>
          </a:p>
        </p:txBody>
      </p:sp>
      <p:pic>
        <p:nvPicPr>
          <p:cNvPr id="23555" name="Picture 1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6925"/>
            <a:ext cx="2109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“Success” </a:t>
            </a:r>
            <a:r>
              <a:rPr lang="en-US" sz="2400" b="1" dirty="0" smtClean="0"/>
              <a:t>video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3" y="2011363"/>
            <a:ext cx="7452361" cy="35433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TOOLS and STRATEGIES to Enhance the Safety of Patients With Limited English Proficiency: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Process for including in-person and phone interpreters</a:t>
            </a:r>
          </a:p>
          <a:p>
            <a:r>
              <a:rPr lang="en-US" sz="2000" b="0" dirty="0" smtClean="0"/>
              <a:t>Brief/ psychological safety</a:t>
            </a:r>
          </a:p>
          <a:p>
            <a:r>
              <a:rPr lang="en-US" sz="2000" b="0" dirty="0" smtClean="0"/>
              <a:t>Advocacy and assertion</a:t>
            </a:r>
          </a:p>
          <a:p>
            <a:r>
              <a:rPr lang="en-US" sz="2000" b="0" dirty="0" smtClean="0"/>
              <a:t>CUS</a:t>
            </a:r>
          </a:p>
          <a:p>
            <a:r>
              <a:rPr lang="en-US" sz="2000" b="0" dirty="0" smtClean="0"/>
              <a:t>Check-back</a:t>
            </a:r>
          </a:p>
          <a:p>
            <a:r>
              <a:rPr lang="en-US" sz="2000" b="0" dirty="0" smtClean="0"/>
              <a:t>Teach-back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Story of Willie Ramirez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Results of not having an appropriate interpreter:</a:t>
            </a:r>
          </a:p>
          <a:p>
            <a:r>
              <a:rPr lang="en-US" dirty="0" smtClean="0"/>
              <a:t>Misunderstanding of “</a:t>
            </a:r>
            <a:r>
              <a:rPr lang="en-US" dirty="0" err="1" smtClean="0"/>
              <a:t>intoxicado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Inaccurate medical history</a:t>
            </a:r>
          </a:p>
          <a:p>
            <a:r>
              <a:rPr lang="en-US" dirty="0" smtClean="0"/>
              <a:t>Cultural deference to authority</a:t>
            </a:r>
          </a:p>
          <a:p>
            <a:r>
              <a:rPr lang="en-US" dirty="0" smtClean="0"/>
              <a:t>Quadriplegic teen</a:t>
            </a:r>
          </a:p>
          <a:p>
            <a:r>
              <a:rPr lang="en-US" dirty="0" smtClean="0"/>
              <a:t>$71 million lawsuit</a:t>
            </a:r>
          </a:p>
        </p:txBody>
      </p:sp>
      <p:sp>
        <p:nvSpPr>
          <p:cNvPr id="6148" name="Content Placeholder 2"/>
          <p:cNvSpPr>
            <a:spLocks/>
          </p:cNvSpPr>
          <p:nvPr/>
        </p:nvSpPr>
        <p:spPr bwMode="auto">
          <a:xfrm>
            <a:off x="1185863" y="1817688"/>
            <a:ext cx="76215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High-Risk Settings and Situations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0888"/>
            <a:ext cx="7974013" cy="3543300"/>
          </a:xfrm>
        </p:spPr>
        <p:txBody>
          <a:bodyPr/>
          <a:lstStyle/>
          <a:p>
            <a:r>
              <a:rPr lang="en-US" dirty="0" smtClean="0"/>
              <a:t>ED</a:t>
            </a:r>
          </a:p>
          <a:p>
            <a:r>
              <a:rPr lang="en-US" dirty="0" smtClean="0"/>
              <a:t>OB/GYN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Transitions in care, including intake and discharge</a:t>
            </a:r>
          </a:p>
          <a:p>
            <a:r>
              <a:rPr lang="en-US" dirty="0" smtClean="0"/>
              <a:t>Medication reconciliation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Risk for LEP Patients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using a professional interpreter</a:t>
            </a:r>
          </a:p>
          <a:p>
            <a:pPr lvl="1"/>
            <a:r>
              <a:rPr lang="en-US" dirty="0" smtClean="0"/>
              <a:t>Using family members or housekeeping staff as interpreters </a:t>
            </a:r>
          </a:p>
          <a:p>
            <a:pPr lvl="1"/>
            <a:r>
              <a:rPr lang="en-US" dirty="0" smtClean="0"/>
              <a:t>“Getting by” with provider’s or patient’s poor language skills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Interpreter only present for part of the encounter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LEP Patients </a:t>
            </a:r>
            <a:br>
              <a:rPr lang="en-US" sz="4000" dirty="0" smtClean="0"/>
            </a:br>
            <a:r>
              <a:rPr lang="en-US" sz="4000" dirty="0" smtClean="0"/>
              <a:t>in Your Clinical Area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2559050"/>
            <a:ext cx="7772400" cy="3005138"/>
          </a:xfrm>
        </p:spPr>
        <p:txBody>
          <a:bodyPr/>
          <a:lstStyle/>
          <a:p>
            <a:pPr eaLnBrk="1" hangingPunct="1"/>
            <a:r>
              <a:rPr lang="en-US" dirty="0" smtClean="0"/>
              <a:t>Percentage of patients LEP</a:t>
            </a:r>
          </a:p>
          <a:p>
            <a:pPr eaLnBrk="1" hangingPunct="1"/>
            <a:r>
              <a:rPr lang="en-US" dirty="0" smtClean="0"/>
              <a:t>Common languages spoken</a:t>
            </a:r>
          </a:p>
          <a:p>
            <a:pPr eaLnBrk="1" hangingPunct="1"/>
            <a:r>
              <a:rPr lang="en-US" dirty="0" smtClean="0"/>
              <a:t>Less common languages</a:t>
            </a:r>
          </a:p>
          <a:p>
            <a:pPr eaLnBrk="1" hangingPunct="1"/>
            <a:r>
              <a:rPr lang="en-US" dirty="0" smtClean="0"/>
              <a:t>Specific issues or problems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40213"/>
            <a:ext cx="306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Close Call: An Interpreter’s Story</a:t>
            </a:r>
          </a:p>
        </p:txBody>
      </p:sp>
      <p:sp>
        <p:nvSpPr>
          <p:cNvPr id="10243" name="Content Placeholder 2"/>
          <p:cNvSpPr>
            <a:spLocks/>
          </p:cNvSpPr>
          <p:nvPr/>
        </p:nvSpPr>
        <p:spPr bwMode="auto">
          <a:xfrm>
            <a:off x="1263650" y="1817688"/>
            <a:ext cx="759936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None/>
            </a:pPr>
            <a:endParaRPr lang="en-US" sz="2000" b="1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3263" y="1974850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b="1" dirty="0"/>
              <a:t>Patient spoke some English…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4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Interpreter not called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Inaccurate medical history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Latex allergy almost missed before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“Opportunity” Scenario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5845996" cy="243809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 are the risks in this scenario?</a:t>
            </a:r>
          </a:p>
          <a:p>
            <a:pPr eaLnBrk="1" hangingPunct="1"/>
            <a:r>
              <a:rPr lang="en-US" dirty="0" smtClean="0"/>
              <a:t>What was done badly?</a:t>
            </a:r>
          </a:p>
          <a:p>
            <a:pPr eaLnBrk="1" hangingPunct="1"/>
            <a:r>
              <a:rPr lang="en-US" dirty="0" smtClean="0"/>
              <a:t>What key information was missed?</a:t>
            </a:r>
          </a:p>
          <a:p>
            <a:pPr eaLnBrk="1" hangingPunct="1"/>
            <a:r>
              <a:rPr lang="en-US" dirty="0" smtClean="0"/>
              <a:t>What could be done differently?</a:t>
            </a:r>
          </a:p>
        </p:txBody>
      </p:sp>
      <p:pic>
        <p:nvPicPr>
          <p:cNvPr id="11268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6" y="4353242"/>
            <a:ext cx="1700373" cy="18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Including </a:t>
            </a:r>
            <a:br>
              <a:rPr lang="en-US" dirty="0" smtClean="0"/>
            </a:br>
            <a:r>
              <a:rPr lang="en-US" dirty="0" smtClean="0"/>
              <a:t>Interpreter on the Care Team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2192338"/>
            <a:ext cx="7772400" cy="1958975"/>
          </a:xfrm>
        </p:spPr>
        <p:txBody>
          <a:bodyPr/>
          <a:lstStyle/>
          <a:p>
            <a:r>
              <a:rPr lang="en-US" dirty="0" smtClean="0"/>
              <a:t>Receive more complete and accurate information</a:t>
            </a:r>
          </a:p>
          <a:p>
            <a:r>
              <a:rPr lang="en-US" dirty="0" smtClean="0"/>
              <a:t>Facilitate better clinical decisions</a:t>
            </a:r>
          </a:p>
          <a:p>
            <a:r>
              <a:rPr lang="en-US" dirty="0" smtClean="0"/>
              <a:t>Receive support from a cultural broker who is also an advocate for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3-05.2-Leadership</Template>
  <TotalTime>5443</TotalTime>
  <Words>490</Words>
  <Application>Microsoft Office PowerPoint</Application>
  <PresentationFormat>On-screen Show (4:3)</PresentationFormat>
  <Paragraphs>116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2_Main_Olive</vt:lpstr>
      <vt:lpstr>Enhancing Safety for Patients With  Limited English Proficiency</vt:lpstr>
      <vt:lpstr>Overview/Objectives</vt:lpstr>
      <vt:lpstr>The Story of Willie Ramirez</vt:lpstr>
      <vt:lpstr>High-Risk Settings and Situations</vt:lpstr>
      <vt:lpstr>Added Risk for LEP Patients</vt:lpstr>
      <vt:lpstr>LEP Patients  in Your Clinical Area</vt:lpstr>
      <vt:lpstr>Close Call: An Interpreter’s Story</vt:lpstr>
      <vt:lpstr>“Opportunity” Scenario</vt:lpstr>
      <vt:lpstr>Benefits of Including  Interpreter on the Care Team</vt:lpstr>
      <vt:lpstr>Implementation</vt:lpstr>
      <vt:lpstr>Assertion, Advocacy, and Conflict Resolution</vt:lpstr>
      <vt:lpstr>Advocacy and Assertion</vt:lpstr>
      <vt:lpstr>Stop the Line:   CUS</vt:lpstr>
      <vt:lpstr>When Initial Assertion Is Ignored… </vt:lpstr>
      <vt:lpstr>Briefs</vt:lpstr>
      <vt:lpstr>Psychological Safety</vt:lpstr>
      <vt:lpstr>Practice  (Optional Exercise)</vt:lpstr>
      <vt:lpstr>Check-Back Is…</vt:lpstr>
      <vt:lpstr>Teach-Back Is…</vt:lpstr>
      <vt:lpstr>Putting It All Together</vt:lpstr>
      <vt:lpstr>Summary</vt:lpstr>
    </vt:vector>
  </TitlesOfParts>
  <Company>DFMC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Safety for Patients with Limited English Proficiency</dc:title>
  <dc:creator>Abt Associates Inc.</dc:creator>
  <cp:lastModifiedBy>DHHS</cp:lastModifiedBy>
  <cp:revision>116</cp:revision>
  <cp:lastPrinted>2012-04-25T18:37:49Z</cp:lastPrinted>
  <dcterms:created xsi:type="dcterms:W3CDTF">2006-05-08T14:16:38Z</dcterms:created>
  <dcterms:modified xsi:type="dcterms:W3CDTF">2013-10-18T18:22:08Z</dcterms:modified>
</cp:coreProperties>
</file>