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20" r:id="rId2"/>
    <p:sldMasterId id="2147483805" r:id="rId3"/>
  </p:sldMasterIdLst>
  <p:notesMasterIdLst>
    <p:notesMasterId r:id="rId15"/>
  </p:notesMasterIdLst>
  <p:handoutMasterIdLst>
    <p:handoutMasterId r:id="rId16"/>
  </p:handoutMasterIdLst>
  <p:sldIdLst>
    <p:sldId id="528" r:id="rId4"/>
    <p:sldId id="521" r:id="rId5"/>
    <p:sldId id="459" r:id="rId6"/>
    <p:sldId id="461" r:id="rId7"/>
    <p:sldId id="522" r:id="rId8"/>
    <p:sldId id="523" r:id="rId9"/>
    <p:sldId id="465" r:id="rId10"/>
    <p:sldId id="410" r:id="rId11"/>
    <p:sldId id="503" r:id="rId12"/>
    <p:sldId id="524" r:id="rId13"/>
    <p:sldId id="529" r:id="rId1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clayton" initials="" lastIdx="3" clrIdx="0"/>
  <p:cmAuthor id="1" name="Mary Salisbury" initials="MS" lastIdx="11" clrIdx="1"/>
  <p:cmAuthor id="2" name="Deborah Milne" initials="DM" lastIdx="2" clrIdx="2"/>
  <p:cmAuthor id="3" name="DHHS" initials="D" lastIdx="1" clrIdx="3"/>
  <p:cmAuthor id="4" name="Shah, Minti" initials="SM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C80064"/>
    <a:srgbClr val="99CCFF"/>
    <a:srgbClr val="FFFFFF"/>
    <a:srgbClr val="66FF33"/>
    <a:srgbClr val="FCF26A"/>
    <a:srgbClr val="E6EE78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56" autoAdjust="0"/>
    <p:restoredTop sz="90289" autoAdjust="0"/>
  </p:normalViewPr>
  <p:slideViewPr>
    <p:cSldViewPr>
      <p:cViewPr>
        <p:scale>
          <a:sx n="61" d="100"/>
          <a:sy n="61" d="100"/>
        </p:scale>
        <p:origin x="-1866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426" y="139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28702" y="8827748"/>
            <a:ext cx="304725" cy="2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1317">
              <a:defRPr/>
            </a:pPr>
            <a:fld id="{5B821090-457C-4C81-8F77-8C51466C8B5D}" type="slidenum">
              <a:rPr lang="en-US" sz="900">
                <a:solidFill>
                  <a:srgbClr val="663300"/>
                </a:solidFill>
                <a:latin typeface="Verdana" pitchFamily="34" charset="0"/>
                <a:cs typeface="+mn-cs"/>
              </a:rPr>
              <a:pPr algn="ctr" defTabSz="911317">
                <a:defRPr/>
              </a:pPr>
              <a:t>‹#›</a:t>
            </a:fld>
            <a:endParaRPr lang="en-US" sz="900" dirty="0">
              <a:solidFill>
                <a:srgbClr val="6633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" y="8827748"/>
            <a:ext cx="6833426" cy="227976"/>
            <a:chOff x="-48" y="5568"/>
            <a:chExt cx="4320" cy="144"/>
          </a:xfrm>
        </p:grpSpPr>
        <p:sp>
          <p:nvSpPr>
            <p:cNvPr id="3076" name="Line 4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" y="8827748"/>
            <a:ext cx="2163076" cy="2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1317">
              <a:defRPr/>
            </a:pPr>
            <a:r>
              <a:rPr lang="en-US" sz="900" dirty="0">
                <a:solidFill>
                  <a:srgbClr val="663300"/>
                </a:solidFill>
                <a:latin typeface="Verdana" pitchFamily="34" charset="0"/>
                <a:cs typeface="+mn-cs"/>
              </a:rPr>
              <a:t> TeamSTEPPS  |  </a:t>
            </a:r>
            <a:r>
              <a:rPr lang="en-US" sz="900" dirty="0" smtClean="0">
                <a:solidFill>
                  <a:srgbClr val="663300"/>
                </a:solidFill>
                <a:latin typeface="Verdana" pitchFamily="34" charset="0"/>
                <a:cs typeface="+mn-cs"/>
              </a:rPr>
              <a:t>Primary Care Medical Office Based Teams</a:t>
            </a:r>
            <a:endParaRPr lang="en-US" sz="900" dirty="0">
              <a:solidFill>
                <a:srgbClr val="6633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37893" name="Picture 7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011390" y="151984"/>
            <a:ext cx="1517312" cy="5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087177" y="227977"/>
            <a:ext cx="1365739" cy="3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596" tIns="45596" rIns="45596" bIns="45596" anchor="ctr"/>
          <a:lstStyle/>
          <a:p>
            <a:pPr algn="ctr" defTabSz="911317">
              <a:lnSpc>
                <a:spcPct val="95000"/>
              </a:lnSpc>
              <a:defRPr/>
            </a:pPr>
            <a:r>
              <a:rPr lang="en-US" sz="1200" b="1" dirty="0" smtClean="0">
                <a:solidFill>
                  <a:srgbClr val="FFFFE1"/>
                </a:solidFill>
                <a:cs typeface="+mn-cs"/>
              </a:rPr>
              <a:t>TeamSTEPPS</a:t>
            </a:r>
            <a:endParaRPr lang="en-US" sz="1200" b="1" dirty="0">
              <a:solidFill>
                <a:srgbClr val="FFFFE1"/>
              </a:solidFill>
              <a:cs typeface="+mn-cs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78934" y="683929"/>
            <a:ext cx="6149769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87925" tIns="43963" rIns="87925" bIns="43963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6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8" cy="4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defTabSz="929634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693" y="0"/>
            <a:ext cx="3026728" cy="4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>
            <a:lvl1pPr algn="r" defTabSz="929634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448" y="4410708"/>
            <a:ext cx="5586106" cy="41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666"/>
            <a:ext cx="3026728" cy="4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defTabSz="929634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693" y="8816666"/>
            <a:ext cx="3026728" cy="4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9" tIns="46470" rIns="92939" bIns="46470" numCol="1" anchor="b" anchorCtr="0" compatLnSpc="1">
            <a:prstTxWarp prst="textNoShape">
              <a:avLst/>
            </a:prstTxWarp>
          </a:bodyPr>
          <a:lstStyle>
            <a:lvl1pPr algn="r" defTabSz="929634">
              <a:defRPr sz="1200">
                <a:cs typeface="+mn-cs"/>
              </a:defRPr>
            </a:lvl1pPr>
          </a:lstStyle>
          <a:p>
            <a:pPr>
              <a:defRPr/>
            </a:pPr>
            <a:fld id="{E37B3B8B-619A-4405-9E47-496CA82E1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2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167" indent="-285064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0257" indent="-228051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6360" indent="-228051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2462" indent="-228051" defTabSz="9296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08565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64668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0770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76873" indent="-228051" defTabSz="9296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94ADD7-9AE2-43B5-BBF1-AAC6DEDE43E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3738"/>
            <a:ext cx="4641850" cy="34813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32" y="4410392"/>
            <a:ext cx="5118537" cy="4178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448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3B8B-619A-4405-9E47-496CA82E1D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7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3B8B-619A-4405-9E47-496CA82E1D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0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166"/>
            <a:fld id="{D2FC48ED-8B10-4B8A-947B-4BEF6DCA279E}" type="slidenum">
              <a:rPr lang="en-US" smtClean="0">
                <a:cs typeface="Arial" charset="0"/>
              </a:rPr>
              <a:pPr defTabSz="928166"/>
              <a:t>3</a:t>
            </a:fld>
            <a:endParaRPr lang="en-US" dirty="0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852488"/>
            <a:ext cx="4429125" cy="332263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33" y="4407542"/>
            <a:ext cx="5123492" cy="332940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34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3B8B-619A-4405-9E47-496CA82E1D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3B8B-619A-4405-9E47-496CA82E1D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2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3B8B-619A-4405-9E47-496CA82E1D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1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u="sng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166"/>
            <a:fld id="{F07E0ABD-DB42-49FC-BB3A-77BDE6153438}" type="slidenum">
              <a:rPr lang="en-US" smtClean="0">
                <a:cs typeface="Arial" charset="0"/>
              </a:rPr>
              <a:pPr defTabSz="928166"/>
              <a:t>7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8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B3B8B-619A-4405-9E47-496CA82E1D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0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166"/>
            <a:fld id="{BC447044-D374-49B0-967C-ADA9C663EA6D}" type="slidenum">
              <a:rPr lang="en-US" smtClean="0">
                <a:solidFill>
                  <a:prstClr val="black"/>
                </a:solidFill>
              </a:rPr>
              <a:pPr defTabSz="928166"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2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LOGO2_2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6324600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Office-Based Care</a:t>
            </a:r>
            <a:endParaRPr lang="en-US" b="1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89DD1B0E-F3B0-41FA-8BD8-51C0FC987C4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1C65A717-118C-49C6-B4EE-3888B5551C7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CDC645-1306-496E-9FF7-36A90446DA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Office-Based Care</a:t>
            </a:r>
            <a:endParaRPr lang="en-US" b="1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2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8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9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2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1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BB1C7AF-C23C-4F47-99E1-F63762D3E9D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05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2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8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9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1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8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65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381000"/>
            <a:ext cx="228600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aseline="30000" dirty="0" smtClean="0">
                <a:solidFill>
                  <a:srgbClr val="B900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en-US" sz="2800" baseline="30000" dirty="0">
              <a:solidFill>
                <a:srgbClr val="B900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8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52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4DAA1674-19D5-4463-9A8A-D092FA11AAF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38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32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6381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6757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8882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2833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697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2326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468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09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27577C3-1F44-4A71-BA8A-F8D882C111B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2426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3976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4224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2236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5355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3050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3721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5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8C792A7-66A8-4322-B4B7-7D6F8E2A1B4F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3DCA913-8D1A-43B4-8D67-497907990BB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F2B80F2D-35C7-4558-BF7A-2A32606984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5C05BD4-B7F0-44ED-A2A7-911C24743D1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5941B99-EE83-4DAD-A9C8-F9BFF008B16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BD1D4185-FFEA-4D05-9EDF-13F936FBDB4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>
              <a:defRPr/>
            </a:pPr>
            <a:r>
              <a:rPr lang="en-US" sz="1000" b="1" dirty="0">
                <a:solidFill>
                  <a:srgbClr val="542200"/>
                </a:solidFill>
                <a:cs typeface="+mn-cs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+mn-cs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+mn-cs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CCCC99"/>
                </a:solidFill>
                <a:cs typeface="+mn-cs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+mn-cs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CCCC99"/>
                </a:solidFill>
                <a:cs typeface="+mn-cs"/>
              </a:rPr>
              <a:t> Page </a:t>
            </a:r>
            <a:fld id="{71647426-AAB3-44BC-A6D7-E7A1A50BCAD6}" type="slidenum">
              <a:rPr lang="en-US" sz="900" b="1">
                <a:solidFill>
                  <a:srgbClr val="CCCC99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Office-Based Care</a:t>
            </a:r>
            <a:endParaRPr lang="en-US" b="1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>
              <a:defRPr/>
            </a:pPr>
            <a:r>
              <a:rPr lang="en-US" sz="1000" b="1" dirty="0">
                <a:solidFill>
                  <a:srgbClr val="542200"/>
                </a:solidFill>
                <a:cs typeface="+mn-cs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+mn-cs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+mn-cs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21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CCCC99"/>
                </a:solidFill>
                <a:cs typeface="+mn-cs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+mn-cs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CCCC99"/>
                </a:solidFill>
                <a:cs typeface="+mn-cs"/>
              </a:rPr>
              <a:t> Page </a:t>
            </a:r>
            <a:fld id="{71647426-AAB3-44BC-A6D7-E7A1A50BCAD6}" type="slidenum">
              <a:rPr lang="en-US" sz="900" b="1">
                <a:solidFill>
                  <a:srgbClr val="CCCC99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Office-Based Care</a:t>
            </a:r>
            <a:endParaRPr lang="en-US" b="1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7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>
              <a:defRPr/>
            </a:pPr>
            <a:r>
              <a:rPr lang="en-US" sz="1000" b="1" dirty="0">
                <a:solidFill>
                  <a:srgbClr val="542200"/>
                </a:solidFill>
              </a:rPr>
              <a:t>T</a:t>
            </a:r>
            <a:r>
              <a:rPr lang="en-US" sz="800" b="1" dirty="0">
                <a:solidFill>
                  <a:srgbClr val="542200"/>
                </a:solidFill>
              </a:rPr>
              <a:t>EAM</a:t>
            </a:r>
            <a:r>
              <a:rPr lang="en-US" sz="1000" b="1" dirty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CCCC99"/>
                </a:solidFill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CCCC99"/>
                </a:solidFill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E1"/>
                </a:solidFill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6004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1765783/" TargetMode="External"/><Relationship Id="rId2" Type="http://schemas.openxmlformats.org/officeDocument/2006/relationships/hyperlink" Target="http://www.ncbi.nlm.nih.gov/pmc/articles/PMC1743743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psnet.ahrq.gov/public/Weaver-JCJQPS-2010-ID-17607.pdf" TargetMode="External"/><Relationship Id="rId5" Type="http://schemas.openxmlformats.org/officeDocument/2006/relationships/hyperlink" Target="http://www.ncbi.nlm.nih.gov/pubmed/11145623" TargetMode="External"/><Relationship Id="rId4" Type="http://schemas.openxmlformats.org/officeDocument/2006/relationships/hyperlink" Target="http://www.npic.org/Projects/Lessons_From_The_Cockpi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hyperlink" Target="http://www.ahrq.gov/professionals/education/curriculum-tools/teamstepps/officebasedcare/videos/paper-chai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TeamSTEPPS for Primary Care In-person Introduction"/>
          <p:cNvSpPr>
            <a:spLocks noChangeArrowheads="1"/>
          </p:cNvSpPr>
          <p:nvPr/>
        </p:nvSpPr>
        <p:spPr bwMode="auto">
          <a:xfrm>
            <a:off x="2209800" y="1752600"/>
            <a:ext cx="6934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990033"/>
                </a:solidFill>
              </a:rPr>
              <a:t> </a:t>
            </a:r>
            <a:r>
              <a:rPr lang="en-US" altLang="en-US" sz="4400" b="1">
                <a:solidFill>
                  <a:srgbClr val="996633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b="1">
              <a:solidFill>
                <a:srgbClr val="996633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996633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 b="1">
              <a:solidFill>
                <a:srgbClr val="996633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09800" y="2203450"/>
            <a:ext cx="6934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rgbClr val="996633"/>
                </a:solidFill>
              </a:rPr>
              <a:t> </a:t>
            </a:r>
          </a:p>
          <a:p>
            <a:pPr algn="ctr"/>
            <a:r>
              <a:rPr lang="en-US" sz="2100" b="1" dirty="0">
                <a:solidFill>
                  <a:srgbClr val="996633"/>
                </a:solidFill>
              </a:rPr>
              <a:t>for</a:t>
            </a:r>
          </a:p>
          <a:p>
            <a:pPr algn="ctr"/>
            <a:r>
              <a:rPr lang="en-US" sz="2900" b="1" dirty="0" smtClean="0">
                <a:solidFill>
                  <a:srgbClr val="996633"/>
                </a:solidFill>
              </a:rPr>
              <a:t>Office-Based Care</a:t>
            </a:r>
            <a:endParaRPr lang="en-US" sz="2900" b="1" strike="sngStrike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rgbClr val="996633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996633"/>
                </a:solidFill>
              </a:rPr>
              <a:t>Introduction</a:t>
            </a:r>
            <a:endParaRPr lang="en-US" sz="2900" b="1" dirty="0">
              <a:solidFill>
                <a:srgbClr val="996633"/>
              </a:solidFill>
            </a:endParaRPr>
          </a:p>
        </p:txBody>
      </p:sp>
      <p:pic>
        <p:nvPicPr>
          <p:cNvPr id="5" name="Picture 3" descr="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4876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2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Teamwork Matter in Office-Based Care?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continuity of care, access to care, and patient </a:t>
            </a:r>
            <a:r>
              <a:rPr lang="en-US" dirty="0" smtClean="0"/>
              <a:t>satisfaction (Stevenson, et al., 2001)</a:t>
            </a:r>
          </a:p>
          <a:p>
            <a:r>
              <a:rPr lang="en-US" dirty="0" smtClean="0"/>
              <a:t>Higher </a:t>
            </a:r>
            <a:r>
              <a:rPr lang="en-US" dirty="0"/>
              <a:t>patient-perceived quality of </a:t>
            </a:r>
            <a:r>
              <a:rPr lang="en-US" dirty="0" smtClean="0"/>
              <a:t>care (Campbell, et al., 2001)</a:t>
            </a:r>
          </a:p>
          <a:p>
            <a:r>
              <a:rPr lang="en-US" dirty="0" smtClean="0"/>
              <a:t>Superior </a:t>
            </a:r>
            <a:r>
              <a:rPr lang="en-US" dirty="0"/>
              <a:t>care for diabetes </a:t>
            </a:r>
            <a:r>
              <a:rPr lang="en-US" dirty="0" smtClean="0"/>
              <a:t>patients (Bower, et al., 2003)</a:t>
            </a:r>
          </a:p>
          <a:p>
            <a:pPr lvl="1"/>
            <a:endParaRPr lang="en-US" sz="1200" dirty="0"/>
          </a:p>
          <a:p>
            <a:pPr>
              <a:buNone/>
            </a:pPr>
            <a:r>
              <a:rPr lang="sv-SE" dirty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1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39062" cy="4953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96200" cy="4267200"/>
          </a:xfrm>
        </p:spPr>
        <p:txBody>
          <a:bodyPr/>
          <a:lstStyle/>
          <a:p>
            <a:r>
              <a:rPr lang="en-US" sz="1300" dirty="0" smtClean="0"/>
              <a:t>Bower P, Campbell S, </a:t>
            </a:r>
            <a:r>
              <a:rPr lang="en-US" sz="1300" dirty="0" err="1" smtClean="0"/>
              <a:t>Bojke</a:t>
            </a:r>
            <a:r>
              <a:rPr lang="en-US" sz="1300" dirty="0" smtClean="0"/>
              <a:t> C, et al. Team structure, team climate, and the quality of care in primary care: An observational study. QSHC </a:t>
            </a:r>
            <a:r>
              <a:rPr lang="en-US" sz="1300" dirty="0"/>
              <a:t>2003;12:273-9. </a:t>
            </a:r>
            <a:r>
              <a:rPr lang="en-US" sz="1300" dirty="0">
                <a:hlinkClick r:id="rId2"/>
              </a:rPr>
              <a:t>http://www.ncbi.nlm.nih.gov/pmc/articles/PMC1743743</a:t>
            </a:r>
            <a:r>
              <a:rPr lang="en-US" sz="1300" dirty="0" smtClean="0">
                <a:hlinkClick r:id="rId2"/>
              </a:rPr>
              <a:t>/</a:t>
            </a:r>
            <a:r>
              <a:rPr lang="en-US" sz="1300" dirty="0" smtClean="0"/>
              <a:t> </a:t>
            </a:r>
          </a:p>
          <a:p>
            <a:r>
              <a:rPr lang="sv-SE" sz="1300" dirty="0" smtClean="0"/>
              <a:t>Campbell SM, Hann M, Hacker J, et al. Identifying </a:t>
            </a:r>
            <a:r>
              <a:rPr lang="en-US" sz="1300" dirty="0" smtClean="0"/>
              <a:t>predictors of high quality care in English general practice: observational study. BMJ </a:t>
            </a:r>
            <a:r>
              <a:rPr lang="en-US" sz="1300" dirty="0"/>
              <a:t>2001;323:1-6. http://www.bmj.com/content/323/7316/784</a:t>
            </a:r>
            <a:endParaRPr lang="en-US" sz="1300" dirty="0" smtClean="0"/>
          </a:p>
          <a:p>
            <a:r>
              <a:rPr lang="en-US" sz="1300" dirty="0" smtClean="0"/>
              <a:t>Haig K, Sutton S, Whittington J. SBAR: a shared mental model for improving communication between clinicians. </a:t>
            </a:r>
            <a:r>
              <a:rPr lang="en-US" sz="1300" dirty="0" err="1" smtClean="0"/>
              <a:t>Jt</a:t>
            </a:r>
            <a:r>
              <a:rPr lang="en-US" sz="1300" dirty="0" smtClean="0"/>
              <a:t> </a:t>
            </a:r>
            <a:r>
              <a:rPr lang="en-US" sz="1300" dirty="0" err="1" smtClean="0"/>
              <a:t>Comm</a:t>
            </a:r>
            <a:r>
              <a:rPr lang="en-US" sz="1300" dirty="0" smtClean="0"/>
              <a:t> J </a:t>
            </a:r>
            <a:r>
              <a:rPr lang="en-US" sz="1300" dirty="0" err="1" smtClean="0"/>
              <a:t>Qual</a:t>
            </a:r>
            <a:r>
              <a:rPr lang="en-US" sz="1300" dirty="0" smtClean="0"/>
              <a:t> Patient </a:t>
            </a:r>
            <a:r>
              <a:rPr lang="en-US" sz="1300" dirty="0" err="1" smtClean="0"/>
              <a:t>Saf</a:t>
            </a:r>
            <a:r>
              <a:rPr lang="en-US" sz="1300" dirty="0" smtClean="0"/>
              <a:t> 2006;32(3):167-75.</a:t>
            </a:r>
          </a:p>
          <a:p>
            <a:r>
              <a:rPr lang="en-US" sz="1300" dirty="0" smtClean="0"/>
              <a:t>Leonard M, Graham S, </a:t>
            </a:r>
            <a:r>
              <a:rPr lang="en-US" sz="1300" dirty="0" err="1" smtClean="0"/>
              <a:t>Bonacum</a:t>
            </a:r>
            <a:r>
              <a:rPr lang="en-US" sz="1300" dirty="0" smtClean="0"/>
              <a:t> D. The human factor: The critical importance of effective teamwork and communication in providing safe care. </a:t>
            </a:r>
            <a:r>
              <a:rPr lang="en-US" sz="1300" dirty="0" err="1" smtClean="0"/>
              <a:t>Qual</a:t>
            </a:r>
            <a:r>
              <a:rPr lang="en-US" sz="1300" dirty="0" smtClean="0"/>
              <a:t> </a:t>
            </a:r>
            <a:r>
              <a:rPr lang="en-US" sz="1300" dirty="0" err="1" smtClean="0"/>
              <a:t>Saf</a:t>
            </a:r>
            <a:r>
              <a:rPr lang="en-US" sz="1300" dirty="0" smtClean="0"/>
              <a:t> Health Care 2004;13 </a:t>
            </a:r>
            <a:r>
              <a:rPr lang="en-US" sz="1300" dirty="0" err="1" smtClean="0"/>
              <a:t>Suppl</a:t>
            </a:r>
            <a:r>
              <a:rPr lang="en-US" sz="1300" dirty="0" smtClean="0"/>
              <a:t> 1:85-90. </a:t>
            </a:r>
            <a:r>
              <a:rPr lang="en-US" sz="1300" dirty="0" smtClean="0">
                <a:hlinkClick r:id="rId3"/>
              </a:rPr>
              <a:t>http</a:t>
            </a:r>
            <a:r>
              <a:rPr lang="en-US" sz="1300" dirty="0">
                <a:hlinkClick r:id="rId3"/>
              </a:rPr>
              <a:t>://www.ncbi.nlm.nih.gov/pmc/articles/PMC1765783</a:t>
            </a:r>
            <a:r>
              <a:rPr lang="en-US" sz="1300" dirty="0" smtClean="0">
                <a:hlinkClick r:id="rId3"/>
              </a:rPr>
              <a:t>/</a:t>
            </a:r>
            <a:r>
              <a:rPr lang="en-US" sz="1300" dirty="0" smtClean="0"/>
              <a:t> </a:t>
            </a:r>
          </a:p>
          <a:p>
            <a:r>
              <a:rPr lang="en-US" sz="1300" dirty="0" smtClean="0"/>
              <a:t>Mann S, Marcus R, Sachs B. Lessons from the cockpit: how team training can reduce errors on L&amp;D. (Grand Rounds) </a:t>
            </a:r>
            <a:r>
              <a:rPr lang="en-US" sz="1300" dirty="0" err="1"/>
              <a:t>Contemp</a:t>
            </a:r>
            <a:r>
              <a:rPr lang="en-US" sz="1300" dirty="0"/>
              <a:t> OB/GYN 2006 </a:t>
            </a:r>
            <a:r>
              <a:rPr lang="en-US" sz="1300" dirty="0" smtClean="0"/>
              <a:t>Jan;51:34-45. </a:t>
            </a:r>
            <a:r>
              <a:rPr lang="en-US" sz="1300" dirty="0">
                <a:hlinkClick r:id="rId4"/>
              </a:rPr>
              <a:t>http://</a:t>
            </a:r>
            <a:r>
              <a:rPr lang="en-US" sz="1300" dirty="0" smtClean="0">
                <a:hlinkClick r:id="rId4"/>
              </a:rPr>
              <a:t>www.npic.org/Projects/Lessons_From_The_Cockpit.pdf</a:t>
            </a:r>
            <a:r>
              <a:rPr lang="en-US" sz="1300" dirty="0" smtClean="0"/>
              <a:t> </a:t>
            </a:r>
          </a:p>
          <a:p>
            <a:r>
              <a:rPr lang="pt-BR" sz="1300" dirty="0" smtClean="0"/>
              <a:t>Stevenson K, Baker R, Farooqi A, et al</a:t>
            </a:r>
            <a:r>
              <a:rPr lang="en-US" sz="1300" dirty="0" smtClean="0"/>
              <a:t>. Features of primary health care teams associated with successful quality improvement of diabetes care. </a:t>
            </a:r>
            <a:r>
              <a:rPr lang="en-US" sz="1300" dirty="0" err="1" smtClean="0"/>
              <a:t>Fam</a:t>
            </a:r>
            <a:r>
              <a:rPr lang="en-US" sz="1300" dirty="0" smtClean="0"/>
              <a:t> </a:t>
            </a:r>
            <a:r>
              <a:rPr lang="en-US" sz="1300" dirty="0" err="1" smtClean="0"/>
              <a:t>Pract</a:t>
            </a:r>
            <a:r>
              <a:rPr lang="en-US" sz="1300" dirty="0" smtClean="0"/>
              <a:t> 2001;18:21-26</a:t>
            </a:r>
            <a:r>
              <a:rPr lang="en-US" sz="1300" dirty="0"/>
              <a:t>.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www.ncbi.nlm.nih.gov/pubmed/11145623</a:t>
            </a:r>
            <a:r>
              <a:rPr lang="en-US" sz="1300" dirty="0" smtClean="0"/>
              <a:t> </a:t>
            </a:r>
          </a:p>
          <a:p>
            <a:r>
              <a:rPr lang="en-US" sz="1300" dirty="0" smtClean="0"/>
              <a:t>Weaver SJ, Rosen MA, </a:t>
            </a:r>
            <a:r>
              <a:rPr lang="en-US" sz="1300" dirty="0" err="1" smtClean="0"/>
              <a:t>DiazGranados</a:t>
            </a:r>
            <a:r>
              <a:rPr lang="en-US" sz="1300" dirty="0" smtClean="0"/>
              <a:t> D, et al. Does teamwork improve performance in the operating room? A multi-level evaluation. </a:t>
            </a:r>
            <a:r>
              <a:rPr lang="en-US" sz="1300" dirty="0" err="1" smtClean="0"/>
              <a:t>Jt</a:t>
            </a:r>
            <a:r>
              <a:rPr lang="en-US" sz="1300" dirty="0" smtClean="0"/>
              <a:t> </a:t>
            </a:r>
            <a:r>
              <a:rPr lang="en-US" sz="1300" dirty="0" err="1" smtClean="0"/>
              <a:t>Comm</a:t>
            </a:r>
            <a:r>
              <a:rPr lang="en-US" sz="1300" dirty="0" smtClean="0"/>
              <a:t> J </a:t>
            </a:r>
            <a:r>
              <a:rPr lang="en-US" sz="1300" dirty="0" err="1" smtClean="0"/>
              <a:t>Qual</a:t>
            </a:r>
            <a:r>
              <a:rPr lang="en-US" sz="1300" dirty="0" smtClean="0"/>
              <a:t> Patient </a:t>
            </a:r>
            <a:r>
              <a:rPr lang="en-US" sz="1300" dirty="0" err="1" smtClean="0"/>
              <a:t>Saf</a:t>
            </a:r>
            <a:r>
              <a:rPr lang="en-US" sz="1300" dirty="0" smtClean="0"/>
              <a:t>. 2010;36(3):</a:t>
            </a:r>
            <a:r>
              <a:rPr lang="en-US" sz="1300" dirty="0"/>
              <a:t>133-42. </a:t>
            </a:r>
            <a:r>
              <a:rPr lang="en-US" sz="1300" dirty="0">
                <a:hlinkClick r:id="rId6"/>
              </a:rPr>
              <a:t>http://</a:t>
            </a:r>
            <a:r>
              <a:rPr lang="en-US" sz="1300" dirty="0" smtClean="0">
                <a:hlinkClick r:id="rId6"/>
              </a:rPr>
              <a:t>psnet.ahrq.gov/public/Weaver-JCJQPS-2010-ID-17607.pdf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7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696200" cy="3770312"/>
          </a:xfrm>
        </p:spPr>
        <p:txBody>
          <a:bodyPr/>
          <a:lstStyle/>
          <a:p>
            <a:r>
              <a:rPr lang="en-US" dirty="0" smtClean="0"/>
              <a:t>Collaboration of:</a:t>
            </a:r>
          </a:p>
          <a:p>
            <a:pPr lvl="1"/>
            <a:r>
              <a:rPr lang="en-US" dirty="0" smtClean="0"/>
              <a:t>Agency for Healthcare Research and Quality (AHRQ)</a:t>
            </a:r>
          </a:p>
          <a:p>
            <a:pPr lvl="1"/>
            <a:r>
              <a:rPr lang="en-US" dirty="0" smtClean="0"/>
              <a:t>Department of Defense</a:t>
            </a:r>
          </a:p>
          <a:p>
            <a:r>
              <a:rPr lang="en-US" b="1" dirty="0" smtClean="0"/>
              <a:t>Team S</a:t>
            </a:r>
            <a:r>
              <a:rPr lang="en-US" dirty="0" smtClean="0"/>
              <a:t>trategies &amp; </a:t>
            </a:r>
            <a:r>
              <a:rPr lang="en-US" b="1" dirty="0" smtClean="0"/>
              <a:t>T</a:t>
            </a:r>
            <a:r>
              <a:rPr lang="en-US" dirty="0" smtClean="0"/>
              <a:t>ools to </a:t>
            </a:r>
            <a:r>
              <a:rPr lang="en-US" b="1" dirty="0" smtClean="0"/>
              <a:t>E</a:t>
            </a:r>
            <a:r>
              <a:rPr lang="en-US" dirty="0" smtClean="0"/>
              <a:t>nhance </a:t>
            </a:r>
            <a:r>
              <a:rPr lang="en-US" b="1" dirty="0" smtClean="0"/>
              <a:t>P</a:t>
            </a:r>
            <a:r>
              <a:rPr lang="en-US" dirty="0" smtClean="0"/>
              <a:t>erformance &amp; </a:t>
            </a:r>
            <a:r>
              <a:rPr lang="en-US" b="1" dirty="0" smtClean="0"/>
              <a:t>P</a:t>
            </a:r>
            <a:r>
              <a:rPr lang="en-US" dirty="0" smtClean="0"/>
              <a:t>atient </a:t>
            </a:r>
            <a:r>
              <a:rPr lang="en-US" b="1" dirty="0" smtClean="0"/>
              <a:t>S</a:t>
            </a:r>
            <a:r>
              <a:rPr lang="en-US" dirty="0" smtClean="0"/>
              <a:t>afety </a:t>
            </a:r>
            <a:endParaRPr lang="en-US" b="1" dirty="0" smtClean="0"/>
          </a:p>
          <a:p>
            <a:pPr lvl="1"/>
            <a:r>
              <a:rPr lang="en-US" dirty="0" smtClean="0"/>
              <a:t>Focuses on strengthening the specific knowledge, skills, and attitudes of teamwork</a:t>
            </a:r>
          </a:p>
          <a:p>
            <a:pPr lvl="1"/>
            <a:r>
              <a:rPr lang="en-US" dirty="0" smtClean="0"/>
              <a:t>Can be tailored to meet the needs of any team in any setting</a:t>
            </a:r>
          </a:p>
          <a:p>
            <a:pPr lvl="2"/>
            <a:r>
              <a:rPr lang="en-US" dirty="0" smtClean="0"/>
              <a:t>Office-based care TeamSTEPPS tailors to the office-based setting 	</a:t>
            </a:r>
          </a:p>
          <a:p>
            <a:endParaRPr lang="en-US" dirty="0" smtClean="0"/>
          </a:p>
        </p:txBody>
      </p:sp>
      <p:pic>
        <p:nvPicPr>
          <p:cNvPr id="5" name="Picture 72" descr="name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438" y="1323975"/>
            <a:ext cx="381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2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2" descr="name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438" y="1323975"/>
            <a:ext cx="381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6550025" y="1304925"/>
            <a:ext cx="236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663300"/>
                </a:solidFill>
                <a:latin typeface="Times New Roman" pitchFamily="18" charset="0"/>
                <a:cs typeface="Tahoma" pitchFamily="34" charset="0"/>
              </a:rPr>
              <a:t>®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r>
              <a:rPr lang="en-US" dirty="0" smtClean="0"/>
              <a:t>More than 40 years of research and evidence from high-risk fields</a:t>
            </a:r>
          </a:p>
          <a:p>
            <a:r>
              <a:rPr lang="en-US" dirty="0" smtClean="0"/>
              <a:t>Provides specific tools and strategies for:</a:t>
            </a:r>
          </a:p>
          <a:p>
            <a:pPr lvl="1"/>
            <a:r>
              <a:rPr lang="en-US" dirty="0" smtClean="0"/>
              <a:t>Improving communication in teamwork</a:t>
            </a:r>
          </a:p>
          <a:p>
            <a:pPr lvl="1"/>
            <a:r>
              <a:rPr lang="en-US" dirty="0" smtClean="0"/>
              <a:t>Reducing chance of error</a:t>
            </a:r>
          </a:p>
          <a:p>
            <a:pPr lvl="1"/>
            <a:r>
              <a:rPr lang="en-US" dirty="0" smtClean="0"/>
              <a:t>Enhancing patient safety</a:t>
            </a:r>
          </a:p>
          <a:p>
            <a:r>
              <a:rPr lang="en-US" dirty="0" smtClean="0"/>
              <a:t>Outcomes of a high-performing team are adaptability, accuracy, productivity, efficiency, and safety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TeamSTEPPS Skills </a:t>
            </a:r>
          </a:p>
        </p:txBody>
      </p:sp>
      <p:pic>
        <p:nvPicPr>
          <p:cNvPr id="43010" name="Picture 3" descr="triangle_framework_2_1_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76400"/>
            <a:ext cx="55959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TeamSTEPPS Work?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96200" cy="4495800"/>
          </a:xfrm>
        </p:spPr>
        <p:txBody>
          <a:bodyPr/>
          <a:lstStyle/>
          <a:p>
            <a:r>
              <a:rPr lang="en-US" dirty="0" smtClean="0"/>
              <a:t>Research has found that teamwork plays a critical role in providing quality health care</a:t>
            </a:r>
          </a:p>
          <a:p>
            <a:r>
              <a:rPr lang="en-US" dirty="0" smtClean="0"/>
              <a:t>Clinical outcomes include:</a:t>
            </a:r>
          </a:p>
          <a:p>
            <a:pPr lvl="1"/>
            <a:r>
              <a:rPr lang="en-US" dirty="0" smtClean="0"/>
              <a:t>50% reduction in the Weighted Adverse Outcome Score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en-US" dirty="0" smtClean="0"/>
              <a:t> which describes the adverse event score per delivery</a:t>
            </a:r>
          </a:p>
          <a:p>
            <a:pPr lvl="1"/>
            <a:r>
              <a:rPr lang="en-US" dirty="0" smtClean="0"/>
              <a:t>50% decrease in the Severity Index, which measures the average severity of each delivery with an adverse event (Mann, et al., 2006)</a:t>
            </a:r>
          </a:p>
          <a:p>
            <a:pPr lvl="1"/>
            <a:r>
              <a:rPr lang="en-US" dirty="0" smtClean="0"/>
              <a:t>Reduced rate of adverse drug events</a:t>
            </a:r>
          </a:p>
          <a:p>
            <a:pPr lvl="1"/>
            <a:r>
              <a:rPr lang="en-US" dirty="0" smtClean="0"/>
              <a:t>Improved medication reconciliation at patient admission (Haig, et al., 2006)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8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TeamSTEPPS Work?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3770312"/>
          </a:xfrm>
        </p:spPr>
        <p:txBody>
          <a:bodyPr/>
          <a:lstStyle/>
          <a:p>
            <a:r>
              <a:rPr lang="en-US" dirty="0" smtClean="0"/>
              <a:t>Teamwork outcomes include:</a:t>
            </a:r>
          </a:p>
          <a:p>
            <a:pPr lvl="1"/>
            <a:r>
              <a:rPr lang="en-US" dirty="0" smtClean="0"/>
              <a:t>Significant improvement in communication and supportive behavior</a:t>
            </a:r>
          </a:p>
          <a:p>
            <a:pPr lvl="1"/>
            <a:r>
              <a:rPr lang="en-US" dirty="0" smtClean="0"/>
              <a:t>Significant increase in perceptions of teamwork after training (Weaver, et al., 2010)</a:t>
            </a:r>
          </a:p>
          <a:p>
            <a:pPr lvl="1"/>
            <a:r>
              <a:rPr lang="en-US" dirty="0" smtClean="0"/>
              <a:t>Reductions in turnover rate</a:t>
            </a:r>
          </a:p>
          <a:p>
            <a:pPr lvl="1"/>
            <a:r>
              <a:rPr lang="en-US" dirty="0" smtClean="0"/>
              <a:t>Increases in employee satisfaction (Leonard, et al., 2004)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7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39063" cy="685800"/>
          </a:xfrm>
        </p:spPr>
        <p:txBody>
          <a:bodyPr/>
          <a:lstStyle/>
          <a:p>
            <a:r>
              <a:rPr lang="en-US" dirty="0" smtClean="0"/>
              <a:t>Office Environment</a:t>
            </a:r>
          </a:p>
        </p:txBody>
      </p:sp>
      <p:pic>
        <p:nvPicPr>
          <p:cNvPr id="48130" name="Picture 6" descr="office_6_5_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6172"/>
            <a:ext cx="4297680" cy="362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914400" y="1651000"/>
            <a:ext cx="3200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Do your patients have any idea how chaotic the office really is?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How would they know?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What would they hear or see?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If you could describe the office in one word, what would it be?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If your patients could describe the office in one word, what would it be?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If someone asked you to explain a typical day, what would you say?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kern="0" dirty="0" smtClean="0"/>
              <a:t>If patients described a typical visit, what would they say?</a:t>
            </a:r>
            <a:endParaRPr lang="en-US" sz="15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Environment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696200" cy="3886200"/>
          </a:xfrm>
        </p:spPr>
        <p:txBody>
          <a:bodyPr/>
          <a:lstStyle/>
          <a:p>
            <a:r>
              <a:rPr lang="en-US" dirty="0" smtClean="0"/>
              <a:t>On the surface, the office environment can and should appear calm and orderly to patients</a:t>
            </a:r>
          </a:p>
          <a:p>
            <a:pPr lvl="1"/>
            <a:r>
              <a:rPr lang="en-US" dirty="0" smtClean="0"/>
              <a:t>Like a duck – calm appearing above the water while chaos churns below</a:t>
            </a:r>
          </a:p>
          <a:p>
            <a:r>
              <a:rPr lang="en-US" dirty="0" smtClean="0"/>
              <a:t>Office </a:t>
            </a:r>
          </a:p>
          <a:p>
            <a:pPr lvl="1"/>
            <a:r>
              <a:rPr lang="en-US" dirty="0" smtClean="0"/>
              <a:t>Does not conform to a pattern of work</a:t>
            </a:r>
          </a:p>
          <a:p>
            <a:pPr lvl="1"/>
            <a:r>
              <a:rPr lang="en-US" dirty="0" smtClean="0"/>
              <a:t>Has many components working together on multiple tasks simultaneously</a:t>
            </a:r>
          </a:p>
          <a:p>
            <a:pPr lvl="1"/>
            <a:r>
              <a:rPr lang="en-US" dirty="0" smtClean="0"/>
              <a:t>Treats numerous patients simultaneously	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Team-Building Exercise: </a:t>
            </a:r>
            <a:br>
              <a:rPr lang="en-US" dirty="0" smtClean="0"/>
            </a:br>
            <a:r>
              <a:rPr lang="en-US" dirty="0" smtClean="0"/>
              <a:t>Paper Chains</a:t>
            </a:r>
          </a:p>
        </p:txBody>
      </p:sp>
      <p:pic>
        <p:nvPicPr>
          <p:cNvPr id="51202" name="Picture 9" descr="exerc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88" y="1841500"/>
            <a:ext cx="253841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irector penguin used to start vide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029200"/>
            <a:ext cx="11144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8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11193</TotalTime>
  <Words>702</Words>
  <Application>Microsoft Office PowerPoint</Application>
  <PresentationFormat>On-screen Show (4:3)</PresentationFormat>
  <Paragraphs>79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4_Main_Olive</vt:lpstr>
      <vt:lpstr>5_Main_Olive</vt:lpstr>
      <vt:lpstr>10_Main_Olive</vt:lpstr>
      <vt:lpstr>PowerPoint Presentation</vt:lpstr>
      <vt:lpstr>PowerPoint Presentation</vt:lpstr>
      <vt:lpstr>PowerPoint Presentation</vt:lpstr>
      <vt:lpstr>TeamSTEPPS Skills </vt:lpstr>
      <vt:lpstr>Does TeamSTEPPS Work?</vt:lpstr>
      <vt:lpstr>Does TeamSTEPPS Work?</vt:lpstr>
      <vt:lpstr>Office Environment</vt:lpstr>
      <vt:lpstr>Office Environment</vt:lpstr>
      <vt:lpstr>Team-Building Exercise:  Paper Chains</vt:lpstr>
      <vt:lpstr>Why Does Teamwork Matter in Office-Based Care?</vt:lpstr>
      <vt:lpstr>References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American Institutes for Research</dc:creator>
  <cp:lastModifiedBy>Windows User</cp:lastModifiedBy>
  <cp:revision>870</cp:revision>
  <dcterms:created xsi:type="dcterms:W3CDTF">2008-11-10T19:19:20Z</dcterms:created>
  <dcterms:modified xsi:type="dcterms:W3CDTF">2016-02-17T16:11:45Z</dcterms:modified>
</cp:coreProperties>
</file>