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 id="2147483650" r:id="rId2"/>
  </p:sldMasterIdLst>
  <p:notesMasterIdLst>
    <p:notesMasterId r:id="rId24"/>
  </p:notesMasterIdLst>
  <p:handoutMasterIdLst>
    <p:handoutMasterId r:id="rId25"/>
  </p:handoutMasterIdLst>
  <p:sldIdLst>
    <p:sldId id="321" r:id="rId3"/>
    <p:sldId id="310" r:id="rId4"/>
    <p:sldId id="257" r:id="rId5"/>
    <p:sldId id="270" r:id="rId6"/>
    <p:sldId id="298" r:id="rId7"/>
    <p:sldId id="299" r:id="rId8"/>
    <p:sldId id="300" r:id="rId9"/>
    <p:sldId id="272" r:id="rId10"/>
    <p:sldId id="304" r:id="rId11"/>
    <p:sldId id="306" r:id="rId12"/>
    <p:sldId id="312" r:id="rId13"/>
    <p:sldId id="307" r:id="rId14"/>
    <p:sldId id="318" r:id="rId15"/>
    <p:sldId id="308" r:id="rId16"/>
    <p:sldId id="319" r:id="rId17"/>
    <p:sldId id="314" r:id="rId18"/>
    <p:sldId id="315" r:id="rId19"/>
    <p:sldId id="316" r:id="rId20"/>
    <p:sldId id="317" r:id="rId21"/>
    <p:sldId id="283" r:id="rId22"/>
    <p:sldId id="320" r:id="rId23"/>
  </p:sldIdLst>
  <p:sldSz cx="6858000" cy="9144000" type="letter"/>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1584">
          <p15:clr>
            <a:srgbClr val="A4A3A4"/>
          </p15:clr>
        </p15:guide>
        <p15:guide id="2" pos="318">
          <p15:clr>
            <a:srgbClr val="A4A3A4"/>
          </p15:clr>
        </p15:guide>
        <p15:guide id="3" pos="3282">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HHS" initials="DMB"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0000FF"/>
    <a:srgbClr val="663300"/>
    <a:srgbClr val="EDEDE1"/>
    <a:srgbClr val="C7C397"/>
    <a:srgbClr val="FFFFCC"/>
    <a:srgbClr val="A50021"/>
    <a:srgbClr val="EAEAEA"/>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p:restoredLeft sz="14191" autoAdjust="0"/>
    <p:restoredTop sz="95396" autoAdjust="0"/>
  </p:normalViewPr>
  <p:slideViewPr>
    <p:cSldViewPr snapToGrid="0">
      <p:cViewPr>
        <p:scale>
          <a:sx n="66" d="100"/>
          <a:sy n="66" d="100"/>
        </p:scale>
        <p:origin x="-2395" y="-24"/>
      </p:cViewPr>
      <p:guideLst>
        <p:guide orient="horz" pos="1584"/>
        <p:guide pos="318"/>
        <p:guide pos="328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4" d="100"/>
          <a:sy n="74" d="100"/>
        </p:scale>
        <p:origin x="-324"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3038475" cy="463550"/>
          </a:xfrm>
          <a:prstGeom prst="rect">
            <a:avLst/>
          </a:prstGeom>
          <a:noFill/>
          <a:ln>
            <a:noFill/>
          </a:ln>
          <a:effectLst/>
          <a:extLst/>
        </p:spPr>
        <p:txBody>
          <a:bodyPr vert="horz" wrap="square" lIns="88139" tIns="44070" rIns="88139" bIns="44070" numCol="1" anchor="t" anchorCtr="0" compatLnSpc="1">
            <a:prstTxWarp prst="textNoShape">
              <a:avLst/>
            </a:prstTxWarp>
          </a:bodyPr>
          <a:lstStyle>
            <a:lvl1pPr>
              <a:defRPr sz="1200">
                <a:latin typeface="Arial" charset="0"/>
              </a:defRPr>
            </a:lvl1pPr>
          </a:lstStyle>
          <a:p>
            <a:pPr>
              <a:defRPr/>
            </a:pPr>
            <a:endParaRPr lang="en-US"/>
          </a:p>
        </p:txBody>
      </p:sp>
      <p:sp>
        <p:nvSpPr>
          <p:cNvPr id="70659" name="Rectangle 3"/>
          <p:cNvSpPr>
            <a:spLocks noGrp="1" noChangeArrowheads="1"/>
          </p:cNvSpPr>
          <p:nvPr>
            <p:ph type="dt" sz="quarter" idx="1"/>
          </p:nvPr>
        </p:nvSpPr>
        <p:spPr bwMode="auto">
          <a:xfrm>
            <a:off x="3970338" y="0"/>
            <a:ext cx="3038475" cy="463550"/>
          </a:xfrm>
          <a:prstGeom prst="rect">
            <a:avLst/>
          </a:prstGeom>
          <a:noFill/>
          <a:ln>
            <a:noFill/>
          </a:ln>
          <a:effectLst/>
          <a:extLst/>
        </p:spPr>
        <p:txBody>
          <a:bodyPr vert="horz" wrap="square" lIns="88139" tIns="44070" rIns="88139" bIns="44070" numCol="1" anchor="t" anchorCtr="0" compatLnSpc="1">
            <a:prstTxWarp prst="textNoShape">
              <a:avLst/>
            </a:prstTxWarp>
          </a:bodyPr>
          <a:lstStyle>
            <a:lvl1pPr algn="r">
              <a:defRPr sz="1200">
                <a:latin typeface="Arial" charset="0"/>
              </a:defRPr>
            </a:lvl1pPr>
          </a:lstStyle>
          <a:p>
            <a:pPr>
              <a:defRPr/>
            </a:pPr>
            <a:endParaRPr lang="en-US"/>
          </a:p>
        </p:txBody>
      </p:sp>
      <p:sp>
        <p:nvSpPr>
          <p:cNvPr id="70660" name="Rectangle 4"/>
          <p:cNvSpPr>
            <a:spLocks noGrp="1" noChangeArrowheads="1"/>
          </p:cNvSpPr>
          <p:nvPr>
            <p:ph type="ftr" sz="quarter" idx="2"/>
          </p:nvPr>
        </p:nvSpPr>
        <p:spPr bwMode="auto">
          <a:xfrm>
            <a:off x="0" y="8831263"/>
            <a:ext cx="3038475" cy="463550"/>
          </a:xfrm>
          <a:prstGeom prst="rect">
            <a:avLst/>
          </a:prstGeom>
          <a:noFill/>
          <a:ln>
            <a:noFill/>
          </a:ln>
          <a:effectLst/>
          <a:extLst/>
        </p:spPr>
        <p:txBody>
          <a:bodyPr vert="horz" wrap="square" lIns="88139" tIns="44070" rIns="88139" bIns="44070" numCol="1" anchor="b" anchorCtr="0" compatLnSpc="1">
            <a:prstTxWarp prst="textNoShape">
              <a:avLst/>
            </a:prstTxWarp>
          </a:bodyPr>
          <a:lstStyle>
            <a:lvl1pPr>
              <a:defRPr sz="1200">
                <a:latin typeface="Arial" charset="0"/>
              </a:defRPr>
            </a:lvl1pPr>
          </a:lstStyle>
          <a:p>
            <a:pPr>
              <a:defRPr/>
            </a:pPr>
            <a:endParaRPr lang="en-US"/>
          </a:p>
        </p:txBody>
      </p:sp>
      <p:sp>
        <p:nvSpPr>
          <p:cNvPr id="70661" name="Rectangle 5"/>
          <p:cNvSpPr>
            <a:spLocks noGrp="1" noChangeArrowheads="1"/>
          </p:cNvSpPr>
          <p:nvPr>
            <p:ph type="sldNum" sz="quarter" idx="3"/>
          </p:nvPr>
        </p:nvSpPr>
        <p:spPr bwMode="auto">
          <a:xfrm>
            <a:off x="3970338" y="8831263"/>
            <a:ext cx="3038475" cy="463550"/>
          </a:xfrm>
          <a:prstGeom prst="rect">
            <a:avLst/>
          </a:prstGeom>
          <a:noFill/>
          <a:ln>
            <a:noFill/>
          </a:ln>
          <a:effectLst/>
          <a:extLst/>
        </p:spPr>
        <p:txBody>
          <a:bodyPr vert="horz" wrap="square" lIns="88139" tIns="44070" rIns="88139" bIns="44070" numCol="1" anchor="b" anchorCtr="0" compatLnSpc="1">
            <a:prstTxWarp prst="textNoShape">
              <a:avLst/>
            </a:prstTxWarp>
          </a:bodyPr>
          <a:lstStyle>
            <a:lvl1pPr algn="r">
              <a:defRPr sz="1200">
                <a:latin typeface="Arial" charset="0"/>
              </a:defRPr>
            </a:lvl1pPr>
          </a:lstStyle>
          <a:p>
            <a:pPr>
              <a:defRPr/>
            </a:pPr>
            <a:fld id="{9367BADA-E7C1-41A6-AB8A-133B3CD2FB88}" type="slidenum">
              <a:rPr lang="en-US"/>
              <a:pPr>
                <a:defRPr/>
              </a:pPr>
              <a:t>‹#›</a:t>
            </a:fld>
            <a:endParaRPr lang="en-US"/>
          </a:p>
        </p:txBody>
      </p:sp>
    </p:spTree>
    <p:extLst>
      <p:ext uri="{BB962C8B-B14F-4D97-AF65-F5344CB8AC3E}">
        <p14:creationId xmlns:p14="http://schemas.microsoft.com/office/powerpoint/2010/main" val="342045486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8475" cy="463550"/>
          </a:xfrm>
          <a:prstGeom prst="rect">
            <a:avLst/>
          </a:prstGeom>
          <a:noFill/>
          <a:ln>
            <a:noFill/>
          </a:ln>
          <a:effectLst/>
          <a:extLst/>
        </p:spPr>
        <p:txBody>
          <a:bodyPr vert="horz" wrap="square" lIns="93155" tIns="46579" rIns="93155" bIns="46579" numCol="1" anchor="t" anchorCtr="0" compatLnSpc="1">
            <a:prstTxWarp prst="textNoShape">
              <a:avLst/>
            </a:prstTxWarp>
          </a:bodyPr>
          <a:lstStyle>
            <a:lvl1pPr defTabSz="931887">
              <a:defRPr sz="1200">
                <a:latin typeface="Arial" charset="0"/>
              </a:defRPr>
            </a:lvl1pPr>
          </a:lstStyle>
          <a:p>
            <a:pPr>
              <a:defRPr/>
            </a:pPr>
            <a:endParaRPr lang="en-US"/>
          </a:p>
        </p:txBody>
      </p:sp>
      <p:sp>
        <p:nvSpPr>
          <p:cNvPr id="5123" name="Rectangle 3"/>
          <p:cNvSpPr>
            <a:spLocks noGrp="1" noChangeArrowheads="1"/>
          </p:cNvSpPr>
          <p:nvPr>
            <p:ph type="dt" idx="1"/>
          </p:nvPr>
        </p:nvSpPr>
        <p:spPr bwMode="auto">
          <a:xfrm>
            <a:off x="3970338" y="0"/>
            <a:ext cx="3038475" cy="463550"/>
          </a:xfrm>
          <a:prstGeom prst="rect">
            <a:avLst/>
          </a:prstGeom>
          <a:noFill/>
          <a:ln>
            <a:noFill/>
          </a:ln>
          <a:effectLst/>
          <a:extLst/>
        </p:spPr>
        <p:txBody>
          <a:bodyPr vert="horz" wrap="square" lIns="93155" tIns="46579" rIns="93155" bIns="46579" numCol="1" anchor="t" anchorCtr="0" compatLnSpc="1">
            <a:prstTxWarp prst="textNoShape">
              <a:avLst/>
            </a:prstTxWarp>
          </a:bodyPr>
          <a:lstStyle>
            <a:lvl1pPr algn="r" defTabSz="931887">
              <a:defRPr sz="1200">
                <a:latin typeface="Arial" charset="0"/>
              </a:defRPr>
            </a:lvl1pPr>
          </a:lstStyle>
          <a:p>
            <a:pPr>
              <a:defRPr/>
            </a:pPr>
            <a:endParaRPr lang="en-US"/>
          </a:p>
        </p:txBody>
      </p:sp>
      <p:sp>
        <p:nvSpPr>
          <p:cNvPr id="25604" name="Rectangle 4"/>
          <p:cNvSpPr>
            <a:spLocks noGrp="1" noRot="1" noChangeAspect="1" noChangeArrowheads="1" noTextEdit="1"/>
          </p:cNvSpPr>
          <p:nvPr>
            <p:ph type="sldImg" idx="2"/>
          </p:nvPr>
        </p:nvSpPr>
        <p:spPr bwMode="auto">
          <a:xfrm>
            <a:off x="2198688" y="698500"/>
            <a:ext cx="2614612"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701675" y="4416425"/>
            <a:ext cx="5607050" cy="4181475"/>
          </a:xfrm>
          <a:prstGeom prst="rect">
            <a:avLst/>
          </a:prstGeom>
          <a:noFill/>
          <a:ln>
            <a:noFill/>
          </a:ln>
          <a:effectLst/>
          <a:extLst/>
        </p:spPr>
        <p:txBody>
          <a:bodyPr vert="horz" wrap="square" lIns="93155" tIns="46579" rIns="93155" bIns="4657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31263"/>
            <a:ext cx="3038475" cy="463550"/>
          </a:xfrm>
          <a:prstGeom prst="rect">
            <a:avLst/>
          </a:prstGeom>
          <a:noFill/>
          <a:ln>
            <a:noFill/>
          </a:ln>
          <a:effectLst/>
          <a:extLst/>
        </p:spPr>
        <p:txBody>
          <a:bodyPr vert="horz" wrap="square" lIns="93155" tIns="46579" rIns="93155" bIns="46579" numCol="1" anchor="b" anchorCtr="0" compatLnSpc="1">
            <a:prstTxWarp prst="textNoShape">
              <a:avLst/>
            </a:prstTxWarp>
          </a:bodyPr>
          <a:lstStyle>
            <a:lvl1pPr defTabSz="931887">
              <a:defRPr sz="1200">
                <a:latin typeface="Arial" charset="0"/>
              </a:defRPr>
            </a:lvl1pPr>
          </a:lstStyle>
          <a:p>
            <a:pPr>
              <a:defRPr/>
            </a:pPr>
            <a:endParaRPr lang="en-US"/>
          </a:p>
        </p:txBody>
      </p:sp>
      <p:sp>
        <p:nvSpPr>
          <p:cNvPr id="5127" name="Rectangle 7"/>
          <p:cNvSpPr>
            <a:spLocks noGrp="1" noChangeArrowheads="1"/>
          </p:cNvSpPr>
          <p:nvPr>
            <p:ph type="sldNum" sz="quarter" idx="5"/>
          </p:nvPr>
        </p:nvSpPr>
        <p:spPr bwMode="auto">
          <a:xfrm>
            <a:off x="3970338" y="8831263"/>
            <a:ext cx="3038475" cy="463550"/>
          </a:xfrm>
          <a:prstGeom prst="rect">
            <a:avLst/>
          </a:prstGeom>
          <a:noFill/>
          <a:ln>
            <a:noFill/>
          </a:ln>
          <a:effectLst/>
          <a:extLst/>
        </p:spPr>
        <p:txBody>
          <a:bodyPr vert="horz" wrap="square" lIns="93155" tIns="46579" rIns="93155" bIns="46579" numCol="1" anchor="b" anchorCtr="0" compatLnSpc="1">
            <a:prstTxWarp prst="textNoShape">
              <a:avLst/>
            </a:prstTxWarp>
          </a:bodyPr>
          <a:lstStyle>
            <a:lvl1pPr algn="r" defTabSz="931887">
              <a:defRPr sz="1200">
                <a:latin typeface="Arial" charset="0"/>
              </a:defRPr>
            </a:lvl1pPr>
          </a:lstStyle>
          <a:p>
            <a:pPr>
              <a:defRPr/>
            </a:pPr>
            <a:fld id="{3830EFE5-FA32-427D-A3CC-EE2E20CCA09F}" type="slidenum">
              <a:rPr lang="en-US"/>
              <a:pPr>
                <a:defRPr/>
              </a:pPr>
              <a:t>‹#›</a:t>
            </a:fld>
            <a:endParaRPr lang="en-US"/>
          </a:p>
        </p:txBody>
      </p:sp>
    </p:spTree>
    <p:extLst>
      <p:ext uri="{BB962C8B-B14F-4D97-AF65-F5344CB8AC3E}">
        <p14:creationId xmlns:p14="http://schemas.microsoft.com/office/powerpoint/2010/main" val="2484854089"/>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83436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895327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135107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137967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619964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0265531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9869395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3035265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811767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03840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918151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693954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589053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930257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652974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447960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802097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77363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7889779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27"/>
          <p:cNvSpPr>
            <a:spLocks noChangeArrowheads="1"/>
          </p:cNvSpPr>
          <p:nvPr userDrawn="1"/>
        </p:nvSpPr>
        <p:spPr bwMode="auto">
          <a:xfrm>
            <a:off x="0" y="6172200"/>
            <a:ext cx="6858000" cy="2286000"/>
          </a:xfrm>
          <a:prstGeom prst="rect">
            <a:avLst/>
          </a:prstGeom>
          <a:solidFill>
            <a:srgbClr val="EDEDE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mtClean="0"/>
          </a:p>
        </p:txBody>
      </p:sp>
      <p:sp>
        <p:nvSpPr>
          <p:cNvPr id="8" name="Rectangle 32"/>
          <p:cNvSpPr>
            <a:spLocks noChangeArrowheads="1"/>
          </p:cNvSpPr>
          <p:nvPr userDrawn="1"/>
        </p:nvSpPr>
        <p:spPr bwMode="auto">
          <a:xfrm>
            <a:off x="0" y="152400"/>
            <a:ext cx="6858000" cy="3886200"/>
          </a:xfrm>
          <a:prstGeom prst="rect">
            <a:avLst/>
          </a:prstGeom>
          <a:solidFill>
            <a:srgbClr val="C7C397"/>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mtClean="0"/>
          </a:p>
        </p:txBody>
      </p:sp>
      <p:pic>
        <p:nvPicPr>
          <p:cNvPr id="9" name="Picture 33" descr="Slide_content_2_10"/>
          <p:cNvPicPr>
            <a:picLocks noChangeAspect="1" noChangeArrowheads="1"/>
          </p:cNvPicPr>
          <p:nvPr userDrawn="1"/>
        </p:nvPicPr>
        <p:blipFill>
          <a:blip r:embed="rId2">
            <a:extLst>
              <a:ext uri="{28A0092B-C50C-407E-A947-70E740481C1C}">
                <a14:useLocalDpi xmlns:a14="http://schemas.microsoft.com/office/drawing/2010/main" val="0"/>
              </a:ext>
            </a:extLst>
          </a:blip>
          <a:srcRect t="40189" r="38197" b="12088"/>
          <a:stretch>
            <a:fillRect/>
          </a:stretch>
        </p:blipFill>
        <p:spPr bwMode="auto">
          <a:xfrm>
            <a:off x="762000" y="6629400"/>
            <a:ext cx="1828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34"/>
          <p:cNvSpPr>
            <a:spLocks noChangeArrowheads="1"/>
          </p:cNvSpPr>
          <p:nvPr userDrawn="1"/>
        </p:nvSpPr>
        <p:spPr bwMode="auto">
          <a:xfrm rot="10800000">
            <a:off x="1676400" y="6629400"/>
            <a:ext cx="1066800" cy="1143000"/>
          </a:xfrm>
          <a:prstGeom prst="rtTriangle">
            <a:avLst/>
          </a:prstGeom>
          <a:solidFill>
            <a:srgbClr val="EDEDE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mtClean="0"/>
          </a:p>
        </p:txBody>
      </p:sp>
      <p:sp>
        <p:nvSpPr>
          <p:cNvPr id="3074" name="Rectangle 2"/>
          <p:cNvSpPr>
            <a:spLocks noGrp="1" noChangeArrowheads="1"/>
          </p:cNvSpPr>
          <p:nvPr>
            <p:ph type="ctrTitle"/>
          </p:nvPr>
        </p:nvSpPr>
        <p:spPr>
          <a:xfrm>
            <a:off x="514350" y="4191000"/>
            <a:ext cx="5829300" cy="762000"/>
          </a:xfrm>
        </p:spPr>
        <p:txBody>
          <a:bodyPr anchor="ctr"/>
          <a:lstStyle>
            <a:lvl1pPr algn="ctr">
              <a:defRPr sz="2200">
                <a:solidFill>
                  <a:srgbClr val="333399"/>
                </a:solidFill>
              </a:defRPr>
            </a:lvl1pPr>
          </a:lstStyle>
          <a:p>
            <a:pPr lvl="0"/>
            <a:r>
              <a:rPr lang="en-US" noProof="0" smtClean="0"/>
              <a:t>CLICK TO EDIT MASTER TITLE STYLE</a:t>
            </a:r>
          </a:p>
        </p:txBody>
      </p:sp>
    </p:spTree>
    <p:extLst>
      <p:ext uri="{BB962C8B-B14F-4D97-AF65-F5344CB8AC3E}">
        <p14:creationId xmlns:p14="http://schemas.microsoft.com/office/powerpoint/2010/main" val="159714828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14101245-0CFD-4CBA-B3E1-52032530915E}" type="slidenum">
              <a:rPr lang="en-US"/>
              <a:pPr>
                <a:defRPr/>
              </a:pPr>
              <a:t>‹#›</a:t>
            </a:fld>
            <a:endParaRPr lang="en-US"/>
          </a:p>
        </p:txBody>
      </p:sp>
    </p:spTree>
    <p:extLst>
      <p:ext uri="{BB962C8B-B14F-4D97-AF65-F5344CB8AC3E}">
        <p14:creationId xmlns:p14="http://schemas.microsoft.com/office/powerpoint/2010/main" val="302740452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90950" y="290513"/>
            <a:ext cx="1162050" cy="83200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290513"/>
            <a:ext cx="3333750" cy="83200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A52C123C-D1FF-4F70-828F-D5299B52C160}" type="slidenum">
              <a:rPr lang="en-US"/>
              <a:pPr>
                <a:defRPr/>
              </a:pPr>
              <a:t>‹#›</a:t>
            </a:fld>
            <a:endParaRPr lang="en-US"/>
          </a:p>
        </p:txBody>
      </p:sp>
    </p:spTree>
    <p:extLst>
      <p:ext uri="{BB962C8B-B14F-4D97-AF65-F5344CB8AC3E}">
        <p14:creationId xmlns:p14="http://schemas.microsoft.com/office/powerpoint/2010/main" val="414702096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90513"/>
            <a:ext cx="4648200" cy="3952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852488"/>
            <a:ext cx="2247900" cy="7758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705100" y="852488"/>
            <a:ext cx="2247900" cy="7758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9D6C7E7C-033E-4555-AC3D-238B788680D0}" type="slidenum">
              <a:rPr lang="en-US"/>
              <a:pPr>
                <a:defRPr/>
              </a:pPr>
              <a:t>‹#›</a:t>
            </a:fld>
            <a:endParaRPr lang="en-US"/>
          </a:p>
        </p:txBody>
      </p:sp>
    </p:spTree>
    <p:extLst>
      <p:ext uri="{BB962C8B-B14F-4D97-AF65-F5344CB8AC3E}">
        <p14:creationId xmlns:p14="http://schemas.microsoft.com/office/powerpoint/2010/main" val="69231887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8"/>
            <a:ext cx="5829300" cy="1960562"/>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54619228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2195052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568210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05000" y="852488"/>
            <a:ext cx="2247900" cy="7758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05300" y="852488"/>
            <a:ext cx="2247900" cy="7758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4400539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779664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4756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517519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58A0D5AA-F1BE-418D-B435-E48BDF94AC76}" type="slidenum">
              <a:rPr lang="en-US"/>
              <a:pPr>
                <a:defRPr/>
              </a:pPr>
              <a:t>‹#›</a:t>
            </a:fld>
            <a:endParaRPr lang="en-US"/>
          </a:p>
        </p:txBody>
      </p:sp>
    </p:spTree>
    <p:extLst>
      <p:ext uri="{BB962C8B-B14F-4D97-AF65-F5344CB8AC3E}">
        <p14:creationId xmlns:p14="http://schemas.microsoft.com/office/powerpoint/2010/main" val="1765679655"/>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8976794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8093652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9454979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91150" y="290513"/>
            <a:ext cx="1162050" cy="83200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290513"/>
            <a:ext cx="3333750" cy="83200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8849915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290513"/>
            <a:ext cx="4648200" cy="3952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905000" y="852488"/>
            <a:ext cx="2247900" cy="7758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05300" y="852488"/>
            <a:ext cx="2247900" cy="7758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6583023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CDA15AA-7A94-4010-8340-9E277EFC73DB}" type="slidenum">
              <a:rPr lang="en-US"/>
              <a:pPr>
                <a:defRPr/>
              </a:pPr>
              <a:t>‹#›</a:t>
            </a:fld>
            <a:endParaRPr lang="en-US"/>
          </a:p>
        </p:txBody>
      </p:sp>
    </p:spTree>
    <p:extLst>
      <p:ext uri="{BB962C8B-B14F-4D97-AF65-F5344CB8AC3E}">
        <p14:creationId xmlns:p14="http://schemas.microsoft.com/office/powerpoint/2010/main" val="7340664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852488"/>
            <a:ext cx="2247900" cy="7758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705100" y="852488"/>
            <a:ext cx="2247900" cy="7758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928CF225-F1B6-471E-8F35-4ADD280A1708}" type="slidenum">
              <a:rPr lang="en-US"/>
              <a:pPr>
                <a:defRPr/>
              </a:pPr>
              <a:t>‹#›</a:t>
            </a:fld>
            <a:endParaRPr lang="en-US"/>
          </a:p>
        </p:txBody>
      </p:sp>
    </p:spTree>
    <p:extLst>
      <p:ext uri="{BB962C8B-B14F-4D97-AF65-F5344CB8AC3E}">
        <p14:creationId xmlns:p14="http://schemas.microsoft.com/office/powerpoint/2010/main" val="191781081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AF626C9A-3873-4C89-8E42-23F751E89468}" type="slidenum">
              <a:rPr lang="en-US"/>
              <a:pPr>
                <a:defRPr/>
              </a:pPr>
              <a:t>‹#›</a:t>
            </a:fld>
            <a:endParaRPr lang="en-US"/>
          </a:p>
        </p:txBody>
      </p:sp>
    </p:spTree>
    <p:extLst>
      <p:ext uri="{BB962C8B-B14F-4D97-AF65-F5344CB8AC3E}">
        <p14:creationId xmlns:p14="http://schemas.microsoft.com/office/powerpoint/2010/main" val="217860443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3D01414B-A9E7-46CB-8993-E62B09AEFA20}" type="slidenum">
              <a:rPr lang="en-US"/>
              <a:pPr>
                <a:defRPr/>
              </a:pPr>
              <a:t>‹#›</a:t>
            </a:fld>
            <a:endParaRPr lang="en-US"/>
          </a:p>
        </p:txBody>
      </p:sp>
    </p:spTree>
    <p:extLst>
      <p:ext uri="{BB962C8B-B14F-4D97-AF65-F5344CB8AC3E}">
        <p14:creationId xmlns:p14="http://schemas.microsoft.com/office/powerpoint/2010/main" val="174423189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74CC56F5-3D6E-461D-A6B7-51BA23C68730}" type="slidenum">
              <a:rPr lang="en-US"/>
              <a:pPr>
                <a:defRPr/>
              </a:pPr>
              <a:t>‹#›</a:t>
            </a:fld>
            <a:endParaRPr lang="en-US"/>
          </a:p>
        </p:txBody>
      </p:sp>
    </p:spTree>
    <p:extLst>
      <p:ext uri="{BB962C8B-B14F-4D97-AF65-F5344CB8AC3E}">
        <p14:creationId xmlns:p14="http://schemas.microsoft.com/office/powerpoint/2010/main" val="292267638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E45836FC-8415-438B-B3C5-F1A948E83DB6}" type="slidenum">
              <a:rPr lang="en-US"/>
              <a:pPr>
                <a:defRPr/>
              </a:pPr>
              <a:t>‹#›</a:t>
            </a:fld>
            <a:endParaRPr lang="en-US"/>
          </a:p>
        </p:txBody>
      </p:sp>
    </p:spTree>
    <p:extLst>
      <p:ext uri="{BB962C8B-B14F-4D97-AF65-F5344CB8AC3E}">
        <p14:creationId xmlns:p14="http://schemas.microsoft.com/office/powerpoint/2010/main" val="332834592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9AC47036-B2B6-4B0B-A716-F48A0F7D80DE}" type="slidenum">
              <a:rPr lang="en-US"/>
              <a:pPr>
                <a:defRPr/>
              </a:pPr>
              <a:t>‹#›</a:t>
            </a:fld>
            <a:endParaRPr lang="en-US"/>
          </a:p>
        </p:txBody>
      </p:sp>
    </p:spTree>
    <p:extLst>
      <p:ext uri="{BB962C8B-B14F-4D97-AF65-F5344CB8AC3E}">
        <p14:creationId xmlns:p14="http://schemas.microsoft.com/office/powerpoint/2010/main" val="318764782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5"/>
          <p:cNvSpPr>
            <a:spLocks noChangeArrowheads="1"/>
          </p:cNvSpPr>
          <p:nvPr/>
        </p:nvSpPr>
        <p:spPr bwMode="auto">
          <a:xfrm>
            <a:off x="5029200" y="0"/>
            <a:ext cx="1524000" cy="9144000"/>
          </a:xfrm>
          <a:prstGeom prst="rect">
            <a:avLst/>
          </a:prstGeom>
          <a:solidFill>
            <a:srgbClr val="EDEDE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mtClean="0"/>
          </a:p>
        </p:txBody>
      </p:sp>
      <p:sp>
        <p:nvSpPr>
          <p:cNvPr id="1027" name="Rectangle 26"/>
          <p:cNvSpPr>
            <a:spLocks noChangeArrowheads="1"/>
          </p:cNvSpPr>
          <p:nvPr/>
        </p:nvSpPr>
        <p:spPr bwMode="auto">
          <a:xfrm>
            <a:off x="5029200" y="838200"/>
            <a:ext cx="1524000" cy="1447800"/>
          </a:xfrm>
          <a:prstGeom prst="rect">
            <a:avLst/>
          </a:prstGeom>
          <a:solidFill>
            <a:srgbClr val="C7C39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mtClean="0"/>
          </a:p>
        </p:txBody>
      </p:sp>
      <p:sp>
        <p:nvSpPr>
          <p:cNvPr id="1028" name="Rectangle 2"/>
          <p:cNvSpPr>
            <a:spLocks noGrp="1" noChangeArrowheads="1"/>
          </p:cNvSpPr>
          <p:nvPr>
            <p:ph type="title"/>
          </p:nvPr>
        </p:nvSpPr>
        <p:spPr bwMode="auto">
          <a:xfrm>
            <a:off x="304800" y="290513"/>
            <a:ext cx="4648200"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dirty="0" smtClean="0"/>
              <a:t>CLICK TO EDIT MASTER TITLE STYLE</a:t>
            </a:r>
          </a:p>
        </p:txBody>
      </p:sp>
      <p:sp>
        <p:nvSpPr>
          <p:cNvPr id="1029" name="Rectangle 3"/>
          <p:cNvSpPr>
            <a:spLocks noGrp="1" noChangeArrowheads="1"/>
          </p:cNvSpPr>
          <p:nvPr>
            <p:ph type="body" idx="1"/>
          </p:nvPr>
        </p:nvSpPr>
        <p:spPr bwMode="auto">
          <a:xfrm>
            <a:off x="304800" y="852488"/>
            <a:ext cx="4648200" cy="775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p:txBody>
      </p:sp>
      <p:sp>
        <p:nvSpPr>
          <p:cNvPr id="1030" name="Rectangle 6"/>
          <p:cNvSpPr>
            <a:spLocks noGrp="1" noChangeArrowheads="1"/>
          </p:cNvSpPr>
          <p:nvPr>
            <p:ph type="sldNum" sz="quarter" idx="4"/>
          </p:nvPr>
        </p:nvSpPr>
        <p:spPr bwMode="auto">
          <a:xfrm>
            <a:off x="6553200" y="8839200"/>
            <a:ext cx="304800" cy="228600"/>
          </a:xfrm>
          <a:prstGeom prst="rect">
            <a:avLst/>
          </a:prstGeom>
          <a:noFill/>
          <a:ln>
            <a:noFill/>
          </a:ln>
          <a:effectLst/>
          <a:extLst/>
        </p:spPr>
        <p:txBody>
          <a:bodyPr vert="horz" wrap="none" lIns="0" tIns="0" rIns="0" bIns="0" numCol="1" anchor="ctr" anchorCtr="0" compatLnSpc="1">
            <a:prstTxWarp prst="textNoShape">
              <a:avLst/>
            </a:prstTxWarp>
          </a:bodyPr>
          <a:lstStyle>
            <a:lvl1pPr algn="ctr">
              <a:defRPr sz="900">
                <a:solidFill>
                  <a:srgbClr val="663300"/>
                </a:solidFill>
                <a:latin typeface="Verdana" pitchFamily="34" charset="0"/>
              </a:defRPr>
            </a:lvl1pPr>
          </a:lstStyle>
          <a:p>
            <a:pPr>
              <a:defRPr/>
            </a:pPr>
            <a:fld id="{6EA67340-E2FA-45D7-AD05-2E696F97C93E}" type="slidenum">
              <a:rPr lang="en-US"/>
              <a:pPr>
                <a:defRPr/>
              </a:pPr>
              <a:t>‹#›</a:t>
            </a:fld>
            <a:endParaRPr lang="en-US"/>
          </a:p>
        </p:txBody>
      </p:sp>
      <p:grpSp>
        <p:nvGrpSpPr>
          <p:cNvPr id="1031" name="Group 12"/>
          <p:cNvGrpSpPr>
            <a:grpSpLocks/>
          </p:cNvGrpSpPr>
          <p:nvPr/>
        </p:nvGrpSpPr>
        <p:grpSpPr bwMode="auto">
          <a:xfrm>
            <a:off x="0" y="8839200"/>
            <a:ext cx="6858000" cy="228600"/>
            <a:chOff x="-48" y="5568"/>
            <a:chExt cx="4320" cy="144"/>
          </a:xfrm>
        </p:grpSpPr>
        <p:sp>
          <p:nvSpPr>
            <p:cNvPr id="1039" name="Line 10"/>
            <p:cNvSpPr>
              <a:spLocks noChangeShapeType="1"/>
            </p:cNvSpPr>
            <p:nvPr userDrawn="1"/>
          </p:nvSpPr>
          <p:spPr bwMode="auto">
            <a:xfrm>
              <a:off x="-48" y="5712"/>
              <a:ext cx="4320" cy="0"/>
            </a:xfrm>
            <a:prstGeom prst="line">
              <a:avLst/>
            </a:prstGeom>
            <a:noFill/>
            <a:ln w="9525">
              <a:solidFill>
                <a:srgbClr val="C7C39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0" name="Line 11"/>
            <p:cNvSpPr>
              <a:spLocks noChangeShapeType="1"/>
            </p:cNvSpPr>
            <p:nvPr userDrawn="1"/>
          </p:nvSpPr>
          <p:spPr bwMode="auto">
            <a:xfrm>
              <a:off x="-48" y="5568"/>
              <a:ext cx="4320" cy="0"/>
            </a:xfrm>
            <a:prstGeom prst="line">
              <a:avLst/>
            </a:prstGeom>
            <a:noFill/>
            <a:ln w="9525">
              <a:solidFill>
                <a:srgbClr val="C7C397"/>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32" name="Rectangle 14"/>
          <p:cNvSpPr>
            <a:spLocks noChangeArrowheads="1"/>
          </p:cNvSpPr>
          <p:nvPr/>
        </p:nvSpPr>
        <p:spPr bwMode="auto">
          <a:xfrm>
            <a:off x="0" y="8839200"/>
            <a:ext cx="2171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altLang="en-US" sz="900" dirty="0" smtClean="0">
                <a:solidFill>
                  <a:srgbClr val="663300"/>
                </a:solidFill>
                <a:latin typeface="Verdana" pitchFamily="34" charset="0"/>
              </a:rPr>
              <a:t> TeamSTEPPS |  Office-Based Care</a:t>
            </a:r>
          </a:p>
        </p:txBody>
      </p:sp>
      <p:sp>
        <p:nvSpPr>
          <p:cNvPr id="1033" name="Rectangle 21"/>
          <p:cNvSpPr>
            <a:spLocks noChangeArrowheads="1"/>
          </p:cNvSpPr>
          <p:nvPr/>
        </p:nvSpPr>
        <p:spPr bwMode="auto">
          <a:xfrm>
            <a:off x="5105400" y="1981200"/>
            <a:ext cx="1371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altLang="en-US" sz="1200" b="1" dirty="0" smtClean="0">
                <a:solidFill>
                  <a:srgbClr val="663300"/>
                </a:solidFill>
              </a:rPr>
              <a:t>Slide </a:t>
            </a:r>
            <a:fld id="{68DC0FBC-349F-4B7E-A373-1B1C50B84875}" type="slidenum">
              <a:rPr lang="en-US" altLang="en-US" sz="1200" b="1" smtClean="0">
                <a:solidFill>
                  <a:srgbClr val="663300"/>
                </a:solidFill>
              </a:rPr>
              <a:t>‹#›</a:t>
            </a:fld>
            <a:endParaRPr lang="en-US" altLang="en-US" sz="1200" b="1" dirty="0" smtClean="0">
              <a:solidFill>
                <a:srgbClr val="663300"/>
              </a:solidFill>
            </a:endParaRPr>
          </a:p>
        </p:txBody>
      </p:sp>
      <p:sp>
        <p:nvSpPr>
          <p:cNvPr id="1034" name="Rectangle 22"/>
          <p:cNvSpPr>
            <a:spLocks noChangeArrowheads="1"/>
          </p:cNvSpPr>
          <p:nvPr/>
        </p:nvSpPr>
        <p:spPr bwMode="auto">
          <a:xfrm>
            <a:off x="5105400" y="914400"/>
            <a:ext cx="1371600" cy="1033463"/>
          </a:xfrm>
          <a:prstGeom prst="rect">
            <a:avLst/>
          </a:prstGeom>
          <a:solidFill>
            <a:srgbClr val="EAEAEA"/>
          </a:solidFill>
          <a:ln w="9525">
            <a:solidFill>
              <a:srgbClr val="C7C397"/>
            </a:solidFill>
            <a:miter lim="800000"/>
            <a:headEnd/>
            <a:tailEnd/>
          </a:ln>
        </p:spPr>
        <p:txBody>
          <a:bodyPr lIns="45720" rIns="4572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90000"/>
              </a:lnSpc>
              <a:defRPr/>
            </a:pPr>
            <a:endParaRPr lang="en-US" altLang="en-US" sz="800" smtClean="0"/>
          </a:p>
        </p:txBody>
      </p:sp>
      <p:sp>
        <p:nvSpPr>
          <p:cNvPr id="1035" name="Line 34"/>
          <p:cNvSpPr>
            <a:spLocks noChangeShapeType="1"/>
          </p:cNvSpPr>
          <p:nvPr/>
        </p:nvSpPr>
        <p:spPr bwMode="auto">
          <a:xfrm>
            <a:off x="381000" y="685800"/>
            <a:ext cx="6172200" cy="0"/>
          </a:xfrm>
          <a:prstGeom prst="line">
            <a:avLst/>
          </a:prstGeom>
          <a:noFill/>
          <a:ln w="9525">
            <a:solidFill>
              <a:srgbClr val="C7C397"/>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036" name="Picture 39" descr="Slide_title2_02"/>
          <p:cNvPicPr>
            <a:picLocks noChangeAspect="1" noChangeArrowheads="1"/>
          </p:cNvPicPr>
          <p:nvPr/>
        </p:nvPicPr>
        <p:blipFill>
          <a:blip r:embed="rId14">
            <a:extLst>
              <a:ext uri="{28A0092B-C50C-407E-A947-70E740481C1C}">
                <a14:useLocalDpi xmlns:a14="http://schemas.microsoft.com/office/drawing/2010/main" val="0"/>
              </a:ext>
            </a:extLst>
          </a:blip>
          <a:srcRect l="74965" t="32530" r="2986"/>
          <a:stretch>
            <a:fillRect/>
          </a:stretch>
        </p:blipFill>
        <p:spPr bwMode="auto">
          <a:xfrm>
            <a:off x="5029200" y="152400"/>
            <a:ext cx="152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 name="Rectangle 31"/>
          <p:cNvSpPr>
            <a:spLocks noChangeArrowheads="1"/>
          </p:cNvSpPr>
          <p:nvPr/>
        </p:nvSpPr>
        <p:spPr bwMode="gray">
          <a:xfrm>
            <a:off x="5105400" y="228600"/>
            <a:ext cx="1371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95000"/>
              </a:lnSpc>
              <a:defRPr/>
            </a:pPr>
            <a:r>
              <a:rPr lang="en-US" altLang="en-US" sz="1200" b="1" dirty="0" smtClean="0">
                <a:solidFill>
                  <a:srgbClr val="FFFFE1"/>
                </a:solidFill>
              </a:rPr>
              <a:t>Measurement</a:t>
            </a:r>
          </a:p>
        </p:txBody>
      </p:sp>
    </p:spTree>
  </p:cSld>
  <p:clrMap bg1="lt1" tx1="dk1" bg2="lt2" tx2="dk2" accent1="accent1" accent2="accent2" accent3="accent3" accent4="accent4" accent5="accent5" accent6="accent6" hlink="hlink" folHlink="folHlink"/>
  <p:sldLayoutIdLst>
    <p:sldLayoutId id="2147484523" r:id="rId1"/>
    <p:sldLayoutId id="2147484500" r:id="rId2"/>
    <p:sldLayoutId id="2147484501" r:id="rId3"/>
    <p:sldLayoutId id="2147484502" r:id="rId4"/>
    <p:sldLayoutId id="2147484503" r:id="rId5"/>
    <p:sldLayoutId id="2147484504" r:id="rId6"/>
    <p:sldLayoutId id="2147484505" r:id="rId7"/>
    <p:sldLayoutId id="2147484506" r:id="rId8"/>
    <p:sldLayoutId id="2147484507" r:id="rId9"/>
    <p:sldLayoutId id="2147484508" r:id="rId10"/>
    <p:sldLayoutId id="2147484509" r:id="rId11"/>
    <p:sldLayoutId id="2147484510" r:id="rId12"/>
  </p:sldLayoutIdLst>
  <p:transition/>
  <p:hf hdr="0" ftr="0" dt="0"/>
  <p:txStyles>
    <p:titleStyle>
      <a:lvl1pPr algn="l" rtl="0" eaLnBrk="0" fontAlgn="base" hangingPunct="0">
        <a:spcBef>
          <a:spcPct val="0"/>
        </a:spcBef>
        <a:spcAft>
          <a:spcPct val="0"/>
        </a:spcAft>
        <a:defRPr sz="1400" b="1">
          <a:solidFill>
            <a:srgbClr val="663300"/>
          </a:solidFill>
          <a:latin typeface="+mj-lt"/>
          <a:ea typeface="+mj-ea"/>
          <a:cs typeface="+mj-cs"/>
        </a:defRPr>
      </a:lvl1pPr>
      <a:lvl2pPr algn="l" rtl="0" eaLnBrk="0" fontAlgn="base" hangingPunct="0">
        <a:spcBef>
          <a:spcPct val="0"/>
        </a:spcBef>
        <a:spcAft>
          <a:spcPct val="0"/>
        </a:spcAft>
        <a:defRPr sz="1600" b="1">
          <a:solidFill>
            <a:srgbClr val="663300"/>
          </a:solidFill>
          <a:latin typeface="Arial" charset="0"/>
        </a:defRPr>
      </a:lvl2pPr>
      <a:lvl3pPr algn="l" rtl="0" eaLnBrk="0" fontAlgn="base" hangingPunct="0">
        <a:spcBef>
          <a:spcPct val="0"/>
        </a:spcBef>
        <a:spcAft>
          <a:spcPct val="0"/>
        </a:spcAft>
        <a:defRPr sz="1600" b="1">
          <a:solidFill>
            <a:srgbClr val="663300"/>
          </a:solidFill>
          <a:latin typeface="Arial" charset="0"/>
        </a:defRPr>
      </a:lvl3pPr>
      <a:lvl4pPr algn="l" rtl="0" eaLnBrk="0" fontAlgn="base" hangingPunct="0">
        <a:spcBef>
          <a:spcPct val="0"/>
        </a:spcBef>
        <a:spcAft>
          <a:spcPct val="0"/>
        </a:spcAft>
        <a:defRPr sz="1600" b="1">
          <a:solidFill>
            <a:srgbClr val="663300"/>
          </a:solidFill>
          <a:latin typeface="Arial" charset="0"/>
        </a:defRPr>
      </a:lvl4pPr>
      <a:lvl5pPr algn="l" rtl="0" eaLnBrk="0" fontAlgn="base" hangingPunct="0">
        <a:spcBef>
          <a:spcPct val="0"/>
        </a:spcBef>
        <a:spcAft>
          <a:spcPct val="0"/>
        </a:spcAft>
        <a:defRPr sz="1600" b="1">
          <a:solidFill>
            <a:srgbClr val="663300"/>
          </a:solidFill>
          <a:latin typeface="Arial" charset="0"/>
        </a:defRPr>
      </a:lvl5pPr>
      <a:lvl6pPr marL="457200" algn="l" rtl="0" fontAlgn="base">
        <a:spcBef>
          <a:spcPct val="0"/>
        </a:spcBef>
        <a:spcAft>
          <a:spcPct val="0"/>
        </a:spcAft>
        <a:defRPr sz="1600" b="1">
          <a:solidFill>
            <a:srgbClr val="663300"/>
          </a:solidFill>
          <a:latin typeface="Arial" charset="0"/>
        </a:defRPr>
      </a:lvl6pPr>
      <a:lvl7pPr marL="914400" algn="l" rtl="0" fontAlgn="base">
        <a:spcBef>
          <a:spcPct val="0"/>
        </a:spcBef>
        <a:spcAft>
          <a:spcPct val="0"/>
        </a:spcAft>
        <a:defRPr sz="1600" b="1">
          <a:solidFill>
            <a:srgbClr val="663300"/>
          </a:solidFill>
          <a:latin typeface="Arial" charset="0"/>
        </a:defRPr>
      </a:lvl7pPr>
      <a:lvl8pPr marL="1371600" algn="l" rtl="0" fontAlgn="base">
        <a:spcBef>
          <a:spcPct val="0"/>
        </a:spcBef>
        <a:spcAft>
          <a:spcPct val="0"/>
        </a:spcAft>
        <a:defRPr sz="1600" b="1">
          <a:solidFill>
            <a:srgbClr val="663300"/>
          </a:solidFill>
          <a:latin typeface="Arial" charset="0"/>
        </a:defRPr>
      </a:lvl8pPr>
      <a:lvl9pPr marL="1828800" algn="l" rtl="0" fontAlgn="base">
        <a:spcBef>
          <a:spcPct val="0"/>
        </a:spcBef>
        <a:spcAft>
          <a:spcPct val="0"/>
        </a:spcAft>
        <a:defRPr sz="1600" b="1">
          <a:solidFill>
            <a:srgbClr val="663300"/>
          </a:solidFill>
          <a:latin typeface="Arial" charset="0"/>
        </a:defRPr>
      </a:lvl9pPr>
    </p:titleStyle>
    <p:bodyStyle>
      <a:lvl1pPr marL="342900" indent="-342900" algn="l" rtl="0" eaLnBrk="0" fontAlgn="base" hangingPunct="0">
        <a:spcBef>
          <a:spcPct val="50000"/>
        </a:spcBef>
        <a:spcAft>
          <a:spcPct val="0"/>
        </a:spcAft>
        <a:tabLst>
          <a:tab pos="347663" algn="l"/>
        </a:tabLst>
        <a:defRPr sz="1200">
          <a:solidFill>
            <a:schemeClr val="tx1"/>
          </a:solidFill>
          <a:latin typeface="+mn-lt"/>
          <a:ea typeface="+mn-ea"/>
          <a:cs typeface="+mn-cs"/>
        </a:defRPr>
      </a:lvl1pPr>
      <a:lvl2pPr marL="174625" indent="-173038" algn="l" rtl="0" eaLnBrk="0" fontAlgn="base" hangingPunct="0">
        <a:spcBef>
          <a:spcPct val="50000"/>
        </a:spcBef>
        <a:spcAft>
          <a:spcPct val="0"/>
        </a:spcAft>
        <a:buChar char="•"/>
        <a:tabLst>
          <a:tab pos="347663" algn="l"/>
        </a:tabLst>
        <a:defRPr sz="1200">
          <a:solidFill>
            <a:schemeClr val="tx1"/>
          </a:solidFill>
          <a:latin typeface="+mn-lt"/>
        </a:defRPr>
      </a:lvl2pPr>
      <a:lvl3pPr marL="361950" indent="-174625" algn="l" rtl="0" eaLnBrk="0" fontAlgn="base" hangingPunct="0">
        <a:spcBef>
          <a:spcPct val="50000"/>
        </a:spcBef>
        <a:spcAft>
          <a:spcPct val="0"/>
        </a:spcAft>
        <a:buFont typeface="Arial" charset="0"/>
        <a:buChar char="–"/>
        <a:tabLst>
          <a:tab pos="347663" algn="l"/>
          <a:tab pos="2224088" algn="l"/>
        </a:tabLst>
        <a:defRPr sz="1200">
          <a:solidFill>
            <a:schemeClr val="tx1"/>
          </a:solidFill>
          <a:latin typeface="+mn-lt"/>
        </a:defRPr>
      </a:lvl3pPr>
      <a:lvl4pPr marL="742950" indent="-165100" algn="l" rtl="0" eaLnBrk="0" fontAlgn="base" hangingPunct="0">
        <a:spcBef>
          <a:spcPct val="50000"/>
        </a:spcBef>
        <a:spcAft>
          <a:spcPct val="0"/>
        </a:spcAft>
        <a:buChar char="–"/>
        <a:tabLst>
          <a:tab pos="347663" algn="l"/>
        </a:tabLst>
        <a:defRPr sz="1200">
          <a:solidFill>
            <a:srgbClr val="003366"/>
          </a:solidFill>
          <a:latin typeface="+mn-lt"/>
        </a:defRPr>
      </a:lvl4pPr>
      <a:lvl5pPr marL="2057400" indent="-228600" algn="l" rtl="0" eaLnBrk="0" fontAlgn="base" hangingPunct="0">
        <a:spcBef>
          <a:spcPct val="25000"/>
        </a:spcBef>
        <a:spcAft>
          <a:spcPct val="0"/>
        </a:spcAft>
        <a:buChar char="»"/>
        <a:tabLst>
          <a:tab pos="347663" algn="l"/>
        </a:tabLst>
        <a:defRPr sz="1400">
          <a:solidFill>
            <a:schemeClr val="tx1"/>
          </a:solidFill>
          <a:latin typeface="+mn-lt"/>
        </a:defRPr>
      </a:lvl5pPr>
      <a:lvl6pPr marL="2514600" indent="-228600" algn="l" rtl="0" fontAlgn="base">
        <a:spcBef>
          <a:spcPct val="25000"/>
        </a:spcBef>
        <a:spcAft>
          <a:spcPct val="0"/>
        </a:spcAft>
        <a:buChar char="»"/>
        <a:tabLst>
          <a:tab pos="347663" algn="l"/>
        </a:tabLst>
        <a:defRPr sz="1400">
          <a:solidFill>
            <a:schemeClr val="tx1"/>
          </a:solidFill>
          <a:latin typeface="+mn-lt"/>
        </a:defRPr>
      </a:lvl6pPr>
      <a:lvl7pPr marL="2971800" indent="-228600" algn="l" rtl="0" fontAlgn="base">
        <a:spcBef>
          <a:spcPct val="25000"/>
        </a:spcBef>
        <a:spcAft>
          <a:spcPct val="0"/>
        </a:spcAft>
        <a:buChar char="»"/>
        <a:tabLst>
          <a:tab pos="347663" algn="l"/>
        </a:tabLst>
        <a:defRPr sz="1400">
          <a:solidFill>
            <a:schemeClr val="tx1"/>
          </a:solidFill>
          <a:latin typeface="+mn-lt"/>
        </a:defRPr>
      </a:lvl7pPr>
      <a:lvl8pPr marL="3429000" indent="-228600" algn="l" rtl="0" fontAlgn="base">
        <a:spcBef>
          <a:spcPct val="25000"/>
        </a:spcBef>
        <a:spcAft>
          <a:spcPct val="0"/>
        </a:spcAft>
        <a:buChar char="»"/>
        <a:tabLst>
          <a:tab pos="347663" algn="l"/>
        </a:tabLst>
        <a:defRPr sz="1400">
          <a:solidFill>
            <a:schemeClr val="tx1"/>
          </a:solidFill>
          <a:latin typeface="+mn-lt"/>
        </a:defRPr>
      </a:lvl8pPr>
      <a:lvl9pPr marL="3886200" indent="-228600" algn="l" rtl="0" fontAlgn="base">
        <a:spcBef>
          <a:spcPct val="25000"/>
        </a:spcBef>
        <a:spcAft>
          <a:spcPct val="0"/>
        </a:spcAft>
        <a:buChar char="»"/>
        <a:tabLst>
          <a:tab pos="347663" algn="l"/>
        </a:tabLst>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304800" y="0"/>
            <a:ext cx="1524000" cy="9144000"/>
          </a:xfrm>
          <a:prstGeom prst="rect">
            <a:avLst/>
          </a:prstGeom>
          <a:solidFill>
            <a:srgbClr val="EDEDE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mtClean="0"/>
          </a:p>
        </p:txBody>
      </p:sp>
      <p:sp>
        <p:nvSpPr>
          <p:cNvPr id="2051" name="Rectangle 3"/>
          <p:cNvSpPr>
            <a:spLocks noChangeArrowheads="1"/>
          </p:cNvSpPr>
          <p:nvPr/>
        </p:nvSpPr>
        <p:spPr bwMode="auto">
          <a:xfrm>
            <a:off x="304800" y="838200"/>
            <a:ext cx="1524000" cy="1447800"/>
          </a:xfrm>
          <a:prstGeom prst="rect">
            <a:avLst/>
          </a:prstGeom>
          <a:solidFill>
            <a:srgbClr val="C7C39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mtClean="0"/>
          </a:p>
        </p:txBody>
      </p:sp>
      <p:sp>
        <p:nvSpPr>
          <p:cNvPr id="2052" name="Rectangle 4"/>
          <p:cNvSpPr>
            <a:spLocks noGrp="1" noChangeArrowheads="1"/>
          </p:cNvSpPr>
          <p:nvPr>
            <p:ph type="title"/>
          </p:nvPr>
        </p:nvSpPr>
        <p:spPr bwMode="auto">
          <a:xfrm>
            <a:off x="1905000" y="290513"/>
            <a:ext cx="4648200"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2053" name="Rectangle 5"/>
          <p:cNvSpPr>
            <a:spLocks noGrp="1" noChangeArrowheads="1"/>
          </p:cNvSpPr>
          <p:nvPr>
            <p:ph type="body" idx="1"/>
          </p:nvPr>
        </p:nvSpPr>
        <p:spPr bwMode="auto">
          <a:xfrm>
            <a:off x="1905000" y="852488"/>
            <a:ext cx="4648200" cy="775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grpSp>
        <p:nvGrpSpPr>
          <p:cNvPr id="2054" name="Group 6"/>
          <p:cNvGrpSpPr>
            <a:grpSpLocks/>
          </p:cNvGrpSpPr>
          <p:nvPr/>
        </p:nvGrpSpPr>
        <p:grpSpPr bwMode="auto">
          <a:xfrm>
            <a:off x="0" y="8839200"/>
            <a:ext cx="6858000" cy="228600"/>
            <a:chOff x="-48" y="5568"/>
            <a:chExt cx="4320" cy="144"/>
          </a:xfrm>
        </p:grpSpPr>
        <p:sp>
          <p:nvSpPr>
            <p:cNvPr id="2063" name="Line 7"/>
            <p:cNvSpPr>
              <a:spLocks noChangeShapeType="1"/>
            </p:cNvSpPr>
            <p:nvPr userDrawn="1"/>
          </p:nvSpPr>
          <p:spPr bwMode="auto">
            <a:xfrm>
              <a:off x="-48" y="5712"/>
              <a:ext cx="4320" cy="0"/>
            </a:xfrm>
            <a:prstGeom prst="line">
              <a:avLst/>
            </a:prstGeom>
            <a:noFill/>
            <a:ln w="9525">
              <a:solidFill>
                <a:srgbClr val="C7C39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4" name="Line 8"/>
            <p:cNvSpPr>
              <a:spLocks noChangeShapeType="1"/>
            </p:cNvSpPr>
            <p:nvPr userDrawn="1"/>
          </p:nvSpPr>
          <p:spPr bwMode="auto">
            <a:xfrm>
              <a:off x="-48" y="5568"/>
              <a:ext cx="4320" cy="0"/>
            </a:xfrm>
            <a:prstGeom prst="line">
              <a:avLst/>
            </a:prstGeom>
            <a:noFill/>
            <a:ln w="9525">
              <a:solidFill>
                <a:srgbClr val="C7C397"/>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055" name="Rectangle 9"/>
          <p:cNvSpPr>
            <a:spLocks noChangeArrowheads="1"/>
          </p:cNvSpPr>
          <p:nvPr/>
        </p:nvSpPr>
        <p:spPr bwMode="auto">
          <a:xfrm>
            <a:off x="381000" y="1981200"/>
            <a:ext cx="1371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altLang="en-US" sz="1200" b="1" dirty="0" smtClean="0">
                <a:solidFill>
                  <a:srgbClr val="663300"/>
                </a:solidFill>
              </a:rPr>
              <a:t>Slide </a:t>
            </a:r>
            <a:fld id="{4E13FC9A-81C1-4502-93F8-F781791114D1}" type="slidenum">
              <a:rPr lang="en-US" altLang="en-US" sz="1200" b="1" smtClean="0">
                <a:solidFill>
                  <a:srgbClr val="663300"/>
                </a:solidFill>
              </a:rPr>
              <a:t>‹#›</a:t>
            </a:fld>
            <a:endParaRPr lang="en-US" altLang="en-US" sz="1200" b="1" dirty="0" smtClean="0">
              <a:solidFill>
                <a:srgbClr val="663300"/>
              </a:solidFill>
            </a:endParaRPr>
          </a:p>
        </p:txBody>
      </p:sp>
      <p:sp>
        <p:nvSpPr>
          <p:cNvPr id="2056" name="Rectangle 10"/>
          <p:cNvSpPr>
            <a:spLocks noChangeArrowheads="1"/>
          </p:cNvSpPr>
          <p:nvPr/>
        </p:nvSpPr>
        <p:spPr bwMode="auto">
          <a:xfrm>
            <a:off x="381000" y="914400"/>
            <a:ext cx="1371600" cy="1033463"/>
          </a:xfrm>
          <a:prstGeom prst="rect">
            <a:avLst/>
          </a:prstGeom>
          <a:solidFill>
            <a:srgbClr val="EAEAEA"/>
          </a:solidFill>
          <a:ln w="9525">
            <a:solidFill>
              <a:srgbClr val="C7C397"/>
            </a:solidFill>
            <a:miter lim="800000"/>
            <a:headEnd/>
            <a:tailEnd/>
          </a:ln>
        </p:spPr>
        <p:txBody>
          <a:bodyPr lIns="45720" rIns="4572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90000"/>
              </a:lnSpc>
              <a:defRPr/>
            </a:pPr>
            <a:endParaRPr lang="en-US" altLang="en-US" sz="800" smtClean="0"/>
          </a:p>
        </p:txBody>
      </p:sp>
      <p:pic>
        <p:nvPicPr>
          <p:cNvPr id="2057" name="Picture 11" descr="Slide_title2_02"/>
          <p:cNvPicPr>
            <a:picLocks noChangeAspect="1" noChangeArrowheads="1"/>
          </p:cNvPicPr>
          <p:nvPr/>
        </p:nvPicPr>
        <p:blipFill>
          <a:blip r:embed="rId14">
            <a:extLst>
              <a:ext uri="{28A0092B-C50C-407E-A947-70E740481C1C}">
                <a14:useLocalDpi xmlns:a14="http://schemas.microsoft.com/office/drawing/2010/main" val="0"/>
              </a:ext>
            </a:extLst>
          </a:blip>
          <a:srcRect l="74965" t="32530" r="2986"/>
          <a:stretch>
            <a:fillRect/>
          </a:stretch>
        </p:blipFill>
        <p:spPr bwMode="auto">
          <a:xfrm>
            <a:off x="304800" y="152400"/>
            <a:ext cx="152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 name="Line 12"/>
          <p:cNvSpPr>
            <a:spLocks noChangeShapeType="1"/>
          </p:cNvSpPr>
          <p:nvPr/>
        </p:nvSpPr>
        <p:spPr bwMode="auto">
          <a:xfrm>
            <a:off x="304800" y="685800"/>
            <a:ext cx="6172200" cy="0"/>
          </a:xfrm>
          <a:prstGeom prst="line">
            <a:avLst/>
          </a:prstGeom>
          <a:noFill/>
          <a:ln w="9525">
            <a:solidFill>
              <a:srgbClr val="C7C39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9" name="Rectangle 13"/>
          <p:cNvSpPr>
            <a:spLocks noChangeArrowheads="1"/>
          </p:cNvSpPr>
          <p:nvPr/>
        </p:nvSpPr>
        <p:spPr bwMode="auto">
          <a:xfrm>
            <a:off x="0" y="88392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fld id="{0FEE3E88-B590-4FB4-9ABA-BEB1BC1C7B6D}" type="slidenum">
              <a:rPr lang="en-US" altLang="en-US" sz="900" smtClean="0">
                <a:solidFill>
                  <a:srgbClr val="663300"/>
                </a:solidFill>
                <a:latin typeface="Verdana" pitchFamily="34" charset="0"/>
              </a:rPr>
              <a:pPr algn="ctr" eaLnBrk="1" hangingPunct="1">
                <a:defRPr/>
              </a:pPr>
              <a:t>‹#›</a:t>
            </a:fld>
            <a:endParaRPr lang="en-US" altLang="en-US" sz="900" smtClean="0">
              <a:solidFill>
                <a:srgbClr val="663300"/>
              </a:solidFill>
              <a:latin typeface="Verdana" pitchFamily="34" charset="0"/>
            </a:endParaRPr>
          </a:p>
        </p:txBody>
      </p:sp>
      <p:sp>
        <p:nvSpPr>
          <p:cNvPr id="2060" name="Rectangle 17"/>
          <p:cNvSpPr>
            <a:spLocks noChangeArrowheads="1"/>
          </p:cNvSpPr>
          <p:nvPr/>
        </p:nvSpPr>
        <p:spPr bwMode="auto">
          <a:xfrm>
            <a:off x="4603173" y="8838705"/>
            <a:ext cx="2171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defRPr/>
            </a:pPr>
            <a:r>
              <a:rPr lang="en-US" altLang="en-US" sz="900" dirty="0" smtClean="0">
                <a:solidFill>
                  <a:srgbClr val="663300"/>
                </a:solidFill>
                <a:latin typeface="Verdana" pitchFamily="34" charset="0"/>
              </a:rPr>
              <a:t> TeamSTEPPS |  Office-Based Care</a:t>
            </a:r>
          </a:p>
        </p:txBody>
      </p:sp>
      <p:sp>
        <p:nvSpPr>
          <p:cNvPr id="2061" name="Rectangle 19"/>
          <p:cNvSpPr>
            <a:spLocks noChangeArrowheads="1"/>
          </p:cNvSpPr>
          <p:nvPr/>
        </p:nvSpPr>
        <p:spPr bwMode="gray">
          <a:xfrm>
            <a:off x="381000" y="228600"/>
            <a:ext cx="1371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95000"/>
              </a:lnSpc>
              <a:defRPr/>
            </a:pPr>
            <a:r>
              <a:rPr lang="en-US" altLang="en-US" sz="1200" b="1" dirty="0" smtClean="0">
                <a:solidFill>
                  <a:srgbClr val="FFFFE1"/>
                </a:solidFill>
              </a:rPr>
              <a:t>Measurement</a:t>
            </a:r>
          </a:p>
        </p:txBody>
      </p:sp>
    </p:spTree>
  </p:cSld>
  <p:clrMap bg1="lt1" tx1="dk1" bg2="lt2" tx2="dk2" accent1="accent1" accent2="accent2" accent3="accent3" accent4="accent4" accent5="accent5" accent6="accent6" hlink="hlink" folHlink="folHlink"/>
  <p:sldLayoutIdLst>
    <p:sldLayoutId id="2147484511" r:id="rId1"/>
    <p:sldLayoutId id="2147484512" r:id="rId2"/>
    <p:sldLayoutId id="2147484513" r:id="rId3"/>
    <p:sldLayoutId id="2147484514" r:id="rId4"/>
    <p:sldLayoutId id="2147484515" r:id="rId5"/>
    <p:sldLayoutId id="2147484516" r:id="rId6"/>
    <p:sldLayoutId id="2147484517" r:id="rId7"/>
    <p:sldLayoutId id="2147484518" r:id="rId8"/>
    <p:sldLayoutId id="2147484519" r:id="rId9"/>
    <p:sldLayoutId id="2147484520" r:id="rId10"/>
    <p:sldLayoutId id="2147484521" r:id="rId11"/>
    <p:sldLayoutId id="2147484522" r:id="rId12"/>
  </p:sldLayoutIdLst>
  <p:transition/>
  <p:txStyles>
    <p:titleStyle>
      <a:lvl1pPr algn="l" rtl="0" eaLnBrk="0" fontAlgn="base" hangingPunct="0">
        <a:spcBef>
          <a:spcPct val="0"/>
        </a:spcBef>
        <a:spcAft>
          <a:spcPct val="0"/>
        </a:spcAft>
        <a:defRPr sz="1600" b="1">
          <a:solidFill>
            <a:srgbClr val="663300"/>
          </a:solidFill>
          <a:latin typeface="+mj-lt"/>
          <a:ea typeface="+mj-ea"/>
          <a:cs typeface="+mj-cs"/>
        </a:defRPr>
      </a:lvl1pPr>
      <a:lvl2pPr algn="l" rtl="0" eaLnBrk="0" fontAlgn="base" hangingPunct="0">
        <a:spcBef>
          <a:spcPct val="0"/>
        </a:spcBef>
        <a:spcAft>
          <a:spcPct val="0"/>
        </a:spcAft>
        <a:defRPr sz="1600" b="1">
          <a:solidFill>
            <a:srgbClr val="663300"/>
          </a:solidFill>
          <a:latin typeface="Arial" charset="0"/>
        </a:defRPr>
      </a:lvl2pPr>
      <a:lvl3pPr algn="l" rtl="0" eaLnBrk="0" fontAlgn="base" hangingPunct="0">
        <a:spcBef>
          <a:spcPct val="0"/>
        </a:spcBef>
        <a:spcAft>
          <a:spcPct val="0"/>
        </a:spcAft>
        <a:defRPr sz="1600" b="1">
          <a:solidFill>
            <a:srgbClr val="663300"/>
          </a:solidFill>
          <a:latin typeface="Arial" charset="0"/>
        </a:defRPr>
      </a:lvl3pPr>
      <a:lvl4pPr algn="l" rtl="0" eaLnBrk="0" fontAlgn="base" hangingPunct="0">
        <a:spcBef>
          <a:spcPct val="0"/>
        </a:spcBef>
        <a:spcAft>
          <a:spcPct val="0"/>
        </a:spcAft>
        <a:defRPr sz="1600" b="1">
          <a:solidFill>
            <a:srgbClr val="663300"/>
          </a:solidFill>
          <a:latin typeface="Arial" charset="0"/>
        </a:defRPr>
      </a:lvl4pPr>
      <a:lvl5pPr algn="l" rtl="0" eaLnBrk="0" fontAlgn="base" hangingPunct="0">
        <a:spcBef>
          <a:spcPct val="0"/>
        </a:spcBef>
        <a:spcAft>
          <a:spcPct val="0"/>
        </a:spcAft>
        <a:defRPr sz="1600" b="1">
          <a:solidFill>
            <a:srgbClr val="663300"/>
          </a:solidFill>
          <a:latin typeface="Arial" charset="0"/>
        </a:defRPr>
      </a:lvl5pPr>
      <a:lvl6pPr marL="457200" algn="l" rtl="0" fontAlgn="base">
        <a:spcBef>
          <a:spcPct val="0"/>
        </a:spcBef>
        <a:spcAft>
          <a:spcPct val="0"/>
        </a:spcAft>
        <a:defRPr sz="1600" b="1">
          <a:solidFill>
            <a:srgbClr val="663300"/>
          </a:solidFill>
          <a:latin typeface="Arial" charset="0"/>
        </a:defRPr>
      </a:lvl6pPr>
      <a:lvl7pPr marL="914400" algn="l" rtl="0" fontAlgn="base">
        <a:spcBef>
          <a:spcPct val="0"/>
        </a:spcBef>
        <a:spcAft>
          <a:spcPct val="0"/>
        </a:spcAft>
        <a:defRPr sz="1600" b="1">
          <a:solidFill>
            <a:srgbClr val="663300"/>
          </a:solidFill>
          <a:latin typeface="Arial" charset="0"/>
        </a:defRPr>
      </a:lvl7pPr>
      <a:lvl8pPr marL="1371600" algn="l" rtl="0" fontAlgn="base">
        <a:spcBef>
          <a:spcPct val="0"/>
        </a:spcBef>
        <a:spcAft>
          <a:spcPct val="0"/>
        </a:spcAft>
        <a:defRPr sz="1600" b="1">
          <a:solidFill>
            <a:srgbClr val="663300"/>
          </a:solidFill>
          <a:latin typeface="Arial" charset="0"/>
        </a:defRPr>
      </a:lvl8pPr>
      <a:lvl9pPr marL="1828800" algn="l" rtl="0" fontAlgn="base">
        <a:spcBef>
          <a:spcPct val="0"/>
        </a:spcBef>
        <a:spcAft>
          <a:spcPct val="0"/>
        </a:spcAft>
        <a:defRPr sz="1600" b="1">
          <a:solidFill>
            <a:srgbClr val="663300"/>
          </a:solidFill>
          <a:latin typeface="Arial" charset="0"/>
        </a:defRPr>
      </a:lvl9pPr>
    </p:titleStyle>
    <p:bodyStyle>
      <a:lvl1pPr marL="342900" indent="-342900" algn="l" rtl="0" eaLnBrk="0" fontAlgn="base" hangingPunct="0">
        <a:spcBef>
          <a:spcPct val="50000"/>
        </a:spcBef>
        <a:spcAft>
          <a:spcPct val="0"/>
        </a:spcAft>
        <a:tabLst>
          <a:tab pos="347663" algn="l"/>
        </a:tabLst>
        <a:defRPr sz="1200">
          <a:solidFill>
            <a:schemeClr val="tx1"/>
          </a:solidFill>
          <a:latin typeface="+mn-lt"/>
          <a:ea typeface="+mn-ea"/>
          <a:cs typeface="+mn-cs"/>
        </a:defRPr>
      </a:lvl1pPr>
      <a:lvl2pPr marL="174625" indent="-173038" algn="l" rtl="0" eaLnBrk="0" fontAlgn="base" hangingPunct="0">
        <a:spcBef>
          <a:spcPct val="50000"/>
        </a:spcBef>
        <a:spcAft>
          <a:spcPct val="0"/>
        </a:spcAft>
        <a:buChar char="•"/>
        <a:tabLst>
          <a:tab pos="347663" algn="l"/>
        </a:tabLst>
        <a:defRPr sz="1200">
          <a:solidFill>
            <a:schemeClr val="tx1"/>
          </a:solidFill>
          <a:latin typeface="+mn-lt"/>
        </a:defRPr>
      </a:lvl2pPr>
      <a:lvl3pPr marL="361950" indent="-174625" algn="l" rtl="0" eaLnBrk="0" fontAlgn="base" hangingPunct="0">
        <a:spcBef>
          <a:spcPct val="50000"/>
        </a:spcBef>
        <a:spcAft>
          <a:spcPct val="0"/>
        </a:spcAft>
        <a:buFont typeface="Arial" charset="0"/>
        <a:buChar char="–"/>
        <a:tabLst>
          <a:tab pos="347663" algn="l"/>
        </a:tabLst>
        <a:defRPr sz="1200">
          <a:solidFill>
            <a:schemeClr val="tx1"/>
          </a:solidFill>
          <a:latin typeface="+mn-lt"/>
        </a:defRPr>
      </a:lvl3pPr>
      <a:lvl4pPr marL="742950" indent="-165100" algn="l" rtl="0" eaLnBrk="0" fontAlgn="base" hangingPunct="0">
        <a:spcBef>
          <a:spcPct val="50000"/>
        </a:spcBef>
        <a:spcAft>
          <a:spcPct val="0"/>
        </a:spcAft>
        <a:buChar char="–"/>
        <a:tabLst>
          <a:tab pos="347663" algn="l"/>
        </a:tabLst>
        <a:defRPr sz="1200">
          <a:solidFill>
            <a:srgbClr val="003366"/>
          </a:solidFill>
          <a:latin typeface="+mn-lt"/>
        </a:defRPr>
      </a:lvl4pPr>
      <a:lvl5pPr marL="2057400" indent="-228600" algn="l" rtl="0" eaLnBrk="0" fontAlgn="base" hangingPunct="0">
        <a:spcBef>
          <a:spcPct val="25000"/>
        </a:spcBef>
        <a:spcAft>
          <a:spcPct val="0"/>
        </a:spcAft>
        <a:buChar char="»"/>
        <a:tabLst>
          <a:tab pos="347663" algn="l"/>
        </a:tabLst>
        <a:defRPr sz="1400">
          <a:solidFill>
            <a:schemeClr val="tx1"/>
          </a:solidFill>
          <a:latin typeface="+mn-lt"/>
        </a:defRPr>
      </a:lvl5pPr>
      <a:lvl6pPr marL="2514600" indent="-228600" algn="l" rtl="0" fontAlgn="base">
        <a:spcBef>
          <a:spcPct val="25000"/>
        </a:spcBef>
        <a:spcAft>
          <a:spcPct val="0"/>
        </a:spcAft>
        <a:buChar char="»"/>
        <a:tabLst>
          <a:tab pos="347663" algn="l"/>
        </a:tabLst>
        <a:defRPr sz="1400">
          <a:solidFill>
            <a:schemeClr val="tx1"/>
          </a:solidFill>
          <a:latin typeface="+mn-lt"/>
        </a:defRPr>
      </a:lvl6pPr>
      <a:lvl7pPr marL="2971800" indent="-228600" algn="l" rtl="0" fontAlgn="base">
        <a:spcBef>
          <a:spcPct val="25000"/>
        </a:spcBef>
        <a:spcAft>
          <a:spcPct val="0"/>
        </a:spcAft>
        <a:buChar char="»"/>
        <a:tabLst>
          <a:tab pos="347663" algn="l"/>
        </a:tabLst>
        <a:defRPr sz="1400">
          <a:solidFill>
            <a:schemeClr val="tx1"/>
          </a:solidFill>
          <a:latin typeface="+mn-lt"/>
        </a:defRPr>
      </a:lvl7pPr>
      <a:lvl8pPr marL="3429000" indent="-228600" algn="l" rtl="0" fontAlgn="base">
        <a:spcBef>
          <a:spcPct val="25000"/>
        </a:spcBef>
        <a:spcAft>
          <a:spcPct val="0"/>
        </a:spcAft>
        <a:buChar char="»"/>
        <a:tabLst>
          <a:tab pos="347663" algn="l"/>
        </a:tabLst>
        <a:defRPr sz="1400">
          <a:solidFill>
            <a:schemeClr val="tx1"/>
          </a:solidFill>
          <a:latin typeface="+mn-lt"/>
        </a:defRPr>
      </a:lvl8pPr>
      <a:lvl9pPr marL="3886200" indent="-228600" algn="l" rtl="0" fontAlgn="base">
        <a:spcBef>
          <a:spcPct val="25000"/>
        </a:spcBef>
        <a:spcAft>
          <a:spcPct val="0"/>
        </a:spcAft>
        <a:buChar char="»"/>
        <a:tabLst>
          <a:tab pos="347663" algn="l"/>
        </a:tabLst>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hyperlink" Target="http://www.ahrq.gov/professionals/quality-patient-safety/patientsafetyculture/medical-office/index.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19.emf"/></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DatabasesOnSafetyCulture@westat.com" TargetMode="External"/><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image" Target="../media/image26.png"/><Relationship Id="rId5" Type="http://schemas.openxmlformats.org/officeDocument/2006/relationships/hyperlink" Target="mailto:DatabasesonSafetyCulture@westat.com" TargetMode="External"/><Relationship Id="rId4" Type="http://schemas.openxmlformats.org/officeDocument/2006/relationships/hyperlink" Target="mailto:SafetyCultureSurveys@westat.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image" Target="../media/image6.emf"/></Relationships>
</file>

<file path=ppt/slides/_rels/slide2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19.emf"/><Relationship Id="rId4" Type="http://schemas.openxmlformats.org/officeDocument/2006/relationships/image" Target="../media/image5.emf"/></Relationships>
</file>

<file path=ppt/slides/_rels/slide2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8" descr="TeamSTEPPS"/>
          <p:cNvSpPr>
            <a:spLocks noChangeArrowheads="1"/>
          </p:cNvSpPr>
          <p:nvPr/>
        </p:nvSpPr>
        <p:spPr bwMode="auto">
          <a:xfrm>
            <a:off x="457200" y="457200"/>
            <a:ext cx="6096000" cy="3124200"/>
          </a:xfrm>
          <a:prstGeom prst="rect">
            <a:avLst/>
          </a:prstGeom>
          <a:solidFill>
            <a:schemeClr val="bg1"/>
          </a:solidFill>
          <a:ln w="9525">
            <a:solidFill>
              <a:schemeClr val="tx1"/>
            </a:solidFill>
            <a:miter lim="800000"/>
            <a:headEnd/>
            <a:tailEnd/>
          </a:ln>
        </p:spPr>
        <p:txBody>
          <a:bodyPr wrap="none" anchor="ctr"/>
          <a:lstStyle>
            <a:lvl1pPr eaLnBrk="0" hangingPunct="0">
              <a:spcBef>
                <a:spcPct val="50000"/>
              </a:spcBef>
              <a:defRPr sz="1200">
                <a:solidFill>
                  <a:schemeClr val="tx1"/>
                </a:solidFill>
                <a:latin typeface="Arial" charset="0"/>
              </a:defRPr>
            </a:lvl1pPr>
            <a:lvl2pPr marL="742950" indent="-285750" eaLnBrk="0" hangingPunct="0">
              <a:spcBef>
                <a:spcPct val="50000"/>
              </a:spcBef>
              <a:buChar char="•"/>
              <a:defRPr sz="1200">
                <a:solidFill>
                  <a:schemeClr val="tx1"/>
                </a:solidFill>
                <a:latin typeface="Arial" charset="0"/>
              </a:defRPr>
            </a:lvl2pPr>
            <a:lvl3pPr marL="1143000" indent="-228600" eaLnBrk="0" hangingPunct="0">
              <a:spcBef>
                <a:spcPct val="50000"/>
              </a:spcBef>
              <a:buFont typeface="Arial" charset="0"/>
              <a:buChar char="–"/>
              <a:defRPr sz="1200">
                <a:solidFill>
                  <a:schemeClr val="tx1"/>
                </a:solidFill>
                <a:latin typeface="Arial" charset="0"/>
              </a:defRPr>
            </a:lvl3pPr>
            <a:lvl4pPr marL="1600200" indent="-228600" eaLnBrk="0" hangingPunct="0">
              <a:spcBef>
                <a:spcPct val="50000"/>
              </a:spcBef>
              <a:buChar char="–"/>
              <a:defRPr sz="1200">
                <a:solidFill>
                  <a:srgbClr val="003366"/>
                </a:solidFill>
                <a:latin typeface="Arial" charset="0"/>
              </a:defRPr>
            </a:lvl4pPr>
            <a:lvl5pPr marL="2057400" indent="-228600" eaLnBrk="0" hangingPunct="0">
              <a:spcBef>
                <a:spcPct val="25000"/>
              </a:spcBef>
              <a:buChar char="»"/>
              <a:defRPr sz="1400">
                <a:solidFill>
                  <a:schemeClr val="tx1"/>
                </a:solidFill>
                <a:latin typeface="Arial" charset="0"/>
              </a:defRPr>
            </a:lvl5pPr>
            <a:lvl6pPr marL="2514600" indent="-228600" eaLnBrk="0" fontAlgn="base" hangingPunct="0">
              <a:spcBef>
                <a:spcPct val="25000"/>
              </a:spcBef>
              <a:spcAft>
                <a:spcPct val="0"/>
              </a:spcAft>
              <a:buChar char="»"/>
              <a:defRPr sz="1400">
                <a:solidFill>
                  <a:schemeClr val="tx1"/>
                </a:solidFill>
                <a:latin typeface="Arial" charset="0"/>
              </a:defRPr>
            </a:lvl6pPr>
            <a:lvl7pPr marL="2971800" indent="-228600" eaLnBrk="0" fontAlgn="base" hangingPunct="0">
              <a:spcBef>
                <a:spcPct val="25000"/>
              </a:spcBef>
              <a:spcAft>
                <a:spcPct val="0"/>
              </a:spcAft>
              <a:buChar char="»"/>
              <a:defRPr sz="1400">
                <a:solidFill>
                  <a:schemeClr val="tx1"/>
                </a:solidFill>
                <a:latin typeface="Arial" charset="0"/>
              </a:defRPr>
            </a:lvl7pPr>
            <a:lvl8pPr marL="3429000" indent="-228600" eaLnBrk="0" fontAlgn="base" hangingPunct="0">
              <a:spcBef>
                <a:spcPct val="25000"/>
              </a:spcBef>
              <a:spcAft>
                <a:spcPct val="0"/>
              </a:spcAft>
              <a:buChar char="»"/>
              <a:defRPr sz="1400">
                <a:solidFill>
                  <a:schemeClr val="tx1"/>
                </a:solidFill>
                <a:latin typeface="Arial" charset="0"/>
              </a:defRPr>
            </a:lvl8pPr>
            <a:lvl9pPr marL="3886200" indent="-228600" eaLnBrk="0" fontAlgn="base" hangingPunct="0">
              <a:spcBef>
                <a:spcPct val="25000"/>
              </a:spcBef>
              <a:spcAft>
                <a:spcPct val="0"/>
              </a:spcAft>
              <a:buChar char="»"/>
              <a:defRPr sz="1400">
                <a:solidFill>
                  <a:schemeClr val="tx1"/>
                </a:solidFill>
                <a:latin typeface="Arial" charset="0"/>
              </a:defRPr>
            </a:lvl9pPr>
          </a:lstStyle>
          <a:p>
            <a:pPr eaLnBrk="1" hangingPunct="1">
              <a:spcBef>
                <a:spcPct val="0"/>
              </a:spcBef>
            </a:pPr>
            <a:endParaRPr lang="en-US" altLang="en-US" sz="1800"/>
          </a:p>
        </p:txBody>
      </p:sp>
      <p:sp>
        <p:nvSpPr>
          <p:cNvPr id="4099" name="Rectangle 2"/>
          <p:cNvSpPr>
            <a:spLocks noGrp="1" noChangeArrowheads="1"/>
          </p:cNvSpPr>
          <p:nvPr>
            <p:ph type="ctrTitle"/>
          </p:nvPr>
        </p:nvSpPr>
        <p:spPr>
          <a:xfrm>
            <a:off x="0" y="4343400"/>
            <a:ext cx="6858000" cy="1371600"/>
          </a:xfrm>
        </p:spPr>
        <p:txBody>
          <a:bodyPr lIns="0" tIns="0" rIns="0" bIns="0"/>
          <a:lstStyle/>
          <a:p>
            <a:r>
              <a:rPr lang="en-US" altLang="en-US" dirty="0" smtClean="0"/>
              <a:t>for</a:t>
            </a:r>
            <a:br>
              <a:rPr lang="en-US" altLang="en-US" dirty="0" smtClean="0"/>
            </a:br>
            <a:r>
              <a:rPr lang="en-US" altLang="en-US" sz="2400" dirty="0" smtClean="0"/>
              <a:t>OFFICE-BASED CARE</a:t>
            </a:r>
            <a:r>
              <a:rPr lang="en-US" altLang="en-US" dirty="0" smtClean="0">
                <a:solidFill>
                  <a:srgbClr val="0000FF"/>
                </a:solidFill>
              </a:rPr>
              <a:t/>
            </a:r>
            <a:br>
              <a:rPr lang="en-US" altLang="en-US" dirty="0" smtClean="0">
                <a:solidFill>
                  <a:srgbClr val="0000FF"/>
                </a:solidFill>
              </a:rPr>
            </a:br>
            <a:r>
              <a:rPr lang="en-US" altLang="en-US" dirty="0" smtClean="0"/>
              <a:t/>
            </a:r>
            <a:br>
              <a:rPr lang="en-US" altLang="en-US" dirty="0" smtClean="0"/>
            </a:br>
            <a:r>
              <a:rPr lang="en-US" altLang="en-US" dirty="0" smtClean="0"/>
              <a:t>Measurement</a:t>
            </a:r>
          </a:p>
        </p:txBody>
      </p:sp>
      <p:pic>
        <p:nvPicPr>
          <p:cNvPr id="4100" name="Picture 5" descr="framework_complete"/>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78088" y="762000"/>
            <a:ext cx="2054225"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 descr="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552700"/>
            <a:ext cx="426720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 Box 10"/>
          <p:cNvSpPr txBox="1">
            <a:spLocks noChangeArrowheads="1"/>
          </p:cNvSpPr>
          <p:nvPr/>
        </p:nvSpPr>
        <p:spPr bwMode="auto">
          <a:xfrm>
            <a:off x="5486400" y="2535238"/>
            <a:ext cx="584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defRPr sz="1200">
                <a:solidFill>
                  <a:schemeClr val="tx1"/>
                </a:solidFill>
                <a:latin typeface="Arial" charset="0"/>
              </a:defRPr>
            </a:lvl1pPr>
            <a:lvl2pPr marL="742950" indent="-285750" eaLnBrk="0" hangingPunct="0">
              <a:spcBef>
                <a:spcPct val="50000"/>
              </a:spcBef>
              <a:buChar char="•"/>
              <a:defRPr sz="1200">
                <a:solidFill>
                  <a:schemeClr val="tx1"/>
                </a:solidFill>
                <a:latin typeface="Arial" charset="0"/>
              </a:defRPr>
            </a:lvl2pPr>
            <a:lvl3pPr marL="1143000" indent="-228600" eaLnBrk="0" hangingPunct="0">
              <a:spcBef>
                <a:spcPct val="50000"/>
              </a:spcBef>
              <a:buFont typeface="Arial" charset="0"/>
              <a:buChar char="–"/>
              <a:defRPr sz="1200">
                <a:solidFill>
                  <a:schemeClr val="tx1"/>
                </a:solidFill>
                <a:latin typeface="Arial" charset="0"/>
              </a:defRPr>
            </a:lvl3pPr>
            <a:lvl4pPr marL="1600200" indent="-228600" eaLnBrk="0" hangingPunct="0">
              <a:spcBef>
                <a:spcPct val="50000"/>
              </a:spcBef>
              <a:buChar char="–"/>
              <a:defRPr sz="1200">
                <a:solidFill>
                  <a:srgbClr val="003366"/>
                </a:solidFill>
                <a:latin typeface="Arial" charset="0"/>
              </a:defRPr>
            </a:lvl4pPr>
            <a:lvl5pPr marL="2057400" indent="-228600" eaLnBrk="0" hangingPunct="0">
              <a:spcBef>
                <a:spcPct val="25000"/>
              </a:spcBef>
              <a:buChar char="»"/>
              <a:defRPr sz="1400">
                <a:solidFill>
                  <a:schemeClr val="tx1"/>
                </a:solidFill>
                <a:latin typeface="Arial" charset="0"/>
              </a:defRPr>
            </a:lvl5pPr>
            <a:lvl6pPr marL="2514600" indent="-228600" eaLnBrk="0" fontAlgn="base" hangingPunct="0">
              <a:spcBef>
                <a:spcPct val="25000"/>
              </a:spcBef>
              <a:spcAft>
                <a:spcPct val="0"/>
              </a:spcAft>
              <a:buChar char="»"/>
              <a:defRPr sz="1400">
                <a:solidFill>
                  <a:schemeClr val="tx1"/>
                </a:solidFill>
                <a:latin typeface="Arial" charset="0"/>
              </a:defRPr>
            </a:lvl6pPr>
            <a:lvl7pPr marL="2971800" indent="-228600" eaLnBrk="0" fontAlgn="base" hangingPunct="0">
              <a:spcBef>
                <a:spcPct val="25000"/>
              </a:spcBef>
              <a:spcAft>
                <a:spcPct val="0"/>
              </a:spcAft>
              <a:buChar char="»"/>
              <a:defRPr sz="1400">
                <a:solidFill>
                  <a:schemeClr val="tx1"/>
                </a:solidFill>
                <a:latin typeface="Arial" charset="0"/>
              </a:defRPr>
            </a:lvl7pPr>
            <a:lvl8pPr marL="3429000" indent="-228600" eaLnBrk="0" fontAlgn="base" hangingPunct="0">
              <a:spcBef>
                <a:spcPct val="25000"/>
              </a:spcBef>
              <a:spcAft>
                <a:spcPct val="0"/>
              </a:spcAft>
              <a:buChar char="»"/>
              <a:defRPr sz="1400">
                <a:solidFill>
                  <a:schemeClr val="tx1"/>
                </a:solidFill>
                <a:latin typeface="Arial" charset="0"/>
              </a:defRPr>
            </a:lvl8pPr>
            <a:lvl9pPr marL="3886200" indent="-228600" eaLnBrk="0" fontAlgn="base" hangingPunct="0">
              <a:spcBef>
                <a:spcPct val="25000"/>
              </a:spcBef>
              <a:spcAft>
                <a:spcPct val="0"/>
              </a:spcAft>
              <a:buChar char="»"/>
              <a:defRPr sz="1400">
                <a:solidFill>
                  <a:schemeClr val="tx1"/>
                </a:solidFill>
                <a:latin typeface="Arial" charset="0"/>
              </a:defRPr>
            </a:lvl9pPr>
          </a:lstStyle>
          <a:p>
            <a:pPr eaLnBrk="1" hangingPunct="1"/>
            <a:r>
              <a:rPr lang="en-US" altLang="en-US" sz="2000">
                <a:solidFill>
                  <a:srgbClr val="663300"/>
                </a:solidFill>
              </a:rPr>
              <a:t>®</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1200">
                <a:solidFill>
                  <a:schemeClr val="tx1"/>
                </a:solidFill>
                <a:latin typeface="Arial" charset="0"/>
              </a:defRPr>
            </a:lvl1pPr>
            <a:lvl2pPr marL="742950" indent="-285750" eaLnBrk="0" hangingPunct="0">
              <a:spcBef>
                <a:spcPct val="50000"/>
              </a:spcBef>
              <a:buChar char="•"/>
              <a:defRPr sz="1200">
                <a:solidFill>
                  <a:schemeClr val="tx1"/>
                </a:solidFill>
                <a:latin typeface="Arial" charset="0"/>
              </a:defRPr>
            </a:lvl2pPr>
            <a:lvl3pPr marL="1143000" indent="-228600" eaLnBrk="0" hangingPunct="0">
              <a:spcBef>
                <a:spcPct val="50000"/>
              </a:spcBef>
              <a:buFont typeface="Arial" charset="0"/>
              <a:buChar char="–"/>
              <a:defRPr sz="1200">
                <a:solidFill>
                  <a:schemeClr val="tx1"/>
                </a:solidFill>
                <a:latin typeface="Arial" charset="0"/>
              </a:defRPr>
            </a:lvl3pPr>
            <a:lvl4pPr marL="1600200" indent="-228600" eaLnBrk="0" hangingPunct="0">
              <a:spcBef>
                <a:spcPct val="50000"/>
              </a:spcBef>
              <a:buChar char="–"/>
              <a:defRPr sz="1200">
                <a:solidFill>
                  <a:srgbClr val="003366"/>
                </a:solidFill>
                <a:latin typeface="Arial" charset="0"/>
              </a:defRPr>
            </a:lvl4pPr>
            <a:lvl5pPr marL="2057400" indent="-228600" eaLnBrk="0" hangingPunct="0">
              <a:spcBef>
                <a:spcPct val="25000"/>
              </a:spcBef>
              <a:buChar char="»"/>
              <a:defRPr sz="1400">
                <a:solidFill>
                  <a:schemeClr val="tx1"/>
                </a:solidFill>
                <a:latin typeface="Arial" charset="0"/>
              </a:defRPr>
            </a:lvl5pPr>
            <a:lvl6pPr marL="2514600" indent="-228600" eaLnBrk="0" fontAlgn="base" hangingPunct="0">
              <a:spcBef>
                <a:spcPct val="25000"/>
              </a:spcBef>
              <a:spcAft>
                <a:spcPct val="0"/>
              </a:spcAft>
              <a:buChar char="»"/>
              <a:defRPr sz="1400">
                <a:solidFill>
                  <a:schemeClr val="tx1"/>
                </a:solidFill>
                <a:latin typeface="Arial" charset="0"/>
              </a:defRPr>
            </a:lvl6pPr>
            <a:lvl7pPr marL="2971800" indent="-228600" eaLnBrk="0" fontAlgn="base" hangingPunct="0">
              <a:spcBef>
                <a:spcPct val="25000"/>
              </a:spcBef>
              <a:spcAft>
                <a:spcPct val="0"/>
              </a:spcAft>
              <a:buChar char="»"/>
              <a:defRPr sz="1400">
                <a:solidFill>
                  <a:schemeClr val="tx1"/>
                </a:solidFill>
                <a:latin typeface="Arial" charset="0"/>
              </a:defRPr>
            </a:lvl7pPr>
            <a:lvl8pPr marL="3429000" indent="-228600" eaLnBrk="0" fontAlgn="base" hangingPunct="0">
              <a:spcBef>
                <a:spcPct val="25000"/>
              </a:spcBef>
              <a:spcAft>
                <a:spcPct val="0"/>
              </a:spcAft>
              <a:buChar char="»"/>
              <a:defRPr sz="1400">
                <a:solidFill>
                  <a:schemeClr val="tx1"/>
                </a:solidFill>
                <a:latin typeface="Arial" charset="0"/>
              </a:defRPr>
            </a:lvl8pPr>
            <a:lvl9pPr marL="3886200" indent="-228600" eaLnBrk="0" fontAlgn="base" hangingPunct="0">
              <a:spcBef>
                <a:spcPct val="25000"/>
              </a:spcBef>
              <a:spcAft>
                <a:spcPct val="0"/>
              </a:spcAft>
              <a:buChar char="»"/>
              <a:defRPr sz="1400">
                <a:solidFill>
                  <a:schemeClr val="tx1"/>
                </a:solidFill>
                <a:latin typeface="Arial" charset="0"/>
              </a:defRPr>
            </a:lvl9pPr>
          </a:lstStyle>
          <a:p>
            <a:pPr eaLnBrk="1" hangingPunct="1">
              <a:spcBef>
                <a:spcPct val="0"/>
              </a:spcBef>
            </a:pPr>
            <a:fld id="{6CA7422D-4C37-4DB7-B6C0-FD47952B5296}" type="slidenum">
              <a:rPr lang="en-US" altLang="en-US" sz="900" smtClean="0">
                <a:solidFill>
                  <a:srgbClr val="663300"/>
                </a:solidFill>
                <a:latin typeface="Verdana" pitchFamily="34" charset="0"/>
              </a:rPr>
              <a:pPr eaLnBrk="1" hangingPunct="1">
                <a:spcBef>
                  <a:spcPct val="0"/>
                </a:spcBef>
              </a:pPr>
              <a:t>9</a:t>
            </a:fld>
            <a:endParaRPr lang="en-US" altLang="en-US" sz="900" smtClean="0">
              <a:solidFill>
                <a:srgbClr val="663300"/>
              </a:solidFill>
              <a:latin typeface="Verdana" pitchFamily="34" charset="0"/>
            </a:endParaRPr>
          </a:p>
        </p:txBody>
      </p:sp>
      <p:sp>
        <p:nvSpPr>
          <p:cNvPr id="13315" name="Rectangle 2"/>
          <p:cNvSpPr>
            <a:spLocks noGrp="1" noChangeArrowheads="1"/>
          </p:cNvSpPr>
          <p:nvPr>
            <p:ph type="title"/>
          </p:nvPr>
        </p:nvSpPr>
        <p:spPr>
          <a:xfrm>
            <a:off x="304800" y="161925"/>
            <a:ext cx="4648200" cy="523875"/>
          </a:xfrm>
        </p:spPr>
        <p:txBody>
          <a:bodyPr/>
          <a:lstStyle/>
          <a:p>
            <a:pPr eaLnBrk="1" hangingPunct="1"/>
            <a:r>
              <a:rPr lang="en-US" altLang="en-US" dirty="0" smtClean="0"/>
              <a:t>LEARNING: TEAM PERFORMANCE OBSERVATION TOOL </a:t>
            </a:r>
          </a:p>
        </p:txBody>
      </p:sp>
      <p:sp>
        <p:nvSpPr>
          <p:cNvPr id="18436" name="Rectangle 3"/>
          <p:cNvSpPr>
            <a:spLocks noGrp="1" noChangeArrowheads="1"/>
          </p:cNvSpPr>
          <p:nvPr>
            <p:ph type="body" idx="1"/>
          </p:nvPr>
        </p:nvSpPr>
        <p:spPr>
          <a:xfrm>
            <a:off x="333375" y="842963"/>
            <a:ext cx="4648200" cy="7932737"/>
          </a:xfrm>
        </p:spPr>
        <p:txBody>
          <a:bodyPr/>
          <a:lstStyle/>
          <a:p>
            <a:pPr marL="0" indent="0" eaLnBrk="1" hangingPunct="1">
              <a:defRPr/>
            </a:pPr>
            <a:r>
              <a:rPr lang="en-US" b="1" dirty="0" smtClean="0"/>
              <a:t>SAY:</a:t>
            </a:r>
          </a:p>
          <a:p>
            <a:pPr marL="0" indent="0" eaLnBrk="1" hangingPunct="1">
              <a:defRPr/>
            </a:pPr>
            <a:r>
              <a:rPr lang="en-US" dirty="0" smtClean="0"/>
              <a:t>The third indication that training was effective in terms of participant learning is that participants can do something new after participating in training. Similar to measuring attitudes and knowledge, you would expect that if you observed participant behavior in a simulation before and after TeamSTEPPS training, participants would behave quite differently. For example, if you trained and implemented briefs and check-backs as your TeamSTEPPS intervention, you might test the office staff by developing scenarios that could be role played to determine if learning occurred. Observing the staff on the job as they conduct a daily team briefing prior to opening the practice could also be an indication of learning; note, though, that under the Kirkpatrick hierarchy this is considered a measure of behavior—learning transferred to the actual job. </a:t>
            </a:r>
          </a:p>
          <a:p>
            <a:pPr marL="0" indent="0" eaLnBrk="1" hangingPunct="1">
              <a:defRPr/>
            </a:pPr>
            <a:r>
              <a:rPr lang="en-US" dirty="0" smtClean="0"/>
              <a:t>The Team Performance Observation Tool for Office-Based </a:t>
            </a:r>
            <a:r>
              <a:rPr lang="en-US" dirty="0"/>
              <a:t>Care </a:t>
            </a:r>
            <a:r>
              <a:rPr lang="en-US" dirty="0" smtClean="0"/>
              <a:t>is a customizable tool that can be found online. This tool can be used as a guide when observing team performance on the job. </a:t>
            </a:r>
          </a:p>
          <a:p>
            <a:pPr marL="0" indent="0" eaLnBrk="1" hangingPunct="1">
              <a:defRPr/>
            </a:pPr>
            <a:r>
              <a:rPr lang="en-US" dirty="0" smtClean="0"/>
              <a:t>The Team Performance Observation Tool for </a:t>
            </a:r>
            <a:r>
              <a:rPr lang="en-US" dirty="0"/>
              <a:t>Office-Based Care </a:t>
            </a:r>
            <a:r>
              <a:rPr lang="en-US" dirty="0" smtClean="0"/>
              <a:t>included in TeamSTEPPS is generic; that is, it is not designed to focus on any particular type of practice. Therefore, TeamSTEPPS recommends that individuals:</a:t>
            </a:r>
          </a:p>
          <a:p>
            <a:pPr marL="460375" indent="-228600" eaLnBrk="1" hangingPunct="1">
              <a:buFont typeface="Wingdings" panose="05000000000000000000" pitchFamily="2" charset="2"/>
              <a:buChar char="§"/>
              <a:tabLst>
                <a:tab pos="463550" algn="l"/>
              </a:tabLst>
              <a:defRPr/>
            </a:pPr>
            <a:r>
              <a:rPr lang="en-US" dirty="0" smtClean="0"/>
              <a:t>Customize the observation form to the practice type of interest.</a:t>
            </a:r>
          </a:p>
          <a:p>
            <a:pPr marL="460375" indent="-228600" eaLnBrk="1" hangingPunct="1">
              <a:buFont typeface="Wingdings" panose="05000000000000000000" pitchFamily="2" charset="2"/>
              <a:buChar char="§"/>
              <a:tabLst>
                <a:tab pos="463550" algn="l"/>
              </a:tabLst>
              <a:defRPr/>
            </a:pPr>
            <a:r>
              <a:rPr lang="en-US" dirty="0" smtClean="0"/>
              <a:t>Practice using the tool before conducting observations. It is important that anyone acting as an observer use the tool in the same way so observations are accurate.</a:t>
            </a:r>
          </a:p>
          <a:p>
            <a:pPr marL="460375" indent="-228600" eaLnBrk="1" hangingPunct="1">
              <a:buFont typeface="Wingdings" panose="05000000000000000000" pitchFamily="2" charset="2"/>
              <a:buChar char="§"/>
              <a:tabLst>
                <a:tab pos="463550" algn="l"/>
              </a:tabLst>
              <a:defRPr/>
            </a:pPr>
            <a:r>
              <a:rPr lang="en-US" dirty="0" smtClean="0"/>
              <a:t>Revise the observation tool as needed so that information is clear to all observers.</a:t>
            </a:r>
          </a:p>
          <a:p>
            <a:pPr marL="347472" indent="-347472" eaLnBrk="1" hangingPunct="1">
              <a:buFont typeface="Arial" pitchFamily="34" charset="0"/>
              <a:buChar char="•"/>
              <a:defRPr/>
            </a:pPr>
            <a:endParaRPr lang="en-US" dirty="0"/>
          </a:p>
          <a:p>
            <a:pPr marL="0" indent="0" eaLnBrk="1" hangingPunct="1">
              <a:defRPr/>
            </a:pPr>
            <a:endParaRPr lang="en-US" dirty="0" smtClean="0"/>
          </a:p>
        </p:txBody>
      </p:sp>
      <p:pic>
        <p:nvPicPr>
          <p:cNvPr id="6" name="Picture 5"/>
          <p:cNvPicPr>
            <a:picLocks noChangeAspect="1"/>
          </p:cNvPicPr>
          <p:nvPr/>
        </p:nvPicPr>
        <p:blipFill>
          <a:blip r:embed="rId3"/>
          <a:stretch>
            <a:fillRect/>
          </a:stretch>
        </p:blipFill>
        <p:spPr>
          <a:xfrm>
            <a:off x="5115153" y="944477"/>
            <a:ext cx="1377887" cy="1033272"/>
          </a:xfrm>
          <a:prstGeom prst="rect">
            <a:avLst/>
          </a:prstGeom>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z="1400" dirty="0" smtClean="0"/>
              <a:t>LEARNING: TEAMSTEPPS TEAMWORK PERCEPTIONS QUESTIONNAIRE</a:t>
            </a:r>
          </a:p>
        </p:txBody>
      </p:sp>
      <p:sp>
        <p:nvSpPr>
          <p:cNvPr id="14339" name="Rectangle 3"/>
          <p:cNvSpPr>
            <a:spLocks noGrp="1" noChangeArrowheads="1"/>
          </p:cNvSpPr>
          <p:nvPr>
            <p:ph idx="1"/>
          </p:nvPr>
        </p:nvSpPr>
        <p:spPr/>
        <p:txBody>
          <a:bodyPr/>
          <a:lstStyle/>
          <a:p>
            <a:pPr marL="0" indent="0" eaLnBrk="1" hangingPunct="1"/>
            <a:r>
              <a:rPr lang="en-US" altLang="en-US" b="1" dirty="0" smtClean="0"/>
              <a:t>SAY:</a:t>
            </a:r>
          </a:p>
          <a:p>
            <a:pPr marL="0" indent="0" eaLnBrk="1" hangingPunct="1"/>
            <a:r>
              <a:rPr lang="en-US" altLang="en-US" dirty="0" smtClean="0"/>
              <a:t>The </a:t>
            </a:r>
            <a:r>
              <a:rPr lang="en-US" altLang="en-US" dirty="0" err="1" smtClean="0"/>
              <a:t>TeamSTEPPS</a:t>
            </a:r>
            <a:r>
              <a:rPr lang="en-US" altLang="en-US" dirty="0" smtClean="0"/>
              <a:t> Teamwork Perceptions Questionnaire, or T-TPQ, can also be used to measure the learning of skills by training participants.  The T-TPQ is completed by individual members of the team. In this measure, individuals report their perceptions regarding the effectiveness of the teamwork within their office. </a:t>
            </a:r>
          </a:p>
          <a:p>
            <a:pPr marL="0" indent="0" eaLnBrk="1" hangingPunct="1"/>
            <a:r>
              <a:rPr lang="en-US" altLang="en-US" dirty="0" smtClean="0"/>
              <a:t>A version of the T-TPQ for use in </a:t>
            </a:r>
            <a:r>
              <a:rPr lang="en-US" dirty="0" smtClean="0"/>
              <a:t>office settings</a:t>
            </a:r>
            <a:r>
              <a:rPr lang="en-US" altLang="en-US" dirty="0" smtClean="0"/>
              <a:t>, named the T-TPQ for </a:t>
            </a:r>
            <a:r>
              <a:rPr lang="en-US" dirty="0" smtClean="0"/>
              <a:t>Office-Based Care</a:t>
            </a:r>
            <a:r>
              <a:rPr lang="en-US" altLang="en-US" dirty="0" smtClean="0"/>
              <a:t>, has been developed by modifying terms on the original T-TPQ to apply to the </a:t>
            </a:r>
            <a:r>
              <a:rPr lang="en-US" dirty="0" smtClean="0"/>
              <a:t>office setting</a:t>
            </a:r>
            <a:r>
              <a:rPr lang="en-US" altLang="en-US" dirty="0" smtClean="0"/>
              <a:t>. The T-TPQ for </a:t>
            </a:r>
            <a:r>
              <a:rPr lang="en-US" dirty="0"/>
              <a:t>Office-Based Care </a:t>
            </a:r>
            <a:r>
              <a:rPr lang="en-US" altLang="en-US" dirty="0" smtClean="0"/>
              <a:t>can be found online. </a:t>
            </a:r>
          </a:p>
          <a:p>
            <a:pPr marL="0" indent="0" eaLnBrk="1" hangingPunct="1"/>
            <a:endParaRPr lang="en-US" altLang="en-US" dirty="0" smtClean="0"/>
          </a:p>
          <a:p>
            <a:pPr marL="0" indent="0" eaLnBrk="1" hangingPunct="1"/>
            <a:endParaRPr lang="en-US" altLang="en-US" dirty="0" smtClean="0"/>
          </a:p>
          <a:p>
            <a:pPr marL="0" indent="0" eaLnBrk="1" hangingPunct="1"/>
            <a:endParaRPr lang="en-US" altLang="en-US" b="1" dirty="0" smtClean="0"/>
          </a:p>
          <a:p>
            <a:pPr marL="0" indent="0" eaLnBrk="1" hangingPunct="1"/>
            <a:endParaRPr lang="en-US" altLang="en-US" dirty="0" smtClean="0"/>
          </a:p>
        </p:txBody>
      </p:sp>
      <p:pic>
        <p:nvPicPr>
          <p:cNvPr id="5" name="Picture 4"/>
          <p:cNvPicPr>
            <a:picLocks noChangeAspect="1"/>
          </p:cNvPicPr>
          <p:nvPr/>
        </p:nvPicPr>
        <p:blipFill>
          <a:blip r:embed="rId3"/>
          <a:stretch>
            <a:fillRect/>
          </a:stretch>
        </p:blipFill>
        <p:spPr>
          <a:xfrm>
            <a:off x="384698" y="920415"/>
            <a:ext cx="1377887" cy="1033272"/>
          </a:xfrm>
          <a:prstGeom prst="rect">
            <a:avLst/>
          </a:prstGeom>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1200">
                <a:solidFill>
                  <a:schemeClr val="tx1"/>
                </a:solidFill>
                <a:latin typeface="Arial" charset="0"/>
              </a:defRPr>
            </a:lvl1pPr>
            <a:lvl2pPr marL="742950" indent="-285750" eaLnBrk="0" hangingPunct="0">
              <a:spcBef>
                <a:spcPct val="50000"/>
              </a:spcBef>
              <a:buChar char="•"/>
              <a:defRPr sz="1200">
                <a:solidFill>
                  <a:schemeClr val="tx1"/>
                </a:solidFill>
                <a:latin typeface="Arial" charset="0"/>
              </a:defRPr>
            </a:lvl2pPr>
            <a:lvl3pPr marL="1143000" indent="-228600" eaLnBrk="0" hangingPunct="0">
              <a:spcBef>
                <a:spcPct val="50000"/>
              </a:spcBef>
              <a:buFont typeface="Arial" charset="0"/>
              <a:buChar char="–"/>
              <a:defRPr sz="1200">
                <a:solidFill>
                  <a:schemeClr val="tx1"/>
                </a:solidFill>
                <a:latin typeface="Arial" charset="0"/>
              </a:defRPr>
            </a:lvl3pPr>
            <a:lvl4pPr marL="1600200" indent="-228600" eaLnBrk="0" hangingPunct="0">
              <a:spcBef>
                <a:spcPct val="50000"/>
              </a:spcBef>
              <a:buChar char="–"/>
              <a:defRPr sz="1200">
                <a:solidFill>
                  <a:srgbClr val="003366"/>
                </a:solidFill>
                <a:latin typeface="Arial" charset="0"/>
              </a:defRPr>
            </a:lvl4pPr>
            <a:lvl5pPr marL="2057400" indent="-228600" eaLnBrk="0" hangingPunct="0">
              <a:spcBef>
                <a:spcPct val="25000"/>
              </a:spcBef>
              <a:buChar char="»"/>
              <a:defRPr sz="1400">
                <a:solidFill>
                  <a:schemeClr val="tx1"/>
                </a:solidFill>
                <a:latin typeface="Arial" charset="0"/>
              </a:defRPr>
            </a:lvl5pPr>
            <a:lvl6pPr marL="2514600" indent="-228600" eaLnBrk="0" fontAlgn="base" hangingPunct="0">
              <a:spcBef>
                <a:spcPct val="25000"/>
              </a:spcBef>
              <a:spcAft>
                <a:spcPct val="0"/>
              </a:spcAft>
              <a:buChar char="»"/>
              <a:defRPr sz="1400">
                <a:solidFill>
                  <a:schemeClr val="tx1"/>
                </a:solidFill>
                <a:latin typeface="Arial" charset="0"/>
              </a:defRPr>
            </a:lvl6pPr>
            <a:lvl7pPr marL="2971800" indent="-228600" eaLnBrk="0" fontAlgn="base" hangingPunct="0">
              <a:spcBef>
                <a:spcPct val="25000"/>
              </a:spcBef>
              <a:spcAft>
                <a:spcPct val="0"/>
              </a:spcAft>
              <a:buChar char="»"/>
              <a:defRPr sz="1400">
                <a:solidFill>
                  <a:schemeClr val="tx1"/>
                </a:solidFill>
                <a:latin typeface="Arial" charset="0"/>
              </a:defRPr>
            </a:lvl7pPr>
            <a:lvl8pPr marL="3429000" indent="-228600" eaLnBrk="0" fontAlgn="base" hangingPunct="0">
              <a:spcBef>
                <a:spcPct val="25000"/>
              </a:spcBef>
              <a:spcAft>
                <a:spcPct val="0"/>
              </a:spcAft>
              <a:buChar char="»"/>
              <a:defRPr sz="1400">
                <a:solidFill>
                  <a:schemeClr val="tx1"/>
                </a:solidFill>
                <a:latin typeface="Arial" charset="0"/>
              </a:defRPr>
            </a:lvl8pPr>
            <a:lvl9pPr marL="3886200" indent="-228600" eaLnBrk="0" fontAlgn="base" hangingPunct="0">
              <a:spcBef>
                <a:spcPct val="25000"/>
              </a:spcBef>
              <a:spcAft>
                <a:spcPct val="0"/>
              </a:spcAft>
              <a:buChar char="»"/>
              <a:defRPr sz="1400">
                <a:solidFill>
                  <a:schemeClr val="tx1"/>
                </a:solidFill>
                <a:latin typeface="Arial" charset="0"/>
              </a:defRPr>
            </a:lvl9pPr>
          </a:lstStyle>
          <a:p>
            <a:pPr eaLnBrk="1" hangingPunct="1">
              <a:spcBef>
                <a:spcPct val="0"/>
              </a:spcBef>
            </a:pPr>
            <a:fld id="{A6271419-8E55-4C84-8A75-065CF38E6C31}" type="slidenum">
              <a:rPr lang="en-US" altLang="en-US" sz="900" smtClean="0">
                <a:solidFill>
                  <a:srgbClr val="663300"/>
                </a:solidFill>
                <a:latin typeface="Verdana" pitchFamily="34" charset="0"/>
              </a:rPr>
              <a:pPr eaLnBrk="1" hangingPunct="1">
                <a:spcBef>
                  <a:spcPct val="0"/>
                </a:spcBef>
              </a:pPr>
              <a:t>11</a:t>
            </a:fld>
            <a:endParaRPr lang="en-US" altLang="en-US" sz="900" smtClean="0">
              <a:solidFill>
                <a:srgbClr val="663300"/>
              </a:solidFill>
              <a:latin typeface="Verdana" pitchFamily="34" charset="0"/>
            </a:endParaRPr>
          </a:p>
        </p:txBody>
      </p:sp>
      <p:sp>
        <p:nvSpPr>
          <p:cNvPr id="15363" name="Rectangle 2"/>
          <p:cNvSpPr>
            <a:spLocks noGrp="1" noChangeArrowheads="1"/>
          </p:cNvSpPr>
          <p:nvPr>
            <p:ph type="title"/>
          </p:nvPr>
        </p:nvSpPr>
        <p:spPr/>
        <p:txBody>
          <a:bodyPr/>
          <a:lstStyle/>
          <a:p>
            <a:pPr eaLnBrk="1" hangingPunct="1"/>
            <a:r>
              <a:rPr lang="en-US" altLang="en-US" smtClean="0"/>
              <a:t>BEHAVIOR</a:t>
            </a:r>
          </a:p>
        </p:txBody>
      </p:sp>
      <p:sp>
        <p:nvSpPr>
          <p:cNvPr id="15364" name="Rectangle 3"/>
          <p:cNvSpPr>
            <a:spLocks noGrp="1" noChangeArrowheads="1"/>
          </p:cNvSpPr>
          <p:nvPr>
            <p:ph type="body" idx="1"/>
          </p:nvPr>
        </p:nvSpPr>
        <p:spPr>
          <a:xfrm>
            <a:off x="333375" y="842963"/>
            <a:ext cx="4648200" cy="7758112"/>
          </a:xfrm>
        </p:spPr>
        <p:txBody>
          <a:bodyPr/>
          <a:lstStyle/>
          <a:p>
            <a:pPr marL="0" indent="0" eaLnBrk="1" hangingPunct="1"/>
            <a:r>
              <a:rPr lang="en-US" altLang="en-US" b="1" dirty="0" smtClean="0"/>
              <a:t>SAY:</a:t>
            </a:r>
          </a:p>
          <a:p>
            <a:pPr marL="0" indent="0" eaLnBrk="1" hangingPunct="1"/>
            <a:r>
              <a:rPr lang="en-US" altLang="en-US" dirty="0" smtClean="0"/>
              <a:t>It is important to measure whether the information learned during training is transferred to the job. Two important environmental factors for producing transfer are:</a:t>
            </a:r>
          </a:p>
          <a:p>
            <a:pPr marL="515937" indent="-228600" eaLnBrk="1" hangingPunct="1">
              <a:buFont typeface="+mj-lt"/>
              <a:buAutoNum type="arabicPeriod"/>
            </a:pPr>
            <a:r>
              <a:rPr lang="en-US" altLang="en-US" dirty="0" smtClean="0"/>
              <a:t>Whether there is an opportunity to use the new TeamSTEPPS tools or strategies on the job; and</a:t>
            </a:r>
          </a:p>
          <a:p>
            <a:pPr marL="515937" indent="-228600" eaLnBrk="1" hangingPunct="1">
              <a:buFont typeface="+mj-lt"/>
              <a:buAutoNum type="arabicPeriod"/>
            </a:pPr>
            <a:r>
              <a:rPr lang="en-US" altLang="en-US" dirty="0" smtClean="0"/>
              <a:t>Whether use of the TeamSTEPPS tools and strategies is valued and reinforced.</a:t>
            </a:r>
          </a:p>
          <a:p>
            <a:pPr marL="0" indent="0" eaLnBrk="1" hangingPunct="1"/>
            <a:endParaRPr lang="en-US" altLang="en-US" dirty="0" smtClean="0"/>
          </a:p>
        </p:txBody>
      </p:sp>
      <p:pic>
        <p:nvPicPr>
          <p:cNvPr id="6" name="Picture 5"/>
          <p:cNvPicPr>
            <a:picLocks noChangeAspect="1"/>
          </p:cNvPicPr>
          <p:nvPr/>
        </p:nvPicPr>
        <p:blipFill>
          <a:blip r:embed="rId3"/>
          <a:stretch>
            <a:fillRect/>
          </a:stretch>
        </p:blipFill>
        <p:spPr>
          <a:xfrm>
            <a:off x="5101895" y="932447"/>
            <a:ext cx="1377887" cy="1033272"/>
          </a:xfrm>
          <a:prstGeom prst="rect">
            <a:avLst/>
          </a:prstGeom>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mtClean="0"/>
              <a:t>BEHAVIOR: AN EXAMPLE FOR DISCUSSION</a:t>
            </a:r>
          </a:p>
        </p:txBody>
      </p:sp>
      <p:sp>
        <p:nvSpPr>
          <p:cNvPr id="15364" name="Rectangle 3"/>
          <p:cNvSpPr>
            <a:spLocks noGrp="1" noChangeArrowheads="1"/>
          </p:cNvSpPr>
          <p:nvPr>
            <p:ph idx="1"/>
          </p:nvPr>
        </p:nvSpPr>
        <p:spPr/>
        <p:txBody>
          <a:bodyPr/>
          <a:lstStyle/>
          <a:p>
            <a:pPr marL="0" indent="0" eaLnBrk="1" hangingPunct="1">
              <a:defRPr/>
            </a:pPr>
            <a:r>
              <a:rPr lang="en-US" b="1" dirty="0" smtClean="0"/>
              <a:t>SAY:</a:t>
            </a:r>
          </a:p>
          <a:p>
            <a:pPr marL="0" indent="0" eaLnBrk="1" hangingPunct="1">
              <a:defRPr/>
            </a:pPr>
            <a:r>
              <a:rPr lang="en-US" dirty="0" smtClean="0"/>
              <a:t>Let’s review an example scenario for discussion.</a:t>
            </a:r>
          </a:p>
          <a:p>
            <a:pPr marL="0" indent="0" eaLnBrk="1" hangingPunct="1">
              <a:defRPr/>
            </a:pPr>
            <a:endParaRPr lang="en-US" b="1" dirty="0"/>
          </a:p>
          <a:p>
            <a:pPr marL="0" indent="0" eaLnBrk="1" hangingPunct="1">
              <a:defRPr/>
            </a:pPr>
            <a:r>
              <a:rPr lang="en-US" b="1" dirty="0" smtClean="0"/>
              <a:t>EXAMPLE:</a:t>
            </a:r>
          </a:p>
          <a:p>
            <a:pPr marL="0" indent="0" eaLnBrk="1" hangingPunct="1">
              <a:defRPr/>
            </a:pPr>
            <a:r>
              <a:rPr lang="en-US" dirty="0" smtClean="0"/>
              <a:t>As part of a pediatric practice’s efforts to improve teamwork, all nurses are trained on the use of SBAR for presenting patient information to physicians. </a:t>
            </a:r>
            <a:r>
              <a:rPr lang="en-US" altLang="en-US" dirty="0" smtClean="0"/>
              <a:t>However, while the physicians attended the training, it is obvious they did not buy in to SBAR.</a:t>
            </a:r>
            <a:r>
              <a:rPr lang="en-US" dirty="0" smtClean="0"/>
              <a:t> Shortly after implementing the SBAR strategy, a nurse calls the on-call physician with concerns about a patient who needs to be seen and may need to be admitted to the hospital. The nurse begins to present the patient’s situation and background, but before she can complete her SBAR report, the physician jumps in and says, “Forget that SBAR stuff; just tell me what I need to know!”</a:t>
            </a:r>
          </a:p>
          <a:p>
            <a:pPr marL="0" indent="0" eaLnBrk="1" hangingPunct="1">
              <a:defRPr/>
            </a:pPr>
            <a:endParaRPr lang="en-US" dirty="0" smtClean="0"/>
          </a:p>
          <a:p>
            <a:pPr marL="0" indent="0" eaLnBrk="1" hangingPunct="1">
              <a:defRPr/>
            </a:pPr>
            <a:r>
              <a:rPr lang="en-US" b="1" dirty="0" smtClean="0"/>
              <a:t>	DISCUSSION:</a:t>
            </a:r>
          </a:p>
          <a:p>
            <a:pPr marL="463550" indent="-231775" eaLnBrk="1" hangingPunct="1">
              <a:buFont typeface="Wingdings" panose="05000000000000000000" pitchFamily="2" charset="2"/>
              <a:buChar char="§"/>
              <a:defRPr/>
            </a:pPr>
            <a:r>
              <a:rPr lang="en-US" dirty="0" smtClean="0"/>
              <a:t>Was the use of SBAR valued and reinforced?</a:t>
            </a:r>
          </a:p>
          <a:p>
            <a:pPr marL="463550" indent="-231775" eaLnBrk="1" hangingPunct="1">
              <a:buFont typeface="Wingdings" panose="05000000000000000000" pitchFamily="2" charset="2"/>
              <a:buChar char="§"/>
              <a:defRPr/>
            </a:pPr>
            <a:r>
              <a:rPr lang="en-US" dirty="0" smtClean="0"/>
              <a:t>What do you think the nurse should do?</a:t>
            </a:r>
          </a:p>
          <a:p>
            <a:pPr marL="463550" indent="-231775" eaLnBrk="1" hangingPunct="1">
              <a:buFont typeface="Wingdings" panose="05000000000000000000" pitchFamily="2" charset="2"/>
              <a:buChar char="§"/>
              <a:defRPr/>
            </a:pPr>
            <a:r>
              <a:rPr lang="en-US" dirty="0" smtClean="0"/>
              <a:t>Will the nurse use SBAR in the future?</a:t>
            </a:r>
          </a:p>
          <a:p>
            <a:pPr marL="463550" indent="-231775" eaLnBrk="1" hangingPunct="1">
              <a:buFont typeface="Wingdings" panose="05000000000000000000" pitchFamily="2" charset="2"/>
              <a:buChar char="§"/>
              <a:defRPr/>
            </a:pPr>
            <a:r>
              <a:rPr lang="en-US" altLang="en-US" dirty="0" smtClean="0"/>
              <a:t>What other factors can you think of that are important for ensuring that skills learned in TeamSTEPPS training transfer to the job?</a:t>
            </a:r>
          </a:p>
          <a:p>
            <a:pPr marL="914400" lvl="3" indent="-231775" eaLnBrk="1" hangingPunct="1">
              <a:buFontTx/>
              <a:buChar char="-"/>
              <a:defRPr/>
            </a:pPr>
            <a:r>
              <a:rPr lang="en-US" altLang="en-US" dirty="0" smtClean="0">
                <a:solidFill>
                  <a:schemeClr val="tx1"/>
                </a:solidFill>
              </a:rPr>
              <a:t>Aligning training objectives with organizational goals</a:t>
            </a:r>
          </a:p>
          <a:p>
            <a:pPr marL="914400" lvl="3" indent="-231775" eaLnBrk="1" hangingPunct="1">
              <a:buFontTx/>
              <a:buChar char="-"/>
              <a:defRPr/>
            </a:pPr>
            <a:r>
              <a:rPr lang="en-US" altLang="en-US" dirty="0" smtClean="0">
                <a:solidFill>
                  <a:schemeClr val="tx1"/>
                </a:solidFill>
              </a:rPr>
              <a:t>Providing organizational support for the training initiative</a:t>
            </a:r>
          </a:p>
          <a:p>
            <a:pPr marL="914400" lvl="3" indent="-231775" eaLnBrk="1" hangingPunct="1">
              <a:buFontTx/>
              <a:buChar char="-"/>
              <a:defRPr/>
            </a:pPr>
            <a:r>
              <a:rPr lang="en-US" altLang="en-US" dirty="0" smtClean="0">
                <a:solidFill>
                  <a:schemeClr val="tx1"/>
                </a:solidFill>
              </a:rPr>
              <a:t>Ensuring that frontline care leaders are on board</a:t>
            </a:r>
          </a:p>
          <a:p>
            <a:pPr marL="914400" lvl="3" indent="-231775" eaLnBrk="1" hangingPunct="1">
              <a:buFontTx/>
              <a:buChar char="-"/>
              <a:defRPr/>
            </a:pPr>
            <a:r>
              <a:rPr lang="en-US" altLang="en-US" dirty="0" smtClean="0">
                <a:solidFill>
                  <a:schemeClr val="tx1"/>
                </a:solidFill>
              </a:rPr>
              <a:t>Using measurement to determine the effectiveness of the program in terms of whether skills are being used on the job</a:t>
            </a:r>
          </a:p>
          <a:p>
            <a:pPr marL="171450" indent="-171450" eaLnBrk="1" hangingPunct="1">
              <a:buFont typeface="Arial" pitchFamily="34" charset="0"/>
              <a:buChar char="•"/>
              <a:defRPr/>
            </a:pPr>
            <a:endParaRPr lang="en-US" dirty="0" smtClean="0"/>
          </a:p>
          <a:p>
            <a:pPr marL="0" indent="0" eaLnBrk="1" hangingPunct="1">
              <a:defRPr/>
            </a:pPr>
            <a:endParaRPr lang="en-US" dirty="0" smtClean="0"/>
          </a:p>
          <a:p>
            <a:pPr marL="0" indent="0" eaLnBrk="1" hangingPunct="1">
              <a:defRPr/>
            </a:pPr>
            <a:endParaRPr lang="en-US" dirty="0" smtClean="0"/>
          </a:p>
        </p:txBody>
      </p:sp>
      <p:pic>
        <p:nvPicPr>
          <p:cNvPr id="16388" name="Picture 15" descr="alt=&quo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7388" y="4151277"/>
            <a:ext cx="2841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stretch>
            <a:fillRect/>
          </a:stretch>
        </p:blipFill>
        <p:spPr>
          <a:xfrm>
            <a:off x="372662" y="900616"/>
            <a:ext cx="1377887" cy="1033272"/>
          </a:xfrm>
          <a:prstGeom prst="rect">
            <a:avLst/>
          </a:prstGeom>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1200">
                <a:solidFill>
                  <a:schemeClr val="tx1"/>
                </a:solidFill>
                <a:latin typeface="Arial" charset="0"/>
              </a:defRPr>
            </a:lvl1pPr>
            <a:lvl2pPr marL="742950" indent="-285750" eaLnBrk="0" hangingPunct="0">
              <a:spcBef>
                <a:spcPct val="50000"/>
              </a:spcBef>
              <a:buChar char="•"/>
              <a:defRPr sz="1200">
                <a:solidFill>
                  <a:schemeClr val="tx1"/>
                </a:solidFill>
                <a:latin typeface="Arial" charset="0"/>
              </a:defRPr>
            </a:lvl2pPr>
            <a:lvl3pPr marL="1143000" indent="-228600" eaLnBrk="0" hangingPunct="0">
              <a:spcBef>
                <a:spcPct val="50000"/>
              </a:spcBef>
              <a:buFont typeface="Arial" charset="0"/>
              <a:buChar char="–"/>
              <a:defRPr sz="1200">
                <a:solidFill>
                  <a:schemeClr val="tx1"/>
                </a:solidFill>
                <a:latin typeface="Arial" charset="0"/>
              </a:defRPr>
            </a:lvl3pPr>
            <a:lvl4pPr marL="1600200" indent="-228600" eaLnBrk="0" hangingPunct="0">
              <a:spcBef>
                <a:spcPct val="50000"/>
              </a:spcBef>
              <a:buChar char="–"/>
              <a:defRPr sz="1200">
                <a:solidFill>
                  <a:srgbClr val="003366"/>
                </a:solidFill>
                <a:latin typeface="Arial" charset="0"/>
              </a:defRPr>
            </a:lvl4pPr>
            <a:lvl5pPr marL="2057400" indent="-228600" eaLnBrk="0" hangingPunct="0">
              <a:spcBef>
                <a:spcPct val="25000"/>
              </a:spcBef>
              <a:buChar char="»"/>
              <a:defRPr sz="1400">
                <a:solidFill>
                  <a:schemeClr val="tx1"/>
                </a:solidFill>
                <a:latin typeface="Arial" charset="0"/>
              </a:defRPr>
            </a:lvl5pPr>
            <a:lvl6pPr marL="2514600" indent="-228600" eaLnBrk="0" fontAlgn="base" hangingPunct="0">
              <a:spcBef>
                <a:spcPct val="25000"/>
              </a:spcBef>
              <a:spcAft>
                <a:spcPct val="0"/>
              </a:spcAft>
              <a:buChar char="»"/>
              <a:defRPr sz="1400">
                <a:solidFill>
                  <a:schemeClr val="tx1"/>
                </a:solidFill>
                <a:latin typeface="Arial" charset="0"/>
              </a:defRPr>
            </a:lvl6pPr>
            <a:lvl7pPr marL="2971800" indent="-228600" eaLnBrk="0" fontAlgn="base" hangingPunct="0">
              <a:spcBef>
                <a:spcPct val="25000"/>
              </a:spcBef>
              <a:spcAft>
                <a:spcPct val="0"/>
              </a:spcAft>
              <a:buChar char="»"/>
              <a:defRPr sz="1400">
                <a:solidFill>
                  <a:schemeClr val="tx1"/>
                </a:solidFill>
                <a:latin typeface="Arial" charset="0"/>
              </a:defRPr>
            </a:lvl7pPr>
            <a:lvl8pPr marL="3429000" indent="-228600" eaLnBrk="0" fontAlgn="base" hangingPunct="0">
              <a:spcBef>
                <a:spcPct val="25000"/>
              </a:spcBef>
              <a:spcAft>
                <a:spcPct val="0"/>
              </a:spcAft>
              <a:buChar char="»"/>
              <a:defRPr sz="1400">
                <a:solidFill>
                  <a:schemeClr val="tx1"/>
                </a:solidFill>
                <a:latin typeface="Arial" charset="0"/>
              </a:defRPr>
            </a:lvl8pPr>
            <a:lvl9pPr marL="3886200" indent="-228600" eaLnBrk="0" fontAlgn="base" hangingPunct="0">
              <a:spcBef>
                <a:spcPct val="25000"/>
              </a:spcBef>
              <a:spcAft>
                <a:spcPct val="0"/>
              </a:spcAft>
              <a:buChar char="»"/>
              <a:defRPr sz="1400">
                <a:solidFill>
                  <a:schemeClr val="tx1"/>
                </a:solidFill>
                <a:latin typeface="Arial" charset="0"/>
              </a:defRPr>
            </a:lvl9pPr>
          </a:lstStyle>
          <a:p>
            <a:pPr eaLnBrk="1" hangingPunct="1">
              <a:spcBef>
                <a:spcPct val="0"/>
              </a:spcBef>
            </a:pPr>
            <a:fld id="{C060D8E1-97CA-4DFB-9228-CDF0E0578EC5}" type="slidenum">
              <a:rPr lang="en-US" altLang="en-US" sz="900" smtClean="0">
                <a:solidFill>
                  <a:srgbClr val="663300"/>
                </a:solidFill>
                <a:latin typeface="Verdana" pitchFamily="34" charset="0"/>
              </a:rPr>
              <a:pPr eaLnBrk="1" hangingPunct="1">
                <a:spcBef>
                  <a:spcPct val="0"/>
                </a:spcBef>
              </a:pPr>
              <a:t>13</a:t>
            </a:fld>
            <a:endParaRPr lang="en-US" altLang="en-US" sz="900" smtClean="0">
              <a:solidFill>
                <a:srgbClr val="663300"/>
              </a:solidFill>
              <a:latin typeface="Verdana" pitchFamily="34" charset="0"/>
            </a:endParaRPr>
          </a:p>
        </p:txBody>
      </p:sp>
      <p:sp>
        <p:nvSpPr>
          <p:cNvPr id="17411" name="Rectangle 2"/>
          <p:cNvSpPr>
            <a:spLocks noGrp="1" noChangeArrowheads="1"/>
          </p:cNvSpPr>
          <p:nvPr>
            <p:ph type="title"/>
          </p:nvPr>
        </p:nvSpPr>
        <p:spPr/>
        <p:txBody>
          <a:bodyPr/>
          <a:lstStyle/>
          <a:p>
            <a:pPr eaLnBrk="1" hangingPunct="1"/>
            <a:r>
              <a:rPr lang="en-US" altLang="en-US" smtClean="0"/>
              <a:t>BEHAVIOR: MEASURES</a:t>
            </a:r>
          </a:p>
        </p:txBody>
      </p:sp>
      <p:sp>
        <p:nvSpPr>
          <p:cNvPr id="18436" name="Rectangle 3"/>
          <p:cNvSpPr>
            <a:spLocks noGrp="1" noChangeArrowheads="1"/>
          </p:cNvSpPr>
          <p:nvPr>
            <p:ph type="body" idx="1"/>
          </p:nvPr>
        </p:nvSpPr>
        <p:spPr>
          <a:xfrm>
            <a:off x="333375" y="842963"/>
            <a:ext cx="4648200" cy="7758112"/>
          </a:xfrm>
        </p:spPr>
        <p:txBody>
          <a:bodyPr/>
          <a:lstStyle/>
          <a:p>
            <a:pPr marL="0" indent="0" eaLnBrk="1" hangingPunct="1">
              <a:defRPr/>
            </a:pPr>
            <a:r>
              <a:rPr lang="en-US" b="1" dirty="0" smtClean="0"/>
              <a:t>SAY:</a:t>
            </a:r>
          </a:p>
          <a:p>
            <a:pPr marL="0" indent="0" eaLnBrk="1" hangingPunct="1">
              <a:defRPr/>
            </a:pPr>
            <a:r>
              <a:rPr lang="en-US" dirty="0" smtClean="0"/>
              <a:t>Various tools are available for assessing the transfer of participants’ learning to their jobs, including: </a:t>
            </a:r>
          </a:p>
          <a:p>
            <a:pPr marL="509588" lvl="1" indent="-222250" eaLnBrk="1" hangingPunct="1">
              <a:buFont typeface="Wingdings" panose="05000000000000000000" pitchFamily="2" charset="2"/>
              <a:buChar char="§"/>
              <a:defRPr/>
            </a:pPr>
            <a:r>
              <a:rPr lang="en-US" dirty="0" smtClean="0"/>
              <a:t>Team Performance Observation Tool for </a:t>
            </a:r>
            <a:r>
              <a:rPr lang="en-US" dirty="0"/>
              <a:t>Office-Based Care </a:t>
            </a:r>
            <a:r>
              <a:rPr lang="en-US" dirty="0" smtClean="0"/>
              <a:t>;</a:t>
            </a:r>
          </a:p>
          <a:p>
            <a:pPr marL="509588" lvl="1" indent="-222250" eaLnBrk="1" hangingPunct="1">
              <a:buFont typeface="Wingdings" panose="05000000000000000000" pitchFamily="2" charset="2"/>
              <a:buChar char="§"/>
              <a:tabLst>
                <a:tab pos="171450" algn="l"/>
              </a:tabLst>
              <a:defRPr/>
            </a:pPr>
            <a:r>
              <a:rPr lang="en-US" dirty="0" smtClean="0"/>
              <a:t>TeamSTEPPS Teamwork Perceptions Questionnaire </a:t>
            </a:r>
            <a:br>
              <a:rPr lang="en-US" dirty="0" smtClean="0"/>
            </a:br>
            <a:r>
              <a:rPr lang="en-US" dirty="0" smtClean="0"/>
              <a:t>(T-TPQ) for </a:t>
            </a:r>
            <a:r>
              <a:rPr lang="en-US" dirty="0"/>
              <a:t>Office-Based Care </a:t>
            </a:r>
            <a:r>
              <a:rPr lang="en-US" dirty="0" smtClean="0"/>
              <a:t>; and </a:t>
            </a:r>
          </a:p>
          <a:p>
            <a:pPr marL="509588" lvl="1" indent="-222250" eaLnBrk="1" hangingPunct="1">
              <a:buFont typeface="Wingdings" panose="05000000000000000000" pitchFamily="2" charset="2"/>
              <a:buChar char="§"/>
              <a:defRPr/>
            </a:pPr>
            <a:r>
              <a:rPr lang="en-US" dirty="0" smtClean="0"/>
              <a:t>AHRQ Medical Office Survey on Patient Safety Culture.</a:t>
            </a:r>
          </a:p>
          <a:p>
            <a:pPr marL="0" lvl="1" indent="0" eaLnBrk="1" hangingPunct="1">
              <a:buFontTx/>
              <a:buNone/>
              <a:defRPr/>
            </a:pPr>
            <a:endParaRPr lang="en-US" dirty="0" smtClean="0"/>
          </a:p>
          <a:p>
            <a:pPr marL="0" lvl="1" indent="0" eaLnBrk="1" hangingPunct="1">
              <a:buFontTx/>
              <a:buNone/>
              <a:defRPr/>
            </a:pPr>
            <a:r>
              <a:rPr lang="en-US" dirty="0" smtClean="0"/>
              <a:t>We have already discussed the Team Performance Observation Tool for </a:t>
            </a:r>
            <a:r>
              <a:rPr lang="en-US" dirty="0"/>
              <a:t>Office-Based Care </a:t>
            </a:r>
            <a:r>
              <a:rPr lang="en-US" dirty="0" smtClean="0"/>
              <a:t>and the T-TPQ for </a:t>
            </a:r>
            <a:r>
              <a:rPr lang="en-US" dirty="0"/>
              <a:t>Office-Based </a:t>
            </a:r>
            <a:r>
              <a:rPr lang="en-US" dirty="0" smtClean="0"/>
              <a:t>Care, as these can also be used to measure learning of new teamwork skills. The AHRQ Medical Office Survey on Patient Safety Culture can be used to assess behavior and results.  We will first discuss a few other results measures, and then focus our attention on a more detailed discussion of the patient safety culture survey.</a:t>
            </a:r>
          </a:p>
          <a:p>
            <a:pPr marL="0" indent="0" eaLnBrk="1" hangingPunct="1">
              <a:defRPr/>
            </a:pPr>
            <a:endParaRPr lang="en-US" dirty="0" smtClean="0"/>
          </a:p>
        </p:txBody>
      </p:sp>
      <p:pic>
        <p:nvPicPr>
          <p:cNvPr id="6" name="Picture 5"/>
          <p:cNvPicPr>
            <a:picLocks noChangeAspect="1"/>
          </p:cNvPicPr>
          <p:nvPr/>
        </p:nvPicPr>
        <p:blipFill>
          <a:blip r:embed="rId3"/>
          <a:stretch>
            <a:fillRect/>
          </a:stretch>
        </p:blipFill>
        <p:spPr>
          <a:xfrm>
            <a:off x="5103121" y="915155"/>
            <a:ext cx="1377887" cy="1033272"/>
          </a:xfrm>
          <a:prstGeom prst="rect">
            <a:avLst/>
          </a:prstGeom>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mtClean="0"/>
              <a:t>RESULTS: MEASURES</a:t>
            </a:r>
          </a:p>
        </p:txBody>
      </p:sp>
      <p:sp>
        <p:nvSpPr>
          <p:cNvPr id="18436" name="Rectangle 3"/>
          <p:cNvSpPr>
            <a:spLocks noGrp="1" noChangeArrowheads="1"/>
          </p:cNvSpPr>
          <p:nvPr>
            <p:ph idx="1"/>
          </p:nvPr>
        </p:nvSpPr>
        <p:spPr>
          <a:xfrm>
            <a:off x="1905000" y="769938"/>
            <a:ext cx="4648200" cy="7758112"/>
          </a:xfrm>
        </p:spPr>
        <p:txBody>
          <a:bodyPr/>
          <a:lstStyle/>
          <a:p>
            <a:pPr marL="0" indent="0" eaLnBrk="1" hangingPunct="1">
              <a:defRPr/>
            </a:pPr>
            <a:r>
              <a:rPr lang="en-US" b="1" dirty="0" smtClean="0"/>
              <a:t>SAY:</a:t>
            </a:r>
          </a:p>
          <a:p>
            <a:pPr marL="0" lvl="1" indent="0" eaLnBrk="1" hangingPunct="1">
              <a:buFontTx/>
              <a:buNone/>
              <a:defRPr/>
            </a:pPr>
            <a:r>
              <a:rPr lang="en-US" dirty="0" smtClean="0"/>
              <a:t>The final level of training evaluation in the Kirkpatrick hierarchy is results.  As we discussed earlier, this level of evaluation provides an assessment of the organizational </a:t>
            </a:r>
            <a:r>
              <a:rPr lang="en-US" dirty="0"/>
              <a:t>benefits </a:t>
            </a:r>
            <a:r>
              <a:rPr lang="en-US" dirty="0" smtClean="0"/>
              <a:t>produced </a:t>
            </a:r>
            <a:r>
              <a:rPr lang="en-US" dirty="0"/>
              <a:t>from training. </a:t>
            </a:r>
            <a:endParaRPr lang="en-US" dirty="0" smtClean="0"/>
          </a:p>
          <a:p>
            <a:pPr marL="0" indent="0" eaLnBrk="1" hangingPunct="1">
              <a:defRPr/>
            </a:pPr>
            <a:r>
              <a:rPr lang="en-US" dirty="0" smtClean="0"/>
              <a:t>It is important to note that this level of evaluation is difficult to assess, in that any number of organizational changes, initiatives, and/or interventions could contribute to organizational results.  However,  for evaluating TeamSTEPPS, selecting measures that align with the teamwork issue being addressed by TeamSTEPPS will help ensure that the results can be linked to the training intervention.</a:t>
            </a:r>
            <a:endParaRPr lang="en-US" dirty="0"/>
          </a:p>
          <a:p>
            <a:pPr marL="0" indent="0" eaLnBrk="1" hangingPunct="1">
              <a:defRPr/>
            </a:pPr>
            <a:r>
              <a:rPr lang="en-US" dirty="0" smtClean="0"/>
              <a:t>Results measures include:</a:t>
            </a:r>
          </a:p>
          <a:p>
            <a:pPr marL="463550" lvl="1" indent="-176213" eaLnBrk="1" hangingPunct="1">
              <a:buFont typeface="Wingdings" panose="05000000000000000000" pitchFamily="2" charset="2"/>
              <a:buChar char="§"/>
              <a:defRPr/>
            </a:pPr>
            <a:r>
              <a:rPr lang="en-US" b="1" dirty="0" smtClean="0"/>
              <a:t>Patient </a:t>
            </a:r>
            <a:r>
              <a:rPr lang="en-US" b="1" dirty="0"/>
              <a:t>outcome measures</a:t>
            </a:r>
            <a:r>
              <a:rPr lang="en-US" dirty="0"/>
              <a:t>, such as complication rates, infection rates, measurable medication errors, and the like, as well as patient experience measures such as the </a:t>
            </a:r>
            <a:r>
              <a:rPr lang="en-US" dirty="0" smtClean="0"/>
              <a:t>Consumer </a:t>
            </a:r>
            <a:r>
              <a:rPr lang="en-US" dirty="0"/>
              <a:t>Assessment of Healthcare Providers and Systems </a:t>
            </a:r>
            <a:r>
              <a:rPr lang="en-US" dirty="0" smtClean="0"/>
              <a:t>(CAHPS) for Patient-Centered Medical Homes.</a:t>
            </a:r>
            <a:endParaRPr lang="en-US" dirty="0"/>
          </a:p>
          <a:p>
            <a:pPr marL="463550" lvl="1" indent="-176213" eaLnBrk="1" hangingPunct="1">
              <a:buFont typeface="Wingdings" panose="05000000000000000000" pitchFamily="2" charset="2"/>
              <a:buChar char="§"/>
              <a:defRPr/>
            </a:pPr>
            <a:r>
              <a:rPr lang="en-US" b="1" dirty="0"/>
              <a:t>Clinical process measures</a:t>
            </a:r>
            <a:r>
              <a:rPr lang="en-US" dirty="0"/>
              <a:t>, such as length of patient wait time, time to </a:t>
            </a:r>
            <a:r>
              <a:rPr lang="en-US" dirty="0" smtClean="0"/>
              <a:t>admit patients who require it, compliance </a:t>
            </a:r>
            <a:r>
              <a:rPr lang="en-US" dirty="0"/>
              <a:t>with </a:t>
            </a:r>
            <a:r>
              <a:rPr lang="en-US" dirty="0" smtClean="0"/>
              <a:t>preventive screenings</a:t>
            </a:r>
            <a:r>
              <a:rPr lang="en-US" dirty="0"/>
              <a:t>, number of misdiagnoses, number of required patient </a:t>
            </a:r>
            <a:r>
              <a:rPr lang="en-US" dirty="0" err="1" smtClean="0"/>
              <a:t>followup</a:t>
            </a:r>
            <a:r>
              <a:rPr lang="en-US" dirty="0" smtClean="0"/>
              <a:t> </a:t>
            </a:r>
            <a:r>
              <a:rPr lang="en-US" dirty="0"/>
              <a:t>appointments made and completed, </a:t>
            </a:r>
            <a:r>
              <a:rPr lang="en-US" dirty="0" smtClean="0"/>
              <a:t>percentage </a:t>
            </a:r>
            <a:r>
              <a:rPr lang="en-US" dirty="0"/>
              <a:t>of lab results communicated to </a:t>
            </a:r>
            <a:r>
              <a:rPr lang="en-US" dirty="0" smtClean="0"/>
              <a:t>patients, and </a:t>
            </a:r>
            <a:r>
              <a:rPr lang="en-US" dirty="0"/>
              <a:t>staff perceptions of safety as measured by the AHRQ </a:t>
            </a:r>
            <a:r>
              <a:rPr lang="en-US" dirty="0" smtClean="0"/>
              <a:t>Medical Office Survey on Patient Safety Culture.</a:t>
            </a:r>
            <a:endParaRPr lang="en-US" dirty="0"/>
          </a:p>
          <a:p>
            <a:pPr marL="0" lvl="1" indent="0" eaLnBrk="1" hangingPunct="1">
              <a:buFontTx/>
              <a:buNone/>
              <a:defRPr/>
            </a:pPr>
            <a:endParaRPr lang="en-US" dirty="0" smtClean="0"/>
          </a:p>
          <a:p>
            <a:pPr marL="0" indent="0" eaLnBrk="1" hangingPunct="1">
              <a:defRPr/>
            </a:pPr>
            <a:endParaRPr lang="en-US" dirty="0" smtClean="0"/>
          </a:p>
        </p:txBody>
      </p:sp>
      <p:pic>
        <p:nvPicPr>
          <p:cNvPr id="5" name="Picture 4"/>
          <p:cNvPicPr>
            <a:picLocks noChangeAspect="1"/>
          </p:cNvPicPr>
          <p:nvPr/>
        </p:nvPicPr>
        <p:blipFill>
          <a:blip r:embed="rId3"/>
          <a:stretch>
            <a:fillRect/>
          </a:stretch>
        </p:blipFill>
        <p:spPr>
          <a:xfrm>
            <a:off x="384698" y="920418"/>
            <a:ext cx="1377887" cy="1033272"/>
          </a:xfrm>
          <a:prstGeom prst="rect">
            <a:avLst/>
          </a:prstGeo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smtClean="0"/>
              <a:t>MEDICAL OFFICE SURVEY ON PATIENT SAFETY CULTURE	</a:t>
            </a:r>
          </a:p>
        </p:txBody>
      </p:sp>
      <p:sp>
        <p:nvSpPr>
          <p:cNvPr id="18436" name="Rectangle 3" descr="alt=&quot;&quot;"/>
          <p:cNvSpPr>
            <a:spLocks noGrp="1" noChangeArrowheads="1"/>
          </p:cNvSpPr>
          <p:nvPr>
            <p:ph idx="1"/>
          </p:nvPr>
        </p:nvSpPr>
        <p:spPr/>
        <p:txBody>
          <a:bodyPr/>
          <a:lstStyle/>
          <a:p>
            <a:pPr marL="0" indent="0" eaLnBrk="1" hangingPunct="1">
              <a:defRPr/>
            </a:pPr>
            <a:r>
              <a:rPr lang="en-US" b="1" dirty="0" smtClean="0"/>
              <a:t>SAY:</a:t>
            </a:r>
          </a:p>
          <a:p>
            <a:pPr marL="0" indent="0">
              <a:defRPr/>
            </a:pPr>
            <a:r>
              <a:rPr lang="en-US" dirty="0" smtClean="0"/>
              <a:t>In response to medical offices’ interest in a survey that focuses on patient safety culture in their context, AHRQ sponsored the development of the Medical Office Survey on Patient Safety Culture. This survey is designed specifically for outpatient medical office providers and staff, and asks for their opinions about the culture of patient safety and health care quality in their medical offices.</a:t>
            </a:r>
          </a:p>
          <a:p>
            <a:pPr marL="0" indent="0">
              <a:defRPr/>
            </a:pPr>
            <a:r>
              <a:rPr lang="en-US" dirty="0" smtClean="0"/>
              <a:t>The Medical Office Survey on Patient Safety Culture was designed for medical offices with at least three providers. </a:t>
            </a:r>
            <a:r>
              <a:rPr lang="en-US" b="1" dirty="0" smtClean="0"/>
              <a:t>“</a:t>
            </a:r>
            <a:r>
              <a:rPr lang="en-US" dirty="0" smtClean="0"/>
              <a:t>Providers” refers to: physicians, either M.D. or D.O.; physician assistants; nurse practitioners; and other providers licensed to diagnose medical problems, treat patients, and prescribe medications. Survey administration in solo practitioner or two-provider offices is not recommended, because it would not be possible to maintain the confidential nature of individual responses. In small offices, rather than administering the survey, it can be used as a tool to initiate open dialog or discussion </a:t>
            </a:r>
            <a:r>
              <a:rPr lang="en-US" dirty="0"/>
              <a:t>among providers and staff </a:t>
            </a:r>
            <a:r>
              <a:rPr lang="en-US" dirty="0" smtClean="0"/>
              <a:t>about patient safety and quality issues.</a:t>
            </a:r>
          </a:p>
          <a:p>
            <a:pPr marL="0" indent="0">
              <a:defRPr/>
            </a:pPr>
            <a:r>
              <a:rPr lang="en-US" dirty="0"/>
              <a:t>The survey is available </a:t>
            </a:r>
            <a:r>
              <a:rPr lang="en-US" dirty="0" smtClean="0"/>
              <a:t>on the AHRQ Web site </a:t>
            </a:r>
            <a:r>
              <a:rPr lang="en-US" dirty="0"/>
              <a:t>at: </a:t>
            </a:r>
            <a:r>
              <a:rPr lang="en-US" dirty="0" smtClean="0">
                <a:hlinkClick r:id="rId3"/>
              </a:rPr>
              <a:t>http://www.ahrq.gov/professionals/quality-patient-safety/patientsafetyculture/medical-office/index.html</a:t>
            </a:r>
            <a:r>
              <a:rPr lang="en-US" dirty="0" smtClean="0"/>
              <a:t> </a:t>
            </a:r>
          </a:p>
          <a:p>
            <a:pPr marL="0" indent="0">
              <a:defRPr/>
            </a:pPr>
            <a:r>
              <a:rPr lang="en-US" dirty="0" smtClean="0"/>
              <a:t> </a:t>
            </a:r>
            <a:endParaRPr lang="en-US" dirty="0"/>
          </a:p>
          <a:p>
            <a:pPr marL="0" indent="0">
              <a:defRPr/>
            </a:pPr>
            <a:r>
              <a:rPr lang="en-US" b="1" dirty="0" smtClean="0"/>
              <a:t>	DISCUSSION:</a:t>
            </a:r>
          </a:p>
          <a:p>
            <a:pPr marL="463550" indent="-176213">
              <a:buFont typeface="Wingdings" panose="05000000000000000000" pitchFamily="2" charset="2"/>
              <a:buChar char="§"/>
              <a:tabLst>
                <a:tab pos="463550" algn="l"/>
              </a:tabLst>
              <a:defRPr/>
            </a:pPr>
            <a:r>
              <a:rPr lang="en-US" dirty="0" smtClean="0"/>
              <a:t>Have any of your practices used the Medical Office Survey on Patient Safety Culture?</a:t>
            </a:r>
          </a:p>
          <a:p>
            <a:pPr marL="463550" indent="-176213">
              <a:buFont typeface="Wingdings" panose="05000000000000000000" pitchFamily="2" charset="2"/>
              <a:buChar char="§"/>
              <a:tabLst>
                <a:tab pos="463550" algn="l"/>
              </a:tabLst>
              <a:defRPr/>
            </a:pPr>
            <a:r>
              <a:rPr lang="en-US" dirty="0" smtClean="0"/>
              <a:t>Can you describe how your practice used the survey and its results?</a:t>
            </a:r>
          </a:p>
          <a:p>
            <a:pPr marL="463550" indent="-176213">
              <a:buFont typeface="Wingdings" panose="05000000000000000000" pitchFamily="2" charset="2"/>
              <a:buChar char="§"/>
              <a:tabLst>
                <a:tab pos="463550" algn="l"/>
              </a:tabLst>
              <a:defRPr/>
            </a:pPr>
            <a:r>
              <a:rPr lang="en-US" dirty="0" smtClean="0"/>
              <a:t>Do you have any lessons learned you would like to share?</a:t>
            </a:r>
          </a:p>
          <a:p>
            <a:pPr marL="287337" indent="0">
              <a:tabLst>
                <a:tab pos="463550" algn="l"/>
              </a:tabLst>
              <a:defRPr/>
            </a:pPr>
            <a:endParaRPr lang="en-US" dirty="0" smtClean="0"/>
          </a:p>
          <a:p>
            <a:pPr marL="0" indent="0" eaLnBrk="1" hangingPunct="1">
              <a:defRPr/>
            </a:pPr>
            <a:endParaRPr lang="en-US" dirty="0" smtClean="0"/>
          </a:p>
        </p:txBody>
      </p:sp>
      <p:pic>
        <p:nvPicPr>
          <p:cNvPr id="19460" name="Picture 15" descr="alt=&quot;&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638" y="5516808"/>
            <a:ext cx="2841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 Box 35"/>
          <p:cNvSpPr txBox="1">
            <a:spLocks noChangeArrowheads="1"/>
          </p:cNvSpPr>
          <p:nvPr/>
        </p:nvSpPr>
        <p:spPr bwMode="auto">
          <a:xfrm>
            <a:off x="4110038" y="8605838"/>
            <a:ext cx="914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defRPr sz="1200">
                <a:solidFill>
                  <a:schemeClr val="tx1"/>
                </a:solidFill>
                <a:latin typeface="Arial" charset="0"/>
              </a:defRPr>
            </a:lvl1pPr>
            <a:lvl2pPr marL="742950" indent="-285750" eaLnBrk="0" hangingPunct="0">
              <a:spcBef>
                <a:spcPct val="50000"/>
              </a:spcBef>
              <a:buChar char="•"/>
              <a:defRPr sz="1200">
                <a:solidFill>
                  <a:schemeClr val="tx1"/>
                </a:solidFill>
                <a:latin typeface="Arial" charset="0"/>
              </a:defRPr>
            </a:lvl2pPr>
            <a:lvl3pPr marL="1143000" indent="-228600" eaLnBrk="0" hangingPunct="0">
              <a:spcBef>
                <a:spcPct val="50000"/>
              </a:spcBef>
              <a:buFont typeface="Arial" charset="0"/>
              <a:buChar char="–"/>
              <a:defRPr sz="1200">
                <a:solidFill>
                  <a:schemeClr val="tx1"/>
                </a:solidFill>
                <a:latin typeface="Arial" charset="0"/>
              </a:defRPr>
            </a:lvl3pPr>
            <a:lvl4pPr marL="1600200" indent="-228600" eaLnBrk="0" hangingPunct="0">
              <a:spcBef>
                <a:spcPct val="50000"/>
              </a:spcBef>
              <a:buChar char="–"/>
              <a:defRPr sz="1200">
                <a:solidFill>
                  <a:srgbClr val="003366"/>
                </a:solidFill>
                <a:latin typeface="Arial" charset="0"/>
              </a:defRPr>
            </a:lvl4pPr>
            <a:lvl5pPr marL="2057400" indent="-228600" eaLnBrk="0" hangingPunct="0">
              <a:spcBef>
                <a:spcPct val="25000"/>
              </a:spcBef>
              <a:buChar char="»"/>
              <a:defRPr sz="1400">
                <a:solidFill>
                  <a:schemeClr val="tx1"/>
                </a:solidFill>
                <a:latin typeface="Arial" charset="0"/>
              </a:defRPr>
            </a:lvl5pPr>
            <a:lvl6pPr marL="2514600" indent="-228600" eaLnBrk="0" fontAlgn="base" hangingPunct="0">
              <a:spcBef>
                <a:spcPct val="25000"/>
              </a:spcBef>
              <a:spcAft>
                <a:spcPct val="0"/>
              </a:spcAft>
              <a:buChar char="»"/>
              <a:defRPr sz="1400">
                <a:solidFill>
                  <a:schemeClr val="tx1"/>
                </a:solidFill>
                <a:latin typeface="Arial" charset="0"/>
              </a:defRPr>
            </a:lvl6pPr>
            <a:lvl7pPr marL="2971800" indent="-228600" eaLnBrk="0" fontAlgn="base" hangingPunct="0">
              <a:spcBef>
                <a:spcPct val="25000"/>
              </a:spcBef>
              <a:spcAft>
                <a:spcPct val="0"/>
              </a:spcAft>
              <a:buChar char="»"/>
              <a:defRPr sz="1400">
                <a:solidFill>
                  <a:schemeClr val="tx1"/>
                </a:solidFill>
                <a:latin typeface="Arial" charset="0"/>
              </a:defRPr>
            </a:lvl7pPr>
            <a:lvl8pPr marL="3429000" indent="-228600" eaLnBrk="0" fontAlgn="base" hangingPunct="0">
              <a:spcBef>
                <a:spcPct val="25000"/>
              </a:spcBef>
              <a:spcAft>
                <a:spcPct val="0"/>
              </a:spcAft>
              <a:buChar char="»"/>
              <a:defRPr sz="1400">
                <a:solidFill>
                  <a:schemeClr val="tx1"/>
                </a:solidFill>
                <a:latin typeface="Arial" charset="0"/>
              </a:defRPr>
            </a:lvl8pPr>
            <a:lvl9pPr marL="3886200" indent="-228600" eaLnBrk="0" fontAlgn="base" hangingPunct="0">
              <a:spcBef>
                <a:spcPct val="25000"/>
              </a:spcBef>
              <a:spcAft>
                <a:spcPct val="0"/>
              </a:spcAft>
              <a:buChar char="»"/>
              <a:defRPr sz="1400">
                <a:solidFill>
                  <a:schemeClr val="tx1"/>
                </a:solidFill>
                <a:latin typeface="Arial" charset="0"/>
              </a:defRPr>
            </a:lvl9pPr>
          </a:lstStyle>
          <a:p>
            <a:pPr algn="r" eaLnBrk="1" hangingPunct="1"/>
            <a:r>
              <a:rPr lang="en-US" altLang="en-US" sz="900" dirty="0"/>
              <a:t>Continued…</a:t>
            </a:r>
          </a:p>
        </p:txBody>
      </p:sp>
      <p:sp>
        <p:nvSpPr>
          <p:cNvPr id="19462"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1200">
                <a:solidFill>
                  <a:schemeClr val="tx1"/>
                </a:solidFill>
                <a:latin typeface="Arial" charset="0"/>
              </a:defRPr>
            </a:lvl1pPr>
            <a:lvl2pPr marL="742950" indent="-285750" eaLnBrk="0" hangingPunct="0">
              <a:spcBef>
                <a:spcPct val="50000"/>
              </a:spcBef>
              <a:buChar char="•"/>
              <a:defRPr sz="1200">
                <a:solidFill>
                  <a:schemeClr val="tx1"/>
                </a:solidFill>
                <a:latin typeface="Arial" charset="0"/>
              </a:defRPr>
            </a:lvl2pPr>
            <a:lvl3pPr marL="1143000" indent="-228600" eaLnBrk="0" hangingPunct="0">
              <a:spcBef>
                <a:spcPct val="50000"/>
              </a:spcBef>
              <a:buFont typeface="Arial" charset="0"/>
              <a:buChar char="–"/>
              <a:defRPr sz="1200">
                <a:solidFill>
                  <a:schemeClr val="tx1"/>
                </a:solidFill>
                <a:latin typeface="Arial" charset="0"/>
              </a:defRPr>
            </a:lvl3pPr>
            <a:lvl4pPr marL="1600200" indent="-228600" eaLnBrk="0" hangingPunct="0">
              <a:spcBef>
                <a:spcPct val="50000"/>
              </a:spcBef>
              <a:buChar char="–"/>
              <a:defRPr sz="1200">
                <a:solidFill>
                  <a:srgbClr val="003366"/>
                </a:solidFill>
                <a:latin typeface="Arial" charset="0"/>
              </a:defRPr>
            </a:lvl4pPr>
            <a:lvl5pPr marL="2057400" indent="-228600" eaLnBrk="0" hangingPunct="0">
              <a:spcBef>
                <a:spcPct val="25000"/>
              </a:spcBef>
              <a:buChar char="»"/>
              <a:defRPr sz="1400">
                <a:solidFill>
                  <a:schemeClr val="tx1"/>
                </a:solidFill>
                <a:latin typeface="Arial" charset="0"/>
              </a:defRPr>
            </a:lvl5pPr>
            <a:lvl6pPr marL="2514600" indent="-228600" eaLnBrk="0" fontAlgn="base" hangingPunct="0">
              <a:spcBef>
                <a:spcPct val="25000"/>
              </a:spcBef>
              <a:spcAft>
                <a:spcPct val="0"/>
              </a:spcAft>
              <a:buChar char="»"/>
              <a:defRPr sz="1400">
                <a:solidFill>
                  <a:schemeClr val="tx1"/>
                </a:solidFill>
                <a:latin typeface="Arial" charset="0"/>
              </a:defRPr>
            </a:lvl6pPr>
            <a:lvl7pPr marL="2971800" indent="-228600" eaLnBrk="0" fontAlgn="base" hangingPunct="0">
              <a:spcBef>
                <a:spcPct val="25000"/>
              </a:spcBef>
              <a:spcAft>
                <a:spcPct val="0"/>
              </a:spcAft>
              <a:buChar char="»"/>
              <a:defRPr sz="1400">
                <a:solidFill>
                  <a:schemeClr val="tx1"/>
                </a:solidFill>
                <a:latin typeface="Arial" charset="0"/>
              </a:defRPr>
            </a:lvl7pPr>
            <a:lvl8pPr marL="3429000" indent="-228600" eaLnBrk="0" fontAlgn="base" hangingPunct="0">
              <a:spcBef>
                <a:spcPct val="25000"/>
              </a:spcBef>
              <a:spcAft>
                <a:spcPct val="0"/>
              </a:spcAft>
              <a:buChar char="»"/>
              <a:defRPr sz="1400">
                <a:solidFill>
                  <a:schemeClr val="tx1"/>
                </a:solidFill>
                <a:latin typeface="Arial" charset="0"/>
              </a:defRPr>
            </a:lvl8pPr>
            <a:lvl9pPr marL="3886200" indent="-228600" eaLnBrk="0" fontAlgn="base" hangingPunct="0">
              <a:spcBef>
                <a:spcPct val="25000"/>
              </a:spcBef>
              <a:spcAft>
                <a:spcPct val="0"/>
              </a:spcAft>
              <a:buChar char="»"/>
              <a:defRPr sz="1400">
                <a:solidFill>
                  <a:schemeClr val="tx1"/>
                </a:solidFill>
                <a:latin typeface="Arial" charset="0"/>
              </a:defRPr>
            </a:lvl9pPr>
          </a:lstStyle>
          <a:p>
            <a:pPr eaLnBrk="1" hangingPunct="1">
              <a:spcBef>
                <a:spcPct val="0"/>
              </a:spcBef>
            </a:pPr>
            <a:fld id="{0B7B6A2F-2432-4C3D-BBDC-777FAAA7537D}" type="slidenum">
              <a:rPr lang="en-US" altLang="en-US" sz="900" smtClean="0">
                <a:solidFill>
                  <a:srgbClr val="663300"/>
                </a:solidFill>
                <a:latin typeface="Verdana" pitchFamily="34" charset="0"/>
              </a:rPr>
              <a:pPr eaLnBrk="1" hangingPunct="1">
                <a:spcBef>
                  <a:spcPct val="0"/>
                </a:spcBef>
              </a:pPr>
              <a:t>15</a:t>
            </a:fld>
            <a:endParaRPr lang="en-US" altLang="en-US" sz="900" smtClean="0">
              <a:solidFill>
                <a:srgbClr val="663300"/>
              </a:solidFill>
              <a:latin typeface="Verdana" pitchFamily="34" charset="0"/>
            </a:endParaRPr>
          </a:p>
        </p:txBody>
      </p:sp>
      <p:pic>
        <p:nvPicPr>
          <p:cNvPr id="8" name="Picture 7"/>
          <p:cNvPicPr>
            <a:picLocks noChangeAspect="1"/>
          </p:cNvPicPr>
          <p:nvPr/>
        </p:nvPicPr>
        <p:blipFill>
          <a:blip r:embed="rId5"/>
          <a:stretch>
            <a:fillRect/>
          </a:stretch>
        </p:blipFill>
        <p:spPr>
          <a:xfrm>
            <a:off x="5108662" y="912648"/>
            <a:ext cx="1377887" cy="1033272"/>
          </a:xfrm>
          <a:prstGeom prst="rect">
            <a:avLst/>
          </a:prstGeom>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z="1400" dirty="0" smtClean="0"/>
              <a:t>MEDICAL OFFICE SURVEY ON PATIENT SAFETY CULTURE (Continued)</a:t>
            </a:r>
          </a:p>
        </p:txBody>
      </p:sp>
      <p:sp>
        <p:nvSpPr>
          <p:cNvPr id="18436" name="Rectangle 3"/>
          <p:cNvSpPr>
            <a:spLocks noGrp="1" noChangeArrowheads="1"/>
          </p:cNvSpPr>
          <p:nvPr>
            <p:ph idx="1"/>
          </p:nvPr>
        </p:nvSpPr>
        <p:spPr/>
        <p:txBody>
          <a:bodyPr/>
          <a:lstStyle/>
          <a:p>
            <a:pPr marL="0" indent="0" eaLnBrk="1" hangingPunct="1">
              <a:defRPr/>
            </a:pPr>
            <a:r>
              <a:rPr lang="en-US" b="1" dirty="0" smtClean="0"/>
              <a:t>SAY:</a:t>
            </a:r>
          </a:p>
          <a:p>
            <a:pPr marL="0" indent="0">
              <a:defRPr/>
            </a:pPr>
            <a:r>
              <a:rPr lang="en-US" dirty="0" smtClean="0"/>
              <a:t>The Medical Office Survey on Patient Safety Culture  has a number of uses, including:</a:t>
            </a:r>
          </a:p>
          <a:p>
            <a:pPr marL="463550" indent="-231775">
              <a:buFont typeface="Wingdings" panose="05000000000000000000" pitchFamily="2" charset="2"/>
              <a:buChar char="§"/>
              <a:defRPr/>
            </a:pPr>
            <a:r>
              <a:rPr lang="en-US" dirty="0" smtClean="0"/>
              <a:t>Raising awareness about patient safety issues;</a:t>
            </a:r>
          </a:p>
          <a:p>
            <a:pPr marL="463550" indent="-231775">
              <a:buFont typeface="Wingdings" panose="05000000000000000000" pitchFamily="2" charset="2"/>
              <a:buChar char="§"/>
              <a:defRPr/>
            </a:pPr>
            <a:r>
              <a:rPr lang="en-US" dirty="0" smtClean="0"/>
              <a:t>Assessing patient safety culture;</a:t>
            </a:r>
          </a:p>
          <a:p>
            <a:pPr marL="463550" indent="-231775">
              <a:buFont typeface="Wingdings" panose="05000000000000000000" pitchFamily="2" charset="2"/>
              <a:buChar char="§"/>
              <a:defRPr/>
            </a:pPr>
            <a:r>
              <a:rPr lang="en-US" dirty="0" smtClean="0"/>
              <a:t>Tracking changes in patient safety culture over time; and</a:t>
            </a:r>
          </a:p>
          <a:p>
            <a:pPr marL="463550" indent="-231775">
              <a:buFont typeface="Wingdings" panose="05000000000000000000" pitchFamily="2" charset="2"/>
              <a:buChar char="§"/>
              <a:defRPr/>
            </a:pPr>
            <a:r>
              <a:rPr lang="en-US" dirty="0" smtClean="0"/>
              <a:t>Evaluating the impact of patient safety interventions. </a:t>
            </a:r>
          </a:p>
          <a:p>
            <a:pPr marL="0" indent="0" eaLnBrk="1" hangingPunct="1">
              <a:defRPr/>
            </a:pPr>
            <a:r>
              <a:rPr lang="en-US" dirty="0" smtClean="0"/>
              <a:t>The survey can be used to assess whether TeamSTEPPS has a positive impact on the medical office’s patient safety culture. If TeamSTEPPS is effective, survey scores should increase after TeamSTEPPS tools and strategies have been implemented. Such a result would be considered an organizational outcome or result of the training (i.e., Level IV in the Kirkpatrick hierarchy).</a:t>
            </a:r>
          </a:p>
        </p:txBody>
      </p:sp>
      <p:sp>
        <p:nvSpPr>
          <p:cNvPr id="6" name="Text Box 35"/>
          <p:cNvSpPr txBox="1">
            <a:spLocks noChangeArrowheads="1"/>
          </p:cNvSpPr>
          <p:nvPr/>
        </p:nvSpPr>
        <p:spPr bwMode="auto">
          <a:xfrm>
            <a:off x="562769" y="8610175"/>
            <a:ext cx="914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defRPr sz="1200">
                <a:solidFill>
                  <a:schemeClr val="tx1"/>
                </a:solidFill>
                <a:latin typeface="Arial" charset="0"/>
              </a:defRPr>
            </a:lvl1pPr>
            <a:lvl2pPr marL="742950" indent="-285750" eaLnBrk="0" hangingPunct="0">
              <a:spcBef>
                <a:spcPct val="50000"/>
              </a:spcBef>
              <a:buChar char="•"/>
              <a:defRPr sz="1200">
                <a:solidFill>
                  <a:schemeClr val="tx1"/>
                </a:solidFill>
                <a:latin typeface="Arial" charset="0"/>
              </a:defRPr>
            </a:lvl2pPr>
            <a:lvl3pPr marL="1143000" indent="-228600" eaLnBrk="0" hangingPunct="0">
              <a:spcBef>
                <a:spcPct val="50000"/>
              </a:spcBef>
              <a:buFont typeface="Arial" charset="0"/>
              <a:buChar char="–"/>
              <a:defRPr sz="1200">
                <a:solidFill>
                  <a:schemeClr val="tx1"/>
                </a:solidFill>
                <a:latin typeface="Arial" charset="0"/>
              </a:defRPr>
            </a:lvl3pPr>
            <a:lvl4pPr marL="1600200" indent="-228600" eaLnBrk="0" hangingPunct="0">
              <a:spcBef>
                <a:spcPct val="50000"/>
              </a:spcBef>
              <a:buChar char="–"/>
              <a:defRPr sz="1200">
                <a:solidFill>
                  <a:srgbClr val="003366"/>
                </a:solidFill>
                <a:latin typeface="Arial" charset="0"/>
              </a:defRPr>
            </a:lvl4pPr>
            <a:lvl5pPr marL="2057400" indent="-228600" eaLnBrk="0" hangingPunct="0">
              <a:spcBef>
                <a:spcPct val="25000"/>
              </a:spcBef>
              <a:buChar char="»"/>
              <a:defRPr sz="1400">
                <a:solidFill>
                  <a:schemeClr val="tx1"/>
                </a:solidFill>
                <a:latin typeface="Arial" charset="0"/>
              </a:defRPr>
            </a:lvl5pPr>
            <a:lvl6pPr marL="2514600" indent="-228600" eaLnBrk="0" fontAlgn="base" hangingPunct="0">
              <a:spcBef>
                <a:spcPct val="25000"/>
              </a:spcBef>
              <a:spcAft>
                <a:spcPct val="0"/>
              </a:spcAft>
              <a:buChar char="»"/>
              <a:defRPr sz="1400">
                <a:solidFill>
                  <a:schemeClr val="tx1"/>
                </a:solidFill>
                <a:latin typeface="Arial" charset="0"/>
              </a:defRPr>
            </a:lvl6pPr>
            <a:lvl7pPr marL="2971800" indent="-228600" eaLnBrk="0" fontAlgn="base" hangingPunct="0">
              <a:spcBef>
                <a:spcPct val="25000"/>
              </a:spcBef>
              <a:spcAft>
                <a:spcPct val="0"/>
              </a:spcAft>
              <a:buChar char="»"/>
              <a:defRPr sz="1400">
                <a:solidFill>
                  <a:schemeClr val="tx1"/>
                </a:solidFill>
                <a:latin typeface="Arial" charset="0"/>
              </a:defRPr>
            </a:lvl7pPr>
            <a:lvl8pPr marL="3429000" indent="-228600" eaLnBrk="0" fontAlgn="base" hangingPunct="0">
              <a:spcBef>
                <a:spcPct val="25000"/>
              </a:spcBef>
              <a:spcAft>
                <a:spcPct val="0"/>
              </a:spcAft>
              <a:buChar char="»"/>
              <a:defRPr sz="1400">
                <a:solidFill>
                  <a:schemeClr val="tx1"/>
                </a:solidFill>
                <a:latin typeface="Arial" charset="0"/>
              </a:defRPr>
            </a:lvl8pPr>
            <a:lvl9pPr marL="3886200" indent="-228600" eaLnBrk="0" fontAlgn="base" hangingPunct="0">
              <a:spcBef>
                <a:spcPct val="25000"/>
              </a:spcBef>
              <a:spcAft>
                <a:spcPct val="0"/>
              </a:spcAft>
              <a:buChar char="»"/>
              <a:defRPr sz="1400">
                <a:solidFill>
                  <a:schemeClr val="tx1"/>
                </a:solidFill>
                <a:latin typeface="Arial" charset="0"/>
              </a:defRPr>
            </a:lvl9pPr>
          </a:lstStyle>
          <a:p>
            <a:pPr algn="r" eaLnBrk="1" hangingPunct="1"/>
            <a:r>
              <a:rPr lang="en-US" altLang="en-US" sz="900" dirty="0"/>
              <a:t>Continued…</a:t>
            </a:r>
          </a:p>
        </p:txBody>
      </p:sp>
      <p:pic>
        <p:nvPicPr>
          <p:cNvPr id="7" name="Picture 6"/>
          <p:cNvPicPr>
            <a:picLocks noChangeAspect="1"/>
          </p:cNvPicPr>
          <p:nvPr/>
        </p:nvPicPr>
        <p:blipFill>
          <a:blip r:embed="rId3"/>
          <a:stretch>
            <a:fillRect/>
          </a:stretch>
        </p:blipFill>
        <p:spPr>
          <a:xfrm>
            <a:off x="367121" y="900616"/>
            <a:ext cx="1377887" cy="1033272"/>
          </a:xfrm>
          <a:prstGeom prst="rect">
            <a:avLst/>
          </a:prstGeom>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smtClean="0"/>
              <a:t>MEDICAL OFFICE SURVEY ON PATIENT SAFETY CULTURE (Continued)</a:t>
            </a:r>
          </a:p>
        </p:txBody>
      </p:sp>
      <p:sp>
        <p:nvSpPr>
          <p:cNvPr id="18436" name="Rectangle 3"/>
          <p:cNvSpPr>
            <a:spLocks noGrp="1" noChangeArrowheads="1"/>
          </p:cNvSpPr>
          <p:nvPr>
            <p:ph idx="1"/>
          </p:nvPr>
        </p:nvSpPr>
        <p:spPr/>
        <p:txBody>
          <a:bodyPr/>
          <a:lstStyle/>
          <a:p>
            <a:pPr marL="0" indent="0" eaLnBrk="1" hangingPunct="1">
              <a:defRPr/>
            </a:pPr>
            <a:r>
              <a:rPr lang="en-US" b="1" dirty="0" smtClean="0"/>
              <a:t>SAY:</a:t>
            </a:r>
          </a:p>
          <a:p>
            <a:pPr marL="0" indent="0">
              <a:defRPr/>
            </a:pPr>
            <a:r>
              <a:rPr lang="en-US" dirty="0" smtClean="0"/>
              <a:t>The </a:t>
            </a:r>
            <a:r>
              <a:rPr lang="en-US" dirty="0"/>
              <a:t>Medical Office </a:t>
            </a:r>
            <a:r>
              <a:rPr lang="en-US" dirty="0" smtClean="0"/>
              <a:t>Survey on Patient Safety Culture  includes 52 items and requires 10-15 minutes to complete. The 52 items measure the following dimensions:</a:t>
            </a:r>
          </a:p>
          <a:p>
            <a:pPr marL="463550" indent="-231775">
              <a:buFont typeface="Wingdings" panose="05000000000000000000" pitchFamily="2" charset="2"/>
              <a:buChar char="§"/>
              <a:defRPr/>
            </a:pPr>
            <a:r>
              <a:rPr lang="en-US" dirty="0" smtClean="0"/>
              <a:t>Communication about error;</a:t>
            </a:r>
          </a:p>
          <a:p>
            <a:pPr marL="463550" indent="-231775">
              <a:buFont typeface="Wingdings" panose="05000000000000000000" pitchFamily="2" charset="2"/>
              <a:buChar char="§"/>
              <a:defRPr/>
            </a:pPr>
            <a:r>
              <a:rPr lang="en-US" dirty="0" smtClean="0"/>
              <a:t>Communication openness;</a:t>
            </a:r>
          </a:p>
          <a:p>
            <a:pPr marL="463550" indent="-231775">
              <a:buFont typeface="Wingdings" panose="05000000000000000000" pitchFamily="2" charset="2"/>
              <a:buChar char="§"/>
              <a:defRPr/>
            </a:pPr>
            <a:r>
              <a:rPr lang="en-US" dirty="0" smtClean="0"/>
              <a:t>Information exchange with other settings;</a:t>
            </a:r>
          </a:p>
          <a:p>
            <a:pPr marL="463550" indent="-231775">
              <a:buFont typeface="Wingdings" panose="05000000000000000000" pitchFamily="2" charset="2"/>
              <a:buChar char="§"/>
              <a:defRPr/>
            </a:pPr>
            <a:r>
              <a:rPr lang="en-US" dirty="0" smtClean="0"/>
              <a:t>Office processes and standardization;</a:t>
            </a:r>
          </a:p>
          <a:p>
            <a:pPr marL="463550" indent="-231775">
              <a:buFont typeface="Wingdings" panose="05000000000000000000" pitchFamily="2" charset="2"/>
              <a:buChar char="§"/>
              <a:defRPr/>
            </a:pPr>
            <a:r>
              <a:rPr lang="en-US" dirty="0" smtClean="0"/>
              <a:t>Organizational learning;</a:t>
            </a:r>
          </a:p>
          <a:p>
            <a:pPr marL="463550" indent="-231775">
              <a:buFont typeface="Wingdings" panose="05000000000000000000" pitchFamily="2" charset="2"/>
              <a:buChar char="§"/>
              <a:defRPr/>
            </a:pPr>
            <a:r>
              <a:rPr lang="en-US" dirty="0" smtClean="0"/>
              <a:t>Overall perceptions of patient safety and quality;</a:t>
            </a:r>
          </a:p>
          <a:p>
            <a:pPr marL="463550" indent="-231775">
              <a:buFont typeface="Wingdings" panose="05000000000000000000" pitchFamily="2" charset="2"/>
              <a:buChar char="§"/>
              <a:defRPr/>
            </a:pPr>
            <a:r>
              <a:rPr lang="en-US" dirty="0" smtClean="0"/>
              <a:t>Owner/managing partner/leadership support for patient safety;</a:t>
            </a:r>
          </a:p>
          <a:p>
            <a:pPr marL="463550" indent="-231775">
              <a:buFont typeface="Wingdings" panose="05000000000000000000" pitchFamily="2" charset="2"/>
              <a:buChar char="§"/>
              <a:defRPr/>
            </a:pPr>
            <a:r>
              <a:rPr lang="en-US" dirty="0" smtClean="0"/>
              <a:t>Patient care tracking/</a:t>
            </a:r>
            <a:r>
              <a:rPr lang="en-US" dirty="0" err="1" smtClean="0"/>
              <a:t>followup</a:t>
            </a:r>
            <a:r>
              <a:rPr lang="en-US" dirty="0"/>
              <a:t>;</a:t>
            </a:r>
            <a:endParaRPr lang="en-US" dirty="0" smtClean="0"/>
          </a:p>
          <a:p>
            <a:pPr marL="463550" indent="-231775">
              <a:buFont typeface="Wingdings" panose="05000000000000000000" pitchFamily="2" charset="2"/>
              <a:buChar char="§"/>
              <a:defRPr/>
            </a:pPr>
            <a:r>
              <a:rPr lang="en-US" dirty="0" smtClean="0"/>
              <a:t>Patient safety and quality issues;</a:t>
            </a:r>
          </a:p>
          <a:p>
            <a:pPr marL="463550" indent="-231775">
              <a:buFont typeface="Wingdings" panose="05000000000000000000" pitchFamily="2" charset="2"/>
              <a:buChar char="§"/>
              <a:defRPr/>
            </a:pPr>
            <a:r>
              <a:rPr lang="en-US" dirty="0" smtClean="0"/>
              <a:t>Staff training;</a:t>
            </a:r>
          </a:p>
          <a:p>
            <a:pPr marL="463550" indent="-231775">
              <a:buFont typeface="Wingdings" panose="05000000000000000000" pitchFamily="2" charset="2"/>
              <a:buChar char="§"/>
              <a:defRPr/>
            </a:pPr>
            <a:r>
              <a:rPr lang="en-US" dirty="0" smtClean="0"/>
              <a:t>Teamwork; and</a:t>
            </a:r>
          </a:p>
          <a:p>
            <a:pPr marL="463550" indent="-231775">
              <a:buFont typeface="Wingdings" panose="05000000000000000000" pitchFamily="2" charset="2"/>
              <a:buChar char="§"/>
              <a:defRPr/>
            </a:pPr>
            <a:r>
              <a:rPr lang="en-US" dirty="0" smtClean="0"/>
              <a:t>Work pressure and pace.</a:t>
            </a:r>
          </a:p>
          <a:p>
            <a:pPr marL="0" indent="0">
              <a:defRPr/>
            </a:pPr>
            <a:r>
              <a:rPr lang="en-US" dirty="0" smtClean="0"/>
              <a:t>In addition, the </a:t>
            </a:r>
            <a:r>
              <a:rPr lang="en-US" dirty="0"/>
              <a:t>Medical Office </a:t>
            </a:r>
            <a:r>
              <a:rPr lang="en-US" dirty="0" smtClean="0"/>
              <a:t>Survey on Patient Safety Culture includes three items about respondent background characteristics and two overall rating questions:</a:t>
            </a:r>
          </a:p>
          <a:p>
            <a:pPr marL="463550" indent="-231775">
              <a:buFont typeface="Wingdings" panose="05000000000000000000" pitchFamily="2" charset="2"/>
              <a:buChar char="§"/>
              <a:defRPr/>
            </a:pPr>
            <a:r>
              <a:rPr lang="en-US" dirty="0" smtClean="0"/>
              <a:t>How respondents would rate their medical office on five different areas of health care quality (i.e., patient centered, effective, timely, efficient, and equitable); and</a:t>
            </a:r>
          </a:p>
          <a:p>
            <a:pPr marL="463550" indent="-231775">
              <a:buFont typeface="Wingdings" panose="05000000000000000000" pitchFamily="2" charset="2"/>
              <a:buChar char="§"/>
              <a:defRPr/>
            </a:pPr>
            <a:r>
              <a:rPr lang="en-US" dirty="0" smtClean="0"/>
              <a:t>How respondents would rate their medical office on overall patient safety.</a:t>
            </a:r>
            <a:endParaRPr lang="en-US" dirty="0"/>
          </a:p>
        </p:txBody>
      </p:sp>
      <p:sp>
        <p:nvSpPr>
          <p:cNvPr id="21508" name="Text Box 35"/>
          <p:cNvSpPr txBox="1">
            <a:spLocks noChangeArrowheads="1"/>
          </p:cNvSpPr>
          <p:nvPr/>
        </p:nvSpPr>
        <p:spPr bwMode="auto">
          <a:xfrm>
            <a:off x="4110038" y="8605838"/>
            <a:ext cx="914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defRPr sz="1200">
                <a:solidFill>
                  <a:schemeClr val="tx1"/>
                </a:solidFill>
                <a:latin typeface="Arial" charset="0"/>
              </a:defRPr>
            </a:lvl1pPr>
            <a:lvl2pPr marL="742950" indent="-285750" eaLnBrk="0" hangingPunct="0">
              <a:spcBef>
                <a:spcPct val="50000"/>
              </a:spcBef>
              <a:buChar char="•"/>
              <a:defRPr sz="1200">
                <a:solidFill>
                  <a:schemeClr val="tx1"/>
                </a:solidFill>
                <a:latin typeface="Arial" charset="0"/>
              </a:defRPr>
            </a:lvl2pPr>
            <a:lvl3pPr marL="1143000" indent="-228600" eaLnBrk="0" hangingPunct="0">
              <a:spcBef>
                <a:spcPct val="50000"/>
              </a:spcBef>
              <a:buFont typeface="Arial" charset="0"/>
              <a:buChar char="–"/>
              <a:defRPr sz="1200">
                <a:solidFill>
                  <a:schemeClr val="tx1"/>
                </a:solidFill>
                <a:latin typeface="Arial" charset="0"/>
              </a:defRPr>
            </a:lvl3pPr>
            <a:lvl4pPr marL="1600200" indent="-228600" eaLnBrk="0" hangingPunct="0">
              <a:spcBef>
                <a:spcPct val="50000"/>
              </a:spcBef>
              <a:buChar char="–"/>
              <a:defRPr sz="1200">
                <a:solidFill>
                  <a:srgbClr val="003366"/>
                </a:solidFill>
                <a:latin typeface="Arial" charset="0"/>
              </a:defRPr>
            </a:lvl4pPr>
            <a:lvl5pPr marL="2057400" indent="-228600" eaLnBrk="0" hangingPunct="0">
              <a:spcBef>
                <a:spcPct val="25000"/>
              </a:spcBef>
              <a:buChar char="»"/>
              <a:defRPr sz="1400">
                <a:solidFill>
                  <a:schemeClr val="tx1"/>
                </a:solidFill>
                <a:latin typeface="Arial" charset="0"/>
              </a:defRPr>
            </a:lvl5pPr>
            <a:lvl6pPr marL="2514600" indent="-228600" eaLnBrk="0" fontAlgn="base" hangingPunct="0">
              <a:spcBef>
                <a:spcPct val="25000"/>
              </a:spcBef>
              <a:spcAft>
                <a:spcPct val="0"/>
              </a:spcAft>
              <a:buChar char="»"/>
              <a:defRPr sz="1400">
                <a:solidFill>
                  <a:schemeClr val="tx1"/>
                </a:solidFill>
                <a:latin typeface="Arial" charset="0"/>
              </a:defRPr>
            </a:lvl6pPr>
            <a:lvl7pPr marL="2971800" indent="-228600" eaLnBrk="0" fontAlgn="base" hangingPunct="0">
              <a:spcBef>
                <a:spcPct val="25000"/>
              </a:spcBef>
              <a:spcAft>
                <a:spcPct val="0"/>
              </a:spcAft>
              <a:buChar char="»"/>
              <a:defRPr sz="1400">
                <a:solidFill>
                  <a:schemeClr val="tx1"/>
                </a:solidFill>
                <a:latin typeface="Arial" charset="0"/>
              </a:defRPr>
            </a:lvl7pPr>
            <a:lvl8pPr marL="3429000" indent="-228600" eaLnBrk="0" fontAlgn="base" hangingPunct="0">
              <a:spcBef>
                <a:spcPct val="25000"/>
              </a:spcBef>
              <a:spcAft>
                <a:spcPct val="0"/>
              </a:spcAft>
              <a:buChar char="»"/>
              <a:defRPr sz="1400">
                <a:solidFill>
                  <a:schemeClr val="tx1"/>
                </a:solidFill>
                <a:latin typeface="Arial" charset="0"/>
              </a:defRPr>
            </a:lvl8pPr>
            <a:lvl9pPr marL="3886200" indent="-228600" eaLnBrk="0" fontAlgn="base" hangingPunct="0">
              <a:spcBef>
                <a:spcPct val="25000"/>
              </a:spcBef>
              <a:spcAft>
                <a:spcPct val="0"/>
              </a:spcAft>
              <a:buChar char="»"/>
              <a:defRPr sz="1400">
                <a:solidFill>
                  <a:schemeClr val="tx1"/>
                </a:solidFill>
                <a:latin typeface="Arial" charset="0"/>
              </a:defRPr>
            </a:lvl9pPr>
          </a:lstStyle>
          <a:p>
            <a:pPr algn="r" eaLnBrk="1" hangingPunct="1"/>
            <a:r>
              <a:rPr lang="en-US" altLang="en-US" sz="900"/>
              <a:t>Continued…</a:t>
            </a:r>
          </a:p>
        </p:txBody>
      </p:sp>
      <p:sp>
        <p:nvSpPr>
          <p:cNvPr id="21509"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1200">
                <a:solidFill>
                  <a:schemeClr val="tx1"/>
                </a:solidFill>
                <a:latin typeface="Arial" charset="0"/>
              </a:defRPr>
            </a:lvl1pPr>
            <a:lvl2pPr marL="742950" indent="-285750" eaLnBrk="0" hangingPunct="0">
              <a:spcBef>
                <a:spcPct val="50000"/>
              </a:spcBef>
              <a:buChar char="•"/>
              <a:defRPr sz="1200">
                <a:solidFill>
                  <a:schemeClr val="tx1"/>
                </a:solidFill>
                <a:latin typeface="Arial" charset="0"/>
              </a:defRPr>
            </a:lvl2pPr>
            <a:lvl3pPr marL="1143000" indent="-228600" eaLnBrk="0" hangingPunct="0">
              <a:spcBef>
                <a:spcPct val="50000"/>
              </a:spcBef>
              <a:buFont typeface="Arial" charset="0"/>
              <a:buChar char="–"/>
              <a:defRPr sz="1200">
                <a:solidFill>
                  <a:schemeClr val="tx1"/>
                </a:solidFill>
                <a:latin typeface="Arial" charset="0"/>
              </a:defRPr>
            </a:lvl3pPr>
            <a:lvl4pPr marL="1600200" indent="-228600" eaLnBrk="0" hangingPunct="0">
              <a:spcBef>
                <a:spcPct val="50000"/>
              </a:spcBef>
              <a:buChar char="–"/>
              <a:defRPr sz="1200">
                <a:solidFill>
                  <a:srgbClr val="003366"/>
                </a:solidFill>
                <a:latin typeface="Arial" charset="0"/>
              </a:defRPr>
            </a:lvl4pPr>
            <a:lvl5pPr marL="2057400" indent="-228600" eaLnBrk="0" hangingPunct="0">
              <a:spcBef>
                <a:spcPct val="25000"/>
              </a:spcBef>
              <a:buChar char="»"/>
              <a:defRPr sz="1400">
                <a:solidFill>
                  <a:schemeClr val="tx1"/>
                </a:solidFill>
                <a:latin typeface="Arial" charset="0"/>
              </a:defRPr>
            </a:lvl5pPr>
            <a:lvl6pPr marL="2514600" indent="-228600" eaLnBrk="0" fontAlgn="base" hangingPunct="0">
              <a:spcBef>
                <a:spcPct val="25000"/>
              </a:spcBef>
              <a:spcAft>
                <a:spcPct val="0"/>
              </a:spcAft>
              <a:buChar char="»"/>
              <a:defRPr sz="1400">
                <a:solidFill>
                  <a:schemeClr val="tx1"/>
                </a:solidFill>
                <a:latin typeface="Arial" charset="0"/>
              </a:defRPr>
            </a:lvl6pPr>
            <a:lvl7pPr marL="2971800" indent="-228600" eaLnBrk="0" fontAlgn="base" hangingPunct="0">
              <a:spcBef>
                <a:spcPct val="25000"/>
              </a:spcBef>
              <a:spcAft>
                <a:spcPct val="0"/>
              </a:spcAft>
              <a:buChar char="»"/>
              <a:defRPr sz="1400">
                <a:solidFill>
                  <a:schemeClr val="tx1"/>
                </a:solidFill>
                <a:latin typeface="Arial" charset="0"/>
              </a:defRPr>
            </a:lvl7pPr>
            <a:lvl8pPr marL="3429000" indent="-228600" eaLnBrk="0" fontAlgn="base" hangingPunct="0">
              <a:spcBef>
                <a:spcPct val="25000"/>
              </a:spcBef>
              <a:spcAft>
                <a:spcPct val="0"/>
              </a:spcAft>
              <a:buChar char="»"/>
              <a:defRPr sz="1400">
                <a:solidFill>
                  <a:schemeClr val="tx1"/>
                </a:solidFill>
                <a:latin typeface="Arial" charset="0"/>
              </a:defRPr>
            </a:lvl8pPr>
            <a:lvl9pPr marL="3886200" indent="-228600" eaLnBrk="0" fontAlgn="base" hangingPunct="0">
              <a:spcBef>
                <a:spcPct val="25000"/>
              </a:spcBef>
              <a:spcAft>
                <a:spcPct val="0"/>
              </a:spcAft>
              <a:buChar char="»"/>
              <a:defRPr sz="1400">
                <a:solidFill>
                  <a:schemeClr val="tx1"/>
                </a:solidFill>
                <a:latin typeface="Arial" charset="0"/>
              </a:defRPr>
            </a:lvl9pPr>
          </a:lstStyle>
          <a:p>
            <a:pPr eaLnBrk="1" hangingPunct="1">
              <a:spcBef>
                <a:spcPct val="0"/>
              </a:spcBef>
            </a:pPr>
            <a:fld id="{D8D5C167-6137-4A83-B82B-4A40F61C211C}" type="slidenum">
              <a:rPr lang="en-US" altLang="en-US" sz="900" smtClean="0">
                <a:solidFill>
                  <a:srgbClr val="663300"/>
                </a:solidFill>
                <a:latin typeface="Verdana" pitchFamily="34" charset="0"/>
              </a:rPr>
              <a:pPr eaLnBrk="1" hangingPunct="1">
                <a:spcBef>
                  <a:spcPct val="0"/>
                </a:spcBef>
              </a:pPr>
              <a:t>17</a:t>
            </a:fld>
            <a:endParaRPr lang="en-US" altLang="en-US" sz="900" smtClean="0">
              <a:solidFill>
                <a:srgbClr val="663300"/>
              </a:solidFill>
              <a:latin typeface="Verdana" pitchFamily="34" charset="0"/>
            </a:endParaRPr>
          </a:p>
        </p:txBody>
      </p:sp>
      <p:pic>
        <p:nvPicPr>
          <p:cNvPr id="7" name="Picture 6"/>
          <p:cNvPicPr>
            <a:picLocks noChangeAspect="1"/>
          </p:cNvPicPr>
          <p:nvPr/>
        </p:nvPicPr>
        <p:blipFill>
          <a:blip r:embed="rId3"/>
          <a:stretch>
            <a:fillRect/>
          </a:stretch>
        </p:blipFill>
        <p:spPr>
          <a:xfrm>
            <a:off x="5084598" y="932447"/>
            <a:ext cx="1377887" cy="1033272"/>
          </a:xfrm>
          <a:prstGeom prst="rect">
            <a:avLst/>
          </a:prstGeom>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sz="1400" dirty="0" smtClean="0"/>
              <a:t>MEDICAL OFFICE SURVEY ON PATIENT SAFETY CULTURE (Continued)</a:t>
            </a:r>
          </a:p>
        </p:txBody>
      </p:sp>
      <p:sp>
        <p:nvSpPr>
          <p:cNvPr id="18436" name="Rectangle 3"/>
          <p:cNvSpPr>
            <a:spLocks noGrp="1" noChangeArrowheads="1"/>
          </p:cNvSpPr>
          <p:nvPr>
            <p:ph idx="1"/>
          </p:nvPr>
        </p:nvSpPr>
        <p:spPr/>
        <p:txBody>
          <a:bodyPr/>
          <a:lstStyle/>
          <a:p>
            <a:pPr marL="0" indent="0" eaLnBrk="1" hangingPunct="1">
              <a:defRPr/>
            </a:pPr>
            <a:r>
              <a:rPr lang="en-US" b="1" dirty="0" smtClean="0"/>
              <a:t>SAY:</a:t>
            </a:r>
          </a:p>
          <a:p>
            <a:pPr marL="0" indent="0">
              <a:defRPr/>
            </a:pPr>
            <a:r>
              <a:rPr lang="en-US" dirty="0" smtClean="0"/>
              <a:t>The Medical Office Survey on Patient Safety Culture has an accompanying toolkit that contains the following materials:</a:t>
            </a:r>
          </a:p>
          <a:p>
            <a:pPr marL="458788" indent="-171450">
              <a:buFont typeface="Wingdings" panose="05000000000000000000" pitchFamily="2" charset="2"/>
              <a:buChar char="§"/>
              <a:tabLst>
                <a:tab pos="463550" algn="l"/>
              </a:tabLst>
              <a:defRPr/>
            </a:pPr>
            <a:r>
              <a:rPr lang="en-US" dirty="0" smtClean="0"/>
              <a:t>Survey forms;</a:t>
            </a:r>
          </a:p>
          <a:p>
            <a:pPr marL="458788" indent="-171450">
              <a:buFont typeface="Wingdings" panose="05000000000000000000" pitchFamily="2" charset="2"/>
              <a:buChar char="§"/>
              <a:tabLst>
                <a:tab pos="463550" algn="l"/>
              </a:tabLst>
              <a:defRPr/>
            </a:pPr>
            <a:r>
              <a:rPr lang="en-US" dirty="0" smtClean="0"/>
              <a:t>Survey items and dimensions; and</a:t>
            </a:r>
          </a:p>
          <a:p>
            <a:pPr marL="458788" indent="-171450">
              <a:buFont typeface="Wingdings" panose="05000000000000000000" pitchFamily="2" charset="2"/>
              <a:buChar char="§"/>
              <a:tabLst>
                <a:tab pos="463550" algn="l"/>
              </a:tabLst>
              <a:defRPr/>
            </a:pPr>
            <a:r>
              <a:rPr lang="en-US" dirty="0" smtClean="0"/>
              <a:t>A </a:t>
            </a:r>
            <a:r>
              <a:rPr lang="en-US" i="1" dirty="0" smtClean="0"/>
              <a:t>Survey User's Guide</a:t>
            </a:r>
            <a:r>
              <a:rPr lang="en-US" dirty="0"/>
              <a:t> </a:t>
            </a:r>
            <a:r>
              <a:rPr lang="en-US" dirty="0" smtClean="0"/>
              <a:t>that provides step-by-step instructions on how to select a sample, administer the survey, obtain high response rates, and analyze and report results</a:t>
            </a:r>
            <a:r>
              <a:rPr lang="en-US" dirty="0"/>
              <a:t>.</a:t>
            </a:r>
            <a:endParaRPr lang="en-US" dirty="0" smtClean="0"/>
          </a:p>
          <a:p>
            <a:pPr marL="4763" indent="0">
              <a:defRPr/>
            </a:pPr>
            <a:r>
              <a:rPr lang="en-US" dirty="0" smtClean="0"/>
              <a:t>In addition, comparative databases and reports are available, as well as a </a:t>
            </a:r>
            <a:r>
              <a:rPr lang="en-US" i="1" dirty="0" smtClean="0"/>
              <a:t>data entry and analysis tool </a:t>
            </a:r>
            <a:r>
              <a:rPr lang="en-US" dirty="0" smtClean="0"/>
              <a:t>that works with Microsoft</a:t>
            </a:r>
            <a:r>
              <a:rPr lang="en-US" baseline="30000" dirty="0" smtClean="0"/>
              <a:t>®</a:t>
            </a:r>
            <a:r>
              <a:rPr lang="en-US" dirty="0" smtClean="0"/>
              <a:t> Excel and makes it easy to input individual-level data from the survey. The tool then automatically creates tables and graphs to display survey results. To request the tool, email: </a:t>
            </a:r>
            <a:r>
              <a:rPr lang="en-US" dirty="0" smtClean="0">
                <a:hlinkClick r:id="rId3"/>
              </a:rPr>
              <a:t>DatabasesOnSafetyCulture@westat.com</a:t>
            </a:r>
            <a:r>
              <a:rPr lang="en-US" dirty="0" smtClean="0"/>
              <a:t> </a:t>
            </a:r>
          </a:p>
          <a:p>
            <a:pPr marL="0" indent="0" eaLnBrk="1" hangingPunct="1">
              <a:defRPr/>
            </a:pPr>
            <a:r>
              <a:rPr lang="en-US" dirty="0" smtClean="0"/>
              <a:t>If you have questions about the medical office survey, or need technical assistance, you can request help by email to </a:t>
            </a:r>
            <a:r>
              <a:rPr lang="en-US" i="1" dirty="0" smtClean="0">
                <a:hlinkClick r:id="rId4"/>
              </a:rPr>
              <a:t>SafetyCultureSurveys@westat.com</a:t>
            </a:r>
            <a:r>
              <a:rPr lang="en-US" i="1" dirty="0" smtClean="0"/>
              <a:t> or </a:t>
            </a:r>
            <a:r>
              <a:rPr lang="en-US" i="1" dirty="0" smtClean="0">
                <a:hlinkClick r:id="rId5"/>
              </a:rPr>
              <a:t>DatabasesonSafetyCulture@westat.com</a:t>
            </a:r>
            <a:r>
              <a:rPr lang="en-US" i="1" dirty="0" smtClean="0"/>
              <a:t> </a:t>
            </a:r>
            <a:endParaRPr lang="en-US" b="1" i="1" dirty="0" smtClean="0"/>
          </a:p>
        </p:txBody>
      </p:sp>
      <p:pic>
        <p:nvPicPr>
          <p:cNvPr id="5" name="Picture 4"/>
          <p:cNvPicPr>
            <a:picLocks noChangeAspect="1"/>
          </p:cNvPicPr>
          <p:nvPr/>
        </p:nvPicPr>
        <p:blipFill>
          <a:blip r:embed="rId6"/>
          <a:stretch>
            <a:fillRect/>
          </a:stretch>
        </p:blipFill>
        <p:spPr>
          <a:xfrm>
            <a:off x="372660" y="900616"/>
            <a:ext cx="1377887" cy="1033272"/>
          </a:xfrm>
          <a:prstGeom prst="rect">
            <a:avLst/>
          </a:prstGeo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
          <p:cNvSpPr>
            <a:spLocks noChangeArrowheads="1"/>
          </p:cNvSpPr>
          <p:nvPr/>
        </p:nvSpPr>
        <p:spPr bwMode="auto">
          <a:xfrm>
            <a:off x="5084763" y="2960688"/>
            <a:ext cx="1524000" cy="1028700"/>
          </a:xfrm>
          <a:prstGeom prst="rect">
            <a:avLst/>
          </a:prstGeom>
          <a:solidFill>
            <a:srgbClr val="EDEDE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50000"/>
              </a:spcBef>
              <a:defRPr sz="1200">
                <a:solidFill>
                  <a:schemeClr val="tx1"/>
                </a:solidFill>
                <a:latin typeface="Arial" charset="0"/>
              </a:defRPr>
            </a:lvl1pPr>
            <a:lvl2pPr marL="742950" indent="-285750" eaLnBrk="0" hangingPunct="0">
              <a:spcBef>
                <a:spcPct val="50000"/>
              </a:spcBef>
              <a:buChar char="•"/>
              <a:defRPr sz="1200">
                <a:solidFill>
                  <a:schemeClr val="tx1"/>
                </a:solidFill>
                <a:latin typeface="Arial" charset="0"/>
              </a:defRPr>
            </a:lvl2pPr>
            <a:lvl3pPr marL="1143000" indent="-228600" eaLnBrk="0" hangingPunct="0">
              <a:spcBef>
                <a:spcPct val="50000"/>
              </a:spcBef>
              <a:buFont typeface="Arial" charset="0"/>
              <a:buChar char="–"/>
              <a:defRPr sz="1200">
                <a:solidFill>
                  <a:schemeClr val="tx1"/>
                </a:solidFill>
                <a:latin typeface="Arial" charset="0"/>
              </a:defRPr>
            </a:lvl3pPr>
            <a:lvl4pPr marL="1600200" indent="-228600" eaLnBrk="0" hangingPunct="0">
              <a:spcBef>
                <a:spcPct val="50000"/>
              </a:spcBef>
              <a:buChar char="–"/>
              <a:defRPr sz="1200">
                <a:solidFill>
                  <a:srgbClr val="003366"/>
                </a:solidFill>
                <a:latin typeface="Arial" charset="0"/>
              </a:defRPr>
            </a:lvl4pPr>
            <a:lvl5pPr marL="2057400" indent="-228600" eaLnBrk="0" hangingPunct="0">
              <a:spcBef>
                <a:spcPct val="25000"/>
              </a:spcBef>
              <a:buChar char="»"/>
              <a:defRPr sz="1400">
                <a:solidFill>
                  <a:schemeClr val="tx1"/>
                </a:solidFill>
                <a:latin typeface="Arial" charset="0"/>
              </a:defRPr>
            </a:lvl5pPr>
            <a:lvl6pPr marL="2514600" indent="-228600" eaLnBrk="0" fontAlgn="base" hangingPunct="0">
              <a:spcBef>
                <a:spcPct val="25000"/>
              </a:spcBef>
              <a:spcAft>
                <a:spcPct val="0"/>
              </a:spcAft>
              <a:buChar char="»"/>
              <a:defRPr sz="1400">
                <a:solidFill>
                  <a:schemeClr val="tx1"/>
                </a:solidFill>
                <a:latin typeface="Arial" charset="0"/>
              </a:defRPr>
            </a:lvl6pPr>
            <a:lvl7pPr marL="2971800" indent="-228600" eaLnBrk="0" fontAlgn="base" hangingPunct="0">
              <a:spcBef>
                <a:spcPct val="25000"/>
              </a:spcBef>
              <a:spcAft>
                <a:spcPct val="0"/>
              </a:spcAft>
              <a:buChar char="»"/>
              <a:defRPr sz="1400">
                <a:solidFill>
                  <a:schemeClr val="tx1"/>
                </a:solidFill>
                <a:latin typeface="Arial" charset="0"/>
              </a:defRPr>
            </a:lvl7pPr>
            <a:lvl8pPr marL="3429000" indent="-228600" eaLnBrk="0" fontAlgn="base" hangingPunct="0">
              <a:spcBef>
                <a:spcPct val="25000"/>
              </a:spcBef>
              <a:spcAft>
                <a:spcPct val="0"/>
              </a:spcAft>
              <a:buChar char="»"/>
              <a:defRPr sz="1400">
                <a:solidFill>
                  <a:schemeClr val="tx1"/>
                </a:solidFill>
                <a:latin typeface="Arial" charset="0"/>
              </a:defRPr>
            </a:lvl8pPr>
            <a:lvl9pPr marL="3886200" indent="-228600" eaLnBrk="0" fontAlgn="base" hangingPunct="0">
              <a:spcBef>
                <a:spcPct val="25000"/>
              </a:spcBef>
              <a:spcAft>
                <a:spcPct val="0"/>
              </a:spcAft>
              <a:buChar char="»"/>
              <a:defRPr sz="1400">
                <a:solidFill>
                  <a:schemeClr val="tx1"/>
                </a:solidFill>
                <a:latin typeface="Arial" charset="0"/>
              </a:defRPr>
            </a:lvl9pPr>
          </a:lstStyle>
          <a:p>
            <a:pPr eaLnBrk="1" hangingPunct="1"/>
            <a:r>
              <a:rPr lang="en-US" altLang="en-US" b="1">
                <a:solidFill>
                  <a:srgbClr val="333399"/>
                </a:solidFill>
              </a:rPr>
              <a:t>   MODULE TIME:</a:t>
            </a:r>
          </a:p>
          <a:p>
            <a:pPr eaLnBrk="1" hangingPunct="1"/>
            <a:r>
              <a:rPr lang="en-US" altLang="en-US">
                <a:solidFill>
                  <a:srgbClr val="333399"/>
                </a:solidFill>
              </a:rPr>
              <a:t>    50 minutes</a:t>
            </a:r>
          </a:p>
        </p:txBody>
      </p:sp>
      <p:sp>
        <p:nvSpPr>
          <p:cNvPr id="5123" name="Rectangle 2"/>
          <p:cNvSpPr>
            <a:spLocks noGrp="1" noChangeArrowheads="1"/>
          </p:cNvSpPr>
          <p:nvPr>
            <p:ph type="title"/>
          </p:nvPr>
        </p:nvSpPr>
        <p:spPr/>
        <p:txBody>
          <a:bodyPr/>
          <a:lstStyle/>
          <a:p>
            <a:pPr eaLnBrk="1" hangingPunct="1"/>
            <a:r>
              <a:rPr lang="en-US" altLang="en-US" sz="1400" dirty="0" smtClean="0"/>
              <a:t>INTRODUCTION</a:t>
            </a:r>
          </a:p>
        </p:txBody>
      </p:sp>
      <p:sp>
        <p:nvSpPr>
          <p:cNvPr id="5125" name="Rectangle 3"/>
          <p:cNvSpPr>
            <a:spLocks noGrp="1" noChangeArrowheads="1"/>
          </p:cNvSpPr>
          <p:nvPr>
            <p:ph idx="1"/>
          </p:nvPr>
        </p:nvSpPr>
        <p:spPr/>
        <p:txBody>
          <a:bodyPr/>
          <a:lstStyle/>
          <a:p>
            <a:pPr marL="0" indent="0" eaLnBrk="1" hangingPunct="1">
              <a:defRPr/>
            </a:pPr>
            <a:r>
              <a:rPr lang="en-US" altLang="en-US" b="1" dirty="0" smtClean="0"/>
              <a:t>	Instructor Note: </a:t>
            </a:r>
            <a:endParaRPr lang="en-US" altLang="en-US" b="1" dirty="0"/>
          </a:p>
          <a:p>
            <a:pPr marL="0" indent="0" eaLnBrk="1" hangingPunct="1">
              <a:defRPr/>
            </a:pPr>
            <a:r>
              <a:rPr lang="en-US" altLang="en-US" dirty="0" smtClean="0"/>
              <a:t>This module presents information about how to measure the impact of </a:t>
            </a:r>
            <a:r>
              <a:rPr lang="en-US" altLang="en-US" dirty="0" err="1" smtClean="0"/>
              <a:t>TeamSTEPPS</a:t>
            </a:r>
            <a:r>
              <a:rPr lang="en-US" altLang="en-US" dirty="0" smtClean="0"/>
              <a:t> for Office-Based Care and the tools that are available to support this activity. It is important that practice facilitators learn how to assess the effects of TeamSTEPPS implementation to help guide and ensure success within an office. Further, results gathered during evaluation will help inform practice facilitators about how effective they are at training office staff on TeamSTEPPS.</a:t>
            </a:r>
          </a:p>
          <a:p>
            <a:pPr marL="0" indent="0" eaLnBrk="1" hangingPunct="1">
              <a:defRPr/>
            </a:pPr>
            <a:r>
              <a:rPr lang="en-US" altLang="en-US" dirty="0" smtClean="0"/>
              <a:t>This module is primarily a lecture. It presents a well-established approach for conducting training evaluation and describes the available measures and their uses. There is an exercise at the end of the module for individuals to apply what they have learned. </a:t>
            </a:r>
          </a:p>
          <a:p>
            <a:pPr marL="0" lvl="1" indent="0" eaLnBrk="1" hangingPunct="1">
              <a:buFontTx/>
              <a:buNone/>
              <a:defRPr/>
            </a:pPr>
            <a:r>
              <a:rPr lang="en-US" b="1" dirty="0" smtClean="0"/>
              <a:t>Additional </a:t>
            </a:r>
            <a:r>
              <a:rPr lang="en-US" b="1" dirty="0"/>
              <a:t>Resources: </a:t>
            </a:r>
            <a:r>
              <a:rPr lang="en-US" dirty="0"/>
              <a:t> Below are </a:t>
            </a:r>
            <a:r>
              <a:rPr lang="en-US" dirty="0" smtClean="0"/>
              <a:t>resources </a:t>
            </a:r>
            <a:r>
              <a:rPr lang="en-US" dirty="0"/>
              <a:t>you may </a:t>
            </a:r>
            <a:r>
              <a:rPr lang="en-US" dirty="0" smtClean="0"/>
              <a:t>want to </a:t>
            </a:r>
            <a:r>
              <a:rPr lang="en-US" dirty="0"/>
              <a:t>use to obtain additional information:</a:t>
            </a:r>
          </a:p>
          <a:p>
            <a:pPr marL="463550" lvl="1" indent="-231775" eaLnBrk="1" hangingPunct="1">
              <a:buFont typeface="Wingdings" panose="05000000000000000000" pitchFamily="2" charset="2"/>
              <a:buChar char="§"/>
              <a:defRPr/>
            </a:pPr>
            <a:r>
              <a:rPr lang="en-US" dirty="0"/>
              <a:t>Kirkpatrick, D.L. (1967). Evaluation of training. In R.L. Craig (Ed</a:t>
            </a:r>
            <a:r>
              <a:rPr lang="en-US" dirty="0" smtClean="0"/>
              <a:t>.). </a:t>
            </a:r>
            <a:r>
              <a:rPr lang="en-US" i="1" dirty="0"/>
              <a:t>Training and development handbook: </a:t>
            </a:r>
            <a:r>
              <a:rPr lang="en-US" i="1" dirty="0" smtClean="0"/>
              <a:t>a </a:t>
            </a:r>
            <a:r>
              <a:rPr lang="en-US" i="1" dirty="0"/>
              <a:t>guide to human resource development</a:t>
            </a:r>
            <a:r>
              <a:rPr lang="en-US" dirty="0"/>
              <a:t>. New York: McGraw-Hill. </a:t>
            </a:r>
          </a:p>
          <a:p>
            <a:pPr marL="463550" indent="-231775">
              <a:spcBef>
                <a:spcPts val="0"/>
              </a:spcBef>
              <a:buFont typeface="Wingdings" panose="05000000000000000000" pitchFamily="2" charset="2"/>
              <a:buChar char="§"/>
              <a:defRPr/>
            </a:pPr>
            <a:r>
              <a:rPr lang="en-US" dirty="0"/>
              <a:t>Salas, E., Almeida, S.A., Salisbury, M., </a:t>
            </a:r>
            <a:r>
              <a:rPr lang="en-US" dirty="0" smtClean="0"/>
              <a:t>et al. (2009). </a:t>
            </a:r>
            <a:r>
              <a:rPr lang="en-US" dirty="0"/>
              <a:t>What are the critical success factors for team training in health care? </a:t>
            </a:r>
            <a:r>
              <a:rPr lang="en-US" i="1" dirty="0" smtClean="0"/>
              <a:t>J </a:t>
            </a:r>
            <a:r>
              <a:rPr lang="en-US" i="1" dirty="0" err="1" smtClean="0"/>
              <a:t>Comm</a:t>
            </a:r>
            <a:r>
              <a:rPr lang="en-US" i="1" dirty="0" smtClean="0"/>
              <a:t> J </a:t>
            </a:r>
            <a:r>
              <a:rPr lang="en-US" i="1" dirty="0" err="1" smtClean="0"/>
              <a:t>Qual</a:t>
            </a:r>
            <a:r>
              <a:rPr lang="en-US" i="1" dirty="0" smtClean="0"/>
              <a:t> Pat </a:t>
            </a:r>
            <a:r>
              <a:rPr lang="en-US" i="1" dirty="0" err="1" smtClean="0"/>
              <a:t>Saf</a:t>
            </a:r>
            <a:r>
              <a:rPr lang="en-US" dirty="0" smtClean="0"/>
              <a:t> </a:t>
            </a:r>
            <a:r>
              <a:rPr lang="en-US" dirty="0"/>
              <a:t>35, 398–405. </a:t>
            </a:r>
          </a:p>
          <a:p>
            <a:pPr marL="463550" indent="-231775">
              <a:spcBef>
                <a:spcPts val="0"/>
              </a:spcBef>
              <a:buFont typeface="Wingdings" panose="05000000000000000000" pitchFamily="2" charset="2"/>
              <a:buChar char="§"/>
              <a:defRPr/>
            </a:pPr>
            <a:r>
              <a:rPr lang="en-US" dirty="0"/>
              <a:t>Weaver, S.J., Salas, E., &amp; King, H. (2011). Twelve best practices for team training evaluation in health care. </a:t>
            </a:r>
            <a:r>
              <a:rPr lang="en-US" i="1" dirty="0" err="1" smtClean="0"/>
              <a:t>Jt</a:t>
            </a:r>
            <a:r>
              <a:rPr lang="en-US" i="1" dirty="0" smtClean="0"/>
              <a:t> </a:t>
            </a:r>
            <a:r>
              <a:rPr lang="en-US" i="1" dirty="0" err="1" smtClean="0"/>
              <a:t>Comm</a:t>
            </a:r>
            <a:r>
              <a:rPr lang="en-US" sz="1100" i="1" dirty="0" smtClean="0"/>
              <a:t> J </a:t>
            </a:r>
            <a:r>
              <a:rPr lang="en-US" sz="1100" i="1" dirty="0" err="1" smtClean="0"/>
              <a:t>Qual</a:t>
            </a:r>
            <a:r>
              <a:rPr lang="en-US" sz="1100" i="1" dirty="0" smtClean="0"/>
              <a:t> Pat </a:t>
            </a:r>
            <a:r>
              <a:rPr lang="en-US" sz="1100" i="1" dirty="0" err="1" smtClean="0"/>
              <a:t>Saf</a:t>
            </a:r>
            <a:r>
              <a:rPr lang="en-US" sz="1100" dirty="0" smtClean="0"/>
              <a:t> </a:t>
            </a:r>
            <a:r>
              <a:rPr lang="en-US" sz="1100" i="1" dirty="0"/>
              <a:t>37,</a:t>
            </a:r>
            <a:r>
              <a:rPr lang="en-US" sz="1100" dirty="0"/>
              <a:t> </a:t>
            </a:r>
            <a:r>
              <a:rPr lang="en-US" sz="1100" dirty="0" smtClean="0"/>
              <a:t>341–9</a:t>
            </a:r>
            <a:r>
              <a:rPr lang="en-US" sz="1100" dirty="0"/>
              <a:t>.</a:t>
            </a:r>
          </a:p>
          <a:p>
            <a:pPr marL="0" lvl="1" indent="0" eaLnBrk="1" hangingPunct="1">
              <a:buFontTx/>
              <a:buNone/>
              <a:defRPr/>
            </a:pPr>
            <a:endParaRPr lang="en-US" altLang="en-US" dirty="0" smtClean="0"/>
          </a:p>
          <a:p>
            <a:pPr marL="0" lvl="1" indent="0" eaLnBrk="1" hangingPunct="1">
              <a:buFontTx/>
              <a:buNone/>
              <a:defRPr/>
            </a:pPr>
            <a:endParaRPr lang="en-US" altLang="en-US" dirty="0" smtClean="0"/>
          </a:p>
          <a:p>
            <a:pPr marL="0" lvl="1" indent="0" eaLnBrk="1" hangingPunct="1">
              <a:buFontTx/>
              <a:buNone/>
              <a:defRPr/>
            </a:pPr>
            <a:endParaRPr lang="en-US" altLang="en-US" dirty="0" smtClean="0"/>
          </a:p>
          <a:p>
            <a:pPr marL="0" lvl="1" indent="0" eaLnBrk="1" hangingPunct="1">
              <a:buFontTx/>
              <a:buNone/>
              <a:defRPr/>
            </a:pPr>
            <a:endParaRPr lang="en-US" altLang="en-US" dirty="0" smtClean="0"/>
          </a:p>
          <a:p>
            <a:pPr marL="0" lvl="1" indent="0" eaLnBrk="1" hangingPunct="1">
              <a:buFontTx/>
              <a:buNone/>
              <a:defRPr/>
            </a:pPr>
            <a:endParaRPr lang="en-US" altLang="en-US" dirty="0" smtClean="0"/>
          </a:p>
          <a:p>
            <a:pPr marL="0" lvl="1" indent="0" eaLnBrk="1" hangingPunct="1">
              <a:buFontTx/>
              <a:buNone/>
              <a:defRPr/>
            </a:pPr>
            <a:endParaRPr lang="en-US" altLang="en-US" dirty="0" smtClean="0"/>
          </a:p>
          <a:p>
            <a:pPr marL="0" lvl="1" indent="0" eaLnBrk="1" hangingPunct="1">
              <a:buFontTx/>
              <a:buNone/>
              <a:defRPr/>
            </a:pPr>
            <a:endParaRPr lang="en-US" altLang="en-US" dirty="0" smtClean="0"/>
          </a:p>
          <a:p>
            <a:pPr marL="0" lvl="1" indent="0" eaLnBrk="1" hangingPunct="1">
              <a:buFontTx/>
              <a:buNone/>
              <a:defRPr/>
            </a:pPr>
            <a:endParaRPr lang="en-US" altLang="en-US" dirty="0" smtClean="0"/>
          </a:p>
          <a:p>
            <a:pPr marL="0" lvl="1" indent="0" eaLnBrk="1" hangingPunct="1">
              <a:buFontTx/>
              <a:buNone/>
              <a:defRPr/>
            </a:pPr>
            <a:endParaRPr lang="en-US" altLang="en-US" dirty="0" smtClean="0"/>
          </a:p>
          <a:p>
            <a:pPr marL="0" lvl="1" indent="0" eaLnBrk="1" hangingPunct="1">
              <a:buFontTx/>
              <a:buNone/>
              <a:defRPr/>
            </a:pPr>
            <a:endParaRPr lang="en-US" altLang="en-US" dirty="0" smtClean="0"/>
          </a:p>
          <a:p>
            <a:pPr marL="0" lvl="1" indent="0" eaLnBrk="1" hangingPunct="1">
              <a:buFontTx/>
              <a:buNone/>
              <a:defRPr/>
            </a:pPr>
            <a:endParaRPr lang="en-US" altLang="en-US" dirty="0" smtClean="0"/>
          </a:p>
          <a:p>
            <a:pPr marL="0" lvl="1" indent="0" eaLnBrk="1" hangingPunct="1">
              <a:buFontTx/>
              <a:buNone/>
              <a:defRPr/>
            </a:pPr>
            <a:endParaRPr lang="en-US" altLang="en-US" dirty="0" smtClean="0"/>
          </a:p>
          <a:p>
            <a:pPr marL="0" lvl="1" indent="0" eaLnBrk="1" hangingPunct="1">
              <a:buFontTx/>
              <a:buNone/>
              <a:defRPr/>
            </a:pPr>
            <a:endParaRPr lang="en-US" altLang="en-US" dirty="0" smtClean="0"/>
          </a:p>
          <a:p>
            <a:pPr marL="0" lvl="1" indent="0" eaLnBrk="1" hangingPunct="1">
              <a:buFontTx/>
              <a:buNone/>
              <a:defRPr/>
            </a:pPr>
            <a:endParaRPr lang="en-US" altLang="en-US" dirty="0" smtClean="0"/>
          </a:p>
          <a:p>
            <a:pPr marL="0" lvl="1" indent="0" eaLnBrk="1" hangingPunct="1">
              <a:buFontTx/>
              <a:buNone/>
              <a:defRPr/>
            </a:pPr>
            <a:endParaRPr lang="en-US" altLang="en-US" dirty="0" smtClean="0"/>
          </a:p>
          <a:p>
            <a:pPr marL="0" lvl="1" indent="0" eaLnBrk="1" hangingPunct="1">
              <a:buFontTx/>
              <a:buNone/>
              <a:defRPr/>
            </a:pPr>
            <a:endParaRPr lang="en-US" altLang="en-US" dirty="0" smtClean="0"/>
          </a:p>
          <a:p>
            <a:pPr marL="0" lvl="1" indent="0" eaLnBrk="1" hangingPunct="1">
              <a:buFontTx/>
              <a:buNone/>
              <a:defRPr/>
            </a:pPr>
            <a:r>
              <a:rPr lang="en-US" altLang="en-US" b="1" dirty="0" smtClean="0"/>
              <a:t>	</a:t>
            </a:r>
            <a:endParaRPr lang="en-US" altLang="en-US" i="1" dirty="0" smtClean="0"/>
          </a:p>
          <a:p>
            <a:pPr marL="0" indent="0" eaLnBrk="1" hangingPunct="1">
              <a:defRPr/>
            </a:pPr>
            <a:endParaRPr lang="en-US" altLang="en-US" dirty="0" smtClean="0"/>
          </a:p>
        </p:txBody>
      </p:sp>
      <p:sp>
        <p:nvSpPr>
          <p:cNvPr id="2"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1200">
                <a:solidFill>
                  <a:schemeClr val="tx1"/>
                </a:solidFill>
                <a:latin typeface="Arial" charset="0"/>
              </a:defRPr>
            </a:lvl1pPr>
            <a:lvl2pPr marL="742950" indent="-285750" eaLnBrk="0" hangingPunct="0">
              <a:spcBef>
                <a:spcPct val="50000"/>
              </a:spcBef>
              <a:buChar char="•"/>
              <a:defRPr sz="1200">
                <a:solidFill>
                  <a:schemeClr val="tx1"/>
                </a:solidFill>
                <a:latin typeface="Arial" charset="0"/>
              </a:defRPr>
            </a:lvl2pPr>
            <a:lvl3pPr marL="1143000" indent="-228600" eaLnBrk="0" hangingPunct="0">
              <a:spcBef>
                <a:spcPct val="50000"/>
              </a:spcBef>
              <a:buFont typeface="Arial" charset="0"/>
              <a:buChar char="–"/>
              <a:defRPr sz="1200">
                <a:solidFill>
                  <a:schemeClr val="tx1"/>
                </a:solidFill>
                <a:latin typeface="Arial" charset="0"/>
              </a:defRPr>
            </a:lvl3pPr>
            <a:lvl4pPr marL="1600200" indent="-228600" eaLnBrk="0" hangingPunct="0">
              <a:spcBef>
                <a:spcPct val="50000"/>
              </a:spcBef>
              <a:buChar char="–"/>
              <a:defRPr sz="1200">
                <a:solidFill>
                  <a:srgbClr val="003366"/>
                </a:solidFill>
                <a:latin typeface="Arial" charset="0"/>
              </a:defRPr>
            </a:lvl4pPr>
            <a:lvl5pPr marL="2057400" indent="-228600" eaLnBrk="0" hangingPunct="0">
              <a:spcBef>
                <a:spcPct val="25000"/>
              </a:spcBef>
              <a:buChar char="»"/>
              <a:defRPr sz="1400">
                <a:solidFill>
                  <a:schemeClr val="tx1"/>
                </a:solidFill>
                <a:latin typeface="Arial" charset="0"/>
              </a:defRPr>
            </a:lvl5pPr>
            <a:lvl6pPr marL="2514600" indent="-228600" eaLnBrk="0" fontAlgn="base" hangingPunct="0">
              <a:spcBef>
                <a:spcPct val="25000"/>
              </a:spcBef>
              <a:spcAft>
                <a:spcPct val="0"/>
              </a:spcAft>
              <a:buChar char="»"/>
              <a:defRPr sz="1400">
                <a:solidFill>
                  <a:schemeClr val="tx1"/>
                </a:solidFill>
                <a:latin typeface="Arial" charset="0"/>
              </a:defRPr>
            </a:lvl6pPr>
            <a:lvl7pPr marL="2971800" indent="-228600" eaLnBrk="0" fontAlgn="base" hangingPunct="0">
              <a:spcBef>
                <a:spcPct val="25000"/>
              </a:spcBef>
              <a:spcAft>
                <a:spcPct val="0"/>
              </a:spcAft>
              <a:buChar char="»"/>
              <a:defRPr sz="1400">
                <a:solidFill>
                  <a:schemeClr val="tx1"/>
                </a:solidFill>
                <a:latin typeface="Arial" charset="0"/>
              </a:defRPr>
            </a:lvl7pPr>
            <a:lvl8pPr marL="3429000" indent="-228600" eaLnBrk="0" fontAlgn="base" hangingPunct="0">
              <a:spcBef>
                <a:spcPct val="25000"/>
              </a:spcBef>
              <a:spcAft>
                <a:spcPct val="0"/>
              </a:spcAft>
              <a:buChar char="»"/>
              <a:defRPr sz="1400">
                <a:solidFill>
                  <a:schemeClr val="tx1"/>
                </a:solidFill>
                <a:latin typeface="Arial" charset="0"/>
              </a:defRPr>
            </a:lvl8pPr>
            <a:lvl9pPr marL="3886200" indent="-228600" eaLnBrk="0" fontAlgn="base" hangingPunct="0">
              <a:spcBef>
                <a:spcPct val="25000"/>
              </a:spcBef>
              <a:spcAft>
                <a:spcPct val="0"/>
              </a:spcAft>
              <a:buChar char="»"/>
              <a:defRPr sz="1400">
                <a:solidFill>
                  <a:schemeClr val="tx1"/>
                </a:solidFill>
                <a:latin typeface="Arial" charset="0"/>
              </a:defRPr>
            </a:lvl9pPr>
          </a:lstStyle>
          <a:p>
            <a:pPr eaLnBrk="1" hangingPunct="1">
              <a:spcBef>
                <a:spcPct val="0"/>
              </a:spcBef>
            </a:pPr>
            <a:fld id="{92B01539-2B96-47D8-B18A-EA0F2BDF4EDD}" type="slidenum">
              <a:rPr lang="en-US" altLang="en-US" sz="900" smtClean="0">
                <a:solidFill>
                  <a:srgbClr val="663300"/>
                </a:solidFill>
                <a:latin typeface="Verdana" pitchFamily="34" charset="0"/>
              </a:rPr>
              <a:pPr eaLnBrk="1" hangingPunct="1">
                <a:spcBef>
                  <a:spcPct val="0"/>
                </a:spcBef>
              </a:pPr>
              <a:t>1</a:t>
            </a:fld>
            <a:endParaRPr lang="en-US" altLang="en-US" sz="900" smtClean="0">
              <a:solidFill>
                <a:srgbClr val="663300"/>
              </a:solidFill>
              <a:latin typeface="Verdana" pitchFamily="34" charset="0"/>
            </a:endParaRPr>
          </a:p>
        </p:txBody>
      </p:sp>
      <p:pic>
        <p:nvPicPr>
          <p:cNvPr id="5127" name="Picture 8" descr="alt=&quo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5075" y="3162300"/>
            <a:ext cx="2095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16" descr="alt=&quot;&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 y="879476"/>
            <a:ext cx="3048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48" descr="alt=&quot;&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4763" y="3989388"/>
            <a:ext cx="13652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992688" y="3989388"/>
            <a:ext cx="1616075" cy="923925"/>
          </a:xfrm>
          <a:prstGeom prst="rect">
            <a:avLst/>
          </a:prstGeom>
        </p:spPr>
        <p:txBody>
          <a:bodyPr>
            <a:spAutoFit/>
          </a:bodyPr>
          <a:lstStyle/>
          <a:p>
            <a:pPr>
              <a:spcBef>
                <a:spcPct val="50000"/>
              </a:spcBef>
              <a:tabLst>
                <a:tab pos="285750" algn="l"/>
              </a:tabLst>
              <a:defRPr/>
            </a:pPr>
            <a:r>
              <a:rPr lang="en-US" sz="1200" b="1" dirty="0">
                <a:solidFill>
                  <a:srgbClr val="333399"/>
                </a:solidFill>
                <a:latin typeface="Arial" pitchFamily="34" charset="0"/>
              </a:rPr>
              <a:t>    MATERIALS:</a:t>
            </a:r>
          </a:p>
          <a:p>
            <a:pPr marL="171450" indent="-171450">
              <a:spcBef>
                <a:spcPct val="50000"/>
              </a:spcBef>
              <a:buFont typeface="Arial" panose="020B0604020202020204" pitchFamily="34" charset="0"/>
              <a:buChar char="•"/>
              <a:tabLst>
                <a:tab pos="285750" algn="l"/>
              </a:tabLst>
              <a:defRPr/>
            </a:pPr>
            <a:r>
              <a:rPr lang="en-US" sz="1200" dirty="0">
                <a:solidFill>
                  <a:srgbClr val="333399"/>
                </a:solidFill>
                <a:latin typeface="Arial" pitchFamily="34" charset="0"/>
              </a:rPr>
              <a:t>Evaluating </a:t>
            </a:r>
            <a:r>
              <a:rPr lang="en-US" sz="1200" dirty="0" err="1">
                <a:solidFill>
                  <a:srgbClr val="333399"/>
                </a:solidFill>
                <a:latin typeface="Arial" pitchFamily="34" charset="0"/>
              </a:rPr>
              <a:t>TeamSTEPPS</a:t>
            </a:r>
            <a:r>
              <a:rPr lang="en-US" sz="1200" dirty="0">
                <a:solidFill>
                  <a:srgbClr val="333399"/>
                </a:solidFill>
                <a:latin typeface="Arial" pitchFamily="34" charset="0"/>
              </a:rPr>
              <a:t> Worksheet</a:t>
            </a:r>
          </a:p>
        </p:txBody>
      </p:sp>
      <p:pic>
        <p:nvPicPr>
          <p:cNvPr id="12" name="Picture 11"/>
          <p:cNvPicPr>
            <a:picLocks noChangeAspect="1"/>
          </p:cNvPicPr>
          <p:nvPr/>
        </p:nvPicPr>
        <p:blipFill>
          <a:blip r:embed="rId6"/>
          <a:stretch>
            <a:fillRect/>
          </a:stretch>
        </p:blipFill>
        <p:spPr>
          <a:xfrm>
            <a:off x="5126545" y="914718"/>
            <a:ext cx="1377887" cy="1033272"/>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4"/>
          <p:cNvSpPr>
            <a:spLocks noGrp="1" noChangeArrowheads="1"/>
          </p:cNvSpPr>
          <p:nvPr>
            <p:ph type="title"/>
          </p:nvPr>
        </p:nvSpPr>
        <p:spPr>
          <a:xfrm>
            <a:off x="304800" y="166688"/>
            <a:ext cx="4648200" cy="519112"/>
          </a:xfrm>
        </p:spPr>
        <p:txBody>
          <a:bodyPr/>
          <a:lstStyle/>
          <a:p>
            <a:pPr eaLnBrk="1" hangingPunct="1"/>
            <a:r>
              <a:rPr lang="en-US" altLang="en-US" dirty="0" smtClean="0"/>
              <a:t>EXERCISE: EVALUATING TEAMSTEPPS FOR OFFICE-BASED CARE</a:t>
            </a:r>
            <a:endParaRPr lang="en-US" altLang="en-US" dirty="0" smtClean="0">
              <a:solidFill>
                <a:srgbClr val="0000FF"/>
              </a:solidFill>
            </a:endParaRPr>
          </a:p>
        </p:txBody>
      </p:sp>
      <p:sp>
        <p:nvSpPr>
          <p:cNvPr id="23555" name="Rectangle 35"/>
          <p:cNvSpPr>
            <a:spLocks noGrp="1" noChangeArrowheads="1"/>
          </p:cNvSpPr>
          <p:nvPr>
            <p:ph idx="1"/>
          </p:nvPr>
        </p:nvSpPr>
        <p:spPr/>
        <p:txBody>
          <a:bodyPr/>
          <a:lstStyle/>
          <a:p>
            <a:pPr marL="0" indent="0" eaLnBrk="1" hangingPunct="1"/>
            <a:r>
              <a:rPr lang="en-US" altLang="en-US" b="1" dirty="0" smtClean="0"/>
              <a:t>SAY:</a:t>
            </a:r>
          </a:p>
          <a:p>
            <a:pPr marL="0" indent="0"/>
            <a:r>
              <a:rPr lang="en-US" altLang="en-US" dirty="0" smtClean="0"/>
              <a:t>Now that we have reviewed the four levels of the Kirkpatrick model of training evaluation and discussed available measures for each, we will use a scenario to apply what you’ve learned.  Our scenario follows:</a:t>
            </a:r>
          </a:p>
          <a:p>
            <a:pPr marL="187325" lvl="2" indent="0">
              <a:buNone/>
            </a:pPr>
            <a:r>
              <a:rPr lang="en-US" altLang="en-US" dirty="0" smtClean="0"/>
              <a:t>You have been asked to work with a fairly large medical practice that has been struggling with its management of Type 2 diabetes patients. In particular, you observed that a high rate of diabetic patients are not achieving the treatment goals that have been recorded in the patients’ charts to manage this chronic condition.  </a:t>
            </a:r>
            <a:r>
              <a:rPr lang="en-US" altLang="en-US" dirty="0" err="1" smtClean="0"/>
              <a:t>Followup</a:t>
            </a:r>
            <a:r>
              <a:rPr lang="en-US" altLang="en-US" dirty="0" smtClean="0"/>
              <a:t> visits for HbA1c testing are notoriously unreliable, and poor HbA1c control has led to serious kidney disease for some of this office’s patients. Your observations of the practice suggest that it has yet to develop an effective system for managing these patients, as </a:t>
            </a:r>
            <a:r>
              <a:rPr lang="en-US" altLang="en-US" dirty="0" err="1" smtClean="0"/>
              <a:t>followup</a:t>
            </a:r>
            <a:r>
              <a:rPr lang="en-US" altLang="en-US" dirty="0" smtClean="0"/>
              <a:t> visits, while ordered by the physician, often fall through the cracks. You recently met with staff from the </a:t>
            </a:r>
            <a:r>
              <a:rPr lang="en-US" altLang="en-US" dirty="0"/>
              <a:t>practice </a:t>
            </a:r>
            <a:r>
              <a:rPr lang="en-US" altLang="en-US" dirty="0" smtClean="0"/>
              <a:t>and recommended that the office adopt briefings prior to the office opening and after the office closes each day to ensure that patient </a:t>
            </a:r>
            <a:r>
              <a:rPr lang="en-US" altLang="en-US" dirty="0" err="1" smtClean="0"/>
              <a:t>followups</a:t>
            </a:r>
            <a:r>
              <a:rPr lang="en-US" altLang="en-US" dirty="0" smtClean="0"/>
              <a:t> improve.</a:t>
            </a:r>
          </a:p>
          <a:p>
            <a:pPr marL="187325" lvl="2" indent="0">
              <a:buFont typeface="Arial" charset="0"/>
              <a:buNone/>
            </a:pPr>
            <a:endParaRPr lang="en-US" altLang="en-US" dirty="0" smtClean="0"/>
          </a:p>
          <a:p>
            <a:pPr marL="0" indent="0"/>
            <a:r>
              <a:rPr lang="en-US" altLang="en-US" dirty="0" smtClean="0"/>
              <a:t>Break into small groups and identify (1) one or two measures you can use to assess whether your TeamSTEPPS intervention – briefings – transfers to the practice; and (2) one or two measures to determine if the briefings affect patient outcomes.</a:t>
            </a:r>
          </a:p>
          <a:p>
            <a:pPr marL="0" indent="0"/>
            <a:endParaRPr lang="en-US" altLang="en-US" dirty="0" smtClean="0"/>
          </a:p>
          <a:p>
            <a:pPr marL="0" indent="0"/>
            <a:r>
              <a:rPr lang="en-US" altLang="en-US" b="1" i="1" dirty="0" smtClean="0"/>
              <a:t>DO: </a:t>
            </a:r>
            <a:r>
              <a:rPr lang="en-US" altLang="en-US" i="1" dirty="0" smtClean="0"/>
              <a:t>After a few minutes, reconvene the participants and ask some groups to report on their identified measures, using the questions below.  </a:t>
            </a:r>
          </a:p>
          <a:p>
            <a:pPr marL="0" indent="0"/>
            <a:endParaRPr lang="en-US" altLang="en-US" dirty="0" smtClean="0"/>
          </a:p>
          <a:p>
            <a:pPr marL="0" indent="0"/>
            <a:r>
              <a:rPr lang="en-US" altLang="en-US" b="1" dirty="0" smtClean="0"/>
              <a:t>	DISCUSSION: Go to next page &gt;</a:t>
            </a:r>
          </a:p>
        </p:txBody>
      </p:sp>
      <p:sp>
        <p:nvSpPr>
          <p:cNvPr id="23556" name="Rectangle 16"/>
          <p:cNvSpPr>
            <a:spLocks noChangeArrowheads="1"/>
          </p:cNvSpPr>
          <p:nvPr/>
        </p:nvSpPr>
        <p:spPr bwMode="auto">
          <a:xfrm>
            <a:off x="5092700" y="2547938"/>
            <a:ext cx="1447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rIns="0"/>
          <a:lstStyle>
            <a:lvl1pPr eaLnBrk="0" hangingPunct="0">
              <a:spcBef>
                <a:spcPct val="50000"/>
              </a:spcBef>
              <a:tabLst>
                <a:tab pos="285750" algn="l"/>
              </a:tabLst>
              <a:defRPr sz="1200">
                <a:solidFill>
                  <a:schemeClr val="tx1"/>
                </a:solidFill>
                <a:latin typeface="Arial" charset="0"/>
              </a:defRPr>
            </a:lvl1pPr>
            <a:lvl2pPr marL="742950" indent="-285750" eaLnBrk="0" hangingPunct="0">
              <a:spcBef>
                <a:spcPct val="50000"/>
              </a:spcBef>
              <a:buChar char="•"/>
              <a:tabLst>
                <a:tab pos="285750" algn="l"/>
              </a:tabLst>
              <a:defRPr sz="1200">
                <a:solidFill>
                  <a:schemeClr val="tx1"/>
                </a:solidFill>
                <a:latin typeface="Arial" charset="0"/>
              </a:defRPr>
            </a:lvl2pPr>
            <a:lvl3pPr marL="1143000" indent="-228600" eaLnBrk="0" hangingPunct="0">
              <a:spcBef>
                <a:spcPct val="50000"/>
              </a:spcBef>
              <a:buFont typeface="Arial" charset="0"/>
              <a:buChar char="–"/>
              <a:tabLst>
                <a:tab pos="285750" algn="l"/>
              </a:tabLst>
              <a:defRPr sz="1200">
                <a:solidFill>
                  <a:schemeClr val="tx1"/>
                </a:solidFill>
                <a:latin typeface="Arial" charset="0"/>
              </a:defRPr>
            </a:lvl3pPr>
            <a:lvl4pPr marL="1600200" indent="-228600" eaLnBrk="0" hangingPunct="0">
              <a:spcBef>
                <a:spcPct val="50000"/>
              </a:spcBef>
              <a:buChar char="–"/>
              <a:tabLst>
                <a:tab pos="285750" algn="l"/>
              </a:tabLst>
              <a:defRPr sz="1200">
                <a:solidFill>
                  <a:srgbClr val="003366"/>
                </a:solidFill>
                <a:latin typeface="Arial" charset="0"/>
              </a:defRPr>
            </a:lvl4pPr>
            <a:lvl5pPr marL="2057400" indent="-228600" eaLnBrk="0" hangingPunct="0">
              <a:spcBef>
                <a:spcPct val="25000"/>
              </a:spcBef>
              <a:buChar char="»"/>
              <a:tabLst>
                <a:tab pos="285750" algn="l"/>
              </a:tabLst>
              <a:defRPr sz="1400">
                <a:solidFill>
                  <a:schemeClr val="tx1"/>
                </a:solidFill>
                <a:latin typeface="Arial" charset="0"/>
              </a:defRPr>
            </a:lvl5pPr>
            <a:lvl6pPr marL="2514600" indent="-228600" eaLnBrk="0" fontAlgn="base" hangingPunct="0">
              <a:spcBef>
                <a:spcPct val="25000"/>
              </a:spcBef>
              <a:spcAft>
                <a:spcPct val="0"/>
              </a:spcAft>
              <a:buChar char="»"/>
              <a:tabLst>
                <a:tab pos="285750" algn="l"/>
              </a:tabLst>
              <a:defRPr sz="1400">
                <a:solidFill>
                  <a:schemeClr val="tx1"/>
                </a:solidFill>
                <a:latin typeface="Arial" charset="0"/>
              </a:defRPr>
            </a:lvl6pPr>
            <a:lvl7pPr marL="2971800" indent="-228600" eaLnBrk="0" fontAlgn="base" hangingPunct="0">
              <a:spcBef>
                <a:spcPct val="25000"/>
              </a:spcBef>
              <a:spcAft>
                <a:spcPct val="0"/>
              </a:spcAft>
              <a:buChar char="»"/>
              <a:tabLst>
                <a:tab pos="285750" algn="l"/>
              </a:tabLst>
              <a:defRPr sz="1400">
                <a:solidFill>
                  <a:schemeClr val="tx1"/>
                </a:solidFill>
                <a:latin typeface="Arial" charset="0"/>
              </a:defRPr>
            </a:lvl7pPr>
            <a:lvl8pPr marL="3429000" indent="-228600" eaLnBrk="0" fontAlgn="base" hangingPunct="0">
              <a:spcBef>
                <a:spcPct val="25000"/>
              </a:spcBef>
              <a:spcAft>
                <a:spcPct val="0"/>
              </a:spcAft>
              <a:buChar char="»"/>
              <a:tabLst>
                <a:tab pos="285750" algn="l"/>
              </a:tabLst>
              <a:defRPr sz="1400">
                <a:solidFill>
                  <a:schemeClr val="tx1"/>
                </a:solidFill>
                <a:latin typeface="Arial" charset="0"/>
              </a:defRPr>
            </a:lvl8pPr>
            <a:lvl9pPr marL="3886200" indent="-228600" eaLnBrk="0" fontAlgn="base" hangingPunct="0">
              <a:spcBef>
                <a:spcPct val="25000"/>
              </a:spcBef>
              <a:spcAft>
                <a:spcPct val="0"/>
              </a:spcAft>
              <a:buChar char="»"/>
              <a:tabLst>
                <a:tab pos="285750" algn="l"/>
              </a:tabLst>
              <a:defRPr sz="1400">
                <a:solidFill>
                  <a:schemeClr val="tx1"/>
                </a:solidFill>
                <a:latin typeface="Arial" charset="0"/>
              </a:defRPr>
            </a:lvl9pPr>
          </a:lstStyle>
          <a:p>
            <a:pPr eaLnBrk="1" hangingPunct="1"/>
            <a:r>
              <a:rPr lang="en-US" altLang="en-US" b="1">
                <a:solidFill>
                  <a:srgbClr val="333399"/>
                </a:solidFill>
              </a:rPr>
              <a:t>	TIME:</a:t>
            </a:r>
          </a:p>
          <a:p>
            <a:pPr eaLnBrk="1" hangingPunct="1"/>
            <a:r>
              <a:rPr lang="en-US" altLang="en-US">
                <a:solidFill>
                  <a:srgbClr val="333399"/>
                </a:solidFill>
              </a:rPr>
              <a:t>	10 minutes</a:t>
            </a:r>
          </a:p>
        </p:txBody>
      </p:sp>
      <p:sp>
        <p:nvSpPr>
          <p:cNvPr id="21511" name="Rectangle 17" descr="MATERIALS:  Team Structure Exercise #1 Sheet &#10;"/>
          <p:cNvSpPr>
            <a:spLocks noChangeArrowheads="1"/>
          </p:cNvSpPr>
          <p:nvPr/>
        </p:nvSpPr>
        <p:spPr bwMode="auto">
          <a:xfrm>
            <a:off x="5092700" y="3244850"/>
            <a:ext cx="1447800" cy="228600"/>
          </a:xfrm>
          <a:prstGeom prst="rect">
            <a:avLst/>
          </a:prstGeom>
          <a:noFill/>
          <a:ln>
            <a:noFill/>
          </a:ln>
          <a:extLst/>
        </p:spPr>
        <p:txBody>
          <a:bodyPr rIns="0"/>
          <a:lstStyle/>
          <a:p>
            <a:pPr>
              <a:spcBef>
                <a:spcPct val="50000"/>
              </a:spcBef>
              <a:tabLst>
                <a:tab pos="285750" algn="l"/>
              </a:tabLst>
              <a:defRPr/>
            </a:pPr>
            <a:r>
              <a:rPr lang="en-US" sz="1200" dirty="0">
                <a:solidFill>
                  <a:srgbClr val="333399"/>
                </a:solidFill>
                <a:latin typeface="Arial" pitchFamily="34" charset="0"/>
              </a:rPr>
              <a:t>	</a:t>
            </a:r>
            <a:r>
              <a:rPr lang="en-US" sz="1200" b="1" dirty="0">
                <a:solidFill>
                  <a:srgbClr val="333399"/>
                </a:solidFill>
                <a:latin typeface="Arial" pitchFamily="34" charset="0"/>
              </a:rPr>
              <a:t>MATERIALS:</a:t>
            </a:r>
          </a:p>
          <a:p>
            <a:pPr marL="171450" indent="-171450">
              <a:spcBef>
                <a:spcPct val="50000"/>
              </a:spcBef>
              <a:buFont typeface="Arial" pitchFamily="34" charset="0"/>
              <a:buChar char="•"/>
              <a:tabLst>
                <a:tab pos="166688" algn="l"/>
              </a:tabLst>
              <a:defRPr/>
            </a:pPr>
            <a:r>
              <a:rPr lang="en-US" sz="1200" dirty="0">
                <a:solidFill>
                  <a:srgbClr val="333399"/>
                </a:solidFill>
                <a:latin typeface="Arial" pitchFamily="34" charset="0"/>
              </a:rPr>
              <a:t>Evaluating TeamSTEPPS Worksheet</a:t>
            </a:r>
          </a:p>
        </p:txBody>
      </p:sp>
      <p:pic>
        <p:nvPicPr>
          <p:cNvPr id="23558" name="Picture 19" descr="alt=&quo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7163" y="3244850"/>
            <a:ext cx="13652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20" descr="alt=&quot;&quot;"/>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0650" y="2547938"/>
            <a:ext cx="2095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15" descr="alt=&quot;&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350" y="7087590"/>
            <a:ext cx="284163"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1"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1200">
                <a:solidFill>
                  <a:schemeClr val="tx1"/>
                </a:solidFill>
                <a:latin typeface="Arial" charset="0"/>
              </a:defRPr>
            </a:lvl1pPr>
            <a:lvl2pPr marL="742950" indent="-285750" eaLnBrk="0" hangingPunct="0">
              <a:spcBef>
                <a:spcPct val="50000"/>
              </a:spcBef>
              <a:buChar char="•"/>
              <a:defRPr sz="1200">
                <a:solidFill>
                  <a:schemeClr val="tx1"/>
                </a:solidFill>
                <a:latin typeface="Arial" charset="0"/>
              </a:defRPr>
            </a:lvl2pPr>
            <a:lvl3pPr marL="1143000" indent="-228600" eaLnBrk="0" hangingPunct="0">
              <a:spcBef>
                <a:spcPct val="50000"/>
              </a:spcBef>
              <a:buFont typeface="Arial" charset="0"/>
              <a:buChar char="–"/>
              <a:defRPr sz="1200">
                <a:solidFill>
                  <a:schemeClr val="tx1"/>
                </a:solidFill>
                <a:latin typeface="Arial" charset="0"/>
              </a:defRPr>
            </a:lvl3pPr>
            <a:lvl4pPr marL="1600200" indent="-228600" eaLnBrk="0" hangingPunct="0">
              <a:spcBef>
                <a:spcPct val="50000"/>
              </a:spcBef>
              <a:buChar char="–"/>
              <a:defRPr sz="1200">
                <a:solidFill>
                  <a:srgbClr val="003366"/>
                </a:solidFill>
                <a:latin typeface="Arial" charset="0"/>
              </a:defRPr>
            </a:lvl4pPr>
            <a:lvl5pPr marL="2057400" indent="-228600" eaLnBrk="0" hangingPunct="0">
              <a:spcBef>
                <a:spcPct val="25000"/>
              </a:spcBef>
              <a:buChar char="»"/>
              <a:defRPr sz="1400">
                <a:solidFill>
                  <a:schemeClr val="tx1"/>
                </a:solidFill>
                <a:latin typeface="Arial" charset="0"/>
              </a:defRPr>
            </a:lvl5pPr>
            <a:lvl6pPr marL="2514600" indent="-228600" eaLnBrk="0" fontAlgn="base" hangingPunct="0">
              <a:spcBef>
                <a:spcPct val="25000"/>
              </a:spcBef>
              <a:spcAft>
                <a:spcPct val="0"/>
              </a:spcAft>
              <a:buChar char="»"/>
              <a:defRPr sz="1400">
                <a:solidFill>
                  <a:schemeClr val="tx1"/>
                </a:solidFill>
                <a:latin typeface="Arial" charset="0"/>
              </a:defRPr>
            </a:lvl6pPr>
            <a:lvl7pPr marL="2971800" indent="-228600" eaLnBrk="0" fontAlgn="base" hangingPunct="0">
              <a:spcBef>
                <a:spcPct val="25000"/>
              </a:spcBef>
              <a:spcAft>
                <a:spcPct val="0"/>
              </a:spcAft>
              <a:buChar char="»"/>
              <a:defRPr sz="1400">
                <a:solidFill>
                  <a:schemeClr val="tx1"/>
                </a:solidFill>
                <a:latin typeface="Arial" charset="0"/>
              </a:defRPr>
            </a:lvl7pPr>
            <a:lvl8pPr marL="3429000" indent="-228600" eaLnBrk="0" fontAlgn="base" hangingPunct="0">
              <a:spcBef>
                <a:spcPct val="25000"/>
              </a:spcBef>
              <a:spcAft>
                <a:spcPct val="0"/>
              </a:spcAft>
              <a:buChar char="»"/>
              <a:defRPr sz="1400">
                <a:solidFill>
                  <a:schemeClr val="tx1"/>
                </a:solidFill>
                <a:latin typeface="Arial" charset="0"/>
              </a:defRPr>
            </a:lvl8pPr>
            <a:lvl9pPr marL="3886200" indent="-228600" eaLnBrk="0" fontAlgn="base" hangingPunct="0">
              <a:spcBef>
                <a:spcPct val="25000"/>
              </a:spcBef>
              <a:spcAft>
                <a:spcPct val="0"/>
              </a:spcAft>
              <a:buChar char="»"/>
              <a:defRPr sz="1400">
                <a:solidFill>
                  <a:schemeClr val="tx1"/>
                </a:solidFill>
                <a:latin typeface="Arial" charset="0"/>
              </a:defRPr>
            </a:lvl9pPr>
          </a:lstStyle>
          <a:p>
            <a:pPr eaLnBrk="1" hangingPunct="1">
              <a:spcBef>
                <a:spcPct val="0"/>
              </a:spcBef>
            </a:pPr>
            <a:fld id="{90F3DF75-BA09-4984-802B-434F030B4104}" type="slidenum">
              <a:rPr lang="en-US" altLang="en-US" sz="900" smtClean="0">
                <a:solidFill>
                  <a:srgbClr val="663300"/>
                </a:solidFill>
                <a:latin typeface="Verdana" pitchFamily="34" charset="0"/>
              </a:rPr>
              <a:pPr eaLnBrk="1" hangingPunct="1">
                <a:spcBef>
                  <a:spcPct val="0"/>
                </a:spcBef>
              </a:pPr>
              <a:t>19</a:t>
            </a:fld>
            <a:endParaRPr lang="en-US" altLang="en-US" sz="900" smtClean="0">
              <a:solidFill>
                <a:srgbClr val="663300"/>
              </a:solidFill>
              <a:latin typeface="Verdana" pitchFamily="34" charset="0"/>
            </a:endParaRPr>
          </a:p>
        </p:txBody>
      </p:sp>
      <p:sp>
        <p:nvSpPr>
          <p:cNvPr id="23562" name="Text Box 35"/>
          <p:cNvSpPr txBox="1">
            <a:spLocks noChangeArrowheads="1"/>
          </p:cNvSpPr>
          <p:nvPr/>
        </p:nvSpPr>
        <p:spPr bwMode="auto">
          <a:xfrm>
            <a:off x="4110038" y="8594725"/>
            <a:ext cx="914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defRPr sz="1200">
                <a:solidFill>
                  <a:schemeClr val="tx1"/>
                </a:solidFill>
                <a:latin typeface="Arial" charset="0"/>
              </a:defRPr>
            </a:lvl1pPr>
            <a:lvl2pPr marL="742950" indent="-285750" eaLnBrk="0" hangingPunct="0">
              <a:spcBef>
                <a:spcPct val="50000"/>
              </a:spcBef>
              <a:buChar char="•"/>
              <a:defRPr sz="1200">
                <a:solidFill>
                  <a:schemeClr val="tx1"/>
                </a:solidFill>
                <a:latin typeface="Arial" charset="0"/>
              </a:defRPr>
            </a:lvl2pPr>
            <a:lvl3pPr marL="1143000" indent="-228600" eaLnBrk="0" hangingPunct="0">
              <a:spcBef>
                <a:spcPct val="50000"/>
              </a:spcBef>
              <a:buFont typeface="Arial" charset="0"/>
              <a:buChar char="–"/>
              <a:defRPr sz="1200">
                <a:solidFill>
                  <a:schemeClr val="tx1"/>
                </a:solidFill>
                <a:latin typeface="Arial" charset="0"/>
              </a:defRPr>
            </a:lvl3pPr>
            <a:lvl4pPr marL="1600200" indent="-228600" eaLnBrk="0" hangingPunct="0">
              <a:spcBef>
                <a:spcPct val="50000"/>
              </a:spcBef>
              <a:buChar char="–"/>
              <a:defRPr sz="1200">
                <a:solidFill>
                  <a:srgbClr val="003366"/>
                </a:solidFill>
                <a:latin typeface="Arial" charset="0"/>
              </a:defRPr>
            </a:lvl4pPr>
            <a:lvl5pPr marL="2057400" indent="-228600" eaLnBrk="0" hangingPunct="0">
              <a:spcBef>
                <a:spcPct val="25000"/>
              </a:spcBef>
              <a:buChar char="»"/>
              <a:defRPr sz="1400">
                <a:solidFill>
                  <a:schemeClr val="tx1"/>
                </a:solidFill>
                <a:latin typeface="Arial" charset="0"/>
              </a:defRPr>
            </a:lvl5pPr>
            <a:lvl6pPr marL="2514600" indent="-228600" eaLnBrk="0" fontAlgn="base" hangingPunct="0">
              <a:spcBef>
                <a:spcPct val="25000"/>
              </a:spcBef>
              <a:spcAft>
                <a:spcPct val="0"/>
              </a:spcAft>
              <a:buChar char="»"/>
              <a:defRPr sz="1400">
                <a:solidFill>
                  <a:schemeClr val="tx1"/>
                </a:solidFill>
                <a:latin typeface="Arial" charset="0"/>
              </a:defRPr>
            </a:lvl6pPr>
            <a:lvl7pPr marL="2971800" indent="-228600" eaLnBrk="0" fontAlgn="base" hangingPunct="0">
              <a:spcBef>
                <a:spcPct val="25000"/>
              </a:spcBef>
              <a:spcAft>
                <a:spcPct val="0"/>
              </a:spcAft>
              <a:buChar char="»"/>
              <a:defRPr sz="1400">
                <a:solidFill>
                  <a:schemeClr val="tx1"/>
                </a:solidFill>
                <a:latin typeface="Arial" charset="0"/>
              </a:defRPr>
            </a:lvl7pPr>
            <a:lvl8pPr marL="3429000" indent="-228600" eaLnBrk="0" fontAlgn="base" hangingPunct="0">
              <a:spcBef>
                <a:spcPct val="25000"/>
              </a:spcBef>
              <a:spcAft>
                <a:spcPct val="0"/>
              </a:spcAft>
              <a:buChar char="»"/>
              <a:defRPr sz="1400">
                <a:solidFill>
                  <a:schemeClr val="tx1"/>
                </a:solidFill>
                <a:latin typeface="Arial" charset="0"/>
              </a:defRPr>
            </a:lvl8pPr>
            <a:lvl9pPr marL="3886200" indent="-228600" eaLnBrk="0" fontAlgn="base" hangingPunct="0">
              <a:spcBef>
                <a:spcPct val="25000"/>
              </a:spcBef>
              <a:spcAft>
                <a:spcPct val="0"/>
              </a:spcAft>
              <a:buChar char="»"/>
              <a:defRPr sz="1400">
                <a:solidFill>
                  <a:schemeClr val="tx1"/>
                </a:solidFill>
                <a:latin typeface="Arial" charset="0"/>
              </a:defRPr>
            </a:lvl9pPr>
          </a:lstStyle>
          <a:p>
            <a:pPr algn="r" eaLnBrk="1" hangingPunct="1"/>
            <a:r>
              <a:rPr lang="en-US" altLang="en-US" sz="900"/>
              <a:t>Continued…</a:t>
            </a:r>
          </a:p>
        </p:txBody>
      </p:sp>
      <p:pic>
        <p:nvPicPr>
          <p:cNvPr id="13" name="Picture 12"/>
          <p:cNvPicPr>
            <a:picLocks noChangeAspect="1"/>
          </p:cNvPicPr>
          <p:nvPr/>
        </p:nvPicPr>
        <p:blipFill>
          <a:blip r:embed="rId6"/>
          <a:stretch>
            <a:fillRect/>
          </a:stretch>
        </p:blipFill>
        <p:spPr>
          <a:xfrm>
            <a:off x="5103592" y="912648"/>
            <a:ext cx="1377887" cy="1033272"/>
          </a:xfrm>
          <a:prstGeom prst="rect">
            <a:avLst/>
          </a:prstGeom>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4"/>
          <p:cNvSpPr>
            <a:spLocks noGrp="1"/>
          </p:cNvSpPr>
          <p:nvPr>
            <p:ph type="title"/>
          </p:nvPr>
        </p:nvSpPr>
        <p:spPr>
          <a:xfrm>
            <a:off x="1905000" y="166688"/>
            <a:ext cx="4648200" cy="519112"/>
          </a:xfrm>
        </p:spPr>
        <p:txBody>
          <a:bodyPr/>
          <a:lstStyle/>
          <a:p>
            <a:r>
              <a:rPr lang="en-US" altLang="en-US" sz="1400" dirty="0" smtClean="0"/>
              <a:t>EXERCISE: EVALUATING TEAMSTEPPS FOR</a:t>
            </a:r>
            <a:r>
              <a:rPr lang="en-US" altLang="en-US" sz="1400" dirty="0" smtClean="0">
                <a:solidFill>
                  <a:srgbClr val="0000FF"/>
                </a:solidFill>
              </a:rPr>
              <a:t> </a:t>
            </a:r>
            <a:r>
              <a:rPr lang="en-US" altLang="en-US" sz="1400" dirty="0" smtClean="0"/>
              <a:t>OFFICE-BASED CARE (Continued)</a:t>
            </a:r>
            <a:endParaRPr lang="en-US" altLang="en-US" sz="1400" b="0" dirty="0" smtClean="0"/>
          </a:p>
        </p:txBody>
      </p:sp>
      <p:sp>
        <p:nvSpPr>
          <p:cNvPr id="6" name="Content Placeholder 5"/>
          <p:cNvSpPr>
            <a:spLocks noGrp="1"/>
          </p:cNvSpPr>
          <p:nvPr>
            <p:ph idx="1"/>
          </p:nvPr>
        </p:nvSpPr>
        <p:spPr/>
        <p:txBody>
          <a:bodyPr/>
          <a:lstStyle/>
          <a:p>
            <a:pPr>
              <a:defRPr/>
            </a:pPr>
            <a:r>
              <a:rPr lang="en-US" b="1" dirty="0" smtClean="0"/>
              <a:t>	DISCUSSION:</a:t>
            </a:r>
          </a:p>
          <a:p>
            <a:pPr marL="463550" indent="-231775">
              <a:buFont typeface="Wingdings" panose="05000000000000000000" pitchFamily="2" charset="2"/>
              <a:buChar char="§"/>
              <a:defRPr/>
            </a:pPr>
            <a:r>
              <a:rPr lang="en-US" dirty="0"/>
              <a:t>Which measure or measures did you identify for assessing whether instruction about briefings transfers to this </a:t>
            </a:r>
            <a:r>
              <a:rPr lang="en-US" dirty="0" smtClean="0"/>
              <a:t>practice’s </a:t>
            </a:r>
            <a:r>
              <a:rPr lang="en-US" dirty="0"/>
              <a:t>work </a:t>
            </a:r>
            <a:r>
              <a:rPr lang="en-US" dirty="0" smtClean="0"/>
              <a:t>environment?</a:t>
            </a:r>
          </a:p>
          <a:p>
            <a:pPr marL="803275" lvl="3" indent="-171450">
              <a:defRPr/>
            </a:pPr>
            <a:r>
              <a:rPr lang="en-US" dirty="0" smtClean="0">
                <a:solidFill>
                  <a:schemeClr val="tx1"/>
                </a:solidFill>
              </a:rPr>
              <a:t>Why </a:t>
            </a:r>
            <a:r>
              <a:rPr lang="en-US" dirty="0">
                <a:solidFill>
                  <a:schemeClr val="tx1"/>
                </a:solidFill>
              </a:rPr>
              <a:t>did you choose the identified measure(s</a:t>
            </a:r>
            <a:r>
              <a:rPr lang="en-US" dirty="0" smtClean="0">
                <a:solidFill>
                  <a:schemeClr val="tx1"/>
                </a:solidFill>
              </a:rPr>
              <a:t>)?</a:t>
            </a:r>
          </a:p>
          <a:p>
            <a:pPr marL="463550" lvl="2" indent="-231775">
              <a:buFont typeface="Wingdings" panose="05000000000000000000" pitchFamily="2" charset="2"/>
              <a:buChar char="§"/>
              <a:defRPr/>
            </a:pPr>
            <a:r>
              <a:rPr lang="en-US" dirty="0" smtClean="0"/>
              <a:t>What organizational barriers might interfere with successful training transfer and how can these barriers be addressed?</a:t>
            </a:r>
            <a:endParaRPr lang="en-US" dirty="0"/>
          </a:p>
          <a:p>
            <a:pPr marL="463550" indent="-231775">
              <a:buFont typeface="Wingdings" panose="05000000000000000000" pitchFamily="2" charset="2"/>
              <a:buChar char="§"/>
              <a:defRPr/>
            </a:pPr>
            <a:r>
              <a:rPr lang="en-US" dirty="0"/>
              <a:t>Which measure or measures did you identify for determining whether briefings affected patient </a:t>
            </a:r>
            <a:r>
              <a:rPr lang="en-US" dirty="0" smtClean="0"/>
              <a:t>outcomes?</a:t>
            </a:r>
          </a:p>
          <a:p>
            <a:pPr marL="803275" lvl="3" indent="-171450">
              <a:defRPr/>
            </a:pPr>
            <a:r>
              <a:rPr lang="en-US" dirty="0" smtClean="0">
                <a:solidFill>
                  <a:schemeClr val="tx1"/>
                </a:solidFill>
              </a:rPr>
              <a:t>Why </a:t>
            </a:r>
            <a:r>
              <a:rPr lang="en-US" dirty="0">
                <a:solidFill>
                  <a:schemeClr val="tx1"/>
                </a:solidFill>
              </a:rPr>
              <a:t>did you choose the identified measure(s)?</a:t>
            </a:r>
          </a:p>
          <a:p>
            <a:pPr>
              <a:defRPr/>
            </a:pPr>
            <a:endParaRPr lang="en-US" b="1" dirty="0" smtClean="0"/>
          </a:p>
          <a:p>
            <a:pPr>
              <a:defRPr/>
            </a:pPr>
            <a:endParaRPr lang="en-US" dirty="0"/>
          </a:p>
        </p:txBody>
      </p:sp>
      <p:pic>
        <p:nvPicPr>
          <p:cNvPr id="24580" name="Picture 15" descr="alt=&quot;&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0725" y="839788"/>
            <a:ext cx="284163"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Rectangle 6" descr="alt=&quot;&quot;"/>
          <p:cNvSpPr>
            <a:spLocks noChangeArrowheads="1"/>
          </p:cNvSpPr>
          <p:nvPr/>
        </p:nvSpPr>
        <p:spPr bwMode="auto">
          <a:xfrm>
            <a:off x="307975" y="708025"/>
            <a:ext cx="1524000" cy="8001000"/>
          </a:xfrm>
          <a:prstGeom prst="rect">
            <a:avLst/>
          </a:prstGeom>
          <a:solidFill>
            <a:srgbClr val="EDEDE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50000"/>
              </a:spcBef>
              <a:defRPr sz="1200">
                <a:solidFill>
                  <a:schemeClr val="tx1"/>
                </a:solidFill>
                <a:latin typeface="Arial" charset="0"/>
              </a:defRPr>
            </a:lvl1pPr>
            <a:lvl2pPr marL="742950" indent="-285750" eaLnBrk="0" hangingPunct="0">
              <a:spcBef>
                <a:spcPct val="50000"/>
              </a:spcBef>
              <a:buChar char="•"/>
              <a:defRPr sz="1200">
                <a:solidFill>
                  <a:schemeClr val="tx1"/>
                </a:solidFill>
                <a:latin typeface="Arial" charset="0"/>
              </a:defRPr>
            </a:lvl2pPr>
            <a:lvl3pPr marL="1143000" indent="-228600" eaLnBrk="0" hangingPunct="0">
              <a:spcBef>
                <a:spcPct val="50000"/>
              </a:spcBef>
              <a:buFont typeface="Arial" charset="0"/>
              <a:buChar char="–"/>
              <a:defRPr sz="1200">
                <a:solidFill>
                  <a:schemeClr val="tx1"/>
                </a:solidFill>
                <a:latin typeface="Arial" charset="0"/>
              </a:defRPr>
            </a:lvl3pPr>
            <a:lvl4pPr marL="1600200" indent="-228600" eaLnBrk="0" hangingPunct="0">
              <a:spcBef>
                <a:spcPct val="50000"/>
              </a:spcBef>
              <a:buChar char="–"/>
              <a:defRPr sz="1200">
                <a:solidFill>
                  <a:srgbClr val="003366"/>
                </a:solidFill>
                <a:latin typeface="Arial" charset="0"/>
              </a:defRPr>
            </a:lvl4pPr>
            <a:lvl5pPr marL="2057400" indent="-228600" eaLnBrk="0" hangingPunct="0">
              <a:spcBef>
                <a:spcPct val="25000"/>
              </a:spcBef>
              <a:buChar char="»"/>
              <a:defRPr sz="1400">
                <a:solidFill>
                  <a:schemeClr val="tx1"/>
                </a:solidFill>
                <a:latin typeface="Arial" charset="0"/>
              </a:defRPr>
            </a:lvl5pPr>
            <a:lvl6pPr marL="2514600" indent="-228600" eaLnBrk="0" fontAlgn="base" hangingPunct="0">
              <a:spcBef>
                <a:spcPct val="25000"/>
              </a:spcBef>
              <a:spcAft>
                <a:spcPct val="0"/>
              </a:spcAft>
              <a:buChar char="»"/>
              <a:defRPr sz="1400">
                <a:solidFill>
                  <a:schemeClr val="tx1"/>
                </a:solidFill>
                <a:latin typeface="Arial" charset="0"/>
              </a:defRPr>
            </a:lvl6pPr>
            <a:lvl7pPr marL="2971800" indent="-228600" eaLnBrk="0" fontAlgn="base" hangingPunct="0">
              <a:spcBef>
                <a:spcPct val="25000"/>
              </a:spcBef>
              <a:spcAft>
                <a:spcPct val="0"/>
              </a:spcAft>
              <a:buChar char="»"/>
              <a:defRPr sz="1400">
                <a:solidFill>
                  <a:schemeClr val="tx1"/>
                </a:solidFill>
                <a:latin typeface="Arial" charset="0"/>
              </a:defRPr>
            </a:lvl7pPr>
            <a:lvl8pPr marL="3429000" indent="-228600" eaLnBrk="0" fontAlgn="base" hangingPunct="0">
              <a:spcBef>
                <a:spcPct val="25000"/>
              </a:spcBef>
              <a:spcAft>
                <a:spcPct val="0"/>
              </a:spcAft>
              <a:buChar char="»"/>
              <a:defRPr sz="1400">
                <a:solidFill>
                  <a:schemeClr val="tx1"/>
                </a:solidFill>
                <a:latin typeface="Arial" charset="0"/>
              </a:defRPr>
            </a:lvl8pPr>
            <a:lvl9pPr marL="3886200" indent="-228600" eaLnBrk="0" fontAlgn="base" hangingPunct="0">
              <a:spcBef>
                <a:spcPct val="25000"/>
              </a:spcBef>
              <a:spcAft>
                <a:spcPct val="0"/>
              </a:spcAft>
              <a:buChar char="»"/>
              <a:defRPr sz="1400">
                <a:solidFill>
                  <a:schemeClr val="tx1"/>
                </a:solidFill>
                <a:latin typeface="Arial" charset="0"/>
              </a:defRPr>
            </a:lvl9pPr>
          </a:lstStyle>
          <a:p>
            <a:pPr eaLnBrk="1" hangingPunct="1">
              <a:spcBef>
                <a:spcPct val="0"/>
              </a:spcBef>
            </a:pPr>
            <a:endParaRPr lang="en-US" altLang="en-US" sz="1800">
              <a:ea typeface="MS PGothic" pitchFamily="34" charset="-128"/>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7"/>
          <p:cNvSpPr>
            <a:spLocks noGrp="1" noChangeArrowheads="1"/>
          </p:cNvSpPr>
          <p:nvPr>
            <p:ph type="title"/>
          </p:nvPr>
        </p:nvSpPr>
        <p:spPr/>
        <p:txBody>
          <a:bodyPr/>
          <a:lstStyle/>
          <a:p>
            <a:pPr eaLnBrk="1" hangingPunct="1"/>
            <a:r>
              <a:rPr lang="en-US" altLang="en-US" sz="1400" dirty="0" smtClean="0"/>
              <a:t>OBJECTIVES </a:t>
            </a:r>
          </a:p>
        </p:txBody>
      </p:sp>
      <p:sp>
        <p:nvSpPr>
          <p:cNvPr id="6147" name="Rectangle 28"/>
          <p:cNvSpPr>
            <a:spLocks noGrp="1" noChangeArrowheads="1"/>
          </p:cNvSpPr>
          <p:nvPr>
            <p:ph type="body" idx="1"/>
          </p:nvPr>
        </p:nvSpPr>
        <p:spPr/>
        <p:txBody>
          <a:bodyPr/>
          <a:lstStyle/>
          <a:p>
            <a:pPr marL="0" indent="0" eaLnBrk="1" hangingPunct="1"/>
            <a:r>
              <a:rPr lang="en-US" altLang="en-US" b="1" dirty="0" smtClean="0"/>
              <a:t>SAY:</a:t>
            </a:r>
          </a:p>
          <a:p>
            <a:pPr marL="0" indent="0" eaLnBrk="1" hangingPunct="1"/>
            <a:r>
              <a:rPr lang="en-US" altLang="en-US" dirty="0" smtClean="0"/>
              <a:t>Upon completion of this module, participants will be able to:</a:t>
            </a:r>
          </a:p>
          <a:p>
            <a:pPr marL="463550" lvl="1" indent="-231775" eaLnBrk="1" hangingPunct="1">
              <a:buFont typeface="Wingdings" panose="05000000000000000000" pitchFamily="2" charset="2"/>
              <a:buChar char="§"/>
            </a:pPr>
            <a:r>
              <a:rPr lang="en-US" altLang="en-US" dirty="0" smtClean="0"/>
              <a:t>Describe the importance of measurement;</a:t>
            </a:r>
          </a:p>
          <a:p>
            <a:pPr marL="463550" lvl="1" indent="-231775" eaLnBrk="1" hangingPunct="1">
              <a:buFont typeface="Wingdings" panose="05000000000000000000" pitchFamily="2" charset="2"/>
              <a:buChar char="§"/>
            </a:pPr>
            <a:r>
              <a:rPr lang="en-US" altLang="en-US" dirty="0" smtClean="0"/>
              <a:t>Describe the Kirkpatrick model of training evaluation;</a:t>
            </a:r>
          </a:p>
          <a:p>
            <a:pPr marL="463550" lvl="1" indent="-231775" eaLnBrk="1" hangingPunct="1">
              <a:buFont typeface="Wingdings" panose="05000000000000000000" pitchFamily="2" charset="2"/>
              <a:buChar char="§"/>
            </a:pPr>
            <a:r>
              <a:rPr lang="en-US" altLang="en-US" dirty="0" smtClean="0">
                <a:cs typeface="Times New Roman" pitchFamily="18" charset="0"/>
              </a:rPr>
              <a:t>Identify measures that can be used to assess the impact of </a:t>
            </a:r>
            <a:r>
              <a:rPr lang="en-US" altLang="en-US" dirty="0" err="1" smtClean="0">
                <a:cs typeface="Times New Roman" pitchFamily="18" charset="0"/>
              </a:rPr>
              <a:t>TeamSTEPPS</a:t>
            </a:r>
            <a:r>
              <a:rPr lang="en-US" altLang="en-US" dirty="0" smtClean="0">
                <a:cs typeface="Times New Roman" pitchFamily="18" charset="0"/>
              </a:rPr>
              <a:t> for Office-Based Care;</a:t>
            </a:r>
          </a:p>
          <a:p>
            <a:pPr marL="463550" lvl="1" indent="-231775" eaLnBrk="1" hangingPunct="1">
              <a:buFont typeface="Wingdings" panose="05000000000000000000" pitchFamily="2" charset="2"/>
              <a:buChar char="§"/>
            </a:pPr>
            <a:r>
              <a:rPr lang="en-US" altLang="en-US" dirty="0" smtClean="0">
                <a:cs typeface="Times New Roman" pitchFamily="18" charset="0"/>
              </a:rPr>
              <a:t>Describe the AHRQ Medical Office Survey on Patient Safety Culture; and</a:t>
            </a:r>
          </a:p>
          <a:p>
            <a:pPr marL="463550" lvl="1" indent="-231775" eaLnBrk="1" hangingPunct="1">
              <a:buFont typeface="Wingdings" panose="05000000000000000000" pitchFamily="2" charset="2"/>
              <a:buChar char="§"/>
            </a:pPr>
            <a:r>
              <a:rPr lang="en-US" altLang="en-US" dirty="0" smtClean="0"/>
              <a:t>Prepare a plan for determining if TeamSTEPPS worked.</a:t>
            </a:r>
          </a:p>
        </p:txBody>
      </p:sp>
      <p:pic>
        <p:nvPicPr>
          <p:cNvPr id="5" name="Picture 4"/>
          <p:cNvPicPr>
            <a:picLocks noChangeAspect="1"/>
          </p:cNvPicPr>
          <p:nvPr/>
        </p:nvPicPr>
        <p:blipFill>
          <a:blip r:embed="rId3"/>
          <a:stretch>
            <a:fillRect/>
          </a:stretch>
        </p:blipFill>
        <p:spPr>
          <a:xfrm>
            <a:off x="356298" y="955548"/>
            <a:ext cx="1377887" cy="1033272"/>
          </a:xfrm>
          <a:prstGeom prst="rect">
            <a:avLst/>
          </a:prstGeo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1200">
                <a:solidFill>
                  <a:schemeClr val="tx1"/>
                </a:solidFill>
                <a:latin typeface="Arial" charset="0"/>
              </a:defRPr>
            </a:lvl1pPr>
            <a:lvl2pPr marL="742950" indent="-285750" eaLnBrk="0" hangingPunct="0">
              <a:spcBef>
                <a:spcPct val="50000"/>
              </a:spcBef>
              <a:buChar char="•"/>
              <a:defRPr sz="1200">
                <a:solidFill>
                  <a:schemeClr val="tx1"/>
                </a:solidFill>
                <a:latin typeface="Arial" charset="0"/>
              </a:defRPr>
            </a:lvl2pPr>
            <a:lvl3pPr marL="1143000" indent="-228600" eaLnBrk="0" hangingPunct="0">
              <a:spcBef>
                <a:spcPct val="50000"/>
              </a:spcBef>
              <a:buFont typeface="Arial" charset="0"/>
              <a:buChar char="–"/>
              <a:defRPr sz="1200">
                <a:solidFill>
                  <a:schemeClr val="tx1"/>
                </a:solidFill>
                <a:latin typeface="Arial" charset="0"/>
              </a:defRPr>
            </a:lvl3pPr>
            <a:lvl4pPr marL="1600200" indent="-228600" eaLnBrk="0" hangingPunct="0">
              <a:spcBef>
                <a:spcPct val="50000"/>
              </a:spcBef>
              <a:buChar char="–"/>
              <a:defRPr sz="1200">
                <a:solidFill>
                  <a:srgbClr val="003366"/>
                </a:solidFill>
                <a:latin typeface="Arial" charset="0"/>
              </a:defRPr>
            </a:lvl4pPr>
            <a:lvl5pPr marL="2057400" indent="-228600" eaLnBrk="0" hangingPunct="0">
              <a:spcBef>
                <a:spcPct val="25000"/>
              </a:spcBef>
              <a:buChar char="»"/>
              <a:defRPr sz="1400">
                <a:solidFill>
                  <a:schemeClr val="tx1"/>
                </a:solidFill>
                <a:latin typeface="Arial" charset="0"/>
              </a:defRPr>
            </a:lvl5pPr>
            <a:lvl6pPr marL="2514600" indent="-228600" eaLnBrk="0" fontAlgn="base" hangingPunct="0">
              <a:spcBef>
                <a:spcPct val="25000"/>
              </a:spcBef>
              <a:spcAft>
                <a:spcPct val="0"/>
              </a:spcAft>
              <a:buChar char="»"/>
              <a:defRPr sz="1400">
                <a:solidFill>
                  <a:schemeClr val="tx1"/>
                </a:solidFill>
                <a:latin typeface="Arial" charset="0"/>
              </a:defRPr>
            </a:lvl6pPr>
            <a:lvl7pPr marL="2971800" indent="-228600" eaLnBrk="0" fontAlgn="base" hangingPunct="0">
              <a:spcBef>
                <a:spcPct val="25000"/>
              </a:spcBef>
              <a:spcAft>
                <a:spcPct val="0"/>
              </a:spcAft>
              <a:buChar char="»"/>
              <a:defRPr sz="1400">
                <a:solidFill>
                  <a:schemeClr val="tx1"/>
                </a:solidFill>
                <a:latin typeface="Arial" charset="0"/>
              </a:defRPr>
            </a:lvl7pPr>
            <a:lvl8pPr marL="3429000" indent="-228600" eaLnBrk="0" fontAlgn="base" hangingPunct="0">
              <a:spcBef>
                <a:spcPct val="25000"/>
              </a:spcBef>
              <a:spcAft>
                <a:spcPct val="0"/>
              </a:spcAft>
              <a:buChar char="»"/>
              <a:defRPr sz="1400">
                <a:solidFill>
                  <a:schemeClr val="tx1"/>
                </a:solidFill>
                <a:latin typeface="Arial" charset="0"/>
              </a:defRPr>
            </a:lvl8pPr>
            <a:lvl9pPr marL="3886200" indent="-228600" eaLnBrk="0" fontAlgn="base" hangingPunct="0">
              <a:spcBef>
                <a:spcPct val="25000"/>
              </a:spcBef>
              <a:spcAft>
                <a:spcPct val="0"/>
              </a:spcAft>
              <a:buChar char="»"/>
              <a:defRPr sz="1400">
                <a:solidFill>
                  <a:schemeClr val="tx1"/>
                </a:solidFill>
                <a:latin typeface="Arial" charset="0"/>
              </a:defRPr>
            </a:lvl9pPr>
          </a:lstStyle>
          <a:p>
            <a:pPr eaLnBrk="1" hangingPunct="1">
              <a:spcBef>
                <a:spcPct val="0"/>
              </a:spcBef>
            </a:pPr>
            <a:fld id="{E51C0013-DECB-4D19-BE69-A747B0ACAB3B}" type="slidenum">
              <a:rPr lang="en-US" altLang="en-US" sz="900" smtClean="0">
                <a:solidFill>
                  <a:srgbClr val="663300"/>
                </a:solidFill>
                <a:latin typeface="Verdana" pitchFamily="34" charset="0"/>
              </a:rPr>
              <a:pPr eaLnBrk="1" hangingPunct="1">
                <a:spcBef>
                  <a:spcPct val="0"/>
                </a:spcBef>
              </a:pPr>
              <a:t>3</a:t>
            </a:fld>
            <a:endParaRPr lang="en-US" altLang="en-US" sz="900" smtClean="0">
              <a:solidFill>
                <a:srgbClr val="663300"/>
              </a:solidFill>
              <a:latin typeface="Verdana" pitchFamily="34" charset="0"/>
            </a:endParaRPr>
          </a:p>
        </p:txBody>
      </p:sp>
      <p:sp>
        <p:nvSpPr>
          <p:cNvPr id="7171" name="Rectangle 2"/>
          <p:cNvSpPr>
            <a:spLocks noGrp="1" noChangeArrowheads="1"/>
          </p:cNvSpPr>
          <p:nvPr>
            <p:ph type="title"/>
          </p:nvPr>
        </p:nvSpPr>
        <p:spPr/>
        <p:txBody>
          <a:bodyPr/>
          <a:lstStyle/>
          <a:p>
            <a:pPr eaLnBrk="1" hangingPunct="1"/>
            <a:r>
              <a:rPr lang="en-US" altLang="en-US" dirty="0" smtClean="0"/>
              <a:t>INTRODUCTION </a:t>
            </a:r>
            <a:endParaRPr lang="en-US" altLang="en-US" sz="1400" strike="sngStrike" dirty="0" smtClean="0">
              <a:solidFill>
                <a:srgbClr val="FF0000"/>
              </a:solidFill>
            </a:endParaRPr>
          </a:p>
        </p:txBody>
      </p:sp>
      <p:sp>
        <p:nvSpPr>
          <p:cNvPr id="7172" name="Rectangle 3"/>
          <p:cNvSpPr>
            <a:spLocks noGrp="1" noChangeArrowheads="1"/>
          </p:cNvSpPr>
          <p:nvPr>
            <p:ph type="body" idx="1"/>
          </p:nvPr>
        </p:nvSpPr>
        <p:spPr/>
        <p:txBody>
          <a:bodyPr/>
          <a:lstStyle/>
          <a:p>
            <a:pPr marL="0" indent="0" eaLnBrk="1" hangingPunct="1">
              <a:defRPr/>
            </a:pPr>
            <a:r>
              <a:rPr lang="en-US" altLang="en-US" b="1" dirty="0" smtClean="0"/>
              <a:t>SAY:</a:t>
            </a:r>
          </a:p>
          <a:p>
            <a:pPr marL="0" indent="0" eaLnBrk="1" hangingPunct="1">
              <a:defRPr/>
            </a:pPr>
            <a:r>
              <a:rPr lang="en-US" altLang="en-US" dirty="0" smtClean="0"/>
              <a:t>Measuring the impact of TeamSTEPPS within an office is critical. Measurement enables you to answer questions such as: </a:t>
            </a:r>
            <a:endParaRPr lang="en-US" altLang="en-US" dirty="0"/>
          </a:p>
          <a:p>
            <a:pPr marL="406400" indent="-228600" eaLnBrk="1" hangingPunct="1">
              <a:buFont typeface="+mj-lt"/>
              <a:buAutoNum type="arabicPeriod"/>
              <a:defRPr/>
            </a:pPr>
            <a:r>
              <a:rPr lang="en-US" altLang="en-US" dirty="0" smtClean="0"/>
              <a:t>Did TeamSTEPPS work?</a:t>
            </a:r>
            <a:endParaRPr lang="en-US" altLang="en-US" strike="sngStrike" dirty="0" smtClean="0"/>
          </a:p>
          <a:p>
            <a:pPr marL="406400" indent="-228600" eaLnBrk="1" hangingPunct="1">
              <a:buFont typeface="+mj-lt"/>
              <a:buAutoNum type="arabicPeriod"/>
              <a:defRPr/>
            </a:pPr>
            <a:r>
              <a:rPr lang="en-US" altLang="en-US" dirty="0" smtClean="0"/>
              <a:t>Did TeamSTEPPS produce the expected outcomes?</a:t>
            </a:r>
            <a:r>
              <a:rPr lang="en-US" altLang="en-US" strike="sngStrike" dirty="0"/>
              <a:t> </a:t>
            </a:r>
          </a:p>
          <a:p>
            <a:pPr marL="406400" indent="-228600" eaLnBrk="1" hangingPunct="1">
              <a:buFont typeface="+mj-lt"/>
              <a:buAutoNum type="arabicPeriod"/>
              <a:defRPr/>
            </a:pPr>
            <a:r>
              <a:rPr lang="en-US" altLang="en-US" dirty="0" smtClean="0"/>
              <a:t>Was TeamSTEPPS worth implementing in my unit?</a:t>
            </a:r>
            <a:r>
              <a:rPr lang="en-US" altLang="en-US" strike="sngStrike" dirty="0"/>
              <a:t> </a:t>
            </a:r>
          </a:p>
          <a:p>
            <a:pPr marL="406400" indent="-228600" eaLnBrk="1" hangingPunct="1">
              <a:buFont typeface="+mj-lt"/>
              <a:buAutoNum type="arabicPeriod"/>
              <a:defRPr/>
            </a:pPr>
            <a:r>
              <a:rPr lang="en-US" altLang="en-US" dirty="0" smtClean="0"/>
              <a:t>If TeamSTEPPS did not work or did not produce the expected outcomes, why not? </a:t>
            </a:r>
          </a:p>
          <a:p>
            <a:pPr marL="0" indent="0" eaLnBrk="1" hangingPunct="1">
              <a:defRPr/>
            </a:pPr>
            <a:r>
              <a:rPr lang="en-US" altLang="en-US" dirty="0" smtClean="0"/>
              <a:t>As a practice facilitator, you need to know how effective your work was in training office staff on TeamSTEPPS and assisting them with implementing TeamSTEPPS to improve the delivery of care within a practice. </a:t>
            </a:r>
          </a:p>
          <a:p>
            <a:pPr marL="0" indent="0" eaLnBrk="1" hangingPunct="1">
              <a:defRPr/>
            </a:pPr>
            <a:r>
              <a:rPr lang="en-US" altLang="en-US" dirty="0" smtClean="0"/>
              <a:t>As </a:t>
            </a:r>
            <a:r>
              <a:rPr lang="en-US" altLang="en-US" dirty="0"/>
              <a:t>shown </a:t>
            </a:r>
            <a:r>
              <a:rPr lang="en-US" altLang="en-US" dirty="0" smtClean="0"/>
              <a:t>on </a:t>
            </a:r>
            <a:r>
              <a:rPr lang="en-US" altLang="en-US" dirty="0"/>
              <a:t>the slide, measurement is important across all phases of the TeamSTEPPS implementation process.  The results of measurement provide many benefits, including:</a:t>
            </a:r>
          </a:p>
          <a:p>
            <a:pPr marL="463550" indent="-231775" eaLnBrk="1" hangingPunct="1">
              <a:buFont typeface="Wingdings" panose="05000000000000000000" pitchFamily="2" charset="2"/>
              <a:buChar char="§"/>
              <a:defRPr/>
            </a:pPr>
            <a:r>
              <a:rPr lang="en-US" altLang="en-US" dirty="0"/>
              <a:t>Helping you identify </a:t>
            </a:r>
            <a:r>
              <a:rPr lang="en-US" altLang="en-US" dirty="0" smtClean="0"/>
              <a:t>quality </a:t>
            </a:r>
            <a:r>
              <a:rPr lang="en-US" altLang="en-US" dirty="0"/>
              <a:t>improvement needs;</a:t>
            </a:r>
          </a:p>
          <a:p>
            <a:pPr marL="463550" indent="-231775" eaLnBrk="1" hangingPunct="1">
              <a:buFont typeface="Wingdings" panose="05000000000000000000" pitchFamily="2" charset="2"/>
              <a:buChar char="§"/>
              <a:defRPr/>
            </a:pPr>
            <a:r>
              <a:rPr lang="en-US" altLang="en-US" dirty="0"/>
              <a:t>Providing you with data to help generate leadership, stakeholder, and/or staff buy-in of your efforts; </a:t>
            </a:r>
          </a:p>
          <a:p>
            <a:pPr marL="463550" indent="-231775" eaLnBrk="1" hangingPunct="1">
              <a:buFont typeface="Wingdings" panose="05000000000000000000" pitchFamily="2" charset="2"/>
              <a:buChar char="§"/>
              <a:defRPr/>
            </a:pPr>
            <a:r>
              <a:rPr lang="en-US" altLang="en-US" dirty="0"/>
              <a:t>Assessing training needs;</a:t>
            </a:r>
          </a:p>
          <a:p>
            <a:pPr marL="463550" indent="-231775" eaLnBrk="1" hangingPunct="1">
              <a:buFont typeface="Wingdings" panose="05000000000000000000" pitchFamily="2" charset="2"/>
              <a:buChar char="§"/>
              <a:defRPr/>
            </a:pPr>
            <a:r>
              <a:rPr lang="en-US" altLang="en-US" dirty="0"/>
              <a:t>Providing information to drive the plans for how you will use and implement TeamSTEPPS; </a:t>
            </a:r>
          </a:p>
          <a:p>
            <a:pPr marL="463550" indent="-231775" eaLnBrk="1" hangingPunct="1">
              <a:buFont typeface="Wingdings" panose="05000000000000000000" pitchFamily="2" charset="2"/>
              <a:buChar char="§"/>
              <a:defRPr/>
            </a:pPr>
            <a:r>
              <a:rPr lang="en-US" altLang="en-US" dirty="0"/>
              <a:t>Providing an evaluation of the effectiveness of TeamSTEPPS training; </a:t>
            </a:r>
          </a:p>
          <a:p>
            <a:pPr marL="463550" indent="-231775" eaLnBrk="1" hangingPunct="1">
              <a:buFont typeface="Wingdings" panose="05000000000000000000" pitchFamily="2" charset="2"/>
              <a:buChar char="§"/>
              <a:defRPr/>
            </a:pPr>
            <a:r>
              <a:rPr lang="en-US" altLang="en-US" dirty="0"/>
              <a:t>Assessing how TeamSTEPPS affects staff attitudes, patient perceptions, and organizational culture</a:t>
            </a:r>
            <a:r>
              <a:rPr lang="en-US" altLang="en-US" dirty="0" smtClean="0"/>
              <a:t>; and</a:t>
            </a:r>
            <a:endParaRPr lang="en-US" altLang="en-US" dirty="0"/>
          </a:p>
          <a:p>
            <a:pPr marL="463550" indent="-231775" eaLnBrk="1" hangingPunct="1">
              <a:buFont typeface="Wingdings" panose="05000000000000000000" pitchFamily="2" charset="2"/>
              <a:buChar char="§"/>
              <a:defRPr/>
            </a:pPr>
            <a:r>
              <a:rPr lang="en-US" altLang="en-US" dirty="0"/>
              <a:t>Demonstrating successes and areas for continued improvement, which is important for adapting implementation plans. </a:t>
            </a:r>
          </a:p>
          <a:p>
            <a:pPr marL="0" indent="0" eaLnBrk="1" hangingPunct="1">
              <a:defRPr/>
            </a:pPr>
            <a:r>
              <a:rPr lang="en-US" altLang="en-US" dirty="0"/>
              <a:t>The measures we will cover in this module will help you assess your TeamSTEPPS implementation across the TeamSTEPPS phases.</a:t>
            </a:r>
          </a:p>
          <a:p>
            <a:pPr marL="0" indent="0" eaLnBrk="1" hangingPunct="1">
              <a:defRPr/>
            </a:pPr>
            <a:endParaRPr lang="en-US" altLang="en-US" dirty="0" smtClean="0"/>
          </a:p>
        </p:txBody>
      </p:sp>
      <p:pic>
        <p:nvPicPr>
          <p:cNvPr id="6" name="Picture 5"/>
          <p:cNvPicPr>
            <a:picLocks noChangeAspect="1"/>
          </p:cNvPicPr>
          <p:nvPr/>
        </p:nvPicPr>
        <p:blipFill>
          <a:blip r:embed="rId3"/>
          <a:stretch>
            <a:fillRect/>
          </a:stretch>
        </p:blipFill>
        <p:spPr>
          <a:xfrm>
            <a:off x="5120449" y="907352"/>
            <a:ext cx="1377887" cy="1033272"/>
          </a:xfrm>
          <a:prstGeom prst="rect">
            <a:avLst/>
          </a:prstGeo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z="1400" dirty="0" smtClean="0"/>
              <a:t>A MODEL OF TRAINING EVALUATION </a:t>
            </a:r>
          </a:p>
        </p:txBody>
      </p:sp>
      <p:sp>
        <p:nvSpPr>
          <p:cNvPr id="8195" name="Rectangle 3"/>
          <p:cNvSpPr>
            <a:spLocks noGrp="1" noChangeArrowheads="1"/>
          </p:cNvSpPr>
          <p:nvPr>
            <p:ph idx="1"/>
          </p:nvPr>
        </p:nvSpPr>
        <p:spPr/>
        <p:txBody>
          <a:bodyPr/>
          <a:lstStyle/>
          <a:p>
            <a:pPr marL="0" indent="0" eaLnBrk="1" hangingPunct="1"/>
            <a:r>
              <a:rPr lang="en-US" altLang="en-US" b="1" dirty="0" smtClean="0"/>
              <a:t>SAY:</a:t>
            </a:r>
          </a:p>
          <a:p>
            <a:pPr marL="0" indent="0" eaLnBrk="1" hangingPunct="1"/>
            <a:r>
              <a:rPr lang="en-US" altLang="en-US" dirty="0" smtClean="0"/>
              <a:t>In 1967, Kirkpatrick defined a multilevel model for evaluating the impact of training programs.  This model continues to be widely used and regarded as a practical approach to training evaluation. When determining the effectiveness of any training intervention, Kirkpatrick advocated examining four different outcomes of training:</a:t>
            </a:r>
          </a:p>
          <a:p>
            <a:pPr marL="463550" lvl="1" indent="-231775" eaLnBrk="1" hangingPunct="1">
              <a:buFontTx/>
              <a:buAutoNum type="arabicPeriod"/>
            </a:pPr>
            <a:r>
              <a:rPr lang="en-US" altLang="en-US" u="sng" dirty="0" smtClean="0"/>
              <a:t>Level I – Reactions</a:t>
            </a:r>
            <a:r>
              <a:rPr lang="en-US" altLang="en-US" dirty="0" smtClean="0"/>
              <a:t> – Reactions are defined as participants’ perceptions of the training. There are two types: (1) </a:t>
            </a:r>
            <a:r>
              <a:rPr lang="en-US" altLang="en-US" i="1" dirty="0" smtClean="0"/>
              <a:t>affective</a:t>
            </a:r>
            <a:r>
              <a:rPr lang="en-US" altLang="en-US" dirty="0" smtClean="0"/>
              <a:t> reactions, which are related to whether participants “liked” the training; and (2) </a:t>
            </a:r>
            <a:r>
              <a:rPr lang="en-US" altLang="en-US" i="1" dirty="0" smtClean="0"/>
              <a:t>instrumentality </a:t>
            </a:r>
            <a:r>
              <a:rPr lang="en-US" altLang="en-US" dirty="0" smtClean="0"/>
              <a:t>reactions, which are related to whether participants found the training “useful.”</a:t>
            </a:r>
          </a:p>
          <a:p>
            <a:pPr marL="463550" lvl="1" indent="-231775" eaLnBrk="1" hangingPunct="1">
              <a:buFontTx/>
              <a:buAutoNum type="arabicPeriod"/>
            </a:pPr>
            <a:r>
              <a:rPr lang="en-US" altLang="en-US" u="sng" dirty="0" smtClean="0"/>
              <a:t>Level II – Learning</a:t>
            </a:r>
            <a:r>
              <a:rPr lang="en-US" altLang="en-US" dirty="0" smtClean="0"/>
              <a:t> – Learning is defined at three levels: (1) attitudes (feel), (2) knowledge (know), and (3) skills (do). Regarding attitudes, the basic question to be answered is “Do participants feel differently as a result of training?” Regarding knowledge, the basic question to be answered is “Do participants know something new as a result of training?” Regarding skills, the question is “Can participants do something differently/new as a result of training?”</a:t>
            </a:r>
          </a:p>
          <a:p>
            <a:pPr marL="463550" lvl="1" indent="-231775" eaLnBrk="1" hangingPunct="1">
              <a:buFontTx/>
              <a:buAutoNum type="arabicPeriod"/>
            </a:pPr>
            <a:r>
              <a:rPr lang="en-US" altLang="en-US" u="sng" dirty="0" smtClean="0"/>
              <a:t>Level III – Behavior</a:t>
            </a:r>
            <a:r>
              <a:rPr lang="en-US" altLang="en-US" dirty="0" smtClean="0"/>
              <a:t> – Behavior is defined as to whether the new attitudes, knowledge, and/or skills are transferred to the job. In other words, behavior assesses whether participants use what they learned in training on the job and whether that produces improved job performance.</a:t>
            </a:r>
          </a:p>
          <a:p>
            <a:pPr marL="463550" lvl="1" indent="-231775" eaLnBrk="1" hangingPunct="1">
              <a:buFontTx/>
              <a:buAutoNum type="arabicPeriod"/>
            </a:pPr>
            <a:r>
              <a:rPr lang="en-US" altLang="en-US" u="sng" dirty="0" smtClean="0"/>
              <a:t>Level IV – Results</a:t>
            </a:r>
            <a:r>
              <a:rPr lang="en-US" altLang="en-US" dirty="0" smtClean="0"/>
              <a:t> – Results are defined as organizational benefits that are produced from training. In the case of TeamSTEPPS, results include patient outcomes, such as infection rates and patient perceptions of care, and clinical process outcomes, such as number of structured handoffs used and staff perceptions of safety. The types of results depend on what the TeamSTEPPS intervention targeted.</a:t>
            </a:r>
          </a:p>
          <a:p>
            <a:pPr marL="228600" lvl="1" indent="-228600" eaLnBrk="1" hangingPunct="1">
              <a:buFontTx/>
              <a:buAutoNum type="arabicPeriod"/>
            </a:pPr>
            <a:endParaRPr lang="en-US" altLang="en-US" dirty="0" smtClean="0"/>
          </a:p>
          <a:p>
            <a:pPr marL="0" indent="0" eaLnBrk="1" hangingPunct="1"/>
            <a:endParaRPr lang="en-US" altLang="en-US" dirty="0" smtClean="0"/>
          </a:p>
          <a:p>
            <a:pPr marL="0" indent="0" eaLnBrk="1" hangingPunct="1"/>
            <a:endParaRPr lang="en-US" altLang="en-US" dirty="0" smtClean="0"/>
          </a:p>
          <a:p>
            <a:pPr marL="0" indent="0" eaLnBrk="1" hangingPunct="1"/>
            <a:endParaRPr lang="en-US" altLang="en-US" dirty="0" smtClean="0"/>
          </a:p>
          <a:p>
            <a:pPr marL="0" indent="0" eaLnBrk="1" hangingPunct="1"/>
            <a:endParaRPr lang="en-US" altLang="en-US" dirty="0" smtClean="0"/>
          </a:p>
        </p:txBody>
      </p:sp>
      <p:pic>
        <p:nvPicPr>
          <p:cNvPr id="5" name="Picture 4"/>
          <p:cNvPicPr>
            <a:picLocks noChangeAspect="1"/>
          </p:cNvPicPr>
          <p:nvPr/>
        </p:nvPicPr>
        <p:blipFill>
          <a:blip r:embed="rId3"/>
          <a:stretch>
            <a:fillRect/>
          </a:stretch>
        </p:blipFill>
        <p:spPr>
          <a:xfrm>
            <a:off x="402145" y="907352"/>
            <a:ext cx="1377887" cy="1033272"/>
          </a:xfrm>
          <a:prstGeom prst="rect">
            <a:avLst/>
          </a:prstGeo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dirty="0" smtClean="0"/>
              <a:t>AVAILABLE MEASURES</a:t>
            </a:r>
          </a:p>
        </p:txBody>
      </p:sp>
      <p:sp>
        <p:nvSpPr>
          <p:cNvPr id="12291" name="Rectangle 3"/>
          <p:cNvSpPr>
            <a:spLocks noGrp="1" noChangeArrowheads="1"/>
          </p:cNvSpPr>
          <p:nvPr>
            <p:ph idx="1"/>
          </p:nvPr>
        </p:nvSpPr>
        <p:spPr/>
        <p:txBody>
          <a:bodyPr/>
          <a:lstStyle/>
          <a:p>
            <a:pPr marL="0" indent="0" eaLnBrk="1" hangingPunct="1">
              <a:defRPr/>
            </a:pPr>
            <a:r>
              <a:rPr lang="en-US" b="1" dirty="0" smtClean="0"/>
              <a:t>SAY:</a:t>
            </a:r>
          </a:p>
          <a:p>
            <a:pPr marL="0">
              <a:defRPr/>
            </a:pPr>
            <a:r>
              <a:rPr lang="en-US" dirty="0" smtClean="0"/>
              <a:t>TeamSTEPPS provides a number of useful measures for evaluating the impact of TeamSTEPPS. These measures are aligned with the Kirkpatrick model of training evaluation. </a:t>
            </a:r>
          </a:p>
          <a:p>
            <a:pPr marL="463550" indent="-176213">
              <a:buFont typeface="Wingdings" panose="05000000000000000000" pitchFamily="2" charset="2"/>
              <a:buChar char="§"/>
              <a:tabLst>
                <a:tab pos="395288" algn="l"/>
              </a:tabLst>
              <a:defRPr/>
            </a:pPr>
            <a:r>
              <a:rPr lang="en-US" b="1" dirty="0" smtClean="0"/>
              <a:t>Reactions</a:t>
            </a:r>
            <a:r>
              <a:rPr lang="en-US" dirty="0" smtClean="0"/>
              <a:t> – </a:t>
            </a:r>
            <a:r>
              <a:rPr lang="en-US" dirty="0" err="1" smtClean="0"/>
              <a:t>TeamSTEPPS</a:t>
            </a:r>
            <a:r>
              <a:rPr lang="en-US" dirty="0" smtClean="0"/>
              <a:t> for Office-Based Care Course Evaluation Form.</a:t>
            </a:r>
          </a:p>
          <a:p>
            <a:pPr marL="463550" indent="-176213">
              <a:buFont typeface="Wingdings" panose="05000000000000000000" pitchFamily="2" charset="2"/>
              <a:buChar char="§"/>
              <a:tabLst>
                <a:tab pos="395288" algn="l"/>
              </a:tabLst>
              <a:defRPr/>
            </a:pPr>
            <a:r>
              <a:rPr lang="en-US" b="1" dirty="0" smtClean="0"/>
              <a:t>Learning</a:t>
            </a:r>
            <a:r>
              <a:rPr lang="en-US" dirty="0" smtClean="0"/>
              <a:t> – TeamSTEPPS Teamwork Attitudes Questionnaire  (T-TAQ) </a:t>
            </a:r>
            <a:r>
              <a:rPr lang="en-US" dirty="0"/>
              <a:t>for </a:t>
            </a:r>
            <a:r>
              <a:rPr lang="en-US" dirty="0" smtClean="0"/>
              <a:t>Office-Based Care (Attitudes), </a:t>
            </a:r>
            <a:r>
              <a:rPr lang="en-US" dirty="0" err="1" smtClean="0"/>
              <a:t>TeamSTEPPS</a:t>
            </a:r>
            <a:r>
              <a:rPr lang="en-US" dirty="0" smtClean="0"/>
              <a:t> </a:t>
            </a:r>
            <a:r>
              <a:rPr lang="en-US" dirty="0"/>
              <a:t>for </a:t>
            </a:r>
            <a:r>
              <a:rPr lang="en-US" dirty="0" smtClean="0"/>
              <a:t>Office-Based Care Knowledge Test (Knowledge), Team </a:t>
            </a:r>
            <a:r>
              <a:rPr lang="en-US" dirty="0"/>
              <a:t>Performance Observation Tool for </a:t>
            </a:r>
            <a:r>
              <a:rPr lang="en-US" dirty="0" smtClean="0"/>
              <a:t>Office-Based Care (Skills), and TeamSTEPPS </a:t>
            </a:r>
            <a:r>
              <a:rPr lang="en-US" dirty="0"/>
              <a:t>Teamwork Perceptions </a:t>
            </a:r>
            <a:r>
              <a:rPr lang="en-US" dirty="0" smtClean="0"/>
              <a:t>Questionnaire (T-TPQ) </a:t>
            </a:r>
            <a:r>
              <a:rPr lang="en-US" dirty="0"/>
              <a:t>for </a:t>
            </a:r>
            <a:r>
              <a:rPr lang="en-US" dirty="0" smtClean="0"/>
              <a:t>Office-Based </a:t>
            </a:r>
            <a:r>
              <a:rPr lang="en-US" dirty="0"/>
              <a:t>Care </a:t>
            </a:r>
            <a:r>
              <a:rPr lang="en-US" dirty="0" smtClean="0"/>
              <a:t>(Skills).</a:t>
            </a:r>
          </a:p>
          <a:p>
            <a:pPr marL="463550" indent="-176213">
              <a:buFont typeface="Wingdings" panose="05000000000000000000" pitchFamily="2" charset="2"/>
              <a:buChar char="§"/>
              <a:tabLst>
                <a:tab pos="395288" algn="l"/>
              </a:tabLst>
              <a:defRPr/>
            </a:pPr>
            <a:r>
              <a:rPr lang="en-US" b="1" dirty="0" smtClean="0"/>
              <a:t>Behavior</a:t>
            </a:r>
            <a:r>
              <a:rPr lang="en-US" dirty="0" smtClean="0"/>
              <a:t> - </a:t>
            </a:r>
            <a:r>
              <a:rPr lang="en-US" dirty="0"/>
              <a:t>Team Performance Observation Tool </a:t>
            </a:r>
            <a:r>
              <a:rPr lang="en-US" dirty="0" smtClean="0"/>
              <a:t>for  Office-Based </a:t>
            </a:r>
            <a:r>
              <a:rPr lang="en-US" dirty="0"/>
              <a:t>Care </a:t>
            </a:r>
            <a:r>
              <a:rPr lang="en-US" dirty="0" smtClean="0"/>
              <a:t>(Skills), TeamSTEPPS Teamwork Perceptions Questionnaire (T-TPQ) </a:t>
            </a:r>
            <a:r>
              <a:rPr lang="en-US" dirty="0"/>
              <a:t>for </a:t>
            </a:r>
            <a:r>
              <a:rPr lang="en-US" dirty="0" smtClean="0"/>
              <a:t>Office-Based Care  (Skills), and the </a:t>
            </a:r>
            <a:r>
              <a:rPr lang="en-US" dirty="0"/>
              <a:t>AHRQ Medical Office Survey on Patient </a:t>
            </a:r>
            <a:r>
              <a:rPr lang="en-US" dirty="0" smtClean="0"/>
              <a:t>Safety Culture.</a:t>
            </a:r>
          </a:p>
          <a:p>
            <a:pPr marL="463550" indent="-176213">
              <a:buFont typeface="Wingdings" panose="05000000000000000000" pitchFamily="2" charset="2"/>
              <a:buChar char="§"/>
              <a:tabLst>
                <a:tab pos="395288" algn="l"/>
              </a:tabLst>
              <a:defRPr/>
            </a:pPr>
            <a:r>
              <a:rPr lang="en-US" b="1" dirty="0" smtClean="0"/>
              <a:t>Results</a:t>
            </a:r>
            <a:r>
              <a:rPr lang="en-US" dirty="0" smtClean="0"/>
              <a:t> – Patient outcome and clinical process measures, including </a:t>
            </a:r>
            <a:r>
              <a:rPr lang="en-US" dirty="0"/>
              <a:t>the Consumer Assessment of Healthcare Providers and Systems (CAHPS</a:t>
            </a:r>
            <a:r>
              <a:rPr lang="en-US" dirty="0" smtClean="0"/>
              <a:t>) for Patient-Centered Medical Homes and the AHRQ Medical Office Survey on Patient Safety Culture. </a:t>
            </a:r>
          </a:p>
          <a:p>
            <a:pPr marL="0">
              <a:defRPr/>
            </a:pPr>
            <a:r>
              <a:rPr lang="en-US" dirty="0" smtClean="0"/>
              <a:t>We will review these measures in more detail and provide information about where to access them.</a:t>
            </a:r>
            <a:r>
              <a:rPr lang="en-US" dirty="0"/>
              <a:t> </a:t>
            </a:r>
            <a:endParaRPr lang="en-US" u="sng" dirty="0" smtClean="0"/>
          </a:p>
          <a:p>
            <a:pPr marL="0" indent="0">
              <a:defRPr/>
            </a:pPr>
            <a:endParaRPr lang="en-US" dirty="0"/>
          </a:p>
          <a:p>
            <a:pPr marL="0" indent="0" eaLnBrk="1" hangingPunct="1">
              <a:spcBef>
                <a:spcPct val="0"/>
              </a:spcBef>
              <a:defRPr/>
            </a:pPr>
            <a:endParaRPr lang="en-US" b="1" dirty="0" smtClean="0"/>
          </a:p>
          <a:p>
            <a:pPr marL="0" indent="0" eaLnBrk="1" hangingPunct="1">
              <a:defRPr/>
            </a:pPr>
            <a:endParaRPr lang="en-US" sz="1000" b="1" i="1" dirty="0" smtClean="0"/>
          </a:p>
        </p:txBody>
      </p:sp>
      <p:sp>
        <p:nvSpPr>
          <p:cNvPr id="9220"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1200">
                <a:solidFill>
                  <a:schemeClr val="tx1"/>
                </a:solidFill>
                <a:latin typeface="Arial" charset="0"/>
              </a:defRPr>
            </a:lvl1pPr>
            <a:lvl2pPr marL="742950" indent="-285750" eaLnBrk="0" hangingPunct="0">
              <a:spcBef>
                <a:spcPct val="50000"/>
              </a:spcBef>
              <a:buChar char="•"/>
              <a:defRPr sz="1200">
                <a:solidFill>
                  <a:schemeClr val="tx1"/>
                </a:solidFill>
                <a:latin typeface="Arial" charset="0"/>
              </a:defRPr>
            </a:lvl2pPr>
            <a:lvl3pPr marL="1143000" indent="-228600" eaLnBrk="0" hangingPunct="0">
              <a:spcBef>
                <a:spcPct val="50000"/>
              </a:spcBef>
              <a:buFont typeface="Arial" charset="0"/>
              <a:buChar char="–"/>
              <a:defRPr sz="1200">
                <a:solidFill>
                  <a:schemeClr val="tx1"/>
                </a:solidFill>
                <a:latin typeface="Arial" charset="0"/>
              </a:defRPr>
            </a:lvl3pPr>
            <a:lvl4pPr marL="1600200" indent="-228600" eaLnBrk="0" hangingPunct="0">
              <a:spcBef>
                <a:spcPct val="50000"/>
              </a:spcBef>
              <a:buChar char="–"/>
              <a:defRPr sz="1200">
                <a:solidFill>
                  <a:srgbClr val="003366"/>
                </a:solidFill>
                <a:latin typeface="Arial" charset="0"/>
              </a:defRPr>
            </a:lvl4pPr>
            <a:lvl5pPr marL="2057400" indent="-228600" eaLnBrk="0" hangingPunct="0">
              <a:spcBef>
                <a:spcPct val="25000"/>
              </a:spcBef>
              <a:buChar char="»"/>
              <a:defRPr sz="1400">
                <a:solidFill>
                  <a:schemeClr val="tx1"/>
                </a:solidFill>
                <a:latin typeface="Arial" charset="0"/>
              </a:defRPr>
            </a:lvl5pPr>
            <a:lvl6pPr marL="2514600" indent="-228600" eaLnBrk="0" fontAlgn="base" hangingPunct="0">
              <a:spcBef>
                <a:spcPct val="25000"/>
              </a:spcBef>
              <a:spcAft>
                <a:spcPct val="0"/>
              </a:spcAft>
              <a:buChar char="»"/>
              <a:defRPr sz="1400">
                <a:solidFill>
                  <a:schemeClr val="tx1"/>
                </a:solidFill>
                <a:latin typeface="Arial" charset="0"/>
              </a:defRPr>
            </a:lvl6pPr>
            <a:lvl7pPr marL="2971800" indent="-228600" eaLnBrk="0" fontAlgn="base" hangingPunct="0">
              <a:spcBef>
                <a:spcPct val="25000"/>
              </a:spcBef>
              <a:spcAft>
                <a:spcPct val="0"/>
              </a:spcAft>
              <a:buChar char="»"/>
              <a:defRPr sz="1400">
                <a:solidFill>
                  <a:schemeClr val="tx1"/>
                </a:solidFill>
                <a:latin typeface="Arial" charset="0"/>
              </a:defRPr>
            </a:lvl7pPr>
            <a:lvl8pPr marL="3429000" indent="-228600" eaLnBrk="0" fontAlgn="base" hangingPunct="0">
              <a:spcBef>
                <a:spcPct val="25000"/>
              </a:spcBef>
              <a:spcAft>
                <a:spcPct val="0"/>
              </a:spcAft>
              <a:buChar char="»"/>
              <a:defRPr sz="1400">
                <a:solidFill>
                  <a:schemeClr val="tx1"/>
                </a:solidFill>
                <a:latin typeface="Arial" charset="0"/>
              </a:defRPr>
            </a:lvl8pPr>
            <a:lvl9pPr marL="3886200" indent="-228600" eaLnBrk="0" fontAlgn="base" hangingPunct="0">
              <a:spcBef>
                <a:spcPct val="25000"/>
              </a:spcBef>
              <a:spcAft>
                <a:spcPct val="0"/>
              </a:spcAft>
              <a:buChar char="»"/>
              <a:defRPr sz="1400">
                <a:solidFill>
                  <a:schemeClr val="tx1"/>
                </a:solidFill>
                <a:latin typeface="Arial" charset="0"/>
              </a:defRPr>
            </a:lvl9pPr>
          </a:lstStyle>
          <a:p>
            <a:pPr eaLnBrk="1" hangingPunct="1">
              <a:spcBef>
                <a:spcPct val="0"/>
              </a:spcBef>
            </a:pPr>
            <a:fld id="{8E6DD3EA-9949-4CBD-A27E-F8678C4F0398}" type="slidenum">
              <a:rPr lang="en-US" altLang="en-US" sz="900" smtClean="0">
                <a:solidFill>
                  <a:srgbClr val="663300"/>
                </a:solidFill>
                <a:latin typeface="Verdana" pitchFamily="34" charset="0"/>
              </a:rPr>
              <a:pPr eaLnBrk="1" hangingPunct="1">
                <a:spcBef>
                  <a:spcPct val="0"/>
                </a:spcBef>
              </a:pPr>
              <a:t>5</a:t>
            </a:fld>
            <a:endParaRPr lang="en-US" altLang="en-US" sz="900" smtClean="0">
              <a:solidFill>
                <a:srgbClr val="663300"/>
              </a:solidFill>
              <a:latin typeface="Verdana" pitchFamily="34" charset="0"/>
            </a:endParaRPr>
          </a:p>
        </p:txBody>
      </p:sp>
      <p:pic>
        <p:nvPicPr>
          <p:cNvPr id="6" name="Picture 5"/>
          <p:cNvPicPr>
            <a:picLocks noChangeAspect="1"/>
          </p:cNvPicPr>
          <p:nvPr/>
        </p:nvPicPr>
        <p:blipFill>
          <a:blip r:embed="rId3"/>
          <a:stretch>
            <a:fillRect/>
          </a:stretch>
        </p:blipFill>
        <p:spPr>
          <a:xfrm>
            <a:off x="5126705" y="907352"/>
            <a:ext cx="1377887" cy="1033272"/>
          </a:xfrm>
          <a:prstGeom prst="rect">
            <a:avLst/>
          </a:prstGeo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876425" y="261938"/>
            <a:ext cx="4648200" cy="395287"/>
          </a:xfrm>
        </p:spPr>
        <p:txBody>
          <a:bodyPr/>
          <a:lstStyle/>
          <a:p>
            <a:pPr eaLnBrk="1" hangingPunct="1"/>
            <a:r>
              <a:rPr lang="en-US" altLang="en-US" sz="1400" dirty="0" smtClean="0"/>
              <a:t>REACTIONS: COURSE EVALUATION FORM</a:t>
            </a:r>
          </a:p>
        </p:txBody>
      </p:sp>
      <p:sp>
        <p:nvSpPr>
          <p:cNvPr id="17411" name="Rectangle 3"/>
          <p:cNvSpPr>
            <a:spLocks noGrp="1" noChangeArrowheads="1"/>
          </p:cNvSpPr>
          <p:nvPr>
            <p:ph type="body" idx="1"/>
          </p:nvPr>
        </p:nvSpPr>
        <p:spPr/>
        <p:txBody>
          <a:bodyPr/>
          <a:lstStyle/>
          <a:p>
            <a:pPr marL="0" indent="0" eaLnBrk="1" hangingPunct="1">
              <a:defRPr/>
            </a:pPr>
            <a:r>
              <a:rPr lang="en-US" b="1" dirty="0" smtClean="0"/>
              <a:t>SAY:</a:t>
            </a:r>
          </a:p>
          <a:p>
            <a:pPr marL="0" indent="0" eaLnBrk="1" hangingPunct="1">
              <a:defRPr/>
            </a:pPr>
            <a:r>
              <a:rPr lang="en-US" dirty="0" smtClean="0"/>
              <a:t>Participant </a:t>
            </a:r>
            <a:r>
              <a:rPr lang="en-US" dirty="0"/>
              <a:t>reactions tell you whether participants liked the course, the facilities, and the instructor, among other things.  These types of reactions are referred to as </a:t>
            </a:r>
            <a:r>
              <a:rPr lang="en-US" b="1" i="1" dirty="0"/>
              <a:t>affective reactions</a:t>
            </a:r>
            <a:r>
              <a:rPr lang="en-US" dirty="0"/>
              <a:t>. </a:t>
            </a:r>
            <a:r>
              <a:rPr lang="en-US" dirty="0" smtClean="0"/>
              <a:t>In addition, </a:t>
            </a:r>
            <a:r>
              <a:rPr lang="en-US" dirty="0"/>
              <a:t>participant reactions can tell you whether participants found TeamSTEPPS useful and if they believe they </a:t>
            </a:r>
            <a:r>
              <a:rPr lang="en-US" dirty="0" smtClean="0"/>
              <a:t>can apply </a:t>
            </a:r>
            <a:r>
              <a:rPr lang="en-US" dirty="0"/>
              <a:t>the information they have learned </a:t>
            </a:r>
            <a:r>
              <a:rPr lang="en-US" dirty="0" smtClean="0"/>
              <a:t>to their office.  </a:t>
            </a:r>
            <a:r>
              <a:rPr lang="en-US" dirty="0"/>
              <a:t>These types of reactions are referred to as </a:t>
            </a:r>
            <a:r>
              <a:rPr lang="en-US" b="1" i="1" dirty="0"/>
              <a:t>instrumentality reactions</a:t>
            </a:r>
            <a:r>
              <a:rPr lang="en-US" dirty="0"/>
              <a:t>. Research has shown that participants who find training useful and report that they will use it on their jobs are more likely to do so.</a:t>
            </a:r>
          </a:p>
          <a:p>
            <a:pPr marL="0" indent="0" eaLnBrk="1" hangingPunct="1">
              <a:defRPr/>
            </a:pPr>
            <a:r>
              <a:rPr lang="en-US" dirty="0"/>
              <a:t>Participant reactions also provide information regarding:</a:t>
            </a:r>
          </a:p>
          <a:p>
            <a:pPr marL="403225" indent="-171450" eaLnBrk="1" hangingPunct="1">
              <a:buFont typeface="Wingdings" panose="05000000000000000000" pitchFamily="2" charset="2"/>
              <a:buChar char="§"/>
              <a:tabLst>
                <a:tab pos="395288" algn="l"/>
              </a:tabLst>
              <a:defRPr/>
            </a:pPr>
            <a:r>
              <a:rPr lang="en-US" dirty="0"/>
              <a:t>What participants will say about the course to others who may attend in the future; and</a:t>
            </a:r>
          </a:p>
          <a:p>
            <a:pPr marL="403225" indent="-171450" eaLnBrk="1" hangingPunct="1">
              <a:buFont typeface="Wingdings" panose="05000000000000000000" pitchFamily="2" charset="2"/>
              <a:buChar char="§"/>
              <a:tabLst>
                <a:tab pos="395288" algn="l"/>
              </a:tabLst>
              <a:defRPr/>
            </a:pPr>
            <a:r>
              <a:rPr lang="en-US" dirty="0"/>
              <a:t>Where the course could be improved in terms of what is taught and how it’s taught.</a:t>
            </a:r>
          </a:p>
          <a:p>
            <a:pPr marL="0" lvl="1" indent="0" eaLnBrk="1" hangingPunct="1">
              <a:buFontTx/>
              <a:buNone/>
              <a:defRPr/>
            </a:pPr>
            <a:r>
              <a:rPr lang="en-US" dirty="0"/>
              <a:t>If you plan to use a course evaluation form for continuing education </a:t>
            </a:r>
            <a:r>
              <a:rPr lang="en-US" dirty="0" smtClean="0"/>
              <a:t>credit </a:t>
            </a:r>
            <a:r>
              <a:rPr lang="en-US" dirty="0"/>
              <a:t>purposes, please check with your continuing education provider to ensure that the form meets the specific requirements of the respective </a:t>
            </a:r>
            <a:r>
              <a:rPr lang="en-US" dirty="0" smtClean="0"/>
              <a:t>accrediting </a:t>
            </a:r>
            <a:r>
              <a:rPr lang="en-US" dirty="0"/>
              <a:t>organization.</a:t>
            </a:r>
          </a:p>
          <a:p>
            <a:pPr marL="0" lvl="1" indent="0" eaLnBrk="1" hangingPunct="1">
              <a:buFontTx/>
              <a:buNone/>
              <a:defRPr/>
            </a:pPr>
            <a:r>
              <a:rPr lang="en-US" dirty="0"/>
              <a:t>A customizable </a:t>
            </a:r>
            <a:r>
              <a:rPr lang="en-US" dirty="0" err="1"/>
              <a:t>TeamSTEPPS</a:t>
            </a:r>
            <a:r>
              <a:rPr lang="en-US" dirty="0"/>
              <a:t> for </a:t>
            </a:r>
            <a:r>
              <a:rPr lang="en-US" dirty="0" smtClean="0"/>
              <a:t>Office-Based Care Course </a:t>
            </a:r>
            <a:r>
              <a:rPr lang="en-US" dirty="0"/>
              <a:t>Evaluation Form for assessing participant reactions can </a:t>
            </a:r>
            <a:r>
              <a:rPr lang="en-US" dirty="0" smtClean="0"/>
              <a:t>be found online in the materials for this program. </a:t>
            </a:r>
            <a:r>
              <a:rPr lang="en-US" dirty="0"/>
              <a:t>This form captures both affective and instrumentality reactions. </a:t>
            </a:r>
          </a:p>
          <a:p>
            <a:pPr marL="0" lvl="1" indent="0" eaLnBrk="1" hangingPunct="1">
              <a:buFontTx/>
              <a:buNone/>
              <a:defRPr/>
            </a:pPr>
            <a:endParaRPr lang="en-US" b="1" dirty="0" smtClean="0"/>
          </a:p>
          <a:p>
            <a:pPr marL="0" indent="0" eaLnBrk="1" hangingPunct="1">
              <a:defRPr/>
            </a:pPr>
            <a:endParaRPr lang="en-US" b="1" dirty="0" smtClean="0"/>
          </a:p>
          <a:p>
            <a:pPr marL="0" indent="0" eaLnBrk="1" hangingPunct="1">
              <a:defRPr/>
            </a:pPr>
            <a:endParaRPr lang="en-US" i="1" dirty="0" smtClean="0"/>
          </a:p>
          <a:p>
            <a:pPr marL="0" indent="0" eaLnBrk="1" hangingPunct="1">
              <a:defRPr/>
            </a:pPr>
            <a:endParaRPr lang="en-US" b="1" i="1" dirty="0" smtClean="0"/>
          </a:p>
          <a:p>
            <a:pPr marL="0" indent="0" eaLnBrk="1" hangingPunct="1">
              <a:defRPr/>
            </a:pPr>
            <a:endParaRPr lang="en-US" sz="1000" b="1" dirty="0" smtClean="0"/>
          </a:p>
          <a:p>
            <a:pPr marL="0" indent="0" eaLnBrk="1" hangingPunct="1">
              <a:defRPr/>
            </a:pPr>
            <a:endParaRPr lang="en-US" sz="1000" dirty="0" smtClean="0"/>
          </a:p>
        </p:txBody>
      </p:sp>
      <p:pic>
        <p:nvPicPr>
          <p:cNvPr id="5" name="Picture 4"/>
          <p:cNvPicPr>
            <a:picLocks noChangeAspect="1"/>
          </p:cNvPicPr>
          <p:nvPr/>
        </p:nvPicPr>
        <p:blipFill>
          <a:blip r:embed="rId3"/>
          <a:stretch>
            <a:fillRect/>
          </a:stretch>
        </p:blipFill>
        <p:spPr>
          <a:xfrm>
            <a:off x="384694" y="912648"/>
            <a:ext cx="1377887" cy="1033272"/>
          </a:xfrm>
          <a:prstGeom prst="rect">
            <a:avLst/>
          </a:prstGeom>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1200">
                <a:solidFill>
                  <a:schemeClr val="tx1"/>
                </a:solidFill>
                <a:latin typeface="Arial" charset="0"/>
              </a:defRPr>
            </a:lvl1pPr>
            <a:lvl2pPr marL="742950" indent="-285750" eaLnBrk="0" hangingPunct="0">
              <a:spcBef>
                <a:spcPct val="50000"/>
              </a:spcBef>
              <a:buChar char="•"/>
              <a:defRPr sz="1200">
                <a:solidFill>
                  <a:schemeClr val="tx1"/>
                </a:solidFill>
                <a:latin typeface="Arial" charset="0"/>
              </a:defRPr>
            </a:lvl2pPr>
            <a:lvl3pPr marL="1143000" indent="-228600" eaLnBrk="0" hangingPunct="0">
              <a:spcBef>
                <a:spcPct val="50000"/>
              </a:spcBef>
              <a:buFont typeface="Arial" charset="0"/>
              <a:buChar char="–"/>
              <a:defRPr sz="1200">
                <a:solidFill>
                  <a:schemeClr val="tx1"/>
                </a:solidFill>
                <a:latin typeface="Arial" charset="0"/>
              </a:defRPr>
            </a:lvl3pPr>
            <a:lvl4pPr marL="1600200" indent="-228600" eaLnBrk="0" hangingPunct="0">
              <a:spcBef>
                <a:spcPct val="50000"/>
              </a:spcBef>
              <a:buChar char="–"/>
              <a:defRPr sz="1200">
                <a:solidFill>
                  <a:srgbClr val="003366"/>
                </a:solidFill>
                <a:latin typeface="Arial" charset="0"/>
              </a:defRPr>
            </a:lvl4pPr>
            <a:lvl5pPr marL="2057400" indent="-228600" eaLnBrk="0" hangingPunct="0">
              <a:spcBef>
                <a:spcPct val="25000"/>
              </a:spcBef>
              <a:buChar char="»"/>
              <a:defRPr sz="1400">
                <a:solidFill>
                  <a:schemeClr val="tx1"/>
                </a:solidFill>
                <a:latin typeface="Arial" charset="0"/>
              </a:defRPr>
            </a:lvl5pPr>
            <a:lvl6pPr marL="2514600" indent="-228600" eaLnBrk="0" fontAlgn="base" hangingPunct="0">
              <a:spcBef>
                <a:spcPct val="25000"/>
              </a:spcBef>
              <a:spcAft>
                <a:spcPct val="0"/>
              </a:spcAft>
              <a:buChar char="»"/>
              <a:defRPr sz="1400">
                <a:solidFill>
                  <a:schemeClr val="tx1"/>
                </a:solidFill>
                <a:latin typeface="Arial" charset="0"/>
              </a:defRPr>
            </a:lvl6pPr>
            <a:lvl7pPr marL="2971800" indent="-228600" eaLnBrk="0" fontAlgn="base" hangingPunct="0">
              <a:spcBef>
                <a:spcPct val="25000"/>
              </a:spcBef>
              <a:spcAft>
                <a:spcPct val="0"/>
              </a:spcAft>
              <a:buChar char="»"/>
              <a:defRPr sz="1400">
                <a:solidFill>
                  <a:schemeClr val="tx1"/>
                </a:solidFill>
                <a:latin typeface="Arial" charset="0"/>
              </a:defRPr>
            </a:lvl7pPr>
            <a:lvl8pPr marL="3429000" indent="-228600" eaLnBrk="0" fontAlgn="base" hangingPunct="0">
              <a:spcBef>
                <a:spcPct val="25000"/>
              </a:spcBef>
              <a:spcAft>
                <a:spcPct val="0"/>
              </a:spcAft>
              <a:buChar char="»"/>
              <a:defRPr sz="1400">
                <a:solidFill>
                  <a:schemeClr val="tx1"/>
                </a:solidFill>
                <a:latin typeface="Arial" charset="0"/>
              </a:defRPr>
            </a:lvl8pPr>
            <a:lvl9pPr marL="3886200" indent="-228600" eaLnBrk="0" fontAlgn="base" hangingPunct="0">
              <a:spcBef>
                <a:spcPct val="25000"/>
              </a:spcBef>
              <a:spcAft>
                <a:spcPct val="0"/>
              </a:spcAft>
              <a:buChar char="»"/>
              <a:defRPr sz="1400">
                <a:solidFill>
                  <a:schemeClr val="tx1"/>
                </a:solidFill>
                <a:latin typeface="Arial" charset="0"/>
              </a:defRPr>
            </a:lvl9pPr>
          </a:lstStyle>
          <a:p>
            <a:pPr eaLnBrk="1" hangingPunct="1">
              <a:spcBef>
                <a:spcPct val="0"/>
              </a:spcBef>
            </a:pPr>
            <a:fld id="{97D75EF0-1932-41F7-9765-401922E63013}" type="slidenum">
              <a:rPr lang="en-US" altLang="en-US" sz="900" smtClean="0">
                <a:solidFill>
                  <a:srgbClr val="663300"/>
                </a:solidFill>
                <a:latin typeface="Verdana" pitchFamily="34" charset="0"/>
              </a:rPr>
              <a:pPr eaLnBrk="1" hangingPunct="1">
                <a:spcBef>
                  <a:spcPct val="0"/>
                </a:spcBef>
              </a:pPr>
              <a:t>7</a:t>
            </a:fld>
            <a:endParaRPr lang="en-US" altLang="en-US" sz="900" smtClean="0">
              <a:solidFill>
                <a:srgbClr val="663300"/>
              </a:solidFill>
              <a:latin typeface="Verdana" pitchFamily="34" charset="0"/>
            </a:endParaRPr>
          </a:p>
        </p:txBody>
      </p:sp>
      <p:sp>
        <p:nvSpPr>
          <p:cNvPr id="11267" name="Rectangle 2"/>
          <p:cNvSpPr>
            <a:spLocks noGrp="1" noChangeArrowheads="1"/>
          </p:cNvSpPr>
          <p:nvPr>
            <p:ph type="title"/>
          </p:nvPr>
        </p:nvSpPr>
        <p:spPr>
          <a:xfrm>
            <a:off x="295275" y="161925"/>
            <a:ext cx="4648200" cy="523875"/>
          </a:xfrm>
        </p:spPr>
        <p:txBody>
          <a:bodyPr/>
          <a:lstStyle/>
          <a:p>
            <a:pPr eaLnBrk="1" hangingPunct="1"/>
            <a:r>
              <a:rPr lang="en-US" altLang="en-US" dirty="0" smtClean="0"/>
              <a:t>LEARNING: TEAMSTEPPS TEAMWORK ATTITUDES QUESTIONNAIRE</a:t>
            </a:r>
          </a:p>
        </p:txBody>
      </p:sp>
      <p:sp>
        <p:nvSpPr>
          <p:cNvPr id="11268" name="Rectangle 3"/>
          <p:cNvSpPr>
            <a:spLocks noGrp="1" noChangeArrowheads="1"/>
          </p:cNvSpPr>
          <p:nvPr>
            <p:ph type="body" idx="1"/>
          </p:nvPr>
        </p:nvSpPr>
        <p:spPr>
          <a:xfrm>
            <a:off x="333375" y="842963"/>
            <a:ext cx="4619625" cy="7758112"/>
          </a:xfrm>
        </p:spPr>
        <p:txBody>
          <a:bodyPr/>
          <a:lstStyle/>
          <a:p>
            <a:pPr marL="0" indent="0" eaLnBrk="1" hangingPunct="1"/>
            <a:r>
              <a:rPr lang="en-US" altLang="en-US" b="1" dirty="0" smtClean="0"/>
              <a:t>SAY:</a:t>
            </a:r>
          </a:p>
          <a:p>
            <a:pPr marL="0" indent="0" eaLnBrk="1" hangingPunct="1"/>
            <a:r>
              <a:rPr lang="en-US" altLang="en-US" dirty="0" smtClean="0"/>
              <a:t>As noted, the evaluation of learning accomplished through training can be in the form of assessing attitudes, knowledge, and skills.</a:t>
            </a:r>
          </a:p>
          <a:p>
            <a:pPr marL="0" indent="0" eaLnBrk="1" hangingPunct="1"/>
            <a:r>
              <a:rPr lang="en-US" altLang="en-US" dirty="0" smtClean="0"/>
              <a:t>One indication that training is effective is that participants’ attitudes about the importance of teamwork change as a result of attending TeamSTEPPS training. To identify changes in attitudes, participant attitudes should be measured both before and after TeamSTEPPS training, with the expectation that participants’ scores will be higher after training. This would be an indication of improved attitudes toward teamwork as a result of TeamSTEPPS training. </a:t>
            </a:r>
          </a:p>
          <a:p>
            <a:pPr marL="0" indent="0" eaLnBrk="1" hangingPunct="1"/>
            <a:r>
              <a:rPr lang="en-US" altLang="en-US" dirty="0" smtClean="0"/>
              <a:t>The TeamSTEPPS Teamwork Attitudes Questionnaire, or T-TAQ,  was designed to measure participant attitudes about the teamwork skills and behaviors taught in TeamSTEPPS. A version of the T-TAQ for use in office settings, named the T-TAQ for </a:t>
            </a:r>
            <a:r>
              <a:rPr lang="en-US" dirty="0" smtClean="0"/>
              <a:t>Office-Based Care</a:t>
            </a:r>
            <a:r>
              <a:rPr lang="en-US" altLang="en-US" dirty="0" smtClean="0"/>
              <a:t>, has been developed by modifying terms on the original T-TAQ to apply to the office setting. The T-TAQ for </a:t>
            </a:r>
            <a:r>
              <a:rPr lang="en-US" dirty="0" smtClean="0"/>
              <a:t>Office-Based Care </a:t>
            </a:r>
            <a:r>
              <a:rPr lang="en-US" altLang="en-US" dirty="0" smtClean="0"/>
              <a:t>can be found online in the materials for this program. </a:t>
            </a:r>
          </a:p>
          <a:p>
            <a:pPr marL="0" indent="0" eaLnBrk="1" hangingPunct="1"/>
            <a:r>
              <a:rPr lang="en-US" altLang="en-US" dirty="0" smtClean="0"/>
              <a:t>It is very important to note that, with the explosion of the patient safety movement and growing acceptance of the importance of teamwork in the delivery of safe care, health care professionals are likely to report positive attitudes toward teamwork regardless of whether they have attended TeamSTEPPS training. Therefore, TeamSTEPPS recommends that you do not rely solely on measuring participant attitudes as an indication of learning. </a:t>
            </a:r>
          </a:p>
          <a:p>
            <a:pPr marL="0" indent="0" eaLnBrk="1" hangingPunct="1"/>
            <a:endParaRPr lang="en-US" altLang="en-US" i="1" dirty="0" smtClean="0"/>
          </a:p>
          <a:p>
            <a:pPr marL="0" indent="0" eaLnBrk="1" hangingPunct="1"/>
            <a:endParaRPr lang="en-US" altLang="en-US" dirty="0" smtClean="0"/>
          </a:p>
          <a:p>
            <a:pPr marL="0" indent="0" eaLnBrk="1" hangingPunct="1"/>
            <a:endParaRPr lang="en-US" altLang="en-US" dirty="0" smtClean="0"/>
          </a:p>
        </p:txBody>
      </p:sp>
      <p:pic>
        <p:nvPicPr>
          <p:cNvPr id="6" name="Picture 5"/>
          <p:cNvPicPr>
            <a:picLocks noChangeAspect="1"/>
          </p:cNvPicPr>
          <p:nvPr/>
        </p:nvPicPr>
        <p:blipFill>
          <a:blip r:embed="rId3"/>
          <a:stretch>
            <a:fillRect/>
          </a:stretch>
        </p:blipFill>
        <p:spPr>
          <a:xfrm>
            <a:off x="5109416" y="932443"/>
            <a:ext cx="1377887" cy="1033272"/>
          </a:xfrm>
          <a:prstGeom prst="rect">
            <a:avLst/>
          </a:prstGeo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z="1400" dirty="0" smtClean="0"/>
              <a:t>LEARNING: TEAMSTEPPS FOR OFFICE-BASED CARE</a:t>
            </a:r>
            <a:r>
              <a:rPr lang="en-US" sz="1400" dirty="0" smtClean="0">
                <a:solidFill>
                  <a:srgbClr val="0000FF"/>
                </a:solidFill>
              </a:rPr>
              <a:t> </a:t>
            </a:r>
            <a:r>
              <a:rPr lang="en-US" altLang="en-US" sz="1400" dirty="0" smtClean="0"/>
              <a:t>KNOWLEDGE TEST </a:t>
            </a:r>
          </a:p>
        </p:txBody>
      </p:sp>
      <p:sp>
        <p:nvSpPr>
          <p:cNvPr id="12291" name="Rectangle 3"/>
          <p:cNvSpPr>
            <a:spLocks noGrp="1" noChangeArrowheads="1"/>
          </p:cNvSpPr>
          <p:nvPr>
            <p:ph idx="1"/>
          </p:nvPr>
        </p:nvSpPr>
        <p:spPr/>
        <p:txBody>
          <a:bodyPr/>
          <a:lstStyle/>
          <a:p>
            <a:pPr marL="0" indent="0" eaLnBrk="1" hangingPunct="1"/>
            <a:r>
              <a:rPr lang="en-US" altLang="en-US" b="1" dirty="0" smtClean="0"/>
              <a:t>SAY:</a:t>
            </a:r>
          </a:p>
          <a:p>
            <a:pPr marL="0" indent="0" eaLnBrk="1" hangingPunct="1"/>
            <a:r>
              <a:rPr lang="en-US" altLang="en-US" dirty="0" smtClean="0"/>
              <a:t>Another indication that training was effective is that participants know something new after participating in training. Similar to measuring attitude changes, measurement of participant knowledge would take place both before and after TeamSTEPPS training using a knowledge test. The expectation would be that participants would score higher on the test after training. </a:t>
            </a:r>
          </a:p>
          <a:p>
            <a:pPr marL="0" indent="0" eaLnBrk="1" hangingPunct="1"/>
            <a:r>
              <a:rPr lang="en-US" altLang="en-US" dirty="0" smtClean="0"/>
              <a:t>The </a:t>
            </a:r>
            <a:r>
              <a:rPr lang="en-US" altLang="en-US" dirty="0" err="1" smtClean="0"/>
              <a:t>TeamSTEPPS</a:t>
            </a:r>
            <a:r>
              <a:rPr lang="en-US" altLang="en-US" dirty="0" smtClean="0"/>
              <a:t> for Office-Based</a:t>
            </a:r>
            <a:r>
              <a:rPr lang="en-US" dirty="0" smtClean="0"/>
              <a:t> Care </a:t>
            </a:r>
            <a:r>
              <a:rPr lang="en-US" altLang="en-US" dirty="0" smtClean="0"/>
              <a:t>Knowledge Test, found online, can be used for this purpose. The test is a short, multiple-choice exam that measures participant knowledge of the teamwork principles taught in TeamSTEPPS.</a:t>
            </a:r>
          </a:p>
          <a:p>
            <a:pPr marL="0" indent="0" eaLnBrk="1" hangingPunct="1"/>
            <a:r>
              <a:rPr lang="en-US" altLang="en-US" dirty="0" smtClean="0"/>
              <a:t>It is very important to note that, as with the attitude measure, knowledge measures should not be used alone. Items on such tests tend to be easy, and many individuals can answer the items correctly without participating in TeamSTEPPS training. </a:t>
            </a:r>
          </a:p>
          <a:p>
            <a:pPr marL="0" indent="0" eaLnBrk="1" hangingPunct="1"/>
            <a:endParaRPr lang="en-US" altLang="en-US" dirty="0" smtClean="0"/>
          </a:p>
          <a:p>
            <a:pPr marL="0" indent="0" eaLnBrk="1" hangingPunct="1"/>
            <a:endParaRPr lang="en-US" altLang="en-US" dirty="0" smtClean="0"/>
          </a:p>
          <a:p>
            <a:pPr marL="0" indent="0" eaLnBrk="1" hangingPunct="1"/>
            <a:endParaRPr lang="en-US" altLang="en-US" dirty="0" smtClean="0"/>
          </a:p>
        </p:txBody>
      </p:sp>
      <p:pic>
        <p:nvPicPr>
          <p:cNvPr id="5" name="Picture 4"/>
          <p:cNvPicPr>
            <a:picLocks noChangeAspect="1"/>
          </p:cNvPicPr>
          <p:nvPr/>
        </p:nvPicPr>
        <p:blipFill>
          <a:blip r:embed="rId3"/>
          <a:stretch>
            <a:fillRect/>
          </a:stretch>
        </p:blipFill>
        <p:spPr>
          <a:xfrm>
            <a:off x="384696" y="944477"/>
            <a:ext cx="1377887" cy="1033272"/>
          </a:xfrm>
          <a:prstGeom prst="rect">
            <a:avLst/>
          </a:prstGeom>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Even Page">
  <a:themeElements>
    <a:clrScheme name="Even P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ven Pa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ven P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ven Pa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ven Pa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ven Pa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ven Pa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ven Pa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ven Pag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ven Pa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ven Pa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ven Pa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ven Pa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ven Pa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8499</TotalTime>
  <Words>2918</Words>
  <Application>Microsoft Office PowerPoint</Application>
  <PresentationFormat>Letter Paper (8.5x11 in)</PresentationFormat>
  <Paragraphs>230</Paragraphs>
  <Slides>21</Slides>
  <Notes>19</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Default Design</vt:lpstr>
      <vt:lpstr>Even Page</vt:lpstr>
      <vt:lpstr>for OFFICE-BASED CARE  Measurement</vt:lpstr>
      <vt:lpstr>INTRODUCTION</vt:lpstr>
      <vt:lpstr>OBJECTIVES </vt:lpstr>
      <vt:lpstr>INTRODUCTION </vt:lpstr>
      <vt:lpstr>A MODEL OF TRAINING EVALUATION </vt:lpstr>
      <vt:lpstr>AVAILABLE MEASURES</vt:lpstr>
      <vt:lpstr>REACTIONS: COURSE EVALUATION FORM</vt:lpstr>
      <vt:lpstr>LEARNING: TEAMSTEPPS TEAMWORK ATTITUDES QUESTIONNAIRE</vt:lpstr>
      <vt:lpstr>LEARNING: TEAMSTEPPS FOR OFFICE-BASED CARE KNOWLEDGE TEST </vt:lpstr>
      <vt:lpstr>LEARNING: TEAM PERFORMANCE OBSERVATION TOOL </vt:lpstr>
      <vt:lpstr>LEARNING: TEAMSTEPPS TEAMWORK PERCEPTIONS QUESTIONNAIRE</vt:lpstr>
      <vt:lpstr>BEHAVIOR</vt:lpstr>
      <vt:lpstr>BEHAVIOR: AN EXAMPLE FOR DISCUSSION</vt:lpstr>
      <vt:lpstr>BEHAVIOR: MEASURES</vt:lpstr>
      <vt:lpstr>RESULTS: MEASURES</vt:lpstr>
      <vt:lpstr>MEDICAL OFFICE SURVEY ON PATIENT SAFETY CULTURE </vt:lpstr>
      <vt:lpstr>MEDICAL OFFICE SURVEY ON PATIENT SAFETY CULTURE (Continued)</vt:lpstr>
      <vt:lpstr>MEDICAL OFFICE SURVEY ON PATIENT SAFETY CULTURE (Continued)</vt:lpstr>
      <vt:lpstr>MEDICAL OFFICE SURVEY ON PATIENT SAFETY CULTURE (Continued)</vt:lpstr>
      <vt:lpstr>EXERCISE: EVALUATING TEAMSTEPPS FOR OFFICE-BASED CARE</vt:lpstr>
      <vt:lpstr>EXERCISE: EVALUATING TEAMSTEPPS FOR OFFICE-BASED CARE (Continued)</vt:lpstr>
    </vt:vector>
  </TitlesOfParts>
  <Company>Booz Allen Hamilton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SITUATION MONITORING</dc:title>
  <dc:creator>Signe George</dc:creator>
  <cp:lastModifiedBy>Doreen Bonnett</cp:lastModifiedBy>
  <cp:revision>335</cp:revision>
  <cp:lastPrinted>2013-03-28T19:37:36Z</cp:lastPrinted>
  <dcterms:created xsi:type="dcterms:W3CDTF">2006-03-02T21:13:56Z</dcterms:created>
  <dcterms:modified xsi:type="dcterms:W3CDTF">2015-09-21T19:57:33Z</dcterms:modified>
</cp:coreProperties>
</file>