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  <p:sldMasterId id="2147483710" r:id="rId4"/>
  </p:sldMasterIdLst>
  <p:notesMasterIdLst>
    <p:notesMasterId r:id="rId12"/>
  </p:notesMasterIdLst>
  <p:handoutMasterIdLst>
    <p:handoutMasterId r:id="rId13"/>
  </p:handoutMasterIdLst>
  <p:sldIdLst>
    <p:sldId id="281" r:id="rId5"/>
    <p:sldId id="282" r:id="rId6"/>
    <p:sldId id="258" r:id="rId7"/>
    <p:sldId id="259" r:id="rId8"/>
    <p:sldId id="260" r:id="rId9"/>
    <p:sldId id="261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8" autoAdjust="0"/>
    <p:restoredTop sz="94660"/>
  </p:normalViewPr>
  <p:slideViewPr>
    <p:cSldViewPr>
      <p:cViewPr varScale="1">
        <p:scale>
          <a:sx n="72" d="100"/>
          <a:sy n="72" d="100"/>
        </p:scale>
        <p:origin x="-82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011390" y="151984"/>
            <a:ext cx="1517312" cy="53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" y="8827748"/>
            <a:ext cx="6833426" cy="227976"/>
            <a:chOff x="-48" y="5568"/>
            <a:chExt cx="4320" cy="144"/>
          </a:xfrm>
        </p:grpSpPr>
        <p:sp>
          <p:nvSpPr>
            <p:cNvPr id="15" name="Line 4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" y="8827748"/>
            <a:ext cx="2163076" cy="22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1317">
              <a:defRPr/>
            </a:pPr>
            <a:r>
              <a:rPr lang="en-US" sz="900" dirty="0">
                <a:solidFill>
                  <a:srgbClr val="663300"/>
                </a:solidFill>
                <a:latin typeface="Verdana" pitchFamily="34" charset="0"/>
                <a:cs typeface="+mn-cs"/>
              </a:rPr>
              <a:t> TeamSTEPPS  |  </a:t>
            </a:r>
            <a:r>
              <a:rPr lang="en-US" sz="900" dirty="0" smtClean="0">
                <a:solidFill>
                  <a:srgbClr val="663300"/>
                </a:solidFill>
                <a:latin typeface="Verdana" pitchFamily="34" charset="0"/>
                <a:cs typeface="+mn-cs"/>
              </a:rPr>
              <a:t>Primary Care Medical Office Based Teams</a:t>
            </a:r>
            <a:endParaRPr lang="en-US" sz="900" dirty="0">
              <a:solidFill>
                <a:srgbClr val="6633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528702" y="8827748"/>
            <a:ext cx="304725" cy="22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1317">
              <a:defRPr/>
            </a:pPr>
            <a:fld id="{5B821090-457C-4C81-8F77-8C51466C8B5D}" type="slidenum">
              <a:rPr lang="en-US" sz="900">
                <a:solidFill>
                  <a:srgbClr val="663300"/>
                </a:solidFill>
                <a:latin typeface="Verdana" pitchFamily="34" charset="0"/>
                <a:cs typeface="+mn-cs"/>
              </a:rPr>
              <a:pPr algn="ctr" defTabSz="911317">
                <a:defRPr/>
              </a:pPr>
              <a:t>‹#›</a:t>
            </a:fld>
            <a:endParaRPr lang="en-US" sz="900" dirty="0">
              <a:solidFill>
                <a:srgbClr val="6633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5087177" y="227977"/>
            <a:ext cx="1365739" cy="38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596" tIns="45596" rIns="45596" bIns="45596" anchor="ctr"/>
          <a:lstStyle/>
          <a:p>
            <a:pPr algn="ctr" defTabSz="911317">
              <a:lnSpc>
                <a:spcPct val="95000"/>
              </a:lnSpc>
              <a:defRPr/>
            </a:pPr>
            <a:r>
              <a:rPr lang="en-US" sz="1200" b="1" dirty="0" smtClean="0">
                <a:solidFill>
                  <a:srgbClr val="FFFFE1"/>
                </a:solidFill>
                <a:cs typeface="+mn-cs"/>
              </a:rPr>
              <a:t>TeamSTEPPS</a:t>
            </a:r>
            <a:endParaRPr lang="en-US" sz="1200" b="1" dirty="0">
              <a:solidFill>
                <a:srgbClr val="FFFFE1"/>
              </a:solidFill>
              <a:cs typeface="+mn-cs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78934" y="683929"/>
            <a:ext cx="6149769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87925" tIns="43963" rIns="87925" bIns="43963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3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6920-F022-40A3-A291-A4FAB33F15A8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B80C6-B018-4996-982A-16D19A93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29012" indent="-280389" defTabSz="914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21557" indent="-224311" defTabSz="914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70180" indent="-224311" defTabSz="914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18802" indent="-224311" defTabSz="914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67425" indent="-224311" defTabSz="914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16047" indent="-224311" defTabSz="914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64669" indent="-224311" defTabSz="914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13292" indent="-224311" defTabSz="914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94ADD7-9AE2-43B5-BBF1-AAC6DEDE43E9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4" y="4344025"/>
            <a:ext cx="5025473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841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44"/>
            <a:fld id="{F6AB842A-3571-453D-81C7-97059032831D}" type="slidenum">
              <a:rPr lang="en-US" smtClean="0">
                <a:solidFill>
                  <a:prstClr val="black"/>
                </a:solidFill>
              </a:rPr>
              <a:pPr defTabSz="912944"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44"/>
            <a:fld id="{08860F17-B7AB-4956-A544-4F0EA32BBC30}" type="slidenum">
              <a:rPr lang="en-US" smtClean="0">
                <a:solidFill>
                  <a:prstClr val="black"/>
                </a:solidFill>
              </a:rPr>
              <a:pPr defTabSz="912944"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300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44"/>
            <a:fld id="{52F4D465-7A9F-49B1-B4B2-5A40C850FCE9}" type="slidenum">
              <a:rPr lang="en-US" smtClean="0">
                <a:solidFill>
                  <a:prstClr val="black"/>
                </a:solidFill>
              </a:rPr>
              <a:pPr defTabSz="912944"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9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99404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44"/>
            <a:fld id="{7FBD2560-7F84-4646-A288-C9418618AED9}" type="slidenum">
              <a:rPr lang="en-US" smtClean="0">
                <a:solidFill>
                  <a:prstClr val="black"/>
                </a:solidFill>
              </a:rPr>
              <a:pPr defTabSz="912944"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44"/>
            <a:fld id="{9932878C-0A9C-4262-B070-BD0D12B7CA63}" type="slidenum">
              <a:rPr lang="en-US" smtClean="0">
                <a:solidFill>
                  <a:prstClr val="black"/>
                </a:solidFill>
              </a:rPr>
              <a:pPr defTabSz="912944"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5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89DD1B0E-F3B0-41FA-8BD8-51C0FC987C4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672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76300"/>
            <a:ext cx="1933575" cy="491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653087" cy="491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1C65A717-118C-49C6-B4EE-3888B5551C7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765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2CDC645-1306-496E-9FF7-36A90446DA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638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7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29386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42799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78787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332573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3291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960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BB1C7AF-C23C-4F47-99E1-F63762D3E9D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130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821180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46164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387083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198962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76300"/>
            <a:ext cx="1933575" cy="491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653087" cy="491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0093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502026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50517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76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3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56E0F62-28F3-491C-A59D-B5510EA207A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345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4DAA1674-19D5-4463-9A8A-D092FA11AAF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785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68FB887-538F-428E-97BB-A37E6A0045C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9189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62C5304-D05B-4CFE-B4D2-21611AEFB4C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5852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7241ACE-B74E-4F1D-911C-A8EF3132D022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8919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BDBAC20-383C-4CF3-B4D9-BDAB305704A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7253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1B185F3-A3B1-4939-985D-65619AC968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688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CDA76BB-7A48-4B83-B603-4933E00ACCFD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8939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79E9CDF-6165-4A95-BE58-2C30ED1C89C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6387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FE4250F-E315-462E-AB34-F42F04DFB45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698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DC8CEB-5983-4A91-BBEC-023A541348A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978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6E310DF-4011-45B8-AB55-77D1280B970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168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27577C3-1F44-4A71-BA8A-F8D882C111BC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6922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1753E6C-A376-46DC-B847-A36B633DE6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6033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8F380F1-531B-43E8-8686-DA03BBCA5A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9121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43608-7C03-4CFB-B88C-FE66713FB96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5233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AED22EF-7B69-498C-B125-F7FC9908BBF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4821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5E8BDB-CC79-4216-AD3B-229012C3AE2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1558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381E692-0F43-4FC6-8428-C9E9EE05F0C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902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98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79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56E0F62-28F3-491C-A59D-B5510EA207A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1187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68FB887-538F-428E-97BB-A37E6A0045C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474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8C792A7-66A8-4322-B4B7-7D6F8E2A1B4F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7459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62C5304-D05B-4CFE-B4D2-21611AEFB4C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0954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7241ACE-B74E-4F1D-911C-A8EF3132D022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1344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BDBAC20-383C-4CF3-B4D9-BDAB305704A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0344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1B185F3-A3B1-4939-985D-65619AC968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8528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CDA76BB-7A48-4B83-B603-4933E00ACCFD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43193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79E9CDF-6165-4A95-BE58-2C30ED1C89C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91480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FE4250F-E315-462E-AB34-F42F04DFB45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8544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DC8CEB-5983-4A91-BBEC-023A541348A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3293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6E310DF-4011-45B8-AB55-77D1280B970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76879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1753E6C-A376-46DC-B847-A36B633DE6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463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3DCA913-8D1A-43B4-8D67-497907990BB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7651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8F380F1-531B-43E8-8686-DA03BBCA5A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1999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43608-7C03-4CFB-B88C-FE66713FB96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5098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AED22EF-7B69-498C-B125-F7FC9908BBF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3133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5E8BDB-CC79-4216-AD3B-229012C3AE2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8061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381E692-0F43-4FC6-8428-C9E9EE05F0C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97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F2B80F2D-35C7-4558-BF7A-2A326069841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367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5C05BD4-B7F0-44ED-A2A7-911C24743D1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121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5941B99-EE83-4DAD-A9C8-F9BFF008B16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525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_content_2_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Slide_content_2_0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696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BD1D4185-FFEA-4D05-9EDF-13F936FBDB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20488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345A595E-FF60-479D-B0FD-7C8651A0A871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20491" name="Picture 11" descr="Slide_content_2_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 Page </a:t>
            </a:r>
            <a:fld id="{71647426-AAB3-44BC-A6D7-E7A1A50BCAD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_content_2_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Slide_content_2_0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696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20488" name="Picture 8" descr="Slide_content2_0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Slide_content2_06"/>
          <p:cNvPicPr>
            <a:picLocks noChangeAspect="1" noChangeArrowheads="1"/>
          </p:cNvPicPr>
          <p:nvPr/>
        </p:nvPicPr>
        <p:blipFill>
          <a:blip r:embed="rId19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345A595E-FF60-479D-B0FD-7C8651A0A871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20491" name="Picture 11" descr="Slide_content_2_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 Page </a:t>
            </a:r>
            <a:fld id="{71647426-AAB3-44BC-A6D7-E7A1A50BCAD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8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7552AC27-20BF-488A-8985-043B615430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3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F94536E6-D650-4F3C-9BAC-DE0D5765725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Page </a:t>
            </a:r>
            <a:fld id="{968E8F39-1CD9-4CBA-8395-9D267A91F905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696200" y="152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E1"/>
                </a:solidFill>
                <a:cs typeface="Arial" charset="0"/>
              </a:rPr>
              <a:t>RRS</a:t>
            </a:r>
          </a:p>
        </p:txBody>
      </p:sp>
    </p:spTree>
    <p:extLst>
      <p:ext uri="{BB962C8B-B14F-4D97-AF65-F5344CB8AC3E}">
        <p14:creationId xmlns:p14="http://schemas.microsoft.com/office/powerpoint/2010/main" val="37895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7552AC27-20BF-488A-8985-043B615430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3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F94536E6-D650-4F3C-9BAC-DE0D5765725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Page </a:t>
            </a:r>
            <a:fld id="{968E8F39-1CD9-4CBA-8395-9D267A91F905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696200" y="152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E1"/>
                </a:solidFill>
                <a:cs typeface="Arial" charset="0"/>
              </a:rPr>
              <a:t>RRS</a:t>
            </a:r>
          </a:p>
        </p:txBody>
      </p:sp>
    </p:spTree>
    <p:extLst>
      <p:ext uri="{BB962C8B-B14F-4D97-AF65-F5344CB8AC3E}">
        <p14:creationId xmlns:p14="http://schemas.microsoft.com/office/powerpoint/2010/main" val="262529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adCombination.wm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TeamSTEPPS for Primary Care In-person Introduction"/>
          <p:cNvSpPr>
            <a:spLocks noChangeArrowheads="1"/>
          </p:cNvSpPr>
          <p:nvPr/>
        </p:nvSpPr>
        <p:spPr bwMode="auto">
          <a:xfrm>
            <a:off x="2209800" y="1752600"/>
            <a:ext cx="6934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altLang="en-US" sz="4400" b="1">
                <a:solidFill>
                  <a:srgbClr val="996633"/>
                </a:solidFill>
                <a:cs typeface="Arial" charset="0"/>
              </a:rPr>
              <a:t> 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100" b="1">
              <a:solidFill>
                <a:srgbClr val="996633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09800" y="2203450"/>
            <a:ext cx="6934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990033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996633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996633"/>
                </a:solidFill>
                <a:cs typeface="Arial" charset="0"/>
              </a:rPr>
              <a:t>for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dirty="0" smtClean="0">
                <a:solidFill>
                  <a:srgbClr val="996633"/>
                </a:solidFill>
                <a:cs typeface="Arial" charset="0"/>
              </a:rPr>
              <a:t>Office-Based Care</a:t>
            </a:r>
            <a:endParaRPr lang="en-US" sz="2900" b="1" strike="sngStrike" dirty="0">
              <a:solidFill>
                <a:srgbClr val="FF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996633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996633"/>
                </a:solidFill>
                <a:cs typeface="Arial" charset="0"/>
              </a:rPr>
              <a:t>Team Structure</a:t>
            </a:r>
            <a:endParaRPr lang="en-US" sz="2900" b="1" dirty="0">
              <a:solidFill>
                <a:srgbClr val="996633"/>
              </a:solidFill>
              <a:cs typeface="Arial" charset="0"/>
            </a:endParaRPr>
          </a:p>
        </p:txBody>
      </p:sp>
      <p:pic>
        <p:nvPicPr>
          <p:cNvPr id="8" name="Picture 3" descr="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14600"/>
            <a:ext cx="4876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0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Primary_Care_team_structure_6_9_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76200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8382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Care Team Structure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61102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6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Your Team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96200" cy="3770313"/>
          </a:xfrm>
        </p:spPr>
        <p:txBody>
          <a:bodyPr/>
          <a:lstStyle/>
          <a:p>
            <a:r>
              <a:rPr lang="en-US" dirty="0" smtClean="0"/>
              <a:t>What does it look like?  </a:t>
            </a:r>
          </a:p>
          <a:p>
            <a:pPr lvl="1"/>
            <a:r>
              <a:rPr lang="en-US" dirty="0" smtClean="0"/>
              <a:t>Who are the team members?</a:t>
            </a:r>
          </a:p>
          <a:p>
            <a:pPr lvl="1"/>
            <a:r>
              <a:rPr lang="en-US" dirty="0" smtClean="0"/>
              <a:t>When do you interact?</a:t>
            </a:r>
          </a:p>
          <a:p>
            <a:pPr lvl="1"/>
            <a:r>
              <a:rPr lang="en-US" dirty="0" smtClean="0"/>
              <a:t>How do you exchange critical patient information?</a:t>
            </a:r>
          </a:p>
          <a:p>
            <a:pPr lvl="1"/>
            <a:r>
              <a:rPr lang="en-US" dirty="0" smtClean="0"/>
              <a:t>If you had a magic wand, how would you change your team (if at all)?</a:t>
            </a:r>
          </a:p>
        </p:txBody>
      </p:sp>
      <p:pic>
        <p:nvPicPr>
          <p:cNvPr id="57348" name="Picture 9" descr="exerc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953000"/>
            <a:ext cx="8382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2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8" descr="teamwork_mounta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"/>
            <a:ext cx="7583488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4757738" cy="1028700"/>
          </a:xfrm>
        </p:spPr>
        <p:txBody>
          <a:bodyPr/>
          <a:lstStyle/>
          <a:p>
            <a:r>
              <a:rPr lang="en-US" dirty="0" smtClean="0"/>
              <a:t>Teamwork &amp; the Care Team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4343400" cy="1676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Care Team has all these obstacles to effective care:</a:t>
            </a:r>
          </a:p>
          <a:p>
            <a:pPr>
              <a:buFont typeface="Wingdings" pitchFamily="2" charset="2"/>
              <a:buNone/>
            </a:pPr>
            <a:endParaRPr lang="en-US" i="1" dirty="0" smtClean="0">
              <a:solidFill>
                <a:schemeClr val="hlink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i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of Poorly Functioning Medical Office Team </a:t>
            </a:r>
          </a:p>
        </p:txBody>
      </p:sp>
      <p:pic>
        <p:nvPicPr>
          <p:cNvPr id="61444" name="Picture 6" descr="director penguin used to start vide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029200"/>
            <a:ext cx="11144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ad combination 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981200"/>
            <a:ext cx="3962401" cy="2865888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3657600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/>
              <a:t>Let’s watch four different care teams in action.</a:t>
            </a:r>
            <a:endParaRPr lang="en-US" i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15200" cy="723900"/>
          </a:xfrm>
        </p:spPr>
        <p:txBody>
          <a:bodyPr/>
          <a:lstStyle/>
          <a:p>
            <a:r>
              <a:rPr lang="en-US" dirty="0" smtClean="0"/>
              <a:t>What Breakdowns Did You See?</a:t>
            </a:r>
          </a:p>
        </p:txBody>
      </p:sp>
      <p:pic>
        <p:nvPicPr>
          <p:cNvPr id="63490" name="Picture 9" descr="exerc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953000"/>
            <a:ext cx="8382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23" descr="buckets_low_succes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71600"/>
            <a:ext cx="2392363" cy="215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5" descr="buckets_high_fai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748" y="1371600"/>
            <a:ext cx="2333582" cy="215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3810000"/>
            <a:ext cx="7162800" cy="2017713"/>
          </a:xfrm>
        </p:spPr>
        <p:txBody>
          <a:bodyPr/>
          <a:lstStyle/>
          <a:p>
            <a:r>
              <a:rPr lang="en-US" sz="2200" dirty="0" smtClean="0"/>
              <a:t>What did the team do wrong in the video?</a:t>
            </a:r>
          </a:p>
          <a:p>
            <a:r>
              <a:rPr lang="en-US" sz="2200" dirty="0" smtClean="0"/>
              <a:t>How could the situation have been handled better?</a:t>
            </a:r>
          </a:p>
          <a:p>
            <a:r>
              <a:rPr lang="en-US" sz="2200" dirty="0" smtClean="0"/>
              <a:t>Are these situations that you could see happening at your office?</a:t>
            </a:r>
          </a:p>
        </p:txBody>
      </p:sp>
    </p:spTree>
    <p:extLst>
      <p:ext uri="{BB962C8B-B14F-4D97-AF65-F5344CB8AC3E}">
        <p14:creationId xmlns:p14="http://schemas.microsoft.com/office/powerpoint/2010/main" val="12789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Strategies for Addressing Breakdowns</a:t>
            </a:r>
            <a:endParaRPr lang="en-US" sz="2000" dirty="0" smtClean="0"/>
          </a:p>
        </p:txBody>
      </p:sp>
      <p:pic>
        <p:nvPicPr>
          <p:cNvPr id="65538" name="Picture 4" descr="hu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2425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Step_ice_wo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057400"/>
            <a:ext cx="28194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119" descr="c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72000"/>
            <a:ext cx="372586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10" descr="hand_o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419600"/>
            <a:ext cx="27273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1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130</Words>
  <Application>Microsoft Office PowerPoint</Application>
  <PresentationFormat>On-screen Show (4:3)</PresentationFormat>
  <Paragraphs>32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4_Main_Olive</vt:lpstr>
      <vt:lpstr>6_Main_Olive</vt:lpstr>
      <vt:lpstr>10_Main_Olive</vt:lpstr>
      <vt:lpstr>11_Main_Olive</vt:lpstr>
      <vt:lpstr>PowerPoint Presentation</vt:lpstr>
      <vt:lpstr>PowerPoint Presentation</vt:lpstr>
      <vt:lpstr>Let’s Talk About Your Team</vt:lpstr>
      <vt:lpstr>Teamwork &amp; the Care Team</vt:lpstr>
      <vt:lpstr>Example of Poorly Functioning Medical Office Team </vt:lpstr>
      <vt:lpstr>What Breakdowns Did You See?</vt:lpstr>
      <vt:lpstr>Teamwork Strategies for Addressing Breakdowns</vt:lpstr>
    </vt:vector>
  </TitlesOfParts>
  <Company>American Hospital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Shah, Minti</dc:creator>
  <cp:lastModifiedBy>Doreen Bonnett</cp:lastModifiedBy>
  <cp:revision>7</cp:revision>
  <dcterms:created xsi:type="dcterms:W3CDTF">2015-02-03T16:58:17Z</dcterms:created>
  <dcterms:modified xsi:type="dcterms:W3CDTF">2015-09-02T20:13:17Z</dcterms:modified>
</cp:coreProperties>
</file>