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3" r:id="rId2"/>
    <p:sldMasterId id="2147483699" r:id="rId3"/>
  </p:sldMasterIdLst>
  <p:notesMasterIdLst>
    <p:notesMasterId r:id="rId22"/>
  </p:notesMasterIdLst>
  <p:sldIdLst>
    <p:sldId id="266" r:id="rId4"/>
    <p:sldId id="267" r:id="rId5"/>
    <p:sldId id="257" r:id="rId6"/>
    <p:sldId id="278" r:id="rId7"/>
    <p:sldId id="259" r:id="rId8"/>
    <p:sldId id="279" r:id="rId9"/>
    <p:sldId id="261" r:id="rId10"/>
    <p:sldId id="280" r:id="rId11"/>
    <p:sldId id="263" r:id="rId12"/>
    <p:sldId id="281" r:id="rId13"/>
    <p:sldId id="265" r:id="rId14"/>
    <p:sldId id="282" r:id="rId15"/>
    <p:sldId id="269" r:id="rId16"/>
    <p:sldId id="283" r:id="rId17"/>
    <p:sldId id="270" r:id="rId18"/>
    <p:sldId id="284" r:id="rId19"/>
    <p:sldId id="277" r:id="rId20"/>
    <p:sldId id="285" r:id="rId2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60"/>
  </p:normalViewPr>
  <p:slideViewPr>
    <p:cSldViewPr>
      <p:cViewPr>
        <p:scale>
          <a:sx n="60" d="100"/>
          <a:sy n="60" d="100"/>
        </p:scale>
        <p:origin x="-3173" y="-1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7EE17-03FD-428F-9E86-2D58E71DC91B}" type="datetimeFigureOut">
              <a:rPr lang="en-US" smtClean="0"/>
              <a:t>9/25/2015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48C37-A919-43B1-B5AD-FA72DC32E46C}" type="slidenum">
              <a:rPr lang="en-US" smtClean="0"/>
              <a:t>‹#›</a:t>
            </a:fld>
            <a:endParaRPr lang="en-US"/>
          </a:p>
        </p:txBody>
      </p:sp>
    </p:spTree>
    <p:extLst>
      <p:ext uri="{BB962C8B-B14F-4D97-AF65-F5344CB8AC3E}">
        <p14:creationId xmlns:p14="http://schemas.microsoft.com/office/powerpoint/2010/main" val="204995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1</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803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3</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145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5</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9022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7</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611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9</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6359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11</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2174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13</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1788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15</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2778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17</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8402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
        <p:nvSpPr>
          <p:cNvPr id="3091"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grpSp>
        <p:nvGrpSpPr>
          <p:cNvPr id="3092" name="Group 20"/>
          <p:cNvGrpSpPr>
            <a:grpSpLocks/>
          </p:cNvGrpSpPr>
          <p:nvPr userDrawn="1"/>
        </p:nvGrpSpPr>
        <p:grpSpPr bwMode="auto">
          <a:xfrm>
            <a:off x="3276600" y="6172200"/>
            <a:ext cx="2819400" cy="2971800"/>
            <a:chOff x="2064" y="3696"/>
            <a:chExt cx="1776" cy="1728"/>
          </a:xfrm>
        </p:grpSpPr>
        <p:sp>
          <p:nvSpPr>
            <p:cNvPr id="3093" name="Line 21"/>
            <p:cNvSpPr>
              <a:spLocks noChangeShapeType="1"/>
            </p:cNvSpPr>
            <p:nvPr/>
          </p:nvSpPr>
          <p:spPr bwMode="auto">
            <a:xfrm>
              <a:off x="3840" y="3696"/>
              <a:ext cx="0" cy="1728"/>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3094" name="Line 22"/>
            <p:cNvSpPr>
              <a:spLocks noChangeShapeType="1"/>
            </p:cNvSpPr>
            <p:nvPr/>
          </p:nvSpPr>
          <p:spPr bwMode="auto">
            <a:xfrm>
              <a:off x="2064" y="3696"/>
              <a:ext cx="0" cy="1728"/>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3096"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pic>
        <p:nvPicPr>
          <p:cNvPr id="3097"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p:spPr>
      </p:pic>
      <p:sp>
        <p:nvSpPr>
          <p:cNvPr id="3098"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68128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5E120B7-F3C1-4045-8F03-4DE5D9591888}" type="slidenum">
              <a:rPr lang="en-US"/>
              <a:pPr/>
              <a:t>‹#›</a:t>
            </a:fld>
            <a:endParaRPr lang="en-US" dirty="0"/>
          </a:p>
        </p:txBody>
      </p:sp>
    </p:spTree>
    <p:extLst>
      <p:ext uri="{BB962C8B-B14F-4D97-AF65-F5344CB8AC3E}">
        <p14:creationId xmlns:p14="http://schemas.microsoft.com/office/powerpoint/2010/main" val="26377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9"/>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9"/>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2C8A821-63A8-4A24-95BD-BD84090DD526}" type="slidenum">
              <a:rPr lang="en-US"/>
              <a:pPr/>
              <a:t>‹#›</a:t>
            </a:fld>
            <a:endParaRPr lang="en-US" dirty="0"/>
          </a:p>
        </p:txBody>
      </p:sp>
    </p:spTree>
    <p:extLst>
      <p:ext uri="{BB962C8B-B14F-4D97-AF65-F5344CB8AC3E}">
        <p14:creationId xmlns:p14="http://schemas.microsoft.com/office/powerpoint/2010/main" val="387181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9"/>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8839200"/>
            <a:ext cx="304800" cy="228600"/>
          </a:xfrm>
        </p:spPr>
        <p:txBody>
          <a:bodyPr/>
          <a:lstStyle>
            <a:lvl1pPr>
              <a:defRPr/>
            </a:lvl1pPr>
          </a:lstStyle>
          <a:p>
            <a:fld id="{D1161780-D694-43E7-86E5-011D44FB8F97}" type="slidenum">
              <a:rPr lang="en-US"/>
              <a:pPr/>
              <a:t>‹#›</a:t>
            </a:fld>
            <a:endParaRPr lang="en-US" dirty="0"/>
          </a:p>
        </p:txBody>
      </p:sp>
      <p:sp>
        <p:nvSpPr>
          <p:cNvPr id="6" name="Rectangle 3"/>
          <p:cNvSpPr>
            <a:spLocks noChangeArrowheads="1"/>
          </p:cNvSpPr>
          <p:nvPr userDrawn="1"/>
        </p:nvSpPr>
        <p:spPr bwMode="auto">
          <a:xfrm>
            <a:off x="5029200" y="7620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7" name="Rectangle 9"/>
          <p:cNvSpPr>
            <a:spLocks noChangeArrowheads="1"/>
          </p:cNvSpPr>
          <p:nvPr userDrawn="1"/>
        </p:nvSpPr>
        <p:spPr bwMode="auto">
          <a:xfrm>
            <a:off x="5105400" y="19050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a:solidFill>
                  <a:srgbClr val="663300"/>
                </a:solidFill>
              </a:rPr>
              <a:t>Slide</a:t>
            </a:r>
          </a:p>
        </p:txBody>
      </p:sp>
      <p:sp>
        <p:nvSpPr>
          <p:cNvPr id="8" name="Rectangle 10"/>
          <p:cNvSpPr>
            <a:spLocks noChangeArrowheads="1"/>
          </p:cNvSpPr>
          <p:nvPr userDrawn="1"/>
        </p:nvSpPr>
        <p:spPr bwMode="auto">
          <a:xfrm>
            <a:off x="5105400" y="838207"/>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392251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7724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291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0753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719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68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673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78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047524F-4CE3-4E5D-860D-A5354993CC9F}" type="slidenum">
              <a:rPr lang="en-US"/>
              <a:pPr/>
              <a:t>‹#›</a:t>
            </a:fld>
            <a:endParaRPr lang="en-US" dirty="0"/>
          </a:p>
        </p:txBody>
      </p:sp>
    </p:spTree>
    <p:extLst>
      <p:ext uri="{BB962C8B-B14F-4D97-AF65-F5344CB8AC3E}">
        <p14:creationId xmlns:p14="http://schemas.microsoft.com/office/powerpoint/2010/main" val="419504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46"/>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46"/>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611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8"/>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465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270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22"/>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22"/>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6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22"/>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893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
        <p:nvSpPr>
          <p:cNvPr id="3091"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3096"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pic>
        <p:nvPicPr>
          <p:cNvPr id="3097"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p:spPr>
      </p:pic>
      <p:sp>
        <p:nvSpPr>
          <p:cNvPr id="3098"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765146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047524F-4CE3-4E5D-860D-A5354993CC9F}" type="slidenum">
              <a:rPr lang="en-US"/>
              <a:pPr/>
              <a:t>‹#›</a:t>
            </a:fld>
            <a:endParaRPr lang="en-US" dirty="0"/>
          </a:p>
        </p:txBody>
      </p:sp>
    </p:spTree>
    <p:extLst>
      <p:ext uri="{BB962C8B-B14F-4D97-AF65-F5344CB8AC3E}">
        <p14:creationId xmlns:p14="http://schemas.microsoft.com/office/powerpoint/2010/main" val="153043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5F5FAD5-F048-4BEA-A19C-53006BA1867A}" type="slidenum">
              <a:rPr lang="en-US"/>
              <a:pPr/>
              <a:t>‹#›</a:t>
            </a:fld>
            <a:endParaRPr lang="en-US" dirty="0"/>
          </a:p>
        </p:txBody>
      </p:sp>
    </p:spTree>
    <p:extLst>
      <p:ext uri="{BB962C8B-B14F-4D97-AF65-F5344CB8AC3E}">
        <p14:creationId xmlns:p14="http://schemas.microsoft.com/office/powerpoint/2010/main" val="3925448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042DA6D-9F7B-4D1C-9B0F-DE79C68C2142}" type="slidenum">
              <a:rPr lang="en-US"/>
              <a:pPr/>
              <a:t>‹#›</a:t>
            </a:fld>
            <a:endParaRPr lang="en-US" dirty="0"/>
          </a:p>
        </p:txBody>
      </p:sp>
    </p:spTree>
    <p:extLst>
      <p:ext uri="{BB962C8B-B14F-4D97-AF65-F5344CB8AC3E}">
        <p14:creationId xmlns:p14="http://schemas.microsoft.com/office/powerpoint/2010/main" val="3979189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EE97F64-99D8-477E-95A6-3752CFEF3D67}" type="slidenum">
              <a:rPr lang="en-US"/>
              <a:pPr/>
              <a:t>‹#›</a:t>
            </a:fld>
            <a:endParaRPr lang="en-US" dirty="0"/>
          </a:p>
        </p:txBody>
      </p:sp>
    </p:spTree>
    <p:extLst>
      <p:ext uri="{BB962C8B-B14F-4D97-AF65-F5344CB8AC3E}">
        <p14:creationId xmlns:p14="http://schemas.microsoft.com/office/powerpoint/2010/main" val="361471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5F5FAD5-F048-4BEA-A19C-53006BA1867A}" type="slidenum">
              <a:rPr lang="en-US"/>
              <a:pPr/>
              <a:t>‹#›</a:t>
            </a:fld>
            <a:endParaRPr lang="en-US" dirty="0"/>
          </a:p>
        </p:txBody>
      </p:sp>
    </p:spTree>
    <p:extLst>
      <p:ext uri="{BB962C8B-B14F-4D97-AF65-F5344CB8AC3E}">
        <p14:creationId xmlns:p14="http://schemas.microsoft.com/office/powerpoint/2010/main" val="1325320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B498B95-6269-44B2-ACEC-B1628ECB4DC4}" type="slidenum">
              <a:rPr lang="en-US"/>
              <a:pPr/>
              <a:t>‹#›</a:t>
            </a:fld>
            <a:endParaRPr lang="en-US" dirty="0"/>
          </a:p>
        </p:txBody>
      </p:sp>
    </p:spTree>
    <p:extLst>
      <p:ext uri="{BB962C8B-B14F-4D97-AF65-F5344CB8AC3E}">
        <p14:creationId xmlns:p14="http://schemas.microsoft.com/office/powerpoint/2010/main" val="2222186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1603C08-D18B-4C1B-80A1-5975EF07E9E3}" type="slidenum">
              <a:rPr lang="en-US"/>
              <a:pPr/>
              <a:t>‹#›</a:t>
            </a:fld>
            <a:endParaRPr lang="en-US" dirty="0"/>
          </a:p>
        </p:txBody>
      </p:sp>
    </p:spTree>
    <p:extLst>
      <p:ext uri="{BB962C8B-B14F-4D97-AF65-F5344CB8AC3E}">
        <p14:creationId xmlns:p14="http://schemas.microsoft.com/office/powerpoint/2010/main" val="1154552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1F4153C-7D53-4B91-BCD0-0B5B1E2314F7}" type="slidenum">
              <a:rPr lang="en-US"/>
              <a:pPr/>
              <a:t>‹#›</a:t>
            </a:fld>
            <a:endParaRPr lang="en-US" dirty="0"/>
          </a:p>
        </p:txBody>
      </p:sp>
    </p:spTree>
    <p:extLst>
      <p:ext uri="{BB962C8B-B14F-4D97-AF65-F5344CB8AC3E}">
        <p14:creationId xmlns:p14="http://schemas.microsoft.com/office/powerpoint/2010/main" val="2991396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1D377D-B10C-467D-9F97-332A9DC14BB2}" type="slidenum">
              <a:rPr lang="en-US"/>
              <a:pPr/>
              <a:t>‹#›</a:t>
            </a:fld>
            <a:endParaRPr lang="en-US" dirty="0"/>
          </a:p>
        </p:txBody>
      </p:sp>
    </p:spTree>
    <p:extLst>
      <p:ext uri="{BB962C8B-B14F-4D97-AF65-F5344CB8AC3E}">
        <p14:creationId xmlns:p14="http://schemas.microsoft.com/office/powerpoint/2010/main" val="322438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5E120B7-F3C1-4045-8F03-4DE5D9591888}" type="slidenum">
              <a:rPr lang="en-US"/>
              <a:pPr/>
              <a:t>‹#›</a:t>
            </a:fld>
            <a:endParaRPr lang="en-US" dirty="0"/>
          </a:p>
        </p:txBody>
      </p:sp>
    </p:spTree>
    <p:extLst>
      <p:ext uri="{BB962C8B-B14F-4D97-AF65-F5344CB8AC3E}">
        <p14:creationId xmlns:p14="http://schemas.microsoft.com/office/powerpoint/2010/main" val="1140724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2C8A821-63A8-4A24-95BD-BD84090DD526}" type="slidenum">
              <a:rPr lang="en-US"/>
              <a:pPr/>
              <a:t>‹#›</a:t>
            </a:fld>
            <a:endParaRPr lang="en-US" dirty="0"/>
          </a:p>
        </p:txBody>
      </p:sp>
    </p:spTree>
    <p:extLst>
      <p:ext uri="{BB962C8B-B14F-4D97-AF65-F5344CB8AC3E}">
        <p14:creationId xmlns:p14="http://schemas.microsoft.com/office/powerpoint/2010/main" val="310538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8839200"/>
            <a:ext cx="304800" cy="228600"/>
          </a:xfrm>
        </p:spPr>
        <p:txBody>
          <a:bodyPr/>
          <a:lstStyle>
            <a:lvl1pPr>
              <a:defRPr/>
            </a:lvl1pPr>
          </a:lstStyle>
          <a:p>
            <a:fld id="{D1161780-D694-43E7-86E5-011D44FB8F97}" type="slidenum">
              <a:rPr lang="en-US"/>
              <a:pPr/>
              <a:t>‹#›</a:t>
            </a:fld>
            <a:endParaRPr lang="en-US" dirty="0"/>
          </a:p>
        </p:txBody>
      </p:sp>
      <p:sp>
        <p:nvSpPr>
          <p:cNvPr id="6" name="Rectangle 3"/>
          <p:cNvSpPr>
            <a:spLocks noChangeArrowheads="1"/>
          </p:cNvSpPr>
          <p:nvPr userDrawn="1"/>
        </p:nvSpPr>
        <p:spPr bwMode="auto">
          <a:xfrm>
            <a:off x="5029200" y="7620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7" name="Rectangle 9"/>
          <p:cNvSpPr>
            <a:spLocks noChangeArrowheads="1"/>
          </p:cNvSpPr>
          <p:nvPr userDrawn="1"/>
        </p:nvSpPr>
        <p:spPr bwMode="auto">
          <a:xfrm>
            <a:off x="5105400" y="19050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a:solidFill>
                  <a:srgbClr val="663300"/>
                </a:solidFill>
              </a:rPr>
              <a:t>Slide</a:t>
            </a:r>
          </a:p>
        </p:txBody>
      </p:sp>
      <p:sp>
        <p:nvSpPr>
          <p:cNvPr id="8" name="Rectangle 10"/>
          <p:cNvSpPr>
            <a:spLocks noChangeArrowheads="1"/>
          </p:cNvSpPr>
          <p:nvPr userDrawn="1"/>
        </p:nvSpPr>
        <p:spPr bwMode="auto">
          <a:xfrm>
            <a:off x="5105400" y="838203"/>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320448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042DA6D-9F7B-4D1C-9B0F-DE79C68C2142}" type="slidenum">
              <a:rPr lang="en-US"/>
              <a:pPr/>
              <a:t>‹#›</a:t>
            </a:fld>
            <a:endParaRPr lang="en-US" dirty="0"/>
          </a:p>
        </p:txBody>
      </p:sp>
    </p:spTree>
    <p:extLst>
      <p:ext uri="{BB962C8B-B14F-4D97-AF65-F5344CB8AC3E}">
        <p14:creationId xmlns:p14="http://schemas.microsoft.com/office/powerpoint/2010/main" val="329423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EE97F64-99D8-477E-95A6-3752CFEF3D67}" type="slidenum">
              <a:rPr lang="en-US"/>
              <a:pPr/>
              <a:t>‹#›</a:t>
            </a:fld>
            <a:endParaRPr lang="en-US" dirty="0"/>
          </a:p>
        </p:txBody>
      </p:sp>
    </p:spTree>
    <p:extLst>
      <p:ext uri="{BB962C8B-B14F-4D97-AF65-F5344CB8AC3E}">
        <p14:creationId xmlns:p14="http://schemas.microsoft.com/office/powerpoint/2010/main" val="101949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B498B95-6269-44B2-ACEC-B1628ECB4DC4}" type="slidenum">
              <a:rPr lang="en-US"/>
              <a:pPr/>
              <a:t>‹#›</a:t>
            </a:fld>
            <a:endParaRPr lang="en-US" dirty="0"/>
          </a:p>
        </p:txBody>
      </p:sp>
    </p:spTree>
    <p:extLst>
      <p:ext uri="{BB962C8B-B14F-4D97-AF65-F5344CB8AC3E}">
        <p14:creationId xmlns:p14="http://schemas.microsoft.com/office/powerpoint/2010/main" val="240274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1603C08-D18B-4C1B-80A1-5975EF07E9E3}" type="slidenum">
              <a:rPr lang="en-US"/>
              <a:pPr/>
              <a:t>‹#›</a:t>
            </a:fld>
            <a:endParaRPr lang="en-US" dirty="0"/>
          </a:p>
        </p:txBody>
      </p:sp>
    </p:spTree>
    <p:extLst>
      <p:ext uri="{BB962C8B-B14F-4D97-AF65-F5344CB8AC3E}">
        <p14:creationId xmlns:p14="http://schemas.microsoft.com/office/powerpoint/2010/main" val="422547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4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1912943"/>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1F4153C-7D53-4B91-BCD0-0B5B1E2314F7}" type="slidenum">
              <a:rPr lang="en-US"/>
              <a:pPr/>
              <a:t>‹#›</a:t>
            </a:fld>
            <a:endParaRPr lang="en-US" dirty="0"/>
          </a:p>
        </p:txBody>
      </p:sp>
    </p:spTree>
    <p:extLst>
      <p:ext uri="{BB962C8B-B14F-4D97-AF65-F5344CB8AC3E}">
        <p14:creationId xmlns:p14="http://schemas.microsoft.com/office/powerpoint/2010/main" val="1505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5"/>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1D377D-B10C-467D-9F97-332A9DC14BB2}" type="slidenum">
              <a:rPr lang="en-US"/>
              <a:pPr/>
              <a:t>‹#›</a:t>
            </a:fld>
            <a:endParaRPr lang="en-US" dirty="0"/>
          </a:p>
        </p:txBody>
      </p:sp>
    </p:spTree>
    <p:extLst>
      <p:ext uri="{BB962C8B-B14F-4D97-AF65-F5344CB8AC3E}">
        <p14:creationId xmlns:p14="http://schemas.microsoft.com/office/powerpoint/2010/main" val="149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026" name="Rectangle 2"/>
          <p:cNvSpPr>
            <a:spLocks noGrp="1" noChangeArrowheads="1"/>
          </p:cNvSpPr>
          <p:nvPr>
            <p:ph type="title"/>
          </p:nvPr>
        </p:nvSpPr>
        <p:spPr bwMode="auto">
          <a:xfrm>
            <a:off x="304800" y="290519"/>
            <a:ext cx="4648200" cy="3952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defRPr>
            </a:lvl1pPr>
          </a:lstStyle>
          <a:p>
            <a:pPr fontAlgn="base">
              <a:spcBef>
                <a:spcPct val="0"/>
              </a:spcBef>
              <a:spcAft>
                <a:spcPct val="0"/>
              </a:spcAft>
            </a:pPr>
            <a:fld id="{9C4F95EC-68C0-451F-938E-D1CF176CFADC}" type="slidenum">
              <a:rPr lang="en-US"/>
              <a:pPr fontAlgn="base">
                <a:spcBef>
                  <a:spcPct val="0"/>
                </a:spcBef>
                <a:spcAft>
                  <a:spcPct val="0"/>
                </a:spcAft>
              </a:pPr>
              <a:t>‹#›</a:t>
            </a:fld>
            <a:endParaRPr lang="en-US" dirty="0"/>
          </a:p>
        </p:txBody>
      </p:sp>
      <p:grpSp>
        <p:nvGrpSpPr>
          <p:cNvPr id="1036" name="Group 12"/>
          <p:cNvGrpSpPr>
            <a:grpSpLocks/>
          </p:cNvGrpSpPr>
          <p:nvPr/>
        </p:nvGrpSpPr>
        <p:grpSpPr bwMode="auto">
          <a:xfrm>
            <a:off x="0" y="8839200"/>
            <a:ext cx="6858000" cy="228600"/>
            <a:chOff x="-48" y="5568"/>
            <a:chExt cx="4320" cy="144"/>
          </a:xfrm>
        </p:grpSpPr>
        <p:sp>
          <p:nvSpPr>
            <p:cNvPr id="1034" name="Line 10"/>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035" name="Line 11"/>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1038" name="Rectangle 14"/>
          <p:cNvSpPr>
            <a:spLocks noChangeArrowheads="1"/>
          </p:cNvSpPr>
          <p:nvPr/>
        </p:nvSpPr>
        <p:spPr bwMode="auto">
          <a:xfrm>
            <a:off x="0" y="8839200"/>
            <a:ext cx="2171700" cy="228600"/>
          </a:xfrm>
          <a:prstGeom prst="rect">
            <a:avLst/>
          </a:prstGeom>
          <a:noFill/>
          <a:ln w="9525">
            <a:noFill/>
            <a:miter lim="800000"/>
            <a:headEnd/>
            <a:tailEnd/>
          </a:ln>
          <a:effectLst/>
        </p:spPr>
        <p:txBody>
          <a:bodyPr wrap="none" lIns="0" tIns="0" rIns="0" bIns="0" anchor="ctr"/>
          <a:lstStyle/>
          <a:p>
            <a:pPr fontAlgn="base">
              <a:spcBef>
                <a:spcPct val="0"/>
              </a:spcBef>
              <a:spcAft>
                <a:spcPct val="0"/>
              </a:spcAft>
            </a:pPr>
            <a:r>
              <a:rPr lang="en-US" sz="900" dirty="0">
                <a:solidFill>
                  <a:srgbClr val="663300"/>
                </a:solidFill>
                <a:latin typeface="Verdana" pitchFamily="34" charset="0"/>
              </a:rPr>
              <a:t> TeamSTEPPS  |  </a:t>
            </a:r>
            <a:r>
              <a:rPr lang="en-US" sz="900" dirty="0" smtClean="0">
                <a:solidFill>
                  <a:srgbClr val="663300"/>
                </a:solidFill>
                <a:latin typeface="Verdana" pitchFamily="34" charset="0"/>
              </a:rPr>
              <a:t>Office-Based</a:t>
            </a:r>
            <a:r>
              <a:rPr lang="en-US" sz="900" baseline="0" dirty="0" smtClean="0">
                <a:solidFill>
                  <a:srgbClr val="663300"/>
                </a:solidFill>
                <a:latin typeface="Verdana" pitchFamily="34" charset="0"/>
              </a:rPr>
              <a:t> Care</a:t>
            </a:r>
            <a:endParaRPr lang="en-US" sz="900" strike="sngStrike" dirty="0">
              <a:solidFill>
                <a:srgbClr val="FF0000"/>
              </a:solidFill>
              <a:latin typeface="Verdana" pitchFamily="34" charset="0"/>
            </a:endParaRPr>
          </a:p>
        </p:txBody>
      </p:sp>
      <p:pic>
        <p:nvPicPr>
          <p:cNvPr id="1059" name="Picture 35" descr="Slide_title2_02"/>
          <p:cNvPicPr>
            <a:picLocks noChangeAspect="1" noChangeArrowheads="1"/>
          </p:cNvPicPr>
          <p:nvPr/>
        </p:nvPicPr>
        <p:blipFill>
          <a:blip r:embed="rId14" cstate="print"/>
          <a:srcRect l="74965" t="32530" r="2986"/>
          <a:stretch>
            <a:fillRect/>
          </a:stretch>
        </p:blipFill>
        <p:spPr bwMode="auto">
          <a:xfrm>
            <a:off x="5029200" y="152400"/>
            <a:ext cx="1524000" cy="533400"/>
          </a:xfrm>
          <a:prstGeom prst="rect">
            <a:avLst/>
          </a:prstGeom>
          <a:noFill/>
        </p:spPr>
      </p:pic>
      <p:sp>
        <p:nvSpPr>
          <p:cNvPr id="1058" name="Line 34"/>
          <p:cNvSpPr>
            <a:spLocks noChangeShapeType="1"/>
          </p:cNvSpPr>
          <p:nvPr/>
        </p:nvSpPr>
        <p:spPr bwMode="auto">
          <a:xfrm>
            <a:off x="381000" y="685800"/>
            <a:ext cx="617220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6" name="TextBox 15"/>
          <p:cNvSpPr txBox="1"/>
          <p:nvPr/>
        </p:nvSpPr>
        <p:spPr>
          <a:xfrm>
            <a:off x="5105400" y="152400"/>
            <a:ext cx="1371600" cy="307777"/>
          </a:xfrm>
          <a:prstGeom prst="rect">
            <a:avLst/>
          </a:prstGeom>
          <a:noFill/>
        </p:spPr>
        <p:txBody>
          <a:bodyPr wrap="square" lIns="0" rIns="0" rtlCol="0">
            <a:spAutoFit/>
          </a:bodyPr>
          <a:lstStyle/>
          <a:p>
            <a:pPr algn="ctr" fontAlgn="base">
              <a:spcBef>
                <a:spcPct val="0"/>
              </a:spcBef>
              <a:spcAft>
                <a:spcPct val="0"/>
              </a:spcAft>
            </a:pPr>
            <a:r>
              <a:rPr lang="en-US" sz="1400" b="1" baseline="0" dirty="0" smtClean="0">
                <a:solidFill>
                  <a:srgbClr val="FFFFFF"/>
                </a:solidFill>
                <a:latin typeface="+mj-lt"/>
                <a:cs typeface="Calibri" pitchFamily="34" charset="0"/>
              </a:rPr>
              <a:t>Communication</a:t>
            </a:r>
            <a:endParaRPr lang="en-US" sz="1400" b="1" baseline="0" dirty="0">
              <a:solidFill>
                <a:srgbClr val="FFFFFF"/>
              </a:solidFill>
              <a:latin typeface="+mj-lt"/>
              <a:cs typeface="Calibri" pitchFamily="34" charset="0"/>
            </a:endParaRPr>
          </a:p>
        </p:txBody>
      </p:sp>
      <p:sp>
        <p:nvSpPr>
          <p:cNvPr id="13" name="Rectangle 3"/>
          <p:cNvSpPr>
            <a:spLocks noChangeArrowheads="1"/>
          </p:cNvSpPr>
          <p:nvPr/>
        </p:nvSpPr>
        <p:spPr bwMode="auto">
          <a:xfrm>
            <a:off x="5029200" y="8382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4" name="Rectangle 9"/>
          <p:cNvSpPr>
            <a:spLocks noChangeArrowheads="1"/>
          </p:cNvSpPr>
          <p:nvPr/>
        </p:nvSpPr>
        <p:spPr bwMode="auto">
          <a:xfrm>
            <a:off x="5105400" y="19812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smtClean="0">
                <a:solidFill>
                  <a:srgbClr val="663300"/>
                </a:solidFill>
              </a:rPr>
              <a:t>Slide </a:t>
            </a:r>
            <a:fld id="{462515B4-7AB7-4DAA-9604-427A5798F17C}" type="slidenum">
              <a:rPr lang="en-US" sz="1200" b="1" smtClean="0">
                <a:solidFill>
                  <a:srgbClr val="663300"/>
                </a:solidFill>
              </a:rPr>
              <a:t>‹#›</a:t>
            </a:fld>
            <a:endParaRPr lang="en-US" sz="1200" b="1" dirty="0">
              <a:solidFill>
                <a:srgbClr val="663300"/>
              </a:solidFill>
            </a:endParaRPr>
          </a:p>
        </p:txBody>
      </p:sp>
      <p:sp>
        <p:nvSpPr>
          <p:cNvPr id="15" name="Rectangle 10"/>
          <p:cNvSpPr>
            <a:spLocks noChangeArrowheads="1"/>
          </p:cNvSpPr>
          <p:nvPr/>
        </p:nvSpPr>
        <p:spPr bwMode="auto">
          <a:xfrm>
            <a:off x="5105400" y="914407"/>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73039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1400" b="1">
          <a:solidFill>
            <a:srgbClr val="663300"/>
          </a:solidFill>
          <a:latin typeface="+mj-lt"/>
          <a:ea typeface="+mj-ea"/>
          <a:cs typeface="+mj-cs"/>
        </a:defRPr>
      </a:lvl1pPr>
      <a:lvl2pPr algn="l" rtl="0" fontAlgn="base">
        <a:spcBef>
          <a:spcPct val="0"/>
        </a:spcBef>
        <a:spcAft>
          <a:spcPct val="0"/>
        </a:spcAft>
        <a:defRPr sz="1400" b="1">
          <a:solidFill>
            <a:srgbClr val="663300"/>
          </a:solidFill>
          <a:latin typeface="Arial" charset="0"/>
        </a:defRPr>
      </a:lvl2pPr>
      <a:lvl3pPr algn="l" rtl="0" fontAlgn="base">
        <a:spcBef>
          <a:spcPct val="0"/>
        </a:spcBef>
        <a:spcAft>
          <a:spcPct val="0"/>
        </a:spcAft>
        <a:defRPr sz="1400" b="1">
          <a:solidFill>
            <a:srgbClr val="663300"/>
          </a:solidFill>
          <a:latin typeface="Arial" charset="0"/>
        </a:defRPr>
      </a:lvl3pPr>
      <a:lvl4pPr algn="l" rtl="0" fontAlgn="base">
        <a:spcBef>
          <a:spcPct val="0"/>
        </a:spcBef>
        <a:spcAft>
          <a:spcPct val="0"/>
        </a:spcAft>
        <a:defRPr sz="1400" b="1">
          <a:solidFill>
            <a:srgbClr val="663300"/>
          </a:solidFill>
          <a:latin typeface="Arial" charset="0"/>
        </a:defRPr>
      </a:lvl4pPr>
      <a:lvl5pPr algn="l" rtl="0" fontAlgn="base">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04800" y="0"/>
            <a:ext cx="1524000" cy="9144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60419" name="Rectangle 3"/>
          <p:cNvSpPr>
            <a:spLocks noChangeArrowheads="1"/>
          </p:cNvSpPr>
          <p:nvPr/>
        </p:nvSpPr>
        <p:spPr bwMode="auto">
          <a:xfrm>
            <a:off x="304800" y="8382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60420" name="Rectangle 4"/>
          <p:cNvSpPr>
            <a:spLocks noGrp="1" noChangeArrowheads="1"/>
          </p:cNvSpPr>
          <p:nvPr>
            <p:ph type="title"/>
          </p:nvPr>
        </p:nvSpPr>
        <p:spPr bwMode="auto">
          <a:xfrm>
            <a:off x="1905000" y="290522"/>
            <a:ext cx="4648200" cy="3952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60421"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60422" name="Group 6"/>
          <p:cNvGrpSpPr>
            <a:grpSpLocks/>
          </p:cNvGrpSpPr>
          <p:nvPr/>
        </p:nvGrpSpPr>
        <p:grpSpPr bwMode="auto">
          <a:xfrm>
            <a:off x="0" y="8839200"/>
            <a:ext cx="6858000" cy="228600"/>
            <a:chOff x="-48" y="5568"/>
            <a:chExt cx="4320" cy="144"/>
          </a:xfrm>
        </p:grpSpPr>
        <p:sp>
          <p:nvSpPr>
            <p:cNvPr id="60423"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60424"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60425" name="Rectangle 9"/>
          <p:cNvSpPr>
            <a:spLocks noChangeArrowheads="1"/>
          </p:cNvSpPr>
          <p:nvPr/>
        </p:nvSpPr>
        <p:spPr bwMode="auto">
          <a:xfrm>
            <a:off x="381000" y="19812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smtClean="0">
                <a:solidFill>
                  <a:srgbClr val="663300"/>
                </a:solidFill>
              </a:rPr>
              <a:t>Slide </a:t>
            </a:r>
            <a:fld id="{462515B4-7AB7-4DAA-9604-427A5798F17C}" type="slidenum">
              <a:rPr lang="en-US" sz="1200" b="1" smtClean="0">
                <a:solidFill>
                  <a:srgbClr val="663300"/>
                </a:solidFill>
              </a:rPr>
              <a:pPr algn="ctr" fontAlgn="base">
                <a:spcBef>
                  <a:spcPct val="0"/>
                </a:spcBef>
                <a:spcAft>
                  <a:spcPct val="0"/>
                </a:spcAft>
              </a:pPr>
              <a:t>‹#›</a:t>
            </a:fld>
            <a:endParaRPr lang="en-US" sz="1200" b="1" dirty="0">
              <a:solidFill>
                <a:srgbClr val="663300"/>
              </a:solidFill>
            </a:endParaRPr>
          </a:p>
        </p:txBody>
      </p:sp>
      <p:sp>
        <p:nvSpPr>
          <p:cNvPr id="60426" name="Rectangle 10"/>
          <p:cNvSpPr>
            <a:spLocks noChangeArrowheads="1"/>
          </p:cNvSpPr>
          <p:nvPr/>
        </p:nvSpPr>
        <p:spPr bwMode="auto">
          <a:xfrm>
            <a:off x="381000" y="914410"/>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pic>
        <p:nvPicPr>
          <p:cNvPr id="60427" name="Picture 11" descr="Slide_title2_02"/>
          <p:cNvPicPr>
            <a:picLocks noChangeAspect="1" noChangeArrowheads="1"/>
          </p:cNvPicPr>
          <p:nvPr/>
        </p:nvPicPr>
        <p:blipFill>
          <a:blip r:embed="rId14" cstate="print"/>
          <a:srcRect l="74965" t="32530" r="2986"/>
          <a:stretch>
            <a:fillRect/>
          </a:stretch>
        </p:blipFill>
        <p:spPr bwMode="auto">
          <a:xfrm>
            <a:off x="304800" y="152400"/>
            <a:ext cx="1524000" cy="533400"/>
          </a:xfrm>
          <a:prstGeom prst="rect">
            <a:avLst/>
          </a:prstGeom>
          <a:noFill/>
        </p:spPr>
      </p:pic>
      <p:sp>
        <p:nvSpPr>
          <p:cNvPr id="60428" name="Line 12"/>
          <p:cNvSpPr>
            <a:spLocks noChangeShapeType="1"/>
          </p:cNvSpPr>
          <p:nvPr/>
        </p:nvSpPr>
        <p:spPr bwMode="auto">
          <a:xfrm>
            <a:off x="304800" y="685800"/>
            <a:ext cx="617220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60429" name="Rectangle 13"/>
          <p:cNvSpPr>
            <a:spLocks noChangeArrowheads="1"/>
          </p:cNvSpPr>
          <p:nvPr/>
        </p:nvSpPr>
        <p:spPr bwMode="auto">
          <a:xfrm>
            <a:off x="0" y="8839200"/>
            <a:ext cx="304800" cy="228600"/>
          </a:xfrm>
          <a:prstGeom prst="rect">
            <a:avLst/>
          </a:prstGeom>
          <a:noFill/>
          <a:ln w="9525">
            <a:noFill/>
            <a:miter lim="800000"/>
            <a:headEnd/>
            <a:tailEnd/>
          </a:ln>
          <a:effectLst/>
        </p:spPr>
        <p:txBody>
          <a:bodyPr wrap="none" lIns="0" tIns="0" rIns="0" bIns="0" anchor="ctr"/>
          <a:lstStyle/>
          <a:p>
            <a:pPr algn="ctr" fontAlgn="base">
              <a:spcBef>
                <a:spcPct val="0"/>
              </a:spcBef>
              <a:spcAft>
                <a:spcPct val="0"/>
              </a:spcAft>
            </a:pPr>
            <a:fld id="{131424A2-388E-4CCC-A3B9-1A7DAC73B337}" type="slidenum">
              <a:rPr lang="en-US" sz="900">
                <a:solidFill>
                  <a:srgbClr val="663300"/>
                </a:solidFill>
                <a:latin typeface="Verdana" pitchFamily="34" charset="0"/>
              </a:rPr>
              <a:pPr algn="ctr" fontAlgn="base">
                <a:spcBef>
                  <a:spcPct val="0"/>
                </a:spcBef>
                <a:spcAft>
                  <a:spcPct val="0"/>
                </a:spcAft>
              </a:pPr>
              <a:t>‹#›</a:t>
            </a:fld>
            <a:endParaRPr lang="en-US" sz="900" dirty="0">
              <a:solidFill>
                <a:srgbClr val="663300"/>
              </a:solidFill>
              <a:latin typeface="Verdana" pitchFamily="34" charset="0"/>
            </a:endParaRPr>
          </a:p>
        </p:txBody>
      </p:sp>
      <p:sp>
        <p:nvSpPr>
          <p:cNvPr id="60430" name="Rectangle 14"/>
          <p:cNvSpPr>
            <a:spLocks noChangeArrowheads="1"/>
          </p:cNvSpPr>
          <p:nvPr/>
        </p:nvSpPr>
        <p:spPr bwMode="auto">
          <a:xfrm>
            <a:off x="3810000" y="8839200"/>
            <a:ext cx="2171700" cy="228600"/>
          </a:xfrm>
          <a:prstGeom prst="rect">
            <a:avLst/>
          </a:prstGeom>
          <a:noFill/>
          <a:ln w="9525">
            <a:noFill/>
            <a:miter lim="800000"/>
            <a:headEnd/>
            <a:tailEnd/>
          </a:ln>
          <a:effectLst/>
        </p:spPr>
        <p:txBody>
          <a:bodyPr wrap="none" lIns="0" tIns="0" rIns="0" bIns="0" anchor="ctr"/>
          <a:lstStyle/>
          <a:p>
            <a:pPr fontAlgn="base">
              <a:spcBef>
                <a:spcPct val="0"/>
              </a:spcBef>
              <a:spcAft>
                <a:spcPct val="0"/>
              </a:spcAft>
            </a:pPr>
            <a:r>
              <a:rPr lang="en-US" sz="900" dirty="0" smtClean="0">
                <a:solidFill>
                  <a:srgbClr val="663300"/>
                </a:solidFill>
                <a:latin typeface="Verdana" pitchFamily="34" charset="0"/>
              </a:rPr>
              <a:t>	</a:t>
            </a:r>
            <a:r>
              <a:rPr lang="en-US" sz="900" dirty="0" err="1" smtClean="0">
                <a:solidFill>
                  <a:srgbClr val="663300"/>
                </a:solidFill>
                <a:latin typeface="Verdana" pitchFamily="34" charset="0"/>
              </a:rPr>
              <a:t>TeamSTEPPS</a:t>
            </a:r>
            <a:r>
              <a:rPr lang="en-US" sz="900" dirty="0" smtClean="0">
                <a:solidFill>
                  <a:srgbClr val="663300"/>
                </a:solidFill>
                <a:latin typeface="Verdana" pitchFamily="34" charset="0"/>
              </a:rPr>
              <a:t>  |  Office-Based</a:t>
            </a:r>
            <a:r>
              <a:rPr lang="en-US" sz="900" baseline="0" dirty="0" smtClean="0">
                <a:solidFill>
                  <a:srgbClr val="663300"/>
                </a:solidFill>
                <a:latin typeface="Verdana" pitchFamily="34" charset="0"/>
              </a:rPr>
              <a:t> Care</a:t>
            </a:r>
            <a:endParaRPr lang="en-US" sz="900" strike="sngStrike" dirty="0">
              <a:solidFill>
                <a:srgbClr val="FF0000"/>
              </a:solidFill>
              <a:latin typeface="Verdana" pitchFamily="34" charset="0"/>
            </a:endParaRPr>
          </a:p>
        </p:txBody>
      </p:sp>
      <p:sp>
        <p:nvSpPr>
          <p:cNvPr id="16" name="TextBox 15"/>
          <p:cNvSpPr txBox="1"/>
          <p:nvPr/>
        </p:nvSpPr>
        <p:spPr>
          <a:xfrm>
            <a:off x="381000" y="194846"/>
            <a:ext cx="1371600" cy="307777"/>
          </a:xfrm>
          <a:prstGeom prst="rect">
            <a:avLst/>
          </a:prstGeom>
          <a:noFill/>
        </p:spPr>
        <p:txBody>
          <a:bodyPr wrap="square" lIns="0" rIns="0" rtlCol="0">
            <a:spAutoFit/>
          </a:bodyPr>
          <a:lstStyle/>
          <a:p>
            <a:pPr algn="ctr" fontAlgn="base">
              <a:spcBef>
                <a:spcPct val="0"/>
              </a:spcBef>
              <a:spcAft>
                <a:spcPct val="0"/>
              </a:spcAft>
            </a:pPr>
            <a:r>
              <a:rPr lang="en-US" sz="1400" b="1" baseline="0" dirty="0" smtClean="0">
                <a:solidFill>
                  <a:srgbClr val="FFFFFF"/>
                </a:solidFill>
                <a:latin typeface="+mj-lt"/>
                <a:cs typeface="Calibri" pitchFamily="34" charset="0"/>
              </a:rPr>
              <a:t>Communication</a:t>
            </a:r>
            <a:endParaRPr lang="en-US" sz="1400" b="1" baseline="0" dirty="0">
              <a:solidFill>
                <a:srgbClr val="FFFFFF"/>
              </a:solidFill>
              <a:latin typeface="+mj-lt"/>
              <a:cs typeface="Calibri" pitchFamily="34" charset="0"/>
            </a:endParaRPr>
          </a:p>
        </p:txBody>
      </p:sp>
    </p:spTree>
    <p:extLst>
      <p:ext uri="{BB962C8B-B14F-4D97-AF65-F5344CB8AC3E}">
        <p14:creationId xmlns:p14="http://schemas.microsoft.com/office/powerpoint/2010/main" val="16343067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fontAlgn="base">
        <a:spcBef>
          <a:spcPct val="0"/>
        </a:spcBef>
        <a:spcAft>
          <a:spcPct val="0"/>
        </a:spcAft>
        <a:defRPr sz="1400" b="1">
          <a:solidFill>
            <a:srgbClr val="663300"/>
          </a:solidFill>
          <a:latin typeface="+mj-lt"/>
          <a:ea typeface="+mj-ea"/>
          <a:cs typeface="+mj-cs"/>
        </a:defRPr>
      </a:lvl1pPr>
      <a:lvl2pPr algn="l" rtl="0" fontAlgn="base">
        <a:spcBef>
          <a:spcPct val="0"/>
        </a:spcBef>
        <a:spcAft>
          <a:spcPct val="0"/>
        </a:spcAft>
        <a:defRPr sz="1400" b="1">
          <a:solidFill>
            <a:srgbClr val="663300"/>
          </a:solidFill>
          <a:latin typeface="Arial" charset="0"/>
        </a:defRPr>
      </a:lvl2pPr>
      <a:lvl3pPr algn="l" rtl="0" fontAlgn="base">
        <a:spcBef>
          <a:spcPct val="0"/>
        </a:spcBef>
        <a:spcAft>
          <a:spcPct val="0"/>
        </a:spcAft>
        <a:defRPr sz="1400" b="1">
          <a:solidFill>
            <a:srgbClr val="663300"/>
          </a:solidFill>
          <a:latin typeface="Arial" charset="0"/>
        </a:defRPr>
      </a:lvl3pPr>
      <a:lvl4pPr algn="l" rtl="0" fontAlgn="base">
        <a:spcBef>
          <a:spcPct val="0"/>
        </a:spcBef>
        <a:spcAft>
          <a:spcPct val="0"/>
        </a:spcAft>
        <a:defRPr sz="1400" b="1">
          <a:solidFill>
            <a:srgbClr val="663300"/>
          </a:solidFill>
          <a:latin typeface="Arial" charset="0"/>
        </a:defRPr>
      </a:lvl4pPr>
      <a:lvl5pPr algn="l" rtl="0" fontAlgn="base">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026"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defRPr>
            </a:lvl1pPr>
          </a:lstStyle>
          <a:p>
            <a:pPr fontAlgn="base">
              <a:spcBef>
                <a:spcPct val="0"/>
              </a:spcBef>
              <a:spcAft>
                <a:spcPct val="0"/>
              </a:spcAft>
            </a:pPr>
            <a:fld id="{9C4F95EC-68C0-451F-938E-D1CF176CFADC}" type="slidenum">
              <a:rPr lang="en-US"/>
              <a:pPr fontAlgn="base">
                <a:spcBef>
                  <a:spcPct val="0"/>
                </a:spcBef>
                <a:spcAft>
                  <a:spcPct val="0"/>
                </a:spcAft>
              </a:pPr>
              <a:t>‹#›</a:t>
            </a:fld>
            <a:endParaRPr lang="en-US" dirty="0"/>
          </a:p>
        </p:txBody>
      </p:sp>
      <p:grpSp>
        <p:nvGrpSpPr>
          <p:cNvPr id="1036" name="Group 12"/>
          <p:cNvGrpSpPr>
            <a:grpSpLocks/>
          </p:cNvGrpSpPr>
          <p:nvPr/>
        </p:nvGrpSpPr>
        <p:grpSpPr bwMode="auto">
          <a:xfrm>
            <a:off x="0" y="8839200"/>
            <a:ext cx="6858000" cy="228600"/>
            <a:chOff x="-48" y="5568"/>
            <a:chExt cx="4320" cy="144"/>
          </a:xfrm>
        </p:grpSpPr>
        <p:sp>
          <p:nvSpPr>
            <p:cNvPr id="1034" name="Line 10"/>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035" name="Line 11"/>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1038" name="Rectangle 14"/>
          <p:cNvSpPr>
            <a:spLocks noChangeArrowheads="1"/>
          </p:cNvSpPr>
          <p:nvPr/>
        </p:nvSpPr>
        <p:spPr bwMode="auto">
          <a:xfrm>
            <a:off x="0" y="8953500"/>
            <a:ext cx="2171700" cy="114300"/>
          </a:xfrm>
          <a:prstGeom prst="rect">
            <a:avLst/>
          </a:prstGeom>
          <a:noFill/>
          <a:ln w="9525">
            <a:noFill/>
            <a:miter lim="800000"/>
            <a:headEnd/>
            <a:tailEnd/>
          </a:ln>
          <a:effectLst/>
        </p:spPr>
        <p:txBody>
          <a:bodyPr wrap="none" lIns="0" tIns="0" rIns="0" bIns="0" anchor="ct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dirty="0">
                <a:solidFill>
                  <a:srgbClr val="663300"/>
                </a:solidFill>
                <a:latin typeface="Verdana" pitchFamily="34" charset="0"/>
              </a:rPr>
              <a:t> </a:t>
            </a:r>
            <a:r>
              <a:rPr lang="en-US" sz="900" dirty="0" err="1" smtClean="0">
                <a:solidFill>
                  <a:srgbClr val="663300"/>
                </a:solidFill>
                <a:latin typeface="Verdana" pitchFamily="34" charset="0"/>
              </a:rPr>
              <a:t>TeamSTEPPS</a:t>
            </a:r>
            <a:r>
              <a:rPr lang="en-US" sz="900" dirty="0" smtClean="0">
                <a:solidFill>
                  <a:srgbClr val="663300"/>
                </a:solidFill>
                <a:latin typeface="Verdana" pitchFamily="34" charset="0"/>
              </a:rPr>
              <a:t>  |  </a:t>
            </a:r>
            <a:r>
              <a:rPr lang="en-US" sz="900" strike="sngStrike" dirty="0" smtClean="0">
                <a:solidFill>
                  <a:srgbClr val="FF0000"/>
                </a:solidFill>
                <a:latin typeface="Verdana" pitchFamily="34" charset="0"/>
              </a:rPr>
              <a:t>Primary Care Medical </a:t>
            </a:r>
            <a:r>
              <a:rPr lang="en-US" sz="900" dirty="0" smtClean="0">
                <a:solidFill>
                  <a:srgbClr val="663300"/>
                </a:solidFill>
                <a:latin typeface="Verdana" pitchFamily="34" charset="0"/>
              </a:rPr>
              <a:t>Office-Based </a:t>
            </a:r>
            <a:r>
              <a:rPr lang="en-US" sz="900" dirty="0" smtClean="0">
                <a:solidFill>
                  <a:srgbClr val="0000FF"/>
                </a:solidFill>
                <a:latin typeface="Verdana" pitchFamily="34" charset="0"/>
              </a:rPr>
              <a:t>Care</a:t>
            </a:r>
            <a:r>
              <a:rPr lang="en-US" sz="900" dirty="0" smtClean="0">
                <a:solidFill>
                  <a:srgbClr val="663300"/>
                </a:solidFill>
                <a:latin typeface="Verdana" pitchFamily="34" charset="0"/>
              </a:rPr>
              <a:t> </a:t>
            </a:r>
            <a:r>
              <a:rPr lang="en-US" sz="900" strike="sngStrike" dirty="0" smtClean="0">
                <a:solidFill>
                  <a:srgbClr val="FF0000"/>
                </a:solidFill>
                <a:latin typeface="Verdana" pitchFamily="34" charset="0"/>
              </a:rPr>
              <a:t>Teams</a:t>
            </a:r>
          </a:p>
          <a:p>
            <a:pPr fontAlgn="base">
              <a:spcBef>
                <a:spcPct val="0"/>
              </a:spcBef>
              <a:spcAft>
                <a:spcPct val="0"/>
              </a:spcAft>
            </a:pPr>
            <a:endParaRPr lang="en-US" sz="900" dirty="0">
              <a:solidFill>
                <a:srgbClr val="663300"/>
              </a:solidFill>
              <a:latin typeface="Verdana" pitchFamily="34" charset="0"/>
            </a:endParaRPr>
          </a:p>
        </p:txBody>
      </p:sp>
      <p:pic>
        <p:nvPicPr>
          <p:cNvPr id="1059" name="Picture 35" descr="Slide_title2_02"/>
          <p:cNvPicPr>
            <a:picLocks noChangeAspect="1" noChangeArrowheads="1"/>
          </p:cNvPicPr>
          <p:nvPr/>
        </p:nvPicPr>
        <p:blipFill>
          <a:blip r:embed="rId14" cstate="print"/>
          <a:srcRect l="74965" t="32530" r="2986"/>
          <a:stretch>
            <a:fillRect/>
          </a:stretch>
        </p:blipFill>
        <p:spPr bwMode="auto">
          <a:xfrm>
            <a:off x="5029200" y="152400"/>
            <a:ext cx="1524000" cy="533400"/>
          </a:xfrm>
          <a:prstGeom prst="rect">
            <a:avLst/>
          </a:prstGeom>
          <a:noFill/>
        </p:spPr>
      </p:pic>
      <p:sp>
        <p:nvSpPr>
          <p:cNvPr id="1058" name="Line 34"/>
          <p:cNvSpPr>
            <a:spLocks noChangeShapeType="1"/>
          </p:cNvSpPr>
          <p:nvPr/>
        </p:nvSpPr>
        <p:spPr bwMode="auto">
          <a:xfrm>
            <a:off x="381000" y="685800"/>
            <a:ext cx="617220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6" name="TextBox 15"/>
          <p:cNvSpPr txBox="1"/>
          <p:nvPr/>
        </p:nvSpPr>
        <p:spPr>
          <a:xfrm>
            <a:off x="5105400" y="152400"/>
            <a:ext cx="1371600" cy="307777"/>
          </a:xfrm>
          <a:prstGeom prst="rect">
            <a:avLst/>
          </a:prstGeom>
          <a:noFill/>
        </p:spPr>
        <p:txBody>
          <a:bodyPr wrap="square" lIns="0" rIns="0" rtlCol="0">
            <a:spAutoFit/>
          </a:bodyPr>
          <a:lstStyle/>
          <a:p>
            <a:pPr algn="ctr" fontAlgn="base">
              <a:spcBef>
                <a:spcPct val="0"/>
              </a:spcBef>
              <a:spcAft>
                <a:spcPct val="0"/>
              </a:spcAft>
            </a:pPr>
            <a:r>
              <a:rPr lang="en-US" sz="1400" b="1" dirty="0" smtClean="0">
                <a:solidFill>
                  <a:srgbClr val="FFFFFF"/>
                </a:solidFill>
                <a:latin typeface="+mj-lt"/>
                <a:cs typeface="Calibri" pitchFamily="34" charset="0"/>
              </a:rPr>
              <a:t>Communication</a:t>
            </a:r>
            <a:endParaRPr lang="en-US" sz="1400" b="1" dirty="0">
              <a:solidFill>
                <a:srgbClr val="FFFFFF"/>
              </a:solidFill>
              <a:latin typeface="+mj-lt"/>
              <a:cs typeface="Calibri" pitchFamily="34" charset="0"/>
            </a:endParaRPr>
          </a:p>
        </p:txBody>
      </p:sp>
      <p:sp>
        <p:nvSpPr>
          <p:cNvPr id="13" name="Rectangle 3"/>
          <p:cNvSpPr>
            <a:spLocks noChangeArrowheads="1"/>
          </p:cNvSpPr>
          <p:nvPr/>
        </p:nvSpPr>
        <p:spPr bwMode="auto">
          <a:xfrm>
            <a:off x="5029200" y="8382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4" name="Rectangle 9"/>
          <p:cNvSpPr>
            <a:spLocks noChangeArrowheads="1"/>
          </p:cNvSpPr>
          <p:nvPr/>
        </p:nvSpPr>
        <p:spPr bwMode="auto">
          <a:xfrm>
            <a:off x="5105400" y="19812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a:solidFill>
                  <a:srgbClr val="663300"/>
                </a:solidFill>
              </a:rPr>
              <a:t>Slide</a:t>
            </a:r>
          </a:p>
        </p:txBody>
      </p:sp>
      <p:sp>
        <p:nvSpPr>
          <p:cNvPr id="15" name="Rectangle 10"/>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33772697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fontAlgn="base">
        <a:spcBef>
          <a:spcPct val="0"/>
        </a:spcBef>
        <a:spcAft>
          <a:spcPct val="0"/>
        </a:spcAft>
        <a:defRPr sz="1400" b="1">
          <a:solidFill>
            <a:srgbClr val="663300"/>
          </a:solidFill>
          <a:latin typeface="+mj-lt"/>
          <a:ea typeface="+mj-ea"/>
          <a:cs typeface="+mj-cs"/>
        </a:defRPr>
      </a:lvl1pPr>
      <a:lvl2pPr algn="l" rtl="0" fontAlgn="base">
        <a:spcBef>
          <a:spcPct val="0"/>
        </a:spcBef>
        <a:spcAft>
          <a:spcPct val="0"/>
        </a:spcAft>
        <a:defRPr sz="1400" b="1">
          <a:solidFill>
            <a:srgbClr val="663300"/>
          </a:solidFill>
          <a:latin typeface="Arial" charset="0"/>
        </a:defRPr>
      </a:lvl2pPr>
      <a:lvl3pPr algn="l" rtl="0" fontAlgn="base">
        <a:spcBef>
          <a:spcPct val="0"/>
        </a:spcBef>
        <a:spcAft>
          <a:spcPct val="0"/>
        </a:spcAft>
        <a:defRPr sz="1400" b="1">
          <a:solidFill>
            <a:srgbClr val="663300"/>
          </a:solidFill>
          <a:latin typeface="Arial" charset="0"/>
        </a:defRPr>
      </a:lvl3pPr>
      <a:lvl4pPr algn="l" rtl="0" fontAlgn="base">
        <a:spcBef>
          <a:spcPct val="0"/>
        </a:spcBef>
        <a:spcAft>
          <a:spcPct val="0"/>
        </a:spcAft>
        <a:defRPr sz="1400" b="1">
          <a:solidFill>
            <a:srgbClr val="663300"/>
          </a:solidFill>
          <a:latin typeface="Arial" charset="0"/>
        </a:defRPr>
      </a:lvl4pPr>
      <a:lvl5pPr algn="l" rtl="0" fontAlgn="base">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hyperlink" Target="Sue%20SheridanLg001.mpg" TargetMode="External"/><Relationship Id="rId1" Type="http://schemas.openxmlformats.org/officeDocument/2006/relationships/slideLayout" Target="../slideLayouts/slideLayout14.xml"/><Relationship Id="rId6" Type="http://schemas.openxmlformats.org/officeDocument/2006/relationships/image" Target="../media/image22.emf"/><Relationship Id="rId5" Type="http://schemas.openxmlformats.org/officeDocument/2006/relationships/image" Target="../media/image6.em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jointcommission.org/sentinel_even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0" name="Rectangle 8"/>
          <p:cNvSpPr>
            <a:spLocks noChangeArrowheads="1"/>
          </p:cNvSpPr>
          <p:nvPr/>
        </p:nvSpPr>
        <p:spPr bwMode="auto">
          <a:xfrm>
            <a:off x="457200" y="457200"/>
            <a:ext cx="6096000" cy="3124200"/>
          </a:xfrm>
          <a:prstGeom prst="rect">
            <a:avLst/>
          </a:prstGeom>
          <a:solidFill>
            <a:schemeClr val="bg1"/>
          </a:solidFill>
          <a:ln w="9525">
            <a:solidFill>
              <a:schemeClr val="tx1"/>
            </a:solid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233474" name="Rectangle 2"/>
          <p:cNvSpPr>
            <a:spLocks noGrp="1" noChangeArrowheads="1"/>
          </p:cNvSpPr>
          <p:nvPr>
            <p:ph type="ctrTitle"/>
          </p:nvPr>
        </p:nvSpPr>
        <p:spPr>
          <a:xfrm>
            <a:off x="457200" y="4419600"/>
            <a:ext cx="5829300" cy="914400"/>
          </a:xfrm>
        </p:spPr>
        <p:txBody>
          <a:bodyPr/>
          <a:lstStyle/>
          <a:p>
            <a:r>
              <a:rPr lang="en-US" dirty="0" smtClean="0"/>
              <a:t/>
            </a:r>
            <a:br>
              <a:rPr lang="en-US" dirty="0" smtClean="0"/>
            </a:br>
            <a:r>
              <a:rPr lang="en-US" dirty="0" smtClean="0">
                <a:solidFill>
                  <a:srgbClr val="0000FF"/>
                </a:solidFill>
              </a:rPr>
              <a:t/>
            </a:r>
            <a:br>
              <a:rPr lang="en-US" dirty="0" smtClean="0">
                <a:solidFill>
                  <a:srgbClr val="0000FF"/>
                </a:solidFill>
              </a:rPr>
            </a:br>
            <a:r>
              <a:rPr lang="en-US" dirty="0" smtClean="0"/>
              <a:t>for </a:t>
            </a:r>
            <a:br>
              <a:rPr lang="en-US" dirty="0" smtClean="0"/>
            </a:br>
            <a:r>
              <a:rPr lang="en-US" dirty="0" smtClean="0"/>
              <a:t>OFFICE-BASED CARE</a:t>
            </a:r>
            <a:br>
              <a:rPr lang="en-US" dirty="0" smtClean="0"/>
            </a:br>
            <a:r>
              <a:rPr lang="en-US" dirty="0"/>
              <a:t/>
            </a:r>
            <a:br>
              <a:rPr lang="en-US" dirty="0"/>
            </a:br>
            <a:r>
              <a:rPr lang="en-US" dirty="0" smtClean="0"/>
              <a:t>Communication</a:t>
            </a:r>
            <a:endParaRPr lang="en-US" dirty="0"/>
          </a:p>
        </p:txBody>
      </p:sp>
      <p:pic>
        <p:nvPicPr>
          <p:cNvPr id="233477" name="Picture 5" descr="framework_comple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78090" y="762002"/>
            <a:ext cx="2054225" cy="1646239"/>
          </a:xfrm>
          <a:prstGeom prst="rect">
            <a:avLst/>
          </a:prstGeom>
          <a:noFill/>
        </p:spPr>
      </p:pic>
      <p:pic>
        <p:nvPicPr>
          <p:cNvPr id="233481" name="Picture 9" descr="name"/>
          <p:cNvPicPr>
            <a:picLocks noChangeAspect="1" noChangeArrowheads="1"/>
          </p:cNvPicPr>
          <p:nvPr/>
        </p:nvPicPr>
        <p:blipFill>
          <a:blip r:embed="rId3" cstate="print"/>
          <a:srcRect/>
          <a:stretch>
            <a:fillRect/>
          </a:stretch>
        </p:blipFill>
        <p:spPr bwMode="auto">
          <a:xfrm>
            <a:off x="1371600" y="2552700"/>
            <a:ext cx="4267200" cy="709613"/>
          </a:xfrm>
          <a:prstGeom prst="rect">
            <a:avLst/>
          </a:prstGeom>
          <a:noFill/>
        </p:spPr>
      </p:pic>
      <p:sp>
        <p:nvSpPr>
          <p:cNvPr id="233482" name="Text Box 10"/>
          <p:cNvSpPr txBox="1">
            <a:spLocks noChangeArrowheads="1"/>
          </p:cNvSpPr>
          <p:nvPr/>
        </p:nvSpPr>
        <p:spPr bwMode="auto">
          <a:xfrm>
            <a:off x="5486400" y="2535241"/>
            <a:ext cx="584200" cy="276999"/>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dirty="0">
                <a:solidFill>
                  <a:srgbClr val="808080"/>
                </a:solidFill>
              </a:rPr>
              <a:t>®</a:t>
            </a:r>
          </a:p>
        </p:txBody>
      </p:sp>
    </p:spTree>
    <p:extLst>
      <p:ext uri="{BB962C8B-B14F-4D97-AF65-F5344CB8AC3E}">
        <p14:creationId xmlns:p14="http://schemas.microsoft.com/office/powerpoint/2010/main" val="26277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HANDOFF EXERCISE</a:t>
            </a:r>
            <a:endParaRPr lang="en-US" dirty="0"/>
          </a:p>
        </p:txBody>
      </p:sp>
      <p:sp>
        <p:nvSpPr>
          <p:cNvPr id="3" name="Content Placeholder 2"/>
          <p:cNvSpPr>
            <a:spLocks noGrp="1"/>
          </p:cNvSpPr>
          <p:nvPr>
            <p:ph idx="1"/>
          </p:nvPr>
        </p:nvSpPr>
        <p:spPr/>
        <p:txBody>
          <a:bodyPr/>
          <a:lstStyle/>
          <a:p>
            <a:pPr lvl="0"/>
            <a:r>
              <a:rPr lang="en-US" b="1" dirty="0">
                <a:solidFill>
                  <a:srgbClr val="000000"/>
                </a:solidFill>
              </a:rPr>
              <a:t>SAY:</a:t>
            </a:r>
          </a:p>
          <a:p>
            <a:pPr lvl="0"/>
            <a:r>
              <a:rPr lang="en-US" dirty="0">
                <a:solidFill>
                  <a:srgbClr val="000000"/>
                </a:solidFill>
              </a:rPr>
              <a:t>We’re now going to work as a group to develop a handoff checklist based upon the needs of our own medical office team.  </a:t>
            </a:r>
          </a:p>
          <a:p>
            <a:pPr lvl="0"/>
            <a:endParaRPr lang="en-US" dirty="0">
              <a:solidFill>
                <a:srgbClr val="000000"/>
              </a:solidFill>
            </a:endParaRPr>
          </a:p>
          <a:p>
            <a:pPr lvl="0">
              <a:tabLst>
                <a:tab pos="236538" algn="l"/>
              </a:tabLst>
            </a:pPr>
            <a:r>
              <a:rPr lang="en-US" dirty="0">
                <a:solidFill>
                  <a:srgbClr val="000000"/>
                </a:solidFill>
              </a:rPr>
              <a:t>	</a:t>
            </a:r>
            <a:r>
              <a:rPr lang="en-US" b="1" dirty="0">
                <a:solidFill>
                  <a:srgbClr val="000000"/>
                </a:solidFill>
              </a:rPr>
              <a:t>INSTRUCTOR NOTE: </a:t>
            </a:r>
          </a:p>
          <a:p>
            <a:pPr lvl="0"/>
            <a:r>
              <a:rPr lang="en-US" dirty="0">
                <a:solidFill>
                  <a:srgbClr val="000000"/>
                </a:solidFill>
              </a:rPr>
              <a:t>Refer participants to the handout titled </a:t>
            </a:r>
            <a:r>
              <a:rPr lang="en-US" i="1" dirty="0">
                <a:solidFill>
                  <a:srgbClr val="000000"/>
                </a:solidFill>
              </a:rPr>
              <a:t>Creating a Handoff Checklist </a:t>
            </a:r>
            <a:r>
              <a:rPr lang="en-US" dirty="0">
                <a:solidFill>
                  <a:srgbClr val="000000"/>
                </a:solidFill>
              </a:rPr>
              <a:t>and ask them to form a small group (if their team members are in attendance, with their own teams) and develop a handoff checklist based on the needs of their particular medical office. Ask participants to think about how their team is unique and to keep in mind core components of </a:t>
            </a:r>
            <a:r>
              <a:rPr lang="en-US" dirty="0" err="1">
                <a:solidFill>
                  <a:srgbClr val="000000"/>
                </a:solidFill>
              </a:rPr>
              <a:t>TeamSTEPPS</a:t>
            </a:r>
            <a:r>
              <a:rPr lang="en-US" dirty="0">
                <a:solidFill>
                  <a:srgbClr val="000000"/>
                </a:solidFill>
              </a:rPr>
              <a:t>. Allow 10 minutes for this activity and then sample responses from the group.</a:t>
            </a:r>
          </a:p>
          <a:p>
            <a:endParaRPr lang="en-US" dirty="0"/>
          </a:p>
        </p:txBody>
      </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6" name="Picture 23"/>
          <p:cNvPicPr>
            <a:picLocks noChangeAspect="1" noChangeArrowheads="1"/>
          </p:cNvPicPr>
          <p:nvPr/>
        </p:nvPicPr>
        <p:blipFill>
          <a:blip r:embed="rId3" cstate="print"/>
          <a:srcRect/>
          <a:stretch>
            <a:fillRect/>
          </a:stretch>
        </p:blipFill>
        <p:spPr bwMode="auto">
          <a:xfrm>
            <a:off x="304800" y="1900148"/>
            <a:ext cx="304800" cy="201612"/>
          </a:xfrm>
          <a:prstGeom prst="rect">
            <a:avLst/>
          </a:prstGeom>
          <a:noFill/>
          <a:ln w="9525">
            <a:noFill/>
            <a:miter lim="800000"/>
            <a:headEnd/>
            <a:tailEnd/>
          </a:ln>
        </p:spPr>
      </p:pic>
      <p:pic>
        <p:nvPicPr>
          <p:cNvPr id="8" name="Picture 9" descr="exercise"/>
          <p:cNvPicPr>
            <a:picLocks noChangeAspect="1" noChangeArrowheads="1"/>
          </p:cNvPicPr>
          <p:nvPr/>
        </p:nvPicPr>
        <p:blipFill>
          <a:blip r:embed="rId4" cstate="print"/>
          <a:srcRect/>
          <a:stretch>
            <a:fillRect/>
          </a:stretch>
        </p:blipFill>
        <p:spPr bwMode="auto">
          <a:xfrm>
            <a:off x="5410207" y="7162801"/>
            <a:ext cx="839105" cy="1376363"/>
          </a:xfrm>
          <a:prstGeom prst="rect">
            <a:avLst/>
          </a:prstGeom>
          <a:noFill/>
        </p:spPr>
      </p:pic>
      <p:pic>
        <p:nvPicPr>
          <p:cNvPr id="10" name="Picture 9"/>
          <p:cNvPicPr>
            <a:picLocks noChangeAspect="1"/>
          </p:cNvPicPr>
          <p:nvPr/>
        </p:nvPicPr>
        <p:blipFill>
          <a:blip r:embed="rId5"/>
          <a:stretch>
            <a:fillRect/>
          </a:stretch>
        </p:blipFill>
        <p:spPr>
          <a:xfrm>
            <a:off x="5099113" y="905767"/>
            <a:ext cx="1377887" cy="1033272"/>
          </a:xfrm>
          <a:prstGeom prst="rect">
            <a:avLst/>
          </a:prstGeom>
        </p:spPr>
      </p:pic>
      <p:sp>
        <p:nvSpPr>
          <p:cNvPr id="4" name="Slide Number Placeholder 3"/>
          <p:cNvSpPr>
            <a:spLocks noGrp="1"/>
          </p:cNvSpPr>
          <p:nvPr>
            <p:ph type="sldNum" sz="quarter" idx="10"/>
          </p:nvPr>
        </p:nvSpPr>
        <p:spPr/>
        <p:txBody>
          <a:bodyPr/>
          <a:lstStyle/>
          <a:p>
            <a:fld id="{5047524F-4CE3-4E5D-860D-A5354993CC9F}" type="slidenum">
              <a:rPr lang="en-US" smtClean="0"/>
              <a:pPr/>
              <a:t>9</a:t>
            </a:fld>
            <a:endParaRPr lang="en-US" dirty="0"/>
          </a:p>
        </p:txBody>
      </p:sp>
    </p:spTree>
    <p:extLst>
      <p:ext uri="{BB962C8B-B14F-4D97-AF65-F5344CB8AC3E}">
        <p14:creationId xmlns:p14="http://schemas.microsoft.com/office/powerpoint/2010/main" val="1267424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CHECK-BACK</a:t>
            </a:r>
            <a:endParaRPr lang="en-US" dirty="0"/>
          </a:p>
        </p:txBody>
      </p:sp>
      <p:sp>
        <p:nvSpPr>
          <p:cNvPr id="3" name="Content Placeholder 2"/>
          <p:cNvSpPr>
            <a:spLocks noGrp="1"/>
          </p:cNvSpPr>
          <p:nvPr>
            <p:ph idx="1"/>
          </p:nvPr>
        </p:nvSpPr>
        <p:spPr/>
        <p:txBody>
          <a:bodyPr/>
          <a:lstStyle/>
          <a:p>
            <a:r>
              <a:rPr lang="en-US" b="1" dirty="0" smtClean="0"/>
              <a:t>SAY:</a:t>
            </a:r>
            <a:endParaRPr lang="en-US" dirty="0" smtClean="0"/>
          </a:p>
          <a:p>
            <a:r>
              <a:rPr lang="en-US" dirty="0" smtClean="0"/>
              <a:t>A check-back is a closed-loop communication strategy used to verify and validate information exchanged. The strategy involves the sender initiating a message, the receiver accepting the message and confirming what was communicated, and the sender verifying that the message was received. This can be described as similar to placing an order at a fast food counter or drive-through window—the sender of the information places the order, the receiver accepts the message and repeats the order to ensure that he or she has the correct information, and the sender verifies that the message was received and confirms that the order is accurate.   </a:t>
            </a:r>
          </a:p>
        </p:txBody>
      </p:sp>
      <p:pic>
        <p:nvPicPr>
          <p:cNvPr id="5" name="Picture 4"/>
          <p:cNvPicPr>
            <a:picLocks noChangeAspect="1"/>
          </p:cNvPicPr>
          <p:nvPr/>
        </p:nvPicPr>
        <p:blipFill>
          <a:blip r:embed="rId2"/>
          <a:stretch>
            <a:fillRect/>
          </a:stretch>
        </p:blipFill>
        <p:spPr>
          <a:xfrm>
            <a:off x="381000" y="884428"/>
            <a:ext cx="1377887" cy="1033272"/>
          </a:xfrm>
          <a:prstGeom prst="rect">
            <a:avLst/>
          </a:prstGeom>
        </p:spPr>
      </p:pic>
    </p:spTree>
    <p:extLst>
      <p:ext uri="{BB962C8B-B14F-4D97-AF65-F5344CB8AC3E}">
        <p14:creationId xmlns:p14="http://schemas.microsoft.com/office/powerpoint/2010/main" val="80388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CHECK-BACK TECHNIQUE EXAMPLE</a:t>
            </a:r>
            <a:endParaRPr lang="en-US" dirty="0"/>
          </a:p>
        </p:txBody>
      </p:sp>
      <p:sp>
        <p:nvSpPr>
          <p:cNvPr id="2" name="Content Placeholder 1"/>
          <p:cNvSpPr>
            <a:spLocks noGrp="1"/>
          </p:cNvSpPr>
          <p:nvPr>
            <p:ph idx="1"/>
          </p:nvPr>
        </p:nvSpPr>
        <p:spPr/>
        <p:txBody>
          <a:bodyPr/>
          <a:lstStyle/>
          <a:p>
            <a:pPr lvl="0"/>
            <a:r>
              <a:rPr lang="en-US" b="1" dirty="0">
                <a:solidFill>
                  <a:srgbClr val="000000"/>
                </a:solidFill>
              </a:rPr>
              <a:t>SAY</a:t>
            </a:r>
            <a:r>
              <a:rPr lang="en-US" dirty="0">
                <a:solidFill>
                  <a:srgbClr val="000000"/>
                </a:solidFill>
              </a:rPr>
              <a:t>:</a:t>
            </a:r>
          </a:p>
          <a:p>
            <a:pPr lvl="0"/>
            <a:r>
              <a:rPr lang="en-US" dirty="0">
                <a:solidFill>
                  <a:srgbClr val="000000"/>
                </a:solidFill>
              </a:rPr>
              <a:t>Typically, when a team me</a:t>
            </a:r>
            <a:r>
              <a:rPr lang="en-US" dirty="0"/>
              <a:t>mber calls out information, he or she anticipates a response on any order that must be checked back. For example, if a team member was asked by a primary care provider to administer the influenza vaccine to Mrs. </a:t>
            </a:r>
            <a:r>
              <a:rPr lang="en-US" dirty="0" smtClean="0"/>
              <a:t>Green </a:t>
            </a:r>
            <a:r>
              <a:rPr lang="en-US" dirty="0"/>
              <a:t>in room 6, upon hearing this, the team member should check back to the primary care provider.  The team member should confirm by saying, “So, you want me to give Mrs. </a:t>
            </a:r>
            <a:r>
              <a:rPr lang="en-US" dirty="0" smtClean="0"/>
              <a:t>Green </a:t>
            </a:r>
            <a:r>
              <a:rPr lang="en-US" dirty="0"/>
              <a:t>in room 6 the influenza vaccine?  I will prepare the vaccine.  Please provide the follow on order.”</a:t>
            </a:r>
          </a:p>
          <a:p>
            <a:endParaRPr lang="en-US" dirty="0"/>
          </a:p>
        </p:txBody>
      </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5099113" y="914400"/>
            <a:ext cx="1377887" cy="1033272"/>
          </a:xfrm>
          <a:prstGeom prst="rect">
            <a:avLst/>
          </a:prstGeom>
        </p:spPr>
      </p:pic>
      <p:sp>
        <p:nvSpPr>
          <p:cNvPr id="4" name="Slide Number Placeholder 3"/>
          <p:cNvSpPr>
            <a:spLocks noGrp="1"/>
          </p:cNvSpPr>
          <p:nvPr>
            <p:ph type="sldNum" sz="quarter" idx="10"/>
          </p:nvPr>
        </p:nvSpPr>
        <p:spPr/>
        <p:txBody>
          <a:bodyPr/>
          <a:lstStyle/>
          <a:p>
            <a:fld id="{5047524F-4CE3-4E5D-860D-A5354993CC9F}" type="slidenum">
              <a:rPr lang="en-US" smtClean="0"/>
              <a:pPr/>
              <a:t>11</a:t>
            </a:fld>
            <a:endParaRPr lang="en-US" dirty="0"/>
          </a:p>
        </p:txBody>
      </p:sp>
    </p:spTree>
    <p:extLst>
      <p:ext uri="{BB962C8B-B14F-4D97-AF65-F5344CB8AC3E}">
        <p14:creationId xmlns:p14="http://schemas.microsoft.com/office/powerpoint/2010/main" val="142294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COMMUNICATION VIDEO</a:t>
            </a:r>
            <a:endParaRPr lang="en-US" dirty="0"/>
          </a:p>
        </p:txBody>
      </p:sp>
      <p:pic>
        <p:nvPicPr>
          <p:cNvPr id="18" name="Picture 6" descr="director penguin used to start video">
            <a:hlinkClick r:id="rId2" action="ppaction://hlinkfile"/>
          </p:cNvPr>
          <p:cNvPicPr>
            <a:picLocks noGrp="1" noChangeAspect="1" noChangeArrowheads="1"/>
          </p:cNvPicPr>
          <p:nvPr>
            <p:ph idx="1"/>
          </p:nvPr>
        </p:nvPicPr>
        <p:blipFill>
          <a:blip r:embed="rId3" cstate="print"/>
          <a:stretch>
            <a:fillRect/>
          </a:stretch>
        </p:blipFill>
        <p:spPr>
          <a:xfrm>
            <a:off x="5401195" y="6858000"/>
            <a:ext cx="1113905" cy="1209502"/>
          </a:xfrm>
        </p:spPr>
      </p:pic>
      <p:sp>
        <p:nvSpPr>
          <p:cNvPr id="7" name="Rectangle 23"/>
          <p:cNvSpPr>
            <a:spLocks noChangeArrowheads="1"/>
          </p:cNvSpPr>
          <p:nvPr/>
        </p:nvSpPr>
        <p:spPr bwMode="auto">
          <a:xfrm>
            <a:off x="346043" y="2971800"/>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b="1" dirty="0">
                <a:solidFill>
                  <a:srgbClr val="333399"/>
                </a:solidFill>
              </a:rPr>
              <a:t>	VIDEO TIME:</a:t>
            </a:r>
          </a:p>
          <a:p>
            <a:pPr fontAlgn="base">
              <a:spcBef>
                <a:spcPct val="50000"/>
              </a:spcBef>
              <a:spcAft>
                <a:spcPct val="0"/>
              </a:spcAft>
              <a:tabLst>
                <a:tab pos="285750" algn="l"/>
              </a:tabLst>
            </a:pPr>
            <a:r>
              <a:rPr lang="en-US" sz="1200" dirty="0">
                <a:solidFill>
                  <a:srgbClr val="333399"/>
                </a:solidFill>
              </a:rPr>
              <a:t>	3:32 minutes</a:t>
            </a:r>
          </a:p>
        </p:txBody>
      </p:sp>
      <p:pic>
        <p:nvPicPr>
          <p:cNvPr id="8" name="Picture 24"/>
          <p:cNvPicPr>
            <a:picLocks noChangeAspect="1" noChangeArrowheads="1"/>
          </p:cNvPicPr>
          <p:nvPr/>
        </p:nvPicPr>
        <p:blipFill>
          <a:blip r:embed="rId4" cstate="print"/>
          <a:srcRect/>
          <a:stretch>
            <a:fillRect/>
          </a:stretch>
        </p:blipFill>
        <p:spPr bwMode="auto">
          <a:xfrm>
            <a:off x="346043" y="2984500"/>
            <a:ext cx="304800" cy="247650"/>
          </a:xfrm>
          <a:prstGeom prst="rect">
            <a:avLst/>
          </a:prstGeom>
          <a:noFill/>
        </p:spPr>
      </p:pic>
      <p:sp>
        <p:nvSpPr>
          <p:cNvPr id="9" name="Rectangle 25"/>
          <p:cNvSpPr>
            <a:spLocks noChangeArrowheads="1"/>
          </p:cNvSpPr>
          <p:nvPr/>
        </p:nvSpPr>
        <p:spPr bwMode="auto">
          <a:xfrm>
            <a:off x="346043" y="3657600"/>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dirty="0">
                <a:solidFill>
                  <a:srgbClr val="333399"/>
                </a:solidFill>
              </a:rPr>
              <a:t>	</a:t>
            </a:r>
            <a:r>
              <a:rPr lang="en-US" sz="1200" b="1" dirty="0">
                <a:solidFill>
                  <a:srgbClr val="333399"/>
                </a:solidFill>
              </a:rPr>
              <a:t>MATERIALS:</a:t>
            </a:r>
          </a:p>
          <a:p>
            <a:pPr marL="169863" lvl="1" indent="-168275" fontAlgn="base">
              <a:spcBef>
                <a:spcPct val="50000"/>
              </a:spcBef>
              <a:spcAft>
                <a:spcPct val="0"/>
              </a:spcAft>
              <a:buFontTx/>
              <a:buChar char="•"/>
              <a:tabLst>
                <a:tab pos="285750" algn="l"/>
              </a:tabLst>
            </a:pPr>
            <a:r>
              <a:rPr lang="en-US" sz="1200" dirty="0">
                <a:solidFill>
                  <a:srgbClr val="333399"/>
                </a:solidFill>
              </a:rPr>
              <a:t>Video</a:t>
            </a:r>
          </a:p>
        </p:txBody>
      </p:sp>
      <p:pic>
        <p:nvPicPr>
          <p:cNvPr id="10" name="Picture 26"/>
          <p:cNvPicPr>
            <a:picLocks noChangeAspect="1" noChangeArrowheads="1"/>
          </p:cNvPicPr>
          <p:nvPr/>
        </p:nvPicPr>
        <p:blipFill>
          <a:blip r:embed="rId5" cstate="print"/>
          <a:srcRect/>
          <a:stretch>
            <a:fillRect/>
          </a:stretch>
        </p:blipFill>
        <p:spPr bwMode="auto">
          <a:xfrm>
            <a:off x="430180" y="3657600"/>
            <a:ext cx="136525" cy="273050"/>
          </a:xfrm>
          <a:prstGeom prst="rect">
            <a:avLst/>
          </a:prstGeom>
          <a:noFill/>
          <a:ln w="9525">
            <a:noFill/>
            <a:miter lim="800000"/>
            <a:headEnd/>
            <a:tailEnd/>
          </a:ln>
        </p:spPr>
      </p:pic>
      <p:sp>
        <p:nvSpPr>
          <p:cNvPr id="15" name="Rectangle 22"/>
          <p:cNvSpPr>
            <a:spLocks noChangeArrowheads="1"/>
          </p:cNvSpPr>
          <p:nvPr/>
        </p:nvSpPr>
        <p:spPr bwMode="auto">
          <a:xfrm>
            <a:off x="1943100" y="888998"/>
            <a:ext cx="4572000" cy="1559389"/>
          </a:xfrm>
          <a:prstGeom prst="rect">
            <a:avLst/>
          </a:prstGeom>
          <a:noFill/>
          <a:ln w="9525">
            <a:noFill/>
            <a:miter lim="800000"/>
            <a:headEnd/>
            <a:tailEnd/>
          </a:ln>
          <a:effectLst/>
        </p:spPr>
        <p:txBody>
          <a:bodyPr lIns="91429" tIns="45714" rIns="91429" bIns="45714">
            <a:spAutoFit/>
          </a:bodyPr>
          <a:lstStyle/>
          <a:p>
            <a:pPr fontAlgn="base">
              <a:spcBef>
                <a:spcPts val="720"/>
              </a:spcBef>
              <a:spcAft>
                <a:spcPct val="0"/>
              </a:spcAft>
            </a:pPr>
            <a:r>
              <a:rPr lang="en-US" sz="1200" b="1" dirty="0">
                <a:solidFill>
                  <a:srgbClr val="000000"/>
                </a:solidFill>
              </a:rPr>
              <a:t>SAY:  </a:t>
            </a:r>
          </a:p>
          <a:p>
            <a:pPr fontAlgn="base">
              <a:spcBef>
                <a:spcPts val="720"/>
              </a:spcBef>
              <a:spcAft>
                <a:spcPct val="0"/>
              </a:spcAft>
            </a:pPr>
            <a:r>
              <a:rPr lang="en-US" sz="1200" dirty="0" smtClean="0">
                <a:solidFill>
                  <a:srgbClr val="000000"/>
                </a:solidFill>
              </a:rPr>
              <a:t>Let’s </a:t>
            </a:r>
            <a:r>
              <a:rPr lang="en-US" sz="1200" dirty="0">
                <a:solidFill>
                  <a:srgbClr val="000000"/>
                </a:solidFill>
              </a:rPr>
              <a:t>watch the </a:t>
            </a:r>
            <a:r>
              <a:rPr lang="en-US" sz="1200" dirty="0" smtClean="0">
                <a:solidFill>
                  <a:srgbClr val="000000"/>
                </a:solidFill>
              </a:rPr>
              <a:t>fourth </a:t>
            </a:r>
            <a:r>
              <a:rPr lang="en-US" sz="1200" dirty="0" smtClean="0"/>
              <a:t>primary care </a:t>
            </a:r>
            <a:r>
              <a:rPr lang="en-US" sz="1200" dirty="0"/>
              <a:t>office demonstrate proper team communication.</a:t>
            </a:r>
          </a:p>
          <a:p>
            <a:pPr fontAlgn="base">
              <a:spcBef>
                <a:spcPts val="720"/>
              </a:spcBef>
              <a:spcAft>
                <a:spcPct val="0"/>
              </a:spcAft>
            </a:pPr>
            <a:endParaRPr lang="en-US" sz="1200" b="1" dirty="0">
              <a:solidFill>
                <a:srgbClr val="000000"/>
              </a:solidFill>
            </a:endParaRPr>
          </a:p>
          <a:p>
            <a:pPr fontAlgn="base">
              <a:spcBef>
                <a:spcPts val="720"/>
              </a:spcBef>
              <a:spcAft>
                <a:spcPct val="0"/>
              </a:spcAft>
              <a:tabLst>
                <a:tab pos="236538" algn="l"/>
              </a:tabLst>
            </a:pPr>
            <a:r>
              <a:rPr lang="en-US" sz="1200" b="1" i="1" dirty="0">
                <a:solidFill>
                  <a:srgbClr val="000000"/>
                </a:solidFill>
              </a:rPr>
              <a:t>	</a:t>
            </a:r>
            <a:r>
              <a:rPr lang="en-US" sz="1200" b="1" i="1" dirty="0" smtClean="0">
                <a:solidFill>
                  <a:srgbClr val="000000"/>
                </a:solidFill>
              </a:rPr>
              <a:t> </a:t>
            </a:r>
            <a:r>
              <a:rPr lang="en-US" sz="1200" b="1" i="1" dirty="0" smtClean="0">
                <a:solidFill>
                  <a:srgbClr val="002060"/>
                </a:solidFill>
              </a:rPr>
              <a:t>DO</a:t>
            </a:r>
            <a:r>
              <a:rPr lang="en-US" sz="1200" b="1" i="1" dirty="0">
                <a:solidFill>
                  <a:srgbClr val="002060"/>
                </a:solidFill>
              </a:rPr>
              <a:t>: </a:t>
            </a:r>
            <a:r>
              <a:rPr lang="en-US" sz="1200" i="1" dirty="0">
                <a:solidFill>
                  <a:srgbClr val="002060"/>
                </a:solidFill>
              </a:rPr>
              <a:t>Play the video by clicking the director icon on the slide.</a:t>
            </a:r>
            <a:endParaRPr lang="en-US" sz="1200" b="1" i="1" dirty="0">
              <a:solidFill>
                <a:srgbClr val="002060"/>
              </a:solidFill>
            </a:endParaRPr>
          </a:p>
          <a:p>
            <a:pPr fontAlgn="base">
              <a:spcBef>
                <a:spcPts val="720"/>
              </a:spcBef>
              <a:spcAft>
                <a:spcPct val="0"/>
              </a:spcAft>
            </a:pPr>
            <a:r>
              <a:rPr lang="en-US" sz="1200" b="1" dirty="0">
                <a:solidFill>
                  <a:srgbClr val="000000"/>
                </a:solidFill>
              </a:rPr>
              <a:t>       </a:t>
            </a:r>
            <a:endParaRPr lang="en-US" sz="1200" b="1" dirty="0" smtClean="0">
              <a:solidFill>
                <a:srgbClr val="000000"/>
              </a:solidFill>
            </a:endParaRPr>
          </a:p>
        </p:txBody>
      </p:sp>
      <p:pic>
        <p:nvPicPr>
          <p:cNvPr id="17" name="Picture 28"/>
          <p:cNvPicPr>
            <a:picLocks noChangeAspect="1" noChangeArrowheads="1"/>
          </p:cNvPicPr>
          <p:nvPr/>
        </p:nvPicPr>
        <p:blipFill>
          <a:blip r:embed="rId6" cstate="print"/>
          <a:srcRect/>
          <a:stretch>
            <a:fillRect/>
          </a:stretch>
        </p:blipFill>
        <p:spPr bwMode="auto">
          <a:xfrm>
            <a:off x="1943100" y="1892300"/>
            <a:ext cx="336550" cy="254000"/>
          </a:xfrm>
          <a:prstGeom prst="rect">
            <a:avLst/>
          </a:prstGeom>
          <a:noFill/>
          <a:ln w="9525">
            <a:noFill/>
            <a:miter lim="800000"/>
            <a:headEnd/>
            <a:tailEnd/>
          </a:ln>
        </p:spPr>
      </p:pic>
      <p:pic>
        <p:nvPicPr>
          <p:cNvPr id="12" name="Picture 11"/>
          <p:cNvPicPr>
            <a:picLocks noChangeAspect="1"/>
          </p:cNvPicPr>
          <p:nvPr/>
        </p:nvPicPr>
        <p:blipFill>
          <a:blip r:embed="rId7"/>
          <a:stretch>
            <a:fillRect/>
          </a:stretch>
        </p:blipFill>
        <p:spPr>
          <a:xfrm>
            <a:off x="346043" y="905764"/>
            <a:ext cx="1377887" cy="1033272"/>
          </a:xfrm>
          <a:prstGeom prst="rect">
            <a:avLst/>
          </a:prstGeom>
        </p:spPr>
      </p:pic>
    </p:spTree>
    <p:extLst>
      <p:ext uri="{BB962C8B-B14F-4D97-AF65-F5344CB8AC3E}">
        <p14:creationId xmlns:p14="http://schemas.microsoft.com/office/powerpoint/2010/main" val="24132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COMMUNICATION VIDEO</a:t>
            </a:r>
            <a:endParaRPr lang="en-US" dirty="0"/>
          </a:p>
        </p:txBody>
      </p:sp>
      <p:sp>
        <p:nvSpPr>
          <p:cNvPr id="2" name="Content Placeholder 1"/>
          <p:cNvSpPr>
            <a:spLocks noGrp="1"/>
          </p:cNvSpPr>
          <p:nvPr>
            <p:ph idx="1"/>
          </p:nvPr>
        </p:nvSpPr>
        <p:spPr/>
        <p:txBody>
          <a:bodyPr/>
          <a:lstStyle/>
          <a:p>
            <a:pPr lvl="0">
              <a:spcBef>
                <a:spcPts val="720"/>
              </a:spcBef>
            </a:pPr>
            <a:r>
              <a:rPr lang="en-US" b="1" dirty="0" smtClean="0">
                <a:solidFill>
                  <a:srgbClr val="000000"/>
                </a:solidFill>
              </a:rPr>
              <a:t>        DISCUSSION</a:t>
            </a:r>
            <a:r>
              <a:rPr lang="en-US" b="1" dirty="0">
                <a:solidFill>
                  <a:srgbClr val="000000"/>
                </a:solidFill>
              </a:rPr>
              <a:t>:</a:t>
            </a:r>
          </a:p>
          <a:p>
            <a:pPr lvl="0">
              <a:spcBef>
                <a:spcPts val="720"/>
              </a:spcBef>
            </a:pPr>
            <a:endParaRPr lang="en-US" dirty="0" smtClean="0">
              <a:solidFill>
                <a:srgbClr val="000000"/>
              </a:solidFill>
            </a:endParaRPr>
          </a:p>
          <a:p>
            <a:pPr lvl="0">
              <a:spcBef>
                <a:spcPts val="720"/>
              </a:spcBef>
            </a:pPr>
            <a:r>
              <a:rPr lang="en-US" dirty="0" smtClean="0">
                <a:solidFill>
                  <a:srgbClr val="000000"/>
                </a:solidFill>
              </a:rPr>
              <a:t>Discuss </a:t>
            </a:r>
            <a:r>
              <a:rPr lang="en-US" dirty="0">
                <a:solidFill>
                  <a:srgbClr val="000000"/>
                </a:solidFill>
              </a:rPr>
              <a:t>the video and what they did right this time . Ask participants if anything else could have been done to improve the situation.</a:t>
            </a:r>
            <a:endParaRPr lang="en-US" b="1" dirty="0">
              <a:solidFill>
                <a:srgbClr val="000000"/>
              </a:solidFill>
            </a:endParaRPr>
          </a:p>
          <a:p>
            <a:pPr lvl="0">
              <a:spcBef>
                <a:spcPts val="720"/>
              </a:spcBef>
            </a:pPr>
            <a:endParaRPr lang="en-US" dirty="0">
              <a:solidFill>
                <a:srgbClr val="000000"/>
              </a:solidFill>
            </a:endParaRPr>
          </a:p>
          <a:p>
            <a:pPr lvl="0">
              <a:spcBef>
                <a:spcPts val="720"/>
              </a:spcBef>
            </a:pPr>
            <a:r>
              <a:rPr lang="en-US" dirty="0">
                <a:solidFill>
                  <a:srgbClr val="000000"/>
                </a:solidFill>
              </a:rPr>
              <a:t>Possible discussion points:</a:t>
            </a:r>
          </a:p>
          <a:p>
            <a:pPr marL="171450" lvl="0" indent="-171450">
              <a:spcBef>
                <a:spcPts val="600"/>
              </a:spcBef>
              <a:buFont typeface="Arial" pitchFamily="34" charset="0"/>
              <a:buChar char="•"/>
            </a:pPr>
            <a:r>
              <a:rPr lang="en-US" dirty="0">
                <a:solidFill>
                  <a:srgbClr val="000000"/>
                </a:solidFill>
              </a:rPr>
              <a:t>Was proper communication demonstrated in this video?</a:t>
            </a:r>
          </a:p>
          <a:p>
            <a:pPr marL="171450" lvl="0" indent="-171450">
              <a:spcBef>
                <a:spcPts val="600"/>
              </a:spcBef>
              <a:buFont typeface="Arial" pitchFamily="34" charset="0"/>
              <a:buChar char="•"/>
            </a:pPr>
            <a:r>
              <a:rPr lang="en-US" dirty="0">
                <a:solidFill>
                  <a:srgbClr val="000000"/>
                </a:solidFill>
              </a:rPr>
              <a:t>Was this strategy effective?  Why or why not?</a:t>
            </a:r>
          </a:p>
          <a:p>
            <a:pPr marL="171450" lvl="0" indent="-171450">
              <a:spcBef>
                <a:spcPts val="600"/>
              </a:spcBef>
              <a:buFont typeface="Arial" pitchFamily="34" charset="0"/>
              <a:buChar char="•"/>
            </a:pPr>
            <a:r>
              <a:rPr lang="en-US" dirty="0">
                <a:solidFill>
                  <a:srgbClr val="000000"/>
                </a:solidFill>
              </a:rPr>
              <a:t>Did you see any other opportunities for better communication in this video?</a:t>
            </a:r>
          </a:p>
          <a:p>
            <a:pPr marL="171450" lvl="0" indent="-171450">
              <a:spcBef>
                <a:spcPts val="600"/>
              </a:spcBef>
              <a:buFont typeface="Arial" pitchFamily="34" charset="0"/>
              <a:buChar char="•"/>
            </a:pPr>
            <a:r>
              <a:rPr lang="en-US" dirty="0">
                <a:solidFill>
                  <a:srgbClr val="000000"/>
                </a:solidFill>
              </a:rPr>
              <a:t>Have you encountered situations similar to this with your team?  If so how did you overcome it?</a:t>
            </a:r>
          </a:p>
          <a:p>
            <a:endParaRPr lang="en-US" dirty="0"/>
          </a:p>
        </p:txBody>
      </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6" name="Picture 27" descr="Discussion Icon"/>
          <p:cNvPicPr>
            <a:picLocks noChangeAspect="1" noChangeArrowheads="1"/>
          </p:cNvPicPr>
          <p:nvPr/>
        </p:nvPicPr>
        <p:blipFill>
          <a:blip r:embed="rId3" cstate="print"/>
          <a:srcRect/>
          <a:stretch>
            <a:fillRect/>
          </a:stretch>
        </p:blipFill>
        <p:spPr bwMode="auto">
          <a:xfrm>
            <a:off x="381000" y="874681"/>
            <a:ext cx="292100" cy="292100"/>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5115081" y="892154"/>
            <a:ext cx="1377887" cy="1033272"/>
          </a:xfrm>
          <a:prstGeom prst="rect">
            <a:avLst/>
          </a:prstGeom>
        </p:spPr>
      </p:pic>
      <p:sp>
        <p:nvSpPr>
          <p:cNvPr id="4" name="Slide Number Placeholder 3"/>
          <p:cNvSpPr>
            <a:spLocks noGrp="1"/>
          </p:cNvSpPr>
          <p:nvPr>
            <p:ph type="sldNum" sz="quarter" idx="10"/>
          </p:nvPr>
        </p:nvSpPr>
        <p:spPr/>
        <p:txBody>
          <a:bodyPr/>
          <a:lstStyle/>
          <a:p>
            <a:fld id="{5047524F-4CE3-4E5D-860D-A5354993CC9F}" type="slidenum">
              <a:rPr lang="en-US" smtClean="0"/>
              <a:pPr/>
              <a:t>13</a:t>
            </a:fld>
            <a:endParaRPr lang="en-US" dirty="0"/>
          </a:p>
        </p:txBody>
      </p:sp>
    </p:spTree>
    <p:extLst>
      <p:ext uri="{BB962C8B-B14F-4D97-AF65-F5344CB8AC3E}">
        <p14:creationId xmlns:p14="http://schemas.microsoft.com/office/powerpoint/2010/main" val="990374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EXERCISE</a:t>
            </a:r>
            <a:endParaRPr lang="en-US" dirty="0"/>
          </a:p>
        </p:txBody>
      </p:sp>
      <p:sp>
        <p:nvSpPr>
          <p:cNvPr id="3" name="Content Placeholder 2"/>
          <p:cNvSpPr>
            <a:spLocks noGrp="1"/>
          </p:cNvSpPr>
          <p:nvPr>
            <p:ph idx="1"/>
          </p:nvPr>
        </p:nvSpPr>
        <p:spPr/>
        <p:txBody>
          <a:bodyPr/>
          <a:lstStyle/>
          <a:p>
            <a:r>
              <a:rPr lang="en-US" b="1" dirty="0" smtClean="0"/>
              <a:t>SAY:</a:t>
            </a:r>
          </a:p>
          <a:p>
            <a:r>
              <a:rPr lang="en-US" dirty="0" smtClean="0"/>
              <a:t>We’re now going to take a few minutes and think about our team’s communication.  What are some areas for improvement?  How are staff involved?  How are patients and families involved?  If you had a magic wand, what strategies would you use to address the communication breakdowns on your team?</a:t>
            </a:r>
          </a:p>
          <a:p>
            <a:endParaRPr lang="en-US" dirty="0" smtClean="0"/>
          </a:p>
          <a:p>
            <a:r>
              <a:rPr lang="en-US" b="1" dirty="0" smtClean="0"/>
              <a:t>	INSTRUCTOR NOTE:</a:t>
            </a:r>
          </a:p>
          <a:p>
            <a:r>
              <a:rPr lang="en-US" dirty="0" smtClean="0"/>
              <a:t>Allow them about 5 minutes to group with two or three other participants and share their experiences. Then ask if there are volunteers who are willing to share their experiences as well as their suggestion for a strategy that can be used to address the issue.</a:t>
            </a:r>
          </a:p>
        </p:txBody>
      </p:sp>
      <p:pic>
        <p:nvPicPr>
          <p:cNvPr id="5" name="Picture 23"/>
          <p:cNvPicPr>
            <a:picLocks noChangeAspect="1" noChangeArrowheads="1"/>
          </p:cNvPicPr>
          <p:nvPr/>
        </p:nvPicPr>
        <p:blipFill>
          <a:blip r:embed="rId2" cstate="print"/>
          <a:srcRect/>
          <a:stretch>
            <a:fillRect/>
          </a:stretch>
        </p:blipFill>
        <p:spPr bwMode="auto">
          <a:xfrm>
            <a:off x="1981200" y="2455123"/>
            <a:ext cx="304800" cy="201612"/>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388007" y="871728"/>
            <a:ext cx="1377887" cy="1033272"/>
          </a:xfrm>
          <a:prstGeom prst="rect">
            <a:avLst/>
          </a:prstGeom>
        </p:spPr>
      </p:pic>
    </p:spTree>
    <p:extLst>
      <p:ext uri="{BB962C8B-B14F-4D97-AF65-F5344CB8AC3E}">
        <p14:creationId xmlns:p14="http://schemas.microsoft.com/office/powerpoint/2010/main" val="233789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FRONT OFFICE SCENARIO</a:t>
            </a:r>
            <a:endParaRPr lang="en-US" dirty="0"/>
          </a:p>
        </p:txBody>
      </p:sp>
      <p:sp>
        <p:nvSpPr>
          <p:cNvPr id="2" name="Content Placeholder 1"/>
          <p:cNvSpPr>
            <a:spLocks noGrp="1"/>
          </p:cNvSpPr>
          <p:nvPr>
            <p:ph idx="1"/>
          </p:nvPr>
        </p:nvSpPr>
        <p:spPr/>
        <p:txBody>
          <a:bodyPr/>
          <a:lstStyle/>
          <a:p>
            <a:pPr lvl="0"/>
            <a:r>
              <a:rPr lang="en-US" b="1" dirty="0">
                <a:solidFill>
                  <a:srgbClr val="000000"/>
                </a:solidFill>
              </a:rPr>
              <a:t>SAY:</a:t>
            </a:r>
          </a:p>
          <a:p>
            <a:pPr lvl="0"/>
            <a:r>
              <a:rPr lang="en-US" dirty="0">
                <a:solidFill>
                  <a:srgbClr val="000000"/>
                </a:solidFill>
              </a:rPr>
              <a:t>Now let’s look at the following scenario and see how communication can be demonstrated in the nonclinical aspects of the primary care team:</a:t>
            </a:r>
          </a:p>
          <a:p>
            <a:pPr lvl="0"/>
            <a:endParaRPr lang="en-US" dirty="0">
              <a:solidFill>
                <a:srgbClr val="000000"/>
              </a:solidFill>
            </a:endParaRPr>
          </a:p>
          <a:p>
            <a:pPr lvl="0"/>
            <a:r>
              <a:rPr lang="en-US" b="1" dirty="0">
                <a:solidFill>
                  <a:srgbClr val="000000"/>
                </a:solidFill>
              </a:rPr>
              <a:t>READ THE SCENARIO:</a:t>
            </a:r>
          </a:p>
          <a:p>
            <a:pPr lvl="0"/>
            <a:r>
              <a:rPr lang="en-US" i="1" dirty="0"/>
              <a:t>For some unknown reason the electronic health record was not working and the staff had to write paper notes.  A patient had an appointment for </a:t>
            </a:r>
            <a:r>
              <a:rPr lang="en-US" i="1" dirty="0" err="1"/>
              <a:t>followup</a:t>
            </a:r>
            <a:r>
              <a:rPr lang="en-US" i="1" dirty="0"/>
              <a:t> of labs and x rays.  Since they could not</a:t>
            </a:r>
            <a:r>
              <a:rPr lang="en-US" i="1" strike="sngStrike" dirty="0"/>
              <a:t> </a:t>
            </a:r>
            <a:r>
              <a:rPr lang="en-US" i="1" dirty="0"/>
              <a:t>access the diagnostic data, the provider asked the secretary to call both the lab and the radiology service to get the results by</a:t>
            </a:r>
            <a:r>
              <a:rPr lang="en-US" i="1" strike="sngStrike" dirty="0"/>
              <a:t> </a:t>
            </a:r>
            <a:r>
              <a:rPr lang="en-US" i="1" dirty="0"/>
              <a:t>phone.  The secretary called and explained</a:t>
            </a:r>
            <a:r>
              <a:rPr lang="en-US" i="1" strike="sngStrike" dirty="0"/>
              <a:t> </a:t>
            </a:r>
            <a:r>
              <a:rPr lang="en-US" i="1" dirty="0"/>
              <a:t>the situation, background, and assessment, and requested the needed information.  This method of communication expedited the transfer of information from the radiology technician to the secretary.  The provider could then see the patient on time and discuss her lab and x ray results.</a:t>
            </a:r>
          </a:p>
        </p:txBody>
      </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7" name="Picture 6"/>
          <p:cNvPicPr>
            <a:picLocks noChangeAspect="1"/>
          </p:cNvPicPr>
          <p:nvPr/>
        </p:nvPicPr>
        <p:blipFill>
          <a:blip r:embed="rId3"/>
          <a:stretch>
            <a:fillRect/>
          </a:stretch>
        </p:blipFill>
        <p:spPr>
          <a:xfrm>
            <a:off x="5105400" y="914400"/>
            <a:ext cx="1377887" cy="1033272"/>
          </a:xfrm>
          <a:prstGeom prst="rect">
            <a:avLst/>
          </a:prstGeom>
        </p:spPr>
      </p:pic>
      <p:sp>
        <p:nvSpPr>
          <p:cNvPr id="3" name="Slide Number Placeholder 2"/>
          <p:cNvSpPr>
            <a:spLocks noGrp="1"/>
          </p:cNvSpPr>
          <p:nvPr>
            <p:ph type="sldNum" sz="quarter" idx="10"/>
          </p:nvPr>
        </p:nvSpPr>
        <p:spPr/>
        <p:txBody>
          <a:bodyPr/>
          <a:lstStyle/>
          <a:p>
            <a:fld id="{5047524F-4CE3-4E5D-860D-A5354993CC9F}" type="slidenum">
              <a:rPr lang="en-US" smtClean="0"/>
              <a:pPr/>
              <a:t>15</a:t>
            </a:fld>
            <a:endParaRPr lang="en-US" dirty="0"/>
          </a:p>
        </p:txBody>
      </p:sp>
    </p:spTree>
    <p:extLst>
      <p:ext uri="{BB962C8B-B14F-4D97-AF65-F5344CB8AC3E}">
        <p14:creationId xmlns:p14="http://schemas.microsoft.com/office/powerpoint/2010/main" val="677726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FRONT OFFICE SCENARIO</a:t>
            </a:r>
          </a:p>
        </p:txBody>
      </p:sp>
      <p:sp>
        <p:nvSpPr>
          <p:cNvPr id="2" name="Content Placeholder 1"/>
          <p:cNvSpPr>
            <a:spLocks noGrp="1"/>
          </p:cNvSpPr>
          <p:nvPr>
            <p:ph idx="1"/>
          </p:nvPr>
        </p:nvSpPr>
        <p:spPr/>
        <p:txBody>
          <a:bodyPr/>
          <a:lstStyle/>
          <a:p>
            <a:r>
              <a:rPr lang="en-US" b="1" dirty="0"/>
              <a:t>SAY:</a:t>
            </a:r>
          </a:p>
          <a:p>
            <a:r>
              <a:rPr lang="en-US" dirty="0"/>
              <a:t>Did anyone pick up on the use of SBAR in this scenario? The administrative assistant called and explained the situation, </a:t>
            </a:r>
            <a:r>
              <a:rPr lang="en-US" strike="sngStrike" dirty="0"/>
              <a:t> </a:t>
            </a:r>
            <a:r>
              <a:rPr lang="en-US" dirty="0"/>
              <a:t>background, and assessment, and requested the necessary information.</a:t>
            </a:r>
          </a:p>
          <a:p>
            <a:r>
              <a:rPr lang="en-US" dirty="0"/>
              <a:t>As with all the other </a:t>
            </a:r>
            <a:r>
              <a:rPr lang="en-US" dirty="0" err="1"/>
              <a:t>TeamSTEPPS</a:t>
            </a:r>
            <a:r>
              <a:rPr lang="en-US" dirty="0"/>
              <a:t> concepts, good communication applies to everyone within the medical office.  Remember, teamwork is everyone’s responsibility.</a:t>
            </a:r>
          </a:p>
          <a:p>
            <a:endParaRPr lang="en-US" dirty="0"/>
          </a:p>
        </p:txBody>
      </p:sp>
      <p:pic>
        <p:nvPicPr>
          <p:cNvPr id="5" name="Picture 4"/>
          <p:cNvPicPr>
            <a:picLocks noChangeAspect="1"/>
          </p:cNvPicPr>
          <p:nvPr/>
        </p:nvPicPr>
        <p:blipFill>
          <a:blip r:embed="rId2"/>
          <a:stretch>
            <a:fillRect/>
          </a:stretch>
        </p:blipFill>
        <p:spPr>
          <a:xfrm>
            <a:off x="381000" y="914400"/>
            <a:ext cx="1377887" cy="1033272"/>
          </a:xfrm>
          <a:prstGeom prst="rect">
            <a:avLst/>
          </a:prstGeom>
        </p:spPr>
      </p:pic>
    </p:spTree>
    <p:extLst>
      <p:ext uri="{BB962C8B-B14F-4D97-AF65-F5344CB8AC3E}">
        <p14:creationId xmlns:p14="http://schemas.microsoft.com/office/powerpoint/2010/main" val="398528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sp>
        <p:nvSpPr>
          <p:cNvPr id="8" name="Title 4"/>
          <p:cNvSpPr>
            <a:spLocks noGrp="1"/>
          </p:cNvSpPr>
          <p:nvPr>
            <p:ph type="title"/>
          </p:nvPr>
        </p:nvSpPr>
        <p:spPr/>
        <p:txBody>
          <a:bodyPr/>
          <a:lstStyle/>
          <a:p>
            <a:r>
              <a:rPr lang="en-US" smtClean="0"/>
              <a:t>BARRIERS – TOOLS – OUTCOMES</a:t>
            </a:r>
            <a:endParaRPr lang="en-US" dirty="0"/>
          </a:p>
        </p:txBody>
      </p:sp>
      <p:sp>
        <p:nvSpPr>
          <p:cNvPr id="6" name="Content Placeholder 5"/>
          <p:cNvSpPr>
            <a:spLocks noGrp="1"/>
          </p:cNvSpPr>
          <p:nvPr>
            <p:ph idx="1"/>
          </p:nvPr>
        </p:nvSpPr>
        <p:spPr/>
        <p:txBody>
          <a:bodyPr/>
          <a:lstStyle/>
          <a:p>
            <a:pPr>
              <a:spcBef>
                <a:spcPts val="720"/>
              </a:spcBef>
            </a:pPr>
            <a:r>
              <a:rPr lang="en-US" b="1" dirty="0"/>
              <a:t>SAY:</a:t>
            </a:r>
          </a:p>
          <a:p>
            <a:pPr>
              <a:spcBef>
                <a:spcPts val="720"/>
              </a:spcBef>
            </a:pPr>
            <a:r>
              <a:rPr lang="en-US" dirty="0">
                <a:latin typeface="Arial" charset="0"/>
              </a:rPr>
              <a:t>Communication skills interact directly with leadership, situation monitoring, and mutual support. These are the principles you will learn about in the following presentations.</a:t>
            </a:r>
          </a:p>
          <a:p>
            <a:pPr marL="463550" lvl="0" indent="-231775">
              <a:spcBef>
                <a:spcPts val="720"/>
              </a:spcBef>
              <a:buFont typeface="Arial" panose="020B0604020202020204" pitchFamily="34" charset="0"/>
              <a:buChar char="•"/>
            </a:pPr>
            <a:r>
              <a:rPr lang="en-US" dirty="0">
                <a:latin typeface="Arial" charset="0"/>
              </a:rPr>
              <a:t>Team leaders require effective communication skills to convey clear information, provide awareness of roles and responsibilities, and provide feedback. </a:t>
            </a:r>
          </a:p>
          <a:p>
            <a:pPr marL="463550" lvl="0" indent="-231775">
              <a:spcBef>
                <a:spcPts val="720"/>
              </a:spcBef>
              <a:buFont typeface="Arial" panose="020B0604020202020204" pitchFamily="34" charset="0"/>
              <a:buChar char="•"/>
            </a:pPr>
            <a:r>
              <a:rPr lang="en-US" dirty="0">
                <a:latin typeface="Arial" charset="0"/>
              </a:rPr>
              <a:t>Team members monitor situations by communicating any changes to keep the team informed and the patient protected. </a:t>
            </a:r>
          </a:p>
          <a:p>
            <a:pPr marL="463550" lvl="0" indent="-231775">
              <a:spcBef>
                <a:spcPts val="720"/>
              </a:spcBef>
              <a:buFont typeface="Arial" panose="020B0604020202020204" pitchFamily="34" charset="0"/>
              <a:buChar char="•"/>
            </a:pPr>
            <a:r>
              <a:rPr lang="en-US" dirty="0">
                <a:latin typeface="Arial" charset="0"/>
              </a:rPr>
              <a:t>Communication facilitates a culture of mutual support when team members request or offer assistance and verbally advocate for the patient.</a:t>
            </a:r>
          </a:p>
          <a:p>
            <a:pPr>
              <a:spcBef>
                <a:spcPts val="720"/>
              </a:spcBef>
            </a:pPr>
            <a:r>
              <a:rPr lang="en-US" dirty="0">
                <a:latin typeface="Arial" charset="0"/>
              </a:rPr>
              <a:t>Communication tools that can enhance teamwork include SBAR, call-out, check-back, and handoff. These tools facilitate effective and efficient communication within and across teams. Good communication facilitates the development of shared mental models, adaptability, mutual trust, and patient safety.</a:t>
            </a:r>
          </a:p>
          <a:p>
            <a:pPr>
              <a:spcBef>
                <a:spcPts val="720"/>
              </a:spcBef>
            </a:pPr>
            <a:endParaRPr lang="en-US" dirty="0">
              <a:latin typeface="Arial" charset="0"/>
            </a:endParaRPr>
          </a:p>
          <a:p>
            <a:pPr>
              <a:spcBef>
                <a:spcPts val="720"/>
              </a:spcBef>
              <a:tabLst>
                <a:tab pos="236538" algn="l"/>
              </a:tabLst>
            </a:pPr>
            <a:r>
              <a:rPr lang="en-US" dirty="0"/>
              <a:t>	  </a:t>
            </a:r>
            <a:r>
              <a:rPr lang="en-US" b="1" dirty="0"/>
              <a:t>INSTRUCTOR NOTE:</a:t>
            </a:r>
            <a:endParaRPr lang="en-US" dirty="0"/>
          </a:p>
          <a:p>
            <a:pPr>
              <a:spcBef>
                <a:spcPts val="720"/>
              </a:spcBef>
            </a:pPr>
            <a:r>
              <a:rPr lang="en-US" dirty="0"/>
              <a:t>This ends the </a:t>
            </a:r>
            <a:r>
              <a:rPr lang="en-US" i="1" dirty="0"/>
              <a:t>Communication </a:t>
            </a:r>
            <a:r>
              <a:rPr lang="en-US" dirty="0"/>
              <a:t>module and may be a good place to break again.  The next module will begin the discussion on </a:t>
            </a:r>
            <a:r>
              <a:rPr lang="en-US" i="1" dirty="0"/>
              <a:t>Leading Teams.</a:t>
            </a:r>
            <a:endParaRPr lang="en-US" dirty="0">
              <a:latin typeface="Arial" charset="0"/>
            </a:endParaRPr>
          </a:p>
          <a:p>
            <a:endParaRPr lang="en-US" dirty="0"/>
          </a:p>
        </p:txBody>
      </p:sp>
      <p:pic>
        <p:nvPicPr>
          <p:cNvPr id="12" name="Picture 23"/>
          <p:cNvPicPr>
            <a:picLocks noChangeAspect="1" noChangeArrowheads="1"/>
          </p:cNvPicPr>
          <p:nvPr/>
        </p:nvPicPr>
        <p:blipFill>
          <a:blip r:embed="rId3" cstate="print"/>
          <a:srcRect/>
          <a:stretch>
            <a:fillRect/>
          </a:stretch>
        </p:blipFill>
        <p:spPr bwMode="auto">
          <a:xfrm>
            <a:off x="381000" y="4982048"/>
            <a:ext cx="304800" cy="201612"/>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5105400" y="914400"/>
            <a:ext cx="1377887" cy="1033272"/>
          </a:xfrm>
          <a:prstGeom prst="rect">
            <a:avLst/>
          </a:prstGeom>
        </p:spPr>
      </p:pic>
      <p:sp>
        <p:nvSpPr>
          <p:cNvPr id="9" name="Slide Number Placeholder 8"/>
          <p:cNvSpPr>
            <a:spLocks noGrp="1"/>
          </p:cNvSpPr>
          <p:nvPr>
            <p:ph type="sldNum" sz="quarter" idx="10"/>
          </p:nvPr>
        </p:nvSpPr>
        <p:spPr/>
        <p:txBody>
          <a:bodyPr/>
          <a:lstStyle/>
          <a:p>
            <a:fld id="{5047524F-4CE3-4E5D-860D-A5354993CC9F}" type="slidenum">
              <a:rPr lang="en-US" smtClean="0"/>
              <a:pPr/>
              <a:t>17</a:t>
            </a:fld>
            <a:endParaRPr lang="en-US" dirty="0"/>
          </a:p>
        </p:txBody>
      </p:sp>
    </p:spTree>
    <p:extLst>
      <p:ext uri="{BB962C8B-B14F-4D97-AF65-F5344CB8AC3E}">
        <p14:creationId xmlns:p14="http://schemas.microsoft.com/office/powerpoint/2010/main" val="172712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INTRODUCTION</a:t>
            </a:r>
            <a:endParaRPr lang="en-US" dirty="0"/>
          </a:p>
        </p:txBody>
      </p:sp>
      <p:sp>
        <p:nvSpPr>
          <p:cNvPr id="4" name="Content Placeholder 3"/>
          <p:cNvSpPr>
            <a:spLocks noGrp="1"/>
          </p:cNvSpPr>
          <p:nvPr>
            <p:ph idx="1"/>
          </p:nvPr>
        </p:nvSpPr>
        <p:spPr/>
        <p:txBody>
          <a:bodyPr/>
          <a:lstStyle/>
          <a:p>
            <a:pPr>
              <a:spcBef>
                <a:spcPts val="720"/>
              </a:spcBef>
            </a:pPr>
            <a:r>
              <a:rPr lang="en-US" sz="1400" b="1" dirty="0">
                <a:solidFill>
                  <a:srgbClr val="000000"/>
                </a:solidFill>
              </a:rPr>
              <a:t>SAY:</a:t>
            </a:r>
          </a:p>
          <a:p>
            <a:pPr>
              <a:spcBef>
                <a:spcPts val="720"/>
              </a:spcBef>
            </a:pPr>
            <a:r>
              <a:rPr lang="en-US" dirty="0"/>
              <a:t>Communication is the first of the four main components of </a:t>
            </a:r>
            <a:r>
              <a:rPr lang="en-US" dirty="0" err="1"/>
              <a:t>TeamSTEPPS</a:t>
            </a:r>
            <a:r>
              <a:rPr lang="en-US" dirty="0"/>
              <a:t>. It is </a:t>
            </a:r>
            <a:r>
              <a:rPr lang="en-US" i="1" dirty="0"/>
              <a:t>“the process by which information is clearly and accurately exchanged between two or more team members in the prescribed manner and with proper terminology and the ability to clarify or acknowledge the receipt of information” </a:t>
            </a:r>
            <a:r>
              <a:rPr lang="en-US" dirty="0"/>
              <a:t>(Cannon-Bowers, et al., 1995). There is a tremendous body of evidence to support the efficacy of good communication skills for effective teamwork. </a:t>
            </a:r>
          </a:p>
          <a:p>
            <a:endParaRPr lang="en-US" dirty="0"/>
          </a:p>
        </p:txBody>
      </p:sp>
      <p:grpSp>
        <p:nvGrpSpPr>
          <p:cNvPr id="3" name="Group 2"/>
          <p:cNvGrpSpPr/>
          <p:nvPr/>
        </p:nvGrpSpPr>
        <p:grpSpPr>
          <a:xfrm>
            <a:off x="5070443" y="2930507"/>
            <a:ext cx="1447800" cy="1904001"/>
            <a:chOff x="5046487" y="2514600"/>
            <a:chExt cx="1447800" cy="1904001"/>
          </a:xfrm>
        </p:grpSpPr>
        <p:sp>
          <p:nvSpPr>
            <p:cNvPr id="4129" name="Rectangle 33" descr="Time:  45 minutes"/>
            <p:cNvSpPr>
              <a:spLocks noChangeArrowheads="1"/>
            </p:cNvSpPr>
            <p:nvPr/>
          </p:nvSpPr>
          <p:spPr bwMode="auto">
            <a:xfrm>
              <a:off x="5046487" y="2514600"/>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b="1" dirty="0">
                  <a:solidFill>
                    <a:srgbClr val="333399"/>
                  </a:solidFill>
                </a:rPr>
                <a:t>	MODULE 	TIME:</a:t>
              </a:r>
            </a:p>
            <a:p>
              <a:pPr fontAlgn="base">
                <a:spcBef>
                  <a:spcPct val="50000"/>
                </a:spcBef>
                <a:spcAft>
                  <a:spcPct val="0"/>
                </a:spcAft>
                <a:tabLst>
                  <a:tab pos="285750" algn="l"/>
                </a:tabLst>
              </a:pPr>
              <a:r>
                <a:rPr lang="en-US" sz="1200" dirty="0">
                  <a:solidFill>
                    <a:srgbClr val="333399"/>
                  </a:solidFill>
                </a:rPr>
                <a:t>	30 minutes</a:t>
              </a:r>
            </a:p>
          </p:txBody>
        </p:sp>
        <p:pic>
          <p:nvPicPr>
            <p:cNvPr id="4128" name="Picture 32"/>
            <p:cNvPicPr>
              <a:picLocks noChangeAspect="1" noChangeArrowheads="1"/>
            </p:cNvPicPr>
            <p:nvPr/>
          </p:nvPicPr>
          <p:blipFill>
            <a:blip r:embed="rId3" cstate="print"/>
            <a:srcRect/>
            <a:stretch>
              <a:fillRect/>
            </a:stretch>
          </p:blipFill>
          <p:spPr bwMode="auto">
            <a:xfrm>
              <a:off x="5146179" y="2590800"/>
              <a:ext cx="209550" cy="228600"/>
            </a:xfrm>
            <a:prstGeom prst="rect">
              <a:avLst/>
            </a:prstGeom>
            <a:noFill/>
            <a:ln w="9525">
              <a:noFill/>
              <a:miter lim="800000"/>
              <a:headEnd/>
              <a:tailEnd/>
            </a:ln>
          </p:spPr>
        </p:pic>
        <p:sp>
          <p:nvSpPr>
            <p:cNvPr id="4144" name="Rectangle 48"/>
            <p:cNvSpPr>
              <a:spLocks noChangeArrowheads="1"/>
            </p:cNvSpPr>
            <p:nvPr/>
          </p:nvSpPr>
          <p:spPr bwMode="auto">
            <a:xfrm>
              <a:off x="5046487" y="4137540"/>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dirty="0">
                  <a:solidFill>
                    <a:srgbClr val="333399"/>
                  </a:solidFill>
                </a:rPr>
                <a:t>	</a:t>
              </a:r>
              <a:r>
                <a:rPr lang="en-US" sz="1200" b="1" dirty="0">
                  <a:solidFill>
                    <a:srgbClr val="333399"/>
                  </a:solidFill>
                </a:rPr>
                <a:t>MATERIALS:</a:t>
              </a:r>
            </a:p>
            <a:p>
              <a:pPr marL="169863" lvl="1" indent="-168275" fontAlgn="base">
                <a:spcBef>
                  <a:spcPct val="50000"/>
                </a:spcBef>
                <a:spcAft>
                  <a:spcPct val="0"/>
                </a:spcAft>
                <a:buFontTx/>
                <a:buChar char="•"/>
                <a:tabLst>
                  <a:tab pos="285750" algn="l"/>
                </a:tabLst>
              </a:pPr>
              <a:r>
                <a:rPr lang="en-US" sz="1200" dirty="0">
                  <a:solidFill>
                    <a:srgbClr val="000000"/>
                  </a:solidFill>
                </a:rPr>
                <a:t>Flipchart and markers </a:t>
              </a:r>
            </a:p>
            <a:p>
              <a:pPr marL="169863" lvl="1" indent="-168275" fontAlgn="base">
                <a:spcBef>
                  <a:spcPct val="50000"/>
                </a:spcBef>
                <a:spcAft>
                  <a:spcPct val="0"/>
                </a:spcAft>
                <a:buFontTx/>
                <a:buChar char="•"/>
                <a:tabLst>
                  <a:tab pos="285750" algn="l"/>
                </a:tabLst>
              </a:pPr>
              <a:r>
                <a:rPr lang="en-US" sz="1200" dirty="0" smtClean="0">
                  <a:solidFill>
                    <a:srgbClr val="000000"/>
                  </a:solidFill>
                </a:rPr>
                <a:t>Copies </a:t>
              </a:r>
              <a:r>
                <a:rPr lang="en-US" sz="1200" dirty="0">
                  <a:solidFill>
                    <a:srgbClr val="000000"/>
                  </a:solidFill>
                </a:rPr>
                <a:t>of </a:t>
              </a:r>
              <a:r>
                <a:rPr lang="en-US" sz="1200" dirty="0" smtClean="0">
                  <a:solidFill>
                    <a:srgbClr val="000000"/>
                  </a:solidFill>
                </a:rPr>
                <a:t>Handouts</a:t>
              </a:r>
            </a:p>
            <a:p>
              <a:pPr marL="169863" lvl="1" indent="-168275" fontAlgn="base">
                <a:spcBef>
                  <a:spcPct val="50000"/>
                </a:spcBef>
                <a:spcAft>
                  <a:spcPct val="0"/>
                </a:spcAft>
                <a:buFontTx/>
                <a:buChar char="•"/>
                <a:tabLst>
                  <a:tab pos="285750" algn="l"/>
                </a:tabLst>
              </a:pPr>
              <a:r>
                <a:rPr lang="en-US" sz="1200" dirty="0">
                  <a:solidFill>
                    <a:srgbClr val="000000"/>
                  </a:solidFill>
                </a:rPr>
                <a:t>Video of </a:t>
              </a:r>
              <a:r>
                <a:rPr lang="en-US" sz="1200" dirty="0" smtClean="0">
                  <a:solidFill>
                    <a:srgbClr val="000000"/>
                  </a:solidFill>
                </a:rPr>
                <a:t>Office-Based Team</a:t>
              </a:r>
              <a:endParaRPr lang="en-US" sz="1200" dirty="0">
                <a:solidFill>
                  <a:srgbClr val="000000"/>
                </a:solidFill>
              </a:endParaRPr>
            </a:p>
          </p:txBody>
        </p:sp>
        <p:pic>
          <p:nvPicPr>
            <p:cNvPr id="4145" name="Picture 49" descr="Materials icon"/>
            <p:cNvPicPr>
              <a:picLocks noChangeAspect="1" noChangeArrowheads="1"/>
            </p:cNvPicPr>
            <p:nvPr/>
          </p:nvPicPr>
          <p:blipFill>
            <a:blip r:embed="rId4" cstate="print"/>
            <a:srcRect/>
            <a:stretch>
              <a:fillRect/>
            </a:stretch>
          </p:blipFill>
          <p:spPr bwMode="auto">
            <a:xfrm>
              <a:off x="5182692" y="4145550"/>
              <a:ext cx="136525" cy="273051"/>
            </a:xfrm>
            <a:prstGeom prst="rect">
              <a:avLst/>
            </a:prstGeom>
            <a:noFill/>
            <a:ln w="9525">
              <a:noFill/>
              <a:miter lim="800000"/>
              <a:headEnd/>
              <a:tailEnd/>
            </a:ln>
          </p:spPr>
        </p:pic>
      </p:gr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11" name="Picture 10"/>
          <p:cNvPicPr>
            <a:picLocks noChangeAspect="1"/>
          </p:cNvPicPr>
          <p:nvPr/>
        </p:nvPicPr>
        <p:blipFill>
          <a:blip r:embed="rId5"/>
          <a:stretch>
            <a:fillRect/>
          </a:stretch>
        </p:blipFill>
        <p:spPr>
          <a:xfrm>
            <a:off x="5105400" y="914400"/>
            <a:ext cx="1377887" cy="1033272"/>
          </a:xfrm>
          <a:prstGeom prst="rect">
            <a:avLst/>
          </a:prstGeom>
        </p:spPr>
      </p:pic>
      <p:sp>
        <p:nvSpPr>
          <p:cNvPr id="5" name="Slide Number Placeholder 4"/>
          <p:cNvSpPr>
            <a:spLocks noGrp="1"/>
          </p:cNvSpPr>
          <p:nvPr>
            <p:ph type="sldNum" sz="quarter" idx="10"/>
          </p:nvPr>
        </p:nvSpPr>
        <p:spPr/>
        <p:txBody>
          <a:bodyPr/>
          <a:lstStyle/>
          <a:p>
            <a:fld id="{5047524F-4CE3-4E5D-860D-A5354993CC9F}" type="slidenum">
              <a:rPr lang="en-US" smtClean="0"/>
              <a:pPr/>
              <a:t>1</a:t>
            </a:fld>
            <a:endParaRPr lang="en-US" dirty="0"/>
          </a:p>
        </p:txBody>
      </p:sp>
    </p:spTree>
    <p:extLst>
      <p:ext uri="{BB962C8B-B14F-4D97-AF65-F5344CB8AC3E}">
        <p14:creationId xmlns:p14="http://schemas.microsoft.com/office/powerpoint/2010/main" val="1153378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b="1" dirty="0" smtClean="0"/>
              <a:t>SAY:</a:t>
            </a:r>
          </a:p>
          <a:p>
            <a:r>
              <a:rPr lang="en-US" dirty="0" smtClean="0"/>
              <a:t>Cannon-Bowers et al. (1995) found that communication comprises two critical skills: exchanging information and consulting with others. Information exchange is defined as such behaviors as closed-loop communication, which is the initiation of a message by a sender, the receipt and acknowledgment of the message by the receiver, and the verification of the message by the initial sender. Other behaviors include information sharing, procedural talk, and volunteering and requesting information.</a:t>
            </a:r>
          </a:p>
        </p:txBody>
      </p:sp>
      <p:pic>
        <p:nvPicPr>
          <p:cNvPr id="5" name="Picture 4"/>
          <p:cNvPicPr>
            <a:picLocks noChangeAspect="1"/>
          </p:cNvPicPr>
          <p:nvPr/>
        </p:nvPicPr>
        <p:blipFill>
          <a:blip r:embed="rId2"/>
          <a:stretch>
            <a:fillRect/>
          </a:stretch>
        </p:blipFill>
        <p:spPr>
          <a:xfrm>
            <a:off x="381000" y="947928"/>
            <a:ext cx="1377887" cy="1033272"/>
          </a:xfrm>
          <a:prstGeom prst="rect">
            <a:avLst/>
          </a:prstGeom>
        </p:spPr>
      </p:pic>
    </p:spTree>
    <p:extLst>
      <p:ext uri="{BB962C8B-B14F-4D97-AF65-F5344CB8AC3E}">
        <p14:creationId xmlns:p14="http://schemas.microsoft.com/office/powerpoint/2010/main" val="376211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IMPORTANCE OF COMMUNICATION</a:t>
            </a:r>
            <a:endParaRPr lang="en-US" dirty="0"/>
          </a:p>
        </p:txBody>
      </p:sp>
      <p:sp>
        <p:nvSpPr>
          <p:cNvPr id="3" name="Content Placeholder 2"/>
          <p:cNvSpPr>
            <a:spLocks noGrp="1"/>
          </p:cNvSpPr>
          <p:nvPr>
            <p:ph idx="1"/>
          </p:nvPr>
        </p:nvSpPr>
        <p:spPr/>
        <p:txBody>
          <a:bodyPr/>
          <a:lstStyle/>
          <a:p>
            <a:pPr>
              <a:spcBef>
                <a:spcPts val="720"/>
              </a:spcBef>
            </a:pPr>
            <a:r>
              <a:rPr lang="en-US" b="1" dirty="0"/>
              <a:t>SAY:</a:t>
            </a:r>
          </a:p>
          <a:p>
            <a:pPr>
              <a:spcBef>
                <a:spcPts val="720"/>
              </a:spcBef>
            </a:pPr>
            <a:r>
              <a:rPr lang="en-US" dirty="0"/>
              <a:t>The continued importance of effective communication in care teams cannot be understated.  According to sentinel event data compiled by the Joint Commission between 1995 and 2005, ineffective communication was identified as the root cause for 66 percent of reported errors. More recent Joint Commission data from 2010 to 2013 show that communication has remained among the top three root causes of sentinel events. As these data illustrate, failure to communicate effectively as a team significantly increases the risk of error.</a:t>
            </a:r>
          </a:p>
          <a:p>
            <a:pPr>
              <a:spcBef>
                <a:spcPts val="720"/>
              </a:spcBef>
            </a:pPr>
            <a:endParaRPr lang="en-US" dirty="0"/>
          </a:p>
          <a:p>
            <a:pPr>
              <a:spcBef>
                <a:spcPts val="720"/>
              </a:spcBef>
            </a:pPr>
            <a:r>
              <a:rPr lang="en-US" i="1" dirty="0"/>
              <a:t>Additional information about sentinel events and root causes can be found on the Joint Commission </a:t>
            </a:r>
            <a:r>
              <a:rPr lang="en-US" i="1" dirty="0" smtClean="0"/>
              <a:t>Web site</a:t>
            </a:r>
            <a:r>
              <a:rPr lang="en-US" i="1" dirty="0"/>
              <a:t>:</a:t>
            </a:r>
            <a:br>
              <a:rPr lang="en-US" i="1" dirty="0"/>
            </a:br>
            <a:r>
              <a:rPr lang="en-US" i="1" dirty="0">
                <a:hlinkClick r:id="rId3"/>
              </a:rPr>
              <a:t>http://www.jointcommission.org/sentinel_event.aspx</a:t>
            </a:r>
            <a:r>
              <a:rPr lang="en-US" i="1" dirty="0"/>
              <a:t> </a:t>
            </a:r>
          </a:p>
          <a:p>
            <a:endParaRPr lang="en-US" dirty="0"/>
          </a:p>
        </p:txBody>
      </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6" name="Picture 5"/>
          <p:cNvPicPr>
            <a:picLocks noChangeAspect="1"/>
          </p:cNvPicPr>
          <p:nvPr/>
        </p:nvPicPr>
        <p:blipFill>
          <a:blip r:embed="rId4"/>
          <a:stretch>
            <a:fillRect/>
          </a:stretch>
        </p:blipFill>
        <p:spPr>
          <a:xfrm>
            <a:off x="5105400" y="914400"/>
            <a:ext cx="1377887" cy="1033272"/>
          </a:xfrm>
          <a:prstGeom prst="rect">
            <a:avLst/>
          </a:prstGeom>
        </p:spPr>
      </p:pic>
      <p:sp>
        <p:nvSpPr>
          <p:cNvPr id="4" name="Slide Number Placeholder 3"/>
          <p:cNvSpPr>
            <a:spLocks noGrp="1"/>
          </p:cNvSpPr>
          <p:nvPr>
            <p:ph type="sldNum" sz="quarter" idx="10"/>
          </p:nvPr>
        </p:nvSpPr>
        <p:spPr/>
        <p:txBody>
          <a:bodyPr/>
          <a:lstStyle/>
          <a:p>
            <a:fld id="{5047524F-4CE3-4E5D-860D-A5354993CC9F}" type="slidenum">
              <a:rPr lang="en-US" smtClean="0"/>
              <a:pPr/>
              <a:t>3</a:t>
            </a:fld>
            <a:endParaRPr lang="en-US" dirty="0"/>
          </a:p>
        </p:txBody>
      </p:sp>
    </p:spTree>
    <p:extLst>
      <p:ext uri="{BB962C8B-B14F-4D97-AF65-F5344CB8AC3E}">
        <p14:creationId xmlns:p14="http://schemas.microsoft.com/office/powerpoint/2010/main" val="1033769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 CONSIDERATIONS</a:t>
            </a:r>
            <a:endParaRPr lang="en-US" strike="sngStrike" dirty="0">
              <a:solidFill>
                <a:srgbClr val="FF0000"/>
              </a:solidFill>
            </a:endParaRPr>
          </a:p>
        </p:txBody>
      </p:sp>
      <p:sp>
        <p:nvSpPr>
          <p:cNvPr id="6" name="Content Placeholder 5"/>
          <p:cNvSpPr>
            <a:spLocks noGrp="1"/>
          </p:cNvSpPr>
          <p:nvPr>
            <p:ph idx="1"/>
          </p:nvPr>
        </p:nvSpPr>
        <p:spPr>
          <a:xfrm>
            <a:off x="1905000" y="762000"/>
            <a:ext cx="4648200" cy="8062912"/>
          </a:xfrm>
        </p:spPr>
        <p:txBody>
          <a:bodyPr/>
          <a:lstStyle/>
          <a:p>
            <a:r>
              <a:rPr lang="en-US" b="1" dirty="0" smtClean="0"/>
              <a:t>SAY:</a:t>
            </a:r>
          </a:p>
          <a:p>
            <a:r>
              <a:rPr lang="en-US" dirty="0" smtClean="0"/>
              <a:t>Communication is the lifeline of any team.   In health care, it is the lifeline between patients and any member of the team. By history, medical plans of care were developed and shared with the patients for consents to the plan. In the Joint Commission 2008 publication Guiding Principles for Development of Hospitals of the Future, health care practitioners are expected to </a:t>
            </a:r>
            <a:r>
              <a:rPr lang="en-US" i="1" dirty="0" smtClean="0"/>
              <a:t>“share complete, unbiased information with patients and families in ways that are affirming and useful.  Patients and families are to receive timely, accurate information in order to effectively participate in care and decision-making.”  </a:t>
            </a:r>
            <a:r>
              <a:rPr lang="en-US" dirty="0" smtClean="0"/>
              <a:t>For this commitment to be effective, information must flow freely through excellent communication processes that permeate every aspect of an organization.</a:t>
            </a:r>
          </a:p>
          <a:p>
            <a:r>
              <a:rPr lang="en-US" dirty="0" smtClean="0"/>
              <a:t>Some things to consider include the following:</a:t>
            </a:r>
          </a:p>
          <a:p>
            <a:pPr marL="403225" lvl="0" indent="-171450">
              <a:buFont typeface="Arial" panose="020B0604020202020204" pitchFamily="34" charset="0"/>
              <a:buChar char="•"/>
            </a:pPr>
            <a:r>
              <a:rPr lang="en-US" b="1" dirty="0" smtClean="0"/>
              <a:t>The audience</a:t>
            </a:r>
            <a:r>
              <a:rPr lang="en-US" dirty="0" smtClean="0"/>
              <a:t>—How might your interaction with a receptionist be different from that with a primary care provider?</a:t>
            </a:r>
          </a:p>
          <a:p>
            <a:pPr marL="403225" lvl="0" indent="-171450">
              <a:buFont typeface="Arial" panose="020B0604020202020204" pitchFamily="34" charset="0"/>
              <a:buChar char="•"/>
            </a:pPr>
            <a:r>
              <a:rPr lang="en-US" b="1" dirty="0" smtClean="0"/>
              <a:t>The mode of communication</a:t>
            </a:r>
            <a:r>
              <a:rPr lang="en-US" dirty="0" smtClean="0"/>
              <a:t>—Verbal, nonverbal, written, e-mail</a:t>
            </a:r>
          </a:p>
          <a:p>
            <a:pPr marL="403225" lvl="0" indent="-171450">
              <a:buFont typeface="Arial" panose="020B0604020202020204" pitchFamily="34" charset="0"/>
              <a:buChar char="•"/>
            </a:pPr>
            <a:r>
              <a:rPr lang="en-US" b="1" dirty="0" smtClean="0"/>
              <a:t>Standards associated with the specific mode of communication</a:t>
            </a:r>
            <a:r>
              <a:rPr lang="en-US" dirty="0" smtClean="0"/>
              <a:t>—Nonverbal communication requires verbal clarification to avoid making assumptions that can lead to error. The simple rule is, “When in doubt, check it out, offer information, or ask a question.”</a:t>
            </a:r>
          </a:p>
          <a:p>
            <a:pPr marL="403225" lvl="0" indent="-171450">
              <a:buFont typeface="Arial" panose="020B0604020202020204" pitchFamily="34" charset="0"/>
              <a:buChar char="•"/>
            </a:pPr>
            <a:r>
              <a:rPr lang="en-US" b="1" dirty="0" smtClean="0"/>
              <a:t>The power of nonverbal communication</a:t>
            </a:r>
            <a:r>
              <a:rPr lang="en-US" dirty="0" smtClean="0"/>
              <a:t>—The way you make eye contact and the way you hold your body during a conversation are signals that can be picked up by the person with whom you are communicating, although powerful, nonverbal communication does not provide an acceptable mode to verify or validate (acknowledge) information. For safety to exist, the message must be verified orally or written. </a:t>
            </a:r>
          </a:p>
          <a:p>
            <a:r>
              <a:rPr lang="en-US" dirty="0" smtClean="0"/>
              <a:t>Here are some examples of nonverbal communication:</a:t>
            </a:r>
          </a:p>
          <a:p>
            <a:pPr marL="403225" lvl="0" indent="-171450">
              <a:buFont typeface="Arial" panose="020B0604020202020204" pitchFamily="34" charset="0"/>
              <a:buChar char="•"/>
            </a:pPr>
            <a:r>
              <a:rPr lang="en-US" dirty="0" smtClean="0"/>
              <a:t>The nonverbal cues a primary care provider gives when looking at an EKG would quickly tell the nurse the severity of the situation and might lead to proactive action.</a:t>
            </a:r>
          </a:p>
          <a:p>
            <a:pPr marL="403225" lvl="0" indent="-171450">
              <a:buFont typeface="Arial" panose="020B0604020202020204" pitchFamily="34" charset="0"/>
              <a:buChar char="•"/>
            </a:pPr>
            <a:r>
              <a:rPr lang="en-US" dirty="0" smtClean="0"/>
              <a:t>The nonverbal cues from the nurse’s face communicate the urgency of a situation and the need to interrupt a doctor who is with a patient’s family members.  </a:t>
            </a:r>
          </a:p>
          <a:p>
            <a:endParaRPr lang="en-US" dirty="0"/>
          </a:p>
        </p:txBody>
      </p:sp>
      <p:pic>
        <p:nvPicPr>
          <p:cNvPr id="7" name="Picture 6"/>
          <p:cNvPicPr>
            <a:picLocks noChangeAspect="1"/>
          </p:cNvPicPr>
          <p:nvPr/>
        </p:nvPicPr>
        <p:blipFill>
          <a:blip r:embed="rId2"/>
          <a:stretch>
            <a:fillRect/>
          </a:stretch>
        </p:blipFill>
        <p:spPr>
          <a:xfrm>
            <a:off x="381000" y="939800"/>
            <a:ext cx="1377887" cy="1033272"/>
          </a:xfrm>
          <a:prstGeom prst="rect">
            <a:avLst/>
          </a:prstGeom>
        </p:spPr>
      </p:pic>
    </p:spTree>
    <p:extLst>
      <p:ext uri="{BB962C8B-B14F-4D97-AF65-F5344CB8AC3E}">
        <p14:creationId xmlns:p14="http://schemas.microsoft.com/office/powerpoint/2010/main" val="104554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STANDARDS OF EFFECTIVE COMMUNICATION</a:t>
            </a:r>
            <a:endParaRPr lang="en-US" dirty="0"/>
          </a:p>
        </p:txBody>
      </p:sp>
      <p:sp>
        <p:nvSpPr>
          <p:cNvPr id="3" name="Content Placeholder 2"/>
          <p:cNvSpPr>
            <a:spLocks noGrp="1"/>
          </p:cNvSpPr>
          <p:nvPr>
            <p:ph idx="1"/>
          </p:nvPr>
        </p:nvSpPr>
        <p:spPr/>
        <p:txBody>
          <a:bodyPr/>
          <a:lstStyle/>
          <a:p>
            <a:pPr>
              <a:spcBef>
                <a:spcPts val="720"/>
              </a:spcBef>
            </a:pPr>
            <a:r>
              <a:rPr lang="en-US" b="1" dirty="0"/>
              <a:t>SAY:</a:t>
            </a:r>
          </a:p>
          <a:p>
            <a:pPr>
              <a:spcBef>
                <a:spcPts val="720"/>
              </a:spcBef>
            </a:pPr>
            <a:r>
              <a:rPr lang="en-US" dirty="0"/>
              <a:t>When sharing information with the team, which can include other providers, patients, or family members, communication must meet four standards to be effective.</a:t>
            </a:r>
          </a:p>
          <a:p>
            <a:pPr>
              <a:spcBef>
                <a:spcPts val="720"/>
              </a:spcBef>
            </a:pPr>
            <a:r>
              <a:rPr lang="en-US" dirty="0"/>
              <a:t>Effective communication is: </a:t>
            </a:r>
          </a:p>
          <a:p>
            <a:pPr marL="403225" indent="-171450">
              <a:spcBef>
                <a:spcPts val="720"/>
              </a:spcBef>
              <a:buFont typeface="Arial" panose="020B0604020202020204" pitchFamily="34" charset="0"/>
              <a:buChar char="•"/>
            </a:pPr>
            <a:r>
              <a:rPr lang="en-US" b="1" dirty="0"/>
              <a:t>Complete </a:t>
            </a:r>
          </a:p>
          <a:p>
            <a:pPr marL="860425" lvl="1" indent="-171450">
              <a:spcBef>
                <a:spcPts val="720"/>
              </a:spcBef>
              <a:buFont typeface="Arial" panose="020B0604020202020204" pitchFamily="34" charset="0"/>
              <a:buChar char="•"/>
            </a:pPr>
            <a:r>
              <a:rPr lang="en-US" dirty="0"/>
              <a:t>Communicate all relevant information while avoiding unnecessary details that may lead to confusion</a:t>
            </a:r>
          </a:p>
          <a:p>
            <a:pPr marL="860425" lvl="1" indent="-171450">
              <a:spcBef>
                <a:spcPts val="720"/>
              </a:spcBef>
              <a:buFont typeface="Arial" panose="020B0604020202020204" pitchFamily="34" charset="0"/>
              <a:buChar char="•"/>
            </a:pPr>
            <a:r>
              <a:rPr lang="en-US" dirty="0"/>
              <a:t>Leave enough time for questions, and answer questions completely</a:t>
            </a:r>
            <a:br>
              <a:rPr lang="en-US" dirty="0"/>
            </a:br>
            <a:endParaRPr lang="en-US" dirty="0"/>
          </a:p>
          <a:p>
            <a:pPr marL="403225" indent="-171450">
              <a:spcBef>
                <a:spcPts val="720"/>
              </a:spcBef>
              <a:buFont typeface="Arial" panose="020B0604020202020204" pitchFamily="34" charset="0"/>
              <a:buChar char="•"/>
            </a:pPr>
            <a:r>
              <a:rPr lang="en-US" b="1" dirty="0"/>
              <a:t>Clear</a:t>
            </a:r>
          </a:p>
          <a:p>
            <a:pPr marL="860425" lvl="1" indent="-171450">
              <a:spcBef>
                <a:spcPts val="720"/>
              </a:spcBef>
              <a:buFont typeface="Arial" panose="020B0604020202020204" pitchFamily="34" charset="0"/>
              <a:buChar char="•"/>
            </a:pPr>
            <a:r>
              <a:rPr lang="en-US" dirty="0"/>
              <a:t>Use information that is plainly understood (layman’s terminology with patients and their families)</a:t>
            </a:r>
          </a:p>
          <a:p>
            <a:pPr marL="860425" lvl="1" indent="-171450">
              <a:spcBef>
                <a:spcPts val="720"/>
              </a:spcBef>
              <a:buFont typeface="Arial" panose="020B0604020202020204" pitchFamily="34" charset="0"/>
              <a:buChar char="•"/>
            </a:pPr>
            <a:r>
              <a:rPr lang="en-US" dirty="0"/>
              <a:t>Use common or standard terminology when communicating with members of the team</a:t>
            </a:r>
            <a:br>
              <a:rPr lang="en-US" dirty="0"/>
            </a:br>
            <a:endParaRPr lang="en-US" dirty="0"/>
          </a:p>
          <a:p>
            <a:pPr marL="403225" indent="-171450">
              <a:spcBef>
                <a:spcPts val="720"/>
              </a:spcBef>
              <a:buFont typeface="Arial" panose="020B0604020202020204" pitchFamily="34" charset="0"/>
              <a:buChar char="•"/>
            </a:pPr>
            <a:r>
              <a:rPr lang="en-US" b="1" dirty="0"/>
              <a:t>Brief </a:t>
            </a:r>
          </a:p>
          <a:p>
            <a:pPr marL="860425" lvl="1" indent="-171450">
              <a:spcBef>
                <a:spcPts val="720"/>
              </a:spcBef>
              <a:buFont typeface="Arial" panose="020B0604020202020204" pitchFamily="34" charset="0"/>
              <a:buChar char="•"/>
            </a:pPr>
            <a:r>
              <a:rPr lang="en-US" dirty="0"/>
              <a:t>Be concise</a:t>
            </a:r>
            <a:br>
              <a:rPr lang="en-US" dirty="0"/>
            </a:br>
            <a:endParaRPr lang="en-US" dirty="0"/>
          </a:p>
          <a:p>
            <a:pPr marL="403225" indent="-171450">
              <a:spcBef>
                <a:spcPts val="720"/>
              </a:spcBef>
              <a:buFont typeface="Arial" panose="020B0604020202020204" pitchFamily="34" charset="0"/>
              <a:buChar char="•"/>
            </a:pPr>
            <a:r>
              <a:rPr lang="en-US" b="1" dirty="0"/>
              <a:t>Timely</a:t>
            </a:r>
          </a:p>
          <a:p>
            <a:pPr marL="860425" lvl="1" indent="-171450">
              <a:spcBef>
                <a:spcPts val="720"/>
              </a:spcBef>
              <a:buFont typeface="Arial" panose="020B0604020202020204" pitchFamily="34" charset="0"/>
              <a:buChar char="•"/>
            </a:pPr>
            <a:r>
              <a:rPr lang="en-US" dirty="0"/>
              <a:t>Be dependable about offering and requesting information</a:t>
            </a:r>
          </a:p>
          <a:p>
            <a:pPr marL="860425" lvl="1" indent="-171450">
              <a:spcBef>
                <a:spcPts val="720"/>
              </a:spcBef>
              <a:buFont typeface="Arial" panose="020B0604020202020204" pitchFamily="34" charset="0"/>
              <a:buChar char="•"/>
            </a:pPr>
            <a:r>
              <a:rPr lang="en-US" dirty="0"/>
              <a:t>Avoid delays in relaying information that could compromise a patient’s situation</a:t>
            </a:r>
          </a:p>
          <a:p>
            <a:pPr marL="860425" lvl="1" indent="-171450">
              <a:spcBef>
                <a:spcPts val="720"/>
              </a:spcBef>
              <a:buFont typeface="Arial" panose="020B0604020202020204" pitchFamily="34" charset="0"/>
              <a:buChar char="•"/>
            </a:pPr>
            <a:r>
              <a:rPr lang="en-US" dirty="0"/>
              <a:t>Note times of observations and interventions in the patient’s record</a:t>
            </a:r>
          </a:p>
          <a:p>
            <a:pPr marL="860425" lvl="1" indent="-171450">
              <a:spcBef>
                <a:spcPts val="720"/>
              </a:spcBef>
              <a:buFont typeface="Arial" panose="020B0604020202020204" pitchFamily="34" charset="0"/>
              <a:buChar char="•"/>
            </a:pPr>
            <a:r>
              <a:rPr lang="en-US" dirty="0"/>
              <a:t>Update patients and families frequently</a:t>
            </a:r>
          </a:p>
          <a:p>
            <a:pPr marL="860425" lvl="1" indent="-171450">
              <a:spcBef>
                <a:spcPts val="720"/>
              </a:spcBef>
              <a:buFont typeface="Arial" panose="020B0604020202020204" pitchFamily="34" charset="0"/>
              <a:buChar char="•"/>
            </a:pPr>
            <a:r>
              <a:rPr lang="en-US" dirty="0"/>
              <a:t>Verify authenticity, which requires checking that the information received was the intended message of the sender</a:t>
            </a:r>
          </a:p>
          <a:p>
            <a:pPr marL="860425" lvl="1" indent="-171450">
              <a:spcBef>
                <a:spcPts val="720"/>
              </a:spcBef>
              <a:buFont typeface="Arial" panose="020B0604020202020204" pitchFamily="34" charset="0"/>
              <a:buChar char="•"/>
            </a:pPr>
            <a:r>
              <a:rPr lang="en-US" dirty="0"/>
              <a:t>Validate or acknowledge information</a:t>
            </a:r>
          </a:p>
          <a:p>
            <a:endParaRPr lang="en-US" dirty="0"/>
          </a:p>
        </p:txBody>
      </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7" name="Picture 6"/>
          <p:cNvPicPr>
            <a:picLocks noChangeAspect="1"/>
          </p:cNvPicPr>
          <p:nvPr/>
        </p:nvPicPr>
        <p:blipFill>
          <a:blip r:embed="rId3"/>
          <a:stretch>
            <a:fillRect/>
          </a:stretch>
        </p:blipFill>
        <p:spPr>
          <a:xfrm>
            <a:off x="5099113" y="939800"/>
            <a:ext cx="1377887" cy="1033272"/>
          </a:xfrm>
          <a:prstGeom prst="rect">
            <a:avLst/>
          </a:prstGeom>
        </p:spPr>
      </p:pic>
      <p:sp>
        <p:nvSpPr>
          <p:cNvPr id="4" name="Slide Number Placeholder 3"/>
          <p:cNvSpPr>
            <a:spLocks noGrp="1"/>
          </p:cNvSpPr>
          <p:nvPr>
            <p:ph type="sldNum" sz="quarter" idx="10"/>
          </p:nvPr>
        </p:nvSpPr>
        <p:spPr/>
        <p:txBody>
          <a:bodyPr/>
          <a:lstStyle/>
          <a:p>
            <a:fld id="{5047524F-4CE3-4E5D-860D-A5354993CC9F}" type="slidenum">
              <a:rPr lang="en-US" smtClean="0"/>
              <a:pPr/>
              <a:t>5</a:t>
            </a:fld>
            <a:endParaRPr lang="en-US" dirty="0"/>
          </a:p>
        </p:txBody>
      </p:sp>
    </p:spTree>
    <p:extLst>
      <p:ext uri="{BB962C8B-B14F-4D97-AF65-F5344CB8AC3E}">
        <p14:creationId xmlns:p14="http://schemas.microsoft.com/office/powerpoint/2010/main" val="2686779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SBAR</a:t>
            </a:r>
            <a:endParaRPr lang="en-US" dirty="0"/>
          </a:p>
        </p:txBody>
      </p:sp>
      <p:sp>
        <p:nvSpPr>
          <p:cNvPr id="3" name="Content Placeholder 2"/>
          <p:cNvSpPr>
            <a:spLocks noGrp="1"/>
          </p:cNvSpPr>
          <p:nvPr>
            <p:ph idx="1"/>
          </p:nvPr>
        </p:nvSpPr>
        <p:spPr/>
        <p:txBody>
          <a:bodyPr/>
          <a:lstStyle/>
          <a:p>
            <a:r>
              <a:rPr lang="en-US" b="1" dirty="0" smtClean="0"/>
              <a:t>SAY:</a:t>
            </a:r>
          </a:p>
          <a:p>
            <a:r>
              <a:rPr lang="en-US" dirty="0" smtClean="0"/>
              <a:t>SBAR is a framework that team members can use to effectively communicate information about a patient’s condition to one another. SBAR stands for </a:t>
            </a:r>
            <a:r>
              <a:rPr lang="en-US" b="1" dirty="0" smtClean="0"/>
              <a:t>situation</a:t>
            </a:r>
            <a:r>
              <a:rPr lang="en-US" dirty="0" smtClean="0"/>
              <a:t>, </a:t>
            </a:r>
            <a:r>
              <a:rPr lang="en-US" b="1" dirty="0" smtClean="0"/>
              <a:t>background</a:t>
            </a:r>
            <a:r>
              <a:rPr lang="en-US" dirty="0" smtClean="0"/>
              <a:t>, </a:t>
            </a:r>
            <a:r>
              <a:rPr lang="en-US" b="1" dirty="0" smtClean="0"/>
              <a:t>assessment</a:t>
            </a:r>
            <a:r>
              <a:rPr lang="en-US" dirty="0" smtClean="0"/>
              <a:t>, </a:t>
            </a:r>
            <a:r>
              <a:rPr lang="en-US" b="1" dirty="0" smtClean="0"/>
              <a:t>recommendation, </a:t>
            </a:r>
            <a:r>
              <a:rPr lang="en-US" dirty="0" smtClean="0"/>
              <a:t>an easy-to-remember mechanism useful for framing any conversation, especially a critical one requiring a clinician’s immediate attention and action. SBAR is one technique that can be used to standardize communication, which is essential for developing teamwork and fostering a culture of patient safety. It creates a consistent format for information to be sent and creates an expectation for information to be received.</a:t>
            </a:r>
          </a:p>
          <a:p>
            <a:r>
              <a:rPr lang="en-US" dirty="0" smtClean="0"/>
              <a:t>SBAR originated in the US Navy submarine community to quickly provide critical information to the captain. It provides members of the team with an easy and focused way to set expectations for what will be communicated and how. Standards of communication are essential for developing teamwork and fostering a culture of patient safety. </a:t>
            </a:r>
          </a:p>
          <a:p>
            <a:r>
              <a:rPr lang="en-US" dirty="0" smtClean="0"/>
              <a:t>In phrasing a conversation with another member of the team, you should consider the following:</a:t>
            </a:r>
          </a:p>
          <a:p>
            <a:pPr marL="403225" lvl="0" indent="-171450">
              <a:buFont typeface="Arial" panose="020B0604020202020204" pitchFamily="34" charset="0"/>
              <a:buChar char="•"/>
            </a:pPr>
            <a:r>
              <a:rPr lang="en-US" b="1" dirty="0" smtClean="0"/>
              <a:t>Situation</a:t>
            </a:r>
            <a:r>
              <a:rPr lang="en-US" dirty="0" smtClean="0"/>
              <a:t>—What is happening with the patient?</a:t>
            </a:r>
          </a:p>
          <a:p>
            <a:pPr marL="403225" lvl="0" indent="-171450">
              <a:buFont typeface="Arial" panose="020B0604020202020204" pitchFamily="34" charset="0"/>
              <a:buChar char="•"/>
            </a:pPr>
            <a:r>
              <a:rPr lang="en-US" b="1" dirty="0" smtClean="0"/>
              <a:t>Background</a:t>
            </a:r>
            <a:r>
              <a:rPr lang="en-US" dirty="0" smtClean="0"/>
              <a:t>—What is the clinical background or context?</a:t>
            </a:r>
          </a:p>
          <a:p>
            <a:pPr marL="403225" lvl="0" indent="-171450">
              <a:buFont typeface="Arial" panose="020B0604020202020204" pitchFamily="34" charset="0"/>
              <a:buChar char="•"/>
            </a:pPr>
            <a:r>
              <a:rPr lang="en-US" b="1" dirty="0" smtClean="0"/>
              <a:t>Assessment</a:t>
            </a:r>
            <a:r>
              <a:rPr lang="en-US" dirty="0" smtClean="0"/>
              <a:t>—What do I think the problem is?</a:t>
            </a:r>
          </a:p>
          <a:p>
            <a:pPr marL="403225" lvl="0" indent="-171450">
              <a:buFont typeface="Arial" panose="020B0604020202020204" pitchFamily="34" charset="0"/>
              <a:buChar char="•"/>
            </a:pPr>
            <a:r>
              <a:rPr lang="en-US" b="1" dirty="0" smtClean="0"/>
              <a:t>Recommendation</a:t>
            </a:r>
            <a:r>
              <a:rPr lang="en-US" dirty="0" smtClean="0"/>
              <a:t>—What would I recommend? What do I need from you?</a:t>
            </a:r>
          </a:p>
          <a:p>
            <a:r>
              <a:rPr lang="en-US" dirty="0" smtClean="0"/>
              <a:t>SBAR provides a vehicle for individuals to speak up and express concern in a concise manner.</a:t>
            </a:r>
          </a:p>
          <a:p>
            <a:r>
              <a:rPr lang="en-US" dirty="0" smtClean="0"/>
              <a:t>Also, never forget to introduce yourself.  You should not assume that  everyone knows who you are.</a:t>
            </a:r>
          </a:p>
          <a:p>
            <a:r>
              <a:rPr lang="en-US" dirty="0" smtClean="0"/>
              <a:t>Finally, SBAR is adaptable and it ‘s adaptability is strongly encouraged!  Try to think of SBAR as a menu.  The parts you choose to use and the order in which they are used depend on your team’s unique needs.  Determine which parts you need and use those when communicating critical information among your team members.</a:t>
            </a:r>
          </a:p>
          <a:p>
            <a:endParaRPr lang="en-US" dirty="0"/>
          </a:p>
        </p:txBody>
      </p:sp>
      <p:pic>
        <p:nvPicPr>
          <p:cNvPr id="6" name="Picture 5"/>
          <p:cNvPicPr>
            <a:picLocks noChangeAspect="1"/>
          </p:cNvPicPr>
          <p:nvPr/>
        </p:nvPicPr>
        <p:blipFill>
          <a:blip r:embed="rId2"/>
          <a:stretch>
            <a:fillRect/>
          </a:stretch>
        </p:blipFill>
        <p:spPr>
          <a:xfrm>
            <a:off x="381000" y="914400"/>
            <a:ext cx="1377887" cy="1033272"/>
          </a:xfrm>
          <a:prstGeom prst="rect">
            <a:avLst/>
          </a:prstGeom>
        </p:spPr>
      </p:pic>
    </p:spTree>
    <p:extLst>
      <p:ext uri="{BB962C8B-B14F-4D97-AF65-F5344CB8AC3E}">
        <p14:creationId xmlns:p14="http://schemas.microsoft.com/office/powerpoint/2010/main" val="215503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HANDOFF</a:t>
            </a:r>
            <a:endParaRPr lang="en-US" dirty="0"/>
          </a:p>
        </p:txBody>
      </p:sp>
      <p:sp>
        <p:nvSpPr>
          <p:cNvPr id="3" name="Content Placeholder 2"/>
          <p:cNvSpPr>
            <a:spLocks noGrp="1"/>
          </p:cNvSpPr>
          <p:nvPr>
            <p:ph idx="1"/>
          </p:nvPr>
        </p:nvSpPr>
        <p:spPr/>
        <p:txBody>
          <a:bodyPr/>
          <a:lstStyle/>
          <a:p>
            <a:pPr lvl="0"/>
            <a:r>
              <a:rPr lang="en-US" b="1" dirty="0">
                <a:solidFill>
                  <a:srgbClr val="000000"/>
                </a:solidFill>
              </a:rPr>
              <a:t>SAY:</a:t>
            </a:r>
          </a:p>
          <a:p>
            <a:pPr lvl="0"/>
            <a:r>
              <a:rPr lang="en-US" dirty="0">
                <a:solidFill>
                  <a:srgbClr val="000000"/>
                </a:solidFill>
              </a:rPr>
              <a:t>A handoff is a standardized method for transferring information (along with authority and responsibility) during transitions in patient care. When a team member is temporarily or permanently relieved of duty, there is a risk that necessary information about the patient might not be communicated. The handoff strategy is designed to enhance information exchange at critical times such as transitions in care. It maintains continuity of care despite changing caregivers and patients.</a:t>
            </a:r>
          </a:p>
          <a:p>
            <a:pPr lvl="0"/>
            <a:r>
              <a:rPr lang="en-US" dirty="0">
                <a:solidFill>
                  <a:srgbClr val="000000"/>
                </a:solidFill>
              </a:rPr>
              <a:t>Handoffs include the transfer of knowledge and information about the degree of uncertainty (uncertainty about diagnoses, etc.), response to treatment, recent changes in conditions and circumstances, and the plan (including contingencies). </a:t>
            </a:r>
          </a:p>
          <a:p>
            <a:pPr lvl="0"/>
            <a:r>
              <a:rPr lang="en-US" dirty="0">
                <a:solidFill>
                  <a:srgbClr val="000000"/>
                </a:solidFill>
              </a:rPr>
              <a:t>In addition, both authority and responsibility are transferred. Lack of clarity about who is responsible for care and for decision-making has often been a major contributor to medical error (as identified in root cause analyses of sentinel events and poor outcomes).    </a:t>
            </a:r>
          </a:p>
          <a:p>
            <a:endParaRPr lang="en-US" dirty="0"/>
          </a:p>
        </p:txBody>
      </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5099113" y="914400"/>
            <a:ext cx="1377887" cy="1033272"/>
          </a:xfrm>
          <a:prstGeom prst="rect">
            <a:avLst/>
          </a:prstGeom>
        </p:spPr>
      </p:pic>
      <p:sp>
        <p:nvSpPr>
          <p:cNvPr id="4" name="Slide Number Placeholder 3"/>
          <p:cNvSpPr>
            <a:spLocks noGrp="1"/>
          </p:cNvSpPr>
          <p:nvPr>
            <p:ph type="sldNum" sz="quarter" idx="10"/>
          </p:nvPr>
        </p:nvSpPr>
        <p:spPr/>
        <p:txBody>
          <a:bodyPr/>
          <a:lstStyle/>
          <a:p>
            <a:fld id="{5047524F-4CE3-4E5D-860D-A5354993CC9F}" type="slidenum">
              <a:rPr lang="en-US" smtClean="0"/>
              <a:pPr/>
              <a:t>7</a:t>
            </a:fld>
            <a:endParaRPr lang="en-US" dirty="0"/>
          </a:p>
        </p:txBody>
      </p:sp>
    </p:spTree>
    <p:extLst>
      <p:ext uri="{BB962C8B-B14F-4D97-AF65-F5344CB8AC3E}">
        <p14:creationId xmlns:p14="http://schemas.microsoft.com/office/powerpoint/2010/main" val="3336766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HANDOFF</a:t>
            </a:r>
            <a:endParaRPr lang="en-US" dirty="0"/>
          </a:p>
        </p:txBody>
      </p:sp>
      <p:sp>
        <p:nvSpPr>
          <p:cNvPr id="3" name="Content Placeholder 2"/>
          <p:cNvSpPr>
            <a:spLocks noGrp="1"/>
          </p:cNvSpPr>
          <p:nvPr>
            <p:ph idx="1"/>
          </p:nvPr>
        </p:nvSpPr>
        <p:spPr/>
        <p:txBody>
          <a:bodyPr/>
          <a:lstStyle/>
          <a:p>
            <a:r>
              <a:rPr lang="en-US" b="1" dirty="0" smtClean="0"/>
              <a:t>SAY:</a:t>
            </a:r>
          </a:p>
          <a:p>
            <a:r>
              <a:rPr lang="en-US" dirty="0" smtClean="0"/>
              <a:t>A proper handoff includes the following components:</a:t>
            </a:r>
          </a:p>
          <a:p>
            <a:pPr marL="403225" lvl="0" indent="-171450">
              <a:buFont typeface="Arial" panose="020B0604020202020204" pitchFamily="34" charset="0"/>
              <a:buChar char="•"/>
            </a:pPr>
            <a:r>
              <a:rPr lang="en-US" b="1" dirty="0" smtClean="0"/>
              <a:t>Responsibility</a:t>
            </a:r>
            <a:r>
              <a:rPr lang="en-US" dirty="0" smtClean="0"/>
              <a:t>—When handing off, it is your responsibility to know that the person who must accept responsibility is aware of assuming responsibility.</a:t>
            </a:r>
          </a:p>
          <a:p>
            <a:pPr marL="403225" lvl="0" indent="-171450">
              <a:buFont typeface="Arial" panose="020B0604020202020204" pitchFamily="34" charset="0"/>
              <a:buChar char="•"/>
            </a:pPr>
            <a:r>
              <a:rPr lang="en-US" b="1" dirty="0" smtClean="0"/>
              <a:t>Accountability</a:t>
            </a:r>
            <a:r>
              <a:rPr lang="en-US" dirty="0" smtClean="0"/>
              <a:t>—You are accountable until both parties are aware of the transfer of responsibility.</a:t>
            </a:r>
          </a:p>
          <a:p>
            <a:pPr marL="403225" lvl="0" indent="-171450">
              <a:buFont typeface="Arial" panose="020B0604020202020204" pitchFamily="34" charset="0"/>
              <a:buChar char="•"/>
            </a:pPr>
            <a:r>
              <a:rPr lang="en-US" b="1" dirty="0" smtClean="0"/>
              <a:t>Uncertainty</a:t>
            </a:r>
            <a:r>
              <a:rPr lang="en-US" dirty="0" smtClean="0"/>
              <a:t>—When uncertainty exists, it is your responsibility to clear up all ambiguity about responsibility before the transfer is completed.</a:t>
            </a:r>
          </a:p>
          <a:p>
            <a:pPr marL="403225" lvl="0" indent="-171450">
              <a:buFont typeface="Arial" panose="020B0604020202020204" pitchFamily="34" charset="0"/>
              <a:buChar char="•"/>
            </a:pPr>
            <a:r>
              <a:rPr lang="en-US" b="1" dirty="0" smtClean="0"/>
              <a:t>Communicate verbally</a:t>
            </a:r>
            <a:r>
              <a:rPr lang="en-US" dirty="0" smtClean="0"/>
              <a:t>—You cannot assume that the person obtaining responsibility will read or understand written or nonverbal communications.</a:t>
            </a:r>
          </a:p>
          <a:p>
            <a:pPr marL="403225" lvl="0" indent="-171450">
              <a:buFont typeface="Arial" panose="020B0604020202020204" pitchFamily="34" charset="0"/>
              <a:buChar char="•"/>
            </a:pPr>
            <a:r>
              <a:rPr lang="en-US" b="1" dirty="0" smtClean="0"/>
              <a:t>Acknowledged</a:t>
            </a:r>
            <a:r>
              <a:rPr lang="en-US" dirty="0" smtClean="0"/>
              <a:t>—Until it is acknowledged that the handoff is understood and accepted, you cannot relinquish your responsibility.</a:t>
            </a:r>
          </a:p>
          <a:p>
            <a:pPr marL="403225" indent="-171450">
              <a:buFont typeface="Arial" panose="020B0604020202020204" pitchFamily="34" charset="0"/>
              <a:buChar char="•"/>
            </a:pPr>
            <a:r>
              <a:rPr lang="en-US" b="1" dirty="0" smtClean="0"/>
              <a:t>Opportunity</a:t>
            </a:r>
            <a:r>
              <a:rPr lang="en-US" dirty="0" smtClean="0"/>
              <a:t>—Handoffs are a good time to review and have a new pair of eyes evaluate the situation for both safety and quality. </a:t>
            </a:r>
            <a:endParaRPr lang="en-US" dirty="0"/>
          </a:p>
        </p:txBody>
      </p:sp>
      <p:pic>
        <p:nvPicPr>
          <p:cNvPr id="5" name="Picture 4"/>
          <p:cNvPicPr>
            <a:picLocks noChangeAspect="1"/>
          </p:cNvPicPr>
          <p:nvPr/>
        </p:nvPicPr>
        <p:blipFill>
          <a:blip r:embed="rId2"/>
          <a:stretch>
            <a:fillRect/>
          </a:stretch>
        </p:blipFill>
        <p:spPr>
          <a:xfrm>
            <a:off x="381000" y="914400"/>
            <a:ext cx="1377887" cy="1033272"/>
          </a:xfrm>
          <a:prstGeom prst="rect">
            <a:avLst/>
          </a:prstGeom>
        </p:spPr>
      </p:pic>
    </p:spTree>
    <p:extLst>
      <p:ext uri="{BB962C8B-B14F-4D97-AF65-F5344CB8AC3E}">
        <p14:creationId xmlns:p14="http://schemas.microsoft.com/office/powerpoint/2010/main" val="9169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en Page">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1933</Words>
  <Application>Microsoft Office PowerPoint</Application>
  <PresentationFormat>On-screen Show (4:3)</PresentationFormat>
  <Paragraphs>151</Paragraphs>
  <Slides>18</Slides>
  <Notes>9</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Default Design</vt:lpstr>
      <vt:lpstr>Even Page</vt:lpstr>
      <vt:lpstr>2_Default Design</vt:lpstr>
      <vt:lpstr>  for  OFFICE-BASED CARE  Communication</vt:lpstr>
      <vt:lpstr>INTRODUCTION</vt:lpstr>
      <vt:lpstr>COMMUNICATION</vt:lpstr>
      <vt:lpstr>IMPORTANCE OF COMMUNICATION</vt:lpstr>
      <vt:lpstr>COMMUNICATION CONSIDERATIONS</vt:lpstr>
      <vt:lpstr>STANDARDS OF EFFECTIVE COMMUNICATION</vt:lpstr>
      <vt:lpstr>SBAR</vt:lpstr>
      <vt:lpstr>HANDOFF</vt:lpstr>
      <vt:lpstr>HANDOFF</vt:lpstr>
      <vt:lpstr>HANDOFF EXERCISE</vt:lpstr>
      <vt:lpstr>CHECK-BACK</vt:lpstr>
      <vt:lpstr>CHECK-BACK TECHNIQUE EXAMPLE</vt:lpstr>
      <vt:lpstr>COMMUNICATION VIDEO</vt:lpstr>
      <vt:lpstr>COMMUNICATION VIDEO</vt:lpstr>
      <vt:lpstr>COMMUNICATION EXERCISE</vt:lpstr>
      <vt:lpstr>FRONT OFFICE SCENARIO</vt:lpstr>
      <vt:lpstr>FRONT OFFICE SCENARIO</vt:lpstr>
      <vt:lpstr>BARRIERS – TOOLS – OUTCOMES</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Shah, Minti</dc:creator>
  <cp:lastModifiedBy>Doreen Bonnett</cp:lastModifiedBy>
  <cp:revision>42</cp:revision>
  <dcterms:created xsi:type="dcterms:W3CDTF">2015-02-11T22:11:09Z</dcterms:created>
  <dcterms:modified xsi:type="dcterms:W3CDTF">2015-09-25T13:22:16Z</dcterms:modified>
</cp:coreProperties>
</file>