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0"/>
  </p:notesMasterIdLst>
  <p:handoutMasterIdLst>
    <p:handoutMasterId r:id="rId21"/>
  </p:handoutMasterIdLst>
  <p:sldIdLst>
    <p:sldId id="264" r:id="rId3"/>
    <p:sldId id="266" r:id="rId4"/>
    <p:sldId id="267" r:id="rId5"/>
    <p:sldId id="268" r:id="rId6"/>
    <p:sldId id="269" r:id="rId7"/>
    <p:sldId id="270" r:id="rId8"/>
    <p:sldId id="271" r:id="rId9"/>
    <p:sldId id="272" r:id="rId10"/>
    <p:sldId id="273" r:id="rId11"/>
    <p:sldId id="274" r:id="rId12"/>
    <p:sldId id="257" r:id="rId13"/>
    <p:sldId id="258" r:id="rId14"/>
    <p:sldId id="259" r:id="rId15"/>
    <p:sldId id="260" r:id="rId16"/>
    <p:sldId id="261" r:id="rId17"/>
    <p:sldId id="262" r:id="rId18"/>
    <p:sldId id="26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60"/>
  </p:normalViewPr>
  <p:slideViewPr>
    <p:cSldViewPr>
      <p:cViewPr>
        <p:scale>
          <a:sx n="72" d="100"/>
          <a:sy n="72" d="100"/>
        </p:scale>
        <p:origin x="-2405" y="-360"/>
      </p:cViewPr>
      <p:guideLst>
        <p:guide orient="horz" pos="2160"/>
        <p:guide pos="2880"/>
      </p:guideLst>
    </p:cSldViewPr>
  </p:slideViewPr>
  <p:notesTextViewPr>
    <p:cViewPr>
      <p:scale>
        <a:sx n="1" d="1"/>
        <a:sy n="1" d="1"/>
      </p:scale>
      <p:origin x="0" y="0"/>
    </p:cViewPr>
  </p:notesTextViewPr>
  <p:sorterViewPr>
    <p:cViewPr>
      <p:scale>
        <a:sx n="100" d="100"/>
        <a:sy n="100" d="100"/>
      </p:scale>
      <p:origin x="0" y="1219"/>
    </p:cViewPr>
  </p:sorterViewPr>
  <p:notesViewPr>
    <p:cSldViewPr>
      <p:cViewPr varScale="1">
        <p:scale>
          <a:sx n="76" d="100"/>
          <a:sy n="76" d="100"/>
        </p:scale>
        <p:origin x="-3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Line 9"/>
          <p:cNvSpPr>
            <a:spLocks noChangeShapeType="1"/>
          </p:cNvSpPr>
          <p:nvPr/>
        </p:nvSpPr>
        <p:spPr bwMode="auto">
          <a:xfrm>
            <a:off x="378934" y="683929"/>
            <a:ext cx="6149769" cy="0"/>
          </a:xfrm>
          <a:prstGeom prst="line">
            <a:avLst/>
          </a:prstGeom>
          <a:noFill/>
          <a:ln w="9525">
            <a:solidFill>
              <a:srgbClr val="C7C397"/>
            </a:solidFill>
            <a:round/>
            <a:headEnd/>
            <a:tailEnd/>
          </a:ln>
          <a:effectLst/>
        </p:spPr>
        <p:txBody>
          <a:bodyPr lIns="87925" tIns="43963" rIns="87925" bIns="43963"/>
          <a:lstStyle/>
          <a:p>
            <a:pPr>
              <a:defRPr/>
            </a:pPr>
            <a:endParaRPr lang="en-US" dirty="0">
              <a:cs typeface="+mn-cs"/>
            </a:endParaRPr>
          </a:p>
        </p:txBody>
      </p:sp>
      <p:pic>
        <p:nvPicPr>
          <p:cNvPr id="7" name="Picture 7" descr="Slide_title2_02"/>
          <p:cNvPicPr>
            <a:picLocks noChangeAspect="1" noChangeArrowheads="1"/>
          </p:cNvPicPr>
          <p:nvPr/>
        </p:nvPicPr>
        <p:blipFill>
          <a:blip r:embed="rId2" cstate="print"/>
          <a:srcRect l="74965" t="32530" r="2986"/>
          <a:stretch>
            <a:fillRect/>
          </a:stretch>
        </p:blipFill>
        <p:spPr bwMode="auto">
          <a:xfrm>
            <a:off x="5011390" y="151984"/>
            <a:ext cx="1517312" cy="531945"/>
          </a:xfrm>
          <a:prstGeom prst="rect">
            <a:avLst/>
          </a:prstGeom>
          <a:noFill/>
          <a:ln w="9525">
            <a:noFill/>
            <a:miter lim="800000"/>
            <a:headEnd/>
            <a:tailEnd/>
          </a:ln>
        </p:spPr>
      </p:pic>
      <p:sp>
        <p:nvSpPr>
          <p:cNvPr id="8" name="Rectangle 8"/>
          <p:cNvSpPr>
            <a:spLocks noChangeArrowheads="1"/>
          </p:cNvSpPr>
          <p:nvPr/>
        </p:nvSpPr>
        <p:spPr bwMode="gray">
          <a:xfrm>
            <a:off x="5087177" y="227977"/>
            <a:ext cx="1365739" cy="381544"/>
          </a:xfrm>
          <a:prstGeom prst="rect">
            <a:avLst/>
          </a:prstGeom>
          <a:noFill/>
          <a:ln w="9525">
            <a:noFill/>
            <a:miter lim="800000"/>
            <a:headEnd/>
            <a:tailEnd/>
          </a:ln>
          <a:effectLst/>
        </p:spPr>
        <p:txBody>
          <a:bodyPr lIns="45596" tIns="45596" rIns="45596" bIns="45596" anchor="ctr"/>
          <a:lstStyle/>
          <a:p>
            <a:pPr algn="ctr" defTabSz="911317">
              <a:lnSpc>
                <a:spcPct val="95000"/>
              </a:lnSpc>
              <a:defRPr/>
            </a:pPr>
            <a:r>
              <a:rPr lang="en-US" sz="1200" b="1" dirty="0" smtClean="0">
                <a:solidFill>
                  <a:srgbClr val="FFFFE1"/>
                </a:solidFill>
                <a:cs typeface="+mn-cs"/>
              </a:rPr>
              <a:t>TeamSTEPPS</a:t>
            </a:r>
            <a:endParaRPr lang="en-US" sz="1200" b="1" dirty="0">
              <a:solidFill>
                <a:srgbClr val="FFFFE1"/>
              </a:solidFill>
              <a:cs typeface="+mn-cs"/>
            </a:endParaRPr>
          </a:p>
        </p:txBody>
      </p:sp>
      <p:sp>
        <p:nvSpPr>
          <p:cNvPr id="10" name="Rectangle 6"/>
          <p:cNvSpPr>
            <a:spLocks noChangeArrowheads="1"/>
          </p:cNvSpPr>
          <p:nvPr/>
        </p:nvSpPr>
        <p:spPr bwMode="auto">
          <a:xfrm>
            <a:off x="1" y="8827748"/>
            <a:ext cx="2163076" cy="227976"/>
          </a:xfrm>
          <a:prstGeom prst="rect">
            <a:avLst/>
          </a:prstGeom>
          <a:noFill/>
          <a:ln w="9525">
            <a:noFill/>
            <a:miter lim="800000"/>
            <a:headEnd/>
            <a:tailEnd/>
          </a:ln>
          <a:effectLst/>
        </p:spPr>
        <p:txBody>
          <a:bodyPr wrap="none" lIns="0" tIns="0" rIns="0" bIns="0" anchor="ctr"/>
          <a:lstStyle/>
          <a:p>
            <a:pPr defTabSz="911317">
              <a:defRPr/>
            </a:pPr>
            <a:r>
              <a:rPr lang="en-US" sz="900" dirty="0">
                <a:solidFill>
                  <a:srgbClr val="663300"/>
                </a:solidFill>
                <a:latin typeface="Verdana" pitchFamily="34" charset="0"/>
                <a:cs typeface="+mn-cs"/>
              </a:rPr>
              <a:t> TeamSTEPPS  |  </a:t>
            </a:r>
            <a:r>
              <a:rPr lang="en-US" sz="900" dirty="0" smtClean="0">
                <a:solidFill>
                  <a:srgbClr val="663300"/>
                </a:solidFill>
                <a:latin typeface="Verdana" pitchFamily="34" charset="0"/>
                <a:cs typeface="+mn-cs"/>
              </a:rPr>
              <a:t>Primary Care Medical Office Based Teams</a:t>
            </a:r>
            <a:endParaRPr lang="en-US" sz="900" dirty="0">
              <a:solidFill>
                <a:srgbClr val="663300"/>
              </a:solidFill>
              <a:latin typeface="Verdana" pitchFamily="34" charset="0"/>
              <a:cs typeface="+mn-cs"/>
            </a:endParaRPr>
          </a:p>
        </p:txBody>
      </p:sp>
      <p:grpSp>
        <p:nvGrpSpPr>
          <p:cNvPr id="11" name="Group 3"/>
          <p:cNvGrpSpPr>
            <a:grpSpLocks/>
          </p:cNvGrpSpPr>
          <p:nvPr/>
        </p:nvGrpSpPr>
        <p:grpSpPr bwMode="auto">
          <a:xfrm>
            <a:off x="1" y="8827748"/>
            <a:ext cx="6833426" cy="227976"/>
            <a:chOff x="-48" y="5568"/>
            <a:chExt cx="4320" cy="144"/>
          </a:xfrm>
        </p:grpSpPr>
        <p:sp>
          <p:nvSpPr>
            <p:cNvPr id="12" name="Line 4"/>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a:defRPr/>
              </a:pPr>
              <a:endParaRPr lang="en-US" dirty="0">
                <a:cs typeface="+mn-cs"/>
              </a:endParaRPr>
            </a:p>
          </p:txBody>
        </p:sp>
        <p:sp>
          <p:nvSpPr>
            <p:cNvPr id="13" name="Line 5"/>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a:defRPr/>
              </a:pPr>
              <a:endParaRPr lang="en-US" dirty="0">
                <a:cs typeface="+mn-cs"/>
              </a:endParaRPr>
            </a:p>
          </p:txBody>
        </p:sp>
      </p:grpSp>
      <p:sp>
        <p:nvSpPr>
          <p:cNvPr id="14" name="Rectangle 2"/>
          <p:cNvSpPr>
            <a:spLocks noChangeArrowheads="1"/>
          </p:cNvSpPr>
          <p:nvPr/>
        </p:nvSpPr>
        <p:spPr bwMode="auto">
          <a:xfrm>
            <a:off x="6528702" y="8827748"/>
            <a:ext cx="304725" cy="227976"/>
          </a:xfrm>
          <a:prstGeom prst="rect">
            <a:avLst/>
          </a:prstGeom>
          <a:noFill/>
          <a:ln w="9525">
            <a:noFill/>
            <a:miter lim="800000"/>
            <a:headEnd/>
            <a:tailEnd/>
          </a:ln>
          <a:effectLst/>
        </p:spPr>
        <p:txBody>
          <a:bodyPr wrap="none" lIns="0" tIns="0" rIns="0" bIns="0" anchor="ctr"/>
          <a:lstStyle/>
          <a:p>
            <a:pPr algn="ctr" defTabSz="911317">
              <a:defRPr/>
            </a:pPr>
            <a:fld id="{5B821090-457C-4C81-8F77-8C51466C8B5D}" type="slidenum">
              <a:rPr lang="en-US" sz="900">
                <a:solidFill>
                  <a:srgbClr val="663300"/>
                </a:solidFill>
                <a:latin typeface="Verdana" pitchFamily="34" charset="0"/>
                <a:cs typeface="+mn-cs"/>
              </a:rPr>
              <a:pPr algn="ctr" defTabSz="911317">
                <a:defRPr/>
              </a:pPr>
              <a:t>‹#›</a:t>
            </a:fld>
            <a:endParaRPr lang="en-US" sz="900" dirty="0">
              <a:solidFill>
                <a:srgbClr val="663300"/>
              </a:solidFill>
              <a:latin typeface="Verdana" pitchFamily="34" charset="0"/>
              <a:cs typeface="+mn-cs"/>
            </a:endParaRPr>
          </a:p>
        </p:txBody>
      </p:sp>
    </p:spTree>
    <p:extLst>
      <p:ext uri="{BB962C8B-B14F-4D97-AF65-F5344CB8AC3E}">
        <p14:creationId xmlns:p14="http://schemas.microsoft.com/office/powerpoint/2010/main" val="855075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9AC3D1-307F-4148-B6DF-E541EF596394}"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036C-5BBE-428D-A8A1-7F2B05706F9E}" type="slidenum">
              <a:rPr lang="en-US" smtClean="0"/>
              <a:t>‹#›</a:t>
            </a:fld>
            <a:endParaRPr lang="en-US"/>
          </a:p>
        </p:txBody>
      </p:sp>
    </p:spTree>
    <p:extLst>
      <p:ext uri="{BB962C8B-B14F-4D97-AF65-F5344CB8AC3E}">
        <p14:creationId xmlns:p14="http://schemas.microsoft.com/office/powerpoint/2010/main" val="24395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81" eaLnBrk="0" hangingPunct="0">
              <a:spcBef>
                <a:spcPct val="30000"/>
              </a:spcBef>
              <a:defRPr sz="1200">
                <a:solidFill>
                  <a:schemeClr val="tx1"/>
                </a:solidFill>
                <a:latin typeface="Arial" charset="0"/>
                <a:ea typeface="ＭＳ Ｐゴシック" charset="-128"/>
              </a:defRPr>
            </a:lvl1pPr>
            <a:lvl2pPr marL="729012" indent="-280389" defTabSz="914381" eaLnBrk="0" hangingPunct="0">
              <a:spcBef>
                <a:spcPct val="30000"/>
              </a:spcBef>
              <a:defRPr sz="1200">
                <a:solidFill>
                  <a:schemeClr val="tx1"/>
                </a:solidFill>
                <a:latin typeface="Arial" charset="0"/>
                <a:ea typeface="ＭＳ Ｐゴシック" charset="-128"/>
              </a:defRPr>
            </a:lvl2pPr>
            <a:lvl3pPr marL="1121557" indent="-224311" defTabSz="914381" eaLnBrk="0" hangingPunct="0">
              <a:spcBef>
                <a:spcPct val="30000"/>
              </a:spcBef>
              <a:defRPr sz="1200">
                <a:solidFill>
                  <a:schemeClr val="tx1"/>
                </a:solidFill>
                <a:latin typeface="Arial" charset="0"/>
                <a:ea typeface="ＭＳ Ｐゴシック" charset="-128"/>
              </a:defRPr>
            </a:lvl3pPr>
            <a:lvl4pPr marL="1570180" indent="-224311" defTabSz="914381" eaLnBrk="0" hangingPunct="0">
              <a:spcBef>
                <a:spcPct val="30000"/>
              </a:spcBef>
              <a:defRPr sz="1200">
                <a:solidFill>
                  <a:schemeClr val="tx1"/>
                </a:solidFill>
                <a:latin typeface="Arial" charset="0"/>
                <a:ea typeface="ＭＳ Ｐゴシック" charset="-128"/>
              </a:defRPr>
            </a:lvl4pPr>
            <a:lvl5pPr marL="2018802" indent="-224311" defTabSz="914381" eaLnBrk="0" hangingPunct="0">
              <a:spcBef>
                <a:spcPct val="30000"/>
              </a:spcBef>
              <a:defRPr sz="1200">
                <a:solidFill>
                  <a:schemeClr val="tx1"/>
                </a:solidFill>
                <a:latin typeface="Arial" charset="0"/>
                <a:ea typeface="ＭＳ Ｐゴシック" charset="-128"/>
              </a:defRPr>
            </a:lvl5pPr>
            <a:lvl6pPr marL="2467425" indent="-224311" defTabSz="914381" eaLnBrk="0" fontAlgn="base" hangingPunct="0">
              <a:spcBef>
                <a:spcPct val="30000"/>
              </a:spcBef>
              <a:spcAft>
                <a:spcPct val="0"/>
              </a:spcAft>
              <a:defRPr sz="1200">
                <a:solidFill>
                  <a:schemeClr val="tx1"/>
                </a:solidFill>
                <a:latin typeface="Arial" charset="0"/>
                <a:ea typeface="ＭＳ Ｐゴシック" charset="-128"/>
              </a:defRPr>
            </a:lvl6pPr>
            <a:lvl7pPr marL="2916047" indent="-224311" defTabSz="914381" eaLnBrk="0" fontAlgn="base" hangingPunct="0">
              <a:spcBef>
                <a:spcPct val="30000"/>
              </a:spcBef>
              <a:spcAft>
                <a:spcPct val="0"/>
              </a:spcAft>
              <a:defRPr sz="1200">
                <a:solidFill>
                  <a:schemeClr val="tx1"/>
                </a:solidFill>
                <a:latin typeface="Arial" charset="0"/>
                <a:ea typeface="ＭＳ Ｐゴシック" charset="-128"/>
              </a:defRPr>
            </a:lvl7pPr>
            <a:lvl8pPr marL="3364669" indent="-224311" defTabSz="914381" eaLnBrk="0" fontAlgn="base" hangingPunct="0">
              <a:spcBef>
                <a:spcPct val="30000"/>
              </a:spcBef>
              <a:spcAft>
                <a:spcPct val="0"/>
              </a:spcAft>
              <a:defRPr sz="1200">
                <a:solidFill>
                  <a:schemeClr val="tx1"/>
                </a:solidFill>
                <a:latin typeface="Arial" charset="0"/>
                <a:ea typeface="ＭＳ Ｐゴシック" charset="-128"/>
              </a:defRPr>
            </a:lvl8pPr>
            <a:lvl9pPr marL="3813292" indent="-224311" defTabSz="914381"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1594ADD7-9AE2-43B5-BBF1-AAC6DEDE43E9}"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
        <p:nvSpPr>
          <p:cNvPr id="35843" name="Rectangle 2"/>
          <p:cNvSpPr>
            <a:spLocks noGrp="1" noRot="1" noChangeAspect="1" noChangeArrowheads="1" noTextEdit="1"/>
          </p:cNvSpPr>
          <p:nvPr>
            <p:ph type="sldImg"/>
          </p:nvPr>
        </p:nvSpPr>
        <p:spPr>
          <a:xfrm>
            <a:off x="1144588" y="682625"/>
            <a:ext cx="4572000" cy="3429000"/>
          </a:xfrm>
          <a:ln/>
        </p:spPr>
      </p:sp>
      <p:sp>
        <p:nvSpPr>
          <p:cNvPr id="35844" name="Rectangle 3"/>
          <p:cNvSpPr>
            <a:spLocks noGrp="1" noChangeArrowheads="1"/>
          </p:cNvSpPr>
          <p:nvPr>
            <p:ph type="body" idx="1"/>
          </p:nvPr>
        </p:nvSpPr>
        <p:spPr>
          <a:xfrm>
            <a:off x="916264" y="4344025"/>
            <a:ext cx="5025473"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98819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endParaRPr lang="en-US" b="0" dirty="0" smtClean="0">
              <a:solidFill>
                <a:srgbClr val="FF0000"/>
              </a:solidFill>
            </a:endParaRPr>
          </a:p>
        </p:txBody>
      </p:sp>
      <p:sp>
        <p:nvSpPr>
          <p:cNvPr id="145411" name="Slide Number Placeholder 3"/>
          <p:cNvSpPr>
            <a:spLocks noGrp="1"/>
          </p:cNvSpPr>
          <p:nvPr>
            <p:ph type="sldNum" sz="quarter" idx="5"/>
          </p:nvPr>
        </p:nvSpPr>
        <p:spPr>
          <a:noFill/>
        </p:spPr>
        <p:txBody>
          <a:bodyPr/>
          <a:lstStyle/>
          <a:p>
            <a:pPr defTabSz="912944"/>
            <a:fld id="{556550B3-6291-4070-AC63-428E5AF5B27C}" type="slidenum">
              <a:rPr lang="en-US" smtClean="0">
                <a:solidFill>
                  <a:prstClr val="black"/>
                </a:solidFill>
              </a:rPr>
              <a:pPr defTabSz="912944"/>
              <a:t>10</a:t>
            </a:fld>
            <a:endParaRPr lang="en-US" dirty="0" smtClean="0">
              <a:solidFill>
                <a:prstClr val="black"/>
              </a:solidFill>
            </a:endParaRPr>
          </a:p>
        </p:txBody>
      </p:sp>
    </p:spTree>
    <p:extLst>
      <p:ext uri="{BB962C8B-B14F-4D97-AF65-F5344CB8AC3E}">
        <p14:creationId xmlns:p14="http://schemas.microsoft.com/office/powerpoint/2010/main" val="18332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pPr defTabSz="912944"/>
            <a:fld id="{98D41317-7680-49A1-B820-8EB377F15D72}" type="slidenum">
              <a:rPr lang="en-US">
                <a:solidFill>
                  <a:prstClr val="black"/>
                </a:solidFill>
              </a:rPr>
              <a:pPr defTabSz="912944"/>
              <a:t>11</a:t>
            </a:fld>
            <a:endParaRPr lang="en-US" dirty="0">
              <a:solidFill>
                <a:prstClr val="black"/>
              </a:solidFill>
            </a:endParaRPr>
          </a:p>
        </p:txBody>
      </p:sp>
      <p:sp>
        <p:nvSpPr>
          <p:cNvPr id="139266" name="Rectangle 2"/>
          <p:cNvSpPr>
            <a:spLocks noGrp="1" noChangeArrowheads="1"/>
          </p:cNvSpPr>
          <p:nvPr>
            <p:ph type="body" idx="1"/>
          </p:nvPr>
        </p:nvSpPr>
        <p:spPr>
          <a:xfrm>
            <a:off x="916157" y="4345896"/>
            <a:ext cx="5025687" cy="4115111"/>
          </a:xfrm>
          <a:noFill/>
          <a:ln/>
        </p:spPr>
        <p:txBody>
          <a:bodyPr/>
          <a:lstStyle/>
          <a:p>
            <a:pPr eaLnBrk="1" hangingPunct="1"/>
            <a:endParaRPr lang="en-US" dirty="0" smtClean="0"/>
          </a:p>
        </p:txBody>
      </p:sp>
    </p:spTree>
    <p:extLst>
      <p:ext uri="{BB962C8B-B14F-4D97-AF65-F5344CB8AC3E}">
        <p14:creationId xmlns:p14="http://schemas.microsoft.com/office/powerpoint/2010/main" val="3580424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E37B3B8B-619A-4405-9E47-496CA82E1D1D}" type="slidenum">
              <a:rPr lang="en-US">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125799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a:ln/>
        </p:spPr>
      </p:sp>
      <p:sp>
        <p:nvSpPr>
          <p:cNvPr id="148482" name="Notes Placeholder 2"/>
          <p:cNvSpPr>
            <a:spLocks noGrp="1"/>
          </p:cNvSpPr>
          <p:nvPr>
            <p:ph type="body" idx="1"/>
          </p:nvPr>
        </p:nvSpPr>
        <p:spPr>
          <a:noFill/>
          <a:ln/>
        </p:spPr>
        <p:txBody>
          <a:bodyPr/>
          <a:lstStyle/>
          <a:p>
            <a:endParaRPr lang="en-US" u="none" dirty="0" smtClean="0"/>
          </a:p>
        </p:txBody>
      </p:sp>
      <p:sp>
        <p:nvSpPr>
          <p:cNvPr id="148483" name="Slide Number Placeholder 3"/>
          <p:cNvSpPr>
            <a:spLocks noGrp="1"/>
          </p:cNvSpPr>
          <p:nvPr>
            <p:ph type="sldNum" sz="quarter" idx="5"/>
          </p:nvPr>
        </p:nvSpPr>
        <p:spPr>
          <a:noFill/>
        </p:spPr>
        <p:txBody>
          <a:bodyPr/>
          <a:lstStyle/>
          <a:p>
            <a:pPr defTabSz="912944"/>
            <a:fld id="{1797AB9B-D284-41D4-A593-6748CDE13F65}" type="slidenum">
              <a:rPr lang="en-US">
                <a:solidFill>
                  <a:prstClr val="black"/>
                </a:solidFill>
              </a:rPr>
              <a:pPr defTabSz="912944"/>
              <a:t>14</a:t>
            </a:fld>
            <a:endParaRPr lang="en-US" dirty="0">
              <a:solidFill>
                <a:prstClr val="black"/>
              </a:solidFill>
            </a:endParaRPr>
          </a:p>
        </p:txBody>
      </p:sp>
    </p:spTree>
    <p:extLst>
      <p:ext uri="{BB962C8B-B14F-4D97-AF65-F5344CB8AC3E}">
        <p14:creationId xmlns:p14="http://schemas.microsoft.com/office/powerpoint/2010/main" val="784441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7B3B8B-619A-4405-9E47-496CA82E1D1D}" type="slidenum">
              <a:rPr lang="en-US">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20895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z="1000" dirty="0">
              <a:latin typeface="Arial" pitchFamily="34" charset="0"/>
              <a:ea typeface="ヒラギノ角ゴ Pro W3" pitchFamily="127" charset="-128"/>
            </a:endParaRPr>
          </a:p>
        </p:txBody>
      </p:sp>
    </p:spTree>
    <p:extLst>
      <p:ext uri="{BB962C8B-B14F-4D97-AF65-F5344CB8AC3E}">
        <p14:creationId xmlns:p14="http://schemas.microsoft.com/office/powerpoint/2010/main" val="218262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56476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endParaRPr lang="en-US" dirty="0" smtClean="0">
              <a:solidFill>
                <a:srgbClr val="FF0000"/>
              </a:solidFill>
            </a:endParaRPr>
          </a:p>
        </p:txBody>
      </p:sp>
      <p:sp>
        <p:nvSpPr>
          <p:cNvPr id="26628" name="Slide Number Placeholder 3"/>
          <p:cNvSpPr>
            <a:spLocks noGrp="1"/>
          </p:cNvSpPr>
          <p:nvPr>
            <p:ph type="sldNum" sz="quarter" idx="5"/>
          </p:nvPr>
        </p:nvSpPr>
        <p:spPr>
          <a:noFill/>
        </p:spPr>
        <p:txBody>
          <a:bodyPr/>
          <a:lstStyle>
            <a:lvl1pPr defTabSz="914381" eaLnBrk="0" hangingPunct="0">
              <a:defRPr>
                <a:solidFill>
                  <a:schemeClr val="tx1"/>
                </a:solidFill>
                <a:latin typeface="Arial" charset="0"/>
              </a:defRPr>
            </a:lvl1pPr>
            <a:lvl2pPr marL="729012" indent="-280389" defTabSz="914381" eaLnBrk="0" hangingPunct="0">
              <a:defRPr>
                <a:solidFill>
                  <a:schemeClr val="tx1"/>
                </a:solidFill>
                <a:latin typeface="Arial" charset="0"/>
              </a:defRPr>
            </a:lvl2pPr>
            <a:lvl3pPr marL="1121557" indent="-224311" defTabSz="914381" eaLnBrk="0" hangingPunct="0">
              <a:defRPr>
                <a:solidFill>
                  <a:schemeClr val="tx1"/>
                </a:solidFill>
                <a:latin typeface="Arial" charset="0"/>
              </a:defRPr>
            </a:lvl3pPr>
            <a:lvl4pPr marL="1570180" indent="-224311" defTabSz="914381" eaLnBrk="0" hangingPunct="0">
              <a:defRPr>
                <a:solidFill>
                  <a:schemeClr val="tx1"/>
                </a:solidFill>
                <a:latin typeface="Arial" charset="0"/>
              </a:defRPr>
            </a:lvl4pPr>
            <a:lvl5pPr marL="2018802" indent="-224311" defTabSz="914381" eaLnBrk="0" hangingPunct="0">
              <a:defRPr>
                <a:solidFill>
                  <a:schemeClr val="tx1"/>
                </a:solidFill>
                <a:latin typeface="Arial" charset="0"/>
              </a:defRPr>
            </a:lvl5pPr>
            <a:lvl6pPr marL="2467425" indent="-224311" defTabSz="914381" eaLnBrk="0" fontAlgn="base" hangingPunct="0">
              <a:spcBef>
                <a:spcPct val="0"/>
              </a:spcBef>
              <a:spcAft>
                <a:spcPct val="0"/>
              </a:spcAft>
              <a:defRPr>
                <a:solidFill>
                  <a:schemeClr val="tx1"/>
                </a:solidFill>
                <a:latin typeface="Arial" charset="0"/>
              </a:defRPr>
            </a:lvl6pPr>
            <a:lvl7pPr marL="2916047" indent="-224311" defTabSz="914381" eaLnBrk="0" fontAlgn="base" hangingPunct="0">
              <a:spcBef>
                <a:spcPct val="0"/>
              </a:spcBef>
              <a:spcAft>
                <a:spcPct val="0"/>
              </a:spcAft>
              <a:defRPr>
                <a:solidFill>
                  <a:schemeClr val="tx1"/>
                </a:solidFill>
                <a:latin typeface="Arial" charset="0"/>
              </a:defRPr>
            </a:lvl7pPr>
            <a:lvl8pPr marL="3364669" indent="-224311" defTabSz="914381" eaLnBrk="0" fontAlgn="base" hangingPunct="0">
              <a:spcBef>
                <a:spcPct val="0"/>
              </a:spcBef>
              <a:spcAft>
                <a:spcPct val="0"/>
              </a:spcAft>
              <a:defRPr>
                <a:solidFill>
                  <a:schemeClr val="tx1"/>
                </a:solidFill>
                <a:latin typeface="Arial" charset="0"/>
              </a:defRPr>
            </a:lvl8pPr>
            <a:lvl9pPr marL="3813292" indent="-224311" defTabSz="914381" eaLnBrk="0" fontAlgn="base" hangingPunct="0">
              <a:spcBef>
                <a:spcPct val="0"/>
              </a:spcBef>
              <a:spcAft>
                <a:spcPct val="0"/>
              </a:spcAft>
              <a:defRPr>
                <a:solidFill>
                  <a:schemeClr val="tx1"/>
                </a:solidFill>
                <a:latin typeface="Arial" charset="0"/>
              </a:defRPr>
            </a:lvl9pPr>
          </a:lstStyle>
          <a:p>
            <a:pPr eaLnBrk="1" hangingPunct="1"/>
            <a:fld id="{78D2E30C-1024-49F9-AD8F-0553776DE924}" type="slidenum">
              <a:rPr lang="en-US" smtClean="0">
                <a:solidFill>
                  <a:prstClr val="black"/>
                </a:solidFill>
                <a:latin typeface="Times New Roman" pitchFamily="18" charset="0"/>
              </a:rPr>
              <a:pPr eaLnBrk="1" hangingPunct="1"/>
              <a:t>3</a:t>
            </a:fld>
            <a:endParaRPr lang="en-US" smtClean="0">
              <a:solidFill>
                <a:prstClr val="black"/>
              </a:solidFill>
              <a:latin typeface="Times New Roman" pitchFamily="18" charset="0"/>
            </a:endParaRPr>
          </a:p>
        </p:txBody>
      </p:sp>
    </p:spTree>
    <p:extLst>
      <p:ext uri="{BB962C8B-B14F-4D97-AF65-F5344CB8AC3E}">
        <p14:creationId xmlns:p14="http://schemas.microsoft.com/office/powerpoint/2010/main" val="133485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pPr defTabSz="912944"/>
            <a:fld id="{A37625E1-6F1C-47AE-AF5A-401924DD2ED8}" type="slidenum">
              <a:rPr lang="en-US" smtClean="0">
                <a:solidFill>
                  <a:prstClr val="black"/>
                </a:solidFill>
              </a:rPr>
              <a:pPr defTabSz="912944"/>
              <a:t>4</a:t>
            </a:fld>
            <a:endParaRPr lang="en-US" dirty="0" smtClean="0">
              <a:solidFill>
                <a:prstClr val="black"/>
              </a:solidFill>
            </a:endParaRPr>
          </a:p>
        </p:txBody>
      </p:sp>
      <p:sp>
        <p:nvSpPr>
          <p:cNvPr id="135170" name="Rectangle 2"/>
          <p:cNvSpPr>
            <a:spLocks noGrp="1" noRot="1" noChangeAspect="1" noChangeArrowheads="1" noTextEdit="1"/>
          </p:cNvSpPr>
          <p:nvPr>
            <p:ph type="sldImg"/>
          </p:nvPr>
        </p:nvSpPr>
        <p:spPr>
          <a:xfrm>
            <a:off x="1143000" y="682625"/>
            <a:ext cx="4573588" cy="3430588"/>
          </a:xfrm>
          <a:ln/>
        </p:spPr>
      </p:sp>
      <p:sp>
        <p:nvSpPr>
          <p:cNvPr id="135171" name="Rectangle 3"/>
          <p:cNvSpPr>
            <a:spLocks noGrp="1" noChangeArrowheads="1"/>
          </p:cNvSpPr>
          <p:nvPr>
            <p:ph type="body" idx="1"/>
          </p:nvPr>
        </p:nvSpPr>
        <p:spPr>
          <a:xfrm>
            <a:off x="916157" y="4345896"/>
            <a:ext cx="5025687" cy="4115111"/>
          </a:xfrm>
          <a:noFill/>
          <a:ln/>
        </p:spPr>
        <p:txBody>
          <a:bodyPr/>
          <a:lstStyle/>
          <a:p>
            <a:pPr eaLnBrk="1" hangingPunct="1"/>
            <a:endParaRPr lang="en-US" dirty="0" smtClean="0"/>
          </a:p>
        </p:txBody>
      </p:sp>
    </p:spTree>
    <p:extLst>
      <p:ext uri="{BB962C8B-B14F-4D97-AF65-F5344CB8AC3E}">
        <p14:creationId xmlns:p14="http://schemas.microsoft.com/office/powerpoint/2010/main" val="3505946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4381" eaLnBrk="0" hangingPunct="0">
              <a:defRPr>
                <a:solidFill>
                  <a:schemeClr val="tx1"/>
                </a:solidFill>
                <a:latin typeface="Arial" charset="0"/>
              </a:defRPr>
            </a:lvl1pPr>
            <a:lvl2pPr marL="729012" indent="-280389" defTabSz="914381" eaLnBrk="0" hangingPunct="0">
              <a:defRPr>
                <a:solidFill>
                  <a:schemeClr val="tx1"/>
                </a:solidFill>
                <a:latin typeface="Arial" charset="0"/>
              </a:defRPr>
            </a:lvl2pPr>
            <a:lvl3pPr marL="1121557" indent="-224311" defTabSz="914381" eaLnBrk="0" hangingPunct="0">
              <a:defRPr>
                <a:solidFill>
                  <a:schemeClr val="tx1"/>
                </a:solidFill>
                <a:latin typeface="Arial" charset="0"/>
              </a:defRPr>
            </a:lvl3pPr>
            <a:lvl4pPr marL="1570180" indent="-224311" defTabSz="914381" eaLnBrk="0" hangingPunct="0">
              <a:defRPr>
                <a:solidFill>
                  <a:schemeClr val="tx1"/>
                </a:solidFill>
                <a:latin typeface="Arial" charset="0"/>
              </a:defRPr>
            </a:lvl4pPr>
            <a:lvl5pPr marL="2018802" indent="-224311" defTabSz="914381" eaLnBrk="0" hangingPunct="0">
              <a:defRPr>
                <a:solidFill>
                  <a:schemeClr val="tx1"/>
                </a:solidFill>
                <a:latin typeface="Arial" charset="0"/>
              </a:defRPr>
            </a:lvl5pPr>
            <a:lvl6pPr marL="2467425" indent="-224311" defTabSz="914381" eaLnBrk="0" fontAlgn="base" hangingPunct="0">
              <a:spcBef>
                <a:spcPct val="0"/>
              </a:spcBef>
              <a:spcAft>
                <a:spcPct val="0"/>
              </a:spcAft>
              <a:defRPr>
                <a:solidFill>
                  <a:schemeClr val="tx1"/>
                </a:solidFill>
                <a:latin typeface="Arial" charset="0"/>
              </a:defRPr>
            </a:lvl6pPr>
            <a:lvl7pPr marL="2916047" indent="-224311" defTabSz="914381" eaLnBrk="0" fontAlgn="base" hangingPunct="0">
              <a:spcBef>
                <a:spcPct val="0"/>
              </a:spcBef>
              <a:spcAft>
                <a:spcPct val="0"/>
              </a:spcAft>
              <a:defRPr>
                <a:solidFill>
                  <a:schemeClr val="tx1"/>
                </a:solidFill>
                <a:latin typeface="Arial" charset="0"/>
              </a:defRPr>
            </a:lvl7pPr>
            <a:lvl8pPr marL="3364669" indent="-224311" defTabSz="914381" eaLnBrk="0" fontAlgn="base" hangingPunct="0">
              <a:spcBef>
                <a:spcPct val="0"/>
              </a:spcBef>
              <a:spcAft>
                <a:spcPct val="0"/>
              </a:spcAft>
              <a:defRPr>
                <a:solidFill>
                  <a:schemeClr val="tx1"/>
                </a:solidFill>
                <a:latin typeface="Arial" charset="0"/>
              </a:defRPr>
            </a:lvl8pPr>
            <a:lvl9pPr marL="3813292" indent="-224311" defTabSz="914381" eaLnBrk="0" fontAlgn="base" hangingPunct="0">
              <a:spcBef>
                <a:spcPct val="0"/>
              </a:spcBef>
              <a:spcAft>
                <a:spcPct val="0"/>
              </a:spcAft>
              <a:defRPr>
                <a:solidFill>
                  <a:schemeClr val="tx1"/>
                </a:solidFill>
                <a:latin typeface="Arial" charset="0"/>
              </a:defRPr>
            </a:lvl9pPr>
          </a:lstStyle>
          <a:p>
            <a:pPr eaLnBrk="1" hangingPunct="1"/>
            <a:fld id="{AD684116-056B-41CB-B73F-E02965A434E2}" type="slidenum">
              <a:rPr lang="en-US" smtClean="0">
                <a:solidFill>
                  <a:prstClr val="black"/>
                </a:solidFill>
                <a:latin typeface="Times New Roman" pitchFamily="18" charset="0"/>
              </a:rPr>
              <a:pPr eaLnBrk="1" hangingPunct="1"/>
              <a:t>5</a:t>
            </a:fld>
            <a:endParaRPr lang="en-US" smtClean="0">
              <a:solidFill>
                <a:prstClr val="black"/>
              </a:solidFill>
              <a:latin typeface="Times New Roman" pitchFamily="18" charset="0"/>
            </a:endParaRPr>
          </a:p>
        </p:txBody>
      </p:sp>
      <p:sp>
        <p:nvSpPr>
          <p:cNvPr id="28675" name="Rectangle 2"/>
          <p:cNvSpPr>
            <a:spLocks noGrp="1" noRot="1" noChangeAspect="1" noChangeArrowheads="1" noTextEdit="1"/>
          </p:cNvSpPr>
          <p:nvPr>
            <p:ph type="sldImg"/>
          </p:nvPr>
        </p:nvSpPr>
        <p:spPr>
          <a:xfrm>
            <a:off x="1143000" y="682625"/>
            <a:ext cx="4573588" cy="3430588"/>
          </a:xfrm>
          <a:ln/>
        </p:spPr>
      </p:sp>
      <p:sp>
        <p:nvSpPr>
          <p:cNvPr id="28676" name="Rectangle 3"/>
          <p:cNvSpPr>
            <a:spLocks noGrp="1" noChangeArrowheads="1"/>
          </p:cNvSpPr>
          <p:nvPr>
            <p:ph type="body" idx="1"/>
          </p:nvPr>
        </p:nvSpPr>
        <p:spPr>
          <a:xfrm>
            <a:off x="916264" y="4345587"/>
            <a:ext cx="5025473" cy="4114487"/>
          </a:xfrm>
          <a:noFill/>
        </p:spPr>
        <p:txBody>
          <a:bodyPr/>
          <a:lstStyle/>
          <a:p>
            <a:pPr eaLnBrk="1" hangingPunct="1"/>
            <a:endParaRPr lang="en-US" dirty="0" smtClean="0"/>
          </a:p>
        </p:txBody>
      </p:sp>
    </p:spTree>
    <p:extLst>
      <p:ext uri="{BB962C8B-B14F-4D97-AF65-F5344CB8AC3E}">
        <p14:creationId xmlns:p14="http://schemas.microsoft.com/office/powerpoint/2010/main" val="88542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pPr defTabSz="912944"/>
            <a:fld id="{01055D09-D5E4-40DE-972F-5D965138F89B}" type="slidenum">
              <a:rPr lang="en-US" smtClean="0">
                <a:solidFill>
                  <a:prstClr val="black"/>
                </a:solidFill>
              </a:rPr>
              <a:pPr defTabSz="912944"/>
              <a:t>6</a:t>
            </a:fld>
            <a:endParaRPr lang="en-US" dirty="0" smtClean="0">
              <a:solidFill>
                <a:prstClr val="black"/>
              </a:solidFill>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eaLnBrk="1" hangingPunct="1"/>
            <a:endParaRPr lang="en-US" b="0" u="none" dirty="0" smtClean="0"/>
          </a:p>
        </p:txBody>
      </p:sp>
    </p:spTree>
    <p:extLst>
      <p:ext uri="{BB962C8B-B14F-4D97-AF65-F5344CB8AC3E}">
        <p14:creationId xmlns:p14="http://schemas.microsoft.com/office/powerpoint/2010/main" val="313242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p>
            <a:pPr defTabSz="912944"/>
            <a:fld id="{98D41317-7680-49A1-B820-8EB377F15D72}" type="slidenum">
              <a:rPr lang="en-US" smtClean="0">
                <a:solidFill>
                  <a:prstClr val="black"/>
                </a:solidFill>
              </a:rPr>
              <a:pPr defTabSz="912944"/>
              <a:t>7</a:t>
            </a:fld>
            <a:endParaRPr lang="en-US" dirty="0" smtClean="0">
              <a:solidFill>
                <a:prstClr val="black"/>
              </a:solidFill>
            </a:endParaRPr>
          </a:p>
        </p:txBody>
      </p:sp>
      <p:sp>
        <p:nvSpPr>
          <p:cNvPr id="139266" name="Rectangle 2"/>
          <p:cNvSpPr>
            <a:spLocks noGrp="1" noChangeArrowheads="1"/>
          </p:cNvSpPr>
          <p:nvPr>
            <p:ph type="body" idx="1"/>
          </p:nvPr>
        </p:nvSpPr>
        <p:spPr>
          <a:xfrm>
            <a:off x="916157" y="4345896"/>
            <a:ext cx="5025687" cy="4115111"/>
          </a:xfrm>
          <a:noFill/>
          <a:ln/>
        </p:spPr>
        <p:txBody>
          <a:bodyPr/>
          <a:lstStyle/>
          <a:p>
            <a:pPr eaLnBrk="1" hangingPunct="1"/>
            <a:endParaRPr lang="en-US" dirty="0" smtClean="0"/>
          </a:p>
        </p:txBody>
      </p:sp>
    </p:spTree>
    <p:extLst>
      <p:ext uri="{BB962C8B-B14F-4D97-AF65-F5344CB8AC3E}">
        <p14:creationId xmlns:p14="http://schemas.microsoft.com/office/powerpoint/2010/main" val="401805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p:spPr>
        <p:txBody>
          <a:bodyPr/>
          <a:lstStyle/>
          <a:p>
            <a:pPr defTabSz="912944"/>
            <a:fld id="{8CAFAF22-FC2A-48D2-A999-23257F5B560E}" type="slidenum">
              <a:rPr lang="en-US" smtClean="0">
                <a:solidFill>
                  <a:prstClr val="black"/>
                </a:solidFill>
              </a:rPr>
              <a:pPr defTabSz="912944"/>
              <a:t>8</a:t>
            </a:fld>
            <a:endParaRPr lang="en-US" dirty="0" smtClean="0">
              <a:solidFill>
                <a:prstClr val="black"/>
              </a:solidFill>
            </a:endParaRPr>
          </a:p>
        </p:txBody>
      </p:sp>
      <p:sp>
        <p:nvSpPr>
          <p:cNvPr id="141314" name="Rectangle 2"/>
          <p:cNvSpPr>
            <a:spLocks noGrp="1" noChangeArrowheads="1"/>
          </p:cNvSpPr>
          <p:nvPr>
            <p:ph type="body" idx="1"/>
          </p:nvPr>
        </p:nvSpPr>
        <p:spPr>
          <a:xfrm>
            <a:off x="916157" y="4345896"/>
            <a:ext cx="5025687" cy="4115111"/>
          </a:xfrm>
          <a:noFill/>
          <a:ln/>
        </p:spPr>
        <p:txBody>
          <a:bodyPr/>
          <a:lstStyle/>
          <a:p>
            <a:endParaRPr lang="en-US" dirty="0"/>
          </a:p>
        </p:txBody>
      </p:sp>
    </p:spTree>
    <p:extLst>
      <p:ext uri="{BB962C8B-B14F-4D97-AF65-F5344CB8AC3E}">
        <p14:creationId xmlns:p14="http://schemas.microsoft.com/office/powerpoint/2010/main" val="102425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a:ln/>
        </p:spPr>
      </p:sp>
      <p:sp>
        <p:nvSpPr>
          <p:cNvPr id="143362" name="Notes Placeholder 2"/>
          <p:cNvSpPr>
            <a:spLocks noGrp="1"/>
          </p:cNvSpPr>
          <p:nvPr>
            <p:ph type="body" idx="1"/>
          </p:nvPr>
        </p:nvSpPr>
        <p:spPr>
          <a:noFill/>
          <a:ln/>
        </p:spPr>
        <p:txBody>
          <a:bodyPr/>
          <a:lstStyle/>
          <a:p>
            <a:pPr eaLnBrk="1" hangingPunct="1"/>
            <a:endParaRPr lang="en-US" dirty="0" smtClean="0"/>
          </a:p>
        </p:txBody>
      </p:sp>
      <p:sp>
        <p:nvSpPr>
          <p:cNvPr id="143363" name="Slide Number Placeholder 3"/>
          <p:cNvSpPr>
            <a:spLocks noGrp="1"/>
          </p:cNvSpPr>
          <p:nvPr>
            <p:ph type="sldNum" sz="quarter" idx="5"/>
          </p:nvPr>
        </p:nvSpPr>
        <p:spPr>
          <a:noFill/>
        </p:spPr>
        <p:txBody>
          <a:bodyPr/>
          <a:lstStyle/>
          <a:p>
            <a:pPr defTabSz="912944"/>
            <a:fld id="{713C2D21-35B6-4618-BB9E-E9ADD0778042}" type="slidenum">
              <a:rPr lang="en-US" smtClean="0">
                <a:solidFill>
                  <a:prstClr val="black"/>
                </a:solidFill>
              </a:rPr>
              <a:pPr defTabSz="912944"/>
              <a:t>9</a:t>
            </a:fld>
            <a:endParaRPr lang="en-US" dirty="0" smtClean="0">
              <a:solidFill>
                <a:prstClr val="black"/>
              </a:solidFill>
            </a:endParaRPr>
          </a:p>
        </p:txBody>
      </p:sp>
    </p:spTree>
    <p:extLst>
      <p:ext uri="{BB962C8B-B14F-4D97-AF65-F5344CB8AC3E}">
        <p14:creationId xmlns:p14="http://schemas.microsoft.com/office/powerpoint/2010/main" val="2246932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 Id="rId5" Type="http://schemas.openxmlformats.org/officeDocument/2006/relationships/image" Target="../media/image13.emf"/><Relationship Id="rId4" Type="http://schemas.openxmlformats.org/officeDocument/2006/relationships/image" Target="../media/image12.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hemeOverride" Target="../theme/themeOverride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10" name="TextBox 9"/>
          <p:cNvSpPr txBox="1"/>
          <p:nvPr userDrawn="1"/>
        </p:nvSpPr>
        <p:spPr>
          <a:xfrm>
            <a:off x="7391400" y="152400"/>
            <a:ext cx="1752600" cy="338554"/>
          </a:xfrm>
          <a:prstGeom prst="rect">
            <a:avLst/>
          </a:prstGeom>
          <a:noFill/>
        </p:spPr>
        <p:txBody>
          <a:bodyPr>
            <a:spAutoFit/>
          </a:bodyPr>
          <a:lstStyle/>
          <a:p>
            <a:pPr algn="ctr" fontAlgn="base">
              <a:spcBef>
                <a:spcPct val="0"/>
              </a:spcBef>
              <a:spcAft>
                <a:spcPct val="0"/>
              </a:spcAft>
              <a:defRPr/>
            </a:pPr>
            <a:r>
              <a:rPr lang="en-US" sz="1600" b="1" dirty="0" smtClean="0">
                <a:solidFill>
                  <a:srgbClr val="FFFFFF"/>
                </a:solidFill>
                <a:latin typeface="Arial Narrow" pitchFamily="34" charset="0"/>
                <a:cs typeface="Arial" charset="0"/>
              </a:rPr>
              <a:t>Office-Based Care</a:t>
            </a:r>
            <a:endParaRPr lang="en-US" sz="1600" b="1" dirty="0">
              <a:solidFill>
                <a:srgbClr val="FFFFFF"/>
              </a:solidFill>
              <a:latin typeface="Arial Narrow" pitchFamily="34" charset="0"/>
              <a:cs typeface="Arial" charset="0"/>
            </a:endParaRPr>
          </a:p>
        </p:txBody>
      </p:sp>
      <p:sp>
        <p:nvSpPr>
          <p:cNvPr id="615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smtClean="0"/>
              <a:t>Click to edit Master title style</a:t>
            </a:r>
            <a:endParaRPr lang="en-US"/>
          </a:p>
        </p:txBody>
      </p:sp>
    </p:spTree>
    <p:extLst>
      <p:ext uri="{BB962C8B-B14F-4D97-AF65-F5344CB8AC3E}">
        <p14:creationId xmlns:p14="http://schemas.microsoft.com/office/powerpoint/2010/main" val="3259817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403956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3203750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76300"/>
            <a:ext cx="1933575" cy="491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653087" cy="491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116289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1703601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1477036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287589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endParaRPr lang="en-US" noProof="0" dirty="0"/>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40972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10" descr="Slide_title2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54225" y="0"/>
            <a:ext cx="71072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BinderBeigeElement.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38" y="-7938"/>
            <a:ext cx="43545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anding_TeamSTEPPS2.eps"/>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6863" y="5740400"/>
            <a:ext cx="516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3671"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25386935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3"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4"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5"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6" descr="Slide_title2_05"/>
          <p:cNvPicPr>
            <a:picLocks noChangeAspect="1" noChangeArrowheads="1"/>
          </p:cNvPicPr>
          <p:nvPr/>
        </p:nvPicPr>
        <p:blipFill>
          <a:blip r:embed="rId7" cstate="print"/>
          <a:srcRect/>
          <a:stretch>
            <a:fillRect/>
          </a:stretch>
        </p:blipFill>
        <p:spPr bwMode="auto">
          <a:xfrm>
            <a:off x="2260600"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2055"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extLst>
      <p:ext uri="{BB962C8B-B14F-4D97-AF65-F5344CB8AC3E}">
        <p14:creationId xmlns:p14="http://schemas.microsoft.com/office/powerpoint/2010/main" val="12923682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56E0F62-28F3-491C-A59D-B5510EA207A6}" type="slidenum">
              <a:rPr lang="en-US"/>
              <a:pPr>
                <a:defRPr/>
              </a:pPr>
              <a:t>‹#›</a:t>
            </a:fld>
            <a:r>
              <a:rPr lang="en-US" dirty="0"/>
              <a:t>  </a:t>
            </a:r>
          </a:p>
        </p:txBody>
      </p:sp>
    </p:spTree>
    <p:extLst>
      <p:ext uri="{BB962C8B-B14F-4D97-AF65-F5344CB8AC3E}">
        <p14:creationId xmlns:p14="http://schemas.microsoft.com/office/powerpoint/2010/main" val="360003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752084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F68FB887-538F-428E-97BB-A37E6A0045C4}" type="slidenum">
              <a:rPr lang="en-US"/>
              <a:pPr>
                <a:defRPr/>
              </a:pPr>
              <a:t>‹#›</a:t>
            </a:fld>
            <a:r>
              <a:rPr lang="en-US" dirty="0"/>
              <a:t>  </a:t>
            </a:r>
          </a:p>
        </p:txBody>
      </p:sp>
    </p:spTree>
    <p:extLst>
      <p:ext uri="{BB962C8B-B14F-4D97-AF65-F5344CB8AC3E}">
        <p14:creationId xmlns:p14="http://schemas.microsoft.com/office/powerpoint/2010/main" val="3774238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A62C5304-D05B-4CFE-B4D2-21611AEFB4CE}" type="slidenum">
              <a:rPr lang="en-US"/>
              <a:pPr>
                <a:defRPr/>
              </a:pPr>
              <a:t>‹#›</a:t>
            </a:fld>
            <a:r>
              <a:rPr lang="en-US" dirty="0"/>
              <a:t>  </a:t>
            </a:r>
          </a:p>
        </p:txBody>
      </p:sp>
    </p:spTree>
    <p:extLst>
      <p:ext uri="{BB962C8B-B14F-4D97-AF65-F5344CB8AC3E}">
        <p14:creationId xmlns:p14="http://schemas.microsoft.com/office/powerpoint/2010/main" val="3077687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97241ACE-B74E-4F1D-911C-A8EF3132D022}" type="slidenum">
              <a:rPr lang="en-US"/>
              <a:pPr>
                <a:defRPr/>
              </a:pPr>
              <a:t>‹#›</a:t>
            </a:fld>
            <a:r>
              <a:rPr lang="en-US" dirty="0"/>
              <a:t>  </a:t>
            </a:r>
          </a:p>
        </p:txBody>
      </p:sp>
    </p:spTree>
    <p:extLst>
      <p:ext uri="{BB962C8B-B14F-4D97-AF65-F5344CB8AC3E}">
        <p14:creationId xmlns:p14="http://schemas.microsoft.com/office/powerpoint/2010/main" val="646613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8BDBAC20-383C-4CF3-B4D9-BDAB305704A9}" type="slidenum">
              <a:rPr lang="en-US"/>
              <a:pPr>
                <a:defRPr/>
              </a:pPr>
              <a:t>‹#›</a:t>
            </a:fld>
            <a:r>
              <a:rPr lang="en-US" dirty="0"/>
              <a:t>  </a:t>
            </a:r>
          </a:p>
        </p:txBody>
      </p:sp>
    </p:spTree>
    <p:extLst>
      <p:ext uri="{BB962C8B-B14F-4D97-AF65-F5344CB8AC3E}">
        <p14:creationId xmlns:p14="http://schemas.microsoft.com/office/powerpoint/2010/main" val="2468997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31B185F3-A3B1-4939-985D-65619AC96853}" type="slidenum">
              <a:rPr lang="en-US"/>
              <a:pPr>
                <a:defRPr/>
              </a:pPr>
              <a:t>‹#›</a:t>
            </a:fld>
            <a:r>
              <a:rPr lang="en-US" dirty="0"/>
              <a:t>  </a:t>
            </a:r>
          </a:p>
        </p:txBody>
      </p:sp>
    </p:spTree>
    <p:extLst>
      <p:ext uri="{BB962C8B-B14F-4D97-AF65-F5344CB8AC3E}">
        <p14:creationId xmlns:p14="http://schemas.microsoft.com/office/powerpoint/2010/main" val="3114220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CDA76BB-7A48-4B83-B603-4933E00ACCFD}" type="slidenum">
              <a:rPr lang="en-US"/>
              <a:pPr>
                <a:defRPr/>
              </a:pPr>
              <a:t>‹#›</a:t>
            </a:fld>
            <a:r>
              <a:rPr lang="en-US" dirty="0"/>
              <a:t>  </a:t>
            </a:r>
          </a:p>
        </p:txBody>
      </p:sp>
    </p:spTree>
    <p:extLst>
      <p:ext uri="{BB962C8B-B14F-4D97-AF65-F5344CB8AC3E}">
        <p14:creationId xmlns:p14="http://schemas.microsoft.com/office/powerpoint/2010/main" val="4228328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279E9CDF-6165-4A95-BE58-2C30ED1C89CA}" type="slidenum">
              <a:rPr lang="en-US"/>
              <a:pPr>
                <a:defRPr/>
              </a:pPr>
              <a:t>‹#›</a:t>
            </a:fld>
            <a:r>
              <a:rPr lang="en-US" dirty="0"/>
              <a:t>  </a:t>
            </a:r>
          </a:p>
        </p:txBody>
      </p:sp>
    </p:spTree>
    <p:extLst>
      <p:ext uri="{BB962C8B-B14F-4D97-AF65-F5344CB8AC3E}">
        <p14:creationId xmlns:p14="http://schemas.microsoft.com/office/powerpoint/2010/main" val="737506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0FE4250F-E315-462E-AB34-F42F04DFB454}" type="slidenum">
              <a:rPr lang="en-US"/>
              <a:pPr>
                <a:defRPr/>
              </a:pPr>
              <a:t>‹#›</a:t>
            </a:fld>
            <a:r>
              <a:rPr lang="en-US" dirty="0"/>
              <a:t>  </a:t>
            </a:r>
          </a:p>
        </p:txBody>
      </p:sp>
    </p:spTree>
    <p:extLst>
      <p:ext uri="{BB962C8B-B14F-4D97-AF65-F5344CB8AC3E}">
        <p14:creationId xmlns:p14="http://schemas.microsoft.com/office/powerpoint/2010/main" val="3088181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DDC8CEB-5983-4A91-BBEC-023A541348A1}" type="slidenum">
              <a:rPr lang="en-US"/>
              <a:pPr>
                <a:defRPr/>
              </a:pPr>
              <a:t>‹#›</a:t>
            </a:fld>
            <a:r>
              <a:rPr lang="en-US" dirty="0"/>
              <a:t>  </a:t>
            </a:r>
          </a:p>
        </p:txBody>
      </p:sp>
    </p:spTree>
    <p:extLst>
      <p:ext uri="{BB962C8B-B14F-4D97-AF65-F5344CB8AC3E}">
        <p14:creationId xmlns:p14="http://schemas.microsoft.com/office/powerpoint/2010/main" val="1216952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E6E310DF-4011-45B8-AB55-77D1280B9705}" type="slidenum">
              <a:rPr lang="en-US"/>
              <a:pPr>
                <a:defRPr/>
              </a:pPr>
              <a:t>‹#›</a:t>
            </a:fld>
            <a:r>
              <a:rPr lang="en-US" dirty="0"/>
              <a:t>  </a:t>
            </a:r>
          </a:p>
        </p:txBody>
      </p:sp>
    </p:spTree>
    <p:extLst>
      <p:ext uri="{BB962C8B-B14F-4D97-AF65-F5344CB8AC3E}">
        <p14:creationId xmlns:p14="http://schemas.microsoft.com/office/powerpoint/2010/main" val="330087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TextBox 5"/>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243033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E1753E6C-A376-46DC-B847-A36B633DE680}" type="slidenum">
              <a:rPr lang="en-US"/>
              <a:pPr>
                <a:defRPr/>
              </a:pPr>
              <a:t>‹#›</a:t>
            </a:fld>
            <a:r>
              <a:rPr lang="en-US" dirty="0"/>
              <a:t>  </a:t>
            </a:r>
          </a:p>
        </p:txBody>
      </p:sp>
    </p:spTree>
    <p:extLst>
      <p:ext uri="{BB962C8B-B14F-4D97-AF65-F5344CB8AC3E}">
        <p14:creationId xmlns:p14="http://schemas.microsoft.com/office/powerpoint/2010/main" val="411367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14400" y="2020888"/>
            <a:ext cx="7772400" cy="35433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8F380F1-531B-43E8-8686-DA03BBCA5A53}" type="slidenum">
              <a:rPr lang="en-US"/>
              <a:pPr>
                <a:defRPr/>
              </a:pPr>
              <a:t>‹#›</a:t>
            </a:fld>
            <a:r>
              <a:rPr lang="en-US" dirty="0"/>
              <a:t>  </a:t>
            </a:r>
          </a:p>
        </p:txBody>
      </p:sp>
    </p:spTree>
    <p:extLst>
      <p:ext uri="{BB962C8B-B14F-4D97-AF65-F5344CB8AC3E}">
        <p14:creationId xmlns:p14="http://schemas.microsoft.com/office/powerpoint/2010/main" val="2260900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868738"/>
            <a:ext cx="77724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F0D43608-7C03-4CFB-B88C-FE66713FB965}" type="slidenum">
              <a:rPr lang="en-US"/>
              <a:pPr>
                <a:defRPr/>
              </a:pPr>
              <a:t>‹#›</a:t>
            </a:fld>
            <a:r>
              <a:rPr lang="en-US" dirty="0"/>
              <a:t>  </a:t>
            </a:r>
          </a:p>
        </p:txBody>
      </p:sp>
    </p:spTree>
    <p:extLst>
      <p:ext uri="{BB962C8B-B14F-4D97-AF65-F5344CB8AC3E}">
        <p14:creationId xmlns:p14="http://schemas.microsoft.com/office/powerpoint/2010/main" val="140307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876800" y="2020888"/>
            <a:ext cx="3810000" cy="3543300"/>
          </a:xfrm>
        </p:spPr>
        <p:txBody>
          <a:bodyPr/>
          <a:lstStyle/>
          <a:p>
            <a:pPr lvl="0"/>
            <a:endParaRPr lang="en-US" noProof="0" dirty="0"/>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CAED22EF-7B69-498C-B125-F7FC9908BBFB}" type="slidenum">
              <a:rPr lang="en-US"/>
              <a:pPr>
                <a:defRPr/>
              </a:pPr>
              <a:t>‹#›</a:t>
            </a:fld>
            <a:r>
              <a:rPr lang="en-US" dirty="0"/>
              <a:t>  </a:t>
            </a:r>
          </a:p>
        </p:txBody>
      </p:sp>
    </p:spTree>
    <p:extLst>
      <p:ext uri="{BB962C8B-B14F-4D97-AF65-F5344CB8AC3E}">
        <p14:creationId xmlns:p14="http://schemas.microsoft.com/office/powerpoint/2010/main" val="1333178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2020888"/>
            <a:ext cx="3810000" cy="3543300"/>
          </a:xfrm>
        </p:spPr>
        <p:txBody>
          <a:bodyPr/>
          <a:lstStyle/>
          <a:p>
            <a:pPr lvl="0"/>
            <a:endParaRPr lang="en-US" noProof="0" dirty="0"/>
          </a:p>
        </p:txBody>
      </p:sp>
      <p:sp>
        <p:nvSpPr>
          <p:cNvPr id="4" name="Text Placeholder 3"/>
          <p:cNvSpPr>
            <a:spLocks noGrp="1"/>
          </p:cNvSpPr>
          <p:nvPr>
            <p:ph type="body" sz="half" idx="2"/>
          </p:nvPr>
        </p:nvSpPr>
        <p:spPr>
          <a:xfrm>
            <a:off x="48768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DD5E8BDB-CC79-4216-AD3B-229012C3AE25}" type="slidenum">
              <a:rPr lang="en-US"/>
              <a:pPr>
                <a:defRPr/>
              </a:pPr>
              <a:t>‹#›</a:t>
            </a:fld>
            <a:r>
              <a:rPr lang="en-US" dirty="0"/>
              <a:t>  </a:t>
            </a:r>
          </a:p>
        </p:txBody>
      </p:sp>
    </p:spTree>
    <p:extLst>
      <p:ext uri="{BB962C8B-B14F-4D97-AF65-F5344CB8AC3E}">
        <p14:creationId xmlns:p14="http://schemas.microsoft.com/office/powerpoint/2010/main" val="458559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020888"/>
            <a:ext cx="3810000" cy="3543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202088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76800" y="3868738"/>
            <a:ext cx="3810000" cy="169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3381E692-0F43-4FC6-8428-C9E9EE05F0C1}" type="slidenum">
              <a:rPr lang="en-US"/>
              <a:pPr>
                <a:defRPr/>
              </a:pPr>
              <a:t>‹#›</a:t>
            </a:fld>
            <a:r>
              <a:rPr lang="en-US" dirty="0"/>
              <a:t> </a:t>
            </a:r>
          </a:p>
        </p:txBody>
      </p:sp>
    </p:spTree>
    <p:extLst>
      <p:ext uri="{BB962C8B-B14F-4D97-AF65-F5344CB8AC3E}">
        <p14:creationId xmlns:p14="http://schemas.microsoft.com/office/powerpoint/2010/main" val="13636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2020888"/>
            <a:ext cx="3771900" cy="377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241638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101919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162509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Box 4"/>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147029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133047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extBox 6"/>
          <p:cNvSpPr txBox="1"/>
          <p:nvPr userDrawn="1"/>
        </p:nvSpPr>
        <p:spPr>
          <a:xfrm>
            <a:off x="3048000" y="381000"/>
            <a:ext cx="228600" cy="287258"/>
          </a:xfrm>
          <a:prstGeom prst="rect">
            <a:avLst/>
          </a:prstGeom>
          <a:noFill/>
        </p:spPr>
        <p:txBody>
          <a:bodyPr wrap="square" lIns="0" tIns="0" rIns="0" bIns="0" rtlCol="0">
            <a:spAutoFit/>
          </a:bodyPr>
          <a:lstStyle/>
          <a:p>
            <a:pPr fontAlgn="base">
              <a:spcBef>
                <a:spcPct val="0"/>
              </a:spcBef>
              <a:spcAft>
                <a:spcPct val="0"/>
              </a:spcAft>
            </a:pPr>
            <a:r>
              <a:rPr lang="en-US" sz="2800" baseline="30000" dirty="0">
                <a:solidFill>
                  <a:srgbClr val="B90000">
                    <a:lumMod val="50000"/>
                  </a:srgbClr>
                </a:solidFill>
                <a:latin typeface="Times New Roman" pitchFamily="18" charset="0"/>
                <a:cs typeface="Times New Roman" pitchFamily="18" charset="0"/>
              </a:rPr>
              <a:t>®</a:t>
            </a:r>
          </a:p>
        </p:txBody>
      </p:sp>
    </p:spTree>
    <p:extLst>
      <p:ext uri="{BB962C8B-B14F-4D97-AF65-F5344CB8AC3E}">
        <p14:creationId xmlns:p14="http://schemas.microsoft.com/office/powerpoint/2010/main" val="418092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image" Target="../media/image4.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1.jpe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5.jpe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4.jpe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2" name="Picture 2" descr="Slide_content_2_10"/>
          <p:cNvPicPr>
            <a:picLocks noChangeAspect="1" noChangeArrowheads="1"/>
          </p:cNvPicPr>
          <p:nvPr/>
        </p:nvPicPr>
        <p:blipFill>
          <a:blip r:embed="rId18" cstate="print"/>
          <a:srcRect/>
          <a:stretch>
            <a:fillRect/>
          </a:stretch>
        </p:blipFill>
        <p:spPr bwMode="auto">
          <a:xfrm>
            <a:off x="0" y="3824288"/>
            <a:ext cx="2959100" cy="3033712"/>
          </a:xfrm>
          <a:prstGeom prst="rect">
            <a:avLst/>
          </a:prstGeom>
          <a:noFill/>
          <a:ln w="9525">
            <a:noFill/>
            <a:miter lim="800000"/>
            <a:headEnd/>
            <a:tailEnd/>
          </a:ln>
        </p:spPr>
      </p:pic>
      <p:pic>
        <p:nvPicPr>
          <p:cNvPr id="20483" name="Picture 3" descr="Slide_content_2_09"/>
          <p:cNvPicPr>
            <a:picLocks noChangeAspect="1" noChangeArrowheads="1"/>
          </p:cNvPicPr>
          <p:nvPr/>
        </p:nvPicPr>
        <p:blipFill>
          <a:blip r:embed="rId19" cstate="print"/>
          <a:srcRect/>
          <a:stretch>
            <a:fillRect/>
          </a:stretch>
        </p:blipFill>
        <p:spPr bwMode="auto">
          <a:xfrm>
            <a:off x="0" y="0"/>
            <a:ext cx="9144000" cy="868363"/>
          </a:xfrm>
          <a:prstGeom prst="rect">
            <a:avLst/>
          </a:prstGeom>
          <a:noFill/>
          <a:ln w="9525">
            <a:noFill/>
            <a:miter lim="800000"/>
            <a:headEnd/>
            <a:tailEnd/>
          </a:ln>
        </p:spPr>
      </p:pic>
      <p:sp>
        <p:nvSpPr>
          <p:cNvPr id="20484" name="Rectangle 4"/>
          <p:cNvSpPr>
            <a:spLocks noGrp="1" noChangeArrowheads="1"/>
          </p:cNvSpPr>
          <p:nvPr>
            <p:ph type="body" idx="1"/>
          </p:nvPr>
        </p:nvSpPr>
        <p:spPr bwMode="auto">
          <a:xfrm>
            <a:off x="914400" y="2020888"/>
            <a:ext cx="7696200" cy="377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5127"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20488" name="Picture 8" descr="Slide_content2_02"/>
          <p:cNvPicPr>
            <a:picLocks noChangeAspect="1" noChangeArrowheads="1"/>
          </p:cNvPicPr>
          <p:nvPr/>
        </p:nvPicPr>
        <p:blipFill>
          <a:blip r:embed="rId20" cstate="print"/>
          <a:srcRect/>
          <a:stretch>
            <a:fillRect/>
          </a:stretch>
        </p:blipFill>
        <p:spPr bwMode="auto">
          <a:xfrm>
            <a:off x="0" y="849313"/>
            <a:ext cx="684213" cy="2976562"/>
          </a:xfrm>
          <a:prstGeom prst="rect">
            <a:avLst/>
          </a:prstGeom>
          <a:noFill/>
          <a:ln w="9525">
            <a:noFill/>
            <a:miter lim="800000"/>
            <a:headEnd/>
            <a:tailEnd/>
          </a:ln>
        </p:spPr>
      </p:pic>
      <p:pic>
        <p:nvPicPr>
          <p:cNvPr id="20489" name="Picture 9" descr="Slide_content2_06"/>
          <p:cNvPicPr>
            <a:picLocks noChangeAspect="1" noChangeArrowheads="1"/>
          </p:cNvPicPr>
          <p:nvPr/>
        </p:nvPicPr>
        <p:blipFill>
          <a:blip r:embed="rId21"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5130"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345A595E-FF60-479D-B0FD-7C8651A0A871}"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20491" name="Picture 11" descr="Slide_content_2_10"/>
          <p:cNvPicPr>
            <a:picLocks noChangeAspect="1" noChangeArrowheads="1"/>
          </p:cNvPicPr>
          <p:nvPr/>
        </p:nvPicPr>
        <p:blipFill>
          <a:blip r:embed="rId22" cstate="print"/>
          <a:srcRect/>
          <a:stretch>
            <a:fillRect/>
          </a:stretch>
        </p:blipFill>
        <p:spPr bwMode="auto">
          <a:xfrm>
            <a:off x="0" y="3806825"/>
            <a:ext cx="2976563" cy="3051175"/>
          </a:xfrm>
          <a:prstGeom prst="rect">
            <a:avLst/>
          </a:prstGeom>
          <a:noFill/>
          <a:ln w="9525">
            <a:noFill/>
            <a:miter lim="800000"/>
            <a:headEnd/>
            <a:tailEnd/>
          </a:ln>
        </p:spPr>
      </p:pic>
      <p:sp>
        <p:nvSpPr>
          <p:cNvPr id="5133" name="Text Box 13"/>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 Page </a:t>
            </a:r>
            <a:fld id="{71647426-AAB3-44BC-A6D7-E7A1A50BCAD6}"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3" name="TextBox 12"/>
          <p:cNvSpPr txBox="1"/>
          <p:nvPr userDrawn="1"/>
        </p:nvSpPr>
        <p:spPr>
          <a:xfrm>
            <a:off x="7391400" y="152400"/>
            <a:ext cx="1752600" cy="338554"/>
          </a:xfrm>
          <a:prstGeom prst="rect">
            <a:avLst/>
          </a:prstGeom>
          <a:noFill/>
        </p:spPr>
        <p:txBody>
          <a:bodyPr>
            <a:spAutoFit/>
          </a:bodyPr>
          <a:lstStyle/>
          <a:p>
            <a:pPr algn="ctr" fontAlgn="base">
              <a:spcBef>
                <a:spcPct val="0"/>
              </a:spcBef>
              <a:spcAft>
                <a:spcPct val="0"/>
              </a:spcAft>
              <a:defRPr/>
            </a:pPr>
            <a:r>
              <a:rPr lang="en-US" sz="1600" b="1" dirty="0" smtClean="0">
                <a:solidFill>
                  <a:srgbClr val="FFFFFF"/>
                </a:solidFill>
                <a:latin typeface="Arial Narrow" pitchFamily="34" charset="0"/>
                <a:cs typeface="Arial" charset="0"/>
              </a:rPr>
              <a:t>Office-Based Care</a:t>
            </a:r>
            <a:endParaRPr lang="en-US" sz="1600" b="1" dirty="0">
              <a:solidFill>
                <a:srgbClr val="FFFFFF"/>
              </a:solidFill>
              <a:latin typeface="Arial Narrow" pitchFamily="34" charset="0"/>
              <a:cs typeface="Arial" charset="0"/>
            </a:endParaRPr>
          </a:p>
        </p:txBody>
      </p:sp>
    </p:spTree>
    <p:extLst>
      <p:ext uri="{BB962C8B-B14F-4D97-AF65-F5344CB8AC3E}">
        <p14:creationId xmlns:p14="http://schemas.microsoft.com/office/powerpoint/2010/main" val="3474199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rtl="0" fontAlgn="base">
        <a:lnSpc>
          <a:spcPct val="90000"/>
        </a:lnSpc>
        <a:spcBef>
          <a:spcPct val="0"/>
        </a:spcBef>
        <a:spcAft>
          <a:spcPct val="0"/>
        </a:spcAft>
        <a:defRPr sz="3600" b="1">
          <a:solidFill>
            <a:srgbClr val="663300"/>
          </a:solidFill>
          <a:latin typeface="+mj-lt"/>
          <a:ea typeface="+mj-ea"/>
          <a:cs typeface="+mj-cs"/>
        </a:defRPr>
      </a:lvl1pPr>
      <a:lvl2pPr algn="ctr" rtl="0" fontAlgn="base">
        <a:lnSpc>
          <a:spcPct val="90000"/>
        </a:lnSpc>
        <a:spcBef>
          <a:spcPct val="0"/>
        </a:spcBef>
        <a:spcAft>
          <a:spcPct val="0"/>
        </a:spcAft>
        <a:defRPr sz="3600" b="1">
          <a:solidFill>
            <a:srgbClr val="663300"/>
          </a:solidFill>
          <a:latin typeface="Arial" charset="0"/>
        </a:defRPr>
      </a:lvl2pPr>
      <a:lvl3pPr algn="ctr" rtl="0" fontAlgn="base">
        <a:lnSpc>
          <a:spcPct val="90000"/>
        </a:lnSpc>
        <a:spcBef>
          <a:spcPct val="0"/>
        </a:spcBef>
        <a:spcAft>
          <a:spcPct val="0"/>
        </a:spcAft>
        <a:defRPr sz="3600" b="1">
          <a:solidFill>
            <a:srgbClr val="663300"/>
          </a:solidFill>
          <a:latin typeface="Arial" charset="0"/>
        </a:defRPr>
      </a:lvl3pPr>
      <a:lvl4pPr algn="ctr" rtl="0" fontAlgn="base">
        <a:lnSpc>
          <a:spcPct val="90000"/>
        </a:lnSpc>
        <a:spcBef>
          <a:spcPct val="0"/>
        </a:spcBef>
        <a:spcAft>
          <a:spcPct val="0"/>
        </a:spcAft>
        <a:defRPr sz="3600" b="1">
          <a:solidFill>
            <a:srgbClr val="663300"/>
          </a:solidFill>
          <a:latin typeface="Arial" charset="0"/>
        </a:defRPr>
      </a:lvl4pPr>
      <a:lvl5pPr algn="ctr" rtl="0" fontAlgn="base">
        <a:lnSpc>
          <a:spcPct val="90000"/>
        </a:lnSpc>
        <a:spcBef>
          <a:spcPct val="0"/>
        </a:spcBef>
        <a:spcAft>
          <a:spcPct val="0"/>
        </a:spcAft>
        <a:defRPr sz="3600" b="1">
          <a:solidFill>
            <a:srgbClr val="663300"/>
          </a:solidFill>
          <a:latin typeface="Arial" charset="0"/>
        </a:defRPr>
      </a:lvl5pPr>
      <a:lvl6pPr marL="457200" algn="ctr" rtl="0" eaLnBrk="1" fontAlgn="base" hangingPunct="1">
        <a:lnSpc>
          <a:spcPct val="90000"/>
        </a:lnSpc>
        <a:spcBef>
          <a:spcPct val="0"/>
        </a:spcBef>
        <a:spcAft>
          <a:spcPct val="0"/>
        </a:spcAft>
        <a:defRPr sz="3600" b="1">
          <a:solidFill>
            <a:srgbClr val="663300"/>
          </a:solidFill>
          <a:latin typeface="Arial" charset="0"/>
        </a:defRPr>
      </a:lvl6pPr>
      <a:lvl7pPr marL="914400" algn="ctr" rtl="0" eaLnBrk="1" fontAlgn="base" hangingPunct="1">
        <a:lnSpc>
          <a:spcPct val="90000"/>
        </a:lnSpc>
        <a:spcBef>
          <a:spcPct val="0"/>
        </a:spcBef>
        <a:spcAft>
          <a:spcPct val="0"/>
        </a:spcAft>
        <a:defRPr sz="3600" b="1">
          <a:solidFill>
            <a:srgbClr val="663300"/>
          </a:solidFill>
          <a:latin typeface="Arial" charset="0"/>
        </a:defRPr>
      </a:lvl7pPr>
      <a:lvl8pPr marL="1371600" algn="ctr" rtl="0" eaLnBrk="1" fontAlgn="base" hangingPunct="1">
        <a:lnSpc>
          <a:spcPct val="90000"/>
        </a:lnSpc>
        <a:spcBef>
          <a:spcPct val="0"/>
        </a:spcBef>
        <a:spcAft>
          <a:spcPct val="0"/>
        </a:spcAft>
        <a:defRPr sz="3600" b="1">
          <a:solidFill>
            <a:srgbClr val="663300"/>
          </a:solidFill>
          <a:latin typeface="Arial" charset="0"/>
        </a:defRPr>
      </a:lvl8pPr>
      <a:lvl9pPr marL="1828800" algn="ctr" rtl="0" eaLnBrk="1" fontAlgn="base" hangingPunct="1">
        <a:lnSpc>
          <a:spcPct val="90000"/>
        </a:lnSpc>
        <a:spcBef>
          <a:spcPct val="0"/>
        </a:spcBef>
        <a:spcAft>
          <a:spcPct val="0"/>
        </a:spcAft>
        <a:defRPr sz="3600" b="1">
          <a:solidFill>
            <a:srgbClr val="663300"/>
          </a:solidFill>
          <a:latin typeface="Arial" charset="0"/>
        </a:defRPr>
      </a:lvl9pPr>
    </p:titleStyle>
    <p:body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10"/>
          <p:cNvPicPr>
            <a:picLocks noChangeAspect="1" noChangeArrowheads="1"/>
          </p:cNvPicPr>
          <p:nvPr/>
        </p:nvPicPr>
        <p:blipFill>
          <a:blip r:embed="rId21"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cs typeface="+mn-cs"/>
              </a:defRPr>
            </a:lvl1pPr>
          </a:lstStyle>
          <a:p>
            <a:pPr fontAlgn="base">
              <a:spcBef>
                <a:spcPct val="0"/>
              </a:spcBef>
              <a:spcAft>
                <a:spcPct val="0"/>
              </a:spcAft>
              <a:defRPr/>
            </a:pPr>
            <a:r>
              <a:rPr lang="en-US" dirty="0"/>
              <a:t> </a:t>
            </a:r>
            <a:fld id="{7552AC27-20BF-488A-8985-043B615430C8}" type="slidenum">
              <a:rPr lang="en-US"/>
              <a:pPr fontAlgn="base">
                <a:spcBef>
                  <a:spcPct val="0"/>
                </a:spcBef>
                <a:spcAft>
                  <a:spcPct val="0"/>
                </a:spcAft>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1031"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fontAlgn="base">
              <a:spcBef>
                <a:spcPct val="0"/>
              </a:spcBef>
              <a:spcAft>
                <a:spcPct val="0"/>
              </a:spcAft>
              <a:defRPr/>
            </a:pPr>
            <a:r>
              <a:rPr lang="en-US" sz="1000" b="1" dirty="0">
                <a:solidFill>
                  <a:srgbClr val="542200"/>
                </a:solidFill>
                <a:cs typeface="Arial" charset="0"/>
              </a:rPr>
              <a:t>T</a:t>
            </a:r>
            <a:r>
              <a:rPr lang="en-US" sz="800" b="1" dirty="0">
                <a:solidFill>
                  <a:srgbClr val="542200"/>
                </a:solidFill>
                <a:cs typeface="Arial" charset="0"/>
              </a:rPr>
              <a:t>EAM</a:t>
            </a:r>
            <a:r>
              <a:rPr lang="en-US" sz="1000" b="1" dirty="0">
                <a:solidFill>
                  <a:srgbClr val="542200"/>
                </a:solidFill>
                <a:cs typeface="Arial" charset="0"/>
              </a:rPr>
              <a:t>STEPPS 05.2</a:t>
            </a:r>
          </a:p>
        </p:txBody>
      </p:sp>
      <p:pic>
        <p:nvPicPr>
          <p:cNvPr id="1032" name="Picture 8" descr="Slide_content2_02"/>
          <p:cNvPicPr>
            <a:picLocks noChangeAspect="1" noChangeArrowheads="1"/>
          </p:cNvPicPr>
          <p:nvPr/>
        </p:nvPicPr>
        <p:blipFill>
          <a:blip r:embed="rId22"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23"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1034"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Mod 1 05.2   Page </a:t>
            </a:r>
            <a:fld id="{F94536E6-D650-4F3C-9BAC-DE0D57657256}"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pic>
        <p:nvPicPr>
          <p:cNvPr id="1035" name="Picture 11" descr="Slide_content_2_10"/>
          <p:cNvPicPr>
            <a:picLocks noChangeAspect="1" noChangeArrowheads="1"/>
          </p:cNvPicPr>
          <p:nvPr/>
        </p:nvPicPr>
        <p:blipFill>
          <a:blip r:embed="rId24" cstate="print"/>
          <a:srcRect/>
          <a:stretch>
            <a:fillRect/>
          </a:stretch>
        </p:blipFill>
        <p:spPr bwMode="auto">
          <a:xfrm>
            <a:off x="0" y="3806825"/>
            <a:ext cx="2976563" cy="3051175"/>
          </a:xfrm>
          <a:prstGeom prst="rect">
            <a:avLst/>
          </a:prstGeom>
          <a:noFill/>
          <a:ln w="9525">
            <a:noFill/>
            <a:miter lim="800000"/>
            <a:headEnd/>
            <a:tailEnd/>
          </a:ln>
        </p:spPr>
      </p:pic>
      <p:sp>
        <p:nvSpPr>
          <p:cNvPr id="1036" name="Text Box 12"/>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900" b="1" dirty="0">
                <a:solidFill>
                  <a:srgbClr val="CCCC99"/>
                </a:solidFill>
                <a:cs typeface="Arial" charset="0"/>
              </a:rPr>
              <a:t>Page </a:t>
            </a:r>
            <a:fld id="{968E8F39-1CD9-4CBA-8395-9D267A91F905}" type="slidenum">
              <a:rPr lang="en-US" sz="900" b="1">
                <a:solidFill>
                  <a:srgbClr val="CCCC99"/>
                </a:solidFill>
                <a:cs typeface="Arial" charset="0"/>
              </a:rPr>
              <a:pPr fontAlgn="base">
                <a:spcBef>
                  <a:spcPct val="50000"/>
                </a:spcBef>
                <a:spcAft>
                  <a:spcPct val="0"/>
                </a:spcAft>
                <a:defRPr/>
              </a:pPr>
              <a:t>‹#›</a:t>
            </a:fld>
            <a:endParaRPr lang="en-US" sz="900" b="1" dirty="0">
              <a:solidFill>
                <a:srgbClr val="CCCC99"/>
              </a:solidFill>
              <a:cs typeface="Arial" charset="0"/>
            </a:endParaRPr>
          </a:p>
        </p:txBody>
      </p:sp>
      <p:sp>
        <p:nvSpPr>
          <p:cNvPr id="1037" name="Text Box 13"/>
          <p:cNvSpPr txBox="1">
            <a:spLocks noChangeArrowheads="1"/>
          </p:cNvSpPr>
          <p:nvPr/>
        </p:nvSpPr>
        <p:spPr bwMode="auto">
          <a:xfrm>
            <a:off x="7696200" y="152400"/>
            <a:ext cx="1143000" cy="36671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b="1" dirty="0">
                <a:solidFill>
                  <a:srgbClr val="FFFFE1"/>
                </a:solidFill>
                <a:cs typeface="Arial" charset="0"/>
              </a:rPr>
              <a:t>RRS</a:t>
            </a:r>
          </a:p>
        </p:txBody>
      </p:sp>
    </p:spTree>
    <p:extLst>
      <p:ext uri="{BB962C8B-B14F-4D97-AF65-F5344CB8AC3E}">
        <p14:creationId xmlns:p14="http://schemas.microsoft.com/office/powerpoint/2010/main" val="36418415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rgbClr val="663300"/>
          </a:solidFill>
          <a:latin typeface="+mj-lt"/>
          <a:ea typeface="+mj-ea"/>
          <a:cs typeface="+mj-cs"/>
        </a:defRPr>
      </a:lvl1pPr>
      <a:lvl2pPr algn="ctr" rtl="0" eaLnBrk="0" fontAlgn="base" hangingPunct="0">
        <a:lnSpc>
          <a:spcPct val="90000"/>
        </a:lnSpc>
        <a:spcBef>
          <a:spcPct val="0"/>
        </a:spcBef>
        <a:spcAft>
          <a:spcPct val="0"/>
        </a:spcAft>
        <a:defRPr sz="3600" b="1">
          <a:solidFill>
            <a:srgbClr val="663300"/>
          </a:solidFill>
          <a:latin typeface="Arial" charset="0"/>
        </a:defRPr>
      </a:lvl2pPr>
      <a:lvl3pPr algn="ctr" rtl="0" eaLnBrk="0" fontAlgn="base" hangingPunct="0">
        <a:lnSpc>
          <a:spcPct val="90000"/>
        </a:lnSpc>
        <a:spcBef>
          <a:spcPct val="0"/>
        </a:spcBef>
        <a:spcAft>
          <a:spcPct val="0"/>
        </a:spcAft>
        <a:defRPr sz="3600" b="1">
          <a:solidFill>
            <a:srgbClr val="663300"/>
          </a:solidFill>
          <a:latin typeface="Arial" charset="0"/>
        </a:defRPr>
      </a:lvl3pPr>
      <a:lvl4pPr algn="ctr" rtl="0" eaLnBrk="0" fontAlgn="base" hangingPunct="0">
        <a:lnSpc>
          <a:spcPct val="90000"/>
        </a:lnSpc>
        <a:spcBef>
          <a:spcPct val="0"/>
        </a:spcBef>
        <a:spcAft>
          <a:spcPct val="0"/>
        </a:spcAft>
        <a:defRPr sz="3600" b="1">
          <a:solidFill>
            <a:srgbClr val="663300"/>
          </a:solidFill>
          <a:latin typeface="Arial" charset="0"/>
        </a:defRPr>
      </a:lvl4pPr>
      <a:lvl5pPr algn="ctr" rtl="0" eaLnBrk="0" fontAlgn="base" hangingPunct="0">
        <a:lnSpc>
          <a:spcPct val="90000"/>
        </a:lnSpc>
        <a:spcBef>
          <a:spcPct val="0"/>
        </a:spcBef>
        <a:spcAft>
          <a:spcPct val="0"/>
        </a:spcAft>
        <a:defRPr sz="3600" b="1">
          <a:solidFill>
            <a:srgbClr val="663300"/>
          </a:solidFill>
          <a:latin typeface="Arial" charset="0"/>
        </a:defRPr>
      </a:lvl5pPr>
      <a:lvl6pPr marL="457200" algn="ctr" rtl="0" fontAlgn="base">
        <a:lnSpc>
          <a:spcPct val="90000"/>
        </a:lnSpc>
        <a:spcBef>
          <a:spcPct val="0"/>
        </a:spcBef>
        <a:spcAft>
          <a:spcPct val="0"/>
        </a:spcAft>
        <a:defRPr sz="3600" b="1">
          <a:solidFill>
            <a:srgbClr val="663300"/>
          </a:solidFill>
          <a:latin typeface="Arial" charset="0"/>
        </a:defRPr>
      </a:lvl6pPr>
      <a:lvl7pPr marL="914400" algn="ctr" rtl="0" fontAlgn="base">
        <a:lnSpc>
          <a:spcPct val="90000"/>
        </a:lnSpc>
        <a:spcBef>
          <a:spcPct val="0"/>
        </a:spcBef>
        <a:spcAft>
          <a:spcPct val="0"/>
        </a:spcAft>
        <a:defRPr sz="3600" b="1">
          <a:solidFill>
            <a:srgbClr val="663300"/>
          </a:solidFill>
          <a:latin typeface="Arial" charset="0"/>
        </a:defRPr>
      </a:lvl7pPr>
      <a:lvl8pPr marL="1371600" algn="ctr" rtl="0" fontAlgn="base">
        <a:lnSpc>
          <a:spcPct val="90000"/>
        </a:lnSpc>
        <a:spcBef>
          <a:spcPct val="0"/>
        </a:spcBef>
        <a:spcAft>
          <a:spcPct val="0"/>
        </a:spcAft>
        <a:defRPr sz="3600" b="1">
          <a:solidFill>
            <a:srgbClr val="663300"/>
          </a:solidFill>
          <a:latin typeface="Arial" charset="0"/>
        </a:defRPr>
      </a:lvl8pPr>
      <a:lvl9pPr marL="1828800" algn="ctr" rtl="0" fontAlgn="base">
        <a:lnSpc>
          <a:spcPct val="90000"/>
        </a:lnSpc>
        <a:spcBef>
          <a:spcPct val="0"/>
        </a:spcBef>
        <a:spcAft>
          <a:spcPct val="0"/>
        </a:spcAft>
        <a:defRPr sz="3600" b="1">
          <a:solidFill>
            <a:srgbClr val="663300"/>
          </a:solidFill>
          <a:latin typeface="Arial" charset="0"/>
        </a:defRPr>
      </a:lvl9pPr>
    </p:titleStyle>
    <p:bodyStyle>
      <a:lvl1pPr marL="342900" indent="-342900" algn="l" rtl="0" eaLnBrk="0" fontAlgn="base" hangingPunct="0">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eaLnBrk="0" fontAlgn="base" hangingPunct="0">
        <a:lnSpc>
          <a:spcPct val="95000"/>
        </a:lnSpc>
        <a:spcBef>
          <a:spcPct val="4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lnSpc>
          <a:spcPct val="95000"/>
        </a:lnSpc>
        <a:spcBef>
          <a:spcPct val="4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lnSpc>
          <a:spcPct val="95000"/>
        </a:lnSpc>
        <a:spcBef>
          <a:spcPct val="4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CommunicationGood.wm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jointcommission.org/sentinel_event.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TeamSTEPPS for Primary Care In-person Introduction"/>
          <p:cNvSpPr>
            <a:spLocks noChangeArrowheads="1"/>
          </p:cNvSpPr>
          <p:nvPr/>
        </p:nvSpPr>
        <p:spPr bwMode="auto">
          <a:xfrm>
            <a:off x="2209800" y="1752600"/>
            <a:ext cx="69342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charset="0"/>
                <a:ea typeface="ＭＳ Ｐゴシック" charset="-128"/>
              </a:defRPr>
            </a:lvl1pPr>
            <a:lvl2pPr marL="742950" indent="-285750" eaLnBrk="0" hangingPunct="0">
              <a:lnSpc>
                <a:spcPct val="95000"/>
              </a:lnSpc>
              <a:spcBef>
                <a:spcPct val="40000"/>
              </a:spcBef>
              <a:buClr>
                <a:schemeClr val="accent1"/>
              </a:buClr>
              <a:buSzPct val="75000"/>
              <a:buFont typeface="Wingdings" pitchFamily="2" charset="2"/>
              <a:buChar char="n"/>
              <a:defRPr sz="2000">
                <a:solidFill>
                  <a:schemeClr val="tx1"/>
                </a:solidFill>
                <a:latin typeface="Arial" charset="0"/>
                <a:ea typeface="ＭＳ Ｐゴシック" charset="-128"/>
              </a:defRPr>
            </a:lvl2pPr>
            <a:lvl3pPr marL="1143000" indent="-228600" eaLnBrk="0" hangingPunct="0">
              <a:lnSpc>
                <a:spcPct val="95000"/>
              </a:lnSpc>
              <a:spcBef>
                <a:spcPct val="40000"/>
              </a:spcBef>
              <a:buClr>
                <a:schemeClr val="folHlink"/>
              </a:buClr>
              <a:buSzPct val="55000"/>
              <a:buFont typeface="Wingdings" pitchFamily="2" charset="2"/>
              <a:buChar char="n"/>
              <a:defRPr>
                <a:solidFill>
                  <a:schemeClr val="tx1"/>
                </a:solidFill>
                <a:latin typeface="Arial" charset="0"/>
                <a:ea typeface="ＭＳ Ｐゴシック" charset="-128"/>
              </a:defRPr>
            </a:lvl3pPr>
            <a:lvl4pPr marL="1600200" indent="-228600" eaLnBrk="0" hangingPunct="0">
              <a:lnSpc>
                <a:spcPct val="95000"/>
              </a:lnSpc>
              <a:spcBef>
                <a:spcPct val="40000"/>
              </a:spcBef>
              <a:buClr>
                <a:schemeClr val="accent1"/>
              </a:buClr>
              <a:buFont typeface="Wingdings" pitchFamily="2" charset="2"/>
              <a:buChar char="§"/>
              <a:defRPr sz="1600">
                <a:solidFill>
                  <a:schemeClr val="tx1"/>
                </a:solidFill>
                <a:latin typeface="Arial" charset="0"/>
                <a:ea typeface="ＭＳ Ｐゴシック" charset="-128"/>
              </a:defRPr>
            </a:lvl4pPr>
            <a:lvl5pPr marL="2057400" indent="-228600" eaLnBrk="0" hangingPunct="0">
              <a:lnSpc>
                <a:spcPct val="95000"/>
              </a:lnSpc>
              <a:spcBef>
                <a:spcPct val="40000"/>
              </a:spcBef>
              <a:buClr>
                <a:schemeClr val="accent1"/>
              </a:buClr>
              <a:buFont typeface="Wingdings" pitchFamily="2" charset="2"/>
              <a:buChar char="§"/>
              <a:defRPr sz="1400">
                <a:solidFill>
                  <a:schemeClr val="tx1"/>
                </a:solidFill>
                <a:latin typeface="Arial" charset="0"/>
                <a:ea typeface="ＭＳ Ｐゴシック"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1400">
                <a:solidFill>
                  <a:schemeClr val="tx1"/>
                </a:solidFill>
                <a:latin typeface="Arial" charset="0"/>
                <a:ea typeface="ＭＳ Ｐゴシック" charset="-128"/>
              </a:defRPr>
            </a:lvl9pPr>
          </a:lstStyle>
          <a:p>
            <a:pPr algn="ctr" eaLnBrk="1" fontAlgn="base" hangingPunct="1">
              <a:lnSpc>
                <a:spcPct val="100000"/>
              </a:lnSpc>
              <a:spcBef>
                <a:spcPct val="0"/>
              </a:spcBef>
              <a:spcAft>
                <a:spcPct val="0"/>
              </a:spcAft>
              <a:buClrTx/>
              <a:buSzTx/>
              <a:buFontTx/>
              <a:buNone/>
            </a:pPr>
            <a:r>
              <a:rPr lang="en-US" altLang="en-US" sz="4400" b="1">
                <a:solidFill>
                  <a:srgbClr val="990033"/>
                </a:solidFill>
                <a:cs typeface="Arial" charset="0"/>
              </a:rPr>
              <a:t> </a:t>
            </a:r>
            <a:r>
              <a:rPr lang="en-US" altLang="en-US" sz="4400" b="1">
                <a:solidFill>
                  <a:srgbClr val="996633"/>
                </a:solidFill>
                <a:cs typeface="Arial" charset="0"/>
              </a:rPr>
              <a:t> </a:t>
            </a:r>
          </a:p>
          <a:p>
            <a:pPr algn="ctr" eaLnBrk="1" fontAlgn="base" hangingPunct="1">
              <a:lnSpc>
                <a:spcPct val="100000"/>
              </a:lnSpc>
              <a:spcBef>
                <a:spcPct val="0"/>
              </a:spcBef>
              <a:spcAft>
                <a:spcPct val="0"/>
              </a:spcAft>
              <a:buClrTx/>
              <a:buSzTx/>
              <a:buFontTx/>
              <a:buNone/>
            </a:pPr>
            <a:endParaRPr lang="en-US" altLang="en-US" sz="1000" b="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800" b="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200" i="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1200" i="1">
              <a:solidFill>
                <a:srgbClr val="996633"/>
              </a:solidFill>
              <a:cs typeface="Arial" charset="0"/>
            </a:endParaRPr>
          </a:p>
          <a:p>
            <a:pPr algn="ctr" eaLnBrk="1" fontAlgn="base" hangingPunct="1">
              <a:lnSpc>
                <a:spcPct val="100000"/>
              </a:lnSpc>
              <a:spcBef>
                <a:spcPct val="0"/>
              </a:spcBef>
              <a:spcAft>
                <a:spcPct val="0"/>
              </a:spcAft>
              <a:buClrTx/>
              <a:buSzTx/>
              <a:buFontTx/>
              <a:buNone/>
            </a:pPr>
            <a:endParaRPr lang="en-US" altLang="en-US" sz="2100" b="1">
              <a:solidFill>
                <a:srgbClr val="996633"/>
              </a:solidFill>
              <a:cs typeface="Arial" charset="0"/>
            </a:endParaRPr>
          </a:p>
        </p:txBody>
      </p:sp>
      <p:sp>
        <p:nvSpPr>
          <p:cNvPr id="4" name="Rectangle 2"/>
          <p:cNvSpPr>
            <a:spLocks noChangeArrowheads="1"/>
          </p:cNvSpPr>
          <p:nvPr/>
        </p:nvSpPr>
        <p:spPr bwMode="auto">
          <a:xfrm>
            <a:off x="2209800" y="2203450"/>
            <a:ext cx="6934200" cy="2831544"/>
          </a:xfrm>
          <a:prstGeom prst="rect">
            <a:avLst/>
          </a:prstGeom>
          <a:noFill/>
          <a:ln w="9525">
            <a:noFill/>
            <a:miter lim="800000"/>
            <a:headEnd/>
            <a:tailEnd/>
          </a:ln>
        </p:spPr>
        <p:txBody>
          <a:bodyPr>
            <a:spAutoFit/>
          </a:bodyPr>
          <a:lstStyle/>
          <a:p>
            <a:pPr algn="ctr" fontAlgn="base">
              <a:spcBef>
                <a:spcPct val="0"/>
              </a:spcBef>
              <a:spcAft>
                <a:spcPct val="0"/>
              </a:spcAft>
            </a:pPr>
            <a:r>
              <a:rPr lang="en-US" sz="4400" b="1" dirty="0">
                <a:solidFill>
                  <a:srgbClr val="990033"/>
                </a:solidFill>
                <a:cs typeface="Arial" charset="0"/>
              </a:rPr>
              <a:t> </a:t>
            </a:r>
          </a:p>
          <a:p>
            <a:pPr algn="ctr" fontAlgn="base">
              <a:spcBef>
                <a:spcPct val="0"/>
              </a:spcBef>
              <a:spcAft>
                <a:spcPct val="0"/>
              </a:spcAft>
            </a:pPr>
            <a:r>
              <a:rPr lang="en-US" sz="4400" b="1" dirty="0">
                <a:solidFill>
                  <a:srgbClr val="996633"/>
                </a:solidFill>
                <a:cs typeface="Arial" charset="0"/>
              </a:rPr>
              <a:t> </a:t>
            </a:r>
          </a:p>
          <a:p>
            <a:pPr algn="ctr" fontAlgn="base">
              <a:spcBef>
                <a:spcPct val="0"/>
              </a:spcBef>
              <a:spcAft>
                <a:spcPct val="0"/>
              </a:spcAft>
            </a:pPr>
            <a:r>
              <a:rPr lang="en-US" sz="2100" b="1" dirty="0">
                <a:solidFill>
                  <a:srgbClr val="996633"/>
                </a:solidFill>
                <a:cs typeface="Arial" charset="0"/>
              </a:rPr>
              <a:t>for</a:t>
            </a:r>
          </a:p>
          <a:p>
            <a:pPr algn="ctr" fontAlgn="base">
              <a:spcBef>
                <a:spcPct val="0"/>
              </a:spcBef>
              <a:spcAft>
                <a:spcPct val="0"/>
              </a:spcAft>
            </a:pPr>
            <a:r>
              <a:rPr lang="en-US" sz="2900" b="1" dirty="0" smtClean="0">
                <a:solidFill>
                  <a:srgbClr val="996633"/>
                </a:solidFill>
                <a:cs typeface="Arial" charset="0"/>
              </a:rPr>
              <a:t>Office-Based Care</a:t>
            </a:r>
            <a:endParaRPr lang="en-US" sz="2900" b="1" strike="sngStrike" dirty="0">
              <a:solidFill>
                <a:srgbClr val="FF0000"/>
              </a:solidFill>
              <a:cs typeface="Arial" charset="0"/>
            </a:endParaRPr>
          </a:p>
          <a:p>
            <a:pPr algn="ctr" fontAlgn="base">
              <a:spcBef>
                <a:spcPct val="0"/>
              </a:spcBef>
              <a:spcAft>
                <a:spcPct val="0"/>
              </a:spcAft>
            </a:pPr>
            <a:endParaRPr lang="en-US" sz="2000" b="1" dirty="0">
              <a:solidFill>
                <a:srgbClr val="996633"/>
              </a:solidFill>
              <a:cs typeface="Arial" charset="0"/>
            </a:endParaRPr>
          </a:p>
          <a:p>
            <a:pPr algn="ctr" fontAlgn="base">
              <a:spcBef>
                <a:spcPct val="0"/>
              </a:spcBef>
              <a:spcAft>
                <a:spcPct val="0"/>
              </a:spcAft>
            </a:pPr>
            <a:r>
              <a:rPr lang="en-US" sz="2000" b="1" dirty="0" smtClean="0">
                <a:solidFill>
                  <a:srgbClr val="996633"/>
                </a:solidFill>
                <a:cs typeface="Arial" charset="0"/>
              </a:rPr>
              <a:t>Communication</a:t>
            </a:r>
            <a:endParaRPr lang="en-US" sz="2900" b="1" dirty="0">
              <a:solidFill>
                <a:srgbClr val="996633"/>
              </a:solidFill>
              <a:cs typeface="Arial" charset="0"/>
            </a:endParaRPr>
          </a:p>
        </p:txBody>
      </p:sp>
      <p:pic>
        <p:nvPicPr>
          <p:cNvPr id="5" name="Picture 3" descr="name"/>
          <p:cNvPicPr>
            <a:picLocks noChangeAspect="1" noChangeArrowheads="1"/>
          </p:cNvPicPr>
          <p:nvPr/>
        </p:nvPicPr>
        <p:blipFill>
          <a:blip r:embed="rId3" cstate="print"/>
          <a:srcRect/>
          <a:stretch>
            <a:fillRect/>
          </a:stretch>
        </p:blipFill>
        <p:spPr bwMode="auto">
          <a:xfrm>
            <a:off x="3200400" y="2514600"/>
            <a:ext cx="4876800" cy="811213"/>
          </a:xfrm>
          <a:prstGeom prst="rect">
            <a:avLst/>
          </a:prstGeom>
          <a:noFill/>
          <a:ln w="9525">
            <a:noFill/>
            <a:miter lim="800000"/>
            <a:headEnd/>
            <a:tailEnd/>
          </a:ln>
        </p:spPr>
      </p:pic>
    </p:spTree>
    <p:extLst>
      <p:ext uri="{BB962C8B-B14F-4D97-AF65-F5344CB8AC3E}">
        <p14:creationId xmlns:p14="http://schemas.microsoft.com/office/powerpoint/2010/main" val="493069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3"/>
          <p:cNvSpPr>
            <a:spLocks noGrp="1" noChangeArrowheads="1"/>
          </p:cNvSpPr>
          <p:nvPr>
            <p:ph type="title"/>
          </p:nvPr>
        </p:nvSpPr>
        <p:spPr>
          <a:xfrm>
            <a:off x="890588" y="735013"/>
            <a:ext cx="7739062" cy="914400"/>
          </a:xfrm>
        </p:spPr>
        <p:txBody>
          <a:bodyPr/>
          <a:lstStyle/>
          <a:p>
            <a:r>
              <a:rPr lang="en-US" dirty="0" smtClean="0"/>
              <a:t>Check-Back is…</a:t>
            </a:r>
          </a:p>
        </p:txBody>
      </p:sp>
      <p:sp>
        <p:nvSpPr>
          <p:cNvPr id="144386" name="AutoShape 2"/>
          <p:cNvSpPr>
            <a:spLocks noChangeAspect="1" noChangeArrowheads="1"/>
          </p:cNvSpPr>
          <p:nvPr/>
        </p:nvSpPr>
        <p:spPr bwMode="auto">
          <a:xfrm>
            <a:off x="914400" y="1600200"/>
            <a:ext cx="7467600" cy="4495800"/>
          </a:xfrm>
          <a:prstGeom prst="rect">
            <a:avLst/>
          </a:prstGeom>
          <a:noFill/>
          <a:ln w="9525">
            <a:noFill/>
            <a:miter lim="800000"/>
            <a:headEnd/>
            <a:tailEnd/>
          </a:ln>
        </p:spPr>
        <p:txBody>
          <a:bodyPr/>
          <a:lstStyle/>
          <a:p>
            <a:pPr fontAlgn="base">
              <a:spcBef>
                <a:spcPct val="0"/>
              </a:spcBef>
              <a:spcAft>
                <a:spcPct val="0"/>
              </a:spcAft>
            </a:pPr>
            <a:endParaRPr lang="en-US" sz="1600" dirty="0">
              <a:solidFill>
                <a:srgbClr val="000000"/>
              </a:solidFill>
              <a:cs typeface="Arial" charset="0"/>
            </a:endParaRPr>
          </a:p>
        </p:txBody>
      </p:sp>
      <p:pic>
        <p:nvPicPr>
          <p:cNvPr id="144387" name="Picture 4" descr="closed_loop_comm"/>
          <p:cNvPicPr>
            <a:picLocks noChangeAspect="1" noChangeArrowheads="1"/>
          </p:cNvPicPr>
          <p:nvPr/>
        </p:nvPicPr>
        <p:blipFill>
          <a:blip r:embed="rId3" cstate="print"/>
          <a:srcRect/>
          <a:stretch>
            <a:fillRect/>
          </a:stretch>
        </p:blipFill>
        <p:spPr bwMode="auto">
          <a:xfrm>
            <a:off x="3777707" y="1905000"/>
            <a:ext cx="5303716" cy="3429000"/>
          </a:xfrm>
          <a:prstGeom prst="rect">
            <a:avLst/>
          </a:prstGeom>
          <a:noFill/>
          <a:ln w="9525">
            <a:noFill/>
            <a:miter lim="800000"/>
            <a:headEnd/>
            <a:tailEnd/>
          </a:ln>
        </p:spPr>
      </p:pic>
      <p:sp>
        <p:nvSpPr>
          <p:cNvPr id="5" name="Content Placeholder 2"/>
          <p:cNvSpPr txBox="1">
            <a:spLocks/>
          </p:cNvSpPr>
          <p:nvPr/>
        </p:nvSpPr>
        <p:spPr bwMode="auto">
          <a:xfrm>
            <a:off x="914400" y="2133600"/>
            <a:ext cx="3276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buClr>
                <a:srgbClr val="B2B2B2"/>
              </a:buClr>
              <a:buFont typeface="Wingdings" pitchFamily="2" charset="2"/>
              <a:buNone/>
            </a:pPr>
            <a:r>
              <a:rPr lang="en-US" sz="2200" kern="0" dirty="0" smtClean="0">
                <a:solidFill>
                  <a:srgbClr val="000000"/>
                </a:solidFill>
              </a:rPr>
              <a:t>A closed-loop communication strategy used to verify and validate information exchanged</a:t>
            </a:r>
          </a:p>
        </p:txBody>
      </p:sp>
    </p:spTree>
    <p:extLst>
      <p:ext uri="{BB962C8B-B14F-4D97-AF65-F5344CB8AC3E}">
        <p14:creationId xmlns:p14="http://schemas.microsoft.com/office/powerpoint/2010/main" val="36580803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title"/>
          </p:nvPr>
        </p:nvSpPr>
        <p:spPr/>
        <p:txBody>
          <a:bodyPr lIns="92075" tIns="46038" rIns="92075" bIns="46038" anchorCtr="0"/>
          <a:lstStyle/>
          <a:p>
            <a:r>
              <a:rPr lang="en-US" dirty="0" smtClean="0"/>
              <a:t>Check-Back Technique Example</a:t>
            </a:r>
          </a:p>
        </p:txBody>
      </p:sp>
      <p:sp>
        <p:nvSpPr>
          <p:cNvPr id="5" name="Content Placeholder 2"/>
          <p:cNvSpPr txBox="1">
            <a:spLocks/>
          </p:cNvSpPr>
          <p:nvPr/>
        </p:nvSpPr>
        <p:spPr bwMode="auto">
          <a:xfrm>
            <a:off x="1066800" y="1905000"/>
            <a:ext cx="7696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buClr>
                <a:srgbClr val="B2B2B2"/>
              </a:buClr>
              <a:buFont typeface="Wingdings" pitchFamily="2" charset="2"/>
              <a:buNone/>
            </a:pPr>
            <a:r>
              <a:rPr lang="en-US" sz="2200" kern="0" dirty="0" smtClean="0">
                <a:solidFill>
                  <a:srgbClr val="000000"/>
                </a:solidFill>
              </a:rPr>
              <a:t>A team member was asked by a provider to:</a:t>
            </a:r>
            <a:br>
              <a:rPr lang="en-US" sz="2200" kern="0" dirty="0" smtClean="0">
                <a:solidFill>
                  <a:srgbClr val="000000"/>
                </a:solidFill>
              </a:rPr>
            </a:br>
            <a:endParaRPr lang="en-US" sz="2200" kern="0" dirty="0" smtClean="0">
              <a:solidFill>
                <a:srgbClr val="000000"/>
              </a:solidFill>
            </a:endParaRPr>
          </a:p>
          <a:p>
            <a:pPr marL="0" indent="0">
              <a:buClr>
                <a:srgbClr val="B2B2B2"/>
              </a:buClr>
              <a:buFont typeface="Wingdings" pitchFamily="2" charset="2"/>
              <a:buNone/>
            </a:pPr>
            <a:r>
              <a:rPr lang="en-US" sz="1800" i="1" kern="0" dirty="0" smtClean="0">
                <a:solidFill>
                  <a:srgbClr val="0070C0"/>
                </a:solidFill>
              </a:rPr>
              <a:t>“Administer the influenza vaccine to</a:t>
            </a:r>
            <a:br>
              <a:rPr lang="en-US" sz="1800" i="1" kern="0" dirty="0" smtClean="0">
                <a:solidFill>
                  <a:srgbClr val="0070C0"/>
                </a:solidFill>
              </a:rPr>
            </a:br>
            <a:r>
              <a:rPr lang="en-US" sz="1800" i="1" kern="0" dirty="0" smtClean="0">
                <a:solidFill>
                  <a:srgbClr val="0070C0"/>
                </a:solidFill>
              </a:rPr>
              <a:t>Mrs. Green who is in Room 6.”</a:t>
            </a:r>
            <a:r>
              <a:rPr lang="en-US" sz="1800" i="1" kern="0" dirty="0" smtClean="0">
                <a:solidFill>
                  <a:srgbClr val="000000"/>
                </a:solidFill>
              </a:rPr>
              <a:t/>
            </a:r>
            <a:br>
              <a:rPr lang="en-US" sz="1800" i="1" kern="0" dirty="0" smtClean="0">
                <a:solidFill>
                  <a:srgbClr val="000000"/>
                </a:solidFill>
              </a:rPr>
            </a:br>
            <a:endParaRPr lang="en-US" sz="1800" i="1" kern="0" dirty="0" smtClean="0">
              <a:solidFill>
                <a:srgbClr val="000000"/>
              </a:solidFill>
            </a:endParaRPr>
          </a:p>
          <a:p>
            <a:pPr marL="0" indent="0">
              <a:buClr>
                <a:srgbClr val="B2B2B2"/>
              </a:buClr>
              <a:buFont typeface="Wingdings" pitchFamily="2" charset="2"/>
              <a:buNone/>
            </a:pPr>
            <a:r>
              <a:rPr lang="en-US" sz="1800" i="1" kern="0" dirty="0">
                <a:solidFill>
                  <a:srgbClr val="000000"/>
                </a:solidFill>
              </a:rPr>
              <a:t>	</a:t>
            </a:r>
            <a:r>
              <a:rPr lang="en-US" sz="1800" i="1" kern="0" dirty="0" smtClean="0">
                <a:solidFill>
                  <a:srgbClr val="000000"/>
                </a:solidFill>
              </a:rPr>
              <a:t>		</a:t>
            </a:r>
            <a:r>
              <a:rPr lang="en-US" sz="1800" i="1" kern="0" dirty="0" smtClean="0">
                <a:solidFill>
                  <a:srgbClr val="002060"/>
                </a:solidFill>
              </a:rPr>
              <a:t>“So you want me to give Mrs. Green</a:t>
            </a:r>
            <a:r>
              <a:rPr lang="en-US" sz="1800" i="1" kern="0" dirty="0" smtClean="0">
                <a:solidFill>
                  <a:srgbClr val="0000FF"/>
                </a:solidFill>
              </a:rPr>
              <a:t>,</a:t>
            </a:r>
            <a:r>
              <a:rPr lang="en-US" sz="1800" i="1" kern="0" dirty="0" smtClean="0">
                <a:solidFill>
                  <a:srgbClr val="002060"/>
                </a:solidFill>
              </a:rPr>
              <a:t>				who is in Room 6, an influenza vaccine?”</a:t>
            </a:r>
            <a:r>
              <a:rPr lang="en-US" sz="1800" i="1" kern="0" dirty="0" smtClean="0">
                <a:solidFill>
                  <a:srgbClr val="000000"/>
                </a:solidFill>
              </a:rPr>
              <a:t>			</a:t>
            </a:r>
          </a:p>
          <a:p>
            <a:pPr marL="0" indent="0">
              <a:buClr>
                <a:srgbClr val="B2B2B2"/>
              </a:buClr>
              <a:buFont typeface="Wingdings" pitchFamily="2" charset="2"/>
              <a:buNone/>
            </a:pPr>
            <a:r>
              <a:rPr lang="en-US" sz="1800" i="1" kern="0" dirty="0" smtClean="0">
                <a:solidFill>
                  <a:srgbClr val="0070C0"/>
                </a:solidFill>
              </a:rPr>
              <a:t>“Yes, that is correct.”</a:t>
            </a:r>
            <a:r>
              <a:rPr lang="en-US" sz="1800" i="1" kern="0" dirty="0" smtClean="0">
                <a:solidFill>
                  <a:srgbClr val="000000"/>
                </a:solidFill>
              </a:rPr>
              <a:t/>
            </a:r>
            <a:br>
              <a:rPr lang="en-US" sz="1800" i="1" kern="0" dirty="0" smtClean="0">
                <a:solidFill>
                  <a:srgbClr val="000000"/>
                </a:solidFill>
              </a:rPr>
            </a:br>
            <a:endParaRPr lang="en-US" sz="1800" i="1" kern="0" dirty="0" smtClean="0">
              <a:solidFill>
                <a:srgbClr val="000000"/>
              </a:solidFill>
            </a:endParaRPr>
          </a:p>
          <a:p>
            <a:pPr marL="0" indent="0">
              <a:buClr>
                <a:srgbClr val="B2B2B2"/>
              </a:buClr>
              <a:buFont typeface="Wingdings" pitchFamily="2" charset="2"/>
              <a:buNone/>
            </a:pPr>
            <a:r>
              <a:rPr lang="en-US" sz="1800" i="1" kern="0" dirty="0">
                <a:solidFill>
                  <a:srgbClr val="000000"/>
                </a:solidFill>
              </a:rPr>
              <a:t>	</a:t>
            </a:r>
            <a:r>
              <a:rPr lang="en-US" sz="1800" i="1" kern="0" dirty="0" smtClean="0">
                <a:solidFill>
                  <a:srgbClr val="000000"/>
                </a:solidFill>
              </a:rPr>
              <a:t>		</a:t>
            </a:r>
            <a:r>
              <a:rPr lang="en-US" sz="1800" i="1" kern="0" dirty="0" smtClean="0">
                <a:solidFill>
                  <a:srgbClr val="002060"/>
                </a:solidFill>
              </a:rPr>
              <a:t>“O.K., I will prepare the vaccine.”</a:t>
            </a:r>
            <a:endParaRPr lang="en-US" sz="1800" i="1" kern="0" dirty="0">
              <a:solidFill>
                <a:srgbClr val="002060"/>
              </a:solidFill>
            </a:endParaRPr>
          </a:p>
        </p:txBody>
      </p:sp>
    </p:spTree>
    <p:extLst>
      <p:ext uri="{BB962C8B-B14F-4D97-AF65-F5344CB8AC3E}">
        <p14:creationId xmlns:p14="http://schemas.microsoft.com/office/powerpoint/2010/main" val="16469896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nvPr>
        </p:nvSpPr>
        <p:spPr/>
        <p:txBody>
          <a:bodyPr/>
          <a:lstStyle/>
          <a:p>
            <a:r>
              <a:rPr lang="en-US" dirty="0" smtClean="0"/>
              <a:t>Communication in the</a:t>
            </a:r>
            <a:br>
              <a:rPr lang="en-US" dirty="0" smtClean="0"/>
            </a:br>
            <a:r>
              <a:rPr lang="en-US" dirty="0" smtClean="0"/>
              <a:t>Medical Office</a:t>
            </a:r>
          </a:p>
        </p:txBody>
      </p:sp>
      <p:pic>
        <p:nvPicPr>
          <p:cNvPr id="146435" name="Picture 4" descr="director_penguin">
            <a:hlinkClick r:id="rId3" action="ppaction://hlinkfile"/>
          </p:cNvPr>
          <p:cNvPicPr>
            <a:picLocks noChangeAspect="1" noChangeArrowheads="1"/>
          </p:cNvPicPr>
          <p:nvPr/>
        </p:nvPicPr>
        <p:blipFill>
          <a:blip r:embed="rId4" cstate="print"/>
          <a:srcRect/>
          <a:stretch>
            <a:fillRect/>
          </a:stretch>
        </p:blipFill>
        <p:spPr bwMode="auto">
          <a:xfrm>
            <a:off x="7391400" y="4495800"/>
            <a:ext cx="1314450" cy="1428750"/>
          </a:xfrm>
          <a:prstGeom prst="rect">
            <a:avLst/>
          </a:prstGeom>
          <a:noFill/>
          <a:ln w="9525">
            <a:noFill/>
            <a:miter lim="800000"/>
            <a:headEnd/>
            <a:tailEnd/>
          </a:ln>
        </p:spPr>
      </p:pic>
      <p:pic>
        <p:nvPicPr>
          <p:cNvPr id="5" name="Picture 4" descr="Bad combination 3.bmp"/>
          <p:cNvPicPr>
            <a:picLocks noChangeAspect="1"/>
          </p:cNvPicPr>
          <p:nvPr/>
        </p:nvPicPr>
        <p:blipFill>
          <a:blip r:embed="rId5" cstate="print"/>
          <a:stretch>
            <a:fillRect/>
          </a:stretch>
        </p:blipFill>
        <p:spPr>
          <a:xfrm>
            <a:off x="990600" y="1981200"/>
            <a:ext cx="3962401" cy="2865888"/>
          </a:xfrm>
          <a:prstGeom prst="rect">
            <a:avLst/>
          </a:prstGeom>
        </p:spPr>
      </p:pic>
      <p:sp>
        <p:nvSpPr>
          <p:cNvPr id="6" name="Rectangle 5"/>
          <p:cNvSpPr>
            <a:spLocks noGrp="1" noChangeArrowheads="1"/>
          </p:cNvSpPr>
          <p:nvPr>
            <p:ph idx="1"/>
          </p:nvPr>
        </p:nvSpPr>
        <p:spPr>
          <a:xfrm>
            <a:off x="5334000" y="2209800"/>
            <a:ext cx="3429000" cy="1600200"/>
          </a:xfrm>
        </p:spPr>
        <p:style>
          <a:lnRef idx="2">
            <a:schemeClr val="accent1"/>
          </a:lnRef>
          <a:fillRef idx="1">
            <a:schemeClr val="lt1"/>
          </a:fillRef>
          <a:effectRef idx="0">
            <a:schemeClr val="accent1"/>
          </a:effectRef>
          <a:fontRef idx="minor">
            <a:schemeClr val="dk1"/>
          </a:fontRef>
        </p:style>
        <p:txBody>
          <a:bodyPr/>
          <a:lstStyle/>
          <a:p>
            <a:pPr marL="91440" indent="0">
              <a:buNone/>
            </a:pPr>
            <a:r>
              <a:rPr lang="en-US" sz="2400" dirty="0" smtClean="0"/>
              <a:t>Let’s watch this office demonstrate proper team communication.</a:t>
            </a:r>
            <a:endParaRPr lang="en-US" i="1" dirty="0" smtClean="0">
              <a:solidFill>
                <a:schemeClr val="hlink"/>
              </a:solidFill>
            </a:endParaRPr>
          </a:p>
        </p:txBody>
      </p:sp>
    </p:spTree>
    <p:extLst>
      <p:ext uri="{BB962C8B-B14F-4D97-AF65-F5344CB8AC3E}">
        <p14:creationId xmlns:p14="http://schemas.microsoft.com/office/powerpoint/2010/main" val="114907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647700"/>
          </a:xfrm>
        </p:spPr>
        <p:txBody>
          <a:bodyPr/>
          <a:lstStyle/>
          <a:p>
            <a:r>
              <a:rPr lang="en-US" dirty="0" smtClean="0"/>
              <a:t>Review of the Video</a:t>
            </a:r>
            <a:endParaRPr lang="en-US" dirty="0"/>
          </a:p>
        </p:txBody>
      </p:sp>
      <p:sp>
        <p:nvSpPr>
          <p:cNvPr id="3" name="Content Placeholder 2"/>
          <p:cNvSpPr>
            <a:spLocks noGrp="1"/>
          </p:cNvSpPr>
          <p:nvPr>
            <p:ph idx="1"/>
          </p:nvPr>
        </p:nvSpPr>
        <p:spPr>
          <a:xfrm>
            <a:off x="914400" y="1676400"/>
            <a:ext cx="7696200" cy="4114800"/>
          </a:xfrm>
        </p:spPr>
        <p:txBody>
          <a:bodyPr/>
          <a:lstStyle/>
          <a:p>
            <a:pPr marL="0" indent="0">
              <a:buNone/>
            </a:pPr>
            <a:r>
              <a:rPr lang="en-US" dirty="0" smtClean="0"/>
              <a:t>Now that you have watched the video, think about what went well in this version of the scenario. In particular:</a:t>
            </a:r>
          </a:p>
          <a:p>
            <a:r>
              <a:rPr lang="en-US" dirty="0" smtClean="0"/>
              <a:t>Was proper communication demonstrated?</a:t>
            </a:r>
          </a:p>
          <a:p>
            <a:r>
              <a:rPr lang="en-US" dirty="0" smtClean="0"/>
              <a:t>Was this strategy effective? Why or why not?</a:t>
            </a:r>
          </a:p>
          <a:p>
            <a:r>
              <a:rPr lang="en-US" dirty="0" smtClean="0"/>
              <a:t>Did you see any other opportunities for better communication?</a:t>
            </a:r>
          </a:p>
          <a:p>
            <a:r>
              <a:rPr lang="en-US" dirty="0" smtClean="0"/>
              <a:t>Have you encountered situations similar to this with your team? If so, how did you overcome it?</a:t>
            </a:r>
          </a:p>
          <a:p>
            <a:endParaRPr lang="en-US" dirty="0" smtClean="0"/>
          </a:p>
          <a:p>
            <a:endParaRPr lang="en-US" dirty="0"/>
          </a:p>
        </p:txBody>
      </p:sp>
    </p:spTree>
    <p:extLst>
      <p:ext uri="{BB962C8B-B14F-4D97-AF65-F5344CB8AC3E}">
        <p14:creationId xmlns:p14="http://schemas.microsoft.com/office/powerpoint/2010/main" val="2659697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p:txBody>
          <a:bodyPr/>
          <a:lstStyle/>
          <a:p>
            <a:r>
              <a:rPr lang="en-US" dirty="0" smtClean="0"/>
              <a:t>Communication Exercise</a:t>
            </a:r>
          </a:p>
        </p:txBody>
      </p:sp>
      <p:sp>
        <p:nvSpPr>
          <p:cNvPr id="147458" name="Content Placeholder 2"/>
          <p:cNvSpPr>
            <a:spLocks noGrp="1"/>
          </p:cNvSpPr>
          <p:nvPr>
            <p:ph sz="half" idx="1"/>
          </p:nvPr>
        </p:nvSpPr>
        <p:spPr>
          <a:xfrm>
            <a:off x="914400" y="2020888"/>
            <a:ext cx="5715000" cy="3543300"/>
          </a:xfrm>
        </p:spPr>
        <p:txBody>
          <a:bodyPr/>
          <a:lstStyle/>
          <a:p>
            <a:pPr marL="0" indent="0">
              <a:buNone/>
            </a:pPr>
            <a:r>
              <a:rPr lang="en-US" sz="2400" dirty="0" smtClean="0"/>
              <a:t>Think about your office team:</a:t>
            </a:r>
          </a:p>
          <a:p>
            <a:r>
              <a:rPr lang="en-US" sz="2400" dirty="0" smtClean="0"/>
              <a:t>What do you think are the opportunities to improve communication in your office?</a:t>
            </a:r>
          </a:p>
          <a:p>
            <a:r>
              <a:rPr lang="en-US" sz="2400" dirty="0" smtClean="0"/>
              <a:t>If you had a magic wand what strategies would you use to overcome communication breakdowns?</a:t>
            </a:r>
          </a:p>
        </p:txBody>
      </p:sp>
      <p:pic>
        <p:nvPicPr>
          <p:cNvPr id="147459" name="Picture 4" descr="fairy_gma_penguin_c"/>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592945">
            <a:off x="6800843" y="2587236"/>
            <a:ext cx="1689078" cy="2792843"/>
          </a:xfrm>
          <a:prstGeom prst="rect">
            <a:avLst/>
          </a:prstGeom>
          <a:noFill/>
          <a:ln w="9525">
            <a:noFill/>
            <a:miter lim="800000"/>
            <a:headEnd/>
            <a:tailEnd/>
          </a:ln>
        </p:spPr>
      </p:pic>
    </p:spTree>
    <p:extLst>
      <p:ext uri="{BB962C8B-B14F-4D97-AF65-F5344CB8AC3E}">
        <p14:creationId xmlns:p14="http://schemas.microsoft.com/office/powerpoint/2010/main" val="1768119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63" y="876300"/>
            <a:ext cx="7739062" cy="571500"/>
          </a:xfrm>
        </p:spPr>
        <p:txBody>
          <a:bodyPr/>
          <a:lstStyle/>
          <a:p>
            <a:r>
              <a:rPr lang="en-US" dirty="0" smtClean="0"/>
              <a:t>Front Office Scenario</a:t>
            </a:r>
            <a:endParaRPr lang="en-US" dirty="0"/>
          </a:p>
        </p:txBody>
      </p:sp>
      <p:sp>
        <p:nvSpPr>
          <p:cNvPr id="6" name="Content Placeholder 2"/>
          <p:cNvSpPr txBox="1">
            <a:spLocks/>
          </p:cNvSpPr>
          <p:nvPr/>
        </p:nvSpPr>
        <p:spPr bwMode="auto">
          <a:xfrm>
            <a:off x="1447800" y="1524000"/>
            <a:ext cx="7239000" cy="3886200"/>
          </a:xfrm>
          <a:prstGeom prst="rect">
            <a:avLst/>
          </a:prstGeom>
          <a:ln w="25400" cap="flat" cmpd="sng" algn="ctr">
            <a:solidFill>
              <a:schemeClr val="dk1"/>
            </a:solidFill>
            <a:prstDash val="solid"/>
            <a:miter lim="80000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91440" fontAlgn="base">
              <a:spcBef>
                <a:spcPct val="0"/>
              </a:spcBef>
              <a:spcAft>
                <a:spcPct val="0"/>
              </a:spcAft>
            </a:pPr>
            <a:r>
              <a:rPr lang="en-US" sz="2000" dirty="0">
                <a:solidFill>
                  <a:schemeClr val="tx1"/>
                </a:solidFill>
              </a:rPr>
              <a:t>For some unknown reason the electronic health records system was not </a:t>
            </a:r>
            <a:r>
              <a:rPr lang="en-US" sz="2000" dirty="0" smtClean="0">
                <a:solidFill>
                  <a:schemeClr val="tx1"/>
                </a:solidFill>
              </a:rPr>
              <a:t>working </a:t>
            </a:r>
            <a:r>
              <a:rPr lang="en-US" sz="2000" dirty="0">
                <a:solidFill>
                  <a:schemeClr val="tx1"/>
                </a:solidFill>
              </a:rPr>
              <a:t>and the staff had to </a:t>
            </a:r>
            <a:r>
              <a:rPr lang="en-US" sz="2000" dirty="0" smtClean="0">
                <a:solidFill>
                  <a:schemeClr val="tx1"/>
                </a:solidFill>
              </a:rPr>
              <a:t>write </a:t>
            </a:r>
            <a:r>
              <a:rPr lang="en-US" sz="2000" dirty="0">
                <a:solidFill>
                  <a:schemeClr val="tx1"/>
                </a:solidFill>
              </a:rPr>
              <a:t>paper notes. Alice had an appointment for </a:t>
            </a:r>
            <a:r>
              <a:rPr lang="en-US" sz="2000" dirty="0" err="1" smtClean="0">
                <a:solidFill>
                  <a:schemeClr val="tx1"/>
                </a:solidFill>
              </a:rPr>
              <a:t>followup</a:t>
            </a:r>
            <a:r>
              <a:rPr lang="en-US" sz="2000" dirty="0" smtClean="0">
                <a:solidFill>
                  <a:schemeClr val="tx1"/>
                </a:solidFill>
              </a:rPr>
              <a:t> </a:t>
            </a:r>
            <a:r>
              <a:rPr lang="en-US" sz="2000" dirty="0">
                <a:solidFill>
                  <a:schemeClr val="tx1"/>
                </a:solidFill>
              </a:rPr>
              <a:t>of labs and </a:t>
            </a:r>
            <a:r>
              <a:rPr lang="en-US" sz="2000" dirty="0" smtClean="0">
                <a:solidFill>
                  <a:schemeClr val="tx1"/>
                </a:solidFill>
              </a:rPr>
              <a:t>x rays</a:t>
            </a:r>
            <a:r>
              <a:rPr lang="en-US" sz="2000" dirty="0">
                <a:solidFill>
                  <a:schemeClr val="tx1"/>
                </a:solidFill>
              </a:rPr>
              <a:t>. Since </a:t>
            </a:r>
            <a:r>
              <a:rPr lang="en-US" sz="2000" dirty="0" smtClean="0">
                <a:solidFill>
                  <a:schemeClr val="tx1"/>
                </a:solidFill>
              </a:rPr>
              <a:t>they could not access </a:t>
            </a:r>
            <a:r>
              <a:rPr lang="en-US" sz="2000" dirty="0">
                <a:solidFill>
                  <a:schemeClr val="tx1"/>
                </a:solidFill>
              </a:rPr>
              <a:t>the diagnostic data, the provider asked the administrative assistant to call both the </a:t>
            </a:r>
            <a:r>
              <a:rPr lang="en-US" sz="2000" dirty="0" smtClean="0">
                <a:solidFill>
                  <a:schemeClr val="tx1"/>
                </a:solidFill>
              </a:rPr>
              <a:t>lab </a:t>
            </a:r>
            <a:r>
              <a:rPr lang="en-US" sz="2000" dirty="0">
                <a:solidFill>
                  <a:schemeClr val="tx1"/>
                </a:solidFill>
              </a:rPr>
              <a:t>and the radiology service to get the results </a:t>
            </a:r>
            <a:r>
              <a:rPr lang="en-US" sz="2000" dirty="0" smtClean="0">
                <a:solidFill>
                  <a:schemeClr val="tx1"/>
                </a:solidFill>
              </a:rPr>
              <a:t>by phone</a:t>
            </a:r>
            <a:r>
              <a:rPr lang="en-US" sz="2000" dirty="0">
                <a:solidFill>
                  <a:schemeClr val="tx1"/>
                </a:solidFill>
              </a:rPr>
              <a:t>. The administrative assistant </a:t>
            </a:r>
            <a:r>
              <a:rPr lang="en-US" sz="2000" dirty="0" smtClean="0">
                <a:solidFill>
                  <a:schemeClr val="tx1"/>
                </a:solidFill>
              </a:rPr>
              <a:t>called and gave </a:t>
            </a:r>
            <a:r>
              <a:rPr lang="en-US" sz="2000" dirty="0">
                <a:solidFill>
                  <a:schemeClr val="tx1"/>
                </a:solidFill>
              </a:rPr>
              <a:t>the situation, </a:t>
            </a:r>
            <a:r>
              <a:rPr lang="en-US" sz="2000" dirty="0" smtClean="0">
                <a:solidFill>
                  <a:schemeClr val="tx1"/>
                </a:solidFill>
              </a:rPr>
              <a:t>background</a:t>
            </a:r>
            <a:r>
              <a:rPr lang="en-US" sz="2000" dirty="0">
                <a:solidFill>
                  <a:schemeClr val="tx1"/>
                </a:solidFill>
              </a:rPr>
              <a:t>, </a:t>
            </a:r>
            <a:r>
              <a:rPr lang="en-US" sz="2000" dirty="0" smtClean="0">
                <a:solidFill>
                  <a:schemeClr val="tx1"/>
                </a:solidFill>
              </a:rPr>
              <a:t>and </a:t>
            </a:r>
            <a:r>
              <a:rPr lang="en-US" sz="2000" dirty="0">
                <a:solidFill>
                  <a:schemeClr val="tx1"/>
                </a:solidFill>
              </a:rPr>
              <a:t>assessment, and </a:t>
            </a:r>
            <a:r>
              <a:rPr lang="en-US" sz="2000" dirty="0" smtClean="0">
                <a:solidFill>
                  <a:schemeClr val="tx1"/>
                </a:solidFill>
              </a:rPr>
              <a:t>requested </a:t>
            </a:r>
            <a:r>
              <a:rPr lang="en-US" sz="2000" dirty="0">
                <a:solidFill>
                  <a:schemeClr val="tx1"/>
                </a:solidFill>
              </a:rPr>
              <a:t>the </a:t>
            </a:r>
            <a:r>
              <a:rPr lang="en-US" sz="2000" dirty="0" smtClean="0">
                <a:solidFill>
                  <a:schemeClr val="tx1"/>
                </a:solidFill>
              </a:rPr>
              <a:t>needed </a:t>
            </a:r>
            <a:r>
              <a:rPr lang="en-US" sz="2000" dirty="0">
                <a:solidFill>
                  <a:schemeClr val="tx1"/>
                </a:solidFill>
              </a:rPr>
              <a:t>information. This method of communication </a:t>
            </a:r>
            <a:r>
              <a:rPr lang="en-US" sz="2000" dirty="0" smtClean="0">
                <a:solidFill>
                  <a:schemeClr val="tx1"/>
                </a:solidFill>
              </a:rPr>
              <a:t>expedited </a:t>
            </a:r>
            <a:r>
              <a:rPr lang="en-US" sz="2000" dirty="0">
                <a:solidFill>
                  <a:schemeClr val="tx1"/>
                </a:solidFill>
              </a:rPr>
              <a:t>the transfer of information from the radiology technician to the administrative assistant. The provider </a:t>
            </a:r>
            <a:r>
              <a:rPr lang="en-US" sz="2000" dirty="0" smtClean="0">
                <a:solidFill>
                  <a:schemeClr val="tx1"/>
                </a:solidFill>
              </a:rPr>
              <a:t>could then see </a:t>
            </a:r>
            <a:r>
              <a:rPr lang="en-US" sz="2000" dirty="0">
                <a:solidFill>
                  <a:schemeClr val="tx1"/>
                </a:solidFill>
              </a:rPr>
              <a:t>Alice on time and discuss her lab and </a:t>
            </a:r>
            <a:r>
              <a:rPr lang="en-US" sz="2000" dirty="0" smtClean="0">
                <a:solidFill>
                  <a:schemeClr val="tx1"/>
                </a:solidFill>
              </a:rPr>
              <a:t>x ray </a:t>
            </a:r>
            <a:r>
              <a:rPr lang="en-US" sz="2000" dirty="0">
                <a:solidFill>
                  <a:schemeClr val="tx1"/>
                </a:solidFill>
              </a:rPr>
              <a:t>results.</a:t>
            </a:r>
            <a:endParaRPr lang="en-US" sz="2000" kern="0" dirty="0">
              <a:solidFill>
                <a:schemeClr val="tx1"/>
              </a:solidFill>
            </a:endParaRPr>
          </a:p>
        </p:txBody>
      </p:sp>
    </p:spTree>
    <p:extLst>
      <p:ext uri="{BB962C8B-B14F-4D97-AF65-F5344CB8AC3E}">
        <p14:creationId xmlns:p14="http://schemas.microsoft.com/office/powerpoint/2010/main" val="993405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Front Office Scenario</a:t>
            </a:r>
            <a:endParaRPr lang="en-US" dirty="0"/>
          </a:p>
        </p:txBody>
      </p:sp>
      <p:sp>
        <p:nvSpPr>
          <p:cNvPr id="3" name="Content Placeholder 2"/>
          <p:cNvSpPr>
            <a:spLocks noGrp="1"/>
          </p:cNvSpPr>
          <p:nvPr>
            <p:ph idx="1"/>
          </p:nvPr>
        </p:nvSpPr>
        <p:spPr>
          <a:xfrm>
            <a:off x="914400" y="1828800"/>
            <a:ext cx="7696200" cy="3962400"/>
          </a:xfrm>
        </p:spPr>
        <p:txBody>
          <a:bodyPr/>
          <a:lstStyle/>
          <a:p>
            <a:pPr marL="0" indent="0">
              <a:buNone/>
            </a:pPr>
            <a:r>
              <a:rPr lang="en-US" dirty="0" smtClean="0"/>
              <a:t>Reflecting on what took place in the scenario, did you pick up the use of SBAR?</a:t>
            </a:r>
          </a:p>
          <a:p>
            <a:r>
              <a:rPr lang="en-US" sz="2200" dirty="0" smtClean="0"/>
              <a:t>You should have noted that the administrative assistant called and explained the situation, background, and assessment, and requested the needed information</a:t>
            </a:r>
          </a:p>
          <a:p>
            <a:r>
              <a:rPr lang="en-US" sz="2200" dirty="0" smtClean="0"/>
              <a:t>As with all the other TeamSTEPPS concepts, good communication applies to everyone within the office</a:t>
            </a:r>
          </a:p>
          <a:p>
            <a:r>
              <a:rPr lang="en-US" sz="2200" dirty="0" smtClean="0"/>
              <a:t>Remember, teamwork is everyone’s responsibility</a:t>
            </a:r>
            <a:endParaRPr lang="en-US" sz="2200" strike="sngStrike" dirty="0" smtClean="0"/>
          </a:p>
          <a:p>
            <a:endParaRPr lang="en-US" dirty="0" smtClean="0"/>
          </a:p>
          <a:p>
            <a:endParaRPr lang="en-US" dirty="0"/>
          </a:p>
        </p:txBody>
      </p:sp>
    </p:spTree>
    <p:extLst>
      <p:ext uri="{BB962C8B-B14F-4D97-AF65-F5344CB8AC3E}">
        <p14:creationId xmlns:p14="http://schemas.microsoft.com/office/powerpoint/2010/main" val="2359990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4294967295"/>
          </p:nvPr>
        </p:nvSpPr>
        <p:spPr>
          <a:xfrm>
            <a:off x="8096250" y="6581775"/>
            <a:ext cx="7620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eaLnBrk="1" fontAlgn="base" hangingPunct="1">
              <a:lnSpc>
                <a:spcPct val="100000"/>
              </a:lnSpc>
              <a:spcBef>
                <a:spcPct val="0"/>
              </a:spcBef>
              <a:spcAft>
                <a:spcPct val="0"/>
              </a:spcAft>
              <a:buClrTx/>
              <a:buSzTx/>
              <a:buFontTx/>
              <a:buNone/>
            </a:pPr>
            <a:r>
              <a:rPr lang="en-US" altLang="en-US" sz="1000" smtClean="0">
                <a:solidFill>
                  <a:srgbClr val="542200"/>
                </a:solidFill>
                <a:cs typeface="Arial" charset="0"/>
              </a:rPr>
              <a:t> </a:t>
            </a:r>
            <a:fld id="{6A4A21F0-B24C-4C6B-B02C-355D5DF485E0}" type="slidenum">
              <a:rPr lang="en-US" altLang="en-US" sz="1000" smtClean="0">
                <a:solidFill>
                  <a:srgbClr val="542200"/>
                </a:solidFill>
                <a:cs typeface="Arial" charset="0"/>
              </a:rPr>
              <a:pPr eaLnBrk="1" fontAlgn="base" hangingPunct="1">
                <a:lnSpc>
                  <a:spcPct val="100000"/>
                </a:lnSpc>
                <a:spcBef>
                  <a:spcPct val="0"/>
                </a:spcBef>
                <a:spcAft>
                  <a:spcPct val="0"/>
                </a:spcAft>
                <a:buClrTx/>
                <a:buSzTx/>
                <a:buFontTx/>
                <a:buNone/>
              </a:pPr>
              <a:t>17</a:t>
            </a:fld>
            <a:r>
              <a:rPr lang="en-US" altLang="en-US" sz="1000" smtClean="0">
                <a:solidFill>
                  <a:srgbClr val="542200"/>
                </a:solidFill>
                <a:cs typeface="Arial" charset="0"/>
              </a:rPr>
              <a:t>  </a:t>
            </a:r>
          </a:p>
        </p:txBody>
      </p:sp>
      <p:sp>
        <p:nvSpPr>
          <p:cNvPr id="23555" name="Rectangle 2"/>
          <p:cNvSpPr>
            <a:spLocks noGrp="1" noChangeArrowheads="1"/>
          </p:cNvSpPr>
          <p:nvPr>
            <p:ph type="title"/>
          </p:nvPr>
        </p:nvSpPr>
        <p:spPr>
          <a:xfrm>
            <a:off x="896938" y="630238"/>
            <a:ext cx="7543800" cy="1143000"/>
          </a:xfrm>
        </p:spPr>
        <p:txBody>
          <a:bodyPr/>
          <a:lstStyle/>
          <a:p>
            <a:pPr eaLnBrk="1" hangingPunct="1"/>
            <a:r>
              <a:rPr lang="en-US" altLang="en-US" sz="3200" smtClean="0">
                <a:ea typeface="ヒラギノ角ゴ Pro W3" pitchFamily="127" charset="-128"/>
              </a:rPr>
              <a:t>Tools &amp; Strategies Summary</a:t>
            </a:r>
          </a:p>
        </p:txBody>
      </p:sp>
      <p:sp>
        <p:nvSpPr>
          <p:cNvPr id="901123" name="Rectangle 3"/>
          <p:cNvSpPr>
            <a:spLocks noChangeArrowheads="1"/>
          </p:cNvSpPr>
          <p:nvPr/>
        </p:nvSpPr>
        <p:spPr bwMode="auto">
          <a:xfrm>
            <a:off x="3352800" y="1600200"/>
            <a:ext cx="2895600" cy="5257800"/>
          </a:xfrm>
          <a:prstGeom prst="rect">
            <a:avLst/>
          </a:prstGeom>
          <a:solidFill>
            <a:srgbClr val="F5EE8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0"/>
          <a:lstStyle/>
          <a:p>
            <a:pPr algn="ctr" fontAlgn="base">
              <a:lnSpc>
                <a:spcPct val="90000"/>
              </a:lnSpc>
              <a:spcBef>
                <a:spcPct val="25000"/>
              </a:spcBef>
              <a:spcAft>
                <a:spcPts val="600"/>
              </a:spcAft>
              <a:buClr>
                <a:srgbClr val="B2B2B2"/>
              </a:buClr>
              <a:buSzPct val="90000"/>
              <a:buFont typeface="Wingdings" pitchFamily="2" charset="2"/>
              <a:buNone/>
              <a:defRPr/>
            </a:pPr>
            <a:r>
              <a:rPr lang="en-US" sz="2000" b="1" dirty="0">
                <a:solidFill>
                  <a:srgbClr val="000000"/>
                </a:solidFill>
                <a:cs typeface="Arial" charset="0"/>
              </a:rPr>
              <a:t>TOOLS and STRATEGIES</a:t>
            </a:r>
          </a:p>
          <a:p>
            <a:pPr lvl="1" indent="-228600" fontAlgn="base">
              <a:spcBef>
                <a:spcPct val="25000"/>
              </a:spcBef>
              <a:spcAft>
                <a:spcPct val="0"/>
              </a:spcAft>
              <a:buClr>
                <a:srgbClr val="B2B2B2"/>
              </a:buClr>
              <a:buSzPct val="90000"/>
              <a:buFont typeface="Wingdings" pitchFamily="2" charset="2"/>
              <a:buNone/>
              <a:defRPr/>
            </a:pPr>
            <a:r>
              <a:rPr lang="en-US" sz="1600" dirty="0">
                <a:solidFill>
                  <a:srgbClr val="000000"/>
                </a:solidFill>
                <a:cs typeface="Arial" charset="0"/>
              </a:rPr>
              <a:t>Communication</a:t>
            </a:r>
          </a:p>
          <a:p>
            <a:pPr marL="685800" lvl="1" indent="-228600" fontAlgn="base">
              <a:spcBef>
                <a:spcPct val="25000"/>
              </a:spcBef>
              <a:spcAft>
                <a:spcPct val="0"/>
              </a:spcAft>
              <a:buSzPct val="90000"/>
              <a:buFont typeface="Arial" pitchFamily="34" charset="0"/>
              <a:buChar char="•"/>
              <a:defRPr/>
            </a:pPr>
            <a:r>
              <a:rPr lang="en-US" sz="1500" dirty="0">
                <a:solidFill>
                  <a:srgbClr val="000000"/>
                </a:solidFill>
                <a:cs typeface="Arial" charset="0"/>
              </a:rPr>
              <a:t>SBAR</a:t>
            </a:r>
          </a:p>
          <a:p>
            <a:pPr marL="685800" lvl="1" indent="-228600" fontAlgn="base">
              <a:spcBef>
                <a:spcPct val="25000"/>
              </a:spcBef>
              <a:spcAft>
                <a:spcPct val="0"/>
              </a:spcAft>
              <a:buSzPct val="90000"/>
              <a:buFont typeface="Arial" pitchFamily="34" charset="0"/>
              <a:buChar char="•"/>
              <a:defRPr/>
            </a:pPr>
            <a:r>
              <a:rPr lang="en-US" sz="1500" dirty="0">
                <a:solidFill>
                  <a:srgbClr val="000000"/>
                </a:solidFill>
                <a:cs typeface="Arial" charset="0"/>
              </a:rPr>
              <a:t>Call-Out</a:t>
            </a:r>
          </a:p>
          <a:p>
            <a:pPr marL="685800" lvl="1" indent="-228600" fontAlgn="base">
              <a:spcBef>
                <a:spcPct val="25000"/>
              </a:spcBef>
              <a:spcAft>
                <a:spcPct val="0"/>
              </a:spcAft>
              <a:buSzPct val="90000"/>
              <a:buFont typeface="Arial" pitchFamily="34" charset="0"/>
              <a:buChar char="•"/>
              <a:defRPr/>
            </a:pPr>
            <a:r>
              <a:rPr lang="en-US" sz="1500" dirty="0">
                <a:solidFill>
                  <a:srgbClr val="000000"/>
                </a:solidFill>
                <a:cs typeface="Arial" charset="0"/>
              </a:rPr>
              <a:t>Check-Back</a:t>
            </a:r>
          </a:p>
          <a:p>
            <a:pPr marL="685800" lvl="1" indent="-228600" fontAlgn="base">
              <a:spcBef>
                <a:spcPct val="25000"/>
              </a:spcBef>
              <a:spcAft>
                <a:spcPct val="0"/>
              </a:spcAft>
              <a:buSzPct val="90000"/>
              <a:buFont typeface="Arial" pitchFamily="34" charset="0"/>
              <a:buChar char="•"/>
              <a:defRPr/>
            </a:pPr>
            <a:r>
              <a:rPr lang="en-US" sz="1500" dirty="0">
                <a:solidFill>
                  <a:srgbClr val="000000"/>
                </a:solidFill>
                <a:cs typeface="Arial" charset="0"/>
              </a:rPr>
              <a:t>Handoff</a:t>
            </a:r>
          </a:p>
        </p:txBody>
      </p:sp>
      <p:sp>
        <p:nvSpPr>
          <p:cNvPr id="23557" name="Rectangle 4"/>
          <p:cNvSpPr>
            <a:spLocks noChangeArrowheads="1"/>
          </p:cNvSpPr>
          <p:nvPr/>
        </p:nvSpPr>
        <p:spPr bwMode="auto">
          <a:xfrm>
            <a:off x="6248400" y="1600200"/>
            <a:ext cx="2895600" cy="5292725"/>
          </a:xfrm>
          <a:prstGeom prst="rect">
            <a:avLst/>
          </a:prstGeom>
          <a:solidFill>
            <a:srgbClr val="01746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82880"/>
          <a:lstStyle>
            <a:lvl1pPr marL="457200" indent="-277813"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fontAlgn="base" hangingPunct="1">
              <a:lnSpc>
                <a:spcPct val="90000"/>
              </a:lnSpc>
              <a:spcAft>
                <a:spcPts val="600"/>
              </a:spcAft>
              <a:buClr>
                <a:srgbClr val="B2B2B2"/>
              </a:buClr>
              <a:buFont typeface="Wingdings" pitchFamily="2" charset="2"/>
              <a:buNone/>
            </a:pPr>
            <a:r>
              <a:rPr lang="en-US" altLang="en-US" sz="2000" b="1">
                <a:solidFill>
                  <a:srgbClr val="FFFFE1"/>
                </a:solidFill>
                <a:cs typeface="Arial" charset="0"/>
              </a:rPr>
              <a:t>OUTCOMES</a:t>
            </a:r>
          </a:p>
          <a:p>
            <a:pPr eaLnBrk="1" fontAlgn="base" hangingPunct="1">
              <a:lnSpc>
                <a:spcPct val="100000"/>
              </a:lnSpc>
              <a:spcAft>
                <a:spcPct val="0"/>
              </a:spcAft>
              <a:buClr>
                <a:srgbClr val="FFFFE1"/>
              </a:buClr>
            </a:pPr>
            <a:r>
              <a:rPr lang="en-US" altLang="en-US" sz="1600">
                <a:solidFill>
                  <a:srgbClr val="FFFFE1"/>
                </a:solidFill>
                <a:cs typeface="Arial" charset="0"/>
              </a:rPr>
              <a:t>Shared Mental Model</a:t>
            </a:r>
          </a:p>
          <a:p>
            <a:pPr eaLnBrk="1" fontAlgn="base" hangingPunct="1">
              <a:lnSpc>
                <a:spcPct val="100000"/>
              </a:lnSpc>
              <a:spcAft>
                <a:spcPct val="0"/>
              </a:spcAft>
              <a:buClr>
                <a:srgbClr val="FFFFE1"/>
              </a:buClr>
            </a:pPr>
            <a:r>
              <a:rPr lang="en-US" altLang="en-US" sz="1600">
                <a:solidFill>
                  <a:srgbClr val="FFFFE1"/>
                </a:solidFill>
                <a:cs typeface="Arial" charset="0"/>
              </a:rPr>
              <a:t>Adaptability</a:t>
            </a:r>
          </a:p>
          <a:p>
            <a:pPr eaLnBrk="1" fontAlgn="base" hangingPunct="1">
              <a:lnSpc>
                <a:spcPct val="100000"/>
              </a:lnSpc>
              <a:spcAft>
                <a:spcPct val="0"/>
              </a:spcAft>
              <a:buClr>
                <a:srgbClr val="FFFFE1"/>
              </a:buClr>
            </a:pPr>
            <a:r>
              <a:rPr lang="en-US" altLang="en-US" sz="1600">
                <a:solidFill>
                  <a:srgbClr val="FFFFE1"/>
                </a:solidFill>
                <a:cs typeface="Arial" charset="0"/>
              </a:rPr>
              <a:t>Team Orientation</a:t>
            </a:r>
          </a:p>
          <a:p>
            <a:pPr eaLnBrk="1" fontAlgn="base" hangingPunct="1">
              <a:lnSpc>
                <a:spcPct val="100000"/>
              </a:lnSpc>
              <a:spcAft>
                <a:spcPct val="0"/>
              </a:spcAft>
              <a:buClr>
                <a:srgbClr val="FFFFE1"/>
              </a:buClr>
            </a:pPr>
            <a:r>
              <a:rPr lang="en-US" altLang="en-US" sz="1600">
                <a:solidFill>
                  <a:srgbClr val="FFFFE1"/>
                </a:solidFill>
                <a:cs typeface="Arial" charset="0"/>
              </a:rPr>
              <a:t>Mutual Trust</a:t>
            </a:r>
          </a:p>
          <a:p>
            <a:pPr eaLnBrk="1" fontAlgn="base" hangingPunct="1">
              <a:lnSpc>
                <a:spcPct val="100000"/>
              </a:lnSpc>
              <a:spcAft>
                <a:spcPct val="0"/>
              </a:spcAft>
              <a:buClr>
                <a:srgbClr val="FFFFE1"/>
              </a:buClr>
            </a:pPr>
            <a:r>
              <a:rPr lang="en-US" altLang="en-US" sz="1600">
                <a:solidFill>
                  <a:srgbClr val="FFFFE1"/>
                </a:solidFill>
                <a:cs typeface="Arial" charset="0"/>
              </a:rPr>
              <a:t>Team Performance</a:t>
            </a:r>
          </a:p>
          <a:p>
            <a:pPr eaLnBrk="1" fontAlgn="base" hangingPunct="1">
              <a:lnSpc>
                <a:spcPct val="100000"/>
              </a:lnSpc>
              <a:spcAft>
                <a:spcPct val="0"/>
              </a:spcAft>
              <a:buClr>
                <a:srgbClr val="FFFFE1"/>
              </a:buClr>
            </a:pPr>
            <a:r>
              <a:rPr lang="en-US" altLang="en-US" sz="1600" i="1">
                <a:solidFill>
                  <a:srgbClr val="FFFFE1"/>
                </a:solidFill>
                <a:cs typeface="Arial" charset="0"/>
              </a:rPr>
              <a:t>Patient Safety!!</a:t>
            </a:r>
            <a:endParaRPr lang="en-US" altLang="en-US" sz="1600">
              <a:solidFill>
                <a:srgbClr val="FFFFE1"/>
              </a:solidFill>
              <a:cs typeface="Arial" charset="0"/>
            </a:endParaRPr>
          </a:p>
          <a:p>
            <a:pPr eaLnBrk="1" fontAlgn="base" hangingPunct="1">
              <a:lnSpc>
                <a:spcPct val="90000"/>
              </a:lnSpc>
              <a:spcAft>
                <a:spcPct val="0"/>
              </a:spcAft>
              <a:buClr>
                <a:srgbClr val="000000"/>
              </a:buClr>
            </a:pPr>
            <a:endParaRPr lang="en-US" altLang="en-US" sz="1600">
              <a:solidFill>
                <a:srgbClr val="FFFFE1"/>
              </a:solidFill>
              <a:cs typeface="Arial" charset="0"/>
            </a:endParaRPr>
          </a:p>
        </p:txBody>
      </p:sp>
      <p:sp>
        <p:nvSpPr>
          <p:cNvPr id="23558" name="Rectangle 5"/>
          <p:cNvSpPr>
            <a:spLocks noGrp="1" noChangeArrowheads="1"/>
          </p:cNvSpPr>
          <p:nvPr>
            <p:ph type="body" idx="1"/>
          </p:nvPr>
        </p:nvSpPr>
        <p:spPr bwMode="gray">
          <a:xfrm>
            <a:off x="0" y="1600200"/>
            <a:ext cx="3352800" cy="5292725"/>
          </a:xfrm>
          <a:solidFill>
            <a:srgbClr val="E1393E"/>
          </a:solidFill>
        </p:spPr>
        <p:txBody>
          <a:bodyPr tIns="182880"/>
          <a:lstStyle/>
          <a:p>
            <a:pPr marL="344488" indent="-231775" algn="ctr" eaLnBrk="1" hangingPunct="1">
              <a:lnSpc>
                <a:spcPct val="80000"/>
              </a:lnSpc>
              <a:spcAft>
                <a:spcPts val="600"/>
              </a:spcAft>
              <a:buFont typeface="Wingdings" pitchFamily="2" charset="2"/>
              <a:buNone/>
            </a:pPr>
            <a:r>
              <a:rPr lang="en-US" altLang="en-US" sz="2000" b="1" dirty="0" smtClean="0">
                <a:solidFill>
                  <a:schemeClr val="bg1"/>
                </a:solidFill>
                <a:ea typeface="ヒラギノ角ゴ Pro W3" pitchFamily="127" charset="-128"/>
              </a:rPr>
              <a:t>BARRIERS</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Inconsistency in Team Membership</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Lack of Time</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Lack of Information Sharing</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Hierarchy</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Defensiveness</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Conventional Thinking</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Complacency</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Varying Communication Styles</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Conflict</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Lack of Coordination and </a:t>
            </a:r>
            <a:r>
              <a:rPr lang="en-US" altLang="en-US" sz="1600" dirty="0" err="1" smtClean="0">
                <a:solidFill>
                  <a:schemeClr val="bg1"/>
                </a:solidFill>
                <a:ea typeface="ヒラギノ角ゴ Pro W3" pitchFamily="127" charset="-128"/>
              </a:rPr>
              <a:t>Followup</a:t>
            </a:r>
            <a:r>
              <a:rPr lang="en-US" altLang="en-US" sz="1600" dirty="0" smtClean="0">
                <a:solidFill>
                  <a:schemeClr val="bg1"/>
                </a:solidFill>
                <a:ea typeface="ヒラギノ角ゴ Pro W3" pitchFamily="127" charset="-128"/>
              </a:rPr>
              <a:t> With Coworkers</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Distractions</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Fatigue</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Workload</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Misinterpretation of Cues</a:t>
            </a:r>
          </a:p>
          <a:p>
            <a:pPr marL="344488" indent="-231775" eaLnBrk="1" hangingPunct="1">
              <a:lnSpc>
                <a:spcPct val="100000"/>
              </a:lnSpc>
              <a:spcBef>
                <a:spcPct val="10000"/>
              </a:spcBef>
              <a:buClr>
                <a:schemeClr val="bg1"/>
              </a:buClr>
            </a:pPr>
            <a:r>
              <a:rPr lang="en-US" altLang="en-US" sz="1600" dirty="0" smtClean="0">
                <a:solidFill>
                  <a:schemeClr val="bg1"/>
                </a:solidFill>
                <a:ea typeface="ヒラギノ角ゴ Pro W3" pitchFamily="127" charset="-128"/>
              </a:rPr>
              <a:t>Lack of Role Clarity</a:t>
            </a:r>
            <a:endParaRPr lang="en-US" altLang="en-US" sz="1600" dirty="0" smtClean="0">
              <a:ea typeface="ヒラギノ角ゴ Pro W3" pitchFamily="127" charset="-128"/>
            </a:endParaRPr>
          </a:p>
        </p:txBody>
      </p:sp>
    </p:spTree>
    <p:extLst>
      <p:ext uri="{BB962C8B-B14F-4D97-AF65-F5344CB8AC3E}">
        <p14:creationId xmlns:p14="http://schemas.microsoft.com/office/powerpoint/2010/main" val="3448839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914400" y="762000"/>
            <a:ext cx="7315200" cy="571500"/>
          </a:xfrm>
        </p:spPr>
        <p:txBody>
          <a:bodyPr/>
          <a:lstStyle/>
          <a:p>
            <a:r>
              <a:rPr lang="en-US" dirty="0" smtClean="0"/>
              <a:t>Communication</a:t>
            </a:r>
          </a:p>
        </p:txBody>
      </p:sp>
      <p:sp>
        <p:nvSpPr>
          <p:cNvPr id="4" name="Content Placeholder 2"/>
          <p:cNvSpPr>
            <a:spLocks noGrp="1"/>
          </p:cNvSpPr>
          <p:nvPr>
            <p:ph idx="1"/>
          </p:nvPr>
        </p:nvSpPr>
        <p:spPr>
          <a:xfrm>
            <a:off x="1143000" y="1447800"/>
            <a:ext cx="7086600" cy="3200400"/>
          </a:xfrm>
        </p:spPr>
        <p:txBody>
          <a:bodyPr/>
          <a:lstStyle/>
          <a:p>
            <a:pPr>
              <a:lnSpc>
                <a:spcPct val="100000"/>
              </a:lnSpc>
              <a:spcBef>
                <a:spcPts val="0"/>
              </a:spcBef>
            </a:pPr>
            <a:r>
              <a:rPr lang="en-US" sz="2200" dirty="0" smtClean="0"/>
              <a:t>The first of the four main TeamSTEPPS components</a:t>
            </a:r>
          </a:p>
          <a:p>
            <a:pPr>
              <a:lnSpc>
                <a:spcPct val="100000"/>
              </a:lnSpc>
              <a:spcBef>
                <a:spcPts val="0"/>
              </a:spcBef>
            </a:pPr>
            <a:r>
              <a:rPr lang="en-US" sz="2200" dirty="0" smtClean="0"/>
              <a:t>“The process by which information is clearly and accurately exchanged between two or more team members in the prescribed manner and with proper terminology and the ability to clarify or acknowledge the receipt of </a:t>
            </a:r>
            <a:r>
              <a:rPr lang="en-US" sz="2200" dirty="0" smtClean="0"/>
              <a:t>information.”</a:t>
            </a:r>
            <a:r>
              <a:rPr lang="en-US" sz="2200" baseline="30000" dirty="0" err="1" smtClean="0"/>
              <a:t>i</a:t>
            </a:r>
            <a:endParaRPr lang="en-US" sz="2200" dirty="0" smtClean="0"/>
          </a:p>
          <a:p>
            <a:pPr>
              <a:lnSpc>
                <a:spcPct val="100000"/>
              </a:lnSpc>
              <a:spcBef>
                <a:spcPts val="0"/>
              </a:spcBef>
            </a:pPr>
            <a:r>
              <a:rPr lang="en-US" sz="2200" dirty="0" smtClean="0"/>
              <a:t>The lifeline of any team</a:t>
            </a:r>
          </a:p>
          <a:p>
            <a:pPr>
              <a:lnSpc>
                <a:spcPct val="100000"/>
              </a:lnSpc>
              <a:spcBef>
                <a:spcPts val="0"/>
              </a:spcBef>
            </a:pPr>
            <a:r>
              <a:rPr lang="en-US" sz="2200" dirty="0" smtClean="0"/>
              <a:t>In health care, the lifeline between patients and any team member </a:t>
            </a:r>
            <a:endParaRPr lang="en-US" sz="2200" strike="sngStrike" dirty="0" smtClean="0"/>
          </a:p>
        </p:txBody>
      </p:sp>
      <p:sp>
        <p:nvSpPr>
          <p:cNvPr id="2" name="TextBox 1"/>
          <p:cNvSpPr txBox="1"/>
          <p:nvPr/>
        </p:nvSpPr>
        <p:spPr>
          <a:xfrm>
            <a:off x="1219200" y="4648200"/>
            <a:ext cx="7467600" cy="923330"/>
          </a:xfrm>
          <a:prstGeom prst="rect">
            <a:avLst/>
          </a:prstGeom>
          <a:noFill/>
        </p:spPr>
        <p:txBody>
          <a:bodyPr wrap="square" rtlCol="0">
            <a:spAutoFit/>
          </a:bodyPr>
          <a:lstStyle/>
          <a:p>
            <a:r>
              <a:rPr lang="en-US" sz="1200" baseline="30000" dirty="0" err="1" smtClean="0"/>
              <a:t>i</a:t>
            </a:r>
            <a:r>
              <a:rPr lang="en-US" sz="1200" dirty="0" smtClean="0"/>
              <a:t> Cannon-Bowers </a:t>
            </a:r>
            <a:r>
              <a:rPr lang="en-US" sz="1200" dirty="0"/>
              <a:t>JA, </a:t>
            </a:r>
            <a:r>
              <a:rPr lang="en-US" sz="1200" dirty="0" err="1"/>
              <a:t>Tannenbaum</a:t>
            </a:r>
            <a:r>
              <a:rPr lang="en-US" sz="1200" dirty="0"/>
              <a:t> SI, Salas E, et al. Defining competencies and establishing team training requirements. In: </a:t>
            </a:r>
            <a:r>
              <a:rPr lang="en-US" sz="1200" dirty="0" err="1"/>
              <a:t>Guzzo</a:t>
            </a:r>
            <a:r>
              <a:rPr lang="en-US" sz="1200" dirty="0"/>
              <a:t> RA, Salas E, eds. Team effectiveness and decision making in organizations. San Francisco: </a:t>
            </a:r>
            <a:r>
              <a:rPr lang="en-US" sz="1200" dirty="0" err="1"/>
              <a:t>Jossey</a:t>
            </a:r>
            <a:r>
              <a:rPr lang="en-US" sz="1200" dirty="0"/>
              <a:t>-Bass; 1995. p. 333. </a:t>
            </a:r>
          </a:p>
          <a:p>
            <a:endParaRPr lang="en-US" dirty="0"/>
          </a:p>
        </p:txBody>
      </p:sp>
    </p:spTree>
    <p:extLst>
      <p:ext uri="{BB962C8B-B14F-4D97-AF65-F5344CB8AC3E}">
        <p14:creationId xmlns:p14="http://schemas.microsoft.com/office/powerpoint/2010/main" val="2250640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title"/>
          </p:nvPr>
        </p:nvSpPr>
        <p:spPr>
          <a:xfrm>
            <a:off x="900113" y="762000"/>
            <a:ext cx="7329487" cy="762000"/>
          </a:xfrm>
        </p:spPr>
        <p:txBody>
          <a:bodyPr/>
          <a:lstStyle/>
          <a:p>
            <a:pPr eaLnBrk="1" hangingPunct="1"/>
            <a:r>
              <a:rPr lang="en-US" dirty="0" smtClean="0"/>
              <a:t>Importance of Communication</a:t>
            </a:r>
          </a:p>
        </p:txBody>
      </p:sp>
      <p:sp>
        <p:nvSpPr>
          <p:cNvPr id="6" name="Content Placeholder 2"/>
          <p:cNvSpPr txBox="1">
            <a:spLocks/>
          </p:cNvSpPr>
          <p:nvPr/>
        </p:nvSpPr>
        <p:spPr bwMode="auto">
          <a:xfrm>
            <a:off x="952500" y="1524000"/>
            <a:ext cx="7696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buClr>
                <a:srgbClr val="B2B2B2"/>
              </a:buClr>
              <a:buFont typeface="Wingdings" pitchFamily="2" charset="2"/>
              <a:buNone/>
              <a:defRPr/>
            </a:pPr>
            <a:r>
              <a:rPr lang="en-US" dirty="0">
                <a:solidFill>
                  <a:srgbClr val="000000"/>
                </a:solidFill>
              </a:rPr>
              <a:t>Joint Commission data </a:t>
            </a:r>
            <a:r>
              <a:rPr lang="en-US" dirty="0" smtClean="0">
                <a:solidFill>
                  <a:srgbClr val="000000"/>
                </a:solidFill>
              </a:rPr>
              <a:t>continue </a:t>
            </a:r>
            <a:r>
              <a:rPr lang="en-US" dirty="0">
                <a:solidFill>
                  <a:srgbClr val="000000"/>
                </a:solidFill>
              </a:rPr>
              <a:t>to demonstrate the importance of communication in patient safety</a:t>
            </a:r>
          </a:p>
          <a:p>
            <a:pPr>
              <a:buClr>
                <a:srgbClr val="B2B2B2"/>
              </a:buClr>
            </a:pPr>
            <a:r>
              <a:rPr lang="en-US" sz="2200" dirty="0" smtClean="0">
                <a:solidFill>
                  <a:srgbClr val="000000"/>
                </a:solidFill>
              </a:rPr>
              <a:t>1995-2005</a:t>
            </a:r>
            <a:r>
              <a:rPr lang="en-US" sz="2200" dirty="0">
                <a:solidFill>
                  <a:srgbClr val="000000"/>
                </a:solidFill>
              </a:rPr>
              <a:t>: Ineffective communication</a:t>
            </a:r>
            <a:br>
              <a:rPr lang="en-US" sz="2200" dirty="0">
                <a:solidFill>
                  <a:srgbClr val="000000"/>
                </a:solidFill>
              </a:rPr>
            </a:br>
            <a:r>
              <a:rPr lang="en-US" sz="2200" dirty="0">
                <a:solidFill>
                  <a:srgbClr val="000000"/>
                </a:solidFill>
              </a:rPr>
              <a:t>identified as root </a:t>
            </a:r>
            <a:r>
              <a:rPr lang="en-US" sz="2200" dirty="0"/>
              <a:t>cause for nearly 66 percent of all reported sentinel </a:t>
            </a:r>
            <a:r>
              <a:rPr lang="en-US" sz="2200" dirty="0" smtClean="0"/>
              <a:t>events*</a:t>
            </a:r>
          </a:p>
          <a:p>
            <a:pPr>
              <a:buClr>
                <a:srgbClr val="B2B2B2"/>
              </a:buClr>
            </a:pPr>
            <a:r>
              <a:rPr lang="en-US" sz="2200" dirty="0" smtClean="0"/>
              <a:t>2010-2013</a:t>
            </a:r>
            <a:r>
              <a:rPr lang="en-US" sz="2200" dirty="0"/>
              <a:t>: Communication among top 3 root causes of sentinel events </a:t>
            </a:r>
            <a:r>
              <a:rPr lang="en-US" sz="2200" dirty="0" smtClean="0"/>
              <a:t>reported</a:t>
            </a:r>
            <a:r>
              <a:rPr lang="en-US" sz="2200" baseline="30000" dirty="0" smtClean="0"/>
              <a:t>†</a:t>
            </a:r>
          </a:p>
          <a:p>
            <a:pPr lvl="1">
              <a:buClr>
                <a:srgbClr val="CCCC99"/>
              </a:buClr>
            </a:pPr>
            <a:endParaRPr lang="en-US" sz="1200" kern="0" dirty="0">
              <a:solidFill>
                <a:srgbClr val="000000"/>
              </a:solidFill>
              <a:cs typeface="Arial" charset="0"/>
            </a:endParaRPr>
          </a:p>
          <a:p>
            <a:pPr lvl="1">
              <a:buClr>
                <a:srgbClr val="CCCC99"/>
              </a:buClr>
            </a:pPr>
            <a:endParaRPr lang="en-US" sz="1200" dirty="0">
              <a:solidFill>
                <a:srgbClr val="000000"/>
              </a:solidFill>
              <a:cs typeface="Arial" charset="0"/>
            </a:endParaRPr>
          </a:p>
          <a:p>
            <a:pPr lvl="1">
              <a:buClr>
                <a:srgbClr val="CCCC99"/>
              </a:buClr>
            </a:pPr>
            <a:endParaRPr lang="en-US" sz="1200" kern="0" dirty="0">
              <a:solidFill>
                <a:srgbClr val="000000"/>
              </a:solidFill>
              <a:cs typeface="Arial" charset="0"/>
            </a:endParaRPr>
          </a:p>
          <a:p>
            <a:pPr lvl="1">
              <a:buClr>
                <a:srgbClr val="CCCC99"/>
              </a:buClr>
            </a:pPr>
            <a:endParaRPr lang="en-US" sz="1200" kern="0" dirty="0" smtClean="0">
              <a:solidFill>
                <a:srgbClr val="000000"/>
              </a:solidFill>
              <a:cs typeface="Arial" charset="0"/>
            </a:endParaRPr>
          </a:p>
        </p:txBody>
      </p:sp>
      <p:sp>
        <p:nvSpPr>
          <p:cNvPr id="4" name="TextBox 3"/>
          <p:cNvSpPr txBox="1"/>
          <p:nvPr/>
        </p:nvSpPr>
        <p:spPr>
          <a:xfrm>
            <a:off x="1066800" y="4343400"/>
            <a:ext cx="5943600" cy="861774"/>
          </a:xfrm>
          <a:prstGeom prst="rect">
            <a:avLst/>
          </a:prstGeom>
          <a:noFill/>
        </p:spPr>
        <p:txBody>
          <a:bodyPr wrap="square" rtlCol="0">
            <a:spAutoFit/>
          </a:bodyPr>
          <a:lstStyle/>
          <a:p>
            <a:pPr marL="0" lvl="1">
              <a:buClr>
                <a:srgbClr val="CCCC99"/>
              </a:buClr>
            </a:pPr>
            <a:r>
              <a:rPr lang="en-US" sz="1200" kern="0" dirty="0" smtClean="0">
                <a:cs typeface="Arial" charset="0"/>
              </a:rPr>
              <a:t>* Joint Commission </a:t>
            </a:r>
            <a:r>
              <a:rPr lang="en-US" sz="1200" kern="0" dirty="0">
                <a:cs typeface="Arial" charset="0"/>
              </a:rPr>
              <a:t>Root Causes and Percentages for Sentinel Events (All Categories). January </a:t>
            </a:r>
            <a:r>
              <a:rPr lang="en-US" sz="1200" kern="0" dirty="0" smtClean="0">
                <a:cs typeface="Arial" charset="0"/>
              </a:rPr>
              <a:t>1995-December 2005</a:t>
            </a:r>
            <a:endParaRPr lang="en-US" sz="1200" strike="sngStrike" kern="0" dirty="0">
              <a:cs typeface="Arial" charset="0"/>
            </a:endParaRPr>
          </a:p>
          <a:p>
            <a:pPr marL="0" lvl="1">
              <a:buClr>
                <a:srgbClr val="CCCC99"/>
              </a:buClr>
            </a:pPr>
            <a:r>
              <a:rPr lang="en-US" sz="1200" kern="0" baseline="30000" dirty="0" smtClean="0">
                <a:cs typeface="Arial" charset="0"/>
              </a:rPr>
              <a:t>† </a:t>
            </a:r>
            <a:r>
              <a:rPr lang="en-US" sz="1200" kern="0" dirty="0" smtClean="0">
                <a:cs typeface="Arial" charset="0"/>
              </a:rPr>
              <a:t>Joint Commission </a:t>
            </a:r>
            <a:r>
              <a:rPr lang="en-US" sz="1200" kern="0" dirty="0">
                <a:solidFill>
                  <a:srgbClr val="000000"/>
                </a:solidFill>
                <a:cs typeface="Arial" charset="0"/>
              </a:rPr>
              <a:t>Sentinel Event Data (Root Causes by Event Type</a:t>
            </a:r>
            <a:r>
              <a:rPr lang="en-US" sz="1200" kern="0" dirty="0" smtClean="0">
                <a:solidFill>
                  <a:srgbClr val="000000"/>
                </a:solidFill>
                <a:cs typeface="Arial" charset="0"/>
              </a:rPr>
              <a:t>). 2004-2012</a:t>
            </a:r>
            <a:endParaRPr lang="en-US" sz="1200" strike="sngStrike" kern="0" dirty="0">
              <a:solidFill>
                <a:srgbClr val="FF0000"/>
              </a:solidFill>
              <a:cs typeface="Arial" charset="0"/>
            </a:endParaRPr>
          </a:p>
          <a:p>
            <a:pPr fontAlgn="base">
              <a:spcBef>
                <a:spcPct val="0"/>
              </a:spcBef>
              <a:spcAft>
                <a:spcPct val="0"/>
              </a:spcAft>
            </a:pPr>
            <a:r>
              <a:rPr lang="en-US" sz="1200" dirty="0" smtClean="0">
                <a:solidFill>
                  <a:srgbClr val="000000"/>
                </a:solidFill>
                <a:cs typeface="Arial" charset="0"/>
                <a:hlinkClick r:id="rId3"/>
              </a:rPr>
              <a:t>http</a:t>
            </a:r>
            <a:r>
              <a:rPr lang="en-US" sz="1200" dirty="0">
                <a:solidFill>
                  <a:srgbClr val="000000"/>
                </a:solidFill>
                <a:cs typeface="Arial" charset="0"/>
                <a:hlinkClick r:id="rId3"/>
              </a:rPr>
              <a:t>://www.jointcommission.org/sentinel_event.aspx</a:t>
            </a:r>
            <a:endParaRPr lang="en-US" sz="1200" dirty="0">
              <a:solidFill>
                <a:srgbClr val="000000"/>
              </a:solidFill>
              <a:cs typeface="Arial" charset="0"/>
            </a:endParaRPr>
          </a:p>
        </p:txBody>
      </p:sp>
    </p:spTree>
    <p:extLst>
      <p:ext uri="{BB962C8B-B14F-4D97-AF65-F5344CB8AC3E}">
        <p14:creationId xmlns:p14="http://schemas.microsoft.com/office/powerpoint/2010/main" val="23734979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3"/>
          <p:cNvSpPr>
            <a:spLocks noGrp="1" noChangeArrowheads="1"/>
          </p:cNvSpPr>
          <p:nvPr>
            <p:ph type="title"/>
          </p:nvPr>
        </p:nvSpPr>
        <p:spPr>
          <a:xfrm>
            <a:off x="889000" y="735013"/>
            <a:ext cx="7739063" cy="914400"/>
          </a:xfrm>
        </p:spPr>
        <p:txBody>
          <a:bodyPr/>
          <a:lstStyle/>
          <a:p>
            <a:r>
              <a:rPr lang="en-US" dirty="0" smtClean="0"/>
              <a:t>Communication Considerations</a:t>
            </a:r>
          </a:p>
        </p:txBody>
      </p:sp>
      <p:sp>
        <p:nvSpPr>
          <p:cNvPr id="134146" name="Rectangle 2"/>
          <p:cNvSpPr>
            <a:spLocks noGrp="1" noChangeArrowheads="1"/>
          </p:cNvSpPr>
          <p:nvPr>
            <p:ph idx="1"/>
          </p:nvPr>
        </p:nvSpPr>
        <p:spPr>
          <a:xfrm>
            <a:off x="914400" y="1682750"/>
            <a:ext cx="7848600" cy="4337050"/>
          </a:xfrm>
        </p:spPr>
        <p:txBody>
          <a:bodyPr/>
          <a:lstStyle/>
          <a:p>
            <a:pPr marL="0" indent="0">
              <a:buNone/>
            </a:pPr>
            <a:r>
              <a:rPr lang="en-US" dirty="0" smtClean="0"/>
              <a:t>Things you should consider when communicating:</a:t>
            </a:r>
          </a:p>
          <a:p>
            <a:r>
              <a:rPr lang="en-US" sz="2200" dirty="0" smtClean="0"/>
              <a:t>The audience</a:t>
            </a:r>
          </a:p>
          <a:p>
            <a:r>
              <a:rPr lang="en-US" sz="2200" dirty="0" smtClean="0"/>
              <a:t>The mode of </a:t>
            </a:r>
            <a:br>
              <a:rPr lang="en-US" sz="2200" dirty="0" smtClean="0"/>
            </a:br>
            <a:r>
              <a:rPr lang="en-US" sz="2200" dirty="0" smtClean="0"/>
              <a:t>communication</a:t>
            </a:r>
          </a:p>
          <a:p>
            <a:r>
              <a:rPr lang="en-US" sz="2200" dirty="0" smtClean="0"/>
              <a:t>Standards associated</a:t>
            </a:r>
            <a:br>
              <a:rPr lang="en-US" sz="2200" dirty="0" smtClean="0"/>
            </a:br>
            <a:r>
              <a:rPr lang="en-US" sz="2200" dirty="0" smtClean="0"/>
              <a:t>with the specific mode</a:t>
            </a:r>
            <a:br>
              <a:rPr lang="en-US" sz="2200" dirty="0" smtClean="0"/>
            </a:br>
            <a:r>
              <a:rPr lang="en-US" sz="2200" dirty="0" smtClean="0"/>
              <a:t>of communication</a:t>
            </a:r>
          </a:p>
          <a:p>
            <a:r>
              <a:rPr lang="en-US" sz="2200" dirty="0" smtClean="0"/>
              <a:t>The power of nonverbal</a:t>
            </a:r>
            <a:br>
              <a:rPr lang="en-US" sz="2200" dirty="0" smtClean="0"/>
            </a:br>
            <a:r>
              <a:rPr lang="en-US" sz="2200" dirty="0" smtClean="0"/>
              <a:t>communication</a:t>
            </a:r>
          </a:p>
          <a:p>
            <a:pPr>
              <a:buFont typeface="Wingdings" pitchFamily="2" charset="2"/>
              <a:buNone/>
            </a:pPr>
            <a:endParaRPr lang="en-US" dirty="0" smtClean="0"/>
          </a:p>
        </p:txBody>
      </p:sp>
      <p:grpSp>
        <p:nvGrpSpPr>
          <p:cNvPr id="134147" name="Group 4"/>
          <p:cNvGrpSpPr>
            <a:grpSpLocks/>
          </p:cNvGrpSpPr>
          <p:nvPr/>
        </p:nvGrpSpPr>
        <p:grpSpPr bwMode="auto">
          <a:xfrm>
            <a:off x="4572000" y="2362200"/>
            <a:ext cx="4339343" cy="3200400"/>
            <a:chOff x="2644" y="1522"/>
            <a:chExt cx="2948" cy="2099"/>
          </a:xfrm>
        </p:grpSpPr>
        <p:pic>
          <p:nvPicPr>
            <p:cNvPr id="134148" name="Picture 5" descr="shannon_weaver_penguins"/>
            <p:cNvPicPr>
              <a:picLocks noChangeAspect="1" noChangeArrowheads="1"/>
            </p:cNvPicPr>
            <p:nvPr/>
          </p:nvPicPr>
          <p:blipFill>
            <a:blip r:embed="rId3" cstate="print"/>
            <a:srcRect/>
            <a:stretch>
              <a:fillRect/>
            </a:stretch>
          </p:blipFill>
          <p:spPr bwMode="auto">
            <a:xfrm>
              <a:off x="2644" y="1522"/>
              <a:ext cx="2948" cy="2099"/>
            </a:xfrm>
            <a:prstGeom prst="rect">
              <a:avLst/>
            </a:prstGeom>
            <a:noFill/>
            <a:ln w="9525">
              <a:noFill/>
              <a:miter lim="800000"/>
              <a:headEnd/>
              <a:tailEnd/>
            </a:ln>
          </p:spPr>
        </p:pic>
        <p:sp>
          <p:nvSpPr>
            <p:cNvPr id="134149" name="Text Box 6"/>
            <p:cNvSpPr txBox="1">
              <a:spLocks noChangeArrowheads="1"/>
            </p:cNvSpPr>
            <p:nvPr/>
          </p:nvSpPr>
          <p:spPr bwMode="auto">
            <a:xfrm>
              <a:off x="3830" y="2971"/>
              <a:ext cx="691" cy="442"/>
            </a:xfrm>
            <a:prstGeom prst="rect">
              <a:avLst/>
            </a:prstGeom>
            <a:noFill/>
            <a:ln w="9525">
              <a:noFill/>
              <a:miter lim="800000"/>
              <a:headEnd/>
              <a:tailEnd/>
            </a:ln>
          </p:spPr>
          <p:txBody>
            <a:bodyPr>
              <a:spAutoFit/>
            </a:bodyPr>
            <a:lstStyle/>
            <a:p>
              <a:pPr fontAlgn="base">
                <a:spcBef>
                  <a:spcPct val="0"/>
                </a:spcBef>
                <a:spcAft>
                  <a:spcPct val="0"/>
                </a:spcAft>
              </a:pPr>
              <a:r>
                <a:rPr lang="en-US" sz="1000" b="1" dirty="0">
                  <a:solidFill>
                    <a:srgbClr val="000000"/>
                  </a:solidFill>
                  <a:cs typeface="Arial" charset="0"/>
                </a:rPr>
                <a:t>Assumptions </a:t>
              </a:r>
            </a:p>
            <a:p>
              <a:pPr fontAlgn="base">
                <a:spcBef>
                  <a:spcPct val="0"/>
                </a:spcBef>
                <a:spcAft>
                  <a:spcPct val="0"/>
                </a:spcAft>
              </a:pPr>
              <a:r>
                <a:rPr lang="en-US" sz="1000" b="1" dirty="0">
                  <a:solidFill>
                    <a:srgbClr val="000000"/>
                  </a:solidFill>
                  <a:cs typeface="Arial" charset="0"/>
                </a:rPr>
                <a:t>Fatigue </a:t>
              </a:r>
            </a:p>
            <a:p>
              <a:pPr fontAlgn="base">
                <a:spcBef>
                  <a:spcPct val="0"/>
                </a:spcBef>
                <a:spcAft>
                  <a:spcPct val="0"/>
                </a:spcAft>
              </a:pPr>
              <a:r>
                <a:rPr lang="en-US" sz="1000" b="1" dirty="0">
                  <a:solidFill>
                    <a:srgbClr val="000000"/>
                  </a:solidFill>
                  <a:cs typeface="Arial" charset="0"/>
                </a:rPr>
                <a:t>Distractions </a:t>
              </a:r>
            </a:p>
            <a:p>
              <a:pPr fontAlgn="base">
                <a:spcBef>
                  <a:spcPct val="0"/>
                </a:spcBef>
                <a:spcAft>
                  <a:spcPct val="0"/>
                </a:spcAft>
              </a:pPr>
              <a:r>
                <a:rPr lang="en-US" sz="1000" b="1" dirty="0">
                  <a:solidFill>
                    <a:srgbClr val="000000"/>
                  </a:solidFill>
                  <a:cs typeface="Arial" charset="0"/>
                </a:rPr>
                <a:t>HIPAA</a:t>
              </a:r>
              <a:endParaRPr lang="en-US" sz="1600" dirty="0">
                <a:solidFill>
                  <a:srgbClr val="000000"/>
                </a:solidFill>
                <a:cs typeface="Arial" charset="0"/>
              </a:endParaRPr>
            </a:p>
          </p:txBody>
        </p:sp>
      </p:grpSp>
    </p:spTree>
    <p:extLst>
      <p:ext uri="{BB962C8B-B14F-4D97-AF65-F5344CB8AC3E}">
        <p14:creationId xmlns:p14="http://schemas.microsoft.com/office/powerpoint/2010/main" val="20476751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a:xfrm>
            <a:off x="866775" y="966788"/>
            <a:ext cx="7739063" cy="914400"/>
          </a:xfrm>
        </p:spPr>
        <p:txBody>
          <a:bodyPr/>
          <a:lstStyle/>
          <a:p>
            <a:pPr eaLnBrk="1" hangingPunct="1"/>
            <a:r>
              <a:rPr lang="en-US" dirty="0" smtClean="0"/>
              <a:t>Standards of Effective Communication</a:t>
            </a:r>
          </a:p>
        </p:txBody>
      </p:sp>
      <p:sp>
        <p:nvSpPr>
          <p:cNvPr id="4" name="Content Placeholder 2"/>
          <p:cNvSpPr txBox="1">
            <a:spLocks/>
          </p:cNvSpPr>
          <p:nvPr/>
        </p:nvSpPr>
        <p:spPr bwMode="auto">
          <a:xfrm>
            <a:off x="1066800" y="1905000"/>
            <a:ext cx="75438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a:buClr>
                <a:srgbClr val="B2B2B2"/>
              </a:buClr>
            </a:pPr>
            <a:r>
              <a:rPr lang="en-US" sz="2000" b="1" dirty="0" smtClean="0">
                <a:solidFill>
                  <a:srgbClr val="000000"/>
                </a:solidFill>
              </a:rPr>
              <a:t>Complete</a:t>
            </a:r>
            <a:r>
              <a:rPr lang="en-US" sz="2000" dirty="0">
                <a:solidFill>
                  <a:srgbClr val="000000"/>
                </a:solidFill>
              </a:rPr>
              <a:t>	</a:t>
            </a:r>
          </a:p>
          <a:p>
            <a:pPr lvl="1">
              <a:buClr>
                <a:srgbClr val="CCCC99"/>
              </a:buClr>
            </a:pPr>
            <a:r>
              <a:rPr lang="en-US" dirty="0">
                <a:solidFill>
                  <a:srgbClr val="000000"/>
                </a:solidFill>
                <a:cs typeface="Arial" charset="0"/>
              </a:rPr>
              <a:t>Communicate all relevant information</a:t>
            </a:r>
          </a:p>
          <a:p>
            <a:pPr>
              <a:buClr>
                <a:srgbClr val="B2B2B2"/>
              </a:buClr>
            </a:pPr>
            <a:r>
              <a:rPr lang="en-US" sz="2000" b="1" dirty="0">
                <a:solidFill>
                  <a:srgbClr val="000000"/>
                </a:solidFill>
              </a:rPr>
              <a:t>Clear</a:t>
            </a:r>
          </a:p>
          <a:p>
            <a:pPr lvl="1">
              <a:buClr>
                <a:srgbClr val="CCCC99"/>
              </a:buClr>
            </a:pPr>
            <a:r>
              <a:rPr lang="en-US" dirty="0">
                <a:solidFill>
                  <a:srgbClr val="000000"/>
                </a:solidFill>
                <a:cs typeface="Arial" charset="0"/>
              </a:rPr>
              <a:t>Convey information that is plainly understood </a:t>
            </a:r>
          </a:p>
          <a:p>
            <a:pPr>
              <a:buClr>
                <a:srgbClr val="B2B2B2"/>
              </a:buClr>
            </a:pPr>
            <a:r>
              <a:rPr lang="en-US" sz="2000" b="1" dirty="0">
                <a:solidFill>
                  <a:srgbClr val="000000"/>
                </a:solidFill>
              </a:rPr>
              <a:t>Brief	</a:t>
            </a:r>
          </a:p>
          <a:p>
            <a:pPr lvl="1">
              <a:buClr>
                <a:srgbClr val="CCCC99"/>
              </a:buClr>
            </a:pPr>
            <a:r>
              <a:rPr lang="en-US" dirty="0">
                <a:solidFill>
                  <a:srgbClr val="000000"/>
                </a:solidFill>
                <a:cs typeface="Arial" charset="0"/>
              </a:rPr>
              <a:t>Communicate the information in a concise manner</a:t>
            </a:r>
          </a:p>
          <a:p>
            <a:pPr>
              <a:buClr>
                <a:srgbClr val="B2B2B2"/>
              </a:buClr>
            </a:pPr>
            <a:r>
              <a:rPr lang="en-US" sz="2000" b="1" dirty="0">
                <a:solidFill>
                  <a:srgbClr val="000000"/>
                </a:solidFill>
              </a:rPr>
              <a:t>Timely</a:t>
            </a:r>
          </a:p>
          <a:p>
            <a:pPr lvl="1">
              <a:buClr>
                <a:srgbClr val="CCCC99"/>
              </a:buClr>
            </a:pPr>
            <a:r>
              <a:rPr lang="en-US" dirty="0">
                <a:solidFill>
                  <a:srgbClr val="000000"/>
                </a:solidFill>
                <a:cs typeface="Arial" charset="0"/>
              </a:rPr>
              <a:t>Offer and request information in an appropriate timeframe</a:t>
            </a:r>
          </a:p>
          <a:p>
            <a:pPr lvl="1">
              <a:spcBef>
                <a:spcPct val="20000"/>
              </a:spcBef>
              <a:buClr>
                <a:srgbClr val="CCCC99"/>
              </a:buClr>
            </a:pPr>
            <a:r>
              <a:rPr lang="en-US" dirty="0">
                <a:solidFill>
                  <a:srgbClr val="000000"/>
                </a:solidFill>
                <a:cs typeface="Arial" charset="0"/>
              </a:rPr>
              <a:t>Verify authenticity</a:t>
            </a:r>
          </a:p>
          <a:p>
            <a:pPr lvl="1">
              <a:spcBef>
                <a:spcPct val="20000"/>
              </a:spcBef>
              <a:buClr>
                <a:srgbClr val="CCCC99"/>
              </a:buClr>
            </a:pPr>
            <a:r>
              <a:rPr lang="en-US" dirty="0">
                <a:solidFill>
                  <a:srgbClr val="000000"/>
                </a:solidFill>
                <a:cs typeface="Arial" charset="0"/>
              </a:rPr>
              <a:t>Validate or acknowledge information</a:t>
            </a:r>
          </a:p>
          <a:p>
            <a:pPr>
              <a:buClr>
                <a:srgbClr val="B2B2B2"/>
              </a:buClr>
            </a:pPr>
            <a:endParaRPr lang="en-US" kern="0" dirty="0" smtClean="0">
              <a:solidFill>
                <a:srgbClr val="000000"/>
              </a:solidFill>
            </a:endParaRPr>
          </a:p>
        </p:txBody>
      </p:sp>
    </p:spTree>
    <p:extLst>
      <p:ext uri="{BB962C8B-B14F-4D97-AF65-F5344CB8AC3E}">
        <p14:creationId xmlns:p14="http://schemas.microsoft.com/office/powerpoint/2010/main" val="35944414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0"/>
          <p:cNvSpPr>
            <a:spLocks noGrp="1" noChangeArrowheads="1"/>
          </p:cNvSpPr>
          <p:nvPr>
            <p:ph type="title"/>
          </p:nvPr>
        </p:nvSpPr>
        <p:spPr>
          <a:xfrm>
            <a:off x="881063" y="876300"/>
            <a:ext cx="7739062" cy="647700"/>
          </a:xfrm>
        </p:spPr>
        <p:txBody>
          <a:bodyPr/>
          <a:lstStyle/>
          <a:p>
            <a:r>
              <a:rPr lang="en-US" dirty="0" smtClean="0"/>
              <a:t>SBAR provides…</a:t>
            </a:r>
          </a:p>
        </p:txBody>
      </p:sp>
      <p:sp>
        <p:nvSpPr>
          <p:cNvPr id="136194" name="Rectangle 11"/>
          <p:cNvSpPr>
            <a:spLocks noGrp="1" noChangeArrowheads="1"/>
          </p:cNvSpPr>
          <p:nvPr>
            <p:ph idx="1"/>
          </p:nvPr>
        </p:nvSpPr>
        <p:spPr>
          <a:xfrm>
            <a:off x="1066800" y="1676400"/>
            <a:ext cx="7696200" cy="3543300"/>
          </a:xfrm>
        </p:spPr>
        <p:txBody>
          <a:bodyPr/>
          <a:lstStyle/>
          <a:p>
            <a:pPr marL="0" indent="0">
              <a:buNone/>
            </a:pPr>
            <a:r>
              <a:rPr lang="en-US" dirty="0" smtClean="0"/>
              <a:t>A framework for team members to effectively communicate information to one another</a:t>
            </a:r>
          </a:p>
          <a:p>
            <a:r>
              <a:rPr lang="en-US" sz="2200" dirty="0" smtClean="0"/>
              <a:t>Communicate the following information:</a:t>
            </a:r>
          </a:p>
          <a:p>
            <a:pPr lvl="1"/>
            <a:r>
              <a:rPr lang="en-US" b="1" dirty="0" smtClean="0"/>
              <a:t>S</a:t>
            </a:r>
            <a:r>
              <a:rPr lang="en-US" dirty="0" smtClean="0"/>
              <a:t>ituation―What is going on with the patient?</a:t>
            </a:r>
          </a:p>
          <a:p>
            <a:pPr lvl="1"/>
            <a:r>
              <a:rPr lang="en-US" b="1" dirty="0" smtClean="0"/>
              <a:t>B</a:t>
            </a:r>
            <a:r>
              <a:rPr lang="en-US" dirty="0" smtClean="0"/>
              <a:t>ackground―What is the clinical background or context?</a:t>
            </a:r>
          </a:p>
          <a:p>
            <a:pPr lvl="1"/>
            <a:r>
              <a:rPr lang="en-US" b="1" dirty="0" smtClean="0"/>
              <a:t>A</a:t>
            </a:r>
            <a:r>
              <a:rPr lang="en-US" dirty="0" smtClean="0"/>
              <a:t>ssessment―What do I think the problem is?</a:t>
            </a:r>
          </a:p>
          <a:p>
            <a:pPr lvl="1"/>
            <a:r>
              <a:rPr lang="en-US" b="1" dirty="0" smtClean="0"/>
              <a:t>R</a:t>
            </a:r>
            <a:r>
              <a:rPr lang="en-US" dirty="0" smtClean="0"/>
              <a:t>ecommendation/Request ―What would I recommend?  What do I need from you?</a:t>
            </a:r>
          </a:p>
          <a:p>
            <a:r>
              <a:rPr lang="en-US" sz="2200" dirty="0" smtClean="0"/>
              <a:t>SBAR’s adaptability is encouraged – make this work for your team!</a:t>
            </a:r>
          </a:p>
        </p:txBody>
      </p:sp>
      <p:sp>
        <p:nvSpPr>
          <p:cNvPr id="13619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z="1600" dirty="0">
              <a:solidFill>
                <a:srgbClr val="000000"/>
              </a:solidFill>
              <a:cs typeface="Arial" charset="0"/>
            </a:endParaRPr>
          </a:p>
        </p:txBody>
      </p:sp>
      <p:sp>
        <p:nvSpPr>
          <p:cNvPr id="136196" name="Text Box 12"/>
          <p:cNvSpPr txBox="1">
            <a:spLocks noChangeArrowheads="1"/>
          </p:cNvSpPr>
          <p:nvPr/>
        </p:nvSpPr>
        <p:spPr bwMode="auto">
          <a:xfrm>
            <a:off x="3367087" y="5715000"/>
            <a:ext cx="5776913" cy="457200"/>
          </a:xfrm>
          <a:prstGeom prst="rect">
            <a:avLst/>
          </a:prstGeom>
          <a:noFill/>
          <a:ln w="9525">
            <a:noFill/>
            <a:miter lim="800000"/>
            <a:headEnd/>
            <a:tailEnd/>
          </a:ln>
        </p:spPr>
        <p:txBody>
          <a:bodyPr>
            <a:spAutoFit/>
          </a:bodyPr>
          <a:lstStyle/>
          <a:p>
            <a:pPr marL="349250" indent="-349250" fontAlgn="base">
              <a:spcBef>
                <a:spcPct val="0"/>
              </a:spcBef>
              <a:spcAft>
                <a:spcPct val="0"/>
              </a:spcAft>
            </a:pPr>
            <a:r>
              <a:rPr lang="en-US" sz="2400" b="1" i="1" dirty="0">
                <a:solidFill>
                  <a:srgbClr val="E1393E"/>
                </a:solidFill>
                <a:cs typeface="Arial" charset="0"/>
              </a:rPr>
              <a:t>Remember to introduce yourself… </a:t>
            </a:r>
          </a:p>
        </p:txBody>
      </p:sp>
    </p:spTree>
    <p:extLst>
      <p:ext uri="{BB962C8B-B14F-4D97-AF65-F5344CB8AC3E}">
        <p14:creationId xmlns:p14="http://schemas.microsoft.com/office/powerpoint/2010/main" val="217915485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10" descr="hand_off"/>
          <p:cNvPicPr>
            <a:picLocks noChangeAspect="1" noChangeArrowheads="1"/>
          </p:cNvPicPr>
          <p:nvPr/>
        </p:nvPicPr>
        <p:blipFill>
          <a:blip r:embed="rId3" cstate="print"/>
          <a:srcRect/>
          <a:stretch>
            <a:fillRect/>
          </a:stretch>
        </p:blipFill>
        <p:spPr bwMode="auto">
          <a:xfrm>
            <a:off x="4762500" y="3769684"/>
            <a:ext cx="3717925" cy="2754504"/>
          </a:xfrm>
          <a:prstGeom prst="rect">
            <a:avLst/>
          </a:prstGeom>
          <a:noFill/>
          <a:ln w="9525">
            <a:noFill/>
            <a:miter lim="800000"/>
            <a:headEnd/>
            <a:tailEnd/>
          </a:ln>
        </p:spPr>
      </p:pic>
      <p:sp>
        <p:nvSpPr>
          <p:cNvPr id="138242" name="Rectangle 3"/>
          <p:cNvSpPr>
            <a:spLocks noGrp="1" noChangeArrowheads="1"/>
          </p:cNvSpPr>
          <p:nvPr>
            <p:ph type="title"/>
          </p:nvPr>
        </p:nvSpPr>
        <p:spPr/>
        <p:txBody>
          <a:bodyPr lIns="92075" tIns="46038" rIns="92075" bIns="46038" anchorCtr="0"/>
          <a:lstStyle/>
          <a:p>
            <a:r>
              <a:rPr lang="en-US" dirty="0" smtClean="0"/>
              <a:t>Handoff</a:t>
            </a:r>
          </a:p>
        </p:txBody>
      </p:sp>
      <p:sp>
        <p:nvSpPr>
          <p:cNvPr id="5" name="Content Placeholder 2"/>
          <p:cNvSpPr txBox="1">
            <a:spLocks/>
          </p:cNvSpPr>
          <p:nvPr/>
        </p:nvSpPr>
        <p:spPr bwMode="auto">
          <a:xfrm>
            <a:off x="914400" y="1905000"/>
            <a:ext cx="7696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a:buClr>
                <a:srgbClr val="B2B2B2"/>
              </a:buClr>
            </a:pPr>
            <a:r>
              <a:rPr lang="en-US" kern="0" dirty="0" smtClean="0">
                <a:solidFill>
                  <a:srgbClr val="000000"/>
                </a:solidFill>
              </a:rPr>
              <a:t>The transfer of information (along with authority and responsibility) during transitions in patient care</a:t>
            </a:r>
          </a:p>
          <a:p>
            <a:pPr>
              <a:buClr>
                <a:srgbClr val="B2B2B2"/>
              </a:buClr>
            </a:pPr>
            <a:r>
              <a:rPr lang="en-US" kern="0" dirty="0" smtClean="0">
                <a:solidFill>
                  <a:srgbClr val="000000"/>
                </a:solidFill>
              </a:rPr>
              <a:t>It includes an opportunity to ask questions, clarify, and confirm</a:t>
            </a:r>
          </a:p>
          <a:p>
            <a:pPr>
              <a:buClr>
                <a:srgbClr val="B2B2B2"/>
              </a:buClr>
            </a:pPr>
            <a:r>
              <a:rPr lang="en-US" kern="0" dirty="0" smtClean="0">
                <a:solidFill>
                  <a:srgbClr val="000000"/>
                </a:solidFill>
              </a:rPr>
              <a:t>Both authority and responsibility </a:t>
            </a:r>
            <a:br>
              <a:rPr lang="en-US" kern="0" dirty="0" smtClean="0">
                <a:solidFill>
                  <a:srgbClr val="000000"/>
                </a:solidFill>
              </a:rPr>
            </a:br>
            <a:r>
              <a:rPr lang="en-US" kern="0" dirty="0" smtClean="0">
                <a:solidFill>
                  <a:srgbClr val="000000"/>
                </a:solidFill>
              </a:rPr>
              <a:t>are transferred </a:t>
            </a:r>
          </a:p>
        </p:txBody>
      </p:sp>
    </p:spTree>
    <p:extLst>
      <p:ext uri="{BB962C8B-B14F-4D97-AF65-F5344CB8AC3E}">
        <p14:creationId xmlns:p14="http://schemas.microsoft.com/office/powerpoint/2010/main" val="18669255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3"/>
          <p:cNvSpPr>
            <a:spLocks noGrp="1" noChangeArrowheads="1"/>
          </p:cNvSpPr>
          <p:nvPr>
            <p:ph type="title"/>
          </p:nvPr>
        </p:nvSpPr>
        <p:spPr>
          <a:xfrm>
            <a:off x="846138" y="823913"/>
            <a:ext cx="7739062" cy="700087"/>
          </a:xfrm>
        </p:spPr>
        <p:txBody>
          <a:bodyPr lIns="92075" tIns="46038" rIns="92075" bIns="46038" anchorCtr="0"/>
          <a:lstStyle/>
          <a:p>
            <a:r>
              <a:rPr lang="en-US" dirty="0" smtClean="0"/>
              <a:t>Handoff</a:t>
            </a:r>
          </a:p>
        </p:txBody>
      </p:sp>
      <p:sp>
        <p:nvSpPr>
          <p:cNvPr id="140292" name="Text Box 13"/>
          <p:cNvSpPr txBox="1">
            <a:spLocks noChangeArrowheads="1"/>
          </p:cNvSpPr>
          <p:nvPr/>
        </p:nvSpPr>
        <p:spPr bwMode="auto">
          <a:xfrm>
            <a:off x="6689725" y="5522913"/>
            <a:ext cx="184150" cy="366712"/>
          </a:xfrm>
          <a:prstGeom prst="rect">
            <a:avLst/>
          </a:prstGeom>
          <a:noFill/>
          <a:ln w="9525">
            <a:noFill/>
            <a:miter lim="800000"/>
            <a:headEnd/>
            <a:tailEnd/>
          </a:ln>
        </p:spPr>
        <p:txBody>
          <a:bodyPr wrap="none">
            <a:spAutoFit/>
          </a:bodyPr>
          <a:lstStyle/>
          <a:p>
            <a:pPr fontAlgn="base">
              <a:spcBef>
                <a:spcPct val="0"/>
              </a:spcBef>
              <a:spcAft>
                <a:spcPct val="0"/>
              </a:spcAft>
            </a:pPr>
            <a:endParaRPr lang="en-US" sz="1600" dirty="0">
              <a:solidFill>
                <a:srgbClr val="000000"/>
              </a:solidFill>
              <a:cs typeface="Arial" charset="0"/>
            </a:endParaRPr>
          </a:p>
        </p:txBody>
      </p:sp>
      <p:sp>
        <p:nvSpPr>
          <p:cNvPr id="7" name="Content Placeholder 2"/>
          <p:cNvSpPr txBox="1">
            <a:spLocks/>
          </p:cNvSpPr>
          <p:nvPr/>
        </p:nvSpPr>
        <p:spPr bwMode="auto">
          <a:xfrm>
            <a:off x="1143000" y="1636713"/>
            <a:ext cx="748665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buClr>
                <a:srgbClr val="B2B2B2"/>
              </a:buClr>
              <a:buFont typeface="Wingdings" pitchFamily="2" charset="2"/>
              <a:buNone/>
            </a:pPr>
            <a:r>
              <a:rPr lang="en-US" kern="0" dirty="0" smtClean="0">
                <a:solidFill>
                  <a:srgbClr val="000000"/>
                </a:solidFill>
              </a:rPr>
              <a:t>A proper handoff includes the following components: </a:t>
            </a:r>
          </a:p>
          <a:p>
            <a:pPr>
              <a:buClr>
                <a:srgbClr val="B2B2B2"/>
              </a:buClr>
            </a:pPr>
            <a:r>
              <a:rPr lang="en-US" sz="2000" kern="0" dirty="0" smtClean="0">
                <a:solidFill>
                  <a:srgbClr val="000000"/>
                </a:solidFill>
              </a:rPr>
              <a:t>Responsibility: Person is aware of assuming responsibility</a:t>
            </a:r>
          </a:p>
          <a:p>
            <a:pPr>
              <a:buClr>
                <a:srgbClr val="B2B2B2"/>
              </a:buClr>
            </a:pPr>
            <a:r>
              <a:rPr lang="en-US" sz="2000" kern="0" dirty="0" smtClean="0">
                <a:solidFill>
                  <a:srgbClr val="000000"/>
                </a:solidFill>
              </a:rPr>
              <a:t>Accountability: You are accountable until both parties are aware of the transfer</a:t>
            </a:r>
          </a:p>
          <a:p>
            <a:pPr>
              <a:buClr>
                <a:srgbClr val="B2B2B2"/>
              </a:buClr>
            </a:pPr>
            <a:r>
              <a:rPr lang="en-US" sz="2000" kern="0" dirty="0" smtClean="0">
                <a:solidFill>
                  <a:srgbClr val="000000"/>
                </a:solidFill>
              </a:rPr>
              <a:t>Uncertainty: Clear up all ambiguity  before the transfer is complete</a:t>
            </a:r>
          </a:p>
          <a:p>
            <a:pPr>
              <a:buClr>
                <a:srgbClr val="B2B2B2"/>
              </a:buClr>
            </a:pPr>
            <a:r>
              <a:rPr lang="en-US" sz="2000" kern="0" dirty="0" smtClean="0">
                <a:solidFill>
                  <a:srgbClr val="000000"/>
                </a:solidFill>
              </a:rPr>
              <a:t>Communicate verbally</a:t>
            </a:r>
          </a:p>
          <a:p>
            <a:pPr>
              <a:buClr>
                <a:srgbClr val="B2B2B2"/>
              </a:buClr>
            </a:pPr>
            <a:r>
              <a:rPr lang="en-US" sz="2000" kern="0" dirty="0" smtClean="0">
                <a:solidFill>
                  <a:srgbClr val="000000"/>
                </a:solidFill>
              </a:rPr>
              <a:t>Acknowledged: Ensure that the handoff is understood and accepted</a:t>
            </a:r>
          </a:p>
          <a:p>
            <a:pPr>
              <a:buClr>
                <a:srgbClr val="B2B2B2"/>
              </a:buClr>
            </a:pPr>
            <a:r>
              <a:rPr lang="en-US" sz="2000" kern="0" dirty="0" smtClean="0">
                <a:solidFill>
                  <a:srgbClr val="000000"/>
                </a:solidFill>
              </a:rPr>
              <a:t>Opportunity: Evaluate the situation for both safety and quality </a:t>
            </a:r>
          </a:p>
        </p:txBody>
      </p:sp>
    </p:spTree>
    <p:extLst>
      <p:ext uri="{BB962C8B-B14F-4D97-AF65-F5344CB8AC3E}">
        <p14:creationId xmlns:p14="http://schemas.microsoft.com/office/powerpoint/2010/main" val="140110598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dirty="0" smtClean="0"/>
              <a:t>Handoff Exercise</a:t>
            </a:r>
          </a:p>
        </p:txBody>
      </p:sp>
      <p:pic>
        <p:nvPicPr>
          <p:cNvPr id="142340" name="Picture 9" descr="exercise"/>
          <p:cNvPicPr>
            <a:picLocks noChangeAspect="1" noChangeArrowheads="1"/>
          </p:cNvPicPr>
          <p:nvPr/>
        </p:nvPicPr>
        <p:blipFill>
          <a:blip r:embed="rId3" cstate="print"/>
          <a:srcRect/>
          <a:stretch>
            <a:fillRect/>
          </a:stretch>
        </p:blipFill>
        <p:spPr bwMode="auto">
          <a:xfrm>
            <a:off x="8001000" y="4953000"/>
            <a:ext cx="838200" cy="1376363"/>
          </a:xfrm>
          <a:prstGeom prst="rect">
            <a:avLst/>
          </a:prstGeom>
          <a:noFill/>
          <a:ln w="9525">
            <a:noFill/>
            <a:miter lim="800000"/>
            <a:headEnd/>
            <a:tailEnd/>
          </a:ln>
        </p:spPr>
      </p:pic>
      <p:sp>
        <p:nvSpPr>
          <p:cNvPr id="6" name="Content Placeholder 2"/>
          <p:cNvSpPr txBox="1">
            <a:spLocks/>
          </p:cNvSpPr>
          <p:nvPr/>
        </p:nvSpPr>
        <p:spPr bwMode="auto">
          <a:xfrm>
            <a:off x="914400" y="1905000"/>
            <a:ext cx="76962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95000"/>
              </a:lnSpc>
              <a:spcBef>
                <a:spcPct val="40000"/>
              </a:spcBef>
              <a:spcAft>
                <a:spcPct val="0"/>
              </a:spcAft>
              <a:buClr>
                <a:schemeClr val="folHlink"/>
              </a:buClr>
              <a:buSzPct val="90000"/>
              <a:buFont typeface="Wingdings" pitchFamily="2" charset="2"/>
              <a:buChar char="n"/>
              <a:defRPr sz="2400">
                <a:solidFill>
                  <a:schemeClr val="tx1"/>
                </a:solidFill>
                <a:latin typeface="+mn-lt"/>
                <a:ea typeface="+mn-ea"/>
                <a:cs typeface="+mn-cs"/>
              </a:defRPr>
            </a:lvl1pPr>
            <a:lvl2pPr marL="742950" indent="-285750" algn="l" rtl="0" fontAlgn="base">
              <a:lnSpc>
                <a:spcPct val="95000"/>
              </a:lnSpc>
              <a:spcBef>
                <a:spcPct val="40000"/>
              </a:spcBef>
              <a:spcAft>
                <a:spcPct val="0"/>
              </a:spcAft>
              <a:buClr>
                <a:schemeClr val="accent1"/>
              </a:buClr>
              <a:buSzPct val="75000"/>
              <a:buFont typeface="Wingdings" pitchFamily="2" charset="2"/>
              <a:buChar char="n"/>
              <a:defRPr sz="2000">
                <a:solidFill>
                  <a:schemeClr val="tx1"/>
                </a:solidFill>
                <a:latin typeface="+mn-lt"/>
              </a:defRPr>
            </a:lvl2pPr>
            <a:lvl3pPr marL="1143000" indent="-228600" algn="l" rtl="0" fontAlgn="base">
              <a:lnSpc>
                <a:spcPct val="95000"/>
              </a:lnSpc>
              <a:spcBef>
                <a:spcPct val="40000"/>
              </a:spcBef>
              <a:spcAft>
                <a:spcPct val="0"/>
              </a:spcAft>
              <a:buClr>
                <a:schemeClr val="folHlink"/>
              </a:buClr>
              <a:buSzPct val="55000"/>
              <a:buFont typeface="Wingdings" pitchFamily="2" charset="2"/>
              <a:buChar char="n"/>
              <a:defRPr>
                <a:solidFill>
                  <a:schemeClr val="tx1"/>
                </a:solidFill>
                <a:latin typeface="+mn-lt"/>
              </a:defRPr>
            </a:lvl3pPr>
            <a:lvl4pPr marL="1600200" indent="-228600" algn="l" rtl="0" fontAlgn="base">
              <a:lnSpc>
                <a:spcPct val="95000"/>
              </a:lnSpc>
              <a:spcBef>
                <a:spcPct val="40000"/>
              </a:spcBef>
              <a:spcAft>
                <a:spcPct val="0"/>
              </a:spcAft>
              <a:buClr>
                <a:schemeClr val="accent1"/>
              </a:buClr>
              <a:buFont typeface="Wingdings" pitchFamily="2" charset="2"/>
              <a:buChar char="§"/>
              <a:defRPr sz="1600">
                <a:solidFill>
                  <a:schemeClr val="tx1"/>
                </a:solidFill>
                <a:latin typeface="+mn-lt"/>
              </a:defRPr>
            </a:lvl4pPr>
            <a:lvl5pPr marL="2057400" indent="-228600" algn="l" rtl="0" fontAlgn="base">
              <a:lnSpc>
                <a:spcPct val="95000"/>
              </a:lnSpc>
              <a:spcBef>
                <a:spcPct val="40000"/>
              </a:spcBef>
              <a:spcAft>
                <a:spcPct val="0"/>
              </a:spcAft>
              <a:buClr>
                <a:schemeClr val="accent1"/>
              </a:buClr>
              <a:buFont typeface="Wingdings" pitchFamily="2" charset="2"/>
              <a:buChar char="§"/>
              <a:defRPr sz="1400">
                <a:solidFill>
                  <a:schemeClr val="tx1"/>
                </a:solidFill>
                <a:latin typeface="+mn-lt"/>
              </a:defRPr>
            </a:lvl5pPr>
            <a:lvl6pPr marL="25146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6pPr>
            <a:lvl7pPr marL="29718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7pPr>
            <a:lvl8pPr marL="34290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8pPr>
            <a:lvl9pPr marL="3886200" indent="-228600" algn="l" rtl="0" eaLnBrk="1" fontAlgn="base" hangingPunct="1">
              <a:lnSpc>
                <a:spcPct val="95000"/>
              </a:lnSpc>
              <a:spcBef>
                <a:spcPct val="40000"/>
              </a:spcBef>
              <a:spcAft>
                <a:spcPct val="0"/>
              </a:spcAft>
              <a:buClr>
                <a:schemeClr val="accent1"/>
              </a:buClr>
              <a:buFont typeface="Wingdings" pitchFamily="2" charset="2"/>
              <a:buChar char="§"/>
              <a:defRPr sz="1400">
                <a:solidFill>
                  <a:schemeClr val="tx1"/>
                </a:solidFill>
                <a:latin typeface="+mn-lt"/>
              </a:defRPr>
            </a:lvl9pPr>
          </a:lstStyle>
          <a:p>
            <a:pPr marL="0" indent="0">
              <a:buClr>
                <a:srgbClr val="B2B2B2"/>
              </a:buClr>
              <a:buFont typeface="Wingdings" pitchFamily="2" charset="2"/>
              <a:buNone/>
            </a:pPr>
            <a:r>
              <a:rPr lang="en-US" kern="0" dirty="0" smtClean="0">
                <a:solidFill>
                  <a:srgbClr val="000000"/>
                </a:solidFill>
              </a:rPr>
              <a:t>Develop a handoff checklist based upon needs of your particular office: </a:t>
            </a:r>
          </a:p>
          <a:p>
            <a:pPr>
              <a:buClr>
                <a:srgbClr val="B2B2B2"/>
              </a:buClr>
            </a:pPr>
            <a:r>
              <a:rPr lang="en-US" sz="2000" kern="0" dirty="0" smtClean="0">
                <a:solidFill>
                  <a:srgbClr val="000000"/>
                </a:solidFill>
              </a:rPr>
              <a:t>How is your team unique?</a:t>
            </a:r>
          </a:p>
          <a:p>
            <a:pPr>
              <a:buClr>
                <a:srgbClr val="B2B2B2"/>
              </a:buClr>
            </a:pPr>
            <a:r>
              <a:rPr lang="en-US" sz="2000" kern="0" dirty="0" smtClean="0">
                <a:solidFill>
                  <a:srgbClr val="000000"/>
                </a:solidFill>
              </a:rPr>
              <a:t>Keep in mind core components </a:t>
            </a:r>
          </a:p>
          <a:p>
            <a:pPr>
              <a:buClr>
                <a:srgbClr val="B2B2B2"/>
              </a:buClr>
            </a:pPr>
            <a:r>
              <a:rPr lang="en-US" sz="2000" kern="0" dirty="0" smtClean="0">
                <a:solidFill>
                  <a:srgbClr val="000000"/>
                </a:solidFill>
              </a:rPr>
              <a:t>Share your handoff checklist </a:t>
            </a:r>
            <a:br>
              <a:rPr lang="en-US" sz="2000" kern="0" dirty="0" smtClean="0">
                <a:solidFill>
                  <a:srgbClr val="000000"/>
                </a:solidFill>
              </a:rPr>
            </a:br>
            <a:r>
              <a:rPr lang="en-US" sz="2000" kern="0" dirty="0" smtClean="0">
                <a:solidFill>
                  <a:srgbClr val="000000"/>
                </a:solidFill>
              </a:rPr>
              <a:t>with the rest of your team</a:t>
            </a:r>
          </a:p>
          <a:p>
            <a:pPr>
              <a:buClr>
                <a:srgbClr val="B2B2B2"/>
              </a:buClr>
            </a:pPr>
            <a:r>
              <a:rPr lang="en-US" sz="2000" kern="0" dirty="0" smtClean="0">
                <a:solidFill>
                  <a:srgbClr val="000000"/>
                </a:solidFill>
              </a:rPr>
              <a:t>Discuss how it could be used </a:t>
            </a:r>
            <a:br>
              <a:rPr lang="en-US" sz="2000" kern="0" dirty="0" smtClean="0">
                <a:solidFill>
                  <a:srgbClr val="000000"/>
                </a:solidFill>
              </a:rPr>
            </a:br>
            <a:r>
              <a:rPr lang="en-US" sz="2000" kern="0" dirty="0" smtClean="0">
                <a:solidFill>
                  <a:srgbClr val="000000"/>
                </a:solidFill>
              </a:rPr>
              <a:t>in your practice</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67365"/>
            <a:ext cx="2802713" cy="3223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553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6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3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2.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ppt/theme/themeOverride3.xml><?xml version="1.0" encoding="utf-8"?>
<a:themeOverride xmlns:a="http://schemas.openxmlformats.org/drawingml/2006/main">
  <a:clrScheme name="3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217</TotalTime>
  <Words>720</Words>
  <Application>Microsoft Office PowerPoint</Application>
  <PresentationFormat>On-screen Show (4:3)</PresentationFormat>
  <Paragraphs>145</Paragraphs>
  <Slides>17</Slides>
  <Notes>15</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6_Main_Olive</vt:lpstr>
      <vt:lpstr>10_Main_Olive</vt:lpstr>
      <vt:lpstr>PowerPoint Presentation</vt:lpstr>
      <vt:lpstr>Communication</vt:lpstr>
      <vt:lpstr>Importance of Communication</vt:lpstr>
      <vt:lpstr>Communication Considerations</vt:lpstr>
      <vt:lpstr>Standards of Effective Communication</vt:lpstr>
      <vt:lpstr>SBAR provides…</vt:lpstr>
      <vt:lpstr>Handoff</vt:lpstr>
      <vt:lpstr>Handoff</vt:lpstr>
      <vt:lpstr>Handoff Exercise</vt:lpstr>
      <vt:lpstr>Check-Back is…</vt:lpstr>
      <vt:lpstr>Check-Back Technique Example</vt:lpstr>
      <vt:lpstr>Communication in the Medical Office</vt:lpstr>
      <vt:lpstr>Review of the Video</vt:lpstr>
      <vt:lpstr>Communication Exercise</vt:lpstr>
      <vt:lpstr>Front Office Scenario</vt:lpstr>
      <vt:lpstr>Discussion: Front Office Scenario</vt:lpstr>
      <vt:lpstr>Tools &amp; Strategies Summary</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 Minti</dc:creator>
  <cp:lastModifiedBy>Doreen Bonnett</cp:lastModifiedBy>
  <cp:revision>18</cp:revision>
  <dcterms:created xsi:type="dcterms:W3CDTF">2015-02-03T16:59:06Z</dcterms:created>
  <dcterms:modified xsi:type="dcterms:W3CDTF">2015-09-03T20:54:55Z</dcterms:modified>
</cp:coreProperties>
</file>