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73" r:id="rId2"/>
    <p:sldMasterId id="2147483686" r:id="rId3"/>
    <p:sldMasterId id="2147483699" r:id="rId4"/>
  </p:sldMasterIdLst>
  <p:notesMasterIdLst>
    <p:notesMasterId r:id="rId16"/>
  </p:notesMasterIdLst>
  <p:sldIdLst>
    <p:sldId id="264" r:id="rId5"/>
    <p:sldId id="265" r:id="rId6"/>
    <p:sldId id="257" r:id="rId7"/>
    <p:sldId id="258" r:id="rId8"/>
    <p:sldId id="259" r:id="rId9"/>
    <p:sldId id="260" r:id="rId10"/>
    <p:sldId id="266" r:id="rId11"/>
    <p:sldId id="261" r:id="rId12"/>
    <p:sldId id="262" r:id="rId13"/>
    <p:sldId id="267" r:id="rId14"/>
    <p:sldId id="263" r:id="rId1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Amodeo" initials="AA" lastIdx="1" clrIdx="0"/>
  <p:cmAuthor id="1" name="DHHS" initials="DMB"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76" autoAdjust="0"/>
    <p:restoredTop sz="94660"/>
  </p:normalViewPr>
  <p:slideViewPr>
    <p:cSldViewPr>
      <p:cViewPr varScale="1">
        <p:scale>
          <a:sx n="63" d="100"/>
          <a:sy n="63" d="100"/>
        </p:scale>
        <p:origin x="-3101" y="-8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9979F0-13C8-4D42-9973-230A59F0A5BC}" type="datetimeFigureOut">
              <a:rPr lang="en-US" smtClean="0"/>
              <a:t>9/21/2015</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2C368-C7DD-429F-914D-F4AC2155CC11}" type="slidenum">
              <a:rPr lang="en-US" smtClean="0"/>
              <a:t>‹#›</a:t>
            </a:fld>
            <a:endParaRPr lang="en-US"/>
          </a:p>
        </p:txBody>
      </p:sp>
    </p:spTree>
    <p:extLst>
      <p:ext uri="{BB962C8B-B14F-4D97-AF65-F5344CB8AC3E}">
        <p14:creationId xmlns:p14="http://schemas.microsoft.com/office/powerpoint/2010/main" val="913890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46916-05DF-47C0-8DC3-9DE10296C912}" type="slidenum">
              <a:rPr lang="en-US">
                <a:solidFill>
                  <a:prstClr val="black"/>
                </a:solidFill>
              </a:rPr>
              <a:pPr/>
              <a:t>1</a:t>
            </a:fld>
            <a:endParaRPr lang="en-US" dirty="0">
              <a:solidFill>
                <a:prstClr val="black"/>
              </a:solidFill>
            </a:endParaRPr>
          </a:p>
        </p:txBody>
      </p:sp>
      <p:sp>
        <p:nvSpPr>
          <p:cNvPr id="69634" name="Rectangle 2"/>
          <p:cNvSpPr>
            <a:spLocks noGrp="1" noRot="1" noChangeAspect="1" noChangeArrowheads="1" noTextEdit="1"/>
          </p:cNvSpPr>
          <p:nvPr>
            <p:ph type="sldImg"/>
          </p:nvPr>
        </p:nvSpPr>
        <p:spPr>
          <a:xfrm>
            <a:off x="2144713" y="685800"/>
            <a:ext cx="2570162" cy="3429000"/>
          </a:xfrm>
          <a:ln/>
        </p:spPr>
      </p:sp>
      <p:sp>
        <p:nvSpPr>
          <p:cNvPr id="6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3537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CF65EB-99C2-4034-9DBD-605B426A06C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896197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14350" y="4191000"/>
            <a:ext cx="5829300" cy="762000"/>
          </a:xfrm>
        </p:spPr>
        <p:txBody>
          <a:bodyPr anchor="ctr"/>
          <a:lstStyle>
            <a:lvl1pPr algn="ctr">
              <a:defRPr sz="2000">
                <a:solidFill>
                  <a:srgbClr val="333399"/>
                </a:solidFill>
              </a:defRPr>
            </a:lvl1pPr>
          </a:lstStyle>
          <a:p>
            <a:r>
              <a:rPr lang="en-US"/>
              <a:t>CLICK TO EDIT MASTER TITLE STYLE</a:t>
            </a:r>
          </a:p>
        </p:txBody>
      </p:sp>
      <p:sp>
        <p:nvSpPr>
          <p:cNvPr id="3091" name="Rectangle 19"/>
          <p:cNvSpPr>
            <a:spLocks noChangeArrowheads="1"/>
          </p:cNvSpPr>
          <p:nvPr userDrawn="1"/>
        </p:nvSpPr>
        <p:spPr bwMode="auto">
          <a:xfrm>
            <a:off x="0" y="6172200"/>
            <a:ext cx="6858000" cy="2286000"/>
          </a:xfrm>
          <a:prstGeom prst="rect">
            <a:avLst/>
          </a:prstGeom>
          <a:solidFill>
            <a:srgbClr val="EDEDE1"/>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grpSp>
        <p:nvGrpSpPr>
          <p:cNvPr id="3092" name="Group 20"/>
          <p:cNvGrpSpPr>
            <a:grpSpLocks/>
          </p:cNvGrpSpPr>
          <p:nvPr userDrawn="1"/>
        </p:nvGrpSpPr>
        <p:grpSpPr bwMode="auto">
          <a:xfrm>
            <a:off x="3276600" y="6172200"/>
            <a:ext cx="2819400" cy="2971800"/>
            <a:chOff x="2064" y="3696"/>
            <a:chExt cx="1776" cy="1728"/>
          </a:xfrm>
        </p:grpSpPr>
        <p:sp>
          <p:nvSpPr>
            <p:cNvPr id="3093" name="Line 21"/>
            <p:cNvSpPr>
              <a:spLocks noChangeShapeType="1"/>
            </p:cNvSpPr>
            <p:nvPr/>
          </p:nvSpPr>
          <p:spPr bwMode="auto">
            <a:xfrm>
              <a:off x="3840" y="3696"/>
              <a:ext cx="0" cy="1728"/>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sp>
          <p:nvSpPr>
            <p:cNvPr id="3094" name="Line 22"/>
            <p:cNvSpPr>
              <a:spLocks noChangeShapeType="1"/>
            </p:cNvSpPr>
            <p:nvPr/>
          </p:nvSpPr>
          <p:spPr bwMode="auto">
            <a:xfrm>
              <a:off x="2064" y="3696"/>
              <a:ext cx="0" cy="1728"/>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grpSp>
      <p:sp>
        <p:nvSpPr>
          <p:cNvPr id="3096" name="Rectangle 24"/>
          <p:cNvSpPr>
            <a:spLocks noChangeArrowheads="1"/>
          </p:cNvSpPr>
          <p:nvPr userDrawn="1"/>
        </p:nvSpPr>
        <p:spPr bwMode="auto">
          <a:xfrm>
            <a:off x="0" y="152400"/>
            <a:ext cx="6858000" cy="3886200"/>
          </a:xfrm>
          <a:prstGeom prst="rect">
            <a:avLst/>
          </a:prstGeom>
          <a:solidFill>
            <a:srgbClr val="C7C397"/>
          </a:solidFill>
          <a:ln w="76200">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pic>
        <p:nvPicPr>
          <p:cNvPr id="3097" name="Picture 25" descr="Slide_content_2_10"/>
          <p:cNvPicPr>
            <a:picLocks noChangeAspect="1" noChangeArrowheads="1"/>
          </p:cNvPicPr>
          <p:nvPr userDrawn="1"/>
        </p:nvPicPr>
        <p:blipFill>
          <a:blip r:embed="rId2" cstate="print"/>
          <a:srcRect t="40189" r="38197" b="12088"/>
          <a:stretch>
            <a:fillRect/>
          </a:stretch>
        </p:blipFill>
        <p:spPr bwMode="auto">
          <a:xfrm>
            <a:off x="762000" y="6629400"/>
            <a:ext cx="1828800" cy="1447800"/>
          </a:xfrm>
          <a:prstGeom prst="rect">
            <a:avLst/>
          </a:prstGeom>
          <a:noFill/>
        </p:spPr>
      </p:pic>
      <p:sp>
        <p:nvSpPr>
          <p:cNvPr id="3098" name="AutoShape 26"/>
          <p:cNvSpPr>
            <a:spLocks noChangeArrowheads="1"/>
          </p:cNvSpPr>
          <p:nvPr userDrawn="1"/>
        </p:nvSpPr>
        <p:spPr bwMode="auto">
          <a:xfrm rot="10800000">
            <a:off x="1676400" y="6629400"/>
            <a:ext cx="1066800" cy="1143000"/>
          </a:xfrm>
          <a:prstGeom prst="rtTriangle">
            <a:avLst/>
          </a:prstGeom>
          <a:solidFill>
            <a:srgbClr val="EDEDE1"/>
          </a:solidFill>
          <a:ln w="9525" algn="ctr">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3862002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553200" y="8839200"/>
            <a:ext cx="304800" cy="228600"/>
          </a:xfrm>
          <a:prstGeom prst="rect">
            <a:avLst/>
          </a:prstGeom>
        </p:spPr>
        <p:txBody>
          <a:bodyPr/>
          <a:lstStyle>
            <a:lvl1pPr>
              <a:defRPr/>
            </a:lvl1pPr>
          </a:lstStyle>
          <a:p>
            <a:fld id="{45E120B7-F3C1-4045-8F03-4DE5D9591888}" type="slidenum">
              <a:rPr lang="en-US"/>
              <a:pPr/>
              <a:t>‹#›</a:t>
            </a:fld>
            <a:endParaRPr lang="en-US" dirty="0"/>
          </a:p>
        </p:txBody>
      </p:sp>
    </p:spTree>
    <p:extLst>
      <p:ext uri="{BB962C8B-B14F-4D97-AF65-F5344CB8AC3E}">
        <p14:creationId xmlns:p14="http://schemas.microsoft.com/office/powerpoint/2010/main" val="1217727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90950" y="290517"/>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90517"/>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553200" y="8839200"/>
            <a:ext cx="304800" cy="228600"/>
          </a:xfrm>
          <a:prstGeom prst="rect">
            <a:avLst/>
          </a:prstGeom>
        </p:spPr>
        <p:txBody>
          <a:bodyPr/>
          <a:lstStyle>
            <a:lvl1pPr>
              <a:defRPr/>
            </a:lvl1pPr>
          </a:lstStyle>
          <a:p>
            <a:fld id="{02C8A821-63A8-4A24-95BD-BD84090DD526}" type="slidenum">
              <a:rPr lang="en-US"/>
              <a:pPr/>
              <a:t>‹#›</a:t>
            </a:fld>
            <a:endParaRPr lang="en-US" dirty="0"/>
          </a:p>
        </p:txBody>
      </p:sp>
    </p:spTree>
    <p:extLst>
      <p:ext uri="{BB962C8B-B14F-4D97-AF65-F5344CB8AC3E}">
        <p14:creationId xmlns:p14="http://schemas.microsoft.com/office/powerpoint/2010/main" val="3245428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90517"/>
            <a:ext cx="4648200" cy="395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8839200"/>
            <a:ext cx="304800" cy="228600"/>
          </a:xfrm>
          <a:prstGeom prst="rect">
            <a:avLst/>
          </a:prstGeom>
        </p:spPr>
        <p:txBody>
          <a:bodyPr/>
          <a:lstStyle>
            <a:lvl1pPr>
              <a:defRPr/>
            </a:lvl1pPr>
          </a:lstStyle>
          <a:p>
            <a:fld id="{D1161780-D694-43E7-86E5-011D44FB8F97}" type="slidenum">
              <a:rPr lang="en-US"/>
              <a:pPr/>
              <a:t>‹#›</a:t>
            </a:fld>
            <a:endParaRPr lang="en-US" dirty="0"/>
          </a:p>
        </p:txBody>
      </p:sp>
      <p:sp>
        <p:nvSpPr>
          <p:cNvPr id="6" name="Rectangle 3"/>
          <p:cNvSpPr>
            <a:spLocks noChangeArrowheads="1"/>
          </p:cNvSpPr>
          <p:nvPr userDrawn="1"/>
        </p:nvSpPr>
        <p:spPr bwMode="auto">
          <a:xfrm>
            <a:off x="5029200" y="762000"/>
            <a:ext cx="1524000" cy="1447800"/>
          </a:xfrm>
          <a:prstGeom prst="rect">
            <a:avLst/>
          </a:prstGeom>
          <a:solidFill>
            <a:srgbClr val="C7C397"/>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7" name="Rectangle 9"/>
          <p:cNvSpPr>
            <a:spLocks noChangeArrowheads="1"/>
          </p:cNvSpPr>
          <p:nvPr userDrawn="1"/>
        </p:nvSpPr>
        <p:spPr bwMode="auto">
          <a:xfrm>
            <a:off x="5105400" y="1905000"/>
            <a:ext cx="1371600" cy="228600"/>
          </a:xfrm>
          <a:prstGeom prst="rect">
            <a:avLst/>
          </a:prstGeom>
          <a:noFill/>
          <a:ln w="9525">
            <a:noFill/>
            <a:miter lim="800000"/>
            <a:headEnd/>
            <a:tailEnd/>
          </a:ln>
          <a:effectLst/>
        </p:spPr>
        <p:txBody>
          <a:bodyPr wrap="none" lIns="91429" tIns="45714" rIns="91429" bIns="45714" anchor="ctr"/>
          <a:lstStyle/>
          <a:p>
            <a:pPr algn="ctr" fontAlgn="base">
              <a:spcBef>
                <a:spcPct val="0"/>
              </a:spcBef>
              <a:spcAft>
                <a:spcPct val="0"/>
              </a:spcAft>
            </a:pPr>
            <a:r>
              <a:rPr lang="en-US" sz="1200" b="1" dirty="0">
                <a:solidFill>
                  <a:srgbClr val="663300"/>
                </a:solidFill>
              </a:rPr>
              <a:t>Slide</a:t>
            </a:r>
          </a:p>
        </p:txBody>
      </p:sp>
      <p:sp>
        <p:nvSpPr>
          <p:cNvPr id="8" name="Rectangle 10"/>
          <p:cNvSpPr>
            <a:spLocks noChangeArrowheads="1"/>
          </p:cNvSpPr>
          <p:nvPr userDrawn="1"/>
        </p:nvSpPr>
        <p:spPr bwMode="auto">
          <a:xfrm>
            <a:off x="5105400" y="838205"/>
            <a:ext cx="1371600" cy="1033463"/>
          </a:xfrm>
          <a:prstGeom prst="rect">
            <a:avLst/>
          </a:prstGeom>
          <a:solidFill>
            <a:srgbClr val="EAEAEA"/>
          </a:solidFill>
          <a:ln w="9525">
            <a:solidFill>
              <a:srgbClr val="C7C397"/>
            </a:solidFill>
            <a:miter lim="800000"/>
            <a:headEnd/>
            <a:tailEnd/>
          </a:ln>
          <a:effectLst/>
        </p:spPr>
        <p:txBody>
          <a:bodyPr lIns="45714" tIns="45714" rIns="45714" bIns="45714" anchor="ctr"/>
          <a:lstStyle/>
          <a:p>
            <a:pPr algn="ctr" fontAlgn="base">
              <a:lnSpc>
                <a:spcPct val="90000"/>
              </a:lnSpc>
              <a:spcBef>
                <a:spcPct val="0"/>
              </a:spcBef>
              <a:spcAft>
                <a:spcPct val="0"/>
              </a:spcAft>
            </a:pPr>
            <a:endParaRPr lang="en-US" sz="800" dirty="0">
              <a:solidFill>
                <a:srgbClr val="000000"/>
              </a:solidFill>
            </a:endParaRPr>
          </a:p>
        </p:txBody>
      </p:sp>
    </p:spTree>
    <p:extLst>
      <p:ext uri="{BB962C8B-B14F-4D97-AF65-F5344CB8AC3E}">
        <p14:creationId xmlns:p14="http://schemas.microsoft.com/office/powerpoint/2010/main" val="2458136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7"/>
            <a:ext cx="5829300" cy="1960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20397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2162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5354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065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5290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312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48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553200" y="8839200"/>
            <a:ext cx="304800" cy="228600"/>
          </a:xfrm>
          <a:prstGeom prst="rect">
            <a:avLst/>
          </a:prstGeom>
        </p:spPr>
        <p:txBody>
          <a:bodyPr/>
          <a:lstStyle>
            <a:lvl1pPr>
              <a:defRPr/>
            </a:lvl1pPr>
          </a:lstStyle>
          <a:p>
            <a:fld id="{5047524F-4CE3-4E5D-860D-A5354993CC9F}" type="slidenum">
              <a:rPr lang="en-US"/>
              <a:pPr/>
              <a:t>‹#›</a:t>
            </a:fld>
            <a:endParaRPr lang="en-US" dirty="0"/>
          </a:p>
        </p:txBody>
      </p:sp>
    </p:spTree>
    <p:extLst>
      <p:ext uri="{BB962C8B-B14F-4D97-AF65-F5344CB8AC3E}">
        <p14:creationId xmlns:p14="http://schemas.microsoft.com/office/powerpoint/2010/main" val="3588244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3542"/>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42"/>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0200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613" y="7156454"/>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57226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4665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91150" y="290518"/>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290518"/>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3222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90518"/>
            <a:ext cx="4648200" cy="395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1990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14350" y="4191000"/>
            <a:ext cx="5829300" cy="762000"/>
          </a:xfrm>
        </p:spPr>
        <p:txBody>
          <a:bodyPr anchor="ctr"/>
          <a:lstStyle>
            <a:lvl1pPr algn="ctr">
              <a:defRPr sz="2000">
                <a:solidFill>
                  <a:srgbClr val="333399"/>
                </a:solidFill>
              </a:defRPr>
            </a:lvl1pPr>
          </a:lstStyle>
          <a:p>
            <a:r>
              <a:rPr lang="en-US"/>
              <a:t>CLICK TO EDIT MASTER TITLE STYLE</a:t>
            </a:r>
          </a:p>
        </p:txBody>
      </p:sp>
      <p:sp>
        <p:nvSpPr>
          <p:cNvPr id="3091" name="Rectangle 19"/>
          <p:cNvSpPr>
            <a:spLocks noChangeArrowheads="1"/>
          </p:cNvSpPr>
          <p:nvPr userDrawn="1"/>
        </p:nvSpPr>
        <p:spPr bwMode="auto">
          <a:xfrm>
            <a:off x="0" y="6172200"/>
            <a:ext cx="6858000" cy="2286000"/>
          </a:xfrm>
          <a:prstGeom prst="rect">
            <a:avLst/>
          </a:prstGeom>
          <a:solidFill>
            <a:srgbClr val="EDEDE1"/>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3096" name="Rectangle 24"/>
          <p:cNvSpPr>
            <a:spLocks noChangeArrowheads="1"/>
          </p:cNvSpPr>
          <p:nvPr userDrawn="1"/>
        </p:nvSpPr>
        <p:spPr bwMode="auto">
          <a:xfrm>
            <a:off x="0" y="152400"/>
            <a:ext cx="6858000" cy="3886200"/>
          </a:xfrm>
          <a:prstGeom prst="rect">
            <a:avLst/>
          </a:prstGeom>
          <a:solidFill>
            <a:srgbClr val="C7C397"/>
          </a:solidFill>
          <a:ln w="76200">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pic>
        <p:nvPicPr>
          <p:cNvPr id="3097" name="Picture 25" descr="Slide_content_2_10"/>
          <p:cNvPicPr>
            <a:picLocks noChangeAspect="1" noChangeArrowheads="1"/>
          </p:cNvPicPr>
          <p:nvPr userDrawn="1"/>
        </p:nvPicPr>
        <p:blipFill>
          <a:blip r:embed="rId2" cstate="print"/>
          <a:srcRect t="40189" r="38197" b="12088"/>
          <a:stretch>
            <a:fillRect/>
          </a:stretch>
        </p:blipFill>
        <p:spPr bwMode="auto">
          <a:xfrm>
            <a:off x="762000" y="6629400"/>
            <a:ext cx="1828800" cy="1447800"/>
          </a:xfrm>
          <a:prstGeom prst="rect">
            <a:avLst/>
          </a:prstGeom>
          <a:noFill/>
        </p:spPr>
      </p:pic>
      <p:sp>
        <p:nvSpPr>
          <p:cNvPr id="3098" name="AutoShape 26"/>
          <p:cNvSpPr>
            <a:spLocks noChangeArrowheads="1"/>
          </p:cNvSpPr>
          <p:nvPr userDrawn="1"/>
        </p:nvSpPr>
        <p:spPr bwMode="auto">
          <a:xfrm rot="10800000">
            <a:off x="1676400" y="6629400"/>
            <a:ext cx="1066800" cy="1143000"/>
          </a:xfrm>
          <a:prstGeom prst="rtTriangle">
            <a:avLst/>
          </a:prstGeom>
          <a:solidFill>
            <a:srgbClr val="EDEDE1"/>
          </a:solidFill>
          <a:ln w="9525" algn="ctr">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4151886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047524F-4CE3-4E5D-860D-A5354993CC9F}" type="slidenum">
              <a:rPr lang="en-US"/>
              <a:pPr/>
              <a:t>‹#›</a:t>
            </a:fld>
            <a:endParaRPr lang="en-US" dirty="0"/>
          </a:p>
        </p:txBody>
      </p:sp>
    </p:spTree>
    <p:extLst>
      <p:ext uri="{BB962C8B-B14F-4D97-AF65-F5344CB8AC3E}">
        <p14:creationId xmlns:p14="http://schemas.microsoft.com/office/powerpoint/2010/main" val="3606050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5F5FAD5-F048-4BEA-A19C-53006BA1867A}" type="slidenum">
              <a:rPr lang="en-US"/>
              <a:pPr/>
              <a:t>‹#›</a:t>
            </a:fld>
            <a:endParaRPr lang="en-US" dirty="0"/>
          </a:p>
        </p:txBody>
      </p:sp>
    </p:spTree>
    <p:extLst>
      <p:ext uri="{BB962C8B-B14F-4D97-AF65-F5344CB8AC3E}">
        <p14:creationId xmlns:p14="http://schemas.microsoft.com/office/powerpoint/2010/main" val="541579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042DA6D-9F7B-4D1C-9B0F-DE79C68C2142}" type="slidenum">
              <a:rPr lang="en-US"/>
              <a:pPr/>
              <a:t>‹#›</a:t>
            </a:fld>
            <a:endParaRPr lang="en-US" dirty="0"/>
          </a:p>
        </p:txBody>
      </p:sp>
    </p:spTree>
    <p:extLst>
      <p:ext uri="{BB962C8B-B14F-4D97-AF65-F5344CB8AC3E}">
        <p14:creationId xmlns:p14="http://schemas.microsoft.com/office/powerpoint/2010/main" val="1586063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EEE97F64-99D8-477E-95A6-3752CFEF3D67}" type="slidenum">
              <a:rPr lang="en-US"/>
              <a:pPr/>
              <a:t>‹#›</a:t>
            </a:fld>
            <a:endParaRPr lang="en-US" dirty="0"/>
          </a:p>
        </p:txBody>
      </p:sp>
    </p:spTree>
    <p:extLst>
      <p:ext uri="{BB962C8B-B14F-4D97-AF65-F5344CB8AC3E}">
        <p14:creationId xmlns:p14="http://schemas.microsoft.com/office/powerpoint/2010/main" val="35768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6553200" y="8839200"/>
            <a:ext cx="304800" cy="228600"/>
          </a:xfrm>
          <a:prstGeom prst="rect">
            <a:avLst/>
          </a:prstGeom>
        </p:spPr>
        <p:txBody>
          <a:bodyPr/>
          <a:lstStyle>
            <a:lvl1pPr>
              <a:defRPr/>
            </a:lvl1pPr>
          </a:lstStyle>
          <a:p>
            <a:fld id="{55F5FAD5-F048-4BEA-A19C-53006BA1867A}" type="slidenum">
              <a:rPr lang="en-US"/>
              <a:pPr/>
              <a:t>‹#›</a:t>
            </a:fld>
            <a:endParaRPr lang="en-US" dirty="0"/>
          </a:p>
        </p:txBody>
      </p:sp>
    </p:spTree>
    <p:extLst>
      <p:ext uri="{BB962C8B-B14F-4D97-AF65-F5344CB8AC3E}">
        <p14:creationId xmlns:p14="http://schemas.microsoft.com/office/powerpoint/2010/main" val="3528110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B498B95-6269-44B2-ACEC-B1628ECB4DC4}" type="slidenum">
              <a:rPr lang="en-US"/>
              <a:pPr/>
              <a:t>‹#›</a:t>
            </a:fld>
            <a:endParaRPr lang="en-US" dirty="0"/>
          </a:p>
        </p:txBody>
      </p:sp>
    </p:spTree>
    <p:extLst>
      <p:ext uri="{BB962C8B-B14F-4D97-AF65-F5344CB8AC3E}">
        <p14:creationId xmlns:p14="http://schemas.microsoft.com/office/powerpoint/2010/main" val="1171292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1603C08-D18B-4C1B-80A1-5975EF07E9E3}" type="slidenum">
              <a:rPr lang="en-US"/>
              <a:pPr/>
              <a:t>‹#›</a:t>
            </a:fld>
            <a:endParaRPr lang="en-US" dirty="0"/>
          </a:p>
        </p:txBody>
      </p:sp>
    </p:spTree>
    <p:extLst>
      <p:ext uri="{BB962C8B-B14F-4D97-AF65-F5344CB8AC3E}">
        <p14:creationId xmlns:p14="http://schemas.microsoft.com/office/powerpoint/2010/main" val="592488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3539"/>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42900" y="1912939"/>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1F4153C-7D53-4B91-BCD0-0B5B1E2314F7}" type="slidenum">
              <a:rPr lang="en-US"/>
              <a:pPr/>
              <a:t>‹#›</a:t>
            </a:fld>
            <a:endParaRPr lang="en-US" dirty="0"/>
          </a:p>
        </p:txBody>
      </p:sp>
    </p:spTree>
    <p:extLst>
      <p:ext uri="{BB962C8B-B14F-4D97-AF65-F5344CB8AC3E}">
        <p14:creationId xmlns:p14="http://schemas.microsoft.com/office/powerpoint/2010/main" val="214490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613" y="7156451"/>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D1D377D-B10C-467D-9F97-332A9DC14BB2}" type="slidenum">
              <a:rPr lang="en-US"/>
              <a:pPr/>
              <a:t>‹#›</a:t>
            </a:fld>
            <a:endParaRPr lang="en-US" dirty="0"/>
          </a:p>
        </p:txBody>
      </p:sp>
    </p:spTree>
    <p:extLst>
      <p:ext uri="{BB962C8B-B14F-4D97-AF65-F5344CB8AC3E}">
        <p14:creationId xmlns:p14="http://schemas.microsoft.com/office/powerpoint/2010/main" val="3033402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5E120B7-F3C1-4045-8F03-4DE5D9591888}" type="slidenum">
              <a:rPr lang="en-US"/>
              <a:pPr/>
              <a:t>‹#›</a:t>
            </a:fld>
            <a:endParaRPr lang="en-US" dirty="0"/>
          </a:p>
        </p:txBody>
      </p:sp>
    </p:spTree>
    <p:extLst>
      <p:ext uri="{BB962C8B-B14F-4D97-AF65-F5344CB8AC3E}">
        <p14:creationId xmlns:p14="http://schemas.microsoft.com/office/powerpoint/2010/main" val="241955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90950" y="290515"/>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90515"/>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2C8A821-63A8-4A24-95BD-BD84090DD526}" type="slidenum">
              <a:rPr lang="en-US"/>
              <a:pPr/>
              <a:t>‹#›</a:t>
            </a:fld>
            <a:endParaRPr lang="en-US" dirty="0"/>
          </a:p>
        </p:txBody>
      </p:sp>
    </p:spTree>
    <p:extLst>
      <p:ext uri="{BB962C8B-B14F-4D97-AF65-F5344CB8AC3E}">
        <p14:creationId xmlns:p14="http://schemas.microsoft.com/office/powerpoint/2010/main" val="34874828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90515"/>
            <a:ext cx="4648200" cy="395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8839200"/>
            <a:ext cx="304800" cy="228600"/>
          </a:xfrm>
        </p:spPr>
        <p:txBody>
          <a:bodyPr/>
          <a:lstStyle>
            <a:lvl1pPr>
              <a:defRPr/>
            </a:lvl1pPr>
          </a:lstStyle>
          <a:p>
            <a:fld id="{D1161780-D694-43E7-86E5-011D44FB8F97}" type="slidenum">
              <a:rPr lang="en-US"/>
              <a:pPr/>
              <a:t>‹#›</a:t>
            </a:fld>
            <a:endParaRPr lang="en-US" dirty="0"/>
          </a:p>
        </p:txBody>
      </p:sp>
      <p:sp>
        <p:nvSpPr>
          <p:cNvPr id="6" name="Rectangle 3"/>
          <p:cNvSpPr>
            <a:spLocks noChangeArrowheads="1"/>
          </p:cNvSpPr>
          <p:nvPr userDrawn="1"/>
        </p:nvSpPr>
        <p:spPr bwMode="auto">
          <a:xfrm>
            <a:off x="5029200" y="762000"/>
            <a:ext cx="1524000" cy="1447800"/>
          </a:xfrm>
          <a:prstGeom prst="rect">
            <a:avLst/>
          </a:prstGeom>
          <a:solidFill>
            <a:srgbClr val="C7C397"/>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7" name="Rectangle 9"/>
          <p:cNvSpPr>
            <a:spLocks noChangeArrowheads="1"/>
          </p:cNvSpPr>
          <p:nvPr userDrawn="1"/>
        </p:nvSpPr>
        <p:spPr bwMode="auto">
          <a:xfrm>
            <a:off x="5105400" y="1905000"/>
            <a:ext cx="1371600" cy="228600"/>
          </a:xfrm>
          <a:prstGeom prst="rect">
            <a:avLst/>
          </a:prstGeom>
          <a:noFill/>
          <a:ln w="9525">
            <a:noFill/>
            <a:miter lim="800000"/>
            <a:headEnd/>
            <a:tailEnd/>
          </a:ln>
          <a:effectLst/>
        </p:spPr>
        <p:txBody>
          <a:bodyPr wrap="none" lIns="91429" tIns="45714" rIns="91429" bIns="45714" anchor="ctr"/>
          <a:lstStyle/>
          <a:p>
            <a:pPr algn="ctr" fontAlgn="base">
              <a:spcBef>
                <a:spcPct val="0"/>
              </a:spcBef>
              <a:spcAft>
                <a:spcPct val="0"/>
              </a:spcAft>
            </a:pPr>
            <a:r>
              <a:rPr lang="en-US" sz="1200" b="1" dirty="0">
                <a:solidFill>
                  <a:srgbClr val="663300"/>
                </a:solidFill>
              </a:rPr>
              <a:t>Slide</a:t>
            </a:r>
          </a:p>
        </p:txBody>
      </p:sp>
      <p:sp>
        <p:nvSpPr>
          <p:cNvPr id="8" name="Rectangle 10"/>
          <p:cNvSpPr>
            <a:spLocks noChangeArrowheads="1"/>
          </p:cNvSpPr>
          <p:nvPr userDrawn="1"/>
        </p:nvSpPr>
        <p:spPr bwMode="auto">
          <a:xfrm>
            <a:off x="5105400" y="838203"/>
            <a:ext cx="1371600" cy="1033463"/>
          </a:xfrm>
          <a:prstGeom prst="rect">
            <a:avLst/>
          </a:prstGeom>
          <a:solidFill>
            <a:srgbClr val="EAEAEA"/>
          </a:solidFill>
          <a:ln w="9525">
            <a:solidFill>
              <a:srgbClr val="C7C397"/>
            </a:solidFill>
            <a:miter lim="800000"/>
            <a:headEnd/>
            <a:tailEnd/>
          </a:ln>
          <a:effectLst/>
        </p:spPr>
        <p:txBody>
          <a:bodyPr lIns="45714" tIns="45714" rIns="45714" bIns="45714" anchor="ctr"/>
          <a:lstStyle/>
          <a:p>
            <a:pPr algn="ctr" fontAlgn="base">
              <a:lnSpc>
                <a:spcPct val="90000"/>
              </a:lnSpc>
              <a:spcBef>
                <a:spcPct val="0"/>
              </a:spcBef>
              <a:spcAft>
                <a:spcPct val="0"/>
              </a:spcAft>
            </a:pPr>
            <a:endParaRPr lang="en-US" sz="800" dirty="0">
              <a:solidFill>
                <a:srgbClr val="000000"/>
              </a:solidFill>
            </a:endParaRPr>
          </a:p>
        </p:txBody>
      </p:sp>
    </p:spTree>
    <p:extLst>
      <p:ext uri="{BB962C8B-B14F-4D97-AF65-F5344CB8AC3E}">
        <p14:creationId xmlns:p14="http://schemas.microsoft.com/office/powerpoint/2010/main" val="958039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7"/>
            <a:ext cx="5829300" cy="1960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388091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713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55117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8839200"/>
            <a:ext cx="304800" cy="228600"/>
          </a:xfrm>
          <a:prstGeom prst="rect">
            <a:avLst/>
          </a:prstGeom>
        </p:spPr>
        <p:txBody>
          <a:bodyPr/>
          <a:lstStyle>
            <a:lvl1pPr>
              <a:defRPr/>
            </a:lvl1pPr>
          </a:lstStyle>
          <a:p>
            <a:fld id="{E042DA6D-9F7B-4D1C-9B0F-DE79C68C2142}" type="slidenum">
              <a:rPr lang="en-US"/>
              <a:pPr/>
              <a:t>‹#›</a:t>
            </a:fld>
            <a:endParaRPr lang="en-US" dirty="0"/>
          </a:p>
        </p:txBody>
      </p:sp>
    </p:spTree>
    <p:extLst>
      <p:ext uri="{BB962C8B-B14F-4D97-AF65-F5344CB8AC3E}">
        <p14:creationId xmlns:p14="http://schemas.microsoft.com/office/powerpoint/2010/main" val="17897193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14144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39387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48488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209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3543"/>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43"/>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3522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613" y="7156455"/>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90102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4432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91150" y="290519"/>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290519"/>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88192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90519"/>
            <a:ext cx="4648200" cy="395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019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553200" y="8839200"/>
            <a:ext cx="304800" cy="228600"/>
          </a:xfrm>
          <a:prstGeom prst="rect">
            <a:avLst/>
          </a:prstGeom>
        </p:spPr>
        <p:txBody>
          <a:bodyPr/>
          <a:lstStyle>
            <a:lvl1pPr>
              <a:defRPr/>
            </a:lvl1pPr>
          </a:lstStyle>
          <a:p>
            <a:fld id="{EEE97F64-99D8-477E-95A6-3752CFEF3D67}" type="slidenum">
              <a:rPr lang="en-US"/>
              <a:pPr/>
              <a:t>‹#›</a:t>
            </a:fld>
            <a:endParaRPr lang="en-US" dirty="0"/>
          </a:p>
        </p:txBody>
      </p:sp>
    </p:spTree>
    <p:extLst>
      <p:ext uri="{BB962C8B-B14F-4D97-AF65-F5344CB8AC3E}">
        <p14:creationId xmlns:p14="http://schemas.microsoft.com/office/powerpoint/2010/main" val="378646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6553200" y="8839200"/>
            <a:ext cx="304800" cy="228600"/>
          </a:xfrm>
          <a:prstGeom prst="rect">
            <a:avLst/>
          </a:prstGeom>
        </p:spPr>
        <p:txBody>
          <a:bodyPr/>
          <a:lstStyle>
            <a:lvl1pPr>
              <a:defRPr/>
            </a:lvl1pPr>
          </a:lstStyle>
          <a:p>
            <a:fld id="{AB498B95-6269-44B2-ACEC-B1628ECB4DC4}" type="slidenum">
              <a:rPr lang="en-US"/>
              <a:pPr/>
              <a:t>‹#›</a:t>
            </a:fld>
            <a:endParaRPr lang="en-US" dirty="0"/>
          </a:p>
        </p:txBody>
      </p:sp>
    </p:spTree>
    <p:extLst>
      <p:ext uri="{BB962C8B-B14F-4D97-AF65-F5344CB8AC3E}">
        <p14:creationId xmlns:p14="http://schemas.microsoft.com/office/powerpoint/2010/main" val="140034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53200" y="8839200"/>
            <a:ext cx="304800" cy="228600"/>
          </a:xfrm>
          <a:prstGeom prst="rect">
            <a:avLst/>
          </a:prstGeom>
        </p:spPr>
        <p:txBody>
          <a:bodyPr/>
          <a:lstStyle>
            <a:lvl1pPr>
              <a:defRPr/>
            </a:lvl1pPr>
          </a:lstStyle>
          <a:p>
            <a:fld id="{E1603C08-D18B-4C1B-80A1-5975EF07E9E3}" type="slidenum">
              <a:rPr lang="en-US"/>
              <a:pPr/>
              <a:t>‹#›</a:t>
            </a:fld>
            <a:endParaRPr lang="en-US" dirty="0"/>
          </a:p>
        </p:txBody>
      </p:sp>
    </p:spTree>
    <p:extLst>
      <p:ext uri="{BB962C8B-B14F-4D97-AF65-F5344CB8AC3E}">
        <p14:creationId xmlns:p14="http://schemas.microsoft.com/office/powerpoint/2010/main" val="400950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3541"/>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42900" y="1912941"/>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6553200" y="8839200"/>
            <a:ext cx="304800" cy="228600"/>
          </a:xfrm>
          <a:prstGeom prst="rect">
            <a:avLst/>
          </a:prstGeom>
        </p:spPr>
        <p:txBody>
          <a:bodyPr/>
          <a:lstStyle>
            <a:lvl1pPr>
              <a:defRPr/>
            </a:lvl1pPr>
          </a:lstStyle>
          <a:p>
            <a:fld id="{81F4153C-7D53-4B91-BCD0-0B5B1E2314F7}" type="slidenum">
              <a:rPr lang="en-US"/>
              <a:pPr/>
              <a:t>‹#›</a:t>
            </a:fld>
            <a:endParaRPr lang="en-US" dirty="0"/>
          </a:p>
        </p:txBody>
      </p:sp>
    </p:spTree>
    <p:extLst>
      <p:ext uri="{BB962C8B-B14F-4D97-AF65-F5344CB8AC3E}">
        <p14:creationId xmlns:p14="http://schemas.microsoft.com/office/powerpoint/2010/main" val="336035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613" y="7156453"/>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6553200" y="8839200"/>
            <a:ext cx="304800" cy="228600"/>
          </a:xfrm>
          <a:prstGeom prst="rect">
            <a:avLst/>
          </a:prstGeom>
        </p:spPr>
        <p:txBody>
          <a:bodyPr/>
          <a:lstStyle>
            <a:lvl1pPr>
              <a:defRPr/>
            </a:lvl1pPr>
          </a:lstStyle>
          <a:p>
            <a:fld id="{BD1D377D-B10C-467D-9F97-332A9DC14BB2}" type="slidenum">
              <a:rPr lang="en-US"/>
              <a:pPr/>
              <a:t>‹#›</a:t>
            </a:fld>
            <a:endParaRPr lang="en-US" dirty="0"/>
          </a:p>
        </p:txBody>
      </p:sp>
    </p:spTree>
    <p:extLst>
      <p:ext uri="{BB962C8B-B14F-4D97-AF65-F5344CB8AC3E}">
        <p14:creationId xmlns:p14="http://schemas.microsoft.com/office/powerpoint/2010/main" val="384644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userDrawn="1"/>
        </p:nvSpPr>
        <p:spPr bwMode="auto">
          <a:xfrm>
            <a:off x="5029200" y="0"/>
            <a:ext cx="1524000" cy="9144000"/>
          </a:xfrm>
          <a:prstGeom prst="rect">
            <a:avLst/>
          </a:prstGeom>
          <a:solidFill>
            <a:srgbClr val="EDEDE1"/>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1026" name="Rectangle 2"/>
          <p:cNvSpPr>
            <a:spLocks noGrp="1" noChangeArrowheads="1"/>
          </p:cNvSpPr>
          <p:nvPr>
            <p:ph type="title"/>
          </p:nvPr>
        </p:nvSpPr>
        <p:spPr bwMode="auto">
          <a:xfrm>
            <a:off x="304800" y="290517"/>
            <a:ext cx="4648200" cy="395287"/>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1036" name="Group 12"/>
          <p:cNvGrpSpPr>
            <a:grpSpLocks/>
          </p:cNvGrpSpPr>
          <p:nvPr userDrawn="1"/>
        </p:nvGrpSpPr>
        <p:grpSpPr bwMode="auto">
          <a:xfrm>
            <a:off x="0" y="8839200"/>
            <a:ext cx="6858000" cy="228600"/>
            <a:chOff x="-48" y="5568"/>
            <a:chExt cx="4320" cy="144"/>
          </a:xfrm>
        </p:grpSpPr>
        <p:sp>
          <p:nvSpPr>
            <p:cNvPr id="1034" name="Line 10"/>
            <p:cNvSpPr>
              <a:spLocks noChangeShapeType="1"/>
            </p:cNvSpPr>
            <p:nvPr userDrawn="1"/>
          </p:nvSpPr>
          <p:spPr bwMode="auto">
            <a:xfrm>
              <a:off x="-48" y="5712"/>
              <a:ext cx="4320" cy="0"/>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sp>
          <p:nvSpPr>
            <p:cNvPr id="1035" name="Line 11"/>
            <p:cNvSpPr>
              <a:spLocks noChangeShapeType="1"/>
            </p:cNvSpPr>
            <p:nvPr userDrawn="1"/>
          </p:nvSpPr>
          <p:spPr bwMode="auto">
            <a:xfrm>
              <a:off x="-48" y="5568"/>
              <a:ext cx="4320" cy="0"/>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grpSp>
      <p:sp>
        <p:nvSpPr>
          <p:cNvPr id="1038" name="Rectangle 14"/>
          <p:cNvSpPr>
            <a:spLocks noChangeArrowheads="1"/>
          </p:cNvSpPr>
          <p:nvPr/>
        </p:nvSpPr>
        <p:spPr bwMode="auto">
          <a:xfrm>
            <a:off x="0" y="8839200"/>
            <a:ext cx="2171700" cy="228600"/>
          </a:xfrm>
          <a:prstGeom prst="rect">
            <a:avLst/>
          </a:prstGeom>
          <a:noFill/>
          <a:ln w="9525">
            <a:noFill/>
            <a:miter lim="800000"/>
            <a:headEnd/>
            <a:tailEnd/>
          </a:ln>
          <a:effectLst/>
        </p:spPr>
        <p:txBody>
          <a:bodyPr wrap="none" lIns="0" tIns="0" rIns="0" bIns="0" anchor="ctr"/>
          <a:lstStyle/>
          <a:p>
            <a:pPr fontAlgn="base">
              <a:spcBef>
                <a:spcPct val="0"/>
              </a:spcBef>
              <a:spcAft>
                <a:spcPct val="0"/>
              </a:spcAft>
            </a:pPr>
            <a:r>
              <a:rPr lang="en-US" sz="900" dirty="0">
                <a:solidFill>
                  <a:srgbClr val="663300"/>
                </a:solidFill>
                <a:latin typeface="Verdana" pitchFamily="34" charset="0"/>
              </a:rPr>
              <a:t> TeamSTEPPS  |  </a:t>
            </a:r>
            <a:r>
              <a:rPr lang="en-US" sz="900" dirty="0" smtClean="0">
                <a:solidFill>
                  <a:srgbClr val="663300"/>
                </a:solidFill>
                <a:latin typeface="Verdana" pitchFamily="34" charset="0"/>
              </a:rPr>
              <a:t>Office-Based Care</a:t>
            </a:r>
            <a:endParaRPr lang="en-US" sz="900" dirty="0">
              <a:solidFill>
                <a:srgbClr val="663300"/>
              </a:solidFill>
              <a:latin typeface="Verdana" pitchFamily="34" charset="0"/>
            </a:endParaRPr>
          </a:p>
        </p:txBody>
      </p:sp>
      <p:pic>
        <p:nvPicPr>
          <p:cNvPr id="1059" name="Picture 35" descr="Slide_title2_02"/>
          <p:cNvPicPr>
            <a:picLocks noChangeAspect="1" noChangeArrowheads="1"/>
          </p:cNvPicPr>
          <p:nvPr userDrawn="1"/>
        </p:nvPicPr>
        <p:blipFill>
          <a:blip r:embed="rId14" cstate="print"/>
          <a:srcRect l="74965" t="32530" r="2986"/>
          <a:stretch>
            <a:fillRect/>
          </a:stretch>
        </p:blipFill>
        <p:spPr bwMode="auto">
          <a:xfrm>
            <a:off x="5029200" y="152400"/>
            <a:ext cx="1524000" cy="533400"/>
          </a:xfrm>
          <a:prstGeom prst="rect">
            <a:avLst/>
          </a:prstGeom>
          <a:noFill/>
        </p:spPr>
      </p:pic>
      <p:sp>
        <p:nvSpPr>
          <p:cNvPr id="1058" name="Line 34"/>
          <p:cNvSpPr>
            <a:spLocks noChangeShapeType="1"/>
          </p:cNvSpPr>
          <p:nvPr userDrawn="1"/>
        </p:nvSpPr>
        <p:spPr bwMode="auto">
          <a:xfrm>
            <a:off x="381000" y="685800"/>
            <a:ext cx="6172200" cy="0"/>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sp>
        <p:nvSpPr>
          <p:cNvPr id="16" name="TextBox 15"/>
          <p:cNvSpPr txBox="1"/>
          <p:nvPr userDrawn="1"/>
        </p:nvSpPr>
        <p:spPr>
          <a:xfrm>
            <a:off x="5105400" y="126712"/>
            <a:ext cx="1371600" cy="584775"/>
          </a:xfrm>
          <a:prstGeom prst="rect">
            <a:avLst/>
          </a:prstGeom>
          <a:noFill/>
        </p:spPr>
        <p:txBody>
          <a:bodyPr wrap="square" rtlCol="0">
            <a:spAutoFit/>
          </a:bodyPr>
          <a:lstStyle/>
          <a:p>
            <a:pPr algn="ctr" fontAlgn="base">
              <a:spcBef>
                <a:spcPct val="0"/>
              </a:spcBef>
              <a:spcAft>
                <a:spcPct val="0"/>
              </a:spcAft>
            </a:pPr>
            <a:r>
              <a:rPr lang="en-US" sz="1600" b="1" dirty="0" smtClean="0">
                <a:solidFill>
                  <a:srgbClr val="FFFFFF"/>
                </a:solidFill>
                <a:latin typeface="Calibri" pitchFamily="34" charset="0"/>
                <a:cs typeface="Calibri" pitchFamily="34" charset="0"/>
              </a:rPr>
              <a:t>Situation Monitoring</a:t>
            </a:r>
            <a:endParaRPr lang="en-US" sz="2000" b="1" dirty="0">
              <a:solidFill>
                <a:srgbClr val="FFFFFF"/>
              </a:solidFill>
              <a:latin typeface="Calibri" pitchFamily="34" charset="0"/>
              <a:cs typeface="Calibri" pitchFamily="34" charset="0"/>
            </a:endParaRPr>
          </a:p>
        </p:txBody>
      </p:sp>
      <p:sp>
        <p:nvSpPr>
          <p:cNvPr id="13" name="Rectangle 3"/>
          <p:cNvSpPr>
            <a:spLocks noChangeArrowheads="1"/>
          </p:cNvSpPr>
          <p:nvPr userDrawn="1"/>
        </p:nvSpPr>
        <p:spPr bwMode="auto">
          <a:xfrm>
            <a:off x="5029200" y="838200"/>
            <a:ext cx="1524000" cy="1447800"/>
          </a:xfrm>
          <a:prstGeom prst="rect">
            <a:avLst/>
          </a:prstGeom>
          <a:solidFill>
            <a:srgbClr val="C7C397"/>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14" name="Rectangle 9"/>
          <p:cNvSpPr>
            <a:spLocks noChangeArrowheads="1"/>
          </p:cNvSpPr>
          <p:nvPr userDrawn="1"/>
        </p:nvSpPr>
        <p:spPr bwMode="auto">
          <a:xfrm>
            <a:off x="5105400" y="1981200"/>
            <a:ext cx="1371600" cy="228600"/>
          </a:xfrm>
          <a:prstGeom prst="rect">
            <a:avLst/>
          </a:prstGeom>
          <a:noFill/>
          <a:ln w="9525">
            <a:noFill/>
            <a:miter lim="800000"/>
            <a:headEnd/>
            <a:tailEnd/>
          </a:ln>
          <a:effectLst/>
        </p:spPr>
        <p:txBody>
          <a:bodyPr wrap="none" lIns="91429" tIns="45714" rIns="91429" bIns="45714" anchor="ctr"/>
          <a:lstStyle/>
          <a:p>
            <a:pPr algn="ctr" fontAlgn="base">
              <a:spcBef>
                <a:spcPct val="0"/>
              </a:spcBef>
              <a:spcAft>
                <a:spcPct val="0"/>
              </a:spcAft>
            </a:pPr>
            <a:r>
              <a:rPr lang="en-US" sz="1200" b="1" dirty="0" smtClean="0">
                <a:solidFill>
                  <a:srgbClr val="663300"/>
                </a:solidFill>
              </a:rPr>
              <a:t>Slide </a:t>
            </a:r>
            <a:fld id="{FCEE1D24-4C63-4129-899C-7E92F364BA42}" type="slidenum">
              <a:rPr lang="en-US" sz="1200" b="1" smtClean="0">
                <a:solidFill>
                  <a:srgbClr val="663300"/>
                </a:solidFill>
              </a:rPr>
              <a:t>‹#›</a:t>
            </a:fld>
            <a:endParaRPr lang="en-US" sz="1200" b="1" dirty="0">
              <a:solidFill>
                <a:srgbClr val="663300"/>
              </a:solidFill>
            </a:endParaRPr>
          </a:p>
        </p:txBody>
      </p:sp>
      <p:sp>
        <p:nvSpPr>
          <p:cNvPr id="15" name="Rectangle 10"/>
          <p:cNvSpPr>
            <a:spLocks noChangeArrowheads="1"/>
          </p:cNvSpPr>
          <p:nvPr userDrawn="1"/>
        </p:nvSpPr>
        <p:spPr bwMode="auto">
          <a:xfrm>
            <a:off x="5105400" y="914404"/>
            <a:ext cx="1371600" cy="1033463"/>
          </a:xfrm>
          <a:prstGeom prst="rect">
            <a:avLst/>
          </a:prstGeom>
          <a:solidFill>
            <a:srgbClr val="EAEAEA"/>
          </a:solidFill>
          <a:ln w="9525">
            <a:solidFill>
              <a:srgbClr val="C7C397"/>
            </a:solidFill>
            <a:miter lim="800000"/>
            <a:headEnd/>
            <a:tailEnd/>
          </a:ln>
          <a:effectLst/>
        </p:spPr>
        <p:txBody>
          <a:bodyPr lIns="45714" tIns="45714" rIns="45714" bIns="45714" anchor="ctr"/>
          <a:lstStyle/>
          <a:p>
            <a:pPr algn="ctr" fontAlgn="base">
              <a:lnSpc>
                <a:spcPct val="90000"/>
              </a:lnSpc>
              <a:spcBef>
                <a:spcPct val="0"/>
              </a:spcBef>
              <a:spcAft>
                <a:spcPct val="0"/>
              </a:spcAft>
            </a:pPr>
            <a:endParaRPr lang="en-US" sz="800" dirty="0">
              <a:solidFill>
                <a:srgbClr val="000000"/>
              </a:solidFill>
            </a:endParaRPr>
          </a:p>
        </p:txBody>
      </p:sp>
      <p:sp>
        <p:nvSpPr>
          <p:cNvPr id="17" name="Rectangle 13"/>
          <p:cNvSpPr>
            <a:spLocks noChangeArrowheads="1"/>
          </p:cNvSpPr>
          <p:nvPr userDrawn="1"/>
        </p:nvSpPr>
        <p:spPr bwMode="auto">
          <a:xfrm>
            <a:off x="6518564" y="8839200"/>
            <a:ext cx="304800" cy="228600"/>
          </a:xfrm>
          <a:prstGeom prst="rect">
            <a:avLst/>
          </a:prstGeom>
          <a:noFill/>
          <a:ln w="9525">
            <a:noFill/>
            <a:miter lim="800000"/>
            <a:headEnd/>
            <a:tailEnd/>
          </a:ln>
          <a:effectLst/>
        </p:spPr>
        <p:txBody>
          <a:bodyPr wrap="none" lIns="0" tIns="0" rIns="0" bIns="0" anchor="ctr"/>
          <a:lstStyle/>
          <a:p>
            <a:pPr algn="ctr" fontAlgn="base">
              <a:spcBef>
                <a:spcPct val="0"/>
              </a:spcBef>
              <a:spcAft>
                <a:spcPct val="0"/>
              </a:spcAft>
            </a:pPr>
            <a:fld id="{131424A2-388E-4CCC-A3B9-1A7DAC73B337}" type="slidenum">
              <a:rPr lang="en-US" sz="900">
                <a:solidFill>
                  <a:srgbClr val="663300"/>
                </a:solidFill>
                <a:latin typeface="Verdana" pitchFamily="34" charset="0"/>
              </a:rPr>
              <a:pPr algn="ctr" fontAlgn="base">
                <a:spcBef>
                  <a:spcPct val="0"/>
                </a:spcBef>
                <a:spcAft>
                  <a:spcPct val="0"/>
                </a:spcAft>
              </a:pPr>
              <a:t>‹#›</a:t>
            </a:fld>
            <a:endParaRPr lang="en-US" sz="900" dirty="0">
              <a:solidFill>
                <a:srgbClr val="663300"/>
              </a:solidFill>
              <a:latin typeface="Verdana" pitchFamily="34" charset="0"/>
            </a:endParaRPr>
          </a:p>
        </p:txBody>
      </p:sp>
    </p:spTree>
    <p:extLst>
      <p:ext uri="{BB962C8B-B14F-4D97-AF65-F5344CB8AC3E}">
        <p14:creationId xmlns:p14="http://schemas.microsoft.com/office/powerpoint/2010/main" val="2921976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rtl="0" fontAlgn="base">
        <a:spcBef>
          <a:spcPct val="0"/>
        </a:spcBef>
        <a:spcAft>
          <a:spcPct val="0"/>
        </a:spcAft>
        <a:defRPr sz="1400" b="1">
          <a:solidFill>
            <a:srgbClr val="663300"/>
          </a:solidFill>
          <a:latin typeface="+mj-lt"/>
          <a:ea typeface="+mj-ea"/>
          <a:cs typeface="+mj-cs"/>
        </a:defRPr>
      </a:lvl1pPr>
      <a:lvl2pPr algn="l" rtl="0" fontAlgn="base">
        <a:spcBef>
          <a:spcPct val="0"/>
        </a:spcBef>
        <a:spcAft>
          <a:spcPct val="0"/>
        </a:spcAft>
        <a:defRPr sz="1400" b="1">
          <a:solidFill>
            <a:srgbClr val="663300"/>
          </a:solidFill>
          <a:latin typeface="Arial" charset="0"/>
        </a:defRPr>
      </a:lvl2pPr>
      <a:lvl3pPr algn="l" rtl="0" fontAlgn="base">
        <a:spcBef>
          <a:spcPct val="0"/>
        </a:spcBef>
        <a:spcAft>
          <a:spcPct val="0"/>
        </a:spcAft>
        <a:defRPr sz="1400" b="1">
          <a:solidFill>
            <a:srgbClr val="663300"/>
          </a:solidFill>
          <a:latin typeface="Arial" charset="0"/>
        </a:defRPr>
      </a:lvl3pPr>
      <a:lvl4pPr algn="l" rtl="0" fontAlgn="base">
        <a:spcBef>
          <a:spcPct val="0"/>
        </a:spcBef>
        <a:spcAft>
          <a:spcPct val="0"/>
        </a:spcAft>
        <a:defRPr sz="1400" b="1">
          <a:solidFill>
            <a:srgbClr val="663300"/>
          </a:solidFill>
          <a:latin typeface="Arial" charset="0"/>
        </a:defRPr>
      </a:lvl4pPr>
      <a:lvl5pPr algn="l" rtl="0" fontAlgn="base">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algn="l" rtl="0" fontAlgn="base">
        <a:spcBef>
          <a:spcPct val="50000"/>
        </a:spcBef>
        <a:spcAft>
          <a:spcPct val="0"/>
        </a:spcAft>
        <a:tabLst>
          <a:tab pos="347663" algn="l"/>
        </a:tabLst>
        <a:defRPr sz="1200">
          <a:solidFill>
            <a:schemeClr val="tx1"/>
          </a:solidFill>
          <a:latin typeface="+mn-lt"/>
          <a:ea typeface="+mn-ea"/>
          <a:cs typeface="+mn-cs"/>
        </a:defRPr>
      </a:lvl1pPr>
      <a:lvl2pPr marL="174625" indent="-173038" algn="l" rtl="0" fontAlgn="base">
        <a:spcBef>
          <a:spcPct val="50000"/>
        </a:spcBef>
        <a:spcAft>
          <a:spcPct val="0"/>
        </a:spcAft>
        <a:buChar char="•"/>
        <a:tabLst>
          <a:tab pos="347663" algn="l"/>
        </a:tabLst>
        <a:defRPr sz="1200">
          <a:solidFill>
            <a:schemeClr val="tx1"/>
          </a:solidFill>
          <a:latin typeface="+mn-lt"/>
        </a:defRPr>
      </a:lvl2pPr>
      <a:lvl3pPr marL="361950" indent="-174625" algn="l" rtl="0" fontAlgn="base">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fontAlgn="base">
        <a:spcBef>
          <a:spcPct val="50000"/>
        </a:spcBef>
        <a:spcAft>
          <a:spcPct val="0"/>
        </a:spcAft>
        <a:buChar char="–"/>
        <a:tabLst>
          <a:tab pos="347663" algn="l"/>
        </a:tabLst>
        <a:defRPr sz="1200">
          <a:solidFill>
            <a:srgbClr val="003366"/>
          </a:solidFill>
          <a:latin typeface="+mn-lt"/>
        </a:defRPr>
      </a:lvl4pPr>
      <a:lvl5pPr marL="2057400" indent="-228600" algn="l" rtl="0" fontAlgn="base">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ChangeArrowheads="1"/>
          </p:cNvSpPr>
          <p:nvPr userDrawn="1"/>
        </p:nvSpPr>
        <p:spPr bwMode="auto">
          <a:xfrm>
            <a:off x="304800" y="0"/>
            <a:ext cx="1524000" cy="9144000"/>
          </a:xfrm>
          <a:prstGeom prst="rect">
            <a:avLst/>
          </a:prstGeom>
          <a:solidFill>
            <a:srgbClr val="EDEDE1"/>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60419" name="Rectangle 3"/>
          <p:cNvSpPr>
            <a:spLocks noChangeArrowheads="1"/>
          </p:cNvSpPr>
          <p:nvPr userDrawn="1"/>
        </p:nvSpPr>
        <p:spPr bwMode="auto">
          <a:xfrm>
            <a:off x="304800" y="838200"/>
            <a:ext cx="1524000" cy="1447800"/>
          </a:xfrm>
          <a:prstGeom prst="rect">
            <a:avLst/>
          </a:prstGeom>
          <a:solidFill>
            <a:srgbClr val="C7C397"/>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60420" name="Rectangle 4"/>
          <p:cNvSpPr>
            <a:spLocks noGrp="1" noChangeArrowheads="1"/>
          </p:cNvSpPr>
          <p:nvPr>
            <p:ph type="title"/>
          </p:nvPr>
        </p:nvSpPr>
        <p:spPr bwMode="auto">
          <a:xfrm>
            <a:off x="1905000" y="290518"/>
            <a:ext cx="4648200" cy="395287"/>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60421" name="Rectangle 5"/>
          <p:cNvSpPr>
            <a:spLocks noGrp="1" noChangeArrowheads="1"/>
          </p:cNvSpPr>
          <p:nvPr>
            <p:ph type="body" idx="1"/>
          </p:nvPr>
        </p:nvSpPr>
        <p:spPr bwMode="auto">
          <a:xfrm>
            <a:off x="1905000" y="852488"/>
            <a:ext cx="4648200" cy="7758112"/>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60422" name="Group 6"/>
          <p:cNvGrpSpPr>
            <a:grpSpLocks/>
          </p:cNvGrpSpPr>
          <p:nvPr userDrawn="1"/>
        </p:nvGrpSpPr>
        <p:grpSpPr bwMode="auto">
          <a:xfrm>
            <a:off x="0" y="8839200"/>
            <a:ext cx="6858000" cy="228600"/>
            <a:chOff x="-48" y="5568"/>
            <a:chExt cx="4320" cy="144"/>
          </a:xfrm>
        </p:grpSpPr>
        <p:sp>
          <p:nvSpPr>
            <p:cNvPr id="60423" name="Line 7"/>
            <p:cNvSpPr>
              <a:spLocks noChangeShapeType="1"/>
            </p:cNvSpPr>
            <p:nvPr userDrawn="1"/>
          </p:nvSpPr>
          <p:spPr bwMode="auto">
            <a:xfrm>
              <a:off x="-48" y="5712"/>
              <a:ext cx="4320" cy="0"/>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sp>
          <p:nvSpPr>
            <p:cNvPr id="60424" name="Line 8"/>
            <p:cNvSpPr>
              <a:spLocks noChangeShapeType="1"/>
            </p:cNvSpPr>
            <p:nvPr userDrawn="1"/>
          </p:nvSpPr>
          <p:spPr bwMode="auto">
            <a:xfrm>
              <a:off x="-48" y="5568"/>
              <a:ext cx="4320" cy="0"/>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grpSp>
      <p:sp>
        <p:nvSpPr>
          <p:cNvPr id="60425" name="Rectangle 9"/>
          <p:cNvSpPr>
            <a:spLocks noChangeArrowheads="1"/>
          </p:cNvSpPr>
          <p:nvPr userDrawn="1"/>
        </p:nvSpPr>
        <p:spPr bwMode="auto">
          <a:xfrm>
            <a:off x="381000" y="1981200"/>
            <a:ext cx="1371600" cy="228600"/>
          </a:xfrm>
          <a:prstGeom prst="rect">
            <a:avLst/>
          </a:prstGeom>
          <a:noFill/>
          <a:ln w="9525">
            <a:noFill/>
            <a:miter lim="800000"/>
            <a:headEnd/>
            <a:tailEnd/>
          </a:ln>
          <a:effectLst/>
        </p:spPr>
        <p:txBody>
          <a:bodyPr wrap="none" lIns="91429" tIns="45714" rIns="91429" bIns="45714" anchor="ctr"/>
          <a:lstStyle/>
          <a:p>
            <a:pPr algn="ctr" fontAlgn="base">
              <a:spcBef>
                <a:spcPct val="0"/>
              </a:spcBef>
              <a:spcAft>
                <a:spcPct val="0"/>
              </a:spcAft>
            </a:pPr>
            <a:r>
              <a:rPr lang="en-US" sz="1200" b="1" dirty="0" smtClean="0">
                <a:solidFill>
                  <a:srgbClr val="663300"/>
                </a:solidFill>
              </a:rPr>
              <a:t>Slide </a:t>
            </a:r>
            <a:fld id="{96758224-248E-4A0F-BA5A-BDE7717D6EE6}" type="slidenum">
              <a:rPr lang="en-US" sz="1200" b="1" smtClean="0">
                <a:solidFill>
                  <a:srgbClr val="663300"/>
                </a:solidFill>
              </a:rPr>
              <a:t>‹#›</a:t>
            </a:fld>
            <a:endParaRPr lang="en-US" sz="1200" b="1" dirty="0">
              <a:solidFill>
                <a:srgbClr val="663300"/>
              </a:solidFill>
            </a:endParaRPr>
          </a:p>
        </p:txBody>
      </p:sp>
      <p:sp>
        <p:nvSpPr>
          <p:cNvPr id="60426" name="Rectangle 10"/>
          <p:cNvSpPr>
            <a:spLocks noChangeArrowheads="1"/>
          </p:cNvSpPr>
          <p:nvPr userDrawn="1"/>
        </p:nvSpPr>
        <p:spPr bwMode="auto">
          <a:xfrm>
            <a:off x="381000" y="914406"/>
            <a:ext cx="1371600" cy="1033463"/>
          </a:xfrm>
          <a:prstGeom prst="rect">
            <a:avLst/>
          </a:prstGeom>
          <a:solidFill>
            <a:srgbClr val="EAEAEA"/>
          </a:solidFill>
          <a:ln w="9525">
            <a:solidFill>
              <a:srgbClr val="C7C397"/>
            </a:solidFill>
            <a:miter lim="800000"/>
            <a:headEnd/>
            <a:tailEnd/>
          </a:ln>
          <a:effectLst/>
        </p:spPr>
        <p:txBody>
          <a:bodyPr lIns="45714" tIns="45714" rIns="45714" bIns="45714" anchor="ctr"/>
          <a:lstStyle/>
          <a:p>
            <a:pPr algn="ctr" fontAlgn="base">
              <a:lnSpc>
                <a:spcPct val="90000"/>
              </a:lnSpc>
              <a:spcBef>
                <a:spcPct val="0"/>
              </a:spcBef>
              <a:spcAft>
                <a:spcPct val="0"/>
              </a:spcAft>
            </a:pPr>
            <a:endParaRPr lang="en-US" sz="800" dirty="0">
              <a:solidFill>
                <a:srgbClr val="000000"/>
              </a:solidFill>
            </a:endParaRPr>
          </a:p>
        </p:txBody>
      </p:sp>
      <p:pic>
        <p:nvPicPr>
          <p:cNvPr id="60427" name="Picture 11" descr="Slide_title2_02"/>
          <p:cNvPicPr>
            <a:picLocks noChangeAspect="1" noChangeArrowheads="1"/>
          </p:cNvPicPr>
          <p:nvPr userDrawn="1"/>
        </p:nvPicPr>
        <p:blipFill>
          <a:blip r:embed="rId14" cstate="print"/>
          <a:srcRect l="74965" t="32530" r="2986"/>
          <a:stretch>
            <a:fillRect/>
          </a:stretch>
        </p:blipFill>
        <p:spPr bwMode="auto">
          <a:xfrm>
            <a:off x="304800" y="152400"/>
            <a:ext cx="1524000" cy="533400"/>
          </a:xfrm>
          <a:prstGeom prst="rect">
            <a:avLst/>
          </a:prstGeom>
          <a:noFill/>
        </p:spPr>
      </p:pic>
      <p:sp>
        <p:nvSpPr>
          <p:cNvPr id="60428" name="Line 12"/>
          <p:cNvSpPr>
            <a:spLocks noChangeShapeType="1"/>
          </p:cNvSpPr>
          <p:nvPr userDrawn="1"/>
        </p:nvSpPr>
        <p:spPr bwMode="auto">
          <a:xfrm>
            <a:off x="304800" y="685800"/>
            <a:ext cx="6172200" cy="0"/>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sp>
        <p:nvSpPr>
          <p:cNvPr id="60429" name="Rectangle 13"/>
          <p:cNvSpPr>
            <a:spLocks noChangeArrowheads="1"/>
          </p:cNvSpPr>
          <p:nvPr/>
        </p:nvSpPr>
        <p:spPr bwMode="auto">
          <a:xfrm>
            <a:off x="0" y="8839200"/>
            <a:ext cx="304800" cy="228600"/>
          </a:xfrm>
          <a:prstGeom prst="rect">
            <a:avLst/>
          </a:prstGeom>
          <a:noFill/>
          <a:ln w="9525">
            <a:noFill/>
            <a:miter lim="800000"/>
            <a:headEnd/>
            <a:tailEnd/>
          </a:ln>
          <a:effectLst/>
        </p:spPr>
        <p:txBody>
          <a:bodyPr wrap="none" lIns="0" tIns="0" rIns="0" bIns="0" anchor="ctr"/>
          <a:lstStyle/>
          <a:p>
            <a:pPr algn="ctr" fontAlgn="base">
              <a:spcBef>
                <a:spcPct val="0"/>
              </a:spcBef>
              <a:spcAft>
                <a:spcPct val="0"/>
              </a:spcAft>
            </a:pPr>
            <a:fld id="{131424A2-388E-4CCC-A3B9-1A7DAC73B337}" type="slidenum">
              <a:rPr lang="en-US" sz="900">
                <a:solidFill>
                  <a:srgbClr val="663300"/>
                </a:solidFill>
                <a:latin typeface="Verdana" pitchFamily="34" charset="0"/>
              </a:rPr>
              <a:pPr algn="ctr" fontAlgn="base">
                <a:spcBef>
                  <a:spcPct val="0"/>
                </a:spcBef>
                <a:spcAft>
                  <a:spcPct val="0"/>
                </a:spcAft>
              </a:pPr>
              <a:t>‹#›</a:t>
            </a:fld>
            <a:endParaRPr lang="en-US" sz="900" dirty="0">
              <a:solidFill>
                <a:srgbClr val="663300"/>
              </a:solidFill>
              <a:latin typeface="Verdana" pitchFamily="34" charset="0"/>
            </a:endParaRPr>
          </a:p>
        </p:txBody>
      </p:sp>
      <p:sp>
        <p:nvSpPr>
          <p:cNvPr id="60430" name="Rectangle 14"/>
          <p:cNvSpPr>
            <a:spLocks noChangeArrowheads="1"/>
          </p:cNvSpPr>
          <p:nvPr userDrawn="1"/>
        </p:nvSpPr>
        <p:spPr bwMode="auto">
          <a:xfrm>
            <a:off x="4572000" y="8839200"/>
            <a:ext cx="2171700" cy="228600"/>
          </a:xfrm>
          <a:prstGeom prst="rect">
            <a:avLst/>
          </a:prstGeom>
          <a:noFill/>
          <a:ln w="9525">
            <a:noFill/>
            <a:miter lim="800000"/>
            <a:headEnd/>
            <a:tailEnd/>
          </a:ln>
          <a:effectLst/>
        </p:spPr>
        <p:txBody>
          <a:bodyPr wrap="none" lIns="0" tIns="0" rIns="0" bIns="0" anchor="ctr"/>
          <a:lstStyle/>
          <a:p>
            <a:pPr algn="r" fontAlgn="base">
              <a:spcBef>
                <a:spcPct val="0"/>
              </a:spcBef>
              <a:spcAft>
                <a:spcPct val="0"/>
              </a:spcAft>
            </a:pPr>
            <a:r>
              <a:rPr lang="en-US" sz="900" dirty="0">
                <a:solidFill>
                  <a:srgbClr val="663300"/>
                </a:solidFill>
                <a:latin typeface="Verdana" pitchFamily="34" charset="0"/>
              </a:rPr>
              <a:t> </a:t>
            </a:r>
            <a:r>
              <a:rPr lang="en-US" sz="900" dirty="0" err="1" smtClean="0">
                <a:solidFill>
                  <a:srgbClr val="663300"/>
                </a:solidFill>
                <a:latin typeface="Verdana" pitchFamily="34" charset="0"/>
              </a:rPr>
              <a:t>TeamSTEPPS</a:t>
            </a:r>
            <a:r>
              <a:rPr lang="en-US" sz="900" dirty="0" smtClean="0">
                <a:solidFill>
                  <a:srgbClr val="663300"/>
                </a:solidFill>
                <a:latin typeface="Verdana" pitchFamily="34" charset="0"/>
              </a:rPr>
              <a:t>  </a:t>
            </a:r>
            <a:r>
              <a:rPr lang="en-US" sz="900" dirty="0">
                <a:solidFill>
                  <a:srgbClr val="663300"/>
                </a:solidFill>
                <a:latin typeface="Verdana" pitchFamily="34" charset="0"/>
              </a:rPr>
              <a:t>|  </a:t>
            </a:r>
            <a:r>
              <a:rPr lang="en-US" sz="900" dirty="0" smtClean="0">
                <a:solidFill>
                  <a:srgbClr val="663300"/>
                </a:solidFill>
                <a:latin typeface="Verdana" pitchFamily="34" charset="0"/>
              </a:rPr>
              <a:t>Office-Based Care</a:t>
            </a:r>
            <a:endParaRPr lang="en-US" sz="900" dirty="0">
              <a:solidFill>
                <a:srgbClr val="663300"/>
              </a:solidFill>
              <a:latin typeface="Verdana" pitchFamily="34" charset="0"/>
            </a:endParaRPr>
          </a:p>
        </p:txBody>
      </p:sp>
      <p:sp>
        <p:nvSpPr>
          <p:cNvPr id="16" name="TextBox 15"/>
          <p:cNvSpPr txBox="1"/>
          <p:nvPr userDrawn="1"/>
        </p:nvSpPr>
        <p:spPr>
          <a:xfrm>
            <a:off x="381000" y="126712"/>
            <a:ext cx="1371600" cy="584775"/>
          </a:xfrm>
          <a:prstGeom prst="rect">
            <a:avLst/>
          </a:prstGeom>
          <a:noFill/>
        </p:spPr>
        <p:txBody>
          <a:bodyPr wrap="square" rtlCol="0">
            <a:spAutoFit/>
          </a:bodyPr>
          <a:lstStyle/>
          <a:p>
            <a:pPr algn="ctr" fontAlgn="base">
              <a:spcBef>
                <a:spcPct val="0"/>
              </a:spcBef>
              <a:spcAft>
                <a:spcPct val="0"/>
              </a:spcAft>
            </a:pPr>
            <a:r>
              <a:rPr lang="en-US" sz="1600" b="1" dirty="0" smtClean="0">
                <a:solidFill>
                  <a:srgbClr val="FFFFFF"/>
                </a:solidFill>
                <a:latin typeface="Calibri" pitchFamily="34" charset="0"/>
                <a:cs typeface="Calibri" pitchFamily="34" charset="0"/>
              </a:rPr>
              <a:t>Situation Monitoring</a:t>
            </a:r>
            <a:endParaRPr lang="en-US" sz="2000" b="1"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31377866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rtl="0" fontAlgn="base">
        <a:spcBef>
          <a:spcPct val="0"/>
        </a:spcBef>
        <a:spcAft>
          <a:spcPct val="0"/>
        </a:spcAft>
        <a:defRPr sz="1400" b="1">
          <a:solidFill>
            <a:srgbClr val="663300"/>
          </a:solidFill>
          <a:latin typeface="+mj-lt"/>
          <a:ea typeface="+mj-ea"/>
          <a:cs typeface="+mj-cs"/>
        </a:defRPr>
      </a:lvl1pPr>
      <a:lvl2pPr algn="l" rtl="0" fontAlgn="base">
        <a:spcBef>
          <a:spcPct val="0"/>
        </a:spcBef>
        <a:spcAft>
          <a:spcPct val="0"/>
        </a:spcAft>
        <a:defRPr sz="1400" b="1">
          <a:solidFill>
            <a:srgbClr val="663300"/>
          </a:solidFill>
          <a:latin typeface="Arial" charset="0"/>
        </a:defRPr>
      </a:lvl2pPr>
      <a:lvl3pPr algn="l" rtl="0" fontAlgn="base">
        <a:spcBef>
          <a:spcPct val="0"/>
        </a:spcBef>
        <a:spcAft>
          <a:spcPct val="0"/>
        </a:spcAft>
        <a:defRPr sz="1400" b="1">
          <a:solidFill>
            <a:srgbClr val="663300"/>
          </a:solidFill>
          <a:latin typeface="Arial" charset="0"/>
        </a:defRPr>
      </a:lvl3pPr>
      <a:lvl4pPr algn="l" rtl="0" fontAlgn="base">
        <a:spcBef>
          <a:spcPct val="0"/>
        </a:spcBef>
        <a:spcAft>
          <a:spcPct val="0"/>
        </a:spcAft>
        <a:defRPr sz="1400" b="1">
          <a:solidFill>
            <a:srgbClr val="663300"/>
          </a:solidFill>
          <a:latin typeface="Arial" charset="0"/>
        </a:defRPr>
      </a:lvl4pPr>
      <a:lvl5pPr algn="l" rtl="0" fontAlgn="base">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algn="l" rtl="0" fontAlgn="base">
        <a:spcBef>
          <a:spcPct val="50000"/>
        </a:spcBef>
        <a:spcAft>
          <a:spcPct val="0"/>
        </a:spcAft>
        <a:tabLst>
          <a:tab pos="347663" algn="l"/>
        </a:tabLst>
        <a:defRPr sz="1200">
          <a:solidFill>
            <a:schemeClr val="tx1"/>
          </a:solidFill>
          <a:latin typeface="+mn-lt"/>
          <a:ea typeface="+mn-ea"/>
          <a:cs typeface="+mn-cs"/>
        </a:defRPr>
      </a:lvl1pPr>
      <a:lvl2pPr marL="174625" indent="-173038" algn="l" rtl="0" fontAlgn="base">
        <a:spcBef>
          <a:spcPct val="50000"/>
        </a:spcBef>
        <a:spcAft>
          <a:spcPct val="0"/>
        </a:spcAft>
        <a:buChar char="•"/>
        <a:tabLst>
          <a:tab pos="347663" algn="l"/>
        </a:tabLst>
        <a:defRPr sz="1200">
          <a:solidFill>
            <a:schemeClr val="tx1"/>
          </a:solidFill>
          <a:latin typeface="+mn-lt"/>
        </a:defRPr>
      </a:lvl2pPr>
      <a:lvl3pPr marL="361950" indent="-174625" algn="l" rtl="0" fontAlgn="base">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fontAlgn="base">
        <a:spcBef>
          <a:spcPct val="50000"/>
        </a:spcBef>
        <a:spcAft>
          <a:spcPct val="0"/>
        </a:spcAft>
        <a:buChar char="–"/>
        <a:tabLst>
          <a:tab pos="347663" algn="l"/>
        </a:tabLst>
        <a:defRPr sz="1200">
          <a:solidFill>
            <a:srgbClr val="003366"/>
          </a:solidFill>
          <a:latin typeface="+mn-lt"/>
        </a:defRPr>
      </a:lvl4pPr>
      <a:lvl5pPr marL="2057400" indent="-228600" algn="l" rtl="0" fontAlgn="base">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auto">
          <a:xfrm>
            <a:off x="5029200" y="0"/>
            <a:ext cx="1524000" cy="9144000"/>
          </a:xfrm>
          <a:prstGeom prst="rect">
            <a:avLst/>
          </a:prstGeom>
          <a:solidFill>
            <a:srgbClr val="EDEDE1"/>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1026"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30" name="Rectangle 6"/>
          <p:cNvSpPr>
            <a:spLocks noGrp="1" noChangeArrowheads="1"/>
          </p:cNvSpPr>
          <p:nvPr>
            <p:ph type="sldNum" sz="quarter" idx="4"/>
          </p:nvPr>
        </p:nvSpPr>
        <p:spPr bwMode="auto">
          <a:xfrm>
            <a:off x="65532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defRPr>
            </a:lvl1pPr>
          </a:lstStyle>
          <a:p>
            <a:pPr fontAlgn="base">
              <a:spcBef>
                <a:spcPct val="0"/>
              </a:spcBef>
              <a:spcAft>
                <a:spcPct val="0"/>
              </a:spcAft>
            </a:pPr>
            <a:fld id="{9C4F95EC-68C0-451F-938E-D1CF176CFADC}" type="slidenum">
              <a:rPr lang="en-US"/>
              <a:pPr fontAlgn="base">
                <a:spcBef>
                  <a:spcPct val="0"/>
                </a:spcBef>
                <a:spcAft>
                  <a:spcPct val="0"/>
                </a:spcAft>
              </a:pPr>
              <a:t>‹#›</a:t>
            </a:fld>
            <a:endParaRPr lang="en-US" dirty="0"/>
          </a:p>
        </p:txBody>
      </p:sp>
      <p:grpSp>
        <p:nvGrpSpPr>
          <p:cNvPr id="1036" name="Group 12"/>
          <p:cNvGrpSpPr>
            <a:grpSpLocks/>
          </p:cNvGrpSpPr>
          <p:nvPr/>
        </p:nvGrpSpPr>
        <p:grpSpPr bwMode="auto">
          <a:xfrm>
            <a:off x="0" y="8839200"/>
            <a:ext cx="6858000" cy="228600"/>
            <a:chOff x="-48" y="5568"/>
            <a:chExt cx="4320" cy="144"/>
          </a:xfrm>
        </p:grpSpPr>
        <p:sp>
          <p:nvSpPr>
            <p:cNvPr id="1034" name="Line 10"/>
            <p:cNvSpPr>
              <a:spLocks noChangeShapeType="1"/>
            </p:cNvSpPr>
            <p:nvPr userDrawn="1"/>
          </p:nvSpPr>
          <p:spPr bwMode="auto">
            <a:xfrm>
              <a:off x="-48" y="5712"/>
              <a:ext cx="4320" cy="0"/>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sp>
          <p:nvSpPr>
            <p:cNvPr id="1035" name="Line 11"/>
            <p:cNvSpPr>
              <a:spLocks noChangeShapeType="1"/>
            </p:cNvSpPr>
            <p:nvPr userDrawn="1"/>
          </p:nvSpPr>
          <p:spPr bwMode="auto">
            <a:xfrm>
              <a:off x="-48" y="5568"/>
              <a:ext cx="4320" cy="0"/>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grpSp>
      <p:sp>
        <p:nvSpPr>
          <p:cNvPr id="1038" name="Rectangle 14"/>
          <p:cNvSpPr>
            <a:spLocks noChangeArrowheads="1"/>
          </p:cNvSpPr>
          <p:nvPr/>
        </p:nvSpPr>
        <p:spPr bwMode="auto">
          <a:xfrm>
            <a:off x="0" y="8839200"/>
            <a:ext cx="2171700" cy="228600"/>
          </a:xfrm>
          <a:prstGeom prst="rect">
            <a:avLst/>
          </a:prstGeom>
          <a:noFill/>
          <a:ln w="9525">
            <a:noFill/>
            <a:miter lim="800000"/>
            <a:headEnd/>
            <a:tailEnd/>
          </a:ln>
          <a:effectLst/>
        </p:spPr>
        <p:txBody>
          <a:bodyPr wrap="none" lIns="0" tIns="0" rIns="0" bIns="0" anchor="ctr"/>
          <a:lstStyle/>
          <a:p>
            <a:pPr fontAlgn="base">
              <a:spcBef>
                <a:spcPct val="0"/>
              </a:spcBef>
              <a:spcAft>
                <a:spcPct val="0"/>
              </a:spcAft>
            </a:pPr>
            <a:r>
              <a:rPr lang="en-US" sz="900" dirty="0">
                <a:solidFill>
                  <a:srgbClr val="663300"/>
                </a:solidFill>
                <a:latin typeface="Verdana" pitchFamily="34" charset="0"/>
              </a:rPr>
              <a:t> TeamSTEPPS  |  </a:t>
            </a:r>
            <a:r>
              <a:rPr lang="en-US" sz="900" dirty="0" smtClean="0">
                <a:solidFill>
                  <a:srgbClr val="663300"/>
                </a:solidFill>
                <a:latin typeface="Verdana" pitchFamily="34" charset="0"/>
              </a:rPr>
              <a:t>Office-Based Care</a:t>
            </a:r>
            <a:endParaRPr lang="en-US" sz="900" dirty="0">
              <a:solidFill>
                <a:srgbClr val="663300"/>
              </a:solidFill>
              <a:latin typeface="Verdana" pitchFamily="34" charset="0"/>
            </a:endParaRPr>
          </a:p>
        </p:txBody>
      </p:sp>
      <p:pic>
        <p:nvPicPr>
          <p:cNvPr id="1059" name="Picture 35" descr="Slide_title2_02"/>
          <p:cNvPicPr>
            <a:picLocks noChangeAspect="1" noChangeArrowheads="1"/>
          </p:cNvPicPr>
          <p:nvPr/>
        </p:nvPicPr>
        <p:blipFill>
          <a:blip r:embed="rId14" cstate="print"/>
          <a:srcRect l="74965" t="32530" r="2986"/>
          <a:stretch>
            <a:fillRect/>
          </a:stretch>
        </p:blipFill>
        <p:spPr bwMode="auto">
          <a:xfrm>
            <a:off x="5029200" y="152400"/>
            <a:ext cx="1524000" cy="533400"/>
          </a:xfrm>
          <a:prstGeom prst="rect">
            <a:avLst/>
          </a:prstGeom>
          <a:noFill/>
        </p:spPr>
      </p:pic>
      <p:sp>
        <p:nvSpPr>
          <p:cNvPr id="1058" name="Line 34"/>
          <p:cNvSpPr>
            <a:spLocks noChangeShapeType="1"/>
          </p:cNvSpPr>
          <p:nvPr/>
        </p:nvSpPr>
        <p:spPr bwMode="auto">
          <a:xfrm>
            <a:off x="381000" y="685800"/>
            <a:ext cx="6172200" cy="0"/>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sp>
        <p:nvSpPr>
          <p:cNvPr id="16" name="TextBox 15"/>
          <p:cNvSpPr txBox="1"/>
          <p:nvPr/>
        </p:nvSpPr>
        <p:spPr>
          <a:xfrm>
            <a:off x="5105400" y="126712"/>
            <a:ext cx="1371600" cy="584775"/>
          </a:xfrm>
          <a:prstGeom prst="rect">
            <a:avLst/>
          </a:prstGeom>
          <a:noFill/>
        </p:spPr>
        <p:txBody>
          <a:bodyPr wrap="square" rtlCol="0">
            <a:spAutoFit/>
          </a:bodyPr>
          <a:lstStyle/>
          <a:p>
            <a:pPr algn="ctr" fontAlgn="base">
              <a:spcBef>
                <a:spcPct val="0"/>
              </a:spcBef>
              <a:spcAft>
                <a:spcPct val="0"/>
              </a:spcAft>
            </a:pPr>
            <a:r>
              <a:rPr lang="en-US" sz="1600" b="1" dirty="0" smtClean="0">
                <a:solidFill>
                  <a:srgbClr val="FFFFFF"/>
                </a:solidFill>
                <a:latin typeface="Calibri" pitchFamily="34" charset="0"/>
                <a:cs typeface="Calibri" pitchFamily="34" charset="0"/>
              </a:rPr>
              <a:t>Situation Monitoring</a:t>
            </a:r>
            <a:endParaRPr lang="en-US" sz="2000" b="1" dirty="0">
              <a:solidFill>
                <a:srgbClr val="FFFFFF"/>
              </a:solidFill>
              <a:latin typeface="Calibri" pitchFamily="34" charset="0"/>
              <a:cs typeface="Calibri" pitchFamily="34" charset="0"/>
            </a:endParaRPr>
          </a:p>
        </p:txBody>
      </p:sp>
      <p:sp>
        <p:nvSpPr>
          <p:cNvPr id="13" name="Rectangle 3"/>
          <p:cNvSpPr>
            <a:spLocks noChangeArrowheads="1"/>
          </p:cNvSpPr>
          <p:nvPr/>
        </p:nvSpPr>
        <p:spPr bwMode="auto">
          <a:xfrm>
            <a:off x="5029200" y="838200"/>
            <a:ext cx="1524000" cy="1447800"/>
          </a:xfrm>
          <a:prstGeom prst="rect">
            <a:avLst/>
          </a:prstGeom>
          <a:solidFill>
            <a:srgbClr val="C7C397"/>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14" name="Rectangle 9"/>
          <p:cNvSpPr>
            <a:spLocks noChangeArrowheads="1"/>
          </p:cNvSpPr>
          <p:nvPr/>
        </p:nvSpPr>
        <p:spPr bwMode="auto">
          <a:xfrm>
            <a:off x="5105400" y="1981200"/>
            <a:ext cx="1371600" cy="228600"/>
          </a:xfrm>
          <a:prstGeom prst="rect">
            <a:avLst/>
          </a:prstGeom>
          <a:noFill/>
          <a:ln w="9525">
            <a:noFill/>
            <a:miter lim="800000"/>
            <a:headEnd/>
            <a:tailEnd/>
          </a:ln>
          <a:effectLst/>
        </p:spPr>
        <p:txBody>
          <a:bodyPr wrap="none" lIns="91429" tIns="45714" rIns="91429" bIns="45714" anchor="ctr"/>
          <a:lstStyle/>
          <a:p>
            <a:pPr algn="ctr" fontAlgn="base">
              <a:spcBef>
                <a:spcPct val="0"/>
              </a:spcBef>
              <a:spcAft>
                <a:spcPct val="0"/>
              </a:spcAft>
            </a:pPr>
            <a:r>
              <a:rPr lang="en-US" sz="1200" b="1" dirty="0" smtClean="0">
                <a:solidFill>
                  <a:srgbClr val="663300"/>
                </a:solidFill>
              </a:rPr>
              <a:t>Slide </a:t>
            </a:r>
            <a:fld id="{4ABD63AE-1951-4E7D-905C-4DF608C3B87B}" type="slidenum">
              <a:rPr lang="en-US" sz="1200" b="1" smtClean="0">
                <a:solidFill>
                  <a:srgbClr val="663300"/>
                </a:solidFill>
              </a:rPr>
              <a:t>‹#›</a:t>
            </a:fld>
            <a:endParaRPr lang="en-US" sz="1200" b="1" dirty="0">
              <a:solidFill>
                <a:srgbClr val="663300"/>
              </a:solidFill>
            </a:endParaRPr>
          </a:p>
        </p:txBody>
      </p:sp>
      <p:sp>
        <p:nvSpPr>
          <p:cNvPr id="15" name="Rectangle 10"/>
          <p:cNvSpPr>
            <a:spLocks noChangeArrowheads="1"/>
          </p:cNvSpPr>
          <p:nvPr/>
        </p:nvSpPr>
        <p:spPr bwMode="auto">
          <a:xfrm>
            <a:off x="5105400" y="914403"/>
            <a:ext cx="1371600" cy="1033463"/>
          </a:xfrm>
          <a:prstGeom prst="rect">
            <a:avLst/>
          </a:prstGeom>
          <a:solidFill>
            <a:srgbClr val="EAEAEA"/>
          </a:solidFill>
          <a:ln w="9525">
            <a:solidFill>
              <a:srgbClr val="C7C397"/>
            </a:solidFill>
            <a:miter lim="800000"/>
            <a:headEnd/>
            <a:tailEnd/>
          </a:ln>
          <a:effectLst/>
        </p:spPr>
        <p:txBody>
          <a:bodyPr lIns="45714" tIns="45714" rIns="45714" bIns="45714" anchor="ctr"/>
          <a:lstStyle/>
          <a:p>
            <a:pPr algn="ctr" fontAlgn="base">
              <a:lnSpc>
                <a:spcPct val="90000"/>
              </a:lnSpc>
              <a:spcBef>
                <a:spcPct val="0"/>
              </a:spcBef>
              <a:spcAft>
                <a:spcPct val="0"/>
              </a:spcAft>
            </a:pPr>
            <a:endParaRPr lang="en-US" sz="800" dirty="0">
              <a:solidFill>
                <a:srgbClr val="000000"/>
              </a:solidFill>
            </a:endParaRPr>
          </a:p>
        </p:txBody>
      </p:sp>
    </p:spTree>
    <p:extLst>
      <p:ext uri="{BB962C8B-B14F-4D97-AF65-F5344CB8AC3E}">
        <p14:creationId xmlns:p14="http://schemas.microsoft.com/office/powerpoint/2010/main" val="15213305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lvl1pPr algn="l" rtl="0" fontAlgn="base">
        <a:spcBef>
          <a:spcPct val="0"/>
        </a:spcBef>
        <a:spcAft>
          <a:spcPct val="0"/>
        </a:spcAft>
        <a:defRPr sz="1400" b="1">
          <a:solidFill>
            <a:srgbClr val="663300"/>
          </a:solidFill>
          <a:latin typeface="+mj-lt"/>
          <a:ea typeface="+mj-ea"/>
          <a:cs typeface="+mj-cs"/>
        </a:defRPr>
      </a:lvl1pPr>
      <a:lvl2pPr algn="l" rtl="0" fontAlgn="base">
        <a:spcBef>
          <a:spcPct val="0"/>
        </a:spcBef>
        <a:spcAft>
          <a:spcPct val="0"/>
        </a:spcAft>
        <a:defRPr sz="1400" b="1">
          <a:solidFill>
            <a:srgbClr val="663300"/>
          </a:solidFill>
          <a:latin typeface="Arial" charset="0"/>
        </a:defRPr>
      </a:lvl2pPr>
      <a:lvl3pPr algn="l" rtl="0" fontAlgn="base">
        <a:spcBef>
          <a:spcPct val="0"/>
        </a:spcBef>
        <a:spcAft>
          <a:spcPct val="0"/>
        </a:spcAft>
        <a:defRPr sz="1400" b="1">
          <a:solidFill>
            <a:srgbClr val="663300"/>
          </a:solidFill>
          <a:latin typeface="Arial" charset="0"/>
        </a:defRPr>
      </a:lvl3pPr>
      <a:lvl4pPr algn="l" rtl="0" fontAlgn="base">
        <a:spcBef>
          <a:spcPct val="0"/>
        </a:spcBef>
        <a:spcAft>
          <a:spcPct val="0"/>
        </a:spcAft>
        <a:defRPr sz="1400" b="1">
          <a:solidFill>
            <a:srgbClr val="663300"/>
          </a:solidFill>
          <a:latin typeface="Arial" charset="0"/>
        </a:defRPr>
      </a:lvl4pPr>
      <a:lvl5pPr algn="l" rtl="0" fontAlgn="base">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algn="l" rtl="0" fontAlgn="base">
        <a:spcBef>
          <a:spcPct val="50000"/>
        </a:spcBef>
        <a:spcAft>
          <a:spcPct val="0"/>
        </a:spcAft>
        <a:tabLst>
          <a:tab pos="347663" algn="l"/>
        </a:tabLst>
        <a:defRPr sz="1200">
          <a:solidFill>
            <a:schemeClr val="tx1"/>
          </a:solidFill>
          <a:latin typeface="+mn-lt"/>
          <a:ea typeface="+mn-ea"/>
          <a:cs typeface="+mn-cs"/>
        </a:defRPr>
      </a:lvl1pPr>
      <a:lvl2pPr marL="174625" indent="-173038" algn="l" rtl="0" fontAlgn="base">
        <a:spcBef>
          <a:spcPct val="50000"/>
        </a:spcBef>
        <a:spcAft>
          <a:spcPct val="0"/>
        </a:spcAft>
        <a:buChar char="•"/>
        <a:tabLst>
          <a:tab pos="347663" algn="l"/>
        </a:tabLst>
        <a:defRPr sz="1200">
          <a:solidFill>
            <a:schemeClr val="tx1"/>
          </a:solidFill>
          <a:latin typeface="+mn-lt"/>
        </a:defRPr>
      </a:lvl2pPr>
      <a:lvl3pPr marL="361950" indent="-174625" algn="l" rtl="0" fontAlgn="base">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fontAlgn="base">
        <a:spcBef>
          <a:spcPct val="50000"/>
        </a:spcBef>
        <a:spcAft>
          <a:spcPct val="0"/>
        </a:spcAft>
        <a:buChar char="–"/>
        <a:tabLst>
          <a:tab pos="347663" algn="l"/>
        </a:tabLst>
        <a:defRPr sz="1200">
          <a:solidFill>
            <a:srgbClr val="003366"/>
          </a:solidFill>
          <a:latin typeface="+mn-lt"/>
        </a:defRPr>
      </a:lvl4pPr>
      <a:lvl5pPr marL="2057400" indent="-228600" algn="l" rtl="0" fontAlgn="base">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04800" y="0"/>
            <a:ext cx="1524000" cy="9144000"/>
          </a:xfrm>
          <a:prstGeom prst="rect">
            <a:avLst/>
          </a:prstGeom>
          <a:solidFill>
            <a:srgbClr val="EDEDE1"/>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60419" name="Rectangle 3"/>
          <p:cNvSpPr>
            <a:spLocks noChangeArrowheads="1"/>
          </p:cNvSpPr>
          <p:nvPr/>
        </p:nvSpPr>
        <p:spPr bwMode="auto">
          <a:xfrm>
            <a:off x="304800" y="838200"/>
            <a:ext cx="1524000" cy="1447800"/>
          </a:xfrm>
          <a:prstGeom prst="rect">
            <a:avLst/>
          </a:prstGeom>
          <a:solidFill>
            <a:srgbClr val="C7C397"/>
          </a:solidFill>
          <a:ln w="9525">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60420" name="Rectangle 4"/>
          <p:cNvSpPr>
            <a:spLocks noGrp="1" noChangeArrowheads="1"/>
          </p:cNvSpPr>
          <p:nvPr>
            <p:ph type="title"/>
          </p:nvPr>
        </p:nvSpPr>
        <p:spPr bwMode="auto">
          <a:xfrm>
            <a:off x="1905000" y="290519"/>
            <a:ext cx="4648200" cy="395287"/>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60421" name="Rectangle 5"/>
          <p:cNvSpPr>
            <a:spLocks noGrp="1" noChangeArrowheads="1"/>
          </p:cNvSpPr>
          <p:nvPr>
            <p:ph type="body" idx="1"/>
          </p:nvPr>
        </p:nvSpPr>
        <p:spPr bwMode="auto">
          <a:xfrm>
            <a:off x="1905000" y="852488"/>
            <a:ext cx="4648200" cy="7758112"/>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60422" name="Group 6"/>
          <p:cNvGrpSpPr>
            <a:grpSpLocks/>
          </p:cNvGrpSpPr>
          <p:nvPr/>
        </p:nvGrpSpPr>
        <p:grpSpPr bwMode="auto">
          <a:xfrm>
            <a:off x="0" y="8839200"/>
            <a:ext cx="6858000" cy="228600"/>
            <a:chOff x="-48" y="5568"/>
            <a:chExt cx="4320" cy="144"/>
          </a:xfrm>
        </p:grpSpPr>
        <p:sp>
          <p:nvSpPr>
            <p:cNvPr id="60423" name="Line 7"/>
            <p:cNvSpPr>
              <a:spLocks noChangeShapeType="1"/>
            </p:cNvSpPr>
            <p:nvPr userDrawn="1"/>
          </p:nvSpPr>
          <p:spPr bwMode="auto">
            <a:xfrm>
              <a:off x="-48" y="5712"/>
              <a:ext cx="4320" cy="0"/>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sp>
          <p:nvSpPr>
            <p:cNvPr id="60424" name="Line 8"/>
            <p:cNvSpPr>
              <a:spLocks noChangeShapeType="1"/>
            </p:cNvSpPr>
            <p:nvPr userDrawn="1"/>
          </p:nvSpPr>
          <p:spPr bwMode="auto">
            <a:xfrm>
              <a:off x="-48" y="5568"/>
              <a:ext cx="4320" cy="0"/>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grpSp>
      <p:sp>
        <p:nvSpPr>
          <p:cNvPr id="60425" name="Rectangle 9"/>
          <p:cNvSpPr>
            <a:spLocks noChangeArrowheads="1"/>
          </p:cNvSpPr>
          <p:nvPr/>
        </p:nvSpPr>
        <p:spPr bwMode="auto">
          <a:xfrm>
            <a:off x="381000" y="1981200"/>
            <a:ext cx="1371600" cy="228600"/>
          </a:xfrm>
          <a:prstGeom prst="rect">
            <a:avLst/>
          </a:prstGeom>
          <a:noFill/>
          <a:ln w="9525">
            <a:noFill/>
            <a:miter lim="800000"/>
            <a:headEnd/>
            <a:tailEnd/>
          </a:ln>
          <a:effectLst/>
        </p:spPr>
        <p:txBody>
          <a:bodyPr wrap="none" lIns="91429" tIns="45714" rIns="91429" bIns="45714" anchor="ctr"/>
          <a:lstStyle/>
          <a:p>
            <a:pPr algn="ctr" fontAlgn="base">
              <a:spcBef>
                <a:spcPct val="0"/>
              </a:spcBef>
              <a:spcAft>
                <a:spcPct val="0"/>
              </a:spcAft>
            </a:pPr>
            <a:r>
              <a:rPr lang="en-US" sz="1200" b="1" dirty="0" smtClean="0">
                <a:solidFill>
                  <a:srgbClr val="663300"/>
                </a:solidFill>
              </a:rPr>
              <a:t>Slide </a:t>
            </a:r>
            <a:fld id="{C1E1AC14-4FE3-4999-A418-ECC9A75D0402}" type="slidenum">
              <a:rPr lang="en-US" sz="1200" b="1" smtClean="0">
                <a:solidFill>
                  <a:srgbClr val="663300"/>
                </a:solidFill>
              </a:rPr>
              <a:t>‹#›</a:t>
            </a:fld>
            <a:endParaRPr lang="en-US" sz="1200" b="1" dirty="0">
              <a:solidFill>
                <a:srgbClr val="663300"/>
              </a:solidFill>
            </a:endParaRPr>
          </a:p>
        </p:txBody>
      </p:sp>
      <p:sp>
        <p:nvSpPr>
          <p:cNvPr id="60426" name="Rectangle 10"/>
          <p:cNvSpPr>
            <a:spLocks noChangeArrowheads="1"/>
          </p:cNvSpPr>
          <p:nvPr/>
        </p:nvSpPr>
        <p:spPr bwMode="auto">
          <a:xfrm>
            <a:off x="381000" y="914407"/>
            <a:ext cx="1371600" cy="1033463"/>
          </a:xfrm>
          <a:prstGeom prst="rect">
            <a:avLst/>
          </a:prstGeom>
          <a:solidFill>
            <a:srgbClr val="EAEAEA"/>
          </a:solidFill>
          <a:ln w="9525">
            <a:solidFill>
              <a:srgbClr val="C7C397"/>
            </a:solidFill>
            <a:miter lim="800000"/>
            <a:headEnd/>
            <a:tailEnd/>
          </a:ln>
          <a:effectLst/>
        </p:spPr>
        <p:txBody>
          <a:bodyPr lIns="45714" tIns="45714" rIns="45714" bIns="45714" anchor="ctr"/>
          <a:lstStyle/>
          <a:p>
            <a:pPr algn="ctr" fontAlgn="base">
              <a:lnSpc>
                <a:spcPct val="90000"/>
              </a:lnSpc>
              <a:spcBef>
                <a:spcPct val="0"/>
              </a:spcBef>
              <a:spcAft>
                <a:spcPct val="0"/>
              </a:spcAft>
            </a:pPr>
            <a:endParaRPr lang="en-US" sz="800" dirty="0">
              <a:solidFill>
                <a:srgbClr val="000000"/>
              </a:solidFill>
            </a:endParaRPr>
          </a:p>
        </p:txBody>
      </p:sp>
      <p:pic>
        <p:nvPicPr>
          <p:cNvPr id="60427" name="Picture 11" descr="Slide_title2_02"/>
          <p:cNvPicPr>
            <a:picLocks noChangeAspect="1" noChangeArrowheads="1"/>
          </p:cNvPicPr>
          <p:nvPr/>
        </p:nvPicPr>
        <p:blipFill>
          <a:blip r:embed="rId14" cstate="print"/>
          <a:srcRect l="74965" t="32530" r="2986"/>
          <a:stretch>
            <a:fillRect/>
          </a:stretch>
        </p:blipFill>
        <p:spPr bwMode="auto">
          <a:xfrm>
            <a:off x="304800" y="152400"/>
            <a:ext cx="1524000" cy="533400"/>
          </a:xfrm>
          <a:prstGeom prst="rect">
            <a:avLst/>
          </a:prstGeom>
          <a:noFill/>
        </p:spPr>
      </p:pic>
      <p:sp>
        <p:nvSpPr>
          <p:cNvPr id="60428" name="Line 12"/>
          <p:cNvSpPr>
            <a:spLocks noChangeShapeType="1"/>
          </p:cNvSpPr>
          <p:nvPr/>
        </p:nvSpPr>
        <p:spPr bwMode="auto">
          <a:xfrm>
            <a:off x="304800" y="685800"/>
            <a:ext cx="6172200" cy="0"/>
          </a:xfrm>
          <a:prstGeom prst="line">
            <a:avLst/>
          </a:prstGeom>
          <a:noFill/>
          <a:ln w="9525">
            <a:solidFill>
              <a:srgbClr val="C7C397"/>
            </a:solidFill>
            <a:round/>
            <a:headEnd/>
            <a:tailEnd/>
          </a:ln>
          <a:effectLst/>
        </p:spPr>
        <p:txBody>
          <a:bodyPr/>
          <a:lstStyle/>
          <a:p>
            <a:pPr fontAlgn="base">
              <a:spcBef>
                <a:spcPct val="0"/>
              </a:spcBef>
              <a:spcAft>
                <a:spcPct val="0"/>
              </a:spcAft>
            </a:pPr>
            <a:endParaRPr lang="en-US" dirty="0">
              <a:solidFill>
                <a:srgbClr val="000000"/>
              </a:solidFill>
            </a:endParaRPr>
          </a:p>
        </p:txBody>
      </p:sp>
      <p:sp>
        <p:nvSpPr>
          <p:cNvPr id="60429" name="Rectangle 13"/>
          <p:cNvSpPr>
            <a:spLocks noChangeArrowheads="1"/>
          </p:cNvSpPr>
          <p:nvPr/>
        </p:nvSpPr>
        <p:spPr bwMode="auto">
          <a:xfrm>
            <a:off x="0" y="8839200"/>
            <a:ext cx="304800" cy="228600"/>
          </a:xfrm>
          <a:prstGeom prst="rect">
            <a:avLst/>
          </a:prstGeom>
          <a:noFill/>
          <a:ln w="9525">
            <a:noFill/>
            <a:miter lim="800000"/>
            <a:headEnd/>
            <a:tailEnd/>
          </a:ln>
          <a:effectLst/>
        </p:spPr>
        <p:txBody>
          <a:bodyPr wrap="none" lIns="0" tIns="0" rIns="0" bIns="0" anchor="ctr"/>
          <a:lstStyle/>
          <a:p>
            <a:pPr algn="ctr" fontAlgn="base">
              <a:spcBef>
                <a:spcPct val="0"/>
              </a:spcBef>
              <a:spcAft>
                <a:spcPct val="0"/>
              </a:spcAft>
            </a:pPr>
            <a:fld id="{131424A2-388E-4CCC-A3B9-1A7DAC73B337}" type="slidenum">
              <a:rPr lang="en-US" sz="900">
                <a:solidFill>
                  <a:srgbClr val="663300"/>
                </a:solidFill>
                <a:latin typeface="Verdana" pitchFamily="34" charset="0"/>
              </a:rPr>
              <a:pPr algn="ctr" fontAlgn="base">
                <a:spcBef>
                  <a:spcPct val="0"/>
                </a:spcBef>
                <a:spcAft>
                  <a:spcPct val="0"/>
                </a:spcAft>
              </a:pPr>
              <a:t>‹#›</a:t>
            </a:fld>
            <a:endParaRPr lang="en-US" sz="900" dirty="0">
              <a:solidFill>
                <a:srgbClr val="663300"/>
              </a:solidFill>
              <a:latin typeface="Verdana" pitchFamily="34" charset="0"/>
            </a:endParaRPr>
          </a:p>
        </p:txBody>
      </p:sp>
      <p:sp>
        <p:nvSpPr>
          <p:cNvPr id="60430" name="Rectangle 14"/>
          <p:cNvSpPr>
            <a:spLocks noChangeArrowheads="1"/>
          </p:cNvSpPr>
          <p:nvPr/>
        </p:nvSpPr>
        <p:spPr bwMode="auto">
          <a:xfrm>
            <a:off x="4648200" y="8839200"/>
            <a:ext cx="2171700" cy="228600"/>
          </a:xfrm>
          <a:prstGeom prst="rect">
            <a:avLst/>
          </a:prstGeom>
          <a:noFill/>
          <a:ln w="9525">
            <a:noFill/>
            <a:miter lim="800000"/>
            <a:headEnd/>
            <a:tailEnd/>
          </a:ln>
          <a:effectLst/>
        </p:spPr>
        <p:txBody>
          <a:bodyPr wrap="none" lIns="0" tIns="0" rIns="0" bIns="0" anchor="ctr"/>
          <a:lstStyle/>
          <a:p>
            <a:pPr algn="r" fontAlgn="base">
              <a:spcBef>
                <a:spcPct val="0"/>
              </a:spcBef>
              <a:spcAft>
                <a:spcPct val="0"/>
              </a:spcAft>
            </a:pPr>
            <a:r>
              <a:rPr lang="en-US" sz="900" dirty="0">
                <a:solidFill>
                  <a:srgbClr val="663300"/>
                </a:solidFill>
                <a:latin typeface="Verdana" pitchFamily="34" charset="0"/>
              </a:rPr>
              <a:t> TeamSTEPPS </a:t>
            </a:r>
            <a:r>
              <a:rPr lang="en-US" sz="900" dirty="0" smtClean="0">
                <a:solidFill>
                  <a:srgbClr val="663300"/>
                </a:solidFill>
                <a:latin typeface="Verdana" pitchFamily="34" charset="0"/>
              </a:rPr>
              <a:t> </a:t>
            </a:r>
            <a:r>
              <a:rPr lang="en-US" sz="900" dirty="0">
                <a:solidFill>
                  <a:srgbClr val="663300"/>
                </a:solidFill>
                <a:latin typeface="Verdana" pitchFamily="34" charset="0"/>
              </a:rPr>
              <a:t>|  </a:t>
            </a:r>
            <a:r>
              <a:rPr lang="en-US" sz="900" dirty="0" smtClean="0">
                <a:solidFill>
                  <a:srgbClr val="663300"/>
                </a:solidFill>
                <a:latin typeface="Verdana" pitchFamily="34" charset="0"/>
              </a:rPr>
              <a:t>Office-Based Care</a:t>
            </a:r>
            <a:endParaRPr lang="en-US" sz="900" dirty="0">
              <a:solidFill>
                <a:srgbClr val="663300"/>
              </a:solidFill>
              <a:latin typeface="Verdana" pitchFamily="34" charset="0"/>
            </a:endParaRPr>
          </a:p>
        </p:txBody>
      </p:sp>
      <p:sp>
        <p:nvSpPr>
          <p:cNvPr id="16" name="TextBox 15"/>
          <p:cNvSpPr txBox="1"/>
          <p:nvPr/>
        </p:nvSpPr>
        <p:spPr>
          <a:xfrm>
            <a:off x="381000" y="126712"/>
            <a:ext cx="1371600" cy="584775"/>
          </a:xfrm>
          <a:prstGeom prst="rect">
            <a:avLst/>
          </a:prstGeom>
          <a:noFill/>
        </p:spPr>
        <p:txBody>
          <a:bodyPr wrap="square" rtlCol="0">
            <a:spAutoFit/>
          </a:bodyPr>
          <a:lstStyle/>
          <a:p>
            <a:pPr algn="ctr" fontAlgn="base">
              <a:spcBef>
                <a:spcPct val="0"/>
              </a:spcBef>
              <a:spcAft>
                <a:spcPct val="0"/>
              </a:spcAft>
            </a:pPr>
            <a:r>
              <a:rPr lang="en-US" sz="1600" b="1" dirty="0" smtClean="0">
                <a:solidFill>
                  <a:srgbClr val="FFFFFF"/>
                </a:solidFill>
                <a:latin typeface="Calibri" pitchFamily="34" charset="0"/>
                <a:cs typeface="Calibri" pitchFamily="34" charset="0"/>
              </a:rPr>
              <a:t>Situation Monitoring</a:t>
            </a:r>
            <a:endParaRPr lang="en-US" sz="2000" b="1"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97779996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l" rtl="0" fontAlgn="base">
        <a:spcBef>
          <a:spcPct val="0"/>
        </a:spcBef>
        <a:spcAft>
          <a:spcPct val="0"/>
        </a:spcAft>
        <a:defRPr sz="1400" b="1">
          <a:solidFill>
            <a:srgbClr val="663300"/>
          </a:solidFill>
          <a:latin typeface="+mj-lt"/>
          <a:ea typeface="+mj-ea"/>
          <a:cs typeface="+mj-cs"/>
        </a:defRPr>
      </a:lvl1pPr>
      <a:lvl2pPr algn="l" rtl="0" fontAlgn="base">
        <a:spcBef>
          <a:spcPct val="0"/>
        </a:spcBef>
        <a:spcAft>
          <a:spcPct val="0"/>
        </a:spcAft>
        <a:defRPr sz="1400" b="1">
          <a:solidFill>
            <a:srgbClr val="663300"/>
          </a:solidFill>
          <a:latin typeface="Arial" charset="0"/>
        </a:defRPr>
      </a:lvl2pPr>
      <a:lvl3pPr algn="l" rtl="0" fontAlgn="base">
        <a:spcBef>
          <a:spcPct val="0"/>
        </a:spcBef>
        <a:spcAft>
          <a:spcPct val="0"/>
        </a:spcAft>
        <a:defRPr sz="1400" b="1">
          <a:solidFill>
            <a:srgbClr val="663300"/>
          </a:solidFill>
          <a:latin typeface="Arial" charset="0"/>
        </a:defRPr>
      </a:lvl3pPr>
      <a:lvl4pPr algn="l" rtl="0" fontAlgn="base">
        <a:spcBef>
          <a:spcPct val="0"/>
        </a:spcBef>
        <a:spcAft>
          <a:spcPct val="0"/>
        </a:spcAft>
        <a:defRPr sz="1400" b="1">
          <a:solidFill>
            <a:srgbClr val="663300"/>
          </a:solidFill>
          <a:latin typeface="Arial" charset="0"/>
        </a:defRPr>
      </a:lvl4pPr>
      <a:lvl5pPr algn="l" rtl="0" fontAlgn="base">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algn="l" rtl="0" fontAlgn="base">
        <a:spcBef>
          <a:spcPct val="50000"/>
        </a:spcBef>
        <a:spcAft>
          <a:spcPct val="0"/>
        </a:spcAft>
        <a:tabLst>
          <a:tab pos="347663" algn="l"/>
        </a:tabLst>
        <a:defRPr sz="1200">
          <a:solidFill>
            <a:schemeClr val="tx1"/>
          </a:solidFill>
          <a:latin typeface="+mn-lt"/>
          <a:ea typeface="+mn-ea"/>
          <a:cs typeface="+mn-cs"/>
        </a:defRPr>
      </a:lvl1pPr>
      <a:lvl2pPr marL="174625" indent="-173038" algn="l" rtl="0" fontAlgn="base">
        <a:spcBef>
          <a:spcPct val="50000"/>
        </a:spcBef>
        <a:spcAft>
          <a:spcPct val="0"/>
        </a:spcAft>
        <a:buChar char="•"/>
        <a:tabLst>
          <a:tab pos="347663" algn="l"/>
        </a:tabLst>
        <a:defRPr sz="1200">
          <a:solidFill>
            <a:schemeClr val="tx1"/>
          </a:solidFill>
          <a:latin typeface="+mn-lt"/>
        </a:defRPr>
      </a:lvl2pPr>
      <a:lvl3pPr marL="361950" indent="-174625" algn="l" rtl="0" fontAlgn="base">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fontAlgn="base">
        <a:spcBef>
          <a:spcPct val="50000"/>
        </a:spcBef>
        <a:spcAft>
          <a:spcPct val="0"/>
        </a:spcAft>
        <a:buChar char="–"/>
        <a:tabLst>
          <a:tab pos="347663" algn="l"/>
        </a:tabLst>
        <a:defRPr sz="1200">
          <a:solidFill>
            <a:srgbClr val="003366"/>
          </a:solidFill>
          <a:latin typeface="+mn-lt"/>
        </a:defRPr>
      </a:lvl4pPr>
      <a:lvl5pPr marL="2057400" indent="-228600" algn="l" rtl="0" fontAlgn="base">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hyperlink" Target="Sue%20SheridanLg001.mpg" TargetMode="Externa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6.em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80" name="Rectangle 8"/>
          <p:cNvSpPr>
            <a:spLocks noChangeArrowheads="1"/>
          </p:cNvSpPr>
          <p:nvPr/>
        </p:nvSpPr>
        <p:spPr bwMode="auto">
          <a:xfrm>
            <a:off x="457200" y="457200"/>
            <a:ext cx="6096000" cy="3124200"/>
          </a:xfrm>
          <a:prstGeom prst="rect">
            <a:avLst/>
          </a:prstGeom>
          <a:solidFill>
            <a:schemeClr val="bg1"/>
          </a:solidFill>
          <a:ln w="9525">
            <a:solidFill>
              <a:schemeClr val="tx1"/>
            </a:solid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233474" name="Rectangle 2"/>
          <p:cNvSpPr>
            <a:spLocks noGrp="1" noChangeArrowheads="1"/>
          </p:cNvSpPr>
          <p:nvPr>
            <p:ph type="ctrTitle"/>
          </p:nvPr>
        </p:nvSpPr>
        <p:spPr>
          <a:xfrm>
            <a:off x="457200" y="4572000"/>
            <a:ext cx="5829300" cy="762000"/>
          </a:xfrm>
        </p:spPr>
        <p:txBody>
          <a:bodyPr/>
          <a:lstStyle/>
          <a:p>
            <a:r>
              <a:rPr lang="en-US" strike="sngStrike" dirty="0" smtClean="0">
                <a:solidFill>
                  <a:srgbClr val="FF0000"/>
                </a:solidFill>
              </a:rPr>
              <a:t/>
            </a:r>
            <a:br>
              <a:rPr lang="en-US" strike="sngStrike" dirty="0" smtClean="0">
                <a:solidFill>
                  <a:srgbClr val="FF0000"/>
                </a:solidFill>
              </a:rPr>
            </a:br>
            <a:r>
              <a:rPr lang="en-US" dirty="0" smtClean="0">
                <a:solidFill>
                  <a:schemeClr val="accent2"/>
                </a:solidFill>
              </a:rPr>
              <a:t>for</a:t>
            </a:r>
            <a:br>
              <a:rPr lang="en-US" dirty="0" smtClean="0">
                <a:solidFill>
                  <a:schemeClr val="accent2"/>
                </a:solidFill>
              </a:rPr>
            </a:br>
            <a:r>
              <a:rPr lang="en-US" dirty="0" smtClean="0"/>
              <a:t>OFFICE-BASED CARE</a:t>
            </a:r>
            <a:br>
              <a:rPr lang="en-US" dirty="0" smtClean="0"/>
            </a:br>
            <a:r>
              <a:rPr lang="en-US" dirty="0"/>
              <a:t/>
            </a:r>
            <a:br>
              <a:rPr lang="en-US" dirty="0"/>
            </a:br>
            <a:r>
              <a:rPr lang="en-US" dirty="0" smtClean="0"/>
              <a:t>Situation Monitoring</a:t>
            </a:r>
            <a:endParaRPr lang="en-US" dirty="0"/>
          </a:p>
        </p:txBody>
      </p:sp>
      <p:pic>
        <p:nvPicPr>
          <p:cNvPr id="233477" name="Picture 5" descr="framework_complet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78090" y="762002"/>
            <a:ext cx="2054225" cy="1646239"/>
          </a:xfrm>
          <a:prstGeom prst="rect">
            <a:avLst/>
          </a:prstGeom>
          <a:noFill/>
        </p:spPr>
      </p:pic>
      <p:pic>
        <p:nvPicPr>
          <p:cNvPr id="233481" name="Picture 9" descr="name"/>
          <p:cNvPicPr>
            <a:picLocks noChangeAspect="1" noChangeArrowheads="1"/>
          </p:cNvPicPr>
          <p:nvPr/>
        </p:nvPicPr>
        <p:blipFill>
          <a:blip r:embed="rId3" cstate="print"/>
          <a:srcRect/>
          <a:stretch>
            <a:fillRect/>
          </a:stretch>
        </p:blipFill>
        <p:spPr bwMode="auto">
          <a:xfrm>
            <a:off x="1371600" y="2552700"/>
            <a:ext cx="4267200" cy="709613"/>
          </a:xfrm>
          <a:prstGeom prst="rect">
            <a:avLst/>
          </a:prstGeom>
          <a:noFill/>
        </p:spPr>
      </p:pic>
      <p:sp>
        <p:nvSpPr>
          <p:cNvPr id="233482" name="Text Box 10"/>
          <p:cNvSpPr txBox="1">
            <a:spLocks noChangeArrowheads="1"/>
          </p:cNvSpPr>
          <p:nvPr/>
        </p:nvSpPr>
        <p:spPr bwMode="auto">
          <a:xfrm>
            <a:off x="5486400" y="2535241"/>
            <a:ext cx="584200" cy="276999"/>
          </a:xfrm>
          <a:prstGeom prst="rect">
            <a:avLst/>
          </a:prstGeom>
          <a:noFill/>
          <a:ln w="9525">
            <a:noFill/>
            <a:miter lim="800000"/>
            <a:headEnd/>
            <a:tailEnd/>
          </a:ln>
          <a:effectLst/>
        </p:spPr>
        <p:txBody>
          <a:bodyPr>
            <a:spAutoFit/>
          </a:bodyPr>
          <a:lstStyle/>
          <a:p>
            <a:pPr fontAlgn="base">
              <a:spcBef>
                <a:spcPct val="50000"/>
              </a:spcBef>
              <a:spcAft>
                <a:spcPct val="0"/>
              </a:spcAft>
            </a:pPr>
            <a:r>
              <a:rPr lang="en-US" sz="1200" dirty="0">
                <a:solidFill>
                  <a:srgbClr val="808080"/>
                </a:solidFill>
              </a:rPr>
              <a:t>®</a:t>
            </a:r>
          </a:p>
        </p:txBody>
      </p:sp>
    </p:spTree>
    <p:extLst>
      <p:ext uri="{BB962C8B-B14F-4D97-AF65-F5344CB8AC3E}">
        <p14:creationId xmlns:p14="http://schemas.microsoft.com/office/powerpoint/2010/main" val="3178451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MENTAL MODEL</a:t>
            </a:r>
            <a:endParaRPr lang="en-US" dirty="0"/>
          </a:p>
        </p:txBody>
      </p:sp>
      <p:sp>
        <p:nvSpPr>
          <p:cNvPr id="5" name="Content Placeholder 4"/>
          <p:cNvSpPr>
            <a:spLocks noGrp="1"/>
          </p:cNvSpPr>
          <p:nvPr>
            <p:ph idx="1"/>
          </p:nvPr>
        </p:nvSpPr>
        <p:spPr/>
        <p:txBody>
          <a:bodyPr/>
          <a:lstStyle/>
          <a:p>
            <a:r>
              <a:rPr lang="en-US" b="1" dirty="0" smtClean="0"/>
              <a:t>SAY:</a:t>
            </a:r>
          </a:p>
          <a:p>
            <a:r>
              <a:rPr lang="en-US" dirty="0" smtClean="0"/>
              <a:t>Because </a:t>
            </a:r>
            <a:r>
              <a:rPr lang="en-US" dirty="0"/>
              <a:t>teams are typically composed of members with distinct roles who tend to have unique information, it is important to pay attention to the factors that promote and undermine the opportunity for team members to present and discuss their diverse information and observations. The act of sharing and discussing information gained from situation monitoring provides the opportunity to gather more information about the situation and helps cultivate a mutual understanding, commonly referred to as a </a:t>
            </a:r>
            <a:r>
              <a:rPr lang="en-US" i="1" dirty="0"/>
              <a:t>shared mental model</a:t>
            </a:r>
            <a:r>
              <a:rPr lang="en-US" dirty="0"/>
              <a:t>. A shared mental model is an organized knowledge structure of relevant facts and relationships about a task or a situation that are commonly held by members of a team. The basic premise about the relationship between teamwork and shared mental models is that team effectiveness will improve if team members have a shared understanding of the situation. Evidence suggests that team members who possess shared mental models yield teams that:</a:t>
            </a:r>
          </a:p>
          <a:p>
            <a:pPr marL="406400" lvl="0" indent="-171450">
              <a:buFont typeface="Arial" panose="020B0604020202020204" pitchFamily="34" charset="0"/>
              <a:buChar char="•"/>
            </a:pPr>
            <a:r>
              <a:rPr lang="en-US" dirty="0"/>
              <a:t>Can anticipate</a:t>
            </a:r>
          </a:p>
          <a:p>
            <a:pPr marL="406400" lvl="0" indent="-171450">
              <a:buFont typeface="Arial" panose="020B0604020202020204" pitchFamily="34" charset="0"/>
              <a:buChar char="•"/>
            </a:pPr>
            <a:r>
              <a:rPr lang="en-US" dirty="0"/>
              <a:t>Back up and fill in for one another</a:t>
            </a:r>
          </a:p>
          <a:p>
            <a:pPr marL="406400" lvl="0" indent="-171450">
              <a:buFont typeface="Arial" panose="020B0604020202020204" pitchFamily="34" charset="0"/>
              <a:buChar char="•"/>
            </a:pPr>
            <a:r>
              <a:rPr lang="en-US" dirty="0"/>
              <a:t>Communicate to ensure that team members have the necessary information for task performance</a:t>
            </a:r>
          </a:p>
          <a:p>
            <a:pPr marL="406400" lvl="0" indent="-171450">
              <a:buFont typeface="Arial" panose="020B0604020202020204" pitchFamily="34" charset="0"/>
              <a:buChar char="•"/>
            </a:pPr>
            <a:r>
              <a:rPr lang="en-US" dirty="0" smtClean="0"/>
              <a:t>Understand </a:t>
            </a:r>
            <a:r>
              <a:rPr lang="en-US" dirty="0"/>
              <a:t>each </a:t>
            </a:r>
            <a:r>
              <a:rPr lang="en-US" dirty="0" smtClean="0"/>
              <a:t>other’s </a:t>
            </a:r>
            <a:r>
              <a:rPr lang="en-US" dirty="0"/>
              <a:t>roles and how they </a:t>
            </a:r>
            <a:r>
              <a:rPr lang="en-US" dirty="0" smtClean="0"/>
              <a:t>interplay</a:t>
            </a:r>
            <a:endParaRPr lang="en-US" dirty="0"/>
          </a:p>
          <a:p>
            <a:r>
              <a:rPr lang="en-US" dirty="0"/>
              <a:t>In </a:t>
            </a:r>
            <a:r>
              <a:rPr lang="en-US" dirty="0" smtClean="0"/>
              <a:t>health care</a:t>
            </a:r>
            <a:r>
              <a:rPr lang="en-US" dirty="0"/>
              <a:t>, if the wrong plan is developed, potentially all actions that follow are wrong, and the patient and the caregiver are at risk. A shared mental model serves as an </a:t>
            </a:r>
            <a:r>
              <a:rPr lang="en-US" dirty="0" smtClean="0"/>
              <a:t>error reduction </a:t>
            </a:r>
            <a:r>
              <a:rPr lang="en-US" dirty="0"/>
              <a:t>strategy, and caregivers who understand the plan monitor all actions relative to that plan.</a:t>
            </a:r>
          </a:p>
          <a:p>
            <a:pPr lvl="0"/>
            <a:endParaRPr lang="en-US" dirty="0"/>
          </a:p>
          <a:p>
            <a:endParaRPr lang="en-US" dirty="0"/>
          </a:p>
        </p:txBody>
      </p:sp>
      <p:pic>
        <p:nvPicPr>
          <p:cNvPr id="6" name="Picture 5"/>
          <p:cNvPicPr>
            <a:picLocks noChangeAspect="1"/>
          </p:cNvPicPr>
          <p:nvPr/>
        </p:nvPicPr>
        <p:blipFill>
          <a:blip r:embed="rId2"/>
          <a:stretch>
            <a:fillRect/>
          </a:stretch>
        </p:blipFill>
        <p:spPr>
          <a:xfrm>
            <a:off x="5105400" y="908545"/>
            <a:ext cx="1377887" cy="1033272"/>
          </a:xfrm>
          <a:prstGeom prst="rect">
            <a:avLst/>
          </a:prstGeom>
        </p:spPr>
      </p:pic>
    </p:spTree>
    <p:extLst>
      <p:ext uri="{BB962C8B-B14F-4D97-AF65-F5344CB8AC3E}">
        <p14:creationId xmlns:p14="http://schemas.microsoft.com/office/powerpoint/2010/main" val="2241417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 MONITORING TOOLS</a:t>
            </a:r>
            <a:endParaRPr lang="en-US" dirty="0"/>
          </a:p>
        </p:txBody>
      </p:sp>
      <p:sp>
        <p:nvSpPr>
          <p:cNvPr id="3" name="Content Placeholder 2"/>
          <p:cNvSpPr>
            <a:spLocks noGrp="1"/>
          </p:cNvSpPr>
          <p:nvPr>
            <p:ph idx="1"/>
          </p:nvPr>
        </p:nvSpPr>
        <p:spPr/>
        <p:txBody>
          <a:bodyPr/>
          <a:lstStyle/>
          <a:p>
            <a:r>
              <a:rPr lang="en-US" b="1" dirty="0" smtClean="0"/>
              <a:t>SAY:</a:t>
            </a:r>
          </a:p>
          <a:p>
            <a:r>
              <a:rPr lang="en-US" dirty="0" smtClean="0"/>
              <a:t>This is a summary of what this training has covered under situation monitoring. There are now additional barriers, additional tools and strategies, and additional outcomes.</a:t>
            </a:r>
          </a:p>
          <a:p>
            <a:endParaRPr lang="en-US" dirty="0" smtClean="0"/>
          </a:p>
          <a:p>
            <a:r>
              <a:rPr lang="en-US" dirty="0" smtClean="0"/>
              <a:t>	</a:t>
            </a:r>
            <a:r>
              <a:rPr lang="en-US" b="1" dirty="0" smtClean="0"/>
              <a:t>INSTRUCTOR NOTE:</a:t>
            </a:r>
            <a:endParaRPr lang="en-US" dirty="0" smtClean="0"/>
          </a:p>
          <a:p>
            <a:r>
              <a:rPr lang="en-US" dirty="0" smtClean="0"/>
              <a:t>This is the end of the </a:t>
            </a:r>
            <a:r>
              <a:rPr lang="en-US" i="1" dirty="0" smtClean="0"/>
              <a:t>Situation Monitoring</a:t>
            </a:r>
            <a:r>
              <a:rPr lang="en-US" dirty="0" smtClean="0"/>
              <a:t> </a:t>
            </a:r>
            <a:r>
              <a:rPr lang="en-US" smtClean="0"/>
              <a:t>module and </a:t>
            </a:r>
            <a:r>
              <a:rPr lang="en-US" dirty="0" smtClean="0"/>
              <a:t>is a good place to break. The next module will begin the discussion on </a:t>
            </a:r>
            <a:r>
              <a:rPr lang="en-US" i="1" dirty="0" smtClean="0"/>
              <a:t>Mutual Support</a:t>
            </a:r>
            <a:r>
              <a:rPr lang="en-US" dirty="0" smtClean="0"/>
              <a:t>.</a:t>
            </a:r>
            <a:endParaRPr lang="en-US" dirty="0"/>
          </a:p>
        </p:txBody>
      </p:sp>
      <p:pic>
        <p:nvPicPr>
          <p:cNvPr id="5" name="Picture 23"/>
          <p:cNvPicPr>
            <a:picLocks noChangeAspect="1" noChangeArrowheads="1"/>
          </p:cNvPicPr>
          <p:nvPr/>
        </p:nvPicPr>
        <p:blipFill>
          <a:blip r:embed="rId2" cstate="print"/>
          <a:srcRect/>
          <a:stretch>
            <a:fillRect/>
          </a:stretch>
        </p:blipFill>
        <p:spPr bwMode="auto">
          <a:xfrm>
            <a:off x="1981200" y="2057400"/>
            <a:ext cx="304800" cy="201612"/>
          </a:xfrm>
          <a:prstGeom prst="rect">
            <a:avLst/>
          </a:prstGeom>
          <a:noFill/>
          <a:ln w="9525">
            <a:noFill/>
            <a:miter lim="800000"/>
            <a:headEnd/>
            <a:tailEnd/>
          </a:ln>
        </p:spPr>
      </p:pic>
      <p:pic>
        <p:nvPicPr>
          <p:cNvPr id="6" name="Picture 5"/>
          <p:cNvPicPr>
            <a:picLocks noChangeAspect="1"/>
          </p:cNvPicPr>
          <p:nvPr/>
        </p:nvPicPr>
        <p:blipFill>
          <a:blip r:embed="rId3"/>
          <a:stretch>
            <a:fillRect/>
          </a:stretch>
        </p:blipFill>
        <p:spPr>
          <a:xfrm>
            <a:off x="381000" y="911833"/>
            <a:ext cx="1377887" cy="1033272"/>
          </a:xfrm>
          <a:prstGeom prst="rect">
            <a:avLst/>
          </a:prstGeom>
        </p:spPr>
      </p:pic>
    </p:spTree>
    <p:extLst>
      <p:ext uri="{BB962C8B-B14F-4D97-AF65-F5344CB8AC3E}">
        <p14:creationId xmlns:p14="http://schemas.microsoft.com/office/powerpoint/2010/main" val="178831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3" name="Rectangle 27"/>
          <p:cNvSpPr>
            <a:spLocks noGrp="1" noChangeArrowheads="1"/>
          </p:cNvSpPr>
          <p:nvPr>
            <p:ph type="title"/>
          </p:nvPr>
        </p:nvSpPr>
        <p:spPr/>
        <p:txBody>
          <a:bodyPr/>
          <a:lstStyle/>
          <a:p>
            <a:r>
              <a:rPr lang="en-US" dirty="0" smtClean="0"/>
              <a:t>INTRODUCTION</a:t>
            </a:r>
            <a:endParaRPr lang="en-US" dirty="0"/>
          </a:p>
        </p:txBody>
      </p:sp>
      <p:sp>
        <p:nvSpPr>
          <p:cNvPr id="4" name="Content Placeholder 3"/>
          <p:cNvSpPr>
            <a:spLocks noGrp="1"/>
          </p:cNvSpPr>
          <p:nvPr>
            <p:ph idx="1"/>
          </p:nvPr>
        </p:nvSpPr>
        <p:spPr/>
        <p:txBody>
          <a:bodyPr/>
          <a:lstStyle/>
          <a:p>
            <a:pPr>
              <a:spcBef>
                <a:spcPts val="720"/>
              </a:spcBef>
            </a:pPr>
            <a:r>
              <a:rPr lang="en-US" b="1" dirty="0">
                <a:solidFill>
                  <a:srgbClr val="000000"/>
                </a:solidFill>
              </a:rPr>
              <a:t>SAY:</a:t>
            </a:r>
          </a:p>
          <a:p>
            <a:pPr>
              <a:spcBef>
                <a:spcPts val="720"/>
              </a:spcBef>
            </a:pPr>
            <a:r>
              <a:rPr lang="en-US" dirty="0"/>
              <a:t>We will now consider the third component of </a:t>
            </a:r>
            <a:r>
              <a:rPr lang="en-US" dirty="0" err="1"/>
              <a:t>TeamSTEPPS</a:t>
            </a:r>
            <a:r>
              <a:rPr lang="en-US" dirty="0"/>
              <a:t>, situation monitoring.</a:t>
            </a:r>
            <a:endParaRPr lang="en-US" b="1" dirty="0">
              <a:solidFill>
                <a:srgbClr val="000000"/>
              </a:solidFill>
            </a:endParaRPr>
          </a:p>
          <a:p>
            <a:endParaRPr lang="en-US" dirty="0"/>
          </a:p>
        </p:txBody>
      </p:sp>
      <p:grpSp>
        <p:nvGrpSpPr>
          <p:cNvPr id="3" name="Group 2"/>
          <p:cNvGrpSpPr/>
          <p:nvPr/>
        </p:nvGrpSpPr>
        <p:grpSpPr>
          <a:xfrm>
            <a:off x="5070443" y="2734485"/>
            <a:ext cx="1447800" cy="1904001"/>
            <a:chOff x="5046487" y="2514600"/>
            <a:chExt cx="1447800" cy="1904001"/>
          </a:xfrm>
        </p:grpSpPr>
        <p:sp>
          <p:nvSpPr>
            <p:cNvPr id="4129" name="Rectangle 33" descr="Time:  45 minutes"/>
            <p:cNvSpPr>
              <a:spLocks noChangeArrowheads="1"/>
            </p:cNvSpPr>
            <p:nvPr/>
          </p:nvSpPr>
          <p:spPr bwMode="auto">
            <a:xfrm>
              <a:off x="5046487" y="2514600"/>
              <a:ext cx="1447800" cy="228600"/>
            </a:xfrm>
            <a:prstGeom prst="rect">
              <a:avLst/>
            </a:prstGeom>
            <a:noFill/>
            <a:ln w="9525" algn="ctr">
              <a:noFill/>
              <a:miter lim="800000"/>
              <a:headEnd/>
              <a:tailEnd/>
            </a:ln>
            <a:effectLst/>
          </p:spPr>
          <p:txBody>
            <a:bodyPr lIns="91429" tIns="45714" rIns="0" bIns="45714"/>
            <a:lstStyle/>
            <a:p>
              <a:pPr fontAlgn="base">
                <a:spcBef>
                  <a:spcPct val="50000"/>
                </a:spcBef>
                <a:spcAft>
                  <a:spcPct val="0"/>
                </a:spcAft>
                <a:tabLst>
                  <a:tab pos="285750" algn="l"/>
                </a:tabLst>
              </a:pPr>
              <a:r>
                <a:rPr lang="en-US" sz="1200" b="1" dirty="0">
                  <a:solidFill>
                    <a:srgbClr val="333399"/>
                  </a:solidFill>
                </a:rPr>
                <a:t>	MODULE 	TIME:</a:t>
              </a:r>
            </a:p>
            <a:p>
              <a:pPr fontAlgn="base">
                <a:spcBef>
                  <a:spcPct val="50000"/>
                </a:spcBef>
                <a:spcAft>
                  <a:spcPct val="0"/>
                </a:spcAft>
                <a:tabLst>
                  <a:tab pos="285750" algn="l"/>
                </a:tabLst>
              </a:pPr>
              <a:r>
                <a:rPr lang="en-US" sz="1200" dirty="0">
                  <a:solidFill>
                    <a:srgbClr val="333399"/>
                  </a:solidFill>
                </a:rPr>
                <a:t>	30 minutes</a:t>
              </a:r>
            </a:p>
          </p:txBody>
        </p:sp>
        <p:pic>
          <p:nvPicPr>
            <p:cNvPr id="4128" name="Picture 32"/>
            <p:cNvPicPr>
              <a:picLocks noChangeAspect="1" noChangeArrowheads="1"/>
            </p:cNvPicPr>
            <p:nvPr/>
          </p:nvPicPr>
          <p:blipFill>
            <a:blip r:embed="rId3" cstate="print"/>
            <a:srcRect/>
            <a:stretch>
              <a:fillRect/>
            </a:stretch>
          </p:blipFill>
          <p:spPr bwMode="auto">
            <a:xfrm>
              <a:off x="5146179" y="2590800"/>
              <a:ext cx="209550" cy="228600"/>
            </a:xfrm>
            <a:prstGeom prst="rect">
              <a:avLst/>
            </a:prstGeom>
            <a:noFill/>
            <a:ln w="9525">
              <a:noFill/>
              <a:miter lim="800000"/>
              <a:headEnd/>
              <a:tailEnd/>
            </a:ln>
          </p:spPr>
        </p:pic>
        <p:sp>
          <p:nvSpPr>
            <p:cNvPr id="4144" name="Rectangle 48"/>
            <p:cNvSpPr>
              <a:spLocks noChangeArrowheads="1"/>
            </p:cNvSpPr>
            <p:nvPr/>
          </p:nvSpPr>
          <p:spPr bwMode="auto">
            <a:xfrm>
              <a:off x="5046487" y="4137540"/>
              <a:ext cx="1447800" cy="228600"/>
            </a:xfrm>
            <a:prstGeom prst="rect">
              <a:avLst/>
            </a:prstGeom>
            <a:noFill/>
            <a:ln w="9525" algn="ctr">
              <a:noFill/>
              <a:miter lim="800000"/>
              <a:headEnd/>
              <a:tailEnd/>
            </a:ln>
            <a:effectLst/>
          </p:spPr>
          <p:txBody>
            <a:bodyPr lIns="91429" tIns="45714" rIns="0" bIns="45714"/>
            <a:lstStyle/>
            <a:p>
              <a:pPr fontAlgn="base">
                <a:spcBef>
                  <a:spcPct val="50000"/>
                </a:spcBef>
                <a:spcAft>
                  <a:spcPct val="0"/>
                </a:spcAft>
                <a:tabLst>
                  <a:tab pos="285750" algn="l"/>
                </a:tabLst>
              </a:pPr>
              <a:r>
                <a:rPr lang="en-US" sz="1200" dirty="0">
                  <a:solidFill>
                    <a:srgbClr val="333399"/>
                  </a:solidFill>
                </a:rPr>
                <a:t>	</a:t>
              </a:r>
              <a:r>
                <a:rPr lang="en-US" sz="1200" b="1" dirty="0">
                  <a:solidFill>
                    <a:srgbClr val="333399"/>
                  </a:solidFill>
                </a:rPr>
                <a:t>MATERIALS:</a:t>
              </a:r>
            </a:p>
            <a:p>
              <a:pPr marL="169863" lvl="1" indent="-168275" fontAlgn="base">
                <a:spcBef>
                  <a:spcPct val="50000"/>
                </a:spcBef>
                <a:spcAft>
                  <a:spcPct val="0"/>
                </a:spcAft>
                <a:buFontTx/>
                <a:buChar char="•"/>
                <a:tabLst>
                  <a:tab pos="285750" algn="l"/>
                </a:tabLst>
              </a:pPr>
              <a:r>
                <a:rPr lang="en-US" sz="1200" dirty="0">
                  <a:solidFill>
                    <a:srgbClr val="000000"/>
                  </a:solidFill>
                </a:rPr>
                <a:t>Flipchart and markers </a:t>
              </a:r>
            </a:p>
            <a:p>
              <a:pPr marL="169863" lvl="1" indent="-168275" fontAlgn="base">
                <a:spcBef>
                  <a:spcPct val="50000"/>
                </a:spcBef>
                <a:spcAft>
                  <a:spcPct val="0"/>
                </a:spcAft>
                <a:buFontTx/>
                <a:buChar char="•"/>
                <a:tabLst>
                  <a:tab pos="285750" algn="l"/>
                </a:tabLst>
              </a:pPr>
              <a:r>
                <a:rPr lang="en-US" sz="1200" dirty="0">
                  <a:solidFill>
                    <a:srgbClr val="000000"/>
                  </a:solidFill>
                </a:rPr>
                <a:t>Copies of Handouts</a:t>
              </a:r>
            </a:p>
            <a:p>
              <a:pPr marL="169863" lvl="1" indent="-168275" fontAlgn="base">
                <a:spcBef>
                  <a:spcPct val="50000"/>
                </a:spcBef>
                <a:spcAft>
                  <a:spcPct val="0"/>
                </a:spcAft>
                <a:buFontTx/>
                <a:buChar char="•"/>
                <a:tabLst>
                  <a:tab pos="285750" algn="l"/>
                </a:tabLst>
              </a:pPr>
              <a:r>
                <a:rPr lang="en-US" sz="1200" dirty="0" smtClean="0">
                  <a:solidFill>
                    <a:srgbClr val="000000"/>
                  </a:solidFill>
                </a:rPr>
                <a:t>Situation Monitoring video</a:t>
              </a:r>
              <a:endParaRPr lang="en-US" sz="1200" dirty="0">
                <a:solidFill>
                  <a:srgbClr val="000000"/>
                </a:solidFill>
              </a:endParaRPr>
            </a:p>
          </p:txBody>
        </p:sp>
        <p:pic>
          <p:nvPicPr>
            <p:cNvPr id="4145" name="Picture 49" descr="Materials icon"/>
            <p:cNvPicPr>
              <a:picLocks noChangeAspect="1" noChangeArrowheads="1"/>
            </p:cNvPicPr>
            <p:nvPr/>
          </p:nvPicPr>
          <p:blipFill>
            <a:blip r:embed="rId4" cstate="print"/>
            <a:srcRect/>
            <a:stretch>
              <a:fillRect/>
            </a:stretch>
          </p:blipFill>
          <p:spPr bwMode="auto">
            <a:xfrm>
              <a:off x="5182692" y="4145550"/>
              <a:ext cx="136525" cy="273051"/>
            </a:xfrm>
            <a:prstGeom prst="rect">
              <a:avLst/>
            </a:prstGeom>
            <a:noFill/>
            <a:ln w="9525">
              <a:noFill/>
              <a:miter lim="800000"/>
              <a:headEnd/>
              <a:tailEnd/>
            </a:ln>
          </p:spPr>
        </p:pic>
      </p:grpSp>
      <p:sp>
        <p:nvSpPr>
          <p:cNvPr id="4148" name="Rectangle 52"/>
          <p:cNvSpPr>
            <a:spLocks noChangeArrowheads="1"/>
          </p:cNvSpPr>
          <p:nvPr/>
        </p:nvSpPr>
        <p:spPr bwMode="auto">
          <a:xfrm>
            <a:off x="2" y="3768208"/>
            <a:ext cx="184731" cy="369332"/>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en-US" dirty="0">
              <a:solidFill>
                <a:srgbClr val="000000"/>
              </a:solidFill>
            </a:endParaRPr>
          </a:p>
        </p:txBody>
      </p:sp>
      <p:pic>
        <p:nvPicPr>
          <p:cNvPr id="11" name="Picture 10"/>
          <p:cNvPicPr>
            <a:picLocks noChangeAspect="1"/>
          </p:cNvPicPr>
          <p:nvPr/>
        </p:nvPicPr>
        <p:blipFill>
          <a:blip r:embed="rId5"/>
          <a:stretch>
            <a:fillRect/>
          </a:stretch>
        </p:blipFill>
        <p:spPr>
          <a:xfrm>
            <a:off x="5105399" y="942163"/>
            <a:ext cx="1377887" cy="1033272"/>
          </a:xfrm>
          <a:prstGeom prst="rect">
            <a:avLst/>
          </a:prstGeom>
        </p:spPr>
      </p:pic>
    </p:spTree>
    <p:extLst>
      <p:ext uri="{BB962C8B-B14F-4D97-AF65-F5344CB8AC3E}">
        <p14:creationId xmlns:p14="http://schemas.microsoft.com/office/powerpoint/2010/main" val="1818025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SITUATION MONITORING</a:t>
            </a:r>
            <a:endParaRPr lang="en-US" dirty="0"/>
          </a:p>
        </p:txBody>
      </p:sp>
      <p:sp>
        <p:nvSpPr>
          <p:cNvPr id="6" name="Content Placeholder 5"/>
          <p:cNvSpPr>
            <a:spLocks noGrp="1"/>
          </p:cNvSpPr>
          <p:nvPr>
            <p:ph idx="1"/>
          </p:nvPr>
        </p:nvSpPr>
        <p:spPr/>
        <p:txBody>
          <a:bodyPr/>
          <a:lstStyle/>
          <a:p>
            <a:r>
              <a:rPr lang="en-US" b="1" dirty="0" smtClean="0"/>
              <a:t>SAY:</a:t>
            </a:r>
            <a:endParaRPr lang="en-US" dirty="0" smtClean="0"/>
          </a:p>
          <a:p>
            <a:r>
              <a:rPr lang="en-US" dirty="0" smtClean="0"/>
              <a:t>Situation monitoring is defined as the process of </a:t>
            </a:r>
            <a:r>
              <a:rPr lang="en-US" i="1" dirty="0" smtClean="0"/>
              <a:t>actively scanning behaviors and actions to assess elements of the situation or environment. S</a:t>
            </a:r>
            <a:r>
              <a:rPr lang="en-US" dirty="0" smtClean="0"/>
              <a:t>ituation monitoring is a skill that individual team members can acquire, practice, and improve on. It enables team members to identify the potential issues or minor deviations early enough so that they can correct and handle them before they become a problem or pose harm to the patient. </a:t>
            </a:r>
          </a:p>
          <a:p>
            <a:r>
              <a:rPr lang="en-US" dirty="0" smtClean="0"/>
              <a:t>The benefits of situation monitoring are that it fosters mutual respect and team accountability, and through the process of cross-monitoring provides a safety net for both the patient and the team. </a:t>
            </a:r>
          </a:p>
          <a:p>
            <a:r>
              <a:rPr lang="en-US" dirty="0" smtClean="0"/>
              <a:t>Examples of situation monitoring include assessing the patient’s condition, noting malfunctioning equipment, and being aware of workload spikes and stress levels among team members. </a:t>
            </a:r>
          </a:p>
          <a:p>
            <a:r>
              <a:rPr lang="en-US" dirty="0" smtClean="0"/>
              <a:t>Finally, remember that you should engage the patient whenever possible. </a:t>
            </a:r>
          </a:p>
          <a:p>
            <a:endParaRPr lang="en-US" dirty="0" smtClean="0"/>
          </a:p>
          <a:p>
            <a:r>
              <a:rPr lang="en-US" b="1" dirty="0" smtClean="0"/>
              <a:t>	 INSTRUCTOR NOTE:</a:t>
            </a:r>
          </a:p>
          <a:p>
            <a:r>
              <a:rPr lang="en-US" dirty="0" smtClean="0"/>
              <a:t>Ask participants to describe some of the ways in which they monitor the situation in their medical offices.</a:t>
            </a:r>
            <a:endParaRPr lang="en-US" dirty="0"/>
          </a:p>
        </p:txBody>
      </p:sp>
      <p:pic>
        <p:nvPicPr>
          <p:cNvPr id="7" name="Picture 23"/>
          <p:cNvPicPr>
            <a:picLocks noChangeAspect="1" noChangeArrowheads="1"/>
          </p:cNvPicPr>
          <p:nvPr/>
        </p:nvPicPr>
        <p:blipFill>
          <a:blip r:embed="rId2" cstate="print"/>
          <a:srcRect/>
          <a:stretch>
            <a:fillRect/>
          </a:stretch>
        </p:blipFill>
        <p:spPr bwMode="auto">
          <a:xfrm>
            <a:off x="1981200" y="4735042"/>
            <a:ext cx="304800" cy="201612"/>
          </a:xfrm>
          <a:prstGeom prst="rect">
            <a:avLst/>
          </a:prstGeom>
          <a:noFill/>
          <a:ln w="9525">
            <a:noFill/>
            <a:miter lim="800000"/>
            <a:headEnd/>
            <a:tailEnd/>
          </a:ln>
        </p:spPr>
      </p:pic>
      <p:pic>
        <p:nvPicPr>
          <p:cNvPr id="8" name="Picture 7"/>
          <p:cNvPicPr>
            <a:picLocks noChangeAspect="1"/>
          </p:cNvPicPr>
          <p:nvPr/>
        </p:nvPicPr>
        <p:blipFill>
          <a:blip r:embed="rId3"/>
          <a:stretch>
            <a:fillRect/>
          </a:stretch>
        </p:blipFill>
        <p:spPr>
          <a:xfrm>
            <a:off x="369252" y="917688"/>
            <a:ext cx="1377887" cy="1033272"/>
          </a:xfrm>
          <a:prstGeom prst="rect">
            <a:avLst/>
          </a:prstGeom>
        </p:spPr>
      </p:pic>
    </p:spTree>
    <p:extLst>
      <p:ext uri="{BB962C8B-B14F-4D97-AF65-F5344CB8AC3E}">
        <p14:creationId xmlns:p14="http://schemas.microsoft.com/office/powerpoint/2010/main" val="639054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CROSS-MONITORING</a:t>
            </a:r>
            <a:endParaRPr lang="en-US" dirty="0"/>
          </a:p>
        </p:txBody>
      </p:sp>
      <p:sp>
        <p:nvSpPr>
          <p:cNvPr id="3" name="Content Placeholder 2"/>
          <p:cNvSpPr>
            <a:spLocks noGrp="1"/>
          </p:cNvSpPr>
          <p:nvPr>
            <p:ph idx="1"/>
          </p:nvPr>
        </p:nvSpPr>
        <p:spPr/>
        <p:txBody>
          <a:bodyPr/>
          <a:lstStyle/>
          <a:p>
            <a:r>
              <a:rPr lang="en-US" b="1" dirty="0" smtClean="0"/>
              <a:t>SAY:</a:t>
            </a:r>
            <a:endParaRPr lang="en-US" dirty="0" smtClean="0"/>
          </a:p>
          <a:p>
            <a:r>
              <a:rPr lang="en-US" dirty="0" smtClean="0"/>
              <a:t>Cross-monitoring</a:t>
            </a:r>
            <a:r>
              <a:rPr lang="en-US" b="1" dirty="0" smtClean="0"/>
              <a:t> </a:t>
            </a:r>
            <a:r>
              <a:rPr lang="en-US" dirty="0" smtClean="0"/>
              <a:t>is a process of ongoing monitoring of the environment of care to recognize risk or unfolding error and to take action to interrupt or correct an action or event before the patient is harmed or injured.  </a:t>
            </a:r>
          </a:p>
          <a:p>
            <a:r>
              <a:rPr lang="en-US" dirty="0" smtClean="0"/>
              <a:t>Commonly referred to as “watching each other’s back,” cross-monitoring involves monitoring all actions against the established plan and advocating or asserting a position  or corrective action when the plan and actions differ or when risk is perceived as escalating and task assistance is required.  </a:t>
            </a:r>
          </a:p>
          <a:p>
            <a:r>
              <a:rPr lang="en-US" dirty="0" smtClean="0"/>
              <a:t>Cross-monitoring  actions include providing feedback and keeping track of fellow team members’ behaviors to ensure that procedures are being performed appropriately. Cross-monitoring is an act of patient and caregiver advocacy and allows team members to check and correct their actions, if necessary. </a:t>
            </a:r>
            <a:endParaRPr lang="en-US" b="1" dirty="0" smtClean="0"/>
          </a:p>
          <a:p>
            <a:r>
              <a:rPr lang="en-US" dirty="0" smtClean="0"/>
              <a:t>Cross-monitoring is not a way to “spy” on other team members, but a way to provide a safety net or error prevention/error interruption mechanism for the team, ensuring that mistakes or oversights are caught early. When all members of the team trust the intentions of their fellow team members, a strong sense of team orientation and a high degree of psychological safety result.  </a:t>
            </a:r>
            <a:endParaRPr lang="en-US" b="1" dirty="0" smtClean="0"/>
          </a:p>
          <a:p>
            <a:endParaRPr lang="en-US" dirty="0" smtClean="0"/>
          </a:p>
          <a:p>
            <a:r>
              <a:rPr lang="en-US" dirty="0" smtClean="0"/>
              <a:t>	</a:t>
            </a:r>
            <a:r>
              <a:rPr lang="en-US" b="1" dirty="0" smtClean="0"/>
              <a:t>INSTRUCTOR NOTE:</a:t>
            </a:r>
            <a:endParaRPr lang="en-US" dirty="0" smtClean="0"/>
          </a:p>
          <a:p>
            <a:r>
              <a:rPr lang="en-US" dirty="0" smtClean="0"/>
              <a:t>Refer to the handout titled </a:t>
            </a:r>
            <a:r>
              <a:rPr lang="en-US" i="1" dirty="0" smtClean="0"/>
              <a:t>Cross-Monitoring</a:t>
            </a:r>
            <a:r>
              <a:rPr lang="en-US" dirty="0" smtClean="0"/>
              <a:t>. Ask participants to form pairs and share an example of a situation in which cross-monitoring was successful and one in which cross-monitoring should have been used, but was not. After about 5 minutes, ask for a few pairs to volunteer to share their examples with the larger group. </a:t>
            </a:r>
            <a:endParaRPr lang="en-US" b="1" dirty="0" smtClean="0"/>
          </a:p>
          <a:p>
            <a:endParaRPr lang="en-US" b="1" dirty="0"/>
          </a:p>
        </p:txBody>
      </p:sp>
      <p:pic>
        <p:nvPicPr>
          <p:cNvPr id="5" name="Picture 23"/>
          <p:cNvPicPr>
            <a:picLocks noChangeAspect="1" noChangeArrowheads="1"/>
          </p:cNvPicPr>
          <p:nvPr/>
        </p:nvPicPr>
        <p:blipFill>
          <a:blip r:embed="rId2" cstate="print"/>
          <a:srcRect/>
          <a:stretch>
            <a:fillRect/>
          </a:stretch>
        </p:blipFill>
        <p:spPr bwMode="auto">
          <a:xfrm>
            <a:off x="381000" y="5437191"/>
            <a:ext cx="304800" cy="201612"/>
          </a:xfrm>
          <a:prstGeom prst="rect">
            <a:avLst/>
          </a:prstGeom>
          <a:noFill/>
          <a:ln w="9525">
            <a:noFill/>
            <a:miter lim="800000"/>
            <a:headEnd/>
            <a:tailEnd/>
          </a:ln>
        </p:spPr>
      </p:pic>
      <p:pic>
        <p:nvPicPr>
          <p:cNvPr id="8" name="Picture 7"/>
          <p:cNvPicPr>
            <a:picLocks noChangeAspect="1"/>
          </p:cNvPicPr>
          <p:nvPr/>
        </p:nvPicPr>
        <p:blipFill>
          <a:blip r:embed="rId3"/>
          <a:stretch>
            <a:fillRect/>
          </a:stretch>
        </p:blipFill>
        <p:spPr>
          <a:xfrm>
            <a:off x="5105400" y="918411"/>
            <a:ext cx="1377887" cy="1033272"/>
          </a:xfrm>
          <a:prstGeom prst="rect">
            <a:avLst/>
          </a:prstGeom>
        </p:spPr>
      </p:pic>
    </p:spTree>
    <p:extLst>
      <p:ext uri="{BB962C8B-B14F-4D97-AF65-F5344CB8AC3E}">
        <p14:creationId xmlns:p14="http://schemas.microsoft.com/office/powerpoint/2010/main" val="3403864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a:t>
            </a:r>
            <a:endParaRPr lang="en-US" dirty="0"/>
          </a:p>
        </p:txBody>
      </p:sp>
      <p:sp>
        <p:nvSpPr>
          <p:cNvPr id="6" name="Content Placeholder 5"/>
          <p:cNvSpPr>
            <a:spLocks noGrp="1"/>
          </p:cNvSpPr>
          <p:nvPr>
            <p:ph idx="1"/>
          </p:nvPr>
        </p:nvSpPr>
        <p:spPr/>
        <p:txBody>
          <a:bodyPr/>
          <a:lstStyle/>
          <a:p>
            <a:r>
              <a:rPr lang="en-US" b="1" dirty="0" smtClean="0"/>
              <a:t>SAY:</a:t>
            </a:r>
            <a:endParaRPr lang="en-US" dirty="0" smtClean="0"/>
          </a:p>
          <a:p>
            <a:r>
              <a:rPr lang="en-US" dirty="0" smtClean="0"/>
              <a:t>How can team members acquire a trained eye as they “monitor the situation?” What components of the situation provide clues about impending complications or contingencies? The STEP process is a mnemonic tool that can help team members monitor the situation and the overall environment. The STEP process involves ongoing monitoring of the:</a:t>
            </a:r>
            <a:endParaRPr lang="en-US" b="1" dirty="0" smtClean="0"/>
          </a:p>
          <a:p>
            <a:pPr marL="234950" lvl="0">
              <a:tabLst>
                <a:tab pos="234950" algn="l"/>
              </a:tabLst>
            </a:pPr>
            <a:r>
              <a:rPr lang="en-US" b="1" u="sng" dirty="0" smtClean="0"/>
              <a:t>S</a:t>
            </a:r>
            <a:r>
              <a:rPr lang="en-US" b="1" dirty="0" smtClean="0"/>
              <a:t>tatus of the patient</a:t>
            </a:r>
            <a:r>
              <a:rPr lang="en-US" dirty="0" smtClean="0"/>
              <a:t>—Ask, </a:t>
            </a:r>
            <a:r>
              <a:rPr lang="en-US" i="1" dirty="0" smtClean="0"/>
              <a:t>What are the patients’ status? Vital Signs? Medications? Stress level?</a:t>
            </a:r>
            <a:endParaRPr lang="en-US" b="1" dirty="0" smtClean="0"/>
          </a:p>
          <a:p>
            <a:pPr marL="234950" lvl="0">
              <a:tabLst>
                <a:tab pos="234950" algn="l"/>
              </a:tabLst>
            </a:pPr>
            <a:r>
              <a:rPr lang="en-US" b="1" u="sng" dirty="0" smtClean="0"/>
              <a:t>T</a:t>
            </a:r>
            <a:r>
              <a:rPr lang="en-US" b="1" dirty="0" smtClean="0"/>
              <a:t>eam members</a:t>
            </a:r>
            <a:r>
              <a:rPr lang="en-US" dirty="0" smtClean="0"/>
              <a:t>—Ask, </a:t>
            </a:r>
            <a:r>
              <a:rPr lang="en-US" i="1" dirty="0" smtClean="0"/>
              <a:t>What are my team members doing? Workload? Fatigue level? Stress level? Skill level?</a:t>
            </a:r>
            <a:endParaRPr lang="en-US" b="1" dirty="0" smtClean="0"/>
          </a:p>
          <a:p>
            <a:pPr marL="234950" lvl="0">
              <a:tabLst>
                <a:tab pos="234950" algn="l"/>
              </a:tabLst>
            </a:pPr>
            <a:r>
              <a:rPr lang="en-US" b="1" u="sng" dirty="0" smtClean="0"/>
              <a:t>E</a:t>
            </a:r>
            <a:r>
              <a:rPr lang="en-US" b="1" dirty="0" smtClean="0"/>
              <a:t>nvironment</a:t>
            </a:r>
            <a:r>
              <a:rPr lang="en-US" dirty="0" smtClean="0"/>
              <a:t>—Ask, </a:t>
            </a:r>
            <a:r>
              <a:rPr lang="en-US" i="1" dirty="0" smtClean="0"/>
              <a:t>Are the exam rooms properly stocked? Are the blood pressure cuffs, otoscope, and ophthalmoscope working properly? Do we need any special equipment  for a procedure today? Are there enough staff to attend to all patients?</a:t>
            </a:r>
            <a:r>
              <a:rPr lang="en-US" dirty="0" smtClean="0"/>
              <a:t>  </a:t>
            </a:r>
            <a:endParaRPr lang="en-US" b="1" dirty="0" smtClean="0"/>
          </a:p>
          <a:p>
            <a:pPr marL="234950" lvl="0">
              <a:tabLst>
                <a:tab pos="234950" algn="l"/>
              </a:tabLst>
            </a:pPr>
            <a:r>
              <a:rPr lang="en-US" b="1" u="sng" dirty="0" smtClean="0"/>
              <a:t>P</a:t>
            </a:r>
            <a:r>
              <a:rPr lang="en-US" b="1" dirty="0" smtClean="0"/>
              <a:t>rogress toward the goal</a:t>
            </a:r>
            <a:r>
              <a:rPr lang="en-US" dirty="0" smtClean="0"/>
              <a:t>—Ask, </a:t>
            </a:r>
            <a:r>
              <a:rPr lang="en-US" i="1" dirty="0" smtClean="0"/>
              <a:t>What is the progress toward today’s goals (i.e., how is the day progressing?)  Are we behind? Are patients waiting too long? Are things being left undone because of time pressure? Is the plan still appropriate or does it need to be revised?</a:t>
            </a:r>
          </a:p>
          <a:p>
            <a:pPr lvl="0"/>
            <a:endParaRPr lang="en-US" b="1" dirty="0" smtClean="0"/>
          </a:p>
          <a:p>
            <a:r>
              <a:rPr lang="en-US" dirty="0" smtClean="0"/>
              <a:t>Examples in the medical office might include the following:   A patient comes in complaining about a sore throat but it turns out she may have pneumonia.</a:t>
            </a:r>
            <a:endParaRPr lang="en-US" b="1" dirty="0" smtClean="0"/>
          </a:p>
          <a:p>
            <a:pPr marL="234950"/>
            <a:r>
              <a:rPr lang="en-US" b="1" i="1" dirty="0" smtClean="0"/>
              <a:t>Status of the patient: </a:t>
            </a:r>
            <a:r>
              <a:rPr lang="en-US" dirty="0" smtClean="0"/>
              <a:t>Patient has pneumonia.</a:t>
            </a:r>
            <a:endParaRPr lang="en-US" b="1" dirty="0" smtClean="0"/>
          </a:p>
          <a:p>
            <a:pPr marL="234950"/>
            <a:r>
              <a:rPr lang="en-US" b="1" i="1" dirty="0" smtClean="0"/>
              <a:t>Team members: </a:t>
            </a:r>
            <a:r>
              <a:rPr lang="en-US" dirty="0" smtClean="0"/>
              <a:t>Physician isn’t available or is at lunch.</a:t>
            </a:r>
            <a:endParaRPr lang="en-US" b="1" dirty="0" smtClean="0"/>
          </a:p>
          <a:p>
            <a:pPr marL="234950"/>
            <a:r>
              <a:rPr lang="en-US" b="1" i="1" dirty="0" smtClean="0"/>
              <a:t>Environment: </a:t>
            </a:r>
            <a:r>
              <a:rPr lang="en-US" dirty="0" smtClean="0"/>
              <a:t>Need a room with oxygen.</a:t>
            </a:r>
            <a:endParaRPr lang="en-US" b="1" dirty="0" smtClean="0"/>
          </a:p>
          <a:p>
            <a:pPr marL="234950"/>
            <a:r>
              <a:rPr lang="en-US" b="1" i="1" dirty="0" smtClean="0"/>
              <a:t>Progress toward goal:</a:t>
            </a:r>
            <a:r>
              <a:rPr lang="en-US" b="1" dirty="0" smtClean="0"/>
              <a:t> </a:t>
            </a:r>
            <a:r>
              <a:rPr lang="en-US" dirty="0" smtClean="0"/>
              <a:t> Ask nurse to come in and assess patient and administer oxygen.  Find a nurse to help her with other duties.</a:t>
            </a:r>
          </a:p>
          <a:p>
            <a:endParaRPr lang="en-US" b="1" dirty="0"/>
          </a:p>
        </p:txBody>
      </p:sp>
      <p:pic>
        <p:nvPicPr>
          <p:cNvPr id="7" name="Picture 6"/>
          <p:cNvPicPr>
            <a:picLocks noChangeAspect="1"/>
          </p:cNvPicPr>
          <p:nvPr/>
        </p:nvPicPr>
        <p:blipFill>
          <a:blip r:embed="rId3"/>
          <a:stretch>
            <a:fillRect/>
          </a:stretch>
        </p:blipFill>
        <p:spPr>
          <a:xfrm>
            <a:off x="376989" y="935896"/>
            <a:ext cx="1377887" cy="1033272"/>
          </a:xfrm>
          <a:prstGeom prst="rect">
            <a:avLst/>
          </a:prstGeom>
        </p:spPr>
      </p:pic>
    </p:spTree>
    <p:extLst>
      <p:ext uri="{BB962C8B-B14F-4D97-AF65-F5344CB8AC3E}">
        <p14:creationId xmlns:p14="http://schemas.microsoft.com/office/powerpoint/2010/main" val="69496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 MONITORING VIDEO</a:t>
            </a:r>
            <a:endParaRPr lang="en-US" dirty="0"/>
          </a:p>
        </p:txBody>
      </p:sp>
      <p:pic>
        <p:nvPicPr>
          <p:cNvPr id="11" name="Picture 6" descr="director penguin used to start video">
            <a:hlinkClick r:id="rId2" action="ppaction://hlinkfile"/>
          </p:cNvPr>
          <p:cNvPicPr>
            <a:picLocks noGrp="1" noChangeAspect="1" noChangeArrowheads="1"/>
          </p:cNvPicPr>
          <p:nvPr>
            <p:ph idx="1"/>
          </p:nvPr>
        </p:nvPicPr>
        <p:blipFill>
          <a:blip r:embed="rId3" cstate="print"/>
          <a:stretch>
            <a:fillRect/>
          </a:stretch>
        </p:blipFill>
        <p:spPr bwMode="auto">
          <a:xfrm>
            <a:off x="5231103" y="7086600"/>
            <a:ext cx="1113905" cy="1209502"/>
          </a:xfrm>
          <a:prstGeom prst="rect">
            <a:avLst/>
          </a:prstGeom>
          <a:noFill/>
          <a:ln w="9525">
            <a:noFill/>
            <a:miter lim="800000"/>
            <a:headEnd/>
            <a:tailEnd/>
          </a:ln>
        </p:spPr>
      </p:pic>
      <p:sp>
        <p:nvSpPr>
          <p:cNvPr id="4" name="Rectangle 23"/>
          <p:cNvSpPr>
            <a:spLocks noChangeArrowheads="1"/>
          </p:cNvSpPr>
          <p:nvPr/>
        </p:nvSpPr>
        <p:spPr bwMode="auto">
          <a:xfrm>
            <a:off x="5064964" y="4000500"/>
            <a:ext cx="1447800" cy="228600"/>
          </a:xfrm>
          <a:prstGeom prst="rect">
            <a:avLst/>
          </a:prstGeom>
          <a:noFill/>
          <a:ln w="9525" algn="ctr">
            <a:noFill/>
            <a:miter lim="800000"/>
            <a:headEnd/>
            <a:tailEnd/>
          </a:ln>
          <a:effectLst/>
        </p:spPr>
        <p:txBody>
          <a:bodyPr lIns="91429" tIns="45714" rIns="0" bIns="45714"/>
          <a:lstStyle/>
          <a:p>
            <a:pPr fontAlgn="base">
              <a:spcBef>
                <a:spcPct val="50000"/>
              </a:spcBef>
              <a:spcAft>
                <a:spcPct val="0"/>
              </a:spcAft>
              <a:tabLst>
                <a:tab pos="285750" algn="l"/>
              </a:tabLst>
            </a:pPr>
            <a:r>
              <a:rPr lang="en-US" sz="1200" b="1" dirty="0">
                <a:solidFill>
                  <a:srgbClr val="333399"/>
                </a:solidFill>
              </a:rPr>
              <a:t>	VIDEO TIME:</a:t>
            </a:r>
          </a:p>
          <a:p>
            <a:pPr fontAlgn="base">
              <a:spcBef>
                <a:spcPct val="50000"/>
              </a:spcBef>
              <a:spcAft>
                <a:spcPct val="0"/>
              </a:spcAft>
              <a:tabLst>
                <a:tab pos="285750" algn="l"/>
              </a:tabLst>
            </a:pPr>
            <a:r>
              <a:rPr lang="en-US" sz="1200" dirty="0">
                <a:solidFill>
                  <a:srgbClr val="333399"/>
                </a:solidFill>
              </a:rPr>
              <a:t>	2:23 minutes</a:t>
            </a:r>
          </a:p>
        </p:txBody>
      </p:sp>
      <p:pic>
        <p:nvPicPr>
          <p:cNvPr id="5" name="Picture 24"/>
          <p:cNvPicPr>
            <a:picLocks noChangeAspect="1" noChangeArrowheads="1"/>
          </p:cNvPicPr>
          <p:nvPr/>
        </p:nvPicPr>
        <p:blipFill>
          <a:blip r:embed="rId4" cstate="print"/>
          <a:srcRect/>
          <a:stretch>
            <a:fillRect/>
          </a:stretch>
        </p:blipFill>
        <p:spPr bwMode="auto">
          <a:xfrm>
            <a:off x="5075053" y="3981449"/>
            <a:ext cx="304800" cy="247651"/>
          </a:xfrm>
          <a:prstGeom prst="rect">
            <a:avLst/>
          </a:prstGeom>
          <a:noFill/>
        </p:spPr>
      </p:pic>
      <p:sp>
        <p:nvSpPr>
          <p:cNvPr id="6" name="Rectangle 25"/>
          <p:cNvSpPr>
            <a:spLocks noChangeArrowheads="1"/>
          </p:cNvSpPr>
          <p:nvPr/>
        </p:nvSpPr>
        <p:spPr bwMode="auto">
          <a:xfrm>
            <a:off x="5099113" y="5013325"/>
            <a:ext cx="1447800" cy="228600"/>
          </a:xfrm>
          <a:prstGeom prst="rect">
            <a:avLst/>
          </a:prstGeom>
          <a:noFill/>
          <a:ln w="9525" algn="ctr">
            <a:noFill/>
            <a:miter lim="800000"/>
            <a:headEnd/>
            <a:tailEnd/>
          </a:ln>
          <a:effectLst/>
        </p:spPr>
        <p:txBody>
          <a:bodyPr lIns="91429" tIns="45714" rIns="0" bIns="45714"/>
          <a:lstStyle/>
          <a:p>
            <a:pPr fontAlgn="base">
              <a:spcBef>
                <a:spcPct val="50000"/>
              </a:spcBef>
              <a:spcAft>
                <a:spcPct val="0"/>
              </a:spcAft>
              <a:tabLst>
                <a:tab pos="285750" algn="l"/>
              </a:tabLst>
            </a:pPr>
            <a:r>
              <a:rPr lang="en-US" sz="1200" dirty="0">
                <a:solidFill>
                  <a:srgbClr val="333399"/>
                </a:solidFill>
              </a:rPr>
              <a:t>	</a:t>
            </a:r>
            <a:r>
              <a:rPr lang="en-US" sz="1200" b="1" dirty="0">
                <a:solidFill>
                  <a:srgbClr val="333399"/>
                </a:solidFill>
              </a:rPr>
              <a:t>MATERIALS:</a:t>
            </a:r>
          </a:p>
          <a:p>
            <a:pPr marL="169863" lvl="1" indent="-168275" fontAlgn="base">
              <a:spcBef>
                <a:spcPct val="50000"/>
              </a:spcBef>
              <a:spcAft>
                <a:spcPct val="0"/>
              </a:spcAft>
              <a:buFontTx/>
              <a:buChar char="•"/>
              <a:tabLst>
                <a:tab pos="285750" algn="l"/>
              </a:tabLst>
            </a:pPr>
            <a:r>
              <a:rPr lang="en-US" sz="1200" dirty="0">
                <a:solidFill>
                  <a:srgbClr val="333399"/>
                </a:solidFill>
              </a:rPr>
              <a:t>Video</a:t>
            </a:r>
          </a:p>
        </p:txBody>
      </p:sp>
      <p:pic>
        <p:nvPicPr>
          <p:cNvPr id="7" name="Picture 26"/>
          <p:cNvPicPr>
            <a:picLocks noChangeAspect="1" noChangeArrowheads="1"/>
          </p:cNvPicPr>
          <p:nvPr/>
        </p:nvPicPr>
        <p:blipFill>
          <a:blip r:embed="rId5" cstate="print"/>
          <a:srcRect/>
          <a:stretch>
            <a:fillRect/>
          </a:stretch>
        </p:blipFill>
        <p:spPr bwMode="auto">
          <a:xfrm>
            <a:off x="5159190" y="4965031"/>
            <a:ext cx="136525" cy="273051"/>
          </a:xfrm>
          <a:prstGeom prst="rect">
            <a:avLst/>
          </a:prstGeom>
          <a:noFill/>
          <a:ln w="9525">
            <a:noFill/>
            <a:miter lim="800000"/>
            <a:headEnd/>
            <a:tailEnd/>
          </a:ln>
        </p:spPr>
      </p:pic>
      <p:pic>
        <p:nvPicPr>
          <p:cNvPr id="9" name="Picture 28"/>
          <p:cNvPicPr>
            <a:picLocks noChangeAspect="1" noChangeArrowheads="1"/>
          </p:cNvPicPr>
          <p:nvPr/>
        </p:nvPicPr>
        <p:blipFill>
          <a:blip r:embed="rId6" cstate="print"/>
          <a:srcRect/>
          <a:stretch>
            <a:fillRect/>
          </a:stretch>
        </p:blipFill>
        <p:spPr bwMode="auto">
          <a:xfrm>
            <a:off x="457203" y="1820672"/>
            <a:ext cx="336550" cy="254000"/>
          </a:xfrm>
          <a:prstGeom prst="rect">
            <a:avLst/>
          </a:prstGeom>
          <a:noFill/>
          <a:ln w="9525">
            <a:noFill/>
            <a:miter lim="800000"/>
            <a:headEnd/>
            <a:tailEnd/>
          </a:ln>
        </p:spPr>
      </p:pic>
      <p:pic>
        <p:nvPicPr>
          <p:cNvPr id="12" name="Picture 11"/>
          <p:cNvPicPr>
            <a:picLocks noChangeAspect="1"/>
          </p:cNvPicPr>
          <p:nvPr/>
        </p:nvPicPr>
        <p:blipFill>
          <a:blip r:embed="rId7"/>
          <a:stretch>
            <a:fillRect/>
          </a:stretch>
        </p:blipFill>
        <p:spPr>
          <a:xfrm>
            <a:off x="5099113" y="914400"/>
            <a:ext cx="1377887" cy="1033272"/>
          </a:xfrm>
          <a:prstGeom prst="rect">
            <a:avLst/>
          </a:prstGeom>
        </p:spPr>
      </p:pic>
      <p:sp>
        <p:nvSpPr>
          <p:cNvPr id="3" name="Rectangle 2"/>
          <p:cNvSpPr/>
          <p:nvPr/>
        </p:nvSpPr>
        <p:spPr>
          <a:xfrm>
            <a:off x="381000" y="894347"/>
            <a:ext cx="3429000" cy="1469633"/>
          </a:xfrm>
          <a:prstGeom prst="rect">
            <a:avLst/>
          </a:prstGeom>
        </p:spPr>
        <p:txBody>
          <a:bodyPr>
            <a:spAutoFit/>
          </a:bodyPr>
          <a:lstStyle/>
          <a:p>
            <a:pPr fontAlgn="base">
              <a:spcBef>
                <a:spcPts val="720"/>
              </a:spcBef>
              <a:spcAft>
                <a:spcPct val="0"/>
              </a:spcAft>
            </a:pPr>
            <a:r>
              <a:rPr lang="en-US" sz="1200" b="1" dirty="0">
                <a:solidFill>
                  <a:srgbClr val="000000"/>
                </a:solidFill>
              </a:rPr>
              <a:t>SAY:  </a:t>
            </a:r>
          </a:p>
          <a:p>
            <a:pPr fontAlgn="base">
              <a:spcBef>
                <a:spcPts val="720"/>
              </a:spcBef>
              <a:spcAft>
                <a:spcPct val="0"/>
              </a:spcAft>
            </a:pPr>
            <a:r>
              <a:rPr lang="en-US" sz="1200" dirty="0">
                <a:solidFill>
                  <a:srgbClr val="000000"/>
                </a:solidFill>
              </a:rPr>
              <a:t>Let’s watch the second office demonstrate proper team situation monitoring.</a:t>
            </a:r>
            <a:endParaRPr lang="en-US" sz="1200" b="1" dirty="0">
              <a:solidFill>
                <a:srgbClr val="000000"/>
              </a:solidFill>
            </a:endParaRPr>
          </a:p>
          <a:p>
            <a:pPr fontAlgn="base">
              <a:spcBef>
                <a:spcPts val="720"/>
              </a:spcBef>
              <a:spcAft>
                <a:spcPct val="0"/>
              </a:spcAft>
            </a:pPr>
            <a:r>
              <a:rPr lang="en-US" sz="1200" b="1" dirty="0">
                <a:solidFill>
                  <a:srgbClr val="000000"/>
                </a:solidFill>
              </a:rPr>
              <a:t> </a:t>
            </a:r>
          </a:p>
          <a:p>
            <a:pPr fontAlgn="base">
              <a:spcBef>
                <a:spcPts val="720"/>
              </a:spcBef>
              <a:spcAft>
                <a:spcPct val="0"/>
              </a:spcAft>
            </a:pPr>
            <a:r>
              <a:rPr lang="en-US" sz="1200" b="1" i="1" dirty="0">
                <a:solidFill>
                  <a:srgbClr val="002060"/>
                </a:solidFill>
              </a:rPr>
              <a:t>       DO: </a:t>
            </a:r>
            <a:r>
              <a:rPr lang="en-US" sz="1200" i="1" dirty="0">
                <a:solidFill>
                  <a:srgbClr val="002060"/>
                </a:solidFill>
              </a:rPr>
              <a:t>Play the video by clicking the director icon on the slide.</a:t>
            </a:r>
            <a:endParaRPr lang="en-US" sz="1200" b="1" i="1" dirty="0">
              <a:solidFill>
                <a:srgbClr val="002060"/>
              </a:solidFill>
            </a:endParaRPr>
          </a:p>
        </p:txBody>
      </p:sp>
    </p:spTree>
    <p:extLst>
      <p:ext uri="{BB962C8B-B14F-4D97-AF65-F5344CB8AC3E}">
        <p14:creationId xmlns:p14="http://schemas.microsoft.com/office/powerpoint/2010/main" val="3408826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SITUATION MONITORING VIDEO</a:t>
            </a:r>
            <a:endParaRPr lang="en-US" dirty="0"/>
          </a:p>
        </p:txBody>
      </p:sp>
      <p:sp>
        <p:nvSpPr>
          <p:cNvPr id="5" name="Content Placeholder 4"/>
          <p:cNvSpPr>
            <a:spLocks noGrp="1"/>
          </p:cNvSpPr>
          <p:nvPr>
            <p:ph idx="1"/>
          </p:nvPr>
        </p:nvSpPr>
        <p:spPr/>
        <p:txBody>
          <a:bodyPr/>
          <a:lstStyle/>
          <a:p>
            <a:pPr>
              <a:spcBef>
                <a:spcPts val="720"/>
              </a:spcBef>
              <a:tabLst>
                <a:tab pos="228600" algn="l"/>
              </a:tabLst>
            </a:pPr>
            <a:r>
              <a:rPr lang="en-US" b="1" dirty="0"/>
              <a:t>	 </a:t>
            </a:r>
            <a:r>
              <a:rPr lang="en-US" b="1" dirty="0" smtClean="0"/>
              <a:t>  DISCUSSION</a:t>
            </a:r>
            <a:r>
              <a:rPr lang="en-US" b="1" dirty="0"/>
              <a:t>:</a:t>
            </a:r>
            <a:endParaRPr lang="en-US" dirty="0"/>
          </a:p>
          <a:p>
            <a:pPr>
              <a:spcBef>
                <a:spcPts val="720"/>
              </a:spcBef>
            </a:pPr>
            <a:r>
              <a:rPr lang="en-US" dirty="0"/>
              <a:t>Discuss the video and what went better this time.</a:t>
            </a:r>
          </a:p>
          <a:p>
            <a:pPr>
              <a:spcBef>
                <a:spcPts val="720"/>
              </a:spcBef>
            </a:pPr>
            <a:r>
              <a:rPr lang="en-US" dirty="0"/>
              <a:t>Possible discussion points:</a:t>
            </a:r>
          </a:p>
          <a:p>
            <a:pPr marL="457200" indent="-222250">
              <a:spcBef>
                <a:spcPts val="720"/>
              </a:spcBef>
              <a:buFont typeface="Arial" pitchFamily="34" charset="0"/>
              <a:buChar char="•"/>
            </a:pPr>
            <a:r>
              <a:rPr lang="en-US" dirty="0"/>
              <a:t>Was situation monitoring demonstrated in this video?</a:t>
            </a:r>
          </a:p>
          <a:p>
            <a:pPr marL="457200" indent="-222250">
              <a:spcBef>
                <a:spcPts val="720"/>
              </a:spcBef>
              <a:buFont typeface="Arial" pitchFamily="34" charset="0"/>
              <a:buChar char="•"/>
            </a:pPr>
            <a:r>
              <a:rPr lang="en-US" dirty="0"/>
              <a:t>Was this strategy effective?  Why was it/was it not effective?</a:t>
            </a:r>
          </a:p>
          <a:p>
            <a:pPr marL="457200" indent="-222250">
              <a:spcBef>
                <a:spcPts val="720"/>
              </a:spcBef>
              <a:buFont typeface="Arial" pitchFamily="34" charset="0"/>
              <a:buChar char="•"/>
            </a:pPr>
            <a:r>
              <a:rPr lang="en-US" dirty="0"/>
              <a:t>Did you see any other opportunities for situation monitoring to be demonstrated in this video?</a:t>
            </a:r>
          </a:p>
          <a:p>
            <a:pPr marL="457200" indent="-222250">
              <a:spcBef>
                <a:spcPts val="720"/>
              </a:spcBef>
              <a:buFont typeface="Arial" pitchFamily="34" charset="0"/>
              <a:buChar char="•"/>
            </a:pPr>
            <a:r>
              <a:rPr lang="en-US" dirty="0"/>
              <a:t>Have you encountered situations similar to this in your team?  If </a:t>
            </a:r>
            <a:r>
              <a:rPr lang="en-US" dirty="0" smtClean="0"/>
              <a:t>so, </a:t>
            </a:r>
            <a:r>
              <a:rPr lang="en-US" dirty="0"/>
              <a:t>how did you overcome it?</a:t>
            </a:r>
          </a:p>
          <a:p>
            <a:endParaRPr lang="en-US" dirty="0"/>
          </a:p>
        </p:txBody>
      </p:sp>
      <p:pic>
        <p:nvPicPr>
          <p:cNvPr id="6" name="Picture 27" descr="Discussion Icon"/>
          <p:cNvPicPr>
            <a:picLocks noChangeAspect="1" noChangeArrowheads="1"/>
          </p:cNvPicPr>
          <p:nvPr/>
        </p:nvPicPr>
        <p:blipFill>
          <a:blip r:embed="rId2" cstate="print"/>
          <a:srcRect/>
          <a:stretch>
            <a:fillRect/>
          </a:stretch>
        </p:blipFill>
        <p:spPr bwMode="auto">
          <a:xfrm>
            <a:off x="1981200" y="835861"/>
            <a:ext cx="292100" cy="292100"/>
          </a:xfrm>
          <a:prstGeom prst="rect">
            <a:avLst/>
          </a:prstGeom>
          <a:noFill/>
          <a:ln w="9525">
            <a:noFill/>
            <a:miter lim="800000"/>
            <a:headEnd/>
            <a:tailEnd/>
          </a:ln>
        </p:spPr>
      </p:pic>
      <p:pic>
        <p:nvPicPr>
          <p:cNvPr id="7" name="Picture 6"/>
          <p:cNvPicPr>
            <a:picLocks noChangeAspect="1"/>
          </p:cNvPicPr>
          <p:nvPr/>
        </p:nvPicPr>
        <p:blipFill>
          <a:blip r:embed="rId3"/>
          <a:stretch>
            <a:fillRect/>
          </a:stretch>
        </p:blipFill>
        <p:spPr>
          <a:xfrm>
            <a:off x="381000" y="899308"/>
            <a:ext cx="1377887" cy="1033272"/>
          </a:xfrm>
          <a:prstGeom prst="rect">
            <a:avLst/>
          </a:prstGeom>
        </p:spPr>
      </p:pic>
    </p:spTree>
    <p:extLst>
      <p:ext uri="{BB962C8B-B14F-4D97-AF65-F5344CB8AC3E}">
        <p14:creationId xmlns:p14="http://schemas.microsoft.com/office/powerpoint/2010/main" val="127946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SITUATION MONITORING EXERCISE</a:t>
            </a:r>
            <a:endParaRPr lang="en-US" dirty="0"/>
          </a:p>
        </p:txBody>
      </p:sp>
      <p:sp>
        <p:nvSpPr>
          <p:cNvPr id="6" name="Content Placeholder 5"/>
          <p:cNvSpPr>
            <a:spLocks noGrp="1"/>
          </p:cNvSpPr>
          <p:nvPr>
            <p:ph idx="1"/>
          </p:nvPr>
        </p:nvSpPr>
        <p:spPr/>
        <p:txBody>
          <a:bodyPr/>
          <a:lstStyle/>
          <a:p>
            <a:r>
              <a:rPr lang="en-US" b="1" dirty="0" smtClean="0"/>
              <a:t>SAY:</a:t>
            </a:r>
            <a:endParaRPr lang="en-US" dirty="0" smtClean="0"/>
          </a:p>
          <a:p>
            <a:r>
              <a:rPr lang="en-US" dirty="0" smtClean="0"/>
              <a:t>Think about your own office team and daily routines in terms of situation monitoring. Have you encountered barriers to proper situation monitoring or, if not, do you anticipate barriers in this new team structure?  </a:t>
            </a:r>
          </a:p>
          <a:p>
            <a:r>
              <a:rPr lang="en-US" dirty="0" smtClean="0"/>
              <a:t>	</a:t>
            </a:r>
          </a:p>
          <a:p>
            <a:r>
              <a:rPr lang="en-US" b="1" dirty="0" smtClean="0"/>
              <a:t>	INSTRUCTOR NOTE:</a:t>
            </a:r>
            <a:endParaRPr lang="en-US" dirty="0" smtClean="0"/>
          </a:p>
          <a:p>
            <a:r>
              <a:rPr lang="en-US" dirty="0" smtClean="0"/>
              <a:t>After a few minutes:</a:t>
            </a:r>
          </a:p>
          <a:p>
            <a:pPr lvl="2">
              <a:buFont typeface="Arial" pitchFamily="34" charset="0"/>
              <a:buChar char="•"/>
            </a:pPr>
            <a:r>
              <a:rPr lang="en-US" dirty="0" smtClean="0"/>
              <a:t>Ask participants to suggest an appropriate strategy (STEP, cross-monitoring) to address and overcome the problem. </a:t>
            </a:r>
          </a:p>
          <a:p>
            <a:pPr lvl="2">
              <a:buFont typeface="Arial" pitchFamily="34" charset="0"/>
              <a:buChar char="•"/>
            </a:pPr>
            <a:r>
              <a:rPr lang="en-US" dirty="0" smtClean="0"/>
              <a:t>Allow them about 5 minutes to group with two or three other participants and share their experiences. </a:t>
            </a:r>
          </a:p>
          <a:p>
            <a:pPr lvl="2">
              <a:buFont typeface="Arial" pitchFamily="34" charset="0"/>
              <a:buChar char="•"/>
            </a:pPr>
            <a:r>
              <a:rPr lang="en-US" dirty="0" smtClean="0"/>
              <a:t>Then ask if there are volunteers who are willing to share their experiences as well as their suggestion for a strategy that can be used to address the issue.</a:t>
            </a:r>
            <a:endParaRPr lang="en-US" dirty="0"/>
          </a:p>
        </p:txBody>
      </p:sp>
      <p:pic>
        <p:nvPicPr>
          <p:cNvPr id="7" name="Picture 23"/>
          <p:cNvPicPr>
            <a:picLocks noChangeAspect="1" noChangeArrowheads="1"/>
          </p:cNvPicPr>
          <p:nvPr/>
        </p:nvPicPr>
        <p:blipFill>
          <a:blip r:embed="rId2" cstate="print"/>
          <a:srcRect/>
          <a:stretch>
            <a:fillRect/>
          </a:stretch>
        </p:blipFill>
        <p:spPr bwMode="auto">
          <a:xfrm>
            <a:off x="381000" y="2257908"/>
            <a:ext cx="304800" cy="201612"/>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5257800" y="6809863"/>
            <a:ext cx="1066800" cy="1746767"/>
          </a:xfrm>
          <a:prstGeom prst="rect">
            <a:avLst/>
          </a:prstGeom>
          <a:noFill/>
          <a:ln w="9525">
            <a:noFill/>
            <a:miter lim="800000"/>
            <a:headEnd/>
            <a:tailEnd/>
          </a:ln>
          <a:effectLst/>
        </p:spPr>
      </p:pic>
      <p:pic>
        <p:nvPicPr>
          <p:cNvPr id="9" name="Picture 8"/>
          <p:cNvPicPr>
            <a:picLocks noChangeAspect="1"/>
          </p:cNvPicPr>
          <p:nvPr/>
        </p:nvPicPr>
        <p:blipFill>
          <a:blip r:embed="rId4"/>
          <a:stretch>
            <a:fillRect/>
          </a:stretch>
        </p:blipFill>
        <p:spPr>
          <a:xfrm>
            <a:off x="5102256" y="914400"/>
            <a:ext cx="1377887" cy="1033272"/>
          </a:xfrm>
          <a:prstGeom prst="rect">
            <a:avLst/>
          </a:prstGeom>
        </p:spPr>
      </p:pic>
    </p:spTree>
    <p:extLst>
      <p:ext uri="{BB962C8B-B14F-4D97-AF65-F5344CB8AC3E}">
        <p14:creationId xmlns:p14="http://schemas.microsoft.com/office/powerpoint/2010/main" val="4073090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 OFFICE SCENARIO</a:t>
            </a:r>
            <a:endParaRPr lang="en-US" dirty="0"/>
          </a:p>
        </p:txBody>
      </p:sp>
      <p:sp>
        <p:nvSpPr>
          <p:cNvPr id="3" name="Content Placeholder 2"/>
          <p:cNvSpPr>
            <a:spLocks noGrp="1"/>
          </p:cNvSpPr>
          <p:nvPr>
            <p:ph idx="1"/>
          </p:nvPr>
        </p:nvSpPr>
        <p:spPr/>
        <p:txBody>
          <a:bodyPr/>
          <a:lstStyle/>
          <a:p>
            <a:pPr>
              <a:spcBef>
                <a:spcPts val="720"/>
              </a:spcBef>
            </a:pPr>
            <a:r>
              <a:rPr lang="en-US" b="1" dirty="0" smtClean="0"/>
              <a:t>SAY:</a:t>
            </a:r>
            <a:endParaRPr lang="en-US" dirty="0" smtClean="0"/>
          </a:p>
          <a:p>
            <a:pPr>
              <a:spcBef>
                <a:spcPts val="720"/>
              </a:spcBef>
            </a:pPr>
            <a:r>
              <a:rPr lang="en-US" dirty="0" smtClean="0"/>
              <a:t>Now let’s look at the following scenario and see how situation monitoring can be demonstrated in the nonclinical aspects of the care team</a:t>
            </a:r>
            <a:r>
              <a:rPr lang="en-US" dirty="0"/>
              <a:t>.</a:t>
            </a:r>
            <a:endParaRPr lang="en-US" dirty="0" smtClean="0"/>
          </a:p>
          <a:p>
            <a:pPr>
              <a:spcBef>
                <a:spcPts val="720"/>
              </a:spcBef>
            </a:pPr>
            <a:endParaRPr lang="en-US" dirty="0" smtClean="0"/>
          </a:p>
          <a:p>
            <a:pPr>
              <a:spcBef>
                <a:spcPts val="720"/>
              </a:spcBef>
            </a:pPr>
            <a:r>
              <a:rPr lang="en-US" b="1" dirty="0" smtClean="0"/>
              <a:t>READ THE SCENARIO:</a:t>
            </a:r>
          </a:p>
          <a:p>
            <a:pPr marL="0" indent="0">
              <a:lnSpc>
                <a:spcPct val="100000"/>
              </a:lnSpc>
              <a:spcBef>
                <a:spcPts val="720"/>
              </a:spcBef>
              <a:buNone/>
            </a:pPr>
            <a:r>
              <a:rPr lang="en-US" i="1" dirty="0"/>
              <a:t>Susan was due for a mammogram and the provider ordered it. Upon arrival at the mammography service, Susan was told that she would have to pay for the mammogram, since her insurance company did not cover it. Confused, Susan returned to the </a:t>
            </a:r>
            <a:r>
              <a:rPr lang="en-US" i="1" dirty="0" smtClean="0"/>
              <a:t>clinic </a:t>
            </a:r>
            <a:r>
              <a:rPr lang="en-US" i="1" dirty="0"/>
              <a:t>and told the administrative assistant that she did not have the money to pay for this. She was especially upset because her mother was a breast cancer survivor. </a:t>
            </a:r>
            <a:br>
              <a:rPr lang="en-US" i="1" dirty="0"/>
            </a:br>
            <a:r>
              <a:rPr lang="en-US" i="1" dirty="0"/>
              <a:t>The administrative assistant assessed (1) the status of the situation (that a billing specialist was needed); (2</a:t>
            </a:r>
            <a:r>
              <a:rPr lang="en-US" i="1" dirty="0" smtClean="0"/>
              <a:t>) </a:t>
            </a:r>
            <a:r>
              <a:rPr lang="en-US" i="1" dirty="0"/>
              <a:t>the environment (the patient was upset); and (3) the progress </a:t>
            </a:r>
            <a:r>
              <a:rPr lang="en-US" i="1" dirty="0" smtClean="0"/>
              <a:t>toward </a:t>
            </a:r>
            <a:r>
              <a:rPr lang="en-US" i="1" dirty="0"/>
              <a:t>the goal (patient was being denied access). The billing specialist then called the insurer and clarified that the insurer had the wrong dates and Susan’s mammogram was due. The insurer realized their error and covered the mammogram.  </a:t>
            </a:r>
          </a:p>
          <a:p>
            <a:pPr marL="0" indent="0">
              <a:lnSpc>
                <a:spcPct val="100000"/>
              </a:lnSpc>
              <a:spcBef>
                <a:spcPts val="720"/>
              </a:spcBef>
              <a:buNone/>
            </a:pPr>
            <a:endParaRPr lang="en-US" i="1" dirty="0"/>
          </a:p>
          <a:p>
            <a:pPr>
              <a:spcBef>
                <a:spcPts val="720"/>
              </a:spcBef>
            </a:pPr>
            <a:r>
              <a:rPr lang="en-US" dirty="0" smtClean="0"/>
              <a:t>As with leadership, situation monitoring can be practiced by everyone within the office.  Remember, teamwork is the responsibility of everyone.</a:t>
            </a:r>
            <a:endParaRPr lang="en-US" dirty="0"/>
          </a:p>
        </p:txBody>
      </p:sp>
      <p:pic>
        <p:nvPicPr>
          <p:cNvPr id="7" name="Picture 6"/>
          <p:cNvPicPr>
            <a:picLocks noChangeAspect="1"/>
          </p:cNvPicPr>
          <p:nvPr/>
        </p:nvPicPr>
        <p:blipFill>
          <a:blip r:embed="rId2"/>
          <a:stretch>
            <a:fillRect/>
          </a:stretch>
        </p:blipFill>
        <p:spPr>
          <a:xfrm>
            <a:off x="381000" y="914400"/>
            <a:ext cx="1377887" cy="1033272"/>
          </a:xfrm>
          <a:prstGeom prst="rect">
            <a:avLst/>
          </a:prstGeom>
        </p:spPr>
      </p:pic>
    </p:spTree>
    <p:extLst>
      <p:ext uri="{BB962C8B-B14F-4D97-AF65-F5344CB8AC3E}">
        <p14:creationId xmlns:p14="http://schemas.microsoft.com/office/powerpoint/2010/main" val="191687891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ven Page">
  <a:themeElements>
    <a:clrScheme name="Even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ven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ven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ven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ven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ven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ven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ven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ven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ven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ven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ven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ven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ven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Even Page">
  <a:themeElements>
    <a:clrScheme name="Even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ven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ven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ven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ven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ven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ven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ven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ven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ven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ven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ven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ven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ven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983</Words>
  <Application>Microsoft Office PowerPoint</Application>
  <PresentationFormat>On-screen Show (4:3)</PresentationFormat>
  <Paragraphs>92</Paragraphs>
  <Slides>11</Slides>
  <Notes>2</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Default Design</vt:lpstr>
      <vt:lpstr>Even Page</vt:lpstr>
      <vt:lpstr>2_Default Design</vt:lpstr>
      <vt:lpstr>1_Even Page</vt:lpstr>
      <vt:lpstr> for OFFICE-BASED CARE  Situation Monitoring</vt:lpstr>
      <vt:lpstr>INTRODUCTION</vt:lpstr>
      <vt:lpstr>SITUATION MONITORING</vt:lpstr>
      <vt:lpstr>CROSS-MONITORING</vt:lpstr>
      <vt:lpstr>STEP</vt:lpstr>
      <vt:lpstr>SITUATION MONITORING VIDEO</vt:lpstr>
      <vt:lpstr>SITUATION MONITORING VIDEO</vt:lpstr>
      <vt:lpstr>SITUATION MONITORING EXERCISE</vt:lpstr>
      <vt:lpstr>FRONT OFFICE SCENARIO</vt:lpstr>
      <vt:lpstr>SHARED MENTAL MODEL</vt:lpstr>
      <vt:lpstr>SITUATION MONITORING TOOLS</vt:lpstr>
    </vt:vector>
  </TitlesOfParts>
  <Company>American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CARE OFFICE-BASED TEAMS  Situation Monitoring</dc:title>
  <dc:creator>Shah, Minti</dc:creator>
  <cp:lastModifiedBy>Doreen Bonnett</cp:lastModifiedBy>
  <cp:revision>17</cp:revision>
  <dcterms:created xsi:type="dcterms:W3CDTF">2015-02-12T20:40:54Z</dcterms:created>
  <dcterms:modified xsi:type="dcterms:W3CDTF">2015-09-21T19:29:12Z</dcterms:modified>
</cp:coreProperties>
</file>