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 id="2147483660" r:id="rId6"/>
  </p:sldMasterIdLst>
  <p:notesMasterIdLst>
    <p:notesMasterId r:id="rId19"/>
  </p:notesMasterIdLst>
  <p:handoutMasterIdLst>
    <p:handoutMasterId r:id="rId20"/>
  </p:handoutMasterIdLst>
  <p:sldIdLst>
    <p:sldId id="274" r:id="rId7"/>
    <p:sldId id="260" r:id="rId8"/>
    <p:sldId id="261" r:id="rId9"/>
    <p:sldId id="271" r:id="rId10"/>
    <p:sldId id="272" r:id="rId11"/>
    <p:sldId id="262" r:id="rId12"/>
    <p:sldId id="273" r:id="rId13"/>
    <p:sldId id="268" r:id="rId14"/>
    <p:sldId id="263" r:id="rId15"/>
    <p:sldId id="264" r:id="rId16"/>
    <p:sldId id="265" r:id="rId17"/>
    <p:sldId id="267" r:id="rId18"/>
  </p:sldIdLst>
  <p:sldSz cx="9144000" cy="6858000" type="screen4x3"/>
  <p:notesSz cx="6858000" cy="92964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er, Sue" initials="CS" lastIdx="10" clrIdx="0">
    <p:extLst/>
  </p:cmAuthor>
  <p:cmAuthor id="2" name="Coe, Martina" initials="CM" lastIdx="8" clrIdx="1">
    <p:extLst/>
  </p:cmAuthor>
  <p:cmAuthor id="3" name="Situ, Jennie" initials="SJ" lastIdx="3" clrIdx="2">
    <p:extLst/>
  </p:cmAuthor>
  <p:cmAuthor id="4" name="Wilkins, Amanda" initials="WA" lastIdx="1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5" autoAdjust="0"/>
    <p:restoredTop sz="86369" autoAdjust="0"/>
  </p:normalViewPr>
  <p:slideViewPr>
    <p:cSldViewPr>
      <p:cViewPr varScale="1">
        <p:scale>
          <a:sx n="72" d="100"/>
          <a:sy n="72" d="100"/>
        </p:scale>
        <p:origin x="-103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666"/>
    </p:cViewPr>
  </p:notesTextViewPr>
  <p:sorterViewPr>
    <p:cViewPr>
      <p:scale>
        <a:sx n="66" d="100"/>
        <a:sy n="66" d="100"/>
      </p:scale>
      <p:origin x="0" y="0"/>
    </p:cViewPr>
  </p:sorterViewPr>
  <p:notesViewPr>
    <p:cSldViewPr>
      <p:cViewPr varScale="1">
        <p:scale>
          <a:sx n="132" d="100"/>
          <a:sy n="132" d="100"/>
        </p:scale>
        <p:origin x="-4352" y="-11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92B24F-CF86-4C85-829C-E767A832B103}" type="doc">
      <dgm:prSet loTypeId="urn:microsoft.com/office/officeart/2005/8/layout/process5" loCatId="process" qsTypeId="urn:microsoft.com/office/officeart/2005/8/quickstyle/simple1" qsCatId="simple" csTypeId="urn:microsoft.com/office/officeart/2005/8/colors/accent4_3" csCatId="accent4" phldr="1"/>
      <dgm:spPr/>
      <dgm:t>
        <a:bodyPr/>
        <a:lstStyle/>
        <a:p>
          <a:endParaRPr lang="en-US"/>
        </a:p>
      </dgm:t>
    </dgm:pt>
    <dgm:pt modelId="{EF8141FD-C8CF-4DD6-A842-7B6A0E436025}">
      <dgm:prSet phldrT="[Text]"/>
      <dgm:spPr/>
      <dgm:t>
        <a:bodyPr/>
        <a:lstStyle/>
        <a:p>
          <a:r>
            <a:rPr lang="en-US" dirty="0" smtClean="0"/>
            <a:t>Step 1 </a:t>
          </a:r>
        </a:p>
        <a:p>
          <a:r>
            <a:rPr lang="en-US" dirty="0" smtClean="0"/>
            <a:t>Identify Leader</a:t>
          </a:r>
          <a:endParaRPr lang="en-US" dirty="0"/>
        </a:p>
      </dgm:t>
    </dgm:pt>
    <dgm:pt modelId="{3E890E1C-7DF4-46EC-BC7E-9D05B8418805}" type="parTrans" cxnId="{FFF4E72A-63BB-4B4A-920F-164560B70C7D}">
      <dgm:prSet/>
      <dgm:spPr/>
      <dgm:t>
        <a:bodyPr/>
        <a:lstStyle/>
        <a:p>
          <a:endParaRPr lang="en-US"/>
        </a:p>
      </dgm:t>
    </dgm:pt>
    <dgm:pt modelId="{3ED91882-5B4D-4FE4-8E7F-06830A1AA3FC}" type="sibTrans" cxnId="{FFF4E72A-63BB-4B4A-920F-164560B70C7D}">
      <dgm:prSet/>
      <dgm:spPr/>
      <dgm:t>
        <a:bodyPr/>
        <a:lstStyle/>
        <a:p>
          <a:endParaRPr lang="en-US"/>
        </a:p>
      </dgm:t>
    </dgm:pt>
    <dgm:pt modelId="{289C6DC4-046E-4FDB-BF5C-D434CF12713C}">
      <dgm:prSet phldrT="[Text]"/>
      <dgm:spPr/>
      <dgm:t>
        <a:bodyPr/>
        <a:lstStyle/>
        <a:p>
          <a:r>
            <a:rPr lang="en-US" dirty="0" smtClean="0"/>
            <a:t>Step 2 </a:t>
          </a:r>
        </a:p>
        <a:p>
          <a:r>
            <a:rPr lang="en-US" dirty="0" smtClean="0"/>
            <a:t>Engage Team</a:t>
          </a:r>
          <a:endParaRPr lang="en-US" dirty="0"/>
        </a:p>
      </dgm:t>
    </dgm:pt>
    <dgm:pt modelId="{6501ABDD-1062-4CB1-86BB-585C531E0B2C}" type="parTrans" cxnId="{93FCE275-0520-4B16-A994-30BCA17CBF3A}">
      <dgm:prSet/>
      <dgm:spPr/>
      <dgm:t>
        <a:bodyPr/>
        <a:lstStyle/>
        <a:p>
          <a:endParaRPr lang="en-US"/>
        </a:p>
      </dgm:t>
    </dgm:pt>
    <dgm:pt modelId="{A6C9C514-3601-47CB-90A7-775FBA42CBDA}" type="sibTrans" cxnId="{93FCE275-0520-4B16-A994-30BCA17CBF3A}">
      <dgm:prSet/>
      <dgm:spPr/>
      <dgm:t>
        <a:bodyPr/>
        <a:lstStyle/>
        <a:p>
          <a:endParaRPr lang="en-US"/>
        </a:p>
      </dgm:t>
    </dgm:pt>
    <dgm:pt modelId="{1904AD19-A715-4C87-925D-4B31CC25A88E}">
      <dgm:prSet phldrT="[Text]"/>
      <dgm:spPr/>
      <dgm:t>
        <a:bodyPr/>
        <a:lstStyle/>
        <a:p>
          <a:r>
            <a:rPr lang="en-US" dirty="0" smtClean="0"/>
            <a:t>Step 3 Complete PIA</a:t>
          </a:r>
          <a:endParaRPr lang="en-US" dirty="0"/>
        </a:p>
      </dgm:t>
    </dgm:pt>
    <dgm:pt modelId="{6AF8BDBA-CF7F-471F-8811-C0D0AA585CAB}" type="parTrans" cxnId="{2DC1B95F-6ACD-4469-A89A-B3B10F61F499}">
      <dgm:prSet/>
      <dgm:spPr/>
      <dgm:t>
        <a:bodyPr/>
        <a:lstStyle/>
        <a:p>
          <a:endParaRPr lang="en-US"/>
        </a:p>
      </dgm:t>
    </dgm:pt>
    <dgm:pt modelId="{F3803C9B-BABE-45CD-9EC4-677CD586C394}" type="sibTrans" cxnId="{2DC1B95F-6ACD-4469-A89A-B3B10F61F499}">
      <dgm:prSet/>
      <dgm:spPr/>
      <dgm:t>
        <a:bodyPr/>
        <a:lstStyle/>
        <a:p>
          <a:endParaRPr lang="en-US"/>
        </a:p>
      </dgm:t>
    </dgm:pt>
    <dgm:pt modelId="{68914367-0D16-45AE-A3C3-CC2B9932B5FA}">
      <dgm:prSet phldrT="[Text]"/>
      <dgm:spPr/>
      <dgm:t>
        <a:bodyPr/>
        <a:lstStyle/>
        <a:p>
          <a:r>
            <a:rPr lang="en-US" dirty="0" smtClean="0"/>
            <a:t>Step 4 </a:t>
          </a:r>
        </a:p>
        <a:p>
          <a:r>
            <a:rPr lang="en-US" dirty="0" smtClean="0"/>
            <a:t>Identify Patients</a:t>
          </a:r>
          <a:endParaRPr lang="en-US" dirty="0"/>
        </a:p>
      </dgm:t>
    </dgm:pt>
    <dgm:pt modelId="{9B8FB0ED-B377-4F0B-80C4-5C2F041D7E7D}" type="parTrans" cxnId="{A7BF7FC5-B3B2-4467-BCF0-0A67B3DD74CB}">
      <dgm:prSet/>
      <dgm:spPr/>
      <dgm:t>
        <a:bodyPr/>
        <a:lstStyle/>
        <a:p>
          <a:endParaRPr lang="en-US"/>
        </a:p>
      </dgm:t>
    </dgm:pt>
    <dgm:pt modelId="{09340001-E99F-4F58-BB45-54C063799F98}" type="sibTrans" cxnId="{A7BF7FC5-B3B2-4467-BCF0-0A67B3DD74CB}">
      <dgm:prSet/>
      <dgm:spPr/>
      <dgm:t>
        <a:bodyPr/>
        <a:lstStyle/>
        <a:p>
          <a:endParaRPr lang="en-US"/>
        </a:p>
      </dgm:t>
    </dgm:pt>
    <dgm:pt modelId="{580A658B-BD15-4EB5-8FFB-E1BED6B8A8BC}">
      <dgm:prSet phldrT="[Text]"/>
      <dgm:spPr/>
      <dgm:t>
        <a:bodyPr/>
        <a:lstStyle/>
        <a:p>
          <a:r>
            <a:rPr lang="en-US" dirty="0" smtClean="0"/>
            <a:t>Step 5 </a:t>
          </a:r>
        </a:p>
        <a:p>
          <a:r>
            <a:rPr lang="en-US" dirty="0" smtClean="0"/>
            <a:t>Begin Using Toolkit</a:t>
          </a:r>
          <a:endParaRPr lang="en-US" dirty="0"/>
        </a:p>
      </dgm:t>
    </dgm:pt>
    <dgm:pt modelId="{6DA8A96E-3F64-4B39-A059-84EBD4FE8E4F}" type="parTrans" cxnId="{2CE9A295-4A3E-4DDC-AD1F-3D963EDD0E54}">
      <dgm:prSet/>
      <dgm:spPr/>
      <dgm:t>
        <a:bodyPr/>
        <a:lstStyle/>
        <a:p>
          <a:endParaRPr lang="en-US"/>
        </a:p>
      </dgm:t>
    </dgm:pt>
    <dgm:pt modelId="{39F9B716-0E6C-46CB-924A-C1ACD5266035}" type="sibTrans" cxnId="{2CE9A295-4A3E-4DDC-AD1F-3D963EDD0E54}">
      <dgm:prSet/>
      <dgm:spPr/>
      <dgm:t>
        <a:bodyPr/>
        <a:lstStyle/>
        <a:p>
          <a:endParaRPr lang="en-US"/>
        </a:p>
      </dgm:t>
    </dgm:pt>
    <dgm:pt modelId="{ADF5B30F-5D1F-4BD0-9AD4-4B493B63A1C2}">
      <dgm:prSet phldrT="[Text]"/>
      <dgm:spPr/>
      <dgm:t>
        <a:bodyPr/>
        <a:lstStyle/>
        <a:p>
          <a:r>
            <a:rPr lang="en-US" dirty="0" smtClean="0"/>
            <a:t>Step 6 Integrate Toolkit</a:t>
          </a:r>
          <a:endParaRPr lang="en-US" dirty="0"/>
        </a:p>
      </dgm:t>
    </dgm:pt>
    <dgm:pt modelId="{60B39B4D-17C7-4D7C-8556-A27C995BE413}" type="parTrans" cxnId="{42622D0E-4689-4B3A-9173-EA42BA82BCFF}">
      <dgm:prSet/>
      <dgm:spPr/>
      <dgm:t>
        <a:bodyPr/>
        <a:lstStyle/>
        <a:p>
          <a:endParaRPr lang="en-US"/>
        </a:p>
      </dgm:t>
    </dgm:pt>
    <dgm:pt modelId="{AFE6495C-650F-4844-B872-DDDBD5536201}" type="sibTrans" cxnId="{42622D0E-4689-4B3A-9173-EA42BA82BCFF}">
      <dgm:prSet/>
      <dgm:spPr/>
      <dgm:t>
        <a:bodyPr/>
        <a:lstStyle/>
        <a:p>
          <a:endParaRPr lang="en-US"/>
        </a:p>
      </dgm:t>
    </dgm:pt>
    <dgm:pt modelId="{D2FC828D-4502-4EB0-909C-8405186686B2}">
      <dgm:prSet phldrT="[Text]"/>
      <dgm:spPr/>
      <dgm:t>
        <a:bodyPr/>
        <a:lstStyle/>
        <a:p>
          <a:r>
            <a:rPr lang="en-US" dirty="0" smtClean="0"/>
            <a:t>Step 7 </a:t>
          </a:r>
        </a:p>
        <a:p>
          <a:r>
            <a:rPr lang="en-US" dirty="0" smtClean="0"/>
            <a:t>All Staff Use Toolkit</a:t>
          </a:r>
          <a:endParaRPr lang="en-US" dirty="0"/>
        </a:p>
      </dgm:t>
    </dgm:pt>
    <dgm:pt modelId="{E2C849BF-8029-470E-B38B-697AE6EEAF42}" type="parTrans" cxnId="{8E54F555-6453-46B1-9E2B-88A5D031094C}">
      <dgm:prSet/>
      <dgm:spPr/>
      <dgm:t>
        <a:bodyPr/>
        <a:lstStyle/>
        <a:p>
          <a:endParaRPr lang="en-US"/>
        </a:p>
      </dgm:t>
    </dgm:pt>
    <dgm:pt modelId="{0A071330-3088-4E8E-BDBD-334B1873DC34}" type="sibTrans" cxnId="{8E54F555-6453-46B1-9E2B-88A5D031094C}">
      <dgm:prSet/>
      <dgm:spPr/>
      <dgm:t>
        <a:bodyPr/>
        <a:lstStyle/>
        <a:p>
          <a:endParaRPr lang="en-US"/>
        </a:p>
      </dgm:t>
    </dgm:pt>
    <dgm:pt modelId="{C0B23823-875D-4388-B85E-8FF186DF5C1F}">
      <dgm:prSet phldrT="[Text]"/>
      <dgm:spPr/>
      <dgm:t>
        <a:bodyPr/>
        <a:lstStyle/>
        <a:p>
          <a:r>
            <a:rPr lang="en-US" dirty="0" smtClean="0"/>
            <a:t>Step 8 </a:t>
          </a:r>
        </a:p>
        <a:p>
          <a:r>
            <a:rPr lang="en-US" dirty="0" smtClean="0"/>
            <a:t>Use Reference Materials</a:t>
          </a:r>
          <a:endParaRPr lang="en-US" dirty="0"/>
        </a:p>
      </dgm:t>
    </dgm:pt>
    <dgm:pt modelId="{2B2A73A2-A206-407D-B7BE-F356705D35AE}" type="parTrans" cxnId="{573E8FB5-9889-4AD6-898C-5315A9CB22C1}">
      <dgm:prSet/>
      <dgm:spPr/>
      <dgm:t>
        <a:bodyPr/>
        <a:lstStyle/>
        <a:p>
          <a:endParaRPr lang="en-US"/>
        </a:p>
      </dgm:t>
    </dgm:pt>
    <dgm:pt modelId="{F9D3A346-0256-4911-9635-FB2DD6CCB683}" type="sibTrans" cxnId="{573E8FB5-9889-4AD6-898C-5315A9CB22C1}">
      <dgm:prSet/>
      <dgm:spPr/>
      <dgm:t>
        <a:bodyPr/>
        <a:lstStyle/>
        <a:p>
          <a:endParaRPr lang="en-US"/>
        </a:p>
      </dgm:t>
    </dgm:pt>
    <dgm:pt modelId="{A6981714-3A9D-4CC9-A949-5759FA35FAF5}">
      <dgm:prSet phldrT="[Text]"/>
      <dgm:spPr/>
      <dgm:t>
        <a:bodyPr/>
        <a:lstStyle/>
        <a:p>
          <a:r>
            <a:rPr lang="en-US" dirty="0" smtClean="0"/>
            <a:t>Step 9 Evaluate</a:t>
          </a:r>
          <a:endParaRPr lang="en-US" dirty="0"/>
        </a:p>
      </dgm:t>
    </dgm:pt>
    <dgm:pt modelId="{46E86BCC-FBF9-4D7D-8A67-3FF7DDEA5C7E}" type="parTrans" cxnId="{795B9D88-6528-4015-AD8A-CACDB70166F9}">
      <dgm:prSet/>
      <dgm:spPr/>
      <dgm:t>
        <a:bodyPr/>
        <a:lstStyle/>
        <a:p>
          <a:endParaRPr lang="en-US"/>
        </a:p>
      </dgm:t>
    </dgm:pt>
    <dgm:pt modelId="{32943D55-5816-46C2-B604-880DFAB84CFF}" type="sibTrans" cxnId="{795B9D88-6528-4015-AD8A-CACDB70166F9}">
      <dgm:prSet/>
      <dgm:spPr/>
      <dgm:t>
        <a:bodyPr/>
        <a:lstStyle/>
        <a:p>
          <a:endParaRPr lang="en-US"/>
        </a:p>
      </dgm:t>
    </dgm:pt>
    <dgm:pt modelId="{58635683-B694-475C-B40B-53FE87E9A9EE}" type="pres">
      <dgm:prSet presAssocID="{6092B24F-CF86-4C85-829C-E767A832B103}" presName="diagram" presStyleCnt="0">
        <dgm:presLayoutVars>
          <dgm:dir/>
          <dgm:resizeHandles val="exact"/>
        </dgm:presLayoutVars>
      </dgm:prSet>
      <dgm:spPr/>
      <dgm:t>
        <a:bodyPr/>
        <a:lstStyle/>
        <a:p>
          <a:endParaRPr lang="en-US"/>
        </a:p>
      </dgm:t>
    </dgm:pt>
    <dgm:pt modelId="{C6CCBA77-6412-4C68-A03D-AAC50CFAEC19}" type="pres">
      <dgm:prSet presAssocID="{EF8141FD-C8CF-4DD6-A842-7B6A0E436025}" presName="node" presStyleLbl="node1" presStyleIdx="0" presStyleCnt="9">
        <dgm:presLayoutVars>
          <dgm:bulletEnabled val="1"/>
        </dgm:presLayoutVars>
      </dgm:prSet>
      <dgm:spPr/>
      <dgm:t>
        <a:bodyPr/>
        <a:lstStyle/>
        <a:p>
          <a:endParaRPr lang="en-US"/>
        </a:p>
      </dgm:t>
    </dgm:pt>
    <dgm:pt modelId="{10808990-8258-4B2A-9EF9-632B2D034F77}" type="pres">
      <dgm:prSet presAssocID="{3ED91882-5B4D-4FE4-8E7F-06830A1AA3FC}" presName="sibTrans" presStyleLbl="sibTrans2D1" presStyleIdx="0" presStyleCnt="8"/>
      <dgm:spPr/>
      <dgm:t>
        <a:bodyPr/>
        <a:lstStyle/>
        <a:p>
          <a:endParaRPr lang="en-US"/>
        </a:p>
      </dgm:t>
    </dgm:pt>
    <dgm:pt modelId="{27D458F1-BB22-49A1-87CA-BA9565729DE9}" type="pres">
      <dgm:prSet presAssocID="{3ED91882-5B4D-4FE4-8E7F-06830A1AA3FC}" presName="connectorText" presStyleLbl="sibTrans2D1" presStyleIdx="0" presStyleCnt="8"/>
      <dgm:spPr/>
      <dgm:t>
        <a:bodyPr/>
        <a:lstStyle/>
        <a:p>
          <a:endParaRPr lang="en-US"/>
        </a:p>
      </dgm:t>
    </dgm:pt>
    <dgm:pt modelId="{735CA149-CE99-4E63-8F4F-2672EC6C7284}" type="pres">
      <dgm:prSet presAssocID="{289C6DC4-046E-4FDB-BF5C-D434CF12713C}" presName="node" presStyleLbl="node1" presStyleIdx="1" presStyleCnt="9">
        <dgm:presLayoutVars>
          <dgm:bulletEnabled val="1"/>
        </dgm:presLayoutVars>
      </dgm:prSet>
      <dgm:spPr/>
      <dgm:t>
        <a:bodyPr/>
        <a:lstStyle/>
        <a:p>
          <a:endParaRPr lang="en-US"/>
        </a:p>
      </dgm:t>
    </dgm:pt>
    <dgm:pt modelId="{07560732-A0DE-4B3A-9B00-82FEB347CFEB}" type="pres">
      <dgm:prSet presAssocID="{A6C9C514-3601-47CB-90A7-775FBA42CBDA}" presName="sibTrans" presStyleLbl="sibTrans2D1" presStyleIdx="1" presStyleCnt="8"/>
      <dgm:spPr/>
      <dgm:t>
        <a:bodyPr/>
        <a:lstStyle/>
        <a:p>
          <a:endParaRPr lang="en-US"/>
        </a:p>
      </dgm:t>
    </dgm:pt>
    <dgm:pt modelId="{FAF967C5-18AA-4B10-B3D4-44A796B94D6A}" type="pres">
      <dgm:prSet presAssocID="{A6C9C514-3601-47CB-90A7-775FBA42CBDA}" presName="connectorText" presStyleLbl="sibTrans2D1" presStyleIdx="1" presStyleCnt="8"/>
      <dgm:spPr/>
      <dgm:t>
        <a:bodyPr/>
        <a:lstStyle/>
        <a:p>
          <a:endParaRPr lang="en-US"/>
        </a:p>
      </dgm:t>
    </dgm:pt>
    <dgm:pt modelId="{6CDB046C-7BF0-414C-AA30-0FE924947C46}" type="pres">
      <dgm:prSet presAssocID="{1904AD19-A715-4C87-925D-4B31CC25A88E}" presName="node" presStyleLbl="node1" presStyleIdx="2" presStyleCnt="9">
        <dgm:presLayoutVars>
          <dgm:bulletEnabled val="1"/>
        </dgm:presLayoutVars>
      </dgm:prSet>
      <dgm:spPr/>
      <dgm:t>
        <a:bodyPr/>
        <a:lstStyle/>
        <a:p>
          <a:endParaRPr lang="en-US"/>
        </a:p>
      </dgm:t>
    </dgm:pt>
    <dgm:pt modelId="{A6C838A3-8AFF-4830-ABA6-2F04BB25C9A4}" type="pres">
      <dgm:prSet presAssocID="{F3803C9B-BABE-45CD-9EC4-677CD586C394}" presName="sibTrans" presStyleLbl="sibTrans2D1" presStyleIdx="2" presStyleCnt="8"/>
      <dgm:spPr/>
      <dgm:t>
        <a:bodyPr/>
        <a:lstStyle/>
        <a:p>
          <a:endParaRPr lang="en-US"/>
        </a:p>
      </dgm:t>
    </dgm:pt>
    <dgm:pt modelId="{99A4C465-C999-4D59-80F8-8B87F19BDC8D}" type="pres">
      <dgm:prSet presAssocID="{F3803C9B-BABE-45CD-9EC4-677CD586C394}" presName="connectorText" presStyleLbl="sibTrans2D1" presStyleIdx="2" presStyleCnt="8"/>
      <dgm:spPr/>
      <dgm:t>
        <a:bodyPr/>
        <a:lstStyle/>
        <a:p>
          <a:endParaRPr lang="en-US"/>
        </a:p>
      </dgm:t>
    </dgm:pt>
    <dgm:pt modelId="{C3DC8872-AAA0-4736-8EEF-CCD9F23AAA76}" type="pres">
      <dgm:prSet presAssocID="{68914367-0D16-45AE-A3C3-CC2B9932B5FA}" presName="node" presStyleLbl="node1" presStyleIdx="3" presStyleCnt="9">
        <dgm:presLayoutVars>
          <dgm:bulletEnabled val="1"/>
        </dgm:presLayoutVars>
      </dgm:prSet>
      <dgm:spPr/>
      <dgm:t>
        <a:bodyPr/>
        <a:lstStyle/>
        <a:p>
          <a:endParaRPr lang="en-US"/>
        </a:p>
      </dgm:t>
    </dgm:pt>
    <dgm:pt modelId="{1CE6902D-B762-4B1C-8644-4FB98F1D26CD}" type="pres">
      <dgm:prSet presAssocID="{09340001-E99F-4F58-BB45-54C063799F98}" presName="sibTrans" presStyleLbl="sibTrans2D1" presStyleIdx="3" presStyleCnt="8"/>
      <dgm:spPr/>
      <dgm:t>
        <a:bodyPr/>
        <a:lstStyle/>
        <a:p>
          <a:endParaRPr lang="en-US"/>
        </a:p>
      </dgm:t>
    </dgm:pt>
    <dgm:pt modelId="{E204340C-834D-49C8-B92E-AFCB2011B822}" type="pres">
      <dgm:prSet presAssocID="{09340001-E99F-4F58-BB45-54C063799F98}" presName="connectorText" presStyleLbl="sibTrans2D1" presStyleIdx="3" presStyleCnt="8"/>
      <dgm:spPr/>
      <dgm:t>
        <a:bodyPr/>
        <a:lstStyle/>
        <a:p>
          <a:endParaRPr lang="en-US"/>
        </a:p>
      </dgm:t>
    </dgm:pt>
    <dgm:pt modelId="{BD38374F-18E2-4762-BD8E-9D5E66C2F896}" type="pres">
      <dgm:prSet presAssocID="{580A658B-BD15-4EB5-8FFB-E1BED6B8A8BC}" presName="node" presStyleLbl="node1" presStyleIdx="4" presStyleCnt="9">
        <dgm:presLayoutVars>
          <dgm:bulletEnabled val="1"/>
        </dgm:presLayoutVars>
      </dgm:prSet>
      <dgm:spPr/>
      <dgm:t>
        <a:bodyPr/>
        <a:lstStyle/>
        <a:p>
          <a:endParaRPr lang="en-US"/>
        </a:p>
      </dgm:t>
    </dgm:pt>
    <dgm:pt modelId="{BDB5D4DB-7F5E-4A49-AD60-A02BA93EEF90}" type="pres">
      <dgm:prSet presAssocID="{39F9B716-0E6C-46CB-924A-C1ACD5266035}" presName="sibTrans" presStyleLbl="sibTrans2D1" presStyleIdx="4" presStyleCnt="8"/>
      <dgm:spPr/>
      <dgm:t>
        <a:bodyPr/>
        <a:lstStyle/>
        <a:p>
          <a:endParaRPr lang="en-US"/>
        </a:p>
      </dgm:t>
    </dgm:pt>
    <dgm:pt modelId="{F4DE78E2-10A6-41F8-BE9E-4B0276A9B130}" type="pres">
      <dgm:prSet presAssocID="{39F9B716-0E6C-46CB-924A-C1ACD5266035}" presName="connectorText" presStyleLbl="sibTrans2D1" presStyleIdx="4" presStyleCnt="8"/>
      <dgm:spPr/>
      <dgm:t>
        <a:bodyPr/>
        <a:lstStyle/>
        <a:p>
          <a:endParaRPr lang="en-US"/>
        </a:p>
      </dgm:t>
    </dgm:pt>
    <dgm:pt modelId="{5D5BA1C7-08E5-4CC8-9168-0AA98DE7D1AB}" type="pres">
      <dgm:prSet presAssocID="{ADF5B30F-5D1F-4BD0-9AD4-4B493B63A1C2}" presName="node" presStyleLbl="node1" presStyleIdx="5" presStyleCnt="9">
        <dgm:presLayoutVars>
          <dgm:bulletEnabled val="1"/>
        </dgm:presLayoutVars>
      </dgm:prSet>
      <dgm:spPr/>
      <dgm:t>
        <a:bodyPr/>
        <a:lstStyle/>
        <a:p>
          <a:endParaRPr lang="en-US"/>
        </a:p>
      </dgm:t>
    </dgm:pt>
    <dgm:pt modelId="{FF396AB9-457F-4CED-BED7-0D6B3D825021}" type="pres">
      <dgm:prSet presAssocID="{AFE6495C-650F-4844-B872-DDDBD5536201}" presName="sibTrans" presStyleLbl="sibTrans2D1" presStyleIdx="5" presStyleCnt="8"/>
      <dgm:spPr/>
      <dgm:t>
        <a:bodyPr/>
        <a:lstStyle/>
        <a:p>
          <a:endParaRPr lang="en-US"/>
        </a:p>
      </dgm:t>
    </dgm:pt>
    <dgm:pt modelId="{3E194215-2F84-4691-89FF-B8A518CCDA2A}" type="pres">
      <dgm:prSet presAssocID="{AFE6495C-650F-4844-B872-DDDBD5536201}" presName="connectorText" presStyleLbl="sibTrans2D1" presStyleIdx="5" presStyleCnt="8"/>
      <dgm:spPr/>
      <dgm:t>
        <a:bodyPr/>
        <a:lstStyle/>
        <a:p>
          <a:endParaRPr lang="en-US"/>
        </a:p>
      </dgm:t>
    </dgm:pt>
    <dgm:pt modelId="{4F386FA7-565F-46AB-9767-C482677E3347}" type="pres">
      <dgm:prSet presAssocID="{D2FC828D-4502-4EB0-909C-8405186686B2}" presName="node" presStyleLbl="node1" presStyleIdx="6" presStyleCnt="9">
        <dgm:presLayoutVars>
          <dgm:bulletEnabled val="1"/>
        </dgm:presLayoutVars>
      </dgm:prSet>
      <dgm:spPr/>
      <dgm:t>
        <a:bodyPr/>
        <a:lstStyle/>
        <a:p>
          <a:endParaRPr lang="en-US"/>
        </a:p>
      </dgm:t>
    </dgm:pt>
    <dgm:pt modelId="{82255DED-2897-4F5D-A744-4A23B3387860}" type="pres">
      <dgm:prSet presAssocID="{0A071330-3088-4E8E-BDBD-334B1873DC34}" presName="sibTrans" presStyleLbl="sibTrans2D1" presStyleIdx="6" presStyleCnt="8"/>
      <dgm:spPr/>
      <dgm:t>
        <a:bodyPr/>
        <a:lstStyle/>
        <a:p>
          <a:endParaRPr lang="en-US"/>
        </a:p>
      </dgm:t>
    </dgm:pt>
    <dgm:pt modelId="{FE681E9F-AF6B-45BE-8BD0-65728D1CBDCE}" type="pres">
      <dgm:prSet presAssocID="{0A071330-3088-4E8E-BDBD-334B1873DC34}" presName="connectorText" presStyleLbl="sibTrans2D1" presStyleIdx="6" presStyleCnt="8"/>
      <dgm:spPr/>
      <dgm:t>
        <a:bodyPr/>
        <a:lstStyle/>
        <a:p>
          <a:endParaRPr lang="en-US"/>
        </a:p>
      </dgm:t>
    </dgm:pt>
    <dgm:pt modelId="{58D84E17-964E-4518-8A3D-9C5EA7ABFFC2}" type="pres">
      <dgm:prSet presAssocID="{C0B23823-875D-4388-B85E-8FF186DF5C1F}" presName="node" presStyleLbl="node1" presStyleIdx="7" presStyleCnt="9">
        <dgm:presLayoutVars>
          <dgm:bulletEnabled val="1"/>
        </dgm:presLayoutVars>
      </dgm:prSet>
      <dgm:spPr/>
      <dgm:t>
        <a:bodyPr/>
        <a:lstStyle/>
        <a:p>
          <a:endParaRPr lang="en-US"/>
        </a:p>
      </dgm:t>
    </dgm:pt>
    <dgm:pt modelId="{4F7DE211-663B-430D-8DA8-77A5C0A67B18}" type="pres">
      <dgm:prSet presAssocID="{F9D3A346-0256-4911-9635-FB2DD6CCB683}" presName="sibTrans" presStyleLbl="sibTrans2D1" presStyleIdx="7" presStyleCnt="8"/>
      <dgm:spPr/>
      <dgm:t>
        <a:bodyPr/>
        <a:lstStyle/>
        <a:p>
          <a:endParaRPr lang="en-US"/>
        </a:p>
      </dgm:t>
    </dgm:pt>
    <dgm:pt modelId="{80F13903-D0F7-4AC5-B9FD-60B886D7A46F}" type="pres">
      <dgm:prSet presAssocID="{F9D3A346-0256-4911-9635-FB2DD6CCB683}" presName="connectorText" presStyleLbl="sibTrans2D1" presStyleIdx="7" presStyleCnt="8"/>
      <dgm:spPr/>
      <dgm:t>
        <a:bodyPr/>
        <a:lstStyle/>
        <a:p>
          <a:endParaRPr lang="en-US"/>
        </a:p>
      </dgm:t>
    </dgm:pt>
    <dgm:pt modelId="{07211F9D-E877-4BFC-9FE7-3B11DFFC8397}" type="pres">
      <dgm:prSet presAssocID="{A6981714-3A9D-4CC9-A949-5759FA35FAF5}" presName="node" presStyleLbl="node1" presStyleIdx="8" presStyleCnt="9">
        <dgm:presLayoutVars>
          <dgm:bulletEnabled val="1"/>
        </dgm:presLayoutVars>
      </dgm:prSet>
      <dgm:spPr/>
      <dgm:t>
        <a:bodyPr/>
        <a:lstStyle/>
        <a:p>
          <a:endParaRPr lang="en-US"/>
        </a:p>
      </dgm:t>
    </dgm:pt>
  </dgm:ptLst>
  <dgm:cxnLst>
    <dgm:cxn modelId="{2CE9A295-4A3E-4DDC-AD1F-3D963EDD0E54}" srcId="{6092B24F-CF86-4C85-829C-E767A832B103}" destId="{580A658B-BD15-4EB5-8FFB-E1BED6B8A8BC}" srcOrd="4" destOrd="0" parTransId="{6DA8A96E-3F64-4B39-A059-84EBD4FE8E4F}" sibTransId="{39F9B716-0E6C-46CB-924A-C1ACD5266035}"/>
    <dgm:cxn modelId="{EB01077E-678A-447D-A39A-7F362DA77343}" type="presOf" srcId="{580A658B-BD15-4EB5-8FFB-E1BED6B8A8BC}" destId="{BD38374F-18E2-4762-BD8E-9D5E66C2F896}" srcOrd="0" destOrd="0" presId="urn:microsoft.com/office/officeart/2005/8/layout/process5"/>
    <dgm:cxn modelId="{0351DBFB-C92E-4BB3-956F-B0B6AD6FABCC}" type="presOf" srcId="{EF8141FD-C8CF-4DD6-A842-7B6A0E436025}" destId="{C6CCBA77-6412-4C68-A03D-AAC50CFAEC19}" srcOrd="0" destOrd="0" presId="urn:microsoft.com/office/officeart/2005/8/layout/process5"/>
    <dgm:cxn modelId="{1EC5F890-B3EB-4B36-9441-149F25291D71}" type="presOf" srcId="{A6C9C514-3601-47CB-90A7-775FBA42CBDA}" destId="{07560732-A0DE-4B3A-9B00-82FEB347CFEB}" srcOrd="0" destOrd="0" presId="urn:microsoft.com/office/officeart/2005/8/layout/process5"/>
    <dgm:cxn modelId="{2838C57C-AFE6-4036-8574-93B2DB2548ED}" type="presOf" srcId="{0A071330-3088-4E8E-BDBD-334B1873DC34}" destId="{FE681E9F-AF6B-45BE-8BD0-65728D1CBDCE}" srcOrd="1" destOrd="0" presId="urn:microsoft.com/office/officeart/2005/8/layout/process5"/>
    <dgm:cxn modelId="{FFF4E72A-63BB-4B4A-920F-164560B70C7D}" srcId="{6092B24F-CF86-4C85-829C-E767A832B103}" destId="{EF8141FD-C8CF-4DD6-A842-7B6A0E436025}" srcOrd="0" destOrd="0" parTransId="{3E890E1C-7DF4-46EC-BC7E-9D05B8418805}" sibTransId="{3ED91882-5B4D-4FE4-8E7F-06830A1AA3FC}"/>
    <dgm:cxn modelId="{13807B32-8230-4748-8455-CF65FE60961A}" type="presOf" srcId="{F3803C9B-BABE-45CD-9EC4-677CD586C394}" destId="{A6C838A3-8AFF-4830-ABA6-2F04BB25C9A4}" srcOrd="0" destOrd="0" presId="urn:microsoft.com/office/officeart/2005/8/layout/process5"/>
    <dgm:cxn modelId="{8E54F555-6453-46B1-9E2B-88A5D031094C}" srcId="{6092B24F-CF86-4C85-829C-E767A832B103}" destId="{D2FC828D-4502-4EB0-909C-8405186686B2}" srcOrd="6" destOrd="0" parTransId="{E2C849BF-8029-470E-B38B-697AE6EEAF42}" sibTransId="{0A071330-3088-4E8E-BDBD-334B1873DC34}"/>
    <dgm:cxn modelId="{B58662E8-0B75-4E57-89AF-49844C23677F}" type="presOf" srcId="{0A071330-3088-4E8E-BDBD-334B1873DC34}" destId="{82255DED-2897-4F5D-A744-4A23B3387860}" srcOrd="0" destOrd="0" presId="urn:microsoft.com/office/officeart/2005/8/layout/process5"/>
    <dgm:cxn modelId="{716D519C-CAF9-4879-AC0A-0774138A8C0C}" type="presOf" srcId="{39F9B716-0E6C-46CB-924A-C1ACD5266035}" destId="{BDB5D4DB-7F5E-4A49-AD60-A02BA93EEF90}" srcOrd="0" destOrd="0" presId="urn:microsoft.com/office/officeart/2005/8/layout/process5"/>
    <dgm:cxn modelId="{A7BF7FC5-B3B2-4467-BCF0-0A67B3DD74CB}" srcId="{6092B24F-CF86-4C85-829C-E767A832B103}" destId="{68914367-0D16-45AE-A3C3-CC2B9932B5FA}" srcOrd="3" destOrd="0" parTransId="{9B8FB0ED-B377-4F0B-80C4-5C2F041D7E7D}" sibTransId="{09340001-E99F-4F58-BB45-54C063799F98}"/>
    <dgm:cxn modelId="{E44E40CC-958F-48F6-A6F7-6791F338CA20}" type="presOf" srcId="{F3803C9B-BABE-45CD-9EC4-677CD586C394}" destId="{99A4C465-C999-4D59-80F8-8B87F19BDC8D}" srcOrd="1" destOrd="0" presId="urn:microsoft.com/office/officeart/2005/8/layout/process5"/>
    <dgm:cxn modelId="{C18D0836-2051-494B-B084-7C7F6E2FA236}" type="presOf" srcId="{289C6DC4-046E-4FDB-BF5C-D434CF12713C}" destId="{735CA149-CE99-4E63-8F4F-2672EC6C7284}" srcOrd="0" destOrd="0" presId="urn:microsoft.com/office/officeart/2005/8/layout/process5"/>
    <dgm:cxn modelId="{E66D1D0C-2CDA-4017-B9F6-1FD21A6A0E1B}" type="presOf" srcId="{ADF5B30F-5D1F-4BD0-9AD4-4B493B63A1C2}" destId="{5D5BA1C7-08E5-4CC8-9168-0AA98DE7D1AB}" srcOrd="0" destOrd="0" presId="urn:microsoft.com/office/officeart/2005/8/layout/process5"/>
    <dgm:cxn modelId="{559E226D-5A3E-47C9-9B16-08BC44923CBB}" type="presOf" srcId="{C0B23823-875D-4388-B85E-8FF186DF5C1F}" destId="{58D84E17-964E-4518-8A3D-9C5EA7ABFFC2}" srcOrd="0" destOrd="0" presId="urn:microsoft.com/office/officeart/2005/8/layout/process5"/>
    <dgm:cxn modelId="{93FCE275-0520-4B16-A994-30BCA17CBF3A}" srcId="{6092B24F-CF86-4C85-829C-E767A832B103}" destId="{289C6DC4-046E-4FDB-BF5C-D434CF12713C}" srcOrd="1" destOrd="0" parTransId="{6501ABDD-1062-4CB1-86BB-585C531E0B2C}" sibTransId="{A6C9C514-3601-47CB-90A7-775FBA42CBDA}"/>
    <dgm:cxn modelId="{FD11A808-AE07-4D5D-B518-E578FC412995}" type="presOf" srcId="{1904AD19-A715-4C87-925D-4B31CC25A88E}" destId="{6CDB046C-7BF0-414C-AA30-0FE924947C46}" srcOrd="0" destOrd="0" presId="urn:microsoft.com/office/officeart/2005/8/layout/process5"/>
    <dgm:cxn modelId="{FDDF1FF2-4AD3-4EB6-96C5-7BBB41D40C70}" type="presOf" srcId="{39F9B716-0E6C-46CB-924A-C1ACD5266035}" destId="{F4DE78E2-10A6-41F8-BE9E-4B0276A9B130}" srcOrd="1" destOrd="0" presId="urn:microsoft.com/office/officeart/2005/8/layout/process5"/>
    <dgm:cxn modelId="{2DC1B95F-6ACD-4469-A89A-B3B10F61F499}" srcId="{6092B24F-CF86-4C85-829C-E767A832B103}" destId="{1904AD19-A715-4C87-925D-4B31CC25A88E}" srcOrd="2" destOrd="0" parTransId="{6AF8BDBA-CF7F-471F-8811-C0D0AA585CAB}" sibTransId="{F3803C9B-BABE-45CD-9EC4-677CD586C394}"/>
    <dgm:cxn modelId="{4299F68A-CFCF-431D-9878-A13D507F08BC}" type="presOf" srcId="{6092B24F-CF86-4C85-829C-E767A832B103}" destId="{58635683-B694-475C-B40B-53FE87E9A9EE}" srcOrd="0" destOrd="0" presId="urn:microsoft.com/office/officeart/2005/8/layout/process5"/>
    <dgm:cxn modelId="{32E6AD45-8B86-429F-808E-37F56337869A}" type="presOf" srcId="{09340001-E99F-4F58-BB45-54C063799F98}" destId="{E204340C-834D-49C8-B92E-AFCB2011B822}" srcOrd="1" destOrd="0" presId="urn:microsoft.com/office/officeart/2005/8/layout/process5"/>
    <dgm:cxn modelId="{4E726D3B-D61F-4376-BFD8-1E6E985CABC7}" type="presOf" srcId="{3ED91882-5B4D-4FE4-8E7F-06830A1AA3FC}" destId="{27D458F1-BB22-49A1-87CA-BA9565729DE9}" srcOrd="1" destOrd="0" presId="urn:microsoft.com/office/officeart/2005/8/layout/process5"/>
    <dgm:cxn modelId="{4199BE80-0BA9-4820-85A6-58045E0DE604}" type="presOf" srcId="{D2FC828D-4502-4EB0-909C-8405186686B2}" destId="{4F386FA7-565F-46AB-9767-C482677E3347}" srcOrd="0" destOrd="0" presId="urn:microsoft.com/office/officeart/2005/8/layout/process5"/>
    <dgm:cxn modelId="{2A78B1CD-AC81-4E49-BFBC-E550F3B9AFA3}" type="presOf" srcId="{F9D3A346-0256-4911-9635-FB2DD6CCB683}" destId="{4F7DE211-663B-430D-8DA8-77A5C0A67B18}" srcOrd="0" destOrd="0" presId="urn:microsoft.com/office/officeart/2005/8/layout/process5"/>
    <dgm:cxn modelId="{42622D0E-4689-4B3A-9173-EA42BA82BCFF}" srcId="{6092B24F-CF86-4C85-829C-E767A832B103}" destId="{ADF5B30F-5D1F-4BD0-9AD4-4B493B63A1C2}" srcOrd="5" destOrd="0" parTransId="{60B39B4D-17C7-4D7C-8556-A27C995BE413}" sibTransId="{AFE6495C-650F-4844-B872-DDDBD5536201}"/>
    <dgm:cxn modelId="{486698F1-D982-4357-A7DB-ADB009D593C5}" type="presOf" srcId="{09340001-E99F-4F58-BB45-54C063799F98}" destId="{1CE6902D-B762-4B1C-8644-4FB98F1D26CD}" srcOrd="0" destOrd="0" presId="urn:microsoft.com/office/officeart/2005/8/layout/process5"/>
    <dgm:cxn modelId="{90F88FD2-FAC5-420A-8311-D3A5E5C4E879}" type="presOf" srcId="{AFE6495C-650F-4844-B872-DDDBD5536201}" destId="{3E194215-2F84-4691-89FF-B8A518CCDA2A}" srcOrd="1" destOrd="0" presId="urn:microsoft.com/office/officeart/2005/8/layout/process5"/>
    <dgm:cxn modelId="{F67E0E89-6016-431D-A914-3F605B706F48}" type="presOf" srcId="{F9D3A346-0256-4911-9635-FB2DD6CCB683}" destId="{80F13903-D0F7-4AC5-B9FD-60B886D7A46F}" srcOrd="1" destOrd="0" presId="urn:microsoft.com/office/officeart/2005/8/layout/process5"/>
    <dgm:cxn modelId="{795B9D88-6528-4015-AD8A-CACDB70166F9}" srcId="{6092B24F-CF86-4C85-829C-E767A832B103}" destId="{A6981714-3A9D-4CC9-A949-5759FA35FAF5}" srcOrd="8" destOrd="0" parTransId="{46E86BCC-FBF9-4D7D-8A67-3FF7DDEA5C7E}" sibTransId="{32943D55-5816-46C2-B604-880DFAB84CFF}"/>
    <dgm:cxn modelId="{205514CD-6FBF-4ADE-A09B-964417D53134}" type="presOf" srcId="{A6981714-3A9D-4CC9-A949-5759FA35FAF5}" destId="{07211F9D-E877-4BFC-9FE7-3B11DFFC8397}" srcOrd="0" destOrd="0" presId="urn:microsoft.com/office/officeart/2005/8/layout/process5"/>
    <dgm:cxn modelId="{44F919B4-4F48-47A8-A321-5AC9A73390AB}" type="presOf" srcId="{68914367-0D16-45AE-A3C3-CC2B9932B5FA}" destId="{C3DC8872-AAA0-4736-8EEF-CCD9F23AAA76}" srcOrd="0" destOrd="0" presId="urn:microsoft.com/office/officeart/2005/8/layout/process5"/>
    <dgm:cxn modelId="{53A6AB62-B847-4061-A01B-03F8846064D8}" type="presOf" srcId="{AFE6495C-650F-4844-B872-DDDBD5536201}" destId="{FF396AB9-457F-4CED-BED7-0D6B3D825021}" srcOrd="0" destOrd="0" presId="urn:microsoft.com/office/officeart/2005/8/layout/process5"/>
    <dgm:cxn modelId="{3AB49455-5BFD-447F-9260-381E412EC7FF}" type="presOf" srcId="{A6C9C514-3601-47CB-90A7-775FBA42CBDA}" destId="{FAF967C5-18AA-4B10-B3D4-44A796B94D6A}" srcOrd="1" destOrd="0" presId="urn:microsoft.com/office/officeart/2005/8/layout/process5"/>
    <dgm:cxn modelId="{573E8FB5-9889-4AD6-898C-5315A9CB22C1}" srcId="{6092B24F-CF86-4C85-829C-E767A832B103}" destId="{C0B23823-875D-4388-B85E-8FF186DF5C1F}" srcOrd="7" destOrd="0" parTransId="{2B2A73A2-A206-407D-B7BE-F356705D35AE}" sibTransId="{F9D3A346-0256-4911-9635-FB2DD6CCB683}"/>
    <dgm:cxn modelId="{E3451D8E-1FCC-4D08-9B39-4570B92A7356}" type="presOf" srcId="{3ED91882-5B4D-4FE4-8E7F-06830A1AA3FC}" destId="{10808990-8258-4B2A-9EF9-632B2D034F77}" srcOrd="0" destOrd="0" presId="urn:microsoft.com/office/officeart/2005/8/layout/process5"/>
    <dgm:cxn modelId="{C376FD5A-DD2C-445A-B6DD-D062AA5E020B}" type="presParOf" srcId="{58635683-B694-475C-B40B-53FE87E9A9EE}" destId="{C6CCBA77-6412-4C68-A03D-AAC50CFAEC19}" srcOrd="0" destOrd="0" presId="urn:microsoft.com/office/officeart/2005/8/layout/process5"/>
    <dgm:cxn modelId="{E3C82C07-B99B-41EF-99CA-2FC7959EB346}" type="presParOf" srcId="{58635683-B694-475C-B40B-53FE87E9A9EE}" destId="{10808990-8258-4B2A-9EF9-632B2D034F77}" srcOrd="1" destOrd="0" presId="urn:microsoft.com/office/officeart/2005/8/layout/process5"/>
    <dgm:cxn modelId="{EE2EBE85-E250-4493-A2F0-9053CAB75043}" type="presParOf" srcId="{10808990-8258-4B2A-9EF9-632B2D034F77}" destId="{27D458F1-BB22-49A1-87CA-BA9565729DE9}" srcOrd="0" destOrd="0" presId="urn:microsoft.com/office/officeart/2005/8/layout/process5"/>
    <dgm:cxn modelId="{D879118D-EDA7-4E60-9388-0F2CDA5C6B77}" type="presParOf" srcId="{58635683-B694-475C-B40B-53FE87E9A9EE}" destId="{735CA149-CE99-4E63-8F4F-2672EC6C7284}" srcOrd="2" destOrd="0" presId="urn:microsoft.com/office/officeart/2005/8/layout/process5"/>
    <dgm:cxn modelId="{A08A96CC-6E35-48E5-A059-9F914732B026}" type="presParOf" srcId="{58635683-B694-475C-B40B-53FE87E9A9EE}" destId="{07560732-A0DE-4B3A-9B00-82FEB347CFEB}" srcOrd="3" destOrd="0" presId="urn:microsoft.com/office/officeart/2005/8/layout/process5"/>
    <dgm:cxn modelId="{E68B7F1D-E694-41E4-A67E-0A4D4E9CF0BD}" type="presParOf" srcId="{07560732-A0DE-4B3A-9B00-82FEB347CFEB}" destId="{FAF967C5-18AA-4B10-B3D4-44A796B94D6A}" srcOrd="0" destOrd="0" presId="urn:microsoft.com/office/officeart/2005/8/layout/process5"/>
    <dgm:cxn modelId="{63CDB0F9-500D-4F81-B217-88499C55CFB4}" type="presParOf" srcId="{58635683-B694-475C-B40B-53FE87E9A9EE}" destId="{6CDB046C-7BF0-414C-AA30-0FE924947C46}" srcOrd="4" destOrd="0" presId="urn:microsoft.com/office/officeart/2005/8/layout/process5"/>
    <dgm:cxn modelId="{15979AC7-959A-47E2-8936-DFAA88FD6C69}" type="presParOf" srcId="{58635683-B694-475C-B40B-53FE87E9A9EE}" destId="{A6C838A3-8AFF-4830-ABA6-2F04BB25C9A4}" srcOrd="5" destOrd="0" presId="urn:microsoft.com/office/officeart/2005/8/layout/process5"/>
    <dgm:cxn modelId="{184FA4C6-53C7-407A-A762-482B4F334F0F}" type="presParOf" srcId="{A6C838A3-8AFF-4830-ABA6-2F04BB25C9A4}" destId="{99A4C465-C999-4D59-80F8-8B87F19BDC8D}" srcOrd="0" destOrd="0" presId="urn:microsoft.com/office/officeart/2005/8/layout/process5"/>
    <dgm:cxn modelId="{F260C5A7-69D1-4FFC-A9C1-7C91131F41E8}" type="presParOf" srcId="{58635683-B694-475C-B40B-53FE87E9A9EE}" destId="{C3DC8872-AAA0-4736-8EEF-CCD9F23AAA76}" srcOrd="6" destOrd="0" presId="urn:microsoft.com/office/officeart/2005/8/layout/process5"/>
    <dgm:cxn modelId="{EDAF2AAA-6BB3-4DC3-A7D9-17A9CC5491F5}" type="presParOf" srcId="{58635683-B694-475C-B40B-53FE87E9A9EE}" destId="{1CE6902D-B762-4B1C-8644-4FB98F1D26CD}" srcOrd="7" destOrd="0" presId="urn:microsoft.com/office/officeart/2005/8/layout/process5"/>
    <dgm:cxn modelId="{F0A16EA0-979A-449E-87CB-C1E1ACF1AE65}" type="presParOf" srcId="{1CE6902D-B762-4B1C-8644-4FB98F1D26CD}" destId="{E204340C-834D-49C8-B92E-AFCB2011B822}" srcOrd="0" destOrd="0" presId="urn:microsoft.com/office/officeart/2005/8/layout/process5"/>
    <dgm:cxn modelId="{D8291EE9-8C73-4150-BA30-55DCDA9AE076}" type="presParOf" srcId="{58635683-B694-475C-B40B-53FE87E9A9EE}" destId="{BD38374F-18E2-4762-BD8E-9D5E66C2F896}" srcOrd="8" destOrd="0" presId="urn:microsoft.com/office/officeart/2005/8/layout/process5"/>
    <dgm:cxn modelId="{6B3E8502-463A-4A59-A1C3-1302A818E502}" type="presParOf" srcId="{58635683-B694-475C-B40B-53FE87E9A9EE}" destId="{BDB5D4DB-7F5E-4A49-AD60-A02BA93EEF90}" srcOrd="9" destOrd="0" presId="urn:microsoft.com/office/officeart/2005/8/layout/process5"/>
    <dgm:cxn modelId="{113E5261-31BA-491C-B30A-1176CDAFDE98}" type="presParOf" srcId="{BDB5D4DB-7F5E-4A49-AD60-A02BA93EEF90}" destId="{F4DE78E2-10A6-41F8-BE9E-4B0276A9B130}" srcOrd="0" destOrd="0" presId="urn:microsoft.com/office/officeart/2005/8/layout/process5"/>
    <dgm:cxn modelId="{658C2A98-B1E6-4E4A-A759-C2E118E7C44E}" type="presParOf" srcId="{58635683-B694-475C-B40B-53FE87E9A9EE}" destId="{5D5BA1C7-08E5-4CC8-9168-0AA98DE7D1AB}" srcOrd="10" destOrd="0" presId="urn:microsoft.com/office/officeart/2005/8/layout/process5"/>
    <dgm:cxn modelId="{660F0D3A-FE16-4908-AC22-AC148161C92C}" type="presParOf" srcId="{58635683-B694-475C-B40B-53FE87E9A9EE}" destId="{FF396AB9-457F-4CED-BED7-0D6B3D825021}" srcOrd="11" destOrd="0" presId="urn:microsoft.com/office/officeart/2005/8/layout/process5"/>
    <dgm:cxn modelId="{215EA422-8F3D-4E54-8307-19F6AB2F86D9}" type="presParOf" srcId="{FF396AB9-457F-4CED-BED7-0D6B3D825021}" destId="{3E194215-2F84-4691-89FF-B8A518CCDA2A}" srcOrd="0" destOrd="0" presId="urn:microsoft.com/office/officeart/2005/8/layout/process5"/>
    <dgm:cxn modelId="{1EE86D5E-83B5-4554-A8CD-9BB376A26971}" type="presParOf" srcId="{58635683-B694-475C-B40B-53FE87E9A9EE}" destId="{4F386FA7-565F-46AB-9767-C482677E3347}" srcOrd="12" destOrd="0" presId="urn:microsoft.com/office/officeart/2005/8/layout/process5"/>
    <dgm:cxn modelId="{9652B93E-48F9-493C-9E57-A2F8C0EEE10B}" type="presParOf" srcId="{58635683-B694-475C-B40B-53FE87E9A9EE}" destId="{82255DED-2897-4F5D-A744-4A23B3387860}" srcOrd="13" destOrd="0" presId="urn:microsoft.com/office/officeart/2005/8/layout/process5"/>
    <dgm:cxn modelId="{FD8E28FF-5B1E-46F3-8A27-4276E64EB55D}" type="presParOf" srcId="{82255DED-2897-4F5D-A744-4A23B3387860}" destId="{FE681E9F-AF6B-45BE-8BD0-65728D1CBDCE}" srcOrd="0" destOrd="0" presId="urn:microsoft.com/office/officeart/2005/8/layout/process5"/>
    <dgm:cxn modelId="{D1E31711-BE81-47F2-8433-E69689220965}" type="presParOf" srcId="{58635683-B694-475C-B40B-53FE87E9A9EE}" destId="{58D84E17-964E-4518-8A3D-9C5EA7ABFFC2}" srcOrd="14" destOrd="0" presId="urn:microsoft.com/office/officeart/2005/8/layout/process5"/>
    <dgm:cxn modelId="{32D4F34E-660E-4D77-B722-2B6466342D67}" type="presParOf" srcId="{58635683-B694-475C-B40B-53FE87E9A9EE}" destId="{4F7DE211-663B-430D-8DA8-77A5C0A67B18}" srcOrd="15" destOrd="0" presId="urn:microsoft.com/office/officeart/2005/8/layout/process5"/>
    <dgm:cxn modelId="{6F19DAE2-1285-4CC5-B763-9B7FD94C304C}" type="presParOf" srcId="{4F7DE211-663B-430D-8DA8-77A5C0A67B18}" destId="{80F13903-D0F7-4AC5-B9FD-60B886D7A46F}" srcOrd="0" destOrd="0" presId="urn:microsoft.com/office/officeart/2005/8/layout/process5"/>
    <dgm:cxn modelId="{DE88072E-02BA-42A5-A1FA-3D8C2B527C08}" type="presParOf" srcId="{58635683-B694-475C-B40B-53FE87E9A9EE}" destId="{07211F9D-E877-4BFC-9FE7-3B11DFFC8397}"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CBA77-6412-4C68-A03D-AAC50CFAEC19}">
      <dsp:nvSpPr>
        <dsp:cNvPr id="0" name=""/>
        <dsp:cNvSpPr/>
      </dsp:nvSpPr>
      <dsp:spPr>
        <a:xfrm>
          <a:off x="465041" y="393"/>
          <a:ext cx="1740451" cy="1044271"/>
        </a:xfrm>
        <a:prstGeom prst="roundRect">
          <a:avLst>
            <a:gd name="adj" fmla="val 10000"/>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Step 1 </a:t>
          </a:r>
        </a:p>
        <a:p>
          <a:pPr lvl="0" algn="ctr" defTabSz="800100">
            <a:lnSpc>
              <a:spcPct val="90000"/>
            </a:lnSpc>
            <a:spcBef>
              <a:spcPct val="0"/>
            </a:spcBef>
            <a:spcAft>
              <a:spcPct val="35000"/>
            </a:spcAft>
          </a:pPr>
          <a:r>
            <a:rPr lang="en-US" sz="1800" kern="1200" dirty="0" smtClean="0"/>
            <a:t>Identify Leader</a:t>
          </a:r>
          <a:endParaRPr lang="en-US" sz="1800" kern="1200" dirty="0"/>
        </a:p>
      </dsp:txBody>
      <dsp:txXfrm>
        <a:off x="495627" y="30979"/>
        <a:ext cx="1679279" cy="983099"/>
      </dsp:txXfrm>
    </dsp:sp>
    <dsp:sp modelId="{10808990-8258-4B2A-9EF9-632B2D034F77}">
      <dsp:nvSpPr>
        <dsp:cNvPr id="0" name=""/>
        <dsp:cNvSpPr/>
      </dsp:nvSpPr>
      <dsp:spPr>
        <a:xfrm>
          <a:off x="2358653" y="306713"/>
          <a:ext cx="368975" cy="431632"/>
        </a:xfrm>
        <a:prstGeom prst="rightArrow">
          <a:avLst>
            <a:gd name="adj1" fmla="val 60000"/>
            <a:gd name="adj2" fmla="val 50000"/>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358653" y="393039"/>
        <a:ext cx="258283" cy="258980"/>
      </dsp:txXfrm>
    </dsp:sp>
    <dsp:sp modelId="{735CA149-CE99-4E63-8F4F-2672EC6C7284}">
      <dsp:nvSpPr>
        <dsp:cNvPr id="0" name=""/>
        <dsp:cNvSpPr/>
      </dsp:nvSpPr>
      <dsp:spPr>
        <a:xfrm>
          <a:off x="2901674" y="393"/>
          <a:ext cx="1740451" cy="1044271"/>
        </a:xfrm>
        <a:prstGeom prst="roundRect">
          <a:avLst>
            <a:gd name="adj" fmla="val 10000"/>
          </a:avLst>
        </a:prstGeom>
        <a:solidFill>
          <a:schemeClr val="accent4">
            <a:shade val="80000"/>
            <a:hueOff val="-22070"/>
            <a:satOff val="-546"/>
            <a:lumOff val="31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Step 2 </a:t>
          </a:r>
        </a:p>
        <a:p>
          <a:pPr lvl="0" algn="ctr" defTabSz="800100">
            <a:lnSpc>
              <a:spcPct val="90000"/>
            </a:lnSpc>
            <a:spcBef>
              <a:spcPct val="0"/>
            </a:spcBef>
            <a:spcAft>
              <a:spcPct val="35000"/>
            </a:spcAft>
          </a:pPr>
          <a:r>
            <a:rPr lang="en-US" sz="1800" kern="1200" dirty="0" smtClean="0"/>
            <a:t>Engage Team</a:t>
          </a:r>
          <a:endParaRPr lang="en-US" sz="1800" kern="1200" dirty="0"/>
        </a:p>
      </dsp:txBody>
      <dsp:txXfrm>
        <a:off x="2932260" y="30979"/>
        <a:ext cx="1679279" cy="983099"/>
      </dsp:txXfrm>
    </dsp:sp>
    <dsp:sp modelId="{07560732-A0DE-4B3A-9B00-82FEB347CFEB}">
      <dsp:nvSpPr>
        <dsp:cNvPr id="0" name=""/>
        <dsp:cNvSpPr/>
      </dsp:nvSpPr>
      <dsp:spPr>
        <a:xfrm>
          <a:off x="4795285" y="306713"/>
          <a:ext cx="368975" cy="431632"/>
        </a:xfrm>
        <a:prstGeom prst="rightArrow">
          <a:avLst>
            <a:gd name="adj1" fmla="val 60000"/>
            <a:gd name="adj2" fmla="val 50000"/>
          </a:avLst>
        </a:prstGeom>
        <a:solidFill>
          <a:schemeClr val="accent4">
            <a:shade val="90000"/>
            <a:hueOff val="-25196"/>
            <a:satOff val="-604"/>
            <a:lumOff val="319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795285" y="393039"/>
        <a:ext cx="258283" cy="258980"/>
      </dsp:txXfrm>
    </dsp:sp>
    <dsp:sp modelId="{6CDB046C-7BF0-414C-AA30-0FE924947C46}">
      <dsp:nvSpPr>
        <dsp:cNvPr id="0" name=""/>
        <dsp:cNvSpPr/>
      </dsp:nvSpPr>
      <dsp:spPr>
        <a:xfrm>
          <a:off x="5338306" y="393"/>
          <a:ext cx="1740451" cy="1044271"/>
        </a:xfrm>
        <a:prstGeom prst="roundRect">
          <a:avLst>
            <a:gd name="adj" fmla="val 10000"/>
          </a:avLst>
        </a:prstGeom>
        <a:solidFill>
          <a:schemeClr val="accent4">
            <a:shade val="80000"/>
            <a:hueOff val="-44139"/>
            <a:satOff val="-1091"/>
            <a:lumOff val="62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Step 3 Complete PIA</a:t>
          </a:r>
          <a:endParaRPr lang="en-US" sz="1800" kern="1200" dirty="0"/>
        </a:p>
      </dsp:txBody>
      <dsp:txXfrm>
        <a:off x="5368892" y="30979"/>
        <a:ext cx="1679279" cy="983099"/>
      </dsp:txXfrm>
    </dsp:sp>
    <dsp:sp modelId="{A6C838A3-8AFF-4830-ABA6-2F04BB25C9A4}">
      <dsp:nvSpPr>
        <dsp:cNvPr id="0" name=""/>
        <dsp:cNvSpPr/>
      </dsp:nvSpPr>
      <dsp:spPr>
        <a:xfrm rot="5400000">
          <a:off x="6024044" y="1166496"/>
          <a:ext cx="368975" cy="431632"/>
        </a:xfrm>
        <a:prstGeom prst="rightArrow">
          <a:avLst>
            <a:gd name="adj1" fmla="val 60000"/>
            <a:gd name="adj2" fmla="val 50000"/>
          </a:avLst>
        </a:prstGeom>
        <a:solidFill>
          <a:schemeClr val="accent4">
            <a:shade val="90000"/>
            <a:hueOff val="-50392"/>
            <a:satOff val="-1208"/>
            <a:lumOff val="63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6079042" y="1197824"/>
        <a:ext cx="258980" cy="258283"/>
      </dsp:txXfrm>
    </dsp:sp>
    <dsp:sp modelId="{C3DC8872-AAA0-4736-8EEF-CCD9F23AAA76}">
      <dsp:nvSpPr>
        <dsp:cNvPr id="0" name=""/>
        <dsp:cNvSpPr/>
      </dsp:nvSpPr>
      <dsp:spPr>
        <a:xfrm>
          <a:off x="5338306" y="1740845"/>
          <a:ext cx="1740451" cy="1044271"/>
        </a:xfrm>
        <a:prstGeom prst="roundRect">
          <a:avLst>
            <a:gd name="adj" fmla="val 10000"/>
          </a:avLst>
        </a:prstGeom>
        <a:solidFill>
          <a:schemeClr val="accent4">
            <a:shade val="80000"/>
            <a:hueOff val="-66209"/>
            <a:satOff val="-1637"/>
            <a:lumOff val="93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Step 4 </a:t>
          </a:r>
        </a:p>
        <a:p>
          <a:pPr lvl="0" algn="ctr" defTabSz="800100">
            <a:lnSpc>
              <a:spcPct val="90000"/>
            </a:lnSpc>
            <a:spcBef>
              <a:spcPct val="0"/>
            </a:spcBef>
            <a:spcAft>
              <a:spcPct val="35000"/>
            </a:spcAft>
          </a:pPr>
          <a:r>
            <a:rPr lang="en-US" sz="1800" kern="1200" dirty="0" smtClean="0"/>
            <a:t>Identify Patients</a:t>
          </a:r>
          <a:endParaRPr lang="en-US" sz="1800" kern="1200" dirty="0"/>
        </a:p>
      </dsp:txBody>
      <dsp:txXfrm>
        <a:off x="5368892" y="1771431"/>
        <a:ext cx="1679279" cy="983099"/>
      </dsp:txXfrm>
    </dsp:sp>
    <dsp:sp modelId="{1CE6902D-B762-4B1C-8644-4FB98F1D26CD}">
      <dsp:nvSpPr>
        <dsp:cNvPr id="0" name=""/>
        <dsp:cNvSpPr/>
      </dsp:nvSpPr>
      <dsp:spPr>
        <a:xfrm rot="10800000">
          <a:off x="4816171" y="2047164"/>
          <a:ext cx="368975" cy="431632"/>
        </a:xfrm>
        <a:prstGeom prst="rightArrow">
          <a:avLst>
            <a:gd name="adj1" fmla="val 60000"/>
            <a:gd name="adj2" fmla="val 50000"/>
          </a:avLst>
        </a:prstGeom>
        <a:solidFill>
          <a:schemeClr val="accent4">
            <a:shade val="90000"/>
            <a:hueOff val="-75588"/>
            <a:satOff val="-1812"/>
            <a:lumOff val="95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4926863" y="2133490"/>
        <a:ext cx="258283" cy="258980"/>
      </dsp:txXfrm>
    </dsp:sp>
    <dsp:sp modelId="{BD38374F-18E2-4762-BD8E-9D5E66C2F896}">
      <dsp:nvSpPr>
        <dsp:cNvPr id="0" name=""/>
        <dsp:cNvSpPr/>
      </dsp:nvSpPr>
      <dsp:spPr>
        <a:xfrm>
          <a:off x="2901674" y="1740845"/>
          <a:ext cx="1740451" cy="1044271"/>
        </a:xfrm>
        <a:prstGeom prst="roundRect">
          <a:avLst>
            <a:gd name="adj" fmla="val 10000"/>
          </a:avLst>
        </a:prstGeom>
        <a:solidFill>
          <a:schemeClr val="accent4">
            <a:shade val="80000"/>
            <a:hueOff val="-88279"/>
            <a:satOff val="-2183"/>
            <a:lumOff val="124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Step 5 </a:t>
          </a:r>
        </a:p>
        <a:p>
          <a:pPr lvl="0" algn="ctr" defTabSz="800100">
            <a:lnSpc>
              <a:spcPct val="90000"/>
            </a:lnSpc>
            <a:spcBef>
              <a:spcPct val="0"/>
            </a:spcBef>
            <a:spcAft>
              <a:spcPct val="35000"/>
            </a:spcAft>
          </a:pPr>
          <a:r>
            <a:rPr lang="en-US" sz="1800" kern="1200" dirty="0" smtClean="0"/>
            <a:t>Begin Using Toolkit</a:t>
          </a:r>
          <a:endParaRPr lang="en-US" sz="1800" kern="1200" dirty="0"/>
        </a:p>
      </dsp:txBody>
      <dsp:txXfrm>
        <a:off x="2932260" y="1771431"/>
        <a:ext cx="1679279" cy="983099"/>
      </dsp:txXfrm>
    </dsp:sp>
    <dsp:sp modelId="{BDB5D4DB-7F5E-4A49-AD60-A02BA93EEF90}">
      <dsp:nvSpPr>
        <dsp:cNvPr id="0" name=""/>
        <dsp:cNvSpPr/>
      </dsp:nvSpPr>
      <dsp:spPr>
        <a:xfrm rot="10800000">
          <a:off x="2379538" y="2047164"/>
          <a:ext cx="368975" cy="431632"/>
        </a:xfrm>
        <a:prstGeom prst="rightArrow">
          <a:avLst>
            <a:gd name="adj1" fmla="val 60000"/>
            <a:gd name="adj2" fmla="val 50000"/>
          </a:avLst>
        </a:prstGeom>
        <a:solidFill>
          <a:schemeClr val="accent4">
            <a:shade val="90000"/>
            <a:hueOff val="-100784"/>
            <a:satOff val="-2416"/>
            <a:lumOff val="127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490230" y="2133490"/>
        <a:ext cx="258283" cy="258980"/>
      </dsp:txXfrm>
    </dsp:sp>
    <dsp:sp modelId="{5D5BA1C7-08E5-4CC8-9168-0AA98DE7D1AB}">
      <dsp:nvSpPr>
        <dsp:cNvPr id="0" name=""/>
        <dsp:cNvSpPr/>
      </dsp:nvSpPr>
      <dsp:spPr>
        <a:xfrm>
          <a:off x="465041" y="1740845"/>
          <a:ext cx="1740451" cy="1044271"/>
        </a:xfrm>
        <a:prstGeom prst="roundRect">
          <a:avLst>
            <a:gd name="adj" fmla="val 10000"/>
          </a:avLst>
        </a:prstGeom>
        <a:solidFill>
          <a:schemeClr val="accent4">
            <a:shade val="80000"/>
            <a:hueOff val="-110349"/>
            <a:satOff val="-2728"/>
            <a:lumOff val="15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Step 6 Integrate Toolkit</a:t>
          </a:r>
          <a:endParaRPr lang="en-US" sz="1800" kern="1200" dirty="0"/>
        </a:p>
      </dsp:txBody>
      <dsp:txXfrm>
        <a:off x="495627" y="1771431"/>
        <a:ext cx="1679279" cy="983099"/>
      </dsp:txXfrm>
    </dsp:sp>
    <dsp:sp modelId="{FF396AB9-457F-4CED-BED7-0D6B3D825021}">
      <dsp:nvSpPr>
        <dsp:cNvPr id="0" name=""/>
        <dsp:cNvSpPr/>
      </dsp:nvSpPr>
      <dsp:spPr>
        <a:xfrm rot="5400000">
          <a:off x="1150779" y="2906948"/>
          <a:ext cx="368975" cy="431632"/>
        </a:xfrm>
        <a:prstGeom prst="rightArrow">
          <a:avLst>
            <a:gd name="adj1" fmla="val 60000"/>
            <a:gd name="adj2" fmla="val 50000"/>
          </a:avLst>
        </a:prstGeom>
        <a:solidFill>
          <a:schemeClr val="accent4">
            <a:shade val="90000"/>
            <a:hueOff val="-125980"/>
            <a:satOff val="-3020"/>
            <a:lumOff val="159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1205777" y="2938276"/>
        <a:ext cx="258980" cy="258283"/>
      </dsp:txXfrm>
    </dsp:sp>
    <dsp:sp modelId="{4F386FA7-565F-46AB-9767-C482677E3347}">
      <dsp:nvSpPr>
        <dsp:cNvPr id="0" name=""/>
        <dsp:cNvSpPr/>
      </dsp:nvSpPr>
      <dsp:spPr>
        <a:xfrm>
          <a:off x="465041" y="3481297"/>
          <a:ext cx="1740451" cy="1044271"/>
        </a:xfrm>
        <a:prstGeom prst="roundRect">
          <a:avLst>
            <a:gd name="adj" fmla="val 10000"/>
          </a:avLst>
        </a:prstGeom>
        <a:solidFill>
          <a:schemeClr val="accent4">
            <a:shade val="80000"/>
            <a:hueOff val="-132418"/>
            <a:satOff val="-3274"/>
            <a:lumOff val="187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Step 7 </a:t>
          </a:r>
        </a:p>
        <a:p>
          <a:pPr lvl="0" algn="ctr" defTabSz="800100">
            <a:lnSpc>
              <a:spcPct val="90000"/>
            </a:lnSpc>
            <a:spcBef>
              <a:spcPct val="0"/>
            </a:spcBef>
            <a:spcAft>
              <a:spcPct val="35000"/>
            </a:spcAft>
          </a:pPr>
          <a:r>
            <a:rPr lang="en-US" sz="1800" kern="1200" dirty="0" smtClean="0"/>
            <a:t>All Staff Use Toolkit</a:t>
          </a:r>
          <a:endParaRPr lang="en-US" sz="1800" kern="1200" dirty="0"/>
        </a:p>
      </dsp:txBody>
      <dsp:txXfrm>
        <a:off x="495627" y="3511883"/>
        <a:ext cx="1679279" cy="983099"/>
      </dsp:txXfrm>
    </dsp:sp>
    <dsp:sp modelId="{82255DED-2897-4F5D-A744-4A23B3387860}">
      <dsp:nvSpPr>
        <dsp:cNvPr id="0" name=""/>
        <dsp:cNvSpPr/>
      </dsp:nvSpPr>
      <dsp:spPr>
        <a:xfrm>
          <a:off x="2358653" y="3787616"/>
          <a:ext cx="368975" cy="431632"/>
        </a:xfrm>
        <a:prstGeom prst="rightArrow">
          <a:avLst>
            <a:gd name="adj1" fmla="val 60000"/>
            <a:gd name="adj2" fmla="val 50000"/>
          </a:avLst>
        </a:prstGeom>
        <a:solidFill>
          <a:schemeClr val="accent4">
            <a:shade val="90000"/>
            <a:hueOff val="-151177"/>
            <a:satOff val="-3624"/>
            <a:lumOff val="191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358653" y="3873942"/>
        <a:ext cx="258283" cy="258980"/>
      </dsp:txXfrm>
    </dsp:sp>
    <dsp:sp modelId="{58D84E17-964E-4518-8A3D-9C5EA7ABFFC2}">
      <dsp:nvSpPr>
        <dsp:cNvPr id="0" name=""/>
        <dsp:cNvSpPr/>
      </dsp:nvSpPr>
      <dsp:spPr>
        <a:xfrm>
          <a:off x="2901674" y="3481297"/>
          <a:ext cx="1740451" cy="1044271"/>
        </a:xfrm>
        <a:prstGeom prst="roundRect">
          <a:avLst>
            <a:gd name="adj" fmla="val 10000"/>
          </a:avLst>
        </a:prstGeom>
        <a:solidFill>
          <a:schemeClr val="accent4">
            <a:shade val="80000"/>
            <a:hueOff val="-154488"/>
            <a:satOff val="-3819"/>
            <a:lumOff val="218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Step 8 </a:t>
          </a:r>
        </a:p>
        <a:p>
          <a:pPr lvl="0" algn="ctr" defTabSz="800100">
            <a:lnSpc>
              <a:spcPct val="90000"/>
            </a:lnSpc>
            <a:spcBef>
              <a:spcPct val="0"/>
            </a:spcBef>
            <a:spcAft>
              <a:spcPct val="35000"/>
            </a:spcAft>
          </a:pPr>
          <a:r>
            <a:rPr lang="en-US" sz="1800" kern="1200" dirty="0" smtClean="0"/>
            <a:t>Use Reference Materials</a:t>
          </a:r>
          <a:endParaRPr lang="en-US" sz="1800" kern="1200" dirty="0"/>
        </a:p>
      </dsp:txBody>
      <dsp:txXfrm>
        <a:off x="2932260" y="3511883"/>
        <a:ext cx="1679279" cy="983099"/>
      </dsp:txXfrm>
    </dsp:sp>
    <dsp:sp modelId="{4F7DE211-663B-430D-8DA8-77A5C0A67B18}">
      <dsp:nvSpPr>
        <dsp:cNvPr id="0" name=""/>
        <dsp:cNvSpPr/>
      </dsp:nvSpPr>
      <dsp:spPr>
        <a:xfrm>
          <a:off x="4795285" y="3787616"/>
          <a:ext cx="368975" cy="431632"/>
        </a:xfrm>
        <a:prstGeom prst="rightArrow">
          <a:avLst>
            <a:gd name="adj1" fmla="val 60000"/>
            <a:gd name="adj2" fmla="val 50000"/>
          </a:avLst>
        </a:prstGeom>
        <a:solidFill>
          <a:schemeClr val="accent4">
            <a:shade val="90000"/>
            <a:hueOff val="-176373"/>
            <a:satOff val="-4228"/>
            <a:lumOff val="223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795285" y="3873942"/>
        <a:ext cx="258283" cy="258980"/>
      </dsp:txXfrm>
    </dsp:sp>
    <dsp:sp modelId="{07211F9D-E877-4BFC-9FE7-3B11DFFC8397}">
      <dsp:nvSpPr>
        <dsp:cNvPr id="0" name=""/>
        <dsp:cNvSpPr/>
      </dsp:nvSpPr>
      <dsp:spPr>
        <a:xfrm>
          <a:off x="5338306" y="3481297"/>
          <a:ext cx="1740451" cy="1044271"/>
        </a:xfrm>
        <a:prstGeom prst="roundRect">
          <a:avLst>
            <a:gd name="adj" fmla="val 10000"/>
          </a:avLst>
        </a:prstGeom>
        <a:solidFill>
          <a:schemeClr val="accent4">
            <a:shade val="80000"/>
            <a:hueOff val="-176558"/>
            <a:satOff val="-4365"/>
            <a:lumOff val="249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Step 9 Evaluate</a:t>
          </a:r>
          <a:endParaRPr lang="en-US" sz="1800" kern="1200" dirty="0"/>
        </a:p>
      </dsp:txBody>
      <dsp:txXfrm>
        <a:off x="5368892" y="3511883"/>
        <a:ext cx="1679279" cy="9830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B0E40ABE-DCA6-4B7A-B1BC-961182C98C1E}" type="datetimeFigureOut">
              <a:rPr lang="en-US" smtClean="0"/>
              <a:pPr/>
              <a:t>11/29/2017</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A63DE9D1-BBA0-4F2C-9FA0-7B37DDC69B66}" type="slidenum">
              <a:rPr lang="en-US" smtClean="0"/>
              <a:pPr/>
              <a:t>‹#›</a:t>
            </a:fld>
            <a:endParaRPr lang="en-US" dirty="0"/>
          </a:p>
        </p:txBody>
      </p:sp>
    </p:spTree>
    <p:extLst>
      <p:ext uri="{BB962C8B-B14F-4D97-AF65-F5344CB8AC3E}">
        <p14:creationId xmlns:p14="http://schemas.microsoft.com/office/powerpoint/2010/main" val="824525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2F46918D-6CF6-43B0-90A5-9192E042F6E7}" type="datetimeFigureOut">
              <a:rPr lang="en-US" smtClean="0"/>
              <a:t>11/29/2017</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BA8F757B-E839-49A0-B03A-20068B64C95F}" type="slidenum">
              <a:rPr lang="en-US" smtClean="0"/>
              <a:t>‹#›</a:t>
            </a:fld>
            <a:endParaRPr lang="en-US" dirty="0"/>
          </a:p>
        </p:txBody>
      </p:sp>
    </p:spTree>
    <p:extLst>
      <p:ext uri="{BB962C8B-B14F-4D97-AF65-F5344CB8AC3E}">
        <p14:creationId xmlns:p14="http://schemas.microsoft.com/office/powerpoint/2010/main" val="2777993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these slides, we review the purpose and benefits</a:t>
            </a:r>
            <a:r>
              <a:rPr lang="en-US" baseline="0" dirty="0" smtClean="0"/>
              <a:t> of using the project resources, the t</a:t>
            </a:r>
            <a:r>
              <a:rPr lang="en-US" dirty="0" smtClean="0"/>
              <a:t>oolkit components,</a:t>
            </a:r>
            <a:r>
              <a:rPr lang="en-US" baseline="0" dirty="0" smtClean="0"/>
              <a:t> your role and responsibilities as a member of the team, the recommended implementation steps, and additional resources available to supplement your work.</a:t>
            </a:r>
            <a:endParaRPr lang="en-US" dirty="0" smtClean="0"/>
          </a:p>
          <a:p>
            <a:endParaRPr lang="en-US" dirty="0"/>
          </a:p>
        </p:txBody>
      </p:sp>
      <p:sp>
        <p:nvSpPr>
          <p:cNvPr id="4" name="Slide Number Placeholder 3"/>
          <p:cNvSpPr>
            <a:spLocks noGrp="1"/>
          </p:cNvSpPr>
          <p:nvPr>
            <p:ph type="sldNum" sz="quarter" idx="10"/>
          </p:nvPr>
        </p:nvSpPr>
        <p:spPr/>
        <p:txBody>
          <a:bodyPr/>
          <a:lstStyle/>
          <a:p>
            <a:fld id="{BA8F757B-E839-49A0-B03A-20068B64C95F}" type="slidenum">
              <a:rPr lang="en-US" smtClean="0"/>
              <a:t>2</a:t>
            </a:fld>
            <a:endParaRPr lang="en-US" dirty="0"/>
          </a:p>
        </p:txBody>
      </p:sp>
    </p:spTree>
    <p:extLst>
      <p:ext uri="{BB962C8B-B14F-4D97-AF65-F5344CB8AC3E}">
        <p14:creationId xmlns:p14="http://schemas.microsoft.com/office/powerpoint/2010/main" val="861182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Step 7 involves rolling</a:t>
            </a:r>
            <a:r>
              <a:rPr lang="en-US" b="1" baseline="0" dirty="0" smtClean="0"/>
              <a:t> </a:t>
            </a:r>
            <a:r>
              <a:rPr lang="en-US" b="1" dirty="0" smtClean="0"/>
              <a:t>out the toolkit to the whole team. </a:t>
            </a:r>
            <a:r>
              <a:rPr lang="en-US" b="0" dirty="0" smtClean="0"/>
              <a:t>Now that your facility has a strong process in place, you’ll start using the tool with more patients.</a:t>
            </a:r>
            <a:endParaRPr lang="en-US" b="1" dirty="0" smtClean="0"/>
          </a:p>
          <a:p>
            <a:pPr marL="0" indent="0">
              <a:buNone/>
            </a:pPr>
            <a:endParaRPr lang="en-US" b="1" dirty="0" smtClean="0"/>
          </a:p>
          <a:p>
            <a:pPr marL="0" indent="0">
              <a:buNone/>
            </a:pPr>
            <a:r>
              <a:rPr lang="en-US" b="1" dirty="0" smtClean="0"/>
              <a:t>Step 8 use resources and other supplementary materials, as needed, to promote effective skills, knowledge, and confidence among all team members. </a:t>
            </a:r>
            <a:r>
              <a:rPr lang="en-US" b="0" dirty="0" smtClean="0"/>
              <a:t>Resources are provided in the Toolkit Guide,</a:t>
            </a:r>
            <a:r>
              <a:rPr lang="en-US" b="0" baseline="0" dirty="0" smtClean="0"/>
              <a:t> but don’t forget to use other resources available to you through your facility, including your team lead.</a:t>
            </a: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Regular evaluations are key to making changes that are beneficial to the team</a:t>
            </a:r>
            <a:r>
              <a:rPr lang="en-US" sz="1200" kern="1200" baseline="0" dirty="0" smtClean="0">
                <a:solidFill>
                  <a:schemeClr val="tx1"/>
                </a:solidFill>
                <a:effectLst/>
                <a:latin typeface="+mn-lt"/>
                <a:ea typeface="+mn-ea"/>
                <a:cs typeface="+mn-cs"/>
              </a:rPr>
              <a:t> and your patients. </a:t>
            </a:r>
            <a:r>
              <a:rPr lang="en-US" sz="1200" b="1" kern="1200" dirty="0" smtClean="0">
                <a:solidFill>
                  <a:schemeClr val="tx1"/>
                </a:solidFill>
                <a:effectLst/>
                <a:latin typeface="+mn-lt"/>
                <a:ea typeface="+mn-ea"/>
                <a:cs typeface="+mn-cs"/>
              </a:rPr>
              <a:t>In</a:t>
            </a:r>
            <a:r>
              <a:rPr lang="en-US" sz="1200" b="1" kern="1200" baseline="0" dirty="0" smtClean="0">
                <a:solidFill>
                  <a:schemeClr val="tx1"/>
                </a:solidFill>
                <a:effectLst/>
                <a:latin typeface="+mn-lt"/>
                <a:ea typeface="+mn-ea"/>
                <a:cs typeface="+mn-cs"/>
              </a:rPr>
              <a:t> Step 9, y</a:t>
            </a:r>
            <a:r>
              <a:rPr lang="en-US" sz="1200" b="1" kern="1200" dirty="0" smtClean="0">
                <a:solidFill>
                  <a:schemeClr val="tx1"/>
                </a:solidFill>
                <a:effectLst/>
                <a:latin typeface="+mn-lt"/>
                <a:ea typeface="+mn-ea"/>
                <a:cs typeface="+mn-cs"/>
              </a:rPr>
              <a:t>our</a:t>
            </a:r>
            <a:r>
              <a:rPr lang="en-US" sz="1200" b="1" kern="1200" baseline="0" dirty="0" smtClean="0">
                <a:solidFill>
                  <a:schemeClr val="tx1"/>
                </a:solidFill>
                <a:effectLst/>
                <a:latin typeface="+mn-lt"/>
                <a:ea typeface="+mn-ea"/>
                <a:cs typeface="+mn-cs"/>
              </a:rPr>
              <a:t> team lead will conduct evaluations to study the use and benefits of the tools, and what should be modified. </a:t>
            </a:r>
            <a:r>
              <a:rPr lang="en-US" sz="1200" b="0" kern="1200" baseline="0" dirty="0" smtClean="0">
                <a:solidFill>
                  <a:schemeClr val="tx1"/>
                </a:solidFill>
                <a:effectLst/>
                <a:latin typeface="+mn-lt"/>
                <a:ea typeface="+mn-ea"/>
                <a:cs typeface="+mn-cs"/>
              </a:rPr>
              <a:t>Your feedback and suggestions will be valuable to improving how your facility uses the toolkit. </a:t>
            </a:r>
            <a:endParaRPr lang="en-US" sz="1200" b="1" i="1"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Based on the evaluations, the team lead will communicate any changes your facility has made to use or</a:t>
            </a:r>
            <a:r>
              <a:rPr lang="en-US" sz="1200" b="0" i="0" kern="1200" baseline="0" dirty="0" smtClean="0">
                <a:solidFill>
                  <a:schemeClr val="tx1"/>
                </a:solidFill>
                <a:effectLst/>
                <a:latin typeface="+mn-lt"/>
                <a:ea typeface="+mn-ea"/>
                <a:cs typeface="+mn-cs"/>
              </a:rPr>
              <a:t> modify the tools to ensure success. </a:t>
            </a:r>
            <a:endParaRPr lang="en-US" sz="1200" b="0" i="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ensure that the tools are </a:t>
            </a:r>
            <a:r>
              <a:rPr lang="en-US" sz="1200" kern="1200" baseline="0" dirty="0" smtClean="0">
                <a:solidFill>
                  <a:schemeClr val="tx1"/>
                </a:solidFill>
                <a:effectLst/>
                <a:latin typeface="+mn-lt"/>
                <a:ea typeface="+mn-ea"/>
                <a:cs typeface="+mn-cs"/>
              </a:rPr>
              <a:t>sustainable, s</a:t>
            </a:r>
            <a:r>
              <a:rPr lang="en-US" sz="1200" kern="1200" dirty="0" smtClean="0">
                <a:solidFill>
                  <a:schemeClr val="tx1"/>
                </a:solidFill>
                <a:effectLst/>
                <a:latin typeface="+mn-lt"/>
                <a:ea typeface="+mn-ea"/>
                <a:cs typeface="+mn-cs"/>
              </a:rPr>
              <a:t>ome key actions that your facility can take include: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Integrating the toolkit into normal processes, such as team trainings, your electronic health records, and your effectiveness measures;</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his includes allowing extra time for using the tools if necessary.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Rewarding the use of the toolkit.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Regularly evaluating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making improvements to the interventions, as discussed in Step 7. This ensures that the toolkit is useful.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Coaching the</a:t>
            </a:r>
            <a:r>
              <a:rPr lang="en-US" sz="1200" kern="1200" baseline="0" dirty="0" smtClean="0">
                <a:solidFill>
                  <a:schemeClr val="tx1"/>
                </a:solidFill>
                <a:effectLst/>
                <a:latin typeface="+mn-lt"/>
                <a:ea typeface="+mn-ea"/>
                <a:cs typeface="+mn-cs"/>
              </a:rPr>
              <a:t> team on best practices.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dirty="0" smtClean="0">
                <a:solidFill>
                  <a:schemeClr val="tx1"/>
                </a:solidFill>
                <a:effectLst/>
                <a:latin typeface="+mn-lt"/>
                <a:ea typeface="+mn-ea"/>
                <a:cs typeface="+mn-cs"/>
              </a:rPr>
              <a:t>The team</a:t>
            </a:r>
            <a:r>
              <a:rPr lang="en-US" sz="1200" kern="1200" baseline="0" dirty="0" smtClean="0">
                <a:solidFill>
                  <a:schemeClr val="tx1"/>
                </a:solidFill>
                <a:effectLst/>
                <a:latin typeface="+mn-lt"/>
                <a:ea typeface="+mn-ea"/>
                <a:cs typeface="+mn-cs"/>
              </a:rPr>
              <a:t> lead and the facility manager can take steps to make the tools sustainable. If you have ideas or feedback on sustainability, be sure to communicate them to these individuals.</a:t>
            </a:r>
          </a:p>
          <a:p>
            <a:pPr marL="0" lv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dirty="0" smtClean="0">
                <a:solidFill>
                  <a:schemeClr val="tx1"/>
                </a:solidFill>
                <a:effectLst/>
                <a:latin typeface="+mn-lt"/>
                <a:ea typeface="+mn-ea"/>
                <a:cs typeface="+mn-cs"/>
              </a:rPr>
              <a:t>The comprehensive reference</a:t>
            </a:r>
            <a:r>
              <a:rPr lang="en-US" sz="1200" kern="1200" baseline="0" dirty="0" smtClean="0">
                <a:solidFill>
                  <a:schemeClr val="tx1"/>
                </a:solidFill>
                <a:effectLst/>
                <a:latin typeface="+mn-lt"/>
                <a:ea typeface="+mn-ea"/>
                <a:cs typeface="+mn-cs"/>
              </a:rPr>
              <a:t> list in the toolkit guide is more than just the sources consulted to design this toolkit. It is a list of possible resources your team can use to gain additional knowledge, skills, and confidence when implementing this project or other QI projects in the future.</a:t>
            </a:r>
          </a:p>
        </p:txBody>
      </p:sp>
      <p:sp>
        <p:nvSpPr>
          <p:cNvPr id="4" name="Slide Number Placeholder 3"/>
          <p:cNvSpPr>
            <a:spLocks noGrp="1"/>
          </p:cNvSpPr>
          <p:nvPr>
            <p:ph type="sldNum" sz="quarter" idx="10"/>
          </p:nvPr>
        </p:nvSpPr>
        <p:spPr/>
        <p:txBody>
          <a:bodyPr/>
          <a:lstStyle/>
          <a:p>
            <a:fld id="{EAC464A3-7719-40DE-A341-4976C7EAEE1E}" type="slidenum">
              <a:rPr lang="en-US" smtClean="0"/>
              <a:t>11</a:t>
            </a:fld>
            <a:endParaRPr lang="en-US" dirty="0"/>
          </a:p>
        </p:txBody>
      </p:sp>
    </p:spTree>
    <p:extLst>
      <p:ext uri="{BB962C8B-B14F-4D97-AF65-F5344CB8AC3E}">
        <p14:creationId xmlns:p14="http://schemas.microsoft.com/office/powerpoint/2010/main" val="2908515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this toolkit has</a:t>
            </a:r>
            <a:r>
              <a:rPr lang="en-US" baseline="0" dirty="0" smtClean="0"/>
              <a:t> strategies and resources </a:t>
            </a:r>
            <a:r>
              <a:rPr lang="en-US" dirty="0" smtClean="0"/>
              <a:t>to improve patient engagement and transitions of care for patients in the ambulatory care setting.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team lead plays a key role overseeing the</a:t>
            </a:r>
            <a:r>
              <a:rPr lang="en-US" baseline="0" dirty="0" smtClean="0"/>
              <a:t> project and any changes to address opportunities for improvement. </a:t>
            </a:r>
            <a:r>
              <a:rPr lang="en-US" dirty="0" smtClean="0"/>
              <a:t>As a team member, you have an important role in implementing this toolkit. As you begin</a:t>
            </a:r>
            <a:r>
              <a:rPr lang="en-US" baseline="0" dirty="0" smtClean="0"/>
              <a:t> to implement these tools, keep in mind that by engaging patients in their care and partnering to facilitate smooth, safe transitions, you</a:t>
            </a:r>
            <a:r>
              <a:rPr lang="en-US" dirty="0" smtClean="0"/>
              <a:t> can make a difference in the lives of the patients you serve. </a:t>
            </a:r>
          </a:p>
          <a:p>
            <a:endParaRPr lang="en-US" dirty="0" smtClean="0"/>
          </a:p>
          <a:p>
            <a:r>
              <a:rPr lang="en-US" dirty="0" smtClean="0"/>
              <a:t>Thank you for your commitment</a:t>
            </a:r>
            <a:r>
              <a:rPr lang="en-US" baseline="0" dirty="0" smtClean="0"/>
              <a:t> and support for ensuring safe, high-quality patient care in the ambulatory care environment.</a:t>
            </a:r>
            <a:endParaRPr lang="en-US" dirty="0" smtClean="0"/>
          </a:p>
          <a:p>
            <a:endParaRPr lang="en-US" dirty="0"/>
          </a:p>
        </p:txBody>
      </p:sp>
      <p:sp>
        <p:nvSpPr>
          <p:cNvPr id="4" name="Slide Number Placeholder 3"/>
          <p:cNvSpPr>
            <a:spLocks noGrp="1"/>
          </p:cNvSpPr>
          <p:nvPr>
            <p:ph type="sldNum" sz="quarter" idx="10"/>
          </p:nvPr>
        </p:nvSpPr>
        <p:spPr/>
        <p:txBody>
          <a:bodyPr/>
          <a:lstStyle/>
          <a:p>
            <a:fld id="{EAC464A3-7719-40DE-A341-4976C7EAEE1E}" type="slidenum">
              <a:rPr lang="en-US" smtClean="0"/>
              <a:t>12</a:t>
            </a:fld>
            <a:endParaRPr lang="en-US" dirty="0"/>
          </a:p>
        </p:txBody>
      </p:sp>
    </p:spTree>
    <p:extLst>
      <p:ext uri="{BB962C8B-B14F-4D97-AF65-F5344CB8AC3E}">
        <p14:creationId xmlns:p14="http://schemas.microsoft.com/office/powerpoint/2010/main" val="1873561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Research has shown that the process of transitioning from one health care setting to another is vulnerable to patient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safety gaps, in part due to a lack of effective communication. These gaps have the potential to cause patient harm and safety errors, including increased hospital readmissions. Patients</a:t>
            </a:r>
            <a:r>
              <a:rPr lang="en-US" sz="1200" kern="1200" baseline="0" dirty="0" smtClean="0">
                <a:solidFill>
                  <a:schemeClr val="tx1"/>
                </a:solidFill>
                <a:effectLst/>
                <a:latin typeface="+mn-lt"/>
                <a:ea typeface="+mn-ea"/>
                <a:cs typeface="+mn-cs"/>
              </a:rPr>
              <a:t> who r</a:t>
            </a:r>
            <a:r>
              <a:rPr lang="en-US" sz="1200" kern="1200" dirty="0" smtClean="0">
                <a:solidFill>
                  <a:schemeClr val="tx1"/>
                </a:solidFill>
                <a:effectLst/>
                <a:latin typeface="+mn-lt"/>
                <a:ea typeface="+mn-ea"/>
                <a:cs typeface="+mn-cs"/>
              </a:rPr>
              <a:t>equire appointments with other clinicians are more vulnerable to patient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safety errors. Evidence has shown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fewer adverse events when patients and their family or friends </a:t>
            </a:r>
            <a:r>
              <a:rPr lang="en-US" sz="1200" kern="1200" baseline="0" dirty="0" smtClean="0">
                <a:solidFill>
                  <a:schemeClr val="tx1"/>
                </a:solidFill>
                <a:effectLst/>
                <a:latin typeface="+mn-lt"/>
                <a:ea typeface="+mn-ea"/>
                <a:cs typeface="+mn-cs"/>
              </a:rPr>
              <a:t>are </a:t>
            </a:r>
            <a:r>
              <a:rPr lang="en-US" sz="1200" kern="1200" dirty="0" smtClean="0">
                <a:solidFill>
                  <a:schemeClr val="tx1"/>
                </a:solidFill>
                <a:effectLst/>
                <a:latin typeface="+mn-lt"/>
                <a:ea typeface="+mn-ea"/>
                <a:cs typeface="+mn-cs"/>
              </a:rPr>
              <a:t>engaged as active partners on the health care team rather than passive receivers of care.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preparing patients for new ambulatory care appointments, you can potentially: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reduce errors related to transitions of care;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increase patients’ engagement in their own plan of care;</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address requirements related to ensuring patients have the information they need;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improve coordination of care for patient;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enhance overall patient experience;</a:t>
            </a:r>
            <a:r>
              <a:rPr lang="en-US" baseline="0" dirty="0" smtClean="0"/>
              <a:t>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improve communications among patients and care partners and other ambulatory care</a:t>
            </a:r>
            <a:r>
              <a:rPr lang="en-US" baseline="0" dirty="0" smtClean="0"/>
              <a:t> facilities</a:t>
            </a:r>
            <a:r>
              <a:rPr lang="en-US" dirty="0" smtClean="0"/>
              <a:t>.</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BA8F757B-E839-49A0-B03A-20068B64C95F}" type="slidenum">
              <a:rPr lang="en-US" smtClean="0"/>
              <a:t>3</a:t>
            </a:fld>
            <a:endParaRPr lang="en-US" dirty="0"/>
          </a:p>
        </p:txBody>
      </p:sp>
    </p:spTree>
    <p:extLst>
      <p:ext uri="{BB962C8B-B14F-4D97-AF65-F5344CB8AC3E}">
        <p14:creationId xmlns:p14="http://schemas.microsoft.com/office/powerpoint/2010/main" val="391175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toolkit has 5 components—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a:t>
            </a:r>
            <a:r>
              <a:rPr lang="en-US" baseline="0" dirty="0" smtClean="0"/>
              <a:t> written toolkit guide, with in-depth instructions on how to use the toolkit as well as useful resources. It is entitled: </a:t>
            </a:r>
            <a:r>
              <a:rPr lang="en-US" dirty="0" smtClean="0"/>
              <a:t>Guide for Safe Patient Transitions to New Appointments.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a:t>
            </a:r>
            <a:r>
              <a:rPr lang="en-US" dirty="0" smtClean="0"/>
              <a:t>Checklist to Prepare Patients for New Appointments,</a:t>
            </a:r>
            <a:r>
              <a:rPr lang="en-US" baseline="0" dirty="0" smtClean="0"/>
              <a:t> a set of best practices team members should follow with every patient.</a:t>
            </a:r>
            <a:endParaRPr lang="en-US" dirty="0" smtClean="0"/>
          </a:p>
          <a:p>
            <a:pPr marL="171450" indent="-171450">
              <a:buFont typeface="Arial" panose="020B0604020202020204" pitchFamily="34" charset="0"/>
              <a:buChar char="•"/>
            </a:pPr>
            <a:r>
              <a:rPr lang="en-US" baseline="0" dirty="0" smtClean="0"/>
              <a:t>Appointment Aide, which is a tool for patients to reference and use at the current appointment, and then take with them to the new appointment.</a:t>
            </a:r>
          </a:p>
          <a:p>
            <a:pPr marL="171450" indent="-171450">
              <a:buFont typeface="Arial" panose="020B0604020202020204" pitchFamily="34" charset="0"/>
              <a:buChar char="•"/>
            </a:pPr>
            <a:r>
              <a:rPr lang="en-US" dirty="0" smtClean="0"/>
              <a:t>The </a:t>
            </a:r>
            <a:r>
              <a:rPr lang="en-US" baseline="0" dirty="0" smtClean="0"/>
              <a:t>Pre-intervention Assessment, also called the PIA, which the team lead and/or team members should complete at the start of implementation.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And</a:t>
            </a:r>
            <a:r>
              <a:rPr lang="en-US" baseline="0" dirty="0" smtClean="0"/>
              <a:t> finally, the</a:t>
            </a:r>
            <a:r>
              <a:rPr lang="en-US" dirty="0" smtClean="0"/>
              <a:t> narrated PowerPoint video,</a:t>
            </a:r>
            <a:r>
              <a:rPr lang="en-US" baseline="0" dirty="0" smtClean="0"/>
              <a:t> which you are viewing now.</a:t>
            </a:r>
            <a:endParaRPr lang="en-US" dirty="0" smtClean="0"/>
          </a:p>
        </p:txBody>
      </p:sp>
      <p:sp>
        <p:nvSpPr>
          <p:cNvPr id="4" name="Slide Number Placeholder 3"/>
          <p:cNvSpPr>
            <a:spLocks noGrp="1"/>
          </p:cNvSpPr>
          <p:nvPr>
            <p:ph type="sldNum" sz="quarter" idx="10"/>
          </p:nvPr>
        </p:nvSpPr>
        <p:spPr/>
        <p:txBody>
          <a:bodyPr/>
          <a:lstStyle/>
          <a:p>
            <a:fld id="{BA8F757B-E839-49A0-B03A-20068B64C95F}" type="slidenum">
              <a:rPr lang="en-US" smtClean="0"/>
              <a:t>4</a:t>
            </a:fld>
            <a:endParaRPr lang="en-US" dirty="0"/>
          </a:p>
        </p:txBody>
      </p:sp>
    </p:spTree>
    <p:extLst>
      <p:ext uri="{BB962C8B-B14F-4D97-AF65-F5344CB8AC3E}">
        <p14:creationId xmlns:p14="http://schemas.microsoft.com/office/powerpoint/2010/main" val="1700280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team lead for</a:t>
            </a:r>
            <a:r>
              <a:rPr lang="en-US" baseline="0" dirty="0" smtClean="0"/>
              <a:t> this project plays an important role in providing o</a:t>
            </a:r>
            <a:r>
              <a:rPr lang="en-US" dirty="0" smtClean="0"/>
              <a:t>versight. If</a:t>
            </a:r>
            <a:r>
              <a:rPr lang="en-US" baseline="0" dirty="0" smtClean="0"/>
              <a:t> you plan on implementing the toolkit, you must have a team lead. Who is the team lead at your facility?</a:t>
            </a:r>
          </a:p>
          <a:p>
            <a:r>
              <a:rPr lang="en-US" dirty="0" smtClean="0"/>
              <a:t> </a:t>
            </a:r>
          </a:p>
          <a:p>
            <a:r>
              <a:rPr lang="en-US" dirty="0" smtClean="0"/>
              <a:t>In order to provide this leadership,</a:t>
            </a:r>
            <a:r>
              <a:rPr lang="en-US" baseline="0" dirty="0" smtClean="0"/>
              <a:t> the team lead needs to revi</a:t>
            </a:r>
            <a:r>
              <a:rPr lang="en-US" dirty="0" smtClean="0"/>
              <a:t>ew the toolkit</a:t>
            </a:r>
            <a:r>
              <a:rPr lang="en-US" baseline="0" dirty="0" smtClean="0"/>
              <a:t> and be available as an expert to answer questions and maintain momentum.</a:t>
            </a:r>
          </a:p>
          <a:p>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addition, the team</a:t>
            </a:r>
            <a:r>
              <a:rPr lang="en-US" baseline="0" dirty="0" smtClean="0"/>
              <a:t> lead assesses </a:t>
            </a:r>
            <a:r>
              <a:rPr lang="en-US" dirty="0" smtClean="0"/>
              <a:t>your facility’s current practices to determine which sections of the toolkit to use,</a:t>
            </a:r>
            <a:r>
              <a:rPr lang="en-US" baseline="0" dirty="0" smtClean="0"/>
              <a:t> educates other team </a:t>
            </a:r>
            <a:r>
              <a:rPr lang="en-US" dirty="0" smtClean="0"/>
              <a:t>members, works</a:t>
            </a:r>
            <a:r>
              <a:rPr lang="en-US" baseline="0" dirty="0" smtClean="0"/>
              <a:t> </a:t>
            </a:r>
            <a:r>
              <a:rPr lang="en-US" dirty="0" smtClean="0"/>
              <a:t>with</a:t>
            </a:r>
            <a:r>
              <a:rPr lang="en-US" baseline="0" dirty="0" smtClean="0"/>
              <a:t> the team to decide how to implement the toolkit, and coordinates evaluation and sustainability efforts for the project.</a:t>
            </a:r>
            <a:endParaRPr lang="en-US" dirty="0" smtClean="0"/>
          </a:p>
        </p:txBody>
      </p:sp>
      <p:sp>
        <p:nvSpPr>
          <p:cNvPr id="4" name="Slide Number Placeholder 3"/>
          <p:cNvSpPr>
            <a:spLocks noGrp="1"/>
          </p:cNvSpPr>
          <p:nvPr>
            <p:ph type="sldNum" sz="quarter" idx="10"/>
          </p:nvPr>
        </p:nvSpPr>
        <p:spPr/>
        <p:txBody>
          <a:bodyPr/>
          <a:lstStyle/>
          <a:p>
            <a:fld id="{EAC464A3-7719-40DE-A341-4976C7EAEE1E}" type="slidenum">
              <a:rPr lang="en-US" smtClean="0"/>
              <a:t>5</a:t>
            </a:fld>
            <a:endParaRPr lang="en-US" dirty="0"/>
          </a:p>
        </p:txBody>
      </p:sp>
    </p:spTree>
    <p:extLst>
      <p:ext uri="{BB962C8B-B14F-4D97-AF65-F5344CB8AC3E}">
        <p14:creationId xmlns:p14="http://schemas.microsoft.com/office/powerpoint/2010/main" val="3872966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Team members who are responsible for patient and family engagement and ensuring</a:t>
            </a:r>
            <a:r>
              <a:rPr lang="en-US" baseline="0" dirty="0" smtClean="0"/>
              <a:t> patients have safe transitions to new appointments should be involved in this work. Who in your facility has responsibilities and interests in patient and family engagement and safe transitions of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Team members also have specific roles and responsibilities in order to ensure success. </a:t>
            </a:r>
            <a:r>
              <a:rPr lang="en-US" dirty="0" smtClean="0"/>
              <a:t>All team members are expected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Review both the Appointment Aide and Checklist to Prepare Patients for New Appointments;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Collaborate with your team to determine how to use the tools and resources;</a:t>
            </a:r>
          </a:p>
          <a:p>
            <a:pPr marL="171450" indent="-171450">
              <a:buFont typeface="Arial" panose="020B0604020202020204" pitchFamily="34" charset="0"/>
              <a:buChar char="•"/>
            </a:pPr>
            <a:r>
              <a:rPr lang="en-US" dirty="0" smtClean="0"/>
              <a:t>Use the Appointment Aide with patients who will transition to new clinicians;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Participate in evaluations of the toolkit; and</a:t>
            </a:r>
          </a:p>
          <a:p>
            <a:pPr marL="171450" indent="-171450">
              <a:buFont typeface="Arial" panose="020B0604020202020204" pitchFamily="34" charset="0"/>
              <a:buChar char="•"/>
            </a:pPr>
            <a:r>
              <a:rPr lang="en-US" dirty="0" smtClean="0"/>
              <a:t>Consult your team lead and/or the toolkit guide if you have additional questions.</a:t>
            </a:r>
          </a:p>
          <a:p>
            <a:endParaRPr lang="en-US" baseline="0" dirty="0" smtClean="0"/>
          </a:p>
          <a:p>
            <a:r>
              <a:rPr lang="en-US" baseline="0" dirty="0" smtClean="0"/>
              <a:t>Your team lead is a valuable resource during implementation and can be consulted if any questions arise.</a:t>
            </a:r>
            <a:endParaRPr lang="en-US" dirty="0"/>
          </a:p>
        </p:txBody>
      </p:sp>
      <p:sp>
        <p:nvSpPr>
          <p:cNvPr id="4" name="Slide Number Placeholder 3"/>
          <p:cNvSpPr>
            <a:spLocks noGrp="1"/>
          </p:cNvSpPr>
          <p:nvPr>
            <p:ph type="sldNum" sz="quarter" idx="10"/>
          </p:nvPr>
        </p:nvSpPr>
        <p:spPr/>
        <p:txBody>
          <a:bodyPr/>
          <a:lstStyle/>
          <a:p>
            <a:fld id="{BA8F757B-E839-49A0-B03A-20068B64C95F}" type="slidenum">
              <a:rPr lang="en-US" smtClean="0"/>
              <a:t>6</a:t>
            </a:fld>
            <a:endParaRPr lang="en-US" dirty="0"/>
          </a:p>
        </p:txBody>
      </p:sp>
    </p:spTree>
    <p:extLst>
      <p:ext uri="{BB962C8B-B14F-4D97-AF65-F5344CB8AC3E}">
        <p14:creationId xmlns:p14="http://schemas.microsoft.com/office/powerpoint/2010/main" val="1485602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nine steps in the implementation process.</a:t>
            </a:r>
            <a:endParaRPr lang="en-US" dirty="0"/>
          </a:p>
        </p:txBody>
      </p:sp>
      <p:sp>
        <p:nvSpPr>
          <p:cNvPr id="4" name="Slide Number Placeholder 3"/>
          <p:cNvSpPr>
            <a:spLocks noGrp="1"/>
          </p:cNvSpPr>
          <p:nvPr>
            <p:ph type="sldNum" sz="quarter" idx="10"/>
          </p:nvPr>
        </p:nvSpPr>
        <p:spPr/>
        <p:txBody>
          <a:bodyPr/>
          <a:lstStyle/>
          <a:p>
            <a:fld id="{BA8F757B-E839-49A0-B03A-20068B64C95F}" type="slidenum">
              <a:rPr lang="en-US" smtClean="0"/>
              <a:t>7</a:t>
            </a:fld>
            <a:endParaRPr lang="en-US" dirty="0"/>
          </a:p>
        </p:txBody>
      </p:sp>
    </p:spTree>
    <p:extLst>
      <p:ext uri="{BB962C8B-B14F-4D97-AF65-F5344CB8AC3E}">
        <p14:creationId xmlns:p14="http://schemas.microsoft.com/office/powerpoint/2010/main" val="1484019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In the following slides, we will review the</a:t>
            </a:r>
            <a:r>
              <a:rPr lang="en-US" sz="1200" b="0" kern="1200" baseline="0" dirty="0" smtClean="0">
                <a:solidFill>
                  <a:schemeClr val="tx1"/>
                </a:solidFill>
                <a:effectLst/>
                <a:latin typeface="+mn-lt"/>
                <a:ea typeface="+mn-ea"/>
                <a:cs typeface="+mn-cs"/>
              </a:rPr>
              <a:t> step-by-step instructions for this project. </a:t>
            </a:r>
          </a:p>
          <a:p>
            <a:endParaRPr lang="en-US"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 Step 1, the team lead reviews the toolkit guide. </a:t>
            </a:r>
            <a:r>
              <a:rPr lang="en-US" sz="1200" kern="1200" dirty="0" smtClean="0">
                <a:solidFill>
                  <a:schemeClr val="tx1"/>
                </a:solidFill>
                <a:effectLst/>
                <a:latin typeface="+mn-lt"/>
                <a:ea typeface="+mn-ea"/>
                <a:cs typeface="+mn-cs"/>
              </a:rPr>
              <a:t>Prior to implementing any changes, the team lead consults this toolkit</a:t>
            </a:r>
            <a:r>
              <a:rPr lang="en-US" sz="1200" kern="1200" baseline="0" dirty="0" smtClean="0">
                <a:solidFill>
                  <a:schemeClr val="tx1"/>
                </a:solidFill>
                <a:effectLst/>
                <a:latin typeface="+mn-lt"/>
                <a:ea typeface="+mn-ea"/>
                <a:cs typeface="+mn-cs"/>
              </a:rPr>
              <a:t> guide</a:t>
            </a:r>
            <a:r>
              <a:rPr lang="en-US" sz="1200" kern="1200" dirty="0" smtClean="0">
                <a:solidFill>
                  <a:schemeClr val="tx1"/>
                </a:solidFill>
                <a:effectLst/>
                <a:latin typeface="+mn-lt"/>
                <a:ea typeface="+mn-ea"/>
                <a:cs typeface="+mn-cs"/>
              </a:rPr>
              <a:t> to understand</a:t>
            </a:r>
            <a:r>
              <a:rPr lang="en-US" sz="1200" kern="1200" baseline="0" dirty="0" smtClean="0">
                <a:solidFill>
                  <a:schemeClr val="tx1"/>
                </a:solidFill>
                <a:effectLst/>
                <a:latin typeface="+mn-lt"/>
                <a:ea typeface="+mn-ea"/>
                <a:cs typeface="+mn-cs"/>
              </a:rPr>
              <a:t> how the toolkit can be used to help </a:t>
            </a:r>
            <a:r>
              <a:rPr lang="en-US" sz="1200" kern="1200" dirty="0" smtClean="0">
                <a:solidFill>
                  <a:schemeClr val="tx1"/>
                </a:solidFill>
                <a:effectLst/>
                <a:latin typeface="+mn-lt"/>
                <a:ea typeface="+mn-ea"/>
                <a:cs typeface="+mn-cs"/>
              </a:rPr>
              <a:t>your facility identify and address any opportunities for improvement. Team members are encouraged to also </a:t>
            </a:r>
            <a:r>
              <a:rPr lang="en-US" sz="1200" b="0" kern="1200" dirty="0" smtClean="0">
                <a:solidFill>
                  <a:schemeClr val="tx1"/>
                </a:solidFill>
                <a:effectLst/>
                <a:latin typeface="+mn-lt"/>
                <a:ea typeface="+mn-ea"/>
                <a:cs typeface="+mn-cs"/>
              </a:rPr>
              <a:t>review this</a:t>
            </a:r>
            <a:r>
              <a:rPr lang="en-US" sz="1200" b="0" kern="1200" baseline="0" dirty="0" smtClean="0">
                <a:solidFill>
                  <a:schemeClr val="tx1"/>
                </a:solidFill>
                <a:effectLst/>
                <a:latin typeface="+mn-lt"/>
                <a:ea typeface="+mn-ea"/>
                <a:cs typeface="+mn-cs"/>
              </a:rPr>
              <a:t> toolkit </a:t>
            </a:r>
            <a:r>
              <a:rPr lang="en-US" sz="1200" b="0" kern="1200" dirty="0" smtClean="0">
                <a:solidFill>
                  <a:schemeClr val="tx1"/>
                </a:solidFill>
                <a:effectLst/>
                <a:latin typeface="+mn-lt"/>
                <a:ea typeface="+mn-ea"/>
                <a:cs typeface="+mn-cs"/>
              </a:rPr>
              <a:t>guide while implementing materials.</a:t>
            </a:r>
            <a:r>
              <a:rPr lang="en-US" sz="1200" b="0" kern="1200" baseline="0" dirty="0" smtClean="0">
                <a:solidFill>
                  <a:schemeClr val="tx1"/>
                </a:solidFill>
                <a:effectLst/>
                <a:latin typeface="+mn-lt"/>
                <a:ea typeface="+mn-ea"/>
                <a:cs typeface="+mn-cs"/>
              </a:rPr>
              <a:t> The Guide provides additional details concerning each step.</a:t>
            </a:r>
            <a:endParaRPr lang="en-US" sz="1200" b="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 Step 2, the </a:t>
            </a:r>
            <a:r>
              <a:rPr lang="en-US" sz="1200" b="1" kern="1200" baseline="0" dirty="0" smtClean="0">
                <a:solidFill>
                  <a:schemeClr val="tx1"/>
                </a:solidFill>
                <a:effectLst/>
                <a:latin typeface="+mn-lt"/>
                <a:ea typeface="+mn-ea"/>
                <a:cs typeface="+mn-cs"/>
              </a:rPr>
              <a:t>team lead</a:t>
            </a:r>
            <a:r>
              <a:rPr lang="en-US" sz="1200" b="1" kern="1200" dirty="0" smtClean="0">
                <a:solidFill>
                  <a:schemeClr val="tx1"/>
                </a:solidFill>
                <a:effectLst/>
                <a:latin typeface="+mn-lt"/>
                <a:ea typeface="+mn-ea"/>
                <a:cs typeface="+mn-cs"/>
              </a:rPr>
              <a:t> completes the Pre-Intervention Assessment. </a:t>
            </a:r>
            <a:r>
              <a:rPr lang="en-US" sz="1200" b="0" kern="1200" baseline="0" dirty="0" smtClean="0">
                <a:solidFill>
                  <a:schemeClr val="tx1"/>
                </a:solidFill>
                <a:effectLst/>
                <a:latin typeface="+mn-lt"/>
                <a:ea typeface="+mn-ea"/>
                <a:cs typeface="+mn-cs"/>
              </a:rPr>
              <a:t>Y</a:t>
            </a:r>
            <a:r>
              <a:rPr lang="en-US" sz="1200" kern="1200" dirty="0" smtClean="0">
                <a:solidFill>
                  <a:schemeClr val="tx1"/>
                </a:solidFill>
                <a:effectLst/>
                <a:latin typeface="+mn-lt"/>
                <a:ea typeface="+mn-ea"/>
                <a:cs typeface="+mn-cs"/>
              </a:rPr>
              <a:t>ou may be </a:t>
            </a:r>
            <a:r>
              <a:rPr lang="en-US" sz="1200" kern="1200" baseline="0" dirty="0" smtClean="0">
                <a:solidFill>
                  <a:schemeClr val="tx1"/>
                </a:solidFill>
                <a:effectLst/>
                <a:latin typeface="+mn-lt"/>
                <a:ea typeface="+mn-ea"/>
                <a:cs typeface="+mn-cs"/>
              </a:rPr>
              <a:t>asked to help complete this assessment. </a:t>
            </a:r>
            <a:r>
              <a:rPr lang="en-US" sz="1200" kern="1200" dirty="0" smtClean="0">
                <a:solidFill>
                  <a:schemeClr val="tx1"/>
                </a:solidFill>
                <a:effectLst/>
                <a:latin typeface="+mn-lt"/>
                <a:ea typeface="+mn-ea"/>
                <a:cs typeface="+mn-cs"/>
              </a:rPr>
              <a:t>The goal is to obtain an accurate reflection of your facility’s current</a:t>
            </a:r>
            <a:r>
              <a:rPr lang="en-US" sz="1200" kern="1200" baseline="0" dirty="0" smtClean="0">
                <a:solidFill>
                  <a:schemeClr val="tx1"/>
                </a:solidFill>
                <a:effectLst/>
                <a:latin typeface="+mn-lt"/>
                <a:ea typeface="+mn-ea"/>
                <a:cs typeface="+mn-cs"/>
              </a:rPr>
              <a:t> practices </a:t>
            </a:r>
            <a:r>
              <a:rPr lang="en-US" sz="1200" kern="1200" dirty="0" smtClean="0">
                <a:solidFill>
                  <a:schemeClr val="tx1"/>
                </a:solidFill>
                <a:effectLst/>
                <a:latin typeface="+mn-lt"/>
                <a:ea typeface="+mn-ea"/>
                <a:cs typeface="+mn-cs"/>
              </a:rPr>
              <a:t>relative to:</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identifying patients who might benefit from using the tools,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engaging</a:t>
            </a:r>
            <a:r>
              <a:rPr lang="en-US" sz="1200" kern="1200" baseline="0" dirty="0" smtClean="0">
                <a:solidFill>
                  <a:schemeClr val="tx1"/>
                </a:solidFill>
                <a:effectLst/>
                <a:latin typeface="+mn-lt"/>
                <a:ea typeface="+mn-ea"/>
                <a:cs typeface="+mn-cs"/>
              </a:rPr>
              <a:t> patients and their family members or friends assisting with care</a:t>
            </a:r>
            <a:r>
              <a:rPr lang="en-US" sz="1200" kern="1200" dirty="0" smtClean="0">
                <a:solidFill>
                  <a:schemeClr val="tx1"/>
                </a:solidFill>
                <a:effectLst/>
                <a:latin typeface="+mn-lt"/>
                <a:ea typeface="+mn-ea"/>
                <a:cs typeface="+mn-cs"/>
              </a:rPr>
              <a:t>, and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ensuring safe transitions of care to other clinicians. </a:t>
            </a:r>
            <a:endParaRPr lang="en-US" dirty="0"/>
          </a:p>
        </p:txBody>
      </p:sp>
      <p:sp>
        <p:nvSpPr>
          <p:cNvPr id="4" name="Slide Number Placeholder 3"/>
          <p:cNvSpPr>
            <a:spLocks noGrp="1"/>
          </p:cNvSpPr>
          <p:nvPr>
            <p:ph type="sldNum" sz="quarter" idx="10"/>
          </p:nvPr>
        </p:nvSpPr>
        <p:spPr/>
        <p:txBody>
          <a:bodyPr/>
          <a:lstStyle/>
          <a:p>
            <a:fld id="{EAC464A3-7719-40DE-A341-4976C7EAEE1E}" type="slidenum">
              <a:rPr lang="en-US" smtClean="0"/>
              <a:t>8</a:t>
            </a:fld>
            <a:endParaRPr lang="en-US" dirty="0"/>
          </a:p>
        </p:txBody>
      </p:sp>
    </p:spTree>
    <p:extLst>
      <p:ext uri="{BB962C8B-B14F-4D97-AF65-F5344CB8AC3E}">
        <p14:creationId xmlns:p14="http://schemas.microsoft.com/office/powerpoint/2010/main" val="1706019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 Step 3, the</a:t>
            </a:r>
            <a:r>
              <a:rPr lang="en-US" sz="1200" b="1" kern="1200" baseline="0" dirty="0" smtClean="0">
                <a:solidFill>
                  <a:schemeClr val="tx1"/>
                </a:solidFill>
                <a:effectLst/>
                <a:latin typeface="+mn-lt"/>
                <a:ea typeface="+mn-ea"/>
                <a:cs typeface="+mn-cs"/>
              </a:rPr>
              <a:t> team lead will determine </a:t>
            </a:r>
            <a:r>
              <a:rPr lang="en-US" sz="1200" b="1" kern="1200" dirty="0" smtClean="0">
                <a:solidFill>
                  <a:schemeClr val="tx1"/>
                </a:solidFill>
                <a:effectLst/>
                <a:latin typeface="+mn-lt"/>
                <a:ea typeface="+mn-ea"/>
                <a:cs typeface="+mn-cs"/>
              </a:rPr>
              <a:t>opportunities for improvement by </a:t>
            </a:r>
            <a:r>
              <a:rPr lang="en-US" sz="1200" b="1" kern="1200" baseline="0" dirty="0" smtClean="0">
                <a:solidFill>
                  <a:schemeClr val="tx1"/>
                </a:solidFill>
                <a:effectLst/>
                <a:latin typeface="+mn-lt"/>
                <a:ea typeface="+mn-ea"/>
                <a:cs typeface="+mn-cs"/>
              </a:rPr>
              <a:t>using the </a:t>
            </a:r>
            <a:r>
              <a:rPr lang="en-US" sz="1200" b="1" kern="1200" dirty="0" smtClean="0">
                <a:solidFill>
                  <a:schemeClr val="tx1"/>
                </a:solidFill>
                <a:effectLst/>
                <a:latin typeface="+mn-lt"/>
                <a:ea typeface="+mn-ea"/>
                <a:cs typeface="+mn-cs"/>
              </a:rPr>
              <a:t>PIA. </a:t>
            </a:r>
          </a:p>
          <a:p>
            <a:r>
              <a:rPr lang="en-US" sz="1200" kern="1200" dirty="0" smtClean="0">
                <a:solidFill>
                  <a:schemeClr val="tx1"/>
                </a:solidFill>
                <a:effectLst/>
                <a:latin typeface="+mn-lt"/>
                <a:ea typeface="+mn-ea"/>
                <a:cs typeface="+mn-cs"/>
              </a:rPr>
              <a:t>This step determines which resources can help you address</a:t>
            </a:r>
            <a:r>
              <a:rPr lang="en-US" sz="1200" kern="1200" baseline="0" dirty="0" smtClean="0">
                <a:solidFill>
                  <a:schemeClr val="tx1"/>
                </a:solidFill>
                <a:effectLst/>
                <a:latin typeface="+mn-lt"/>
                <a:ea typeface="+mn-ea"/>
                <a:cs typeface="+mn-cs"/>
              </a:rPr>
              <a:t> gaps in patient engagement and safe transitions of care. The results of the PIA can be used to guide the implementation of the toolkit.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 Step 4, it is important to i</a:t>
            </a:r>
            <a:r>
              <a:rPr lang="en-US" b="1" dirty="0" smtClean="0"/>
              <a:t>dentify which patients may need additional support in order to prepare for a new appointment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Once the team is aware that the patient has a new health care appointment, you</a:t>
            </a:r>
            <a:r>
              <a:rPr lang="en-US" sz="1200" kern="1200" baseline="0" dirty="0" smtClean="0">
                <a:solidFill>
                  <a:schemeClr val="tx1"/>
                </a:solidFill>
                <a:effectLst/>
                <a:latin typeface="+mn-lt"/>
                <a:ea typeface="+mn-ea"/>
                <a:cs typeface="+mn-cs"/>
              </a:rPr>
              <a:t> can use an </a:t>
            </a:r>
            <a:r>
              <a:rPr lang="en-US" sz="1200" kern="1200" dirty="0" smtClean="0">
                <a:solidFill>
                  <a:schemeClr val="tx1"/>
                </a:solidFill>
                <a:effectLst/>
                <a:latin typeface="+mn-lt"/>
                <a:ea typeface="+mn-ea"/>
                <a:cs typeface="+mn-cs"/>
              </a:rPr>
              <a:t>existing or new risk assessment to determine which patients may need support to prepare for their new appointment. Multiple factors, such as patient load, patient characteristics, and existing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processes, may influence how you decide which patients need additional support. </a:t>
            </a:r>
          </a:p>
          <a:p>
            <a:endParaRPr lang="en-US" dirty="0"/>
          </a:p>
        </p:txBody>
      </p:sp>
      <p:sp>
        <p:nvSpPr>
          <p:cNvPr id="4" name="Slide Number Placeholder 3"/>
          <p:cNvSpPr>
            <a:spLocks noGrp="1"/>
          </p:cNvSpPr>
          <p:nvPr>
            <p:ph type="sldNum" sz="quarter" idx="10"/>
          </p:nvPr>
        </p:nvSpPr>
        <p:spPr/>
        <p:txBody>
          <a:bodyPr/>
          <a:lstStyle/>
          <a:p>
            <a:fld id="{EAC464A3-7719-40DE-A341-4976C7EAEE1E}" type="slidenum">
              <a:rPr lang="en-US" smtClean="0"/>
              <a:t>9</a:t>
            </a:fld>
            <a:endParaRPr lang="en-US" dirty="0"/>
          </a:p>
        </p:txBody>
      </p:sp>
    </p:spTree>
    <p:extLst>
      <p:ext uri="{BB962C8B-B14F-4D97-AF65-F5344CB8AC3E}">
        <p14:creationId xmlns:p14="http://schemas.microsoft.com/office/powerpoint/2010/main" val="3727502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 Step 5, the team</a:t>
            </a:r>
            <a:r>
              <a:rPr lang="en-US" sz="1200" b="0" kern="1200" dirty="0" smtClean="0">
                <a:solidFill>
                  <a:schemeClr val="tx1"/>
                </a:solidFill>
                <a:effectLst/>
                <a:latin typeface="+mn-lt"/>
                <a:ea typeface="+mn-ea"/>
                <a:cs typeface="+mn-cs"/>
              </a:rPr>
              <a:t> </a:t>
            </a:r>
            <a:r>
              <a:rPr lang="en-US" b="1" dirty="0" smtClean="0"/>
              <a:t>begins to share the Appointment Aide and Use the Checklist to Prepare Patients for New Appointment</a:t>
            </a:r>
            <a:r>
              <a:rPr lang="en-US" baseline="0" dirty="0" smtClean="0"/>
              <a:t> </a:t>
            </a:r>
            <a:r>
              <a:rPr lang="en-US" b="0" baseline="0" dirty="0" smtClean="0"/>
              <a:t>by identifying a small group of patients or clinicians that would benefit from using the Appointment Aide and the team tools. </a:t>
            </a:r>
            <a:r>
              <a:rPr lang="en-US" sz="1200" kern="1200" dirty="0" smtClean="0">
                <a:solidFill>
                  <a:schemeClr val="tx1"/>
                </a:solidFill>
                <a:effectLst/>
                <a:latin typeface="+mn-lt"/>
                <a:ea typeface="+mn-ea"/>
                <a:cs typeface="+mn-cs"/>
              </a:rPr>
              <a:t>After successfully implementing the tool with a small group of patients or clinicians, consider how you might increase the number of patients who may benefit from use of the Appointment Aide, and how the tool could be better incorporated into day-to-day processes.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Appointment Aide includes questions and prompts to help the patient prepare for a new ambulatory care appointment by discussing and documenting information concerning medications, appointments, key contacts, and signs and symptoms. When giving the tool to the patient, explain that they can use the Appointment Aide to keep track of and communicate their concerns, questions, and preferences, and to take notes on important aspects of their care. If a care partner is with the patient, hand the care partner page directly to the care partner</a:t>
            </a:r>
            <a:r>
              <a:rPr lang="en-US" sz="1200" kern="1200" baseline="0" dirty="0" smtClean="0">
                <a:solidFill>
                  <a:schemeClr val="tx1"/>
                </a:solidFill>
                <a:effectLst/>
                <a:latin typeface="+mn-lt"/>
                <a:ea typeface="+mn-ea"/>
                <a:cs typeface="+mn-cs"/>
              </a:rPr>
              <a:t> and encourage them to use the questions to address their needs.</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 Step 6, you will begin to integrate the toolkit into the workflow</a:t>
            </a:r>
            <a:r>
              <a:rPr lang="en-US" b="1" dirty="0" smtClean="0"/>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Patient safety, especially during transitions of care among clinicians, is impacted by how teams manage workflow and communicate information. In ambulatory care settings, all health care team members, including physicians, nurse practitioners, physician assistants, health education coaches, and pharmacists should be engaged, and their responsibilities should be aligned with a team approach in transitions of care and patient engagement. </a:t>
            </a:r>
          </a:p>
          <a:p>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Team</a:t>
            </a:r>
            <a:r>
              <a:rPr lang="en-US" sz="1200" kern="1200" baseline="0" dirty="0" smtClean="0">
                <a:solidFill>
                  <a:schemeClr val="tx1"/>
                </a:solidFill>
                <a:effectLst/>
                <a:latin typeface="+mn-lt"/>
                <a:ea typeface="+mn-ea"/>
                <a:cs typeface="+mn-cs"/>
              </a:rPr>
              <a:t> Lead will work with you and your team to d</a:t>
            </a:r>
            <a:r>
              <a:rPr lang="en-US" sz="1200" kern="1200" dirty="0" smtClean="0">
                <a:solidFill>
                  <a:schemeClr val="tx1"/>
                </a:solidFill>
                <a:effectLst/>
                <a:latin typeface="+mn-lt"/>
                <a:ea typeface="+mn-ea"/>
                <a:cs typeface="+mn-cs"/>
              </a:rPr>
              <a:t>etermine when to share the Appointment Aide tool with the patient and use the accompanying</a:t>
            </a:r>
            <a:r>
              <a:rPr lang="en-US" sz="1200" kern="1200" baseline="0" dirty="0" smtClean="0">
                <a:solidFill>
                  <a:schemeClr val="tx1"/>
                </a:solidFill>
                <a:effectLst/>
                <a:latin typeface="+mn-lt"/>
                <a:ea typeface="+mn-ea"/>
                <a:cs typeface="+mn-cs"/>
              </a:rPr>
              <a:t> </a:t>
            </a:r>
            <a:r>
              <a:rPr lang="en-US" dirty="0" smtClean="0"/>
              <a:t>Checklist to Prepare Patients for New Appointment</a:t>
            </a:r>
            <a:r>
              <a:rPr lang="en-US" sz="1200" kern="1200" dirty="0" smtClean="0">
                <a:solidFill>
                  <a:schemeClr val="tx1"/>
                </a:solidFill>
                <a:effectLst/>
                <a:latin typeface="+mn-lt"/>
                <a:ea typeface="+mn-ea"/>
                <a:cs typeface="+mn-cs"/>
              </a:rPr>
              <a:t>. Discuss with the team the best ways to integrate the tools into existing workflows and who on the team should be part of each of the key activities. The toolkit guide outlines</a:t>
            </a:r>
            <a:r>
              <a:rPr lang="en-US" sz="1200" kern="1200" baseline="0" dirty="0" smtClean="0">
                <a:solidFill>
                  <a:schemeClr val="tx1"/>
                </a:solidFill>
                <a:effectLst/>
                <a:latin typeface="+mn-lt"/>
                <a:ea typeface="+mn-ea"/>
                <a:cs typeface="+mn-cs"/>
              </a:rPr>
              <a:t> suggestions in more depth.</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AC464A3-7719-40DE-A341-4976C7EAEE1E}" type="slidenum">
              <a:rPr lang="en-US" smtClean="0"/>
              <a:t>10</a:t>
            </a:fld>
            <a:endParaRPr lang="en-US" dirty="0"/>
          </a:p>
        </p:txBody>
      </p:sp>
    </p:spTree>
    <p:extLst>
      <p:ext uri="{BB962C8B-B14F-4D97-AF65-F5344CB8AC3E}">
        <p14:creationId xmlns:p14="http://schemas.microsoft.com/office/powerpoint/2010/main" val="976986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solidFill>
                  <a:srgbClr val="1F497D"/>
                </a:solidFill>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and Date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B54E0B0-FCED-3040-A883-F98CCCA7FFA9}" type="datetimeFigureOut">
              <a:rPr lang="en-US" smtClean="0"/>
              <a:t>11/29/2017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70EE24-ED14-6D4A-B4F5-7264C8C7BC77}" type="slidenum">
              <a:rPr lang="en-US" smtClean="0"/>
              <a:t>‹#›</a:t>
            </a:fld>
            <a:endParaRPr lang="en-US"/>
          </a:p>
        </p:txBody>
      </p:sp>
    </p:spTree>
    <p:extLst>
      <p:ext uri="{BB962C8B-B14F-4D97-AF65-F5344CB8AC3E}">
        <p14:creationId xmlns:p14="http://schemas.microsoft.com/office/powerpoint/2010/main" val="709513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B54E0B0-FCED-3040-A883-F98CCCA7FFA9}" type="datetimeFigureOut">
              <a:rPr lang="en-US" smtClean="0"/>
              <a:t>11/29/2017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70EE24-ED14-6D4A-B4F5-7264C8C7BC77}" type="slidenum">
              <a:rPr lang="en-US" smtClean="0"/>
              <a:t>‹#›</a:t>
            </a:fld>
            <a:endParaRPr lang="en-US"/>
          </a:p>
        </p:txBody>
      </p:sp>
    </p:spTree>
    <p:extLst>
      <p:ext uri="{BB962C8B-B14F-4D97-AF65-F5344CB8AC3E}">
        <p14:creationId xmlns:p14="http://schemas.microsoft.com/office/powerpoint/2010/main" val="2078964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B54E0B0-FCED-3040-A883-F98CCCA7FFA9}" type="datetimeFigureOut">
              <a:rPr lang="en-US" smtClean="0"/>
              <a:t>11/29/2017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70EE24-ED14-6D4A-B4F5-7264C8C7BC77}" type="slidenum">
              <a:rPr lang="en-US" smtClean="0"/>
              <a:t>‹#›</a:t>
            </a:fld>
            <a:endParaRPr lang="en-US"/>
          </a:p>
        </p:txBody>
      </p:sp>
    </p:spTree>
    <p:extLst>
      <p:ext uri="{BB962C8B-B14F-4D97-AF65-F5344CB8AC3E}">
        <p14:creationId xmlns:p14="http://schemas.microsoft.com/office/powerpoint/2010/main" val="2517975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B54E0B0-FCED-3040-A883-F98CCCA7FFA9}" type="datetimeFigureOut">
              <a:rPr lang="en-US" smtClean="0"/>
              <a:t>11/29/2017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70EE24-ED14-6D4A-B4F5-7264C8C7BC77}" type="slidenum">
              <a:rPr lang="en-US" smtClean="0"/>
              <a:t>‹#›</a:t>
            </a:fld>
            <a:endParaRPr lang="en-US"/>
          </a:p>
        </p:txBody>
      </p:sp>
    </p:spTree>
    <p:extLst>
      <p:ext uri="{BB962C8B-B14F-4D97-AF65-F5344CB8AC3E}">
        <p14:creationId xmlns:p14="http://schemas.microsoft.com/office/powerpoint/2010/main" val="2878034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B54E0B0-FCED-3040-A883-F98CCCA7FFA9}" type="datetimeFigureOut">
              <a:rPr lang="en-US" smtClean="0"/>
              <a:t>11/29/2017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D70EE24-ED14-6D4A-B4F5-7264C8C7BC77}" type="slidenum">
              <a:rPr lang="en-US" smtClean="0"/>
              <a:t>‹#›</a:t>
            </a:fld>
            <a:endParaRPr lang="en-US"/>
          </a:p>
        </p:txBody>
      </p:sp>
    </p:spTree>
    <p:extLst>
      <p:ext uri="{BB962C8B-B14F-4D97-AF65-F5344CB8AC3E}">
        <p14:creationId xmlns:p14="http://schemas.microsoft.com/office/powerpoint/2010/main" val="1366554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B54E0B0-FCED-3040-A883-F98CCCA7FFA9}" type="datetimeFigureOut">
              <a:rPr lang="en-US" smtClean="0"/>
              <a:t>11/29/2017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D70EE24-ED14-6D4A-B4F5-7264C8C7BC77}" type="slidenum">
              <a:rPr lang="en-US" smtClean="0"/>
              <a:t>‹#›</a:t>
            </a:fld>
            <a:endParaRPr lang="en-US"/>
          </a:p>
        </p:txBody>
      </p:sp>
    </p:spTree>
    <p:extLst>
      <p:ext uri="{BB962C8B-B14F-4D97-AF65-F5344CB8AC3E}">
        <p14:creationId xmlns:p14="http://schemas.microsoft.com/office/powerpoint/2010/main" val="3917469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B54E0B0-FCED-3040-A883-F98CCCA7FFA9}" type="datetimeFigureOut">
              <a:rPr lang="en-US" smtClean="0"/>
              <a:t>11/29/2017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D70EE24-ED14-6D4A-B4F5-7264C8C7BC77}" type="slidenum">
              <a:rPr lang="en-US" smtClean="0"/>
              <a:t>‹#›</a:t>
            </a:fld>
            <a:endParaRPr lang="en-US"/>
          </a:p>
        </p:txBody>
      </p:sp>
    </p:spTree>
    <p:extLst>
      <p:ext uri="{BB962C8B-B14F-4D97-AF65-F5344CB8AC3E}">
        <p14:creationId xmlns:p14="http://schemas.microsoft.com/office/powerpoint/2010/main" val="1558504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B54E0B0-FCED-3040-A883-F98CCCA7FFA9}" type="datetimeFigureOut">
              <a:rPr lang="en-US" smtClean="0"/>
              <a:t>11/29/2017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70EE24-ED14-6D4A-B4F5-7264C8C7BC77}" type="slidenum">
              <a:rPr lang="en-US" smtClean="0"/>
              <a:t>‹#›</a:t>
            </a:fld>
            <a:endParaRPr lang="en-US"/>
          </a:p>
        </p:txBody>
      </p:sp>
    </p:spTree>
    <p:extLst>
      <p:ext uri="{BB962C8B-B14F-4D97-AF65-F5344CB8AC3E}">
        <p14:creationId xmlns:p14="http://schemas.microsoft.com/office/powerpoint/2010/main" val="1722239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B54E0B0-FCED-3040-A883-F98CCCA7FFA9}" type="datetimeFigureOut">
              <a:rPr lang="en-US" smtClean="0"/>
              <a:t>11/29/2017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70EE24-ED14-6D4A-B4F5-7264C8C7BC77}" type="slidenum">
              <a:rPr lang="en-US" smtClean="0"/>
              <a:t>‹#›</a:t>
            </a:fld>
            <a:endParaRPr lang="en-US"/>
          </a:p>
        </p:txBody>
      </p:sp>
    </p:spTree>
    <p:extLst>
      <p:ext uri="{BB962C8B-B14F-4D97-AF65-F5344CB8AC3E}">
        <p14:creationId xmlns:p14="http://schemas.microsoft.com/office/powerpoint/2010/main" val="4017735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B54E0B0-FCED-3040-A883-F98CCCA7FFA9}" type="datetimeFigureOut">
              <a:rPr lang="en-US" smtClean="0"/>
              <a:t>11/29/2017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70EE24-ED14-6D4A-B4F5-7264C8C7BC77}" type="slidenum">
              <a:rPr lang="en-US" smtClean="0"/>
              <a:t>‹#›</a:t>
            </a:fld>
            <a:endParaRPr lang="en-US"/>
          </a:p>
        </p:txBody>
      </p:sp>
    </p:spTree>
    <p:extLst>
      <p:ext uri="{BB962C8B-B14F-4D97-AF65-F5344CB8AC3E}">
        <p14:creationId xmlns:p14="http://schemas.microsoft.com/office/powerpoint/2010/main" val="2660367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B54E0B0-FCED-3040-A883-F98CCCA7FFA9}" type="datetimeFigureOut">
              <a:rPr lang="en-US" smtClean="0"/>
              <a:t>11/29/2017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70EE24-ED14-6D4A-B4F5-7264C8C7BC77}" type="slidenum">
              <a:rPr lang="en-US" smtClean="0"/>
              <a:t>‹#›</a:t>
            </a:fld>
            <a:endParaRPr lang="en-US"/>
          </a:p>
        </p:txBody>
      </p:sp>
    </p:spTree>
    <p:extLst>
      <p:ext uri="{BB962C8B-B14F-4D97-AF65-F5344CB8AC3E}">
        <p14:creationId xmlns:p14="http://schemas.microsoft.com/office/powerpoint/2010/main" val="1954648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of Presentation</a:t>
            </a:r>
            <a:endParaRPr lang="en-US" dirty="0"/>
          </a:p>
        </p:txBody>
      </p:sp>
      <p:sp>
        <p:nvSpPr>
          <p:cNvPr id="3" name="Content Placeholder 2"/>
          <p:cNvSpPr>
            <a:spLocks noGrp="1"/>
          </p:cNvSpPr>
          <p:nvPr>
            <p:ph idx="1" hasCustomPrompt="1"/>
          </p:nvPr>
        </p:nvSpPr>
        <p:spPr/>
        <p:txBody>
          <a:bodyPr/>
          <a:lstStyle>
            <a:lvl1pPr>
              <a:defRPr baseline="0"/>
            </a:lvl1pPr>
          </a:lstStyle>
          <a:p>
            <a:pPr lvl="0"/>
            <a:r>
              <a:rPr lang="en-US" dirty="0" smtClean="0"/>
              <a:t>Author and Date </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4000" b="1" cap="all">
                <a:solidFill>
                  <a:srgbClr val="1F497D"/>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F497D"/>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06116"/>
            <a:ext cx="8229600" cy="617884"/>
          </a:xfrm>
          <a:prstGeom prst="rect">
            <a:avLst/>
          </a:prstGeom>
        </p:spPr>
        <p:txBody>
          <a:bodyPr vert="horz" lIns="91440" tIns="45720" rIns="91440" bIns="45720" rtlCol="0" anchor="ctr">
            <a:normAutofit/>
          </a:bodyPr>
          <a:lstStyle/>
          <a:p>
            <a:r>
              <a:rPr lang="en-US" dirty="0" smtClean="0"/>
              <a:t>Title goes here</a:t>
            </a:r>
            <a:endParaRPr lang="en-US" dirty="0"/>
          </a:p>
        </p:txBody>
      </p:sp>
      <p:sp>
        <p:nvSpPr>
          <p:cNvPr id="3" name="Text Placeholder 2"/>
          <p:cNvSpPr>
            <a:spLocks noGrp="1"/>
          </p:cNvSpPr>
          <p:nvPr>
            <p:ph type="body" idx="1"/>
          </p:nvPr>
        </p:nvSpPr>
        <p:spPr>
          <a:xfrm>
            <a:off x="457200" y="1981200"/>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5" name="Picture 4" descr="ElementOnly.jp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152400"/>
            <a:ext cx="9144000" cy="1173016"/>
          </a:xfrm>
          <a:prstGeom prst="rect">
            <a:avLst/>
          </a:prstGeom>
        </p:spPr>
      </p:pic>
      <p:pic>
        <p:nvPicPr>
          <p:cNvPr id="6" name="Picture 5" descr="AHRQ_HHS Brand_Color.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67600" y="6096000"/>
            <a:ext cx="1412240" cy="4888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Lst>
  <p:timing>
    <p:tnLst>
      <p:par>
        <p:cTn id="1" dur="indefinite" restart="never" nodeType="tmRoot"/>
      </p:par>
    </p:tnLst>
  </p:timing>
  <p:txStyles>
    <p:titleStyle>
      <a:lvl1pPr algn="ctr" defTabSz="914400" rtl="0" eaLnBrk="1" latinLnBrk="0" hangingPunct="1">
        <a:spcBef>
          <a:spcPct val="0"/>
        </a:spcBef>
        <a:buNone/>
        <a:defRPr sz="3600" b="1" i="0" u="none" kern="1200" baseline="0">
          <a:solidFill>
            <a:srgbClr val="1F497D"/>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b="0" i="0" u="none"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ElementOnly.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52400"/>
            <a:ext cx="9144000" cy="1173016"/>
          </a:xfrm>
          <a:prstGeom prst="rect">
            <a:avLst/>
          </a:prstGeom>
        </p:spPr>
      </p:pic>
      <p:pic>
        <p:nvPicPr>
          <p:cNvPr id="8" name="Picture 7" descr="AHRQ_HHS Brand_Color.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819400" y="1600200"/>
            <a:ext cx="3081869" cy="1066800"/>
          </a:xfrm>
          <a:prstGeom prst="rect">
            <a:avLst/>
          </a:prstGeom>
        </p:spPr>
      </p:pic>
    </p:spTree>
    <p:extLst>
      <p:ext uri="{BB962C8B-B14F-4D97-AF65-F5344CB8AC3E}">
        <p14:creationId xmlns:p14="http://schemas.microsoft.com/office/powerpoint/2010/main" val="420198058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200400"/>
            <a:ext cx="8229600" cy="1600200"/>
          </a:xfrm>
          <a:prstGeom prst="rect">
            <a:avLst/>
          </a:prstGeom>
        </p:spPr>
        <p:txBody>
          <a:bodyPr vert="horz" lIns="91440" tIns="45720" rIns="91440" bIns="45720" rtlCol="0" anchor="ctr">
            <a:normAutofit/>
          </a:bodyPr>
          <a:lstStyle/>
          <a:p>
            <a:r>
              <a:rPr lang="en-US" dirty="0" smtClean="0"/>
              <a:t>Title of Presentation</a:t>
            </a:r>
            <a:endParaRPr lang="en-US" dirty="0"/>
          </a:p>
        </p:txBody>
      </p:sp>
      <p:sp>
        <p:nvSpPr>
          <p:cNvPr id="3" name="Text Placeholder 2"/>
          <p:cNvSpPr>
            <a:spLocks noGrp="1"/>
          </p:cNvSpPr>
          <p:nvPr>
            <p:ph type="body" idx="1"/>
          </p:nvPr>
        </p:nvSpPr>
        <p:spPr>
          <a:xfrm>
            <a:off x="457200" y="4953000"/>
            <a:ext cx="8229600" cy="1173163"/>
          </a:xfrm>
          <a:prstGeom prst="rect">
            <a:avLst/>
          </a:prstGeom>
        </p:spPr>
        <p:txBody>
          <a:bodyPr vert="horz" lIns="91440" tIns="45720" rIns="91440" bIns="45720" rtlCol="0">
            <a:normAutofit/>
          </a:bodyPr>
          <a:lstStyle/>
          <a:p>
            <a:pPr lvl="0"/>
            <a:r>
              <a:rPr lang="en-US" dirty="0" smtClean="0"/>
              <a:t>Author and Date</a:t>
            </a:r>
            <a:endParaRPr lang="en-US" dirty="0"/>
          </a:p>
        </p:txBody>
      </p:sp>
    </p:spTree>
  </p:cSld>
  <p:clrMap bg1="lt1" tx1="dk1" bg2="lt2" tx2="dk2" accent1="accent1" accent2="accent2" accent3="accent3" accent4="accent4" accent5="accent5" accent6="accent6" hlink="hlink" folHlink="folHlink"/>
  <p:sldLayoutIdLst>
    <p:sldLayoutId id="2147483662" r:id="rId1"/>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1F497D"/>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819400"/>
            <a:ext cx="8077200" cy="1200329"/>
          </a:xfrm>
          <a:prstGeom prst="rect">
            <a:avLst/>
          </a:prstGeom>
        </p:spPr>
        <p:txBody>
          <a:bodyPr wrap="square">
            <a:spAutoFit/>
          </a:bodyPr>
          <a:lstStyle/>
          <a:p>
            <a:pPr algn="ctr"/>
            <a:r>
              <a:rPr lang="en-US" sz="3600" b="1" dirty="0">
                <a:solidFill>
                  <a:schemeClr val="tx2"/>
                </a:solidFill>
              </a:rPr>
              <a:t>An Introduction to </a:t>
            </a:r>
            <a:r>
              <a:rPr lang="en-US" sz="3600" b="1" dirty="0" smtClean="0">
                <a:solidFill>
                  <a:schemeClr val="tx2"/>
                </a:solidFill>
              </a:rPr>
              <a:t>Safe Transitions </a:t>
            </a:r>
            <a:r>
              <a:rPr lang="en-US" sz="3600" b="1" dirty="0">
                <a:solidFill>
                  <a:schemeClr val="tx2"/>
                </a:solidFill>
              </a:rPr>
              <a:t>for Patients to New Appointments</a:t>
            </a:r>
          </a:p>
        </p:txBody>
      </p:sp>
      <p:sp>
        <p:nvSpPr>
          <p:cNvPr id="9" name="TextBox 8"/>
          <p:cNvSpPr txBox="1"/>
          <p:nvPr/>
        </p:nvSpPr>
        <p:spPr>
          <a:xfrm>
            <a:off x="609600" y="4303693"/>
            <a:ext cx="7391400" cy="954107"/>
          </a:xfrm>
          <a:prstGeom prst="rect">
            <a:avLst/>
          </a:prstGeom>
          <a:noFill/>
        </p:spPr>
        <p:txBody>
          <a:bodyPr wrap="square" rtlCol="0">
            <a:spAutoFit/>
          </a:bodyPr>
          <a:lstStyle/>
          <a:p>
            <a:pPr algn="ctr"/>
            <a:r>
              <a:rPr lang="en-US" sz="2800" b="1" dirty="0" smtClean="0"/>
              <a:t>Ambulatory Care Facility</a:t>
            </a:r>
          </a:p>
          <a:p>
            <a:pPr algn="ctr"/>
            <a:r>
              <a:rPr lang="en-US" sz="2800" b="1" dirty="0" smtClean="0"/>
              <a:t>Team Presentation</a:t>
            </a:r>
            <a:endParaRPr lang="en-US" sz="2800" b="1" dirty="0"/>
          </a:p>
        </p:txBody>
      </p:sp>
    </p:spTree>
    <p:extLst>
      <p:ext uri="{BB962C8B-B14F-4D97-AF65-F5344CB8AC3E}">
        <p14:creationId xmlns:p14="http://schemas.microsoft.com/office/powerpoint/2010/main" val="2210131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Implementation Steps</a:t>
            </a:r>
          </a:p>
        </p:txBody>
      </p:sp>
      <p:sp>
        <p:nvSpPr>
          <p:cNvPr id="3" name="Content Placeholder 2"/>
          <p:cNvSpPr>
            <a:spLocks noGrp="1"/>
          </p:cNvSpPr>
          <p:nvPr>
            <p:ph idx="1"/>
          </p:nvPr>
        </p:nvSpPr>
        <p:spPr>
          <a:xfrm>
            <a:off x="2743200" y="1646237"/>
            <a:ext cx="5181600" cy="4525963"/>
          </a:xfrm>
        </p:spPr>
        <p:txBody>
          <a:bodyPr>
            <a:normAutofit/>
          </a:bodyPr>
          <a:lstStyle/>
          <a:p>
            <a:pPr marL="0" indent="0">
              <a:buNone/>
            </a:pPr>
            <a:endParaRPr lang="en-US" b="1" dirty="0" smtClean="0"/>
          </a:p>
          <a:p>
            <a:pPr marL="0" indent="0">
              <a:buNone/>
            </a:pPr>
            <a:r>
              <a:rPr lang="en-US" dirty="0" smtClean="0"/>
              <a:t>Begin </a:t>
            </a:r>
            <a:r>
              <a:rPr lang="en-US" dirty="0"/>
              <a:t>to share the Appointment </a:t>
            </a:r>
            <a:r>
              <a:rPr lang="en-US" dirty="0" smtClean="0"/>
              <a:t>Aide.</a:t>
            </a:r>
          </a:p>
          <a:p>
            <a:pPr marL="0" indent="0">
              <a:buNone/>
            </a:pPr>
            <a:endParaRPr lang="en-US" dirty="0" smtClean="0"/>
          </a:p>
          <a:p>
            <a:pPr marL="0" indent="0">
              <a:buNone/>
            </a:pPr>
            <a:endParaRPr lang="en-US" sz="2400" dirty="0"/>
          </a:p>
          <a:p>
            <a:pPr marL="0" indent="0">
              <a:buNone/>
            </a:pPr>
            <a:endParaRPr lang="en-US" dirty="0" smtClean="0"/>
          </a:p>
          <a:p>
            <a:pPr marL="0" indent="0">
              <a:buNone/>
            </a:pPr>
            <a:r>
              <a:rPr lang="en-US" dirty="0" smtClean="0"/>
              <a:t>Integrate </a:t>
            </a:r>
            <a:r>
              <a:rPr lang="en-US" dirty="0"/>
              <a:t>Toolkit into </a:t>
            </a:r>
            <a:r>
              <a:rPr lang="en-US" dirty="0" smtClean="0"/>
              <a:t>workflow.</a:t>
            </a:r>
            <a:endParaRPr lang="en-US" b="1" dirty="0"/>
          </a:p>
          <a:p>
            <a:pPr marL="0" indent="0">
              <a:buNone/>
            </a:pPr>
            <a:endParaRPr lang="en-US" dirty="0"/>
          </a:p>
        </p:txBody>
      </p:sp>
      <p:grpSp>
        <p:nvGrpSpPr>
          <p:cNvPr id="4" name="Group 3"/>
          <p:cNvGrpSpPr/>
          <p:nvPr/>
        </p:nvGrpSpPr>
        <p:grpSpPr>
          <a:xfrm>
            <a:off x="228600" y="1828800"/>
            <a:ext cx="2087986" cy="1371600"/>
            <a:chOff x="2901674" y="1740845"/>
            <a:chExt cx="1740451" cy="1044271"/>
          </a:xfrm>
        </p:grpSpPr>
        <p:sp>
          <p:nvSpPr>
            <p:cNvPr id="8" name="Rounded Rectangle 7"/>
            <p:cNvSpPr/>
            <p:nvPr/>
          </p:nvSpPr>
          <p:spPr>
            <a:xfrm>
              <a:off x="2901674" y="1740845"/>
              <a:ext cx="1740451" cy="1044271"/>
            </a:xfrm>
            <a:prstGeom prst="roundRect">
              <a:avLst>
                <a:gd name="adj" fmla="val 10000"/>
              </a:avLst>
            </a:prstGeom>
          </p:spPr>
          <p:style>
            <a:lnRef idx="2">
              <a:schemeClr val="lt1">
                <a:hueOff val="0"/>
                <a:satOff val="0"/>
                <a:lumOff val="0"/>
                <a:alphaOff val="0"/>
              </a:schemeClr>
            </a:lnRef>
            <a:fillRef idx="1">
              <a:schemeClr val="accent4">
                <a:shade val="80000"/>
                <a:hueOff val="-88279"/>
                <a:satOff val="-2183"/>
                <a:lumOff val="12494"/>
                <a:alphaOff val="0"/>
              </a:schemeClr>
            </a:fillRef>
            <a:effectRef idx="0">
              <a:schemeClr val="accent4">
                <a:shade val="80000"/>
                <a:hueOff val="-88279"/>
                <a:satOff val="-2183"/>
                <a:lumOff val="12494"/>
                <a:alphaOff val="0"/>
              </a:schemeClr>
            </a:effectRef>
            <a:fontRef idx="minor">
              <a:schemeClr val="lt1"/>
            </a:fontRef>
          </p:style>
        </p:sp>
        <p:sp>
          <p:nvSpPr>
            <p:cNvPr id="9" name="Rounded Rectangle 4"/>
            <p:cNvSpPr/>
            <p:nvPr/>
          </p:nvSpPr>
          <p:spPr>
            <a:xfrm>
              <a:off x="2932260" y="1771431"/>
              <a:ext cx="1679279" cy="9830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Step 5 </a:t>
              </a:r>
            </a:p>
            <a:p>
              <a:pPr lvl="0" algn="ctr" defTabSz="800100">
                <a:lnSpc>
                  <a:spcPct val="90000"/>
                </a:lnSpc>
                <a:spcBef>
                  <a:spcPct val="0"/>
                </a:spcBef>
                <a:spcAft>
                  <a:spcPct val="35000"/>
                </a:spcAft>
              </a:pPr>
              <a:r>
                <a:rPr lang="en-US" sz="1800" kern="1200" dirty="0" smtClean="0"/>
                <a:t>Begin Using Toolkit</a:t>
              </a:r>
              <a:endParaRPr lang="en-US" sz="1800" kern="1200" dirty="0"/>
            </a:p>
          </p:txBody>
        </p:sp>
      </p:grpSp>
      <p:grpSp>
        <p:nvGrpSpPr>
          <p:cNvPr id="5" name="Group 4"/>
          <p:cNvGrpSpPr/>
          <p:nvPr/>
        </p:nvGrpSpPr>
        <p:grpSpPr>
          <a:xfrm>
            <a:off x="265293" y="4343400"/>
            <a:ext cx="2087986" cy="1371600"/>
            <a:chOff x="465041" y="1740845"/>
            <a:chExt cx="1740451" cy="1044271"/>
          </a:xfrm>
        </p:grpSpPr>
        <p:sp>
          <p:nvSpPr>
            <p:cNvPr id="6" name="Rounded Rectangle 5"/>
            <p:cNvSpPr/>
            <p:nvPr/>
          </p:nvSpPr>
          <p:spPr>
            <a:xfrm>
              <a:off x="465041" y="1740845"/>
              <a:ext cx="1740451" cy="1044271"/>
            </a:xfrm>
            <a:prstGeom prst="roundRect">
              <a:avLst>
                <a:gd name="adj" fmla="val 10000"/>
              </a:avLst>
            </a:prstGeom>
          </p:spPr>
          <p:style>
            <a:lnRef idx="2">
              <a:schemeClr val="lt1">
                <a:hueOff val="0"/>
                <a:satOff val="0"/>
                <a:lumOff val="0"/>
                <a:alphaOff val="0"/>
              </a:schemeClr>
            </a:lnRef>
            <a:fillRef idx="1">
              <a:schemeClr val="accent4">
                <a:shade val="80000"/>
                <a:hueOff val="-110349"/>
                <a:satOff val="-2728"/>
                <a:lumOff val="15618"/>
                <a:alphaOff val="0"/>
              </a:schemeClr>
            </a:fillRef>
            <a:effectRef idx="0">
              <a:schemeClr val="accent4">
                <a:shade val="80000"/>
                <a:hueOff val="-110349"/>
                <a:satOff val="-2728"/>
                <a:lumOff val="15618"/>
                <a:alphaOff val="0"/>
              </a:schemeClr>
            </a:effectRef>
            <a:fontRef idx="minor">
              <a:schemeClr val="lt1"/>
            </a:fontRef>
          </p:style>
        </p:sp>
        <p:sp>
          <p:nvSpPr>
            <p:cNvPr id="7" name="Rounded Rectangle 6"/>
            <p:cNvSpPr/>
            <p:nvPr/>
          </p:nvSpPr>
          <p:spPr>
            <a:xfrm>
              <a:off x="495627" y="1771431"/>
              <a:ext cx="1679279" cy="9830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Step 6 Integrate Toolkit</a:t>
              </a:r>
              <a:endParaRPr lang="en-US" sz="1800" kern="1200" dirty="0"/>
            </a:p>
          </p:txBody>
        </p:sp>
      </p:grpSp>
    </p:spTree>
    <p:extLst>
      <p:ext uri="{BB962C8B-B14F-4D97-AF65-F5344CB8AC3E}">
        <p14:creationId xmlns:p14="http://schemas.microsoft.com/office/powerpoint/2010/main" val="934505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1981200"/>
            <a:ext cx="6096000" cy="4191000"/>
          </a:xfrm>
        </p:spPr>
        <p:txBody>
          <a:bodyPr>
            <a:normAutofit fontScale="92500"/>
          </a:bodyPr>
          <a:lstStyle/>
          <a:p>
            <a:pPr marL="0" indent="0">
              <a:buNone/>
            </a:pPr>
            <a:r>
              <a:rPr lang="en-US" dirty="0" smtClean="0"/>
              <a:t>Roll </a:t>
            </a:r>
            <a:r>
              <a:rPr lang="en-US" dirty="0"/>
              <a:t>out the </a:t>
            </a:r>
            <a:r>
              <a:rPr lang="en-US" dirty="0" smtClean="0"/>
              <a:t>toolkit </a:t>
            </a:r>
            <a:r>
              <a:rPr lang="en-US" dirty="0"/>
              <a:t>to the </a:t>
            </a:r>
            <a:r>
              <a:rPr lang="en-US" dirty="0" smtClean="0"/>
              <a:t>whole </a:t>
            </a:r>
            <a:r>
              <a:rPr lang="en-US" dirty="0"/>
              <a:t>t</a:t>
            </a:r>
            <a:r>
              <a:rPr lang="en-US" dirty="0" smtClean="0"/>
              <a:t>eam.</a:t>
            </a:r>
          </a:p>
          <a:p>
            <a:pPr marL="0" indent="0">
              <a:buNone/>
            </a:pPr>
            <a:endParaRPr lang="en-US" b="1" dirty="0"/>
          </a:p>
          <a:p>
            <a:pPr marL="0" indent="0">
              <a:buNone/>
            </a:pPr>
            <a:r>
              <a:rPr lang="en-US" dirty="0" smtClean="0"/>
              <a:t>Use </a:t>
            </a:r>
            <a:r>
              <a:rPr lang="en-US" dirty="0"/>
              <a:t>resources and other supplementary materials as needed to promote effective skills, knowledge, and confidence among all team members</a:t>
            </a:r>
            <a:r>
              <a:rPr lang="en-US" dirty="0" smtClean="0"/>
              <a:t>.</a:t>
            </a:r>
          </a:p>
          <a:p>
            <a:pPr marL="0" indent="0">
              <a:buNone/>
            </a:pPr>
            <a:endParaRPr lang="en-US" dirty="0" smtClean="0"/>
          </a:p>
          <a:p>
            <a:pPr marL="0" indent="0">
              <a:buNone/>
            </a:pPr>
            <a:r>
              <a:rPr lang="en-US" dirty="0" smtClean="0"/>
              <a:t>Evaluate </a:t>
            </a:r>
            <a:r>
              <a:rPr lang="en-US" dirty="0"/>
              <a:t>use and benefits of tools and processes.</a:t>
            </a:r>
            <a:endParaRPr lang="en-US" b="1" dirty="0" smtClean="0"/>
          </a:p>
          <a:p>
            <a:pPr marL="0" indent="0">
              <a:buNone/>
            </a:pPr>
            <a:endParaRPr lang="en-US" dirty="0"/>
          </a:p>
        </p:txBody>
      </p:sp>
      <p:grpSp>
        <p:nvGrpSpPr>
          <p:cNvPr id="4" name="Group 3"/>
          <p:cNvGrpSpPr/>
          <p:nvPr/>
        </p:nvGrpSpPr>
        <p:grpSpPr>
          <a:xfrm>
            <a:off x="162658" y="1547019"/>
            <a:ext cx="2011786" cy="1371600"/>
            <a:chOff x="465041" y="3481297"/>
            <a:chExt cx="1740451" cy="1044271"/>
          </a:xfrm>
        </p:grpSpPr>
        <p:sp>
          <p:nvSpPr>
            <p:cNvPr id="11" name="Rounded Rectangle 10"/>
            <p:cNvSpPr/>
            <p:nvPr/>
          </p:nvSpPr>
          <p:spPr>
            <a:xfrm>
              <a:off x="465041" y="3481297"/>
              <a:ext cx="1740451" cy="1044271"/>
            </a:xfrm>
            <a:prstGeom prst="roundRect">
              <a:avLst>
                <a:gd name="adj" fmla="val 10000"/>
              </a:avLst>
            </a:prstGeom>
          </p:spPr>
          <p:style>
            <a:lnRef idx="2">
              <a:schemeClr val="lt1">
                <a:hueOff val="0"/>
                <a:satOff val="0"/>
                <a:lumOff val="0"/>
                <a:alphaOff val="0"/>
              </a:schemeClr>
            </a:lnRef>
            <a:fillRef idx="1">
              <a:schemeClr val="accent4">
                <a:shade val="80000"/>
                <a:hueOff val="-132418"/>
                <a:satOff val="-3274"/>
                <a:lumOff val="18741"/>
                <a:alphaOff val="0"/>
              </a:schemeClr>
            </a:fillRef>
            <a:effectRef idx="0">
              <a:schemeClr val="accent4">
                <a:shade val="80000"/>
                <a:hueOff val="-132418"/>
                <a:satOff val="-3274"/>
                <a:lumOff val="18741"/>
                <a:alphaOff val="0"/>
              </a:schemeClr>
            </a:effectRef>
            <a:fontRef idx="minor">
              <a:schemeClr val="lt1"/>
            </a:fontRef>
          </p:style>
        </p:sp>
        <p:sp>
          <p:nvSpPr>
            <p:cNvPr id="12" name="Rounded Rectangle 4"/>
            <p:cNvSpPr/>
            <p:nvPr/>
          </p:nvSpPr>
          <p:spPr>
            <a:xfrm>
              <a:off x="495627" y="3511883"/>
              <a:ext cx="1679279" cy="9830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Step 7 </a:t>
              </a:r>
            </a:p>
            <a:p>
              <a:pPr lvl="0" algn="ctr" defTabSz="800100">
                <a:lnSpc>
                  <a:spcPct val="90000"/>
                </a:lnSpc>
                <a:spcBef>
                  <a:spcPct val="0"/>
                </a:spcBef>
                <a:spcAft>
                  <a:spcPct val="35000"/>
                </a:spcAft>
              </a:pPr>
              <a:r>
                <a:rPr lang="en-US" sz="1800" kern="1200" dirty="0" smtClean="0"/>
                <a:t>All Staff Use Toolkit</a:t>
              </a:r>
              <a:endParaRPr lang="en-US" sz="1800" kern="1200" dirty="0"/>
            </a:p>
          </p:txBody>
        </p:sp>
      </p:grpSp>
      <p:grpSp>
        <p:nvGrpSpPr>
          <p:cNvPr id="5" name="Group 4"/>
          <p:cNvGrpSpPr/>
          <p:nvPr/>
        </p:nvGrpSpPr>
        <p:grpSpPr>
          <a:xfrm>
            <a:off x="162658" y="3226991"/>
            <a:ext cx="2011786" cy="1371600"/>
            <a:chOff x="2901674" y="3481297"/>
            <a:chExt cx="1740451" cy="1044271"/>
          </a:xfrm>
        </p:grpSpPr>
        <p:sp>
          <p:nvSpPr>
            <p:cNvPr id="9" name="Rounded Rectangle 8"/>
            <p:cNvSpPr/>
            <p:nvPr/>
          </p:nvSpPr>
          <p:spPr>
            <a:xfrm>
              <a:off x="2901674" y="3481297"/>
              <a:ext cx="1740451" cy="1044271"/>
            </a:xfrm>
            <a:prstGeom prst="roundRect">
              <a:avLst>
                <a:gd name="adj" fmla="val 10000"/>
              </a:avLst>
            </a:prstGeom>
          </p:spPr>
          <p:style>
            <a:lnRef idx="2">
              <a:schemeClr val="lt1">
                <a:hueOff val="0"/>
                <a:satOff val="0"/>
                <a:lumOff val="0"/>
                <a:alphaOff val="0"/>
              </a:schemeClr>
            </a:lnRef>
            <a:fillRef idx="1">
              <a:schemeClr val="accent4">
                <a:shade val="80000"/>
                <a:hueOff val="-154488"/>
                <a:satOff val="-3819"/>
                <a:lumOff val="21865"/>
                <a:alphaOff val="0"/>
              </a:schemeClr>
            </a:fillRef>
            <a:effectRef idx="0">
              <a:schemeClr val="accent4">
                <a:shade val="80000"/>
                <a:hueOff val="-154488"/>
                <a:satOff val="-3819"/>
                <a:lumOff val="21865"/>
                <a:alphaOff val="0"/>
              </a:schemeClr>
            </a:effectRef>
            <a:fontRef idx="minor">
              <a:schemeClr val="lt1"/>
            </a:fontRef>
          </p:style>
        </p:sp>
        <p:sp>
          <p:nvSpPr>
            <p:cNvPr id="10" name="Rounded Rectangle 6"/>
            <p:cNvSpPr/>
            <p:nvPr/>
          </p:nvSpPr>
          <p:spPr>
            <a:xfrm>
              <a:off x="2932260" y="3511883"/>
              <a:ext cx="1679279" cy="9830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Step 8 </a:t>
              </a:r>
            </a:p>
            <a:p>
              <a:pPr lvl="0" algn="ctr" defTabSz="800100">
                <a:lnSpc>
                  <a:spcPct val="90000"/>
                </a:lnSpc>
                <a:spcBef>
                  <a:spcPct val="0"/>
                </a:spcBef>
                <a:spcAft>
                  <a:spcPct val="35000"/>
                </a:spcAft>
              </a:pPr>
              <a:r>
                <a:rPr lang="en-US" sz="1800" kern="1200" dirty="0" smtClean="0"/>
                <a:t>Use Reference Materials</a:t>
              </a:r>
              <a:endParaRPr lang="en-US" sz="1800" kern="1200" dirty="0"/>
            </a:p>
          </p:txBody>
        </p:sp>
      </p:grpSp>
      <p:grpSp>
        <p:nvGrpSpPr>
          <p:cNvPr id="6" name="Group 5"/>
          <p:cNvGrpSpPr/>
          <p:nvPr/>
        </p:nvGrpSpPr>
        <p:grpSpPr>
          <a:xfrm>
            <a:off x="198014" y="4906963"/>
            <a:ext cx="2011786" cy="1371600"/>
            <a:chOff x="5338306" y="3481297"/>
            <a:chExt cx="1740451" cy="1044271"/>
          </a:xfrm>
        </p:grpSpPr>
        <p:sp>
          <p:nvSpPr>
            <p:cNvPr id="7" name="Rounded Rectangle 6"/>
            <p:cNvSpPr/>
            <p:nvPr/>
          </p:nvSpPr>
          <p:spPr>
            <a:xfrm>
              <a:off x="5338306" y="3481297"/>
              <a:ext cx="1740451" cy="1044271"/>
            </a:xfrm>
            <a:prstGeom prst="roundRect">
              <a:avLst>
                <a:gd name="adj" fmla="val 10000"/>
              </a:avLst>
            </a:prstGeom>
          </p:spPr>
          <p:style>
            <a:lnRef idx="2">
              <a:schemeClr val="lt1">
                <a:hueOff val="0"/>
                <a:satOff val="0"/>
                <a:lumOff val="0"/>
                <a:alphaOff val="0"/>
              </a:schemeClr>
            </a:lnRef>
            <a:fillRef idx="1">
              <a:schemeClr val="accent4">
                <a:shade val="80000"/>
                <a:hueOff val="-176558"/>
                <a:satOff val="-4365"/>
                <a:lumOff val="24988"/>
                <a:alphaOff val="0"/>
              </a:schemeClr>
            </a:fillRef>
            <a:effectRef idx="0">
              <a:schemeClr val="accent4">
                <a:shade val="80000"/>
                <a:hueOff val="-176558"/>
                <a:satOff val="-4365"/>
                <a:lumOff val="24988"/>
                <a:alphaOff val="0"/>
              </a:schemeClr>
            </a:effectRef>
            <a:fontRef idx="minor">
              <a:schemeClr val="lt1"/>
            </a:fontRef>
          </p:style>
        </p:sp>
        <p:sp>
          <p:nvSpPr>
            <p:cNvPr id="8" name="Rounded Rectangle 8"/>
            <p:cNvSpPr/>
            <p:nvPr/>
          </p:nvSpPr>
          <p:spPr>
            <a:xfrm>
              <a:off x="5368892" y="3511883"/>
              <a:ext cx="1679279" cy="9830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Step 9 </a:t>
              </a:r>
            </a:p>
            <a:p>
              <a:pPr lvl="0" algn="ctr" defTabSz="800100">
                <a:lnSpc>
                  <a:spcPct val="90000"/>
                </a:lnSpc>
                <a:spcBef>
                  <a:spcPct val="0"/>
                </a:spcBef>
                <a:spcAft>
                  <a:spcPct val="35000"/>
                </a:spcAft>
              </a:pPr>
              <a:r>
                <a:rPr lang="en-US" sz="1800" kern="1200" dirty="0" smtClean="0"/>
                <a:t>Evaluate</a:t>
              </a:r>
              <a:endParaRPr lang="en-US" sz="1800" kern="1200" dirty="0"/>
            </a:p>
          </p:txBody>
        </p:sp>
      </p:grpSp>
      <p:sp>
        <p:nvSpPr>
          <p:cNvPr id="2" name="Title 1"/>
          <p:cNvSpPr>
            <a:spLocks noGrp="1"/>
          </p:cNvSpPr>
          <p:nvPr>
            <p:ph type="title"/>
          </p:nvPr>
        </p:nvSpPr>
        <p:spPr>
          <a:xfrm>
            <a:off x="457200" y="753716"/>
            <a:ext cx="8229600" cy="617884"/>
          </a:xfrm>
        </p:spPr>
        <p:txBody>
          <a:bodyPr>
            <a:normAutofit fontScale="90000"/>
          </a:bodyPr>
          <a:lstStyle/>
          <a:p>
            <a:r>
              <a:rPr lang="en-US" dirty="0" smtClean="0"/>
              <a:t>Implementation Steps</a:t>
            </a:r>
            <a:endParaRPr lang="en-US" dirty="0"/>
          </a:p>
        </p:txBody>
      </p:sp>
    </p:spTree>
    <p:extLst>
      <p:ext uri="{BB962C8B-B14F-4D97-AF65-F5344CB8AC3E}">
        <p14:creationId xmlns:p14="http://schemas.microsoft.com/office/powerpoint/2010/main" val="1609527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This toolkit has strategies </a:t>
            </a:r>
            <a:r>
              <a:rPr lang="en-US" dirty="0"/>
              <a:t>and resources to </a:t>
            </a:r>
            <a:r>
              <a:rPr lang="en-US" dirty="0" smtClean="0"/>
              <a:t>improve transitions </a:t>
            </a:r>
            <a:r>
              <a:rPr lang="en-US" dirty="0"/>
              <a:t>of care and patient engagement for </a:t>
            </a:r>
            <a:r>
              <a:rPr lang="en-US" dirty="0" smtClean="0"/>
              <a:t>patients</a:t>
            </a:r>
            <a:r>
              <a:rPr lang="en-US" dirty="0"/>
              <a:t> </a:t>
            </a:r>
            <a:r>
              <a:rPr lang="en-US" dirty="0" smtClean="0"/>
              <a:t>and their care partners.</a:t>
            </a:r>
          </a:p>
          <a:p>
            <a:endParaRPr lang="en-US" dirty="0"/>
          </a:p>
          <a:p>
            <a:r>
              <a:rPr lang="en-US" dirty="0" smtClean="0"/>
              <a:t>As a team member, you have an important role in implementing this toolkit.</a:t>
            </a:r>
            <a:endParaRPr lang="en-US" dirty="0"/>
          </a:p>
        </p:txBody>
      </p:sp>
    </p:spTree>
    <p:extLst>
      <p:ext uri="{BB962C8B-B14F-4D97-AF65-F5344CB8AC3E}">
        <p14:creationId xmlns:p14="http://schemas.microsoft.com/office/powerpoint/2010/main" val="3466926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617884"/>
          </a:xfrm>
        </p:spPr>
        <p:txBody>
          <a:bodyPr>
            <a:normAutofit fontScale="90000"/>
          </a:bodyPr>
          <a:lstStyle/>
          <a:p>
            <a:r>
              <a:rPr lang="en-US" dirty="0" smtClean="0"/>
              <a:t>Overview</a:t>
            </a:r>
            <a:endParaRPr lang="en-US" dirty="0"/>
          </a:p>
        </p:txBody>
      </p:sp>
      <p:sp>
        <p:nvSpPr>
          <p:cNvPr id="5" name="Content Placeholder 4"/>
          <p:cNvSpPr>
            <a:spLocks noGrp="1"/>
          </p:cNvSpPr>
          <p:nvPr>
            <p:ph idx="1"/>
          </p:nvPr>
        </p:nvSpPr>
        <p:spPr>
          <a:xfrm>
            <a:off x="457200" y="1676400"/>
            <a:ext cx="8229600" cy="4267200"/>
          </a:xfrm>
        </p:spPr>
        <p:txBody>
          <a:bodyPr/>
          <a:lstStyle/>
          <a:p>
            <a:pPr>
              <a:lnSpc>
                <a:spcPct val="150000"/>
              </a:lnSpc>
            </a:pPr>
            <a:r>
              <a:rPr lang="en-US" dirty="0"/>
              <a:t>Purpose and </a:t>
            </a:r>
            <a:r>
              <a:rPr lang="en-US" dirty="0" smtClean="0"/>
              <a:t>Benefits</a:t>
            </a:r>
          </a:p>
          <a:p>
            <a:pPr>
              <a:lnSpc>
                <a:spcPct val="150000"/>
              </a:lnSpc>
            </a:pPr>
            <a:r>
              <a:rPr lang="en-US" dirty="0"/>
              <a:t>Toolkit </a:t>
            </a:r>
            <a:r>
              <a:rPr lang="en-US" dirty="0" smtClean="0"/>
              <a:t>Components</a:t>
            </a:r>
            <a:endParaRPr lang="en-US" dirty="0"/>
          </a:p>
          <a:p>
            <a:pPr>
              <a:lnSpc>
                <a:spcPct val="150000"/>
              </a:lnSpc>
            </a:pPr>
            <a:r>
              <a:rPr lang="en-US" dirty="0"/>
              <a:t>Team </a:t>
            </a:r>
            <a:r>
              <a:rPr lang="en-US" dirty="0" smtClean="0"/>
              <a:t>Member Roles </a:t>
            </a:r>
            <a:r>
              <a:rPr lang="en-US" dirty="0"/>
              <a:t>and Responsibilities</a:t>
            </a:r>
          </a:p>
          <a:p>
            <a:pPr>
              <a:lnSpc>
                <a:spcPct val="150000"/>
              </a:lnSpc>
            </a:pPr>
            <a:r>
              <a:rPr lang="en-US" dirty="0"/>
              <a:t>Implementation Steps</a:t>
            </a:r>
          </a:p>
          <a:p>
            <a:pPr>
              <a:lnSpc>
                <a:spcPct val="150000"/>
              </a:lnSpc>
            </a:pPr>
            <a:r>
              <a:rPr lang="en-US" dirty="0"/>
              <a:t>Resources</a:t>
            </a:r>
          </a:p>
        </p:txBody>
      </p:sp>
    </p:spTree>
    <p:extLst>
      <p:ext uri="{BB962C8B-B14F-4D97-AF65-F5344CB8AC3E}">
        <p14:creationId xmlns:p14="http://schemas.microsoft.com/office/powerpoint/2010/main" val="2515243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Purpose and Benefits </a:t>
            </a:r>
            <a:endParaRPr lang="en-US" dirty="0"/>
          </a:p>
        </p:txBody>
      </p:sp>
      <p:sp>
        <p:nvSpPr>
          <p:cNvPr id="3" name="Content Placeholder 2"/>
          <p:cNvSpPr>
            <a:spLocks noGrp="1"/>
          </p:cNvSpPr>
          <p:nvPr>
            <p:ph idx="1"/>
          </p:nvPr>
        </p:nvSpPr>
        <p:spPr>
          <a:xfrm>
            <a:off x="457200" y="1646237"/>
            <a:ext cx="7696200" cy="5135563"/>
          </a:xfrm>
        </p:spPr>
        <p:txBody>
          <a:bodyPr>
            <a:normAutofit lnSpcReduction="10000"/>
          </a:bodyPr>
          <a:lstStyle/>
          <a:p>
            <a:r>
              <a:rPr lang="en-US" dirty="0"/>
              <a:t>Transitions of care can be complex and challenging for </a:t>
            </a:r>
            <a:r>
              <a:rPr lang="en-US" dirty="0" smtClean="0"/>
              <a:t>many </a:t>
            </a:r>
            <a:r>
              <a:rPr lang="en-US" dirty="0"/>
              <a:t>patients</a:t>
            </a:r>
          </a:p>
          <a:p>
            <a:r>
              <a:rPr lang="en-US" dirty="0"/>
              <a:t>By preparing and engaging </a:t>
            </a:r>
            <a:r>
              <a:rPr lang="en-US" dirty="0" smtClean="0"/>
              <a:t>patients </a:t>
            </a:r>
            <a:r>
              <a:rPr lang="en-US" dirty="0"/>
              <a:t>for new ambulatory care appointments, you can </a:t>
            </a:r>
            <a:r>
              <a:rPr lang="en-US" dirty="0" smtClean="0"/>
              <a:t>potentially:</a:t>
            </a:r>
            <a:endParaRPr lang="en-US" dirty="0"/>
          </a:p>
          <a:p>
            <a:pPr lvl="1"/>
            <a:r>
              <a:rPr lang="en-US" dirty="0"/>
              <a:t>R</a:t>
            </a:r>
            <a:r>
              <a:rPr lang="en-US" dirty="0" smtClean="0"/>
              <a:t>educe </a:t>
            </a:r>
            <a:r>
              <a:rPr lang="en-US" dirty="0" smtClean="0"/>
              <a:t>errors</a:t>
            </a:r>
            <a:endParaRPr lang="en-US" dirty="0" smtClean="0"/>
          </a:p>
          <a:p>
            <a:pPr lvl="1"/>
            <a:r>
              <a:rPr lang="en-US" dirty="0" smtClean="0"/>
              <a:t>Increase patient </a:t>
            </a:r>
            <a:r>
              <a:rPr lang="en-US" dirty="0" smtClean="0"/>
              <a:t>engagement</a:t>
            </a:r>
            <a:endParaRPr lang="en-US" dirty="0"/>
          </a:p>
          <a:p>
            <a:pPr lvl="1"/>
            <a:r>
              <a:rPr lang="en-US" dirty="0" smtClean="0"/>
              <a:t>Take actions to ensure </a:t>
            </a:r>
            <a:r>
              <a:rPr lang="en-US" dirty="0"/>
              <a:t>patients have the information they </a:t>
            </a:r>
            <a:r>
              <a:rPr lang="en-US" dirty="0" smtClean="0"/>
              <a:t>need</a:t>
            </a:r>
            <a:endParaRPr lang="en-US" dirty="0"/>
          </a:p>
          <a:p>
            <a:pPr lvl="1"/>
            <a:r>
              <a:rPr lang="en-US" dirty="0"/>
              <a:t>I</a:t>
            </a:r>
            <a:r>
              <a:rPr lang="en-US" dirty="0" smtClean="0"/>
              <a:t>mprove </a:t>
            </a:r>
            <a:r>
              <a:rPr lang="en-US" dirty="0" smtClean="0"/>
              <a:t>coordination</a:t>
            </a:r>
            <a:endParaRPr lang="en-US" dirty="0" smtClean="0"/>
          </a:p>
          <a:p>
            <a:pPr lvl="1"/>
            <a:r>
              <a:rPr lang="en-US" dirty="0" smtClean="0"/>
              <a:t>Enhance overall patient </a:t>
            </a:r>
            <a:r>
              <a:rPr lang="en-US" dirty="0" smtClean="0"/>
              <a:t>experience</a:t>
            </a:r>
            <a:endParaRPr lang="en-US" dirty="0" smtClean="0"/>
          </a:p>
          <a:p>
            <a:pPr lvl="1"/>
            <a:r>
              <a:rPr lang="en-US" dirty="0" smtClean="0"/>
              <a:t>Improve communications.</a:t>
            </a:r>
          </a:p>
          <a:p>
            <a:pPr lvl="1"/>
            <a:endParaRPr lang="en-US" dirty="0"/>
          </a:p>
          <a:p>
            <a:endParaRPr lang="en-US" dirty="0"/>
          </a:p>
        </p:txBody>
      </p:sp>
    </p:spTree>
    <p:extLst>
      <p:ext uri="{BB962C8B-B14F-4D97-AF65-F5344CB8AC3E}">
        <p14:creationId xmlns:p14="http://schemas.microsoft.com/office/powerpoint/2010/main" val="920555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Toolkit Components</a:t>
            </a:r>
            <a:endParaRPr lang="en-US" dirty="0"/>
          </a:p>
        </p:txBody>
      </p:sp>
      <p:sp>
        <p:nvSpPr>
          <p:cNvPr id="3" name="Content Placeholder 2"/>
          <p:cNvSpPr>
            <a:spLocks noGrp="1"/>
          </p:cNvSpPr>
          <p:nvPr>
            <p:ph idx="1"/>
          </p:nvPr>
        </p:nvSpPr>
        <p:spPr>
          <a:xfrm>
            <a:off x="228600" y="1600200"/>
            <a:ext cx="8686800" cy="4525963"/>
          </a:xfrm>
        </p:spPr>
        <p:txBody>
          <a:bodyPr>
            <a:normAutofit/>
          </a:bodyPr>
          <a:lstStyle/>
          <a:p>
            <a:pPr>
              <a:lnSpc>
                <a:spcPct val="150000"/>
              </a:lnSpc>
            </a:pPr>
            <a:r>
              <a:rPr lang="en-US" dirty="0"/>
              <a:t>Guide for </a:t>
            </a:r>
            <a:r>
              <a:rPr lang="en-US" dirty="0" smtClean="0"/>
              <a:t>Safe Transitions </a:t>
            </a:r>
            <a:r>
              <a:rPr lang="en-US" dirty="0"/>
              <a:t>to New </a:t>
            </a:r>
            <a:r>
              <a:rPr lang="en-US" dirty="0" smtClean="0"/>
              <a:t>Appointments</a:t>
            </a:r>
          </a:p>
          <a:p>
            <a:pPr>
              <a:lnSpc>
                <a:spcPct val="150000"/>
              </a:lnSpc>
            </a:pPr>
            <a:r>
              <a:rPr lang="en-US" dirty="0"/>
              <a:t>Checklist to Prepare Patients for New Appointment</a:t>
            </a:r>
          </a:p>
          <a:p>
            <a:pPr>
              <a:lnSpc>
                <a:spcPct val="150000"/>
              </a:lnSpc>
            </a:pPr>
            <a:r>
              <a:rPr lang="en-US" dirty="0" smtClean="0"/>
              <a:t>Appointment </a:t>
            </a:r>
            <a:r>
              <a:rPr lang="en-US" dirty="0"/>
              <a:t>Aide: Preparing for Your Appointment</a:t>
            </a:r>
          </a:p>
          <a:p>
            <a:pPr>
              <a:lnSpc>
                <a:spcPct val="150000"/>
              </a:lnSpc>
            </a:pPr>
            <a:r>
              <a:rPr lang="en-US" dirty="0" smtClean="0"/>
              <a:t>Pre-Intervention </a:t>
            </a:r>
            <a:r>
              <a:rPr lang="en-US" dirty="0"/>
              <a:t>Assessment (PIA)</a:t>
            </a:r>
          </a:p>
          <a:p>
            <a:pPr>
              <a:lnSpc>
                <a:spcPct val="150000"/>
              </a:lnSpc>
            </a:pPr>
            <a:r>
              <a:rPr lang="en-US" dirty="0" smtClean="0"/>
              <a:t>Team </a:t>
            </a:r>
            <a:r>
              <a:rPr lang="en-US" dirty="0"/>
              <a:t>Training PowerPoint Video</a:t>
            </a:r>
          </a:p>
          <a:p>
            <a:endParaRPr lang="en-US" dirty="0"/>
          </a:p>
        </p:txBody>
      </p:sp>
    </p:spTree>
    <p:extLst>
      <p:ext uri="{BB962C8B-B14F-4D97-AF65-F5344CB8AC3E}">
        <p14:creationId xmlns:p14="http://schemas.microsoft.com/office/powerpoint/2010/main" val="913296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066800"/>
          </a:xfrm>
        </p:spPr>
        <p:txBody>
          <a:bodyPr>
            <a:normAutofit fontScale="90000"/>
          </a:bodyPr>
          <a:lstStyle/>
          <a:p>
            <a:r>
              <a:rPr lang="en-US" dirty="0" smtClean="0"/>
              <a:t>Team Lead’s Role and Responsibilities</a:t>
            </a:r>
            <a:endParaRPr lang="en-US" dirty="0"/>
          </a:p>
        </p:txBody>
      </p:sp>
      <p:sp>
        <p:nvSpPr>
          <p:cNvPr id="3" name="Content Placeholder 2"/>
          <p:cNvSpPr>
            <a:spLocks noGrp="1"/>
          </p:cNvSpPr>
          <p:nvPr>
            <p:ph idx="1"/>
          </p:nvPr>
        </p:nvSpPr>
        <p:spPr>
          <a:xfrm>
            <a:off x="304800" y="1676400"/>
            <a:ext cx="8229600" cy="4525963"/>
          </a:xfrm>
        </p:spPr>
        <p:txBody>
          <a:bodyPr>
            <a:normAutofit/>
          </a:bodyPr>
          <a:lstStyle/>
          <a:p>
            <a:pPr marL="0" indent="0">
              <a:buNone/>
            </a:pPr>
            <a:r>
              <a:rPr lang="en-US" dirty="0" smtClean="0"/>
              <a:t>The team </a:t>
            </a:r>
            <a:r>
              <a:rPr lang="en-US" dirty="0"/>
              <a:t>l</a:t>
            </a:r>
            <a:r>
              <a:rPr lang="en-US" dirty="0" smtClean="0"/>
              <a:t>ead is expected to provide </a:t>
            </a:r>
            <a:r>
              <a:rPr lang="en-US" dirty="0"/>
              <a:t>oversight </a:t>
            </a:r>
            <a:r>
              <a:rPr lang="en-US" dirty="0" smtClean="0"/>
              <a:t>for </a:t>
            </a:r>
            <a:r>
              <a:rPr lang="en-US" dirty="0"/>
              <a:t>the </a:t>
            </a:r>
            <a:r>
              <a:rPr lang="en-US" dirty="0" smtClean="0"/>
              <a:t>project by:</a:t>
            </a:r>
            <a:endParaRPr lang="en-US" dirty="0"/>
          </a:p>
          <a:p>
            <a:pPr lvl="1"/>
            <a:r>
              <a:rPr lang="en-US" dirty="0" smtClean="0"/>
              <a:t>Reviewing the </a:t>
            </a:r>
            <a:r>
              <a:rPr lang="en-US" dirty="0" smtClean="0"/>
              <a:t>toolkit</a:t>
            </a:r>
            <a:endParaRPr lang="en-US" dirty="0" smtClean="0"/>
          </a:p>
          <a:p>
            <a:pPr lvl="1"/>
            <a:r>
              <a:rPr lang="en-US" dirty="0" smtClean="0"/>
              <a:t>Assessing the facility’s current practices to determine which parts of the toolkit to </a:t>
            </a:r>
            <a:r>
              <a:rPr lang="en-US" dirty="0" smtClean="0"/>
              <a:t>use</a:t>
            </a:r>
            <a:endParaRPr lang="en-US" dirty="0" smtClean="0"/>
          </a:p>
          <a:p>
            <a:pPr lvl="1"/>
            <a:r>
              <a:rPr lang="en-US" dirty="0" smtClean="0"/>
              <a:t>Educating other team </a:t>
            </a:r>
            <a:r>
              <a:rPr lang="en-US" dirty="0" smtClean="0"/>
              <a:t>members</a:t>
            </a:r>
            <a:endParaRPr lang="en-US" dirty="0" smtClean="0"/>
          </a:p>
          <a:p>
            <a:pPr lvl="1"/>
            <a:r>
              <a:rPr lang="en-US" dirty="0" smtClean="0"/>
              <a:t>Working with the team to plan toolkit </a:t>
            </a:r>
            <a:r>
              <a:rPr lang="en-US" dirty="0" smtClean="0"/>
              <a:t>implementation</a:t>
            </a:r>
            <a:endParaRPr lang="en-US" dirty="0" smtClean="0"/>
          </a:p>
          <a:p>
            <a:pPr lvl="1"/>
            <a:r>
              <a:rPr lang="en-US" dirty="0" smtClean="0"/>
              <a:t>Evaluating and making changes as </a:t>
            </a:r>
            <a:r>
              <a:rPr lang="en-US" dirty="0" smtClean="0"/>
              <a:t>needed</a:t>
            </a:r>
            <a:endParaRPr lang="en-US" dirty="0" smtClean="0"/>
          </a:p>
          <a:p>
            <a:pPr lvl="1"/>
            <a:r>
              <a:rPr lang="en-US" dirty="0" smtClean="0"/>
              <a:t>Finding ways to make the toolkit sustainable.</a:t>
            </a:r>
          </a:p>
          <a:p>
            <a:endParaRPr lang="en-US" dirty="0"/>
          </a:p>
        </p:txBody>
      </p:sp>
    </p:spTree>
    <p:extLst>
      <p:ext uri="{BB962C8B-B14F-4D97-AF65-F5344CB8AC3E}">
        <p14:creationId xmlns:p14="http://schemas.microsoft.com/office/powerpoint/2010/main" val="3694066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Team Member Roles and Responsibilities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Team members are </a:t>
            </a:r>
            <a:r>
              <a:rPr lang="en-US" dirty="0"/>
              <a:t>expected to:</a:t>
            </a:r>
          </a:p>
          <a:p>
            <a:r>
              <a:rPr lang="en-US" sz="2400" dirty="0"/>
              <a:t>Review the </a:t>
            </a:r>
            <a:r>
              <a:rPr lang="en-US" sz="2400" dirty="0" smtClean="0"/>
              <a:t>Appointment Aide and </a:t>
            </a:r>
            <a:r>
              <a:rPr lang="en-US" sz="2400" dirty="0"/>
              <a:t>Checklist to Prepare Patients for New </a:t>
            </a:r>
            <a:r>
              <a:rPr lang="en-US" sz="2400" dirty="0" smtClean="0"/>
              <a:t>Appointment</a:t>
            </a:r>
            <a:endParaRPr lang="en-US" sz="2400" dirty="0" smtClean="0"/>
          </a:p>
          <a:p>
            <a:r>
              <a:rPr lang="en-US" sz="2400" dirty="0"/>
              <a:t>Collaborate with </a:t>
            </a:r>
            <a:r>
              <a:rPr lang="en-US" sz="2400" dirty="0" smtClean="0"/>
              <a:t>your team to determine how to use </a:t>
            </a:r>
            <a:r>
              <a:rPr lang="en-US" sz="2400" dirty="0"/>
              <a:t>the tools </a:t>
            </a:r>
            <a:r>
              <a:rPr lang="en-US" sz="2400" dirty="0" smtClean="0"/>
              <a:t>and </a:t>
            </a:r>
            <a:r>
              <a:rPr lang="en-US" sz="2400" dirty="0" smtClean="0"/>
              <a:t>resources</a:t>
            </a:r>
            <a:endParaRPr lang="en-US" sz="2400" dirty="0" smtClean="0"/>
          </a:p>
          <a:p>
            <a:r>
              <a:rPr lang="en-US" sz="2400" dirty="0" smtClean="0"/>
              <a:t>Use </a:t>
            </a:r>
            <a:r>
              <a:rPr lang="en-US" sz="2400" dirty="0"/>
              <a:t>the Appointment Aide </a:t>
            </a:r>
            <a:r>
              <a:rPr lang="en-US" sz="2400" dirty="0" smtClean="0"/>
              <a:t>with patients who will transition to </a:t>
            </a:r>
            <a:r>
              <a:rPr lang="en-US" sz="2400" dirty="0"/>
              <a:t>new </a:t>
            </a:r>
            <a:r>
              <a:rPr lang="en-US" sz="2400" dirty="0" smtClean="0"/>
              <a:t>clinicians</a:t>
            </a:r>
            <a:endParaRPr lang="en-US" sz="2400" dirty="0" smtClean="0"/>
          </a:p>
          <a:p>
            <a:r>
              <a:rPr lang="en-US" sz="2400" dirty="0" smtClean="0"/>
              <a:t>Participate in evaluations of the </a:t>
            </a:r>
            <a:r>
              <a:rPr lang="en-US" sz="2400" dirty="0" smtClean="0"/>
              <a:t>toolkit</a:t>
            </a:r>
            <a:endParaRPr lang="en-US" sz="2400" dirty="0"/>
          </a:p>
          <a:p>
            <a:r>
              <a:rPr lang="en-US" sz="2400" dirty="0" smtClean="0"/>
              <a:t>Consult </a:t>
            </a:r>
            <a:r>
              <a:rPr lang="en-US" sz="2400" dirty="0"/>
              <a:t>your team </a:t>
            </a:r>
            <a:r>
              <a:rPr lang="en-US" sz="2400" dirty="0" smtClean="0"/>
              <a:t>lead and/or the toolkit guide if you have additional questions.</a:t>
            </a:r>
            <a:endParaRPr lang="en-US" sz="2400" dirty="0"/>
          </a:p>
        </p:txBody>
      </p:sp>
    </p:spTree>
    <p:extLst>
      <p:ext uri="{BB962C8B-B14F-4D97-AF65-F5344CB8AC3E}">
        <p14:creationId xmlns:p14="http://schemas.microsoft.com/office/powerpoint/2010/main" val="1446045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17884"/>
          </a:xfrm>
        </p:spPr>
        <p:txBody>
          <a:bodyPr>
            <a:normAutofit fontScale="90000"/>
          </a:bodyPr>
          <a:lstStyle/>
          <a:p>
            <a:r>
              <a:rPr lang="en-US" dirty="0" smtClean="0"/>
              <a:t>Implementation Process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7541260"/>
              </p:ext>
            </p:extLst>
          </p:nvPr>
        </p:nvGraphicFramePr>
        <p:xfrm>
          <a:off x="457200" y="1646238"/>
          <a:ext cx="7543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1910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229600" cy="617884"/>
          </a:xfrm>
        </p:spPr>
        <p:txBody>
          <a:bodyPr>
            <a:normAutofit fontScale="90000"/>
          </a:bodyPr>
          <a:lstStyle/>
          <a:p>
            <a:r>
              <a:rPr lang="en-US" dirty="0" smtClean="0"/>
              <a:t>Implementation Steps</a:t>
            </a:r>
            <a:endParaRPr lang="en-US" dirty="0"/>
          </a:p>
        </p:txBody>
      </p:sp>
      <p:sp>
        <p:nvSpPr>
          <p:cNvPr id="5" name="Content Placeholder 4"/>
          <p:cNvSpPr>
            <a:spLocks noGrp="1"/>
          </p:cNvSpPr>
          <p:nvPr>
            <p:ph idx="1"/>
          </p:nvPr>
        </p:nvSpPr>
        <p:spPr>
          <a:xfrm>
            <a:off x="2514600" y="1646237"/>
            <a:ext cx="6172200" cy="4525963"/>
          </a:xfrm>
        </p:spPr>
        <p:txBody>
          <a:bodyPr>
            <a:normAutofit/>
          </a:bodyPr>
          <a:lstStyle/>
          <a:p>
            <a:pPr marL="0" indent="0">
              <a:buNone/>
            </a:pPr>
            <a:endParaRPr lang="en-US" dirty="0" smtClean="0"/>
          </a:p>
          <a:p>
            <a:pPr marL="0" indent="0">
              <a:buNone/>
            </a:pPr>
            <a:r>
              <a:rPr lang="en-US" dirty="0" smtClean="0"/>
              <a:t>Identify </a:t>
            </a:r>
            <a:r>
              <a:rPr lang="en-US" dirty="0"/>
              <a:t>a leader or champion. </a:t>
            </a:r>
            <a:endParaRPr lang="en-US" dirty="0" smtClean="0"/>
          </a:p>
          <a:p>
            <a:pPr marL="0" indent="0">
              <a:buNone/>
            </a:pPr>
            <a:endParaRPr lang="en-US" b="1" dirty="0"/>
          </a:p>
          <a:p>
            <a:pPr marL="0" indent="0">
              <a:buNone/>
            </a:pPr>
            <a:endParaRPr lang="en-US" dirty="0" smtClean="0"/>
          </a:p>
          <a:p>
            <a:pPr marL="0" indent="0">
              <a:buNone/>
            </a:pPr>
            <a:r>
              <a:rPr lang="en-US" dirty="0" smtClean="0"/>
              <a:t>Engage all team </a:t>
            </a:r>
            <a:r>
              <a:rPr lang="en-US" dirty="0"/>
              <a:t>members who are responsible for supporting patient engagement and safe transitions of care.</a:t>
            </a:r>
            <a:endParaRPr lang="en-US" b="1" dirty="0" smtClean="0"/>
          </a:p>
          <a:p>
            <a:pPr marL="0" indent="0">
              <a:buNone/>
            </a:pPr>
            <a:r>
              <a:rPr lang="en-US" b="1" dirty="0" smtClean="0"/>
              <a:t> </a:t>
            </a:r>
            <a:endParaRPr lang="en-US" b="1" dirty="0"/>
          </a:p>
        </p:txBody>
      </p:sp>
      <p:grpSp>
        <p:nvGrpSpPr>
          <p:cNvPr id="6" name="Group 5"/>
          <p:cNvGrpSpPr/>
          <p:nvPr/>
        </p:nvGrpSpPr>
        <p:grpSpPr>
          <a:xfrm>
            <a:off x="188974" y="1646237"/>
            <a:ext cx="2008677" cy="1249363"/>
            <a:chOff x="465041" y="393"/>
            <a:chExt cx="1740451" cy="1044271"/>
          </a:xfrm>
        </p:grpSpPr>
        <p:sp>
          <p:nvSpPr>
            <p:cNvPr id="7" name="Rounded Rectangle 6"/>
            <p:cNvSpPr/>
            <p:nvPr/>
          </p:nvSpPr>
          <p:spPr>
            <a:xfrm>
              <a:off x="465041" y="393"/>
              <a:ext cx="1740451" cy="1044271"/>
            </a:xfrm>
            <a:prstGeom prst="roundRect">
              <a:avLst>
                <a:gd name="adj" fmla="val 10000"/>
              </a:avLst>
            </a:prstGeom>
          </p:spPr>
          <p:style>
            <a:lnRef idx="2">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sp>
        <p:sp>
          <p:nvSpPr>
            <p:cNvPr id="8" name="Rounded Rectangle 4"/>
            <p:cNvSpPr/>
            <p:nvPr/>
          </p:nvSpPr>
          <p:spPr>
            <a:xfrm>
              <a:off x="495627" y="30979"/>
              <a:ext cx="1679279" cy="9830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Step 1 </a:t>
              </a:r>
            </a:p>
            <a:p>
              <a:pPr lvl="0" algn="ctr" defTabSz="800100">
                <a:lnSpc>
                  <a:spcPct val="90000"/>
                </a:lnSpc>
                <a:spcBef>
                  <a:spcPct val="0"/>
                </a:spcBef>
                <a:spcAft>
                  <a:spcPct val="35000"/>
                </a:spcAft>
              </a:pPr>
              <a:r>
                <a:rPr lang="en-US" sz="1800" kern="1200" dirty="0" smtClean="0"/>
                <a:t>Identify Leader</a:t>
              </a:r>
              <a:endParaRPr lang="en-US" sz="1800" kern="1200" dirty="0"/>
            </a:p>
          </p:txBody>
        </p:sp>
      </p:grpSp>
      <p:grpSp>
        <p:nvGrpSpPr>
          <p:cNvPr id="9" name="Group 8"/>
          <p:cNvGrpSpPr/>
          <p:nvPr/>
        </p:nvGrpSpPr>
        <p:grpSpPr>
          <a:xfrm>
            <a:off x="126066" y="3810000"/>
            <a:ext cx="2081110" cy="1297573"/>
            <a:chOff x="2901674" y="393"/>
            <a:chExt cx="1740451" cy="1044271"/>
          </a:xfrm>
        </p:grpSpPr>
        <p:sp>
          <p:nvSpPr>
            <p:cNvPr id="10" name="Rounded Rectangle 9"/>
            <p:cNvSpPr/>
            <p:nvPr/>
          </p:nvSpPr>
          <p:spPr>
            <a:xfrm>
              <a:off x="2901674" y="393"/>
              <a:ext cx="1740451" cy="1044271"/>
            </a:xfrm>
            <a:prstGeom prst="roundRect">
              <a:avLst>
                <a:gd name="adj" fmla="val 10000"/>
              </a:avLst>
            </a:prstGeom>
          </p:spPr>
          <p:style>
            <a:lnRef idx="2">
              <a:schemeClr val="lt1">
                <a:hueOff val="0"/>
                <a:satOff val="0"/>
                <a:lumOff val="0"/>
                <a:alphaOff val="0"/>
              </a:schemeClr>
            </a:lnRef>
            <a:fillRef idx="1">
              <a:schemeClr val="accent4">
                <a:shade val="80000"/>
                <a:hueOff val="-22070"/>
                <a:satOff val="-546"/>
                <a:lumOff val="3124"/>
                <a:alphaOff val="0"/>
              </a:schemeClr>
            </a:fillRef>
            <a:effectRef idx="0">
              <a:schemeClr val="accent4">
                <a:shade val="80000"/>
                <a:hueOff val="-22070"/>
                <a:satOff val="-546"/>
                <a:lumOff val="3124"/>
                <a:alphaOff val="0"/>
              </a:schemeClr>
            </a:effectRef>
            <a:fontRef idx="minor">
              <a:schemeClr val="lt1"/>
            </a:fontRef>
          </p:style>
        </p:sp>
        <p:sp>
          <p:nvSpPr>
            <p:cNvPr id="11" name="Rounded Rectangle 4"/>
            <p:cNvSpPr/>
            <p:nvPr/>
          </p:nvSpPr>
          <p:spPr>
            <a:xfrm>
              <a:off x="2932260" y="30979"/>
              <a:ext cx="1679279" cy="9830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Step 2 </a:t>
              </a:r>
            </a:p>
            <a:p>
              <a:pPr lvl="0" algn="ctr" defTabSz="800100">
                <a:lnSpc>
                  <a:spcPct val="90000"/>
                </a:lnSpc>
                <a:spcBef>
                  <a:spcPct val="0"/>
                </a:spcBef>
                <a:spcAft>
                  <a:spcPct val="35000"/>
                </a:spcAft>
              </a:pPr>
              <a:r>
                <a:rPr lang="en-US" sz="1800" kern="1200" dirty="0" smtClean="0"/>
                <a:t>Engage Team</a:t>
              </a:r>
              <a:endParaRPr lang="en-US" sz="1800" kern="1200" dirty="0"/>
            </a:p>
          </p:txBody>
        </p:sp>
      </p:grpSp>
    </p:spTree>
    <p:extLst>
      <p:ext uri="{BB962C8B-B14F-4D97-AF65-F5344CB8AC3E}">
        <p14:creationId xmlns:p14="http://schemas.microsoft.com/office/powerpoint/2010/main" val="1156658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Implementation Steps</a:t>
            </a:r>
          </a:p>
        </p:txBody>
      </p:sp>
      <p:sp>
        <p:nvSpPr>
          <p:cNvPr id="3" name="Content Placeholder 2"/>
          <p:cNvSpPr>
            <a:spLocks noGrp="1"/>
          </p:cNvSpPr>
          <p:nvPr>
            <p:ph idx="1"/>
          </p:nvPr>
        </p:nvSpPr>
        <p:spPr>
          <a:xfrm>
            <a:off x="2438400" y="1646237"/>
            <a:ext cx="6248400" cy="4525963"/>
          </a:xfrm>
        </p:spPr>
        <p:txBody>
          <a:bodyPr/>
          <a:lstStyle/>
          <a:p>
            <a:pPr marL="0" indent="0">
              <a:buNone/>
            </a:pPr>
            <a:endParaRPr lang="en-US" dirty="0" smtClean="0"/>
          </a:p>
          <a:p>
            <a:pPr marL="0" indent="0">
              <a:buNone/>
            </a:pPr>
            <a:r>
              <a:rPr lang="en-US" dirty="0" smtClean="0"/>
              <a:t>Complete </a:t>
            </a:r>
            <a:r>
              <a:rPr lang="en-US" dirty="0"/>
              <a:t>the </a:t>
            </a:r>
            <a:r>
              <a:rPr lang="en-US" dirty="0" smtClean="0"/>
              <a:t>PIA </a:t>
            </a:r>
            <a:r>
              <a:rPr lang="en-US" dirty="0"/>
              <a:t>tool</a:t>
            </a:r>
            <a:r>
              <a:rPr lang="en-US" dirty="0" smtClean="0"/>
              <a:t>.</a:t>
            </a:r>
          </a:p>
          <a:p>
            <a:pPr marL="0" indent="0">
              <a:buNone/>
            </a:pPr>
            <a:endParaRPr lang="en-US" dirty="0" smtClean="0"/>
          </a:p>
          <a:p>
            <a:pPr marL="0" indent="0">
              <a:buNone/>
            </a:pPr>
            <a:endParaRPr lang="en-US" dirty="0"/>
          </a:p>
          <a:p>
            <a:pPr marL="0" indent="0">
              <a:buNone/>
            </a:pPr>
            <a:r>
              <a:rPr lang="en-US" dirty="0" smtClean="0"/>
              <a:t>Identify </a:t>
            </a:r>
            <a:r>
              <a:rPr lang="en-US" dirty="0"/>
              <a:t>which patients may need additional support in order to prepare for a new appointment.</a:t>
            </a:r>
          </a:p>
          <a:p>
            <a:pPr marL="0" indent="0">
              <a:buNone/>
            </a:pPr>
            <a:endParaRPr lang="en-US" dirty="0" smtClean="0"/>
          </a:p>
          <a:p>
            <a:pPr marL="0" indent="0">
              <a:buNone/>
            </a:pPr>
            <a:endParaRPr lang="en-US" dirty="0"/>
          </a:p>
        </p:txBody>
      </p:sp>
      <p:grpSp>
        <p:nvGrpSpPr>
          <p:cNvPr id="4" name="Group 3"/>
          <p:cNvGrpSpPr/>
          <p:nvPr/>
        </p:nvGrpSpPr>
        <p:grpSpPr>
          <a:xfrm>
            <a:off x="152400" y="1828800"/>
            <a:ext cx="1981200" cy="1340946"/>
            <a:chOff x="5338306" y="393"/>
            <a:chExt cx="1740451" cy="1044271"/>
          </a:xfrm>
        </p:grpSpPr>
        <p:sp>
          <p:nvSpPr>
            <p:cNvPr id="5" name="Rounded Rectangle 4"/>
            <p:cNvSpPr/>
            <p:nvPr/>
          </p:nvSpPr>
          <p:spPr>
            <a:xfrm>
              <a:off x="5338306" y="393"/>
              <a:ext cx="1740451" cy="1044271"/>
            </a:xfrm>
            <a:prstGeom prst="roundRect">
              <a:avLst>
                <a:gd name="adj" fmla="val 10000"/>
              </a:avLst>
            </a:prstGeom>
          </p:spPr>
          <p:style>
            <a:lnRef idx="2">
              <a:schemeClr val="lt1">
                <a:hueOff val="0"/>
                <a:satOff val="0"/>
                <a:lumOff val="0"/>
                <a:alphaOff val="0"/>
              </a:schemeClr>
            </a:lnRef>
            <a:fillRef idx="1">
              <a:schemeClr val="accent4">
                <a:shade val="80000"/>
                <a:hueOff val="-44139"/>
                <a:satOff val="-1091"/>
                <a:lumOff val="6247"/>
                <a:alphaOff val="0"/>
              </a:schemeClr>
            </a:fillRef>
            <a:effectRef idx="0">
              <a:schemeClr val="accent4">
                <a:shade val="80000"/>
                <a:hueOff val="-44139"/>
                <a:satOff val="-1091"/>
                <a:lumOff val="6247"/>
                <a:alphaOff val="0"/>
              </a:schemeClr>
            </a:effectRef>
            <a:fontRef idx="minor">
              <a:schemeClr val="lt1"/>
            </a:fontRef>
          </p:style>
        </p:sp>
        <p:sp>
          <p:nvSpPr>
            <p:cNvPr id="6" name="Rounded Rectangle 4"/>
            <p:cNvSpPr/>
            <p:nvPr/>
          </p:nvSpPr>
          <p:spPr>
            <a:xfrm>
              <a:off x="5368892" y="30979"/>
              <a:ext cx="1679279" cy="9830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Step 3 Complete PIA</a:t>
              </a:r>
              <a:endParaRPr lang="en-US" sz="1800" kern="1200" dirty="0"/>
            </a:p>
          </p:txBody>
        </p:sp>
      </p:grpSp>
      <p:grpSp>
        <p:nvGrpSpPr>
          <p:cNvPr id="7" name="Group 6"/>
          <p:cNvGrpSpPr/>
          <p:nvPr/>
        </p:nvGrpSpPr>
        <p:grpSpPr>
          <a:xfrm>
            <a:off x="187217" y="3733800"/>
            <a:ext cx="1981200" cy="1340946"/>
            <a:chOff x="5338306" y="1740845"/>
            <a:chExt cx="1740451" cy="1044271"/>
          </a:xfrm>
        </p:grpSpPr>
        <p:sp>
          <p:nvSpPr>
            <p:cNvPr id="8" name="Rounded Rectangle 7"/>
            <p:cNvSpPr/>
            <p:nvPr/>
          </p:nvSpPr>
          <p:spPr>
            <a:xfrm>
              <a:off x="5338306" y="1740845"/>
              <a:ext cx="1740451" cy="1044271"/>
            </a:xfrm>
            <a:prstGeom prst="roundRect">
              <a:avLst>
                <a:gd name="adj" fmla="val 10000"/>
              </a:avLst>
            </a:prstGeom>
          </p:spPr>
          <p:style>
            <a:lnRef idx="2">
              <a:schemeClr val="lt1">
                <a:hueOff val="0"/>
                <a:satOff val="0"/>
                <a:lumOff val="0"/>
                <a:alphaOff val="0"/>
              </a:schemeClr>
            </a:lnRef>
            <a:fillRef idx="1">
              <a:schemeClr val="accent4">
                <a:shade val="80000"/>
                <a:hueOff val="-66209"/>
                <a:satOff val="-1637"/>
                <a:lumOff val="9371"/>
                <a:alphaOff val="0"/>
              </a:schemeClr>
            </a:fillRef>
            <a:effectRef idx="0">
              <a:schemeClr val="accent4">
                <a:shade val="80000"/>
                <a:hueOff val="-66209"/>
                <a:satOff val="-1637"/>
                <a:lumOff val="9371"/>
                <a:alphaOff val="0"/>
              </a:schemeClr>
            </a:effectRef>
            <a:fontRef idx="minor">
              <a:schemeClr val="lt1"/>
            </a:fontRef>
          </p:style>
        </p:sp>
        <p:sp>
          <p:nvSpPr>
            <p:cNvPr id="9" name="Rounded Rectangle 4"/>
            <p:cNvSpPr/>
            <p:nvPr/>
          </p:nvSpPr>
          <p:spPr>
            <a:xfrm>
              <a:off x="5368892" y="1771431"/>
              <a:ext cx="1679279" cy="9830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Step 4 </a:t>
              </a:r>
            </a:p>
            <a:p>
              <a:pPr lvl="0" algn="ctr" defTabSz="800100">
                <a:lnSpc>
                  <a:spcPct val="90000"/>
                </a:lnSpc>
                <a:spcBef>
                  <a:spcPct val="0"/>
                </a:spcBef>
                <a:spcAft>
                  <a:spcPct val="35000"/>
                </a:spcAft>
              </a:pPr>
              <a:r>
                <a:rPr lang="en-US" sz="1800" kern="1200" dirty="0" smtClean="0"/>
                <a:t>Identify Patients</a:t>
              </a:r>
              <a:endParaRPr lang="en-US" sz="1800" kern="1200" dirty="0"/>
            </a:p>
          </p:txBody>
        </p:sp>
      </p:grpSp>
    </p:spTree>
    <p:extLst>
      <p:ext uri="{BB962C8B-B14F-4D97-AF65-F5344CB8AC3E}">
        <p14:creationId xmlns:p14="http://schemas.microsoft.com/office/powerpoint/2010/main" val="39700181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15&quot;&gt;&lt;/object&gt;&lt;object type=&quot;2&quot; unique_id=&quot;10016&quot;&gt;&lt;object type=&quot;3&quot; unique_id=&quot;10017&quot;&gt;&lt;property id=&quot;20148&quot; value=&quot;5&quot;/&gt;&lt;property id=&quot;20300&quot; value=&quot;Slide 1 - &amp;quot;An Introduction to Safe Transitions for Patients to New Appointments&amp;quot;&quot;/&gt;&lt;property id=&quot;20307&quot; value=&quot;259&quot;/&gt;&lt;/object&gt;&lt;object type=&quot;3&quot; unique_id=&quot;10018&quot;&gt;&lt;property id=&quot;20148&quot; value=&quot;5&quot;/&gt;&lt;property id=&quot;20300&quot; value=&quot;Slide 2 - &amp;quot;Overview&amp;quot;&quot;/&gt;&lt;property id=&quot;20307&quot; value=&quot;260&quot;/&gt;&lt;/object&gt;&lt;object type=&quot;3&quot; unique_id=&quot;10019&quot;&gt;&lt;property id=&quot;20148&quot; value=&quot;5&quot;/&gt;&lt;property id=&quot;20300&quot; value=&quot;Slide 3 - &amp;quot;Purpose and Benefits &amp;quot;&quot;/&gt;&lt;property id=&quot;20307&quot; value=&quot;261&quot;/&gt;&lt;/object&gt;&lt;object type=&quot;3&quot; unique_id=&quot;10020&quot;&gt;&lt;property id=&quot;20148&quot; value=&quot;5&quot;/&gt;&lt;property id=&quot;20300&quot; value=&quot;Slide 4 - &amp;quot;Toolkit Components&amp;quot;&quot;/&gt;&lt;property id=&quot;20307&quot; value=&quot;271&quot;/&gt;&lt;/object&gt;&lt;object type=&quot;3&quot; unique_id=&quot;10021&quot;&gt;&lt;property id=&quot;20148&quot; value=&quot;5&quot;/&gt;&lt;property id=&quot;20300&quot; value=&quot;Slide 5 - &amp;quot;Team Lead’s Role and Responsibilities&amp;quot;&quot;/&gt;&lt;property id=&quot;20307&quot; value=&quot;272&quot;/&gt;&lt;/object&gt;&lt;object type=&quot;3&quot; unique_id=&quot;10022&quot;&gt;&lt;property id=&quot;20148&quot; value=&quot;5&quot;/&gt;&lt;property id=&quot;20300&quot; value=&quot;Slide 6 - &amp;quot;ACF Team Member Role and Responsibilities&amp;quot;&quot;/&gt;&lt;property id=&quot;20307&quot; value=&quot;262&quot;/&gt;&lt;/object&gt;&lt;object type=&quot;3&quot; unique_id=&quot;10023&quot;&gt;&lt;property id=&quot;20148&quot; value=&quot;5&quot;/&gt;&lt;property id=&quot;20300&quot; value=&quot;Slide 7 - &amp;quot;Implementation Steps&amp;quot;&quot;/&gt;&lt;property id=&quot;20307&quot; value=&quot;268&quot;/&gt;&lt;/object&gt;&lt;object type=&quot;3&quot; unique_id=&quot;10024&quot;&gt;&lt;property id=&quot;20148&quot; value=&quot;5&quot;/&gt;&lt;property id=&quot;20300&quot; value=&quot;Slide 8&quot;/&gt;&lt;property id=&quot;20307&quot; value=&quot;263&quot;/&gt;&lt;/object&gt;&lt;object type=&quot;3&quot; unique_id=&quot;10025&quot;&gt;&lt;property id=&quot;20148&quot; value=&quot;5&quot;/&gt;&lt;property id=&quot;20300&quot; value=&quot;Slide 9&quot;/&gt;&lt;property id=&quot;20307&quot; value=&quot;264&quot;/&gt;&lt;/object&gt;&lt;object type=&quot;3&quot; unique_id=&quot;10026&quot;&gt;&lt;property id=&quot;20148&quot; value=&quot;5&quot;/&gt;&lt;property id=&quot;20300&quot; value=&quot;Slide 10&quot;/&gt;&lt;property id=&quot;20307&quot; value=&quot;265&quot;/&gt;&lt;/object&gt;&lt;object type=&quot;3&quot; unique_id=&quot;10028&quot;&gt;&lt;property id=&quot;20148&quot; value=&quot;5&quot;/&gt;&lt;property id=&quot;20300&quot; value=&quot;Slide 11 - &amp;quot;Summary&amp;quot;&quot;/&gt;&lt;property id=&quot;20307&quot; value=&quot;267&quot;/&gt;&lt;/object&gt;&lt;/object&gt;&lt;/object&gt;&lt;/database&gt;"/>
  <p:tag name="SECTOMILLISECCONVERTED" val="1"/>
</p:tagLst>
</file>

<file path=ppt/theme/theme1.xml><?xml version="1.0" encoding="utf-8"?>
<a:theme xmlns:a="http://schemas.openxmlformats.org/drawingml/2006/main" name="Ambulatory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mbulatory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0EC592E2873F4786EA2D54AC7D01DF" ma:contentTypeVersion="5" ma:contentTypeDescription="Create a new document." ma:contentTypeScope="" ma:versionID="abc9ff4f32a7fba86095a3276d26dffc">
  <xsd:schema xmlns:xsd="http://www.w3.org/2001/XMLSchema" xmlns:xs="http://www.w3.org/2001/XMLSchema" xmlns:p="http://schemas.microsoft.com/office/2006/metadata/properties" xmlns:ns2="f04fa714-cc06-451d-91ff-ebea3f239a34" targetNamespace="http://schemas.microsoft.com/office/2006/metadata/properties" ma:root="true" ma:fieldsID="45897736fb1e8b9ce7eeeb3d46ce4cc7" ns2:_="">
    <xsd:import namespace="f04fa714-cc06-451d-91ff-ebea3f239a34"/>
    <xsd:element name="properties">
      <xsd:complexType>
        <xsd:sequence>
          <xsd:element name="documentManagement">
            <xsd:complexType>
              <xsd:all>
                <xsd:element ref="ns2:Category"/>
                <xsd:element ref="ns2:Status" minOccurs="0"/>
                <xsd:element ref="ns2:Due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4fa714-cc06-451d-91ff-ebea3f239a34" elementFormDefault="qualified">
    <xsd:import namespace="http://schemas.microsoft.com/office/2006/documentManagement/types"/>
    <xsd:import namespace="http://schemas.microsoft.com/office/infopath/2007/PartnerControls"/>
    <xsd:element name="Category" ma:index="2" ma:displayName="Category" ma:format="Dropdown" ma:internalName="Category">
      <xsd:simpleType>
        <xsd:restriction base="dms:Choice">
          <xsd:enumeration value="AHRQ Deliverable"/>
          <xsd:enumeration value="AHRQ Monthly Progress Report"/>
          <xsd:enumeration value="AHRQ Meeting"/>
          <xsd:enumeration value="Internal Meeting"/>
          <xsd:enumeration value="Data"/>
          <xsd:enumeration value="Dissemination"/>
          <xsd:enumeration value="Pilot Testing"/>
          <xsd:enumeration value="Key Personnel"/>
          <xsd:enumeration value="Technical Expert Panel"/>
          <xsd:enumeration value="Review Panel"/>
          <xsd:enumeration value="Finance"/>
          <xsd:enumeration value="Toolkit"/>
          <xsd:enumeration value="Template"/>
          <xsd:enumeration value="Project 80777"/>
          <xsd:enumeration value="IRB"/>
        </xsd:restriction>
      </xsd:simpleType>
    </xsd:element>
    <xsd:element name="Status" ma:index="3" nillable="true" ma:displayName="Status" ma:default="Not Started" ma:format="Dropdown" ma:internalName="Status">
      <xsd:simpleType>
        <xsd:restriction base="dms:Choice">
          <xsd:enumeration value="Archive"/>
          <xsd:enumeration value="Not Started"/>
          <xsd:enumeration value="In Progress"/>
          <xsd:enumeration value="Finalized"/>
          <xsd:enumeration value="Drafts"/>
          <xsd:enumeration value="Closed"/>
        </xsd:restriction>
      </xsd:simpleType>
    </xsd:element>
    <xsd:element name="Due_x0020_Date" ma:index="4" nillable="true" ma:displayName="Due Date" ma:format="DateOnly" ma:internalName="Due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f04fa714-cc06-451d-91ff-ebea3f239a34">Toolkit</Category>
    <Status xmlns="f04fa714-cc06-451d-91ff-ebea3f239a34">Drafts</Status>
    <Due_x0020_Date xmlns="f04fa714-cc06-451d-91ff-ebea3f239a34">2017-08-18T05:00:00+00:00</Due_x0020_Date>
  </documentManagement>
</p:properties>
</file>

<file path=customXml/itemProps1.xml><?xml version="1.0" encoding="utf-8"?>
<ds:datastoreItem xmlns:ds="http://schemas.openxmlformats.org/officeDocument/2006/customXml" ds:itemID="{7D21E998-E1A5-4AEC-A2E5-734842779B6B}">
  <ds:schemaRefs>
    <ds:schemaRef ds:uri="http://schemas.microsoft.com/sharepoint/v3/contenttype/forms"/>
  </ds:schemaRefs>
</ds:datastoreItem>
</file>

<file path=customXml/itemProps2.xml><?xml version="1.0" encoding="utf-8"?>
<ds:datastoreItem xmlns:ds="http://schemas.openxmlformats.org/officeDocument/2006/customXml" ds:itemID="{9289D76A-5825-4E15-B742-A5C488F342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4fa714-cc06-451d-91ff-ebea3f239a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69E984-FCAB-4B38-BC0B-E94701F66D7D}">
  <ds:schemaRefs>
    <ds:schemaRef ds:uri="f04fa714-cc06-451d-91ff-ebea3f239a34"/>
    <ds:schemaRef ds:uri="http://purl.org/dc/dcmitype/"/>
    <ds:schemaRef ds:uri="http://schemas.microsoft.com/office/2006/metadata/properties"/>
    <ds:schemaRef ds:uri="http://schemas.microsoft.com/office/2006/documentManagement/types"/>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3934</TotalTime>
  <Words>2125</Words>
  <Application>Microsoft Office PowerPoint</Application>
  <PresentationFormat>On-screen Show (4:3)</PresentationFormat>
  <Paragraphs>186</Paragraphs>
  <Slides>12</Slides>
  <Notes>11</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Ambulatory Master</vt:lpstr>
      <vt:lpstr>Ambulatory 2</vt:lpstr>
      <vt:lpstr>Custom Design</vt:lpstr>
      <vt:lpstr>PowerPoint Presentation</vt:lpstr>
      <vt:lpstr>Overview</vt:lpstr>
      <vt:lpstr>Purpose and Benefits </vt:lpstr>
      <vt:lpstr>Toolkit Components</vt:lpstr>
      <vt:lpstr>Team Lead’s Role and Responsibilities</vt:lpstr>
      <vt:lpstr>Team Member Roles and Responsibilities</vt:lpstr>
      <vt:lpstr>Implementation Process</vt:lpstr>
      <vt:lpstr>Implementation Steps</vt:lpstr>
      <vt:lpstr>Implementation Steps</vt:lpstr>
      <vt:lpstr>Implementation Steps</vt:lpstr>
      <vt:lpstr>Implementation Steps</vt:lpstr>
      <vt:lpstr>Summary</vt:lpstr>
    </vt:vector>
  </TitlesOfParts>
  <Company>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Presentation: An Introduction to Safe Transitions for Patients to New Appointments</dc:title>
  <dc:subject>Toolkit to Engage High-Risk Patients in Safe Transitions Across Ambulatory Settings</dc:subject>
  <dc:creator>DHHS; Agency for Health Care Research and Quality (AHRQ)</dc:creator>
  <cp:lastModifiedBy>Windows User</cp:lastModifiedBy>
  <cp:revision>178</cp:revision>
  <cp:lastPrinted>2017-03-01T17:09:15Z</cp:lastPrinted>
  <dcterms:created xsi:type="dcterms:W3CDTF">2013-09-03T18:05:51Z</dcterms:created>
  <dcterms:modified xsi:type="dcterms:W3CDTF">2017-11-29T20:14:09Z</dcterms:modified>
  <cp:category>Toolkit to Engage High-Risk Patients in Safe Transitions Across Ambulatory Settings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0x010100960EC592E2873F4786EA2D54AC7D01DF</vt:lpwstr>
  </property>
</Properties>
</file>