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60"/>
  </p:notesMasterIdLst>
  <p:handoutMasterIdLst>
    <p:handoutMasterId r:id="rId61"/>
  </p:handoutMasterIdLst>
  <p:sldIdLst>
    <p:sldId id="257" r:id="rId5"/>
    <p:sldId id="258" r:id="rId6"/>
    <p:sldId id="323" r:id="rId7"/>
    <p:sldId id="334" r:id="rId8"/>
    <p:sldId id="259" r:id="rId9"/>
    <p:sldId id="322" r:id="rId10"/>
    <p:sldId id="342" r:id="rId11"/>
    <p:sldId id="355" r:id="rId12"/>
    <p:sldId id="261" r:id="rId13"/>
    <p:sldId id="262" r:id="rId14"/>
    <p:sldId id="293" r:id="rId15"/>
    <p:sldId id="336" r:id="rId16"/>
    <p:sldId id="276" r:id="rId17"/>
    <p:sldId id="281" r:id="rId18"/>
    <p:sldId id="277" r:id="rId19"/>
    <p:sldId id="288" r:id="rId20"/>
    <p:sldId id="343" r:id="rId21"/>
    <p:sldId id="337" r:id="rId22"/>
    <p:sldId id="291" r:id="rId23"/>
    <p:sldId id="296" r:id="rId24"/>
    <p:sldId id="295" r:id="rId25"/>
    <p:sldId id="344" r:id="rId26"/>
    <p:sldId id="353" r:id="rId27"/>
    <p:sldId id="294" r:id="rId28"/>
    <p:sldId id="297" r:id="rId29"/>
    <p:sldId id="335" r:id="rId30"/>
    <p:sldId id="341" r:id="rId31"/>
    <p:sldId id="327" r:id="rId32"/>
    <p:sldId id="328" r:id="rId33"/>
    <p:sldId id="333" r:id="rId34"/>
    <p:sldId id="359" r:id="rId35"/>
    <p:sldId id="356" r:id="rId36"/>
    <p:sldId id="357" r:id="rId37"/>
    <p:sldId id="345" r:id="rId38"/>
    <p:sldId id="346" r:id="rId39"/>
    <p:sldId id="347" r:id="rId40"/>
    <p:sldId id="348" r:id="rId41"/>
    <p:sldId id="349" r:id="rId42"/>
    <p:sldId id="332" r:id="rId43"/>
    <p:sldId id="350" r:id="rId44"/>
    <p:sldId id="351" r:id="rId45"/>
    <p:sldId id="352" r:id="rId46"/>
    <p:sldId id="339" r:id="rId47"/>
    <p:sldId id="302" r:id="rId48"/>
    <p:sldId id="303" r:id="rId49"/>
    <p:sldId id="304" r:id="rId50"/>
    <p:sldId id="318" r:id="rId51"/>
    <p:sldId id="319" r:id="rId52"/>
    <p:sldId id="340" r:id="rId53"/>
    <p:sldId id="307" r:id="rId54"/>
    <p:sldId id="321" r:id="rId55"/>
    <p:sldId id="309" r:id="rId56"/>
    <p:sldId id="311" r:id="rId57"/>
    <p:sldId id="354" r:id="rId58"/>
    <p:sldId id="313" r:id="rId5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zie Edmondson" initials="" lastIdx="19" clrIdx="0"/>
  <p:cmAuthor id="7" name="Kali Crosby" initials="KC" lastIdx="1" clrIdx="7"/>
  <p:cmAuthor id="1" name="Administrator" initials="A" lastIdx="3" clrIdx="1"/>
  <p:cmAuthor id="2" name="Kristina K Davis" initials="KKD" lastIdx="7" clrIdx="2"/>
  <p:cmAuthor id="3" name="Disharoon, Amy" initials="DA" lastIdx="11" clrIdx="3">
    <p:extLst/>
  </p:cmAuthor>
  <p:cmAuthor id="4" name="Hung, Louella" initials="HL" lastIdx="26" clrIdx="4">
    <p:extLst/>
  </p:cmAuthor>
  <p:cmAuthor id="5" name="Chris Heidenrich OCKT" initials="CH" lastIdx="20" clrIdx="5"/>
  <p:cmAuthor id="6" name="Melissa A Miller" initials="MAM"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23" autoAdjust="0"/>
    <p:restoredTop sz="97158" autoAdjust="0"/>
  </p:normalViewPr>
  <p:slideViewPr>
    <p:cSldViewPr>
      <p:cViewPr>
        <p:scale>
          <a:sx n="97" d="100"/>
          <a:sy n="97" d="100"/>
        </p:scale>
        <p:origin x="-1962"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plotArea>
      <c:layout/>
      <c:barChart>
        <c:barDir val="col"/>
        <c:grouping val="clustered"/>
        <c:varyColors val="0"/>
        <c:ser>
          <c:idx val="0"/>
          <c:order val="0"/>
          <c:tx>
            <c:strRef>
              <c:f>Sheet1!$B$1</c:f>
              <c:strCache>
                <c:ptCount val="1"/>
                <c:pt idx="0">
                  <c:v>Surgeon rates OR nurse</c:v>
                </c:pt>
              </c:strCache>
            </c:strRef>
          </c:tx>
          <c:invertIfNegative val="0"/>
          <c:cat>
            <c:strRef>
              <c:f>Sheet1!$A$2</c:f>
              <c:strCache>
                <c:ptCount val="1"/>
                <c:pt idx="0">
                  <c:v>% Rating quality of collaboration and communication high or very high</c:v>
                </c:pt>
              </c:strCache>
            </c:strRef>
          </c:cat>
          <c:val>
            <c:numRef>
              <c:f>Sheet1!$B$2</c:f>
              <c:numCache>
                <c:formatCode>0%</c:formatCode>
                <c:ptCount val="1"/>
                <c:pt idx="0">
                  <c:v>0.87</c:v>
                </c:pt>
              </c:numCache>
            </c:numRef>
          </c:val>
        </c:ser>
        <c:ser>
          <c:idx val="1"/>
          <c:order val="1"/>
          <c:tx>
            <c:strRef>
              <c:f>Sheet1!$C$1</c:f>
              <c:strCache>
                <c:ptCount val="1"/>
                <c:pt idx="0">
                  <c:v>OR nurse rates surgeon</c:v>
                </c:pt>
              </c:strCache>
            </c:strRef>
          </c:tx>
          <c:invertIfNegative val="0"/>
          <c:cat>
            <c:strRef>
              <c:f>Sheet1!$A$2</c:f>
              <c:strCache>
                <c:ptCount val="1"/>
                <c:pt idx="0">
                  <c:v>% Rating quality of collaboration and communication high or very high</c:v>
                </c:pt>
              </c:strCache>
            </c:strRef>
          </c:cat>
          <c:val>
            <c:numRef>
              <c:f>Sheet1!$C$2</c:f>
              <c:numCache>
                <c:formatCode>0%</c:formatCode>
                <c:ptCount val="1"/>
                <c:pt idx="0">
                  <c:v>0.48</c:v>
                </c:pt>
              </c:numCache>
            </c:numRef>
          </c:val>
        </c:ser>
        <c:ser>
          <c:idx val="2"/>
          <c:order val="2"/>
          <c:tx>
            <c:strRef>
              <c:f>Sheet1!$D$1</c:f>
              <c:strCache>
                <c:ptCount val="1"/>
                <c:pt idx="0">
                  <c:v>Surgeon rates anesthesiologist</c:v>
                </c:pt>
              </c:strCache>
            </c:strRef>
          </c:tx>
          <c:invertIfNegative val="0"/>
          <c:cat>
            <c:strRef>
              <c:f>Sheet1!$A$2</c:f>
              <c:strCache>
                <c:ptCount val="1"/>
                <c:pt idx="0">
                  <c:v>% Rating quality of collaboration and communication high or very high</c:v>
                </c:pt>
              </c:strCache>
            </c:strRef>
          </c:cat>
          <c:val>
            <c:numRef>
              <c:f>Sheet1!$D$2</c:f>
              <c:numCache>
                <c:formatCode>0%</c:formatCode>
                <c:ptCount val="1"/>
                <c:pt idx="0">
                  <c:v>0.84</c:v>
                </c:pt>
              </c:numCache>
            </c:numRef>
          </c:val>
        </c:ser>
        <c:ser>
          <c:idx val="3"/>
          <c:order val="3"/>
          <c:tx>
            <c:strRef>
              <c:f>Sheet1!$E$1</c:f>
              <c:strCache>
                <c:ptCount val="1"/>
                <c:pt idx="0">
                  <c:v>Anesthesiologist rates surgeon</c:v>
                </c:pt>
              </c:strCache>
            </c:strRef>
          </c:tx>
          <c:invertIfNegative val="0"/>
          <c:cat>
            <c:strRef>
              <c:f>Sheet1!$A$2</c:f>
              <c:strCache>
                <c:ptCount val="1"/>
                <c:pt idx="0">
                  <c:v>% Rating quality of collaboration and communication high or very high</c:v>
                </c:pt>
              </c:strCache>
            </c:strRef>
          </c:cat>
          <c:val>
            <c:numRef>
              <c:f>Sheet1!$E$2</c:f>
              <c:numCache>
                <c:formatCode>0%</c:formatCode>
                <c:ptCount val="1"/>
                <c:pt idx="0">
                  <c:v>0.7</c:v>
                </c:pt>
              </c:numCache>
            </c:numRef>
          </c:val>
        </c:ser>
        <c:dLbls>
          <c:showLegendKey val="0"/>
          <c:showVal val="0"/>
          <c:showCatName val="0"/>
          <c:showSerName val="0"/>
          <c:showPercent val="0"/>
          <c:showBubbleSize val="0"/>
        </c:dLbls>
        <c:gapWidth val="150"/>
        <c:axId val="113971200"/>
        <c:axId val="113972736"/>
      </c:barChart>
      <c:catAx>
        <c:axId val="113971200"/>
        <c:scaling>
          <c:orientation val="minMax"/>
        </c:scaling>
        <c:delete val="0"/>
        <c:axPos val="b"/>
        <c:numFmt formatCode="General" sourceLinked="0"/>
        <c:majorTickMark val="out"/>
        <c:minorTickMark val="none"/>
        <c:tickLblPos val="nextTo"/>
        <c:crossAx val="113972736"/>
        <c:crosses val="autoZero"/>
        <c:auto val="1"/>
        <c:lblAlgn val="ctr"/>
        <c:lblOffset val="100"/>
        <c:noMultiLvlLbl val="0"/>
      </c:catAx>
      <c:valAx>
        <c:axId val="113972736"/>
        <c:scaling>
          <c:orientation val="minMax"/>
        </c:scaling>
        <c:delete val="0"/>
        <c:axPos val="l"/>
        <c:majorGridlines/>
        <c:numFmt formatCode="0%" sourceLinked="1"/>
        <c:majorTickMark val="out"/>
        <c:minorTickMark val="none"/>
        <c:tickLblPos val="nextTo"/>
        <c:crossAx val="113971200"/>
        <c:crosses val="autoZero"/>
        <c:crossBetween val="between"/>
      </c:valAx>
    </c:plotArea>
    <c:legend>
      <c:legendPos val="r"/>
      <c:layout>
        <c:manualLayout>
          <c:xMode val="edge"/>
          <c:yMode val="edge"/>
          <c:x val="0.68648464080878779"/>
          <c:y val="0.21933829330907037"/>
          <c:w val="0.30579930980849618"/>
          <c:h val="0.5557111271126167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3DD3C-89FF-422E-A08F-72B02619D3EE}" type="doc">
      <dgm:prSet loTypeId="urn:microsoft.com/office/officeart/2009/3/layout/StepUpProcess" loCatId="process" qsTypeId="urn:microsoft.com/office/officeart/2005/8/quickstyle/simple1" qsCatId="simple" csTypeId="urn:microsoft.com/office/officeart/2005/8/colors/accent1_5" csCatId="accent1" phldr="1"/>
      <dgm:spPr/>
      <dgm:t>
        <a:bodyPr/>
        <a:lstStyle/>
        <a:p>
          <a:endParaRPr lang="en-US"/>
        </a:p>
      </dgm:t>
    </dgm:pt>
    <dgm:pt modelId="{A0D17F65-C369-4655-AF1C-61C6387F6521}">
      <dgm:prSet phldrT="[Text]" custT="1"/>
      <dgm:spPr/>
      <dgm:t>
        <a:bodyPr/>
        <a:lstStyle/>
        <a:p>
          <a:r>
            <a:rPr lang="en-US" sz="1400" b="0" dirty="0" smtClean="0"/>
            <a:t>Describe challenges with teamwork and communication in the surgical environment</a:t>
          </a:r>
          <a:endParaRPr lang="en-US" sz="1400" b="0" dirty="0"/>
        </a:p>
      </dgm:t>
    </dgm:pt>
    <dgm:pt modelId="{2DFC330A-7FC2-4DF5-BF7F-1BB229C7F492}" type="parTrans" cxnId="{CCD96EC1-D28A-4F46-A3E9-3F1020322EA4}">
      <dgm:prSet/>
      <dgm:spPr/>
      <dgm:t>
        <a:bodyPr/>
        <a:lstStyle/>
        <a:p>
          <a:endParaRPr lang="en-US" sz="1400" b="0"/>
        </a:p>
      </dgm:t>
    </dgm:pt>
    <dgm:pt modelId="{F83A6ACD-A178-4B3F-B717-587589AA6CCB}" type="sibTrans" cxnId="{CCD96EC1-D28A-4F46-A3E9-3F1020322EA4}">
      <dgm:prSet/>
      <dgm:spPr/>
      <dgm:t>
        <a:bodyPr/>
        <a:lstStyle/>
        <a:p>
          <a:endParaRPr lang="en-US" sz="1400" b="0"/>
        </a:p>
      </dgm:t>
    </dgm:pt>
    <dgm:pt modelId="{1A5E6B37-BCD1-4E1B-B0D9-BBFF048C3B92}">
      <dgm:prSet custT="1"/>
      <dgm:spPr/>
      <dgm:t>
        <a:bodyPr/>
        <a:lstStyle/>
        <a:p>
          <a:r>
            <a:rPr lang="en-US" sz="1400" b="0" dirty="0" smtClean="0"/>
            <a:t>Use structured briefings to improve communication and teamwork</a:t>
          </a:r>
          <a:endParaRPr lang="en-US" sz="1400" b="0" dirty="0"/>
        </a:p>
      </dgm:t>
    </dgm:pt>
    <dgm:pt modelId="{BEEC1728-AE0C-448C-A5A2-0A0D1A34D080}" type="parTrans" cxnId="{58CFEAFB-FDB8-4581-A4A0-BD22DDBA0949}">
      <dgm:prSet/>
      <dgm:spPr/>
      <dgm:t>
        <a:bodyPr/>
        <a:lstStyle/>
        <a:p>
          <a:endParaRPr lang="en-US" sz="1400" b="0"/>
        </a:p>
      </dgm:t>
    </dgm:pt>
    <dgm:pt modelId="{FB19D7AE-DB4A-4E3F-B248-76890A407EB7}" type="sibTrans" cxnId="{58CFEAFB-FDB8-4581-A4A0-BD22DDBA0949}">
      <dgm:prSet/>
      <dgm:spPr/>
      <dgm:t>
        <a:bodyPr/>
        <a:lstStyle/>
        <a:p>
          <a:endParaRPr lang="en-US" sz="1400" b="0"/>
        </a:p>
      </dgm:t>
    </dgm:pt>
    <dgm:pt modelId="{7DA270A1-7DA2-4D05-AD18-E539B1C89E22}">
      <dgm:prSet custT="1"/>
      <dgm:spPr/>
      <dgm:t>
        <a:bodyPr/>
        <a:lstStyle/>
        <a:p>
          <a:r>
            <a:rPr lang="en-US" sz="1400" dirty="0" smtClean="0">
              <a:effectLst/>
              <a:latin typeface="+mn-lt"/>
              <a:ea typeface="+mn-ea"/>
              <a:cs typeface="+mn-cs"/>
            </a:rPr>
            <a:t>Demonstrate how the checklist can improve teamwork and communication</a:t>
          </a:r>
          <a:endParaRPr lang="en-US" sz="1400" b="0" dirty="0"/>
        </a:p>
      </dgm:t>
    </dgm:pt>
    <dgm:pt modelId="{A136103A-803A-412F-92B0-6ACB90418228}" type="parTrans" cxnId="{823C80A4-0CDB-431D-A51B-BA71E5B4F6D0}">
      <dgm:prSet/>
      <dgm:spPr/>
      <dgm:t>
        <a:bodyPr/>
        <a:lstStyle/>
        <a:p>
          <a:endParaRPr lang="en-US" sz="1400" b="0"/>
        </a:p>
      </dgm:t>
    </dgm:pt>
    <dgm:pt modelId="{2DDBF3C1-2757-46B6-81F5-B8E58557702B}" type="sibTrans" cxnId="{823C80A4-0CDB-431D-A51B-BA71E5B4F6D0}">
      <dgm:prSet/>
      <dgm:spPr/>
      <dgm:t>
        <a:bodyPr/>
        <a:lstStyle/>
        <a:p>
          <a:endParaRPr lang="en-US" sz="1400" b="0"/>
        </a:p>
      </dgm:t>
    </dgm:pt>
    <dgm:pt modelId="{1858EFF7-6A69-4AB8-8466-AF9A642BC4DA}">
      <dgm:prSet custT="1"/>
      <dgm:spPr/>
      <dgm:t>
        <a:bodyPr/>
        <a:lstStyle/>
        <a:p>
          <a:r>
            <a:rPr lang="en-US" sz="1400" dirty="0" smtClean="0">
              <a:effectLst/>
              <a:latin typeface="+mn-lt"/>
              <a:ea typeface="+mn-ea"/>
              <a:cs typeface="+mn-cs"/>
            </a:rPr>
            <a:t>Learn how to use structured language to voice concerns</a:t>
          </a:r>
          <a:endParaRPr lang="en-US" sz="1400" b="0" dirty="0"/>
        </a:p>
      </dgm:t>
    </dgm:pt>
    <dgm:pt modelId="{66C583EE-D782-497C-A0AA-0C62E7EA2015}" type="parTrans" cxnId="{EDFFC1D7-FD78-45ED-B08E-C6747027F339}">
      <dgm:prSet/>
      <dgm:spPr/>
      <dgm:t>
        <a:bodyPr/>
        <a:lstStyle/>
        <a:p>
          <a:endParaRPr lang="en-US" sz="1400" b="0"/>
        </a:p>
      </dgm:t>
    </dgm:pt>
    <dgm:pt modelId="{B36DA358-8A26-4B9E-A78A-207BB9AB7BCE}" type="sibTrans" cxnId="{EDFFC1D7-FD78-45ED-B08E-C6747027F339}">
      <dgm:prSet/>
      <dgm:spPr/>
      <dgm:t>
        <a:bodyPr/>
        <a:lstStyle/>
        <a:p>
          <a:endParaRPr lang="en-US" sz="1400" b="0"/>
        </a:p>
      </dgm:t>
    </dgm:pt>
    <dgm:pt modelId="{6DD6109E-FF05-4073-A91D-B7BF61587352}">
      <dgm:prSet custT="1"/>
      <dgm:spPr/>
      <dgm:t>
        <a:bodyPr/>
        <a:lstStyle/>
        <a:p>
          <a:r>
            <a:rPr lang="en-US" sz="1400" dirty="0" smtClean="0">
              <a:effectLst/>
              <a:latin typeface="+mn-lt"/>
              <a:ea typeface="+mn-ea"/>
              <a:cs typeface="+mn-cs"/>
            </a:rPr>
            <a:t>Design a quality improvement initiative using closed-loop communication</a:t>
          </a:r>
          <a:endParaRPr lang="en-US" sz="1400" b="0" dirty="0"/>
        </a:p>
      </dgm:t>
    </dgm:pt>
    <dgm:pt modelId="{A387DAE6-2BAF-4F82-A65F-5FD896E0EFAA}" type="parTrans" cxnId="{8012374D-5BE0-4900-BFA4-96CE26014BE4}">
      <dgm:prSet/>
      <dgm:spPr/>
      <dgm:t>
        <a:bodyPr/>
        <a:lstStyle/>
        <a:p>
          <a:endParaRPr lang="en-US" sz="1400" b="0"/>
        </a:p>
      </dgm:t>
    </dgm:pt>
    <dgm:pt modelId="{177F3CAC-AF93-4358-974B-86734517F8F9}" type="sibTrans" cxnId="{8012374D-5BE0-4900-BFA4-96CE26014BE4}">
      <dgm:prSet/>
      <dgm:spPr/>
      <dgm:t>
        <a:bodyPr/>
        <a:lstStyle/>
        <a:p>
          <a:endParaRPr lang="en-US" sz="1400" b="0"/>
        </a:p>
      </dgm:t>
    </dgm:pt>
    <dgm:pt modelId="{FD2B0409-8251-44D9-840E-CBB537CA90F7}">
      <dgm:prSet custT="1"/>
      <dgm:spPr/>
      <dgm:t>
        <a:bodyPr/>
        <a:lstStyle/>
        <a:p>
          <a:r>
            <a:rPr lang="en-US" sz="1400" dirty="0" smtClean="0">
              <a:effectLst/>
              <a:latin typeface="+mn-lt"/>
              <a:ea typeface="+mn-ea"/>
              <a:cs typeface="+mn-cs"/>
            </a:rPr>
            <a:t>Use debriefings and ongoing quality improvement</a:t>
          </a:r>
          <a:endParaRPr lang="en-US" sz="1400" b="0" dirty="0"/>
        </a:p>
      </dgm:t>
    </dgm:pt>
    <dgm:pt modelId="{8B3D727B-D6AC-49C3-8418-5A8738E0DB6E}" type="parTrans" cxnId="{F92FFD46-F9BE-4BC2-8E20-7998B6EFE8F7}">
      <dgm:prSet/>
      <dgm:spPr/>
      <dgm:t>
        <a:bodyPr/>
        <a:lstStyle/>
        <a:p>
          <a:endParaRPr lang="en-US"/>
        </a:p>
      </dgm:t>
    </dgm:pt>
    <dgm:pt modelId="{48B9B483-38F8-40C4-BF16-AD60BD3DE37D}" type="sibTrans" cxnId="{F92FFD46-F9BE-4BC2-8E20-7998B6EFE8F7}">
      <dgm:prSet/>
      <dgm:spPr/>
      <dgm:t>
        <a:bodyPr/>
        <a:lstStyle/>
        <a:p>
          <a:endParaRPr lang="en-US"/>
        </a:p>
      </dgm:t>
    </dgm:pt>
    <dgm:pt modelId="{008766E2-B990-4E98-9E08-C2B30BC71FE6}" type="pres">
      <dgm:prSet presAssocID="{D893DD3C-89FF-422E-A08F-72B02619D3EE}" presName="rootnode" presStyleCnt="0">
        <dgm:presLayoutVars>
          <dgm:chMax/>
          <dgm:chPref/>
          <dgm:dir/>
          <dgm:animLvl val="lvl"/>
        </dgm:presLayoutVars>
      </dgm:prSet>
      <dgm:spPr/>
      <dgm:t>
        <a:bodyPr/>
        <a:lstStyle/>
        <a:p>
          <a:endParaRPr lang="en-US"/>
        </a:p>
      </dgm:t>
    </dgm:pt>
    <dgm:pt modelId="{AD587C0E-A6F1-4364-A9DF-51A570AA74D0}" type="pres">
      <dgm:prSet presAssocID="{A0D17F65-C369-4655-AF1C-61C6387F6521}" presName="composite" presStyleCnt="0"/>
      <dgm:spPr/>
      <dgm:t>
        <a:bodyPr/>
        <a:lstStyle/>
        <a:p>
          <a:endParaRPr lang="en-US"/>
        </a:p>
      </dgm:t>
    </dgm:pt>
    <dgm:pt modelId="{1AC72A94-C440-4858-8260-C069B70DAA1A}" type="pres">
      <dgm:prSet presAssocID="{A0D17F65-C369-4655-AF1C-61C6387F6521}" presName="LShape" presStyleLbl="alignNode1" presStyleIdx="0" presStyleCnt="11"/>
      <dgm:spPr/>
      <dgm:t>
        <a:bodyPr/>
        <a:lstStyle/>
        <a:p>
          <a:endParaRPr lang="en-US"/>
        </a:p>
      </dgm:t>
    </dgm:pt>
    <dgm:pt modelId="{E13977CB-B38C-4E5A-81C7-4ED5CFACF9EC}" type="pres">
      <dgm:prSet presAssocID="{A0D17F65-C369-4655-AF1C-61C6387F6521}" presName="ParentText" presStyleLbl="revTx" presStyleIdx="0" presStyleCnt="6">
        <dgm:presLayoutVars>
          <dgm:chMax val="0"/>
          <dgm:chPref val="0"/>
          <dgm:bulletEnabled val="1"/>
        </dgm:presLayoutVars>
      </dgm:prSet>
      <dgm:spPr/>
      <dgm:t>
        <a:bodyPr/>
        <a:lstStyle/>
        <a:p>
          <a:endParaRPr lang="en-US"/>
        </a:p>
      </dgm:t>
    </dgm:pt>
    <dgm:pt modelId="{94930059-198F-4F25-B2C2-17F36BCAE31E}" type="pres">
      <dgm:prSet presAssocID="{A0D17F65-C369-4655-AF1C-61C6387F6521}" presName="Triangle" presStyleLbl="alignNode1" presStyleIdx="1" presStyleCnt="11"/>
      <dgm:spPr/>
      <dgm:t>
        <a:bodyPr/>
        <a:lstStyle/>
        <a:p>
          <a:endParaRPr lang="en-US"/>
        </a:p>
      </dgm:t>
    </dgm:pt>
    <dgm:pt modelId="{9AB93A7A-C92E-4752-90B8-BF8A55098C0D}" type="pres">
      <dgm:prSet presAssocID="{F83A6ACD-A178-4B3F-B717-587589AA6CCB}" presName="sibTrans" presStyleCnt="0"/>
      <dgm:spPr/>
      <dgm:t>
        <a:bodyPr/>
        <a:lstStyle/>
        <a:p>
          <a:endParaRPr lang="en-US"/>
        </a:p>
      </dgm:t>
    </dgm:pt>
    <dgm:pt modelId="{6E938570-055C-4D3B-863C-33609C6EAECC}" type="pres">
      <dgm:prSet presAssocID="{F83A6ACD-A178-4B3F-B717-587589AA6CCB}" presName="space" presStyleCnt="0"/>
      <dgm:spPr/>
      <dgm:t>
        <a:bodyPr/>
        <a:lstStyle/>
        <a:p>
          <a:endParaRPr lang="en-US"/>
        </a:p>
      </dgm:t>
    </dgm:pt>
    <dgm:pt modelId="{2CFB75A9-EBC9-4012-A91E-B9ACCB588E54}" type="pres">
      <dgm:prSet presAssocID="{1A5E6B37-BCD1-4E1B-B0D9-BBFF048C3B92}" presName="composite" presStyleCnt="0"/>
      <dgm:spPr/>
      <dgm:t>
        <a:bodyPr/>
        <a:lstStyle/>
        <a:p>
          <a:endParaRPr lang="en-US"/>
        </a:p>
      </dgm:t>
    </dgm:pt>
    <dgm:pt modelId="{D541EFA1-1A0A-4C7B-8D73-CDF87E20FFD0}" type="pres">
      <dgm:prSet presAssocID="{1A5E6B37-BCD1-4E1B-B0D9-BBFF048C3B92}" presName="LShape" presStyleLbl="alignNode1" presStyleIdx="2" presStyleCnt="11"/>
      <dgm:spPr/>
      <dgm:t>
        <a:bodyPr/>
        <a:lstStyle/>
        <a:p>
          <a:endParaRPr lang="en-US"/>
        </a:p>
      </dgm:t>
    </dgm:pt>
    <dgm:pt modelId="{F840868D-8143-47C5-932C-4B786C573DB7}" type="pres">
      <dgm:prSet presAssocID="{1A5E6B37-BCD1-4E1B-B0D9-BBFF048C3B92}" presName="ParentText" presStyleLbl="revTx" presStyleIdx="1" presStyleCnt="6">
        <dgm:presLayoutVars>
          <dgm:chMax val="0"/>
          <dgm:chPref val="0"/>
          <dgm:bulletEnabled val="1"/>
        </dgm:presLayoutVars>
      </dgm:prSet>
      <dgm:spPr/>
      <dgm:t>
        <a:bodyPr/>
        <a:lstStyle/>
        <a:p>
          <a:endParaRPr lang="en-US"/>
        </a:p>
      </dgm:t>
    </dgm:pt>
    <dgm:pt modelId="{4C18B8F8-C929-44AD-B873-4EBED8DBE632}" type="pres">
      <dgm:prSet presAssocID="{1A5E6B37-BCD1-4E1B-B0D9-BBFF048C3B92}" presName="Triangle" presStyleLbl="alignNode1" presStyleIdx="3" presStyleCnt="11"/>
      <dgm:spPr/>
      <dgm:t>
        <a:bodyPr/>
        <a:lstStyle/>
        <a:p>
          <a:endParaRPr lang="en-US"/>
        </a:p>
      </dgm:t>
    </dgm:pt>
    <dgm:pt modelId="{3BC83A94-669E-4C6A-BBEF-12AB450065C7}" type="pres">
      <dgm:prSet presAssocID="{FB19D7AE-DB4A-4E3F-B248-76890A407EB7}" presName="sibTrans" presStyleCnt="0"/>
      <dgm:spPr/>
      <dgm:t>
        <a:bodyPr/>
        <a:lstStyle/>
        <a:p>
          <a:endParaRPr lang="en-US"/>
        </a:p>
      </dgm:t>
    </dgm:pt>
    <dgm:pt modelId="{C9E95D49-EAA5-42EC-8B65-0F2CEBF8959A}" type="pres">
      <dgm:prSet presAssocID="{FB19D7AE-DB4A-4E3F-B248-76890A407EB7}" presName="space" presStyleCnt="0"/>
      <dgm:spPr/>
      <dgm:t>
        <a:bodyPr/>
        <a:lstStyle/>
        <a:p>
          <a:endParaRPr lang="en-US"/>
        </a:p>
      </dgm:t>
    </dgm:pt>
    <dgm:pt modelId="{1A9704BF-792D-4465-84E4-6AE84E4E9222}" type="pres">
      <dgm:prSet presAssocID="{FD2B0409-8251-44D9-840E-CBB537CA90F7}" presName="composite" presStyleCnt="0"/>
      <dgm:spPr/>
      <dgm:t>
        <a:bodyPr/>
        <a:lstStyle/>
        <a:p>
          <a:endParaRPr lang="en-US"/>
        </a:p>
      </dgm:t>
    </dgm:pt>
    <dgm:pt modelId="{94B3DBF5-C797-4D11-98D2-2509705BEDD3}" type="pres">
      <dgm:prSet presAssocID="{FD2B0409-8251-44D9-840E-CBB537CA90F7}" presName="LShape" presStyleLbl="alignNode1" presStyleIdx="4" presStyleCnt="11"/>
      <dgm:spPr/>
      <dgm:t>
        <a:bodyPr/>
        <a:lstStyle/>
        <a:p>
          <a:endParaRPr lang="en-US"/>
        </a:p>
      </dgm:t>
    </dgm:pt>
    <dgm:pt modelId="{AD4DDEF6-2FCB-4D44-9AA5-76212F0E350F}" type="pres">
      <dgm:prSet presAssocID="{FD2B0409-8251-44D9-840E-CBB537CA90F7}" presName="ParentText" presStyleLbl="revTx" presStyleIdx="2" presStyleCnt="6">
        <dgm:presLayoutVars>
          <dgm:chMax val="0"/>
          <dgm:chPref val="0"/>
          <dgm:bulletEnabled val="1"/>
        </dgm:presLayoutVars>
      </dgm:prSet>
      <dgm:spPr/>
      <dgm:t>
        <a:bodyPr/>
        <a:lstStyle/>
        <a:p>
          <a:endParaRPr lang="en-US"/>
        </a:p>
      </dgm:t>
    </dgm:pt>
    <dgm:pt modelId="{098E08D7-0D0D-4BBE-A2A1-9E8B45D19CB9}" type="pres">
      <dgm:prSet presAssocID="{FD2B0409-8251-44D9-840E-CBB537CA90F7}" presName="Triangle" presStyleLbl="alignNode1" presStyleIdx="5" presStyleCnt="11"/>
      <dgm:spPr/>
      <dgm:t>
        <a:bodyPr/>
        <a:lstStyle/>
        <a:p>
          <a:endParaRPr lang="en-US"/>
        </a:p>
      </dgm:t>
    </dgm:pt>
    <dgm:pt modelId="{EFB783CD-1FE8-4066-B9D3-4E159F1ED4ED}" type="pres">
      <dgm:prSet presAssocID="{48B9B483-38F8-40C4-BF16-AD60BD3DE37D}" presName="sibTrans" presStyleCnt="0"/>
      <dgm:spPr/>
      <dgm:t>
        <a:bodyPr/>
        <a:lstStyle/>
        <a:p>
          <a:endParaRPr lang="en-US"/>
        </a:p>
      </dgm:t>
    </dgm:pt>
    <dgm:pt modelId="{3134ACE4-8D08-46A3-99B3-1520BCAF6738}" type="pres">
      <dgm:prSet presAssocID="{48B9B483-38F8-40C4-BF16-AD60BD3DE37D}" presName="space" presStyleCnt="0"/>
      <dgm:spPr/>
      <dgm:t>
        <a:bodyPr/>
        <a:lstStyle/>
        <a:p>
          <a:endParaRPr lang="en-US"/>
        </a:p>
      </dgm:t>
    </dgm:pt>
    <dgm:pt modelId="{1C46C543-6413-45F8-AFCE-B5EACE18766B}" type="pres">
      <dgm:prSet presAssocID="{7DA270A1-7DA2-4D05-AD18-E539B1C89E22}" presName="composite" presStyleCnt="0"/>
      <dgm:spPr/>
      <dgm:t>
        <a:bodyPr/>
        <a:lstStyle/>
        <a:p>
          <a:endParaRPr lang="en-US"/>
        </a:p>
      </dgm:t>
    </dgm:pt>
    <dgm:pt modelId="{D0017E6F-26C7-4B8C-A7D3-33434F7909C6}" type="pres">
      <dgm:prSet presAssocID="{7DA270A1-7DA2-4D05-AD18-E539B1C89E22}" presName="LShape" presStyleLbl="alignNode1" presStyleIdx="6" presStyleCnt="11"/>
      <dgm:spPr/>
      <dgm:t>
        <a:bodyPr/>
        <a:lstStyle/>
        <a:p>
          <a:endParaRPr lang="en-US"/>
        </a:p>
      </dgm:t>
    </dgm:pt>
    <dgm:pt modelId="{9CD4199C-43D5-46F3-AD7E-7BF6384EFFF1}" type="pres">
      <dgm:prSet presAssocID="{7DA270A1-7DA2-4D05-AD18-E539B1C89E22}" presName="ParentText" presStyleLbl="revTx" presStyleIdx="3" presStyleCnt="6">
        <dgm:presLayoutVars>
          <dgm:chMax val="0"/>
          <dgm:chPref val="0"/>
          <dgm:bulletEnabled val="1"/>
        </dgm:presLayoutVars>
      </dgm:prSet>
      <dgm:spPr/>
      <dgm:t>
        <a:bodyPr/>
        <a:lstStyle/>
        <a:p>
          <a:endParaRPr lang="en-US"/>
        </a:p>
      </dgm:t>
    </dgm:pt>
    <dgm:pt modelId="{C9F468C2-8E3C-41B3-B759-A9EA263F7859}" type="pres">
      <dgm:prSet presAssocID="{7DA270A1-7DA2-4D05-AD18-E539B1C89E22}" presName="Triangle" presStyleLbl="alignNode1" presStyleIdx="7" presStyleCnt="11"/>
      <dgm:spPr/>
      <dgm:t>
        <a:bodyPr/>
        <a:lstStyle/>
        <a:p>
          <a:endParaRPr lang="en-US"/>
        </a:p>
      </dgm:t>
    </dgm:pt>
    <dgm:pt modelId="{ED30C57B-6F7D-47E6-B931-99894D200DEC}" type="pres">
      <dgm:prSet presAssocID="{2DDBF3C1-2757-46B6-81F5-B8E58557702B}" presName="sibTrans" presStyleCnt="0"/>
      <dgm:spPr/>
      <dgm:t>
        <a:bodyPr/>
        <a:lstStyle/>
        <a:p>
          <a:endParaRPr lang="en-US"/>
        </a:p>
      </dgm:t>
    </dgm:pt>
    <dgm:pt modelId="{30D3E3E3-B7FF-4870-87B5-A282FC27A0DB}" type="pres">
      <dgm:prSet presAssocID="{2DDBF3C1-2757-46B6-81F5-B8E58557702B}" presName="space" presStyleCnt="0"/>
      <dgm:spPr/>
      <dgm:t>
        <a:bodyPr/>
        <a:lstStyle/>
        <a:p>
          <a:endParaRPr lang="en-US"/>
        </a:p>
      </dgm:t>
    </dgm:pt>
    <dgm:pt modelId="{E5BD0D7A-6DA5-4507-9A78-36A18FA239E9}" type="pres">
      <dgm:prSet presAssocID="{1858EFF7-6A69-4AB8-8466-AF9A642BC4DA}" presName="composite" presStyleCnt="0"/>
      <dgm:spPr/>
      <dgm:t>
        <a:bodyPr/>
        <a:lstStyle/>
        <a:p>
          <a:endParaRPr lang="en-US"/>
        </a:p>
      </dgm:t>
    </dgm:pt>
    <dgm:pt modelId="{487BBAE2-84EC-44BC-95A2-A671479E5E1F}" type="pres">
      <dgm:prSet presAssocID="{1858EFF7-6A69-4AB8-8466-AF9A642BC4DA}" presName="LShape" presStyleLbl="alignNode1" presStyleIdx="8" presStyleCnt="11"/>
      <dgm:spPr/>
      <dgm:t>
        <a:bodyPr/>
        <a:lstStyle/>
        <a:p>
          <a:endParaRPr lang="en-US"/>
        </a:p>
      </dgm:t>
    </dgm:pt>
    <dgm:pt modelId="{8A6FBCFA-FDB6-4621-B999-E64EAE2D8D4D}" type="pres">
      <dgm:prSet presAssocID="{1858EFF7-6A69-4AB8-8466-AF9A642BC4DA}" presName="ParentText" presStyleLbl="revTx" presStyleIdx="4" presStyleCnt="6">
        <dgm:presLayoutVars>
          <dgm:chMax val="0"/>
          <dgm:chPref val="0"/>
          <dgm:bulletEnabled val="1"/>
        </dgm:presLayoutVars>
      </dgm:prSet>
      <dgm:spPr/>
      <dgm:t>
        <a:bodyPr/>
        <a:lstStyle/>
        <a:p>
          <a:endParaRPr lang="en-US"/>
        </a:p>
      </dgm:t>
    </dgm:pt>
    <dgm:pt modelId="{B9A870A6-CF60-4193-ACD3-59D7966D8466}" type="pres">
      <dgm:prSet presAssocID="{1858EFF7-6A69-4AB8-8466-AF9A642BC4DA}" presName="Triangle" presStyleLbl="alignNode1" presStyleIdx="9" presStyleCnt="11"/>
      <dgm:spPr/>
      <dgm:t>
        <a:bodyPr/>
        <a:lstStyle/>
        <a:p>
          <a:endParaRPr lang="en-US"/>
        </a:p>
      </dgm:t>
    </dgm:pt>
    <dgm:pt modelId="{1A5F43AF-3425-451C-8229-395A5EB9C695}" type="pres">
      <dgm:prSet presAssocID="{B36DA358-8A26-4B9E-A78A-207BB9AB7BCE}" presName="sibTrans" presStyleCnt="0"/>
      <dgm:spPr/>
      <dgm:t>
        <a:bodyPr/>
        <a:lstStyle/>
        <a:p>
          <a:endParaRPr lang="en-US"/>
        </a:p>
      </dgm:t>
    </dgm:pt>
    <dgm:pt modelId="{D710E779-A305-4E40-90EA-4B7DF2EB0ED9}" type="pres">
      <dgm:prSet presAssocID="{B36DA358-8A26-4B9E-A78A-207BB9AB7BCE}" presName="space" presStyleCnt="0"/>
      <dgm:spPr/>
      <dgm:t>
        <a:bodyPr/>
        <a:lstStyle/>
        <a:p>
          <a:endParaRPr lang="en-US"/>
        </a:p>
      </dgm:t>
    </dgm:pt>
    <dgm:pt modelId="{53C501B2-43FE-4437-A54D-50DD2999CCE8}" type="pres">
      <dgm:prSet presAssocID="{6DD6109E-FF05-4073-A91D-B7BF61587352}" presName="composite" presStyleCnt="0"/>
      <dgm:spPr/>
      <dgm:t>
        <a:bodyPr/>
        <a:lstStyle/>
        <a:p>
          <a:endParaRPr lang="en-US"/>
        </a:p>
      </dgm:t>
    </dgm:pt>
    <dgm:pt modelId="{EAD4D7A6-D3A9-49FC-A42C-AC5BC3A83CEA}" type="pres">
      <dgm:prSet presAssocID="{6DD6109E-FF05-4073-A91D-B7BF61587352}" presName="LShape" presStyleLbl="alignNode1" presStyleIdx="10" presStyleCnt="11"/>
      <dgm:spPr/>
      <dgm:t>
        <a:bodyPr/>
        <a:lstStyle/>
        <a:p>
          <a:endParaRPr lang="en-US"/>
        </a:p>
      </dgm:t>
    </dgm:pt>
    <dgm:pt modelId="{C9127BEB-6513-40BE-90AF-33B1EB58445E}" type="pres">
      <dgm:prSet presAssocID="{6DD6109E-FF05-4073-A91D-B7BF61587352}" presName="ParentText" presStyleLbl="revTx" presStyleIdx="5" presStyleCnt="6">
        <dgm:presLayoutVars>
          <dgm:chMax val="0"/>
          <dgm:chPref val="0"/>
          <dgm:bulletEnabled val="1"/>
        </dgm:presLayoutVars>
      </dgm:prSet>
      <dgm:spPr/>
      <dgm:t>
        <a:bodyPr/>
        <a:lstStyle/>
        <a:p>
          <a:endParaRPr lang="en-US"/>
        </a:p>
      </dgm:t>
    </dgm:pt>
  </dgm:ptLst>
  <dgm:cxnLst>
    <dgm:cxn modelId="{FE638BE3-C18A-4FA1-A52F-2E92EA74E3CB}" type="presOf" srcId="{1A5E6B37-BCD1-4E1B-B0D9-BBFF048C3B92}" destId="{F840868D-8143-47C5-932C-4B786C573DB7}" srcOrd="0" destOrd="0" presId="urn:microsoft.com/office/officeart/2009/3/layout/StepUpProcess"/>
    <dgm:cxn modelId="{27BFB06F-154F-4D2C-98E6-3A8353D18D1B}" type="presOf" srcId="{FD2B0409-8251-44D9-840E-CBB537CA90F7}" destId="{AD4DDEF6-2FCB-4D44-9AA5-76212F0E350F}" srcOrd="0" destOrd="0" presId="urn:microsoft.com/office/officeart/2009/3/layout/StepUpProcess"/>
    <dgm:cxn modelId="{B2D43386-096A-4F16-8096-E820004CB140}" type="presOf" srcId="{7DA270A1-7DA2-4D05-AD18-E539B1C89E22}" destId="{9CD4199C-43D5-46F3-AD7E-7BF6384EFFF1}" srcOrd="0" destOrd="0" presId="urn:microsoft.com/office/officeart/2009/3/layout/StepUpProcess"/>
    <dgm:cxn modelId="{CCD96EC1-D28A-4F46-A3E9-3F1020322EA4}" srcId="{D893DD3C-89FF-422E-A08F-72B02619D3EE}" destId="{A0D17F65-C369-4655-AF1C-61C6387F6521}" srcOrd="0" destOrd="0" parTransId="{2DFC330A-7FC2-4DF5-BF7F-1BB229C7F492}" sibTransId="{F83A6ACD-A178-4B3F-B717-587589AA6CCB}"/>
    <dgm:cxn modelId="{6C62F2A2-7A16-4770-AEEA-50465CFDBA90}" type="presOf" srcId="{D893DD3C-89FF-422E-A08F-72B02619D3EE}" destId="{008766E2-B990-4E98-9E08-C2B30BC71FE6}" srcOrd="0" destOrd="0" presId="urn:microsoft.com/office/officeart/2009/3/layout/StepUpProcess"/>
    <dgm:cxn modelId="{D7AF2302-76F7-4823-AFB1-DAB68EA08646}" type="presOf" srcId="{6DD6109E-FF05-4073-A91D-B7BF61587352}" destId="{C9127BEB-6513-40BE-90AF-33B1EB58445E}" srcOrd="0" destOrd="0" presId="urn:microsoft.com/office/officeart/2009/3/layout/StepUpProcess"/>
    <dgm:cxn modelId="{EDFFC1D7-FD78-45ED-B08E-C6747027F339}" srcId="{D893DD3C-89FF-422E-A08F-72B02619D3EE}" destId="{1858EFF7-6A69-4AB8-8466-AF9A642BC4DA}" srcOrd="4" destOrd="0" parTransId="{66C583EE-D782-497C-A0AA-0C62E7EA2015}" sibTransId="{B36DA358-8A26-4B9E-A78A-207BB9AB7BCE}"/>
    <dgm:cxn modelId="{823C80A4-0CDB-431D-A51B-BA71E5B4F6D0}" srcId="{D893DD3C-89FF-422E-A08F-72B02619D3EE}" destId="{7DA270A1-7DA2-4D05-AD18-E539B1C89E22}" srcOrd="3" destOrd="0" parTransId="{A136103A-803A-412F-92B0-6ACB90418228}" sibTransId="{2DDBF3C1-2757-46B6-81F5-B8E58557702B}"/>
    <dgm:cxn modelId="{F92FFD46-F9BE-4BC2-8E20-7998B6EFE8F7}" srcId="{D893DD3C-89FF-422E-A08F-72B02619D3EE}" destId="{FD2B0409-8251-44D9-840E-CBB537CA90F7}" srcOrd="2" destOrd="0" parTransId="{8B3D727B-D6AC-49C3-8418-5A8738E0DB6E}" sibTransId="{48B9B483-38F8-40C4-BF16-AD60BD3DE37D}"/>
    <dgm:cxn modelId="{6CCDF5A7-1A05-4C93-AC1F-FF409F60BC14}" type="presOf" srcId="{1858EFF7-6A69-4AB8-8466-AF9A642BC4DA}" destId="{8A6FBCFA-FDB6-4621-B999-E64EAE2D8D4D}" srcOrd="0" destOrd="0" presId="urn:microsoft.com/office/officeart/2009/3/layout/StepUpProcess"/>
    <dgm:cxn modelId="{450A4289-3DF8-40F2-8D40-C66F3CD424B0}" type="presOf" srcId="{A0D17F65-C369-4655-AF1C-61C6387F6521}" destId="{E13977CB-B38C-4E5A-81C7-4ED5CFACF9EC}" srcOrd="0" destOrd="0" presId="urn:microsoft.com/office/officeart/2009/3/layout/StepUpProcess"/>
    <dgm:cxn modelId="{8012374D-5BE0-4900-BFA4-96CE26014BE4}" srcId="{D893DD3C-89FF-422E-A08F-72B02619D3EE}" destId="{6DD6109E-FF05-4073-A91D-B7BF61587352}" srcOrd="5" destOrd="0" parTransId="{A387DAE6-2BAF-4F82-A65F-5FD896E0EFAA}" sibTransId="{177F3CAC-AF93-4358-974B-86734517F8F9}"/>
    <dgm:cxn modelId="{58CFEAFB-FDB8-4581-A4A0-BD22DDBA0949}" srcId="{D893DD3C-89FF-422E-A08F-72B02619D3EE}" destId="{1A5E6B37-BCD1-4E1B-B0D9-BBFF048C3B92}" srcOrd="1" destOrd="0" parTransId="{BEEC1728-AE0C-448C-A5A2-0A0D1A34D080}" sibTransId="{FB19D7AE-DB4A-4E3F-B248-76890A407EB7}"/>
    <dgm:cxn modelId="{22FB6637-56B3-4A05-9E32-846AAEEEE7C2}" type="presParOf" srcId="{008766E2-B990-4E98-9E08-C2B30BC71FE6}" destId="{AD587C0E-A6F1-4364-A9DF-51A570AA74D0}" srcOrd="0" destOrd="0" presId="urn:microsoft.com/office/officeart/2009/3/layout/StepUpProcess"/>
    <dgm:cxn modelId="{F0CB7543-D55E-4E76-BE65-A0B1C3791E7B}" type="presParOf" srcId="{AD587C0E-A6F1-4364-A9DF-51A570AA74D0}" destId="{1AC72A94-C440-4858-8260-C069B70DAA1A}" srcOrd="0" destOrd="0" presId="urn:microsoft.com/office/officeart/2009/3/layout/StepUpProcess"/>
    <dgm:cxn modelId="{2E4A6D9B-C0EF-44B8-A20B-4D8EC3F5F11D}" type="presParOf" srcId="{AD587C0E-A6F1-4364-A9DF-51A570AA74D0}" destId="{E13977CB-B38C-4E5A-81C7-4ED5CFACF9EC}" srcOrd="1" destOrd="0" presId="urn:microsoft.com/office/officeart/2009/3/layout/StepUpProcess"/>
    <dgm:cxn modelId="{1CCED578-1FC2-493B-A541-68438F9050FB}" type="presParOf" srcId="{AD587C0E-A6F1-4364-A9DF-51A570AA74D0}" destId="{94930059-198F-4F25-B2C2-17F36BCAE31E}" srcOrd="2" destOrd="0" presId="urn:microsoft.com/office/officeart/2009/3/layout/StepUpProcess"/>
    <dgm:cxn modelId="{D3F152AE-775C-407D-83ED-00A3C0727BA1}" type="presParOf" srcId="{008766E2-B990-4E98-9E08-C2B30BC71FE6}" destId="{9AB93A7A-C92E-4752-90B8-BF8A55098C0D}" srcOrd="1" destOrd="0" presId="urn:microsoft.com/office/officeart/2009/3/layout/StepUpProcess"/>
    <dgm:cxn modelId="{E8436B73-F542-4AE3-BB57-E495CD53AB8E}" type="presParOf" srcId="{9AB93A7A-C92E-4752-90B8-BF8A55098C0D}" destId="{6E938570-055C-4D3B-863C-33609C6EAECC}" srcOrd="0" destOrd="0" presId="urn:microsoft.com/office/officeart/2009/3/layout/StepUpProcess"/>
    <dgm:cxn modelId="{D85CF511-C65A-4C56-A63A-691868E4239B}" type="presParOf" srcId="{008766E2-B990-4E98-9E08-C2B30BC71FE6}" destId="{2CFB75A9-EBC9-4012-A91E-B9ACCB588E54}" srcOrd="2" destOrd="0" presId="urn:microsoft.com/office/officeart/2009/3/layout/StepUpProcess"/>
    <dgm:cxn modelId="{3E791F08-6605-4526-A78F-4C66E3AF4C82}" type="presParOf" srcId="{2CFB75A9-EBC9-4012-A91E-B9ACCB588E54}" destId="{D541EFA1-1A0A-4C7B-8D73-CDF87E20FFD0}" srcOrd="0" destOrd="0" presId="urn:microsoft.com/office/officeart/2009/3/layout/StepUpProcess"/>
    <dgm:cxn modelId="{86DD6A50-D424-4DFB-997E-9D0AD753E270}" type="presParOf" srcId="{2CFB75A9-EBC9-4012-A91E-B9ACCB588E54}" destId="{F840868D-8143-47C5-932C-4B786C573DB7}" srcOrd="1" destOrd="0" presId="urn:microsoft.com/office/officeart/2009/3/layout/StepUpProcess"/>
    <dgm:cxn modelId="{4DF216F3-2A3A-4656-85E8-59D21020A22C}" type="presParOf" srcId="{2CFB75A9-EBC9-4012-A91E-B9ACCB588E54}" destId="{4C18B8F8-C929-44AD-B873-4EBED8DBE632}" srcOrd="2" destOrd="0" presId="urn:microsoft.com/office/officeart/2009/3/layout/StepUpProcess"/>
    <dgm:cxn modelId="{5332FC28-7C22-4A7C-9903-295507C5524A}" type="presParOf" srcId="{008766E2-B990-4E98-9E08-C2B30BC71FE6}" destId="{3BC83A94-669E-4C6A-BBEF-12AB450065C7}" srcOrd="3" destOrd="0" presId="urn:microsoft.com/office/officeart/2009/3/layout/StepUpProcess"/>
    <dgm:cxn modelId="{FB1F8D9D-1751-4D2B-88C5-A696315D3B5F}" type="presParOf" srcId="{3BC83A94-669E-4C6A-BBEF-12AB450065C7}" destId="{C9E95D49-EAA5-42EC-8B65-0F2CEBF8959A}" srcOrd="0" destOrd="0" presId="urn:microsoft.com/office/officeart/2009/3/layout/StepUpProcess"/>
    <dgm:cxn modelId="{038F324D-9F0A-4457-A44F-76812FC0173A}" type="presParOf" srcId="{008766E2-B990-4E98-9E08-C2B30BC71FE6}" destId="{1A9704BF-792D-4465-84E4-6AE84E4E9222}" srcOrd="4" destOrd="0" presId="urn:microsoft.com/office/officeart/2009/3/layout/StepUpProcess"/>
    <dgm:cxn modelId="{2B8BD24F-96C8-4E9B-AFB6-6A668ADAB9AC}" type="presParOf" srcId="{1A9704BF-792D-4465-84E4-6AE84E4E9222}" destId="{94B3DBF5-C797-4D11-98D2-2509705BEDD3}" srcOrd="0" destOrd="0" presId="urn:microsoft.com/office/officeart/2009/3/layout/StepUpProcess"/>
    <dgm:cxn modelId="{B50B626C-F773-4248-BEEE-C125777A83F7}" type="presParOf" srcId="{1A9704BF-792D-4465-84E4-6AE84E4E9222}" destId="{AD4DDEF6-2FCB-4D44-9AA5-76212F0E350F}" srcOrd="1" destOrd="0" presId="urn:microsoft.com/office/officeart/2009/3/layout/StepUpProcess"/>
    <dgm:cxn modelId="{4A8F214F-0D53-4910-B9A3-A84EF916180E}" type="presParOf" srcId="{1A9704BF-792D-4465-84E4-6AE84E4E9222}" destId="{098E08D7-0D0D-4BBE-A2A1-9E8B45D19CB9}" srcOrd="2" destOrd="0" presId="urn:microsoft.com/office/officeart/2009/3/layout/StepUpProcess"/>
    <dgm:cxn modelId="{5C306539-A94F-40A3-8A67-9918986EBFEE}" type="presParOf" srcId="{008766E2-B990-4E98-9E08-C2B30BC71FE6}" destId="{EFB783CD-1FE8-4066-B9D3-4E159F1ED4ED}" srcOrd="5" destOrd="0" presId="urn:microsoft.com/office/officeart/2009/3/layout/StepUpProcess"/>
    <dgm:cxn modelId="{C9A2AD05-2F23-4F71-8362-40AEA130C241}" type="presParOf" srcId="{EFB783CD-1FE8-4066-B9D3-4E159F1ED4ED}" destId="{3134ACE4-8D08-46A3-99B3-1520BCAF6738}" srcOrd="0" destOrd="0" presId="urn:microsoft.com/office/officeart/2009/3/layout/StepUpProcess"/>
    <dgm:cxn modelId="{1C0E7548-DF34-4905-99DB-50F0EB349906}" type="presParOf" srcId="{008766E2-B990-4E98-9E08-C2B30BC71FE6}" destId="{1C46C543-6413-45F8-AFCE-B5EACE18766B}" srcOrd="6" destOrd="0" presId="urn:microsoft.com/office/officeart/2009/3/layout/StepUpProcess"/>
    <dgm:cxn modelId="{2F7DD557-354B-4912-967D-72663B643B8B}" type="presParOf" srcId="{1C46C543-6413-45F8-AFCE-B5EACE18766B}" destId="{D0017E6F-26C7-4B8C-A7D3-33434F7909C6}" srcOrd="0" destOrd="0" presId="urn:microsoft.com/office/officeart/2009/3/layout/StepUpProcess"/>
    <dgm:cxn modelId="{9DA79363-0BC5-4F51-93B3-33B191794369}" type="presParOf" srcId="{1C46C543-6413-45F8-AFCE-B5EACE18766B}" destId="{9CD4199C-43D5-46F3-AD7E-7BF6384EFFF1}" srcOrd="1" destOrd="0" presId="urn:microsoft.com/office/officeart/2009/3/layout/StepUpProcess"/>
    <dgm:cxn modelId="{36AD23AD-5419-4893-B3B8-FB49F070128B}" type="presParOf" srcId="{1C46C543-6413-45F8-AFCE-B5EACE18766B}" destId="{C9F468C2-8E3C-41B3-B759-A9EA263F7859}" srcOrd="2" destOrd="0" presId="urn:microsoft.com/office/officeart/2009/3/layout/StepUpProcess"/>
    <dgm:cxn modelId="{E321EA62-82F1-4021-95DF-4C2AFEB48499}" type="presParOf" srcId="{008766E2-B990-4E98-9E08-C2B30BC71FE6}" destId="{ED30C57B-6F7D-47E6-B931-99894D200DEC}" srcOrd="7" destOrd="0" presId="urn:microsoft.com/office/officeart/2009/3/layout/StepUpProcess"/>
    <dgm:cxn modelId="{87E24C7B-D562-415F-AAAB-7D633E4AD0B6}" type="presParOf" srcId="{ED30C57B-6F7D-47E6-B931-99894D200DEC}" destId="{30D3E3E3-B7FF-4870-87B5-A282FC27A0DB}" srcOrd="0" destOrd="0" presId="urn:microsoft.com/office/officeart/2009/3/layout/StepUpProcess"/>
    <dgm:cxn modelId="{A874624C-582F-453E-BF8A-35D26B070429}" type="presParOf" srcId="{008766E2-B990-4E98-9E08-C2B30BC71FE6}" destId="{E5BD0D7A-6DA5-4507-9A78-36A18FA239E9}" srcOrd="8" destOrd="0" presId="urn:microsoft.com/office/officeart/2009/3/layout/StepUpProcess"/>
    <dgm:cxn modelId="{28CAE880-46BA-4831-9F95-39E6F7A694CC}" type="presParOf" srcId="{E5BD0D7A-6DA5-4507-9A78-36A18FA239E9}" destId="{487BBAE2-84EC-44BC-95A2-A671479E5E1F}" srcOrd="0" destOrd="0" presId="urn:microsoft.com/office/officeart/2009/3/layout/StepUpProcess"/>
    <dgm:cxn modelId="{A89F8446-9CF0-4085-B363-2B0FF7B417F5}" type="presParOf" srcId="{E5BD0D7A-6DA5-4507-9A78-36A18FA239E9}" destId="{8A6FBCFA-FDB6-4621-B999-E64EAE2D8D4D}" srcOrd="1" destOrd="0" presId="urn:microsoft.com/office/officeart/2009/3/layout/StepUpProcess"/>
    <dgm:cxn modelId="{D7022C18-9582-4BE7-8556-EF010BE57AE4}" type="presParOf" srcId="{E5BD0D7A-6DA5-4507-9A78-36A18FA239E9}" destId="{B9A870A6-CF60-4193-ACD3-59D7966D8466}" srcOrd="2" destOrd="0" presId="urn:microsoft.com/office/officeart/2009/3/layout/StepUpProcess"/>
    <dgm:cxn modelId="{680C4915-2714-462A-B9C6-C8D537B95987}" type="presParOf" srcId="{008766E2-B990-4E98-9E08-C2B30BC71FE6}" destId="{1A5F43AF-3425-451C-8229-395A5EB9C695}" srcOrd="9" destOrd="0" presId="urn:microsoft.com/office/officeart/2009/3/layout/StepUpProcess"/>
    <dgm:cxn modelId="{7A238F29-DDAF-47E3-8E12-55FCC57B581F}" type="presParOf" srcId="{1A5F43AF-3425-451C-8229-395A5EB9C695}" destId="{D710E779-A305-4E40-90EA-4B7DF2EB0ED9}" srcOrd="0" destOrd="0" presId="urn:microsoft.com/office/officeart/2009/3/layout/StepUpProcess"/>
    <dgm:cxn modelId="{D7C51ECB-D90F-4A6C-BE9D-A4B0914F3777}" type="presParOf" srcId="{008766E2-B990-4E98-9E08-C2B30BC71FE6}" destId="{53C501B2-43FE-4437-A54D-50DD2999CCE8}" srcOrd="10" destOrd="0" presId="urn:microsoft.com/office/officeart/2009/3/layout/StepUpProcess"/>
    <dgm:cxn modelId="{190C7891-AAEB-4F9C-809D-E8E3E36975FB}" type="presParOf" srcId="{53C501B2-43FE-4437-A54D-50DD2999CCE8}" destId="{EAD4D7A6-D3A9-49FC-A42C-AC5BC3A83CEA}" srcOrd="0" destOrd="0" presId="urn:microsoft.com/office/officeart/2009/3/layout/StepUpProcess"/>
    <dgm:cxn modelId="{A05FD7F4-C568-43F0-8178-7CA789868AEA}" type="presParOf" srcId="{53C501B2-43FE-4437-A54D-50DD2999CCE8}" destId="{C9127BEB-6513-40BE-90AF-33B1EB58445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4E631-BB37-487B-B24B-77E32E415349}"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C6539C11-DA6D-4302-B56B-49E4937AA7E0}">
      <dgm:prSet phldrT="[Text]"/>
      <dgm:spPr/>
      <dgm:t>
        <a:bodyPr/>
        <a:lstStyle/>
        <a:p>
          <a:r>
            <a:rPr lang="en-US" dirty="0" smtClean="0"/>
            <a:t>WHO Surgical Safety Checklist</a:t>
          </a:r>
          <a:r>
            <a:rPr lang="en-US" baseline="30000" dirty="0" smtClean="0"/>
            <a:t>5</a:t>
          </a:r>
          <a:r>
            <a:rPr lang="en-US" dirty="0" smtClean="0"/>
            <a:t> </a:t>
          </a:r>
          <a:endParaRPr lang="en-US" dirty="0"/>
        </a:p>
      </dgm:t>
      <dgm:extLst>
        <a:ext uri="{E40237B7-FDA0-4F09-8148-C483321AD2D9}">
          <dgm14:cNvPr xmlns:dgm14="http://schemas.microsoft.com/office/drawing/2010/diagram" id="0" name="" descr="WHO Surgical Safety Checklist" title="WHO Surgical Safety Checklist"/>
        </a:ext>
      </dgm:extLst>
    </dgm:pt>
    <dgm:pt modelId="{8F45313E-3DF7-4924-8199-E3FC065E5547}" type="parTrans" cxnId="{E709EF6A-5D74-4893-9B2A-F41902DCA32C}">
      <dgm:prSet/>
      <dgm:spPr/>
      <dgm:t>
        <a:bodyPr/>
        <a:lstStyle/>
        <a:p>
          <a:endParaRPr lang="en-US"/>
        </a:p>
      </dgm:t>
    </dgm:pt>
    <dgm:pt modelId="{1A111E29-A47A-41E0-A8E9-A118D15D6902}" type="sibTrans" cxnId="{E709EF6A-5D74-4893-9B2A-F41902DCA32C}">
      <dgm:prSet/>
      <dgm:spPr/>
      <dgm:t>
        <a:bodyPr/>
        <a:lstStyle/>
        <a:p>
          <a:endParaRPr lang="en-US"/>
        </a:p>
      </dgm:t>
    </dgm:pt>
    <dgm:pt modelId="{3F738156-A099-4F51-B44B-9737AE127459}">
      <dgm:prSet phldrT="[Text]"/>
      <dgm:spPr/>
      <dgm:t>
        <a:bodyPr/>
        <a:lstStyle/>
        <a:p>
          <a:r>
            <a:rPr lang="en-US" dirty="0" smtClean="0"/>
            <a:t>Veterans Health Affairs</a:t>
          </a:r>
          <a:r>
            <a:rPr lang="en-US" baseline="30000" dirty="0" smtClean="0"/>
            <a:t>6,7</a:t>
          </a:r>
          <a:endParaRPr lang="en-US" dirty="0"/>
        </a:p>
      </dgm:t>
      <dgm:extLst>
        <a:ext uri="{E40237B7-FDA0-4F09-8148-C483321AD2D9}">
          <dgm14:cNvPr xmlns:dgm14="http://schemas.microsoft.com/office/drawing/2010/diagram" id="0" name="" descr="Veterans Health Affairs" title="Veterans Health Affairs"/>
        </a:ext>
      </dgm:extLst>
    </dgm:pt>
    <dgm:pt modelId="{B8CB923B-7B2D-4334-9CFF-64E5AF5FC055}" type="parTrans" cxnId="{697ACC4F-26A1-4D74-9484-06AC6EF80912}">
      <dgm:prSet/>
      <dgm:spPr/>
      <dgm:t>
        <a:bodyPr/>
        <a:lstStyle/>
        <a:p>
          <a:endParaRPr lang="en-US"/>
        </a:p>
      </dgm:t>
    </dgm:pt>
    <dgm:pt modelId="{E247DF6A-1903-4FF7-B829-8783FF312A44}" type="sibTrans" cxnId="{697ACC4F-26A1-4D74-9484-06AC6EF80912}">
      <dgm:prSet/>
      <dgm:spPr/>
      <dgm:t>
        <a:bodyPr/>
        <a:lstStyle/>
        <a:p>
          <a:endParaRPr lang="en-US"/>
        </a:p>
      </dgm:t>
    </dgm:pt>
    <dgm:pt modelId="{380E0D50-DDBC-4AA0-AC4F-D11AEBCAC165}">
      <dgm:prSet phldrT="[Text]"/>
      <dgm:spPr/>
      <dgm:t>
        <a:bodyPr/>
        <a:lstStyle/>
        <a:p>
          <a:r>
            <a:rPr lang="en-US" dirty="0" smtClean="0"/>
            <a:t>Surpass Checklist: The Netherlands</a:t>
          </a:r>
          <a:r>
            <a:rPr lang="en-US" baseline="30000" dirty="0" smtClean="0"/>
            <a:t>8</a:t>
          </a:r>
          <a:endParaRPr lang="en-US" dirty="0"/>
        </a:p>
      </dgm:t>
    </dgm:pt>
    <dgm:pt modelId="{71C04E74-D217-449D-A757-6FB5C9506D33}" type="parTrans" cxnId="{D1E1A994-573B-4C5C-885D-ADC8B72FFD80}">
      <dgm:prSet/>
      <dgm:spPr/>
      <dgm:t>
        <a:bodyPr/>
        <a:lstStyle/>
        <a:p>
          <a:endParaRPr lang="en-US"/>
        </a:p>
      </dgm:t>
    </dgm:pt>
    <dgm:pt modelId="{277F0926-40EE-496E-9189-6FC9D272CF92}" type="sibTrans" cxnId="{D1E1A994-573B-4C5C-885D-ADC8B72FFD80}">
      <dgm:prSet/>
      <dgm:spPr/>
      <dgm:t>
        <a:bodyPr/>
        <a:lstStyle/>
        <a:p>
          <a:endParaRPr lang="en-US"/>
        </a:p>
      </dgm:t>
    </dgm:pt>
    <dgm:pt modelId="{8728824E-0C72-4059-AEDD-A7FAFFC94EF9}">
      <dgm:prSet/>
      <dgm:spPr/>
      <dgm:t>
        <a:bodyPr/>
        <a:lstStyle/>
        <a:p>
          <a:r>
            <a:rPr lang="en-US" b="0" dirty="0" smtClean="0"/>
            <a:t>University Medical Center, Utrecht: The Netherlands</a:t>
          </a:r>
          <a:r>
            <a:rPr lang="en-US" b="0" baseline="30000" dirty="0" smtClean="0"/>
            <a:t>9</a:t>
          </a:r>
          <a:endParaRPr lang="en-US" b="0" dirty="0" smtClean="0"/>
        </a:p>
      </dgm:t>
    </dgm:pt>
    <dgm:pt modelId="{73DD8E8D-0C06-4215-8AE8-F42E0D4C0855}" type="parTrans" cxnId="{51AED30D-1536-41A9-A1F0-5233B4432286}">
      <dgm:prSet/>
      <dgm:spPr/>
      <dgm:t>
        <a:bodyPr/>
        <a:lstStyle/>
        <a:p>
          <a:endParaRPr lang="en-US"/>
        </a:p>
      </dgm:t>
    </dgm:pt>
    <dgm:pt modelId="{03B1989A-F8E8-4EF8-8528-051C9549F01C}" type="sibTrans" cxnId="{51AED30D-1536-41A9-A1F0-5233B4432286}">
      <dgm:prSet/>
      <dgm:spPr/>
      <dgm:t>
        <a:bodyPr/>
        <a:lstStyle/>
        <a:p>
          <a:endParaRPr lang="en-US"/>
        </a:p>
      </dgm:t>
    </dgm:pt>
    <dgm:pt modelId="{29CD3028-E1C4-4852-B9F3-0F301EB45308}">
      <dgm:prSet/>
      <dgm:spPr/>
      <dgm:t>
        <a:bodyPr/>
        <a:lstStyle/>
        <a:p>
          <a:r>
            <a:rPr lang="en-US" b="0" dirty="0" smtClean="0"/>
            <a:t>600-Bed Tertiary Care Facility, Northeast U.S.</a:t>
          </a:r>
          <a:r>
            <a:rPr lang="en-US" b="0" baseline="30000" dirty="0" smtClean="0"/>
            <a:t>10</a:t>
          </a:r>
          <a:endParaRPr lang="en-US" b="0" dirty="0" smtClean="0"/>
        </a:p>
      </dgm:t>
    </dgm:pt>
    <dgm:pt modelId="{2AF56A0D-B273-4EC6-9465-0CB965D92D0C}" type="parTrans" cxnId="{9369656B-FD17-4CFE-A3D2-EA46EDAE1086}">
      <dgm:prSet/>
      <dgm:spPr/>
      <dgm:t>
        <a:bodyPr/>
        <a:lstStyle/>
        <a:p>
          <a:endParaRPr lang="en-US"/>
        </a:p>
      </dgm:t>
    </dgm:pt>
    <dgm:pt modelId="{6E43BA4E-5A8A-4026-AA8B-54FF77636875}" type="sibTrans" cxnId="{9369656B-FD17-4CFE-A3D2-EA46EDAE1086}">
      <dgm:prSet/>
      <dgm:spPr/>
      <dgm:t>
        <a:bodyPr/>
        <a:lstStyle/>
        <a:p>
          <a:endParaRPr lang="en-US"/>
        </a:p>
      </dgm:t>
    </dgm:pt>
    <dgm:pt modelId="{B9490F1E-33D8-4B49-B449-BA9A006CC07A}" type="pres">
      <dgm:prSet presAssocID="{4314E631-BB37-487B-B24B-77E32E415349}" presName="diagram" presStyleCnt="0">
        <dgm:presLayoutVars>
          <dgm:dir/>
          <dgm:resizeHandles val="exact"/>
        </dgm:presLayoutVars>
      </dgm:prSet>
      <dgm:spPr/>
      <dgm:t>
        <a:bodyPr/>
        <a:lstStyle/>
        <a:p>
          <a:endParaRPr lang="en-US"/>
        </a:p>
      </dgm:t>
    </dgm:pt>
    <dgm:pt modelId="{CC10E74A-C287-49AA-BC9D-F7610E0A7689}" type="pres">
      <dgm:prSet presAssocID="{C6539C11-DA6D-4302-B56B-49E4937AA7E0}" presName="node" presStyleLbl="node1" presStyleIdx="0" presStyleCnt="5">
        <dgm:presLayoutVars>
          <dgm:bulletEnabled val="1"/>
        </dgm:presLayoutVars>
      </dgm:prSet>
      <dgm:spPr>
        <a:prstGeom prst="roundRect">
          <a:avLst/>
        </a:prstGeom>
      </dgm:spPr>
      <dgm:t>
        <a:bodyPr/>
        <a:lstStyle/>
        <a:p>
          <a:endParaRPr lang="en-US"/>
        </a:p>
      </dgm:t>
    </dgm:pt>
    <dgm:pt modelId="{A9B9A079-7B1F-4314-879A-935B2AEC2302}" type="pres">
      <dgm:prSet presAssocID="{1A111E29-A47A-41E0-A8E9-A118D15D6902}" presName="sibTrans" presStyleCnt="0"/>
      <dgm:spPr/>
    </dgm:pt>
    <dgm:pt modelId="{47E49AF3-AC4C-4F09-90AF-EE110F79FC84}" type="pres">
      <dgm:prSet presAssocID="{3F738156-A099-4F51-B44B-9737AE127459}" presName="node" presStyleLbl="node1" presStyleIdx="1" presStyleCnt="5">
        <dgm:presLayoutVars>
          <dgm:bulletEnabled val="1"/>
        </dgm:presLayoutVars>
      </dgm:prSet>
      <dgm:spPr>
        <a:prstGeom prst="roundRect">
          <a:avLst/>
        </a:prstGeom>
      </dgm:spPr>
      <dgm:t>
        <a:bodyPr/>
        <a:lstStyle/>
        <a:p>
          <a:endParaRPr lang="en-US"/>
        </a:p>
      </dgm:t>
    </dgm:pt>
    <dgm:pt modelId="{E622B6F7-0499-4AB9-AD16-CA728FB9FF51}" type="pres">
      <dgm:prSet presAssocID="{E247DF6A-1903-4FF7-B829-8783FF312A44}" presName="sibTrans" presStyleCnt="0"/>
      <dgm:spPr/>
    </dgm:pt>
    <dgm:pt modelId="{273704E4-632C-49B5-9B9B-6ED727590120}" type="pres">
      <dgm:prSet presAssocID="{380E0D50-DDBC-4AA0-AC4F-D11AEBCAC165}" presName="node" presStyleLbl="node1" presStyleIdx="2" presStyleCnt="5">
        <dgm:presLayoutVars>
          <dgm:bulletEnabled val="1"/>
        </dgm:presLayoutVars>
      </dgm:prSet>
      <dgm:spPr>
        <a:prstGeom prst="roundRect">
          <a:avLst/>
        </a:prstGeom>
      </dgm:spPr>
      <dgm:t>
        <a:bodyPr/>
        <a:lstStyle/>
        <a:p>
          <a:endParaRPr lang="en-US"/>
        </a:p>
      </dgm:t>
    </dgm:pt>
    <dgm:pt modelId="{CFECCD79-AA58-46DE-938E-0DB2F60F9F10}" type="pres">
      <dgm:prSet presAssocID="{277F0926-40EE-496E-9189-6FC9D272CF92}" presName="sibTrans" presStyleCnt="0"/>
      <dgm:spPr/>
    </dgm:pt>
    <dgm:pt modelId="{7A7512AE-7E26-4AC3-A6B2-DCDAFF6A5CB1}" type="pres">
      <dgm:prSet presAssocID="{8728824E-0C72-4059-AEDD-A7FAFFC94EF9}" presName="node" presStyleLbl="node1" presStyleIdx="3" presStyleCnt="5">
        <dgm:presLayoutVars>
          <dgm:bulletEnabled val="1"/>
        </dgm:presLayoutVars>
      </dgm:prSet>
      <dgm:spPr>
        <a:prstGeom prst="roundRect">
          <a:avLst/>
        </a:prstGeom>
      </dgm:spPr>
      <dgm:t>
        <a:bodyPr/>
        <a:lstStyle/>
        <a:p>
          <a:endParaRPr lang="en-US"/>
        </a:p>
      </dgm:t>
    </dgm:pt>
    <dgm:pt modelId="{660CB7FC-A3EF-4B32-BF9C-823AAF078181}" type="pres">
      <dgm:prSet presAssocID="{03B1989A-F8E8-4EF8-8528-051C9549F01C}" presName="sibTrans" presStyleCnt="0"/>
      <dgm:spPr/>
    </dgm:pt>
    <dgm:pt modelId="{70BAEE55-CAF2-476E-8108-F57B414F9082}" type="pres">
      <dgm:prSet presAssocID="{29CD3028-E1C4-4852-B9F3-0F301EB45308}" presName="node" presStyleLbl="node1" presStyleIdx="4" presStyleCnt="5">
        <dgm:presLayoutVars>
          <dgm:bulletEnabled val="1"/>
        </dgm:presLayoutVars>
      </dgm:prSet>
      <dgm:spPr>
        <a:prstGeom prst="roundRect">
          <a:avLst/>
        </a:prstGeom>
      </dgm:spPr>
      <dgm:t>
        <a:bodyPr/>
        <a:lstStyle/>
        <a:p>
          <a:endParaRPr lang="en-US"/>
        </a:p>
      </dgm:t>
    </dgm:pt>
  </dgm:ptLst>
  <dgm:cxnLst>
    <dgm:cxn modelId="{697ACC4F-26A1-4D74-9484-06AC6EF80912}" srcId="{4314E631-BB37-487B-B24B-77E32E415349}" destId="{3F738156-A099-4F51-B44B-9737AE127459}" srcOrd="1" destOrd="0" parTransId="{B8CB923B-7B2D-4334-9CFF-64E5AF5FC055}" sibTransId="{E247DF6A-1903-4FF7-B829-8783FF312A44}"/>
    <dgm:cxn modelId="{9369656B-FD17-4CFE-A3D2-EA46EDAE1086}" srcId="{4314E631-BB37-487B-B24B-77E32E415349}" destId="{29CD3028-E1C4-4852-B9F3-0F301EB45308}" srcOrd="4" destOrd="0" parTransId="{2AF56A0D-B273-4EC6-9465-0CB965D92D0C}" sibTransId="{6E43BA4E-5A8A-4026-AA8B-54FF77636875}"/>
    <dgm:cxn modelId="{E709EF6A-5D74-4893-9B2A-F41902DCA32C}" srcId="{4314E631-BB37-487B-B24B-77E32E415349}" destId="{C6539C11-DA6D-4302-B56B-49E4937AA7E0}" srcOrd="0" destOrd="0" parTransId="{8F45313E-3DF7-4924-8199-E3FC065E5547}" sibTransId="{1A111E29-A47A-41E0-A8E9-A118D15D6902}"/>
    <dgm:cxn modelId="{9E06028F-33C3-4772-B350-9258310CE407}" type="presOf" srcId="{8728824E-0C72-4059-AEDD-A7FAFFC94EF9}" destId="{7A7512AE-7E26-4AC3-A6B2-DCDAFF6A5CB1}" srcOrd="0" destOrd="0" presId="urn:microsoft.com/office/officeart/2005/8/layout/default"/>
    <dgm:cxn modelId="{252D6FE2-2A98-4BEB-B548-0D78CDE835BF}" type="presOf" srcId="{C6539C11-DA6D-4302-B56B-49E4937AA7E0}" destId="{CC10E74A-C287-49AA-BC9D-F7610E0A7689}" srcOrd="0" destOrd="0" presId="urn:microsoft.com/office/officeart/2005/8/layout/default"/>
    <dgm:cxn modelId="{99FC92B5-C9F7-4C8B-9EE9-8F8AC7E8FC99}" type="presOf" srcId="{380E0D50-DDBC-4AA0-AC4F-D11AEBCAC165}" destId="{273704E4-632C-49B5-9B9B-6ED727590120}" srcOrd="0" destOrd="0" presId="urn:microsoft.com/office/officeart/2005/8/layout/default"/>
    <dgm:cxn modelId="{71DE7592-2423-4F81-A4B4-CC461ACB6F59}" type="presOf" srcId="{29CD3028-E1C4-4852-B9F3-0F301EB45308}" destId="{70BAEE55-CAF2-476E-8108-F57B414F9082}" srcOrd="0" destOrd="0" presId="urn:microsoft.com/office/officeart/2005/8/layout/default"/>
    <dgm:cxn modelId="{51AED30D-1536-41A9-A1F0-5233B4432286}" srcId="{4314E631-BB37-487B-B24B-77E32E415349}" destId="{8728824E-0C72-4059-AEDD-A7FAFFC94EF9}" srcOrd="3" destOrd="0" parTransId="{73DD8E8D-0C06-4215-8AE8-F42E0D4C0855}" sibTransId="{03B1989A-F8E8-4EF8-8528-051C9549F01C}"/>
    <dgm:cxn modelId="{D1E1A994-573B-4C5C-885D-ADC8B72FFD80}" srcId="{4314E631-BB37-487B-B24B-77E32E415349}" destId="{380E0D50-DDBC-4AA0-AC4F-D11AEBCAC165}" srcOrd="2" destOrd="0" parTransId="{71C04E74-D217-449D-A757-6FB5C9506D33}" sibTransId="{277F0926-40EE-496E-9189-6FC9D272CF92}"/>
    <dgm:cxn modelId="{FDAD7200-1C0B-40C1-9B8E-0B1F1B72A3E9}" type="presOf" srcId="{3F738156-A099-4F51-B44B-9737AE127459}" destId="{47E49AF3-AC4C-4F09-90AF-EE110F79FC84}" srcOrd="0" destOrd="0" presId="urn:microsoft.com/office/officeart/2005/8/layout/default"/>
    <dgm:cxn modelId="{2A8FB047-46B7-4AB7-90C7-14959C4E7B2C}" type="presOf" srcId="{4314E631-BB37-487B-B24B-77E32E415349}" destId="{B9490F1E-33D8-4B49-B449-BA9A006CC07A}" srcOrd="0" destOrd="0" presId="urn:microsoft.com/office/officeart/2005/8/layout/default"/>
    <dgm:cxn modelId="{5779C3B1-5E2A-46BA-A19A-5E0250A440FD}" type="presParOf" srcId="{B9490F1E-33D8-4B49-B449-BA9A006CC07A}" destId="{CC10E74A-C287-49AA-BC9D-F7610E0A7689}" srcOrd="0" destOrd="0" presId="urn:microsoft.com/office/officeart/2005/8/layout/default"/>
    <dgm:cxn modelId="{BCAB3D25-1E74-45DC-A79B-37FD0323BB4B}" type="presParOf" srcId="{B9490F1E-33D8-4B49-B449-BA9A006CC07A}" destId="{A9B9A079-7B1F-4314-879A-935B2AEC2302}" srcOrd="1" destOrd="0" presId="urn:microsoft.com/office/officeart/2005/8/layout/default"/>
    <dgm:cxn modelId="{3E514EBD-9316-4E68-958D-90BD9AEF772A}" type="presParOf" srcId="{B9490F1E-33D8-4B49-B449-BA9A006CC07A}" destId="{47E49AF3-AC4C-4F09-90AF-EE110F79FC84}" srcOrd="2" destOrd="0" presId="urn:microsoft.com/office/officeart/2005/8/layout/default"/>
    <dgm:cxn modelId="{2D33A3F3-B475-4E1F-AB4E-6BB226240098}" type="presParOf" srcId="{B9490F1E-33D8-4B49-B449-BA9A006CC07A}" destId="{E622B6F7-0499-4AB9-AD16-CA728FB9FF51}" srcOrd="3" destOrd="0" presId="urn:microsoft.com/office/officeart/2005/8/layout/default"/>
    <dgm:cxn modelId="{9E351029-6648-4D4F-B6E2-4AB488CE384F}" type="presParOf" srcId="{B9490F1E-33D8-4B49-B449-BA9A006CC07A}" destId="{273704E4-632C-49B5-9B9B-6ED727590120}" srcOrd="4" destOrd="0" presId="urn:microsoft.com/office/officeart/2005/8/layout/default"/>
    <dgm:cxn modelId="{D4AB66A9-6C0A-4CD3-A872-01A7295C3177}" type="presParOf" srcId="{B9490F1E-33D8-4B49-B449-BA9A006CC07A}" destId="{CFECCD79-AA58-46DE-938E-0DB2F60F9F10}" srcOrd="5" destOrd="0" presId="urn:microsoft.com/office/officeart/2005/8/layout/default"/>
    <dgm:cxn modelId="{15DFCD9B-1C21-4501-9098-33D6DC7DB784}" type="presParOf" srcId="{B9490F1E-33D8-4B49-B449-BA9A006CC07A}" destId="{7A7512AE-7E26-4AC3-A6B2-DCDAFF6A5CB1}" srcOrd="6" destOrd="0" presId="urn:microsoft.com/office/officeart/2005/8/layout/default"/>
    <dgm:cxn modelId="{D4ABDFA2-D12C-4603-8C20-47F9A3FA6452}" type="presParOf" srcId="{B9490F1E-33D8-4B49-B449-BA9A006CC07A}" destId="{660CB7FC-A3EF-4B32-BF9C-823AAF078181}" srcOrd="7" destOrd="0" presId="urn:microsoft.com/office/officeart/2005/8/layout/default"/>
    <dgm:cxn modelId="{7149E99A-0140-4536-9A17-7EA8743CD6D5}" type="presParOf" srcId="{B9490F1E-33D8-4B49-B449-BA9A006CC07A}" destId="{70BAEE55-CAF2-476E-8108-F57B414F908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560699-F8C9-4092-8A45-F0B20BCC5A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FD2A62-547E-4DEC-AB81-DD452A2043AD}">
      <dgm:prSet phldrT="[Text]"/>
      <dgm:spPr/>
      <dgm:t>
        <a:bodyPr/>
        <a:lstStyle/>
        <a:p>
          <a:r>
            <a:rPr lang="en-US" dirty="0" smtClean="0"/>
            <a:t>Is it a critical safety step at risk of being missed?</a:t>
          </a:r>
          <a:endParaRPr lang="en-US" dirty="0"/>
        </a:p>
      </dgm:t>
    </dgm:pt>
    <dgm:pt modelId="{F896398F-38F4-4193-875C-73C5CE35C709}" type="parTrans" cxnId="{BA73CADA-3851-41F7-B51E-5FB731B14AFD}">
      <dgm:prSet/>
      <dgm:spPr/>
      <dgm:t>
        <a:bodyPr/>
        <a:lstStyle/>
        <a:p>
          <a:endParaRPr lang="en-US"/>
        </a:p>
      </dgm:t>
    </dgm:pt>
    <dgm:pt modelId="{1708B9E7-3654-41FF-8F0B-36F72947A17D}" type="sibTrans" cxnId="{BA73CADA-3851-41F7-B51E-5FB731B14AFD}">
      <dgm:prSet/>
      <dgm:spPr/>
      <dgm:t>
        <a:bodyPr/>
        <a:lstStyle/>
        <a:p>
          <a:endParaRPr lang="en-US"/>
        </a:p>
      </dgm:t>
    </dgm:pt>
    <dgm:pt modelId="{DA929620-E469-49E6-B6CC-A1A700A640EF}">
      <dgm:prSet phldrT="[Text]" custT="1"/>
      <dgm:spPr/>
      <dgm:t>
        <a:bodyPr/>
        <a:lstStyle/>
        <a:p>
          <a:r>
            <a:rPr lang="en-US" sz="1400" dirty="0" smtClean="0"/>
            <a:t>Known allergies</a:t>
          </a:r>
          <a:endParaRPr lang="en-US" sz="1400" dirty="0"/>
        </a:p>
      </dgm:t>
    </dgm:pt>
    <dgm:pt modelId="{5088702F-7476-4A8A-BC12-74388DDF7E33}" type="parTrans" cxnId="{78E0A6E2-1B96-43E1-B79C-92DBFB40F7AA}">
      <dgm:prSet/>
      <dgm:spPr/>
      <dgm:t>
        <a:bodyPr/>
        <a:lstStyle/>
        <a:p>
          <a:endParaRPr lang="en-US"/>
        </a:p>
      </dgm:t>
    </dgm:pt>
    <dgm:pt modelId="{C1FC728B-19CA-48D4-88CD-2E306DFC2CDE}" type="sibTrans" cxnId="{78E0A6E2-1B96-43E1-B79C-92DBFB40F7AA}">
      <dgm:prSet/>
      <dgm:spPr/>
      <dgm:t>
        <a:bodyPr/>
        <a:lstStyle/>
        <a:p>
          <a:endParaRPr lang="en-US"/>
        </a:p>
      </dgm:t>
    </dgm:pt>
    <dgm:pt modelId="{EB2583F0-FF40-4E34-A8F3-B7FC3A842F19}">
      <dgm:prSet phldrT="[Text]" custT="1"/>
      <dgm:spPr/>
      <dgm:t>
        <a:bodyPr/>
        <a:lstStyle/>
        <a:p>
          <a:r>
            <a:rPr lang="en-US" sz="1400" dirty="0" smtClean="0"/>
            <a:t>Essential imaging</a:t>
          </a:r>
          <a:endParaRPr lang="en-US" sz="1400" dirty="0"/>
        </a:p>
      </dgm:t>
    </dgm:pt>
    <dgm:pt modelId="{0934FFFC-7E2C-40C3-99FA-FE04F6BDA19D}" type="parTrans" cxnId="{FE13966E-19DB-48F3-8483-3B259E64A7A6}">
      <dgm:prSet/>
      <dgm:spPr/>
      <dgm:t>
        <a:bodyPr/>
        <a:lstStyle/>
        <a:p>
          <a:endParaRPr lang="en-US"/>
        </a:p>
      </dgm:t>
    </dgm:pt>
    <dgm:pt modelId="{76F0EBBA-6515-4018-A5F8-DC621478C793}" type="sibTrans" cxnId="{FE13966E-19DB-48F3-8483-3B259E64A7A6}">
      <dgm:prSet/>
      <dgm:spPr/>
      <dgm:t>
        <a:bodyPr/>
        <a:lstStyle/>
        <a:p>
          <a:endParaRPr lang="en-US"/>
        </a:p>
      </dgm:t>
    </dgm:pt>
    <dgm:pt modelId="{01267C56-8230-4735-958E-ABA3929A93F5}">
      <dgm:prSet phldrT="[Text]" custT="1"/>
      <dgm:spPr/>
      <dgm:t>
        <a:bodyPr/>
        <a:lstStyle/>
        <a:p>
          <a:r>
            <a:rPr lang="en-US" sz="1400" dirty="0" smtClean="0"/>
            <a:t>Antibiotic prophylaxis</a:t>
          </a:r>
          <a:endParaRPr lang="en-US" sz="1400" dirty="0"/>
        </a:p>
      </dgm:t>
    </dgm:pt>
    <dgm:pt modelId="{4CB5F920-3B3E-4A29-8A46-9483F4B68035}" type="parTrans" cxnId="{B6BAEE19-534D-4549-A5AF-C546DF651831}">
      <dgm:prSet/>
      <dgm:spPr/>
      <dgm:t>
        <a:bodyPr/>
        <a:lstStyle/>
        <a:p>
          <a:endParaRPr lang="en-US"/>
        </a:p>
      </dgm:t>
    </dgm:pt>
    <dgm:pt modelId="{B089DB13-3348-461C-9047-999FF3C0B03E}" type="sibTrans" cxnId="{B6BAEE19-534D-4549-A5AF-C546DF651831}">
      <dgm:prSet/>
      <dgm:spPr/>
      <dgm:t>
        <a:bodyPr/>
        <a:lstStyle/>
        <a:p>
          <a:endParaRPr lang="en-US"/>
        </a:p>
      </dgm:t>
    </dgm:pt>
    <dgm:pt modelId="{7162671D-F599-4AB4-A5A5-7D167F9823A7}">
      <dgm:prSet phldrT="[Text]"/>
      <dgm:spPr/>
      <dgm:t>
        <a:bodyPr/>
        <a:lstStyle/>
        <a:p>
          <a:r>
            <a:rPr lang="en-US" dirty="0" smtClean="0"/>
            <a:t>Is it a safety step you might not have noticed if it wasn’t executed? </a:t>
          </a:r>
          <a:endParaRPr lang="en-US" dirty="0"/>
        </a:p>
      </dgm:t>
    </dgm:pt>
    <dgm:pt modelId="{CEDC6E15-9BE2-4B78-8685-74EAA1A68E4B}" type="parTrans" cxnId="{ECCE6801-DE62-4831-A7C2-212CE44AB1D9}">
      <dgm:prSet/>
      <dgm:spPr/>
      <dgm:t>
        <a:bodyPr/>
        <a:lstStyle/>
        <a:p>
          <a:endParaRPr lang="en-US"/>
        </a:p>
      </dgm:t>
    </dgm:pt>
    <dgm:pt modelId="{65684476-BA9B-43AB-8746-4D2A4E06AB0F}" type="sibTrans" cxnId="{ECCE6801-DE62-4831-A7C2-212CE44AB1D9}">
      <dgm:prSet/>
      <dgm:spPr/>
      <dgm:t>
        <a:bodyPr/>
        <a:lstStyle/>
        <a:p>
          <a:endParaRPr lang="en-US"/>
        </a:p>
      </dgm:t>
    </dgm:pt>
    <dgm:pt modelId="{709EE2B4-05F8-4934-AC3E-DAA536EFCE4E}">
      <dgm:prSet phldrT="[Text]" custT="1"/>
      <dgm:spPr/>
      <dgm:t>
        <a:bodyPr/>
        <a:lstStyle/>
        <a:p>
          <a:r>
            <a:rPr lang="en-US" sz="1400" dirty="0" smtClean="0"/>
            <a:t>Iodine/tinted prep </a:t>
          </a:r>
          <a:r>
            <a:rPr lang="en-US" sz="1400" dirty="0" smtClean="0">
              <a:latin typeface="Calibri"/>
            </a:rPr>
            <a:t>–</a:t>
          </a:r>
          <a:r>
            <a:rPr lang="en-US" sz="1400" dirty="0" smtClean="0"/>
            <a:t> Doesn’t belong on a checklist</a:t>
          </a:r>
          <a:endParaRPr lang="en-US" sz="1400" dirty="0"/>
        </a:p>
      </dgm:t>
    </dgm:pt>
    <dgm:pt modelId="{195FB9ED-BB21-4CAA-9337-7F899C7F9315}" type="parTrans" cxnId="{41EC4337-31A1-4EEA-B8B9-B4FC6B330406}">
      <dgm:prSet/>
      <dgm:spPr/>
      <dgm:t>
        <a:bodyPr/>
        <a:lstStyle/>
        <a:p>
          <a:endParaRPr lang="en-US"/>
        </a:p>
      </dgm:t>
    </dgm:pt>
    <dgm:pt modelId="{77180F05-223D-43F0-AA1E-80B85DCC6371}" type="sibTrans" cxnId="{41EC4337-31A1-4EEA-B8B9-B4FC6B330406}">
      <dgm:prSet/>
      <dgm:spPr/>
      <dgm:t>
        <a:bodyPr/>
        <a:lstStyle/>
        <a:p>
          <a:endParaRPr lang="en-US"/>
        </a:p>
      </dgm:t>
    </dgm:pt>
    <dgm:pt modelId="{CF5C6277-8EB6-4F52-8463-277838C001C2}">
      <dgm:prSet phldrT="[Text]" custT="1"/>
      <dgm:spPr/>
      <dgm:t>
        <a:bodyPr/>
        <a:lstStyle/>
        <a:p>
          <a:r>
            <a:rPr lang="en-US" sz="1400" dirty="0" smtClean="0"/>
            <a:t>Antibiotic prophylaxis </a:t>
          </a:r>
          <a:r>
            <a:rPr lang="en-US" sz="1400" dirty="0" smtClean="0">
              <a:latin typeface="Calibri"/>
            </a:rPr>
            <a:t>–</a:t>
          </a:r>
          <a:r>
            <a:rPr lang="en-US" sz="1400" dirty="0" smtClean="0"/>
            <a:t> Does belong on a checklist </a:t>
          </a:r>
          <a:endParaRPr lang="en-US" sz="1400" dirty="0"/>
        </a:p>
      </dgm:t>
    </dgm:pt>
    <dgm:pt modelId="{F4276EF0-D796-4CFF-9F3A-3CC0CD7E6554}" type="parTrans" cxnId="{472864B2-9A21-4A3D-94BC-20A23DB86628}">
      <dgm:prSet/>
      <dgm:spPr/>
      <dgm:t>
        <a:bodyPr/>
        <a:lstStyle/>
        <a:p>
          <a:endParaRPr lang="en-US"/>
        </a:p>
      </dgm:t>
    </dgm:pt>
    <dgm:pt modelId="{B99ABC65-6320-49F7-80A8-C62F7C9AA191}" type="sibTrans" cxnId="{472864B2-9A21-4A3D-94BC-20A23DB86628}">
      <dgm:prSet/>
      <dgm:spPr/>
      <dgm:t>
        <a:bodyPr/>
        <a:lstStyle/>
        <a:p>
          <a:endParaRPr lang="en-US"/>
        </a:p>
      </dgm:t>
    </dgm:pt>
    <dgm:pt modelId="{7B942432-32FB-4974-82BE-819D3D08F1EC}">
      <dgm:prSet phldrT="[Text]"/>
      <dgm:spPr/>
      <dgm:t>
        <a:bodyPr/>
        <a:lstStyle/>
        <a:p>
          <a:r>
            <a:rPr lang="en-US" dirty="0" smtClean="0"/>
            <a:t>Is it an item discussed at a time when all relevant team members are present?</a:t>
          </a:r>
          <a:endParaRPr lang="en-US" dirty="0"/>
        </a:p>
      </dgm:t>
    </dgm:pt>
    <dgm:pt modelId="{B93FBABA-3D2B-4510-9FE4-693CF3C7401C}" type="parTrans" cxnId="{094A335E-2932-42EC-800F-C27A31965DA9}">
      <dgm:prSet/>
      <dgm:spPr/>
      <dgm:t>
        <a:bodyPr/>
        <a:lstStyle/>
        <a:p>
          <a:endParaRPr lang="en-US"/>
        </a:p>
      </dgm:t>
    </dgm:pt>
    <dgm:pt modelId="{21238C71-4176-4E62-892D-E3C2C3C1733A}" type="sibTrans" cxnId="{094A335E-2932-42EC-800F-C27A31965DA9}">
      <dgm:prSet/>
      <dgm:spPr/>
      <dgm:t>
        <a:bodyPr/>
        <a:lstStyle/>
        <a:p>
          <a:endParaRPr lang="en-US"/>
        </a:p>
      </dgm:t>
    </dgm:pt>
    <dgm:pt modelId="{0BA39856-5611-4A62-A14B-74A661E4A56B}">
      <dgm:prSet phldrT="[Text]" custT="1"/>
      <dgm:spPr/>
      <dgm:t>
        <a:bodyPr/>
        <a:lstStyle/>
        <a:p>
          <a:r>
            <a:rPr lang="en-US" sz="1400" dirty="0" smtClean="0"/>
            <a:t>Changes to the operative/procedure plan</a:t>
          </a:r>
          <a:endParaRPr lang="en-US" sz="1400" dirty="0"/>
        </a:p>
      </dgm:t>
    </dgm:pt>
    <dgm:pt modelId="{71F90B2A-483E-4DE4-9BF0-892533009DC6}" type="parTrans" cxnId="{0F3A86A7-30F0-4C2F-97E0-EDCC634ED024}">
      <dgm:prSet/>
      <dgm:spPr/>
      <dgm:t>
        <a:bodyPr/>
        <a:lstStyle/>
        <a:p>
          <a:endParaRPr lang="en-US"/>
        </a:p>
      </dgm:t>
    </dgm:pt>
    <dgm:pt modelId="{5C39F21D-C492-44DC-9ABB-ED9167E13ECA}" type="sibTrans" cxnId="{0F3A86A7-30F0-4C2F-97E0-EDCC634ED024}">
      <dgm:prSet/>
      <dgm:spPr/>
      <dgm:t>
        <a:bodyPr/>
        <a:lstStyle/>
        <a:p>
          <a:endParaRPr lang="en-US"/>
        </a:p>
      </dgm:t>
    </dgm:pt>
    <dgm:pt modelId="{9AF112F7-FB5E-460F-A80B-43B262F17252}">
      <dgm:prSet/>
      <dgm:spPr/>
      <dgm:t>
        <a:bodyPr/>
        <a:lstStyle/>
        <a:p>
          <a:r>
            <a:rPr lang="en-US" dirty="0" smtClean="0"/>
            <a:t>Is the checklist the best way to take care of it?</a:t>
          </a:r>
          <a:endParaRPr lang="en-US" dirty="0"/>
        </a:p>
      </dgm:t>
    </dgm:pt>
    <dgm:pt modelId="{31B1E3DC-1C1F-4668-B905-E1DE920BE342}" type="parTrans" cxnId="{FECB7380-2858-4C2A-81C3-809507F8515B}">
      <dgm:prSet/>
      <dgm:spPr/>
      <dgm:t>
        <a:bodyPr/>
        <a:lstStyle/>
        <a:p>
          <a:endParaRPr lang="en-US"/>
        </a:p>
      </dgm:t>
    </dgm:pt>
    <dgm:pt modelId="{61CC9E79-2A46-4420-B43A-C7C207E566A6}" type="sibTrans" cxnId="{FECB7380-2858-4C2A-81C3-809507F8515B}">
      <dgm:prSet/>
      <dgm:spPr/>
      <dgm:t>
        <a:bodyPr/>
        <a:lstStyle/>
        <a:p>
          <a:endParaRPr lang="en-US"/>
        </a:p>
      </dgm:t>
    </dgm:pt>
    <dgm:pt modelId="{28C6E683-2FC9-4EC2-9385-AF393B7BA182}">
      <dgm:prSet custT="1"/>
      <dgm:spPr/>
      <dgm:t>
        <a:bodyPr/>
        <a:lstStyle/>
        <a:p>
          <a:r>
            <a:rPr lang="en-US" sz="1400" dirty="0" smtClean="0"/>
            <a:t>Fire risk assessment</a:t>
          </a:r>
          <a:endParaRPr lang="en-US" sz="1400" dirty="0"/>
        </a:p>
      </dgm:t>
    </dgm:pt>
    <dgm:pt modelId="{716747F2-6654-49EC-88CC-EFE765DE6576}" type="parTrans" cxnId="{79C08B0C-A791-4148-B2F2-86D240687AE5}">
      <dgm:prSet/>
      <dgm:spPr/>
      <dgm:t>
        <a:bodyPr/>
        <a:lstStyle/>
        <a:p>
          <a:endParaRPr lang="en-US"/>
        </a:p>
      </dgm:t>
    </dgm:pt>
    <dgm:pt modelId="{47B98FBF-4F1C-4CCC-8AE5-DE2C36B86F9A}" type="sibTrans" cxnId="{79C08B0C-A791-4148-B2F2-86D240687AE5}">
      <dgm:prSet/>
      <dgm:spPr/>
      <dgm:t>
        <a:bodyPr/>
        <a:lstStyle/>
        <a:p>
          <a:endParaRPr lang="en-US"/>
        </a:p>
      </dgm:t>
    </dgm:pt>
    <dgm:pt modelId="{5CA817AC-87DC-4EB9-9292-094BB7374F49}">
      <dgm:prSet custT="1"/>
      <dgm:spPr/>
      <dgm:t>
        <a:bodyPr/>
        <a:lstStyle/>
        <a:p>
          <a:r>
            <a:rPr lang="en-US" sz="1400" dirty="0" smtClean="0"/>
            <a:t>Hair removal</a:t>
          </a:r>
        </a:p>
      </dgm:t>
    </dgm:pt>
    <dgm:pt modelId="{0CDC6462-84F6-4B12-9505-CC21C557CF11}" type="parTrans" cxnId="{1ED109AB-2AFD-46AB-82F7-C8FC79E5875C}">
      <dgm:prSet/>
      <dgm:spPr/>
      <dgm:t>
        <a:bodyPr/>
        <a:lstStyle/>
        <a:p>
          <a:endParaRPr lang="en-US"/>
        </a:p>
      </dgm:t>
    </dgm:pt>
    <dgm:pt modelId="{AB9F1C8C-07EC-4AE8-87B9-7B636C2C7C23}" type="sibTrans" cxnId="{1ED109AB-2AFD-46AB-82F7-C8FC79E5875C}">
      <dgm:prSet/>
      <dgm:spPr/>
      <dgm:t>
        <a:bodyPr/>
        <a:lstStyle/>
        <a:p>
          <a:endParaRPr lang="en-US"/>
        </a:p>
      </dgm:t>
    </dgm:pt>
    <dgm:pt modelId="{ECB561D7-AB66-4F86-835B-49056C0C2201}">
      <dgm:prSet custT="1"/>
      <dgm:spPr/>
      <dgm:t>
        <a:bodyPr/>
        <a:lstStyle/>
        <a:p>
          <a:r>
            <a:rPr lang="en-US" sz="1400" dirty="0" smtClean="0"/>
            <a:t>Checking pressure points</a:t>
          </a:r>
          <a:endParaRPr lang="en-US" sz="1400" dirty="0"/>
        </a:p>
      </dgm:t>
    </dgm:pt>
    <dgm:pt modelId="{1B4ACE54-7BE8-4268-B2DD-F188D8A1826E}" type="parTrans" cxnId="{4314F0E3-085D-48A5-ADC0-F2E680941201}">
      <dgm:prSet/>
      <dgm:spPr/>
      <dgm:t>
        <a:bodyPr/>
        <a:lstStyle/>
        <a:p>
          <a:endParaRPr lang="en-US"/>
        </a:p>
      </dgm:t>
    </dgm:pt>
    <dgm:pt modelId="{D9A4D755-D4CC-4FF7-AAC0-28BAFD9789EE}" type="sibTrans" cxnId="{4314F0E3-085D-48A5-ADC0-F2E680941201}">
      <dgm:prSet/>
      <dgm:spPr/>
      <dgm:t>
        <a:bodyPr/>
        <a:lstStyle/>
        <a:p>
          <a:endParaRPr lang="en-US"/>
        </a:p>
      </dgm:t>
    </dgm:pt>
    <dgm:pt modelId="{773FD306-5DF9-4204-B5B7-AB0809C0E44E}">
      <dgm:prSet/>
      <dgm:spPr/>
      <dgm:t>
        <a:bodyPr/>
        <a:lstStyle/>
        <a:p>
          <a:r>
            <a:rPr lang="en-US" dirty="0" smtClean="0"/>
            <a:t>Can something be done about it?</a:t>
          </a:r>
          <a:endParaRPr lang="en-US" dirty="0"/>
        </a:p>
      </dgm:t>
    </dgm:pt>
    <dgm:pt modelId="{0FED806F-F881-4B9D-9F2A-A2FD8771037B}" type="parTrans" cxnId="{630F6782-E9AA-4398-AC40-1F6BA07319C7}">
      <dgm:prSet/>
      <dgm:spPr/>
      <dgm:t>
        <a:bodyPr/>
        <a:lstStyle/>
        <a:p>
          <a:endParaRPr lang="en-US"/>
        </a:p>
      </dgm:t>
    </dgm:pt>
    <dgm:pt modelId="{798498E5-4C22-4032-BD83-22103BB7711D}" type="sibTrans" cxnId="{630F6782-E9AA-4398-AC40-1F6BA07319C7}">
      <dgm:prSet/>
      <dgm:spPr/>
      <dgm:t>
        <a:bodyPr/>
        <a:lstStyle/>
        <a:p>
          <a:endParaRPr lang="en-US"/>
        </a:p>
      </dgm:t>
    </dgm:pt>
    <dgm:pt modelId="{15221960-4267-43EE-A3E7-3745E6AC343E}">
      <dgm:prSet custT="1"/>
      <dgm:spPr/>
      <dgm:t>
        <a:bodyPr/>
        <a:lstStyle/>
        <a:p>
          <a:r>
            <a:rPr lang="en-US" sz="1400" dirty="0" smtClean="0"/>
            <a:t>Hair removal </a:t>
          </a:r>
          <a:endParaRPr lang="en-US" sz="1400" dirty="0"/>
        </a:p>
      </dgm:t>
    </dgm:pt>
    <dgm:pt modelId="{17D1535D-2D0D-46F7-9BF7-264069B61B08}" type="parTrans" cxnId="{EBF7E75B-1F7D-4786-B5A4-F6F156BFA64B}">
      <dgm:prSet/>
      <dgm:spPr/>
      <dgm:t>
        <a:bodyPr/>
        <a:lstStyle/>
        <a:p>
          <a:endParaRPr lang="en-US"/>
        </a:p>
      </dgm:t>
    </dgm:pt>
    <dgm:pt modelId="{9B5838A8-AA8A-4B78-9FCE-6DFE2E863D76}" type="sibTrans" cxnId="{EBF7E75B-1F7D-4786-B5A4-F6F156BFA64B}">
      <dgm:prSet/>
      <dgm:spPr/>
      <dgm:t>
        <a:bodyPr/>
        <a:lstStyle/>
        <a:p>
          <a:endParaRPr lang="en-US"/>
        </a:p>
      </dgm:t>
    </dgm:pt>
    <dgm:pt modelId="{EB6CC75E-C47A-435D-B0DA-0B5358A2EF2B}">
      <dgm:prSet/>
      <dgm:spPr/>
      <dgm:t>
        <a:bodyPr/>
        <a:lstStyle/>
        <a:p>
          <a:r>
            <a:rPr lang="en-US" dirty="0" smtClean="0"/>
            <a:t>Does it improve communication among team members and set a positive tone?</a:t>
          </a:r>
          <a:endParaRPr lang="en-US" dirty="0"/>
        </a:p>
      </dgm:t>
    </dgm:pt>
    <dgm:pt modelId="{28DC8D10-4E02-4382-90C9-447FD12DD5E7}" type="parTrans" cxnId="{8E02A9F3-C87A-44EC-AA91-0939D78A62B9}">
      <dgm:prSet/>
      <dgm:spPr/>
      <dgm:t>
        <a:bodyPr/>
        <a:lstStyle/>
        <a:p>
          <a:endParaRPr lang="en-US"/>
        </a:p>
      </dgm:t>
    </dgm:pt>
    <dgm:pt modelId="{DEF8339A-D433-439A-9E0A-68EC7E3CDE27}" type="sibTrans" cxnId="{8E02A9F3-C87A-44EC-AA91-0939D78A62B9}">
      <dgm:prSet/>
      <dgm:spPr/>
      <dgm:t>
        <a:bodyPr/>
        <a:lstStyle/>
        <a:p>
          <a:endParaRPr lang="en-US"/>
        </a:p>
      </dgm:t>
    </dgm:pt>
    <dgm:pt modelId="{302F5719-530B-4258-BB1C-C255787DDE74}">
      <dgm:prSet custT="1"/>
      <dgm:spPr/>
      <dgm:t>
        <a:bodyPr/>
        <a:lstStyle/>
        <a:p>
          <a:r>
            <a:rPr lang="en-US" sz="1400" dirty="0" smtClean="0"/>
            <a:t>Team introductions</a:t>
          </a:r>
          <a:endParaRPr lang="en-US" sz="1400" dirty="0"/>
        </a:p>
      </dgm:t>
    </dgm:pt>
    <dgm:pt modelId="{CDED5019-FD11-4BE7-9568-C1D0F0A984BE}" type="parTrans" cxnId="{1AB96EFC-6859-4852-8E7E-CCB5056B9729}">
      <dgm:prSet/>
      <dgm:spPr/>
      <dgm:t>
        <a:bodyPr/>
        <a:lstStyle/>
        <a:p>
          <a:endParaRPr lang="en-US"/>
        </a:p>
      </dgm:t>
    </dgm:pt>
    <dgm:pt modelId="{1C8175BA-309F-4820-9FF3-791DA19020F4}" type="sibTrans" cxnId="{1AB96EFC-6859-4852-8E7E-CCB5056B9729}">
      <dgm:prSet/>
      <dgm:spPr/>
      <dgm:t>
        <a:bodyPr/>
        <a:lstStyle/>
        <a:p>
          <a:endParaRPr lang="en-US"/>
        </a:p>
      </dgm:t>
    </dgm:pt>
    <dgm:pt modelId="{875566E7-5E31-4E91-B6A3-EC416B1C8EF3}">
      <dgm:prSet custT="1"/>
      <dgm:spPr/>
      <dgm:t>
        <a:bodyPr/>
        <a:lstStyle/>
        <a:p>
          <a:r>
            <a:rPr lang="en-US" sz="1400" dirty="0" smtClean="0"/>
            <a:t>Surgeon/physician asks team members to voice concerns during the case</a:t>
          </a:r>
          <a:endParaRPr lang="en-US" sz="1400" dirty="0"/>
        </a:p>
      </dgm:t>
    </dgm:pt>
    <dgm:pt modelId="{6D9D5C49-1E30-47DD-8DBD-2049BFFD22AC}" type="parTrans" cxnId="{14901BFB-BE0E-4B6F-991A-AB5B9931C163}">
      <dgm:prSet/>
      <dgm:spPr/>
      <dgm:t>
        <a:bodyPr/>
        <a:lstStyle/>
        <a:p>
          <a:endParaRPr lang="en-US"/>
        </a:p>
      </dgm:t>
    </dgm:pt>
    <dgm:pt modelId="{E1504119-BEDB-4C7C-81A9-7F2DB4633C22}" type="sibTrans" cxnId="{14901BFB-BE0E-4B6F-991A-AB5B9931C163}">
      <dgm:prSet/>
      <dgm:spPr/>
      <dgm:t>
        <a:bodyPr/>
        <a:lstStyle/>
        <a:p>
          <a:endParaRPr lang="en-US"/>
        </a:p>
      </dgm:t>
    </dgm:pt>
    <dgm:pt modelId="{5C6CE2EF-22C6-4CAC-8556-87AD84A94ED7}" type="pres">
      <dgm:prSet presAssocID="{0B560699-F8C9-4092-8A45-F0B20BCC5ACA}" presName="Name0" presStyleCnt="0">
        <dgm:presLayoutVars>
          <dgm:dir/>
          <dgm:animLvl val="lvl"/>
          <dgm:resizeHandles val="exact"/>
        </dgm:presLayoutVars>
      </dgm:prSet>
      <dgm:spPr/>
      <dgm:t>
        <a:bodyPr/>
        <a:lstStyle/>
        <a:p>
          <a:endParaRPr lang="en-US"/>
        </a:p>
      </dgm:t>
    </dgm:pt>
    <dgm:pt modelId="{C64222DC-4A1E-4009-A408-41422DF6ABB4}" type="pres">
      <dgm:prSet presAssocID="{46FD2A62-547E-4DEC-AB81-DD452A2043AD}" presName="linNode" presStyleCnt="0"/>
      <dgm:spPr/>
    </dgm:pt>
    <dgm:pt modelId="{0597334E-A63E-4609-9D3B-98A4BC108AD5}" type="pres">
      <dgm:prSet presAssocID="{46FD2A62-547E-4DEC-AB81-DD452A2043AD}" presName="parentText" presStyleLbl="node1" presStyleIdx="0" presStyleCnt="6" custScaleX="150138">
        <dgm:presLayoutVars>
          <dgm:chMax val="1"/>
          <dgm:bulletEnabled val="1"/>
        </dgm:presLayoutVars>
      </dgm:prSet>
      <dgm:spPr/>
      <dgm:t>
        <a:bodyPr/>
        <a:lstStyle/>
        <a:p>
          <a:endParaRPr lang="en-US"/>
        </a:p>
      </dgm:t>
    </dgm:pt>
    <dgm:pt modelId="{5A9AF4EC-5C2F-4017-87C6-9DFD36152072}" type="pres">
      <dgm:prSet presAssocID="{46FD2A62-547E-4DEC-AB81-DD452A2043AD}" presName="descendantText" presStyleLbl="alignAccFollowNode1" presStyleIdx="0" presStyleCnt="6" custScaleX="95051" custScaleY="125429">
        <dgm:presLayoutVars>
          <dgm:bulletEnabled val="1"/>
        </dgm:presLayoutVars>
      </dgm:prSet>
      <dgm:spPr/>
      <dgm:t>
        <a:bodyPr/>
        <a:lstStyle/>
        <a:p>
          <a:endParaRPr lang="en-US"/>
        </a:p>
      </dgm:t>
    </dgm:pt>
    <dgm:pt modelId="{DBD69F6B-B58A-45F9-9D2B-A01AD8025D8D}" type="pres">
      <dgm:prSet presAssocID="{1708B9E7-3654-41FF-8F0B-36F72947A17D}" presName="sp" presStyleCnt="0"/>
      <dgm:spPr/>
    </dgm:pt>
    <dgm:pt modelId="{A57960A2-90C2-4EF2-8CB9-3626B0D2A9D0}" type="pres">
      <dgm:prSet presAssocID="{7162671D-F599-4AB4-A5A5-7D167F9823A7}" presName="linNode" presStyleCnt="0"/>
      <dgm:spPr/>
    </dgm:pt>
    <dgm:pt modelId="{F22780FD-C7DC-4632-8E65-DF2A5065C62B}" type="pres">
      <dgm:prSet presAssocID="{7162671D-F599-4AB4-A5A5-7D167F9823A7}" presName="parentText" presStyleLbl="node1" presStyleIdx="1" presStyleCnt="6" custScaleX="138781" custLinFactNeighborX="-167">
        <dgm:presLayoutVars>
          <dgm:chMax val="1"/>
          <dgm:bulletEnabled val="1"/>
        </dgm:presLayoutVars>
      </dgm:prSet>
      <dgm:spPr/>
      <dgm:t>
        <a:bodyPr/>
        <a:lstStyle/>
        <a:p>
          <a:endParaRPr lang="en-US"/>
        </a:p>
      </dgm:t>
    </dgm:pt>
    <dgm:pt modelId="{F19C0EEC-A163-4AE1-857D-F61059C282CE}" type="pres">
      <dgm:prSet presAssocID="{7162671D-F599-4AB4-A5A5-7D167F9823A7}" presName="descendantText" presStyleLbl="alignAccFollowNode1" presStyleIdx="1" presStyleCnt="6" custScaleX="88055">
        <dgm:presLayoutVars>
          <dgm:bulletEnabled val="1"/>
        </dgm:presLayoutVars>
      </dgm:prSet>
      <dgm:spPr/>
      <dgm:t>
        <a:bodyPr/>
        <a:lstStyle/>
        <a:p>
          <a:endParaRPr lang="en-US"/>
        </a:p>
      </dgm:t>
    </dgm:pt>
    <dgm:pt modelId="{9096E6B9-1C83-47AC-8966-5BC69EB7C7EC}" type="pres">
      <dgm:prSet presAssocID="{65684476-BA9B-43AB-8746-4D2A4E06AB0F}" presName="sp" presStyleCnt="0"/>
      <dgm:spPr/>
    </dgm:pt>
    <dgm:pt modelId="{AABA1846-A3AF-4D29-9796-3BA34E58E255}" type="pres">
      <dgm:prSet presAssocID="{7B942432-32FB-4974-82BE-819D3D08F1EC}" presName="linNode" presStyleCnt="0"/>
      <dgm:spPr/>
    </dgm:pt>
    <dgm:pt modelId="{12EDEC1B-8D61-4F89-B2CF-B6600C367A9F}" type="pres">
      <dgm:prSet presAssocID="{7B942432-32FB-4974-82BE-819D3D08F1EC}" presName="parentText" presStyleLbl="node1" presStyleIdx="2" presStyleCnt="6" custScaleX="155919">
        <dgm:presLayoutVars>
          <dgm:chMax val="1"/>
          <dgm:bulletEnabled val="1"/>
        </dgm:presLayoutVars>
      </dgm:prSet>
      <dgm:spPr/>
      <dgm:t>
        <a:bodyPr/>
        <a:lstStyle/>
        <a:p>
          <a:endParaRPr lang="en-US"/>
        </a:p>
      </dgm:t>
    </dgm:pt>
    <dgm:pt modelId="{3B96C79B-DF6B-41EA-889D-E9067DFA2402}" type="pres">
      <dgm:prSet presAssocID="{7B942432-32FB-4974-82BE-819D3D08F1EC}" presName="descendantText" presStyleLbl="alignAccFollowNode1" presStyleIdx="2" presStyleCnt="6">
        <dgm:presLayoutVars>
          <dgm:bulletEnabled val="1"/>
        </dgm:presLayoutVars>
      </dgm:prSet>
      <dgm:spPr/>
      <dgm:t>
        <a:bodyPr/>
        <a:lstStyle/>
        <a:p>
          <a:endParaRPr lang="en-US"/>
        </a:p>
      </dgm:t>
    </dgm:pt>
    <dgm:pt modelId="{404D0E5E-8DD9-403B-BFF4-90C1E36C0E7D}" type="pres">
      <dgm:prSet presAssocID="{21238C71-4176-4E62-892D-E3C2C3C1733A}" presName="sp" presStyleCnt="0"/>
      <dgm:spPr/>
    </dgm:pt>
    <dgm:pt modelId="{1E76C462-0D07-4B61-A32E-8067D90E31D2}" type="pres">
      <dgm:prSet presAssocID="{9AF112F7-FB5E-460F-A80B-43B262F17252}" presName="linNode" presStyleCnt="0"/>
      <dgm:spPr/>
    </dgm:pt>
    <dgm:pt modelId="{57FF8EDB-1544-4E1F-84C0-CF327C7C01C1}" type="pres">
      <dgm:prSet presAssocID="{9AF112F7-FB5E-460F-A80B-43B262F17252}" presName="parentText" presStyleLbl="node1" presStyleIdx="3" presStyleCnt="6" custScaleX="145198">
        <dgm:presLayoutVars>
          <dgm:chMax val="1"/>
          <dgm:bulletEnabled val="1"/>
        </dgm:presLayoutVars>
      </dgm:prSet>
      <dgm:spPr/>
      <dgm:t>
        <a:bodyPr/>
        <a:lstStyle/>
        <a:p>
          <a:endParaRPr lang="en-US"/>
        </a:p>
      </dgm:t>
    </dgm:pt>
    <dgm:pt modelId="{636BE562-527B-4A5A-B4E0-AB59B3356A0A}" type="pres">
      <dgm:prSet presAssocID="{9AF112F7-FB5E-460F-A80B-43B262F17252}" presName="descendantText" presStyleLbl="alignAccFollowNode1" presStyleIdx="3" presStyleCnt="6" custScaleX="94107" custScaleY="119271">
        <dgm:presLayoutVars>
          <dgm:bulletEnabled val="1"/>
        </dgm:presLayoutVars>
      </dgm:prSet>
      <dgm:spPr/>
      <dgm:t>
        <a:bodyPr/>
        <a:lstStyle/>
        <a:p>
          <a:endParaRPr lang="en-US"/>
        </a:p>
      </dgm:t>
    </dgm:pt>
    <dgm:pt modelId="{D7BBA6C5-698F-4654-B3F3-09E65C757A3C}" type="pres">
      <dgm:prSet presAssocID="{61CC9E79-2A46-4420-B43A-C7C207E566A6}" presName="sp" presStyleCnt="0"/>
      <dgm:spPr/>
    </dgm:pt>
    <dgm:pt modelId="{C4B840E2-D93B-439E-A91B-B134F5D43953}" type="pres">
      <dgm:prSet presAssocID="{773FD306-5DF9-4204-B5B7-AB0809C0E44E}" presName="linNode" presStyleCnt="0"/>
      <dgm:spPr/>
    </dgm:pt>
    <dgm:pt modelId="{F1EE3CFD-567C-41D0-BF5A-53E47993270A}" type="pres">
      <dgm:prSet presAssocID="{773FD306-5DF9-4204-B5B7-AB0809C0E44E}" presName="parentText" presStyleLbl="node1" presStyleIdx="4" presStyleCnt="6" custScaleX="155966">
        <dgm:presLayoutVars>
          <dgm:chMax val="1"/>
          <dgm:bulletEnabled val="1"/>
        </dgm:presLayoutVars>
      </dgm:prSet>
      <dgm:spPr/>
      <dgm:t>
        <a:bodyPr/>
        <a:lstStyle/>
        <a:p>
          <a:endParaRPr lang="en-US"/>
        </a:p>
      </dgm:t>
    </dgm:pt>
    <dgm:pt modelId="{82629199-A147-490B-8ACB-9376E6DAA5AE}" type="pres">
      <dgm:prSet presAssocID="{773FD306-5DF9-4204-B5B7-AB0809C0E44E}" presName="descendantText" presStyleLbl="alignAccFollowNode1" presStyleIdx="4" presStyleCnt="6">
        <dgm:presLayoutVars>
          <dgm:bulletEnabled val="1"/>
        </dgm:presLayoutVars>
      </dgm:prSet>
      <dgm:spPr/>
      <dgm:t>
        <a:bodyPr/>
        <a:lstStyle/>
        <a:p>
          <a:endParaRPr lang="en-US"/>
        </a:p>
      </dgm:t>
    </dgm:pt>
    <dgm:pt modelId="{FB8F3ABE-3B27-43D2-95BF-8422BC2B0945}" type="pres">
      <dgm:prSet presAssocID="{798498E5-4C22-4032-BD83-22103BB7711D}" presName="sp" presStyleCnt="0"/>
      <dgm:spPr/>
    </dgm:pt>
    <dgm:pt modelId="{E41D36A3-9D29-40A7-B692-BF07F14DDF60}" type="pres">
      <dgm:prSet presAssocID="{EB6CC75E-C47A-435D-B0DA-0B5358A2EF2B}" presName="linNode" presStyleCnt="0"/>
      <dgm:spPr/>
    </dgm:pt>
    <dgm:pt modelId="{FD7E508D-9717-4AEC-B9BF-AD42A81B50D9}" type="pres">
      <dgm:prSet presAssocID="{EB6CC75E-C47A-435D-B0DA-0B5358A2EF2B}" presName="parentText" presStyleLbl="node1" presStyleIdx="5" presStyleCnt="6" custScaleX="133631">
        <dgm:presLayoutVars>
          <dgm:chMax val="1"/>
          <dgm:bulletEnabled val="1"/>
        </dgm:presLayoutVars>
      </dgm:prSet>
      <dgm:spPr/>
      <dgm:t>
        <a:bodyPr/>
        <a:lstStyle/>
        <a:p>
          <a:endParaRPr lang="en-US"/>
        </a:p>
      </dgm:t>
    </dgm:pt>
    <dgm:pt modelId="{6388A8AF-A954-4FEB-85C8-912D29601CE3}" type="pres">
      <dgm:prSet presAssocID="{EB6CC75E-C47A-435D-B0DA-0B5358A2EF2B}" presName="descendantText" presStyleLbl="alignAccFollowNode1" presStyleIdx="5" presStyleCnt="6" custScaleX="85143" custScaleY="123152">
        <dgm:presLayoutVars>
          <dgm:bulletEnabled val="1"/>
        </dgm:presLayoutVars>
      </dgm:prSet>
      <dgm:spPr/>
      <dgm:t>
        <a:bodyPr/>
        <a:lstStyle/>
        <a:p>
          <a:endParaRPr lang="en-US"/>
        </a:p>
      </dgm:t>
    </dgm:pt>
  </dgm:ptLst>
  <dgm:cxnLst>
    <dgm:cxn modelId="{D509CF59-2858-4B17-8CFC-7ED1DD92B3E9}" type="presOf" srcId="{7B942432-32FB-4974-82BE-819D3D08F1EC}" destId="{12EDEC1B-8D61-4F89-B2CF-B6600C367A9F}" srcOrd="0" destOrd="0" presId="urn:microsoft.com/office/officeart/2005/8/layout/vList5"/>
    <dgm:cxn modelId="{F2A5F58D-B792-4503-B446-8B96803D086E}" type="presOf" srcId="{7162671D-F599-4AB4-A5A5-7D167F9823A7}" destId="{F22780FD-C7DC-4632-8E65-DF2A5065C62B}" srcOrd="0" destOrd="0" presId="urn:microsoft.com/office/officeart/2005/8/layout/vList5"/>
    <dgm:cxn modelId="{B6BAEE19-534D-4549-A5AF-C546DF651831}" srcId="{46FD2A62-547E-4DEC-AB81-DD452A2043AD}" destId="{01267C56-8230-4735-958E-ABA3929A93F5}" srcOrd="2" destOrd="0" parTransId="{4CB5F920-3B3E-4A29-8A46-9483F4B68035}" sibTransId="{B089DB13-3348-461C-9047-999FF3C0B03E}"/>
    <dgm:cxn modelId="{1DA32AD7-33AD-4A20-B798-AA9EFD4470CD}" type="presOf" srcId="{875566E7-5E31-4E91-B6A3-EC416B1C8EF3}" destId="{6388A8AF-A954-4FEB-85C8-912D29601CE3}" srcOrd="0" destOrd="1" presId="urn:microsoft.com/office/officeart/2005/8/layout/vList5"/>
    <dgm:cxn modelId="{1DA9DBBC-1DCD-4DCC-B70B-810F37B94AEA}" type="presOf" srcId="{15221960-4267-43EE-A3E7-3745E6AC343E}" destId="{82629199-A147-490B-8ACB-9376E6DAA5AE}" srcOrd="0" destOrd="0" presId="urn:microsoft.com/office/officeart/2005/8/layout/vList5"/>
    <dgm:cxn modelId="{CE69A377-AA4D-48B1-871F-70D51962D8B0}" type="presOf" srcId="{5CA817AC-87DC-4EB9-9292-094BB7374F49}" destId="{636BE562-527B-4A5A-B4E0-AB59B3356A0A}" srcOrd="0" destOrd="1" presId="urn:microsoft.com/office/officeart/2005/8/layout/vList5"/>
    <dgm:cxn modelId="{4314F0E3-085D-48A5-ADC0-F2E680941201}" srcId="{9AF112F7-FB5E-460F-A80B-43B262F17252}" destId="{ECB561D7-AB66-4F86-835B-49056C0C2201}" srcOrd="2" destOrd="0" parTransId="{1B4ACE54-7BE8-4268-B2DD-F188D8A1826E}" sibTransId="{D9A4D755-D4CC-4FF7-AAC0-28BAFD9789EE}"/>
    <dgm:cxn modelId="{1ED109AB-2AFD-46AB-82F7-C8FC79E5875C}" srcId="{9AF112F7-FB5E-460F-A80B-43B262F17252}" destId="{5CA817AC-87DC-4EB9-9292-094BB7374F49}" srcOrd="1" destOrd="0" parTransId="{0CDC6462-84F6-4B12-9505-CC21C557CF11}" sibTransId="{AB9F1C8C-07EC-4AE8-87B9-7B636C2C7C23}"/>
    <dgm:cxn modelId="{78E0A6E2-1B96-43E1-B79C-92DBFB40F7AA}" srcId="{46FD2A62-547E-4DEC-AB81-DD452A2043AD}" destId="{DA929620-E469-49E6-B6CC-A1A700A640EF}" srcOrd="0" destOrd="0" parTransId="{5088702F-7476-4A8A-BC12-74388DDF7E33}" sibTransId="{C1FC728B-19CA-48D4-88CD-2E306DFC2CDE}"/>
    <dgm:cxn modelId="{BA73CADA-3851-41F7-B51E-5FB731B14AFD}" srcId="{0B560699-F8C9-4092-8A45-F0B20BCC5ACA}" destId="{46FD2A62-547E-4DEC-AB81-DD452A2043AD}" srcOrd="0" destOrd="0" parTransId="{F896398F-38F4-4193-875C-73C5CE35C709}" sibTransId="{1708B9E7-3654-41FF-8F0B-36F72947A17D}"/>
    <dgm:cxn modelId="{0F3A86A7-30F0-4C2F-97E0-EDCC634ED024}" srcId="{7B942432-32FB-4974-82BE-819D3D08F1EC}" destId="{0BA39856-5611-4A62-A14B-74A661E4A56B}" srcOrd="0" destOrd="0" parTransId="{71F90B2A-483E-4DE4-9BF0-892533009DC6}" sibTransId="{5C39F21D-C492-44DC-9ABB-ED9167E13ECA}"/>
    <dgm:cxn modelId="{1AB96EFC-6859-4852-8E7E-CCB5056B9729}" srcId="{EB6CC75E-C47A-435D-B0DA-0B5358A2EF2B}" destId="{302F5719-530B-4258-BB1C-C255787DDE74}" srcOrd="0" destOrd="0" parTransId="{CDED5019-FD11-4BE7-9568-C1D0F0A984BE}" sibTransId="{1C8175BA-309F-4820-9FF3-791DA19020F4}"/>
    <dgm:cxn modelId="{0EB5D170-67D3-4BC8-93E2-3C4FDA8250B7}" type="presOf" srcId="{ECB561D7-AB66-4F86-835B-49056C0C2201}" destId="{636BE562-527B-4A5A-B4E0-AB59B3356A0A}" srcOrd="0" destOrd="2" presId="urn:microsoft.com/office/officeart/2005/8/layout/vList5"/>
    <dgm:cxn modelId="{9B9035F6-BB42-4FA9-BF23-50B00E1886D6}" type="presOf" srcId="{46FD2A62-547E-4DEC-AB81-DD452A2043AD}" destId="{0597334E-A63E-4609-9D3B-98A4BC108AD5}" srcOrd="0" destOrd="0" presId="urn:microsoft.com/office/officeart/2005/8/layout/vList5"/>
    <dgm:cxn modelId="{79C08B0C-A791-4148-B2F2-86D240687AE5}" srcId="{9AF112F7-FB5E-460F-A80B-43B262F17252}" destId="{28C6E683-2FC9-4EC2-9385-AF393B7BA182}" srcOrd="0" destOrd="0" parTransId="{716747F2-6654-49EC-88CC-EFE765DE6576}" sibTransId="{47B98FBF-4F1C-4CCC-8AE5-DE2C36B86F9A}"/>
    <dgm:cxn modelId="{14901BFB-BE0E-4B6F-991A-AB5B9931C163}" srcId="{EB6CC75E-C47A-435D-B0DA-0B5358A2EF2B}" destId="{875566E7-5E31-4E91-B6A3-EC416B1C8EF3}" srcOrd="1" destOrd="0" parTransId="{6D9D5C49-1E30-47DD-8DBD-2049BFFD22AC}" sibTransId="{E1504119-BEDB-4C7C-81A9-7F2DB4633C22}"/>
    <dgm:cxn modelId="{7B4E49A6-7A1F-4746-977F-9CBCF70B838A}" type="presOf" srcId="{01267C56-8230-4735-958E-ABA3929A93F5}" destId="{5A9AF4EC-5C2F-4017-87C6-9DFD36152072}" srcOrd="0" destOrd="2" presId="urn:microsoft.com/office/officeart/2005/8/layout/vList5"/>
    <dgm:cxn modelId="{559715C9-F759-4C1D-89EE-BEDD5FD2CEC2}" type="presOf" srcId="{0BA39856-5611-4A62-A14B-74A661E4A56B}" destId="{3B96C79B-DF6B-41EA-889D-E9067DFA2402}" srcOrd="0" destOrd="0" presId="urn:microsoft.com/office/officeart/2005/8/layout/vList5"/>
    <dgm:cxn modelId="{D0A7596B-B5AD-4DE2-9811-BA2F0FA6D2F4}" type="presOf" srcId="{EB2583F0-FF40-4E34-A8F3-B7FC3A842F19}" destId="{5A9AF4EC-5C2F-4017-87C6-9DFD36152072}" srcOrd="0" destOrd="1" presId="urn:microsoft.com/office/officeart/2005/8/layout/vList5"/>
    <dgm:cxn modelId="{EADD0892-CD1D-4C16-84E4-6EDA9286A38B}" type="presOf" srcId="{28C6E683-2FC9-4EC2-9385-AF393B7BA182}" destId="{636BE562-527B-4A5A-B4E0-AB59B3356A0A}" srcOrd="0" destOrd="0" presId="urn:microsoft.com/office/officeart/2005/8/layout/vList5"/>
    <dgm:cxn modelId="{41EC4337-31A1-4EEA-B8B9-B4FC6B330406}" srcId="{7162671D-F599-4AB4-A5A5-7D167F9823A7}" destId="{709EE2B4-05F8-4934-AC3E-DAA536EFCE4E}" srcOrd="0" destOrd="0" parTransId="{195FB9ED-BB21-4CAA-9337-7F899C7F9315}" sibTransId="{77180F05-223D-43F0-AA1E-80B85DCC6371}"/>
    <dgm:cxn modelId="{5A423A49-3D79-419F-A1EC-D8488D0457C2}" type="presOf" srcId="{EB6CC75E-C47A-435D-B0DA-0B5358A2EF2B}" destId="{FD7E508D-9717-4AEC-B9BF-AD42A81B50D9}" srcOrd="0" destOrd="0" presId="urn:microsoft.com/office/officeart/2005/8/layout/vList5"/>
    <dgm:cxn modelId="{ECCE6801-DE62-4831-A7C2-212CE44AB1D9}" srcId="{0B560699-F8C9-4092-8A45-F0B20BCC5ACA}" destId="{7162671D-F599-4AB4-A5A5-7D167F9823A7}" srcOrd="1" destOrd="0" parTransId="{CEDC6E15-9BE2-4B78-8685-74EAA1A68E4B}" sibTransId="{65684476-BA9B-43AB-8746-4D2A4E06AB0F}"/>
    <dgm:cxn modelId="{FECB7380-2858-4C2A-81C3-809507F8515B}" srcId="{0B560699-F8C9-4092-8A45-F0B20BCC5ACA}" destId="{9AF112F7-FB5E-460F-A80B-43B262F17252}" srcOrd="3" destOrd="0" parTransId="{31B1E3DC-1C1F-4668-B905-E1DE920BE342}" sibTransId="{61CC9E79-2A46-4420-B43A-C7C207E566A6}"/>
    <dgm:cxn modelId="{872932A1-4896-4E15-81B0-C5F81C6B9072}" type="presOf" srcId="{9AF112F7-FB5E-460F-A80B-43B262F17252}" destId="{57FF8EDB-1544-4E1F-84C0-CF327C7C01C1}" srcOrd="0" destOrd="0" presId="urn:microsoft.com/office/officeart/2005/8/layout/vList5"/>
    <dgm:cxn modelId="{EBF7E75B-1F7D-4786-B5A4-F6F156BFA64B}" srcId="{773FD306-5DF9-4204-B5B7-AB0809C0E44E}" destId="{15221960-4267-43EE-A3E7-3745E6AC343E}" srcOrd="0" destOrd="0" parTransId="{17D1535D-2D0D-46F7-9BF7-264069B61B08}" sibTransId="{9B5838A8-AA8A-4B78-9FCE-6DFE2E863D76}"/>
    <dgm:cxn modelId="{094A335E-2932-42EC-800F-C27A31965DA9}" srcId="{0B560699-F8C9-4092-8A45-F0B20BCC5ACA}" destId="{7B942432-32FB-4974-82BE-819D3D08F1EC}" srcOrd="2" destOrd="0" parTransId="{B93FBABA-3D2B-4510-9FE4-693CF3C7401C}" sibTransId="{21238C71-4176-4E62-892D-E3C2C3C1733A}"/>
    <dgm:cxn modelId="{FE13966E-19DB-48F3-8483-3B259E64A7A6}" srcId="{46FD2A62-547E-4DEC-AB81-DD452A2043AD}" destId="{EB2583F0-FF40-4E34-A8F3-B7FC3A842F19}" srcOrd="1" destOrd="0" parTransId="{0934FFFC-7E2C-40C3-99FA-FE04F6BDA19D}" sibTransId="{76F0EBBA-6515-4018-A5F8-DC621478C793}"/>
    <dgm:cxn modelId="{B9A2D152-D179-4341-A86D-4DDCF1F8D9C9}" type="presOf" srcId="{CF5C6277-8EB6-4F52-8463-277838C001C2}" destId="{F19C0EEC-A163-4AE1-857D-F61059C282CE}" srcOrd="0" destOrd="1" presId="urn:microsoft.com/office/officeart/2005/8/layout/vList5"/>
    <dgm:cxn modelId="{630F6782-E9AA-4398-AC40-1F6BA07319C7}" srcId="{0B560699-F8C9-4092-8A45-F0B20BCC5ACA}" destId="{773FD306-5DF9-4204-B5B7-AB0809C0E44E}" srcOrd="4" destOrd="0" parTransId="{0FED806F-F881-4B9D-9F2A-A2FD8771037B}" sibTransId="{798498E5-4C22-4032-BD83-22103BB7711D}"/>
    <dgm:cxn modelId="{472864B2-9A21-4A3D-94BC-20A23DB86628}" srcId="{7162671D-F599-4AB4-A5A5-7D167F9823A7}" destId="{CF5C6277-8EB6-4F52-8463-277838C001C2}" srcOrd="1" destOrd="0" parTransId="{F4276EF0-D796-4CFF-9F3A-3CC0CD7E6554}" sibTransId="{B99ABC65-6320-49F7-80A8-C62F7C9AA191}"/>
    <dgm:cxn modelId="{92180B3A-02E6-4FB7-B72E-7081A6C82DF0}" type="presOf" srcId="{709EE2B4-05F8-4934-AC3E-DAA536EFCE4E}" destId="{F19C0EEC-A163-4AE1-857D-F61059C282CE}" srcOrd="0" destOrd="0" presId="urn:microsoft.com/office/officeart/2005/8/layout/vList5"/>
    <dgm:cxn modelId="{4741615A-6177-44E1-9582-7B22A2C91ED3}" type="presOf" srcId="{0B560699-F8C9-4092-8A45-F0B20BCC5ACA}" destId="{5C6CE2EF-22C6-4CAC-8556-87AD84A94ED7}" srcOrd="0" destOrd="0" presId="urn:microsoft.com/office/officeart/2005/8/layout/vList5"/>
    <dgm:cxn modelId="{CCDBD967-9717-4186-A909-527B28DFA7F4}" type="presOf" srcId="{DA929620-E469-49E6-B6CC-A1A700A640EF}" destId="{5A9AF4EC-5C2F-4017-87C6-9DFD36152072}" srcOrd="0" destOrd="0" presId="urn:microsoft.com/office/officeart/2005/8/layout/vList5"/>
    <dgm:cxn modelId="{32C60833-DDAA-4D1C-8932-AC9C372F8734}" type="presOf" srcId="{773FD306-5DF9-4204-B5B7-AB0809C0E44E}" destId="{F1EE3CFD-567C-41D0-BF5A-53E47993270A}" srcOrd="0" destOrd="0" presId="urn:microsoft.com/office/officeart/2005/8/layout/vList5"/>
    <dgm:cxn modelId="{8E02A9F3-C87A-44EC-AA91-0939D78A62B9}" srcId="{0B560699-F8C9-4092-8A45-F0B20BCC5ACA}" destId="{EB6CC75E-C47A-435D-B0DA-0B5358A2EF2B}" srcOrd="5" destOrd="0" parTransId="{28DC8D10-4E02-4382-90C9-447FD12DD5E7}" sibTransId="{DEF8339A-D433-439A-9E0A-68EC7E3CDE27}"/>
    <dgm:cxn modelId="{EEE5BEC3-425D-48CC-ABB6-B1E237F8D0B5}" type="presOf" srcId="{302F5719-530B-4258-BB1C-C255787DDE74}" destId="{6388A8AF-A954-4FEB-85C8-912D29601CE3}" srcOrd="0" destOrd="0" presId="urn:microsoft.com/office/officeart/2005/8/layout/vList5"/>
    <dgm:cxn modelId="{3DD00DC0-1663-49D5-A93A-D5D917B54D07}" type="presParOf" srcId="{5C6CE2EF-22C6-4CAC-8556-87AD84A94ED7}" destId="{C64222DC-4A1E-4009-A408-41422DF6ABB4}" srcOrd="0" destOrd="0" presId="urn:microsoft.com/office/officeart/2005/8/layout/vList5"/>
    <dgm:cxn modelId="{D994ECD2-D9ED-40FF-B78B-394F4AA0C38F}" type="presParOf" srcId="{C64222DC-4A1E-4009-A408-41422DF6ABB4}" destId="{0597334E-A63E-4609-9D3B-98A4BC108AD5}" srcOrd="0" destOrd="0" presId="urn:microsoft.com/office/officeart/2005/8/layout/vList5"/>
    <dgm:cxn modelId="{1A587DC5-4268-493A-876F-DB7CC03EA2BB}" type="presParOf" srcId="{C64222DC-4A1E-4009-A408-41422DF6ABB4}" destId="{5A9AF4EC-5C2F-4017-87C6-9DFD36152072}" srcOrd="1" destOrd="0" presId="urn:microsoft.com/office/officeart/2005/8/layout/vList5"/>
    <dgm:cxn modelId="{53F24174-1276-4960-BFA3-FBF7C9407781}" type="presParOf" srcId="{5C6CE2EF-22C6-4CAC-8556-87AD84A94ED7}" destId="{DBD69F6B-B58A-45F9-9D2B-A01AD8025D8D}" srcOrd="1" destOrd="0" presId="urn:microsoft.com/office/officeart/2005/8/layout/vList5"/>
    <dgm:cxn modelId="{77BB367D-6C2B-4E6C-8AA4-D4ECF50FF04B}" type="presParOf" srcId="{5C6CE2EF-22C6-4CAC-8556-87AD84A94ED7}" destId="{A57960A2-90C2-4EF2-8CB9-3626B0D2A9D0}" srcOrd="2" destOrd="0" presId="urn:microsoft.com/office/officeart/2005/8/layout/vList5"/>
    <dgm:cxn modelId="{985F328F-2215-46EE-AEF3-8ECDFE2356D1}" type="presParOf" srcId="{A57960A2-90C2-4EF2-8CB9-3626B0D2A9D0}" destId="{F22780FD-C7DC-4632-8E65-DF2A5065C62B}" srcOrd="0" destOrd="0" presId="urn:microsoft.com/office/officeart/2005/8/layout/vList5"/>
    <dgm:cxn modelId="{F1F46EAA-A916-4BE1-B962-BE290DBEEFE6}" type="presParOf" srcId="{A57960A2-90C2-4EF2-8CB9-3626B0D2A9D0}" destId="{F19C0EEC-A163-4AE1-857D-F61059C282CE}" srcOrd="1" destOrd="0" presId="urn:microsoft.com/office/officeart/2005/8/layout/vList5"/>
    <dgm:cxn modelId="{C8B2AA02-95C6-4A3E-A35E-806D9251F473}" type="presParOf" srcId="{5C6CE2EF-22C6-4CAC-8556-87AD84A94ED7}" destId="{9096E6B9-1C83-47AC-8966-5BC69EB7C7EC}" srcOrd="3" destOrd="0" presId="urn:microsoft.com/office/officeart/2005/8/layout/vList5"/>
    <dgm:cxn modelId="{83C4D521-7D32-4DE6-8C9C-35614ADFD6EE}" type="presParOf" srcId="{5C6CE2EF-22C6-4CAC-8556-87AD84A94ED7}" destId="{AABA1846-A3AF-4D29-9796-3BA34E58E255}" srcOrd="4" destOrd="0" presId="urn:microsoft.com/office/officeart/2005/8/layout/vList5"/>
    <dgm:cxn modelId="{5AF7BA9B-9152-4648-B84A-0450580B01BC}" type="presParOf" srcId="{AABA1846-A3AF-4D29-9796-3BA34E58E255}" destId="{12EDEC1B-8D61-4F89-B2CF-B6600C367A9F}" srcOrd="0" destOrd="0" presId="urn:microsoft.com/office/officeart/2005/8/layout/vList5"/>
    <dgm:cxn modelId="{31D525C1-538A-4BCC-96CF-05849B9DAB8F}" type="presParOf" srcId="{AABA1846-A3AF-4D29-9796-3BA34E58E255}" destId="{3B96C79B-DF6B-41EA-889D-E9067DFA2402}" srcOrd="1" destOrd="0" presId="urn:microsoft.com/office/officeart/2005/8/layout/vList5"/>
    <dgm:cxn modelId="{3ED41388-43A5-4C43-AB26-B2B891F8EE81}" type="presParOf" srcId="{5C6CE2EF-22C6-4CAC-8556-87AD84A94ED7}" destId="{404D0E5E-8DD9-403B-BFF4-90C1E36C0E7D}" srcOrd="5" destOrd="0" presId="urn:microsoft.com/office/officeart/2005/8/layout/vList5"/>
    <dgm:cxn modelId="{0C92E407-B2BB-4AFC-A210-B56B2517B6D6}" type="presParOf" srcId="{5C6CE2EF-22C6-4CAC-8556-87AD84A94ED7}" destId="{1E76C462-0D07-4B61-A32E-8067D90E31D2}" srcOrd="6" destOrd="0" presId="urn:microsoft.com/office/officeart/2005/8/layout/vList5"/>
    <dgm:cxn modelId="{87B918CF-8AE4-4AB7-BA0B-583143FA468D}" type="presParOf" srcId="{1E76C462-0D07-4B61-A32E-8067D90E31D2}" destId="{57FF8EDB-1544-4E1F-84C0-CF327C7C01C1}" srcOrd="0" destOrd="0" presId="urn:microsoft.com/office/officeart/2005/8/layout/vList5"/>
    <dgm:cxn modelId="{DAFDB05E-41BC-4BE9-9E20-7F8ABEA24237}" type="presParOf" srcId="{1E76C462-0D07-4B61-A32E-8067D90E31D2}" destId="{636BE562-527B-4A5A-B4E0-AB59B3356A0A}" srcOrd="1" destOrd="0" presId="urn:microsoft.com/office/officeart/2005/8/layout/vList5"/>
    <dgm:cxn modelId="{C3CEC9B7-7B04-4AF5-AA55-2347D3D84909}" type="presParOf" srcId="{5C6CE2EF-22C6-4CAC-8556-87AD84A94ED7}" destId="{D7BBA6C5-698F-4654-B3F3-09E65C757A3C}" srcOrd="7" destOrd="0" presId="urn:microsoft.com/office/officeart/2005/8/layout/vList5"/>
    <dgm:cxn modelId="{9E19758F-527B-4725-B442-868997F91682}" type="presParOf" srcId="{5C6CE2EF-22C6-4CAC-8556-87AD84A94ED7}" destId="{C4B840E2-D93B-439E-A91B-B134F5D43953}" srcOrd="8" destOrd="0" presId="urn:microsoft.com/office/officeart/2005/8/layout/vList5"/>
    <dgm:cxn modelId="{8A95E2BB-837F-411B-9D5F-B1B206AC42E3}" type="presParOf" srcId="{C4B840E2-D93B-439E-A91B-B134F5D43953}" destId="{F1EE3CFD-567C-41D0-BF5A-53E47993270A}" srcOrd="0" destOrd="0" presId="urn:microsoft.com/office/officeart/2005/8/layout/vList5"/>
    <dgm:cxn modelId="{DF332E83-7859-4F92-B19D-F3F2E264C684}" type="presParOf" srcId="{C4B840E2-D93B-439E-A91B-B134F5D43953}" destId="{82629199-A147-490B-8ACB-9376E6DAA5AE}" srcOrd="1" destOrd="0" presId="urn:microsoft.com/office/officeart/2005/8/layout/vList5"/>
    <dgm:cxn modelId="{0E71A041-3FC1-46EC-B5CD-05442BCB17FA}" type="presParOf" srcId="{5C6CE2EF-22C6-4CAC-8556-87AD84A94ED7}" destId="{FB8F3ABE-3B27-43D2-95BF-8422BC2B0945}" srcOrd="9" destOrd="0" presId="urn:microsoft.com/office/officeart/2005/8/layout/vList5"/>
    <dgm:cxn modelId="{C904B234-A0D8-482F-881C-D10E7847B74B}" type="presParOf" srcId="{5C6CE2EF-22C6-4CAC-8556-87AD84A94ED7}" destId="{E41D36A3-9D29-40A7-B692-BF07F14DDF60}" srcOrd="10" destOrd="0" presId="urn:microsoft.com/office/officeart/2005/8/layout/vList5"/>
    <dgm:cxn modelId="{840C5649-2620-4126-BCF3-3D125981B6CB}" type="presParOf" srcId="{E41D36A3-9D29-40A7-B692-BF07F14DDF60}" destId="{FD7E508D-9717-4AEC-B9BF-AD42A81B50D9}" srcOrd="0" destOrd="0" presId="urn:microsoft.com/office/officeart/2005/8/layout/vList5"/>
    <dgm:cxn modelId="{B9D38CF7-01C4-4A32-AC0B-7DFC251F7A16}" type="presParOf" srcId="{E41D36A3-9D29-40A7-B692-BF07F14DDF60}" destId="{6388A8AF-A954-4FEB-85C8-912D29601C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72A94-C440-4858-8260-C069B70DAA1A}">
      <dsp:nvSpPr>
        <dsp:cNvPr id="0" name=""/>
        <dsp:cNvSpPr/>
      </dsp:nvSpPr>
      <dsp:spPr>
        <a:xfrm rot="5400000">
          <a:off x="276295" y="2466537"/>
          <a:ext cx="827470" cy="1376892"/>
        </a:xfrm>
        <a:prstGeom prst="corner">
          <a:avLst>
            <a:gd name="adj1" fmla="val 16120"/>
            <a:gd name="adj2" fmla="val 16110"/>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977CB-B38C-4E5A-81C7-4ED5CFACF9EC}">
      <dsp:nvSpPr>
        <dsp:cNvPr id="0" name=""/>
        <dsp:cNvSpPr/>
      </dsp:nvSpPr>
      <dsp:spPr>
        <a:xfrm>
          <a:off x="138170" y="287793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Describe challenges with teamwork and communication in the surgical environment</a:t>
          </a:r>
          <a:endParaRPr lang="en-US" sz="1400" b="0" kern="1200" dirty="0"/>
        </a:p>
      </dsp:txBody>
      <dsp:txXfrm>
        <a:off x="138170" y="2877931"/>
        <a:ext cx="1243066" cy="1089620"/>
      </dsp:txXfrm>
    </dsp:sp>
    <dsp:sp modelId="{94930059-198F-4F25-B2C2-17F36BCAE31E}">
      <dsp:nvSpPr>
        <dsp:cNvPr id="0" name=""/>
        <dsp:cNvSpPr/>
      </dsp:nvSpPr>
      <dsp:spPr>
        <a:xfrm>
          <a:off x="1146695" y="2365168"/>
          <a:ext cx="234540" cy="234540"/>
        </a:xfrm>
        <a:prstGeom prst="triangle">
          <a:avLst>
            <a:gd name="adj" fmla="val 100000"/>
          </a:avLst>
        </a:prstGeom>
        <a:solidFill>
          <a:schemeClr val="accent1">
            <a:alpha val="90000"/>
            <a:hueOff val="0"/>
            <a:satOff val="0"/>
            <a:lumOff val="0"/>
            <a:alphaOff val="-4000"/>
          </a:schemeClr>
        </a:solidFill>
        <a:ln w="12700" cap="flat" cmpd="sng" algn="ctr">
          <a:solidFill>
            <a:schemeClr val="accent1">
              <a:alpha val="90000"/>
              <a:hueOff val="0"/>
              <a:satOff val="0"/>
              <a:lumOff val="0"/>
              <a:alphaOff val="-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1EFA1-1A0A-4C7B-8D73-CDF87E20FFD0}">
      <dsp:nvSpPr>
        <dsp:cNvPr id="0" name=""/>
        <dsp:cNvSpPr/>
      </dsp:nvSpPr>
      <dsp:spPr>
        <a:xfrm rot="5400000">
          <a:off x="1798051" y="2089977"/>
          <a:ext cx="827470" cy="1376892"/>
        </a:xfrm>
        <a:prstGeom prst="corner">
          <a:avLst>
            <a:gd name="adj1" fmla="val 16120"/>
            <a:gd name="adj2" fmla="val 16110"/>
          </a:avLst>
        </a:prstGeom>
        <a:solidFill>
          <a:schemeClr val="accent1">
            <a:alpha val="90000"/>
            <a:hueOff val="0"/>
            <a:satOff val="0"/>
            <a:lumOff val="0"/>
            <a:alphaOff val="-8000"/>
          </a:schemeClr>
        </a:solidFill>
        <a:ln w="12700" cap="flat" cmpd="sng" algn="ctr">
          <a:solidFill>
            <a:schemeClr val="accent1">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0868D-8143-47C5-932C-4B786C573DB7}">
      <dsp:nvSpPr>
        <dsp:cNvPr id="0" name=""/>
        <dsp:cNvSpPr/>
      </dsp:nvSpPr>
      <dsp:spPr>
        <a:xfrm>
          <a:off x="1659926" y="250137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0" kern="1200" dirty="0" smtClean="0"/>
            <a:t>Use structured briefings to improve communication and teamwork</a:t>
          </a:r>
          <a:endParaRPr lang="en-US" sz="1400" b="0" kern="1200" dirty="0"/>
        </a:p>
      </dsp:txBody>
      <dsp:txXfrm>
        <a:off x="1659926" y="2501371"/>
        <a:ext cx="1243066" cy="1089620"/>
      </dsp:txXfrm>
    </dsp:sp>
    <dsp:sp modelId="{4C18B8F8-C929-44AD-B873-4EBED8DBE632}">
      <dsp:nvSpPr>
        <dsp:cNvPr id="0" name=""/>
        <dsp:cNvSpPr/>
      </dsp:nvSpPr>
      <dsp:spPr>
        <a:xfrm>
          <a:off x="2668451" y="1988608"/>
          <a:ext cx="234540" cy="234540"/>
        </a:xfrm>
        <a:prstGeom prst="triangle">
          <a:avLst>
            <a:gd name="adj" fmla="val 100000"/>
          </a:avLst>
        </a:prstGeom>
        <a:solidFill>
          <a:schemeClr val="accent1">
            <a:alpha val="90000"/>
            <a:hueOff val="0"/>
            <a:satOff val="0"/>
            <a:lumOff val="0"/>
            <a:alphaOff val="-12000"/>
          </a:schemeClr>
        </a:solidFill>
        <a:ln w="12700" cap="flat" cmpd="sng" algn="ctr">
          <a:solidFill>
            <a:schemeClr val="accent1">
              <a:alpha val="90000"/>
              <a:hueOff val="0"/>
              <a:satOff val="0"/>
              <a:lumOff val="0"/>
              <a:alphaOff val="-1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3DBF5-C797-4D11-98D2-2509705BEDD3}">
      <dsp:nvSpPr>
        <dsp:cNvPr id="0" name=""/>
        <dsp:cNvSpPr/>
      </dsp:nvSpPr>
      <dsp:spPr>
        <a:xfrm rot="5400000">
          <a:off x="3319807" y="1713417"/>
          <a:ext cx="827470" cy="1376892"/>
        </a:xfrm>
        <a:prstGeom prst="corner">
          <a:avLst>
            <a:gd name="adj1" fmla="val 16120"/>
            <a:gd name="adj2" fmla="val 16110"/>
          </a:avLst>
        </a:prstGeom>
        <a:solidFill>
          <a:schemeClr val="accent1">
            <a:alpha val="90000"/>
            <a:hueOff val="0"/>
            <a:satOff val="0"/>
            <a:lumOff val="0"/>
            <a:alphaOff val="-16000"/>
          </a:schemeClr>
        </a:solidFill>
        <a:ln w="12700" cap="flat" cmpd="sng" algn="ctr">
          <a:solidFill>
            <a:schemeClr val="accent1">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DDEF6-2FCB-4D44-9AA5-76212F0E350F}">
      <dsp:nvSpPr>
        <dsp:cNvPr id="0" name=""/>
        <dsp:cNvSpPr/>
      </dsp:nvSpPr>
      <dsp:spPr>
        <a:xfrm>
          <a:off x="3181681" y="212481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effectLst/>
              <a:latin typeface="+mn-lt"/>
              <a:ea typeface="+mn-ea"/>
              <a:cs typeface="+mn-cs"/>
            </a:rPr>
            <a:t>Use debriefings and ongoing quality improvement</a:t>
          </a:r>
          <a:endParaRPr lang="en-US" sz="1400" b="0" kern="1200" dirty="0"/>
        </a:p>
      </dsp:txBody>
      <dsp:txXfrm>
        <a:off x="3181681" y="2124811"/>
        <a:ext cx="1243066" cy="1089620"/>
      </dsp:txXfrm>
    </dsp:sp>
    <dsp:sp modelId="{098E08D7-0D0D-4BBE-A2A1-9E8B45D19CB9}">
      <dsp:nvSpPr>
        <dsp:cNvPr id="0" name=""/>
        <dsp:cNvSpPr/>
      </dsp:nvSpPr>
      <dsp:spPr>
        <a:xfrm>
          <a:off x="4190207" y="1612048"/>
          <a:ext cx="234540" cy="234540"/>
        </a:xfrm>
        <a:prstGeom prst="triangle">
          <a:avLst>
            <a:gd name="adj" fmla="val 100000"/>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17E6F-26C7-4B8C-A7D3-33434F7909C6}">
      <dsp:nvSpPr>
        <dsp:cNvPr id="0" name=""/>
        <dsp:cNvSpPr/>
      </dsp:nvSpPr>
      <dsp:spPr>
        <a:xfrm rot="5400000">
          <a:off x="4841562" y="1336857"/>
          <a:ext cx="827470" cy="1376892"/>
        </a:xfrm>
        <a:prstGeom prst="corner">
          <a:avLst>
            <a:gd name="adj1" fmla="val 16120"/>
            <a:gd name="adj2" fmla="val 16110"/>
          </a:avLst>
        </a:prstGeom>
        <a:solidFill>
          <a:schemeClr val="accent1">
            <a:alpha val="90000"/>
            <a:hueOff val="0"/>
            <a:satOff val="0"/>
            <a:lumOff val="0"/>
            <a:alphaOff val="-24000"/>
          </a:schemeClr>
        </a:solidFill>
        <a:ln w="12700" cap="flat" cmpd="sng" algn="ctr">
          <a:solidFill>
            <a:schemeClr val="accent1">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4199C-43D5-46F3-AD7E-7BF6384EFFF1}">
      <dsp:nvSpPr>
        <dsp:cNvPr id="0" name=""/>
        <dsp:cNvSpPr/>
      </dsp:nvSpPr>
      <dsp:spPr>
        <a:xfrm>
          <a:off x="4703437" y="174825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effectLst/>
              <a:latin typeface="+mn-lt"/>
              <a:ea typeface="+mn-ea"/>
              <a:cs typeface="+mn-cs"/>
            </a:rPr>
            <a:t>Demonstrate how the checklist can improve teamwork and communication</a:t>
          </a:r>
          <a:endParaRPr lang="en-US" sz="1400" b="0" kern="1200" dirty="0"/>
        </a:p>
      </dsp:txBody>
      <dsp:txXfrm>
        <a:off x="4703437" y="1748251"/>
        <a:ext cx="1243066" cy="1089620"/>
      </dsp:txXfrm>
    </dsp:sp>
    <dsp:sp modelId="{C9F468C2-8E3C-41B3-B759-A9EA263F7859}">
      <dsp:nvSpPr>
        <dsp:cNvPr id="0" name=""/>
        <dsp:cNvSpPr/>
      </dsp:nvSpPr>
      <dsp:spPr>
        <a:xfrm>
          <a:off x="5711962" y="1235488"/>
          <a:ext cx="234540" cy="234540"/>
        </a:xfrm>
        <a:prstGeom prst="triangle">
          <a:avLst>
            <a:gd name="adj" fmla="val 100000"/>
          </a:avLst>
        </a:prstGeom>
        <a:solidFill>
          <a:schemeClr val="accent1">
            <a:alpha val="90000"/>
            <a:hueOff val="0"/>
            <a:satOff val="0"/>
            <a:lumOff val="0"/>
            <a:alphaOff val="-28000"/>
          </a:schemeClr>
        </a:solidFill>
        <a:ln w="12700" cap="flat" cmpd="sng" algn="ctr">
          <a:solidFill>
            <a:schemeClr val="accent1">
              <a:alpha val="90000"/>
              <a:hueOff val="0"/>
              <a:satOff val="0"/>
              <a:lumOff val="0"/>
              <a:alphaOff val="-28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BBAE2-84EC-44BC-95A2-A671479E5E1F}">
      <dsp:nvSpPr>
        <dsp:cNvPr id="0" name=""/>
        <dsp:cNvSpPr/>
      </dsp:nvSpPr>
      <dsp:spPr>
        <a:xfrm rot="5400000">
          <a:off x="6363318" y="960297"/>
          <a:ext cx="827470" cy="1376892"/>
        </a:xfrm>
        <a:prstGeom prst="corner">
          <a:avLst>
            <a:gd name="adj1" fmla="val 16120"/>
            <a:gd name="adj2" fmla="val 16110"/>
          </a:avLst>
        </a:prstGeom>
        <a:solidFill>
          <a:schemeClr val="accent1">
            <a:alpha val="90000"/>
            <a:hueOff val="0"/>
            <a:satOff val="0"/>
            <a:lumOff val="0"/>
            <a:alphaOff val="-32000"/>
          </a:schemeClr>
        </a:solidFill>
        <a:ln w="12700" cap="flat" cmpd="sng" algn="ctr">
          <a:solidFill>
            <a:schemeClr val="accent1">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FBCFA-FDB6-4621-B999-E64EAE2D8D4D}">
      <dsp:nvSpPr>
        <dsp:cNvPr id="0" name=""/>
        <dsp:cNvSpPr/>
      </dsp:nvSpPr>
      <dsp:spPr>
        <a:xfrm>
          <a:off x="6225193" y="137169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effectLst/>
              <a:latin typeface="+mn-lt"/>
              <a:ea typeface="+mn-ea"/>
              <a:cs typeface="+mn-cs"/>
            </a:rPr>
            <a:t>Learn how to use structured language to voice concerns</a:t>
          </a:r>
          <a:endParaRPr lang="en-US" sz="1400" b="0" kern="1200" dirty="0"/>
        </a:p>
      </dsp:txBody>
      <dsp:txXfrm>
        <a:off x="6225193" y="1371691"/>
        <a:ext cx="1243066" cy="1089620"/>
      </dsp:txXfrm>
    </dsp:sp>
    <dsp:sp modelId="{B9A870A6-CF60-4193-ACD3-59D7966D8466}">
      <dsp:nvSpPr>
        <dsp:cNvPr id="0" name=""/>
        <dsp:cNvSpPr/>
      </dsp:nvSpPr>
      <dsp:spPr>
        <a:xfrm>
          <a:off x="7233718" y="858929"/>
          <a:ext cx="234540" cy="234540"/>
        </a:xfrm>
        <a:prstGeom prst="triangle">
          <a:avLst>
            <a:gd name="adj" fmla="val 100000"/>
          </a:avLst>
        </a:prstGeom>
        <a:solidFill>
          <a:schemeClr val="accent1">
            <a:alpha val="90000"/>
            <a:hueOff val="0"/>
            <a:satOff val="0"/>
            <a:lumOff val="0"/>
            <a:alphaOff val="-36000"/>
          </a:schemeClr>
        </a:solidFill>
        <a:ln w="12700" cap="flat" cmpd="sng" algn="ctr">
          <a:solidFill>
            <a:schemeClr val="accent1">
              <a:alpha val="90000"/>
              <a:hueOff val="0"/>
              <a:satOff val="0"/>
              <a:lumOff val="0"/>
              <a:alphaOff val="-36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D4D7A6-D3A9-49FC-A42C-AC5BC3A83CEA}">
      <dsp:nvSpPr>
        <dsp:cNvPr id="0" name=""/>
        <dsp:cNvSpPr/>
      </dsp:nvSpPr>
      <dsp:spPr>
        <a:xfrm rot="5400000">
          <a:off x="7885074" y="583737"/>
          <a:ext cx="827470" cy="1376892"/>
        </a:xfrm>
        <a:prstGeom prst="corner">
          <a:avLst>
            <a:gd name="adj1" fmla="val 16120"/>
            <a:gd name="adj2" fmla="val 16110"/>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27BEB-6513-40BE-90AF-33B1EB58445E}">
      <dsp:nvSpPr>
        <dsp:cNvPr id="0" name=""/>
        <dsp:cNvSpPr/>
      </dsp:nvSpPr>
      <dsp:spPr>
        <a:xfrm>
          <a:off x="7746948" y="995131"/>
          <a:ext cx="1243066" cy="108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effectLst/>
              <a:latin typeface="+mn-lt"/>
              <a:ea typeface="+mn-ea"/>
              <a:cs typeface="+mn-cs"/>
            </a:rPr>
            <a:t>Design a quality improvement initiative using closed-loop communication</a:t>
          </a:r>
          <a:endParaRPr lang="en-US" sz="1400" b="0" kern="1200" dirty="0"/>
        </a:p>
      </dsp:txBody>
      <dsp:txXfrm>
        <a:off x="7746948" y="995131"/>
        <a:ext cx="1243066" cy="1089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0.19444</cdr:x>
      <cdr:y>0.74079</cdr:y>
    </cdr:from>
    <cdr:to>
      <cdr:x>0.24074</cdr:x>
      <cdr:y>0.82497</cdr:y>
    </cdr:to>
    <cdr:sp macro="" textlink="">
      <cdr:nvSpPr>
        <cdr:cNvPr id="2" name="TextBox 1"/>
        <cdr:cNvSpPr txBox="1"/>
      </cdr:nvSpPr>
      <cdr:spPr>
        <a:xfrm xmlns:a="http://schemas.openxmlformats.org/drawingml/2006/main">
          <a:off x="1600200" y="3352800"/>
          <a:ext cx="381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0.21296</cdr:x>
      <cdr:y>0.77447</cdr:y>
    </cdr:from>
    <cdr:to>
      <cdr:x>0.25</cdr:x>
      <cdr:y>0.82497</cdr:y>
    </cdr:to>
    <cdr:sp macro="" textlink="">
      <cdr:nvSpPr>
        <cdr:cNvPr id="3" name="TextBox 2"/>
        <cdr:cNvSpPr txBox="1"/>
      </cdr:nvSpPr>
      <cdr:spPr>
        <a:xfrm xmlns:a="http://schemas.openxmlformats.org/drawingml/2006/main">
          <a:off x="1752600" y="3505200"/>
          <a:ext cx="304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a:t>
          </a:r>
          <a:endParaRPr lang="en-US" sz="1100" dirty="0"/>
        </a:p>
      </cdr:txBody>
    </cdr:sp>
  </cdr:relSizeAnchor>
  <cdr:relSizeAnchor xmlns:cdr="http://schemas.openxmlformats.org/drawingml/2006/chartDrawing">
    <cdr:from>
      <cdr:x>0.31481</cdr:x>
      <cdr:y>0.77447</cdr:y>
    </cdr:from>
    <cdr:to>
      <cdr:x>0.35185</cdr:x>
      <cdr:y>0.82497</cdr:y>
    </cdr:to>
    <cdr:sp macro="" textlink="">
      <cdr:nvSpPr>
        <cdr:cNvPr id="4" name="TextBox 3"/>
        <cdr:cNvSpPr txBox="1"/>
      </cdr:nvSpPr>
      <cdr:spPr>
        <a:xfrm xmlns:a="http://schemas.openxmlformats.org/drawingml/2006/main">
          <a:off x="2590800" y="3505200"/>
          <a:ext cx="304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b</a:t>
          </a:r>
          <a:endParaRPr lang="en-US" sz="1100" dirty="0"/>
        </a:p>
      </cdr:txBody>
    </cdr:sp>
  </cdr:relSizeAnchor>
  <cdr:relSizeAnchor xmlns:cdr="http://schemas.openxmlformats.org/drawingml/2006/chartDrawing">
    <cdr:from>
      <cdr:x>0.42593</cdr:x>
      <cdr:y>0.77447</cdr:y>
    </cdr:from>
    <cdr:to>
      <cdr:x>0.46296</cdr:x>
      <cdr:y>0.82497</cdr:y>
    </cdr:to>
    <cdr:sp macro="" textlink="">
      <cdr:nvSpPr>
        <cdr:cNvPr id="5" name="TextBox 4"/>
        <cdr:cNvSpPr txBox="1"/>
      </cdr:nvSpPr>
      <cdr:spPr>
        <a:xfrm xmlns:a="http://schemas.openxmlformats.org/drawingml/2006/main">
          <a:off x="3505200" y="3505200"/>
          <a:ext cx="304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c</a:t>
          </a:r>
          <a:endParaRPr lang="en-US" sz="1100" dirty="0"/>
        </a:p>
      </cdr:txBody>
    </cdr:sp>
  </cdr:relSizeAnchor>
  <cdr:relSizeAnchor xmlns:cdr="http://schemas.openxmlformats.org/drawingml/2006/chartDrawing">
    <cdr:from>
      <cdr:x>0.52778</cdr:x>
      <cdr:y>0.77447</cdr:y>
    </cdr:from>
    <cdr:to>
      <cdr:x>0.56481</cdr:x>
      <cdr:y>0.82497</cdr:y>
    </cdr:to>
    <cdr:sp macro="" textlink="">
      <cdr:nvSpPr>
        <cdr:cNvPr id="6" name="TextBox 5"/>
        <cdr:cNvSpPr txBox="1"/>
      </cdr:nvSpPr>
      <cdr:spPr>
        <a:xfrm xmlns:a="http://schemas.openxmlformats.org/drawingml/2006/main">
          <a:off x="4343400" y="3505200"/>
          <a:ext cx="304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d</a:t>
          </a:r>
          <a:endParaRPr lang="en-US" sz="1100" dirty="0"/>
        </a:p>
      </cdr:txBody>
    </cdr:sp>
  </cdr:relSizeAnchor>
  <cdr:relSizeAnchor xmlns:cdr="http://schemas.openxmlformats.org/drawingml/2006/chartDrawing">
    <cdr:from>
      <cdr:x>0.69444</cdr:x>
      <cdr:y>0.26938</cdr:y>
    </cdr:from>
    <cdr:to>
      <cdr:x>0.71296</cdr:x>
      <cdr:y>0.31989</cdr:y>
    </cdr:to>
    <cdr:sp macro="" textlink="">
      <cdr:nvSpPr>
        <cdr:cNvPr id="7" name="TextBox 6"/>
        <cdr:cNvSpPr txBox="1"/>
      </cdr:nvSpPr>
      <cdr:spPr>
        <a:xfrm xmlns:a="http://schemas.openxmlformats.org/drawingml/2006/main">
          <a:off x="5715000" y="1219200"/>
          <a:ext cx="152413" cy="2286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a:t>
          </a:r>
          <a:endParaRPr lang="en-US" sz="1100" dirty="0"/>
        </a:p>
      </cdr:txBody>
    </cdr:sp>
  </cdr:relSizeAnchor>
  <cdr:relSizeAnchor xmlns:cdr="http://schemas.openxmlformats.org/drawingml/2006/chartDrawing">
    <cdr:from>
      <cdr:x>0.69444</cdr:x>
      <cdr:y>0.40407</cdr:y>
    </cdr:from>
    <cdr:to>
      <cdr:x>0.71296</cdr:x>
      <cdr:y>0.45458</cdr:y>
    </cdr:to>
    <cdr:sp macro="" textlink="">
      <cdr:nvSpPr>
        <cdr:cNvPr id="8" name="TextBox 7"/>
        <cdr:cNvSpPr txBox="1"/>
      </cdr:nvSpPr>
      <cdr:spPr>
        <a:xfrm xmlns:a="http://schemas.openxmlformats.org/drawingml/2006/main">
          <a:off x="5715000" y="1828800"/>
          <a:ext cx="152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b</a:t>
          </a:r>
          <a:endParaRPr lang="en-US" sz="1100" dirty="0"/>
        </a:p>
      </cdr:txBody>
    </cdr:sp>
  </cdr:relSizeAnchor>
  <cdr:relSizeAnchor xmlns:cdr="http://schemas.openxmlformats.org/drawingml/2006/chartDrawing">
    <cdr:from>
      <cdr:x>0.69444</cdr:x>
      <cdr:y>0.53876</cdr:y>
    </cdr:from>
    <cdr:to>
      <cdr:x>0.72222</cdr:x>
      <cdr:y>0.58927</cdr:y>
    </cdr:to>
    <cdr:sp macro="" textlink="">
      <cdr:nvSpPr>
        <cdr:cNvPr id="9" name="TextBox 8"/>
        <cdr:cNvSpPr txBox="1"/>
      </cdr:nvSpPr>
      <cdr:spPr>
        <a:xfrm xmlns:a="http://schemas.openxmlformats.org/drawingml/2006/main">
          <a:off x="5715000" y="24384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c</a:t>
          </a:r>
          <a:endParaRPr lang="en-US" sz="1100" dirty="0"/>
        </a:p>
      </cdr:txBody>
    </cdr:sp>
  </cdr:relSizeAnchor>
  <cdr:relSizeAnchor xmlns:cdr="http://schemas.openxmlformats.org/drawingml/2006/chartDrawing">
    <cdr:from>
      <cdr:x>0.69444</cdr:x>
      <cdr:y>0.69028</cdr:y>
    </cdr:from>
    <cdr:to>
      <cdr:x>0.71296</cdr:x>
      <cdr:y>0.74079</cdr:y>
    </cdr:to>
    <cdr:sp macro="" textlink="">
      <cdr:nvSpPr>
        <cdr:cNvPr id="10" name="TextBox 9"/>
        <cdr:cNvSpPr txBox="1"/>
      </cdr:nvSpPr>
      <cdr:spPr>
        <a:xfrm xmlns:a="http://schemas.openxmlformats.org/drawingml/2006/main">
          <a:off x="5715000" y="3124200"/>
          <a:ext cx="152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d</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960883FF-13BF-4131-81ED-286E67F663CD}" type="datetimeFigureOut">
              <a:rPr lang="en-US" smtClean="0"/>
              <a:t>4/13/2017</a:t>
            </a:fld>
            <a:endParaRPr lang="en-US" dirty="0"/>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E89EB5EA-3DBC-47A9-A760-E841457AE8F2}" type="slidenum">
              <a:rPr lang="en-US" smtClean="0"/>
              <a:t>‹#›</a:t>
            </a:fld>
            <a:endParaRPr lang="en-US" dirty="0"/>
          </a:p>
        </p:txBody>
      </p:sp>
    </p:spTree>
    <p:extLst>
      <p:ext uri="{BB962C8B-B14F-4D97-AF65-F5344CB8AC3E}">
        <p14:creationId xmlns:p14="http://schemas.microsoft.com/office/powerpoint/2010/main" val="353334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B44C48C-EDE0-4178-A57B-0F6FBF6D6E90}" type="datetimeFigureOut">
              <a:rPr lang="en-US" smtClean="0"/>
              <a:pPr/>
              <a:t>4/13/2017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42481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10</a:t>
            </a:fld>
            <a:endParaRPr lang="en-US" dirty="0"/>
          </a:p>
        </p:txBody>
      </p:sp>
    </p:spTree>
    <p:extLst>
      <p:ext uri="{BB962C8B-B14F-4D97-AF65-F5344CB8AC3E}">
        <p14:creationId xmlns:p14="http://schemas.microsoft.com/office/powerpoint/2010/main" val="233186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11</a:t>
            </a:fld>
            <a:endParaRPr lang="en-US" dirty="0"/>
          </a:p>
        </p:txBody>
      </p:sp>
    </p:spTree>
    <p:extLst>
      <p:ext uri="{BB962C8B-B14F-4D97-AF65-F5344CB8AC3E}">
        <p14:creationId xmlns:p14="http://schemas.microsoft.com/office/powerpoint/2010/main" val="61723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12</a:t>
            </a:fld>
            <a:endParaRPr lang="en-US" dirty="0"/>
          </a:p>
        </p:txBody>
      </p:sp>
    </p:spTree>
    <p:extLst>
      <p:ext uri="{BB962C8B-B14F-4D97-AF65-F5344CB8AC3E}">
        <p14:creationId xmlns:p14="http://schemas.microsoft.com/office/powerpoint/2010/main" val="1001359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dirty="0"/>
          </a:p>
        </p:txBody>
      </p:sp>
    </p:spTree>
    <p:extLst>
      <p:ext uri="{BB962C8B-B14F-4D97-AF65-F5344CB8AC3E}">
        <p14:creationId xmlns:p14="http://schemas.microsoft.com/office/powerpoint/2010/main" val="297092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dirty="0"/>
          </a:p>
        </p:txBody>
      </p:sp>
    </p:spTree>
    <p:extLst>
      <p:ext uri="{BB962C8B-B14F-4D97-AF65-F5344CB8AC3E}">
        <p14:creationId xmlns:p14="http://schemas.microsoft.com/office/powerpoint/2010/main" val="311497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15</a:t>
            </a:fld>
            <a:endParaRPr lang="en-US" dirty="0"/>
          </a:p>
        </p:txBody>
      </p:sp>
    </p:spTree>
    <p:extLst>
      <p:ext uri="{BB962C8B-B14F-4D97-AF65-F5344CB8AC3E}">
        <p14:creationId xmlns:p14="http://schemas.microsoft.com/office/powerpoint/2010/main" val="408469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16</a:t>
            </a:fld>
            <a:endParaRPr lang="en-US" dirty="0"/>
          </a:p>
        </p:txBody>
      </p:sp>
    </p:spTree>
    <p:extLst>
      <p:ext uri="{BB962C8B-B14F-4D97-AF65-F5344CB8AC3E}">
        <p14:creationId xmlns:p14="http://schemas.microsoft.com/office/powerpoint/2010/main" val="278188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17</a:t>
            </a:fld>
            <a:endParaRPr lang="en-US" dirty="0"/>
          </a:p>
        </p:txBody>
      </p:sp>
    </p:spTree>
    <p:extLst>
      <p:ext uri="{BB962C8B-B14F-4D97-AF65-F5344CB8AC3E}">
        <p14:creationId xmlns:p14="http://schemas.microsoft.com/office/powerpoint/2010/main" val="878160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18</a:t>
            </a:fld>
            <a:endParaRPr lang="en-US" dirty="0"/>
          </a:p>
        </p:txBody>
      </p:sp>
    </p:spTree>
    <p:extLst>
      <p:ext uri="{BB962C8B-B14F-4D97-AF65-F5344CB8AC3E}">
        <p14:creationId xmlns:p14="http://schemas.microsoft.com/office/powerpoint/2010/main" val="2058579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19</a:t>
            </a:fld>
            <a:endParaRPr lang="en-US" dirty="0"/>
          </a:p>
        </p:txBody>
      </p:sp>
    </p:spTree>
    <p:extLst>
      <p:ext uri="{BB962C8B-B14F-4D97-AF65-F5344CB8AC3E}">
        <p14:creationId xmlns:p14="http://schemas.microsoft.com/office/powerpoint/2010/main" val="130741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2</a:t>
            </a:fld>
            <a:endParaRPr lang="en-US" dirty="0"/>
          </a:p>
        </p:txBody>
      </p:sp>
    </p:spTree>
    <p:extLst>
      <p:ext uri="{BB962C8B-B14F-4D97-AF65-F5344CB8AC3E}">
        <p14:creationId xmlns:p14="http://schemas.microsoft.com/office/powerpoint/2010/main" val="237739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20</a:t>
            </a:fld>
            <a:endParaRPr lang="en-US" dirty="0"/>
          </a:p>
        </p:txBody>
      </p:sp>
    </p:spTree>
    <p:extLst>
      <p:ext uri="{BB962C8B-B14F-4D97-AF65-F5344CB8AC3E}">
        <p14:creationId xmlns:p14="http://schemas.microsoft.com/office/powerpoint/2010/main" val="73470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21</a:t>
            </a:fld>
            <a:endParaRPr lang="en-US" dirty="0"/>
          </a:p>
        </p:txBody>
      </p:sp>
    </p:spTree>
    <p:extLst>
      <p:ext uri="{BB962C8B-B14F-4D97-AF65-F5344CB8AC3E}">
        <p14:creationId xmlns:p14="http://schemas.microsoft.com/office/powerpoint/2010/main" val="4267158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22</a:t>
            </a:fld>
            <a:endParaRPr lang="en-US" dirty="0"/>
          </a:p>
        </p:txBody>
      </p:sp>
    </p:spTree>
    <p:extLst>
      <p:ext uri="{BB962C8B-B14F-4D97-AF65-F5344CB8AC3E}">
        <p14:creationId xmlns:p14="http://schemas.microsoft.com/office/powerpoint/2010/main" val="87816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23</a:t>
            </a:fld>
            <a:endParaRPr lang="en-US" dirty="0"/>
          </a:p>
        </p:txBody>
      </p:sp>
    </p:spTree>
    <p:extLst>
      <p:ext uri="{BB962C8B-B14F-4D97-AF65-F5344CB8AC3E}">
        <p14:creationId xmlns:p14="http://schemas.microsoft.com/office/powerpoint/2010/main" val="412071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24</a:t>
            </a:fld>
            <a:endParaRPr lang="en-US" dirty="0"/>
          </a:p>
        </p:txBody>
      </p:sp>
    </p:spTree>
    <p:extLst>
      <p:ext uri="{BB962C8B-B14F-4D97-AF65-F5344CB8AC3E}">
        <p14:creationId xmlns:p14="http://schemas.microsoft.com/office/powerpoint/2010/main" val="3904572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25</a:t>
            </a:fld>
            <a:endParaRPr lang="en-US" dirty="0"/>
          </a:p>
        </p:txBody>
      </p:sp>
    </p:spTree>
    <p:extLst>
      <p:ext uri="{BB962C8B-B14F-4D97-AF65-F5344CB8AC3E}">
        <p14:creationId xmlns:p14="http://schemas.microsoft.com/office/powerpoint/2010/main" val="45014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26</a:t>
            </a:fld>
            <a:endParaRPr lang="en-US" dirty="0"/>
          </a:p>
        </p:txBody>
      </p:sp>
    </p:spTree>
    <p:extLst>
      <p:ext uri="{BB962C8B-B14F-4D97-AF65-F5344CB8AC3E}">
        <p14:creationId xmlns:p14="http://schemas.microsoft.com/office/powerpoint/2010/main" val="2834468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27</a:t>
            </a:fld>
            <a:endParaRPr lang="en-US" dirty="0"/>
          </a:p>
        </p:txBody>
      </p:sp>
    </p:spTree>
    <p:extLst>
      <p:ext uri="{BB962C8B-B14F-4D97-AF65-F5344CB8AC3E}">
        <p14:creationId xmlns:p14="http://schemas.microsoft.com/office/powerpoint/2010/main" val="325480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28</a:t>
            </a:fld>
            <a:endParaRPr lang="en-US" dirty="0"/>
          </a:p>
        </p:txBody>
      </p:sp>
    </p:spTree>
    <p:extLst>
      <p:ext uri="{BB962C8B-B14F-4D97-AF65-F5344CB8AC3E}">
        <p14:creationId xmlns:p14="http://schemas.microsoft.com/office/powerpoint/2010/main" val="140173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29</a:t>
            </a:fld>
            <a:endParaRPr lang="en-US" dirty="0"/>
          </a:p>
        </p:txBody>
      </p:sp>
    </p:spTree>
    <p:extLst>
      <p:ext uri="{BB962C8B-B14F-4D97-AF65-F5344CB8AC3E}">
        <p14:creationId xmlns:p14="http://schemas.microsoft.com/office/powerpoint/2010/main" val="233656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a:t>
            </a:fld>
            <a:endParaRPr lang="en-US" dirty="0"/>
          </a:p>
        </p:txBody>
      </p:sp>
    </p:spTree>
    <p:extLst>
      <p:ext uri="{BB962C8B-B14F-4D97-AF65-F5344CB8AC3E}">
        <p14:creationId xmlns:p14="http://schemas.microsoft.com/office/powerpoint/2010/main" val="3679141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30</a:t>
            </a:fld>
            <a:endParaRPr lang="en-US" dirty="0"/>
          </a:p>
        </p:txBody>
      </p:sp>
    </p:spTree>
    <p:extLst>
      <p:ext uri="{BB962C8B-B14F-4D97-AF65-F5344CB8AC3E}">
        <p14:creationId xmlns:p14="http://schemas.microsoft.com/office/powerpoint/2010/main" val="2734828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34</a:t>
            </a:fld>
            <a:endParaRPr lang="en-US" dirty="0"/>
          </a:p>
        </p:txBody>
      </p:sp>
    </p:spTree>
    <p:extLst>
      <p:ext uri="{BB962C8B-B14F-4D97-AF65-F5344CB8AC3E}">
        <p14:creationId xmlns:p14="http://schemas.microsoft.com/office/powerpoint/2010/main" val="553438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35</a:t>
            </a:fld>
            <a:endParaRPr lang="en-US" dirty="0"/>
          </a:p>
        </p:txBody>
      </p:sp>
    </p:spTree>
    <p:extLst>
      <p:ext uri="{BB962C8B-B14F-4D97-AF65-F5344CB8AC3E}">
        <p14:creationId xmlns:p14="http://schemas.microsoft.com/office/powerpoint/2010/main" val="3723649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36</a:t>
            </a:fld>
            <a:endParaRPr lang="en-US" dirty="0"/>
          </a:p>
        </p:txBody>
      </p:sp>
    </p:spTree>
    <p:extLst>
      <p:ext uri="{BB962C8B-B14F-4D97-AF65-F5344CB8AC3E}">
        <p14:creationId xmlns:p14="http://schemas.microsoft.com/office/powerpoint/2010/main" val="814416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37</a:t>
            </a:fld>
            <a:endParaRPr lang="en-US" dirty="0"/>
          </a:p>
        </p:txBody>
      </p:sp>
    </p:spTree>
    <p:extLst>
      <p:ext uri="{BB962C8B-B14F-4D97-AF65-F5344CB8AC3E}">
        <p14:creationId xmlns:p14="http://schemas.microsoft.com/office/powerpoint/2010/main" val="3907938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38</a:t>
            </a:fld>
            <a:endParaRPr lang="en-US" dirty="0"/>
          </a:p>
        </p:txBody>
      </p:sp>
    </p:spTree>
    <p:extLst>
      <p:ext uri="{BB962C8B-B14F-4D97-AF65-F5344CB8AC3E}">
        <p14:creationId xmlns:p14="http://schemas.microsoft.com/office/powerpoint/2010/main" val="3481089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39</a:t>
            </a:fld>
            <a:endParaRPr lang="en-US" dirty="0"/>
          </a:p>
        </p:txBody>
      </p:sp>
    </p:spTree>
    <p:extLst>
      <p:ext uri="{BB962C8B-B14F-4D97-AF65-F5344CB8AC3E}">
        <p14:creationId xmlns:p14="http://schemas.microsoft.com/office/powerpoint/2010/main" val="32063005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40</a:t>
            </a:fld>
            <a:endParaRPr lang="en-US" dirty="0"/>
          </a:p>
        </p:txBody>
      </p:sp>
    </p:spTree>
    <p:extLst>
      <p:ext uri="{BB962C8B-B14F-4D97-AF65-F5344CB8AC3E}">
        <p14:creationId xmlns:p14="http://schemas.microsoft.com/office/powerpoint/2010/main" val="236381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41</a:t>
            </a:fld>
            <a:endParaRPr lang="en-US" dirty="0"/>
          </a:p>
        </p:txBody>
      </p:sp>
    </p:spTree>
    <p:extLst>
      <p:ext uri="{BB962C8B-B14F-4D97-AF65-F5344CB8AC3E}">
        <p14:creationId xmlns:p14="http://schemas.microsoft.com/office/powerpoint/2010/main" val="3206300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42</a:t>
            </a:fld>
            <a:endParaRPr lang="en-US" dirty="0"/>
          </a:p>
        </p:txBody>
      </p:sp>
    </p:spTree>
    <p:extLst>
      <p:ext uri="{BB962C8B-B14F-4D97-AF65-F5344CB8AC3E}">
        <p14:creationId xmlns:p14="http://schemas.microsoft.com/office/powerpoint/2010/main" val="341934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a:t>
            </a:fld>
            <a:endParaRPr lang="en-US" dirty="0"/>
          </a:p>
        </p:txBody>
      </p:sp>
    </p:spTree>
    <p:extLst>
      <p:ext uri="{BB962C8B-B14F-4D97-AF65-F5344CB8AC3E}">
        <p14:creationId xmlns:p14="http://schemas.microsoft.com/office/powerpoint/2010/main" val="1014840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43</a:t>
            </a:fld>
            <a:endParaRPr lang="en-US" dirty="0"/>
          </a:p>
        </p:txBody>
      </p:sp>
    </p:spTree>
    <p:extLst>
      <p:ext uri="{BB962C8B-B14F-4D97-AF65-F5344CB8AC3E}">
        <p14:creationId xmlns:p14="http://schemas.microsoft.com/office/powerpoint/2010/main" val="1230767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44</a:t>
            </a:fld>
            <a:endParaRPr lang="en-US" dirty="0"/>
          </a:p>
        </p:txBody>
      </p:sp>
    </p:spTree>
    <p:extLst>
      <p:ext uri="{BB962C8B-B14F-4D97-AF65-F5344CB8AC3E}">
        <p14:creationId xmlns:p14="http://schemas.microsoft.com/office/powerpoint/2010/main" val="912519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45</a:t>
            </a:fld>
            <a:endParaRPr lang="en-US" dirty="0"/>
          </a:p>
        </p:txBody>
      </p:sp>
    </p:spTree>
    <p:extLst>
      <p:ext uri="{BB962C8B-B14F-4D97-AF65-F5344CB8AC3E}">
        <p14:creationId xmlns:p14="http://schemas.microsoft.com/office/powerpoint/2010/main" val="3288310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46</a:t>
            </a:fld>
            <a:endParaRPr lang="en-US" dirty="0"/>
          </a:p>
        </p:txBody>
      </p:sp>
    </p:spTree>
    <p:extLst>
      <p:ext uri="{BB962C8B-B14F-4D97-AF65-F5344CB8AC3E}">
        <p14:creationId xmlns:p14="http://schemas.microsoft.com/office/powerpoint/2010/main" val="2534070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677D6-4657-3D4D-88DE-98D42943A0EA}" type="slidenum">
              <a:rPr lang="en-US" smtClean="0"/>
              <a:pPr/>
              <a:t>47</a:t>
            </a:fld>
            <a:endParaRPr lang="en-US" dirty="0"/>
          </a:p>
        </p:txBody>
      </p:sp>
    </p:spTree>
    <p:extLst>
      <p:ext uri="{BB962C8B-B14F-4D97-AF65-F5344CB8AC3E}">
        <p14:creationId xmlns:p14="http://schemas.microsoft.com/office/powerpoint/2010/main" val="730951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48</a:t>
            </a:fld>
            <a:endParaRPr lang="en-US" dirty="0"/>
          </a:p>
        </p:txBody>
      </p:sp>
    </p:spTree>
    <p:extLst>
      <p:ext uri="{BB962C8B-B14F-4D97-AF65-F5344CB8AC3E}">
        <p14:creationId xmlns:p14="http://schemas.microsoft.com/office/powerpoint/2010/main" val="2499233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49</a:t>
            </a:fld>
            <a:endParaRPr lang="en-US" dirty="0"/>
          </a:p>
        </p:txBody>
      </p:sp>
    </p:spTree>
    <p:extLst>
      <p:ext uri="{BB962C8B-B14F-4D97-AF65-F5344CB8AC3E}">
        <p14:creationId xmlns:p14="http://schemas.microsoft.com/office/powerpoint/2010/main" val="711149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50</a:t>
            </a:fld>
            <a:endParaRPr lang="en-US" dirty="0"/>
          </a:p>
        </p:txBody>
      </p:sp>
    </p:spTree>
    <p:extLst>
      <p:ext uri="{BB962C8B-B14F-4D97-AF65-F5344CB8AC3E}">
        <p14:creationId xmlns:p14="http://schemas.microsoft.com/office/powerpoint/2010/main" val="3410068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p>
        </p:txBody>
      </p:sp>
      <p:sp>
        <p:nvSpPr>
          <p:cNvPr id="4" name="Slide Number Placeholder 3"/>
          <p:cNvSpPr>
            <a:spLocks noGrp="1"/>
          </p:cNvSpPr>
          <p:nvPr>
            <p:ph type="sldNum" sz="quarter" idx="10"/>
          </p:nvPr>
        </p:nvSpPr>
        <p:spPr/>
        <p:txBody>
          <a:bodyPr/>
          <a:lstStyle/>
          <a:p>
            <a:fld id="{E7244432-B47F-4822-B69A-7D4AF8D862A8}" type="slidenum">
              <a:rPr lang="en-US" smtClean="0"/>
              <a:pPr/>
              <a:t>51</a:t>
            </a:fld>
            <a:endParaRPr lang="en-US" dirty="0"/>
          </a:p>
        </p:txBody>
      </p:sp>
    </p:spTree>
    <p:extLst>
      <p:ext uri="{BB962C8B-B14F-4D97-AF65-F5344CB8AC3E}">
        <p14:creationId xmlns:p14="http://schemas.microsoft.com/office/powerpoint/2010/main" val="9738880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52</a:t>
            </a:fld>
            <a:endParaRPr lang="en-US" dirty="0"/>
          </a:p>
        </p:txBody>
      </p:sp>
    </p:spTree>
    <p:extLst>
      <p:ext uri="{BB962C8B-B14F-4D97-AF65-F5344CB8AC3E}">
        <p14:creationId xmlns:p14="http://schemas.microsoft.com/office/powerpoint/2010/main" val="383523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44432-B47F-4822-B69A-7D4AF8D862A8}" type="slidenum">
              <a:rPr lang="en-US" smtClean="0"/>
              <a:pPr/>
              <a:t>5</a:t>
            </a:fld>
            <a:endParaRPr lang="en-US" dirty="0"/>
          </a:p>
        </p:txBody>
      </p:sp>
    </p:spTree>
    <p:extLst>
      <p:ext uri="{BB962C8B-B14F-4D97-AF65-F5344CB8AC3E}">
        <p14:creationId xmlns:p14="http://schemas.microsoft.com/office/powerpoint/2010/main" val="34810480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53</a:t>
            </a:fld>
            <a:endParaRPr lang="en-US" dirty="0"/>
          </a:p>
        </p:txBody>
      </p:sp>
    </p:spTree>
    <p:extLst>
      <p:ext uri="{BB962C8B-B14F-4D97-AF65-F5344CB8AC3E}">
        <p14:creationId xmlns:p14="http://schemas.microsoft.com/office/powerpoint/2010/main" val="3182599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55</a:t>
            </a:fld>
            <a:endParaRPr lang="en-US" dirty="0"/>
          </a:p>
        </p:txBody>
      </p:sp>
    </p:spTree>
    <p:extLst>
      <p:ext uri="{BB962C8B-B14F-4D97-AF65-F5344CB8AC3E}">
        <p14:creationId xmlns:p14="http://schemas.microsoft.com/office/powerpoint/2010/main" val="132501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6</a:t>
            </a:fld>
            <a:endParaRPr lang="en-US" dirty="0"/>
          </a:p>
        </p:txBody>
      </p:sp>
    </p:spTree>
    <p:extLst>
      <p:ext uri="{BB962C8B-B14F-4D97-AF65-F5344CB8AC3E}">
        <p14:creationId xmlns:p14="http://schemas.microsoft.com/office/powerpoint/2010/main" val="258557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7</a:t>
            </a:fld>
            <a:endParaRPr lang="en-US" dirty="0"/>
          </a:p>
        </p:txBody>
      </p:sp>
    </p:spTree>
    <p:extLst>
      <p:ext uri="{BB962C8B-B14F-4D97-AF65-F5344CB8AC3E}">
        <p14:creationId xmlns:p14="http://schemas.microsoft.com/office/powerpoint/2010/main" val="179303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8</a:t>
            </a:fld>
            <a:endParaRPr lang="en-US" dirty="0"/>
          </a:p>
        </p:txBody>
      </p:sp>
    </p:spTree>
    <p:extLst>
      <p:ext uri="{BB962C8B-B14F-4D97-AF65-F5344CB8AC3E}">
        <p14:creationId xmlns:p14="http://schemas.microsoft.com/office/powerpoint/2010/main" val="196827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9</a:t>
            </a:fld>
            <a:endParaRPr lang="en-US" dirty="0"/>
          </a:p>
        </p:txBody>
      </p:sp>
    </p:spTree>
    <p:extLst>
      <p:ext uri="{BB962C8B-B14F-4D97-AF65-F5344CB8AC3E}">
        <p14:creationId xmlns:p14="http://schemas.microsoft.com/office/powerpoint/2010/main" val="147519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0" y="6251074"/>
            <a:ext cx="9144000" cy="821184"/>
          </a:xfrm>
          <a:prstGeom prst="rect">
            <a:avLst/>
          </a:prstGeom>
        </p:spPr>
      </p:pic>
      <p:sp>
        <p:nvSpPr>
          <p:cNvPr id="12" name="Rectangle 11"/>
          <p:cNvSpPr/>
          <p:nvPr/>
        </p:nvSpPr>
        <p:spPr>
          <a:xfrm>
            <a:off x="6858000" y="6553200"/>
            <a:ext cx="2209800" cy="400110"/>
          </a:xfrm>
          <a:prstGeom prst="rect">
            <a:avLst/>
          </a:prstGeom>
        </p:spPr>
        <p:txBody>
          <a:bodyPr wrap="square">
            <a:spAutoFit/>
          </a:bodyPr>
          <a:lstStyle/>
          <a:p>
            <a:pPr algn="r"/>
            <a:r>
              <a:rPr lang="en-US" sz="1000" dirty="0" smtClean="0">
                <a:solidFill>
                  <a:schemeClr val="bg1"/>
                </a:solidFill>
                <a:latin typeface="Calibri" panose="020F0502020204030204" pitchFamily="34" charset="0"/>
                <a:cs typeface="Arial" panose="020B0604020202020204" pitchFamily="34" charset="0"/>
              </a:rPr>
              <a:t>AHRQ Pub. No. 16(17)-0019-2-EF</a:t>
            </a:r>
          </a:p>
          <a:p>
            <a:pPr algn="r"/>
            <a:r>
              <a:rPr lang="en-US" sz="1000" dirty="0" smtClean="0">
                <a:solidFill>
                  <a:schemeClr val="bg1"/>
                </a:solidFill>
                <a:latin typeface="Calibri" panose="020F0502020204030204" pitchFamily="34" charset="0"/>
                <a:cs typeface="Arial" panose="020B0604020202020204" pitchFamily="34" charset="0"/>
              </a:rPr>
              <a:t>May 2017</a:t>
            </a:r>
            <a:endParaRPr lang="en-US" sz="1000" dirty="0">
              <a:solidFill>
                <a:schemeClr val="bg1"/>
              </a:solidFill>
              <a:latin typeface="Calibri" panose="020F050202020403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7969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0779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06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929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2951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978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99484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t="92685"/>
          <a:stretch/>
        </p:blipFill>
        <p:spPr>
          <a:xfrm>
            <a:off x="0" y="6477000"/>
            <a:ext cx="9144000" cy="501650"/>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userDrawn="1"/>
        </p:nvSpPr>
        <p:spPr>
          <a:xfrm>
            <a:off x="6975835" y="6600825"/>
            <a:ext cx="216816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Communication and Teamwork</a:t>
            </a:r>
            <a:r>
              <a:rPr lang="en-US" sz="900" baseline="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userDrawn="1"/>
        </p:nvSpPr>
        <p:spPr>
          <a:xfrm>
            <a:off x="0" y="6638131"/>
            <a:ext cx="5364930" cy="2308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849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7" r:id="rId7"/>
  </p:sldLayoutIdLst>
  <p:timing>
    <p:tnLst>
      <p:par>
        <p:cTn id="1" dur="indefinite" restart="never" nodeType="tmRoot"/>
      </p:par>
    </p:tnLst>
  </p:timing>
  <p:hf hdr="0" dt="0"/>
  <p:txStyles>
    <p:titleStyle>
      <a:lvl1pPr algn="ctr" defTabSz="457200" rtl="0" eaLnBrk="1" latinLnBrk="0" hangingPunct="1">
        <a:lnSpc>
          <a:spcPct val="90000"/>
        </a:lnSpc>
        <a:spcBef>
          <a:spcPct val="0"/>
        </a:spcBef>
        <a:buNone/>
        <a:defRPr lang="en-US" sz="3600"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doctors.com/KnowledgeCenter/Publications/TheDoctorsAdvocate/Teamwork-in-the-O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youtu.be/NhFU4h3aQE4"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youtu.be/fKmNhVn9R1I"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youtu.be/V_nU8WxCH2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youtu.be/FY1ZgmC4oJU"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hyperlink" Target="https://www.ahrq.gov/professionals/quality-patient-safety/hais/tools/ambulatory-surgery/sections/implementation/training-tools.html" TargetMode="External"/><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hyperlink" Target="https://www.ahrq.gov/professionals/quality-patient-safety/hais/tools/ambulatory-surgery/sections/implementation/training-tools.html" TargetMode="External"/><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toolkit/learndefects.htm" TargetMode="External"/><Relationship Id="rId3" Type="http://schemas.openxmlformats.org/officeDocument/2006/relationships/hyperlink" Target="http://www.safesurgery2015.org/checklist-templates.html" TargetMode="External"/><Relationship Id="rId7" Type="http://schemas.openxmlformats.org/officeDocument/2006/relationships/hyperlink" Target="http://www.ahrq.gov/professionals/education/curriculum-tools/teamstepps/instructor/essentials/pocketguide.htm" TargetMode="External"/><Relationship Id="rId2" Type="http://schemas.openxmlformats.org/officeDocument/2006/relationships/hyperlink" Target="http://www.ahrq.gov/teamstepps/instructor/essentials/pocketguide.html" TargetMode="External"/><Relationship Id="rId1" Type="http://schemas.openxmlformats.org/officeDocument/2006/relationships/slideLayout" Target="../slideLayouts/slideLayout2.xml"/><Relationship Id="rId6" Type="http://schemas.openxmlformats.org/officeDocument/2006/relationships/hyperlink" Target="http://www.ahrq.gov/professionals/education/curriculum-tools/cusptoolkit/toolkit/learndefects.html" TargetMode="External"/><Relationship Id="rId5" Type="http://schemas.openxmlformats.org/officeDocument/2006/relationships/hyperlink" Target="http://www.who.int/patientsafety/safesurgery/checklist/en/" TargetMode="External"/><Relationship Id="rId4" Type="http://schemas.openxmlformats.org/officeDocument/2006/relationships/hyperlink" Target="https://www.ahrq.gov/professionals/quality-patient-safety/hais/tools/ambulatory-surgery/sections/implementation/implementation-guide/app-e.html" TargetMode="External"/><Relationship Id="rId9" Type="http://schemas.openxmlformats.org/officeDocument/2006/relationships/image" Target="../media/image18.png"/></Relationships>
</file>

<file path=ppt/slides/_rels/slide55.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toolkit/learndefects.htm" TargetMode="External"/><Relationship Id="rId3" Type="http://schemas.openxmlformats.org/officeDocument/2006/relationships/hyperlink" Target="http://www.ahrq.gov/professionals/education/curriculum-tools/teamstepps/instructor/fundamentals/module1/igintro.html" TargetMode="External"/><Relationship Id="rId7" Type="http://schemas.openxmlformats.org/officeDocument/2006/relationships/hyperlink" Target="http://www.ahrq.gov/professionals/education/curriculum-tools/teamstepps/instructor/essentials/pocketguide.ht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www.who.int/patientsafety/safesurgery/checklist/en/" TargetMode="External"/><Relationship Id="rId5" Type="http://schemas.openxmlformats.org/officeDocument/2006/relationships/hyperlink" Target="http://www.safesurgery2015.org/checklist-templates.html" TargetMode="External"/><Relationship Id="rId4" Type="http://schemas.openxmlformats.org/officeDocument/2006/relationships/hyperlink" Target="http://www.thedoctors.com/KnowledgeCenter/Publications/TheDoctorsAdvocate/Teamwork-in-the-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teamstepps/instructor/fundamentals/module1/igintr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10000"/>
          </a:bodyPr>
          <a:lstStyle/>
          <a:p>
            <a:r>
              <a:rPr lang="en-US" dirty="0" smtClean="0"/>
              <a:t>Improving Communication and Teamwork in the Surgical Environment Module</a:t>
            </a:r>
            <a:endParaRPr lang="en-US" dirty="0"/>
          </a:p>
        </p:txBody>
      </p:sp>
      <p:sp>
        <p:nvSpPr>
          <p:cNvPr id="8" name="Title 7"/>
          <p:cNvSpPr>
            <a:spLocks noGrp="1"/>
          </p:cNvSpPr>
          <p:nvPr>
            <p:ph type="title"/>
          </p:nvPr>
        </p:nvSpPr>
        <p:spPr>
          <a:xfrm>
            <a:off x="533400" y="228600"/>
            <a:ext cx="7886700" cy="828772"/>
          </a:xfrm>
        </p:spPr>
        <p:txBody>
          <a:bodyPr>
            <a:normAutofit fontScale="90000"/>
          </a:bodyPr>
          <a:lstStyle/>
          <a:p>
            <a:r>
              <a:rPr lang="en-US" dirty="0" smtClean="0"/>
              <a:t>AHRQ Safety Program for Ambulatory Surgery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lvl="2" indent="0">
              <a:buNone/>
            </a:pPr>
            <a:r>
              <a:rPr lang="en-US" dirty="0"/>
              <a:t>Patients whose </a:t>
            </a:r>
            <a:r>
              <a:rPr lang="en-US" dirty="0" smtClean="0"/>
              <a:t>surgical teams </a:t>
            </a:r>
            <a:r>
              <a:rPr lang="en-US" dirty="0"/>
              <a:t>exhibited </a:t>
            </a:r>
            <a:r>
              <a:rPr lang="en-US" dirty="0" smtClean="0"/>
              <a:t>fewer </a:t>
            </a:r>
            <a:r>
              <a:rPr lang="en-US" dirty="0"/>
              <a:t>teamwork behaviors were at higher risk for death or </a:t>
            </a:r>
            <a:r>
              <a:rPr lang="en-US" dirty="0" smtClean="0"/>
              <a:t>complications.</a:t>
            </a:r>
            <a:r>
              <a:rPr lang="en-US" baseline="30000" dirty="0" smtClean="0"/>
              <a:t>3</a:t>
            </a:r>
          </a:p>
          <a:p>
            <a:pPr marL="0" lvl="2" indent="0">
              <a:spcBef>
                <a:spcPts val="24600"/>
              </a:spcBef>
              <a:buNone/>
            </a:pPr>
            <a:r>
              <a:rPr lang="en-US" sz="1200" baseline="30000" dirty="0" smtClean="0"/>
              <a:t>3</a:t>
            </a:r>
            <a:r>
              <a:rPr lang="en-US" sz="1200" dirty="0" smtClean="0"/>
              <a:t>Makary </a:t>
            </a:r>
            <a:r>
              <a:rPr lang="en-US" sz="1200" dirty="0"/>
              <a:t>MA, Mukherjee A, Sexton JB, et al. Operating room briefings and wrong-site surgery. Journal of the American College of Surgeons. 2007; 204(2):236-43. PMID: 17254927.</a:t>
            </a:r>
          </a:p>
          <a:p>
            <a:pPr marL="0" lvl="2" indent="0">
              <a:buNone/>
            </a:pPr>
            <a:endParaRPr lang="en-US" baseline="30000" dirty="0"/>
          </a:p>
          <a:p>
            <a:endParaRPr lang="en-US" dirty="0"/>
          </a:p>
        </p:txBody>
      </p:sp>
      <p:sp>
        <p:nvSpPr>
          <p:cNvPr id="2" name="Title 1"/>
          <p:cNvSpPr>
            <a:spLocks noGrp="1"/>
          </p:cNvSpPr>
          <p:nvPr>
            <p:ph type="title"/>
          </p:nvPr>
        </p:nvSpPr>
        <p:spPr/>
        <p:txBody>
          <a:bodyPr>
            <a:normAutofit fontScale="90000"/>
          </a:bodyPr>
          <a:lstStyle/>
          <a:p>
            <a:r>
              <a:rPr lang="en-US" dirty="0" smtClean="0"/>
              <a:t>The Impact of Poor Teamwork on Patient Outcomes</a:t>
            </a:r>
            <a:endParaRPr lang="en-US" dirty="0"/>
          </a:p>
        </p:txBody>
      </p:sp>
      <p:pic>
        <p:nvPicPr>
          <p:cNvPr id="5" name="Picture 4" descr="Clip art of a nurse and physician collaborating beside their patient and the patient’s family member. "/>
          <p:cNvPicPr>
            <a:picLocks noChangeAspect="1"/>
          </p:cNvPicPr>
          <p:nvPr/>
        </p:nvPicPr>
        <p:blipFill>
          <a:blip r:embed="rId3" cstate="print"/>
          <a:stretch>
            <a:fillRect/>
          </a:stretch>
        </p:blipFill>
        <p:spPr>
          <a:xfrm>
            <a:off x="1962150" y="2355849"/>
            <a:ext cx="4876800" cy="3657601"/>
          </a:xfrm>
          <a:prstGeom prst="rect">
            <a:avLst/>
          </a:prstGeom>
        </p:spPr>
      </p:pic>
    </p:spTree>
    <p:extLst>
      <p:ext uri="{BB962C8B-B14F-4D97-AF65-F5344CB8AC3E}">
        <p14:creationId xmlns:p14="http://schemas.microsoft.com/office/powerpoint/2010/main" val="392354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 Rating quality of collaboration and communication high or very high vary based on role and job title. While surgeons often rate OR nurses higher, the inverse is not true. There are also differences between anethesiologists and their perception of surgeon's communication.&#10;"/>
          <p:cNvGraphicFramePr>
            <a:graphicFrameLocks noGrp="1"/>
          </p:cNvGraphicFramePr>
          <p:nvPr>
            <p:ph idx="1"/>
            <p:extLst>
              <p:ext uri="{D42A27DB-BD31-4B8C-83A1-F6EECF244321}">
                <p14:modId xmlns:p14="http://schemas.microsoft.com/office/powerpoint/2010/main" val="411993761"/>
              </p:ext>
            </p:extLst>
          </p:nvPr>
        </p:nvGraphicFramePr>
        <p:xfrm>
          <a:off x="609600" y="1371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7412" name="Rectangle 4"/>
          <p:cNvSpPr>
            <a:spLocks noGrp="1" noChangeArrowheads="1"/>
          </p:cNvSpPr>
          <p:nvPr>
            <p:ph type="title"/>
          </p:nvPr>
        </p:nvSpPr>
        <p:spPr/>
        <p:txBody>
          <a:bodyPr>
            <a:normAutofit/>
          </a:bodyPr>
          <a:lstStyle/>
          <a:p>
            <a:r>
              <a:rPr lang="en-US" dirty="0" smtClean="0"/>
              <a:t>We Do Not All See Things the Same Way</a:t>
            </a:r>
            <a:r>
              <a:rPr lang="en-US" baseline="30000" dirty="0"/>
              <a:t>3</a:t>
            </a:r>
          </a:p>
        </p:txBody>
      </p:sp>
      <p:sp>
        <p:nvSpPr>
          <p:cNvPr id="2" name="TextBox 1"/>
          <p:cNvSpPr txBox="1"/>
          <p:nvPr/>
        </p:nvSpPr>
        <p:spPr>
          <a:xfrm>
            <a:off x="533400" y="6019800"/>
            <a:ext cx="6248400" cy="646331"/>
          </a:xfrm>
          <a:prstGeom prst="rect">
            <a:avLst/>
          </a:prstGeom>
          <a:noFill/>
        </p:spPr>
        <p:txBody>
          <a:bodyPr wrap="square" rtlCol="0">
            <a:spAutoFit/>
          </a:bodyPr>
          <a:lstStyle/>
          <a:p>
            <a:pPr marL="0" lvl="2" indent="0">
              <a:spcBef>
                <a:spcPts val="24600"/>
              </a:spcBef>
              <a:buNone/>
            </a:pPr>
            <a:r>
              <a:rPr lang="en-US" sz="1200" baseline="30000" dirty="0"/>
              <a:t>3</a:t>
            </a:r>
            <a:r>
              <a:rPr lang="en-US" sz="1200" dirty="0"/>
              <a:t>Makary MA, Mukherjee A, Sexton JB, et al. Operating room briefings and wrong-site surgery. Journal of the American College of Surgeons. 2007; 204(2):236-43. PMID: 17254927.</a:t>
            </a:r>
          </a:p>
          <a:p>
            <a:pPr marL="0" lvl="2" indent="0">
              <a:buNone/>
            </a:pPr>
            <a:endParaRPr lang="en-US" baseline="30000" dirty="0"/>
          </a:p>
        </p:txBody>
      </p:sp>
    </p:spTree>
    <p:extLst>
      <p:ext uri="{BB962C8B-B14F-4D97-AF65-F5344CB8AC3E}">
        <p14:creationId xmlns:p14="http://schemas.microsoft.com/office/powerpoint/2010/main" val="376345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normAutofit/>
          </a:bodyPr>
          <a:lstStyle/>
          <a:p>
            <a:pPr marL="0" indent="0">
              <a:buNone/>
            </a:pPr>
            <a:r>
              <a:rPr lang="en-US" dirty="0" smtClean="0"/>
              <a:t>This section covers—</a:t>
            </a:r>
          </a:p>
          <a:p>
            <a:r>
              <a:rPr lang="en-US" dirty="0" smtClean="0"/>
              <a:t>Briefing defined</a:t>
            </a:r>
          </a:p>
          <a:p>
            <a:r>
              <a:rPr lang="en-US" dirty="0" smtClean="0"/>
              <a:t>The story of briefings in the surgical environment</a:t>
            </a:r>
          </a:p>
          <a:p>
            <a:r>
              <a:rPr lang="en-US" dirty="0" smtClean="0"/>
              <a:t>Benefits of team briefings </a:t>
            </a:r>
          </a:p>
          <a:p>
            <a:r>
              <a:rPr lang="en-US" dirty="0" smtClean="0"/>
              <a:t>Components of a good briefing</a:t>
            </a:r>
          </a:p>
          <a:p>
            <a:r>
              <a:rPr lang="en-US" dirty="0" smtClean="0"/>
              <a:t>Example of a briefing in an ambulatory surgery center</a:t>
            </a:r>
          </a:p>
          <a:p>
            <a:endParaRPr lang="en-US" dirty="0" smtClean="0"/>
          </a:p>
          <a:p>
            <a:endParaRPr lang="en-US" dirty="0"/>
          </a:p>
        </p:txBody>
      </p:sp>
      <p:sp>
        <p:nvSpPr>
          <p:cNvPr id="2" name="Title 1"/>
          <p:cNvSpPr>
            <a:spLocks noGrp="1"/>
          </p:cNvSpPr>
          <p:nvPr>
            <p:ph type="title"/>
          </p:nvPr>
        </p:nvSpPr>
        <p:spPr/>
        <p:txBody>
          <a:bodyPr>
            <a:normAutofit fontScale="90000"/>
          </a:bodyPr>
          <a:lstStyle/>
          <a:p>
            <a:pPr lvl="0"/>
            <a:r>
              <a:rPr lang="en-US" dirty="0" smtClean="0"/>
              <a:t>Improving Surgical Team Communication With Briefings</a:t>
            </a:r>
            <a:endParaRPr lang="en-US" dirty="0"/>
          </a:p>
        </p:txBody>
      </p:sp>
    </p:spTree>
    <p:extLst>
      <p:ext uri="{BB962C8B-B14F-4D97-AF65-F5344CB8AC3E}">
        <p14:creationId xmlns:p14="http://schemas.microsoft.com/office/powerpoint/2010/main" val="3691562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dirty="0" smtClean="0"/>
              <a:t>Facilitates </a:t>
            </a:r>
            <a:r>
              <a:rPr lang="en-US" dirty="0"/>
              <a:t>clear and effective communication</a:t>
            </a:r>
          </a:p>
          <a:p>
            <a:r>
              <a:rPr lang="en-US" dirty="0" smtClean="0"/>
              <a:t>Gets </a:t>
            </a:r>
            <a:r>
              <a:rPr lang="en-US" dirty="0"/>
              <a:t>the team on the same page</a:t>
            </a:r>
          </a:p>
          <a:p>
            <a:r>
              <a:rPr lang="en-US" dirty="0" smtClean="0"/>
              <a:t>Creates </a:t>
            </a:r>
            <a:r>
              <a:rPr lang="en-US" dirty="0"/>
              <a:t>a sense of teamwork and collaboration</a:t>
            </a:r>
          </a:p>
          <a:p>
            <a:r>
              <a:rPr lang="en-US" dirty="0" smtClean="0"/>
              <a:t>Fosters </a:t>
            </a:r>
            <a:r>
              <a:rPr lang="en-US" dirty="0"/>
              <a:t>an environment where team members can </a:t>
            </a:r>
            <a:r>
              <a:rPr lang="en-US" dirty="0" smtClean="0"/>
              <a:t>openly address a perceived problem</a:t>
            </a:r>
          </a:p>
          <a:p>
            <a:r>
              <a:rPr lang="en-US" dirty="0" smtClean="0"/>
              <a:t>Every member of the team actively participates in </a:t>
            </a:r>
          </a:p>
          <a:p>
            <a:r>
              <a:rPr lang="en-US" dirty="0" smtClean="0"/>
              <a:t>Can set the tone for the day and/or procedure</a:t>
            </a:r>
            <a:endParaRPr lang="en-US" dirty="0"/>
          </a:p>
        </p:txBody>
      </p:sp>
      <p:sp>
        <p:nvSpPr>
          <p:cNvPr id="14338" name="Rectangle 2"/>
          <p:cNvSpPr>
            <a:spLocks noGrp="1" noChangeArrowheads="1"/>
          </p:cNvSpPr>
          <p:nvPr>
            <p:ph type="title"/>
          </p:nvPr>
        </p:nvSpPr>
        <p:spPr/>
        <p:txBody>
          <a:bodyPr>
            <a:normAutofit/>
          </a:bodyPr>
          <a:lstStyle/>
          <a:p>
            <a:r>
              <a:rPr lang="en-US" dirty="0" smtClean="0"/>
              <a:t>A Briefing Is a Discussion </a:t>
            </a:r>
            <a:r>
              <a:rPr lang="en-US" dirty="0"/>
              <a:t>That</a:t>
            </a:r>
            <a:r>
              <a:rPr lang="en-US" dirty="0" smtClean="0"/>
              <a:t>—</a:t>
            </a:r>
            <a:endParaRPr lang="en-US" dirty="0"/>
          </a:p>
        </p:txBody>
      </p:sp>
      <p:sp>
        <p:nvSpPr>
          <p:cNvPr id="4"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z="1200" smtClean="0">
                <a:solidFill>
                  <a:schemeClr val="bg1"/>
                </a:solidFill>
              </a:rPr>
              <a:pPr algn="l"/>
              <a:t>13</a:t>
            </a:fld>
            <a:endParaRPr lang="en-US" sz="1200" dirty="0">
              <a:solidFill>
                <a:schemeClr val="bg1"/>
              </a:solidFill>
            </a:endParaRPr>
          </a:p>
        </p:txBody>
      </p:sp>
      <p:grpSp>
        <p:nvGrpSpPr>
          <p:cNvPr id="2" name="Group 1" descr="TeamSTEPPS logo"/>
          <p:cNvGrpSpPr/>
          <p:nvPr/>
        </p:nvGrpSpPr>
        <p:grpSpPr>
          <a:xfrm>
            <a:off x="76200" y="5140377"/>
            <a:ext cx="4953000" cy="1315720"/>
            <a:chOff x="0" y="5181600"/>
            <a:chExt cx="4953000" cy="1315720"/>
          </a:xfrm>
        </p:grpSpPr>
        <p:pic>
          <p:nvPicPr>
            <p:cNvPr id="5" name="Picture 4"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1600"/>
              <a:ext cx="1351280" cy="1315720"/>
            </a:xfrm>
            <a:prstGeom prst="rect">
              <a:avLst/>
            </a:prstGeom>
          </p:spPr>
        </p:pic>
        <p:sp>
          <p:nvSpPr>
            <p:cNvPr id="6" name="TextBox 22"/>
            <p:cNvSpPr txBox="1"/>
            <p:nvPr/>
          </p:nvSpPr>
          <p:spPr>
            <a:xfrm>
              <a:off x="1295400" y="60764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grpSp>
    </p:spTree>
    <p:extLst>
      <p:ext uri="{BB962C8B-B14F-4D97-AF65-F5344CB8AC3E}">
        <p14:creationId xmlns:p14="http://schemas.microsoft.com/office/powerpoint/2010/main" val="324180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r>
              <a:rPr lang="en-US" dirty="0"/>
              <a:t>Kaiser Permanente created preprocedural briefing cards for its Orange County hospitals in </a:t>
            </a:r>
            <a:r>
              <a:rPr lang="en-US" dirty="0" smtClean="0"/>
              <a:t>2003</a:t>
            </a:r>
          </a:p>
          <a:p>
            <a:r>
              <a:rPr lang="en-US" dirty="0" smtClean="0"/>
              <a:t>Contained </a:t>
            </a:r>
            <a:r>
              <a:rPr lang="en-US" dirty="0"/>
              <a:t>key information for the entire </a:t>
            </a:r>
            <a:r>
              <a:rPr lang="en-US" dirty="0" smtClean="0"/>
              <a:t>team</a:t>
            </a:r>
          </a:p>
          <a:p>
            <a:r>
              <a:rPr lang="en-US" dirty="0"/>
              <a:t>Cards were placed in every operating </a:t>
            </a:r>
            <a:r>
              <a:rPr lang="en-US" dirty="0" smtClean="0"/>
              <a:t>room</a:t>
            </a:r>
          </a:p>
          <a:p>
            <a:r>
              <a:rPr lang="en-US" dirty="0"/>
              <a:t>Reduced wrong-site surgeries and other adverse </a:t>
            </a:r>
            <a:r>
              <a:rPr lang="en-US" dirty="0" smtClean="0"/>
              <a:t>events</a:t>
            </a:r>
          </a:p>
          <a:p>
            <a:r>
              <a:rPr lang="en-US" dirty="0" smtClean="0"/>
              <a:t>Increased staff morale </a:t>
            </a:r>
          </a:p>
          <a:p>
            <a:r>
              <a:rPr lang="en-US" dirty="0" smtClean="0"/>
              <a:t>Reduced nursing turnover</a:t>
            </a:r>
          </a:p>
          <a:p>
            <a:pPr marL="0" indent="0">
              <a:spcBef>
                <a:spcPts val="8400"/>
              </a:spcBef>
              <a:buNone/>
            </a:pPr>
            <a:r>
              <a:rPr lang="en-US" sz="1300" baseline="30000" dirty="0" smtClean="0"/>
              <a:t>4</a:t>
            </a:r>
            <a:r>
              <a:rPr lang="en-US" sz="1300" dirty="0" smtClean="0"/>
              <a:t>Shepard </a:t>
            </a:r>
            <a:r>
              <a:rPr lang="en-US" sz="1300" dirty="0"/>
              <a:t>S. Teamwork in the OR. The Doctors Company: Patient Safety/Risk Management Strategies.  An Ounce of Prevention. 2015. </a:t>
            </a:r>
            <a:r>
              <a:rPr lang="en-US" sz="1300" dirty="0">
                <a:hlinkClick r:id="rId3"/>
              </a:rPr>
              <a:t>http://www.thedoctors.com/KnowledgeCenter/Publications/TheDoctorsAdvocate/Teamwork-in-the-OR</a:t>
            </a:r>
            <a:r>
              <a:rPr lang="en-US" sz="1300" dirty="0"/>
              <a:t>. Accessed May 2015.</a:t>
            </a:r>
          </a:p>
          <a:p>
            <a:endParaRPr lang="en-US" dirty="0"/>
          </a:p>
        </p:txBody>
      </p:sp>
      <p:sp>
        <p:nvSpPr>
          <p:cNvPr id="2" name="Title 1"/>
          <p:cNvSpPr>
            <a:spLocks noGrp="1"/>
          </p:cNvSpPr>
          <p:nvPr>
            <p:ph type="title"/>
          </p:nvPr>
        </p:nvSpPr>
        <p:spPr/>
        <p:txBody>
          <a:bodyPr>
            <a:normAutofit fontScale="90000"/>
          </a:bodyPr>
          <a:lstStyle/>
          <a:p>
            <a:r>
              <a:rPr lang="en-US" dirty="0" smtClean="0"/>
              <a:t>Historical Perspective: The Orange County Briefing Card at Kaiser Permanente</a:t>
            </a:r>
            <a:r>
              <a:rPr lang="en-US" baseline="30000" dirty="0"/>
              <a:t>4</a:t>
            </a:r>
          </a:p>
        </p:txBody>
      </p:sp>
      <p:pic>
        <p:nvPicPr>
          <p:cNvPr id="5" name="Picture 4" descr="Clip art of a clipboard with a checklist on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200" y="2762250"/>
            <a:ext cx="4368800" cy="3276600"/>
          </a:xfrm>
          <a:prstGeom prst="rect">
            <a:avLst/>
          </a:prstGeom>
        </p:spPr>
      </p:pic>
    </p:spTree>
    <p:extLst>
      <p:ext uri="{BB962C8B-B14F-4D97-AF65-F5344CB8AC3E}">
        <p14:creationId xmlns:p14="http://schemas.microsoft.com/office/powerpoint/2010/main" val="1853861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990599"/>
            <a:ext cx="7886700" cy="4956505"/>
          </a:xfrm>
        </p:spPr>
        <p:txBody>
          <a:bodyPr>
            <a:normAutofit/>
          </a:bodyPr>
          <a:lstStyle/>
          <a:p>
            <a:pPr>
              <a:lnSpc>
                <a:spcPct val="90000"/>
              </a:lnSpc>
            </a:pPr>
            <a:r>
              <a:rPr lang="en-US" dirty="0" smtClean="0"/>
              <a:t>Better “know </a:t>
            </a:r>
            <a:r>
              <a:rPr lang="en-US" dirty="0"/>
              <a:t>the game plan” and </a:t>
            </a:r>
            <a:r>
              <a:rPr lang="en-US" dirty="0" smtClean="0"/>
              <a:t>“be </a:t>
            </a:r>
            <a:r>
              <a:rPr lang="en-US" dirty="0"/>
              <a:t>on the same </a:t>
            </a:r>
            <a:r>
              <a:rPr lang="en-US" dirty="0" smtClean="0"/>
              <a:t>page”</a:t>
            </a:r>
            <a:endParaRPr lang="en-US" dirty="0"/>
          </a:p>
          <a:p>
            <a:pPr>
              <a:lnSpc>
                <a:spcPct val="90000"/>
              </a:lnSpc>
            </a:pPr>
            <a:r>
              <a:rPr lang="en-US" dirty="0"/>
              <a:t>Monitor a situation and raise red </a:t>
            </a:r>
            <a:r>
              <a:rPr lang="en-US" dirty="0" smtClean="0"/>
              <a:t>flags</a:t>
            </a:r>
          </a:p>
          <a:p>
            <a:pPr>
              <a:lnSpc>
                <a:spcPct val="90000"/>
              </a:lnSpc>
            </a:pPr>
            <a:r>
              <a:rPr lang="en-US" dirty="0" smtClean="0"/>
              <a:t>Ensure </a:t>
            </a:r>
            <a:r>
              <a:rPr lang="en-US" dirty="0"/>
              <a:t>each other’s needs </a:t>
            </a:r>
            <a:r>
              <a:rPr lang="en-US" dirty="0" smtClean="0"/>
              <a:t>and </a:t>
            </a:r>
            <a:r>
              <a:rPr lang="en-US" dirty="0"/>
              <a:t>expectations are </a:t>
            </a:r>
            <a:r>
              <a:rPr lang="en-US" dirty="0" smtClean="0"/>
              <a:t>met</a:t>
            </a:r>
            <a:endParaRPr lang="en-US" dirty="0"/>
          </a:p>
          <a:p>
            <a:pPr>
              <a:lnSpc>
                <a:spcPct val="90000"/>
              </a:lnSpc>
            </a:pPr>
            <a:r>
              <a:rPr lang="en-US" dirty="0"/>
              <a:t>Avoid </a:t>
            </a:r>
            <a:r>
              <a:rPr lang="en-US" dirty="0" smtClean="0"/>
              <a:t>unwanted surprises</a:t>
            </a:r>
          </a:p>
          <a:p>
            <a:r>
              <a:rPr lang="en-US" dirty="0"/>
              <a:t>Reduce surgical flow </a:t>
            </a:r>
            <a:r>
              <a:rPr lang="en-US" dirty="0" smtClean="0"/>
              <a:t>disruptions</a:t>
            </a:r>
          </a:p>
          <a:p>
            <a:r>
              <a:rPr lang="en-US" dirty="0" smtClean="0"/>
              <a:t>Improve </a:t>
            </a:r>
            <a:r>
              <a:rPr lang="en-US" dirty="0"/>
              <a:t>patient </a:t>
            </a:r>
            <a:r>
              <a:rPr lang="en-US" dirty="0" smtClean="0"/>
              <a:t>safety</a:t>
            </a:r>
            <a:endParaRPr lang="en-US" dirty="0"/>
          </a:p>
        </p:txBody>
      </p:sp>
      <p:sp>
        <p:nvSpPr>
          <p:cNvPr id="16386" name="Rectangle 2"/>
          <p:cNvSpPr>
            <a:spLocks noGrp="1" noChangeArrowheads="1"/>
          </p:cNvSpPr>
          <p:nvPr>
            <p:ph type="title"/>
          </p:nvPr>
        </p:nvSpPr>
        <p:spPr/>
        <p:txBody>
          <a:bodyPr>
            <a:normAutofit/>
          </a:bodyPr>
          <a:lstStyle/>
          <a:p>
            <a:r>
              <a:rPr lang="en-US" dirty="0"/>
              <a:t>Briefings </a:t>
            </a:r>
            <a:r>
              <a:rPr lang="en-US" dirty="0" smtClean="0"/>
              <a:t>Help Us To—</a:t>
            </a:r>
            <a:endParaRPr lang="en-US" dirty="0"/>
          </a:p>
        </p:txBody>
      </p:sp>
      <p:sp>
        <p:nvSpPr>
          <p:cNvPr id="4"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z="1200" smtClean="0">
                <a:solidFill>
                  <a:schemeClr val="bg1"/>
                </a:solidFill>
              </a:rPr>
              <a:pPr algn="l"/>
              <a:t>15</a:t>
            </a:fld>
            <a:endParaRPr lang="en-US" sz="1200" dirty="0">
              <a:solidFill>
                <a:schemeClr val="bg1"/>
              </a:solidFill>
            </a:endParaRPr>
          </a:p>
        </p:txBody>
      </p:sp>
    </p:spTree>
    <p:extLst>
      <p:ext uri="{BB962C8B-B14F-4D97-AF65-F5344CB8AC3E}">
        <p14:creationId xmlns:p14="http://schemas.microsoft.com/office/powerpoint/2010/main" val="65881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fontScale="77500" lnSpcReduction="20000"/>
          </a:bodyPr>
          <a:lstStyle/>
          <a:p>
            <a:r>
              <a:rPr lang="en-US" dirty="0" smtClean="0"/>
              <a:t>All team members introduce themselves</a:t>
            </a:r>
            <a:endParaRPr lang="en-US" dirty="0"/>
          </a:p>
          <a:p>
            <a:r>
              <a:rPr lang="en-US" dirty="0"/>
              <a:t>Team confirms</a:t>
            </a:r>
            <a:r>
              <a:rPr lang="en-US" dirty="0" smtClean="0"/>
              <a:t>—</a:t>
            </a:r>
            <a:endParaRPr lang="en-US" dirty="0"/>
          </a:p>
          <a:p>
            <a:pPr lvl="1"/>
            <a:r>
              <a:rPr lang="en-US" dirty="0"/>
              <a:t>Patient identification</a:t>
            </a:r>
          </a:p>
          <a:p>
            <a:pPr lvl="1"/>
            <a:r>
              <a:rPr lang="en-US" dirty="0" smtClean="0"/>
              <a:t>Procedure/surgical site and side</a:t>
            </a:r>
            <a:endParaRPr lang="en-US" dirty="0"/>
          </a:p>
          <a:p>
            <a:r>
              <a:rPr lang="en-US" dirty="0" smtClean="0"/>
              <a:t>Surgeon </a:t>
            </a:r>
            <a:r>
              <a:rPr lang="en-US" dirty="0"/>
              <a:t>shares operative plan and possible </a:t>
            </a:r>
            <a:r>
              <a:rPr lang="en-US" dirty="0" smtClean="0"/>
              <a:t>difficulties</a:t>
            </a:r>
            <a:endParaRPr lang="en-US" dirty="0"/>
          </a:p>
          <a:p>
            <a:r>
              <a:rPr lang="en-US" dirty="0"/>
              <a:t>Anesthesia </a:t>
            </a:r>
            <a:r>
              <a:rPr lang="en-US" dirty="0" smtClean="0"/>
              <a:t>professional </a:t>
            </a:r>
            <a:r>
              <a:rPr lang="en-US" dirty="0"/>
              <a:t>shares anesthetic plan and airway </a:t>
            </a:r>
            <a:r>
              <a:rPr lang="en-US" dirty="0" smtClean="0"/>
              <a:t>and/or </a:t>
            </a:r>
            <a:r>
              <a:rPr lang="en-US" dirty="0"/>
              <a:t>other </a:t>
            </a:r>
            <a:r>
              <a:rPr lang="en-US" dirty="0" smtClean="0"/>
              <a:t>concerns</a:t>
            </a:r>
            <a:endParaRPr lang="en-US" dirty="0"/>
          </a:p>
          <a:p>
            <a:r>
              <a:rPr lang="en-US" dirty="0"/>
              <a:t>Nurse and scrub tech share equipment issues </a:t>
            </a:r>
            <a:r>
              <a:rPr lang="en-US" dirty="0" smtClean="0"/>
              <a:t>and/or </a:t>
            </a:r>
            <a:r>
              <a:rPr lang="en-US" dirty="0"/>
              <a:t>other concerns </a:t>
            </a:r>
          </a:p>
          <a:p>
            <a:r>
              <a:rPr lang="en-US" dirty="0"/>
              <a:t>Nurse and scrub tech confirm medications are correct and labeled and implant is the correct type and </a:t>
            </a:r>
            <a:r>
              <a:rPr lang="en-US" dirty="0" smtClean="0"/>
              <a:t>size</a:t>
            </a:r>
          </a:p>
          <a:p>
            <a:r>
              <a:rPr lang="en-US" dirty="0"/>
              <a:t>Surgeon sets the tone with a </a:t>
            </a:r>
            <a:r>
              <a:rPr lang="en-US" dirty="0" smtClean="0"/>
              <a:t>statement</a:t>
            </a:r>
          </a:p>
          <a:p>
            <a:pPr lvl="1"/>
            <a:r>
              <a:rPr lang="en-US" dirty="0" smtClean="0"/>
              <a:t>“Does anybody have any concerns? If you see something that concerns you during this case, please speak up.”</a:t>
            </a:r>
            <a:endParaRPr lang="en-US" dirty="0"/>
          </a:p>
          <a:p>
            <a:endParaRPr lang="en-US" dirty="0"/>
          </a:p>
        </p:txBody>
      </p:sp>
      <p:sp>
        <p:nvSpPr>
          <p:cNvPr id="2" name="Title 1"/>
          <p:cNvSpPr>
            <a:spLocks noGrp="1"/>
          </p:cNvSpPr>
          <p:nvPr>
            <p:ph type="title"/>
          </p:nvPr>
        </p:nvSpPr>
        <p:spPr/>
        <p:txBody>
          <a:bodyPr/>
          <a:lstStyle/>
          <a:p>
            <a:r>
              <a:rPr lang="en-US" dirty="0" smtClean="0"/>
              <a:t>Components of a Good Briefing</a:t>
            </a:r>
            <a:endParaRPr lang="en-US" dirty="0"/>
          </a:p>
        </p:txBody>
      </p:sp>
    </p:spTree>
    <p:extLst>
      <p:ext uri="{BB962C8B-B14F-4D97-AF65-F5344CB8AC3E}">
        <p14:creationId xmlns:p14="http://schemas.microsoft.com/office/powerpoint/2010/main" val="1796625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a:t>
            </a:r>
            <a:endParaRPr lang="en-US" dirty="0"/>
          </a:p>
        </p:txBody>
      </p:sp>
      <p:pic>
        <p:nvPicPr>
          <p:cNvPr id="5" name="Picture 1" descr="Video icon&#10;Click to play"/>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89583" y="1981200"/>
            <a:ext cx="3429000" cy="3429000"/>
          </a:xfrm>
          <a:prstGeom prst="rect">
            <a:avLst/>
          </a:prstGeom>
          <a:noFill/>
          <a:ln w="9525">
            <a:noFill/>
            <a:miter lim="800000"/>
            <a:headEnd/>
            <a:tailEnd/>
          </a:ln>
        </p:spPr>
      </p:pic>
      <p:sp>
        <p:nvSpPr>
          <p:cNvPr id="3" name="TextBox 2"/>
          <p:cNvSpPr txBox="1"/>
          <p:nvPr/>
        </p:nvSpPr>
        <p:spPr>
          <a:xfrm>
            <a:off x="1143000" y="5334000"/>
            <a:ext cx="5147819" cy="369332"/>
          </a:xfrm>
          <a:prstGeom prst="rect">
            <a:avLst/>
          </a:prstGeom>
          <a:noFill/>
        </p:spPr>
        <p:txBody>
          <a:bodyPr wrap="none" rtlCol="0">
            <a:spAutoFit/>
          </a:bodyPr>
          <a:lstStyle/>
          <a:p>
            <a:r>
              <a:rPr lang="en-US" dirty="0" smtClean="0"/>
              <a:t>Select to play video: </a:t>
            </a:r>
            <a:r>
              <a:rPr lang="en-US" u="sng" dirty="0">
                <a:hlinkClick r:id="rId4"/>
              </a:rPr>
              <a:t>https://youtu.be/NhFU4h3aQE4</a:t>
            </a:r>
            <a:endParaRPr lang="en-US" dirty="0"/>
          </a:p>
        </p:txBody>
      </p:sp>
    </p:spTree>
    <p:extLst>
      <p:ext uri="{BB962C8B-B14F-4D97-AF65-F5344CB8AC3E}">
        <p14:creationId xmlns:p14="http://schemas.microsoft.com/office/powerpoint/2010/main" val="96781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normAutofit/>
          </a:bodyPr>
          <a:lstStyle/>
          <a:p>
            <a:pPr marL="0" indent="0">
              <a:buNone/>
            </a:pPr>
            <a:r>
              <a:rPr lang="en-US" dirty="0"/>
              <a:t>This section covers</a:t>
            </a:r>
            <a:r>
              <a:rPr lang="en-US" dirty="0" smtClean="0"/>
              <a:t>—</a:t>
            </a:r>
            <a:endParaRPr lang="en-US" dirty="0"/>
          </a:p>
          <a:p>
            <a:r>
              <a:rPr lang="en-US" dirty="0" smtClean="0"/>
              <a:t>The definition of debriefing</a:t>
            </a:r>
          </a:p>
          <a:p>
            <a:r>
              <a:rPr lang="en-US" dirty="0" smtClean="0"/>
              <a:t>The benefits of team debriefing at the end of a case</a:t>
            </a:r>
          </a:p>
          <a:p>
            <a:r>
              <a:rPr lang="en-US" dirty="0" smtClean="0"/>
              <a:t>Components of a good debriefing</a:t>
            </a:r>
          </a:p>
          <a:p>
            <a:r>
              <a:rPr lang="en-US" dirty="0" smtClean="0"/>
              <a:t>Example of a debriefing in an ambulatory surgery </a:t>
            </a:r>
            <a:r>
              <a:rPr lang="en-US" dirty="0"/>
              <a:t>c</a:t>
            </a:r>
            <a:r>
              <a:rPr lang="en-US" dirty="0" smtClean="0"/>
              <a:t>enter</a:t>
            </a:r>
          </a:p>
          <a:p>
            <a:r>
              <a:rPr lang="en-US" dirty="0" smtClean="0"/>
              <a:t>Timing of the debriefing discussion</a:t>
            </a:r>
          </a:p>
          <a:p>
            <a:r>
              <a:rPr lang="en-US" dirty="0" smtClean="0"/>
              <a:t>The use of debriefings for continuous quality improvement</a:t>
            </a:r>
          </a:p>
          <a:p>
            <a:endParaRPr lang="en-US" dirty="0" smtClean="0"/>
          </a:p>
          <a:p>
            <a:endParaRPr lang="en-US" dirty="0" smtClean="0"/>
          </a:p>
          <a:p>
            <a:endParaRPr lang="en-US" dirty="0"/>
          </a:p>
        </p:txBody>
      </p:sp>
      <p:sp>
        <p:nvSpPr>
          <p:cNvPr id="2" name="Title 1"/>
          <p:cNvSpPr>
            <a:spLocks noGrp="1"/>
          </p:cNvSpPr>
          <p:nvPr>
            <p:ph type="title"/>
          </p:nvPr>
        </p:nvSpPr>
        <p:spPr>
          <a:xfrm>
            <a:off x="381000" y="0"/>
            <a:ext cx="7886700" cy="828772"/>
          </a:xfrm>
        </p:spPr>
        <p:txBody>
          <a:bodyPr>
            <a:normAutofit fontScale="90000"/>
          </a:bodyPr>
          <a:lstStyle/>
          <a:p>
            <a:pPr lvl="0"/>
            <a:r>
              <a:rPr lang="en-US" sz="3300" dirty="0"/>
              <a:t>Improving Surgical Team Communication W</a:t>
            </a:r>
            <a:r>
              <a:rPr lang="en-US" sz="3300" dirty="0" smtClean="0"/>
              <a:t>ith Debriefings</a:t>
            </a:r>
            <a:endParaRPr lang="en-US" dirty="0"/>
          </a:p>
        </p:txBody>
      </p:sp>
    </p:spTree>
    <p:extLst>
      <p:ext uri="{BB962C8B-B14F-4D97-AF65-F5344CB8AC3E}">
        <p14:creationId xmlns:p14="http://schemas.microsoft.com/office/powerpoint/2010/main" val="2603251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All team members participate before the patient is transferred to recovery</a:t>
            </a:r>
          </a:p>
          <a:p>
            <a:r>
              <a:rPr lang="en-US" dirty="0" smtClean="0"/>
              <a:t>Team members reflect on what happened during the procedure</a:t>
            </a:r>
          </a:p>
          <a:p>
            <a:r>
              <a:rPr lang="en-US" dirty="0" smtClean="0"/>
              <a:t>This gives the team a chance to </a:t>
            </a:r>
            <a:r>
              <a:rPr lang="en-US" dirty="0"/>
              <a:t>discuss</a:t>
            </a:r>
            <a:r>
              <a:rPr lang="en-US" dirty="0" smtClean="0"/>
              <a:t>—</a:t>
            </a:r>
          </a:p>
          <a:p>
            <a:pPr lvl="1"/>
            <a:r>
              <a:rPr lang="en-US" dirty="0" smtClean="0"/>
              <a:t>Making a plan for the recovery of the patient</a:t>
            </a:r>
          </a:p>
          <a:p>
            <a:pPr lvl="1"/>
            <a:r>
              <a:rPr lang="en-US" dirty="0" smtClean="0"/>
              <a:t>Equipment problems encountered </a:t>
            </a:r>
          </a:p>
          <a:p>
            <a:pPr lvl="1"/>
            <a:r>
              <a:rPr lang="en-US" dirty="0"/>
              <a:t>Improvements that could have made the procedure safer and/or more efficient</a:t>
            </a:r>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A Debriefing Is a Discussion </a:t>
            </a:r>
            <a:r>
              <a:rPr lang="en-US" dirty="0"/>
              <a:t>Where</a:t>
            </a:r>
            <a:r>
              <a:rPr lang="en-US" dirty="0" smtClean="0"/>
              <a:t>—</a:t>
            </a:r>
            <a:endParaRPr lang="en-US" dirty="0"/>
          </a:p>
        </p:txBody>
      </p:sp>
      <p:pic>
        <p:nvPicPr>
          <p:cNvPr id="5" name="Picture 4" descr="TeamSTEPP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181600"/>
            <a:ext cx="1351280" cy="1315720"/>
          </a:xfrm>
          <a:prstGeom prst="rect">
            <a:avLst/>
          </a:prstGeom>
        </p:spPr>
      </p:pic>
      <p:sp>
        <p:nvSpPr>
          <p:cNvPr id="6" name="TextBox 22"/>
          <p:cNvSpPr txBox="1"/>
          <p:nvPr/>
        </p:nvSpPr>
        <p:spPr>
          <a:xfrm>
            <a:off x="1486203" y="60764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spTree>
    <p:extLst>
      <p:ext uri="{BB962C8B-B14F-4D97-AF65-F5344CB8AC3E}">
        <p14:creationId xmlns:p14="http://schemas.microsoft.com/office/powerpoint/2010/main" val="2486172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Objectives</a:t>
            </a:r>
            <a:endParaRPr lang="en-US" dirty="0"/>
          </a:p>
        </p:txBody>
      </p:sp>
      <p:graphicFrame>
        <p:nvGraphicFramePr>
          <p:cNvPr id="6" name="Diagram 5" descr="The objectives are listed as a series of ascending steps:&#10;Describe teamwork and communication issues in the surgical environment,&#10;Apply structured briefings to improve communication and teamwork,&#10;Utilize team debriefings to improve communication and systemize ongoing quality improvement efforts,&#10;Demonstrate how teamwork and communication can be improved using the checklist,&#10;Learn how to use structured language to address concerns, and;&#10;Design a quality improvement initiative that targets closed loop communication among team members.&#10;" title="Objectives"/>
          <p:cNvGraphicFramePr/>
          <p:nvPr>
            <p:extLst>
              <p:ext uri="{D42A27DB-BD31-4B8C-83A1-F6EECF244321}">
                <p14:modId xmlns:p14="http://schemas.microsoft.com/office/powerpoint/2010/main" val="2001908178"/>
              </p:ext>
            </p:extLst>
          </p:nvPr>
        </p:nvGraphicFramePr>
        <p:xfrm>
          <a:off x="76200" y="812800"/>
          <a:ext cx="89916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571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Ensures all team members are on the same </a:t>
            </a:r>
            <a:r>
              <a:rPr lang="en-US" dirty="0" smtClean="0"/>
              <a:t>page</a:t>
            </a:r>
          </a:p>
          <a:p>
            <a:r>
              <a:rPr lang="en-US" dirty="0" smtClean="0"/>
              <a:t>Confirms critical information</a:t>
            </a:r>
            <a:endParaRPr lang="en-US" dirty="0"/>
          </a:p>
          <a:p>
            <a:r>
              <a:rPr lang="en-US" dirty="0"/>
              <a:t>Provides a place to discuss adverse or potentially adverse events that </a:t>
            </a:r>
            <a:r>
              <a:rPr lang="en-US" dirty="0" smtClean="0"/>
              <a:t>occurred</a:t>
            </a:r>
          </a:p>
          <a:p>
            <a:r>
              <a:rPr lang="en-US" dirty="0"/>
              <a:t>Facilitates discussion of how to stop problems from </a:t>
            </a:r>
            <a:r>
              <a:rPr lang="en-US" dirty="0" smtClean="0"/>
              <a:t>reoccurring</a:t>
            </a:r>
          </a:p>
          <a:p>
            <a:r>
              <a:rPr lang="en-US" dirty="0" smtClean="0"/>
              <a:t>Promotes patient safety</a:t>
            </a:r>
            <a:endParaRPr lang="en-US" dirty="0"/>
          </a:p>
        </p:txBody>
      </p:sp>
      <p:sp>
        <p:nvSpPr>
          <p:cNvPr id="2" name="Title 1"/>
          <p:cNvSpPr>
            <a:spLocks noGrp="1"/>
          </p:cNvSpPr>
          <p:nvPr>
            <p:ph type="title"/>
          </p:nvPr>
        </p:nvSpPr>
        <p:spPr/>
        <p:txBody>
          <a:bodyPr/>
          <a:lstStyle/>
          <a:p>
            <a:r>
              <a:rPr lang="en-US" dirty="0" smtClean="0"/>
              <a:t>Benefits of Debriefing</a:t>
            </a:r>
            <a:endParaRPr lang="en-US" dirty="0"/>
          </a:p>
        </p:txBody>
      </p:sp>
    </p:spTree>
    <p:extLst>
      <p:ext uri="{BB962C8B-B14F-4D97-AF65-F5344CB8AC3E}">
        <p14:creationId xmlns:p14="http://schemas.microsoft.com/office/powerpoint/2010/main" val="705449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Verification of sponge and needle count</a:t>
            </a:r>
          </a:p>
          <a:p>
            <a:r>
              <a:rPr lang="en-US" dirty="0" smtClean="0"/>
              <a:t>Review of the procedure performed</a:t>
            </a:r>
          </a:p>
          <a:p>
            <a:r>
              <a:rPr lang="en-US" dirty="0" smtClean="0"/>
              <a:t>Confirmation of specimen labeling</a:t>
            </a:r>
          </a:p>
          <a:p>
            <a:r>
              <a:rPr lang="en-US" dirty="0" smtClean="0"/>
              <a:t>Discussion </a:t>
            </a:r>
            <a:r>
              <a:rPr lang="en-US" dirty="0"/>
              <a:t>of</a:t>
            </a:r>
            <a:r>
              <a:rPr lang="en-US" dirty="0" smtClean="0"/>
              <a:t>— </a:t>
            </a:r>
          </a:p>
          <a:p>
            <a:pPr lvl="1"/>
            <a:r>
              <a:rPr lang="en-US" dirty="0" smtClean="0"/>
              <a:t>Equipment issues or problems </a:t>
            </a:r>
          </a:p>
          <a:p>
            <a:pPr lvl="1"/>
            <a:r>
              <a:rPr lang="en-US" dirty="0" smtClean="0"/>
              <a:t>Key concerns for patient recovery and management</a:t>
            </a:r>
          </a:p>
          <a:p>
            <a:pPr lvl="1"/>
            <a:r>
              <a:rPr lang="en-US" dirty="0" smtClean="0"/>
              <a:t>Actions needed to make the next case safer or more efficient</a:t>
            </a:r>
            <a:endParaRPr lang="en-US" dirty="0"/>
          </a:p>
        </p:txBody>
      </p:sp>
      <p:sp>
        <p:nvSpPr>
          <p:cNvPr id="2" name="Title 1"/>
          <p:cNvSpPr>
            <a:spLocks noGrp="1"/>
          </p:cNvSpPr>
          <p:nvPr>
            <p:ph type="title"/>
          </p:nvPr>
        </p:nvSpPr>
        <p:spPr/>
        <p:txBody>
          <a:bodyPr>
            <a:normAutofit fontScale="90000"/>
          </a:bodyPr>
          <a:lstStyle/>
          <a:p>
            <a:r>
              <a:rPr lang="en-US" dirty="0" smtClean="0"/>
              <a:t>Components of a Good Surgical Debriefing</a:t>
            </a:r>
            <a:endParaRPr lang="en-US" dirty="0"/>
          </a:p>
        </p:txBody>
      </p:sp>
    </p:spTree>
    <p:extLst>
      <p:ext uri="{BB962C8B-B14F-4D97-AF65-F5344CB8AC3E}">
        <p14:creationId xmlns:p14="http://schemas.microsoft.com/office/powerpoint/2010/main" val="393401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 </a:t>
            </a:r>
            <a:endParaRPr lang="en-US" dirty="0"/>
          </a:p>
        </p:txBody>
      </p:sp>
      <p:pic>
        <p:nvPicPr>
          <p:cNvPr id="5" name="Picture 1" descr="Video icon&#10;Click to play"/>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89583" y="1981200"/>
            <a:ext cx="3429000" cy="3429000"/>
          </a:xfrm>
          <a:prstGeom prst="rect">
            <a:avLst/>
          </a:prstGeom>
          <a:noFill/>
          <a:ln w="9525">
            <a:noFill/>
            <a:miter lim="800000"/>
            <a:headEnd/>
            <a:tailEnd/>
          </a:ln>
        </p:spPr>
      </p:pic>
      <p:sp>
        <p:nvSpPr>
          <p:cNvPr id="3" name="TextBox 2"/>
          <p:cNvSpPr txBox="1"/>
          <p:nvPr/>
        </p:nvSpPr>
        <p:spPr>
          <a:xfrm>
            <a:off x="1447800" y="5257800"/>
            <a:ext cx="5079276" cy="369332"/>
          </a:xfrm>
          <a:prstGeom prst="rect">
            <a:avLst/>
          </a:prstGeom>
          <a:noFill/>
        </p:spPr>
        <p:txBody>
          <a:bodyPr wrap="none" rtlCol="0">
            <a:spAutoFit/>
          </a:bodyPr>
          <a:lstStyle/>
          <a:p>
            <a:r>
              <a:rPr lang="en-US" dirty="0" smtClean="0"/>
              <a:t>Select to play video: </a:t>
            </a:r>
            <a:r>
              <a:rPr lang="en-US" u="sng" dirty="0">
                <a:hlinkClick r:id="rId4"/>
              </a:rPr>
              <a:t>https://youtu.be/fKmNhVn9R1I</a:t>
            </a:r>
            <a:endParaRPr lang="en-US" dirty="0"/>
          </a:p>
        </p:txBody>
      </p:sp>
    </p:spTree>
    <p:extLst>
      <p:ext uri="{BB962C8B-B14F-4D97-AF65-F5344CB8AC3E}">
        <p14:creationId xmlns:p14="http://schemas.microsoft.com/office/powerpoint/2010/main" val="3625152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smtClean="0"/>
              <a:t>A good practice is to conduct the debriefing discussion in the operating or procedure room.</a:t>
            </a:r>
          </a:p>
          <a:p>
            <a:r>
              <a:rPr lang="en-US" dirty="0"/>
              <a:t>The </a:t>
            </a:r>
            <a:r>
              <a:rPr lang="en-US" dirty="0" smtClean="0"/>
              <a:t>team </a:t>
            </a:r>
            <a:r>
              <a:rPr lang="en-US" dirty="0"/>
              <a:t>should decide whether the debriefing should occur with the patient </a:t>
            </a:r>
            <a:r>
              <a:rPr lang="en-US" dirty="0" smtClean="0"/>
              <a:t>present.</a:t>
            </a:r>
          </a:p>
          <a:p>
            <a:pPr>
              <a:spcAft>
                <a:spcPts val="600"/>
              </a:spcAft>
            </a:pPr>
            <a:r>
              <a:rPr lang="en-US" dirty="0"/>
              <a:t>The debriefing should take place </a:t>
            </a:r>
            <a:r>
              <a:rPr lang="en-US" dirty="0" smtClean="0"/>
              <a:t>as soon </a:t>
            </a:r>
            <a:r>
              <a:rPr lang="en-US" dirty="0"/>
              <a:t>after the procedure </a:t>
            </a:r>
            <a:r>
              <a:rPr lang="en-US" dirty="0" smtClean="0"/>
              <a:t>as possible.</a:t>
            </a:r>
          </a:p>
          <a:p>
            <a:pPr>
              <a:spcAft>
                <a:spcPts val="600"/>
              </a:spcAft>
            </a:pPr>
            <a:r>
              <a:rPr lang="en-US" dirty="0" smtClean="0"/>
              <a:t>It </a:t>
            </a:r>
            <a:r>
              <a:rPr lang="en-US" dirty="0"/>
              <a:t>may be helpful to begin the debriefing after the sponge counts have been completed or when the </a:t>
            </a:r>
            <a:r>
              <a:rPr lang="en-US" dirty="0" smtClean="0"/>
              <a:t>surgeon or physician </a:t>
            </a:r>
            <a:r>
              <a:rPr lang="en-US" dirty="0"/>
              <a:t>removes their </a:t>
            </a:r>
            <a:r>
              <a:rPr lang="en-US" dirty="0" smtClean="0"/>
              <a:t>gloves.</a:t>
            </a:r>
            <a:endParaRPr lang="en-US" dirty="0"/>
          </a:p>
          <a:p>
            <a:pPr marL="0" indent="0">
              <a:spcAft>
                <a:spcPts val="600"/>
              </a:spcAft>
              <a:buNone/>
            </a:pPr>
            <a:endParaRPr lang="en-US" dirty="0" smtClean="0"/>
          </a:p>
          <a:p>
            <a:pPr marL="0"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Timing the Debriefing Discussion</a:t>
            </a:r>
            <a:endParaRPr lang="en-US" dirty="0"/>
          </a:p>
        </p:txBody>
      </p:sp>
    </p:spTree>
    <p:extLst>
      <p:ext uri="{BB962C8B-B14F-4D97-AF65-F5344CB8AC3E}">
        <p14:creationId xmlns:p14="http://schemas.microsoft.com/office/powerpoint/2010/main" val="18340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smtClean="0"/>
              <a:t>Near misses</a:t>
            </a:r>
          </a:p>
          <a:p>
            <a:r>
              <a:rPr lang="en-US" dirty="0"/>
              <a:t>Incorrect sponge and needle </a:t>
            </a:r>
            <a:r>
              <a:rPr lang="en-US" dirty="0" smtClean="0"/>
              <a:t>counts</a:t>
            </a:r>
          </a:p>
          <a:p>
            <a:r>
              <a:rPr lang="en-US" dirty="0" smtClean="0"/>
              <a:t>Equipment issues</a:t>
            </a:r>
          </a:p>
          <a:p>
            <a:r>
              <a:rPr lang="en-US" dirty="0" smtClean="0"/>
              <a:t>Mislabeling of specimens</a:t>
            </a:r>
          </a:p>
        </p:txBody>
      </p:sp>
      <p:sp>
        <p:nvSpPr>
          <p:cNvPr id="2" name="Title 1"/>
          <p:cNvSpPr>
            <a:spLocks noGrp="1"/>
          </p:cNvSpPr>
          <p:nvPr>
            <p:ph type="title"/>
          </p:nvPr>
        </p:nvSpPr>
        <p:spPr/>
        <p:txBody>
          <a:bodyPr/>
          <a:lstStyle/>
          <a:p>
            <a:r>
              <a:rPr lang="en-US" dirty="0" smtClean="0"/>
              <a:t>Problems Identified by Debriefings</a:t>
            </a:r>
            <a:endParaRPr lang="en-US" dirty="0"/>
          </a:p>
        </p:txBody>
      </p:sp>
    </p:spTree>
    <p:extLst>
      <p:ext uri="{BB962C8B-B14F-4D97-AF65-F5344CB8AC3E}">
        <p14:creationId xmlns:p14="http://schemas.microsoft.com/office/powerpoint/2010/main" val="1748800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a:t>Create a way to collect identified problems or other important </a:t>
            </a:r>
            <a:r>
              <a:rPr lang="en-US" dirty="0" smtClean="0"/>
              <a:t>information</a:t>
            </a:r>
          </a:p>
          <a:p>
            <a:r>
              <a:rPr lang="en-US" dirty="0"/>
              <a:t>Designate someone in the facility to monitor and fix problems </a:t>
            </a:r>
            <a:r>
              <a:rPr lang="en-US" dirty="0" smtClean="0"/>
              <a:t>identified</a:t>
            </a:r>
          </a:p>
          <a:p>
            <a:r>
              <a:rPr lang="en-US" dirty="0"/>
              <a:t>Update those who reported problems about steps taken to fix </a:t>
            </a:r>
            <a:r>
              <a:rPr lang="en-US" dirty="0" smtClean="0"/>
              <a:t>them</a:t>
            </a:r>
          </a:p>
        </p:txBody>
      </p:sp>
      <p:sp>
        <p:nvSpPr>
          <p:cNvPr id="2" name="Title 1"/>
          <p:cNvSpPr>
            <a:spLocks noGrp="1"/>
          </p:cNvSpPr>
          <p:nvPr>
            <p:ph type="title"/>
          </p:nvPr>
        </p:nvSpPr>
        <p:spPr/>
        <p:txBody>
          <a:bodyPr>
            <a:normAutofit fontScale="90000"/>
          </a:bodyPr>
          <a:lstStyle/>
          <a:p>
            <a:r>
              <a:rPr lang="en-US" dirty="0" smtClean="0"/>
              <a:t>Using Debriefings for Continuous Quality Improvement</a:t>
            </a:r>
            <a:endParaRPr lang="en-US" dirty="0"/>
          </a:p>
        </p:txBody>
      </p:sp>
    </p:spTree>
    <p:extLst>
      <p:ext uri="{BB962C8B-B14F-4D97-AF65-F5344CB8AC3E}">
        <p14:creationId xmlns:p14="http://schemas.microsoft.com/office/powerpoint/2010/main" val="369312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ody"/>
          <p:cNvSpPr>
            <a:spLocks noGrp="1"/>
          </p:cNvSpPr>
          <p:nvPr>
            <p:ph idx="1"/>
          </p:nvPr>
        </p:nvSpPr>
        <p:spPr>
          <a:xfrm>
            <a:off x="457200" y="990599"/>
            <a:ext cx="7886700" cy="4956505"/>
          </a:xfrm>
        </p:spPr>
        <p:txBody>
          <a:bodyPr/>
          <a:lstStyle/>
          <a:p>
            <a:pPr marL="0" indent="0">
              <a:buNone/>
            </a:pPr>
            <a:r>
              <a:rPr lang="en-US" dirty="0" smtClean="0"/>
              <a:t>This section </a:t>
            </a:r>
            <a:r>
              <a:rPr lang="en-US" dirty="0"/>
              <a:t>covers</a:t>
            </a:r>
            <a:r>
              <a:rPr lang="en-US" dirty="0" smtClean="0"/>
              <a:t>—</a:t>
            </a:r>
          </a:p>
          <a:p>
            <a:r>
              <a:rPr lang="en-US" dirty="0" smtClean="0"/>
              <a:t>Checklist background and evidence</a:t>
            </a:r>
          </a:p>
          <a:p>
            <a:r>
              <a:rPr lang="en-US" dirty="0" smtClean="0"/>
              <a:t>The checklist as a vehicle for briefings and debriefings</a:t>
            </a:r>
          </a:p>
          <a:p>
            <a:r>
              <a:rPr lang="en-US" dirty="0" smtClean="0"/>
              <a:t>Examples of surgical checklists that incorporate communication and teamwork</a:t>
            </a:r>
          </a:p>
          <a:p>
            <a:endParaRPr lang="en-US" dirty="0"/>
          </a:p>
        </p:txBody>
      </p:sp>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dirty="0" smtClean="0"/>
              <a:t>The Surgical Checklist as a Communication and Teamwork Tool</a:t>
            </a:r>
            <a:br>
              <a:rPr lang="en-US" dirty="0" smtClean="0"/>
            </a:br>
            <a:endParaRPr lang="en-US" dirty="0"/>
          </a:p>
        </p:txBody>
      </p:sp>
      <p:pic>
        <p:nvPicPr>
          <p:cNvPr id="4" name="Picture 3" descr="Clip art of clipboard with checklist on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455621"/>
            <a:ext cx="5452533" cy="4089400"/>
          </a:xfrm>
          <a:prstGeom prst="rect">
            <a:avLst/>
          </a:prstGeom>
        </p:spPr>
      </p:pic>
    </p:spTree>
    <p:extLst>
      <p:ext uri="{BB962C8B-B14F-4D97-AF65-F5344CB8AC3E}">
        <p14:creationId xmlns:p14="http://schemas.microsoft.com/office/powerpoint/2010/main" val="260681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90599"/>
            <a:ext cx="7886700" cy="4956505"/>
          </a:xfrm>
        </p:spPr>
        <p:txBody>
          <a:bodyPr>
            <a:normAutofit fontScale="92500" lnSpcReduction="20000"/>
          </a:bodyPr>
          <a:lstStyle/>
          <a:p>
            <a:r>
              <a:rPr lang="en-US" dirty="0" smtClean="0"/>
              <a:t>Integrates process and communication items into one tool</a:t>
            </a:r>
          </a:p>
          <a:p>
            <a:r>
              <a:rPr lang="en-US" dirty="0"/>
              <a:t>Ensures that the team discusses and performs critical safety steps for every patient at all </a:t>
            </a:r>
            <a:r>
              <a:rPr lang="en-US" dirty="0" smtClean="0"/>
              <a:t>times</a:t>
            </a:r>
          </a:p>
          <a:p>
            <a:r>
              <a:rPr lang="en-US" dirty="0" smtClean="0"/>
              <a:t>Requires the surgical team to stop at three critical points for safety review</a:t>
            </a:r>
          </a:p>
          <a:p>
            <a:pPr lvl="1"/>
            <a:r>
              <a:rPr lang="en-US" dirty="0" smtClean="0"/>
              <a:t>Before induction of anesthesia/before the patient enters the operating room</a:t>
            </a:r>
          </a:p>
          <a:p>
            <a:pPr lvl="1"/>
            <a:r>
              <a:rPr lang="en-US" dirty="0" smtClean="0"/>
              <a:t>Before skin incision/start of the procedure</a:t>
            </a:r>
          </a:p>
          <a:p>
            <a:pPr lvl="1"/>
            <a:r>
              <a:rPr lang="en-US" dirty="0" smtClean="0"/>
              <a:t>Before the patient leaves the room</a:t>
            </a:r>
          </a:p>
          <a:p>
            <a:r>
              <a:rPr lang="en-US" dirty="0" smtClean="0"/>
              <a:t>Designed to </a:t>
            </a:r>
            <a:r>
              <a:rPr lang="en-US" dirty="0"/>
              <a:t>be</a:t>
            </a:r>
            <a:r>
              <a:rPr lang="en-US" dirty="0" smtClean="0"/>
              <a:t>—</a:t>
            </a:r>
          </a:p>
          <a:p>
            <a:pPr lvl="1"/>
            <a:r>
              <a:rPr lang="en-US" dirty="0"/>
              <a:t>U</a:t>
            </a:r>
            <a:r>
              <a:rPr lang="en-US" dirty="0" smtClean="0"/>
              <a:t>sed by the entire team</a:t>
            </a:r>
          </a:p>
          <a:p>
            <a:pPr lvl="1"/>
            <a:r>
              <a:rPr lang="en-US" dirty="0"/>
              <a:t>R</a:t>
            </a:r>
            <a:r>
              <a:rPr lang="en-US" dirty="0" smtClean="0"/>
              <a:t>ead aloud from a hard copy</a:t>
            </a:r>
            <a:endParaRPr lang="en-US" dirty="0"/>
          </a:p>
        </p:txBody>
      </p:sp>
      <p:sp>
        <p:nvSpPr>
          <p:cNvPr id="6" name="Title 5"/>
          <p:cNvSpPr>
            <a:spLocks noGrp="1"/>
          </p:cNvSpPr>
          <p:nvPr>
            <p:ph type="title"/>
          </p:nvPr>
        </p:nvSpPr>
        <p:spPr/>
        <p:txBody>
          <a:bodyPr/>
          <a:lstStyle/>
          <a:p>
            <a:r>
              <a:rPr lang="en-US" dirty="0" smtClean="0"/>
              <a:t>The Surgical Checklist</a:t>
            </a:r>
            <a:endParaRPr lang="en-US" dirty="0"/>
          </a:p>
        </p:txBody>
      </p:sp>
    </p:spTree>
    <p:extLst>
      <p:ext uri="{BB962C8B-B14F-4D97-AF65-F5344CB8AC3E}">
        <p14:creationId xmlns:p14="http://schemas.microsoft.com/office/powerpoint/2010/main" val="2544787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Enhances communication among </a:t>
            </a:r>
            <a:r>
              <a:rPr lang="en-US" dirty="0" smtClean="0"/>
              <a:t>team </a:t>
            </a:r>
            <a:r>
              <a:rPr lang="en-US" dirty="0"/>
              <a:t>members</a:t>
            </a:r>
          </a:p>
          <a:p>
            <a:r>
              <a:rPr lang="en-US" dirty="0"/>
              <a:t>Raises awareness of what’s happening </a:t>
            </a:r>
            <a:r>
              <a:rPr lang="en-US" dirty="0" smtClean="0"/>
              <a:t>in the room</a:t>
            </a:r>
          </a:p>
          <a:p>
            <a:r>
              <a:rPr lang="en-US" dirty="0" smtClean="0"/>
              <a:t>Sets a positive tone</a:t>
            </a:r>
          </a:p>
          <a:p>
            <a:r>
              <a:rPr lang="en-US" dirty="0" smtClean="0"/>
              <a:t>Improves teamwork</a:t>
            </a:r>
            <a:endParaRPr lang="en-US" dirty="0"/>
          </a:p>
        </p:txBody>
      </p:sp>
      <p:sp>
        <p:nvSpPr>
          <p:cNvPr id="2" name="Title 1"/>
          <p:cNvSpPr>
            <a:spLocks noGrp="1"/>
          </p:cNvSpPr>
          <p:nvPr>
            <p:ph type="title"/>
          </p:nvPr>
        </p:nvSpPr>
        <p:spPr/>
        <p:txBody>
          <a:bodyPr/>
          <a:lstStyle/>
          <a:p>
            <a:r>
              <a:rPr lang="en-US" dirty="0" smtClean="0"/>
              <a:t>Benefits of the Checklist</a:t>
            </a:r>
            <a:endParaRPr lang="en-US" dirty="0"/>
          </a:p>
        </p:txBody>
      </p:sp>
      <p:pic>
        <p:nvPicPr>
          <p:cNvPr id="5" name="Picture 4" descr="Clip art of patient on operating table with medical staff going over check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95600"/>
            <a:ext cx="5486399" cy="4114800"/>
          </a:xfrm>
          <a:prstGeom prst="rect">
            <a:avLst/>
          </a:prstGeom>
        </p:spPr>
      </p:pic>
    </p:spTree>
    <p:extLst>
      <p:ext uri="{BB962C8B-B14F-4D97-AF65-F5344CB8AC3E}">
        <p14:creationId xmlns:p14="http://schemas.microsoft.com/office/powerpoint/2010/main" val="2581186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Five examples of successful checklist use, each listed in a box&#10;Who Surgical Safety Checklist4 &#10;Veterans Health Affairs5,6&#10;Surpass Checklist: The Netherlands7&#10;University Medical Center, Utrecht: The Netherlands8&#10;600-Bed Tertiary Care Facility, Northeast US9&#10;"/>
          <p:cNvGraphicFramePr>
            <a:graphicFrameLocks noGrp="1"/>
          </p:cNvGraphicFramePr>
          <p:nvPr>
            <p:ph idx="1"/>
            <p:extLst>
              <p:ext uri="{D42A27DB-BD31-4B8C-83A1-F6EECF244321}">
                <p14:modId xmlns:p14="http://schemas.microsoft.com/office/powerpoint/2010/main" val="2778155205"/>
              </p:ext>
            </p:extLst>
          </p:nvPr>
        </p:nvGraphicFramePr>
        <p:xfrm>
          <a:off x="609600" y="863600"/>
          <a:ext cx="80772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a:t>Checklist </a:t>
            </a:r>
            <a:r>
              <a:rPr lang="en-US" dirty="0" smtClean="0"/>
              <a:t>Evidence </a:t>
            </a:r>
            <a:r>
              <a:rPr lang="en-US" dirty="0"/>
              <a:t>–</a:t>
            </a:r>
            <a:r>
              <a:rPr lang="en-US" dirty="0" smtClean="0"/>
              <a:t> Examples of Successful Use</a:t>
            </a:r>
            <a:endParaRPr lang="en-US" dirty="0"/>
          </a:p>
        </p:txBody>
      </p:sp>
      <p:sp>
        <p:nvSpPr>
          <p:cNvPr id="4" name="Slide Number Placeholder 2"/>
          <p:cNvSpPr>
            <a:spLocks noGrp="1"/>
          </p:cNvSpPr>
          <p:nvPr>
            <p:ph type="sldNum" sz="quarter" idx="4294967295"/>
          </p:nvPr>
        </p:nvSpPr>
        <p:spPr>
          <a:xfrm>
            <a:off x="0" y="6477000"/>
            <a:ext cx="2133600" cy="365125"/>
          </a:xfrm>
          <a:prstGeom prst="rect">
            <a:avLst/>
          </a:prstGeom>
        </p:spPr>
        <p:txBody>
          <a:bodyPr/>
          <a:lstStyle/>
          <a:p>
            <a:pPr algn="l"/>
            <a:fld id="{E507B00A-00F3-40B4-9FBC-773D3E654F20}" type="slidenum">
              <a:rPr lang="en-US" sz="1200" smtClean="0">
                <a:solidFill>
                  <a:schemeClr val="bg1"/>
                </a:solidFill>
              </a:rPr>
              <a:pPr algn="l"/>
              <a:t>29</a:t>
            </a:fld>
            <a:endParaRPr lang="en-US" sz="1200" dirty="0">
              <a:solidFill>
                <a:schemeClr val="bg1"/>
              </a:solidFill>
            </a:endParaRPr>
          </a:p>
        </p:txBody>
      </p:sp>
      <p:sp>
        <p:nvSpPr>
          <p:cNvPr id="3" name="TextBox 2"/>
          <p:cNvSpPr txBox="1"/>
          <p:nvPr/>
        </p:nvSpPr>
        <p:spPr>
          <a:xfrm>
            <a:off x="457200" y="4572000"/>
            <a:ext cx="8458200" cy="2769989"/>
          </a:xfrm>
          <a:prstGeom prst="rect">
            <a:avLst/>
          </a:prstGeom>
          <a:noFill/>
        </p:spPr>
        <p:txBody>
          <a:bodyPr wrap="square" rtlCol="0">
            <a:spAutoFit/>
          </a:bodyPr>
          <a:lstStyle/>
          <a:p>
            <a:r>
              <a:rPr lang="en-US" sz="1100" baseline="30000" dirty="0" smtClean="0"/>
              <a:t>5</a:t>
            </a:r>
            <a:r>
              <a:rPr lang="en-US" sz="1100" dirty="0" smtClean="0"/>
              <a:t>Haynes </a:t>
            </a:r>
            <a:r>
              <a:rPr lang="en-US" sz="1100" dirty="0"/>
              <a:t>AB, Weiser TJ, Berry WB, et al. A surgical safety checklist to reduce morbidity and mortality in a global population. New England Journal of Medicine. 2009;360(5):491-9. PMID: </a:t>
            </a:r>
            <a:r>
              <a:rPr lang="en-US" sz="1100" dirty="0" smtClean="0"/>
              <a:t>19144931.</a:t>
            </a:r>
          </a:p>
          <a:p>
            <a:r>
              <a:rPr lang="en-US" sz="1100" baseline="30000" dirty="0"/>
              <a:t>6</a:t>
            </a:r>
            <a:r>
              <a:rPr lang="en-US" sz="1100" dirty="0" smtClean="0"/>
              <a:t>Neily </a:t>
            </a:r>
            <a:r>
              <a:rPr lang="en-US" sz="1100" dirty="0"/>
              <a:t>J, Mills PD, Yinong YX, et al. Association between implementation of a medical team training program and surgical mortality. JAMA. 2010;304(15):1693-1700. PMID: </a:t>
            </a:r>
            <a:r>
              <a:rPr lang="en-US" sz="1100" dirty="0" smtClean="0"/>
              <a:t>20959579.</a:t>
            </a:r>
          </a:p>
          <a:p>
            <a:r>
              <a:rPr lang="en-US" sz="1100" baseline="30000" dirty="0"/>
              <a:t>7</a:t>
            </a:r>
            <a:r>
              <a:rPr lang="en-US" sz="1100" dirty="0" smtClean="0"/>
              <a:t>Neily </a:t>
            </a:r>
            <a:r>
              <a:rPr lang="en-US" sz="1100" dirty="0"/>
              <a:t>J, Mills PD, Yinong YX. Association Between Implementation of a medical team training program and surgical morbidity. Arch Surgery. 2011 Dec;146(12):1368-73. PMID: </a:t>
            </a:r>
            <a:r>
              <a:rPr lang="en-US" sz="1100" dirty="0" smtClean="0"/>
              <a:t>22184295.</a:t>
            </a:r>
          </a:p>
          <a:p>
            <a:r>
              <a:rPr lang="en-US" sz="1100" baseline="30000" dirty="0"/>
              <a:t>8</a:t>
            </a:r>
            <a:r>
              <a:rPr lang="en-US" sz="1100" dirty="0" smtClean="0"/>
              <a:t>De </a:t>
            </a:r>
            <a:r>
              <a:rPr lang="en-US" sz="1100" dirty="0"/>
              <a:t>Vries EN, Hollman MW, Smorenburg SM, et al. Development and validation of the SURgical Patient Safety System (SURPASS) checklist. Quality and Safety in Health Care. 2009;18(2):121-6. PMID: </a:t>
            </a:r>
            <a:r>
              <a:rPr lang="en-US" sz="1100" dirty="0" smtClean="0"/>
              <a:t>19342526.</a:t>
            </a:r>
          </a:p>
          <a:p>
            <a:r>
              <a:rPr lang="en-US" sz="1100" baseline="30000" dirty="0"/>
              <a:t>9</a:t>
            </a:r>
            <a:r>
              <a:rPr lang="en-US" sz="1100" dirty="0" smtClean="0"/>
              <a:t>Van </a:t>
            </a:r>
            <a:r>
              <a:rPr lang="en-US" sz="1100" dirty="0"/>
              <a:t>Klei WA , Hoff RG, van Aarnhem EE, et al. Effects of the Introduction of the WHO “Surgical Safety Checklist” on In-Hospital Mortality. Annals of Surgery. 2012 Jan;255(1):44-9. PMID: 22123159.</a:t>
            </a:r>
          </a:p>
          <a:p>
            <a:r>
              <a:rPr lang="en-US" sz="1100" baseline="30000" dirty="0" smtClean="0"/>
              <a:t>10</a:t>
            </a:r>
            <a:r>
              <a:rPr lang="en-US" sz="1100" dirty="0" smtClean="0"/>
              <a:t>Bliss </a:t>
            </a:r>
            <a:r>
              <a:rPr lang="en-US" sz="1100" dirty="0"/>
              <a:t>LA, Ross-Richardson CB, Sanzara LJ, et al. Thirty-day outcomes support implementation of a surgical safety checklist</a:t>
            </a:r>
            <a:r>
              <a:rPr lang="en-US" sz="1100" i="1" dirty="0"/>
              <a:t>. </a:t>
            </a:r>
            <a:r>
              <a:rPr lang="en-US" sz="1100" dirty="0"/>
              <a:t>J Am Coll Surg. 2012 Dec;215(6):766-76. PMID: 22951032.</a:t>
            </a:r>
          </a:p>
          <a:p>
            <a:endParaRPr lang="en-US" sz="1200" dirty="0" smtClean="0"/>
          </a:p>
          <a:p>
            <a:endParaRPr lang="en-US" sz="1200" dirty="0"/>
          </a:p>
          <a:p>
            <a:endParaRPr lang="en-US" dirty="0"/>
          </a:p>
        </p:txBody>
      </p:sp>
    </p:spTree>
    <p:extLst>
      <p:ext uri="{BB962C8B-B14F-4D97-AF65-F5344CB8AC3E}">
        <p14:creationId xmlns:p14="http://schemas.microsoft.com/office/powerpoint/2010/main" val="366632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Autofit/>
          </a:bodyPr>
          <a:lstStyle/>
          <a:p>
            <a:r>
              <a:rPr lang="en-US" sz="2600" dirty="0" smtClean="0"/>
              <a:t>Communication and teamwork defined</a:t>
            </a:r>
          </a:p>
          <a:p>
            <a:r>
              <a:rPr lang="en-US" sz="2600" dirty="0"/>
              <a:t>Improving </a:t>
            </a:r>
            <a:r>
              <a:rPr lang="en-US" sz="2600" dirty="0" smtClean="0"/>
              <a:t>surgical </a:t>
            </a:r>
            <a:r>
              <a:rPr lang="en-US" sz="2600" dirty="0"/>
              <a:t>t</a:t>
            </a:r>
            <a:r>
              <a:rPr lang="en-US" sz="2600" dirty="0" smtClean="0"/>
              <a:t>eam </a:t>
            </a:r>
            <a:r>
              <a:rPr lang="en-US" sz="2600" dirty="0"/>
              <a:t>c</a:t>
            </a:r>
            <a:r>
              <a:rPr lang="en-US" sz="2600" dirty="0" smtClean="0"/>
              <a:t>ommunication with briefings </a:t>
            </a:r>
          </a:p>
          <a:p>
            <a:r>
              <a:rPr lang="en-US" sz="2600" dirty="0"/>
              <a:t>Improving </a:t>
            </a:r>
            <a:r>
              <a:rPr lang="en-US" sz="2600" dirty="0" smtClean="0"/>
              <a:t>surgical </a:t>
            </a:r>
            <a:r>
              <a:rPr lang="en-US" sz="2600" dirty="0"/>
              <a:t>t</a:t>
            </a:r>
            <a:r>
              <a:rPr lang="en-US" sz="2600" dirty="0" smtClean="0"/>
              <a:t>eam </a:t>
            </a:r>
            <a:r>
              <a:rPr lang="en-US" sz="2600" dirty="0"/>
              <a:t>c</a:t>
            </a:r>
            <a:r>
              <a:rPr lang="en-US" sz="2600" dirty="0" smtClean="0"/>
              <a:t>ommunication with debriefings </a:t>
            </a:r>
          </a:p>
          <a:p>
            <a:r>
              <a:rPr lang="en-US" sz="2600" dirty="0" smtClean="0"/>
              <a:t>The surgical </a:t>
            </a:r>
            <a:r>
              <a:rPr lang="en-US" sz="2600" dirty="0"/>
              <a:t>c</a:t>
            </a:r>
            <a:r>
              <a:rPr lang="en-US" sz="2600" dirty="0" smtClean="0"/>
              <a:t>hecklist as a communication and teamwork </a:t>
            </a:r>
            <a:r>
              <a:rPr lang="en-US" sz="2600" dirty="0"/>
              <a:t>t</a:t>
            </a:r>
            <a:r>
              <a:rPr lang="en-US" sz="2600" dirty="0" smtClean="0"/>
              <a:t>ool</a:t>
            </a:r>
          </a:p>
          <a:p>
            <a:r>
              <a:rPr lang="en-US" sz="2600" dirty="0" smtClean="0"/>
              <a:t>Customizing the surgical </a:t>
            </a:r>
            <a:r>
              <a:rPr lang="en-US" sz="2600" dirty="0"/>
              <a:t>c</a:t>
            </a:r>
            <a:r>
              <a:rPr lang="en-US" sz="2600" dirty="0" smtClean="0"/>
              <a:t>hecklist</a:t>
            </a:r>
          </a:p>
          <a:p>
            <a:r>
              <a:rPr lang="en-US" sz="2600" dirty="0" smtClean="0"/>
              <a:t>Speaking </a:t>
            </a:r>
            <a:r>
              <a:rPr lang="en-US" sz="2600" dirty="0"/>
              <a:t>u</a:t>
            </a:r>
            <a:r>
              <a:rPr lang="en-US" sz="2600" dirty="0" smtClean="0"/>
              <a:t>p </a:t>
            </a:r>
            <a:r>
              <a:rPr lang="en-US" sz="2600" dirty="0"/>
              <a:t>u</a:t>
            </a:r>
            <a:r>
              <a:rPr lang="en-US" sz="2600" dirty="0" smtClean="0"/>
              <a:t>sing </a:t>
            </a:r>
            <a:r>
              <a:rPr lang="en-US" sz="2600" dirty="0"/>
              <a:t>s</a:t>
            </a:r>
            <a:r>
              <a:rPr lang="en-US" sz="2600" dirty="0" smtClean="0"/>
              <a:t>tructured language </a:t>
            </a:r>
          </a:p>
          <a:p>
            <a:r>
              <a:rPr lang="en-US" sz="2600" dirty="0" smtClean="0"/>
              <a:t>Closed-loop </a:t>
            </a:r>
            <a:r>
              <a:rPr lang="en-US" sz="2600" dirty="0"/>
              <a:t>c</a:t>
            </a:r>
            <a:r>
              <a:rPr lang="en-US" sz="2600" dirty="0" smtClean="0"/>
              <a:t>ommunication</a:t>
            </a:r>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762391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a:t>WHO Surgical Safety </a:t>
            </a:r>
            <a:r>
              <a:rPr lang="en-US" dirty="0" smtClean="0"/>
              <a:t>Checklist</a:t>
            </a:r>
            <a:endParaRPr lang="en-US" dirty="0"/>
          </a:p>
          <a:p>
            <a:r>
              <a:rPr lang="en-US" dirty="0"/>
              <a:t>Safe Surgery </a:t>
            </a:r>
            <a:r>
              <a:rPr lang="en-US" dirty="0" smtClean="0"/>
              <a:t>2015</a:t>
            </a:r>
            <a:r>
              <a:rPr lang="en-US" dirty="0"/>
              <a:t> </a:t>
            </a:r>
            <a:r>
              <a:rPr lang="en-US" dirty="0" smtClean="0"/>
              <a:t>Checklist</a:t>
            </a:r>
            <a:endParaRPr lang="en-US" dirty="0"/>
          </a:p>
          <a:p>
            <a:r>
              <a:rPr lang="en-US" dirty="0"/>
              <a:t>Cardiac Surgery </a:t>
            </a:r>
            <a:r>
              <a:rPr lang="en-US" dirty="0" smtClean="0"/>
              <a:t>Checklist</a:t>
            </a:r>
            <a:endParaRPr lang="en-US" dirty="0"/>
          </a:p>
          <a:p>
            <a:r>
              <a:rPr lang="en-US" dirty="0" smtClean="0"/>
              <a:t>Endoscopy Checklist</a:t>
            </a:r>
          </a:p>
          <a:p>
            <a:r>
              <a:rPr lang="en-US" dirty="0" smtClean="0"/>
              <a:t>Ambulatory Surgery Center Checklist</a:t>
            </a:r>
            <a:endParaRPr lang="en-US" dirty="0"/>
          </a:p>
          <a:p>
            <a:endParaRPr lang="en-US" dirty="0"/>
          </a:p>
        </p:txBody>
      </p:sp>
      <p:sp>
        <p:nvSpPr>
          <p:cNvPr id="2" name="Title 1"/>
          <p:cNvSpPr>
            <a:spLocks noGrp="1"/>
          </p:cNvSpPr>
          <p:nvPr>
            <p:ph type="title"/>
          </p:nvPr>
        </p:nvSpPr>
        <p:spPr/>
        <p:txBody>
          <a:bodyPr>
            <a:normAutofit/>
          </a:bodyPr>
          <a:lstStyle/>
          <a:p>
            <a:r>
              <a:rPr lang="en-US" dirty="0"/>
              <a:t>Checklists </a:t>
            </a:r>
            <a:r>
              <a:rPr lang="en-US" dirty="0" smtClean="0"/>
              <a:t>Used </a:t>
            </a:r>
            <a:r>
              <a:rPr lang="en-US" dirty="0"/>
              <a:t>as Communication Tools</a:t>
            </a:r>
          </a:p>
        </p:txBody>
      </p:sp>
    </p:spTree>
    <p:extLst>
      <p:ext uri="{BB962C8B-B14F-4D97-AF65-F5344CB8AC3E}">
        <p14:creationId xmlns:p14="http://schemas.microsoft.com/office/powerpoint/2010/main" val="506150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Ambulatory Surgery Center Checklist</a:t>
            </a:r>
            <a:r>
              <a:rPr lang="en-US" dirty="0"/>
              <a:t>: </a:t>
            </a:r>
            <a:br>
              <a:rPr lang="en-US" dirty="0"/>
            </a:br>
            <a:r>
              <a:rPr lang="en-US" dirty="0"/>
              <a:t>Before Patient Enters Room</a:t>
            </a:r>
          </a:p>
        </p:txBody>
      </p:sp>
      <p:sp>
        <p:nvSpPr>
          <p:cNvPr id="4" name="Text Placeholder 3"/>
          <p:cNvSpPr>
            <a:spLocks noGrp="1"/>
          </p:cNvSpPr>
          <p:nvPr>
            <p:ph type="body" idx="1"/>
          </p:nvPr>
        </p:nvSpPr>
        <p:spPr>
          <a:xfrm>
            <a:off x="533400" y="1143000"/>
            <a:ext cx="3868737" cy="823912"/>
          </a:xfrm>
        </p:spPr>
        <p:txBody>
          <a:bodyPr>
            <a:normAutofit fontScale="92500"/>
          </a:bodyPr>
          <a:lstStyle/>
          <a:p>
            <a:r>
              <a:rPr lang="en-US" dirty="0"/>
              <a:t>Nurse, Anesthesia Professional, and Patient </a:t>
            </a:r>
            <a:r>
              <a:rPr lang="en-US" dirty="0" smtClean="0"/>
              <a:t>Review—</a:t>
            </a:r>
            <a:endParaRPr lang="en-US" dirty="0"/>
          </a:p>
        </p:txBody>
      </p:sp>
      <p:sp>
        <p:nvSpPr>
          <p:cNvPr id="2" name="Content Placeholder 1"/>
          <p:cNvSpPr>
            <a:spLocks noGrp="1"/>
          </p:cNvSpPr>
          <p:nvPr>
            <p:ph sz="half" idx="2"/>
          </p:nvPr>
        </p:nvSpPr>
        <p:spPr>
          <a:xfrm>
            <a:off x="533400" y="1905000"/>
            <a:ext cx="4017962" cy="4250510"/>
          </a:xfrm>
        </p:spPr>
        <p:txBody>
          <a:bodyPr>
            <a:normAutofit/>
          </a:bodyPr>
          <a:lstStyle/>
          <a:p>
            <a:r>
              <a:rPr lang="en-US" sz="2000" dirty="0" smtClean="0"/>
              <a:t>Patient </a:t>
            </a:r>
            <a:r>
              <a:rPr lang="en-US" sz="2000" dirty="0"/>
              <a:t>identification (name and </a:t>
            </a:r>
            <a:r>
              <a:rPr lang="en-US" sz="2000" dirty="0" smtClean="0"/>
              <a:t>date of birth)</a:t>
            </a:r>
            <a:endParaRPr lang="en-US" sz="2000" dirty="0"/>
          </a:p>
          <a:p>
            <a:r>
              <a:rPr lang="en-US" sz="2000" dirty="0"/>
              <a:t>Surgical site</a:t>
            </a:r>
          </a:p>
          <a:p>
            <a:r>
              <a:rPr lang="en-US" sz="2000" dirty="0"/>
              <a:t>Surgical procedure to be performed matches </a:t>
            </a:r>
            <a:r>
              <a:rPr lang="en-US" sz="2000" dirty="0" smtClean="0"/>
              <a:t>consent form</a:t>
            </a:r>
            <a:endParaRPr lang="en-US" sz="2000" dirty="0"/>
          </a:p>
          <a:p>
            <a:r>
              <a:rPr lang="en-US" sz="2000" dirty="0"/>
              <a:t>Site marked</a:t>
            </a:r>
          </a:p>
          <a:p>
            <a:r>
              <a:rPr lang="en-US" sz="2000" dirty="0"/>
              <a:t>Patient position</a:t>
            </a:r>
          </a:p>
          <a:p>
            <a:r>
              <a:rPr lang="en-US" sz="2000" dirty="0"/>
              <a:t>Known allergies</a:t>
            </a:r>
          </a:p>
          <a:p>
            <a:r>
              <a:rPr lang="en-US" sz="2000" dirty="0"/>
              <a:t>Patient weight</a:t>
            </a:r>
          </a:p>
          <a:p>
            <a:pPr lvl="1"/>
            <a:endParaRPr lang="en-US" dirty="0"/>
          </a:p>
        </p:txBody>
      </p:sp>
      <p:sp>
        <p:nvSpPr>
          <p:cNvPr id="5" name="Text Placeholder 4"/>
          <p:cNvSpPr>
            <a:spLocks noGrp="1"/>
          </p:cNvSpPr>
          <p:nvPr>
            <p:ph type="body" sz="quarter" idx="3"/>
          </p:nvPr>
        </p:nvSpPr>
        <p:spPr>
          <a:xfrm>
            <a:off x="4648200" y="1143000"/>
            <a:ext cx="3887788" cy="823912"/>
          </a:xfrm>
        </p:spPr>
        <p:txBody>
          <a:bodyPr>
            <a:normAutofit/>
          </a:bodyPr>
          <a:lstStyle/>
          <a:p>
            <a:r>
              <a:rPr lang="en-US" sz="2200" dirty="0"/>
              <a:t>Nurse and Anesthesia Professional </a:t>
            </a:r>
            <a:r>
              <a:rPr lang="en-US" sz="2200" dirty="0" smtClean="0"/>
              <a:t>Discuss</a:t>
            </a:r>
            <a:r>
              <a:rPr lang="en-US" sz="2000" dirty="0" smtClean="0"/>
              <a:t>—</a:t>
            </a:r>
            <a:endParaRPr lang="en-US" sz="2200" dirty="0"/>
          </a:p>
        </p:txBody>
      </p:sp>
      <p:sp>
        <p:nvSpPr>
          <p:cNvPr id="6" name="Content Placeholder 5"/>
          <p:cNvSpPr>
            <a:spLocks noGrp="1"/>
          </p:cNvSpPr>
          <p:nvPr>
            <p:ph sz="quarter" idx="4"/>
          </p:nvPr>
        </p:nvSpPr>
        <p:spPr>
          <a:xfrm>
            <a:off x="4648200" y="1981200"/>
            <a:ext cx="3887788" cy="4250510"/>
          </a:xfrm>
        </p:spPr>
        <p:txBody>
          <a:bodyPr>
            <a:normAutofit fontScale="32500" lnSpcReduction="20000"/>
          </a:bodyPr>
          <a:lstStyle/>
          <a:p>
            <a:r>
              <a:rPr lang="en-US" sz="4900" dirty="0"/>
              <a:t>Implants available in the </a:t>
            </a:r>
            <a:r>
              <a:rPr lang="en-US" sz="4900" dirty="0" smtClean="0"/>
              <a:t>operating room</a:t>
            </a:r>
            <a:endParaRPr lang="en-US" sz="4900" dirty="0"/>
          </a:p>
          <a:p>
            <a:pPr lvl="1"/>
            <a:r>
              <a:rPr lang="en-US" sz="4900" dirty="0"/>
              <a:t>Correct type and size</a:t>
            </a:r>
          </a:p>
          <a:p>
            <a:r>
              <a:rPr lang="en-US" sz="4900" dirty="0"/>
              <a:t>Essential imaging available</a:t>
            </a:r>
          </a:p>
          <a:p>
            <a:r>
              <a:rPr lang="en-US" sz="4900" dirty="0"/>
              <a:t>Risk of hypothermia - operation &gt;1 </a:t>
            </a:r>
            <a:r>
              <a:rPr lang="en-US" sz="4900" dirty="0" smtClean="0"/>
              <a:t>hour</a:t>
            </a:r>
            <a:endParaRPr lang="en-US" sz="4900" dirty="0"/>
          </a:p>
          <a:p>
            <a:pPr lvl="1"/>
            <a:r>
              <a:rPr lang="en-US" sz="4900" dirty="0"/>
              <a:t>Warmer in place</a:t>
            </a:r>
          </a:p>
          <a:p>
            <a:r>
              <a:rPr lang="en-US" sz="4900" dirty="0"/>
              <a:t>Risk of venous thromboembolism</a:t>
            </a:r>
          </a:p>
          <a:p>
            <a:pPr lvl="1"/>
            <a:r>
              <a:rPr lang="en-US" sz="4900" dirty="0"/>
              <a:t>Boots and/or anticoagulants in place </a:t>
            </a:r>
          </a:p>
          <a:p>
            <a:r>
              <a:rPr lang="en-US" sz="4900" dirty="0"/>
              <a:t>Anesthesia safety check is completed</a:t>
            </a:r>
          </a:p>
          <a:p>
            <a:r>
              <a:rPr lang="en-US" sz="4900" dirty="0"/>
              <a:t>Type of anesthesia</a:t>
            </a:r>
          </a:p>
          <a:p>
            <a:r>
              <a:rPr lang="en-US" sz="4900" dirty="0"/>
              <a:t>Anticipated airway and aspiration risk</a:t>
            </a:r>
          </a:p>
          <a:p>
            <a:r>
              <a:rPr lang="en-US" sz="4900" dirty="0" smtClean="0"/>
              <a:t>Changes </a:t>
            </a:r>
            <a:r>
              <a:rPr lang="en-US" sz="4900" dirty="0"/>
              <a:t>in patient’s cardiac history</a:t>
            </a:r>
          </a:p>
          <a:p>
            <a:r>
              <a:rPr lang="en-US" sz="4900" dirty="0" smtClean="0"/>
              <a:t>Changes </a:t>
            </a:r>
            <a:r>
              <a:rPr lang="en-US" sz="4900" dirty="0"/>
              <a:t>in patient’s respiratory history</a:t>
            </a:r>
          </a:p>
          <a:p>
            <a:endParaRPr lang="en-US" dirty="0"/>
          </a:p>
        </p:txBody>
      </p:sp>
    </p:spTree>
    <p:extLst>
      <p:ext uri="{BB962C8B-B14F-4D97-AF65-F5344CB8AC3E}">
        <p14:creationId xmlns:p14="http://schemas.microsoft.com/office/powerpoint/2010/main" val="4110131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Ambulatory Surgery Center Checklist:</a:t>
            </a:r>
            <a:br>
              <a:rPr lang="en-US" dirty="0" smtClean="0"/>
            </a:br>
            <a:r>
              <a:rPr lang="en-US" dirty="0" smtClean="0"/>
              <a:t> </a:t>
            </a:r>
            <a:r>
              <a:rPr lang="en-US" dirty="0"/>
              <a:t>Before Skin Incision</a:t>
            </a:r>
          </a:p>
        </p:txBody>
      </p:sp>
      <p:sp>
        <p:nvSpPr>
          <p:cNvPr id="3" name="Text Placeholder 2"/>
          <p:cNvSpPr>
            <a:spLocks noGrp="1"/>
          </p:cNvSpPr>
          <p:nvPr>
            <p:ph type="body" idx="1"/>
          </p:nvPr>
        </p:nvSpPr>
        <p:spPr>
          <a:xfrm>
            <a:off x="533400" y="1143000"/>
            <a:ext cx="3868737" cy="823912"/>
          </a:xfrm>
        </p:spPr>
        <p:txBody>
          <a:bodyPr/>
          <a:lstStyle/>
          <a:p>
            <a:r>
              <a:rPr lang="en-US" dirty="0" smtClean="0"/>
              <a:t>Before Skin Incision</a:t>
            </a:r>
            <a:endParaRPr lang="en-US" dirty="0"/>
          </a:p>
        </p:txBody>
      </p:sp>
      <p:sp>
        <p:nvSpPr>
          <p:cNvPr id="4" name="Content Placeholder 3"/>
          <p:cNvSpPr>
            <a:spLocks noGrp="1"/>
          </p:cNvSpPr>
          <p:nvPr>
            <p:ph sz="half" idx="2"/>
          </p:nvPr>
        </p:nvSpPr>
        <p:spPr>
          <a:xfrm>
            <a:off x="609600" y="1905000"/>
            <a:ext cx="3868737" cy="4250510"/>
          </a:xfrm>
        </p:spPr>
        <p:txBody>
          <a:bodyPr>
            <a:normAutofit fontScale="55000" lnSpcReduction="20000"/>
          </a:bodyPr>
          <a:lstStyle/>
          <a:p>
            <a:r>
              <a:rPr lang="en-US" dirty="0"/>
              <a:t>Entire surgical </a:t>
            </a:r>
            <a:r>
              <a:rPr lang="en-US" dirty="0" smtClean="0"/>
              <a:t>team</a:t>
            </a:r>
            <a:endParaRPr lang="en-US" dirty="0"/>
          </a:p>
          <a:p>
            <a:pPr lvl="1"/>
            <a:r>
              <a:rPr lang="en-US" dirty="0"/>
              <a:t>Is everyone ready to perform the </a:t>
            </a:r>
            <a:r>
              <a:rPr lang="en-US" dirty="0" smtClean="0"/>
              <a:t>timeout</a:t>
            </a:r>
            <a:r>
              <a:rPr lang="en-US" dirty="0"/>
              <a:t>?</a:t>
            </a:r>
          </a:p>
          <a:p>
            <a:pPr lvl="1"/>
            <a:r>
              <a:rPr lang="en-US" dirty="0"/>
              <a:t>Please state your name and role.</a:t>
            </a:r>
          </a:p>
          <a:p>
            <a:r>
              <a:rPr lang="en-US" dirty="0"/>
              <a:t>Surgeon, nurse, and anesthesia professional perform the </a:t>
            </a:r>
            <a:r>
              <a:rPr lang="en-US" dirty="0" smtClean="0"/>
              <a:t>timeout</a:t>
            </a:r>
            <a:endParaRPr lang="en-US" dirty="0"/>
          </a:p>
          <a:p>
            <a:pPr lvl="1"/>
            <a:r>
              <a:rPr lang="en-US" dirty="0" smtClean="0"/>
              <a:t>Patient’s </a:t>
            </a:r>
            <a:r>
              <a:rPr lang="en-US" dirty="0"/>
              <a:t>name</a:t>
            </a:r>
          </a:p>
          <a:p>
            <a:pPr lvl="1"/>
            <a:r>
              <a:rPr lang="en-US" dirty="0"/>
              <a:t>Planned surgical procedure matches listing on the consent form</a:t>
            </a:r>
          </a:p>
          <a:p>
            <a:pPr lvl="1"/>
            <a:r>
              <a:rPr lang="en-US" dirty="0"/>
              <a:t>Surgical site</a:t>
            </a:r>
          </a:p>
          <a:p>
            <a:pPr lvl="1"/>
            <a:r>
              <a:rPr lang="en-US" dirty="0"/>
              <a:t>Has antibiotic prophylaxis been given within the last 60 minutes, if indicated?</a:t>
            </a:r>
          </a:p>
          <a:p>
            <a:endParaRPr lang="en-US" dirty="0"/>
          </a:p>
        </p:txBody>
      </p:sp>
      <p:sp>
        <p:nvSpPr>
          <p:cNvPr id="5" name="Text Placeholder 4"/>
          <p:cNvSpPr>
            <a:spLocks noGrp="1"/>
          </p:cNvSpPr>
          <p:nvPr>
            <p:ph type="body" sz="quarter" idx="3"/>
          </p:nvPr>
        </p:nvSpPr>
        <p:spPr>
          <a:xfrm>
            <a:off x="4648200" y="1143000"/>
            <a:ext cx="3887788" cy="823912"/>
          </a:xfrm>
        </p:spPr>
        <p:txBody>
          <a:bodyPr/>
          <a:lstStyle/>
          <a:p>
            <a:r>
              <a:rPr lang="en-US" dirty="0"/>
              <a:t>Briefing</a:t>
            </a:r>
          </a:p>
        </p:txBody>
      </p:sp>
      <p:sp>
        <p:nvSpPr>
          <p:cNvPr id="6" name="Content Placeholder 5"/>
          <p:cNvSpPr>
            <a:spLocks noGrp="1"/>
          </p:cNvSpPr>
          <p:nvPr>
            <p:ph sz="quarter" idx="4"/>
          </p:nvPr>
        </p:nvSpPr>
        <p:spPr>
          <a:xfrm>
            <a:off x="4724400" y="1905000"/>
            <a:ext cx="3887788" cy="4250510"/>
          </a:xfrm>
        </p:spPr>
        <p:txBody>
          <a:bodyPr>
            <a:normAutofit fontScale="47500" lnSpcReduction="20000"/>
          </a:bodyPr>
          <a:lstStyle/>
          <a:p>
            <a:r>
              <a:rPr lang="en-US" dirty="0"/>
              <a:t>Surgeon shares—</a:t>
            </a:r>
          </a:p>
          <a:p>
            <a:pPr lvl="1"/>
            <a:r>
              <a:rPr lang="en-US" dirty="0"/>
              <a:t>Any changes to operative plan and possible difficulties</a:t>
            </a:r>
          </a:p>
          <a:p>
            <a:r>
              <a:rPr lang="en-US" dirty="0"/>
              <a:t>Anesthesia professional shares</a:t>
            </a:r>
            <a:r>
              <a:rPr lang="en-US" dirty="0" smtClean="0"/>
              <a:t>—</a:t>
            </a:r>
            <a:endParaRPr lang="en-US" dirty="0"/>
          </a:p>
          <a:p>
            <a:pPr lvl="1"/>
            <a:r>
              <a:rPr lang="en-US" dirty="0"/>
              <a:t>Anesthetic plan</a:t>
            </a:r>
          </a:p>
          <a:p>
            <a:pPr lvl="1"/>
            <a:r>
              <a:rPr lang="en-US" dirty="0"/>
              <a:t>Airway and other concerns</a:t>
            </a:r>
          </a:p>
          <a:p>
            <a:r>
              <a:rPr lang="en-US" dirty="0"/>
              <a:t>Circulating nurse and scrub tech share</a:t>
            </a:r>
            <a:r>
              <a:rPr lang="en-US" dirty="0" smtClean="0"/>
              <a:t>—</a:t>
            </a:r>
            <a:endParaRPr lang="en-US" dirty="0"/>
          </a:p>
          <a:p>
            <a:pPr lvl="1"/>
            <a:r>
              <a:rPr lang="en-US" dirty="0"/>
              <a:t>Equipment issues</a:t>
            </a:r>
          </a:p>
          <a:p>
            <a:pPr lvl="1"/>
            <a:r>
              <a:rPr lang="en-US" dirty="0"/>
              <a:t>Other concerns</a:t>
            </a:r>
          </a:p>
          <a:p>
            <a:r>
              <a:rPr lang="en-US" dirty="0"/>
              <a:t>Circulating nurse and scrub tech confirm</a:t>
            </a:r>
            <a:r>
              <a:rPr lang="en-US" dirty="0" smtClean="0"/>
              <a:t>—</a:t>
            </a:r>
            <a:endParaRPr lang="en-US" dirty="0"/>
          </a:p>
          <a:p>
            <a:pPr lvl="1"/>
            <a:r>
              <a:rPr lang="en-US" dirty="0"/>
              <a:t>All medications are correct and labeled</a:t>
            </a:r>
          </a:p>
          <a:p>
            <a:pPr lvl="1"/>
            <a:r>
              <a:rPr lang="en-US" dirty="0"/>
              <a:t>Implant type and size</a:t>
            </a:r>
          </a:p>
          <a:p>
            <a:r>
              <a:rPr lang="en-US" dirty="0"/>
              <a:t>Surgeon states</a:t>
            </a:r>
            <a:r>
              <a:rPr lang="en-US" dirty="0" smtClean="0"/>
              <a:t>—</a:t>
            </a:r>
            <a:endParaRPr lang="en-US" dirty="0"/>
          </a:p>
          <a:p>
            <a:pPr lvl="1"/>
            <a:r>
              <a:rPr lang="en-US" dirty="0"/>
              <a:t>“Does anybody have any concerns? If you see something that concerns you during this case, please speak </a:t>
            </a:r>
            <a:r>
              <a:rPr lang="en-US" dirty="0" smtClean="0"/>
              <a:t>up”</a:t>
            </a:r>
            <a:endParaRPr lang="en-US" dirty="0"/>
          </a:p>
        </p:txBody>
      </p:sp>
    </p:spTree>
    <p:extLst>
      <p:ext uri="{BB962C8B-B14F-4D97-AF65-F5344CB8AC3E}">
        <p14:creationId xmlns:p14="http://schemas.microsoft.com/office/powerpoint/2010/main" val="1385780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Ambulatory Surgery Center Checklist</a:t>
            </a:r>
            <a:r>
              <a:rPr lang="en-US" dirty="0"/>
              <a:t>:</a:t>
            </a:r>
            <a:br>
              <a:rPr lang="en-US" dirty="0"/>
            </a:br>
            <a:r>
              <a:rPr lang="en-US" dirty="0"/>
              <a:t>Before Patient Leaves the Room</a:t>
            </a:r>
          </a:p>
        </p:txBody>
      </p:sp>
      <p:sp>
        <p:nvSpPr>
          <p:cNvPr id="3" name="Text Placeholder 2"/>
          <p:cNvSpPr>
            <a:spLocks noGrp="1"/>
          </p:cNvSpPr>
          <p:nvPr>
            <p:ph type="body" idx="1"/>
          </p:nvPr>
        </p:nvSpPr>
        <p:spPr>
          <a:xfrm>
            <a:off x="533400" y="1143000"/>
            <a:ext cx="3868737" cy="823912"/>
          </a:xfrm>
        </p:spPr>
        <p:txBody>
          <a:bodyPr/>
          <a:lstStyle/>
          <a:p>
            <a:r>
              <a:rPr lang="en-US" dirty="0" smtClean="0"/>
              <a:t>Before Patient Leaves Room</a:t>
            </a:r>
            <a:endParaRPr lang="en-US" dirty="0"/>
          </a:p>
        </p:txBody>
      </p:sp>
      <p:sp>
        <p:nvSpPr>
          <p:cNvPr id="4" name="Content Placeholder 3"/>
          <p:cNvSpPr>
            <a:spLocks noGrp="1"/>
          </p:cNvSpPr>
          <p:nvPr>
            <p:ph sz="half" idx="2"/>
          </p:nvPr>
        </p:nvSpPr>
        <p:spPr>
          <a:xfrm>
            <a:off x="533400" y="1905000"/>
            <a:ext cx="4017962" cy="4250510"/>
          </a:xfrm>
        </p:spPr>
        <p:txBody>
          <a:bodyPr>
            <a:normAutofit fontScale="92500"/>
          </a:bodyPr>
          <a:lstStyle/>
          <a:p>
            <a:r>
              <a:rPr lang="en-US" sz="2600" dirty="0"/>
              <a:t>Nurse reviews with team</a:t>
            </a:r>
            <a:r>
              <a:rPr lang="en-US" sz="2600" dirty="0" smtClean="0"/>
              <a:t>—</a:t>
            </a:r>
            <a:endParaRPr lang="en-US" sz="2600" dirty="0"/>
          </a:p>
          <a:p>
            <a:pPr lvl="1"/>
            <a:r>
              <a:rPr lang="en-US" sz="2600" dirty="0"/>
              <a:t>Instrument, sponge, and needle counts are correct</a:t>
            </a:r>
          </a:p>
          <a:p>
            <a:pPr lvl="1"/>
            <a:r>
              <a:rPr lang="en-US" sz="2600" dirty="0"/>
              <a:t>Name of the procedure performed</a:t>
            </a:r>
          </a:p>
          <a:p>
            <a:pPr lvl="1"/>
            <a:r>
              <a:rPr lang="en-US" sz="2600" dirty="0"/>
              <a:t>Specimen labeling</a:t>
            </a:r>
          </a:p>
          <a:p>
            <a:pPr lvl="2"/>
            <a:r>
              <a:rPr lang="en-US" sz="2600" dirty="0"/>
              <a:t>Read back specimen labeling including patient’s name</a:t>
            </a:r>
          </a:p>
          <a:p>
            <a:endParaRPr lang="en-US" dirty="0"/>
          </a:p>
        </p:txBody>
      </p:sp>
      <p:sp>
        <p:nvSpPr>
          <p:cNvPr id="5" name="Text Placeholder 4"/>
          <p:cNvSpPr>
            <a:spLocks noGrp="1"/>
          </p:cNvSpPr>
          <p:nvPr>
            <p:ph type="body" sz="quarter" idx="3"/>
          </p:nvPr>
        </p:nvSpPr>
        <p:spPr>
          <a:xfrm>
            <a:off x="4724400" y="1143000"/>
            <a:ext cx="3887788" cy="823912"/>
          </a:xfrm>
        </p:spPr>
        <p:txBody>
          <a:bodyPr/>
          <a:lstStyle/>
          <a:p>
            <a:r>
              <a:rPr lang="en-US" dirty="0" smtClean="0"/>
              <a:t>Debriefing</a:t>
            </a:r>
            <a:endParaRPr lang="en-US" dirty="0"/>
          </a:p>
        </p:txBody>
      </p:sp>
      <p:sp>
        <p:nvSpPr>
          <p:cNvPr id="6" name="Content Placeholder 5"/>
          <p:cNvSpPr>
            <a:spLocks noGrp="1"/>
          </p:cNvSpPr>
          <p:nvPr>
            <p:ph sz="quarter" idx="4"/>
          </p:nvPr>
        </p:nvSpPr>
        <p:spPr>
          <a:xfrm>
            <a:off x="4724400" y="1905000"/>
            <a:ext cx="3887788" cy="4250510"/>
          </a:xfrm>
        </p:spPr>
        <p:txBody>
          <a:bodyPr>
            <a:normAutofit fontScale="92500"/>
          </a:bodyPr>
          <a:lstStyle/>
          <a:p>
            <a:r>
              <a:rPr lang="en-US" sz="2600" dirty="0"/>
              <a:t>Surgical team discusses</a:t>
            </a:r>
            <a:r>
              <a:rPr lang="en-US" sz="2600" dirty="0" smtClean="0"/>
              <a:t>—</a:t>
            </a:r>
            <a:endParaRPr lang="en-US" sz="2600" dirty="0"/>
          </a:p>
          <a:p>
            <a:pPr lvl="1"/>
            <a:r>
              <a:rPr lang="en-US" sz="2600" dirty="0"/>
              <a:t>Equipment problems that need to be addressed</a:t>
            </a:r>
          </a:p>
          <a:p>
            <a:pPr lvl="1"/>
            <a:r>
              <a:rPr lang="en-US" sz="2600" dirty="0"/>
              <a:t>Key concerns for patient recovery and management</a:t>
            </a:r>
          </a:p>
          <a:p>
            <a:pPr lvl="1"/>
            <a:r>
              <a:rPr lang="en-US" sz="2600" dirty="0" smtClean="0"/>
              <a:t>Actions needed </a:t>
            </a:r>
            <a:r>
              <a:rPr lang="en-US" sz="2600" dirty="0"/>
              <a:t>to make the next case safer or more efficient</a:t>
            </a:r>
          </a:p>
          <a:p>
            <a:endParaRPr lang="en-US" dirty="0"/>
          </a:p>
        </p:txBody>
      </p:sp>
    </p:spTree>
    <p:extLst>
      <p:ext uri="{BB962C8B-B14F-4D97-AF65-F5344CB8AC3E}">
        <p14:creationId xmlns:p14="http://schemas.microsoft.com/office/powerpoint/2010/main" val="1707993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pPr marL="0" indent="0">
              <a:buNone/>
            </a:pPr>
            <a:r>
              <a:rPr lang="en-US" dirty="0" smtClean="0"/>
              <a:t>This section </a:t>
            </a:r>
            <a:r>
              <a:rPr lang="en-US" dirty="0"/>
              <a:t>covers</a:t>
            </a:r>
            <a:r>
              <a:rPr lang="en-US" dirty="0" smtClean="0"/>
              <a:t>—</a:t>
            </a:r>
          </a:p>
          <a:p>
            <a:r>
              <a:rPr lang="en-US" dirty="0" smtClean="0"/>
              <a:t>How to build </a:t>
            </a:r>
            <a:r>
              <a:rPr lang="en-US" dirty="0"/>
              <a:t>an implementation team</a:t>
            </a:r>
          </a:p>
          <a:p>
            <a:r>
              <a:rPr lang="en-US" dirty="0" smtClean="0"/>
              <a:t>What to </a:t>
            </a:r>
            <a:r>
              <a:rPr lang="en-US" dirty="0"/>
              <a:t>think about when </a:t>
            </a:r>
            <a:r>
              <a:rPr lang="en-US" dirty="0" smtClean="0"/>
              <a:t>customizing </a:t>
            </a:r>
            <a:r>
              <a:rPr lang="en-US" dirty="0"/>
              <a:t>your checklist</a:t>
            </a:r>
          </a:p>
          <a:p>
            <a:r>
              <a:rPr lang="en-US" dirty="0" smtClean="0"/>
              <a:t>How to test </a:t>
            </a:r>
            <a:r>
              <a:rPr lang="en-US" dirty="0"/>
              <a:t>your checklist outside of the patient environment using </a:t>
            </a:r>
            <a:r>
              <a:rPr lang="en-US" dirty="0" smtClean="0"/>
              <a:t>tabletop </a:t>
            </a:r>
            <a:r>
              <a:rPr lang="en-US" dirty="0"/>
              <a:t>simulation</a:t>
            </a:r>
          </a:p>
          <a:p>
            <a:r>
              <a:rPr lang="en-US" dirty="0" smtClean="0"/>
              <a:t>How to test </a:t>
            </a:r>
            <a:r>
              <a:rPr lang="en-US" dirty="0"/>
              <a:t>your checklist in the patient environment </a:t>
            </a:r>
          </a:p>
        </p:txBody>
      </p:sp>
      <p:sp>
        <p:nvSpPr>
          <p:cNvPr id="2" name="Title 1"/>
          <p:cNvSpPr>
            <a:spLocks noGrp="1"/>
          </p:cNvSpPr>
          <p:nvPr>
            <p:ph type="title"/>
          </p:nvPr>
        </p:nvSpPr>
        <p:spPr/>
        <p:txBody>
          <a:bodyPr/>
          <a:lstStyle/>
          <a:p>
            <a:r>
              <a:rPr lang="en-US" dirty="0" smtClean="0"/>
              <a:t>Customizing the Surgical Checklist</a:t>
            </a:r>
            <a:endParaRPr lang="en-US" dirty="0"/>
          </a:p>
        </p:txBody>
      </p:sp>
    </p:spTree>
    <p:extLst>
      <p:ext uri="{BB962C8B-B14F-4D97-AF65-F5344CB8AC3E}">
        <p14:creationId xmlns:p14="http://schemas.microsoft.com/office/powerpoint/2010/main" val="2903245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Create a team that will help lead this work in your facility </a:t>
            </a:r>
          </a:p>
          <a:p>
            <a:r>
              <a:rPr lang="en-US" dirty="0" smtClean="0"/>
              <a:t>At a minimum the team should include at least </a:t>
            </a:r>
            <a:r>
              <a:rPr lang="en-US" dirty="0"/>
              <a:t>one</a:t>
            </a:r>
            <a:r>
              <a:rPr lang="en-US" dirty="0" smtClean="0"/>
              <a:t>—</a:t>
            </a:r>
          </a:p>
          <a:p>
            <a:pPr lvl="1"/>
            <a:r>
              <a:rPr lang="en-US" dirty="0"/>
              <a:t>Administrator </a:t>
            </a:r>
          </a:p>
          <a:p>
            <a:pPr lvl="1"/>
            <a:r>
              <a:rPr lang="en-US" dirty="0" smtClean="0"/>
              <a:t>Surgeon/physician</a:t>
            </a:r>
          </a:p>
          <a:p>
            <a:pPr lvl="1"/>
            <a:r>
              <a:rPr lang="en-US" dirty="0" smtClean="0"/>
              <a:t>Anesthesia professional</a:t>
            </a:r>
          </a:p>
          <a:p>
            <a:pPr lvl="1"/>
            <a:r>
              <a:rPr lang="en-US" dirty="0"/>
              <a:t>Nurse</a:t>
            </a:r>
          </a:p>
          <a:p>
            <a:pPr lvl="1"/>
            <a:r>
              <a:rPr lang="en-US" dirty="0" smtClean="0"/>
              <a:t>Scrub technician </a:t>
            </a:r>
          </a:p>
        </p:txBody>
      </p:sp>
      <p:sp>
        <p:nvSpPr>
          <p:cNvPr id="2" name="Title 1"/>
          <p:cNvSpPr>
            <a:spLocks noGrp="1"/>
          </p:cNvSpPr>
          <p:nvPr>
            <p:ph type="title"/>
          </p:nvPr>
        </p:nvSpPr>
        <p:spPr/>
        <p:txBody>
          <a:bodyPr/>
          <a:lstStyle/>
          <a:p>
            <a:r>
              <a:rPr lang="en-US" dirty="0" smtClean="0"/>
              <a:t>Building an Implementation </a:t>
            </a:r>
            <a:r>
              <a:rPr lang="en-US" dirty="0"/>
              <a:t>T</a:t>
            </a:r>
            <a:r>
              <a:rPr lang="en-US" dirty="0" smtClean="0"/>
              <a:t>eam </a:t>
            </a:r>
            <a:endParaRPr lang="en-US" dirty="0"/>
          </a:p>
        </p:txBody>
      </p:sp>
      <p:pic>
        <p:nvPicPr>
          <p:cNvPr id="5" name="Picture 4" descr="clip art of four people and leader, with three people raising their hands and leader pointing to someone to pick that person"/>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2400" y="2895600"/>
            <a:ext cx="5977466" cy="4483100"/>
          </a:xfrm>
          <a:prstGeom prst="rect">
            <a:avLst/>
          </a:prstGeom>
        </p:spPr>
      </p:pic>
    </p:spTree>
    <p:extLst>
      <p:ext uri="{BB962C8B-B14F-4D97-AF65-F5344CB8AC3E}">
        <p14:creationId xmlns:p14="http://schemas.microsoft.com/office/powerpoint/2010/main" val="3933007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smtClean="0"/>
              <a:t>It should be customized to fit the needs of your facility</a:t>
            </a:r>
          </a:p>
          <a:p>
            <a:r>
              <a:rPr lang="en-US" dirty="0" smtClean="0"/>
              <a:t>Think </a:t>
            </a:r>
            <a:r>
              <a:rPr lang="en-US" dirty="0"/>
              <a:t>about—</a:t>
            </a:r>
            <a:endParaRPr lang="en-US" dirty="0" smtClean="0"/>
          </a:p>
          <a:p>
            <a:pPr lvl="1"/>
            <a:r>
              <a:rPr lang="en-US" dirty="0" smtClean="0"/>
              <a:t>Cases </a:t>
            </a:r>
          </a:p>
          <a:p>
            <a:pPr lvl="1"/>
            <a:r>
              <a:rPr lang="en-US" dirty="0" smtClean="0"/>
              <a:t>Patient population</a:t>
            </a:r>
          </a:p>
          <a:p>
            <a:pPr lvl="1"/>
            <a:r>
              <a:rPr lang="en-US" dirty="0" smtClean="0"/>
              <a:t>Special needs</a:t>
            </a:r>
          </a:p>
          <a:p>
            <a:r>
              <a:rPr lang="en-US" dirty="0" smtClean="0"/>
              <a:t>Do not make your checklist too long</a:t>
            </a:r>
          </a:p>
          <a:p>
            <a:pPr marL="0" indent="0">
              <a:buNone/>
            </a:pPr>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Things To Consider When Customizing Your Checklist</a:t>
            </a:r>
            <a:endParaRPr lang="en-US" dirty="0"/>
          </a:p>
        </p:txBody>
      </p:sp>
    </p:spTree>
    <p:extLst>
      <p:ext uri="{BB962C8B-B14F-4D97-AF65-F5344CB8AC3E}">
        <p14:creationId xmlns:p14="http://schemas.microsoft.com/office/powerpoint/2010/main" val="3870072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02859"/>
            <a:ext cx="8229600" cy="828772"/>
          </a:xfrm>
        </p:spPr>
        <p:txBody>
          <a:bodyPr>
            <a:normAutofit fontScale="90000"/>
          </a:bodyPr>
          <a:lstStyle/>
          <a:p>
            <a:r>
              <a:rPr lang="en-US" dirty="0"/>
              <a:t>When Considering Items for the Checklist, </a:t>
            </a:r>
            <a:r>
              <a:rPr lang="en-US" dirty="0" smtClean="0"/>
              <a:t>Ask—</a:t>
            </a:r>
            <a:r>
              <a:rPr lang="en-US" dirty="0"/>
              <a:t/>
            </a:r>
            <a:br>
              <a:rPr lang="en-US" dirty="0"/>
            </a:br>
            <a:endParaRPr lang="en-US" dirty="0"/>
          </a:p>
        </p:txBody>
      </p:sp>
      <p:graphicFrame>
        <p:nvGraphicFramePr>
          <p:cNvPr id="3" name="Content Placeholder 2" descr="Is it a critical safety step at risk of being missed?&#10; Known Allergies&#10; Essential Imaging&#10; Antibiotic Prophylaxis&#10;Is it a safety step that you might not have noticed if it wasn’t executed? &#10; Iodine/Tinted Prep - Doesn’t belong on a checklist&#10; Antibiotic Prophylaxis - Does belong on a checklist &#10;Is it an item discussed at a time when all relevant team members are present?&#10; Changes to the operative/procedure plan&#10;Is the checklist is the best way to take care of it?&#10; Fire Risk Assessment&#10; Hair Removal&#10; Checking Pressure Points&#10;Can something can be done about it?&#10; Hair removal &#10;Does it improve communication among team members and set a positive tone?&#10; Team Introductions&#10; Surgeon/physician asks team members to voice concerns during the case&#10;"/>
          <p:cNvGraphicFramePr>
            <a:graphicFrameLocks noGrp="1"/>
          </p:cNvGraphicFramePr>
          <p:nvPr>
            <p:ph sz="quarter" idx="11"/>
            <p:extLst>
              <p:ext uri="{D42A27DB-BD31-4B8C-83A1-F6EECF244321}">
                <p14:modId xmlns:p14="http://schemas.microsoft.com/office/powerpoint/2010/main" val="1100598352"/>
              </p:ext>
            </p:extLst>
          </p:nvPr>
        </p:nvGraphicFramePr>
        <p:xfrm>
          <a:off x="152400" y="10668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32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vert="horz" lIns="91440" tIns="45720" rIns="91440" bIns="45720" rtlCol="0">
            <a:normAutofit/>
          </a:bodyPr>
          <a:lstStyle/>
          <a:p>
            <a:pPr>
              <a:spcAft>
                <a:spcPts val="1200"/>
              </a:spcAft>
            </a:pPr>
            <a:r>
              <a:rPr lang="en-US" sz="2600" dirty="0"/>
              <a:t>This is the first place to try your checklist after making </a:t>
            </a:r>
            <a:r>
              <a:rPr lang="en-US" sz="2600" dirty="0" smtClean="0"/>
              <a:t>changes.</a:t>
            </a:r>
          </a:p>
          <a:p>
            <a:pPr>
              <a:spcAft>
                <a:spcPts val="1200"/>
              </a:spcAft>
            </a:pPr>
            <a:r>
              <a:rPr lang="en-US" sz="2600" dirty="0" smtClean="0"/>
              <a:t>Testing the checklist outside of the operating room/procedure room helps identify items you may want to change without making mistakes on patients.</a:t>
            </a:r>
          </a:p>
          <a:p>
            <a:pPr>
              <a:spcAft>
                <a:spcPts val="1200"/>
              </a:spcAft>
            </a:pPr>
            <a:r>
              <a:rPr lang="en-US" sz="2600" dirty="0" smtClean="0"/>
              <a:t>Say </a:t>
            </a:r>
            <a:r>
              <a:rPr lang="en-US" sz="2600" dirty="0"/>
              <a:t>the words on the checklist </a:t>
            </a:r>
            <a:r>
              <a:rPr lang="en-US" sz="2600" dirty="0" smtClean="0"/>
              <a:t>aloud and pretend you are in a real case. Often the words look </a:t>
            </a:r>
            <a:r>
              <a:rPr lang="en-US" sz="2600" dirty="0"/>
              <a:t>good on </a:t>
            </a:r>
            <a:r>
              <a:rPr lang="en-US" sz="2600" dirty="0" smtClean="0"/>
              <a:t>paper </a:t>
            </a:r>
            <a:r>
              <a:rPr lang="en-US" sz="2600" dirty="0"/>
              <a:t>but </a:t>
            </a:r>
            <a:r>
              <a:rPr lang="en-US" sz="2600" dirty="0" smtClean="0"/>
              <a:t>do </a:t>
            </a:r>
            <a:r>
              <a:rPr lang="en-US" sz="2600" dirty="0"/>
              <a:t>not </a:t>
            </a:r>
            <a:r>
              <a:rPr lang="en-US" sz="2600" dirty="0" smtClean="0"/>
              <a:t>necessarily reflect </a:t>
            </a:r>
            <a:r>
              <a:rPr lang="en-US" sz="2600" dirty="0"/>
              <a:t>what you would say in an actual </a:t>
            </a:r>
            <a:r>
              <a:rPr lang="en-US" sz="2600" dirty="0" smtClean="0"/>
              <a:t>case.</a:t>
            </a:r>
          </a:p>
          <a:p>
            <a:pPr marL="0" indent="0">
              <a:spcAft>
                <a:spcPts val="1200"/>
              </a:spcAft>
              <a:buNone/>
            </a:pPr>
            <a:endParaRPr lang="en-US" dirty="0" smtClean="0"/>
          </a:p>
          <a:p>
            <a:pPr marL="0" indent="0">
              <a:spcAft>
                <a:spcPts val="1200"/>
              </a:spcAft>
              <a:buNone/>
            </a:pPr>
            <a:endParaRPr lang="en-US" dirty="0"/>
          </a:p>
        </p:txBody>
      </p:sp>
      <p:sp>
        <p:nvSpPr>
          <p:cNvPr id="6" name="Title 5"/>
          <p:cNvSpPr>
            <a:spLocks noGrp="1"/>
          </p:cNvSpPr>
          <p:nvPr>
            <p:ph type="title"/>
          </p:nvPr>
        </p:nvSpPr>
        <p:spPr/>
        <p:txBody>
          <a:bodyPr>
            <a:noAutofit/>
          </a:bodyPr>
          <a:lstStyle/>
          <a:p>
            <a:r>
              <a:rPr lang="en-US" sz="2800" dirty="0"/>
              <a:t>Testing </a:t>
            </a:r>
            <a:r>
              <a:rPr lang="en-US" sz="2800" dirty="0" smtClean="0"/>
              <a:t>Your Checklist Outside </a:t>
            </a:r>
            <a:r>
              <a:rPr lang="en-US" sz="2800" dirty="0"/>
              <a:t>of the </a:t>
            </a:r>
            <a:r>
              <a:rPr lang="en-US" sz="2800" dirty="0" smtClean="0"/>
              <a:t>Patient Environment Using Tabletop Simulation – Part One</a:t>
            </a:r>
            <a:endParaRPr lang="en-US" sz="2800" dirty="0"/>
          </a:p>
        </p:txBody>
      </p:sp>
      <p:pic>
        <p:nvPicPr>
          <p:cNvPr id="2" name="Picture 1" descr="Clip art of tabletop simu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325" y="4311186"/>
            <a:ext cx="4362450" cy="3271838"/>
          </a:xfrm>
          <a:prstGeom prst="rect">
            <a:avLst/>
          </a:prstGeom>
        </p:spPr>
      </p:pic>
    </p:spTree>
    <p:extLst>
      <p:ext uri="{BB962C8B-B14F-4D97-AF65-F5344CB8AC3E}">
        <p14:creationId xmlns:p14="http://schemas.microsoft.com/office/powerpoint/2010/main" val="2821355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Tabletop Simulation Part One</a:t>
            </a:r>
            <a:endParaRPr lang="en-US" dirty="0"/>
          </a:p>
        </p:txBody>
      </p:sp>
      <p:pic>
        <p:nvPicPr>
          <p:cNvPr id="5" name="Picture 1" descr="Video icon&#10;Click to play"/>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789583" y="1981200"/>
            <a:ext cx="3429000" cy="3429000"/>
          </a:xfrm>
          <a:prstGeom prst="rect">
            <a:avLst/>
          </a:prstGeom>
          <a:noFill/>
          <a:ln w="9525">
            <a:noFill/>
            <a:miter lim="800000"/>
            <a:headEnd/>
            <a:tailEnd/>
          </a:ln>
        </p:spPr>
      </p:pic>
      <p:sp>
        <p:nvSpPr>
          <p:cNvPr id="3" name="TextBox 2"/>
          <p:cNvSpPr txBox="1"/>
          <p:nvPr/>
        </p:nvSpPr>
        <p:spPr>
          <a:xfrm>
            <a:off x="1447800" y="5257800"/>
            <a:ext cx="5260030" cy="369332"/>
          </a:xfrm>
          <a:prstGeom prst="rect">
            <a:avLst/>
          </a:prstGeom>
          <a:noFill/>
        </p:spPr>
        <p:txBody>
          <a:bodyPr wrap="none" rtlCol="0">
            <a:spAutoFit/>
          </a:bodyPr>
          <a:lstStyle/>
          <a:p>
            <a:r>
              <a:rPr lang="en-US" dirty="0" smtClean="0"/>
              <a:t>Select to play video: </a:t>
            </a:r>
            <a:r>
              <a:rPr lang="en-US" u="sng" dirty="0">
                <a:hlinkClick r:id="rId4"/>
              </a:rPr>
              <a:t>https://youtu.be/V_nU8WxCH2w</a:t>
            </a:r>
            <a:endParaRPr lang="en-US" dirty="0"/>
          </a:p>
        </p:txBody>
      </p:sp>
    </p:spTree>
    <p:extLst>
      <p:ext uri="{BB962C8B-B14F-4D97-AF65-F5344CB8AC3E}">
        <p14:creationId xmlns:p14="http://schemas.microsoft.com/office/powerpoint/2010/main" val="77484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990599"/>
            <a:ext cx="7886700" cy="4956505"/>
          </a:xfrm>
        </p:spPr>
        <p:txBody>
          <a:bodyPr>
            <a:normAutofit/>
          </a:bodyPr>
          <a:lstStyle/>
          <a:p>
            <a:pPr marL="0" indent="0">
              <a:buNone/>
            </a:pPr>
            <a:r>
              <a:rPr lang="en-US" dirty="0" smtClean="0"/>
              <a:t>This section covers—</a:t>
            </a:r>
          </a:p>
          <a:p>
            <a:r>
              <a:rPr lang="en-US" dirty="0" smtClean="0"/>
              <a:t>The definition of communication</a:t>
            </a:r>
          </a:p>
          <a:p>
            <a:r>
              <a:rPr lang="en-US" dirty="0" smtClean="0"/>
              <a:t>Barriers to effective communication </a:t>
            </a:r>
          </a:p>
          <a:p>
            <a:r>
              <a:rPr lang="en-US" dirty="0" smtClean="0"/>
              <a:t>The impact of poor communication on patient outcomes</a:t>
            </a:r>
          </a:p>
          <a:p>
            <a:r>
              <a:rPr lang="en-US" dirty="0" smtClean="0"/>
              <a:t>The definition of teamwork</a:t>
            </a:r>
          </a:p>
          <a:p>
            <a:r>
              <a:rPr lang="en-US" dirty="0" smtClean="0"/>
              <a:t>The impact of poor teamwork on patient outcomes</a:t>
            </a:r>
          </a:p>
          <a:p>
            <a:r>
              <a:rPr lang="en-US" dirty="0" smtClean="0"/>
              <a:t>Perceptions of teamwork among members</a:t>
            </a:r>
          </a:p>
          <a:p>
            <a:endParaRPr lang="en-US" dirty="0"/>
          </a:p>
        </p:txBody>
      </p:sp>
      <p:sp>
        <p:nvSpPr>
          <p:cNvPr id="2" name="Title 1"/>
          <p:cNvSpPr>
            <a:spLocks noGrp="1"/>
          </p:cNvSpPr>
          <p:nvPr>
            <p:ph type="title"/>
          </p:nvPr>
        </p:nvSpPr>
        <p:spPr/>
        <p:txBody>
          <a:bodyPr>
            <a:normAutofit/>
          </a:bodyPr>
          <a:lstStyle/>
          <a:p>
            <a:pPr lvl="0"/>
            <a:r>
              <a:rPr lang="en-US" dirty="0" smtClean="0"/>
              <a:t>Communication and Teamwork Defined</a:t>
            </a:r>
            <a:endParaRPr lang="en-US" dirty="0"/>
          </a:p>
        </p:txBody>
      </p:sp>
    </p:spTree>
    <p:extLst>
      <p:ext uri="{BB962C8B-B14F-4D97-AF65-F5344CB8AC3E}">
        <p14:creationId xmlns:p14="http://schemas.microsoft.com/office/powerpoint/2010/main" val="2586224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vert="horz" lIns="91440" tIns="45720" rIns="91440" bIns="45720" rtlCol="0">
            <a:normAutofit/>
          </a:bodyPr>
          <a:lstStyle/>
          <a:p>
            <a:pPr>
              <a:spcAft>
                <a:spcPts val="1200"/>
              </a:spcAft>
            </a:pPr>
            <a:r>
              <a:rPr lang="en-US" dirty="0"/>
              <a:t>After reviewing the checklist, discuss the changes needed before using it on a </a:t>
            </a:r>
            <a:r>
              <a:rPr lang="en-US" dirty="0" smtClean="0"/>
              <a:t>patient.</a:t>
            </a:r>
          </a:p>
          <a:p>
            <a:pPr>
              <a:spcAft>
                <a:spcPts val="1200"/>
              </a:spcAft>
            </a:pPr>
            <a:r>
              <a:rPr lang="en-US" dirty="0" smtClean="0"/>
              <a:t>Assign team members tasks, and make changes based on feedback if necessary.</a:t>
            </a:r>
            <a:endParaRPr lang="en-US" dirty="0"/>
          </a:p>
          <a:p>
            <a:pPr marL="0" indent="0">
              <a:spcAft>
                <a:spcPts val="1200"/>
              </a:spcAft>
              <a:buNone/>
            </a:pPr>
            <a:endParaRPr lang="en-US" dirty="0" smtClean="0"/>
          </a:p>
          <a:p>
            <a:pPr marL="0" indent="0">
              <a:spcAft>
                <a:spcPts val="1200"/>
              </a:spcAft>
              <a:buNone/>
            </a:pPr>
            <a:endParaRPr lang="en-US" dirty="0"/>
          </a:p>
        </p:txBody>
      </p:sp>
      <p:sp>
        <p:nvSpPr>
          <p:cNvPr id="6" name="Title 5"/>
          <p:cNvSpPr>
            <a:spLocks noGrp="1"/>
          </p:cNvSpPr>
          <p:nvPr>
            <p:ph type="title"/>
          </p:nvPr>
        </p:nvSpPr>
        <p:spPr/>
        <p:txBody>
          <a:bodyPr>
            <a:noAutofit/>
          </a:bodyPr>
          <a:lstStyle/>
          <a:p>
            <a:r>
              <a:rPr lang="en-US" sz="2800" dirty="0"/>
              <a:t>Testing </a:t>
            </a:r>
            <a:r>
              <a:rPr lang="en-US" sz="2800" dirty="0" smtClean="0"/>
              <a:t>Your Checklist Outside </a:t>
            </a:r>
            <a:r>
              <a:rPr lang="en-US" sz="2800" dirty="0"/>
              <a:t>of the </a:t>
            </a:r>
            <a:r>
              <a:rPr lang="en-US" sz="2800" dirty="0" smtClean="0"/>
              <a:t>Patient Environment Using Tabletop Simulation – Part Two</a:t>
            </a:r>
            <a:endParaRPr lang="en-US" sz="2800" dirty="0"/>
          </a:p>
        </p:txBody>
      </p:sp>
      <p:pic>
        <p:nvPicPr>
          <p:cNvPr id="5" name="Picture 4" descr="Clip art of tabletop simul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50" y="3124200"/>
            <a:ext cx="5308599" cy="3981450"/>
          </a:xfrm>
          <a:prstGeom prst="rect">
            <a:avLst/>
          </a:prstGeom>
        </p:spPr>
      </p:pic>
    </p:spTree>
    <p:extLst>
      <p:ext uri="{BB962C8B-B14F-4D97-AF65-F5344CB8AC3E}">
        <p14:creationId xmlns:p14="http://schemas.microsoft.com/office/powerpoint/2010/main" val="4110355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Tabletop Simulation Part Two</a:t>
            </a:r>
            <a:endParaRPr lang="en-US" dirty="0"/>
          </a:p>
        </p:txBody>
      </p:sp>
      <p:pic>
        <p:nvPicPr>
          <p:cNvPr id="5" name="Picture 1" descr="Video icon&#10;Click to play"/>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819400" y="1828800"/>
            <a:ext cx="3429000" cy="3429000"/>
          </a:xfrm>
          <a:prstGeom prst="rect">
            <a:avLst/>
          </a:prstGeom>
          <a:noFill/>
          <a:ln w="9525">
            <a:noFill/>
            <a:miter lim="800000"/>
            <a:headEnd/>
            <a:tailEnd/>
          </a:ln>
        </p:spPr>
      </p:pic>
      <p:sp>
        <p:nvSpPr>
          <p:cNvPr id="3" name="TextBox 2"/>
          <p:cNvSpPr txBox="1"/>
          <p:nvPr/>
        </p:nvSpPr>
        <p:spPr>
          <a:xfrm>
            <a:off x="1371600" y="5105400"/>
            <a:ext cx="5091715" cy="369332"/>
          </a:xfrm>
          <a:prstGeom prst="rect">
            <a:avLst/>
          </a:prstGeom>
          <a:noFill/>
        </p:spPr>
        <p:txBody>
          <a:bodyPr wrap="none" rtlCol="0">
            <a:spAutoFit/>
          </a:bodyPr>
          <a:lstStyle/>
          <a:p>
            <a:r>
              <a:rPr lang="en-US" dirty="0" smtClean="0"/>
              <a:t>Select to play video: </a:t>
            </a:r>
            <a:r>
              <a:rPr lang="en-US" u="sng" dirty="0">
                <a:hlinkClick r:id="rId4"/>
              </a:rPr>
              <a:t>https://youtu.be/FY1ZgmC4oJU</a:t>
            </a:r>
            <a:endParaRPr lang="en-US" dirty="0"/>
          </a:p>
        </p:txBody>
      </p:sp>
    </p:spTree>
    <p:extLst>
      <p:ext uri="{BB962C8B-B14F-4D97-AF65-F5344CB8AC3E}">
        <p14:creationId xmlns:p14="http://schemas.microsoft.com/office/powerpoint/2010/main" val="3040723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a:t>Test the checklist with one team for one </a:t>
            </a:r>
            <a:r>
              <a:rPr lang="en-US" dirty="0" smtClean="0"/>
              <a:t>case, and modify as necessary.</a:t>
            </a:r>
            <a:endParaRPr lang="en-US" dirty="0"/>
          </a:p>
          <a:p>
            <a:r>
              <a:rPr lang="en-US" dirty="0" smtClean="0"/>
              <a:t>Test </a:t>
            </a:r>
            <a:r>
              <a:rPr lang="en-US" dirty="0"/>
              <a:t>the checklist with one team for one </a:t>
            </a:r>
            <a:r>
              <a:rPr lang="en-US" dirty="0" smtClean="0"/>
              <a:t>day, </a:t>
            </a:r>
            <a:r>
              <a:rPr lang="en-US" dirty="0"/>
              <a:t>and modify as </a:t>
            </a:r>
            <a:r>
              <a:rPr lang="en-US" dirty="0" smtClean="0"/>
              <a:t>necessary.</a:t>
            </a:r>
            <a:endParaRPr lang="en-US" dirty="0"/>
          </a:p>
          <a:p>
            <a:r>
              <a:rPr lang="en-US" dirty="0"/>
              <a:t>This process may be repeated multiple times with the same team or with different teams to make sure </a:t>
            </a:r>
            <a:r>
              <a:rPr lang="en-US" dirty="0" smtClean="0"/>
              <a:t>your </a:t>
            </a:r>
            <a:r>
              <a:rPr lang="en-US" dirty="0"/>
              <a:t>checklist works before finalizing </a:t>
            </a:r>
            <a:r>
              <a:rPr lang="en-US" dirty="0" smtClean="0"/>
              <a:t>it.</a:t>
            </a:r>
            <a:endParaRPr lang="en-US" dirty="0"/>
          </a:p>
        </p:txBody>
      </p:sp>
      <p:sp>
        <p:nvSpPr>
          <p:cNvPr id="2" name="Title 1"/>
          <p:cNvSpPr>
            <a:spLocks noGrp="1"/>
          </p:cNvSpPr>
          <p:nvPr>
            <p:ph type="title"/>
          </p:nvPr>
        </p:nvSpPr>
        <p:spPr/>
        <p:txBody>
          <a:bodyPr>
            <a:normAutofit fontScale="90000"/>
          </a:bodyPr>
          <a:lstStyle/>
          <a:p>
            <a:r>
              <a:rPr lang="en-US" dirty="0" smtClean="0"/>
              <a:t>Testing Your Checklist in the Patient Environment </a:t>
            </a:r>
            <a:endParaRPr lang="en-US" dirty="0"/>
          </a:p>
        </p:txBody>
      </p:sp>
    </p:spTree>
    <p:extLst>
      <p:ext uri="{BB962C8B-B14F-4D97-AF65-F5344CB8AC3E}">
        <p14:creationId xmlns:p14="http://schemas.microsoft.com/office/powerpoint/2010/main" val="4077209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lstStyle/>
          <a:p>
            <a:pPr marL="0" indent="0">
              <a:buNone/>
            </a:pPr>
            <a:r>
              <a:rPr lang="en-US" dirty="0" smtClean="0"/>
              <a:t>This section </a:t>
            </a:r>
            <a:r>
              <a:rPr lang="en-US" dirty="0"/>
              <a:t>covers—</a:t>
            </a:r>
            <a:endParaRPr lang="en-US" dirty="0" smtClean="0"/>
          </a:p>
          <a:p>
            <a:r>
              <a:rPr lang="en-US" dirty="0" smtClean="0"/>
              <a:t>The importance of voicing concerns in the surgical environment</a:t>
            </a:r>
          </a:p>
          <a:p>
            <a:r>
              <a:rPr lang="en-US" dirty="0" smtClean="0"/>
              <a:t>The barriers to speaking up</a:t>
            </a:r>
          </a:p>
          <a:p>
            <a:r>
              <a:rPr lang="en-US" dirty="0" smtClean="0"/>
              <a:t>The solution – the use of structured language</a:t>
            </a:r>
          </a:p>
          <a:p>
            <a:r>
              <a:rPr lang="en-US" dirty="0" smtClean="0"/>
              <a:t>The CUS technique</a:t>
            </a:r>
          </a:p>
          <a:p>
            <a:r>
              <a:rPr lang="en-US" dirty="0" smtClean="0"/>
              <a:t>Examples of speaking up </a:t>
            </a:r>
            <a:endParaRPr lang="en-US" dirty="0"/>
          </a:p>
        </p:txBody>
      </p:sp>
      <p:sp>
        <p:nvSpPr>
          <p:cNvPr id="2" name="Title 1"/>
          <p:cNvSpPr>
            <a:spLocks noGrp="1"/>
          </p:cNvSpPr>
          <p:nvPr>
            <p:ph type="title"/>
          </p:nvPr>
        </p:nvSpPr>
        <p:spPr>
          <a:xfrm>
            <a:off x="457200" y="152400"/>
            <a:ext cx="7886700" cy="828772"/>
          </a:xfrm>
        </p:spPr>
        <p:txBody>
          <a:bodyPr>
            <a:normAutofit fontScale="90000"/>
          </a:bodyPr>
          <a:lstStyle/>
          <a:p>
            <a:pPr lvl="0"/>
            <a:r>
              <a:rPr lang="en-US" dirty="0" smtClean="0"/>
              <a:t>Speaking Up Using Structured Language</a:t>
            </a:r>
            <a:br>
              <a:rPr lang="en-US" dirty="0" smtClean="0"/>
            </a:br>
            <a:endParaRPr lang="en-US" dirty="0"/>
          </a:p>
        </p:txBody>
      </p:sp>
      <p:pic>
        <p:nvPicPr>
          <p:cNvPr id="6" name="Picture 5" descr="TeamSTEPP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20" y="5181600"/>
            <a:ext cx="1351280" cy="1315720"/>
          </a:xfrm>
          <a:prstGeom prst="rect">
            <a:avLst/>
          </a:prstGeom>
        </p:spPr>
      </p:pic>
      <p:sp>
        <p:nvSpPr>
          <p:cNvPr id="7" name="TextBox 22"/>
          <p:cNvSpPr txBox="1"/>
          <p:nvPr/>
        </p:nvSpPr>
        <p:spPr>
          <a:xfrm>
            <a:off x="1447800" y="6083234"/>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spTree>
    <p:extLst>
      <p:ext uri="{BB962C8B-B14F-4D97-AF65-F5344CB8AC3E}">
        <p14:creationId xmlns:p14="http://schemas.microsoft.com/office/powerpoint/2010/main" val="298665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pPr marL="0" indent="0">
              <a:buNone/>
            </a:pPr>
            <a:r>
              <a:rPr lang="en-US" dirty="0"/>
              <a:t>Problems that happen because no one addressed </a:t>
            </a:r>
            <a:r>
              <a:rPr lang="en-US" dirty="0" smtClean="0"/>
              <a:t>them</a:t>
            </a:r>
            <a:endParaRPr lang="en-US" dirty="0"/>
          </a:p>
          <a:p>
            <a:r>
              <a:rPr lang="en-US" dirty="0"/>
              <a:t>Wrong site</a:t>
            </a:r>
          </a:p>
          <a:p>
            <a:r>
              <a:rPr lang="en-US" dirty="0"/>
              <a:t>Wrong procedure</a:t>
            </a:r>
          </a:p>
          <a:p>
            <a:r>
              <a:rPr lang="en-US" dirty="0" smtClean="0"/>
              <a:t>Wrong</a:t>
            </a:r>
            <a:r>
              <a:rPr lang="en-US" dirty="0"/>
              <a:t>/missing implant</a:t>
            </a:r>
          </a:p>
          <a:p>
            <a:r>
              <a:rPr lang="en-US" dirty="0"/>
              <a:t>Wrong </a:t>
            </a:r>
            <a:r>
              <a:rPr lang="en-US" dirty="0" smtClean="0"/>
              <a:t>medications</a:t>
            </a:r>
          </a:p>
          <a:p>
            <a:r>
              <a:rPr lang="en-US" dirty="0"/>
              <a:t>Unidentified allergy</a:t>
            </a:r>
          </a:p>
          <a:p>
            <a:r>
              <a:rPr lang="en-US" dirty="0" smtClean="0"/>
              <a:t>Wrong </a:t>
            </a:r>
            <a:r>
              <a:rPr lang="en-US" dirty="0"/>
              <a:t>equipment</a:t>
            </a:r>
          </a:p>
          <a:p>
            <a:pPr marL="0" indent="0">
              <a:buNone/>
            </a:pPr>
            <a:endParaRPr lang="en-US" dirty="0" smtClean="0"/>
          </a:p>
          <a:p>
            <a:pPr marL="0" indent="0">
              <a:buNone/>
            </a:pPr>
            <a:endParaRPr lang="en-US" dirty="0"/>
          </a:p>
          <a:p>
            <a:pPr lvl="1"/>
            <a:endParaRPr lang="en-US" dirty="0"/>
          </a:p>
          <a:p>
            <a:pPr marL="457200" lvl="1" indent="0">
              <a:buNone/>
            </a:pPr>
            <a:endParaRPr lang="en-US" dirty="0" smtClean="0"/>
          </a:p>
        </p:txBody>
      </p:sp>
      <p:sp>
        <p:nvSpPr>
          <p:cNvPr id="2" name="Title 1"/>
          <p:cNvSpPr>
            <a:spLocks noGrp="1"/>
          </p:cNvSpPr>
          <p:nvPr>
            <p:ph type="title"/>
          </p:nvPr>
        </p:nvSpPr>
        <p:spPr/>
        <p:txBody>
          <a:bodyPr>
            <a:normAutofit fontScale="90000"/>
          </a:bodyPr>
          <a:lstStyle/>
          <a:p>
            <a:r>
              <a:rPr lang="en-US" dirty="0" smtClean="0"/>
              <a:t>Why Voicing Concerns in the Surgical Environment Is Important</a:t>
            </a:r>
            <a:endParaRPr lang="en-US" dirty="0"/>
          </a:p>
        </p:txBody>
      </p:sp>
      <p:pic>
        <p:nvPicPr>
          <p:cNvPr id="6" name="Content Placeholder 5" descr="Clip art of medical professional raising hand"/>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flipH="1">
            <a:off x="3962400" y="1530350"/>
            <a:ext cx="5994400" cy="4495800"/>
          </a:xfrm>
        </p:spPr>
      </p:pic>
    </p:spTree>
    <p:extLst>
      <p:ext uri="{BB962C8B-B14F-4D97-AF65-F5344CB8AC3E}">
        <p14:creationId xmlns:p14="http://schemas.microsoft.com/office/powerpoint/2010/main" val="2222602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fontScale="92500" lnSpcReduction="10000"/>
          </a:bodyPr>
          <a:lstStyle/>
          <a:p>
            <a:pPr>
              <a:lnSpc>
                <a:spcPct val="90000"/>
              </a:lnSpc>
              <a:spcBef>
                <a:spcPts val="800"/>
              </a:spcBef>
              <a:spcAft>
                <a:spcPts val="600"/>
              </a:spcAft>
            </a:pPr>
            <a:r>
              <a:rPr lang="en-US" dirty="0" smtClean="0"/>
              <a:t>Fear </a:t>
            </a:r>
            <a:r>
              <a:rPr lang="en-US" dirty="0"/>
              <a:t>of—</a:t>
            </a:r>
            <a:endParaRPr lang="en-US" dirty="0" smtClean="0"/>
          </a:p>
          <a:p>
            <a:pPr lvl="1">
              <a:lnSpc>
                <a:spcPct val="90000"/>
              </a:lnSpc>
              <a:spcBef>
                <a:spcPts val="800"/>
              </a:spcBef>
              <a:spcAft>
                <a:spcPts val="600"/>
              </a:spcAft>
            </a:pPr>
            <a:r>
              <a:rPr lang="en-US" dirty="0" smtClean="0"/>
              <a:t>Being embarrassed</a:t>
            </a:r>
            <a:endParaRPr lang="en-US" dirty="0"/>
          </a:p>
          <a:p>
            <a:pPr lvl="1">
              <a:lnSpc>
                <a:spcPct val="90000"/>
              </a:lnSpc>
              <a:spcBef>
                <a:spcPts val="800"/>
              </a:spcBef>
              <a:spcAft>
                <a:spcPts val="600"/>
              </a:spcAft>
            </a:pPr>
            <a:r>
              <a:rPr lang="en-US" dirty="0" smtClean="0"/>
              <a:t>Feeling stupid</a:t>
            </a:r>
          </a:p>
          <a:p>
            <a:pPr lvl="1">
              <a:lnSpc>
                <a:spcPct val="90000"/>
              </a:lnSpc>
              <a:spcBef>
                <a:spcPts val="800"/>
              </a:spcBef>
              <a:spcAft>
                <a:spcPts val="600"/>
              </a:spcAft>
            </a:pPr>
            <a:r>
              <a:rPr lang="en-US" dirty="0" smtClean="0"/>
              <a:t>Being ridiculed</a:t>
            </a:r>
            <a:endParaRPr lang="en-US" dirty="0"/>
          </a:p>
          <a:p>
            <a:pPr lvl="1">
              <a:lnSpc>
                <a:spcPct val="90000"/>
              </a:lnSpc>
              <a:spcBef>
                <a:spcPts val="800"/>
              </a:spcBef>
              <a:spcAft>
                <a:spcPts val="600"/>
              </a:spcAft>
            </a:pPr>
            <a:r>
              <a:rPr lang="en-US" dirty="0" smtClean="0"/>
              <a:t>Being yelled at</a:t>
            </a:r>
          </a:p>
          <a:p>
            <a:pPr lvl="1">
              <a:lnSpc>
                <a:spcPct val="90000"/>
              </a:lnSpc>
              <a:spcBef>
                <a:spcPts val="800"/>
              </a:spcBef>
              <a:spcAft>
                <a:spcPts val="600"/>
              </a:spcAft>
            </a:pPr>
            <a:r>
              <a:rPr lang="en-US" dirty="0" smtClean="0"/>
              <a:t>Being wrong</a:t>
            </a:r>
          </a:p>
          <a:p>
            <a:pPr lvl="1">
              <a:lnSpc>
                <a:spcPct val="90000"/>
              </a:lnSpc>
              <a:spcBef>
                <a:spcPts val="800"/>
              </a:spcBef>
              <a:spcAft>
                <a:spcPts val="600"/>
              </a:spcAft>
            </a:pPr>
            <a:r>
              <a:rPr lang="en-US" dirty="0" smtClean="0"/>
              <a:t>Saying something that’s not important</a:t>
            </a:r>
            <a:endParaRPr lang="en-US" dirty="0"/>
          </a:p>
          <a:p>
            <a:pPr>
              <a:lnSpc>
                <a:spcPct val="90000"/>
              </a:lnSpc>
              <a:spcBef>
                <a:spcPts val="800"/>
              </a:spcBef>
              <a:spcAft>
                <a:spcPts val="600"/>
              </a:spcAft>
            </a:pPr>
            <a:r>
              <a:rPr lang="en-US" dirty="0" smtClean="0"/>
              <a:t>Thinking </a:t>
            </a:r>
            <a:r>
              <a:rPr lang="en-US" dirty="0"/>
              <a:t>that—</a:t>
            </a:r>
          </a:p>
          <a:p>
            <a:pPr lvl="1">
              <a:lnSpc>
                <a:spcPct val="90000"/>
              </a:lnSpc>
              <a:spcBef>
                <a:spcPts val="800"/>
              </a:spcBef>
              <a:spcAft>
                <a:spcPts val="600"/>
              </a:spcAft>
            </a:pPr>
            <a:r>
              <a:rPr lang="en-US" dirty="0" smtClean="0"/>
              <a:t>“They won’t </a:t>
            </a:r>
            <a:r>
              <a:rPr lang="en-US" dirty="0"/>
              <a:t>listen </a:t>
            </a:r>
            <a:r>
              <a:rPr lang="en-US" dirty="0" smtClean="0"/>
              <a:t>anyway.” </a:t>
            </a:r>
          </a:p>
          <a:p>
            <a:pPr lvl="1">
              <a:lnSpc>
                <a:spcPct val="90000"/>
              </a:lnSpc>
              <a:spcBef>
                <a:spcPts val="800"/>
              </a:spcBef>
              <a:spcAft>
                <a:spcPts val="600"/>
              </a:spcAft>
            </a:pPr>
            <a:r>
              <a:rPr lang="en-US" dirty="0" smtClean="0"/>
              <a:t>“It’s </a:t>
            </a:r>
            <a:r>
              <a:rPr lang="en-US" dirty="0"/>
              <a:t>not that </a:t>
            </a:r>
            <a:r>
              <a:rPr lang="en-US" dirty="0" smtClean="0"/>
              <a:t>important.”</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Barriers to Speaking Up</a:t>
            </a:r>
            <a:endParaRPr lang="en-US" dirty="0"/>
          </a:p>
        </p:txBody>
      </p:sp>
    </p:spTree>
    <p:extLst>
      <p:ext uri="{BB962C8B-B14F-4D97-AF65-F5344CB8AC3E}">
        <p14:creationId xmlns:p14="http://schemas.microsoft.com/office/powerpoint/2010/main" val="25704474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lstStyle/>
          <a:p>
            <a:r>
              <a:rPr lang="en-US" dirty="0"/>
              <a:t>Use special words that indicate </a:t>
            </a:r>
            <a:r>
              <a:rPr lang="en-US" dirty="0" smtClean="0"/>
              <a:t>there </a:t>
            </a:r>
            <a:r>
              <a:rPr lang="en-US" dirty="0"/>
              <a:t>is a </a:t>
            </a:r>
            <a:r>
              <a:rPr lang="en-US" dirty="0" smtClean="0"/>
              <a:t>problem.</a:t>
            </a:r>
            <a:endParaRPr lang="en-US" dirty="0"/>
          </a:p>
          <a:p>
            <a:r>
              <a:rPr lang="en-US" dirty="0"/>
              <a:t>Both the sender and the receiver need to understand these </a:t>
            </a:r>
            <a:r>
              <a:rPr lang="en-US" dirty="0" smtClean="0"/>
              <a:t>words.</a:t>
            </a:r>
            <a:endParaRPr lang="en-US" dirty="0"/>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The Solution: Structured Language</a:t>
            </a:r>
            <a:endParaRPr lang="en-US" dirty="0"/>
          </a:p>
        </p:txBody>
      </p:sp>
      <p:pic>
        <p:nvPicPr>
          <p:cNvPr id="5" name="Picture 4" descr="Clip art of patient on operating table with medical team going over checkl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755900"/>
            <a:ext cx="5486399" cy="4114800"/>
          </a:xfrm>
          <a:prstGeom prst="rect">
            <a:avLst/>
          </a:prstGeom>
        </p:spPr>
      </p:pic>
    </p:spTree>
    <p:extLst>
      <p:ext uri="{BB962C8B-B14F-4D97-AF65-F5344CB8AC3E}">
        <p14:creationId xmlns:p14="http://schemas.microsoft.com/office/powerpoint/2010/main" val="1013098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9" descr="&quot;CUS&quot; stands for I am concerned, I am uncomfortable, This is a safety issu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0397" y="1942118"/>
            <a:ext cx="6600305" cy="2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CUS Technique </a:t>
            </a:r>
            <a:endParaRPr lang="en-US" dirty="0"/>
          </a:p>
        </p:txBody>
      </p:sp>
      <p:pic>
        <p:nvPicPr>
          <p:cNvPr id="6" name="Picture 5" descr="TeamSTEPP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181600"/>
            <a:ext cx="1351280" cy="1315720"/>
          </a:xfrm>
          <a:prstGeom prst="rect">
            <a:avLst/>
          </a:prstGeom>
        </p:spPr>
      </p:pic>
      <p:sp>
        <p:nvSpPr>
          <p:cNvPr id="7" name="TextBox 22"/>
          <p:cNvSpPr txBox="1"/>
          <p:nvPr/>
        </p:nvSpPr>
        <p:spPr>
          <a:xfrm>
            <a:off x="1447800" y="60764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spTree>
    <p:extLst>
      <p:ext uri="{BB962C8B-B14F-4D97-AF65-F5344CB8AC3E}">
        <p14:creationId xmlns:p14="http://schemas.microsoft.com/office/powerpoint/2010/main" val="3574247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Speaking Up</a:t>
            </a:r>
            <a:endParaRPr lang="en-US" dirty="0"/>
          </a:p>
        </p:txBody>
      </p:sp>
      <p:pic>
        <p:nvPicPr>
          <p:cNvPr id="6" name="Picture 5" descr="Clip art of medical team"/>
          <p:cNvPicPr>
            <a:picLocks noChangeAspect="1"/>
          </p:cNvPicPr>
          <p:nvPr/>
        </p:nvPicPr>
        <p:blipFill>
          <a:blip r:embed="rId5" cstate="print"/>
          <a:stretch>
            <a:fillRect/>
          </a:stretch>
        </p:blipFill>
        <p:spPr>
          <a:xfrm>
            <a:off x="2209800" y="1295400"/>
            <a:ext cx="5181599" cy="3886200"/>
          </a:xfrm>
          <a:prstGeom prst="rect">
            <a:avLst/>
          </a:prstGeom>
        </p:spPr>
      </p:pic>
      <p:pic>
        <p:nvPicPr>
          <p:cNvPr id="8" name="Speaking Up Recording.mp3" descr="Transcript of recording is available on the website." title="Audio Example of Speaking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tx2">
                <a:tint val="45000"/>
                <a:satMod val="400000"/>
              </a:schemeClr>
            </a:duotone>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3962400" y="3913238"/>
            <a:ext cx="1309687" cy="1309687"/>
          </a:xfrm>
          <a:prstGeom prst="rect">
            <a:avLst/>
          </a:prstGeom>
        </p:spPr>
      </p:pic>
      <p:sp>
        <p:nvSpPr>
          <p:cNvPr id="4" name="TextBox 3"/>
          <p:cNvSpPr txBox="1"/>
          <p:nvPr/>
        </p:nvSpPr>
        <p:spPr>
          <a:xfrm>
            <a:off x="1568245" y="5410200"/>
            <a:ext cx="6324602" cy="954107"/>
          </a:xfrm>
          <a:prstGeom prst="rect">
            <a:avLst/>
          </a:prstGeom>
          <a:noFill/>
        </p:spPr>
        <p:txBody>
          <a:bodyPr wrap="square" rtlCol="0">
            <a:spAutoFit/>
          </a:bodyPr>
          <a:lstStyle/>
          <a:p>
            <a:pPr>
              <a:spcBef>
                <a:spcPts val="600"/>
              </a:spcBef>
              <a:spcAft>
                <a:spcPts val="600"/>
              </a:spcAft>
            </a:pPr>
            <a:r>
              <a:rPr lang="en-US" dirty="0" smtClean="0"/>
              <a:t>Select audio symbol to play audio, or access audio here:</a:t>
            </a:r>
          </a:p>
          <a:p>
            <a:pPr>
              <a:spcBef>
                <a:spcPts val="600"/>
              </a:spcBef>
              <a:spcAft>
                <a:spcPts val="600"/>
              </a:spcAft>
            </a:pPr>
            <a:r>
              <a:rPr lang="en-US" sz="1400" u="sng" dirty="0" smtClean="0">
                <a:hlinkClick r:id="rId8"/>
              </a:rPr>
              <a:t>https</a:t>
            </a:r>
            <a:r>
              <a:rPr lang="en-US" sz="1400" u="sng" dirty="0">
                <a:hlinkClick r:id="rId8"/>
              </a:rPr>
              <a:t>://www.ahrq.gov/professionals/quality-patient-safety/hais/tools/ambulatory-surgery/sections/implementation/training-tools.html</a:t>
            </a:r>
            <a:r>
              <a:rPr lang="en-US" sz="1400" dirty="0" smtClean="0"/>
              <a:t> </a:t>
            </a:r>
            <a:endParaRPr lang="en-US" sz="1400" dirty="0"/>
          </a:p>
        </p:txBody>
      </p:sp>
    </p:spTree>
    <p:extLst>
      <p:ext uri="{BB962C8B-B14F-4D97-AF65-F5344CB8AC3E}">
        <p14:creationId xmlns:p14="http://schemas.microsoft.com/office/powerpoint/2010/main" val="3815626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65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57200" y="990599"/>
            <a:ext cx="7886700" cy="4956505"/>
          </a:xfrm>
        </p:spPr>
        <p:txBody>
          <a:bodyPr/>
          <a:lstStyle/>
          <a:p>
            <a:pPr marL="0" indent="0">
              <a:buNone/>
            </a:pPr>
            <a:r>
              <a:rPr lang="en-US" dirty="0" smtClean="0"/>
              <a:t>This section </a:t>
            </a:r>
            <a:r>
              <a:rPr lang="en-US" dirty="0"/>
              <a:t>covers—</a:t>
            </a:r>
            <a:endParaRPr lang="en-US" dirty="0" smtClean="0"/>
          </a:p>
          <a:p>
            <a:r>
              <a:rPr lang="en-US" dirty="0" smtClean="0"/>
              <a:t>Closed-loop communication defined</a:t>
            </a:r>
          </a:p>
          <a:p>
            <a:r>
              <a:rPr lang="en-US" dirty="0" smtClean="0"/>
              <a:t>How closed-loop communication works</a:t>
            </a:r>
          </a:p>
          <a:p>
            <a:r>
              <a:rPr lang="en-US" dirty="0" smtClean="0"/>
              <a:t>Examples of closed-loop communication</a:t>
            </a:r>
            <a:endParaRPr lang="en-US" dirty="0"/>
          </a:p>
        </p:txBody>
      </p:sp>
      <p:sp>
        <p:nvSpPr>
          <p:cNvPr id="2" name="Title 1"/>
          <p:cNvSpPr>
            <a:spLocks noGrp="1"/>
          </p:cNvSpPr>
          <p:nvPr>
            <p:ph type="title"/>
          </p:nvPr>
        </p:nvSpPr>
        <p:spPr>
          <a:xfrm>
            <a:off x="457200" y="88473"/>
            <a:ext cx="7886700" cy="828772"/>
          </a:xfrm>
        </p:spPr>
        <p:txBody>
          <a:bodyPr>
            <a:normAutofit fontScale="90000"/>
          </a:bodyPr>
          <a:lstStyle/>
          <a:p>
            <a:pPr lvl="0"/>
            <a:r>
              <a:rPr lang="en-US" dirty="0" smtClean="0"/>
              <a:t>Closed-Loop Communication</a:t>
            </a:r>
            <a:br>
              <a:rPr lang="en-US" dirty="0" smtClean="0"/>
            </a:br>
            <a:endParaRPr lang="en-US" dirty="0"/>
          </a:p>
        </p:txBody>
      </p:sp>
    </p:spTree>
    <p:extLst>
      <p:ext uri="{BB962C8B-B14F-4D97-AF65-F5344CB8AC3E}">
        <p14:creationId xmlns:p14="http://schemas.microsoft.com/office/powerpoint/2010/main" val="78635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lstStyle/>
          <a:p>
            <a:r>
              <a:rPr lang="en-US" dirty="0" smtClean="0"/>
              <a:t>Getting the necessary information to the right people so decisions can be made</a:t>
            </a:r>
          </a:p>
          <a:p>
            <a:r>
              <a:rPr lang="en-US" dirty="0" smtClean="0"/>
              <a:t>The interaction among members of the surgical team</a:t>
            </a:r>
          </a:p>
          <a:p>
            <a:r>
              <a:rPr lang="en-US" dirty="0" smtClean="0"/>
              <a:t>Briefing </a:t>
            </a:r>
          </a:p>
          <a:p>
            <a:r>
              <a:rPr lang="en-US" dirty="0" smtClean="0"/>
              <a:t>Debriefing</a:t>
            </a:r>
          </a:p>
          <a:p>
            <a:endParaRPr lang="en-US" dirty="0"/>
          </a:p>
        </p:txBody>
      </p:sp>
      <p:sp>
        <p:nvSpPr>
          <p:cNvPr id="2" name="Title 1"/>
          <p:cNvSpPr>
            <a:spLocks noGrp="1"/>
          </p:cNvSpPr>
          <p:nvPr>
            <p:ph type="title"/>
          </p:nvPr>
        </p:nvSpPr>
        <p:spPr/>
        <p:txBody>
          <a:bodyPr/>
          <a:lstStyle/>
          <a:p>
            <a:r>
              <a:rPr lang="en-US" dirty="0" smtClean="0"/>
              <a:t>Communication Is—</a:t>
            </a:r>
            <a:endParaRPr lang="en-US" dirty="0"/>
          </a:p>
        </p:txBody>
      </p:sp>
    </p:spTree>
    <p:extLst>
      <p:ext uri="{BB962C8B-B14F-4D97-AF65-F5344CB8AC3E}">
        <p14:creationId xmlns:p14="http://schemas.microsoft.com/office/powerpoint/2010/main" val="4093090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smtClean="0"/>
              <a:t>Improves the team’s ability to exchange clear and concise information</a:t>
            </a:r>
          </a:p>
          <a:p>
            <a:r>
              <a:rPr lang="en-US" dirty="0" smtClean="0"/>
              <a:t>Acknowledges receipt of that information</a:t>
            </a:r>
          </a:p>
          <a:p>
            <a:r>
              <a:rPr lang="en-US" dirty="0" smtClean="0"/>
              <a:t>Confirms that information is clearly understood</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The Solution: Closed-Loop Communication</a:t>
            </a:r>
            <a:endParaRPr lang="en-US" dirty="0"/>
          </a:p>
        </p:txBody>
      </p:sp>
    </p:spTree>
    <p:extLst>
      <p:ext uri="{BB962C8B-B14F-4D97-AF65-F5344CB8AC3E}">
        <p14:creationId xmlns:p14="http://schemas.microsoft.com/office/powerpoint/2010/main" val="1186404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llustration of closed loop communication, with three steps arranged in a circle and arrows pointing to the next step&#10;&#10;1) The sender initiates message&#10;2) Receiver accepts message, provides feedback confirmation&#10;3) Sender verifies message was received"/>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75460" y="1447800"/>
            <a:ext cx="6355080" cy="4110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How Closed-Loop Communication Works</a:t>
            </a:r>
            <a:endParaRPr lang="en-US" dirty="0"/>
          </a:p>
        </p:txBody>
      </p:sp>
      <p:pic>
        <p:nvPicPr>
          <p:cNvPr id="7" name="Picture 6" descr="TeamSTEPP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107" y="5181600"/>
            <a:ext cx="1351280" cy="1315720"/>
          </a:xfrm>
          <a:prstGeom prst="rect">
            <a:avLst/>
          </a:prstGeom>
        </p:spPr>
      </p:pic>
      <p:sp>
        <p:nvSpPr>
          <p:cNvPr id="8" name="TextBox 22"/>
          <p:cNvSpPr txBox="1"/>
          <p:nvPr/>
        </p:nvSpPr>
        <p:spPr>
          <a:xfrm>
            <a:off x="1600200" y="6070844"/>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spTree>
    <p:extLst>
      <p:ext uri="{BB962C8B-B14F-4D97-AF65-F5344CB8AC3E}">
        <p14:creationId xmlns:p14="http://schemas.microsoft.com/office/powerpoint/2010/main" val="783178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Closed-Loop </a:t>
            </a:r>
            <a:r>
              <a:rPr lang="en-US" dirty="0"/>
              <a:t>Communication Example </a:t>
            </a:r>
          </a:p>
        </p:txBody>
      </p:sp>
      <p:pic>
        <p:nvPicPr>
          <p:cNvPr id="6" name="Picture 5" descr="Patient in bed with medical team standing next to bed"/>
          <p:cNvPicPr>
            <a:picLocks noChangeAspect="1"/>
          </p:cNvPicPr>
          <p:nvPr/>
        </p:nvPicPr>
        <p:blipFill>
          <a:blip r:embed="rId5" cstate="print"/>
          <a:stretch>
            <a:fillRect/>
          </a:stretch>
        </p:blipFill>
        <p:spPr>
          <a:xfrm>
            <a:off x="1346593" y="1063887"/>
            <a:ext cx="6480314" cy="4860237"/>
          </a:xfrm>
          <a:prstGeom prst="rect">
            <a:avLst/>
          </a:prstGeom>
        </p:spPr>
      </p:pic>
      <p:pic>
        <p:nvPicPr>
          <p:cNvPr id="7" name="Closed Loop Recording.mp3" descr="Transcript of recording is available on the website." title="Audio Example of Closed Loop Communic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BEBA8EAE-BF5A-486C-A8C5-ECC9F3942E4B}">
                <a14:imgProps xmlns:a14="http://schemas.microsoft.com/office/drawing/2010/main">
                  <a14:imgLayer r:embed="rId7">
                    <a14:imgEffect>
                      <a14:saturation sat="300000"/>
                    </a14:imgEffect>
                  </a14:imgLayer>
                </a14:imgProps>
              </a:ext>
            </a:extLst>
          </a:blip>
          <a:stretch>
            <a:fillRect/>
          </a:stretch>
        </p:blipFill>
        <p:spPr>
          <a:xfrm>
            <a:off x="4122010" y="4343400"/>
            <a:ext cx="929480" cy="929480"/>
          </a:xfrm>
          <a:prstGeom prst="rect">
            <a:avLst/>
          </a:prstGeom>
        </p:spPr>
      </p:pic>
      <p:sp>
        <p:nvSpPr>
          <p:cNvPr id="8" name="TextBox 7"/>
          <p:cNvSpPr txBox="1"/>
          <p:nvPr/>
        </p:nvSpPr>
        <p:spPr>
          <a:xfrm>
            <a:off x="1568245" y="5410200"/>
            <a:ext cx="6324602" cy="954107"/>
          </a:xfrm>
          <a:prstGeom prst="rect">
            <a:avLst/>
          </a:prstGeom>
          <a:noFill/>
        </p:spPr>
        <p:txBody>
          <a:bodyPr wrap="square" rtlCol="0">
            <a:spAutoFit/>
          </a:bodyPr>
          <a:lstStyle/>
          <a:p>
            <a:pPr>
              <a:spcBef>
                <a:spcPts val="600"/>
              </a:spcBef>
              <a:spcAft>
                <a:spcPts val="600"/>
              </a:spcAft>
            </a:pPr>
            <a:r>
              <a:rPr lang="en-US" dirty="0" smtClean="0"/>
              <a:t>Select audio symbol to play audio, or access audio here:</a:t>
            </a:r>
          </a:p>
          <a:p>
            <a:pPr>
              <a:spcBef>
                <a:spcPts val="600"/>
              </a:spcBef>
              <a:spcAft>
                <a:spcPts val="600"/>
              </a:spcAft>
            </a:pPr>
            <a:r>
              <a:rPr lang="en-US" sz="1400" u="sng" dirty="0" smtClean="0">
                <a:hlinkClick r:id="rId8"/>
              </a:rPr>
              <a:t>https</a:t>
            </a:r>
            <a:r>
              <a:rPr lang="en-US" sz="1400" u="sng" dirty="0">
                <a:hlinkClick r:id="rId8"/>
              </a:rPr>
              <a:t>://www.ahrq.gov/professionals/quality-patient-safety/hais/tools/ambulatory-surgery/sections/implementation/training-tools.html</a:t>
            </a:r>
            <a:r>
              <a:rPr lang="en-US" sz="1400" dirty="0" smtClean="0"/>
              <a:t> </a:t>
            </a:r>
            <a:endParaRPr lang="en-US" sz="1400" dirty="0"/>
          </a:p>
        </p:txBody>
      </p:sp>
    </p:spTree>
    <p:extLst>
      <p:ext uri="{BB962C8B-B14F-4D97-AF65-F5344CB8AC3E}">
        <p14:creationId xmlns:p14="http://schemas.microsoft.com/office/powerpoint/2010/main" val="3485377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4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956505"/>
          </a:xfrm>
        </p:spPr>
        <p:txBody>
          <a:bodyPr>
            <a:normAutofit/>
          </a:bodyPr>
          <a:lstStyle/>
          <a:p>
            <a:r>
              <a:rPr lang="en-US" dirty="0" smtClean="0"/>
              <a:t>There is an opportunity for us to improve patient care by improving teamwork and communication.</a:t>
            </a:r>
          </a:p>
          <a:p>
            <a:r>
              <a:rPr lang="en-US" dirty="0" smtClean="0"/>
              <a:t>Ways to improve teamwork and communication</a:t>
            </a:r>
          </a:p>
          <a:p>
            <a:pPr lvl="1"/>
            <a:r>
              <a:rPr lang="en-US" dirty="0" smtClean="0"/>
              <a:t>Have the entire team perform a briefing before every case and a debriefing at the end of every case.</a:t>
            </a:r>
          </a:p>
          <a:p>
            <a:pPr lvl="1"/>
            <a:r>
              <a:rPr lang="en-US" dirty="0" smtClean="0"/>
              <a:t>Bring briefing and debriefing into the surgical environment by using the surgical checklist.</a:t>
            </a:r>
          </a:p>
          <a:p>
            <a:pPr lvl="1"/>
            <a:r>
              <a:rPr lang="en-US" dirty="0" smtClean="0"/>
              <a:t>Use structured language.</a:t>
            </a:r>
          </a:p>
          <a:p>
            <a:pPr lvl="1"/>
            <a:r>
              <a:rPr lang="en-US" dirty="0" smtClean="0"/>
              <a:t>Teach people closed-loop communication.</a:t>
            </a:r>
          </a:p>
          <a:p>
            <a:pPr lvl="1"/>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156998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r>
              <a:rPr lang="en-US" dirty="0"/>
              <a:t>Checklist demonstration video</a:t>
            </a:r>
          </a:p>
          <a:p>
            <a:r>
              <a:rPr lang="en-US" dirty="0" smtClean="0"/>
              <a:t>Closed-loop </a:t>
            </a:r>
            <a:r>
              <a:rPr lang="en-US" dirty="0"/>
              <a:t>communication audio </a:t>
            </a:r>
            <a:r>
              <a:rPr lang="en-US" dirty="0" smtClean="0"/>
              <a:t>recording</a:t>
            </a:r>
            <a:endParaRPr lang="en-US" dirty="0"/>
          </a:p>
          <a:p>
            <a:r>
              <a:rPr lang="en-US" dirty="0" smtClean="0">
                <a:hlinkClick r:id="rId2"/>
              </a:rPr>
              <a:t>CUS technique</a:t>
            </a:r>
            <a:r>
              <a:rPr lang="en-US" baseline="30000" dirty="0">
                <a:solidFill>
                  <a:prstClr val="black"/>
                </a:solidFill>
              </a:rPr>
              <a:t>13</a:t>
            </a:r>
            <a:endParaRPr lang="en-US" dirty="0" smtClean="0"/>
          </a:p>
          <a:p>
            <a:r>
              <a:rPr lang="en-US" dirty="0" smtClean="0"/>
              <a:t>Examples </a:t>
            </a:r>
            <a:r>
              <a:rPr lang="en-US" dirty="0"/>
              <a:t>of checklists</a:t>
            </a:r>
          </a:p>
          <a:p>
            <a:pPr lvl="1"/>
            <a:r>
              <a:rPr lang="en-US" dirty="0">
                <a:hlinkClick r:id="rId3"/>
              </a:rPr>
              <a:t>Ambulatory S</a:t>
            </a:r>
            <a:r>
              <a:rPr lang="en-US" dirty="0" smtClean="0">
                <a:hlinkClick r:id="rId3"/>
              </a:rPr>
              <a:t>urgery Center Checklist</a:t>
            </a:r>
            <a:r>
              <a:rPr lang="en-US" baseline="30000" dirty="0">
                <a:solidFill>
                  <a:prstClr val="black"/>
                </a:solidFill>
              </a:rPr>
              <a:t>11</a:t>
            </a:r>
            <a:endParaRPr lang="en-US" dirty="0"/>
          </a:p>
          <a:p>
            <a:pPr lvl="1"/>
            <a:r>
              <a:rPr lang="en-US" dirty="0" smtClean="0">
                <a:hlinkClick r:id="rId4"/>
              </a:rPr>
              <a:t>Endoscopy Checklist Template</a:t>
            </a:r>
            <a:endParaRPr lang="en-US" dirty="0" smtClean="0"/>
          </a:p>
          <a:p>
            <a:pPr lvl="1"/>
            <a:r>
              <a:rPr lang="en-US" dirty="0" smtClean="0">
                <a:hlinkClick r:id="rId3"/>
              </a:rPr>
              <a:t>Safe Surgery 2015 Checklists</a:t>
            </a:r>
            <a:r>
              <a:rPr lang="en-US" baseline="30000" dirty="0">
                <a:solidFill>
                  <a:prstClr val="black"/>
                </a:solidFill>
              </a:rPr>
              <a:t>11</a:t>
            </a:r>
            <a:endParaRPr lang="en-US" dirty="0"/>
          </a:p>
          <a:p>
            <a:pPr lvl="1"/>
            <a:r>
              <a:rPr lang="en-US" dirty="0" smtClean="0">
                <a:hlinkClick r:id="rId5"/>
              </a:rPr>
              <a:t>WHO </a:t>
            </a:r>
            <a:r>
              <a:rPr lang="en-US" dirty="0">
                <a:hlinkClick r:id="rId5"/>
              </a:rPr>
              <a:t>S</a:t>
            </a:r>
            <a:r>
              <a:rPr lang="en-US" dirty="0" smtClean="0">
                <a:hlinkClick r:id="rId5"/>
              </a:rPr>
              <a:t>urgical </a:t>
            </a:r>
            <a:r>
              <a:rPr lang="en-US" dirty="0">
                <a:hlinkClick r:id="rId5"/>
              </a:rPr>
              <a:t>S</a:t>
            </a:r>
            <a:r>
              <a:rPr lang="en-US" dirty="0" smtClean="0">
                <a:hlinkClick r:id="rId5"/>
              </a:rPr>
              <a:t>afety Checklist</a:t>
            </a:r>
            <a:r>
              <a:rPr lang="en-US" baseline="30000" dirty="0">
                <a:solidFill>
                  <a:prstClr val="black"/>
                </a:solidFill>
              </a:rPr>
              <a:t>12</a:t>
            </a:r>
            <a:endParaRPr lang="en-US" dirty="0" smtClean="0"/>
          </a:p>
          <a:p>
            <a:pPr lvl="1"/>
            <a:r>
              <a:rPr lang="en-US" dirty="0" smtClean="0">
                <a:hlinkClick r:id="rId2"/>
              </a:rPr>
              <a:t>TeamSTEPPS Debriefing and Briefing Checklists</a:t>
            </a:r>
            <a:r>
              <a:rPr lang="en-US" baseline="30000" dirty="0">
                <a:solidFill>
                  <a:prstClr val="black"/>
                </a:solidFill>
              </a:rPr>
              <a:t>13</a:t>
            </a:r>
            <a:endParaRPr lang="en-US" dirty="0"/>
          </a:p>
          <a:p>
            <a:r>
              <a:rPr lang="en-US" dirty="0" smtClean="0"/>
              <a:t>Speaking </a:t>
            </a:r>
            <a:r>
              <a:rPr lang="en-US" dirty="0"/>
              <a:t>up audio </a:t>
            </a:r>
            <a:r>
              <a:rPr lang="en-US" dirty="0" smtClean="0"/>
              <a:t>recording</a:t>
            </a:r>
          </a:p>
          <a:p>
            <a:r>
              <a:rPr lang="en-US" dirty="0" smtClean="0">
                <a:hlinkClick r:id="rId6"/>
              </a:rPr>
              <a:t>CUSP Learn </a:t>
            </a:r>
            <a:r>
              <a:rPr lang="en-US" dirty="0">
                <a:hlinkClick r:id="rId6"/>
              </a:rPr>
              <a:t>F</a:t>
            </a:r>
            <a:r>
              <a:rPr lang="en-US" dirty="0" smtClean="0">
                <a:hlinkClick r:id="rId6"/>
              </a:rPr>
              <a:t>rom </a:t>
            </a:r>
            <a:r>
              <a:rPr lang="en-US" dirty="0">
                <a:hlinkClick r:id="rId6"/>
              </a:rPr>
              <a:t>Defects </a:t>
            </a:r>
            <a:r>
              <a:rPr lang="en-US" dirty="0" smtClean="0">
                <a:hlinkClick r:id="rId6"/>
              </a:rPr>
              <a:t>Tool</a:t>
            </a:r>
            <a:r>
              <a:rPr lang="en-US" baseline="30000" dirty="0">
                <a:solidFill>
                  <a:prstClr val="black"/>
                </a:solidFill>
              </a:rPr>
              <a:t>14</a:t>
            </a:r>
            <a:endParaRPr lang="en-US" dirty="0" smtClean="0"/>
          </a:p>
          <a:p>
            <a:r>
              <a:rPr lang="en-US" dirty="0" smtClean="0"/>
              <a:t>Tabletop simulation</a:t>
            </a:r>
          </a:p>
          <a:p>
            <a:pPr marL="0" indent="0">
              <a:buNone/>
            </a:pPr>
            <a:endParaRPr lang="en-US" dirty="0" smtClean="0"/>
          </a:p>
          <a:p>
            <a:pPr marL="0" lvl="0" indent="0">
              <a:buNone/>
            </a:pPr>
            <a:r>
              <a:rPr lang="en-US" sz="1500" baseline="30000" dirty="0" smtClean="0">
                <a:solidFill>
                  <a:prstClr val="black"/>
                </a:solidFill>
              </a:rPr>
              <a:t>11</a:t>
            </a:r>
            <a:r>
              <a:rPr lang="en-US" sz="1500" dirty="0" smtClean="0">
                <a:solidFill>
                  <a:prstClr val="black"/>
                </a:solidFill>
              </a:rPr>
              <a:t>Safe </a:t>
            </a:r>
            <a:r>
              <a:rPr lang="en-US" sz="1500" dirty="0">
                <a:solidFill>
                  <a:prstClr val="black"/>
                </a:solidFill>
              </a:rPr>
              <a:t>Surgery 2015. Ariadne Labs. </a:t>
            </a:r>
            <a:r>
              <a:rPr lang="en-US" sz="1500" dirty="0">
                <a:solidFill>
                  <a:prstClr val="black"/>
                </a:solidFill>
                <a:hlinkClick r:id="rId3"/>
              </a:rPr>
              <a:t>http://www.safesurgery2015.org/checklist-templates.html</a:t>
            </a:r>
            <a:r>
              <a:rPr lang="en-US" sz="1500" dirty="0">
                <a:solidFill>
                  <a:prstClr val="black"/>
                </a:solidFill>
              </a:rPr>
              <a:t>. Accessed July 2013.</a:t>
            </a:r>
          </a:p>
          <a:p>
            <a:pPr marL="0" lvl="0" indent="0">
              <a:buNone/>
            </a:pPr>
            <a:r>
              <a:rPr lang="en-US" sz="1500" baseline="30000" dirty="0" smtClean="0">
                <a:solidFill>
                  <a:prstClr val="black"/>
                </a:solidFill>
              </a:rPr>
              <a:t>12</a:t>
            </a:r>
            <a:r>
              <a:rPr lang="en-US" sz="1500" dirty="0" smtClean="0">
                <a:solidFill>
                  <a:prstClr val="black"/>
                </a:solidFill>
              </a:rPr>
              <a:t>World </a:t>
            </a:r>
            <a:r>
              <a:rPr lang="en-US" sz="1500" dirty="0">
                <a:solidFill>
                  <a:prstClr val="black"/>
                </a:solidFill>
              </a:rPr>
              <a:t>Health Organization Surgery Checklist. </a:t>
            </a:r>
            <a:r>
              <a:rPr lang="en-US" sz="1500" dirty="0">
                <a:solidFill>
                  <a:prstClr val="black"/>
                </a:solidFill>
                <a:hlinkClick r:id="rId5"/>
              </a:rPr>
              <a:t>http://www.who.int/patientsafety/safesurgery/checklist/en/</a:t>
            </a:r>
            <a:r>
              <a:rPr lang="en-US" sz="1500" dirty="0">
                <a:solidFill>
                  <a:prstClr val="black"/>
                </a:solidFill>
              </a:rPr>
              <a:t>. Accessed July 2013.</a:t>
            </a:r>
          </a:p>
          <a:p>
            <a:pPr marL="0" lvl="0" indent="0">
              <a:buNone/>
            </a:pPr>
            <a:r>
              <a:rPr lang="en-US" sz="1500" baseline="30000" dirty="0" smtClean="0">
                <a:solidFill>
                  <a:prstClr val="black"/>
                </a:solidFill>
              </a:rPr>
              <a:t>13</a:t>
            </a:r>
            <a:r>
              <a:rPr lang="en-US" sz="1500" dirty="0" smtClean="0">
                <a:solidFill>
                  <a:prstClr val="black"/>
                </a:solidFill>
              </a:rPr>
              <a:t>Pocket </a:t>
            </a:r>
            <a:r>
              <a:rPr lang="en-US" sz="1500" dirty="0">
                <a:solidFill>
                  <a:prstClr val="black"/>
                </a:solidFill>
              </a:rPr>
              <a:t>Guide: TeamSTEPPS. Rockville, MD: Agency for Healthcare Research and Quality; January 2014. </a:t>
            </a:r>
            <a:r>
              <a:rPr lang="en-US" sz="1500" dirty="0">
                <a:solidFill>
                  <a:prstClr val="black"/>
                </a:solidFill>
                <a:hlinkClick r:id="rId7"/>
              </a:rPr>
              <a:t>http://www.ahrq.gov/professionals/education/curriculum-tools/teamstepps/instructor/essentials/pocketguide.htm</a:t>
            </a:r>
            <a:r>
              <a:rPr lang="en-US" sz="1500" dirty="0">
                <a:solidFill>
                  <a:prstClr val="black"/>
                </a:solidFill>
              </a:rPr>
              <a:t>.</a:t>
            </a:r>
          </a:p>
          <a:p>
            <a:pPr marL="0" lvl="0" indent="0">
              <a:buNone/>
            </a:pPr>
            <a:r>
              <a:rPr lang="en-US" sz="1500" baseline="30000" dirty="0" smtClean="0">
                <a:solidFill>
                  <a:prstClr val="black"/>
                </a:solidFill>
              </a:rPr>
              <a:t>14</a:t>
            </a:r>
            <a:r>
              <a:rPr lang="en-US" sz="1500" dirty="0" smtClean="0">
                <a:solidFill>
                  <a:prstClr val="black"/>
                </a:solidFill>
              </a:rPr>
              <a:t>Learn </a:t>
            </a:r>
            <a:r>
              <a:rPr lang="en-US" sz="1500" dirty="0">
                <a:solidFill>
                  <a:prstClr val="black"/>
                </a:solidFill>
              </a:rPr>
              <a:t>From Defects Tool. Rockville, MD: Agency for Healthcare Research and Quality; December 2012. </a:t>
            </a:r>
            <a:r>
              <a:rPr lang="en-US" sz="1500" dirty="0">
                <a:solidFill>
                  <a:prstClr val="black"/>
                </a:solidFill>
                <a:hlinkClick r:id="rId8"/>
              </a:rPr>
              <a:t>http://</a:t>
            </a:r>
            <a:r>
              <a:rPr lang="en-US" sz="1500" dirty="0" smtClean="0">
                <a:solidFill>
                  <a:prstClr val="black"/>
                </a:solidFill>
                <a:hlinkClick r:id="rId8"/>
              </a:rPr>
              <a:t>www.ahrq.gov/professionals/education/curriculum-tools/cusptoolkit/toolkit/learndefects.htm</a:t>
            </a:r>
            <a:r>
              <a:rPr lang="en-US" sz="1500" dirty="0" smtClean="0">
                <a:solidFill>
                  <a:prstClr val="black"/>
                </a:solidFill>
              </a:rPr>
              <a:t>.</a:t>
            </a:r>
            <a:endParaRPr lang="en-US" sz="1500" dirty="0">
              <a:solidFill>
                <a:prstClr val="black"/>
              </a:solidFill>
            </a:endParaRPr>
          </a:p>
          <a:p>
            <a:pPr marL="0" indent="0">
              <a:buNone/>
            </a:pPr>
            <a:endParaRPr lang="en-US" dirty="0"/>
          </a:p>
        </p:txBody>
      </p:sp>
      <p:sp>
        <p:nvSpPr>
          <p:cNvPr id="2" name="Title 1"/>
          <p:cNvSpPr>
            <a:spLocks noGrp="1"/>
          </p:cNvSpPr>
          <p:nvPr>
            <p:ph type="title"/>
          </p:nvPr>
        </p:nvSpPr>
        <p:spPr/>
        <p:txBody>
          <a:bodyPr/>
          <a:lstStyle/>
          <a:p>
            <a:r>
              <a:rPr lang="en-US" dirty="0" smtClean="0"/>
              <a:t>Tools</a:t>
            </a:r>
            <a:endParaRPr lang="en-US" dirty="0"/>
          </a:p>
        </p:txBody>
      </p:sp>
      <p:pic>
        <p:nvPicPr>
          <p:cNvPr id="5" name="Picture 4" descr="Tools icon"/>
          <p:cNvPicPr>
            <a:picLocks noChangeAspect="1"/>
          </p:cNvPicPr>
          <p:nvPr/>
        </p:nvPicPr>
        <p:blipFill rotWithShape="1">
          <a:blip r:embed="rId9" cstate="print">
            <a:duotone>
              <a:schemeClr val="accent1">
                <a:shade val="45000"/>
                <a:satMod val="135000"/>
              </a:schemeClr>
              <a:prstClr val="white"/>
            </a:duotone>
          </a:blip>
          <a:srcRect l="14089" t="13728" r="15989" b="20524"/>
          <a:stretch/>
        </p:blipFill>
        <p:spPr>
          <a:xfrm>
            <a:off x="7012057" y="883047"/>
            <a:ext cx="1331843" cy="1252331"/>
          </a:xfrm>
          <a:prstGeom prst="rect">
            <a:avLst/>
          </a:prstGeom>
        </p:spPr>
      </p:pic>
    </p:spTree>
    <p:extLst>
      <p:ext uri="{BB962C8B-B14F-4D97-AF65-F5344CB8AC3E}">
        <p14:creationId xmlns:p14="http://schemas.microsoft.com/office/powerpoint/2010/main" val="1848687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sz="quarter" idx="11"/>
          </p:nvPr>
        </p:nvSpPr>
        <p:spPr>
          <a:xfrm>
            <a:off x="457200" y="1066800"/>
            <a:ext cx="8153400" cy="4114800"/>
          </a:xfrm>
        </p:spPr>
        <p:txBody>
          <a:bodyPr>
            <a:noAutofit/>
          </a:bodyPr>
          <a:lstStyle/>
          <a:p>
            <a:pPr>
              <a:buFont typeface="+mj-lt"/>
              <a:buAutoNum type="arabicPeriod"/>
            </a:pPr>
            <a:r>
              <a:rPr lang="en-US" sz="1100" dirty="0" smtClean="0"/>
              <a:t>Mazzocco K, Petitti D, Fong KT, et al. Surgical team behaviors and patient outcomes. Am Journ Surg. 2009;197(5):678-85</a:t>
            </a:r>
            <a:r>
              <a:rPr lang="en-US" sz="1100" dirty="0"/>
              <a:t>. PMID: </a:t>
            </a:r>
            <a:r>
              <a:rPr lang="en-US" sz="1100" dirty="0" smtClean="0"/>
              <a:t>18789425.</a:t>
            </a:r>
          </a:p>
          <a:p>
            <a:pPr>
              <a:buFont typeface="+mj-lt"/>
              <a:buAutoNum type="arabicPeriod"/>
            </a:pPr>
            <a:r>
              <a:rPr lang="en-US" sz="1100" dirty="0" smtClean="0"/>
              <a:t>Salas </a:t>
            </a:r>
            <a:r>
              <a:rPr lang="en-US" sz="1100" dirty="0"/>
              <a:t>E, Burke CS, Stagl KC. Developing teams and team leaders: Strategies and principles. In: Demaree RG, Zaccaro SJ, Halpin SM, editors. Leader development for transforming organizations</a:t>
            </a:r>
            <a:r>
              <a:rPr lang="en-US" sz="1100" dirty="0" smtClean="0"/>
              <a:t>. April </a:t>
            </a:r>
            <a:r>
              <a:rPr lang="en-US" sz="1100" dirty="0"/>
              <a:t>2004 as cited in: TeamSTEPPS Fundamentals Course: Module 1. Introduction. </a:t>
            </a:r>
            <a:r>
              <a:rPr lang="en-US" sz="1100" dirty="0" smtClean="0"/>
              <a:t>Rockville, MD: Agency </a:t>
            </a:r>
            <a:r>
              <a:rPr lang="en-US" sz="1100" dirty="0"/>
              <a:t>for Healthcare Research and </a:t>
            </a:r>
            <a:r>
              <a:rPr lang="en-US" sz="1100" dirty="0" smtClean="0"/>
              <a:t>Quality; March 2014. </a:t>
            </a:r>
            <a:r>
              <a:rPr lang="en-US" sz="1100" dirty="0">
                <a:hlinkClick r:id="rId3"/>
              </a:rPr>
              <a:t>http://www.ahrq.gov/professionals/education/curriculum-tools/teamstepps/instructor/fundamentals/module1/igintro.html</a:t>
            </a:r>
            <a:r>
              <a:rPr lang="en-US" sz="1100" dirty="0"/>
              <a:t>. </a:t>
            </a:r>
          </a:p>
          <a:p>
            <a:pPr>
              <a:buFont typeface="+mj-lt"/>
              <a:buAutoNum type="arabicPeriod"/>
            </a:pPr>
            <a:r>
              <a:rPr lang="en-US" sz="1100" dirty="0" smtClean="0"/>
              <a:t>Makary MA, Mukherjee A, Sexton JB, </a:t>
            </a:r>
            <a:r>
              <a:rPr lang="en-US" sz="1100" dirty="0"/>
              <a:t>et al. </a:t>
            </a:r>
            <a:r>
              <a:rPr lang="en-US" sz="1100" dirty="0" smtClean="0"/>
              <a:t>Operating </a:t>
            </a:r>
            <a:r>
              <a:rPr lang="en-US" sz="1100" dirty="0"/>
              <a:t>room briefings and wrong-site surgery. </a:t>
            </a:r>
            <a:r>
              <a:rPr lang="en-US" sz="1100" dirty="0" smtClean="0"/>
              <a:t>Journal </a:t>
            </a:r>
            <a:r>
              <a:rPr lang="en-US" sz="1100" dirty="0"/>
              <a:t>of the American College of </a:t>
            </a:r>
            <a:r>
              <a:rPr lang="en-US" sz="1100" dirty="0" smtClean="0"/>
              <a:t>Surgeons. 2007;</a:t>
            </a:r>
            <a:r>
              <a:rPr lang="en-US" sz="1100" dirty="0"/>
              <a:t> </a:t>
            </a:r>
            <a:r>
              <a:rPr lang="en-US" sz="1100" dirty="0" smtClean="0"/>
              <a:t>204(2):236-43</a:t>
            </a:r>
            <a:r>
              <a:rPr lang="en-US" sz="1100" dirty="0"/>
              <a:t>. PMID: </a:t>
            </a:r>
            <a:r>
              <a:rPr lang="en-US" sz="1100" dirty="0" smtClean="0"/>
              <a:t>17254927.</a:t>
            </a:r>
            <a:endParaRPr lang="en-US" sz="1100" dirty="0"/>
          </a:p>
          <a:p>
            <a:pPr>
              <a:buFont typeface="+mj-lt"/>
              <a:buAutoNum type="arabicPeriod"/>
            </a:pPr>
            <a:r>
              <a:rPr lang="en-US" sz="1100" dirty="0" smtClean="0"/>
              <a:t>Shepard S. Teamwork in the OR. The Doctors Company: Patient Safety/Risk Management Strategies.  An Ounce of Prevention. 2015. </a:t>
            </a:r>
            <a:r>
              <a:rPr lang="en-US" sz="1100" dirty="0" smtClean="0">
                <a:hlinkClick r:id="rId4"/>
              </a:rPr>
              <a:t>http://www.thedoctors.com/KnowledgeCenter/Publications/TheDoctorsAdvocate/Teamwork-in-the-OR</a:t>
            </a:r>
            <a:r>
              <a:rPr lang="en-US" sz="1100" dirty="0" smtClean="0"/>
              <a:t>. Accessed May 2015.</a:t>
            </a:r>
          </a:p>
          <a:p>
            <a:pPr>
              <a:buFont typeface="+mj-lt"/>
              <a:buAutoNum type="arabicPeriod"/>
            </a:pPr>
            <a:r>
              <a:rPr lang="en-US" sz="1100" dirty="0" smtClean="0"/>
              <a:t>Haynes AB, Weiser TJ, Berry WB, et al. A </a:t>
            </a:r>
            <a:r>
              <a:rPr lang="en-US" sz="1100" dirty="0"/>
              <a:t>surgical safety checklist to reduce morbidity and mortality in a global population</a:t>
            </a:r>
            <a:r>
              <a:rPr lang="en-US" sz="1100" dirty="0" smtClean="0"/>
              <a:t>.</a:t>
            </a:r>
            <a:r>
              <a:rPr lang="en-US" sz="1100" dirty="0"/>
              <a:t> New England Journal of </a:t>
            </a:r>
            <a:r>
              <a:rPr lang="en-US" sz="1100" dirty="0" smtClean="0"/>
              <a:t>Medicine. 2009;360(5):491-9</a:t>
            </a:r>
            <a:r>
              <a:rPr lang="en-US" sz="1100" dirty="0"/>
              <a:t>. PMID: </a:t>
            </a:r>
            <a:r>
              <a:rPr lang="en-US" sz="1100" dirty="0" smtClean="0"/>
              <a:t>19144931.</a:t>
            </a:r>
          </a:p>
          <a:p>
            <a:pPr>
              <a:buFont typeface="+mj-lt"/>
              <a:buAutoNum type="arabicPeriod"/>
            </a:pPr>
            <a:r>
              <a:rPr lang="en-US" sz="1100" dirty="0" smtClean="0"/>
              <a:t>Neily J</a:t>
            </a:r>
            <a:r>
              <a:rPr lang="en-US" sz="1100" dirty="0"/>
              <a:t>, Mills PD, Yinong </a:t>
            </a:r>
            <a:r>
              <a:rPr lang="en-US" sz="1100" dirty="0" smtClean="0"/>
              <a:t>YX, </a:t>
            </a:r>
            <a:r>
              <a:rPr lang="en-US" sz="1100" dirty="0"/>
              <a:t>et al. </a:t>
            </a:r>
            <a:r>
              <a:rPr lang="en-US" sz="1100" dirty="0" smtClean="0"/>
              <a:t>Association </a:t>
            </a:r>
            <a:r>
              <a:rPr lang="en-US" sz="1100" dirty="0"/>
              <a:t>between implementation of a medical team training program and surgical mortality</a:t>
            </a:r>
            <a:r>
              <a:rPr lang="en-US" sz="1100" dirty="0" smtClean="0"/>
              <a:t>.</a:t>
            </a:r>
            <a:r>
              <a:rPr lang="en-US" sz="1100" dirty="0"/>
              <a:t> </a:t>
            </a:r>
            <a:r>
              <a:rPr lang="en-US" sz="1100" dirty="0" smtClean="0"/>
              <a:t>JAMA. 2010;304(15):1693-1700</a:t>
            </a:r>
            <a:r>
              <a:rPr lang="en-US" sz="1100" dirty="0"/>
              <a:t>. PMID: </a:t>
            </a:r>
            <a:r>
              <a:rPr lang="en-US" sz="1100" dirty="0" smtClean="0"/>
              <a:t>20959579.</a:t>
            </a:r>
            <a:endParaRPr lang="en-US" sz="1100" dirty="0"/>
          </a:p>
          <a:p>
            <a:pPr>
              <a:buFont typeface="+mj-lt"/>
              <a:buAutoNum type="arabicPeriod"/>
            </a:pPr>
            <a:r>
              <a:rPr lang="en-US" sz="1100" dirty="0"/>
              <a:t>Neily J, Mills PD, Yinong </a:t>
            </a:r>
            <a:r>
              <a:rPr lang="en-US" sz="1100" dirty="0" smtClean="0"/>
              <a:t>YX. Association </a:t>
            </a:r>
            <a:r>
              <a:rPr lang="en-US" sz="1100" dirty="0"/>
              <a:t>Between Implementation of a </a:t>
            </a:r>
            <a:r>
              <a:rPr lang="en-US" sz="1100" dirty="0" smtClean="0"/>
              <a:t>medical </a:t>
            </a:r>
            <a:r>
              <a:rPr lang="en-US" sz="1100" dirty="0"/>
              <a:t>t</a:t>
            </a:r>
            <a:r>
              <a:rPr lang="en-US" sz="1100" dirty="0" smtClean="0"/>
              <a:t>eam </a:t>
            </a:r>
            <a:r>
              <a:rPr lang="en-US" sz="1100" dirty="0"/>
              <a:t>t</a:t>
            </a:r>
            <a:r>
              <a:rPr lang="en-US" sz="1100" dirty="0" smtClean="0"/>
              <a:t>raining </a:t>
            </a:r>
            <a:r>
              <a:rPr lang="en-US" sz="1100" dirty="0"/>
              <a:t>p</a:t>
            </a:r>
            <a:r>
              <a:rPr lang="en-US" sz="1100" dirty="0" smtClean="0"/>
              <a:t>rogram </a:t>
            </a:r>
            <a:r>
              <a:rPr lang="en-US" sz="1100" dirty="0"/>
              <a:t>and </a:t>
            </a:r>
            <a:r>
              <a:rPr lang="en-US" sz="1100" dirty="0" smtClean="0"/>
              <a:t>surgical </a:t>
            </a:r>
            <a:r>
              <a:rPr lang="en-US" sz="1100" dirty="0"/>
              <a:t>m</a:t>
            </a:r>
            <a:r>
              <a:rPr lang="en-US" sz="1100" dirty="0" smtClean="0"/>
              <a:t>orbidity. </a:t>
            </a:r>
            <a:r>
              <a:rPr lang="en-US" sz="1100" dirty="0"/>
              <a:t>Arch </a:t>
            </a:r>
            <a:r>
              <a:rPr lang="en-US" sz="1100" dirty="0" smtClean="0"/>
              <a:t>Surgery. 2011 Dec;146(12</a:t>
            </a:r>
            <a:r>
              <a:rPr lang="en-US" sz="1100" dirty="0"/>
              <a:t>):1368-73. PMID: </a:t>
            </a:r>
            <a:r>
              <a:rPr lang="en-US" sz="1100" dirty="0" smtClean="0"/>
              <a:t>22184295.</a:t>
            </a:r>
          </a:p>
          <a:p>
            <a:pPr>
              <a:buFont typeface="+mj-lt"/>
              <a:buAutoNum type="arabicPeriod"/>
            </a:pPr>
            <a:r>
              <a:rPr lang="en-US" sz="1100" dirty="0" smtClean="0"/>
              <a:t>De Vries EN, Hollman MW, Smorenburg SM, et </a:t>
            </a:r>
            <a:r>
              <a:rPr lang="en-US" sz="1100" dirty="0"/>
              <a:t>al. </a:t>
            </a:r>
            <a:r>
              <a:rPr lang="en-US" sz="1100" dirty="0" smtClean="0"/>
              <a:t>Development and validation of the SURgical Patient Safety System (</a:t>
            </a:r>
            <a:r>
              <a:rPr lang="en-US" sz="1100" dirty="0"/>
              <a:t>SURPASS) checklist</a:t>
            </a:r>
            <a:r>
              <a:rPr lang="en-US" sz="1100" dirty="0" smtClean="0"/>
              <a:t>.</a:t>
            </a:r>
            <a:r>
              <a:rPr lang="en-US" sz="1100" dirty="0"/>
              <a:t> Quality and Safety in Health </a:t>
            </a:r>
            <a:r>
              <a:rPr lang="en-US" sz="1100" dirty="0" smtClean="0"/>
              <a:t>Care. 2009;18(2):121-6</a:t>
            </a:r>
            <a:r>
              <a:rPr lang="en-US" sz="1100" dirty="0"/>
              <a:t>. PMID: </a:t>
            </a:r>
            <a:r>
              <a:rPr lang="en-US" sz="1100" dirty="0" smtClean="0"/>
              <a:t>19342526.</a:t>
            </a:r>
            <a:endParaRPr lang="en-US" sz="1100" dirty="0"/>
          </a:p>
          <a:p>
            <a:pPr>
              <a:buFont typeface="+mj-lt"/>
              <a:buAutoNum type="arabicPeriod"/>
            </a:pPr>
            <a:r>
              <a:rPr lang="en-US" sz="1100" dirty="0" smtClean="0"/>
              <a:t>Van Klei</a:t>
            </a:r>
            <a:r>
              <a:rPr lang="en-US" sz="1100" dirty="0"/>
              <a:t> </a:t>
            </a:r>
            <a:r>
              <a:rPr lang="en-US" sz="1100" dirty="0" smtClean="0"/>
              <a:t>WA , Hoff RG, van Aarnhem EE, et </a:t>
            </a:r>
            <a:r>
              <a:rPr lang="en-US" sz="1100" dirty="0"/>
              <a:t>al. </a:t>
            </a:r>
            <a:r>
              <a:rPr lang="en-US" sz="1100" dirty="0" smtClean="0"/>
              <a:t>Effects </a:t>
            </a:r>
            <a:r>
              <a:rPr lang="en-US" sz="1100" dirty="0"/>
              <a:t>of the Introduction of the WHO “Surgical Safety Checklist” on In-Hospital </a:t>
            </a:r>
            <a:r>
              <a:rPr lang="en-US" sz="1100" dirty="0" smtClean="0"/>
              <a:t>Mortality. </a:t>
            </a:r>
            <a:r>
              <a:rPr lang="en-US" sz="1100" dirty="0"/>
              <a:t>Annals of Surgery. 2012 </a:t>
            </a:r>
            <a:r>
              <a:rPr lang="en-US" sz="1100" dirty="0" smtClean="0"/>
              <a:t>Jan;255(1</a:t>
            </a:r>
            <a:r>
              <a:rPr lang="en-US" sz="1100" dirty="0"/>
              <a:t>):44-9. PMID: </a:t>
            </a:r>
            <a:r>
              <a:rPr lang="en-US" sz="1100" dirty="0" smtClean="0"/>
              <a:t>22123159.</a:t>
            </a:r>
            <a:endParaRPr lang="en-US" sz="1100" dirty="0"/>
          </a:p>
          <a:p>
            <a:pPr>
              <a:buFont typeface="+mj-lt"/>
              <a:buAutoNum type="arabicPeriod"/>
            </a:pPr>
            <a:r>
              <a:rPr lang="en-US" sz="1100" dirty="0" smtClean="0"/>
              <a:t>Bliss LA, Ross-Richardson CB, Sanzara LJ, et </a:t>
            </a:r>
            <a:r>
              <a:rPr lang="en-US" sz="1100" dirty="0"/>
              <a:t>al. </a:t>
            </a:r>
            <a:r>
              <a:rPr lang="en-US" sz="1100" dirty="0" smtClean="0"/>
              <a:t>Thirty-day </a:t>
            </a:r>
            <a:r>
              <a:rPr lang="en-US" sz="1100" dirty="0"/>
              <a:t>o</a:t>
            </a:r>
            <a:r>
              <a:rPr lang="en-US" sz="1100" dirty="0" smtClean="0"/>
              <a:t>utcomes </a:t>
            </a:r>
            <a:r>
              <a:rPr lang="en-US" sz="1100" dirty="0"/>
              <a:t>s</a:t>
            </a:r>
            <a:r>
              <a:rPr lang="en-US" sz="1100" dirty="0" smtClean="0"/>
              <a:t>upport implementation </a:t>
            </a:r>
            <a:r>
              <a:rPr lang="en-US" sz="1100" dirty="0"/>
              <a:t>of a </a:t>
            </a:r>
            <a:r>
              <a:rPr lang="en-US" sz="1100" dirty="0" smtClean="0"/>
              <a:t>surgical </a:t>
            </a:r>
            <a:r>
              <a:rPr lang="en-US" sz="1100" dirty="0"/>
              <a:t>s</a:t>
            </a:r>
            <a:r>
              <a:rPr lang="en-US" sz="1100" dirty="0" smtClean="0"/>
              <a:t>afety </a:t>
            </a:r>
            <a:r>
              <a:rPr lang="en-US" sz="1100" dirty="0"/>
              <a:t>c</a:t>
            </a:r>
            <a:r>
              <a:rPr lang="en-US" sz="1100" dirty="0" smtClean="0"/>
              <a:t>hecklist</a:t>
            </a:r>
            <a:r>
              <a:rPr lang="en-US" sz="1100" i="1" dirty="0" smtClean="0"/>
              <a:t>. </a:t>
            </a:r>
            <a:r>
              <a:rPr lang="en-US" sz="1100" dirty="0" smtClean="0"/>
              <a:t>J Am Coll Surg. 2012 </a:t>
            </a:r>
            <a:r>
              <a:rPr lang="en-US" sz="1100" dirty="0"/>
              <a:t>Dec;215(6):</a:t>
            </a:r>
            <a:r>
              <a:rPr lang="en-US" sz="1100" dirty="0" smtClean="0"/>
              <a:t>766-76</a:t>
            </a:r>
            <a:r>
              <a:rPr lang="en-US" sz="1100" dirty="0"/>
              <a:t>. PMID: </a:t>
            </a:r>
            <a:r>
              <a:rPr lang="en-US" sz="1100" dirty="0" smtClean="0"/>
              <a:t>22951032.</a:t>
            </a:r>
          </a:p>
          <a:p>
            <a:pPr>
              <a:buFont typeface="+mj-lt"/>
              <a:buAutoNum type="arabicPeriod"/>
            </a:pPr>
            <a:r>
              <a:rPr lang="en-US" sz="1100" dirty="0" smtClean="0"/>
              <a:t>Safe Surgery 2015. Ariadne Labs</a:t>
            </a:r>
            <a:r>
              <a:rPr lang="en-US" sz="1100" dirty="0"/>
              <a:t>. </a:t>
            </a:r>
            <a:r>
              <a:rPr lang="en-US" sz="1100" dirty="0">
                <a:hlinkClick r:id="rId5"/>
              </a:rPr>
              <a:t>http://</a:t>
            </a:r>
            <a:r>
              <a:rPr lang="en-US" sz="1100" dirty="0" smtClean="0">
                <a:hlinkClick r:id="rId5"/>
              </a:rPr>
              <a:t>www.safesurgery2015.org/checklist-templates.html</a:t>
            </a:r>
            <a:r>
              <a:rPr lang="en-US" sz="1100" dirty="0" smtClean="0"/>
              <a:t>. Accessed July 2013.</a:t>
            </a:r>
          </a:p>
          <a:p>
            <a:pPr>
              <a:buFont typeface="+mj-lt"/>
              <a:buAutoNum type="arabicPeriod"/>
            </a:pPr>
            <a:r>
              <a:rPr lang="en-US" sz="1100" dirty="0" smtClean="0"/>
              <a:t>World Health Organization Surgery </a:t>
            </a:r>
            <a:r>
              <a:rPr lang="en-US" sz="1100" dirty="0"/>
              <a:t>Checklist. </a:t>
            </a:r>
            <a:r>
              <a:rPr lang="en-US" sz="1100" dirty="0">
                <a:hlinkClick r:id="rId6"/>
              </a:rPr>
              <a:t>http://www.who.int/patientsafety/safesurgery/checklist/en</a:t>
            </a:r>
            <a:r>
              <a:rPr lang="en-US" sz="1100" dirty="0" smtClean="0">
                <a:hlinkClick r:id="rId6"/>
              </a:rPr>
              <a:t>/</a:t>
            </a:r>
            <a:r>
              <a:rPr lang="en-US" sz="1100" dirty="0" smtClean="0"/>
              <a:t>. Accessed July 2013.</a:t>
            </a:r>
          </a:p>
          <a:p>
            <a:pPr>
              <a:buFont typeface="+mj-lt"/>
              <a:buAutoNum type="arabicPeriod"/>
            </a:pPr>
            <a:r>
              <a:rPr lang="en-US" sz="1100" dirty="0"/>
              <a:t>Pocket Guide: TeamSTEPPS. </a:t>
            </a:r>
            <a:r>
              <a:rPr lang="en-US" sz="1100" dirty="0" smtClean="0"/>
              <a:t>Rockville, MD: Agency </a:t>
            </a:r>
            <a:r>
              <a:rPr lang="en-US" sz="1100" dirty="0"/>
              <a:t>for Healthcare Research and </a:t>
            </a:r>
            <a:r>
              <a:rPr lang="en-US" sz="1100" dirty="0" smtClean="0"/>
              <a:t>Quality; January 2014. </a:t>
            </a:r>
            <a:r>
              <a:rPr lang="en-US" sz="1100" dirty="0">
                <a:hlinkClick r:id="rId7"/>
              </a:rPr>
              <a:t>http://</a:t>
            </a:r>
            <a:r>
              <a:rPr lang="en-US" sz="1100" dirty="0" smtClean="0">
                <a:hlinkClick r:id="rId7"/>
              </a:rPr>
              <a:t>www.ahrq.gov/professionals/education/curriculum-tools/teamstepps/instructor/essentials/pocketguide.htm</a:t>
            </a:r>
            <a:r>
              <a:rPr lang="en-US" sz="1100" dirty="0" smtClean="0"/>
              <a:t>.</a:t>
            </a:r>
          </a:p>
          <a:p>
            <a:pPr>
              <a:buFont typeface="+mj-lt"/>
              <a:buAutoNum type="arabicPeriod"/>
            </a:pPr>
            <a:r>
              <a:rPr lang="en-US" sz="1100" dirty="0" smtClean="0"/>
              <a:t>Learn </a:t>
            </a:r>
            <a:r>
              <a:rPr lang="en-US" sz="1100" dirty="0"/>
              <a:t>F</a:t>
            </a:r>
            <a:r>
              <a:rPr lang="en-US" sz="1100" dirty="0" smtClean="0"/>
              <a:t>rom </a:t>
            </a:r>
            <a:r>
              <a:rPr lang="en-US" sz="1100" dirty="0"/>
              <a:t>Defects Tool. </a:t>
            </a:r>
            <a:r>
              <a:rPr lang="en-US" sz="1100" dirty="0" smtClean="0"/>
              <a:t>Rockville, MD: Agency </a:t>
            </a:r>
            <a:r>
              <a:rPr lang="en-US" sz="1100" dirty="0"/>
              <a:t>for Healthcare Research and </a:t>
            </a:r>
            <a:r>
              <a:rPr lang="en-US" sz="1100" dirty="0" smtClean="0"/>
              <a:t>Quality; December 2012. </a:t>
            </a:r>
            <a:r>
              <a:rPr lang="en-US" sz="1100" dirty="0">
                <a:hlinkClick r:id="rId8"/>
              </a:rPr>
              <a:t>http://</a:t>
            </a:r>
            <a:r>
              <a:rPr lang="en-US" sz="1100" dirty="0" smtClean="0">
                <a:hlinkClick r:id="rId8"/>
              </a:rPr>
              <a:t>www.ahrq.gov/professionals/education/curriculum-tools/cusptoolkit/toolkit/learndefects.htm</a:t>
            </a:r>
            <a:r>
              <a:rPr lang="en-US" sz="1100" dirty="0" smtClean="0"/>
              <a:t>.</a:t>
            </a:r>
            <a:endParaRPr lang="en-US" sz="1100" dirty="0"/>
          </a:p>
        </p:txBody>
      </p:sp>
    </p:spTree>
    <p:extLst>
      <p:ext uri="{BB962C8B-B14F-4D97-AF65-F5344CB8AC3E}">
        <p14:creationId xmlns:p14="http://schemas.microsoft.com/office/powerpoint/2010/main" val="206141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600" dirty="0" smtClean="0"/>
              <a:t>Operating and procedure rooms are chaotic and noisy environments</a:t>
            </a:r>
          </a:p>
          <a:p>
            <a:r>
              <a:rPr lang="en-US" sz="2600" dirty="0" smtClean="0"/>
              <a:t>Visual </a:t>
            </a:r>
            <a:r>
              <a:rPr lang="en-US" sz="2600" dirty="0"/>
              <a:t>and </a:t>
            </a:r>
            <a:r>
              <a:rPr lang="en-US" sz="2600" dirty="0" smtClean="0"/>
              <a:t>auditory </a:t>
            </a:r>
            <a:r>
              <a:rPr lang="en-US" sz="2600" dirty="0"/>
              <a:t>cues are hard to </a:t>
            </a:r>
            <a:r>
              <a:rPr lang="en-US" sz="2600" dirty="0" smtClean="0"/>
              <a:t>see and hear when people are wearing masks</a:t>
            </a:r>
          </a:p>
          <a:p>
            <a:r>
              <a:rPr lang="en-US" sz="2600" dirty="0" smtClean="0"/>
              <a:t>The person who is supposed to act on information isn’t always clearly identified</a:t>
            </a:r>
          </a:p>
          <a:p>
            <a:endParaRPr lang="en-US" dirty="0" smtClean="0"/>
          </a:p>
          <a:p>
            <a:pPr marL="457200" lvl="1" indent="0">
              <a:buNone/>
            </a:pPr>
            <a:endParaRPr lang="en-US" dirty="0"/>
          </a:p>
        </p:txBody>
      </p:sp>
      <p:sp>
        <p:nvSpPr>
          <p:cNvPr id="6" name="Title 5"/>
          <p:cNvSpPr>
            <a:spLocks noGrp="1"/>
          </p:cNvSpPr>
          <p:nvPr>
            <p:ph type="title"/>
          </p:nvPr>
        </p:nvSpPr>
        <p:spPr/>
        <p:txBody>
          <a:bodyPr>
            <a:normAutofit fontScale="90000"/>
          </a:bodyPr>
          <a:lstStyle/>
          <a:p>
            <a:r>
              <a:rPr lang="en-US" dirty="0" smtClean="0"/>
              <a:t>The Problem: Challenges of Effective Communication</a:t>
            </a:r>
            <a:endParaRPr lang="en-US" dirty="0"/>
          </a:p>
        </p:txBody>
      </p:sp>
      <p:pic>
        <p:nvPicPr>
          <p:cNvPr id="2" name="Picture 1" descr="Clip art showing a brick wall between one provider and another, with lines indicating the wall blocking vi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49" y="2895600"/>
            <a:ext cx="7772401" cy="4587584"/>
          </a:xfrm>
          <a:prstGeom prst="rect">
            <a:avLst/>
          </a:prstGeom>
        </p:spPr>
      </p:pic>
    </p:spTree>
    <p:extLst>
      <p:ext uri="{BB962C8B-B14F-4D97-AF65-F5344CB8AC3E}">
        <p14:creationId xmlns:p14="http://schemas.microsoft.com/office/powerpoint/2010/main" val="1732800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799"/>
            <a:ext cx="7886700" cy="4880305"/>
          </a:xfrm>
        </p:spPr>
        <p:txBody>
          <a:bodyPr>
            <a:normAutofit fontScale="92500" lnSpcReduction="10000"/>
          </a:bodyPr>
          <a:lstStyle/>
          <a:p>
            <a:pPr marL="228600" lvl="2"/>
            <a:r>
              <a:rPr lang="en-US" dirty="0" smtClean="0"/>
              <a:t>Studies </a:t>
            </a:r>
            <a:r>
              <a:rPr lang="en-US" dirty="0"/>
              <a:t>show that communication failures are the cause of 80 percent of adverse </a:t>
            </a:r>
            <a:r>
              <a:rPr lang="en-US" dirty="0" smtClean="0"/>
              <a:t>events</a:t>
            </a:r>
            <a:r>
              <a:rPr lang="en-US" baseline="30000" dirty="0" smtClean="0"/>
              <a:t>1</a:t>
            </a:r>
            <a:endParaRPr lang="en-US" dirty="0" smtClean="0"/>
          </a:p>
          <a:p>
            <a:pPr marL="228600" lvl="2"/>
            <a:r>
              <a:rPr lang="en-US" dirty="0" smtClean="0"/>
              <a:t>Lack </a:t>
            </a:r>
            <a:r>
              <a:rPr lang="en-US" dirty="0"/>
              <a:t>of communication has resulted </a:t>
            </a:r>
            <a:r>
              <a:rPr lang="en-US" dirty="0" smtClean="0"/>
              <a:t>in—</a:t>
            </a:r>
            <a:endParaRPr lang="en-US" dirty="0"/>
          </a:p>
          <a:p>
            <a:pPr lvl="1"/>
            <a:r>
              <a:rPr lang="en-US" dirty="0" smtClean="0"/>
              <a:t>Wrong </a:t>
            </a:r>
            <a:r>
              <a:rPr lang="en-US" dirty="0"/>
              <a:t>sites</a:t>
            </a:r>
          </a:p>
          <a:p>
            <a:pPr marL="800100" lvl="3" indent="-342900"/>
            <a:r>
              <a:rPr lang="en-US" dirty="0" smtClean="0"/>
              <a:t>Wrong </a:t>
            </a:r>
            <a:r>
              <a:rPr lang="en-US" dirty="0"/>
              <a:t>procedures</a:t>
            </a:r>
          </a:p>
          <a:p>
            <a:pPr marL="800100" lvl="3" indent="-342900"/>
            <a:r>
              <a:rPr lang="en-US" dirty="0" smtClean="0"/>
              <a:t>Incorrect </a:t>
            </a:r>
            <a:r>
              <a:rPr lang="en-US" dirty="0"/>
              <a:t>implants</a:t>
            </a:r>
          </a:p>
          <a:p>
            <a:pPr marL="800100" lvl="3" indent="-342900"/>
            <a:r>
              <a:rPr lang="en-US" dirty="0" smtClean="0"/>
              <a:t>Missing </a:t>
            </a:r>
            <a:r>
              <a:rPr lang="en-US" dirty="0"/>
              <a:t>equipment</a:t>
            </a:r>
          </a:p>
          <a:p>
            <a:pPr marL="800100" lvl="3" indent="-342900"/>
            <a:r>
              <a:rPr lang="en-US" dirty="0" smtClean="0"/>
              <a:t>Mislabeling </a:t>
            </a:r>
            <a:r>
              <a:rPr lang="en-US" dirty="0"/>
              <a:t>of specimens</a:t>
            </a:r>
          </a:p>
          <a:p>
            <a:pPr marL="800100" lvl="3" indent="-342900"/>
            <a:r>
              <a:rPr lang="en-US" dirty="0" smtClean="0"/>
              <a:t>Delays </a:t>
            </a:r>
            <a:r>
              <a:rPr lang="en-US" dirty="0"/>
              <a:t>in </a:t>
            </a:r>
            <a:r>
              <a:rPr lang="en-US" dirty="0" smtClean="0"/>
              <a:t>surgery</a:t>
            </a:r>
          </a:p>
          <a:p>
            <a:pPr marL="0" lvl="2" indent="0">
              <a:spcBef>
                <a:spcPts val="5400"/>
              </a:spcBef>
              <a:buNone/>
            </a:pPr>
            <a:r>
              <a:rPr lang="en-US" sz="1300" baseline="30000" dirty="0" smtClean="0"/>
              <a:t>1</a:t>
            </a:r>
            <a:r>
              <a:rPr lang="en-US" sz="1300" dirty="0" smtClean="0"/>
              <a:t>Mazzocco </a:t>
            </a:r>
            <a:r>
              <a:rPr lang="en-US" sz="1300" dirty="0"/>
              <a:t>K, Petitti D, Fong KT, et al. Surgical team behaviors and patient outcomes. Am Journ Surg</a:t>
            </a:r>
            <a:r>
              <a:rPr lang="en-US" sz="1300" dirty="0" smtClean="0"/>
              <a:t>.. </a:t>
            </a:r>
            <a:r>
              <a:rPr lang="en-US" sz="1300" dirty="0"/>
              <a:t>2009;197(5):678-85. PMID: 18789425.</a:t>
            </a:r>
          </a:p>
          <a:p>
            <a:pPr marL="457200" lvl="3" indent="0">
              <a:buNone/>
            </a:pPr>
            <a:endParaRPr lang="en-US" dirty="0"/>
          </a:p>
          <a:p>
            <a:pPr lvl="1"/>
            <a:endParaRPr lang="en-US" dirty="0"/>
          </a:p>
        </p:txBody>
      </p:sp>
      <p:sp>
        <p:nvSpPr>
          <p:cNvPr id="2" name="Title 1"/>
          <p:cNvSpPr>
            <a:spLocks noGrp="1"/>
          </p:cNvSpPr>
          <p:nvPr>
            <p:ph type="title"/>
          </p:nvPr>
        </p:nvSpPr>
        <p:spPr/>
        <p:txBody>
          <a:bodyPr>
            <a:normAutofit fontScale="90000"/>
          </a:bodyPr>
          <a:lstStyle/>
          <a:p>
            <a:r>
              <a:rPr lang="en-US" sz="3400" dirty="0"/>
              <a:t>The Impact </a:t>
            </a:r>
            <a:r>
              <a:rPr lang="en-US" sz="3400" dirty="0" smtClean="0"/>
              <a:t>of </a:t>
            </a:r>
            <a:r>
              <a:rPr lang="en-US" sz="3400" dirty="0"/>
              <a:t>Poor Communication </a:t>
            </a:r>
            <a:r>
              <a:rPr lang="en-US" sz="3400" dirty="0" smtClean="0"/>
              <a:t>on </a:t>
            </a:r>
            <a:r>
              <a:rPr lang="en-US" sz="3400" dirty="0"/>
              <a:t>Patient Outcomes</a:t>
            </a:r>
          </a:p>
        </p:txBody>
      </p:sp>
    </p:spTree>
    <p:extLst>
      <p:ext uri="{BB962C8B-B14F-4D97-AF65-F5344CB8AC3E}">
        <p14:creationId xmlns:p14="http://schemas.microsoft.com/office/powerpoint/2010/main" val="380433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Structure</a:t>
            </a:r>
            <a:endParaRPr lang="en-US" dirty="0"/>
          </a:p>
        </p:txBody>
      </p:sp>
      <p:pic>
        <p:nvPicPr>
          <p:cNvPr id="5" name="Picture 3" descr="The Team Structure slide includes the TeamSTEPS triangle logo which explains how Performance, Attitudes, and Knowledge all affect the patient care team." title="Team Structure"/>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tretch>
            <a:fillRect/>
          </a:stretch>
        </p:blipFill>
        <p:spPr bwMode="auto">
          <a:xfrm>
            <a:off x="1676400" y="1191260"/>
            <a:ext cx="5798512" cy="4648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TeamSTEPPS logo"/>
          <p:cNvGrpSpPr/>
          <p:nvPr/>
        </p:nvGrpSpPr>
        <p:grpSpPr>
          <a:xfrm>
            <a:off x="0" y="5181600"/>
            <a:ext cx="4953000" cy="1315720"/>
            <a:chOff x="0" y="5181600"/>
            <a:chExt cx="4953000" cy="1315720"/>
          </a:xfrm>
        </p:grpSpPr>
        <p:pic>
          <p:nvPicPr>
            <p:cNvPr id="6" name="Picture 5" descr="Alt=&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1600"/>
              <a:ext cx="1351280" cy="1315720"/>
            </a:xfrm>
            <a:prstGeom prst="rect">
              <a:avLst/>
            </a:prstGeom>
          </p:spPr>
        </p:pic>
        <p:sp>
          <p:nvSpPr>
            <p:cNvPr id="7" name="TextBox 22"/>
            <p:cNvSpPr txBox="1"/>
            <p:nvPr/>
          </p:nvSpPr>
          <p:spPr>
            <a:xfrm>
              <a:off x="1295400" y="60764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grpSp>
    </p:spTree>
    <p:extLst>
      <p:ext uri="{BB962C8B-B14F-4D97-AF65-F5344CB8AC3E}">
        <p14:creationId xmlns:p14="http://schemas.microsoft.com/office/powerpoint/2010/main" val="2717040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90599"/>
            <a:ext cx="7886700" cy="4267201"/>
          </a:xfrm>
        </p:spPr>
        <p:txBody>
          <a:bodyPr>
            <a:normAutofit fontScale="70000" lnSpcReduction="20000"/>
          </a:bodyPr>
          <a:lstStyle/>
          <a:p>
            <a:pPr>
              <a:buFont typeface="Wingdings" pitchFamily="2" charset="2"/>
              <a:buNone/>
            </a:pPr>
            <a:r>
              <a:rPr lang="en-US" sz="3400" dirty="0" smtClean="0"/>
              <a:t>Teams that perform well</a:t>
            </a:r>
            <a:r>
              <a:rPr lang="en-US" sz="3400" baseline="30000" dirty="0" smtClean="0"/>
              <a:t>2</a:t>
            </a:r>
            <a:r>
              <a:rPr lang="en-US" sz="3400" dirty="0" smtClean="0"/>
              <a:t>—</a:t>
            </a:r>
          </a:p>
          <a:p>
            <a:r>
              <a:rPr lang="en-US" sz="3400" dirty="0" smtClean="0"/>
              <a:t>Hold shared mental models</a:t>
            </a:r>
          </a:p>
          <a:p>
            <a:pPr>
              <a:spcBef>
                <a:spcPct val="10000"/>
              </a:spcBef>
            </a:pPr>
            <a:r>
              <a:rPr lang="en-US" sz="3400" dirty="0" smtClean="0"/>
              <a:t>Have clear roles and responsibilities</a:t>
            </a:r>
          </a:p>
          <a:p>
            <a:pPr>
              <a:spcBef>
                <a:spcPct val="10000"/>
              </a:spcBef>
            </a:pPr>
            <a:r>
              <a:rPr lang="en-US" sz="3400" dirty="0" smtClean="0"/>
              <a:t>Have clear, valued, and shared vision</a:t>
            </a:r>
          </a:p>
          <a:p>
            <a:pPr>
              <a:spcBef>
                <a:spcPct val="10000"/>
              </a:spcBef>
            </a:pPr>
            <a:r>
              <a:rPr lang="en-US" sz="3400" dirty="0" smtClean="0"/>
              <a:t>Optimize resources</a:t>
            </a:r>
          </a:p>
          <a:p>
            <a:pPr>
              <a:spcBef>
                <a:spcPct val="10000"/>
              </a:spcBef>
            </a:pPr>
            <a:r>
              <a:rPr lang="en-US" sz="3400" dirty="0" smtClean="0"/>
              <a:t>Have strong team leadership</a:t>
            </a:r>
          </a:p>
          <a:p>
            <a:pPr>
              <a:spcBef>
                <a:spcPct val="10000"/>
              </a:spcBef>
            </a:pPr>
            <a:r>
              <a:rPr lang="en-US" sz="3400" dirty="0" smtClean="0"/>
              <a:t>Engage in a regular discipline of feedback</a:t>
            </a:r>
          </a:p>
          <a:p>
            <a:pPr>
              <a:spcBef>
                <a:spcPct val="10000"/>
              </a:spcBef>
            </a:pPr>
            <a:r>
              <a:rPr lang="en-US" sz="3400" dirty="0" smtClean="0"/>
              <a:t>Develop a strong sense of collective trust and confidence </a:t>
            </a:r>
          </a:p>
          <a:p>
            <a:pPr>
              <a:spcBef>
                <a:spcPct val="10000"/>
              </a:spcBef>
            </a:pPr>
            <a:r>
              <a:rPr lang="en-US" sz="3400" dirty="0" smtClean="0"/>
              <a:t>Create mechanisms to cooperate and coordinate</a:t>
            </a:r>
          </a:p>
          <a:p>
            <a:pPr>
              <a:spcBef>
                <a:spcPct val="10000"/>
              </a:spcBef>
            </a:pPr>
            <a:r>
              <a:rPr lang="en-US" sz="3400" dirty="0" smtClean="0"/>
              <a:t>Manage and optimize performance outcomes</a:t>
            </a:r>
          </a:p>
          <a:p>
            <a:pPr marL="0" indent="0">
              <a:spcBef>
                <a:spcPct val="10000"/>
              </a:spcBef>
              <a:buNone/>
            </a:pPr>
            <a:endParaRPr lang="en-US" dirty="0" smtClean="0"/>
          </a:p>
          <a:p>
            <a:pPr lvl="1" algn="r">
              <a:buFont typeface="Wingdings" pitchFamily="2" charset="2"/>
              <a:buNone/>
            </a:pPr>
            <a:r>
              <a:rPr lang="en-US" sz="2200" b="1" dirty="0" smtClean="0"/>
              <a:t>	</a:t>
            </a:r>
            <a:endParaRPr lang="en-US" dirty="0"/>
          </a:p>
        </p:txBody>
      </p:sp>
      <p:sp>
        <p:nvSpPr>
          <p:cNvPr id="2" name="Title 1"/>
          <p:cNvSpPr>
            <a:spLocks noGrp="1"/>
          </p:cNvSpPr>
          <p:nvPr>
            <p:ph type="title"/>
          </p:nvPr>
        </p:nvSpPr>
        <p:spPr/>
        <p:txBody>
          <a:bodyPr/>
          <a:lstStyle/>
          <a:p>
            <a:r>
              <a:rPr lang="en-US" dirty="0" smtClean="0"/>
              <a:t>High-Performing Teams</a:t>
            </a:r>
            <a:endParaRPr lang="en-US" dirty="0"/>
          </a:p>
        </p:txBody>
      </p:sp>
      <p:grpSp>
        <p:nvGrpSpPr>
          <p:cNvPr id="7" name="Group 6" descr="TeamSTEPPS logo"/>
          <p:cNvGrpSpPr/>
          <p:nvPr/>
        </p:nvGrpSpPr>
        <p:grpSpPr>
          <a:xfrm>
            <a:off x="76200" y="5181600"/>
            <a:ext cx="4953000" cy="1315720"/>
            <a:chOff x="0" y="5181600"/>
            <a:chExt cx="4953000" cy="1315720"/>
          </a:xfrm>
        </p:grpSpPr>
        <p:pic>
          <p:nvPicPr>
            <p:cNvPr id="5" name="Picture 4" descr="Alt=&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1600"/>
              <a:ext cx="1351280" cy="1315720"/>
            </a:xfrm>
            <a:prstGeom prst="rect">
              <a:avLst/>
            </a:prstGeom>
          </p:spPr>
        </p:pic>
        <p:sp>
          <p:nvSpPr>
            <p:cNvPr id="6" name="TextBox 22"/>
            <p:cNvSpPr txBox="1"/>
            <p:nvPr/>
          </p:nvSpPr>
          <p:spPr>
            <a:xfrm>
              <a:off x="1295400" y="6076431"/>
              <a:ext cx="3657600"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i="1" dirty="0" smtClean="0">
                  <a:solidFill>
                    <a:srgbClr val="00A5A2"/>
                  </a:solidFill>
                </a:rPr>
                <a:t>As seen in TeamSTEPPS</a:t>
              </a:r>
              <a:r>
                <a:rPr lang="en-US" sz="2000" i="1" baseline="30000" dirty="0" smtClean="0">
                  <a:solidFill>
                    <a:srgbClr val="00A5A2"/>
                  </a:solidFill>
                </a:rPr>
                <a:t>®</a:t>
              </a:r>
              <a:endParaRPr lang="en-US" sz="2000" i="1" baseline="30000" dirty="0">
                <a:solidFill>
                  <a:srgbClr val="00A5A2"/>
                </a:solidFill>
              </a:endParaRPr>
            </a:p>
          </p:txBody>
        </p:sp>
      </p:grpSp>
      <p:sp>
        <p:nvSpPr>
          <p:cNvPr id="3" name="TextBox 2"/>
          <p:cNvSpPr txBox="1"/>
          <p:nvPr/>
        </p:nvSpPr>
        <p:spPr>
          <a:xfrm>
            <a:off x="4724400" y="4639131"/>
            <a:ext cx="4343400" cy="1846659"/>
          </a:xfrm>
          <a:prstGeom prst="rect">
            <a:avLst/>
          </a:prstGeom>
          <a:noFill/>
        </p:spPr>
        <p:txBody>
          <a:bodyPr wrap="square" rtlCol="0">
            <a:spAutoFit/>
          </a:bodyPr>
          <a:lstStyle/>
          <a:p>
            <a:r>
              <a:rPr lang="en-US" sz="1200" baseline="30000" dirty="0"/>
              <a:t>2</a:t>
            </a:r>
            <a:r>
              <a:rPr lang="en-US" sz="1200" dirty="0"/>
              <a:t>Salas E, Burke CS, Stagl KC. Developing teams and team leaders: Strategies and principles. In: Demaree RG, Zaccaro SJ, Halpin SM, editors. Leader development for transforming organizations. April 2004 as cited in: TeamSTEPPS Fundamentals Course: Module 1. Introduction. Rockville, MD: Agency for Healthcare Research and Quality; March 2014. </a:t>
            </a:r>
            <a:r>
              <a:rPr lang="en-US" sz="1200" dirty="0">
                <a:hlinkClick r:id="rId4"/>
              </a:rPr>
              <a:t>http://www.ahrq.gov/professionals/education/curriculum-tools/teamstepps/instructor/fundamentals/module1/igintro.html</a:t>
            </a:r>
            <a:r>
              <a:rPr lang="en-US" sz="1200" dirty="0"/>
              <a:t>. </a:t>
            </a:r>
          </a:p>
          <a:p>
            <a:endParaRPr lang="en-US" dirty="0"/>
          </a:p>
        </p:txBody>
      </p:sp>
    </p:spTree>
    <p:extLst>
      <p:ext uri="{BB962C8B-B14F-4D97-AF65-F5344CB8AC3E}">
        <p14:creationId xmlns:p14="http://schemas.microsoft.com/office/powerpoint/2010/main" val="73915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ASC Toolkit Review</Document_x0020_Type>
    <Status xmlns="e3c0451c-290c-4e3c-a011-3b2938cad35d">Active</Status>
    <Title0 xmlns="e3c0451c-290c-4e3c-a011-3b2938cad3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56E47-E2B0-4936-8DF0-94264FEBAD66}">
  <ds:schemaRefs>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e3c0451c-290c-4e3c-a011-3b2938cad35d"/>
    <ds:schemaRef ds:uri="http://schemas.microsoft.com/office/2006/metadata/properties"/>
  </ds:schemaRefs>
</ds:datastoreItem>
</file>

<file path=customXml/itemProps2.xml><?xml version="1.0" encoding="utf-8"?>
<ds:datastoreItem xmlns:ds="http://schemas.openxmlformats.org/officeDocument/2006/customXml" ds:itemID="{76ACDF08-3913-4748-8E59-3C2A39E04D67}">
  <ds:schemaRefs>
    <ds:schemaRef ds:uri="http://schemas.microsoft.com/sharepoint/v3/contenttype/forms"/>
  </ds:schemaRefs>
</ds:datastoreItem>
</file>

<file path=customXml/itemProps3.xml><?xml version="1.0" encoding="utf-8"?>
<ds:datastoreItem xmlns:ds="http://schemas.openxmlformats.org/officeDocument/2006/customXml" ds:itemID="{68CD2B96-DFF8-413B-9EF4-F8F686596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13693</TotalTime>
  <Words>2656</Words>
  <Application>Microsoft Office PowerPoint</Application>
  <PresentationFormat>On-screen Show (4:3)</PresentationFormat>
  <Paragraphs>463</Paragraphs>
  <Slides>55</Slides>
  <Notes>51</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Custom Design</vt:lpstr>
      <vt:lpstr>AHRQ Safety Program for Ambulatory Surgery</vt:lpstr>
      <vt:lpstr>Objectives</vt:lpstr>
      <vt:lpstr>Overview</vt:lpstr>
      <vt:lpstr>Communication and Teamwork Defined</vt:lpstr>
      <vt:lpstr>Communication Is—</vt:lpstr>
      <vt:lpstr>The Problem: Challenges of Effective Communication</vt:lpstr>
      <vt:lpstr>The Impact of Poor Communication on Patient Outcomes</vt:lpstr>
      <vt:lpstr>Team Structure</vt:lpstr>
      <vt:lpstr>High-Performing Teams</vt:lpstr>
      <vt:lpstr>The Impact of Poor Teamwork on Patient Outcomes</vt:lpstr>
      <vt:lpstr>We Do Not All See Things the Same Way3</vt:lpstr>
      <vt:lpstr>Improving Surgical Team Communication With Briefings</vt:lpstr>
      <vt:lpstr>A Briefing Is a Discussion That—</vt:lpstr>
      <vt:lpstr>Historical Perspective: The Orange County Briefing Card at Kaiser Permanente4</vt:lpstr>
      <vt:lpstr>Briefings Help Us To—</vt:lpstr>
      <vt:lpstr>Components of a Good Briefing</vt:lpstr>
      <vt:lpstr>Briefing</vt:lpstr>
      <vt:lpstr>Improving Surgical Team Communication With Debriefings</vt:lpstr>
      <vt:lpstr>A Debriefing Is a Discussion Where—</vt:lpstr>
      <vt:lpstr>Benefits of Debriefing</vt:lpstr>
      <vt:lpstr>Components of a Good Surgical Debriefing</vt:lpstr>
      <vt:lpstr>Debriefing </vt:lpstr>
      <vt:lpstr>Timing the Debriefing Discussion</vt:lpstr>
      <vt:lpstr>Problems Identified by Debriefings</vt:lpstr>
      <vt:lpstr>Using Debriefings for Continuous Quality Improvement</vt:lpstr>
      <vt:lpstr> The Surgical Checklist as a Communication and Teamwork Tool </vt:lpstr>
      <vt:lpstr>The Surgical Checklist</vt:lpstr>
      <vt:lpstr>Benefits of the Checklist</vt:lpstr>
      <vt:lpstr>Checklist Evidence – Examples of Successful Use</vt:lpstr>
      <vt:lpstr>Checklists Used as Communication Tools</vt:lpstr>
      <vt:lpstr>Ambulatory Surgery Center Checklist:  Before Patient Enters Room</vt:lpstr>
      <vt:lpstr>Ambulatory Surgery Center Checklist:  Before Skin Incision</vt:lpstr>
      <vt:lpstr>Ambulatory Surgery Center Checklist: Before Patient Leaves the Room</vt:lpstr>
      <vt:lpstr>Customizing the Surgical Checklist</vt:lpstr>
      <vt:lpstr>Building an Implementation Team </vt:lpstr>
      <vt:lpstr>Things To Consider When Customizing Your Checklist</vt:lpstr>
      <vt:lpstr>When Considering Items for the Checklist, Ask— </vt:lpstr>
      <vt:lpstr>Testing Your Checklist Outside of the Patient Environment Using Tabletop Simulation – Part One</vt:lpstr>
      <vt:lpstr>Example of a Tabletop Simulation Part One</vt:lpstr>
      <vt:lpstr>Testing Your Checklist Outside of the Patient Environment Using Tabletop Simulation – Part Two</vt:lpstr>
      <vt:lpstr>Example of a Tabletop Simulation Part Two</vt:lpstr>
      <vt:lpstr>Testing Your Checklist in the Patient Environment </vt:lpstr>
      <vt:lpstr>Speaking Up Using Structured Language </vt:lpstr>
      <vt:lpstr>Why Voicing Concerns in the Surgical Environment Is Important</vt:lpstr>
      <vt:lpstr>Barriers to Speaking Up</vt:lpstr>
      <vt:lpstr>The Solution: Structured Language</vt:lpstr>
      <vt:lpstr>The CUS Technique </vt:lpstr>
      <vt:lpstr>Examples of Speaking Up</vt:lpstr>
      <vt:lpstr>Closed-Loop Communication </vt:lpstr>
      <vt:lpstr>The Solution: Closed-Loop Communication</vt:lpstr>
      <vt:lpstr>How Closed-Loop Communication Works</vt:lpstr>
      <vt:lpstr>Closed-Loop Communication Example </vt:lpstr>
      <vt:lpstr>Summary</vt:lpstr>
      <vt:lpstr>Tools</vt:lpstr>
      <vt:lpstr>References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Communication and Teamwork in the Surgical Environment</dc:title>
  <dc:creator>Katy O'Shea</dc:creator>
  <cp:lastModifiedBy>Windows User</cp:lastModifiedBy>
  <cp:revision>485</cp:revision>
  <cp:lastPrinted>2013-06-28T16:36:38Z</cp:lastPrinted>
  <dcterms:created xsi:type="dcterms:W3CDTF">2012-03-06T21:09:36Z</dcterms:created>
  <dcterms:modified xsi:type="dcterms:W3CDTF">2017-04-13T19:04:53Z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