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79" r:id="rId2"/>
  </p:sldMasterIdLst>
  <p:notesMasterIdLst>
    <p:notesMasterId r:id="rId32"/>
  </p:notesMasterIdLst>
  <p:sldIdLst>
    <p:sldId id="326" r:id="rId3"/>
    <p:sldId id="327" r:id="rId4"/>
    <p:sldId id="315" r:id="rId5"/>
    <p:sldId id="304" r:id="rId6"/>
    <p:sldId id="321" r:id="rId7"/>
    <p:sldId id="303" r:id="rId8"/>
    <p:sldId id="316" r:id="rId9"/>
    <p:sldId id="265" r:id="rId10"/>
    <p:sldId id="308" r:id="rId11"/>
    <p:sldId id="318" r:id="rId12"/>
    <p:sldId id="278" r:id="rId13"/>
    <p:sldId id="266" r:id="rId14"/>
    <p:sldId id="319" r:id="rId15"/>
    <p:sldId id="323" r:id="rId16"/>
    <p:sldId id="324" r:id="rId17"/>
    <p:sldId id="320" r:id="rId18"/>
    <p:sldId id="296" r:id="rId19"/>
    <p:sldId id="290" r:id="rId20"/>
    <p:sldId id="325" r:id="rId21"/>
    <p:sldId id="297" r:id="rId22"/>
    <p:sldId id="305" r:id="rId23"/>
    <p:sldId id="298" r:id="rId24"/>
    <p:sldId id="310" r:id="rId25"/>
    <p:sldId id="260" r:id="rId26"/>
    <p:sldId id="284" r:id="rId27"/>
    <p:sldId id="257" r:id="rId28"/>
    <p:sldId id="328" r:id="rId29"/>
    <p:sldId id="314" r:id="rId30"/>
    <p:sldId id="32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33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erry_tmp" initials="t" lastIdx="11" clrIdx="0"/>
  <p:cmAuthor id="7" name="Offen, Carol" initials="CO" lastIdx="11" clrIdx="7"/>
  <p:cmAuthor id="1" name="Gracia, Gabriela" initials="GG" lastIdx="9" clrIdx="1"/>
  <p:cmAuthor id="8" name="Heidenrich, Christine (AHRQ/OCKT) (CTR)" initials="HC" lastIdx="16" clrIdx="8"/>
  <p:cmAuthor id="2" name="bedson" initials="BSE" lastIdx="4" clrIdx="2"/>
  <p:cmAuthor id="9" name="kgray" initials="kg" lastIdx="20" clrIdx="9"/>
  <p:cmAuthor id="3" name="Margie Shofer" initials="MS" lastIdx="5" clrIdx="3"/>
  <p:cmAuthor id="10" name="Kahwati, Leila" initials="KL" lastIdx="1" clrIdx="10">
    <p:extLst/>
  </p:cmAuthor>
  <p:cmAuthor id="4" name="Karen Fleming-Michael" initials="KFM" lastIdx="7" clrIdx="4"/>
  <p:cmAuthor id="11" name="Windows User" initials="WU" lastIdx="12" clrIdx="11"/>
  <p:cmAuthor id="5" name="Gabriela Gracia" initials="" lastIdx="0" clrIdx="5"/>
  <p:cmAuthor id="6" name="Pleasants, Elizabeth" initials="EAP"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a:srgbClr val="A1006B"/>
    <a:srgbClr val="DCA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412" autoAdjust="0"/>
  </p:normalViewPr>
  <p:slideViewPr>
    <p:cSldViewPr>
      <p:cViewPr varScale="1">
        <p:scale>
          <a:sx n="104" d="100"/>
          <a:sy n="104" d="100"/>
        </p:scale>
        <p:origin x="-1770" y="-96"/>
      </p:cViewPr>
      <p:guideLst>
        <p:guide orient="horz" pos="816"/>
        <p:guide pos="3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78"/>
    </p:cViewPr>
  </p:sorterViewPr>
  <p:notesViewPr>
    <p:cSldViewPr>
      <p:cViewPr varScale="1">
        <p:scale>
          <a:sx n="80" d="100"/>
          <a:sy n="80" d="100"/>
        </p:scale>
        <p:origin x="-1974"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2F5796-5166-4051-B919-FF76E544033C}" type="datetimeFigureOut">
              <a:rPr lang="en-US" smtClean="0"/>
              <a:pPr/>
              <a:t>3/23/2017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29B3DE-D591-4094-AC36-EC20C14D74E9}" type="slidenum">
              <a:rPr lang="en-US" smtClean="0"/>
              <a:pPr/>
              <a:t>‹#›</a:t>
            </a:fld>
            <a:endParaRPr lang="en-US" dirty="0"/>
          </a:p>
        </p:txBody>
      </p:sp>
    </p:spTree>
    <p:extLst>
      <p:ext uri="{BB962C8B-B14F-4D97-AF65-F5344CB8AC3E}">
        <p14:creationId xmlns:p14="http://schemas.microsoft.com/office/powerpoint/2010/main" val="246041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16</a:t>
            </a:fld>
            <a:endParaRPr lang="en-US" dirty="0"/>
          </a:p>
        </p:txBody>
      </p:sp>
    </p:spTree>
    <p:extLst>
      <p:ext uri="{BB962C8B-B14F-4D97-AF65-F5344CB8AC3E}">
        <p14:creationId xmlns:p14="http://schemas.microsoft.com/office/powerpoint/2010/main" val="143104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20</a:t>
            </a:fld>
            <a:endParaRPr lang="en-US" dirty="0"/>
          </a:p>
        </p:txBody>
      </p:sp>
    </p:spTree>
    <p:extLst>
      <p:ext uri="{BB962C8B-B14F-4D97-AF65-F5344CB8AC3E}">
        <p14:creationId xmlns:p14="http://schemas.microsoft.com/office/powerpoint/2010/main" val="2066549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24</a:t>
            </a:fld>
            <a:endParaRPr lang="en-US" dirty="0"/>
          </a:p>
        </p:txBody>
      </p:sp>
    </p:spTree>
    <p:extLst>
      <p:ext uri="{BB962C8B-B14F-4D97-AF65-F5344CB8AC3E}">
        <p14:creationId xmlns:p14="http://schemas.microsoft.com/office/powerpoint/2010/main" val="256583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25</a:t>
            </a:fld>
            <a:endParaRPr lang="en-US" dirty="0"/>
          </a:p>
        </p:txBody>
      </p:sp>
    </p:spTree>
    <p:extLst>
      <p:ext uri="{BB962C8B-B14F-4D97-AF65-F5344CB8AC3E}">
        <p14:creationId xmlns:p14="http://schemas.microsoft.com/office/powerpoint/2010/main" val="336032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26</a:t>
            </a:fld>
            <a:endParaRPr lang="en-US" dirty="0"/>
          </a:p>
        </p:txBody>
      </p:sp>
    </p:spTree>
    <p:extLst>
      <p:ext uri="{BB962C8B-B14F-4D97-AF65-F5344CB8AC3E}">
        <p14:creationId xmlns:p14="http://schemas.microsoft.com/office/powerpoint/2010/main" val="1371577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152549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2</a:t>
            </a:fld>
            <a:endParaRPr lang="en-US" dirty="0"/>
          </a:p>
        </p:txBody>
      </p:sp>
    </p:spTree>
    <p:extLst>
      <p:ext uri="{BB962C8B-B14F-4D97-AF65-F5344CB8AC3E}">
        <p14:creationId xmlns:p14="http://schemas.microsoft.com/office/powerpoint/2010/main" val="414570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(Strategy 2 Tool 6 presentation)</a:t>
            </a:r>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3</a:t>
            </a:fld>
            <a:endParaRPr lang="en-US" dirty="0"/>
          </a:p>
        </p:txBody>
      </p:sp>
    </p:spTree>
    <p:extLst>
      <p:ext uri="{BB962C8B-B14F-4D97-AF65-F5344CB8AC3E}">
        <p14:creationId xmlns:p14="http://schemas.microsoft.com/office/powerpoint/2010/main" val="85106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5</a:t>
            </a:fld>
            <a:endParaRPr lang="en-US" dirty="0"/>
          </a:p>
        </p:txBody>
      </p:sp>
    </p:spTree>
    <p:extLst>
      <p:ext uri="{BB962C8B-B14F-4D97-AF65-F5344CB8AC3E}">
        <p14:creationId xmlns:p14="http://schemas.microsoft.com/office/powerpoint/2010/main" val="252818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8</a:t>
            </a:fld>
            <a:endParaRPr lang="en-US" dirty="0"/>
          </a:p>
        </p:txBody>
      </p:sp>
    </p:spTree>
    <p:extLst>
      <p:ext uri="{BB962C8B-B14F-4D97-AF65-F5344CB8AC3E}">
        <p14:creationId xmlns:p14="http://schemas.microsoft.com/office/powerpoint/2010/main" val="21881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10</a:t>
            </a:fld>
            <a:endParaRPr lang="en-US" dirty="0"/>
          </a:p>
        </p:txBody>
      </p:sp>
    </p:spTree>
    <p:extLst>
      <p:ext uri="{BB962C8B-B14F-4D97-AF65-F5344CB8AC3E}">
        <p14:creationId xmlns:p14="http://schemas.microsoft.com/office/powerpoint/2010/main" val="16797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Source:  DONA International Standards of Practice</a:t>
            </a:r>
          </a:p>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13</a:t>
            </a:fld>
            <a:endParaRPr lang="en-US" dirty="0"/>
          </a:p>
        </p:txBody>
      </p:sp>
    </p:spTree>
    <p:extLst>
      <p:ext uri="{BB962C8B-B14F-4D97-AF65-F5344CB8AC3E}">
        <p14:creationId xmlns:p14="http://schemas.microsoft.com/office/powerpoint/2010/main" val="147879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Source:  DONA International Standards of Practice</a:t>
            </a:r>
          </a:p>
          <a:p>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14</a:t>
            </a:fld>
            <a:endParaRPr lang="en-US" dirty="0"/>
          </a:p>
        </p:txBody>
      </p:sp>
    </p:spTree>
    <p:extLst>
      <p:ext uri="{BB962C8B-B14F-4D97-AF65-F5344CB8AC3E}">
        <p14:creationId xmlns:p14="http://schemas.microsoft.com/office/powerpoint/2010/main" val="147879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3129B3DE-D591-4094-AC36-EC20C14D74E9}" type="slidenum">
              <a:rPr lang="en-US" smtClean="0"/>
              <a:pPr/>
              <a:t>15</a:t>
            </a:fld>
            <a:endParaRPr lang="en-US" dirty="0"/>
          </a:p>
        </p:txBody>
      </p:sp>
    </p:spTree>
    <p:extLst>
      <p:ext uri="{BB962C8B-B14F-4D97-AF65-F5344CB8AC3E}">
        <p14:creationId xmlns:p14="http://schemas.microsoft.com/office/powerpoint/2010/main" val="143104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r>
              <a:rPr lang="en-US"/>
              <a:t>Patient and Family Engagement</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8128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r>
              <a:rPr lang="en-US"/>
              <a:t>Patient and Family Engagement</a:t>
            </a:r>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790675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Slide Number Placeholder 4"/>
          <p:cNvSpPr>
            <a:spLocks noGrp="1"/>
          </p:cNvSpPr>
          <p:nvPr>
            <p:ph type="sldNum" sz="quarter" idx="12"/>
          </p:nvPr>
        </p:nvSpPr>
        <p:spPr/>
        <p:txBody>
          <a:bodyPr/>
          <a:lstStyle/>
          <a:p>
            <a:fld id="{6176A158-48B8-4A8B-BAA0-8528EB6C1A99}" type="slidenum">
              <a:rPr lang="en-US" smtClean="0"/>
              <a:t>‹#›</a:t>
            </a:fld>
            <a:endParaRPr lang="en-US" dirty="0"/>
          </a:p>
        </p:txBody>
      </p:sp>
      <p:sp>
        <p:nvSpPr>
          <p:cNvPr id="6" name="Footer Placeholder 2"/>
          <p:cNvSpPr txBox="1">
            <a:spLocks/>
          </p:cNvSpPr>
          <p:nvPr userDrawn="1"/>
        </p:nvSpPr>
        <p:spPr>
          <a:xfrm>
            <a:off x="62484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Patient &amp; Family</a:t>
            </a:r>
          </a:p>
        </p:txBody>
      </p:sp>
    </p:spTree>
    <p:extLst>
      <p:ext uri="{BB962C8B-B14F-4D97-AF65-F5344CB8AC3E}">
        <p14:creationId xmlns:p14="http://schemas.microsoft.com/office/powerpoint/2010/main" val="356540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3" name="Footer Placeholder 2"/>
          <p:cNvSpPr>
            <a:spLocks noGrp="1"/>
          </p:cNvSpPr>
          <p:nvPr>
            <p:ph type="ftr" sz="quarter" idx="11"/>
          </p:nvPr>
        </p:nvSpPr>
        <p:spPr/>
        <p:txBody>
          <a:bodyPr/>
          <a:lstStyle/>
          <a:p>
            <a:r>
              <a:rPr lang="en-US"/>
              <a:t>Patient and Family Engagement</a:t>
            </a:r>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913110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r>
              <a:rPr lang="en-US"/>
              <a:t>Patient and Family Engagement</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84295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r>
              <a:rPr lang="en-US"/>
              <a:t>Patient and Family Engagement</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28412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06893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AHRQ Safety Program for Perinatal Care</a:t>
            </a:r>
          </a:p>
        </p:txBody>
      </p:sp>
      <p:sp>
        <p:nvSpPr>
          <p:cNvPr id="4" name="Footer Placeholder 3"/>
          <p:cNvSpPr>
            <a:spLocks noGrp="1"/>
          </p:cNvSpPr>
          <p:nvPr>
            <p:ph type="ftr" sz="quarter" idx="11"/>
          </p:nvPr>
        </p:nvSpPr>
        <p:spPr/>
        <p:txBody>
          <a:bodyPr/>
          <a:lstStyle/>
          <a:p>
            <a:r>
              <a:rPr lang="en-US"/>
              <a:t>Patient and Family Engagement</a:t>
            </a:r>
          </a:p>
        </p:txBody>
      </p:sp>
      <p:sp>
        <p:nvSpPr>
          <p:cNvPr id="5" name="Slide Number Placeholder 4"/>
          <p:cNvSpPr>
            <a:spLocks noGrp="1"/>
          </p:cNvSpPr>
          <p:nvPr>
            <p:ph type="sldNum" sz="quarter" idx="12"/>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102003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56"/>
            <a:ext cx="8229600" cy="685800"/>
          </a:xfrm>
        </p:spPr>
        <p:txBody>
          <a:bodyPr/>
          <a:lstStyle>
            <a:lvl1pPr>
              <a:defRPr>
                <a:solidFill>
                  <a:srgbClr val="0098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616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No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56"/>
            <a:ext cx="8229600" cy="685800"/>
          </a:xfrm>
        </p:spPr>
        <p:txBody>
          <a:bodyPr/>
          <a:lstStyle>
            <a:lvl1pPr>
              <a:defRPr>
                <a:solidFill>
                  <a:srgbClr val="0098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19931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
        <p:nvSpPr>
          <p:cNvPr id="7" name="Footer Placeholder 2"/>
          <p:cNvSpPr txBox="1">
            <a:spLocks/>
          </p:cNvSpPr>
          <p:nvPr userDrawn="1"/>
        </p:nvSpPr>
        <p:spPr>
          <a:xfrm>
            <a:off x="62484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Patient &amp; Family</a:t>
            </a:r>
          </a:p>
        </p:txBody>
      </p:sp>
    </p:spTree>
    <p:extLst>
      <p:ext uri="{BB962C8B-B14F-4D97-AF65-F5344CB8AC3E}">
        <p14:creationId xmlns:p14="http://schemas.microsoft.com/office/powerpoint/2010/main" val="6771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Patient and Family Engagement</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Patient and Family Engagement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7"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a:solidFill>
                <a:prstClr val="white"/>
              </a:solidFill>
              <a:ea typeface="+mj-ea"/>
              <a:cs typeface="+mj-cs"/>
            </a:endParaRPr>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0" r:id="rId4"/>
    <p:sldLayoutId id="2147483677" r:id="rId5"/>
    <p:sldLayoutId id="2147483678" r:id="rId6"/>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Patient and Family Engagement</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www.dona.org/PDF/Standards%20of%20Practice_Birth.pdf"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a:solidFill>
                  <a:schemeClr val="bg1"/>
                </a:solidFill>
              </a:rPr>
              <a:t>AHRQ Safety Program for Perinatal Care</a:t>
            </a:r>
            <a:endParaRPr lang="en-US" dirty="0">
              <a:solidFill>
                <a:schemeClr val="bg1"/>
              </a:solidFill>
            </a:endParaRPr>
          </a:p>
        </p:txBody>
      </p:sp>
      <p:sp>
        <p:nvSpPr>
          <p:cNvPr id="2" name="Title 1"/>
          <p:cNvSpPr>
            <a:spLocks noGrp="1"/>
          </p:cNvSpPr>
          <p:nvPr>
            <p:ph type="ctrTitle"/>
          </p:nvPr>
        </p:nvSpPr>
        <p:spPr/>
        <p:txBody>
          <a:bodyPr>
            <a:normAutofit/>
          </a:bodyPr>
          <a:lstStyle/>
          <a:p>
            <a:r>
              <a:rPr lang="en-US" sz="3600" b="1" dirty="0">
                <a:solidFill>
                  <a:srgbClr val="0098AA"/>
                </a:solidFill>
              </a:rPr>
              <a:t>Patient and Family Engagement for Perinatal Safety</a:t>
            </a:r>
          </a:p>
        </p:txBody>
      </p:sp>
      <p:sp>
        <p:nvSpPr>
          <p:cNvPr id="8" name="TextBox 7"/>
          <p:cNvSpPr txBox="1"/>
          <p:nvPr/>
        </p:nvSpPr>
        <p:spPr>
          <a:xfrm>
            <a:off x="6629400" y="6396335"/>
            <a:ext cx="2438400" cy="461665"/>
          </a:xfrm>
          <a:prstGeom prst="rect">
            <a:avLst/>
          </a:prstGeom>
          <a:noFill/>
        </p:spPr>
        <p:txBody>
          <a:bodyPr wrap="square" rtlCol="0">
            <a:spAutoFit/>
          </a:bodyPr>
          <a:lstStyle/>
          <a:p>
            <a:pPr algn="r"/>
            <a:r>
              <a:rPr lang="en-US" sz="1200" dirty="0">
                <a:solidFill>
                  <a:schemeClr val="bg1"/>
                </a:solidFill>
              </a:rPr>
              <a:t>AHRQ Publication No. 17-0003-6-EF</a:t>
            </a:r>
          </a:p>
          <a:p>
            <a:pPr algn="r"/>
            <a:r>
              <a:rPr lang="en-US" sz="1200" dirty="0" smtClean="0">
                <a:solidFill>
                  <a:schemeClr val="bg1"/>
                </a:solidFill>
              </a:rPr>
              <a:t>May 2017</a:t>
            </a:r>
            <a:endParaRPr lang="en-US" sz="1200" dirty="0">
              <a:solidFill>
                <a:schemeClr val="bg1"/>
              </a:solidFill>
            </a:endParaRPr>
          </a:p>
        </p:txBody>
      </p:sp>
    </p:spTree>
    <p:extLst>
      <p:ext uri="{BB962C8B-B14F-4D97-AF65-F5344CB8AC3E}">
        <p14:creationId xmlns:p14="http://schemas.microsoft.com/office/powerpoint/2010/main" val="76494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The Link Between Communication and Patient Safety</a:t>
            </a:r>
            <a:r>
              <a:rPr lang="en-US" sz="3200" baseline="30000" dirty="0"/>
              <a:t>1</a:t>
            </a:r>
            <a:endParaRPr lang="en-US" sz="3200" dirty="0"/>
          </a:p>
        </p:txBody>
      </p:sp>
      <p:sp>
        <p:nvSpPr>
          <p:cNvPr id="3" name="Content Placeholder 2"/>
          <p:cNvSpPr>
            <a:spLocks noGrp="1"/>
          </p:cNvSpPr>
          <p:nvPr>
            <p:ph idx="1"/>
          </p:nvPr>
        </p:nvSpPr>
        <p:spPr/>
        <p:txBody>
          <a:bodyPr/>
          <a:lstStyle/>
          <a:p>
            <a:pPr marL="0" indent="0">
              <a:buNone/>
            </a:pPr>
            <a:endParaRPr lang="en-US" dirty="0"/>
          </a:p>
          <a:p>
            <a:r>
              <a:rPr lang="en-US" dirty="0"/>
              <a:t>Patient outcomes</a:t>
            </a:r>
          </a:p>
          <a:p>
            <a:r>
              <a:rPr lang="en-US" dirty="0"/>
              <a:t>Patient safety</a:t>
            </a:r>
          </a:p>
          <a:p>
            <a:r>
              <a:rPr lang="en-US" dirty="0"/>
              <a:t>Perceptions of quality</a:t>
            </a:r>
          </a:p>
        </p:txBody>
      </p:sp>
      <p:pic>
        <p:nvPicPr>
          <p:cNvPr id="8" name="Picture 7" descr="A health care team made up of clinicians and leader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80000" y="1828800"/>
            <a:ext cx="3657600" cy="4557486"/>
          </a:xfrm>
          <a:prstGeom prst="rect">
            <a:avLst/>
          </a:prstGeom>
        </p:spPr>
      </p:pic>
      <p:sp>
        <p:nvSpPr>
          <p:cNvPr id="9"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10</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11106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Tips</a:t>
            </a:r>
            <a:r>
              <a:rPr lang="en-US" baseline="30000" dirty="0"/>
              <a:t>1</a:t>
            </a:r>
            <a:endParaRPr lang="en-US" dirty="0"/>
          </a:p>
        </p:txBody>
      </p:sp>
      <p:sp>
        <p:nvSpPr>
          <p:cNvPr id="3" name="Content Placeholder 2"/>
          <p:cNvSpPr>
            <a:spLocks noGrp="1"/>
          </p:cNvSpPr>
          <p:nvPr>
            <p:ph idx="1"/>
          </p:nvPr>
        </p:nvSpPr>
        <p:spPr>
          <a:xfrm>
            <a:off x="457200" y="762000"/>
            <a:ext cx="8382000" cy="5364163"/>
          </a:xfrm>
        </p:spPr>
        <p:txBody>
          <a:bodyPr>
            <a:normAutofit/>
          </a:bodyPr>
          <a:lstStyle/>
          <a:p>
            <a:pPr marL="0" indent="0">
              <a:buNone/>
            </a:pPr>
            <a:r>
              <a:rPr lang="en-US" sz="2400" dirty="0"/>
              <a:t>When educating the patient and family—</a:t>
            </a:r>
          </a:p>
          <a:p>
            <a:r>
              <a:rPr lang="en-US" sz="2400" dirty="0"/>
              <a:t>Speak slowly.</a:t>
            </a:r>
          </a:p>
          <a:p>
            <a:r>
              <a:rPr lang="en-US" sz="2400" dirty="0"/>
              <a:t>Use plain language.</a:t>
            </a:r>
          </a:p>
          <a:p>
            <a:r>
              <a:rPr lang="en-US" sz="2400" dirty="0"/>
              <a:t>Reassure patient and family by giving information.</a:t>
            </a:r>
          </a:p>
          <a:p>
            <a:r>
              <a:rPr lang="en-US" sz="2400" dirty="0"/>
              <a:t>Thank patient or family for calling attention to any issue raised.</a:t>
            </a:r>
          </a:p>
          <a:p>
            <a:r>
              <a:rPr lang="en-US" sz="2400" dirty="0"/>
              <a:t>Invite them to continue asking questions.</a:t>
            </a:r>
          </a:p>
        </p:txBody>
      </p:sp>
      <p:pic>
        <p:nvPicPr>
          <p:cNvPr id="8" name="Picture 7" descr="Patient surrounded by a health care team "/>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3379470"/>
            <a:ext cx="9144000" cy="2868930"/>
          </a:xfrm>
          <a:prstGeom prst="rect">
            <a:avLst/>
          </a:prstGeom>
        </p:spPr>
      </p:pic>
      <p:sp>
        <p:nvSpPr>
          <p:cNvPr id="10" name="Slide Number Placeholder 5"/>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76A158-48B8-4A8B-BAA0-8528EB6C1A99}" type="slidenum">
              <a:rPr lang="en-US" smtClean="0"/>
              <a:pPr/>
              <a:t>11</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Listening and Explaining</a:t>
            </a:r>
            <a:r>
              <a:rPr lang="en-US" baseline="30000" dirty="0"/>
              <a:t>1</a:t>
            </a:r>
            <a:endParaRPr lang="en-US" dirty="0"/>
          </a:p>
        </p:txBody>
      </p:sp>
      <p:sp>
        <p:nvSpPr>
          <p:cNvPr id="3" name="Content Placeholder 2"/>
          <p:cNvSpPr>
            <a:spLocks noGrp="1"/>
          </p:cNvSpPr>
          <p:nvPr>
            <p:ph idx="1"/>
          </p:nvPr>
        </p:nvSpPr>
        <p:spPr/>
        <p:txBody>
          <a:bodyPr>
            <a:normAutofit/>
          </a:bodyPr>
          <a:lstStyle/>
          <a:p>
            <a:pPr marL="0" indent="0">
              <a:buNone/>
            </a:pPr>
            <a:r>
              <a:rPr lang="en-US" dirty="0"/>
              <a:t>Staff should ask about and listen to the patient’s and family’s needs and concerns and should—</a:t>
            </a:r>
          </a:p>
          <a:p>
            <a:r>
              <a:rPr lang="en-US" sz="3000" dirty="0"/>
              <a:t>Use open-ended questions</a:t>
            </a:r>
          </a:p>
          <a:p>
            <a:r>
              <a:rPr lang="en-US" sz="3000" dirty="0"/>
              <a:t>Try to see the experience through the patient’s eyes</a:t>
            </a:r>
          </a:p>
          <a:p>
            <a:r>
              <a:rPr lang="en-US" sz="3000" dirty="0"/>
              <a:t>Listen to, respect, and act on what the patient and family say</a:t>
            </a:r>
          </a:p>
          <a:p>
            <a:r>
              <a:rPr lang="en-US" sz="3000" dirty="0"/>
              <a:t>Help the patient and family articulate their concerns when needed</a:t>
            </a:r>
          </a:p>
          <a:p>
            <a:r>
              <a:rPr lang="en-US" sz="3000" dirty="0"/>
              <a:t>Enlist a translator’s assistance when needed</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12</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a Doula</a:t>
            </a:r>
            <a:r>
              <a:rPr lang="en-US" baseline="30000" dirty="0"/>
              <a:t>3</a:t>
            </a:r>
            <a:endParaRPr lang="en-US" dirty="0"/>
          </a:p>
        </p:txBody>
      </p:sp>
      <p:sp>
        <p:nvSpPr>
          <p:cNvPr id="3" name="Text Placeholder 2"/>
          <p:cNvSpPr>
            <a:spLocks noGrp="1"/>
          </p:cNvSpPr>
          <p:nvPr>
            <p:ph idx="1"/>
          </p:nvPr>
        </p:nvSpPr>
        <p:spPr/>
        <p:txBody>
          <a:bodyPr>
            <a:normAutofit/>
          </a:bodyPr>
          <a:lstStyle/>
          <a:p>
            <a:pPr marL="0" indent="0">
              <a:lnSpc>
                <a:spcPct val="110000"/>
              </a:lnSpc>
              <a:buNone/>
            </a:pPr>
            <a:r>
              <a:rPr lang="en-US" sz="4000" dirty="0"/>
              <a:t>A doula accompanies a woman in labor to—</a:t>
            </a:r>
          </a:p>
          <a:p>
            <a:r>
              <a:rPr lang="en-US" sz="3500" dirty="0"/>
              <a:t>Provide emotional and physical support</a:t>
            </a:r>
          </a:p>
          <a:p>
            <a:r>
              <a:rPr lang="en-US" sz="3500" dirty="0"/>
              <a:t>Suggest comfort measures</a:t>
            </a:r>
          </a:p>
          <a:p>
            <a:r>
              <a:rPr lang="en-US" sz="3500" dirty="0"/>
              <a:t>Provide support and suggestions for the partner</a:t>
            </a:r>
          </a:p>
          <a:p>
            <a:r>
              <a:rPr lang="en-US" sz="3500" dirty="0"/>
              <a:t>Provide education on L&amp;D practices and procedures before and during labor</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13</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60168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a Doula</a:t>
            </a:r>
            <a:r>
              <a:rPr lang="en-US" baseline="30000" dirty="0"/>
              <a:t>3</a:t>
            </a:r>
            <a:endParaRPr lang="en-US" sz="3100" dirty="0"/>
          </a:p>
        </p:txBody>
      </p:sp>
      <p:sp>
        <p:nvSpPr>
          <p:cNvPr id="3" name="Text Placeholder 2"/>
          <p:cNvSpPr>
            <a:spLocks noGrp="1"/>
          </p:cNvSpPr>
          <p:nvPr>
            <p:ph idx="1"/>
          </p:nvPr>
        </p:nvSpPr>
        <p:spPr/>
        <p:txBody>
          <a:bodyPr>
            <a:normAutofit fontScale="92500"/>
          </a:bodyPr>
          <a:lstStyle/>
          <a:p>
            <a:pPr marL="0" indent="0">
              <a:lnSpc>
                <a:spcPct val="150000"/>
              </a:lnSpc>
              <a:buNone/>
            </a:pPr>
            <a:r>
              <a:rPr lang="en-US" sz="4000" dirty="0"/>
              <a:t>A doula also can—</a:t>
            </a:r>
          </a:p>
          <a:p>
            <a:r>
              <a:rPr lang="en-US" sz="3500" dirty="0"/>
              <a:t>Provide assistance in acquiring the knowledge necessary to make informed decisions</a:t>
            </a:r>
          </a:p>
          <a:p>
            <a:r>
              <a:rPr lang="en-US" sz="3500" dirty="0"/>
              <a:t>Advocate for clients by empowering them to speak up for themselves and encouraging patient-clinician communication </a:t>
            </a:r>
          </a:p>
          <a:p>
            <a:r>
              <a:rPr lang="en-US" sz="3500" dirty="0"/>
              <a:t>Improve engagement of mothers and families in the birthing process and communication with the clinical team</a:t>
            </a:r>
          </a:p>
          <a:p>
            <a:pPr>
              <a:buFont typeface="Arial" panose="020B0604020202020204" pitchFamily="34" charset="0"/>
              <a:buChar char="•"/>
            </a:pP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14</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41524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With the Help of a Doula</a:t>
            </a:r>
          </a:p>
        </p:txBody>
      </p:sp>
      <p:sp>
        <p:nvSpPr>
          <p:cNvPr id="3" name="Text Placeholder 2"/>
          <p:cNvSpPr>
            <a:spLocks noGrp="1"/>
          </p:cNvSpPr>
          <p:nvPr>
            <p:ph idx="1"/>
          </p:nvPr>
        </p:nvSpPr>
        <p:spPr/>
        <p:txBody>
          <a:bodyPr>
            <a:normAutofit fontScale="92500"/>
          </a:bodyPr>
          <a:lstStyle/>
          <a:p>
            <a:pPr marL="0" indent="0">
              <a:buNone/>
            </a:pPr>
            <a:r>
              <a:rPr lang="en-US" sz="4000" dirty="0"/>
              <a:t>Doulas can help increase patient and family engagement by—</a:t>
            </a:r>
          </a:p>
          <a:p>
            <a:r>
              <a:rPr lang="en-US" sz="3500" dirty="0"/>
              <a:t>Helping clinicians better understand the patient’s birth plan or the woman’s and her family’s wishes or expectations for labor</a:t>
            </a:r>
          </a:p>
          <a:p>
            <a:r>
              <a:rPr lang="en-US" sz="3500" dirty="0"/>
              <a:t>Having more time available than clinicians to explain in plain language what to expect at various points throughout labor and any technical procedures that might be required</a:t>
            </a:r>
          </a:p>
          <a:p>
            <a:pPr>
              <a:lnSpc>
                <a:spcPct val="150000"/>
              </a:lnSpc>
            </a:pPr>
            <a:endParaRPr lang="en-US" dirty="0"/>
          </a:p>
          <a:p>
            <a:pPr marL="0" indent="0">
              <a:buNone/>
            </a:pP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15</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6184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685800"/>
          </a:xfrm>
        </p:spPr>
        <p:txBody>
          <a:bodyPr>
            <a:normAutofit fontScale="90000"/>
          </a:bodyPr>
          <a:lstStyle/>
          <a:p>
            <a:r>
              <a:rPr lang="en-US" dirty="0"/>
              <a:t>Engaging With the Help of a Doula</a:t>
            </a:r>
            <a:endParaRPr lang="en-US" sz="3100" dirty="0"/>
          </a:p>
        </p:txBody>
      </p:sp>
      <p:sp>
        <p:nvSpPr>
          <p:cNvPr id="3" name="Text Placeholder 2"/>
          <p:cNvSpPr>
            <a:spLocks noGrp="1"/>
          </p:cNvSpPr>
          <p:nvPr>
            <p:ph idx="1"/>
          </p:nvPr>
        </p:nvSpPr>
        <p:spPr/>
        <p:txBody>
          <a:bodyPr>
            <a:normAutofit/>
          </a:bodyPr>
          <a:lstStyle/>
          <a:p>
            <a:pPr marL="0" indent="0">
              <a:buNone/>
            </a:pPr>
            <a:r>
              <a:rPr lang="en-US" sz="3700" dirty="0"/>
              <a:t>Doulas can help the L&amp;D team increase patient and family engagement by—</a:t>
            </a:r>
          </a:p>
          <a:p>
            <a:r>
              <a:rPr lang="en-US" dirty="0"/>
              <a:t>Assessing the level of patient understanding and helping the patient or family ask questions or voice concerns</a:t>
            </a:r>
          </a:p>
          <a:p>
            <a:r>
              <a:rPr lang="en-US" dirty="0"/>
              <a:t>Leveraging the relationship built with the patient and her family prior to the labor and birth to collaborate with the care team </a:t>
            </a:r>
          </a:p>
          <a:p>
            <a:r>
              <a:rPr lang="en-US" dirty="0"/>
              <a:t>Being a constant presence throughout labor</a:t>
            </a:r>
            <a:r>
              <a:rPr lang="en-US" sz="3300" dirty="0"/>
              <a:t> </a:t>
            </a:r>
          </a:p>
          <a:p>
            <a:pPr>
              <a:lnSpc>
                <a:spcPct val="150000"/>
              </a:lnSpc>
            </a:pPr>
            <a:endParaRPr lang="en-US" dirty="0"/>
          </a:p>
          <a:p>
            <a:pPr marL="0" indent="0">
              <a:buNone/>
            </a:pP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16</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78959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After Adverse Events</a:t>
            </a:r>
          </a:p>
        </p:txBody>
      </p:sp>
      <p:sp>
        <p:nvSpPr>
          <p:cNvPr id="3" name="Content Placeholder 2"/>
          <p:cNvSpPr>
            <a:spLocks noGrp="1"/>
          </p:cNvSpPr>
          <p:nvPr>
            <p:ph idx="1"/>
          </p:nvPr>
        </p:nvSpPr>
        <p:spPr/>
        <p:txBody>
          <a:bodyPr>
            <a:noAutofit/>
          </a:bodyPr>
          <a:lstStyle/>
          <a:p>
            <a:r>
              <a:rPr lang="en-US" sz="2800" dirty="0"/>
              <a:t>An adverse event is an injury to a patient caused by medical intervention rather than by the underlying disease or condition of the patient.</a:t>
            </a:r>
          </a:p>
          <a:p>
            <a:r>
              <a:rPr lang="en-US" sz="2800" dirty="0"/>
              <a:t>The mission of health care providers is to help and care for patients without harming them, but adverse events happen.</a:t>
            </a:r>
          </a:p>
          <a:p>
            <a:r>
              <a:rPr lang="en-US" sz="2800" dirty="0"/>
              <a:t>When an adverse event occurs, it can be difficult for a health care worker to take ownership and communicate with the patient and family.</a:t>
            </a:r>
          </a:p>
          <a:p>
            <a:r>
              <a:rPr lang="en-US" sz="2800" dirty="0"/>
              <a:t>Prompt, compassionate, and honest communication with the patient and family after an adverse event is essential.</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17</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4289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Immediate Response to an Adverse Event</a:t>
            </a:r>
            <a:r>
              <a:rPr lang="en-US" sz="3600" baseline="30000" dirty="0"/>
              <a:t>4</a:t>
            </a:r>
            <a:endParaRPr lang="en-US" sz="3600" dirty="0"/>
          </a:p>
        </p:txBody>
      </p:sp>
      <p:sp>
        <p:nvSpPr>
          <p:cNvPr id="3" name="Content Placeholder 2"/>
          <p:cNvSpPr>
            <a:spLocks noGrp="1"/>
          </p:cNvSpPr>
          <p:nvPr>
            <p:ph idx="1"/>
          </p:nvPr>
        </p:nvSpPr>
        <p:spPr/>
        <p:txBody>
          <a:bodyPr/>
          <a:lstStyle/>
          <a:p>
            <a:pPr>
              <a:lnSpc>
                <a:spcPct val="150000"/>
              </a:lnSpc>
            </a:pPr>
            <a:r>
              <a:rPr lang="en-US" dirty="0"/>
              <a:t>Care for the patient</a:t>
            </a:r>
          </a:p>
          <a:p>
            <a:pPr>
              <a:lnSpc>
                <a:spcPct val="150000"/>
              </a:lnSpc>
            </a:pPr>
            <a:r>
              <a:rPr lang="en-US" dirty="0"/>
              <a:t>Report to the appropriate parties</a:t>
            </a:r>
          </a:p>
          <a:p>
            <a:pPr>
              <a:lnSpc>
                <a:spcPct val="150000"/>
              </a:lnSpc>
            </a:pPr>
            <a:r>
              <a:rPr lang="en-US" dirty="0"/>
              <a:t>Communicate with the patient (who, what, when, where, and why)</a:t>
            </a:r>
          </a:p>
          <a:p>
            <a:pPr>
              <a:lnSpc>
                <a:spcPct val="150000"/>
              </a:lnSpc>
            </a:pPr>
            <a:r>
              <a:rPr lang="en-US" dirty="0"/>
              <a:t>Document the event in the medical record </a:t>
            </a:r>
          </a:p>
          <a:p>
            <a:endParaRPr lang="en-US" dirty="0"/>
          </a:p>
          <a:p>
            <a:pPr marL="0" indent="0">
              <a:buNone/>
            </a:pP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18</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80009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t>Adverse Event</a:t>
            </a:r>
            <a:r>
              <a:rPr lang="en-US" sz="3600" baseline="30000" dirty="0"/>
              <a:t> </a:t>
            </a:r>
            <a:r>
              <a:rPr lang="en-US" sz="3600" dirty="0"/>
              <a:t>Initial Communication</a:t>
            </a:r>
            <a:r>
              <a:rPr lang="en-US" sz="3600" baseline="30000" dirty="0"/>
              <a:t>4</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a:t>During initial communication with patient and family—</a:t>
            </a:r>
          </a:p>
          <a:p>
            <a:pPr>
              <a:lnSpc>
                <a:spcPct val="110000"/>
              </a:lnSpc>
            </a:pPr>
            <a:r>
              <a:rPr lang="en-US" dirty="0"/>
              <a:t>Communicate only relevant facts</a:t>
            </a:r>
          </a:p>
          <a:p>
            <a:pPr>
              <a:lnSpc>
                <a:spcPct val="110000"/>
              </a:lnSpc>
            </a:pPr>
            <a:r>
              <a:rPr lang="en-US" dirty="0"/>
              <a:t>Advise the patient and family that communication will be ongoing  during the </a:t>
            </a:r>
            <a:r>
              <a:rPr lang="en-US" dirty="0" err="1"/>
              <a:t>followup</a:t>
            </a:r>
            <a:r>
              <a:rPr lang="en-US" dirty="0"/>
              <a:t> investigation</a:t>
            </a:r>
          </a:p>
          <a:p>
            <a:pPr>
              <a:lnSpc>
                <a:spcPct val="110000"/>
              </a:lnSpc>
            </a:pPr>
            <a:r>
              <a:rPr lang="en-US" dirty="0"/>
              <a:t>Provide a designated contact person for patient and family concerns</a:t>
            </a:r>
          </a:p>
          <a:p>
            <a:endParaRPr lang="en-US" dirty="0"/>
          </a:p>
          <a:p>
            <a:pPr marL="0" indent="0">
              <a:buNone/>
            </a:pP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19</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87920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fontScale="90000"/>
          </a:bodyPr>
          <a:lstStyle/>
          <a:p>
            <a:r>
              <a:rPr lang="en-US" dirty="0"/>
              <a:t>Learning Objectives</a:t>
            </a:r>
          </a:p>
        </p:txBody>
      </p:sp>
      <p:pic>
        <p:nvPicPr>
          <p:cNvPr id="17" name="Picture 16" descr="1. Explore the role of patient and family advisors &#10;2. Describe how to work with patients and family advisors&#10;3. Present tools to improve communication among patients,  families, and clinicians&#10;4.Discuss how to communicate an adverse event to a patient and family members"/>
          <p:cNvPicPr>
            <a:picLocks noChangeAspect="1"/>
          </p:cNvPicPr>
          <p:nvPr/>
        </p:nvPicPr>
        <p:blipFill>
          <a:blip r:embed="rId3"/>
          <a:stretch>
            <a:fillRect/>
          </a:stretch>
        </p:blipFill>
        <p:spPr>
          <a:xfrm>
            <a:off x="273947" y="1676057"/>
            <a:ext cx="8596105" cy="3962743"/>
          </a:xfrm>
          <a:prstGeom prst="rect">
            <a:avLst/>
          </a:prstGeom>
        </p:spPr>
      </p:pic>
      <p:sp>
        <p:nvSpPr>
          <p:cNvPr id="21"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a:t>
            </a:fld>
            <a:endParaRPr lang="en-US"/>
          </a:p>
        </p:txBody>
      </p:sp>
      <p:sp>
        <p:nvSpPr>
          <p:cNvPr id="18" name="Date Placeholder 17"/>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229184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How To Communicate About an Adverse Event</a:t>
            </a:r>
            <a:r>
              <a:rPr lang="en-US" sz="3600" baseline="30000" dirty="0"/>
              <a:t>5</a:t>
            </a:r>
            <a:r>
              <a:rPr lang="en-US" sz="3600" dirty="0"/>
              <a:t> </a:t>
            </a:r>
          </a:p>
        </p:txBody>
      </p:sp>
      <p:sp>
        <p:nvSpPr>
          <p:cNvPr id="3" name="Content Placeholder 2"/>
          <p:cNvSpPr>
            <a:spLocks noGrp="1"/>
          </p:cNvSpPr>
          <p:nvPr>
            <p:ph idx="1"/>
          </p:nvPr>
        </p:nvSpPr>
        <p:spPr/>
        <p:txBody>
          <a:bodyPr>
            <a:normAutofit/>
          </a:bodyPr>
          <a:lstStyle/>
          <a:p>
            <a:pPr>
              <a:lnSpc>
                <a:spcPct val="150000"/>
              </a:lnSpc>
            </a:pPr>
            <a:r>
              <a:rPr lang="en-US" dirty="0"/>
              <a:t>Speak slowly and use clear language.</a:t>
            </a:r>
          </a:p>
          <a:p>
            <a:pPr>
              <a:lnSpc>
                <a:spcPct val="150000"/>
              </a:lnSpc>
            </a:pPr>
            <a:r>
              <a:rPr lang="en-US" dirty="0"/>
              <a:t>Give an advance alert (“I’m afraid I have some bad news to share with you.”).</a:t>
            </a:r>
          </a:p>
          <a:p>
            <a:pPr>
              <a:lnSpc>
                <a:spcPct val="150000"/>
              </a:lnSpc>
            </a:pPr>
            <a:r>
              <a:rPr lang="en-US" dirty="0"/>
              <a:t>Give the news in a few, brief sentences.</a:t>
            </a:r>
          </a:p>
          <a:p>
            <a:pPr>
              <a:lnSpc>
                <a:spcPct val="150000"/>
              </a:lnSpc>
            </a:pPr>
            <a:r>
              <a:rPr lang="en-US" dirty="0"/>
              <a:t>Quietly wait for the reaction.</a:t>
            </a:r>
          </a:p>
          <a:p>
            <a:pPr>
              <a:lnSpc>
                <a:spcPct val="150000"/>
              </a:lnSpc>
            </a:pPr>
            <a:r>
              <a:rPr lang="en-US" dirty="0"/>
              <a:t>Watch and listen for response signals. </a:t>
            </a:r>
          </a:p>
          <a:p>
            <a:pPr marL="0" indent="0">
              <a:buNone/>
            </a:pPr>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6176A158-48B8-4A8B-BAA0-8528EB6C1A99}" type="slidenum">
              <a:rPr lang="en-US" smtClean="0"/>
              <a:t>20</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51219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600" dirty="0"/>
              <a:t>Next Steps in Responding to an Adverse Event</a:t>
            </a:r>
            <a:r>
              <a:rPr lang="en-US" sz="3600" baseline="30000" dirty="0"/>
              <a:t>6</a:t>
            </a:r>
          </a:p>
        </p:txBody>
      </p:sp>
      <p:sp>
        <p:nvSpPr>
          <p:cNvPr id="3" name="Text Placeholder 2"/>
          <p:cNvSpPr>
            <a:spLocks noGrp="1"/>
          </p:cNvSpPr>
          <p:nvPr>
            <p:ph idx="1"/>
          </p:nvPr>
        </p:nvSpPr>
        <p:spPr/>
        <p:txBody>
          <a:bodyPr>
            <a:normAutofit lnSpcReduction="10000"/>
          </a:bodyPr>
          <a:lstStyle/>
          <a:p>
            <a:pPr lvl="0">
              <a:lnSpc>
                <a:spcPct val="150000"/>
              </a:lnSpc>
            </a:pPr>
            <a:r>
              <a:rPr lang="en-US" dirty="0"/>
              <a:t>Investigation</a:t>
            </a:r>
          </a:p>
          <a:p>
            <a:pPr lvl="0">
              <a:lnSpc>
                <a:spcPct val="150000"/>
              </a:lnSpc>
            </a:pPr>
            <a:r>
              <a:rPr lang="en-US" dirty="0"/>
              <a:t>Continued communication with the patient and family</a:t>
            </a:r>
          </a:p>
          <a:p>
            <a:pPr lvl="0">
              <a:lnSpc>
                <a:spcPct val="150000"/>
              </a:lnSpc>
            </a:pPr>
            <a:r>
              <a:rPr lang="en-US" dirty="0"/>
              <a:t>Apology and remediation</a:t>
            </a:r>
          </a:p>
          <a:p>
            <a:pPr lvl="0">
              <a:lnSpc>
                <a:spcPct val="150000"/>
              </a:lnSpc>
            </a:pPr>
            <a:r>
              <a:rPr lang="en-US" dirty="0"/>
              <a:t>System and process improvement</a:t>
            </a:r>
          </a:p>
          <a:p>
            <a:pPr lvl="0">
              <a:lnSpc>
                <a:spcPct val="150000"/>
              </a:lnSpc>
            </a:pPr>
            <a:r>
              <a:rPr lang="en-US" dirty="0"/>
              <a:t>Measurement and evaluation</a:t>
            </a:r>
          </a:p>
          <a:p>
            <a:pPr>
              <a:lnSpc>
                <a:spcPct val="150000"/>
              </a:lnSpc>
            </a:pPr>
            <a:r>
              <a:rPr lang="en-US" dirty="0"/>
              <a:t>Education and training</a:t>
            </a:r>
          </a:p>
          <a:p>
            <a:pPr marL="0" indent="0">
              <a:buNone/>
            </a:pP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21</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The Second Victim: Health Care Workers</a:t>
            </a:r>
            <a:r>
              <a:rPr lang="en-US" baseline="30000" dirty="0"/>
              <a:t>7</a:t>
            </a:r>
          </a:p>
        </p:txBody>
      </p:sp>
      <p:sp>
        <p:nvSpPr>
          <p:cNvPr id="3" name="Content Placeholder 2"/>
          <p:cNvSpPr>
            <a:spLocks noGrp="1"/>
          </p:cNvSpPr>
          <p:nvPr>
            <p:ph idx="1"/>
          </p:nvPr>
        </p:nvSpPr>
        <p:spPr/>
        <p:txBody>
          <a:bodyPr>
            <a:normAutofit fontScale="92500" lnSpcReduction="10000"/>
          </a:bodyPr>
          <a:lstStyle/>
          <a:p>
            <a:endParaRPr lang="en-US" dirty="0"/>
          </a:p>
          <a:p>
            <a:pPr>
              <a:lnSpc>
                <a:spcPct val="110000"/>
              </a:lnSpc>
            </a:pPr>
            <a:r>
              <a:rPr lang="en-US" dirty="0"/>
              <a:t>Health care workers involved in an adverse event experience their own trauma.</a:t>
            </a:r>
          </a:p>
          <a:p>
            <a:pPr marL="0" indent="0">
              <a:lnSpc>
                <a:spcPct val="110000"/>
              </a:lnSpc>
              <a:buNone/>
            </a:pPr>
            <a:endParaRPr lang="en-US" dirty="0"/>
          </a:p>
          <a:p>
            <a:pPr>
              <a:lnSpc>
                <a:spcPct val="110000"/>
              </a:lnSpc>
            </a:pPr>
            <a:r>
              <a:rPr lang="en-US" dirty="0"/>
              <a:t>Health care workers should request ongoing support from their hospital and peers.</a:t>
            </a:r>
          </a:p>
          <a:p>
            <a:pPr marL="0" indent="0">
              <a:lnSpc>
                <a:spcPct val="110000"/>
              </a:lnSpc>
              <a:buNone/>
            </a:pPr>
            <a:endParaRPr lang="en-US" dirty="0"/>
          </a:p>
          <a:p>
            <a:pPr>
              <a:lnSpc>
                <a:spcPct val="110000"/>
              </a:lnSpc>
            </a:pPr>
            <a:r>
              <a:rPr lang="en-US" dirty="0"/>
              <a:t>Many hospitals have developed employee assistance programs and medically induced trauma support services.</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22</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00873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28"/>
            <a:ext cx="9144000" cy="685800"/>
          </a:xfrm>
        </p:spPr>
        <p:txBody>
          <a:bodyPr>
            <a:noAutofit/>
          </a:bodyPr>
          <a:lstStyle/>
          <a:p>
            <a:pPr>
              <a:lnSpc>
                <a:spcPts val="2600"/>
              </a:lnSpc>
            </a:pPr>
            <a:r>
              <a:rPr lang="en-US" sz="3000" dirty="0"/>
              <a:t>Engaging in Planning and Design:</a:t>
            </a:r>
            <a:br>
              <a:rPr lang="en-US" sz="3000" dirty="0"/>
            </a:br>
            <a:r>
              <a:rPr lang="en-US" sz="3000" dirty="0"/>
              <a:t>Continuing Patient and Family Involvement</a:t>
            </a:r>
            <a:r>
              <a:rPr lang="en-US" sz="3000" baseline="30000" dirty="0"/>
              <a:t>1</a:t>
            </a:r>
            <a:endParaRPr lang="en-US" sz="3000" dirty="0"/>
          </a:p>
        </p:txBody>
      </p:sp>
      <p:sp>
        <p:nvSpPr>
          <p:cNvPr id="3" name="Text Placeholder 2"/>
          <p:cNvSpPr>
            <a:spLocks noGrp="1"/>
          </p:cNvSpPr>
          <p:nvPr>
            <p:ph idx="1"/>
          </p:nvPr>
        </p:nvSpPr>
        <p:spPr/>
        <p:txBody>
          <a:bodyPr>
            <a:normAutofit/>
          </a:bodyPr>
          <a:lstStyle/>
          <a:p>
            <a:r>
              <a:rPr lang="en-US" dirty="0"/>
              <a:t>Beyond their own care, patients can become organizational partners, known as advisors.</a:t>
            </a:r>
          </a:p>
          <a:p>
            <a:r>
              <a:rPr lang="en-US" dirty="0"/>
              <a:t>Advisors work with staff, clinicians, and leaders of the hospital to improve—</a:t>
            </a:r>
          </a:p>
          <a:p>
            <a:pPr lvl="1"/>
            <a:r>
              <a:rPr lang="en-US" dirty="0"/>
              <a:t>Policies	</a:t>
            </a:r>
          </a:p>
          <a:p>
            <a:pPr lvl="1"/>
            <a:r>
              <a:rPr lang="en-US" dirty="0"/>
              <a:t>Processes</a:t>
            </a:r>
          </a:p>
          <a:p>
            <a:pPr lvl="1"/>
            <a:r>
              <a:rPr lang="en-US" dirty="0"/>
              <a:t>Programs</a:t>
            </a:r>
          </a:p>
          <a:p>
            <a:pPr lvl="1"/>
            <a:r>
              <a:rPr lang="en-US" dirty="0"/>
              <a:t>Facility design</a:t>
            </a:r>
          </a:p>
          <a:p>
            <a:pPr lvl="1"/>
            <a:r>
              <a:rPr lang="en-US" dirty="0"/>
              <a:t>Education</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23</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33365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Who Are Advisors and What Do They Do?</a:t>
            </a:r>
          </a:p>
        </p:txBody>
      </p:sp>
      <p:sp>
        <p:nvSpPr>
          <p:cNvPr id="3" name="Content Placeholder 2"/>
          <p:cNvSpPr>
            <a:spLocks noGrp="1"/>
          </p:cNvSpPr>
          <p:nvPr>
            <p:ph idx="1"/>
          </p:nvPr>
        </p:nvSpPr>
        <p:spPr/>
        <p:txBody>
          <a:bodyPr>
            <a:normAutofit fontScale="92500" lnSpcReduction="10000"/>
          </a:bodyPr>
          <a:lstStyle/>
          <a:p>
            <a:r>
              <a:rPr lang="en-US" dirty="0"/>
              <a:t>Advisors are— </a:t>
            </a:r>
          </a:p>
          <a:p>
            <a:pPr lvl="1"/>
            <a:r>
              <a:rPr lang="en-US" dirty="0"/>
              <a:t>Collaborative partners in developing and revising hospital policies, procedures, and practices</a:t>
            </a:r>
          </a:p>
          <a:p>
            <a:pPr lvl="1"/>
            <a:r>
              <a:rPr lang="en-US" dirty="0"/>
              <a:t>Patients and family members who have received care at our hospital and who want to help improve experiences for others</a:t>
            </a:r>
          </a:p>
          <a:p>
            <a:r>
              <a:rPr lang="en-US" dirty="0"/>
              <a:t>They help our hospital improve quality and safety of care by— </a:t>
            </a:r>
          </a:p>
          <a:p>
            <a:pPr lvl="1"/>
            <a:r>
              <a:rPr lang="en-US" dirty="0"/>
              <a:t>Giving input and feedback</a:t>
            </a:r>
          </a:p>
          <a:p>
            <a:pPr lvl="1"/>
            <a:r>
              <a:rPr lang="en-US" dirty="0"/>
              <a:t>Identifying potential changes</a:t>
            </a:r>
          </a:p>
          <a:p>
            <a:pPr lvl="1"/>
            <a:r>
              <a:rPr lang="en-US" dirty="0"/>
              <a:t>Planning and implementing changes that </a:t>
            </a:r>
            <a:br>
              <a:rPr lang="en-US" dirty="0"/>
            </a:br>
            <a:r>
              <a:rPr lang="en-US" dirty="0"/>
              <a:t>matter to patients and families</a:t>
            </a:r>
          </a:p>
        </p:txBody>
      </p:sp>
      <p:pic>
        <p:nvPicPr>
          <p:cNvPr id="7" name="Picture 6" descr="A provider and a patient "/>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23314" y="3001736"/>
            <a:ext cx="2220686" cy="3544207"/>
          </a:xfrm>
          <a:prstGeom prst="rect">
            <a:avLst/>
          </a:prstGeom>
        </p:spPr>
      </p:pic>
      <p:sp>
        <p:nvSpPr>
          <p:cNvPr id="8"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24</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11236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5" name="Text Placeholder 4"/>
          <p:cNvSpPr>
            <a:spLocks noGrp="1"/>
          </p:cNvSpPr>
          <p:nvPr>
            <p:ph idx="1"/>
          </p:nvPr>
        </p:nvSpPr>
        <p:spPr/>
        <p:txBody>
          <a:bodyPr>
            <a:normAutofit fontScale="85000" lnSpcReduction="10000"/>
          </a:bodyPr>
          <a:lstStyle/>
          <a:p>
            <a:pPr>
              <a:lnSpc>
                <a:spcPts val="2800"/>
              </a:lnSpc>
              <a:spcAft>
                <a:spcPts val="1200"/>
              </a:spcAft>
            </a:pPr>
            <a:r>
              <a:rPr lang="en-US" dirty="0"/>
              <a:t>Effective engagement and communication among patients, families, and members of the health care team affect health outcomes and patient and family satisfaction.</a:t>
            </a:r>
          </a:p>
          <a:p>
            <a:pPr>
              <a:lnSpc>
                <a:spcPts val="2800"/>
              </a:lnSpc>
              <a:spcAft>
                <a:spcPts val="1200"/>
              </a:spcAft>
            </a:pPr>
            <a:r>
              <a:rPr lang="en-US" dirty="0"/>
              <a:t>Doulas can be a valuable resource for mothers and their families and for labor and delivery units. They also can improve patient and family engagement during the birthing process.</a:t>
            </a:r>
          </a:p>
          <a:p>
            <a:pPr>
              <a:lnSpc>
                <a:spcPts val="2800"/>
              </a:lnSpc>
              <a:spcAft>
                <a:spcPts val="1200"/>
              </a:spcAft>
            </a:pPr>
            <a:r>
              <a:rPr lang="en-US" dirty="0"/>
              <a:t>Organizations should be prepared to respond and communicate proactively when adverse events occur.</a:t>
            </a:r>
          </a:p>
          <a:p>
            <a:pPr>
              <a:lnSpc>
                <a:spcPts val="2800"/>
              </a:lnSpc>
              <a:spcAft>
                <a:spcPts val="1200"/>
              </a:spcAft>
            </a:pPr>
            <a:r>
              <a:rPr lang="en-US" dirty="0"/>
              <a:t>Patient and family advisors provide valuable insight about patient and family experiences and care delivery.</a:t>
            </a:r>
          </a:p>
          <a:p>
            <a:pPr marL="0" indent="0">
              <a:lnSpc>
                <a:spcPct val="150000"/>
              </a:lnSpc>
              <a:buNone/>
            </a:pPr>
            <a:endParaRPr lang="en-US" dirty="0"/>
          </a:p>
          <a:p>
            <a:pPr marL="0" indent="0">
              <a:buNone/>
            </a:pPr>
            <a:endParaRPr lang="en-US" dirty="0"/>
          </a:p>
          <a:p>
            <a:pPr marL="0" indent="0">
              <a:buNone/>
            </a:pPr>
            <a:endParaRPr lang="en-US" dirty="0"/>
          </a:p>
        </p:txBody>
      </p:sp>
      <p:sp>
        <p:nvSpPr>
          <p:cNvPr id="7" name="Slide Number Placeholder 5"/>
          <p:cNvSpPr>
            <a:spLocks noGrp="1"/>
          </p:cNvSpPr>
          <p:nvPr>
            <p:ph type="sldNum" sz="quarter" idx="12"/>
          </p:nvPr>
        </p:nvSpPr>
        <p:spPr/>
        <p:txBody>
          <a:bodyPr/>
          <a:lstStyle/>
          <a:p>
            <a:fld id="{6176A158-48B8-4A8B-BAA0-8528EB6C1A99}" type="slidenum">
              <a:rPr lang="en-US" smtClean="0"/>
              <a:t>25</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530101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Tools </a:t>
            </a:r>
          </a:p>
        </p:txBody>
      </p:sp>
      <p:sp>
        <p:nvSpPr>
          <p:cNvPr id="3" name="Content Placeholder 2"/>
          <p:cNvSpPr>
            <a:spLocks noGrp="1"/>
          </p:cNvSpPr>
          <p:nvPr>
            <p:ph idx="1"/>
          </p:nvPr>
        </p:nvSpPr>
        <p:spPr>
          <a:xfrm>
            <a:off x="457200" y="1295400"/>
            <a:ext cx="8229600" cy="4114800"/>
          </a:xfrm>
        </p:spPr>
        <p:txBody>
          <a:bodyPr/>
          <a:lstStyle/>
          <a:p>
            <a:pPr>
              <a:lnSpc>
                <a:spcPct val="150000"/>
              </a:lnSpc>
            </a:pPr>
            <a:r>
              <a:rPr lang="en-US" dirty="0"/>
              <a:t>Am I Ready To Become an Advisor?</a:t>
            </a:r>
            <a:r>
              <a:rPr lang="en-US" baseline="30000" dirty="0">
                <a:cs typeface="Arial" pitchFamily="34" charset="0"/>
              </a:rPr>
              <a:t>1</a:t>
            </a:r>
            <a:endParaRPr lang="en-US" dirty="0">
              <a:cs typeface="Arial" pitchFamily="34" charset="0"/>
            </a:endParaRPr>
          </a:p>
          <a:p>
            <a:pPr>
              <a:lnSpc>
                <a:spcPct val="150000"/>
              </a:lnSpc>
            </a:pPr>
            <a:r>
              <a:rPr lang="en-US" dirty="0">
                <a:cs typeface="Arial" pitchFamily="34" charset="0"/>
              </a:rPr>
              <a:t>Working </a:t>
            </a:r>
            <a:r>
              <a:rPr lang="en-US" dirty="0" smtClean="0">
                <a:cs typeface="Arial" pitchFamily="34" charset="0"/>
              </a:rPr>
              <a:t>With </a:t>
            </a:r>
            <a:r>
              <a:rPr lang="en-US" dirty="0">
                <a:cs typeface="Arial" pitchFamily="34" charset="0"/>
              </a:rPr>
              <a:t>Patient and Family Advisors</a:t>
            </a:r>
            <a:r>
              <a:rPr lang="en-US" baseline="30000" dirty="0">
                <a:cs typeface="Arial" pitchFamily="34" charset="0"/>
              </a:rPr>
              <a:t>1</a:t>
            </a:r>
          </a:p>
          <a:p>
            <a:pPr>
              <a:lnSpc>
                <a:spcPct val="150000"/>
              </a:lnSpc>
            </a:pPr>
            <a:r>
              <a:rPr lang="en-US" dirty="0">
                <a:cs typeface="Arial" pitchFamily="34" charset="0"/>
              </a:rPr>
              <a:t>Be a Partner in Your Care</a:t>
            </a:r>
            <a:r>
              <a:rPr lang="en-US" baseline="30000" dirty="0">
                <a:cs typeface="Arial" pitchFamily="34" charset="0"/>
              </a:rPr>
              <a:t>1</a:t>
            </a:r>
          </a:p>
          <a:p>
            <a:pPr marL="0" indent="0">
              <a:buNone/>
            </a:pPr>
            <a:endParaRPr lang="en-US" baseline="30000" dirty="0">
              <a:latin typeface="Arial" pitchFamily="34" charset="0"/>
              <a:cs typeface="Arial" pitchFamily="34" charset="0"/>
            </a:endParaRPr>
          </a:p>
          <a:p>
            <a:pPr marL="0" indent="0">
              <a:buNone/>
            </a:pPr>
            <a:endParaRPr lang="en-US" baseline="30000" dirty="0">
              <a:latin typeface="Arial" pitchFamily="34" charset="0"/>
              <a:cs typeface="Arial" pitchFamily="34" charset="0"/>
            </a:endParaRPr>
          </a:p>
          <a:p>
            <a:pPr marL="0" indent="0">
              <a:buNone/>
            </a:pPr>
            <a:endParaRPr lang="en-US" baseline="30000" dirty="0">
              <a:latin typeface="+mj-lt"/>
              <a:cs typeface="Arial" pitchFamily="34" charset="0"/>
            </a:endParaRPr>
          </a:p>
        </p:txBody>
      </p:sp>
      <p:pic>
        <p:nvPicPr>
          <p:cNvPr id="6" name="Picture 5" descr="Tools icon"/>
          <p:cNvPicPr>
            <a:picLocks noChangeAspect="1"/>
          </p:cNvPicPr>
          <p:nvPr/>
        </p:nvPicPr>
        <p:blipFill rotWithShape="1">
          <a:blip r:embed="rId3" cstate="print"/>
          <a:srcRect l="19990" t="15989" r="9906" b="16955"/>
          <a:stretch/>
        </p:blipFill>
        <p:spPr>
          <a:xfrm>
            <a:off x="7467600" y="1084943"/>
            <a:ext cx="1335314" cy="1277257"/>
          </a:xfrm>
          <a:prstGeom prst="rect">
            <a:avLst/>
          </a:prstGeom>
        </p:spPr>
      </p:pic>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26</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65491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3200" kern="1200">
                <a:solidFill>
                  <a:schemeClr val="tx2">
                    <a:lumMod val="60000"/>
                    <a:lumOff val="40000"/>
                  </a:schemeClr>
                </a:solidFill>
                <a:latin typeface="+mj-lt"/>
                <a:ea typeface="+mj-ea"/>
                <a:cs typeface="+mj-cs"/>
              </a:defRPr>
            </a:lvl1pPr>
          </a:lstStyle>
          <a:p>
            <a:pPr algn="ctr"/>
            <a:r>
              <a:rPr lang="en-US" sz="4000" dirty="0">
                <a:solidFill>
                  <a:schemeClr val="bg1"/>
                </a:solidFill>
                <a:latin typeface="+mn-lt"/>
                <a:cs typeface="Arial" panose="020B0604020202020204" pitchFamily="34" charset="0"/>
              </a:rPr>
              <a:t>References</a:t>
            </a:r>
          </a:p>
        </p:txBody>
      </p:sp>
      <p:sp>
        <p:nvSpPr>
          <p:cNvPr id="3" name="Text Placeholder 2"/>
          <p:cNvSpPr>
            <a:spLocks noGrp="1"/>
          </p:cNvSpPr>
          <p:nvPr>
            <p:ph idx="4294967295"/>
          </p:nvPr>
        </p:nvSpPr>
        <p:spPr>
          <a:xfrm>
            <a:off x="609600" y="1295400"/>
            <a:ext cx="8229600" cy="4724400"/>
          </a:xfrm>
        </p:spPr>
        <p:txBody>
          <a:bodyPr>
            <a:normAutofit/>
          </a:bodyPr>
          <a:lstStyle/>
          <a:p>
            <a:pPr marL="457200" indent="-457200">
              <a:buFontTx/>
              <a:buAutoNum type="arabicPeriod"/>
            </a:pPr>
            <a:r>
              <a:rPr lang="en-US" sz="2000" dirty="0">
                <a:cs typeface="Arial" panose="020B0604020202020204" pitchFamily="34" charset="0"/>
              </a:rPr>
              <a:t>Guide to Patient and Family Engagement in Hospital Quality and Safety</a:t>
            </a:r>
            <a:r>
              <a:rPr lang="en-US" sz="2000" b="1" dirty="0">
                <a:cs typeface="Arial" panose="020B0604020202020204" pitchFamily="34" charset="0"/>
              </a:rPr>
              <a:t>. </a:t>
            </a:r>
            <a:r>
              <a:rPr lang="en-US" sz="2000" dirty="0">
                <a:cs typeface="Arial" panose="020B0604020202020204" pitchFamily="34" charset="0"/>
              </a:rPr>
              <a:t>AHRQ Publication No. 13-0033. Rockville, MD: Agency for Healthcare Research and Quality; May 2013. </a:t>
            </a:r>
          </a:p>
          <a:p>
            <a:pPr marL="457200" indent="-457200">
              <a:buFontTx/>
              <a:buAutoNum type="arabicPeriod"/>
            </a:pPr>
            <a:r>
              <a:rPr lang="en-US" sz="2000" dirty="0">
                <a:cs typeface="Arial" panose="020B0604020202020204" pitchFamily="34" charset="0"/>
              </a:rPr>
              <a:t>Conway J, Johnson B, </a:t>
            </a:r>
            <a:r>
              <a:rPr lang="en-US" sz="2000" dirty="0" err="1">
                <a:cs typeface="Arial" panose="020B0604020202020204" pitchFamily="34" charset="0"/>
              </a:rPr>
              <a:t>Edgman-Levitan</a:t>
            </a:r>
            <a:r>
              <a:rPr lang="en-US" sz="2000" dirty="0">
                <a:cs typeface="Arial" panose="020B0604020202020204" pitchFamily="34" charset="0"/>
              </a:rPr>
              <a:t> S, et al. Partnering with Patients and Families to Design a Patient- and Family-Centered Health Care System: A  Roadmap for the Future. A work in progress. Bethesda, MD: Institute for Family-Centered Care; June 2006. </a:t>
            </a:r>
          </a:p>
          <a:p>
            <a:pPr marL="457200" indent="-457200">
              <a:buFontTx/>
              <a:buAutoNum type="arabicPeriod"/>
            </a:pPr>
            <a:r>
              <a:rPr lang="en-US" sz="2000" dirty="0">
                <a:cs typeface="Arial" panose="020B0604020202020204" pitchFamily="34" charset="0"/>
              </a:rPr>
              <a:t>Dona International. Standards of Practice—Birth Doula. </a:t>
            </a:r>
            <a:r>
              <a:rPr lang="en-US" sz="2000" dirty="0">
                <a:cs typeface="Arial" panose="020B0604020202020204" pitchFamily="34" charset="0"/>
                <a:hlinkClick r:id="rId2"/>
              </a:rPr>
              <a:t>http://www.dona.org/PDF/Standards%20of%20Practice_Birth.pdf</a:t>
            </a:r>
            <a:r>
              <a:rPr lang="en-US" sz="2000" dirty="0">
                <a:cs typeface="Arial" panose="020B0604020202020204" pitchFamily="34" charset="0"/>
              </a:rPr>
              <a:t>. Accessed May 11, 2016.</a:t>
            </a:r>
          </a:p>
          <a:p>
            <a:pPr marL="457200" indent="-457200">
              <a:buFontTx/>
              <a:buAutoNum type="arabicPeriod"/>
            </a:pPr>
            <a:r>
              <a:rPr lang="en-US" sz="2000" dirty="0" err="1">
                <a:cs typeface="Arial" panose="020B0604020202020204" pitchFamily="34" charset="0"/>
              </a:rPr>
              <a:t>Bonacum</a:t>
            </a:r>
            <a:r>
              <a:rPr lang="en-US" sz="2000" dirty="0">
                <a:cs typeface="Arial" panose="020B0604020202020204" pitchFamily="34" charset="0"/>
              </a:rPr>
              <a:t> D, </a:t>
            </a:r>
            <a:r>
              <a:rPr lang="en-US" sz="2000" dirty="0" err="1">
                <a:cs typeface="Arial" panose="020B0604020202020204" pitchFamily="34" charset="0"/>
              </a:rPr>
              <a:t>Houk</a:t>
            </a:r>
            <a:r>
              <a:rPr lang="en-US" sz="2000" dirty="0">
                <a:cs typeface="Arial" panose="020B0604020202020204" pitchFamily="34" charset="0"/>
              </a:rPr>
              <a:t> C, </a:t>
            </a:r>
            <a:r>
              <a:rPr lang="en-US" sz="2000" dirty="0" err="1">
                <a:cs typeface="Arial" panose="020B0604020202020204" pitchFamily="34" charset="0"/>
              </a:rPr>
              <a:t>Moidel</a:t>
            </a:r>
            <a:r>
              <a:rPr lang="en-US" sz="2000" dirty="0">
                <a:cs typeface="Arial" panose="020B0604020202020204" pitchFamily="34" charset="0"/>
              </a:rPr>
              <a:t> BI, et al. Communicating about episodes of harm to patients. In: Leonard M, ed. Achieving Safe and Reliable Healthcare. Chicago: Health Administration Press; 2004:93-112.</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27</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168708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3200" kern="1200">
                <a:solidFill>
                  <a:schemeClr val="tx2">
                    <a:lumMod val="60000"/>
                    <a:lumOff val="40000"/>
                  </a:schemeClr>
                </a:solidFill>
                <a:latin typeface="+mj-lt"/>
                <a:ea typeface="+mj-ea"/>
                <a:cs typeface="+mj-cs"/>
              </a:defRPr>
            </a:lvl1pPr>
          </a:lstStyle>
          <a:p>
            <a:pPr algn="ctr"/>
            <a:r>
              <a:rPr lang="en-US" sz="4000" dirty="0">
                <a:solidFill>
                  <a:schemeClr val="bg1"/>
                </a:solidFill>
                <a:latin typeface="Arial" panose="020B0604020202020204" pitchFamily="34" charset="0"/>
                <a:cs typeface="Arial" panose="020B0604020202020204" pitchFamily="34" charset="0"/>
              </a:rPr>
              <a:t>References</a:t>
            </a:r>
          </a:p>
        </p:txBody>
      </p:sp>
      <p:sp>
        <p:nvSpPr>
          <p:cNvPr id="3" name="Text Placeholder 2"/>
          <p:cNvSpPr>
            <a:spLocks noGrp="1"/>
          </p:cNvSpPr>
          <p:nvPr>
            <p:ph idx="4294967295"/>
          </p:nvPr>
        </p:nvSpPr>
        <p:spPr>
          <a:xfrm>
            <a:off x="609600" y="1295400"/>
            <a:ext cx="8229600" cy="4724400"/>
          </a:xfrm>
        </p:spPr>
        <p:txBody>
          <a:bodyPr>
            <a:normAutofit/>
          </a:bodyPr>
          <a:lstStyle/>
          <a:p>
            <a:pPr marL="457200" indent="-457200" fontAlgn="base">
              <a:buFont typeface="+mj-lt"/>
              <a:buAutoNum type="arabicPeriod" startAt="5"/>
              <a:tabLst>
                <a:tab pos="395288" algn="l"/>
              </a:tabLst>
            </a:pPr>
            <a:r>
              <a:rPr lang="en-US" sz="2000" dirty="0" err="1">
                <a:cs typeface="Arial" panose="020B0604020202020204" pitchFamily="34" charset="0"/>
              </a:rPr>
              <a:t>Hallenback</a:t>
            </a:r>
            <a:r>
              <a:rPr lang="en-US" sz="2000" dirty="0">
                <a:cs typeface="Arial" panose="020B0604020202020204" pitchFamily="34" charset="0"/>
              </a:rPr>
              <a:t> JL. Palliative Care Perspectives. 1st ed. New York: Oxford University Press; 2003. </a:t>
            </a:r>
          </a:p>
          <a:p>
            <a:pPr marL="457200" indent="-457200" fontAlgn="base">
              <a:buFont typeface="+mj-lt"/>
              <a:buAutoNum type="arabicPeriod" startAt="5"/>
              <a:tabLst>
                <a:tab pos="395288" algn="l"/>
              </a:tabLst>
            </a:pPr>
            <a:r>
              <a:rPr lang="en-US" sz="2000" dirty="0">
                <a:cs typeface="Arial" panose="020B0604020202020204" pitchFamily="34" charset="0"/>
              </a:rPr>
              <a:t>McDonald </a:t>
            </a:r>
            <a:r>
              <a:rPr lang="en-US" sz="2000" dirty="0" smtClean="0">
                <a:cs typeface="Arial" panose="020B0604020202020204" pitchFamily="34" charset="0"/>
              </a:rPr>
              <a:t>TB, </a:t>
            </a:r>
            <a:r>
              <a:rPr lang="en-US" sz="2000" dirty="0" err="1" smtClean="0">
                <a:cs typeface="Arial" panose="020B0604020202020204" pitchFamily="34" charset="0"/>
              </a:rPr>
              <a:t>Helmchen</a:t>
            </a:r>
            <a:r>
              <a:rPr lang="en-US" sz="2000" dirty="0" smtClean="0">
                <a:cs typeface="Arial" panose="020B0604020202020204" pitchFamily="34" charset="0"/>
              </a:rPr>
              <a:t> LA, </a:t>
            </a:r>
            <a:r>
              <a:rPr lang="en-US" sz="2000" dirty="0">
                <a:cs typeface="Arial" panose="020B0604020202020204" pitchFamily="34" charset="0"/>
              </a:rPr>
              <a:t>Smith </a:t>
            </a:r>
            <a:r>
              <a:rPr lang="en-US" sz="2000" dirty="0" smtClean="0">
                <a:cs typeface="Arial" panose="020B0604020202020204" pitchFamily="34" charset="0"/>
              </a:rPr>
              <a:t>KN, </a:t>
            </a:r>
            <a:r>
              <a:rPr lang="en-US" sz="2000" dirty="0">
                <a:cs typeface="Arial" panose="020B0604020202020204" pitchFamily="34" charset="0"/>
              </a:rPr>
              <a:t>et al. Responding to patient safety incidents: the </a:t>
            </a:r>
            <a:r>
              <a:rPr lang="en-US" sz="2000" dirty="0" smtClean="0">
                <a:cs typeface="Arial" panose="020B0604020202020204" pitchFamily="34" charset="0"/>
              </a:rPr>
              <a:t>“seven </a:t>
            </a:r>
            <a:r>
              <a:rPr lang="en-US" sz="2000" dirty="0">
                <a:cs typeface="Arial" panose="020B0604020202020204" pitchFamily="34" charset="0"/>
              </a:rPr>
              <a:t>pillars</a:t>
            </a:r>
            <a:r>
              <a:rPr lang="en-US" sz="2000" dirty="0" smtClean="0">
                <a:cs typeface="Arial" panose="020B0604020202020204" pitchFamily="34" charset="0"/>
              </a:rPr>
              <a:t>.” </a:t>
            </a:r>
            <a:r>
              <a:rPr lang="en-US" sz="2000" dirty="0">
                <a:cs typeface="Arial" panose="020B0604020202020204" pitchFamily="34" charset="0"/>
              </a:rPr>
              <a:t>Qual Saf Health </a:t>
            </a:r>
            <a:r>
              <a:rPr lang="en-US" sz="2000" dirty="0" smtClean="0">
                <a:cs typeface="Arial" panose="020B0604020202020204" pitchFamily="34" charset="0"/>
              </a:rPr>
              <a:t>Care. 2010 Dec;19(6):e11</a:t>
            </a:r>
            <a:r>
              <a:rPr lang="en-US" sz="2000" dirty="0">
                <a:cs typeface="Arial" panose="020B0604020202020204" pitchFamily="34" charset="0"/>
              </a:rPr>
              <a:t>. PMID: 20194217.  </a:t>
            </a:r>
          </a:p>
          <a:p>
            <a:pPr marL="457200" indent="-457200" fontAlgn="base">
              <a:buFont typeface="+mj-lt"/>
              <a:buAutoNum type="arabicPeriod" startAt="5"/>
              <a:tabLst>
                <a:tab pos="395288" algn="l"/>
              </a:tabLst>
            </a:pPr>
            <a:r>
              <a:rPr lang="en-US" sz="2000" dirty="0">
                <a:cs typeface="Arial" panose="020B0604020202020204" pitchFamily="34" charset="0"/>
              </a:rPr>
              <a:t>Wu AW. Medical error: the second victim. The doctor who makes the mistake needs help, too. BMJ. 2000 Mar 18;320(7237):726-727. PMID: 10720336.</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28</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915481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Disclaimers</a:t>
            </a:r>
          </a:p>
        </p:txBody>
      </p:sp>
      <p:sp>
        <p:nvSpPr>
          <p:cNvPr id="5" name="Content Placeholder 4"/>
          <p:cNvSpPr>
            <a:spLocks noGrp="1"/>
          </p:cNvSpPr>
          <p:nvPr>
            <p:ph idx="1"/>
          </p:nvPr>
        </p:nvSpPr>
        <p:spPr>
          <a:xfrm>
            <a:off x="457200" y="1029998"/>
            <a:ext cx="8229600" cy="3785652"/>
          </a:xfrm>
          <a:prstGeom prst="rect">
            <a:avLst/>
          </a:prstGeom>
        </p:spPr>
        <p:txBody>
          <a:bodyPr wrap="square">
            <a:spAutoFit/>
          </a:bodyPr>
          <a:lstStyle/>
          <a:p>
            <a:pPr marL="0" indent="0">
              <a:buNone/>
            </a:pPr>
            <a:endParaRPr lang="en-US" sz="1600" dirty="0"/>
          </a:p>
          <a:p>
            <a:pPr marL="0" indent="0">
              <a:buNone/>
            </a:pPr>
            <a:r>
              <a:rPr lang="en-US" sz="16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buNone/>
            </a:pPr>
            <a:endParaRPr lang="en-US" sz="1600" dirty="0"/>
          </a:p>
          <a:p>
            <a:pPr marL="0" indent="0">
              <a:buNone/>
            </a:pPr>
            <a:r>
              <a:rPr lang="en-US" sz="1600" dirty="0"/>
              <a:t>The U.S. Department of Health and Human Services cannot endorse, or appear to endorse derivate or excerpted materials, and it cannot be held liable for the content or use of adapted resources. Any adaptations of this resource must include a disclaimer to this effect.</a:t>
            </a:r>
            <a:r>
              <a:rPr lang="en-US" sz="1600" b="1" dirty="0"/>
              <a:t> </a:t>
            </a:r>
          </a:p>
          <a:p>
            <a:pPr marL="0" indent="0">
              <a:buNone/>
            </a:pPr>
            <a:endParaRPr lang="en-US" sz="1600" dirty="0"/>
          </a:p>
          <a:p>
            <a:pPr marL="0" indent="0">
              <a:buNone/>
            </a:pPr>
            <a:r>
              <a:rPr lang="en-US" sz="1600" dirty="0"/>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endParaRPr lang="en-US" sz="1600" b="1"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29</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97170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Patient’s Hospital Experience</a:t>
            </a:r>
            <a:r>
              <a:rPr lang="en-US" baseline="30000" dirty="0"/>
              <a:t>1</a:t>
            </a:r>
            <a:endParaRPr lang="en-US" dirty="0"/>
          </a:p>
        </p:txBody>
      </p:sp>
      <p:graphicFrame>
        <p:nvGraphicFramePr>
          <p:cNvPr id="4" name="Table 3" descr="Patient and provider &#10;&#10;Clinicians and Hospital Staff:&#10;Know how the hospital works and how to get things done&#10;Know who hospital staff are and what they do&#10;Are busy and under a lot of stress&#10;&#10;Patients:&#10;Are strangers in this environment&#10;Don't understand the system or culture&#10;Don't know who different staff are and what they do&#10;Are often in pain or uncomfortable, vulnerable, or afraid&#10;Are aware that hospital staff are busy and may not want to bother you"/>
          <p:cNvGraphicFramePr>
            <a:graphicFrameLocks noGrp="1"/>
          </p:cNvGraphicFramePr>
          <p:nvPr>
            <p:extLst>
              <p:ext uri="{D42A27DB-BD31-4B8C-83A1-F6EECF244321}">
                <p14:modId xmlns:p14="http://schemas.microsoft.com/office/powerpoint/2010/main" val="2235955474"/>
              </p:ext>
            </p:extLst>
          </p:nvPr>
        </p:nvGraphicFramePr>
        <p:xfrm>
          <a:off x="1295400" y="1447800"/>
          <a:ext cx="6553200" cy="4407816"/>
        </p:xfrm>
        <a:graphic>
          <a:graphicData uri="http://schemas.openxmlformats.org/drawingml/2006/table">
            <a:tbl>
              <a:tblPr firstRow="1" bandRow="1">
                <a:tableStyleId>{5C22544A-7EE6-4342-B048-85BDC9FD1C3A}</a:tableStyleId>
              </a:tblPr>
              <a:tblGrid>
                <a:gridCol w="2293620">
                  <a:extLst>
                    <a:ext uri="{9D8B030D-6E8A-4147-A177-3AD203B41FA5}">
                      <a16:colId xmlns:a16="http://schemas.microsoft.com/office/drawing/2014/main" xmlns="" val="20000"/>
                    </a:ext>
                  </a:extLst>
                </a:gridCol>
                <a:gridCol w="4259580">
                  <a:extLst>
                    <a:ext uri="{9D8B030D-6E8A-4147-A177-3AD203B41FA5}">
                      <a16:colId xmlns:a16="http://schemas.microsoft.com/office/drawing/2014/main" xmlns="" val="20001"/>
                    </a:ext>
                  </a:extLst>
                </a:gridCol>
              </a:tblGrid>
              <a:tr h="665288">
                <a:tc>
                  <a:txBody>
                    <a:bodyPr/>
                    <a:lstStyle/>
                    <a:p>
                      <a:pPr algn="ctr"/>
                      <a:r>
                        <a:rPr lang="en-US" sz="2000" dirty="0"/>
                        <a:t>Clinicians</a:t>
                      </a:r>
                      <a:r>
                        <a:rPr lang="en-US" sz="2000" baseline="0" dirty="0"/>
                        <a:t> and Hospital Staff</a:t>
                      </a:r>
                      <a:endParaRPr lang="en-US" sz="2000" dirty="0"/>
                    </a:p>
                  </a:txBody>
                  <a:tcPr>
                    <a:solidFill>
                      <a:srgbClr val="A1006B"/>
                    </a:solidFill>
                  </a:tcPr>
                </a:tc>
                <a:tc>
                  <a:txBody>
                    <a:bodyPr/>
                    <a:lstStyle/>
                    <a:p>
                      <a:pPr algn="ctr"/>
                      <a:r>
                        <a:rPr lang="en-US" sz="2000" dirty="0"/>
                        <a:t>Patients</a:t>
                      </a:r>
                    </a:p>
                  </a:txBody>
                  <a:tcPr>
                    <a:solidFill>
                      <a:srgbClr val="A1006B"/>
                    </a:solidFill>
                  </a:tcPr>
                </a:tc>
                <a:extLst>
                  <a:ext uri="{0D108BD9-81ED-4DB2-BD59-A6C34878D82A}">
                    <a16:rowId xmlns:a16="http://schemas.microsoft.com/office/drawing/2014/main" xmlns="" val="10000"/>
                  </a:ext>
                </a:extLst>
              </a:tr>
              <a:tr h="1243800">
                <a:tc>
                  <a:txBody>
                    <a:bodyPr/>
                    <a:lstStyle/>
                    <a:p>
                      <a:r>
                        <a:rPr lang="en-US" sz="2000" kern="1200" dirty="0">
                          <a:solidFill>
                            <a:schemeClr val="dk1"/>
                          </a:solidFill>
                          <a:latin typeface="+mn-lt"/>
                          <a:ea typeface="+mn-ea"/>
                          <a:cs typeface="+mn-cs"/>
                        </a:rPr>
                        <a:t>Know how the hospital works and how to achieve results</a:t>
                      </a:r>
                      <a:endParaRPr lang="en-US" sz="2000" dirty="0"/>
                    </a:p>
                  </a:txBody>
                  <a:tcPr>
                    <a:solidFill>
                      <a:srgbClr val="DCAAC1"/>
                    </a:solidFill>
                  </a:tcPr>
                </a:tc>
                <a:tc>
                  <a:txBody>
                    <a:bodyPr/>
                    <a:lstStyle/>
                    <a:p>
                      <a:pPr marL="169863" indent="-169863">
                        <a:buFont typeface="Arial" pitchFamily="34" charset="0"/>
                        <a:buChar char="•"/>
                      </a:pPr>
                      <a:r>
                        <a:rPr lang="en-US" sz="2000" kern="1200" dirty="0">
                          <a:solidFill>
                            <a:schemeClr val="dk1"/>
                          </a:solidFill>
                          <a:latin typeface="+mn-lt"/>
                          <a:ea typeface="+mn-ea"/>
                          <a:cs typeface="+mn-cs"/>
                        </a:rPr>
                        <a:t>Are strangers in this environment</a:t>
                      </a:r>
                    </a:p>
                    <a:p>
                      <a:pPr marL="169863" indent="-169863">
                        <a:buFont typeface="Arial" pitchFamily="34" charset="0"/>
                        <a:buChar char="•"/>
                      </a:pPr>
                      <a:r>
                        <a:rPr lang="en-US" sz="2000" kern="1200" dirty="0">
                          <a:solidFill>
                            <a:schemeClr val="dk1"/>
                          </a:solidFill>
                          <a:latin typeface="+mn-lt"/>
                          <a:ea typeface="+mn-ea"/>
                          <a:cs typeface="+mn-cs"/>
                        </a:rPr>
                        <a:t>Don’t understand the system or culture</a:t>
                      </a:r>
                    </a:p>
                  </a:txBody>
                  <a:tcPr>
                    <a:solidFill>
                      <a:srgbClr val="DCAAC1"/>
                    </a:solidFill>
                  </a:tcPr>
                </a:tc>
                <a:extLst>
                  <a:ext uri="{0D108BD9-81ED-4DB2-BD59-A6C34878D82A}">
                    <a16:rowId xmlns:a16="http://schemas.microsoft.com/office/drawing/2014/main" xmlns="" val="10001"/>
                  </a:ext>
                </a:extLst>
              </a:tr>
              <a:tr h="954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Know who hospital staff</a:t>
                      </a:r>
                      <a:r>
                        <a:rPr lang="en-US" sz="2000" kern="1200" baseline="0" dirty="0">
                          <a:solidFill>
                            <a:schemeClr val="dk1"/>
                          </a:solidFill>
                          <a:latin typeface="+mn-lt"/>
                          <a:ea typeface="+mn-ea"/>
                          <a:cs typeface="+mn-cs"/>
                        </a:rPr>
                        <a:t> </a:t>
                      </a:r>
                      <a:r>
                        <a:rPr lang="en-US" sz="2000" kern="1200" dirty="0">
                          <a:solidFill>
                            <a:schemeClr val="dk1"/>
                          </a:solidFill>
                          <a:latin typeface="+mn-lt"/>
                          <a:ea typeface="+mn-ea"/>
                          <a:cs typeface="+mn-cs"/>
                        </a:rPr>
                        <a:t>are and what they do</a:t>
                      </a:r>
                    </a:p>
                  </a:txBody>
                  <a:tcPr>
                    <a:solidFill>
                      <a:schemeClr val="bg1"/>
                    </a:solidFill>
                  </a:tcPr>
                </a:tc>
                <a:tc>
                  <a:txBody>
                    <a:bodyPr/>
                    <a:lstStyle/>
                    <a:p>
                      <a:pPr marL="171450" indent="-171450">
                        <a:buFont typeface="Arial" pitchFamily="34" charset="0"/>
                        <a:buChar char="•"/>
                      </a:pPr>
                      <a:r>
                        <a:rPr lang="en-US" sz="2000" kern="1200" dirty="0">
                          <a:solidFill>
                            <a:schemeClr val="dk1"/>
                          </a:solidFill>
                          <a:latin typeface="+mn-lt"/>
                          <a:ea typeface="+mn-ea"/>
                          <a:cs typeface="+mn-cs"/>
                        </a:rPr>
                        <a:t>Don’t know who different staff are or what they do</a:t>
                      </a:r>
                    </a:p>
                  </a:txBody>
                  <a:tcPr>
                    <a:solidFill>
                      <a:schemeClr val="bg1"/>
                    </a:solidFill>
                  </a:tcPr>
                </a:tc>
                <a:extLst>
                  <a:ext uri="{0D108BD9-81ED-4DB2-BD59-A6C34878D82A}">
                    <a16:rowId xmlns:a16="http://schemas.microsoft.com/office/drawing/2014/main" xmlns="" val="10002"/>
                  </a:ext>
                </a:extLst>
              </a:tr>
              <a:tr h="1390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Are busy and under a lot</a:t>
                      </a:r>
                      <a:r>
                        <a:rPr lang="en-US" sz="2000" kern="1200" baseline="0" dirty="0">
                          <a:solidFill>
                            <a:schemeClr val="dk1"/>
                          </a:solidFill>
                          <a:latin typeface="+mn-lt"/>
                          <a:ea typeface="+mn-ea"/>
                          <a:cs typeface="+mn-cs"/>
                        </a:rPr>
                        <a:t> </a:t>
                      </a:r>
                      <a:r>
                        <a:rPr lang="en-US" sz="2000" kern="1200" dirty="0">
                          <a:solidFill>
                            <a:schemeClr val="dk1"/>
                          </a:solidFill>
                          <a:latin typeface="+mn-lt"/>
                          <a:ea typeface="+mn-ea"/>
                          <a:cs typeface="+mn-cs"/>
                        </a:rPr>
                        <a:t>of stress</a:t>
                      </a:r>
                    </a:p>
                    <a:p>
                      <a:endParaRPr lang="en-US" sz="2000" dirty="0"/>
                    </a:p>
                  </a:txBody>
                  <a:tcPr>
                    <a:solidFill>
                      <a:srgbClr val="DCAAC1"/>
                    </a:solidFill>
                  </a:tcPr>
                </a:tc>
                <a:tc>
                  <a:txBody>
                    <a:bodyPr/>
                    <a:lstStyle/>
                    <a:p>
                      <a:pPr marL="169863" indent="-169863">
                        <a:buFont typeface="Arial" pitchFamily="34" charset="0"/>
                        <a:buChar char="•"/>
                      </a:pPr>
                      <a:r>
                        <a:rPr lang="en-US" sz="2000" kern="1200" dirty="0">
                          <a:solidFill>
                            <a:schemeClr val="dk1"/>
                          </a:solidFill>
                          <a:latin typeface="+mn-lt"/>
                          <a:ea typeface="+mn-ea"/>
                          <a:cs typeface="+mn-cs"/>
                        </a:rPr>
                        <a:t>Are often in pain or uncomfortable, vulnerable,</a:t>
                      </a:r>
                      <a:r>
                        <a:rPr lang="en-US" sz="2000" kern="1200" baseline="0" dirty="0">
                          <a:solidFill>
                            <a:schemeClr val="dk1"/>
                          </a:solidFill>
                          <a:latin typeface="+mn-lt"/>
                          <a:ea typeface="+mn-ea"/>
                          <a:cs typeface="+mn-cs"/>
                        </a:rPr>
                        <a:t> </a:t>
                      </a:r>
                      <a:r>
                        <a:rPr lang="en-US" sz="2000" kern="1200" dirty="0">
                          <a:solidFill>
                            <a:schemeClr val="dk1"/>
                          </a:solidFill>
                          <a:latin typeface="+mn-lt"/>
                          <a:ea typeface="+mn-ea"/>
                          <a:cs typeface="+mn-cs"/>
                        </a:rPr>
                        <a:t>or afraid</a:t>
                      </a:r>
                    </a:p>
                    <a:p>
                      <a:pPr marL="169863" indent="-169863">
                        <a:buFont typeface="Arial" pitchFamily="34" charset="0"/>
                        <a:buChar char="•"/>
                      </a:pPr>
                      <a:r>
                        <a:rPr lang="en-US" sz="2000" kern="1200" dirty="0">
                          <a:solidFill>
                            <a:schemeClr val="dk1"/>
                          </a:solidFill>
                          <a:latin typeface="+mn-lt"/>
                          <a:ea typeface="+mn-ea"/>
                          <a:cs typeface="+mn-cs"/>
                        </a:rPr>
                        <a:t>Are</a:t>
                      </a:r>
                      <a:r>
                        <a:rPr lang="en-US" sz="2000" kern="1200" baseline="0" dirty="0">
                          <a:solidFill>
                            <a:schemeClr val="dk1"/>
                          </a:solidFill>
                          <a:latin typeface="+mn-lt"/>
                          <a:ea typeface="+mn-ea"/>
                          <a:cs typeface="+mn-cs"/>
                        </a:rPr>
                        <a:t> a</a:t>
                      </a:r>
                      <a:r>
                        <a:rPr lang="en-US" sz="2000" kern="1200" dirty="0">
                          <a:solidFill>
                            <a:schemeClr val="dk1"/>
                          </a:solidFill>
                          <a:latin typeface="+mn-lt"/>
                          <a:ea typeface="+mn-ea"/>
                          <a:cs typeface="+mn-cs"/>
                        </a:rPr>
                        <a:t>ware that hospital staff are busy and may not</a:t>
                      </a:r>
                      <a:r>
                        <a:rPr lang="en-US" sz="2000" kern="1200" baseline="0" dirty="0">
                          <a:solidFill>
                            <a:schemeClr val="dk1"/>
                          </a:solidFill>
                          <a:latin typeface="+mn-lt"/>
                          <a:ea typeface="+mn-ea"/>
                          <a:cs typeface="+mn-cs"/>
                        </a:rPr>
                        <a:t> </a:t>
                      </a:r>
                      <a:r>
                        <a:rPr lang="en-US" sz="2000" kern="1200" dirty="0">
                          <a:solidFill>
                            <a:schemeClr val="dk1"/>
                          </a:solidFill>
                          <a:latin typeface="+mn-lt"/>
                          <a:ea typeface="+mn-ea"/>
                          <a:cs typeface="+mn-cs"/>
                        </a:rPr>
                        <a:t>want to bother anyone</a:t>
                      </a:r>
                      <a:endParaRPr lang="en-US" sz="2000" dirty="0"/>
                    </a:p>
                  </a:txBody>
                  <a:tcPr>
                    <a:solidFill>
                      <a:srgbClr val="DCAAC1"/>
                    </a:solidFill>
                  </a:tcPr>
                </a:tc>
                <a:extLst>
                  <a:ext uri="{0D108BD9-81ED-4DB2-BD59-A6C34878D82A}">
                    <a16:rowId xmlns:a16="http://schemas.microsoft.com/office/drawing/2014/main" xmlns="" val="10003"/>
                  </a:ext>
                </a:extLst>
              </a:tr>
            </a:tbl>
          </a:graphicData>
        </a:graphic>
      </p:graphicFrame>
      <p:grpSp>
        <p:nvGrpSpPr>
          <p:cNvPr id="3" name="Group 2" descr="Patient and provider "/>
          <p:cNvGrpSpPr/>
          <p:nvPr/>
        </p:nvGrpSpPr>
        <p:grpSpPr>
          <a:xfrm>
            <a:off x="34448" y="1981200"/>
            <a:ext cx="8865599" cy="4419600"/>
            <a:chOff x="34448" y="2057400"/>
            <a:chExt cx="8865599" cy="4419600"/>
          </a:xfrm>
        </p:grpSpPr>
        <p:pic>
          <p:nvPicPr>
            <p:cNvPr id="10" name="Picture 9" descr="Pati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514600"/>
              <a:ext cx="822847" cy="3962400"/>
            </a:xfrm>
            <a:prstGeom prst="rect">
              <a:avLst/>
            </a:prstGeom>
          </p:spPr>
        </p:pic>
        <p:pic>
          <p:nvPicPr>
            <p:cNvPr id="11" name="Picture 10" descr="Provide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48" y="2057400"/>
              <a:ext cx="1021898" cy="4191000"/>
            </a:xfrm>
            <a:prstGeom prst="rect">
              <a:avLst/>
            </a:prstGeom>
          </p:spPr>
        </p:pic>
      </p:grpSp>
      <p:sp>
        <p:nvSpPr>
          <p:cNvPr id="12"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3</a:t>
            </a:fld>
            <a:endParaRPr lang="en-US"/>
          </a:p>
        </p:txBody>
      </p:sp>
      <p:sp>
        <p:nvSpPr>
          <p:cNvPr id="6" name="Date Placeholder 5"/>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46325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and Family-Centered Care</a:t>
            </a:r>
            <a:r>
              <a:rPr lang="en-US" baseline="30000" dirty="0"/>
              <a:t>2</a:t>
            </a:r>
            <a:endParaRPr lang="en-US" dirty="0"/>
          </a:p>
        </p:txBody>
      </p:sp>
      <p:sp>
        <p:nvSpPr>
          <p:cNvPr id="5" name="Content Placeholder 4"/>
          <p:cNvSpPr>
            <a:spLocks noGrp="1"/>
          </p:cNvSpPr>
          <p:nvPr>
            <p:ph idx="1"/>
          </p:nvPr>
        </p:nvSpPr>
        <p:spPr/>
        <p:txBody>
          <a:bodyPr>
            <a:normAutofit lnSpcReduction="10000"/>
          </a:bodyPr>
          <a:lstStyle/>
          <a:p>
            <a:r>
              <a:rPr lang="en-US" dirty="0"/>
              <a:t>Involves “…collaborating with patients and families of all ages, at all levels of care, and in all health care settings …. acknowledges that families, however they are defined, are essential to patients’ health and well-being…” </a:t>
            </a:r>
          </a:p>
          <a:p>
            <a:r>
              <a:rPr lang="en-US" dirty="0"/>
              <a:t>Core concepts of patient- and family-centered care</a:t>
            </a:r>
          </a:p>
          <a:p>
            <a:pPr lvl="1"/>
            <a:r>
              <a:rPr lang="en-US" dirty="0"/>
              <a:t>Dignity and respect</a:t>
            </a:r>
          </a:p>
          <a:p>
            <a:pPr lvl="1"/>
            <a:r>
              <a:rPr lang="en-US" dirty="0"/>
              <a:t>Information sharing</a:t>
            </a:r>
          </a:p>
          <a:p>
            <a:pPr lvl="1"/>
            <a:r>
              <a:rPr lang="en-US" dirty="0"/>
              <a:t>Participation</a:t>
            </a:r>
          </a:p>
          <a:p>
            <a:pPr lvl="1"/>
            <a:r>
              <a:rPr lang="en-US" dirty="0"/>
              <a:t>Collaboration</a:t>
            </a:r>
          </a:p>
          <a:p>
            <a:pPr marL="0" indent="0">
              <a:buNone/>
            </a:pPr>
            <a:endParaRPr lang="en-US" dirty="0"/>
          </a:p>
        </p:txBody>
      </p:sp>
      <p:pic>
        <p:nvPicPr>
          <p:cNvPr id="24" name="Picture 23" descr="A family member and providers surrounding a patient in a hospital bed "/>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18628" y="3048000"/>
            <a:ext cx="3425371" cy="3280229"/>
          </a:xfrm>
          <a:prstGeom prst="rect">
            <a:avLst/>
          </a:prstGeom>
        </p:spPr>
      </p:pic>
      <p:sp>
        <p:nvSpPr>
          <p:cNvPr id="10"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4</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54502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Patient and Family Engagement?</a:t>
            </a:r>
            <a:r>
              <a:rPr lang="en-US" sz="3600" baseline="30000" dirty="0"/>
              <a:t>1</a:t>
            </a:r>
            <a:endParaRPr lang="en-US" sz="3600" dirty="0"/>
          </a:p>
        </p:txBody>
      </p:sp>
      <p:sp>
        <p:nvSpPr>
          <p:cNvPr id="3" name="Content Placeholder 2"/>
          <p:cNvSpPr>
            <a:spLocks noGrp="1"/>
          </p:cNvSpPr>
          <p:nvPr>
            <p:ph idx="1"/>
          </p:nvPr>
        </p:nvSpPr>
        <p:spPr/>
        <p:txBody>
          <a:bodyPr>
            <a:normAutofit fontScale="77500" lnSpcReduction="20000"/>
          </a:bodyPr>
          <a:lstStyle/>
          <a:p>
            <a:pPr marL="0" indent="0">
              <a:lnSpc>
                <a:spcPct val="150000"/>
              </a:lnSpc>
              <a:buNone/>
            </a:pPr>
            <a:r>
              <a:rPr lang="en-US" sz="3600" dirty="0"/>
              <a:t>Patient and family engagement—</a:t>
            </a:r>
          </a:p>
          <a:p>
            <a:pPr>
              <a:lnSpc>
                <a:spcPct val="150000"/>
              </a:lnSpc>
            </a:pPr>
            <a:r>
              <a:rPr lang="en-US" sz="3500" dirty="0"/>
              <a:t>Is an important component of patient- and </a:t>
            </a:r>
            <a:br>
              <a:rPr lang="en-US" sz="3500" dirty="0"/>
            </a:br>
            <a:r>
              <a:rPr lang="en-US" sz="3500" dirty="0"/>
              <a:t>family-centered care</a:t>
            </a:r>
          </a:p>
          <a:p>
            <a:pPr>
              <a:lnSpc>
                <a:spcPct val="150000"/>
              </a:lnSpc>
            </a:pPr>
            <a:r>
              <a:rPr lang="en-US" sz="3500" dirty="0"/>
              <a:t>Creates an environment where patients, families, clinicians, and hospital staff  work together as partners to improve the quality and safety in all </a:t>
            </a:r>
            <a:r>
              <a:rPr lang="en-US" sz="3500" dirty="0" smtClean="0"/>
              <a:t>health care </a:t>
            </a:r>
            <a:r>
              <a:rPr lang="en-US" sz="3500" dirty="0"/>
              <a:t>settings.</a:t>
            </a:r>
          </a:p>
          <a:p>
            <a:pPr>
              <a:lnSpc>
                <a:spcPct val="150000"/>
              </a:lnSpc>
            </a:pPr>
            <a:r>
              <a:rPr lang="en-US" sz="3500" dirty="0"/>
              <a:t>Involves patients and their families as members of the health care team</a:t>
            </a:r>
          </a:p>
          <a:p>
            <a:pPr>
              <a:lnSpc>
                <a:spcPct val="150000"/>
              </a:lnSpc>
            </a:pPr>
            <a:endParaRPr lang="en-US" sz="3300"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5</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45960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Engagement Strategies </a:t>
            </a:r>
          </a:p>
        </p:txBody>
      </p:sp>
      <p:sp>
        <p:nvSpPr>
          <p:cNvPr id="12" name="Content Placeholder 4"/>
          <p:cNvSpPr>
            <a:spLocks noGrp="1"/>
          </p:cNvSpPr>
          <p:nvPr>
            <p:ph idx="1"/>
          </p:nvPr>
        </p:nvSpPr>
        <p:spPr>
          <a:xfrm>
            <a:off x="457200" y="1066800"/>
            <a:ext cx="8229600" cy="3581400"/>
          </a:xfrm>
        </p:spPr>
        <p:txBody>
          <a:bodyPr>
            <a:normAutofit/>
          </a:bodyPr>
          <a:lstStyle/>
          <a:p>
            <a:r>
              <a:rPr lang="en-US" dirty="0"/>
              <a:t>Engaging in everyday care</a:t>
            </a:r>
          </a:p>
          <a:p>
            <a:pPr marL="0" indent="0">
              <a:buNone/>
            </a:pPr>
            <a:endParaRPr lang="en-US" dirty="0"/>
          </a:p>
          <a:p>
            <a:r>
              <a:rPr lang="en-US" dirty="0"/>
              <a:t>Engaging after an adverse event</a:t>
            </a:r>
          </a:p>
          <a:p>
            <a:pPr marL="0" indent="0">
              <a:buNone/>
            </a:pPr>
            <a:endParaRPr lang="en-US" dirty="0"/>
          </a:p>
          <a:p>
            <a:r>
              <a:rPr lang="en-US" dirty="0"/>
              <a:t>Engaging in planning and design</a:t>
            </a:r>
          </a:p>
          <a:p>
            <a:pPr marL="0" indent="0">
              <a:buNone/>
            </a:pPr>
            <a:endParaRPr lang="en-US" dirty="0"/>
          </a:p>
        </p:txBody>
      </p:sp>
      <p:pic>
        <p:nvPicPr>
          <p:cNvPr id="4" name="Picture 3" descr="A family member and providers surrounding a patient in a hospital bed "/>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66970" y="2895600"/>
            <a:ext cx="3077029" cy="3461657"/>
          </a:xfrm>
          <a:prstGeom prst="rect">
            <a:avLst/>
          </a:prstGeom>
        </p:spPr>
      </p:pic>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6</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80517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in Everyday Care</a:t>
            </a:r>
          </a:p>
        </p:txBody>
      </p:sp>
      <p:sp>
        <p:nvSpPr>
          <p:cNvPr id="3" name="Text Placeholder 2"/>
          <p:cNvSpPr>
            <a:spLocks noGrp="1"/>
          </p:cNvSpPr>
          <p:nvPr>
            <p:ph idx="1"/>
          </p:nvPr>
        </p:nvSpPr>
        <p:spPr/>
        <p:txBody>
          <a:bodyPr>
            <a:normAutofit/>
          </a:bodyPr>
          <a:lstStyle/>
          <a:p>
            <a:pPr marL="0" indent="0">
              <a:buNone/>
            </a:pPr>
            <a:r>
              <a:rPr lang="en-US" dirty="0"/>
              <a:t>Care team members can provide opportunities for patients and family members to be involved in their care by—</a:t>
            </a:r>
          </a:p>
          <a:p>
            <a:r>
              <a:rPr lang="en-US" sz="2800" dirty="0"/>
              <a:t>Inviting patients and family members to partner with their health care team throughout their stay</a:t>
            </a:r>
          </a:p>
          <a:p>
            <a:r>
              <a:rPr lang="en-US" sz="2800" dirty="0"/>
              <a:t>Conducting change-of-shift report at the bedside so patients and families can participate</a:t>
            </a:r>
          </a:p>
          <a:p>
            <a:r>
              <a:rPr lang="en-US" sz="2800" dirty="0"/>
              <a:t>Involving patients and families in discharge planning and plans for safe care at home</a:t>
            </a:r>
            <a:endParaRPr lang="en-US" sz="2800" b="1" dirty="0"/>
          </a:p>
          <a:p>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7</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83906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From the Beginning</a:t>
            </a:r>
            <a:r>
              <a:rPr lang="en-US" baseline="30000" dirty="0"/>
              <a:t>1</a:t>
            </a:r>
          </a:p>
        </p:txBody>
      </p:sp>
      <p:sp>
        <p:nvSpPr>
          <p:cNvPr id="3" name="Content Placeholder 2"/>
          <p:cNvSpPr>
            <a:spLocks noGrp="1"/>
          </p:cNvSpPr>
          <p:nvPr>
            <p:ph idx="1"/>
          </p:nvPr>
        </p:nvSpPr>
        <p:spPr/>
        <p:txBody>
          <a:bodyPr>
            <a:normAutofit/>
          </a:bodyPr>
          <a:lstStyle/>
          <a:p>
            <a:pPr marL="0" indent="0">
              <a:spcBef>
                <a:spcPts val="600"/>
              </a:spcBef>
              <a:buNone/>
            </a:pPr>
            <a:r>
              <a:rPr lang="en-US" dirty="0"/>
              <a:t>Labor and delivery (L&amp;D) unit staff should read the patient’s chart before entering her room. Once they enter they should—</a:t>
            </a:r>
          </a:p>
          <a:p>
            <a:pPr>
              <a:spcBef>
                <a:spcPts val="600"/>
              </a:spcBef>
            </a:pPr>
            <a:r>
              <a:rPr lang="en-US" dirty="0"/>
              <a:t>Make eye contact with the patient and her family</a:t>
            </a:r>
          </a:p>
          <a:p>
            <a:pPr>
              <a:spcBef>
                <a:spcPts val="600"/>
              </a:spcBef>
            </a:pPr>
            <a:r>
              <a:rPr lang="en-US" dirty="0"/>
              <a:t>Introduce themselves by name and role</a:t>
            </a:r>
          </a:p>
          <a:p>
            <a:pPr>
              <a:spcBef>
                <a:spcPts val="600"/>
              </a:spcBef>
            </a:pPr>
            <a:r>
              <a:rPr lang="en-US" dirty="0"/>
              <a:t>Introduce new people in the room by name and role, explaining what they will do</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8</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at the First Assessment</a:t>
            </a:r>
            <a:r>
              <a:rPr lang="en-US" baseline="30000" dirty="0"/>
              <a:t>1</a:t>
            </a:r>
            <a:endParaRPr lang="en-US" dirty="0"/>
          </a:p>
        </p:txBody>
      </p:sp>
      <p:sp>
        <p:nvSpPr>
          <p:cNvPr id="3" name="Text Placeholder 2"/>
          <p:cNvSpPr>
            <a:spLocks noGrp="1"/>
          </p:cNvSpPr>
          <p:nvPr>
            <p:ph idx="1"/>
          </p:nvPr>
        </p:nvSpPr>
        <p:spPr/>
        <p:txBody>
          <a:bodyPr>
            <a:normAutofit fontScale="85000" lnSpcReduction="10000"/>
          </a:bodyPr>
          <a:lstStyle/>
          <a:p>
            <a:pPr marL="0" indent="0">
              <a:lnSpc>
                <a:spcPct val="150000"/>
              </a:lnSpc>
              <a:buNone/>
            </a:pPr>
            <a:r>
              <a:rPr lang="en-US" dirty="0"/>
              <a:t>When staff first assess the patient, they should—</a:t>
            </a:r>
          </a:p>
          <a:p>
            <a:pPr>
              <a:lnSpc>
                <a:spcPct val="150000"/>
              </a:lnSpc>
            </a:pPr>
            <a:r>
              <a:rPr lang="en-US" dirty="0"/>
              <a:t>Ask how the patient prefers to be addressed</a:t>
            </a:r>
          </a:p>
          <a:p>
            <a:pPr>
              <a:lnSpc>
                <a:spcPct val="150000"/>
              </a:lnSpc>
            </a:pPr>
            <a:r>
              <a:rPr lang="en-US" dirty="0"/>
              <a:t>Identify family members or others, such as a doula, who are involved in the patient’s care</a:t>
            </a:r>
          </a:p>
          <a:p>
            <a:pPr>
              <a:lnSpc>
                <a:spcPct val="150000"/>
              </a:lnSpc>
            </a:pPr>
            <a:r>
              <a:rPr lang="en-US" dirty="0"/>
              <a:t>Highlight main points of communication strategies</a:t>
            </a:r>
            <a:endParaRPr lang="en-US" i="1" dirty="0"/>
          </a:p>
          <a:p>
            <a:pPr>
              <a:lnSpc>
                <a:spcPct val="150000"/>
              </a:lnSpc>
            </a:pPr>
            <a:r>
              <a:rPr lang="en-US" dirty="0"/>
              <a:t>Invite the patient and family members to write questions on the whiteboard to “talk” with the clinicians</a:t>
            </a:r>
          </a:p>
          <a:p>
            <a:pPr marL="0" indent="0">
              <a:buNone/>
            </a:pP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9</a:t>
            </a:fld>
            <a:endParaRPr lang="en-US"/>
          </a:p>
        </p:txBody>
      </p:sp>
      <p:sp>
        <p:nvSpPr>
          <p:cNvPr id="5" name="Date Placeholder 4"/>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198157455"/>
      </p:ext>
    </p:extLst>
  </p:cSld>
  <p:clrMapOvr>
    <a:masterClrMapping/>
  </p:clrMapOvr>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11779</TotalTime>
  <Words>1729</Words>
  <Application>Microsoft Office PowerPoint</Application>
  <PresentationFormat>On-screen Show (4:3)</PresentationFormat>
  <Paragraphs>243</Paragraphs>
  <Slides>29</Slides>
  <Notes>15</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CUSP-Page1</vt:lpstr>
      <vt:lpstr>CUSP-Page2+</vt:lpstr>
      <vt:lpstr>Patient and Family Engagement for Perinatal Safety</vt:lpstr>
      <vt:lpstr>Learning Objectives</vt:lpstr>
      <vt:lpstr>The Patient’s Hospital Experience1</vt:lpstr>
      <vt:lpstr>Patient- and Family-Centered Care2</vt:lpstr>
      <vt:lpstr>What Is Patient and Family Engagement?1</vt:lpstr>
      <vt:lpstr>Engagement Strategies </vt:lpstr>
      <vt:lpstr>Engaging in Everyday Care</vt:lpstr>
      <vt:lpstr>Engaging From the Beginning1</vt:lpstr>
      <vt:lpstr>Engaging at the First Assessment1</vt:lpstr>
      <vt:lpstr>The Link Between Communication and Patient Safety1</vt:lpstr>
      <vt:lpstr>Communication Tips1</vt:lpstr>
      <vt:lpstr>Listening and Explaining1</vt:lpstr>
      <vt:lpstr>Role of a Doula3</vt:lpstr>
      <vt:lpstr>Role of a Doula3</vt:lpstr>
      <vt:lpstr>Engaging With the Help of a Doula</vt:lpstr>
      <vt:lpstr>Engaging With the Help of a Doula</vt:lpstr>
      <vt:lpstr>Engaging After Adverse Events</vt:lpstr>
      <vt:lpstr>Immediate Response to an Adverse Event4</vt:lpstr>
      <vt:lpstr>Adverse Event Initial Communication4</vt:lpstr>
      <vt:lpstr>How To Communicate About an Adverse Event5 </vt:lpstr>
      <vt:lpstr>Next Steps in Responding to an Adverse Event6</vt:lpstr>
      <vt:lpstr>The Second Victim: Health Care Workers7</vt:lpstr>
      <vt:lpstr>Engaging in Planning and Design: Continuing Patient and Family Involvement1</vt:lpstr>
      <vt:lpstr>Who Are Advisors and What Do They Do?</vt:lpstr>
      <vt:lpstr>Summary</vt:lpstr>
      <vt:lpstr>Tools </vt:lpstr>
      <vt:lpstr>References</vt:lpstr>
      <vt:lpstr>References</vt:lpstr>
      <vt:lpstr>Disclaimers</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Monitoring for Perinatal Safety: Patient and Family Engagement</dc:title>
  <dc:subject>Patient and Family Engagement</dc:subject>
  <dc:creator>M. Kathleen O'Shea</dc:creator>
  <cp:keywords>Safety Program for Perinatal Care, L&amp;D, patient-centered care, patient and family engagement,</cp:keywords>
  <cp:lastModifiedBy>Windows User</cp:lastModifiedBy>
  <cp:revision>565</cp:revision>
  <cp:lastPrinted>2014-09-16T15:32:32Z</cp:lastPrinted>
  <dcterms:created xsi:type="dcterms:W3CDTF">2012-05-22T18:47:30Z</dcterms:created>
  <dcterms:modified xsi:type="dcterms:W3CDTF">2017-03-23T14:05:01Z</dcterms:modified>
</cp:coreProperties>
</file>