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1"/>
    <p:sldMasterId id="2147483696" r:id="rId2"/>
  </p:sldMasterIdLst>
  <p:notesMasterIdLst>
    <p:notesMasterId r:id="rId33"/>
  </p:notesMasterIdLst>
  <p:sldIdLst>
    <p:sldId id="294" r:id="rId3"/>
    <p:sldId id="295" r:id="rId4"/>
    <p:sldId id="261" r:id="rId5"/>
    <p:sldId id="262" r:id="rId6"/>
    <p:sldId id="284" r:id="rId7"/>
    <p:sldId id="285" r:id="rId8"/>
    <p:sldId id="263" r:id="rId9"/>
    <p:sldId id="264" r:id="rId10"/>
    <p:sldId id="265" r:id="rId11"/>
    <p:sldId id="267" r:id="rId12"/>
    <p:sldId id="288" r:id="rId13"/>
    <p:sldId id="269" r:id="rId14"/>
    <p:sldId id="270" r:id="rId15"/>
    <p:sldId id="271" r:id="rId16"/>
    <p:sldId id="272" r:id="rId17"/>
    <p:sldId id="273" r:id="rId18"/>
    <p:sldId id="274" r:id="rId19"/>
    <p:sldId id="289" r:id="rId20"/>
    <p:sldId id="290" r:id="rId21"/>
    <p:sldId id="291" r:id="rId22"/>
    <p:sldId id="292" r:id="rId23"/>
    <p:sldId id="293" r:id="rId24"/>
    <p:sldId id="275" r:id="rId25"/>
    <p:sldId id="276" r:id="rId26"/>
    <p:sldId id="277" r:id="rId27"/>
    <p:sldId id="278" r:id="rId28"/>
    <p:sldId id="279" r:id="rId29"/>
    <p:sldId id="280" r:id="rId30"/>
    <p:sldId id="281"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hwati, Leila" initials="Leila" lastIdx="4" clrIdx="0"/>
  <p:cmAuthor id="1" name="Heidenrich, Christine (AHRQ/OCKT) (CTR)" initials="HC" lastIdx="17" clrIdx="1"/>
  <p:cmAuthor id="2" name="kgray" initials="kg" lastIdx="20" clrIdx="2"/>
  <p:cmAuthor id="3" name="Kahwati, Leila" initials="KL" lastIdx="2" clrIdx="3">
    <p:extLst/>
  </p:cmAuthor>
  <p:cmAuthor id="4" name="Windows User" initials="WU" lastIdx="8"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3931" autoAdjust="0"/>
  </p:normalViewPr>
  <p:slideViewPr>
    <p:cSldViewPr>
      <p:cViewPr varScale="1">
        <p:scale>
          <a:sx n="114" d="100"/>
          <a:sy n="114" d="100"/>
        </p:scale>
        <p:origin x="-15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44C48C-EDE0-4178-A57B-0F6FBF6D6E90}" type="datetimeFigureOut">
              <a:rPr lang="en-US" smtClean="0"/>
              <a:pPr/>
              <a:t>3/23/2017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244432-B47F-4822-B69A-7D4AF8D862A8}" type="slidenum">
              <a:rPr lang="en-US" smtClean="0"/>
              <a:pPr/>
              <a:t>‹#›</a:t>
            </a:fld>
            <a:endParaRPr lang="en-US"/>
          </a:p>
        </p:txBody>
      </p:sp>
    </p:spTree>
    <p:extLst>
      <p:ext uri="{BB962C8B-B14F-4D97-AF65-F5344CB8AC3E}">
        <p14:creationId xmlns:p14="http://schemas.microsoft.com/office/powerpoint/2010/main" val="128207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a:t>
            </a:fld>
            <a:endParaRPr lang="en-US" dirty="0"/>
          </a:p>
        </p:txBody>
      </p:sp>
    </p:spTree>
    <p:extLst>
      <p:ext uri="{BB962C8B-B14F-4D97-AF65-F5344CB8AC3E}">
        <p14:creationId xmlns:p14="http://schemas.microsoft.com/office/powerpoint/2010/main" val="23880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A6ECF2-08C9-45CF-B201-F3CF1730C33F}"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2339822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CC982C-37A5-4BFB-93BC-812D9BA487F3}"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3167481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311DF1-05D6-42EC-8045-FA2821B2B8DF}"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4073241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880B19-D78C-425E-921E-424679BE3F9C}"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246849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A6F3BF-8EBE-480B-B7E5-67B3456A8C76}" type="slidenum">
              <a:rPr lang="en-US"/>
              <a:pPr fontAlgn="base">
                <a:spcBef>
                  <a:spcPct val="0"/>
                </a:spcBef>
                <a:spcAft>
                  <a:spcPct val="0"/>
                </a:spcAft>
              </a:pPr>
              <a:t>17</a:t>
            </a:fld>
            <a:endParaRPr lang="en-US" dirty="0"/>
          </a:p>
        </p:txBody>
      </p:sp>
    </p:spTree>
    <p:extLst>
      <p:ext uri="{BB962C8B-B14F-4D97-AF65-F5344CB8AC3E}">
        <p14:creationId xmlns:p14="http://schemas.microsoft.com/office/powerpoint/2010/main" val="1723365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A6F3BF-8EBE-480B-B7E5-67B3456A8C76}" type="slidenum">
              <a:rPr lang="en-US"/>
              <a:pPr fontAlgn="base">
                <a:spcBef>
                  <a:spcPct val="0"/>
                </a:spcBef>
                <a:spcAft>
                  <a:spcPct val="0"/>
                </a:spcAft>
              </a:pPr>
              <a:t>18</a:t>
            </a:fld>
            <a:endParaRPr lang="en-US" dirty="0"/>
          </a:p>
        </p:txBody>
      </p:sp>
    </p:spTree>
    <p:extLst>
      <p:ext uri="{BB962C8B-B14F-4D97-AF65-F5344CB8AC3E}">
        <p14:creationId xmlns:p14="http://schemas.microsoft.com/office/powerpoint/2010/main" val="642191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A6F3BF-8EBE-480B-B7E5-67B3456A8C76}" type="slidenum">
              <a:rPr lang="en-US"/>
              <a:pPr fontAlgn="base">
                <a:spcBef>
                  <a:spcPct val="0"/>
                </a:spcBef>
                <a:spcAft>
                  <a:spcPct val="0"/>
                </a:spcAft>
              </a:pPr>
              <a:t>19</a:t>
            </a:fld>
            <a:endParaRPr lang="en-US" dirty="0"/>
          </a:p>
        </p:txBody>
      </p:sp>
    </p:spTree>
    <p:extLst>
      <p:ext uri="{BB962C8B-B14F-4D97-AF65-F5344CB8AC3E}">
        <p14:creationId xmlns:p14="http://schemas.microsoft.com/office/powerpoint/2010/main" val="3144820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A6F3BF-8EBE-480B-B7E5-67B3456A8C76}" type="slidenum">
              <a:rPr lang="en-US"/>
              <a:pPr fontAlgn="base">
                <a:spcBef>
                  <a:spcPct val="0"/>
                </a:spcBef>
                <a:spcAft>
                  <a:spcPct val="0"/>
                </a:spcAft>
              </a:pPr>
              <a:t>20</a:t>
            </a:fld>
            <a:endParaRPr lang="en-US" dirty="0"/>
          </a:p>
        </p:txBody>
      </p:sp>
    </p:spTree>
    <p:extLst>
      <p:ext uri="{BB962C8B-B14F-4D97-AF65-F5344CB8AC3E}">
        <p14:creationId xmlns:p14="http://schemas.microsoft.com/office/powerpoint/2010/main" val="3204453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A6F3BF-8EBE-480B-B7E5-67B3456A8C76}" type="slidenum">
              <a:rPr lang="en-US"/>
              <a:pPr fontAlgn="base">
                <a:spcBef>
                  <a:spcPct val="0"/>
                </a:spcBef>
                <a:spcAft>
                  <a:spcPct val="0"/>
                </a:spcAft>
              </a:pPr>
              <a:t>21</a:t>
            </a:fld>
            <a:endParaRPr lang="en-US" dirty="0"/>
          </a:p>
        </p:txBody>
      </p:sp>
    </p:spTree>
    <p:extLst>
      <p:ext uri="{BB962C8B-B14F-4D97-AF65-F5344CB8AC3E}">
        <p14:creationId xmlns:p14="http://schemas.microsoft.com/office/powerpoint/2010/main" val="3023619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A6F3BF-8EBE-480B-B7E5-67B3456A8C76}" type="slidenum">
              <a:rPr lang="en-US"/>
              <a:pPr fontAlgn="base">
                <a:spcBef>
                  <a:spcPct val="0"/>
                </a:spcBef>
                <a:spcAft>
                  <a:spcPct val="0"/>
                </a:spcAft>
              </a:pPr>
              <a:t>22</a:t>
            </a:fld>
            <a:endParaRPr lang="en-US" dirty="0"/>
          </a:p>
        </p:txBody>
      </p:sp>
    </p:spTree>
    <p:extLst>
      <p:ext uri="{BB962C8B-B14F-4D97-AF65-F5344CB8AC3E}">
        <p14:creationId xmlns:p14="http://schemas.microsoft.com/office/powerpoint/2010/main" val="353903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DB802-9A1C-6848-A462-EE8C3F0836B8}" type="slidenum">
              <a:rPr lang="en-US" smtClean="0"/>
              <a:pPr/>
              <a:t>3</a:t>
            </a:fld>
            <a:endParaRPr lang="en-US" dirty="0"/>
          </a:p>
        </p:txBody>
      </p:sp>
    </p:spTree>
    <p:extLst>
      <p:ext uri="{BB962C8B-B14F-4D97-AF65-F5344CB8AC3E}">
        <p14:creationId xmlns:p14="http://schemas.microsoft.com/office/powerpoint/2010/main" val="3581298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9B5FAB-D76F-4BD9-9B4C-71024F4D0FCA}" type="slidenum">
              <a:rPr lang="en-US"/>
              <a:pPr fontAlgn="base">
                <a:spcBef>
                  <a:spcPct val="0"/>
                </a:spcBef>
                <a:spcAft>
                  <a:spcPct val="0"/>
                </a:spcAft>
              </a:pPr>
              <a:t>23</a:t>
            </a:fld>
            <a:endParaRPr lang="en-US" dirty="0"/>
          </a:p>
        </p:txBody>
      </p:sp>
    </p:spTree>
    <p:extLst>
      <p:ext uri="{BB962C8B-B14F-4D97-AF65-F5344CB8AC3E}">
        <p14:creationId xmlns:p14="http://schemas.microsoft.com/office/powerpoint/2010/main" val="1749997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8416CB-262F-4894-86D6-19235BAF6F27}" type="slidenum">
              <a:rPr lang="en-US"/>
              <a:pPr fontAlgn="base">
                <a:spcBef>
                  <a:spcPct val="0"/>
                </a:spcBef>
                <a:spcAft>
                  <a:spcPct val="0"/>
                </a:spcAft>
              </a:pPr>
              <a:t>24</a:t>
            </a:fld>
            <a:endParaRPr lang="en-US" dirty="0"/>
          </a:p>
        </p:txBody>
      </p:sp>
    </p:spTree>
    <p:extLst>
      <p:ext uri="{BB962C8B-B14F-4D97-AF65-F5344CB8AC3E}">
        <p14:creationId xmlns:p14="http://schemas.microsoft.com/office/powerpoint/2010/main" val="747686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DB802-9A1C-6848-A462-EE8C3F0836B8}" type="slidenum">
              <a:rPr lang="en-US" smtClean="0"/>
              <a:pPr/>
              <a:t>25</a:t>
            </a:fld>
            <a:endParaRPr lang="en-US"/>
          </a:p>
        </p:txBody>
      </p:sp>
    </p:spTree>
    <p:extLst>
      <p:ext uri="{BB962C8B-B14F-4D97-AF65-F5344CB8AC3E}">
        <p14:creationId xmlns:p14="http://schemas.microsoft.com/office/powerpoint/2010/main" val="2714103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26</a:t>
            </a:fld>
            <a:endParaRPr lang="en-US"/>
          </a:p>
        </p:txBody>
      </p:sp>
    </p:spTree>
    <p:extLst>
      <p:ext uri="{BB962C8B-B14F-4D97-AF65-F5344CB8AC3E}">
        <p14:creationId xmlns:p14="http://schemas.microsoft.com/office/powerpoint/2010/main" val="2885194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27</a:t>
            </a:fld>
            <a:endParaRPr lang="en-US"/>
          </a:p>
        </p:txBody>
      </p:sp>
    </p:spTree>
    <p:extLst>
      <p:ext uri="{BB962C8B-B14F-4D97-AF65-F5344CB8AC3E}">
        <p14:creationId xmlns:p14="http://schemas.microsoft.com/office/powerpoint/2010/main" val="3591542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28</a:t>
            </a:fld>
            <a:endParaRPr lang="en-US"/>
          </a:p>
        </p:txBody>
      </p:sp>
    </p:spTree>
    <p:extLst>
      <p:ext uri="{BB962C8B-B14F-4D97-AF65-F5344CB8AC3E}">
        <p14:creationId xmlns:p14="http://schemas.microsoft.com/office/powerpoint/2010/main" val="1452417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29</a:t>
            </a:fld>
            <a:endParaRPr lang="en-US"/>
          </a:p>
        </p:txBody>
      </p:sp>
    </p:spTree>
    <p:extLst>
      <p:ext uri="{BB962C8B-B14F-4D97-AF65-F5344CB8AC3E}">
        <p14:creationId xmlns:p14="http://schemas.microsoft.com/office/powerpoint/2010/main" val="340990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C17DB802-9A1C-6848-A462-EE8C3F0836B8}" type="slidenum">
              <a:rPr lang="en-US" smtClean="0"/>
              <a:pPr/>
              <a:t>4</a:t>
            </a:fld>
            <a:endParaRPr lang="en-US" dirty="0"/>
          </a:p>
        </p:txBody>
      </p:sp>
    </p:spTree>
    <p:extLst>
      <p:ext uri="{BB962C8B-B14F-4D97-AF65-F5344CB8AC3E}">
        <p14:creationId xmlns:p14="http://schemas.microsoft.com/office/powerpoint/2010/main" val="3140230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7</a:t>
            </a:fld>
            <a:endParaRPr lang="en-US"/>
          </a:p>
        </p:txBody>
      </p:sp>
    </p:spTree>
    <p:extLst>
      <p:ext uri="{BB962C8B-B14F-4D97-AF65-F5344CB8AC3E}">
        <p14:creationId xmlns:p14="http://schemas.microsoft.com/office/powerpoint/2010/main" val="3912558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DB802-9A1C-6848-A462-EE8C3F0836B8}" type="slidenum">
              <a:rPr lang="en-US" smtClean="0"/>
              <a:pPr/>
              <a:t>8</a:t>
            </a:fld>
            <a:endParaRPr lang="en-US"/>
          </a:p>
        </p:txBody>
      </p:sp>
    </p:spTree>
    <p:extLst>
      <p:ext uri="{BB962C8B-B14F-4D97-AF65-F5344CB8AC3E}">
        <p14:creationId xmlns:p14="http://schemas.microsoft.com/office/powerpoint/2010/main" val="389704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7DB802-9A1C-6848-A462-EE8C3F0836B8}" type="slidenum">
              <a:rPr lang="en-US" smtClean="0"/>
              <a:pPr/>
              <a:t>9</a:t>
            </a:fld>
            <a:endParaRPr lang="en-US"/>
          </a:p>
        </p:txBody>
      </p:sp>
    </p:spTree>
    <p:extLst>
      <p:ext uri="{BB962C8B-B14F-4D97-AF65-F5344CB8AC3E}">
        <p14:creationId xmlns:p14="http://schemas.microsoft.com/office/powerpoint/2010/main" val="138735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10</a:t>
            </a:fld>
            <a:endParaRPr lang="en-US"/>
          </a:p>
        </p:txBody>
      </p:sp>
    </p:spTree>
    <p:extLst>
      <p:ext uri="{BB962C8B-B14F-4D97-AF65-F5344CB8AC3E}">
        <p14:creationId xmlns:p14="http://schemas.microsoft.com/office/powerpoint/2010/main" val="1554169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DB802-9A1C-6848-A462-EE8C3F0836B8}" type="slidenum">
              <a:rPr lang="en-US" smtClean="0"/>
              <a:pPr/>
              <a:t>11</a:t>
            </a:fld>
            <a:endParaRPr lang="en-US"/>
          </a:p>
        </p:txBody>
      </p:sp>
    </p:spTree>
    <p:extLst>
      <p:ext uri="{BB962C8B-B14F-4D97-AF65-F5344CB8AC3E}">
        <p14:creationId xmlns:p14="http://schemas.microsoft.com/office/powerpoint/2010/main" val="1554169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DB853B-525B-464A-830D-0C0B80898D7E}"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738577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76200" y="0"/>
            <a:ext cx="8915400" cy="838200"/>
          </a:xfrm>
          <a:ln>
            <a:solidFill>
              <a:schemeClr val="bg1"/>
            </a:solidFill>
          </a:ln>
        </p:spPr>
        <p:txBody>
          <a:bodyPr/>
          <a:lstStyle>
            <a:lvl1pPr marL="0" indent="0" algn="ctr">
              <a:spcBef>
                <a:spcPts val="18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B7AD0AD-E3B2-4AF3-B8A6-3A1B09FB9BF7}"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27498576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8033D4-E38A-4E19-A25F-8B2DEE96A73C}"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677182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8033D4-E38A-4E19-A25F-8B2DEE96A73C}"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543541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8033D4-E38A-4E19-A25F-8B2DEE96A73C}"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812807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8033D4-E38A-4E19-A25F-8B2DEE96A73C}" type="datetimeFigureOut">
              <a:rPr lang="en-US" smtClean="0"/>
              <a:t>3/23/2017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3790675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76A158-48B8-4A8B-BAA0-8528EB6C1A99}" type="slidenum">
              <a:rPr lang="en-US" smtClean="0"/>
              <a:t>‹#›</a:t>
            </a:fld>
            <a:endParaRPr lang="en-US"/>
          </a:p>
        </p:txBody>
      </p:sp>
      <p:sp>
        <p:nvSpPr>
          <p:cNvPr id="6" name="Date Placeholder 1"/>
          <p:cNvSpPr txBox="1">
            <a:spLocks/>
          </p:cNvSpPr>
          <p:nvPr userDrawn="1"/>
        </p:nvSpPr>
        <p:spPr>
          <a:xfrm>
            <a:off x="457200" y="6356350"/>
            <a:ext cx="2895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AHRQ Safety Program for Perinatal Care</a:t>
            </a:r>
          </a:p>
        </p:txBody>
      </p:sp>
    </p:spTree>
    <p:extLst>
      <p:ext uri="{BB962C8B-B14F-4D97-AF65-F5344CB8AC3E}">
        <p14:creationId xmlns:p14="http://schemas.microsoft.com/office/powerpoint/2010/main" val="3565405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895600" cy="365125"/>
          </a:xfrm>
        </p:spPr>
        <p:txBody>
          <a:bodyPr/>
          <a:lstStyle/>
          <a:p>
            <a:r>
              <a:rPr lang="en-US" dirty="0"/>
              <a:t>AHRQ Safety Program for Perinatal Care</a:t>
            </a:r>
          </a:p>
        </p:txBody>
      </p:sp>
      <p:sp>
        <p:nvSpPr>
          <p:cNvPr id="4" name="Slide Number Placeholder 3"/>
          <p:cNvSpPr>
            <a:spLocks noGrp="1"/>
          </p:cNvSpPr>
          <p:nvPr>
            <p:ph type="sldNum" sz="quarter" idx="12"/>
          </p:nvPr>
        </p:nvSpPr>
        <p:spPr/>
        <p:txBody>
          <a:bodyPr/>
          <a:lstStyle/>
          <a:p>
            <a:fld id="{6176A158-48B8-4A8B-BAA0-8528EB6C1A99}" type="slidenum">
              <a:rPr lang="en-US" smtClean="0"/>
              <a:t>‹#›</a:t>
            </a:fld>
            <a:endParaRPr lang="en-US"/>
          </a:p>
        </p:txBody>
      </p:sp>
      <p:sp>
        <p:nvSpPr>
          <p:cNvPr id="5" name="Footer Placeholder 2"/>
          <p:cNvSpPr txBox="1">
            <a:spLocks/>
          </p:cNvSpPr>
          <p:nvPr userDrawn="1"/>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Tree>
    <p:extLst>
      <p:ext uri="{BB962C8B-B14F-4D97-AF65-F5344CB8AC3E}">
        <p14:creationId xmlns:p14="http://schemas.microsoft.com/office/powerpoint/2010/main" val="3913110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a:p>
        </p:txBody>
      </p:sp>
      <p:sp>
        <p:nvSpPr>
          <p:cNvPr id="8" name="Footer Placeholder 2"/>
          <p:cNvSpPr txBox="1">
            <a:spLocks/>
          </p:cNvSpPr>
          <p:nvPr userDrawn="1"/>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
        <p:nvSpPr>
          <p:cNvPr id="9" name="Date Placeholder 1"/>
          <p:cNvSpPr>
            <a:spLocks noGrp="1"/>
          </p:cNvSpPr>
          <p:nvPr>
            <p:ph type="dt" sz="half" idx="10"/>
          </p:nvPr>
        </p:nvSpPr>
        <p:spPr>
          <a:xfrm>
            <a:off x="457200" y="6356350"/>
            <a:ext cx="2895600" cy="365125"/>
          </a:xfrm>
        </p:spPr>
        <p:txBody>
          <a:bodyPr/>
          <a:lstStyle/>
          <a:p>
            <a:r>
              <a:rPr lang="en-US" dirty="0"/>
              <a:t>AHRQ Safety Program for Perinatal Care</a:t>
            </a:r>
          </a:p>
        </p:txBody>
      </p:sp>
    </p:spTree>
    <p:extLst>
      <p:ext uri="{BB962C8B-B14F-4D97-AF65-F5344CB8AC3E}">
        <p14:creationId xmlns:p14="http://schemas.microsoft.com/office/powerpoint/2010/main" val="3842959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85799"/>
            <a:ext cx="5486400"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176A158-48B8-4A8B-BAA0-8528EB6C1A99}" type="slidenum">
              <a:rPr lang="en-US" smtClean="0"/>
              <a:t>‹#›</a:t>
            </a:fld>
            <a:endParaRPr lang="en-US"/>
          </a:p>
        </p:txBody>
      </p:sp>
      <p:sp>
        <p:nvSpPr>
          <p:cNvPr id="8" name="Footer Placeholder 2"/>
          <p:cNvSpPr txBox="1">
            <a:spLocks/>
          </p:cNvSpPr>
          <p:nvPr userDrawn="1"/>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
        <p:nvSpPr>
          <p:cNvPr id="9" name="Date Placeholder 1"/>
          <p:cNvSpPr>
            <a:spLocks noGrp="1"/>
          </p:cNvSpPr>
          <p:nvPr>
            <p:ph type="dt" sz="half" idx="10"/>
          </p:nvPr>
        </p:nvSpPr>
        <p:spPr>
          <a:xfrm>
            <a:off x="457200" y="6356350"/>
            <a:ext cx="2895600" cy="365125"/>
          </a:xfrm>
        </p:spPr>
        <p:txBody>
          <a:bodyPr/>
          <a:lstStyle/>
          <a:p>
            <a:r>
              <a:rPr lang="en-US" dirty="0"/>
              <a:t>AHRQ Safety Program for Perinatal Care</a:t>
            </a:r>
          </a:p>
        </p:txBody>
      </p:sp>
    </p:spTree>
    <p:extLst>
      <p:ext uri="{BB962C8B-B14F-4D97-AF65-F5344CB8AC3E}">
        <p14:creationId xmlns:p14="http://schemas.microsoft.com/office/powerpoint/2010/main" val="284124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
        <p:nvSpPr>
          <p:cNvPr id="7" name="Footer Placeholder 2"/>
          <p:cNvSpPr txBox="1">
            <a:spLocks/>
          </p:cNvSpPr>
          <p:nvPr userDrawn="1"/>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
        <p:nvSpPr>
          <p:cNvPr id="8" name="Date Placeholder 1"/>
          <p:cNvSpPr>
            <a:spLocks noGrp="1"/>
          </p:cNvSpPr>
          <p:nvPr>
            <p:ph type="dt" sz="half" idx="10"/>
          </p:nvPr>
        </p:nvSpPr>
        <p:spPr>
          <a:xfrm>
            <a:off x="457200" y="6356350"/>
            <a:ext cx="2895600" cy="365125"/>
          </a:xfrm>
        </p:spPr>
        <p:txBody>
          <a:bodyPr/>
          <a:lstStyle/>
          <a:p>
            <a:r>
              <a:rPr lang="en-US" dirty="0"/>
              <a:t>AHRQ Safety Program for Perinatal Care</a:t>
            </a:r>
          </a:p>
        </p:txBody>
      </p:sp>
    </p:spTree>
    <p:extLst>
      <p:ext uri="{BB962C8B-B14F-4D97-AF65-F5344CB8AC3E}">
        <p14:creationId xmlns:p14="http://schemas.microsoft.com/office/powerpoint/2010/main" val="3068931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
        <p:nvSpPr>
          <p:cNvPr id="7" name="Footer Placeholder 2"/>
          <p:cNvSpPr txBox="1">
            <a:spLocks/>
          </p:cNvSpPr>
          <p:nvPr userDrawn="1"/>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
        <p:nvSpPr>
          <p:cNvPr id="8" name="Date Placeholder 1"/>
          <p:cNvSpPr>
            <a:spLocks noGrp="1"/>
          </p:cNvSpPr>
          <p:nvPr>
            <p:ph type="dt" sz="half" idx="10"/>
          </p:nvPr>
        </p:nvSpPr>
        <p:spPr>
          <a:xfrm>
            <a:off x="457200" y="6356350"/>
            <a:ext cx="2895600" cy="365125"/>
          </a:xfrm>
        </p:spPr>
        <p:txBody>
          <a:bodyPr/>
          <a:lstStyle/>
          <a:p>
            <a:r>
              <a:rPr lang="en-US" dirty="0"/>
              <a:t>AHRQ Safety Program for Perinatal Care</a:t>
            </a:r>
          </a:p>
        </p:txBody>
      </p:sp>
    </p:spTree>
    <p:extLst>
      <p:ext uri="{BB962C8B-B14F-4D97-AF65-F5344CB8AC3E}">
        <p14:creationId xmlns:p14="http://schemas.microsoft.com/office/powerpoint/2010/main" val="40181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7AD0AD-E3B2-4AF3-B8A6-3A1B09FB9BF7}"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401986868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7AD0AD-E3B2-4AF3-B8A6-3A1B09FB9BF7}"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13312915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7AD0AD-E3B2-4AF3-B8A6-3A1B09FB9BF7}"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4177588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7AD0AD-E3B2-4AF3-B8A6-3A1B09FB9BF7}" type="datetimeFigureOut">
              <a:rPr lang="en-US" smtClean="0"/>
              <a:t>3/23/2017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102003411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AD0AD-E3B2-4AF3-B8A6-3A1B09FB9BF7}" type="datetimeFigureOut">
              <a:rPr lang="en-US" smtClean="0"/>
              <a:t>3/23/2017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lgn="l"/>
            <a:fld id="{E507B00A-00F3-40B4-9FBC-773D3E654F20}" type="slidenum">
              <a:rPr lang="en-US" smtClean="0"/>
              <a:pPr algn="l"/>
              <a:t>‹#›</a:t>
            </a:fld>
            <a:endParaRPr lang="en-US" dirty="0"/>
          </a:p>
        </p:txBody>
      </p:sp>
    </p:spTree>
    <p:extLst>
      <p:ext uri="{BB962C8B-B14F-4D97-AF65-F5344CB8AC3E}">
        <p14:creationId xmlns:p14="http://schemas.microsoft.com/office/powerpoint/2010/main" val="77474435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54156"/>
            <a:ext cx="8229600" cy="685800"/>
          </a:xfrm>
        </p:spPr>
        <p:txBody>
          <a:bodyPr/>
          <a:lstStyle>
            <a:lvl1pPr>
              <a:defRPr>
                <a:solidFill>
                  <a:srgbClr val="0098AA"/>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04800" y="6492875"/>
            <a:ext cx="2133600" cy="365125"/>
          </a:xfrm>
        </p:spPr>
        <p:txBody>
          <a:bodyPr/>
          <a:lstStyle/>
          <a:p>
            <a:pPr algn="l"/>
            <a:fld id="{E507B00A-00F3-40B4-9FBC-773D3E654F20}" type="slidenum">
              <a:rPr lang="en-US" smtClean="0"/>
              <a:pPr algn="l"/>
              <a:t>‹#›</a:t>
            </a:fld>
            <a:endParaRPr lang="en-US" dirty="0"/>
          </a:p>
        </p:txBody>
      </p:sp>
      <p:sp>
        <p:nvSpPr>
          <p:cNvPr id="5" name="Text Placeholder 4"/>
          <p:cNvSpPr>
            <a:spLocks noGrp="1"/>
          </p:cNvSpPr>
          <p:nvPr>
            <p:ph type="body" sz="quarter" idx="11"/>
          </p:nvPr>
        </p:nvSpPr>
        <p:spPr>
          <a:xfrm>
            <a:off x="533400" y="2133600"/>
            <a:ext cx="8077200" cy="1981200"/>
          </a:xfrm>
        </p:spPr>
        <p:txBody>
          <a:bodyPr>
            <a:normAutofit/>
          </a:bodyPr>
          <a:lstStyle>
            <a:lvl1pPr algn="ctr">
              <a:buFontTx/>
              <a:buNone/>
              <a:defRPr sz="3200" b="1">
                <a:solidFill>
                  <a:srgbClr val="0098AA"/>
                </a:solidFill>
              </a:defRPr>
            </a:lvl1pPr>
          </a:lstStyle>
          <a:p>
            <a:pPr lvl="0"/>
            <a:r>
              <a:rPr lang="en-US" dirty="0"/>
              <a:t>Click to edit Master text styles</a:t>
            </a:r>
          </a:p>
        </p:txBody>
      </p:sp>
      <p:sp>
        <p:nvSpPr>
          <p:cNvPr id="6" name="Subtitle 2"/>
          <p:cNvSpPr>
            <a:spLocks noGrp="1"/>
          </p:cNvSpPr>
          <p:nvPr>
            <p:ph type="subTitle" idx="1"/>
          </p:nvPr>
        </p:nvSpPr>
        <p:spPr>
          <a:xfrm>
            <a:off x="1447800" y="4267200"/>
            <a:ext cx="6400800" cy="9144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28033D4-E38A-4E19-A25F-8B2DEE96A73C}"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76A158-48B8-4A8B-BAA0-8528EB6C1A99}" type="slidenum">
              <a:rPr lang="en-US" smtClean="0"/>
              <a:t>‹#›</a:t>
            </a:fld>
            <a:endParaRPr lang="en-US"/>
          </a:p>
        </p:txBody>
      </p:sp>
    </p:spTree>
    <p:extLst>
      <p:ext uri="{BB962C8B-B14F-4D97-AF65-F5344CB8AC3E}">
        <p14:creationId xmlns:p14="http://schemas.microsoft.com/office/powerpoint/2010/main" val="1993167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38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990601"/>
            <a:ext cx="82296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57912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AD0AD-E3B2-4AF3-B8A6-3A1B09FB9BF7}" type="datetimeFigureOut">
              <a:rPr lang="en-US" smtClean="0"/>
              <a:t>3/23/2017</a:t>
            </a:fld>
            <a:endParaRPr lang="en-US"/>
          </a:p>
        </p:txBody>
      </p:sp>
      <p:sp>
        <p:nvSpPr>
          <p:cNvPr id="5" name="Footer Placeholder 4"/>
          <p:cNvSpPr>
            <a:spLocks noGrp="1"/>
          </p:cNvSpPr>
          <p:nvPr>
            <p:ph type="ftr" sz="quarter" idx="3"/>
          </p:nvPr>
        </p:nvSpPr>
        <p:spPr>
          <a:xfrm>
            <a:off x="3124200" y="57912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lgn="l"/>
            <a:fld id="{E507B00A-00F3-40B4-9FBC-773D3E654F20}" type="slidenum">
              <a:rPr lang="en-US" smtClean="0"/>
              <a:pPr algn="l"/>
              <a:t>‹#›</a:t>
            </a:fld>
            <a:endParaRPr lang="en-US" dirty="0"/>
          </a:p>
        </p:txBody>
      </p:sp>
      <p:sp>
        <p:nvSpPr>
          <p:cNvPr id="7" name="Title 1"/>
          <p:cNvSpPr txBox="1">
            <a:spLocks/>
          </p:cNvSpPr>
          <p:nvPr/>
        </p:nvSpPr>
        <p:spPr>
          <a:xfrm>
            <a:off x="609600" y="427038"/>
            <a:ext cx="8229600" cy="1143000"/>
          </a:xfrm>
          <a:prstGeom prst="rect">
            <a:avLst/>
          </a:prstGeom>
        </p:spPr>
        <p:txBody>
          <a:bodyPr/>
          <a:lstStyle>
            <a:lvl1pPr>
              <a:defRPr>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86872202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7" r:id="rId5"/>
    <p:sldLayoutId id="2147483688" r:id="rId6"/>
    <p:sldLayoutId id="2147483694" r:id="rId7"/>
    <p:sldLayoutId id="2147483695" r:id="rId8"/>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762000"/>
            <a:ext cx="8229600" cy="5364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033D4-E38A-4E19-A25F-8B2DEE96A73C}" type="datetimeFigureOut">
              <a:rPr lang="en-US" smtClean="0"/>
              <a:t>3/23/2017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6176A158-48B8-4A8B-BAA0-8528EB6C1A99}" type="slidenum">
              <a:rPr lang="en-US" smtClean="0"/>
              <a:pPr/>
              <a:t>‹#›</a:t>
            </a:fld>
            <a:endParaRPr lang="en-US" dirty="0"/>
          </a:p>
        </p:txBody>
      </p:sp>
    </p:spTree>
    <p:extLst>
      <p:ext uri="{BB962C8B-B14F-4D97-AF65-F5344CB8AC3E}">
        <p14:creationId xmlns:p14="http://schemas.microsoft.com/office/powerpoint/2010/main" val="14866121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www.ahrq.gov/professionals/education/curriculum-tools/cusptoolkit/videos/07a_just_culture/index.html" TargetMode="External"/><Relationship Id="rId5" Type="http://schemas.openxmlformats.org/officeDocument/2006/relationships/image" Target="../media/image10.jpeg"/><Relationship Id="rId4" Type="http://schemas.openxmlformats.org/officeDocument/2006/relationships/hyperlink" Target="7a_just_culture.wm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www.ahrq.gov/professionals/education/curriculum-tools/teamstepps/index.html"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a:xfrm>
            <a:off x="76200" y="152400"/>
            <a:ext cx="8915400" cy="609600"/>
          </a:xfrm>
          <a:ln>
            <a:noFill/>
          </a:ln>
        </p:spPr>
        <p:txBody>
          <a:bodyPr/>
          <a:lstStyle/>
          <a:p>
            <a:pPr>
              <a:spcBef>
                <a:spcPts val="2400"/>
              </a:spcBef>
            </a:pPr>
            <a:r>
              <a:rPr lang="en-US" dirty="0">
                <a:solidFill>
                  <a:schemeClr val="bg1"/>
                </a:solidFill>
              </a:rPr>
              <a:t>AHRQ Safety Program for Perinatal Care</a:t>
            </a:r>
          </a:p>
        </p:txBody>
      </p:sp>
      <p:sp>
        <p:nvSpPr>
          <p:cNvPr id="2" name="Title 1"/>
          <p:cNvSpPr>
            <a:spLocks noGrp="1"/>
          </p:cNvSpPr>
          <p:nvPr>
            <p:ph type="ctrTitle"/>
          </p:nvPr>
        </p:nvSpPr>
        <p:spPr/>
        <p:txBody>
          <a:bodyPr>
            <a:normAutofit fontScale="90000"/>
          </a:bodyPr>
          <a:lstStyle/>
          <a:p>
            <a:r>
              <a:rPr lang="en-US" sz="3600" b="1" dirty="0">
                <a:solidFill>
                  <a:srgbClr val="0098AA"/>
                </a:solidFill>
              </a:rPr>
              <a:t>Learn About the Comprehensive </a:t>
            </a:r>
            <a:br>
              <a:rPr lang="en-US" sz="3600" b="1" dirty="0">
                <a:solidFill>
                  <a:srgbClr val="0098AA"/>
                </a:solidFill>
              </a:rPr>
            </a:br>
            <a:r>
              <a:rPr lang="en-US" sz="3600" b="1" dirty="0">
                <a:solidFill>
                  <a:srgbClr val="0098AA"/>
                </a:solidFill>
              </a:rPr>
              <a:t>Unit-based Safety </a:t>
            </a:r>
            <a:r>
              <a:rPr lang="en-US" sz="3600" b="1" dirty="0" smtClean="0">
                <a:solidFill>
                  <a:srgbClr val="0098AA"/>
                </a:solidFill>
              </a:rPr>
              <a:t>Program for </a:t>
            </a:r>
            <a:br>
              <a:rPr lang="en-US" sz="3600" b="1" dirty="0" smtClean="0">
                <a:solidFill>
                  <a:srgbClr val="0098AA"/>
                </a:solidFill>
              </a:rPr>
            </a:br>
            <a:r>
              <a:rPr lang="en-US" sz="3600" b="1" dirty="0" smtClean="0">
                <a:solidFill>
                  <a:srgbClr val="0098AA"/>
                </a:solidFill>
              </a:rPr>
              <a:t>Perinatal Safety</a:t>
            </a:r>
            <a:endParaRPr lang="en-US" sz="3600" b="1" dirty="0">
              <a:solidFill>
                <a:srgbClr val="0098AA"/>
              </a:solidFill>
            </a:endParaRPr>
          </a:p>
        </p:txBody>
      </p:sp>
      <p:sp>
        <p:nvSpPr>
          <p:cNvPr id="3" name="TextBox 2"/>
          <p:cNvSpPr txBox="1"/>
          <p:nvPr/>
        </p:nvSpPr>
        <p:spPr>
          <a:xfrm>
            <a:off x="6629400" y="6396335"/>
            <a:ext cx="2438400" cy="461665"/>
          </a:xfrm>
          <a:prstGeom prst="rect">
            <a:avLst/>
          </a:prstGeom>
          <a:noFill/>
        </p:spPr>
        <p:txBody>
          <a:bodyPr wrap="square" rtlCol="0">
            <a:spAutoFit/>
          </a:bodyPr>
          <a:lstStyle/>
          <a:p>
            <a:pPr algn="r"/>
            <a:r>
              <a:rPr lang="en-US" sz="1200" dirty="0">
                <a:solidFill>
                  <a:schemeClr val="bg1"/>
                </a:solidFill>
              </a:rPr>
              <a:t>AHRQ Publication No. 17-0003-1-EF</a:t>
            </a:r>
          </a:p>
          <a:p>
            <a:pPr algn="r"/>
            <a:r>
              <a:rPr lang="en-US" sz="1200" dirty="0" smtClean="0">
                <a:solidFill>
                  <a:schemeClr val="bg1"/>
                </a:solidFill>
              </a:rPr>
              <a:t>May 2017</a:t>
            </a:r>
            <a:endParaRPr lang="en-US" sz="1200" dirty="0">
              <a:solidFill>
                <a:schemeClr val="bg1"/>
              </a:solidFill>
            </a:endParaRPr>
          </a:p>
        </p:txBody>
      </p:sp>
    </p:spTree>
    <p:extLst>
      <p:ext uri="{BB962C8B-B14F-4D97-AF65-F5344CB8AC3E}">
        <p14:creationId xmlns:p14="http://schemas.microsoft.com/office/powerpoint/2010/main" val="3654396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CUSP Toolkit is designed to support Kotter’s Eight Steps of Change.  The “Assemble the Team” module presents Kotter’s “Create a Guiding Coalition” and “Empowering Others to Act”.  The “Engage the Senior Executive” module embodies Kotter’s “Create a Guiding Coalition”.  Next, “Understand the Science of Safety” mirrors the material covered in Kotter’s “Create a Sense of Urgency”, “Communicate the Vision” and “Anchor New Approaches in Culture”.  “Identify Defects Through Sensemaking” embodies Kotter’s “Develop a Shared Vision”, “Communicate the Vision”, “Empower Others to Act” and “Consolidate Gains and Produce More Change”.  Finally, “Implement Teamwork and Communication” embodies Kotter’s “Empower Others to Act”, “Generate Short-Term Wins” and “Anchor New Approaches in Culture”.  &#10;&#10;TeamSTEPPS logo and penguin"/>
          <p:cNvSpPr>
            <a:spLocks noGrp="1"/>
          </p:cNvSpPr>
          <p:nvPr>
            <p:ph type="title" idx="4294967295"/>
          </p:nvPr>
        </p:nvSpPr>
        <p:spPr>
          <a:xfrm>
            <a:off x="0" y="-30480"/>
            <a:ext cx="9144000" cy="838200"/>
          </a:xfrm>
        </p:spPr>
        <p:txBody>
          <a:bodyPr>
            <a:noAutofit/>
          </a:bodyPr>
          <a:lstStyle/>
          <a:p>
            <a:pPr>
              <a:lnSpc>
                <a:spcPts val="2600"/>
              </a:lnSpc>
            </a:pPr>
            <a:r>
              <a:rPr lang="en-US" sz="3200" dirty="0">
                <a:cs typeface="Arial" pitchFamily="34" charset="0"/>
              </a:rPr>
              <a:t>CUSP Supports </a:t>
            </a:r>
            <a:br>
              <a:rPr lang="en-US" sz="3200" dirty="0">
                <a:cs typeface="Arial" pitchFamily="34" charset="0"/>
              </a:rPr>
            </a:br>
            <a:r>
              <a:rPr lang="en-US" sz="3200" dirty="0" err="1">
                <a:cs typeface="Arial" pitchFamily="34" charset="0"/>
              </a:rPr>
              <a:t>Kotter’s</a:t>
            </a:r>
            <a:r>
              <a:rPr lang="en-US" sz="3200" dirty="0">
                <a:cs typeface="Arial" pitchFamily="34" charset="0"/>
              </a:rPr>
              <a:t> Eight Steps of Change</a:t>
            </a:r>
            <a:r>
              <a:rPr lang="en-US" sz="3200" baseline="30000" dirty="0">
                <a:cs typeface="Arial" pitchFamily="34" charset="0"/>
              </a:rPr>
              <a:t>2</a:t>
            </a:r>
            <a:endParaRPr lang="en-US" sz="3200" baseline="30000" dirty="0"/>
          </a:p>
        </p:txBody>
      </p:sp>
      <p:graphicFrame>
        <p:nvGraphicFramePr>
          <p:cNvPr id="12" name="Content Placeholder 11" descr="Table comparing Kotter (Steps 1-4) to CUSP Toolkit Modules"/>
          <p:cNvGraphicFramePr>
            <a:graphicFrameLocks noGrp="1"/>
          </p:cNvGraphicFramePr>
          <p:nvPr>
            <p:ph idx="4294967295"/>
            <p:extLst>
              <p:ext uri="{D42A27DB-BD31-4B8C-83A1-F6EECF244321}">
                <p14:modId xmlns:p14="http://schemas.microsoft.com/office/powerpoint/2010/main" val="2886264453"/>
              </p:ext>
            </p:extLst>
          </p:nvPr>
        </p:nvGraphicFramePr>
        <p:xfrm>
          <a:off x="457200" y="1524000"/>
          <a:ext cx="8229600" cy="3505199"/>
        </p:xfrm>
        <a:graphic>
          <a:graphicData uri="http://schemas.openxmlformats.org/drawingml/2006/table">
            <a:tbl>
              <a:tblPr firstRow="1" bandRow="1">
                <a:tableStyleId>{5C22544A-7EE6-4342-B048-85BDC9FD1C3A}</a:tableStyleId>
              </a:tblPr>
              <a:tblGrid>
                <a:gridCol w="3200400">
                  <a:extLst>
                    <a:ext uri="{9D8B030D-6E8A-4147-A177-3AD203B41FA5}">
                      <a16:colId xmlns="" xmlns:a16="http://schemas.microsoft.com/office/drawing/2014/main" val="20000"/>
                    </a:ext>
                  </a:extLst>
                </a:gridCol>
                <a:gridCol w="5029200">
                  <a:extLst>
                    <a:ext uri="{9D8B030D-6E8A-4147-A177-3AD203B41FA5}">
                      <a16:colId xmlns="" xmlns:a16="http://schemas.microsoft.com/office/drawing/2014/main" val="20001"/>
                    </a:ext>
                  </a:extLst>
                </a:gridCol>
              </a:tblGrid>
              <a:tr h="442404">
                <a:tc>
                  <a:txBody>
                    <a:bodyPr/>
                    <a:lstStyle/>
                    <a:p>
                      <a:pPr algn="ctr"/>
                      <a:r>
                        <a:rPr lang="en-US" sz="2000" dirty="0" err="1">
                          <a:latin typeface="Arial"/>
                          <a:cs typeface="Arial"/>
                        </a:rPr>
                        <a:t>Kotter</a:t>
                      </a:r>
                      <a:endParaRPr lang="en-US" sz="2000" dirty="0">
                        <a:latin typeface="Arial"/>
                        <a:cs typeface="Arial"/>
                      </a:endParaRPr>
                    </a:p>
                  </a:txBody>
                  <a:tcPr marL="95343" marR="95343"/>
                </a:tc>
                <a:tc>
                  <a:txBody>
                    <a:bodyPr/>
                    <a:lstStyle/>
                    <a:p>
                      <a:pPr algn="ctr"/>
                      <a:r>
                        <a:rPr lang="en-US" sz="2000" dirty="0">
                          <a:latin typeface="Arial"/>
                          <a:cs typeface="Arial"/>
                        </a:rPr>
                        <a:t>CUSP Toolkit</a:t>
                      </a:r>
                      <a:r>
                        <a:rPr lang="en-US" sz="2000" baseline="0" dirty="0">
                          <a:latin typeface="Arial"/>
                          <a:cs typeface="Arial"/>
                        </a:rPr>
                        <a:t> Modules</a:t>
                      </a:r>
                      <a:endParaRPr lang="en-US" sz="2000" dirty="0">
                        <a:latin typeface="Arial"/>
                        <a:cs typeface="Arial"/>
                      </a:endParaRPr>
                    </a:p>
                  </a:txBody>
                  <a:tcPr marL="95343" marR="95343"/>
                </a:tc>
                <a:extLst>
                  <a:ext uri="{0D108BD9-81ED-4DB2-BD59-A6C34878D82A}">
                    <a16:rowId xmlns="" xmlns:a16="http://schemas.microsoft.com/office/drawing/2014/main" val="10000"/>
                  </a:ext>
                </a:extLst>
              </a:tr>
              <a:tr h="680621">
                <a:tc>
                  <a:txBody>
                    <a:bodyPr/>
                    <a:lstStyle/>
                    <a:p>
                      <a:pPr marL="0" marR="0">
                        <a:spcBef>
                          <a:spcPts val="0"/>
                        </a:spcBef>
                        <a:spcAft>
                          <a:spcPts val="0"/>
                        </a:spcAft>
                      </a:pPr>
                      <a:r>
                        <a:rPr lang="en-US" sz="2000" dirty="0">
                          <a:latin typeface="Arial"/>
                          <a:cs typeface="Arial"/>
                        </a:rPr>
                        <a:t>Step 1. Create a sense of urgency.</a:t>
                      </a:r>
                      <a:endParaRPr lang="en-US" sz="2000" dirty="0">
                        <a:latin typeface="Arial"/>
                        <a:ea typeface="Cambria"/>
                        <a:cs typeface="Arial"/>
                      </a:endParaRPr>
                    </a:p>
                  </a:txBody>
                  <a:tcPr marL="71508" marR="71508" marT="0" marB="0"/>
                </a:tc>
                <a:tc>
                  <a:txBody>
                    <a:bodyPr/>
                    <a:lstStyle/>
                    <a:p>
                      <a:pPr marL="0" marR="0">
                        <a:spcBef>
                          <a:spcPts val="0"/>
                        </a:spcBef>
                        <a:spcAft>
                          <a:spcPts val="0"/>
                        </a:spcAft>
                      </a:pPr>
                      <a:r>
                        <a:rPr lang="en-US" sz="2000" dirty="0">
                          <a:latin typeface="Arial"/>
                          <a:cs typeface="Arial"/>
                        </a:rPr>
                        <a:t>Understand the Science of Safety</a:t>
                      </a:r>
                      <a:endParaRPr lang="en-US" sz="2000" dirty="0">
                        <a:latin typeface="Arial"/>
                        <a:ea typeface="Cambria"/>
                        <a:cs typeface="Arial"/>
                      </a:endParaRPr>
                    </a:p>
                  </a:txBody>
                  <a:tcPr marL="71508" marR="71508" marT="0" marB="0"/>
                </a:tc>
                <a:extLst>
                  <a:ext uri="{0D108BD9-81ED-4DB2-BD59-A6C34878D82A}">
                    <a16:rowId xmlns="" xmlns:a16="http://schemas.microsoft.com/office/drawing/2014/main" val="10001"/>
                  </a:ext>
                </a:extLst>
              </a:tr>
              <a:tr h="680621">
                <a:tc>
                  <a:txBody>
                    <a:bodyPr/>
                    <a:lstStyle/>
                    <a:p>
                      <a:pPr marL="0" marR="0">
                        <a:spcBef>
                          <a:spcPts val="0"/>
                        </a:spcBef>
                        <a:spcAft>
                          <a:spcPts val="0"/>
                        </a:spcAft>
                      </a:pPr>
                      <a:r>
                        <a:rPr lang="en-US" sz="2000" dirty="0">
                          <a:latin typeface="Arial"/>
                          <a:cs typeface="Arial"/>
                        </a:rPr>
                        <a:t>Step 2. Create a guiding coalition.</a:t>
                      </a:r>
                      <a:endParaRPr lang="en-US" sz="2000" dirty="0">
                        <a:latin typeface="Arial"/>
                        <a:ea typeface="Cambria"/>
                        <a:cs typeface="Arial"/>
                      </a:endParaRPr>
                    </a:p>
                  </a:txBody>
                  <a:tcPr marL="71508" marR="71508" marT="0" marB="0"/>
                </a:tc>
                <a:tc>
                  <a:txBody>
                    <a:bodyPr/>
                    <a:lstStyle/>
                    <a:p>
                      <a:pPr marL="0" marR="0">
                        <a:spcBef>
                          <a:spcPts val="0"/>
                        </a:spcBef>
                        <a:spcAft>
                          <a:spcPts val="0"/>
                        </a:spcAft>
                      </a:pPr>
                      <a:r>
                        <a:rPr lang="en-US" sz="2000" dirty="0">
                          <a:solidFill>
                            <a:schemeClr val="tx1"/>
                          </a:solidFill>
                          <a:latin typeface="Arial"/>
                          <a:cs typeface="Arial"/>
                        </a:rPr>
                        <a:t>Assemble the Team/Engage Leadership</a:t>
                      </a:r>
                      <a:endParaRPr lang="en-US" sz="2000" dirty="0">
                        <a:latin typeface="Arial"/>
                        <a:ea typeface="Cambria"/>
                        <a:cs typeface="Arial"/>
                      </a:endParaRPr>
                    </a:p>
                  </a:txBody>
                  <a:tcPr marL="71508" marR="71508" marT="0" marB="0"/>
                </a:tc>
                <a:extLst>
                  <a:ext uri="{0D108BD9-81ED-4DB2-BD59-A6C34878D82A}">
                    <a16:rowId xmlns="" xmlns:a16="http://schemas.microsoft.com/office/drawing/2014/main" val="10002"/>
                  </a:ext>
                </a:extLst>
              </a:tr>
              <a:tr h="680621">
                <a:tc>
                  <a:txBody>
                    <a:bodyPr/>
                    <a:lstStyle/>
                    <a:p>
                      <a:pPr marL="0" marR="0">
                        <a:spcBef>
                          <a:spcPts val="0"/>
                        </a:spcBef>
                        <a:spcAft>
                          <a:spcPts val="0"/>
                        </a:spcAft>
                      </a:pPr>
                      <a:r>
                        <a:rPr lang="en-US" sz="2000" dirty="0">
                          <a:latin typeface="Arial"/>
                          <a:cs typeface="Arial"/>
                        </a:rPr>
                        <a:t>Step 3. Develop a shared vision.</a:t>
                      </a:r>
                      <a:endParaRPr lang="en-US" sz="2000" dirty="0">
                        <a:latin typeface="Arial"/>
                        <a:ea typeface="Cambria"/>
                        <a:cs typeface="Arial"/>
                      </a:endParaRPr>
                    </a:p>
                  </a:txBody>
                  <a:tcPr marL="71508" marR="71508" marT="0" marB="0"/>
                </a:tc>
                <a:tc>
                  <a:txBody>
                    <a:bodyPr/>
                    <a:lstStyle/>
                    <a:p>
                      <a:pPr marL="0" marR="0">
                        <a:spcBef>
                          <a:spcPts val="0"/>
                        </a:spcBef>
                        <a:spcAft>
                          <a:spcPts val="0"/>
                        </a:spcAft>
                      </a:pPr>
                      <a:r>
                        <a:rPr lang="en-US" sz="2000" dirty="0">
                          <a:latin typeface="Arial"/>
                          <a:cs typeface="Arial"/>
                        </a:rPr>
                        <a:t>Identify Defects Through Sensemaking</a:t>
                      </a:r>
                      <a:endParaRPr lang="en-US" sz="2000" dirty="0">
                        <a:latin typeface="Arial"/>
                        <a:ea typeface="Cambria"/>
                        <a:cs typeface="Arial"/>
                      </a:endParaRPr>
                    </a:p>
                  </a:txBody>
                  <a:tcPr marL="71508" marR="71508" marT="0" marB="0"/>
                </a:tc>
                <a:extLst>
                  <a:ext uri="{0D108BD9-81ED-4DB2-BD59-A6C34878D82A}">
                    <a16:rowId xmlns="" xmlns:a16="http://schemas.microsoft.com/office/drawing/2014/main" val="10003"/>
                  </a:ext>
                </a:extLst>
              </a:tr>
              <a:tr h="1020932">
                <a:tc>
                  <a:txBody>
                    <a:bodyPr/>
                    <a:lstStyle/>
                    <a:p>
                      <a:pPr marL="0" marR="0">
                        <a:spcBef>
                          <a:spcPts val="0"/>
                        </a:spcBef>
                        <a:spcAft>
                          <a:spcPts val="0"/>
                        </a:spcAft>
                      </a:pPr>
                      <a:r>
                        <a:rPr lang="en-US" sz="2000" dirty="0">
                          <a:latin typeface="Arial"/>
                          <a:cs typeface="Arial"/>
                        </a:rPr>
                        <a:t>Step 4. Communicate the vision.</a:t>
                      </a:r>
                      <a:endParaRPr lang="en-US" sz="2000" dirty="0">
                        <a:latin typeface="Arial"/>
                        <a:ea typeface="Cambria"/>
                        <a:cs typeface="Arial"/>
                      </a:endParaRPr>
                    </a:p>
                  </a:txBody>
                  <a:tcPr marL="71508" marR="71508" marT="0" marB="0"/>
                </a:tc>
                <a:tc>
                  <a:txBody>
                    <a:bodyPr/>
                    <a:lstStyle/>
                    <a:p>
                      <a:pPr marL="0" marR="0">
                        <a:spcBef>
                          <a:spcPts val="0"/>
                        </a:spcBef>
                        <a:spcAft>
                          <a:spcPts val="0"/>
                        </a:spcAft>
                      </a:pPr>
                      <a:r>
                        <a:rPr lang="en-US" sz="2000" dirty="0">
                          <a:latin typeface="Arial"/>
                          <a:cs typeface="Arial"/>
                        </a:rPr>
                        <a:t>Understand the Science of Safety</a:t>
                      </a:r>
                    </a:p>
                    <a:p>
                      <a:pPr marL="0" marR="0">
                        <a:spcBef>
                          <a:spcPts val="0"/>
                        </a:spcBef>
                        <a:spcAft>
                          <a:spcPts val="0"/>
                        </a:spcAft>
                      </a:pPr>
                      <a:r>
                        <a:rPr lang="en-US" sz="2000" dirty="0">
                          <a:latin typeface="Arial"/>
                          <a:cs typeface="Arial"/>
                        </a:rPr>
                        <a:t>Identify Defects Through Sensemaking</a:t>
                      </a:r>
                      <a:endParaRPr lang="en-US" sz="2000" dirty="0">
                        <a:latin typeface="Arial"/>
                        <a:ea typeface="Cambria"/>
                        <a:cs typeface="Arial"/>
                      </a:endParaRPr>
                    </a:p>
                  </a:txBody>
                  <a:tcPr marL="71508" marR="71508" marT="0" marB="0"/>
                </a:tc>
                <a:extLst>
                  <a:ext uri="{0D108BD9-81ED-4DB2-BD59-A6C34878D82A}">
                    <a16:rowId xmlns="" xmlns:a16="http://schemas.microsoft.com/office/drawing/2014/main" val="10004"/>
                  </a:ext>
                </a:extLst>
              </a:tr>
            </a:tbl>
          </a:graphicData>
        </a:graphic>
      </p:graphicFrame>
      <p:pic>
        <p:nvPicPr>
          <p:cNvPr id="3" name="Picture 2" descr="TeamSTEPPS penguin and logo"/>
          <p:cNvPicPr>
            <a:picLocks noChangeAspect="1"/>
          </p:cNvPicPr>
          <p:nvPr/>
        </p:nvPicPr>
        <p:blipFill>
          <a:blip r:embed="rId3"/>
          <a:stretch>
            <a:fillRect/>
          </a:stretch>
        </p:blipFill>
        <p:spPr>
          <a:xfrm>
            <a:off x="152400" y="5068702"/>
            <a:ext cx="4956478" cy="1408298"/>
          </a:xfrm>
          <a:prstGeom prst="rect">
            <a:avLst/>
          </a:prstGeom>
        </p:spPr>
      </p:pic>
      <p:sp>
        <p:nvSpPr>
          <p:cNvPr id="10"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10</a:t>
            </a:fld>
            <a:endParaRPr lang="en-US"/>
          </a:p>
        </p:txBody>
      </p:sp>
      <p:sp>
        <p:nvSpPr>
          <p:cNvPr id="13" name="Date Placeholder 1"/>
          <p:cNvSpPr>
            <a:spLocks noGrp="1"/>
          </p:cNvSpPr>
          <p:nvPr>
            <p:ph type="dt" sz="half" idx="10"/>
          </p:nvPr>
        </p:nvSpPr>
        <p:spPr>
          <a:xfrm>
            <a:off x="457200" y="6356350"/>
            <a:ext cx="2895600" cy="365125"/>
          </a:xfrm>
        </p:spPr>
        <p:txBody>
          <a:bodyPr/>
          <a:lstStyle/>
          <a:p>
            <a:r>
              <a:rPr lang="en-US" dirty="0"/>
              <a:t>AHRQ Safety Program for Perinatal Care</a:t>
            </a:r>
          </a:p>
        </p:txBody>
      </p:sp>
    </p:spTree>
    <p:extLst>
      <p:ext uri="{BB962C8B-B14F-4D97-AF65-F5344CB8AC3E}">
        <p14:creationId xmlns:p14="http://schemas.microsoft.com/office/powerpoint/2010/main" val="348527679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CUSP Toolkit is designed to support Kotter’s Eight Steps of Change.  The “Assemble the Team” module presents Kotter’s “Create a Guiding Coalition” and “Empowering Others to Act”.  The “Engage the Senior Executive” module embodies Kotter’s “Create a Guiding Coalition”.  Next, “Understand the Science of Safety” mirrors the material covered in Kotter’s “Create a Sense of Urgency”, “Communicate the Vision” and “Anchor New Approaches in Culture”.  “Identify Defects Through Sensemaking” embodies Kotter’s “Develop a Shared Vision”, “Communicate the Vision”, “Empower Others to Act” and “Consolidate Gains and Produce More Change”.  Finally, “Implement Teamwork and Communication” embodies Kotter’s “Empower Others to Act”, “Generate Short-Term Wins” and “Anchor New Approaches in Culture”.  &#10;&#10;TeamSTEPPS logo and penguin"/>
          <p:cNvSpPr>
            <a:spLocks noGrp="1"/>
          </p:cNvSpPr>
          <p:nvPr>
            <p:ph type="title" idx="4294967295"/>
          </p:nvPr>
        </p:nvSpPr>
        <p:spPr>
          <a:xfrm>
            <a:off x="0" y="-30480"/>
            <a:ext cx="9144000" cy="838200"/>
          </a:xfrm>
        </p:spPr>
        <p:txBody>
          <a:bodyPr>
            <a:noAutofit/>
          </a:bodyPr>
          <a:lstStyle/>
          <a:p>
            <a:pPr>
              <a:lnSpc>
                <a:spcPts val="2600"/>
              </a:lnSpc>
            </a:pPr>
            <a:r>
              <a:rPr lang="en-US" sz="3200" dirty="0">
                <a:cs typeface="Arial" pitchFamily="34" charset="0"/>
              </a:rPr>
              <a:t>CUSP Supports </a:t>
            </a:r>
            <a:br>
              <a:rPr lang="en-US" sz="3200" dirty="0">
                <a:cs typeface="Arial" pitchFamily="34" charset="0"/>
              </a:rPr>
            </a:br>
            <a:r>
              <a:rPr lang="en-US" sz="3200" dirty="0" err="1">
                <a:cs typeface="Arial" pitchFamily="34" charset="0"/>
              </a:rPr>
              <a:t>Kotter’s</a:t>
            </a:r>
            <a:r>
              <a:rPr lang="en-US" sz="3200" dirty="0">
                <a:cs typeface="Arial" pitchFamily="34" charset="0"/>
              </a:rPr>
              <a:t> Eight Steps of Change</a:t>
            </a:r>
            <a:r>
              <a:rPr lang="en-US" sz="3200" baseline="30000" dirty="0">
                <a:cs typeface="Arial" pitchFamily="34" charset="0"/>
              </a:rPr>
              <a:t>2</a:t>
            </a:r>
            <a:endParaRPr lang="en-US" sz="3200" baseline="30000" dirty="0"/>
          </a:p>
        </p:txBody>
      </p:sp>
      <p:graphicFrame>
        <p:nvGraphicFramePr>
          <p:cNvPr id="10" name="Content Placeholder 9" descr="Table comparing Kotter (Steps 5-8) to CUSP Toolkit Modules"/>
          <p:cNvGraphicFramePr>
            <a:graphicFrameLocks/>
          </p:cNvGraphicFramePr>
          <p:nvPr>
            <p:extLst>
              <p:ext uri="{D42A27DB-BD31-4B8C-83A1-F6EECF244321}">
                <p14:modId xmlns:p14="http://schemas.microsoft.com/office/powerpoint/2010/main" val="1756856291"/>
              </p:ext>
            </p:extLst>
          </p:nvPr>
        </p:nvGraphicFramePr>
        <p:xfrm>
          <a:off x="457200" y="1524000"/>
          <a:ext cx="8229600" cy="3221378"/>
        </p:xfrm>
        <a:graphic>
          <a:graphicData uri="http://schemas.openxmlformats.org/drawingml/2006/table">
            <a:tbl>
              <a:tblPr firstRow="1" bandRow="1">
                <a:tableStyleId>{5C22544A-7EE6-4342-B048-85BDC9FD1C3A}</a:tableStyleId>
              </a:tblPr>
              <a:tblGrid>
                <a:gridCol w="3230310">
                  <a:extLst>
                    <a:ext uri="{9D8B030D-6E8A-4147-A177-3AD203B41FA5}">
                      <a16:colId xmlns="" xmlns:a16="http://schemas.microsoft.com/office/drawing/2014/main" val="20000"/>
                    </a:ext>
                  </a:extLst>
                </a:gridCol>
                <a:gridCol w="4999290">
                  <a:extLst>
                    <a:ext uri="{9D8B030D-6E8A-4147-A177-3AD203B41FA5}">
                      <a16:colId xmlns="" xmlns:a16="http://schemas.microsoft.com/office/drawing/2014/main" val="20001"/>
                    </a:ext>
                  </a:extLst>
                </a:gridCol>
              </a:tblGrid>
              <a:tr h="374695">
                <a:tc>
                  <a:txBody>
                    <a:bodyPr/>
                    <a:lstStyle/>
                    <a:p>
                      <a:pPr algn="ctr"/>
                      <a:r>
                        <a:rPr lang="en-US" sz="2000" dirty="0" err="1">
                          <a:latin typeface="Arial"/>
                          <a:cs typeface="Arial"/>
                        </a:rPr>
                        <a:t>Kotter</a:t>
                      </a:r>
                      <a:endParaRPr lang="en-US" sz="2000" dirty="0">
                        <a:latin typeface="Arial"/>
                        <a:cs typeface="Arial"/>
                      </a:endParaRPr>
                    </a:p>
                  </a:txBody>
                  <a:tcPr marL="90948" marR="90948"/>
                </a:tc>
                <a:tc>
                  <a:txBody>
                    <a:bodyPr/>
                    <a:lstStyle/>
                    <a:p>
                      <a:pPr algn="ctr"/>
                      <a:r>
                        <a:rPr lang="en-US" sz="2000" dirty="0">
                          <a:latin typeface="Arial"/>
                          <a:cs typeface="Arial"/>
                        </a:rPr>
                        <a:t>CUSP Toolkit</a:t>
                      </a:r>
                      <a:r>
                        <a:rPr lang="en-US" sz="2000" baseline="0" dirty="0">
                          <a:latin typeface="Arial"/>
                          <a:cs typeface="Arial"/>
                        </a:rPr>
                        <a:t> Modules </a:t>
                      </a:r>
                      <a:endParaRPr lang="en-US" sz="2000" dirty="0">
                        <a:latin typeface="Arial"/>
                        <a:cs typeface="Arial"/>
                      </a:endParaRPr>
                    </a:p>
                  </a:txBody>
                  <a:tcPr marL="90948" marR="90948"/>
                </a:tc>
                <a:extLst>
                  <a:ext uri="{0D108BD9-81ED-4DB2-BD59-A6C34878D82A}">
                    <a16:rowId xmlns="" xmlns:a16="http://schemas.microsoft.com/office/drawing/2014/main" val="10000"/>
                  </a:ext>
                </a:extLst>
              </a:tr>
              <a:tr h="908309">
                <a:tc>
                  <a:txBody>
                    <a:bodyPr/>
                    <a:lstStyle/>
                    <a:p>
                      <a:pPr marL="0" marR="0">
                        <a:spcBef>
                          <a:spcPts val="0"/>
                        </a:spcBef>
                        <a:spcAft>
                          <a:spcPts val="0"/>
                        </a:spcAft>
                      </a:pPr>
                      <a:r>
                        <a:rPr lang="en-US" sz="2000" dirty="0">
                          <a:latin typeface="Arial"/>
                          <a:cs typeface="Arial"/>
                        </a:rPr>
                        <a:t>Step 5. Empower others to act.</a:t>
                      </a:r>
                      <a:endParaRPr lang="en-US" sz="2000" dirty="0">
                        <a:latin typeface="Arial"/>
                        <a:ea typeface="Cambria"/>
                        <a:cs typeface="Arial"/>
                      </a:endParaRPr>
                    </a:p>
                  </a:txBody>
                  <a:tcPr marL="68212" marR="68212" marT="0" marB="0"/>
                </a:tc>
                <a:tc>
                  <a:txBody>
                    <a:bodyPr/>
                    <a:lstStyle/>
                    <a:p>
                      <a:pPr marL="0" marR="0">
                        <a:spcBef>
                          <a:spcPts val="0"/>
                        </a:spcBef>
                        <a:spcAft>
                          <a:spcPts val="0"/>
                        </a:spcAft>
                      </a:pPr>
                      <a:r>
                        <a:rPr lang="en-US" sz="2000" dirty="0">
                          <a:latin typeface="Arial"/>
                          <a:cs typeface="Arial"/>
                        </a:rPr>
                        <a:t>Assemble the </a:t>
                      </a:r>
                      <a:r>
                        <a:rPr lang="en-US" sz="2000" dirty="0">
                          <a:solidFill>
                            <a:schemeClr val="tx1"/>
                          </a:solidFill>
                          <a:latin typeface="Arial"/>
                          <a:cs typeface="Arial"/>
                        </a:rPr>
                        <a:t>Team/Engage Leadership</a:t>
                      </a:r>
                    </a:p>
                    <a:p>
                      <a:pPr marL="0" marR="0">
                        <a:spcBef>
                          <a:spcPts val="0"/>
                        </a:spcBef>
                        <a:spcAft>
                          <a:spcPts val="0"/>
                        </a:spcAft>
                      </a:pPr>
                      <a:r>
                        <a:rPr lang="en-US" sz="2000" dirty="0">
                          <a:latin typeface="Arial"/>
                          <a:cs typeface="Arial"/>
                        </a:rPr>
                        <a:t>Identify Defects Through Sensemaking Implement Teamwork and Communication</a:t>
                      </a:r>
                      <a:endParaRPr lang="en-US" sz="2000" dirty="0">
                        <a:latin typeface="Arial"/>
                        <a:ea typeface="Cambria"/>
                        <a:cs typeface="Arial"/>
                      </a:endParaRPr>
                    </a:p>
                  </a:txBody>
                  <a:tcPr marL="68212" marR="68212" marT="0" marB="0"/>
                </a:tc>
                <a:extLst>
                  <a:ext uri="{0D108BD9-81ED-4DB2-BD59-A6C34878D82A}">
                    <a16:rowId xmlns="" xmlns:a16="http://schemas.microsoft.com/office/drawing/2014/main" val="10001"/>
                  </a:ext>
                </a:extLst>
              </a:tr>
              <a:tr h="576453">
                <a:tc>
                  <a:txBody>
                    <a:bodyPr/>
                    <a:lstStyle/>
                    <a:p>
                      <a:pPr marL="0" marR="0">
                        <a:spcBef>
                          <a:spcPts val="0"/>
                        </a:spcBef>
                        <a:spcAft>
                          <a:spcPts val="0"/>
                        </a:spcAft>
                      </a:pPr>
                      <a:r>
                        <a:rPr lang="en-US" sz="2000" dirty="0">
                          <a:latin typeface="Arial"/>
                          <a:cs typeface="Arial"/>
                        </a:rPr>
                        <a:t>Step 6. Generate short term wins.</a:t>
                      </a:r>
                      <a:endParaRPr lang="en-US" sz="2000" dirty="0">
                        <a:latin typeface="Arial"/>
                        <a:ea typeface="Cambria"/>
                        <a:cs typeface="Arial"/>
                      </a:endParaRPr>
                    </a:p>
                  </a:txBody>
                  <a:tcPr marL="68212" marR="68212" marT="0" marB="0"/>
                </a:tc>
                <a:tc>
                  <a:txBody>
                    <a:bodyPr/>
                    <a:lstStyle/>
                    <a:p>
                      <a:pPr marL="0" marR="0">
                        <a:spcBef>
                          <a:spcPts val="0"/>
                        </a:spcBef>
                        <a:spcAft>
                          <a:spcPts val="0"/>
                        </a:spcAft>
                      </a:pPr>
                      <a:r>
                        <a:rPr lang="en-US" sz="2000" dirty="0">
                          <a:latin typeface="Arial"/>
                          <a:cs typeface="Arial"/>
                        </a:rPr>
                        <a:t>Implement Teamwork and Communication</a:t>
                      </a:r>
                      <a:endParaRPr lang="en-US" sz="2000" dirty="0">
                        <a:latin typeface="Arial"/>
                        <a:ea typeface="Cambria"/>
                        <a:cs typeface="Arial"/>
                      </a:endParaRPr>
                    </a:p>
                  </a:txBody>
                  <a:tcPr marL="68212" marR="68212" marT="0" marB="0"/>
                </a:tc>
                <a:extLst>
                  <a:ext uri="{0D108BD9-81ED-4DB2-BD59-A6C34878D82A}">
                    <a16:rowId xmlns="" xmlns:a16="http://schemas.microsoft.com/office/drawing/2014/main" val="10002"/>
                  </a:ext>
                </a:extLst>
              </a:tr>
              <a:tr h="691538">
                <a:tc>
                  <a:txBody>
                    <a:bodyPr/>
                    <a:lstStyle/>
                    <a:p>
                      <a:pPr marL="0" marR="0">
                        <a:spcBef>
                          <a:spcPts val="0"/>
                        </a:spcBef>
                        <a:spcAft>
                          <a:spcPts val="0"/>
                        </a:spcAft>
                      </a:pPr>
                      <a:r>
                        <a:rPr lang="en-US" sz="2000" dirty="0">
                          <a:latin typeface="Arial"/>
                          <a:cs typeface="Arial"/>
                        </a:rPr>
                        <a:t>Step 7. Consolidate gains and produce more change.</a:t>
                      </a:r>
                      <a:endParaRPr lang="en-US" sz="2000" dirty="0">
                        <a:latin typeface="Arial"/>
                        <a:ea typeface="Cambria"/>
                        <a:cs typeface="Arial"/>
                      </a:endParaRPr>
                    </a:p>
                  </a:txBody>
                  <a:tcPr marL="68212" marR="68212" marT="0" marB="0"/>
                </a:tc>
                <a:tc>
                  <a:txBody>
                    <a:bodyPr/>
                    <a:lstStyle/>
                    <a:p>
                      <a:pPr marL="0" marR="0">
                        <a:spcBef>
                          <a:spcPts val="0"/>
                        </a:spcBef>
                        <a:spcAft>
                          <a:spcPts val="0"/>
                        </a:spcAft>
                      </a:pPr>
                      <a:r>
                        <a:rPr lang="en-US" sz="2000" dirty="0">
                          <a:latin typeface="Arial"/>
                          <a:cs typeface="Arial"/>
                        </a:rPr>
                        <a:t>Identify Defects Through Sensemaking</a:t>
                      </a:r>
                      <a:endParaRPr lang="en-US" sz="2000" dirty="0">
                        <a:latin typeface="Arial"/>
                        <a:ea typeface="Cambria"/>
                        <a:cs typeface="Arial"/>
                      </a:endParaRPr>
                    </a:p>
                  </a:txBody>
                  <a:tcPr marL="68212" marR="68212" marT="0" marB="0"/>
                </a:tc>
                <a:extLst>
                  <a:ext uri="{0D108BD9-81ED-4DB2-BD59-A6C34878D82A}">
                    <a16:rowId xmlns="" xmlns:a16="http://schemas.microsoft.com/office/drawing/2014/main" val="10003"/>
                  </a:ext>
                </a:extLst>
              </a:tr>
              <a:tr h="576453">
                <a:tc>
                  <a:txBody>
                    <a:bodyPr/>
                    <a:lstStyle/>
                    <a:p>
                      <a:pPr marL="0" marR="0">
                        <a:spcBef>
                          <a:spcPts val="0"/>
                        </a:spcBef>
                        <a:spcAft>
                          <a:spcPts val="0"/>
                        </a:spcAft>
                      </a:pPr>
                      <a:r>
                        <a:rPr lang="en-US" sz="2000" dirty="0">
                          <a:latin typeface="Arial"/>
                          <a:cs typeface="Arial"/>
                        </a:rPr>
                        <a:t>Step 8. Anchor new approaches in culture.</a:t>
                      </a:r>
                      <a:endParaRPr lang="en-US" sz="2000" dirty="0">
                        <a:latin typeface="Arial"/>
                        <a:ea typeface="Cambria"/>
                        <a:cs typeface="Arial"/>
                      </a:endParaRPr>
                    </a:p>
                  </a:txBody>
                  <a:tcPr marL="68212" marR="68212" marT="0" marB="0"/>
                </a:tc>
                <a:tc>
                  <a:txBody>
                    <a:bodyPr/>
                    <a:lstStyle/>
                    <a:p>
                      <a:pPr marL="0" marR="0">
                        <a:spcBef>
                          <a:spcPts val="0"/>
                        </a:spcBef>
                        <a:spcAft>
                          <a:spcPts val="0"/>
                        </a:spcAft>
                      </a:pPr>
                      <a:r>
                        <a:rPr lang="en-US" sz="2000" dirty="0">
                          <a:latin typeface="Arial"/>
                          <a:cs typeface="Arial"/>
                        </a:rPr>
                        <a:t>Understand the Science of Safety</a:t>
                      </a:r>
                    </a:p>
                    <a:p>
                      <a:pPr marL="0" marR="0">
                        <a:spcBef>
                          <a:spcPts val="0"/>
                        </a:spcBef>
                        <a:spcAft>
                          <a:spcPts val="0"/>
                        </a:spcAft>
                      </a:pPr>
                      <a:r>
                        <a:rPr lang="en-US" sz="2000" dirty="0">
                          <a:latin typeface="Arial"/>
                          <a:cs typeface="Arial"/>
                        </a:rPr>
                        <a:t>Implement Teamwork and Communication</a:t>
                      </a:r>
                      <a:endParaRPr lang="en-US" sz="2000" dirty="0">
                        <a:latin typeface="Arial"/>
                        <a:ea typeface="Cambria"/>
                        <a:cs typeface="Arial"/>
                      </a:endParaRPr>
                    </a:p>
                  </a:txBody>
                  <a:tcPr marL="68212" marR="68212" marT="0" marB="0"/>
                </a:tc>
                <a:extLst>
                  <a:ext uri="{0D108BD9-81ED-4DB2-BD59-A6C34878D82A}">
                    <a16:rowId xmlns="" xmlns:a16="http://schemas.microsoft.com/office/drawing/2014/main" val="10004"/>
                  </a:ext>
                </a:extLst>
              </a:tr>
            </a:tbl>
          </a:graphicData>
        </a:graphic>
      </p:graphicFrame>
      <p:pic>
        <p:nvPicPr>
          <p:cNvPr id="11" name="Picture 10" descr="TeamSTEPPS penguin and logo"/>
          <p:cNvPicPr>
            <a:picLocks noChangeAspect="1"/>
          </p:cNvPicPr>
          <p:nvPr/>
        </p:nvPicPr>
        <p:blipFill>
          <a:blip r:embed="rId3"/>
          <a:stretch>
            <a:fillRect/>
          </a:stretch>
        </p:blipFill>
        <p:spPr>
          <a:xfrm>
            <a:off x="152400" y="5068702"/>
            <a:ext cx="4956478" cy="1408298"/>
          </a:xfrm>
          <a:prstGeom prst="rect">
            <a:avLst/>
          </a:prstGeom>
        </p:spPr>
      </p:pic>
      <p:sp>
        <p:nvSpPr>
          <p:cNvPr id="13"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11</a:t>
            </a:fld>
            <a:endParaRPr lang="en-US"/>
          </a:p>
        </p:txBody>
      </p:sp>
      <p:sp>
        <p:nvSpPr>
          <p:cNvPr id="12" name="Date Placeholder 1"/>
          <p:cNvSpPr>
            <a:spLocks noGrp="1"/>
          </p:cNvSpPr>
          <p:nvPr>
            <p:ph type="dt" sz="half" idx="10"/>
          </p:nvPr>
        </p:nvSpPr>
        <p:spPr>
          <a:xfrm>
            <a:off x="457200" y="6356350"/>
            <a:ext cx="2895600" cy="365125"/>
          </a:xfrm>
        </p:spPr>
        <p:txBody>
          <a:bodyPr/>
          <a:lstStyle/>
          <a:p>
            <a:r>
              <a:rPr lang="en-US" dirty="0"/>
              <a:t>AHRQ Safety Program for Perinatal Care</a:t>
            </a:r>
          </a:p>
        </p:txBody>
      </p:sp>
    </p:spTree>
    <p:extLst>
      <p:ext uri="{BB962C8B-B14F-4D97-AF65-F5344CB8AC3E}">
        <p14:creationId xmlns:p14="http://schemas.microsoft.com/office/powerpoint/2010/main" val="385034977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1470025"/>
          </a:xfrm>
        </p:spPr>
        <p:txBody>
          <a:bodyPr>
            <a:normAutofit fontScale="90000"/>
          </a:bodyPr>
          <a:lstStyle/>
          <a:p>
            <a:r>
              <a:rPr lang="en-US" dirty="0"/>
              <a:t>Introduction to Just Culture </a:t>
            </a:r>
            <a:r>
              <a:rPr lang="en-US" dirty="0">
                <a:solidFill>
                  <a:schemeClr val="tx1"/>
                </a:solidFill>
              </a:rPr>
              <a:t>Introduction to Just Culture Principles</a:t>
            </a:r>
          </a:p>
        </p:txBody>
      </p:sp>
      <p:sp>
        <p:nvSpPr>
          <p:cNvPr id="3" name="Slide Number Placeholder 18"/>
          <p:cNvSpPr>
            <a:spLocks noGrp="1"/>
          </p:cNvSpPr>
          <p:nvPr>
            <p:ph type="sldNum" sz="quarter" idx="12"/>
          </p:nvPr>
        </p:nvSpPr>
        <p:spPr/>
        <p:txBody>
          <a:bodyPr/>
          <a:lstStyle/>
          <a:p>
            <a:fld id="{9FAA939C-E16C-4948-B233-92AC40A01331}" type="slidenum">
              <a:rPr lang="en-US" smtClean="0"/>
              <a:pPr/>
              <a:t>12</a:t>
            </a:fld>
            <a:endParaRPr lang="en-US" dirty="0"/>
          </a:p>
        </p:txBody>
      </p:sp>
      <p:sp>
        <p:nvSpPr>
          <p:cNvPr id="5"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
        <p:nvSpPr>
          <p:cNvPr id="6" name="Date Placeholder 1"/>
          <p:cNvSpPr>
            <a:spLocks noGrp="1"/>
          </p:cNvSpPr>
          <p:nvPr>
            <p:ph type="dt" sz="half" idx="10"/>
          </p:nvPr>
        </p:nvSpPr>
        <p:spPr>
          <a:xfrm>
            <a:off x="457200" y="6356350"/>
            <a:ext cx="2895600" cy="365125"/>
          </a:xfrm>
        </p:spPr>
        <p:txBody>
          <a:bodyPr/>
          <a:lstStyle/>
          <a:p>
            <a:r>
              <a:rPr lang="en-US" dirty="0"/>
              <a:t>AHRQ Safety Program for Perinatal Care</a:t>
            </a:r>
          </a:p>
        </p:txBody>
      </p:sp>
    </p:spTree>
    <p:extLst>
      <p:ext uri="{BB962C8B-B14F-4D97-AF65-F5344CB8AC3E}">
        <p14:creationId xmlns:p14="http://schemas.microsoft.com/office/powerpoint/2010/main" val="1581681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normAutofit fontScale="90000"/>
          </a:bodyPr>
          <a:lstStyle/>
          <a:p>
            <a:r>
              <a:rPr lang="en-US" dirty="0">
                <a:solidFill>
                  <a:schemeClr val="bg1"/>
                </a:solidFill>
              </a:rPr>
              <a:t>Understand Just Culture</a:t>
            </a:r>
          </a:p>
        </p:txBody>
      </p:sp>
      <p:grpSp>
        <p:nvGrpSpPr>
          <p:cNvPr id="3" name="Group 2" descr="Video icon and&#10;Opening shot of Just Culture video with the words &quot;Click to play&quot; " title="Understand Just Culture "/>
          <p:cNvGrpSpPr/>
          <p:nvPr/>
        </p:nvGrpSpPr>
        <p:grpSpPr>
          <a:xfrm>
            <a:off x="1447800" y="838200"/>
            <a:ext cx="6096000" cy="4876800"/>
            <a:chOff x="1295400" y="304800"/>
            <a:chExt cx="7848600" cy="6019800"/>
          </a:xfrm>
        </p:grpSpPr>
        <p:pic>
          <p:nvPicPr>
            <p:cNvPr id="1027" name="Picture 3" descr="Video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238" y="304800"/>
              <a:ext cx="1904762" cy="19047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quot;Click to play&quot;">
              <a:hlinkClick r:id="rId4"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1752600"/>
              <a:ext cx="6096000" cy="4572000"/>
            </a:xfrm>
            <a:prstGeom prst="rect">
              <a:avLst/>
            </a:prstGeom>
          </p:spPr>
        </p:pic>
      </p:grpSp>
      <p:sp>
        <p:nvSpPr>
          <p:cNvPr id="4" name="Content Placeholder 3"/>
          <p:cNvSpPr>
            <a:spLocks noGrp="1"/>
          </p:cNvSpPr>
          <p:nvPr>
            <p:ph idx="1"/>
          </p:nvPr>
        </p:nvSpPr>
        <p:spPr>
          <a:xfrm>
            <a:off x="81643" y="5864224"/>
            <a:ext cx="8980714" cy="762000"/>
          </a:xfrm>
        </p:spPr>
        <p:txBody>
          <a:bodyPr>
            <a:normAutofit fontScale="47500" lnSpcReduction="20000"/>
          </a:bodyPr>
          <a:lstStyle/>
          <a:p>
            <a:pPr marL="0" indent="0">
              <a:buNone/>
            </a:pPr>
            <a:r>
              <a:rPr lang="en-US" dirty="0"/>
              <a:t>CLICK LINK BELOW TO PLAY VIDEO:</a:t>
            </a:r>
          </a:p>
          <a:p>
            <a:pPr marL="0" indent="0">
              <a:buNone/>
            </a:pPr>
            <a:r>
              <a:rPr lang="en-US" dirty="0">
                <a:hlinkClick r:id="rId6"/>
              </a:rPr>
              <a:t>http://www.ahrq.gov/professionals/education/curriculum-tools/cusptoolkit/videos/07a_just_culture/index.html</a:t>
            </a:r>
            <a:r>
              <a:rPr lang="en-US" dirty="0"/>
              <a:t> </a:t>
            </a:r>
          </a:p>
        </p:txBody>
      </p:sp>
      <p:sp>
        <p:nvSpPr>
          <p:cNvPr id="9" name="Slide Number Placeholder 3"/>
          <p:cNvSpPr>
            <a:spLocks noGrp="1"/>
          </p:cNvSpPr>
          <p:nvPr>
            <p:ph type="sldNum" sz="quarter" idx="12"/>
          </p:nvPr>
        </p:nvSpPr>
        <p:spPr/>
        <p:txBody>
          <a:bodyPr/>
          <a:lstStyle/>
          <a:p>
            <a:fld id="{6176A158-48B8-4A8B-BAA0-8528EB6C1A99}" type="slidenum">
              <a:rPr lang="en-US" smtClean="0"/>
              <a:t>13</a:t>
            </a:fld>
            <a:endParaRPr lang="en-US" dirty="0"/>
          </a:p>
        </p:txBody>
      </p:sp>
      <p:sp>
        <p:nvSpPr>
          <p:cNvPr id="10"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Tree>
    <p:extLst>
      <p:ext uri="{BB962C8B-B14F-4D97-AF65-F5344CB8AC3E}">
        <p14:creationId xmlns:p14="http://schemas.microsoft.com/office/powerpoint/2010/main" val="1648760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dirty="0"/>
              <a:t>Just Culture</a:t>
            </a:r>
            <a:r>
              <a:rPr lang="en-US" baseline="30000" dirty="0"/>
              <a:t>3</a:t>
            </a:r>
          </a:p>
        </p:txBody>
      </p:sp>
      <p:sp>
        <p:nvSpPr>
          <p:cNvPr id="29699" name="Content Placeholder 2"/>
          <p:cNvSpPr>
            <a:spLocks noGrp="1"/>
          </p:cNvSpPr>
          <p:nvPr>
            <p:ph idx="1"/>
          </p:nvPr>
        </p:nvSpPr>
        <p:spPr>
          <a:xfrm>
            <a:off x="457200" y="808037"/>
            <a:ext cx="8229600" cy="5364163"/>
          </a:xfrm>
        </p:spPr>
        <p:txBody>
          <a:bodyPr/>
          <a:lstStyle/>
          <a:p>
            <a:pPr marL="0" lvl="0" indent="0">
              <a:buNone/>
            </a:pPr>
            <a:r>
              <a:rPr lang="en-US" dirty="0"/>
              <a:t>A system that—</a:t>
            </a:r>
          </a:p>
          <a:p>
            <a:r>
              <a:rPr lang="en-US" dirty="0"/>
              <a:t>Holds itself accountable</a:t>
            </a:r>
          </a:p>
          <a:p>
            <a:r>
              <a:rPr lang="en-US" dirty="0"/>
              <a:t>Holds leaders and managers accountable</a:t>
            </a:r>
          </a:p>
          <a:p>
            <a:r>
              <a:rPr lang="en-US" dirty="0"/>
              <a:t>Holds staff members accountable</a:t>
            </a:r>
          </a:p>
          <a:p>
            <a:r>
              <a:rPr lang="en-US" dirty="0"/>
              <a:t>Has staff members who hold themselves accountable</a:t>
            </a:r>
          </a:p>
        </p:txBody>
      </p:sp>
      <p:pic>
        <p:nvPicPr>
          <p:cNvPr id="29701" name="Picture 5" descr="A patient in a hospital bed surrounded by the health care team. "/>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739640" y="3627120"/>
            <a:ext cx="3611880" cy="3078480"/>
          </a:xfrm>
          <a:prstGeom prst="rect">
            <a:avLst/>
          </a:prstGeom>
          <a:noFill/>
          <a:ln w="9525">
            <a:noFill/>
            <a:miter lim="800000"/>
            <a:headEnd/>
            <a:tailEnd/>
          </a:ln>
        </p:spPr>
      </p:pic>
      <p:sp>
        <p:nvSpPr>
          <p:cNvPr id="8"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14</a:t>
            </a:fld>
            <a:endParaRPr lang="en-US" dirty="0"/>
          </a:p>
        </p:txBody>
      </p:sp>
      <p:sp>
        <p:nvSpPr>
          <p:cNvPr id="9"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
        <p:nvSpPr>
          <p:cNvPr id="10" name="Date Placeholder 1"/>
          <p:cNvSpPr>
            <a:spLocks noGrp="1"/>
          </p:cNvSpPr>
          <p:nvPr>
            <p:ph type="dt" sz="half" idx="10"/>
          </p:nvPr>
        </p:nvSpPr>
        <p:spPr>
          <a:xfrm>
            <a:off x="457200" y="6356350"/>
            <a:ext cx="2895600" cy="365125"/>
          </a:xfrm>
        </p:spPr>
        <p:txBody>
          <a:bodyPr/>
          <a:lstStyle/>
          <a:p>
            <a:r>
              <a:rPr lang="en-US" dirty="0"/>
              <a:t>AHRQ Safety Program for Perinatal Care</a:t>
            </a:r>
          </a:p>
        </p:txBody>
      </p:sp>
    </p:spTree>
    <p:extLst>
      <p:ext uri="{BB962C8B-B14F-4D97-AF65-F5344CB8AC3E}">
        <p14:creationId xmlns:p14="http://schemas.microsoft.com/office/powerpoint/2010/main" val="4042915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a:xfrm>
            <a:off x="0" y="0"/>
            <a:ext cx="9144000" cy="685800"/>
          </a:xfrm>
        </p:spPr>
        <p:txBody>
          <a:bodyPr>
            <a:normAutofit fontScale="90000"/>
          </a:bodyPr>
          <a:lstStyle/>
          <a:p>
            <a:r>
              <a:rPr lang="en-US" dirty="0"/>
              <a:t>Understanding Risk and Human Behavior</a:t>
            </a:r>
            <a:r>
              <a:rPr lang="en-US" baseline="30000" dirty="0"/>
              <a:t>3</a:t>
            </a:r>
          </a:p>
        </p:txBody>
      </p:sp>
      <p:pic>
        <p:nvPicPr>
          <p:cNvPr id="2" name="Picture 1" descr="Human Error refers to inadvertently doing something other than what should have been done, such as a slip, lapse, or mistake.  At-risk behavior entails choosing to behave in a way that increases risk where risk isn’t recognized, or is mistakenly believed to be justified. Reckless behavior is a choice to consciously disregard a substantial and unjustifiable risk."/>
          <p:cNvPicPr>
            <a:picLocks noChangeAspect="1"/>
          </p:cNvPicPr>
          <p:nvPr/>
        </p:nvPicPr>
        <p:blipFill>
          <a:blip r:embed="rId3"/>
          <a:stretch>
            <a:fillRect/>
          </a:stretch>
        </p:blipFill>
        <p:spPr>
          <a:xfrm>
            <a:off x="539146" y="1712827"/>
            <a:ext cx="8065707" cy="3432345"/>
          </a:xfrm>
          <a:prstGeom prst="rect">
            <a:avLst/>
          </a:prstGeom>
        </p:spPr>
      </p:pic>
      <p:sp>
        <p:nvSpPr>
          <p:cNvPr id="8"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15</a:t>
            </a:fld>
            <a:endParaRPr lang="en-US"/>
          </a:p>
        </p:txBody>
      </p:sp>
      <p:sp>
        <p:nvSpPr>
          <p:cNvPr id="9"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Tree>
    <p:extLst>
      <p:ext uri="{BB962C8B-B14F-4D97-AF65-F5344CB8AC3E}">
        <p14:creationId xmlns:p14="http://schemas.microsoft.com/office/powerpoint/2010/main" val="3445155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Title 1"/>
          <p:cNvSpPr>
            <a:spLocks noGrp="1"/>
          </p:cNvSpPr>
          <p:nvPr>
            <p:ph type="title"/>
          </p:nvPr>
        </p:nvSpPr>
        <p:spPr/>
        <p:txBody>
          <a:bodyPr>
            <a:normAutofit fontScale="90000"/>
          </a:bodyPr>
          <a:lstStyle/>
          <a:p>
            <a:r>
              <a:rPr lang="en-US" dirty="0"/>
              <a:t>Managing Error and Risk</a:t>
            </a:r>
            <a:r>
              <a:rPr lang="en-US" baseline="30000" dirty="0"/>
              <a:t>3</a:t>
            </a:r>
          </a:p>
        </p:txBody>
      </p:sp>
      <p:pic>
        <p:nvPicPr>
          <p:cNvPr id="2" name="Picture 1" descr="Human Error.&#10;Product of our current system design and behavioral choices.&#10;Manage through changes in:&#10;• Choices&#10;• Processes&#10;• Procedures&#10;• Training&#10;• Design&#10;• Environment.&#10;Console.&#10;&#10;At-Risk Behavior.&#10;A choice: risk believed insignificant or justified.&#10;Manage through:&#10;• Removal of incentives for at-risk behaviors&#10;• Creation of incentives for healthy behaviors&#10;• Situational awareness.&#10;Coach.&#10;&#10;Reckless Behavior.&#10;Conscious disregard of substantial and unjustifiable risk.&#10;Manage through:&#10;• Remedial action&#10;• Punitive action&#10;• Administrative process.&#10;Punish."/>
          <p:cNvPicPr>
            <a:picLocks noChangeAspect="1"/>
          </p:cNvPicPr>
          <p:nvPr/>
        </p:nvPicPr>
        <p:blipFill rotWithShape="1">
          <a:blip r:embed="rId3"/>
          <a:srcRect l="1728"/>
          <a:stretch/>
        </p:blipFill>
        <p:spPr>
          <a:xfrm>
            <a:off x="228409" y="1066800"/>
            <a:ext cx="8687183" cy="5218628"/>
          </a:xfrm>
          <a:prstGeom prst="rect">
            <a:avLst/>
          </a:prstGeom>
        </p:spPr>
      </p:pic>
      <p:sp>
        <p:nvSpPr>
          <p:cNvPr id="26"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16</a:t>
            </a:fld>
            <a:endParaRPr lang="en-US"/>
          </a:p>
        </p:txBody>
      </p:sp>
      <p:sp>
        <p:nvSpPr>
          <p:cNvPr id="28"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Tree>
    <p:extLst>
      <p:ext uri="{BB962C8B-B14F-4D97-AF65-F5344CB8AC3E}">
        <p14:creationId xmlns:p14="http://schemas.microsoft.com/office/powerpoint/2010/main" val="3794352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457200" y="45720"/>
            <a:ext cx="8229600" cy="685800"/>
          </a:xfrm>
        </p:spPr>
        <p:txBody>
          <a:bodyPr>
            <a:noAutofit/>
          </a:bodyPr>
          <a:lstStyle/>
          <a:p>
            <a:pPr>
              <a:lnSpc>
                <a:spcPts val="2600"/>
              </a:lnSpc>
            </a:pPr>
            <a:r>
              <a:rPr lang="en-US" sz="3200" dirty="0"/>
              <a:t>Systems and Behaviors Work Together </a:t>
            </a:r>
            <a:br>
              <a:rPr lang="en-US" sz="3200" dirty="0"/>
            </a:br>
            <a:r>
              <a:rPr lang="en-US" sz="3200" dirty="0"/>
              <a:t>To Improve Outcomes</a:t>
            </a:r>
            <a:r>
              <a:rPr lang="en-US" sz="3200" baseline="30000" dirty="0"/>
              <a:t>3</a:t>
            </a:r>
          </a:p>
        </p:txBody>
      </p:sp>
      <p:pic>
        <p:nvPicPr>
          <p:cNvPr id="5" name="Picture 4" descr="Both system design and behavioral choices have an impact on patient safety.  Learning systems, like mission values and expectations, impact system design and in turn, behavioral choices.  These inputs also influence the accountability and justice of the environment to bring about improved outcomes.  "/>
          <p:cNvPicPr>
            <a:picLocks noChangeAspect="1"/>
          </p:cNvPicPr>
          <p:nvPr/>
        </p:nvPicPr>
        <p:blipFill>
          <a:blip r:embed="rId3"/>
          <a:stretch>
            <a:fillRect/>
          </a:stretch>
        </p:blipFill>
        <p:spPr>
          <a:xfrm>
            <a:off x="145920" y="1252539"/>
            <a:ext cx="8852159" cy="4352921"/>
          </a:xfrm>
          <a:prstGeom prst="rect">
            <a:avLst/>
          </a:prstGeom>
        </p:spPr>
      </p:pic>
      <p:sp>
        <p:nvSpPr>
          <p:cNvPr id="21"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17</a:t>
            </a:fld>
            <a:endParaRPr lang="en-US"/>
          </a:p>
        </p:txBody>
      </p:sp>
      <p:sp>
        <p:nvSpPr>
          <p:cNvPr id="23"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Tree>
    <p:extLst>
      <p:ext uri="{BB962C8B-B14F-4D97-AF65-F5344CB8AC3E}">
        <p14:creationId xmlns:p14="http://schemas.microsoft.com/office/powerpoint/2010/main" val="1309463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457200" y="45720"/>
            <a:ext cx="8229600" cy="685800"/>
          </a:xfrm>
        </p:spPr>
        <p:txBody>
          <a:bodyPr>
            <a:noAutofit/>
          </a:bodyPr>
          <a:lstStyle/>
          <a:p>
            <a:pPr>
              <a:lnSpc>
                <a:spcPts val="2600"/>
              </a:lnSpc>
            </a:pPr>
            <a:r>
              <a:rPr lang="en-US" sz="3200" dirty="0"/>
              <a:t>Systems and Behaviors Work Together </a:t>
            </a:r>
            <a:br>
              <a:rPr lang="en-US" sz="3200" dirty="0"/>
            </a:br>
            <a:r>
              <a:rPr lang="en-US" sz="3200" dirty="0"/>
              <a:t>To Improve Outcomes</a:t>
            </a:r>
            <a:r>
              <a:rPr lang="en-US" sz="3200" baseline="30000" dirty="0"/>
              <a:t>3</a:t>
            </a:r>
          </a:p>
        </p:txBody>
      </p:sp>
      <p:pic>
        <p:nvPicPr>
          <p:cNvPr id="5" name="Picture 4" descr="Both system design and behavioral choices have an impact on patient safety.  Learning systems, like mission values and expectations, impact system design and in turn, behavioral choices.  These inputs also influence the accountability and justice of the environment to bring about improved outcomes.  "/>
          <p:cNvPicPr>
            <a:picLocks noChangeAspect="1"/>
          </p:cNvPicPr>
          <p:nvPr/>
        </p:nvPicPr>
        <p:blipFill>
          <a:blip r:embed="rId3"/>
          <a:stretch>
            <a:fillRect/>
          </a:stretch>
        </p:blipFill>
        <p:spPr>
          <a:xfrm>
            <a:off x="148968" y="1252539"/>
            <a:ext cx="8846063" cy="4352921"/>
          </a:xfrm>
          <a:prstGeom prst="rect">
            <a:avLst/>
          </a:prstGeom>
        </p:spPr>
      </p:pic>
      <p:sp>
        <p:nvSpPr>
          <p:cNvPr id="21"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18</a:t>
            </a:fld>
            <a:endParaRPr lang="en-US"/>
          </a:p>
        </p:txBody>
      </p:sp>
      <p:sp>
        <p:nvSpPr>
          <p:cNvPr id="23"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Tree>
    <p:extLst>
      <p:ext uri="{BB962C8B-B14F-4D97-AF65-F5344CB8AC3E}">
        <p14:creationId xmlns:p14="http://schemas.microsoft.com/office/powerpoint/2010/main" val="473549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457200" y="45720"/>
            <a:ext cx="8229600" cy="685800"/>
          </a:xfrm>
        </p:spPr>
        <p:txBody>
          <a:bodyPr>
            <a:noAutofit/>
          </a:bodyPr>
          <a:lstStyle/>
          <a:p>
            <a:pPr>
              <a:lnSpc>
                <a:spcPts val="2600"/>
              </a:lnSpc>
            </a:pPr>
            <a:r>
              <a:rPr lang="en-US" sz="3200" dirty="0"/>
              <a:t>Systems and Behaviors Work Together </a:t>
            </a:r>
            <a:br>
              <a:rPr lang="en-US" sz="3200" dirty="0"/>
            </a:br>
            <a:r>
              <a:rPr lang="en-US" sz="3200" dirty="0"/>
              <a:t>To Improve Outcomes</a:t>
            </a:r>
            <a:r>
              <a:rPr lang="en-US" sz="3200" baseline="30000" dirty="0"/>
              <a:t>3</a:t>
            </a:r>
          </a:p>
        </p:txBody>
      </p:sp>
      <p:pic>
        <p:nvPicPr>
          <p:cNvPr id="5" name="Picture 4" descr="Both system design and behavioral choices have an impact on patient safety.  Learning systems, like mission values and expectations, impact system design and in turn, behavioral choices.  These inputs also influence the accountability and justice of the environment to bring about improved outcomes."/>
          <p:cNvPicPr>
            <a:picLocks noChangeAspect="1"/>
          </p:cNvPicPr>
          <p:nvPr/>
        </p:nvPicPr>
        <p:blipFill>
          <a:blip r:embed="rId3"/>
          <a:stretch>
            <a:fillRect/>
          </a:stretch>
        </p:blipFill>
        <p:spPr>
          <a:xfrm>
            <a:off x="148968" y="1252539"/>
            <a:ext cx="8846063" cy="4352921"/>
          </a:xfrm>
          <a:prstGeom prst="rect">
            <a:avLst/>
          </a:prstGeom>
        </p:spPr>
      </p:pic>
      <p:sp>
        <p:nvSpPr>
          <p:cNvPr id="21"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19</a:t>
            </a:fld>
            <a:endParaRPr lang="en-US"/>
          </a:p>
        </p:txBody>
      </p:sp>
      <p:sp>
        <p:nvSpPr>
          <p:cNvPr id="23"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Tree>
    <p:extLst>
      <p:ext uri="{BB962C8B-B14F-4D97-AF65-F5344CB8AC3E}">
        <p14:creationId xmlns:p14="http://schemas.microsoft.com/office/powerpoint/2010/main" val="887928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a:t>CUSP and Perinatal Safety</a:t>
            </a:r>
          </a:p>
        </p:txBody>
      </p:sp>
      <p:pic>
        <p:nvPicPr>
          <p:cNvPr id="7" name="Picture 6" descr="Slide 2 shows a chart with “Perinatal Safety” at the center. There are four sections of the chart surrounding “Perinatal Safety.” They are: “L &amp; D Units,” “Neonatal Intensive Care Units and Newborn Nursery,” “Community/Public Health,” and “Antenatal and Postpartum Units.” See narrative portion at left for the detailed explanation."/>
          <p:cNvPicPr>
            <a:picLocks noChangeAspect="1"/>
          </p:cNvPicPr>
          <p:nvPr/>
        </p:nvPicPr>
        <p:blipFill>
          <a:blip r:embed="rId2"/>
          <a:stretch>
            <a:fillRect/>
          </a:stretch>
        </p:blipFill>
        <p:spPr>
          <a:xfrm>
            <a:off x="1804176" y="1545172"/>
            <a:ext cx="5535648" cy="3767655"/>
          </a:xfrm>
          <a:prstGeom prst="rect">
            <a:avLst/>
          </a:prstGeom>
        </p:spPr>
      </p:pic>
      <p:sp>
        <p:nvSpPr>
          <p:cNvPr id="5"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2</a:t>
            </a:fld>
            <a:endParaRPr lang="en-US"/>
          </a:p>
        </p:txBody>
      </p:sp>
      <p:sp>
        <p:nvSpPr>
          <p:cNvPr id="6"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Tree>
    <p:extLst>
      <p:ext uri="{BB962C8B-B14F-4D97-AF65-F5344CB8AC3E}">
        <p14:creationId xmlns:p14="http://schemas.microsoft.com/office/powerpoint/2010/main" val="2362259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457200" y="45720"/>
            <a:ext cx="8229600" cy="685800"/>
          </a:xfrm>
        </p:spPr>
        <p:txBody>
          <a:bodyPr>
            <a:noAutofit/>
          </a:bodyPr>
          <a:lstStyle/>
          <a:p>
            <a:pPr>
              <a:lnSpc>
                <a:spcPts val="2600"/>
              </a:lnSpc>
            </a:pPr>
            <a:r>
              <a:rPr lang="en-US" sz="3200" dirty="0"/>
              <a:t>Systems and Behaviors Work Together </a:t>
            </a:r>
            <a:br>
              <a:rPr lang="en-US" sz="3200" dirty="0"/>
            </a:br>
            <a:r>
              <a:rPr lang="en-US" sz="3200" dirty="0"/>
              <a:t>To Improve Outcomes</a:t>
            </a:r>
            <a:r>
              <a:rPr lang="en-US" sz="3200" baseline="30000" dirty="0"/>
              <a:t>3</a:t>
            </a:r>
          </a:p>
        </p:txBody>
      </p:sp>
      <p:pic>
        <p:nvPicPr>
          <p:cNvPr id="5" name="Picture 4" descr="Both system design and behavioral choices have an impact on patient safety.  Learning systems, like mission values and expectations, impact system design and in turn, behavioral choices.  These inputs also influence the accountability and justice of the environment to bring about improved outcomes.  "/>
          <p:cNvPicPr>
            <a:picLocks noChangeAspect="1"/>
          </p:cNvPicPr>
          <p:nvPr/>
        </p:nvPicPr>
        <p:blipFill>
          <a:blip r:embed="rId3"/>
          <a:stretch>
            <a:fillRect/>
          </a:stretch>
        </p:blipFill>
        <p:spPr>
          <a:xfrm>
            <a:off x="147303" y="1257365"/>
            <a:ext cx="8849394" cy="4343270"/>
          </a:xfrm>
          <a:prstGeom prst="rect">
            <a:avLst/>
          </a:prstGeom>
        </p:spPr>
      </p:pic>
      <p:sp>
        <p:nvSpPr>
          <p:cNvPr id="21"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20</a:t>
            </a:fld>
            <a:endParaRPr lang="en-US" dirty="0"/>
          </a:p>
        </p:txBody>
      </p:sp>
      <p:sp>
        <p:nvSpPr>
          <p:cNvPr id="23"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Tree>
    <p:extLst>
      <p:ext uri="{BB962C8B-B14F-4D97-AF65-F5344CB8AC3E}">
        <p14:creationId xmlns:p14="http://schemas.microsoft.com/office/powerpoint/2010/main" val="1516514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457200" y="45720"/>
            <a:ext cx="8229600" cy="685800"/>
          </a:xfrm>
        </p:spPr>
        <p:txBody>
          <a:bodyPr>
            <a:noAutofit/>
          </a:bodyPr>
          <a:lstStyle/>
          <a:p>
            <a:pPr>
              <a:lnSpc>
                <a:spcPts val="2600"/>
              </a:lnSpc>
            </a:pPr>
            <a:r>
              <a:rPr lang="en-US" sz="3200" dirty="0"/>
              <a:t>Systems and Behaviors Work Together </a:t>
            </a:r>
            <a:br>
              <a:rPr lang="en-US" sz="3200" dirty="0"/>
            </a:br>
            <a:r>
              <a:rPr lang="en-US" sz="3200" dirty="0"/>
              <a:t>To Improve Outcomes</a:t>
            </a:r>
            <a:r>
              <a:rPr lang="en-US" sz="3200" baseline="30000" dirty="0"/>
              <a:t>3</a:t>
            </a:r>
          </a:p>
        </p:txBody>
      </p:sp>
      <p:pic>
        <p:nvPicPr>
          <p:cNvPr id="5" name="Picture 4" descr="Both system design and behavioral choices have an impact on patient safety.  Learning systems, like mission values and expectations, impact system design and in turn, behavioral choices.  These inputs also influence the accountability and justice of the environment to bring about improved outcomes.  "/>
          <p:cNvPicPr>
            <a:picLocks noChangeAspect="1"/>
          </p:cNvPicPr>
          <p:nvPr/>
        </p:nvPicPr>
        <p:blipFill>
          <a:blip r:embed="rId3"/>
          <a:stretch>
            <a:fillRect/>
          </a:stretch>
        </p:blipFill>
        <p:spPr>
          <a:xfrm>
            <a:off x="148968" y="1252539"/>
            <a:ext cx="8846063" cy="4352921"/>
          </a:xfrm>
          <a:prstGeom prst="rect">
            <a:avLst/>
          </a:prstGeom>
        </p:spPr>
      </p:pic>
      <p:sp>
        <p:nvSpPr>
          <p:cNvPr id="21"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21</a:t>
            </a:fld>
            <a:endParaRPr lang="en-US"/>
          </a:p>
        </p:txBody>
      </p:sp>
      <p:sp>
        <p:nvSpPr>
          <p:cNvPr id="23"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Tree>
    <p:extLst>
      <p:ext uri="{BB962C8B-B14F-4D97-AF65-F5344CB8AC3E}">
        <p14:creationId xmlns:p14="http://schemas.microsoft.com/office/powerpoint/2010/main" val="39820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457200" y="45720"/>
            <a:ext cx="8229600" cy="685800"/>
          </a:xfrm>
        </p:spPr>
        <p:txBody>
          <a:bodyPr>
            <a:noAutofit/>
          </a:bodyPr>
          <a:lstStyle/>
          <a:p>
            <a:pPr>
              <a:lnSpc>
                <a:spcPts val="2600"/>
              </a:lnSpc>
            </a:pPr>
            <a:r>
              <a:rPr lang="en-US" sz="3200" dirty="0"/>
              <a:t>Systems and Behaviors Work Together </a:t>
            </a:r>
            <a:br>
              <a:rPr lang="en-US" sz="3200" dirty="0"/>
            </a:br>
            <a:r>
              <a:rPr lang="en-US" sz="3200" dirty="0"/>
              <a:t>To Improve Outcomes</a:t>
            </a:r>
            <a:r>
              <a:rPr lang="en-US" sz="3200" baseline="30000" dirty="0"/>
              <a:t>3</a:t>
            </a:r>
          </a:p>
        </p:txBody>
      </p:sp>
      <p:sp>
        <p:nvSpPr>
          <p:cNvPr id="21"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22</a:t>
            </a:fld>
            <a:endParaRPr lang="en-US"/>
          </a:p>
        </p:txBody>
      </p:sp>
      <p:sp>
        <p:nvSpPr>
          <p:cNvPr id="23"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pic>
        <p:nvPicPr>
          <p:cNvPr id="5" name="Picture 4" descr="Both system design and behavioral choices have an impact on patient safety.  Learning systems, like mission values and expectations, impact system design and in turn, behavioral choices.  These inputs also influence the accountability and justice of the environment to bring about improved outcomes.  "/>
          <p:cNvPicPr>
            <a:picLocks noChangeAspect="1"/>
          </p:cNvPicPr>
          <p:nvPr/>
        </p:nvPicPr>
        <p:blipFill>
          <a:blip r:embed="rId3"/>
          <a:stretch>
            <a:fillRect/>
          </a:stretch>
        </p:blipFill>
        <p:spPr>
          <a:xfrm>
            <a:off x="148968" y="1252539"/>
            <a:ext cx="8846063" cy="4352921"/>
          </a:xfrm>
          <a:prstGeom prst="rect">
            <a:avLst/>
          </a:prstGeom>
        </p:spPr>
      </p:pic>
    </p:spTree>
    <p:extLst>
      <p:ext uri="{BB962C8B-B14F-4D97-AF65-F5344CB8AC3E}">
        <p14:creationId xmlns:p14="http://schemas.microsoft.com/office/powerpoint/2010/main" val="3698723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p:nvPr>
        </p:nvSpPr>
        <p:spPr>
          <a:xfrm>
            <a:off x="0" y="45720"/>
            <a:ext cx="9144000" cy="685800"/>
          </a:xfrm>
        </p:spPr>
        <p:txBody>
          <a:bodyPr>
            <a:noAutofit/>
          </a:bodyPr>
          <a:lstStyle/>
          <a:p>
            <a:pPr>
              <a:lnSpc>
                <a:spcPts val="3000"/>
              </a:lnSpc>
            </a:pPr>
            <a:r>
              <a:rPr lang="en-US" sz="3200" dirty="0"/>
              <a:t>Engineering System Design </a:t>
            </a:r>
            <a:br>
              <a:rPr lang="en-US" sz="3200" dirty="0"/>
            </a:br>
            <a:r>
              <a:rPr lang="en-US" sz="3200" dirty="0"/>
              <a:t>To Support Behavior Choices</a:t>
            </a:r>
            <a:r>
              <a:rPr lang="en-US" sz="3200" baseline="30000" dirty="0"/>
              <a:t>3</a:t>
            </a:r>
          </a:p>
        </p:txBody>
      </p:sp>
      <p:pic>
        <p:nvPicPr>
          <p:cNvPr id="3" name="Picture 2" descr="Punitive culture:  transparency is impossible.&#10;Blame-free culture: no accountability. &#10;Just culture: optimally supports a system of safety."/>
          <p:cNvPicPr>
            <a:picLocks noChangeAspect="1"/>
          </p:cNvPicPr>
          <p:nvPr/>
        </p:nvPicPr>
        <p:blipFill>
          <a:blip r:embed="rId3"/>
          <a:stretch>
            <a:fillRect/>
          </a:stretch>
        </p:blipFill>
        <p:spPr>
          <a:xfrm>
            <a:off x="959807" y="1785985"/>
            <a:ext cx="7224386" cy="3286029"/>
          </a:xfrm>
          <a:prstGeom prst="rect">
            <a:avLst/>
          </a:prstGeom>
        </p:spPr>
      </p:pic>
      <p:sp>
        <p:nvSpPr>
          <p:cNvPr id="10"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23</a:t>
            </a:fld>
            <a:endParaRPr lang="en-US" dirty="0"/>
          </a:p>
        </p:txBody>
      </p:sp>
      <p:sp>
        <p:nvSpPr>
          <p:cNvPr id="11"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Tree>
    <p:extLst>
      <p:ext uri="{BB962C8B-B14F-4D97-AF65-F5344CB8AC3E}">
        <p14:creationId xmlns:p14="http://schemas.microsoft.com/office/powerpoint/2010/main" val="2690450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a:xfrm>
            <a:off x="457200" y="30480"/>
            <a:ext cx="8229600" cy="685800"/>
          </a:xfrm>
        </p:spPr>
        <p:txBody>
          <a:bodyPr>
            <a:noAutofit/>
          </a:bodyPr>
          <a:lstStyle/>
          <a:p>
            <a:pPr>
              <a:lnSpc>
                <a:spcPts val="2800"/>
              </a:lnSpc>
            </a:pPr>
            <a:r>
              <a:rPr lang="en-US" sz="3200" dirty="0"/>
              <a:t>Leadership Team’s Role in</a:t>
            </a:r>
            <a:br>
              <a:rPr lang="en-US" sz="3200" dirty="0"/>
            </a:br>
            <a:r>
              <a:rPr lang="en-US" sz="3200" dirty="0"/>
              <a:t>Applying Just Culture Principles  </a:t>
            </a:r>
          </a:p>
        </p:txBody>
      </p:sp>
      <p:sp>
        <p:nvSpPr>
          <p:cNvPr id="35844" name="Content Placeholder 2"/>
          <p:cNvSpPr>
            <a:spLocks noGrp="1"/>
          </p:cNvSpPr>
          <p:nvPr>
            <p:ph idx="1"/>
          </p:nvPr>
        </p:nvSpPr>
        <p:spPr>
          <a:xfrm>
            <a:off x="457200" y="960437"/>
            <a:ext cx="8229600" cy="5364163"/>
          </a:xfrm>
        </p:spPr>
        <p:txBody>
          <a:bodyPr/>
          <a:lstStyle/>
          <a:p>
            <a:r>
              <a:rPr lang="en-US" dirty="0"/>
              <a:t>Have a procedure in place for employees to follow </a:t>
            </a:r>
          </a:p>
          <a:p>
            <a:r>
              <a:rPr lang="en-US" dirty="0"/>
              <a:t>Ensure employees are properly trained and have clear expectations</a:t>
            </a:r>
          </a:p>
          <a:p>
            <a:r>
              <a:rPr lang="en-US" dirty="0"/>
              <a:t>Offer positive reinforcement at the monthly Learning From Defects meeting</a:t>
            </a:r>
          </a:p>
        </p:txBody>
      </p:sp>
      <p:pic>
        <p:nvPicPr>
          <p:cNvPr id="35845" name="Picture 4" descr="Two senior executives standing next to each oth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70320" y="3657600"/>
            <a:ext cx="1920240" cy="3200400"/>
          </a:xfrm>
          <a:prstGeom prst="rect">
            <a:avLst/>
          </a:prstGeom>
          <a:noFill/>
          <a:ln w="9525">
            <a:noFill/>
            <a:miter lim="800000"/>
            <a:headEnd/>
            <a:tailEnd/>
          </a:ln>
        </p:spPr>
      </p:pic>
      <p:sp>
        <p:nvSpPr>
          <p:cNvPr id="6"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24</a:t>
            </a:fld>
            <a:endParaRPr lang="en-US"/>
          </a:p>
        </p:txBody>
      </p:sp>
      <p:sp>
        <p:nvSpPr>
          <p:cNvPr id="7"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
        <p:nvSpPr>
          <p:cNvPr id="9" name="Date Placeholder 1"/>
          <p:cNvSpPr>
            <a:spLocks noGrp="1"/>
          </p:cNvSpPr>
          <p:nvPr>
            <p:ph type="dt" sz="half" idx="10"/>
          </p:nvPr>
        </p:nvSpPr>
        <p:spPr>
          <a:xfrm>
            <a:off x="457200" y="6356350"/>
            <a:ext cx="2895600" cy="365125"/>
          </a:xfrm>
        </p:spPr>
        <p:txBody>
          <a:bodyPr/>
          <a:lstStyle/>
          <a:p>
            <a:r>
              <a:rPr lang="en-US" dirty="0"/>
              <a:t>AHRQ Safety Program for Perinatal Care</a:t>
            </a:r>
          </a:p>
        </p:txBody>
      </p:sp>
    </p:spTree>
    <p:extLst>
      <p:ext uri="{BB962C8B-B14F-4D97-AF65-F5344CB8AC3E}">
        <p14:creationId xmlns:p14="http://schemas.microsoft.com/office/powerpoint/2010/main" val="3431768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 addition to Kotter’s steps, CUSP is also compatible with TeamSTEPPS.  TeamSTEPPS step number one, “Create a Change Team”, resonates with the “Assemble the Team” and “Engage the Senior Executive” modules of the CUSP Toolkit.  TeamSTEPPS steps two and four are echoed in the “Identify Defects Through Sensemaking” and “Understand the Science of Safety” modules of the CUSP toolkit.  Additionally, TeamSTEPPS step number three, “Define the Aims”, is emulated in the “Identify Defects Through Sensemaking” module of the CUSP Toolkit.   &#10;&#10;TeamSTEPPS logo and penguin"/>
          <p:cNvSpPr>
            <a:spLocks noGrp="1"/>
          </p:cNvSpPr>
          <p:nvPr>
            <p:ph type="title"/>
          </p:nvPr>
        </p:nvSpPr>
        <p:spPr/>
        <p:txBody>
          <a:bodyPr>
            <a:normAutofit fontScale="90000"/>
          </a:bodyPr>
          <a:lstStyle/>
          <a:p>
            <a:r>
              <a:rPr lang="en-US" dirty="0"/>
              <a:t>CUSP Is Compatible With TeamSTEPPS</a:t>
            </a:r>
            <a:r>
              <a:rPr lang="en-US" baseline="30000" dirty="0"/>
              <a:t>4</a:t>
            </a:r>
            <a:endParaRPr lang="en-US" dirty="0"/>
          </a:p>
        </p:txBody>
      </p:sp>
      <p:graphicFrame>
        <p:nvGraphicFramePr>
          <p:cNvPr id="6" name="Content Placeholder 5" descr="Table comparing TeamSTEPPS (Steps 1-4) to CUSP Toolkit Modules"/>
          <p:cNvGraphicFramePr>
            <a:graphicFrameLocks noGrp="1"/>
          </p:cNvGraphicFramePr>
          <p:nvPr>
            <p:ph sz="quarter" idx="4294967295"/>
            <p:extLst>
              <p:ext uri="{D42A27DB-BD31-4B8C-83A1-F6EECF244321}">
                <p14:modId xmlns:p14="http://schemas.microsoft.com/office/powerpoint/2010/main" val="4162025725"/>
              </p:ext>
            </p:extLst>
          </p:nvPr>
        </p:nvGraphicFramePr>
        <p:xfrm>
          <a:off x="487680" y="1600200"/>
          <a:ext cx="8153400" cy="3276600"/>
        </p:xfrm>
        <a:graphic>
          <a:graphicData uri="http://schemas.openxmlformats.org/drawingml/2006/table">
            <a:tbl>
              <a:tblPr firstRow="1" bandRow="1">
                <a:tableStyleId>{5C22544A-7EE6-4342-B048-85BDC9FD1C3A}</a:tableStyleId>
              </a:tblPr>
              <a:tblGrid>
                <a:gridCol w="3276600">
                  <a:extLst>
                    <a:ext uri="{9D8B030D-6E8A-4147-A177-3AD203B41FA5}">
                      <a16:colId xmlns="" xmlns:a16="http://schemas.microsoft.com/office/drawing/2014/main" val="20000"/>
                    </a:ext>
                  </a:extLst>
                </a:gridCol>
                <a:gridCol w="4876800">
                  <a:extLst>
                    <a:ext uri="{9D8B030D-6E8A-4147-A177-3AD203B41FA5}">
                      <a16:colId xmlns="" xmlns:a16="http://schemas.microsoft.com/office/drawing/2014/main" val="20001"/>
                    </a:ext>
                  </a:extLst>
                </a:gridCol>
              </a:tblGrid>
              <a:tr h="549866">
                <a:tc>
                  <a:txBody>
                    <a:bodyPr/>
                    <a:lstStyle/>
                    <a:p>
                      <a:pPr marL="0" marR="0" algn="ctr">
                        <a:spcBef>
                          <a:spcPts val="0"/>
                        </a:spcBef>
                        <a:spcAft>
                          <a:spcPts val="0"/>
                        </a:spcAft>
                      </a:pPr>
                      <a:r>
                        <a:rPr lang="en-US" sz="1800" dirty="0" err="1">
                          <a:latin typeface="Arial"/>
                          <a:cs typeface="Arial"/>
                        </a:rPr>
                        <a:t>TeamSTEPPS</a:t>
                      </a:r>
                      <a:r>
                        <a:rPr lang="en-US" sz="1800" dirty="0">
                          <a:latin typeface="Arial"/>
                          <a:cs typeface="Arial"/>
                        </a:rPr>
                        <a:t> Step</a:t>
                      </a:r>
                      <a:endParaRPr lang="en-US" sz="1800" dirty="0">
                        <a:latin typeface="Arial"/>
                        <a:ea typeface="Cambria"/>
                        <a:cs typeface="Arial"/>
                      </a:endParaRPr>
                    </a:p>
                  </a:txBody>
                  <a:tcPr marL="70291" marR="70291" marT="0" marB="0" anchor="ctr"/>
                </a:tc>
                <a:tc>
                  <a:txBody>
                    <a:bodyPr/>
                    <a:lstStyle/>
                    <a:p>
                      <a:pPr marL="0" marR="0" algn="ctr">
                        <a:spcBef>
                          <a:spcPts val="0"/>
                        </a:spcBef>
                        <a:spcAft>
                          <a:spcPts val="0"/>
                        </a:spcAft>
                      </a:pPr>
                      <a:r>
                        <a:rPr lang="en-US" sz="1800" dirty="0">
                          <a:latin typeface="Arial"/>
                          <a:cs typeface="Arial"/>
                        </a:rPr>
                        <a:t>CUSP Toolkit Modules</a:t>
                      </a:r>
                      <a:endParaRPr lang="en-US" sz="1800" dirty="0">
                        <a:latin typeface="Arial"/>
                        <a:ea typeface="Cambria"/>
                        <a:cs typeface="Arial"/>
                      </a:endParaRPr>
                    </a:p>
                  </a:txBody>
                  <a:tcPr marL="70291" marR="70291" marT="0" marB="0" anchor="ctr"/>
                </a:tc>
                <a:extLst>
                  <a:ext uri="{0D108BD9-81ED-4DB2-BD59-A6C34878D82A}">
                    <a16:rowId xmlns="" xmlns:a16="http://schemas.microsoft.com/office/drawing/2014/main" val="10000"/>
                  </a:ext>
                </a:extLst>
              </a:tr>
              <a:tr h="549866">
                <a:tc>
                  <a:txBody>
                    <a:bodyPr/>
                    <a:lstStyle/>
                    <a:p>
                      <a:pPr marL="0" marR="0">
                        <a:spcBef>
                          <a:spcPts val="0"/>
                        </a:spcBef>
                        <a:spcAft>
                          <a:spcPts val="0"/>
                        </a:spcAft>
                      </a:pPr>
                      <a:r>
                        <a:rPr lang="en-US" sz="1800" dirty="0">
                          <a:latin typeface="Arial"/>
                          <a:cs typeface="Arial"/>
                        </a:rPr>
                        <a:t>Step 1. Create a change team.</a:t>
                      </a:r>
                      <a:endParaRPr lang="en-US" sz="1800" dirty="0">
                        <a:latin typeface="Arial"/>
                        <a:ea typeface="Cambria"/>
                        <a:cs typeface="Arial"/>
                      </a:endParaRPr>
                    </a:p>
                  </a:txBody>
                  <a:tcPr marL="70291" marR="70291" marT="0" marB="0"/>
                </a:tc>
                <a:tc>
                  <a:txBody>
                    <a:bodyPr/>
                    <a:lstStyle/>
                    <a:p>
                      <a:pPr marL="0" marR="0">
                        <a:spcBef>
                          <a:spcPts val="0"/>
                        </a:spcBef>
                        <a:spcAft>
                          <a:spcPts val="0"/>
                        </a:spcAft>
                      </a:pPr>
                      <a:r>
                        <a:rPr lang="en-US" sz="1800" dirty="0">
                          <a:solidFill>
                            <a:schemeClr val="tx1"/>
                          </a:solidFill>
                          <a:latin typeface="Arial"/>
                          <a:cs typeface="Arial"/>
                        </a:rPr>
                        <a:t>Assemble the Team/Engage Leadership</a:t>
                      </a:r>
                      <a:endParaRPr lang="en-US" sz="1800" dirty="0">
                        <a:latin typeface="Arial"/>
                        <a:ea typeface="Cambria"/>
                        <a:cs typeface="Arial"/>
                      </a:endParaRPr>
                    </a:p>
                  </a:txBody>
                  <a:tcPr marL="70291" marR="70291" marT="0" marB="0"/>
                </a:tc>
                <a:extLst>
                  <a:ext uri="{0D108BD9-81ED-4DB2-BD59-A6C34878D82A}">
                    <a16:rowId xmlns="" xmlns:a16="http://schemas.microsoft.com/office/drawing/2014/main" val="10001"/>
                  </a:ext>
                </a:extLst>
              </a:tr>
              <a:tr h="813501">
                <a:tc>
                  <a:txBody>
                    <a:bodyPr/>
                    <a:lstStyle/>
                    <a:p>
                      <a:pPr marL="0" marR="0">
                        <a:spcBef>
                          <a:spcPts val="0"/>
                        </a:spcBef>
                        <a:spcAft>
                          <a:spcPts val="0"/>
                        </a:spcAft>
                      </a:pPr>
                      <a:r>
                        <a:rPr lang="en-US" sz="1800" dirty="0">
                          <a:latin typeface="Arial"/>
                          <a:cs typeface="Arial"/>
                        </a:rPr>
                        <a:t>Step 2. Define the problem.</a:t>
                      </a:r>
                      <a:endParaRPr lang="en-US" sz="1800" dirty="0">
                        <a:latin typeface="Arial"/>
                        <a:ea typeface="Cambria"/>
                        <a:cs typeface="Arial"/>
                      </a:endParaRPr>
                    </a:p>
                  </a:txBody>
                  <a:tcPr marL="70291" marR="70291" marT="0" marB="0"/>
                </a:tc>
                <a:tc>
                  <a:txBody>
                    <a:bodyPr/>
                    <a:lstStyle/>
                    <a:p>
                      <a:pPr marL="0" marR="0">
                        <a:spcBef>
                          <a:spcPts val="0"/>
                        </a:spcBef>
                        <a:spcAft>
                          <a:spcPts val="0"/>
                        </a:spcAft>
                      </a:pPr>
                      <a:r>
                        <a:rPr lang="en-US" sz="1800" dirty="0">
                          <a:latin typeface="Arial"/>
                          <a:cs typeface="Arial"/>
                        </a:rPr>
                        <a:t>Identify Defects Through Sensemaking</a:t>
                      </a:r>
                    </a:p>
                    <a:p>
                      <a:pPr marL="0" marR="0">
                        <a:spcBef>
                          <a:spcPts val="0"/>
                        </a:spcBef>
                        <a:spcAft>
                          <a:spcPts val="0"/>
                        </a:spcAft>
                      </a:pPr>
                      <a:r>
                        <a:rPr lang="en-US" sz="1800" dirty="0">
                          <a:latin typeface="Arial"/>
                          <a:cs typeface="Arial"/>
                        </a:rPr>
                        <a:t>Understand the Science of Safety</a:t>
                      </a:r>
                      <a:endParaRPr lang="en-US" sz="1800" dirty="0">
                        <a:latin typeface="Arial"/>
                        <a:ea typeface="Cambria"/>
                        <a:cs typeface="Arial"/>
                      </a:endParaRPr>
                    </a:p>
                  </a:txBody>
                  <a:tcPr marL="70291" marR="70291" marT="0" marB="0"/>
                </a:tc>
                <a:extLst>
                  <a:ext uri="{0D108BD9-81ED-4DB2-BD59-A6C34878D82A}">
                    <a16:rowId xmlns="" xmlns:a16="http://schemas.microsoft.com/office/drawing/2014/main" val="10002"/>
                  </a:ext>
                </a:extLst>
              </a:tr>
              <a:tr h="549866">
                <a:tc>
                  <a:txBody>
                    <a:bodyPr/>
                    <a:lstStyle/>
                    <a:p>
                      <a:pPr marL="0" marR="0">
                        <a:spcBef>
                          <a:spcPts val="0"/>
                        </a:spcBef>
                        <a:spcAft>
                          <a:spcPts val="0"/>
                        </a:spcAft>
                      </a:pPr>
                      <a:r>
                        <a:rPr lang="en-US" sz="1800" dirty="0">
                          <a:latin typeface="Arial"/>
                          <a:cs typeface="Arial"/>
                        </a:rPr>
                        <a:t>Step 3. Define the aims.</a:t>
                      </a:r>
                      <a:endParaRPr lang="en-US" sz="1800" dirty="0">
                        <a:latin typeface="Arial"/>
                        <a:ea typeface="Cambria"/>
                        <a:cs typeface="Arial"/>
                      </a:endParaRPr>
                    </a:p>
                  </a:txBody>
                  <a:tcPr marL="70291" marR="70291" marT="0" marB="0"/>
                </a:tc>
                <a:tc>
                  <a:txBody>
                    <a:bodyPr/>
                    <a:lstStyle/>
                    <a:p>
                      <a:pPr marL="0" marR="0">
                        <a:spcBef>
                          <a:spcPts val="0"/>
                        </a:spcBef>
                        <a:spcAft>
                          <a:spcPts val="0"/>
                        </a:spcAft>
                      </a:pPr>
                      <a:r>
                        <a:rPr lang="en-US" sz="1800" dirty="0">
                          <a:latin typeface="Arial"/>
                          <a:cs typeface="Arial"/>
                        </a:rPr>
                        <a:t>Identify Defects Through Sensemaking</a:t>
                      </a:r>
                      <a:endParaRPr lang="en-US" sz="1800" dirty="0">
                        <a:latin typeface="Arial"/>
                        <a:ea typeface="Cambria"/>
                        <a:cs typeface="Arial"/>
                      </a:endParaRPr>
                    </a:p>
                  </a:txBody>
                  <a:tcPr marL="70291" marR="70291" marT="0" marB="0"/>
                </a:tc>
                <a:extLst>
                  <a:ext uri="{0D108BD9-81ED-4DB2-BD59-A6C34878D82A}">
                    <a16:rowId xmlns="" xmlns:a16="http://schemas.microsoft.com/office/drawing/2014/main" val="10003"/>
                  </a:ext>
                </a:extLst>
              </a:tr>
              <a:tr h="813501">
                <a:tc>
                  <a:txBody>
                    <a:bodyPr/>
                    <a:lstStyle/>
                    <a:p>
                      <a:pPr marL="0" marR="0">
                        <a:spcBef>
                          <a:spcPts val="0"/>
                        </a:spcBef>
                        <a:spcAft>
                          <a:spcPts val="0"/>
                        </a:spcAft>
                      </a:pPr>
                      <a:r>
                        <a:rPr lang="en-US" sz="1800" dirty="0">
                          <a:latin typeface="Arial"/>
                          <a:cs typeface="Arial"/>
                        </a:rPr>
                        <a:t>Step 4. Design an intervention.</a:t>
                      </a:r>
                      <a:endParaRPr lang="en-US" sz="1800" dirty="0">
                        <a:latin typeface="Arial"/>
                        <a:ea typeface="Cambria"/>
                        <a:cs typeface="Arial"/>
                      </a:endParaRPr>
                    </a:p>
                  </a:txBody>
                  <a:tcPr marL="70291" marR="70291" marT="0" marB="0"/>
                </a:tc>
                <a:tc>
                  <a:txBody>
                    <a:bodyPr/>
                    <a:lstStyle/>
                    <a:p>
                      <a:pPr marL="0" marR="0">
                        <a:spcBef>
                          <a:spcPts val="0"/>
                        </a:spcBef>
                        <a:spcAft>
                          <a:spcPts val="0"/>
                        </a:spcAft>
                      </a:pPr>
                      <a:r>
                        <a:rPr lang="en-US" sz="1800" dirty="0">
                          <a:latin typeface="Arial"/>
                          <a:cs typeface="Arial"/>
                        </a:rPr>
                        <a:t>Identify Defects Through </a:t>
                      </a:r>
                      <a:r>
                        <a:rPr lang="en-US" sz="1800" dirty="0" err="1">
                          <a:latin typeface="Arial"/>
                          <a:cs typeface="Arial"/>
                        </a:rPr>
                        <a:t>Sensemaking</a:t>
                      </a:r>
                      <a:r>
                        <a:rPr lang="en-US" sz="1800" baseline="0" dirty="0">
                          <a:latin typeface="Arial"/>
                          <a:cs typeface="Arial"/>
                        </a:rPr>
                        <a:t> </a:t>
                      </a:r>
                      <a:r>
                        <a:rPr lang="en-US" sz="1800" dirty="0">
                          <a:latin typeface="Arial"/>
                          <a:cs typeface="Arial"/>
                        </a:rPr>
                        <a:t>Understand the Science of Safety</a:t>
                      </a:r>
                      <a:endParaRPr lang="en-US" sz="1800" dirty="0">
                        <a:latin typeface="Arial"/>
                        <a:ea typeface="Cambria"/>
                        <a:cs typeface="Arial"/>
                      </a:endParaRPr>
                    </a:p>
                  </a:txBody>
                  <a:tcPr marL="70291" marR="70291" marT="0" marB="0"/>
                </a:tc>
                <a:extLst>
                  <a:ext uri="{0D108BD9-81ED-4DB2-BD59-A6C34878D82A}">
                    <a16:rowId xmlns="" xmlns:a16="http://schemas.microsoft.com/office/drawing/2014/main" val="10004"/>
                  </a:ext>
                </a:extLst>
              </a:tr>
            </a:tbl>
          </a:graphicData>
        </a:graphic>
      </p:graphicFrame>
      <p:pic>
        <p:nvPicPr>
          <p:cNvPr id="3" name="Picture 2" descr="TeamSTEPPS penguin and logo"/>
          <p:cNvPicPr>
            <a:picLocks noChangeAspect="1"/>
          </p:cNvPicPr>
          <p:nvPr/>
        </p:nvPicPr>
        <p:blipFill>
          <a:blip r:embed="rId3"/>
          <a:stretch>
            <a:fillRect/>
          </a:stretch>
        </p:blipFill>
        <p:spPr>
          <a:xfrm>
            <a:off x="76200" y="4916302"/>
            <a:ext cx="4950381" cy="1408298"/>
          </a:xfrm>
          <a:prstGeom prst="rect">
            <a:avLst/>
          </a:prstGeom>
        </p:spPr>
      </p:pic>
      <p:sp>
        <p:nvSpPr>
          <p:cNvPr id="8"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25</a:t>
            </a:fld>
            <a:endParaRPr lang="en-US" dirty="0"/>
          </a:p>
        </p:txBody>
      </p:sp>
      <p:sp>
        <p:nvSpPr>
          <p:cNvPr id="9"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Tree>
    <p:extLst>
      <p:ext uri="{BB962C8B-B14F-4D97-AF65-F5344CB8AC3E}">
        <p14:creationId xmlns:p14="http://schemas.microsoft.com/office/powerpoint/2010/main" val="306676369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eamSTEPPS Step five, “Develop a Plan for Testing the Effectiveness”, is related to the “Identify Defects Through Sensemaking” module of the CUSP Toolkit.  The “Engage the Senior Executive”, “Identify Defects Through Sensemaking” and “Understand the Science of Safety” modules of the CUSP Toolkit apply the principles from TeamSTEPPS step six, “Develop an Implementation Plan”.  Step seven, “Develop a Plan for Sustained Improvement”, is exemplified in the “Understand the Science of Safety Module”.  Finally, the “Assemble the Team”, “Engage the Senior Executive” and “Identify Defects Through Sensemaking” modules of the CUSP Toolkit are exemplified in TeamSTEPPS step eight, “Develop a Communication Plan”.   &#10;&#10;TeamSTEPPS logo and penguin"/>
          <p:cNvSpPr>
            <a:spLocks noGrp="1"/>
          </p:cNvSpPr>
          <p:nvPr>
            <p:ph type="title"/>
          </p:nvPr>
        </p:nvSpPr>
        <p:spPr/>
        <p:txBody>
          <a:bodyPr>
            <a:normAutofit fontScale="90000"/>
          </a:bodyPr>
          <a:lstStyle/>
          <a:p>
            <a:r>
              <a:rPr lang="en-US" dirty="0"/>
              <a:t>CUSP is Compatible With TeamSTEPPS</a:t>
            </a:r>
            <a:r>
              <a:rPr lang="en-US" baseline="30000" dirty="0"/>
              <a:t>4</a:t>
            </a:r>
            <a:endParaRPr lang="en-US" dirty="0"/>
          </a:p>
        </p:txBody>
      </p:sp>
      <p:graphicFrame>
        <p:nvGraphicFramePr>
          <p:cNvPr id="6" name="Content Placeholder 5" descr="Table comparing TeamSTEPPS (Steps 5-8) to CUSP Toolkit Modules"/>
          <p:cNvGraphicFramePr>
            <a:graphicFrameLocks noGrp="1"/>
          </p:cNvGraphicFramePr>
          <p:nvPr>
            <p:ph sz="quarter" idx="4294967295"/>
            <p:extLst>
              <p:ext uri="{D42A27DB-BD31-4B8C-83A1-F6EECF244321}">
                <p14:modId xmlns:p14="http://schemas.microsoft.com/office/powerpoint/2010/main" val="2793123493"/>
              </p:ext>
            </p:extLst>
          </p:nvPr>
        </p:nvGraphicFramePr>
        <p:xfrm>
          <a:off x="502920" y="1524000"/>
          <a:ext cx="8153400" cy="3427616"/>
        </p:xfrm>
        <a:graphic>
          <a:graphicData uri="http://schemas.openxmlformats.org/drawingml/2006/table">
            <a:tbl>
              <a:tblPr firstRow="1" bandRow="1">
                <a:tableStyleId>{5C22544A-7EE6-4342-B048-85BDC9FD1C3A}</a:tableStyleId>
              </a:tblPr>
              <a:tblGrid>
                <a:gridCol w="3733800">
                  <a:extLst>
                    <a:ext uri="{9D8B030D-6E8A-4147-A177-3AD203B41FA5}">
                      <a16:colId xmlns="" xmlns:a16="http://schemas.microsoft.com/office/drawing/2014/main" val="20000"/>
                    </a:ext>
                  </a:extLst>
                </a:gridCol>
                <a:gridCol w="4419600">
                  <a:extLst>
                    <a:ext uri="{9D8B030D-6E8A-4147-A177-3AD203B41FA5}">
                      <a16:colId xmlns="" xmlns:a16="http://schemas.microsoft.com/office/drawing/2014/main" val="20001"/>
                    </a:ext>
                  </a:extLst>
                </a:gridCol>
              </a:tblGrid>
              <a:tr h="651164">
                <a:tc>
                  <a:txBody>
                    <a:bodyPr/>
                    <a:lstStyle/>
                    <a:p>
                      <a:pPr marL="0" marR="0" algn="ctr">
                        <a:spcBef>
                          <a:spcPts val="0"/>
                        </a:spcBef>
                        <a:spcAft>
                          <a:spcPts val="0"/>
                        </a:spcAft>
                      </a:pPr>
                      <a:r>
                        <a:rPr lang="en-US" sz="1800" dirty="0" err="1">
                          <a:latin typeface="Arial"/>
                          <a:cs typeface="Arial"/>
                        </a:rPr>
                        <a:t>TeamSTEPPS</a:t>
                      </a:r>
                      <a:r>
                        <a:rPr lang="en-US" sz="1800" dirty="0">
                          <a:latin typeface="Arial"/>
                          <a:cs typeface="Arial"/>
                        </a:rPr>
                        <a:t> Step</a:t>
                      </a:r>
                      <a:endParaRPr lang="en-US" sz="1800" dirty="0">
                        <a:latin typeface="Arial"/>
                        <a:ea typeface="Cambria"/>
                        <a:cs typeface="Arial"/>
                      </a:endParaRPr>
                    </a:p>
                  </a:txBody>
                  <a:tcPr marL="72443" marR="72443" marT="0" marB="0" anchor="ctr"/>
                </a:tc>
                <a:tc>
                  <a:txBody>
                    <a:bodyPr/>
                    <a:lstStyle/>
                    <a:p>
                      <a:pPr marL="0" marR="0" algn="ctr">
                        <a:spcBef>
                          <a:spcPts val="0"/>
                        </a:spcBef>
                        <a:spcAft>
                          <a:spcPts val="0"/>
                        </a:spcAft>
                      </a:pPr>
                      <a:r>
                        <a:rPr lang="en-US" sz="1800" dirty="0">
                          <a:latin typeface="Arial"/>
                          <a:cs typeface="Arial"/>
                        </a:rPr>
                        <a:t>CUSP Toolkit Modules</a:t>
                      </a:r>
                      <a:endParaRPr lang="en-US" sz="1800" dirty="0">
                        <a:latin typeface="Arial"/>
                        <a:ea typeface="Cambria"/>
                        <a:cs typeface="Arial"/>
                      </a:endParaRPr>
                    </a:p>
                  </a:txBody>
                  <a:tcPr marL="72443" marR="72443" marT="0" marB="0" anchor="ctr"/>
                </a:tc>
                <a:extLst>
                  <a:ext uri="{0D108BD9-81ED-4DB2-BD59-A6C34878D82A}">
                    <a16:rowId xmlns="" xmlns:a16="http://schemas.microsoft.com/office/drawing/2014/main" val="10000"/>
                  </a:ext>
                </a:extLst>
              </a:tr>
              <a:tr h="651164">
                <a:tc>
                  <a:txBody>
                    <a:bodyPr/>
                    <a:lstStyle/>
                    <a:p>
                      <a:pPr marL="0" marR="0">
                        <a:spcBef>
                          <a:spcPts val="0"/>
                        </a:spcBef>
                        <a:spcAft>
                          <a:spcPts val="0"/>
                        </a:spcAft>
                      </a:pPr>
                      <a:r>
                        <a:rPr lang="en-US" sz="1800" dirty="0">
                          <a:latin typeface="Arial"/>
                          <a:cs typeface="Arial"/>
                        </a:rPr>
                        <a:t>Step 5. Develop a plan for testing the effectiveness.</a:t>
                      </a:r>
                      <a:endParaRPr lang="en-US" sz="1800" dirty="0">
                        <a:latin typeface="Arial"/>
                        <a:ea typeface="Cambria"/>
                        <a:cs typeface="Arial"/>
                      </a:endParaRPr>
                    </a:p>
                  </a:txBody>
                  <a:tcPr marL="72443" marR="72443" marT="0" marB="0"/>
                </a:tc>
                <a:tc>
                  <a:txBody>
                    <a:bodyPr/>
                    <a:lstStyle/>
                    <a:p>
                      <a:pPr marL="0" marR="0">
                        <a:spcBef>
                          <a:spcPts val="0"/>
                        </a:spcBef>
                        <a:spcAft>
                          <a:spcPts val="0"/>
                        </a:spcAft>
                      </a:pPr>
                      <a:r>
                        <a:rPr lang="en-US" sz="1800" dirty="0">
                          <a:latin typeface="Arial"/>
                          <a:cs typeface="Arial"/>
                        </a:rPr>
                        <a:t>Identify Defects Through Sensemaking</a:t>
                      </a:r>
                      <a:endParaRPr lang="en-US" sz="1800" dirty="0">
                        <a:latin typeface="Arial"/>
                        <a:ea typeface="Cambria"/>
                        <a:cs typeface="Arial"/>
                      </a:endParaRPr>
                    </a:p>
                  </a:txBody>
                  <a:tcPr marL="72443" marR="72443" marT="0" marB="0"/>
                </a:tc>
                <a:extLst>
                  <a:ext uri="{0D108BD9-81ED-4DB2-BD59-A6C34878D82A}">
                    <a16:rowId xmlns="" xmlns:a16="http://schemas.microsoft.com/office/drawing/2014/main" val="10001"/>
                  </a:ext>
                </a:extLst>
              </a:tr>
              <a:tr h="748145">
                <a:tc>
                  <a:txBody>
                    <a:bodyPr/>
                    <a:lstStyle/>
                    <a:p>
                      <a:pPr marL="0" marR="0">
                        <a:spcBef>
                          <a:spcPts val="0"/>
                        </a:spcBef>
                        <a:spcAft>
                          <a:spcPts val="0"/>
                        </a:spcAft>
                      </a:pPr>
                      <a:r>
                        <a:rPr lang="en-US" sz="1800" dirty="0">
                          <a:latin typeface="Arial"/>
                          <a:cs typeface="Arial"/>
                        </a:rPr>
                        <a:t>Step 6. Develop an implementation plan.</a:t>
                      </a:r>
                      <a:endParaRPr lang="en-US" sz="1800" dirty="0">
                        <a:latin typeface="Arial"/>
                        <a:ea typeface="Cambria"/>
                        <a:cs typeface="Arial"/>
                      </a:endParaRPr>
                    </a:p>
                  </a:txBody>
                  <a:tcPr marL="72443" marR="72443" marT="0" marB="0"/>
                </a:tc>
                <a:tc>
                  <a:txBody>
                    <a:bodyPr/>
                    <a:lstStyle/>
                    <a:p>
                      <a:pPr marL="0" marR="0">
                        <a:spcBef>
                          <a:spcPts val="0"/>
                        </a:spcBef>
                        <a:spcAft>
                          <a:spcPts val="0"/>
                        </a:spcAft>
                      </a:pPr>
                      <a:r>
                        <a:rPr lang="en-US" sz="1800" dirty="0">
                          <a:solidFill>
                            <a:schemeClr val="tx1"/>
                          </a:solidFill>
                          <a:latin typeface="Arial"/>
                          <a:cs typeface="Arial"/>
                        </a:rPr>
                        <a:t>Assemble the Team/Engage Leadership</a:t>
                      </a:r>
                      <a:endParaRPr lang="en-US" sz="1800" dirty="0">
                        <a:latin typeface="Arial"/>
                        <a:cs typeface="Arial"/>
                      </a:endParaRPr>
                    </a:p>
                    <a:p>
                      <a:pPr marL="0" marR="0">
                        <a:spcBef>
                          <a:spcPts val="0"/>
                        </a:spcBef>
                        <a:spcAft>
                          <a:spcPts val="0"/>
                        </a:spcAft>
                      </a:pPr>
                      <a:r>
                        <a:rPr lang="en-US" sz="1800" dirty="0">
                          <a:latin typeface="Arial"/>
                          <a:cs typeface="Arial"/>
                        </a:rPr>
                        <a:t>Identify Defects Through </a:t>
                      </a:r>
                      <a:r>
                        <a:rPr lang="en-US" sz="1800" dirty="0" err="1">
                          <a:latin typeface="Arial"/>
                          <a:cs typeface="Arial"/>
                        </a:rPr>
                        <a:t>Sensemaking</a:t>
                      </a:r>
                      <a:r>
                        <a:rPr lang="en-US" sz="1800" dirty="0">
                          <a:latin typeface="Arial"/>
                          <a:cs typeface="Arial"/>
                        </a:rPr>
                        <a:t> Understand the Science of Safety</a:t>
                      </a:r>
                      <a:endParaRPr lang="en-US" sz="1800" dirty="0">
                        <a:latin typeface="Arial"/>
                        <a:ea typeface="Cambria"/>
                        <a:cs typeface="Arial"/>
                      </a:endParaRPr>
                    </a:p>
                  </a:txBody>
                  <a:tcPr marL="72443" marR="72443" marT="0" marB="0"/>
                </a:tc>
                <a:extLst>
                  <a:ext uri="{0D108BD9-81ED-4DB2-BD59-A6C34878D82A}">
                    <a16:rowId xmlns="" xmlns:a16="http://schemas.microsoft.com/office/drawing/2014/main" val="10002"/>
                  </a:ext>
                </a:extLst>
              </a:tr>
              <a:tr h="651164">
                <a:tc>
                  <a:txBody>
                    <a:bodyPr/>
                    <a:lstStyle/>
                    <a:p>
                      <a:pPr marL="0" marR="0">
                        <a:spcBef>
                          <a:spcPts val="0"/>
                        </a:spcBef>
                        <a:spcAft>
                          <a:spcPts val="0"/>
                        </a:spcAft>
                      </a:pPr>
                      <a:r>
                        <a:rPr lang="en-US" sz="1800" dirty="0">
                          <a:latin typeface="Arial"/>
                          <a:cs typeface="Arial"/>
                        </a:rPr>
                        <a:t>Step 7. Develop a plan for sustained</a:t>
                      </a:r>
                      <a:r>
                        <a:rPr lang="en-US" sz="1800" baseline="0" dirty="0">
                          <a:latin typeface="Arial"/>
                          <a:cs typeface="Arial"/>
                        </a:rPr>
                        <a:t> </a:t>
                      </a:r>
                      <a:r>
                        <a:rPr lang="en-US" sz="1800" dirty="0">
                          <a:latin typeface="Arial"/>
                          <a:cs typeface="Arial"/>
                        </a:rPr>
                        <a:t>improvement.</a:t>
                      </a:r>
                      <a:endParaRPr lang="en-US" sz="1800" dirty="0">
                        <a:latin typeface="Arial"/>
                        <a:ea typeface="Cambria"/>
                        <a:cs typeface="Arial"/>
                      </a:endParaRPr>
                    </a:p>
                  </a:txBody>
                  <a:tcPr marL="72443" marR="72443" marT="0" marB="0"/>
                </a:tc>
                <a:tc>
                  <a:txBody>
                    <a:bodyPr/>
                    <a:lstStyle/>
                    <a:p>
                      <a:pPr marL="0" marR="0">
                        <a:spcBef>
                          <a:spcPts val="0"/>
                        </a:spcBef>
                        <a:spcAft>
                          <a:spcPts val="0"/>
                        </a:spcAft>
                      </a:pPr>
                      <a:r>
                        <a:rPr lang="en-US" sz="1800" dirty="0">
                          <a:latin typeface="Arial"/>
                          <a:cs typeface="Arial"/>
                        </a:rPr>
                        <a:t>Understand the Science of Safety</a:t>
                      </a:r>
                      <a:endParaRPr lang="en-US" sz="1800" dirty="0">
                        <a:latin typeface="Arial"/>
                        <a:ea typeface="Cambria"/>
                        <a:cs typeface="Arial"/>
                      </a:endParaRPr>
                    </a:p>
                  </a:txBody>
                  <a:tcPr marL="72443" marR="72443" marT="0" marB="0"/>
                </a:tc>
                <a:extLst>
                  <a:ext uri="{0D108BD9-81ED-4DB2-BD59-A6C34878D82A}">
                    <a16:rowId xmlns="" xmlns:a16="http://schemas.microsoft.com/office/drawing/2014/main" val="10003"/>
                  </a:ext>
                </a:extLst>
              </a:tr>
              <a:tr h="651164">
                <a:tc>
                  <a:txBody>
                    <a:bodyPr/>
                    <a:lstStyle/>
                    <a:p>
                      <a:pPr marL="0" marR="0">
                        <a:spcBef>
                          <a:spcPts val="0"/>
                        </a:spcBef>
                        <a:spcAft>
                          <a:spcPts val="0"/>
                        </a:spcAft>
                      </a:pPr>
                      <a:r>
                        <a:rPr lang="en-US" sz="1800" dirty="0">
                          <a:latin typeface="Arial"/>
                          <a:cs typeface="Arial"/>
                        </a:rPr>
                        <a:t>Step 8. Develop a communication plan.</a:t>
                      </a:r>
                      <a:endParaRPr lang="en-US" sz="1800" dirty="0">
                        <a:latin typeface="Arial"/>
                        <a:ea typeface="Cambria"/>
                        <a:cs typeface="Arial"/>
                      </a:endParaRPr>
                    </a:p>
                  </a:txBody>
                  <a:tcPr marL="72443" marR="72443" marT="0" marB="0"/>
                </a:tc>
                <a:tc>
                  <a:txBody>
                    <a:bodyPr/>
                    <a:lstStyle/>
                    <a:p>
                      <a:pPr marL="0" marR="0">
                        <a:spcBef>
                          <a:spcPts val="0"/>
                        </a:spcBef>
                        <a:spcAft>
                          <a:spcPts val="0"/>
                        </a:spcAft>
                      </a:pPr>
                      <a:r>
                        <a:rPr lang="en-US" sz="1800" dirty="0">
                          <a:solidFill>
                            <a:schemeClr val="tx1"/>
                          </a:solidFill>
                          <a:latin typeface="Arial"/>
                          <a:cs typeface="Arial"/>
                        </a:rPr>
                        <a:t>Assemble the Team/Engage Leadership</a:t>
                      </a:r>
                      <a:endParaRPr lang="en-US" sz="1800" dirty="0">
                        <a:latin typeface="Arial"/>
                        <a:cs typeface="Arial"/>
                      </a:endParaRPr>
                    </a:p>
                    <a:p>
                      <a:pPr marL="0" marR="0">
                        <a:spcBef>
                          <a:spcPts val="0"/>
                        </a:spcBef>
                        <a:spcAft>
                          <a:spcPts val="0"/>
                        </a:spcAft>
                      </a:pPr>
                      <a:r>
                        <a:rPr lang="en-US" sz="1800" dirty="0">
                          <a:latin typeface="Arial"/>
                          <a:cs typeface="Arial"/>
                        </a:rPr>
                        <a:t>Identify Defects Through Sensemaking</a:t>
                      </a:r>
                      <a:endParaRPr lang="en-US" sz="1800" dirty="0">
                        <a:latin typeface="Arial"/>
                        <a:ea typeface="Cambria"/>
                        <a:cs typeface="Arial"/>
                      </a:endParaRPr>
                    </a:p>
                  </a:txBody>
                  <a:tcPr marL="72443" marR="72443" marT="0" marB="0"/>
                </a:tc>
                <a:extLst>
                  <a:ext uri="{0D108BD9-81ED-4DB2-BD59-A6C34878D82A}">
                    <a16:rowId xmlns="" xmlns:a16="http://schemas.microsoft.com/office/drawing/2014/main" val="10004"/>
                  </a:ext>
                </a:extLst>
              </a:tr>
            </a:tbl>
          </a:graphicData>
        </a:graphic>
      </p:graphicFrame>
      <p:pic>
        <p:nvPicPr>
          <p:cNvPr id="3" name="Picture 2" descr="TeamSTEPPS penguin and logo"/>
          <p:cNvPicPr>
            <a:picLocks noChangeAspect="1"/>
          </p:cNvPicPr>
          <p:nvPr/>
        </p:nvPicPr>
        <p:blipFill>
          <a:blip r:embed="rId3"/>
          <a:stretch>
            <a:fillRect/>
          </a:stretch>
        </p:blipFill>
        <p:spPr>
          <a:xfrm>
            <a:off x="76200" y="5029200"/>
            <a:ext cx="4950381" cy="1408298"/>
          </a:xfrm>
          <a:prstGeom prst="rect">
            <a:avLst/>
          </a:prstGeom>
        </p:spPr>
      </p:pic>
      <p:sp>
        <p:nvSpPr>
          <p:cNvPr id="8"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26</a:t>
            </a:fld>
            <a:endParaRPr lang="en-US"/>
          </a:p>
        </p:txBody>
      </p:sp>
      <p:sp>
        <p:nvSpPr>
          <p:cNvPr id="9"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Tree>
    <p:extLst>
      <p:ext uri="{BB962C8B-B14F-4D97-AF65-F5344CB8AC3E}">
        <p14:creationId xmlns:p14="http://schemas.microsoft.com/office/powerpoint/2010/main" val="164798954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CUSP Results</a:t>
            </a:r>
          </a:p>
        </p:txBody>
      </p:sp>
      <p:sp>
        <p:nvSpPr>
          <p:cNvPr id="3" name="Content Placeholder 2"/>
          <p:cNvSpPr>
            <a:spLocks noGrp="1"/>
          </p:cNvSpPr>
          <p:nvPr>
            <p:ph idx="1"/>
          </p:nvPr>
        </p:nvSpPr>
        <p:spPr>
          <a:xfrm>
            <a:off x="304800" y="762000"/>
            <a:ext cx="8229600" cy="5364163"/>
          </a:xfrm>
        </p:spPr>
        <p:txBody>
          <a:bodyPr/>
          <a:lstStyle/>
          <a:p>
            <a:pPr lvl="0"/>
            <a:r>
              <a:rPr lang="en-US" dirty="0"/>
              <a:t>Heightened engagement of staff </a:t>
            </a:r>
            <a:br>
              <a:rPr lang="en-US" dirty="0"/>
            </a:br>
            <a:r>
              <a:rPr lang="en-US" dirty="0"/>
              <a:t>and senior leaders</a:t>
            </a:r>
          </a:p>
          <a:p>
            <a:pPr lvl="0"/>
            <a:r>
              <a:rPr lang="en-US" dirty="0"/>
              <a:t>Improved communication among</a:t>
            </a:r>
            <a:br>
              <a:rPr lang="en-US" dirty="0"/>
            </a:br>
            <a:r>
              <a:rPr lang="en-US" dirty="0"/>
              <a:t> care team members</a:t>
            </a:r>
          </a:p>
          <a:p>
            <a:pPr lvl="0"/>
            <a:r>
              <a:rPr lang="en-US" dirty="0"/>
              <a:t>Shared mental models</a:t>
            </a:r>
          </a:p>
          <a:p>
            <a:pPr lvl="0"/>
            <a:r>
              <a:rPr lang="en-US" dirty="0"/>
              <a:t>Expanded knowledge of potential </a:t>
            </a:r>
            <a:br>
              <a:rPr lang="en-US" dirty="0"/>
            </a:br>
            <a:r>
              <a:rPr lang="en-US" dirty="0"/>
              <a:t>hazards and barriers to safety</a:t>
            </a:r>
          </a:p>
          <a:p>
            <a:pPr lvl="0"/>
            <a:r>
              <a:rPr lang="en-US" dirty="0"/>
              <a:t>Collaborative focus on </a:t>
            </a:r>
            <a:br>
              <a:rPr lang="en-US" dirty="0"/>
            </a:br>
            <a:r>
              <a:rPr lang="en-US" dirty="0"/>
              <a:t>systems of care</a:t>
            </a:r>
          </a:p>
        </p:txBody>
      </p:sp>
      <p:pic>
        <p:nvPicPr>
          <p:cNvPr id="4" name="Picture 3" descr="An arrow sweeping upward to depict CUSP results that build on each other."/>
          <p:cNvPicPr>
            <a:picLocks noChangeAspect="1"/>
          </p:cNvPicPr>
          <p:nvPr/>
        </p:nvPicPr>
        <p:blipFill>
          <a:blip r:embed="rId3"/>
          <a:stretch>
            <a:fillRect/>
          </a:stretch>
        </p:blipFill>
        <p:spPr>
          <a:xfrm>
            <a:off x="3571773" y="1066800"/>
            <a:ext cx="5572227" cy="4639458"/>
          </a:xfrm>
          <a:prstGeom prst="rect">
            <a:avLst/>
          </a:prstGeom>
        </p:spPr>
      </p:pic>
      <p:sp>
        <p:nvSpPr>
          <p:cNvPr id="6"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27</a:t>
            </a:fld>
            <a:endParaRPr lang="en-US" dirty="0"/>
          </a:p>
        </p:txBody>
      </p:sp>
      <p:sp>
        <p:nvSpPr>
          <p:cNvPr id="7"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
        <p:nvSpPr>
          <p:cNvPr id="9" name="Date Placeholder 1"/>
          <p:cNvSpPr>
            <a:spLocks noGrp="1"/>
          </p:cNvSpPr>
          <p:nvPr>
            <p:ph type="dt" sz="half" idx="10"/>
          </p:nvPr>
        </p:nvSpPr>
        <p:spPr>
          <a:xfrm>
            <a:off x="457200" y="6356350"/>
            <a:ext cx="2895600" cy="365125"/>
          </a:xfrm>
        </p:spPr>
        <p:txBody>
          <a:bodyPr/>
          <a:lstStyle/>
          <a:p>
            <a:r>
              <a:rPr lang="en-US" dirty="0"/>
              <a:t>AHRQ Safety Program for Perinatal Care</a:t>
            </a:r>
          </a:p>
        </p:txBody>
      </p:sp>
    </p:spTree>
    <p:extLst>
      <p:ext uri="{BB962C8B-B14F-4D97-AF65-F5344CB8AC3E}">
        <p14:creationId xmlns:p14="http://schemas.microsoft.com/office/powerpoint/2010/main" val="340296063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a:t>
            </a:r>
          </a:p>
        </p:txBody>
      </p:sp>
      <p:sp>
        <p:nvSpPr>
          <p:cNvPr id="3" name="Content Placeholder 2"/>
          <p:cNvSpPr>
            <a:spLocks noGrp="1"/>
          </p:cNvSpPr>
          <p:nvPr>
            <p:ph idx="1"/>
          </p:nvPr>
        </p:nvSpPr>
        <p:spPr>
          <a:xfrm>
            <a:off x="457200" y="960437"/>
            <a:ext cx="8229600" cy="5364163"/>
          </a:xfrm>
        </p:spPr>
        <p:txBody>
          <a:bodyPr/>
          <a:lstStyle/>
          <a:p>
            <a:pPr lvl="0"/>
            <a:r>
              <a:rPr lang="en-US" dirty="0"/>
              <a:t>CUSP integrates with and supports a broad range of quality and safety models </a:t>
            </a:r>
          </a:p>
          <a:p>
            <a:pPr lvl="0"/>
            <a:r>
              <a:rPr lang="en-US" dirty="0"/>
              <a:t>Communication is cited as a root cause of most errors</a:t>
            </a:r>
          </a:p>
          <a:p>
            <a:pPr lvl="0"/>
            <a:r>
              <a:rPr lang="en-US" dirty="0"/>
              <a:t>Individuals across an organization can use CUSP and expect measurable results</a:t>
            </a:r>
          </a:p>
        </p:txBody>
      </p:sp>
      <p:sp>
        <p:nvSpPr>
          <p:cNvPr id="5"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28</a:t>
            </a:fld>
            <a:endParaRPr lang="en-US" dirty="0"/>
          </a:p>
        </p:txBody>
      </p:sp>
      <p:sp>
        <p:nvSpPr>
          <p:cNvPr id="6"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
        <p:nvSpPr>
          <p:cNvPr id="8" name="Date Placeholder 1"/>
          <p:cNvSpPr>
            <a:spLocks noGrp="1"/>
          </p:cNvSpPr>
          <p:nvPr>
            <p:ph type="dt" sz="half" idx="10"/>
          </p:nvPr>
        </p:nvSpPr>
        <p:spPr>
          <a:xfrm>
            <a:off x="457200" y="6356350"/>
            <a:ext cx="2895600" cy="365125"/>
          </a:xfrm>
        </p:spPr>
        <p:txBody>
          <a:bodyPr/>
          <a:lstStyle/>
          <a:p>
            <a:r>
              <a:rPr lang="en-US" dirty="0"/>
              <a:t>AHRQ Safety Program for Perinatal Care</a:t>
            </a:r>
          </a:p>
        </p:txBody>
      </p:sp>
    </p:spTree>
    <p:extLst>
      <p:ext uri="{BB962C8B-B14F-4D97-AF65-F5344CB8AC3E}">
        <p14:creationId xmlns:p14="http://schemas.microsoft.com/office/powerpoint/2010/main" val="351023812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3" name="Content Placeholder 2"/>
          <p:cNvSpPr>
            <a:spLocks noGrp="1"/>
          </p:cNvSpPr>
          <p:nvPr>
            <p:ph sz="quarter" idx="4294967295"/>
          </p:nvPr>
        </p:nvSpPr>
        <p:spPr>
          <a:xfrm>
            <a:off x="381000" y="1447800"/>
            <a:ext cx="8153400" cy="4419600"/>
          </a:xfrm>
        </p:spPr>
        <p:txBody>
          <a:bodyPr>
            <a:noAutofit/>
          </a:bodyPr>
          <a:lstStyle/>
          <a:p>
            <a:pPr marL="457200" indent="-457200">
              <a:buFont typeface="+mj-lt"/>
              <a:buAutoNum type="arabicPeriod"/>
            </a:pPr>
            <a:r>
              <a:rPr lang="en-US" sz="2000" dirty="0"/>
              <a:t>Health Research &amp; Educational Trust, Johns Hopkins University Quality and Safety Research Group, Michigan Health &amp; Hospital Association Keystone Center for Patient Safety and Quality. Eliminating CLABSI: A National Patient Safety Imperative. A Progress Report on the National On the CUSP: Stop BSI Project. AHRQ Publication No. 11-0037-EF. Rockville, MD: Agency for Healthcare Research and Quality; April 2011.</a:t>
            </a:r>
          </a:p>
          <a:p>
            <a:pPr marL="457200" lvl="0" indent="-457200">
              <a:buFont typeface="+mj-lt"/>
              <a:buAutoNum type="arabicPeriod"/>
            </a:pPr>
            <a:r>
              <a:rPr lang="en-US" sz="2000" dirty="0" err="1"/>
              <a:t>Kotter</a:t>
            </a:r>
            <a:r>
              <a:rPr lang="en-US" sz="2000" dirty="0"/>
              <a:t> J, </a:t>
            </a:r>
            <a:r>
              <a:rPr lang="en-US" sz="2000" dirty="0" err="1"/>
              <a:t>Rathgeber</a:t>
            </a:r>
            <a:r>
              <a:rPr lang="en-US" sz="2000" dirty="0"/>
              <a:t> H. Our Iceberg Is Melting: Changing and Succeeding Under Any Conditions: 1st ed. New York; St. Martin's Press; 2006.</a:t>
            </a:r>
          </a:p>
          <a:p>
            <a:pPr marL="457200" lvl="0" indent="-457200">
              <a:buFont typeface="+mj-lt"/>
              <a:buAutoNum type="arabicPeriod"/>
            </a:pPr>
            <a:r>
              <a:rPr lang="en-US" sz="2000" dirty="0"/>
              <a:t>Griffith S. Just Culture. Plano, TX: Outcome Engineering; 2011.</a:t>
            </a:r>
          </a:p>
          <a:p>
            <a:pPr marL="457200" indent="-457200">
              <a:buFont typeface="+mj-lt"/>
              <a:buAutoNum type="arabicPeriod"/>
            </a:pPr>
            <a:r>
              <a:rPr lang="en-US" sz="2000" dirty="0"/>
              <a:t>Agency for Healthcare Research and Quality, Department of Defense. </a:t>
            </a:r>
            <a:r>
              <a:rPr lang="en-US" sz="2000" dirty="0" err="1"/>
              <a:t>TeamSTEPPS</a:t>
            </a:r>
            <a:r>
              <a:rPr lang="en-US" sz="2000" dirty="0" smtClean="0"/>
              <a:t>. </a:t>
            </a:r>
            <a:r>
              <a:rPr lang="en-US" sz="2000" u="sng" dirty="0">
                <a:hlinkClick r:id="rId3"/>
              </a:rPr>
              <a:t>http://www.ahrq.gov/professionals/education/curriculum-tools/teamstepps/index.html</a:t>
            </a:r>
            <a:r>
              <a:rPr lang="en-US" sz="2000" dirty="0"/>
              <a:t>.</a:t>
            </a:r>
          </a:p>
        </p:txBody>
      </p:sp>
      <p:sp>
        <p:nvSpPr>
          <p:cNvPr id="5"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29</a:t>
            </a:fld>
            <a:endParaRPr lang="en-US"/>
          </a:p>
        </p:txBody>
      </p:sp>
      <p:sp>
        <p:nvSpPr>
          <p:cNvPr id="6"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Tree>
    <p:extLst>
      <p:ext uri="{BB962C8B-B14F-4D97-AF65-F5344CB8AC3E}">
        <p14:creationId xmlns:p14="http://schemas.microsoft.com/office/powerpoint/2010/main" val="73980981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685800"/>
          </a:xfrm>
        </p:spPr>
        <p:txBody>
          <a:bodyPr>
            <a:normAutofit fontScale="90000"/>
          </a:bodyPr>
          <a:lstStyle/>
          <a:p>
            <a:r>
              <a:rPr lang="en-US" dirty="0"/>
              <a:t>Learning Objectives</a:t>
            </a:r>
          </a:p>
        </p:txBody>
      </p:sp>
      <p:pic>
        <p:nvPicPr>
          <p:cNvPr id="3" name="Picture 2" descr="Slide diagrams four steps going up from left to right. The “SAY” portion at left narrates the text in each of the four steps" title="Learning Objectives"/>
          <p:cNvPicPr>
            <a:picLocks noChangeAspect="1"/>
          </p:cNvPicPr>
          <p:nvPr/>
        </p:nvPicPr>
        <p:blipFill>
          <a:blip r:embed="rId3"/>
          <a:stretch>
            <a:fillRect/>
          </a:stretch>
        </p:blipFill>
        <p:spPr>
          <a:xfrm>
            <a:off x="398926" y="1462869"/>
            <a:ext cx="8346147" cy="3932261"/>
          </a:xfrm>
          <a:prstGeom prst="rect">
            <a:avLst/>
          </a:prstGeom>
        </p:spPr>
      </p:pic>
      <p:sp>
        <p:nvSpPr>
          <p:cNvPr id="20"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3</a:t>
            </a:fld>
            <a:endParaRPr lang="en-US"/>
          </a:p>
        </p:txBody>
      </p:sp>
      <p:sp>
        <p:nvSpPr>
          <p:cNvPr id="21" name="Date Placeholder 1"/>
          <p:cNvSpPr>
            <a:spLocks noGrp="1"/>
          </p:cNvSpPr>
          <p:nvPr>
            <p:ph type="dt" sz="half" idx="10"/>
          </p:nvPr>
        </p:nvSpPr>
        <p:spPr>
          <a:xfrm>
            <a:off x="457200" y="6356350"/>
            <a:ext cx="2895600" cy="365125"/>
          </a:xfrm>
        </p:spPr>
        <p:txBody>
          <a:bodyPr/>
          <a:lstStyle/>
          <a:p>
            <a:r>
              <a:rPr lang="en-US" dirty="0"/>
              <a:t>AHRQ Safety Program for Perinatal Care</a:t>
            </a:r>
          </a:p>
        </p:txBody>
      </p:sp>
    </p:spTree>
    <p:extLst>
      <p:ext uri="{BB962C8B-B14F-4D97-AF65-F5344CB8AC3E}">
        <p14:creationId xmlns:p14="http://schemas.microsoft.com/office/powerpoint/2010/main" val="189495812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Disclaimers</a:t>
            </a:r>
          </a:p>
        </p:txBody>
      </p:sp>
      <p:sp>
        <p:nvSpPr>
          <p:cNvPr id="5" name="Content Placeholder 4"/>
          <p:cNvSpPr>
            <a:spLocks noGrp="1"/>
          </p:cNvSpPr>
          <p:nvPr>
            <p:ph sz="quarter" idx="4294967295"/>
          </p:nvPr>
        </p:nvSpPr>
        <p:spPr>
          <a:xfrm>
            <a:off x="533400" y="990600"/>
            <a:ext cx="8153400" cy="3108543"/>
          </a:xfrm>
          <a:prstGeom prst="rect">
            <a:avLst/>
          </a:prstGeom>
        </p:spPr>
        <p:txBody>
          <a:bodyPr wrap="square">
            <a:spAutoFit/>
          </a:bodyPr>
          <a:lstStyle/>
          <a:p>
            <a:pPr marL="0" indent="0">
              <a:spcBef>
                <a:spcPts val="1200"/>
              </a:spcBef>
              <a:buNone/>
            </a:pPr>
            <a:r>
              <a:rPr lang="en-US" sz="1600" dirty="0"/>
              <a:t>Every effort was made to ensure the accuracy and completeness of this resource. However, the U.S. Department of Health and Human Services makes no warranties regarding errors or omissions and assumes no responsibility or liability for loss or damage resulting from the use of information contained within. </a:t>
            </a:r>
          </a:p>
          <a:p>
            <a:pPr marL="0" indent="0">
              <a:spcBef>
                <a:spcPts val="1200"/>
              </a:spcBef>
              <a:buNone/>
            </a:pPr>
            <a:r>
              <a:rPr lang="en-US" sz="1600" dirty="0"/>
              <a:t>The U.S. Department of Health and Human Services cannot endorse, or appear to endorse derivate or excerpted materials, and it cannot be held liable for the content or use of adapted resources. Any adaptations of this resource must include a disclaimer to this effect.</a:t>
            </a:r>
            <a:r>
              <a:rPr lang="en-US" sz="1600" b="1" dirty="0"/>
              <a:t> </a:t>
            </a:r>
          </a:p>
          <a:p>
            <a:pPr marL="0" indent="0">
              <a:spcBef>
                <a:spcPts val="1200"/>
              </a:spcBef>
              <a:buNone/>
            </a:pPr>
            <a:r>
              <a:rPr lang="en-US" sz="1600" dirty="0"/>
              <a:t>Reference to any specific commercial products, process, service, manufacturer, company, or trademark does not constitute endorsement or recommendation by the U.S. Government, HHS, or AHRQ of the linked Web resources or the information, products, or services contained therein. The Agency does not exercise any control over the content on these sites. </a:t>
            </a:r>
            <a:endParaRPr lang="en-US" sz="1600" b="1" dirty="0"/>
          </a:p>
        </p:txBody>
      </p:sp>
      <p:sp>
        <p:nvSpPr>
          <p:cNvPr id="6"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30</a:t>
            </a:fld>
            <a:endParaRPr lang="en-US" dirty="0"/>
          </a:p>
        </p:txBody>
      </p:sp>
      <p:sp>
        <p:nvSpPr>
          <p:cNvPr id="7"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Tree>
    <p:extLst>
      <p:ext uri="{BB962C8B-B14F-4D97-AF65-F5344CB8AC3E}">
        <p14:creationId xmlns:p14="http://schemas.microsoft.com/office/powerpoint/2010/main" val="459701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 Your Hospital Safe?</a:t>
            </a:r>
          </a:p>
        </p:txBody>
      </p:sp>
      <p:sp>
        <p:nvSpPr>
          <p:cNvPr id="3" name="Content Placeholder 2"/>
          <p:cNvSpPr>
            <a:spLocks noGrp="1"/>
          </p:cNvSpPr>
          <p:nvPr>
            <p:ph idx="1"/>
          </p:nvPr>
        </p:nvSpPr>
        <p:spPr/>
        <p:txBody>
          <a:bodyPr>
            <a:normAutofit/>
          </a:bodyPr>
          <a:lstStyle/>
          <a:p>
            <a:r>
              <a:rPr lang="en-US" sz="3000" dirty="0"/>
              <a:t>Would you want a loved one to be a patient at your hospital? Your unit?</a:t>
            </a:r>
          </a:p>
          <a:p>
            <a:r>
              <a:rPr lang="en-US" sz="3000" dirty="0"/>
              <a:t>Would you want to be a patient in the unit where you work?</a:t>
            </a:r>
          </a:p>
          <a:p>
            <a:r>
              <a:rPr lang="en-US" sz="3000" dirty="0"/>
              <a:t>Can you say with 100 percent certainty that you believe that your hospital does everything it can to protect its patients?</a:t>
            </a:r>
          </a:p>
        </p:txBody>
      </p:sp>
      <p:pic>
        <p:nvPicPr>
          <p:cNvPr id="4" name="Picture 3" descr="A patient in a hospital bed surrounded by a family member and two clinician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27959" y="4051075"/>
            <a:ext cx="3764281" cy="2806925"/>
          </a:xfrm>
          <a:prstGeom prst="rect">
            <a:avLst/>
          </a:prstGeom>
        </p:spPr>
      </p:pic>
      <p:sp>
        <p:nvSpPr>
          <p:cNvPr id="7"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4</a:t>
            </a:fld>
            <a:endParaRPr lang="en-US"/>
          </a:p>
        </p:txBody>
      </p:sp>
      <p:sp>
        <p:nvSpPr>
          <p:cNvPr id="8"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
        <p:nvSpPr>
          <p:cNvPr id="10" name="Date Placeholder 1"/>
          <p:cNvSpPr>
            <a:spLocks noGrp="1"/>
          </p:cNvSpPr>
          <p:nvPr>
            <p:ph type="dt" sz="half" idx="10"/>
          </p:nvPr>
        </p:nvSpPr>
        <p:spPr>
          <a:xfrm>
            <a:off x="457200" y="6356350"/>
            <a:ext cx="2895600" cy="365125"/>
          </a:xfrm>
        </p:spPr>
        <p:txBody>
          <a:bodyPr/>
          <a:lstStyle/>
          <a:p>
            <a:r>
              <a:rPr lang="en-US" dirty="0"/>
              <a:t>AHRQ Safety Program for Perinatal Care</a:t>
            </a:r>
          </a:p>
        </p:txBody>
      </p:sp>
    </p:spTree>
    <p:extLst>
      <p:ext uri="{BB962C8B-B14F-4D97-AF65-F5344CB8AC3E}">
        <p14:creationId xmlns:p14="http://schemas.microsoft.com/office/powerpoint/2010/main" val="376407853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a:t>Safety Program for Perinatal Care</a:t>
            </a:r>
          </a:p>
        </p:txBody>
      </p:sp>
      <p:pic>
        <p:nvPicPr>
          <p:cNvPr id="3" name="Picture 2" descr="Built on the foundation of TeamSTEPPS training, the AHRQ Safety Program for Perinatal Care or SPPC is built around three program pillars: &#10;1. Foster a culture of teamwork and communication &#10;2. Implement perinatal safety bundles &#10;3. Establish a program of in situ simulations &#10;The first program pillar provides general principles and approaches to fostering unit-based approaches for patient safety related to teamwork and communication. CUSP is the framework for this program pil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85" y="1828800"/>
            <a:ext cx="8722215" cy="330098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extLst/>
        </p:spPr>
      </p:pic>
      <p:sp>
        <p:nvSpPr>
          <p:cNvPr id="5"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5</a:t>
            </a:fld>
            <a:endParaRPr lang="en-US"/>
          </a:p>
        </p:txBody>
      </p:sp>
      <p:sp>
        <p:nvSpPr>
          <p:cNvPr id="6"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Tree>
    <p:extLst>
      <p:ext uri="{BB962C8B-B14F-4D97-AF65-F5344CB8AC3E}">
        <p14:creationId xmlns:p14="http://schemas.microsoft.com/office/powerpoint/2010/main" val="3559656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SPPC CUSP Modules</a:t>
            </a:r>
          </a:p>
        </p:txBody>
      </p:sp>
      <p:sp>
        <p:nvSpPr>
          <p:cNvPr id="2" name="Content Placeholder 1"/>
          <p:cNvSpPr>
            <a:spLocks noGrp="1"/>
          </p:cNvSpPr>
          <p:nvPr>
            <p:ph idx="1"/>
          </p:nvPr>
        </p:nvSpPr>
        <p:spPr>
          <a:xfrm>
            <a:off x="3200400" y="1143000"/>
            <a:ext cx="5486400" cy="5364163"/>
          </a:xfrm>
        </p:spPr>
        <p:txBody>
          <a:bodyPr>
            <a:normAutofit lnSpcReduction="10000"/>
          </a:bodyPr>
          <a:lstStyle/>
          <a:p>
            <a:r>
              <a:rPr lang="en-US" dirty="0"/>
              <a:t>Learn About CUSP</a:t>
            </a:r>
          </a:p>
          <a:p>
            <a:r>
              <a:rPr lang="en-US" dirty="0"/>
              <a:t>Assemble the Team/Engage Leadership</a:t>
            </a:r>
          </a:p>
          <a:p>
            <a:r>
              <a:rPr lang="en-US" dirty="0"/>
              <a:t>Understand the Science of Safety</a:t>
            </a:r>
          </a:p>
          <a:p>
            <a:r>
              <a:rPr lang="en-US" dirty="0" err="1"/>
              <a:t>Sensemaking</a:t>
            </a:r>
            <a:r>
              <a:rPr lang="en-US" dirty="0"/>
              <a:t> and Learn From Defects </a:t>
            </a:r>
          </a:p>
          <a:p>
            <a:r>
              <a:rPr lang="en-US" dirty="0"/>
              <a:t>Implement Teamwork and Communication</a:t>
            </a:r>
          </a:p>
          <a:p>
            <a:r>
              <a:rPr lang="en-US" dirty="0"/>
              <a:t>Engage Patients and Families</a:t>
            </a:r>
          </a:p>
        </p:txBody>
      </p:sp>
      <p:pic>
        <p:nvPicPr>
          <p:cNvPr id="8" name="Picture 7" descr="Foster a culture of teamwork and communication "/>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68799" b="19783"/>
          <a:stretch/>
        </p:blipFill>
        <p:spPr bwMode="auto">
          <a:xfrm>
            <a:off x="193185" y="1295400"/>
            <a:ext cx="2721465" cy="997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a:spLocks noGrp="1"/>
          </p:cNvSpPr>
          <p:nvPr>
            <p:ph type="sldNum" sz="quarter" idx="12"/>
          </p:nvPr>
        </p:nvSpPr>
        <p:spPr/>
        <p:txBody>
          <a:bodyPr/>
          <a:lstStyle/>
          <a:p>
            <a:fld id="{6176A158-48B8-4A8B-BAA0-8528EB6C1A99}" type="slidenum">
              <a:rPr lang="en-US" smtClean="0"/>
              <a:t>6</a:t>
            </a:fld>
            <a:endParaRPr lang="en-US"/>
          </a:p>
        </p:txBody>
      </p:sp>
      <p:sp>
        <p:nvSpPr>
          <p:cNvPr id="10"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Tree>
    <p:extLst>
      <p:ext uri="{BB962C8B-B14F-4D97-AF65-F5344CB8AC3E}">
        <p14:creationId xmlns:p14="http://schemas.microsoft.com/office/powerpoint/2010/main" val="3728420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
            <a:ext cx="9144000" cy="685800"/>
          </a:xfrm>
        </p:spPr>
        <p:txBody>
          <a:bodyPr>
            <a:noAutofit/>
          </a:bodyPr>
          <a:lstStyle/>
          <a:p>
            <a:pPr>
              <a:lnSpc>
                <a:spcPts val="2800"/>
              </a:lnSpc>
              <a:spcBef>
                <a:spcPts val="600"/>
              </a:spcBef>
            </a:pPr>
            <a:r>
              <a:rPr lang="en-US" sz="3000" dirty="0"/>
              <a:t>CUSP Aligns With and Supports </a:t>
            </a:r>
            <a:br>
              <a:rPr lang="en-US" sz="3000" dirty="0"/>
            </a:br>
            <a:r>
              <a:rPr lang="en-US" sz="3000" dirty="0"/>
              <a:t>Other Quality and Safety Tools</a:t>
            </a:r>
            <a:endParaRPr lang="en-US" sz="3000" baseline="30000" dirty="0"/>
          </a:p>
        </p:txBody>
      </p:sp>
      <p:sp>
        <p:nvSpPr>
          <p:cNvPr id="3" name="Content Placeholder 2"/>
          <p:cNvSpPr>
            <a:spLocks noGrp="1"/>
          </p:cNvSpPr>
          <p:nvPr>
            <p:ph idx="1"/>
          </p:nvPr>
        </p:nvSpPr>
        <p:spPr/>
        <p:txBody>
          <a:bodyPr>
            <a:normAutofit/>
          </a:bodyPr>
          <a:lstStyle/>
          <a:p>
            <a:pPr lvl="0">
              <a:spcBef>
                <a:spcPts val="600"/>
              </a:spcBef>
            </a:pPr>
            <a:r>
              <a:rPr lang="en-US" dirty="0" err="1"/>
              <a:t>Kotter’s</a:t>
            </a:r>
            <a:r>
              <a:rPr lang="en-US" dirty="0"/>
              <a:t> 8 Step Process for Leading Change</a:t>
            </a:r>
          </a:p>
          <a:p>
            <a:pPr lvl="0">
              <a:spcBef>
                <a:spcPts val="500"/>
              </a:spcBef>
            </a:pPr>
            <a:r>
              <a:rPr lang="en-US" dirty="0" err="1"/>
              <a:t>TeamSTEPPS</a:t>
            </a:r>
            <a:r>
              <a:rPr lang="en-US" baseline="30000" dirty="0"/>
              <a:t>®</a:t>
            </a:r>
            <a:r>
              <a:rPr lang="en-US" dirty="0"/>
              <a:t> </a:t>
            </a:r>
          </a:p>
          <a:p>
            <a:pPr lvl="0">
              <a:spcBef>
                <a:spcPts val="500"/>
              </a:spcBef>
            </a:pPr>
            <a:r>
              <a:rPr lang="en-US" dirty="0"/>
              <a:t>Six Sigma</a:t>
            </a:r>
          </a:p>
          <a:p>
            <a:pPr lvl="0">
              <a:spcBef>
                <a:spcPts val="500"/>
              </a:spcBef>
            </a:pPr>
            <a:r>
              <a:rPr lang="en-US" dirty="0"/>
              <a:t>Institute for Healthcare Improvement Model for Improvement</a:t>
            </a:r>
          </a:p>
          <a:p>
            <a:pPr lvl="0">
              <a:spcBef>
                <a:spcPts val="500"/>
              </a:spcBef>
            </a:pPr>
            <a:r>
              <a:rPr lang="en-US" dirty="0"/>
              <a:t>Plan-Do-Study-Act</a:t>
            </a:r>
          </a:p>
          <a:p>
            <a:pPr lvl="0">
              <a:spcBef>
                <a:spcPts val="500"/>
              </a:spcBef>
            </a:pPr>
            <a:r>
              <a:rPr lang="en-US" dirty="0"/>
              <a:t>Root Cause Analysis</a:t>
            </a:r>
          </a:p>
          <a:p>
            <a:pPr lvl="0">
              <a:spcBef>
                <a:spcPts val="500"/>
              </a:spcBef>
            </a:pPr>
            <a:r>
              <a:rPr lang="en-US" dirty="0"/>
              <a:t>Failure Mode Effect Analysis</a:t>
            </a:r>
          </a:p>
          <a:p>
            <a:pPr lvl="0">
              <a:spcBef>
                <a:spcPts val="500"/>
              </a:spcBef>
            </a:pPr>
            <a:r>
              <a:rPr lang="en-US" dirty="0"/>
              <a:t>Just Culture</a:t>
            </a:r>
          </a:p>
        </p:txBody>
      </p:sp>
      <p:pic>
        <p:nvPicPr>
          <p:cNvPr id="5" name="Picture 4" descr="TeamSTEPPS penguin and logo"/>
          <p:cNvPicPr>
            <a:picLocks noChangeAspect="1"/>
          </p:cNvPicPr>
          <p:nvPr/>
        </p:nvPicPr>
        <p:blipFill>
          <a:blip r:embed="rId3"/>
          <a:stretch>
            <a:fillRect/>
          </a:stretch>
        </p:blipFill>
        <p:spPr>
          <a:xfrm>
            <a:off x="280004" y="5410200"/>
            <a:ext cx="4749196" cy="981541"/>
          </a:xfrm>
          <a:prstGeom prst="rect">
            <a:avLst/>
          </a:prstGeom>
        </p:spPr>
      </p:pic>
      <p:sp>
        <p:nvSpPr>
          <p:cNvPr id="10"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7</a:t>
            </a:fld>
            <a:endParaRPr lang="en-US" dirty="0"/>
          </a:p>
        </p:txBody>
      </p:sp>
      <p:sp>
        <p:nvSpPr>
          <p:cNvPr id="11"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
        <p:nvSpPr>
          <p:cNvPr id="13" name="Date Placeholder 1"/>
          <p:cNvSpPr>
            <a:spLocks noGrp="1"/>
          </p:cNvSpPr>
          <p:nvPr>
            <p:ph type="dt" sz="half" idx="10"/>
          </p:nvPr>
        </p:nvSpPr>
        <p:spPr>
          <a:xfrm>
            <a:off x="457200" y="6356350"/>
            <a:ext cx="2895600" cy="365125"/>
          </a:xfrm>
        </p:spPr>
        <p:txBody>
          <a:bodyPr/>
          <a:lstStyle/>
          <a:p>
            <a:r>
              <a:rPr lang="en-US" dirty="0"/>
              <a:t>AHRQ Safety Program for Perinatal Care</a:t>
            </a:r>
          </a:p>
        </p:txBody>
      </p:sp>
    </p:spTree>
    <p:extLst>
      <p:ext uri="{BB962C8B-B14F-4D97-AF65-F5344CB8AC3E}">
        <p14:creationId xmlns:p14="http://schemas.microsoft.com/office/powerpoint/2010/main" val="249977677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CUSP Model</a:t>
            </a:r>
          </a:p>
        </p:txBody>
      </p:sp>
      <p:sp>
        <p:nvSpPr>
          <p:cNvPr id="3" name="Content Placeholder 2"/>
          <p:cNvSpPr>
            <a:spLocks noGrp="1"/>
          </p:cNvSpPr>
          <p:nvPr>
            <p:ph idx="1"/>
          </p:nvPr>
        </p:nvSpPr>
        <p:spPr>
          <a:xfrm>
            <a:off x="457200" y="838200"/>
            <a:ext cx="8229600" cy="5562600"/>
          </a:xfrm>
        </p:spPr>
        <p:txBody>
          <a:bodyPr>
            <a:normAutofit fontScale="85000" lnSpcReduction="20000"/>
          </a:bodyPr>
          <a:lstStyle/>
          <a:p>
            <a:pPr>
              <a:lnSpc>
                <a:spcPct val="110000"/>
              </a:lnSpc>
              <a:spcBef>
                <a:spcPts val="700"/>
              </a:spcBef>
            </a:pPr>
            <a:r>
              <a:rPr lang="en-US" dirty="0"/>
              <a:t>Created through a collaborative effort of the Agency for Healthcare Research and Quality and State and national-level innovators in patient safety</a:t>
            </a:r>
          </a:p>
          <a:p>
            <a:pPr lvl="0">
              <a:lnSpc>
                <a:spcPct val="110000"/>
              </a:lnSpc>
              <a:spcBef>
                <a:spcPts val="700"/>
              </a:spcBef>
            </a:pPr>
            <a:r>
              <a:rPr lang="en-US" dirty="0"/>
              <a:t>Dovetails with, and supports, a range of quality and safety improvement models </a:t>
            </a:r>
          </a:p>
          <a:p>
            <a:pPr lvl="0">
              <a:lnSpc>
                <a:spcPct val="110000"/>
              </a:lnSpc>
              <a:spcBef>
                <a:spcPts val="700"/>
              </a:spcBef>
            </a:pPr>
            <a:r>
              <a:rPr lang="en-US" dirty="0"/>
              <a:t>Encompasses a wide range of safety tools and approaches</a:t>
            </a:r>
          </a:p>
          <a:p>
            <a:pPr lvl="0">
              <a:lnSpc>
                <a:spcPct val="110000"/>
              </a:lnSpc>
              <a:spcBef>
                <a:spcPts val="700"/>
              </a:spcBef>
            </a:pPr>
            <a:r>
              <a:rPr lang="en-US" dirty="0"/>
              <a:t>Based on the understanding that all culture is local, and that work to improve culture must be owned at the unit level</a:t>
            </a:r>
          </a:p>
          <a:p>
            <a:pPr lvl="0">
              <a:lnSpc>
                <a:spcPct val="110000"/>
              </a:lnSpc>
              <a:spcBef>
                <a:spcPts val="700"/>
              </a:spcBef>
            </a:pPr>
            <a:r>
              <a:rPr lang="en-US" dirty="0"/>
              <a:t>Believes that harm is not an acceptable “cost of doing business”</a:t>
            </a:r>
          </a:p>
          <a:p>
            <a:pPr lvl="0">
              <a:lnSpc>
                <a:spcPct val="110000"/>
              </a:lnSpc>
              <a:spcBef>
                <a:spcPts val="700"/>
              </a:spcBef>
            </a:pPr>
            <a:r>
              <a:rPr lang="en-US" dirty="0"/>
              <a:t>Can be applied by anyone, anywhere</a:t>
            </a:r>
          </a:p>
        </p:txBody>
      </p:sp>
      <p:sp>
        <p:nvSpPr>
          <p:cNvPr id="5"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8</a:t>
            </a:fld>
            <a:endParaRPr lang="en-US"/>
          </a:p>
        </p:txBody>
      </p:sp>
      <p:sp>
        <p:nvSpPr>
          <p:cNvPr id="7"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
        <p:nvSpPr>
          <p:cNvPr id="8" name="Date Placeholder 1"/>
          <p:cNvSpPr>
            <a:spLocks noGrp="1"/>
          </p:cNvSpPr>
          <p:nvPr>
            <p:ph type="dt" sz="half" idx="10"/>
          </p:nvPr>
        </p:nvSpPr>
        <p:spPr>
          <a:xfrm>
            <a:off x="457200" y="6356350"/>
            <a:ext cx="2895600" cy="365125"/>
          </a:xfrm>
        </p:spPr>
        <p:txBody>
          <a:bodyPr/>
          <a:lstStyle/>
          <a:p>
            <a:r>
              <a:rPr lang="en-US" dirty="0"/>
              <a:t>AHRQ Safety Program for Perinatal Care</a:t>
            </a:r>
          </a:p>
        </p:txBody>
      </p:sp>
    </p:spTree>
    <p:extLst>
      <p:ext uri="{BB962C8B-B14F-4D97-AF65-F5344CB8AC3E}">
        <p14:creationId xmlns:p14="http://schemas.microsoft.com/office/powerpoint/2010/main" val="136456282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Collaborative Effort</a:t>
            </a:r>
            <a:r>
              <a:rPr lang="en-US" baseline="30000" dirty="0"/>
              <a:t>1</a:t>
            </a:r>
          </a:p>
        </p:txBody>
      </p:sp>
      <p:sp>
        <p:nvSpPr>
          <p:cNvPr id="3" name="Content Placeholder 2"/>
          <p:cNvSpPr>
            <a:spLocks noGrp="1"/>
          </p:cNvSpPr>
          <p:nvPr>
            <p:ph idx="1"/>
          </p:nvPr>
        </p:nvSpPr>
        <p:spPr>
          <a:xfrm>
            <a:off x="457200" y="884237"/>
            <a:ext cx="8229600" cy="5364163"/>
          </a:xfrm>
        </p:spPr>
        <p:txBody>
          <a:bodyPr>
            <a:normAutofit fontScale="92500" lnSpcReduction="20000"/>
          </a:bodyPr>
          <a:lstStyle/>
          <a:p>
            <a:pPr lvl="0">
              <a:spcBef>
                <a:spcPts val="648"/>
              </a:spcBef>
              <a:spcAft>
                <a:spcPts val="800"/>
              </a:spcAft>
            </a:pPr>
            <a:r>
              <a:rPr lang="en-US" sz="3400" dirty="0"/>
              <a:t>Johns Hopkins Quality and Safety Research Group developed CUSP with AHRQ funding. </a:t>
            </a:r>
          </a:p>
          <a:p>
            <a:pPr lvl="0">
              <a:spcBef>
                <a:spcPts val="648"/>
              </a:spcBef>
              <a:spcAft>
                <a:spcPts val="800"/>
              </a:spcAft>
            </a:pPr>
            <a:r>
              <a:rPr lang="en-US" sz="3400" dirty="0"/>
              <a:t>Infection reduction project at Keystone Center for Patient Safety and Quality demonstrated CUSP's success. </a:t>
            </a:r>
          </a:p>
          <a:p>
            <a:pPr lvl="0">
              <a:spcBef>
                <a:spcPts val="648"/>
              </a:spcBef>
              <a:spcAft>
                <a:spcPts val="800"/>
              </a:spcAft>
            </a:pPr>
            <a:r>
              <a:rPr lang="en-US" sz="3400" dirty="0"/>
              <a:t>On the CUSP: Stop BSI and other national projects applied the CUSP model.</a:t>
            </a:r>
          </a:p>
          <a:p>
            <a:pPr lvl="0">
              <a:spcBef>
                <a:spcPts val="648"/>
              </a:spcBef>
              <a:spcAft>
                <a:spcPts val="800"/>
              </a:spcAft>
            </a:pPr>
            <a:r>
              <a:rPr lang="en-US" sz="3400" dirty="0"/>
              <a:t>CUSP Toolkit using </a:t>
            </a:r>
            <a:r>
              <a:rPr lang="en-US" sz="3400" dirty="0" err="1"/>
              <a:t>Kotter's</a:t>
            </a:r>
            <a:r>
              <a:rPr lang="en-US" sz="3400" dirty="0"/>
              <a:t> change model combines CUSP and existing team communication frameworks to provide complete toolset to support units in improving culture.</a:t>
            </a:r>
          </a:p>
        </p:txBody>
      </p:sp>
      <p:sp>
        <p:nvSpPr>
          <p:cNvPr id="5" name="Slide Number Placeholder 3"/>
          <p:cNvSpPr>
            <a:spLocks noGrp="1"/>
          </p:cNvSpPr>
          <p:nvPr>
            <p:ph type="sldNum" sz="quarter" idx="12"/>
          </p:nvPr>
        </p:nvSpPr>
        <p:spPr>
          <a:xfrm>
            <a:off x="6553200" y="6492875"/>
            <a:ext cx="2133600" cy="365125"/>
          </a:xfrm>
        </p:spPr>
        <p:txBody>
          <a:bodyPr/>
          <a:lstStyle/>
          <a:p>
            <a:fld id="{6176A158-48B8-4A8B-BAA0-8528EB6C1A99}" type="slidenum">
              <a:rPr lang="en-US" smtClean="0"/>
              <a:t>9</a:t>
            </a:fld>
            <a:endParaRPr lang="en-US" dirty="0"/>
          </a:p>
        </p:txBody>
      </p:sp>
      <p:sp>
        <p:nvSpPr>
          <p:cNvPr id="7" name="Footer Placeholder 2"/>
          <p:cNvSpPr txBox="1">
            <a:spLocks/>
          </p:cNvSpPr>
          <p:nvPr/>
        </p:nvSpPr>
        <p:spPr>
          <a:xfrm>
            <a:off x="6815800" y="6499008"/>
            <a:ext cx="216491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Learn About CUSP</a:t>
            </a:r>
          </a:p>
        </p:txBody>
      </p:sp>
      <p:sp>
        <p:nvSpPr>
          <p:cNvPr id="8" name="Date Placeholder 1"/>
          <p:cNvSpPr>
            <a:spLocks noGrp="1"/>
          </p:cNvSpPr>
          <p:nvPr>
            <p:ph type="dt" sz="half" idx="10"/>
          </p:nvPr>
        </p:nvSpPr>
        <p:spPr>
          <a:xfrm>
            <a:off x="457200" y="6356350"/>
            <a:ext cx="2895600" cy="365125"/>
          </a:xfrm>
        </p:spPr>
        <p:txBody>
          <a:bodyPr/>
          <a:lstStyle/>
          <a:p>
            <a:r>
              <a:rPr lang="en-US" dirty="0"/>
              <a:t>AHRQ Safety Program for Perinatal Care</a:t>
            </a:r>
          </a:p>
        </p:txBody>
      </p:sp>
    </p:spTree>
    <p:extLst>
      <p:ext uri="{BB962C8B-B14F-4D97-AF65-F5344CB8AC3E}">
        <p14:creationId xmlns:p14="http://schemas.microsoft.com/office/powerpoint/2010/main" val="162434641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USP-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P-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1904</TotalTime>
  <Words>1193</Words>
  <Application>Microsoft Office PowerPoint</Application>
  <PresentationFormat>On-screen Show (4:3)</PresentationFormat>
  <Paragraphs>225</Paragraphs>
  <Slides>30</Slides>
  <Notes>26</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CUSP-Page1</vt:lpstr>
      <vt:lpstr>CUSP-Page2+</vt:lpstr>
      <vt:lpstr>Learn About the Comprehensive  Unit-based Safety Program for  Perinatal Safety</vt:lpstr>
      <vt:lpstr>CUSP and Perinatal Safety</vt:lpstr>
      <vt:lpstr>Learning Objectives</vt:lpstr>
      <vt:lpstr>Is Your Hospital Safe?</vt:lpstr>
      <vt:lpstr>Safety Program for Perinatal Care</vt:lpstr>
      <vt:lpstr>SPPC CUSP Modules</vt:lpstr>
      <vt:lpstr>CUSP Aligns With and Supports  Other Quality and Safety Tools</vt:lpstr>
      <vt:lpstr>The CUSP Model</vt:lpstr>
      <vt:lpstr>A Collaborative Effort1</vt:lpstr>
      <vt:lpstr>CUSP Supports  Kotter’s Eight Steps of Change2</vt:lpstr>
      <vt:lpstr>CUSP Supports  Kotter’s Eight Steps of Change2</vt:lpstr>
      <vt:lpstr>Introduction to Just Culture Introduction to Just Culture Principles</vt:lpstr>
      <vt:lpstr>Understand Just Culture</vt:lpstr>
      <vt:lpstr>Just Culture3</vt:lpstr>
      <vt:lpstr>Understanding Risk and Human Behavior3</vt:lpstr>
      <vt:lpstr>Managing Error and Risk3</vt:lpstr>
      <vt:lpstr>Systems and Behaviors Work Together  To Improve Outcomes3</vt:lpstr>
      <vt:lpstr>Systems and Behaviors Work Together  To Improve Outcomes3</vt:lpstr>
      <vt:lpstr>Systems and Behaviors Work Together  To Improve Outcomes3</vt:lpstr>
      <vt:lpstr>Systems and Behaviors Work Together  To Improve Outcomes3</vt:lpstr>
      <vt:lpstr>Systems and Behaviors Work Together  To Improve Outcomes3</vt:lpstr>
      <vt:lpstr>Systems and Behaviors Work Together  To Improve Outcomes3</vt:lpstr>
      <vt:lpstr>Engineering System Design  To Support Behavior Choices3</vt:lpstr>
      <vt:lpstr>Leadership Team’s Role in Applying Just Culture Principles  </vt:lpstr>
      <vt:lpstr>CUSP Is Compatible With TeamSTEPPS4</vt:lpstr>
      <vt:lpstr>CUSP is Compatible With TeamSTEPPS4</vt:lpstr>
      <vt:lpstr>CUSP Results</vt:lpstr>
      <vt:lpstr>Summary</vt:lpstr>
      <vt:lpstr>References</vt:lpstr>
      <vt:lpstr>Disclaimers</vt:lpstr>
    </vt:vector>
  </TitlesOfParts>
  <Company>RTI International under contract to AHRQ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Safety Program for Perinatal Care: Learn About the Comprehensive Unit-based Safety Program</dc:title>
  <dc:subject>Learn About the Comprehensive Unit-based Safety Program</dc:subject>
  <dc:creator>Katy O'Shea</dc:creator>
  <cp:keywords>Safety Program for Perinatal Care, L&amp;D, CUSP, perinatal care, just culture, perinatal safety</cp:keywords>
  <cp:lastModifiedBy>Windows User</cp:lastModifiedBy>
  <cp:revision>150</cp:revision>
  <dcterms:created xsi:type="dcterms:W3CDTF">2012-03-06T21:09:36Z</dcterms:created>
  <dcterms:modified xsi:type="dcterms:W3CDTF">2017-03-23T14:01:41Z</dcterms:modified>
</cp:coreProperties>
</file>