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347" r:id="rId2"/>
    <p:sldId id="382" r:id="rId3"/>
    <p:sldId id="38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64" r:id="rId20"/>
    <p:sldId id="466" r:id="rId21"/>
    <p:sldId id="404" r:id="rId22"/>
    <p:sldId id="405" r:id="rId23"/>
    <p:sldId id="406" r:id="rId24"/>
    <p:sldId id="373" r:id="rId25"/>
    <p:sldId id="408" r:id="rId26"/>
    <p:sldId id="409" r:id="rId27"/>
    <p:sldId id="410" r:id="rId28"/>
    <p:sldId id="411" r:id="rId29"/>
    <p:sldId id="385" r:id="rId30"/>
    <p:sldId id="384" r:id="rId31"/>
    <p:sldId id="438" r:id="rId32"/>
    <p:sldId id="459" r:id="rId33"/>
    <p:sldId id="443" r:id="rId34"/>
    <p:sldId id="461"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62"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3" clrIdx="0"/>
  <p:cmAuthor id="1" name="Valerie Hartman" initials="VH" lastIdx="2" clrIdx="1"/>
  <p:cmAuthor id="2" name="Chris Heidenrich OCKT" initials="C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843" autoAdjust="0"/>
    <p:restoredTop sz="86047" autoAdjust="0"/>
  </p:normalViewPr>
  <p:slideViewPr>
    <p:cSldViewPr>
      <p:cViewPr>
        <p:scale>
          <a:sx n="107" d="100"/>
          <a:sy n="107" d="100"/>
        </p:scale>
        <p:origin x="-1734" y="198"/>
      </p:cViewPr>
      <p:guideLst>
        <p:guide orient="horz" pos="2160"/>
        <p:guide pos="2880"/>
      </p:guideLst>
    </p:cSldViewPr>
  </p:slideViewPr>
  <p:notesTextViewPr>
    <p:cViewPr>
      <p:scale>
        <a:sx n="1" d="1"/>
        <a:sy n="1" d="1"/>
      </p:scale>
      <p:origin x="0" y="732"/>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651F-7780-5440-8F3B-3962F7540DD9}"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AD560BB2-E191-8E4C-A5B6-ADCAFDAFBBE1}">
      <dgm:prSet phldrT="[Text]" custT="1"/>
      <dgm:spPr/>
      <dgm:t>
        <a:bodyPr/>
        <a:lstStyle/>
        <a:p>
          <a:r>
            <a:rPr lang="en-US" sz="1800" b="1" dirty="0" smtClean="0">
              <a:latin typeface="Gill Sans MT"/>
              <a:cs typeface="Gill Sans MT"/>
            </a:rPr>
            <a:t>Standardize Care</a:t>
          </a:r>
          <a:endParaRPr lang="en-US" sz="1800" b="1" dirty="0">
            <a:latin typeface="Gill Sans MT"/>
            <a:cs typeface="Gill Sans MT"/>
          </a:endParaRPr>
        </a:p>
      </dgm:t>
    </dgm:pt>
    <dgm:pt modelId="{BE67B121-28DB-804B-BC73-7B09424A7D70}" type="parTrans" cxnId="{F329F74E-AD66-6A4F-83DF-916F1100E45B}">
      <dgm:prSet/>
      <dgm:spPr/>
      <dgm:t>
        <a:bodyPr/>
        <a:lstStyle/>
        <a:p>
          <a:endParaRPr lang="en-US"/>
        </a:p>
      </dgm:t>
    </dgm:pt>
    <dgm:pt modelId="{C2AE7436-E79A-814E-AD55-5546EA6DA323}" type="sibTrans" cxnId="{F329F74E-AD66-6A4F-83DF-916F1100E45B}">
      <dgm:prSet/>
      <dgm:spPr/>
      <dgm:t>
        <a:bodyPr/>
        <a:lstStyle/>
        <a:p>
          <a:endParaRPr lang="en-US"/>
        </a:p>
      </dgm:t>
    </dgm:pt>
    <dgm:pt modelId="{8AD5D83F-9A84-B344-9B12-8C9BA5800AA1}">
      <dgm:prSet phldrT="[Text]" custT="1"/>
      <dgm:spPr/>
      <dgm:t>
        <a:bodyPr/>
        <a:lstStyle/>
        <a:p>
          <a:r>
            <a:rPr lang="en-US" sz="1800" b="1" dirty="0" smtClean="0">
              <a:latin typeface="Gill Sans MT"/>
              <a:cs typeface="Gill Sans MT"/>
            </a:rPr>
            <a:t>Create Independent Checks</a:t>
          </a:r>
          <a:endParaRPr lang="en-US" sz="1800" b="1" dirty="0">
            <a:latin typeface="Gill Sans MT"/>
            <a:cs typeface="Gill Sans MT"/>
          </a:endParaRPr>
        </a:p>
      </dgm:t>
    </dgm:pt>
    <dgm:pt modelId="{B302E2C5-3886-AF41-A8B9-39EF28A20D14}" type="parTrans" cxnId="{FCF496C1-CE6B-BD4D-A63A-C9FF8345DA0A}">
      <dgm:prSet/>
      <dgm:spPr/>
      <dgm:t>
        <a:bodyPr/>
        <a:lstStyle/>
        <a:p>
          <a:endParaRPr lang="en-US"/>
        </a:p>
      </dgm:t>
    </dgm:pt>
    <dgm:pt modelId="{089C5BBB-8832-784B-9A27-E5B82FB37BAC}" type="sibTrans" cxnId="{FCF496C1-CE6B-BD4D-A63A-C9FF8345DA0A}">
      <dgm:prSet/>
      <dgm:spPr/>
      <dgm:t>
        <a:bodyPr/>
        <a:lstStyle/>
        <a:p>
          <a:endParaRPr lang="en-US"/>
        </a:p>
      </dgm:t>
    </dgm:pt>
    <dgm:pt modelId="{5082CC29-1952-4741-9F07-6BE15B7CFC5B}">
      <dgm:prSet phldrT="[Text]" custT="1"/>
      <dgm:spPr/>
      <dgm:t>
        <a:bodyPr/>
        <a:lstStyle/>
        <a:p>
          <a:r>
            <a:rPr lang="en-US" sz="1800" b="1" dirty="0" smtClean="0">
              <a:latin typeface="Gill Sans MT"/>
              <a:cs typeface="Gill Sans MT"/>
            </a:rPr>
            <a:t>Learn From Defects</a:t>
          </a:r>
          <a:endParaRPr lang="en-US" sz="1800" b="1" dirty="0">
            <a:latin typeface="Gill Sans MT"/>
            <a:cs typeface="Gill Sans MT"/>
          </a:endParaRPr>
        </a:p>
      </dgm:t>
    </dgm:pt>
    <dgm:pt modelId="{AB16E9BC-2167-A048-8444-68986713BC6A}" type="parTrans" cxnId="{94455155-01B5-E846-9D4E-8B947D638FCA}">
      <dgm:prSet/>
      <dgm:spPr/>
      <dgm:t>
        <a:bodyPr/>
        <a:lstStyle/>
        <a:p>
          <a:endParaRPr lang="en-US"/>
        </a:p>
      </dgm:t>
    </dgm:pt>
    <dgm:pt modelId="{2C121514-2626-CA44-9BC8-68C367564AC0}" type="sibTrans" cxnId="{94455155-01B5-E846-9D4E-8B947D638FCA}">
      <dgm:prSet/>
      <dgm:spPr/>
      <dgm:t>
        <a:bodyPr/>
        <a:lstStyle/>
        <a:p>
          <a:endParaRPr lang="en-US"/>
        </a:p>
      </dgm:t>
    </dgm:pt>
    <dgm:pt modelId="{B2A84586-623F-3742-B90A-763764B4DE43}" type="pres">
      <dgm:prSet presAssocID="{239E651F-7780-5440-8F3B-3962F7540DD9}" presName="Name0" presStyleCnt="0">
        <dgm:presLayoutVars>
          <dgm:chMax val="7"/>
          <dgm:chPref val="7"/>
          <dgm:dir/>
          <dgm:animLvl val="lvl"/>
        </dgm:presLayoutVars>
      </dgm:prSet>
      <dgm:spPr/>
      <dgm:t>
        <a:bodyPr/>
        <a:lstStyle/>
        <a:p>
          <a:endParaRPr lang="en-US"/>
        </a:p>
      </dgm:t>
    </dgm:pt>
    <dgm:pt modelId="{1E3884BD-1B2F-E74C-886A-118183929F9B}" type="pres">
      <dgm:prSet presAssocID="{AD560BB2-E191-8E4C-A5B6-ADCAFDAFBBE1}" presName="Accent1" presStyleCnt="0"/>
      <dgm:spPr/>
    </dgm:pt>
    <dgm:pt modelId="{6E371C2F-FA6F-6F48-BE9B-138A436D1148}" type="pres">
      <dgm:prSet presAssocID="{AD560BB2-E191-8E4C-A5B6-ADCAFDAFBBE1}" presName="Accent" presStyleLbl="node1"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D7BDA772-099B-F14D-8D47-1D44F495C15F}" type="pres">
      <dgm:prSet presAssocID="{AD560BB2-E191-8E4C-A5B6-ADCAFDAFBBE1}" presName="Parent1" presStyleLbl="revTx" presStyleIdx="0" presStyleCnt="3" custScaleX="117302" custLinFactNeighborY="-5846">
        <dgm:presLayoutVars>
          <dgm:chMax val="1"/>
          <dgm:chPref val="1"/>
          <dgm:bulletEnabled val="1"/>
        </dgm:presLayoutVars>
      </dgm:prSet>
      <dgm:spPr/>
      <dgm:t>
        <a:bodyPr/>
        <a:lstStyle/>
        <a:p>
          <a:endParaRPr lang="en-US"/>
        </a:p>
      </dgm:t>
    </dgm:pt>
    <dgm:pt modelId="{5BB84530-FEFA-2F4D-BA6D-276264EAFE75}" type="pres">
      <dgm:prSet presAssocID="{8AD5D83F-9A84-B344-9B12-8C9BA5800AA1}" presName="Accent2" presStyleCnt="0"/>
      <dgm:spPr/>
    </dgm:pt>
    <dgm:pt modelId="{69F83C35-3E31-694B-97FE-0951D62B8A4F}" type="pres">
      <dgm:prSet presAssocID="{8AD5D83F-9A84-B344-9B12-8C9BA5800AA1}" presName="Accent" presStyleLbl="node1"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7FAE0EB7-39F0-C846-8213-6E9EE35C7775}" type="pres">
      <dgm:prSet presAssocID="{8AD5D83F-9A84-B344-9B12-8C9BA5800AA1}" presName="Parent2" presStyleLbl="revTx" presStyleIdx="1" presStyleCnt="3" custScaleX="147650" custScaleY="141615" custLinFactNeighborX="3040" custLinFactNeighborY="-14156">
        <dgm:presLayoutVars>
          <dgm:chMax val="1"/>
          <dgm:chPref val="1"/>
          <dgm:bulletEnabled val="1"/>
        </dgm:presLayoutVars>
      </dgm:prSet>
      <dgm:spPr/>
      <dgm:t>
        <a:bodyPr/>
        <a:lstStyle/>
        <a:p>
          <a:endParaRPr lang="en-US"/>
        </a:p>
      </dgm:t>
    </dgm:pt>
    <dgm:pt modelId="{64BC4204-4CE5-7C45-8DF4-AC264AB8361E}" type="pres">
      <dgm:prSet presAssocID="{5082CC29-1952-4741-9F07-6BE15B7CFC5B}" presName="Accent3" presStyleCnt="0"/>
      <dgm:spPr/>
    </dgm:pt>
    <dgm:pt modelId="{A2F584C6-342D-B346-80B5-69DCAD416CFA}" type="pres">
      <dgm:prSet presAssocID="{5082CC29-1952-4741-9F07-6BE15B7CFC5B}" presName="Accent" presStyleLbl="node1"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448F0C28-4A9E-AA4E-8E64-61609C012444}" type="pres">
      <dgm:prSet presAssocID="{5082CC29-1952-4741-9F07-6BE15B7CFC5B}" presName="Parent3" presStyleLbl="revTx" presStyleIdx="2" presStyleCnt="3" custScaleX="129101" custLinFactNeighborX="-3299" custLinFactNeighborY="-3382">
        <dgm:presLayoutVars>
          <dgm:chMax val="1"/>
          <dgm:chPref val="1"/>
          <dgm:bulletEnabled val="1"/>
        </dgm:presLayoutVars>
      </dgm:prSet>
      <dgm:spPr/>
      <dgm:t>
        <a:bodyPr/>
        <a:lstStyle/>
        <a:p>
          <a:endParaRPr lang="en-US"/>
        </a:p>
      </dgm:t>
    </dgm:pt>
  </dgm:ptLst>
  <dgm:cxnLst>
    <dgm:cxn modelId="{94455155-01B5-E846-9D4E-8B947D638FCA}" srcId="{239E651F-7780-5440-8F3B-3962F7540DD9}" destId="{5082CC29-1952-4741-9F07-6BE15B7CFC5B}" srcOrd="2" destOrd="0" parTransId="{AB16E9BC-2167-A048-8444-68986713BC6A}" sibTransId="{2C121514-2626-CA44-9BC8-68C367564AC0}"/>
    <dgm:cxn modelId="{25DD87CA-F943-2941-AA10-7BE138C7C0D3}" type="presOf" srcId="{8AD5D83F-9A84-B344-9B12-8C9BA5800AA1}" destId="{7FAE0EB7-39F0-C846-8213-6E9EE35C7775}" srcOrd="0" destOrd="0" presId="urn:microsoft.com/office/officeart/2009/layout/CircleArrowProcess"/>
    <dgm:cxn modelId="{FCF496C1-CE6B-BD4D-A63A-C9FF8345DA0A}" srcId="{239E651F-7780-5440-8F3B-3962F7540DD9}" destId="{8AD5D83F-9A84-B344-9B12-8C9BA5800AA1}" srcOrd="1" destOrd="0" parTransId="{B302E2C5-3886-AF41-A8B9-39EF28A20D14}" sibTransId="{089C5BBB-8832-784B-9A27-E5B82FB37BAC}"/>
    <dgm:cxn modelId="{709D663B-3EFF-5E4B-B45B-982D232A8C47}" type="presOf" srcId="{5082CC29-1952-4741-9F07-6BE15B7CFC5B}" destId="{448F0C28-4A9E-AA4E-8E64-61609C012444}" srcOrd="0" destOrd="0" presId="urn:microsoft.com/office/officeart/2009/layout/CircleArrowProcess"/>
    <dgm:cxn modelId="{EC1F1870-F0F2-3D4E-AEB6-C631A16FE9E6}" type="presOf" srcId="{239E651F-7780-5440-8F3B-3962F7540DD9}" destId="{B2A84586-623F-3742-B90A-763764B4DE43}" srcOrd="0" destOrd="0" presId="urn:microsoft.com/office/officeart/2009/layout/CircleArrowProcess"/>
    <dgm:cxn modelId="{5686BDA4-2A2C-974B-8098-B7C2209848E6}" type="presOf" srcId="{AD560BB2-E191-8E4C-A5B6-ADCAFDAFBBE1}" destId="{D7BDA772-099B-F14D-8D47-1D44F495C15F}" srcOrd="0" destOrd="0" presId="urn:microsoft.com/office/officeart/2009/layout/CircleArrowProcess"/>
    <dgm:cxn modelId="{F329F74E-AD66-6A4F-83DF-916F1100E45B}" srcId="{239E651F-7780-5440-8F3B-3962F7540DD9}" destId="{AD560BB2-E191-8E4C-A5B6-ADCAFDAFBBE1}" srcOrd="0" destOrd="0" parTransId="{BE67B121-28DB-804B-BC73-7B09424A7D70}" sibTransId="{C2AE7436-E79A-814E-AD55-5546EA6DA323}"/>
    <dgm:cxn modelId="{80DEA0AC-7BB2-0E42-8BA7-937F77876AFF}" type="presParOf" srcId="{B2A84586-623F-3742-B90A-763764B4DE43}" destId="{1E3884BD-1B2F-E74C-886A-118183929F9B}" srcOrd="0" destOrd="0" presId="urn:microsoft.com/office/officeart/2009/layout/CircleArrowProcess"/>
    <dgm:cxn modelId="{FFB0DB3F-8B44-6349-8CDC-A5B0B727EC62}" type="presParOf" srcId="{1E3884BD-1B2F-E74C-886A-118183929F9B}" destId="{6E371C2F-FA6F-6F48-BE9B-138A436D1148}" srcOrd="0" destOrd="0" presId="urn:microsoft.com/office/officeart/2009/layout/CircleArrowProcess"/>
    <dgm:cxn modelId="{03F51E21-2362-8246-94D1-0CACF4FA6446}" type="presParOf" srcId="{B2A84586-623F-3742-B90A-763764B4DE43}" destId="{D7BDA772-099B-F14D-8D47-1D44F495C15F}" srcOrd="1" destOrd="0" presId="urn:microsoft.com/office/officeart/2009/layout/CircleArrowProcess"/>
    <dgm:cxn modelId="{EF1E4631-5649-B94E-AD7F-466D2B9A6302}" type="presParOf" srcId="{B2A84586-623F-3742-B90A-763764B4DE43}" destId="{5BB84530-FEFA-2F4D-BA6D-276264EAFE75}" srcOrd="2" destOrd="0" presId="urn:microsoft.com/office/officeart/2009/layout/CircleArrowProcess"/>
    <dgm:cxn modelId="{C659B2F1-9193-2E4B-B6E7-A19D8740BA45}" type="presParOf" srcId="{5BB84530-FEFA-2F4D-BA6D-276264EAFE75}" destId="{69F83C35-3E31-694B-97FE-0951D62B8A4F}" srcOrd="0" destOrd="0" presId="urn:microsoft.com/office/officeart/2009/layout/CircleArrowProcess"/>
    <dgm:cxn modelId="{1BCA88B1-0205-0647-82D6-8679DC85B23A}" type="presParOf" srcId="{B2A84586-623F-3742-B90A-763764B4DE43}" destId="{7FAE0EB7-39F0-C846-8213-6E9EE35C7775}" srcOrd="3" destOrd="0" presId="urn:microsoft.com/office/officeart/2009/layout/CircleArrowProcess"/>
    <dgm:cxn modelId="{4F698BC3-EE71-5D4C-96BF-BFB1B5BD0AF8}" type="presParOf" srcId="{B2A84586-623F-3742-B90A-763764B4DE43}" destId="{64BC4204-4CE5-7C45-8DF4-AC264AB8361E}" srcOrd="4" destOrd="0" presId="urn:microsoft.com/office/officeart/2009/layout/CircleArrowProcess"/>
    <dgm:cxn modelId="{4801C56A-4B8C-044A-8451-90728FE9B8ED}" type="presParOf" srcId="{64BC4204-4CE5-7C45-8DF4-AC264AB8361E}" destId="{A2F584C6-342D-B346-80B5-69DCAD416CFA}" srcOrd="0" destOrd="0" presId="urn:microsoft.com/office/officeart/2009/layout/CircleArrowProcess"/>
    <dgm:cxn modelId="{79BA75E5-7461-7042-A442-95C5048BB377}" type="presParOf" srcId="{B2A84586-623F-3742-B90A-763764B4DE43}" destId="{448F0C28-4A9E-AA4E-8E64-61609C01244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949DD9-0DC6-8E4E-AC4E-45CBB62CF13A}" type="doc">
      <dgm:prSet loTypeId="urn:microsoft.com/office/officeart/2005/8/layout/arrow3" loCatId="" qsTypeId="urn:microsoft.com/office/officeart/2005/8/quickstyle/simple5" qsCatId="simple" csTypeId="urn:microsoft.com/office/officeart/2005/8/colors/colorful2" csCatId="colorful" phldr="1"/>
      <dgm:spPr/>
      <dgm:t>
        <a:bodyPr/>
        <a:lstStyle/>
        <a:p>
          <a:endParaRPr lang="en-US"/>
        </a:p>
      </dgm:t>
    </dgm:pt>
    <dgm:pt modelId="{1FEA04D7-A181-7845-8247-60EBD9465AD2}">
      <dgm:prSet phldrT="[Text]" custT="1"/>
      <dgm:spPr/>
      <dgm:t>
        <a:bodyPr/>
        <a:lstStyle/>
        <a:p>
          <a:r>
            <a:rPr lang="en-US" sz="2400" dirty="0" smtClean="0">
              <a:latin typeface="Calibri"/>
              <a:cs typeface="Calibri"/>
            </a:rPr>
            <a:t>First-order problem solving addresses immediate need, but does not improve patient safety culture</a:t>
          </a:r>
          <a:endParaRPr lang="en-US" sz="2400" dirty="0">
            <a:latin typeface="Calibri"/>
            <a:cs typeface="Calibri"/>
          </a:endParaRPr>
        </a:p>
      </dgm:t>
    </dgm:pt>
    <dgm:pt modelId="{F0A114DC-4BEB-5749-A5E8-407214B1F920}" type="parTrans" cxnId="{1B6446BD-04EF-EF44-B6FD-8C41D2145940}">
      <dgm:prSet/>
      <dgm:spPr/>
      <dgm:t>
        <a:bodyPr/>
        <a:lstStyle/>
        <a:p>
          <a:endParaRPr lang="en-US"/>
        </a:p>
      </dgm:t>
    </dgm:pt>
    <dgm:pt modelId="{31830846-B39D-ED4D-BAA5-72CBB05C86C2}" type="sibTrans" cxnId="{1B6446BD-04EF-EF44-B6FD-8C41D2145940}">
      <dgm:prSet/>
      <dgm:spPr/>
      <dgm:t>
        <a:bodyPr/>
        <a:lstStyle/>
        <a:p>
          <a:endParaRPr lang="en-US"/>
        </a:p>
      </dgm:t>
    </dgm:pt>
    <dgm:pt modelId="{D54C411A-CCF9-FF47-8E97-48818C1BD285}">
      <dgm:prSet phldrT="[Text]"/>
      <dgm:spPr/>
      <dgm:t>
        <a:bodyPr/>
        <a:lstStyle/>
        <a:p>
          <a:endParaRPr lang="en-US"/>
        </a:p>
      </dgm:t>
    </dgm:pt>
    <dgm:pt modelId="{18FF37BE-6818-9D4A-8A46-DD0F16F7105B}" type="sibTrans" cxnId="{EF68E7F3-F957-9C4E-9476-71B192802171}">
      <dgm:prSet/>
      <dgm:spPr/>
      <dgm:t>
        <a:bodyPr/>
        <a:lstStyle/>
        <a:p>
          <a:endParaRPr lang="en-US"/>
        </a:p>
      </dgm:t>
    </dgm:pt>
    <dgm:pt modelId="{77D23DCB-FD46-C64D-91D3-687D5F0061B9}" type="parTrans" cxnId="{EF68E7F3-F957-9C4E-9476-71B192802171}">
      <dgm:prSet/>
      <dgm:spPr/>
      <dgm:t>
        <a:bodyPr/>
        <a:lstStyle/>
        <a:p>
          <a:endParaRPr lang="en-US"/>
        </a:p>
      </dgm:t>
    </dgm:pt>
    <dgm:pt modelId="{4E2799C8-9316-A24C-9705-2C3E6EF3A46B}">
      <dgm:prSet phldrT="[Text]" custT="1"/>
      <dgm:spPr/>
      <dgm:t>
        <a:bodyPr/>
        <a:lstStyle/>
        <a:p>
          <a:r>
            <a:rPr lang="en-US" sz="2400" dirty="0" smtClean="0">
              <a:latin typeface="Calibri"/>
              <a:cs typeface="Calibri"/>
            </a:rPr>
            <a:t>Second-order problem solving addresses future needs and improves overall patient safety culture</a:t>
          </a:r>
          <a:endParaRPr lang="en-US" sz="2400" dirty="0">
            <a:latin typeface="Calibri"/>
            <a:cs typeface="Calibri"/>
          </a:endParaRPr>
        </a:p>
      </dgm:t>
    </dgm:pt>
    <dgm:pt modelId="{71B1D635-D9BC-CE4B-80E6-9D5647352509}" type="parTrans" cxnId="{BF265786-916C-BC47-B62A-5B6056D94C89}">
      <dgm:prSet/>
      <dgm:spPr/>
      <dgm:t>
        <a:bodyPr/>
        <a:lstStyle/>
        <a:p>
          <a:endParaRPr lang="en-US"/>
        </a:p>
      </dgm:t>
    </dgm:pt>
    <dgm:pt modelId="{906D2E6A-EB34-344B-8236-06FB4099D0C3}" type="sibTrans" cxnId="{BF265786-916C-BC47-B62A-5B6056D94C89}">
      <dgm:prSet/>
      <dgm:spPr/>
      <dgm:t>
        <a:bodyPr/>
        <a:lstStyle/>
        <a:p>
          <a:endParaRPr lang="en-US"/>
        </a:p>
      </dgm:t>
    </dgm:pt>
    <dgm:pt modelId="{4E8023A0-9C95-A24C-8171-ABDAAA9FAD99}" type="pres">
      <dgm:prSet presAssocID="{7D949DD9-0DC6-8E4E-AC4E-45CBB62CF13A}" presName="compositeShape" presStyleCnt="0">
        <dgm:presLayoutVars>
          <dgm:chMax val="2"/>
          <dgm:dir/>
          <dgm:resizeHandles val="exact"/>
        </dgm:presLayoutVars>
      </dgm:prSet>
      <dgm:spPr/>
      <dgm:t>
        <a:bodyPr/>
        <a:lstStyle/>
        <a:p>
          <a:endParaRPr lang="en-US"/>
        </a:p>
      </dgm:t>
    </dgm:pt>
    <dgm:pt modelId="{78A07EFA-7866-3F41-B7BA-B8956FE301A8}" type="pres">
      <dgm:prSet presAssocID="{7D949DD9-0DC6-8E4E-AC4E-45CBB62CF13A}" presName="divider" presStyleLbl="fgShp" presStyleIdx="0" presStyleCnt="1" custAng="21479177">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1DCD280A-7F3D-134F-97A0-F54BE4828D38}" type="pres">
      <dgm:prSet presAssocID="{1FEA04D7-A181-7845-8247-60EBD9465AD2}" presName="downArrow" presStyleLbl="node1" presStyleIdx="0" presStyleCnt="2" custLinFactNeighborY="1286"/>
      <dgm:spPr/>
      <dgm:t>
        <a:bodyPr/>
        <a:lstStyle/>
        <a:p>
          <a:endParaRPr lang="en-US"/>
        </a:p>
      </dgm:t>
    </dgm:pt>
    <dgm:pt modelId="{98436091-ED2B-AB45-9C69-34699B3D0749}" type="pres">
      <dgm:prSet presAssocID="{1FEA04D7-A181-7845-8247-60EBD9465AD2}" presName="downArrowText" presStyleLbl="revTx" presStyleIdx="0" presStyleCnt="2" custScaleX="167864" custLinFactNeighborY="-595">
        <dgm:presLayoutVars>
          <dgm:bulletEnabled val="1"/>
        </dgm:presLayoutVars>
      </dgm:prSet>
      <dgm:spPr/>
      <dgm:t>
        <a:bodyPr/>
        <a:lstStyle/>
        <a:p>
          <a:endParaRPr lang="en-US"/>
        </a:p>
      </dgm:t>
    </dgm:pt>
    <dgm:pt modelId="{59E8518F-526A-6A4B-8992-94D964D9DA0B}" type="pres">
      <dgm:prSet presAssocID="{4E2799C8-9316-A24C-9705-2C3E6EF3A46B}" presName="upArrow" presStyleLbl="node1" presStyleIdx="1" presStyleCnt="2" custLinFactNeighborY="-2935"/>
      <dgm:spPr/>
    </dgm:pt>
    <dgm:pt modelId="{CA61358C-01F4-AB46-A767-62C659BBF29D}" type="pres">
      <dgm:prSet presAssocID="{4E2799C8-9316-A24C-9705-2C3E6EF3A46B}" presName="upArrowText" presStyleLbl="revTx" presStyleIdx="1" presStyleCnt="2" custScaleX="170677" custScaleY="92916" custLinFactNeighborY="3542">
        <dgm:presLayoutVars>
          <dgm:bulletEnabled val="1"/>
        </dgm:presLayoutVars>
      </dgm:prSet>
      <dgm:spPr/>
      <dgm:t>
        <a:bodyPr/>
        <a:lstStyle/>
        <a:p>
          <a:endParaRPr lang="en-US"/>
        </a:p>
      </dgm:t>
    </dgm:pt>
  </dgm:ptLst>
  <dgm:cxnLst>
    <dgm:cxn modelId="{BF265786-916C-BC47-B62A-5B6056D94C89}" srcId="{7D949DD9-0DC6-8E4E-AC4E-45CBB62CF13A}" destId="{4E2799C8-9316-A24C-9705-2C3E6EF3A46B}" srcOrd="1" destOrd="0" parTransId="{71B1D635-D9BC-CE4B-80E6-9D5647352509}" sibTransId="{906D2E6A-EB34-344B-8236-06FB4099D0C3}"/>
    <dgm:cxn modelId="{7A258EA2-15DD-ED4D-816E-AA8C50729511}" type="presOf" srcId="{7D949DD9-0DC6-8E4E-AC4E-45CBB62CF13A}" destId="{4E8023A0-9C95-A24C-8171-ABDAAA9FAD99}" srcOrd="0" destOrd="0" presId="urn:microsoft.com/office/officeart/2005/8/layout/arrow3"/>
    <dgm:cxn modelId="{1B6446BD-04EF-EF44-B6FD-8C41D2145940}" srcId="{7D949DD9-0DC6-8E4E-AC4E-45CBB62CF13A}" destId="{1FEA04D7-A181-7845-8247-60EBD9465AD2}" srcOrd="0" destOrd="0" parTransId="{F0A114DC-4BEB-5749-A5E8-407214B1F920}" sibTransId="{31830846-B39D-ED4D-BAA5-72CBB05C86C2}"/>
    <dgm:cxn modelId="{6551D7D9-942D-8847-884C-37ABB63A89FD}" type="presOf" srcId="{1FEA04D7-A181-7845-8247-60EBD9465AD2}" destId="{98436091-ED2B-AB45-9C69-34699B3D0749}" srcOrd="0" destOrd="0" presId="urn:microsoft.com/office/officeart/2005/8/layout/arrow3"/>
    <dgm:cxn modelId="{EF68E7F3-F957-9C4E-9476-71B192802171}" srcId="{7D949DD9-0DC6-8E4E-AC4E-45CBB62CF13A}" destId="{D54C411A-CCF9-FF47-8E97-48818C1BD285}" srcOrd="2" destOrd="0" parTransId="{77D23DCB-FD46-C64D-91D3-687D5F0061B9}" sibTransId="{18FF37BE-6818-9D4A-8A46-DD0F16F7105B}"/>
    <dgm:cxn modelId="{B4C557EF-72DC-3C47-9D11-99A3CDD96A3A}" type="presOf" srcId="{4E2799C8-9316-A24C-9705-2C3E6EF3A46B}" destId="{CA61358C-01F4-AB46-A767-62C659BBF29D}" srcOrd="0" destOrd="0" presId="urn:microsoft.com/office/officeart/2005/8/layout/arrow3"/>
    <dgm:cxn modelId="{B7AF2E09-4FFA-574E-8329-0211A0BB7174}" type="presParOf" srcId="{4E8023A0-9C95-A24C-8171-ABDAAA9FAD99}" destId="{78A07EFA-7866-3F41-B7BA-B8956FE301A8}" srcOrd="0" destOrd="0" presId="urn:microsoft.com/office/officeart/2005/8/layout/arrow3"/>
    <dgm:cxn modelId="{32C50F40-B103-914C-B7B4-5E007CC6CB4D}" type="presParOf" srcId="{4E8023A0-9C95-A24C-8171-ABDAAA9FAD99}" destId="{1DCD280A-7F3D-134F-97A0-F54BE4828D38}" srcOrd="1" destOrd="0" presId="urn:microsoft.com/office/officeart/2005/8/layout/arrow3"/>
    <dgm:cxn modelId="{5DC96C9D-8ECD-1845-8BDE-25923FE81AB3}" type="presParOf" srcId="{4E8023A0-9C95-A24C-8171-ABDAAA9FAD99}" destId="{98436091-ED2B-AB45-9C69-34699B3D0749}" srcOrd="2" destOrd="0" presId="urn:microsoft.com/office/officeart/2005/8/layout/arrow3"/>
    <dgm:cxn modelId="{8FB6AE11-A273-9246-8574-96E541065ADC}" type="presParOf" srcId="{4E8023A0-9C95-A24C-8171-ABDAAA9FAD99}" destId="{59E8518F-526A-6A4B-8992-94D964D9DA0B}" srcOrd="3" destOrd="0" presId="urn:microsoft.com/office/officeart/2005/8/layout/arrow3"/>
    <dgm:cxn modelId="{CD699151-0658-1041-BD15-D5D5A83F8B87}" type="presParOf" srcId="{4E8023A0-9C95-A24C-8171-ABDAAA9FAD99}" destId="{CA61358C-01F4-AB46-A767-62C659BBF29D}"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97B9F-7B02-854E-B62D-4DAA18135B2B}" type="doc">
      <dgm:prSet loTypeId="urn:microsoft.com/office/officeart/2005/8/layout/vList3#1" loCatId="" qsTypeId="urn:microsoft.com/office/officeart/2005/8/quickstyle/simple4" qsCatId="simple" csTypeId="urn:microsoft.com/office/officeart/2005/8/colors/accent1_2" csCatId="accent1" phldr="1"/>
      <dgm:spPr/>
    </dgm:pt>
    <dgm:pt modelId="{C292BBDA-42C9-3644-A97F-52C911172928}">
      <dgm:prSet phldrT="[Text]" custT="1">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t>
        <a:bodyPr/>
        <a:lstStyle/>
        <a:p>
          <a:pPr>
            <a:spcAft>
              <a:spcPts val="0"/>
            </a:spcAft>
          </a:pPr>
          <a:r>
            <a:rPr lang="en-US" sz="2800" dirty="0" smtClean="0">
              <a:latin typeface="Gill Sans"/>
              <a:cs typeface="Gill Sans"/>
            </a:rPr>
            <a:t>What happened?</a:t>
          </a:r>
        </a:p>
        <a:p>
          <a:pPr>
            <a:spcAft>
              <a:spcPts val="0"/>
            </a:spcAft>
          </a:pPr>
          <a:r>
            <a:rPr lang="en-US" sz="1600" i="1" dirty="0" smtClean="0">
              <a:latin typeface="Gill Sans"/>
              <a:cs typeface="Gill Sans"/>
            </a:rPr>
            <a:t>From view of person involved</a:t>
          </a:r>
        </a:p>
      </dgm:t>
    </dgm:pt>
    <dgm:pt modelId="{DDF3F57B-3FC5-214C-A011-0E5041946D1D}" type="parTrans" cxnId="{D9D67482-9113-054B-B02E-2B48A37F37B9}">
      <dgm:prSet/>
      <dgm:spPr/>
      <dgm:t>
        <a:bodyPr/>
        <a:lstStyle/>
        <a:p>
          <a:endParaRPr lang="en-US">
            <a:latin typeface="Gill Sans"/>
            <a:cs typeface="Gill Sans"/>
          </a:endParaRPr>
        </a:p>
      </dgm:t>
    </dgm:pt>
    <dgm:pt modelId="{2A12E823-68A4-DC4E-B15E-EAE90C8EBE5A}" type="sibTrans" cxnId="{D9D67482-9113-054B-B02E-2B48A37F37B9}">
      <dgm:prSet/>
      <dgm:spPr/>
      <dgm:t>
        <a:bodyPr/>
        <a:lstStyle/>
        <a:p>
          <a:endParaRPr lang="en-US">
            <a:latin typeface="Gill Sans"/>
            <a:cs typeface="Gill Sans"/>
          </a:endParaRPr>
        </a:p>
      </dgm:t>
    </dgm:pt>
    <dgm:pt modelId="{062ECFB5-E822-6240-BC0F-BA0AFF5AEF8E}">
      <dgm:prSet phldrT="[Text]" custT="1">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t>
        <a:bodyPr/>
        <a:lstStyle/>
        <a:p>
          <a:r>
            <a:rPr lang="en-US" sz="2800" dirty="0" smtClean="0">
              <a:latin typeface="Gill Sans"/>
              <a:cs typeface="Gill Sans"/>
            </a:rPr>
            <a:t>Why did it happen?</a:t>
          </a:r>
          <a:endParaRPr lang="en-US" sz="2800" dirty="0">
            <a:latin typeface="Gill Sans"/>
            <a:cs typeface="Gill Sans"/>
          </a:endParaRPr>
        </a:p>
      </dgm:t>
    </dgm:pt>
    <dgm:pt modelId="{871E4236-C278-014B-9850-4D8A02583317}" type="parTrans" cxnId="{1C9A45C7-3821-6B40-AC8C-9D1E3B7CDFBC}">
      <dgm:prSet/>
      <dgm:spPr/>
      <dgm:t>
        <a:bodyPr/>
        <a:lstStyle/>
        <a:p>
          <a:endParaRPr lang="en-US">
            <a:latin typeface="Gill Sans"/>
            <a:cs typeface="Gill Sans"/>
          </a:endParaRPr>
        </a:p>
      </dgm:t>
    </dgm:pt>
    <dgm:pt modelId="{68C9ECAA-B834-754B-8262-24998EDFA92E}" type="sibTrans" cxnId="{1C9A45C7-3821-6B40-AC8C-9D1E3B7CDFBC}">
      <dgm:prSet/>
      <dgm:spPr/>
      <dgm:t>
        <a:bodyPr/>
        <a:lstStyle/>
        <a:p>
          <a:endParaRPr lang="en-US">
            <a:latin typeface="Gill Sans"/>
            <a:cs typeface="Gill Sans"/>
          </a:endParaRPr>
        </a:p>
      </dgm:t>
    </dgm:pt>
    <dgm:pt modelId="{B829CB41-B4E9-7B4B-A064-25605B5899E4}">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dirty="0" smtClean="0">
              <a:latin typeface="Gill Sans"/>
              <a:cs typeface="Gill Sans"/>
            </a:rPr>
            <a:t>   How will you reduce </a:t>
          </a:r>
          <a:r>
            <a:rPr lang="en-US" sz="2800" dirty="0" smtClean="0">
              <a:latin typeface="Gill Sans"/>
              <a:cs typeface="Gill Sans"/>
            </a:rPr>
            <a:t>the risk of it </a:t>
          </a:r>
          <a:r>
            <a:rPr lang="en-US" sz="2800" dirty="0" smtClean="0">
              <a:latin typeface="Gill Sans"/>
              <a:cs typeface="Gill Sans"/>
            </a:rPr>
            <a:t>happening again?</a:t>
          </a:r>
          <a:endParaRPr lang="en-US" sz="2800" dirty="0">
            <a:latin typeface="Gill Sans"/>
            <a:cs typeface="Gill Sans"/>
          </a:endParaRPr>
        </a:p>
      </dgm:t>
    </dgm:pt>
    <dgm:pt modelId="{E96EDE25-0CA5-0C46-A739-FA61A4D37A15}" type="parTrans" cxnId="{B59B47D0-2368-B647-9321-7527F1A2CAFB}">
      <dgm:prSet/>
      <dgm:spPr/>
      <dgm:t>
        <a:bodyPr/>
        <a:lstStyle/>
        <a:p>
          <a:endParaRPr lang="en-US">
            <a:latin typeface="Gill Sans"/>
            <a:cs typeface="Gill Sans"/>
          </a:endParaRPr>
        </a:p>
      </dgm:t>
    </dgm:pt>
    <dgm:pt modelId="{7BA696CD-5890-6643-9F0F-77C2A264BC24}" type="sibTrans" cxnId="{B59B47D0-2368-B647-9321-7527F1A2CAFB}">
      <dgm:prSet/>
      <dgm:spPr/>
      <dgm:t>
        <a:bodyPr/>
        <a:lstStyle/>
        <a:p>
          <a:endParaRPr lang="en-US">
            <a:latin typeface="Gill Sans"/>
            <a:cs typeface="Gill Sans"/>
          </a:endParaRPr>
        </a:p>
      </dgm:t>
    </dgm:pt>
    <dgm:pt modelId="{DF52BA9E-71C3-8941-93D4-78957228D67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dirty="0" smtClean="0">
              <a:latin typeface="Gill Sans"/>
              <a:cs typeface="Gill Sans"/>
            </a:rPr>
            <a:t>   How will you know the risk is reduced?</a:t>
          </a:r>
          <a:endParaRPr lang="en-US" sz="2800" dirty="0">
            <a:latin typeface="Gill Sans"/>
            <a:cs typeface="Gill Sans"/>
          </a:endParaRPr>
        </a:p>
      </dgm:t>
    </dgm:pt>
    <dgm:pt modelId="{80956D38-6845-104C-A439-11A6F464D4DE}" type="parTrans" cxnId="{152B819F-FED7-8F42-8DBB-73399F3C465A}">
      <dgm:prSet/>
      <dgm:spPr/>
      <dgm:t>
        <a:bodyPr/>
        <a:lstStyle/>
        <a:p>
          <a:endParaRPr lang="en-US">
            <a:latin typeface="Gill Sans"/>
            <a:cs typeface="Gill Sans"/>
          </a:endParaRPr>
        </a:p>
      </dgm:t>
    </dgm:pt>
    <dgm:pt modelId="{44766E48-C75F-2141-B63C-B83C8C5817C6}" type="sibTrans" cxnId="{152B819F-FED7-8F42-8DBB-73399F3C465A}">
      <dgm:prSet/>
      <dgm:spPr/>
      <dgm:t>
        <a:bodyPr/>
        <a:lstStyle/>
        <a:p>
          <a:endParaRPr lang="en-US">
            <a:latin typeface="Gill Sans"/>
            <a:cs typeface="Gill Sans"/>
          </a:endParaRPr>
        </a:p>
      </dgm:t>
    </dgm:pt>
    <dgm:pt modelId="{F2838D19-AFF9-CD4B-9C72-E3B271E543AC}" type="pres">
      <dgm:prSet presAssocID="{CF397B9F-7B02-854E-B62D-4DAA18135B2B}" presName="linearFlow" presStyleCnt="0">
        <dgm:presLayoutVars>
          <dgm:dir/>
          <dgm:resizeHandles val="exact"/>
        </dgm:presLayoutVars>
      </dgm:prSet>
      <dgm:spPr/>
    </dgm:pt>
    <dgm:pt modelId="{A3EE8AE0-056F-1447-9112-D9276055EABE}" type="pres">
      <dgm:prSet presAssocID="{C292BBDA-42C9-3644-A97F-52C911172928}" presName="composite" presStyleCnt="0"/>
      <dgm:spPr/>
    </dgm:pt>
    <dgm:pt modelId="{FA0F86A2-B840-5F44-B538-D7E2773A4BBB}" type="pres">
      <dgm:prSet presAssocID="{C292BBDA-42C9-3644-A97F-52C911172928}" presName="imgShp" presStyleLbl="fgImgPlace1" presStyleIdx="0" presStyleCnt="4" custLinFactNeighborX="-91828" custLinFactNeighborY="15310">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pt>
    <dgm:pt modelId="{5397A392-341B-2F41-9CB3-CD34B3B76A1B}" type="pres">
      <dgm:prSet presAssocID="{C292BBDA-42C9-3644-A97F-52C911172928}" presName="txShp" presStyleLbl="node1" presStyleIdx="0" presStyleCnt="4" custScaleX="150376" custLinFactNeighborY="15099">
        <dgm:presLayoutVars>
          <dgm:bulletEnabled val="1"/>
        </dgm:presLayoutVars>
      </dgm:prSet>
      <dgm:spPr/>
      <dgm:t>
        <a:bodyPr/>
        <a:lstStyle/>
        <a:p>
          <a:endParaRPr lang="en-US"/>
        </a:p>
      </dgm:t>
    </dgm:pt>
    <dgm:pt modelId="{B0FA87CA-84C9-C849-BD65-9CB557344AD9}" type="pres">
      <dgm:prSet presAssocID="{2A12E823-68A4-DC4E-B15E-EAE90C8EBE5A}" presName="spacing" presStyleCnt="0"/>
      <dgm:spPr/>
    </dgm:pt>
    <dgm:pt modelId="{C89BBC06-F9E1-2F4B-97F4-F1F32C92540A}" type="pres">
      <dgm:prSet presAssocID="{062ECFB5-E822-6240-BC0F-BA0AFF5AEF8E}" presName="composite" presStyleCnt="0"/>
      <dgm:spPr/>
    </dgm:pt>
    <dgm:pt modelId="{82D180A4-B44D-BA4C-985A-80369C5074BC}" type="pres">
      <dgm:prSet presAssocID="{062ECFB5-E822-6240-BC0F-BA0AFF5AEF8E}" presName="imgShp" presStyleLbl="fgImgPlace1" presStyleIdx="1" presStyleCnt="4" custLinFactNeighborX="-93359">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pt>
    <dgm:pt modelId="{3C3FFF04-EDBC-054A-B9F0-4ED4EF415B3C}" type="pres">
      <dgm:prSet presAssocID="{062ECFB5-E822-6240-BC0F-BA0AFF5AEF8E}" presName="txShp" presStyleLbl="node1" presStyleIdx="1" presStyleCnt="4" custScaleX="150376" custLinFactNeighborY="1531">
        <dgm:presLayoutVars>
          <dgm:bulletEnabled val="1"/>
        </dgm:presLayoutVars>
      </dgm:prSet>
      <dgm:spPr/>
      <dgm:t>
        <a:bodyPr/>
        <a:lstStyle/>
        <a:p>
          <a:endParaRPr lang="en-US"/>
        </a:p>
      </dgm:t>
    </dgm:pt>
    <dgm:pt modelId="{DCC8A544-AD08-BC4F-95B0-951FCF1BD7DA}" type="pres">
      <dgm:prSet presAssocID="{68C9ECAA-B834-754B-8262-24998EDFA92E}" presName="spacing" presStyleCnt="0"/>
      <dgm:spPr/>
    </dgm:pt>
    <dgm:pt modelId="{7D5FBEC6-2BB0-A642-A490-DC52E982D151}" type="pres">
      <dgm:prSet presAssocID="{B829CB41-B4E9-7B4B-A064-25605B5899E4}" presName="composite" presStyleCnt="0"/>
      <dgm:spPr/>
    </dgm:pt>
    <dgm:pt modelId="{E4442699-3B1B-8C4D-AF9F-7F822B631F54}" type="pres">
      <dgm:prSet presAssocID="{B829CB41-B4E9-7B4B-A064-25605B5899E4}" presName="imgShp" presStyleLbl="fgImgPlace1" presStyleIdx="2" presStyleCnt="4" custLinFactNeighborX="-91828" custLinFactNeighborY="-12248">
        <dgm:style>
          <a:lnRef idx="1">
            <a:schemeClr val="accent5"/>
          </a:lnRef>
          <a:fillRef idx="2">
            <a:schemeClr val="accent5"/>
          </a:fillRef>
          <a:effectRef idx="1">
            <a:schemeClr val="accent5"/>
          </a:effectRef>
          <a:fontRef idx="minor">
            <a:schemeClr val="dk1"/>
          </a:fontRef>
        </dgm:style>
      </dgm:prSet>
      <dgm:spPr/>
    </dgm:pt>
    <dgm:pt modelId="{85EF5834-DF92-3D41-9607-2A618203D5B6}" type="pres">
      <dgm:prSet presAssocID="{B829CB41-B4E9-7B4B-A064-25605B5899E4}" presName="txShp" presStyleLbl="node1" presStyleIdx="2" presStyleCnt="4" custScaleX="150376" custLinFactNeighborY="-10717">
        <dgm:presLayoutVars>
          <dgm:bulletEnabled val="1"/>
        </dgm:presLayoutVars>
      </dgm:prSet>
      <dgm:spPr/>
      <dgm:t>
        <a:bodyPr/>
        <a:lstStyle/>
        <a:p>
          <a:endParaRPr lang="en-US"/>
        </a:p>
      </dgm:t>
    </dgm:pt>
    <dgm:pt modelId="{B5D13061-E9A7-DD44-84CB-65B8893EA562}" type="pres">
      <dgm:prSet presAssocID="{7BA696CD-5890-6643-9F0F-77C2A264BC24}" presName="spacing" presStyleCnt="0"/>
      <dgm:spPr/>
    </dgm:pt>
    <dgm:pt modelId="{CB50228D-FA25-154C-84D9-84CBE6D62668}" type="pres">
      <dgm:prSet presAssocID="{DF52BA9E-71C3-8941-93D4-78957228D67E}" presName="composite" presStyleCnt="0"/>
      <dgm:spPr/>
    </dgm:pt>
    <dgm:pt modelId="{304E4155-4BA9-FA49-BC4A-35A3013F13F9}" type="pres">
      <dgm:prSet presAssocID="{DF52BA9E-71C3-8941-93D4-78957228D67E}" presName="imgShp" presStyleLbl="fgImgPlace1" presStyleIdx="3" presStyleCnt="4" custLinFactNeighborX="-91828" custLinFactNeighborY="-18372">
        <dgm:style>
          <a:lnRef idx="1">
            <a:schemeClr val="accent5"/>
          </a:lnRef>
          <a:fillRef idx="2">
            <a:schemeClr val="accent5"/>
          </a:fillRef>
          <a:effectRef idx="1">
            <a:schemeClr val="accent5"/>
          </a:effectRef>
          <a:fontRef idx="minor">
            <a:schemeClr val="dk1"/>
          </a:fontRef>
        </dgm:style>
      </dgm:prSet>
      <dgm:spPr/>
    </dgm:pt>
    <dgm:pt modelId="{A7C504D4-DC49-604A-9FA0-032879BB90B7}" type="pres">
      <dgm:prSet presAssocID="{DF52BA9E-71C3-8941-93D4-78957228D67E}" presName="txShp" presStyleLbl="node1" presStyleIdx="3" presStyleCnt="4" custScaleX="150376" custLinFactNeighborY="-19903">
        <dgm:presLayoutVars>
          <dgm:bulletEnabled val="1"/>
        </dgm:presLayoutVars>
      </dgm:prSet>
      <dgm:spPr/>
      <dgm:t>
        <a:bodyPr/>
        <a:lstStyle/>
        <a:p>
          <a:endParaRPr lang="en-US"/>
        </a:p>
      </dgm:t>
    </dgm:pt>
  </dgm:ptLst>
  <dgm:cxnLst>
    <dgm:cxn modelId="{9071B829-1D53-E648-9D85-A74334AA6950}" type="presOf" srcId="{062ECFB5-E822-6240-BC0F-BA0AFF5AEF8E}" destId="{3C3FFF04-EDBC-054A-B9F0-4ED4EF415B3C}" srcOrd="0" destOrd="0" presId="urn:microsoft.com/office/officeart/2005/8/layout/vList3#1"/>
    <dgm:cxn modelId="{D9D67482-9113-054B-B02E-2B48A37F37B9}" srcId="{CF397B9F-7B02-854E-B62D-4DAA18135B2B}" destId="{C292BBDA-42C9-3644-A97F-52C911172928}" srcOrd="0" destOrd="0" parTransId="{DDF3F57B-3FC5-214C-A011-0E5041946D1D}" sibTransId="{2A12E823-68A4-DC4E-B15E-EAE90C8EBE5A}"/>
    <dgm:cxn modelId="{B59B47D0-2368-B647-9321-7527F1A2CAFB}" srcId="{CF397B9F-7B02-854E-B62D-4DAA18135B2B}" destId="{B829CB41-B4E9-7B4B-A064-25605B5899E4}" srcOrd="2" destOrd="0" parTransId="{E96EDE25-0CA5-0C46-A739-FA61A4D37A15}" sibTransId="{7BA696CD-5890-6643-9F0F-77C2A264BC24}"/>
    <dgm:cxn modelId="{BC97E700-FD1D-3A4E-AE6A-FECCCE91F24E}" type="presOf" srcId="{B829CB41-B4E9-7B4B-A064-25605B5899E4}" destId="{85EF5834-DF92-3D41-9607-2A618203D5B6}" srcOrd="0" destOrd="0" presId="urn:microsoft.com/office/officeart/2005/8/layout/vList3#1"/>
    <dgm:cxn modelId="{75D1E1B2-74B3-E840-A696-CD337F2CC523}" type="presOf" srcId="{C292BBDA-42C9-3644-A97F-52C911172928}" destId="{5397A392-341B-2F41-9CB3-CD34B3B76A1B}" srcOrd="0" destOrd="0" presId="urn:microsoft.com/office/officeart/2005/8/layout/vList3#1"/>
    <dgm:cxn modelId="{1C9A45C7-3821-6B40-AC8C-9D1E3B7CDFBC}" srcId="{CF397B9F-7B02-854E-B62D-4DAA18135B2B}" destId="{062ECFB5-E822-6240-BC0F-BA0AFF5AEF8E}" srcOrd="1" destOrd="0" parTransId="{871E4236-C278-014B-9850-4D8A02583317}" sibTransId="{68C9ECAA-B834-754B-8262-24998EDFA92E}"/>
    <dgm:cxn modelId="{29B4829C-DF29-B343-A45D-43575897CC1B}" type="presOf" srcId="{DF52BA9E-71C3-8941-93D4-78957228D67E}" destId="{A7C504D4-DC49-604A-9FA0-032879BB90B7}" srcOrd="0" destOrd="0" presId="urn:microsoft.com/office/officeart/2005/8/layout/vList3#1"/>
    <dgm:cxn modelId="{152B819F-FED7-8F42-8DBB-73399F3C465A}" srcId="{CF397B9F-7B02-854E-B62D-4DAA18135B2B}" destId="{DF52BA9E-71C3-8941-93D4-78957228D67E}" srcOrd="3" destOrd="0" parTransId="{80956D38-6845-104C-A439-11A6F464D4DE}" sibTransId="{44766E48-C75F-2141-B63C-B83C8C5817C6}"/>
    <dgm:cxn modelId="{E5655935-FF2A-5449-83AC-A4F673664A00}" type="presOf" srcId="{CF397B9F-7B02-854E-B62D-4DAA18135B2B}" destId="{F2838D19-AFF9-CD4B-9C72-E3B271E543AC}" srcOrd="0" destOrd="0" presId="urn:microsoft.com/office/officeart/2005/8/layout/vList3#1"/>
    <dgm:cxn modelId="{D11208E3-355A-4B4D-88F3-25A9873088AD}" type="presParOf" srcId="{F2838D19-AFF9-CD4B-9C72-E3B271E543AC}" destId="{A3EE8AE0-056F-1447-9112-D9276055EABE}" srcOrd="0" destOrd="0" presId="urn:microsoft.com/office/officeart/2005/8/layout/vList3#1"/>
    <dgm:cxn modelId="{282D6171-B4A6-AB4D-B366-5549DD559411}" type="presParOf" srcId="{A3EE8AE0-056F-1447-9112-D9276055EABE}" destId="{FA0F86A2-B840-5F44-B538-D7E2773A4BBB}" srcOrd="0" destOrd="0" presId="urn:microsoft.com/office/officeart/2005/8/layout/vList3#1"/>
    <dgm:cxn modelId="{B893D3BF-5901-A748-9B23-DDF88661975F}" type="presParOf" srcId="{A3EE8AE0-056F-1447-9112-D9276055EABE}" destId="{5397A392-341B-2F41-9CB3-CD34B3B76A1B}" srcOrd="1" destOrd="0" presId="urn:microsoft.com/office/officeart/2005/8/layout/vList3#1"/>
    <dgm:cxn modelId="{4AA9D892-0AD1-3C42-AA54-2FC80EDC5151}" type="presParOf" srcId="{F2838D19-AFF9-CD4B-9C72-E3B271E543AC}" destId="{B0FA87CA-84C9-C849-BD65-9CB557344AD9}" srcOrd="1" destOrd="0" presId="urn:microsoft.com/office/officeart/2005/8/layout/vList3#1"/>
    <dgm:cxn modelId="{61F7530F-5997-5C45-B3AD-5FA537BB18AF}" type="presParOf" srcId="{F2838D19-AFF9-CD4B-9C72-E3B271E543AC}" destId="{C89BBC06-F9E1-2F4B-97F4-F1F32C92540A}" srcOrd="2" destOrd="0" presId="urn:microsoft.com/office/officeart/2005/8/layout/vList3#1"/>
    <dgm:cxn modelId="{AEE2DA40-8A8F-9F46-AF1A-9CDEC1099FA0}" type="presParOf" srcId="{C89BBC06-F9E1-2F4B-97F4-F1F32C92540A}" destId="{82D180A4-B44D-BA4C-985A-80369C5074BC}" srcOrd="0" destOrd="0" presId="urn:microsoft.com/office/officeart/2005/8/layout/vList3#1"/>
    <dgm:cxn modelId="{301B114A-7AAF-D444-A07A-170BEEF01A53}" type="presParOf" srcId="{C89BBC06-F9E1-2F4B-97F4-F1F32C92540A}" destId="{3C3FFF04-EDBC-054A-B9F0-4ED4EF415B3C}" srcOrd="1" destOrd="0" presId="urn:microsoft.com/office/officeart/2005/8/layout/vList3#1"/>
    <dgm:cxn modelId="{71BB350D-B78B-CE49-B790-E91480C029E9}" type="presParOf" srcId="{F2838D19-AFF9-CD4B-9C72-E3B271E543AC}" destId="{DCC8A544-AD08-BC4F-95B0-951FCF1BD7DA}" srcOrd="3" destOrd="0" presId="urn:microsoft.com/office/officeart/2005/8/layout/vList3#1"/>
    <dgm:cxn modelId="{07617C2E-716B-6B4A-ACA2-014B0A64911B}" type="presParOf" srcId="{F2838D19-AFF9-CD4B-9C72-E3B271E543AC}" destId="{7D5FBEC6-2BB0-A642-A490-DC52E982D151}" srcOrd="4" destOrd="0" presId="urn:microsoft.com/office/officeart/2005/8/layout/vList3#1"/>
    <dgm:cxn modelId="{48EBE715-917F-324D-B502-0AB2AD79A32D}" type="presParOf" srcId="{7D5FBEC6-2BB0-A642-A490-DC52E982D151}" destId="{E4442699-3B1B-8C4D-AF9F-7F822B631F54}" srcOrd="0" destOrd="0" presId="urn:microsoft.com/office/officeart/2005/8/layout/vList3#1"/>
    <dgm:cxn modelId="{2B473D81-8B6D-3B42-A871-E3AA9B2A9B86}" type="presParOf" srcId="{7D5FBEC6-2BB0-A642-A490-DC52E982D151}" destId="{85EF5834-DF92-3D41-9607-2A618203D5B6}" srcOrd="1" destOrd="0" presId="urn:microsoft.com/office/officeart/2005/8/layout/vList3#1"/>
    <dgm:cxn modelId="{ECCDF838-2203-D346-9139-627463F8CE14}" type="presParOf" srcId="{F2838D19-AFF9-CD4B-9C72-E3B271E543AC}" destId="{B5D13061-E9A7-DD44-84CB-65B8893EA562}" srcOrd="5" destOrd="0" presId="urn:microsoft.com/office/officeart/2005/8/layout/vList3#1"/>
    <dgm:cxn modelId="{9A80F99E-4FE2-2D49-A8EB-9B2B038802E9}" type="presParOf" srcId="{F2838D19-AFF9-CD4B-9C72-E3B271E543AC}" destId="{CB50228D-FA25-154C-84D9-84CBE6D62668}" srcOrd="6" destOrd="0" presId="urn:microsoft.com/office/officeart/2005/8/layout/vList3#1"/>
    <dgm:cxn modelId="{A0E1CA86-1D86-2747-97CD-B0C40AAD740F}" type="presParOf" srcId="{CB50228D-FA25-154C-84D9-84CBE6D62668}" destId="{304E4155-4BA9-FA49-BC4A-35A3013F13F9}" srcOrd="0" destOrd="0" presId="urn:microsoft.com/office/officeart/2005/8/layout/vList3#1"/>
    <dgm:cxn modelId="{FF07E928-4651-D040-8E97-FBFDAA6E9CB1}" type="presParOf" srcId="{CB50228D-FA25-154C-84D9-84CBE6D62668}" destId="{A7C504D4-DC49-604A-9FA0-032879BB90B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9FC14-5469-B64A-9FD0-BAEA349F5746}" type="doc">
      <dgm:prSet loTypeId="urn:microsoft.com/office/officeart/2005/8/layout/radial4" loCatId="" qsTypeId="urn:microsoft.com/office/officeart/2005/8/quickstyle/simple5" qsCatId="simple" csTypeId="urn:microsoft.com/office/officeart/2005/8/colors/colorful3" csCatId="colorful" phldr="1"/>
      <dgm:spPr/>
      <dgm:t>
        <a:bodyPr/>
        <a:lstStyle/>
        <a:p>
          <a:endParaRPr lang="en-US"/>
        </a:p>
      </dgm:t>
    </dgm:pt>
    <dgm:pt modelId="{3047DE80-408D-4D4C-AC6C-4A9CC063CBB8}">
      <dgm:prSet phldrT="[Text]" custT="1"/>
      <dgm:spPr/>
      <dgm:t>
        <a:bodyPr/>
        <a:lstStyle/>
        <a:p>
          <a:r>
            <a:rPr lang="en-US" sz="2800" dirty="0" smtClean="0">
              <a:solidFill>
                <a:schemeClr val="tx1"/>
              </a:solidFill>
              <a:latin typeface="Calibri"/>
              <a:cs typeface="Calibri"/>
            </a:rPr>
            <a:t>What Happened?</a:t>
          </a:r>
          <a:endParaRPr lang="en-US" sz="2800" dirty="0">
            <a:solidFill>
              <a:schemeClr val="tx1"/>
            </a:solidFill>
            <a:latin typeface="Calibri"/>
            <a:cs typeface="Calibri"/>
          </a:endParaRPr>
        </a:p>
      </dgm:t>
    </dgm:pt>
    <dgm:pt modelId="{FE09DA13-F1AE-0E4F-ABBF-3B5DA0501E50}" type="parTrans" cxnId="{8476F0F6-BF21-EE41-8B8B-DFE690C7F784}">
      <dgm:prSet/>
      <dgm:spPr/>
      <dgm:t>
        <a:bodyPr/>
        <a:lstStyle/>
        <a:p>
          <a:endParaRPr lang="en-US" sz="2400">
            <a:solidFill>
              <a:schemeClr val="tx1"/>
            </a:solidFill>
            <a:latin typeface="Gill Sans"/>
            <a:cs typeface="Gill Sans"/>
          </a:endParaRPr>
        </a:p>
      </dgm:t>
    </dgm:pt>
    <dgm:pt modelId="{0FBB28FD-5D8C-7B4E-A8B2-977BBBA0AC4B}" type="sibTrans" cxnId="{8476F0F6-BF21-EE41-8B8B-DFE690C7F784}">
      <dgm:prSet/>
      <dgm:spPr/>
      <dgm:t>
        <a:bodyPr/>
        <a:lstStyle/>
        <a:p>
          <a:endParaRPr lang="en-US" sz="2400">
            <a:solidFill>
              <a:schemeClr val="tx1"/>
            </a:solidFill>
            <a:latin typeface="Gill Sans"/>
            <a:cs typeface="Gill Sans"/>
          </a:endParaRPr>
        </a:p>
      </dgm:t>
    </dgm:pt>
    <dgm:pt modelId="{167786A0-F8E6-B24B-8D9A-164AFC5717FC}">
      <dgm:prSet phldrT="[Text]" custT="1"/>
      <dgm:spPr/>
      <dgm:t>
        <a:bodyPr/>
        <a:lstStyle/>
        <a:p>
          <a:r>
            <a:rPr lang="en-US" sz="1800" dirty="0" smtClean="0">
              <a:solidFill>
                <a:schemeClr val="tx1"/>
              </a:solidFill>
              <a:latin typeface="Calibri"/>
              <a:cs typeface="Calibri"/>
            </a:rPr>
            <a:t>Who was involved?</a:t>
          </a:r>
          <a:endParaRPr lang="en-US" sz="1800" dirty="0">
            <a:solidFill>
              <a:schemeClr val="tx1"/>
            </a:solidFill>
            <a:latin typeface="Calibri"/>
            <a:cs typeface="Calibri"/>
          </a:endParaRPr>
        </a:p>
      </dgm:t>
    </dgm:pt>
    <dgm:pt modelId="{8721A6E3-9785-A44B-98F8-E476B8B6648B}" type="parTrans" cxnId="{23E47715-506C-C84D-992B-A7D96B4E5F31}">
      <dgm:prSet/>
      <dgm:spPr/>
      <dgm:t>
        <a:bodyPr/>
        <a:lstStyle/>
        <a:p>
          <a:endParaRPr lang="en-US" sz="2400">
            <a:solidFill>
              <a:schemeClr val="tx1"/>
            </a:solidFill>
            <a:latin typeface="Gill Sans"/>
            <a:cs typeface="Gill Sans"/>
          </a:endParaRPr>
        </a:p>
      </dgm:t>
    </dgm:pt>
    <dgm:pt modelId="{AB1F69C1-39C7-AF4D-82D2-4DBD7DED6910}" type="sibTrans" cxnId="{23E47715-506C-C84D-992B-A7D96B4E5F31}">
      <dgm:prSet/>
      <dgm:spPr/>
      <dgm:t>
        <a:bodyPr/>
        <a:lstStyle/>
        <a:p>
          <a:endParaRPr lang="en-US" sz="2400">
            <a:solidFill>
              <a:schemeClr val="tx1"/>
            </a:solidFill>
            <a:latin typeface="Gill Sans"/>
            <a:cs typeface="Gill Sans"/>
          </a:endParaRPr>
        </a:p>
      </dgm:t>
    </dgm:pt>
    <dgm:pt modelId="{1DA22795-D880-6048-9111-DFA188979524}">
      <dgm:prSet phldrT="[Text]" custT="1"/>
      <dgm:spPr/>
      <dgm:t>
        <a:bodyPr/>
        <a:lstStyle/>
        <a:p>
          <a:r>
            <a:rPr lang="en-US" sz="1800" dirty="0" smtClean="0">
              <a:solidFill>
                <a:schemeClr val="tx1"/>
              </a:solidFill>
              <a:latin typeface="Calibri"/>
              <a:cs typeface="Calibri"/>
            </a:rPr>
            <a:t>What actions occurred?</a:t>
          </a:r>
          <a:endParaRPr lang="en-US" sz="1800" dirty="0">
            <a:solidFill>
              <a:schemeClr val="tx1"/>
            </a:solidFill>
            <a:latin typeface="Calibri"/>
            <a:cs typeface="Calibri"/>
          </a:endParaRPr>
        </a:p>
      </dgm:t>
    </dgm:pt>
    <dgm:pt modelId="{39169604-BF14-174E-9AAE-C96856C4B7D5}" type="parTrans" cxnId="{D490A964-7241-024D-AA2F-1338F18ABE5A}">
      <dgm:prSet/>
      <dgm:spPr/>
      <dgm:t>
        <a:bodyPr/>
        <a:lstStyle/>
        <a:p>
          <a:endParaRPr lang="en-US" sz="2400">
            <a:solidFill>
              <a:schemeClr val="tx1"/>
            </a:solidFill>
            <a:latin typeface="Gill Sans"/>
            <a:cs typeface="Gill Sans"/>
          </a:endParaRPr>
        </a:p>
      </dgm:t>
    </dgm:pt>
    <dgm:pt modelId="{75921AF4-6F1C-6648-9DCD-3EEC79C9D106}" type="sibTrans" cxnId="{D490A964-7241-024D-AA2F-1338F18ABE5A}">
      <dgm:prSet/>
      <dgm:spPr/>
      <dgm:t>
        <a:bodyPr/>
        <a:lstStyle/>
        <a:p>
          <a:endParaRPr lang="en-US" sz="2400">
            <a:solidFill>
              <a:schemeClr val="tx1"/>
            </a:solidFill>
            <a:latin typeface="Gill Sans"/>
            <a:cs typeface="Gill Sans"/>
          </a:endParaRPr>
        </a:p>
      </dgm:t>
    </dgm:pt>
    <dgm:pt modelId="{ED80D79C-5CD9-4141-9F47-6B2766F826B7}">
      <dgm:prSet phldrT="[Text]" custT="1"/>
      <dgm:spPr/>
      <dgm:t>
        <a:bodyPr/>
        <a:lstStyle/>
        <a:p>
          <a:r>
            <a:rPr lang="en-US" sz="1600" dirty="0" smtClean="0">
              <a:solidFill>
                <a:schemeClr val="tx1"/>
              </a:solidFill>
              <a:latin typeface="Calibri"/>
              <a:cs typeface="Calibri"/>
            </a:rPr>
            <a:t>What were care team members thinking and feeling?</a:t>
          </a:r>
          <a:endParaRPr lang="en-US" sz="1600" dirty="0">
            <a:solidFill>
              <a:schemeClr val="tx1"/>
            </a:solidFill>
            <a:latin typeface="Calibri"/>
            <a:cs typeface="Calibri"/>
          </a:endParaRPr>
        </a:p>
      </dgm:t>
    </dgm:pt>
    <dgm:pt modelId="{01DAF144-ABE3-4148-B5A8-B4C7C856F145}" type="parTrans" cxnId="{EE027DDF-64BB-7441-93F3-7C489ED4F339}">
      <dgm:prSet/>
      <dgm:spPr/>
      <dgm:t>
        <a:bodyPr/>
        <a:lstStyle/>
        <a:p>
          <a:endParaRPr lang="en-US" sz="2400">
            <a:solidFill>
              <a:schemeClr val="tx1"/>
            </a:solidFill>
            <a:latin typeface="Gill Sans"/>
            <a:cs typeface="Gill Sans"/>
          </a:endParaRPr>
        </a:p>
      </dgm:t>
    </dgm:pt>
    <dgm:pt modelId="{F9400CD7-E860-D94D-84CC-FD20FE628734}" type="sibTrans" cxnId="{EE027DDF-64BB-7441-93F3-7C489ED4F339}">
      <dgm:prSet/>
      <dgm:spPr/>
      <dgm:t>
        <a:bodyPr/>
        <a:lstStyle/>
        <a:p>
          <a:endParaRPr lang="en-US" sz="2400">
            <a:solidFill>
              <a:schemeClr val="tx1"/>
            </a:solidFill>
            <a:latin typeface="Gill Sans"/>
            <a:cs typeface="Gill Sans"/>
          </a:endParaRPr>
        </a:p>
      </dgm:t>
    </dgm:pt>
    <dgm:pt modelId="{91354DE5-3160-534D-ADE4-211DE3416D78}">
      <dgm:prSet phldrT="[Text]" custT="1"/>
      <dgm:spPr/>
      <dgm:t>
        <a:bodyPr/>
        <a:lstStyle/>
        <a:p>
          <a:r>
            <a:rPr lang="en-US" sz="1800" dirty="0" smtClean="0">
              <a:solidFill>
                <a:schemeClr val="tx1"/>
              </a:solidFill>
              <a:latin typeface="Calibri"/>
              <a:cs typeface="Calibri"/>
            </a:rPr>
            <a:t>What were patients thinking and feeling?</a:t>
          </a:r>
          <a:endParaRPr lang="en-US" sz="1800" dirty="0">
            <a:solidFill>
              <a:schemeClr val="tx1"/>
            </a:solidFill>
            <a:latin typeface="Calibri"/>
            <a:cs typeface="Calibri"/>
          </a:endParaRPr>
        </a:p>
      </dgm:t>
    </dgm:pt>
    <dgm:pt modelId="{55000B16-1600-E648-8AB3-929B6B455B1E}" type="parTrans" cxnId="{DB66B16E-EC2E-9A4A-9447-F94832E81C27}">
      <dgm:prSet/>
      <dgm:spPr/>
      <dgm:t>
        <a:bodyPr/>
        <a:lstStyle/>
        <a:p>
          <a:endParaRPr lang="en-US" sz="2400">
            <a:solidFill>
              <a:schemeClr val="tx1"/>
            </a:solidFill>
            <a:latin typeface="Gill Sans"/>
            <a:cs typeface="Gill Sans"/>
          </a:endParaRPr>
        </a:p>
      </dgm:t>
    </dgm:pt>
    <dgm:pt modelId="{5F95B84A-EFA8-6A40-8F34-A68B8342CDF9}" type="sibTrans" cxnId="{DB66B16E-EC2E-9A4A-9447-F94832E81C27}">
      <dgm:prSet/>
      <dgm:spPr/>
      <dgm:t>
        <a:bodyPr/>
        <a:lstStyle/>
        <a:p>
          <a:endParaRPr lang="en-US" sz="2400">
            <a:solidFill>
              <a:schemeClr val="tx1"/>
            </a:solidFill>
            <a:latin typeface="Gill Sans"/>
            <a:cs typeface="Gill Sans"/>
          </a:endParaRPr>
        </a:p>
      </dgm:t>
    </dgm:pt>
    <dgm:pt modelId="{E330C2FF-EA97-B34F-B24E-92A7A1F2F12C}">
      <dgm:prSet phldrT="[Text]" custT="1"/>
      <dgm:spPr/>
      <dgm:t>
        <a:bodyPr/>
        <a:lstStyle/>
        <a:p>
          <a:r>
            <a:rPr lang="en-US" sz="1800" dirty="0" smtClean="0">
              <a:solidFill>
                <a:schemeClr val="tx1"/>
              </a:solidFill>
              <a:latin typeface="Calibri"/>
              <a:cs typeface="Calibri"/>
            </a:rPr>
            <a:t>What was happening at the same time?</a:t>
          </a:r>
          <a:endParaRPr lang="en-US" sz="1800" dirty="0">
            <a:solidFill>
              <a:schemeClr val="tx1"/>
            </a:solidFill>
            <a:latin typeface="Calibri"/>
            <a:cs typeface="Calibri"/>
          </a:endParaRPr>
        </a:p>
      </dgm:t>
    </dgm:pt>
    <dgm:pt modelId="{35AE3CA6-B434-184F-9FED-1F2A24CDBEA8}" type="parTrans" cxnId="{2095D99B-F60B-3E4D-B403-1D37647DAF8F}">
      <dgm:prSet/>
      <dgm:spPr/>
      <dgm:t>
        <a:bodyPr/>
        <a:lstStyle/>
        <a:p>
          <a:endParaRPr lang="en-US" sz="2400">
            <a:solidFill>
              <a:schemeClr val="tx1"/>
            </a:solidFill>
            <a:latin typeface="Gill Sans"/>
            <a:cs typeface="Gill Sans"/>
          </a:endParaRPr>
        </a:p>
      </dgm:t>
    </dgm:pt>
    <dgm:pt modelId="{B47F3F49-960D-B34F-A32B-58CEEDE37CF4}" type="sibTrans" cxnId="{2095D99B-F60B-3E4D-B403-1D37647DAF8F}">
      <dgm:prSet/>
      <dgm:spPr/>
      <dgm:t>
        <a:bodyPr/>
        <a:lstStyle/>
        <a:p>
          <a:endParaRPr lang="en-US" sz="2400">
            <a:solidFill>
              <a:schemeClr val="tx1"/>
            </a:solidFill>
            <a:latin typeface="Gill Sans"/>
            <a:cs typeface="Gill Sans"/>
          </a:endParaRPr>
        </a:p>
      </dgm:t>
    </dgm:pt>
    <dgm:pt modelId="{CE861A82-16E7-2E42-B8FF-955779C53181}">
      <dgm:prSet phldrT="[Text]" custT="1"/>
      <dgm:spPr/>
      <dgm:t>
        <a:bodyPr/>
        <a:lstStyle/>
        <a:p>
          <a:r>
            <a:rPr lang="en-US" sz="1800" dirty="0" smtClean="0">
              <a:solidFill>
                <a:schemeClr val="tx1"/>
              </a:solidFill>
              <a:latin typeface="Calibri"/>
              <a:cs typeface="Calibri"/>
            </a:rPr>
            <a:t>What happened that had a good outcome?</a:t>
          </a:r>
          <a:endParaRPr lang="en-US" sz="1800" dirty="0">
            <a:solidFill>
              <a:schemeClr val="tx1"/>
            </a:solidFill>
            <a:latin typeface="Calibri"/>
            <a:cs typeface="Calibri"/>
          </a:endParaRPr>
        </a:p>
      </dgm:t>
    </dgm:pt>
    <dgm:pt modelId="{6A3DED2E-61F0-5E46-8149-E63155C6A883}" type="parTrans" cxnId="{8229B042-514C-284F-91F0-6D888E9FCBC7}">
      <dgm:prSet/>
      <dgm:spPr/>
      <dgm:t>
        <a:bodyPr/>
        <a:lstStyle/>
        <a:p>
          <a:endParaRPr lang="en-US" sz="2400">
            <a:solidFill>
              <a:schemeClr val="tx1"/>
            </a:solidFill>
            <a:latin typeface="Gill Sans"/>
            <a:cs typeface="Gill Sans"/>
          </a:endParaRPr>
        </a:p>
      </dgm:t>
    </dgm:pt>
    <dgm:pt modelId="{46946566-847B-BE4A-8AB7-E490E58E2155}" type="sibTrans" cxnId="{8229B042-514C-284F-91F0-6D888E9FCBC7}">
      <dgm:prSet/>
      <dgm:spPr/>
      <dgm:t>
        <a:bodyPr/>
        <a:lstStyle/>
        <a:p>
          <a:endParaRPr lang="en-US" sz="2400">
            <a:solidFill>
              <a:schemeClr val="tx1"/>
            </a:solidFill>
            <a:latin typeface="Gill Sans"/>
            <a:cs typeface="Gill Sans"/>
          </a:endParaRPr>
        </a:p>
      </dgm:t>
    </dgm:pt>
    <dgm:pt modelId="{418EB523-C0D2-A947-AD81-CDC1FCFC724C}">
      <dgm:prSet phldrT="[Text]" custT="1"/>
      <dgm:spPr/>
      <dgm:t>
        <a:bodyPr/>
        <a:lstStyle/>
        <a:p>
          <a:r>
            <a:rPr lang="en-US" sz="1800" dirty="0" smtClean="0">
              <a:solidFill>
                <a:schemeClr val="tx1"/>
              </a:solidFill>
              <a:latin typeface="Calibri"/>
              <a:cs typeface="Calibri"/>
            </a:rPr>
            <a:t>What tools or technologies were used and how?</a:t>
          </a:r>
          <a:endParaRPr lang="en-US" sz="1800" dirty="0">
            <a:solidFill>
              <a:schemeClr val="tx1"/>
            </a:solidFill>
            <a:latin typeface="Calibri"/>
            <a:cs typeface="Calibri"/>
          </a:endParaRPr>
        </a:p>
      </dgm:t>
    </dgm:pt>
    <dgm:pt modelId="{1E440D88-ACAD-B54D-B9CB-5528E38B1756}" type="parTrans" cxnId="{275C98B7-05F7-0942-812E-F45FE267E7A8}">
      <dgm:prSet/>
      <dgm:spPr/>
      <dgm:t>
        <a:bodyPr/>
        <a:lstStyle/>
        <a:p>
          <a:endParaRPr lang="en-US" sz="2400">
            <a:solidFill>
              <a:schemeClr val="tx1"/>
            </a:solidFill>
            <a:latin typeface="Gill Sans"/>
            <a:cs typeface="Gill Sans"/>
          </a:endParaRPr>
        </a:p>
      </dgm:t>
    </dgm:pt>
    <dgm:pt modelId="{F27D96C8-4316-FB47-B87A-DEF93D4B2087}" type="sibTrans" cxnId="{275C98B7-05F7-0942-812E-F45FE267E7A8}">
      <dgm:prSet/>
      <dgm:spPr/>
      <dgm:t>
        <a:bodyPr/>
        <a:lstStyle/>
        <a:p>
          <a:endParaRPr lang="en-US" sz="2400">
            <a:solidFill>
              <a:schemeClr val="tx1"/>
            </a:solidFill>
            <a:latin typeface="Gill Sans"/>
            <a:cs typeface="Gill Sans"/>
          </a:endParaRPr>
        </a:p>
      </dgm:t>
    </dgm:pt>
    <dgm:pt modelId="{DDFEA82C-EF0C-594B-9D66-6046CDB1ECAE}">
      <dgm:prSet phldrT="[Text]" custT="1"/>
      <dgm:spPr/>
      <dgm:t>
        <a:bodyPr/>
        <a:lstStyle/>
        <a:p>
          <a:r>
            <a:rPr lang="en-US" sz="1800" dirty="0" smtClean="0">
              <a:solidFill>
                <a:schemeClr val="tx1"/>
              </a:solidFill>
              <a:latin typeface="Calibri"/>
              <a:cs typeface="Calibri"/>
            </a:rPr>
            <a:t>What happened that had a bad outcome?</a:t>
          </a:r>
          <a:endParaRPr lang="en-US" sz="1800" dirty="0">
            <a:solidFill>
              <a:schemeClr val="tx1"/>
            </a:solidFill>
            <a:latin typeface="Calibri"/>
            <a:cs typeface="Calibri"/>
          </a:endParaRPr>
        </a:p>
      </dgm:t>
    </dgm:pt>
    <dgm:pt modelId="{D866F60A-E63C-5A4C-AAB7-A986B8D9AA18}" type="parTrans" cxnId="{7509CEA7-ECA5-0948-A142-5C918AD94CEA}">
      <dgm:prSet/>
      <dgm:spPr/>
      <dgm:t>
        <a:bodyPr/>
        <a:lstStyle/>
        <a:p>
          <a:endParaRPr lang="en-US">
            <a:solidFill>
              <a:schemeClr val="tx1"/>
            </a:solidFill>
          </a:endParaRPr>
        </a:p>
      </dgm:t>
    </dgm:pt>
    <dgm:pt modelId="{7C7A28A6-D110-B746-BFA3-D0B616643E7E}" type="sibTrans" cxnId="{7509CEA7-ECA5-0948-A142-5C918AD94CEA}">
      <dgm:prSet/>
      <dgm:spPr/>
      <dgm:t>
        <a:bodyPr/>
        <a:lstStyle/>
        <a:p>
          <a:endParaRPr lang="en-US">
            <a:solidFill>
              <a:schemeClr val="tx1"/>
            </a:solidFill>
          </a:endParaRPr>
        </a:p>
      </dgm:t>
    </dgm:pt>
    <dgm:pt modelId="{56726972-DB0C-8D48-8671-3EF8C6CE7E33}" type="pres">
      <dgm:prSet presAssocID="{0279FC14-5469-B64A-9FD0-BAEA349F5746}" presName="cycle" presStyleCnt="0">
        <dgm:presLayoutVars>
          <dgm:chMax val="1"/>
          <dgm:dir/>
          <dgm:animLvl val="ctr"/>
          <dgm:resizeHandles val="exact"/>
        </dgm:presLayoutVars>
      </dgm:prSet>
      <dgm:spPr/>
      <dgm:t>
        <a:bodyPr/>
        <a:lstStyle/>
        <a:p>
          <a:endParaRPr lang="en-US"/>
        </a:p>
      </dgm:t>
    </dgm:pt>
    <dgm:pt modelId="{2A159A52-FA6D-924C-93BC-99F40E35E839}" type="pres">
      <dgm:prSet presAssocID="{3047DE80-408D-4D4C-AC6C-4A9CC063CBB8}" presName="centerShape" presStyleLbl="node0" presStyleIdx="0" presStyleCnt="1" custFlipHor="1" custScaleX="171197"/>
      <dgm:spPr/>
      <dgm:t>
        <a:bodyPr/>
        <a:lstStyle/>
        <a:p>
          <a:endParaRPr lang="en-US"/>
        </a:p>
      </dgm:t>
    </dgm:pt>
    <dgm:pt modelId="{839B398E-1C23-C041-A6E5-0F0A8543EBBE}" type="pres">
      <dgm:prSet presAssocID="{8721A6E3-9785-A44B-98F8-E476B8B6648B}" presName="parTrans" presStyleLbl="bgSibTrans2D1" presStyleIdx="0" presStyleCnt="8"/>
      <dgm:spPr/>
      <dgm:t>
        <a:bodyPr/>
        <a:lstStyle/>
        <a:p>
          <a:endParaRPr lang="en-US"/>
        </a:p>
      </dgm:t>
    </dgm:pt>
    <dgm:pt modelId="{4249D231-7206-954C-BDE5-09AD3FDC8870}" type="pres">
      <dgm:prSet presAssocID="{167786A0-F8E6-B24B-8D9A-164AFC5717FC}" presName="node" presStyleLbl="node1" presStyleIdx="0" presStyleCnt="8" custScaleX="135771" custScaleY="115448">
        <dgm:presLayoutVars>
          <dgm:bulletEnabled val="1"/>
        </dgm:presLayoutVars>
      </dgm:prSet>
      <dgm:spPr/>
      <dgm:t>
        <a:bodyPr/>
        <a:lstStyle/>
        <a:p>
          <a:endParaRPr lang="en-US"/>
        </a:p>
      </dgm:t>
    </dgm:pt>
    <dgm:pt modelId="{FF23FF89-23FB-4D4C-A862-D2BFA426F1D1}" type="pres">
      <dgm:prSet presAssocID="{39169604-BF14-174E-9AAE-C96856C4B7D5}" presName="parTrans" presStyleLbl="bgSibTrans2D1" presStyleIdx="1" presStyleCnt="8" custAng="21318552"/>
      <dgm:spPr/>
      <dgm:t>
        <a:bodyPr/>
        <a:lstStyle/>
        <a:p>
          <a:endParaRPr lang="en-US"/>
        </a:p>
      </dgm:t>
    </dgm:pt>
    <dgm:pt modelId="{F4BFCB47-EA85-7E46-BD34-AD2B089BB156}" type="pres">
      <dgm:prSet presAssocID="{1DA22795-D880-6048-9111-DFA188979524}" presName="node" presStyleLbl="node1" presStyleIdx="1" presStyleCnt="8" custScaleX="135771" custScaleY="115448" custRadScaleRad="98298" custRadScaleInc="-14671">
        <dgm:presLayoutVars>
          <dgm:bulletEnabled val="1"/>
        </dgm:presLayoutVars>
      </dgm:prSet>
      <dgm:spPr/>
      <dgm:t>
        <a:bodyPr/>
        <a:lstStyle/>
        <a:p>
          <a:endParaRPr lang="en-US"/>
        </a:p>
      </dgm:t>
    </dgm:pt>
    <dgm:pt modelId="{95014505-FDCA-8742-B0A4-7B94D584A550}" type="pres">
      <dgm:prSet presAssocID="{01DAF144-ABE3-4148-B5A8-B4C7C856F145}" presName="parTrans" presStyleLbl="bgSibTrans2D1" presStyleIdx="2" presStyleCnt="8" custAng="571651" custLinFactNeighborX="8648" custLinFactNeighborY="-32296"/>
      <dgm:spPr/>
      <dgm:t>
        <a:bodyPr/>
        <a:lstStyle/>
        <a:p>
          <a:endParaRPr lang="en-US"/>
        </a:p>
      </dgm:t>
    </dgm:pt>
    <dgm:pt modelId="{75C06A56-5086-5442-8E1C-D19014BC3645}" type="pres">
      <dgm:prSet presAssocID="{ED80D79C-5CD9-4141-9F47-6B2766F826B7}" presName="node" presStyleLbl="node1" presStyleIdx="2" presStyleCnt="8" custScaleX="135771" custScaleY="115448" custRadScaleRad="109952" custRadScaleInc="-27841">
        <dgm:presLayoutVars>
          <dgm:bulletEnabled val="1"/>
        </dgm:presLayoutVars>
      </dgm:prSet>
      <dgm:spPr/>
      <dgm:t>
        <a:bodyPr/>
        <a:lstStyle/>
        <a:p>
          <a:endParaRPr lang="en-US"/>
        </a:p>
      </dgm:t>
    </dgm:pt>
    <dgm:pt modelId="{5E676910-B056-5743-8974-60829F6EEC83}" type="pres">
      <dgm:prSet presAssocID="{55000B16-1600-E648-8AB3-929B6B455B1E}" presName="parTrans" presStyleLbl="bgSibTrans2D1" presStyleIdx="3" presStyleCnt="8"/>
      <dgm:spPr/>
      <dgm:t>
        <a:bodyPr/>
        <a:lstStyle/>
        <a:p>
          <a:endParaRPr lang="en-US"/>
        </a:p>
      </dgm:t>
    </dgm:pt>
    <dgm:pt modelId="{55B9E34D-404F-4641-8045-5CFCE51F30C0}" type="pres">
      <dgm:prSet presAssocID="{91354DE5-3160-534D-ADE4-211DE3416D78}" presName="node" presStyleLbl="node1" presStyleIdx="3" presStyleCnt="8" custScaleX="135771" custScaleY="115448" custRadScaleRad="101569" custRadScaleInc="-7115">
        <dgm:presLayoutVars>
          <dgm:bulletEnabled val="1"/>
        </dgm:presLayoutVars>
      </dgm:prSet>
      <dgm:spPr/>
      <dgm:t>
        <a:bodyPr/>
        <a:lstStyle/>
        <a:p>
          <a:endParaRPr lang="en-US"/>
        </a:p>
      </dgm:t>
    </dgm:pt>
    <dgm:pt modelId="{CFE753CC-2BB7-D845-83E9-0C697CF75B8F}" type="pres">
      <dgm:prSet presAssocID="{35AE3CA6-B434-184F-9FED-1F2A24CDBEA8}" presName="parTrans" presStyleLbl="bgSibTrans2D1" presStyleIdx="4" presStyleCnt="8" custLinFactNeighborX="388" custLinFactNeighborY="-1534"/>
      <dgm:spPr/>
      <dgm:t>
        <a:bodyPr/>
        <a:lstStyle/>
        <a:p>
          <a:endParaRPr lang="en-US"/>
        </a:p>
      </dgm:t>
    </dgm:pt>
    <dgm:pt modelId="{89E66C66-F712-CE46-A268-6CD0C91ECE99}" type="pres">
      <dgm:prSet presAssocID="{E330C2FF-EA97-B34F-B24E-92A7A1F2F12C}" presName="node" presStyleLbl="node1" presStyleIdx="4" presStyleCnt="8" custScaleX="135771" custScaleY="115448" custRadScaleRad="103030" custRadScaleInc="14014">
        <dgm:presLayoutVars>
          <dgm:bulletEnabled val="1"/>
        </dgm:presLayoutVars>
      </dgm:prSet>
      <dgm:spPr/>
      <dgm:t>
        <a:bodyPr/>
        <a:lstStyle/>
        <a:p>
          <a:endParaRPr lang="en-US"/>
        </a:p>
      </dgm:t>
    </dgm:pt>
    <dgm:pt modelId="{2B9A6C26-9A68-F24E-A84E-CA855B6B8FA0}" type="pres">
      <dgm:prSet presAssocID="{6A3DED2E-61F0-5E46-8149-E63155C6A883}" presName="parTrans" presStyleLbl="bgSibTrans2D1" presStyleIdx="5" presStyleCnt="8" custAng="213767"/>
      <dgm:spPr/>
      <dgm:t>
        <a:bodyPr/>
        <a:lstStyle/>
        <a:p>
          <a:endParaRPr lang="en-US"/>
        </a:p>
      </dgm:t>
    </dgm:pt>
    <dgm:pt modelId="{4AFC0813-64AC-7C4D-85E2-8FF1D3DC8BF6}" type="pres">
      <dgm:prSet presAssocID="{CE861A82-16E7-2E42-B8FF-955779C53181}" presName="node" presStyleLbl="node1" presStyleIdx="5" presStyleCnt="8" custScaleX="135771" custScaleY="115448" custRadScaleRad="112268" custRadScaleInc="31792">
        <dgm:presLayoutVars>
          <dgm:bulletEnabled val="1"/>
        </dgm:presLayoutVars>
      </dgm:prSet>
      <dgm:spPr/>
      <dgm:t>
        <a:bodyPr/>
        <a:lstStyle/>
        <a:p>
          <a:endParaRPr lang="en-US"/>
        </a:p>
      </dgm:t>
    </dgm:pt>
    <dgm:pt modelId="{A00E5AC4-A7F6-4A4E-80B0-F489ADE32179}" type="pres">
      <dgm:prSet presAssocID="{D866F60A-E63C-5A4C-AAB7-A986B8D9AA18}" presName="parTrans" presStyleLbl="bgSibTrans2D1" presStyleIdx="6" presStyleCnt="8"/>
      <dgm:spPr/>
      <dgm:t>
        <a:bodyPr/>
        <a:lstStyle/>
        <a:p>
          <a:endParaRPr lang="en-US"/>
        </a:p>
      </dgm:t>
    </dgm:pt>
    <dgm:pt modelId="{86A87B9D-FA93-2741-A5CF-9E7CB53E50F6}" type="pres">
      <dgm:prSet presAssocID="{DDFEA82C-EF0C-594B-9D66-6046CDB1ECAE}" presName="node" presStyleLbl="node1" presStyleIdx="6" presStyleCnt="8" custScaleX="138291" custScaleY="114341" custRadScaleRad="101240" custRadScaleInc="11232">
        <dgm:presLayoutVars>
          <dgm:bulletEnabled val="1"/>
        </dgm:presLayoutVars>
      </dgm:prSet>
      <dgm:spPr/>
      <dgm:t>
        <a:bodyPr/>
        <a:lstStyle/>
        <a:p>
          <a:endParaRPr lang="en-US"/>
        </a:p>
      </dgm:t>
    </dgm:pt>
    <dgm:pt modelId="{113FD41C-634B-F146-86DB-0FED9954D174}" type="pres">
      <dgm:prSet presAssocID="{1E440D88-ACAD-B54D-B9CB-5528E38B1756}" presName="parTrans" presStyleLbl="bgSibTrans2D1" presStyleIdx="7" presStyleCnt="8"/>
      <dgm:spPr/>
      <dgm:t>
        <a:bodyPr/>
        <a:lstStyle/>
        <a:p>
          <a:endParaRPr lang="en-US"/>
        </a:p>
      </dgm:t>
    </dgm:pt>
    <dgm:pt modelId="{E6F758D6-8D35-1C43-BE0E-AC5F43876890}" type="pres">
      <dgm:prSet presAssocID="{418EB523-C0D2-A947-AD81-CDC1FCFC724C}" presName="node" presStyleLbl="node1" presStyleIdx="7" presStyleCnt="8" custScaleX="135771" custScaleY="115448">
        <dgm:presLayoutVars>
          <dgm:bulletEnabled val="1"/>
        </dgm:presLayoutVars>
      </dgm:prSet>
      <dgm:spPr/>
      <dgm:t>
        <a:bodyPr/>
        <a:lstStyle/>
        <a:p>
          <a:endParaRPr lang="en-US"/>
        </a:p>
      </dgm:t>
    </dgm:pt>
  </dgm:ptLst>
  <dgm:cxnLst>
    <dgm:cxn modelId="{D490A964-7241-024D-AA2F-1338F18ABE5A}" srcId="{3047DE80-408D-4D4C-AC6C-4A9CC063CBB8}" destId="{1DA22795-D880-6048-9111-DFA188979524}" srcOrd="1" destOrd="0" parTransId="{39169604-BF14-174E-9AAE-C96856C4B7D5}" sibTransId="{75921AF4-6F1C-6648-9DCD-3EEC79C9D106}"/>
    <dgm:cxn modelId="{2095D99B-F60B-3E4D-B403-1D37647DAF8F}" srcId="{3047DE80-408D-4D4C-AC6C-4A9CC063CBB8}" destId="{E330C2FF-EA97-B34F-B24E-92A7A1F2F12C}" srcOrd="4" destOrd="0" parTransId="{35AE3CA6-B434-184F-9FED-1F2A24CDBEA8}" sibTransId="{B47F3F49-960D-B34F-A32B-58CEEDE37CF4}"/>
    <dgm:cxn modelId="{7509CEA7-ECA5-0948-A142-5C918AD94CEA}" srcId="{3047DE80-408D-4D4C-AC6C-4A9CC063CBB8}" destId="{DDFEA82C-EF0C-594B-9D66-6046CDB1ECAE}" srcOrd="6" destOrd="0" parTransId="{D866F60A-E63C-5A4C-AAB7-A986B8D9AA18}" sibTransId="{7C7A28A6-D110-B746-BFA3-D0B616643E7E}"/>
    <dgm:cxn modelId="{227B7982-A6ED-2C41-82EC-A5C817EAC97B}" type="presOf" srcId="{91354DE5-3160-534D-ADE4-211DE3416D78}" destId="{55B9E34D-404F-4641-8045-5CFCE51F30C0}" srcOrd="0" destOrd="0" presId="urn:microsoft.com/office/officeart/2005/8/layout/radial4"/>
    <dgm:cxn modelId="{1071168B-0B16-F84D-A9EB-47FC62A49BEC}" type="presOf" srcId="{E330C2FF-EA97-B34F-B24E-92A7A1F2F12C}" destId="{89E66C66-F712-CE46-A268-6CD0C91ECE99}" srcOrd="0" destOrd="0" presId="urn:microsoft.com/office/officeart/2005/8/layout/radial4"/>
    <dgm:cxn modelId="{E1372E9D-E8A8-F84C-9CC7-A9FFAAF4B95D}" type="presOf" srcId="{39169604-BF14-174E-9AAE-C96856C4B7D5}" destId="{FF23FF89-23FB-4D4C-A862-D2BFA426F1D1}" srcOrd="0" destOrd="0" presId="urn:microsoft.com/office/officeart/2005/8/layout/radial4"/>
    <dgm:cxn modelId="{8A61D4D4-5AD2-6248-8394-1DEFF42111E6}" type="presOf" srcId="{35AE3CA6-B434-184F-9FED-1F2A24CDBEA8}" destId="{CFE753CC-2BB7-D845-83E9-0C697CF75B8F}" srcOrd="0" destOrd="0" presId="urn:microsoft.com/office/officeart/2005/8/layout/radial4"/>
    <dgm:cxn modelId="{315F009B-7D8A-1249-AA7A-A8B77A5818BA}" type="presOf" srcId="{1DA22795-D880-6048-9111-DFA188979524}" destId="{F4BFCB47-EA85-7E46-BD34-AD2B089BB156}" srcOrd="0" destOrd="0" presId="urn:microsoft.com/office/officeart/2005/8/layout/radial4"/>
    <dgm:cxn modelId="{362665F4-12B1-E445-BDA6-DE21F14AFA7D}" type="presOf" srcId="{8721A6E3-9785-A44B-98F8-E476B8B6648B}" destId="{839B398E-1C23-C041-A6E5-0F0A8543EBBE}" srcOrd="0" destOrd="0" presId="urn:microsoft.com/office/officeart/2005/8/layout/radial4"/>
    <dgm:cxn modelId="{EE027DDF-64BB-7441-93F3-7C489ED4F339}" srcId="{3047DE80-408D-4D4C-AC6C-4A9CC063CBB8}" destId="{ED80D79C-5CD9-4141-9F47-6B2766F826B7}" srcOrd="2" destOrd="0" parTransId="{01DAF144-ABE3-4148-B5A8-B4C7C856F145}" sibTransId="{F9400CD7-E860-D94D-84CC-FD20FE628734}"/>
    <dgm:cxn modelId="{0E1E67E8-676A-3E49-A9A4-9D9FC83B1D32}" type="presOf" srcId="{1E440D88-ACAD-B54D-B9CB-5528E38B1756}" destId="{113FD41C-634B-F146-86DB-0FED9954D174}" srcOrd="0" destOrd="0" presId="urn:microsoft.com/office/officeart/2005/8/layout/radial4"/>
    <dgm:cxn modelId="{9972A104-5103-664B-A8BE-8D73D8D85EA9}" type="presOf" srcId="{CE861A82-16E7-2E42-B8FF-955779C53181}" destId="{4AFC0813-64AC-7C4D-85E2-8FF1D3DC8BF6}" srcOrd="0" destOrd="0" presId="urn:microsoft.com/office/officeart/2005/8/layout/radial4"/>
    <dgm:cxn modelId="{275C98B7-05F7-0942-812E-F45FE267E7A8}" srcId="{3047DE80-408D-4D4C-AC6C-4A9CC063CBB8}" destId="{418EB523-C0D2-A947-AD81-CDC1FCFC724C}" srcOrd="7" destOrd="0" parTransId="{1E440D88-ACAD-B54D-B9CB-5528E38B1756}" sibTransId="{F27D96C8-4316-FB47-B87A-DEF93D4B2087}"/>
    <dgm:cxn modelId="{8229B042-514C-284F-91F0-6D888E9FCBC7}" srcId="{3047DE80-408D-4D4C-AC6C-4A9CC063CBB8}" destId="{CE861A82-16E7-2E42-B8FF-955779C53181}" srcOrd="5" destOrd="0" parTransId="{6A3DED2E-61F0-5E46-8149-E63155C6A883}" sibTransId="{46946566-847B-BE4A-8AB7-E490E58E2155}"/>
    <dgm:cxn modelId="{558D19D4-807C-204A-A458-C70A79D883DF}" type="presOf" srcId="{167786A0-F8E6-B24B-8D9A-164AFC5717FC}" destId="{4249D231-7206-954C-BDE5-09AD3FDC8870}" srcOrd="0" destOrd="0" presId="urn:microsoft.com/office/officeart/2005/8/layout/radial4"/>
    <dgm:cxn modelId="{C15D63D6-6E5B-6448-B84C-445AAEF3B7F9}" type="presOf" srcId="{6A3DED2E-61F0-5E46-8149-E63155C6A883}" destId="{2B9A6C26-9A68-F24E-A84E-CA855B6B8FA0}" srcOrd="0" destOrd="0" presId="urn:microsoft.com/office/officeart/2005/8/layout/radial4"/>
    <dgm:cxn modelId="{23E47715-506C-C84D-992B-A7D96B4E5F31}" srcId="{3047DE80-408D-4D4C-AC6C-4A9CC063CBB8}" destId="{167786A0-F8E6-B24B-8D9A-164AFC5717FC}" srcOrd="0" destOrd="0" parTransId="{8721A6E3-9785-A44B-98F8-E476B8B6648B}" sibTransId="{AB1F69C1-39C7-AF4D-82D2-4DBD7DED6910}"/>
    <dgm:cxn modelId="{C8C82635-E3F6-4542-B9B3-E383D743453B}" type="presOf" srcId="{3047DE80-408D-4D4C-AC6C-4A9CC063CBB8}" destId="{2A159A52-FA6D-924C-93BC-99F40E35E839}" srcOrd="0" destOrd="0" presId="urn:microsoft.com/office/officeart/2005/8/layout/radial4"/>
    <dgm:cxn modelId="{3E7AD22D-405F-B341-BFE5-7ACADD73BFD2}" type="presOf" srcId="{ED80D79C-5CD9-4141-9F47-6B2766F826B7}" destId="{75C06A56-5086-5442-8E1C-D19014BC3645}" srcOrd="0" destOrd="0" presId="urn:microsoft.com/office/officeart/2005/8/layout/radial4"/>
    <dgm:cxn modelId="{8476F0F6-BF21-EE41-8B8B-DFE690C7F784}" srcId="{0279FC14-5469-B64A-9FD0-BAEA349F5746}" destId="{3047DE80-408D-4D4C-AC6C-4A9CC063CBB8}" srcOrd="0" destOrd="0" parTransId="{FE09DA13-F1AE-0E4F-ABBF-3B5DA0501E50}" sibTransId="{0FBB28FD-5D8C-7B4E-A8B2-977BBBA0AC4B}"/>
    <dgm:cxn modelId="{4D696F93-48B5-1A4C-BADE-E889023C41E2}" type="presOf" srcId="{D866F60A-E63C-5A4C-AAB7-A986B8D9AA18}" destId="{A00E5AC4-A7F6-4A4E-80B0-F489ADE32179}" srcOrd="0" destOrd="0" presId="urn:microsoft.com/office/officeart/2005/8/layout/radial4"/>
    <dgm:cxn modelId="{16995960-A0EA-BB42-985C-CEAF80CB051D}" type="presOf" srcId="{418EB523-C0D2-A947-AD81-CDC1FCFC724C}" destId="{E6F758D6-8D35-1C43-BE0E-AC5F43876890}" srcOrd="0" destOrd="0" presId="urn:microsoft.com/office/officeart/2005/8/layout/radial4"/>
    <dgm:cxn modelId="{E1822A03-161A-8F43-BFC6-61224565B1BF}" type="presOf" srcId="{55000B16-1600-E648-8AB3-929B6B455B1E}" destId="{5E676910-B056-5743-8974-60829F6EEC83}" srcOrd="0" destOrd="0" presId="urn:microsoft.com/office/officeart/2005/8/layout/radial4"/>
    <dgm:cxn modelId="{D2CFF791-0CB8-6648-A30A-53661D1CC199}" type="presOf" srcId="{DDFEA82C-EF0C-594B-9D66-6046CDB1ECAE}" destId="{86A87B9D-FA93-2741-A5CF-9E7CB53E50F6}" srcOrd="0" destOrd="0" presId="urn:microsoft.com/office/officeart/2005/8/layout/radial4"/>
    <dgm:cxn modelId="{883A6749-62C1-1F4B-8D1A-9F313E625A37}" type="presOf" srcId="{0279FC14-5469-B64A-9FD0-BAEA349F5746}" destId="{56726972-DB0C-8D48-8671-3EF8C6CE7E33}" srcOrd="0" destOrd="0" presId="urn:microsoft.com/office/officeart/2005/8/layout/radial4"/>
    <dgm:cxn modelId="{DB66B16E-EC2E-9A4A-9447-F94832E81C27}" srcId="{3047DE80-408D-4D4C-AC6C-4A9CC063CBB8}" destId="{91354DE5-3160-534D-ADE4-211DE3416D78}" srcOrd="3" destOrd="0" parTransId="{55000B16-1600-E648-8AB3-929B6B455B1E}" sibTransId="{5F95B84A-EFA8-6A40-8F34-A68B8342CDF9}"/>
    <dgm:cxn modelId="{44DCE710-A12D-D945-B2CE-135D29B1A176}" type="presOf" srcId="{01DAF144-ABE3-4148-B5A8-B4C7C856F145}" destId="{95014505-FDCA-8742-B0A4-7B94D584A550}" srcOrd="0" destOrd="0" presId="urn:microsoft.com/office/officeart/2005/8/layout/radial4"/>
    <dgm:cxn modelId="{860563F2-6EB6-D04F-A286-A14E2D981503}" type="presParOf" srcId="{56726972-DB0C-8D48-8671-3EF8C6CE7E33}" destId="{2A159A52-FA6D-924C-93BC-99F40E35E839}" srcOrd="0" destOrd="0" presId="urn:microsoft.com/office/officeart/2005/8/layout/radial4"/>
    <dgm:cxn modelId="{6D45208D-E006-8649-870F-F7D8E9BA27C1}" type="presParOf" srcId="{56726972-DB0C-8D48-8671-3EF8C6CE7E33}" destId="{839B398E-1C23-C041-A6E5-0F0A8543EBBE}" srcOrd="1" destOrd="0" presId="urn:microsoft.com/office/officeart/2005/8/layout/radial4"/>
    <dgm:cxn modelId="{CEFD6804-A103-614B-9888-7D6CCBDF70F1}" type="presParOf" srcId="{56726972-DB0C-8D48-8671-3EF8C6CE7E33}" destId="{4249D231-7206-954C-BDE5-09AD3FDC8870}" srcOrd="2" destOrd="0" presId="urn:microsoft.com/office/officeart/2005/8/layout/radial4"/>
    <dgm:cxn modelId="{F47EDA9C-06BA-CA49-8089-059FC3F1CBA6}" type="presParOf" srcId="{56726972-DB0C-8D48-8671-3EF8C6CE7E33}" destId="{FF23FF89-23FB-4D4C-A862-D2BFA426F1D1}" srcOrd="3" destOrd="0" presId="urn:microsoft.com/office/officeart/2005/8/layout/radial4"/>
    <dgm:cxn modelId="{5BE3E4C2-CDB7-2D49-BF86-020C76A54D03}" type="presParOf" srcId="{56726972-DB0C-8D48-8671-3EF8C6CE7E33}" destId="{F4BFCB47-EA85-7E46-BD34-AD2B089BB156}" srcOrd="4" destOrd="0" presId="urn:microsoft.com/office/officeart/2005/8/layout/radial4"/>
    <dgm:cxn modelId="{20B02BCA-2841-1241-B3C5-03C58CB528A5}" type="presParOf" srcId="{56726972-DB0C-8D48-8671-3EF8C6CE7E33}" destId="{95014505-FDCA-8742-B0A4-7B94D584A550}" srcOrd="5" destOrd="0" presId="urn:microsoft.com/office/officeart/2005/8/layout/radial4"/>
    <dgm:cxn modelId="{7A8864A8-3B9E-CA47-92C5-65D8A0812239}" type="presParOf" srcId="{56726972-DB0C-8D48-8671-3EF8C6CE7E33}" destId="{75C06A56-5086-5442-8E1C-D19014BC3645}" srcOrd="6" destOrd="0" presId="urn:microsoft.com/office/officeart/2005/8/layout/radial4"/>
    <dgm:cxn modelId="{CBBC50B5-F2D5-A246-8CD7-F26BE7A85CF0}" type="presParOf" srcId="{56726972-DB0C-8D48-8671-3EF8C6CE7E33}" destId="{5E676910-B056-5743-8974-60829F6EEC83}" srcOrd="7" destOrd="0" presId="urn:microsoft.com/office/officeart/2005/8/layout/radial4"/>
    <dgm:cxn modelId="{ABFD044A-A791-064D-8BE0-C87AC31EE75A}" type="presParOf" srcId="{56726972-DB0C-8D48-8671-3EF8C6CE7E33}" destId="{55B9E34D-404F-4641-8045-5CFCE51F30C0}" srcOrd="8" destOrd="0" presId="urn:microsoft.com/office/officeart/2005/8/layout/radial4"/>
    <dgm:cxn modelId="{A10843B2-FF67-364F-885B-7FAF0E6516AC}" type="presParOf" srcId="{56726972-DB0C-8D48-8671-3EF8C6CE7E33}" destId="{CFE753CC-2BB7-D845-83E9-0C697CF75B8F}" srcOrd="9" destOrd="0" presId="urn:microsoft.com/office/officeart/2005/8/layout/radial4"/>
    <dgm:cxn modelId="{44D96CDD-81A2-E945-92E0-5C283AAD0128}" type="presParOf" srcId="{56726972-DB0C-8D48-8671-3EF8C6CE7E33}" destId="{89E66C66-F712-CE46-A268-6CD0C91ECE99}" srcOrd="10" destOrd="0" presId="urn:microsoft.com/office/officeart/2005/8/layout/radial4"/>
    <dgm:cxn modelId="{7E3CEC42-45E2-944E-9763-D019FBDD2024}" type="presParOf" srcId="{56726972-DB0C-8D48-8671-3EF8C6CE7E33}" destId="{2B9A6C26-9A68-F24E-A84E-CA855B6B8FA0}" srcOrd="11" destOrd="0" presId="urn:microsoft.com/office/officeart/2005/8/layout/radial4"/>
    <dgm:cxn modelId="{E899BC5A-4753-0C48-BCF9-02A658C1B861}" type="presParOf" srcId="{56726972-DB0C-8D48-8671-3EF8C6CE7E33}" destId="{4AFC0813-64AC-7C4D-85E2-8FF1D3DC8BF6}" srcOrd="12" destOrd="0" presId="urn:microsoft.com/office/officeart/2005/8/layout/radial4"/>
    <dgm:cxn modelId="{466CC5B7-B65E-6C46-BB86-7E994DDD4532}" type="presParOf" srcId="{56726972-DB0C-8D48-8671-3EF8C6CE7E33}" destId="{A00E5AC4-A7F6-4A4E-80B0-F489ADE32179}" srcOrd="13" destOrd="0" presId="urn:microsoft.com/office/officeart/2005/8/layout/radial4"/>
    <dgm:cxn modelId="{AC5F4B21-9898-A943-9314-0C0C8B23C6E2}" type="presParOf" srcId="{56726972-DB0C-8D48-8671-3EF8C6CE7E33}" destId="{86A87B9D-FA93-2741-A5CF-9E7CB53E50F6}" srcOrd="14" destOrd="0" presId="urn:microsoft.com/office/officeart/2005/8/layout/radial4"/>
    <dgm:cxn modelId="{B4343529-9507-2347-ACCF-62F329D90DAB}" type="presParOf" srcId="{56726972-DB0C-8D48-8671-3EF8C6CE7E33}" destId="{113FD41C-634B-F146-86DB-0FED9954D174}" srcOrd="15" destOrd="0" presId="urn:microsoft.com/office/officeart/2005/8/layout/radial4"/>
    <dgm:cxn modelId="{1F31BBC9-7FFA-E244-9A06-3B37228053A6}" type="presParOf" srcId="{56726972-DB0C-8D48-8671-3EF8C6CE7E33}" destId="{E6F758D6-8D35-1C43-BE0E-AC5F43876890}"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397B9F-7B02-854E-B62D-4DAA18135B2B}" type="doc">
      <dgm:prSet loTypeId="urn:microsoft.com/office/officeart/2005/8/layout/vList3#1" loCatId="" qsTypeId="urn:microsoft.com/office/officeart/2005/8/quickstyle/simple4" qsCatId="simple" csTypeId="urn:microsoft.com/office/officeart/2005/8/colors/accent1_2" csCatId="accent1" phldr="1"/>
      <dgm:spPr/>
    </dgm:pt>
    <dgm:pt modelId="{C292BBDA-42C9-3644-A97F-52C911172928}">
      <dgm:prSet phldrT="[Text]" custT="1">
        <dgm:style>
          <a:lnRef idx="1">
            <a:schemeClr val="accent5"/>
          </a:lnRef>
          <a:fillRef idx="2">
            <a:schemeClr val="accent5"/>
          </a:fillRef>
          <a:effectRef idx="1">
            <a:schemeClr val="accent5"/>
          </a:effectRef>
          <a:fontRef idx="minor">
            <a:schemeClr val="dk1"/>
          </a:fontRef>
        </dgm:style>
      </dgm:prSet>
      <dgm:spPr>
        <a:ln w="9525" cmpd="sng">
          <a:solidFill>
            <a:schemeClr val="accent5"/>
          </a:solidFill>
        </a:ln>
      </dgm:spPr>
      <dgm:t>
        <a:bodyPr/>
        <a:lstStyle/>
        <a:p>
          <a:pPr>
            <a:spcAft>
              <a:spcPts val="0"/>
            </a:spcAft>
          </a:pPr>
          <a:r>
            <a:rPr lang="en-US" sz="2800" dirty="0" smtClean="0">
              <a:latin typeface="Gill Sans"/>
              <a:cs typeface="Gill Sans"/>
            </a:rPr>
            <a:t>What happened?</a:t>
          </a:r>
        </a:p>
        <a:p>
          <a:pPr>
            <a:spcAft>
              <a:spcPts val="0"/>
            </a:spcAft>
          </a:pPr>
          <a:r>
            <a:rPr lang="en-US" sz="1600" i="1" dirty="0" smtClean="0">
              <a:latin typeface="Gill Sans"/>
              <a:cs typeface="Gill Sans"/>
            </a:rPr>
            <a:t>From view of person involved</a:t>
          </a:r>
        </a:p>
      </dgm:t>
    </dgm:pt>
    <dgm:pt modelId="{DDF3F57B-3FC5-214C-A011-0E5041946D1D}" type="parTrans" cxnId="{D9D67482-9113-054B-B02E-2B48A37F37B9}">
      <dgm:prSet/>
      <dgm:spPr/>
      <dgm:t>
        <a:bodyPr/>
        <a:lstStyle/>
        <a:p>
          <a:endParaRPr lang="en-US">
            <a:latin typeface="Gill Sans"/>
            <a:cs typeface="Gill Sans"/>
          </a:endParaRPr>
        </a:p>
      </dgm:t>
    </dgm:pt>
    <dgm:pt modelId="{2A12E823-68A4-DC4E-B15E-EAE90C8EBE5A}" type="sibTrans" cxnId="{D9D67482-9113-054B-B02E-2B48A37F37B9}">
      <dgm:prSet/>
      <dgm:spPr/>
      <dgm:t>
        <a:bodyPr/>
        <a:lstStyle/>
        <a:p>
          <a:endParaRPr lang="en-US">
            <a:latin typeface="Gill Sans"/>
            <a:cs typeface="Gill Sans"/>
          </a:endParaRPr>
        </a:p>
      </dgm:t>
    </dgm:pt>
    <dgm:pt modelId="{062ECFB5-E822-6240-BC0F-BA0AFF5AEF8E}">
      <dgm:prSet phldrT="[Text]" custT="1">
        <dgm:style>
          <a:lnRef idx="1">
            <a:schemeClr val="accent5"/>
          </a:lnRef>
          <a:fillRef idx="2">
            <a:schemeClr val="accent5"/>
          </a:fillRef>
          <a:effectRef idx="1">
            <a:schemeClr val="accent5"/>
          </a:effectRef>
          <a:fontRef idx="minor">
            <a:schemeClr val="dk1"/>
          </a:fontRef>
        </dgm:style>
      </dgm:prSet>
      <dgm:spPr>
        <a:ln w="9525" cmpd="sng">
          <a:solidFill>
            <a:schemeClr val="accent5"/>
          </a:solidFill>
        </a:ln>
      </dgm:spPr>
      <dgm:t>
        <a:bodyPr/>
        <a:lstStyle/>
        <a:p>
          <a:r>
            <a:rPr lang="en-US" sz="2800" dirty="0" smtClean="0">
              <a:latin typeface="Gill Sans"/>
              <a:cs typeface="Gill Sans"/>
            </a:rPr>
            <a:t>Why did it happen?</a:t>
          </a:r>
          <a:endParaRPr lang="en-US" sz="2800" dirty="0">
            <a:latin typeface="Gill Sans"/>
            <a:cs typeface="Gill Sans"/>
          </a:endParaRPr>
        </a:p>
      </dgm:t>
    </dgm:pt>
    <dgm:pt modelId="{871E4236-C278-014B-9850-4D8A02583317}" type="parTrans" cxnId="{1C9A45C7-3821-6B40-AC8C-9D1E3B7CDFBC}">
      <dgm:prSet/>
      <dgm:spPr/>
      <dgm:t>
        <a:bodyPr/>
        <a:lstStyle/>
        <a:p>
          <a:endParaRPr lang="en-US">
            <a:latin typeface="Gill Sans"/>
            <a:cs typeface="Gill Sans"/>
          </a:endParaRPr>
        </a:p>
      </dgm:t>
    </dgm:pt>
    <dgm:pt modelId="{68C9ECAA-B834-754B-8262-24998EDFA92E}" type="sibTrans" cxnId="{1C9A45C7-3821-6B40-AC8C-9D1E3B7CDFBC}">
      <dgm:prSet/>
      <dgm:spPr/>
      <dgm:t>
        <a:bodyPr/>
        <a:lstStyle/>
        <a:p>
          <a:endParaRPr lang="en-US">
            <a:latin typeface="Gill Sans"/>
            <a:cs typeface="Gill Sans"/>
          </a:endParaRPr>
        </a:p>
      </dgm:t>
    </dgm:pt>
    <dgm:pt modelId="{B829CB41-B4E9-7B4B-A064-25605B5899E4}">
      <dgm:prSet phldrT="[Text]" custT="1">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t>
        <a:bodyPr/>
        <a:lstStyle/>
        <a:p>
          <a:r>
            <a:rPr lang="en-US" sz="2800" dirty="0" smtClean="0">
              <a:latin typeface="Gill Sans"/>
              <a:cs typeface="Gill Sans"/>
            </a:rPr>
            <a:t>   How will you reduce the risk of it      happening again?</a:t>
          </a:r>
          <a:endParaRPr lang="en-US" sz="2800" dirty="0">
            <a:latin typeface="Gill Sans"/>
            <a:cs typeface="Gill Sans"/>
          </a:endParaRPr>
        </a:p>
      </dgm:t>
    </dgm:pt>
    <dgm:pt modelId="{E96EDE25-0CA5-0C46-A739-FA61A4D37A15}" type="parTrans" cxnId="{B59B47D0-2368-B647-9321-7527F1A2CAFB}">
      <dgm:prSet/>
      <dgm:spPr/>
      <dgm:t>
        <a:bodyPr/>
        <a:lstStyle/>
        <a:p>
          <a:endParaRPr lang="en-US">
            <a:latin typeface="Gill Sans"/>
            <a:cs typeface="Gill Sans"/>
          </a:endParaRPr>
        </a:p>
      </dgm:t>
    </dgm:pt>
    <dgm:pt modelId="{7BA696CD-5890-6643-9F0F-77C2A264BC24}" type="sibTrans" cxnId="{B59B47D0-2368-B647-9321-7527F1A2CAFB}">
      <dgm:prSet/>
      <dgm:spPr/>
      <dgm:t>
        <a:bodyPr/>
        <a:lstStyle/>
        <a:p>
          <a:endParaRPr lang="en-US">
            <a:latin typeface="Gill Sans"/>
            <a:cs typeface="Gill Sans"/>
          </a:endParaRPr>
        </a:p>
      </dgm:t>
    </dgm:pt>
    <dgm:pt modelId="{DF52BA9E-71C3-8941-93D4-78957228D67E}">
      <dgm:prSet phldrT="[Text]" custT="1">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t>
        <a:bodyPr/>
        <a:lstStyle/>
        <a:p>
          <a:r>
            <a:rPr lang="en-US" sz="2800" dirty="0" smtClean="0">
              <a:latin typeface="Gill Sans"/>
              <a:cs typeface="Gill Sans"/>
            </a:rPr>
            <a:t>   How will you know the risk is reduced?</a:t>
          </a:r>
          <a:endParaRPr lang="en-US" sz="2800" dirty="0">
            <a:latin typeface="Gill Sans"/>
            <a:cs typeface="Gill Sans"/>
          </a:endParaRPr>
        </a:p>
      </dgm:t>
    </dgm:pt>
    <dgm:pt modelId="{80956D38-6845-104C-A439-11A6F464D4DE}" type="parTrans" cxnId="{152B819F-FED7-8F42-8DBB-73399F3C465A}">
      <dgm:prSet/>
      <dgm:spPr/>
      <dgm:t>
        <a:bodyPr/>
        <a:lstStyle/>
        <a:p>
          <a:endParaRPr lang="en-US">
            <a:latin typeface="Gill Sans"/>
            <a:cs typeface="Gill Sans"/>
          </a:endParaRPr>
        </a:p>
      </dgm:t>
    </dgm:pt>
    <dgm:pt modelId="{44766E48-C75F-2141-B63C-B83C8C5817C6}" type="sibTrans" cxnId="{152B819F-FED7-8F42-8DBB-73399F3C465A}">
      <dgm:prSet/>
      <dgm:spPr/>
      <dgm:t>
        <a:bodyPr/>
        <a:lstStyle/>
        <a:p>
          <a:endParaRPr lang="en-US">
            <a:latin typeface="Gill Sans"/>
            <a:cs typeface="Gill Sans"/>
          </a:endParaRPr>
        </a:p>
      </dgm:t>
    </dgm:pt>
    <dgm:pt modelId="{F2838D19-AFF9-CD4B-9C72-E3B271E543AC}" type="pres">
      <dgm:prSet presAssocID="{CF397B9F-7B02-854E-B62D-4DAA18135B2B}" presName="linearFlow" presStyleCnt="0">
        <dgm:presLayoutVars>
          <dgm:dir/>
          <dgm:resizeHandles val="exact"/>
        </dgm:presLayoutVars>
      </dgm:prSet>
      <dgm:spPr/>
    </dgm:pt>
    <dgm:pt modelId="{A3EE8AE0-056F-1447-9112-D9276055EABE}" type="pres">
      <dgm:prSet presAssocID="{C292BBDA-42C9-3644-A97F-52C911172928}" presName="composite" presStyleCnt="0"/>
      <dgm:spPr/>
    </dgm:pt>
    <dgm:pt modelId="{FA0F86A2-B840-5F44-B538-D7E2773A4BBB}" type="pres">
      <dgm:prSet presAssocID="{C292BBDA-42C9-3644-A97F-52C911172928}" presName="imgShp" presStyleLbl="fgImgPlace1" presStyleIdx="0" presStyleCnt="4" custLinFactNeighborX="-91828" custLinFactNeighborY="15310">
        <dgm:style>
          <a:lnRef idx="1">
            <a:schemeClr val="accent5"/>
          </a:lnRef>
          <a:fillRef idx="2">
            <a:schemeClr val="accent5"/>
          </a:fillRef>
          <a:effectRef idx="1">
            <a:schemeClr val="accent5"/>
          </a:effectRef>
          <a:fontRef idx="minor">
            <a:schemeClr val="dk1"/>
          </a:fontRef>
        </dgm:style>
      </dgm:prSet>
      <dgm:spPr>
        <a:ln w="9525" cmpd="sng">
          <a:solidFill>
            <a:schemeClr val="accent5"/>
          </a:solidFill>
        </a:ln>
      </dgm:spPr>
    </dgm:pt>
    <dgm:pt modelId="{5397A392-341B-2F41-9CB3-CD34B3B76A1B}" type="pres">
      <dgm:prSet presAssocID="{C292BBDA-42C9-3644-A97F-52C911172928}" presName="txShp" presStyleLbl="node1" presStyleIdx="0" presStyleCnt="4" custScaleX="150376" custLinFactNeighborY="15099">
        <dgm:presLayoutVars>
          <dgm:bulletEnabled val="1"/>
        </dgm:presLayoutVars>
      </dgm:prSet>
      <dgm:spPr/>
      <dgm:t>
        <a:bodyPr/>
        <a:lstStyle/>
        <a:p>
          <a:endParaRPr lang="en-US"/>
        </a:p>
      </dgm:t>
    </dgm:pt>
    <dgm:pt modelId="{B0FA87CA-84C9-C849-BD65-9CB557344AD9}" type="pres">
      <dgm:prSet presAssocID="{2A12E823-68A4-DC4E-B15E-EAE90C8EBE5A}" presName="spacing" presStyleCnt="0"/>
      <dgm:spPr/>
    </dgm:pt>
    <dgm:pt modelId="{C89BBC06-F9E1-2F4B-97F4-F1F32C92540A}" type="pres">
      <dgm:prSet presAssocID="{062ECFB5-E822-6240-BC0F-BA0AFF5AEF8E}" presName="composite" presStyleCnt="0"/>
      <dgm:spPr/>
    </dgm:pt>
    <dgm:pt modelId="{82D180A4-B44D-BA4C-985A-80369C5074BC}" type="pres">
      <dgm:prSet presAssocID="{062ECFB5-E822-6240-BC0F-BA0AFF5AEF8E}" presName="imgShp" presStyleLbl="fgImgPlace1" presStyleIdx="1" presStyleCnt="4" custLinFactNeighborX="-93359">
        <dgm:style>
          <a:lnRef idx="1">
            <a:schemeClr val="accent5"/>
          </a:lnRef>
          <a:fillRef idx="2">
            <a:schemeClr val="accent5"/>
          </a:fillRef>
          <a:effectRef idx="1">
            <a:schemeClr val="accent5"/>
          </a:effectRef>
          <a:fontRef idx="minor">
            <a:schemeClr val="dk1"/>
          </a:fontRef>
        </dgm:style>
      </dgm:prSet>
      <dgm:spPr>
        <a:ln w="9525" cmpd="sng">
          <a:solidFill>
            <a:schemeClr val="accent5"/>
          </a:solidFill>
        </a:ln>
      </dgm:spPr>
    </dgm:pt>
    <dgm:pt modelId="{3C3FFF04-EDBC-054A-B9F0-4ED4EF415B3C}" type="pres">
      <dgm:prSet presAssocID="{062ECFB5-E822-6240-BC0F-BA0AFF5AEF8E}" presName="txShp" presStyleLbl="node1" presStyleIdx="1" presStyleCnt="4" custScaleX="150376" custLinFactNeighborY="1531">
        <dgm:presLayoutVars>
          <dgm:bulletEnabled val="1"/>
        </dgm:presLayoutVars>
      </dgm:prSet>
      <dgm:spPr/>
      <dgm:t>
        <a:bodyPr/>
        <a:lstStyle/>
        <a:p>
          <a:endParaRPr lang="en-US"/>
        </a:p>
      </dgm:t>
    </dgm:pt>
    <dgm:pt modelId="{DCC8A544-AD08-BC4F-95B0-951FCF1BD7DA}" type="pres">
      <dgm:prSet presAssocID="{68C9ECAA-B834-754B-8262-24998EDFA92E}" presName="spacing" presStyleCnt="0"/>
      <dgm:spPr/>
    </dgm:pt>
    <dgm:pt modelId="{7D5FBEC6-2BB0-A642-A490-DC52E982D151}" type="pres">
      <dgm:prSet presAssocID="{B829CB41-B4E9-7B4B-A064-25605B5899E4}" presName="composite" presStyleCnt="0"/>
      <dgm:spPr/>
    </dgm:pt>
    <dgm:pt modelId="{E4442699-3B1B-8C4D-AF9F-7F822B631F54}" type="pres">
      <dgm:prSet presAssocID="{B829CB41-B4E9-7B4B-A064-25605B5899E4}" presName="imgShp" presStyleLbl="fgImgPlace1" presStyleIdx="2" presStyleCnt="4" custLinFactNeighborX="-91828" custLinFactNeighborY="-12248">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pt>
    <dgm:pt modelId="{85EF5834-DF92-3D41-9607-2A618203D5B6}" type="pres">
      <dgm:prSet presAssocID="{B829CB41-B4E9-7B4B-A064-25605B5899E4}" presName="txShp" presStyleLbl="node1" presStyleIdx="2" presStyleCnt="4" custScaleX="150376" custLinFactNeighborY="-10717">
        <dgm:presLayoutVars>
          <dgm:bulletEnabled val="1"/>
        </dgm:presLayoutVars>
      </dgm:prSet>
      <dgm:spPr/>
      <dgm:t>
        <a:bodyPr/>
        <a:lstStyle/>
        <a:p>
          <a:endParaRPr lang="en-US"/>
        </a:p>
      </dgm:t>
    </dgm:pt>
    <dgm:pt modelId="{B5D13061-E9A7-DD44-84CB-65B8893EA562}" type="pres">
      <dgm:prSet presAssocID="{7BA696CD-5890-6643-9F0F-77C2A264BC24}" presName="spacing" presStyleCnt="0"/>
      <dgm:spPr/>
    </dgm:pt>
    <dgm:pt modelId="{CB50228D-FA25-154C-84D9-84CBE6D62668}" type="pres">
      <dgm:prSet presAssocID="{DF52BA9E-71C3-8941-93D4-78957228D67E}" presName="composite" presStyleCnt="0"/>
      <dgm:spPr/>
    </dgm:pt>
    <dgm:pt modelId="{304E4155-4BA9-FA49-BC4A-35A3013F13F9}" type="pres">
      <dgm:prSet presAssocID="{DF52BA9E-71C3-8941-93D4-78957228D67E}" presName="imgShp" presStyleLbl="fgImgPlace1" presStyleIdx="3" presStyleCnt="4" custLinFactNeighborX="-91828" custLinFactNeighborY="-18372">
        <dgm:style>
          <a:lnRef idx="1">
            <a:schemeClr val="accent5"/>
          </a:lnRef>
          <a:fillRef idx="2">
            <a:schemeClr val="accent5"/>
          </a:fillRef>
          <a:effectRef idx="1">
            <a:schemeClr val="accent5"/>
          </a:effectRef>
          <a:fontRef idx="minor">
            <a:schemeClr val="dk1"/>
          </a:fontRef>
        </dgm:style>
      </dgm:prSet>
      <dgm:spPr>
        <a:ln w="28575" cmpd="sng">
          <a:solidFill>
            <a:srgbClr val="FFFF66"/>
          </a:solidFill>
        </a:ln>
      </dgm:spPr>
    </dgm:pt>
    <dgm:pt modelId="{A7C504D4-DC49-604A-9FA0-032879BB90B7}" type="pres">
      <dgm:prSet presAssocID="{DF52BA9E-71C3-8941-93D4-78957228D67E}" presName="txShp" presStyleLbl="node1" presStyleIdx="3" presStyleCnt="4" custScaleX="150376" custLinFactNeighborY="-19903">
        <dgm:presLayoutVars>
          <dgm:bulletEnabled val="1"/>
        </dgm:presLayoutVars>
      </dgm:prSet>
      <dgm:spPr/>
      <dgm:t>
        <a:bodyPr/>
        <a:lstStyle/>
        <a:p>
          <a:endParaRPr lang="en-US"/>
        </a:p>
      </dgm:t>
    </dgm:pt>
  </dgm:ptLst>
  <dgm:cxnLst>
    <dgm:cxn modelId="{074B4950-1F70-EE46-99E8-7C7BBE3571EE}" type="presOf" srcId="{DF52BA9E-71C3-8941-93D4-78957228D67E}" destId="{A7C504D4-DC49-604A-9FA0-032879BB90B7}" srcOrd="0" destOrd="0" presId="urn:microsoft.com/office/officeart/2005/8/layout/vList3#1"/>
    <dgm:cxn modelId="{D9D67482-9113-054B-B02E-2B48A37F37B9}" srcId="{CF397B9F-7B02-854E-B62D-4DAA18135B2B}" destId="{C292BBDA-42C9-3644-A97F-52C911172928}" srcOrd="0" destOrd="0" parTransId="{DDF3F57B-3FC5-214C-A011-0E5041946D1D}" sibTransId="{2A12E823-68A4-DC4E-B15E-EAE90C8EBE5A}"/>
    <dgm:cxn modelId="{786856A4-53AA-FE4B-BAC9-53C8234E38E0}" type="presOf" srcId="{C292BBDA-42C9-3644-A97F-52C911172928}" destId="{5397A392-341B-2F41-9CB3-CD34B3B76A1B}" srcOrd="0" destOrd="0" presId="urn:microsoft.com/office/officeart/2005/8/layout/vList3#1"/>
    <dgm:cxn modelId="{7CC4C83C-1B00-1344-99CB-E0FF86EC5E46}" type="presOf" srcId="{062ECFB5-E822-6240-BC0F-BA0AFF5AEF8E}" destId="{3C3FFF04-EDBC-054A-B9F0-4ED4EF415B3C}" srcOrd="0" destOrd="0" presId="urn:microsoft.com/office/officeart/2005/8/layout/vList3#1"/>
    <dgm:cxn modelId="{B59B47D0-2368-B647-9321-7527F1A2CAFB}" srcId="{CF397B9F-7B02-854E-B62D-4DAA18135B2B}" destId="{B829CB41-B4E9-7B4B-A064-25605B5899E4}" srcOrd="2" destOrd="0" parTransId="{E96EDE25-0CA5-0C46-A739-FA61A4D37A15}" sibTransId="{7BA696CD-5890-6643-9F0F-77C2A264BC24}"/>
    <dgm:cxn modelId="{835AB9DA-5AA7-6C44-B8C5-2993609668DB}" type="presOf" srcId="{CF397B9F-7B02-854E-B62D-4DAA18135B2B}" destId="{F2838D19-AFF9-CD4B-9C72-E3B271E543AC}" srcOrd="0" destOrd="0" presId="urn:microsoft.com/office/officeart/2005/8/layout/vList3#1"/>
    <dgm:cxn modelId="{1C9A45C7-3821-6B40-AC8C-9D1E3B7CDFBC}" srcId="{CF397B9F-7B02-854E-B62D-4DAA18135B2B}" destId="{062ECFB5-E822-6240-BC0F-BA0AFF5AEF8E}" srcOrd="1" destOrd="0" parTransId="{871E4236-C278-014B-9850-4D8A02583317}" sibTransId="{68C9ECAA-B834-754B-8262-24998EDFA92E}"/>
    <dgm:cxn modelId="{152B819F-FED7-8F42-8DBB-73399F3C465A}" srcId="{CF397B9F-7B02-854E-B62D-4DAA18135B2B}" destId="{DF52BA9E-71C3-8941-93D4-78957228D67E}" srcOrd="3" destOrd="0" parTransId="{80956D38-6845-104C-A439-11A6F464D4DE}" sibTransId="{44766E48-C75F-2141-B63C-B83C8C5817C6}"/>
    <dgm:cxn modelId="{F2DA3B8E-2E7D-D846-8A87-7A022B40F28A}" type="presOf" srcId="{B829CB41-B4E9-7B4B-A064-25605B5899E4}" destId="{85EF5834-DF92-3D41-9607-2A618203D5B6}" srcOrd="0" destOrd="0" presId="urn:microsoft.com/office/officeart/2005/8/layout/vList3#1"/>
    <dgm:cxn modelId="{277C4CE4-F5F9-354C-BAC1-D332ECF278D5}" type="presParOf" srcId="{F2838D19-AFF9-CD4B-9C72-E3B271E543AC}" destId="{A3EE8AE0-056F-1447-9112-D9276055EABE}" srcOrd="0" destOrd="0" presId="urn:microsoft.com/office/officeart/2005/8/layout/vList3#1"/>
    <dgm:cxn modelId="{B72E8E6D-B4A4-8741-AFE1-29AAB18E29AD}" type="presParOf" srcId="{A3EE8AE0-056F-1447-9112-D9276055EABE}" destId="{FA0F86A2-B840-5F44-B538-D7E2773A4BBB}" srcOrd="0" destOrd="0" presId="urn:microsoft.com/office/officeart/2005/8/layout/vList3#1"/>
    <dgm:cxn modelId="{60BAFF3B-5AAA-984F-A253-D00DF5E7A8F6}" type="presParOf" srcId="{A3EE8AE0-056F-1447-9112-D9276055EABE}" destId="{5397A392-341B-2F41-9CB3-CD34B3B76A1B}" srcOrd="1" destOrd="0" presId="urn:microsoft.com/office/officeart/2005/8/layout/vList3#1"/>
    <dgm:cxn modelId="{5B26AA58-BB31-FA43-99F6-315E906D674A}" type="presParOf" srcId="{F2838D19-AFF9-CD4B-9C72-E3B271E543AC}" destId="{B0FA87CA-84C9-C849-BD65-9CB557344AD9}" srcOrd="1" destOrd="0" presId="urn:microsoft.com/office/officeart/2005/8/layout/vList3#1"/>
    <dgm:cxn modelId="{EF9CF343-0C16-F54A-A184-181FB4F330BB}" type="presParOf" srcId="{F2838D19-AFF9-CD4B-9C72-E3B271E543AC}" destId="{C89BBC06-F9E1-2F4B-97F4-F1F32C92540A}" srcOrd="2" destOrd="0" presId="urn:microsoft.com/office/officeart/2005/8/layout/vList3#1"/>
    <dgm:cxn modelId="{22875ACB-B445-BB40-8BCB-0F9BC2E9B3ED}" type="presParOf" srcId="{C89BBC06-F9E1-2F4B-97F4-F1F32C92540A}" destId="{82D180A4-B44D-BA4C-985A-80369C5074BC}" srcOrd="0" destOrd="0" presId="urn:microsoft.com/office/officeart/2005/8/layout/vList3#1"/>
    <dgm:cxn modelId="{36ADFC09-30BE-354E-A6F3-12738F9024C7}" type="presParOf" srcId="{C89BBC06-F9E1-2F4B-97F4-F1F32C92540A}" destId="{3C3FFF04-EDBC-054A-B9F0-4ED4EF415B3C}" srcOrd="1" destOrd="0" presId="urn:microsoft.com/office/officeart/2005/8/layout/vList3#1"/>
    <dgm:cxn modelId="{A641D504-5FFA-3B4B-9B57-88CC210B762F}" type="presParOf" srcId="{F2838D19-AFF9-CD4B-9C72-E3B271E543AC}" destId="{DCC8A544-AD08-BC4F-95B0-951FCF1BD7DA}" srcOrd="3" destOrd="0" presId="urn:microsoft.com/office/officeart/2005/8/layout/vList3#1"/>
    <dgm:cxn modelId="{C0028F21-DA29-A74A-9BC8-FDE0DB685CF9}" type="presParOf" srcId="{F2838D19-AFF9-CD4B-9C72-E3B271E543AC}" destId="{7D5FBEC6-2BB0-A642-A490-DC52E982D151}" srcOrd="4" destOrd="0" presId="urn:microsoft.com/office/officeart/2005/8/layout/vList3#1"/>
    <dgm:cxn modelId="{5C247DEE-13EF-5547-8233-15A27E88528E}" type="presParOf" srcId="{7D5FBEC6-2BB0-A642-A490-DC52E982D151}" destId="{E4442699-3B1B-8C4D-AF9F-7F822B631F54}" srcOrd="0" destOrd="0" presId="urn:microsoft.com/office/officeart/2005/8/layout/vList3#1"/>
    <dgm:cxn modelId="{CA74E464-1CF2-A148-946E-E3117CE9E7FB}" type="presParOf" srcId="{7D5FBEC6-2BB0-A642-A490-DC52E982D151}" destId="{85EF5834-DF92-3D41-9607-2A618203D5B6}" srcOrd="1" destOrd="0" presId="urn:microsoft.com/office/officeart/2005/8/layout/vList3#1"/>
    <dgm:cxn modelId="{99FA1ECF-EB62-534B-967D-80CC540A165D}" type="presParOf" srcId="{F2838D19-AFF9-CD4B-9C72-E3B271E543AC}" destId="{B5D13061-E9A7-DD44-84CB-65B8893EA562}" srcOrd="5" destOrd="0" presId="urn:microsoft.com/office/officeart/2005/8/layout/vList3#1"/>
    <dgm:cxn modelId="{7862B35E-D8DE-2249-AC13-A6B68DB89881}" type="presParOf" srcId="{F2838D19-AFF9-CD4B-9C72-E3B271E543AC}" destId="{CB50228D-FA25-154C-84D9-84CBE6D62668}" srcOrd="6" destOrd="0" presId="urn:microsoft.com/office/officeart/2005/8/layout/vList3#1"/>
    <dgm:cxn modelId="{B5F0F495-9A4F-354E-AF43-8DDA898EFA13}" type="presParOf" srcId="{CB50228D-FA25-154C-84D9-84CBE6D62668}" destId="{304E4155-4BA9-FA49-BC4A-35A3013F13F9}" srcOrd="0" destOrd="0" presId="urn:microsoft.com/office/officeart/2005/8/layout/vList3#1"/>
    <dgm:cxn modelId="{73A98C62-0240-A244-A9E3-A8670C0F6304}" type="presParOf" srcId="{CB50228D-FA25-154C-84D9-84CBE6D62668}" destId="{A7C504D4-DC49-604A-9FA0-032879BB90B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0BFF7A-3A86-604B-97C6-A83F8B2250F1}" type="doc">
      <dgm:prSet loTypeId="urn:microsoft.com/office/officeart/2005/8/layout/pyramid2" loCatId="" qsTypeId="urn:microsoft.com/office/officeart/2005/8/quickstyle/simple4" qsCatId="simple" csTypeId="urn:microsoft.com/office/officeart/2005/8/colors/accent1_2" csCatId="accent1" phldr="1"/>
      <dgm:spPr/>
    </dgm:pt>
    <dgm:pt modelId="{ED8C5123-4252-E443-9F6E-FBB7307E4F91}">
      <dgm:prSet phldrT="[Text]" custT="1"/>
      <dgm:spPr>
        <a:gradFill flip="none" rotWithShape="1">
          <a:gsLst>
            <a:gs pos="0">
              <a:schemeClr val="accent3">
                <a:lumMod val="40000"/>
                <a:lumOff val="60000"/>
                <a:alpha val="90000"/>
              </a:schemeClr>
            </a:gs>
            <a:gs pos="100000">
              <a:srgbClr val="FFFFFF">
                <a:alpha val="90000"/>
              </a:srgbClr>
            </a:gs>
          </a:gsLst>
          <a:lin ang="16200000" scaled="0"/>
          <a:tileRect/>
        </a:gradFill>
        <a:ln>
          <a:solidFill>
            <a:schemeClr val="accent3">
              <a:lumMod val="75000"/>
            </a:schemeClr>
          </a:solidFill>
        </a:ln>
      </dgm:spPr>
      <dgm:t>
        <a:bodyPr/>
        <a:lstStyle/>
        <a:p>
          <a:r>
            <a:rPr lang="en-US" sz="2400" b="0" dirty="0" smtClean="0">
              <a:latin typeface="Calibri"/>
              <a:cs typeface="Calibri"/>
            </a:rPr>
            <a:t>Forcing functions and constraints</a:t>
          </a:r>
          <a:endParaRPr lang="en-US" sz="2400" b="0" dirty="0">
            <a:latin typeface="Calibri"/>
            <a:cs typeface="Calibri"/>
          </a:endParaRPr>
        </a:p>
      </dgm:t>
    </dgm:pt>
    <dgm:pt modelId="{35F2AECA-6491-C64C-ACC6-C8A60157B756}" type="parTrans" cxnId="{C80C143E-6493-F845-A208-46FE63E59AEA}">
      <dgm:prSet/>
      <dgm:spPr/>
      <dgm:t>
        <a:bodyPr/>
        <a:lstStyle/>
        <a:p>
          <a:endParaRPr lang="en-US"/>
        </a:p>
      </dgm:t>
    </dgm:pt>
    <dgm:pt modelId="{E34AD1FB-DC05-4C47-8516-A8038241325F}" type="sibTrans" cxnId="{C80C143E-6493-F845-A208-46FE63E59AEA}">
      <dgm:prSet/>
      <dgm:spPr/>
      <dgm:t>
        <a:bodyPr/>
        <a:lstStyle/>
        <a:p>
          <a:endParaRPr lang="en-US"/>
        </a:p>
      </dgm:t>
    </dgm:pt>
    <dgm:pt modelId="{EA3E486D-3160-8040-9B90-DB587E22D6AB}">
      <dgm:prSet phldrT="[Text]" custT="1"/>
      <dgm:spPr>
        <a:gradFill flip="none" rotWithShape="1">
          <a:gsLst>
            <a:gs pos="0">
              <a:schemeClr val="accent5">
                <a:lumMod val="40000"/>
                <a:lumOff val="60000"/>
                <a:alpha val="90000"/>
              </a:schemeClr>
            </a:gs>
            <a:gs pos="100000">
              <a:srgbClr val="FFFFFF">
                <a:alpha val="90000"/>
              </a:srgbClr>
            </a:gs>
          </a:gsLst>
          <a:lin ang="16200000" scaled="0"/>
          <a:tileRect/>
        </a:gradFill>
        <a:ln>
          <a:solidFill>
            <a:schemeClr val="accent5">
              <a:lumMod val="60000"/>
              <a:lumOff val="40000"/>
            </a:schemeClr>
          </a:solidFill>
        </a:ln>
      </dgm:spPr>
      <dgm:t>
        <a:bodyPr/>
        <a:lstStyle/>
        <a:p>
          <a:r>
            <a:rPr lang="en-US" sz="2400" b="0" dirty="0" smtClean="0">
              <a:latin typeface="Calibri"/>
              <a:cs typeface="Calibri"/>
            </a:rPr>
            <a:t>Automation and computerization</a:t>
          </a:r>
          <a:endParaRPr lang="en-US" sz="2400" b="0" dirty="0">
            <a:latin typeface="Calibri"/>
            <a:cs typeface="Calibri"/>
          </a:endParaRPr>
        </a:p>
      </dgm:t>
    </dgm:pt>
    <dgm:pt modelId="{975F0A9D-6587-5C4B-ACA8-3F0CF8B06B5C}" type="parTrans" cxnId="{A0F26113-3EF5-8747-A1D5-78260C0F6C18}">
      <dgm:prSet/>
      <dgm:spPr/>
      <dgm:t>
        <a:bodyPr/>
        <a:lstStyle/>
        <a:p>
          <a:endParaRPr lang="en-US"/>
        </a:p>
      </dgm:t>
    </dgm:pt>
    <dgm:pt modelId="{57CFCD1A-FD6D-364E-BA47-2FCEE05CAEBB}" type="sibTrans" cxnId="{A0F26113-3EF5-8747-A1D5-78260C0F6C18}">
      <dgm:prSet/>
      <dgm:spPr/>
      <dgm:t>
        <a:bodyPr/>
        <a:lstStyle/>
        <a:p>
          <a:endParaRPr lang="en-US"/>
        </a:p>
      </dgm:t>
    </dgm:pt>
    <dgm:pt modelId="{A93C117C-27C4-B04D-AA38-A86C32E3388E}">
      <dgm:prSet phldrT="[Text]" custT="1"/>
      <dgm:spPr>
        <a:gradFill flip="none" rotWithShape="1">
          <a:gsLst>
            <a:gs pos="0">
              <a:schemeClr val="accent1">
                <a:lumMod val="40000"/>
                <a:lumOff val="60000"/>
                <a:alpha val="90000"/>
              </a:schemeClr>
            </a:gs>
            <a:gs pos="100000">
              <a:srgbClr val="FFFFFF">
                <a:alpha val="90000"/>
              </a:srgbClr>
            </a:gs>
          </a:gsLst>
          <a:lin ang="16200000" scaled="0"/>
          <a:tileRect/>
        </a:gradFill>
        <a:ln>
          <a:solidFill>
            <a:schemeClr val="accent1">
              <a:lumMod val="75000"/>
            </a:schemeClr>
          </a:solidFill>
        </a:ln>
      </dgm:spPr>
      <dgm:t>
        <a:bodyPr/>
        <a:lstStyle/>
        <a:p>
          <a:r>
            <a:rPr lang="en-US" sz="2400" b="0" dirty="0" smtClean="0">
              <a:latin typeface="Calibri"/>
              <a:cs typeface="Calibri"/>
            </a:rPr>
            <a:t>Standardization and protocols</a:t>
          </a:r>
          <a:endParaRPr lang="en-US" sz="2400" b="0" dirty="0">
            <a:latin typeface="Calibri"/>
            <a:cs typeface="Calibri"/>
          </a:endParaRPr>
        </a:p>
      </dgm:t>
    </dgm:pt>
    <dgm:pt modelId="{9CD55828-484A-3D47-A2E2-CB2D615CAE5B}" type="parTrans" cxnId="{95789EAB-8176-0542-AA68-5315B1B03290}">
      <dgm:prSet/>
      <dgm:spPr/>
      <dgm:t>
        <a:bodyPr/>
        <a:lstStyle/>
        <a:p>
          <a:endParaRPr lang="en-US"/>
        </a:p>
      </dgm:t>
    </dgm:pt>
    <dgm:pt modelId="{675A1D7F-4899-2245-BEFB-AED4295DB01E}" type="sibTrans" cxnId="{95789EAB-8176-0542-AA68-5315B1B03290}">
      <dgm:prSet/>
      <dgm:spPr/>
      <dgm:t>
        <a:bodyPr/>
        <a:lstStyle/>
        <a:p>
          <a:endParaRPr lang="en-US"/>
        </a:p>
      </dgm:t>
    </dgm:pt>
    <dgm:pt modelId="{E07DFDFE-D300-5A4F-B48A-923E83E53CF2}">
      <dgm:prSet phldrT="[Text]" custT="1"/>
      <dgm:spPr>
        <a:gradFill flip="none" rotWithShape="1">
          <a:gsLst>
            <a:gs pos="0">
              <a:schemeClr val="accent4">
                <a:lumMod val="40000"/>
                <a:lumOff val="60000"/>
                <a:alpha val="90000"/>
              </a:schemeClr>
            </a:gs>
            <a:gs pos="46000">
              <a:schemeClr val="accent4">
                <a:lumMod val="40000"/>
                <a:lumOff val="60000"/>
                <a:alpha val="90000"/>
              </a:schemeClr>
            </a:gs>
            <a:gs pos="100000">
              <a:schemeClr val="bg1">
                <a:alpha val="90000"/>
              </a:schemeClr>
            </a:gs>
            <a:gs pos="99000">
              <a:schemeClr val="bg1">
                <a:alpha val="90000"/>
              </a:schemeClr>
            </a:gs>
          </a:gsLst>
          <a:lin ang="16200000" scaled="0"/>
          <a:tileRect/>
        </a:gradFill>
        <a:ln>
          <a:solidFill>
            <a:schemeClr val="accent4">
              <a:lumMod val="75000"/>
            </a:schemeClr>
          </a:solidFill>
        </a:ln>
      </dgm:spPr>
      <dgm:t>
        <a:bodyPr/>
        <a:lstStyle/>
        <a:p>
          <a:r>
            <a:rPr lang="en-US" sz="2400" b="0" dirty="0" smtClean="0">
              <a:latin typeface="Calibri"/>
              <a:cs typeface="Calibri"/>
            </a:rPr>
            <a:t>Checklists and independent check systems</a:t>
          </a:r>
          <a:endParaRPr lang="en-US" sz="2400" b="0" dirty="0">
            <a:latin typeface="Calibri"/>
            <a:cs typeface="Calibri"/>
          </a:endParaRPr>
        </a:p>
      </dgm:t>
    </dgm:pt>
    <dgm:pt modelId="{A3D70E1D-63BB-9548-9D01-E275DE5376AD}" type="parTrans" cxnId="{8DB267C3-4460-F04D-8B56-79301CE9F66D}">
      <dgm:prSet/>
      <dgm:spPr/>
      <dgm:t>
        <a:bodyPr/>
        <a:lstStyle/>
        <a:p>
          <a:endParaRPr lang="en-US"/>
        </a:p>
      </dgm:t>
    </dgm:pt>
    <dgm:pt modelId="{BC17524A-2103-5142-932B-C5E643044E86}" type="sibTrans" cxnId="{8DB267C3-4460-F04D-8B56-79301CE9F66D}">
      <dgm:prSet/>
      <dgm:spPr/>
      <dgm:t>
        <a:bodyPr/>
        <a:lstStyle/>
        <a:p>
          <a:endParaRPr lang="en-US"/>
        </a:p>
      </dgm:t>
    </dgm:pt>
    <dgm:pt modelId="{D2418E03-1749-1D4B-8218-560061E66B47}">
      <dgm:prSet phldrT="[Text]" custT="1"/>
      <dgm:spPr>
        <a:gradFill flip="none" rotWithShape="1">
          <a:gsLst>
            <a:gs pos="0">
              <a:schemeClr val="accent6">
                <a:lumMod val="40000"/>
                <a:lumOff val="60000"/>
                <a:alpha val="90000"/>
              </a:schemeClr>
            </a:gs>
            <a:gs pos="100000">
              <a:srgbClr val="FFFFFF">
                <a:alpha val="90000"/>
              </a:srgbClr>
            </a:gs>
          </a:gsLst>
          <a:lin ang="16200000" scaled="0"/>
          <a:tileRect/>
        </a:gradFill>
        <a:ln>
          <a:solidFill>
            <a:schemeClr val="accent6">
              <a:lumMod val="75000"/>
            </a:schemeClr>
          </a:solidFill>
        </a:ln>
      </dgm:spPr>
      <dgm:t>
        <a:bodyPr/>
        <a:lstStyle/>
        <a:p>
          <a:r>
            <a:rPr lang="en-US" sz="2400" b="0" dirty="0" smtClean="0">
              <a:latin typeface="Calibri"/>
              <a:cs typeface="Calibri"/>
            </a:rPr>
            <a:t>Rules and policies</a:t>
          </a:r>
          <a:endParaRPr lang="en-US" sz="2400" b="0" dirty="0">
            <a:latin typeface="Calibri"/>
            <a:cs typeface="Calibri"/>
          </a:endParaRPr>
        </a:p>
      </dgm:t>
    </dgm:pt>
    <dgm:pt modelId="{7ECD6656-BCA5-B849-81E0-B2F63F2592FE}" type="parTrans" cxnId="{B1D3CBAC-0A59-2444-81E4-24AFCEBDC4A5}">
      <dgm:prSet/>
      <dgm:spPr/>
      <dgm:t>
        <a:bodyPr/>
        <a:lstStyle/>
        <a:p>
          <a:endParaRPr lang="en-US"/>
        </a:p>
      </dgm:t>
    </dgm:pt>
    <dgm:pt modelId="{0D79473E-C2AF-4448-A371-D5546FAF5374}" type="sibTrans" cxnId="{B1D3CBAC-0A59-2444-81E4-24AFCEBDC4A5}">
      <dgm:prSet/>
      <dgm:spPr/>
      <dgm:t>
        <a:bodyPr/>
        <a:lstStyle/>
        <a:p>
          <a:endParaRPr lang="en-US"/>
        </a:p>
      </dgm:t>
    </dgm:pt>
    <dgm:pt modelId="{1E071952-64EF-1C43-9DB7-CA1FBFEF05C9}">
      <dgm:prSet phldrT="[Text]" custT="1"/>
      <dgm:spPr>
        <a:gradFill flip="none" rotWithShape="1">
          <a:gsLst>
            <a:gs pos="0">
              <a:schemeClr val="accent2">
                <a:lumMod val="40000"/>
                <a:lumOff val="60000"/>
                <a:alpha val="90000"/>
              </a:schemeClr>
            </a:gs>
            <a:gs pos="100000">
              <a:srgbClr val="FFFFFF">
                <a:alpha val="90000"/>
              </a:srgbClr>
            </a:gs>
          </a:gsLst>
          <a:lin ang="16200000" scaled="0"/>
          <a:tileRect/>
        </a:gradFill>
        <a:ln>
          <a:solidFill>
            <a:schemeClr val="accent2">
              <a:lumMod val="75000"/>
            </a:schemeClr>
          </a:solidFill>
        </a:ln>
      </dgm:spPr>
      <dgm:t>
        <a:bodyPr/>
        <a:lstStyle/>
        <a:p>
          <a:r>
            <a:rPr lang="en-US" sz="2400" b="0" dirty="0" smtClean="0">
              <a:latin typeface="Calibri"/>
              <a:cs typeface="Calibri"/>
            </a:rPr>
            <a:t>Education and information</a:t>
          </a:r>
          <a:endParaRPr lang="en-US" sz="2400" b="0" dirty="0">
            <a:latin typeface="Calibri"/>
            <a:cs typeface="Calibri"/>
          </a:endParaRPr>
        </a:p>
      </dgm:t>
    </dgm:pt>
    <dgm:pt modelId="{DF307A56-F066-0942-B04E-0C052AF31571}" type="parTrans" cxnId="{7C645B26-D2A9-584D-9A66-C76293BA56FC}">
      <dgm:prSet/>
      <dgm:spPr/>
      <dgm:t>
        <a:bodyPr/>
        <a:lstStyle/>
        <a:p>
          <a:endParaRPr lang="en-US"/>
        </a:p>
      </dgm:t>
    </dgm:pt>
    <dgm:pt modelId="{D47B76B1-A022-5746-98AC-AB7AEFEDDD5C}" type="sibTrans" cxnId="{7C645B26-D2A9-584D-9A66-C76293BA56FC}">
      <dgm:prSet/>
      <dgm:spPr/>
      <dgm:t>
        <a:bodyPr/>
        <a:lstStyle/>
        <a:p>
          <a:endParaRPr lang="en-US"/>
        </a:p>
      </dgm:t>
    </dgm:pt>
    <dgm:pt modelId="{B9985299-2039-834E-AD54-3046A0141D24}">
      <dgm:prSet phldrT="[Text]" custT="1"/>
      <dgm:spPr>
        <a:solidFill>
          <a:srgbClr val="D9D9D9">
            <a:alpha val="90000"/>
          </a:srgbClr>
        </a:solidFill>
        <a:ln>
          <a:solidFill>
            <a:schemeClr val="bg1">
              <a:lumMod val="65000"/>
            </a:schemeClr>
          </a:solidFill>
        </a:ln>
      </dgm:spPr>
      <dgm:t>
        <a:bodyPr/>
        <a:lstStyle/>
        <a:p>
          <a:r>
            <a:rPr lang="en-US" sz="2400" b="0" dirty="0" smtClean="0">
              <a:latin typeface="Calibri"/>
              <a:cs typeface="Calibri"/>
            </a:rPr>
            <a:t>Vague warnings – Be more careful!</a:t>
          </a:r>
          <a:endParaRPr lang="en-US" sz="2400" b="0" dirty="0">
            <a:latin typeface="Calibri"/>
            <a:cs typeface="Calibri"/>
          </a:endParaRPr>
        </a:p>
      </dgm:t>
    </dgm:pt>
    <dgm:pt modelId="{BAFBAA45-E77B-8949-B83A-02A8B3AC4510}" type="parTrans" cxnId="{C31D892C-A8BF-2D4B-8713-13F507C3CC69}">
      <dgm:prSet/>
      <dgm:spPr/>
      <dgm:t>
        <a:bodyPr/>
        <a:lstStyle/>
        <a:p>
          <a:endParaRPr lang="en-US"/>
        </a:p>
      </dgm:t>
    </dgm:pt>
    <dgm:pt modelId="{9E57491A-E5BF-0447-95B7-93E1409A6140}" type="sibTrans" cxnId="{C31D892C-A8BF-2D4B-8713-13F507C3CC69}">
      <dgm:prSet/>
      <dgm:spPr/>
      <dgm:t>
        <a:bodyPr/>
        <a:lstStyle/>
        <a:p>
          <a:endParaRPr lang="en-US"/>
        </a:p>
      </dgm:t>
    </dgm:pt>
    <dgm:pt modelId="{3119180D-F313-C74E-B6A4-03796EEB243D}" type="pres">
      <dgm:prSet presAssocID="{500BFF7A-3A86-604B-97C6-A83F8B2250F1}" presName="compositeShape" presStyleCnt="0">
        <dgm:presLayoutVars>
          <dgm:dir val="rev"/>
          <dgm:resizeHandles/>
        </dgm:presLayoutVars>
      </dgm:prSet>
      <dgm:spPr/>
    </dgm:pt>
    <dgm:pt modelId="{6D5FE1A3-490B-2141-8AF0-9D6EB16D5745}" type="pres">
      <dgm:prSet presAssocID="{500BFF7A-3A86-604B-97C6-A83F8B2250F1}" presName="pyramid" presStyleLbl="node1" presStyleIdx="0" presStyleCnt="1" custFlipVert="1" custScaleX="12178" custScaleY="3572" custLinFactNeighborX="45577" custLinFactNeighborY="-21566"/>
      <dgm:spPr>
        <a:noFill/>
        <a:ln>
          <a:noFill/>
        </a:ln>
        <a:scene3d>
          <a:camera prst="orthographicFront">
            <a:rot lat="10800000" lon="0" rev="0"/>
          </a:camera>
          <a:lightRig rig="threePt" dir="t"/>
        </a:scene3d>
      </dgm:spPr>
    </dgm:pt>
    <dgm:pt modelId="{F74726EE-6AC5-BF48-8EB0-355882FAEBC0}" type="pres">
      <dgm:prSet presAssocID="{500BFF7A-3A86-604B-97C6-A83F8B2250F1}" presName="theList" presStyleCnt="0"/>
      <dgm:spPr/>
    </dgm:pt>
    <dgm:pt modelId="{D7765BE0-B0A2-464B-B035-D3A325603F09}" type="pres">
      <dgm:prSet presAssocID="{ED8C5123-4252-E443-9F6E-FBB7307E4F91}" presName="aNode" presStyleLbl="fgAcc1" presStyleIdx="0" presStyleCnt="7" custScaleX="195314" custLinFactY="-43400" custLinFactNeighborX="-5072" custLinFactNeighborY="-100000">
        <dgm:presLayoutVars>
          <dgm:bulletEnabled val="1"/>
        </dgm:presLayoutVars>
      </dgm:prSet>
      <dgm:spPr/>
      <dgm:t>
        <a:bodyPr/>
        <a:lstStyle/>
        <a:p>
          <a:endParaRPr lang="en-US"/>
        </a:p>
      </dgm:t>
    </dgm:pt>
    <dgm:pt modelId="{29DE7D24-DE7B-4E4D-81F7-37D0101280AE}" type="pres">
      <dgm:prSet presAssocID="{ED8C5123-4252-E443-9F6E-FBB7307E4F91}" presName="aSpace" presStyleCnt="0"/>
      <dgm:spPr/>
    </dgm:pt>
    <dgm:pt modelId="{28F1617E-2C41-1B42-87A5-C63A416881BA}" type="pres">
      <dgm:prSet presAssocID="{EA3E486D-3160-8040-9B90-DB587E22D6AB}" presName="aNode" presStyleLbl="fgAcc1" presStyleIdx="1" presStyleCnt="7" custScaleX="195314" custLinFactY="-29875" custLinFactNeighborX="-5072" custLinFactNeighborY="-100000">
        <dgm:presLayoutVars>
          <dgm:bulletEnabled val="1"/>
        </dgm:presLayoutVars>
      </dgm:prSet>
      <dgm:spPr/>
      <dgm:t>
        <a:bodyPr/>
        <a:lstStyle/>
        <a:p>
          <a:endParaRPr lang="en-US"/>
        </a:p>
      </dgm:t>
    </dgm:pt>
    <dgm:pt modelId="{664D393C-DF76-F245-BD5C-EE78E7E10176}" type="pres">
      <dgm:prSet presAssocID="{EA3E486D-3160-8040-9B90-DB587E22D6AB}" presName="aSpace" presStyleCnt="0"/>
      <dgm:spPr/>
    </dgm:pt>
    <dgm:pt modelId="{3DD33CA8-1414-9C42-B4F4-EBCF7FE8591A}" type="pres">
      <dgm:prSet presAssocID="{A93C117C-27C4-B04D-AA38-A86C32E3388E}" presName="aNode" presStyleLbl="fgAcc1" presStyleIdx="2" presStyleCnt="7" custScaleX="195314" custLinFactY="-16350" custLinFactNeighborX="-5072" custLinFactNeighborY="-100000">
        <dgm:presLayoutVars>
          <dgm:bulletEnabled val="1"/>
        </dgm:presLayoutVars>
      </dgm:prSet>
      <dgm:spPr/>
      <dgm:t>
        <a:bodyPr/>
        <a:lstStyle/>
        <a:p>
          <a:endParaRPr lang="en-US"/>
        </a:p>
      </dgm:t>
    </dgm:pt>
    <dgm:pt modelId="{5A510026-873B-EB41-924B-C6CE5820B43B}" type="pres">
      <dgm:prSet presAssocID="{A93C117C-27C4-B04D-AA38-A86C32E3388E}" presName="aSpace" presStyleCnt="0"/>
      <dgm:spPr/>
    </dgm:pt>
    <dgm:pt modelId="{9BEA9E13-F0E0-CC45-A32E-FC21C9CC6ABA}" type="pres">
      <dgm:prSet presAssocID="{E07DFDFE-D300-5A4F-B48A-923E83E53CF2}" presName="aNode" presStyleLbl="fgAcc1" presStyleIdx="3" presStyleCnt="7" custScaleX="195314" custLinFactY="-2825" custLinFactNeighborX="-5072" custLinFactNeighborY="-100000">
        <dgm:presLayoutVars>
          <dgm:bulletEnabled val="1"/>
        </dgm:presLayoutVars>
      </dgm:prSet>
      <dgm:spPr/>
      <dgm:t>
        <a:bodyPr/>
        <a:lstStyle/>
        <a:p>
          <a:endParaRPr lang="en-US"/>
        </a:p>
      </dgm:t>
    </dgm:pt>
    <dgm:pt modelId="{0AFF965F-DEA3-6C43-A38D-392494EACFE4}" type="pres">
      <dgm:prSet presAssocID="{E07DFDFE-D300-5A4F-B48A-923E83E53CF2}" presName="aSpace" presStyleCnt="0"/>
      <dgm:spPr/>
    </dgm:pt>
    <dgm:pt modelId="{83FE6372-CE57-4744-9E0B-0954C8DEA59C}" type="pres">
      <dgm:prSet presAssocID="{D2418E03-1749-1D4B-8218-560061E66B47}" presName="aNode" presStyleLbl="fgAcc1" presStyleIdx="4" presStyleCnt="7" custScaleX="195314" custLinFactNeighborX="-5072" custLinFactNeighborY="-14400">
        <dgm:presLayoutVars>
          <dgm:bulletEnabled val="1"/>
        </dgm:presLayoutVars>
      </dgm:prSet>
      <dgm:spPr/>
      <dgm:t>
        <a:bodyPr/>
        <a:lstStyle/>
        <a:p>
          <a:endParaRPr lang="en-US"/>
        </a:p>
      </dgm:t>
    </dgm:pt>
    <dgm:pt modelId="{46598963-03CE-D340-99DC-386EE7B99B79}" type="pres">
      <dgm:prSet presAssocID="{D2418E03-1749-1D4B-8218-560061E66B47}" presName="aSpace" presStyleCnt="0"/>
      <dgm:spPr/>
    </dgm:pt>
    <dgm:pt modelId="{E2C49C5C-5845-EE4D-9AB9-CBDE5A78BFDC}" type="pres">
      <dgm:prSet presAssocID="{1E071952-64EF-1C43-9DB7-CA1FBFEF05C9}" presName="aNode" presStyleLbl="fgAcc1" presStyleIdx="5" presStyleCnt="7" custScaleX="195314" custLinFactNeighborX="-5072" custLinFactNeighborY="93800">
        <dgm:presLayoutVars>
          <dgm:bulletEnabled val="1"/>
        </dgm:presLayoutVars>
      </dgm:prSet>
      <dgm:spPr/>
      <dgm:t>
        <a:bodyPr/>
        <a:lstStyle/>
        <a:p>
          <a:endParaRPr lang="en-US"/>
        </a:p>
      </dgm:t>
    </dgm:pt>
    <dgm:pt modelId="{302065C6-8E17-F949-BD4A-4603E81BC6CB}" type="pres">
      <dgm:prSet presAssocID="{1E071952-64EF-1C43-9DB7-CA1FBFEF05C9}" presName="aSpace" presStyleCnt="0"/>
      <dgm:spPr/>
    </dgm:pt>
    <dgm:pt modelId="{66DD4745-CFC0-DE4A-A402-07F0F0E84659}" type="pres">
      <dgm:prSet presAssocID="{B9985299-2039-834E-AD54-3046A0141D24}" presName="aNode" presStyleLbl="fgAcc1" presStyleIdx="6" presStyleCnt="7" custScaleX="195314" custLinFactY="12750" custLinFactNeighborX="-5072" custLinFactNeighborY="100000">
        <dgm:presLayoutVars>
          <dgm:bulletEnabled val="1"/>
        </dgm:presLayoutVars>
      </dgm:prSet>
      <dgm:spPr/>
      <dgm:t>
        <a:bodyPr/>
        <a:lstStyle/>
        <a:p>
          <a:endParaRPr lang="en-US"/>
        </a:p>
      </dgm:t>
    </dgm:pt>
    <dgm:pt modelId="{447E64CD-940B-8C41-8EFB-8E13EDC7C883}" type="pres">
      <dgm:prSet presAssocID="{B9985299-2039-834E-AD54-3046A0141D24}" presName="aSpace" presStyleCnt="0"/>
      <dgm:spPr/>
    </dgm:pt>
  </dgm:ptLst>
  <dgm:cxnLst>
    <dgm:cxn modelId="{C31D892C-A8BF-2D4B-8713-13F507C3CC69}" srcId="{500BFF7A-3A86-604B-97C6-A83F8B2250F1}" destId="{B9985299-2039-834E-AD54-3046A0141D24}" srcOrd="6" destOrd="0" parTransId="{BAFBAA45-E77B-8949-B83A-02A8B3AC4510}" sibTransId="{9E57491A-E5BF-0447-95B7-93E1409A6140}"/>
    <dgm:cxn modelId="{95789EAB-8176-0542-AA68-5315B1B03290}" srcId="{500BFF7A-3A86-604B-97C6-A83F8B2250F1}" destId="{A93C117C-27C4-B04D-AA38-A86C32E3388E}" srcOrd="2" destOrd="0" parTransId="{9CD55828-484A-3D47-A2E2-CB2D615CAE5B}" sibTransId="{675A1D7F-4899-2245-BEFB-AED4295DB01E}"/>
    <dgm:cxn modelId="{8DB267C3-4460-F04D-8B56-79301CE9F66D}" srcId="{500BFF7A-3A86-604B-97C6-A83F8B2250F1}" destId="{E07DFDFE-D300-5A4F-B48A-923E83E53CF2}" srcOrd="3" destOrd="0" parTransId="{A3D70E1D-63BB-9548-9D01-E275DE5376AD}" sibTransId="{BC17524A-2103-5142-932B-C5E643044E86}"/>
    <dgm:cxn modelId="{063DA3E1-02F8-654A-9C13-B3A990098305}" type="presOf" srcId="{A93C117C-27C4-B04D-AA38-A86C32E3388E}" destId="{3DD33CA8-1414-9C42-B4F4-EBCF7FE8591A}" srcOrd="0" destOrd="0" presId="urn:microsoft.com/office/officeart/2005/8/layout/pyramid2"/>
    <dgm:cxn modelId="{19C5ED99-578C-A94B-B3CC-72D5B43CA927}" type="presOf" srcId="{E07DFDFE-D300-5A4F-B48A-923E83E53CF2}" destId="{9BEA9E13-F0E0-CC45-A32E-FC21C9CC6ABA}" srcOrd="0" destOrd="0" presId="urn:microsoft.com/office/officeart/2005/8/layout/pyramid2"/>
    <dgm:cxn modelId="{ED052EAC-63C2-6446-B446-841A36F5820D}" type="presOf" srcId="{B9985299-2039-834E-AD54-3046A0141D24}" destId="{66DD4745-CFC0-DE4A-A402-07F0F0E84659}" srcOrd="0" destOrd="0" presId="urn:microsoft.com/office/officeart/2005/8/layout/pyramid2"/>
    <dgm:cxn modelId="{B1D3CBAC-0A59-2444-81E4-24AFCEBDC4A5}" srcId="{500BFF7A-3A86-604B-97C6-A83F8B2250F1}" destId="{D2418E03-1749-1D4B-8218-560061E66B47}" srcOrd="4" destOrd="0" parTransId="{7ECD6656-BCA5-B849-81E0-B2F63F2592FE}" sibTransId="{0D79473E-C2AF-4448-A371-D5546FAF5374}"/>
    <dgm:cxn modelId="{CE7E213E-4D58-C547-BE7C-F392AF7CC5DB}" type="presOf" srcId="{500BFF7A-3A86-604B-97C6-A83F8B2250F1}" destId="{3119180D-F313-C74E-B6A4-03796EEB243D}" srcOrd="0" destOrd="0" presId="urn:microsoft.com/office/officeart/2005/8/layout/pyramid2"/>
    <dgm:cxn modelId="{8FA2C5D8-D773-D649-AFBA-AA075AE79594}" type="presOf" srcId="{ED8C5123-4252-E443-9F6E-FBB7307E4F91}" destId="{D7765BE0-B0A2-464B-B035-D3A325603F09}" srcOrd="0" destOrd="0" presId="urn:microsoft.com/office/officeart/2005/8/layout/pyramid2"/>
    <dgm:cxn modelId="{C80C143E-6493-F845-A208-46FE63E59AEA}" srcId="{500BFF7A-3A86-604B-97C6-A83F8B2250F1}" destId="{ED8C5123-4252-E443-9F6E-FBB7307E4F91}" srcOrd="0" destOrd="0" parTransId="{35F2AECA-6491-C64C-ACC6-C8A60157B756}" sibTransId="{E34AD1FB-DC05-4C47-8516-A8038241325F}"/>
    <dgm:cxn modelId="{D7429C18-C9DC-7449-BB59-99E2B9BA7C46}" type="presOf" srcId="{EA3E486D-3160-8040-9B90-DB587E22D6AB}" destId="{28F1617E-2C41-1B42-87A5-C63A416881BA}" srcOrd="0" destOrd="0" presId="urn:microsoft.com/office/officeart/2005/8/layout/pyramid2"/>
    <dgm:cxn modelId="{A0F26113-3EF5-8747-A1D5-78260C0F6C18}" srcId="{500BFF7A-3A86-604B-97C6-A83F8B2250F1}" destId="{EA3E486D-3160-8040-9B90-DB587E22D6AB}" srcOrd="1" destOrd="0" parTransId="{975F0A9D-6587-5C4B-ACA8-3F0CF8B06B5C}" sibTransId="{57CFCD1A-FD6D-364E-BA47-2FCEE05CAEBB}"/>
    <dgm:cxn modelId="{D5230493-F24F-5E4C-9848-4AA0FC60901E}" type="presOf" srcId="{1E071952-64EF-1C43-9DB7-CA1FBFEF05C9}" destId="{E2C49C5C-5845-EE4D-9AB9-CBDE5A78BFDC}" srcOrd="0" destOrd="0" presId="urn:microsoft.com/office/officeart/2005/8/layout/pyramid2"/>
    <dgm:cxn modelId="{7C645B26-D2A9-584D-9A66-C76293BA56FC}" srcId="{500BFF7A-3A86-604B-97C6-A83F8B2250F1}" destId="{1E071952-64EF-1C43-9DB7-CA1FBFEF05C9}" srcOrd="5" destOrd="0" parTransId="{DF307A56-F066-0942-B04E-0C052AF31571}" sibTransId="{D47B76B1-A022-5746-98AC-AB7AEFEDDD5C}"/>
    <dgm:cxn modelId="{C5D1C107-379A-364C-8A21-5745A97E901F}" type="presOf" srcId="{D2418E03-1749-1D4B-8218-560061E66B47}" destId="{83FE6372-CE57-4744-9E0B-0954C8DEA59C}" srcOrd="0" destOrd="0" presId="urn:microsoft.com/office/officeart/2005/8/layout/pyramid2"/>
    <dgm:cxn modelId="{008870D7-DCFA-0E41-B0C0-340158691600}" type="presParOf" srcId="{3119180D-F313-C74E-B6A4-03796EEB243D}" destId="{6D5FE1A3-490B-2141-8AF0-9D6EB16D5745}" srcOrd="0" destOrd="0" presId="urn:microsoft.com/office/officeart/2005/8/layout/pyramid2"/>
    <dgm:cxn modelId="{D25C29B9-BAAC-B44A-B954-23FCB8DD5BD2}" type="presParOf" srcId="{3119180D-F313-C74E-B6A4-03796EEB243D}" destId="{F74726EE-6AC5-BF48-8EB0-355882FAEBC0}" srcOrd="1" destOrd="0" presId="urn:microsoft.com/office/officeart/2005/8/layout/pyramid2"/>
    <dgm:cxn modelId="{793C03CF-C1C6-F743-A2B7-B1549D2ADA39}" type="presParOf" srcId="{F74726EE-6AC5-BF48-8EB0-355882FAEBC0}" destId="{D7765BE0-B0A2-464B-B035-D3A325603F09}" srcOrd="0" destOrd="0" presId="urn:microsoft.com/office/officeart/2005/8/layout/pyramid2"/>
    <dgm:cxn modelId="{C6A691E4-6390-944A-882C-7C2E1D09BFC5}" type="presParOf" srcId="{F74726EE-6AC5-BF48-8EB0-355882FAEBC0}" destId="{29DE7D24-DE7B-4E4D-81F7-37D0101280AE}" srcOrd="1" destOrd="0" presId="urn:microsoft.com/office/officeart/2005/8/layout/pyramid2"/>
    <dgm:cxn modelId="{65E7ECD1-48CC-7A44-96C8-FCBF7FB1E9B9}" type="presParOf" srcId="{F74726EE-6AC5-BF48-8EB0-355882FAEBC0}" destId="{28F1617E-2C41-1B42-87A5-C63A416881BA}" srcOrd="2" destOrd="0" presId="urn:microsoft.com/office/officeart/2005/8/layout/pyramid2"/>
    <dgm:cxn modelId="{DFF5F686-2358-4A42-80E3-04E5F0AA0E30}" type="presParOf" srcId="{F74726EE-6AC5-BF48-8EB0-355882FAEBC0}" destId="{664D393C-DF76-F245-BD5C-EE78E7E10176}" srcOrd="3" destOrd="0" presId="urn:microsoft.com/office/officeart/2005/8/layout/pyramid2"/>
    <dgm:cxn modelId="{69D9D787-BE74-0D45-8093-13448675F022}" type="presParOf" srcId="{F74726EE-6AC5-BF48-8EB0-355882FAEBC0}" destId="{3DD33CA8-1414-9C42-B4F4-EBCF7FE8591A}" srcOrd="4" destOrd="0" presId="urn:microsoft.com/office/officeart/2005/8/layout/pyramid2"/>
    <dgm:cxn modelId="{77C3ABF1-1347-4647-8AAE-585F058A5AC0}" type="presParOf" srcId="{F74726EE-6AC5-BF48-8EB0-355882FAEBC0}" destId="{5A510026-873B-EB41-924B-C6CE5820B43B}" srcOrd="5" destOrd="0" presId="urn:microsoft.com/office/officeart/2005/8/layout/pyramid2"/>
    <dgm:cxn modelId="{9AE66FA7-DC7B-2146-849A-5F4F1A5503DB}" type="presParOf" srcId="{F74726EE-6AC5-BF48-8EB0-355882FAEBC0}" destId="{9BEA9E13-F0E0-CC45-A32E-FC21C9CC6ABA}" srcOrd="6" destOrd="0" presId="urn:microsoft.com/office/officeart/2005/8/layout/pyramid2"/>
    <dgm:cxn modelId="{C6AD53B2-9EEB-8544-BF1B-72806E4CEF4C}" type="presParOf" srcId="{F74726EE-6AC5-BF48-8EB0-355882FAEBC0}" destId="{0AFF965F-DEA3-6C43-A38D-392494EACFE4}" srcOrd="7" destOrd="0" presId="urn:microsoft.com/office/officeart/2005/8/layout/pyramid2"/>
    <dgm:cxn modelId="{57EEDC41-7DC0-3241-BE2D-C937CE6B6C8E}" type="presParOf" srcId="{F74726EE-6AC5-BF48-8EB0-355882FAEBC0}" destId="{83FE6372-CE57-4744-9E0B-0954C8DEA59C}" srcOrd="8" destOrd="0" presId="urn:microsoft.com/office/officeart/2005/8/layout/pyramid2"/>
    <dgm:cxn modelId="{08EFBAF3-E33B-CD41-AC9C-03AA7CFCB7CF}" type="presParOf" srcId="{F74726EE-6AC5-BF48-8EB0-355882FAEBC0}" destId="{46598963-03CE-D340-99DC-386EE7B99B79}" srcOrd="9" destOrd="0" presId="urn:microsoft.com/office/officeart/2005/8/layout/pyramid2"/>
    <dgm:cxn modelId="{AF1CD273-B5F7-6B4D-91C3-AAB409DECAB7}" type="presParOf" srcId="{F74726EE-6AC5-BF48-8EB0-355882FAEBC0}" destId="{E2C49C5C-5845-EE4D-9AB9-CBDE5A78BFDC}" srcOrd="10" destOrd="0" presId="urn:microsoft.com/office/officeart/2005/8/layout/pyramid2"/>
    <dgm:cxn modelId="{1A981EA1-946E-DA40-945E-27F1D9F012B5}" type="presParOf" srcId="{F74726EE-6AC5-BF48-8EB0-355882FAEBC0}" destId="{302065C6-8E17-F949-BD4A-4603E81BC6CB}" srcOrd="11" destOrd="0" presId="urn:microsoft.com/office/officeart/2005/8/layout/pyramid2"/>
    <dgm:cxn modelId="{46E72FE8-9625-4A42-800E-96C9744AEF9C}" type="presParOf" srcId="{F74726EE-6AC5-BF48-8EB0-355882FAEBC0}" destId="{66DD4745-CFC0-DE4A-A402-07F0F0E84659}" srcOrd="12" destOrd="0" presId="urn:microsoft.com/office/officeart/2005/8/layout/pyramid2"/>
    <dgm:cxn modelId="{1EE68678-7BA6-9F40-A66E-1CA88FA729F7}" type="presParOf" srcId="{F74726EE-6AC5-BF48-8EB0-355882FAEBC0}" destId="{447E64CD-940B-8C41-8EFB-8E13EDC7C883}"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2AE792-033A-3541-B109-60F155D7088E}"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8988266D-930B-5949-84ED-7F2657D0B6B8}">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dirty="0" smtClean="0">
              <a:latin typeface="Calibri"/>
              <a:cs typeface="Calibri"/>
            </a:rPr>
            <a:t>Email Blast</a:t>
          </a:r>
          <a:endParaRPr lang="en-US" b="1" dirty="0">
            <a:latin typeface="Calibri"/>
            <a:cs typeface="Calibri"/>
          </a:endParaRPr>
        </a:p>
      </dgm:t>
    </dgm:pt>
    <dgm:pt modelId="{2EF96073-EB01-BC43-BD1D-836745FA27DD}" type="parTrans" cxnId="{98DE36E6-E3F8-4F4A-8605-828880E3330D}">
      <dgm:prSet/>
      <dgm:spPr/>
      <dgm:t>
        <a:bodyPr/>
        <a:lstStyle/>
        <a:p>
          <a:endParaRPr lang="en-US">
            <a:latin typeface="Gill Sans"/>
            <a:cs typeface="Gill Sans"/>
          </a:endParaRPr>
        </a:p>
      </dgm:t>
    </dgm:pt>
    <dgm:pt modelId="{334B4EA9-4EE2-0D4A-BDAE-320DC5331CE8}" type="sibTrans" cxnId="{98DE36E6-E3F8-4F4A-8605-828880E3330D}">
      <dgm:prSet/>
      <dgm:spPr/>
      <dgm:t>
        <a:bodyPr/>
        <a:lstStyle/>
        <a:p>
          <a:endParaRPr lang="en-US">
            <a:latin typeface="Gill Sans"/>
            <a:cs typeface="Gill Sans"/>
          </a:endParaRPr>
        </a:p>
      </dgm:t>
    </dgm:pt>
    <dgm:pt modelId="{D76A951D-120A-1042-9F69-780F14420776}">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dirty="0" smtClean="0">
              <a:latin typeface="Calibri"/>
              <a:cs typeface="Calibri"/>
            </a:rPr>
            <a:t>Lecture</a:t>
          </a:r>
          <a:endParaRPr lang="en-US" b="1" dirty="0">
            <a:latin typeface="Calibri"/>
            <a:cs typeface="Calibri"/>
          </a:endParaRPr>
        </a:p>
      </dgm:t>
    </dgm:pt>
    <dgm:pt modelId="{5FB890D6-4B8E-EB40-A499-2B811E842258}" type="parTrans" cxnId="{081B96C0-9781-FD41-839F-18DAF350BA62}">
      <dgm:prSet/>
      <dgm:spPr/>
      <dgm:t>
        <a:bodyPr/>
        <a:lstStyle/>
        <a:p>
          <a:endParaRPr lang="en-US">
            <a:latin typeface="Gill Sans"/>
            <a:cs typeface="Gill Sans"/>
          </a:endParaRPr>
        </a:p>
      </dgm:t>
    </dgm:pt>
    <dgm:pt modelId="{0C3BB8C8-7CAA-7E45-89D8-B8EDE55FB7CD}" type="sibTrans" cxnId="{081B96C0-9781-FD41-839F-18DAF350BA62}">
      <dgm:prSet/>
      <dgm:spPr/>
      <dgm:t>
        <a:bodyPr/>
        <a:lstStyle/>
        <a:p>
          <a:endParaRPr lang="en-US">
            <a:latin typeface="Gill Sans"/>
            <a:cs typeface="Gill Sans"/>
          </a:endParaRPr>
        </a:p>
      </dgm:t>
    </dgm:pt>
    <dgm:pt modelId="{37E297EA-53AD-354E-B1E4-179496E5E270}">
      <dgm:prSet phldrT="[Text]" custT="1">
        <dgm:style>
          <a:lnRef idx="1">
            <a:schemeClr val="accent5"/>
          </a:lnRef>
          <a:fillRef idx="2">
            <a:schemeClr val="accent5"/>
          </a:fillRef>
          <a:effectRef idx="1">
            <a:schemeClr val="accent5"/>
          </a:effectRef>
          <a:fontRef idx="minor">
            <a:schemeClr val="dk1"/>
          </a:fontRef>
        </dgm:style>
      </dgm:prSet>
      <dgm:spPr/>
      <dgm:t>
        <a:bodyPr/>
        <a:lstStyle/>
        <a:p>
          <a:pPr>
            <a:lnSpc>
              <a:spcPct val="90000"/>
            </a:lnSpc>
            <a:spcAft>
              <a:spcPts val="0"/>
            </a:spcAft>
          </a:pPr>
          <a:r>
            <a:rPr lang="en-US" sz="2000" b="1" dirty="0" smtClean="0">
              <a:latin typeface="Calibri"/>
              <a:cs typeface="Calibri"/>
            </a:rPr>
            <a:t>Hands-On Training</a:t>
          </a:r>
          <a:endParaRPr lang="en-US" sz="2000" b="1" dirty="0">
            <a:latin typeface="Calibri"/>
            <a:cs typeface="Calibri"/>
          </a:endParaRPr>
        </a:p>
      </dgm:t>
    </dgm:pt>
    <dgm:pt modelId="{6899AA96-A311-8146-8CD2-971E52F08ED2}" type="parTrans" cxnId="{A9D40281-5A55-5F44-8E05-485CABF60A7C}">
      <dgm:prSet/>
      <dgm:spPr/>
      <dgm:t>
        <a:bodyPr/>
        <a:lstStyle/>
        <a:p>
          <a:endParaRPr lang="en-US">
            <a:latin typeface="Gill Sans"/>
            <a:cs typeface="Gill Sans"/>
          </a:endParaRPr>
        </a:p>
      </dgm:t>
    </dgm:pt>
    <dgm:pt modelId="{F57C427C-0668-4341-B666-5F51898F4307}" type="sibTrans" cxnId="{A9D40281-5A55-5F44-8E05-485CABF60A7C}">
      <dgm:prSet/>
      <dgm:spPr/>
      <dgm:t>
        <a:bodyPr/>
        <a:lstStyle/>
        <a:p>
          <a:endParaRPr lang="en-US">
            <a:latin typeface="Gill Sans"/>
            <a:cs typeface="Gill Sans"/>
          </a:endParaRPr>
        </a:p>
      </dgm:t>
    </dgm:pt>
    <dgm:pt modelId="{3537970D-2B47-BF4F-BD01-91F88FE97913}">
      <dgm:prSet phldrT="[Text]">
        <dgm:style>
          <a:lnRef idx="1">
            <a:schemeClr val="accent5"/>
          </a:lnRef>
          <a:fillRef idx="2">
            <a:schemeClr val="accent5"/>
          </a:fillRef>
          <a:effectRef idx="1">
            <a:schemeClr val="accent5"/>
          </a:effectRef>
          <a:fontRef idx="minor">
            <a:schemeClr val="dk1"/>
          </a:fontRef>
        </dgm:style>
      </dgm:prSet>
      <dgm:spPr/>
      <dgm:t>
        <a:bodyPr/>
        <a:lstStyle/>
        <a:p>
          <a:pPr>
            <a:spcAft>
              <a:spcPts val="0"/>
            </a:spcAft>
          </a:pPr>
          <a:r>
            <a:rPr lang="en-US" b="1" dirty="0" smtClean="0">
              <a:latin typeface="Calibri"/>
              <a:cs typeface="Calibri"/>
            </a:rPr>
            <a:t>Team Meetings</a:t>
          </a:r>
          <a:endParaRPr lang="en-US" b="1" dirty="0">
            <a:latin typeface="Calibri"/>
            <a:cs typeface="Calibri"/>
          </a:endParaRPr>
        </a:p>
      </dgm:t>
    </dgm:pt>
    <dgm:pt modelId="{AD2EF6C8-02EA-914D-BA2F-428C48FD3378}" type="parTrans" cxnId="{1DB00473-B23E-4547-9CF3-F74EAAF4709D}">
      <dgm:prSet/>
      <dgm:spPr/>
      <dgm:t>
        <a:bodyPr/>
        <a:lstStyle/>
        <a:p>
          <a:endParaRPr lang="en-US">
            <a:latin typeface="Gill Sans"/>
            <a:cs typeface="Gill Sans"/>
          </a:endParaRPr>
        </a:p>
      </dgm:t>
    </dgm:pt>
    <dgm:pt modelId="{48656C51-A1E8-644A-BCB9-14EEDF12028D}" type="sibTrans" cxnId="{1DB00473-B23E-4547-9CF3-F74EAAF4709D}">
      <dgm:prSet/>
      <dgm:spPr/>
      <dgm:t>
        <a:bodyPr/>
        <a:lstStyle/>
        <a:p>
          <a:endParaRPr lang="en-US">
            <a:latin typeface="Gill Sans"/>
            <a:cs typeface="Gill Sans"/>
          </a:endParaRPr>
        </a:p>
      </dgm:t>
    </dgm:pt>
    <dgm:pt modelId="{3D19DC47-A9FE-0445-B0EC-CE5F18E9564E}" type="pres">
      <dgm:prSet presAssocID="{7F2AE792-033A-3541-B109-60F155D7088E}" presName="matrix" presStyleCnt="0">
        <dgm:presLayoutVars>
          <dgm:chMax val="1"/>
          <dgm:dir/>
          <dgm:resizeHandles val="exact"/>
        </dgm:presLayoutVars>
      </dgm:prSet>
      <dgm:spPr/>
      <dgm:t>
        <a:bodyPr/>
        <a:lstStyle/>
        <a:p>
          <a:endParaRPr lang="en-US"/>
        </a:p>
      </dgm:t>
    </dgm:pt>
    <dgm:pt modelId="{E8D2F488-C2DF-FB45-9DC5-05299C75B1E6}" type="pres">
      <dgm:prSet presAssocID="{7F2AE792-033A-3541-B109-60F155D7088E}" presName="diamond" presStyleLbl="bgShp" presStyleIdx="0" presStyleCnt="1">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BDC0A2EE-B013-5E41-959A-55E33E81F468}" type="pres">
      <dgm:prSet presAssocID="{7F2AE792-033A-3541-B109-60F155D7088E}" presName="quad1" presStyleLbl="node1" presStyleIdx="0" presStyleCnt="4" custScaleX="106309" custLinFactNeighborX="-4095">
        <dgm:presLayoutVars>
          <dgm:chMax val="0"/>
          <dgm:chPref val="0"/>
          <dgm:bulletEnabled val="1"/>
        </dgm:presLayoutVars>
      </dgm:prSet>
      <dgm:spPr/>
      <dgm:t>
        <a:bodyPr/>
        <a:lstStyle/>
        <a:p>
          <a:endParaRPr lang="en-US"/>
        </a:p>
      </dgm:t>
    </dgm:pt>
    <dgm:pt modelId="{D6CF7C2D-F841-594C-AD7E-73CD54F79CA1}" type="pres">
      <dgm:prSet presAssocID="{7F2AE792-033A-3541-B109-60F155D7088E}" presName="quad2" presStyleLbl="node1" presStyleIdx="1" presStyleCnt="4" custScaleX="106309" custLinFactNeighborX="5894">
        <dgm:presLayoutVars>
          <dgm:chMax val="0"/>
          <dgm:chPref val="0"/>
          <dgm:bulletEnabled val="1"/>
        </dgm:presLayoutVars>
      </dgm:prSet>
      <dgm:spPr/>
      <dgm:t>
        <a:bodyPr/>
        <a:lstStyle/>
        <a:p>
          <a:endParaRPr lang="en-US"/>
        </a:p>
      </dgm:t>
    </dgm:pt>
    <dgm:pt modelId="{228AA6CC-8645-E447-8D8F-470BF0757B52}" type="pres">
      <dgm:prSet presAssocID="{7F2AE792-033A-3541-B109-60F155D7088E}" presName="quad3" presStyleLbl="node1" presStyleIdx="2" presStyleCnt="4" custScaleX="106309" custLinFactNeighborX="-4095">
        <dgm:presLayoutVars>
          <dgm:chMax val="0"/>
          <dgm:chPref val="0"/>
          <dgm:bulletEnabled val="1"/>
        </dgm:presLayoutVars>
      </dgm:prSet>
      <dgm:spPr/>
      <dgm:t>
        <a:bodyPr/>
        <a:lstStyle/>
        <a:p>
          <a:endParaRPr lang="en-US"/>
        </a:p>
      </dgm:t>
    </dgm:pt>
    <dgm:pt modelId="{2CD48FA2-33A0-D443-809C-F3F2F8FED9D3}" type="pres">
      <dgm:prSet presAssocID="{7F2AE792-033A-3541-B109-60F155D7088E}" presName="quad4" presStyleLbl="node1" presStyleIdx="3" presStyleCnt="4" custScaleX="106309" custLinFactNeighborX="5894">
        <dgm:presLayoutVars>
          <dgm:chMax val="0"/>
          <dgm:chPref val="0"/>
          <dgm:bulletEnabled val="1"/>
        </dgm:presLayoutVars>
      </dgm:prSet>
      <dgm:spPr/>
      <dgm:t>
        <a:bodyPr/>
        <a:lstStyle/>
        <a:p>
          <a:endParaRPr lang="en-US"/>
        </a:p>
      </dgm:t>
    </dgm:pt>
  </dgm:ptLst>
  <dgm:cxnLst>
    <dgm:cxn modelId="{1DB00473-B23E-4547-9CF3-F74EAAF4709D}" srcId="{7F2AE792-033A-3541-B109-60F155D7088E}" destId="{3537970D-2B47-BF4F-BD01-91F88FE97913}" srcOrd="3" destOrd="0" parTransId="{AD2EF6C8-02EA-914D-BA2F-428C48FD3378}" sibTransId="{48656C51-A1E8-644A-BCB9-14EEDF12028D}"/>
    <dgm:cxn modelId="{D0E16711-F50A-BD41-8672-95456B6FEAF9}" type="presOf" srcId="{8988266D-930B-5949-84ED-7F2657D0B6B8}" destId="{BDC0A2EE-B013-5E41-959A-55E33E81F468}" srcOrd="0" destOrd="0" presId="urn:microsoft.com/office/officeart/2005/8/layout/matrix3"/>
    <dgm:cxn modelId="{A9D40281-5A55-5F44-8E05-485CABF60A7C}" srcId="{7F2AE792-033A-3541-B109-60F155D7088E}" destId="{37E297EA-53AD-354E-B1E4-179496E5E270}" srcOrd="2" destOrd="0" parTransId="{6899AA96-A311-8146-8CD2-971E52F08ED2}" sibTransId="{F57C427C-0668-4341-B666-5F51898F4307}"/>
    <dgm:cxn modelId="{9F2528FE-2E3B-4849-B06E-AD2E2FF0D976}" type="presOf" srcId="{37E297EA-53AD-354E-B1E4-179496E5E270}" destId="{228AA6CC-8645-E447-8D8F-470BF0757B52}" srcOrd="0" destOrd="0" presId="urn:microsoft.com/office/officeart/2005/8/layout/matrix3"/>
    <dgm:cxn modelId="{081B96C0-9781-FD41-839F-18DAF350BA62}" srcId="{7F2AE792-033A-3541-B109-60F155D7088E}" destId="{D76A951D-120A-1042-9F69-780F14420776}" srcOrd="1" destOrd="0" parTransId="{5FB890D6-4B8E-EB40-A499-2B811E842258}" sibTransId="{0C3BB8C8-7CAA-7E45-89D8-B8EDE55FB7CD}"/>
    <dgm:cxn modelId="{C6217297-6168-4944-A0B6-B63D57DF628D}" type="presOf" srcId="{7F2AE792-033A-3541-B109-60F155D7088E}" destId="{3D19DC47-A9FE-0445-B0EC-CE5F18E9564E}" srcOrd="0" destOrd="0" presId="urn:microsoft.com/office/officeart/2005/8/layout/matrix3"/>
    <dgm:cxn modelId="{9D5A5308-139B-5B48-B575-7625F376FF75}" type="presOf" srcId="{3537970D-2B47-BF4F-BD01-91F88FE97913}" destId="{2CD48FA2-33A0-D443-809C-F3F2F8FED9D3}" srcOrd="0" destOrd="0" presId="urn:microsoft.com/office/officeart/2005/8/layout/matrix3"/>
    <dgm:cxn modelId="{98DE36E6-E3F8-4F4A-8605-828880E3330D}" srcId="{7F2AE792-033A-3541-B109-60F155D7088E}" destId="{8988266D-930B-5949-84ED-7F2657D0B6B8}" srcOrd="0" destOrd="0" parTransId="{2EF96073-EB01-BC43-BD1D-836745FA27DD}" sibTransId="{334B4EA9-4EE2-0D4A-BDAE-320DC5331CE8}"/>
    <dgm:cxn modelId="{67DC608A-0EC5-FB4F-A587-BD902CBB7C44}" type="presOf" srcId="{D76A951D-120A-1042-9F69-780F14420776}" destId="{D6CF7C2D-F841-594C-AD7E-73CD54F79CA1}" srcOrd="0" destOrd="0" presId="urn:microsoft.com/office/officeart/2005/8/layout/matrix3"/>
    <dgm:cxn modelId="{93B50D50-D2B5-DB49-8010-63E1A6F85E8A}" type="presParOf" srcId="{3D19DC47-A9FE-0445-B0EC-CE5F18E9564E}" destId="{E8D2F488-C2DF-FB45-9DC5-05299C75B1E6}" srcOrd="0" destOrd="0" presId="urn:microsoft.com/office/officeart/2005/8/layout/matrix3"/>
    <dgm:cxn modelId="{F62B700F-219D-794C-91E0-F642F9C53296}" type="presParOf" srcId="{3D19DC47-A9FE-0445-B0EC-CE5F18E9564E}" destId="{BDC0A2EE-B013-5E41-959A-55E33E81F468}" srcOrd="1" destOrd="0" presId="urn:microsoft.com/office/officeart/2005/8/layout/matrix3"/>
    <dgm:cxn modelId="{2219C113-1422-DC47-B562-B31A821856A2}" type="presParOf" srcId="{3D19DC47-A9FE-0445-B0EC-CE5F18E9564E}" destId="{D6CF7C2D-F841-594C-AD7E-73CD54F79CA1}" srcOrd="2" destOrd="0" presId="urn:microsoft.com/office/officeart/2005/8/layout/matrix3"/>
    <dgm:cxn modelId="{FEC0C167-A475-524A-8802-48EEB06592DA}" type="presParOf" srcId="{3D19DC47-A9FE-0445-B0EC-CE5F18E9564E}" destId="{228AA6CC-8645-E447-8D8F-470BF0757B52}" srcOrd="3" destOrd="0" presId="urn:microsoft.com/office/officeart/2005/8/layout/matrix3"/>
    <dgm:cxn modelId="{3D875700-6EDF-2640-8C6F-9A0CD535DB25}" type="presParOf" srcId="{3D19DC47-A9FE-0445-B0EC-CE5F18E9564E}" destId="{2CD48FA2-33A0-D443-809C-F3F2F8FED9D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7F4D7E-E948-CB45-A55E-054ABD2FEF8C}" type="doc">
      <dgm:prSet loTypeId="urn:microsoft.com/office/officeart/2005/8/layout/vProcess5" loCatId="" qsTypeId="urn:microsoft.com/office/officeart/2005/8/quickstyle/simple5" qsCatId="simple" csTypeId="urn:microsoft.com/office/officeart/2005/8/colors/accent4_2" csCatId="accent4" phldr="1"/>
      <dgm:spPr/>
      <dgm:t>
        <a:bodyPr/>
        <a:lstStyle/>
        <a:p>
          <a:endParaRPr lang="en-US"/>
        </a:p>
      </dgm:t>
    </dgm:pt>
    <dgm:pt modelId="{396DE609-8718-4649-A3D6-1386717D6B3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dirty="0" smtClean="0">
              <a:latin typeface="Gill Sans"/>
              <a:cs typeface="Gill Sans"/>
            </a:rPr>
            <a:t>How is the next patient going to be harmed?</a:t>
          </a:r>
          <a:endParaRPr lang="en-US" sz="2800" dirty="0">
            <a:latin typeface="Gill Sans"/>
            <a:cs typeface="Gill Sans"/>
          </a:endParaRPr>
        </a:p>
      </dgm:t>
    </dgm:pt>
    <dgm:pt modelId="{9F7CBA34-A991-5F43-87CF-12B4FF622FF5}" type="parTrans" cxnId="{FECB06CB-333D-DD46-B3B7-CDDE2DBDD2C8}">
      <dgm:prSet/>
      <dgm:spPr/>
      <dgm:t>
        <a:bodyPr/>
        <a:lstStyle/>
        <a:p>
          <a:endParaRPr lang="en-US"/>
        </a:p>
      </dgm:t>
    </dgm:pt>
    <dgm:pt modelId="{181F4864-7F68-1743-AE51-22949006860D}" type="sibTrans" cxnId="{FECB06CB-333D-DD46-B3B7-CDDE2DBDD2C8}">
      <dgm:prSet>
        <dgm:style>
          <a:lnRef idx="1">
            <a:schemeClr val="accent6"/>
          </a:lnRef>
          <a:fillRef idx="3">
            <a:schemeClr val="accent6"/>
          </a:fillRef>
          <a:effectRef idx="2">
            <a:schemeClr val="accent6"/>
          </a:effectRef>
          <a:fontRef idx="minor">
            <a:schemeClr val="lt1"/>
          </a:fontRef>
        </dgm:style>
      </dgm:prSet>
      <dgm:spPr/>
      <dgm:t>
        <a:bodyPr/>
        <a:lstStyle/>
        <a:p>
          <a:endParaRPr lang="en-US" dirty="0"/>
        </a:p>
      </dgm:t>
    </dgm:pt>
    <dgm:pt modelId="{AB84DA22-8CEF-DF44-BDB6-B954FFF7A7C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dirty="0" smtClean="0">
              <a:latin typeface="Gill Sans"/>
              <a:cs typeface="Gill Sans"/>
            </a:rPr>
            <a:t>What can I do to prevent that harm?</a:t>
          </a:r>
          <a:endParaRPr lang="en-US" sz="2800" dirty="0">
            <a:latin typeface="Gill Sans"/>
            <a:cs typeface="Gill Sans"/>
          </a:endParaRPr>
        </a:p>
      </dgm:t>
    </dgm:pt>
    <dgm:pt modelId="{B5E4E263-1EE6-DC45-9422-95E6397451A7}" type="parTrans" cxnId="{79D9460B-15BE-B441-9374-ADF082F83D8B}">
      <dgm:prSet/>
      <dgm:spPr/>
      <dgm:t>
        <a:bodyPr/>
        <a:lstStyle/>
        <a:p>
          <a:endParaRPr lang="en-US"/>
        </a:p>
      </dgm:t>
    </dgm:pt>
    <dgm:pt modelId="{4A86B024-8599-EF4F-AACC-8FFBFE933095}" type="sibTrans" cxnId="{79D9460B-15BE-B441-9374-ADF082F83D8B}">
      <dgm:prSet/>
      <dgm:spPr/>
      <dgm:t>
        <a:bodyPr/>
        <a:lstStyle/>
        <a:p>
          <a:endParaRPr lang="en-US"/>
        </a:p>
      </dgm:t>
    </dgm:pt>
    <dgm:pt modelId="{658F9877-D928-AB4E-8364-DDB8DCA20362}" type="pres">
      <dgm:prSet presAssocID="{677F4D7E-E948-CB45-A55E-054ABD2FEF8C}" presName="outerComposite" presStyleCnt="0">
        <dgm:presLayoutVars>
          <dgm:chMax val="5"/>
          <dgm:dir/>
          <dgm:resizeHandles val="exact"/>
        </dgm:presLayoutVars>
      </dgm:prSet>
      <dgm:spPr/>
      <dgm:t>
        <a:bodyPr/>
        <a:lstStyle/>
        <a:p>
          <a:endParaRPr lang="en-US"/>
        </a:p>
      </dgm:t>
    </dgm:pt>
    <dgm:pt modelId="{BBAC91FF-D97E-2A4A-A45E-80418F67EFF6}" type="pres">
      <dgm:prSet presAssocID="{677F4D7E-E948-CB45-A55E-054ABD2FEF8C}" presName="dummyMaxCanvas" presStyleCnt="0">
        <dgm:presLayoutVars/>
      </dgm:prSet>
      <dgm:spPr/>
    </dgm:pt>
    <dgm:pt modelId="{23EBBF1E-8700-CC4D-B341-E2F8393D29BB}" type="pres">
      <dgm:prSet presAssocID="{677F4D7E-E948-CB45-A55E-054ABD2FEF8C}" presName="TwoNodes_1" presStyleLbl="node1" presStyleIdx="0" presStyleCnt="2" custScaleX="117647" custScaleY="56045" custLinFactNeighborX="1009" custLinFactNeighborY="37745">
        <dgm:presLayoutVars>
          <dgm:bulletEnabled val="1"/>
        </dgm:presLayoutVars>
      </dgm:prSet>
      <dgm:spPr/>
      <dgm:t>
        <a:bodyPr/>
        <a:lstStyle/>
        <a:p>
          <a:endParaRPr lang="en-US"/>
        </a:p>
      </dgm:t>
    </dgm:pt>
    <dgm:pt modelId="{30904FF9-594C-EF49-90D7-8ADC55909511}" type="pres">
      <dgm:prSet presAssocID="{677F4D7E-E948-CB45-A55E-054ABD2FEF8C}" presName="TwoNodes_2" presStyleLbl="node1" presStyleIdx="1" presStyleCnt="2" custScaleX="109919" custScaleY="56045" custLinFactNeighborX="-1440" custLinFactNeighborY="-16340">
        <dgm:presLayoutVars>
          <dgm:bulletEnabled val="1"/>
        </dgm:presLayoutVars>
      </dgm:prSet>
      <dgm:spPr/>
      <dgm:t>
        <a:bodyPr/>
        <a:lstStyle/>
        <a:p>
          <a:endParaRPr lang="en-US"/>
        </a:p>
      </dgm:t>
    </dgm:pt>
    <dgm:pt modelId="{2A3CA57D-DB3F-BF4F-A55E-77CDA339A987}" type="pres">
      <dgm:prSet presAssocID="{677F4D7E-E948-CB45-A55E-054ABD2FEF8C}" presName="TwoConn_1-2" presStyleLbl="fgAccFollowNode1" presStyleIdx="0" presStyleCnt="1" custScaleX="64362" custScaleY="81623" custLinFactNeighborX="36450" custLinFactNeighborY="19444">
        <dgm:presLayoutVars>
          <dgm:bulletEnabled val="1"/>
        </dgm:presLayoutVars>
      </dgm:prSet>
      <dgm:spPr/>
      <dgm:t>
        <a:bodyPr/>
        <a:lstStyle/>
        <a:p>
          <a:endParaRPr lang="en-US"/>
        </a:p>
      </dgm:t>
    </dgm:pt>
    <dgm:pt modelId="{D4A00254-D6A3-3B40-B89A-DDF1D30B164C}" type="pres">
      <dgm:prSet presAssocID="{677F4D7E-E948-CB45-A55E-054ABD2FEF8C}" presName="TwoNodes_1_text" presStyleLbl="node1" presStyleIdx="1" presStyleCnt="2">
        <dgm:presLayoutVars>
          <dgm:bulletEnabled val="1"/>
        </dgm:presLayoutVars>
      </dgm:prSet>
      <dgm:spPr/>
      <dgm:t>
        <a:bodyPr/>
        <a:lstStyle/>
        <a:p>
          <a:endParaRPr lang="en-US"/>
        </a:p>
      </dgm:t>
    </dgm:pt>
    <dgm:pt modelId="{F7930621-B389-AB44-957A-83E92211DB40}" type="pres">
      <dgm:prSet presAssocID="{677F4D7E-E948-CB45-A55E-054ABD2FEF8C}" presName="TwoNodes_2_text" presStyleLbl="node1" presStyleIdx="1" presStyleCnt="2">
        <dgm:presLayoutVars>
          <dgm:bulletEnabled val="1"/>
        </dgm:presLayoutVars>
      </dgm:prSet>
      <dgm:spPr/>
      <dgm:t>
        <a:bodyPr/>
        <a:lstStyle/>
        <a:p>
          <a:endParaRPr lang="en-US"/>
        </a:p>
      </dgm:t>
    </dgm:pt>
  </dgm:ptLst>
  <dgm:cxnLst>
    <dgm:cxn modelId="{A83C2555-2A30-344E-A29A-1FC32C1DE817}" type="presOf" srcId="{677F4D7E-E948-CB45-A55E-054ABD2FEF8C}" destId="{658F9877-D928-AB4E-8364-DDB8DCA20362}" srcOrd="0" destOrd="0" presId="urn:microsoft.com/office/officeart/2005/8/layout/vProcess5"/>
    <dgm:cxn modelId="{FECB06CB-333D-DD46-B3B7-CDDE2DBDD2C8}" srcId="{677F4D7E-E948-CB45-A55E-054ABD2FEF8C}" destId="{396DE609-8718-4649-A3D6-1386717D6B33}" srcOrd="0" destOrd="0" parTransId="{9F7CBA34-A991-5F43-87CF-12B4FF622FF5}" sibTransId="{181F4864-7F68-1743-AE51-22949006860D}"/>
    <dgm:cxn modelId="{C2AF6A75-8F9F-F142-ABA6-2F40744D58F9}" type="presOf" srcId="{396DE609-8718-4649-A3D6-1386717D6B33}" destId="{23EBBF1E-8700-CC4D-B341-E2F8393D29BB}" srcOrd="0" destOrd="0" presId="urn:microsoft.com/office/officeart/2005/8/layout/vProcess5"/>
    <dgm:cxn modelId="{990FF60B-783F-9643-96A7-D8CF758FFB15}" type="presOf" srcId="{AB84DA22-8CEF-DF44-BDB6-B954FFF7A7CD}" destId="{30904FF9-594C-EF49-90D7-8ADC55909511}" srcOrd="0" destOrd="0" presId="urn:microsoft.com/office/officeart/2005/8/layout/vProcess5"/>
    <dgm:cxn modelId="{307CD1BC-3DE1-8B41-874A-D888C3B593FE}" type="presOf" srcId="{396DE609-8718-4649-A3D6-1386717D6B33}" destId="{D4A00254-D6A3-3B40-B89A-DDF1D30B164C}" srcOrd="1" destOrd="0" presId="urn:microsoft.com/office/officeart/2005/8/layout/vProcess5"/>
    <dgm:cxn modelId="{C54C9EF9-09E1-8C47-A381-7FF1BB84FEB5}" type="presOf" srcId="{AB84DA22-8CEF-DF44-BDB6-B954FFF7A7CD}" destId="{F7930621-B389-AB44-957A-83E92211DB40}" srcOrd="1" destOrd="0" presId="urn:microsoft.com/office/officeart/2005/8/layout/vProcess5"/>
    <dgm:cxn modelId="{79D9460B-15BE-B441-9374-ADF082F83D8B}" srcId="{677F4D7E-E948-CB45-A55E-054ABD2FEF8C}" destId="{AB84DA22-8CEF-DF44-BDB6-B954FFF7A7CD}" srcOrd="1" destOrd="0" parTransId="{B5E4E263-1EE6-DC45-9422-95E6397451A7}" sibTransId="{4A86B024-8599-EF4F-AACC-8FFBFE933095}"/>
    <dgm:cxn modelId="{76B1C46D-2E20-A447-A597-78F0524B7191}" type="presOf" srcId="{181F4864-7F68-1743-AE51-22949006860D}" destId="{2A3CA57D-DB3F-BF4F-A55E-77CDA339A987}" srcOrd="0" destOrd="0" presId="urn:microsoft.com/office/officeart/2005/8/layout/vProcess5"/>
    <dgm:cxn modelId="{F6B26654-381F-F544-BB4A-43404D56A5A6}" type="presParOf" srcId="{658F9877-D928-AB4E-8364-DDB8DCA20362}" destId="{BBAC91FF-D97E-2A4A-A45E-80418F67EFF6}" srcOrd="0" destOrd="0" presId="urn:microsoft.com/office/officeart/2005/8/layout/vProcess5"/>
    <dgm:cxn modelId="{271E4799-311D-1047-A804-7A60C34F9F61}" type="presParOf" srcId="{658F9877-D928-AB4E-8364-DDB8DCA20362}" destId="{23EBBF1E-8700-CC4D-B341-E2F8393D29BB}" srcOrd="1" destOrd="0" presId="urn:microsoft.com/office/officeart/2005/8/layout/vProcess5"/>
    <dgm:cxn modelId="{F1D08244-DB4B-CD49-9A7A-471624B9581D}" type="presParOf" srcId="{658F9877-D928-AB4E-8364-DDB8DCA20362}" destId="{30904FF9-594C-EF49-90D7-8ADC55909511}" srcOrd="2" destOrd="0" presId="urn:microsoft.com/office/officeart/2005/8/layout/vProcess5"/>
    <dgm:cxn modelId="{4959B0E0-A788-4249-B982-90645D0D8CCA}" type="presParOf" srcId="{658F9877-D928-AB4E-8364-DDB8DCA20362}" destId="{2A3CA57D-DB3F-BF4F-A55E-77CDA339A987}" srcOrd="3" destOrd="0" presId="urn:microsoft.com/office/officeart/2005/8/layout/vProcess5"/>
    <dgm:cxn modelId="{7B3CDDE9-E98A-804E-AFD9-9B5D3107279F}" type="presParOf" srcId="{658F9877-D928-AB4E-8364-DDB8DCA20362}" destId="{D4A00254-D6A3-3B40-B89A-DDF1D30B164C}" srcOrd="4" destOrd="0" presId="urn:microsoft.com/office/officeart/2005/8/layout/vProcess5"/>
    <dgm:cxn modelId="{E1B552D1-DC1B-3344-AE5A-DEFD755F2EF8}" type="presParOf" srcId="{658F9877-D928-AB4E-8364-DDB8DCA20362}" destId="{F7930621-B389-AB44-957A-83E92211DB4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1C2F-FA6F-6F48-BE9B-138A436D1148}">
      <dsp:nvSpPr>
        <dsp:cNvPr id="0" name=""/>
        <dsp:cNvSpPr/>
      </dsp:nvSpPr>
      <dsp:spPr>
        <a:xfrm>
          <a:off x="2841277" y="0"/>
          <a:ext cx="2282130" cy="2282478"/>
        </a:xfrm>
        <a:prstGeom prst="circularArrow">
          <a:avLst>
            <a:gd name="adj1" fmla="val 10980"/>
            <a:gd name="adj2" fmla="val 1142322"/>
            <a:gd name="adj3" fmla="val 4500000"/>
            <a:gd name="adj4" fmla="val 10800000"/>
            <a:gd name="adj5" fmla="val 125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D7BDA772-099B-F14D-8D47-1D44F495C15F}">
      <dsp:nvSpPr>
        <dsp:cNvPr id="0" name=""/>
        <dsp:cNvSpPr/>
      </dsp:nvSpPr>
      <dsp:spPr>
        <a:xfrm>
          <a:off x="3235996" y="786985"/>
          <a:ext cx="1487549" cy="63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Gill Sans MT"/>
              <a:cs typeface="Gill Sans MT"/>
            </a:rPr>
            <a:t>Standardize Care</a:t>
          </a:r>
          <a:endParaRPr lang="en-US" sz="1800" b="1" kern="1200" dirty="0">
            <a:latin typeface="Gill Sans MT"/>
            <a:cs typeface="Gill Sans MT"/>
          </a:endParaRPr>
        </a:p>
      </dsp:txBody>
      <dsp:txXfrm>
        <a:off x="3235996" y="786985"/>
        <a:ext cx="1487549" cy="633916"/>
      </dsp:txXfrm>
    </dsp:sp>
    <dsp:sp modelId="{69F83C35-3E31-694B-97FE-0951D62B8A4F}">
      <dsp:nvSpPr>
        <dsp:cNvPr id="0" name=""/>
        <dsp:cNvSpPr/>
      </dsp:nvSpPr>
      <dsp:spPr>
        <a:xfrm>
          <a:off x="2207423" y="1311452"/>
          <a:ext cx="2282130" cy="2282478"/>
        </a:xfrm>
        <a:prstGeom prst="leftCircularArrow">
          <a:avLst>
            <a:gd name="adj1" fmla="val 10980"/>
            <a:gd name="adj2" fmla="val 1142322"/>
            <a:gd name="adj3" fmla="val 6300000"/>
            <a:gd name="adj4" fmla="val 18900000"/>
            <a:gd name="adj5" fmla="val 125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7FAE0EB7-39F0-C846-8213-6E9EE35C7775}">
      <dsp:nvSpPr>
        <dsp:cNvPr id="0" name=""/>
        <dsp:cNvSpPr/>
      </dsp:nvSpPr>
      <dsp:spPr>
        <a:xfrm>
          <a:off x="2450838" y="1921443"/>
          <a:ext cx="1872403" cy="89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Gill Sans MT"/>
              <a:cs typeface="Gill Sans MT"/>
            </a:rPr>
            <a:t>Create Independent Checks</a:t>
          </a:r>
          <a:endParaRPr lang="en-US" sz="1800" b="1" kern="1200" dirty="0">
            <a:latin typeface="Gill Sans MT"/>
            <a:cs typeface="Gill Sans MT"/>
          </a:endParaRPr>
        </a:p>
      </dsp:txBody>
      <dsp:txXfrm>
        <a:off x="2450838" y="1921443"/>
        <a:ext cx="1872403" cy="897720"/>
      </dsp:txXfrm>
    </dsp:sp>
    <dsp:sp modelId="{A2F584C6-342D-B346-80B5-69DCAD416CFA}">
      <dsp:nvSpPr>
        <dsp:cNvPr id="0" name=""/>
        <dsp:cNvSpPr/>
      </dsp:nvSpPr>
      <dsp:spPr>
        <a:xfrm>
          <a:off x="3003705" y="2779844"/>
          <a:ext cx="1960703" cy="1961489"/>
        </a:xfrm>
        <a:prstGeom prst="blockArc">
          <a:avLst>
            <a:gd name="adj1" fmla="val 13500000"/>
            <a:gd name="adj2" fmla="val 10800000"/>
            <a:gd name="adj3" fmla="val 1274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448F0C28-4A9E-AA4E-8E64-61609C012444}">
      <dsp:nvSpPr>
        <dsp:cNvPr id="0" name=""/>
        <dsp:cNvSpPr/>
      </dsp:nvSpPr>
      <dsp:spPr>
        <a:xfrm>
          <a:off x="3122347" y="3442579"/>
          <a:ext cx="1637176" cy="63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Gill Sans MT"/>
              <a:cs typeface="Gill Sans MT"/>
            </a:rPr>
            <a:t>Learn From Defects</a:t>
          </a:r>
          <a:endParaRPr lang="en-US" sz="1800" b="1" kern="1200" dirty="0">
            <a:latin typeface="Gill Sans MT"/>
            <a:cs typeface="Gill Sans MT"/>
          </a:endParaRPr>
        </a:p>
      </dsp:txBody>
      <dsp:txXfrm>
        <a:off x="3122347" y="3442579"/>
        <a:ext cx="1637176" cy="633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07EFA-7866-3F41-B7BA-B8956FE301A8}">
      <dsp:nvSpPr>
        <dsp:cNvPr id="0" name=""/>
        <dsp:cNvSpPr/>
      </dsp:nvSpPr>
      <dsp:spPr>
        <a:xfrm rot="21179177">
          <a:off x="22649" y="1805028"/>
          <a:ext cx="7335473" cy="840022"/>
        </a:xfrm>
        <a:prstGeom prst="mathMinus">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1DCD280A-7F3D-134F-97A0-F54BE4828D38}">
      <dsp:nvSpPr>
        <dsp:cNvPr id="0" name=""/>
        <dsp:cNvSpPr/>
      </dsp:nvSpPr>
      <dsp:spPr>
        <a:xfrm>
          <a:off x="885692" y="245395"/>
          <a:ext cx="2214231" cy="1780031"/>
        </a:xfrm>
        <a:prstGeom prst="down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436091-ED2B-AB45-9C69-34699B3D0749}">
      <dsp:nvSpPr>
        <dsp:cNvPr id="0" name=""/>
        <dsp:cNvSpPr/>
      </dsp:nvSpPr>
      <dsp:spPr>
        <a:xfrm>
          <a:off x="3110387" y="0"/>
          <a:ext cx="3964691" cy="186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First-order problem solving addresses immediate need, but does not improve patient safety culture</a:t>
          </a:r>
          <a:endParaRPr lang="en-US" sz="2400" kern="1200" dirty="0">
            <a:latin typeface="Calibri"/>
            <a:cs typeface="Calibri"/>
          </a:endParaRPr>
        </a:p>
      </dsp:txBody>
      <dsp:txXfrm>
        <a:off x="3110387" y="0"/>
        <a:ext cx="3964691" cy="1869033"/>
      </dsp:txXfrm>
    </dsp:sp>
    <dsp:sp modelId="{59E8518F-526A-6A4B-8992-94D964D9DA0B}">
      <dsp:nvSpPr>
        <dsp:cNvPr id="0" name=""/>
        <dsp:cNvSpPr/>
      </dsp:nvSpPr>
      <dsp:spPr>
        <a:xfrm>
          <a:off x="4280848" y="2395299"/>
          <a:ext cx="2214231" cy="1780031"/>
        </a:xfrm>
        <a:prstGeom prst="upArrow">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A61358C-01F4-AB46-A767-62C659BBF29D}">
      <dsp:nvSpPr>
        <dsp:cNvPr id="0" name=""/>
        <dsp:cNvSpPr/>
      </dsp:nvSpPr>
      <dsp:spPr>
        <a:xfrm>
          <a:off x="272474" y="2713448"/>
          <a:ext cx="4031130" cy="173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Second-order problem solving addresses future needs and improves overall patient safety culture</a:t>
          </a:r>
          <a:endParaRPr lang="en-US" sz="2400" kern="1200" dirty="0">
            <a:latin typeface="Calibri"/>
            <a:cs typeface="Calibri"/>
          </a:endParaRPr>
        </a:p>
      </dsp:txBody>
      <dsp:txXfrm>
        <a:off x="272474" y="2713448"/>
        <a:ext cx="4031130" cy="1736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A392-341B-2F41-9CB3-CD34B3B76A1B}">
      <dsp:nvSpPr>
        <dsp:cNvPr id="0" name=""/>
        <dsp:cNvSpPr/>
      </dsp:nvSpPr>
      <dsp:spPr>
        <a:xfrm rot="10800000">
          <a:off x="-1" y="143914"/>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ts val="0"/>
            </a:spcAft>
          </a:pPr>
          <a:r>
            <a:rPr lang="en-US" sz="2800" kern="1200" dirty="0" smtClean="0">
              <a:latin typeface="Gill Sans"/>
              <a:cs typeface="Gill Sans"/>
            </a:rPr>
            <a:t>What happened?</a:t>
          </a:r>
        </a:p>
        <a:p>
          <a:pPr lvl="0" algn="ctr" defTabSz="1244600">
            <a:lnSpc>
              <a:spcPct val="90000"/>
            </a:lnSpc>
            <a:spcBef>
              <a:spcPct val="0"/>
            </a:spcBef>
            <a:spcAft>
              <a:spcPts val="0"/>
            </a:spcAft>
          </a:pPr>
          <a:r>
            <a:rPr lang="en-US" sz="1600" i="1" kern="1200" dirty="0" smtClean="0">
              <a:latin typeface="Gill Sans"/>
              <a:cs typeface="Gill Sans"/>
            </a:rPr>
            <a:t>From view of person involved</a:t>
          </a:r>
        </a:p>
      </dsp:txBody>
      <dsp:txXfrm rot="10800000">
        <a:off x="235004" y="143914"/>
        <a:ext cx="7724496" cy="940021"/>
      </dsp:txXfrm>
    </dsp:sp>
    <dsp:sp modelId="{FA0F86A2-B840-5F44-B538-D7E2773A4BBB}">
      <dsp:nvSpPr>
        <dsp:cNvPr id="0" name=""/>
        <dsp:cNvSpPr/>
      </dsp:nvSpPr>
      <dsp:spPr>
        <a:xfrm>
          <a:off x="2" y="145898"/>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3C3FFF04-EDBC-054A-B9F0-4ED4EF415B3C}">
      <dsp:nvSpPr>
        <dsp:cNvPr id="0" name=""/>
        <dsp:cNvSpPr/>
      </dsp:nvSpPr>
      <dsp:spPr>
        <a:xfrm rot="10800000">
          <a:off x="-1" y="1236997"/>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Why did it happen?</a:t>
          </a:r>
          <a:endParaRPr lang="en-US" sz="2800" kern="1200" dirty="0">
            <a:latin typeface="Gill Sans"/>
            <a:cs typeface="Gill Sans"/>
          </a:endParaRPr>
        </a:p>
      </dsp:txBody>
      <dsp:txXfrm rot="10800000">
        <a:off x="235004" y="1236997"/>
        <a:ext cx="7724496" cy="940021"/>
      </dsp:txXfrm>
    </dsp:sp>
    <dsp:sp modelId="{82D180A4-B44D-BA4C-985A-80369C5074BC}">
      <dsp:nvSpPr>
        <dsp:cNvPr id="0" name=""/>
        <dsp:cNvSpPr/>
      </dsp:nvSpPr>
      <dsp:spPr>
        <a:xfrm>
          <a:off x="0" y="1222605"/>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85EF5834-DF92-3D41-9607-2A618203D5B6}">
      <dsp:nvSpPr>
        <dsp:cNvPr id="0" name=""/>
        <dsp:cNvSpPr/>
      </dsp:nvSpPr>
      <dsp:spPr>
        <a:xfrm rot="10800000">
          <a:off x="-1" y="2342488"/>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   How will you reduce </a:t>
          </a:r>
          <a:r>
            <a:rPr lang="en-US" sz="2800" kern="1200" dirty="0" smtClean="0">
              <a:latin typeface="Gill Sans"/>
              <a:cs typeface="Gill Sans"/>
            </a:rPr>
            <a:t>the risk of it </a:t>
          </a:r>
          <a:r>
            <a:rPr lang="en-US" sz="2800" kern="1200" dirty="0" smtClean="0">
              <a:latin typeface="Gill Sans"/>
              <a:cs typeface="Gill Sans"/>
            </a:rPr>
            <a:t>happening again?</a:t>
          </a:r>
          <a:endParaRPr lang="en-US" sz="2800" kern="1200" dirty="0">
            <a:latin typeface="Gill Sans"/>
            <a:cs typeface="Gill Sans"/>
          </a:endParaRPr>
        </a:p>
      </dsp:txBody>
      <dsp:txXfrm rot="10800000">
        <a:off x="235004" y="2342488"/>
        <a:ext cx="7724496" cy="940021"/>
      </dsp:txXfrm>
    </dsp:sp>
    <dsp:sp modelId="{E4442699-3B1B-8C4D-AF9F-7F822B631F54}">
      <dsp:nvSpPr>
        <dsp:cNvPr id="0" name=""/>
        <dsp:cNvSpPr/>
      </dsp:nvSpPr>
      <dsp:spPr>
        <a:xfrm>
          <a:off x="2" y="2328096"/>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A7C504D4-DC49-604A-9FA0-032879BB90B7}">
      <dsp:nvSpPr>
        <dsp:cNvPr id="0" name=""/>
        <dsp:cNvSpPr/>
      </dsp:nvSpPr>
      <dsp:spPr>
        <a:xfrm rot="10800000">
          <a:off x="-1" y="3476763"/>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   How will you know the risk is reduced?</a:t>
          </a:r>
          <a:endParaRPr lang="en-US" sz="2800" kern="1200" dirty="0">
            <a:latin typeface="Gill Sans"/>
            <a:cs typeface="Gill Sans"/>
          </a:endParaRPr>
        </a:p>
      </dsp:txBody>
      <dsp:txXfrm rot="10800000">
        <a:off x="235004" y="3476763"/>
        <a:ext cx="7724496" cy="940021"/>
      </dsp:txXfrm>
    </dsp:sp>
    <dsp:sp modelId="{304E4155-4BA9-FA49-BC4A-35A3013F13F9}">
      <dsp:nvSpPr>
        <dsp:cNvPr id="0" name=""/>
        <dsp:cNvSpPr/>
      </dsp:nvSpPr>
      <dsp:spPr>
        <a:xfrm>
          <a:off x="2" y="3491154"/>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59A52-FA6D-924C-93BC-99F40E35E839}">
      <dsp:nvSpPr>
        <dsp:cNvPr id="0" name=""/>
        <dsp:cNvSpPr/>
      </dsp:nvSpPr>
      <dsp:spPr>
        <a:xfrm flipH="1">
          <a:off x="2475301" y="3094419"/>
          <a:ext cx="3023623" cy="176616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alibri"/>
              <a:cs typeface="Calibri"/>
            </a:rPr>
            <a:t>What Happened?</a:t>
          </a:r>
          <a:endParaRPr lang="en-US" sz="2800" kern="1200" dirty="0">
            <a:solidFill>
              <a:schemeClr val="tx1"/>
            </a:solidFill>
            <a:latin typeface="Calibri"/>
            <a:cs typeface="Calibri"/>
          </a:endParaRPr>
        </a:p>
      </dsp:txBody>
      <dsp:txXfrm>
        <a:off x="2918100" y="3353068"/>
        <a:ext cx="2138025" cy="1248868"/>
      </dsp:txXfrm>
    </dsp:sp>
    <dsp:sp modelId="{839B398E-1C23-C041-A6E5-0F0A8543EBBE}">
      <dsp:nvSpPr>
        <dsp:cNvPr id="0" name=""/>
        <dsp:cNvSpPr/>
      </dsp:nvSpPr>
      <dsp:spPr>
        <a:xfrm rot="10800000">
          <a:off x="621358" y="3725824"/>
          <a:ext cx="1751975" cy="503357"/>
        </a:xfrm>
        <a:prstGeom prst="lef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49D231-7206-954C-BDE5-09AD3FDC8870}">
      <dsp:nvSpPr>
        <dsp:cNvPr id="0" name=""/>
        <dsp:cNvSpPr/>
      </dsp:nvSpPr>
      <dsp:spPr>
        <a:xfrm>
          <a:off x="-217921" y="3406581"/>
          <a:ext cx="1678559" cy="114184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a:cs typeface="Calibri"/>
            </a:rPr>
            <a:t>Who was involved?</a:t>
          </a:r>
          <a:endParaRPr lang="en-US" sz="1800" kern="1200" dirty="0">
            <a:solidFill>
              <a:schemeClr val="tx1"/>
            </a:solidFill>
            <a:latin typeface="Calibri"/>
            <a:cs typeface="Calibri"/>
          </a:endParaRPr>
        </a:p>
      </dsp:txBody>
      <dsp:txXfrm>
        <a:off x="-184478" y="3440024"/>
        <a:ext cx="1611673" cy="1074956"/>
      </dsp:txXfrm>
    </dsp:sp>
    <dsp:sp modelId="{FF23FF89-23FB-4D4C-A862-D2BFA426F1D1}">
      <dsp:nvSpPr>
        <dsp:cNvPr id="0" name=""/>
        <dsp:cNvSpPr/>
      </dsp:nvSpPr>
      <dsp:spPr>
        <a:xfrm rot="11863351">
          <a:off x="858164" y="2819726"/>
          <a:ext cx="1864079" cy="503357"/>
        </a:xfrm>
        <a:prstGeom prst="leftArrow">
          <a:avLst>
            <a:gd name="adj1" fmla="val 60000"/>
            <a:gd name="adj2" fmla="val 50000"/>
          </a:avLst>
        </a:prstGeom>
        <a:gradFill rotWithShape="0">
          <a:gsLst>
            <a:gs pos="0">
              <a:schemeClr val="accent3">
                <a:hueOff val="1607181"/>
                <a:satOff val="-2411"/>
                <a:lumOff val="-392"/>
                <a:alphaOff val="0"/>
                <a:tint val="100000"/>
                <a:shade val="100000"/>
                <a:satMod val="130000"/>
              </a:schemeClr>
            </a:gs>
            <a:gs pos="100000">
              <a:schemeClr val="accent3">
                <a:hueOff val="1607181"/>
                <a:satOff val="-2411"/>
                <a:lumOff val="-39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BFCB47-EA85-7E46-BD34-AD2B089BB156}">
      <dsp:nvSpPr>
        <dsp:cNvPr id="0" name=""/>
        <dsp:cNvSpPr/>
      </dsp:nvSpPr>
      <dsp:spPr>
        <a:xfrm>
          <a:off x="89293" y="2145111"/>
          <a:ext cx="1678559" cy="1141842"/>
        </a:xfrm>
        <a:prstGeom prst="roundRect">
          <a:avLst>
            <a:gd name="adj" fmla="val 10000"/>
          </a:avLst>
        </a:prstGeom>
        <a:gradFill rotWithShape="0">
          <a:gsLst>
            <a:gs pos="0">
              <a:schemeClr val="accent3">
                <a:hueOff val="1607181"/>
                <a:satOff val="-2411"/>
                <a:lumOff val="-392"/>
                <a:alphaOff val="0"/>
                <a:tint val="100000"/>
                <a:shade val="100000"/>
                <a:satMod val="130000"/>
              </a:schemeClr>
            </a:gs>
            <a:gs pos="100000">
              <a:schemeClr val="accent3">
                <a:hueOff val="1607181"/>
                <a:satOff val="-2411"/>
                <a:lumOff val="-39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a:cs typeface="Calibri"/>
            </a:rPr>
            <a:t>What actions occurred?</a:t>
          </a:r>
          <a:endParaRPr lang="en-US" sz="1800" kern="1200" dirty="0">
            <a:solidFill>
              <a:schemeClr val="tx1"/>
            </a:solidFill>
            <a:latin typeface="Calibri"/>
            <a:cs typeface="Calibri"/>
          </a:endParaRPr>
        </a:p>
      </dsp:txBody>
      <dsp:txXfrm>
        <a:off x="122736" y="2178554"/>
        <a:ext cx="1611673" cy="1074956"/>
      </dsp:txXfrm>
    </dsp:sp>
    <dsp:sp modelId="{95014505-FDCA-8742-B0A4-7B94D584A550}">
      <dsp:nvSpPr>
        <dsp:cNvPr id="0" name=""/>
        <dsp:cNvSpPr/>
      </dsp:nvSpPr>
      <dsp:spPr>
        <a:xfrm rot="14081512">
          <a:off x="1226621" y="1818126"/>
          <a:ext cx="2479543" cy="503357"/>
        </a:xfrm>
        <a:prstGeom prst="leftArrow">
          <a:avLst>
            <a:gd name="adj1" fmla="val 60000"/>
            <a:gd name="adj2" fmla="val 50000"/>
          </a:avLst>
        </a:prstGeom>
        <a:gradFill rotWithShape="0">
          <a:gsLst>
            <a:gs pos="0">
              <a:schemeClr val="accent3">
                <a:hueOff val="3214361"/>
                <a:satOff val="-4823"/>
                <a:lumOff val="-784"/>
                <a:alphaOff val="0"/>
                <a:tint val="100000"/>
                <a:shade val="100000"/>
                <a:satMod val="130000"/>
              </a:schemeClr>
            </a:gs>
            <a:gs pos="100000">
              <a:schemeClr val="accent3">
                <a:hueOff val="3214361"/>
                <a:satOff val="-4823"/>
                <a:lumOff val="-78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C06A56-5086-5442-8E1C-D19014BC3645}">
      <dsp:nvSpPr>
        <dsp:cNvPr id="0" name=""/>
        <dsp:cNvSpPr/>
      </dsp:nvSpPr>
      <dsp:spPr>
        <a:xfrm>
          <a:off x="538549" y="782286"/>
          <a:ext cx="1678559" cy="1141842"/>
        </a:xfrm>
        <a:prstGeom prst="roundRect">
          <a:avLst>
            <a:gd name="adj" fmla="val 10000"/>
          </a:avLst>
        </a:prstGeom>
        <a:gradFill rotWithShape="0">
          <a:gsLst>
            <a:gs pos="0">
              <a:schemeClr val="accent3">
                <a:hueOff val="3214361"/>
                <a:satOff val="-4823"/>
                <a:lumOff val="-784"/>
                <a:alphaOff val="0"/>
                <a:tint val="100000"/>
                <a:shade val="100000"/>
                <a:satMod val="130000"/>
              </a:schemeClr>
            </a:gs>
            <a:gs pos="100000">
              <a:schemeClr val="accent3">
                <a:hueOff val="3214361"/>
                <a:satOff val="-4823"/>
                <a:lumOff val="-78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libri"/>
              <a:cs typeface="Calibri"/>
            </a:rPr>
            <a:t>What were care team members thinking and feeling?</a:t>
          </a:r>
          <a:endParaRPr lang="en-US" sz="1600" kern="1200" dirty="0">
            <a:solidFill>
              <a:schemeClr val="tx1"/>
            </a:solidFill>
            <a:latin typeface="Calibri"/>
            <a:cs typeface="Calibri"/>
          </a:endParaRPr>
        </a:p>
      </dsp:txBody>
      <dsp:txXfrm>
        <a:off x="571992" y="815729"/>
        <a:ext cx="1611673" cy="1074956"/>
      </dsp:txXfrm>
    </dsp:sp>
    <dsp:sp modelId="{5E676910-B056-5743-8974-60829F6EEC83}">
      <dsp:nvSpPr>
        <dsp:cNvPr id="0" name=""/>
        <dsp:cNvSpPr/>
      </dsp:nvSpPr>
      <dsp:spPr>
        <a:xfrm rot="15332519">
          <a:off x="2241326" y="1567037"/>
          <a:ext cx="2378346" cy="503357"/>
        </a:xfrm>
        <a:prstGeom prst="leftArrow">
          <a:avLst>
            <a:gd name="adj1" fmla="val 60000"/>
            <a:gd name="adj2" fmla="val 50000"/>
          </a:avLst>
        </a:prstGeom>
        <a:gradFill rotWithShape="0">
          <a:gsLst>
            <a:gs pos="0">
              <a:schemeClr val="accent3">
                <a:hueOff val="4821541"/>
                <a:satOff val="-7234"/>
                <a:lumOff val="-1176"/>
                <a:alphaOff val="0"/>
                <a:tint val="100000"/>
                <a:shade val="100000"/>
                <a:satMod val="130000"/>
              </a:schemeClr>
            </a:gs>
            <a:gs pos="100000">
              <a:schemeClr val="accent3">
                <a:hueOff val="4821541"/>
                <a:satOff val="-7234"/>
                <a:lumOff val="-11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B9E34D-404F-4641-8045-5CFCE51F30C0}">
      <dsp:nvSpPr>
        <dsp:cNvPr id="0" name=""/>
        <dsp:cNvSpPr/>
      </dsp:nvSpPr>
      <dsp:spPr>
        <a:xfrm>
          <a:off x="2294318" y="96281"/>
          <a:ext cx="1678559" cy="1141842"/>
        </a:xfrm>
        <a:prstGeom prst="roundRect">
          <a:avLst>
            <a:gd name="adj" fmla="val 10000"/>
          </a:avLst>
        </a:prstGeom>
        <a:gradFill rotWithShape="0">
          <a:gsLst>
            <a:gs pos="0">
              <a:schemeClr val="accent3">
                <a:hueOff val="4821541"/>
                <a:satOff val="-7234"/>
                <a:lumOff val="-1176"/>
                <a:alphaOff val="0"/>
                <a:tint val="100000"/>
                <a:shade val="100000"/>
                <a:satMod val="130000"/>
              </a:schemeClr>
            </a:gs>
            <a:gs pos="100000">
              <a:schemeClr val="accent3">
                <a:hueOff val="4821541"/>
                <a:satOff val="-7234"/>
                <a:lumOff val="-117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a:cs typeface="Calibri"/>
            </a:rPr>
            <a:t>What were patients thinking and feeling?</a:t>
          </a:r>
          <a:endParaRPr lang="en-US" sz="1800" kern="1200" dirty="0">
            <a:solidFill>
              <a:schemeClr val="tx1"/>
            </a:solidFill>
            <a:latin typeface="Calibri"/>
            <a:cs typeface="Calibri"/>
          </a:endParaRPr>
        </a:p>
      </dsp:txBody>
      <dsp:txXfrm>
        <a:off x="2327761" y="129724"/>
        <a:ext cx="1611673" cy="1074956"/>
      </dsp:txXfrm>
    </dsp:sp>
    <dsp:sp modelId="{CFE753CC-2BB7-D845-83E9-0C697CF75B8F}">
      <dsp:nvSpPr>
        <dsp:cNvPr id="0" name=""/>
        <dsp:cNvSpPr/>
      </dsp:nvSpPr>
      <dsp:spPr>
        <a:xfrm rot="17160618">
          <a:off x="3408723" y="1548306"/>
          <a:ext cx="2420766" cy="503357"/>
        </a:xfrm>
        <a:prstGeom prst="leftArrow">
          <a:avLst>
            <a:gd name="adj1" fmla="val 60000"/>
            <a:gd name="adj2" fmla="val 50000"/>
          </a:avLst>
        </a:prstGeom>
        <a:gradFill rotWithShape="0">
          <a:gsLst>
            <a:gs pos="0">
              <a:schemeClr val="accent3">
                <a:hueOff val="6428722"/>
                <a:satOff val="-9646"/>
                <a:lumOff val="-1569"/>
                <a:alphaOff val="0"/>
                <a:tint val="100000"/>
                <a:shade val="100000"/>
                <a:satMod val="130000"/>
              </a:schemeClr>
            </a:gs>
            <a:gs pos="100000">
              <a:schemeClr val="accent3">
                <a:hueOff val="6428722"/>
                <a:satOff val="-9646"/>
                <a:lumOff val="-15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E66C66-F712-CE46-A268-6CD0C91ECE99}">
      <dsp:nvSpPr>
        <dsp:cNvPr id="0" name=""/>
        <dsp:cNvSpPr/>
      </dsp:nvSpPr>
      <dsp:spPr>
        <a:xfrm>
          <a:off x="4104270" y="73350"/>
          <a:ext cx="1678559" cy="1141842"/>
        </a:xfrm>
        <a:prstGeom prst="roundRect">
          <a:avLst>
            <a:gd name="adj" fmla="val 10000"/>
          </a:avLst>
        </a:prstGeom>
        <a:gradFill rotWithShape="0">
          <a:gsLst>
            <a:gs pos="0">
              <a:schemeClr val="accent3">
                <a:hueOff val="6428722"/>
                <a:satOff val="-9646"/>
                <a:lumOff val="-1569"/>
                <a:alphaOff val="0"/>
                <a:tint val="100000"/>
                <a:shade val="100000"/>
                <a:satMod val="130000"/>
              </a:schemeClr>
            </a:gs>
            <a:gs pos="100000">
              <a:schemeClr val="accent3">
                <a:hueOff val="6428722"/>
                <a:satOff val="-9646"/>
                <a:lumOff val="-15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a:cs typeface="Calibri"/>
            </a:rPr>
            <a:t>What was happening at the same time?</a:t>
          </a:r>
          <a:endParaRPr lang="en-US" sz="1800" kern="1200" dirty="0">
            <a:solidFill>
              <a:schemeClr val="tx1"/>
            </a:solidFill>
            <a:latin typeface="Calibri"/>
            <a:cs typeface="Calibri"/>
          </a:endParaRPr>
        </a:p>
      </dsp:txBody>
      <dsp:txXfrm>
        <a:off x="4137713" y="106793"/>
        <a:ext cx="1611673" cy="1074956"/>
      </dsp:txXfrm>
    </dsp:sp>
    <dsp:sp modelId="{2B9A6C26-9A68-F24E-A84E-CA855B6B8FA0}">
      <dsp:nvSpPr>
        <dsp:cNvPr id="0" name=""/>
        <dsp:cNvSpPr/>
      </dsp:nvSpPr>
      <dsp:spPr>
        <a:xfrm rot="19157245">
          <a:off x="4508679" y="1976385"/>
          <a:ext cx="2545384" cy="503357"/>
        </a:xfrm>
        <a:prstGeom prst="leftArrow">
          <a:avLst>
            <a:gd name="adj1" fmla="val 60000"/>
            <a:gd name="adj2" fmla="val 50000"/>
          </a:avLst>
        </a:prstGeom>
        <a:gradFill rotWithShape="0">
          <a:gsLst>
            <a:gs pos="0">
              <a:schemeClr val="accent3">
                <a:hueOff val="8035903"/>
                <a:satOff val="-12057"/>
                <a:lumOff val="-1961"/>
                <a:alphaOff val="0"/>
                <a:tint val="100000"/>
                <a:shade val="100000"/>
                <a:satMod val="130000"/>
              </a:schemeClr>
            </a:gs>
            <a:gs pos="100000">
              <a:schemeClr val="accent3">
                <a:hueOff val="8035903"/>
                <a:satOff val="-12057"/>
                <a:lumOff val="-196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FC0813-64AC-7C4D-85E2-8FF1D3DC8BF6}">
      <dsp:nvSpPr>
        <dsp:cNvPr id="0" name=""/>
        <dsp:cNvSpPr/>
      </dsp:nvSpPr>
      <dsp:spPr>
        <a:xfrm>
          <a:off x="5853330" y="768666"/>
          <a:ext cx="1678559" cy="1141842"/>
        </a:xfrm>
        <a:prstGeom prst="roundRect">
          <a:avLst>
            <a:gd name="adj" fmla="val 10000"/>
          </a:avLst>
        </a:prstGeom>
        <a:gradFill rotWithShape="0">
          <a:gsLst>
            <a:gs pos="0">
              <a:schemeClr val="accent3">
                <a:hueOff val="8035903"/>
                <a:satOff val="-12057"/>
                <a:lumOff val="-1961"/>
                <a:alphaOff val="0"/>
                <a:tint val="100000"/>
                <a:shade val="100000"/>
                <a:satMod val="130000"/>
              </a:schemeClr>
            </a:gs>
            <a:gs pos="100000">
              <a:schemeClr val="accent3">
                <a:hueOff val="8035903"/>
                <a:satOff val="-12057"/>
                <a:lumOff val="-196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a:cs typeface="Calibri"/>
            </a:rPr>
            <a:t>What happened that had a good outcome?</a:t>
          </a:r>
          <a:endParaRPr lang="en-US" sz="1800" kern="1200" dirty="0">
            <a:solidFill>
              <a:schemeClr val="tx1"/>
            </a:solidFill>
            <a:latin typeface="Calibri"/>
            <a:cs typeface="Calibri"/>
          </a:endParaRPr>
        </a:p>
      </dsp:txBody>
      <dsp:txXfrm>
        <a:off x="5886773" y="802109"/>
        <a:ext cx="1611673" cy="1074956"/>
      </dsp:txXfrm>
    </dsp:sp>
    <dsp:sp modelId="{A00E5AC4-A7F6-4A4E-80B0-F489ADE32179}">
      <dsp:nvSpPr>
        <dsp:cNvPr id="0" name=""/>
        <dsp:cNvSpPr/>
      </dsp:nvSpPr>
      <dsp:spPr>
        <a:xfrm rot="20208775">
          <a:off x="5232055" y="2771363"/>
          <a:ext cx="1966736" cy="503357"/>
        </a:xfrm>
        <a:prstGeom prst="leftArrow">
          <a:avLst>
            <a:gd name="adj1" fmla="val 60000"/>
            <a:gd name="adj2" fmla="val 50000"/>
          </a:avLst>
        </a:prstGeom>
        <a:gradFill rotWithShape="0">
          <a:gsLst>
            <a:gs pos="0">
              <a:schemeClr val="accent3">
                <a:hueOff val="9643083"/>
                <a:satOff val="-14469"/>
                <a:lumOff val="-2353"/>
                <a:alphaOff val="0"/>
                <a:tint val="100000"/>
                <a:shade val="100000"/>
                <a:satMod val="130000"/>
              </a:schemeClr>
            </a:gs>
            <a:gs pos="100000">
              <a:schemeClr val="accent3">
                <a:hueOff val="9643083"/>
                <a:satOff val="-14469"/>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A87B9D-FA93-2741-A5CF-9E7CB53E50F6}">
      <dsp:nvSpPr>
        <dsp:cNvPr id="0" name=""/>
        <dsp:cNvSpPr/>
      </dsp:nvSpPr>
      <dsp:spPr>
        <a:xfrm>
          <a:off x="6264502" y="2070409"/>
          <a:ext cx="1709714" cy="1130893"/>
        </a:xfrm>
        <a:prstGeom prst="roundRect">
          <a:avLst>
            <a:gd name="adj" fmla="val 10000"/>
          </a:avLst>
        </a:prstGeom>
        <a:gradFill rotWithShape="0">
          <a:gsLst>
            <a:gs pos="0">
              <a:schemeClr val="accent3">
                <a:hueOff val="9643083"/>
                <a:satOff val="-14469"/>
                <a:lumOff val="-2353"/>
                <a:alphaOff val="0"/>
                <a:tint val="100000"/>
                <a:shade val="100000"/>
                <a:satMod val="130000"/>
              </a:schemeClr>
            </a:gs>
            <a:gs pos="100000">
              <a:schemeClr val="accent3">
                <a:hueOff val="9643083"/>
                <a:satOff val="-14469"/>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a:cs typeface="Calibri"/>
            </a:rPr>
            <a:t>What happened that had a bad outcome?</a:t>
          </a:r>
          <a:endParaRPr lang="en-US" sz="1800" kern="1200" dirty="0">
            <a:solidFill>
              <a:schemeClr val="tx1"/>
            </a:solidFill>
            <a:latin typeface="Calibri"/>
            <a:cs typeface="Calibri"/>
          </a:endParaRPr>
        </a:p>
      </dsp:txBody>
      <dsp:txXfrm>
        <a:off x="6297625" y="2103532"/>
        <a:ext cx="1643468" cy="1064647"/>
      </dsp:txXfrm>
    </dsp:sp>
    <dsp:sp modelId="{113FD41C-634B-F146-86DB-0FED9954D174}">
      <dsp:nvSpPr>
        <dsp:cNvPr id="0" name=""/>
        <dsp:cNvSpPr/>
      </dsp:nvSpPr>
      <dsp:spPr>
        <a:xfrm>
          <a:off x="5600891" y="3725824"/>
          <a:ext cx="1751975" cy="503357"/>
        </a:xfrm>
        <a:prstGeom prst="leftArrow">
          <a:avLst>
            <a:gd name="adj1" fmla="val 60000"/>
            <a:gd name="adj2" fmla="val 5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6F758D6-8D35-1C43-BE0E-AC5F43876890}">
      <dsp:nvSpPr>
        <dsp:cNvPr id="0" name=""/>
        <dsp:cNvSpPr/>
      </dsp:nvSpPr>
      <dsp:spPr>
        <a:xfrm>
          <a:off x="6513588" y="3406581"/>
          <a:ext cx="1678559" cy="1141842"/>
        </a:xfrm>
        <a:prstGeom prst="roundRect">
          <a:avLst>
            <a:gd name="adj" fmla="val 1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a:cs typeface="Calibri"/>
            </a:rPr>
            <a:t>What tools or technologies were used and how?</a:t>
          </a:r>
          <a:endParaRPr lang="en-US" sz="1800" kern="1200" dirty="0">
            <a:solidFill>
              <a:schemeClr val="tx1"/>
            </a:solidFill>
            <a:latin typeface="Calibri"/>
            <a:cs typeface="Calibri"/>
          </a:endParaRPr>
        </a:p>
      </dsp:txBody>
      <dsp:txXfrm>
        <a:off x="6547031" y="3440024"/>
        <a:ext cx="1611673" cy="1074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A392-341B-2F41-9CB3-CD34B3B76A1B}">
      <dsp:nvSpPr>
        <dsp:cNvPr id="0" name=""/>
        <dsp:cNvSpPr/>
      </dsp:nvSpPr>
      <dsp:spPr>
        <a:xfrm rot="10800000">
          <a:off x="-1" y="143914"/>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ts val="0"/>
            </a:spcAft>
          </a:pPr>
          <a:r>
            <a:rPr lang="en-US" sz="2800" kern="1200" dirty="0" smtClean="0">
              <a:latin typeface="Gill Sans"/>
              <a:cs typeface="Gill Sans"/>
            </a:rPr>
            <a:t>What happened?</a:t>
          </a:r>
        </a:p>
        <a:p>
          <a:pPr lvl="0" algn="ctr" defTabSz="1244600">
            <a:lnSpc>
              <a:spcPct val="90000"/>
            </a:lnSpc>
            <a:spcBef>
              <a:spcPct val="0"/>
            </a:spcBef>
            <a:spcAft>
              <a:spcPts val="0"/>
            </a:spcAft>
          </a:pPr>
          <a:r>
            <a:rPr lang="en-US" sz="1600" i="1" kern="1200" dirty="0" smtClean="0">
              <a:latin typeface="Gill Sans"/>
              <a:cs typeface="Gill Sans"/>
            </a:rPr>
            <a:t>From view of person involved</a:t>
          </a:r>
        </a:p>
      </dsp:txBody>
      <dsp:txXfrm rot="10800000">
        <a:off x="235004" y="143914"/>
        <a:ext cx="7724496" cy="940021"/>
      </dsp:txXfrm>
    </dsp:sp>
    <dsp:sp modelId="{FA0F86A2-B840-5F44-B538-D7E2773A4BBB}">
      <dsp:nvSpPr>
        <dsp:cNvPr id="0" name=""/>
        <dsp:cNvSpPr/>
      </dsp:nvSpPr>
      <dsp:spPr>
        <a:xfrm>
          <a:off x="2" y="145898"/>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3C3FFF04-EDBC-054A-B9F0-4ED4EF415B3C}">
      <dsp:nvSpPr>
        <dsp:cNvPr id="0" name=""/>
        <dsp:cNvSpPr/>
      </dsp:nvSpPr>
      <dsp:spPr>
        <a:xfrm rot="10800000">
          <a:off x="-1" y="1236997"/>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Why did it happen?</a:t>
          </a:r>
          <a:endParaRPr lang="en-US" sz="2800" kern="1200" dirty="0">
            <a:latin typeface="Gill Sans"/>
            <a:cs typeface="Gill Sans"/>
          </a:endParaRPr>
        </a:p>
      </dsp:txBody>
      <dsp:txXfrm rot="10800000">
        <a:off x="235004" y="1236997"/>
        <a:ext cx="7724496" cy="940021"/>
      </dsp:txXfrm>
    </dsp:sp>
    <dsp:sp modelId="{82D180A4-B44D-BA4C-985A-80369C5074BC}">
      <dsp:nvSpPr>
        <dsp:cNvPr id="0" name=""/>
        <dsp:cNvSpPr/>
      </dsp:nvSpPr>
      <dsp:spPr>
        <a:xfrm>
          <a:off x="0" y="1222605"/>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85EF5834-DF92-3D41-9607-2A618203D5B6}">
      <dsp:nvSpPr>
        <dsp:cNvPr id="0" name=""/>
        <dsp:cNvSpPr/>
      </dsp:nvSpPr>
      <dsp:spPr>
        <a:xfrm rot="10800000">
          <a:off x="-1" y="2342488"/>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   How will you reduce the risk of it      happening again?</a:t>
          </a:r>
          <a:endParaRPr lang="en-US" sz="2800" kern="1200" dirty="0">
            <a:latin typeface="Gill Sans"/>
            <a:cs typeface="Gill Sans"/>
          </a:endParaRPr>
        </a:p>
      </dsp:txBody>
      <dsp:txXfrm rot="10800000">
        <a:off x="235004" y="2342488"/>
        <a:ext cx="7724496" cy="940021"/>
      </dsp:txXfrm>
    </dsp:sp>
    <dsp:sp modelId="{E4442699-3B1B-8C4D-AF9F-7F822B631F54}">
      <dsp:nvSpPr>
        <dsp:cNvPr id="0" name=""/>
        <dsp:cNvSpPr/>
      </dsp:nvSpPr>
      <dsp:spPr>
        <a:xfrm>
          <a:off x="2" y="2328096"/>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A7C504D4-DC49-604A-9FA0-032879BB90B7}">
      <dsp:nvSpPr>
        <dsp:cNvPr id="0" name=""/>
        <dsp:cNvSpPr/>
      </dsp:nvSpPr>
      <dsp:spPr>
        <a:xfrm rot="10800000">
          <a:off x="-1" y="3476763"/>
          <a:ext cx="7959501" cy="940021"/>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14523"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Gill Sans"/>
              <a:cs typeface="Gill Sans"/>
            </a:rPr>
            <a:t>   How will you know the risk is reduced?</a:t>
          </a:r>
          <a:endParaRPr lang="en-US" sz="2800" kern="1200" dirty="0">
            <a:latin typeface="Gill Sans"/>
            <a:cs typeface="Gill Sans"/>
          </a:endParaRPr>
        </a:p>
      </dsp:txBody>
      <dsp:txXfrm rot="10800000">
        <a:off x="235004" y="3476763"/>
        <a:ext cx="7724496" cy="940021"/>
      </dsp:txXfrm>
    </dsp:sp>
    <dsp:sp modelId="{304E4155-4BA9-FA49-BC4A-35A3013F13F9}">
      <dsp:nvSpPr>
        <dsp:cNvPr id="0" name=""/>
        <dsp:cNvSpPr/>
      </dsp:nvSpPr>
      <dsp:spPr>
        <a:xfrm>
          <a:off x="2" y="3491154"/>
          <a:ext cx="940021" cy="94002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rgbClr val="FFFF66"/>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FE1A3-490B-2141-8AF0-9D6EB16D5745}">
      <dsp:nvSpPr>
        <dsp:cNvPr id="0" name=""/>
        <dsp:cNvSpPr/>
      </dsp:nvSpPr>
      <dsp:spPr>
        <a:xfrm flipV="1">
          <a:off x="7432717" y="1231883"/>
          <a:ext cx="562964" cy="165126"/>
        </a:xfrm>
        <a:prstGeom prst="triangle">
          <a:avLst/>
        </a:prstGeom>
        <a:noFill/>
        <a:ln>
          <a:noFill/>
        </a:ln>
        <a:effectLst>
          <a:outerShdw blurRad="40000" dist="23000" dir="5400000" rotWithShape="0">
            <a:srgbClr val="000000">
              <a:alpha val="35000"/>
            </a:srgbClr>
          </a:outerShdw>
        </a:effectLst>
        <a:scene3d>
          <a:camera prst="orthographicFront">
            <a:rot lat="10800000" lon="0" rev="0"/>
          </a:camera>
          <a:lightRig rig="threePt" dir="t"/>
        </a:scene3d>
      </dsp:spPr>
      <dsp:style>
        <a:lnRef idx="0">
          <a:scrgbClr r="0" g="0" b="0"/>
        </a:lnRef>
        <a:fillRef idx="3">
          <a:scrgbClr r="0" g="0" b="0"/>
        </a:fillRef>
        <a:effectRef idx="2">
          <a:scrgbClr r="0" g="0" b="0"/>
        </a:effectRef>
        <a:fontRef idx="minor">
          <a:schemeClr val="lt1"/>
        </a:fontRef>
      </dsp:style>
    </dsp:sp>
    <dsp:sp modelId="{D7765BE0-B0A2-464B-B035-D3A325603F09}">
      <dsp:nvSpPr>
        <dsp:cNvPr id="0" name=""/>
        <dsp:cNvSpPr/>
      </dsp:nvSpPr>
      <dsp:spPr>
        <a:xfrm>
          <a:off x="1018034" y="200279"/>
          <a:ext cx="5868834" cy="469503"/>
        </a:xfrm>
        <a:prstGeom prst="roundRect">
          <a:avLst/>
        </a:prstGeom>
        <a:gradFill flip="none" rotWithShape="1">
          <a:gsLst>
            <a:gs pos="0">
              <a:schemeClr val="accent3">
                <a:lumMod val="40000"/>
                <a:lumOff val="60000"/>
                <a:alpha val="90000"/>
              </a:schemeClr>
            </a:gs>
            <a:gs pos="100000">
              <a:srgbClr val="FFFFFF">
                <a:alpha val="90000"/>
              </a:srgbClr>
            </a:gs>
          </a:gsLst>
          <a:lin ang="16200000" scaled="0"/>
          <a:tileRect/>
        </a:gradFill>
        <a:ln w="9525" cap="flat" cmpd="sng" algn="ctr">
          <a:solidFill>
            <a:schemeClr val="accent3">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Calibri"/>
              <a:cs typeface="Calibri"/>
            </a:rPr>
            <a:t>Forcing functions and constraints</a:t>
          </a:r>
          <a:endParaRPr lang="en-US" sz="2400" b="0" kern="1200" dirty="0">
            <a:latin typeface="Calibri"/>
            <a:cs typeface="Calibri"/>
          </a:endParaRPr>
        </a:p>
      </dsp:txBody>
      <dsp:txXfrm>
        <a:off x="1040953" y="223198"/>
        <a:ext cx="5822996" cy="423665"/>
      </dsp:txXfrm>
    </dsp:sp>
    <dsp:sp modelId="{28F1617E-2C41-1B42-87A5-C63A416881BA}">
      <dsp:nvSpPr>
        <dsp:cNvPr id="0" name=""/>
        <dsp:cNvSpPr/>
      </dsp:nvSpPr>
      <dsp:spPr>
        <a:xfrm>
          <a:off x="1018034" y="791970"/>
          <a:ext cx="5868834" cy="469503"/>
        </a:xfrm>
        <a:prstGeom prst="roundRect">
          <a:avLst/>
        </a:prstGeom>
        <a:gradFill flip="none" rotWithShape="1">
          <a:gsLst>
            <a:gs pos="0">
              <a:schemeClr val="accent5">
                <a:lumMod val="40000"/>
                <a:lumOff val="60000"/>
                <a:alpha val="90000"/>
              </a:schemeClr>
            </a:gs>
            <a:gs pos="100000">
              <a:srgbClr val="FFFFFF">
                <a:alpha val="90000"/>
              </a:srgbClr>
            </a:gs>
          </a:gsLst>
          <a:lin ang="16200000" scaled="0"/>
          <a:tileRect/>
        </a:gradFill>
        <a:ln w="9525" cap="flat" cmpd="sng" algn="ctr">
          <a:solidFill>
            <a:schemeClr val="accent5">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Calibri"/>
              <a:cs typeface="Calibri"/>
            </a:rPr>
            <a:t>Automation and computerization</a:t>
          </a:r>
          <a:endParaRPr lang="en-US" sz="2400" b="0" kern="1200" dirty="0">
            <a:latin typeface="Calibri"/>
            <a:cs typeface="Calibri"/>
          </a:endParaRPr>
        </a:p>
      </dsp:txBody>
      <dsp:txXfrm>
        <a:off x="1040953" y="814889"/>
        <a:ext cx="5822996" cy="423665"/>
      </dsp:txXfrm>
    </dsp:sp>
    <dsp:sp modelId="{3DD33CA8-1414-9C42-B4F4-EBCF7FE8591A}">
      <dsp:nvSpPr>
        <dsp:cNvPr id="0" name=""/>
        <dsp:cNvSpPr/>
      </dsp:nvSpPr>
      <dsp:spPr>
        <a:xfrm>
          <a:off x="1018034" y="1383661"/>
          <a:ext cx="5868834" cy="469503"/>
        </a:xfrm>
        <a:prstGeom prst="roundRect">
          <a:avLst/>
        </a:prstGeom>
        <a:gradFill flip="none" rotWithShape="1">
          <a:gsLst>
            <a:gs pos="0">
              <a:schemeClr val="accent1">
                <a:lumMod val="40000"/>
                <a:lumOff val="60000"/>
                <a:alpha val="90000"/>
              </a:schemeClr>
            </a:gs>
            <a:gs pos="100000">
              <a:srgbClr val="FFFFFF">
                <a:alpha val="90000"/>
              </a:srgbClr>
            </a:gs>
          </a:gsLst>
          <a:lin ang="16200000" scaled="0"/>
          <a:tileRect/>
        </a:gra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Calibri"/>
              <a:cs typeface="Calibri"/>
            </a:rPr>
            <a:t>Standardization and protocols</a:t>
          </a:r>
          <a:endParaRPr lang="en-US" sz="2400" b="0" kern="1200" dirty="0">
            <a:latin typeface="Calibri"/>
            <a:cs typeface="Calibri"/>
          </a:endParaRPr>
        </a:p>
      </dsp:txBody>
      <dsp:txXfrm>
        <a:off x="1040953" y="1406580"/>
        <a:ext cx="5822996" cy="423665"/>
      </dsp:txXfrm>
    </dsp:sp>
    <dsp:sp modelId="{9BEA9E13-F0E0-CC45-A32E-FC21C9CC6ABA}">
      <dsp:nvSpPr>
        <dsp:cNvPr id="0" name=""/>
        <dsp:cNvSpPr/>
      </dsp:nvSpPr>
      <dsp:spPr>
        <a:xfrm>
          <a:off x="1018034" y="1975353"/>
          <a:ext cx="5868834" cy="469503"/>
        </a:xfrm>
        <a:prstGeom prst="roundRect">
          <a:avLst/>
        </a:prstGeom>
        <a:gradFill flip="none" rotWithShape="1">
          <a:gsLst>
            <a:gs pos="0">
              <a:schemeClr val="accent4">
                <a:lumMod val="40000"/>
                <a:lumOff val="60000"/>
                <a:alpha val="90000"/>
              </a:schemeClr>
            </a:gs>
            <a:gs pos="46000">
              <a:schemeClr val="accent4">
                <a:lumMod val="40000"/>
                <a:lumOff val="60000"/>
                <a:alpha val="90000"/>
              </a:schemeClr>
            </a:gs>
            <a:gs pos="100000">
              <a:schemeClr val="bg1">
                <a:alpha val="90000"/>
              </a:schemeClr>
            </a:gs>
            <a:gs pos="99000">
              <a:schemeClr val="bg1">
                <a:alpha val="90000"/>
              </a:schemeClr>
            </a:gs>
          </a:gsLst>
          <a:lin ang="16200000" scaled="0"/>
          <a:tileRect/>
        </a:gradFill>
        <a:ln w="9525" cap="flat" cmpd="sng" algn="ctr">
          <a:solidFill>
            <a:schemeClr val="accent4">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Calibri"/>
              <a:cs typeface="Calibri"/>
            </a:rPr>
            <a:t>Checklists and independent check systems</a:t>
          </a:r>
          <a:endParaRPr lang="en-US" sz="2400" b="0" kern="1200" dirty="0">
            <a:latin typeface="Calibri"/>
            <a:cs typeface="Calibri"/>
          </a:endParaRPr>
        </a:p>
      </dsp:txBody>
      <dsp:txXfrm>
        <a:off x="1040953" y="1998272"/>
        <a:ext cx="5822996" cy="423665"/>
      </dsp:txXfrm>
    </dsp:sp>
    <dsp:sp modelId="{83FE6372-CE57-4744-9E0B-0954C8DEA59C}">
      <dsp:nvSpPr>
        <dsp:cNvPr id="0" name=""/>
        <dsp:cNvSpPr/>
      </dsp:nvSpPr>
      <dsp:spPr>
        <a:xfrm>
          <a:off x="1018034" y="2567044"/>
          <a:ext cx="5868834" cy="469503"/>
        </a:xfrm>
        <a:prstGeom prst="roundRect">
          <a:avLst/>
        </a:prstGeom>
        <a:gradFill flip="none" rotWithShape="1">
          <a:gsLst>
            <a:gs pos="0">
              <a:schemeClr val="accent6">
                <a:lumMod val="40000"/>
                <a:lumOff val="60000"/>
                <a:alpha val="90000"/>
              </a:schemeClr>
            </a:gs>
            <a:gs pos="100000">
              <a:srgbClr val="FFFFFF">
                <a:alpha val="90000"/>
              </a:srgbClr>
            </a:gs>
          </a:gsLst>
          <a:lin ang="16200000" scaled="0"/>
          <a:tileRect/>
        </a:gra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Calibri"/>
              <a:cs typeface="Calibri"/>
            </a:rPr>
            <a:t>Rules and policies</a:t>
          </a:r>
          <a:endParaRPr lang="en-US" sz="2400" b="0" kern="1200" dirty="0">
            <a:latin typeface="Calibri"/>
            <a:cs typeface="Calibri"/>
          </a:endParaRPr>
        </a:p>
      </dsp:txBody>
      <dsp:txXfrm>
        <a:off x="1040953" y="2589963"/>
        <a:ext cx="5822996" cy="423665"/>
      </dsp:txXfrm>
    </dsp:sp>
    <dsp:sp modelId="{E2C49C5C-5845-EE4D-9AB9-CBDE5A78BFDC}">
      <dsp:nvSpPr>
        <dsp:cNvPr id="0" name=""/>
        <dsp:cNvSpPr/>
      </dsp:nvSpPr>
      <dsp:spPr>
        <a:xfrm>
          <a:off x="1018034" y="3158735"/>
          <a:ext cx="5868834" cy="469503"/>
        </a:xfrm>
        <a:prstGeom prst="roundRect">
          <a:avLst/>
        </a:prstGeom>
        <a:gradFill flip="none" rotWithShape="1">
          <a:gsLst>
            <a:gs pos="0">
              <a:schemeClr val="accent2">
                <a:lumMod val="40000"/>
                <a:lumOff val="60000"/>
                <a:alpha val="90000"/>
              </a:schemeClr>
            </a:gs>
            <a:gs pos="100000">
              <a:srgbClr val="FFFFFF">
                <a:alpha val="90000"/>
              </a:srgbClr>
            </a:gs>
          </a:gsLst>
          <a:lin ang="16200000" scaled="0"/>
          <a:tileRect/>
        </a:gra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Calibri"/>
              <a:cs typeface="Calibri"/>
            </a:rPr>
            <a:t>Education and information</a:t>
          </a:r>
          <a:endParaRPr lang="en-US" sz="2400" b="0" kern="1200" dirty="0">
            <a:latin typeface="Calibri"/>
            <a:cs typeface="Calibri"/>
          </a:endParaRPr>
        </a:p>
      </dsp:txBody>
      <dsp:txXfrm>
        <a:off x="1040953" y="3181654"/>
        <a:ext cx="5822996" cy="423665"/>
      </dsp:txXfrm>
    </dsp:sp>
    <dsp:sp modelId="{66DD4745-CFC0-DE4A-A402-07F0F0E84659}">
      <dsp:nvSpPr>
        <dsp:cNvPr id="0" name=""/>
        <dsp:cNvSpPr/>
      </dsp:nvSpPr>
      <dsp:spPr>
        <a:xfrm>
          <a:off x="1018034" y="3750427"/>
          <a:ext cx="5868834" cy="469503"/>
        </a:xfrm>
        <a:prstGeom prst="roundRect">
          <a:avLst/>
        </a:prstGeom>
        <a:solidFill>
          <a:srgbClr val="D9D9D9">
            <a:alpha val="90000"/>
          </a:srgbClr>
        </a:solidFill>
        <a:ln w="9525" cap="flat" cmpd="sng" algn="ctr">
          <a:solidFill>
            <a:schemeClr val="bg1">
              <a:lumMod val="6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Calibri"/>
              <a:cs typeface="Calibri"/>
            </a:rPr>
            <a:t>Vague warnings – Be more careful!</a:t>
          </a:r>
          <a:endParaRPr lang="en-US" sz="2400" b="0" kern="1200" dirty="0">
            <a:latin typeface="Calibri"/>
            <a:cs typeface="Calibri"/>
          </a:endParaRPr>
        </a:p>
      </dsp:txBody>
      <dsp:txXfrm>
        <a:off x="1040953" y="3773346"/>
        <a:ext cx="5822996" cy="423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F488-C2DF-FB45-9DC5-05299C75B1E6}">
      <dsp:nvSpPr>
        <dsp:cNvPr id="0" name=""/>
        <dsp:cNvSpPr/>
      </dsp:nvSpPr>
      <dsp:spPr>
        <a:xfrm>
          <a:off x="540819" y="0"/>
          <a:ext cx="3314700" cy="3314700"/>
        </a:xfrm>
        <a:prstGeom prst="diamond">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sp>
    <dsp:sp modelId="{BDC0A2EE-B013-5E41-959A-55E33E81F468}">
      <dsp:nvSpPr>
        <dsp:cNvPr id="0" name=""/>
        <dsp:cNvSpPr/>
      </dsp:nvSpPr>
      <dsp:spPr>
        <a:xfrm>
          <a:off x="761999" y="314896"/>
          <a:ext cx="1374291" cy="129273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Calibri"/>
              <a:cs typeface="Calibri"/>
            </a:rPr>
            <a:t>Email Blast</a:t>
          </a:r>
          <a:endParaRPr lang="en-US" sz="2100" b="1" kern="1200" dirty="0">
            <a:latin typeface="Calibri"/>
            <a:cs typeface="Calibri"/>
          </a:endParaRPr>
        </a:p>
      </dsp:txBody>
      <dsp:txXfrm>
        <a:off x="825105" y="378002"/>
        <a:ext cx="1248079" cy="1166521"/>
      </dsp:txXfrm>
    </dsp:sp>
    <dsp:sp modelId="{D6CF7C2D-F841-594C-AD7E-73CD54F79CA1}">
      <dsp:nvSpPr>
        <dsp:cNvPr id="0" name=""/>
        <dsp:cNvSpPr/>
      </dsp:nvSpPr>
      <dsp:spPr>
        <a:xfrm>
          <a:off x="2283304" y="314896"/>
          <a:ext cx="1374291" cy="129273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Calibri"/>
              <a:cs typeface="Calibri"/>
            </a:rPr>
            <a:t>Lecture</a:t>
          </a:r>
          <a:endParaRPr lang="en-US" sz="2100" b="1" kern="1200" dirty="0">
            <a:latin typeface="Calibri"/>
            <a:cs typeface="Calibri"/>
          </a:endParaRPr>
        </a:p>
      </dsp:txBody>
      <dsp:txXfrm>
        <a:off x="2346410" y="378002"/>
        <a:ext cx="1248079" cy="1166521"/>
      </dsp:txXfrm>
    </dsp:sp>
    <dsp:sp modelId="{228AA6CC-8645-E447-8D8F-470BF0757B52}">
      <dsp:nvSpPr>
        <dsp:cNvPr id="0" name=""/>
        <dsp:cNvSpPr/>
      </dsp:nvSpPr>
      <dsp:spPr>
        <a:xfrm>
          <a:off x="761999" y="1707070"/>
          <a:ext cx="1374291" cy="129273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b="1" kern="1200" dirty="0" smtClean="0">
              <a:latin typeface="Calibri"/>
              <a:cs typeface="Calibri"/>
            </a:rPr>
            <a:t>Hands-On Training</a:t>
          </a:r>
          <a:endParaRPr lang="en-US" sz="2000" b="1" kern="1200" dirty="0">
            <a:latin typeface="Calibri"/>
            <a:cs typeface="Calibri"/>
          </a:endParaRPr>
        </a:p>
      </dsp:txBody>
      <dsp:txXfrm>
        <a:off x="825105" y="1770176"/>
        <a:ext cx="1248079" cy="1166521"/>
      </dsp:txXfrm>
    </dsp:sp>
    <dsp:sp modelId="{2CD48FA2-33A0-D443-809C-F3F2F8FED9D3}">
      <dsp:nvSpPr>
        <dsp:cNvPr id="0" name=""/>
        <dsp:cNvSpPr/>
      </dsp:nvSpPr>
      <dsp:spPr>
        <a:xfrm>
          <a:off x="2283304" y="1707070"/>
          <a:ext cx="1374291" cy="129273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ts val="0"/>
            </a:spcAft>
          </a:pPr>
          <a:r>
            <a:rPr lang="en-US" sz="2100" b="1" kern="1200" dirty="0" smtClean="0">
              <a:latin typeface="Calibri"/>
              <a:cs typeface="Calibri"/>
            </a:rPr>
            <a:t>Team Meetings</a:t>
          </a:r>
          <a:endParaRPr lang="en-US" sz="2100" b="1" kern="1200" dirty="0">
            <a:latin typeface="Calibri"/>
            <a:cs typeface="Calibri"/>
          </a:endParaRPr>
        </a:p>
      </dsp:txBody>
      <dsp:txXfrm>
        <a:off x="2346410" y="1770176"/>
        <a:ext cx="1248079" cy="1166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BBF1E-8700-CC4D-B341-E2F8393D29BB}">
      <dsp:nvSpPr>
        <dsp:cNvPr id="0" name=""/>
        <dsp:cNvSpPr/>
      </dsp:nvSpPr>
      <dsp:spPr>
        <a:xfrm>
          <a:off x="-327668" y="1310646"/>
          <a:ext cx="6553196" cy="122994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Gill Sans"/>
              <a:cs typeface="Gill Sans"/>
            </a:rPr>
            <a:t>How is the next patient going to be harmed?</a:t>
          </a:r>
          <a:endParaRPr lang="en-US" sz="2800" kern="1200" dirty="0">
            <a:latin typeface="Gill Sans"/>
            <a:cs typeface="Gill Sans"/>
          </a:endParaRPr>
        </a:p>
      </dsp:txBody>
      <dsp:txXfrm>
        <a:off x="-291644" y="1346670"/>
        <a:ext cx="3963860" cy="1157893"/>
      </dsp:txXfrm>
    </dsp:sp>
    <dsp:sp modelId="{30904FF9-594C-EF49-90D7-8ADC55909511}">
      <dsp:nvSpPr>
        <dsp:cNvPr id="0" name=""/>
        <dsp:cNvSpPr/>
      </dsp:nvSpPr>
      <dsp:spPr>
        <a:xfrm>
          <a:off x="734130" y="2805958"/>
          <a:ext cx="6122730" cy="122994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Gill Sans"/>
              <a:cs typeface="Gill Sans"/>
            </a:rPr>
            <a:t>What can I do to prevent that harm?</a:t>
          </a:r>
          <a:endParaRPr lang="en-US" sz="2800" kern="1200" dirty="0">
            <a:latin typeface="Gill Sans"/>
            <a:cs typeface="Gill Sans"/>
          </a:endParaRPr>
        </a:p>
      </dsp:txBody>
      <dsp:txXfrm>
        <a:off x="770154" y="2841982"/>
        <a:ext cx="3402245" cy="1157893"/>
      </dsp:txXfrm>
    </dsp:sp>
    <dsp:sp modelId="{2A3CA57D-DB3F-BF4F-A55E-77CDA339A987}">
      <dsp:nvSpPr>
        <dsp:cNvPr id="0" name=""/>
        <dsp:cNvSpPr/>
      </dsp:nvSpPr>
      <dsp:spPr>
        <a:xfrm>
          <a:off x="5025500" y="2133600"/>
          <a:ext cx="918100" cy="1164322"/>
        </a:xfrm>
        <a:prstGeom prst="downArrow">
          <a:avLst>
            <a:gd name="adj1" fmla="val 55000"/>
            <a:gd name="adj2" fmla="val 45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232072" y="2133600"/>
        <a:ext cx="504956" cy="93709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SUSP Module 8</a:t>
            </a:r>
          </a:p>
          <a:p>
            <a:r>
              <a:rPr lang="en-US" dirty="0" smtClean="0"/>
              <a:t>Learning From Defects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A7E0B58-8E56-5C41-8DDD-8A3DC8337215}" type="datetimeFigureOut">
              <a:rPr lang="en-US" smtClean="0"/>
              <a:t>11/21/2017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SUSP Implementation Phase</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EC136A8-B240-EF41-812C-1F38FDC60931}" type="slidenum">
              <a:rPr lang="en-US" smtClean="0"/>
              <a:t>‹#›</a:t>
            </a:fld>
            <a:endParaRPr lang="en-US" dirty="0"/>
          </a:p>
        </p:txBody>
      </p:sp>
    </p:spTree>
    <p:extLst>
      <p:ext uri="{BB962C8B-B14F-4D97-AF65-F5344CB8AC3E}">
        <p14:creationId xmlns:p14="http://schemas.microsoft.com/office/powerpoint/2010/main" val="1101834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focuses on the process of Learning from Defects through Sensemaking.</a:t>
            </a:r>
            <a:endParaRPr lang="en-US" dirty="0"/>
          </a:p>
        </p:txBody>
      </p:sp>
      <p:sp>
        <p:nvSpPr>
          <p:cNvPr id="4" name="Slide Number Placeholder 3"/>
          <p:cNvSpPr>
            <a:spLocks noGrp="1"/>
          </p:cNvSpPr>
          <p:nvPr>
            <p:ph type="sldNum" sz="quarter" idx="10"/>
          </p:nvPr>
        </p:nvSpPr>
        <p:spPr/>
        <p:txBody>
          <a:bodyPr/>
          <a:lstStyle/>
          <a:p>
            <a:fld id="{49451440-A777-1A47-8CA7-B560DE521EFE}" type="slidenum">
              <a:rPr lang="en-US" smtClean="0"/>
              <a:pPr/>
              <a:t>1</a:t>
            </a:fld>
            <a:endParaRPr lang="en-US" dirty="0"/>
          </a:p>
        </p:txBody>
      </p:sp>
    </p:spTree>
    <p:extLst>
      <p:ext uri="{BB962C8B-B14F-4D97-AF65-F5344CB8AC3E}">
        <p14:creationId xmlns:p14="http://schemas.microsoft.com/office/powerpoint/2010/main" val="398851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core surgical quality team guides the use of the Learning from Defects tool. This team includes the team’s facilitator, champion, unit manager, provider champion, and the senior executive. Everyone in the operating room, from preoperative to post-anesthesia care unit (PACU) staff, can and should participate in the Learning from Defects process.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dirty="0"/>
          </a:p>
        </p:txBody>
      </p:sp>
    </p:spTree>
    <p:extLst>
      <p:ext uri="{BB962C8B-B14F-4D97-AF65-F5344CB8AC3E}">
        <p14:creationId xmlns:p14="http://schemas.microsoft.com/office/powerpoint/2010/main" val="14833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When forming your surgical quality team, bring a diverse group of colleagues together. In addition to operating room nurses and physicians, include colleagues from preoperative and PACU areas. If you suspect the problem being tackled involves defects in the general ward, include your general ward colleagues in the process. Talk to your team to identify all stakeholders. Your core Comprehensive Unit-based Safety Program, or CUSP, team will need to augment the team with representatives that correspond to the defect being addressed.</a:t>
            </a:r>
          </a:p>
          <a:p>
            <a:r>
              <a:rPr lang="en-US" sz="1200" kern="1200" dirty="0" smtClean="0">
                <a:solidFill>
                  <a:schemeClr val="tx1"/>
                </a:solidFill>
                <a:effectLst/>
                <a:latin typeface="+mn-lt"/>
                <a:ea typeface="+mn-ea"/>
                <a:cs typeface="+mn-cs"/>
              </a:rPr>
              <a:t>Once the appropriate team has been assembled, do not assume everyone is aware of the nuances of the problem. Encourage everyone to ask questions. Once you have a firm grasp on the defect, take the time to describe the entire situation. Undoubtedly, those diverse team members can point out aspects of the defect that you may not have appreciated. </a:t>
            </a:r>
          </a:p>
          <a:p>
            <a:r>
              <a:rPr lang="en-US" sz="1200" kern="1200" dirty="0" smtClean="0">
                <a:solidFill>
                  <a:schemeClr val="tx1"/>
                </a:solidFill>
                <a:effectLst/>
                <a:latin typeface="+mn-lt"/>
                <a:ea typeface="+mn-ea"/>
                <a:cs typeface="+mn-cs"/>
              </a:rPr>
              <a:t>Another way to ensure that each team member understands the full nature of the defect(s). The best way to do this is to walk the process with the frontline staff. Let them show you their experience.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dirty="0"/>
          </a:p>
        </p:txBody>
      </p:sp>
    </p:spTree>
    <p:extLst>
      <p:ext uri="{BB962C8B-B14F-4D97-AF65-F5344CB8AC3E}">
        <p14:creationId xmlns:p14="http://schemas.microsoft.com/office/powerpoint/2010/main" val="268087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What is walking the process? This is a robust method for determining how the defect happened. The surgical quality team puts itself in the place of those involved; it gets in the middle of the event as it unfolds.</a:t>
            </a:r>
          </a:p>
          <a:p>
            <a:r>
              <a:rPr lang="en-US" sz="1200" kern="1200" dirty="0" smtClean="0">
                <a:solidFill>
                  <a:schemeClr val="tx1"/>
                </a:solidFill>
                <a:effectLst/>
                <a:latin typeface="+mn-lt"/>
                <a:ea typeface="+mn-ea"/>
                <a:cs typeface="+mn-cs"/>
              </a:rPr>
              <a:t>Listen to colleagues during this process. Seek to understand the process; don’t judge the individuals. Move away from the tendency to accuse, blame, criticize, or deny. Instead, focus on what happened and what contributed to the event. </a:t>
            </a:r>
          </a:p>
          <a:p>
            <a:r>
              <a:rPr lang="en-US" sz="1200" kern="1200" dirty="0" smtClean="0">
                <a:solidFill>
                  <a:schemeClr val="tx1"/>
                </a:solidFill>
                <a:effectLst/>
                <a:latin typeface="+mn-lt"/>
                <a:ea typeface="+mn-ea"/>
                <a:cs typeface="+mn-cs"/>
              </a:rPr>
              <a:t>Ask clarifying and followup questions. When things aren’t clear or when two pieces of information seem to contradict each other, ask more questions. Try to find out what exactly led to the defect. Explore both the reasoning and the emotions behind what happened.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were the decisions made?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Individuals may have been put into a particular position where certain defects were sure to happen. Remember the operators in a defect are often put into a position leading to patient harm because of the system. Your team must understand their reasoning and how they reacted to understand the defect. Don’t just assume that an individual made one mistake. The full situation, in fact the system, might have made the mistake almost inevitable.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dirty="0"/>
          </a:p>
        </p:txBody>
      </p:sp>
    </p:spTree>
    <p:extLst>
      <p:ext uri="{BB962C8B-B14F-4D97-AF65-F5344CB8AC3E}">
        <p14:creationId xmlns:p14="http://schemas.microsoft.com/office/powerpoint/2010/main" val="266163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Ask many questions.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was involved? </a:t>
            </a:r>
          </a:p>
          <a:p>
            <a:r>
              <a:rPr lang="en-US" sz="1200" kern="1200" dirty="0" smtClean="0">
                <a:solidFill>
                  <a:schemeClr val="tx1"/>
                </a:solidFill>
                <a:effectLst/>
                <a:latin typeface="+mn-lt"/>
                <a:ea typeface="+mn-ea"/>
                <a:cs typeface="+mn-cs"/>
              </a:rPr>
              <a:t>What actions occurred? </a:t>
            </a:r>
          </a:p>
          <a:p>
            <a:r>
              <a:rPr lang="en-US" sz="1200" kern="1200" dirty="0" smtClean="0">
                <a:solidFill>
                  <a:schemeClr val="tx1"/>
                </a:solidFill>
                <a:effectLst/>
                <a:latin typeface="+mn-lt"/>
                <a:ea typeface="+mn-ea"/>
                <a:cs typeface="+mn-cs"/>
              </a:rPr>
              <a:t>What were the team members thinking and feeling?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If the patient was part of the defect process (e.g., alert, rather than under anesthesia), ask the patient what they were thinking or feeling when the defect occurred. Bring them into the process, if appropriate. The patient will have a different perspective that can shed light on why the defect occurred.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was happening at the same time? </a:t>
            </a:r>
          </a:p>
          <a:p>
            <a:r>
              <a:rPr lang="en-US" sz="1200" kern="1200" dirty="0" smtClean="0">
                <a:solidFill>
                  <a:schemeClr val="tx1"/>
                </a:solidFill>
                <a:effectLst/>
                <a:latin typeface="+mn-lt"/>
                <a:ea typeface="+mn-ea"/>
                <a:cs typeface="+mn-cs"/>
              </a:rPr>
              <a:t>What happened that prevented the defect? </a:t>
            </a:r>
          </a:p>
          <a:p>
            <a:r>
              <a:rPr lang="en-US" sz="1200" kern="1200" dirty="0" smtClean="0">
                <a:solidFill>
                  <a:schemeClr val="tx1"/>
                </a:solidFill>
                <a:effectLst/>
                <a:latin typeface="+mn-lt"/>
                <a:ea typeface="+mn-ea"/>
                <a:cs typeface="+mn-cs"/>
              </a:rPr>
              <a:t>What happened that resulted in the defect? </a:t>
            </a:r>
          </a:p>
          <a:p>
            <a:r>
              <a:rPr lang="en-US" sz="1200" kern="1200" dirty="0" smtClean="0">
                <a:solidFill>
                  <a:schemeClr val="tx1"/>
                </a:solidFill>
                <a:effectLst/>
                <a:latin typeface="+mn-lt"/>
                <a:ea typeface="+mn-ea"/>
                <a:cs typeface="+mn-cs"/>
              </a:rPr>
              <a:t>What tools and technologies were used?  </a:t>
            </a:r>
          </a:p>
          <a:p>
            <a:r>
              <a:rPr lang="en-US" sz="1200" kern="1200" dirty="0" smtClean="0">
                <a:solidFill>
                  <a:schemeClr val="tx1"/>
                </a:solidFill>
                <a:effectLst/>
                <a:latin typeface="+mn-lt"/>
                <a:ea typeface="+mn-ea"/>
                <a:cs typeface="+mn-cs"/>
              </a:rPr>
              <a:t>Were they used properly?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These are the types of questions to ask to understand how a defect occurred. Try to find out exactly how things occurred in real time.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55686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Your surgical quality team can reconstruct the timeline of the defect based on those questions. Explain what happened. Make it visual. Use Lean Six Sigma tools  to visualize and map the process (for example, the spaghetti diagram). Simulate the process that led to the defect. Create diagrams or sketches to re-create the exact situation and better understand the details that contributed to the defect. </a:t>
            </a:r>
          </a:p>
          <a:p>
            <a:r>
              <a:rPr lang="en-US" sz="1200" kern="1200" dirty="0" smtClean="0">
                <a:solidFill>
                  <a:schemeClr val="tx1"/>
                </a:solidFill>
                <a:effectLst/>
                <a:latin typeface="+mn-lt"/>
                <a:ea typeface="+mn-ea"/>
                <a:cs typeface="+mn-cs"/>
              </a:rPr>
              <a:t>To create a lasting change, remember the human factors involved in the defect: the attitudes, the values, and the beliefs. Those human factors will be essential components of any workable solution.</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55686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Then, move on to why the defect happened. With the timeline and process map created, consider the contributing factors from each level of your health care system, and how each impacts care delivery and patient outcomes. Develop a systems perspective, backing away from the accuse-and-blame approach. Isolate how the providers were in the position to make a mistake, rather than approaching the defect from a who-did-what angle. </a:t>
            </a:r>
          </a:p>
          <a:p>
            <a:r>
              <a:rPr lang="en-US" sz="1200" kern="1200" dirty="0" smtClean="0">
                <a:solidFill>
                  <a:schemeClr val="tx1"/>
                </a:solidFill>
                <a:effectLst/>
                <a:latin typeface="+mn-lt"/>
                <a:ea typeface="+mn-ea"/>
                <a:cs typeface="+mn-cs"/>
              </a:rPr>
              <a:t>Use the Learning From Defects tool to create a list of all contributing factors. List them; write them down. It may seem time consuming, redundant, or unnecessary, but it is extraordinary how many contributing factors you can identify through this process.</a:t>
            </a:r>
          </a:p>
          <a:p>
            <a:r>
              <a:rPr lang="en-US" sz="1200" kern="1200" dirty="0" smtClean="0">
                <a:solidFill>
                  <a:schemeClr val="tx1"/>
                </a:solidFill>
                <a:effectLst/>
                <a:latin typeface="+mn-lt"/>
                <a:ea typeface="+mn-ea"/>
                <a:cs typeface="+mn-cs"/>
              </a:rPr>
              <a:t>Using the team’s list of contributing factors, rate each factor.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Were these contributing factors that led to or exacerbated the harm?</a:t>
            </a:r>
          </a:p>
          <a:p>
            <a:r>
              <a:rPr lang="en-US" sz="1200" kern="1200" dirty="0" smtClean="0">
                <a:solidFill>
                  <a:schemeClr val="tx1"/>
                </a:solidFill>
                <a:effectLst/>
                <a:latin typeface="+mn-lt"/>
                <a:ea typeface="+mn-ea"/>
                <a:cs typeface="+mn-cs"/>
              </a:rPr>
              <a:t>Or were there contributing factors that actually prevented the harm from being far worse?</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Dig deep. Find what is hiding just below the surface, those protections that prevent the patient harm from getting out of control. Later, when you discuss interventions to ameliorate harm, those protections may need to be formalized to improve patient safety.</a:t>
            </a:r>
          </a:p>
          <a:p>
            <a:r>
              <a:rPr lang="en-US" sz="1200" kern="1200" dirty="0" smtClean="0">
                <a:solidFill>
                  <a:schemeClr val="tx1"/>
                </a:solidFill>
                <a:effectLst/>
                <a:latin typeface="+mn-lt"/>
                <a:ea typeface="+mn-ea"/>
                <a:cs typeface="+mn-cs"/>
              </a:rPr>
              <a:t>By digging into these contributing factors, your team is taking the first instrumental step before switching from first-order problem solving to second-order problem solving. Only then can you improve your long-term patient safety culture.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dirty="0"/>
          </a:p>
        </p:txBody>
      </p:sp>
    </p:spTree>
    <p:extLst>
      <p:ext uri="{BB962C8B-B14F-4D97-AF65-F5344CB8AC3E}">
        <p14:creationId xmlns:p14="http://schemas.microsoft.com/office/powerpoint/2010/main" val="1028744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Each slice of Swiss cheese has a few holes. Normally, when you line up several slices of cheese, the random holes are not aligned. That is the way our systems are designed to work.  </a:t>
            </a:r>
          </a:p>
          <a:p>
            <a:r>
              <a:rPr lang="en-US" sz="1200" kern="1200" dirty="0" smtClean="0">
                <a:solidFill>
                  <a:schemeClr val="tx1"/>
                </a:solidFill>
                <a:effectLst/>
                <a:latin typeface="+mn-lt"/>
                <a:ea typeface="+mn-ea"/>
                <a:cs typeface="+mn-cs"/>
              </a:rPr>
              <a:t>We have layers of protection throughout our health care system. While no system is perfect, we build redundancies into the care delivery system to compensate for minor defects and prevent catastrophe. Strong systems in health care are designed so that defects do not harm the patient.</a:t>
            </a:r>
          </a:p>
          <a:p>
            <a:r>
              <a:rPr lang="en-US" sz="1200" kern="1200" dirty="0" smtClean="0">
                <a:solidFill>
                  <a:schemeClr val="tx1"/>
                </a:solidFill>
                <a:effectLst/>
                <a:latin typeface="+mn-lt"/>
                <a:ea typeface="+mn-ea"/>
                <a:cs typeface="+mn-cs"/>
              </a:rPr>
              <a:t> However, occasionally the holes align.  It only takes a few seemingly unrelated defects at different layers in the system to cause patient harm. The Learning From Defects process identifies the holes and the reasons they happened. It aims to also identify what actions will plug those holes, reengineer the system to catch holes before they line up, and end system gaps that lead to a patient injury.</a:t>
            </a:r>
          </a:p>
          <a:p>
            <a:r>
              <a:rPr lang="en-US" sz="1200" b="1" kern="1200" dirty="0" smtClean="0">
                <a:solidFill>
                  <a:schemeClr val="tx1"/>
                </a:solidFill>
                <a:effectLst/>
                <a:latin typeface="+mn-lt"/>
                <a:ea typeface="+mn-ea"/>
                <a:cs typeface="+mn-cs"/>
              </a:rPr>
              <a:t>ASK</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Can you give an example of a patient harm? </a:t>
            </a:r>
          </a:p>
          <a:p>
            <a:r>
              <a:rPr lang="en-US" sz="1200" kern="1200" dirty="0" smtClean="0">
                <a:solidFill>
                  <a:schemeClr val="tx1"/>
                </a:solidFill>
                <a:effectLst/>
                <a:latin typeface="+mn-lt"/>
                <a:ea typeface="+mn-ea"/>
                <a:cs typeface="+mn-cs"/>
              </a:rPr>
              <a:t>Can you list four or five defects at different stages in the care delivery that contribute to that patient harm?</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the case of an elderly woman falling down in her hospital room, let’s list some factors that might lead to a system failure cascade.</a:t>
            </a:r>
          </a:p>
          <a:p>
            <a:pPr marL="228600" lvl="0" indent="-228600">
              <a:buFont typeface="+mj-lt"/>
              <a:buAutoNum type="arabicPeriod"/>
            </a:pPr>
            <a:r>
              <a:rPr lang="en-US" sz="1200" kern="1200" dirty="0" smtClean="0">
                <a:solidFill>
                  <a:schemeClr val="tx1"/>
                </a:solidFill>
                <a:effectLst/>
                <a:latin typeface="+mn-lt"/>
                <a:ea typeface="+mn-ea"/>
                <a:cs typeface="+mn-cs"/>
              </a:rPr>
              <a:t>She doesn’t tell her husband how frequently she gets dizzy.</a:t>
            </a:r>
          </a:p>
          <a:p>
            <a:pPr marL="228600" lvl="0" indent="-228600">
              <a:buFont typeface="+mj-lt"/>
              <a:buAutoNum type="arabicPeriod"/>
            </a:pPr>
            <a:r>
              <a:rPr lang="en-US" sz="1200" kern="1200" dirty="0" smtClean="0">
                <a:solidFill>
                  <a:schemeClr val="tx1"/>
                </a:solidFill>
                <a:effectLst/>
                <a:latin typeface="+mn-lt"/>
                <a:ea typeface="+mn-ea"/>
                <a:cs typeface="+mn-cs"/>
              </a:rPr>
              <a:t>Due to the busy emergency room, the triage nurse does not notice that her cane was left behind.</a:t>
            </a:r>
          </a:p>
          <a:p>
            <a:pPr marL="228600" lvl="0" indent="-228600">
              <a:buFont typeface="+mj-lt"/>
              <a:buAutoNum type="arabicPeriod"/>
            </a:pPr>
            <a:r>
              <a:rPr lang="en-US" sz="1200" kern="1200" dirty="0" smtClean="0">
                <a:solidFill>
                  <a:schemeClr val="tx1"/>
                </a:solidFill>
                <a:effectLst/>
                <a:latin typeface="+mn-lt"/>
                <a:ea typeface="+mn-ea"/>
                <a:cs typeface="+mn-cs"/>
              </a:rPr>
              <a:t>Two nurses can’t make it into work due to inclement weather, leaving the floor short-staffed.</a:t>
            </a:r>
          </a:p>
          <a:p>
            <a:pPr marL="228600" lvl="0" indent="-228600">
              <a:buFont typeface="+mj-lt"/>
              <a:buAutoNum type="arabicPeriod"/>
            </a:pPr>
            <a:r>
              <a:rPr lang="en-US" sz="1200" kern="1200" dirty="0" smtClean="0">
                <a:solidFill>
                  <a:schemeClr val="tx1"/>
                </a:solidFill>
                <a:effectLst/>
                <a:latin typeface="+mn-lt"/>
                <a:ea typeface="+mn-ea"/>
                <a:cs typeface="+mn-cs"/>
              </a:rPr>
              <a:t>Patient is not assessed for fall risk, and no preventive measures are taken.</a:t>
            </a:r>
          </a:p>
          <a:p>
            <a:pPr marL="228600" indent="-228600">
              <a:buFont typeface="+mj-lt"/>
              <a:buAutoNum type="arabicPeriod"/>
            </a:pPr>
            <a:r>
              <a:rPr lang="en-US" sz="1200" kern="1200" dirty="0" smtClean="0">
                <a:solidFill>
                  <a:schemeClr val="tx1"/>
                </a:solidFill>
                <a:effectLst/>
                <a:latin typeface="+mn-lt"/>
                <a:ea typeface="+mn-ea"/>
                <a:cs typeface="+mn-cs"/>
              </a:rPr>
              <a:t>Patient tries to get to the bathroom during the night and falls.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16</a:t>
            </a:fld>
            <a:endParaRPr lang="en-US" dirty="0"/>
          </a:p>
        </p:txBody>
      </p:sp>
    </p:spTree>
    <p:extLst>
      <p:ext uri="{BB962C8B-B14F-4D97-AF65-F5344CB8AC3E}">
        <p14:creationId xmlns:p14="http://schemas.microsoft.com/office/powerpoint/2010/main" val="2451943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Each level of the health care delivery system matters. Your institution, hospital factors, departmental factors, work environment, and team factors all contribute to your health care delivery system and impact patient safety. </a:t>
            </a:r>
          </a:p>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Who is on the team? </a:t>
            </a:r>
          </a:p>
          <a:p>
            <a:r>
              <a:rPr lang="en-US" sz="1200" kern="1200" dirty="0" smtClean="0">
                <a:solidFill>
                  <a:schemeClr val="tx1"/>
                </a:solidFill>
                <a:effectLst/>
                <a:latin typeface="+mn-lt"/>
                <a:ea typeface="+mn-ea"/>
                <a:cs typeface="+mn-cs"/>
              </a:rPr>
              <a:t>How does the team work together? </a:t>
            </a:r>
          </a:p>
          <a:p>
            <a:r>
              <a:rPr lang="en-US" sz="1200" kern="1200" dirty="0" smtClean="0">
                <a:solidFill>
                  <a:schemeClr val="tx1"/>
                </a:solidFill>
                <a:effectLst/>
                <a:latin typeface="+mn-lt"/>
                <a:ea typeface="+mn-ea"/>
                <a:cs typeface="+mn-cs"/>
              </a:rPr>
              <a:t>What’s the education or training of individual providers?  </a:t>
            </a:r>
          </a:p>
          <a:p>
            <a:r>
              <a:rPr lang="en-US" sz="1200" kern="1200" dirty="0" smtClean="0">
                <a:solidFill>
                  <a:schemeClr val="tx1"/>
                </a:solidFill>
                <a:effectLst/>
                <a:latin typeface="+mn-lt"/>
                <a:ea typeface="+mn-ea"/>
                <a:cs typeface="+mn-cs"/>
              </a:rPr>
              <a:t>Does every team member know what is needed to perform the tasks?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Task factors also need to be considered. If a task requires two people, two trained people should be assigned to complete the task. </a:t>
            </a:r>
          </a:p>
          <a:p>
            <a:r>
              <a:rPr lang="en-US" sz="1200" kern="1200" dirty="0" smtClean="0">
                <a:solidFill>
                  <a:schemeClr val="tx1"/>
                </a:solidFill>
                <a:effectLst/>
                <a:latin typeface="+mn-lt"/>
                <a:ea typeface="+mn-ea"/>
                <a:cs typeface="+mn-cs"/>
              </a:rPr>
              <a:t>Finally, individual patient characteristics can and do contribute to system failures. Look across this entire spectrum and ask questions. Patient harms often have defect(s) at each of these layers.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17</a:t>
            </a:fld>
            <a:endParaRPr lang="en-US" dirty="0"/>
          </a:p>
        </p:txBody>
      </p:sp>
    </p:spTree>
    <p:extLst>
      <p:ext uri="{BB962C8B-B14F-4D97-AF65-F5344CB8AC3E}">
        <p14:creationId xmlns:p14="http://schemas.microsoft.com/office/powerpoint/2010/main" val="2904162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Document the institutional, hospital, task-level, and patient contributors to the situation with the Learning From Defects tool.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Did the factor increase the harm or the risk for harm or decrease it?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Keep track of these key factors.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33240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For example, what team factors contributed to or minimized or prevented harm? Document these observations in the Learning from Defects tool.</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19</a:t>
            </a:fld>
            <a:endParaRPr lang="en-US" dirty="0"/>
          </a:p>
        </p:txBody>
      </p:sp>
    </p:spTree>
    <p:extLst>
      <p:ext uri="{BB962C8B-B14F-4D97-AF65-F5344CB8AC3E}">
        <p14:creationId xmlns:p14="http://schemas.microsoft.com/office/powerpoint/2010/main" val="33240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At the end of this module, you will be able to: </a:t>
            </a:r>
          </a:p>
          <a:p>
            <a:r>
              <a:rPr lang="en-US" sz="1200" kern="1200" dirty="0" smtClean="0">
                <a:solidFill>
                  <a:schemeClr val="tx1"/>
                </a:solidFill>
                <a:effectLst/>
                <a:latin typeface="+mn-lt"/>
                <a:ea typeface="+mn-ea"/>
                <a:cs typeface="+mn-cs"/>
              </a:rPr>
              <a:t>Describe the difference between first-order and second-order problem solving;</a:t>
            </a:r>
          </a:p>
          <a:p>
            <a:r>
              <a:rPr lang="en-US" sz="1200" kern="1200" dirty="0" smtClean="0">
                <a:solidFill>
                  <a:schemeClr val="tx1"/>
                </a:solidFill>
                <a:effectLst/>
                <a:latin typeface="+mn-lt"/>
                <a:ea typeface="+mn-ea"/>
                <a:cs typeface="+mn-cs"/>
              </a:rPr>
              <a:t>List contributing factors that make defects in care more likely to occur; and,</a:t>
            </a:r>
          </a:p>
          <a:p>
            <a:r>
              <a:rPr lang="en-US" sz="1200" kern="1200" dirty="0" smtClean="0">
                <a:solidFill>
                  <a:schemeClr val="tx1"/>
                </a:solidFill>
                <a:effectLst/>
                <a:latin typeface="+mn-lt"/>
                <a:ea typeface="+mn-ea"/>
                <a:cs typeface="+mn-cs"/>
              </a:rPr>
              <a:t>Use the Learning From Defects (LFD) tool to perform second-order problem solving.</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a:t>
            </a:fld>
            <a:endParaRPr lang="en-US" dirty="0"/>
          </a:p>
        </p:txBody>
      </p:sp>
    </p:spTree>
    <p:extLst>
      <p:ext uri="{BB962C8B-B14F-4D97-AF65-F5344CB8AC3E}">
        <p14:creationId xmlns:p14="http://schemas.microsoft.com/office/powerpoint/2010/main" val="805336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Do the same with factors in your local environment.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factors in your environment could contribute to a patient safety issue?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20</a:t>
            </a:fld>
            <a:endParaRPr lang="en-US" dirty="0"/>
          </a:p>
        </p:txBody>
      </p:sp>
    </p:spTree>
    <p:extLst>
      <p:ext uri="{BB962C8B-B14F-4D97-AF65-F5344CB8AC3E}">
        <p14:creationId xmlns:p14="http://schemas.microsoft.com/office/powerpoint/2010/main" val="332405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Why did the defect occur?</a:t>
            </a:r>
          </a:p>
          <a:p>
            <a:r>
              <a:rPr lang="en-US" sz="1200" kern="1200" dirty="0" smtClean="0">
                <a:solidFill>
                  <a:schemeClr val="tx1"/>
                </a:solidFill>
                <a:effectLst/>
                <a:latin typeface="+mn-lt"/>
                <a:ea typeface="+mn-ea"/>
                <a:cs typeface="+mn-cs"/>
              </a:rPr>
              <a:t>Why did the contributing factor occur? </a:t>
            </a:r>
          </a:p>
          <a:p>
            <a:r>
              <a:rPr lang="en-US" sz="1200" kern="1200" dirty="0" smtClean="0">
                <a:solidFill>
                  <a:schemeClr val="tx1"/>
                </a:solidFill>
                <a:effectLst/>
                <a:latin typeface="+mn-lt"/>
                <a:ea typeface="+mn-ea"/>
                <a:cs typeface="+mn-cs"/>
              </a:rPr>
              <a:t>What led to the next factor that contributed to the defect occurring?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Try to understand the relationship among factors to determine an intervention. Identifying all of the contributing factors may take time. These analyses may require the surgical quality team to engage in several meetings or fact-finding activities to identify the contributing factors and understand why the defect happened.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21</a:t>
            </a:fld>
            <a:endParaRPr lang="en-US" dirty="0"/>
          </a:p>
        </p:txBody>
      </p:sp>
    </p:spTree>
    <p:extLst>
      <p:ext uri="{BB962C8B-B14F-4D97-AF65-F5344CB8AC3E}">
        <p14:creationId xmlns:p14="http://schemas.microsoft.com/office/powerpoint/2010/main" val="833677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Make the whys visual. Revisit the process map, if your team created one. Map out what happened and include the whys under each defect. Use colored labels, sticky notes, or markers; make it visual. It is remarkable how much clearer an issue becomes when the entire team can see it at one time. People make the connections more easily; the system consistencies and inconsistencies suddenly make sense.</a:t>
            </a:r>
          </a:p>
          <a:p>
            <a:r>
              <a:rPr lang="en-US" sz="1200" kern="1200" dirty="0" smtClean="0">
                <a:solidFill>
                  <a:schemeClr val="tx1"/>
                </a:solidFill>
                <a:effectLst/>
                <a:latin typeface="+mn-lt"/>
                <a:ea typeface="+mn-ea"/>
                <a:cs typeface="+mn-cs"/>
              </a:rPr>
              <a:t>Look for weaknesses in the process.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you have a redundancy or not? </a:t>
            </a:r>
          </a:p>
          <a:p>
            <a:r>
              <a:rPr lang="en-US" sz="1200" kern="1200" dirty="0" smtClean="0">
                <a:solidFill>
                  <a:schemeClr val="tx1"/>
                </a:solidFill>
                <a:effectLst/>
                <a:latin typeface="+mn-lt"/>
                <a:ea typeface="+mn-ea"/>
                <a:cs typeface="+mn-cs"/>
              </a:rPr>
              <a:t>What variables made the care inconsistent?</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Identify as many elements as possible. Leverage the wisdom of your diverse team to share those different perspectives.</a:t>
            </a:r>
          </a:p>
          <a:p>
            <a:r>
              <a:rPr lang="en-US" sz="1200" kern="1200" dirty="0" smtClean="0">
                <a:solidFill>
                  <a:schemeClr val="tx1"/>
                </a:solidFill>
                <a:effectLst/>
                <a:latin typeface="+mn-lt"/>
                <a:ea typeface="+mn-ea"/>
                <a:cs typeface="+mn-cs"/>
              </a:rPr>
              <a:t>Evaluate how the workspace and workflow is designed. Discuss how those pieces relate to the care process.</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22</a:t>
            </a:fld>
            <a:endParaRPr lang="en-US" dirty="0"/>
          </a:p>
        </p:txBody>
      </p:sp>
    </p:spTree>
    <p:extLst>
      <p:ext uri="{BB962C8B-B14F-4D97-AF65-F5344CB8AC3E}">
        <p14:creationId xmlns:p14="http://schemas.microsoft.com/office/powerpoint/2010/main" val="3186212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Think about the culture.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Was there something about the safety culture, the operating room culture, or the PACU culture that led to that particular decision?</a:t>
            </a:r>
          </a:p>
          <a:p>
            <a:r>
              <a:rPr lang="en-US" sz="1200" kern="1200" dirty="0" smtClean="0">
                <a:solidFill>
                  <a:schemeClr val="tx1"/>
                </a:solidFill>
                <a:effectLst/>
                <a:latin typeface="+mn-lt"/>
                <a:ea typeface="+mn-ea"/>
                <a:cs typeface="+mn-cs"/>
              </a:rPr>
              <a:t>Are there aspects of the patient safety culture that promote doing the wrong things? </a:t>
            </a:r>
          </a:p>
          <a:p>
            <a:r>
              <a:rPr lang="en-US" sz="1200" kern="1200" dirty="0" smtClean="0">
                <a:solidFill>
                  <a:schemeClr val="tx1"/>
                </a:solidFill>
                <a:effectLst/>
                <a:latin typeface="+mn-lt"/>
                <a:ea typeface="+mn-ea"/>
                <a:cs typeface="+mn-cs"/>
              </a:rPr>
              <a:t>Does the hospital reward first-order problem-solving instead of second-order problem-solving? </a:t>
            </a:r>
          </a:p>
          <a:p>
            <a:r>
              <a:rPr lang="en-US" sz="1200" kern="1200" dirty="0" smtClean="0">
                <a:solidFill>
                  <a:schemeClr val="tx1"/>
                </a:solidFill>
                <a:effectLst/>
                <a:latin typeface="+mn-lt"/>
                <a:ea typeface="+mn-ea"/>
                <a:cs typeface="+mn-cs"/>
              </a:rPr>
              <a:t>Is there a process that tends to engage people in risky workarounds or risky behaviors?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These culturally rewarded behaviors can help or hinder the building of a strong patient safety culture. Recognizing the defects hindering true patient safety is the first step to building a strong safety culture.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dirty="0"/>
          </a:p>
        </p:txBody>
      </p:sp>
    </p:spTree>
    <p:extLst>
      <p:ext uri="{BB962C8B-B14F-4D97-AF65-F5344CB8AC3E}">
        <p14:creationId xmlns:p14="http://schemas.microsoft.com/office/powerpoint/2010/main" val="1263047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200" kern="1200" dirty="0" smtClean="0">
                <a:solidFill>
                  <a:schemeClr val="tx1"/>
                </a:solidFill>
                <a:effectLst/>
                <a:latin typeface="+mn-lt"/>
                <a:ea typeface="+mn-ea"/>
                <a:cs typeface="+mn-cs"/>
              </a:rPr>
              <a:t>Let’s consider a case study of a renal transplant patient.</a:t>
            </a:r>
            <a:endParaRPr lang="en-US" dirty="0">
              <a:latin typeface="Century Gothic" charset="0"/>
            </a:endParaRPr>
          </a:p>
        </p:txBody>
      </p:sp>
      <p:sp>
        <p:nvSpPr>
          <p:cNvPr id="4" name="Slide Number Placeholder 3"/>
          <p:cNvSpPr>
            <a:spLocks noGrp="1"/>
          </p:cNvSpPr>
          <p:nvPr>
            <p:ph type="sldNum" sz="quarter" idx="10"/>
          </p:nvPr>
        </p:nvSpPr>
        <p:spPr/>
        <p:txBody>
          <a:bodyPr/>
          <a:lstStyle/>
          <a:p>
            <a:fld id="{49451440-A777-1A47-8CA7-B560DE521EFE}" type="slidenum">
              <a:rPr lang="en-US" smtClean="0"/>
              <a:pPr/>
              <a:t>24</a:t>
            </a:fld>
            <a:endParaRPr lang="en-US" dirty="0"/>
          </a:p>
        </p:txBody>
      </p:sp>
    </p:spTree>
    <p:extLst>
      <p:ext uri="{BB962C8B-B14F-4D97-AF65-F5344CB8AC3E}">
        <p14:creationId xmlns:p14="http://schemas.microsoft.com/office/powerpoint/2010/main" val="1019062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Around 5:30 a.m. an intensive care unit or ICU patient was bleeding internally after a renal transplant and needed emergency surgery.  </a:t>
            </a:r>
          </a:p>
          <a:p>
            <a:r>
              <a:rPr lang="en-US" sz="1200" kern="1200" dirty="0" smtClean="0">
                <a:solidFill>
                  <a:schemeClr val="tx1"/>
                </a:solidFill>
                <a:effectLst/>
                <a:latin typeface="+mn-lt"/>
                <a:ea typeface="+mn-ea"/>
                <a:cs typeface="+mn-cs"/>
              </a:rPr>
              <a:t>The patient was taken from the ICU to the operating room or the OR by the anesthesiology team. On the way out of the ICU, the nurse handed over the chart with the Kardex stamp plate. Upon arrival at the OR, it was clear that the patient’s condition had deteriorated quickly. Once in the operating room about 6 a.m., the patient’s condition necessitated additional lines and resuscitation to get the patient stable for the operation. The patient was stabilized and the surgery to control the bleeding began.</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dirty="0"/>
          </a:p>
        </p:txBody>
      </p:sp>
    </p:spTree>
    <p:extLst>
      <p:ext uri="{BB962C8B-B14F-4D97-AF65-F5344CB8AC3E}">
        <p14:creationId xmlns:p14="http://schemas.microsoft.com/office/powerpoint/2010/main" val="184647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Then the attending anesthesiologist got called away to start an emergent neurosurgical case for a craniotomy. Because the craniotomy patient was unstable, almost an hour passed before the neurosurgical case was underway. Once the craniotomy patient stabilized, the attending anesthesiologist returned to the renal transplant case around 7:30 a.m.</a:t>
            </a:r>
          </a:p>
          <a:p>
            <a:r>
              <a:rPr lang="en-US" sz="1200" kern="1200" dirty="0" smtClean="0">
                <a:solidFill>
                  <a:schemeClr val="tx1"/>
                </a:solidFill>
                <a:effectLst/>
                <a:latin typeface="+mn-lt"/>
                <a:ea typeface="+mn-ea"/>
                <a:cs typeface="+mn-cs"/>
              </a:rPr>
              <a:t>Meanwhile, the nursing and the operating technician staff, as well as the anesthesiology resident staff, turned over at 7 a.m. Thus, a new care team entered the renal transplant patient’s room at 7 a.m. The new anesthesiology resident received the sign out from the previous resident and had begun a blood transfusion. </a:t>
            </a:r>
          </a:p>
          <a:p>
            <a:r>
              <a:rPr lang="en-US" sz="1200" kern="1200" dirty="0" smtClean="0">
                <a:solidFill>
                  <a:schemeClr val="tx1"/>
                </a:solidFill>
                <a:effectLst/>
                <a:latin typeface="+mn-lt"/>
                <a:ea typeface="+mn-ea"/>
                <a:cs typeface="+mn-cs"/>
              </a:rPr>
              <a:t>At 7:30 a.m. when the attending anesthesiologist returned to the operating room, he noticed the half-empty bag of blood being transfused. The attending anesthesiologist then read the wrong patient’s name on the blood transfusion bag. The renal transplant patient received a blood transfusion meant for another patient. The attending anesthesiologist immediately stopped the transfusion, reported the error to everyone in the operating room, and called the blood bank.</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26</a:t>
            </a:fld>
            <a:endParaRPr lang="en-US" dirty="0"/>
          </a:p>
        </p:txBody>
      </p:sp>
    </p:spTree>
    <p:extLst>
      <p:ext uri="{BB962C8B-B14F-4D97-AF65-F5344CB8AC3E}">
        <p14:creationId xmlns:p14="http://schemas.microsoft.com/office/powerpoint/2010/main" val="1846471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attending anesthesiologist asked about the wrong blood bag. The second shift resident, the one who had taken over at 7 a.m., stamped the plate to order the blood and then used it to check the blood. However, no one noticed that the Kardex stamp did not match the patient. </a:t>
            </a:r>
          </a:p>
          <a:p>
            <a:r>
              <a:rPr lang="en-US" sz="1200" kern="1200" dirty="0" smtClean="0">
                <a:solidFill>
                  <a:schemeClr val="tx1"/>
                </a:solidFill>
                <a:effectLst/>
                <a:latin typeface="+mn-lt"/>
                <a:ea typeface="+mn-ea"/>
                <a:cs typeface="+mn-cs"/>
              </a:rPr>
              <a:t>It was later determined that the wrong stamp had left the ICU with the patient at 5:30 a.m. The stamp was for another patient, and the name had not been checked against the renal transplant patient’s wristband. Not only was the ordered blood incorrect, but every document in the operating room had been stamped with the incorrect patient’s name as well.</a:t>
            </a:r>
          </a:p>
          <a:p>
            <a:r>
              <a:rPr lang="en-US" sz="1200" kern="1200" dirty="0" smtClean="0">
                <a:solidFill>
                  <a:schemeClr val="tx1"/>
                </a:solidFill>
                <a:effectLst/>
                <a:latin typeface="+mn-lt"/>
                <a:ea typeface="+mn-ea"/>
                <a:cs typeface="+mn-cs"/>
              </a:rPr>
              <a:t>The patient died, although not due to the transfusion. The blood donor was type O; so there was no transfusion reaction with the recipient. Unfortunately, there were multiple other complications. Incompatible blood types could have led to an egregious patient harm.</a:t>
            </a:r>
          </a:p>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What factors contributed to this event?</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27</a:t>
            </a:fld>
            <a:endParaRPr lang="en-US" dirty="0"/>
          </a:p>
        </p:txBody>
      </p:sp>
    </p:spTree>
    <p:extLst>
      <p:ext uri="{BB962C8B-B14F-4D97-AF65-F5344CB8AC3E}">
        <p14:creationId xmlns:p14="http://schemas.microsoft.com/office/powerpoint/2010/main" val="4197491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Look at the system. In the renal transplant case, contributing factors fell into the knowledge, skills, and competency areas. </a:t>
            </a:r>
          </a:p>
          <a:p>
            <a:r>
              <a:rPr lang="en-US" sz="1200" kern="1200" dirty="0" smtClean="0">
                <a:solidFill>
                  <a:schemeClr val="tx1"/>
                </a:solidFill>
                <a:effectLst/>
                <a:latin typeface="+mn-lt"/>
                <a:ea typeface="+mn-ea"/>
                <a:cs typeface="+mn-cs"/>
              </a:rPr>
              <a:t>The anesthesiology attending was not notified that the blood transfusion had started. </a:t>
            </a:r>
          </a:p>
          <a:p>
            <a:r>
              <a:rPr lang="en-US" sz="1200" kern="1200" dirty="0" smtClean="0">
                <a:solidFill>
                  <a:schemeClr val="tx1"/>
                </a:solidFill>
                <a:effectLst/>
                <a:latin typeface="+mn-lt"/>
                <a:ea typeface="+mn-ea"/>
                <a:cs typeface="+mn-cs"/>
              </a:rPr>
              <a:t>The wristband check failed at multiple points along the process. </a:t>
            </a:r>
          </a:p>
          <a:p>
            <a:r>
              <a:rPr lang="en-US" sz="1200" kern="1200" dirty="0" smtClean="0">
                <a:solidFill>
                  <a:schemeClr val="tx1"/>
                </a:solidFill>
                <a:effectLst/>
                <a:latin typeface="+mn-lt"/>
                <a:ea typeface="+mn-ea"/>
                <a:cs typeface="+mn-cs"/>
              </a:rPr>
              <a:t>There were near-simultaneous emergent events. </a:t>
            </a:r>
          </a:p>
          <a:p>
            <a:r>
              <a:rPr lang="en-US" sz="1200" kern="1200" dirty="0" smtClean="0">
                <a:solidFill>
                  <a:schemeClr val="tx1"/>
                </a:solidFill>
                <a:effectLst/>
                <a:latin typeface="+mn-lt"/>
                <a:ea typeface="+mn-ea"/>
                <a:cs typeface="+mn-cs"/>
              </a:rPr>
              <a:t>Two different provider groups were changing at the same time; there were no independent checks. </a:t>
            </a:r>
          </a:p>
          <a:p>
            <a:r>
              <a:rPr lang="en-US" sz="1200" kern="1200" dirty="0" smtClean="0">
                <a:solidFill>
                  <a:schemeClr val="tx1"/>
                </a:solidFill>
                <a:effectLst/>
                <a:latin typeface="+mn-lt"/>
                <a:ea typeface="+mn-ea"/>
                <a:cs typeface="+mn-cs"/>
              </a:rPr>
              <a:t>The patient needed to be transferred across units. One unit assumed that the other one had sent the correct information; no one double-checked. </a:t>
            </a:r>
          </a:p>
          <a:p>
            <a:r>
              <a:rPr lang="en-US" sz="1200" kern="1200" dirty="0" smtClean="0">
                <a:solidFill>
                  <a:schemeClr val="tx1"/>
                </a:solidFill>
                <a:effectLst/>
                <a:latin typeface="+mn-lt"/>
                <a:ea typeface="+mn-ea"/>
                <a:cs typeface="+mn-cs"/>
              </a:rPr>
              <a:t>No timeouts or debriefings occurred. </a:t>
            </a:r>
          </a:p>
          <a:p>
            <a:r>
              <a:rPr lang="en-US" sz="1200" b="1"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Spend 10 to 15 minutes discussing the case. Have participants explain what happened and why it happened. Through the course of discussion, additional details emerged.</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case happened many years ago, before timeouts were a part of the operating room protocols. The patient was transferred from a 16-bed ICU where the patients are well known. This particular patient had been in the ICU for several weeks with several operations. In fact, he was also the relative of one of the ICU nurses. It did not occur to anyone that this patient could be misidentified. The familiarity made the care team sloppy.</a:t>
            </a:r>
          </a:p>
          <a:p>
            <a:r>
              <a:rPr lang="en-US" sz="1200" kern="1200" dirty="0" smtClean="0">
                <a:solidFill>
                  <a:schemeClr val="tx1"/>
                </a:solidFill>
                <a:effectLst/>
                <a:latin typeface="+mn-lt"/>
                <a:ea typeface="+mn-ea"/>
                <a:cs typeface="+mn-cs"/>
              </a:rPr>
              <a:t>In addition, a parallel example from the airline industry helps to illustrate the importance of safety protocols in emergent situations. In the early 1990s in North Carolina, a plane was landing during a thunderstorm with wind shears and squalls. </a:t>
            </a:r>
          </a:p>
          <a:p>
            <a:r>
              <a:rPr lang="en-US" sz="1200" kern="1200" dirty="0" smtClean="0">
                <a:solidFill>
                  <a:schemeClr val="tx1"/>
                </a:solidFill>
                <a:effectLst/>
                <a:latin typeface="+mn-lt"/>
                <a:ea typeface="+mn-ea"/>
                <a:cs typeface="+mn-cs"/>
              </a:rPr>
              <a:t>The pilots missed the first approach and had to circle around again. Because of the squall line and emergency situation, they didn’t run their normal landing process. They hit another downdraft and shoved the thrusters forward to 110 percent. But they had never readjusted the flaps; they were in the down position. Instead of climbing, the plane plunged into the ground and killed everyone on board.</a:t>
            </a:r>
          </a:p>
          <a:p>
            <a:r>
              <a:rPr lang="en-US" sz="1200" kern="1200" dirty="0" smtClean="0">
                <a:solidFill>
                  <a:schemeClr val="tx1"/>
                </a:solidFill>
                <a:effectLst/>
                <a:latin typeface="+mn-lt"/>
                <a:ea typeface="+mn-ea"/>
                <a:cs typeface="+mn-cs"/>
              </a:rPr>
              <a:t>No matter how emergent a situation, violating safety processes can lead to disastrous consequences. It’s tough when the pressure is high and the patient is at risk. Interventions have to be simple and resilient.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case highlighted many opportunities for improvement, like establishing independent checks in the system. A handoff that worked in normal situations failed in an emergent one.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28</a:t>
            </a:fld>
            <a:endParaRPr lang="en-US" dirty="0"/>
          </a:p>
        </p:txBody>
      </p:sp>
    </p:spTree>
    <p:extLst>
      <p:ext uri="{BB962C8B-B14F-4D97-AF65-F5344CB8AC3E}">
        <p14:creationId xmlns:p14="http://schemas.microsoft.com/office/powerpoint/2010/main" val="4197491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confidence that the previous team had done the right thing without the redundancy and without double-checking the patient’s identity became a contributing factor.</a:t>
            </a:r>
          </a:p>
          <a:p>
            <a:r>
              <a:rPr lang="en-US" sz="1200" kern="1200" dirty="0" smtClean="0">
                <a:solidFill>
                  <a:schemeClr val="tx1"/>
                </a:solidFill>
                <a:effectLst/>
                <a:latin typeface="+mn-lt"/>
                <a:ea typeface="+mn-ea"/>
                <a:cs typeface="+mn-cs"/>
              </a:rPr>
              <a:t>Let’s stress that we presume that people are doing the best job they can and we develop interventions that act as cognitive tools to help people do their job well. The problem occurs when we recoil from cognitive tools, like checklists, because we ARE good at our jobs. We are smart, dedicated people. We’re nurses. We’re doctors. We’re highly educated, and sometimes feel insulted by the tools. “Why do I need a checklist? I know my job.”</a:t>
            </a:r>
          </a:p>
          <a:p>
            <a:r>
              <a:rPr lang="en-US" sz="1200" kern="1200" dirty="0" smtClean="0">
                <a:solidFill>
                  <a:schemeClr val="tx1"/>
                </a:solidFill>
                <a:effectLst/>
                <a:latin typeface="+mn-lt"/>
                <a:ea typeface="+mn-ea"/>
                <a:cs typeface="+mn-cs"/>
              </a:rPr>
              <a:t>This point is key. You are bright, but you are still fallible. You are human and not a machine. Creating redundancies and checklists and interventions provide necessary and important tools to help us do our job better. That is different than a crutch to do our job as if we can’t do our job well, but essential tools to help us consistently do it better.  It is sometimes hard for people to wrap their quite capable heads around that idea. Some of the interventions to prevent this error from happening again include fixing the holes in the Swiss cheese system.</a:t>
            </a:r>
          </a:p>
          <a:p>
            <a:r>
              <a:rPr lang="en-US" sz="1200" kern="1200" dirty="0" smtClean="0">
                <a:solidFill>
                  <a:schemeClr val="tx1"/>
                </a:solidFill>
                <a:effectLst/>
                <a:latin typeface="+mn-lt"/>
                <a:ea typeface="+mn-ea"/>
                <a:cs typeface="+mn-cs"/>
              </a:rPr>
              <a:t>When evaluating the defect as a system issue, we find many systems failures in the knowledge, skills, and competence arena. The anesthesiology attending was not notified that the blood transfusion was starting.</a:t>
            </a:r>
          </a:p>
          <a:p>
            <a:r>
              <a:rPr lang="en-US" sz="1200" kern="1200" dirty="0" smtClean="0">
                <a:solidFill>
                  <a:schemeClr val="tx1"/>
                </a:solidFill>
                <a:effectLst/>
                <a:latin typeface="+mn-lt"/>
                <a:ea typeface="+mn-ea"/>
                <a:cs typeface="+mn-cs"/>
              </a:rPr>
              <a:t>In the process of learning from defects, the team also identified issues with wristbands. The wristband should have been checked at multiple points in the care process. Near-simultaneous emergent events and changing provider groups lead to the scenario where two people could not independently verify the information. Patient characteristics, the high-acuity situation, absolutely contributed to this defect. Task characteristics, likes the blood check-in, are only as good as the existing identity documents. </a:t>
            </a:r>
          </a:p>
          <a:p>
            <a:r>
              <a:rPr lang="en-US" sz="1200" kern="1200" dirty="0" smtClean="0">
                <a:solidFill>
                  <a:schemeClr val="tx1"/>
                </a:solidFill>
                <a:effectLst/>
                <a:latin typeface="+mn-lt"/>
                <a:ea typeface="+mn-ea"/>
                <a:cs typeface="+mn-cs"/>
              </a:rPr>
              <a:t>While today most hospitals utilize barcoding technologies, they were not present during this case. Barcodes alone would not prevent this defect; barcodes can be mismatched just like the Kardex stamp was in this case.</a:t>
            </a:r>
          </a:p>
          <a:p>
            <a:r>
              <a:rPr lang="en-US" sz="1200" kern="1200" dirty="0" smtClean="0">
                <a:solidFill>
                  <a:schemeClr val="tx1"/>
                </a:solidFill>
                <a:effectLst/>
                <a:latin typeface="+mn-lt"/>
                <a:ea typeface="+mn-ea"/>
                <a:cs typeface="+mn-cs"/>
              </a:rPr>
              <a:t>Many opportunities for improvement were identified, like creating and using independent checks, improving our patient safety culture, and creating system constraints.</a:t>
            </a:r>
          </a:p>
          <a:p>
            <a:r>
              <a:rPr lang="en-US" sz="1200" kern="1200" dirty="0" smtClean="0">
                <a:solidFill>
                  <a:schemeClr val="tx1"/>
                </a:solidFill>
                <a:effectLst/>
                <a:latin typeface="+mn-lt"/>
                <a:ea typeface="+mn-ea"/>
                <a:cs typeface="+mn-cs"/>
              </a:rPr>
              <a:t>Formal handoffs, timeouts, and debriefings prevent these errors; these processes must support emergency situations as well. Because emergencies strain any system. Your communication processes should be familiar and functional under normal conditions, but also work under the most possible stressful conditions.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29</a:t>
            </a:fld>
            <a:endParaRPr lang="en-US" dirty="0"/>
          </a:p>
        </p:txBody>
      </p:sp>
    </p:spTree>
    <p:extLst>
      <p:ext uri="{BB962C8B-B14F-4D97-AF65-F5344CB8AC3E}">
        <p14:creationId xmlns:p14="http://schemas.microsoft.com/office/powerpoint/2010/main" val="192412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principles of safe design apply to the two main pieces of the surgical quality work: technical tasks, e.g., prepping the skin or choosing the appropriate antibiotic; and the adaptive teamwork, i.e., how to make sure that the technical pieces are performed correctly. </a:t>
            </a:r>
          </a:p>
          <a:p>
            <a:r>
              <a:rPr lang="en-US" sz="1200" kern="1200" dirty="0" smtClean="0">
                <a:solidFill>
                  <a:schemeClr val="tx1"/>
                </a:solidFill>
                <a:effectLst/>
                <a:latin typeface="+mn-lt"/>
                <a:ea typeface="+mn-ea"/>
                <a:cs typeface="+mn-cs"/>
              </a:rPr>
              <a:t>The principles of safe design include three major elements: </a:t>
            </a:r>
          </a:p>
          <a:p>
            <a:pPr lvl="0"/>
            <a:r>
              <a:rPr lang="en-US" sz="1200" kern="1200" dirty="0" smtClean="0">
                <a:solidFill>
                  <a:schemeClr val="tx1"/>
                </a:solidFill>
                <a:effectLst/>
                <a:latin typeface="+mn-lt"/>
                <a:ea typeface="+mn-ea"/>
                <a:cs typeface="+mn-cs"/>
              </a:rPr>
              <a:t>Standardization of care</a:t>
            </a:r>
          </a:p>
          <a:p>
            <a:pPr lvl="0"/>
            <a:r>
              <a:rPr lang="en-US" sz="1200" kern="1200" dirty="0" smtClean="0">
                <a:solidFill>
                  <a:schemeClr val="tx1"/>
                </a:solidFill>
                <a:effectLst/>
                <a:latin typeface="+mn-lt"/>
                <a:ea typeface="+mn-ea"/>
                <a:cs typeface="+mn-cs"/>
              </a:rPr>
              <a:t>Independent checks to support that care, and </a:t>
            </a:r>
          </a:p>
          <a:p>
            <a:pPr lvl="0"/>
            <a:r>
              <a:rPr lang="en-US" sz="1200" kern="1200" dirty="0" smtClean="0">
                <a:solidFill>
                  <a:schemeClr val="tx1"/>
                </a:solidFill>
                <a:effectLst/>
                <a:latin typeface="+mn-lt"/>
                <a:ea typeface="+mn-ea"/>
                <a:cs typeface="+mn-cs"/>
              </a:rPr>
              <a:t>Learning from defects.</a:t>
            </a:r>
          </a:p>
          <a:p>
            <a:r>
              <a:rPr lang="en-US" sz="1200" kern="1200" dirty="0" smtClean="0">
                <a:solidFill>
                  <a:schemeClr val="tx1"/>
                </a:solidFill>
                <a:effectLst/>
                <a:latin typeface="+mn-lt"/>
                <a:ea typeface="+mn-ea"/>
                <a:cs typeface="+mn-cs"/>
              </a:rPr>
              <a:t>Learning from defects is one way to improve the design of systems, and patient safety is a property of that system. The LFD tool does not blame individuals, but seeks root causes of errors. It supports the discovery process essential to prevent repeat errors and implement interventions. </a:t>
            </a:r>
          </a:p>
          <a:p>
            <a:r>
              <a:rPr lang="en-US" sz="1200" kern="1200" dirty="0" smtClean="0">
                <a:solidFill>
                  <a:schemeClr val="tx1"/>
                </a:solidFill>
                <a:effectLst/>
                <a:latin typeface="+mn-lt"/>
                <a:ea typeface="+mn-ea"/>
                <a:cs typeface="+mn-cs"/>
              </a:rPr>
              <a:t>Teams make wise decisions when the input is diverse, independent, and strongly encouraged. When organizing your team, make sure it includes various practitioners (nurses, anesthesiologists, certified registered nurse anesthetists, surgeons, and environmental services personnel). Include everyone who might have a stake in the patient care process. Listen to their suggestions.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Have you established your surgical quality team? </a:t>
            </a:r>
          </a:p>
          <a:p>
            <a:r>
              <a:rPr lang="en-US" sz="1200" kern="1200" dirty="0" smtClean="0">
                <a:solidFill>
                  <a:schemeClr val="tx1"/>
                </a:solidFill>
                <a:effectLst/>
                <a:latin typeface="+mn-lt"/>
                <a:ea typeface="+mn-ea"/>
                <a:cs typeface="+mn-cs"/>
              </a:rPr>
              <a:t>What types of practitioners are in your group? </a:t>
            </a:r>
          </a:p>
          <a:p>
            <a:r>
              <a:rPr lang="en-US" sz="1200" kern="1200" dirty="0" smtClean="0">
                <a:solidFill>
                  <a:schemeClr val="tx1"/>
                </a:solidFill>
                <a:effectLst/>
                <a:latin typeface="+mn-lt"/>
                <a:ea typeface="+mn-ea"/>
                <a:cs typeface="+mn-cs"/>
              </a:rPr>
              <a:t>What types of practitioners will you reach out to?</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3</a:t>
            </a:fld>
            <a:endParaRPr lang="en-US" dirty="0"/>
          </a:p>
        </p:txBody>
      </p:sp>
    </p:spTree>
    <p:extLst>
      <p:ext uri="{BB962C8B-B14F-4D97-AF65-F5344CB8AC3E}">
        <p14:creationId xmlns:p14="http://schemas.microsoft.com/office/powerpoint/2010/main" val="2026482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Review the Learning From Defects tool with your safety team. After reviewing the defects in your operating rooms from SSA responses or other sources, prioritize and select a defect to address. Identify the top contributing factors. Share those factors beyond your safety team with the entire frontline staff.</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30</a:t>
            </a:fld>
            <a:endParaRPr lang="en-US" dirty="0"/>
          </a:p>
        </p:txBody>
      </p:sp>
    </p:spTree>
    <p:extLst>
      <p:ext uri="{BB962C8B-B14F-4D97-AF65-F5344CB8AC3E}">
        <p14:creationId xmlns:p14="http://schemas.microsoft.com/office/powerpoint/2010/main" val="3610325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 </a:t>
            </a:r>
          </a:p>
          <a:p>
            <a:r>
              <a:rPr lang="en-US" sz="1200" kern="1200" dirty="0" smtClean="0">
                <a:solidFill>
                  <a:schemeClr val="tx1"/>
                </a:solidFill>
                <a:effectLst/>
                <a:latin typeface="+mn-lt"/>
                <a:ea typeface="+mn-ea"/>
                <a:cs typeface="+mn-cs"/>
              </a:rPr>
              <a:t>This is an ideal place to pause instruction. Learning From Defects is a powerful tool and teams may benefit from processing the content over an extended period of time. </a:t>
            </a:r>
          </a:p>
          <a:p>
            <a:r>
              <a:rPr lang="en-US" sz="1200" kern="1200" dirty="0" smtClean="0">
                <a:solidFill>
                  <a:schemeClr val="tx1"/>
                </a:solidFill>
                <a:effectLst/>
                <a:latin typeface="+mn-lt"/>
                <a:ea typeface="+mn-ea"/>
                <a:cs typeface="+mn-cs"/>
              </a:rPr>
              <a:t>If you elect to pause instruction, it is recommended that you reintroduce the previous renal transplant case and use it as an example to address the third and fourth components of the LFD tool:</a:t>
            </a:r>
          </a:p>
          <a:p>
            <a:pPr marL="171450" lvl="0" indent="-171450">
              <a:buFont typeface="Arial"/>
              <a:buChar char="•"/>
            </a:pPr>
            <a:r>
              <a:rPr lang="en-US" sz="1200" kern="1200" dirty="0" smtClean="0">
                <a:solidFill>
                  <a:schemeClr val="tx1"/>
                </a:solidFill>
                <a:effectLst/>
                <a:latin typeface="+mn-lt"/>
                <a:ea typeface="+mn-ea"/>
                <a:cs typeface="+mn-cs"/>
              </a:rPr>
              <a:t>How will you reduce it happening again?</a:t>
            </a:r>
          </a:p>
          <a:p>
            <a:pPr marL="171450" indent="-171450">
              <a:buFont typeface="Arial"/>
              <a:buChar char="•"/>
            </a:pPr>
            <a:r>
              <a:rPr lang="en-US" sz="1200" kern="1200" dirty="0" smtClean="0">
                <a:solidFill>
                  <a:schemeClr val="tx1"/>
                </a:solidFill>
                <a:effectLst/>
                <a:latin typeface="+mn-lt"/>
                <a:ea typeface="+mn-ea"/>
                <a:cs typeface="+mn-cs"/>
              </a:rPr>
              <a:t>How will you know the risk is reduced?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9451440-A777-1A47-8CA7-B560DE521EFE}" type="slidenum">
              <a:rPr lang="en-US" smtClean="0"/>
              <a:pPr/>
              <a:t>31</a:t>
            </a:fld>
            <a:endParaRPr lang="en-US" dirty="0"/>
          </a:p>
        </p:txBody>
      </p:sp>
    </p:spTree>
    <p:extLst>
      <p:ext uri="{BB962C8B-B14F-4D97-AF65-F5344CB8AC3E}">
        <p14:creationId xmlns:p14="http://schemas.microsoft.com/office/powerpoint/2010/main" val="3988514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Below are the learning objectives for this module: </a:t>
            </a:r>
          </a:p>
          <a:p>
            <a:pPr lvl="0"/>
            <a:r>
              <a:rPr lang="en-US" sz="1200" kern="1200" dirty="0" smtClean="0">
                <a:solidFill>
                  <a:schemeClr val="tx1"/>
                </a:solidFill>
                <a:effectLst/>
                <a:latin typeface="+mn-lt"/>
                <a:ea typeface="+mn-ea"/>
                <a:cs typeface="+mn-cs"/>
              </a:rPr>
              <a:t>Use the Learning From Defects tool to perform second-order problem-solving</a:t>
            </a:r>
          </a:p>
          <a:p>
            <a:pPr lvl="0"/>
            <a:r>
              <a:rPr lang="en-US" sz="1200" kern="1200" dirty="0" smtClean="0">
                <a:solidFill>
                  <a:schemeClr val="tx1"/>
                </a:solidFill>
                <a:effectLst/>
                <a:latin typeface="+mn-lt"/>
                <a:ea typeface="+mn-ea"/>
                <a:cs typeface="+mn-cs"/>
              </a:rPr>
              <a:t>Create an action plan to address prioritized contributing factors</a:t>
            </a:r>
          </a:p>
          <a:p>
            <a:pPr lvl="0"/>
            <a:r>
              <a:rPr lang="en-US" sz="1200" kern="1200" dirty="0" smtClean="0">
                <a:solidFill>
                  <a:schemeClr val="tx1"/>
                </a:solidFill>
                <a:effectLst/>
                <a:latin typeface="+mn-lt"/>
                <a:ea typeface="+mn-ea"/>
                <a:cs typeface="+mn-cs"/>
              </a:rPr>
              <a:t>Evaluate the effectiveness of your intervention by measuring baseline and post-intervention performance</a:t>
            </a:r>
          </a:p>
          <a:p>
            <a:r>
              <a:rPr lang="en-US" sz="1200" kern="1200" dirty="0" smtClean="0">
                <a:solidFill>
                  <a:schemeClr val="tx1"/>
                </a:solidFill>
                <a:effectLst/>
                <a:latin typeface="+mn-lt"/>
                <a:ea typeface="+mn-ea"/>
                <a:cs typeface="+mn-cs"/>
              </a:rPr>
              <a:t>Present your finds to surgical department leadership</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32</a:t>
            </a:fld>
            <a:endParaRPr lang="en-US" dirty="0"/>
          </a:p>
        </p:txBody>
      </p:sp>
    </p:spTree>
    <p:extLst>
      <p:ext uri="{BB962C8B-B14F-4D97-AF65-F5344CB8AC3E}">
        <p14:creationId xmlns:p14="http://schemas.microsoft.com/office/powerpoint/2010/main" val="520851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As discussed in part one of this module, the Learning From Defects through Sensemaking process involves four major steps. Part one discussed the first two steps: understanding what happened by considering the viewpoint of the persons involved in the process that led to the defect; and understanding the reasons for the defect (the why). The focus is on the system, not on the individuals. The goal is to tease out systemic factors that contribute to errors and improve upon those factors. </a:t>
            </a:r>
          </a:p>
          <a:p>
            <a:r>
              <a:rPr lang="en-US" sz="1200" kern="1200" dirty="0" smtClean="0">
                <a:solidFill>
                  <a:schemeClr val="tx1"/>
                </a:solidFill>
                <a:effectLst/>
                <a:latin typeface="+mn-lt"/>
                <a:ea typeface="+mn-ea"/>
                <a:cs typeface="+mn-cs"/>
              </a:rPr>
              <a:t>This module focuses on the next two questions: </a:t>
            </a:r>
          </a:p>
          <a:p>
            <a:pPr lvl="0"/>
            <a:r>
              <a:rPr lang="en-US" sz="1200" kern="1200" dirty="0" smtClean="0">
                <a:solidFill>
                  <a:schemeClr val="tx1"/>
                </a:solidFill>
                <a:effectLst/>
                <a:latin typeface="+mn-lt"/>
                <a:ea typeface="+mn-ea"/>
                <a:cs typeface="+mn-cs"/>
              </a:rPr>
              <a:t>How will you reduce the defect from happening again? What interventions will prevent the defect from happening again? Focus on second-order problem solving, even with defects that have not led to patient harm. </a:t>
            </a:r>
          </a:p>
          <a:p>
            <a:r>
              <a:rPr lang="en-US" sz="1200" kern="1200" dirty="0" smtClean="0">
                <a:solidFill>
                  <a:schemeClr val="tx1"/>
                </a:solidFill>
                <a:effectLst/>
                <a:latin typeface="+mn-lt"/>
                <a:ea typeface="+mn-ea"/>
                <a:cs typeface="+mn-cs"/>
              </a:rPr>
              <a:t>How will you know the risk is reduced?  Establish metrics that will identify reduction of the defect. These data points can inform staff and patients, as well other stakeholders, about your patient safety efforts, including achievements as well as additional opportunities for improvement.</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33</a:t>
            </a:fld>
            <a:endParaRPr lang="en-US" dirty="0"/>
          </a:p>
        </p:txBody>
      </p:sp>
    </p:spTree>
    <p:extLst>
      <p:ext uri="{BB962C8B-B14F-4D97-AF65-F5344CB8AC3E}">
        <p14:creationId xmlns:p14="http://schemas.microsoft.com/office/powerpoint/2010/main" val="2860099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Duplicate of slide 29</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In the case study, why did the defect occur? </a:t>
            </a:r>
          </a:p>
          <a:p>
            <a:r>
              <a:rPr lang="en-US" sz="1200" kern="1200" dirty="0" smtClean="0">
                <a:solidFill>
                  <a:schemeClr val="tx1"/>
                </a:solidFill>
                <a:effectLst/>
                <a:latin typeface="+mn-lt"/>
                <a:ea typeface="+mn-ea"/>
                <a:cs typeface="+mn-cs"/>
              </a:rPr>
              <a:t>The new resident did not notify the attending anesthesiologist about starting the blood transfusion. </a:t>
            </a:r>
          </a:p>
          <a:p>
            <a:r>
              <a:rPr lang="en-US" sz="1200" kern="1200" dirty="0" smtClean="0">
                <a:solidFill>
                  <a:schemeClr val="tx1"/>
                </a:solidFill>
                <a:effectLst/>
                <a:latin typeface="+mn-lt"/>
                <a:ea typeface="+mn-ea"/>
                <a:cs typeface="+mn-cs"/>
              </a:rPr>
              <a:t>There were no mechanisms in place to check the wristband against the Kardex stamp plates. These checks were neither performed in the ICU before the patient left it, nor were they performed in the OR before the surgery began. No redundant systems were in place in this emergent situation to ensure that the documentation matched the patient.</a:t>
            </a:r>
          </a:p>
          <a:p>
            <a:r>
              <a:rPr lang="en-US" sz="1200" kern="1200" dirty="0" smtClean="0">
                <a:solidFill>
                  <a:schemeClr val="tx1"/>
                </a:solidFill>
                <a:effectLst/>
                <a:latin typeface="+mn-lt"/>
                <a:ea typeface="+mn-ea"/>
                <a:cs typeface="+mn-cs"/>
              </a:rPr>
              <a:t>The unit environment contributed with near-simultaneous emergent events: the renal transplant patient as well as the craniotomy patient. There were two different groups of providers due to the shift change. There were no independent checks and no proper sign outs between the different providers about the patient.  The attending anesthesiologist was not present for the decision to transfuse. Multiple care areas (ICU and OR) along with multiple care teams required clear communication, yet it was unclear if proper handoffs occurred. Patient characteristics also contributed as both patients were of high acuities. </a:t>
            </a:r>
          </a:p>
          <a:p>
            <a:r>
              <a:rPr lang="en-US" sz="1200" kern="1200" dirty="0" smtClean="0">
                <a:solidFill>
                  <a:schemeClr val="tx1"/>
                </a:solidFill>
                <a:effectLst/>
                <a:latin typeface="+mn-lt"/>
                <a:ea typeface="+mn-ea"/>
                <a:cs typeface="+mn-cs"/>
              </a:rPr>
              <a:t>Task characteristics also contributed to the defect. The blood check-in was only as good as the existing identification documents. The resident checked the patient’s identity against the Kardex plate, but not the wristband. Shift changes among staff were not staggered, resulting in a mass change in providers independent of the case status.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34</a:t>
            </a:fld>
            <a:endParaRPr lang="en-US" dirty="0"/>
          </a:p>
        </p:txBody>
      </p:sp>
    </p:spTree>
    <p:extLst>
      <p:ext uri="{BB962C8B-B14F-4D97-AF65-F5344CB8AC3E}">
        <p14:creationId xmlns:p14="http://schemas.microsoft.com/office/powerpoint/2010/main" val="2516022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When learning from defects, select each contributing factor to assess its impact on causing the defect.</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Does the factor occur rarely and does it have a high likelihood of happening again?</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Prioritize the defects to tackle. Focus on a defect that carries the greatest risk of harm to patients, is most likely to occur, and has a likelihood of intervention. Select the “low-hanging fruit”—something that is relevant and fixable; something that can generate team momentum. </a:t>
            </a:r>
          </a:p>
          <a:p>
            <a:r>
              <a:rPr lang="en-US" sz="1200" kern="1200" dirty="0" smtClean="0">
                <a:solidFill>
                  <a:schemeClr val="tx1"/>
                </a:solidFill>
                <a:effectLst/>
                <a:latin typeface="+mn-lt"/>
                <a:ea typeface="+mn-ea"/>
                <a:cs typeface="+mn-cs"/>
              </a:rPr>
              <a:t>After selecting a defect, prioritize the contributing factors. Each defect has many contributing factors, making it difficult to immediately address each one. So, prioritize the contributing factors as follows: </a:t>
            </a:r>
          </a:p>
          <a:p>
            <a:pPr lvl="0"/>
            <a:r>
              <a:rPr lang="en-US" sz="1200" kern="1200" dirty="0" smtClean="0">
                <a:solidFill>
                  <a:schemeClr val="tx1"/>
                </a:solidFill>
                <a:effectLst/>
                <a:latin typeface="+mn-lt"/>
                <a:ea typeface="+mn-ea"/>
                <a:cs typeface="+mn-cs"/>
              </a:rPr>
              <a:t>Was the contributing factor major or minor? </a:t>
            </a:r>
          </a:p>
          <a:p>
            <a:pPr lvl="0"/>
            <a:r>
              <a:rPr lang="en-US" sz="1200" kern="1200" dirty="0" smtClean="0">
                <a:solidFill>
                  <a:schemeClr val="tx1"/>
                </a:solidFill>
                <a:effectLst/>
                <a:latin typeface="+mn-lt"/>
                <a:ea typeface="+mn-ea"/>
                <a:cs typeface="+mn-cs"/>
              </a:rPr>
              <a:t>What is the frequency of the contributing factor? </a:t>
            </a:r>
          </a:p>
          <a:p>
            <a:r>
              <a:rPr lang="en-US" sz="1200" kern="1200" dirty="0" smtClean="0">
                <a:solidFill>
                  <a:schemeClr val="tx1"/>
                </a:solidFill>
                <a:effectLst/>
                <a:latin typeface="+mn-lt"/>
                <a:ea typeface="+mn-ea"/>
                <a:cs typeface="+mn-cs"/>
              </a:rPr>
              <a:t>The ideal target for developing an intervention is a factor that is a major contributor to the defect and occurs frequently. These should be the top priorities for improving patient care.</a:t>
            </a:r>
          </a:p>
          <a:p>
            <a:r>
              <a:rPr lang="en-US" sz="1200" kern="1200" dirty="0" smtClean="0">
                <a:solidFill>
                  <a:schemeClr val="tx1"/>
                </a:solidFill>
                <a:effectLst/>
                <a:latin typeface="+mn-lt"/>
                <a:ea typeface="+mn-ea"/>
                <a:cs typeface="+mn-cs"/>
              </a:rPr>
              <a:t>Your surgical quality team will need to balance the scope of the intervention effort. If there is something that occurs rarely but has a singular impact on this particular defect, consider working on a factor that falls in the left upper box in the grid. If the factor is a minor contributor to the defect, but occurs often, then consider intervening on this factor. As a general rule, consider factors that occur often or are major reasons for the defect—the low-hanging fruit. That’s where you’ll get the big impact. All contributing factors will need to be addressed, so use this prioritization grid to help your team develop an achievable action plan.</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35</a:t>
            </a:fld>
            <a:endParaRPr lang="en-US" dirty="0"/>
          </a:p>
        </p:txBody>
      </p:sp>
    </p:spTree>
    <p:extLst>
      <p:ext uri="{BB962C8B-B14F-4D97-AF65-F5344CB8AC3E}">
        <p14:creationId xmlns:p14="http://schemas.microsoft.com/office/powerpoint/2010/main" val="381144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How will you create your interventions? </a:t>
            </a:r>
          </a:p>
          <a:p>
            <a:r>
              <a:rPr lang="en-US" sz="1200" kern="1200" dirty="0" smtClean="0">
                <a:solidFill>
                  <a:schemeClr val="tx1"/>
                </a:solidFill>
                <a:effectLst/>
                <a:latin typeface="+mn-lt"/>
                <a:ea typeface="+mn-ea"/>
                <a:cs typeface="+mn-cs"/>
              </a:rPr>
              <a:t>How will you address that particular defect?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Brainstorm possible interventions. With your surgical quality team, document all ideas for intervention. Don’t evaluate or criticize an idea. Use a flip chart, a chalkboard, or a whiteboard, or tape oversized paper to the wall. </a:t>
            </a:r>
          </a:p>
          <a:p>
            <a:r>
              <a:rPr lang="en-US" sz="1200" b="1"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This is a great opportunity to involve entire staff rather than just the surgical quality improvement team. Consider posting opportunities to brainstorm in areas that all staff members frequent.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Review interventions likely to have the biggest impact and evaluate potential barriers to implementation.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is the fiscal cost for each intervention?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If an intervention has potential and a low number of barriers, is relatively inexpensive, and fits into the current workflow, encourage your surgical quality team to prioritize that intervention. </a:t>
            </a:r>
          </a:p>
          <a:p>
            <a:r>
              <a:rPr lang="en-US" sz="1200" kern="1200" dirty="0" smtClean="0">
                <a:solidFill>
                  <a:schemeClr val="tx1"/>
                </a:solidFill>
                <a:effectLst/>
                <a:latin typeface="+mn-lt"/>
                <a:ea typeface="+mn-ea"/>
                <a:cs typeface="+mn-cs"/>
              </a:rPr>
              <a:t>Target contributing factors that have interventions that are easy to implement, and that will generate team momentum. For each intervention, evaluate the difficulty to implement it and the expected impact.</a:t>
            </a:r>
          </a:p>
          <a:p>
            <a:r>
              <a:rPr lang="en-US" sz="1200" kern="1200" dirty="0" smtClean="0">
                <a:solidFill>
                  <a:schemeClr val="tx1"/>
                </a:solidFill>
                <a:effectLst/>
                <a:latin typeface="+mn-lt"/>
                <a:ea typeface="+mn-ea"/>
                <a:cs typeface="+mn-cs"/>
              </a:rPr>
              <a:t>Lean on your interdisciplinary team. The senior executive can offer organizational vision and inform about interventions that the organization can or cannot support. Keep an open mind. Encourage colleagues to become involved.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36</a:t>
            </a:fld>
            <a:endParaRPr lang="en-US" dirty="0"/>
          </a:p>
        </p:txBody>
      </p:sp>
    </p:spTree>
    <p:extLst>
      <p:ext uri="{BB962C8B-B14F-4D97-AF65-F5344CB8AC3E}">
        <p14:creationId xmlns:p14="http://schemas.microsoft.com/office/powerpoint/2010/main" val="3811440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After brainstorming and then prioritizing the list of targeted interventions, make choices and select your intervention.</a:t>
            </a:r>
          </a:p>
          <a:p>
            <a:r>
              <a:rPr lang="en-US" sz="1200" kern="1200" dirty="0" smtClean="0">
                <a:solidFill>
                  <a:schemeClr val="tx1"/>
                </a:solidFill>
                <a:effectLst/>
                <a:latin typeface="+mn-lt"/>
                <a:ea typeface="+mn-ea"/>
                <a:cs typeface="+mn-cs"/>
              </a:rPr>
              <a:t>Have your team vote on the solutions it favors. </a:t>
            </a:r>
          </a:p>
          <a:p>
            <a:r>
              <a:rPr lang="en-US" sz="1200" kern="1200" dirty="0" smtClean="0">
                <a:solidFill>
                  <a:schemeClr val="tx1"/>
                </a:solidFill>
                <a:effectLst/>
                <a:latin typeface="+mn-lt"/>
                <a:ea typeface="+mn-ea"/>
                <a:cs typeface="+mn-cs"/>
              </a:rPr>
              <a:t>Try using the dot voting method. Post the compiled list of possible interventions. Include an envelope of multicolored dot stickers and instructions that each staff member take a few dot stickers and place one next to each intervention they like. They can place all three votes on a single idea or spread them out. Make voting available to cover multiple days and shifts. </a:t>
            </a:r>
          </a:p>
          <a:p>
            <a:r>
              <a:rPr lang="en-US" sz="1200" kern="1200" dirty="0" smtClean="0">
                <a:solidFill>
                  <a:schemeClr val="tx1"/>
                </a:solidFill>
                <a:effectLst/>
                <a:latin typeface="+mn-lt"/>
                <a:ea typeface="+mn-ea"/>
                <a:cs typeface="+mn-cs"/>
              </a:rPr>
              <a:t>Then, rate the solutions based on frequency and expected impact. It may be helpful to determine if the targeted intervention is first-order or second-order problem solving. Strive to implement interventions that will have an intermediate or strong impact.</a:t>
            </a:r>
          </a:p>
          <a:p>
            <a:r>
              <a:rPr lang="en-US" sz="1200" kern="1200" dirty="0" smtClean="0">
                <a:solidFill>
                  <a:schemeClr val="tx1"/>
                </a:solidFill>
                <a:effectLst/>
                <a:latin typeface="+mn-lt"/>
                <a:ea typeface="+mn-ea"/>
                <a:cs typeface="+mn-cs"/>
              </a:rPr>
              <a:t>Be mindful of the strength of interventions. Telling someone to be more careful is weaker than eliminating competing distractions or mistake-proofing a process.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37</a:t>
            </a:fld>
            <a:endParaRPr lang="en-US" dirty="0"/>
          </a:p>
        </p:txBody>
      </p:sp>
    </p:spTree>
    <p:extLst>
      <p:ext uri="{BB962C8B-B14F-4D97-AF65-F5344CB8AC3E}">
        <p14:creationId xmlns:p14="http://schemas.microsoft.com/office/powerpoint/2010/main" val="3811440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Build resiliency into the intervention. When evaluating an intervention, consider its impact and strength. Warning individuals to do a better job or be more vigilant about safety is a relatively weak intervention. Humans are fallible and cannot be vigilant all of the time. Asking people to perform better will not help them perform their job better if the workplace conditions are still error prone. </a:t>
            </a:r>
          </a:p>
          <a:p>
            <a:r>
              <a:rPr lang="en-US" sz="1200" kern="1200" dirty="0" smtClean="0">
                <a:solidFill>
                  <a:schemeClr val="tx1"/>
                </a:solidFill>
                <a:effectLst/>
                <a:latin typeface="+mn-lt"/>
                <a:ea typeface="+mn-ea"/>
                <a:cs typeface="+mn-cs"/>
              </a:rPr>
              <a:t>Education is important, but on its own is also a weak intervention. Education can make people aware of the problem, but it alone will not eliminate mistakes. </a:t>
            </a:r>
          </a:p>
          <a:p>
            <a:r>
              <a:rPr lang="en-US" sz="1200" kern="1200" dirty="0" smtClean="0">
                <a:solidFill>
                  <a:schemeClr val="tx1"/>
                </a:solidFill>
                <a:effectLst/>
                <a:latin typeface="+mn-lt"/>
                <a:ea typeface="+mn-ea"/>
                <a:cs typeface="+mn-cs"/>
              </a:rPr>
              <a:t>Rules and policies are stronger interventions. But, not everyone will read or remember the policies. After all, there are many policies. </a:t>
            </a:r>
          </a:p>
          <a:p>
            <a:r>
              <a:rPr lang="en-US" sz="1200" kern="1200" dirty="0" smtClean="0">
                <a:solidFill>
                  <a:schemeClr val="tx1"/>
                </a:solidFill>
                <a:effectLst/>
                <a:latin typeface="+mn-lt"/>
                <a:ea typeface="+mn-ea"/>
                <a:cs typeface="+mn-cs"/>
              </a:rPr>
              <a:t>Creating checklists and implementing independent check systems are stronger than the ones mentioned thus far. For example, implement a mandatory second check on a patient identification badge before the patient leaves the ICU.</a:t>
            </a:r>
          </a:p>
          <a:p>
            <a:r>
              <a:rPr lang="en-US" sz="1200" kern="1200" dirty="0" smtClean="0">
                <a:solidFill>
                  <a:schemeClr val="tx1"/>
                </a:solidFill>
                <a:effectLst/>
                <a:latin typeface="+mn-lt"/>
                <a:ea typeface="+mn-ea"/>
                <a:cs typeface="+mn-cs"/>
              </a:rPr>
              <a:t>Create standardization and protocol. Automate systems. Force functions. For instance, if you want to mandate a followup antibiotic after specific procedures, place the order automatically or require an overwrite justification. Implement constraints that prevent mistakes. These are the strongest types of interventions. </a:t>
            </a:r>
          </a:p>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What interventions have you tried? </a:t>
            </a:r>
          </a:p>
          <a:p>
            <a:r>
              <a:rPr lang="en-US" sz="1200" kern="1200" dirty="0" smtClean="0">
                <a:solidFill>
                  <a:schemeClr val="tx1"/>
                </a:solidFill>
                <a:effectLst/>
                <a:latin typeface="+mn-lt"/>
                <a:ea typeface="+mn-ea"/>
                <a:cs typeface="+mn-cs"/>
              </a:rPr>
              <a:t>What were the strengths of these interventions?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38</a:t>
            </a:fld>
            <a:endParaRPr lang="en-US" dirty="0"/>
          </a:p>
        </p:txBody>
      </p:sp>
    </p:spTree>
    <p:extLst>
      <p:ext uri="{BB962C8B-B14F-4D97-AF65-F5344CB8AC3E}">
        <p14:creationId xmlns:p14="http://schemas.microsoft.com/office/powerpoint/2010/main" val="3756272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 All Education is Created Equal Either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Part of the reason education alone is a weak intervention is because not all methods for educating are effective. Depending on the defect, some educational strategies are better than others. </a:t>
            </a:r>
          </a:p>
          <a:p>
            <a:r>
              <a:rPr lang="en-US" sz="1200" kern="1200" dirty="0" smtClean="0">
                <a:solidFill>
                  <a:schemeClr val="tx1"/>
                </a:solidFill>
                <a:effectLst/>
                <a:latin typeface="+mn-lt"/>
                <a:ea typeface="+mn-ea"/>
                <a:cs typeface="+mn-cs"/>
              </a:rPr>
              <a:t>Email blasts are not effective for teaching how to do a job better or to make sure patients are safer. Lectures may be more effective, given the face-to-face nature of that session. Team meetings allow members to share their educational experience. There is interaction between the learners and between the learner and the teacher. This type of education is stronger than emails and one-way lectures. </a:t>
            </a:r>
          </a:p>
          <a:p>
            <a:r>
              <a:rPr lang="en-US" sz="1200" kern="1200" dirty="0" smtClean="0">
                <a:solidFill>
                  <a:schemeClr val="tx1"/>
                </a:solidFill>
                <a:effectLst/>
                <a:latin typeface="+mn-lt"/>
                <a:ea typeface="+mn-ea"/>
                <a:cs typeface="+mn-cs"/>
              </a:rPr>
              <a:t>Studies have shown that hands-on training events are effective, because the real engagement helps imprint the information being taught. Asking people to read, learn, and apply the learning enables people to form memories of the process. This is a very strong educational method.  </a:t>
            </a:r>
          </a:p>
          <a:p>
            <a:r>
              <a:rPr lang="en-US" sz="1200" kern="1200" dirty="0" smtClean="0">
                <a:solidFill>
                  <a:schemeClr val="tx1"/>
                </a:solidFill>
                <a:effectLst/>
                <a:latin typeface="+mn-lt"/>
                <a:ea typeface="+mn-ea"/>
                <a:cs typeface="+mn-cs"/>
              </a:rPr>
              <a:t>When doing an educational intervention, strive for concise, clear, and relevant messages. Also, consider how to make it resilient and strong.</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39</a:t>
            </a:fld>
            <a:endParaRPr lang="en-US" dirty="0"/>
          </a:p>
        </p:txBody>
      </p:sp>
    </p:spTree>
    <p:extLst>
      <p:ext uri="{BB962C8B-B14F-4D97-AF65-F5344CB8AC3E}">
        <p14:creationId xmlns:p14="http://schemas.microsoft.com/office/powerpoint/2010/main" val="28362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First-order problem solving resolves an issue for one patient, but does not reduce the systematic risk that exists for future patients. First-order problem solving is what we do every day: We find that something is not working, and we develop a workaround or a quick solution.</a:t>
            </a:r>
          </a:p>
          <a:p>
            <a:r>
              <a:rPr lang="en-US" sz="1200" kern="1200" dirty="0" smtClean="0">
                <a:solidFill>
                  <a:schemeClr val="tx1"/>
                </a:solidFill>
                <a:effectLst/>
                <a:latin typeface="+mn-lt"/>
                <a:ea typeface="+mn-ea"/>
                <a:cs typeface="+mn-cs"/>
              </a:rPr>
              <a:t>For example, if you are missing a required supply or piece of equipment, you may borrow it from another department or another room. While this fixes the immediate problem for your patient, it does not prevent the need for a future workaround. In fact, that workaround may actually harm another patient, now impacted by the missing supply or equipment. While the immediate fix may be heroic under emergent circumstances, it doesn’t prevent problems from happening in the future. The system remains the same, at risk for harming a patient.</a:t>
            </a:r>
          </a:p>
          <a:p>
            <a:r>
              <a:rPr lang="en-US" sz="1200" kern="1200" dirty="0" smtClean="0">
                <a:solidFill>
                  <a:schemeClr val="tx1"/>
                </a:solidFill>
                <a:effectLst/>
                <a:latin typeface="+mn-lt"/>
                <a:ea typeface="+mn-ea"/>
                <a:cs typeface="+mn-cs"/>
              </a:rPr>
              <a:t>Instead of relying on first-order problem solving, practice second-order problem solving. Second-order problem solving focuses on identifying system issues rather than one-time solutions. </a:t>
            </a:r>
          </a:p>
          <a:p>
            <a:r>
              <a:rPr lang="en-US" sz="1200" kern="1200" dirty="0" smtClean="0">
                <a:solidFill>
                  <a:schemeClr val="tx1"/>
                </a:solidFill>
                <a:effectLst/>
                <a:latin typeface="+mn-lt"/>
                <a:ea typeface="+mn-ea"/>
                <a:cs typeface="+mn-cs"/>
              </a:rPr>
              <a:t>In the example above, the reallocated equipment prevented harm for one patient. The next step recognizes that the system should not put clinicians in a situation where they must borrow from one area or patient to meet the needs of another.</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led to the need to search and borrow the missing supply or equipment?</a:t>
            </a:r>
          </a:p>
          <a:p>
            <a:r>
              <a:rPr lang="en-US" sz="1200" kern="1200" dirty="0" smtClean="0">
                <a:solidFill>
                  <a:schemeClr val="tx1"/>
                </a:solidFill>
                <a:effectLst/>
                <a:latin typeface="+mn-lt"/>
                <a:ea typeface="+mn-ea"/>
                <a:cs typeface="+mn-cs"/>
              </a:rPr>
              <a:t>What interventions can be put in place to ensure necessary supplies are available? </a:t>
            </a:r>
          </a:p>
          <a:p>
            <a:r>
              <a:rPr lang="en-US" sz="1200" b="1" kern="1200" dirty="0" smtClean="0">
                <a:solidFill>
                  <a:schemeClr val="tx1"/>
                </a:solidFill>
                <a:effectLst/>
                <a:latin typeface="+mn-lt"/>
                <a:ea typeface="+mn-ea"/>
                <a:cs typeface="+mn-cs"/>
              </a:rPr>
              <a:t>ACTIVITY:</a:t>
            </a:r>
          </a:p>
          <a:p>
            <a:r>
              <a:rPr lang="en-US" sz="1200" kern="1200" dirty="0" smtClean="0">
                <a:solidFill>
                  <a:schemeClr val="tx1"/>
                </a:solidFill>
                <a:effectLst/>
                <a:latin typeface="+mn-lt"/>
                <a:ea typeface="+mn-ea"/>
                <a:cs typeface="+mn-cs"/>
              </a:rPr>
              <a:t>What are your examples of first-order problem solving? </a:t>
            </a:r>
          </a:p>
          <a:p>
            <a:r>
              <a:rPr lang="en-US" sz="1200" kern="1200" dirty="0" smtClean="0">
                <a:solidFill>
                  <a:schemeClr val="tx1"/>
                </a:solidFill>
                <a:effectLst/>
                <a:latin typeface="+mn-lt"/>
                <a:ea typeface="+mn-ea"/>
                <a:cs typeface="+mn-cs"/>
              </a:rPr>
              <a:t>How can you translate this into second-order problem solving?</a:t>
            </a: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dirty="0"/>
          </a:p>
        </p:txBody>
      </p:sp>
    </p:spTree>
    <p:extLst>
      <p:ext uri="{BB962C8B-B14F-4D97-AF65-F5344CB8AC3E}">
        <p14:creationId xmlns:p14="http://schemas.microsoft.com/office/powerpoint/2010/main" val="1248813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Remember the people side of the intervention. Reconsider the renal transplant case study and the system of stamps or barcoding.  </a:t>
            </a:r>
          </a:p>
          <a:p>
            <a:r>
              <a:rPr lang="en-US" sz="1200" kern="1200" dirty="0" smtClean="0">
                <a:solidFill>
                  <a:schemeClr val="tx1"/>
                </a:solidFill>
                <a:effectLst/>
                <a:latin typeface="+mn-lt"/>
                <a:ea typeface="+mn-ea"/>
                <a:cs typeface="+mn-cs"/>
              </a:rPr>
              <a:t>Barcoding is a great technology, but what happens if the patient is barcoded incorrectly—that is, the barcode number assigned to a patient is really that for another patient? That barcode error may carry all the way through the process of care. A barcoding process to prevent blood transfusion is only as good as the operator using that system. </a:t>
            </a:r>
          </a:p>
          <a:p>
            <a:r>
              <a:rPr lang="en-US" sz="1200" kern="1200" dirty="0" smtClean="0">
                <a:solidFill>
                  <a:schemeClr val="tx1"/>
                </a:solidFill>
                <a:effectLst/>
                <a:latin typeface="+mn-lt"/>
                <a:ea typeface="+mn-ea"/>
                <a:cs typeface="+mn-cs"/>
              </a:rPr>
              <a:t>System automation can help people do their job better and improve consistency of care. Ensure that the new intervention blends into the current workflow so that it can serve its purpose: preventing harm to patients. </a:t>
            </a:r>
          </a:p>
          <a:p>
            <a:r>
              <a:rPr lang="en-US" sz="1200" kern="1200" dirty="0" smtClean="0">
                <a:solidFill>
                  <a:schemeClr val="tx1"/>
                </a:solidFill>
                <a:effectLst/>
                <a:latin typeface="+mn-lt"/>
                <a:ea typeface="+mn-ea"/>
                <a:cs typeface="+mn-cs"/>
              </a:rPr>
              <a:t>Consider all stakeholders who influence and impact the intervention.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Will there be resistance to the intervention?</a:t>
            </a:r>
          </a:p>
          <a:p>
            <a:r>
              <a:rPr lang="en-US" sz="1200" kern="1200" dirty="0" smtClean="0">
                <a:solidFill>
                  <a:schemeClr val="tx1"/>
                </a:solidFill>
                <a:effectLst/>
                <a:latin typeface="+mn-lt"/>
                <a:ea typeface="+mn-ea"/>
                <a:cs typeface="+mn-cs"/>
              </a:rPr>
              <a:t>Will it make the jobs of the operators easier or harder?</a:t>
            </a:r>
          </a:p>
          <a:p>
            <a:r>
              <a:rPr lang="en-US" sz="1200" kern="1200" dirty="0" smtClean="0">
                <a:solidFill>
                  <a:schemeClr val="tx1"/>
                </a:solidFill>
                <a:effectLst/>
                <a:latin typeface="+mn-lt"/>
                <a:ea typeface="+mn-ea"/>
                <a:cs typeface="+mn-cs"/>
              </a:rPr>
              <a:t>What education on the system is required?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Do not ignore the resisters. As difficult as they may seem, they usually offer kernels of truth. Take time to present plans and solicit their feedback; they may surprise you and make the intervention far stronger and achievable. Try to turn an intervention resister into an ally.</a:t>
            </a:r>
          </a:p>
          <a:p>
            <a:r>
              <a:rPr lang="en-US" sz="1200" kern="1200" dirty="0" smtClean="0">
                <a:solidFill>
                  <a:schemeClr val="tx1"/>
                </a:solidFill>
                <a:effectLst/>
                <a:latin typeface="+mn-lt"/>
                <a:ea typeface="+mn-ea"/>
                <a:cs typeface="+mn-cs"/>
              </a:rPr>
              <a:t>Create an action plan to get buy-in to the intervention.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are the stakeholders? </a:t>
            </a:r>
          </a:p>
          <a:p>
            <a:r>
              <a:rPr lang="en-US" sz="1200" kern="1200" dirty="0" smtClean="0">
                <a:solidFill>
                  <a:schemeClr val="tx1"/>
                </a:solidFill>
                <a:effectLst/>
                <a:latin typeface="+mn-lt"/>
                <a:ea typeface="+mn-ea"/>
                <a:cs typeface="+mn-cs"/>
              </a:rPr>
              <a:t>Who needs to be part of a successful decision-making process?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40</a:t>
            </a:fld>
            <a:endParaRPr lang="en-US" dirty="0"/>
          </a:p>
        </p:txBody>
      </p:sp>
    </p:spTree>
    <p:extLst>
      <p:ext uri="{BB962C8B-B14F-4D97-AF65-F5344CB8AC3E}">
        <p14:creationId xmlns:p14="http://schemas.microsoft.com/office/powerpoint/2010/main" val="3811440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It’s hard to get people engaged. It’s hard to get people involved in the process you want them to be involved in. People are busy. Lean on your surgical quality improvement team to overcome those real barriers and solve problems. Your interdisciplinary team can identify methods for engaging their colleagues. </a:t>
            </a:r>
          </a:p>
          <a:p>
            <a:r>
              <a:rPr lang="en-US" sz="1200" kern="1200" dirty="0" smtClean="0">
                <a:solidFill>
                  <a:schemeClr val="tx1"/>
                </a:solidFill>
                <a:effectLst/>
                <a:latin typeface="+mn-lt"/>
                <a:ea typeface="+mn-ea"/>
                <a:cs typeface="+mn-cs"/>
              </a:rPr>
              <a:t>Inform all interested parties about the details of the intervention. Ensure there is thorough understanding with no ambiguity regarding the intervention. If people walk away and aren’t sure about the expectations, the intervention will fail.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Is the intervention being carried out consistently?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For example, imagine your team implements a new process to reduce a serious system defect. Training was conducted over a weeklong period during the day shift. Three weeks after implementation, data show that the intervention is only used 40 percent of the time. In addition to the relative lack of awareness with the night shift, the day shift has not achieved consistent implementation either.  Identify the reasons behind the inconsistency and perhaps schedule a training event more conducive to all staff members. </a:t>
            </a:r>
          </a:p>
          <a:p>
            <a:r>
              <a:rPr lang="en-US" sz="1200" kern="1200" dirty="0" smtClean="0">
                <a:solidFill>
                  <a:schemeClr val="tx1"/>
                </a:solidFill>
                <a:effectLst/>
                <a:latin typeface="+mn-lt"/>
                <a:ea typeface="+mn-ea"/>
                <a:cs typeface="+mn-cs"/>
              </a:rPr>
              <a:t>Create workflow changes and process changes to ensure consistent implementation of the intervention.</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41</a:t>
            </a:fld>
            <a:endParaRPr lang="en-US" dirty="0"/>
          </a:p>
        </p:txBody>
      </p:sp>
    </p:spTree>
    <p:extLst>
      <p:ext uri="{BB962C8B-B14F-4D97-AF65-F5344CB8AC3E}">
        <p14:creationId xmlns:p14="http://schemas.microsoft.com/office/powerpoint/2010/main" val="3811440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will you know the risks were reduced? </a:t>
            </a:r>
          </a:p>
          <a:p>
            <a:r>
              <a:rPr lang="en-US" sz="1200" kern="1200" dirty="0" smtClean="0">
                <a:solidFill>
                  <a:schemeClr val="tx1"/>
                </a:solidFill>
                <a:effectLst/>
                <a:latin typeface="+mn-lt"/>
                <a:ea typeface="+mn-ea"/>
                <a:cs typeface="+mn-cs"/>
              </a:rPr>
              <a:t>How will you know your interventions worked? </a:t>
            </a:r>
          </a:p>
          <a:p>
            <a:r>
              <a:rPr lang="en-US" sz="1200" kern="1200" dirty="0" smtClean="0">
                <a:solidFill>
                  <a:schemeClr val="tx1"/>
                </a:solidFill>
                <a:effectLst/>
                <a:latin typeface="+mn-lt"/>
                <a:ea typeface="+mn-ea"/>
                <a:cs typeface="+mn-cs"/>
              </a:rPr>
              <a:t>Are they being implemented consistently and as intended? </a:t>
            </a:r>
          </a:p>
          <a:p>
            <a:r>
              <a:rPr lang="en-US" sz="1200" kern="1200" dirty="0" smtClean="0">
                <a:solidFill>
                  <a:schemeClr val="tx1"/>
                </a:solidFill>
                <a:effectLst/>
                <a:latin typeface="+mn-lt"/>
                <a:ea typeface="+mn-ea"/>
                <a:cs typeface="+mn-cs"/>
              </a:rPr>
              <a:t>Do your staff members, including your stakeholders, know about the intervention?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examining whether the defects were reduced, remember to ask the frontline staff and stakeholders. While subjective evaluations can provide valuable qualitative information, focus on data-driven quantitative metrics for evidence that the risk of the defect reoccurring has been reduced.</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42</a:t>
            </a:fld>
            <a:endParaRPr lang="en-US" dirty="0"/>
          </a:p>
        </p:txBody>
      </p:sp>
    </p:spTree>
    <p:extLst>
      <p:ext uri="{BB962C8B-B14F-4D97-AF65-F5344CB8AC3E}">
        <p14:creationId xmlns:p14="http://schemas.microsoft.com/office/powerpoint/2010/main" val="3811440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Plan how you will measure success. In the case of reducing central line-associated bloodstream infections or catheter-associated urinary tract infections, measure the outcome rates of these events.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Did they decline or increase?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However, interventions to reduce wrong-site surgeries may take years of collecting data before it is clear whether the intervention is effective. Frankly, wrong-site surgeries are too important a defect to merely hope for success. Other interventions may not take as long. </a:t>
            </a:r>
          </a:p>
          <a:p>
            <a:r>
              <a:rPr lang="en-US" sz="1200" kern="1200" dirty="0" smtClean="0">
                <a:solidFill>
                  <a:schemeClr val="tx1"/>
                </a:solidFill>
                <a:effectLst/>
                <a:latin typeface="+mn-lt"/>
                <a:ea typeface="+mn-ea"/>
                <a:cs typeface="+mn-cs"/>
              </a:rPr>
              <a:t>Develop an audit plan to track measures that will identify whether the risks for defects have been reduced. For example, if you want to measure how often patients maintain normothermia to prevent surgical-site infection, audit 30 patients once a month. Track the progress of the intervention month by month to determine progress. In the first month, you learn that only 15 out of 30 patients had the proper body temperature. Then, you tweak the intervention and audit again.  Be prepared that much iteration may be necessary to achieve consistency.</a:t>
            </a:r>
          </a:p>
          <a:p>
            <a:r>
              <a:rPr lang="en-US" sz="1200" kern="1200" dirty="0" smtClean="0">
                <a:solidFill>
                  <a:schemeClr val="tx1"/>
                </a:solidFill>
                <a:effectLst/>
                <a:latin typeface="+mn-lt"/>
                <a:ea typeface="+mn-ea"/>
                <a:cs typeface="+mn-cs"/>
              </a:rPr>
              <a:t>Implement an audit plan so you don’t drown in data collection. Select a sample of cases to follow over time. Collect baseline data to see if the intervention is reducing or increasing the risk for defect. </a:t>
            </a:r>
          </a:p>
          <a:p>
            <a:r>
              <a:rPr lang="en-US" sz="1200" kern="1200" dirty="0" smtClean="0">
                <a:solidFill>
                  <a:schemeClr val="tx1"/>
                </a:solidFill>
                <a:effectLst/>
                <a:latin typeface="+mn-lt"/>
                <a:ea typeface="+mn-ea"/>
                <a:cs typeface="+mn-cs"/>
              </a:rPr>
              <a:t>After completing audits, share the data with your surgical quality improvement team and your senior executives. Also, provide feedback to your frontline staff. Post the data to bulletin boards. Share the data publicly. Keep your staff engaged; let all stakeholders know their efforts are working.</a:t>
            </a:r>
          </a:p>
          <a:p>
            <a:r>
              <a:rPr lang="en-US" sz="1200" kern="1200" dirty="0" smtClean="0">
                <a:solidFill>
                  <a:schemeClr val="tx1"/>
                </a:solidFill>
                <a:effectLst/>
                <a:latin typeface="+mn-lt"/>
                <a:ea typeface="+mn-ea"/>
                <a:cs typeface="+mn-cs"/>
              </a:rPr>
              <a:t>Review the Learning from Defects process. If you are not achieving the results you want, start again. Review the original defect. Review what happened, why it happened, and what interventions were put in place. Review the brainstorming notes. Follow these steps to identify if the intervention reduced the risk for defect. Identify any new information and secondary defects introduced by the new intervention. This is an iterative process.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43</a:t>
            </a:fld>
            <a:endParaRPr lang="en-US" dirty="0"/>
          </a:p>
        </p:txBody>
      </p:sp>
    </p:spTree>
    <p:extLst>
      <p:ext uri="{BB962C8B-B14F-4D97-AF65-F5344CB8AC3E}">
        <p14:creationId xmlns:p14="http://schemas.microsoft.com/office/powerpoint/2010/main" val="12679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Identify and document your measure of success. Include baseline data and post-intervention data in your intervention evaluation plan. Outline your data collection and audit plans: the frequency of the collection or the audit and the sample size.</a:t>
            </a:r>
          </a:p>
          <a:p>
            <a:r>
              <a:rPr lang="en-US" sz="1200" kern="1200" dirty="0" smtClean="0">
                <a:solidFill>
                  <a:schemeClr val="tx1"/>
                </a:solidFill>
                <a:effectLst/>
                <a:latin typeface="+mn-lt"/>
                <a:ea typeface="+mn-ea"/>
                <a:cs typeface="+mn-cs"/>
              </a:rPr>
              <a:t>Audits and evaluations require feedback to be impactful and meaningful. Share your findings with the surgical department leadership as well as your frontline providers.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44</a:t>
            </a:fld>
            <a:endParaRPr lang="en-US" dirty="0"/>
          </a:p>
        </p:txBody>
      </p:sp>
    </p:spTree>
    <p:extLst>
      <p:ext uri="{BB962C8B-B14F-4D97-AF65-F5344CB8AC3E}">
        <p14:creationId xmlns:p14="http://schemas.microsoft.com/office/powerpoint/2010/main" val="12679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AY: </a:t>
            </a:r>
          </a:p>
          <a:p>
            <a:r>
              <a:rPr lang="en-US" sz="1200" kern="1200" dirty="0" smtClean="0">
                <a:solidFill>
                  <a:schemeClr val="tx1"/>
                </a:solidFill>
                <a:effectLst/>
                <a:latin typeface="+mn-lt"/>
                <a:ea typeface="+mn-ea"/>
                <a:cs typeface="+mn-cs"/>
              </a:rPr>
              <a:t>Celebrate and share improvements with your frontline staff.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is the next patient going to be harmed? </a:t>
            </a:r>
          </a:p>
          <a:p>
            <a:r>
              <a:rPr lang="en-US" sz="1200" kern="1200" dirty="0" smtClean="0">
                <a:solidFill>
                  <a:schemeClr val="tx1"/>
                </a:solidFill>
                <a:effectLst/>
                <a:latin typeface="+mn-lt"/>
                <a:ea typeface="+mn-ea"/>
                <a:cs typeface="+mn-cs"/>
              </a:rPr>
              <a:t>What can I do to prevent that harm? </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Analyze a defect once every quarter or every month, depending on what your team can do. When you’ve resolved a defect, begin working on another. Capitalize on one success and the resulting team momentum. This continuous effort to reduce risk for patient harm improves your unit’s culture of safety. When providers see improvement, gain a voice, and see their concerns about patient harm ignite change, they remain engaged and eager to make more improvements.</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45</a:t>
            </a:fld>
            <a:endParaRPr lang="en-US" dirty="0"/>
          </a:p>
        </p:txBody>
      </p:sp>
    </p:spTree>
    <p:extLst>
      <p:ext uri="{BB962C8B-B14F-4D97-AF65-F5344CB8AC3E}">
        <p14:creationId xmlns:p14="http://schemas.microsoft.com/office/powerpoint/2010/main" val="12679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Make the Staff Safety Assessment available all the time. Place it in a folder and tack it to the bulletin board or provide a box in a central location. Encourage staff to complete the survey anytime they see a safety problem. Make it an ongoing process by asking staff to complete this assessment frequently. Build it into your workflow. It engages your frontline staff and changes the culture of safety.</a:t>
            </a:r>
          </a:p>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Have you asked your frontline staff the two questions of the Staff Safety Assessment?  </a:t>
            </a:r>
          </a:p>
          <a:p>
            <a:r>
              <a:rPr lang="en-US" sz="1200" kern="1200" dirty="0" smtClean="0">
                <a:solidFill>
                  <a:schemeClr val="tx1"/>
                </a:solidFill>
                <a:effectLst/>
                <a:latin typeface="+mn-lt"/>
                <a:ea typeface="+mn-ea"/>
                <a:cs typeface="+mn-cs"/>
              </a:rPr>
              <a:t>How often do you ask your staff?</a:t>
            </a:r>
          </a:p>
          <a:p>
            <a:r>
              <a:rPr lang="en-US" sz="1200" kern="1200" dirty="0" smtClean="0">
                <a:solidFill>
                  <a:schemeClr val="tx1"/>
                </a:solidFill>
                <a:effectLst/>
                <a:latin typeface="+mn-lt"/>
                <a:ea typeface="+mn-ea"/>
                <a:cs typeface="+mn-cs"/>
              </a:rPr>
              <a:t>How often do you review the responses?</a:t>
            </a:r>
          </a:p>
          <a:p>
            <a:r>
              <a:rPr lang="en-US" sz="1200" b="1" kern="1200" dirty="0" smtClean="0">
                <a:solidFill>
                  <a:schemeClr val="tx1"/>
                </a:solidFill>
                <a:effectLst/>
                <a:latin typeface="+mn-lt"/>
                <a:ea typeface="+mn-ea"/>
                <a:cs typeface="+mn-cs"/>
              </a:rPr>
              <a:t>NOTE:</a:t>
            </a:r>
          </a:p>
          <a:p>
            <a:r>
              <a:rPr lang="en-US" sz="1200" kern="1200" smtClean="0">
                <a:solidFill>
                  <a:schemeClr val="tx1"/>
                </a:solidFill>
                <a:effectLst/>
                <a:latin typeface="+mn-lt"/>
                <a:ea typeface="+mn-ea"/>
                <a:cs typeface="+mn-cs"/>
              </a:rPr>
              <a:t>The PSSA (Perioperative Staff Safety Assessment) features two questions:</a:t>
            </a:r>
          </a:p>
          <a:p>
            <a:pPr lvl="0"/>
            <a:r>
              <a:rPr lang="en-US" sz="1200" kern="120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is the next patient going to get an SSI?</a:t>
            </a:r>
          </a:p>
          <a:p>
            <a:pPr lvl="0"/>
            <a:r>
              <a:rPr lang="en-US" sz="1200" kern="1200" dirty="0" smtClean="0">
                <a:solidFill>
                  <a:schemeClr val="tx1"/>
                </a:solidFill>
                <a:effectLst/>
                <a:latin typeface="+mn-lt"/>
                <a:ea typeface="+mn-ea"/>
                <a:cs typeface="+mn-cs"/>
              </a:rPr>
              <a:t>What can I do to prevent that SSI?</a:t>
            </a:r>
          </a:p>
          <a:p>
            <a:r>
              <a:rPr lang="en-US" sz="1200" kern="1200" dirty="0" smtClean="0">
                <a:solidFill>
                  <a:schemeClr val="tx1"/>
                </a:solidFill>
                <a:effectLst/>
                <a:latin typeface="+mn-lt"/>
                <a:ea typeface="+mn-ea"/>
                <a:cs typeface="+mn-cs"/>
              </a:rPr>
              <a:t>Use either the SSA or the PSSA depending on the goals of your surgical quality improvement team.</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46</a:t>
            </a:fld>
            <a:endParaRPr lang="en-US" dirty="0"/>
          </a:p>
        </p:txBody>
      </p:sp>
    </p:spTree>
    <p:extLst>
      <p:ext uri="{BB962C8B-B14F-4D97-AF65-F5344CB8AC3E}">
        <p14:creationId xmlns:p14="http://schemas.microsoft.com/office/powerpoint/2010/main" val="1499084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Review the Learning from Defects tool with your team. </a:t>
            </a:r>
          </a:p>
          <a:p>
            <a:r>
              <a:rPr lang="en-US" sz="1200" kern="1200" dirty="0" smtClean="0">
                <a:solidFill>
                  <a:schemeClr val="tx1"/>
                </a:solidFill>
                <a:effectLst/>
                <a:latin typeface="+mn-lt"/>
                <a:ea typeface="+mn-ea"/>
                <a:cs typeface="+mn-cs"/>
              </a:rPr>
              <a:t>Prioritize all defects, and then select a defect to address. </a:t>
            </a:r>
          </a:p>
          <a:p>
            <a:r>
              <a:rPr lang="en-US" sz="1200" kern="1200" dirty="0" smtClean="0">
                <a:solidFill>
                  <a:schemeClr val="tx1"/>
                </a:solidFill>
                <a:effectLst/>
                <a:latin typeface="+mn-lt"/>
                <a:ea typeface="+mn-ea"/>
                <a:cs typeface="+mn-cs"/>
              </a:rPr>
              <a:t>Select at least one defect per month to begin resolving. </a:t>
            </a:r>
          </a:p>
          <a:p>
            <a:r>
              <a:rPr lang="en-US" sz="1200" kern="1200" dirty="0" smtClean="0">
                <a:solidFill>
                  <a:schemeClr val="tx1"/>
                </a:solidFill>
                <a:effectLst/>
                <a:latin typeface="+mn-lt"/>
                <a:ea typeface="+mn-ea"/>
                <a:cs typeface="+mn-cs"/>
              </a:rPr>
              <a:t>Consider using the surgical morbidity and mortality conferences as a venue for sharing your stories. </a:t>
            </a:r>
          </a:p>
          <a:p>
            <a:r>
              <a:rPr lang="en-US" sz="1200" kern="1200" dirty="0" smtClean="0">
                <a:solidFill>
                  <a:schemeClr val="tx1"/>
                </a:solidFill>
                <a:effectLst/>
                <a:latin typeface="+mn-lt"/>
                <a:ea typeface="+mn-ea"/>
                <a:cs typeface="+mn-cs"/>
              </a:rPr>
              <a:t>Show your staff that you’ve reduced the risks for patient harm. </a:t>
            </a:r>
          </a:p>
          <a:p>
            <a:r>
              <a:rPr lang="en-US" sz="1200" kern="1200" dirty="0" smtClean="0">
                <a:solidFill>
                  <a:schemeClr val="tx1"/>
                </a:solidFill>
                <a:effectLst/>
                <a:latin typeface="+mn-lt"/>
                <a:ea typeface="+mn-ea"/>
                <a:cs typeface="+mn-cs"/>
              </a:rPr>
              <a:t>Provide evidence of improvements for your entire staff and senior leadership. Thank them for their efforts.</a:t>
            </a:r>
          </a:p>
          <a:p>
            <a:r>
              <a:rPr lang="en-US" sz="1200" kern="1200" dirty="0" smtClean="0">
                <a:solidFill>
                  <a:schemeClr val="tx1"/>
                </a:solidFill>
                <a:effectLst/>
                <a:latin typeface="+mn-lt"/>
                <a:ea typeface="+mn-ea"/>
                <a:cs typeface="+mn-cs"/>
              </a:rPr>
              <a:t>Share these efforts and results. Share stories of reduced risk or the positive impact to patients.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47</a:t>
            </a:fld>
            <a:endParaRPr lang="en-US" dirty="0"/>
          </a:p>
        </p:txBody>
      </p:sp>
    </p:spTree>
    <p:extLst>
      <p:ext uri="{BB962C8B-B14F-4D97-AF65-F5344CB8AC3E}">
        <p14:creationId xmlns:p14="http://schemas.microsoft.com/office/powerpoint/2010/main" val="3334937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48</a:t>
            </a:fld>
            <a:endParaRPr lang="en-US" dirty="0"/>
          </a:p>
        </p:txBody>
      </p:sp>
    </p:spTree>
    <p:extLst>
      <p:ext uri="{BB962C8B-B14F-4D97-AF65-F5344CB8AC3E}">
        <p14:creationId xmlns:p14="http://schemas.microsoft.com/office/powerpoint/2010/main" val="3808759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49</a:t>
            </a:fld>
            <a:endParaRPr lang="en-US" dirty="0"/>
          </a:p>
        </p:txBody>
      </p:sp>
    </p:spTree>
    <p:extLst>
      <p:ext uri="{BB962C8B-B14F-4D97-AF65-F5344CB8AC3E}">
        <p14:creationId xmlns:p14="http://schemas.microsoft.com/office/powerpoint/2010/main" val="380875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First-order problem solving doesn’t encourage a positive patient safety culture. In fact, it often leaves staff frustrated and feeling that the system isn’t working.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do they have to rely on a temporary procedure to take care of a patient? </a:t>
            </a:r>
          </a:p>
          <a:p>
            <a:r>
              <a:rPr lang="en-US" sz="1200" kern="1200" dirty="0" smtClean="0">
                <a:solidFill>
                  <a:schemeClr val="tx1"/>
                </a:solidFill>
                <a:effectLst/>
                <a:latin typeface="+mn-lt"/>
                <a:ea typeface="+mn-ea"/>
                <a:cs typeface="+mn-cs"/>
              </a:rPr>
              <a:t>Does the same fix happen for all patients, all caregivers, and all shifts? </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Second-order problem solving addresses future needs and improves the overall patient safety culture.</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230887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What is a defect?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 defect is anything you do not want to have happen again or ever have happen, even if it hasn’t happened yet. A defect can be a specific harm to a patient. A defect is also something that the nurses or the surgeons find frustrating, because it affects their workflow and could lead to future patient harm.</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Can you give an example of a defect in your unit?</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dirty="0"/>
          </a:p>
        </p:txBody>
      </p:sp>
    </p:spTree>
    <p:extLst>
      <p:ext uri="{BB962C8B-B14F-4D97-AF65-F5344CB8AC3E}">
        <p14:creationId xmlns:p14="http://schemas.microsoft.com/office/powerpoint/2010/main" val="353121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Historically, defects in medicine have been subject to accusation, criticism, and denial. In fact, James Reason in his seminal book Human Error, published in 1990, pointed out that individuals are not to blame for system defects. He wrote that rather than being the main instigators of an accident, operators or the frontline staff members are the inheritors of system defects.</a:t>
            </a:r>
          </a:p>
          <a:p>
            <a:r>
              <a:rPr lang="en-US" sz="1200" kern="1200" dirty="0" smtClean="0">
                <a:solidFill>
                  <a:schemeClr val="tx1"/>
                </a:solidFill>
                <a:effectLst/>
                <a:latin typeface="+mn-lt"/>
                <a:ea typeface="+mn-ea"/>
                <a:cs typeface="+mn-cs"/>
              </a:rPr>
              <a:t>When it appears that an individual has made a mistake, review the system; how did that individual get into the position where the mistake occurred? No one comes to work with the intent to harm a patient. We want to help patients. Your colleagues want to help people get better. So, first look at the system and analyze why the mistake occurred. This is an essential component of the Learning From Defects process. It moves away from accusatory mentality and toward a systems approach.</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309206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You can find defects in many places. Adverse event reporting systems are common in hospitals. Sentinel events, as defined by the Joint Commission, or any claims data from your legal department provide high-profile defects. Infection rates from hospital epidemiology and infection prevention also present known complications.</a:t>
            </a:r>
          </a:p>
          <a:p>
            <a:r>
              <a:rPr lang="en-US" sz="1200" kern="1200" dirty="0" smtClean="0">
                <a:solidFill>
                  <a:schemeClr val="tx1"/>
                </a:solidFill>
                <a:effectLst/>
                <a:latin typeface="+mn-lt"/>
                <a:ea typeface="+mn-ea"/>
                <a:cs typeface="+mn-cs"/>
              </a:rPr>
              <a:t>But the most effective way to identify defects, particularly in a localized environment like the operating room, also empowers your frontline providers. Ask them. The Perioperative Staff Safety Assessment (PSSA) is a simple two-question survey. As a reminder, the two questions are listed: </a:t>
            </a:r>
          </a:p>
          <a:p>
            <a:r>
              <a:rPr lang="en-US" sz="1200" kern="1200" dirty="0" smtClean="0">
                <a:solidFill>
                  <a:schemeClr val="tx1"/>
                </a:solidFill>
                <a:effectLst/>
                <a:latin typeface="+mn-lt"/>
                <a:ea typeface="+mn-ea"/>
                <a:cs typeface="+mn-cs"/>
              </a:rPr>
              <a:t>1) How will the next patient be harmed or get a surgical site infection (SSI)?</a:t>
            </a:r>
          </a:p>
          <a:p>
            <a:r>
              <a:rPr lang="en-US" sz="1200" kern="1200" dirty="0" smtClean="0">
                <a:solidFill>
                  <a:schemeClr val="tx1"/>
                </a:solidFill>
                <a:effectLst/>
                <a:latin typeface="+mn-lt"/>
                <a:ea typeface="+mn-ea"/>
                <a:cs typeface="+mn-cs"/>
              </a:rPr>
              <a:t>2) What can you do to prevent this harm or SSI? </a:t>
            </a:r>
          </a:p>
          <a:p>
            <a:r>
              <a:rPr lang="en-US" sz="1200" kern="1200" dirty="0" smtClean="0">
                <a:solidFill>
                  <a:schemeClr val="tx1"/>
                </a:solidFill>
                <a:effectLst/>
                <a:latin typeface="+mn-lt"/>
                <a:ea typeface="+mn-ea"/>
                <a:cs typeface="+mn-cs"/>
              </a:rPr>
              <a:t>The PSSA adapts the Staff Safety Assessment by adding SSI. It can be administered at any frequency and with any level of technology that suits your unit and team: electronic surveys each quarter (high-tech) to always-available suggestion box style (low-tech).</a:t>
            </a:r>
          </a:p>
          <a:p>
            <a:r>
              <a:rPr lang="en-US" sz="1200"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your operating room technicians, ask your operating room nurses, ask your anesthesiologists: How are we going to harm the next patient?  Or if your team is focused on SSIs: How is the next patient going to get an SSI? What can we do locally with our frontline staff in our unit to prevent or minimize that harm?</a:t>
            </a:r>
          </a:p>
          <a:p>
            <a:r>
              <a:rPr lang="en-US" sz="1200" kern="1200" dirty="0" smtClean="0">
                <a:solidFill>
                  <a:schemeClr val="tx1"/>
                </a:solidFill>
                <a:effectLst/>
                <a:latin typeface="+mn-lt"/>
                <a:ea typeface="+mn-ea"/>
                <a:cs typeface="+mn-cs"/>
              </a:rPr>
              <a:t>Adverse reporting systems, sentinel events, and claims data are reactive—the unfortunate event has already occurred. The PSSA is proactive. It asks frontline providers to think ahead and taps into their wisdom to prevent patient harm from happening.</a:t>
            </a:r>
          </a:p>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Who has administered the Staff Safety Assessment to their frontline staff?  </a:t>
            </a:r>
          </a:p>
          <a:p>
            <a:r>
              <a:rPr lang="en-US" sz="1200" kern="1200" dirty="0" smtClean="0">
                <a:solidFill>
                  <a:schemeClr val="tx1"/>
                </a:solidFill>
                <a:effectLst/>
                <a:latin typeface="+mn-lt"/>
                <a:ea typeface="+mn-ea"/>
                <a:cs typeface="+mn-cs"/>
              </a:rPr>
              <a:t>If you have administered it, have you started to work on a defect identified?</a:t>
            </a:r>
            <a:endParaRPr lang="en-US" dirty="0" smtClean="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206329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Learning From Defects tool asks four main questions:</a:t>
            </a:r>
          </a:p>
          <a:p>
            <a:pPr lvl="0"/>
            <a:r>
              <a:rPr lang="en-US" sz="1200" kern="1200" dirty="0" smtClean="0">
                <a:solidFill>
                  <a:schemeClr val="tx1"/>
                </a:solidFill>
                <a:effectLst/>
                <a:latin typeface="+mn-lt"/>
                <a:ea typeface="+mn-ea"/>
                <a:cs typeface="+mn-cs"/>
              </a:rPr>
              <a:t>What happened? </a:t>
            </a:r>
          </a:p>
          <a:p>
            <a:pPr lvl="0"/>
            <a:r>
              <a:rPr lang="en-US" sz="1200" kern="1200" dirty="0" smtClean="0">
                <a:solidFill>
                  <a:schemeClr val="tx1"/>
                </a:solidFill>
                <a:effectLst/>
                <a:latin typeface="+mn-lt"/>
                <a:ea typeface="+mn-ea"/>
                <a:cs typeface="+mn-cs"/>
              </a:rPr>
              <a:t>Why did it happen? </a:t>
            </a:r>
          </a:p>
          <a:p>
            <a:pPr lvl="0"/>
            <a:r>
              <a:rPr lang="en-US" sz="1200" kern="1200" dirty="0" smtClean="0">
                <a:solidFill>
                  <a:schemeClr val="tx1"/>
                </a:solidFill>
                <a:effectLst/>
                <a:latin typeface="+mn-lt"/>
                <a:ea typeface="+mn-ea"/>
                <a:cs typeface="+mn-cs"/>
              </a:rPr>
              <a:t>How will you reduce the risk of it happening again? </a:t>
            </a:r>
          </a:p>
          <a:p>
            <a:r>
              <a:rPr lang="en-US" sz="1200" kern="1200" dirty="0" smtClean="0">
                <a:solidFill>
                  <a:schemeClr val="tx1"/>
                </a:solidFill>
                <a:effectLst/>
                <a:latin typeface="+mn-lt"/>
                <a:ea typeface="+mn-ea"/>
                <a:cs typeface="+mn-cs"/>
              </a:rPr>
              <a:t>How will you know the risk is reduced?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286009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Learning From Defects    </a:t>
            </a:r>
            <a:fld id="{3E80E6E2-A2C9-4C22-9509-24FA37342BF8}" type="slidenum">
              <a:rPr lang="en-US" smtClean="0"/>
              <a:pPr/>
              <a:t>‹#›</a:t>
            </a:fld>
            <a:endParaRPr lang="en-US" dirty="0"/>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Box 8"/>
          <p:cNvSpPr txBox="1"/>
          <p:nvPr userDrawn="1"/>
        </p:nvSpPr>
        <p:spPr>
          <a:xfrm>
            <a:off x="381000" y="6542398"/>
            <a:ext cx="3488776" cy="276999"/>
          </a:xfrm>
          <a:prstGeom prst="rect">
            <a:avLst/>
          </a:prstGeom>
          <a:noFill/>
        </p:spPr>
        <p:txBody>
          <a:bodyPr wrap="none" rtlCol="0" anchor="b">
            <a:spAutoFit/>
          </a:bodyPr>
          <a:lstStyle/>
          <a:p>
            <a:r>
              <a:rPr lang="en-US" sz="1200" dirty="0" smtClean="0">
                <a:solidFill>
                  <a:schemeClr val="bg1">
                    <a:lumMod val="50000"/>
                  </a:schemeClr>
                </a:solidFill>
                <a:latin typeface="Calibri"/>
                <a:cs typeface="Calibri"/>
              </a:rPr>
              <a:t>AHRQ Safety Program For Surgery – Implementation </a:t>
            </a:r>
            <a:endParaRPr lang="en-US" sz="1200" dirty="0">
              <a:solidFill>
                <a:schemeClr val="bg1">
                  <a:lumMod val="50000"/>
                </a:schemeClr>
              </a:solidFill>
              <a:latin typeface="Calibri"/>
              <a:cs typeface="Calibri"/>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Word_Document3.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81000" y="2396836"/>
            <a:ext cx="8077200" cy="1302327"/>
          </a:xfrm>
        </p:spPr>
        <p:txBody>
          <a:bodyPr>
            <a:noAutofit/>
          </a:bodyPr>
          <a:lstStyle/>
          <a:p>
            <a:pPr marL="0" indent="0" algn="ctr">
              <a:spcBef>
                <a:spcPts val="0"/>
              </a:spcBef>
              <a:buNone/>
            </a:pPr>
            <a:r>
              <a:rPr lang="en-US" sz="4000" b="0" dirty="0" smtClean="0"/>
              <a:t>Learning From Defects </a:t>
            </a:r>
          </a:p>
          <a:p>
            <a:pPr marL="0" indent="0" algn="ctr">
              <a:spcBef>
                <a:spcPts val="0"/>
              </a:spcBef>
              <a:buNone/>
            </a:pPr>
            <a:r>
              <a:rPr lang="en-US" sz="4000" b="0" dirty="0" smtClean="0"/>
              <a:t>Through Sensemaking</a:t>
            </a:r>
            <a:endParaRPr lang="en-US" sz="4000" b="0" dirty="0"/>
          </a:p>
        </p:txBody>
      </p:sp>
      <p:sp>
        <p:nvSpPr>
          <p:cNvPr id="5" name="Subtitle 1"/>
          <p:cNvSpPr txBox="1">
            <a:spLocks/>
          </p:cNvSpPr>
          <p:nvPr/>
        </p:nvSpPr>
        <p:spPr>
          <a:xfrm>
            <a:off x="723900" y="304800"/>
            <a:ext cx="7696200" cy="1752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spcAft>
                <a:spcPts val="600"/>
              </a:spcAft>
            </a:pPr>
            <a:r>
              <a:rPr lang="en-US" sz="4000" dirty="0" smtClean="0">
                <a:solidFill>
                  <a:schemeClr val="bg1"/>
                </a:solidFill>
              </a:rPr>
              <a:t>AHRQ Safety Program for Surgery</a:t>
            </a:r>
          </a:p>
          <a:p>
            <a:pPr algn="ctr">
              <a:spcBef>
                <a:spcPts val="0"/>
              </a:spcBef>
              <a:spcAft>
                <a:spcPts val="1800"/>
              </a:spcAft>
            </a:pPr>
            <a:r>
              <a:rPr lang="en-US" sz="2800" dirty="0" smtClean="0">
                <a:solidFill>
                  <a:schemeClr val="bg1"/>
                </a:solidFill>
              </a:rPr>
              <a:t>Implementation</a:t>
            </a:r>
            <a:r>
              <a:rPr lang="en-US" sz="4000" dirty="0" smtClean="0">
                <a:solidFill>
                  <a:schemeClr val="bg1"/>
                </a:solidFill>
              </a:rPr>
              <a:t> </a:t>
            </a:r>
            <a:endParaRPr lang="en-US" sz="4800" dirty="0">
              <a:solidFill>
                <a:schemeClr val="bg1"/>
              </a:solidFill>
            </a:endParaRPr>
          </a:p>
        </p:txBody>
      </p:sp>
      <p:sp>
        <p:nvSpPr>
          <p:cNvPr id="6" name="TextBox 5"/>
          <p:cNvSpPr txBox="1"/>
          <p:nvPr/>
        </p:nvSpPr>
        <p:spPr>
          <a:xfrm>
            <a:off x="6705600" y="5410200"/>
            <a:ext cx="1967205" cy="400110"/>
          </a:xfrm>
          <a:prstGeom prst="rect">
            <a:avLst/>
          </a:prstGeom>
          <a:noFill/>
        </p:spPr>
        <p:txBody>
          <a:bodyPr wrap="none" rtlCol="0">
            <a:spAutoFit/>
          </a:bodyPr>
          <a:lstStyle/>
          <a:p>
            <a:pPr algn="r"/>
            <a:r>
              <a:rPr lang="en-US" sz="1000" dirty="0" smtClean="0"/>
              <a:t>AHRQ Pub. No. 16(18)-0004-15-EF</a:t>
            </a:r>
          </a:p>
          <a:p>
            <a:pPr algn="r"/>
            <a:r>
              <a:rPr lang="en-US" sz="1000" dirty="0" smtClean="0"/>
              <a:t>December 2017</a:t>
            </a:r>
            <a:endParaRPr lang="en-US" sz="1000" dirty="0"/>
          </a:p>
        </p:txBody>
      </p:sp>
    </p:spTree>
    <p:extLst>
      <p:ext uri="{BB962C8B-B14F-4D97-AF65-F5344CB8AC3E}">
        <p14:creationId xmlns:p14="http://schemas.microsoft.com/office/powerpoint/2010/main" val="27154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Use the LFD Tool?</a:t>
            </a:r>
            <a:endParaRPr lang="en-US" dirty="0"/>
          </a:p>
        </p:txBody>
      </p:sp>
      <p:sp>
        <p:nvSpPr>
          <p:cNvPr id="3" name="Content Placeholder 2"/>
          <p:cNvSpPr>
            <a:spLocks noGrp="1"/>
          </p:cNvSpPr>
          <p:nvPr>
            <p:ph idx="1"/>
          </p:nvPr>
        </p:nvSpPr>
        <p:spPr/>
        <p:txBody>
          <a:bodyPr>
            <a:normAutofit/>
          </a:bodyPr>
          <a:lstStyle/>
          <a:p>
            <a:r>
              <a:rPr lang="en-US" sz="2800" dirty="0"/>
              <a:t>Core CUSP team guides </a:t>
            </a:r>
            <a:r>
              <a:rPr lang="en-US" sz="2800" dirty="0" smtClean="0"/>
              <a:t>the process with LFD tool</a:t>
            </a:r>
            <a:endParaRPr lang="en-US" sz="2800" dirty="0"/>
          </a:p>
          <a:p>
            <a:pPr lvl="1"/>
            <a:r>
              <a:rPr lang="en-US" sz="2400" dirty="0"/>
              <a:t>CUSP Facilitator</a:t>
            </a:r>
          </a:p>
          <a:p>
            <a:pPr lvl="1"/>
            <a:r>
              <a:rPr lang="en-US" sz="2400" dirty="0"/>
              <a:t>CUSP Champion</a:t>
            </a:r>
          </a:p>
          <a:p>
            <a:pPr lvl="1"/>
            <a:r>
              <a:rPr lang="en-US" sz="2400" dirty="0"/>
              <a:t>Unit Manager</a:t>
            </a:r>
          </a:p>
          <a:p>
            <a:pPr lvl="1"/>
            <a:r>
              <a:rPr lang="en-US" sz="2400" dirty="0"/>
              <a:t>Provider Champion</a:t>
            </a:r>
          </a:p>
          <a:p>
            <a:pPr lvl="1"/>
            <a:r>
              <a:rPr lang="en-US" sz="2400" dirty="0"/>
              <a:t>Senior Executive</a:t>
            </a:r>
          </a:p>
          <a:p>
            <a:r>
              <a:rPr lang="en-US" sz="2800" dirty="0"/>
              <a:t>E</a:t>
            </a:r>
            <a:r>
              <a:rPr lang="en-US" sz="2800" dirty="0" smtClean="0"/>
              <a:t>veryone </a:t>
            </a:r>
            <a:r>
              <a:rPr lang="en-US" sz="2800" dirty="0"/>
              <a:t>on the unit can and should participate in the process of learning from </a:t>
            </a:r>
            <a:r>
              <a:rPr lang="en-US" sz="2800" dirty="0" smtClean="0"/>
              <a:t>defects</a:t>
            </a:r>
            <a:endParaRPr lang="en-US" sz="2800"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10</a:t>
            </a:fld>
            <a:endParaRPr lang="en-US" sz="1200" dirty="0">
              <a:solidFill>
                <a:schemeClr val="bg1">
                  <a:lumMod val="95000"/>
                </a:schemeClr>
              </a:solidFill>
            </a:endParaRPr>
          </a:p>
        </p:txBody>
      </p:sp>
    </p:spTree>
    <p:extLst>
      <p:ext uri="{BB962C8B-B14F-4D97-AF65-F5344CB8AC3E}">
        <p14:creationId xmlns:p14="http://schemas.microsoft.com/office/powerpoint/2010/main" val="3321893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 Your Assumptions</a:t>
            </a:r>
            <a:endParaRPr lang="en-US" dirty="0"/>
          </a:p>
        </p:txBody>
      </p:sp>
      <p:sp>
        <p:nvSpPr>
          <p:cNvPr id="4" name="Content Placeholder 3"/>
          <p:cNvSpPr>
            <a:spLocks noGrp="1"/>
          </p:cNvSpPr>
          <p:nvPr>
            <p:ph idx="1"/>
          </p:nvPr>
        </p:nvSpPr>
        <p:spPr>
          <a:xfrm>
            <a:off x="457200" y="1143000"/>
            <a:ext cx="8229600" cy="4734296"/>
          </a:xfrm>
        </p:spPr>
        <p:txBody>
          <a:bodyPr>
            <a:noAutofit/>
          </a:bodyPr>
          <a:lstStyle/>
          <a:p>
            <a:r>
              <a:rPr lang="en-US" sz="2800" dirty="0"/>
              <a:t>CUSP brings a diverse group of team members together</a:t>
            </a:r>
          </a:p>
          <a:p>
            <a:r>
              <a:rPr lang="en-US" sz="2800" dirty="0"/>
              <a:t>Don’t </a:t>
            </a:r>
            <a:r>
              <a:rPr lang="en-US" sz="2800" dirty="0" smtClean="0"/>
              <a:t>assume </a:t>
            </a:r>
            <a:r>
              <a:rPr lang="en-US" sz="2800" dirty="0"/>
              <a:t>everyone </a:t>
            </a:r>
            <a:r>
              <a:rPr lang="en-US" sz="2800" dirty="0" smtClean="0"/>
              <a:t>is </a:t>
            </a:r>
            <a:r>
              <a:rPr lang="en-US" sz="2800" dirty="0"/>
              <a:t>as familiar with the details </a:t>
            </a:r>
            <a:r>
              <a:rPr lang="en-US" sz="2800" dirty="0" smtClean="0"/>
              <a:t>of </a:t>
            </a:r>
            <a:r>
              <a:rPr lang="en-US" sz="2800" dirty="0"/>
              <a:t>defect as you </a:t>
            </a:r>
            <a:r>
              <a:rPr lang="en-US" sz="2800" dirty="0" smtClean="0"/>
              <a:t>are</a:t>
            </a:r>
            <a:endParaRPr lang="en-US" sz="2800" dirty="0"/>
          </a:p>
          <a:p>
            <a:pPr lvl="1"/>
            <a:r>
              <a:rPr lang="en-US" sz="2400" dirty="0"/>
              <a:t>Not familiar with the context of a defect being discussed? </a:t>
            </a:r>
            <a:r>
              <a:rPr lang="en-US" sz="2400" dirty="0" smtClean="0"/>
              <a:t>Don’t </a:t>
            </a:r>
            <a:r>
              <a:rPr lang="en-US" sz="2400" dirty="0"/>
              <a:t>hesitate to ask basic questions!</a:t>
            </a:r>
          </a:p>
          <a:p>
            <a:pPr lvl="1"/>
            <a:r>
              <a:rPr lang="en-US" sz="2400" dirty="0"/>
              <a:t>Well-versed? Take the time to </a:t>
            </a:r>
            <a:r>
              <a:rPr lang="en-US" sz="2400" dirty="0" smtClean="0"/>
              <a:t>describe the defect </a:t>
            </a:r>
            <a:r>
              <a:rPr lang="en-US" sz="2400" dirty="0"/>
              <a:t>so everyone can help you see aspects </a:t>
            </a:r>
            <a:r>
              <a:rPr lang="en-US" sz="2400" dirty="0" smtClean="0"/>
              <a:t>of the defect </a:t>
            </a:r>
            <a:r>
              <a:rPr lang="en-US" sz="2400" dirty="0"/>
              <a:t>you may not have appreciated </a:t>
            </a:r>
            <a:r>
              <a:rPr lang="en-US" sz="2400" dirty="0" smtClean="0"/>
              <a:t>before</a:t>
            </a:r>
            <a:endParaRPr lang="en-US" sz="2400" dirty="0"/>
          </a:p>
          <a:p>
            <a:r>
              <a:rPr lang="en-US" sz="2800" dirty="0"/>
              <a:t>Walk the process with the frontline </a:t>
            </a:r>
            <a:r>
              <a:rPr lang="en-US" sz="2800" dirty="0" smtClean="0"/>
              <a:t>staff</a:t>
            </a:r>
            <a:endParaRPr lang="en-US" sz="2800"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11</a:t>
            </a:fld>
            <a:endParaRPr lang="en-US" sz="1200" dirty="0">
              <a:solidFill>
                <a:schemeClr val="bg1">
                  <a:lumMod val="95000"/>
                </a:schemeClr>
              </a:solidFill>
            </a:endParaRPr>
          </a:p>
        </p:txBody>
      </p:sp>
    </p:spTree>
    <p:extLst>
      <p:ext uri="{BB962C8B-B14F-4D97-AF65-F5344CB8AC3E}">
        <p14:creationId xmlns:p14="http://schemas.microsoft.com/office/powerpoint/2010/main" val="387736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normAutofit/>
          </a:bodyPr>
          <a:lstStyle/>
          <a:p>
            <a:r>
              <a:rPr lang="en-US" dirty="0"/>
              <a:t>Select a defect to </a:t>
            </a:r>
            <a:r>
              <a:rPr lang="en-US" dirty="0" smtClean="0"/>
              <a:t>explore</a:t>
            </a:r>
            <a:endParaRPr lang="en-US" dirty="0"/>
          </a:p>
          <a:p>
            <a:r>
              <a:rPr lang="en-US" dirty="0">
                <a:ea typeface="ＭＳ Ｐゴシック" charset="0"/>
              </a:rPr>
              <a:t>Put yourself in the place of those involved, in the middle of the event as it was unfolding</a:t>
            </a:r>
          </a:p>
          <a:p>
            <a:r>
              <a:rPr lang="en-US" dirty="0"/>
              <a:t>Take time to listen</a:t>
            </a:r>
          </a:p>
          <a:p>
            <a:r>
              <a:rPr lang="en-US" dirty="0"/>
              <a:t>Seek to understand rather than to judge</a:t>
            </a:r>
          </a:p>
          <a:p>
            <a:r>
              <a:rPr lang="en-US" dirty="0"/>
              <a:t>Ask clarifying </a:t>
            </a:r>
            <a:r>
              <a:rPr lang="en-US" dirty="0" smtClean="0"/>
              <a:t>and followup </a:t>
            </a:r>
            <a:r>
              <a:rPr lang="en-US" dirty="0"/>
              <a:t>questions</a:t>
            </a:r>
          </a:p>
          <a:p>
            <a:r>
              <a:rPr lang="en-US" dirty="0">
                <a:ea typeface="ＭＳ Ｐゴシック" charset="0"/>
              </a:rPr>
              <a:t>Dig down to the reasoning and emotions behind actions and </a:t>
            </a:r>
            <a:r>
              <a:rPr lang="en-US" dirty="0" smtClean="0">
                <a:ea typeface="ＭＳ Ｐゴシック" charset="0"/>
              </a:rPr>
              <a:t>decisions</a:t>
            </a:r>
            <a:endParaRPr lang="en-US" dirty="0">
              <a:ea typeface="ＭＳ Ｐゴシック" charset="0"/>
            </a:endParaRPr>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12</a:t>
            </a:fld>
            <a:endParaRPr lang="en-US" sz="1200" dirty="0">
              <a:solidFill>
                <a:schemeClr val="bg1">
                  <a:lumMod val="95000"/>
                </a:schemeClr>
              </a:solidFill>
            </a:endParaRPr>
          </a:p>
        </p:txBody>
      </p:sp>
    </p:spTree>
    <p:extLst>
      <p:ext uri="{BB962C8B-B14F-4D97-AF65-F5344CB8AC3E}">
        <p14:creationId xmlns:p14="http://schemas.microsoft.com/office/powerpoint/2010/main" val="8953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graphicFrame>
        <p:nvGraphicFramePr>
          <p:cNvPr id="5" name="Diagram 4" descr="Questions to ask to learn what happened&#10;1. Who was involved?&#10;2. What actions occurred?&#10;3. What were care team members thinking and feeling?&#10;4. What were patients thinking and feeling?&#10;5. What was happening at the same time?&#10;6. What happened that had a good outcome?&#10;7. What happened that had a bad outcome?&#10;8. What tools or technologies were used and how?" title="Learning from Defects: What Happened?"/>
          <p:cNvGraphicFramePr/>
          <p:nvPr>
            <p:extLst>
              <p:ext uri="{D42A27DB-BD31-4B8C-83A1-F6EECF244321}">
                <p14:modId xmlns:p14="http://schemas.microsoft.com/office/powerpoint/2010/main" val="1700563501"/>
              </p:ext>
            </p:extLst>
          </p:nvPr>
        </p:nvGraphicFramePr>
        <p:xfrm>
          <a:off x="587497" y="1045440"/>
          <a:ext cx="7974226" cy="49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13</a:t>
            </a:fld>
            <a:endParaRPr lang="en-US" sz="1200" dirty="0">
              <a:solidFill>
                <a:schemeClr val="bg1">
                  <a:lumMod val="95000"/>
                </a:schemeClr>
              </a:solidFill>
            </a:endParaRPr>
          </a:p>
        </p:txBody>
      </p:sp>
    </p:spTree>
    <p:extLst>
      <p:ext uri="{BB962C8B-B14F-4D97-AF65-F5344CB8AC3E}">
        <p14:creationId xmlns:p14="http://schemas.microsoft.com/office/powerpoint/2010/main" val="144468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a:xfrm>
            <a:off x="457200" y="1219200"/>
            <a:ext cx="8229600" cy="4734296"/>
          </a:xfrm>
        </p:spPr>
        <p:txBody>
          <a:bodyPr>
            <a:normAutofit/>
          </a:bodyPr>
          <a:lstStyle/>
          <a:p>
            <a:r>
              <a:rPr lang="en-US" sz="2800" dirty="0">
                <a:ea typeface="ＭＳ Ｐゴシック" charset="0"/>
              </a:rPr>
              <a:t>Reconstruct the timeline and explain what happened</a:t>
            </a:r>
          </a:p>
          <a:p>
            <a:r>
              <a:rPr lang="en-US" sz="2800" dirty="0"/>
              <a:t>Consider recreating to make defect real</a:t>
            </a:r>
          </a:p>
          <a:p>
            <a:pPr lvl="1"/>
            <a:r>
              <a:rPr lang="en-US" sz="2400" dirty="0"/>
              <a:t>Visualization tools</a:t>
            </a:r>
          </a:p>
          <a:p>
            <a:pPr lvl="1"/>
            <a:r>
              <a:rPr lang="en-US" sz="2400" dirty="0"/>
              <a:t>Process mapping</a:t>
            </a:r>
          </a:p>
          <a:p>
            <a:pPr lvl="1"/>
            <a:r>
              <a:rPr lang="en-US" sz="2400" dirty="0"/>
              <a:t>Role playing</a:t>
            </a:r>
          </a:p>
          <a:p>
            <a:pPr lvl="1"/>
            <a:r>
              <a:rPr lang="en-US" sz="2400" dirty="0"/>
              <a:t>Diagrams or sketches</a:t>
            </a:r>
          </a:p>
          <a:p>
            <a:r>
              <a:rPr lang="en-US" sz="2800" dirty="0"/>
              <a:t>To create a lasting change, remember the </a:t>
            </a:r>
            <a:r>
              <a:rPr lang="en-US" sz="2800" dirty="0" smtClean="0"/>
              <a:t>human factors involved in every </a:t>
            </a:r>
            <a:r>
              <a:rPr lang="en-US" sz="2800" dirty="0"/>
              <a:t>defect, including the values, attitudes, and </a:t>
            </a:r>
            <a:r>
              <a:rPr lang="en-US" sz="2800" dirty="0" smtClean="0"/>
              <a:t>beliefs</a:t>
            </a:r>
            <a:endParaRPr lang="en-US" sz="2800" dirty="0">
              <a:ea typeface="ＭＳ Ｐゴシック" charset="0"/>
            </a:endParaRPr>
          </a:p>
        </p:txBody>
      </p:sp>
      <p:sp>
        <p:nvSpPr>
          <p:cNvPr id="6"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14</a:t>
            </a:fld>
            <a:endParaRPr lang="en-US" sz="1200" dirty="0">
              <a:solidFill>
                <a:schemeClr val="bg1">
                  <a:lumMod val="95000"/>
                </a:schemeClr>
              </a:solidFill>
            </a:endParaRPr>
          </a:p>
        </p:txBody>
      </p:sp>
    </p:spTree>
    <p:extLst>
      <p:ext uri="{BB962C8B-B14F-4D97-AF65-F5344CB8AC3E}">
        <p14:creationId xmlns:p14="http://schemas.microsoft.com/office/powerpoint/2010/main" val="59284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Happen?</a:t>
            </a:r>
            <a:endParaRPr lang="en-US" dirty="0"/>
          </a:p>
        </p:txBody>
      </p:sp>
      <p:sp>
        <p:nvSpPr>
          <p:cNvPr id="3" name="Content Placeholder 2"/>
          <p:cNvSpPr>
            <a:spLocks noGrp="1"/>
          </p:cNvSpPr>
          <p:nvPr>
            <p:ph idx="1"/>
          </p:nvPr>
        </p:nvSpPr>
        <p:spPr>
          <a:xfrm>
            <a:off x="457200" y="1295400"/>
            <a:ext cx="8229600" cy="4734296"/>
          </a:xfrm>
        </p:spPr>
        <p:txBody>
          <a:bodyPr>
            <a:normAutofit/>
          </a:bodyPr>
          <a:lstStyle/>
          <a:p>
            <a:pPr>
              <a:spcBef>
                <a:spcPts val="0"/>
              </a:spcBef>
              <a:spcAft>
                <a:spcPts val="600"/>
              </a:spcAft>
            </a:pPr>
            <a:r>
              <a:rPr lang="en-US" sz="2800" dirty="0"/>
              <a:t>Contributing factors from all levels of your </a:t>
            </a:r>
            <a:r>
              <a:rPr lang="en-US" sz="2800" dirty="0" smtClean="0"/>
              <a:t>health care </a:t>
            </a:r>
            <a:r>
              <a:rPr lang="en-US" sz="2800" dirty="0"/>
              <a:t>system impact care delivery and, ultimately, patient outcomes</a:t>
            </a:r>
          </a:p>
          <a:p>
            <a:pPr>
              <a:spcBef>
                <a:spcPts val="0"/>
              </a:spcBef>
              <a:spcAft>
                <a:spcPts val="600"/>
              </a:spcAft>
            </a:pPr>
            <a:r>
              <a:rPr lang="en-US" sz="2800" dirty="0"/>
              <a:t>Develop a “system perspective” to see the hidden factors that led to the event</a:t>
            </a:r>
          </a:p>
          <a:p>
            <a:pPr>
              <a:spcBef>
                <a:spcPts val="0"/>
              </a:spcBef>
              <a:spcAft>
                <a:spcPts val="600"/>
              </a:spcAft>
            </a:pPr>
            <a:r>
              <a:rPr lang="en-US" sz="2800" dirty="0"/>
              <a:t>List all contributing factors and identify whether they harmed or protected the patient</a:t>
            </a:r>
          </a:p>
          <a:p>
            <a:pPr>
              <a:spcBef>
                <a:spcPts val="0"/>
              </a:spcBef>
              <a:spcAft>
                <a:spcPts val="600"/>
              </a:spcAft>
            </a:pPr>
            <a:r>
              <a:rPr lang="en-US" sz="2800" dirty="0"/>
              <a:t>This process is instrumental in building second-order </a:t>
            </a:r>
            <a:r>
              <a:rPr lang="en-US" sz="2800" dirty="0" smtClean="0"/>
              <a:t>problem-solving </a:t>
            </a:r>
            <a:r>
              <a:rPr lang="en-US" sz="2800" dirty="0">
                <a:solidFill>
                  <a:srgbClr val="000000"/>
                </a:solidFill>
              </a:rPr>
              <a:t>skills</a:t>
            </a:r>
            <a:r>
              <a:rPr lang="en-US" sz="2800" dirty="0">
                <a:solidFill>
                  <a:srgbClr val="0098AA"/>
                </a:solidFill>
              </a:rPr>
              <a:t> </a:t>
            </a:r>
            <a:r>
              <a:rPr lang="en-US" sz="2800" dirty="0"/>
              <a:t>necessary to learn from </a:t>
            </a:r>
            <a:r>
              <a:rPr lang="en-US" sz="2800" dirty="0" smtClean="0"/>
              <a:t>defects</a:t>
            </a:r>
            <a:endParaRPr lang="en-US" sz="2800"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15</a:t>
            </a:fld>
            <a:endParaRPr lang="en-US" sz="1200" dirty="0">
              <a:solidFill>
                <a:schemeClr val="bg1">
                  <a:lumMod val="95000"/>
                </a:schemeClr>
              </a:solidFill>
            </a:endParaRPr>
          </a:p>
        </p:txBody>
      </p:sp>
    </p:spTree>
    <p:extLst>
      <p:ext uri="{BB962C8B-B14F-4D97-AF65-F5344CB8AC3E}">
        <p14:creationId xmlns:p14="http://schemas.microsoft.com/office/powerpoint/2010/main" val="24506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Happen?</a:t>
            </a:r>
            <a:endParaRPr lang="en-US" dirty="0"/>
          </a:p>
        </p:txBody>
      </p:sp>
      <p:grpSp>
        <p:nvGrpSpPr>
          <p:cNvPr id="5" name="Group 4" descr="Four slices of Swiss cheese presented with a red arrow lining up through a hole in each slice. Each hole represents a system failure; together the holes ultimately allow a patient to suffer.&#10;Adapted from Reason J. Human Error. Cambridge, England: Cambridge University Press, 2000. and Pronovost PJ, Wu Aw, Sexton JB. Acute decompensation after removing a central line: practical approaches to increasing safety in the intensive care unit. Ann Intern Med. 2004; 140(12):1025-33. PMID: 15197020.&#10;"/>
          <p:cNvGrpSpPr/>
          <p:nvPr/>
        </p:nvGrpSpPr>
        <p:grpSpPr>
          <a:xfrm>
            <a:off x="782795" y="1053421"/>
            <a:ext cx="7567351" cy="5118430"/>
            <a:chOff x="782795" y="1053421"/>
            <a:chExt cx="7567351" cy="5118430"/>
          </a:xfrm>
        </p:grpSpPr>
        <p:sp>
          <p:nvSpPr>
            <p:cNvPr id="6" name="Freeform 3"/>
            <p:cNvSpPr>
              <a:spLocks/>
            </p:cNvSpPr>
            <p:nvPr/>
          </p:nvSpPr>
          <p:spPr bwMode="auto">
            <a:xfrm>
              <a:off x="6485095" y="2884203"/>
              <a:ext cx="1268413" cy="465137"/>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7" name="Freeform 4"/>
            <p:cNvSpPr>
              <a:spLocks/>
            </p:cNvSpPr>
            <p:nvPr/>
          </p:nvSpPr>
          <p:spPr bwMode="auto">
            <a:xfrm>
              <a:off x="6485095" y="2884203"/>
              <a:ext cx="1268413" cy="465137"/>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 name="Freeform 5"/>
            <p:cNvSpPr>
              <a:spLocks/>
            </p:cNvSpPr>
            <p:nvPr/>
          </p:nvSpPr>
          <p:spPr bwMode="auto">
            <a:xfrm>
              <a:off x="6534308" y="2917540"/>
              <a:ext cx="1219200" cy="468313"/>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 name="Freeform 6"/>
            <p:cNvSpPr>
              <a:spLocks/>
            </p:cNvSpPr>
            <p:nvPr/>
          </p:nvSpPr>
          <p:spPr bwMode="auto">
            <a:xfrm>
              <a:off x="6534308" y="2917540"/>
              <a:ext cx="1219200" cy="468313"/>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7"/>
            <p:cNvSpPr>
              <a:spLocks/>
            </p:cNvSpPr>
            <p:nvPr/>
          </p:nvSpPr>
          <p:spPr bwMode="auto">
            <a:xfrm>
              <a:off x="6429533" y="2269840"/>
              <a:ext cx="881062" cy="1498600"/>
            </a:xfrm>
            <a:custGeom>
              <a:avLst/>
              <a:gdLst>
                <a:gd name="T0" fmla="*/ 2147483647 w 555"/>
                <a:gd name="T1" fmla="*/ 2147483647 h 944"/>
                <a:gd name="T2" fmla="*/ 2147483647 w 555"/>
                <a:gd name="T3" fmla="*/ 2147483647 h 944"/>
                <a:gd name="T4" fmla="*/ 2147483647 w 555"/>
                <a:gd name="T5" fmla="*/ 2147483647 h 944"/>
                <a:gd name="T6" fmla="*/ 2147483647 w 555"/>
                <a:gd name="T7" fmla="*/ 2147483647 h 944"/>
                <a:gd name="T8" fmla="*/ 2147483647 w 555"/>
                <a:gd name="T9" fmla="*/ 2147483647 h 944"/>
                <a:gd name="T10" fmla="*/ 2147483647 w 555"/>
                <a:gd name="T11" fmla="*/ 2147483647 h 944"/>
                <a:gd name="T12" fmla="*/ 2147483647 w 555"/>
                <a:gd name="T13" fmla="*/ 2147483647 h 944"/>
                <a:gd name="T14" fmla="*/ 2147483647 w 555"/>
                <a:gd name="T15" fmla="*/ 2147483647 h 944"/>
                <a:gd name="T16" fmla="*/ 2147483647 w 555"/>
                <a:gd name="T17" fmla="*/ 2147483647 h 944"/>
                <a:gd name="T18" fmla="*/ 2147483647 w 555"/>
                <a:gd name="T19" fmla="*/ 2147483647 h 944"/>
                <a:gd name="T20" fmla="*/ 2147483647 w 555"/>
                <a:gd name="T21" fmla="*/ 2147483647 h 944"/>
                <a:gd name="T22" fmla="*/ 2147483647 w 555"/>
                <a:gd name="T23" fmla="*/ 2147483647 h 944"/>
                <a:gd name="T24" fmla="*/ 2147483647 w 555"/>
                <a:gd name="T25" fmla="*/ 2147483647 h 944"/>
                <a:gd name="T26" fmla="*/ 2147483647 w 555"/>
                <a:gd name="T27" fmla="*/ 2147483647 h 944"/>
                <a:gd name="T28" fmla="*/ 2147483647 w 555"/>
                <a:gd name="T29" fmla="*/ 2147483647 h 944"/>
                <a:gd name="T30" fmla="*/ 2147483647 w 555"/>
                <a:gd name="T31" fmla="*/ 2147483647 h 944"/>
                <a:gd name="T32" fmla="*/ 2147483647 w 555"/>
                <a:gd name="T33" fmla="*/ 2147483647 h 944"/>
                <a:gd name="T34" fmla="*/ 2147483647 w 555"/>
                <a:gd name="T35" fmla="*/ 2147483647 h 944"/>
                <a:gd name="T36" fmla="*/ 2147483647 w 555"/>
                <a:gd name="T37" fmla="*/ 2147483647 h 944"/>
                <a:gd name="T38" fmla="*/ 2147483647 w 555"/>
                <a:gd name="T39" fmla="*/ 2147483647 h 944"/>
                <a:gd name="T40" fmla="*/ 2147483647 w 555"/>
                <a:gd name="T41" fmla="*/ 2147483647 h 944"/>
                <a:gd name="T42" fmla="*/ 2147483647 w 555"/>
                <a:gd name="T43" fmla="*/ 2147483647 h 944"/>
                <a:gd name="T44" fmla="*/ 2147483647 w 555"/>
                <a:gd name="T45" fmla="*/ 2147483647 h 944"/>
                <a:gd name="T46" fmla="*/ 2147483647 w 555"/>
                <a:gd name="T47" fmla="*/ 2147483647 h 944"/>
                <a:gd name="T48" fmla="*/ 2147483647 w 555"/>
                <a:gd name="T49" fmla="*/ 2147483647 h 944"/>
                <a:gd name="T50" fmla="*/ 2147483647 w 555"/>
                <a:gd name="T51" fmla="*/ 2147483647 h 944"/>
                <a:gd name="T52" fmla="*/ 2147483647 w 555"/>
                <a:gd name="T53" fmla="*/ 2147483647 h 944"/>
                <a:gd name="T54" fmla="*/ 2147483647 w 555"/>
                <a:gd name="T55" fmla="*/ 2147483647 h 944"/>
                <a:gd name="T56" fmla="*/ 2147483647 w 555"/>
                <a:gd name="T57" fmla="*/ 2147483647 h 944"/>
                <a:gd name="T58" fmla="*/ 2147483647 w 555"/>
                <a:gd name="T59" fmla="*/ 2147483647 h 944"/>
                <a:gd name="T60" fmla="*/ 2147483647 w 555"/>
                <a:gd name="T61" fmla="*/ 2147483647 h 944"/>
                <a:gd name="T62" fmla="*/ 2147483647 w 555"/>
                <a:gd name="T63" fmla="*/ 2147483647 h 944"/>
                <a:gd name="T64" fmla="*/ 2147483647 w 555"/>
                <a:gd name="T65" fmla="*/ 2147483647 h 944"/>
                <a:gd name="T66" fmla="*/ 2147483647 w 555"/>
                <a:gd name="T67" fmla="*/ 2147483647 h 944"/>
                <a:gd name="T68" fmla="*/ 2147483647 w 555"/>
                <a:gd name="T69" fmla="*/ 2147483647 h 944"/>
                <a:gd name="T70" fmla="*/ 2147483647 w 555"/>
                <a:gd name="T71" fmla="*/ 2147483647 h 944"/>
                <a:gd name="T72" fmla="*/ 2147483647 w 555"/>
                <a:gd name="T73" fmla="*/ 2147483647 h 944"/>
                <a:gd name="T74" fmla="*/ 2147483647 w 555"/>
                <a:gd name="T75" fmla="*/ 2147483647 h 944"/>
                <a:gd name="T76" fmla="*/ 2147483647 w 555"/>
                <a:gd name="T77" fmla="*/ 2147483647 h 944"/>
                <a:gd name="T78" fmla="*/ 2147483647 w 555"/>
                <a:gd name="T79" fmla="*/ 2147483647 h 944"/>
                <a:gd name="T80" fmla="*/ 2147483647 w 555"/>
                <a:gd name="T81" fmla="*/ 2147483647 h 944"/>
                <a:gd name="T82" fmla="*/ 2147483647 w 555"/>
                <a:gd name="T83" fmla="*/ 2147483647 h 944"/>
                <a:gd name="T84" fmla="*/ 2147483647 w 555"/>
                <a:gd name="T85" fmla="*/ 2147483647 h 944"/>
                <a:gd name="T86" fmla="*/ 2147483647 w 555"/>
                <a:gd name="T87" fmla="*/ 2147483647 h 944"/>
                <a:gd name="T88" fmla="*/ 2147483647 w 555"/>
                <a:gd name="T89" fmla="*/ 2147483647 h 944"/>
                <a:gd name="T90" fmla="*/ 2147483647 w 555"/>
                <a:gd name="T91" fmla="*/ 2147483647 h 944"/>
                <a:gd name="T92" fmla="*/ 2147483647 w 555"/>
                <a:gd name="T93" fmla="*/ 2147483647 h 944"/>
                <a:gd name="T94" fmla="*/ 2147483647 w 555"/>
                <a:gd name="T95" fmla="*/ 2147483647 h 944"/>
                <a:gd name="T96" fmla="*/ 2147483647 w 555"/>
                <a:gd name="T97" fmla="*/ 2147483647 h 944"/>
                <a:gd name="T98" fmla="*/ 2147483647 w 555"/>
                <a:gd name="T99" fmla="*/ 2147483647 h 944"/>
                <a:gd name="T100" fmla="*/ 2147483647 w 555"/>
                <a:gd name="T101" fmla="*/ 2147483647 h 944"/>
                <a:gd name="T102" fmla="*/ 2147483647 w 555"/>
                <a:gd name="T103" fmla="*/ 2147483647 h 944"/>
                <a:gd name="T104" fmla="*/ 2147483647 w 555"/>
                <a:gd name="T105" fmla="*/ 2147483647 h 944"/>
                <a:gd name="T106" fmla="*/ 2147483647 w 555"/>
                <a:gd name="T107" fmla="*/ 2147483647 h 944"/>
                <a:gd name="T108" fmla="*/ 2147483647 w 555"/>
                <a:gd name="T109" fmla="*/ 2147483647 h 944"/>
                <a:gd name="T110" fmla="*/ 2147483647 w 555"/>
                <a:gd name="T111" fmla="*/ 2147483647 h 944"/>
                <a:gd name="T112" fmla="*/ 2147483647 w 555"/>
                <a:gd name="T113" fmla="*/ 2147483647 h 944"/>
                <a:gd name="T114" fmla="*/ 2147483647 w 555"/>
                <a:gd name="T115" fmla="*/ 2147483647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 name="Freeform 8"/>
            <p:cNvSpPr>
              <a:spLocks/>
            </p:cNvSpPr>
            <p:nvPr/>
          </p:nvSpPr>
          <p:spPr bwMode="auto">
            <a:xfrm>
              <a:off x="6429533" y="2269840"/>
              <a:ext cx="881062" cy="1498600"/>
            </a:xfrm>
            <a:custGeom>
              <a:avLst/>
              <a:gdLst>
                <a:gd name="T0" fmla="*/ 2147483647 w 555"/>
                <a:gd name="T1" fmla="*/ 2147483647 h 944"/>
                <a:gd name="T2" fmla="*/ 2147483647 w 555"/>
                <a:gd name="T3" fmla="*/ 2147483647 h 944"/>
                <a:gd name="T4" fmla="*/ 2147483647 w 555"/>
                <a:gd name="T5" fmla="*/ 2147483647 h 944"/>
                <a:gd name="T6" fmla="*/ 2147483647 w 555"/>
                <a:gd name="T7" fmla="*/ 2147483647 h 944"/>
                <a:gd name="T8" fmla="*/ 2147483647 w 555"/>
                <a:gd name="T9" fmla="*/ 2147483647 h 944"/>
                <a:gd name="T10" fmla="*/ 2147483647 w 555"/>
                <a:gd name="T11" fmla="*/ 2147483647 h 944"/>
                <a:gd name="T12" fmla="*/ 2147483647 w 555"/>
                <a:gd name="T13" fmla="*/ 2147483647 h 944"/>
                <a:gd name="T14" fmla="*/ 2147483647 w 555"/>
                <a:gd name="T15" fmla="*/ 2147483647 h 944"/>
                <a:gd name="T16" fmla="*/ 2147483647 w 555"/>
                <a:gd name="T17" fmla="*/ 2147483647 h 944"/>
                <a:gd name="T18" fmla="*/ 2147483647 w 555"/>
                <a:gd name="T19" fmla="*/ 2147483647 h 944"/>
                <a:gd name="T20" fmla="*/ 2147483647 w 555"/>
                <a:gd name="T21" fmla="*/ 2147483647 h 944"/>
                <a:gd name="T22" fmla="*/ 2147483647 w 555"/>
                <a:gd name="T23" fmla="*/ 2147483647 h 944"/>
                <a:gd name="T24" fmla="*/ 2147483647 w 555"/>
                <a:gd name="T25" fmla="*/ 2147483647 h 944"/>
                <a:gd name="T26" fmla="*/ 2147483647 w 555"/>
                <a:gd name="T27" fmla="*/ 2147483647 h 944"/>
                <a:gd name="T28" fmla="*/ 2147483647 w 555"/>
                <a:gd name="T29" fmla="*/ 2147483647 h 944"/>
                <a:gd name="T30" fmla="*/ 2147483647 w 555"/>
                <a:gd name="T31" fmla="*/ 2147483647 h 944"/>
                <a:gd name="T32" fmla="*/ 2147483647 w 555"/>
                <a:gd name="T33" fmla="*/ 2147483647 h 944"/>
                <a:gd name="T34" fmla="*/ 2147483647 w 555"/>
                <a:gd name="T35" fmla="*/ 2147483647 h 944"/>
                <a:gd name="T36" fmla="*/ 2147483647 w 555"/>
                <a:gd name="T37" fmla="*/ 2147483647 h 944"/>
                <a:gd name="T38" fmla="*/ 2147483647 w 555"/>
                <a:gd name="T39" fmla="*/ 2147483647 h 944"/>
                <a:gd name="T40" fmla="*/ 2147483647 w 555"/>
                <a:gd name="T41" fmla="*/ 2147483647 h 944"/>
                <a:gd name="T42" fmla="*/ 2147483647 w 555"/>
                <a:gd name="T43" fmla="*/ 2147483647 h 944"/>
                <a:gd name="T44" fmla="*/ 2147483647 w 555"/>
                <a:gd name="T45" fmla="*/ 2147483647 h 944"/>
                <a:gd name="T46" fmla="*/ 2147483647 w 555"/>
                <a:gd name="T47" fmla="*/ 2147483647 h 944"/>
                <a:gd name="T48" fmla="*/ 2147483647 w 555"/>
                <a:gd name="T49" fmla="*/ 2147483647 h 944"/>
                <a:gd name="T50" fmla="*/ 2147483647 w 555"/>
                <a:gd name="T51" fmla="*/ 2147483647 h 944"/>
                <a:gd name="T52" fmla="*/ 2147483647 w 555"/>
                <a:gd name="T53" fmla="*/ 2147483647 h 944"/>
                <a:gd name="T54" fmla="*/ 2147483647 w 555"/>
                <a:gd name="T55" fmla="*/ 2147483647 h 944"/>
                <a:gd name="T56" fmla="*/ 2147483647 w 555"/>
                <a:gd name="T57" fmla="*/ 2147483647 h 944"/>
                <a:gd name="T58" fmla="*/ 2147483647 w 555"/>
                <a:gd name="T59" fmla="*/ 2147483647 h 944"/>
                <a:gd name="T60" fmla="*/ 2147483647 w 555"/>
                <a:gd name="T61" fmla="*/ 2147483647 h 944"/>
                <a:gd name="T62" fmla="*/ 2147483647 w 555"/>
                <a:gd name="T63" fmla="*/ 2147483647 h 944"/>
                <a:gd name="T64" fmla="*/ 2147483647 w 555"/>
                <a:gd name="T65" fmla="*/ 2147483647 h 944"/>
                <a:gd name="T66" fmla="*/ 2147483647 w 555"/>
                <a:gd name="T67" fmla="*/ 2147483647 h 944"/>
                <a:gd name="T68" fmla="*/ 2147483647 w 555"/>
                <a:gd name="T69" fmla="*/ 2147483647 h 944"/>
                <a:gd name="T70" fmla="*/ 2147483647 w 555"/>
                <a:gd name="T71" fmla="*/ 2147483647 h 944"/>
                <a:gd name="T72" fmla="*/ 2147483647 w 555"/>
                <a:gd name="T73" fmla="*/ 2147483647 h 944"/>
                <a:gd name="T74" fmla="*/ 2147483647 w 555"/>
                <a:gd name="T75" fmla="*/ 2147483647 h 944"/>
                <a:gd name="T76" fmla="*/ 2147483647 w 555"/>
                <a:gd name="T77" fmla="*/ 2147483647 h 944"/>
                <a:gd name="T78" fmla="*/ 2147483647 w 555"/>
                <a:gd name="T79" fmla="*/ 2147483647 h 944"/>
                <a:gd name="T80" fmla="*/ 2147483647 w 555"/>
                <a:gd name="T81" fmla="*/ 2147483647 h 944"/>
                <a:gd name="T82" fmla="*/ 2147483647 w 555"/>
                <a:gd name="T83" fmla="*/ 2147483647 h 944"/>
                <a:gd name="T84" fmla="*/ 2147483647 w 555"/>
                <a:gd name="T85" fmla="*/ 2147483647 h 944"/>
                <a:gd name="T86" fmla="*/ 2147483647 w 555"/>
                <a:gd name="T87" fmla="*/ 2147483647 h 944"/>
                <a:gd name="T88" fmla="*/ 2147483647 w 555"/>
                <a:gd name="T89" fmla="*/ 2147483647 h 944"/>
                <a:gd name="T90" fmla="*/ 2147483647 w 555"/>
                <a:gd name="T91" fmla="*/ 2147483647 h 944"/>
                <a:gd name="T92" fmla="*/ 2147483647 w 555"/>
                <a:gd name="T93" fmla="*/ 2147483647 h 944"/>
                <a:gd name="T94" fmla="*/ 2147483647 w 555"/>
                <a:gd name="T95" fmla="*/ 2147483647 h 944"/>
                <a:gd name="T96" fmla="*/ 2147483647 w 555"/>
                <a:gd name="T97" fmla="*/ 2147483647 h 944"/>
                <a:gd name="T98" fmla="*/ 2147483647 w 555"/>
                <a:gd name="T99" fmla="*/ 2147483647 h 944"/>
                <a:gd name="T100" fmla="*/ 2147483647 w 555"/>
                <a:gd name="T101" fmla="*/ 2147483647 h 944"/>
                <a:gd name="T102" fmla="*/ 2147483647 w 555"/>
                <a:gd name="T103" fmla="*/ 2147483647 h 944"/>
                <a:gd name="T104" fmla="*/ 2147483647 w 555"/>
                <a:gd name="T105" fmla="*/ 2147483647 h 944"/>
                <a:gd name="T106" fmla="*/ 2147483647 w 555"/>
                <a:gd name="T107" fmla="*/ 2147483647 h 944"/>
                <a:gd name="T108" fmla="*/ 2147483647 w 555"/>
                <a:gd name="T109" fmla="*/ 2147483647 h 944"/>
                <a:gd name="T110" fmla="*/ 2147483647 w 555"/>
                <a:gd name="T111" fmla="*/ 2147483647 h 944"/>
                <a:gd name="T112" fmla="*/ 2147483647 w 555"/>
                <a:gd name="T113" fmla="*/ 2147483647 h 944"/>
                <a:gd name="T114" fmla="*/ 2147483647 w 555"/>
                <a:gd name="T115" fmla="*/ 2147483647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9"/>
            <p:cNvSpPr>
              <a:spLocks/>
            </p:cNvSpPr>
            <p:nvPr/>
          </p:nvSpPr>
          <p:spPr bwMode="auto">
            <a:xfrm>
              <a:off x="7210583" y="2269840"/>
              <a:ext cx="328612" cy="1498600"/>
            </a:xfrm>
            <a:custGeom>
              <a:avLst/>
              <a:gdLst>
                <a:gd name="T0" fmla="*/ 2147483647 w 207"/>
                <a:gd name="T1" fmla="*/ 2147483647 h 944"/>
                <a:gd name="T2" fmla="*/ 2147483647 w 207"/>
                <a:gd name="T3" fmla="*/ 2147483647 h 944"/>
                <a:gd name="T4" fmla="*/ 2147483647 w 207"/>
                <a:gd name="T5" fmla="*/ 2147483647 h 944"/>
                <a:gd name="T6" fmla="*/ 2147483647 w 207"/>
                <a:gd name="T7" fmla="*/ 2147483647 h 944"/>
                <a:gd name="T8" fmla="*/ 2147483647 w 207"/>
                <a:gd name="T9" fmla="*/ 2147483647 h 944"/>
                <a:gd name="T10" fmla="*/ 2147483647 w 207"/>
                <a:gd name="T11" fmla="*/ 2147483647 h 944"/>
                <a:gd name="T12" fmla="*/ 2147483647 w 207"/>
                <a:gd name="T13" fmla="*/ 2147483647 h 944"/>
                <a:gd name="T14" fmla="*/ 2147483647 w 207"/>
                <a:gd name="T15" fmla="*/ 2147483647 h 944"/>
                <a:gd name="T16" fmla="*/ 2147483647 w 207"/>
                <a:gd name="T17" fmla="*/ 2147483647 h 944"/>
                <a:gd name="T18" fmla="*/ 2147483647 w 207"/>
                <a:gd name="T19" fmla="*/ 2147483647 h 944"/>
                <a:gd name="T20" fmla="*/ 2147483647 w 207"/>
                <a:gd name="T21" fmla="*/ 2147483647 h 944"/>
                <a:gd name="T22" fmla="*/ 2147483647 w 207"/>
                <a:gd name="T23" fmla="*/ 2147483647 h 944"/>
                <a:gd name="T24" fmla="*/ 2147483647 w 207"/>
                <a:gd name="T25" fmla="*/ 2147483647 h 944"/>
                <a:gd name="T26" fmla="*/ 2147483647 w 207"/>
                <a:gd name="T27" fmla="*/ 2147483647 h 944"/>
                <a:gd name="T28" fmla="*/ 2147483647 w 207"/>
                <a:gd name="T29" fmla="*/ 2147483647 h 944"/>
                <a:gd name="T30" fmla="*/ 2147483647 w 207"/>
                <a:gd name="T31" fmla="*/ 2147483647 h 944"/>
                <a:gd name="T32" fmla="*/ 2147483647 w 207"/>
                <a:gd name="T33" fmla="*/ 2147483647 h 944"/>
                <a:gd name="T34" fmla="*/ 2147483647 w 207"/>
                <a:gd name="T35" fmla="*/ 2147483647 h 944"/>
                <a:gd name="T36" fmla="*/ 2147483647 w 207"/>
                <a:gd name="T37" fmla="*/ 2147483647 h 944"/>
                <a:gd name="T38" fmla="*/ 2147483647 w 207"/>
                <a:gd name="T39" fmla="*/ 2147483647 h 944"/>
                <a:gd name="T40" fmla="*/ 2147483647 w 207"/>
                <a:gd name="T41" fmla="*/ 2147483647 h 944"/>
                <a:gd name="T42" fmla="*/ 2147483647 w 207"/>
                <a:gd name="T43" fmla="*/ 2147483647 h 944"/>
                <a:gd name="T44" fmla="*/ 2147483647 w 207"/>
                <a:gd name="T45" fmla="*/ 2147483647 h 944"/>
                <a:gd name="T46" fmla="*/ 2147483647 w 207"/>
                <a:gd name="T47" fmla="*/ 2147483647 h 944"/>
                <a:gd name="T48" fmla="*/ 2147483647 w 207"/>
                <a:gd name="T49" fmla="*/ 2147483647 h 944"/>
                <a:gd name="T50" fmla="*/ 2147483647 w 207"/>
                <a:gd name="T51" fmla="*/ 2147483647 h 944"/>
                <a:gd name="T52" fmla="*/ 2147483647 w 207"/>
                <a:gd name="T53" fmla="*/ 2147483647 h 944"/>
                <a:gd name="T54" fmla="*/ 2147483647 w 207"/>
                <a:gd name="T55" fmla="*/ 2147483647 h 944"/>
                <a:gd name="T56" fmla="*/ 2147483647 w 207"/>
                <a:gd name="T57" fmla="*/ 2147483647 h 944"/>
                <a:gd name="T58" fmla="*/ 2147483647 w 207"/>
                <a:gd name="T59" fmla="*/ 2147483647 h 944"/>
                <a:gd name="T60" fmla="*/ 2147483647 w 207"/>
                <a:gd name="T61" fmla="*/ 2147483647 h 944"/>
                <a:gd name="T62" fmla="*/ 2147483647 w 207"/>
                <a:gd name="T63" fmla="*/ 2147483647 h 944"/>
                <a:gd name="T64" fmla="*/ 2147483647 w 207"/>
                <a:gd name="T65" fmla="*/ 2147483647 h 944"/>
                <a:gd name="T66" fmla="*/ 2147483647 w 207"/>
                <a:gd name="T67" fmla="*/ 2147483647 h 944"/>
                <a:gd name="T68" fmla="*/ 2147483647 w 207"/>
                <a:gd name="T69" fmla="*/ 2147483647 h 944"/>
                <a:gd name="T70" fmla="*/ 2147483647 w 207"/>
                <a:gd name="T71" fmla="*/ 2147483647 h 944"/>
                <a:gd name="T72" fmla="*/ 2147483647 w 207"/>
                <a:gd name="T73" fmla="*/ 2147483647 h 944"/>
                <a:gd name="T74" fmla="*/ 2147483647 w 207"/>
                <a:gd name="T75" fmla="*/ 2147483647 h 944"/>
                <a:gd name="T76" fmla="*/ 2147483647 w 207"/>
                <a:gd name="T77" fmla="*/ 2147483647 h 944"/>
                <a:gd name="T78" fmla="*/ 2147483647 w 207"/>
                <a:gd name="T79" fmla="*/ 2147483647 h 944"/>
                <a:gd name="T80" fmla="*/ 2147483647 w 207"/>
                <a:gd name="T81" fmla="*/ 2147483647 h 944"/>
                <a:gd name="T82" fmla="*/ 2147483647 w 207"/>
                <a:gd name="T83" fmla="*/ 2147483647 h 944"/>
                <a:gd name="T84" fmla="*/ 2147483647 w 207"/>
                <a:gd name="T85" fmla="*/ 2147483647 h 944"/>
                <a:gd name="T86" fmla="*/ 2147483647 w 207"/>
                <a:gd name="T87" fmla="*/ 2147483647 h 944"/>
                <a:gd name="T88" fmla="*/ 2147483647 w 207"/>
                <a:gd name="T89" fmla="*/ 2147483647 h 944"/>
                <a:gd name="T90" fmla="*/ 2147483647 w 207"/>
                <a:gd name="T91" fmla="*/ 2147483647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3" name="Freeform 10"/>
            <p:cNvSpPr>
              <a:spLocks/>
            </p:cNvSpPr>
            <p:nvPr/>
          </p:nvSpPr>
          <p:spPr bwMode="auto">
            <a:xfrm>
              <a:off x="7210583" y="2269840"/>
              <a:ext cx="328612" cy="1498600"/>
            </a:xfrm>
            <a:custGeom>
              <a:avLst/>
              <a:gdLst>
                <a:gd name="T0" fmla="*/ 2147483647 w 207"/>
                <a:gd name="T1" fmla="*/ 2147483647 h 944"/>
                <a:gd name="T2" fmla="*/ 2147483647 w 207"/>
                <a:gd name="T3" fmla="*/ 2147483647 h 944"/>
                <a:gd name="T4" fmla="*/ 2147483647 w 207"/>
                <a:gd name="T5" fmla="*/ 2147483647 h 944"/>
                <a:gd name="T6" fmla="*/ 2147483647 w 207"/>
                <a:gd name="T7" fmla="*/ 2147483647 h 944"/>
                <a:gd name="T8" fmla="*/ 2147483647 w 207"/>
                <a:gd name="T9" fmla="*/ 2147483647 h 944"/>
                <a:gd name="T10" fmla="*/ 2147483647 w 207"/>
                <a:gd name="T11" fmla="*/ 2147483647 h 944"/>
                <a:gd name="T12" fmla="*/ 2147483647 w 207"/>
                <a:gd name="T13" fmla="*/ 2147483647 h 944"/>
                <a:gd name="T14" fmla="*/ 2147483647 w 207"/>
                <a:gd name="T15" fmla="*/ 2147483647 h 944"/>
                <a:gd name="T16" fmla="*/ 2147483647 w 207"/>
                <a:gd name="T17" fmla="*/ 2147483647 h 944"/>
                <a:gd name="T18" fmla="*/ 2147483647 w 207"/>
                <a:gd name="T19" fmla="*/ 2147483647 h 944"/>
                <a:gd name="T20" fmla="*/ 2147483647 w 207"/>
                <a:gd name="T21" fmla="*/ 2147483647 h 944"/>
                <a:gd name="T22" fmla="*/ 2147483647 w 207"/>
                <a:gd name="T23" fmla="*/ 2147483647 h 944"/>
                <a:gd name="T24" fmla="*/ 2147483647 w 207"/>
                <a:gd name="T25" fmla="*/ 2147483647 h 944"/>
                <a:gd name="T26" fmla="*/ 2147483647 w 207"/>
                <a:gd name="T27" fmla="*/ 2147483647 h 944"/>
                <a:gd name="T28" fmla="*/ 2147483647 w 207"/>
                <a:gd name="T29" fmla="*/ 2147483647 h 944"/>
                <a:gd name="T30" fmla="*/ 2147483647 w 207"/>
                <a:gd name="T31" fmla="*/ 2147483647 h 944"/>
                <a:gd name="T32" fmla="*/ 2147483647 w 207"/>
                <a:gd name="T33" fmla="*/ 2147483647 h 944"/>
                <a:gd name="T34" fmla="*/ 2147483647 w 207"/>
                <a:gd name="T35" fmla="*/ 2147483647 h 944"/>
                <a:gd name="T36" fmla="*/ 2147483647 w 207"/>
                <a:gd name="T37" fmla="*/ 2147483647 h 944"/>
                <a:gd name="T38" fmla="*/ 2147483647 w 207"/>
                <a:gd name="T39" fmla="*/ 2147483647 h 944"/>
                <a:gd name="T40" fmla="*/ 2147483647 w 207"/>
                <a:gd name="T41" fmla="*/ 2147483647 h 944"/>
                <a:gd name="T42" fmla="*/ 2147483647 w 207"/>
                <a:gd name="T43" fmla="*/ 2147483647 h 944"/>
                <a:gd name="T44" fmla="*/ 2147483647 w 207"/>
                <a:gd name="T45" fmla="*/ 2147483647 h 944"/>
                <a:gd name="T46" fmla="*/ 2147483647 w 207"/>
                <a:gd name="T47" fmla="*/ 2147483647 h 944"/>
                <a:gd name="T48" fmla="*/ 2147483647 w 207"/>
                <a:gd name="T49" fmla="*/ 2147483647 h 944"/>
                <a:gd name="T50" fmla="*/ 2147483647 w 207"/>
                <a:gd name="T51" fmla="*/ 2147483647 h 944"/>
                <a:gd name="T52" fmla="*/ 2147483647 w 207"/>
                <a:gd name="T53" fmla="*/ 2147483647 h 944"/>
                <a:gd name="T54" fmla="*/ 2147483647 w 207"/>
                <a:gd name="T55" fmla="*/ 2147483647 h 944"/>
                <a:gd name="T56" fmla="*/ 2147483647 w 207"/>
                <a:gd name="T57" fmla="*/ 2147483647 h 944"/>
                <a:gd name="T58" fmla="*/ 2147483647 w 207"/>
                <a:gd name="T59" fmla="*/ 2147483647 h 944"/>
                <a:gd name="T60" fmla="*/ 2147483647 w 207"/>
                <a:gd name="T61" fmla="*/ 2147483647 h 944"/>
                <a:gd name="T62" fmla="*/ 2147483647 w 207"/>
                <a:gd name="T63" fmla="*/ 2147483647 h 944"/>
                <a:gd name="T64" fmla="*/ 2147483647 w 207"/>
                <a:gd name="T65" fmla="*/ 2147483647 h 944"/>
                <a:gd name="T66" fmla="*/ 2147483647 w 207"/>
                <a:gd name="T67" fmla="*/ 2147483647 h 944"/>
                <a:gd name="T68" fmla="*/ 2147483647 w 207"/>
                <a:gd name="T69" fmla="*/ 2147483647 h 944"/>
                <a:gd name="T70" fmla="*/ 2147483647 w 207"/>
                <a:gd name="T71" fmla="*/ 2147483647 h 944"/>
                <a:gd name="T72" fmla="*/ 2147483647 w 207"/>
                <a:gd name="T73" fmla="*/ 2147483647 h 944"/>
                <a:gd name="T74" fmla="*/ 2147483647 w 207"/>
                <a:gd name="T75" fmla="*/ 2147483647 h 944"/>
                <a:gd name="T76" fmla="*/ 2147483647 w 207"/>
                <a:gd name="T77" fmla="*/ 2147483647 h 944"/>
                <a:gd name="T78" fmla="*/ 2147483647 w 207"/>
                <a:gd name="T79" fmla="*/ 2147483647 h 944"/>
                <a:gd name="T80" fmla="*/ 2147483647 w 207"/>
                <a:gd name="T81" fmla="*/ 2147483647 h 944"/>
                <a:gd name="T82" fmla="*/ 2147483647 w 207"/>
                <a:gd name="T83" fmla="*/ 2147483647 h 944"/>
                <a:gd name="T84" fmla="*/ 2147483647 w 207"/>
                <a:gd name="T85" fmla="*/ 2147483647 h 944"/>
                <a:gd name="T86" fmla="*/ 2147483647 w 207"/>
                <a:gd name="T87" fmla="*/ 2147483647 h 944"/>
                <a:gd name="T88" fmla="*/ 2147483647 w 207"/>
                <a:gd name="T89" fmla="*/ 2147483647 h 944"/>
                <a:gd name="T90" fmla="*/ 2147483647 w 207"/>
                <a:gd name="T91" fmla="*/ 2147483647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11"/>
            <p:cNvSpPr>
              <a:spLocks/>
            </p:cNvSpPr>
            <p:nvPr/>
          </p:nvSpPr>
          <p:spPr bwMode="auto">
            <a:xfrm>
              <a:off x="6937533" y="3049303"/>
              <a:ext cx="163512" cy="228600"/>
            </a:xfrm>
            <a:custGeom>
              <a:avLst/>
              <a:gdLst>
                <a:gd name="T0" fmla="*/ 2147483647 w 103"/>
                <a:gd name="T1" fmla="*/ 0 h 144"/>
                <a:gd name="T2" fmla="*/ 2147483647 w 103"/>
                <a:gd name="T3" fmla="*/ 2147483647 h 144"/>
                <a:gd name="T4" fmla="*/ 2147483647 w 103"/>
                <a:gd name="T5" fmla="*/ 2147483647 h 144"/>
                <a:gd name="T6" fmla="*/ 2147483647 w 103"/>
                <a:gd name="T7" fmla="*/ 2147483647 h 144"/>
                <a:gd name="T8" fmla="*/ 2147483647 w 103"/>
                <a:gd name="T9" fmla="*/ 2147483647 h 144"/>
                <a:gd name="T10" fmla="*/ 2147483647 w 103"/>
                <a:gd name="T11" fmla="*/ 2147483647 h 144"/>
                <a:gd name="T12" fmla="*/ 2147483647 w 103"/>
                <a:gd name="T13" fmla="*/ 2147483647 h 144"/>
                <a:gd name="T14" fmla="*/ 2147483647 w 103"/>
                <a:gd name="T15" fmla="*/ 2147483647 h 144"/>
                <a:gd name="T16" fmla="*/ 0 w 103"/>
                <a:gd name="T17" fmla="*/ 2147483647 h 144"/>
                <a:gd name="T18" fmla="*/ 2147483647 w 103"/>
                <a:gd name="T19" fmla="*/ 2147483647 h 144"/>
                <a:gd name="T20" fmla="*/ 2147483647 w 103"/>
                <a:gd name="T21" fmla="*/ 2147483647 h 144"/>
                <a:gd name="T22" fmla="*/ 2147483647 w 103"/>
                <a:gd name="T23" fmla="*/ 2147483647 h 144"/>
                <a:gd name="T24" fmla="*/ 2147483647 w 103"/>
                <a:gd name="T25" fmla="*/ 2147483647 h 144"/>
                <a:gd name="T26" fmla="*/ 2147483647 w 103"/>
                <a:gd name="T27" fmla="*/ 2147483647 h 144"/>
                <a:gd name="T28" fmla="*/ 2147483647 w 103"/>
                <a:gd name="T29" fmla="*/ 2147483647 h 144"/>
                <a:gd name="T30" fmla="*/ 2147483647 w 103"/>
                <a:gd name="T31" fmla="*/ 2147483647 h 144"/>
                <a:gd name="T32" fmla="*/ 2147483647 w 103"/>
                <a:gd name="T33" fmla="*/ 2147483647 h 144"/>
                <a:gd name="T34" fmla="*/ 2147483647 w 103"/>
                <a:gd name="T35" fmla="*/ 2147483647 h 144"/>
                <a:gd name="T36" fmla="*/ 2147483647 w 103"/>
                <a:gd name="T37" fmla="*/ 2147483647 h 144"/>
                <a:gd name="T38" fmla="*/ 2147483647 w 103"/>
                <a:gd name="T39" fmla="*/ 2147483647 h 144"/>
                <a:gd name="T40" fmla="*/ 2147483647 w 103"/>
                <a:gd name="T41" fmla="*/ 2147483647 h 144"/>
                <a:gd name="T42" fmla="*/ 2147483647 w 103"/>
                <a:gd name="T43" fmla="*/ 2147483647 h 144"/>
                <a:gd name="T44" fmla="*/ 2147483647 w 103"/>
                <a:gd name="T45" fmla="*/ 2147483647 h 144"/>
                <a:gd name="T46" fmla="*/ 2147483647 w 103"/>
                <a:gd name="T47" fmla="*/ 2147483647 h 144"/>
                <a:gd name="T48" fmla="*/ 2147483647 w 103"/>
                <a:gd name="T49" fmla="*/ 2147483647 h 144"/>
                <a:gd name="T50" fmla="*/ 2147483647 w 103"/>
                <a:gd name="T51" fmla="*/ 2147483647 h 144"/>
                <a:gd name="T52" fmla="*/ 2147483647 w 103"/>
                <a:gd name="T53" fmla="*/ 2147483647 h 144"/>
                <a:gd name="T54" fmla="*/ 2147483647 w 103"/>
                <a:gd name="T55" fmla="*/ 2147483647 h 144"/>
                <a:gd name="T56" fmla="*/ 2147483647 w 103"/>
                <a:gd name="T57" fmla="*/ 2147483647 h 144"/>
                <a:gd name="T58" fmla="*/ 2147483647 w 103"/>
                <a:gd name="T59" fmla="*/ 2147483647 h 144"/>
                <a:gd name="T60" fmla="*/ 2147483647 w 103"/>
                <a:gd name="T61" fmla="*/ 2147483647 h 144"/>
                <a:gd name="T62" fmla="*/ 2147483647 w 103"/>
                <a:gd name="T63" fmla="*/ 2147483647 h 144"/>
                <a:gd name="T64" fmla="*/ 2147483647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12"/>
            <p:cNvSpPr>
              <a:spLocks/>
            </p:cNvSpPr>
            <p:nvPr/>
          </p:nvSpPr>
          <p:spPr bwMode="auto">
            <a:xfrm>
              <a:off x="6656545" y="3306478"/>
              <a:ext cx="152400" cy="214312"/>
            </a:xfrm>
            <a:custGeom>
              <a:avLst/>
              <a:gdLst>
                <a:gd name="T0" fmla="*/ 2147483647 w 96"/>
                <a:gd name="T1" fmla="*/ 0 h 135"/>
                <a:gd name="T2" fmla="*/ 2147483647 w 96"/>
                <a:gd name="T3" fmla="*/ 2147483647 h 135"/>
                <a:gd name="T4" fmla="*/ 2147483647 w 96"/>
                <a:gd name="T5" fmla="*/ 2147483647 h 135"/>
                <a:gd name="T6" fmla="*/ 2147483647 w 96"/>
                <a:gd name="T7" fmla="*/ 2147483647 h 135"/>
                <a:gd name="T8" fmla="*/ 2147483647 w 96"/>
                <a:gd name="T9" fmla="*/ 2147483647 h 135"/>
                <a:gd name="T10" fmla="*/ 2147483647 w 96"/>
                <a:gd name="T11" fmla="*/ 2147483647 h 135"/>
                <a:gd name="T12" fmla="*/ 2147483647 w 96"/>
                <a:gd name="T13" fmla="*/ 2147483647 h 135"/>
                <a:gd name="T14" fmla="*/ 0 w 96"/>
                <a:gd name="T15" fmla="*/ 2147483647 h 135"/>
                <a:gd name="T16" fmla="*/ 0 w 96"/>
                <a:gd name="T17" fmla="*/ 2147483647 h 135"/>
                <a:gd name="T18" fmla="*/ 0 w 96"/>
                <a:gd name="T19" fmla="*/ 2147483647 h 135"/>
                <a:gd name="T20" fmla="*/ 2147483647 w 96"/>
                <a:gd name="T21" fmla="*/ 2147483647 h 135"/>
                <a:gd name="T22" fmla="*/ 2147483647 w 96"/>
                <a:gd name="T23" fmla="*/ 2147483647 h 135"/>
                <a:gd name="T24" fmla="*/ 2147483647 w 96"/>
                <a:gd name="T25" fmla="*/ 2147483647 h 135"/>
                <a:gd name="T26" fmla="*/ 2147483647 w 96"/>
                <a:gd name="T27" fmla="*/ 2147483647 h 135"/>
                <a:gd name="T28" fmla="*/ 2147483647 w 96"/>
                <a:gd name="T29" fmla="*/ 2147483647 h 135"/>
                <a:gd name="T30" fmla="*/ 2147483647 w 96"/>
                <a:gd name="T31" fmla="*/ 2147483647 h 135"/>
                <a:gd name="T32" fmla="*/ 2147483647 w 96"/>
                <a:gd name="T33" fmla="*/ 2147483647 h 135"/>
                <a:gd name="T34" fmla="*/ 2147483647 w 96"/>
                <a:gd name="T35" fmla="*/ 2147483647 h 135"/>
                <a:gd name="T36" fmla="*/ 2147483647 w 96"/>
                <a:gd name="T37" fmla="*/ 2147483647 h 135"/>
                <a:gd name="T38" fmla="*/ 2147483647 w 96"/>
                <a:gd name="T39" fmla="*/ 2147483647 h 135"/>
                <a:gd name="T40" fmla="*/ 2147483647 w 96"/>
                <a:gd name="T41" fmla="*/ 2147483647 h 135"/>
                <a:gd name="T42" fmla="*/ 2147483647 w 96"/>
                <a:gd name="T43" fmla="*/ 2147483647 h 135"/>
                <a:gd name="T44" fmla="*/ 2147483647 w 96"/>
                <a:gd name="T45" fmla="*/ 2147483647 h 135"/>
                <a:gd name="T46" fmla="*/ 2147483647 w 96"/>
                <a:gd name="T47" fmla="*/ 2147483647 h 135"/>
                <a:gd name="T48" fmla="*/ 2147483647 w 96"/>
                <a:gd name="T49" fmla="*/ 2147483647 h 135"/>
                <a:gd name="T50" fmla="*/ 2147483647 w 96"/>
                <a:gd name="T51" fmla="*/ 2147483647 h 135"/>
                <a:gd name="T52" fmla="*/ 2147483647 w 96"/>
                <a:gd name="T53" fmla="*/ 2147483647 h 135"/>
                <a:gd name="T54" fmla="*/ 2147483647 w 96"/>
                <a:gd name="T55" fmla="*/ 2147483647 h 135"/>
                <a:gd name="T56" fmla="*/ 2147483647 w 96"/>
                <a:gd name="T57" fmla="*/ 2147483647 h 135"/>
                <a:gd name="T58" fmla="*/ 2147483647 w 96"/>
                <a:gd name="T59" fmla="*/ 2147483647 h 135"/>
                <a:gd name="T60" fmla="*/ 2147483647 w 96"/>
                <a:gd name="T61" fmla="*/ 2147483647 h 135"/>
                <a:gd name="T62" fmla="*/ 2147483647 w 96"/>
                <a:gd name="T63" fmla="*/ 2147483647 h 135"/>
                <a:gd name="T64" fmla="*/ 2147483647 w 96"/>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35"/>
                <a:gd name="T101" fmla="*/ 96 w 96"/>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Freeform 13"/>
            <p:cNvSpPr>
              <a:spLocks/>
            </p:cNvSpPr>
            <p:nvPr/>
          </p:nvSpPr>
          <p:spPr bwMode="auto">
            <a:xfrm>
              <a:off x="6650195" y="2819115"/>
              <a:ext cx="128588" cy="174625"/>
            </a:xfrm>
            <a:custGeom>
              <a:avLst/>
              <a:gdLst>
                <a:gd name="T0" fmla="*/ 2147483647 w 81"/>
                <a:gd name="T1" fmla="*/ 0 h 110"/>
                <a:gd name="T2" fmla="*/ 2147483647 w 81"/>
                <a:gd name="T3" fmla="*/ 0 h 110"/>
                <a:gd name="T4" fmla="*/ 2147483647 w 81"/>
                <a:gd name="T5" fmla="*/ 2147483647 h 110"/>
                <a:gd name="T6" fmla="*/ 2147483647 w 81"/>
                <a:gd name="T7" fmla="*/ 2147483647 h 110"/>
                <a:gd name="T8" fmla="*/ 2147483647 w 81"/>
                <a:gd name="T9" fmla="*/ 2147483647 h 110"/>
                <a:gd name="T10" fmla="*/ 2147483647 w 81"/>
                <a:gd name="T11" fmla="*/ 2147483647 h 110"/>
                <a:gd name="T12" fmla="*/ 2147483647 w 81"/>
                <a:gd name="T13" fmla="*/ 2147483647 h 110"/>
                <a:gd name="T14" fmla="*/ 2147483647 w 81"/>
                <a:gd name="T15" fmla="*/ 2147483647 h 110"/>
                <a:gd name="T16" fmla="*/ 0 w 81"/>
                <a:gd name="T17" fmla="*/ 2147483647 h 110"/>
                <a:gd name="T18" fmla="*/ 2147483647 w 81"/>
                <a:gd name="T19" fmla="*/ 2147483647 h 110"/>
                <a:gd name="T20" fmla="*/ 2147483647 w 81"/>
                <a:gd name="T21" fmla="*/ 2147483647 h 110"/>
                <a:gd name="T22" fmla="*/ 2147483647 w 81"/>
                <a:gd name="T23" fmla="*/ 2147483647 h 110"/>
                <a:gd name="T24" fmla="*/ 2147483647 w 81"/>
                <a:gd name="T25" fmla="*/ 2147483647 h 110"/>
                <a:gd name="T26" fmla="*/ 2147483647 w 81"/>
                <a:gd name="T27" fmla="*/ 2147483647 h 110"/>
                <a:gd name="T28" fmla="*/ 2147483647 w 81"/>
                <a:gd name="T29" fmla="*/ 2147483647 h 110"/>
                <a:gd name="T30" fmla="*/ 2147483647 w 81"/>
                <a:gd name="T31" fmla="*/ 2147483647 h 110"/>
                <a:gd name="T32" fmla="*/ 2147483647 w 81"/>
                <a:gd name="T33" fmla="*/ 2147483647 h 110"/>
                <a:gd name="T34" fmla="*/ 2147483647 w 81"/>
                <a:gd name="T35" fmla="*/ 2147483647 h 110"/>
                <a:gd name="T36" fmla="*/ 2147483647 w 81"/>
                <a:gd name="T37" fmla="*/ 2147483647 h 110"/>
                <a:gd name="T38" fmla="*/ 2147483647 w 81"/>
                <a:gd name="T39" fmla="*/ 2147483647 h 110"/>
                <a:gd name="T40" fmla="*/ 2147483647 w 81"/>
                <a:gd name="T41" fmla="*/ 2147483647 h 110"/>
                <a:gd name="T42" fmla="*/ 2147483647 w 81"/>
                <a:gd name="T43" fmla="*/ 2147483647 h 110"/>
                <a:gd name="T44" fmla="*/ 2147483647 w 81"/>
                <a:gd name="T45" fmla="*/ 2147483647 h 110"/>
                <a:gd name="T46" fmla="*/ 2147483647 w 81"/>
                <a:gd name="T47" fmla="*/ 2147483647 h 110"/>
                <a:gd name="T48" fmla="*/ 2147483647 w 81"/>
                <a:gd name="T49" fmla="*/ 2147483647 h 110"/>
                <a:gd name="T50" fmla="*/ 2147483647 w 81"/>
                <a:gd name="T51" fmla="*/ 2147483647 h 110"/>
                <a:gd name="T52" fmla="*/ 2147483647 w 81"/>
                <a:gd name="T53" fmla="*/ 2147483647 h 110"/>
                <a:gd name="T54" fmla="*/ 2147483647 w 81"/>
                <a:gd name="T55" fmla="*/ 2147483647 h 110"/>
                <a:gd name="T56" fmla="*/ 2147483647 w 81"/>
                <a:gd name="T57" fmla="*/ 2147483647 h 110"/>
                <a:gd name="T58" fmla="*/ 2147483647 w 81"/>
                <a:gd name="T59" fmla="*/ 2147483647 h 110"/>
                <a:gd name="T60" fmla="*/ 2147483647 w 81"/>
                <a:gd name="T61" fmla="*/ 2147483647 h 110"/>
                <a:gd name="T62" fmla="*/ 2147483647 w 81"/>
                <a:gd name="T63" fmla="*/ 0 h 110"/>
                <a:gd name="T64" fmla="*/ 2147483647 w 81"/>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10"/>
                <a:gd name="T101" fmla="*/ 81 w 81"/>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 name="Freeform 14"/>
            <p:cNvSpPr>
              <a:spLocks/>
            </p:cNvSpPr>
            <p:nvPr/>
          </p:nvSpPr>
          <p:spPr bwMode="auto">
            <a:xfrm>
              <a:off x="7272495" y="2309528"/>
              <a:ext cx="254000" cy="666750"/>
            </a:xfrm>
            <a:custGeom>
              <a:avLst/>
              <a:gdLst>
                <a:gd name="T0" fmla="*/ 0 w 160"/>
                <a:gd name="T1" fmla="*/ 0 h 420"/>
                <a:gd name="T2" fmla="*/ 2147483647 w 160"/>
                <a:gd name="T3" fmla="*/ 2147483647 h 420"/>
                <a:gd name="T4" fmla="*/ 2147483647 w 160"/>
                <a:gd name="T5" fmla="*/ 2147483647 h 420"/>
                <a:gd name="T6" fmla="*/ 2147483647 w 160"/>
                <a:gd name="T7" fmla="*/ 2147483647 h 420"/>
                <a:gd name="T8" fmla="*/ 2147483647 w 160"/>
                <a:gd name="T9" fmla="*/ 2147483647 h 420"/>
                <a:gd name="T10" fmla="*/ 2147483647 w 160"/>
                <a:gd name="T11" fmla="*/ 2147483647 h 420"/>
                <a:gd name="T12" fmla="*/ 2147483647 w 160"/>
                <a:gd name="T13" fmla="*/ 2147483647 h 420"/>
                <a:gd name="T14" fmla="*/ 2147483647 w 160"/>
                <a:gd name="T15" fmla="*/ 2147483647 h 420"/>
                <a:gd name="T16" fmla="*/ 2147483647 w 160"/>
                <a:gd name="T17" fmla="*/ 2147483647 h 420"/>
                <a:gd name="T18" fmla="*/ 2147483647 w 160"/>
                <a:gd name="T19" fmla="*/ 2147483647 h 420"/>
                <a:gd name="T20" fmla="*/ 2147483647 w 160"/>
                <a:gd name="T21" fmla="*/ 2147483647 h 420"/>
                <a:gd name="T22" fmla="*/ 2147483647 w 160"/>
                <a:gd name="T23" fmla="*/ 2147483647 h 420"/>
                <a:gd name="T24" fmla="*/ 2147483647 w 160"/>
                <a:gd name="T25" fmla="*/ 2147483647 h 420"/>
                <a:gd name="T26" fmla="*/ 2147483647 w 160"/>
                <a:gd name="T27" fmla="*/ 2147483647 h 420"/>
                <a:gd name="T28" fmla="*/ 2147483647 w 160"/>
                <a:gd name="T29" fmla="*/ 2147483647 h 420"/>
                <a:gd name="T30" fmla="*/ 2147483647 w 160"/>
                <a:gd name="T31" fmla="*/ 2147483647 h 420"/>
                <a:gd name="T32" fmla="*/ 2147483647 w 160"/>
                <a:gd name="T33" fmla="*/ 2147483647 h 420"/>
                <a:gd name="T34" fmla="*/ 2147483647 w 160"/>
                <a:gd name="T35" fmla="*/ 2147483647 h 420"/>
                <a:gd name="T36" fmla="*/ 2147483647 w 160"/>
                <a:gd name="T37" fmla="*/ 2147483647 h 420"/>
                <a:gd name="T38" fmla="*/ 2147483647 w 160"/>
                <a:gd name="T39" fmla="*/ 2147483647 h 420"/>
                <a:gd name="T40" fmla="*/ 2147483647 w 160"/>
                <a:gd name="T41" fmla="*/ 2147483647 h 420"/>
                <a:gd name="T42" fmla="*/ 2147483647 w 160"/>
                <a:gd name="T43" fmla="*/ 2147483647 h 420"/>
                <a:gd name="T44" fmla="*/ 2147483647 w 160"/>
                <a:gd name="T45" fmla="*/ 2147483647 h 420"/>
                <a:gd name="T46" fmla="*/ 2147483647 w 160"/>
                <a:gd name="T47" fmla="*/ 2147483647 h 420"/>
                <a:gd name="T48" fmla="*/ 2147483647 w 160"/>
                <a:gd name="T49" fmla="*/ 2147483647 h 420"/>
                <a:gd name="T50" fmla="*/ 2147483647 w 160"/>
                <a:gd name="T51" fmla="*/ 2147483647 h 420"/>
                <a:gd name="T52" fmla="*/ 2147483647 w 160"/>
                <a:gd name="T53" fmla="*/ 2147483647 h 420"/>
                <a:gd name="T54" fmla="*/ 2147483647 w 160"/>
                <a:gd name="T55" fmla="*/ 2147483647 h 420"/>
                <a:gd name="T56" fmla="*/ 2147483647 w 160"/>
                <a:gd name="T57" fmla="*/ 2147483647 h 420"/>
                <a:gd name="T58" fmla="*/ 2147483647 w 160"/>
                <a:gd name="T59" fmla="*/ 2147483647 h 420"/>
                <a:gd name="T60" fmla="*/ 2147483647 w 160"/>
                <a:gd name="T61" fmla="*/ 2147483647 h 420"/>
                <a:gd name="T62" fmla="*/ 2147483647 w 160"/>
                <a:gd name="T63" fmla="*/ 2147483647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8" name="Freeform 15"/>
            <p:cNvSpPr>
              <a:spLocks/>
            </p:cNvSpPr>
            <p:nvPr/>
          </p:nvSpPr>
          <p:spPr bwMode="auto">
            <a:xfrm>
              <a:off x="7185183" y="2639728"/>
              <a:ext cx="120650" cy="255587"/>
            </a:xfrm>
            <a:custGeom>
              <a:avLst/>
              <a:gdLst>
                <a:gd name="T0" fmla="*/ 2147483647 w 76"/>
                <a:gd name="T1" fmla="*/ 0 h 161"/>
                <a:gd name="T2" fmla="*/ 2147483647 w 76"/>
                <a:gd name="T3" fmla="*/ 2147483647 h 161"/>
                <a:gd name="T4" fmla="*/ 2147483647 w 76"/>
                <a:gd name="T5" fmla="*/ 2147483647 h 161"/>
                <a:gd name="T6" fmla="*/ 2147483647 w 76"/>
                <a:gd name="T7" fmla="*/ 2147483647 h 161"/>
                <a:gd name="T8" fmla="*/ 2147483647 w 76"/>
                <a:gd name="T9" fmla="*/ 2147483647 h 161"/>
                <a:gd name="T10" fmla="*/ 2147483647 w 76"/>
                <a:gd name="T11" fmla="*/ 2147483647 h 161"/>
                <a:gd name="T12" fmla="*/ 2147483647 w 76"/>
                <a:gd name="T13" fmla="*/ 2147483647 h 161"/>
                <a:gd name="T14" fmla="*/ 2147483647 w 76"/>
                <a:gd name="T15" fmla="*/ 2147483647 h 161"/>
                <a:gd name="T16" fmla="*/ 2147483647 w 76"/>
                <a:gd name="T17" fmla="*/ 2147483647 h 161"/>
                <a:gd name="T18" fmla="*/ 2147483647 w 76"/>
                <a:gd name="T19" fmla="*/ 2147483647 h 161"/>
                <a:gd name="T20" fmla="*/ 2147483647 w 76"/>
                <a:gd name="T21" fmla="*/ 2147483647 h 161"/>
                <a:gd name="T22" fmla="*/ 2147483647 w 76"/>
                <a:gd name="T23" fmla="*/ 2147483647 h 161"/>
                <a:gd name="T24" fmla="*/ 2147483647 w 76"/>
                <a:gd name="T25" fmla="*/ 2147483647 h 161"/>
                <a:gd name="T26" fmla="*/ 2147483647 w 76"/>
                <a:gd name="T27" fmla="*/ 2147483647 h 161"/>
                <a:gd name="T28" fmla="*/ 2147483647 w 76"/>
                <a:gd name="T29" fmla="*/ 2147483647 h 161"/>
                <a:gd name="T30" fmla="*/ 2147483647 w 76"/>
                <a:gd name="T31" fmla="*/ 2147483647 h 161"/>
                <a:gd name="T32" fmla="*/ 2147483647 w 76"/>
                <a:gd name="T33" fmla="*/ 2147483647 h 161"/>
                <a:gd name="T34" fmla="*/ 2147483647 w 76"/>
                <a:gd name="T35" fmla="*/ 2147483647 h 161"/>
                <a:gd name="T36" fmla="*/ 2147483647 w 76"/>
                <a:gd name="T37" fmla="*/ 2147483647 h 161"/>
                <a:gd name="T38" fmla="*/ 2147483647 w 76"/>
                <a:gd name="T39" fmla="*/ 2147483647 h 161"/>
                <a:gd name="T40" fmla="*/ 2147483647 w 76"/>
                <a:gd name="T41" fmla="*/ 2147483647 h 161"/>
                <a:gd name="T42" fmla="*/ 2147483647 w 76"/>
                <a:gd name="T43" fmla="*/ 2147483647 h 161"/>
                <a:gd name="T44" fmla="*/ 2147483647 w 76"/>
                <a:gd name="T45" fmla="*/ 2147483647 h 161"/>
                <a:gd name="T46" fmla="*/ 2147483647 w 76"/>
                <a:gd name="T47" fmla="*/ 2147483647 h 161"/>
                <a:gd name="T48" fmla="*/ 2147483647 w 76"/>
                <a:gd name="T49" fmla="*/ 2147483647 h 161"/>
                <a:gd name="T50" fmla="*/ 2147483647 w 76"/>
                <a:gd name="T51" fmla="*/ 2147483647 h 161"/>
                <a:gd name="T52" fmla="*/ 2147483647 w 76"/>
                <a:gd name="T53" fmla="*/ 2147483647 h 161"/>
                <a:gd name="T54" fmla="*/ 2147483647 w 76"/>
                <a:gd name="T55" fmla="*/ 2147483647 h 161"/>
                <a:gd name="T56" fmla="*/ 0 w 76"/>
                <a:gd name="T57" fmla="*/ 2147483647 h 161"/>
                <a:gd name="T58" fmla="*/ 2147483647 w 76"/>
                <a:gd name="T59" fmla="*/ 2147483647 h 161"/>
                <a:gd name="T60" fmla="*/ 2147483647 w 76"/>
                <a:gd name="T61" fmla="*/ 2147483647 h 161"/>
                <a:gd name="T62" fmla="*/ 2147483647 w 76"/>
                <a:gd name="T63" fmla="*/ 2147483647 h 161"/>
                <a:gd name="T64" fmla="*/ 2147483647 w 76"/>
                <a:gd name="T65" fmla="*/ 2147483647 h 161"/>
                <a:gd name="T66" fmla="*/ 2147483647 w 76"/>
                <a:gd name="T67" fmla="*/ 2147483647 h 161"/>
                <a:gd name="T68" fmla="*/ 2147483647 w 76"/>
                <a:gd name="T69" fmla="*/ 2147483647 h 161"/>
                <a:gd name="T70" fmla="*/ 2147483647 w 76"/>
                <a:gd name="T71" fmla="*/ 2147483647 h 161"/>
                <a:gd name="T72" fmla="*/ 2147483647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9" name="Freeform 16"/>
            <p:cNvSpPr>
              <a:spLocks/>
            </p:cNvSpPr>
            <p:nvPr/>
          </p:nvSpPr>
          <p:spPr bwMode="auto">
            <a:xfrm>
              <a:off x="7185183" y="2639728"/>
              <a:ext cx="120650" cy="255587"/>
            </a:xfrm>
            <a:custGeom>
              <a:avLst/>
              <a:gdLst>
                <a:gd name="T0" fmla="*/ 2147483647 w 76"/>
                <a:gd name="T1" fmla="*/ 0 h 161"/>
                <a:gd name="T2" fmla="*/ 2147483647 w 76"/>
                <a:gd name="T3" fmla="*/ 2147483647 h 161"/>
                <a:gd name="T4" fmla="*/ 2147483647 w 76"/>
                <a:gd name="T5" fmla="*/ 2147483647 h 161"/>
                <a:gd name="T6" fmla="*/ 2147483647 w 76"/>
                <a:gd name="T7" fmla="*/ 2147483647 h 161"/>
                <a:gd name="T8" fmla="*/ 2147483647 w 76"/>
                <a:gd name="T9" fmla="*/ 2147483647 h 161"/>
                <a:gd name="T10" fmla="*/ 2147483647 w 76"/>
                <a:gd name="T11" fmla="*/ 2147483647 h 161"/>
                <a:gd name="T12" fmla="*/ 2147483647 w 76"/>
                <a:gd name="T13" fmla="*/ 2147483647 h 161"/>
                <a:gd name="T14" fmla="*/ 2147483647 w 76"/>
                <a:gd name="T15" fmla="*/ 2147483647 h 161"/>
                <a:gd name="T16" fmla="*/ 2147483647 w 76"/>
                <a:gd name="T17" fmla="*/ 2147483647 h 161"/>
                <a:gd name="T18" fmla="*/ 2147483647 w 76"/>
                <a:gd name="T19" fmla="*/ 2147483647 h 161"/>
                <a:gd name="T20" fmla="*/ 2147483647 w 76"/>
                <a:gd name="T21" fmla="*/ 2147483647 h 161"/>
                <a:gd name="T22" fmla="*/ 2147483647 w 76"/>
                <a:gd name="T23" fmla="*/ 2147483647 h 161"/>
                <a:gd name="T24" fmla="*/ 2147483647 w 76"/>
                <a:gd name="T25" fmla="*/ 2147483647 h 161"/>
                <a:gd name="T26" fmla="*/ 2147483647 w 76"/>
                <a:gd name="T27" fmla="*/ 2147483647 h 161"/>
                <a:gd name="T28" fmla="*/ 2147483647 w 76"/>
                <a:gd name="T29" fmla="*/ 2147483647 h 161"/>
                <a:gd name="T30" fmla="*/ 2147483647 w 76"/>
                <a:gd name="T31" fmla="*/ 2147483647 h 161"/>
                <a:gd name="T32" fmla="*/ 2147483647 w 76"/>
                <a:gd name="T33" fmla="*/ 2147483647 h 161"/>
                <a:gd name="T34" fmla="*/ 2147483647 w 76"/>
                <a:gd name="T35" fmla="*/ 2147483647 h 161"/>
                <a:gd name="T36" fmla="*/ 2147483647 w 76"/>
                <a:gd name="T37" fmla="*/ 2147483647 h 161"/>
                <a:gd name="T38" fmla="*/ 2147483647 w 76"/>
                <a:gd name="T39" fmla="*/ 2147483647 h 161"/>
                <a:gd name="T40" fmla="*/ 2147483647 w 76"/>
                <a:gd name="T41" fmla="*/ 2147483647 h 161"/>
                <a:gd name="T42" fmla="*/ 2147483647 w 76"/>
                <a:gd name="T43" fmla="*/ 2147483647 h 161"/>
                <a:gd name="T44" fmla="*/ 2147483647 w 76"/>
                <a:gd name="T45" fmla="*/ 2147483647 h 161"/>
                <a:gd name="T46" fmla="*/ 2147483647 w 76"/>
                <a:gd name="T47" fmla="*/ 2147483647 h 161"/>
                <a:gd name="T48" fmla="*/ 2147483647 w 76"/>
                <a:gd name="T49" fmla="*/ 2147483647 h 161"/>
                <a:gd name="T50" fmla="*/ 2147483647 w 76"/>
                <a:gd name="T51" fmla="*/ 2147483647 h 161"/>
                <a:gd name="T52" fmla="*/ 2147483647 w 76"/>
                <a:gd name="T53" fmla="*/ 2147483647 h 161"/>
                <a:gd name="T54" fmla="*/ 2147483647 w 76"/>
                <a:gd name="T55" fmla="*/ 2147483647 h 161"/>
                <a:gd name="T56" fmla="*/ 0 w 76"/>
                <a:gd name="T57" fmla="*/ 2147483647 h 161"/>
                <a:gd name="T58" fmla="*/ 2147483647 w 76"/>
                <a:gd name="T59" fmla="*/ 2147483647 h 161"/>
                <a:gd name="T60" fmla="*/ 2147483647 w 76"/>
                <a:gd name="T61" fmla="*/ 2147483647 h 161"/>
                <a:gd name="T62" fmla="*/ 2147483647 w 76"/>
                <a:gd name="T63" fmla="*/ 2147483647 h 161"/>
                <a:gd name="T64" fmla="*/ 2147483647 w 76"/>
                <a:gd name="T65" fmla="*/ 2147483647 h 161"/>
                <a:gd name="T66" fmla="*/ 2147483647 w 76"/>
                <a:gd name="T67" fmla="*/ 2147483647 h 161"/>
                <a:gd name="T68" fmla="*/ 2147483647 w 76"/>
                <a:gd name="T69" fmla="*/ 2147483647 h 161"/>
                <a:gd name="T70" fmla="*/ 2147483647 w 76"/>
                <a:gd name="T71" fmla="*/ 2147483647 h 161"/>
                <a:gd name="T72" fmla="*/ 2147483647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 name="Freeform 17"/>
            <p:cNvSpPr>
              <a:spLocks/>
            </p:cNvSpPr>
            <p:nvPr/>
          </p:nvSpPr>
          <p:spPr bwMode="auto">
            <a:xfrm>
              <a:off x="6964520" y="3355690"/>
              <a:ext cx="182563" cy="254000"/>
            </a:xfrm>
            <a:custGeom>
              <a:avLst/>
              <a:gdLst>
                <a:gd name="T0" fmla="*/ 2147483647 w 115"/>
                <a:gd name="T1" fmla="*/ 0 h 160"/>
                <a:gd name="T2" fmla="*/ 2147483647 w 115"/>
                <a:gd name="T3" fmla="*/ 2147483647 h 160"/>
                <a:gd name="T4" fmla="*/ 2147483647 w 115"/>
                <a:gd name="T5" fmla="*/ 2147483647 h 160"/>
                <a:gd name="T6" fmla="*/ 2147483647 w 115"/>
                <a:gd name="T7" fmla="*/ 2147483647 h 160"/>
                <a:gd name="T8" fmla="*/ 2147483647 w 115"/>
                <a:gd name="T9" fmla="*/ 2147483647 h 160"/>
                <a:gd name="T10" fmla="*/ 2147483647 w 115"/>
                <a:gd name="T11" fmla="*/ 2147483647 h 160"/>
                <a:gd name="T12" fmla="*/ 2147483647 w 115"/>
                <a:gd name="T13" fmla="*/ 2147483647 h 160"/>
                <a:gd name="T14" fmla="*/ 2147483647 w 115"/>
                <a:gd name="T15" fmla="*/ 2147483647 h 160"/>
                <a:gd name="T16" fmla="*/ 0 w 115"/>
                <a:gd name="T17" fmla="*/ 2147483647 h 160"/>
                <a:gd name="T18" fmla="*/ 2147483647 w 115"/>
                <a:gd name="T19" fmla="*/ 2147483647 h 160"/>
                <a:gd name="T20" fmla="*/ 2147483647 w 115"/>
                <a:gd name="T21" fmla="*/ 2147483647 h 160"/>
                <a:gd name="T22" fmla="*/ 2147483647 w 115"/>
                <a:gd name="T23" fmla="*/ 2147483647 h 160"/>
                <a:gd name="T24" fmla="*/ 2147483647 w 115"/>
                <a:gd name="T25" fmla="*/ 2147483647 h 160"/>
                <a:gd name="T26" fmla="*/ 2147483647 w 115"/>
                <a:gd name="T27" fmla="*/ 2147483647 h 160"/>
                <a:gd name="T28" fmla="*/ 2147483647 w 115"/>
                <a:gd name="T29" fmla="*/ 2147483647 h 160"/>
                <a:gd name="T30" fmla="*/ 2147483647 w 115"/>
                <a:gd name="T31" fmla="*/ 2147483647 h 160"/>
                <a:gd name="T32" fmla="*/ 2147483647 w 115"/>
                <a:gd name="T33" fmla="*/ 2147483647 h 160"/>
                <a:gd name="T34" fmla="*/ 2147483647 w 115"/>
                <a:gd name="T35" fmla="*/ 2147483647 h 160"/>
                <a:gd name="T36" fmla="*/ 2147483647 w 115"/>
                <a:gd name="T37" fmla="*/ 2147483647 h 160"/>
                <a:gd name="T38" fmla="*/ 2147483647 w 115"/>
                <a:gd name="T39" fmla="*/ 2147483647 h 160"/>
                <a:gd name="T40" fmla="*/ 2147483647 w 115"/>
                <a:gd name="T41" fmla="*/ 2147483647 h 160"/>
                <a:gd name="T42" fmla="*/ 2147483647 w 115"/>
                <a:gd name="T43" fmla="*/ 2147483647 h 160"/>
                <a:gd name="T44" fmla="*/ 2147483647 w 115"/>
                <a:gd name="T45" fmla="*/ 2147483647 h 160"/>
                <a:gd name="T46" fmla="*/ 2147483647 w 115"/>
                <a:gd name="T47" fmla="*/ 2147483647 h 160"/>
                <a:gd name="T48" fmla="*/ 2147483647 w 115"/>
                <a:gd name="T49" fmla="*/ 2147483647 h 160"/>
                <a:gd name="T50" fmla="*/ 2147483647 w 115"/>
                <a:gd name="T51" fmla="*/ 2147483647 h 160"/>
                <a:gd name="T52" fmla="*/ 2147483647 w 115"/>
                <a:gd name="T53" fmla="*/ 2147483647 h 160"/>
                <a:gd name="T54" fmla="*/ 2147483647 w 115"/>
                <a:gd name="T55" fmla="*/ 2147483647 h 160"/>
                <a:gd name="T56" fmla="*/ 2147483647 w 115"/>
                <a:gd name="T57" fmla="*/ 2147483647 h 160"/>
                <a:gd name="T58" fmla="*/ 2147483647 w 115"/>
                <a:gd name="T59" fmla="*/ 2147483647 h 160"/>
                <a:gd name="T60" fmla="*/ 2147483647 w 115"/>
                <a:gd name="T61" fmla="*/ 2147483647 h 160"/>
                <a:gd name="T62" fmla="*/ 2147483647 w 115"/>
                <a:gd name="T63" fmla="*/ 2147483647 h 160"/>
                <a:gd name="T64" fmla="*/ 2147483647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Freeform 18"/>
            <p:cNvSpPr>
              <a:spLocks/>
            </p:cNvSpPr>
            <p:nvPr/>
          </p:nvSpPr>
          <p:spPr bwMode="auto">
            <a:xfrm>
              <a:off x="7055008" y="3392203"/>
              <a:ext cx="92075" cy="184150"/>
            </a:xfrm>
            <a:custGeom>
              <a:avLst/>
              <a:gdLst>
                <a:gd name="T0" fmla="*/ 2147483647 w 58"/>
                <a:gd name="T1" fmla="*/ 0 h 116"/>
                <a:gd name="T2" fmla="*/ 2147483647 w 58"/>
                <a:gd name="T3" fmla="*/ 0 h 116"/>
                <a:gd name="T4" fmla="*/ 2147483647 w 58"/>
                <a:gd name="T5" fmla="*/ 2147483647 h 116"/>
                <a:gd name="T6" fmla="*/ 2147483647 w 58"/>
                <a:gd name="T7" fmla="*/ 2147483647 h 116"/>
                <a:gd name="T8" fmla="*/ 2147483647 w 58"/>
                <a:gd name="T9" fmla="*/ 2147483647 h 116"/>
                <a:gd name="T10" fmla="*/ 2147483647 w 58"/>
                <a:gd name="T11" fmla="*/ 2147483647 h 116"/>
                <a:gd name="T12" fmla="*/ 2147483647 w 58"/>
                <a:gd name="T13" fmla="*/ 2147483647 h 116"/>
                <a:gd name="T14" fmla="*/ 0 w 58"/>
                <a:gd name="T15" fmla="*/ 2147483647 h 116"/>
                <a:gd name="T16" fmla="*/ 0 w 58"/>
                <a:gd name="T17" fmla="*/ 2147483647 h 116"/>
                <a:gd name="T18" fmla="*/ 0 w 58"/>
                <a:gd name="T19" fmla="*/ 2147483647 h 116"/>
                <a:gd name="T20" fmla="*/ 2147483647 w 58"/>
                <a:gd name="T21" fmla="*/ 2147483647 h 116"/>
                <a:gd name="T22" fmla="*/ 2147483647 w 58"/>
                <a:gd name="T23" fmla="*/ 2147483647 h 116"/>
                <a:gd name="T24" fmla="*/ 2147483647 w 58"/>
                <a:gd name="T25" fmla="*/ 2147483647 h 116"/>
                <a:gd name="T26" fmla="*/ 2147483647 w 58"/>
                <a:gd name="T27" fmla="*/ 2147483647 h 116"/>
                <a:gd name="T28" fmla="*/ 2147483647 w 58"/>
                <a:gd name="T29" fmla="*/ 2147483647 h 116"/>
                <a:gd name="T30" fmla="*/ 2147483647 w 58"/>
                <a:gd name="T31" fmla="*/ 2147483647 h 116"/>
                <a:gd name="T32" fmla="*/ 2147483647 w 58"/>
                <a:gd name="T33" fmla="*/ 2147483647 h 116"/>
                <a:gd name="T34" fmla="*/ 2147483647 w 58"/>
                <a:gd name="T35" fmla="*/ 2147483647 h 116"/>
                <a:gd name="T36" fmla="*/ 2147483647 w 58"/>
                <a:gd name="T37" fmla="*/ 2147483647 h 116"/>
                <a:gd name="T38" fmla="*/ 2147483647 w 58"/>
                <a:gd name="T39" fmla="*/ 2147483647 h 116"/>
                <a:gd name="T40" fmla="*/ 2147483647 w 58"/>
                <a:gd name="T41" fmla="*/ 2147483647 h 116"/>
                <a:gd name="T42" fmla="*/ 2147483647 w 58"/>
                <a:gd name="T43" fmla="*/ 2147483647 h 116"/>
                <a:gd name="T44" fmla="*/ 2147483647 w 58"/>
                <a:gd name="T45" fmla="*/ 2147483647 h 116"/>
                <a:gd name="T46" fmla="*/ 2147483647 w 58"/>
                <a:gd name="T47" fmla="*/ 2147483647 h 116"/>
                <a:gd name="T48" fmla="*/ 2147483647 w 58"/>
                <a:gd name="T49" fmla="*/ 2147483647 h 116"/>
                <a:gd name="T50" fmla="*/ 2147483647 w 58"/>
                <a:gd name="T51" fmla="*/ 2147483647 h 116"/>
                <a:gd name="T52" fmla="*/ 2147483647 w 58"/>
                <a:gd name="T53" fmla="*/ 2147483647 h 116"/>
                <a:gd name="T54" fmla="*/ 2147483647 w 58"/>
                <a:gd name="T55" fmla="*/ 2147483647 h 116"/>
                <a:gd name="T56" fmla="*/ 2147483647 w 58"/>
                <a:gd name="T57" fmla="*/ 2147483647 h 116"/>
                <a:gd name="T58" fmla="*/ 2147483647 w 58"/>
                <a:gd name="T59" fmla="*/ 2147483647 h 116"/>
                <a:gd name="T60" fmla="*/ 2147483647 w 58"/>
                <a:gd name="T61" fmla="*/ 2147483647 h 116"/>
                <a:gd name="T62" fmla="*/ 2147483647 w 58"/>
                <a:gd name="T63" fmla="*/ 0 h 116"/>
                <a:gd name="T64" fmla="*/ 2147483647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22" name="Freeform 19"/>
            <p:cNvSpPr>
              <a:spLocks/>
            </p:cNvSpPr>
            <p:nvPr/>
          </p:nvSpPr>
          <p:spPr bwMode="auto">
            <a:xfrm>
              <a:off x="7055008" y="3392203"/>
              <a:ext cx="92075" cy="184150"/>
            </a:xfrm>
            <a:custGeom>
              <a:avLst/>
              <a:gdLst>
                <a:gd name="T0" fmla="*/ 2147483647 w 58"/>
                <a:gd name="T1" fmla="*/ 0 h 116"/>
                <a:gd name="T2" fmla="*/ 2147483647 w 58"/>
                <a:gd name="T3" fmla="*/ 0 h 116"/>
                <a:gd name="T4" fmla="*/ 2147483647 w 58"/>
                <a:gd name="T5" fmla="*/ 2147483647 h 116"/>
                <a:gd name="T6" fmla="*/ 2147483647 w 58"/>
                <a:gd name="T7" fmla="*/ 2147483647 h 116"/>
                <a:gd name="T8" fmla="*/ 2147483647 w 58"/>
                <a:gd name="T9" fmla="*/ 2147483647 h 116"/>
                <a:gd name="T10" fmla="*/ 2147483647 w 58"/>
                <a:gd name="T11" fmla="*/ 2147483647 h 116"/>
                <a:gd name="T12" fmla="*/ 2147483647 w 58"/>
                <a:gd name="T13" fmla="*/ 2147483647 h 116"/>
                <a:gd name="T14" fmla="*/ 0 w 58"/>
                <a:gd name="T15" fmla="*/ 2147483647 h 116"/>
                <a:gd name="T16" fmla="*/ 0 w 58"/>
                <a:gd name="T17" fmla="*/ 2147483647 h 116"/>
                <a:gd name="T18" fmla="*/ 0 w 58"/>
                <a:gd name="T19" fmla="*/ 2147483647 h 116"/>
                <a:gd name="T20" fmla="*/ 2147483647 w 58"/>
                <a:gd name="T21" fmla="*/ 2147483647 h 116"/>
                <a:gd name="T22" fmla="*/ 2147483647 w 58"/>
                <a:gd name="T23" fmla="*/ 2147483647 h 116"/>
                <a:gd name="T24" fmla="*/ 2147483647 w 58"/>
                <a:gd name="T25" fmla="*/ 2147483647 h 116"/>
                <a:gd name="T26" fmla="*/ 2147483647 w 58"/>
                <a:gd name="T27" fmla="*/ 2147483647 h 116"/>
                <a:gd name="T28" fmla="*/ 2147483647 w 58"/>
                <a:gd name="T29" fmla="*/ 2147483647 h 116"/>
                <a:gd name="T30" fmla="*/ 2147483647 w 58"/>
                <a:gd name="T31" fmla="*/ 2147483647 h 116"/>
                <a:gd name="T32" fmla="*/ 2147483647 w 58"/>
                <a:gd name="T33" fmla="*/ 2147483647 h 116"/>
                <a:gd name="T34" fmla="*/ 2147483647 w 58"/>
                <a:gd name="T35" fmla="*/ 2147483647 h 116"/>
                <a:gd name="T36" fmla="*/ 2147483647 w 58"/>
                <a:gd name="T37" fmla="*/ 2147483647 h 116"/>
                <a:gd name="T38" fmla="*/ 2147483647 w 58"/>
                <a:gd name="T39" fmla="*/ 2147483647 h 116"/>
                <a:gd name="T40" fmla="*/ 2147483647 w 58"/>
                <a:gd name="T41" fmla="*/ 2147483647 h 116"/>
                <a:gd name="T42" fmla="*/ 2147483647 w 58"/>
                <a:gd name="T43" fmla="*/ 2147483647 h 116"/>
                <a:gd name="T44" fmla="*/ 2147483647 w 58"/>
                <a:gd name="T45" fmla="*/ 2147483647 h 116"/>
                <a:gd name="T46" fmla="*/ 2147483647 w 58"/>
                <a:gd name="T47" fmla="*/ 2147483647 h 116"/>
                <a:gd name="T48" fmla="*/ 2147483647 w 58"/>
                <a:gd name="T49" fmla="*/ 2147483647 h 116"/>
                <a:gd name="T50" fmla="*/ 2147483647 w 58"/>
                <a:gd name="T51" fmla="*/ 2147483647 h 116"/>
                <a:gd name="T52" fmla="*/ 2147483647 w 58"/>
                <a:gd name="T53" fmla="*/ 2147483647 h 116"/>
                <a:gd name="T54" fmla="*/ 2147483647 w 58"/>
                <a:gd name="T55" fmla="*/ 2147483647 h 116"/>
                <a:gd name="T56" fmla="*/ 2147483647 w 58"/>
                <a:gd name="T57" fmla="*/ 2147483647 h 116"/>
                <a:gd name="T58" fmla="*/ 2147483647 w 58"/>
                <a:gd name="T59" fmla="*/ 2147483647 h 116"/>
                <a:gd name="T60" fmla="*/ 2147483647 w 58"/>
                <a:gd name="T61" fmla="*/ 2147483647 h 116"/>
                <a:gd name="T62" fmla="*/ 2147483647 w 58"/>
                <a:gd name="T63" fmla="*/ 0 h 116"/>
                <a:gd name="T64" fmla="*/ 2147483647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0099CC"/>
            </a:solidFill>
            <a:ln w="12700" cap="rnd">
              <a:solidFill>
                <a:srgbClr val="000000"/>
              </a:solidFill>
              <a:round/>
              <a:headEnd type="none" w="sm" len="sm"/>
              <a:tailEnd type="none" w="sm" len="sm"/>
            </a:ln>
          </p:spPr>
          <p:txBody>
            <a:bodyPr/>
            <a:lstStyle/>
            <a:p>
              <a:endParaRPr lang="en-US" dirty="0"/>
            </a:p>
          </p:txBody>
        </p:sp>
        <p:sp>
          <p:nvSpPr>
            <p:cNvPr id="23" name="Freeform 20"/>
            <p:cNvSpPr>
              <a:spLocks/>
            </p:cNvSpPr>
            <p:nvPr/>
          </p:nvSpPr>
          <p:spPr bwMode="auto">
            <a:xfrm>
              <a:off x="6712108" y="2842928"/>
              <a:ext cx="66675" cy="128587"/>
            </a:xfrm>
            <a:custGeom>
              <a:avLst/>
              <a:gdLst>
                <a:gd name="T0" fmla="*/ 2147483647 w 42"/>
                <a:gd name="T1" fmla="*/ 0 h 81"/>
                <a:gd name="T2" fmla="*/ 2147483647 w 42"/>
                <a:gd name="T3" fmla="*/ 0 h 81"/>
                <a:gd name="T4" fmla="*/ 2147483647 w 42"/>
                <a:gd name="T5" fmla="*/ 2147483647 h 81"/>
                <a:gd name="T6" fmla="*/ 2147483647 w 42"/>
                <a:gd name="T7" fmla="*/ 2147483647 h 81"/>
                <a:gd name="T8" fmla="*/ 2147483647 w 42"/>
                <a:gd name="T9" fmla="*/ 2147483647 h 81"/>
                <a:gd name="T10" fmla="*/ 2147483647 w 42"/>
                <a:gd name="T11" fmla="*/ 2147483647 h 81"/>
                <a:gd name="T12" fmla="*/ 2147483647 w 42"/>
                <a:gd name="T13" fmla="*/ 2147483647 h 81"/>
                <a:gd name="T14" fmla="*/ 0 w 42"/>
                <a:gd name="T15" fmla="*/ 2147483647 h 81"/>
                <a:gd name="T16" fmla="*/ 0 w 42"/>
                <a:gd name="T17" fmla="*/ 2147483647 h 81"/>
                <a:gd name="T18" fmla="*/ 0 w 42"/>
                <a:gd name="T19" fmla="*/ 2147483647 h 81"/>
                <a:gd name="T20" fmla="*/ 2147483647 w 42"/>
                <a:gd name="T21" fmla="*/ 2147483647 h 81"/>
                <a:gd name="T22" fmla="*/ 2147483647 w 42"/>
                <a:gd name="T23" fmla="*/ 2147483647 h 81"/>
                <a:gd name="T24" fmla="*/ 2147483647 w 42"/>
                <a:gd name="T25" fmla="*/ 2147483647 h 81"/>
                <a:gd name="T26" fmla="*/ 2147483647 w 42"/>
                <a:gd name="T27" fmla="*/ 2147483647 h 81"/>
                <a:gd name="T28" fmla="*/ 2147483647 w 42"/>
                <a:gd name="T29" fmla="*/ 2147483647 h 81"/>
                <a:gd name="T30" fmla="*/ 2147483647 w 42"/>
                <a:gd name="T31" fmla="*/ 2147483647 h 81"/>
                <a:gd name="T32" fmla="*/ 2147483647 w 42"/>
                <a:gd name="T33" fmla="*/ 2147483647 h 81"/>
                <a:gd name="T34" fmla="*/ 2147483647 w 42"/>
                <a:gd name="T35" fmla="*/ 2147483647 h 81"/>
                <a:gd name="T36" fmla="*/ 2147483647 w 42"/>
                <a:gd name="T37" fmla="*/ 2147483647 h 81"/>
                <a:gd name="T38" fmla="*/ 2147483647 w 42"/>
                <a:gd name="T39" fmla="*/ 2147483647 h 81"/>
                <a:gd name="T40" fmla="*/ 2147483647 w 42"/>
                <a:gd name="T41" fmla="*/ 2147483647 h 81"/>
                <a:gd name="T42" fmla="*/ 2147483647 w 42"/>
                <a:gd name="T43" fmla="*/ 2147483647 h 81"/>
                <a:gd name="T44" fmla="*/ 2147483647 w 42"/>
                <a:gd name="T45" fmla="*/ 2147483647 h 81"/>
                <a:gd name="T46" fmla="*/ 2147483647 w 42"/>
                <a:gd name="T47" fmla="*/ 2147483647 h 81"/>
                <a:gd name="T48" fmla="*/ 2147483647 w 42"/>
                <a:gd name="T49" fmla="*/ 2147483647 h 81"/>
                <a:gd name="T50" fmla="*/ 2147483647 w 42"/>
                <a:gd name="T51" fmla="*/ 2147483647 h 81"/>
                <a:gd name="T52" fmla="*/ 2147483647 w 42"/>
                <a:gd name="T53" fmla="*/ 2147483647 h 81"/>
                <a:gd name="T54" fmla="*/ 2147483647 w 42"/>
                <a:gd name="T55" fmla="*/ 2147483647 h 81"/>
                <a:gd name="T56" fmla="*/ 2147483647 w 42"/>
                <a:gd name="T57" fmla="*/ 2147483647 h 81"/>
                <a:gd name="T58" fmla="*/ 2147483647 w 42"/>
                <a:gd name="T59" fmla="*/ 2147483647 h 81"/>
                <a:gd name="T60" fmla="*/ 2147483647 w 42"/>
                <a:gd name="T61" fmla="*/ 2147483647 h 81"/>
                <a:gd name="T62" fmla="*/ 2147483647 w 42"/>
                <a:gd name="T63" fmla="*/ 0 h 81"/>
                <a:gd name="T64" fmla="*/ 2147483647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24" name="Freeform 21"/>
            <p:cNvSpPr>
              <a:spLocks/>
            </p:cNvSpPr>
            <p:nvPr/>
          </p:nvSpPr>
          <p:spPr bwMode="auto">
            <a:xfrm>
              <a:off x="6712108" y="2842928"/>
              <a:ext cx="66675" cy="128587"/>
            </a:xfrm>
            <a:custGeom>
              <a:avLst/>
              <a:gdLst>
                <a:gd name="T0" fmla="*/ 2147483647 w 42"/>
                <a:gd name="T1" fmla="*/ 0 h 81"/>
                <a:gd name="T2" fmla="*/ 2147483647 w 42"/>
                <a:gd name="T3" fmla="*/ 0 h 81"/>
                <a:gd name="T4" fmla="*/ 2147483647 w 42"/>
                <a:gd name="T5" fmla="*/ 2147483647 h 81"/>
                <a:gd name="T6" fmla="*/ 2147483647 w 42"/>
                <a:gd name="T7" fmla="*/ 2147483647 h 81"/>
                <a:gd name="T8" fmla="*/ 2147483647 w 42"/>
                <a:gd name="T9" fmla="*/ 2147483647 h 81"/>
                <a:gd name="T10" fmla="*/ 2147483647 w 42"/>
                <a:gd name="T11" fmla="*/ 2147483647 h 81"/>
                <a:gd name="T12" fmla="*/ 2147483647 w 42"/>
                <a:gd name="T13" fmla="*/ 2147483647 h 81"/>
                <a:gd name="T14" fmla="*/ 0 w 42"/>
                <a:gd name="T15" fmla="*/ 2147483647 h 81"/>
                <a:gd name="T16" fmla="*/ 0 w 42"/>
                <a:gd name="T17" fmla="*/ 2147483647 h 81"/>
                <a:gd name="T18" fmla="*/ 0 w 42"/>
                <a:gd name="T19" fmla="*/ 2147483647 h 81"/>
                <a:gd name="T20" fmla="*/ 2147483647 w 42"/>
                <a:gd name="T21" fmla="*/ 2147483647 h 81"/>
                <a:gd name="T22" fmla="*/ 2147483647 w 42"/>
                <a:gd name="T23" fmla="*/ 2147483647 h 81"/>
                <a:gd name="T24" fmla="*/ 2147483647 w 42"/>
                <a:gd name="T25" fmla="*/ 2147483647 h 81"/>
                <a:gd name="T26" fmla="*/ 2147483647 w 42"/>
                <a:gd name="T27" fmla="*/ 2147483647 h 81"/>
                <a:gd name="T28" fmla="*/ 2147483647 w 42"/>
                <a:gd name="T29" fmla="*/ 2147483647 h 81"/>
                <a:gd name="T30" fmla="*/ 2147483647 w 42"/>
                <a:gd name="T31" fmla="*/ 2147483647 h 81"/>
                <a:gd name="T32" fmla="*/ 2147483647 w 42"/>
                <a:gd name="T33" fmla="*/ 2147483647 h 81"/>
                <a:gd name="T34" fmla="*/ 2147483647 w 42"/>
                <a:gd name="T35" fmla="*/ 2147483647 h 81"/>
                <a:gd name="T36" fmla="*/ 2147483647 w 42"/>
                <a:gd name="T37" fmla="*/ 2147483647 h 81"/>
                <a:gd name="T38" fmla="*/ 2147483647 w 42"/>
                <a:gd name="T39" fmla="*/ 2147483647 h 81"/>
                <a:gd name="T40" fmla="*/ 2147483647 w 42"/>
                <a:gd name="T41" fmla="*/ 2147483647 h 81"/>
                <a:gd name="T42" fmla="*/ 2147483647 w 42"/>
                <a:gd name="T43" fmla="*/ 2147483647 h 81"/>
                <a:gd name="T44" fmla="*/ 2147483647 w 42"/>
                <a:gd name="T45" fmla="*/ 2147483647 h 81"/>
                <a:gd name="T46" fmla="*/ 2147483647 w 42"/>
                <a:gd name="T47" fmla="*/ 2147483647 h 81"/>
                <a:gd name="T48" fmla="*/ 2147483647 w 42"/>
                <a:gd name="T49" fmla="*/ 2147483647 h 81"/>
                <a:gd name="T50" fmla="*/ 2147483647 w 42"/>
                <a:gd name="T51" fmla="*/ 2147483647 h 81"/>
                <a:gd name="T52" fmla="*/ 2147483647 w 42"/>
                <a:gd name="T53" fmla="*/ 2147483647 h 81"/>
                <a:gd name="T54" fmla="*/ 2147483647 w 42"/>
                <a:gd name="T55" fmla="*/ 2147483647 h 81"/>
                <a:gd name="T56" fmla="*/ 2147483647 w 42"/>
                <a:gd name="T57" fmla="*/ 2147483647 h 81"/>
                <a:gd name="T58" fmla="*/ 2147483647 w 42"/>
                <a:gd name="T59" fmla="*/ 2147483647 h 81"/>
                <a:gd name="T60" fmla="*/ 2147483647 w 42"/>
                <a:gd name="T61" fmla="*/ 2147483647 h 81"/>
                <a:gd name="T62" fmla="*/ 2147483647 w 42"/>
                <a:gd name="T63" fmla="*/ 0 h 81"/>
                <a:gd name="T64" fmla="*/ 2147483647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0099CC"/>
            </a:solidFill>
            <a:ln w="12700" cap="rnd">
              <a:solidFill>
                <a:srgbClr val="000000"/>
              </a:solidFill>
              <a:round/>
              <a:headEnd type="none" w="sm" len="sm"/>
              <a:tailEnd type="none" w="sm" len="sm"/>
            </a:ln>
          </p:spPr>
          <p:txBody>
            <a:bodyPr/>
            <a:lstStyle/>
            <a:p>
              <a:endParaRPr lang="en-US" dirty="0"/>
            </a:p>
          </p:txBody>
        </p:sp>
        <p:sp>
          <p:nvSpPr>
            <p:cNvPr id="25" name="Freeform 22"/>
            <p:cNvSpPr>
              <a:spLocks/>
            </p:cNvSpPr>
            <p:nvPr/>
          </p:nvSpPr>
          <p:spPr bwMode="auto">
            <a:xfrm>
              <a:off x="7016908" y="3079465"/>
              <a:ext cx="84137" cy="166688"/>
            </a:xfrm>
            <a:custGeom>
              <a:avLst/>
              <a:gdLst>
                <a:gd name="T0" fmla="*/ 2147483647 w 53"/>
                <a:gd name="T1" fmla="*/ 0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0 w 53"/>
                <a:gd name="T15" fmla="*/ 2147483647 h 105"/>
                <a:gd name="T16" fmla="*/ 0 w 53"/>
                <a:gd name="T17" fmla="*/ 2147483647 h 105"/>
                <a:gd name="T18" fmla="*/ 0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2147483647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26" name="Freeform 23"/>
            <p:cNvSpPr>
              <a:spLocks/>
            </p:cNvSpPr>
            <p:nvPr/>
          </p:nvSpPr>
          <p:spPr bwMode="auto">
            <a:xfrm>
              <a:off x="7016908" y="3079465"/>
              <a:ext cx="84137" cy="166688"/>
            </a:xfrm>
            <a:custGeom>
              <a:avLst/>
              <a:gdLst>
                <a:gd name="T0" fmla="*/ 2147483647 w 53"/>
                <a:gd name="T1" fmla="*/ 0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0 w 53"/>
                <a:gd name="T15" fmla="*/ 2147483647 h 105"/>
                <a:gd name="T16" fmla="*/ 0 w 53"/>
                <a:gd name="T17" fmla="*/ 2147483647 h 105"/>
                <a:gd name="T18" fmla="*/ 0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2147483647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 name="Freeform 24"/>
            <p:cNvSpPr>
              <a:spLocks/>
            </p:cNvSpPr>
            <p:nvPr/>
          </p:nvSpPr>
          <p:spPr bwMode="auto">
            <a:xfrm>
              <a:off x="6731158" y="3335053"/>
              <a:ext cx="77787" cy="157162"/>
            </a:xfrm>
            <a:custGeom>
              <a:avLst/>
              <a:gdLst>
                <a:gd name="T0" fmla="*/ 2147483647 w 49"/>
                <a:gd name="T1" fmla="*/ 0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0 w 49"/>
                <a:gd name="T15" fmla="*/ 2147483647 h 99"/>
                <a:gd name="T16" fmla="*/ 0 w 49"/>
                <a:gd name="T17" fmla="*/ 2147483647 h 99"/>
                <a:gd name="T18" fmla="*/ 0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2147483647 w 49"/>
                <a:gd name="T39" fmla="*/ 2147483647 h 99"/>
                <a:gd name="T40" fmla="*/ 2147483647 w 49"/>
                <a:gd name="T41" fmla="*/ 2147483647 h 99"/>
                <a:gd name="T42" fmla="*/ 2147483647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28" name="Freeform 25"/>
            <p:cNvSpPr>
              <a:spLocks/>
            </p:cNvSpPr>
            <p:nvPr/>
          </p:nvSpPr>
          <p:spPr bwMode="auto">
            <a:xfrm>
              <a:off x="6731158" y="3335053"/>
              <a:ext cx="77787" cy="157162"/>
            </a:xfrm>
            <a:custGeom>
              <a:avLst/>
              <a:gdLst>
                <a:gd name="T0" fmla="*/ 2147483647 w 49"/>
                <a:gd name="T1" fmla="*/ 0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0 w 49"/>
                <a:gd name="T15" fmla="*/ 2147483647 h 99"/>
                <a:gd name="T16" fmla="*/ 0 w 49"/>
                <a:gd name="T17" fmla="*/ 2147483647 h 99"/>
                <a:gd name="T18" fmla="*/ 0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2147483647 w 49"/>
                <a:gd name="T39" fmla="*/ 2147483647 h 99"/>
                <a:gd name="T40" fmla="*/ 2147483647 w 49"/>
                <a:gd name="T41" fmla="*/ 2147483647 h 99"/>
                <a:gd name="T42" fmla="*/ 2147483647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0099CC"/>
            </a:solidFill>
            <a:ln w="12700" cap="rnd">
              <a:solidFill>
                <a:srgbClr val="000000"/>
              </a:solidFill>
              <a:round/>
              <a:headEnd type="none" w="sm" len="sm"/>
              <a:tailEnd type="none" w="sm" len="sm"/>
            </a:ln>
          </p:spPr>
          <p:txBody>
            <a:bodyPr/>
            <a:lstStyle/>
            <a:p>
              <a:endParaRPr lang="en-US" dirty="0"/>
            </a:p>
          </p:txBody>
        </p:sp>
        <p:sp>
          <p:nvSpPr>
            <p:cNvPr id="29" name="Freeform 26"/>
            <p:cNvSpPr>
              <a:spLocks/>
            </p:cNvSpPr>
            <p:nvPr/>
          </p:nvSpPr>
          <p:spPr bwMode="auto">
            <a:xfrm>
              <a:off x="5827870" y="3114390"/>
              <a:ext cx="1268413" cy="465138"/>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30" name="Freeform 27"/>
            <p:cNvSpPr>
              <a:spLocks/>
            </p:cNvSpPr>
            <p:nvPr/>
          </p:nvSpPr>
          <p:spPr bwMode="auto">
            <a:xfrm>
              <a:off x="5827870" y="3114390"/>
              <a:ext cx="1268413" cy="465138"/>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 name="Freeform 28"/>
            <p:cNvSpPr>
              <a:spLocks/>
            </p:cNvSpPr>
            <p:nvPr/>
          </p:nvSpPr>
          <p:spPr bwMode="auto">
            <a:xfrm>
              <a:off x="5877083" y="3144553"/>
              <a:ext cx="1219200" cy="468312"/>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32" name="Freeform 29"/>
            <p:cNvSpPr>
              <a:spLocks/>
            </p:cNvSpPr>
            <p:nvPr/>
          </p:nvSpPr>
          <p:spPr bwMode="auto">
            <a:xfrm>
              <a:off x="5877083" y="3144553"/>
              <a:ext cx="1219200" cy="468312"/>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3" name="Freeform 30"/>
            <p:cNvSpPr>
              <a:spLocks/>
            </p:cNvSpPr>
            <p:nvPr/>
          </p:nvSpPr>
          <p:spPr bwMode="auto">
            <a:xfrm>
              <a:off x="5230970" y="2320640"/>
              <a:ext cx="1144588" cy="1949450"/>
            </a:xfrm>
            <a:custGeom>
              <a:avLst/>
              <a:gdLst>
                <a:gd name="T0" fmla="*/ 2147483647 w 721"/>
                <a:gd name="T1" fmla="*/ 2147483647 h 1228"/>
                <a:gd name="T2" fmla="*/ 2147483647 w 721"/>
                <a:gd name="T3" fmla="*/ 2147483647 h 1228"/>
                <a:gd name="T4" fmla="*/ 2147483647 w 721"/>
                <a:gd name="T5" fmla="*/ 2147483647 h 1228"/>
                <a:gd name="T6" fmla="*/ 2147483647 w 721"/>
                <a:gd name="T7" fmla="*/ 2147483647 h 1228"/>
                <a:gd name="T8" fmla="*/ 2147483647 w 721"/>
                <a:gd name="T9" fmla="*/ 2147483647 h 1228"/>
                <a:gd name="T10" fmla="*/ 2147483647 w 721"/>
                <a:gd name="T11" fmla="*/ 2147483647 h 1228"/>
                <a:gd name="T12" fmla="*/ 2147483647 w 721"/>
                <a:gd name="T13" fmla="*/ 2147483647 h 1228"/>
                <a:gd name="T14" fmla="*/ 2147483647 w 721"/>
                <a:gd name="T15" fmla="*/ 2147483647 h 1228"/>
                <a:gd name="T16" fmla="*/ 2147483647 w 721"/>
                <a:gd name="T17" fmla="*/ 2147483647 h 1228"/>
                <a:gd name="T18" fmla="*/ 2147483647 w 721"/>
                <a:gd name="T19" fmla="*/ 2147483647 h 1228"/>
                <a:gd name="T20" fmla="*/ 2147483647 w 721"/>
                <a:gd name="T21" fmla="*/ 2147483647 h 1228"/>
                <a:gd name="T22" fmla="*/ 2147483647 w 721"/>
                <a:gd name="T23" fmla="*/ 2147483647 h 1228"/>
                <a:gd name="T24" fmla="*/ 2147483647 w 721"/>
                <a:gd name="T25" fmla="*/ 2147483647 h 1228"/>
                <a:gd name="T26" fmla="*/ 2147483647 w 721"/>
                <a:gd name="T27" fmla="*/ 2147483647 h 1228"/>
                <a:gd name="T28" fmla="*/ 2147483647 w 721"/>
                <a:gd name="T29" fmla="*/ 2147483647 h 1228"/>
                <a:gd name="T30" fmla="*/ 2147483647 w 721"/>
                <a:gd name="T31" fmla="*/ 2147483647 h 1228"/>
                <a:gd name="T32" fmla="*/ 2147483647 w 721"/>
                <a:gd name="T33" fmla="*/ 2147483647 h 1228"/>
                <a:gd name="T34" fmla="*/ 2147483647 w 721"/>
                <a:gd name="T35" fmla="*/ 2147483647 h 1228"/>
                <a:gd name="T36" fmla="*/ 2147483647 w 721"/>
                <a:gd name="T37" fmla="*/ 2147483647 h 1228"/>
                <a:gd name="T38" fmla="*/ 2147483647 w 721"/>
                <a:gd name="T39" fmla="*/ 2147483647 h 1228"/>
                <a:gd name="T40" fmla="*/ 2147483647 w 721"/>
                <a:gd name="T41" fmla="*/ 2147483647 h 1228"/>
                <a:gd name="T42" fmla="*/ 2147483647 w 721"/>
                <a:gd name="T43" fmla="*/ 2147483647 h 1228"/>
                <a:gd name="T44" fmla="*/ 2147483647 w 721"/>
                <a:gd name="T45" fmla="*/ 2147483647 h 1228"/>
                <a:gd name="T46" fmla="*/ 2147483647 w 721"/>
                <a:gd name="T47" fmla="*/ 2147483647 h 1228"/>
                <a:gd name="T48" fmla="*/ 2147483647 w 721"/>
                <a:gd name="T49" fmla="*/ 2147483647 h 1228"/>
                <a:gd name="T50" fmla="*/ 2147483647 w 721"/>
                <a:gd name="T51" fmla="*/ 2147483647 h 1228"/>
                <a:gd name="T52" fmla="*/ 2147483647 w 721"/>
                <a:gd name="T53" fmla="*/ 2147483647 h 1228"/>
                <a:gd name="T54" fmla="*/ 2147483647 w 721"/>
                <a:gd name="T55" fmla="*/ 2147483647 h 1228"/>
                <a:gd name="T56" fmla="*/ 2147483647 w 721"/>
                <a:gd name="T57" fmla="*/ 2147483647 h 1228"/>
                <a:gd name="T58" fmla="*/ 2147483647 w 721"/>
                <a:gd name="T59" fmla="*/ 2147483647 h 1228"/>
                <a:gd name="T60" fmla="*/ 2147483647 w 721"/>
                <a:gd name="T61" fmla="*/ 2147483647 h 1228"/>
                <a:gd name="T62" fmla="*/ 2147483647 w 721"/>
                <a:gd name="T63" fmla="*/ 2147483647 h 1228"/>
                <a:gd name="T64" fmla="*/ 2147483647 w 721"/>
                <a:gd name="T65" fmla="*/ 2147483647 h 1228"/>
                <a:gd name="T66" fmla="*/ 2147483647 w 721"/>
                <a:gd name="T67" fmla="*/ 2147483647 h 1228"/>
                <a:gd name="T68" fmla="*/ 2147483647 w 721"/>
                <a:gd name="T69" fmla="*/ 2147483647 h 1228"/>
                <a:gd name="T70" fmla="*/ 2147483647 w 721"/>
                <a:gd name="T71" fmla="*/ 2147483647 h 1228"/>
                <a:gd name="T72" fmla="*/ 2147483647 w 721"/>
                <a:gd name="T73" fmla="*/ 2147483647 h 1228"/>
                <a:gd name="T74" fmla="*/ 2147483647 w 721"/>
                <a:gd name="T75" fmla="*/ 2147483647 h 1228"/>
                <a:gd name="T76" fmla="*/ 2147483647 w 721"/>
                <a:gd name="T77" fmla="*/ 2147483647 h 1228"/>
                <a:gd name="T78" fmla="*/ 2147483647 w 721"/>
                <a:gd name="T79" fmla="*/ 2147483647 h 1228"/>
                <a:gd name="T80" fmla="*/ 2147483647 w 721"/>
                <a:gd name="T81" fmla="*/ 2147483647 h 1228"/>
                <a:gd name="T82" fmla="*/ 2147483647 w 721"/>
                <a:gd name="T83" fmla="*/ 2147483647 h 1228"/>
                <a:gd name="T84" fmla="*/ 2147483647 w 721"/>
                <a:gd name="T85" fmla="*/ 2147483647 h 1228"/>
                <a:gd name="T86" fmla="*/ 2147483647 w 721"/>
                <a:gd name="T87" fmla="*/ 2147483647 h 1228"/>
                <a:gd name="T88" fmla="*/ 2147483647 w 721"/>
                <a:gd name="T89" fmla="*/ 2147483647 h 1228"/>
                <a:gd name="T90" fmla="*/ 2147483647 w 721"/>
                <a:gd name="T91" fmla="*/ 2147483647 h 1228"/>
                <a:gd name="T92" fmla="*/ 2147483647 w 721"/>
                <a:gd name="T93" fmla="*/ 2147483647 h 1228"/>
                <a:gd name="T94" fmla="*/ 2147483647 w 721"/>
                <a:gd name="T95" fmla="*/ 2147483647 h 1228"/>
                <a:gd name="T96" fmla="*/ 2147483647 w 721"/>
                <a:gd name="T97" fmla="*/ 2147483647 h 1228"/>
                <a:gd name="T98" fmla="*/ 2147483647 w 721"/>
                <a:gd name="T99" fmla="*/ 2147483647 h 1228"/>
                <a:gd name="T100" fmla="*/ 2147483647 w 721"/>
                <a:gd name="T101" fmla="*/ 2147483647 h 1228"/>
                <a:gd name="T102" fmla="*/ 2147483647 w 721"/>
                <a:gd name="T103" fmla="*/ 2147483647 h 1228"/>
                <a:gd name="T104" fmla="*/ 2147483647 w 721"/>
                <a:gd name="T105" fmla="*/ 2147483647 h 1228"/>
                <a:gd name="T106" fmla="*/ 2147483647 w 721"/>
                <a:gd name="T107" fmla="*/ 2147483647 h 1228"/>
                <a:gd name="T108" fmla="*/ 2147483647 w 721"/>
                <a:gd name="T109" fmla="*/ 2147483647 h 1228"/>
                <a:gd name="T110" fmla="*/ 2147483647 w 721"/>
                <a:gd name="T111" fmla="*/ 2147483647 h 1228"/>
                <a:gd name="T112" fmla="*/ 2147483647 w 721"/>
                <a:gd name="T113" fmla="*/ 2147483647 h 1228"/>
                <a:gd name="T114" fmla="*/ 2147483647 w 721"/>
                <a:gd name="T115" fmla="*/ 2147483647 h 1228"/>
                <a:gd name="T116" fmla="*/ 2147483647 w 721"/>
                <a:gd name="T117" fmla="*/ 2147483647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34" name="Freeform 31"/>
            <p:cNvSpPr>
              <a:spLocks/>
            </p:cNvSpPr>
            <p:nvPr/>
          </p:nvSpPr>
          <p:spPr bwMode="auto">
            <a:xfrm>
              <a:off x="5230970" y="2330165"/>
              <a:ext cx="1144588" cy="1949450"/>
            </a:xfrm>
            <a:custGeom>
              <a:avLst/>
              <a:gdLst>
                <a:gd name="T0" fmla="*/ 2147483647 w 721"/>
                <a:gd name="T1" fmla="*/ 2147483647 h 1228"/>
                <a:gd name="T2" fmla="*/ 2147483647 w 721"/>
                <a:gd name="T3" fmla="*/ 2147483647 h 1228"/>
                <a:gd name="T4" fmla="*/ 2147483647 w 721"/>
                <a:gd name="T5" fmla="*/ 2147483647 h 1228"/>
                <a:gd name="T6" fmla="*/ 2147483647 w 721"/>
                <a:gd name="T7" fmla="*/ 2147483647 h 1228"/>
                <a:gd name="T8" fmla="*/ 2147483647 w 721"/>
                <a:gd name="T9" fmla="*/ 2147483647 h 1228"/>
                <a:gd name="T10" fmla="*/ 2147483647 w 721"/>
                <a:gd name="T11" fmla="*/ 2147483647 h 1228"/>
                <a:gd name="T12" fmla="*/ 2147483647 w 721"/>
                <a:gd name="T13" fmla="*/ 2147483647 h 1228"/>
                <a:gd name="T14" fmla="*/ 2147483647 w 721"/>
                <a:gd name="T15" fmla="*/ 2147483647 h 1228"/>
                <a:gd name="T16" fmla="*/ 2147483647 w 721"/>
                <a:gd name="T17" fmla="*/ 2147483647 h 1228"/>
                <a:gd name="T18" fmla="*/ 2147483647 w 721"/>
                <a:gd name="T19" fmla="*/ 2147483647 h 1228"/>
                <a:gd name="T20" fmla="*/ 2147483647 w 721"/>
                <a:gd name="T21" fmla="*/ 2147483647 h 1228"/>
                <a:gd name="T22" fmla="*/ 2147483647 w 721"/>
                <a:gd name="T23" fmla="*/ 2147483647 h 1228"/>
                <a:gd name="T24" fmla="*/ 2147483647 w 721"/>
                <a:gd name="T25" fmla="*/ 2147483647 h 1228"/>
                <a:gd name="T26" fmla="*/ 2147483647 w 721"/>
                <a:gd name="T27" fmla="*/ 2147483647 h 1228"/>
                <a:gd name="T28" fmla="*/ 2147483647 w 721"/>
                <a:gd name="T29" fmla="*/ 2147483647 h 1228"/>
                <a:gd name="T30" fmla="*/ 2147483647 w 721"/>
                <a:gd name="T31" fmla="*/ 2147483647 h 1228"/>
                <a:gd name="T32" fmla="*/ 2147483647 w 721"/>
                <a:gd name="T33" fmla="*/ 2147483647 h 1228"/>
                <a:gd name="T34" fmla="*/ 2147483647 w 721"/>
                <a:gd name="T35" fmla="*/ 2147483647 h 1228"/>
                <a:gd name="T36" fmla="*/ 2147483647 w 721"/>
                <a:gd name="T37" fmla="*/ 2147483647 h 1228"/>
                <a:gd name="T38" fmla="*/ 2147483647 w 721"/>
                <a:gd name="T39" fmla="*/ 2147483647 h 1228"/>
                <a:gd name="T40" fmla="*/ 2147483647 w 721"/>
                <a:gd name="T41" fmla="*/ 2147483647 h 1228"/>
                <a:gd name="T42" fmla="*/ 2147483647 w 721"/>
                <a:gd name="T43" fmla="*/ 2147483647 h 1228"/>
                <a:gd name="T44" fmla="*/ 2147483647 w 721"/>
                <a:gd name="T45" fmla="*/ 2147483647 h 1228"/>
                <a:gd name="T46" fmla="*/ 2147483647 w 721"/>
                <a:gd name="T47" fmla="*/ 2147483647 h 1228"/>
                <a:gd name="T48" fmla="*/ 2147483647 w 721"/>
                <a:gd name="T49" fmla="*/ 2147483647 h 1228"/>
                <a:gd name="T50" fmla="*/ 2147483647 w 721"/>
                <a:gd name="T51" fmla="*/ 2147483647 h 1228"/>
                <a:gd name="T52" fmla="*/ 2147483647 w 721"/>
                <a:gd name="T53" fmla="*/ 2147483647 h 1228"/>
                <a:gd name="T54" fmla="*/ 2147483647 w 721"/>
                <a:gd name="T55" fmla="*/ 2147483647 h 1228"/>
                <a:gd name="T56" fmla="*/ 2147483647 w 721"/>
                <a:gd name="T57" fmla="*/ 2147483647 h 1228"/>
                <a:gd name="T58" fmla="*/ 2147483647 w 721"/>
                <a:gd name="T59" fmla="*/ 2147483647 h 1228"/>
                <a:gd name="T60" fmla="*/ 2147483647 w 721"/>
                <a:gd name="T61" fmla="*/ 2147483647 h 1228"/>
                <a:gd name="T62" fmla="*/ 2147483647 w 721"/>
                <a:gd name="T63" fmla="*/ 2147483647 h 1228"/>
                <a:gd name="T64" fmla="*/ 2147483647 w 721"/>
                <a:gd name="T65" fmla="*/ 2147483647 h 1228"/>
                <a:gd name="T66" fmla="*/ 2147483647 w 721"/>
                <a:gd name="T67" fmla="*/ 2147483647 h 1228"/>
                <a:gd name="T68" fmla="*/ 2147483647 w 721"/>
                <a:gd name="T69" fmla="*/ 2147483647 h 1228"/>
                <a:gd name="T70" fmla="*/ 2147483647 w 721"/>
                <a:gd name="T71" fmla="*/ 2147483647 h 1228"/>
                <a:gd name="T72" fmla="*/ 2147483647 w 721"/>
                <a:gd name="T73" fmla="*/ 2147483647 h 1228"/>
                <a:gd name="T74" fmla="*/ 2147483647 w 721"/>
                <a:gd name="T75" fmla="*/ 2147483647 h 1228"/>
                <a:gd name="T76" fmla="*/ 2147483647 w 721"/>
                <a:gd name="T77" fmla="*/ 2147483647 h 1228"/>
                <a:gd name="T78" fmla="*/ 2147483647 w 721"/>
                <a:gd name="T79" fmla="*/ 2147483647 h 1228"/>
                <a:gd name="T80" fmla="*/ 2147483647 w 721"/>
                <a:gd name="T81" fmla="*/ 2147483647 h 1228"/>
                <a:gd name="T82" fmla="*/ 2147483647 w 721"/>
                <a:gd name="T83" fmla="*/ 2147483647 h 1228"/>
                <a:gd name="T84" fmla="*/ 2147483647 w 721"/>
                <a:gd name="T85" fmla="*/ 2147483647 h 1228"/>
                <a:gd name="T86" fmla="*/ 2147483647 w 721"/>
                <a:gd name="T87" fmla="*/ 2147483647 h 1228"/>
                <a:gd name="T88" fmla="*/ 2147483647 w 721"/>
                <a:gd name="T89" fmla="*/ 2147483647 h 1228"/>
                <a:gd name="T90" fmla="*/ 2147483647 w 721"/>
                <a:gd name="T91" fmla="*/ 2147483647 h 1228"/>
                <a:gd name="T92" fmla="*/ 2147483647 w 721"/>
                <a:gd name="T93" fmla="*/ 2147483647 h 1228"/>
                <a:gd name="T94" fmla="*/ 2147483647 w 721"/>
                <a:gd name="T95" fmla="*/ 2147483647 h 1228"/>
                <a:gd name="T96" fmla="*/ 2147483647 w 721"/>
                <a:gd name="T97" fmla="*/ 2147483647 h 1228"/>
                <a:gd name="T98" fmla="*/ 2147483647 w 721"/>
                <a:gd name="T99" fmla="*/ 2147483647 h 1228"/>
                <a:gd name="T100" fmla="*/ 2147483647 w 721"/>
                <a:gd name="T101" fmla="*/ 2147483647 h 1228"/>
                <a:gd name="T102" fmla="*/ 2147483647 w 721"/>
                <a:gd name="T103" fmla="*/ 2147483647 h 1228"/>
                <a:gd name="T104" fmla="*/ 2147483647 w 721"/>
                <a:gd name="T105" fmla="*/ 2147483647 h 1228"/>
                <a:gd name="T106" fmla="*/ 2147483647 w 721"/>
                <a:gd name="T107" fmla="*/ 2147483647 h 1228"/>
                <a:gd name="T108" fmla="*/ 2147483647 w 721"/>
                <a:gd name="T109" fmla="*/ 2147483647 h 1228"/>
                <a:gd name="T110" fmla="*/ 2147483647 w 721"/>
                <a:gd name="T111" fmla="*/ 2147483647 h 1228"/>
                <a:gd name="T112" fmla="*/ 2147483647 w 721"/>
                <a:gd name="T113" fmla="*/ 2147483647 h 1228"/>
                <a:gd name="T114" fmla="*/ 2147483647 w 721"/>
                <a:gd name="T115" fmla="*/ 2147483647 h 1228"/>
                <a:gd name="T116" fmla="*/ 2147483647 w 721"/>
                <a:gd name="T117" fmla="*/ 2147483647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5" name="Freeform 32"/>
            <p:cNvSpPr>
              <a:spLocks/>
            </p:cNvSpPr>
            <p:nvPr/>
          </p:nvSpPr>
          <p:spPr bwMode="auto">
            <a:xfrm>
              <a:off x="6250145" y="2330165"/>
              <a:ext cx="428625" cy="1949450"/>
            </a:xfrm>
            <a:custGeom>
              <a:avLst/>
              <a:gdLst>
                <a:gd name="T0" fmla="*/ 2147483647 w 270"/>
                <a:gd name="T1" fmla="*/ 2147483647 h 1228"/>
                <a:gd name="T2" fmla="*/ 2147483647 w 270"/>
                <a:gd name="T3" fmla="*/ 2147483647 h 1228"/>
                <a:gd name="T4" fmla="*/ 2147483647 w 270"/>
                <a:gd name="T5" fmla="*/ 2147483647 h 1228"/>
                <a:gd name="T6" fmla="*/ 2147483647 w 270"/>
                <a:gd name="T7" fmla="*/ 2147483647 h 1228"/>
                <a:gd name="T8" fmla="*/ 2147483647 w 270"/>
                <a:gd name="T9" fmla="*/ 2147483647 h 1228"/>
                <a:gd name="T10" fmla="*/ 2147483647 w 270"/>
                <a:gd name="T11" fmla="*/ 2147483647 h 1228"/>
                <a:gd name="T12" fmla="*/ 2147483647 w 270"/>
                <a:gd name="T13" fmla="*/ 2147483647 h 1228"/>
                <a:gd name="T14" fmla="*/ 2147483647 w 270"/>
                <a:gd name="T15" fmla="*/ 2147483647 h 1228"/>
                <a:gd name="T16" fmla="*/ 2147483647 w 270"/>
                <a:gd name="T17" fmla="*/ 2147483647 h 1228"/>
                <a:gd name="T18" fmla="*/ 2147483647 w 270"/>
                <a:gd name="T19" fmla="*/ 2147483647 h 1228"/>
                <a:gd name="T20" fmla="*/ 2147483647 w 270"/>
                <a:gd name="T21" fmla="*/ 2147483647 h 1228"/>
                <a:gd name="T22" fmla="*/ 2147483647 w 270"/>
                <a:gd name="T23" fmla="*/ 2147483647 h 1228"/>
                <a:gd name="T24" fmla="*/ 2147483647 w 270"/>
                <a:gd name="T25" fmla="*/ 2147483647 h 1228"/>
                <a:gd name="T26" fmla="*/ 2147483647 w 270"/>
                <a:gd name="T27" fmla="*/ 2147483647 h 1228"/>
                <a:gd name="T28" fmla="*/ 2147483647 w 270"/>
                <a:gd name="T29" fmla="*/ 2147483647 h 1228"/>
                <a:gd name="T30" fmla="*/ 2147483647 w 270"/>
                <a:gd name="T31" fmla="*/ 2147483647 h 1228"/>
                <a:gd name="T32" fmla="*/ 2147483647 w 270"/>
                <a:gd name="T33" fmla="*/ 2147483647 h 1228"/>
                <a:gd name="T34" fmla="*/ 2147483647 w 270"/>
                <a:gd name="T35" fmla="*/ 2147483647 h 1228"/>
                <a:gd name="T36" fmla="*/ 2147483647 w 270"/>
                <a:gd name="T37" fmla="*/ 2147483647 h 1228"/>
                <a:gd name="T38" fmla="*/ 2147483647 w 270"/>
                <a:gd name="T39" fmla="*/ 2147483647 h 1228"/>
                <a:gd name="T40" fmla="*/ 2147483647 w 270"/>
                <a:gd name="T41" fmla="*/ 2147483647 h 1228"/>
                <a:gd name="T42" fmla="*/ 2147483647 w 270"/>
                <a:gd name="T43" fmla="*/ 2147483647 h 1228"/>
                <a:gd name="T44" fmla="*/ 2147483647 w 270"/>
                <a:gd name="T45" fmla="*/ 2147483647 h 1228"/>
                <a:gd name="T46" fmla="*/ 2147483647 w 270"/>
                <a:gd name="T47" fmla="*/ 2147483647 h 1228"/>
                <a:gd name="T48" fmla="*/ 2147483647 w 270"/>
                <a:gd name="T49" fmla="*/ 2147483647 h 1228"/>
                <a:gd name="T50" fmla="*/ 2147483647 w 270"/>
                <a:gd name="T51" fmla="*/ 2147483647 h 1228"/>
                <a:gd name="T52" fmla="*/ 2147483647 w 270"/>
                <a:gd name="T53" fmla="*/ 2147483647 h 1228"/>
                <a:gd name="T54" fmla="*/ 2147483647 w 270"/>
                <a:gd name="T55" fmla="*/ 2147483647 h 1228"/>
                <a:gd name="T56" fmla="*/ 2147483647 w 270"/>
                <a:gd name="T57" fmla="*/ 2147483647 h 1228"/>
                <a:gd name="T58" fmla="*/ 2147483647 w 270"/>
                <a:gd name="T59" fmla="*/ 2147483647 h 1228"/>
                <a:gd name="T60" fmla="*/ 2147483647 w 270"/>
                <a:gd name="T61" fmla="*/ 2147483647 h 1228"/>
                <a:gd name="T62" fmla="*/ 2147483647 w 270"/>
                <a:gd name="T63" fmla="*/ 2147483647 h 1228"/>
                <a:gd name="T64" fmla="*/ 2147483647 w 270"/>
                <a:gd name="T65" fmla="*/ 2147483647 h 1228"/>
                <a:gd name="T66" fmla="*/ 2147483647 w 270"/>
                <a:gd name="T67" fmla="*/ 2147483647 h 1228"/>
                <a:gd name="T68" fmla="*/ 2147483647 w 270"/>
                <a:gd name="T69" fmla="*/ 2147483647 h 1228"/>
                <a:gd name="T70" fmla="*/ 2147483647 w 270"/>
                <a:gd name="T71" fmla="*/ 2147483647 h 1228"/>
                <a:gd name="T72" fmla="*/ 2147483647 w 270"/>
                <a:gd name="T73" fmla="*/ 2147483647 h 1228"/>
                <a:gd name="T74" fmla="*/ 0 w 270"/>
                <a:gd name="T75" fmla="*/ 2147483647 h 1228"/>
                <a:gd name="T76" fmla="*/ 0 w 270"/>
                <a:gd name="T77" fmla="*/ 2147483647 h 1228"/>
                <a:gd name="T78" fmla="*/ 2147483647 w 270"/>
                <a:gd name="T79" fmla="*/ 2147483647 h 1228"/>
                <a:gd name="T80" fmla="*/ 2147483647 w 270"/>
                <a:gd name="T81" fmla="*/ 2147483647 h 1228"/>
                <a:gd name="T82" fmla="*/ 2147483647 w 270"/>
                <a:gd name="T83" fmla="*/ 2147483647 h 1228"/>
                <a:gd name="T84" fmla="*/ 2147483647 w 270"/>
                <a:gd name="T85" fmla="*/ 2147483647 h 1228"/>
                <a:gd name="T86" fmla="*/ 2147483647 w 270"/>
                <a:gd name="T87" fmla="*/ 2147483647 h 1228"/>
                <a:gd name="T88" fmla="*/ 2147483647 w 270"/>
                <a:gd name="T89" fmla="*/ 2147483647 h 1228"/>
                <a:gd name="T90" fmla="*/ 2147483647 w 270"/>
                <a:gd name="T91" fmla="*/ 2147483647 h 1228"/>
                <a:gd name="T92" fmla="*/ 2147483647 w 270"/>
                <a:gd name="T93" fmla="*/ 2147483647 h 1228"/>
                <a:gd name="T94" fmla="*/ 2147483647 w 270"/>
                <a:gd name="T95" fmla="*/ 2147483647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36" name="Freeform 33"/>
            <p:cNvSpPr>
              <a:spLocks/>
            </p:cNvSpPr>
            <p:nvPr/>
          </p:nvSpPr>
          <p:spPr bwMode="auto">
            <a:xfrm>
              <a:off x="6250145" y="2330165"/>
              <a:ext cx="428625" cy="1949450"/>
            </a:xfrm>
            <a:custGeom>
              <a:avLst/>
              <a:gdLst>
                <a:gd name="T0" fmla="*/ 2147483647 w 270"/>
                <a:gd name="T1" fmla="*/ 2147483647 h 1228"/>
                <a:gd name="T2" fmla="*/ 2147483647 w 270"/>
                <a:gd name="T3" fmla="*/ 2147483647 h 1228"/>
                <a:gd name="T4" fmla="*/ 2147483647 w 270"/>
                <a:gd name="T5" fmla="*/ 2147483647 h 1228"/>
                <a:gd name="T6" fmla="*/ 2147483647 w 270"/>
                <a:gd name="T7" fmla="*/ 2147483647 h 1228"/>
                <a:gd name="T8" fmla="*/ 2147483647 w 270"/>
                <a:gd name="T9" fmla="*/ 2147483647 h 1228"/>
                <a:gd name="T10" fmla="*/ 2147483647 w 270"/>
                <a:gd name="T11" fmla="*/ 2147483647 h 1228"/>
                <a:gd name="T12" fmla="*/ 2147483647 w 270"/>
                <a:gd name="T13" fmla="*/ 2147483647 h 1228"/>
                <a:gd name="T14" fmla="*/ 2147483647 w 270"/>
                <a:gd name="T15" fmla="*/ 2147483647 h 1228"/>
                <a:gd name="T16" fmla="*/ 2147483647 w 270"/>
                <a:gd name="T17" fmla="*/ 2147483647 h 1228"/>
                <a:gd name="T18" fmla="*/ 2147483647 w 270"/>
                <a:gd name="T19" fmla="*/ 2147483647 h 1228"/>
                <a:gd name="T20" fmla="*/ 2147483647 w 270"/>
                <a:gd name="T21" fmla="*/ 2147483647 h 1228"/>
                <a:gd name="T22" fmla="*/ 2147483647 w 270"/>
                <a:gd name="T23" fmla="*/ 2147483647 h 1228"/>
                <a:gd name="T24" fmla="*/ 2147483647 w 270"/>
                <a:gd name="T25" fmla="*/ 2147483647 h 1228"/>
                <a:gd name="T26" fmla="*/ 2147483647 w 270"/>
                <a:gd name="T27" fmla="*/ 2147483647 h 1228"/>
                <a:gd name="T28" fmla="*/ 2147483647 w 270"/>
                <a:gd name="T29" fmla="*/ 2147483647 h 1228"/>
                <a:gd name="T30" fmla="*/ 2147483647 w 270"/>
                <a:gd name="T31" fmla="*/ 2147483647 h 1228"/>
                <a:gd name="T32" fmla="*/ 2147483647 w 270"/>
                <a:gd name="T33" fmla="*/ 2147483647 h 1228"/>
                <a:gd name="T34" fmla="*/ 2147483647 w 270"/>
                <a:gd name="T35" fmla="*/ 2147483647 h 1228"/>
                <a:gd name="T36" fmla="*/ 2147483647 w 270"/>
                <a:gd name="T37" fmla="*/ 2147483647 h 1228"/>
                <a:gd name="T38" fmla="*/ 2147483647 w 270"/>
                <a:gd name="T39" fmla="*/ 2147483647 h 1228"/>
                <a:gd name="T40" fmla="*/ 2147483647 w 270"/>
                <a:gd name="T41" fmla="*/ 2147483647 h 1228"/>
                <a:gd name="T42" fmla="*/ 2147483647 w 270"/>
                <a:gd name="T43" fmla="*/ 2147483647 h 1228"/>
                <a:gd name="T44" fmla="*/ 2147483647 w 270"/>
                <a:gd name="T45" fmla="*/ 2147483647 h 1228"/>
                <a:gd name="T46" fmla="*/ 2147483647 w 270"/>
                <a:gd name="T47" fmla="*/ 2147483647 h 1228"/>
                <a:gd name="T48" fmla="*/ 2147483647 w 270"/>
                <a:gd name="T49" fmla="*/ 2147483647 h 1228"/>
                <a:gd name="T50" fmla="*/ 2147483647 w 270"/>
                <a:gd name="T51" fmla="*/ 2147483647 h 1228"/>
                <a:gd name="T52" fmla="*/ 2147483647 w 270"/>
                <a:gd name="T53" fmla="*/ 2147483647 h 1228"/>
                <a:gd name="T54" fmla="*/ 2147483647 w 270"/>
                <a:gd name="T55" fmla="*/ 2147483647 h 1228"/>
                <a:gd name="T56" fmla="*/ 2147483647 w 270"/>
                <a:gd name="T57" fmla="*/ 2147483647 h 1228"/>
                <a:gd name="T58" fmla="*/ 2147483647 w 270"/>
                <a:gd name="T59" fmla="*/ 2147483647 h 1228"/>
                <a:gd name="T60" fmla="*/ 2147483647 w 270"/>
                <a:gd name="T61" fmla="*/ 2147483647 h 1228"/>
                <a:gd name="T62" fmla="*/ 2147483647 w 270"/>
                <a:gd name="T63" fmla="*/ 2147483647 h 1228"/>
                <a:gd name="T64" fmla="*/ 2147483647 w 270"/>
                <a:gd name="T65" fmla="*/ 2147483647 h 1228"/>
                <a:gd name="T66" fmla="*/ 2147483647 w 270"/>
                <a:gd name="T67" fmla="*/ 2147483647 h 1228"/>
                <a:gd name="T68" fmla="*/ 2147483647 w 270"/>
                <a:gd name="T69" fmla="*/ 2147483647 h 1228"/>
                <a:gd name="T70" fmla="*/ 2147483647 w 270"/>
                <a:gd name="T71" fmla="*/ 2147483647 h 1228"/>
                <a:gd name="T72" fmla="*/ 2147483647 w 270"/>
                <a:gd name="T73" fmla="*/ 2147483647 h 1228"/>
                <a:gd name="T74" fmla="*/ 0 w 270"/>
                <a:gd name="T75" fmla="*/ 2147483647 h 1228"/>
                <a:gd name="T76" fmla="*/ 0 w 270"/>
                <a:gd name="T77" fmla="*/ 2147483647 h 1228"/>
                <a:gd name="T78" fmla="*/ 2147483647 w 270"/>
                <a:gd name="T79" fmla="*/ 2147483647 h 1228"/>
                <a:gd name="T80" fmla="*/ 2147483647 w 270"/>
                <a:gd name="T81" fmla="*/ 2147483647 h 1228"/>
                <a:gd name="T82" fmla="*/ 2147483647 w 270"/>
                <a:gd name="T83" fmla="*/ 2147483647 h 1228"/>
                <a:gd name="T84" fmla="*/ 2147483647 w 270"/>
                <a:gd name="T85" fmla="*/ 2147483647 h 1228"/>
                <a:gd name="T86" fmla="*/ 2147483647 w 270"/>
                <a:gd name="T87" fmla="*/ 2147483647 h 1228"/>
                <a:gd name="T88" fmla="*/ 2147483647 w 270"/>
                <a:gd name="T89" fmla="*/ 2147483647 h 1228"/>
                <a:gd name="T90" fmla="*/ 2147483647 w 270"/>
                <a:gd name="T91" fmla="*/ 2147483647 h 1228"/>
                <a:gd name="T92" fmla="*/ 2147483647 w 270"/>
                <a:gd name="T93" fmla="*/ 2147483647 h 1228"/>
                <a:gd name="T94" fmla="*/ 2147483647 w 270"/>
                <a:gd name="T95" fmla="*/ 2147483647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7" name="Freeform 34"/>
            <p:cNvSpPr>
              <a:spLocks/>
            </p:cNvSpPr>
            <p:nvPr/>
          </p:nvSpPr>
          <p:spPr bwMode="auto">
            <a:xfrm>
              <a:off x="5519895" y="2652428"/>
              <a:ext cx="587375" cy="1303337"/>
            </a:xfrm>
            <a:custGeom>
              <a:avLst/>
              <a:gdLst>
                <a:gd name="T0" fmla="*/ 2147483647 w 370"/>
                <a:gd name="T1" fmla="*/ 2147483647 h 821"/>
                <a:gd name="T2" fmla="*/ 2147483647 w 370"/>
                <a:gd name="T3" fmla="*/ 2147483647 h 821"/>
                <a:gd name="T4" fmla="*/ 2147483647 w 370"/>
                <a:gd name="T5" fmla="*/ 2147483647 h 821"/>
                <a:gd name="T6" fmla="*/ 2147483647 w 370"/>
                <a:gd name="T7" fmla="*/ 2147483647 h 821"/>
                <a:gd name="T8" fmla="*/ 2147483647 w 370"/>
                <a:gd name="T9" fmla="*/ 2147483647 h 821"/>
                <a:gd name="T10" fmla="*/ 2147483647 w 370"/>
                <a:gd name="T11" fmla="*/ 2147483647 h 821"/>
                <a:gd name="T12" fmla="*/ 2147483647 w 370"/>
                <a:gd name="T13" fmla="*/ 2147483647 h 821"/>
                <a:gd name="T14" fmla="*/ 2147483647 w 370"/>
                <a:gd name="T15" fmla="*/ 2147483647 h 821"/>
                <a:gd name="T16" fmla="*/ 2147483647 w 370"/>
                <a:gd name="T17" fmla="*/ 2147483647 h 821"/>
                <a:gd name="T18" fmla="*/ 2147483647 w 370"/>
                <a:gd name="T19" fmla="*/ 2147483647 h 821"/>
                <a:gd name="T20" fmla="*/ 2147483647 w 370"/>
                <a:gd name="T21" fmla="*/ 2147483647 h 821"/>
                <a:gd name="T22" fmla="*/ 2147483647 w 370"/>
                <a:gd name="T23" fmla="*/ 2147483647 h 821"/>
                <a:gd name="T24" fmla="*/ 2147483647 w 370"/>
                <a:gd name="T25" fmla="*/ 2147483647 h 821"/>
                <a:gd name="T26" fmla="*/ 2147483647 w 370"/>
                <a:gd name="T27" fmla="*/ 2147483647 h 821"/>
                <a:gd name="T28" fmla="*/ 2147483647 w 370"/>
                <a:gd name="T29" fmla="*/ 2147483647 h 821"/>
                <a:gd name="T30" fmla="*/ 2147483647 w 370"/>
                <a:gd name="T31" fmla="*/ 2147483647 h 821"/>
                <a:gd name="T32" fmla="*/ 2147483647 w 370"/>
                <a:gd name="T33" fmla="*/ 2147483647 h 821"/>
                <a:gd name="T34" fmla="*/ 2147483647 w 370"/>
                <a:gd name="T35" fmla="*/ 2147483647 h 821"/>
                <a:gd name="T36" fmla="*/ 2147483647 w 370"/>
                <a:gd name="T37" fmla="*/ 2147483647 h 821"/>
                <a:gd name="T38" fmla="*/ 2147483647 w 370"/>
                <a:gd name="T39" fmla="*/ 2147483647 h 821"/>
                <a:gd name="T40" fmla="*/ 2147483647 w 370"/>
                <a:gd name="T41" fmla="*/ 2147483647 h 821"/>
                <a:gd name="T42" fmla="*/ 2147483647 w 370"/>
                <a:gd name="T43" fmla="*/ 2147483647 h 821"/>
                <a:gd name="T44" fmla="*/ 2147483647 w 370"/>
                <a:gd name="T45" fmla="*/ 2147483647 h 821"/>
                <a:gd name="T46" fmla="*/ 2147483647 w 370"/>
                <a:gd name="T47" fmla="*/ 2147483647 h 821"/>
                <a:gd name="T48" fmla="*/ 2147483647 w 370"/>
                <a:gd name="T49" fmla="*/ 2147483647 h 821"/>
                <a:gd name="T50" fmla="*/ 2147483647 w 370"/>
                <a:gd name="T51" fmla="*/ 2147483647 h 821"/>
                <a:gd name="T52" fmla="*/ 2147483647 w 370"/>
                <a:gd name="T53" fmla="*/ 2147483647 h 821"/>
                <a:gd name="T54" fmla="*/ 2147483647 w 370"/>
                <a:gd name="T55" fmla="*/ 2147483647 h 821"/>
                <a:gd name="T56" fmla="*/ 2147483647 w 370"/>
                <a:gd name="T57" fmla="*/ 2147483647 h 821"/>
                <a:gd name="T58" fmla="*/ 2147483647 w 370"/>
                <a:gd name="T59" fmla="*/ 2147483647 h 821"/>
                <a:gd name="T60" fmla="*/ 2147483647 w 370"/>
                <a:gd name="T61" fmla="*/ 2147483647 h 821"/>
                <a:gd name="T62" fmla="*/ 2147483647 w 370"/>
                <a:gd name="T63" fmla="*/ 2147483647 h 821"/>
                <a:gd name="T64" fmla="*/ 2147483647 w 370"/>
                <a:gd name="T65" fmla="*/ 2147483647 h 821"/>
                <a:gd name="T66" fmla="*/ 2147483647 w 370"/>
                <a:gd name="T67" fmla="*/ 2147483647 h 821"/>
                <a:gd name="T68" fmla="*/ 2147483647 w 370"/>
                <a:gd name="T69" fmla="*/ 2147483647 h 821"/>
                <a:gd name="T70" fmla="*/ 2147483647 w 370"/>
                <a:gd name="T71" fmla="*/ 2147483647 h 821"/>
                <a:gd name="T72" fmla="*/ 2147483647 w 370"/>
                <a:gd name="T73" fmla="*/ 2147483647 h 821"/>
                <a:gd name="T74" fmla="*/ 2147483647 w 370"/>
                <a:gd name="T75" fmla="*/ 2147483647 h 821"/>
                <a:gd name="T76" fmla="*/ 2147483647 w 370"/>
                <a:gd name="T77" fmla="*/ 2147483647 h 821"/>
                <a:gd name="T78" fmla="*/ 2147483647 w 370"/>
                <a:gd name="T79" fmla="*/ 2147483647 h 821"/>
                <a:gd name="T80" fmla="*/ 2147483647 w 370"/>
                <a:gd name="T81" fmla="*/ 2147483647 h 821"/>
                <a:gd name="T82" fmla="*/ 2147483647 w 370"/>
                <a:gd name="T83" fmla="*/ 2147483647 h 821"/>
                <a:gd name="T84" fmla="*/ 2147483647 w 370"/>
                <a:gd name="T85" fmla="*/ 2147483647 h 821"/>
                <a:gd name="T86" fmla="*/ 2147483647 w 370"/>
                <a:gd name="T87" fmla="*/ 2147483647 h 821"/>
                <a:gd name="T88" fmla="*/ 2147483647 w 370"/>
                <a:gd name="T89" fmla="*/ 2147483647 h 821"/>
                <a:gd name="T90" fmla="*/ 2147483647 w 370"/>
                <a:gd name="T91" fmla="*/ 2147483647 h 821"/>
                <a:gd name="T92" fmla="*/ 2147483647 w 370"/>
                <a:gd name="T93" fmla="*/ 2147483647 h 821"/>
                <a:gd name="T94" fmla="*/ 2147483647 w 370"/>
                <a:gd name="T95" fmla="*/ 2147483647 h 821"/>
                <a:gd name="T96" fmla="*/ 2147483647 w 370"/>
                <a:gd name="T97" fmla="*/ 2147483647 h 821"/>
                <a:gd name="T98" fmla="*/ 2147483647 w 370"/>
                <a:gd name="T99" fmla="*/ 2147483647 h 821"/>
                <a:gd name="T100" fmla="*/ 2147483647 w 370"/>
                <a:gd name="T101" fmla="*/ 2147483647 h 821"/>
                <a:gd name="T102" fmla="*/ 2147483647 w 370"/>
                <a:gd name="T103" fmla="*/ 2147483647 h 821"/>
                <a:gd name="T104" fmla="*/ 2147483647 w 370"/>
                <a:gd name="T105" fmla="*/ 2147483647 h 821"/>
                <a:gd name="T106" fmla="*/ 2147483647 w 370"/>
                <a:gd name="T107" fmla="*/ 2147483647 h 821"/>
                <a:gd name="T108" fmla="*/ 2147483647 w 370"/>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821"/>
                <a:gd name="T167" fmla="*/ 370 w 370"/>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38" name="Freeform 35"/>
            <p:cNvSpPr>
              <a:spLocks/>
            </p:cNvSpPr>
            <p:nvPr/>
          </p:nvSpPr>
          <p:spPr bwMode="auto">
            <a:xfrm>
              <a:off x="5891370" y="3342990"/>
              <a:ext cx="215900" cy="295275"/>
            </a:xfrm>
            <a:custGeom>
              <a:avLst/>
              <a:gdLst>
                <a:gd name="T0" fmla="*/ 2147483647 w 136"/>
                <a:gd name="T1" fmla="*/ 0 h 186"/>
                <a:gd name="T2" fmla="*/ 2147483647 w 136"/>
                <a:gd name="T3" fmla="*/ 0 h 186"/>
                <a:gd name="T4" fmla="*/ 2147483647 w 136"/>
                <a:gd name="T5" fmla="*/ 2147483647 h 186"/>
                <a:gd name="T6" fmla="*/ 2147483647 w 136"/>
                <a:gd name="T7" fmla="*/ 2147483647 h 186"/>
                <a:gd name="T8" fmla="*/ 2147483647 w 136"/>
                <a:gd name="T9" fmla="*/ 2147483647 h 186"/>
                <a:gd name="T10" fmla="*/ 2147483647 w 136"/>
                <a:gd name="T11" fmla="*/ 2147483647 h 186"/>
                <a:gd name="T12" fmla="*/ 2147483647 w 136"/>
                <a:gd name="T13" fmla="*/ 2147483647 h 186"/>
                <a:gd name="T14" fmla="*/ 2147483647 w 136"/>
                <a:gd name="T15" fmla="*/ 2147483647 h 186"/>
                <a:gd name="T16" fmla="*/ 2147483647 w 136"/>
                <a:gd name="T17" fmla="*/ 2147483647 h 186"/>
                <a:gd name="T18" fmla="*/ 2147483647 w 136"/>
                <a:gd name="T19" fmla="*/ 2147483647 h 186"/>
                <a:gd name="T20" fmla="*/ 0 w 136"/>
                <a:gd name="T21" fmla="*/ 2147483647 h 186"/>
                <a:gd name="T22" fmla="*/ 2147483647 w 136"/>
                <a:gd name="T23" fmla="*/ 2147483647 h 186"/>
                <a:gd name="T24" fmla="*/ 2147483647 w 136"/>
                <a:gd name="T25" fmla="*/ 2147483647 h 186"/>
                <a:gd name="T26" fmla="*/ 2147483647 w 136"/>
                <a:gd name="T27" fmla="*/ 2147483647 h 186"/>
                <a:gd name="T28" fmla="*/ 2147483647 w 136"/>
                <a:gd name="T29" fmla="*/ 2147483647 h 186"/>
                <a:gd name="T30" fmla="*/ 2147483647 w 136"/>
                <a:gd name="T31" fmla="*/ 2147483647 h 186"/>
                <a:gd name="T32" fmla="*/ 2147483647 w 136"/>
                <a:gd name="T33" fmla="*/ 2147483647 h 186"/>
                <a:gd name="T34" fmla="*/ 2147483647 w 136"/>
                <a:gd name="T35" fmla="*/ 2147483647 h 186"/>
                <a:gd name="T36" fmla="*/ 2147483647 w 136"/>
                <a:gd name="T37" fmla="*/ 2147483647 h 186"/>
                <a:gd name="T38" fmla="*/ 2147483647 w 136"/>
                <a:gd name="T39" fmla="*/ 2147483647 h 186"/>
                <a:gd name="T40" fmla="*/ 2147483647 w 136"/>
                <a:gd name="T41" fmla="*/ 2147483647 h 186"/>
                <a:gd name="T42" fmla="*/ 2147483647 w 136"/>
                <a:gd name="T43" fmla="*/ 2147483647 h 186"/>
                <a:gd name="T44" fmla="*/ 2147483647 w 136"/>
                <a:gd name="T45" fmla="*/ 2147483647 h 186"/>
                <a:gd name="T46" fmla="*/ 2147483647 w 136"/>
                <a:gd name="T47" fmla="*/ 2147483647 h 186"/>
                <a:gd name="T48" fmla="*/ 2147483647 w 136"/>
                <a:gd name="T49" fmla="*/ 2147483647 h 186"/>
                <a:gd name="T50" fmla="*/ 2147483647 w 136"/>
                <a:gd name="T51" fmla="*/ 2147483647 h 186"/>
                <a:gd name="T52" fmla="*/ 2147483647 w 136"/>
                <a:gd name="T53" fmla="*/ 2147483647 h 186"/>
                <a:gd name="T54" fmla="*/ 2147483647 w 136"/>
                <a:gd name="T55" fmla="*/ 2147483647 h 186"/>
                <a:gd name="T56" fmla="*/ 2147483647 w 136"/>
                <a:gd name="T57" fmla="*/ 2147483647 h 186"/>
                <a:gd name="T58" fmla="*/ 2147483647 w 136"/>
                <a:gd name="T59" fmla="*/ 2147483647 h 186"/>
                <a:gd name="T60" fmla="*/ 2147483647 w 136"/>
                <a:gd name="T61" fmla="*/ 2147483647 h 186"/>
                <a:gd name="T62" fmla="*/ 2147483647 w 136"/>
                <a:gd name="T63" fmla="*/ 2147483647 h 186"/>
                <a:gd name="T64" fmla="*/ 2147483647 w 136"/>
                <a:gd name="T65" fmla="*/ 2147483647 h 186"/>
                <a:gd name="T66" fmla="*/ 2147483647 w 136"/>
                <a:gd name="T67" fmla="*/ 2147483647 h 186"/>
                <a:gd name="T68" fmla="*/ 2147483647 w 136"/>
                <a:gd name="T69" fmla="*/ 2147483647 h 186"/>
                <a:gd name="T70" fmla="*/ 2147483647 w 136"/>
                <a:gd name="T71" fmla="*/ 2147483647 h 186"/>
                <a:gd name="T72" fmla="*/ 2147483647 w 136"/>
                <a:gd name="T73" fmla="*/ 2147483647 h 186"/>
                <a:gd name="T74" fmla="*/ 2147483647 w 136"/>
                <a:gd name="T75" fmla="*/ 2147483647 h 186"/>
                <a:gd name="T76" fmla="*/ 2147483647 w 136"/>
                <a:gd name="T77" fmla="*/ 2147483647 h 186"/>
                <a:gd name="T78" fmla="*/ 2147483647 w 136"/>
                <a:gd name="T79" fmla="*/ 0 h 186"/>
                <a:gd name="T80" fmla="*/ 2147483647 w 136"/>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6"/>
                <a:gd name="T125" fmla="*/ 136 w 136"/>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9" name="Freeform 36"/>
            <p:cNvSpPr>
              <a:spLocks/>
            </p:cNvSpPr>
            <p:nvPr/>
          </p:nvSpPr>
          <p:spPr bwMode="auto">
            <a:xfrm>
              <a:off x="5526245" y="3677953"/>
              <a:ext cx="200025" cy="277812"/>
            </a:xfrm>
            <a:custGeom>
              <a:avLst/>
              <a:gdLst>
                <a:gd name="T0" fmla="*/ 2147483647 w 126"/>
                <a:gd name="T1" fmla="*/ 0 h 175"/>
                <a:gd name="T2" fmla="*/ 2147483647 w 126"/>
                <a:gd name="T3" fmla="*/ 0 h 175"/>
                <a:gd name="T4" fmla="*/ 2147483647 w 126"/>
                <a:gd name="T5" fmla="*/ 2147483647 h 175"/>
                <a:gd name="T6" fmla="*/ 2147483647 w 126"/>
                <a:gd name="T7" fmla="*/ 2147483647 h 175"/>
                <a:gd name="T8" fmla="*/ 2147483647 w 126"/>
                <a:gd name="T9" fmla="*/ 2147483647 h 175"/>
                <a:gd name="T10" fmla="*/ 2147483647 w 126"/>
                <a:gd name="T11" fmla="*/ 2147483647 h 175"/>
                <a:gd name="T12" fmla="*/ 2147483647 w 126"/>
                <a:gd name="T13" fmla="*/ 2147483647 h 175"/>
                <a:gd name="T14" fmla="*/ 2147483647 w 126"/>
                <a:gd name="T15" fmla="*/ 2147483647 h 175"/>
                <a:gd name="T16" fmla="*/ 2147483647 w 126"/>
                <a:gd name="T17" fmla="*/ 2147483647 h 175"/>
                <a:gd name="T18" fmla="*/ 2147483647 w 126"/>
                <a:gd name="T19" fmla="*/ 2147483647 h 175"/>
                <a:gd name="T20" fmla="*/ 0 w 126"/>
                <a:gd name="T21" fmla="*/ 2147483647 h 175"/>
                <a:gd name="T22" fmla="*/ 2147483647 w 126"/>
                <a:gd name="T23" fmla="*/ 2147483647 h 175"/>
                <a:gd name="T24" fmla="*/ 2147483647 w 126"/>
                <a:gd name="T25" fmla="*/ 2147483647 h 175"/>
                <a:gd name="T26" fmla="*/ 2147483647 w 126"/>
                <a:gd name="T27" fmla="*/ 2147483647 h 175"/>
                <a:gd name="T28" fmla="*/ 2147483647 w 126"/>
                <a:gd name="T29" fmla="*/ 2147483647 h 175"/>
                <a:gd name="T30" fmla="*/ 2147483647 w 126"/>
                <a:gd name="T31" fmla="*/ 2147483647 h 175"/>
                <a:gd name="T32" fmla="*/ 2147483647 w 126"/>
                <a:gd name="T33" fmla="*/ 2147483647 h 175"/>
                <a:gd name="T34" fmla="*/ 2147483647 w 126"/>
                <a:gd name="T35" fmla="*/ 2147483647 h 175"/>
                <a:gd name="T36" fmla="*/ 2147483647 w 126"/>
                <a:gd name="T37" fmla="*/ 2147483647 h 175"/>
                <a:gd name="T38" fmla="*/ 2147483647 w 126"/>
                <a:gd name="T39" fmla="*/ 2147483647 h 175"/>
                <a:gd name="T40" fmla="*/ 2147483647 w 126"/>
                <a:gd name="T41" fmla="*/ 2147483647 h 175"/>
                <a:gd name="T42" fmla="*/ 2147483647 w 126"/>
                <a:gd name="T43" fmla="*/ 2147483647 h 175"/>
                <a:gd name="T44" fmla="*/ 2147483647 w 126"/>
                <a:gd name="T45" fmla="*/ 2147483647 h 175"/>
                <a:gd name="T46" fmla="*/ 2147483647 w 126"/>
                <a:gd name="T47" fmla="*/ 2147483647 h 175"/>
                <a:gd name="T48" fmla="*/ 2147483647 w 126"/>
                <a:gd name="T49" fmla="*/ 2147483647 h 175"/>
                <a:gd name="T50" fmla="*/ 2147483647 w 126"/>
                <a:gd name="T51" fmla="*/ 2147483647 h 175"/>
                <a:gd name="T52" fmla="*/ 2147483647 w 126"/>
                <a:gd name="T53" fmla="*/ 2147483647 h 175"/>
                <a:gd name="T54" fmla="*/ 2147483647 w 126"/>
                <a:gd name="T55" fmla="*/ 2147483647 h 175"/>
                <a:gd name="T56" fmla="*/ 2147483647 w 126"/>
                <a:gd name="T57" fmla="*/ 2147483647 h 175"/>
                <a:gd name="T58" fmla="*/ 2147483647 w 126"/>
                <a:gd name="T59" fmla="*/ 2147483647 h 175"/>
                <a:gd name="T60" fmla="*/ 2147483647 w 126"/>
                <a:gd name="T61" fmla="*/ 2147483647 h 175"/>
                <a:gd name="T62" fmla="*/ 2147483647 w 126"/>
                <a:gd name="T63" fmla="*/ 2147483647 h 175"/>
                <a:gd name="T64" fmla="*/ 2147483647 w 126"/>
                <a:gd name="T65" fmla="*/ 2147483647 h 175"/>
                <a:gd name="T66" fmla="*/ 2147483647 w 126"/>
                <a:gd name="T67" fmla="*/ 2147483647 h 175"/>
                <a:gd name="T68" fmla="*/ 2147483647 w 126"/>
                <a:gd name="T69" fmla="*/ 2147483647 h 175"/>
                <a:gd name="T70" fmla="*/ 2147483647 w 126"/>
                <a:gd name="T71" fmla="*/ 2147483647 h 175"/>
                <a:gd name="T72" fmla="*/ 2147483647 w 126"/>
                <a:gd name="T73" fmla="*/ 2147483647 h 175"/>
                <a:gd name="T74" fmla="*/ 2147483647 w 126"/>
                <a:gd name="T75" fmla="*/ 2147483647 h 175"/>
                <a:gd name="T76" fmla="*/ 2147483647 w 126"/>
                <a:gd name="T77" fmla="*/ 2147483647 h 175"/>
                <a:gd name="T78" fmla="*/ 2147483647 w 126"/>
                <a:gd name="T79" fmla="*/ 0 h 175"/>
                <a:gd name="T80" fmla="*/ 2147483647 w 126"/>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75"/>
                <a:gd name="T125" fmla="*/ 126 w 12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Freeform 37"/>
            <p:cNvSpPr>
              <a:spLocks/>
            </p:cNvSpPr>
            <p:nvPr/>
          </p:nvSpPr>
          <p:spPr bwMode="auto">
            <a:xfrm>
              <a:off x="5519895" y="3044540"/>
              <a:ext cx="165100" cy="228600"/>
            </a:xfrm>
            <a:custGeom>
              <a:avLst/>
              <a:gdLst>
                <a:gd name="T0" fmla="*/ 2147483647 w 104"/>
                <a:gd name="T1" fmla="*/ 0 h 144"/>
                <a:gd name="T2" fmla="*/ 2147483647 w 104"/>
                <a:gd name="T3" fmla="*/ 2147483647 h 144"/>
                <a:gd name="T4" fmla="*/ 2147483647 w 104"/>
                <a:gd name="T5" fmla="*/ 2147483647 h 144"/>
                <a:gd name="T6" fmla="*/ 2147483647 w 104"/>
                <a:gd name="T7" fmla="*/ 2147483647 h 144"/>
                <a:gd name="T8" fmla="*/ 2147483647 w 104"/>
                <a:gd name="T9" fmla="*/ 2147483647 h 144"/>
                <a:gd name="T10" fmla="*/ 2147483647 w 104"/>
                <a:gd name="T11" fmla="*/ 2147483647 h 144"/>
                <a:gd name="T12" fmla="*/ 2147483647 w 104"/>
                <a:gd name="T13" fmla="*/ 2147483647 h 144"/>
                <a:gd name="T14" fmla="*/ 2147483647 w 104"/>
                <a:gd name="T15" fmla="*/ 2147483647 h 144"/>
                <a:gd name="T16" fmla="*/ 0 w 104"/>
                <a:gd name="T17" fmla="*/ 2147483647 h 144"/>
                <a:gd name="T18" fmla="*/ 2147483647 w 104"/>
                <a:gd name="T19" fmla="*/ 2147483647 h 144"/>
                <a:gd name="T20" fmla="*/ 2147483647 w 104"/>
                <a:gd name="T21" fmla="*/ 2147483647 h 144"/>
                <a:gd name="T22" fmla="*/ 2147483647 w 104"/>
                <a:gd name="T23" fmla="*/ 2147483647 h 144"/>
                <a:gd name="T24" fmla="*/ 2147483647 w 104"/>
                <a:gd name="T25" fmla="*/ 2147483647 h 144"/>
                <a:gd name="T26" fmla="*/ 2147483647 w 104"/>
                <a:gd name="T27" fmla="*/ 2147483647 h 144"/>
                <a:gd name="T28" fmla="*/ 2147483647 w 104"/>
                <a:gd name="T29" fmla="*/ 2147483647 h 144"/>
                <a:gd name="T30" fmla="*/ 2147483647 w 104"/>
                <a:gd name="T31" fmla="*/ 2147483647 h 144"/>
                <a:gd name="T32" fmla="*/ 2147483647 w 104"/>
                <a:gd name="T33" fmla="*/ 2147483647 h 144"/>
                <a:gd name="T34" fmla="*/ 2147483647 w 104"/>
                <a:gd name="T35" fmla="*/ 2147483647 h 144"/>
                <a:gd name="T36" fmla="*/ 2147483647 w 104"/>
                <a:gd name="T37" fmla="*/ 2147483647 h 144"/>
                <a:gd name="T38" fmla="*/ 2147483647 w 104"/>
                <a:gd name="T39" fmla="*/ 2147483647 h 144"/>
                <a:gd name="T40" fmla="*/ 2147483647 w 104"/>
                <a:gd name="T41" fmla="*/ 2147483647 h 144"/>
                <a:gd name="T42" fmla="*/ 2147483647 w 104"/>
                <a:gd name="T43" fmla="*/ 2147483647 h 144"/>
                <a:gd name="T44" fmla="*/ 2147483647 w 104"/>
                <a:gd name="T45" fmla="*/ 2147483647 h 144"/>
                <a:gd name="T46" fmla="*/ 2147483647 w 104"/>
                <a:gd name="T47" fmla="*/ 2147483647 h 144"/>
                <a:gd name="T48" fmla="*/ 2147483647 w 104"/>
                <a:gd name="T49" fmla="*/ 2147483647 h 144"/>
                <a:gd name="T50" fmla="*/ 2147483647 w 104"/>
                <a:gd name="T51" fmla="*/ 2147483647 h 144"/>
                <a:gd name="T52" fmla="*/ 2147483647 w 104"/>
                <a:gd name="T53" fmla="*/ 2147483647 h 144"/>
                <a:gd name="T54" fmla="*/ 2147483647 w 104"/>
                <a:gd name="T55" fmla="*/ 2147483647 h 144"/>
                <a:gd name="T56" fmla="*/ 2147483647 w 104"/>
                <a:gd name="T57" fmla="*/ 2147483647 h 144"/>
                <a:gd name="T58" fmla="*/ 2147483647 w 104"/>
                <a:gd name="T59" fmla="*/ 2147483647 h 144"/>
                <a:gd name="T60" fmla="*/ 2147483647 w 104"/>
                <a:gd name="T61" fmla="*/ 2147483647 h 144"/>
                <a:gd name="T62" fmla="*/ 2147483647 w 104"/>
                <a:gd name="T63" fmla="*/ 2147483647 h 144"/>
                <a:gd name="T64" fmla="*/ 2147483647 w 104"/>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4"/>
                <a:gd name="T101" fmla="*/ 104 w 1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 name="Freeform 38"/>
            <p:cNvSpPr>
              <a:spLocks/>
            </p:cNvSpPr>
            <p:nvPr/>
          </p:nvSpPr>
          <p:spPr bwMode="auto">
            <a:xfrm>
              <a:off x="5829458" y="2652428"/>
              <a:ext cx="236537" cy="328612"/>
            </a:xfrm>
            <a:custGeom>
              <a:avLst/>
              <a:gdLst>
                <a:gd name="T0" fmla="*/ 2147483647 w 149"/>
                <a:gd name="T1" fmla="*/ 0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2147483647 h 207"/>
                <a:gd name="T14" fmla="*/ 2147483647 w 149"/>
                <a:gd name="T15" fmla="*/ 2147483647 h 207"/>
                <a:gd name="T16" fmla="*/ 2147483647 w 149"/>
                <a:gd name="T17" fmla="*/ 2147483647 h 207"/>
                <a:gd name="T18" fmla="*/ 2147483647 w 149"/>
                <a:gd name="T19" fmla="*/ 2147483647 h 207"/>
                <a:gd name="T20" fmla="*/ 2147483647 w 149"/>
                <a:gd name="T21" fmla="*/ 2147483647 h 207"/>
                <a:gd name="T22" fmla="*/ 2147483647 w 149"/>
                <a:gd name="T23" fmla="*/ 2147483647 h 207"/>
                <a:gd name="T24" fmla="*/ 0 w 149"/>
                <a:gd name="T25" fmla="*/ 2147483647 h 207"/>
                <a:gd name="T26" fmla="*/ 2147483647 w 149"/>
                <a:gd name="T27" fmla="*/ 2147483647 h 207"/>
                <a:gd name="T28" fmla="*/ 2147483647 w 149"/>
                <a:gd name="T29" fmla="*/ 2147483647 h 207"/>
                <a:gd name="T30" fmla="*/ 2147483647 w 149"/>
                <a:gd name="T31" fmla="*/ 2147483647 h 207"/>
                <a:gd name="T32" fmla="*/ 2147483647 w 149"/>
                <a:gd name="T33" fmla="*/ 2147483647 h 207"/>
                <a:gd name="T34" fmla="*/ 2147483647 w 149"/>
                <a:gd name="T35" fmla="*/ 2147483647 h 207"/>
                <a:gd name="T36" fmla="*/ 2147483647 w 149"/>
                <a:gd name="T37" fmla="*/ 2147483647 h 207"/>
                <a:gd name="T38" fmla="*/ 2147483647 w 149"/>
                <a:gd name="T39" fmla="*/ 2147483647 h 207"/>
                <a:gd name="T40" fmla="*/ 2147483647 w 149"/>
                <a:gd name="T41" fmla="*/ 2147483647 h 207"/>
                <a:gd name="T42" fmla="*/ 2147483647 w 149"/>
                <a:gd name="T43" fmla="*/ 2147483647 h 207"/>
                <a:gd name="T44" fmla="*/ 2147483647 w 149"/>
                <a:gd name="T45" fmla="*/ 2147483647 h 207"/>
                <a:gd name="T46" fmla="*/ 2147483647 w 149"/>
                <a:gd name="T47" fmla="*/ 2147483647 h 207"/>
                <a:gd name="T48" fmla="*/ 2147483647 w 149"/>
                <a:gd name="T49" fmla="*/ 2147483647 h 207"/>
                <a:gd name="T50" fmla="*/ 2147483647 w 149"/>
                <a:gd name="T51" fmla="*/ 2147483647 h 207"/>
                <a:gd name="T52" fmla="*/ 2147483647 w 149"/>
                <a:gd name="T53" fmla="*/ 2147483647 h 207"/>
                <a:gd name="T54" fmla="*/ 2147483647 w 149"/>
                <a:gd name="T55" fmla="*/ 2147483647 h 207"/>
                <a:gd name="T56" fmla="*/ 2147483647 w 149"/>
                <a:gd name="T57" fmla="*/ 2147483647 h 207"/>
                <a:gd name="T58" fmla="*/ 2147483647 w 149"/>
                <a:gd name="T59" fmla="*/ 2147483647 h 207"/>
                <a:gd name="T60" fmla="*/ 2147483647 w 149"/>
                <a:gd name="T61" fmla="*/ 2147483647 h 207"/>
                <a:gd name="T62" fmla="*/ 2147483647 w 149"/>
                <a:gd name="T63" fmla="*/ 2147483647 h 207"/>
                <a:gd name="T64" fmla="*/ 2147483647 w 149"/>
                <a:gd name="T65" fmla="*/ 2147483647 h 207"/>
                <a:gd name="T66" fmla="*/ 2147483647 w 149"/>
                <a:gd name="T67" fmla="*/ 2147483647 h 207"/>
                <a:gd name="T68" fmla="*/ 2147483647 w 149"/>
                <a:gd name="T69" fmla="*/ 2147483647 h 207"/>
                <a:gd name="T70" fmla="*/ 2147483647 w 149"/>
                <a:gd name="T71" fmla="*/ 2147483647 h 207"/>
                <a:gd name="T72" fmla="*/ 2147483647 w 149"/>
                <a:gd name="T73" fmla="*/ 2147483647 h 207"/>
                <a:gd name="T74" fmla="*/ 2147483647 w 149"/>
                <a:gd name="T75" fmla="*/ 2147483647 h 207"/>
                <a:gd name="T76" fmla="*/ 2147483647 w 149"/>
                <a:gd name="T77" fmla="*/ 2147483647 h 207"/>
                <a:gd name="T78" fmla="*/ 2147483647 w 149"/>
                <a:gd name="T79" fmla="*/ 2147483647 h 207"/>
                <a:gd name="T80" fmla="*/ 2147483647 w 149"/>
                <a:gd name="T81" fmla="*/ 2147483647 h 207"/>
                <a:gd name="T82" fmla="*/ 2147483647 w 149"/>
                <a:gd name="T83" fmla="*/ 2147483647 h 207"/>
                <a:gd name="T84" fmla="*/ 2147483647 w 149"/>
                <a:gd name="T85" fmla="*/ 2147483647 h 207"/>
                <a:gd name="T86" fmla="*/ 2147483647 w 149"/>
                <a:gd name="T87" fmla="*/ 2147483647 h 207"/>
                <a:gd name="T88" fmla="*/ 2147483647 w 149"/>
                <a:gd name="T89" fmla="*/ 2147483647 h 207"/>
                <a:gd name="T90" fmla="*/ 2147483647 w 149"/>
                <a:gd name="T91" fmla="*/ 2147483647 h 207"/>
                <a:gd name="T92" fmla="*/ 2147483647 w 149"/>
                <a:gd name="T93" fmla="*/ 2147483647 h 207"/>
                <a:gd name="T94" fmla="*/ 2147483647 w 149"/>
                <a:gd name="T95" fmla="*/ 2147483647 h 207"/>
                <a:gd name="T96" fmla="*/ 2147483647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 name="Freeform 39"/>
            <p:cNvSpPr>
              <a:spLocks/>
            </p:cNvSpPr>
            <p:nvPr/>
          </p:nvSpPr>
          <p:spPr bwMode="auto">
            <a:xfrm>
              <a:off x="6327933" y="2377790"/>
              <a:ext cx="334962" cy="871538"/>
            </a:xfrm>
            <a:custGeom>
              <a:avLst/>
              <a:gdLst>
                <a:gd name="T0" fmla="*/ 0 w 211"/>
                <a:gd name="T1" fmla="*/ 0 h 549"/>
                <a:gd name="T2" fmla="*/ 2147483647 w 211"/>
                <a:gd name="T3" fmla="*/ 2147483647 h 549"/>
                <a:gd name="T4" fmla="*/ 2147483647 w 211"/>
                <a:gd name="T5" fmla="*/ 2147483647 h 549"/>
                <a:gd name="T6" fmla="*/ 2147483647 w 211"/>
                <a:gd name="T7" fmla="*/ 2147483647 h 549"/>
                <a:gd name="T8" fmla="*/ 2147483647 w 211"/>
                <a:gd name="T9" fmla="*/ 2147483647 h 549"/>
                <a:gd name="T10" fmla="*/ 2147483647 w 211"/>
                <a:gd name="T11" fmla="*/ 2147483647 h 549"/>
                <a:gd name="T12" fmla="*/ 2147483647 w 211"/>
                <a:gd name="T13" fmla="*/ 2147483647 h 549"/>
                <a:gd name="T14" fmla="*/ 2147483647 w 211"/>
                <a:gd name="T15" fmla="*/ 2147483647 h 549"/>
                <a:gd name="T16" fmla="*/ 2147483647 w 211"/>
                <a:gd name="T17" fmla="*/ 2147483647 h 549"/>
                <a:gd name="T18" fmla="*/ 2147483647 w 211"/>
                <a:gd name="T19" fmla="*/ 2147483647 h 549"/>
                <a:gd name="T20" fmla="*/ 2147483647 w 211"/>
                <a:gd name="T21" fmla="*/ 2147483647 h 549"/>
                <a:gd name="T22" fmla="*/ 2147483647 w 211"/>
                <a:gd name="T23" fmla="*/ 2147483647 h 549"/>
                <a:gd name="T24" fmla="*/ 2147483647 w 211"/>
                <a:gd name="T25" fmla="*/ 2147483647 h 549"/>
                <a:gd name="T26" fmla="*/ 2147483647 w 211"/>
                <a:gd name="T27" fmla="*/ 2147483647 h 549"/>
                <a:gd name="T28" fmla="*/ 2147483647 w 211"/>
                <a:gd name="T29" fmla="*/ 2147483647 h 549"/>
                <a:gd name="T30" fmla="*/ 2147483647 w 211"/>
                <a:gd name="T31" fmla="*/ 2147483647 h 549"/>
                <a:gd name="T32" fmla="*/ 2147483647 w 211"/>
                <a:gd name="T33" fmla="*/ 2147483647 h 549"/>
                <a:gd name="T34" fmla="*/ 2147483647 w 211"/>
                <a:gd name="T35" fmla="*/ 2147483647 h 549"/>
                <a:gd name="T36" fmla="*/ 2147483647 w 211"/>
                <a:gd name="T37" fmla="*/ 2147483647 h 549"/>
                <a:gd name="T38" fmla="*/ 2147483647 w 211"/>
                <a:gd name="T39" fmla="*/ 2147483647 h 549"/>
                <a:gd name="T40" fmla="*/ 2147483647 w 211"/>
                <a:gd name="T41" fmla="*/ 2147483647 h 549"/>
                <a:gd name="T42" fmla="*/ 2147483647 w 211"/>
                <a:gd name="T43" fmla="*/ 2147483647 h 549"/>
                <a:gd name="T44" fmla="*/ 2147483647 w 211"/>
                <a:gd name="T45" fmla="*/ 2147483647 h 549"/>
                <a:gd name="T46" fmla="*/ 2147483647 w 211"/>
                <a:gd name="T47" fmla="*/ 2147483647 h 549"/>
                <a:gd name="T48" fmla="*/ 2147483647 w 211"/>
                <a:gd name="T49" fmla="*/ 2147483647 h 549"/>
                <a:gd name="T50" fmla="*/ 2147483647 w 211"/>
                <a:gd name="T51" fmla="*/ 2147483647 h 549"/>
                <a:gd name="T52" fmla="*/ 2147483647 w 211"/>
                <a:gd name="T53" fmla="*/ 2147483647 h 549"/>
                <a:gd name="T54" fmla="*/ 2147483647 w 211"/>
                <a:gd name="T55" fmla="*/ 2147483647 h 549"/>
                <a:gd name="T56" fmla="*/ 2147483647 w 211"/>
                <a:gd name="T57" fmla="*/ 2147483647 h 549"/>
                <a:gd name="T58" fmla="*/ 2147483647 w 211"/>
                <a:gd name="T59" fmla="*/ 2147483647 h 549"/>
                <a:gd name="T60" fmla="*/ 2147483647 w 211"/>
                <a:gd name="T61" fmla="*/ 2147483647 h 549"/>
                <a:gd name="T62" fmla="*/ 2147483647 w 211"/>
                <a:gd name="T63" fmla="*/ 2147483647 h 549"/>
                <a:gd name="T64" fmla="*/ 0 w 21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49"/>
                <a:gd name="T101" fmla="*/ 211 w 21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 name="Freeform 40"/>
            <p:cNvSpPr>
              <a:spLocks/>
            </p:cNvSpPr>
            <p:nvPr/>
          </p:nvSpPr>
          <p:spPr bwMode="auto">
            <a:xfrm>
              <a:off x="6215220" y="2809590"/>
              <a:ext cx="155575" cy="333375"/>
            </a:xfrm>
            <a:custGeom>
              <a:avLst/>
              <a:gdLst>
                <a:gd name="T0" fmla="*/ 2147483647 w 98"/>
                <a:gd name="T1" fmla="*/ 0 h 210"/>
                <a:gd name="T2" fmla="*/ 2147483647 w 98"/>
                <a:gd name="T3" fmla="*/ 2147483647 h 210"/>
                <a:gd name="T4" fmla="*/ 2147483647 w 98"/>
                <a:gd name="T5" fmla="*/ 2147483647 h 210"/>
                <a:gd name="T6" fmla="*/ 2147483647 w 98"/>
                <a:gd name="T7" fmla="*/ 2147483647 h 210"/>
                <a:gd name="T8" fmla="*/ 2147483647 w 98"/>
                <a:gd name="T9" fmla="*/ 2147483647 h 210"/>
                <a:gd name="T10" fmla="*/ 2147483647 w 98"/>
                <a:gd name="T11" fmla="*/ 2147483647 h 210"/>
                <a:gd name="T12" fmla="*/ 2147483647 w 98"/>
                <a:gd name="T13" fmla="*/ 2147483647 h 210"/>
                <a:gd name="T14" fmla="*/ 2147483647 w 98"/>
                <a:gd name="T15" fmla="*/ 2147483647 h 210"/>
                <a:gd name="T16" fmla="*/ 2147483647 w 98"/>
                <a:gd name="T17" fmla="*/ 2147483647 h 210"/>
                <a:gd name="T18" fmla="*/ 2147483647 w 98"/>
                <a:gd name="T19" fmla="*/ 2147483647 h 210"/>
                <a:gd name="T20" fmla="*/ 2147483647 w 98"/>
                <a:gd name="T21" fmla="*/ 2147483647 h 210"/>
                <a:gd name="T22" fmla="*/ 2147483647 w 98"/>
                <a:gd name="T23" fmla="*/ 2147483647 h 210"/>
                <a:gd name="T24" fmla="*/ 2147483647 w 98"/>
                <a:gd name="T25" fmla="*/ 2147483647 h 210"/>
                <a:gd name="T26" fmla="*/ 2147483647 w 98"/>
                <a:gd name="T27" fmla="*/ 2147483647 h 210"/>
                <a:gd name="T28" fmla="*/ 2147483647 w 98"/>
                <a:gd name="T29" fmla="*/ 2147483647 h 210"/>
                <a:gd name="T30" fmla="*/ 2147483647 w 98"/>
                <a:gd name="T31" fmla="*/ 2147483647 h 210"/>
                <a:gd name="T32" fmla="*/ 2147483647 w 98"/>
                <a:gd name="T33" fmla="*/ 2147483647 h 210"/>
                <a:gd name="T34" fmla="*/ 2147483647 w 98"/>
                <a:gd name="T35" fmla="*/ 2147483647 h 210"/>
                <a:gd name="T36" fmla="*/ 2147483647 w 98"/>
                <a:gd name="T37" fmla="*/ 2147483647 h 210"/>
                <a:gd name="T38" fmla="*/ 2147483647 w 98"/>
                <a:gd name="T39" fmla="*/ 2147483647 h 210"/>
                <a:gd name="T40" fmla="*/ 2147483647 w 98"/>
                <a:gd name="T41" fmla="*/ 2147483647 h 210"/>
                <a:gd name="T42" fmla="*/ 2147483647 w 98"/>
                <a:gd name="T43" fmla="*/ 2147483647 h 210"/>
                <a:gd name="T44" fmla="*/ 2147483647 w 98"/>
                <a:gd name="T45" fmla="*/ 2147483647 h 210"/>
                <a:gd name="T46" fmla="*/ 2147483647 w 98"/>
                <a:gd name="T47" fmla="*/ 2147483647 h 210"/>
                <a:gd name="T48" fmla="*/ 2147483647 w 98"/>
                <a:gd name="T49" fmla="*/ 2147483647 h 210"/>
                <a:gd name="T50" fmla="*/ 2147483647 w 98"/>
                <a:gd name="T51" fmla="*/ 2147483647 h 210"/>
                <a:gd name="T52" fmla="*/ 2147483647 w 98"/>
                <a:gd name="T53" fmla="*/ 2147483647 h 210"/>
                <a:gd name="T54" fmla="*/ 2147483647 w 98"/>
                <a:gd name="T55" fmla="*/ 2147483647 h 210"/>
                <a:gd name="T56" fmla="*/ 2147483647 w 98"/>
                <a:gd name="T57" fmla="*/ 2147483647 h 210"/>
                <a:gd name="T58" fmla="*/ 2147483647 w 98"/>
                <a:gd name="T59" fmla="*/ 2147483647 h 210"/>
                <a:gd name="T60" fmla="*/ 2147483647 w 98"/>
                <a:gd name="T61" fmla="*/ 2147483647 h 210"/>
                <a:gd name="T62" fmla="*/ 2147483647 w 98"/>
                <a:gd name="T63" fmla="*/ 2147483647 h 210"/>
                <a:gd name="T64" fmla="*/ 2147483647 w 98"/>
                <a:gd name="T65" fmla="*/ 2147483647 h 210"/>
                <a:gd name="T66" fmla="*/ 2147483647 w 98"/>
                <a:gd name="T67" fmla="*/ 2147483647 h 210"/>
                <a:gd name="T68" fmla="*/ 2147483647 w 98"/>
                <a:gd name="T69" fmla="*/ 2147483647 h 210"/>
                <a:gd name="T70" fmla="*/ 2147483647 w 98"/>
                <a:gd name="T71" fmla="*/ 2147483647 h 210"/>
                <a:gd name="T72" fmla="*/ 0 w 98"/>
                <a:gd name="T73" fmla="*/ 2147483647 h 210"/>
                <a:gd name="T74" fmla="*/ 0 w 98"/>
                <a:gd name="T75" fmla="*/ 2147483647 h 210"/>
                <a:gd name="T76" fmla="*/ 2147483647 w 98"/>
                <a:gd name="T77" fmla="*/ 2147483647 h 210"/>
                <a:gd name="T78" fmla="*/ 2147483647 w 98"/>
                <a:gd name="T79" fmla="*/ 2147483647 h 210"/>
                <a:gd name="T80" fmla="*/ 2147483647 w 98"/>
                <a:gd name="T81" fmla="*/ 2147483647 h 210"/>
                <a:gd name="T82" fmla="*/ 2147483647 w 98"/>
                <a:gd name="T83" fmla="*/ 2147483647 h 210"/>
                <a:gd name="T84" fmla="*/ 2147483647 w 98"/>
                <a:gd name="T85" fmla="*/ 2147483647 h 210"/>
                <a:gd name="T86" fmla="*/ 2147483647 w 98"/>
                <a:gd name="T87" fmla="*/ 2147483647 h 210"/>
                <a:gd name="T88" fmla="*/ 2147483647 w 98"/>
                <a:gd name="T89" fmla="*/ 2147483647 h 210"/>
                <a:gd name="T90" fmla="*/ 2147483647 w 98"/>
                <a:gd name="T91" fmla="*/ 2147483647 h 210"/>
                <a:gd name="T92" fmla="*/ 2147483647 w 98"/>
                <a:gd name="T93" fmla="*/ 2147483647 h 210"/>
                <a:gd name="T94" fmla="*/ 2147483647 w 98"/>
                <a:gd name="T95" fmla="*/ 2147483647 h 210"/>
                <a:gd name="T96" fmla="*/ 2147483647 w 98"/>
                <a:gd name="T97" fmla="*/ 2147483647 h 210"/>
                <a:gd name="T98" fmla="*/ 2147483647 w 98"/>
                <a:gd name="T99" fmla="*/ 2147483647 h 210"/>
                <a:gd name="T100" fmla="*/ 2147483647 w 98"/>
                <a:gd name="T101" fmla="*/ 2147483647 h 210"/>
                <a:gd name="T102" fmla="*/ 2147483647 w 98"/>
                <a:gd name="T103" fmla="*/ 0 h 210"/>
                <a:gd name="T104" fmla="*/ 2147483647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4" name="Freeform 41"/>
            <p:cNvSpPr>
              <a:spLocks/>
            </p:cNvSpPr>
            <p:nvPr/>
          </p:nvSpPr>
          <p:spPr bwMode="auto">
            <a:xfrm>
              <a:off x="6215220" y="2809590"/>
              <a:ext cx="155575" cy="333375"/>
            </a:xfrm>
            <a:custGeom>
              <a:avLst/>
              <a:gdLst>
                <a:gd name="T0" fmla="*/ 2147483647 w 98"/>
                <a:gd name="T1" fmla="*/ 0 h 210"/>
                <a:gd name="T2" fmla="*/ 2147483647 w 98"/>
                <a:gd name="T3" fmla="*/ 2147483647 h 210"/>
                <a:gd name="T4" fmla="*/ 2147483647 w 98"/>
                <a:gd name="T5" fmla="*/ 2147483647 h 210"/>
                <a:gd name="T6" fmla="*/ 2147483647 w 98"/>
                <a:gd name="T7" fmla="*/ 2147483647 h 210"/>
                <a:gd name="T8" fmla="*/ 2147483647 w 98"/>
                <a:gd name="T9" fmla="*/ 2147483647 h 210"/>
                <a:gd name="T10" fmla="*/ 2147483647 w 98"/>
                <a:gd name="T11" fmla="*/ 2147483647 h 210"/>
                <a:gd name="T12" fmla="*/ 2147483647 w 98"/>
                <a:gd name="T13" fmla="*/ 2147483647 h 210"/>
                <a:gd name="T14" fmla="*/ 2147483647 w 98"/>
                <a:gd name="T15" fmla="*/ 2147483647 h 210"/>
                <a:gd name="T16" fmla="*/ 2147483647 w 98"/>
                <a:gd name="T17" fmla="*/ 2147483647 h 210"/>
                <a:gd name="T18" fmla="*/ 2147483647 w 98"/>
                <a:gd name="T19" fmla="*/ 2147483647 h 210"/>
                <a:gd name="T20" fmla="*/ 2147483647 w 98"/>
                <a:gd name="T21" fmla="*/ 2147483647 h 210"/>
                <a:gd name="T22" fmla="*/ 2147483647 w 98"/>
                <a:gd name="T23" fmla="*/ 2147483647 h 210"/>
                <a:gd name="T24" fmla="*/ 2147483647 w 98"/>
                <a:gd name="T25" fmla="*/ 2147483647 h 210"/>
                <a:gd name="T26" fmla="*/ 2147483647 w 98"/>
                <a:gd name="T27" fmla="*/ 2147483647 h 210"/>
                <a:gd name="T28" fmla="*/ 2147483647 w 98"/>
                <a:gd name="T29" fmla="*/ 2147483647 h 210"/>
                <a:gd name="T30" fmla="*/ 2147483647 w 98"/>
                <a:gd name="T31" fmla="*/ 2147483647 h 210"/>
                <a:gd name="T32" fmla="*/ 2147483647 w 98"/>
                <a:gd name="T33" fmla="*/ 2147483647 h 210"/>
                <a:gd name="T34" fmla="*/ 2147483647 w 98"/>
                <a:gd name="T35" fmla="*/ 2147483647 h 210"/>
                <a:gd name="T36" fmla="*/ 2147483647 w 98"/>
                <a:gd name="T37" fmla="*/ 2147483647 h 210"/>
                <a:gd name="T38" fmla="*/ 2147483647 w 98"/>
                <a:gd name="T39" fmla="*/ 2147483647 h 210"/>
                <a:gd name="T40" fmla="*/ 2147483647 w 98"/>
                <a:gd name="T41" fmla="*/ 2147483647 h 210"/>
                <a:gd name="T42" fmla="*/ 2147483647 w 98"/>
                <a:gd name="T43" fmla="*/ 2147483647 h 210"/>
                <a:gd name="T44" fmla="*/ 2147483647 w 98"/>
                <a:gd name="T45" fmla="*/ 2147483647 h 210"/>
                <a:gd name="T46" fmla="*/ 2147483647 w 98"/>
                <a:gd name="T47" fmla="*/ 2147483647 h 210"/>
                <a:gd name="T48" fmla="*/ 2147483647 w 98"/>
                <a:gd name="T49" fmla="*/ 2147483647 h 210"/>
                <a:gd name="T50" fmla="*/ 2147483647 w 98"/>
                <a:gd name="T51" fmla="*/ 2147483647 h 210"/>
                <a:gd name="T52" fmla="*/ 2147483647 w 98"/>
                <a:gd name="T53" fmla="*/ 2147483647 h 210"/>
                <a:gd name="T54" fmla="*/ 2147483647 w 98"/>
                <a:gd name="T55" fmla="*/ 2147483647 h 210"/>
                <a:gd name="T56" fmla="*/ 2147483647 w 98"/>
                <a:gd name="T57" fmla="*/ 2147483647 h 210"/>
                <a:gd name="T58" fmla="*/ 2147483647 w 98"/>
                <a:gd name="T59" fmla="*/ 2147483647 h 210"/>
                <a:gd name="T60" fmla="*/ 2147483647 w 98"/>
                <a:gd name="T61" fmla="*/ 2147483647 h 210"/>
                <a:gd name="T62" fmla="*/ 2147483647 w 98"/>
                <a:gd name="T63" fmla="*/ 2147483647 h 210"/>
                <a:gd name="T64" fmla="*/ 2147483647 w 98"/>
                <a:gd name="T65" fmla="*/ 2147483647 h 210"/>
                <a:gd name="T66" fmla="*/ 2147483647 w 98"/>
                <a:gd name="T67" fmla="*/ 2147483647 h 210"/>
                <a:gd name="T68" fmla="*/ 2147483647 w 98"/>
                <a:gd name="T69" fmla="*/ 2147483647 h 210"/>
                <a:gd name="T70" fmla="*/ 2147483647 w 98"/>
                <a:gd name="T71" fmla="*/ 2147483647 h 210"/>
                <a:gd name="T72" fmla="*/ 0 w 98"/>
                <a:gd name="T73" fmla="*/ 2147483647 h 210"/>
                <a:gd name="T74" fmla="*/ 0 w 98"/>
                <a:gd name="T75" fmla="*/ 2147483647 h 210"/>
                <a:gd name="T76" fmla="*/ 2147483647 w 98"/>
                <a:gd name="T77" fmla="*/ 2147483647 h 210"/>
                <a:gd name="T78" fmla="*/ 2147483647 w 98"/>
                <a:gd name="T79" fmla="*/ 2147483647 h 210"/>
                <a:gd name="T80" fmla="*/ 2147483647 w 98"/>
                <a:gd name="T81" fmla="*/ 2147483647 h 210"/>
                <a:gd name="T82" fmla="*/ 2147483647 w 98"/>
                <a:gd name="T83" fmla="*/ 2147483647 h 210"/>
                <a:gd name="T84" fmla="*/ 2147483647 w 98"/>
                <a:gd name="T85" fmla="*/ 2147483647 h 210"/>
                <a:gd name="T86" fmla="*/ 2147483647 w 98"/>
                <a:gd name="T87" fmla="*/ 2147483647 h 210"/>
                <a:gd name="T88" fmla="*/ 2147483647 w 98"/>
                <a:gd name="T89" fmla="*/ 2147483647 h 210"/>
                <a:gd name="T90" fmla="*/ 2147483647 w 98"/>
                <a:gd name="T91" fmla="*/ 2147483647 h 210"/>
                <a:gd name="T92" fmla="*/ 2147483647 w 98"/>
                <a:gd name="T93" fmla="*/ 2147483647 h 210"/>
                <a:gd name="T94" fmla="*/ 2147483647 w 98"/>
                <a:gd name="T95" fmla="*/ 2147483647 h 210"/>
                <a:gd name="T96" fmla="*/ 2147483647 w 98"/>
                <a:gd name="T97" fmla="*/ 2147483647 h 210"/>
                <a:gd name="T98" fmla="*/ 2147483647 w 98"/>
                <a:gd name="T99" fmla="*/ 2147483647 h 210"/>
                <a:gd name="T100" fmla="*/ 2147483647 w 98"/>
                <a:gd name="T101" fmla="*/ 2147483647 h 210"/>
                <a:gd name="T102" fmla="*/ 2147483647 w 98"/>
                <a:gd name="T103" fmla="*/ 0 h 210"/>
                <a:gd name="T104" fmla="*/ 2147483647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5" name="Freeform 42"/>
            <p:cNvSpPr>
              <a:spLocks/>
            </p:cNvSpPr>
            <p:nvPr/>
          </p:nvSpPr>
          <p:spPr bwMode="auto">
            <a:xfrm>
              <a:off x="5946933" y="2698465"/>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6" name="Freeform 43"/>
            <p:cNvSpPr>
              <a:spLocks/>
            </p:cNvSpPr>
            <p:nvPr/>
          </p:nvSpPr>
          <p:spPr bwMode="auto">
            <a:xfrm>
              <a:off x="5946933" y="2698465"/>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a:solidFill>
                <a:srgbClr val="000000"/>
              </a:solidFill>
              <a:round/>
              <a:headEnd type="none" w="sm" len="sm"/>
              <a:tailEnd type="none" w="sm" len="sm"/>
            </a:ln>
          </p:spPr>
          <p:txBody>
            <a:bodyPr/>
            <a:lstStyle/>
            <a:p>
              <a:endParaRPr lang="en-US" dirty="0"/>
            </a:p>
          </p:txBody>
        </p:sp>
        <p:sp>
          <p:nvSpPr>
            <p:cNvPr id="47" name="Freeform 44"/>
            <p:cNvSpPr>
              <a:spLocks/>
            </p:cNvSpPr>
            <p:nvPr/>
          </p:nvSpPr>
          <p:spPr bwMode="auto">
            <a:xfrm>
              <a:off x="5600858" y="3074703"/>
              <a:ext cx="84137" cy="166687"/>
            </a:xfrm>
            <a:custGeom>
              <a:avLst/>
              <a:gdLst>
                <a:gd name="T0" fmla="*/ 2147483647 w 53"/>
                <a:gd name="T1" fmla="*/ 0 h 105"/>
                <a:gd name="T2" fmla="*/ 2147483647 w 53"/>
                <a:gd name="T3" fmla="*/ 0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2147483647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0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8" name="Freeform 45"/>
            <p:cNvSpPr>
              <a:spLocks/>
            </p:cNvSpPr>
            <p:nvPr/>
          </p:nvSpPr>
          <p:spPr bwMode="auto">
            <a:xfrm>
              <a:off x="5600858" y="3074703"/>
              <a:ext cx="84137" cy="166687"/>
            </a:xfrm>
            <a:custGeom>
              <a:avLst/>
              <a:gdLst>
                <a:gd name="T0" fmla="*/ 2147483647 w 53"/>
                <a:gd name="T1" fmla="*/ 0 h 105"/>
                <a:gd name="T2" fmla="*/ 2147483647 w 53"/>
                <a:gd name="T3" fmla="*/ 0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2147483647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0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9" name="Freeform 46"/>
            <p:cNvSpPr>
              <a:spLocks/>
            </p:cNvSpPr>
            <p:nvPr/>
          </p:nvSpPr>
          <p:spPr bwMode="auto">
            <a:xfrm>
              <a:off x="5997733" y="3384265"/>
              <a:ext cx="109537" cy="215900"/>
            </a:xfrm>
            <a:custGeom>
              <a:avLst/>
              <a:gdLst>
                <a:gd name="T0" fmla="*/ 2147483647 w 69"/>
                <a:gd name="T1" fmla="*/ 0 h 136"/>
                <a:gd name="T2" fmla="*/ 2147483647 w 69"/>
                <a:gd name="T3" fmla="*/ 2147483647 h 136"/>
                <a:gd name="T4" fmla="*/ 2147483647 w 69"/>
                <a:gd name="T5" fmla="*/ 2147483647 h 136"/>
                <a:gd name="T6" fmla="*/ 2147483647 w 69"/>
                <a:gd name="T7" fmla="*/ 2147483647 h 136"/>
                <a:gd name="T8" fmla="*/ 2147483647 w 69"/>
                <a:gd name="T9" fmla="*/ 2147483647 h 136"/>
                <a:gd name="T10" fmla="*/ 2147483647 w 69"/>
                <a:gd name="T11" fmla="*/ 2147483647 h 136"/>
                <a:gd name="T12" fmla="*/ 2147483647 w 69"/>
                <a:gd name="T13" fmla="*/ 2147483647 h 136"/>
                <a:gd name="T14" fmla="*/ 0 w 69"/>
                <a:gd name="T15" fmla="*/ 2147483647 h 136"/>
                <a:gd name="T16" fmla="*/ 0 w 69"/>
                <a:gd name="T17" fmla="*/ 2147483647 h 136"/>
                <a:gd name="T18" fmla="*/ 0 w 69"/>
                <a:gd name="T19" fmla="*/ 2147483647 h 136"/>
                <a:gd name="T20" fmla="*/ 2147483647 w 69"/>
                <a:gd name="T21" fmla="*/ 2147483647 h 136"/>
                <a:gd name="T22" fmla="*/ 2147483647 w 69"/>
                <a:gd name="T23" fmla="*/ 2147483647 h 136"/>
                <a:gd name="T24" fmla="*/ 2147483647 w 69"/>
                <a:gd name="T25" fmla="*/ 2147483647 h 136"/>
                <a:gd name="T26" fmla="*/ 2147483647 w 69"/>
                <a:gd name="T27" fmla="*/ 2147483647 h 136"/>
                <a:gd name="T28" fmla="*/ 2147483647 w 69"/>
                <a:gd name="T29" fmla="*/ 2147483647 h 136"/>
                <a:gd name="T30" fmla="*/ 2147483647 w 69"/>
                <a:gd name="T31" fmla="*/ 2147483647 h 136"/>
                <a:gd name="T32" fmla="*/ 2147483647 w 69"/>
                <a:gd name="T33" fmla="*/ 2147483647 h 136"/>
                <a:gd name="T34" fmla="*/ 2147483647 w 69"/>
                <a:gd name="T35" fmla="*/ 2147483647 h 136"/>
                <a:gd name="T36" fmla="*/ 2147483647 w 69"/>
                <a:gd name="T37" fmla="*/ 2147483647 h 136"/>
                <a:gd name="T38" fmla="*/ 2147483647 w 69"/>
                <a:gd name="T39" fmla="*/ 2147483647 h 136"/>
                <a:gd name="T40" fmla="*/ 2147483647 w 69"/>
                <a:gd name="T41" fmla="*/ 2147483647 h 136"/>
                <a:gd name="T42" fmla="*/ 2147483647 w 69"/>
                <a:gd name="T43" fmla="*/ 2147483647 h 136"/>
                <a:gd name="T44" fmla="*/ 2147483647 w 69"/>
                <a:gd name="T45" fmla="*/ 2147483647 h 136"/>
                <a:gd name="T46" fmla="*/ 2147483647 w 69"/>
                <a:gd name="T47" fmla="*/ 2147483647 h 136"/>
                <a:gd name="T48" fmla="*/ 2147483647 w 69"/>
                <a:gd name="T49" fmla="*/ 2147483647 h 136"/>
                <a:gd name="T50" fmla="*/ 2147483647 w 69"/>
                <a:gd name="T51" fmla="*/ 2147483647 h 136"/>
                <a:gd name="T52" fmla="*/ 2147483647 w 69"/>
                <a:gd name="T53" fmla="*/ 2147483647 h 136"/>
                <a:gd name="T54" fmla="*/ 2147483647 w 69"/>
                <a:gd name="T55" fmla="*/ 2147483647 h 136"/>
                <a:gd name="T56" fmla="*/ 2147483647 w 69"/>
                <a:gd name="T57" fmla="*/ 2147483647 h 136"/>
                <a:gd name="T58" fmla="*/ 2147483647 w 69"/>
                <a:gd name="T59" fmla="*/ 2147483647 h 136"/>
                <a:gd name="T60" fmla="*/ 2147483647 w 69"/>
                <a:gd name="T61" fmla="*/ 2147483647 h 136"/>
                <a:gd name="T62" fmla="*/ 2147483647 w 69"/>
                <a:gd name="T63" fmla="*/ 2147483647 h 136"/>
                <a:gd name="T64" fmla="*/ 2147483647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0" name="Freeform 47"/>
            <p:cNvSpPr>
              <a:spLocks/>
            </p:cNvSpPr>
            <p:nvPr/>
          </p:nvSpPr>
          <p:spPr bwMode="auto">
            <a:xfrm>
              <a:off x="5997733" y="3384265"/>
              <a:ext cx="109537" cy="215900"/>
            </a:xfrm>
            <a:custGeom>
              <a:avLst/>
              <a:gdLst>
                <a:gd name="T0" fmla="*/ 2147483647 w 69"/>
                <a:gd name="T1" fmla="*/ 0 h 136"/>
                <a:gd name="T2" fmla="*/ 2147483647 w 69"/>
                <a:gd name="T3" fmla="*/ 2147483647 h 136"/>
                <a:gd name="T4" fmla="*/ 2147483647 w 69"/>
                <a:gd name="T5" fmla="*/ 2147483647 h 136"/>
                <a:gd name="T6" fmla="*/ 2147483647 w 69"/>
                <a:gd name="T7" fmla="*/ 2147483647 h 136"/>
                <a:gd name="T8" fmla="*/ 2147483647 w 69"/>
                <a:gd name="T9" fmla="*/ 2147483647 h 136"/>
                <a:gd name="T10" fmla="*/ 2147483647 w 69"/>
                <a:gd name="T11" fmla="*/ 2147483647 h 136"/>
                <a:gd name="T12" fmla="*/ 2147483647 w 69"/>
                <a:gd name="T13" fmla="*/ 2147483647 h 136"/>
                <a:gd name="T14" fmla="*/ 0 w 69"/>
                <a:gd name="T15" fmla="*/ 2147483647 h 136"/>
                <a:gd name="T16" fmla="*/ 0 w 69"/>
                <a:gd name="T17" fmla="*/ 2147483647 h 136"/>
                <a:gd name="T18" fmla="*/ 0 w 69"/>
                <a:gd name="T19" fmla="*/ 2147483647 h 136"/>
                <a:gd name="T20" fmla="*/ 2147483647 w 69"/>
                <a:gd name="T21" fmla="*/ 2147483647 h 136"/>
                <a:gd name="T22" fmla="*/ 2147483647 w 69"/>
                <a:gd name="T23" fmla="*/ 2147483647 h 136"/>
                <a:gd name="T24" fmla="*/ 2147483647 w 69"/>
                <a:gd name="T25" fmla="*/ 2147483647 h 136"/>
                <a:gd name="T26" fmla="*/ 2147483647 w 69"/>
                <a:gd name="T27" fmla="*/ 2147483647 h 136"/>
                <a:gd name="T28" fmla="*/ 2147483647 w 69"/>
                <a:gd name="T29" fmla="*/ 2147483647 h 136"/>
                <a:gd name="T30" fmla="*/ 2147483647 w 69"/>
                <a:gd name="T31" fmla="*/ 2147483647 h 136"/>
                <a:gd name="T32" fmla="*/ 2147483647 w 69"/>
                <a:gd name="T33" fmla="*/ 2147483647 h 136"/>
                <a:gd name="T34" fmla="*/ 2147483647 w 69"/>
                <a:gd name="T35" fmla="*/ 2147483647 h 136"/>
                <a:gd name="T36" fmla="*/ 2147483647 w 69"/>
                <a:gd name="T37" fmla="*/ 2147483647 h 136"/>
                <a:gd name="T38" fmla="*/ 2147483647 w 69"/>
                <a:gd name="T39" fmla="*/ 2147483647 h 136"/>
                <a:gd name="T40" fmla="*/ 2147483647 w 69"/>
                <a:gd name="T41" fmla="*/ 2147483647 h 136"/>
                <a:gd name="T42" fmla="*/ 2147483647 w 69"/>
                <a:gd name="T43" fmla="*/ 2147483647 h 136"/>
                <a:gd name="T44" fmla="*/ 2147483647 w 69"/>
                <a:gd name="T45" fmla="*/ 2147483647 h 136"/>
                <a:gd name="T46" fmla="*/ 2147483647 w 69"/>
                <a:gd name="T47" fmla="*/ 2147483647 h 136"/>
                <a:gd name="T48" fmla="*/ 2147483647 w 69"/>
                <a:gd name="T49" fmla="*/ 2147483647 h 136"/>
                <a:gd name="T50" fmla="*/ 2147483647 w 69"/>
                <a:gd name="T51" fmla="*/ 2147483647 h 136"/>
                <a:gd name="T52" fmla="*/ 2147483647 w 69"/>
                <a:gd name="T53" fmla="*/ 2147483647 h 136"/>
                <a:gd name="T54" fmla="*/ 2147483647 w 69"/>
                <a:gd name="T55" fmla="*/ 2147483647 h 136"/>
                <a:gd name="T56" fmla="*/ 2147483647 w 69"/>
                <a:gd name="T57" fmla="*/ 2147483647 h 136"/>
                <a:gd name="T58" fmla="*/ 2147483647 w 69"/>
                <a:gd name="T59" fmla="*/ 2147483647 h 136"/>
                <a:gd name="T60" fmla="*/ 2147483647 w 69"/>
                <a:gd name="T61" fmla="*/ 2147483647 h 136"/>
                <a:gd name="T62" fmla="*/ 2147483647 w 69"/>
                <a:gd name="T63" fmla="*/ 2147483647 h 136"/>
                <a:gd name="T64" fmla="*/ 2147483647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1" name="Freeform 48"/>
            <p:cNvSpPr>
              <a:spLocks/>
            </p:cNvSpPr>
            <p:nvPr/>
          </p:nvSpPr>
          <p:spPr bwMode="auto">
            <a:xfrm>
              <a:off x="5623083" y="3717640"/>
              <a:ext cx="103187" cy="200025"/>
            </a:xfrm>
            <a:custGeom>
              <a:avLst/>
              <a:gdLst>
                <a:gd name="T0" fmla="*/ 2147483647 w 65"/>
                <a:gd name="T1" fmla="*/ 0 h 126"/>
                <a:gd name="T2" fmla="*/ 2147483647 w 65"/>
                <a:gd name="T3" fmla="*/ 0 h 126"/>
                <a:gd name="T4" fmla="*/ 2147483647 w 65"/>
                <a:gd name="T5" fmla="*/ 2147483647 h 126"/>
                <a:gd name="T6" fmla="*/ 2147483647 w 65"/>
                <a:gd name="T7" fmla="*/ 2147483647 h 126"/>
                <a:gd name="T8" fmla="*/ 2147483647 w 65"/>
                <a:gd name="T9" fmla="*/ 2147483647 h 126"/>
                <a:gd name="T10" fmla="*/ 2147483647 w 65"/>
                <a:gd name="T11" fmla="*/ 2147483647 h 126"/>
                <a:gd name="T12" fmla="*/ 2147483647 w 65"/>
                <a:gd name="T13" fmla="*/ 2147483647 h 126"/>
                <a:gd name="T14" fmla="*/ 0 w 65"/>
                <a:gd name="T15" fmla="*/ 2147483647 h 126"/>
                <a:gd name="T16" fmla="*/ 0 w 65"/>
                <a:gd name="T17" fmla="*/ 2147483647 h 126"/>
                <a:gd name="T18" fmla="*/ 0 w 65"/>
                <a:gd name="T19" fmla="*/ 2147483647 h 126"/>
                <a:gd name="T20" fmla="*/ 2147483647 w 65"/>
                <a:gd name="T21" fmla="*/ 2147483647 h 126"/>
                <a:gd name="T22" fmla="*/ 2147483647 w 65"/>
                <a:gd name="T23" fmla="*/ 2147483647 h 126"/>
                <a:gd name="T24" fmla="*/ 2147483647 w 65"/>
                <a:gd name="T25" fmla="*/ 2147483647 h 126"/>
                <a:gd name="T26" fmla="*/ 2147483647 w 65"/>
                <a:gd name="T27" fmla="*/ 2147483647 h 126"/>
                <a:gd name="T28" fmla="*/ 2147483647 w 65"/>
                <a:gd name="T29" fmla="*/ 2147483647 h 126"/>
                <a:gd name="T30" fmla="*/ 2147483647 w 65"/>
                <a:gd name="T31" fmla="*/ 2147483647 h 126"/>
                <a:gd name="T32" fmla="*/ 2147483647 w 65"/>
                <a:gd name="T33" fmla="*/ 2147483647 h 126"/>
                <a:gd name="T34" fmla="*/ 2147483647 w 65"/>
                <a:gd name="T35" fmla="*/ 2147483647 h 126"/>
                <a:gd name="T36" fmla="*/ 2147483647 w 65"/>
                <a:gd name="T37" fmla="*/ 2147483647 h 126"/>
                <a:gd name="T38" fmla="*/ 2147483647 w 65"/>
                <a:gd name="T39" fmla="*/ 2147483647 h 126"/>
                <a:gd name="T40" fmla="*/ 2147483647 w 65"/>
                <a:gd name="T41" fmla="*/ 2147483647 h 126"/>
                <a:gd name="T42" fmla="*/ 2147483647 w 65"/>
                <a:gd name="T43" fmla="*/ 2147483647 h 126"/>
                <a:gd name="T44" fmla="*/ 2147483647 w 65"/>
                <a:gd name="T45" fmla="*/ 2147483647 h 126"/>
                <a:gd name="T46" fmla="*/ 2147483647 w 65"/>
                <a:gd name="T47" fmla="*/ 2147483647 h 126"/>
                <a:gd name="T48" fmla="*/ 2147483647 w 65"/>
                <a:gd name="T49" fmla="*/ 2147483647 h 126"/>
                <a:gd name="T50" fmla="*/ 2147483647 w 65"/>
                <a:gd name="T51" fmla="*/ 2147483647 h 126"/>
                <a:gd name="T52" fmla="*/ 2147483647 w 65"/>
                <a:gd name="T53" fmla="*/ 2147483647 h 126"/>
                <a:gd name="T54" fmla="*/ 2147483647 w 65"/>
                <a:gd name="T55" fmla="*/ 2147483647 h 126"/>
                <a:gd name="T56" fmla="*/ 2147483647 w 65"/>
                <a:gd name="T57" fmla="*/ 2147483647 h 126"/>
                <a:gd name="T58" fmla="*/ 2147483647 w 65"/>
                <a:gd name="T59" fmla="*/ 2147483647 h 126"/>
                <a:gd name="T60" fmla="*/ 2147483647 w 65"/>
                <a:gd name="T61" fmla="*/ 2147483647 h 126"/>
                <a:gd name="T62" fmla="*/ 2147483647 w 65"/>
                <a:gd name="T63" fmla="*/ 0 h 126"/>
                <a:gd name="T64" fmla="*/ 2147483647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2" name="Freeform 49"/>
            <p:cNvSpPr>
              <a:spLocks/>
            </p:cNvSpPr>
            <p:nvPr/>
          </p:nvSpPr>
          <p:spPr bwMode="auto">
            <a:xfrm>
              <a:off x="5623083" y="3717640"/>
              <a:ext cx="103187" cy="200025"/>
            </a:xfrm>
            <a:custGeom>
              <a:avLst/>
              <a:gdLst>
                <a:gd name="T0" fmla="*/ 2147483647 w 65"/>
                <a:gd name="T1" fmla="*/ 0 h 126"/>
                <a:gd name="T2" fmla="*/ 2147483647 w 65"/>
                <a:gd name="T3" fmla="*/ 0 h 126"/>
                <a:gd name="T4" fmla="*/ 2147483647 w 65"/>
                <a:gd name="T5" fmla="*/ 2147483647 h 126"/>
                <a:gd name="T6" fmla="*/ 2147483647 w 65"/>
                <a:gd name="T7" fmla="*/ 2147483647 h 126"/>
                <a:gd name="T8" fmla="*/ 2147483647 w 65"/>
                <a:gd name="T9" fmla="*/ 2147483647 h 126"/>
                <a:gd name="T10" fmla="*/ 2147483647 w 65"/>
                <a:gd name="T11" fmla="*/ 2147483647 h 126"/>
                <a:gd name="T12" fmla="*/ 2147483647 w 65"/>
                <a:gd name="T13" fmla="*/ 2147483647 h 126"/>
                <a:gd name="T14" fmla="*/ 0 w 65"/>
                <a:gd name="T15" fmla="*/ 2147483647 h 126"/>
                <a:gd name="T16" fmla="*/ 0 w 65"/>
                <a:gd name="T17" fmla="*/ 2147483647 h 126"/>
                <a:gd name="T18" fmla="*/ 0 w 65"/>
                <a:gd name="T19" fmla="*/ 2147483647 h 126"/>
                <a:gd name="T20" fmla="*/ 2147483647 w 65"/>
                <a:gd name="T21" fmla="*/ 2147483647 h 126"/>
                <a:gd name="T22" fmla="*/ 2147483647 w 65"/>
                <a:gd name="T23" fmla="*/ 2147483647 h 126"/>
                <a:gd name="T24" fmla="*/ 2147483647 w 65"/>
                <a:gd name="T25" fmla="*/ 2147483647 h 126"/>
                <a:gd name="T26" fmla="*/ 2147483647 w 65"/>
                <a:gd name="T27" fmla="*/ 2147483647 h 126"/>
                <a:gd name="T28" fmla="*/ 2147483647 w 65"/>
                <a:gd name="T29" fmla="*/ 2147483647 h 126"/>
                <a:gd name="T30" fmla="*/ 2147483647 w 65"/>
                <a:gd name="T31" fmla="*/ 2147483647 h 126"/>
                <a:gd name="T32" fmla="*/ 2147483647 w 65"/>
                <a:gd name="T33" fmla="*/ 2147483647 h 126"/>
                <a:gd name="T34" fmla="*/ 2147483647 w 65"/>
                <a:gd name="T35" fmla="*/ 2147483647 h 126"/>
                <a:gd name="T36" fmla="*/ 2147483647 w 65"/>
                <a:gd name="T37" fmla="*/ 2147483647 h 126"/>
                <a:gd name="T38" fmla="*/ 2147483647 w 65"/>
                <a:gd name="T39" fmla="*/ 2147483647 h 126"/>
                <a:gd name="T40" fmla="*/ 2147483647 w 65"/>
                <a:gd name="T41" fmla="*/ 2147483647 h 126"/>
                <a:gd name="T42" fmla="*/ 2147483647 w 65"/>
                <a:gd name="T43" fmla="*/ 2147483647 h 126"/>
                <a:gd name="T44" fmla="*/ 2147483647 w 65"/>
                <a:gd name="T45" fmla="*/ 2147483647 h 126"/>
                <a:gd name="T46" fmla="*/ 2147483647 w 65"/>
                <a:gd name="T47" fmla="*/ 2147483647 h 126"/>
                <a:gd name="T48" fmla="*/ 2147483647 w 65"/>
                <a:gd name="T49" fmla="*/ 2147483647 h 126"/>
                <a:gd name="T50" fmla="*/ 2147483647 w 65"/>
                <a:gd name="T51" fmla="*/ 2147483647 h 126"/>
                <a:gd name="T52" fmla="*/ 2147483647 w 65"/>
                <a:gd name="T53" fmla="*/ 2147483647 h 126"/>
                <a:gd name="T54" fmla="*/ 2147483647 w 65"/>
                <a:gd name="T55" fmla="*/ 2147483647 h 126"/>
                <a:gd name="T56" fmla="*/ 2147483647 w 65"/>
                <a:gd name="T57" fmla="*/ 2147483647 h 126"/>
                <a:gd name="T58" fmla="*/ 2147483647 w 65"/>
                <a:gd name="T59" fmla="*/ 2147483647 h 126"/>
                <a:gd name="T60" fmla="*/ 2147483647 w 65"/>
                <a:gd name="T61" fmla="*/ 2147483647 h 126"/>
                <a:gd name="T62" fmla="*/ 2147483647 w 65"/>
                <a:gd name="T63" fmla="*/ 0 h 126"/>
                <a:gd name="T64" fmla="*/ 2147483647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 name="Freeform 50"/>
            <p:cNvSpPr>
              <a:spLocks/>
            </p:cNvSpPr>
            <p:nvPr/>
          </p:nvSpPr>
          <p:spPr bwMode="auto">
            <a:xfrm>
              <a:off x="4845208" y="3441415"/>
              <a:ext cx="1255712" cy="471488"/>
            </a:xfrm>
            <a:custGeom>
              <a:avLst/>
              <a:gdLst>
                <a:gd name="T0" fmla="*/ 2147483647 w 791"/>
                <a:gd name="T1" fmla="*/ 2147483647 h 297"/>
                <a:gd name="T2" fmla="*/ 2147483647 w 791"/>
                <a:gd name="T3" fmla="*/ 2147483647 h 297"/>
                <a:gd name="T4" fmla="*/ 2147483647 w 791"/>
                <a:gd name="T5" fmla="*/ 2147483647 h 297"/>
                <a:gd name="T6" fmla="*/ 2147483647 w 791"/>
                <a:gd name="T7" fmla="*/ 2147483647 h 297"/>
                <a:gd name="T8" fmla="*/ 2147483647 w 791"/>
                <a:gd name="T9" fmla="*/ 2147483647 h 297"/>
                <a:gd name="T10" fmla="*/ 2147483647 w 791"/>
                <a:gd name="T11" fmla="*/ 2147483647 h 297"/>
                <a:gd name="T12" fmla="*/ 2147483647 w 791"/>
                <a:gd name="T13" fmla="*/ 2147483647 h 297"/>
                <a:gd name="T14" fmla="*/ 2147483647 w 791"/>
                <a:gd name="T15" fmla="*/ 2147483647 h 297"/>
                <a:gd name="T16" fmla="*/ 2147483647 w 791"/>
                <a:gd name="T17" fmla="*/ 2147483647 h 297"/>
                <a:gd name="T18" fmla="*/ 2147483647 w 791"/>
                <a:gd name="T19" fmla="*/ 0 h 297"/>
                <a:gd name="T20" fmla="*/ 0 w 791"/>
                <a:gd name="T21" fmla="*/ 2147483647 h 297"/>
                <a:gd name="T22" fmla="*/ 2147483647 w 791"/>
                <a:gd name="T23" fmla="*/ 2147483647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4" name="Freeform 51"/>
            <p:cNvSpPr>
              <a:spLocks/>
            </p:cNvSpPr>
            <p:nvPr/>
          </p:nvSpPr>
          <p:spPr bwMode="auto">
            <a:xfrm>
              <a:off x="4845208" y="3441415"/>
              <a:ext cx="1255712" cy="471488"/>
            </a:xfrm>
            <a:custGeom>
              <a:avLst/>
              <a:gdLst>
                <a:gd name="T0" fmla="*/ 2147483647 w 791"/>
                <a:gd name="T1" fmla="*/ 2147483647 h 297"/>
                <a:gd name="T2" fmla="*/ 2147483647 w 791"/>
                <a:gd name="T3" fmla="*/ 2147483647 h 297"/>
                <a:gd name="T4" fmla="*/ 2147483647 w 791"/>
                <a:gd name="T5" fmla="*/ 2147483647 h 297"/>
                <a:gd name="T6" fmla="*/ 2147483647 w 791"/>
                <a:gd name="T7" fmla="*/ 2147483647 h 297"/>
                <a:gd name="T8" fmla="*/ 2147483647 w 791"/>
                <a:gd name="T9" fmla="*/ 2147483647 h 297"/>
                <a:gd name="T10" fmla="*/ 2147483647 w 791"/>
                <a:gd name="T11" fmla="*/ 2147483647 h 297"/>
                <a:gd name="T12" fmla="*/ 2147483647 w 791"/>
                <a:gd name="T13" fmla="*/ 2147483647 h 297"/>
                <a:gd name="T14" fmla="*/ 2147483647 w 791"/>
                <a:gd name="T15" fmla="*/ 2147483647 h 297"/>
                <a:gd name="T16" fmla="*/ 2147483647 w 791"/>
                <a:gd name="T17" fmla="*/ 2147483647 h 297"/>
                <a:gd name="T18" fmla="*/ 2147483647 w 791"/>
                <a:gd name="T19" fmla="*/ 0 h 297"/>
                <a:gd name="T20" fmla="*/ 0 w 791"/>
                <a:gd name="T21" fmla="*/ 2147483647 h 297"/>
                <a:gd name="T22" fmla="*/ 2147483647 w 791"/>
                <a:gd name="T23" fmla="*/ 2147483647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5" name="Freeform 52"/>
            <p:cNvSpPr>
              <a:spLocks/>
            </p:cNvSpPr>
            <p:nvPr/>
          </p:nvSpPr>
          <p:spPr bwMode="auto">
            <a:xfrm>
              <a:off x="4891245" y="3482690"/>
              <a:ext cx="1214438" cy="488950"/>
            </a:xfrm>
            <a:custGeom>
              <a:avLst/>
              <a:gdLst>
                <a:gd name="T0" fmla="*/ 0 w 765"/>
                <a:gd name="T1" fmla="*/ 2147483647 h 308"/>
                <a:gd name="T2" fmla="*/ 2147483647 w 765"/>
                <a:gd name="T3" fmla="*/ 2147483647 h 308"/>
                <a:gd name="T4" fmla="*/ 2147483647 w 765"/>
                <a:gd name="T5" fmla="*/ 2147483647 h 308"/>
                <a:gd name="T6" fmla="*/ 2147483647 w 765"/>
                <a:gd name="T7" fmla="*/ 2147483647 h 308"/>
                <a:gd name="T8" fmla="*/ 2147483647 w 765"/>
                <a:gd name="T9" fmla="*/ 2147483647 h 308"/>
                <a:gd name="T10" fmla="*/ 2147483647 w 765"/>
                <a:gd name="T11" fmla="*/ 2147483647 h 308"/>
                <a:gd name="T12" fmla="*/ 2147483647 w 765"/>
                <a:gd name="T13" fmla="*/ 2147483647 h 308"/>
                <a:gd name="T14" fmla="*/ 2147483647 w 765"/>
                <a:gd name="T15" fmla="*/ 2147483647 h 308"/>
                <a:gd name="T16" fmla="*/ 2147483647 w 765"/>
                <a:gd name="T17" fmla="*/ 2147483647 h 308"/>
                <a:gd name="T18" fmla="*/ 2147483647 w 765"/>
                <a:gd name="T19" fmla="*/ 2147483647 h 308"/>
                <a:gd name="T20" fmla="*/ 2147483647 w 765"/>
                <a:gd name="T21" fmla="*/ 0 h 308"/>
                <a:gd name="T22" fmla="*/ 0 w 765"/>
                <a:gd name="T23" fmla="*/ 2147483647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6" name="Freeform 53"/>
            <p:cNvSpPr>
              <a:spLocks/>
            </p:cNvSpPr>
            <p:nvPr/>
          </p:nvSpPr>
          <p:spPr bwMode="auto">
            <a:xfrm>
              <a:off x="4891245" y="3482690"/>
              <a:ext cx="1214438" cy="488950"/>
            </a:xfrm>
            <a:custGeom>
              <a:avLst/>
              <a:gdLst>
                <a:gd name="T0" fmla="*/ 0 w 765"/>
                <a:gd name="T1" fmla="*/ 2147483647 h 308"/>
                <a:gd name="T2" fmla="*/ 2147483647 w 765"/>
                <a:gd name="T3" fmla="*/ 2147483647 h 308"/>
                <a:gd name="T4" fmla="*/ 2147483647 w 765"/>
                <a:gd name="T5" fmla="*/ 2147483647 h 308"/>
                <a:gd name="T6" fmla="*/ 2147483647 w 765"/>
                <a:gd name="T7" fmla="*/ 2147483647 h 308"/>
                <a:gd name="T8" fmla="*/ 2147483647 w 765"/>
                <a:gd name="T9" fmla="*/ 2147483647 h 308"/>
                <a:gd name="T10" fmla="*/ 2147483647 w 765"/>
                <a:gd name="T11" fmla="*/ 2147483647 h 308"/>
                <a:gd name="T12" fmla="*/ 2147483647 w 765"/>
                <a:gd name="T13" fmla="*/ 2147483647 h 308"/>
                <a:gd name="T14" fmla="*/ 2147483647 w 765"/>
                <a:gd name="T15" fmla="*/ 2147483647 h 308"/>
                <a:gd name="T16" fmla="*/ 2147483647 w 765"/>
                <a:gd name="T17" fmla="*/ 2147483647 h 308"/>
                <a:gd name="T18" fmla="*/ 2147483647 w 765"/>
                <a:gd name="T19" fmla="*/ 2147483647 h 308"/>
                <a:gd name="T20" fmla="*/ 2147483647 w 765"/>
                <a:gd name="T21" fmla="*/ 0 h 308"/>
                <a:gd name="T22" fmla="*/ 0 w 765"/>
                <a:gd name="T23" fmla="*/ 2147483647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 name="Freeform 54"/>
            <p:cNvSpPr>
              <a:spLocks/>
            </p:cNvSpPr>
            <p:nvPr/>
          </p:nvSpPr>
          <p:spPr bwMode="auto">
            <a:xfrm>
              <a:off x="4045108" y="2507965"/>
              <a:ext cx="1331912" cy="2268538"/>
            </a:xfrm>
            <a:custGeom>
              <a:avLst/>
              <a:gdLst>
                <a:gd name="T0" fmla="*/ 2147483647 w 839"/>
                <a:gd name="T1" fmla="*/ 2147483647 h 1429"/>
                <a:gd name="T2" fmla="*/ 2147483647 w 839"/>
                <a:gd name="T3" fmla="*/ 2147483647 h 1429"/>
                <a:gd name="T4" fmla="*/ 2147483647 w 839"/>
                <a:gd name="T5" fmla="*/ 2147483647 h 1429"/>
                <a:gd name="T6" fmla="*/ 2147483647 w 839"/>
                <a:gd name="T7" fmla="*/ 2147483647 h 1429"/>
                <a:gd name="T8" fmla="*/ 2147483647 w 839"/>
                <a:gd name="T9" fmla="*/ 2147483647 h 1429"/>
                <a:gd name="T10" fmla="*/ 2147483647 w 839"/>
                <a:gd name="T11" fmla="*/ 2147483647 h 1429"/>
                <a:gd name="T12" fmla="*/ 2147483647 w 839"/>
                <a:gd name="T13" fmla="*/ 2147483647 h 1429"/>
                <a:gd name="T14" fmla="*/ 2147483647 w 839"/>
                <a:gd name="T15" fmla="*/ 2147483647 h 1429"/>
                <a:gd name="T16" fmla="*/ 2147483647 w 839"/>
                <a:gd name="T17" fmla="*/ 2147483647 h 1429"/>
                <a:gd name="T18" fmla="*/ 2147483647 w 839"/>
                <a:gd name="T19" fmla="*/ 2147483647 h 1429"/>
                <a:gd name="T20" fmla="*/ 2147483647 w 839"/>
                <a:gd name="T21" fmla="*/ 2147483647 h 1429"/>
                <a:gd name="T22" fmla="*/ 2147483647 w 839"/>
                <a:gd name="T23" fmla="*/ 2147483647 h 1429"/>
                <a:gd name="T24" fmla="*/ 2147483647 w 839"/>
                <a:gd name="T25" fmla="*/ 2147483647 h 1429"/>
                <a:gd name="T26" fmla="*/ 2147483647 w 839"/>
                <a:gd name="T27" fmla="*/ 2147483647 h 1429"/>
                <a:gd name="T28" fmla="*/ 2147483647 w 839"/>
                <a:gd name="T29" fmla="*/ 2147483647 h 1429"/>
                <a:gd name="T30" fmla="*/ 2147483647 w 839"/>
                <a:gd name="T31" fmla="*/ 2147483647 h 1429"/>
                <a:gd name="T32" fmla="*/ 2147483647 w 839"/>
                <a:gd name="T33" fmla="*/ 2147483647 h 1429"/>
                <a:gd name="T34" fmla="*/ 2147483647 w 839"/>
                <a:gd name="T35" fmla="*/ 2147483647 h 1429"/>
                <a:gd name="T36" fmla="*/ 2147483647 w 839"/>
                <a:gd name="T37" fmla="*/ 2147483647 h 1429"/>
                <a:gd name="T38" fmla="*/ 2147483647 w 839"/>
                <a:gd name="T39" fmla="*/ 2147483647 h 1429"/>
                <a:gd name="T40" fmla="*/ 2147483647 w 839"/>
                <a:gd name="T41" fmla="*/ 2147483647 h 1429"/>
                <a:gd name="T42" fmla="*/ 2147483647 w 839"/>
                <a:gd name="T43" fmla="*/ 2147483647 h 1429"/>
                <a:gd name="T44" fmla="*/ 2147483647 w 839"/>
                <a:gd name="T45" fmla="*/ 2147483647 h 1429"/>
                <a:gd name="T46" fmla="*/ 2147483647 w 839"/>
                <a:gd name="T47" fmla="*/ 2147483647 h 1429"/>
                <a:gd name="T48" fmla="*/ 2147483647 w 839"/>
                <a:gd name="T49" fmla="*/ 2147483647 h 1429"/>
                <a:gd name="T50" fmla="*/ 2147483647 w 839"/>
                <a:gd name="T51" fmla="*/ 2147483647 h 1429"/>
                <a:gd name="T52" fmla="*/ 2147483647 w 839"/>
                <a:gd name="T53" fmla="*/ 2147483647 h 1429"/>
                <a:gd name="T54" fmla="*/ 2147483647 w 839"/>
                <a:gd name="T55" fmla="*/ 2147483647 h 1429"/>
                <a:gd name="T56" fmla="*/ 2147483647 w 839"/>
                <a:gd name="T57" fmla="*/ 2147483647 h 1429"/>
                <a:gd name="T58" fmla="*/ 2147483647 w 839"/>
                <a:gd name="T59" fmla="*/ 2147483647 h 1429"/>
                <a:gd name="T60" fmla="*/ 2147483647 w 839"/>
                <a:gd name="T61" fmla="*/ 2147483647 h 1429"/>
                <a:gd name="T62" fmla="*/ 2147483647 w 839"/>
                <a:gd name="T63" fmla="*/ 2147483647 h 1429"/>
                <a:gd name="T64" fmla="*/ 2147483647 w 839"/>
                <a:gd name="T65" fmla="*/ 2147483647 h 1429"/>
                <a:gd name="T66" fmla="*/ 2147483647 w 839"/>
                <a:gd name="T67" fmla="*/ 2147483647 h 1429"/>
                <a:gd name="T68" fmla="*/ 2147483647 w 839"/>
                <a:gd name="T69" fmla="*/ 2147483647 h 1429"/>
                <a:gd name="T70" fmla="*/ 2147483647 w 839"/>
                <a:gd name="T71" fmla="*/ 2147483647 h 1429"/>
                <a:gd name="T72" fmla="*/ 2147483647 w 839"/>
                <a:gd name="T73" fmla="*/ 2147483647 h 1429"/>
                <a:gd name="T74" fmla="*/ 2147483647 w 839"/>
                <a:gd name="T75" fmla="*/ 2147483647 h 1429"/>
                <a:gd name="T76" fmla="*/ 2147483647 w 839"/>
                <a:gd name="T77" fmla="*/ 2147483647 h 1429"/>
                <a:gd name="T78" fmla="*/ 2147483647 w 839"/>
                <a:gd name="T79" fmla="*/ 2147483647 h 1429"/>
                <a:gd name="T80" fmla="*/ 2147483647 w 839"/>
                <a:gd name="T81" fmla="*/ 2147483647 h 1429"/>
                <a:gd name="T82" fmla="*/ 2147483647 w 839"/>
                <a:gd name="T83" fmla="*/ 2147483647 h 1429"/>
                <a:gd name="T84" fmla="*/ 2147483647 w 839"/>
                <a:gd name="T85" fmla="*/ 2147483647 h 1429"/>
                <a:gd name="T86" fmla="*/ 2147483647 w 839"/>
                <a:gd name="T87" fmla="*/ 2147483647 h 1429"/>
                <a:gd name="T88" fmla="*/ 2147483647 w 839"/>
                <a:gd name="T89" fmla="*/ 2147483647 h 1429"/>
                <a:gd name="T90" fmla="*/ 2147483647 w 839"/>
                <a:gd name="T91" fmla="*/ 2147483647 h 1429"/>
                <a:gd name="T92" fmla="*/ 2147483647 w 839"/>
                <a:gd name="T93" fmla="*/ 2147483647 h 1429"/>
                <a:gd name="T94" fmla="*/ 2147483647 w 839"/>
                <a:gd name="T95" fmla="*/ 2147483647 h 1429"/>
                <a:gd name="T96" fmla="*/ 2147483647 w 839"/>
                <a:gd name="T97" fmla="*/ 2147483647 h 1429"/>
                <a:gd name="T98" fmla="*/ 2147483647 w 839"/>
                <a:gd name="T99" fmla="*/ 2147483647 h 1429"/>
                <a:gd name="T100" fmla="*/ 2147483647 w 839"/>
                <a:gd name="T101" fmla="*/ 2147483647 h 1429"/>
                <a:gd name="T102" fmla="*/ 2147483647 w 839"/>
                <a:gd name="T103" fmla="*/ 2147483647 h 1429"/>
                <a:gd name="T104" fmla="*/ 2147483647 w 839"/>
                <a:gd name="T105" fmla="*/ 2147483647 h 1429"/>
                <a:gd name="T106" fmla="*/ 2147483647 w 839"/>
                <a:gd name="T107" fmla="*/ 2147483647 h 1429"/>
                <a:gd name="T108" fmla="*/ 2147483647 w 839"/>
                <a:gd name="T109" fmla="*/ 2147483647 h 1429"/>
                <a:gd name="T110" fmla="*/ 2147483647 w 839"/>
                <a:gd name="T111" fmla="*/ 2147483647 h 1429"/>
                <a:gd name="T112" fmla="*/ 2147483647 w 839"/>
                <a:gd name="T113" fmla="*/ 2147483647 h 1429"/>
                <a:gd name="T114" fmla="*/ 2147483647 w 839"/>
                <a:gd name="T115" fmla="*/ 2147483647 h 1429"/>
                <a:gd name="T116" fmla="*/ 2147483647 w 839"/>
                <a:gd name="T117" fmla="*/ 2147483647 h 1429"/>
                <a:gd name="T118" fmla="*/ 2147483647 w 839"/>
                <a:gd name="T119" fmla="*/ 2147483647 h 1429"/>
                <a:gd name="T120" fmla="*/ 2147483647 w 839"/>
                <a:gd name="T121" fmla="*/ 2147483647 h 1429"/>
                <a:gd name="T122" fmla="*/ 2147483647 w 839"/>
                <a:gd name="T123" fmla="*/ 2147483647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8" name="Freeform 55"/>
            <p:cNvSpPr>
              <a:spLocks/>
            </p:cNvSpPr>
            <p:nvPr/>
          </p:nvSpPr>
          <p:spPr bwMode="auto">
            <a:xfrm>
              <a:off x="4045108" y="2507965"/>
              <a:ext cx="1331912" cy="2268538"/>
            </a:xfrm>
            <a:custGeom>
              <a:avLst/>
              <a:gdLst>
                <a:gd name="T0" fmla="*/ 2147483647 w 839"/>
                <a:gd name="T1" fmla="*/ 2147483647 h 1429"/>
                <a:gd name="T2" fmla="*/ 2147483647 w 839"/>
                <a:gd name="T3" fmla="*/ 2147483647 h 1429"/>
                <a:gd name="T4" fmla="*/ 2147483647 w 839"/>
                <a:gd name="T5" fmla="*/ 2147483647 h 1429"/>
                <a:gd name="T6" fmla="*/ 2147483647 w 839"/>
                <a:gd name="T7" fmla="*/ 2147483647 h 1429"/>
                <a:gd name="T8" fmla="*/ 2147483647 w 839"/>
                <a:gd name="T9" fmla="*/ 2147483647 h 1429"/>
                <a:gd name="T10" fmla="*/ 2147483647 w 839"/>
                <a:gd name="T11" fmla="*/ 2147483647 h 1429"/>
                <a:gd name="T12" fmla="*/ 2147483647 w 839"/>
                <a:gd name="T13" fmla="*/ 2147483647 h 1429"/>
                <a:gd name="T14" fmla="*/ 2147483647 w 839"/>
                <a:gd name="T15" fmla="*/ 2147483647 h 1429"/>
                <a:gd name="T16" fmla="*/ 2147483647 w 839"/>
                <a:gd name="T17" fmla="*/ 2147483647 h 1429"/>
                <a:gd name="T18" fmla="*/ 2147483647 w 839"/>
                <a:gd name="T19" fmla="*/ 2147483647 h 1429"/>
                <a:gd name="T20" fmla="*/ 2147483647 w 839"/>
                <a:gd name="T21" fmla="*/ 2147483647 h 1429"/>
                <a:gd name="T22" fmla="*/ 2147483647 w 839"/>
                <a:gd name="T23" fmla="*/ 2147483647 h 1429"/>
                <a:gd name="T24" fmla="*/ 2147483647 w 839"/>
                <a:gd name="T25" fmla="*/ 2147483647 h 1429"/>
                <a:gd name="T26" fmla="*/ 2147483647 w 839"/>
                <a:gd name="T27" fmla="*/ 2147483647 h 1429"/>
                <a:gd name="T28" fmla="*/ 2147483647 w 839"/>
                <a:gd name="T29" fmla="*/ 2147483647 h 1429"/>
                <a:gd name="T30" fmla="*/ 2147483647 w 839"/>
                <a:gd name="T31" fmla="*/ 2147483647 h 1429"/>
                <a:gd name="T32" fmla="*/ 2147483647 w 839"/>
                <a:gd name="T33" fmla="*/ 2147483647 h 1429"/>
                <a:gd name="T34" fmla="*/ 2147483647 w 839"/>
                <a:gd name="T35" fmla="*/ 2147483647 h 1429"/>
                <a:gd name="T36" fmla="*/ 2147483647 w 839"/>
                <a:gd name="T37" fmla="*/ 2147483647 h 1429"/>
                <a:gd name="T38" fmla="*/ 2147483647 w 839"/>
                <a:gd name="T39" fmla="*/ 2147483647 h 1429"/>
                <a:gd name="T40" fmla="*/ 2147483647 w 839"/>
                <a:gd name="T41" fmla="*/ 2147483647 h 1429"/>
                <a:gd name="T42" fmla="*/ 2147483647 w 839"/>
                <a:gd name="T43" fmla="*/ 2147483647 h 1429"/>
                <a:gd name="T44" fmla="*/ 2147483647 w 839"/>
                <a:gd name="T45" fmla="*/ 2147483647 h 1429"/>
                <a:gd name="T46" fmla="*/ 2147483647 w 839"/>
                <a:gd name="T47" fmla="*/ 2147483647 h 1429"/>
                <a:gd name="T48" fmla="*/ 2147483647 w 839"/>
                <a:gd name="T49" fmla="*/ 2147483647 h 1429"/>
                <a:gd name="T50" fmla="*/ 2147483647 w 839"/>
                <a:gd name="T51" fmla="*/ 2147483647 h 1429"/>
                <a:gd name="T52" fmla="*/ 2147483647 w 839"/>
                <a:gd name="T53" fmla="*/ 2147483647 h 1429"/>
                <a:gd name="T54" fmla="*/ 2147483647 w 839"/>
                <a:gd name="T55" fmla="*/ 2147483647 h 1429"/>
                <a:gd name="T56" fmla="*/ 2147483647 w 839"/>
                <a:gd name="T57" fmla="*/ 2147483647 h 1429"/>
                <a:gd name="T58" fmla="*/ 2147483647 w 839"/>
                <a:gd name="T59" fmla="*/ 2147483647 h 1429"/>
                <a:gd name="T60" fmla="*/ 2147483647 w 839"/>
                <a:gd name="T61" fmla="*/ 2147483647 h 1429"/>
                <a:gd name="T62" fmla="*/ 2147483647 w 839"/>
                <a:gd name="T63" fmla="*/ 2147483647 h 1429"/>
                <a:gd name="T64" fmla="*/ 2147483647 w 839"/>
                <a:gd name="T65" fmla="*/ 2147483647 h 1429"/>
                <a:gd name="T66" fmla="*/ 2147483647 w 839"/>
                <a:gd name="T67" fmla="*/ 2147483647 h 1429"/>
                <a:gd name="T68" fmla="*/ 2147483647 w 839"/>
                <a:gd name="T69" fmla="*/ 2147483647 h 1429"/>
                <a:gd name="T70" fmla="*/ 2147483647 w 839"/>
                <a:gd name="T71" fmla="*/ 2147483647 h 1429"/>
                <a:gd name="T72" fmla="*/ 2147483647 w 839"/>
                <a:gd name="T73" fmla="*/ 2147483647 h 1429"/>
                <a:gd name="T74" fmla="*/ 2147483647 w 839"/>
                <a:gd name="T75" fmla="*/ 2147483647 h 1429"/>
                <a:gd name="T76" fmla="*/ 2147483647 w 839"/>
                <a:gd name="T77" fmla="*/ 2147483647 h 1429"/>
                <a:gd name="T78" fmla="*/ 2147483647 w 839"/>
                <a:gd name="T79" fmla="*/ 2147483647 h 1429"/>
                <a:gd name="T80" fmla="*/ 2147483647 w 839"/>
                <a:gd name="T81" fmla="*/ 2147483647 h 1429"/>
                <a:gd name="T82" fmla="*/ 2147483647 w 839"/>
                <a:gd name="T83" fmla="*/ 2147483647 h 1429"/>
                <a:gd name="T84" fmla="*/ 2147483647 w 839"/>
                <a:gd name="T85" fmla="*/ 2147483647 h 1429"/>
                <a:gd name="T86" fmla="*/ 2147483647 w 839"/>
                <a:gd name="T87" fmla="*/ 2147483647 h 1429"/>
                <a:gd name="T88" fmla="*/ 2147483647 w 839"/>
                <a:gd name="T89" fmla="*/ 2147483647 h 1429"/>
                <a:gd name="T90" fmla="*/ 2147483647 w 839"/>
                <a:gd name="T91" fmla="*/ 2147483647 h 1429"/>
                <a:gd name="T92" fmla="*/ 2147483647 w 839"/>
                <a:gd name="T93" fmla="*/ 2147483647 h 1429"/>
                <a:gd name="T94" fmla="*/ 2147483647 w 839"/>
                <a:gd name="T95" fmla="*/ 2147483647 h 1429"/>
                <a:gd name="T96" fmla="*/ 2147483647 w 839"/>
                <a:gd name="T97" fmla="*/ 2147483647 h 1429"/>
                <a:gd name="T98" fmla="*/ 2147483647 w 839"/>
                <a:gd name="T99" fmla="*/ 2147483647 h 1429"/>
                <a:gd name="T100" fmla="*/ 2147483647 w 839"/>
                <a:gd name="T101" fmla="*/ 2147483647 h 1429"/>
                <a:gd name="T102" fmla="*/ 2147483647 w 839"/>
                <a:gd name="T103" fmla="*/ 2147483647 h 1429"/>
                <a:gd name="T104" fmla="*/ 2147483647 w 839"/>
                <a:gd name="T105" fmla="*/ 2147483647 h 1429"/>
                <a:gd name="T106" fmla="*/ 2147483647 w 839"/>
                <a:gd name="T107" fmla="*/ 2147483647 h 1429"/>
                <a:gd name="T108" fmla="*/ 2147483647 w 839"/>
                <a:gd name="T109" fmla="*/ 2147483647 h 1429"/>
                <a:gd name="T110" fmla="*/ 2147483647 w 839"/>
                <a:gd name="T111" fmla="*/ 2147483647 h 1429"/>
                <a:gd name="T112" fmla="*/ 2147483647 w 839"/>
                <a:gd name="T113" fmla="*/ 2147483647 h 1429"/>
                <a:gd name="T114" fmla="*/ 2147483647 w 839"/>
                <a:gd name="T115" fmla="*/ 2147483647 h 1429"/>
                <a:gd name="T116" fmla="*/ 2147483647 w 839"/>
                <a:gd name="T117" fmla="*/ 2147483647 h 1429"/>
                <a:gd name="T118" fmla="*/ 2147483647 w 839"/>
                <a:gd name="T119" fmla="*/ 2147483647 h 1429"/>
                <a:gd name="T120" fmla="*/ 2147483647 w 839"/>
                <a:gd name="T121" fmla="*/ 2147483647 h 1429"/>
                <a:gd name="T122" fmla="*/ 2147483647 w 839"/>
                <a:gd name="T123" fmla="*/ 2147483647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9" name="Freeform 56"/>
            <p:cNvSpPr>
              <a:spLocks/>
            </p:cNvSpPr>
            <p:nvPr/>
          </p:nvSpPr>
          <p:spPr bwMode="auto">
            <a:xfrm>
              <a:off x="5230970" y="2507965"/>
              <a:ext cx="500063" cy="2268538"/>
            </a:xfrm>
            <a:custGeom>
              <a:avLst/>
              <a:gdLst>
                <a:gd name="T0" fmla="*/ 2147483647 w 315"/>
                <a:gd name="T1" fmla="*/ 2147483647 h 1429"/>
                <a:gd name="T2" fmla="*/ 2147483647 w 315"/>
                <a:gd name="T3" fmla="*/ 2147483647 h 1429"/>
                <a:gd name="T4" fmla="*/ 2147483647 w 315"/>
                <a:gd name="T5" fmla="*/ 2147483647 h 1429"/>
                <a:gd name="T6" fmla="*/ 2147483647 w 315"/>
                <a:gd name="T7" fmla="*/ 2147483647 h 1429"/>
                <a:gd name="T8" fmla="*/ 2147483647 w 315"/>
                <a:gd name="T9" fmla="*/ 2147483647 h 1429"/>
                <a:gd name="T10" fmla="*/ 2147483647 w 315"/>
                <a:gd name="T11" fmla="*/ 2147483647 h 1429"/>
                <a:gd name="T12" fmla="*/ 2147483647 w 315"/>
                <a:gd name="T13" fmla="*/ 2147483647 h 1429"/>
                <a:gd name="T14" fmla="*/ 2147483647 w 315"/>
                <a:gd name="T15" fmla="*/ 2147483647 h 1429"/>
                <a:gd name="T16" fmla="*/ 2147483647 w 315"/>
                <a:gd name="T17" fmla="*/ 2147483647 h 1429"/>
                <a:gd name="T18" fmla="*/ 2147483647 w 315"/>
                <a:gd name="T19" fmla="*/ 2147483647 h 1429"/>
                <a:gd name="T20" fmla="*/ 2147483647 w 315"/>
                <a:gd name="T21" fmla="*/ 2147483647 h 1429"/>
                <a:gd name="T22" fmla="*/ 2147483647 w 315"/>
                <a:gd name="T23" fmla="*/ 2147483647 h 1429"/>
                <a:gd name="T24" fmla="*/ 2147483647 w 315"/>
                <a:gd name="T25" fmla="*/ 2147483647 h 1429"/>
                <a:gd name="T26" fmla="*/ 2147483647 w 315"/>
                <a:gd name="T27" fmla="*/ 2147483647 h 1429"/>
                <a:gd name="T28" fmla="*/ 2147483647 w 315"/>
                <a:gd name="T29" fmla="*/ 2147483647 h 1429"/>
                <a:gd name="T30" fmla="*/ 2147483647 w 315"/>
                <a:gd name="T31" fmla="*/ 2147483647 h 1429"/>
                <a:gd name="T32" fmla="*/ 2147483647 w 315"/>
                <a:gd name="T33" fmla="*/ 2147483647 h 1429"/>
                <a:gd name="T34" fmla="*/ 2147483647 w 315"/>
                <a:gd name="T35" fmla="*/ 2147483647 h 1429"/>
                <a:gd name="T36" fmla="*/ 2147483647 w 315"/>
                <a:gd name="T37" fmla="*/ 2147483647 h 1429"/>
                <a:gd name="T38" fmla="*/ 2147483647 w 315"/>
                <a:gd name="T39" fmla="*/ 2147483647 h 1429"/>
                <a:gd name="T40" fmla="*/ 2147483647 w 315"/>
                <a:gd name="T41" fmla="*/ 2147483647 h 1429"/>
                <a:gd name="T42" fmla="*/ 2147483647 w 315"/>
                <a:gd name="T43" fmla="*/ 2147483647 h 1429"/>
                <a:gd name="T44" fmla="*/ 2147483647 w 315"/>
                <a:gd name="T45" fmla="*/ 2147483647 h 1429"/>
                <a:gd name="T46" fmla="*/ 2147483647 w 315"/>
                <a:gd name="T47" fmla="*/ 2147483647 h 1429"/>
                <a:gd name="T48" fmla="*/ 2147483647 w 315"/>
                <a:gd name="T49" fmla="*/ 2147483647 h 1429"/>
                <a:gd name="T50" fmla="*/ 2147483647 w 315"/>
                <a:gd name="T51" fmla="*/ 2147483647 h 1429"/>
                <a:gd name="T52" fmla="*/ 2147483647 w 315"/>
                <a:gd name="T53" fmla="*/ 2147483647 h 1429"/>
                <a:gd name="T54" fmla="*/ 2147483647 w 315"/>
                <a:gd name="T55" fmla="*/ 2147483647 h 1429"/>
                <a:gd name="T56" fmla="*/ 2147483647 w 315"/>
                <a:gd name="T57" fmla="*/ 2147483647 h 1429"/>
                <a:gd name="T58" fmla="*/ 2147483647 w 315"/>
                <a:gd name="T59" fmla="*/ 2147483647 h 1429"/>
                <a:gd name="T60" fmla="*/ 2147483647 w 315"/>
                <a:gd name="T61" fmla="*/ 2147483647 h 1429"/>
                <a:gd name="T62" fmla="*/ 2147483647 w 315"/>
                <a:gd name="T63" fmla="*/ 2147483647 h 1429"/>
                <a:gd name="T64" fmla="*/ 2147483647 w 315"/>
                <a:gd name="T65" fmla="*/ 2147483647 h 1429"/>
                <a:gd name="T66" fmla="*/ 2147483647 w 315"/>
                <a:gd name="T67" fmla="*/ 2147483647 h 1429"/>
                <a:gd name="T68" fmla="*/ 2147483647 w 315"/>
                <a:gd name="T69" fmla="*/ 2147483647 h 1429"/>
                <a:gd name="T70" fmla="*/ 2147483647 w 315"/>
                <a:gd name="T71" fmla="*/ 2147483647 h 1429"/>
                <a:gd name="T72" fmla="*/ 2147483647 w 315"/>
                <a:gd name="T73" fmla="*/ 2147483647 h 1429"/>
                <a:gd name="T74" fmla="*/ 2147483647 w 315"/>
                <a:gd name="T75" fmla="*/ 2147483647 h 1429"/>
                <a:gd name="T76" fmla="*/ 2147483647 w 315"/>
                <a:gd name="T77" fmla="*/ 2147483647 h 1429"/>
                <a:gd name="T78" fmla="*/ 2147483647 w 315"/>
                <a:gd name="T79" fmla="*/ 2147483647 h 1429"/>
                <a:gd name="T80" fmla="*/ 2147483647 w 315"/>
                <a:gd name="T81" fmla="*/ 2147483647 h 1429"/>
                <a:gd name="T82" fmla="*/ 2147483647 w 315"/>
                <a:gd name="T83" fmla="*/ 2147483647 h 1429"/>
                <a:gd name="T84" fmla="*/ 2147483647 w 315"/>
                <a:gd name="T85" fmla="*/ 2147483647 h 1429"/>
                <a:gd name="T86" fmla="*/ 2147483647 w 315"/>
                <a:gd name="T87" fmla="*/ 2147483647 h 1429"/>
                <a:gd name="T88" fmla="*/ 2147483647 w 315"/>
                <a:gd name="T89" fmla="*/ 2147483647 h 1429"/>
                <a:gd name="T90" fmla="*/ 2147483647 w 315"/>
                <a:gd name="T91" fmla="*/ 2147483647 h 1429"/>
                <a:gd name="T92" fmla="*/ 2147483647 w 315"/>
                <a:gd name="T93" fmla="*/ 2147483647 h 1429"/>
                <a:gd name="T94" fmla="*/ 2147483647 w 315"/>
                <a:gd name="T95" fmla="*/ 2147483647 h 1429"/>
                <a:gd name="T96" fmla="*/ 2147483647 w 315"/>
                <a:gd name="T97" fmla="*/ 2147483647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60" name="Freeform 57"/>
            <p:cNvSpPr>
              <a:spLocks/>
            </p:cNvSpPr>
            <p:nvPr/>
          </p:nvSpPr>
          <p:spPr bwMode="auto">
            <a:xfrm>
              <a:off x="5230970" y="2507965"/>
              <a:ext cx="500063" cy="2268538"/>
            </a:xfrm>
            <a:custGeom>
              <a:avLst/>
              <a:gdLst>
                <a:gd name="T0" fmla="*/ 2147483647 w 315"/>
                <a:gd name="T1" fmla="*/ 2147483647 h 1429"/>
                <a:gd name="T2" fmla="*/ 2147483647 w 315"/>
                <a:gd name="T3" fmla="*/ 2147483647 h 1429"/>
                <a:gd name="T4" fmla="*/ 2147483647 w 315"/>
                <a:gd name="T5" fmla="*/ 2147483647 h 1429"/>
                <a:gd name="T6" fmla="*/ 2147483647 w 315"/>
                <a:gd name="T7" fmla="*/ 2147483647 h 1429"/>
                <a:gd name="T8" fmla="*/ 2147483647 w 315"/>
                <a:gd name="T9" fmla="*/ 2147483647 h 1429"/>
                <a:gd name="T10" fmla="*/ 2147483647 w 315"/>
                <a:gd name="T11" fmla="*/ 2147483647 h 1429"/>
                <a:gd name="T12" fmla="*/ 2147483647 w 315"/>
                <a:gd name="T13" fmla="*/ 2147483647 h 1429"/>
                <a:gd name="T14" fmla="*/ 2147483647 w 315"/>
                <a:gd name="T15" fmla="*/ 2147483647 h 1429"/>
                <a:gd name="T16" fmla="*/ 2147483647 w 315"/>
                <a:gd name="T17" fmla="*/ 2147483647 h 1429"/>
                <a:gd name="T18" fmla="*/ 2147483647 w 315"/>
                <a:gd name="T19" fmla="*/ 2147483647 h 1429"/>
                <a:gd name="T20" fmla="*/ 2147483647 w 315"/>
                <a:gd name="T21" fmla="*/ 2147483647 h 1429"/>
                <a:gd name="T22" fmla="*/ 2147483647 w 315"/>
                <a:gd name="T23" fmla="*/ 2147483647 h 1429"/>
                <a:gd name="T24" fmla="*/ 2147483647 w 315"/>
                <a:gd name="T25" fmla="*/ 2147483647 h 1429"/>
                <a:gd name="T26" fmla="*/ 2147483647 w 315"/>
                <a:gd name="T27" fmla="*/ 2147483647 h 1429"/>
                <a:gd name="T28" fmla="*/ 2147483647 w 315"/>
                <a:gd name="T29" fmla="*/ 2147483647 h 1429"/>
                <a:gd name="T30" fmla="*/ 2147483647 w 315"/>
                <a:gd name="T31" fmla="*/ 2147483647 h 1429"/>
                <a:gd name="T32" fmla="*/ 2147483647 w 315"/>
                <a:gd name="T33" fmla="*/ 2147483647 h 1429"/>
                <a:gd name="T34" fmla="*/ 2147483647 w 315"/>
                <a:gd name="T35" fmla="*/ 2147483647 h 1429"/>
                <a:gd name="T36" fmla="*/ 2147483647 w 315"/>
                <a:gd name="T37" fmla="*/ 2147483647 h 1429"/>
                <a:gd name="T38" fmla="*/ 2147483647 w 315"/>
                <a:gd name="T39" fmla="*/ 2147483647 h 1429"/>
                <a:gd name="T40" fmla="*/ 2147483647 w 315"/>
                <a:gd name="T41" fmla="*/ 2147483647 h 1429"/>
                <a:gd name="T42" fmla="*/ 2147483647 w 315"/>
                <a:gd name="T43" fmla="*/ 2147483647 h 1429"/>
                <a:gd name="T44" fmla="*/ 2147483647 w 315"/>
                <a:gd name="T45" fmla="*/ 2147483647 h 1429"/>
                <a:gd name="T46" fmla="*/ 2147483647 w 315"/>
                <a:gd name="T47" fmla="*/ 2147483647 h 1429"/>
                <a:gd name="T48" fmla="*/ 2147483647 w 315"/>
                <a:gd name="T49" fmla="*/ 2147483647 h 1429"/>
                <a:gd name="T50" fmla="*/ 2147483647 w 315"/>
                <a:gd name="T51" fmla="*/ 2147483647 h 1429"/>
                <a:gd name="T52" fmla="*/ 2147483647 w 315"/>
                <a:gd name="T53" fmla="*/ 2147483647 h 1429"/>
                <a:gd name="T54" fmla="*/ 2147483647 w 315"/>
                <a:gd name="T55" fmla="*/ 2147483647 h 1429"/>
                <a:gd name="T56" fmla="*/ 2147483647 w 315"/>
                <a:gd name="T57" fmla="*/ 2147483647 h 1429"/>
                <a:gd name="T58" fmla="*/ 2147483647 w 315"/>
                <a:gd name="T59" fmla="*/ 2147483647 h 1429"/>
                <a:gd name="T60" fmla="*/ 2147483647 w 315"/>
                <a:gd name="T61" fmla="*/ 2147483647 h 1429"/>
                <a:gd name="T62" fmla="*/ 2147483647 w 315"/>
                <a:gd name="T63" fmla="*/ 2147483647 h 1429"/>
                <a:gd name="T64" fmla="*/ 2147483647 w 315"/>
                <a:gd name="T65" fmla="*/ 2147483647 h 1429"/>
                <a:gd name="T66" fmla="*/ 2147483647 w 315"/>
                <a:gd name="T67" fmla="*/ 2147483647 h 1429"/>
                <a:gd name="T68" fmla="*/ 2147483647 w 315"/>
                <a:gd name="T69" fmla="*/ 2147483647 h 1429"/>
                <a:gd name="T70" fmla="*/ 2147483647 w 315"/>
                <a:gd name="T71" fmla="*/ 2147483647 h 1429"/>
                <a:gd name="T72" fmla="*/ 2147483647 w 315"/>
                <a:gd name="T73" fmla="*/ 2147483647 h 1429"/>
                <a:gd name="T74" fmla="*/ 2147483647 w 315"/>
                <a:gd name="T75" fmla="*/ 2147483647 h 1429"/>
                <a:gd name="T76" fmla="*/ 2147483647 w 315"/>
                <a:gd name="T77" fmla="*/ 2147483647 h 1429"/>
                <a:gd name="T78" fmla="*/ 2147483647 w 315"/>
                <a:gd name="T79" fmla="*/ 2147483647 h 1429"/>
                <a:gd name="T80" fmla="*/ 2147483647 w 315"/>
                <a:gd name="T81" fmla="*/ 2147483647 h 1429"/>
                <a:gd name="T82" fmla="*/ 2147483647 w 315"/>
                <a:gd name="T83" fmla="*/ 2147483647 h 1429"/>
                <a:gd name="T84" fmla="*/ 2147483647 w 315"/>
                <a:gd name="T85" fmla="*/ 2147483647 h 1429"/>
                <a:gd name="T86" fmla="*/ 2147483647 w 315"/>
                <a:gd name="T87" fmla="*/ 2147483647 h 1429"/>
                <a:gd name="T88" fmla="*/ 2147483647 w 315"/>
                <a:gd name="T89" fmla="*/ 2147483647 h 1429"/>
                <a:gd name="T90" fmla="*/ 2147483647 w 315"/>
                <a:gd name="T91" fmla="*/ 2147483647 h 1429"/>
                <a:gd name="T92" fmla="*/ 2147483647 w 315"/>
                <a:gd name="T93" fmla="*/ 2147483647 h 1429"/>
                <a:gd name="T94" fmla="*/ 2147483647 w 315"/>
                <a:gd name="T95" fmla="*/ 2147483647 h 1429"/>
                <a:gd name="T96" fmla="*/ 2147483647 w 315"/>
                <a:gd name="T97" fmla="*/ 2147483647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1" name="Freeform 58"/>
            <p:cNvSpPr>
              <a:spLocks/>
            </p:cNvSpPr>
            <p:nvPr/>
          </p:nvSpPr>
          <p:spPr bwMode="auto">
            <a:xfrm>
              <a:off x="4816633" y="3689065"/>
              <a:ext cx="249237" cy="344488"/>
            </a:xfrm>
            <a:custGeom>
              <a:avLst/>
              <a:gdLst>
                <a:gd name="T0" fmla="*/ 2147483647 w 157"/>
                <a:gd name="T1" fmla="*/ 0 h 217"/>
                <a:gd name="T2" fmla="*/ 2147483647 w 157"/>
                <a:gd name="T3" fmla="*/ 0 h 217"/>
                <a:gd name="T4" fmla="*/ 2147483647 w 157"/>
                <a:gd name="T5" fmla="*/ 2147483647 h 217"/>
                <a:gd name="T6" fmla="*/ 2147483647 w 157"/>
                <a:gd name="T7" fmla="*/ 2147483647 h 217"/>
                <a:gd name="T8" fmla="*/ 2147483647 w 157"/>
                <a:gd name="T9" fmla="*/ 2147483647 h 217"/>
                <a:gd name="T10" fmla="*/ 2147483647 w 157"/>
                <a:gd name="T11" fmla="*/ 2147483647 h 217"/>
                <a:gd name="T12" fmla="*/ 2147483647 w 157"/>
                <a:gd name="T13" fmla="*/ 2147483647 h 217"/>
                <a:gd name="T14" fmla="*/ 2147483647 w 157"/>
                <a:gd name="T15" fmla="*/ 2147483647 h 217"/>
                <a:gd name="T16" fmla="*/ 2147483647 w 157"/>
                <a:gd name="T17" fmla="*/ 2147483647 h 217"/>
                <a:gd name="T18" fmla="*/ 2147483647 w 157"/>
                <a:gd name="T19" fmla="*/ 2147483647 h 217"/>
                <a:gd name="T20" fmla="*/ 2147483647 w 157"/>
                <a:gd name="T21" fmla="*/ 2147483647 h 217"/>
                <a:gd name="T22" fmla="*/ 2147483647 w 157"/>
                <a:gd name="T23" fmla="*/ 2147483647 h 217"/>
                <a:gd name="T24" fmla="*/ 0 w 157"/>
                <a:gd name="T25" fmla="*/ 2147483647 h 217"/>
                <a:gd name="T26" fmla="*/ 2147483647 w 157"/>
                <a:gd name="T27" fmla="*/ 2147483647 h 217"/>
                <a:gd name="T28" fmla="*/ 2147483647 w 157"/>
                <a:gd name="T29" fmla="*/ 2147483647 h 217"/>
                <a:gd name="T30" fmla="*/ 2147483647 w 157"/>
                <a:gd name="T31" fmla="*/ 2147483647 h 217"/>
                <a:gd name="T32" fmla="*/ 2147483647 w 157"/>
                <a:gd name="T33" fmla="*/ 2147483647 h 217"/>
                <a:gd name="T34" fmla="*/ 2147483647 w 157"/>
                <a:gd name="T35" fmla="*/ 2147483647 h 217"/>
                <a:gd name="T36" fmla="*/ 2147483647 w 157"/>
                <a:gd name="T37" fmla="*/ 2147483647 h 217"/>
                <a:gd name="T38" fmla="*/ 2147483647 w 157"/>
                <a:gd name="T39" fmla="*/ 2147483647 h 217"/>
                <a:gd name="T40" fmla="*/ 2147483647 w 157"/>
                <a:gd name="T41" fmla="*/ 2147483647 h 217"/>
                <a:gd name="T42" fmla="*/ 2147483647 w 157"/>
                <a:gd name="T43" fmla="*/ 2147483647 h 217"/>
                <a:gd name="T44" fmla="*/ 2147483647 w 157"/>
                <a:gd name="T45" fmla="*/ 2147483647 h 217"/>
                <a:gd name="T46" fmla="*/ 2147483647 w 157"/>
                <a:gd name="T47" fmla="*/ 2147483647 h 217"/>
                <a:gd name="T48" fmla="*/ 2147483647 w 157"/>
                <a:gd name="T49" fmla="*/ 2147483647 h 217"/>
                <a:gd name="T50" fmla="*/ 2147483647 w 157"/>
                <a:gd name="T51" fmla="*/ 2147483647 h 217"/>
                <a:gd name="T52" fmla="*/ 2147483647 w 157"/>
                <a:gd name="T53" fmla="*/ 2147483647 h 217"/>
                <a:gd name="T54" fmla="*/ 2147483647 w 157"/>
                <a:gd name="T55" fmla="*/ 2147483647 h 217"/>
                <a:gd name="T56" fmla="*/ 2147483647 w 157"/>
                <a:gd name="T57" fmla="*/ 2147483647 h 217"/>
                <a:gd name="T58" fmla="*/ 2147483647 w 157"/>
                <a:gd name="T59" fmla="*/ 2147483647 h 217"/>
                <a:gd name="T60" fmla="*/ 2147483647 w 157"/>
                <a:gd name="T61" fmla="*/ 2147483647 h 217"/>
                <a:gd name="T62" fmla="*/ 2147483647 w 157"/>
                <a:gd name="T63" fmla="*/ 2147483647 h 217"/>
                <a:gd name="T64" fmla="*/ 2147483647 w 157"/>
                <a:gd name="T65" fmla="*/ 2147483647 h 217"/>
                <a:gd name="T66" fmla="*/ 2147483647 w 157"/>
                <a:gd name="T67" fmla="*/ 2147483647 h 217"/>
                <a:gd name="T68" fmla="*/ 2147483647 w 157"/>
                <a:gd name="T69" fmla="*/ 2147483647 h 217"/>
                <a:gd name="T70" fmla="*/ 2147483647 w 157"/>
                <a:gd name="T71" fmla="*/ 2147483647 h 217"/>
                <a:gd name="T72" fmla="*/ 2147483647 w 157"/>
                <a:gd name="T73" fmla="*/ 2147483647 h 217"/>
                <a:gd name="T74" fmla="*/ 2147483647 w 157"/>
                <a:gd name="T75" fmla="*/ 2147483647 h 217"/>
                <a:gd name="T76" fmla="*/ 2147483647 w 157"/>
                <a:gd name="T77" fmla="*/ 2147483647 h 217"/>
                <a:gd name="T78" fmla="*/ 2147483647 w 157"/>
                <a:gd name="T79" fmla="*/ 2147483647 h 217"/>
                <a:gd name="T80" fmla="*/ 2147483647 w 157"/>
                <a:gd name="T81" fmla="*/ 2147483647 h 217"/>
                <a:gd name="T82" fmla="*/ 2147483647 w 157"/>
                <a:gd name="T83" fmla="*/ 2147483647 h 217"/>
                <a:gd name="T84" fmla="*/ 2147483647 w 157"/>
                <a:gd name="T85" fmla="*/ 2147483647 h 217"/>
                <a:gd name="T86" fmla="*/ 2147483647 w 157"/>
                <a:gd name="T87" fmla="*/ 2147483647 h 217"/>
                <a:gd name="T88" fmla="*/ 2147483647 w 157"/>
                <a:gd name="T89" fmla="*/ 2147483647 h 217"/>
                <a:gd name="T90" fmla="*/ 2147483647 w 157"/>
                <a:gd name="T91" fmla="*/ 2147483647 h 217"/>
                <a:gd name="T92" fmla="*/ 2147483647 w 157"/>
                <a:gd name="T93" fmla="*/ 2147483647 h 217"/>
                <a:gd name="T94" fmla="*/ 2147483647 w 157"/>
                <a:gd name="T95" fmla="*/ 0 h 217"/>
                <a:gd name="T96" fmla="*/ 2147483647 w 157"/>
                <a:gd name="T97" fmla="*/ 0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217"/>
                <a:gd name="T149" fmla="*/ 157 w 157"/>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2" name="Freeform 59"/>
            <p:cNvSpPr>
              <a:spLocks/>
            </p:cNvSpPr>
            <p:nvPr/>
          </p:nvSpPr>
          <p:spPr bwMode="auto">
            <a:xfrm>
              <a:off x="4388008" y="4078003"/>
              <a:ext cx="231775" cy="325437"/>
            </a:xfrm>
            <a:custGeom>
              <a:avLst/>
              <a:gdLst>
                <a:gd name="T0" fmla="*/ 2147483647 w 146"/>
                <a:gd name="T1" fmla="*/ 0 h 205"/>
                <a:gd name="T2" fmla="*/ 2147483647 w 146"/>
                <a:gd name="T3" fmla="*/ 0 h 205"/>
                <a:gd name="T4" fmla="*/ 2147483647 w 146"/>
                <a:gd name="T5" fmla="*/ 2147483647 h 205"/>
                <a:gd name="T6" fmla="*/ 2147483647 w 146"/>
                <a:gd name="T7" fmla="*/ 2147483647 h 205"/>
                <a:gd name="T8" fmla="*/ 2147483647 w 146"/>
                <a:gd name="T9" fmla="*/ 2147483647 h 205"/>
                <a:gd name="T10" fmla="*/ 2147483647 w 146"/>
                <a:gd name="T11" fmla="*/ 2147483647 h 205"/>
                <a:gd name="T12" fmla="*/ 2147483647 w 146"/>
                <a:gd name="T13" fmla="*/ 2147483647 h 205"/>
                <a:gd name="T14" fmla="*/ 2147483647 w 146"/>
                <a:gd name="T15" fmla="*/ 2147483647 h 205"/>
                <a:gd name="T16" fmla="*/ 2147483647 w 146"/>
                <a:gd name="T17" fmla="*/ 2147483647 h 205"/>
                <a:gd name="T18" fmla="*/ 2147483647 w 146"/>
                <a:gd name="T19" fmla="*/ 2147483647 h 205"/>
                <a:gd name="T20" fmla="*/ 2147483647 w 146"/>
                <a:gd name="T21" fmla="*/ 2147483647 h 205"/>
                <a:gd name="T22" fmla="*/ 2147483647 w 146"/>
                <a:gd name="T23" fmla="*/ 2147483647 h 205"/>
                <a:gd name="T24" fmla="*/ 0 w 146"/>
                <a:gd name="T25" fmla="*/ 2147483647 h 205"/>
                <a:gd name="T26" fmla="*/ 2147483647 w 146"/>
                <a:gd name="T27" fmla="*/ 2147483647 h 205"/>
                <a:gd name="T28" fmla="*/ 2147483647 w 146"/>
                <a:gd name="T29" fmla="*/ 2147483647 h 205"/>
                <a:gd name="T30" fmla="*/ 2147483647 w 146"/>
                <a:gd name="T31" fmla="*/ 2147483647 h 205"/>
                <a:gd name="T32" fmla="*/ 2147483647 w 146"/>
                <a:gd name="T33" fmla="*/ 2147483647 h 205"/>
                <a:gd name="T34" fmla="*/ 2147483647 w 146"/>
                <a:gd name="T35" fmla="*/ 2147483647 h 205"/>
                <a:gd name="T36" fmla="*/ 2147483647 w 146"/>
                <a:gd name="T37" fmla="*/ 2147483647 h 205"/>
                <a:gd name="T38" fmla="*/ 2147483647 w 146"/>
                <a:gd name="T39" fmla="*/ 2147483647 h 205"/>
                <a:gd name="T40" fmla="*/ 2147483647 w 146"/>
                <a:gd name="T41" fmla="*/ 2147483647 h 205"/>
                <a:gd name="T42" fmla="*/ 2147483647 w 146"/>
                <a:gd name="T43" fmla="*/ 2147483647 h 205"/>
                <a:gd name="T44" fmla="*/ 2147483647 w 146"/>
                <a:gd name="T45" fmla="*/ 2147483647 h 205"/>
                <a:gd name="T46" fmla="*/ 2147483647 w 146"/>
                <a:gd name="T47" fmla="*/ 2147483647 h 205"/>
                <a:gd name="T48" fmla="*/ 2147483647 w 146"/>
                <a:gd name="T49" fmla="*/ 2147483647 h 205"/>
                <a:gd name="T50" fmla="*/ 2147483647 w 146"/>
                <a:gd name="T51" fmla="*/ 2147483647 h 205"/>
                <a:gd name="T52" fmla="*/ 2147483647 w 146"/>
                <a:gd name="T53" fmla="*/ 2147483647 h 205"/>
                <a:gd name="T54" fmla="*/ 2147483647 w 146"/>
                <a:gd name="T55" fmla="*/ 2147483647 h 205"/>
                <a:gd name="T56" fmla="*/ 2147483647 w 146"/>
                <a:gd name="T57" fmla="*/ 2147483647 h 205"/>
                <a:gd name="T58" fmla="*/ 2147483647 w 146"/>
                <a:gd name="T59" fmla="*/ 2147483647 h 205"/>
                <a:gd name="T60" fmla="*/ 2147483647 w 146"/>
                <a:gd name="T61" fmla="*/ 2147483647 h 205"/>
                <a:gd name="T62" fmla="*/ 2147483647 w 146"/>
                <a:gd name="T63" fmla="*/ 2147483647 h 205"/>
                <a:gd name="T64" fmla="*/ 2147483647 w 146"/>
                <a:gd name="T65" fmla="*/ 2147483647 h 205"/>
                <a:gd name="T66" fmla="*/ 2147483647 w 146"/>
                <a:gd name="T67" fmla="*/ 2147483647 h 205"/>
                <a:gd name="T68" fmla="*/ 2147483647 w 146"/>
                <a:gd name="T69" fmla="*/ 2147483647 h 205"/>
                <a:gd name="T70" fmla="*/ 2147483647 w 146"/>
                <a:gd name="T71" fmla="*/ 2147483647 h 205"/>
                <a:gd name="T72" fmla="*/ 2147483647 w 146"/>
                <a:gd name="T73" fmla="*/ 2147483647 h 205"/>
                <a:gd name="T74" fmla="*/ 2147483647 w 146"/>
                <a:gd name="T75" fmla="*/ 2147483647 h 205"/>
                <a:gd name="T76" fmla="*/ 2147483647 w 146"/>
                <a:gd name="T77" fmla="*/ 2147483647 h 205"/>
                <a:gd name="T78" fmla="*/ 2147483647 w 146"/>
                <a:gd name="T79" fmla="*/ 2147483647 h 205"/>
                <a:gd name="T80" fmla="*/ 2147483647 w 146"/>
                <a:gd name="T81" fmla="*/ 2147483647 h 205"/>
                <a:gd name="T82" fmla="*/ 2147483647 w 146"/>
                <a:gd name="T83" fmla="*/ 2147483647 h 205"/>
                <a:gd name="T84" fmla="*/ 2147483647 w 146"/>
                <a:gd name="T85" fmla="*/ 2147483647 h 205"/>
                <a:gd name="T86" fmla="*/ 2147483647 w 146"/>
                <a:gd name="T87" fmla="*/ 2147483647 h 205"/>
                <a:gd name="T88" fmla="*/ 2147483647 w 146"/>
                <a:gd name="T89" fmla="*/ 2147483647 h 205"/>
                <a:gd name="T90" fmla="*/ 2147483647 w 146"/>
                <a:gd name="T91" fmla="*/ 2147483647 h 205"/>
                <a:gd name="T92" fmla="*/ 2147483647 w 146"/>
                <a:gd name="T93" fmla="*/ 2147483647 h 205"/>
                <a:gd name="T94" fmla="*/ 2147483647 w 146"/>
                <a:gd name="T95" fmla="*/ 0 h 205"/>
                <a:gd name="T96" fmla="*/ 2147483647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3" name="Freeform 60"/>
            <p:cNvSpPr>
              <a:spLocks/>
            </p:cNvSpPr>
            <p:nvPr/>
          </p:nvSpPr>
          <p:spPr bwMode="auto">
            <a:xfrm>
              <a:off x="4383245" y="3338228"/>
              <a:ext cx="192088" cy="266700"/>
            </a:xfrm>
            <a:custGeom>
              <a:avLst/>
              <a:gdLst>
                <a:gd name="T0" fmla="*/ 2147483647 w 121"/>
                <a:gd name="T1" fmla="*/ 0 h 168"/>
                <a:gd name="T2" fmla="*/ 2147483647 w 121"/>
                <a:gd name="T3" fmla="*/ 0 h 168"/>
                <a:gd name="T4" fmla="*/ 2147483647 w 121"/>
                <a:gd name="T5" fmla="*/ 2147483647 h 168"/>
                <a:gd name="T6" fmla="*/ 2147483647 w 121"/>
                <a:gd name="T7" fmla="*/ 2147483647 h 168"/>
                <a:gd name="T8" fmla="*/ 2147483647 w 121"/>
                <a:gd name="T9" fmla="*/ 2147483647 h 168"/>
                <a:gd name="T10" fmla="*/ 2147483647 w 121"/>
                <a:gd name="T11" fmla="*/ 2147483647 h 168"/>
                <a:gd name="T12" fmla="*/ 2147483647 w 121"/>
                <a:gd name="T13" fmla="*/ 2147483647 h 168"/>
                <a:gd name="T14" fmla="*/ 2147483647 w 121"/>
                <a:gd name="T15" fmla="*/ 2147483647 h 168"/>
                <a:gd name="T16" fmla="*/ 2147483647 w 121"/>
                <a:gd name="T17" fmla="*/ 2147483647 h 168"/>
                <a:gd name="T18" fmla="*/ 2147483647 w 121"/>
                <a:gd name="T19" fmla="*/ 2147483647 h 168"/>
                <a:gd name="T20" fmla="*/ 0 w 121"/>
                <a:gd name="T21" fmla="*/ 2147483647 h 168"/>
                <a:gd name="T22" fmla="*/ 2147483647 w 121"/>
                <a:gd name="T23" fmla="*/ 2147483647 h 168"/>
                <a:gd name="T24" fmla="*/ 2147483647 w 121"/>
                <a:gd name="T25" fmla="*/ 2147483647 h 168"/>
                <a:gd name="T26" fmla="*/ 2147483647 w 121"/>
                <a:gd name="T27" fmla="*/ 2147483647 h 168"/>
                <a:gd name="T28" fmla="*/ 2147483647 w 121"/>
                <a:gd name="T29" fmla="*/ 2147483647 h 168"/>
                <a:gd name="T30" fmla="*/ 2147483647 w 121"/>
                <a:gd name="T31" fmla="*/ 2147483647 h 168"/>
                <a:gd name="T32" fmla="*/ 2147483647 w 121"/>
                <a:gd name="T33" fmla="*/ 2147483647 h 168"/>
                <a:gd name="T34" fmla="*/ 2147483647 w 121"/>
                <a:gd name="T35" fmla="*/ 2147483647 h 168"/>
                <a:gd name="T36" fmla="*/ 2147483647 w 121"/>
                <a:gd name="T37" fmla="*/ 2147483647 h 168"/>
                <a:gd name="T38" fmla="*/ 2147483647 w 121"/>
                <a:gd name="T39" fmla="*/ 2147483647 h 168"/>
                <a:gd name="T40" fmla="*/ 2147483647 w 121"/>
                <a:gd name="T41" fmla="*/ 2147483647 h 168"/>
                <a:gd name="T42" fmla="*/ 2147483647 w 121"/>
                <a:gd name="T43" fmla="*/ 2147483647 h 168"/>
                <a:gd name="T44" fmla="*/ 2147483647 w 121"/>
                <a:gd name="T45" fmla="*/ 2147483647 h 168"/>
                <a:gd name="T46" fmla="*/ 2147483647 w 121"/>
                <a:gd name="T47" fmla="*/ 2147483647 h 168"/>
                <a:gd name="T48" fmla="*/ 2147483647 w 121"/>
                <a:gd name="T49" fmla="*/ 2147483647 h 168"/>
                <a:gd name="T50" fmla="*/ 2147483647 w 121"/>
                <a:gd name="T51" fmla="*/ 2147483647 h 168"/>
                <a:gd name="T52" fmla="*/ 2147483647 w 121"/>
                <a:gd name="T53" fmla="*/ 2147483647 h 168"/>
                <a:gd name="T54" fmla="*/ 2147483647 w 121"/>
                <a:gd name="T55" fmla="*/ 2147483647 h 168"/>
                <a:gd name="T56" fmla="*/ 2147483647 w 121"/>
                <a:gd name="T57" fmla="*/ 2147483647 h 168"/>
                <a:gd name="T58" fmla="*/ 2147483647 w 121"/>
                <a:gd name="T59" fmla="*/ 2147483647 h 168"/>
                <a:gd name="T60" fmla="*/ 2147483647 w 121"/>
                <a:gd name="T61" fmla="*/ 2147483647 h 168"/>
                <a:gd name="T62" fmla="*/ 2147483647 w 121"/>
                <a:gd name="T63" fmla="*/ 2147483647 h 168"/>
                <a:gd name="T64" fmla="*/ 2147483647 w 121"/>
                <a:gd name="T65" fmla="*/ 2147483647 h 168"/>
                <a:gd name="T66" fmla="*/ 2147483647 w 121"/>
                <a:gd name="T67" fmla="*/ 2147483647 h 168"/>
                <a:gd name="T68" fmla="*/ 2147483647 w 121"/>
                <a:gd name="T69" fmla="*/ 2147483647 h 168"/>
                <a:gd name="T70" fmla="*/ 2147483647 w 121"/>
                <a:gd name="T71" fmla="*/ 2147483647 h 168"/>
                <a:gd name="T72" fmla="*/ 2147483647 w 121"/>
                <a:gd name="T73" fmla="*/ 2147483647 h 168"/>
                <a:gd name="T74" fmla="*/ 2147483647 w 121"/>
                <a:gd name="T75" fmla="*/ 2147483647 h 168"/>
                <a:gd name="T76" fmla="*/ 2147483647 w 121"/>
                <a:gd name="T77" fmla="*/ 2147483647 h 168"/>
                <a:gd name="T78" fmla="*/ 2147483647 w 121"/>
                <a:gd name="T79" fmla="*/ 0 h 168"/>
                <a:gd name="T80" fmla="*/ 2147483647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4" name="Freeform 61"/>
            <p:cNvSpPr>
              <a:spLocks/>
            </p:cNvSpPr>
            <p:nvPr/>
          </p:nvSpPr>
          <p:spPr bwMode="auto">
            <a:xfrm>
              <a:off x="5324633" y="2563528"/>
              <a:ext cx="385762" cy="1012825"/>
            </a:xfrm>
            <a:custGeom>
              <a:avLst/>
              <a:gdLst>
                <a:gd name="T0" fmla="*/ 0 w 243"/>
                <a:gd name="T1" fmla="*/ 0 h 638"/>
                <a:gd name="T2" fmla="*/ 2147483647 w 243"/>
                <a:gd name="T3" fmla="*/ 2147483647 h 638"/>
                <a:gd name="T4" fmla="*/ 2147483647 w 243"/>
                <a:gd name="T5" fmla="*/ 2147483647 h 638"/>
                <a:gd name="T6" fmla="*/ 2147483647 w 243"/>
                <a:gd name="T7" fmla="*/ 2147483647 h 638"/>
                <a:gd name="T8" fmla="*/ 2147483647 w 243"/>
                <a:gd name="T9" fmla="*/ 2147483647 h 638"/>
                <a:gd name="T10" fmla="*/ 2147483647 w 243"/>
                <a:gd name="T11" fmla="*/ 2147483647 h 638"/>
                <a:gd name="T12" fmla="*/ 2147483647 w 243"/>
                <a:gd name="T13" fmla="*/ 2147483647 h 638"/>
                <a:gd name="T14" fmla="*/ 2147483647 w 243"/>
                <a:gd name="T15" fmla="*/ 2147483647 h 638"/>
                <a:gd name="T16" fmla="*/ 2147483647 w 243"/>
                <a:gd name="T17" fmla="*/ 2147483647 h 638"/>
                <a:gd name="T18" fmla="*/ 2147483647 w 243"/>
                <a:gd name="T19" fmla="*/ 2147483647 h 638"/>
                <a:gd name="T20" fmla="*/ 2147483647 w 243"/>
                <a:gd name="T21" fmla="*/ 2147483647 h 638"/>
                <a:gd name="T22" fmla="*/ 2147483647 w 243"/>
                <a:gd name="T23" fmla="*/ 2147483647 h 638"/>
                <a:gd name="T24" fmla="*/ 2147483647 w 243"/>
                <a:gd name="T25" fmla="*/ 2147483647 h 638"/>
                <a:gd name="T26" fmla="*/ 2147483647 w 243"/>
                <a:gd name="T27" fmla="*/ 2147483647 h 638"/>
                <a:gd name="T28" fmla="*/ 2147483647 w 243"/>
                <a:gd name="T29" fmla="*/ 2147483647 h 638"/>
                <a:gd name="T30" fmla="*/ 2147483647 w 243"/>
                <a:gd name="T31" fmla="*/ 2147483647 h 638"/>
                <a:gd name="T32" fmla="*/ 2147483647 w 243"/>
                <a:gd name="T33" fmla="*/ 2147483647 h 638"/>
                <a:gd name="T34" fmla="*/ 2147483647 w 243"/>
                <a:gd name="T35" fmla="*/ 2147483647 h 638"/>
                <a:gd name="T36" fmla="*/ 2147483647 w 243"/>
                <a:gd name="T37" fmla="*/ 2147483647 h 638"/>
                <a:gd name="T38" fmla="*/ 2147483647 w 243"/>
                <a:gd name="T39" fmla="*/ 2147483647 h 638"/>
                <a:gd name="T40" fmla="*/ 2147483647 w 243"/>
                <a:gd name="T41" fmla="*/ 2147483647 h 638"/>
                <a:gd name="T42" fmla="*/ 2147483647 w 243"/>
                <a:gd name="T43" fmla="*/ 2147483647 h 638"/>
                <a:gd name="T44" fmla="*/ 2147483647 w 243"/>
                <a:gd name="T45" fmla="*/ 2147483647 h 638"/>
                <a:gd name="T46" fmla="*/ 2147483647 w 243"/>
                <a:gd name="T47" fmla="*/ 2147483647 h 638"/>
                <a:gd name="T48" fmla="*/ 2147483647 w 243"/>
                <a:gd name="T49" fmla="*/ 2147483647 h 638"/>
                <a:gd name="T50" fmla="*/ 2147483647 w 243"/>
                <a:gd name="T51" fmla="*/ 2147483647 h 638"/>
                <a:gd name="T52" fmla="*/ 2147483647 w 243"/>
                <a:gd name="T53" fmla="*/ 2147483647 h 638"/>
                <a:gd name="T54" fmla="*/ 2147483647 w 243"/>
                <a:gd name="T55" fmla="*/ 2147483647 h 638"/>
                <a:gd name="T56" fmla="*/ 2147483647 w 243"/>
                <a:gd name="T57" fmla="*/ 2147483647 h 638"/>
                <a:gd name="T58" fmla="*/ 2147483647 w 243"/>
                <a:gd name="T59" fmla="*/ 2147483647 h 638"/>
                <a:gd name="T60" fmla="*/ 2147483647 w 243"/>
                <a:gd name="T61" fmla="*/ 2147483647 h 638"/>
                <a:gd name="T62" fmla="*/ 2147483647 w 243"/>
                <a:gd name="T63" fmla="*/ 2147483647 h 638"/>
                <a:gd name="T64" fmla="*/ 0 w 243"/>
                <a:gd name="T65" fmla="*/ 0 h 6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638"/>
                <a:gd name="T101" fmla="*/ 243 w 243"/>
                <a:gd name="T102" fmla="*/ 638 h 6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65" name="Freeform 62"/>
            <p:cNvSpPr>
              <a:spLocks/>
            </p:cNvSpPr>
            <p:nvPr/>
          </p:nvSpPr>
          <p:spPr bwMode="auto">
            <a:xfrm>
              <a:off x="5189695" y="3066765"/>
              <a:ext cx="182563" cy="388938"/>
            </a:xfrm>
            <a:custGeom>
              <a:avLst/>
              <a:gdLst>
                <a:gd name="T0" fmla="*/ 2147483647 w 115"/>
                <a:gd name="T1" fmla="*/ 0 h 245"/>
                <a:gd name="T2" fmla="*/ 2147483647 w 115"/>
                <a:gd name="T3" fmla="*/ 2147483647 h 245"/>
                <a:gd name="T4" fmla="*/ 2147483647 w 115"/>
                <a:gd name="T5" fmla="*/ 2147483647 h 245"/>
                <a:gd name="T6" fmla="*/ 2147483647 w 115"/>
                <a:gd name="T7" fmla="*/ 2147483647 h 245"/>
                <a:gd name="T8" fmla="*/ 2147483647 w 115"/>
                <a:gd name="T9" fmla="*/ 2147483647 h 245"/>
                <a:gd name="T10" fmla="*/ 2147483647 w 115"/>
                <a:gd name="T11" fmla="*/ 2147483647 h 245"/>
                <a:gd name="T12" fmla="*/ 2147483647 w 115"/>
                <a:gd name="T13" fmla="*/ 2147483647 h 245"/>
                <a:gd name="T14" fmla="*/ 2147483647 w 115"/>
                <a:gd name="T15" fmla="*/ 2147483647 h 245"/>
                <a:gd name="T16" fmla="*/ 2147483647 w 115"/>
                <a:gd name="T17" fmla="*/ 2147483647 h 245"/>
                <a:gd name="T18" fmla="*/ 2147483647 w 115"/>
                <a:gd name="T19" fmla="*/ 2147483647 h 245"/>
                <a:gd name="T20" fmla="*/ 2147483647 w 115"/>
                <a:gd name="T21" fmla="*/ 2147483647 h 245"/>
                <a:gd name="T22" fmla="*/ 2147483647 w 115"/>
                <a:gd name="T23" fmla="*/ 2147483647 h 245"/>
                <a:gd name="T24" fmla="*/ 2147483647 w 115"/>
                <a:gd name="T25" fmla="*/ 2147483647 h 245"/>
                <a:gd name="T26" fmla="*/ 2147483647 w 115"/>
                <a:gd name="T27" fmla="*/ 2147483647 h 245"/>
                <a:gd name="T28" fmla="*/ 2147483647 w 115"/>
                <a:gd name="T29" fmla="*/ 2147483647 h 245"/>
                <a:gd name="T30" fmla="*/ 2147483647 w 115"/>
                <a:gd name="T31" fmla="*/ 2147483647 h 245"/>
                <a:gd name="T32" fmla="*/ 2147483647 w 115"/>
                <a:gd name="T33" fmla="*/ 2147483647 h 245"/>
                <a:gd name="T34" fmla="*/ 2147483647 w 115"/>
                <a:gd name="T35" fmla="*/ 2147483647 h 245"/>
                <a:gd name="T36" fmla="*/ 2147483647 w 115"/>
                <a:gd name="T37" fmla="*/ 2147483647 h 245"/>
                <a:gd name="T38" fmla="*/ 2147483647 w 115"/>
                <a:gd name="T39" fmla="*/ 2147483647 h 245"/>
                <a:gd name="T40" fmla="*/ 2147483647 w 115"/>
                <a:gd name="T41" fmla="*/ 2147483647 h 245"/>
                <a:gd name="T42" fmla="*/ 2147483647 w 115"/>
                <a:gd name="T43" fmla="*/ 2147483647 h 245"/>
                <a:gd name="T44" fmla="*/ 2147483647 w 115"/>
                <a:gd name="T45" fmla="*/ 2147483647 h 245"/>
                <a:gd name="T46" fmla="*/ 2147483647 w 115"/>
                <a:gd name="T47" fmla="*/ 2147483647 h 245"/>
                <a:gd name="T48" fmla="*/ 2147483647 w 115"/>
                <a:gd name="T49" fmla="*/ 2147483647 h 245"/>
                <a:gd name="T50" fmla="*/ 2147483647 w 115"/>
                <a:gd name="T51" fmla="*/ 2147483647 h 245"/>
                <a:gd name="T52" fmla="*/ 2147483647 w 115"/>
                <a:gd name="T53" fmla="*/ 2147483647 h 245"/>
                <a:gd name="T54" fmla="*/ 2147483647 w 115"/>
                <a:gd name="T55" fmla="*/ 2147483647 h 245"/>
                <a:gd name="T56" fmla="*/ 2147483647 w 115"/>
                <a:gd name="T57" fmla="*/ 2147483647 h 245"/>
                <a:gd name="T58" fmla="*/ 2147483647 w 115"/>
                <a:gd name="T59" fmla="*/ 2147483647 h 245"/>
                <a:gd name="T60" fmla="*/ 2147483647 w 115"/>
                <a:gd name="T61" fmla="*/ 2147483647 h 245"/>
                <a:gd name="T62" fmla="*/ 2147483647 w 115"/>
                <a:gd name="T63" fmla="*/ 2147483647 h 245"/>
                <a:gd name="T64" fmla="*/ 2147483647 w 115"/>
                <a:gd name="T65" fmla="*/ 2147483647 h 245"/>
                <a:gd name="T66" fmla="*/ 2147483647 w 115"/>
                <a:gd name="T67" fmla="*/ 2147483647 h 245"/>
                <a:gd name="T68" fmla="*/ 2147483647 w 115"/>
                <a:gd name="T69" fmla="*/ 2147483647 h 245"/>
                <a:gd name="T70" fmla="*/ 2147483647 w 115"/>
                <a:gd name="T71" fmla="*/ 2147483647 h 245"/>
                <a:gd name="T72" fmla="*/ 0 w 115"/>
                <a:gd name="T73" fmla="*/ 2147483647 h 245"/>
                <a:gd name="T74" fmla="*/ 0 w 115"/>
                <a:gd name="T75" fmla="*/ 2147483647 h 245"/>
                <a:gd name="T76" fmla="*/ 2147483647 w 115"/>
                <a:gd name="T77" fmla="*/ 2147483647 h 245"/>
                <a:gd name="T78" fmla="*/ 2147483647 w 115"/>
                <a:gd name="T79" fmla="*/ 2147483647 h 245"/>
                <a:gd name="T80" fmla="*/ 2147483647 w 115"/>
                <a:gd name="T81" fmla="*/ 2147483647 h 245"/>
                <a:gd name="T82" fmla="*/ 2147483647 w 115"/>
                <a:gd name="T83" fmla="*/ 2147483647 h 245"/>
                <a:gd name="T84" fmla="*/ 2147483647 w 115"/>
                <a:gd name="T85" fmla="*/ 2147483647 h 245"/>
                <a:gd name="T86" fmla="*/ 2147483647 w 115"/>
                <a:gd name="T87" fmla="*/ 2147483647 h 245"/>
                <a:gd name="T88" fmla="*/ 2147483647 w 115"/>
                <a:gd name="T89" fmla="*/ 2147483647 h 245"/>
                <a:gd name="T90" fmla="*/ 2147483647 w 115"/>
                <a:gd name="T91" fmla="*/ 2147483647 h 245"/>
                <a:gd name="T92" fmla="*/ 2147483647 w 115"/>
                <a:gd name="T93" fmla="*/ 2147483647 h 245"/>
                <a:gd name="T94" fmla="*/ 2147483647 w 115"/>
                <a:gd name="T95" fmla="*/ 2147483647 h 245"/>
                <a:gd name="T96" fmla="*/ 2147483647 w 115"/>
                <a:gd name="T97" fmla="*/ 2147483647 h 245"/>
                <a:gd name="T98" fmla="*/ 2147483647 w 115"/>
                <a:gd name="T99" fmla="*/ 2147483647 h 245"/>
                <a:gd name="T100" fmla="*/ 2147483647 w 115"/>
                <a:gd name="T101" fmla="*/ 2147483647 h 245"/>
                <a:gd name="T102" fmla="*/ 2147483647 w 115"/>
                <a:gd name="T103" fmla="*/ 0 h 245"/>
                <a:gd name="T104" fmla="*/ 2147483647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66" name="Freeform 63"/>
            <p:cNvSpPr>
              <a:spLocks/>
            </p:cNvSpPr>
            <p:nvPr/>
          </p:nvSpPr>
          <p:spPr bwMode="auto">
            <a:xfrm>
              <a:off x="5189695" y="3066765"/>
              <a:ext cx="182563" cy="388938"/>
            </a:xfrm>
            <a:custGeom>
              <a:avLst/>
              <a:gdLst>
                <a:gd name="T0" fmla="*/ 2147483647 w 115"/>
                <a:gd name="T1" fmla="*/ 0 h 245"/>
                <a:gd name="T2" fmla="*/ 2147483647 w 115"/>
                <a:gd name="T3" fmla="*/ 2147483647 h 245"/>
                <a:gd name="T4" fmla="*/ 2147483647 w 115"/>
                <a:gd name="T5" fmla="*/ 2147483647 h 245"/>
                <a:gd name="T6" fmla="*/ 2147483647 w 115"/>
                <a:gd name="T7" fmla="*/ 2147483647 h 245"/>
                <a:gd name="T8" fmla="*/ 2147483647 w 115"/>
                <a:gd name="T9" fmla="*/ 2147483647 h 245"/>
                <a:gd name="T10" fmla="*/ 2147483647 w 115"/>
                <a:gd name="T11" fmla="*/ 2147483647 h 245"/>
                <a:gd name="T12" fmla="*/ 2147483647 w 115"/>
                <a:gd name="T13" fmla="*/ 2147483647 h 245"/>
                <a:gd name="T14" fmla="*/ 2147483647 w 115"/>
                <a:gd name="T15" fmla="*/ 2147483647 h 245"/>
                <a:gd name="T16" fmla="*/ 2147483647 w 115"/>
                <a:gd name="T17" fmla="*/ 2147483647 h 245"/>
                <a:gd name="T18" fmla="*/ 2147483647 w 115"/>
                <a:gd name="T19" fmla="*/ 2147483647 h 245"/>
                <a:gd name="T20" fmla="*/ 2147483647 w 115"/>
                <a:gd name="T21" fmla="*/ 2147483647 h 245"/>
                <a:gd name="T22" fmla="*/ 2147483647 w 115"/>
                <a:gd name="T23" fmla="*/ 2147483647 h 245"/>
                <a:gd name="T24" fmla="*/ 2147483647 w 115"/>
                <a:gd name="T25" fmla="*/ 2147483647 h 245"/>
                <a:gd name="T26" fmla="*/ 2147483647 w 115"/>
                <a:gd name="T27" fmla="*/ 2147483647 h 245"/>
                <a:gd name="T28" fmla="*/ 2147483647 w 115"/>
                <a:gd name="T29" fmla="*/ 2147483647 h 245"/>
                <a:gd name="T30" fmla="*/ 2147483647 w 115"/>
                <a:gd name="T31" fmla="*/ 2147483647 h 245"/>
                <a:gd name="T32" fmla="*/ 2147483647 w 115"/>
                <a:gd name="T33" fmla="*/ 2147483647 h 245"/>
                <a:gd name="T34" fmla="*/ 2147483647 w 115"/>
                <a:gd name="T35" fmla="*/ 2147483647 h 245"/>
                <a:gd name="T36" fmla="*/ 2147483647 w 115"/>
                <a:gd name="T37" fmla="*/ 2147483647 h 245"/>
                <a:gd name="T38" fmla="*/ 2147483647 w 115"/>
                <a:gd name="T39" fmla="*/ 2147483647 h 245"/>
                <a:gd name="T40" fmla="*/ 2147483647 w 115"/>
                <a:gd name="T41" fmla="*/ 2147483647 h 245"/>
                <a:gd name="T42" fmla="*/ 2147483647 w 115"/>
                <a:gd name="T43" fmla="*/ 2147483647 h 245"/>
                <a:gd name="T44" fmla="*/ 2147483647 w 115"/>
                <a:gd name="T45" fmla="*/ 2147483647 h 245"/>
                <a:gd name="T46" fmla="*/ 2147483647 w 115"/>
                <a:gd name="T47" fmla="*/ 2147483647 h 245"/>
                <a:gd name="T48" fmla="*/ 2147483647 w 115"/>
                <a:gd name="T49" fmla="*/ 2147483647 h 245"/>
                <a:gd name="T50" fmla="*/ 2147483647 w 115"/>
                <a:gd name="T51" fmla="*/ 2147483647 h 245"/>
                <a:gd name="T52" fmla="*/ 2147483647 w 115"/>
                <a:gd name="T53" fmla="*/ 2147483647 h 245"/>
                <a:gd name="T54" fmla="*/ 2147483647 w 115"/>
                <a:gd name="T55" fmla="*/ 2147483647 h 245"/>
                <a:gd name="T56" fmla="*/ 2147483647 w 115"/>
                <a:gd name="T57" fmla="*/ 2147483647 h 245"/>
                <a:gd name="T58" fmla="*/ 2147483647 w 115"/>
                <a:gd name="T59" fmla="*/ 2147483647 h 245"/>
                <a:gd name="T60" fmla="*/ 2147483647 w 115"/>
                <a:gd name="T61" fmla="*/ 2147483647 h 245"/>
                <a:gd name="T62" fmla="*/ 2147483647 w 115"/>
                <a:gd name="T63" fmla="*/ 2147483647 h 245"/>
                <a:gd name="T64" fmla="*/ 2147483647 w 115"/>
                <a:gd name="T65" fmla="*/ 2147483647 h 245"/>
                <a:gd name="T66" fmla="*/ 2147483647 w 115"/>
                <a:gd name="T67" fmla="*/ 2147483647 h 245"/>
                <a:gd name="T68" fmla="*/ 2147483647 w 115"/>
                <a:gd name="T69" fmla="*/ 2147483647 h 245"/>
                <a:gd name="T70" fmla="*/ 2147483647 w 115"/>
                <a:gd name="T71" fmla="*/ 2147483647 h 245"/>
                <a:gd name="T72" fmla="*/ 0 w 115"/>
                <a:gd name="T73" fmla="*/ 2147483647 h 245"/>
                <a:gd name="T74" fmla="*/ 0 w 115"/>
                <a:gd name="T75" fmla="*/ 2147483647 h 245"/>
                <a:gd name="T76" fmla="*/ 2147483647 w 115"/>
                <a:gd name="T77" fmla="*/ 2147483647 h 245"/>
                <a:gd name="T78" fmla="*/ 2147483647 w 115"/>
                <a:gd name="T79" fmla="*/ 2147483647 h 245"/>
                <a:gd name="T80" fmla="*/ 2147483647 w 115"/>
                <a:gd name="T81" fmla="*/ 2147483647 h 245"/>
                <a:gd name="T82" fmla="*/ 2147483647 w 115"/>
                <a:gd name="T83" fmla="*/ 2147483647 h 245"/>
                <a:gd name="T84" fmla="*/ 2147483647 w 115"/>
                <a:gd name="T85" fmla="*/ 2147483647 h 245"/>
                <a:gd name="T86" fmla="*/ 2147483647 w 115"/>
                <a:gd name="T87" fmla="*/ 2147483647 h 245"/>
                <a:gd name="T88" fmla="*/ 2147483647 w 115"/>
                <a:gd name="T89" fmla="*/ 2147483647 h 245"/>
                <a:gd name="T90" fmla="*/ 2147483647 w 115"/>
                <a:gd name="T91" fmla="*/ 2147483647 h 245"/>
                <a:gd name="T92" fmla="*/ 2147483647 w 115"/>
                <a:gd name="T93" fmla="*/ 2147483647 h 245"/>
                <a:gd name="T94" fmla="*/ 2147483647 w 115"/>
                <a:gd name="T95" fmla="*/ 2147483647 h 245"/>
                <a:gd name="T96" fmla="*/ 2147483647 w 115"/>
                <a:gd name="T97" fmla="*/ 2147483647 h 245"/>
                <a:gd name="T98" fmla="*/ 2147483647 w 115"/>
                <a:gd name="T99" fmla="*/ 2147483647 h 245"/>
                <a:gd name="T100" fmla="*/ 2147483647 w 115"/>
                <a:gd name="T101" fmla="*/ 2147483647 h 245"/>
                <a:gd name="T102" fmla="*/ 2147483647 w 115"/>
                <a:gd name="T103" fmla="*/ 0 h 245"/>
                <a:gd name="T104" fmla="*/ 2147483647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7" name="Freeform 64"/>
            <p:cNvSpPr>
              <a:spLocks/>
            </p:cNvSpPr>
            <p:nvPr/>
          </p:nvSpPr>
          <p:spPr bwMode="auto">
            <a:xfrm>
              <a:off x="4475320" y="3374740"/>
              <a:ext cx="100013" cy="195263"/>
            </a:xfrm>
            <a:custGeom>
              <a:avLst/>
              <a:gdLst>
                <a:gd name="T0" fmla="*/ 2147483647 w 63"/>
                <a:gd name="T1" fmla="*/ 0 h 123"/>
                <a:gd name="T2" fmla="*/ 2147483647 w 63"/>
                <a:gd name="T3" fmla="*/ 2147483647 h 123"/>
                <a:gd name="T4" fmla="*/ 2147483647 w 63"/>
                <a:gd name="T5" fmla="*/ 2147483647 h 123"/>
                <a:gd name="T6" fmla="*/ 2147483647 w 63"/>
                <a:gd name="T7" fmla="*/ 2147483647 h 123"/>
                <a:gd name="T8" fmla="*/ 2147483647 w 63"/>
                <a:gd name="T9" fmla="*/ 2147483647 h 123"/>
                <a:gd name="T10" fmla="*/ 2147483647 w 63"/>
                <a:gd name="T11" fmla="*/ 2147483647 h 123"/>
                <a:gd name="T12" fmla="*/ 2147483647 w 63"/>
                <a:gd name="T13" fmla="*/ 2147483647 h 123"/>
                <a:gd name="T14" fmla="*/ 2147483647 w 63"/>
                <a:gd name="T15" fmla="*/ 2147483647 h 123"/>
                <a:gd name="T16" fmla="*/ 0 w 63"/>
                <a:gd name="T17" fmla="*/ 2147483647 h 123"/>
                <a:gd name="T18" fmla="*/ 2147483647 w 63"/>
                <a:gd name="T19" fmla="*/ 2147483647 h 123"/>
                <a:gd name="T20" fmla="*/ 2147483647 w 63"/>
                <a:gd name="T21" fmla="*/ 2147483647 h 123"/>
                <a:gd name="T22" fmla="*/ 2147483647 w 63"/>
                <a:gd name="T23" fmla="*/ 2147483647 h 123"/>
                <a:gd name="T24" fmla="*/ 2147483647 w 63"/>
                <a:gd name="T25" fmla="*/ 2147483647 h 123"/>
                <a:gd name="T26" fmla="*/ 2147483647 w 63"/>
                <a:gd name="T27" fmla="*/ 2147483647 h 123"/>
                <a:gd name="T28" fmla="*/ 2147483647 w 63"/>
                <a:gd name="T29" fmla="*/ 2147483647 h 123"/>
                <a:gd name="T30" fmla="*/ 2147483647 w 63"/>
                <a:gd name="T31" fmla="*/ 2147483647 h 123"/>
                <a:gd name="T32" fmla="*/ 2147483647 w 63"/>
                <a:gd name="T33" fmla="*/ 2147483647 h 123"/>
                <a:gd name="T34" fmla="*/ 2147483647 w 63"/>
                <a:gd name="T35" fmla="*/ 2147483647 h 123"/>
                <a:gd name="T36" fmla="*/ 2147483647 w 63"/>
                <a:gd name="T37" fmla="*/ 2147483647 h 123"/>
                <a:gd name="T38" fmla="*/ 2147483647 w 63"/>
                <a:gd name="T39" fmla="*/ 2147483647 h 123"/>
                <a:gd name="T40" fmla="*/ 2147483647 w 63"/>
                <a:gd name="T41" fmla="*/ 2147483647 h 123"/>
                <a:gd name="T42" fmla="*/ 2147483647 w 63"/>
                <a:gd name="T43" fmla="*/ 2147483647 h 123"/>
                <a:gd name="T44" fmla="*/ 2147483647 w 63"/>
                <a:gd name="T45" fmla="*/ 2147483647 h 123"/>
                <a:gd name="T46" fmla="*/ 2147483647 w 63"/>
                <a:gd name="T47" fmla="*/ 2147483647 h 123"/>
                <a:gd name="T48" fmla="*/ 2147483647 w 63"/>
                <a:gd name="T49" fmla="*/ 2147483647 h 123"/>
                <a:gd name="T50" fmla="*/ 2147483647 w 63"/>
                <a:gd name="T51" fmla="*/ 2147483647 h 123"/>
                <a:gd name="T52" fmla="*/ 2147483647 w 63"/>
                <a:gd name="T53" fmla="*/ 2147483647 h 123"/>
                <a:gd name="T54" fmla="*/ 2147483647 w 63"/>
                <a:gd name="T55" fmla="*/ 2147483647 h 123"/>
                <a:gd name="T56" fmla="*/ 2147483647 w 63"/>
                <a:gd name="T57" fmla="*/ 2147483647 h 123"/>
                <a:gd name="T58" fmla="*/ 2147483647 w 63"/>
                <a:gd name="T59" fmla="*/ 2147483647 h 123"/>
                <a:gd name="T60" fmla="*/ 2147483647 w 63"/>
                <a:gd name="T61" fmla="*/ 2147483647 h 123"/>
                <a:gd name="T62" fmla="*/ 2147483647 w 63"/>
                <a:gd name="T63" fmla="*/ 2147483647 h 123"/>
                <a:gd name="T64" fmla="*/ 2147483647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68" name="Freeform 65"/>
            <p:cNvSpPr>
              <a:spLocks/>
            </p:cNvSpPr>
            <p:nvPr/>
          </p:nvSpPr>
          <p:spPr bwMode="auto">
            <a:xfrm>
              <a:off x="4475320" y="3374740"/>
              <a:ext cx="100013" cy="195263"/>
            </a:xfrm>
            <a:custGeom>
              <a:avLst/>
              <a:gdLst>
                <a:gd name="T0" fmla="*/ 2147483647 w 63"/>
                <a:gd name="T1" fmla="*/ 0 h 123"/>
                <a:gd name="T2" fmla="*/ 2147483647 w 63"/>
                <a:gd name="T3" fmla="*/ 2147483647 h 123"/>
                <a:gd name="T4" fmla="*/ 2147483647 w 63"/>
                <a:gd name="T5" fmla="*/ 2147483647 h 123"/>
                <a:gd name="T6" fmla="*/ 2147483647 w 63"/>
                <a:gd name="T7" fmla="*/ 2147483647 h 123"/>
                <a:gd name="T8" fmla="*/ 2147483647 w 63"/>
                <a:gd name="T9" fmla="*/ 2147483647 h 123"/>
                <a:gd name="T10" fmla="*/ 2147483647 w 63"/>
                <a:gd name="T11" fmla="*/ 2147483647 h 123"/>
                <a:gd name="T12" fmla="*/ 2147483647 w 63"/>
                <a:gd name="T13" fmla="*/ 2147483647 h 123"/>
                <a:gd name="T14" fmla="*/ 2147483647 w 63"/>
                <a:gd name="T15" fmla="*/ 2147483647 h 123"/>
                <a:gd name="T16" fmla="*/ 0 w 63"/>
                <a:gd name="T17" fmla="*/ 2147483647 h 123"/>
                <a:gd name="T18" fmla="*/ 2147483647 w 63"/>
                <a:gd name="T19" fmla="*/ 2147483647 h 123"/>
                <a:gd name="T20" fmla="*/ 2147483647 w 63"/>
                <a:gd name="T21" fmla="*/ 2147483647 h 123"/>
                <a:gd name="T22" fmla="*/ 2147483647 w 63"/>
                <a:gd name="T23" fmla="*/ 2147483647 h 123"/>
                <a:gd name="T24" fmla="*/ 2147483647 w 63"/>
                <a:gd name="T25" fmla="*/ 2147483647 h 123"/>
                <a:gd name="T26" fmla="*/ 2147483647 w 63"/>
                <a:gd name="T27" fmla="*/ 2147483647 h 123"/>
                <a:gd name="T28" fmla="*/ 2147483647 w 63"/>
                <a:gd name="T29" fmla="*/ 2147483647 h 123"/>
                <a:gd name="T30" fmla="*/ 2147483647 w 63"/>
                <a:gd name="T31" fmla="*/ 2147483647 h 123"/>
                <a:gd name="T32" fmla="*/ 2147483647 w 63"/>
                <a:gd name="T33" fmla="*/ 2147483647 h 123"/>
                <a:gd name="T34" fmla="*/ 2147483647 w 63"/>
                <a:gd name="T35" fmla="*/ 2147483647 h 123"/>
                <a:gd name="T36" fmla="*/ 2147483647 w 63"/>
                <a:gd name="T37" fmla="*/ 2147483647 h 123"/>
                <a:gd name="T38" fmla="*/ 2147483647 w 63"/>
                <a:gd name="T39" fmla="*/ 2147483647 h 123"/>
                <a:gd name="T40" fmla="*/ 2147483647 w 63"/>
                <a:gd name="T41" fmla="*/ 2147483647 h 123"/>
                <a:gd name="T42" fmla="*/ 2147483647 w 63"/>
                <a:gd name="T43" fmla="*/ 2147483647 h 123"/>
                <a:gd name="T44" fmla="*/ 2147483647 w 63"/>
                <a:gd name="T45" fmla="*/ 2147483647 h 123"/>
                <a:gd name="T46" fmla="*/ 2147483647 w 63"/>
                <a:gd name="T47" fmla="*/ 2147483647 h 123"/>
                <a:gd name="T48" fmla="*/ 2147483647 w 63"/>
                <a:gd name="T49" fmla="*/ 2147483647 h 123"/>
                <a:gd name="T50" fmla="*/ 2147483647 w 63"/>
                <a:gd name="T51" fmla="*/ 2147483647 h 123"/>
                <a:gd name="T52" fmla="*/ 2147483647 w 63"/>
                <a:gd name="T53" fmla="*/ 2147483647 h 123"/>
                <a:gd name="T54" fmla="*/ 2147483647 w 63"/>
                <a:gd name="T55" fmla="*/ 2147483647 h 123"/>
                <a:gd name="T56" fmla="*/ 2147483647 w 63"/>
                <a:gd name="T57" fmla="*/ 2147483647 h 123"/>
                <a:gd name="T58" fmla="*/ 2147483647 w 63"/>
                <a:gd name="T59" fmla="*/ 2147483647 h 123"/>
                <a:gd name="T60" fmla="*/ 2147483647 w 63"/>
                <a:gd name="T61" fmla="*/ 2147483647 h 123"/>
                <a:gd name="T62" fmla="*/ 2147483647 w 63"/>
                <a:gd name="T63" fmla="*/ 2147483647 h 123"/>
                <a:gd name="T64" fmla="*/ 2147483647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9" name="Freeform 66"/>
            <p:cNvSpPr>
              <a:spLocks/>
            </p:cNvSpPr>
            <p:nvPr/>
          </p:nvSpPr>
          <p:spPr bwMode="auto">
            <a:xfrm>
              <a:off x="4937283" y="3735103"/>
              <a:ext cx="128587" cy="252412"/>
            </a:xfrm>
            <a:custGeom>
              <a:avLst/>
              <a:gdLst>
                <a:gd name="T0" fmla="*/ 2147483647 w 81"/>
                <a:gd name="T1" fmla="*/ 0 h 159"/>
                <a:gd name="T2" fmla="*/ 2147483647 w 81"/>
                <a:gd name="T3" fmla="*/ 2147483647 h 159"/>
                <a:gd name="T4" fmla="*/ 2147483647 w 81"/>
                <a:gd name="T5" fmla="*/ 2147483647 h 159"/>
                <a:gd name="T6" fmla="*/ 2147483647 w 81"/>
                <a:gd name="T7" fmla="*/ 2147483647 h 159"/>
                <a:gd name="T8" fmla="*/ 2147483647 w 81"/>
                <a:gd name="T9" fmla="*/ 2147483647 h 159"/>
                <a:gd name="T10" fmla="*/ 2147483647 w 81"/>
                <a:gd name="T11" fmla="*/ 2147483647 h 159"/>
                <a:gd name="T12" fmla="*/ 2147483647 w 81"/>
                <a:gd name="T13" fmla="*/ 2147483647 h 159"/>
                <a:gd name="T14" fmla="*/ 2147483647 w 81"/>
                <a:gd name="T15" fmla="*/ 2147483647 h 159"/>
                <a:gd name="T16" fmla="*/ 0 w 81"/>
                <a:gd name="T17" fmla="*/ 2147483647 h 159"/>
                <a:gd name="T18" fmla="*/ 2147483647 w 81"/>
                <a:gd name="T19" fmla="*/ 2147483647 h 159"/>
                <a:gd name="T20" fmla="*/ 2147483647 w 81"/>
                <a:gd name="T21" fmla="*/ 2147483647 h 159"/>
                <a:gd name="T22" fmla="*/ 2147483647 w 81"/>
                <a:gd name="T23" fmla="*/ 2147483647 h 159"/>
                <a:gd name="T24" fmla="*/ 2147483647 w 81"/>
                <a:gd name="T25" fmla="*/ 2147483647 h 159"/>
                <a:gd name="T26" fmla="*/ 2147483647 w 81"/>
                <a:gd name="T27" fmla="*/ 2147483647 h 159"/>
                <a:gd name="T28" fmla="*/ 2147483647 w 81"/>
                <a:gd name="T29" fmla="*/ 2147483647 h 159"/>
                <a:gd name="T30" fmla="*/ 2147483647 w 81"/>
                <a:gd name="T31" fmla="*/ 2147483647 h 159"/>
                <a:gd name="T32" fmla="*/ 2147483647 w 81"/>
                <a:gd name="T33" fmla="*/ 2147483647 h 159"/>
                <a:gd name="T34" fmla="*/ 2147483647 w 81"/>
                <a:gd name="T35" fmla="*/ 2147483647 h 159"/>
                <a:gd name="T36" fmla="*/ 2147483647 w 81"/>
                <a:gd name="T37" fmla="*/ 2147483647 h 159"/>
                <a:gd name="T38" fmla="*/ 2147483647 w 81"/>
                <a:gd name="T39" fmla="*/ 2147483647 h 159"/>
                <a:gd name="T40" fmla="*/ 2147483647 w 81"/>
                <a:gd name="T41" fmla="*/ 2147483647 h 159"/>
                <a:gd name="T42" fmla="*/ 2147483647 w 81"/>
                <a:gd name="T43" fmla="*/ 2147483647 h 159"/>
                <a:gd name="T44" fmla="*/ 2147483647 w 81"/>
                <a:gd name="T45" fmla="*/ 2147483647 h 159"/>
                <a:gd name="T46" fmla="*/ 2147483647 w 81"/>
                <a:gd name="T47" fmla="*/ 2147483647 h 159"/>
                <a:gd name="T48" fmla="*/ 2147483647 w 81"/>
                <a:gd name="T49" fmla="*/ 2147483647 h 159"/>
                <a:gd name="T50" fmla="*/ 2147483647 w 81"/>
                <a:gd name="T51" fmla="*/ 2147483647 h 159"/>
                <a:gd name="T52" fmla="*/ 2147483647 w 81"/>
                <a:gd name="T53" fmla="*/ 2147483647 h 159"/>
                <a:gd name="T54" fmla="*/ 2147483647 w 81"/>
                <a:gd name="T55" fmla="*/ 2147483647 h 159"/>
                <a:gd name="T56" fmla="*/ 2147483647 w 81"/>
                <a:gd name="T57" fmla="*/ 2147483647 h 159"/>
                <a:gd name="T58" fmla="*/ 2147483647 w 81"/>
                <a:gd name="T59" fmla="*/ 2147483647 h 159"/>
                <a:gd name="T60" fmla="*/ 2147483647 w 81"/>
                <a:gd name="T61" fmla="*/ 2147483647 h 159"/>
                <a:gd name="T62" fmla="*/ 2147483647 w 81"/>
                <a:gd name="T63" fmla="*/ 2147483647 h 159"/>
                <a:gd name="T64" fmla="*/ 2147483647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70" name="Freeform 67"/>
            <p:cNvSpPr>
              <a:spLocks/>
            </p:cNvSpPr>
            <p:nvPr/>
          </p:nvSpPr>
          <p:spPr bwMode="auto">
            <a:xfrm>
              <a:off x="4937283" y="3735103"/>
              <a:ext cx="128587" cy="252412"/>
            </a:xfrm>
            <a:custGeom>
              <a:avLst/>
              <a:gdLst>
                <a:gd name="T0" fmla="*/ 2147483647 w 81"/>
                <a:gd name="T1" fmla="*/ 0 h 159"/>
                <a:gd name="T2" fmla="*/ 2147483647 w 81"/>
                <a:gd name="T3" fmla="*/ 2147483647 h 159"/>
                <a:gd name="T4" fmla="*/ 2147483647 w 81"/>
                <a:gd name="T5" fmla="*/ 2147483647 h 159"/>
                <a:gd name="T6" fmla="*/ 2147483647 w 81"/>
                <a:gd name="T7" fmla="*/ 2147483647 h 159"/>
                <a:gd name="T8" fmla="*/ 2147483647 w 81"/>
                <a:gd name="T9" fmla="*/ 2147483647 h 159"/>
                <a:gd name="T10" fmla="*/ 2147483647 w 81"/>
                <a:gd name="T11" fmla="*/ 2147483647 h 159"/>
                <a:gd name="T12" fmla="*/ 2147483647 w 81"/>
                <a:gd name="T13" fmla="*/ 2147483647 h 159"/>
                <a:gd name="T14" fmla="*/ 2147483647 w 81"/>
                <a:gd name="T15" fmla="*/ 2147483647 h 159"/>
                <a:gd name="T16" fmla="*/ 0 w 81"/>
                <a:gd name="T17" fmla="*/ 2147483647 h 159"/>
                <a:gd name="T18" fmla="*/ 2147483647 w 81"/>
                <a:gd name="T19" fmla="*/ 2147483647 h 159"/>
                <a:gd name="T20" fmla="*/ 2147483647 w 81"/>
                <a:gd name="T21" fmla="*/ 2147483647 h 159"/>
                <a:gd name="T22" fmla="*/ 2147483647 w 81"/>
                <a:gd name="T23" fmla="*/ 2147483647 h 159"/>
                <a:gd name="T24" fmla="*/ 2147483647 w 81"/>
                <a:gd name="T25" fmla="*/ 2147483647 h 159"/>
                <a:gd name="T26" fmla="*/ 2147483647 w 81"/>
                <a:gd name="T27" fmla="*/ 2147483647 h 159"/>
                <a:gd name="T28" fmla="*/ 2147483647 w 81"/>
                <a:gd name="T29" fmla="*/ 2147483647 h 159"/>
                <a:gd name="T30" fmla="*/ 2147483647 w 81"/>
                <a:gd name="T31" fmla="*/ 2147483647 h 159"/>
                <a:gd name="T32" fmla="*/ 2147483647 w 81"/>
                <a:gd name="T33" fmla="*/ 2147483647 h 159"/>
                <a:gd name="T34" fmla="*/ 2147483647 w 81"/>
                <a:gd name="T35" fmla="*/ 2147483647 h 159"/>
                <a:gd name="T36" fmla="*/ 2147483647 w 81"/>
                <a:gd name="T37" fmla="*/ 2147483647 h 159"/>
                <a:gd name="T38" fmla="*/ 2147483647 w 81"/>
                <a:gd name="T39" fmla="*/ 2147483647 h 159"/>
                <a:gd name="T40" fmla="*/ 2147483647 w 81"/>
                <a:gd name="T41" fmla="*/ 2147483647 h 159"/>
                <a:gd name="T42" fmla="*/ 2147483647 w 81"/>
                <a:gd name="T43" fmla="*/ 2147483647 h 159"/>
                <a:gd name="T44" fmla="*/ 2147483647 w 81"/>
                <a:gd name="T45" fmla="*/ 2147483647 h 159"/>
                <a:gd name="T46" fmla="*/ 2147483647 w 81"/>
                <a:gd name="T47" fmla="*/ 2147483647 h 159"/>
                <a:gd name="T48" fmla="*/ 2147483647 w 81"/>
                <a:gd name="T49" fmla="*/ 2147483647 h 159"/>
                <a:gd name="T50" fmla="*/ 2147483647 w 81"/>
                <a:gd name="T51" fmla="*/ 2147483647 h 159"/>
                <a:gd name="T52" fmla="*/ 2147483647 w 81"/>
                <a:gd name="T53" fmla="*/ 2147483647 h 159"/>
                <a:gd name="T54" fmla="*/ 2147483647 w 81"/>
                <a:gd name="T55" fmla="*/ 2147483647 h 159"/>
                <a:gd name="T56" fmla="*/ 2147483647 w 81"/>
                <a:gd name="T57" fmla="*/ 2147483647 h 159"/>
                <a:gd name="T58" fmla="*/ 2147483647 w 81"/>
                <a:gd name="T59" fmla="*/ 2147483647 h 159"/>
                <a:gd name="T60" fmla="*/ 2147483647 w 81"/>
                <a:gd name="T61" fmla="*/ 2147483647 h 159"/>
                <a:gd name="T62" fmla="*/ 2147483647 w 81"/>
                <a:gd name="T63" fmla="*/ 2147483647 h 159"/>
                <a:gd name="T64" fmla="*/ 2147483647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1" name="Freeform 68"/>
            <p:cNvSpPr>
              <a:spLocks/>
            </p:cNvSpPr>
            <p:nvPr/>
          </p:nvSpPr>
          <p:spPr bwMode="auto">
            <a:xfrm>
              <a:off x="4500720" y="4122453"/>
              <a:ext cx="119063" cy="236537"/>
            </a:xfrm>
            <a:custGeom>
              <a:avLst/>
              <a:gdLst>
                <a:gd name="T0" fmla="*/ 2147483647 w 75"/>
                <a:gd name="T1" fmla="*/ 0 h 149"/>
                <a:gd name="T2" fmla="*/ 2147483647 w 75"/>
                <a:gd name="T3" fmla="*/ 2147483647 h 149"/>
                <a:gd name="T4" fmla="*/ 2147483647 w 75"/>
                <a:gd name="T5" fmla="*/ 2147483647 h 149"/>
                <a:gd name="T6" fmla="*/ 2147483647 w 75"/>
                <a:gd name="T7" fmla="*/ 2147483647 h 149"/>
                <a:gd name="T8" fmla="*/ 2147483647 w 75"/>
                <a:gd name="T9" fmla="*/ 2147483647 h 149"/>
                <a:gd name="T10" fmla="*/ 2147483647 w 75"/>
                <a:gd name="T11" fmla="*/ 2147483647 h 149"/>
                <a:gd name="T12" fmla="*/ 2147483647 w 75"/>
                <a:gd name="T13" fmla="*/ 2147483647 h 149"/>
                <a:gd name="T14" fmla="*/ 0 w 75"/>
                <a:gd name="T15" fmla="*/ 2147483647 h 149"/>
                <a:gd name="T16" fmla="*/ 0 w 75"/>
                <a:gd name="T17" fmla="*/ 2147483647 h 149"/>
                <a:gd name="T18" fmla="*/ 0 w 75"/>
                <a:gd name="T19" fmla="*/ 2147483647 h 149"/>
                <a:gd name="T20" fmla="*/ 2147483647 w 75"/>
                <a:gd name="T21" fmla="*/ 2147483647 h 149"/>
                <a:gd name="T22" fmla="*/ 2147483647 w 75"/>
                <a:gd name="T23" fmla="*/ 2147483647 h 149"/>
                <a:gd name="T24" fmla="*/ 2147483647 w 75"/>
                <a:gd name="T25" fmla="*/ 2147483647 h 149"/>
                <a:gd name="T26" fmla="*/ 2147483647 w 75"/>
                <a:gd name="T27" fmla="*/ 2147483647 h 149"/>
                <a:gd name="T28" fmla="*/ 2147483647 w 75"/>
                <a:gd name="T29" fmla="*/ 2147483647 h 149"/>
                <a:gd name="T30" fmla="*/ 2147483647 w 75"/>
                <a:gd name="T31" fmla="*/ 2147483647 h 149"/>
                <a:gd name="T32" fmla="*/ 2147483647 w 75"/>
                <a:gd name="T33" fmla="*/ 2147483647 h 149"/>
                <a:gd name="T34" fmla="*/ 2147483647 w 75"/>
                <a:gd name="T35" fmla="*/ 2147483647 h 149"/>
                <a:gd name="T36" fmla="*/ 2147483647 w 75"/>
                <a:gd name="T37" fmla="*/ 2147483647 h 149"/>
                <a:gd name="T38" fmla="*/ 2147483647 w 75"/>
                <a:gd name="T39" fmla="*/ 2147483647 h 149"/>
                <a:gd name="T40" fmla="*/ 2147483647 w 75"/>
                <a:gd name="T41" fmla="*/ 2147483647 h 149"/>
                <a:gd name="T42" fmla="*/ 2147483647 w 75"/>
                <a:gd name="T43" fmla="*/ 2147483647 h 149"/>
                <a:gd name="T44" fmla="*/ 2147483647 w 75"/>
                <a:gd name="T45" fmla="*/ 2147483647 h 149"/>
                <a:gd name="T46" fmla="*/ 2147483647 w 75"/>
                <a:gd name="T47" fmla="*/ 2147483647 h 149"/>
                <a:gd name="T48" fmla="*/ 2147483647 w 75"/>
                <a:gd name="T49" fmla="*/ 2147483647 h 149"/>
                <a:gd name="T50" fmla="*/ 2147483647 w 75"/>
                <a:gd name="T51" fmla="*/ 2147483647 h 149"/>
                <a:gd name="T52" fmla="*/ 2147483647 w 75"/>
                <a:gd name="T53" fmla="*/ 2147483647 h 149"/>
                <a:gd name="T54" fmla="*/ 2147483647 w 75"/>
                <a:gd name="T55" fmla="*/ 2147483647 h 149"/>
                <a:gd name="T56" fmla="*/ 2147483647 w 75"/>
                <a:gd name="T57" fmla="*/ 2147483647 h 149"/>
                <a:gd name="T58" fmla="*/ 2147483647 w 75"/>
                <a:gd name="T59" fmla="*/ 2147483647 h 149"/>
                <a:gd name="T60" fmla="*/ 2147483647 w 75"/>
                <a:gd name="T61" fmla="*/ 2147483647 h 149"/>
                <a:gd name="T62" fmla="*/ 2147483647 w 75"/>
                <a:gd name="T63" fmla="*/ 2147483647 h 149"/>
                <a:gd name="T64" fmla="*/ 2147483647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72" name="Freeform 69"/>
            <p:cNvSpPr>
              <a:spLocks/>
            </p:cNvSpPr>
            <p:nvPr/>
          </p:nvSpPr>
          <p:spPr bwMode="auto">
            <a:xfrm>
              <a:off x="4500720" y="4122453"/>
              <a:ext cx="119063" cy="236537"/>
            </a:xfrm>
            <a:custGeom>
              <a:avLst/>
              <a:gdLst>
                <a:gd name="T0" fmla="*/ 2147483647 w 75"/>
                <a:gd name="T1" fmla="*/ 0 h 149"/>
                <a:gd name="T2" fmla="*/ 2147483647 w 75"/>
                <a:gd name="T3" fmla="*/ 2147483647 h 149"/>
                <a:gd name="T4" fmla="*/ 2147483647 w 75"/>
                <a:gd name="T5" fmla="*/ 2147483647 h 149"/>
                <a:gd name="T6" fmla="*/ 2147483647 w 75"/>
                <a:gd name="T7" fmla="*/ 2147483647 h 149"/>
                <a:gd name="T8" fmla="*/ 2147483647 w 75"/>
                <a:gd name="T9" fmla="*/ 2147483647 h 149"/>
                <a:gd name="T10" fmla="*/ 2147483647 w 75"/>
                <a:gd name="T11" fmla="*/ 2147483647 h 149"/>
                <a:gd name="T12" fmla="*/ 2147483647 w 75"/>
                <a:gd name="T13" fmla="*/ 2147483647 h 149"/>
                <a:gd name="T14" fmla="*/ 0 w 75"/>
                <a:gd name="T15" fmla="*/ 2147483647 h 149"/>
                <a:gd name="T16" fmla="*/ 0 w 75"/>
                <a:gd name="T17" fmla="*/ 2147483647 h 149"/>
                <a:gd name="T18" fmla="*/ 0 w 75"/>
                <a:gd name="T19" fmla="*/ 2147483647 h 149"/>
                <a:gd name="T20" fmla="*/ 2147483647 w 75"/>
                <a:gd name="T21" fmla="*/ 2147483647 h 149"/>
                <a:gd name="T22" fmla="*/ 2147483647 w 75"/>
                <a:gd name="T23" fmla="*/ 2147483647 h 149"/>
                <a:gd name="T24" fmla="*/ 2147483647 w 75"/>
                <a:gd name="T25" fmla="*/ 2147483647 h 149"/>
                <a:gd name="T26" fmla="*/ 2147483647 w 75"/>
                <a:gd name="T27" fmla="*/ 2147483647 h 149"/>
                <a:gd name="T28" fmla="*/ 2147483647 w 75"/>
                <a:gd name="T29" fmla="*/ 2147483647 h 149"/>
                <a:gd name="T30" fmla="*/ 2147483647 w 75"/>
                <a:gd name="T31" fmla="*/ 2147483647 h 149"/>
                <a:gd name="T32" fmla="*/ 2147483647 w 75"/>
                <a:gd name="T33" fmla="*/ 2147483647 h 149"/>
                <a:gd name="T34" fmla="*/ 2147483647 w 75"/>
                <a:gd name="T35" fmla="*/ 2147483647 h 149"/>
                <a:gd name="T36" fmla="*/ 2147483647 w 75"/>
                <a:gd name="T37" fmla="*/ 2147483647 h 149"/>
                <a:gd name="T38" fmla="*/ 2147483647 w 75"/>
                <a:gd name="T39" fmla="*/ 2147483647 h 149"/>
                <a:gd name="T40" fmla="*/ 2147483647 w 75"/>
                <a:gd name="T41" fmla="*/ 2147483647 h 149"/>
                <a:gd name="T42" fmla="*/ 2147483647 w 75"/>
                <a:gd name="T43" fmla="*/ 2147483647 h 149"/>
                <a:gd name="T44" fmla="*/ 2147483647 w 75"/>
                <a:gd name="T45" fmla="*/ 2147483647 h 149"/>
                <a:gd name="T46" fmla="*/ 2147483647 w 75"/>
                <a:gd name="T47" fmla="*/ 2147483647 h 149"/>
                <a:gd name="T48" fmla="*/ 2147483647 w 75"/>
                <a:gd name="T49" fmla="*/ 2147483647 h 149"/>
                <a:gd name="T50" fmla="*/ 2147483647 w 75"/>
                <a:gd name="T51" fmla="*/ 2147483647 h 149"/>
                <a:gd name="T52" fmla="*/ 2147483647 w 75"/>
                <a:gd name="T53" fmla="*/ 2147483647 h 149"/>
                <a:gd name="T54" fmla="*/ 2147483647 w 75"/>
                <a:gd name="T55" fmla="*/ 2147483647 h 149"/>
                <a:gd name="T56" fmla="*/ 2147483647 w 75"/>
                <a:gd name="T57" fmla="*/ 2147483647 h 149"/>
                <a:gd name="T58" fmla="*/ 2147483647 w 75"/>
                <a:gd name="T59" fmla="*/ 2147483647 h 149"/>
                <a:gd name="T60" fmla="*/ 2147483647 w 75"/>
                <a:gd name="T61" fmla="*/ 2147483647 h 149"/>
                <a:gd name="T62" fmla="*/ 2147483647 w 75"/>
                <a:gd name="T63" fmla="*/ 2147483647 h 149"/>
                <a:gd name="T64" fmla="*/ 2147483647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3" name="Freeform 70"/>
            <p:cNvSpPr>
              <a:spLocks/>
            </p:cNvSpPr>
            <p:nvPr/>
          </p:nvSpPr>
          <p:spPr bwMode="auto">
            <a:xfrm>
              <a:off x="3799045" y="3768440"/>
              <a:ext cx="1255713" cy="561975"/>
            </a:xfrm>
            <a:custGeom>
              <a:avLst/>
              <a:gdLst>
                <a:gd name="T0" fmla="*/ 2147483647 w 791"/>
                <a:gd name="T1" fmla="*/ 2147483647 h 354"/>
                <a:gd name="T2" fmla="*/ 2147483647 w 791"/>
                <a:gd name="T3" fmla="*/ 2147483647 h 354"/>
                <a:gd name="T4" fmla="*/ 2147483647 w 791"/>
                <a:gd name="T5" fmla="*/ 2147483647 h 354"/>
                <a:gd name="T6" fmla="*/ 2147483647 w 791"/>
                <a:gd name="T7" fmla="*/ 2147483647 h 354"/>
                <a:gd name="T8" fmla="*/ 2147483647 w 791"/>
                <a:gd name="T9" fmla="*/ 2147483647 h 354"/>
                <a:gd name="T10" fmla="*/ 2147483647 w 791"/>
                <a:gd name="T11" fmla="*/ 2147483647 h 354"/>
                <a:gd name="T12" fmla="*/ 2147483647 w 791"/>
                <a:gd name="T13" fmla="*/ 2147483647 h 354"/>
                <a:gd name="T14" fmla="*/ 2147483647 w 791"/>
                <a:gd name="T15" fmla="*/ 2147483647 h 354"/>
                <a:gd name="T16" fmla="*/ 2147483647 w 791"/>
                <a:gd name="T17" fmla="*/ 2147483647 h 354"/>
                <a:gd name="T18" fmla="*/ 2147483647 w 791"/>
                <a:gd name="T19" fmla="*/ 0 h 354"/>
                <a:gd name="T20" fmla="*/ 0 w 791"/>
                <a:gd name="T21" fmla="*/ 2147483647 h 354"/>
                <a:gd name="T22" fmla="*/ 2147483647 w 791"/>
                <a:gd name="T23" fmla="*/ 2147483647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74" name="Freeform 71"/>
            <p:cNvSpPr>
              <a:spLocks/>
            </p:cNvSpPr>
            <p:nvPr/>
          </p:nvSpPr>
          <p:spPr bwMode="auto">
            <a:xfrm>
              <a:off x="3799045" y="3768440"/>
              <a:ext cx="1255713" cy="561975"/>
            </a:xfrm>
            <a:custGeom>
              <a:avLst/>
              <a:gdLst>
                <a:gd name="T0" fmla="*/ 2147483647 w 791"/>
                <a:gd name="T1" fmla="*/ 2147483647 h 354"/>
                <a:gd name="T2" fmla="*/ 2147483647 w 791"/>
                <a:gd name="T3" fmla="*/ 2147483647 h 354"/>
                <a:gd name="T4" fmla="*/ 2147483647 w 791"/>
                <a:gd name="T5" fmla="*/ 2147483647 h 354"/>
                <a:gd name="T6" fmla="*/ 2147483647 w 791"/>
                <a:gd name="T7" fmla="*/ 2147483647 h 354"/>
                <a:gd name="T8" fmla="*/ 2147483647 w 791"/>
                <a:gd name="T9" fmla="*/ 2147483647 h 354"/>
                <a:gd name="T10" fmla="*/ 2147483647 w 791"/>
                <a:gd name="T11" fmla="*/ 2147483647 h 354"/>
                <a:gd name="T12" fmla="*/ 2147483647 w 791"/>
                <a:gd name="T13" fmla="*/ 2147483647 h 354"/>
                <a:gd name="T14" fmla="*/ 2147483647 w 791"/>
                <a:gd name="T15" fmla="*/ 2147483647 h 354"/>
                <a:gd name="T16" fmla="*/ 2147483647 w 791"/>
                <a:gd name="T17" fmla="*/ 2147483647 h 354"/>
                <a:gd name="T18" fmla="*/ 2147483647 w 791"/>
                <a:gd name="T19" fmla="*/ 0 h 354"/>
                <a:gd name="T20" fmla="*/ 0 w 791"/>
                <a:gd name="T21" fmla="*/ 2147483647 h 354"/>
                <a:gd name="T22" fmla="*/ 2147483647 w 791"/>
                <a:gd name="T23" fmla="*/ 2147483647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5" name="Freeform 72"/>
            <p:cNvSpPr>
              <a:spLocks/>
            </p:cNvSpPr>
            <p:nvPr/>
          </p:nvSpPr>
          <p:spPr bwMode="auto">
            <a:xfrm>
              <a:off x="3860958" y="3833528"/>
              <a:ext cx="1200150" cy="569912"/>
            </a:xfrm>
            <a:custGeom>
              <a:avLst/>
              <a:gdLst>
                <a:gd name="T0" fmla="*/ 0 w 756"/>
                <a:gd name="T1" fmla="*/ 2147483647 h 359"/>
                <a:gd name="T2" fmla="*/ 2147483647 w 756"/>
                <a:gd name="T3" fmla="*/ 2147483647 h 359"/>
                <a:gd name="T4" fmla="*/ 2147483647 w 756"/>
                <a:gd name="T5" fmla="*/ 2147483647 h 359"/>
                <a:gd name="T6" fmla="*/ 2147483647 w 756"/>
                <a:gd name="T7" fmla="*/ 2147483647 h 359"/>
                <a:gd name="T8" fmla="*/ 2147483647 w 756"/>
                <a:gd name="T9" fmla="*/ 2147483647 h 359"/>
                <a:gd name="T10" fmla="*/ 2147483647 w 756"/>
                <a:gd name="T11" fmla="*/ 2147483647 h 359"/>
                <a:gd name="T12" fmla="*/ 2147483647 w 756"/>
                <a:gd name="T13" fmla="*/ 2147483647 h 359"/>
                <a:gd name="T14" fmla="*/ 2147483647 w 756"/>
                <a:gd name="T15" fmla="*/ 2147483647 h 359"/>
                <a:gd name="T16" fmla="*/ 2147483647 w 756"/>
                <a:gd name="T17" fmla="*/ 2147483647 h 359"/>
                <a:gd name="T18" fmla="*/ 2147483647 w 756"/>
                <a:gd name="T19" fmla="*/ 2147483647 h 359"/>
                <a:gd name="T20" fmla="*/ 2147483647 w 756"/>
                <a:gd name="T21" fmla="*/ 0 h 359"/>
                <a:gd name="T22" fmla="*/ 0 w 756"/>
                <a:gd name="T23" fmla="*/ 2147483647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76" name="Freeform 73"/>
            <p:cNvSpPr>
              <a:spLocks/>
            </p:cNvSpPr>
            <p:nvPr/>
          </p:nvSpPr>
          <p:spPr bwMode="auto">
            <a:xfrm>
              <a:off x="3860958" y="3833528"/>
              <a:ext cx="1200150" cy="569912"/>
            </a:xfrm>
            <a:custGeom>
              <a:avLst/>
              <a:gdLst>
                <a:gd name="T0" fmla="*/ 0 w 756"/>
                <a:gd name="T1" fmla="*/ 2147483647 h 359"/>
                <a:gd name="T2" fmla="*/ 2147483647 w 756"/>
                <a:gd name="T3" fmla="*/ 2147483647 h 359"/>
                <a:gd name="T4" fmla="*/ 2147483647 w 756"/>
                <a:gd name="T5" fmla="*/ 2147483647 h 359"/>
                <a:gd name="T6" fmla="*/ 2147483647 w 756"/>
                <a:gd name="T7" fmla="*/ 2147483647 h 359"/>
                <a:gd name="T8" fmla="*/ 2147483647 w 756"/>
                <a:gd name="T9" fmla="*/ 2147483647 h 359"/>
                <a:gd name="T10" fmla="*/ 2147483647 w 756"/>
                <a:gd name="T11" fmla="*/ 2147483647 h 359"/>
                <a:gd name="T12" fmla="*/ 2147483647 w 756"/>
                <a:gd name="T13" fmla="*/ 2147483647 h 359"/>
                <a:gd name="T14" fmla="*/ 2147483647 w 756"/>
                <a:gd name="T15" fmla="*/ 2147483647 h 359"/>
                <a:gd name="T16" fmla="*/ 2147483647 w 756"/>
                <a:gd name="T17" fmla="*/ 2147483647 h 359"/>
                <a:gd name="T18" fmla="*/ 2147483647 w 756"/>
                <a:gd name="T19" fmla="*/ 2147483647 h 359"/>
                <a:gd name="T20" fmla="*/ 2147483647 w 756"/>
                <a:gd name="T21" fmla="*/ 0 h 359"/>
                <a:gd name="T22" fmla="*/ 0 w 756"/>
                <a:gd name="T23" fmla="*/ 2147483647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7" name="Freeform 74"/>
            <p:cNvSpPr>
              <a:spLocks/>
            </p:cNvSpPr>
            <p:nvPr/>
          </p:nvSpPr>
          <p:spPr bwMode="auto">
            <a:xfrm>
              <a:off x="2721133" y="2808003"/>
              <a:ext cx="1516062" cy="2579687"/>
            </a:xfrm>
            <a:custGeom>
              <a:avLst/>
              <a:gdLst>
                <a:gd name="T0" fmla="*/ 2147483647 w 955"/>
                <a:gd name="T1" fmla="*/ 2147483647 h 1626"/>
                <a:gd name="T2" fmla="*/ 2147483647 w 955"/>
                <a:gd name="T3" fmla="*/ 2147483647 h 1626"/>
                <a:gd name="T4" fmla="*/ 2147483647 w 955"/>
                <a:gd name="T5" fmla="*/ 2147483647 h 1626"/>
                <a:gd name="T6" fmla="*/ 2147483647 w 955"/>
                <a:gd name="T7" fmla="*/ 2147483647 h 1626"/>
                <a:gd name="T8" fmla="*/ 2147483647 w 955"/>
                <a:gd name="T9" fmla="*/ 2147483647 h 1626"/>
                <a:gd name="T10" fmla="*/ 2147483647 w 955"/>
                <a:gd name="T11" fmla="*/ 2147483647 h 1626"/>
                <a:gd name="T12" fmla="*/ 2147483647 w 955"/>
                <a:gd name="T13" fmla="*/ 2147483647 h 1626"/>
                <a:gd name="T14" fmla="*/ 2147483647 w 955"/>
                <a:gd name="T15" fmla="*/ 2147483647 h 1626"/>
                <a:gd name="T16" fmla="*/ 2147483647 w 955"/>
                <a:gd name="T17" fmla="*/ 2147483647 h 1626"/>
                <a:gd name="T18" fmla="*/ 2147483647 w 955"/>
                <a:gd name="T19" fmla="*/ 2147483647 h 1626"/>
                <a:gd name="T20" fmla="*/ 2147483647 w 955"/>
                <a:gd name="T21" fmla="*/ 2147483647 h 1626"/>
                <a:gd name="T22" fmla="*/ 2147483647 w 955"/>
                <a:gd name="T23" fmla="*/ 2147483647 h 1626"/>
                <a:gd name="T24" fmla="*/ 2147483647 w 955"/>
                <a:gd name="T25" fmla="*/ 2147483647 h 1626"/>
                <a:gd name="T26" fmla="*/ 2147483647 w 955"/>
                <a:gd name="T27" fmla="*/ 2147483647 h 1626"/>
                <a:gd name="T28" fmla="*/ 2147483647 w 955"/>
                <a:gd name="T29" fmla="*/ 2147483647 h 1626"/>
                <a:gd name="T30" fmla="*/ 2147483647 w 955"/>
                <a:gd name="T31" fmla="*/ 2147483647 h 1626"/>
                <a:gd name="T32" fmla="*/ 2147483647 w 955"/>
                <a:gd name="T33" fmla="*/ 2147483647 h 1626"/>
                <a:gd name="T34" fmla="*/ 2147483647 w 955"/>
                <a:gd name="T35" fmla="*/ 2147483647 h 1626"/>
                <a:gd name="T36" fmla="*/ 2147483647 w 955"/>
                <a:gd name="T37" fmla="*/ 2147483647 h 1626"/>
                <a:gd name="T38" fmla="*/ 2147483647 w 955"/>
                <a:gd name="T39" fmla="*/ 2147483647 h 1626"/>
                <a:gd name="T40" fmla="*/ 2147483647 w 955"/>
                <a:gd name="T41" fmla="*/ 2147483647 h 1626"/>
                <a:gd name="T42" fmla="*/ 2147483647 w 955"/>
                <a:gd name="T43" fmla="*/ 2147483647 h 1626"/>
                <a:gd name="T44" fmla="*/ 2147483647 w 955"/>
                <a:gd name="T45" fmla="*/ 2147483647 h 1626"/>
                <a:gd name="T46" fmla="*/ 2147483647 w 955"/>
                <a:gd name="T47" fmla="*/ 2147483647 h 1626"/>
                <a:gd name="T48" fmla="*/ 2147483647 w 955"/>
                <a:gd name="T49" fmla="*/ 2147483647 h 1626"/>
                <a:gd name="T50" fmla="*/ 2147483647 w 955"/>
                <a:gd name="T51" fmla="*/ 2147483647 h 1626"/>
                <a:gd name="T52" fmla="*/ 2147483647 w 955"/>
                <a:gd name="T53" fmla="*/ 2147483647 h 1626"/>
                <a:gd name="T54" fmla="*/ 2147483647 w 955"/>
                <a:gd name="T55" fmla="*/ 2147483647 h 1626"/>
                <a:gd name="T56" fmla="*/ 2147483647 w 955"/>
                <a:gd name="T57" fmla="*/ 2147483647 h 1626"/>
                <a:gd name="T58" fmla="*/ 2147483647 w 955"/>
                <a:gd name="T59" fmla="*/ 2147483647 h 1626"/>
                <a:gd name="T60" fmla="*/ 2147483647 w 955"/>
                <a:gd name="T61" fmla="*/ 2147483647 h 1626"/>
                <a:gd name="T62" fmla="*/ 2147483647 w 955"/>
                <a:gd name="T63" fmla="*/ 2147483647 h 1626"/>
                <a:gd name="T64" fmla="*/ 2147483647 w 955"/>
                <a:gd name="T65" fmla="*/ 2147483647 h 1626"/>
                <a:gd name="T66" fmla="*/ 2147483647 w 955"/>
                <a:gd name="T67" fmla="*/ 2147483647 h 1626"/>
                <a:gd name="T68" fmla="*/ 2147483647 w 955"/>
                <a:gd name="T69" fmla="*/ 2147483647 h 1626"/>
                <a:gd name="T70" fmla="*/ 2147483647 w 955"/>
                <a:gd name="T71" fmla="*/ 2147483647 h 1626"/>
                <a:gd name="T72" fmla="*/ 2147483647 w 955"/>
                <a:gd name="T73" fmla="*/ 2147483647 h 1626"/>
                <a:gd name="T74" fmla="*/ 2147483647 w 955"/>
                <a:gd name="T75" fmla="*/ 2147483647 h 1626"/>
                <a:gd name="T76" fmla="*/ 2147483647 w 955"/>
                <a:gd name="T77" fmla="*/ 2147483647 h 1626"/>
                <a:gd name="T78" fmla="*/ 2147483647 w 955"/>
                <a:gd name="T79" fmla="*/ 2147483647 h 1626"/>
                <a:gd name="T80" fmla="*/ 2147483647 w 955"/>
                <a:gd name="T81" fmla="*/ 2147483647 h 1626"/>
                <a:gd name="T82" fmla="*/ 2147483647 w 955"/>
                <a:gd name="T83" fmla="*/ 2147483647 h 1626"/>
                <a:gd name="T84" fmla="*/ 2147483647 w 955"/>
                <a:gd name="T85" fmla="*/ 2147483647 h 1626"/>
                <a:gd name="T86" fmla="*/ 2147483647 w 955"/>
                <a:gd name="T87" fmla="*/ 21474836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78" name="Freeform 75"/>
            <p:cNvSpPr>
              <a:spLocks/>
            </p:cNvSpPr>
            <p:nvPr/>
          </p:nvSpPr>
          <p:spPr bwMode="auto">
            <a:xfrm>
              <a:off x="2729070" y="2814353"/>
              <a:ext cx="1516063" cy="2581275"/>
            </a:xfrm>
            <a:custGeom>
              <a:avLst/>
              <a:gdLst>
                <a:gd name="T0" fmla="*/ 2147483647 w 955"/>
                <a:gd name="T1" fmla="*/ 2147483647 h 1626"/>
                <a:gd name="T2" fmla="*/ 2147483647 w 955"/>
                <a:gd name="T3" fmla="*/ 2147483647 h 1626"/>
                <a:gd name="T4" fmla="*/ 2147483647 w 955"/>
                <a:gd name="T5" fmla="*/ 2147483647 h 1626"/>
                <a:gd name="T6" fmla="*/ 2147483647 w 955"/>
                <a:gd name="T7" fmla="*/ 2147483647 h 1626"/>
                <a:gd name="T8" fmla="*/ 2147483647 w 955"/>
                <a:gd name="T9" fmla="*/ 2147483647 h 1626"/>
                <a:gd name="T10" fmla="*/ 2147483647 w 955"/>
                <a:gd name="T11" fmla="*/ 2147483647 h 1626"/>
                <a:gd name="T12" fmla="*/ 2147483647 w 955"/>
                <a:gd name="T13" fmla="*/ 2147483647 h 1626"/>
                <a:gd name="T14" fmla="*/ 2147483647 w 955"/>
                <a:gd name="T15" fmla="*/ 2147483647 h 1626"/>
                <a:gd name="T16" fmla="*/ 2147483647 w 955"/>
                <a:gd name="T17" fmla="*/ 2147483647 h 1626"/>
                <a:gd name="T18" fmla="*/ 2147483647 w 955"/>
                <a:gd name="T19" fmla="*/ 2147483647 h 1626"/>
                <a:gd name="T20" fmla="*/ 2147483647 w 955"/>
                <a:gd name="T21" fmla="*/ 2147483647 h 1626"/>
                <a:gd name="T22" fmla="*/ 2147483647 w 955"/>
                <a:gd name="T23" fmla="*/ 2147483647 h 1626"/>
                <a:gd name="T24" fmla="*/ 2147483647 w 955"/>
                <a:gd name="T25" fmla="*/ 2147483647 h 1626"/>
                <a:gd name="T26" fmla="*/ 2147483647 w 955"/>
                <a:gd name="T27" fmla="*/ 2147483647 h 1626"/>
                <a:gd name="T28" fmla="*/ 2147483647 w 955"/>
                <a:gd name="T29" fmla="*/ 2147483647 h 1626"/>
                <a:gd name="T30" fmla="*/ 2147483647 w 955"/>
                <a:gd name="T31" fmla="*/ 2147483647 h 1626"/>
                <a:gd name="T32" fmla="*/ 2147483647 w 955"/>
                <a:gd name="T33" fmla="*/ 2147483647 h 1626"/>
                <a:gd name="T34" fmla="*/ 2147483647 w 955"/>
                <a:gd name="T35" fmla="*/ 2147483647 h 1626"/>
                <a:gd name="T36" fmla="*/ 2147483647 w 955"/>
                <a:gd name="T37" fmla="*/ 2147483647 h 1626"/>
                <a:gd name="T38" fmla="*/ 2147483647 w 955"/>
                <a:gd name="T39" fmla="*/ 2147483647 h 1626"/>
                <a:gd name="T40" fmla="*/ 2147483647 w 955"/>
                <a:gd name="T41" fmla="*/ 2147483647 h 1626"/>
                <a:gd name="T42" fmla="*/ 2147483647 w 955"/>
                <a:gd name="T43" fmla="*/ 2147483647 h 1626"/>
                <a:gd name="T44" fmla="*/ 2147483647 w 955"/>
                <a:gd name="T45" fmla="*/ 2147483647 h 1626"/>
                <a:gd name="T46" fmla="*/ 2147483647 w 955"/>
                <a:gd name="T47" fmla="*/ 2147483647 h 1626"/>
                <a:gd name="T48" fmla="*/ 2147483647 w 955"/>
                <a:gd name="T49" fmla="*/ 2147483647 h 1626"/>
                <a:gd name="T50" fmla="*/ 2147483647 w 955"/>
                <a:gd name="T51" fmla="*/ 2147483647 h 1626"/>
                <a:gd name="T52" fmla="*/ 2147483647 w 955"/>
                <a:gd name="T53" fmla="*/ 2147483647 h 1626"/>
                <a:gd name="T54" fmla="*/ 2147483647 w 955"/>
                <a:gd name="T55" fmla="*/ 2147483647 h 1626"/>
                <a:gd name="T56" fmla="*/ 2147483647 w 955"/>
                <a:gd name="T57" fmla="*/ 2147483647 h 1626"/>
                <a:gd name="T58" fmla="*/ 2147483647 w 955"/>
                <a:gd name="T59" fmla="*/ 2147483647 h 1626"/>
                <a:gd name="T60" fmla="*/ 2147483647 w 955"/>
                <a:gd name="T61" fmla="*/ 2147483647 h 1626"/>
                <a:gd name="T62" fmla="*/ 2147483647 w 955"/>
                <a:gd name="T63" fmla="*/ 2147483647 h 1626"/>
                <a:gd name="T64" fmla="*/ 2147483647 w 955"/>
                <a:gd name="T65" fmla="*/ 2147483647 h 1626"/>
                <a:gd name="T66" fmla="*/ 2147483647 w 955"/>
                <a:gd name="T67" fmla="*/ 2147483647 h 1626"/>
                <a:gd name="T68" fmla="*/ 2147483647 w 955"/>
                <a:gd name="T69" fmla="*/ 2147483647 h 1626"/>
                <a:gd name="T70" fmla="*/ 2147483647 w 955"/>
                <a:gd name="T71" fmla="*/ 2147483647 h 1626"/>
                <a:gd name="T72" fmla="*/ 2147483647 w 955"/>
                <a:gd name="T73" fmla="*/ 2147483647 h 1626"/>
                <a:gd name="T74" fmla="*/ 2147483647 w 955"/>
                <a:gd name="T75" fmla="*/ 2147483647 h 1626"/>
                <a:gd name="T76" fmla="*/ 2147483647 w 955"/>
                <a:gd name="T77" fmla="*/ 2147483647 h 1626"/>
                <a:gd name="T78" fmla="*/ 2147483647 w 955"/>
                <a:gd name="T79" fmla="*/ 2147483647 h 1626"/>
                <a:gd name="T80" fmla="*/ 2147483647 w 955"/>
                <a:gd name="T81" fmla="*/ 2147483647 h 1626"/>
                <a:gd name="T82" fmla="*/ 2147483647 w 955"/>
                <a:gd name="T83" fmla="*/ 2147483647 h 1626"/>
                <a:gd name="T84" fmla="*/ 2147483647 w 955"/>
                <a:gd name="T85" fmla="*/ 2147483647 h 1626"/>
                <a:gd name="T86" fmla="*/ 2147483647 w 955"/>
                <a:gd name="T87" fmla="*/ 21474836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9" name="Freeform 76"/>
            <p:cNvSpPr>
              <a:spLocks/>
            </p:cNvSpPr>
            <p:nvPr/>
          </p:nvSpPr>
          <p:spPr bwMode="auto">
            <a:xfrm>
              <a:off x="4078445" y="2814353"/>
              <a:ext cx="566738" cy="2581275"/>
            </a:xfrm>
            <a:custGeom>
              <a:avLst/>
              <a:gdLst>
                <a:gd name="T0" fmla="*/ 2147483647 w 357"/>
                <a:gd name="T1" fmla="*/ 2147483647 h 1626"/>
                <a:gd name="T2" fmla="*/ 2147483647 w 357"/>
                <a:gd name="T3" fmla="*/ 2147483647 h 1626"/>
                <a:gd name="T4" fmla="*/ 2147483647 w 357"/>
                <a:gd name="T5" fmla="*/ 2147483647 h 1626"/>
                <a:gd name="T6" fmla="*/ 2147483647 w 357"/>
                <a:gd name="T7" fmla="*/ 2147483647 h 1626"/>
                <a:gd name="T8" fmla="*/ 2147483647 w 357"/>
                <a:gd name="T9" fmla="*/ 2147483647 h 1626"/>
                <a:gd name="T10" fmla="*/ 2147483647 w 357"/>
                <a:gd name="T11" fmla="*/ 2147483647 h 1626"/>
                <a:gd name="T12" fmla="*/ 2147483647 w 357"/>
                <a:gd name="T13" fmla="*/ 2147483647 h 1626"/>
                <a:gd name="T14" fmla="*/ 2147483647 w 357"/>
                <a:gd name="T15" fmla="*/ 2147483647 h 1626"/>
                <a:gd name="T16" fmla="*/ 2147483647 w 357"/>
                <a:gd name="T17" fmla="*/ 2147483647 h 1626"/>
                <a:gd name="T18" fmla="*/ 2147483647 w 357"/>
                <a:gd name="T19" fmla="*/ 2147483647 h 1626"/>
                <a:gd name="T20" fmla="*/ 2147483647 w 357"/>
                <a:gd name="T21" fmla="*/ 2147483647 h 1626"/>
                <a:gd name="T22" fmla="*/ 2147483647 w 357"/>
                <a:gd name="T23" fmla="*/ 2147483647 h 1626"/>
                <a:gd name="T24" fmla="*/ 2147483647 w 357"/>
                <a:gd name="T25" fmla="*/ 2147483647 h 1626"/>
                <a:gd name="T26" fmla="*/ 2147483647 w 357"/>
                <a:gd name="T27" fmla="*/ 2147483647 h 1626"/>
                <a:gd name="T28" fmla="*/ 2147483647 w 357"/>
                <a:gd name="T29" fmla="*/ 2147483647 h 1626"/>
                <a:gd name="T30" fmla="*/ 2147483647 w 357"/>
                <a:gd name="T31" fmla="*/ 2147483647 h 1626"/>
                <a:gd name="T32" fmla="*/ 2147483647 w 357"/>
                <a:gd name="T33" fmla="*/ 2147483647 h 1626"/>
                <a:gd name="T34" fmla="*/ 2147483647 w 357"/>
                <a:gd name="T35" fmla="*/ 2147483647 h 1626"/>
                <a:gd name="T36" fmla="*/ 2147483647 w 357"/>
                <a:gd name="T37" fmla="*/ 2147483647 h 1626"/>
                <a:gd name="T38" fmla="*/ 2147483647 w 357"/>
                <a:gd name="T39" fmla="*/ 2147483647 h 1626"/>
                <a:gd name="T40" fmla="*/ 2147483647 w 357"/>
                <a:gd name="T41" fmla="*/ 2147483647 h 1626"/>
                <a:gd name="T42" fmla="*/ 2147483647 w 357"/>
                <a:gd name="T43" fmla="*/ 2147483647 h 1626"/>
                <a:gd name="T44" fmla="*/ 2147483647 w 357"/>
                <a:gd name="T45" fmla="*/ 2147483647 h 1626"/>
                <a:gd name="T46" fmla="*/ 2147483647 w 357"/>
                <a:gd name="T47" fmla="*/ 2147483647 h 1626"/>
                <a:gd name="T48" fmla="*/ 2147483647 w 357"/>
                <a:gd name="T49" fmla="*/ 2147483647 h 1626"/>
                <a:gd name="T50" fmla="*/ 2147483647 w 357"/>
                <a:gd name="T51" fmla="*/ 2147483647 h 1626"/>
                <a:gd name="T52" fmla="*/ 2147483647 w 357"/>
                <a:gd name="T53" fmla="*/ 2147483647 h 1626"/>
                <a:gd name="T54" fmla="*/ 2147483647 w 357"/>
                <a:gd name="T55" fmla="*/ 2147483647 h 1626"/>
                <a:gd name="T56" fmla="*/ 2147483647 w 357"/>
                <a:gd name="T57" fmla="*/ 2147483647 h 1626"/>
                <a:gd name="T58" fmla="*/ 2147483647 w 357"/>
                <a:gd name="T59" fmla="*/ 2147483647 h 1626"/>
                <a:gd name="T60" fmla="*/ 2147483647 w 357"/>
                <a:gd name="T61" fmla="*/ 2147483647 h 1626"/>
                <a:gd name="T62" fmla="*/ 2147483647 w 357"/>
                <a:gd name="T63" fmla="*/ 2147483647 h 1626"/>
                <a:gd name="T64" fmla="*/ 2147483647 w 357"/>
                <a:gd name="T65" fmla="*/ 2147483647 h 1626"/>
                <a:gd name="T66" fmla="*/ 2147483647 w 357"/>
                <a:gd name="T67" fmla="*/ 2147483647 h 1626"/>
                <a:gd name="T68" fmla="*/ 2147483647 w 357"/>
                <a:gd name="T69" fmla="*/ 2147483647 h 1626"/>
                <a:gd name="T70" fmla="*/ 2147483647 w 357"/>
                <a:gd name="T71" fmla="*/ 2147483647 h 1626"/>
                <a:gd name="T72" fmla="*/ 2147483647 w 357"/>
                <a:gd name="T73" fmla="*/ 2147483647 h 1626"/>
                <a:gd name="T74" fmla="*/ 2147483647 w 357"/>
                <a:gd name="T75" fmla="*/ 2147483647 h 1626"/>
                <a:gd name="T76" fmla="*/ 2147483647 w 357"/>
                <a:gd name="T77" fmla="*/ 2147483647 h 1626"/>
                <a:gd name="T78" fmla="*/ 2147483647 w 357"/>
                <a:gd name="T79" fmla="*/ 2147483647 h 1626"/>
                <a:gd name="T80" fmla="*/ 2147483647 w 357"/>
                <a:gd name="T81" fmla="*/ 2147483647 h 1626"/>
                <a:gd name="T82" fmla="*/ 2147483647 w 357"/>
                <a:gd name="T83" fmla="*/ 2147483647 h 1626"/>
                <a:gd name="T84" fmla="*/ 2147483647 w 357"/>
                <a:gd name="T85" fmla="*/ 2147483647 h 1626"/>
                <a:gd name="T86" fmla="*/ 2147483647 w 357"/>
                <a:gd name="T87" fmla="*/ 2147483647 h 1626"/>
                <a:gd name="T88" fmla="*/ 2147483647 w 357"/>
                <a:gd name="T89" fmla="*/ 2147483647 h 1626"/>
                <a:gd name="T90" fmla="*/ 2147483647 w 357"/>
                <a:gd name="T91" fmla="*/ 2147483647 h 1626"/>
                <a:gd name="T92" fmla="*/ 2147483647 w 357"/>
                <a:gd name="T93" fmla="*/ 2147483647 h 1626"/>
                <a:gd name="T94" fmla="*/ 2147483647 w 357"/>
                <a:gd name="T95" fmla="*/ 2147483647 h 1626"/>
                <a:gd name="T96" fmla="*/ 2147483647 w 357"/>
                <a:gd name="T97" fmla="*/ 2147483647 h 1626"/>
                <a:gd name="T98" fmla="*/ 2147483647 w 357"/>
                <a:gd name="T99" fmla="*/ 2147483647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80" name="Freeform 77"/>
            <p:cNvSpPr>
              <a:spLocks/>
            </p:cNvSpPr>
            <p:nvPr/>
          </p:nvSpPr>
          <p:spPr bwMode="auto">
            <a:xfrm>
              <a:off x="4073683" y="2814353"/>
              <a:ext cx="566737" cy="2579687"/>
            </a:xfrm>
            <a:custGeom>
              <a:avLst/>
              <a:gdLst>
                <a:gd name="T0" fmla="*/ 2147483647 w 357"/>
                <a:gd name="T1" fmla="*/ 2147483647 h 1626"/>
                <a:gd name="T2" fmla="*/ 2147483647 w 357"/>
                <a:gd name="T3" fmla="*/ 2147483647 h 1626"/>
                <a:gd name="T4" fmla="*/ 2147483647 w 357"/>
                <a:gd name="T5" fmla="*/ 2147483647 h 1626"/>
                <a:gd name="T6" fmla="*/ 2147483647 w 357"/>
                <a:gd name="T7" fmla="*/ 2147483647 h 1626"/>
                <a:gd name="T8" fmla="*/ 2147483647 w 357"/>
                <a:gd name="T9" fmla="*/ 2147483647 h 1626"/>
                <a:gd name="T10" fmla="*/ 2147483647 w 357"/>
                <a:gd name="T11" fmla="*/ 2147483647 h 1626"/>
                <a:gd name="T12" fmla="*/ 2147483647 w 357"/>
                <a:gd name="T13" fmla="*/ 2147483647 h 1626"/>
                <a:gd name="T14" fmla="*/ 2147483647 w 357"/>
                <a:gd name="T15" fmla="*/ 2147483647 h 1626"/>
                <a:gd name="T16" fmla="*/ 2147483647 w 357"/>
                <a:gd name="T17" fmla="*/ 2147483647 h 1626"/>
                <a:gd name="T18" fmla="*/ 2147483647 w 357"/>
                <a:gd name="T19" fmla="*/ 2147483647 h 1626"/>
                <a:gd name="T20" fmla="*/ 2147483647 w 357"/>
                <a:gd name="T21" fmla="*/ 2147483647 h 1626"/>
                <a:gd name="T22" fmla="*/ 2147483647 w 357"/>
                <a:gd name="T23" fmla="*/ 2147483647 h 1626"/>
                <a:gd name="T24" fmla="*/ 2147483647 w 357"/>
                <a:gd name="T25" fmla="*/ 2147483647 h 1626"/>
                <a:gd name="T26" fmla="*/ 2147483647 w 357"/>
                <a:gd name="T27" fmla="*/ 2147483647 h 1626"/>
                <a:gd name="T28" fmla="*/ 2147483647 w 357"/>
                <a:gd name="T29" fmla="*/ 2147483647 h 1626"/>
                <a:gd name="T30" fmla="*/ 2147483647 w 357"/>
                <a:gd name="T31" fmla="*/ 2147483647 h 1626"/>
                <a:gd name="T32" fmla="*/ 2147483647 w 357"/>
                <a:gd name="T33" fmla="*/ 2147483647 h 1626"/>
                <a:gd name="T34" fmla="*/ 2147483647 w 357"/>
                <a:gd name="T35" fmla="*/ 2147483647 h 1626"/>
                <a:gd name="T36" fmla="*/ 2147483647 w 357"/>
                <a:gd name="T37" fmla="*/ 2147483647 h 1626"/>
                <a:gd name="T38" fmla="*/ 2147483647 w 357"/>
                <a:gd name="T39" fmla="*/ 2147483647 h 1626"/>
                <a:gd name="T40" fmla="*/ 2147483647 w 357"/>
                <a:gd name="T41" fmla="*/ 2147483647 h 1626"/>
                <a:gd name="T42" fmla="*/ 2147483647 w 357"/>
                <a:gd name="T43" fmla="*/ 2147483647 h 1626"/>
                <a:gd name="T44" fmla="*/ 2147483647 w 357"/>
                <a:gd name="T45" fmla="*/ 2147483647 h 1626"/>
                <a:gd name="T46" fmla="*/ 2147483647 w 357"/>
                <a:gd name="T47" fmla="*/ 2147483647 h 1626"/>
                <a:gd name="T48" fmla="*/ 2147483647 w 357"/>
                <a:gd name="T49" fmla="*/ 2147483647 h 1626"/>
                <a:gd name="T50" fmla="*/ 2147483647 w 357"/>
                <a:gd name="T51" fmla="*/ 2147483647 h 1626"/>
                <a:gd name="T52" fmla="*/ 2147483647 w 357"/>
                <a:gd name="T53" fmla="*/ 2147483647 h 1626"/>
                <a:gd name="T54" fmla="*/ 2147483647 w 357"/>
                <a:gd name="T55" fmla="*/ 2147483647 h 1626"/>
                <a:gd name="T56" fmla="*/ 2147483647 w 357"/>
                <a:gd name="T57" fmla="*/ 2147483647 h 1626"/>
                <a:gd name="T58" fmla="*/ 2147483647 w 357"/>
                <a:gd name="T59" fmla="*/ 2147483647 h 1626"/>
                <a:gd name="T60" fmla="*/ 2147483647 w 357"/>
                <a:gd name="T61" fmla="*/ 2147483647 h 1626"/>
                <a:gd name="T62" fmla="*/ 2147483647 w 357"/>
                <a:gd name="T63" fmla="*/ 2147483647 h 1626"/>
                <a:gd name="T64" fmla="*/ 2147483647 w 357"/>
                <a:gd name="T65" fmla="*/ 2147483647 h 1626"/>
                <a:gd name="T66" fmla="*/ 2147483647 w 357"/>
                <a:gd name="T67" fmla="*/ 2147483647 h 1626"/>
                <a:gd name="T68" fmla="*/ 2147483647 w 357"/>
                <a:gd name="T69" fmla="*/ 2147483647 h 1626"/>
                <a:gd name="T70" fmla="*/ 2147483647 w 357"/>
                <a:gd name="T71" fmla="*/ 2147483647 h 1626"/>
                <a:gd name="T72" fmla="*/ 2147483647 w 357"/>
                <a:gd name="T73" fmla="*/ 2147483647 h 1626"/>
                <a:gd name="T74" fmla="*/ 2147483647 w 357"/>
                <a:gd name="T75" fmla="*/ 2147483647 h 1626"/>
                <a:gd name="T76" fmla="*/ 2147483647 w 357"/>
                <a:gd name="T77" fmla="*/ 2147483647 h 1626"/>
                <a:gd name="T78" fmla="*/ 2147483647 w 357"/>
                <a:gd name="T79" fmla="*/ 2147483647 h 1626"/>
                <a:gd name="T80" fmla="*/ 2147483647 w 357"/>
                <a:gd name="T81" fmla="*/ 2147483647 h 1626"/>
                <a:gd name="T82" fmla="*/ 2147483647 w 357"/>
                <a:gd name="T83" fmla="*/ 2147483647 h 1626"/>
                <a:gd name="T84" fmla="*/ 2147483647 w 357"/>
                <a:gd name="T85" fmla="*/ 2147483647 h 1626"/>
                <a:gd name="T86" fmla="*/ 2147483647 w 357"/>
                <a:gd name="T87" fmla="*/ 2147483647 h 1626"/>
                <a:gd name="T88" fmla="*/ 2147483647 w 357"/>
                <a:gd name="T89" fmla="*/ 2147483647 h 1626"/>
                <a:gd name="T90" fmla="*/ 2147483647 w 357"/>
                <a:gd name="T91" fmla="*/ 2147483647 h 1626"/>
                <a:gd name="T92" fmla="*/ 2147483647 w 357"/>
                <a:gd name="T93" fmla="*/ 2147483647 h 1626"/>
                <a:gd name="T94" fmla="*/ 2147483647 w 357"/>
                <a:gd name="T95" fmla="*/ 2147483647 h 1626"/>
                <a:gd name="T96" fmla="*/ 2147483647 w 357"/>
                <a:gd name="T97" fmla="*/ 2147483647 h 1626"/>
                <a:gd name="T98" fmla="*/ 2147483647 w 357"/>
                <a:gd name="T99" fmla="*/ 2147483647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1" name="Freeform 78"/>
            <p:cNvSpPr>
              <a:spLocks/>
            </p:cNvSpPr>
            <p:nvPr/>
          </p:nvSpPr>
          <p:spPr bwMode="auto">
            <a:xfrm>
              <a:off x="3113245" y="3242978"/>
              <a:ext cx="776288" cy="1724025"/>
            </a:xfrm>
            <a:custGeom>
              <a:avLst/>
              <a:gdLst>
                <a:gd name="T0" fmla="*/ 2147483647 w 489"/>
                <a:gd name="T1" fmla="*/ 2147483647 h 1086"/>
                <a:gd name="T2" fmla="*/ 2147483647 w 489"/>
                <a:gd name="T3" fmla="*/ 2147483647 h 1086"/>
                <a:gd name="T4" fmla="*/ 2147483647 w 489"/>
                <a:gd name="T5" fmla="*/ 2147483647 h 1086"/>
                <a:gd name="T6" fmla="*/ 2147483647 w 489"/>
                <a:gd name="T7" fmla="*/ 2147483647 h 1086"/>
                <a:gd name="T8" fmla="*/ 2147483647 w 489"/>
                <a:gd name="T9" fmla="*/ 2147483647 h 1086"/>
                <a:gd name="T10" fmla="*/ 2147483647 w 489"/>
                <a:gd name="T11" fmla="*/ 2147483647 h 1086"/>
                <a:gd name="T12" fmla="*/ 2147483647 w 489"/>
                <a:gd name="T13" fmla="*/ 2147483647 h 1086"/>
                <a:gd name="T14" fmla="*/ 2147483647 w 489"/>
                <a:gd name="T15" fmla="*/ 2147483647 h 1086"/>
                <a:gd name="T16" fmla="*/ 2147483647 w 489"/>
                <a:gd name="T17" fmla="*/ 2147483647 h 1086"/>
                <a:gd name="T18" fmla="*/ 2147483647 w 489"/>
                <a:gd name="T19" fmla="*/ 2147483647 h 1086"/>
                <a:gd name="T20" fmla="*/ 2147483647 w 489"/>
                <a:gd name="T21" fmla="*/ 2147483647 h 1086"/>
                <a:gd name="T22" fmla="*/ 2147483647 w 489"/>
                <a:gd name="T23" fmla="*/ 2147483647 h 1086"/>
                <a:gd name="T24" fmla="*/ 2147483647 w 489"/>
                <a:gd name="T25" fmla="*/ 2147483647 h 1086"/>
                <a:gd name="T26" fmla="*/ 2147483647 w 489"/>
                <a:gd name="T27" fmla="*/ 2147483647 h 1086"/>
                <a:gd name="T28" fmla="*/ 2147483647 w 489"/>
                <a:gd name="T29" fmla="*/ 2147483647 h 1086"/>
                <a:gd name="T30" fmla="*/ 2147483647 w 489"/>
                <a:gd name="T31" fmla="*/ 2147483647 h 1086"/>
                <a:gd name="T32" fmla="*/ 2147483647 w 489"/>
                <a:gd name="T33" fmla="*/ 2147483647 h 1086"/>
                <a:gd name="T34" fmla="*/ 2147483647 w 489"/>
                <a:gd name="T35" fmla="*/ 2147483647 h 1086"/>
                <a:gd name="T36" fmla="*/ 2147483647 w 489"/>
                <a:gd name="T37" fmla="*/ 2147483647 h 1086"/>
                <a:gd name="T38" fmla="*/ 2147483647 w 489"/>
                <a:gd name="T39" fmla="*/ 2147483647 h 1086"/>
                <a:gd name="T40" fmla="*/ 2147483647 w 489"/>
                <a:gd name="T41" fmla="*/ 2147483647 h 1086"/>
                <a:gd name="T42" fmla="*/ 2147483647 w 489"/>
                <a:gd name="T43" fmla="*/ 2147483647 h 1086"/>
                <a:gd name="T44" fmla="*/ 2147483647 w 489"/>
                <a:gd name="T45" fmla="*/ 2147483647 h 1086"/>
                <a:gd name="T46" fmla="*/ 2147483647 w 489"/>
                <a:gd name="T47" fmla="*/ 2147483647 h 1086"/>
                <a:gd name="T48" fmla="*/ 2147483647 w 489"/>
                <a:gd name="T49" fmla="*/ 2147483647 h 1086"/>
                <a:gd name="T50" fmla="*/ 2147483647 w 489"/>
                <a:gd name="T51" fmla="*/ 2147483647 h 1086"/>
                <a:gd name="T52" fmla="*/ 2147483647 w 489"/>
                <a:gd name="T53" fmla="*/ 2147483647 h 1086"/>
                <a:gd name="T54" fmla="*/ 2147483647 w 489"/>
                <a:gd name="T55" fmla="*/ 2147483647 h 1086"/>
                <a:gd name="T56" fmla="*/ 2147483647 w 489"/>
                <a:gd name="T57" fmla="*/ 2147483647 h 1086"/>
                <a:gd name="T58" fmla="*/ 2147483647 w 489"/>
                <a:gd name="T59" fmla="*/ 2147483647 h 1086"/>
                <a:gd name="T60" fmla="*/ 2147483647 w 489"/>
                <a:gd name="T61" fmla="*/ 2147483647 h 1086"/>
                <a:gd name="T62" fmla="*/ 2147483647 w 489"/>
                <a:gd name="T63" fmla="*/ 2147483647 h 1086"/>
                <a:gd name="T64" fmla="*/ 2147483647 w 489"/>
                <a:gd name="T65" fmla="*/ 2147483647 h 1086"/>
                <a:gd name="T66" fmla="*/ 2147483647 w 489"/>
                <a:gd name="T67" fmla="*/ 2147483647 h 1086"/>
                <a:gd name="T68" fmla="*/ 2147483647 w 489"/>
                <a:gd name="T69" fmla="*/ 2147483647 h 1086"/>
                <a:gd name="T70" fmla="*/ 2147483647 w 489"/>
                <a:gd name="T71" fmla="*/ 2147483647 h 1086"/>
                <a:gd name="T72" fmla="*/ 2147483647 w 489"/>
                <a:gd name="T73" fmla="*/ 2147483647 h 1086"/>
                <a:gd name="T74" fmla="*/ 2147483647 w 489"/>
                <a:gd name="T75" fmla="*/ 2147483647 h 1086"/>
                <a:gd name="T76" fmla="*/ 2147483647 w 489"/>
                <a:gd name="T77" fmla="*/ 2147483647 h 1086"/>
                <a:gd name="T78" fmla="*/ 2147483647 w 489"/>
                <a:gd name="T79" fmla="*/ 2147483647 h 1086"/>
                <a:gd name="T80" fmla="*/ 2147483647 w 489"/>
                <a:gd name="T81" fmla="*/ 2147483647 h 1086"/>
                <a:gd name="T82" fmla="*/ 2147483647 w 489"/>
                <a:gd name="T83" fmla="*/ 2147483647 h 1086"/>
                <a:gd name="T84" fmla="*/ 2147483647 w 489"/>
                <a:gd name="T85" fmla="*/ 0 h 1086"/>
                <a:gd name="T86" fmla="*/ 2147483647 w 489"/>
                <a:gd name="T87" fmla="*/ 2147483647 h 1086"/>
                <a:gd name="T88" fmla="*/ 2147483647 w 489"/>
                <a:gd name="T89" fmla="*/ 2147483647 h 1086"/>
                <a:gd name="T90" fmla="*/ 2147483647 w 489"/>
                <a:gd name="T91" fmla="*/ 2147483647 h 1086"/>
                <a:gd name="T92" fmla="*/ 2147483647 w 489"/>
                <a:gd name="T93" fmla="*/ 2147483647 h 1086"/>
                <a:gd name="T94" fmla="*/ 2147483647 w 489"/>
                <a:gd name="T95" fmla="*/ 2147483647 h 1086"/>
                <a:gd name="T96" fmla="*/ 2147483647 w 489"/>
                <a:gd name="T97" fmla="*/ 2147483647 h 1086"/>
                <a:gd name="T98" fmla="*/ 2147483647 w 489"/>
                <a:gd name="T99" fmla="*/ 2147483647 h 1086"/>
                <a:gd name="T100" fmla="*/ 2147483647 w 489"/>
                <a:gd name="T101" fmla="*/ 2147483647 h 1086"/>
                <a:gd name="T102" fmla="*/ 2147483647 w 489"/>
                <a:gd name="T103" fmla="*/ 2147483647 h 1086"/>
                <a:gd name="T104" fmla="*/ 2147483647 w 489"/>
                <a:gd name="T105" fmla="*/ 2147483647 h 1086"/>
                <a:gd name="T106" fmla="*/ 2147483647 w 489"/>
                <a:gd name="T107" fmla="*/ 2147483647 h 1086"/>
                <a:gd name="T108" fmla="*/ 2147483647 w 489"/>
                <a:gd name="T109" fmla="*/ 2147483647 h 1086"/>
                <a:gd name="T110" fmla="*/ 2147483647 w 489"/>
                <a:gd name="T111" fmla="*/ 2147483647 h 1086"/>
                <a:gd name="T112" fmla="*/ 2147483647 w 489"/>
                <a:gd name="T113" fmla="*/ 2147483647 h 1086"/>
                <a:gd name="T114" fmla="*/ 2147483647 w 489"/>
                <a:gd name="T115" fmla="*/ 2147483647 h 1086"/>
                <a:gd name="T116" fmla="*/ 2147483647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82" name="Freeform 79"/>
            <p:cNvSpPr>
              <a:spLocks/>
            </p:cNvSpPr>
            <p:nvPr/>
          </p:nvSpPr>
          <p:spPr bwMode="auto">
            <a:xfrm>
              <a:off x="3605370" y="4155790"/>
              <a:ext cx="284163" cy="393700"/>
            </a:xfrm>
            <a:custGeom>
              <a:avLst/>
              <a:gdLst>
                <a:gd name="T0" fmla="*/ 2147483647 w 179"/>
                <a:gd name="T1" fmla="*/ 2147483647 h 248"/>
                <a:gd name="T2" fmla="*/ 2147483647 w 179"/>
                <a:gd name="T3" fmla="*/ 2147483647 h 248"/>
                <a:gd name="T4" fmla="*/ 2147483647 w 179"/>
                <a:gd name="T5" fmla="*/ 2147483647 h 248"/>
                <a:gd name="T6" fmla="*/ 2147483647 w 179"/>
                <a:gd name="T7" fmla="*/ 2147483647 h 248"/>
                <a:gd name="T8" fmla="*/ 2147483647 w 179"/>
                <a:gd name="T9" fmla="*/ 2147483647 h 248"/>
                <a:gd name="T10" fmla="*/ 2147483647 w 179"/>
                <a:gd name="T11" fmla="*/ 2147483647 h 248"/>
                <a:gd name="T12" fmla="*/ 2147483647 w 179"/>
                <a:gd name="T13" fmla="*/ 2147483647 h 248"/>
                <a:gd name="T14" fmla="*/ 0 w 179"/>
                <a:gd name="T15" fmla="*/ 2147483647 h 248"/>
                <a:gd name="T16" fmla="*/ 0 w 179"/>
                <a:gd name="T17" fmla="*/ 2147483647 h 248"/>
                <a:gd name="T18" fmla="*/ 2147483647 w 179"/>
                <a:gd name="T19" fmla="*/ 2147483647 h 248"/>
                <a:gd name="T20" fmla="*/ 2147483647 w 179"/>
                <a:gd name="T21" fmla="*/ 2147483647 h 248"/>
                <a:gd name="T22" fmla="*/ 2147483647 w 179"/>
                <a:gd name="T23" fmla="*/ 2147483647 h 248"/>
                <a:gd name="T24" fmla="*/ 2147483647 w 179"/>
                <a:gd name="T25" fmla="*/ 2147483647 h 248"/>
                <a:gd name="T26" fmla="*/ 2147483647 w 179"/>
                <a:gd name="T27" fmla="*/ 2147483647 h 248"/>
                <a:gd name="T28" fmla="*/ 2147483647 w 179"/>
                <a:gd name="T29" fmla="*/ 2147483647 h 248"/>
                <a:gd name="T30" fmla="*/ 2147483647 w 179"/>
                <a:gd name="T31" fmla="*/ 2147483647 h 248"/>
                <a:gd name="T32" fmla="*/ 2147483647 w 179"/>
                <a:gd name="T33" fmla="*/ 2147483647 h 248"/>
                <a:gd name="T34" fmla="*/ 2147483647 w 179"/>
                <a:gd name="T35" fmla="*/ 2147483647 h 248"/>
                <a:gd name="T36" fmla="*/ 2147483647 w 179"/>
                <a:gd name="T37" fmla="*/ 2147483647 h 248"/>
                <a:gd name="T38" fmla="*/ 2147483647 w 179"/>
                <a:gd name="T39" fmla="*/ 2147483647 h 248"/>
                <a:gd name="T40" fmla="*/ 2147483647 w 179"/>
                <a:gd name="T41" fmla="*/ 2147483647 h 248"/>
                <a:gd name="T42" fmla="*/ 2147483647 w 179"/>
                <a:gd name="T43" fmla="*/ 2147483647 h 248"/>
                <a:gd name="T44" fmla="*/ 2147483647 w 179"/>
                <a:gd name="T45" fmla="*/ 2147483647 h 248"/>
                <a:gd name="T46" fmla="*/ 2147483647 w 179"/>
                <a:gd name="T47" fmla="*/ 2147483647 h 248"/>
                <a:gd name="T48" fmla="*/ 2147483647 w 179"/>
                <a:gd name="T49" fmla="*/ 2147483647 h 248"/>
                <a:gd name="T50" fmla="*/ 2147483647 w 179"/>
                <a:gd name="T51" fmla="*/ 2147483647 h 248"/>
                <a:gd name="T52" fmla="*/ 2147483647 w 179"/>
                <a:gd name="T53" fmla="*/ 2147483647 h 248"/>
                <a:gd name="T54" fmla="*/ 2147483647 w 179"/>
                <a:gd name="T55" fmla="*/ 2147483647 h 248"/>
                <a:gd name="T56" fmla="*/ 2147483647 w 179"/>
                <a:gd name="T57" fmla="*/ 2147483647 h 248"/>
                <a:gd name="T58" fmla="*/ 2147483647 w 179"/>
                <a:gd name="T59" fmla="*/ 2147483647 h 248"/>
                <a:gd name="T60" fmla="*/ 2147483647 w 179"/>
                <a:gd name="T61" fmla="*/ 2147483647 h 248"/>
                <a:gd name="T62" fmla="*/ 2147483647 w 179"/>
                <a:gd name="T63" fmla="*/ 2147483647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3" name="Freeform 80"/>
            <p:cNvSpPr>
              <a:spLocks/>
            </p:cNvSpPr>
            <p:nvPr/>
          </p:nvSpPr>
          <p:spPr bwMode="auto">
            <a:xfrm>
              <a:off x="3118008" y="4600290"/>
              <a:ext cx="265112" cy="366713"/>
            </a:xfrm>
            <a:custGeom>
              <a:avLst/>
              <a:gdLst>
                <a:gd name="T0" fmla="*/ 2147483647 w 167"/>
                <a:gd name="T1" fmla="*/ 2147483647 h 231"/>
                <a:gd name="T2" fmla="*/ 2147483647 w 167"/>
                <a:gd name="T3" fmla="*/ 2147483647 h 231"/>
                <a:gd name="T4" fmla="*/ 2147483647 w 167"/>
                <a:gd name="T5" fmla="*/ 2147483647 h 231"/>
                <a:gd name="T6" fmla="*/ 2147483647 w 167"/>
                <a:gd name="T7" fmla="*/ 2147483647 h 231"/>
                <a:gd name="T8" fmla="*/ 2147483647 w 167"/>
                <a:gd name="T9" fmla="*/ 2147483647 h 231"/>
                <a:gd name="T10" fmla="*/ 2147483647 w 167"/>
                <a:gd name="T11" fmla="*/ 2147483647 h 231"/>
                <a:gd name="T12" fmla="*/ 2147483647 w 167"/>
                <a:gd name="T13" fmla="*/ 2147483647 h 231"/>
                <a:gd name="T14" fmla="*/ 0 w 167"/>
                <a:gd name="T15" fmla="*/ 2147483647 h 231"/>
                <a:gd name="T16" fmla="*/ 0 w 167"/>
                <a:gd name="T17" fmla="*/ 2147483647 h 231"/>
                <a:gd name="T18" fmla="*/ 2147483647 w 167"/>
                <a:gd name="T19" fmla="*/ 2147483647 h 231"/>
                <a:gd name="T20" fmla="*/ 2147483647 w 167"/>
                <a:gd name="T21" fmla="*/ 2147483647 h 231"/>
                <a:gd name="T22" fmla="*/ 2147483647 w 167"/>
                <a:gd name="T23" fmla="*/ 2147483647 h 231"/>
                <a:gd name="T24" fmla="*/ 2147483647 w 167"/>
                <a:gd name="T25" fmla="*/ 2147483647 h 231"/>
                <a:gd name="T26" fmla="*/ 2147483647 w 167"/>
                <a:gd name="T27" fmla="*/ 2147483647 h 231"/>
                <a:gd name="T28" fmla="*/ 2147483647 w 167"/>
                <a:gd name="T29" fmla="*/ 2147483647 h 231"/>
                <a:gd name="T30" fmla="*/ 2147483647 w 167"/>
                <a:gd name="T31" fmla="*/ 2147483647 h 231"/>
                <a:gd name="T32" fmla="*/ 2147483647 w 167"/>
                <a:gd name="T33" fmla="*/ 2147483647 h 231"/>
                <a:gd name="T34" fmla="*/ 2147483647 w 167"/>
                <a:gd name="T35" fmla="*/ 2147483647 h 231"/>
                <a:gd name="T36" fmla="*/ 2147483647 w 167"/>
                <a:gd name="T37" fmla="*/ 2147483647 h 231"/>
                <a:gd name="T38" fmla="*/ 2147483647 w 167"/>
                <a:gd name="T39" fmla="*/ 2147483647 h 231"/>
                <a:gd name="T40" fmla="*/ 2147483647 w 167"/>
                <a:gd name="T41" fmla="*/ 2147483647 h 231"/>
                <a:gd name="T42" fmla="*/ 2147483647 w 167"/>
                <a:gd name="T43" fmla="*/ 2147483647 h 231"/>
                <a:gd name="T44" fmla="*/ 2147483647 w 167"/>
                <a:gd name="T45" fmla="*/ 2147483647 h 231"/>
                <a:gd name="T46" fmla="*/ 2147483647 w 167"/>
                <a:gd name="T47" fmla="*/ 2147483647 h 231"/>
                <a:gd name="T48" fmla="*/ 2147483647 w 167"/>
                <a:gd name="T49" fmla="*/ 2147483647 h 231"/>
                <a:gd name="T50" fmla="*/ 2147483647 w 167"/>
                <a:gd name="T51" fmla="*/ 2147483647 h 231"/>
                <a:gd name="T52" fmla="*/ 2147483647 w 167"/>
                <a:gd name="T53" fmla="*/ 2147483647 h 231"/>
                <a:gd name="T54" fmla="*/ 2147483647 w 167"/>
                <a:gd name="T55" fmla="*/ 2147483647 h 231"/>
                <a:gd name="T56" fmla="*/ 2147483647 w 167"/>
                <a:gd name="T57" fmla="*/ 2147483647 h 231"/>
                <a:gd name="T58" fmla="*/ 2147483647 w 167"/>
                <a:gd name="T59" fmla="*/ 2147483647 h 231"/>
                <a:gd name="T60" fmla="*/ 2147483647 w 167"/>
                <a:gd name="T61" fmla="*/ 2147483647 h 231"/>
                <a:gd name="T62" fmla="*/ 2147483647 w 167"/>
                <a:gd name="T63" fmla="*/ 2147483647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4" name="Freeform 81"/>
            <p:cNvSpPr>
              <a:spLocks/>
            </p:cNvSpPr>
            <p:nvPr/>
          </p:nvSpPr>
          <p:spPr bwMode="auto">
            <a:xfrm>
              <a:off x="3113245" y="3758915"/>
              <a:ext cx="215900" cy="303213"/>
            </a:xfrm>
            <a:custGeom>
              <a:avLst/>
              <a:gdLst>
                <a:gd name="T0" fmla="*/ 2147483647 w 136"/>
                <a:gd name="T1" fmla="*/ 0 h 191"/>
                <a:gd name="T2" fmla="*/ 2147483647 w 136"/>
                <a:gd name="T3" fmla="*/ 0 h 191"/>
                <a:gd name="T4" fmla="*/ 2147483647 w 136"/>
                <a:gd name="T5" fmla="*/ 2147483647 h 191"/>
                <a:gd name="T6" fmla="*/ 2147483647 w 136"/>
                <a:gd name="T7" fmla="*/ 2147483647 h 191"/>
                <a:gd name="T8" fmla="*/ 2147483647 w 136"/>
                <a:gd name="T9" fmla="*/ 2147483647 h 191"/>
                <a:gd name="T10" fmla="*/ 2147483647 w 136"/>
                <a:gd name="T11" fmla="*/ 2147483647 h 191"/>
                <a:gd name="T12" fmla="*/ 2147483647 w 136"/>
                <a:gd name="T13" fmla="*/ 2147483647 h 191"/>
                <a:gd name="T14" fmla="*/ 2147483647 w 136"/>
                <a:gd name="T15" fmla="*/ 2147483647 h 191"/>
                <a:gd name="T16" fmla="*/ 2147483647 w 136"/>
                <a:gd name="T17" fmla="*/ 2147483647 h 191"/>
                <a:gd name="T18" fmla="*/ 2147483647 w 136"/>
                <a:gd name="T19" fmla="*/ 2147483647 h 191"/>
                <a:gd name="T20" fmla="*/ 0 w 136"/>
                <a:gd name="T21" fmla="*/ 2147483647 h 191"/>
                <a:gd name="T22" fmla="*/ 2147483647 w 136"/>
                <a:gd name="T23" fmla="*/ 2147483647 h 191"/>
                <a:gd name="T24" fmla="*/ 2147483647 w 136"/>
                <a:gd name="T25" fmla="*/ 2147483647 h 191"/>
                <a:gd name="T26" fmla="*/ 2147483647 w 136"/>
                <a:gd name="T27" fmla="*/ 2147483647 h 191"/>
                <a:gd name="T28" fmla="*/ 2147483647 w 136"/>
                <a:gd name="T29" fmla="*/ 2147483647 h 191"/>
                <a:gd name="T30" fmla="*/ 2147483647 w 136"/>
                <a:gd name="T31" fmla="*/ 2147483647 h 191"/>
                <a:gd name="T32" fmla="*/ 2147483647 w 136"/>
                <a:gd name="T33" fmla="*/ 2147483647 h 191"/>
                <a:gd name="T34" fmla="*/ 2147483647 w 136"/>
                <a:gd name="T35" fmla="*/ 2147483647 h 191"/>
                <a:gd name="T36" fmla="*/ 2147483647 w 136"/>
                <a:gd name="T37" fmla="*/ 2147483647 h 191"/>
                <a:gd name="T38" fmla="*/ 2147483647 w 136"/>
                <a:gd name="T39" fmla="*/ 2147483647 h 191"/>
                <a:gd name="T40" fmla="*/ 2147483647 w 136"/>
                <a:gd name="T41" fmla="*/ 2147483647 h 191"/>
                <a:gd name="T42" fmla="*/ 2147483647 w 136"/>
                <a:gd name="T43" fmla="*/ 2147483647 h 191"/>
                <a:gd name="T44" fmla="*/ 2147483647 w 136"/>
                <a:gd name="T45" fmla="*/ 2147483647 h 191"/>
                <a:gd name="T46" fmla="*/ 2147483647 w 136"/>
                <a:gd name="T47" fmla="*/ 2147483647 h 191"/>
                <a:gd name="T48" fmla="*/ 2147483647 w 136"/>
                <a:gd name="T49" fmla="*/ 2147483647 h 191"/>
                <a:gd name="T50" fmla="*/ 2147483647 w 136"/>
                <a:gd name="T51" fmla="*/ 2147483647 h 191"/>
                <a:gd name="T52" fmla="*/ 2147483647 w 136"/>
                <a:gd name="T53" fmla="*/ 2147483647 h 191"/>
                <a:gd name="T54" fmla="*/ 2147483647 w 136"/>
                <a:gd name="T55" fmla="*/ 2147483647 h 191"/>
                <a:gd name="T56" fmla="*/ 2147483647 w 136"/>
                <a:gd name="T57" fmla="*/ 2147483647 h 191"/>
                <a:gd name="T58" fmla="*/ 2147483647 w 136"/>
                <a:gd name="T59" fmla="*/ 2147483647 h 191"/>
                <a:gd name="T60" fmla="*/ 2147483647 w 136"/>
                <a:gd name="T61" fmla="*/ 2147483647 h 191"/>
                <a:gd name="T62" fmla="*/ 2147483647 w 136"/>
                <a:gd name="T63" fmla="*/ 2147483647 h 191"/>
                <a:gd name="T64" fmla="*/ 2147483647 w 136"/>
                <a:gd name="T65" fmla="*/ 2147483647 h 191"/>
                <a:gd name="T66" fmla="*/ 2147483647 w 136"/>
                <a:gd name="T67" fmla="*/ 2147483647 h 191"/>
                <a:gd name="T68" fmla="*/ 2147483647 w 136"/>
                <a:gd name="T69" fmla="*/ 2147483647 h 191"/>
                <a:gd name="T70" fmla="*/ 2147483647 w 136"/>
                <a:gd name="T71" fmla="*/ 2147483647 h 191"/>
                <a:gd name="T72" fmla="*/ 2147483647 w 136"/>
                <a:gd name="T73" fmla="*/ 2147483647 h 191"/>
                <a:gd name="T74" fmla="*/ 2147483647 w 136"/>
                <a:gd name="T75" fmla="*/ 2147483647 h 191"/>
                <a:gd name="T76" fmla="*/ 2147483647 w 136"/>
                <a:gd name="T77" fmla="*/ 2147483647 h 191"/>
                <a:gd name="T78" fmla="*/ 2147483647 w 136"/>
                <a:gd name="T79" fmla="*/ 0 h 191"/>
                <a:gd name="T80" fmla="*/ 2147483647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5" name="Freeform 82"/>
            <p:cNvSpPr>
              <a:spLocks/>
            </p:cNvSpPr>
            <p:nvPr/>
          </p:nvSpPr>
          <p:spPr bwMode="auto">
            <a:xfrm>
              <a:off x="3521233" y="3242978"/>
              <a:ext cx="312737" cy="434975"/>
            </a:xfrm>
            <a:custGeom>
              <a:avLst/>
              <a:gdLst>
                <a:gd name="T0" fmla="*/ 2147483647 w 197"/>
                <a:gd name="T1" fmla="*/ 0 h 274"/>
                <a:gd name="T2" fmla="*/ 2147483647 w 197"/>
                <a:gd name="T3" fmla="*/ 2147483647 h 274"/>
                <a:gd name="T4" fmla="*/ 2147483647 w 197"/>
                <a:gd name="T5" fmla="*/ 2147483647 h 274"/>
                <a:gd name="T6" fmla="*/ 2147483647 w 197"/>
                <a:gd name="T7" fmla="*/ 2147483647 h 274"/>
                <a:gd name="T8" fmla="*/ 2147483647 w 197"/>
                <a:gd name="T9" fmla="*/ 2147483647 h 274"/>
                <a:gd name="T10" fmla="*/ 2147483647 w 197"/>
                <a:gd name="T11" fmla="*/ 2147483647 h 274"/>
                <a:gd name="T12" fmla="*/ 2147483647 w 197"/>
                <a:gd name="T13" fmla="*/ 2147483647 h 274"/>
                <a:gd name="T14" fmla="*/ 2147483647 w 197"/>
                <a:gd name="T15" fmla="*/ 2147483647 h 274"/>
                <a:gd name="T16" fmla="*/ 2147483647 w 197"/>
                <a:gd name="T17" fmla="*/ 2147483647 h 274"/>
                <a:gd name="T18" fmla="*/ 2147483647 w 197"/>
                <a:gd name="T19" fmla="*/ 2147483647 h 274"/>
                <a:gd name="T20" fmla="*/ 2147483647 w 197"/>
                <a:gd name="T21" fmla="*/ 2147483647 h 274"/>
                <a:gd name="T22" fmla="*/ 2147483647 w 197"/>
                <a:gd name="T23" fmla="*/ 2147483647 h 274"/>
                <a:gd name="T24" fmla="*/ 2147483647 w 197"/>
                <a:gd name="T25" fmla="*/ 2147483647 h 274"/>
                <a:gd name="T26" fmla="*/ 2147483647 w 197"/>
                <a:gd name="T27" fmla="*/ 2147483647 h 274"/>
                <a:gd name="T28" fmla="*/ 2147483647 w 197"/>
                <a:gd name="T29" fmla="*/ 2147483647 h 274"/>
                <a:gd name="T30" fmla="*/ 2147483647 w 197"/>
                <a:gd name="T31" fmla="*/ 2147483647 h 274"/>
                <a:gd name="T32" fmla="*/ 2147483647 w 197"/>
                <a:gd name="T33" fmla="*/ 2147483647 h 274"/>
                <a:gd name="T34" fmla="*/ 2147483647 w 197"/>
                <a:gd name="T35" fmla="*/ 2147483647 h 274"/>
                <a:gd name="T36" fmla="*/ 2147483647 w 197"/>
                <a:gd name="T37" fmla="*/ 2147483647 h 274"/>
                <a:gd name="T38" fmla="*/ 2147483647 w 197"/>
                <a:gd name="T39" fmla="*/ 2147483647 h 274"/>
                <a:gd name="T40" fmla="*/ 2147483647 w 197"/>
                <a:gd name="T41" fmla="*/ 2147483647 h 274"/>
                <a:gd name="T42" fmla="*/ 2147483647 w 197"/>
                <a:gd name="T43" fmla="*/ 2147483647 h 274"/>
                <a:gd name="T44" fmla="*/ 2147483647 w 197"/>
                <a:gd name="T45" fmla="*/ 2147483647 h 274"/>
                <a:gd name="T46" fmla="*/ 2147483647 w 197"/>
                <a:gd name="T47" fmla="*/ 2147483647 h 274"/>
                <a:gd name="T48" fmla="*/ 2147483647 w 197"/>
                <a:gd name="T49" fmla="*/ 2147483647 h 274"/>
                <a:gd name="T50" fmla="*/ 2147483647 w 197"/>
                <a:gd name="T51" fmla="*/ 2147483647 h 274"/>
                <a:gd name="T52" fmla="*/ 2147483647 w 197"/>
                <a:gd name="T53" fmla="*/ 2147483647 h 274"/>
                <a:gd name="T54" fmla="*/ 2147483647 w 197"/>
                <a:gd name="T55" fmla="*/ 2147483647 h 274"/>
                <a:gd name="T56" fmla="*/ 2147483647 w 197"/>
                <a:gd name="T57" fmla="*/ 2147483647 h 274"/>
                <a:gd name="T58" fmla="*/ 2147483647 w 197"/>
                <a:gd name="T59" fmla="*/ 2147483647 h 274"/>
                <a:gd name="T60" fmla="*/ 2147483647 w 197"/>
                <a:gd name="T61" fmla="*/ 2147483647 h 274"/>
                <a:gd name="T62" fmla="*/ 2147483647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6" name="Freeform 83"/>
            <p:cNvSpPr>
              <a:spLocks/>
            </p:cNvSpPr>
            <p:nvPr/>
          </p:nvSpPr>
          <p:spPr bwMode="auto">
            <a:xfrm>
              <a:off x="4181633" y="2879440"/>
              <a:ext cx="442912" cy="1150938"/>
            </a:xfrm>
            <a:custGeom>
              <a:avLst/>
              <a:gdLst>
                <a:gd name="T0" fmla="*/ 0 w 279"/>
                <a:gd name="T1" fmla="*/ 0 h 725"/>
                <a:gd name="T2" fmla="*/ 2147483647 w 279"/>
                <a:gd name="T3" fmla="*/ 2147483647 h 725"/>
                <a:gd name="T4" fmla="*/ 2147483647 w 279"/>
                <a:gd name="T5" fmla="*/ 2147483647 h 725"/>
                <a:gd name="T6" fmla="*/ 2147483647 w 279"/>
                <a:gd name="T7" fmla="*/ 2147483647 h 725"/>
                <a:gd name="T8" fmla="*/ 2147483647 w 279"/>
                <a:gd name="T9" fmla="*/ 2147483647 h 725"/>
                <a:gd name="T10" fmla="*/ 2147483647 w 279"/>
                <a:gd name="T11" fmla="*/ 2147483647 h 725"/>
                <a:gd name="T12" fmla="*/ 2147483647 w 279"/>
                <a:gd name="T13" fmla="*/ 2147483647 h 725"/>
                <a:gd name="T14" fmla="*/ 2147483647 w 279"/>
                <a:gd name="T15" fmla="*/ 2147483647 h 725"/>
                <a:gd name="T16" fmla="*/ 2147483647 w 279"/>
                <a:gd name="T17" fmla="*/ 2147483647 h 725"/>
                <a:gd name="T18" fmla="*/ 2147483647 w 279"/>
                <a:gd name="T19" fmla="*/ 2147483647 h 725"/>
                <a:gd name="T20" fmla="*/ 2147483647 w 279"/>
                <a:gd name="T21" fmla="*/ 2147483647 h 725"/>
                <a:gd name="T22" fmla="*/ 2147483647 w 279"/>
                <a:gd name="T23" fmla="*/ 2147483647 h 725"/>
                <a:gd name="T24" fmla="*/ 2147483647 w 279"/>
                <a:gd name="T25" fmla="*/ 2147483647 h 725"/>
                <a:gd name="T26" fmla="*/ 2147483647 w 279"/>
                <a:gd name="T27" fmla="*/ 2147483647 h 725"/>
                <a:gd name="T28" fmla="*/ 2147483647 w 279"/>
                <a:gd name="T29" fmla="*/ 2147483647 h 725"/>
                <a:gd name="T30" fmla="*/ 2147483647 w 279"/>
                <a:gd name="T31" fmla="*/ 2147483647 h 725"/>
                <a:gd name="T32" fmla="*/ 2147483647 w 279"/>
                <a:gd name="T33" fmla="*/ 2147483647 h 725"/>
                <a:gd name="T34" fmla="*/ 2147483647 w 279"/>
                <a:gd name="T35" fmla="*/ 2147483647 h 725"/>
                <a:gd name="T36" fmla="*/ 2147483647 w 279"/>
                <a:gd name="T37" fmla="*/ 2147483647 h 725"/>
                <a:gd name="T38" fmla="*/ 2147483647 w 279"/>
                <a:gd name="T39" fmla="*/ 2147483647 h 725"/>
                <a:gd name="T40" fmla="*/ 2147483647 w 279"/>
                <a:gd name="T41" fmla="*/ 2147483647 h 725"/>
                <a:gd name="T42" fmla="*/ 2147483647 w 279"/>
                <a:gd name="T43" fmla="*/ 2147483647 h 725"/>
                <a:gd name="T44" fmla="*/ 2147483647 w 279"/>
                <a:gd name="T45" fmla="*/ 2147483647 h 725"/>
                <a:gd name="T46" fmla="*/ 2147483647 w 279"/>
                <a:gd name="T47" fmla="*/ 2147483647 h 725"/>
                <a:gd name="T48" fmla="*/ 2147483647 w 279"/>
                <a:gd name="T49" fmla="*/ 2147483647 h 725"/>
                <a:gd name="T50" fmla="*/ 2147483647 w 279"/>
                <a:gd name="T51" fmla="*/ 2147483647 h 725"/>
                <a:gd name="T52" fmla="*/ 2147483647 w 279"/>
                <a:gd name="T53" fmla="*/ 2147483647 h 725"/>
                <a:gd name="T54" fmla="*/ 2147483647 w 279"/>
                <a:gd name="T55" fmla="*/ 2147483647 h 725"/>
                <a:gd name="T56" fmla="*/ 2147483647 w 279"/>
                <a:gd name="T57" fmla="*/ 2147483647 h 725"/>
                <a:gd name="T58" fmla="*/ 2147483647 w 279"/>
                <a:gd name="T59" fmla="*/ 2147483647 h 725"/>
                <a:gd name="T60" fmla="*/ 2147483647 w 279"/>
                <a:gd name="T61" fmla="*/ 2147483647 h 725"/>
                <a:gd name="T62" fmla="*/ 2147483647 w 279"/>
                <a:gd name="T63" fmla="*/ 2147483647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87" name="Freeform 84"/>
            <p:cNvSpPr>
              <a:spLocks/>
            </p:cNvSpPr>
            <p:nvPr/>
          </p:nvSpPr>
          <p:spPr bwMode="auto">
            <a:xfrm>
              <a:off x="4032408" y="3449353"/>
              <a:ext cx="207962" cy="442912"/>
            </a:xfrm>
            <a:custGeom>
              <a:avLst/>
              <a:gdLst>
                <a:gd name="T0" fmla="*/ 2147483647 w 131"/>
                <a:gd name="T1" fmla="*/ 0 h 279"/>
                <a:gd name="T2" fmla="*/ 2147483647 w 131"/>
                <a:gd name="T3" fmla="*/ 2147483647 h 279"/>
                <a:gd name="T4" fmla="*/ 2147483647 w 131"/>
                <a:gd name="T5" fmla="*/ 2147483647 h 279"/>
                <a:gd name="T6" fmla="*/ 2147483647 w 131"/>
                <a:gd name="T7" fmla="*/ 2147483647 h 279"/>
                <a:gd name="T8" fmla="*/ 2147483647 w 131"/>
                <a:gd name="T9" fmla="*/ 2147483647 h 279"/>
                <a:gd name="T10" fmla="*/ 2147483647 w 131"/>
                <a:gd name="T11" fmla="*/ 2147483647 h 279"/>
                <a:gd name="T12" fmla="*/ 2147483647 w 131"/>
                <a:gd name="T13" fmla="*/ 2147483647 h 279"/>
                <a:gd name="T14" fmla="*/ 2147483647 w 131"/>
                <a:gd name="T15" fmla="*/ 2147483647 h 279"/>
                <a:gd name="T16" fmla="*/ 2147483647 w 131"/>
                <a:gd name="T17" fmla="*/ 2147483647 h 279"/>
                <a:gd name="T18" fmla="*/ 2147483647 w 131"/>
                <a:gd name="T19" fmla="*/ 2147483647 h 279"/>
                <a:gd name="T20" fmla="*/ 2147483647 w 131"/>
                <a:gd name="T21" fmla="*/ 2147483647 h 279"/>
                <a:gd name="T22" fmla="*/ 2147483647 w 131"/>
                <a:gd name="T23" fmla="*/ 2147483647 h 279"/>
                <a:gd name="T24" fmla="*/ 2147483647 w 131"/>
                <a:gd name="T25" fmla="*/ 2147483647 h 279"/>
                <a:gd name="T26" fmla="*/ 2147483647 w 131"/>
                <a:gd name="T27" fmla="*/ 2147483647 h 279"/>
                <a:gd name="T28" fmla="*/ 2147483647 w 131"/>
                <a:gd name="T29" fmla="*/ 2147483647 h 279"/>
                <a:gd name="T30" fmla="*/ 2147483647 w 131"/>
                <a:gd name="T31" fmla="*/ 2147483647 h 279"/>
                <a:gd name="T32" fmla="*/ 2147483647 w 131"/>
                <a:gd name="T33" fmla="*/ 2147483647 h 279"/>
                <a:gd name="T34" fmla="*/ 2147483647 w 131"/>
                <a:gd name="T35" fmla="*/ 2147483647 h 279"/>
                <a:gd name="T36" fmla="*/ 2147483647 w 131"/>
                <a:gd name="T37" fmla="*/ 2147483647 h 279"/>
                <a:gd name="T38" fmla="*/ 2147483647 w 131"/>
                <a:gd name="T39" fmla="*/ 2147483647 h 279"/>
                <a:gd name="T40" fmla="*/ 2147483647 w 131"/>
                <a:gd name="T41" fmla="*/ 2147483647 h 279"/>
                <a:gd name="T42" fmla="*/ 2147483647 w 131"/>
                <a:gd name="T43" fmla="*/ 2147483647 h 279"/>
                <a:gd name="T44" fmla="*/ 2147483647 w 131"/>
                <a:gd name="T45" fmla="*/ 2147483647 h 279"/>
                <a:gd name="T46" fmla="*/ 2147483647 w 131"/>
                <a:gd name="T47" fmla="*/ 2147483647 h 279"/>
                <a:gd name="T48" fmla="*/ 2147483647 w 131"/>
                <a:gd name="T49" fmla="*/ 2147483647 h 279"/>
                <a:gd name="T50" fmla="*/ 2147483647 w 131"/>
                <a:gd name="T51" fmla="*/ 2147483647 h 279"/>
                <a:gd name="T52" fmla="*/ 2147483647 w 131"/>
                <a:gd name="T53" fmla="*/ 2147483647 h 279"/>
                <a:gd name="T54" fmla="*/ 2147483647 w 131"/>
                <a:gd name="T55" fmla="*/ 2147483647 h 279"/>
                <a:gd name="T56" fmla="*/ 2147483647 w 131"/>
                <a:gd name="T57" fmla="*/ 2147483647 h 279"/>
                <a:gd name="T58" fmla="*/ 2147483647 w 131"/>
                <a:gd name="T59" fmla="*/ 2147483647 h 279"/>
                <a:gd name="T60" fmla="*/ 2147483647 w 131"/>
                <a:gd name="T61" fmla="*/ 2147483647 h 279"/>
                <a:gd name="T62" fmla="*/ 2147483647 w 131"/>
                <a:gd name="T63" fmla="*/ 2147483647 h 279"/>
                <a:gd name="T64" fmla="*/ 2147483647 w 131"/>
                <a:gd name="T65" fmla="*/ 2147483647 h 279"/>
                <a:gd name="T66" fmla="*/ 2147483647 w 131"/>
                <a:gd name="T67" fmla="*/ 2147483647 h 279"/>
                <a:gd name="T68" fmla="*/ 2147483647 w 131"/>
                <a:gd name="T69" fmla="*/ 2147483647 h 279"/>
                <a:gd name="T70" fmla="*/ 2147483647 w 131"/>
                <a:gd name="T71" fmla="*/ 2147483647 h 279"/>
                <a:gd name="T72" fmla="*/ 0 w 131"/>
                <a:gd name="T73" fmla="*/ 2147483647 h 279"/>
                <a:gd name="T74" fmla="*/ 0 w 131"/>
                <a:gd name="T75" fmla="*/ 2147483647 h 279"/>
                <a:gd name="T76" fmla="*/ 2147483647 w 131"/>
                <a:gd name="T77" fmla="*/ 2147483647 h 279"/>
                <a:gd name="T78" fmla="*/ 2147483647 w 131"/>
                <a:gd name="T79" fmla="*/ 2147483647 h 279"/>
                <a:gd name="T80" fmla="*/ 2147483647 w 131"/>
                <a:gd name="T81" fmla="*/ 2147483647 h 279"/>
                <a:gd name="T82" fmla="*/ 2147483647 w 131"/>
                <a:gd name="T83" fmla="*/ 2147483647 h 279"/>
                <a:gd name="T84" fmla="*/ 2147483647 w 131"/>
                <a:gd name="T85" fmla="*/ 2147483647 h 279"/>
                <a:gd name="T86" fmla="*/ 2147483647 w 131"/>
                <a:gd name="T87" fmla="*/ 2147483647 h 279"/>
                <a:gd name="T88" fmla="*/ 2147483647 w 131"/>
                <a:gd name="T89" fmla="*/ 2147483647 h 279"/>
                <a:gd name="T90" fmla="*/ 2147483647 w 131"/>
                <a:gd name="T91" fmla="*/ 2147483647 h 279"/>
                <a:gd name="T92" fmla="*/ 2147483647 w 131"/>
                <a:gd name="T93" fmla="*/ 2147483647 h 279"/>
                <a:gd name="T94" fmla="*/ 2147483647 w 131"/>
                <a:gd name="T95" fmla="*/ 2147483647 h 279"/>
                <a:gd name="T96" fmla="*/ 2147483647 w 131"/>
                <a:gd name="T97" fmla="*/ 2147483647 h 279"/>
                <a:gd name="T98" fmla="*/ 2147483647 w 131"/>
                <a:gd name="T99" fmla="*/ 2147483647 h 279"/>
                <a:gd name="T100" fmla="*/ 2147483647 w 131"/>
                <a:gd name="T101" fmla="*/ 2147483647 h 279"/>
                <a:gd name="T102" fmla="*/ 2147483647 w 131"/>
                <a:gd name="T103" fmla="*/ 2147483647 h 279"/>
                <a:gd name="T104" fmla="*/ 2147483647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88" name="Freeform 85"/>
            <p:cNvSpPr>
              <a:spLocks/>
            </p:cNvSpPr>
            <p:nvPr/>
          </p:nvSpPr>
          <p:spPr bwMode="auto">
            <a:xfrm>
              <a:off x="4148295" y="3444590"/>
              <a:ext cx="79375" cy="246063"/>
            </a:xfrm>
            <a:custGeom>
              <a:avLst/>
              <a:gdLst>
                <a:gd name="T0" fmla="*/ 2147483647 w 50"/>
                <a:gd name="T1" fmla="*/ 2147483647 h 155"/>
                <a:gd name="T2" fmla="*/ 2147483647 w 50"/>
                <a:gd name="T3" fmla="*/ 2147483647 h 155"/>
                <a:gd name="T4" fmla="*/ 2147483647 w 50"/>
                <a:gd name="T5" fmla="*/ 2147483647 h 155"/>
                <a:gd name="T6" fmla="*/ 2147483647 w 50"/>
                <a:gd name="T7" fmla="*/ 2147483647 h 155"/>
                <a:gd name="T8" fmla="*/ 2147483647 w 50"/>
                <a:gd name="T9" fmla="*/ 2147483647 h 155"/>
                <a:gd name="T10" fmla="*/ 2147483647 w 50"/>
                <a:gd name="T11" fmla="*/ 2147483647 h 155"/>
                <a:gd name="T12" fmla="*/ 2147483647 w 50"/>
                <a:gd name="T13" fmla="*/ 2147483647 h 155"/>
                <a:gd name="T14" fmla="*/ 2147483647 w 50"/>
                <a:gd name="T15" fmla="*/ 2147483647 h 155"/>
                <a:gd name="T16" fmla="*/ 2147483647 w 50"/>
                <a:gd name="T17" fmla="*/ 2147483647 h 155"/>
                <a:gd name="T18" fmla="*/ 2147483647 w 50"/>
                <a:gd name="T19" fmla="*/ 2147483647 h 155"/>
                <a:gd name="T20" fmla="*/ 2147483647 w 50"/>
                <a:gd name="T21" fmla="*/ 2147483647 h 155"/>
                <a:gd name="T22" fmla="*/ 2147483647 w 50"/>
                <a:gd name="T23" fmla="*/ 0 h 155"/>
                <a:gd name="T24" fmla="*/ 2147483647 w 50"/>
                <a:gd name="T25" fmla="*/ 2147483647 h 155"/>
                <a:gd name="T26" fmla="*/ 2147483647 w 50"/>
                <a:gd name="T27" fmla="*/ 2147483647 h 155"/>
                <a:gd name="T28" fmla="*/ 2147483647 w 50"/>
                <a:gd name="T29" fmla="*/ 2147483647 h 155"/>
                <a:gd name="T30" fmla="*/ 2147483647 w 50"/>
                <a:gd name="T31" fmla="*/ 2147483647 h 155"/>
                <a:gd name="T32" fmla="*/ 2147483647 w 50"/>
                <a:gd name="T33" fmla="*/ 2147483647 h 155"/>
                <a:gd name="T34" fmla="*/ 2147483647 w 50"/>
                <a:gd name="T35" fmla="*/ 2147483647 h 155"/>
                <a:gd name="T36" fmla="*/ 2147483647 w 50"/>
                <a:gd name="T37" fmla="*/ 2147483647 h 155"/>
                <a:gd name="T38" fmla="*/ 2147483647 w 50"/>
                <a:gd name="T39" fmla="*/ 2147483647 h 155"/>
                <a:gd name="T40" fmla="*/ 0 w 50"/>
                <a:gd name="T41" fmla="*/ 2147483647 h 155"/>
                <a:gd name="T42" fmla="*/ 0 w 50"/>
                <a:gd name="T43" fmla="*/ 2147483647 h 155"/>
                <a:gd name="T44" fmla="*/ 0 w 50"/>
                <a:gd name="T45" fmla="*/ 2147483647 h 155"/>
                <a:gd name="T46" fmla="*/ 0 w 50"/>
                <a:gd name="T47" fmla="*/ 2147483647 h 155"/>
                <a:gd name="T48" fmla="*/ 2147483647 w 50"/>
                <a:gd name="T49" fmla="*/ 2147483647 h 155"/>
                <a:gd name="T50" fmla="*/ 2147483647 w 50"/>
                <a:gd name="T51" fmla="*/ 2147483647 h 155"/>
                <a:gd name="T52" fmla="*/ 2147483647 w 50"/>
                <a:gd name="T53" fmla="*/ 2147483647 h 155"/>
                <a:gd name="T54" fmla="*/ 2147483647 w 50"/>
                <a:gd name="T55" fmla="*/ 2147483647 h 155"/>
                <a:gd name="T56" fmla="*/ 2147483647 w 50"/>
                <a:gd name="T57" fmla="*/ 2147483647 h 155"/>
                <a:gd name="T58" fmla="*/ 2147483647 w 50"/>
                <a:gd name="T59" fmla="*/ 2147483647 h 155"/>
                <a:gd name="T60" fmla="*/ 2147483647 w 50"/>
                <a:gd name="T61" fmla="*/ 2147483647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89" name="Freeform 86"/>
            <p:cNvSpPr>
              <a:spLocks/>
            </p:cNvSpPr>
            <p:nvPr/>
          </p:nvSpPr>
          <p:spPr bwMode="auto">
            <a:xfrm>
              <a:off x="4148295" y="3681128"/>
              <a:ext cx="96838" cy="219075"/>
            </a:xfrm>
            <a:custGeom>
              <a:avLst/>
              <a:gdLst>
                <a:gd name="T0" fmla="*/ 2147483647 w 61"/>
                <a:gd name="T1" fmla="*/ 2147483647 h 138"/>
                <a:gd name="T2" fmla="*/ 2147483647 w 61"/>
                <a:gd name="T3" fmla="*/ 2147483647 h 138"/>
                <a:gd name="T4" fmla="*/ 2147483647 w 61"/>
                <a:gd name="T5" fmla="*/ 2147483647 h 138"/>
                <a:gd name="T6" fmla="*/ 2147483647 w 61"/>
                <a:gd name="T7" fmla="*/ 2147483647 h 138"/>
                <a:gd name="T8" fmla="*/ 2147483647 w 61"/>
                <a:gd name="T9" fmla="*/ 2147483647 h 138"/>
                <a:gd name="T10" fmla="*/ 2147483647 w 61"/>
                <a:gd name="T11" fmla="*/ 2147483647 h 138"/>
                <a:gd name="T12" fmla="*/ 2147483647 w 61"/>
                <a:gd name="T13" fmla="*/ 2147483647 h 138"/>
                <a:gd name="T14" fmla="*/ 2147483647 w 61"/>
                <a:gd name="T15" fmla="*/ 2147483647 h 138"/>
                <a:gd name="T16" fmla="*/ 2147483647 w 61"/>
                <a:gd name="T17" fmla="*/ 2147483647 h 138"/>
                <a:gd name="T18" fmla="*/ 2147483647 w 61"/>
                <a:gd name="T19" fmla="*/ 2147483647 h 138"/>
                <a:gd name="T20" fmla="*/ 2147483647 w 61"/>
                <a:gd name="T21" fmla="*/ 2147483647 h 138"/>
                <a:gd name="T22" fmla="*/ 2147483647 w 61"/>
                <a:gd name="T23" fmla="*/ 0 h 138"/>
                <a:gd name="T24" fmla="*/ 0 w 61"/>
                <a:gd name="T25" fmla="*/ 0 h 138"/>
                <a:gd name="T26" fmla="*/ 2147483647 w 61"/>
                <a:gd name="T27" fmla="*/ 2147483647 h 138"/>
                <a:gd name="T28" fmla="*/ 2147483647 w 61"/>
                <a:gd name="T29" fmla="*/ 2147483647 h 138"/>
                <a:gd name="T30" fmla="*/ 2147483647 w 61"/>
                <a:gd name="T31" fmla="*/ 2147483647 h 138"/>
                <a:gd name="T32" fmla="*/ 2147483647 w 61"/>
                <a:gd name="T33" fmla="*/ 2147483647 h 138"/>
                <a:gd name="T34" fmla="*/ 2147483647 w 61"/>
                <a:gd name="T35" fmla="*/ 2147483647 h 138"/>
                <a:gd name="T36" fmla="*/ 2147483647 w 61"/>
                <a:gd name="T37" fmla="*/ 2147483647 h 138"/>
                <a:gd name="T38" fmla="*/ 2147483647 w 61"/>
                <a:gd name="T39" fmla="*/ 2147483647 h 138"/>
                <a:gd name="T40" fmla="*/ 2147483647 w 61"/>
                <a:gd name="T41" fmla="*/ 2147483647 h 138"/>
                <a:gd name="T42" fmla="*/ 2147483647 w 61"/>
                <a:gd name="T43" fmla="*/ 2147483647 h 138"/>
                <a:gd name="T44" fmla="*/ 2147483647 w 61"/>
                <a:gd name="T45" fmla="*/ 2147483647 h 138"/>
                <a:gd name="T46" fmla="*/ 2147483647 w 61"/>
                <a:gd name="T47" fmla="*/ 2147483647 h 138"/>
                <a:gd name="T48" fmla="*/ 2147483647 w 61"/>
                <a:gd name="T49" fmla="*/ 2147483647 h 138"/>
                <a:gd name="T50" fmla="*/ 2147483647 w 61"/>
                <a:gd name="T51" fmla="*/ 2147483647 h 138"/>
                <a:gd name="T52" fmla="*/ 2147483647 w 61"/>
                <a:gd name="T53" fmla="*/ 2147483647 h 138"/>
                <a:gd name="T54" fmla="*/ 2147483647 w 61"/>
                <a:gd name="T55" fmla="*/ 2147483647 h 138"/>
                <a:gd name="T56" fmla="*/ 2147483647 w 61"/>
                <a:gd name="T57" fmla="*/ 2147483647 h 138"/>
                <a:gd name="T58" fmla="*/ 2147483647 w 61"/>
                <a:gd name="T59" fmla="*/ 2147483647 h 138"/>
                <a:gd name="T60" fmla="*/ 2147483647 w 61"/>
                <a:gd name="T61" fmla="*/ 2147483647 h 138"/>
                <a:gd name="T62" fmla="*/ 2147483647 w 61"/>
                <a:gd name="T63" fmla="*/ 2147483647 h 138"/>
                <a:gd name="T64" fmla="*/ 2147483647 w 61"/>
                <a:gd name="T65" fmla="*/ 2147483647 h 138"/>
                <a:gd name="T66" fmla="*/ 2147483647 w 61"/>
                <a:gd name="T67" fmla="*/ 2147483647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0" name="Freeform 87"/>
            <p:cNvSpPr>
              <a:spLocks/>
            </p:cNvSpPr>
            <p:nvPr/>
          </p:nvSpPr>
          <p:spPr bwMode="auto">
            <a:xfrm>
              <a:off x="4024470" y="3657315"/>
              <a:ext cx="215900" cy="242888"/>
            </a:xfrm>
            <a:custGeom>
              <a:avLst/>
              <a:gdLst>
                <a:gd name="T0" fmla="*/ 0 w 136"/>
                <a:gd name="T1" fmla="*/ 2147483647 h 153"/>
                <a:gd name="T2" fmla="*/ 2147483647 w 136"/>
                <a:gd name="T3" fmla="*/ 2147483647 h 153"/>
                <a:gd name="T4" fmla="*/ 2147483647 w 136"/>
                <a:gd name="T5" fmla="*/ 2147483647 h 153"/>
                <a:gd name="T6" fmla="*/ 2147483647 w 136"/>
                <a:gd name="T7" fmla="*/ 2147483647 h 153"/>
                <a:gd name="T8" fmla="*/ 2147483647 w 136"/>
                <a:gd name="T9" fmla="*/ 2147483647 h 153"/>
                <a:gd name="T10" fmla="*/ 2147483647 w 136"/>
                <a:gd name="T11" fmla="*/ 2147483647 h 153"/>
                <a:gd name="T12" fmla="*/ 2147483647 w 136"/>
                <a:gd name="T13" fmla="*/ 2147483647 h 153"/>
                <a:gd name="T14" fmla="*/ 2147483647 w 136"/>
                <a:gd name="T15" fmla="*/ 2147483647 h 153"/>
                <a:gd name="T16" fmla="*/ 2147483647 w 136"/>
                <a:gd name="T17" fmla="*/ 2147483647 h 153"/>
                <a:gd name="T18" fmla="*/ 2147483647 w 136"/>
                <a:gd name="T19" fmla="*/ 2147483647 h 153"/>
                <a:gd name="T20" fmla="*/ 2147483647 w 136"/>
                <a:gd name="T21" fmla="*/ 2147483647 h 153"/>
                <a:gd name="T22" fmla="*/ 2147483647 w 136"/>
                <a:gd name="T23" fmla="*/ 2147483647 h 153"/>
                <a:gd name="T24" fmla="*/ 2147483647 w 136"/>
                <a:gd name="T25" fmla="*/ 2147483647 h 153"/>
                <a:gd name="T26" fmla="*/ 2147483647 w 136"/>
                <a:gd name="T27" fmla="*/ 2147483647 h 153"/>
                <a:gd name="T28" fmla="*/ 2147483647 w 136"/>
                <a:gd name="T29" fmla="*/ 2147483647 h 153"/>
                <a:gd name="T30" fmla="*/ 2147483647 w 136"/>
                <a:gd name="T31" fmla="*/ 2147483647 h 153"/>
                <a:gd name="T32" fmla="*/ 2147483647 w 136"/>
                <a:gd name="T33" fmla="*/ 2147483647 h 153"/>
                <a:gd name="T34" fmla="*/ 2147483647 w 136"/>
                <a:gd name="T35" fmla="*/ 2147483647 h 153"/>
                <a:gd name="T36" fmla="*/ 2147483647 w 136"/>
                <a:gd name="T37" fmla="*/ 2147483647 h 153"/>
                <a:gd name="T38" fmla="*/ 2147483647 w 136"/>
                <a:gd name="T39" fmla="*/ 2147483647 h 153"/>
                <a:gd name="T40" fmla="*/ 2147483647 w 136"/>
                <a:gd name="T41" fmla="*/ 2147483647 h 153"/>
                <a:gd name="T42" fmla="*/ 2147483647 w 136"/>
                <a:gd name="T43" fmla="*/ 2147483647 h 153"/>
                <a:gd name="T44" fmla="*/ 2147483647 w 136"/>
                <a:gd name="T45" fmla="*/ 2147483647 h 153"/>
                <a:gd name="T46" fmla="*/ 2147483647 w 136"/>
                <a:gd name="T47" fmla="*/ 2147483647 h 153"/>
                <a:gd name="T48" fmla="*/ 2147483647 w 136"/>
                <a:gd name="T49" fmla="*/ 2147483647 h 153"/>
                <a:gd name="T50" fmla="*/ 2147483647 w 136"/>
                <a:gd name="T51" fmla="*/ 2147483647 h 153"/>
                <a:gd name="T52" fmla="*/ 2147483647 w 136"/>
                <a:gd name="T53" fmla="*/ 2147483647 h 153"/>
                <a:gd name="T54" fmla="*/ 2147483647 w 136"/>
                <a:gd name="T55" fmla="*/ 2147483647 h 153"/>
                <a:gd name="T56" fmla="*/ 2147483647 w 136"/>
                <a:gd name="T57" fmla="*/ 2147483647 h 153"/>
                <a:gd name="T58" fmla="*/ 2147483647 w 136"/>
                <a:gd name="T59" fmla="*/ 2147483647 h 153"/>
                <a:gd name="T60" fmla="*/ 2147483647 w 136"/>
                <a:gd name="T61" fmla="*/ 2147483647 h 153"/>
                <a:gd name="T62" fmla="*/ 2147483647 w 136"/>
                <a:gd name="T63" fmla="*/ 2147483647 h 153"/>
                <a:gd name="T64" fmla="*/ 2147483647 w 136"/>
                <a:gd name="T65" fmla="*/ 2147483647 h 153"/>
                <a:gd name="T66" fmla="*/ 2147483647 w 136"/>
                <a:gd name="T67" fmla="*/ 2147483647 h 153"/>
                <a:gd name="T68" fmla="*/ 2147483647 w 136"/>
                <a:gd name="T69" fmla="*/ 2147483647 h 153"/>
                <a:gd name="T70" fmla="*/ 2147483647 w 136"/>
                <a:gd name="T71" fmla="*/ 2147483647 h 153"/>
                <a:gd name="T72" fmla="*/ 2147483647 w 136"/>
                <a:gd name="T73" fmla="*/ 2147483647 h 153"/>
                <a:gd name="T74" fmla="*/ 2147483647 w 136"/>
                <a:gd name="T75" fmla="*/ 0 h 153"/>
                <a:gd name="T76" fmla="*/ 2147483647 w 136"/>
                <a:gd name="T77" fmla="*/ 2147483647 h 153"/>
                <a:gd name="T78" fmla="*/ 2147483647 w 136"/>
                <a:gd name="T79" fmla="*/ 2147483647 h 153"/>
                <a:gd name="T80" fmla="*/ 2147483647 w 136"/>
                <a:gd name="T81" fmla="*/ 2147483647 h 153"/>
                <a:gd name="T82" fmla="*/ 0 w 136"/>
                <a:gd name="T83" fmla="*/ 2147483647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1" name="Freeform 88"/>
            <p:cNvSpPr>
              <a:spLocks/>
            </p:cNvSpPr>
            <p:nvPr/>
          </p:nvSpPr>
          <p:spPr bwMode="auto">
            <a:xfrm>
              <a:off x="4059395" y="3387440"/>
              <a:ext cx="204788" cy="225425"/>
            </a:xfrm>
            <a:custGeom>
              <a:avLst/>
              <a:gdLst>
                <a:gd name="T0" fmla="*/ 2147483647 w 129"/>
                <a:gd name="T1" fmla="*/ 2147483647 h 142"/>
                <a:gd name="T2" fmla="*/ 2147483647 w 129"/>
                <a:gd name="T3" fmla="*/ 0 h 142"/>
                <a:gd name="T4" fmla="*/ 2147483647 w 129"/>
                <a:gd name="T5" fmla="*/ 2147483647 h 142"/>
                <a:gd name="T6" fmla="*/ 2147483647 w 129"/>
                <a:gd name="T7" fmla="*/ 2147483647 h 142"/>
                <a:gd name="T8" fmla="*/ 2147483647 w 129"/>
                <a:gd name="T9" fmla="*/ 2147483647 h 142"/>
                <a:gd name="T10" fmla="*/ 2147483647 w 129"/>
                <a:gd name="T11" fmla="*/ 2147483647 h 142"/>
                <a:gd name="T12" fmla="*/ 2147483647 w 129"/>
                <a:gd name="T13" fmla="*/ 2147483647 h 142"/>
                <a:gd name="T14" fmla="*/ 2147483647 w 129"/>
                <a:gd name="T15" fmla="*/ 2147483647 h 142"/>
                <a:gd name="T16" fmla="*/ 2147483647 w 129"/>
                <a:gd name="T17" fmla="*/ 2147483647 h 142"/>
                <a:gd name="T18" fmla="*/ 2147483647 w 129"/>
                <a:gd name="T19" fmla="*/ 2147483647 h 142"/>
                <a:gd name="T20" fmla="*/ 2147483647 w 129"/>
                <a:gd name="T21" fmla="*/ 2147483647 h 142"/>
                <a:gd name="T22" fmla="*/ 2147483647 w 129"/>
                <a:gd name="T23" fmla="*/ 2147483647 h 142"/>
                <a:gd name="T24" fmla="*/ 2147483647 w 129"/>
                <a:gd name="T25" fmla="*/ 2147483647 h 142"/>
                <a:gd name="T26" fmla="*/ 2147483647 w 129"/>
                <a:gd name="T27" fmla="*/ 2147483647 h 142"/>
                <a:gd name="T28" fmla="*/ 2147483647 w 129"/>
                <a:gd name="T29" fmla="*/ 2147483647 h 142"/>
                <a:gd name="T30" fmla="*/ 2147483647 w 129"/>
                <a:gd name="T31" fmla="*/ 2147483647 h 142"/>
                <a:gd name="T32" fmla="*/ 2147483647 w 129"/>
                <a:gd name="T33" fmla="*/ 2147483647 h 142"/>
                <a:gd name="T34" fmla="*/ 0 w 129"/>
                <a:gd name="T35" fmla="*/ 2147483647 h 142"/>
                <a:gd name="T36" fmla="*/ 2147483647 w 129"/>
                <a:gd name="T37" fmla="*/ 2147483647 h 142"/>
                <a:gd name="T38" fmla="*/ 2147483647 w 129"/>
                <a:gd name="T39" fmla="*/ 2147483647 h 142"/>
                <a:gd name="T40" fmla="*/ 2147483647 w 129"/>
                <a:gd name="T41" fmla="*/ 2147483647 h 142"/>
                <a:gd name="T42" fmla="*/ 2147483647 w 129"/>
                <a:gd name="T43" fmla="*/ 2147483647 h 142"/>
                <a:gd name="T44" fmla="*/ 2147483647 w 129"/>
                <a:gd name="T45" fmla="*/ 2147483647 h 142"/>
                <a:gd name="T46" fmla="*/ 2147483647 w 129"/>
                <a:gd name="T47" fmla="*/ 2147483647 h 142"/>
                <a:gd name="T48" fmla="*/ 2147483647 w 129"/>
                <a:gd name="T49" fmla="*/ 2147483647 h 142"/>
                <a:gd name="T50" fmla="*/ 2147483647 w 129"/>
                <a:gd name="T51" fmla="*/ 2147483647 h 142"/>
                <a:gd name="T52" fmla="*/ 2147483647 w 129"/>
                <a:gd name="T53" fmla="*/ 2147483647 h 142"/>
                <a:gd name="T54" fmla="*/ 2147483647 w 129"/>
                <a:gd name="T55" fmla="*/ 2147483647 h 142"/>
                <a:gd name="T56" fmla="*/ 2147483647 w 129"/>
                <a:gd name="T57" fmla="*/ 2147483647 h 142"/>
                <a:gd name="T58" fmla="*/ 2147483647 w 129"/>
                <a:gd name="T59" fmla="*/ 2147483647 h 142"/>
                <a:gd name="T60" fmla="*/ 2147483647 w 129"/>
                <a:gd name="T61" fmla="*/ 2147483647 h 142"/>
                <a:gd name="T62" fmla="*/ 2147483647 w 129"/>
                <a:gd name="T63" fmla="*/ 2147483647 h 142"/>
                <a:gd name="T64" fmla="*/ 2147483647 w 129"/>
                <a:gd name="T65" fmla="*/ 2147483647 h 142"/>
                <a:gd name="T66" fmla="*/ 2147483647 w 129"/>
                <a:gd name="T67" fmla="*/ 2147483647 h 142"/>
                <a:gd name="T68" fmla="*/ 2147483647 w 129"/>
                <a:gd name="T69" fmla="*/ 2147483647 h 142"/>
                <a:gd name="T70" fmla="*/ 2147483647 w 129"/>
                <a:gd name="T71" fmla="*/ 2147483647 h 142"/>
                <a:gd name="T72" fmla="*/ 2147483647 w 129"/>
                <a:gd name="T73" fmla="*/ 2147483647 h 142"/>
                <a:gd name="T74" fmla="*/ 2147483647 w 129"/>
                <a:gd name="T75" fmla="*/ 2147483647 h 142"/>
                <a:gd name="T76" fmla="*/ 2147483647 w 129"/>
                <a:gd name="T77" fmla="*/ 2147483647 h 142"/>
                <a:gd name="T78" fmla="*/ 2147483647 w 129"/>
                <a:gd name="T79" fmla="*/ 2147483647 h 142"/>
                <a:gd name="T80" fmla="*/ 2147483647 w 129"/>
                <a:gd name="T81" fmla="*/ 2147483647 h 142"/>
                <a:gd name="T82" fmla="*/ 2147483647 w 129"/>
                <a:gd name="T83" fmla="*/ 2147483647 h 142"/>
                <a:gd name="T84" fmla="*/ 2147483647 w 129"/>
                <a:gd name="T85" fmla="*/ 2147483647 h 142"/>
                <a:gd name="T86" fmla="*/ 2147483647 w 129"/>
                <a:gd name="T87" fmla="*/ 2147483647 h 142"/>
                <a:gd name="T88" fmla="*/ 2147483647 w 129"/>
                <a:gd name="T89" fmla="*/ 0 h 142"/>
                <a:gd name="T90" fmla="*/ 2147483647 w 129"/>
                <a:gd name="T91" fmla="*/ 2147483647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2" name="Freeform 89"/>
            <p:cNvSpPr>
              <a:spLocks/>
            </p:cNvSpPr>
            <p:nvPr/>
          </p:nvSpPr>
          <p:spPr bwMode="auto">
            <a:xfrm>
              <a:off x="3675220" y="3301715"/>
              <a:ext cx="158750" cy="315913"/>
            </a:xfrm>
            <a:custGeom>
              <a:avLst/>
              <a:gdLst>
                <a:gd name="T0" fmla="*/ 2147483647 w 100"/>
                <a:gd name="T1" fmla="*/ 0 h 199"/>
                <a:gd name="T2" fmla="*/ 2147483647 w 100"/>
                <a:gd name="T3" fmla="*/ 0 h 199"/>
                <a:gd name="T4" fmla="*/ 2147483647 w 100"/>
                <a:gd name="T5" fmla="*/ 2147483647 h 199"/>
                <a:gd name="T6" fmla="*/ 2147483647 w 100"/>
                <a:gd name="T7" fmla="*/ 2147483647 h 199"/>
                <a:gd name="T8" fmla="*/ 2147483647 w 100"/>
                <a:gd name="T9" fmla="*/ 2147483647 h 199"/>
                <a:gd name="T10" fmla="*/ 2147483647 w 100"/>
                <a:gd name="T11" fmla="*/ 2147483647 h 199"/>
                <a:gd name="T12" fmla="*/ 2147483647 w 100"/>
                <a:gd name="T13" fmla="*/ 2147483647 h 199"/>
                <a:gd name="T14" fmla="*/ 2147483647 w 100"/>
                <a:gd name="T15" fmla="*/ 2147483647 h 199"/>
                <a:gd name="T16" fmla="*/ 2147483647 w 100"/>
                <a:gd name="T17" fmla="*/ 2147483647 h 199"/>
                <a:gd name="T18" fmla="*/ 0 w 100"/>
                <a:gd name="T19" fmla="*/ 2147483647 h 199"/>
                <a:gd name="T20" fmla="*/ 0 w 100"/>
                <a:gd name="T21" fmla="*/ 2147483647 h 199"/>
                <a:gd name="T22" fmla="*/ 0 w 100"/>
                <a:gd name="T23" fmla="*/ 2147483647 h 199"/>
                <a:gd name="T24" fmla="*/ 2147483647 w 100"/>
                <a:gd name="T25" fmla="*/ 2147483647 h 199"/>
                <a:gd name="T26" fmla="*/ 2147483647 w 100"/>
                <a:gd name="T27" fmla="*/ 2147483647 h 199"/>
                <a:gd name="T28" fmla="*/ 2147483647 w 100"/>
                <a:gd name="T29" fmla="*/ 2147483647 h 199"/>
                <a:gd name="T30" fmla="*/ 2147483647 w 100"/>
                <a:gd name="T31" fmla="*/ 2147483647 h 199"/>
                <a:gd name="T32" fmla="*/ 2147483647 w 100"/>
                <a:gd name="T33" fmla="*/ 2147483647 h 199"/>
                <a:gd name="T34" fmla="*/ 2147483647 w 100"/>
                <a:gd name="T35" fmla="*/ 2147483647 h 199"/>
                <a:gd name="T36" fmla="*/ 2147483647 w 100"/>
                <a:gd name="T37" fmla="*/ 2147483647 h 199"/>
                <a:gd name="T38" fmla="*/ 2147483647 w 100"/>
                <a:gd name="T39" fmla="*/ 2147483647 h 199"/>
                <a:gd name="T40" fmla="*/ 2147483647 w 100"/>
                <a:gd name="T41" fmla="*/ 2147483647 h 199"/>
                <a:gd name="T42" fmla="*/ 2147483647 w 100"/>
                <a:gd name="T43" fmla="*/ 2147483647 h 199"/>
                <a:gd name="T44" fmla="*/ 2147483647 w 100"/>
                <a:gd name="T45" fmla="*/ 2147483647 h 199"/>
                <a:gd name="T46" fmla="*/ 2147483647 w 100"/>
                <a:gd name="T47" fmla="*/ 2147483647 h 199"/>
                <a:gd name="T48" fmla="*/ 2147483647 w 100"/>
                <a:gd name="T49" fmla="*/ 2147483647 h 199"/>
                <a:gd name="T50" fmla="*/ 2147483647 w 100"/>
                <a:gd name="T51" fmla="*/ 2147483647 h 199"/>
                <a:gd name="T52" fmla="*/ 2147483647 w 100"/>
                <a:gd name="T53" fmla="*/ 2147483647 h 199"/>
                <a:gd name="T54" fmla="*/ 2147483647 w 100"/>
                <a:gd name="T55" fmla="*/ 2147483647 h 199"/>
                <a:gd name="T56" fmla="*/ 2147483647 w 100"/>
                <a:gd name="T57" fmla="*/ 2147483647 h 199"/>
                <a:gd name="T58" fmla="*/ 2147483647 w 100"/>
                <a:gd name="T59" fmla="*/ 2147483647 h 199"/>
                <a:gd name="T60" fmla="*/ 2147483647 w 100"/>
                <a:gd name="T61" fmla="*/ 2147483647 h 199"/>
                <a:gd name="T62" fmla="*/ 2147483647 w 100"/>
                <a:gd name="T63" fmla="*/ 2147483647 h 199"/>
                <a:gd name="T64" fmla="*/ 2147483647 w 100"/>
                <a:gd name="T65" fmla="*/ 2147483647 h 199"/>
                <a:gd name="T66" fmla="*/ 2147483647 w 100"/>
                <a:gd name="T67" fmla="*/ 2147483647 h 199"/>
                <a:gd name="T68" fmla="*/ 2147483647 w 100"/>
                <a:gd name="T69" fmla="*/ 2147483647 h 199"/>
                <a:gd name="T70" fmla="*/ 2147483647 w 100"/>
                <a:gd name="T71" fmla="*/ 2147483647 h 199"/>
                <a:gd name="T72" fmla="*/ 2147483647 w 100"/>
                <a:gd name="T73" fmla="*/ 2147483647 h 199"/>
                <a:gd name="T74" fmla="*/ 2147483647 w 100"/>
                <a:gd name="T75" fmla="*/ 2147483647 h 199"/>
                <a:gd name="T76" fmla="*/ 2147483647 w 100"/>
                <a:gd name="T77" fmla="*/ 2147483647 h 199"/>
                <a:gd name="T78" fmla="*/ 2147483647 w 100"/>
                <a:gd name="T79" fmla="*/ 0 h 199"/>
                <a:gd name="T80" fmla="*/ 2147483647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3" name="Freeform 90"/>
            <p:cNvSpPr>
              <a:spLocks/>
            </p:cNvSpPr>
            <p:nvPr/>
          </p:nvSpPr>
          <p:spPr bwMode="auto">
            <a:xfrm>
              <a:off x="3667283" y="3293778"/>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2147483647 h 105"/>
                <a:gd name="T22" fmla="*/ 2147483647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0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4" name="Freeform 91"/>
            <p:cNvSpPr>
              <a:spLocks/>
            </p:cNvSpPr>
            <p:nvPr/>
          </p:nvSpPr>
          <p:spPr bwMode="auto">
            <a:xfrm>
              <a:off x="3667283" y="3458878"/>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0 h 105"/>
                <a:gd name="T22" fmla="*/ 0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2147483647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 name="Freeform 92"/>
            <p:cNvSpPr>
              <a:spLocks/>
            </p:cNvSpPr>
            <p:nvPr/>
          </p:nvSpPr>
          <p:spPr bwMode="auto">
            <a:xfrm>
              <a:off x="3753008" y="3458878"/>
              <a:ext cx="88900" cy="166687"/>
            </a:xfrm>
            <a:custGeom>
              <a:avLst/>
              <a:gdLst>
                <a:gd name="T0" fmla="*/ 2147483647 w 56"/>
                <a:gd name="T1" fmla="*/ 0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0 w 56"/>
                <a:gd name="T21" fmla="*/ 2147483647 h 105"/>
                <a:gd name="T22" fmla="*/ 0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2147483647 w 56"/>
                <a:gd name="T43" fmla="*/ 0 h 105"/>
                <a:gd name="T44" fmla="*/ 21474836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6" name="Freeform 93"/>
            <p:cNvSpPr>
              <a:spLocks/>
            </p:cNvSpPr>
            <p:nvPr/>
          </p:nvSpPr>
          <p:spPr bwMode="auto">
            <a:xfrm>
              <a:off x="3753008" y="3293778"/>
              <a:ext cx="88900" cy="166687"/>
            </a:xfrm>
            <a:custGeom>
              <a:avLst/>
              <a:gdLst>
                <a:gd name="T0" fmla="*/ 0 w 56"/>
                <a:gd name="T1" fmla="*/ 2147483647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2147483647 w 56"/>
                <a:gd name="T21" fmla="*/ 2147483647 h 105"/>
                <a:gd name="T22" fmla="*/ 2147483647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0 w 56"/>
                <a:gd name="T43" fmla="*/ 0 h 105"/>
                <a:gd name="T44" fmla="*/ 0 w 56"/>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7" name="Freeform 94"/>
            <p:cNvSpPr>
              <a:spLocks/>
            </p:cNvSpPr>
            <p:nvPr/>
          </p:nvSpPr>
          <p:spPr bwMode="auto">
            <a:xfrm>
              <a:off x="3219608" y="3800190"/>
              <a:ext cx="109537" cy="220663"/>
            </a:xfrm>
            <a:custGeom>
              <a:avLst/>
              <a:gdLst>
                <a:gd name="T0" fmla="*/ 2147483647 w 69"/>
                <a:gd name="T1" fmla="*/ 0 h 139"/>
                <a:gd name="T2" fmla="*/ 2147483647 w 69"/>
                <a:gd name="T3" fmla="*/ 2147483647 h 139"/>
                <a:gd name="T4" fmla="*/ 2147483647 w 69"/>
                <a:gd name="T5" fmla="*/ 2147483647 h 139"/>
                <a:gd name="T6" fmla="*/ 2147483647 w 69"/>
                <a:gd name="T7" fmla="*/ 2147483647 h 139"/>
                <a:gd name="T8" fmla="*/ 2147483647 w 69"/>
                <a:gd name="T9" fmla="*/ 2147483647 h 139"/>
                <a:gd name="T10" fmla="*/ 2147483647 w 69"/>
                <a:gd name="T11" fmla="*/ 2147483647 h 139"/>
                <a:gd name="T12" fmla="*/ 2147483647 w 69"/>
                <a:gd name="T13" fmla="*/ 2147483647 h 139"/>
                <a:gd name="T14" fmla="*/ 0 w 69"/>
                <a:gd name="T15" fmla="*/ 2147483647 h 139"/>
                <a:gd name="T16" fmla="*/ 0 w 69"/>
                <a:gd name="T17" fmla="*/ 2147483647 h 139"/>
                <a:gd name="T18" fmla="*/ 0 w 69"/>
                <a:gd name="T19" fmla="*/ 2147483647 h 139"/>
                <a:gd name="T20" fmla="*/ 2147483647 w 69"/>
                <a:gd name="T21" fmla="*/ 2147483647 h 139"/>
                <a:gd name="T22" fmla="*/ 2147483647 w 69"/>
                <a:gd name="T23" fmla="*/ 2147483647 h 139"/>
                <a:gd name="T24" fmla="*/ 2147483647 w 69"/>
                <a:gd name="T25" fmla="*/ 2147483647 h 139"/>
                <a:gd name="T26" fmla="*/ 2147483647 w 69"/>
                <a:gd name="T27" fmla="*/ 2147483647 h 139"/>
                <a:gd name="T28" fmla="*/ 2147483647 w 69"/>
                <a:gd name="T29" fmla="*/ 2147483647 h 139"/>
                <a:gd name="T30" fmla="*/ 2147483647 w 69"/>
                <a:gd name="T31" fmla="*/ 2147483647 h 139"/>
                <a:gd name="T32" fmla="*/ 2147483647 w 69"/>
                <a:gd name="T33" fmla="*/ 2147483647 h 139"/>
                <a:gd name="T34" fmla="*/ 2147483647 w 69"/>
                <a:gd name="T35" fmla="*/ 2147483647 h 139"/>
                <a:gd name="T36" fmla="*/ 2147483647 w 69"/>
                <a:gd name="T37" fmla="*/ 2147483647 h 139"/>
                <a:gd name="T38" fmla="*/ 2147483647 w 69"/>
                <a:gd name="T39" fmla="*/ 2147483647 h 139"/>
                <a:gd name="T40" fmla="*/ 2147483647 w 69"/>
                <a:gd name="T41" fmla="*/ 2147483647 h 139"/>
                <a:gd name="T42" fmla="*/ 2147483647 w 69"/>
                <a:gd name="T43" fmla="*/ 2147483647 h 139"/>
                <a:gd name="T44" fmla="*/ 2147483647 w 69"/>
                <a:gd name="T45" fmla="*/ 2147483647 h 139"/>
                <a:gd name="T46" fmla="*/ 2147483647 w 69"/>
                <a:gd name="T47" fmla="*/ 2147483647 h 139"/>
                <a:gd name="T48" fmla="*/ 2147483647 w 69"/>
                <a:gd name="T49" fmla="*/ 2147483647 h 139"/>
                <a:gd name="T50" fmla="*/ 2147483647 w 69"/>
                <a:gd name="T51" fmla="*/ 2147483647 h 139"/>
                <a:gd name="T52" fmla="*/ 2147483647 w 69"/>
                <a:gd name="T53" fmla="*/ 2147483647 h 139"/>
                <a:gd name="T54" fmla="*/ 2147483647 w 69"/>
                <a:gd name="T55" fmla="*/ 2147483647 h 139"/>
                <a:gd name="T56" fmla="*/ 2147483647 w 69"/>
                <a:gd name="T57" fmla="*/ 2147483647 h 139"/>
                <a:gd name="T58" fmla="*/ 2147483647 w 69"/>
                <a:gd name="T59" fmla="*/ 2147483647 h 139"/>
                <a:gd name="T60" fmla="*/ 2147483647 w 69"/>
                <a:gd name="T61" fmla="*/ 2147483647 h 139"/>
                <a:gd name="T62" fmla="*/ 2147483647 w 69"/>
                <a:gd name="T63" fmla="*/ 2147483647 h 139"/>
                <a:gd name="T64" fmla="*/ 2147483647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8" name="Freeform 95"/>
            <p:cNvSpPr>
              <a:spLocks/>
            </p:cNvSpPr>
            <p:nvPr/>
          </p:nvSpPr>
          <p:spPr bwMode="auto">
            <a:xfrm>
              <a:off x="3211670" y="3795428"/>
              <a:ext cx="63500" cy="117475"/>
            </a:xfrm>
            <a:custGeom>
              <a:avLst/>
              <a:gdLst>
                <a:gd name="T0" fmla="*/ 2147483647 w 40"/>
                <a:gd name="T1" fmla="*/ 2147483647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2147483647 w 40"/>
                <a:gd name="T17" fmla="*/ 2147483647 h 74"/>
                <a:gd name="T18" fmla="*/ 2147483647 w 40"/>
                <a:gd name="T19" fmla="*/ 0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0 w 40"/>
                <a:gd name="T35" fmla="*/ 2147483647 h 74"/>
                <a:gd name="T36" fmla="*/ 2147483647 w 40"/>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9" name="Freeform 96"/>
            <p:cNvSpPr>
              <a:spLocks/>
            </p:cNvSpPr>
            <p:nvPr/>
          </p:nvSpPr>
          <p:spPr bwMode="auto">
            <a:xfrm>
              <a:off x="3211670" y="3911315"/>
              <a:ext cx="63500" cy="117475"/>
            </a:xfrm>
            <a:custGeom>
              <a:avLst/>
              <a:gdLst>
                <a:gd name="T0" fmla="*/ 2147483647 w 40"/>
                <a:gd name="T1" fmla="*/ 2147483647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2147483647 w 40"/>
                <a:gd name="T17" fmla="*/ 0 h 74"/>
                <a:gd name="T18" fmla="*/ 0 w 40"/>
                <a:gd name="T19" fmla="*/ 0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2147483647 w 40"/>
                <a:gd name="T35" fmla="*/ 2147483647 h 74"/>
                <a:gd name="T36" fmla="*/ 2147483647 w 40"/>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0" name="Freeform 97"/>
            <p:cNvSpPr>
              <a:spLocks/>
            </p:cNvSpPr>
            <p:nvPr/>
          </p:nvSpPr>
          <p:spPr bwMode="auto">
            <a:xfrm>
              <a:off x="3273583" y="3911315"/>
              <a:ext cx="63500" cy="117475"/>
            </a:xfrm>
            <a:custGeom>
              <a:avLst/>
              <a:gdLst>
                <a:gd name="T0" fmla="*/ 2147483647 w 40"/>
                <a:gd name="T1" fmla="*/ 0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0 w 40"/>
                <a:gd name="T17" fmla="*/ 2147483647 h 74"/>
                <a:gd name="T18" fmla="*/ 0 w 40"/>
                <a:gd name="T19" fmla="*/ 2147483647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2147483647 w 40"/>
                <a:gd name="T35" fmla="*/ 0 h 74"/>
                <a:gd name="T36" fmla="*/ 2147483647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1" name="Freeform 98"/>
            <p:cNvSpPr>
              <a:spLocks/>
            </p:cNvSpPr>
            <p:nvPr/>
          </p:nvSpPr>
          <p:spPr bwMode="auto">
            <a:xfrm>
              <a:off x="3273583" y="3795428"/>
              <a:ext cx="63500" cy="117475"/>
            </a:xfrm>
            <a:custGeom>
              <a:avLst/>
              <a:gdLst>
                <a:gd name="T0" fmla="*/ 0 w 40"/>
                <a:gd name="T1" fmla="*/ 2147483647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2147483647 w 40"/>
                <a:gd name="T17" fmla="*/ 2147483647 h 74"/>
                <a:gd name="T18" fmla="*/ 2147483647 w 40"/>
                <a:gd name="T19" fmla="*/ 2147483647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0 w 40"/>
                <a:gd name="T35" fmla="*/ 0 h 74"/>
                <a:gd name="T36" fmla="*/ 0 w 40"/>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2" name="Freeform 99"/>
            <p:cNvSpPr>
              <a:spLocks/>
            </p:cNvSpPr>
            <p:nvPr/>
          </p:nvSpPr>
          <p:spPr bwMode="auto">
            <a:xfrm>
              <a:off x="3743483" y="4209765"/>
              <a:ext cx="146050" cy="285750"/>
            </a:xfrm>
            <a:custGeom>
              <a:avLst/>
              <a:gdLst>
                <a:gd name="T0" fmla="*/ 2147483647 w 92"/>
                <a:gd name="T1" fmla="*/ 0 h 180"/>
                <a:gd name="T2" fmla="*/ 2147483647 w 92"/>
                <a:gd name="T3" fmla="*/ 0 h 180"/>
                <a:gd name="T4" fmla="*/ 2147483647 w 92"/>
                <a:gd name="T5" fmla="*/ 2147483647 h 180"/>
                <a:gd name="T6" fmla="*/ 2147483647 w 92"/>
                <a:gd name="T7" fmla="*/ 2147483647 h 180"/>
                <a:gd name="T8" fmla="*/ 2147483647 w 92"/>
                <a:gd name="T9" fmla="*/ 2147483647 h 180"/>
                <a:gd name="T10" fmla="*/ 2147483647 w 92"/>
                <a:gd name="T11" fmla="*/ 2147483647 h 180"/>
                <a:gd name="T12" fmla="*/ 2147483647 w 92"/>
                <a:gd name="T13" fmla="*/ 2147483647 h 180"/>
                <a:gd name="T14" fmla="*/ 2147483647 w 92"/>
                <a:gd name="T15" fmla="*/ 2147483647 h 180"/>
                <a:gd name="T16" fmla="*/ 2147483647 w 92"/>
                <a:gd name="T17" fmla="*/ 2147483647 h 180"/>
                <a:gd name="T18" fmla="*/ 2147483647 w 92"/>
                <a:gd name="T19" fmla="*/ 2147483647 h 180"/>
                <a:gd name="T20" fmla="*/ 0 w 92"/>
                <a:gd name="T21" fmla="*/ 2147483647 h 180"/>
                <a:gd name="T22" fmla="*/ 2147483647 w 92"/>
                <a:gd name="T23" fmla="*/ 2147483647 h 180"/>
                <a:gd name="T24" fmla="*/ 2147483647 w 92"/>
                <a:gd name="T25" fmla="*/ 2147483647 h 180"/>
                <a:gd name="T26" fmla="*/ 2147483647 w 92"/>
                <a:gd name="T27" fmla="*/ 2147483647 h 180"/>
                <a:gd name="T28" fmla="*/ 2147483647 w 92"/>
                <a:gd name="T29" fmla="*/ 2147483647 h 180"/>
                <a:gd name="T30" fmla="*/ 2147483647 w 92"/>
                <a:gd name="T31" fmla="*/ 2147483647 h 180"/>
                <a:gd name="T32" fmla="*/ 2147483647 w 92"/>
                <a:gd name="T33" fmla="*/ 2147483647 h 180"/>
                <a:gd name="T34" fmla="*/ 2147483647 w 92"/>
                <a:gd name="T35" fmla="*/ 2147483647 h 180"/>
                <a:gd name="T36" fmla="*/ 2147483647 w 92"/>
                <a:gd name="T37" fmla="*/ 2147483647 h 180"/>
                <a:gd name="T38" fmla="*/ 2147483647 w 92"/>
                <a:gd name="T39" fmla="*/ 2147483647 h 180"/>
                <a:gd name="T40" fmla="*/ 2147483647 w 92"/>
                <a:gd name="T41" fmla="*/ 2147483647 h 180"/>
                <a:gd name="T42" fmla="*/ 2147483647 w 92"/>
                <a:gd name="T43" fmla="*/ 2147483647 h 180"/>
                <a:gd name="T44" fmla="*/ 2147483647 w 92"/>
                <a:gd name="T45" fmla="*/ 2147483647 h 180"/>
                <a:gd name="T46" fmla="*/ 2147483647 w 92"/>
                <a:gd name="T47" fmla="*/ 2147483647 h 180"/>
                <a:gd name="T48" fmla="*/ 2147483647 w 92"/>
                <a:gd name="T49" fmla="*/ 2147483647 h 180"/>
                <a:gd name="T50" fmla="*/ 2147483647 w 92"/>
                <a:gd name="T51" fmla="*/ 2147483647 h 180"/>
                <a:gd name="T52" fmla="*/ 2147483647 w 92"/>
                <a:gd name="T53" fmla="*/ 2147483647 h 180"/>
                <a:gd name="T54" fmla="*/ 2147483647 w 92"/>
                <a:gd name="T55" fmla="*/ 2147483647 h 180"/>
                <a:gd name="T56" fmla="*/ 2147483647 w 92"/>
                <a:gd name="T57" fmla="*/ 2147483647 h 180"/>
                <a:gd name="T58" fmla="*/ 2147483647 w 92"/>
                <a:gd name="T59" fmla="*/ 2147483647 h 180"/>
                <a:gd name="T60" fmla="*/ 2147483647 w 92"/>
                <a:gd name="T61" fmla="*/ 2147483647 h 180"/>
                <a:gd name="T62" fmla="*/ 2147483647 w 92"/>
                <a:gd name="T63" fmla="*/ 2147483647 h 180"/>
                <a:gd name="T64" fmla="*/ 2147483647 w 92"/>
                <a:gd name="T65" fmla="*/ 2147483647 h 180"/>
                <a:gd name="T66" fmla="*/ 2147483647 w 92"/>
                <a:gd name="T67" fmla="*/ 2147483647 h 180"/>
                <a:gd name="T68" fmla="*/ 2147483647 w 92"/>
                <a:gd name="T69" fmla="*/ 2147483647 h 180"/>
                <a:gd name="T70" fmla="*/ 2147483647 w 92"/>
                <a:gd name="T71" fmla="*/ 2147483647 h 180"/>
                <a:gd name="T72" fmla="*/ 2147483647 w 92"/>
                <a:gd name="T73" fmla="*/ 2147483647 h 180"/>
                <a:gd name="T74" fmla="*/ 2147483647 w 92"/>
                <a:gd name="T75" fmla="*/ 2147483647 h 180"/>
                <a:gd name="T76" fmla="*/ 2147483647 w 92"/>
                <a:gd name="T77" fmla="*/ 2147483647 h 180"/>
                <a:gd name="T78" fmla="*/ 2147483647 w 92"/>
                <a:gd name="T79" fmla="*/ 0 h 180"/>
                <a:gd name="T80" fmla="*/ 2147483647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3" name="Freeform 100"/>
            <p:cNvSpPr>
              <a:spLocks/>
            </p:cNvSpPr>
            <p:nvPr/>
          </p:nvSpPr>
          <p:spPr bwMode="auto">
            <a:xfrm>
              <a:off x="3737133" y="4205003"/>
              <a:ext cx="79375" cy="149225"/>
            </a:xfrm>
            <a:custGeom>
              <a:avLst/>
              <a:gdLst>
                <a:gd name="T0" fmla="*/ 2147483647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0 h 94"/>
                <a:gd name="T24" fmla="*/ 2147483647 w 50"/>
                <a:gd name="T25" fmla="*/ 0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0 w 50"/>
                <a:gd name="T41" fmla="*/ 2147483647 h 94"/>
                <a:gd name="T42" fmla="*/ 0 w 50"/>
                <a:gd name="T43" fmla="*/ 2147483647 h 94"/>
                <a:gd name="T44" fmla="*/ 2147483647 w 50"/>
                <a:gd name="T45" fmla="*/ 2147483647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4" name="Freeform 101"/>
            <p:cNvSpPr>
              <a:spLocks/>
            </p:cNvSpPr>
            <p:nvPr/>
          </p:nvSpPr>
          <p:spPr bwMode="auto">
            <a:xfrm>
              <a:off x="3737133" y="4352640"/>
              <a:ext cx="79375" cy="150813"/>
            </a:xfrm>
            <a:custGeom>
              <a:avLst/>
              <a:gdLst>
                <a:gd name="T0" fmla="*/ 2147483647 w 50"/>
                <a:gd name="T1" fmla="*/ 2147483647 h 95"/>
                <a:gd name="T2" fmla="*/ 2147483647 w 50"/>
                <a:gd name="T3" fmla="*/ 2147483647 h 95"/>
                <a:gd name="T4" fmla="*/ 2147483647 w 50"/>
                <a:gd name="T5" fmla="*/ 2147483647 h 95"/>
                <a:gd name="T6" fmla="*/ 2147483647 w 50"/>
                <a:gd name="T7" fmla="*/ 2147483647 h 95"/>
                <a:gd name="T8" fmla="*/ 2147483647 w 50"/>
                <a:gd name="T9" fmla="*/ 2147483647 h 95"/>
                <a:gd name="T10" fmla="*/ 2147483647 w 50"/>
                <a:gd name="T11" fmla="*/ 2147483647 h 95"/>
                <a:gd name="T12" fmla="*/ 2147483647 w 50"/>
                <a:gd name="T13" fmla="*/ 2147483647 h 95"/>
                <a:gd name="T14" fmla="*/ 2147483647 w 50"/>
                <a:gd name="T15" fmla="*/ 2147483647 h 95"/>
                <a:gd name="T16" fmla="*/ 2147483647 w 50"/>
                <a:gd name="T17" fmla="*/ 2147483647 h 95"/>
                <a:gd name="T18" fmla="*/ 2147483647 w 50"/>
                <a:gd name="T19" fmla="*/ 2147483647 h 95"/>
                <a:gd name="T20" fmla="*/ 2147483647 w 50"/>
                <a:gd name="T21" fmla="*/ 0 h 95"/>
                <a:gd name="T22" fmla="*/ 0 w 50"/>
                <a:gd name="T23" fmla="*/ 0 h 95"/>
                <a:gd name="T24" fmla="*/ 0 w 50"/>
                <a:gd name="T25" fmla="*/ 2147483647 h 95"/>
                <a:gd name="T26" fmla="*/ 2147483647 w 50"/>
                <a:gd name="T27" fmla="*/ 2147483647 h 95"/>
                <a:gd name="T28" fmla="*/ 2147483647 w 50"/>
                <a:gd name="T29" fmla="*/ 2147483647 h 95"/>
                <a:gd name="T30" fmla="*/ 2147483647 w 50"/>
                <a:gd name="T31" fmla="*/ 2147483647 h 95"/>
                <a:gd name="T32" fmla="*/ 2147483647 w 50"/>
                <a:gd name="T33" fmla="*/ 2147483647 h 95"/>
                <a:gd name="T34" fmla="*/ 2147483647 w 50"/>
                <a:gd name="T35" fmla="*/ 2147483647 h 95"/>
                <a:gd name="T36" fmla="*/ 2147483647 w 50"/>
                <a:gd name="T37" fmla="*/ 2147483647 h 95"/>
                <a:gd name="T38" fmla="*/ 2147483647 w 50"/>
                <a:gd name="T39" fmla="*/ 2147483647 h 95"/>
                <a:gd name="T40" fmla="*/ 2147483647 w 50"/>
                <a:gd name="T41" fmla="*/ 2147483647 h 95"/>
                <a:gd name="T42" fmla="*/ 2147483647 w 50"/>
                <a:gd name="T43" fmla="*/ 2147483647 h 95"/>
                <a:gd name="T44" fmla="*/ 2147483647 w 50"/>
                <a:gd name="T45" fmla="*/ 2147483647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5" name="Freeform 102"/>
            <p:cNvSpPr>
              <a:spLocks/>
            </p:cNvSpPr>
            <p:nvPr/>
          </p:nvSpPr>
          <p:spPr bwMode="auto">
            <a:xfrm>
              <a:off x="3814920" y="4352640"/>
              <a:ext cx="79375" cy="150813"/>
            </a:xfrm>
            <a:custGeom>
              <a:avLst/>
              <a:gdLst>
                <a:gd name="T0" fmla="*/ 2147483647 w 50"/>
                <a:gd name="T1" fmla="*/ 0 h 95"/>
                <a:gd name="T2" fmla="*/ 2147483647 w 50"/>
                <a:gd name="T3" fmla="*/ 2147483647 h 95"/>
                <a:gd name="T4" fmla="*/ 2147483647 w 50"/>
                <a:gd name="T5" fmla="*/ 2147483647 h 95"/>
                <a:gd name="T6" fmla="*/ 2147483647 w 50"/>
                <a:gd name="T7" fmla="*/ 2147483647 h 95"/>
                <a:gd name="T8" fmla="*/ 2147483647 w 50"/>
                <a:gd name="T9" fmla="*/ 2147483647 h 95"/>
                <a:gd name="T10" fmla="*/ 2147483647 w 50"/>
                <a:gd name="T11" fmla="*/ 2147483647 h 95"/>
                <a:gd name="T12" fmla="*/ 2147483647 w 50"/>
                <a:gd name="T13" fmla="*/ 2147483647 h 95"/>
                <a:gd name="T14" fmla="*/ 2147483647 w 50"/>
                <a:gd name="T15" fmla="*/ 2147483647 h 95"/>
                <a:gd name="T16" fmla="*/ 2147483647 w 50"/>
                <a:gd name="T17" fmla="*/ 2147483647 h 95"/>
                <a:gd name="T18" fmla="*/ 2147483647 w 50"/>
                <a:gd name="T19" fmla="*/ 2147483647 h 95"/>
                <a:gd name="T20" fmla="*/ 0 w 50"/>
                <a:gd name="T21" fmla="*/ 2147483647 h 95"/>
                <a:gd name="T22" fmla="*/ 0 w 50"/>
                <a:gd name="T23" fmla="*/ 2147483647 h 95"/>
                <a:gd name="T24" fmla="*/ 2147483647 w 50"/>
                <a:gd name="T25" fmla="*/ 2147483647 h 95"/>
                <a:gd name="T26" fmla="*/ 2147483647 w 50"/>
                <a:gd name="T27" fmla="*/ 2147483647 h 95"/>
                <a:gd name="T28" fmla="*/ 2147483647 w 50"/>
                <a:gd name="T29" fmla="*/ 2147483647 h 95"/>
                <a:gd name="T30" fmla="*/ 2147483647 w 50"/>
                <a:gd name="T31" fmla="*/ 2147483647 h 95"/>
                <a:gd name="T32" fmla="*/ 2147483647 w 50"/>
                <a:gd name="T33" fmla="*/ 2147483647 h 95"/>
                <a:gd name="T34" fmla="*/ 2147483647 w 50"/>
                <a:gd name="T35" fmla="*/ 2147483647 h 95"/>
                <a:gd name="T36" fmla="*/ 2147483647 w 50"/>
                <a:gd name="T37" fmla="*/ 2147483647 h 95"/>
                <a:gd name="T38" fmla="*/ 2147483647 w 50"/>
                <a:gd name="T39" fmla="*/ 2147483647 h 95"/>
                <a:gd name="T40" fmla="*/ 2147483647 w 50"/>
                <a:gd name="T41" fmla="*/ 2147483647 h 95"/>
                <a:gd name="T42" fmla="*/ 2147483647 w 50"/>
                <a:gd name="T43" fmla="*/ 0 h 95"/>
                <a:gd name="T44" fmla="*/ 2147483647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6" name="Freeform 103"/>
            <p:cNvSpPr>
              <a:spLocks/>
            </p:cNvSpPr>
            <p:nvPr/>
          </p:nvSpPr>
          <p:spPr bwMode="auto">
            <a:xfrm>
              <a:off x="3814920" y="4205003"/>
              <a:ext cx="79375" cy="149225"/>
            </a:xfrm>
            <a:custGeom>
              <a:avLst/>
              <a:gdLst>
                <a:gd name="T0" fmla="*/ 0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2147483647 h 94"/>
                <a:gd name="T24" fmla="*/ 2147483647 w 50"/>
                <a:gd name="T25" fmla="*/ 2147483647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2147483647 w 50"/>
                <a:gd name="T41" fmla="*/ 0 h 94"/>
                <a:gd name="T42" fmla="*/ 0 w 50"/>
                <a:gd name="T43" fmla="*/ 0 h 94"/>
                <a:gd name="T44" fmla="*/ 0 w 50"/>
                <a:gd name="T45" fmla="*/ 2147483647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7" name="Freeform 104"/>
            <p:cNvSpPr>
              <a:spLocks/>
            </p:cNvSpPr>
            <p:nvPr/>
          </p:nvSpPr>
          <p:spPr bwMode="auto">
            <a:xfrm>
              <a:off x="3248183" y="4651090"/>
              <a:ext cx="134937" cy="268288"/>
            </a:xfrm>
            <a:custGeom>
              <a:avLst/>
              <a:gdLst>
                <a:gd name="T0" fmla="*/ 2147483647 w 85"/>
                <a:gd name="T1" fmla="*/ 0 h 169"/>
                <a:gd name="T2" fmla="*/ 2147483647 w 85"/>
                <a:gd name="T3" fmla="*/ 2147483647 h 169"/>
                <a:gd name="T4" fmla="*/ 2147483647 w 85"/>
                <a:gd name="T5" fmla="*/ 2147483647 h 169"/>
                <a:gd name="T6" fmla="*/ 2147483647 w 85"/>
                <a:gd name="T7" fmla="*/ 2147483647 h 169"/>
                <a:gd name="T8" fmla="*/ 2147483647 w 85"/>
                <a:gd name="T9" fmla="*/ 2147483647 h 169"/>
                <a:gd name="T10" fmla="*/ 2147483647 w 85"/>
                <a:gd name="T11" fmla="*/ 2147483647 h 169"/>
                <a:gd name="T12" fmla="*/ 2147483647 w 85"/>
                <a:gd name="T13" fmla="*/ 2147483647 h 169"/>
                <a:gd name="T14" fmla="*/ 2147483647 w 85"/>
                <a:gd name="T15" fmla="*/ 2147483647 h 169"/>
                <a:gd name="T16" fmla="*/ 0 w 85"/>
                <a:gd name="T17" fmla="*/ 2147483647 h 169"/>
                <a:gd name="T18" fmla="*/ 2147483647 w 85"/>
                <a:gd name="T19" fmla="*/ 2147483647 h 169"/>
                <a:gd name="T20" fmla="*/ 2147483647 w 85"/>
                <a:gd name="T21" fmla="*/ 2147483647 h 169"/>
                <a:gd name="T22" fmla="*/ 2147483647 w 85"/>
                <a:gd name="T23" fmla="*/ 2147483647 h 169"/>
                <a:gd name="T24" fmla="*/ 2147483647 w 85"/>
                <a:gd name="T25" fmla="*/ 2147483647 h 169"/>
                <a:gd name="T26" fmla="*/ 2147483647 w 85"/>
                <a:gd name="T27" fmla="*/ 2147483647 h 169"/>
                <a:gd name="T28" fmla="*/ 2147483647 w 85"/>
                <a:gd name="T29" fmla="*/ 2147483647 h 169"/>
                <a:gd name="T30" fmla="*/ 2147483647 w 85"/>
                <a:gd name="T31" fmla="*/ 2147483647 h 169"/>
                <a:gd name="T32" fmla="*/ 2147483647 w 85"/>
                <a:gd name="T33" fmla="*/ 2147483647 h 169"/>
                <a:gd name="T34" fmla="*/ 2147483647 w 85"/>
                <a:gd name="T35" fmla="*/ 2147483647 h 169"/>
                <a:gd name="T36" fmla="*/ 2147483647 w 85"/>
                <a:gd name="T37" fmla="*/ 2147483647 h 169"/>
                <a:gd name="T38" fmla="*/ 2147483647 w 85"/>
                <a:gd name="T39" fmla="*/ 2147483647 h 169"/>
                <a:gd name="T40" fmla="*/ 2147483647 w 85"/>
                <a:gd name="T41" fmla="*/ 2147483647 h 169"/>
                <a:gd name="T42" fmla="*/ 2147483647 w 85"/>
                <a:gd name="T43" fmla="*/ 2147483647 h 169"/>
                <a:gd name="T44" fmla="*/ 2147483647 w 85"/>
                <a:gd name="T45" fmla="*/ 2147483647 h 169"/>
                <a:gd name="T46" fmla="*/ 2147483647 w 85"/>
                <a:gd name="T47" fmla="*/ 2147483647 h 169"/>
                <a:gd name="T48" fmla="*/ 2147483647 w 85"/>
                <a:gd name="T49" fmla="*/ 2147483647 h 169"/>
                <a:gd name="T50" fmla="*/ 2147483647 w 85"/>
                <a:gd name="T51" fmla="*/ 2147483647 h 169"/>
                <a:gd name="T52" fmla="*/ 2147483647 w 85"/>
                <a:gd name="T53" fmla="*/ 2147483647 h 169"/>
                <a:gd name="T54" fmla="*/ 2147483647 w 85"/>
                <a:gd name="T55" fmla="*/ 2147483647 h 169"/>
                <a:gd name="T56" fmla="*/ 2147483647 w 85"/>
                <a:gd name="T57" fmla="*/ 2147483647 h 169"/>
                <a:gd name="T58" fmla="*/ 2147483647 w 85"/>
                <a:gd name="T59" fmla="*/ 2147483647 h 169"/>
                <a:gd name="T60" fmla="*/ 2147483647 w 85"/>
                <a:gd name="T61" fmla="*/ 2147483647 h 169"/>
                <a:gd name="T62" fmla="*/ 2147483647 w 85"/>
                <a:gd name="T63" fmla="*/ 2147483647 h 169"/>
                <a:gd name="T64" fmla="*/ 2147483647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8" name="Freeform 105"/>
            <p:cNvSpPr>
              <a:spLocks/>
            </p:cNvSpPr>
            <p:nvPr/>
          </p:nvSpPr>
          <p:spPr bwMode="auto">
            <a:xfrm>
              <a:off x="3240245" y="4643153"/>
              <a:ext cx="76200" cy="141287"/>
            </a:xfrm>
            <a:custGeom>
              <a:avLst/>
              <a:gdLst>
                <a:gd name="T0" fmla="*/ 2147483647 w 48"/>
                <a:gd name="T1" fmla="*/ 2147483647 h 89"/>
                <a:gd name="T2" fmla="*/ 2147483647 w 48"/>
                <a:gd name="T3" fmla="*/ 2147483647 h 89"/>
                <a:gd name="T4" fmla="*/ 2147483647 w 48"/>
                <a:gd name="T5" fmla="*/ 2147483647 h 89"/>
                <a:gd name="T6" fmla="*/ 2147483647 w 48"/>
                <a:gd name="T7" fmla="*/ 2147483647 h 89"/>
                <a:gd name="T8" fmla="*/ 2147483647 w 48"/>
                <a:gd name="T9" fmla="*/ 2147483647 h 89"/>
                <a:gd name="T10" fmla="*/ 2147483647 w 48"/>
                <a:gd name="T11" fmla="*/ 2147483647 h 89"/>
                <a:gd name="T12" fmla="*/ 2147483647 w 48"/>
                <a:gd name="T13" fmla="*/ 2147483647 h 89"/>
                <a:gd name="T14" fmla="*/ 2147483647 w 48"/>
                <a:gd name="T15" fmla="*/ 2147483647 h 89"/>
                <a:gd name="T16" fmla="*/ 2147483647 w 48"/>
                <a:gd name="T17" fmla="*/ 2147483647 h 89"/>
                <a:gd name="T18" fmla="*/ 2147483647 w 48"/>
                <a:gd name="T19" fmla="*/ 0 h 89"/>
                <a:gd name="T20" fmla="*/ 2147483647 w 48"/>
                <a:gd name="T21" fmla="*/ 2147483647 h 89"/>
                <a:gd name="T22" fmla="*/ 2147483647 w 48"/>
                <a:gd name="T23" fmla="*/ 2147483647 h 89"/>
                <a:gd name="T24" fmla="*/ 2147483647 w 48"/>
                <a:gd name="T25" fmla="*/ 2147483647 h 89"/>
                <a:gd name="T26" fmla="*/ 2147483647 w 48"/>
                <a:gd name="T27" fmla="*/ 2147483647 h 89"/>
                <a:gd name="T28" fmla="*/ 2147483647 w 48"/>
                <a:gd name="T29" fmla="*/ 2147483647 h 89"/>
                <a:gd name="T30" fmla="*/ 2147483647 w 48"/>
                <a:gd name="T31" fmla="*/ 2147483647 h 89"/>
                <a:gd name="T32" fmla="*/ 2147483647 w 48"/>
                <a:gd name="T33" fmla="*/ 2147483647 h 89"/>
                <a:gd name="T34" fmla="*/ 0 w 48"/>
                <a:gd name="T35" fmla="*/ 2147483647 h 89"/>
                <a:gd name="T36" fmla="*/ 2147483647 w 48"/>
                <a:gd name="T37" fmla="*/ 214748364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09" name="Freeform 106"/>
            <p:cNvSpPr>
              <a:spLocks/>
            </p:cNvSpPr>
            <p:nvPr/>
          </p:nvSpPr>
          <p:spPr bwMode="auto">
            <a:xfrm>
              <a:off x="3240245" y="4782853"/>
              <a:ext cx="76200" cy="141287"/>
            </a:xfrm>
            <a:custGeom>
              <a:avLst/>
              <a:gdLst>
                <a:gd name="T0" fmla="*/ 2147483647 w 48"/>
                <a:gd name="T1" fmla="*/ 2147483647 h 89"/>
                <a:gd name="T2" fmla="*/ 2147483647 w 48"/>
                <a:gd name="T3" fmla="*/ 2147483647 h 89"/>
                <a:gd name="T4" fmla="*/ 2147483647 w 48"/>
                <a:gd name="T5" fmla="*/ 2147483647 h 89"/>
                <a:gd name="T6" fmla="*/ 2147483647 w 48"/>
                <a:gd name="T7" fmla="*/ 2147483647 h 89"/>
                <a:gd name="T8" fmla="*/ 2147483647 w 48"/>
                <a:gd name="T9" fmla="*/ 2147483647 h 89"/>
                <a:gd name="T10" fmla="*/ 2147483647 w 48"/>
                <a:gd name="T11" fmla="*/ 2147483647 h 89"/>
                <a:gd name="T12" fmla="*/ 2147483647 w 48"/>
                <a:gd name="T13" fmla="*/ 2147483647 h 89"/>
                <a:gd name="T14" fmla="*/ 2147483647 w 48"/>
                <a:gd name="T15" fmla="*/ 2147483647 h 89"/>
                <a:gd name="T16" fmla="*/ 2147483647 w 48"/>
                <a:gd name="T17" fmla="*/ 0 h 89"/>
                <a:gd name="T18" fmla="*/ 0 w 48"/>
                <a:gd name="T19" fmla="*/ 0 h 89"/>
                <a:gd name="T20" fmla="*/ 2147483647 w 48"/>
                <a:gd name="T21" fmla="*/ 2147483647 h 89"/>
                <a:gd name="T22" fmla="*/ 2147483647 w 48"/>
                <a:gd name="T23" fmla="*/ 2147483647 h 89"/>
                <a:gd name="T24" fmla="*/ 2147483647 w 48"/>
                <a:gd name="T25" fmla="*/ 2147483647 h 89"/>
                <a:gd name="T26" fmla="*/ 2147483647 w 48"/>
                <a:gd name="T27" fmla="*/ 2147483647 h 89"/>
                <a:gd name="T28" fmla="*/ 2147483647 w 48"/>
                <a:gd name="T29" fmla="*/ 2147483647 h 89"/>
                <a:gd name="T30" fmla="*/ 2147483647 w 48"/>
                <a:gd name="T31" fmla="*/ 2147483647 h 89"/>
                <a:gd name="T32" fmla="*/ 2147483647 w 48"/>
                <a:gd name="T33" fmla="*/ 2147483647 h 89"/>
                <a:gd name="T34" fmla="*/ 2147483647 w 48"/>
                <a:gd name="T35" fmla="*/ 2147483647 h 89"/>
                <a:gd name="T36" fmla="*/ 2147483647 w 48"/>
                <a:gd name="T37" fmla="*/ 214748364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0" name="Freeform 107"/>
            <p:cNvSpPr>
              <a:spLocks/>
            </p:cNvSpPr>
            <p:nvPr/>
          </p:nvSpPr>
          <p:spPr bwMode="auto">
            <a:xfrm>
              <a:off x="3314858" y="4782853"/>
              <a:ext cx="73025" cy="141287"/>
            </a:xfrm>
            <a:custGeom>
              <a:avLst/>
              <a:gdLst>
                <a:gd name="T0" fmla="*/ 2147483647 w 46"/>
                <a:gd name="T1" fmla="*/ 0 h 89"/>
                <a:gd name="T2" fmla="*/ 2147483647 w 46"/>
                <a:gd name="T3" fmla="*/ 2147483647 h 89"/>
                <a:gd name="T4" fmla="*/ 2147483647 w 46"/>
                <a:gd name="T5" fmla="*/ 2147483647 h 89"/>
                <a:gd name="T6" fmla="*/ 2147483647 w 46"/>
                <a:gd name="T7" fmla="*/ 2147483647 h 89"/>
                <a:gd name="T8" fmla="*/ 2147483647 w 46"/>
                <a:gd name="T9" fmla="*/ 2147483647 h 89"/>
                <a:gd name="T10" fmla="*/ 2147483647 w 46"/>
                <a:gd name="T11" fmla="*/ 2147483647 h 89"/>
                <a:gd name="T12" fmla="*/ 2147483647 w 46"/>
                <a:gd name="T13" fmla="*/ 2147483647 h 89"/>
                <a:gd name="T14" fmla="*/ 2147483647 w 46"/>
                <a:gd name="T15" fmla="*/ 2147483647 h 89"/>
                <a:gd name="T16" fmla="*/ 0 w 46"/>
                <a:gd name="T17" fmla="*/ 2147483647 h 89"/>
                <a:gd name="T18" fmla="*/ 0 w 46"/>
                <a:gd name="T19" fmla="*/ 2147483647 h 89"/>
                <a:gd name="T20" fmla="*/ 2147483647 w 46"/>
                <a:gd name="T21" fmla="*/ 2147483647 h 89"/>
                <a:gd name="T22" fmla="*/ 2147483647 w 46"/>
                <a:gd name="T23" fmla="*/ 2147483647 h 89"/>
                <a:gd name="T24" fmla="*/ 2147483647 w 46"/>
                <a:gd name="T25" fmla="*/ 2147483647 h 89"/>
                <a:gd name="T26" fmla="*/ 2147483647 w 46"/>
                <a:gd name="T27" fmla="*/ 2147483647 h 89"/>
                <a:gd name="T28" fmla="*/ 2147483647 w 46"/>
                <a:gd name="T29" fmla="*/ 2147483647 h 89"/>
                <a:gd name="T30" fmla="*/ 2147483647 w 46"/>
                <a:gd name="T31" fmla="*/ 2147483647 h 89"/>
                <a:gd name="T32" fmla="*/ 2147483647 w 46"/>
                <a:gd name="T33" fmla="*/ 2147483647 h 89"/>
                <a:gd name="T34" fmla="*/ 2147483647 w 46"/>
                <a:gd name="T35" fmla="*/ 0 h 89"/>
                <a:gd name="T36" fmla="*/ 2147483647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1" name="Freeform 108"/>
            <p:cNvSpPr>
              <a:spLocks/>
            </p:cNvSpPr>
            <p:nvPr/>
          </p:nvSpPr>
          <p:spPr bwMode="auto">
            <a:xfrm>
              <a:off x="3314858" y="4643153"/>
              <a:ext cx="73025" cy="141287"/>
            </a:xfrm>
            <a:custGeom>
              <a:avLst/>
              <a:gdLst>
                <a:gd name="T0" fmla="*/ 0 w 46"/>
                <a:gd name="T1" fmla="*/ 2147483647 h 89"/>
                <a:gd name="T2" fmla="*/ 2147483647 w 46"/>
                <a:gd name="T3" fmla="*/ 2147483647 h 89"/>
                <a:gd name="T4" fmla="*/ 2147483647 w 46"/>
                <a:gd name="T5" fmla="*/ 2147483647 h 89"/>
                <a:gd name="T6" fmla="*/ 2147483647 w 46"/>
                <a:gd name="T7" fmla="*/ 2147483647 h 89"/>
                <a:gd name="T8" fmla="*/ 2147483647 w 46"/>
                <a:gd name="T9" fmla="*/ 2147483647 h 89"/>
                <a:gd name="T10" fmla="*/ 2147483647 w 46"/>
                <a:gd name="T11" fmla="*/ 2147483647 h 89"/>
                <a:gd name="T12" fmla="*/ 2147483647 w 46"/>
                <a:gd name="T13" fmla="*/ 2147483647 h 89"/>
                <a:gd name="T14" fmla="*/ 2147483647 w 46"/>
                <a:gd name="T15" fmla="*/ 2147483647 h 89"/>
                <a:gd name="T16" fmla="*/ 2147483647 w 46"/>
                <a:gd name="T17" fmla="*/ 2147483647 h 89"/>
                <a:gd name="T18" fmla="*/ 2147483647 w 46"/>
                <a:gd name="T19" fmla="*/ 2147483647 h 89"/>
                <a:gd name="T20" fmla="*/ 2147483647 w 46"/>
                <a:gd name="T21" fmla="*/ 2147483647 h 89"/>
                <a:gd name="T22" fmla="*/ 2147483647 w 46"/>
                <a:gd name="T23" fmla="*/ 2147483647 h 89"/>
                <a:gd name="T24" fmla="*/ 2147483647 w 46"/>
                <a:gd name="T25" fmla="*/ 2147483647 h 89"/>
                <a:gd name="T26" fmla="*/ 2147483647 w 46"/>
                <a:gd name="T27" fmla="*/ 2147483647 h 89"/>
                <a:gd name="T28" fmla="*/ 2147483647 w 46"/>
                <a:gd name="T29" fmla="*/ 2147483647 h 89"/>
                <a:gd name="T30" fmla="*/ 2147483647 w 46"/>
                <a:gd name="T31" fmla="*/ 2147483647 h 89"/>
                <a:gd name="T32" fmla="*/ 2147483647 w 46"/>
                <a:gd name="T33" fmla="*/ 2147483647 h 89"/>
                <a:gd name="T34" fmla="*/ 0 w 46"/>
                <a:gd name="T35" fmla="*/ 0 h 89"/>
                <a:gd name="T36" fmla="*/ 0 w 46"/>
                <a:gd name="T37" fmla="*/ 214748364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2" name="Freeform 109"/>
            <p:cNvSpPr>
              <a:spLocks/>
            </p:cNvSpPr>
            <p:nvPr/>
          </p:nvSpPr>
          <p:spPr bwMode="auto">
            <a:xfrm>
              <a:off x="2229008" y="4217703"/>
              <a:ext cx="1649412" cy="749300"/>
            </a:xfrm>
            <a:custGeom>
              <a:avLst/>
              <a:gdLst>
                <a:gd name="T0" fmla="*/ 2147483647 w 1039"/>
                <a:gd name="T1" fmla="*/ 2147483647 h 472"/>
                <a:gd name="T2" fmla="*/ 0 w 1039"/>
                <a:gd name="T3" fmla="*/ 2147483647 h 472"/>
                <a:gd name="T4" fmla="*/ 2147483647 w 1039"/>
                <a:gd name="T5" fmla="*/ 2147483647 h 472"/>
                <a:gd name="T6" fmla="*/ 2147483647 w 1039"/>
                <a:gd name="T7" fmla="*/ 2147483647 h 472"/>
                <a:gd name="T8" fmla="*/ 2147483647 w 1039"/>
                <a:gd name="T9" fmla="*/ 2147483647 h 472"/>
                <a:gd name="T10" fmla="*/ 2147483647 w 1039"/>
                <a:gd name="T11" fmla="*/ 2147483647 h 472"/>
                <a:gd name="T12" fmla="*/ 2147483647 w 1039"/>
                <a:gd name="T13" fmla="*/ 2147483647 h 472"/>
                <a:gd name="T14" fmla="*/ 2147483647 w 1039"/>
                <a:gd name="T15" fmla="*/ 2147483647 h 472"/>
                <a:gd name="T16" fmla="*/ 2147483647 w 1039"/>
                <a:gd name="T17" fmla="*/ 2147483647 h 472"/>
                <a:gd name="T18" fmla="*/ 2147483647 w 1039"/>
                <a:gd name="T19" fmla="*/ 2147483647 h 472"/>
                <a:gd name="T20" fmla="*/ 2147483647 w 1039"/>
                <a:gd name="T21" fmla="*/ 2147483647 h 472"/>
                <a:gd name="T22" fmla="*/ 2147483647 w 1039"/>
                <a:gd name="T23" fmla="*/ 2147483647 h 472"/>
                <a:gd name="T24" fmla="*/ 2147483647 w 1039"/>
                <a:gd name="T25" fmla="*/ 2147483647 h 472"/>
                <a:gd name="T26" fmla="*/ 2147483647 w 1039"/>
                <a:gd name="T27" fmla="*/ 2147483647 h 472"/>
                <a:gd name="T28" fmla="*/ 2147483647 w 1039"/>
                <a:gd name="T29" fmla="*/ 0 h 472"/>
                <a:gd name="T30" fmla="*/ 2147483647 w 1039"/>
                <a:gd name="T31" fmla="*/ 0 h 472"/>
                <a:gd name="T32" fmla="*/ 2147483647 w 1039"/>
                <a:gd name="T33" fmla="*/ 0 h 472"/>
                <a:gd name="T34" fmla="*/ 2147483647 w 1039"/>
                <a:gd name="T35" fmla="*/ 2147483647 h 472"/>
                <a:gd name="T36" fmla="*/ 2147483647 w 1039"/>
                <a:gd name="T37" fmla="*/ 2147483647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3" name="Freeform 110"/>
            <p:cNvSpPr>
              <a:spLocks/>
            </p:cNvSpPr>
            <p:nvPr/>
          </p:nvSpPr>
          <p:spPr bwMode="auto">
            <a:xfrm>
              <a:off x="2229008" y="4217703"/>
              <a:ext cx="1649412" cy="749300"/>
            </a:xfrm>
            <a:custGeom>
              <a:avLst/>
              <a:gdLst>
                <a:gd name="T0" fmla="*/ 2147483647 w 1039"/>
                <a:gd name="T1" fmla="*/ 2147483647 h 472"/>
                <a:gd name="T2" fmla="*/ 0 w 1039"/>
                <a:gd name="T3" fmla="*/ 2147483647 h 472"/>
                <a:gd name="T4" fmla="*/ 2147483647 w 1039"/>
                <a:gd name="T5" fmla="*/ 2147483647 h 472"/>
                <a:gd name="T6" fmla="*/ 2147483647 w 1039"/>
                <a:gd name="T7" fmla="*/ 2147483647 h 472"/>
                <a:gd name="T8" fmla="*/ 2147483647 w 1039"/>
                <a:gd name="T9" fmla="*/ 2147483647 h 472"/>
                <a:gd name="T10" fmla="*/ 2147483647 w 1039"/>
                <a:gd name="T11" fmla="*/ 2147483647 h 472"/>
                <a:gd name="T12" fmla="*/ 2147483647 w 1039"/>
                <a:gd name="T13" fmla="*/ 2147483647 h 472"/>
                <a:gd name="T14" fmla="*/ 2147483647 w 1039"/>
                <a:gd name="T15" fmla="*/ 2147483647 h 472"/>
                <a:gd name="T16" fmla="*/ 2147483647 w 1039"/>
                <a:gd name="T17" fmla="*/ 2147483647 h 472"/>
                <a:gd name="T18" fmla="*/ 2147483647 w 1039"/>
                <a:gd name="T19" fmla="*/ 2147483647 h 472"/>
                <a:gd name="T20" fmla="*/ 2147483647 w 1039"/>
                <a:gd name="T21" fmla="*/ 2147483647 h 472"/>
                <a:gd name="T22" fmla="*/ 2147483647 w 1039"/>
                <a:gd name="T23" fmla="*/ 2147483647 h 472"/>
                <a:gd name="T24" fmla="*/ 2147483647 w 1039"/>
                <a:gd name="T25" fmla="*/ 2147483647 h 472"/>
                <a:gd name="T26" fmla="*/ 2147483647 w 1039"/>
                <a:gd name="T27" fmla="*/ 2147483647 h 472"/>
                <a:gd name="T28" fmla="*/ 2147483647 w 1039"/>
                <a:gd name="T29" fmla="*/ 0 h 472"/>
                <a:gd name="T30" fmla="*/ 2147483647 w 1039"/>
                <a:gd name="T31" fmla="*/ 0 h 472"/>
                <a:gd name="T32" fmla="*/ 2147483647 w 1039"/>
                <a:gd name="T33" fmla="*/ 0 h 472"/>
                <a:gd name="T34" fmla="*/ 2147483647 w 1039"/>
                <a:gd name="T35" fmla="*/ 2147483647 h 472"/>
                <a:gd name="T36" fmla="*/ 2147483647 w 1039"/>
                <a:gd name="T37" fmla="*/ 2147483647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4" name="Freeform 111"/>
            <p:cNvSpPr>
              <a:spLocks/>
            </p:cNvSpPr>
            <p:nvPr/>
          </p:nvSpPr>
          <p:spPr bwMode="auto">
            <a:xfrm>
              <a:off x="2229008" y="4917790"/>
              <a:ext cx="593725" cy="134938"/>
            </a:xfrm>
            <a:custGeom>
              <a:avLst/>
              <a:gdLst>
                <a:gd name="T0" fmla="*/ 0 w 374"/>
                <a:gd name="T1" fmla="*/ 0 h 85"/>
                <a:gd name="T2" fmla="*/ 2147483647 w 374"/>
                <a:gd name="T3" fmla="*/ 2147483647 h 85"/>
                <a:gd name="T4" fmla="*/ 2147483647 w 374"/>
                <a:gd name="T5" fmla="*/ 2147483647 h 85"/>
                <a:gd name="T6" fmla="*/ 2147483647 w 374"/>
                <a:gd name="T7" fmla="*/ 2147483647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5" name="Freeform 112"/>
            <p:cNvSpPr>
              <a:spLocks/>
            </p:cNvSpPr>
            <p:nvPr/>
          </p:nvSpPr>
          <p:spPr bwMode="auto">
            <a:xfrm>
              <a:off x="2716370" y="4316128"/>
              <a:ext cx="1166813" cy="558800"/>
            </a:xfrm>
            <a:custGeom>
              <a:avLst/>
              <a:gdLst>
                <a:gd name="T0" fmla="*/ 0 w 735"/>
                <a:gd name="T1" fmla="*/ 2147483647 h 352"/>
                <a:gd name="T2" fmla="*/ 2147483647 w 735"/>
                <a:gd name="T3" fmla="*/ 2147483647 h 352"/>
                <a:gd name="T4" fmla="*/ 2147483647 w 735"/>
                <a:gd name="T5" fmla="*/ 2147483647 h 352"/>
                <a:gd name="T6" fmla="*/ 2147483647 w 735"/>
                <a:gd name="T7" fmla="*/ 2147483647 h 352"/>
                <a:gd name="T8" fmla="*/ 2147483647 w 735"/>
                <a:gd name="T9" fmla="*/ 2147483647 h 352"/>
                <a:gd name="T10" fmla="*/ 2147483647 w 735"/>
                <a:gd name="T11" fmla="*/ 2147483647 h 352"/>
                <a:gd name="T12" fmla="*/ 2147483647 w 735"/>
                <a:gd name="T13" fmla="*/ 2147483647 h 352"/>
                <a:gd name="T14" fmla="*/ 2147483647 w 735"/>
                <a:gd name="T15" fmla="*/ 2147483647 h 352"/>
                <a:gd name="T16" fmla="*/ 2147483647 w 735"/>
                <a:gd name="T17" fmla="*/ 2147483647 h 352"/>
                <a:gd name="T18" fmla="*/ 2147483647 w 735"/>
                <a:gd name="T19" fmla="*/ 2147483647 h 352"/>
                <a:gd name="T20" fmla="*/ 2147483647 w 735"/>
                <a:gd name="T21" fmla="*/ 0 h 352"/>
                <a:gd name="T22" fmla="*/ 0 w 735"/>
                <a:gd name="T23" fmla="*/ 2147483647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6" name="Freeform 113"/>
            <p:cNvSpPr>
              <a:spLocks/>
            </p:cNvSpPr>
            <p:nvPr/>
          </p:nvSpPr>
          <p:spPr bwMode="auto">
            <a:xfrm>
              <a:off x="4664233" y="3166778"/>
              <a:ext cx="312737" cy="434975"/>
            </a:xfrm>
            <a:custGeom>
              <a:avLst/>
              <a:gdLst>
                <a:gd name="T0" fmla="*/ 2147483647 w 197"/>
                <a:gd name="T1" fmla="*/ 0 h 274"/>
                <a:gd name="T2" fmla="*/ 2147483647 w 197"/>
                <a:gd name="T3" fmla="*/ 2147483647 h 274"/>
                <a:gd name="T4" fmla="*/ 2147483647 w 197"/>
                <a:gd name="T5" fmla="*/ 2147483647 h 274"/>
                <a:gd name="T6" fmla="*/ 2147483647 w 197"/>
                <a:gd name="T7" fmla="*/ 2147483647 h 274"/>
                <a:gd name="T8" fmla="*/ 2147483647 w 197"/>
                <a:gd name="T9" fmla="*/ 2147483647 h 274"/>
                <a:gd name="T10" fmla="*/ 2147483647 w 197"/>
                <a:gd name="T11" fmla="*/ 2147483647 h 274"/>
                <a:gd name="T12" fmla="*/ 2147483647 w 197"/>
                <a:gd name="T13" fmla="*/ 2147483647 h 274"/>
                <a:gd name="T14" fmla="*/ 2147483647 w 197"/>
                <a:gd name="T15" fmla="*/ 2147483647 h 274"/>
                <a:gd name="T16" fmla="*/ 2147483647 w 197"/>
                <a:gd name="T17" fmla="*/ 2147483647 h 274"/>
                <a:gd name="T18" fmla="*/ 2147483647 w 197"/>
                <a:gd name="T19" fmla="*/ 2147483647 h 274"/>
                <a:gd name="T20" fmla="*/ 2147483647 w 197"/>
                <a:gd name="T21" fmla="*/ 2147483647 h 274"/>
                <a:gd name="T22" fmla="*/ 2147483647 w 197"/>
                <a:gd name="T23" fmla="*/ 2147483647 h 274"/>
                <a:gd name="T24" fmla="*/ 2147483647 w 197"/>
                <a:gd name="T25" fmla="*/ 2147483647 h 274"/>
                <a:gd name="T26" fmla="*/ 2147483647 w 197"/>
                <a:gd name="T27" fmla="*/ 2147483647 h 274"/>
                <a:gd name="T28" fmla="*/ 2147483647 w 197"/>
                <a:gd name="T29" fmla="*/ 2147483647 h 274"/>
                <a:gd name="T30" fmla="*/ 2147483647 w 197"/>
                <a:gd name="T31" fmla="*/ 2147483647 h 274"/>
                <a:gd name="T32" fmla="*/ 2147483647 w 197"/>
                <a:gd name="T33" fmla="*/ 2147483647 h 274"/>
                <a:gd name="T34" fmla="*/ 2147483647 w 197"/>
                <a:gd name="T35" fmla="*/ 2147483647 h 274"/>
                <a:gd name="T36" fmla="*/ 2147483647 w 197"/>
                <a:gd name="T37" fmla="*/ 2147483647 h 274"/>
                <a:gd name="T38" fmla="*/ 2147483647 w 197"/>
                <a:gd name="T39" fmla="*/ 2147483647 h 274"/>
                <a:gd name="T40" fmla="*/ 2147483647 w 197"/>
                <a:gd name="T41" fmla="*/ 2147483647 h 274"/>
                <a:gd name="T42" fmla="*/ 2147483647 w 197"/>
                <a:gd name="T43" fmla="*/ 2147483647 h 274"/>
                <a:gd name="T44" fmla="*/ 2147483647 w 197"/>
                <a:gd name="T45" fmla="*/ 2147483647 h 274"/>
                <a:gd name="T46" fmla="*/ 2147483647 w 197"/>
                <a:gd name="T47" fmla="*/ 2147483647 h 274"/>
                <a:gd name="T48" fmla="*/ 2147483647 w 197"/>
                <a:gd name="T49" fmla="*/ 2147483647 h 274"/>
                <a:gd name="T50" fmla="*/ 2147483647 w 197"/>
                <a:gd name="T51" fmla="*/ 2147483647 h 274"/>
                <a:gd name="T52" fmla="*/ 2147483647 w 197"/>
                <a:gd name="T53" fmla="*/ 2147483647 h 274"/>
                <a:gd name="T54" fmla="*/ 2147483647 w 197"/>
                <a:gd name="T55" fmla="*/ 2147483647 h 274"/>
                <a:gd name="T56" fmla="*/ 2147483647 w 197"/>
                <a:gd name="T57" fmla="*/ 2147483647 h 274"/>
                <a:gd name="T58" fmla="*/ 2147483647 w 197"/>
                <a:gd name="T59" fmla="*/ 2147483647 h 274"/>
                <a:gd name="T60" fmla="*/ 2147483647 w 197"/>
                <a:gd name="T61" fmla="*/ 2147483647 h 274"/>
                <a:gd name="T62" fmla="*/ 2147483647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7" name="Freeform 114"/>
            <p:cNvSpPr>
              <a:spLocks/>
            </p:cNvSpPr>
            <p:nvPr/>
          </p:nvSpPr>
          <p:spPr bwMode="auto">
            <a:xfrm>
              <a:off x="4818220" y="3225515"/>
              <a:ext cx="158750" cy="315913"/>
            </a:xfrm>
            <a:custGeom>
              <a:avLst/>
              <a:gdLst>
                <a:gd name="T0" fmla="*/ 2147483647 w 100"/>
                <a:gd name="T1" fmla="*/ 0 h 199"/>
                <a:gd name="T2" fmla="*/ 2147483647 w 100"/>
                <a:gd name="T3" fmla="*/ 0 h 199"/>
                <a:gd name="T4" fmla="*/ 2147483647 w 100"/>
                <a:gd name="T5" fmla="*/ 2147483647 h 199"/>
                <a:gd name="T6" fmla="*/ 2147483647 w 100"/>
                <a:gd name="T7" fmla="*/ 2147483647 h 199"/>
                <a:gd name="T8" fmla="*/ 2147483647 w 100"/>
                <a:gd name="T9" fmla="*/ 2147483647 h 199"/>
                <a:gd name="T10" fmla="*/ 2147483647 w 100"/>
                <a:gd name="T11" fmla="*/ 2147483647 h 199"/>
                <a:gd name="T12" fmla="*/ 2147483647 w 100"/>
                <a:gd name="T13" fmla="*/ 2147483647 h 199"/>
                <a:gd name="T14" fmla="*/ 2147483647 w 100"/>
                <a:gd name="T15" fmla="*/ 2147483647 h 199"/>
                <a:gd name="T16" fmla="*/ 2147483647 w 100"/>
                <a:gd name="T17" fmla="*/ 2147483647 h 199"/>
                <a:gd name="T18" fmla="*/ 0 w 100"/>
                <a:gd name="T19" fmla="*/ 2147483647 h 199"/>
                <a:gd name="T20" fmla="*/ 0 w 100"/>
                <a:gd name="T21" fmla="*/ 2147483647 h 199"/>
                <a:gd name="T22" fmla="*/ 0 w 100"/>
                <a:gd name="T23" fmla="*/ 2147483647 h 199"/>
                <a:gd name="T24" fmla="*/ 2147483647 w 100"/>
                <a:gd name="T25" fmla="*/ 2147483647 h 199"/>
                <a:gd name="T26" fmla="*/ 2147483647 w 100"/>
                <a:gd name="T27" fmla="*/ 2147483647 h 199"/>
                <a:gd name="T28" fmla="*/ 2147483647 w 100"/>
                <a:gd name="T29" fmla="*/ 2147483647 h 199"/>
                <a:gd name="T30" fmla="*/ 2147483647 w 100"/>
                <a:gd name="T31" fmla="*/ 2147483647 h 199"/>
                <a:gd name="T32" fmla="*/ 2147483647 w 100"/>
                <a:gd name="T33" fmla="*/ 2147483647 h 199"/>
                <a:gd name="T34" fmla="*/ 2147483647 w 100"/>
                <a:gd name="T35" fmla="*/ 2147483647 h 199"/>
                <a:gd name="T36" fmla="*/ 2147483647 w 100"/>
                <a:gd name="T37" fmla="*/ 2147483647 h 199"/>
                <a:gd name="T38" fmla="*/ 2147483647 w 100"/>
                <a:gd name="T39" fmla="*/ 2147483647 h 199"/>
                <a:gd name="T40" fmla="*/ 2147483647 w 100"/>
                <a:gd name="T41" fmla="*/ 2147483647 h 199"/>
                <a:gd name="T42" fmla="*/ 2147483647 w 100"/>
                <a:gd name="T43" fmla="*/ 2147483647 h 199"/>
                <a:gd name="T44" fmla="*/ 2147483647 w 100"/>
                <a:gd name="T45" fmla="*/ 2147483647 h 199"/>
                <a:gd name="T46" fmla="*/ 2147483647 w 100"/>
                <a:gd name="T47" fmla="*/ 2147483647 h 199"/>
                <a:gd name="T48" fmla="*/ 2147483647 w 100"/>
                <a:gd name="T49" fmla="*/ 2147483647 h 199"/>
                <a:gd name="T50" fmla="*/ 2147483647 w 100"/>
                <a:gd name="T51" fmla="*/ 2147483647 h 199"/>
                <a:gd name="T52" fmla="*/ 2147483647 w 100"/>
                <a:gd name="T53" fmla="*/ 2147483647 h 199"/>
                <a:gd name="T54" fmla="*/ 2147483647 w 100"/>
                <a:gd name="T55" fmla="*/ 2147483647 h 199"/>
                <a:gd name="T56" fmla="*/ 2147483647 w 100"/>
                <a:gd name="T57" fmla="*/ 2147483647 h 199"/>
                <a:gd name="T58" fmla="*/ 2147483647 w 100"/>
                <a:gd name="T59" fmla="*/ 2147483647 h 199"/>
                <a:gd name="T60" fmla="*/ 2147483647 w 100"/>
                <a:gd name="T61" fmla="*/ 2147483647 h 199"/>
                <a:gd name="T62" fmla="*/ 2147483647 w 100"/>
                <a:gd name="T63" fmla="*/ 2147483647 h 199"/>
                <a:gd name="T64" fmla="*/ 2147483647 w 100"/>
                <a:gd name="T65" fmla="*/ 2147483647 h 199"/>
                <a:gd name="T66" fmla="*/ 2147483647 w 100"/>
                <a:gd name="T67" fmla="*/ 2147483647 h 199"/>
                <a:gd name="T68" fmla="*/ 2147483647 w 100"/>
                <a:gd name="T69" fmla="*/ 2147483647 h 199"/>
                <a:gd name="T70" fmla="*/ 2147483647 w 100"/>
                <a:gd name="T71" fmla="*/ 2147483647 h 199"/>
                <a:gd name="T72" fmla="*/ 2147483647 w 100"/>
                <a:gd name="T73" fmla="*/ 2147483647 h 199"/>
                <a:gd name="T74" fmla="*/ 2147483647 w 100"/>
                <a:gd name="T75" fmla="*/ 2147483647 h 199"/>
                <a:gd name="T76" fmla="*/ 2147483647 w 100"/>
                <a:gd name="T77" fmla="*/ 2147483647 h 199"/>
                <a:gd name="T78" fmla="*/ 2147483647 w 100"/>
                <a:gd name="T79" fmla="*/ 0 h 199"/>
                <a:gd name="T80" fmla="*/ 2147483647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8" name="Freeform 115"/>
            <p:cNvSpPr>
              <a:spLocks/>
            </p:cNvSpPr>
            <p:nvPr/>
          </p:nvSpPr>
          <p:spPr bwMode="auto">
            <a:xfrm>
              <a:off x="4810283" y="3217578"/>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2147483647 h 105"/>
                <a:gd name="T22" fmla="*/ 2147483647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0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19" name="Freeform 116"/>
            <p:cNvSpPr>
              <a:spLocks/>
            </p:cNvSpPr>
            <p:nvPr/>
          </p:nvSpPr>
          <p:spPr bwMode="auto">
            <a:xfrm>
              <a:off x="4810283" y="3382678"/>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0 h 105"/>
                <a:gd name="T22" fmla="*/ 0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2147483647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0" name="Freeform 117"/>
            <p:cNvSpPr>
              <a:spLocks/>
            </p:cNvSpPr>
            <p:nvPr/>
          </p:nvSpPr>
          <p:spPr bwMode="auto">
            <a:xfrm>
              <a:off x="4896008" y="3382678"/>
              <a:ext cx="88900" cy="166687"/>
            </a:xfrm>
            <a:custGeom>
              <a:avLst/>
              <a:gdLst>
                <a:gd name="T0" fmla="*/ 2147483647 w 56"/>
                <a:gd name="T1" fmla="*/ 0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0 w 56"/>
                <a:gd name="T21" fmla="*/ 2147483647 h 105"/>
                <a:gd name="T22" fmla="*/ 0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2147483647 w 56"/>
                <a:gd name="T43" fmla="*/ 0 h 105"/>
                <a:gd name="T44" fmla="*/ 21474836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1" name="Freeform 118"/>
            <p:cNvSpPr>
              <a:spLocks/>
            </p:cNvSpPr>
            <p:nvPr/>
          </p:nvSpPr>
          <p:spPr bwMode="auto">
            <a:xfrm>
              <a:off x="4896008" y="3217578"/>
              <a:ext cx="88900" cy="166687"/>
            </a:xfrm>
            <a:custGeom>
              <a:avLst/>
              <a:gdLst>
                <a:gd name="T0" fmla="*/ 0 w 56"/>
                <a:gd name="T1" fmla="*/ 2147483647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2147483647 w 56"/>
                <a:gd name="T21" fmla="*/ 2147483647 h 105"/>
                <a:gd name="T22" fmla="*/ 2147483647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0 w 56"/>
                <a:gd name="T43" fmla="*/ 0 h 105"/>
                <a:gd name="T44" fmla="*/ 0 w 56"/>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2" name="Freeform 119"/>
            <p:cNvSpPr>
              <a:spLocks/>
            </p:cNvSpPr>
            <p:nvPr/>
          </p:nvSpPr>
          <p:spPr bwMode="auto">
            <a:xfrm>
              <a:off x="3597433" y="4690778"/>
              <a:ext cx="312737" cy="434975"/>
            </a:xfrm>
            <a:custGeom>
              <a:avLst/>
              <a:gdLst>
                <a:gd name="T0" fmla="*/ 2147483647 w 197"/>
                <a:gd name="T1" fmla="*/ 0 h 274"/>
                <a:gd name="T2" fmla="*/ 2147483647 w 197"/>
                <a:gd name="T3" fmla="*/ 2147483647 h 274"/>
                <a:gd name="T4" fmla="*/ 2147483647 w 197"/>
                <a:gd name="T5" fmla="*/ 2147483647 h 274"/>
                <a:gd name="T6" fmla="*/ 2147483647 w 197"/>
                <a:gd name="T7" fmla="*/ 2147483647 h 274"/>
                <a:gd name="T8" fmla="*/ 2147483647 w 197"/>
                <a:gd name="T9" fmla="*/ 2147483647 h 274"/>
                <a:gd name="T10" fmla="*/ 2147483647 w 197"/>
                <a:gd name="T11" fmla="*/ 2147483647 h 274"/>
                <a:gd name="T12" fmla="*/ 2147483647 w 197"/>
                <a:gd name="T13" fmla="*/ 2147483647 h 274"/>
                <a:gd name="T14" fmla="*/ 2147483647 w 197"/>
                <a:gd name="T15" fmla="*/ 2147483647 h 274"/>
                <a:gd name="T16" fmla="*/ 2147483647 w 197"/>
                <a:gd name="T17" fmla="*/ 2147483647 h 274"/>
                <a:gd name="T18" fmla="*/ 2147483647 w 197"/>
                <a:gd name="T19" fmla="*/ 2147483647 h 274"/>
                <a:gd name="T20" fmla="*/ 2147483647 w 197"/>
                <a:gd name="T21" fmla="*/ 2147483647 h 274"/>
                <a:gd name="T22" fmla="*/ 2147483647 w 197"/>
                <a:gd name="T23" fmla="*/ 2147483647 h 274"/>
                <a:gd name="T24" fmla="*/ 2147483647 w 197"/>
                <a:gd name="T25" fmla="*/ 2147483647 h 274"/>
                <a:gd name="T26" fmla="*/ 2147483647 w 197"/>
                <a:gd name="T27" fmla="*/ 2147483647 h 274"/>
                <a:gd name="T28" fmla="*/ 2147483647 w 197"/>
                <a:gd name="T29" fmla="*/ 2147483647 h 274"/>
                <a:gd name="T30" fmla="*/ 2147483647 w 197"/>
                <a:gd name="T31" fmla="*/ 2147483647 h 274"/>
                <a:gd name="T32" fmla="*/ 2147483647 w 197"/>
                <a:gd name="T33" fmla="*/ 2147483647 h 274"/>
                <a:gd name="T34" fmla="*/ 2147483647 w 197"/>
                <a:gd name="T35" fmla="*/ 2147483647 h 274"/>
                <a:gd name="T36" fmla="*/ 2147483647 w 197"/>
                <a:gd name="T37" fmla="*/ 2147483647 h 274"/>
                <a:gd name="T38" fmla="*/ 2147483647 w 197"/>
                <a:gd name="T39" fmla="*/ 2147483647 h 274"/>
                <a:gd name="T40" fmla="*/ 2147483647 w 197"/>
                <a:gd name="T41" fmla="*/ 2147483647 h 274"/>
                <a:gd name="T42" fmla="*/ 2147483647 w 197"/>
                <a:gd name="T43" fmla="*/ 2147483647 h 274"/>
                <a:gd name="T44" fmla="*/ 2147483647 w 197"/>
                <a:gd name="T45" fmla="*/ 2147483647 h 274"/>
                <a:gd name="T46" fmla="*/ 2147483647 w 197"/>
                <a:gd name="T47" fmla="*/ 2147483647 h 274"/>
                <a:gd name="T48" fmla="*/ 2147483647 w 197"/>
                <a:gd name="T49" fmla="*/ 2147483647 h 274"/>
                <a:gd name="T50" fmla="*/ 2147483647 w 197"/>
                <a:gd name="T51" fmla="*/ 2147483647 h 274"/>
                <a:gd name="T52" fmla="*/ 2147483647 w 197"/>
                <a:gd name="T53" fmla="*/ 2147483647 h 274"/>
                <a:gd name="T54" fmla="*/ 2147483647 w 197"/>
                <a:gd name="T55" fmla="*/ 2147483647 h 274"/>
                <a:gd name="T56" fmla="*/ 2147483647 w 197"/>
                <a:gd name="T57" fmla="*/ 2147483647 h 274"/>
                <a:gd name="T58" fmla="*/ 2147483647 w 197"/>
                <a:gd name="T59" fmla="*/ 2147483647 h 274"/>
                <a:gd name="T60" fmla="*/ 2147483647 w 197"/>
                <a:gd name="T61" fmla="*/ 2147483647 h 274"/>
                <a:gd name="T62" fmla="*/ 2147483647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3" name="Freeform 120"/>
            <p:cNvSpPr>
              <a:spLocks/>
            </p:cNvSpPr>
            <p:nvPr/>
          </p:nvSpPr>
          <p:spPr bwMode="auto">
            <a:xfrm>
              <a:off x="3751420" y="4749515"/>
              <a:ext cx="158750" cy="315913"/>
            </a:xfrm>
            <a:custGeom>
              <a:avLst/>
              <a:gdLst>
                <a:gd name="T0" fmla="*/ 2147483647 w 100"/>
                <a:gd name="T1" fmla="*/ 0 h 199"/>
                <a:gd name="T2" fmla="*/ 2147483647 w 100"/>
                <a:gd name="T3" fmla="*/ 0 h 199"/>
                <a:gd name="T4" fmla="*/ 2147483647 w 100"/>
                <a:gd name="T5" fmla="*/ 2147483647 h 199"/>
                <a:gd name="T6" fmla="*/ 2147483647 w 100"/>
                <a:gd name="T7" fmla="*/ 2147483647 h 199"/>
                <a:gd name="T8" fmla="*/ 2147483647 w 100"/>
                <a:gd name="T9" fmla="*/ 2147483647 h 199"/>
                <a:gd name="T10" fmla="*/ 2147483647 w 100"/>
                <a:gd name="T11" fmla="*/ 2147483647 h 199"/>
                <a:gd name="T12" fmla="*/ 2147483647 w 100"/>
                <a:gd name="T13" fmla="*/ 2147483647 h 199"/>
                <a:gd name="T14" fmla="*/ 2147483647 w 100"/>
                <a:gd name="T15" fmla="*/ 2147483647 h 199"/>
                <a:gd name="T16" fmla="*/ 2147483647 w 100"/>
                <a:gd name="T17" fmla="*/ 2147483647 h 199"/>
                <a:gd name="T18" fmla="*/ 0 w 100"/>
                <a:gd name="T19" fmla="*/ 2147483647 h 199"/>
                <a:gd name="T20" fmla="*/ 0 w 100"/>
                <a:gd name="T21" fmla="*/ 2147483647 h 199"/>
                <a:gd name="T22" fmla="*/ 0 w 100"/>
                <a:gd name="T23" fmla="*/ 2147483647 h 199"/>
                <a:gd name="T24" fmla="*/ 2147483647 w 100"/>
                <a:gd name="T25" fmla="*/ 2147483647 h 199"/>
                <a:gd name="T26" fmla="*/ 2147483647 w 100"/>
                <a:gd name="T27" fmla="*/ 2147483647 h 199"/>
                <a:gd name="T28" fmla="*/ 2147483647 w 100"/>
                <a:gd name="T29" fmla="*/ 2147483647 h 199"/>
                <a:gd name="T30" fmla="*/ 2147483647 w 100"/>
                <a:gd name="T31" fmla="*/ 2147483647 h 199"/>
                <a:gd name="T32" fmla="*/ 2147483647 w 100"/>
                <a:gd name="T33" fmla="*/ 2147483647 h 199"/>
                <a:gd name="T34" fmla="*/ 2147483647 w 100"/>
                <a:gd name="T35" fmla="*/ 2147483647 h 199"/>
                <a:gd name="T36" fmla="*/ 2147483647 w 100"/>
                <a:gd name="T37" fmla="*/ 2147483647 h 199"/>
                <a:gd name="T38" fmla="*/ 2147483647 w 100"/>
                <a:gd name="T39" fmla="*/ 2147483647 h 199"/>
                <a:gd name="T40" fmla="*/ 2147483647 w 100"/>
                <a:gd name="T41" fmla="*/ 2147483647 h 199"/>
                <a:gd name="T42" fmla="*/ 2147483647 w 100"/>
                <a:gd name="T43" fmla="*/ 2147483647 h 199"/>
                <a:gd name="T44" fmla="*/ 2147483647 w 100"/>
                <a:gd name="T45" fmla="*/ 2147483647 h 199"/>
                <a:gd name="T46" fmla="*/ 2147483647 w 100"/>
                <a:gd name="T47" fmla="*/ 2147483647 h 199"/>
                <a:gd name="T48" fmla="*/ 2147483647 w 100"/>
                <a:gd name="T49" fmla="*/ 2147483647 h 199"/>
                <a:gd name="T50" fmla="*/ 2147483647 w 100"/>
                <a:gd name="T51" fmla="*/ 2147483647 h 199"/>
                <a:gd name="T52" fmla="*/ 2147483647 w 100"/>
                <a:gd name="T53" fmla="*/ 2147483647 h 199"/>
                <a:gd name="T54" fmla="*/ 2147483647 w 100"/>
                <a:gd name="T55" fmla="*/ 2147483647 h 199"/>
                <a:gd name="T56" fmla="*/ 2147483647 w 100"/>
                <a:gd name="T57" fmla="*/ 2147483647 h 199"/>
                <a:gd name="T58" fmla="*/ 2147483647 w 100"/>
                <a:gd name="T59" fmla="*/ 2147483647 h 199"/>
                <a:gd name="T60" fmla="*/ 2147483647 w 100"/>
                <a:gd name="T61" fmla="*/ 2147483647 h 199"/>
                <a:gd name="T62" fmla="*/ 2147483647 w 100"/>
                <a:gd name="T63" fmla="*/ 2147483647 h 199"/>
                <a:gd name="T64" fmla="*/ 2147483647 w 100"/>
                <a:gd name="T65" fmla="*/ 2147483647 h 199"/>
                <a:gd name="T66" fmla="*/ 2147483647 w 100"/>
                <a:gd name="T67" fmla="*/ 2147483647 h 199"/>
                <a:gd name="T68" fmla="*/ 2147483647 w 100"/>
                <a:gd name="T69" fmla="*/ 2147483647 h 199"/>
                <a:gd name="T70" fmla="*/ 2147483647 w 100"/>
                <a:gd name="T71" fmla="*/ 2147483647 h 199"/>
                <a:gd name="T72" fmla="*/ 2147483647 w 100"/>
                <a:gd name="T73" fmla="*/ 2147483647 h 199"/>
                <a:gd name="T74" fmla="*/ 2147483647 w 100"/>
                <a:gd name="T75" fmla="*/ 2147483647 h 199"/>
                <a:gd name="T76" fmla="*/ 2147483647 w 100"/>
                <a:gd name="T77" fmla="*/ 2147483647 h 199"/>
                <a:gd name="T78" fmla="*/ 2147483647 w 100"/>
                <a:gd name="T79" fmla="*/ 0 h 199"/>
                <a:gd name="T80" fmla="*/ 2147483647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4" name="Freeform 121"/>
            <p:cNvSpPr>
              <a:spLocks/>
            </p:cNvSpPr>
            <p:nvPr/>
          </p:nvSpPr>
          <p:spPr bwMode="auto">
            <a:xfrm>
              <a:off x="3743483" y="4741578"/>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2147483647 h 105"/>
                <a:gd name="T22" fmla="*/ 2147483647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0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5" name="Freeform 122"/>
            <p:cNvSpPr>
              <a:spLocks/>
            </p:cNvSpPr>
            <p:nvPr/>
          </p:nvSpPr>
          <p:spPr bwMode="auto">
            <a:xfrm>
              <a:off x="3743483" y="4906678"/>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0 h 105"/>
                <a:gd name="T22" fmla="*/ 0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2147483647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6" name="Freeform 123"/>
            <p:cNvSpPr>
              <a:spLocks/>
            </p:cNvSpPr>
            <p:nvPr/>
          </p:nvSpPr>
          <p:spPr bwMode="auto">
            <a:xfrm>
              <a:off x="3829208" y="4906678"/>
              <a:ext cx="88900" cy="166687"/>
            </a:xfrm>
            <a:custGeom>
              <a:avLst/>
              <a:gdLst>
                <a:gd name="T0" fmla="*/ 2147483647 w 56"/>
                <a:gd name="T1" fmla="*/ 0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0 w 56"/>
                <a:gd name="T21" fmla="*/ 2147483647 h 105"/>
                <a:gd name="T22" fmla="*/ 0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2147483647 w 56"/>
                <a:gd name="T43" fmla="*/ 0 h 105"/>
                <a:gd name="T44" fmla="*/ 21474836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7" name="Freeform 124"/>
            <p:cNvSpPr>
              <a:spLocks/>
            </p:cNvSpPr>
            <p:nvPr/>
          </p:nvSpPr>
          <p:spPr bwMode="auto">
            <a:xfrm>
              <a:off x="3829208" y="4741578"/>
              <a:ext cx="88900" cy="166687"/>
            </a:xfrm>
            <a:custGeom>
              <a:avLst/>
              <a:gdLst>
                <a:gd name="T0" fmla="*/ 0 w 56"/>
                <a:gd name="T1" fmla="*/ 2147483647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2147483647 w 56"/>
                <a:gd name="T21" fmla="*/ 2147483647 h 105"/>
                <a:gd name="T22" fmla="*/ 2147483647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0 w 56"/>
                <a:gd name="T43" fmla="*/ 0 h 105"/>
                <a:gd name="T44" fmla="*/ 0 w 56"/>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28" name="Freeform 125"/>
            <p:cNvSpPr>
              <a:spLocks/>
            </p:cNvSpPr>
            <p:nvPr/>
          </p:nvSpPr>
          <p:spPr bwMode="auto">
            <a:xfrm>
              <a:off x="5981858" y="3795428"/>
              <a:ext cx="236537" cy="328612"/>
            </a:xfrm>
            <a:custGeom>
              <a:avLst/>
              <a:gdLst>
                <a:gd name="T0" fmla="*/ 2147483647 w 149"/>
                <a:gd name="T1" fmla="*/ 0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2147483647 h 207"/>
                <a:gd name="T14" fmla="*/ 2147483647 w 149"/>
                <a:gd name="T15" fmla="*/ 2147483647 h 207"/>
                <a:gd name="T16" fmla="*/ 2147483647 w 149"/>
                <a:gd name="T17" fmla="*/ 2147483647 h 207"/>
                <a:gd name="T18" fmla="*/ 2147483647 w 149"/>
                <a:gd name="T19" fmla="*/ 2147483647 h 207"/>
                <a:gd name="T20" fmla="*/ 2147483647 w 149"/>
                <a:gd name="T21" fmla="*/ 2147483647 h 207"/>
                <a:gd name="T22" fmla="*/ 2147483647 w 149"/>
                <a:gd name="T23" fmla="*/ 2147483647 h 207"/>
                <a:gd name="T24" fmla="*/ 0 w 149"/>
                <a:gd name="T25" fmla="*/ 2147483647 h 207"/>
                <a:gd name="T26" fmla="*/ 2147483647 w 149"/>
                <a:gd name="T27" fmla="*/ 2147483647 h 207"/>
                <a:gd name="T28" fmla="*/ 2147483647 w 149"/>
                <a:gd name="T29" fmla="*/ 2147483647 h 207"/>
                <a:gd name="T30" fmla="*/ 2147483647 w 149"/>
                <a:gd name="T31" fmla="*/ 2147483647 h 207"/>
                <a:gd name="T32" fmla="*/ 2147483647 w 149"/>
                <a:gd name="T33" fmla="*/ 2147483647 h 207"/>
                <a:gd name="T34" fmla="*/ 2147483647 w 149"/>
                <a:gd name="T35" fmla="*/ 2147483647 h 207"/>
                <a:gd name="T36" fmla="*/ 2147483647 w 149"/>
                <a:gd name="T37" fmla="*/ 2147483647 h 207"/>
                <a:gd name="T38" fmla="*/ 2147483647 w 149"/>
                <a:gd name="T39" fmla="*/ 2147483647 h 207"/>
                <a:gd name="T40" fmla="*/ 2147483647 w 149"/>
                <a:gd name="T41" fmla="*/ 2147483647 h 207"/>
                <a:gd name="T42" fmla="*/ 2147483647 w 149"/>
                <a:gd name="T43" fmla="*/ 2147483647 h 207"/>
                <a:gd name="T44" fmla="*/ 2147483647 w 149"/>
                <a:gd name="T45" fmla="*/ 2147483647 h 207"/>
                <a:gd name="T46" fmla="*/ 2147483647 w 149"/>
                <a:gd name="T47" fmla="*/ 2147483647 h 207"/>
                <a:gd name="T48" fmla="*/ 2147483647 w 149"/>
                <a:gd name="T49" fmla="*/ 2147483647 h 207"/>
                <a:gd name="T50" fmla="*/ 2147483647 w 149"/>
                <a:gd name="T51" fmla="*/ 2147483647 h 207"/>
                <a:gd name="T52" fmla="*/ 2147483647 w 149"/>
                <a:gd name="T53" fmla="*/ 2147483647 h 207"/>
                <a:gd name="T54" fmla="*/ 2147483647 w 149"/>
                <a:gd name="T55" fmla="*/ 2147483647 h 207"/>
                <a:gd name="T56" fmla="*/ 2147483647 w 149"/>
                <a:gd name="T57" fmla="*/ 2147483647 h 207"/>
                <a:gd name="T58" fmla="*/ 2147483647 w 149"/>
                <a:gd name="T59" fmla="*/ 2147483647 h 207"/>
                <a:gd name="T60" fmla="*/ 2147483647 w 149"/>
                <a:gd name="T61" fmla="*/ 2147483647 h 207"/>
                <a:gd name="T62" fmla="*/ 2147483647 w 149"/>
                <a:gd name="T63" fmla="*/ 2147483647 h 207"/>
                <a:gd name="T64" fmla="*/ 2147483647 w 149"/>
                <a:gd name="T65" fmla="*/ 2147483647 h 207"/>
                <a:gd name="T66" fmla="*/ 2147483647 w 149"/>
                <a:gd name="T67" fmla="*/ 2147483647 h 207"/>
                <a:gd name="T68" fmla="*/ 2147483647 w 149"/>
                <a:gd name="T69" fmla="*/ 2147483647 h 207"/>
                <a:gd name="T70" fmla="*/ 2147483647 w 149"/>
                <a:gd name="T71" fmla="*/ 2147483647 h 207"/>
                <a:gd name="T72" fmla="*/ 2147483647 w 149"/>
                <a:gd name="T73" fmla="*/ 2147483647 h 207"/>
                <a:gd name="T74" fmla="*/ 2147483647 w 149"/>
                <a:gd name="T75" fmla="*/ 2147483647 h 207"/>
                <a:gd name="T76" fmla="*/ 2147483647 w 149"/>
                <a:gd name="T77" fmla="*/ 2147483647 h 207"/>
                <a:gd name="T78" fmla="*/ 2147483647 w 149"/>
                <a:gd name="T79" fmla="*/ 2147483647 h 207"/>
                <a:gd name="T80" fmla="*/ 2147483647 w 149"/>
                <a:gd name="T81" fmla="*/ 2147483647 h 207"/>
                <a:gd name="T82" fmla="*/ 2147483647 w 149"/>
                <a:gd name="T83" fmla="*/ 2147483647 h 207"/>
                <a:gd name="T84" fmla="*/ 2147483647 w 149"/>
                <a:gd name="T85" fmla="*/ 2147483647 h 207"/>
                <a:gd name="T86" fmla="*/ 2147483647 w 149"/>
                <a:gd name="T87" fmla="*/ 2147483647 h 207"/>
                <a:gd name="T88" fmla="*/ 2147483647 w 149"/>
                <a:gd name="T89" fmla="*/ 2147483647 h 207"/>
                <a:gd name="T90" fmla="*/ 2147483647 w 149"/>
                <a:gd name="T91" fmla="*/ 2147483647 h 207"/>
                <a:gd name="T92" fmla="*/ 2147483647 w 149"/>
                <a:gd name="T93" fmla="*/ 2147483647 h 207"/>
                <a:gd name="T94" fmla="*/ 2147483647 w 149"/>
                <a:gd name="T95" fmla="*/ 2147483647 h 207"/>
                <a:gd name="T96" fmla="*/ 2147483647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9" name="Freeform 126"/>
            <p:cNvSpPr>
              <a:spLocks/>
            </p:cNvSpPr>
            <p:nvPr/>
          </p:nvSpPr>
          <p:spPr bwMode="auto">
            <a:xfrm>
              <a:off x="6099333" y="3841465"/>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130" name="Freeform 127"/>
            <p:cNvSpPr>
              <a:spLocks/>
            </p:cNvSpPr>
            <p:nvPr/>
          </p:nvSpPr>
          <p:spPr bwMode="auto">
            <a:xfrm>
              <a:off x="6099333" y="3841465"/>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a:solidFill>
                <a:srgbClr val="000000"/>
              </a:solidFill>
              <a:round/>
              <a:headEnd type="none" w="sm" len="sm"/>
              <a:tailEnd type="none" w="sm" len="sm"/>
            </a:ln>
          </p:spPr>
          <p:txBody>
            <a:bodyPr/>
            <a:lstStyle/>
            <a:p>
              <a:endParaRPr lang="en-US" dirty="0"/>
            </a:p>
          </p:txBody>
        </p:sp>
        <p:sp>
          <p:nvSpPr>
            <p:cNvPr id="131" name="Line 129"/>
            <p:cNvSpPr>
              <a:spLocks noChangeShapeType="1"/>
            </p:cNvSpPr>
            <p:nvPr/>
          </p:nvSpPr>
          <p:spPr bwMode="auto">
            <a:xfrm flipH="1" flipV="1">
              <a:off x="7031195" y="3235040"/>
              <a:ext cx="685800" cy="914400"/>
            </a:xfrm>
            <a:prstGeom prst="line">
              <a:avLst/>
            </a:prstGeom>
            <a:ln>
              <a:headEnd type="none" w="sm" len="sm"/>
              <a:tailEnd type="stealth" w="med" len="med"/>
            </a:ln>
            <a:extLst/>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2" name="Line 131"/>
            <p:cNvSpPr>
              <a:spLocks noChangeShapeType="1"/>
            </p:cNvSpPr>
            <p:nvPr/>
          </p:nvSpPr>
          <p:spPr bwMode="auto">
            <a:xfrm>
              <a:off x="6040595" y="1716185"/>
              <a:ext cx="0" cy="1671255"/>
            </a:xfrm>
            <a:prstGeom prst="line">
              <a:avLst/>
            </a:prstGeom>
            <a:ln>
              <a:headEnd type="none" w="sm" len="sm"/>
              <a:tailEnd type="stealth" w="med" len="med"/>
            </a:ln>
            <a:extLst/>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 name="Line 133"/>
            <p:cNvSpPr>
              <a:spLocks noChangeShapeType="1"/>
            </p:cNvSpPr>
            <p:nvPr/>
          </p:nvSpPr>
          <p:spPr bwMode="auto">
            <a:xfrm flipH="1" flipV="1">
              <a:off x="4973794" y="3997040"/>
              <a:ext cx="627063" cy="1390650"/>
            </a:xfrm>
            <a:prstGeom prst="line">
              <a:avLst/>
            </a:prstGeom>
            <a:ln>
              <a:headEnd type="none" w="sm" len="sm"/>
              <a:tailEnd type="stealth" w="med" len="med"/>
            </a:ln>
            <a:extLst/>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4" name="Line 135"/>
            <p:cNvSpPr>
              <a:spLocks noChangeShapeType="1"/>
            </p:cNvSpPr>
            <p:nvPr/>
          </p:nvSpPr>
          <p:spPr bwMode="auto">
            <a:xfrm>
              <a:off x="2535395" y="2698465"/>
              <a:ext cx="1219200" cy="1527175"/>
            </a:xfrm>
            <a:prstGeom prst="line">
              <a:avLst/>
            </a:prstGeom>
            <a:ln>
              <a:headEnd type="none" w="sm" len="sm"/>
              <a:tailEnd type="stealth" w="med" len="med"/>
            </a:ln>
            <a:extLst/>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5" name="Line 137"/>
            <p:cNvSpPr>
              <a:spLocks noChangeShapeType="1"/>
            </p:cNvSpPr>
            <p:nvPr/>
          </p:nvSpPr>
          <p:spPr bwMode="auto">
            <a:xfrm flipV="1">
              <a:off x="3211670" y="4530440"/>
              <a:ext cx="542925" cy="1278494"/>
            </a:xfrm>
            <a:prstGeom prst="line">
              <a:avLst/>
            </a:prstGeom>
            <a:ln>
              <a:headEnd type="none" w="sm" len="sm"/>
              <a:tailEnd type="stealth" w="med" len="med"/>
            </a:ln>
            <a:extLst/>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6" name="Text Box 138"/>
            <p:cNvSpPr txBox="1">
              <a:spLocks noChangeArrowheads="1"/>
            </p:cNvSpPr>
            <p:nvPr/>
          </p:nvSpPr>
          <p:spPr bwMode="auto">
            <a:xfrm>
              <a:off x="782795" y="4959065"/>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dirty="0">
                  <a:latin typeface="Calibri"/>
                  <a:cs typeface="Calibri"/>
                </a:rPr>
                <a:t>Patient suffers</a:t>
              </a:r>
            </a:p>
          </p:txBody>
        </p:sp>
        <p:sp>
          <p:nvSpPr>
            <p:cNvPr id="137" name="TextBox 136"/>
            <p:cNvSpPr txBox="1"/>
            <p:nvPr/>
          </p:nvSpPr>
          <p:spPr>
            <a:xfrm>
              <a:off x="7753508" y="4124040"/>
              <a:ext cx="596638" cy="584776"/>
            </a:xfrm>
            <a:prstGeom prst="rect">
              <a:avLst/>
            </a:prstGeom>
            <a:noFill/>
          </p:spPr>
          <p:txBody>
            <a:bodyPr wrap="none" rtlCol="0">
              <a:spAutoFit/>
            </a:bodyPr>
            <a:lstStyle/>
            <a:p>
              <a:r>
                <a:rPr lang="en-US" sz="3200" b="1" dirty="0" smtClean="0">
                  <a:ln w="10541" cmpd="sng">
                    <a:solidFill>
                      <a:schemeClr val="accent1">
                        <a:shade val="88000"/>
                        <a:satMod val="110000"/>
                      </a:schemeClr>
                    </a:solidFill>
                    <a:prstDash val="solid"/>
                  </a:ln>
                  <a:solidFill>
                    <a:srgbClr val="4BACC6"/>
                  </a:solidFill>
                </a:rPr>
                <a:t>1</a:t>
              </a:r>
              <a:r>
                <a:rPr lang="en-US" sz="3200" b="1" baseline="30000" dirty="0" smtClean="0">
                  <a:ln w="10541" cmpd="sng">
                    <a:solidFill>
                      <a:schemeClr val="accent1">
                        <a:shade val="88000"/>
                        <a:satMod val="110000"/>
                      </a:schemeClr>
                    </a:solidFill>
                    <a:prstDash val="solid"/>
                  </a:ln>
                  <a:solidFill>
                    <a:srgbClr val="4BACC6"/>
                  </a:solidFill>
                </a:rPr>
                <a:t>st</a:t>
              </a:r>
              <a:endParaRPr lang="en-US" sz="3200" b="1" baseline="30000" dirty="0">
                <a:ln w="10541" cmpd="sng">
                  <a:solidFill>
                    <a:schemeClr val="accent1">
                      <a:shade val="88000"/>
                      <a:satMod val="110000"/>
                    </a:schemeClr>
                  </a:solidFill>
                  <a:prstDash val="solid"/>
                </a:ln>
                <a:solidFill>
                  <a:srgbClr val="4BACC6"/>
                </a:solidFill>
              </a:endParaRPr>
            </a:p>
          </p:txBody>
        </p:sp>
        <p:sp>
          <p:nvSpPr>
            <p:cNvPr id="138" name="TextBox 137"/>
            <p:cNvSpPr txBox="1"/>
            <p:nvPr/>
          </p:nvSpPr>
          <p:spPr>
            <a:xfrm>
              <a:off x="5642926" y="1053421"/>
              <a:ext cx="686272" cy="584776"/>
            </a:xfrm>
            <a:prstGeom prst="rect">
              <a:avLst/>
            </a:prstGeom>
            <a:noFill/>
          </p:spPr>
          <p:txBody>
            <a:bodyPr wrap="none" rtlCol="0">
              <a:spAutoFit/>
            </a:bodyPr>
            <a:lstStyle/>
            <a:p>
              <a:r>
                <a:rPr lang="en-US" sz="3200" b="1" dirty="0" smtClean="0">
                  <a:ln w="10541" cmpd="sng">
                    <a:solidFill>
                      <a:schemeClr val="accent1">
                        <a:shade val="88000"/>
                        <a:satMod val="110000"/>
                      </a:schemeClr>
                    </a:solidFill>
                    <a:prstDash val="solid"/>
                  </a:ln>
                  <a:solidFill>
                    <a:srgbClr val="4BACC6"/>
                  </a:solidFill>
                </a:rPr>
                <a:t>2</a:t>
              </a:r>
              <a:r>
                <a:rPr lang="en-US" sz="3200" b="1" baseline="30000" dirty="0" smtClean="0">
                  <a:ln w="10541" cmpd="sng">
                    <a:solidFill>
                      <a:schemeClr val="accent1">
                        <a:shade val="88000"/>
                        <a:satMod val="110000"/>
                      </a:schemeClr>
                    </a:solidFill>
                    <a:prstDash val="solid"/>
                  </a:ln>
                  <a:solidFill>
                    <a:srgbClr val="4BACC6"/>
                  </a:solidFill>
                </a:rPr>
                <a:t>nd</a:t>
              </a:r>
              <a:endParaRPr lang="en-US" sz="3200" b="1" baseline="30000" dirty="0">
                <a:ln w="10541" cmpd="sng">
                  <a:solidFill>
                    <a:schemeClr val="accent1">
                      <a:shade val="88000"/>
                      <a:satMod val="110000"/>
                    </a:schemeClr>
                  </a:solidFill>
                  <a:prstDash val="solid"/>
                </a:ln>
                <a:solidFill>
                  <a:srgbClr val="4BACC6"/>
                </a:solidFill>
              </a:endParaRPr>
            </a:p>
          </p:txBody>
        </p:sp>
        <p:sp>
          <p:nvSpPr>
            <p:cNvPr id="139" name="TextBox 138"/>
            <p:cNvSpPr txBox="1"/>
            <p:nvPr/>
          </p:nvSpPr>
          <p:spPr>
            <a:xfrm>
              <a:off x="5338705" y="5294687"/>
              <a:ext cx="636713" cy="584776"/>
            </a:xfrm>
            <a:prstGeom prst="rect">
              <a:avLst/>
            </a:prstGeom>
            <a:noFill/>
          </p:spPr>
          <p:txBody>
            <a:bodyPr wrap="none" rtlCol="0">
              <a:spAutoFit/>
            </a:bodyPr>
            <a:lstStyle/>
            <a:p>
              <a:r>
                <a:rPr lang="en-US" sz="3200" b="1" dirty="0" smtClean="0">
                  <a:ln w="10541" cmpd="sng">
                    <a:solidFill>
                      <a:schemeClr val="accent1">
                        <a:shade val="88000"/>
                        <a:satMod val="110000"/>
                      </a:schemeClr>
                    </a:solidFill>
                    <a:prstDash val="solid"/>
                  </a:ln>
                  <a:solidFill>
                    <a:srgbClr val="4BACC6"/>
                  </a:solidFill>
                </a:rPr>
                <a:t>3</a:t>
              </a:r>
              <a:r>
                <a:rPr lang="en-US" sz="3200" b="1" baseline="30000" dirty="0" smtClean="0">
                  <a:ln w="10541" cmpd="sng">
                    <a:solidFill>
                      <a:schemeClr val="accent1">
                        <a:shade val="88000"/>
                        <a:satMod val="110000"/>
                      </a:schemeClr>
                    </a:solidFill>
                    <a:prstDash val="solid"/>
                  </a:ln>
                  <a:solidFill>
                    <a:srgbClr val="4BACC6"/>
                  </a:solidFill>
                </a:rPr>
                <a:t>rd</a:t>
              </a:r>
              <a:endParaRPr lang="en-US" sz="3200" b="1" baseline="30000" dirty="0">
                <a:ln w="10541" cmpd="sng">
                  <a:solidFill>
                    <a:schemeClr val="accent1">
                      <a:shade val="88000"/>
                      <a:satMod val="110000"/>
                    </a:schemeClr>
                  </a:solidFill>
                  <a:prstDash val="solid"/>
                </a:ln>
                <a:solidFill>
                  <a:srgbClr val="4BACC6"/>
                </a:solidFill>
              </a:endParaRPr>
            </a:p>
          </p:txBody>
        </p:sp>
        <p:sp>
          <p:nvSpPr>
            <p:cNvPr id="140" name="TextBox 139"/>
            <p:cNvSpPr txBox="1"/>
            <p:nvPr/>
          </p:nvSpPr>
          <p:spPr>
            <a:xfrm>
              <a:off x="1938757" y="2247360"/>
              <a:ext cx="634308" cy="584776"/>
            </a:xfrm>
            <a:prstGeom prst="rect">
              <a:avLst/>
            </a:prstGeom>
            <a:noFill/>
          </p:spPr>
          <p:txBody>
            <a:bodyPr wrap="none" rtlCol="0">
              <a:spAutoFit/>
            </a:bodyPr>
            <a:lstStyle/>
            <a:p>
              <a:r>
                <a:rPr lang="en-US" sz="3200" b="1" dirty="0" smtClean="0">
                  <a:ln w="10541" cmpd="sng">
                    <a:solidFill>
                      <a:schemeClr val="accent1">
                        <a:shade val="88000"/>
                        <a:satMod val="110000"/>
                      </a:schemeClr>
                    </a:solidFill>
                    <a:prstDash val="solid"/>
                  </a:ln>
                  <a:solidFill>
                    <a:srgbClr val="4BACC6"/>
                  </a:solidFill>
                </a:rPr>
                <a:t>5</a:t>
              </a:r>
              <a:r>
                <a:rPr lang="en-US" sz="3200" b="1" baseline="30000" dirty="0" smtClean="0">
                  <a:ln w="10541" cmpd="sng">
                    <a:solidFill>
                      <a:schemeClr val="accent1">
                        <a:shade val="88000"/>
                        <a:satMod val="110000"/>
                      </a:schemeClr>
                    </a:solidFill>
                    <a:prstDash val="solid"/>
                  </a:ln>
                  <a:solidFill>
                    <a:srgbClr val="4BACC6"/>
                  </a:solidFill>
                </a:rPr>
                <a:t>th</a:t>
              </a:r>
              <a:endParaRPr lang="en-US" sz="3200" b="1" baseline="30000" dirty="0">
                <a:ln w="10541" cmpd="sng">
                  <a:solidFill>
                    <a:schemeClr val="accent1">
                      <a:shade val="88000"/>
                      <a:satMod val="110000"/>
                    </a:schemeClr>
                  </a:solidFill>
                  <a:prstDash val="solid"/>
                </a:ln>
                <a:solidFill>
                  <a:srgbClr val="4BACC6"/>
                </a:solidFill>
              </a:endParaRPr>
            </a:p>
          </p:txBody>
        </p:sp>
        <p:sp>
          <p:nvSpPr>
            <p:cNvPr id="141" name="TextBox 140"/>
            <p:cNvSpPr txBox="1"/>
            <p:nvPr/>
          </p:nvSpPr>
          <p:spPr>
            <a:xfrm>
              <a:off x="2535395" y="5587075"/>
              <a:ext cx="634308" cy="584776"/>
            </a:xfrm>
            <a:prstGeom prst="rect">
              <a:avLst/>
            </a:prstGeom>
            <a:noFill/>
          </p:spPr>
          <p:txBody>
            <a:bodyPr wrap="none" rtlCol="0">
              <a:spAutoFit/>
            </a:bodyPr>
            <a:lstStyle/>
            <a:p>
              <a:r>
                <a:rPr lang="en-US" sz="3200" b="1" dirty="0" smtClean="0">
                  <a:ln w="10541" cmpd="sng">
                    <a:solidFill>
                      <a:schemeClr val="accent1">
                        <a:shade val="88000"/>
                        <a:satMod val="110000"/>
                      </a:schemeClr>
                    </a:solidFill>
                    <a:prstDash val="solid"/>
                  </a:ln>
                  <a:solidFill>
                    <a:srgbClr val="4BACC6"/>
                  </a:solidFill>
                </a:rPr>
                <a:t>4</a:t>
              </a:r>
              <a:r>
                <a:rPr lang="en-US" sz="3200" b="1" baseline="30000" dirty="0" smtClean="0">
                  <a:ln w="10541" cmpd="sng">
                    <a:solidFill>
                      <a:schemeClr val="accent1">
                        <a:shade val="88000"/>
                        <a:satMod val="110000"/>
                      </a:schemeClr>
                    </a:solidFill>
                    <a:prstDash val="solid"/>
                  </a:ln>
                  <a:solidFill>
                    <a:srgbClr val="4BACC6"/>
                  </a:solidFill>
                </a:rPr>
                <a:t>th</a:t>
              </a:r>
              <a:endParaRPr lang="en-US" sz="3200" b="1" baseline="30000" dirty="0">
                <a:ln w="10541" cmpd="sng">
                  <a:solidFill>
                    <a:schemeClr val="accent1">
                      <a:shade val="88000"/>
                      <a:satMod val="110000"/>
                    </a:schemeClr>
                  </a:solidFill>
                  <a:prstDash val="solid"/>
                </a:ln>
                <a:solidFill>
                  <a:srgbClr val="4BACC6"/>
                </a:solidFill>
              </a:endParaRPr>
            </a:p>
          </p:txBody>
        </p:sp>
      </p:grpSp>
      <p:sp>
        <p:nvSpPr>
          <p:cNvPr id="142" name="Title 2"/>
          <p:cNvSpPr txBox="1">
            <a:spLocks/>
          </p:cNvSpPr>
          <p:nvPr/>
        </p:nvSpPr>
        <p:spPr>
          <a:xfrm>
            <a:off x="838200" y="1371600"/>
            <a:ext cx="44958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pPr algn="l"/>
            <a:r>
              <a:rPr lang="en-US" sz="3200" b="1" dirty="0" smtClean="0">
                <a:solidFill>
                  <a:schemeClr val="tx1"/>
                </a:solidFill>
              </a:rPr>
              <a:t>System Failure Cascade</a:t>
            </a:r>
            <a:r>
              <a:rPr lang="en-US" sz="3200" b="1" baseline="30000" dirty="0" smtClean="0">
                <a:solidFill>
                  <a:schemeClr val="tx1"/>
                </a:solidFill>
              </a:rPr>
              <a:t>1,2</a:t>
            </a:r>
            <a:endParaRPr lang="en-US" sz="3200" b="1" baseline="30000" dirty="0">
              <a:solidFill>
                <a:schemeClr val="tx1"/>
              </a:solidFill>
            </a:endParaRPr>
          </a:p>
        </p:txBody>
      </p:sp>
      <p:sp>
        <p:nvSpPr>
          <p:cNvPr id="14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16</a:t>
            </a:fld>
            <a:endParaRPr lang="en-US" sz="1200" dirty="0">
              <a:solidFill>
                <a:schemeClr val="bg1">
                  <a:lumMod val="95000"/>
                </a:schemeClr>
              </a:solidFill>
            </a:endParaRPr>
          </a:p>
        </p:txBody>
      </p:sp>
    </p:spTree>
    <p:extLst>
      <p:ext uri="{BB962C8B-B14F-4D97-AF65-F5344CB8AC3E}">
        <p14:creationId xmlns:p14="http://schemas.microsoft.com/office/powerpoint/2010/main" val="250310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Factors Impact Safety</a:t>
            </a:r>
            <a:r>
              <a:rPr lang="en-US" baseline="30000" dirty="0" smtClean="0"/>
              <a:t>3</a:t>
            </a:r>
            <a:endParaRPr lang="en-US" baseline="30000" dirty="0"/>
          </a:p>
        </p:txBody>
      </p:sp>
      <p:sp>
        <p:nvSpPr>
          <p:cNvPr id="5" name="Oval 3" descr="Funnel of factors that impact patient safety:&#10;• Institutional&#10;• Hospital&#10;• Departmental factors&#10;• Work environment&#10;• Team factors&#10;• Individual provider&#10;• Task factors&#10;• Patient characteristics&#10;Adapted from Vincent C, Taylor-Adams S, Stanhope N. Framework for Analyzing Risk and Safety in Clinical Medicine. BMJ. 1998; 316:1154-7. PMID: 9552960.&#10;"/>
          <p:cNvSpPr>
            <a:spLocks noChangeArrowheads="1"/>
          </p:cNvSpPr>
          <p:nvPr/>
        </p:nvSpPr>
        <p:spPr bwMode="auto">
          <a:xfrm>
            <a:off x="1524000" y="1295400"/>
            <a:ext cx="6167438" cy="3763963"/>
          </a:xfrm>
          <a:prstGeom prst="ellipse">
            <a:avLst/>
          </a:prstGeom>
          <a:solidFill>
            <a:schemeClr val="accent3">
              <a:lumMod val="20000"/>
              <a:lumOff val="80000"/>
            </a:schemeClr>
          </a:solidFill>
          <a:ln w="9525">
            <a:round/>
            <a:headEnd/>
            <a:tailEnd/>
          </a:ln>
          <a:scene3d>
            <a:camera prst="legacyPerspectiveBottom"/>
            <a:lightRig rig="legacyFlat2" dir="t"/>
          </a:scene3d>
          <a:sp3d extrusionH="121893000" prstMaterial="legacyMetal">
            <a:bevelT w="13500" h="13500" prst="angle"/>
            <a:bevelB w="13500" h="13500" prst="angle"/>
            <a:extrusionClr>
              <a:srgbClr val="E2E2E2"/>
            </a:extrusionClr>
          </a:sp3d>
        </p:spPr>
        <p:txBody>
          <a:bodyPr wrap="none" anchor="ctr">
            <a:flatTx/>
          </a:bodyPr>
          <a:lstStyle/>
          <a:p>
            <a:pPr algn="r">
              <a:defRPr/>
            </a:pPr>
            <a:endParaRPr lang="en-US" sz="2400" dirty="0">
              <a:latin typeface="Times New Roman" pitchFamily="-108" charset="0"/>
              <a:ea typeface="+mn-ea"/>
              <a:cs typeface="Arial" charset="0"/>
            </a:endParaRPr>
          </a:p>
        </p:txBody>
      </p:sp>
      <p:sp>
        <p:nvSpPr>
          <p:cNvPr id="6" name="Oval 4"/>
          <p:cNvSpPr>
            <a:spLocks noChangeArrowheads="1"/>
          </p:cNvSpPr>
          <p:nvPr/>
        </p:nvSpPr>
        <p:spPr bwMode="auto">
          <a:xfrm>
            <a:off x="1905000" y="1752600"/>
            <a:ext cx="5416550" cy="3149600"/>
          </a:xfrm>
          <a:prstGeom prst="ellipse">
            <a:avLst/>
          </a:prstGeom>
          <a:ln w="317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dirty="0">
              <a:solidFill>
                <a:srgbClr val="FFFFFF"/>
              </a:solidFill>
              <a:cs typeface="Arial" charset="0"/>
            </a:endParaRPr>
          </a:p>
        </p:txBody>
      </p:sp>
      <p:sp>
        <p:nvSpPr>
          <p:cNvPr id="7" name="Oval 5"/>
          <p:cNvSpPr>
            <a:spLocks noChangeArrowheads="1"/>
          </p:cNvSpPr>
          <p:nvPr/>
        </p:nvSpPr>
        <p:spPr bwMode="auto">
          <a:xfrm>
            <a:off x="2286000" y="2211388"/>
            <a:ext cx="4740275" cy="2744787"/>
          </a:xfrm>
          <a:prstGeom prst="ellipse">
            <a:avLst/>
          </a:prstGeom>
          <a:solidFill>
            <a:srgbClr val="565FDA"/>
          </a:solidFill>
          <a:ln w="9525">
            <a:solidFill>
              <a:schemeClr val="bg1"/>
            </a:solidFill>
            <a:round/>
            <a:headEnd/>
            <a:tailEnd/>
          </a:ln>
        </p:spPr>
        <p:txBody>
          <a:bodyPr wrap="none" anchor="ctr"/>
          <a:lstStyle/>
          <a:p>
            <a:endParaRPr lang="en-US" dirty="0"/>
          </a:p>
        </p:txBody>
      </p:sp>
      <p:sp>
        <p:nvSpPr>
          <p:cNvPr id="8" name="Oval 6"/>
          <p:cNvSpPr>
            <a:spLocks noChangeArrowheads="1"/>
          </p:cNvSpPr>
          <p:nvPr/>
        </p:nvSpPr>
        <p:spPr bwMode="auto">
          <a:xfrm>
            <a:off x="2590800" y="2592388"/>
            <a:ext cx="4087813" cy="2325687"/>
          </a:xfrm>
          <a:prstGeom prst="ellipse">
            <a:avLst/>
          </a:prstGeom>
          <a:gradFill rotWithShape="0">
            <a:gsLst>
              <a:gs pos="0">
                <a:srgbClr val="9933FF"/>
              </a:gs>
              <a:gs pos="100000">
                <a:srgbClr val="471876"/>
              </a:gs>
            </a:gsLst>
            <a:lin ang="5400000" scaled="1"/>
          </a:gradFill>
          <a:ln w="9525">
            <a:solidFill>
              <a:schemeClr val="bg1"/>
            </a:solidFill>
            <a:round/>
            <a:headEnd/>
            <a:tailEnd/>
          </a:ln>
        </p:spPr>
        <p:txBody>
          <a:bodyPr wrap="none" anchor="ctr"/>
          <a:lstStyle/>
          <a:p>
            <a:endParaRPr lang="en-US" dirty="0"/>
          </a:p>
        </p:txBody>
      </p:sp>
      <p:sp>
        <p:nvSpPr>
          <p:cNvPr id="9" name="Oval 7"/>
          <p:cNvSpPr>
            <a:spLocks noChangeArrowheads="1"/>
          </p:cNvSpPr>
          <p:nvPr/>
        </p:nvSpPr>
        <p:spPr bwMode="auto">
          <a:xfrm>
            <a:off x="3016250" y="2973388"/>
            <a:ext cx="3262313" cy="1874837"/>
          </a:xfrm>
          <a:prstGeom prst="ellipse">
            <a:avLst/>
          </a:prstGeom>
          <a:gradFill rotWithShape="0">
            <a:gsLst>
              <a:gs pos="0">
                <a:srgbClr val="4B55D7"/>
              </a:gs>
              <a:gs pos="100000">
                <a:srgbClr val="232763"/>
              </a:gs>
            </a:gsLst>
            <a:lin ang="5400000" scaled="1"/>
          </a:gradFill>
          <a:ln w="9525">
            <a:solidFill>
              <a:schemeClr val="bg1"/>
            </a:solidFill>
            <a:round/>
            <a:headEnd/>
            <a:tailEnd/>
          </a:ln>
        </p:spPr>
        <p:txBody>
          <a:bodyPr wrap="none" anchor="ctr"/>
          <a:lstStyle/>
          <a:p>
            <a:endParaRPr lang="en-US" dirty="0"/>
          </a:p>
        </p:txBody>
      </p:sp>
      <p:sp>
        <p:nvSpPr>
          <p:cNvPr id="10" name="Oval 8"/>
          <p:cNvSpPr>
            <a:spLocks noChangeArrowheads="1"/>
          </p:cNvSpPr>
          <p:nvPr/>
        </p:nvSpPr>
        <p:spPr bwMode="auto">
          <a:xfrm>
            <a:off x="3333750" y="3290888"/>
            <a:ext cx="2570163" cy="1439862"/>
          </a:xfrm>
          <a:prstGeom prst="ellipse">
            <a:avLst/>
          </a:prstGeom>
          <a:solidFill>
            <a:srgbClr val="9900CC"/>
          </a:solidFill>
          <a:ln w="9525">
            <a:solidFill>
              <a:schemeClr val="bg1"/>
            </a:solidFill>
            <a:round/>
            <a:headEnd/>
            <a:tailEnd/>
          </a:ln>
        </p:spPr>
        <p:txBody>
          <a:bodyPr wrap="none" anchor="ctr"/>
          <a:lstStyle/>
          <a:p>
            <a:endParaRPr lang="en-US" dirty="0"/>
          </a:p>
        </p:txBody>
      </p:sp>
      <p:sp>
        <p:nvSpPr>
          <p:cNvPr id="11" name="Text Box 9"/>
          <p:cNvSpPr txBox="1">
            <a:spLocks noChangeArrowheads="1"/>
          </p:cNvSpPr>
          <p:nvPr/>
        </p:nvSpPr>
        <p:spPr bwMode="auto">
          <a:xfrm>
            <a:off x="3878263" y="1825625"/>
            <a:ext cx="1447800" cy="322263"/>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500" dirty="0">
                <a:solidFill>
                  <a:schemeClr val="bg1"/>
                </a:solidFill>
                <a:latin typeface="Century Gothic" charset="0"/>
              </a:rPr>
              <a:t>Hospital</a:t>
            </a:r>
          </a:p>
        </p:txBody>
      </p:sp>
      <p:sp>
        <p:nvSpPr>
          <p:cNvPr id="12" name="Text Box 10"/>
          <p:cNvSpPr txBox="1">
            <a:spLocks noChangeArrowheads="1"/>
          </p:cNvSpPr>
          <p:nvPr/>
        </p:nvSpPr>
        <p:spPr bwMode="auto">
          <a:xfrm>
            <a:off x="3200400" y="2289175"/>
            <a:ext cx="2819400" cy="323165"/>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500" dirty="0">
                <a:solidFill>
                  <a:schemeClr val="bg1"/>
                </a:solidFill>
                <a:latin typeface="Century Gothic" charset="0"/>
              </a:rPr>
              <a:t>Departmental</a:t>
            </a:r>
            <a:r>
              <a:rPr lang="en-US" sz="1400" dirty="0" smtClean="0">
                <a:solidFill>
                  <a:schemeClr val="bg1"/>
                </a:solidFill>
                <a:effectLst>
                  <a:outerShdw blurRad="38100" dist="38100" dir="2700000" algn="tl">
                    <a:srgbClr val="DDDDDD"/>
                  </a:outerShdw>
                </a:effectLst>
                <a:latin typeface="Century Gothic" charset="0"/>
              </a:rPr>
              <a:t> </a:t>
            </a:r>
            <a:r>
              <a:rPr lang="en-US" sz="1500" dirty="0">
                <a:solidFill>
                  <a:schemeClr val="bg1"/>
                </a:solidFill>
                <a:latin typeface="Century Gothic" charset="0"/>
              </a:rPr>
              <a:t>Factors</a:t>
            </a:r>
          </a:p>
        </p:txBody>
      </p:sp>
      <p:sp>
        <p:nvSpPr>
          <p:cNvPr id="13" name="Text Box 11"/>
          <p:cNvSpPr txBox="1">
            <a:spLocks noChangeArrowheads="1"/>
          </p:cNvSpPr>
          <p:nvPr/>
        </p:nvSpPr>
        <p:spPr bwMode="auto">
          <a:xfrm>
            <a:off x="3130550" y="2684463"/>
            <a:ext cx="2973388" cy="323165"/>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1500" dirty="0">
                <a:solidFill>
                  <a:schemeClr val="bg1"/>
                </a:solidFill>
                <a:latin typeface="Century Gothic" charset="0"/>
                <a:cs typeface="ＭＳ Ｐゴシック" charset="0"/>
              </a:rPr>
              <a:t>Work </a:t>
            </a:r>
            <a:r>
              <a:rPr lang="en-US" sz="1500" dirty="0" smtClean="0">
                <a:solidFill>
                  <a:schemeClr val="bg1"/>
                </a:solidFill>
                <a:latin typeface="Century Gothic" charset="0"/>
                <a:cs typeface="ＭＳ Ｐゴシック" charset="0"/>
              </a:rPr>
              <a:t>Environment</a:t>
            </a:r>
            <a:endParaRPr lang="en-US" sz="1500" dirty="0">
              <a:solidFill>
                <a:schemeClr val="bg1"/>
              </a:solidFill>
              <a:latin typeface="Century Gothic" charset="0"/>
              <a:cs typeface="ＭＳ Ｐゴシック" charset="0"/>
            </a:endParaRPr>
          </a:p>
        </p:txBody>
      </p:sp>
      <p:sp>
        <p:nvSpPr>
          <p:cNvPr id="14" name="Text Box 12"/>
          <p:cNvSpPr txBox="1">
            <a:spLocks noChangeArrowheads="1"/>
          </p:cNvSpPr>
          <p:nvPr/>
        </p:nvSpPr>
        <p:spPr bwMode="auto">
          <a:xfrm>
            <a:off x="3389313" y="2995613"/>
            <a:ext cx="2438400" cy="323165"/>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1500" dirty="0">
                <a:solidFill>
                  <a:schemeClr val="bg1"/>
                </a:solidFill>
                <a:latin typeface="Century Gothic" charset="0"/>
                <a:cs typeface="ＭＳ Ｐゴシック" charset="0"/>
              </a:rPr>
              <a:t>Team </a:t>
            </a:r>
            <a:r>
              <a:rPr lang="en-US" sz="1500" dirty="0" smtClean="0">
                <a:solidFill>
                  <a:schemeClr val="bg1"/>
                </a:solidFill>
                <a:latin typeface="Century Gothic" charset="0"/>
                <a:cs typeface="ＭＳ Ｐゴシック" charset="0"/>
              </a:rPr>
              <a:t>Factors</a:t>
            </a:r>
            <a:endParaRPr lang="en-US" sz="1500" dirty="0">
              <a:solidFill>
                <a:schemeClr val="bg1"/>
              </a:solidFill>
              <a:latin typeface="Century Gothic" charset="0"/>
              <a:cs typeface="ＭＳ Ｐゴシック" charset="0"/>
            </a:endParaRPr>
          </a:p>
        </p:txBody>
      </p:sp>
      <p:sp>
        <p:nvSpPr>
          <p:cNvPr id="15" name="Text Box 13"/>
          <p:cNvSpPr txBox="1">
            <a:spLocks noChangeArrowheads="1"/>
          </p:cNvSpPr>
          <p:nvPr/>
        </p:nvSpPr>
        <p:spPr bwMode="auto">
          <a:xfrm>
            <a:off x="2895600" y="3392488"/>
            <a:ext cx="3451225" cy="323165"/>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1500" dirty="0">
                <a:solidFill>
                  <a:schemeClr val="bg1"/>
                </a:solidFill>
                <a:latin typeface="Century Gothic" charset="0"/>
                <a:cs typeface="ＭＳ Ｐゴシック" charset="0"/>
              </a:rPr>
              <a:t>Individual </a:t>
            </a:r>
            <a:r>
              <a:rPr lang="en-US" sz="1500" dirty="0" smtClean="0">
                <a:solidFill>
                  <a:schemeClr val="bg1"/>
                </a:solidFill>
                <a:latin typeface="Century Gothic" charset="0"/>
                <a:cs typeface="ＭＳ Ｐゴシック" charset="0"/>
              </a:rPr>
              <a:t>Provider</a:t>
            </a:r>
            <a:endParaRPr lang="en-US" sz="1500" dirty="0">
              <a:solidFill>
                <a:schemeClr val="bg1"/>
              </a:solidFill>
              <a:latin typeface="Century Gothic" charset="0"/>
              <a:cs typeface="ＭＳ Ｐゴシック" charset="0"/>
            </a:endParaRPr>
          </a:p>
        </p:txBody>
      </p:sp>
      <p:sp>
        <p:nvSpPr>
          <p:cNvPr id="16" name="Oval 14"/>
          <p:cNvSpPr>
            <a:spLocks noChangeArrowheads="1"/>
          </p:cNvSpPr>
          <p:nvPr/>
        </p:nvSpPr>
        <p:spPr bwMode="auto">
          <a:xfrm>
            <a:off x="3657600" y="3657600"/>
            <a:ext cx="1984375" cy="1085850"/>
          </a:xfrm>
          <a:prstGeom prst="ellipse">
            <a:avLst/>
          </a:prstGeom>
          <a:solidFill>
            <a:srgbClr val="5C3BC7"/>
          </a:solidFill>
          <a:ln w="9525">
            <a:solidFill>
              <a:schemeClr val="bg1"/>
            </a:solidFill>
            <a:round/>
            <a:headEnd/>
            <a:tailEnd/>
          </a:ln>
        </p:spPr>
        <p:txBody>
          <a:bodyPr wrap="none" anchor="ctr"/>
          <a:lstStyle/>
          <a:p>
            <a:endParaRPr lang="en-US" dirty="0"/>
          </a:p>
        </p:txBody>
      </p:sp>
      <p:sp>
        <p:nvSpPr>
          <p:cNvPr id="17" name="Oval 15"/>
          <p:cNvSpPr>
            <a:spLocks noChangeArrowheads="1"/>
          </p:cNvSpPr>
          <p:nvPr/>
        </p:nvSpPr>
        <p:spPr bwMode="auto">
          <a:xfrm>
            <a:off x="3960813" y="3981450"/>
            <a:ext cx="1381125" cy="641350"/>
          </a:xfrm>
          <a:prstGeom prst="ellipse">
            <a:avLst/>
          </a:prstGeom>
          <a:solidFill>
            <a:srgbClr val="B2B2B2"/>
          </a:solidFill>
          <a:ln w="9525">
            <a:round/>
            <a:headEnd/>
            <a:tailEnd/>
          </a:ln>
          <a:scene3d>
            <a:camera prst="legacyPerspectiveBottom"/>
            <a:lightRig rig="legacyFlat3" dir="t"/>
          </a:scene3d>
          <a:sp3d extrusionH="887400" prstMaterial="legacyMetal">
            <a:bevelT w="13500" h="13500" prst="angle"/>
            <a:bevelB w="13500" h="13500" prst="angle"/>
            <a:extrusionClr>
              <a:srgbClr val="A5299C"/>
            </a:extrusionClr>
          </a:sp3d>
        </p:spPr>
        <p:txBody>
          <a:bodyPr wrap="none" anchor="ctr">
            <a:flatTx/>
          </a:bodyPr>
          <a:lstStyle/>
          <a:p>
            <a:endParaRPr lang="en-US" dirty="0"/>
          </a:p>
        </p:txBody>
      </p:sp>
      <p:sp>
        <p:nvSpPr>
          <p:cNvPr id="18" name="Line 16"/>
          <p:cNvSpPr>
            <a:spLocks noChangeShapeType="1"/>
          </p:cNvSpPr>
          <p:nvPr/>
        </p:nvSpPr>
        <p:spPr bwMode="auto">
          <a:xfrm flipH="1">
            <a:off x="4902379" y="1981200"/>
            <a:ext cx="3565980" cy="2359251"/>
          </a:xfrm>
          <a:prstGeom prst="line">
            <a:avLst/>
          </a:prstGeom>
          <a:ln w="76200" cmpd="sng">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ea typeface="+mn-ea"/>
              <a:cs typeface="Arial" charset="0"/>
            </a:endParaRPr>
          </a:p>
        </p:txBody>
      </p:sp>
      <p:sp>
        <p:nvSpPr>
          <p:cNvPr id="19" name="Text Box 17"/>
          <p:cNvSpPr txBox="1">
            <a:spLocks noChangeArrowheads="1"/>
          </p:cNvSpPr>
          <p:nvPr/>
        </p:nvSpPr>
        <p:spPr bwMode="auto">
          <a:xfrm>
            <a:off x="3414713" y="3714750"/>
            <a:ext cx="2438400" cy="323165"/>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1500" dirty="0">
                <a:solidFill>
                  <a:schemeClr val="bg1"/>
                </a:solidFill>
                <a:latin typeface="Century Gothic" charset="0"/>
                <a:cs typeface="ＭＳ Ｐゴシック" charset="0"/>
              </a:rPr>
              <a:t>Task Factors</a:t>
            </a:r>
          </a:p>
        </p:txBody>
      </p:sp>
      <p:sp>
        <p:nvSpPr>
          <p:cNvPr id="20" name="Text Box 18"/>
          <p:cNvSpPr txBox="1">
            <a:spLocks noChangeArrowheads="1"/>
          </p:cNvSpPr>
          <p:nvPr/>
        </p:nvSpPr>
        <p:spPr bwMode="auto">
          <a:xfrm>
            <a:off x="2359025" y="4140200"/>
            <a:ext cx="2743200" cy="323165"/>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1500" dirty="0">
                <a:solidFill>
                  <a:schemeClr val="bg1"/>
                </a:solidFill>
                <a:latin typeface="Century Gothic" charset="0"/>
                <a:cs typeface="ＭＳ Ｐゴシック" charset="0"/>
              </a:rPr>
              <a:t>Patient Characteristics</a:t>
            </a:r>
          </a:p>
        </p:txBody>
      </p:sp>
      <p:sp>
        <p:nvSpPr>
          <p:cNvPr id="21" name="Text Box 19"/>
          <p:cNvSpPr txBox="1">
            <a:spLocks noChangeArrowheads="1"/>
          </p:cNvSpPr>
          <p:nvPr/>
        </p:nvSpPr>
        <p:spPr bwMode="auto">
          <a:xfrm>
            <a:off x="3810000" y="1371600"/>
            <a:ext cx="1600200" cy="323165"/>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spcBef>
                <a:spcPct val="50000"/>
              </a:spcBef>
              <a:defRPr/>
            </a:pPr>
            <a:r>
              <a:rPr lang="en-US" sz="1500" dirty="0">
                <a:solidFill>
                  <a:schemeClr val="bg1"/>
                </a:solidFill>
                <a:latin typeface="Century Gothic" charset="0"/>
                <a:cs typeface="ＭＳ Ｐゴシック" charset="0"/>
              </a:rPr>
              <a:t>Institutional</a:t>
            </a:r>
          </a:p>
        </p:txBody>
      </p:sp>
      <p:sp>
        <p:nvSpPr>
          <p:cNvPr id="23" name="Slide Number Placeholder 2"/>
          <p:cNvSpPr txBox="1">
            <a:spLocks/>
          </p:cNvSpPr>
          <p:nvPr/>
        </p:nvSpPr>
        <p:spPr>
          <a:xfrm>
            <a:off x="6553200" y="576103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507B00A-00F3-40B4-9FBC-773D3E654F20}" type="slidenum">
              <a:rPr lang="en-US" sz="1100" smtClean="0"/>
              <a:pPr algn="l"/>
              <a:t>17</a:t>
            </a:fld>
            <a:endParaRPr lang="en-US" sz="1100" dirty="0"/>
          </a:p>
        </p:txBody>
      </p:sp>
      <p:sp>
        <p:nvSpPr>
          <p:cNvPr id="24"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17</a:t>
            </a:fld>
            <a:endParaRPr lang="en-US" sz="1200" dirty="0">
              <a:solidFill>
                <a:schemeClr val="bg1">
                  <a:lumMod val="95000"/>
                </a:schemeClr>
              </a:solidFill>
            </a:endParaRPr>
          </a:p>
        </p:txBody>
      </p:sp>
    </p:spTree>
    <p:extLst>
      <p:ext uri="{BB962C8B-B14F-4D97-AF65-F5344CB8AC3E}">
        <p14:creationId xmlns:p14="http://schemas.microsoft.com/office/powerpoint/2010/main" val="429106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LFD Tool Contributing Factors</a:t>
            </a:r>
            <a:endParaRPr lang="en-US" dirty="0"/>
          </a:p>
        </p:txBody>
      </p:sp>
      <p:sp>
        <p:nvSpPr>
          <p:cNvPr id="6" name="Slide Number Placeholder 3"/>
          <p:cNvSpPr>
            <a:spLocks noGrp="1"/>
          </p:cNvSpPr>
          <p:nvPr>
            <p:ph type="sldNum" sz="quarter" idx="4"/>
          </p:nvPr>
        </p:nvSpPr>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18</a:t>
            </a:fld>
            <a:endParaRPr lang="en-US" sz="1200" dirty="0">
              <a:solidFill>
                <a:schemeClr val="bg1">
                  <a:lumMod val="95000"/>
                </a:schemeClr>
              </a:solidFill>
            </a:endParaRPr>
          </a:p>
        </p:txBody>
      </p:sp>
      <p:graphicFrame>
        <p:nvGraphicFramePr>
          <p:cNvPr id="4" name="Object 3" descr="Questions for the Patient and Family Characteristics contributing factor of the LFD tool. Examples: patient acutely ill, agitated or impacted by language barrier.&#10;Opportunity to identify if factor increased or decreased the harm or risk for harm, as well as if factor was reviewed." title="LFD Tool Contributing Factors"/>
          <p:cNvGraphicFramePr>
            <a:graphicFrameLocks noChangeAspect="1"/>
          </p:cNvGraphicFramePr>
          <p:nvPr>
            <p:extLst>
              <p:ext uri="{D42A27DB-BD31-4B8C-83A1-F6EECF244321}">
                <p14:modId xmlns:p14="http://schemas.microsoft.com/office/powerpoint/2010/main" val="2760792621"/>
              </p:ext>
            </p:extLst>
          </p:nvPr>
        </p:nvGraphicFramePr>
        <p:xfrm>
          <a:off x="743744" y="1524000"/>
          <a:ext cx="7656513" cy="4164013"/>
        </p:xfrm>
        <a:graphic>
          <a:graphicData uri="http://schemas.openxmlformats.org/presentationml/2006/ole">
            <mc:AlternateContent xmlns:mc="http://schemas.openxmlformats.org/markup-compatibility/2006">
              <mc:Choice xmlns:v="urn:schemas-microsoft-com:vml" Requires="v">
                <p:oleObj spid="_x0000_s1047" name="Document" r:id="rId4" imgW="7454900" imgH="4051300" progId="Word.Document.12">
                  <p:embed/>
                </p:oleObj>
              </mc:Choice>
              <mc:Fallback>
                <p:oleObj name="Document" r:id="rId4" imgW="7454900" imgH="4051300" progId="Word.Document.12">
                  <p:embed/>
                  <p:pic>
                    <p:nvPicPr>
                      <p:cNvPr id="0" name=""/>
                      <p:cNvPicPr/>
                      <p:nvPr/>
                    </p:nvPicPr>
                    <p:blipFill>
                      <a:blip r:embed="rId5"/>
                      <a:stretch>
                        <a:fillRect/>
                      </a:stretch>
                    </p:blipFill>
                    <p:spPr>
                      <a:xfrm>
                        <a:off x="743744" y="1524000"/>
                        <a:ext cx="7656513" cy="4164013"/>
                      </a:xfrm>
                      <a:prstGeom prst="rect">
                        <a:avLst/>
                      </a:prstGeom>
                    </p:spPr>
                  </p:pic>
                </p:oleObj>
              </mc:Fallback>
            </mc:AlternateContent>
          </a:graphicData>
        </a:graphic>
      </p:graphicFrame>
    </p:spTree>
    <p:extLst>
      <p:ext uri="{BB962C8B-B14F-4D97-AF65-F5344CB8AC3E}">
        <p14:creationId xmlns:p14="http://schemas.microsoft.com/office/powerpoint/2010/main" val="3762203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LFD Tool Contributing Factors</a:t>
            </a:r>
            <a:endParaRPr lang="en-US" dirty="0"/>
          </a:p>
        </p:txBody>
      </p:sp>
      <p:sp>
        <p:nvSpPr>
          <p:cNvPr id="6" name="Slide Number Placeholder 3"/>
          <p:cNvSpPr>
            <a:spLocks noGrp="1"/>
          </p:cNvSpPr>
          <p:nvPr>
            <p:ph type="sldNum" sz="quarter" idx="4"/>
          </p:nvPr>
        </p:nvSpPr>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19</a:t>
            </a:fld>
            <a:endParaRPr lang="en-US" sz="1200" dirty="0">
              <a:solidFill>
                <a:schemeClr val="bg1">
                  <a:lumMod val="95000"/>
                </a:schemeClr>
              </a:solidFill>
            </a:endParaRPr>
          </a:p>
        </p:txBody>
      </p:sp>
      <p:graphicFrame>
        <p:nvGraphicFramePr>
          <p:cNvPr id="4" name="Object 3" descr="Questions for the Team contributing factor of the LFD tool. Examples: verbal and written instructions clear, team members comfortable speaking up. &#10;Opportunity to identify if factor increased or decreased the harm or risk for harm, as well as if factor was reviewed." title="LFD Tool Contributing Factor"/>
          <p:cNvGraphicFramePr>
            <a:graphicFrameLocks noChangeAspect="1"/>
          </p:cNvGraphicFramePr>
          <p:nvPr>
            <p:extLst>
              <p:ext uri="{D42A27DB-BD31-4B8C-83A1-F6EECF244321}">
                <p14:modId xmlns:p14="http://schemas.microsoft.com/office/powerpoint/2010/main" val="1207267439"/>
              </p:ext>
            </p:extLst>
          </p:nvPr>
        </p:nvGraphicFramePr>
        <p:xfrm>
          <a:off x="743744" y="1524000"/>
          <a:ext cx="7656513" cy="4451350"/>
        </p:xfrm>
        <a:graphic>
          <a:graphicData uri="http://schemas.openxmlformats.org/presentationml/2006/ole">
            <mc:AlternateContent xmlns:mc="http://schemas.openxmlformats.org/markup-compatibility/2006">
              <mc:Choice xmlns:v="urn:schemas-microsoft-com:vml" Requires="v">
                <p:oleObj spid="_x0000_s4118" name="Document" r:id="rId4" imgW="7454900" imgH="4330700" progId="Word.Document.12">
                  <p:embed/>
                </p:oleObj>
              </mc:Choice>
              <mc:Fallback>
                <p:oleObj name="Document" r:id="rId4" imgW="7454900" imgH="4330700" progId="Word.Document.12">
                  <p:embed/>
                  <p:pic>
                    <p:nvPicPr>
                      <p:cNvPr id="0" name=""/>
                      <p:cNvPicPr/>
                      <p:nvPr/>
                    </p:nvPicPr>
                    <p:blipFill>
                      <a:blip r:embed="rId5"/>
                      <a:stretch>
                        <a:fillRect/>
                      </a:stretch>
                    </p:blipFill>
                    <p:spPr>
                      <a:xfrm>
                        <a:off x="743744" y="1524000"/>
                        <a:ext cx="7656513" cy="4451350"/>
                      </a:xfrm>
                      <a:prstGeom prst="rect">
                        <a:avLst/>
                      </a:prstGeom>
                    </p:spPr>
                  </p:pic>
                </p:oleObj>
              </mc:Fallback>
            </mc:AlternateContent>
          </a:graphicData>
        </a:graphic>
      </p:graphicFrame>
    </p:spTree>
    <p:extLst>
      <p:ext uri="{BB962C8B-B14F-4D97-AF65-F5344CB8AC3E}">
        <p14:creationId xmlns:p14="http://schemas.microsoft.com/office/powerpoint/2010/main" val="50946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a:t>Describe difference between first-order and second-order problem solving</a:t>
            </a:r>
          </a:p>
          <a:p>
            <a:r>
              <a:rPr lang="en-US" dirty="0"/>
              <a:t>List contributing factors that make defects in care more likely to occur</a:t>
            </a:r>
          </a:p>
          <a:p>
            <a:r>
              <a:rPr lang="en-US" dirty="0"/>
              <a:t>Use the Learning F</a:t>
            </a:r>
            <a:r>
              <a:rPr lang="en-US" dirty="0" smtClean="0"/>
              <a:t>rom </a:t>
            </a:r>
            <a:r>
              <a:rPr lang="en-US" dirty="0"/>
              <a:t>Defects (LFD) tool to perform second-order problem </a:t>
            </a:r>
            <a:r>
              <a:rPr lang="en-US" dirty="0" smtClean="0"/>
              <a:t>solving</a:t>
            </a:r>
            <a:endParaRPr lang="en-US"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2</a:t>
            </a:fld>
            <a:endParaRPr lang="en-US" dirty="0"/>
          </a:p>
        </p:txBody>
      </p:sp>
    </p:spTree>
    <p:extLst>
      <p:ext uri="{BB962C8B-B14F-4D97-AF65-F5344CB8AC3E}">
        <p14:creationId xmlns:p14="http://schemas.microsoft.com/office/powerpoint/2010/main" val="215724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LFD Tool Contributing Factors</a:t>
            </a:r>
            <a:endParaRPr lang="en-US" dirty="0"/>
          </a:p>
        </p:txBody>
      </p:sp>
      <p:sp>
        <p:nvSpPr>
          <p:cNvPr id="6" name="Slide Number Placeholder 3"/>
          <p:cNvSpPr>
            <a:spLocks noGrp="1"/>
          </p:cNvSpPr>
          <p:nvPr>
            <p:ph type="sldNum" sz="quarter" idx="4"/>
          </p:nvPr>
        </p:nvSpPr>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20</a:t>
            </a:fld>
            <a:endParaRPr lang="en-US" sz="1200" dirty="0">
              <a:solidFill>
                <a:schemeClr val="bg1">
                  <a:lumMod val="95000"/>
                </a:schemeClr>
              </a:solidFill>
            </a:endParaRPr>
          </a:p>
        </p:txBody>
      </p:sp>
      <p:graphicFrame>
        <p:nvGraphicFramePr>
          <p:cNvPr id="4" name="Object 3" descr="Questions for the Local Environment contributing factor of the LFD tool. Examples: adequate equipment in good working order, nurse patient load due to staffing shortage. &#10;Opportunity to identify if factor increased or decreased the harm or risk for harm, as well as if factor was reviewed." title="LFD Tool Contributing Factor"/>
          <p:cNvGraphicFramePr>
            <a:graphicFrameLocks noChangeAspect="1"/>
          </p:cNvGraphicFramePr>
          <p:nvPr>
            <p:extLst>
              <p:ext uri="{D42A27DB-BD31-4B8C-83A1-F6EECF244321}">
                <p14:modId xmlns:p14="http://schemas.microsoft.com/office/powerpoint/2010/main" val="3245772063"/>
              </p:ext>
            </p:extLst>
          </p:nvPr>
        </p:nvGraphicFramePr>
        <p:xfrm>
          <a:off x="743744" y="1524000"/>
          <a:ext cx="7656513" cy="4829175"/>
        </p:xfrm>
        <a:graphic>
          <a:graphicData uri="http://schemas.openxmlformats.org/presentationml/2006/ole">
            <mc:AlternateContent xmlns:mc="http://schemas.openxmlformats.org/markup-compatibility/2006">
              <mc:Choice xmlns:v="urn:schemas-microsoft-com:vml" Requires="v">
                <p:oleObj spid="_x0000_s5142" name="Document" r:id="rId4" imgW="7454900" imgH="4699000" progId="Word.Document.12">
                  <p:embed/>
                </p:oleObj>
              </mc:Choice>
              <mc:Fallback>
                <p:oleObj name="Document" r:id="rId4" imgW="7454900" imgH="4699000" progId="Word.Document.12">
                  <p:embed/>
                  <p:pic>
                    <p:nvPicPr>
                      <p:cNvPr id="0" name=""/>
                      <p:cNvPicPr/>
                      <p:nvPr/>
                    </p:nvPicPr>
                    <p:blipFill>
                      <a:blip r:embed="rId5"/>
                      <a:stretch>
                        <a:fillRect/>
                      </a:stretch>
                    </p:blipFill>
                    <p:spPr>
                      <a:xfrm>
                        <a:off x="743744" y="1524000"/>
                        <a:ext cx="7656513" cy="4829175"/>
                      </a:xfrm>
                      <a:prstGeom prst="rect">
                        <a:avLst/>
                      </a:prstGeom>
                    </p:spPr>
                  </p:pic>
                </p:oleObj>
              </mc:Fallback>
            </mc:AlternateContent>
          </a:graphicData>
        </a:graphic>
      </p:graphicFrame>
    </p:spTree>
    <p:extLst>
      <p:ext uri="{BB962C8B-B14F-4D97-AF65-F5344CB8AC3E}">
        <p14:creationId xmlns:p14="http://schemas.microsoft.com/office/powerpoint/2010/main" val="2610362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Happen?</a:t>
            </a:r>
            <a:endParaRPr lang="en-US" dirty="0"/>
          </a:p>
        </p:txBody>
      </p:sp>
      <p:sp>
        <p:nvSpPr>
          <p:cNvPr id="3" name="Content Placeholder 2"/>
          <p:cNvSpPr>
            <a:spLocks noGrp="1"/>
          </p:cNvSpPr>
          <p:nvPr>
            <p:ph idx="1"/>
          </p:nvPr>
        </p:nvSpPr>
        <p:spPr/>
        <p:txBody>
          <a:bodyPr>
            <a:normAutofit/>
          </a:bodyPr>
          <a:lstStyle/>
          <a:p>
            <a:r>
              <a:rPr lang="en-US" sz="2800" dirty="0"/>
              <a:t>As you identify contributing factors, try to go deeper</a:t>
            </a:r>
          </a:p>
          <a:p>
            <a:r>
              <a:rPr lang="en-US" sz="2800" dirty="0"/>
              <a:t>The “5 Why’s” technique can help</a:t>
            </a:r>
          </a:p>
          <a:p>
            <a:pPr lvl="1"/>
            <a:r>
              <a:rPr lang="en-US" sz="2400" dirty="0"/>
              <a:t>Why 1: Why did this contributing factor occur?</a:t>
            </a:r>
          </a:p>
          <a:p>
            <a:pPr lvl="1"/>
            <a:r>
              <a:rPr lang="en-US" sz="2400" dirty="0"/>
              <a:t>Why 2: Why did </a:t>
            </a:r>
            <a:r>
              <a:rPr lang="en-US" sz="2400" dirty="0" smtClean="0"/>
              <a:t>the answer to “</a:t>
            </a:r>
            <a:r>
              <a:rPr lang="en-US" sz="2400" dirty="0"/>
              <a:t>Why 1” occur?</a:t>
            </a:r>
          </a:p>
          <a:p>
            <a:pPr lvl="1"/>
            <a:r>
              <a:rPr lang="en-US" sz="2400" dirty="0"/>
              <a:t>Why 3: Why did the answer to “Why 2” occur?</a:t>
            </a:r>
          </a:p>
          <a:p>
            <a:pPr lvl="1"/>
            <a:r>
              <a:rPr lang="en-US" sz="2400" dirty="0"/>
              <a:t>Why 4: Why did the answer to “Why 3” occur?</a:t>
            </a:r>
          </a:p>
          <a:p>
            <a:pPr lvl="1"/>
            <a:r>
              <a:rPr lang="en-US" sz="2400" dirty="0"/>
              <a:t>Why 5: Why did the answer to “Why 4” occur?</a:t>
            </a:r>
          </a:p>
          <a:p>
            <a:r>
              <a:rPr lang="en-US" sz="2800" dirty="0"/>
              <a:t>It </a:t>
            </a:r>
            <a:r>
              <a:rPr lang="en-US" sz="2800" dirty="0" smtClean="0"/>
              <a:t>might </a:t>
            </a:r>
            <a:r>
              <a:rPr lang="en-US" sz="2800" dirty="0"/>
              <a:t>take more than one meeting </a:t>
            </a:r>
            <a:r>
              <a:rPr lang="en-US" sz="2800" dirty="0" smtClean="0"/>
              <a:t>and </a:t>
            </a:r>
            <a:r>
              <a:rPr lang="en-US" sz="2800" dirty="0"/>
              <a:t>additional fact-finding to find all contributing </a:t>
            </a:r>
            <a:r>
              <a:rPr lang="en-US" sz="2800" dirty="0" smtClean="0"/>
              <a:t>factors</a:t>
            </a:r>
            <a:endParaRPr lang="en-US" sz="2800"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21</a:t>
            </a:fld>
            <a:endParaRPr lang="en-US" sz="1200" dirty="0">
              <a:solidFill>
                <a:schemeClr val="bg1">
                  <a:lumMod val="95000"/>
                </a:schemeClr>
              </a:solidFill>
            </a:endParaRPr>
          </a:p>
        </p:txBody>
      </p:sp>
    </p:spTree>
    <p:extLst>
      <p:ext uri="{BB962C8B-B14F-4D97-AF65-F5344CB8AC3E}">
        <p14:creationId xmlns:p14="http://schemas.microsoft.com/office/powerpoint/2010/main" val="312648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Happen?</a:t>
            </a:r>
            <a:endParaRPr lang="en-US" dirty="0"/>
          </a:p>
        </p:txBody>
      </p:sp>
      <p:sp>
        <p:nvSpPr>
          <p:cNvPr id="3" name="Content Placeholder 2"/>
          <p:cNvSpPr>
            <a:spLocks noGrp="1"/>
          </p:cNvSpPr>
          <p:nvPr>
            <p:ph idx="1"/>
          </p:nvPr>
        </p:nvSpPr>
        <p:spPr>
          <a:xfrm>
            <a:off x="457200" y="1219200"/>
            <a:ext cx="8229600" cy="4734296"/>
          </a:xfrm>
        </p:spPr>
        <p:txBody>
          <a:bodyPr>
            <a:normAutofit/>
          </a:bodyPr>
          <a:lstStyle/>
          <a:p>
            <a:r>
              <a:rPr lang="en-US" sz="2800" dirty="0"/>
              <a:t>If your team used a drawing to illustrate what happened, consider </a:t>
            </a:r>
            <a:r>
              <a:rPr lang="en-US" sz="2800" dirty="0" smtClean="0"/>
              <a:t>revisiting it</a:t>
            </a:r>
            <a:endParaRPr lang="en-US" sz="2800" dirty="0"/>
          </a:p>
          <a:p>
            <a:r>
              <a:rPr lang="en-US" sz="2800" dirty="0"/>
              <a:t>Look for weaknesses in the processes</a:t>
            </a:r>
          </a:p>
          <a:p>
            <a:pPr lvl="1"/>
            <a:r>
              <a:rPr lang="en-US" sz="2400" dirty="0"/>
              <a:t>Are there redundant steps?</a:t>
            </a:r>
          </a:p>
          <a:p>
            <a:pPr lvl="1"/>
            <a:r>
              <a:rPr lang="en-US" sz="2400" dirty="0"/>
              <a:t>Are there variables that make care inconsistent among providers?</a:t>
            </a:r>
          </a:p>
          <a:p>
            <a:r>
              <a:rPr lang="en-US" sz="2800" dirty="0"/>
              <a:t>Evaluate the way your workspaces are designed</a:t>
            </a:r>
          </a:p>
          <a:p>
            <a:pPr lvl="1"/>
            <a:r>
              <a:rPr lang="en-US" sz="2400" dirty="0"/>
              <a:t>Is the workflow reasonable?</a:t>
            </a:r>
          </a:p>
          <a:p>
            <a:pPr lvl="1"/>
            <a:r>
              <a:rPr lang="en-US" sz="2400" dirty="0"/>
              <a:t>Is the workflow efficient</a:t>
            </a:r>
            <a:r>
              <a:rPr lang="en-US" sz="2400" dirty="0" smtClean="0"/>
              <a:t>?</a:t>
            </a:r>
            <a:endParaRPr lang="en-US" sz="2400"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22</a:t>
            </a:fld>
            <a:endParaRPr lang="en-US" sz="1200" dirty="0">
              <a:solidFill>
                <a:schemeClr val="bg1">
                  <a:lumMod val="95000"/>
                </a:schemeClr>
              </a:solidFill>
            </a:endParaRPr>
          </a:p>
        </p:txBody>
      </p:sp>
    </p:spTree>
    <p:extLst>
      <p:ext uri="{BB962C8B-B14F-4D97-AF65-F5344CB8AC3E}">
        <p14:creationId xmlns:p14="http://schemas.microsoft.com/office/powerpoint/2010/main" val="402885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It Happen?</a:t>
            </a:r>
            <a:endParaRPr lang="en-US" dirty="0"/>
          </a:p>
        </p:txBody>
      </p:sp>
      <p:sp>
        <p:nvSpPr>
          <p:cNvPr id="3" name="Content Placeholder 2"/>
          <p:cNvSpPr>
            <a:spLocks noGrp="1"/>
          </p:cNvSpPr>
          <p:nvPr>
            <p:ph idx="1"/>
          </p:nvPr>
        </p:nvSpPr>
        <p:spPr>
          <a:xfrm>
            <a:off x="457200" y="1219200"/>
            <a:ext cx="8229600" cy="4734296"/>
          </a:xfrm>
        </p:spPr>
        <p:txBody>
          <a:bodyPr/>
          <a:lstStyle/>
          <a:p>
            <a:r>
              <a:rPr lang="en-US" dirty="0"/>
              <a:t>What about the people side of the defect?</a:t>
            </a:r>
          </a:p>
          <a:p>
            <a:r>
              <a:rPr lang="en-US" dirty="0"/>
              <a:t>Can you identify where the pain points are?</a:t>
            </a:r>
          </a:p>
          <a:p>
            <a:r>
              <a:rPr lang="en-US" dirty="0"/>
              <a:t>Are there aspects of your patient safety culture that promote doing the wrong thing or engaging in a risky workaround?</a:t>
            </a:r>
          </a:p>
          <a:p>
            <a:r>
              <a:rPr lang="en-US" dirty="0"/>
              <a:t>What might your team do to build a stronger safety culture</a:t>
            </a:r>
            <a:r>
              <a:rPr lang="en-US" dirty="0" smtClean="0"/>
              <a:t>?</a:t>
            </a:r>
            <a:endParaRPr lang="en-US"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23</a:t>
            </a:fld>
            <a:endParaRPr lang="en-US" sz="1200" dirty="0">
              <a:solidFill>
                <a:schemeClr val="bg1">
                  <a:lumMod val="95000"/>
                </a:schemeClr>
              </a:solidFill>
            </a:endParaRPr>
          </a:p>
        </p:txBody>
      </p:sp>
    </p:spTree>
    <p:extLst>
      <p:ext uri="{BB962C8B-B14F-4D97-AF65-F5344CB8AC3E}">
        <p14:creationId xmlns:p14="http://schemas.microsoft.com/office/powerpoint/2010/main" val="134742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BACC6"/>
                </a:solidFill>
                <a:ea typeface="ＭＳ Ｐゴシック" charset="0"/>
              </a:rPr>
              <a:t>CASE STUDY: RENAL TRANSPLANT</a:t>
            </a:r>
            <a:br>
              <a:rPr lang="en-US" dirty="0">
                <a:solidFill>
                  <a:srgbClr val="4BACC6"/>
                </a:solidFill>
                <a:ea typeface="ＭＳ Ｐゴシック" charset="0"/>
              </a:rPr>
            </a:br>
            <a:endParaRPr lang="en-US" dirty="0">
              <a:solidFill>
                <a:srgbClr val="4BACC6"/>
              </a:solidFill>
            </a:endParaRPr>
          </a:p>
        </p:txBody>
      </p:sp>
      <p:sp>
        <p:nvSpPr>
          <p:cNvPr id="3" name="Text Placeholder 2"/>
          <p:cNvSpPr>
            <a:spLocks noGrp="1"/>
          </p:cNvSpPr>
          <p:nvPr>
            <p:ph type="body" idx="1"/>
          </p:nvPr>
        </p:nvSpPr>
        <p:spPr/>
        <p:txBody>
          <a:bodyPr/>
          <a:lstStyle/>
          <a:p>
            <a:r>
              <a:rPr lang="en-US" dirty="0"/>
              <a:t>Communicating for Patient </a:t>
            </a:r>
            <a:r>
              <a:rPr lang="en-US" dirty="0" smtClean="0"/>
              <a:t>Safety</a:t>
            </a:r>
            <a:endParaRPr lang="en-US" dirty="0"/>
          </a:p>
        </p:txBody>
      </p:sp>
      <p:sp>
        <p:nvSpPr>
          <p:cNvPr id="4" name="Slide Number Placeholder 3"/>
          <p:cNvSpPr>
            <a:spLocks noGrp="1"/>
          </p:cNvSpPr>
          <p:nvPr>
            <p:ph type="sldNum" sz="quarter" idx="4294967295"/>
          </p:nvPr>
        </p:nvSpPr>
        <p:spPr>
          <a:xfrm>
            <a:off x="7010400" y="5761038"/>
            <a:ext cx="2133600" cy="365125"/>
          </a:xfrm>
          <a:prstGeom prst="rect">
            <a:avLst/>
          </a:prstGeom>
        </p:spPr>
        <p:txBody>
          <a:bodyPr/>
          <a:lstStyle/>
          <a:p>
            <a:pPr algn="l"/>
            <a:fld id="{E507B00A-00F3-40B4-9FBC-773D3E654F20}" type="slidenum">
              <a:rPr lang="en-US" smtClean="0"/>
              <a:pPr algn="l"/>
              <a:t>24</a:t>
            </a:fld>
            <a:endParaRPr lang="en-US" dirty="0"/>
          </a:p>
        </p:txBody>
      </p:sp>
      <p:sp>
        <p:nvSpPr>
          <p:cNvPr id="6" name="Title 6"/>
          <p:cNvSpPr txBox="1">
            <a:spLocks/>
          </p:cNvSpPr>
          <p:nvPr/>
        </p:nvSpPr>
        <p:spPr>
          <a:xfrm>
            <a:off x="597622" y="3908136"/>
            <a:ext cx="7772400" cy="1362075"/>
          </a:xfrm>
          <a:prstGeom prst="rect">
            <a:avLst/>
          </a:prstGeom>
        </p:spPr>
        <p:txBody>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dirty="0">
              <a:ea typeface="ＭＳ Ｐゴシック" charset="0"/>
            </a:endParaRPr>
          </a:p>
        </p:txBody>
      </p:sp>
      <p:sp>
        <p:nvSpPr>
          <p:cNvPr id="8" name="Slide Number Placeholder 3"/>
          <p:cNvSpPr txBox="1">
            <a:spLocks/>
          </p:cNvSpPr>
          <p:nvPr/>
        </p:nvSpPr>
        <p:spPr>
          <a:xfrm>
            <a:off x="7239000" y="6492875"/>
            <a:ext cx="2133600" cy="365125"/>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24</a:t>
            </a:fld>
            <a:endParaRPr lang="en-US" sz="1200" dirty="0">
              <a:solidFill>
                <a:schemeClr val="bg1">
                  <a:lumMod val="95000"/>
                </a:schemeClr>
              </a:solidFill>
            </a:endParaRPr>
          </a:p>
        </p:txBody>
      </p:sp>
      <p:sp>
        <p:nvSpPr>
          <p:cNvPr id="7" name="Subtitle 1"/>
          <p:cNvSpPr txBox="1">
            <a:spLocks/>
          </p:cNvSpPr>
          <p:nvPr/>
        </p:nvSpPr>
        <p:spPr>
          <a:xfrm>
            <a:off x="723900" y="304800"/>
            <a:ext cx="7696200" cy="1752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spcAft>
                <a:spcPts val="600"/>
              </a:spcAft>
            </a:pPr>
            <a:r>
              <a:rPr lang="en-US" sz="4000" dirty="0" smtClean="0">
                <a:solidFill>
                  <a:schemeClr val="bg1"/>
                </a:solidFill>
              </a:rPr>
              <a:t>AHRQ Safety Program for Surgery</a:t>
            </a:r>
          </a:p>
          <a:p>
            <a:pPr algn="ctr">
              <a:spcBef>
                <a:spcPts val="0"/>
              </a:spcBef>
              <a:spcAft>
                <a:spcPts val="1800"/>
              </a:spcAft>
            </a:pPr>
            <a:r>
              <a:rPr lang="en-US" sz="2800" dirty="0" smtClean="0">
                <a:solidFill>
                  <a:schemeClr val="bg1"/>
                </a:solidFill>
              </a:rPr>
              <a:t>Implementation</a:t>
            </a:r>
            <a:r>
              <a:rPr lang="en-US" sz="40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34220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Renal Transplant</a:t>
            </a:r>
            <a:endParaRPr lang="en-US" dirty="0"/>
          </a:p>
        </p:txBody>
      </p:sp>
      <p:sp>
        <p:nvSpPr>
          <p:cNvPr id="3" name="Content Placeholder 2"/>
          <p:cNvSpPr>
            <a:spLocks noGrp="1"/>
          </p:cNvSpPr>
          <p:nvPr>
            <p:ph idx="1"/>
          </p:nvPr>
        </p:nvSpPr>
        <p:spPr>
          <a:xfrm>
            <a:off x="457200" y="1524000"/>
            <a:ext cx="8458200" cy="4734296"/>
          </a:xfrm>
        </p:spPr>
        <p:txBody>
          <a:bodyPr>
            <a:noAutofit/>
          </a:bodyPr>
          <a:lstStyle/>
          <a:p>
            <a:pPr>
              <a:lnSpc>
                <a:spcPct val="90000"/>
              </a:lnSpc>
              <a:tabLst>
                <a:tab pos="1482725" algn="l"/>
              </a:tabLst>
            </a:pPr>
            <a:r>
              <a:rPr lang="en-US" sz="2800" dirty="0"/>
              <a:t>Who:	</a:t>
            </a:r>
            <a:r>
              <a:rPr lang="en-US" sz="2800" dirty="0" smtClean="0"/>
              <a:t>A patient </a:t>
            </a:r>
            <a:r>
              <a:rPr lang="en-US" sz="2800" dirty="0"/>
              <a:t>bleeding after renal transplant</a:t>
            </a:r>
          </a:p>
          <a:p>
            <a:pPr>
              <a:lnSpc>
                <a:spcPct val="90000"/>
              </a:lnSpc>
              <a:tabLst>
                <a:tab pos="1482725" algn="l"/>
              </a:tabLst>
            </a:pPr>
            <a:r>
              <a:rPr lang="en-US" sz="2800" dirty="0"/>
              <a:t>What:	Needs emergency surgery to correct</a:t>
            </a:r>
          </a:p>
          <a:p>
            <a:pPr>
              <a:lnSpc>
                <a:spcPct val="90000"/>
              </a:lnSpc>
              <a:tabLst>
                <a:tab pos="1482725" algn="l"/>
              </a:tabLst>
            </a:pPr>
            <a:r>
              <a:rPr lang="en-US" sz="2800" dirty="0"/>
              <a:t>When:	Early morning 0530</a:t>
            </a:r>
          </a:p>
          <a:p>
            <a:pPr>
              <a:lnSpc>
                <a:spcPct val="90000"/>
              </a:lnSpc>
              <a:tabLst>
                <a:tab pos="1482725" algn="l"/>
              </a:tabLst>
            </a:pPr>
            <a:r>
              <a:rPr lang="en-US" sz="2800" dirty="0"/>
              <a:t>Where:	Taken to </a:t>
            </a:r>
            <a:r>
              <a:rPr lang="en-US" sz="2800" dirty="0" smtClean="0"/>
              <a:t>operating room (OR) by 	anesthesiology team</a:t>
            </a:r>
            <a:endParaRPr lang="en-US" sz="2800" dirty="0"/>
          </a:p>
          <a:p>
            <a:pPr marL="338138" indent="-338138">
              <a:lnSpc>
                <a:spcPct val="90000"/>
              </a:lnSpc>
              <a:tabLst>
                <a:tab pos="1482725" algn="l"/>
              </a:tabLst>
            </a:pPr>
            <a:r>
              <a:rPr lang="en-US" sz="2800" dirty="0"/>
              <a:t>And:	Nurse hands over chart with Kardex stamp </a:t>
            </a:r>
            <a:r>
              <a:rPr lang="en-US" sz="2800" dirty="0" smtClean="0"/>
              <a:t>	plate </a:t>
            </a:r>
            <a:r>
              <a:rPr lang="en-US" sz="2800" dirty="0"/>
              <a:t>as </a:t>
            </a:r>
            <a:r>
              <a:rPr lang="en-US" sz="2800" dirty="0" smtClean="0"/>
              <a:t>patient leaves intensive care unit (ICU)</a:t>
            </a:r>
            <a:endParaRPr lang="en-US" sz="2800" dirty="0"/>
          </a:p>
          <a:p>
            <a:pPr marL="0" indent="0">
              <a:lnSpc>
                <a:spcPct val="90000"/>
              </a:lnSpc>
              <a:spcBef>
                <a:spcPts val="1200"/>
              </a:spcBef>
              <a:buNone/>
              <a:tabLst>
                <a:tab pos="1482725" algn="l"/>
              </a:tabLst>
            </a:pPr>
            <a:r>
              <a:rPr lang="en-US" sz="2800" i="1" dirty="0">
                <a:solidFill>
                  <a:srgbClr val="4BACC6"/>
                </a:solidFill>
              </a:rPr>
              <a:t>What happened next?</a:t>
            </a:r>
          </a:p>
          <a:p>
            <a:pPr>
              <a:lnSpc>
                <a:spcPct val="90000"/>
              </a:lnSpc>
              <a:tabLst>
                <a:tab pos="1482725" algn="l"/>
              </a:tabLst>
            </a:pPr>
            <a:r>
              <a:rPr lang="en-US" sz="2800" dirty="0"/>
              <a:t>In OR:	Patient unstable on arrival to OR at 0600, 	necessitating additional lines</a:t>
            </a:r>
          </a:p>
          <a:p>
            <a:pPr>
              <a:lnSpc>
                <a:spcPct val="90000"/>
              </a:lnSpc>
              <a:tabLst>
                <a:tab pos="1482725" algn="l"/>
              </a:tabLst>
            </a:pPr>
            <a:r>
              <a:rPr lang="en-US" sz="2800" dirty="0"/>
              <a:t>In OR:	Patient stabilized and surgery </a:t>
            </a:r>
            <a:r>
              <a:rPr lang="en-US" sz="2800" dirty="0" smtClean="0"/>
              <a:t>begins</a:t>
            </a:r>
            <a:endParaRPr lang="en-US" sz="2800" dirty="0"/>
          </a:p>
        </p:txBody>
      </p:sp>
      <p:sp>
        <p:nvSpPr>
          <p:cNvPr id="5" name="Title 2"/>
          <p:cNvSpPr txBox="1">
            <a:spLocks/>
          </p:cNvSpPr>
          <p:nvPr/>
        </p:nvSpPr>
        <p:spPr>
          <a:xfrm>
            <a:off x="457200" y="9144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pPr algn="l"/>
            <a:r>
              <a:rPr lang="en-US" sz="2800" i="1" dirty="0" smtClean="0">
                <a:solidFill>
                  <a:srgbClr val="4BACC6"/>
                </a:solidFill>
              </a:rPr>
              <a:t>Setting the stage</a:t>
            </a:r>
            <a:endParaRPr lang="en-US" sz="2800" i="1" baseline="30000" dirty="0">
              <a:solidFill>
                <a:srgbClr val="4BACC6"/>
              </a:solidFill>
            </a:endParaRPr>
          </a:p>
        </p:txBody>
      </p:sp>
      <p:sp>
        <p:nvSpPr>
          <p:cNvPr id="6"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25</a:t>
            </a:fld>
            <a:endParaRPr lang="en-US" sz="1200" dirty="0">
              <a:solidFill>
                <a:schemeClr val="bg1">
                  <a:lumMod val="95000"/>
                </a:schemeClr>
              </a:solidFill>
            </a:endParaRPr>
          </a:p>
        </p:txBody>
      </p:sp>
    </p:spTree>
    <p:extLst>
      <p:ext uri="{BB962C8B-B14F-4D97-AF65-F5344CB8AC3E}">
        <p14:creationId xmlns:p14="http://schemas.microsoft.com/office/powerpoint/2010/main" val="1993286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Renal Transplant</a:t>
            </a:r>
            <a:endParaRPr lang="en-US" dirty="0"/>
          </a:p>
        </p:txBody>
      </p:sp>
      <p:sp>
        <p:nvSpPr>
          <p:cNvPr id="6" name="Content Placeholder 5"/>
          <p:cNvSpPr>
            <a:spLocks noGrp="1"/>
          </p:cNvSpPr>
          <p:nvPr>
            <p:ph idx="1"/>
          </p:nvPr>
        </p:nvSpPr>
        <p:spPr>
          <a:xfrm>
            <a:off x="457200" y="1219200"/>
            <a:ext cx="8229600" cy="4734296"/>
          </a:xfrm>
        </p:spPr>
        <p:txBody>
          <a:bodyPr>
            <a:noAutofit/>
          </a:bodyPr>
          <a:lstStyle/>
          <a:p>
            <a:pPr>
              <a:spcBef>
                <a:spcPts val="0"/>
              </a:spcBef>
              <a:spcAft>
                <a:spcPts val="1200"/>
              </a:spcAft>
              <a:tabLst>
                <a:tab pos="1482725" algn="l"/>
              </a:tabLst>
            </a:pPr>
            <a:r>
              <a:rPr lang="en-US" sz="2400" dirty="0"/>
              <a:t>Attending anesthesiologist called to an emergent neurosurgical case for craniotomy</a:t>
            </a:r>
          </a:p>
          <a:p>
            <a:pPr>
              <a:spcBef>
                <a:spcPts val="0"/>
              </a:spcBef>
              <a:spcAft>
                <a:spcPts val="1200"/>
              </a:spcAft>
              <a:tabLst>
                <a:tab pos="1482725" algn="l"/>
              </a:tabLst>
            </a:pPr>
            <a:r>
              <a:rPr lang="en-US" sz="2400" dirty="0"/>
              <a:t>Attending leaves renal transplant case, returns at 0730</a:t>
            </a:r>
          </a:p>
          <a:p>
            <a:pPr>
              <a:spcBef>
                <a:spcPts val="0"/>
              </a:spcBef>
              <a:spcAft>
                <a:spcPts val="1200"/>
              </a:spcAft>
              <a:tabLst>
                <a:tab pos="1482725" algn="l"/>
              </a:tabLst>
            </a:pPr>
            <a:r>
              <a:rPr lang="en-US" sz="2400" dirty="0"/>
              <a:t>Meanwhile, nursing and OR tech staff </a:t>
            </a:r>
            <a:r>
              <a:rPr lang="en-US" sz="2400" dirty="0" smtClean="0"/>
              <a:t>turns </a:t>
            </a:r>
            <a:r>
              <a:rPr lang="en-US" sz="2400" dirty="0"/>
              <a:t>over at 0700 </a:t>
            </a:r>
          </a:p>
          <a:p>
            <a:pPr>
              <a:spcBef>
                <a:spcPts val="0"/>
              </a:spcBef>
              <a:spcAft>
                <a:spcPts val="1200"/>
              </a:spcAft>
              <a:tabLst>
                <a:tab pos="1482725" algn="l"/>
              </a:tabLst>
            </a:pPr>
            <a:r>
              <a:rPr lang="en-US" sz="2400" dirty="0"/>
              <a:t>Anesthesiology resident who started the case has already signed out to the </a:t>
            </a:r>
            <a:r>
              <a:rPr lang="en-US" sz="2400" dirty="0" smtClean="0"/>
              <a:t>day-shift </a:t>
            </a:r>
            <a:r>
              <a:rPr lang="en-US" sz="2400" dirty="0"/>
              <a:t>resident who has taken over</a:t>
            </a:r>
          </a:p>
          <a:p>
            <a:pPr>
              <a:spcBef>
                <a:spcPts val="0"/>
              </a:spcBef>
              <a:spcAft>
                <a:spcPts val="1200"/>
              </a:spcAft>
              <a:tabLst>
                <a:tab pos="1482725" algn="l"/>
              </a:tabLst>
            </a:pPr>
            <a:r>
              <a:rPr lang="en-US" sz="2400" dirty="0"/>
              <a:t>Attending notes that a transfusion has started, and that the </a:t>
            </a:r>
            <a:r>
              <a:rPr lang="en-US" sz="2400" dirty="0" smtClean="0"/>
              <a:t>unit of blood has </a:t>
            </a:r>
            <a:r>
              <a:rPr lang="en-US" sz="2400" dirty="0"/>
              <a:t>the wrong patient’s name</a:t>
            </a:r>
          </a:p>
          <a:p>
            <a:pPr>
              <a:spcBef>
                <a:spcPts val="0"/>
              </a:spcBef>
              <a:spcAft>
                <a:spcPts val="1200"/>
              </a:spcAft>
              <a:tabLst>
                <a:tab pos="1482725" algn="l"/>
              </a:tabLst>
            </a:pPr>
            <a:r>
              <a:rPr lang="en-US" sz="2400" dirty="0"/>
              <a:t>Attending immediately stops the transfusion, reporting error to the OR staff and blood </a:t>
            </a:r>
            <a:r>
              <a:rPr lang="en-US" sz="2400" dirty="0" smtClean="0"/>
              <a:t>bank</a:t>
            </a:r>
            <a:endParaRPr lang="en-US" sz="2400" dirty="0"/>
          </a:p>
        </p:txBody>
      </p:sp>
      <p:sp>
        <p:nvSpPr>
          <p:cNvPr id="8"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26</a:t>
            </a:fld>
            <a:endParaRPr lang="en-US" sz="1200" dirty="0">
              <a:solidFill>
                <a:schemeClr val="bg1">
                  <a:lumMod val="95000"/>
                </a:schemeClr>
              </a:solidFill>
            </a:endParaRPr>
          </a:p>
        </p:txBody>
      </p:sp>
    </p:spTree>
    <p:extLst>
      <p:ext uri="{BB962C8B-B14F-4D97-AF65-F5344CB8AC3E}">
        <p14:creationId xmlns:p14="http://schemas.microsoft.com/office/powerpoint/2010/main" val="2033080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Renal Transplant</a:t>
            </a:r>
            <a:endParaRPr lang="en-US" dirty="0"/>
          </a:p>
        </p:txBody>
      </p:sp>
      <p:sp>
        <p:nvSpPr>
          <p:cNvPr id="3" name="Content Placeholder 2"/>
          <p:cNvSpPr>
            <a:spLocks noGrp="1"/>
          </p:cNvSpPr>
          <p:nvPr>
            <p:ph idx="1"/>
          </p:nvPr>
        </p:nvSpPr>
        <p:spPr>
          <a:xfrm>
            <a:off x="457200" y="1295400"/>
            <a:ext cx="8229600" cy="4734296"/>
          </a:xfrm>
        </p:spPr>
        <p:txBody>
          <a:bodyPr>
            <a:normAutofit/>
          </a:bodyPr>
          <a:lstStyle/>
          <a:p>
            <a:pPr>
              <a:tabLst>
                <a:tab pos="1482725" algn="l"/>
              </a:tabLst>
            </a:pPr>
            <a:r>
              <a:rPr lang="en-US" sz="2800" dirty="0"/>
              <a:t>Resident used the stamp plate to order and then check the blood</a:t>
            </a:r>
          </a:p>
          <a:p>
            <a:pPr>
              <a:tabLst>
                <a:tab pos="1482725" algn="l"/>
              </a:tabLst>
            </a:pPr>
            <a:r>
              <a:rPr lang="en-US" sz="2800" dirty="0"/>
              <a:t>However, </a:t>
            </a:r>
            <a:r>
              <a:rPr lang="en-US" sz="2800" dirty="0" smtClean="0"/>
              <a:t>the wrong </a:t>
            </a:r>
            <a:r>
              <a:rPr lang="en-US" sz="2800" dirty="0"/>
              <a:t>chart </a:t>
            </a:r>
            <a:r>
              <a:rPr lang="en-US" sz="2800" dirty="0" smtClean="0"/>
              <a:t>was sent </a:t>
            </a:r>
            <a:r>
              <a:rPr lang="en-US" sz="2800" dirty="0"/>
              <a:t>with the patient from the ICU</a:t>
            </a:r>
          </a:p>
          <a:p>
            <a:pPr>
              <a:tabLst>
                <a:tab pos="1482725" algn="l"/>
              </a:tabLst>
            </a:pPr>
            <a:r>
              <a:rPr lang="en-US" sz="2800" dirty="0" smtClean="0"/>
              <a:t>Chart was never </a:t>
            </a:r>
            <a:r>
              <a:rPr lang="en-US" sz="2800" dirty="0"/>
              <a:t>checked against the wrist band</a:t>
            </a:r>
          </a:p>
          <a:p>
            <a:pPr>
              <a:tabLst>
                <a:tab pos="1482725" algn="l"/>
              </a:tabLst>
            </a:pPr>
            <a:r>
              <a:rPr lang="en-US" sz="2800" dirty="0"/>
              <a:t>All of the OR documents stamped with the </a:t>
            </a:r>
            <a:r>
              <a:rPr lang="en-US" altLang="ja-JP" sz="2800" dirty="0"/>
              <a:t>name </a:t>
            </a:r>
            <a:r>
              <a:rPr lang="en-US" altLang="ja-JP" sz="2800" dirty="0" smtClean="0"/>
              <a:t>from </a:t>
            </a:r>
            <a:r>
              <a:rPr lang="en-US" altLang="ja-JP" sz="2800" dirty="0"/>
              <a:t>the incorrect chart</a:t>
            </a:r>
          </a:p>
          <a:p>
            <a:pPr>
              <a:tabLst>
                <a:tab pos="1482725" algn="l"/>
              </a:tabLst>
            </a:pPr>
            <a:r>
              <a:rPr lang="en-US" altLang="ja-JP" sz="2800" dirty="0"/>
              <a:t>Ultimately, the patient dies, though transfusion not the cause as the donor blood was type </a:t>
            </a:r>
            <a:r>
              <a:rPr lang="en-US" altLang="ja-JP" sz="2800" dirty="0" smtClean="0"/>
              <a:t>O</a:t>
            </a:r>
            <a:endParaRPr lang="en-US" sz="2800"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27</a:t>
            </a:fld>
            <a:endParaRPr lang="en-US" sz="1200" dirty="0">
              <a:solidFill>
                <a:schemeClr val="bg1">
                  <a:lumMod val="95000"/>
                </a:schemeClr>
              </a:solidFill>
            </a:endParaRPr>
          </a:p>
        </p:txBody>
      </p:sp>
    </p:spTree>
    <p:extLst>
      <p:ext uri="{BB962C8B-B14F-4D97-AF65-F5344CB8AC3E}">
        <p14:creationId xmlns:p14="http://schemas.microsoft.com/office/powerpoint/2010/main" val="268112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Renal Transplant</a:t>
            </a:r>
            <a:endParaRPr lang="en-US" dirty="0"/>
          </a:p>
        </p:txBody>
      </p:sp>
      <p:sp>
        <p:nvSpPr>
          <p:cNvPr id="3" name="Content Placeholder 2" descr="Text box lists the four steps of LFD process. The first two are black, while the second two are gray. The next portion of the module will focus on the first two questions:&#10;What happened? and Why did it happen?" title="LFD Steps 1 and 2 emphasized"/>
          <p:cNvSpPr>
            <a:spLocks noGrp="1"/>
          </p:cNvSpPr>
          <p:nvPr>
            <p:ph idx="1"/>
          </p:nvPr>
        </p:nvSpPr>
        <p:spPr/>
        <p:txBody>
          <a:bodyPr>
            <a:normAutofit/>
          </a:bodyPr>
          <a:lstStyle/>
          <a:p>
            <a:pPr>
              <a:spcBef>
                <a:spcPts val="0"/>
              </a:spcBef>
              <a:spcAft>
                <a:spcPts val="1200"/>
              </a:spcAft>
            </a:pPr>
            <a:r>
              <a:rPr lang="en-US" dirty="0"/>
              <a:t>What happened?</a:t>
            </a:r>
          </a:p>
          <a:p>
            <a:pPr>
              <a:spcBef>
                <a:spcPts val="0"/>
              </a:spcBef>
              <a:spcAft>
                <a:spcPts val="1200"/>
              </a:spcAft>
            </a:pPr>
            <a:r>
              <a:rPr lang="en-US" dirty="0"/>
              <a:t>Why did it happen</a:t>
            </a:r>
            <a:r>
              <a:rPr lang="en-US" dirty="0" smtClean="0"/>
              <a:t>?</a:t>
            </a:r>
          </a:p>
          <a:p>
            <a:pPr>
              <a:spcBef>
                <a:spcPts val="0"/>
              </a:spcBef>
              <a:spcAft>
                <a:spcPts val="1200"/>
              </a:spcAft>
            </a:pPr>
            <a:r>
              <a:rPr lang="en-US" dirty="0">
                <a:solidFill>
                  <a:srgbClr val="D9D9D9"/>
                </a:solidFill>
              </a:rPr>
              <a:t>How will you reduce the risk of the defect happening again?</a:t>
            </a:r>
          </a:p>
          <a:p>
            <a:pPr>
              <a:spcBef>
                <a:spcPts val="0"/>
              </a:spcBef>
              <a:spcAft>
                <a:spcPts val="1200"/>
              </a:spcAft>
            </a:pPr>
            <a:r>
              <a:rPr lang="en-US" dirty="0">
                <a:solidFill>
                  <a:srgbClr val="D9D9D9"/>
                </a:solidFill>
              </a:rPr>
              <a:t>How will you know the risk is reduced</a:t>
            </a:r>
            <a:r>
              <a:rPr lang="en-US" dirty="0" smtClean="0">
                <a:solidFill>
                  <a:srgbClr val="D9D9D9"/>
                </a:solidFill>
              </a:rPr>
              <a:t>?</a:t>
            </a:r>
            <a:endParaRPr lang="en-US" dirty="0">
              <a:solidFill>
                <a:srgbClr val="D9D9D9"/>
              </a:solidFill>
            </a:endParaRPr>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28</a:t>
            </a:fld>
            <a:endParaRPr lang="en-US" sz="1200" dirty="0">
              <a:solidFill>
                <a:schemeClr val="bg1">
                  <a:lumMod val="95000"/>
                </a:schemeClr>
              </a:solidFill>
            </a:endParaRPr>
          </a:p>
        </p:txBody>
      </p:sp>
    </p:spTree>
    <p:extLst>
      <p:ext uri="{BB962C8B-B14F-4D97-AF65-F5344CB8AC3E}">
        <p14:creationId xmlns:p14="http://schemas.microsoft.com/office/powerpoint/2010/main" val="1676119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ＭＳ Ｐゴシック" charset="0"/>
              </a:rPr>
              <a:t>Case Study: Renal Transplant</a:t>
            </a:r>
            <a:endParaRPr lang="en-US" dirty="0"/>
          </a:p>
        </p:txBody>
      </p:sp>
      <p:sp>
        <p:nvSpPr>
          <p:cNvPr id="4" name="Content Placeholder 6"/>
          <p:cNvSpPr txBox="1">
            <a:spLocks/>
          </p:cNvSpPr>
          <p:nvPr/>
        </p:nvSpPr>
        <p:spPr>
          <a:xfrm>
            <a:off x="609600" y="1295400"/>
            <a:ext cx="3886200" cy="6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latin typeface="Calibri"/>
                <a:cs typeface="Calibri"/>
              </a:rPr>
              <a:t>System Failures</a:t>
            </a:r>
            <a:endParaRPr lang="en-US" sz="2000" b="1" dirty="0">
              <a:latin typeface="Calibri"/>
              <a:cs typeface="Calibri"/>
            </a:endParaRPr>
          </a:p>
        </p:txBody>
      </p:sp>
      <p:sp>
        <p:nvSpPr>
          <p:cNvPr id="5" name="Pentagon 4"/>
          <p:cNvSpPr/>
          <p:nvPr/>
        </p:nvSpPr>
        <p:spPr>
          <a:xfrm>
            <a:off x="603621" y="1722666"/>
            <a:ext cx="4882778" cy="1284946"/>
          </a:xfrm>
          <a:prstGeom prst="homePlate">
            <a:avLst/>
          </a:prstGeom>
        </p:spPr>
        <p:style>
          <a:lnRef idx="1">
            <a:schemeClr val="accent6"/>
          </a:lnRef>
          <a:fillRef idx="2">
            <a:schemeClr val="accent6"/>
          </a:fillRef>
          <a:effectRef idx="1">
            <a:schemeClr val="accent6"/>
          </a:effectRef>
          <a:fontRef idx="minor">
            <a:schemeClr val="dk1"/>
          </a:fontRef>
        </p:style>
        <p:txBody>
          <a:bodyPr tIns="91440" bIns="91440" rtlCol="0" anchor="ctr"/>
          <a:lstStyle/>
          <a:p>
            <a:r>
              <a:rPr lang="en-US" sz="1600" b="1" dirty="0" smtClean="0">
                <a:latin typeface="Calibri"/>
                <a:cs typeface="Calibri"/>
              </a:rPr>
              <a:t>Knowledge, Skills &amp; Competence</a:t>
            </a:r>
          </a:p>
          <a:p>
            <a:r>
              <a:rPr lang="en-US" sz="1600" dirty="0" smtClean="0">
                <a:latin typeface="Calibri"/>
                <a:cs typeface="Calibri"/>
              </a:rPr>
              <a:t>Anesthesiology </a:t>
            </a:r>
            <a:r>
              <a:rPr lang="en-US" sz="1600" dirty="0">
                <a:latin typeface="Calibri"/>
                <a:cs typeface="Calibri"/>
              </a:rPr>
              <a:t>attending not notified of the </a:t>
            </a:r>
            <a:r>
              <a:rPr lang="en-US" sz="1600" dirty="0" smtClean="0">
                <a:latin typeface="Calibri"/>
                <a:cs typeface="Calibri"/>
              </a:rPr>
              <a:t>transfusion; wrist </a:t>
            </a:r>
            <a:r>
              <a:rPr lang="en-US" sz="1600" dirty="0">
                <a:latin typeface="Calibri"/>
                <a:cs typeface="Calibri"/>
              </a:rPr>
              <a:t>band checks with stamp plate were not done at multiple </a:t>
            </a:r>
            <a:r>
              <a:rPr lang="en-US" sz="1600" dirty="0" smtClean="0">
                <a:latin typeface="Calibri"/>
                <a:cs typeface="Calibri"/>
              </a:rPr>
              <a:t>points </a:t>
            </a:r>
            <a:endParaRPr lang="en-US" sz="1600" dirty="0">
              <a:latin typeface="Calibri"/>
              <a:cs typeface="Calibri"/>
            </a:endParaRPr>
          </a:p>
        </p:txBody>
      </p:sp>
      <p:sp>
        <p:nvSpPr>
          <p:cNvPr id="6" name="Pentagon 5"/>
          <p:cNvSpPr/>
          <p:nvPr/>
        </p:nvSpPr>
        <p:spPr>
          <a:xfrm>
            <a:off x="603621" y="3192158"/>
            <a:ext cx="4882778" cy="1284946"/>
          </a:xfrm>
          <a:prstGeom prst="homePlate">
            <a:avLst/>
          </a:prstGeom>
        </p:spPr>
        <p:style>
          <a:lnRef idx="1">
            <a:schemeClr val="accent6"/>
          </a:lnRef>
          <a:fillRef idx="2">
            <a:schemeClr val="accent6"/>
          </a:fillRef>
          <a:effectRef idx="1">
            <a:schemeClr val="accent6"/>
          </a:effectRef>
          <a:fontRef idx="minor">
            <a:schemeClr val="dk1"/>
          </a:fontRef>
        </p:style>
        <p:txBody>
          <a:bodyPr tIns="91440" bIns="91440" rtlCol="0" anchor="ctr"/>
          <a:lstStyle/>
          <a:p>
            <a:r>
              <a:rPr lang="en-US" sz="1600" b="1" dirty="0">
                <a:latin typeface="Calibri"/>
                <a:cs typeface="Calibri"/>
              </a:rPr>
              <a:t>Unit</a:t>
            </a:r>
            <a:r>
              <a:rPr lang="en-US" sz="1600" dirty="0">
                <a:latin typeface="Calibri"/>
                <a:cs typeface="Calibri"/>
              </a:rPr>
              <a:t> </a:t>
            </a:r>
            <a:r>
              <a:rPr lang="en-US" sz="1600" b="1" dirty="0" smtClean="0">
                <a:latin typeface="Calibri"/>
                <a:cs typeface="Calibri"/>
              </a:rPr>
              <a:t>Environment</a:t>
            </a:r>
          </a:p>
          <a:p>
            <a:r>
              <a:rPr lang="en-US" sz="1600" dirty="0" smtClean="0">
                <a:latin typeface="Calibri"/>
                <a:cs typeface="Calibri"/>
              </a:rPr>
              <a:t>Near </a:t>
            </a:r>
            <a:r>
              <a:rPr lang="en-US" sz="1600" dirty="0">
                <a:latin typeface="Calibri"/>
                <a:cs typeface="Calibri"/>
              </a:rPr>
              <a:t>simultaneous emergent </a:t>
            </a:r>
            <a:r>
              <a:rPr lang="en-US" sz="1600" dirty="0" smtClean="0">
                <a:latin typeface="Calibri"/>
                <a:cs typeface="Calibri"/>
              </a:rPr>
              <a:t>events; </a:t>
            </a:r>
            <a:r>
              <a:rPr lang="en-US" sz="1600" dirty="0">
                <a:latin typeface="Calibri"/>
                <a:cs typeface="Calibri"/>
              </a:rPr>
              <a:t>change of two different provider groups at same </a:t>
            </a:r>
            <a:r>
              <a:rPr lang="en-US" sz="1600" dirty="0" smtClean="0">
                <a:latin typeface="Calibri"/>
                <a:cs typeface="Calibri"/>
              </a:rPr>
              <a:t>time; no </a:t>
            </a:r>
            <a:r>
              <a:rPr lang="en-US" sz="1600" dirty="0">
                <a:latin typeface="Calibri"/>
                <a:cs typeface="Calibri"/>
              </a:rPr>
              <a:t>independent </a:t>
            </a:r>
            <a:r>
              <a:rPr lang="en-US" sz="1600" dirty="0" smtClean="0">
                <a:latin typeface="Calibri"/>
                <a:cs typeface="Calibri"/>
              </a:rPr>
              <a:t>check </a:t>
            </a:r>
            <a:endParaRPr lang="en-US" sz="1600" dirty="0">
              <a:latin typeface="Calibri"/>
              <a:cs typeface="Calibri"/>
            </a:endParaRPr>
          </a:p>
        </p:txBody>
      </p:sp>
      <p:sp>
        <p:nvSpPr>
          <p:cNvPr id="7" name="Pentagon 6"/>
          <p:cNvSpPr/>
          <p:nvPr/>
        </p:nvSpPr>
        <p:spPr>
          <a:xfrm>
            <a:off x="603620" y="4661650"/>
            <a:ext cx="4882779" cy="1284946"/>
          </a:xfrm>
          <a:prstGeom prst="homePlate">
            <a:avLst/>
          </a:prstGeom>
        </p:spPr>
        <p:style>
          <a:lnRef idx="1">
            <a:schemeClr val="accent6"/>
          </a:lnRef>
          <a:fillRef idx="2">
            <a:schemeClr val="accent6"/>
          </a:fillRef>
          <a:effectRef idx="1">
            <a:schemeClr val="accent6"/>
          </a:effectRef>
          <a:fontRef idx="minor">
            <a:schemeClr val="dk1"/>
          </a:fontRef>
        </p:style>
        <p:txBody>
          <a:bodyPr tIns="91440" bIns="91440" rtlCol="0" anchor="ctr"/>
          <a:lstStyle/>
          <a:p>
            <a:r>
              <a:rPr lang="en-US" sz="1600" b="1" dirty="0" smtClean="0">
                <a:latin typeface="Calibri"/>
                <a:cs typeface="Calibri"/>
              </a:rPr>
              <a:t>Other Factors</a:t>
            </a:r>
          </a:p>
          <a:p>
            <a:r>
              <a:rPr lang="en-US" sz="1600" i="1" dirty="0" smtClean="0">
                <a:latin typeface="Calibri"/>
                <a:cs typeface="Calibri"/>
              </a:rPr>
              <a:t>Hospital environment</a:t>
            </a:r>
            <a:r>
              <a:rPr lang="en-US" sz="1600" dirty="0" smtClean="0">
                <a:latin typeface="Calibri"/>
                <a:cs typeface="Calibri"/>
              </a:rPr>
              <a:t>: Transfer across units</a:t>
            </a:r>
          </a:p>
          <a:p>
            <a:r>
              <a:rPr lang="en-US" sz="1600" i="1" dirty="0" smtClean="0">
                <a:latin typeface="Calibri"/>
                <a:cs typeface="Calibri"/>
              </a:rPr>
              <a:t>Patient characteristics: </a:t>
            </a:r>
            <a:r>
              <a:rPr lang="en-US" sz="1600" dirty="0" smtClean="0">
                <a:latin typeface="Calibri"/>
                <a:cs typeface="Calibri"/>
              </a:rPr>
              <a:t>High acuity</a:t>
            </a:r>
          </a:p>
          <a:p>
            <a:r>
              <a:rPr lang="en-US" sz="1600" i="1" dirty="0" smtClean="0">
                <a:latin typeface="Calibri"/>
                <a:cs typeface="Calibri"/>
              </a:rPr>
              <a:t>Task characteristics: </a:t>
            </a:r>
            <a:r>
              <a:rPr lang="en-US" sz="1600" dirty="0" smtClean="0">
                <a:latin typeface="Calibri"/>
                <a:cs typeface="Calibri"/>
              </a:rPr>
              <a:t>Blood check-in only as good as existing identity documents  </a:t>
            </a:r>
            <a:endParaRPr lang="en-US" sz="1600" dirty="0">
              <a:latin typeface="Calibri"/>
              <a:cs typeface="Calibri"/>
            </a:endParaRPr>
          </a:p>
        </p:txBody>
      </p:sp>
      <p:sp>
        <p:nvSpPr>
          <p:cNvPr id="8" name="Rectangle 7"/>
          <p:cNvSpPr/>
          <p:nvPr/>
        </p:nvSpPr>
        <p:spPr>
          <a:xfrm>
            <a:off x="5605936" y="1730088"/>
            <a:ext cx="2656536" cy="12775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latin typeface="Calibri"/>
                <a:cs typeface="Calibri"/>
              </a:rPr>
              <a:t>Create independent checks, encourage patient safety culture initiatives, add system constraints like barcoding technologies</a:t>
            </a:r>
            <a:endParaRPr lang="en-US" sz="1600" dirty="0">
              <a:latin typeface="Calibri"/>
              <a:cs typeface="Calibri"/>
            </a:endParaRPr>
          </a:p>
        </p:txBody>
      </p:sp>
      <p:sp>
        <p:nvSpPr>
          <p:cNvPr id="9" name="Rectangle 8"/>
          <p:cNvSpPr/>
          <p:nvPr/>
        </p:nvSpPr>
        <p:spPr>
          <a:xfrm>
            <a:off x="5605936" y="3190570"/>
            <a:ext cx="2656536" cy="12775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latin typeface="Calibri"/>
                <a:cs typeface="Calibri"/>
              </a:rPr>
              <a:t>Stagger staff changes</a:t>
            </a:r>
          </a:p>
          <a:p>
            <a:r>
              <a:rPr lang="en-US" sz="1600" dirty="0" smtClean="0">
                <a:latin typeface="Calibri"/>
                <a:cs typeface="Calibri"/>
              </a:rPr>
              <a:t>Formalize handoffs between departments</a:t>
            </a:r>
            <a:endParaRPr lang="en-US" sz="1600" dirty="0">
              <a:latin typeface="Calibri"/>
              <a:cs typeface="Calibri"/>
            </a:endParaRPr>
          </a:p>
        </p:txBody>
      </p:sp>
      <p:sp>
        <p:nvSpPr>
          <p:cNvPr id="10" name="Rectangle 9"/>
          <p:cNvSpPr/>
          <p:nvPr/>
        </p:nvSpPr>
        <p:spPr>
          <a:xfrm>
            <a:off x="5602947" y="4660062"/>
            <a:ext cx="2656536" cy="12775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latin typeface="Calibri"/>
                <a:cs typeface="Calibri"/>
              </a:rPr>
              <a:t>Ensure handoff process supports emergencies</a:t>
            </a:r>
            <a:endParaRPr lang="en-US" sz="1600" dirty="0">
              <a:latin typeface="Calibri"/>
              <a:cs typeface="Calibri"/>
            </a:endParaRPr>
          </a:p>
        </p:txBody>
      </p:sp>
      <p:sp>
        <p:nvSpPr>
          <p:cNvPr id="11" name="Content Placeholder 7"/>
          <p:cNvSpPr txBox="1">
            <a:spLocks/>
          </p:cNvSpPr>
          <p:nvPr/>
        </p:nvSpPr>
        <p:spPr>
          <a:xfrm>
            <a:off x="5605936" y="1045783"/>
            <a:ext cx="3385664" cy="609600"/>
          </a:xfrm>
          <a:prstGeom prst="rect">
            <a:avLst/>
          </a:prstGeom>
        </p:spPr>
        <p:txBody>
          <a:bodyPr>
            <a:noAutofit/>
          </a:bodyPr>
          <a:lstStyle>
            <a:lvl1pPr marL="342900" indent="-342900" algn="l" defTabSz="914400" rtl="0" eaLnBrk="1" latinLnBrk="0" hangingPunct="1">
              <a:spcBef>
                <a:spcPts val="0"/>
              </a:spcBef>
              <a:spcAft>
                <a:spcPts val="1200"/>
              </a:spcAft>
              <a:buSzPct val="100000"/>
              <a:buFontTx/>
              <a:buBlip>
                <a:blip r:embed="rId3"/>
              </a:buBlip>
              <a:defRPr sz="2400" kern="1200">
                <a:solidFill>
                  <a:schemeClr val="tx1"/>
                </a:solidFill>
                <a:latin typeface="Arial"/>
                <a:ea typeface="+mn-ea"/>
                <a:cs typeface="Arial"/>
              </a:defRPr>
            </a:lvl1pPr>
            <a:lvl2pPr marL="742950" indent="-285750" algn="l" defTabSz="914400" rtl="0" eaLnBrk="1" latinLnBrk="0" hangingPunct="1">
              <a:spcBef>
                <a:spcPts val="0"/>
              </a:spcBef>
              <a:spcAft>
                <a:spcPts val="1200"/>
              </a:spcAft>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ts val="0"/>
              </a:spcBef>
              <a:spcAft>
                <a:spcPts val="1200"/>
              </a:spcAft>
              <a:buSzPct val="100000"/>
              <a:buFontTx/>
              <a:buBlip>
                <a:blip r:embed="rId4"/>
              </a:buBlip>
              <a:defRPr sz="1800" kern="1200">
                <a:solidFill>
                  <a:schemeClr val="tx1"/>
                </a:solidFill>
                <a:latin typeface="Arial"/>
                <a:ea typeface="+mn-ea"/>
                <a:cs typeface="Arial"/>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Calibri"/>
                <a:cs typeface="Calibri"/>
              </a:rPr>
              <a:t>Opportunities for Improvement</a:t>
            </a:r>
            <a:endParaRPr lang="en-US" sz="2000" b="1" dirty="0">
              <a:latin typeface="Calibri"/>
              <a:cs typeface="Calibri"/>
            </a:endParaRPr>
          </a:p>
        </p:txBody>
      </p:sp>
      <p:sp>
        <p:nvSpPr>
          <p:cNvPr id="12"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29</a:t>
            </a:fld>
            <a:endParaRPr lang="en-US" sz="1200" dirty="0">
              <a:solidFill>
                <a:schemeClr val="bg1">
                  <a:lumMod val="95000"/>
                </a:schemeClr>
              </a:solidFill>
            </a:endParaRPr>
          </a:p>
        </p:txBody>
      </p:sp>
    </p:spTree>
    <p:extLst>
      <p:ext uri="{BB962C8B-B14F-4D97-AF65-F5344CB8AC3E}">
        <p14:creationId xmlns:p14="http://schemas.microsoft.com/office/powerpoint/2010/main" val="358909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of Safe Design</a:t>
            </a:r>
            <a:endParaRPr lang="en-US" dirty="0"/>
          </a:p>
        </p:txBody>
      </p:sp>
      <p:sp>
        <p:nvSpPr>
          <p:cNvPr id="5" name="Content Placeholder 4"/>
          <p:cNvSpPr>
            <a:spLocks noGrp="1"/>
          </p:cNvSpPr>
          <p:nvPr>
            <p:ph idx="1"/>
          </p:nvPr>
        </p:nvSpPr>
        <p:spPr>
          <a:xfrm>
            <a:off x="457200" y="1524000"/>
            <a:ext cx="5334000" cy="4734296"/>
          </a:xfrm>
        </p:spPr>
        <p:txBody>
          <a:bodyPr/>
          <a:lstStyle/>
          <a:p>
            <a:r>
              <a:rPr lang="en-US" dirty="0"/>
              <a:t>Patient safety is a property of </a:t>
            </a:r>
            <a:r>
              <a:rPr lang="en-US" dirty="0" smtClean="0"/>
              <a:t>systems</a:t>
            </a:r>
            <a:endParaRPr lang="en-US" dirty="0"/>
          </a:p>
          <a:p>
            <a:r>
              <a:rPr lang="en-US" dirty="0"/>
              <a:t>Apply principles to both technical tasks and adaptive </a:t>
            </a:r>
            <a:r>
              <a:rPr lang="en-US" dirty="0" smtClean="0"/>
              <a:t>teamwork</a:t>
            </a:r>
            <a:endParaRPr lang="en-US" dirty="0"/>
          </a:p>
          <a:p>
            <a:r>
              <a:rPr lang="en-US" dirty="0"/>
              <a:t>Teams make wise decisions when input is diverse, </a:t>
            </a:r>
            <a:r>
              <a:rPr lang="en-US" dirty="0" smtClean="0"/>
              <a:t>independent, </a:t>
            </a:r>
            <a:r>
              <a:rPr lang="en-US" dirty="0"/>
              <a:t>and </a:t>
            </a:r>
            <a:r>
              <a:rPr lang="en-US" dirty="0" smtClean="0"/>
              <a:t>encouraged</a:t>
            </a:r>
            <a:endParaRPr lang="en-US" dirty="0"/>
          </a:p>
        </p:txBody>
      </p:sp>
      <p:graphicFrame>
        <p:nvGraphicFramePr>
          <p:cNvPr id="3" name="Diagram 2" descr="Interlocking circles labeled with the three steps of the science of safety&#10;1. Standardize care&#10;2. Create independent checks&#10;3. Learn form defects" title="Science of safety"/>
          <p:cNvGraphicFramePr/>
          <p:nvPr>
            <p:extLst>
              <p:ext uri="{D42A27DB-BD31-4B8C-83A1-F6EECF244321}">
                <p14:modId xmlns:p14="http://schemas.microsoft.com/office/powerpoint/2010/main" val="1281184593"/>
              </p:ext>
            </p:extLst>
          </p:nvPr>
        </p:nvGraphicFramePr>
        <p:xfrm>
          <a:off x="3581400" y="1143000"/>
          <a:ext cx="7330832" cy="4741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a:spLocks noGrp="1"/>
          </p:cNvSpPr>
          <p:nvPr>
            <p:ph type="sldNum" sz="quarter" idx="4"/>
          </p:nvPr>
        </p:nvSpPr>
        <p:spPr>
          <a:xfrm>
            <a:off x="6984915" y="6492875"/>
            <a:ext cx="2133600" cy="365125"/>
          </a:xfrm>
        </p:spPr>
        <p:txBody>
          <a:bodyPr/>
          <a:lstStyle/>
          <a:p>
            <a:r>
              <a:rPr lang="en-US" dirty="0" smtClean="0"/>
              <a:t>Learning From Defects    </a:t>
            </a:r>
            <a:fld id="{3E80E6E2-A2C9-4C22-9509-24FA37342BF8}" type="slidenum">
              <a:rPr lang="en-US" smtClean="0"/>
              <a:pPr/>
              <a:t>3</a:t>
            </a:fld>
            <a:endParaRPr lang="en-US" dirty="0"/>
          </a:p>
        </p:txBody>
      </p:sp>
    </p:spTree>
    <p:extLst>
      <p:ext uri="{BB962C8B-B14F-4D97-AF65-F5344CB8AC3E}">
        <p14:creationId xmlns:p14="http://schemas.microsoft.com/office/powerpoint/2010/main" val="3501708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a:lstStyle/>
          <a:p>
            <a:r>
              <a:rPr lang="en-US" dirty="0"/>
              <a:t>Review the Learning </a:t>
            </a:r>
            <a:r>
              <a:rPr lang="en-US" dirty="0" smtClean="0"/>
              <a:t>From </a:t>
            </a:r>
            <a:r>
              <a:rPr lang="en-US" dirty="0"/>
              <a:t>Defects tool with your team</a:t>
            </a:r>
          </a:p>
          <a:p>
            <a:r>
              <a:rPr lang="en-US" dirty="0"/>
              <a:t>Review </a:t>
            </a:r>
            <a:r>
              <a:rPr lang="en-US" dirty="0" smtClean="0"/>
              <a:t>the defects </a:t>
            </a:r>
            <a:r>
              <a:rPr lang="en-US" dirty="0"/>
              <a:t>in your operating rooms</a:t>
            </a:r>
          </a:p>
          <a:p>
            <a:r>
              <a:rPr lang="en-US" dirty="0"/>
              <a:t>Select a defect</a:t>
            </a:r>
          </a:p>
          <a:p>
            <a:r>
              <a:rPr lang="en-US" dirty="0"/>
              <a:t>Identify the top three contributing </a:t>
            </a:r>
            <a:r>
              <a:rPr lang="en-US" dirty="0" smtClean="0"/>
              <a:t>factors</a:t>
            </a:r>
          </a:p>
          <a:p>
            <a:r>
              <a:rPr lang="en-US" dirty="0" smtClean="0"/>
              <a:t>Share those factors with your staff</a:t>
            </a:r>
            <a:endParaRPr lang="en-US" dirty="0"/>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30</a:t>
            </a:fld>
            <a:endParaRPr lang="en-US" sz="1200" dirty="0">
              <a:solidFill>
                <a:schemeClr val="bg1">
                  <a:lumMod val="95000"/>
                </a:schemeClr>
              </a:solidFill>
            </a:endParaRPr>
          </a:p>
        </p:txBody>
      </p:sp>
    </p:spTree>
    <p:extLst>
      <p:ext uri="{BB962C8B-B14F-4D97-AF65-F5344CB8AC3E}">
        <p14:creationId xmlns:p14="http://schemas.microsoft.com/office/powerpoint/2010/main" val="1298749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81000" y="2396836"/>
            <a:ext cx="8077200" cy="1302327"/>
          </a:xfrm>
        </p:spPr>
        <p:txBody>
          <a:bodyPr>
            <a:noAutofit/>
          </a:bodyPr>
          <a:lstStyle/>
          <a:p>
            <a:pPr marL="0" indent="0" algn="ctr">
              <a:spcBef>
                <a:spcPts val="0"/>
              </a:spcBef>
              <a:buNone/>
            </a:pPr>
            <a:r>
              <a:rPr lang="en-US" sz="4000" b="0" dirty="0" smtClean="0"/>
              <a:t>Learning From Defects </a:t>
            </a:r>
          </a:p>
          <a:p>
            <a:pPr marL="0" indent="0" algn="ctr">
              <a:spcBef>
                <a:spcPts val="0"/>
              </a:spcBef>
              <a:buNone/>
            </a:pPr>
            <a:r>
              <a:rPr lang="en-US" sz="4000" b="0" dirty="0" smtClean="0"/>
              <a:t>Through Sensemaking II</a:t>
            </a:r>
            <a:endParaRPr lang="en-US" sz="4000" b="0" dirty="0"/>
          </a:p>
        </p:txBody>
      </p:sp>
      <p:sp>
        <p:nvSpPr>
          <p:cNvPr id="6" name="Subtitle 1"/>
          <p:cNvSpPr txBox="1">
            <a:spLocks/>
          </p:cNvSpPr>
          <p:nvPr/>
        </p:nvSpPr>
        <p:spPr>
          <a:xfrm>
            <a:off x="723900" y="304800"/>
            <a:ext cx="7696200" cy="1752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spcAft>
                <a:spcPts val="600"/>
              </a:spcAft>
            </a:pPr>
            <a:r>
              <a:rPr lang="en-US" sz="4000" dirty="0" smtClean="0">
                <a:solidFill>
                  <a:schemeClr val="bg1"/>
                </a:solidFill>
              </a:rPr>
              <a:t>AHRQ Safety Program for Surgery</a:t>
            </a:r>
          </a:p>
          <a:p>
            <a:pPr algn="ctr">
              <a:spcBef>
                <a:spcPts val="0"/>
              </a:spcBef>
              <a:spcAft>
                <a:spcPts val="1800"/>
              </a:spcAft>
            </a:pPr>
            <a:r>
              <a:rPr lang="en-US" sz="2800" dirty="0" smtClean="0">
                <a:solidFill>
                  <a:schemeClr val="bg1"/>
                </a:solidFill>
              </a:rPr>
              <a:t>Implementation</a:t>
            </a:r>
            <a:r>
              <a:rPr lang="en-US" sz="40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009959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sz="2800" dirty="0"/>
              <a:t>Use the </a:t>
            </a:r>
            <a:r>
              <a:rPr lang="en-US" sz="2800" dirty="0" smtClean="0"/>
              <a:t>LFD </a:t>
            </a:r>
            <a:r>
              <a:rPr lang="en-US" sz="2800" dirty="0"/>
              <a:t>tool to perform second-order </a:t>
            </a:r>
            <a:r>
              <a:rPr lang="en-US" sz="2800" dirty="0" smtClean="0"/>
              <a:t>problem-solving</a:t>
            </a:r>
            <a:endParaRPr lang="en-US" sz="2800" dirty="0"/>
          </a:p>
          <a:p>
            <a:r>
              <a:rPr lang="en-US" sz="2800" dirty="0"/>
              <a:t>Create an action plan to address prioritized contributing factors</a:t>
            </a:r>
          </a:p>
          <a:p>
            <a:r>
              <a:rPr lang="en-US" sz="2800" dirty="0"/>
              <a:t>Evaluate the effectiveness of your intervention by measuring baseline and post-intervention performance</a:t>
            </a:r>
          </a:p>
          <a:p>
            <a:r>
              <a:rPr lang="en-US" sz="2800" dirty="0"/>
              <a:t>Present your findings to surgical department </a:t>
            </a:r>
            <a:r>
              <a:rPr lang="en-US" sz="2800" dirty="0" smtClean="0"/>
              <a:t>leadership</a:t>
            </a:r>
            <a:endParaRPr lang="en-US" sz="2800"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32</a:t>
            </a:fld>
            <a:endParaRPr lang="en-US" dirty="0"/>
          </a:p>
        </p:txBody>
      </p:sp>
    </p:spTree>
    <p:extLst>
      <p:ext uri="{BB962C8B-B14F-4D97-AF65-F5344CB8AC3E}">
        <p14:creationId xmlns:p14="http://schemas.microsoft.com/office/powerpoint/2010/main" val="2094075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Defects</a:t>
            </a:r>
            <a:endParaRPr lang="en-US" dirty="0"/>
          </a:p>
        </p:txBody>
      </p:sp>
      <p:graphicFrame>
        <p:nvGraphicFramePr>
          <p:cNvPr id="6" name="Diagram 5" descr="1. What happened? (From view of person involved)&#10;2. Why did it happen?&#10;3. How will you reduce the risk of it happening again?&#10;4. How will you know the risk is reduced?&#10;Questions 3 &amp; 4 highlighted.&#10;&#10;First and second questions are deemphasized; they were addressed earlier in this discussion.&#10;"/>
          <p:cNvGraphicFramePr/>
          <p:nvPr>
            <p:extLst>
              <p:ext uri="{D42A27DB-BD31-4B8C-83A1-F6EECF244321}">
                <p14:modId xmlns:p14="http://schemas.microsoft.com/office/powerpoint/2010/main" val="985527635"/>
              </p:ext>
            </p:extLst>
          </p:nvPr>
        </p:nvGraphicFramePr>
        <p:xfrm>
          <a:off x="592251" y="1295400"/>
          <a:ext cx="7959498" cy="460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33</a:t>
            </a:fld>
            <a:endParaRPr lang="en-US" sz="1200" dirty="0">
              <a:solidFill>
                <a:schemeClr val="bg1">
                  <a:lumMod val="95000"/>
                </a:schemeClr>
              </a:solidFill>
            </a:endParaRPr>
          </a:p>
        </p:txBody>
      </p:sp>
      <p:grpSp>
        <p:nvGrpSpPr>
          <p:cNvPr id="4" name="Group 3"/>
          <p:cNvGrpSpPr/>
          <p:nvPr/>
        </p:nvGrpSpPr>
        <p:grpSpPr>
          <a:xfrm>
            <a:off x="609600" y="1274941"/>
            <a:ext cx="914400" cy="4440059"/>
            <a:chOff x="609600" y="1274941"/>
            <a:chExt cx="914400" cy="4440059"/>
          </a:xfrm>
        </p:grpSpPr>
        <p:grpSp>
          <p:nvGrpSpPr>
            <p:cNvPr id="3" name="Group 2"/>
            <p:cNvGrpSpPr/>
            <p:nvPr/>
          </p:nvGrpSpPr>
          <p:grpSpPr>
            <a:xfrm>
              <a:off x="609600" y="1447800"/>
              <a:ext cx="914400" cy="4226230"/>
              <a:chOff x="609600" y="1447800"/>
              <a:chExt cx="914400" cy="4226230"/>
            </a:xfrm>
          </p:grpSpPr>
          <p:sp>
            <p:nvSpPr>
              <p:cNvPr id="12" name="Oval 11"/>
              <p:cNvSpPr/>
              <p:nvPr/>
            </p:nvSpPr>
            <p:spPr>
              <a:xfrm>
                <a:off x="609600" y="1447800"/>
                <a:ext cx="914400" cy="9144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 name="Oval 12"/>
              <p:cNvSpPr/>
              <p:nvPr/>
            </p:nvSpPr>
            <p:spPr>
              <a:xfrm>
                <a:off x="677606" y="2558024"/>
                <a:ext cx="838200" cy="8382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4" name="Oval 13"/>
              <p:cNvSpPr/>
              <p:nvPr/>
            </p:nvSpPr>
            <p:spPr>
              <a:xfrm>
                <a:off x="636636" y="3665794"/>
                <a:ext cx="838200" cy="8382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5" name="Oval 14"/>
              <p:cNvSpPr/>
              <p:nvPr/>
            </p:nvSpPr>
            <p:spPr>
              <a:xfrm>
                <a:off x="661218" y="4835830"/>
                <a:ext cx="838200" cy="8382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
          <p:nvSpPr>
            <p:cNvPr id="7" name="Rectangle 6"/>
            <p:cNvSpPr/>
            <p:nvPr/>
          </p:nvSpPr>
          <p:spPr>
            <a:xfrm>
              <a:off x="765807" y="1274941"/>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chemeClr val="accent5">
                      <a:lumMod val="75000"/>
                    </a:schemeClr>
                  </a:solidFill>
                  <a:effectLst>
                    <a:outerShdw blurRad="50800" dist="39000" dir="5460000" algn="tl">
                      <a:srgbClr val="000000">
                        <a:alpha val="38000"/>
                      </a:srgbClr>
                    </a:outerShdw>
                  </a:effectLst>
                </a:rPr>
                <a:t>1</a:t>
              </a:r>
            </a:p>
          </p:txBody>
        </p:sp>
        <p:sp>
          <p:nvSpPr>
            <p:cNvPr id="8" name="Rectangle 7"/>
            <p:cNvSpPr/>
            <p:nvPr/>
          </p:nvSpPr>
          <p:spPr>
            <a:xfrm>
              <a:off x="762000" y="2390696"/>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5">
                      <a:lumMod val="75000"/>
                    </a:schemeClr>
                  </a:solidFill>
                  <a:effectLst>
                    <a:outerShdw blurRad="50800" dist="39000" dir="5460000" algn="tl">
                      <a:srgbClr val="000000">
                        <a:alpha val="38000"/>
                      </a:srgbClr>
                    </a:outerShdw>
                  </a:effectLst>
                </a:rPr>
                <a:t>2</a:t>
              </a:r>
              <a:endParaRPr lang="en-US" sz="6600" b="1" dirty="0">
                <a:ln w="11430"/>
                <a:solidFill>
                  <a:schemeClr val="accent5">
                    <a:lumMod val="75000"/>
                  </a:schemeClr>
                </a:solidFill>
                <a:effectLst>
                  <a:outerShdw blurRad="50800" dist="39000" dir="5460000" algn="tl">
                    <a:srgbClr val="000000">
                      <a:alpha val="38000"/>
                    </a:srgbClr>
                  </a:outerShdw>
                </a:effectLst>
              </a:endParaRPr>
            </a:p>
          </p:txBody>
        </p:sp>
        <p:sp>
          <p:nvSpPr>
            <p:cNvPr id="9" name="Rectangle 8"/>
            <p:cNvSpPr/>
            <p:nvPr/>
          </p:nvSpPr>
          <p:spPr>
            <a:xfrm>
              <a:off x="775262" y="3464004"/>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5">
                      <a:lumMod val="75000"/>
                    </a:schemeClr>
                  </a:solidFill>
                  <a:effectLst>
                    <a:outerShdw blurRad="50800" dist="39000" dir="5460000" algn="tl">
                      <a:srgbClr val="000000">
                        <a:alpha val="38000"/>
                      </a:srgbClr>
                    </a:outerShdw>
                  </a:effectLst>
                </a:rPr>
                <a:t>3</a:t>
              </a:r>
              <a:endParaRPr lang="en-US" sz="6600" b="1" dirty="0">
                <a:ln w="11430"/>
                <a:solidFill>
                  <a:schemeClr val="accent5">
                    <a:lumMod val="75000"/>
                  </a:schemeClr>
                </a:solidFill>
                <a:effectLst>
                  <a:outerShdw blurRad="50800" dist="39000" dir="5460000" algn="tl">
                    <a:srgbClr val="000000">
                      <a:alpha val="38000"/>
                    </a:srgbClr>
                  </a:outerShdw>
                </a:effectLst>
              </a:endParaRPr>
            </a:p>
          </p:txBody>
        </p:sp>
        <p:sp>
          <p:nvSpPr>
            <p:cNvPr id="10" name="Rectangle 9"/>
            <p:cNvSpPr/>
            <p:nvPr/>
          </p:nvSpPr>
          <p:spPr>
            <a:xfrm>
              <a:off x="737162" y="4607004"/>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5">
                      <a:lumMod val="75000"/>
                    </a:schemeClr>
                  </a:solidFill>
                  <a:effectLst>
                    <a:outerShdw blurRad="50800" dist="39000" dir="5460000" algn="tl">
                      <a:srgbClr val="000000">
                        <a:alpha val="38000"/>
                      </a:srgbClr>
                    </a:outerShdw>
                  </a:effectLst>
                </a:rPr>
                <a:t>4</a:t>
              </a:r>
              <a:endParaRPr lang="en-US" sz="6600" b="1" dirty="0">
                <a:ln w="11430"/>
                <a:solidFill>
                  <a:schemeClr val="accent5">
                    <a:lumMod val="75000"/>
                  </a:schemeClr>
                </a:soli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3647269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a typeface="ＭＳ Ｐゴシック" charset="0"/>
              </a:rPr>
              <a:t>Case Study: Renal Transplant</a:t>
            </a:r>
            <a:endParaRPr lang="en-US" dirty="0"/>
          </a:p>
        </p:txBody>
      </p:sp>
      <p:sp>
        <p:nvSpPr>
          <p:cNvPr id="4" name="Content Placeholder 6"/>
          <p:cNvSpPr txBox="1">
            <a:spLocks/>
          </p:cNvSpPr>
          <p:nvPr/>
        </p:nvSpPr>
        <p:spPr>
          <a:xfrm>
            <a:off x="609600" y="1295400"/>
            <a:ext cx="3886200" cy="6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latin typeface="Calibri"/>
                <a:cs typeface="Calibri"/>
              </a:rPr>
              <a:t>System Failures</a:t>
            </a:r>
            <a:endParaRPr lang="en-US" sz="2000" b="1" dirty="0">
              <a:latin typeface="Calibri"/>
              <a:cs typeface="Calibri"/>
            </a:endParaRPr>
          </a:p>
        </p:txBody>
      </p:sp>
      <p:sp>
        <p:nvSpPr>
          <p:cNvPr id="5" name="Pentagon 4"/>
          <p:cNvSpPr/>
          <p:nvPr/>
        </p:nvSpPr>
        <p:spPr>
          <a:xfrm>
            <a:off x="603621" y="1722666"/>
            <a:ext cx="4882778" cy="1284946"/>
          </a:xfrm>
          <a:prstGeom prst="homePlate">
            <a:avLst/>
          </a:prstGeom>
        </p:spPr>
        <p:style>
          <a:lnRef idx="1">
            <a:schemeClr val="accent6"/>
          </a:lnRef>
          <a:fillRef idx="2">
            <a:schemeClr val="accent6"/>
          </a:fillRef>
          <a:effectRef idx="1">
            <a:schemeClr val="accent6"/>
          </a:effectRef>
          <a:fontRef idx="minor">
            <a:schemeClr val="dk1"/>
          </a:fontRef>
        </p:style>
        <p:txBody>
          <a:bodyPr tIns="91440" bIns="91440" rtlCol="0" anchor="ctr"/>
          <a:lstStyle/>
          <a:p>
            <a:r>
              <a:rPr lang="en-US" sz="1600" b="1" dirty="0" smtClean="0">
                <a:latin typeface="Calibri"/>
                <a:cs typeface="Calibri"/>
              </a:rPr>
              <a:t>Knowledge, Skills &amp; Competence</a:t>
            </a:r>
          </a:p>
          <a:p>
            <a:r>
              <a:rPr lang="en-US" sz="1600" dirty="0" smtClean="0">
                <a:latin typeface="Calibri"/>
                <a:cs typeface="Calibri"/>
              </a:rPr>
              <a:t>Anesthesiology </a:t>
            </a:r>
            <a:r>
              <a:rPr lang="en-US" sz="1600" dirty="0">
                <a:latin typeface="Calibri"/>
                <a:cs typeface="Calibri"/>
              </a:rPr>
              <a:t>attending not notified of the </a:t>
            </a:r>
            <a:r>
              <a:rPr lang="en-US" sz="1600" dirty="0" smtClean="0">
                <a:latin typeface="Calibri"/>
                <a:cs typeface="Calibri"/>
              </a:rPr>
              <a:t>transfusion; wrist </a:t>
            </a:r>
            <a:r>
              <a:rPr lang="en-US" sz="1600" dirty="0">
                <a:latin typeface="Calibri"/>
                <a:cs typeface="Calibri"/>
              </a:rPr>
              <a:t>band checks with stamp plate were not done at multiple </a:t>
            </a:r>
            <a:r>
              <a:rPr lang="en-US" sz="1600" dirty="0" smtClean="0">
                <a:latin typeface="Calibri"/>
                <a:cs typeface="Calibri"/>
              </a:rPr>
              <a:t>points </a:t>
            </a:r>
            <a:endParaRPr lang="en-US" sz="1600" dirty="0">
              <a:latin typeface="Calibri"/>
              <a:cs typeface="Calibri"/>
            </a:endParaRPr>
          </a:p>
        </p:txBody>
      </p:sp>
      <p:sp>
        <p:nvSpPr>
          <p:cNvPr id="6" name="Pentagon 5"/>
          <p:cNvSpPr/>
          <p:nvPr/>
        </p:nvSpPr>
        <p:spPr>
          <a:xfrm>
            <a:off x="603621" y="3192158"/>
            <a:ext cx="4882778" cy="1284946"/>
          </a:xfrm>
          <a:prstGeom prst="homePlate">
            <a:avLst/>
          </a:prstGeom>
        </p:spPr>
        <p:style>
          <a:lnRef idx="1">
            <a:schemeClr val="accent6"/>
          </a:lnRef>
          <a:fillRef idx="2">
            <a:schemeClr val="accent6"/>
          </a:fillRef>
          <a:effectRef idx="1">
            <a:schemeClr val="accent6"/>
          </a:effectRef>
          <a:fontRef idx="minor">
            <a:schemeClr val="dk1"/>
          </a:fontRef>
        </p:style>
        <p:txBody>
          <a:bodyPr tIns="91440" bIns="91440" rtlCol="0" anchor="ctr"/>
          <a:lstStyle/>
          <a:p>
            <a:r>
              <a:rPr lang="en-US" sz="1600" b="1" dirty="0">
                <a:latin typeface="Calibri"/>
                <a:cs typeface="Calibri"/>
              </a:rPr>
              <a:t>Unit</a:t>
            </a:r>
            <a:r>
              <a:rPr lang="en-US" sz="1600" dirty="0">
                <a:latin typeface="Calibri"/>
                <a:cs typeface="Calibri"/>
              </a:rPr>
              <a:t> </a:t>
            </a:r>
            <a:r>
              <a:rPr lang="en-US" sz="1600" b="1" dirty="0" smtClean="0">
                <a:latin typeface="Calibri"/>
                <a:cs typeface="Calibri"/>
              </a:rPr>
              <a:t>Environment</a:t>
            </a:r>
          </a:p>
          <a:p>
            <a:r>
              <a:rPr lang="en-US" sz="1600" dirty="0" smtClean="0">
                <a:latin typeface="Calibri"/>
                <a:cs typeface="Calibri"/>
              </a:rPr>
              <a:t>Near </a:t>
            </a:r>
            <a:r>
              <a:rPr lang="en-US" sz="1600" dirty="0">
                <a:latin typeface="Calibri"/>
                <a:cs typeface="Calibri"/>
              </a:rPr>
              <a:t>simultaneous emergent </a:t>
            </a:r>
            <a:r>
              <a:rPr lang="en-US" sz="1600" dirty="0" smtClean="0">
                <a:latin typeface="Calibri"/>
                <a:cs typeface="Calibri"/>
              </a:rPr>
              <a:t>events; </a:t>
            </a:r>
            <a:r>
              <a:rPr lang="en-US" sz="1600" dirty="0">
                <a:latin typeface="Calibri"/>
                <a:cs typeface="Calibri"/>
              </a:rPr>
              <a:t>change of two different provider groups at same </a:t>
            </a:r>
            <a:r>
              <a:rPr lang="en-US" sz="1600" dirty="0" smtClean="0">
                <a:latin typeface="Calibri"/>
                <a:cs typeface="Calibri"/>
              </a:rPr>
              <a:t>time; no </a:t>
            </a:r>
            <a:r>
              <a:rPr lang="en-US" sz="1600" dirty="0">
                <a:latin typeface="Calibri"/>
                <a:cs typeface="Calibri"/>
              </a:rPr>
              <a:t>independent </a:t>
            </a:r>
            <a:r>
              <a:rPr lang="en-US" sz="1600" dirty="0" smtClean="0">
                <a:latin typeface="Calibri"/>
                <a:cs typeface="Calibri"/>
              </a:rPr>
              <a:t>check </a:t>
            </a:r>
            <a:endParaRPr lang="en-US" sz="1600" dirty="0">
              <a:latin typeface="Calibri"/>
              <a:cs typeface="Calibri"/>
            </a:endParaRPr>
          </a:p>
        </p:txBody>
      </p:sp>
      <p:sp>
        <p:nvSpPr>
          <p:cNvPr id="7" name="Pentagon 6"/>
          <p:cNvSpPr/>
          <p:nvPr/>
        </p:nvSpPr>
        <p:spPr>
          <a:xfrm>
            <a:off x="603620" y="4661650"/>
            <a:ext cx="4882779" cy="1284946"/>
          </a:xfrm>
          <a:prstGeom prst="homePlate">
            <a:avLst/>
          </a:prstGeom>
        </p:spPr>
        <p:style>
          <a:lnRef idx="1">
            <a:schemeClr val="accent6"/>
          </a:lnRef>
          <a:fillRef idx="2">
            <a:schemeClr val="accent6"/>
          </a:fillRef>
          <a:effectRef idx="1">
            <a:schemeClr val="accent6"/>
          </a:effectRef>
          <a:fontRef idx="minor">
            <a:schemeClr val="dk1"/>
          </a:fontRef>
        </p:style>
        <p:txBody>
          <a:bodyPr tIns="91440" bIns="91440" rtlCol="0" anchor="ctr"/>
          <a:lstStyle/>
          <a:p>
            <a:r>
              <a:rPr lang="en-US" sz="1600" b="1" dirty="0" smtClean="0">
                <a:latin typeface="Calibri"/>
                <a:cs typeface="Calibri"/>
              </a:rPr>
              <a:t>Other Factors</a:t>
            </a:r>
          </a:p>
          <a:p>
            <a:r>
              <a:rPr lang="en-US" sz="1600" i="1" dirty="0" smtClean="0">
                <a:latin typeface="Calibri"/>
                <a:cs typeface="Calibri"/>
              </a:rPr>
              <a:t>Hospital environment</a:t>
            </a:r>
            <a:r>
              <a:rPr lang="en-US" sz="1600" dirty="0" smtClean="0">
                <a:latin typeface="Calibri"/>
                <a:cs typeface="Calibri"/>
              </a:rPr>
              <a:t>: Transfer across units</a:t>
            </a:r>
          </a:p>
          <a:p>
            <a:r>
              <a:rPr lang="en-US" sz="1600" i="1" dirty="0" smtClean="0">
                <a:latin typeface="Calibri"/>
                <a:cs typeface="Calibri"/>
              </a:rPr>
              <a:t>Patient characteristics: </a:t>
            </a:r>
            <a:r>
              <a:rPr lang="en-US" sz="1600" dirty="0" smtClean="0">
                <a:latin typeface="Calibri"/>
                <a:cs typeface="Calibri"/>
              </a:rPr>
              <a:t>High acuity</a:t>
            </a:r>
          </a:p>
          <a:p>
            <a:r>
              <a:rPr lang="en-US" sz="1600" i="1" dirty="0" smtClean="0">
                <a:latin typeface="Calibri"/>
                <a:cs typeface="Calibri"/>
              </a:rPr>
              <a:t>Task characteristics: </a:t>
            </a:r>
            <a:r>
              <a:rPr lang="en-US" sz="1600" dirty="0" smtClean="0">
                <a:latin typeface="Calibri"/>
                <a:cs typeface="Calibri"/>
              </a:rPr>
              <a:t>Blood check-in only as good as existing identity documents  </a:t>
            </a:r>
            <a:endParaRPr lang="en-US" sz="1600" dirty="0">
              <a:latin typeface="Calibri"/>
              <a:cs typeface="Calibri"/>
            </a:endParaRPr>
          </a:p>
        </p:txBody>
      </p:sp>
      <p:sp>
        <p:nvSpPr>
          <p:cNvPr id="8" name="Rectangle 7"/>
          <p:cNvSpPr/>
          <p:nvPr/>
        </p:nvSpPr>
        <p:spPr>
          <a:xfrm>
            <a:off x="5605936" y="1730088"/>
            <a:ext cx="2656536" cy="12775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latin typeface="Calibri"/>
                <a:cs typeface="Calibri"/>
              </a:rPr>
              <a:t>Create independent checks, encourage patient safety culture initiatives, add system constraints like barcoding technologies</a:t>
            </a:r>
            <a:endParaRPr lang="en-US" sz="1600" dirty="0">
              <a:latin typeface="Calibri"/>
              <a:cs typeface="Calibri"/>
            </a:endParaRPr>
          </a:p>
        </p:txBody>
      </p:sp>
      <p:sp>
        <p:nvSpPr>
          <p:cNvPr id="9" name="Rectangle 8"/>
          <p:cNvSpPr/>
          <p:nvPr/>
        </p:nvSpPr>
        <p:spPr>
          <a:xfrm>
            <a:off x="5605936" y="3190570"/>
            <a:ext cx="2656536" cy="12775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latin typeface="Calibri"/>
                <a:cs typeface="Calibri"/>
              </a:rPr>
              <a:t>Stagger staff changes</a:t>
            </a:r>
          </a:p>
          <a:p>
            <a:r>
              <a:rPr lang="en-US" sz="1600" dirty="0" smtClean="0">
                <a:latin typeface="Calibri"/>
                <a:cs typeface="Calibri"/>
              </a:rPr>
              <a:t>Formalize hand-offs between departments</a:t>
            </a:r>
            <a:endParaRPr lang="en-US" sz="1600" dirty="0">
              <a:latin typeface="Calibri"/>
              <a:cs typeface="Calibri"/>
            </a:endParaRPr>
          </a:p>
        </p:txBody>
      </p:sp>
      <p:sp>
        <p:nvSpPr>
          <p:cNvPr id="10" name="Rectangle 9"/>
          <p:cNvSpPr/>
          <p:nvPr/>
        </p:nvSpPr>
        <p:spPr>
          <a:xfrm>
            <a:off x="5602947" y="4660062"/>
            <a:ext cx="2656536" cy="12775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latin typeface="Calibri"/>
                <a:cs typeface="Calibri"/>
              </a:rPr>
              <a:t>Ensure handoff process supports emergencies</a:t>
            </a:r>
            <a:endParaRPr lang="en-US" sz="1600" dirty="0">
              <a:latin typeface="Calibri"/>
              <a:cs typeface="Calibri"/>
            </a:endParaRPr>
          </a:p>
        </p:txBody>
      </p:sp>
      <p:sp>
        <p:nvSpPr>
          <p:cNvPr id="11" name="Content Placeholder 7"/>
          <p:cNvSpPr txBox="1">
            <a:spLocks/>
          </p:cNvSpPr>
          <p:nvPr/>
        </p:nvSpPr>
        <p:spPr>
          <a:xfrm>
            <a:off x="5605936" y="1045783"/>
            <a:ext cx="3385664" cy="609600"/>
          </a:xfrm>
          <a:prstGeom prst="rect">
            <a:avLst/>
          </a:prstGeom>
        </p:spPr>
        <p:txBody>
          <a:bodyPr>
            <a:noAutofit/>
          </a:bodyPr>
          <a:lstStyle>
            <a:lvl1pPr marL="342900" indent="-342900" algn="l" defTabSz="914400" rtl="0" eaLnBrk="1" latinLnBrk="0" hangingPunct="1">
              <a:spcBef>
                <a:spcPts val="0"/>
              </a:spcBef>
              <a:spcAft>
                <a:spcPts val="1200"/>
              </a:spcAft>
              <a:buSzPct val="100000"/>
              <a:buFontTx/>
              <a:buBlip>
                <a:blip r:embed="rId3"/>
              </a:buBlip>
              <a:defRPr sz="2400" kern="1200">
                <a:solidFill>
                  <a:schemeClr val="tx1"/>
                </a:solidFill>
                <a:latin typeface="Arial"/>
                <a:ea typeface="+mn-ea"/>
                <a:cs typeface="Arial"/>
              </a:defRPr>
            </a:lvl1pPr>
            <a:lvl2pPr marL="742950" indent="-285750" algn="l" defTabSz="914400" rtl="0" eaLnBrk="1" latinLnBrk="0" hangingPunct="1">
              <a:spcBef>
                <a:spcPts val="0"/>
              </a:spcBef>
              <a:spcAft>
                <a:spcPts val="1200"/>
              </a:spcAft>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ts val="0"/>
              </a:spcBef>
              <a:spcAft>
                <a:spcPts val="1200"/>
              </a:spcAft>
              <a:buSzPct val="100000"/>
              <a:buFontTx/>
              <a:buBlip>
                <a:blip r:embed="rId4"/>
              </a:buBlip>
              <a:defRPr sz="1800" kern="1200">
                <a:solidFill>
                  <a:schemeClr val="tx1"/>
                </a:solidFill>
                <a:latin typeface="Arial"/>
                <a:ea typeface="+mn-ea"/>
                <a:cs typeface="Arial"/>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Calibri"/>
                <a:cs typeface="Calibri"/>
              </a:rPr>
              <a:t>Opportunities for Improvement</a:t>
            </a:r>
            <a:endParaRPr lang="en-US" sz="2000" b="1" dirty="0">
              <a:latin typeface="Calibri"/>
              <a:cs typeface="Calibri"/>
            </a:endParaRPr>
          </a:p>
        </p:txBody>
      </p:sp>
      <p:sp>
        <p:nvSpPr>
          <p:cNvPr id="12"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34</a:t>
            </a:fld>
            <a:endParaRPr lang="en-US" sz="1200" dirty="0">
              <a:solidFill>
                <a:schemeClr val="bg1">
                  <a:lumMod val="95000"/>
                </a:schemeClr>
              </a:solidFill>
            </a:endParaRPr>
          </a:p>
        </p:txBody>
      </p:sp>
    </p:spTree>
    <p:extLst>
      <p:ext uri="{BB962C8B-B14F-4D97-AF65-F5344CB8AC3E}">
        <p14:creationId xmlns:p14="http://schemas.microsoft.com/office/powerpoint/2010/main" val="313489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Good Target for Intervention&#10;Grid broken into four sections on an x- and y-axis&#10;X-axis begins with  &quot;occurs rarely&quot; and moves to &quot;occurs often&quot;&#10;Y-axis begins with &quot;minor reason why defect occurred&quot; and moves to &quot;major reason why defect occurred&quot;&#10;&#10;Good target for intervention is marked in the far upper quadrant (&quot;occurs often&quot; and &quot;major reason why defect occurs&quot;)&#10;"/>
          <p:cNvPicPr>
            <a:picLocks/>
          </p:cNvPicPr>
          <p:nvPr/>
        </p:nvPicPr>
        <p:blipFill>
          <a:blip r:embed="rId3"/>
          <a:srcRect l="-16627" r="-16627"/>
          <a:stretch>
            <a:fillRect/>
          </a:stretch>
        </p:blipFill>
        <p:spPr>
          <a:xfrm>
            <a:off x="304800" y="2971800"/>
            <a:ext cx="7604125" cy="3429000"/>
          </a:xfrm>
          <a:prstGeom prst="rect">
            <a:avLst/>
          </a:prstGeom>
        </p:spPr>
      </p:pic>
      <p:sp>
        <p:nvSpPr>
          <p:cNvPr id="2" name="Title 1"/>
          <p:cNvSpPr>
            <a:spLocks noGrp="1"/>
          </p:cNvSpPr>
          <p:nvPr>
            <p:ph type="title"/>
          </p:nvPr>
        </p:nvSpPr>
        <p:spPr>
          <a:xfrm>
            <a:off x="381000" y="30678"/>
            <a:ext cx="8382000" cy="807522"/>
          </a:xfrm>
        </p:spPr>
        <p:txBody>
          <a:bodyPr>
            <a:normAutofit fontScale="90000"/>
          </a:bodyPr>
          <a:lstStyle/>
          <a:p>
            <a:r>
              <a:rPr lang="en-US" dirty="0" smtClean="0"/>
              <a:t>How Will You Reduce Risk of It Happening Again?</a:t>
            </a:r>
            <a:endParaRPr lang="en-US" dirty="0"/>
          </a:p>
        </p:txBody>
      </p:sp>
      <p:sp>
        <p:nvSpPr>
          <p:cNvPr id="3" name="Content Placeholder 2"/>
          <p:cNvSpPr>
            <a:spLocks noGrp="1"/>
          </p:cNvSpPr>
          <p:nvPr>
            <p:ph idx="1"/>
          </p:nvPr>
        </p:nvSpPr>
        <p:spPr/>
        <p:txBody>
          <a:bodyPr>
            <a:normAutofit/>
          </a:bodyPr>
          <a:lstStyle/>
          <a:p>
            <a:pPr>
              <a:spcBef>
                <a:spcPct val="0"/>
              </a:spcBef>
              <a:spcAft>
                <a:spcPts val="600"/>
              </a:spcAft>
              <a:buFont typeface="Arial" panose="020B0604020202020204" pitchFamily="34" charset="0"/>
              <a:buChar char="•"/>
            </a:pPr>
            <a:r>
              <a:rPr lang="en-US" sz="2800" dirty="0">
                <a:solidFill>
                  <a:prstClr val="black"/>
                </a:solidFill>
                <a:ea typeface="ＭＳ Ｐゴシック" charset="0"/>
              </a:rPr>
              <a:t>What is its impact on causing the defect?</a:t>
            </a:r>
          </a:p>
          <a:p>
            <a:pPr>
              <a:spcBef>
                <a:spcPct val="0"/>
              </a:spcBef>
              <a:spcAft>
                <a:spcPts val="600"/>
              </a:spcAft>
              <a:buFont typeface="Arial" panose="020B0604020202020204" pitchFamily="34" charset="0"/>
              <a:buChar char="•"/>
            </a:pPr>
            <a:r>
              <a:rPr lang="en-US" sz="2800" dirty="0">
                <a:solidFill>
                  <a:prstClr val="black"/>
                </a:solidFill>
                <a:ea typeface="ＭＳ Ｐゴシック" charset="0"/>
              </a:rPr>
              <a:t>Does it occur rarely or have a high likelihood of reoccurring</a:t>
            </a:r>
            <a:r>
              <a:rPr lang="en-US" sz="2800" dirty="0" smtClean="0">
                <a:solidFill>
                  <a:prstClr val="black"/>
                </a:solidFill>
                <a:ea typeface="ＭＳ Ｐゴシック" charset="0"/>
              </a:rPr>
              <a:t>?</a:t>
            </a:r>
            <a:endParaRPr lang="en-US" sz="2800" dirty="0">
              <a:solidFill>
                <a:prstClr val="black"/>
              </a:solidFill>
              <a:ea typeface="ＭＳ Ｐゴシック" charset="0"/>
            </a:endParaRPr>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35</a:t>
            </a:fld>
            <a:endParaRPr lang="en-US" dirty="0"/>
          </a:p>
        </p:txBody>
      </p:sp>
    </p:spTree>
    <p:extLst>
      <p:ext uri="{BB962C8B-B14F-4D97-AF65-F5344CB8AC3E}">
        <p14:creationId xmlns:p14="http://schemas.microsoft.com/office/powerpoint/2010/main" val="286879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34296"/>
          </a:xfrm>
        </p:spPr>
        <p:txBody>
          <a:bodyPr>
            <a:normAutofit/>
          </a:bodyPr>
          <a:lstStyle/>
          <a:p>
            <a:pPr>
              <a:spcBef>
                <a:spcPts val="0"/>
              </a:spcBef>
              <a:spcAft>
                <a:spcPts val="600"/>
              </a:spcAft>
            </a:pPr>
            <a:r>
              <a:rPr lang="en-US" sz="2800" dirty="0">
                <a:ea typeface="ＭＳ Ｐゴシック" charset="0"/>
              </a:rPr>
              <a:t>Involve the entire team with flipcharts and </a:t>
            </a:r>
            <a:r>
              <a:rPr lang="en-US" sz="2800" dirty="0" smtClean="0">
                <a:ea typeface="ＭＳ Ｐゴシック" charset="0"/>
              </a:rPr>
              <a:t>sticky notes</a:t>
            </a:r>
            <a:endParaRPr lang="en-US" sz="2800" dirty="0">
              <a:ea typeface="ＭＳ Ｐゴシック" charset="0"/>
            </a:endParaRPr>
          </a:p>
          <a:p>
            <a:pPr>
              <a:spcBef>
                <a:spcPts val="0"/>
              </a:spcBef>
              <a:spcAft>
                <a:spcPts val="600"/>
              </a:spcAft>
            </a:pPr>
            <a:r>
              <a:rPr lang="en-US" sz="2800" dirty="0">
                <a:ea typeface="ＭＳ Ｐゴシック" charset="0"/>
              </a:rPr>
              <a:t>Prioritize most important contributing factors and most beneficial interventions</a:t>
            </a:r>
          </a:p>
          <a:p>
            <a:pPr>
              <a:spcBef>
                <a:spcPts val="0"/>
              </a:spcBef>
              <a:spcAft>
                <a:spcPts val="600"/>
              </a:spcAft>
            </a:pPr>
            <a:r>
              <a:rPr lang="en-US" sz="2800" dirty="0"/>
              <a:t>Take advantage of your diverse team!</a:t>
            </a:r>
          </a:p>
          <a:p>
            <a:pPr lvl="1">
              <a:spcBef>
                <a:spcPts val="0"/>
              </a:spcBef>
              <a:spcAft>
                <a:spcPts val="600"/>
              </a:spcAft>
            </a:pPr>
            <a:r>
              <a:rPr lang="en-US" sz="2400" dirty="0"/>
              <a:t>Senior </a:t>
            </a:r>
            <a:r>
              <a:rPr lang="en-US" sz="2400" dirty="0" smtClean="0"/>
              <a:t>executive’s big-picture </a:t>
            </a:r>
            <a:r>
              <a:rPr lang="en-US" sz="2400" dirty="0"/>
              <a:t>view of the organization and knowledge of resources</a:t>
            </a:r>
          </a:p>
          <a:p>
            <a:pPr lvl="1">
              <a:spcBef>
                <a:spcPts val="0"/>
              </a:spcBef>
              <a:spcAft>
                <a:spcPts val="600"/>
              </a:spcAft>
            </a:pPr>
            <a:r>
              <a:rPr lang="en-US" sz="2400" dirty="0"/>
              <a:t>Team members’ connections throughout organization</a:t>
            </a:r>
          </a:p>
          <a:p>
            <a:pPr lvl="1">
              <a:spcBef>
                <a:spcPts val="0"/>
              </a:spcBef>
              <a:spcAft>
                <a:spcPts val="600"/>
              </a:spcAft>
            </a:pPr>
            <a:r>
              <a:rPr lang="en-US" sz="2400" dirty="0"/>
              <a:t>Frontline staff with particular insight into the defect</a:t>
            </a:r>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36</a:t>
            </a:fld>
            <a:endParaRPr lang="en-US" dirty="0"/>
          </a:p>
        </p:txBody>
      </p:sp>
      <p:sp>
        <p:nvSpPr>
          <p:cNvPr id="6" name="Title 1"/>
          <p:cNvSpPr txBox="1">
            <a:spLocks/>
          </p:cNvSpPr>
          <p:nvPr/>
        </p:nvSpPr>
        <p:spPr>
          <a:xfrm>
            <a:off x="381000" y="30678"/>
            <a:ext cx="8382000" cy="80752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3600" kern="1200">
                <a:solidFill>
                  <a:srgbClr val="FFFFFF"/>
                </a:solidFill>
                <a:latin typeface="+mj-lt"/>
                <a:ea typeface="+mj-ea"/>
                <a:cs typeface="+mj-cs"/>
              </a:defRPr>
            </a:lvl1pPr>
          </a:lstStyle>
          <a:p>
            <a:r>
              <a:rPr lang="en-US" dirty="0" smtClean="0"/>
              <a:t>How Will You Reduce Risk of It Happening Again?</a:t>
            </a:r>
            <a:endParaRPr lang="en-US" dirty="0"/>
          </a:p>
        </p:txBody>
      </p:sp>
    </p:spTree>
    <p:extLst>
      <p:ext uri="{BB962C8B-B14F-4D97-AF65-F5344CB8AC3E}">
        <p14:creationId xmlns:p14="http://schemas.microsoft.com/office/powerpoint/2010/main" val="657261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34296"/>
          </a:xfrm>
        </p:spPr>
        <p:txBody>
          <a:bodyPr>
            <a:normAutofit/>
          </a:bodyPr>
          <a:lstStyle/>
          <a:p>
            <a:pPr>
              <a:spcBef>
                <a:spcPct val="0"/>
              </a:spcBef>
              <a:spcAft>
                <a:spcPts val="1200"/>
              </a:spcAft>
            </a:pPr>
            <a:r>
              <a:rPr lang="en-US" sz="2800" dirty="0"/>
              <a:t>Make choices and select your </a:t>
            </a:r>
            <a:r>
              <a:rPr lang="en-US" sz="2800" dirty="0" smtClean="0"/>
              <a:t>intervention</a:t>
            </a:r>
          </a:p>
          <a:p>
            <a:pPr>
              <a:spcBef>
                <a:spcPct val="0"/>
              </a:spcBef>
              <a:spcAft>
                <a:spcPts val="1200"/>
              </a:spcAft>
            </a:pPr>
            <a:r>
              <a:rPr lang="en-US" sz="2800" dirty="0" smtClean="0"/>
              <a:t>Have </a:t>
            </a:r>
            <a:r>
              <a:rPr lang="en-US" sz="2800" dirty="0"/>
              <a:t>your team vote on its favorite solutions</a:t>
            </a:r>
          </a:p>
          <a:p>
            <a:pPr>
              <a:spcBef>
                <a:spcPct val="0"/>
              </a:spcBef>
              <a:spcAft>
                <a:spcPts val="1200"/>
              </a:spcAft>
            </a:pPr>
            <a:r>
              <a:rPr lang="en-US" sz="2800" dirty="0"/>
              <a:t>Consider rating solutions based on direct and feasible way to address the defect</a:t>
            </a:r>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37</a:t>
            </a:fld>
            <a:endParaRPr lang="en-US" dirty="0"/>
          </a:p>
        </p:txBody>
      </p:sp>
      <p:sp>
        <p:nvSpPr>
          <p:cNvPr id="6" name="Rounded Rectangle 5" descr="Strength of Interventions&#10;Weaker (in red box): Telling someone to be more careful&#10;"/>
          <p:cNvSpPr/>
          <p:nvPr/>
        </p:nvSpPr>
        <p:spPr>
          <a:xfrm>
            <a:off x="821072" y="4114800"/>
            <a:ext cx="2288053" cy="1784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spcAft>
                <a:spcPts val="1200"/>
              </a:spcAft>
            </a:pPr>
            <a:r>
              <a:rPr lang="en-US" sz="2400" b="1" dirty="0">
                <a:solidFill>
                  <a:srgbClr val="000000"/>
                </a:solidFill>
              </a:rPr>
              <a:t>Weaker</a:t>
            </a:r>
            <a:endParaRPr lang="en-US" b="1" dirty="0">
              <a:solidFill>
                <a:srgbClr val="000000"/>
              </a:solidFill>
            </a:endParaRPr>
          </a:p>
          <a:p>
            <a:pPr algn="ctr"/>
            <a:r>
              <a:rPr lang="en-US" i="1" dirty="0">
                <a:solidFill>
                  <a:srgbClr val="000000"/>
                </a:solidFill>
              </a:rPr>
              <a:t>Telling someone to be more careful</a:t>
            </a:r>
          </a:p>
        </p:txBody>
      </p:sp>
      <p:sp>
        <p:nvSpPr>
          <p:cNvPr id="7" name="Rounded Rectangle 6" descr="Strength of Interventions&#10;Intermediate (blue box): Eliminating or reducing distractions&#10;"/>
          <p:cNvSpPr/>
          <p:nvPr/>
        </p:nvSpPr>
        <p:spPr>
          <a:xfrm>
            <a:off x="3374536" y="4114800"/>
            <a:ext cx="2288053" cy="1784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1200"/>
              </a:spcAft>
            </a:pPr>
            <a:r>
              <a:rPr lang="en-US" sz="2400" b="1" dirty="0">
                <a:solidFill>
                  <a:srgbClr val="000000"/>
                </a:solidFill>
              </a:rPr>
              <a:t>Intermediate</a:t>
            </a:r>
            <a:endParaRPr lang="en-US" b="1" dirty="0">
              <a:solidFill>
                <a:srgbClr val="000000"/>
              </a:solidFill>
            </a:endParaRPr>
          </a:p>
          <a:p>
            <a:pPr algn="ctr"/>
            <a:r>
              <a:rPr lang="en-US" i="1" dirty="0">
                <a:solidFill>
                  <a:srgbClr val="000000"/>
                </a:solidFill>
              </a:rPr>
              <a:t>Eliminating or reducing distractions</a:t>
            </a:r>
          </a:p>
        </p:txBody>
      </p:sp>
      <p:sp>
        <p:nvSpPr>
          <p:cNvPr id="8" name="Rounded Rectangle 7" descr="Strength of Interventions&#10;Stronger (green box): Making a process or device &quot;mistake proof&quot;&#10;"/>
          <p:cNvSpPr/>
          <p:nvPr/>
        </p:nvSpPr>
        <p:spPr>
          <a:xfrm>
            <a:off x="5928000" y="4114800"/>
            <a:ext cx="2288053" cy="1784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spcAft>
                <a:spcPts val="1200"/>
              </a:spcAft>
            </a:pPr>
            <a:r>
              <a:rPr lang="en-US" sz="2400" b="1" dirty="0">
                <a:solidFill>
                  <a:srgbClr val="000000"/>
                </a:solidFill>
              </a:rPr>
              <a:t>Stronger</a:t>
            </a:r>
            <a:endParaRPr lang="en-US" b="1" dirty="0">
              <a:solidFill>
                <a:srgbClr val="000000"/>
              </a:solidFill>
            </a:endParaRPr>
          </a:p>
          <a:p>
            <a:pPr algn="ctr"/>
            <a:r>
              <a:rPr lang="en-US" i="1" dirty="0">
                <a:solidFill>
                  <a:srgbClr val="000000"/>
                </a:solidFill>
              </a:rPr>
              <a:t>Making a </a:t>
            </a:r>
          </a:p>
          <a:p>
            <a:pPr algn="ctr"/>
            <a:r>
              <a:rPr lang="en-US" i="1" dirty="0">
                <a:solidFill>
                  <a:srgbClr val="000000"/>
                </a:solidFill>
              </a:rPr>
              <a:t>process or device </a:t>
            </a:r>
          </a:p>
          <a:p>
            <a:pPr algn="ctr"/>
            <a:r>
              <a:rPr lang="en-US" i="1" dirty="0">
                <a:solidFill>
                  <a:srgbClr val="000000"/>
                </a:solidFill>
              </a:rPr>
              <a:t>“mistake proof”</a:t>
            </a:r>
          </a:p>
        </p:txBody>
      </p:sp>
      <p:sp>
        <p:nvSpPr>
          <p:cNvPr id="9" name="Title 1"/>
          <p:cNvSpPr txBox="1">
            <a:spLocks/>
          </p:cNvSpPr>
          <p:nvPr/>
        </p:nvSpPr>
        <p:spPr>
          <a:xfrm>
            <a:off x="381000" y="30678"/>
            <a:ext cx="8382000" cy="80752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3600" kern="1200">
                <a:solidFill>
                  <a:srgbClr val="FFFFFF"/>
                </a:solidFill>
                <a:latin typeface="+mj-lt"/>
                <a:ea typeface="+mj-ea"/>
                <a:cs typeface="+mj-cs"/>
              </a:defRPr>
            </a:lvl1pPr>
          </a:lstStyle>
          <a:p>
            <a:r>
              <a:rPr lang="en-US" dirty="0" smtClean="0"/>
              <a:t>How Will You Reduce Risk of It Happening Again?</a:t>
            </a:r>
            <a:endParaRPr lang="en-US" dirty="0"/>
          </a:p>
        </p:txBody>
      </p:sp>
    </p:spTree>
    <p:extLst>
      <p:ext uri="{BB962C8B-B14F-4D97-AF65-F5344CB8AC3E}">
        <p14:creationId xmlns:p14="http://schemas.microsoft.com/office/powerpoint/2010/main" val="365608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Resiliency Into Interventions</a:t>
            </a:r>
            <a:endParaRPr lang="en-US"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38</a:t>
            </a:fld>
            <a:endParaRPr lang="en-US" dirty="0"/>
          </a:p>
        </p:txBody>
      </p:sp>
      <p:sp>
        <p:nvSpPr>
          <p:cNvPr id="8" name="Trapezoid 7"/>
          <p:cNvSpPr/>
          <p:nvPr/>
        </p:nvSpPr>
        <p:spPr>
          <a:xfrm rot="10800000">
            <a:off x="6870698" y="1593939"/>
            <a:ext cx="1713041" cy="3924300"/>
          </a:xfrm>
          <a:prstGeom prst="trapezoi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sp>
        <p:nvSpPr>
          <p:cNvPr id="9" name="TextBox 8"/>
          <p:cNvSpPr txBox="1"/>
          <p:nvPr/>
        </p:nvSpPr>
        <p:spPr>
          <a:xfrm>
            <a:off x="6672279" y="1798118"/>
            <a:ext cx="2152966" cy="3600986"/>
          </a:xfrm>
          <a:prstGeom prst="rect">
            <a:avLst/>
          </a:prstGeom>
          <a:noFill/>
        </p:spPr>
        <p:txBody>
          <a:bodyPr wrap="none" rtlCol="0">
            <a:spAutoFit/>
          </a:bodyPr>
          <a:lstStyle/>
          <a:p>
            <a:pPr algn="ctr"/>
            <a:r>
              <a:rPr lang="en-US" i="1" spc="300" dirty="0">
                <a:solidFill>
                  <a:srgbClr val="000000"/>
                </a:solidFill>
                <a:latin typeface="Calibri"/>
                <a:ea typeface="+mj-ea"/>
                <a:cs typeface="Calibri"/>
              </a:rPr>
              <a:t>Strongest</a:t>
            </a:r>
          </a:p>
          <a:p>
            <a:pPr algn="ctr"/>
            <a:endParaRPr lang="en-US" i="1" dirty="0">
              <a:solidFill>
                <a:srgbClr val="000000"/>
              </a:solidFill>
              <a:latin typeface="Calibri"/>
              <a:cs typeface="Calibri"/>
            </a:endParaRPr>
          </a:p>
          <a:p>
            <a:pPr algn="ctr"/>
            <a:endParaRPr lang="en-US" i="1" dirty="0">
              <a:solidFill>
                <a:srgbClr val="000000"/>
              </a:solidFill>
              <a:latin typeface="Calibri"/>
              <a:cs typeface="Calibri"/>
            </a:endParaRPr>
          </a:p>
          <a:p>
            <a:pPr algn="ctr"/>
            <a:endParaRPr lang="en-US" i="1" dirty="0">
              <a:solidFill>
                <a:srgbClr val="000000"/>
              </a:solidFill>
              <a:latin typeface="Calibri"/>
              <a:cs typeface="Calibri"/>
            </a:endParaRPr>
          </a:p>
          <a:p>
            <a:pPr algn="ctr"/>
            <a:endParaRPr lang="en-US" i="1" dirty="0">
              <a:solidFill>
                <a:srgbClr val="000000"/>
              </a:solidFill>
              <a:latin typeface="Calibri"/>
              <a:cs typeface="Calibri"/>
            </a:endParaRPr>
          </a:p>
          <a:p>
            <a:pPr algn="ctr"/>
            <a:r>
              <a:rPr lang="en-US" sz="2400" i="1" dirty="0">
                <a:solidFill>
                  <a:srgbClr val="000000"/>
                </a:solidFill>
                <a:latin typeface="Calibri"/>
                <a:cs typeface="Calibri"/>
              </a:rPr>
              <a:t>STRENGTH OF</a:t>
            </a:r>
          </a:p>
          <a:p>
            <a:pPr algn="ctr"/>
            <a:r>
              <a:rPr lang="en-US" sz="2400" i="1" dirty="0">
                <a:solidFill>
                  <a:srgbClr val="000000"/>
                </a:solidFill>
                <a:latin typeface="Calibri"/>
                <a:cs typeface="Calibri"/>
              </a:rPr>
              <a:t>INTERVENTION</a:t>
            </a:r>
          </a:p>
          <a:p>
            <a:pPr algn="ctr"/>
            <a:endParaRPr lang="en-US" i="1" dirty="0">
              <a:solidFill>
                <a:srgbClr val="000000"/>
              </a:solidFill>
              <a:latin typeface="Calibri"/>
              <a:cs typeface="Calibri"/>
            </a:endParaRPr>
          </a:p>
          <a:p>
            <a:pPr algn="ctr"/>
            <a:endParaRPr lang="en-US" i="1" dirty="0">
              <a:solidFill>
                <a:srgbClr val="000000"/>
              </a:solidFill>
              <a:latin typeface="Calibri"/>
              <a:cs typeface="Calibri"/>
            </a:endParaRPr>
          </a:p>
          <a:p>
            <a:pPr algn="ctr"/>
            <a:endParaRPr lang="en-US" i="1" dirty="0">
              <a:solidFill>
                <a:srgbClr val="000000"/>
              </a:solidFill>
              <a:latin typeface="Calibri"/>
              <a:cs typeface="Calibri"/>
            </a:endParaRPr>
          </a:p>
          <a:p>
            <a:pPr algn="ctr"/>
            <a:endParaRPr lang="en-US" i="1" dirty="0">
              <a:solidFill>
                <a:srgbClr val="000000"/>
              </a:solidFill>
              <a:latin typeface="Calibri"/>
              <a:cs typeface="Calibri"/>
            </a:endParaRPr>
          </a:p>
          <a:p>
            <a:pPr algn="ctr"/>
            <a:r>
              <a:rPr lang="en-US" i="1" dirty="0">
                <a:solidFill>
                  <a:srgbClr val="000000"/>
                </a:solidFill>
                <a:latin typeface="Calibri"/>
                <a:ea typeface="+mj-ea"/>
                <a:cs typeface="Calibri"/>
              </a:rPr>
              <a:t>Weakest</a:t>
            </a:r>
          </a:p>
        </p:txBody>
      </p:sp>
      <p:sp>
        <p:nvSpPr>
          <p:cNvPr id="10" name="Slide Number Placeholder 1"/>
          <p:cNvSpPr txBox="1">
            <a:spLocks/>
          </p:cNvSpPr>
          <p:nvPr/>
        </p:nvSpPr>
        <p:spPr>
          <a:xfrm>
            <a:off x="6553200" y="527843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F14643-A78C-FE4B-B4CF-31ECC5532E5E}" type="slidenum">
              <a:rPr lang="en-US" smtClean="0"/>
              <a:pPr>
                <a:defRPr/>
              </a:pPr>
              <a:t>38</a:t>
            </a:fld>
            <a:endParaRPr lang="en-US" dirty="0">
              <a:solidFill>
                <a:srgbClr val="002C77"/>
              </a:solidFill>
            </a:endParaRPr>
          </a:p>
        </p:txBody>
      </p:sp>
      <p:graphicFrame>
        <p:nvGraphicFramePr>
          <p:cNvPr id="11" name="Diagram 10" descr="Strength of Interventions&#10;Ranked list of interventions with the strongest options at the top and the weakest interventions at the bottom.&#10;• Forcing functions and constraints&#10;• Automation and computerization&#10;• Standardization and protocols&#10;• Checklists and independent check systems&#10;• Rules and policies&#10;• Education and information&#10;• Vague warnings - Be more careful!&#10;"/>
          <p:cNvGraphicFramePr/>
          <p:nvPr>
            <p:extLst>
              <p:ext uri="{D42A27DB-BD31-4B8C-83A1-F6EECF244321}">
                <p14:modId xmlns:p14="http://schemas.microsoft.com/office/powerpoint/2010/main" val="3077997238"/>
              </p:ext>
            </p:extLst>
          </p:nvPr>
        </p:nvGraphicFramePr>
        <p:xfrm>
          <a:off x="-685800" y="1371600"/>
          <a:ext cx="8209713"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Brace 11"/>
          <p:cNvSpPr/>
          <p:nvPr/>
        </p:nvSpPr>
        <p:spPr bwMode="auto">
          <a:xfrm>
            <a:off x="6248400" y="1378039"/>
            <a:ext cx="381000" cy="4292600"/>
          </a:xfrm>
          <a:prstGeom prst="rightBrace">
            <a:avLst>
              <a:gd name="adj1" fmla="val 58333"/>
              <a:gd name="adj2" fmla="val 50000"/>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Times" charset="0"/>
            </a:endParaRPr>
          </a:p>
        </p:txBody>
      </p:sp>
    </p:spTree>
    <p:extLst>
      <p:ext uri="{BB962C8B-B14F-4D97-AF65-F5344CB8AC3E}">
        <p14:creationId xmlns:p14="http://schemas.microsoft.com/office/powerpoint/2010/main" val="1796078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Education Is Created Equal</a:t>
            </a:r>
            <a:endParaRPr lang="en-US" dirty="0"/>
          </a:p>
        </p:txBody>
      </p:sp>
      <p:sp>
        <p:nvSpPr>
          <p:cNvPr id="3" name="Content Placeholder 2"/>
          <p:cNvSpPr>
            <a:spLocks noGrp="1"/>
          </p:cNvSpPr>
          <p:nvPr>
            <p:ph idx="1"/>
          </p:nvPr>
        </p:nvSpPr>
        <p:spPr>
          <a:xfrm>
            <a:off x="457200" y="1219200"/>
            <a:ext cx="4953000" cy="4734296"/>
          </a:xfrm>
        </p:spPr>
        <p:txBody>
          <a:bodyPr>
            <a:noAutofit/>
          </a:bodyPr>
          <a:lstStyle/>
          <a:p>
            <a:pPr>
              <a:spcBef>
                <a:spcPts val="0"/>
              </a:spcBef>
              <a:spcAft>
                <a:spcPts val="600"/>
              </a:spcAft>
            </a:pPr>
            <a:r>
              <a:rPr lang="en-US" sz="2800" dirty="0"/>
              <a:t>Avoid information overload in all manners of disseminating information</a:t>
            </a:r>
          </a:p>
          <a:p>
            <a:pPr>
              <a:spcBef>
                <a:spcPts val="0"/>
              </a:spcBef>
              <a:spcAft>
                <a:spcPts val="600"/>
              </a:spcAft>
            </a:pPr>
            <a:r>
              <a:rPr lang="en-US" sz="2800" dirty="0"/>
              <a:t>Share a concise message with a clear focus relevant to specific audience needs</a:t>
            </a:r>
          </a:p>
          <a:p>
            <a:pPr>
              <a:spcBef>
                <a:spcPts val="0"/>
              </a:spcBef>
              <a:spcAft>
                <a:spcPts val="600"/>
              </a:spcAft>
            </a:pPr>
            <a:r>
              <a:rPr lang="en-US" sz="2800" dirty="0"/>
              <a:t>Experiential learning with hands-on approach will be far more effective at motivating change than an automated email dense with </a:t>
            </a:r>
            <a:r>
              <a:rPr lang="en-US" sz="2800" dirty="0" smtClean="0"/>
              <a:t>data</a:t>
            </a:r>
            <a:endParaRPr lang="en-US" sz="2800"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39</a:t>
            </a:fld>
            <a:endParaRPr lang="en-US" dirty="0"/>
          </a:p>
        </p:txBody>
      </p:sp>
      <p:graphicFrame>
        <p:nvGraphicFramePr>
          <p:cNvPr id="5" name="Diagram 4" descr="Grid of four education examples:&#10;• Email blast&#10;• Lecture&#10;• Hands-on training&#10;• Team meetings&#10;"/>
          <p:cNvGraphicFramePr/>
          <p:nvPr>
            <p:extLst>
              <p:ext uri="{D42A27DB-BD31-4B8C-83A1-F6EECF244321}">
                <p14:modId xmlns:p14="http://schemas.microsoft.com/office/powerpoint/2010/main" val="1648759585"/>
              </p:ext>
            </p:extLst>
          </p:nvPr>
        </p:nvGraphicFramePr>
        <p:xfrm>
          <a:off x="4953000" y="1981200"/>
          <a:ext cx="4396339"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84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Problem-Solving Hierarchy</a:t>
            </a:r>
            <a:endParaRPr lang="en-US" dirty="0"/>
          </a:p>
        </p:txBody>
      </p:sp>
      <p:sp>
        <p:nvSpPr>
          <p:cNvPr id="5" name="Text Placeholder 4"/>
          <p:cNvSpPr>
            <a:spLocks noGrp="1"/>
          </p:cNvSpPr>
          <p:nvPr>
            <p:ph type="body" idx="1"/>
          </p:nvPr>
        </p:nvSpPr>
        <p:spPr/>
        <p:txBody>
          <a:bodyPr/>
          <a:lstStyle/>
          <a:p>
            <a:r>
              <a:rPr lang="en-US" dirty="0" smtClean="0"/>
              <a:t>First-order problem solving</a:t>
            </a:r>
            <a:endParaRPr lang="en-US" dirty="0"/>
          </a:p>
        </p:txBody>
      </p:sp>
      <p:sp>
        <p:nvSpPr>
          <p:cNvPr id="6" name="Content Placeholder 5"/>
          <p:cNvSpPr>
            <a:spLocks noGrp="1"/>
          </p:cNvSpPr>
          <p:nvPr>
            <p:ph sz="half" idx="2"/>
          </p:nvPr>
        </p:nvSpPr>
        <p:spPr/>
        <p:txBody>
          <a:bodyPr/>
          <a:lstStyle/>
          <a:p>
            <a:r>
              <a:rPr lang="en-US" dirty="0"/>
              <a:t>Recovers for one patient, but does not reduce risks for future </a:t>
            </a:r>
            <a:r>
              <a:rPr lang="en-US" dirty="0" smtClean="0"/>
              <a:t>patients</a:t>
            </a:r>
            <a:endParaRPr lang="en-US" dirty="0"/>
          </a:p>
          <a:p>
            <a:r>
              <a:rPr lang="en-US" dirty="0"/>
              <a:t>Example: You get the supply from another area or you manage without </a:t>
            </a:r>
            <a:r>
              <a:rPr lang="en-US" dirty="0" smtClean="0"/>
              <a:t>it</a:t>
            </a:r>
            <a:endParaRPr lang="en-US" dirty="0"/>
          </a:p>
        </p:txBody>
      </p:sp>
      <p:sp>
        <p:nvSpPr>
          <p:cNvPr id="7" name="Text Placeholder 6"/>
          <p:cNvSpPr>
            <a:spLocks noGrp="1"/>
          </p:cNvSpPr>
          <p:nvPr>
            <p:ph type="body" sz="quarter" idx="3"/>
          </p:nvPr>
        </p:nvSpPr>
        <p:spPr/>
        <p:txBody>
          <a:bodyPr/>
          <a:lstStyle/>
          <a:p>
            <a:r>
              <a:rPr lang="en-US" dirty="0" smtClean="0"/>
              <a:t>Second-order problem solving</a:t>
            </a:r>
            <a:endParaRPr lang="en-US" dirty="0"/>
          </a:p>
        </p:txBody>
      </p:sp>
      <p:sp>
        <p:nvSpPr>
          <p:cNvPr id="8" name="Content Placeholder 7"/>
          <p:cNvSpPr>
            <a:spLocks noGrp="1"/>
          </p:cNvSpPr>
          <p:nvPr>
            <p:ph sz="quarter" idx="4"/>
          </p:nvPr>
        </p:nvSpPr>
        <p:spPr/>
        <p:txBody>
          <a:bodyPr/>
          <a:lstStyle/>
          <a:p>
            <a:r>
              <a:rPr lang="en-US" dirty="0"/>
              <a:t>Reduces risks for future patients by improving work processes and increasing </a:t>
            </a:r>
            <a:r>
              <a:rPr lang="en-US" dirty="0" smtClean="0"/>
              <a:t>compliance</a:t>
            </a:r>
            <a:endParaRPr lang="en-US" dirty="0"/>
          </a:p>
          <a:p>
            <a:r>
              <a:rPr lang="en-US" dirty="0"/>
              <a:t>Example: You create a process to make sure line cart is stocked with necessary </a:t>
            </a:r>
            <a:r>
              <a:rPr lang="en-US" dirty="0" smtClean="0"/>
              <a:t>equipment</a:t>
            </a:r>
            <a:endParaRPr lang="en-US" dirty="0"/>
          </a:p>
        </p:txBody>
      </p:sp>
      <p:sp>
        <p:nvSpPr>
          <p:cNvPr id="11"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4</a:t>
            </a:fld>
            <a:endParaRPr lang="en-US" sz="1200" dirty="0">
              <a:solidFill>
                <a:schemeClr val="bg1">
                  <a:lumMod val="95000"/>
                </a:schemeClr>
              </a:solidFill>
            </a:endParaRPr>
          </a:p>
        </p:txBody>
      </p:sp>
    </p:spTree>
    <p:extLst>
      <p:ext uri="{BB962C8B-B14F-4D97-AF65-F5344CB8AC3E}">
        <p14:creationId xmlns:p14="http://schemas.microsoft.com/office/powerpoint/2010/main" val="3219649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34296"/>
          </a:xfrm>
        </p:spPr>
        <p:txBody>
          <a:bodyPr>
            <a:normAutofit/>
          </a:bodyPr>
          <a:lstStyle/>
          <a:p>
            <a:r>
              <a:rPr lang="en-US" sz="2800" dirty="0" smtClean="0"/>
              <a:t>Remember the people side of the intervention</a:t>
            </a:r>
          </a:p>
          <a:p>
            <a:r>
              <a:rPr lang="en-US" sz="2800" dirty="0" smtClean="0"/>
              <a:t>Consider </a:t>
            </a:r>
            <a:r>
              <a:rPr lang="en-US" sz="2800" dirty="0"/>
              <a:t>who influences and impacts your intervention</a:t>
            </a:r>
          </a:p>
          <a:p>
            <a:r>
              <a:rPr lang="en-US" sz="2800" dirty="0"/>
              <a:t>Are they likely to support or resist your intervention?</a:t>
            </a:r>
          </a:p>
          <a:p>
            <a:r>
              <a:rPr lang="en-US" sz="2800" dirty="0"/>
              <a:t>Create an action plan to get them on </a:t>
            </a:r>
            <a:r>
              <a:rPr lang="en-US" sz="2800" dirty="0" smtClean="0"/>
              <a:t>board</a:t>
            </a:r>
            <a:endParaRPr lang="en-US" sz="2800"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981062470"/>
              </p:ext>
            </p:extLst>
          </p:nvPr>
        </p:nvGraphicFramePr>
        <p:xfrm>
          <a:off x="838200" y="4038600"/>
          <a:ext cx="7696200" cy="1922303"/>
        </p:xfrm>
        <a:graphic>
          <a:graphicData uri="http://schemas.openxmlformats.org/drawingml/2006/table">
            <a:tbl>
              <a:tblPr firstRow="1" bandRow="1">
                <a:tableStyleId>{FABFCF23-3B69-468F-B69F-88F6DE6A72F2}</a:tableStyleId>
              </a:tblPr>
              <a:tblGrid>
                <a:gridCol w="1924050"/>
                <a:gridCol w="1924050"/>
                <a:gridCol w="1924050"/>
                <a:gridCol w="1924050"/>
              </a:tblGrid>
              <a:tr h="825023">
                <a:tc>
                  <a:txBody>
                    <a:bodyPr/>
                    <a:lstStyle/>
                    <a:p>
                      <a:r>
                        <a:rPr lang="en-US" dirty="0" smtClean="0">
                          <a:solidFill>
                            <a:srgbClr val="000000"/>
                          </a:solidFill>
                        </a:rPr>
                        <a:t>STAKEHOLDER</a:t>
                      </a:r>
                      <a:endParaRPr lang="en-US" dirty="0">
                        <a:solidFill>
                          <a:srgbClr val="000000"/>
                        </a:solidFill>
                      </a:endParaRPr>
                    </a:p>
                  </a:txBody>
                  <a:tcPr anchor="b"/>
                </a:tc>
                <a:tc>
                  <a:txBody>
                    <a:bodyPr/>
                    <a:lstStyle/>
                    <a:p>
                      <a:r>
                        <a:rPr lang="en-US" dirty="0" smtClean="0">
                          <a:solidFill>
                            <a:srgbClr val="000000"/>
                          </a:solidFill>
                        </a:rPr>
                        <a:t>ACTION PLAN    TO ENGAGE</a:t>
                      </a:r>
                      <a:endParaRPr lang="en-US" dirty="0">
                        <a:solidFill>
                          <a:srgbClr val="000000"/>
                        </a:solidFill>
                      </a:endParaRPr>
                    </a:p>
                  </a:txBody>
                  <a:tcPr anchor="b"/>
                </a:tc>
                <a:tc>
                  <a:txBody>
                    <a:bodyPr/>
                    <a:lstStyle/>
                    <a:p>
                      <a:r>
                        <a:rPr lang="en-US" dirty="0" smtClean="0">
                          <a:solidFill>
                            <a:srgbClr val="000000"/>
                          </a:solidFill>
                        </a:rPr>
                        <a:t>LEAD</a:t>
                      </a:r>
                      <a:r>
                        <a:rPr lang="en-US" baseline="0" dirty="0" smtClean="0">
                          <a:solidFill>
                            <a:srgbClr val="000000"/>
                          </a:solidFill>
                        </a:rPr>
                        <a:t> POINT ON ACTION PLAN</a:t>
                      </a:r>
                      <a:endParaRPr lang="en-US" dirty="0">
                        <a:solidFill>
                          <a:srgbClr val="000000"/>
                        </a:solidFill>
                      </a:endParaRPr>
                    </a:p>
                  </a:txBody>
                  <a:tcPr anchor="b"/>
                </a:tc>
                <a:tc>
                  <a:txBody>
                    <a:bodyPr/>
                    <a:lstStyle/>
                    <a:p>
                      <a:r>
                        <a:rPr lang="en-US" dirty="0" smtClean="0">
                          <a:solidFill>
                            <a:srgbClr val="000000"/>
                          </a:solidFill>
                        </a:rPr>
                        <a:t>FOLLOW-UP DATE FOR LEAD REPORT</a:t>
                      </a:r>
                      <a:endParaRPr lang="en-US" dirty="0">
                        <a:solidFill>
                          <a:srgbClr val="000000"/>
                        </a:solidFill>
                      </a:endParaRPr>
                    </a:p>
                  </a:txBody>
                  <a:tcPr anchor="b"/>
                </a:tc>
              </a:tr>
              <a:tr h="33459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3459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3459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itle 1"/>
          <p:cNvSpPr txBox="1">
            <a:spLocks/>
          </p:cNvSpPr>
          <p:nvPr/>
        </p:nvSpPr>
        <p:spPr>
          <a:xfrm>
            <a:off x="381000" y="30678"/>
            <a:ext cx="8382000" cy="80752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3600" kern="1200">
                <a:solidFill>
                  <a:srgbClr val="FFFFFF"/>
                </a:solidFill>
                <a:latin typeface="+mj-lt"/>
                <a:ea typeface="+mj-ea"/>
                <a:cs typeface="+mj-cs"/>
              </a:defRPr>
            </a:lvl1pPr>
          </a:lstStyle>
          <a:p>
            <a:r>
              <a:rPr lang="en-US" dirty="0" smtClean="0"/>
              <a:t>How Will You Reduce Risk of It Happening Again?</a:t>
            </a:r>
            <a:endParaRPr lang="en-US" dirty="0"/>
          </a:p>
        </p:txBody>
      </p:sp>
    </p:spTree>
    <p:extLst>
      <p:ext uri="{BB962C8B-B14F-4D97-AF65-F5344CB8AC3E}">
        <p14:creationId xmlns:p14="http://schemas.microsoft.com/office/powerpoint/2010/main" val="1719086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678"/>
            <a:ext cx="8382000" cy="807522"/>
          </a:xfrm>
        </p:spPr>
        <p:txBody>
          <a:bodyPr>
            <a:normAutofit fontScale="90000"/>
          </a:bodyPr>
          <a:lstStyle/>
          <a:p>
            <a:r>
              <a:rPr lang="en-US" dirty="0" smtClean="0"/>
              <a:t>How Will You Reduce Risk of It Happening Again?</a:t>
            </a:r>
            <a:endParaRPr lang="en-US" dirty="0"/>
          </a:p>
        </p:txBody>
      </p:sp>
      <p:sp>
        <p:nvSpPr>
          <p:cNvPr id="3" name="Content Placeholder 2"/>
          <p:cNvSpPr>
            <a:spLocks noGrp="1"/>
          </p:cNvSpPr>
          <p:nvPr>
            <p:ph idx="1"/>
          </p:nvPr>
        </p:nvSpPr>
        <p:spPr>
          <a:xfrm>
            <a:off x="381000" y="1219200"/>
            <a:ext cx="8229600" cy="4734296"/>
          </a:xfrm>
        </p:spPr>
        <p:txBody>
          <a:bodyPr>
            <a:normAutofit/>
          </a:bodyPr>
          <a:lstStyle/>
          <a:p>
            <a:pPr>
              <a:spcBef>
                <a:spcPts val="0"/>
              </a:spcBef>
              <a:spcAft>
                <a:spcPts val="1200"/>
              </a:spcAft>
            </a:pPr>
            <a:r>
              <a:rPr lang="en-US" dirty="0" smtClean="0"/>
              <a:t>Engagement is hard!</a:t>
            </a:r>
          </a:p>
          <a:p>
            <a:pPr>
              <a:spcBef>
                <a:spcPts val="0"/>
              </a:spcBef>
              <a:spcAft>
                <a:spcPts val="1200"/>
              </a:spcAft>
            </a:pPr>
            <a:r>
              <a:rPr lang="en-US" dirty="0" smtClean="0"/>
              <a:t>Use </a:t>
            </a:r>
            <a:r>
              <a:rPr lang="en-US" dirty="0"/>
              <a:t>the wisdom of your diverse team to overcome barriers and solve problems</a:t>
            </a:r>
          </a:p>
          <a:p>
            <a:pPr>
              <a:spcBef>
                <a:spcPts val="0"/>
              </a:spcBef>
              <a:spcAft>
                <a:spcPts val="1200"/>
              </a:spcAft>
            </a:pPr>
            <a:r>
              <a:rPr lang="en-US" dirty="0"/>
              <a:t>Make sure the intervention details are spelled out and understood by everyone</a:t>
            </a:r>
          </a:p>
          <a:p>
            <a:pPr>
              <a:spcBef>
                <a:spcPts val="0"/>
              </a:spcBef>
              <a:spcAft>
                <a:spcPts val="1200"/>
              </a:spcAft>
            </a:pPr>
            <a:r>
              <a:rPr lang="en-US" dirty="0" smtClean="0"/>
              <a:t>Ensure </a:t>
            </a:r>
            <a:r>
              <a:rPr lang="en-US" dirty="0"/>
              <a:t>the intervention is carried out </a:t>
            </a:r>
            <a:r>
              <a:rPr lang="en-US" dirty="0" smtClean="0"/>
              <a:t>consistently</a:t>
            </a:r>
            <a:endParaRPr lang="en-US"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41</a:t>
            </a:fld>
            <a:endParaRPr lang="en-US" dirty="0"/>
          </a:p>
        </p:txBody>
      </p:sp>
    </p:spTree>
    <p:extLst>
      <p:ext uri="{BB962C8B-B14F-4D97-AF65-F5344CB8AC3E}">
        <p14:creationId xmlns:p14="http://schemas.microsoft.com/office/powerpoint/2010/main" val="3633850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ea typeface="ＭＳ Ｐゴシック" charset="0"/>
              </a:rPr>
              <a:t>Do staff know about the interventions?</a:t>
            </a:r>
          </a:p>
          <a:p>
            <a:r>
              <a:rPr lang="en-US" dirty="0">
                <a:ea typeface="ＭＳ Ｐゴシック" charset="0"/>
              </a:rPr>
              <a:t>Are staff using the interventions as intended?</a:t>
            </a:r>
          </a:p>
          <a:p>
            <a:r>
              <a:rPr lang="en-US" dirty="0">
                <a:ea typeface="ＭＳ Ｐゴシック" charset="0"/>
              </a:rPr>
              <a:t>Do staff believe risks were reduced?</a:t>
            </a:r>
          </a:p>
          <a:p>
            <a:r>
              <a:rPr lang="en-US" dirty="0">
                <a:ea typeface="ＭＳ Ｐゴシック" charset="0"/>
              </a:rPr>
              <a:t>Subjective evaluations can provide valuable information</a:t>
            </a:r>
          </a:p>
          <a:p>
            <a:r>
              <a:rPr lang="en-US" dirty="0" smtClean="0">
                <a:ea typeface="ＭＳ Ｐゴシック" charset="0"/>
              </a:rPr>
              <a:t>Data-driven </a:t>
            </a:r>
            <a:r>
              <a:rPr lang="en-US" dirty="0">
                <a:ea typeface="ＭＳ Ｐゴシック" charset="0"/>
              </a:rPr>
              <a:t>metrics should be the goal whenever possible</a:t>
            </a:r>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42</a:t>
            </a:fld>
            <a:endParaRPr lang="en-US" dirty="0"/>
          </a:p>
        </p:txBody>
      </p:sp>
      <p:sp>
        <p:nvSpPr>
          <p:cNvPr id="6" name="Title 1"/>
          <p:cNvSpPr txBox="1">
            <a:spLocks/>
          </p:cNvSpPr>
          <p:nvPr/>
        </p:nvSpPr>
        <p:spPr>
          <a:xfrm>
            <a:off x="381000" y="30678"/>
            <a:ext cx="8382000" cy="80752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3600" kern="1200">
                <a:solidFill>
                  <a:srgbClr val="FFFFFF"/>
                </a:solidFill>
                <a:latin typeface="+mj-lt"/>
                <a:ea typeface="+mj-ea"/>
                <a:cs typeface="+mj-cs"/>
              </a:defRPr>
            </a:lvl1pPr>
          </a:lstStyle>
          <a:p>
            <a:r>
              <a:rPr lang="en-US" dirty="0" smtClean="0"/>
              <a:t>How Will You Reduce Risk of It Happening Again?</a:t>
            </a:r>
            <a:endParaRPr lang="en-US" dirty="0"/>
          </a:p>
        </p:txBody>
      </p:sp>
    </p:spTree>
    <p:extLst>
      <p:ext uri="{BB962C8B-B14F-4D97-AF65-F5344CB8AC3E}">
        <p14:creationId xmlns:p14="http://schemas.microsoft.com/office/powerpoint/2010/main" val="1173563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Know Risks Were Reduced?</a:t>
            </a:r>
            <a:endParaRPr lang="en-US" dirty="0"/>
          </a:p>
        </p:txBody>
      </p:sp>
      <p:sp>
        <p:nvSpPr>
          <p:cNvPr id="3" name="Content Placeholder 2"/>
          <p:cNvSpPr>
            <a:spLocks noGrp="1"/>
          </p:cNvSpPr>
          <p:nvPr>
            <p:ph idx="1"/>
          </p:nvPr>
        </p:nvSpPr>
        <p:spPr/>
        <p:txBody>
          <a:bodyPr>
            <a:normAutofit/>
          </a:bodyPr>
          <a:lstStyle/>
          <a:p>
            <a:r>
              <a:rPr lang="en-US" sz="2800" dirty="0">
                <a:ea typeface="ＭＳ Ｐゴシック" charset="0"/>
              </a:rPr>
              <a:t>Identify how you will measure success</a:t>
            </a:r>
          </a:p>
          <a:p>
            <a:r>
              <a:rPr lang="en-US" sz="2800" dirty="0">
                <a:ea typeface="ＭＳ Ｐゴシック" charset="0"/>
              </a:rPr>
              <a:t>Put an audit plan in place to track that measure</a:t>
            </a:r>
          </a:p>
          <a:p>
            <a:r>
              <a:rPr lang="en-US" sz="2800" dirty="0">
                <a:ea typeface="ＭＳ Ｐゴシック" charset="0"/>
              </a:rPr>
              <a:t>Include a way to feed data back to your group</a:t>
            </a:r>
          </a:p>
          <a:p>
            <a:r>
              <a:rPr lang="en-US" sz="2800" dirty="0">
                <a:ea typeface="ＭＳ Ｐゴシック" charset="0"/>
              </a:rPr>
              <a:t>Review your audits and adjust your intervention as needed</a:t>
            </a:r>
          </a:p>
          <a:p>
            <a:r>
              <a:rPr lang="en-US" sz="2800" dirty="0" smtClean="0">
                <a:ea typeface="ＭＳ Ｐゴシック" charset="0"/>
              </a:rPr>
              <a:t>Revisit </a:t>
            </a:r>
            <a:r>
              <a:rPr lang="en-US" sz="2800" dirty="0">
                <a:ea typeface="ＭＳ Ｐゴシック" charset="0"/>
              </a:rPr>
              <a:t>Learning </a:t>
            </a:r>
            <a:r>
              <a:rPr lang="en-US" sz="2800" dirty="0" smtClean="0">
                <a:ea typeface="ＭＳ Ｐゴシック" charset="0"/>
              </a:rPr>
              <a:t>From </a:t>
            </a:r>
            <a:r>
              <a:rPr lang="en-US" sz="2800" dirty="0">
                <a:ea typeface="ＭＳ Ｐゴシック" charset="0"/>
              </a:rPr>
              <a:t>Defects </a:t>
            </a:r>
            <a:r>
              <a:rPr lang="en-US" sz="2800" dirty="0" smtClean="0">
                <a:ea typeface="ＭＳ Ｐゴシック" charset="0"/>
              </a:rPr>
              <a:t>process as needed</a:t>
            </a:r>
            <a:endParaRPr lang="en-US" sz="2800" dirty="0">
              <a:ea typeface="ＭＳ Ｐゴシック" charset="0"/>
            </a:endParaRPr>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43</a:t>
            </a:fld>
            <a:endParaRPr lang="en-US" dirty="0"/>
          </a:p>
        </p:txBody>
      </p:sp>
      <p:sp>
        <p:nvSpPr>
          <p:cNvPr id="5" name="Rectangle 4"/>
          <p:cNvSpPr/>
          <p:nvPr/>
        </p:nvSpPr>
        <p:spPr bwMode="auto">
          <a:xfrm>
            <a:off x="1371600" y="4998575"/>
            <a:ext cx="6324600" cy="838200"/>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400"/>
              </a:spcBef>
              <a:spcAft>
                <a:spcPts val="400"/>
              </a:spcAft>
            </a:pPr>
            <a:r>
              <a:rPr lang="en-US" b="1" dirty="0">
                <a:solidFill>
                  <a:srgbClr val="000000"/>
                </a:solidFill>
              </a:rPr>
              <a:t>Tip: </a:t>
            </a:r>
            <a:r>
              <a:rPr lang="en-US" dirty="0">
                <a:solidFill>
                  <a:srgbClr val="000000"/>
                </a:solidFill>
              </a:rPr>
              <a:t>Learning </a:t>
            </a:r>
            <a:r>
              <a:rPr lang="en-US" dirty="0" smtClean="0">
                <a:solidFill>
                  <a:srgbClr val="000000"/>
                </a:solidFill>
              </a:rPr>
              <a:t>From </a:t>
            </a:r>
            <a:r>
              <a:rPr lang="en-US" dirty="0">
                <a:solidFill>
                  <a:srgbClr val="000000"/>
                </a:solidFill>
              </a:rPr>
              <a:t>D</a:t>
            </a:r>
            <a:r>
              <a:rPr lang="en-US" dirty="0" smtClean="0">
                <a:solidFill>
                  <a:srgbClr val="000000"/>
                </a:solidFill>
              </a:rPr>
              <a:t>efects </a:t>
            </a:r>
            <a:r>
              <a:rPr lang="en-US" dirty="0">
                <a:solidFill>
                  <a:srgbClr val="000000"/>
                </a:solidFill>
              </a:rPr>
              <a:t>is a continuous </a:t>
            </a:r>
            <a:r>
              <a:rPr lang="en-US" dirty="0" smtClean="0">
                <a:solidFill>
                  <a:srgbClr val="000000"/>
                </a:solidFill>
              </a:rPr>
              <a:t>process, </a:t>
            </a:r>
            <a:r>
              <a:rPr lang="en-US" dirty="0">
                <a:solidFill>
                  <a:srgbClr val="000000"/>
                </a:solidFill>
              </a:rPr>
              <a:t>as is the need to engage frontline staff.</a:t>
            </a:r>
          </a:p>
        </p:txBody>
      </p:sp>
    </p:spTree>
    <p:extLst>
      <p:ext uri="{BB962C8B-B14F-4D97-AF65-F5344CB8AC3E}">
        <p14:creationId xmlns:p14="http://schemas.microsoft.com/office/powerpoint/2010/main" val="287324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Know Risks Were Reduced?</a:t>
            </a:r>
            <a:endParaRPr lang="en-US" dirty="0"/>
          </a:p>
        </p:txBody>
      </p:sp>
      <p:sp>
        <p:nvSpPr>
          <p:cNvPr id="3" name="Content Placeholder 2"/>
          <p:cNvSpPr>
            <a:spLocks noGrp="1"/>
          </p:cNvSpPr>
          <p:nvPr>
            <p:ph idx="1"/>
          </p:nvPr>
        </p:nvSpPr>
        <p:spPr/>
        <p:txBody>
          <a:bodyPr>
            <a:normAutofit/>
          </a:bodyPr>
          <a:lstStyle/>
          <a:p>
            <a:r>
              <a:rPr lang="en-US" sz="2800" dirty="0"/>
              <a:t>Evaluate the effectiveness of your intervention by measuring baseline and post-intervention performance</a:t>
            </a:r>
          </a:p>
          <a:p>
            <a:r>
              <a:rPr lang="en-US" sz="2800" dirty="0"/>
              <a:t>Present your findings to surgical department leadership</a:t>
            </a:r>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44</a:t>
            </a:fld>
            <a:endParaRPr lang="en-US" dirty="0"/>
          </a:p>
        </p:txBody>
      </p:sp>
    </p:spTree>
    <p:extLst>
      <p:ext uri="{BB962C8B-B14F-4D97-AF65-F5344CB8AC3E}">
        <p14:creationId xmlns:p14="http://schemas.microsoft.com/office/powerpoint/2010/main" val="365063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Know Risks Were Reduced?</a:t>
            </a:r>
            <a:endParaRPr lang="en-US"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45</a:t>
            </a:fld>
            <a:endParaRPr lang="en-US" dirty="0"/>
          </a:p>
        </p:txBody>
      </p:sp>
      <p:graphicFrame>
        <p:nvGraphicFramePr>
          <p:cNvPr id="5" name="Table 4" descr="LFD Tool Step 4&#10;Table with lines to record the following details:&#10;• Plan&#10;• Measure of success&#10;• Who measures and how often&#10;• Where recorded&#10;• Follow-up date&#10;• Corrective action&#10;"/>
          <p:cNvGraphicFramePr>
            <a:graphicFrameLocks noGrp="1"/>
          </p:cNvGraphicFramePr>
          <p:nvPr>
            <p:extLst>
              <p:ext uri="{D42A27DB-BD31-4B8C-83A1-F6EECF244321}">
                <p14:modId xmlns:p14="http://schemas.microsoft.com/office/powerpoint/2010/main" val="3860772056"/>
              </p:ext>
            </p:extLst>
          </p:nvPr>
        </p:nvGraphicFramePr>
        <p:xfrm>
          <a:off x="304800" y="1600199"/>
          <a:ext cx="8534400" cy="3200403"/>
        </p:xfrm>
        <a:graphic>
          <a:graphicData uri="http://schemas.openxmlformats.org/drawingml/2006/table">
            <a:tbl>
              <a:tblPr firstRow="1" bandRow="1">
                <a:tableStyleId>{FABFCF23-3B69-468F-B69F-88F6DE6A72F2}</a:tableStyleId>
              </a:tblPr>
              <a:tblGrid>
                <a:gridCol w="1422400"/>
                <a:gridCol w="1422400"/>
                <a:gridCol w="1422400"/>
                <a:gridCol w="1422400"/>
                <a:gridCol w="1422400"/>
                <a:gridCol w="1422400"/>
              </a:tblGrid>
              <a:tr h="1279139">
                <a:tc>
                  <a:txBody>
                    <a:bodyPr/>
                    <a:lstStyle/>
                    <a:p>
                      <a:r>
                        <a:rPr lang="en-US" sz="1800" dirty="0" smtClean="0">
                          <a:solidFill>
                            <a:schemeClr val="tx1"/>
                          </a:solidFill>
                        </a:rPr>
                        <a:t>PLAN</a:t>
                      </a:r>
                      <a:endParaRPr lang="en-US" sz="1800" dirty="0">
                        <a:solidFill>
                          <a:schemeClr val="tx1"/>
                        </a:solidFill>
                      </a:endParaRPr>
                    </a:p>
                  </a:txBody>
                  <a:tcPr marL="109337" marR="109337" marT="54668" marB="54668" anchor="b"/>
                </a:tc>
                <a:tc>
                  <a:txBody>
                    <a:bodyPr/>
                    <a:lstStyle/>
                    <a:p>
                      <a:r>
                        <a:rPr lang="en-US" sz="1800" dirty="0" smtClean="0">
                          <a:solidFill>
                            <a:schemeClr val="tx1"/>
                          </a:solidFill>
                        </a:rPr>
                        <a:t>MEASURE OF SUCCESS</a:t>
                      </a:r>
                      <a:endParaRPr lang="en-US" sz="1800" dirty="0">
                        <a:solidFill>
                          <a:schemeClr val="tx1"/>
                        </a:solidFill>
                      </a:endParaRPr>
                    </a:p>
                  </a:txBody>
                  <a:tcPr marL="109337" marR="109337" marT="54668" marB="54668" anchor="b"/>
                </a:tc>
                <a:tc>
                  <a:txBody>
                    <a:bodyPr/>
                    <a:lstStyle/>
                    <a:p>
                      <a:r>
                        <a:rPr lang="en-US" sz="1800" dirty="0" smtClean="0">
                          <a:solidFill>
                            <a:schemeClr val="tx1"/>
                          </a:solidFill>
                        </a:rPr>
                        <a:t>WHO</a:t>
                      </a:r>
                      <a:r>
                        <a:rPr lang="en-US" sz="1800" baseline="0" dirty="0" smtClean="0">
                          <a:solidFill>
                            <a:schemeClr val="tx1"/>
                          </a:solidFill>
                        </a:rPr>
                        <a:t> </a:t>
                      </a:r>
                      <a:r>
                        <a:rPr lang="en-US" sz="1800" dirty="0" smtClean="0">
                          <a:solidFill>
                            <a:schemeClr val="tx1"/>
                          </a:solidFill>
                        </a:rPr>
                        <a:t>MEASURES AND HOW OFTEN</a:t>
                      </a:r>
                      <a:endParaRPr lang="en-US" sz="1800" dirty="0">
                        <a:solidFill>
                          <a:schemeClr val="tx1"/>
                        </a:solidFill>
                      </a:endParaRPr>
                    </a:p>
                  </a:txBody>
                  <a:tcPr marL="109337" marR="109337" marT="54668" marB="54668" anchor="b"/>
                </a:tc>
                <a:tc>
                  <a:txBody>
                    <a:bodyPr/>
                    <a:lstStyle/>
                    <a:p>
                      <a:r>
                        <a:rPr lang="en-US" sz="1800" dirty="0" smtClean="0">
                          <a:solidFill>
                            <a:schemeClr val="tx1"/>
                          </a:solidFill>
                        </a:rPr>
                        <a:t>WHERE RECORDED</a:t>
                      </a:r>
                      <a:endParaRPr lang="en-US" sz="1800" dirty="0">
                        <a:solidFill>
                          <a:schemeClr val="tx1"/>
                        </a:solidFill>
                      </a:endParaRPr>
                    </a:p>
                  </a:txBody>
                  <a:tcPr marL="109337" marR="109337" marT="54668" marB="54668" anchor="b"/>
                </a:tc>
                <a:tc>
                  <a:txBody>
                    <a:bodyPr/>
                    <a:lstStyle/>
                    <a:p>
                      <a:r>
                        <a:rPr lang="en-US" sz="1800" dirty="0" smtClean="0">
                          <a:solidFill>
                            <a:schemeClr val="tx1"/>
                          </a:solidFill>
                        </a:rPr>
                        <a:t>FOLLOWUP DATE</a:t>
                      </a:r>
                      <a:endParaRPr lang="en-US" sz="1800" dirty="0">
                        <a:solidFill>
                          <a:schemeClr val="tx1"/>
                        </a:solidFill>
                      </a:endParaRPr>
                    </a:p>
                  </a:txBody>
                  <a:tcPr marL="109337" marR="109337" marT="54668" marB="54668" anchor="b"/>
                </a:tc>
                <a:tc>
                  <a:txBody>
                    <a:bodyPr/>
                    <a:lstStyle/>
                    <a:p>
                      <a:r>
                        <a:rPr lang="en-US" sz="1800" dirty="0" smtClean="0">
                          <a:solidFill>
                            <a:schemeClr val="tx1"/>
                          </a:solidFill>
                        </a:rPr>
                        <a:t>CORRECTIVE ACTION</a:t>
                      </a:r>
                      <a:endParaRPr lang="en-US" sz="1800" dirty="0">
                        <a:solidFill>
                          <a:schemeClr val="tx1"/>
                        </a:solidFill>
                      </a:endParaRPr>
                    </a:p>
                  </a:txBody>
                  <a:tcPr marL="109337" marR="109337" marT="54668" marB="54668" anchor="b"/>
                </a:tc>
              </a:tr>
              <a:tr h="480316">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r>
              <a:tr h="480316">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r>
              <a:tr h="480316">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r>
              <a:tr h="480316">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c>
                  <a:txBody>
                    <a:bodyPr/>
                    <a:lstStyle/>
                    <a:p>
                      <a:endParaRPr lang="en-US" sz="1600" dirty="0"/>
                    </a:p>
                  </a:txBody>
                  <a:tcPr marL="109337" marR="109337" marT="54668" marB="54668"/>
                </a:tc>
              </a:tr>
            </a:tbl>
          </a:graphicData>
        </a:graphic>
      </p:graphicFrame>
    </p:spTree>
    <p:extLst>
      <p:ext uri="{BB962C8B-B14F-4D97-AF65-F5344CB8AC3E}">
        <p14:creationId xmlns:p14="http://schemas.microsoft.com/office/powerpoint/2010/main" val="2577879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Key Questions</a:t>
            </a:r>
            <a:endParaRPr lang="en-US"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46</a:t>
            </a:fld>
            <a:endParaRPr lang="en-US" dirty="0"/>
          </a:p>
        </p:txBody>
      </p:sp>
      <p:sp>
        <p:nvSpPr>
          <p:cNvPr id="5" name="Slide Number Placeholder 1"/>
          <p:cNvSpPr txBox="1">
            <a:spLocks/>
          </p:cNvSpPr>
          <p:nvPr/>
        </p:nvSpPr>
        <p:spPr>
          <a:xfrm>
            <a:off x="6553200" y="576103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FF14643-A78C-FE4B-B4CF-31ECC5532E5E}" type="slidenum">
              <a:rPr lang="en-US" smtClean="0"/>
              <a:pPr>
                <a:defRPr/>
              </a:pPr>
              <a:t>46</a:t>
            </a:fld>
            <a:endParaRPr lang="en-US" dirty="0">
              <a:solidFill>
                <a:srgbClr val="002C77"/>
              </a:solidFill>
            </a:endParaRPr>
          </a:p>
        </p:txBody>
      </p:sp>
      <p:sp>
        <p:nvSpPr>
          <p:cNvPr id="6" name="Rectangle 5"/>
          <p:cNvSpPr/>
          <p:nvPr/>
        </p:nvSpPr>
        <p:spPr bwMode="auto">
          <a:xfrm>
            <a:off x="1371600" y="5257800"/>
            <a:ext cx="6324600" cy="838200"/>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400"/>
              </a:spcBef>
              <a:spcAft>
                <a:spcPts val="400"/>
              </a:spcAft>
            </a:pPr>
            <a:r>
              <a:rPr lang="en-US" b="1" dirty="0">
                <a:solidFill>
                  <a:srgbClr val="000000"/>
                </a:solidFill>
              </a:rPr>
              <a:t>Tip: </a:t>
            </a:r>
            <a:r>
              <a:rPr lang="en-US" dirty="0">
                <a:solidFill>
                  <a:srgbClr val="000000"/>
                </a:solidFill>
              </a:rPr>
              <a:t>Remember that the Learning </a:t>
            </a:r>
            <a:r>
              <a:rPr lang="en-US" dirty="0" smtClean="0">
                <a:solidFill>
                  <a:srgbClr val="000000"/>
                </a:solidFill>
              </a:rPr>
              <a:t>From </a:t>
            </a:r>
            <a:r>
              <a:rPr lang="en-US" dirty="0">
                <a:solidFill>
                  <a:srgbClr val="000000"/>
                </a:solidFill>
              </a:rPr>
              <a:t>Defects tool addresses both technical tasks and adaptive teamwork issues.</a:t>
            </a:r>
          </a:p>
        </p:txBody>
      </p:sp>
      <p:graphicFrame>
        <p:nvGraphicFramePr>
          <p:cNvPr id="7" name="Diagram 6" descr="Two orange boxes read: How is the next patient going to be harmed? And arrow points to the next box: What can I do to prevent that harm?&#10;&#10;Box reads: Tip: Remember that the Learning From Defects tool addresses both technical tasks and adaptive teamwork issues.&#10;"/>
          <p:cNvGraphicFramePr/>
          <p:nvPr>
            <p:extLst>
              <p:ext uri="{D42A27DB-BD31-4B8C-83A1-F6EECF244321}">
                <p14:modId xmlns:p14="http://schemas.microsoft.com/office/powerpoint/2010/main" val="3104223972"/>
              </p:ext>
            </p:extLst>
          </p:nvPr>
        </p:nvGraphicFramePr>
        <p:xfrm>
          <a:off x="1295400" y="381000"/>
          <a:ext cx="6553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2686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a:lstStyle/>
          <a:p>
            <a:r>
              <a:rPr lang="en-US" dirty="0"/>
              <a:t>Review the Learning </a:t>
            </a:r>
            <a:r>
              <a:rPr lang="en-US" dirty="0" smtClean="0"/>
              <a:t>From </a:t>
            </a:r>
            <a:r>
              <a:rPr lang="en-US" dirty="0"/>
              <a:t>Defects tool with your team</a:t>
            </a:r>
          </a:p>
          <a:p>
            <a:r>
              <a:rPr lang="en-US" dirty="0"/>
              <a:t>Review </a:t>
            </a:r>
            <a:r>
              <a:rPr lang="en-US" dirty="0" smtClean="0"/>
              <a:t>one </a:t>
            </a:r>
            <a:r>
              <a:rPr lang="en-US" dirty="0"/>
              <a:t>defect in your operating rooms</a:t>
            </a:r>
          </a:p>
          <a:p>
            <a:r>
              <a:rPr lang="en-US" dirty="0"/>
              <a:t>Select a</a:t>
            </a:r>
            <a:r>
              <a:rPr lang="en-US" dirty="0" smtClean="0"/>
              <a:t> </a:t>
            </a:r>
            <a:r>
              <a:rPr lang="en-US" dirty="0"/>
              <a:t>defect </a:t>
            </a:r>
            <a:r>
              <a:rPr lang="en-US" dirty="0" smtClean="0"/>
              <a:t>each month or quarter</a:t>
            </a:r>
            <a:endParaRPr lang="en-US" dirty="0"/>
          </a:p>
          <a:p>
            <a:r>
              <a:rPr lang="en-US" dirty="0"/>
              <a:t>Consider using in surgical morbidity and mortality conferences</a:t>
            </a:r>
          </a:p>
          <a:p>
            <a:r>
              <a:rPr lang="en-US" dirty="0"/>
              <a:t>Post the stories of reduced risks (with data</a:t>
            </a:r>
            <a:r>
              <a:rPr lang="en-US" dirty="0" smtClean="0"/>
              <a:t>!)</a:t>
            </a:r>
            <a:endParaRPr lang="en-US" dirty="0"/>
          </a:p>
          <a:p>
            <a:r>
              <a:rPr lang="en-US" dirty="0"/>
              <a:t>Share with </a:t>
            </a:r>
            <a:r>
              <a:rPr lang="en-US" dirty="0" smtClean="0"/>
              <a:t>others</a:t>
            </a:r>
            <a:endParaRPr lang="en-US" dirty="0"/>
          </a:p>
        </p:txBody>
      </p:sp>
      <p:sp>
        <p:nvSpPr>
          <p:cNvPr id="4" name="Slide Number Placeholder 3"/>
          <p:cNvSpPr>
            <a:spLocks noGrp="1"/>
          </p:cNvSpPr>
          <p:nvPr>
            <p:ph type="sldNum" sz="quarter" idx="4"/>
          </p:nvPr>
        </p:nvSpPr>
        <p:spPr/>
        <p:txBody>
          <a:bodyPr/>
          <a:lstStyle/>
          <a:p>
            <a:r>
              <a:rPr lang="en-US" dirty="0" smtClean="0"/>
              <a:t>Learning From Defects    </a:t>
            </a:r>
            <a:fld id="{3E80E6E2-A2C9-4C22-9509-24FA37342BF8}" type="slidenum">
              <a:rPr lang="en-US" smtClean="0"/>
              <a:pPr/>
              <a:t>47</a:t>
            </a:fld>
            <a:endParaRPr lang="en-US" dirty="0"/>
          </a:p>
        </p:txBody>
      </p:sp>
    </p:spTree>
    <p:extLst>
      <p:ext uri="{BB962C8B-B14F-4D97-AF65-F5344CB8AC3E}">
        <p14:creationId xmlns:p14="http://schemas.microsoft.com/office/powerpoint/2010/main" val="958210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a:spcBef>
                <a:spcPts val="0"/>
              </a:spcBef>
              <a:spcAft>
                <a:spcPts val="1200"/>
              </a:spcAft>
              <a:buFont typeface="+mj-lt"/>
              <a:buAutoNum type="arabicPeriod"/>
            </a:pPr>
            <a:r>
              <a:rPr lang="en-US" sz="2000" dirty="0">
                <a:ea typeface="ＭＳ Ｐゴシック" charset="0"/>
              </a:rPr>
              <a:t>Reason J. Human Error. Cambridge, England: Cambridge University Press, 2000</a:t>
            </a:r>
            <a:r>
              <a:rPr lang="en-US" sz="2000" dirty="0" smtClean="0">
                <a:ea typeface="ＭＳ Ｐゴシック" charset="0"/>
              </a:rPr>
              <a:t>.</a:t>
            </a:r>
          </a:p>
          <a:p>
            <a:pPr>
              <a:spcBef>
                <a:spcPts val="0"/>
              </a:spcBef>
              <a:spcAft>
                <a:spcPts val="1200"/>
              </a:spcAft>
              <a:buFont typeface="+mj-lt"/>
              <a:buAutoNum type="arabicPeriod"/>
            </a:pPr>
            <a:r>
              <a:rPr lang="en-GB" sz="2000" dirty="0">
                <a:ea typeface="ＭＳ Ｐゴシック" charset="0"/>
              </a:rPr>
              <a:t>Pronovost PJ, Wu Aw, Sexton JB. Acute decompensation after removing a central line: practical approaches to increasing safety in the intensive care unit. </a:t>
            </a:r>
            <a:r>
              <a:rPr lang="en-US" sz="2000" dirty="0">
                <a:ea typeface="ＭＳ Ｐゴシック" charset="0"/>
              </a:rPr>
              <a:t>Ann Intern Med. 2004;140(12):1025-33</a:t>
            </a:r>
            <a:r>
              <a:rPr lang="en-GB" sz="2000" dirty="0">
                <a:ea typeface="ＭＳ Ｐゴシック" charset="0"/>
              </a:rPr>
              <a:t>. PMID: 15197020</a:t>
            </a:r>
            <a:r>
              <a:rPr lang="en-GB" sz="2000" dirty="0" smtClean="0">
                <a:ea typeface="ＭＳ Ｐゴシック" charset="0"/>
              </a:rPr>
              <a:t>.</a:t>
            </a:r>
          </a:p>
          <a:p>
            <a:pPr>
              <a:spcBef>
                <a:spcPts val="0"/>
              </a:spcBef>
              <a:spcAft>
                <a:spcPts val="1200"/>
              </a:spcAft>
              <a:buFont typeface="+mj-lt"/>
              <a:buAutoNum type="arabicPeriod"/>
            </a:pPr>
            <a:r>
              <a:rPr lang="en-US" sz="2000" dirty="0">
                <a:ea typeface="ＭＳ Ｐゴシック" charset="0"/>
                <a:cs typeface="ＭＳ Ｐゴシック" charset="0"/>
              </a:rPr>
              <a:t>Vincent C, Taylor-Adams S, Stanhope N. </a:t>
            </a:r>
            <a:r>
              <a:rPr lang="en-US" sz="2000" dirty="0"/>
              <a:t>Framework for  Analyzing Risk and Safety in Clinical Medicine. </a:t>
            </a:r>
            <a:r>
              <a:rPr lang="en-US" sz="2000" i="1" dirty="0"/>
              <a:t>BMJ. </a:t>
            </a:r>
            <a:r>
              <a:rPr lang="en-US" sz="2000" dirty="0"/>
              <a:t>1998;316:1154-7. PMID: 9552960</a:t>
            </a:r>
            <a:r>
              <a:rPr lang="en-US" sz="2000" dirty="0" smtClean="0"/>
              <a:t>.</a:t>
            </a:r>
            <a:endParaRPr lang="en-US" sz="2000" dirty="0" smtClean="0">
              <a:ea typeface="ＭＳ Ｐゴシック" charset="0"/>
            </a:endParaRPr>
          </a:p>
        </p:txBody>
      </p:sp>
      <p:sp>
        <p:nvSpPr>
          <p:cNvPr id="5" name="Slide Number Placeholder 3"/>
          <p:cNvSpPr>
            <a:spLocks noGrp="1"/>
          </p:cNvSpPr>
          <p:nvPr>
            <p:ph type="sldNum" sz="quarter" idx="4"/>
          </p:nvPr>
        </p:nvSpPr>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48</a:t>
            </a:fld>
            <a:endParaRPr lang="en-US" sz="1200" dirty="0">
              <a:solidFill>
                <a:schemeClr val="bg1">
                  <a:lumMod val="95000"/>
                </a:schemeClr>
              </a:solidFill>
            </a:endParaRPr>
          </a:p>
        </p:txBody>
      </p:sp>
    </p:spTree>
    <p:extLst>
      <p:ext uri="{BB962C8B-B14F-4D97-AF65-F5344CB8AC3E}">
        <p14:creationId xmlns:p14="http://schemas.microsoft.com/office/powerpoint/2010/main" val="2473100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References</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000" dirty="0" smtClean="0">
                <a:ea typeface="ＭＳ Ｐゴシック" charset="0"/>
              </a:rPr>
              <a:t>Bagian JP, </a:t>
            </a:r>
            <a:r>
              <a:rPr lang="en-US" sz="2000" dirty="0">
                <a:ea typeface="ＭＳ Ｐゴシック" charset="0"/>
              </a:rPr>
              <a:t>Lee C, Gosbee J, </a:t>
            </a:r>
            <a:r>
              <a:rPr lang="en-US" sz="2000" dirty="0" smtClean="0">
                <a:ea typeface="ＭＳ Ｐゴシック" charset="0"/>
              </a:rPr>
              <a:t>et al. Developing </a:t>
            </a:r>
            <a:r>
              <a:rPr lang="en-US" sz="2000" dirty="0">
                <a:ea typeface="ＭＳ Ｐゴシック" charset="0"/>
              </a:rPr>
              <a:t>and deploying a patient safety program in a large health care delivery system: you can't fix what you don't know about. Jt Comm J Qual </a:t>
            </a:r>
            <a:r>
              <a:rPr lang="en-US" sz="2000" dirty="0" smtClean="0">
                <a:ea typeface="ＭＳ Ｐゴシック" charset="0"/>
              </a:rPr>
              <a:t>Improv. </a:t>
            </a:r>
            <a:r>
              <a:rPr lang="en-US" sz="2000" dirty="0">
                <a:ea typeface="ＭＳ Ｐゴシック" charset="0"/>
              </a:rPr>
              <a:t>2001;27:522-32</a:t>
            </a:r>
            <a:r>
              <a:rPr lang="en-US" sz="2000" dirty="0" smtClean="0">
                <a:ea typeface="ＭＳ Ｐゴシック" charset="0"/>
              </a:rPr>
              <a:t>. </a:t>
            </a:r>
            <a:r>
              <a:rPr lang="en-US" sz="2000" dirty="0"/>
              <a:t>PMID: </a:t>
            </a:r>
            <a:r>
              <a:rPr lang="en-US" sz="2000" dirty="0" smtClean="0"/>
              <a:t>11593886.</a:t>
            </a:r>
            <a:endParaRPr lang="en-US" sz="2000" dirty="0">
              <a:ea typeface="ＭＳ Ｐゴシック" charset="0"/>
            </a:endParaRPr>
          </a:p>
          <a:p>
            <a:pPr marL="0" indent="0">
              <a:spcBef>
                <a:spcPts val="0"/>
              </a:spcBef>
              <a:spcAft>
                <a:spcPts val="1200"/>
              </a:spcAft>
              <a:buNone/>
            </a:pPr>
            <a:r>
              <a:rPr lang="en-US" sz="2000" dirty="0">
                <a:ea typeface="ＭＳ Ｐゴシック" charset="0"/>
              </a:rPr>
              <a:t>Pronovost </a:t>
            </a:r>
            <a:r>
              <a:rPr lang="en-US" sz="2000" dirty="0" smtClean="0">
                <a:ea typeface="ＭＳ Ｐゴシック" charset="0"/>
              </a:rPr>
              <a:t>PJ, </a:t>
            </a:r>
            <a:r>
              <a:rPr lang="en-US" sz="2000" dirty="0">
                <a:ea typeface="ＭＳ Ｐゴシック" charset="0"/>
              </a:rPr>
              <a:t>Holzmueller CG, Martinez E, </a:t>
            </a:r>
            <a:r>
              <a:rPr lang="en-US" sz="2000" dirty="0" smtClean="0">
                <a:ea typeface="ＭＳ Ｐゴシック" charset="0"/>
              </a:rPr>
              <a:t>et al. </a:t>
            </a:r>
            <a:r>
              <a:rPr lang="en-US" sz="2000" dirty="0">
                <a:ea typeface="ＭＳ Ｐゴシック" charset="0"/>
              </a:rPr>
              <a:t>A practical tool to learn from defects in patient care.  Jt Comm J Qual Patient </a:t>
            </a:r>
            <a:r>
              <a:rPr lang="en-US" sz="2000" dirty="0" smtClean="0">
                <a:ea typeface="ＭＳ Ｐゴシック" charset="0"/>
              </a:rPr>
              <a:t>Saf. </a:t>
            </a:r>
            <a:r>
              <a:rPr lang="en-US" sz="2000" dirty="0">
                <a:ea typeface="ＭＳ Ｐゴシック" charset="0"/>
              </a:rPr>
              <a:t>2006;32(2):102-108</a:t>
            </a:r>
            <a:r>
              <a:rPr lang="en-US" sz="2000" dirty="0" smtClean="0">
                <a:ea typeface="ＭＳ Ｐゴシック" charset="0"/>
              </a:rPr>
              <a:t>. PMID: 16568924.</a:t>
            </a:r>
            <a:endParaRPr lang="en-GB" sz="2000" dirty="0">
              <a:ea typeface="ＭＳ Ｐゴシック" charset="0"/>
            </a:endParaRPr>
          </a:p>
          <a:p>
            <a:pPr marL="0" indent="0">
              <a:spcBef>
                <a:spcPts val="0"/>
              </a:spcBef>
              <a:spcAft>
                <a:spcPts val="1200"/>
              </a:spcAft>
              <a:buNone/>
            </a:pPr>
            <a:r>
              <a:rPr lang="en-US" sz="2000" dirty="0" smtClean="0">
                <a:ea typeface="ＭＳ Ｐゴシック" charset="0"/>
              </a:rPr>
              <a:t>Wu </a:t>
            </a:r>
            <a:r>
              <a:rPr lang="en-US" sz="2000" dirty="0">
                <a:ea typeface="ＭＳ Ｐゴシック" charset="0"/>
              </a:rPr>
              <a:t>AW, Lipshutz </a:t>
            </a:r>
            <a:r>
              <a:rPr lang="en-US" sz="2000" dirty="0" smtClean="0">
                <a:ea typeface="ＭＳ Ｐゴシック" charset="0"/>
              </a:rPr>
              <a:t>AK, Pronovost PJ. </a:t>
            </a:r>
            <a:r>
              <a:rPr lang="en-US" sz="2000" dirty="0">
                <a:ea typeface="ＭＳ Ｐゴシック" charset="0"/>
              </a:rPr>
              <a:t>The effectiveness and efficiency of root cause analysis. </a:t>
            </a:r>
            <a:r>
              <a:rPr lang="en-US" sz="2000" dirty="0" smtClean="0">
                <a:ea typeface="ＭＳ Ｐゴシック" charset="0"/>
              </a:rPr>
              <a:t>JAMA. </a:t>
            </a:r>
            <a:r>
              <a:rPr lang="en-US" sz="2000" dirty="0">
                <a:ea typeface="ＭＳ Ｐゴシック" charset="0"/>
              </a:rPr>
              <a:t>2008;299:685-87</a:t>
            </a:r>
            <a:r>
              <a:rPr lang="en-US" sz="2000" dirty="0" smtClean="0">
                <a:ea typeface="ＭＳ Ｐゴシック" charset="0"/>
              </a:rPr>
              <a:t>. PMID: 18270357.</a:t>
            </a:r>
            <a:endParaRPr lang="en-US" sz="2000" dirty="0">
              <a:ea typeface="ＭＳ Ｐゴシック" charset="0"/>
            </a:endParaRPr>
          </a:p>
        </p:txBody>
      </p:sp>
      <p:sp>
        <p:nvSpPr>
          <p:cNvPr id="5" name="Slide Number Placeholder 3"/>
          <p:cNvSpPr>
            <a:spLocks noGrp="1"/>
          </p:cNvSpPr>
          <p:nvPr>
            <p:ph type="sldNum" sz="quarter" idx="4"/>
          </p:nvPr>
        </p:nvSpPr>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49</a:t>
            </a:fld>
            <a:endParaRPr lang="en-US" sz="1200" dirty="0">
              <a:solidFill>
                <a:schemeClr val="bg1">
                  <a:lumMod val="95000"/>
                </a:schemeClr>
              </a:solidFill>
            </a:endParaRPr>
          </a:p>
        </p:txBody>
      </p:sp>
    </p:spTree>
    <p:extLst>
      <p:ext uri="{BB962C8B-B14F-4D97-AF65-F5344CB8AC3E}">
        <p14:creationId xmlns:p14="http://schemas.microsoft.com/office/powerpoint/2010/main" val="3954814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Problem-Solving Goal</a:t>
            </a:r>
            <a:endParaRPr lang="en-US" dirty="0"/>
          </a:p>
        </p:txBody>
      </p:sp>
      <p:sp>
        <p:nvSpPr>
          <p:cNvPr id="10" name="Rectangle 2"/>
          <p:cNvSpPr txBox="1">
            <a:spLocks noChangeArrowheads="1"/>
          </p:cNvSpPr>
          <p:nvPr/>
        </p:nvSpPr>
        <p:spPr>
          <a:xfrm>
            <a:off x="381000" y="838200"/>
            <a:ext cx="82296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mj-lt"/>
                <a:ea typeface="+mj-ea"/>
                <a:cs typeface="+mj-cs"/>
              </a:defRPr>
            </a:lvl1pPr>
          </a:lstStyle>
          <a:p>
            <a:pPr>
              <a:defRPr/>
            </a:pPr>
            <a:r>
              <a:rPr lang="en-US" sz="2800" i="1" dirty="0" smtClean="0">
                <a:solidFill>
                  <a:schemeClr val="accent5"/>
                </a:solidFill>
                <a:ea typeface="ＭＳ Ｐゴシック" charset="0"/>
              </a:rPr>
              <a:t>What is the long-term impact on patient safety culture?</a:t>
            </a:r>
            <a:endParaRPr lang="en-US" sz="2800" i="1" dirty="0">
              <a:solidFill>
                <a:schemeClr val="accent5"/>
              </a:solidFill>
              <a:ea typeface="ＭＳ Ｐゴシック" charset="0"/>
            </a:endParaRPr>
          </a:p>
        </p:txBody>
      </p:sp>
      <p:graphicFrame>
        <p:nvGraphicFramePr>
          <p:cNvPr id="11" name="Diagram 10" descr="See-saw presentation of arrows pointing towards the balancing line&#10;Red arrow pointing down: First-order problem-solving addresses immediate need, but does not improve patient safety culture&#10;Green arrow pointing up: Second-order problem-solving addresses future needs and improves overall patient safety culture &#10;"/>
          <p:cNvGraphicFramePr/>
          <p:nvPr>
            <p:extLst>
              <p:ext uri="{D42A27DB-BD31-4B8C-83A1-F6EECF244321}">
                <p14:modId xmlns:p14="http://schemas.microsoft.com/office/powerpoint/2010/main" val="317126030"/>
              </p:ext>
            </p:extLst>
          </p:nvPr>
        </p:nvGraphicFramePr>
        <p:xfrm>
          <a:off x="1077427" y="1645921"/>
          <a:ext cx="7380773" cy="445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5</a:t>
            </a:fld>
            <a:endParaRPr lang="en-US" sz="1200" dirty="0">
              <a:solidFill>
                <a:schemeClr val="bg1">
                  <a:lumMod val="95000"/>
                </a:schemeClr>
              </a:solidFill>
            </a:endParaRPr>
          </a:p>
        </p:txBody>
      </p:sp>
    </p:spTree>
    <p:extLst>
      <p:ext uri="{BB962C8B-B14F-4D97-AF65-F5344CB8AC3E}">
        <p14:creationId xmlns:p14="http://schemas.microsoft.com/office/powerpoint/2010/main" val="242547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Defect?</a:t>
            </a:r>
            <a:endParaRPr lang="en-US" dirty="0"/>
          </a:p>
        </p:txBody>
      </p:sp>
      <p:sp>
        <p:nvSpPr>
          <p:cNvPr id="4" name="Rectangle 5"/>
          <p:cNvSpPr txBox="1">
            <a:spLocks noChangeArrowheads="1"/>
          </p:cNvSpPr>
          <p:nvPr/>
        </p:nvSpPr>
        <p:spPr>
          <a:xfrm>
            <a:off x="1408113" y="1295400"/>
            <a:ext cx="7278687"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600" dirty="0" smtClean="0">
                <a:ea typeface="ＭＳ Ｐゴシック" charset="0"/>
              </a:rPr>
              <a:t>Anything </a:t>
            </a:r>
          </a:p>
          <a:p>
            <a:pPr marL="0" indent="0" algn="r">
              <a:buFont typeface="Arial"/>
              <a:buNone/>
            </a:pPr>
            <a:r>
              <a:rPr lang="en-US" sz="3600" dirty="0" smtClean="0">
                <a:ea typeface="ＭＳ Ｐゴシック" charset="0"/>
              </a:rPr>
              <a:t>you do not </a:t>
            </a:r>
          </a:p>
          <a:p>
            <a:pPr marL="0" indent="0" algn="r">
              <a:buFont typeface="Arial"/>
              <a:buNone/>
            </a:pPr>
            <a:r>
              <a:rPr lang="en-US" sz="3600" dirty="0" smtClean="0">
                <a:ea typeface="ＭＳ Ｐゴシック" charset="0"/>
              </a:rPr>
              <a:t>want to happen </a:t>
            </a:r>
          </a:p>
          <a:p>
            <a:pPr marL="0" indent="0" algn="r">
              <a:buFont typeface="Arial"/>
              <a:buNone/>
            </a:pPr>
            <a:r>
              <a:rPr lang="en-US" sz="3600" dirty="0" smtClean="0">
                <a:ea typeface="ＭＳ Ｐゴシック" charset="0"/>
              </a:rPr>
              <a:t>again.</a:t>
            </a:r>
            <a:endParaRPr lang="en-US" sz="3600" dirty="0">
              <a:ea typeface="ＭＳ Ｐゴシック" charset="0"/>
            </a:endParaRPr>
          </a:p>
        </p:txBody>
      </p:sp>
      <p:pic>
        <p:nvPicPr>
          <p:cNvPr id="5" name="Picture 4" descr="Man wearing jeans and orange/black striped t-shirt sitting Indian style with hands raised to chin height with fingers outstretched in a questioning m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8243480" cy="5430790"/>
          </a:xfrm>
          <a:prstGeom prst="rect">
            <a:avLst/>
          </a:prstGeom>
        </p:spPr>
      </p:pic>
      <p:sp>
        <p:nvSpPr>
          <p:cNvPr id="6"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6</a:t>
            </a:fld>
            <a:endParaRPr lang="en-US" sz="1200" dirty="0">
              <a:solidFill>
                <a:schemeClr val="bg1">
                  <a:lumMod val="95000"/>
                </a:schemeClr>
              </a:solidFill>
            </a:endParaRPr>
          </a:p>
        </p:txBody>
      </p:sp>
    </p:spTree>
    <p:extLst>
      <p:ext uri="{BB962C8B-B14F-4D97-AF65-F5344CB8AC3E}">
        <p14:creationId xmlns:p14="http://schemas.microsoft.com/office/powerpoint/2010/main" val="133773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Mistake or System Failing? </a:t>
            </a:r>
            <a:endParaRPr lang="en-US" dirty="0"/>
          </a:p>
        </p:txBody>
      </p:sp>
      <p:sp>
        <p:nvSpPr>
          <p:cNvPr id="4" name="Content Placeholder 5"/>
          <p:cNvSpPr txBox="1">
            <a:spLocks/>
          </p:cNvSpPr>
          <p:nvPr/>
        </p:nvSpPr>
        <p:spPr>
          <a:xfrm>
            <a:off x="1219200" y="1841500"/>
            <a:ext cx="6781800" cy="3048000"/>
          </a:xfrm>
          <a:prstGeom prst="rect">
            <a:avLst/>
          </a:prstGeom>
        </p:spPr>
        <p:txBody>
          <a:bodyPr/>
          <a:lstStyle>
            <a:lvl1pPr marL="342900" indent="-342900" algn="l" defTabSz="914400" rtl="0" eaLnBrk="1" latinLnBrk="0" hangingPunct="1">
              <a:spcBef>
                <a:spcPts val="0"/>
              </a:spcBef>
              <a:spcAft>
                <a:spcPts val="1200"/>
              </a:spcAft>
              <a:buSzPct val="100000"/>
              <a:buFontTx/>
              <a:buBlip>
                <a:blip r:embed="rId3"/>
              </a:buBlip>
              <a:defRPr sz="2400" kern="1200">
                <a:solidFill>
                  <a:schemeClr val="tx1"/>
                </a:solidFill>
                <a:latin typeface="Arial"/>
                <a:ea typeface="+mn-ea"/>
                <a:cs typeface="Arial"/>
              </a:defRPr>
            </a:lvl1pPr>
            <a:lvl2pPr marL="742950" indent="-285750" algn="l" defTabSz="914400" rtl="0" eaLnBrk="1" latinLnBrk="0" hangingPunct="1">
              <a:spcBef>
                <a:spcPts val="0"/>
              </a:spcBef>
              <a:spcAft>
                <a:spcPts val="1200"/>
              </a:spcAft>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ts val="0"/>
              </a:spcBef>
              <a:spcAft>
                <a:spcPts val="1200"/>
              </a:spcAft>
              <a:buSzPct val="100000"/>
              <a:buFontTx/>
              <a:buBlip>
                <a:blip r:embed="rId4"/>
              </a:buBlip>
              <a:defRPr sz="1800" kern="1200">
                <a:solidFill>
                  <a:schemeClr val="tx1"/>
                </a:solidFill>
                <a:latin typeface="Arial"/>
                <a:ea typeface="+mn-ea"/>
                <a:cs typeface="Arial"/>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0"/>
              </a:spcAft>
              <a:buFontTx/>
              <a:buNone/>
            </a:pPr>
            <a:r>
              <a:rPr lang="en-US" sz="2600" dirty="0" smtClean="0"/>
              <a:t>Rather than being the main instigators of an accident, operators tend to be the inheritors of </a:t>
            </a:r>
            <a:r>
              <a:rPr lang="en-US" sz="2600" dirty="0">
                <a:solidFill>
                  <a:srgbClr val="4BACC6"/>
                </a:solidFill>
                <a:ea typeface="+mj-ea"/>
              </a:rPr>
              <a:t>SYSTEM</a:t>
            </a:r>
            <a:r>
              <a:rPr lang="en-US" sz="2600" dirty="0" smtClean="0"/>
              <a:t> defects. . . . Their part is that of adding the final garnish to a </a:t>
            </a:r>
            <a:r>
              <a:rPr lang="en-US" sz="2600" i="1" dirty="0">
                <a:solidFill>
                  <a:srgbClr val="4BACC6"/>
                </a:solidFill>
                <a:ea typeface="+mj-ea"/>
              </a:rPr>
              <a:t>lethal brew </a:t>
            </a:r>
            <a:r>
              <a:rPr lang="en-US" sz="2600" dirty="0" smtClean="0"/>
              <a:t>that has been long in the cooking.</a:t>
            </a:r>
            <a:br>
              <a:rPr lang="en-US" sz="2600" dirty="0" smtClean="0"/>
            </a:br>
            <a:endParaRPr lang="en-US" sz="2600" dirty="0" smtClean="0"/>
          </a:p>
          <a:p>
            <a:pPr marL="0" lvl="1" indent="0" algn="r">
              <a:lnSpc>
                <a:spcPct val="120000"/>
              </a:lnSpc>
              <a:spcAft>
                <a:spcPts val="0"/>
              </a:spcAft>
              <a:buNone/>
            </a:pPr>
            <a:r>
              <a:rPr lang="en-US" dirty="0" smtClean="0">
                <a:solidFill>
                  <a:srgbClr val="4BACC6"/>
                </a:solidFill>
              </a:rPr>
              <a:t>--</a:t>
            </a:r>
            <a:r>
              <a:rPr lang="en-US" dirty="0" smtClean="0"/>
              <a:t> James Reason, </a:t>
            </a:r>
            <a:r>
              <a:rPr lang="en-US" i="1" dirty="0" smtClean="0"/>
              <a:t>Human Error</a:t>
            </a:r>
            <a:r>
              <a:rPr lang="en-US" dirty="0" smtClean="0"/>
              <a:t>, 1990</a:t>
            </a:r>
            <a:r>
              <a:rPr lang="en-US" baseline="30000" dirty="0" smtClean="0"/>
              <a:t>1</a:t>
            </a:r>
          </a:p>
          <a:p>
            <a:pPr marL="0" indent="0">
              <a:lnSpc>
                <a:spcPct val="120000"/>
              </a:lnSpc>
              <a:spcAft>
                <a:spcPts val="0"/>
              </a:spcAft>
              <a:buFontTx/>
              <a:buNone/>
            </a:pPr>
            <a:endParaRPr lang="en-US" dirty="0" smtClean="0"/>
          </a:p>
        </p:txBody>
      </p:sp>
      <p:sp>
        <p:nvSpPr>
          <p:cNvPr id="5" name="TextBox 4"/>
          <p:cNvSpPr txBox="1"/>
          <p:nvPr/>
        </p:nvSpPr>
        <p:spPr>
          <a:xfrm>
            <a:off x="609600" y="1508661"/>
            <a:ext cx="898712" cy="1323439"/>
          </a:xfrm>
          <a:prstGeom prst="rect">
            <a:avLst/>
          </a:prstGeom>
          <a:noFill/>
        </p:spPr>
        <p:txBody>
          <a:bodyPr wrap="square" rtlCol="0">
            <a:spAutoFit/>
          </a:bodyPr>
          <a:lstStyle/>
          <a:p>
            <a:r>
              <a:rPr lang="en-US" sz="8000" b="1" dirty="0" smtClean="0">
                <a:solidFill>
                  <a:srgbClr val="4BACC6"/>
                </a:solidFill>
                <a:latin typeface="Times New Roman"/>
                <a:cs typeface="Times New Roman"/>
              </a:rPr>
              <a:t>“</a:t>
            </a:r>
            <a:endParaRPr lang="en-US" sz="8000" b="1" dirty="0">
              <a:solidFill>
                <a:srgbClr val="4BACC6"/>
              </a:solidFill>
              <a:latin typeface="Times New Roman"/>
              <a:cs typeface="Times New Roman"/>
            </a:endParaRPr>
          </a:p>
        </p:txBody>
      </p:sp>
      <p:sp>
        <p:nvSpPr>
          <p:cNvPr id="6" name="TextBox 5"/>
          <p:cNvSpPr txBox="1"/>
          <p:nvPr/>
        </p:nvSpPr>
        <p:spPr>
          <a:xfrm>
            <a:off x="7635688" y="3289300"/>
            <a:ext cx="898712" cy="1323439"/>
          </a:xfrm>
          <a:prstGeom prst="rect">
            <a:avLst/>
          </a:prstGeom>
          <a:noFill/>
        </p:spPr>
        <p:txBody>
          <a:bodyPr wrap="square" rtlCol="0">
            <a:spAutoFit/>
          </a:bodyPr>
          <a:lstStyle/>
          <a:p>
            <a:r>
              <a:rPr lang="en-US" sz="8000" b="1" dirty="0" smtClean="0">
                <a:solidFill>
                  <a:srgbClr val="4BACC6"/>
                </a:solidFill>
                <a:latin typeface="Times New Roman"/>
                <a:cs typeface="Times New Roman"/>
              </a:rPr>
              <a:t>”</a:t>
            </a:r>
            <a:endParaRPr lang="en-US" sz="8000" b="1" dirty="0">
              <a:solidFill>
                <a:srgbClr val="4BACC6"/>
              </a:solidFill>
              <a:latin typeface="Times New Roman"/>
              <a:cs typeface="Times New Roman"/>
            </a:endParaRPr>
          </a:p>
        </p:txBody>
      </p:sp>
      <p:sp>
        <p:nvSpPr>
          <p:cNvPr id="7"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7</a:t>
            </a:fld>
            <a:endParaRPr lang="en-US" sz="1200" dirty="0">
              <a:solidFill>
                <a:schemeClr val="bg1">
                  <a:lumMod val="95000"/>
                </a:schemeClr>
              </a:solidFill>
            </a:endParaRPr>
          </a:p>
        </p:txBody>
      </p:sp>
    </p:spTree>
    <p:extLst>
      <p:ext uri="{BB962C8B-B14F-4D97-AF65-F5344CB8AC3E}">
        <p14:creationId xmlns:p14="http://schemas.microsoft.com/office/powerpoint/2010/main" val="273548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Defects</a:t>
            </a:r>
            <a:endParaRPr lang="en-US" dirty="0"/>
          </a:p>
        </p:txBody>
      </p:sp>
      <p:sp>
        <p:nvSpPr>
          <p:cNvPr id="4" name="Content Placeholder 3"/>
          <p:cNvSpPr>
            <a:spLocks noGrp="1"/>
          </p:cNvSpPr>
          <p:nvPr>
            <p:ph idx="1"/>
          </p:nvPr>
        </p:nvSpPr>
        <p:spPr/>
        <p:txBody>
          <a:bodyPr>
            <a:normAutofit lnSpcReduction="10000"/>
          </a:bodyPr>
          <a:lstStyle/>
          <a:p>
            <a:r>
              <a:rPr lang="en-US" dirty="0" smtClean="0">
                <a:ea typeface="ＭＳ Ｐゴシック" charset="0"/>
              </a:rPr>
              <a:t>Adverse-event </a:t>
            </a:r>
            <a:r>
              <a:rPr lang="en-US" dirty="0">
                <a:ea typeface="ＭＳ Ｐゴシック" charset="0"/>
              </a:rPr>
              <a:t>reporting systems</a:t>
            </a:r>
          </a:p>
          <a:p>
            <a:r>
              <a:rPr lang="en-US" dirty="0">
                <a:ea typeface="ＭＳ Ｐゴシック" charset="0"/>
              </a:rPr>
              <a:t>Sentinel events</a:t>
            </a:r>
          </a:p>
          <a:p>
            <a:r>
              <a:rPr lang="en-US" dirty="0">
                <a:ea typeface="ＭＳ Ｐゴシック" charset="0"/>
              </a:rPr>
              <a:t>Claims data</a:t>
            </a:r>
          </a:p>
          <a:p>
            <a:r>
              <a:rPr lang="en-US" dirty="0">
                <a:ea typeface="ＭＳ Ｐゴシック" charset="0"/>
              </a:rPr>
              <a:t>Infection rates</a:t>
            </a:r>
          </a:p>
          <a:p>
            <a:r>
              <a:rPr lang="en-US" dirty="0">
                <a:ea typeface="ＭＳ Ｐゴシック" charset="0"/>
              </a:rPr>
              <a:t>Complications</a:t>
            </a:r>
            <a:endParaRPr lang="en-US" strike="sngStrike" dirty="0">
              <a:ea typeface="ＭＳ Ｐゴシック" charset="0"/>
            </a:endParaRPr>
          </a:p>
          <a:p>
            <a:r>
              <a:rPr lang="en-US" dirty="0" smtClean="0">
                <a:ea typeface="ＭＳ Ｐゴシック" charset="0"/>
              </a:rPr>
              <a:t>Perioperative Staff </a:t>
            </a:r>
            <a:r>
              <a:rPr lang="en-US" dirty="0">
                <a:ea typeface="ＭＳ Ｐゴシック" charset="0"/>
              </a:rPr>
              <a:t>Safety </a:t>
            </a:r>
            <a:r>
              <a:rPr lang="en-US" dirty="0" smtClean="0">
                <a:ea typeface="ＭＳ Ｐゴシック" charset="0"/>
              </a:rPr>
              <a:t>Assessments</a:t>
            </a:r>
          </a:p>
          <a:p>
            <a:pPr lvl="1"/>
            <a:r>
              <a:rPr lang="en-US" dirty="0" smtClean="0">
                <a:ea typeface="ＭＳ Ｐゴシック" charset="0"/>
              </a:rPr>
              <a:t>How </a:t>
            </a:r>
            <a:r>
              <a:rPr lang="en-US" dirty="0">
                <a:ea typeface="ＭＳ Ｐゴシック" charset="0"/>
              </a:rPr>
              <a:t>will the next patient be harmed?</a:t>
            </a:r>
          </a:p>
          <a:p>
            <a:pPr lvl="1"/>
            <a:r>
              <a:rPr lang="en-US" dirty="0">
                <a:ea typeface="ＭＳ Ｐゴシック" charset="0"/>
              </a:rPr>
              <a:t>What can you do to prevent or minimize this harm</a:t>
            </a:r>
            <a:r>
              <a:rPr lang="en-US" dirty="0" smtClean="0">
                <a:ea typeface="ＭＳ Ｐゴシック" charset="0"/>
              </a:rPr>
              <a:t>?</a:t>
            </a:r>
            <a:endParaRPr lang="en-US" dirty="0">
              <a:ea typeface="ＭＳ Ｐゴシック" charset="0"/>
            </a:endParaRPr>
          </a:p>
        </p:txBody>
      </p:sp>
      <p:sp>
        <p:nvSpPr>
          <p:cNvPr id="5"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8</a:t>
            </a:fld>
            <a:endParaRPr lang="en-US" sz="1200" dirty="0">
              <a:solidFill>
                <a:schemeClr val="bg1">
                  <a:lumMod val="95000"/>
                </a:schemeClr>
              </a:solidFill>
            </a:endParaRPr>
          </a:p>
        </p:txBody>
      </p:sp>
    </p:spTree>
    <p:extLst>
      <p:ext uri="{BB962C8B-B14F-4D97-AF65-F5344CB8AC3E}">
        <p14:creationId xmlns:p14="http://schemas.microsoft.com/office/powerpoint/2010/main" val="1512140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Defects</a:t>
            </a:r>
            <a:endParaRPr lang="en-US" dirty="0"/>
          </a:p>
        </p:txBody>
      </p:sp>
      <p:graphicFrame>
        <p:nvGraphicFramePr>
          <p:cNvPr id="6" name="Diagram 5" descr="Four numbered blue boxes with the Learning From Defects questions:&#10;1. What happened? (From view of person involved)&#10;2. Why did it happen?&#10;3. How will you reduce the risk of it happening again?&#10;4. How will you know the risk is reduced?&#10;Questions 1 &amp; 2 highlighted.&#10;"/>
          <p:cNvGraphicFramePr/>
          <p:nvPr>
            <p:extLst>
              <p:ext uri="{D42A27DB-BD31-4B8C-83A1-F6EECF244321}">
                <p14:modId xmlns:p14="http://schemas.microsoft.com/office/powerpoint/2010/main" val="4118038350"/>
              </p:ext>
            </p:extLst>
          </p:nvPr>
        </p:nvGraphicFramePr>
        <p:xfrm>
          <a:off x="592251" y="1295400"/>
          <a:ext cx="7959498" cy="460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3"/>
          <p:cNvSpPr>
            <a:spLocks noGrp="1"/>
          </p:cNvSpPr>
          <p:nvPr>
            <p:ph type="sldNum" sz="quarter" idx="4"/>
          </p:nvPr>
        </p:nvSpPr>
        <p:spPr>
          <a:xfrm>
            <a:off x="6984915" y="6492875"/>
            <a:ext cx="2133600" cy="365125"/>
          </a:xfrm>
        </p:spPr>
        <p:txBody>
          <a:bodyPr anchor="ctr">
            <a:normAutofit/>
          </a:bodyPr>
          <a:lstStyle/>
          <a:p>
            <a:r>
              <a:rPr lang="en-US" sz="1200" dirty="0" smtClean="0">
                <a:solidFill>
                  <a:schemeClr val="bg1">
                    <a:lumMod val="95000"/>
                  </a:schemeClr>
                </a:solidFill>
              </a:rPr>
              <a:t>Learning From Defects    </a:t>
            </a:r>
            <a:fld id="{3E80E6E2-A2C9-4C22-9509-24FA37342BF8}" type="slidenum">
              <a:rPr lang="en-US" sz="1200" smtClean="0">
                <a:solidFill>
                  <a:schemeClr val="bg1">
                    <a:lumMod val="95000"/>
                  </a:schemeClr>
                </a:solidFill>
              </a:rPr>
              <a:pPr/>
              <a:t>9</a:t>
            </a:fld>
            <a:endParaRPr lang="en-US" sz="1200" dirty="0">
              <a:solidFill>
                <a:schemeClr val="bg1">
                  <a:lumMod val="95000"/>
                </a:schemeClr>
              </a:solidFill>
            </a:endParaRPr>
          </a:p>
        </p:txBody>
      </p:sp>
      <p:grpSp>
        <p:nvGrpSpPr>
          <p:cNvPr id="15" name="Group 14"/>
          <p:cNvGrpSpPr/>
          <p:nvPr/>
        </p:nvGrpSpPr>
        <p:grpSpPr>
          <a:xfrm>
            <a:off x="609600" y="1274941"/>
            <a:ext cx="914400" cy="4440059"/>
            <a:chOff x="609600" y="1274941"/>
            <a:chExt cx="914400" cy="4440059"/>
          </a:xfrm>
        </p:grpSpPr>
        <p:grpSp>
          <p:nvGrpSpPr>
            <p:cNvPr id="5" name="Group 4"/>
            <p:cNvGrpSpPr/>
            <p:nvPr/>
          </p:nvGrpSpPr>
          <p:grpSpPr>
            <a:xfrm>
              <a:off x="609600" y="1455994"/>
              <a:ext cx="914400" cy="4226230"/>
              <a:chOff x="609600" y="1455994"/>
              <a:chExt cx="914400" cy="4226230"/>
            </a:xfrm>
          </p:grpSpPr>
          <p:sp>
            <p:nvSpPr>
              <p:cNvPr id="3" name="Oval 2"/>
              <p:cNvSpPr/>
              <p:nvPr/>
            </p:nvSpPr>
            <p:spPr>
              <a:xfrm>
                <a:off x="609600" y="1455994"/>
                <a:ext cx="914400" cy="9144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2" name="Oval 11"/>
              <p:cNvSpPr/>
              <p:nvPr/>
            </p:nvSpPr>
            <p:spPr>
              <a:xfrm>
                <a:off x="677606" y="2566218"/>
                <a:ext cx="838200" cy="8382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 name="Oval 12"/>
              <p:cNvSpPr/>
              <p:nvPr/>
            </p:nvSpPr>
            <p:spPr>
              <a:xfrm>
                <a:off x="636636" y="3673988"/>
                <a:ext cx="838200" cy="8382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4" name="Oval 13"/>
              <p:cNvSpPr/>
              <p:nvPr/>
            </p:nvSpPr>
            <p:spPr>
              <a:xfrm>
                <a:off x="661218" y="4844024"/>
                <a:ext cx="838200" cy="838200"/>
              </a:xfrm>
              <a:prstGeom prst="ellipse">
                <a:avLst/>
              </a:prstGeom>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
          <p:nvSpPr>
            <p:cNvPr id="9" name="Rectangle 8"/>
            <p:cNvSpPr/>
            <p:nvPr/>
          </p:nvSpPr>
          <p:spPr>
            <a:xfrm>
              <a:off x="775262" y="3464004"/>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noFill/>
                  </a:ln>
                  <a:solidFill>
                    <a:schemeClr val="accent5">
                      <a:lumMod val="75000"/>
                    </a:schemeClr>
                  </a:solidFill>
                  <a:effectLst>
                    <a:outerShdw blurRad="50800" dist="39000" dir="5460000" algn="tl">
                      <a:srgbClr val="000000">
                        <a:alpha val="38000"/>
                      </a:srgbClr>
                    </a:outerShdw>
                  </a:effectLst>
                </a:rPr>
                <a:t>3</a:t>
              </a:r>
              <a:endParaRPr lang="en-US" sz="6600" b="1" dirty="0">
                <a:ln w="11430">
                  <a:noFill/>
                </a:ln>
                <a:solidFill>
                  <a:schemeClr val="accent5">
                    <a:lumMod val="75000"/>
                  </a:schemeClr>
                </a:solidFill>
                <a:effectLst>
                  <a:outerShdw blurRad="50800" dist="39000" dir="5460000" algn="tl">
                    <a:srgbClr val="000000">
                      <a:alpha val="38000"/>
                    </a:srgbClr>
                  </a:outerShdw>
                </a:effectLst>
              </a:endParaRPr>
            </a:p>
          </p:txBody>
        </p:sp>
        <p:sp>
          <p:nvSpPr>
            <p:cNvPr id="10" name="Rectangle 9"/>
            <p:cNvSpPr/>
            <p:nvPr/>
          </p:nvSpPr>
          <p:spPr>
            <a:xfrm>
              <a:off x="737162" y="4607004"/>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noFill/>
                  </a:ln>
                  <a:solidFill>
                    <a:schemeClr val="accent5">
                      <a:lumMod val="75000"/>
                    </a:schemeClr>
                  </a:solidFill>
                  <a:effectLst>
                    <a:outerShdw blurRad="50800" dist="39000" dir="5460000" algn="tl">
                      <a:srgbClr val="000000">
                        <a:alpha val="38000"/>
                      </a:srgbClr>
                    </a:outerShdw>
                  </a:effectLst>
                </a:rPr>
                <a:t>4</a:t>
              </a:r>
              <a:endParaRPr lang="en-US" sz="6600" b="1" dirty="0">
                <a:ln w="11430">
                  <a:noFill/>
                </a:ln>
                <a:solidFill>
                  <a:schemeClr val="accent5">
                    <a:lumMod val="75000"/>
                  </a:schemeClr>
                </a:solidFill>
                <a:effectLst>
                  <a:outerShdw blurRad="50800" dist="39000" dir="5460000" algn="tl">
                    <a:srgbClr val="000000">
                      <a:alpha val="38000"/>
                    </a:srgbClr>
                  </a:outerShdw>
                </a:effectLst>
              </a:endParaRPr>
            </a:p>
          </p:txBody>
        </p:sp>
        <p:sp>
          <p:nvSpPr>
            <p:cNvPr id="8" name="Rectangle 7"/>
            <p:cNvSpPr/>
            <p:nvPr/>
          </p:nvSpPr>
          <p:spPr>
            <a:xfrm>
              <a:off x="762000" y="2390696"/>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noFill/>
                  </a:ln>
                  <a:solidFill>
                    <a:schemeClr val="accent5">
                      <a:lumMod val="75000"/>
                    </a:schemeClr>
                  </a:solidFill>
                  <a:effectLst>
                    <a:outerShdw blurRad="50800" dist="39000" dir="5460000" algn="tl">
                      <a:srgbClr val="000000">
                        <a:alpha val="38000"/>
                      </a:srgbClr>
                    </a:outerShdw>
                  </a:effectLst>
                </a:rPr>
                <a:t>2</a:t>
              </a:r>
              <a:endParaRPr lang="en-US" sz="6600" b="1" dirty="0">
                <a:ln w="11430">
                  <a:noFill/>
                </a:ln>
                <a:solidFill>
                  <a:schemeClr val="accent5">
                    <a:lumMod val="75000"/>
                  </a:schemeClr>
                </a:solidFill>
                <a:effectLst>
                  <a:outerShdw blurRad="50800" dist="39000" dir="5460000" algn="tl">
                    <a:srgbClr val="000000">
                      <a:alpha val="38000"/>
                    </a:srgbClr>
                  </a:outerShdw>
                </a:effectLst>
              </a:endParaRPr>
            </a:p>
          </p:txBody>
        </p:sp>
        <p:sp>
          <p:nvSpPr>
            <p:cNvPr id="7" name="Rectangle 6"/>
            <p:cNvSpPr/>
            <p:nvPr/>
          </p:nvSpPr>
          <p:spPr>
            <a:xfrm>
              <a:off x="762000" y="1274941"/>
              <a:ext cx="605793"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noFill/>
                  </a:ln>
                  <a:solidFill>
                    <a:schemeClr val="accent5">
                      <a:lumMod val="75000"/>
                    </a:schemeClr>
                  </a:solidFill>
                  <a:effectLst>
                    <a:outerShdw blurRad="50800" dist="39000" dir="5460000" algn="tl">
                      <a:srgbClr val="000000">
                        <a:alpha val="38000"/>
                      </a:srgbClr>
                    </a:outerShdw>
                  </a:effectLst>
                </a:rPr>
                <a:t>1</a:t>
              </a:r>
            </a:p>
          </p:txBody>
        </p:sp>
      </p:grpSp>
    </p:spTree>
    <p:extLst>
      <p:ext uri="{BB962C8B-B14F-4D97-AF65-F5344CB8AC3E}">
        <p14:creationId xmlns:p14="http://schemas.microsoft.com/office/powerpoint/2010/main" val="1695433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17202</TotalTime>
  <Words>10152</Words>
  <Application>Microsoft Office PowerPoint</Application>
  <PresentationFormat>On-screen Show (4:3)</PresentationFormat>
  <Paragraphs>783</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HAI Cusp Slide template</vt:lpstr>
      <vt:lpstr>Document</vt:lpstr>
      <vt:lpstr>PowerPoint Presentation</vt:lpstr>
      <vt:lpstr>Learning Objectives</vt:lpstr>
      <vt:lpstr>Principles of Safe Design</vt:lpstr>
      <vt:lpstr>Problem-Solving Hierarchy</vt:lpstr>
      <vt:lpstr>Problem-Solving Goal</vt:lpstr>
      <vt:lpstr>What Is a Defect?</vt:lpstr>
      <vt:lpstr>Individual Mistake or System Failing? </vt:lpstr>
      <vt:lpstr>Source of Defects</vt:lpstr>
      <vt:lpstr>Learning From Defects</vt:lpstr>
      <vt:lpstr>Who Should Use the LFD Tool?</vt:lpstr>
      <vt:lpstr>Check Your Assumptions</vt:lpstr>
      <vt:lpstr>What Happened?</vt:lpstr>
      <vt:lpstr>What Happened?</vt:lpstr>
      <vt:lpstr>What Happened?</vt:lpstr>
      <vt:lpstr>Why Did It Happen?</vt:lpstr>
      <vt:lpstr>Why Did It Happen?</vt:lpstr>
      <vt:lpstr>System Factors Impact Safety3</vt:lpstr>
      <vt:lpstr>LFD Tool Contributing Factors</vt:lpstr>
      <vt:lpstr>LFD Tool Contributing Factors</vt:lpstr>
      <vt:lpstr>LFD Tool Contributing Factors</vt:lpstr>
      <vt:lpstr>Why Did It Happen?</vt:lpstr>
      <vt:lpstr>Why Did It Happen?</vt:lpstr>
      <vt:lpstr>Why Did It Happen?</vt:lpstr>
      <vt:lpstr>CASE STUDY: RENAL TRANSPLANT </vt:lpstr>
      <vt:lpstr>Case Study: Renal Transplant</vt:lpstr>
      <vt:lpstr>Case Study: Renal Transplant</vt:lpstr>
      <vt:lpstr>Case Study: Renal Transplant</vt:lpstr>
      <vt:lpstr>Case Study: Renal Transplant</vt:lpstr>
      <vt:lpstr>Case Study: Renal Transplant</vt:lpstr>
      <vt:lpstr>Action Plan</vt:lpstr>
      <vt:lpstr>PowerPoint Presentation</vt:lpstr>
      <vt:lpstr>Learning Objectives</vt:lpstr>
      <vt:lpstr>Learning From Defects</vt:lpstr>
      <vt:lpstr>Case Study: Renal Transplant</vt:lpstr>
      <vt:lpstr>How Will You Reduce Risk of It Happening Again?</vt:lpstr>
      <vt:lpstr>PowerPoint Presentation</vt:lpstr>
      <vt:lpstr>PowerPoint Presentation</vt:lpstr>
      <vt:lpstr>Building Resiliency Into Interventions</vt:lpstr>
      <vt:lpstr>Not All Education Is Created Equal</vt:lpstr>
      <vt:lpstr>PowerPoint Presentation</vt:lpstr>
      <vt:lpstr>How Will You Reduce Risk of It Happening Again?</vt:lpstr>
      <vt:lpstr>PowerPoint Presentation</vt:lpstr>
      <vt:lpstr>How Will You Know Risks Were Reduced?</vt:lpstr>
      <vt:lpstr>How Will You Know Risks Were Reduced?</vt:lpstr>
      <vt:lpstr>How Will You Know Risks Were Reduced?</vt:lpstr>
      <vt:lpstr>Ongoing Key Questions</vt:lpstr>
      <vt:lpstr>Action Plan</vt:lpstr>
      <vt:lpstr>References</vt:lpstr>
      <vt:lpstr>Additional References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Learn From Defects Through Sensemaking</dc:title>
  <dc:subject>AHRQ Safety Program for Surgery;</dc:subject>
  <dc:creator>Agency for Health Care Research and Quality (AHRQ)</dc:creator>
  <cp:keywords>SSI; Safety program for surgery; surgical safety; surgical site infections</cp:keywords>
  <cp:lastModifiedBy>Chris Heidenrich OCKT</cp:lastModifiedBy>
  <cp:revision>184</cp:revision>
  <cp:lastPrinted>2015-02-25T15:44:53Z</cp:lastPrinted>
  <dcterms:created xsi:type="dcterms:W3CDTF">2014-05-21T20:05:58Z</dcterms:created>
  <dcterms:modified xsi:type="dcterms:W3CDTF">2017-11-21T19:06:34Z</dcterms:modified>
  <cp:category>AHRQ Safety Program for Surgery</cp:category>
</cp:coreProperties>
</file>