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ti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4" r:id="rId1"/>
    <p:sldMasterId id="2147483692" r:id="rId2"/>
  </p:sldMasterIdLst>
  <p:notesMasterIdLst>
    <p:notesMasterId r:id="rId40"/>
  </p:notesMasterIdLst>
  <p:handoutMasterIdLst>
    <p:handoutMasterId r:id="rId41"/>
  </p:handoutMasterIdLst>
  <p:sldIdLst>
    <p:sldId id="390" r:id="rId3"/>
    <p:sldId id="391" r:id="rId4"/>
    <p:sldId id="392" r:id="rId5"/>
    <p:sldId id="393" r:id="rId6"/>
    <p:sldId id="394" r:id="rId7"/>
    <p:sldId id="395" r:id="rId8"/>
    <p:sldId id="396" r:id="rId9"/>
    <p:sldId id="427" r:id="rId10"/>
    <p:sldId id="398" r:id="rId11"/>
    <p:sldId id="399" r:id="rId12"/>
    <p:sldId id="400" r:id="rId13"/>
    <p:sldId id="401" r:id="rId14"/>
    <p:sldId id="402" r:id="rId15"/>
    <p:sldId id="403" r:id="rId16"/>
    <p:sldId id="404" r:id="rId17"/>
    <p:sldId id="405" r:id="rId18"/>
    <p:sldId id="406" r:id="rId19"/>
    <p:sldId id="407" r:id="rId20"/>
    <p:sldId id="408" r:id="rId21"/>
    <p:sldId id="409" r:id="rId22"/>
    <p:sldId id="410" r:id="rId23"/>
    <p:sldId id="411" r:id="rId24"/>
    <p:sldId id="412" r:id="rId25"/>
    <p:sldId id="413" r:id="rId26"/>
    <p:sldId id="414" r:id="rId27"/>
    <p:sldId id="415" r:id="rId28"/>
    <p:sldId id="416" r:id="rId29"/>
    <p:sldId id="417" r:id="rId30"/>
    <p:sldId id="418" r:id="rId31"/>
    <p:sldId id="419" r:id="rId32"/>
    <p:sldId id="420" r:id="rId33"/>
    <p:sldId id="421" r:id="rId34"/>
    <p:sldId id="422" r:id="rId35"/>
    <p:sldId id="423" r:id="rId36"/>
    <p:sldId id="424" r:id="rId37"/>
    <p:sldId id="425" r:id="rId38"/>
    <p:sldId id="426" r:id="rId39"/>
  </p:sldIdLst>
  <p:sldSz cx="9144000" cy="6858000" type="screen4x3"/>
  <p:notesSz cx="6858000" cy="9144000"/>
  <p:custDataLst>
    <p:tags r:id="rId4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llie Weaver" initials="SJW" lastIdx="14" clrIdx="0"/>
  <p:cmAuthor id="1" name="Valerie Hartman" initials="" lastIdx="3" clrIdx="1"/>
  <p:cmAuthor id="2" name="David Hartman" initials="" lastIdx="0" clrIdx="2"/>
  <p:cmAuthor id="3" name="Heidenrich, Christine (AHRQ/OCKT) (CTR)" initials="HC" lastIdx="19" clrIdx="3"/>
  <p:cmAuthor id="4" name="Windows User" initials="WU" lastIdx="62" clrIdx="4"/>
  <p:cmAuthor id="5" name="Valerie Hartman" initials="VH" lastIdx="9" clrIdx="5"/>
  <p:cmAuthor id="6" name="Chris Heidenrich" initials="CH" lastIdx="12" clrIdx="6"/>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00"/>
    <a:srgbClr val="0098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183" autoAdjust="0"/>
    <p:restoredTop sz="75543" autoAdjust="0"/>
  </p:normalViewPr>
  <p:slideViewPr>
    <p:cSldViewPr snapToGrid="0">
      <p:cViewPr>
        <p:scale>
          <a:sx n="60" d="100"/>
          <a:sy n="60" d="100"/>
        </p:scale>
        <p:origin x="-1422" y="-72"/>
      </p:cViewPr>
      <p:guideLst>
        <p:guide orient="horz" pos="2160"/>
        <p:guide pos="2880"/>
      </p:guideLst>
    </p:cSldViewPr>
  </p:slideViewPr>
  <p:outlineViewPr>
    <p:cViewPr>
      <p:scale>
        <a:sx n="33" d="100"/>
        <a:sy n="33" d="100"/>
      </p:scale>
      <p:origin x="0" y="8632"/>
    </p:cViewPr>
  </p:outlineViewPr>
  <p:notesTextViewPr>
    <p:cViewPr>
      <p:scale>
        <a:sx n="100" d="100"/>
        <a:sy n="100" d="100"/>
      </p:scale>
      <p:origin x="0" y="0"/>
    </p:cViewPr>
  </p:notesTextViewPr>
  <p:sorterViewPr>
    <p:cViewPr>
      <p:scale>
        <a:sx n="145" d="100"/>
        <a:sy n="145" d="100"/>
      </p:scale>
      <p:origin x="0" y="6480"/>
    </p:cViewPr>
  </p:sorterViewPr>
  <p:notesViewPr>
    <p:cSldViewPr snapToGrid="0">
      <p:cViewPr>
        <p:scale>
          <a:sx n="90" d="100"/>
          <a:sy n="90" d="100"/>
        </p:scale>
        <p:origin x="-2118" y="148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gs" Target="tags/tag1.xml"/><Relationship Id="rId47"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E45AC9F-158F-854C-B93A-BFF9A034CD50}" type="datetimeFigureOut">
              <a:rPr lang="en-US" smtClean="0"/>
              <a:t>11/4/2017</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AFA0F9C-00E3-6B47-87EB-02D3D4FC9A34}" type="slidenum">
              <a:rPr lang="en-US" smtClean="0"/>
              <a:t>‹#›</a:t>
            </a:fld>
            <a:endParaRPr lang="en-US" dirty="0"/>
          </a:p>
        </p:txBody>
      </p:sp>
    </p:spTree>
    <p:extLst>
      <p:ext uri="{BB962C8B-B14F-4D97-AF65-F5344CB8AC3E}">
        <p14:creationId xmlns:p14="http://schemas.microsoft.com/office/powerpoint/2010/main" val="287211421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B44C48C-EDE0-4178-A57B-0F6FBF6D6E90}" type="datetimeFigureOut">
              <a:rPr lang="en-US" smtClean="0"/>
              <a:pPr/>
              <a:t>11/4/2017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7244432-B47F-4822-B69A-7D4AF8D862A8}" type="slidenum">
              <a:rPr lang="en-US" smtClean="0"/>
              <a:pPr/>
              <a:t>‹#›</a:t>
            </a:fld>
            <a:endParaRPr lang="en-US" dirty="0"/>
          </a:p>
        </p:txBody>
      </p:sp>
    </p:spTree>
    <p:extLst>
      <p:ext uri="{BB962C8B-B14F-4D97-AF65-F5344CB8AC3E}">
        <p14:creationId xmlns:p14="http://schemas.microsoft.com/office/powerpoint/2010/main" val="128207721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ahrqaction.webexone.com/docs.dav/Group%20Documents/CUSP-Related%20Projects/JHU%20SSI/Cohort%204%20submissions/Round%202.Onboarding/Turning%20Data%20Into%20Action/www.ahrq.gov/qual/patientsafetyculture/hospimpdim.htm"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SAY:</a:t>
            </a:r>
          </a:p>
          <a:p>
            <a:r>
              <a:rPr lang="en-US" sz="1200" kern="1200" dirty="0" smtClean="0">
                <a:solidFill>
                  <a:schemeClr val="tx1"/>
                </a:solidFill>
                <a:effectLst/>
                <a:latin typeface="+mn-lt"/>
                <a:ea typeface="+mn-ea"/>
                <a:cs typeface="+mn-cs"/>
              </a:rPr>
              <a:t>In this module, you’ll learn about using data as part of your team’s improvement efforts. </a:t>
            </a:r>
            <a:endParaRPr lang="en-US" dirty="0"/>
          </a:p>
        </p:txBody>
      </p:sp>
      <p:sp>
        <p:nvSpPr>
          <p:cNvPr id="4" name="Slide Number Placeholder 3"/>
          <p:cNvSpPr>
            <a:spLocks noGrp="1"/>
          </p:cNvSpPr>
          <p:nvPr>
            <p:ph type="sldNum" sz="quarter" idx="10"/>
          </p:nvPr>
        </p:nvSpPr>
        <p:spPr/>
        <p:txBody>
          <a:bodyPr/>
          <a:lstStyle/>
          <a:p>
            <a:fld id="{45C517D5-E9BB-DA4C-92BC-0386379B95B6}" type="slidenum">
              <a:rPr lang="en-US" smtClean="0"/>
              <a:t>1</a:t>
            </a:fld>
            <a:endParaRPr lang="en-US" dirty="0"/>
          </a:p>
        </p:txBody>
      </p:sp>
    </p:spTree>
    <p:extLst>
      <p:ext uri="{BB962C8B-B14F-4D97-AF65-F5344CB8AC3E}">
        <p14:creationId xmlns:p14="http://schemas.microsoft.com/office/powerpoint/2010/main" val="26190571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SAY:</a:t>
            </a:r>
          </a:p>
          <a:p>
            <a:r>
              <a:rPr lang="en-US" sz="1200" kern="1200" dirty="0" smtClean="0">
                <a:solidFill>
                  <a:schemeClr val="tx1"/>
                </a:solidFill>
                <a:effectLst/>
                <a:latin typeface="+mn-lt"/>
                <a:ea typeface="+mn-ea"/>
                <a:cs typeface="+mn-cs"/>
              </a:rPr>
              <a:t>The third page of the tool is titled Culture Item Discussion Form. The debriefing facilitators can complete this page. It includes specific questions the facilitators can ask during the discussion to help team members brainstorm.</a:t>
            </a:r>
          </a:p>
          <a:p>
            <a:r>
              <a:rPr lang="en-US" sz="1200" kern="1200" dirty="0" smtClean="0">
                <a:solidFill>
                  <a:schemeClr val="tx1"/>
                </a:solidFill>
                <a:effectLst/>
                <a:latin typeface="+mn-lt"/>
                <a:ea typeface="+mn-ea"/>
                <a:cs typeface="+mn-cs"/>
              </a:rPr>
              <a:t>Here is a list of those questions.</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E7244432-B47F-4822-B69A-7D4AF8D862A8}" type="slidenum">
              <a:rPr lang="en-US" smtClean="0"/>
              <a:pPr/>
              <a:t>10</a:t>
            </a:fld>
            <a:endParaRPr lang="en-US" dirty="0"/>
          </a:p>
        </p:txBody>
      </p:sp>
    </p:spTree>
    <p:extLst>
      <p:ext uri="{BB962C8B-B14F-4D97-AF65-F5344CB8AC3E}">
        <p14:creationId xmlns:p14="http://schemas.microsoft.com/office/powerpoint/2010/main" val="19216705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SAY:</a:t>
            </a:r>
          </a:p>
          <a:p>
            <a:r>
              <a:rPr lang="en-US" sz="1200" kern="1200" dirty="0" smtClean="0">
                <a:solidFill>
                  <a:schemeClr val="tx1"/>
                </a:solidFill>
                <a:effectLst/>
                <a:latin typeface="+mn-lt"/>
                <a:ea typeface="+mn-ea"/>
                <a:cs typeface="+mn-cs"/>
              </a:rPr>
              <a:t>Before your team or your debriefing facilitator can use the Culture Check-Up Tool, your team should make some decisions about your debriefing approach. As many clinicians and staff as possible should participate in the survey debriefing process. For many work areas, this may mean holding more than one survey debriefing discussion. </a:t>
            </a:r>
          </a:p>
          <a:p>
            <a:r>
              <a:rPr lang="en-US" sz="1200" kern="1200" dirty="0" smtClean="0">
                <a:solidFill>
                  <a:schemeClr val="tx1"/>
                </a:solidFill>
                <a:effectLst/>
                <a:latin typeface="+mn-lt"/>
                <a:ea typeface="+mn-ea"/>
                <a:cs typeface="+mn-cs"/>
              </a:rPr>
              <a:t>As a team, it will be important to come to a consensus about several things, including:</a:t>
            </a:r>
          </a:p>
          <a:p>
            <a:pPr lvl="0"/>
            <a:r>
              <a:rPr lang="en-US" sz="1200" kern="1200" dirty="0" smtClean="0">
                <a:solidFill>
                  <a:schemeClr val="tx1"/>
                </a:solidFill>
                <a:effectLst/>
                <a:latin typeface="+mn-lt"/>
                <a:ea typeface="+mn-ea"/>
                <a:cs typeface="+mn-cs"/>
              </a:rPr>
              <a:t>How many debriefing sessions will be held? How will you ensure evening or night clinicians and staff have an opportunity to participate?</a:t>
            </a:r>
          </a:p>
          <a:p>
            <a:pPr lvl="0"/>
            <a:r>
              <a:rPr lang="en-US" sz="1200" kern="1200" dirty="0" smtClean="0">
                <a:solidFill>
                  <a:schemeClr val="tx1"/>
                </a:solidFill>
                <a:effectLst/>
                <a:latin typeface="+mn-lt"/>
                <a:ea typeface="+mn-ea"/>
                <a:cs typeface="+mn-cs"/>
              </a:rPr>
              <a:t>Who will facilitate each debriefing session?</a:t>
            </a:r>
          </a:p>
          <a:p>
            <a:pPr lvl="0"/>
            <a:r>
              <a:rPr lang="en-US" sz="1200" kern="1200" dirty="0" smtClean="0">
                <a:solidFill>
                  <a:schemeClr val="tx1"/>
                </a:solidFill>
                <a:effectLst/>
                <a:latin typeface="+mn-lt"/>
                <a:ea typeface="+mn-ea"/>
                <a:cs typeface="+mn-cs"/>
              </a:rPr>
              <a:t>When will debriefings be held?</a:t>
            </a:r>
          </a:p>
          <a:p>
            <a:pPr lvl="0"/>
            <a:r>
              <a:rPr lang="en-US" sz="1200" kern="1200" dirty="0" smtClean="0">
                <a:solidFill>
                  <a:schemeClr val="tx1"/>
                </a:solidFill>
                <a:effectLst/>
                <a:latin typeface="+mn-lt"/>
                <a:ea typeface="+mn-ea"/>
                <a:cs typeface="+mn-cs"/>
              </a:rPr>
              <a:t>Where will debriefings be held?</a:t>
            </a:r>
          </a:p>
          <a:p>
            <a:pPr lvl="0"/>
            <a:r>
              <a:rPr lang="en-US" sz="1200" kern="1200" dirty="0" smtClean="0">
                <a:solidFill>
                  <a:schemeClr val="tx1"/>
                </a:solidFill>
                <a:effectLst/>
                <a:latin typeface="+mn-lt"/>
                <a:ea typeface="+mn-ea"/>
                <a:cs typeface="+mn-cs"/>
              </a:rPr>
              <a:t>Who is responsible for taking notes and recording ideas from each session? If you conduct more than one session, who is responsible for collating notes and ideas for improvement from the different sessions?</a:t>
            </a:r>
          </a:p>
          <a:p>
            <a:r>
              <a:rPr lang="en-US" sz="1200" kern="1200" dirty="0" smtClean="0">
                <a:solidFill>
                  <a:schemeClr val="tx1"/>
                </a:solidFill>
                <a:effectLst/>
                <a:latin typeface="+mn-lt"/>
                <a:ea typeface="+mn-ea"/>
                <a:cs typeface="+mn-cs"/>
              </a:rPr>
              <a:t>How will the CUSP team ensure that there is followup on the action items or plans from the debriefing sessions?</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E7244432-B47F-4822-B69A-7D4AF8D862A8}" type="slidenum">
              <a:rPr lang="en-US" smtClean="0"/>
              <a:pPr/>
              <a:t>11</a:t>
            </a:fld>
            <a:endParaRPr lang="en-US" dirty="0"/>
          </a:p>
        </p:txBody>
      </p:sp>
    </p:spTree>
    <p:extLst>
      <p:ext uri="{BB962C8B-B14F-4D97-AF65-F5344CB8AC3E}">
        <p14:creationId xmlns:p14="http://schemas.microsoft.com/office/powerpoint/2010/main" val="35186045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SAY:</a:t>
            </a:r>
          </a:p>
          <a:p>
            <a:r>
              <a:rPr lang="en-US" sz="1200" kern="1200" dirty="0" smtClean="0">
                <a:solidFill>
                  <a:schemeClr val="tx1"/>
                </a:solidFill>
                <a:effectLst/>
                <a:latin typeface="+mn-lt"/>
                <a:ea typeface="+mn-ea"/>
                <a:cs typeface="+mn-cs"/>
              </a:rPr>
              <a:t>In summary, debriefing your safety culture survey results refers to having a semi-structured conversation about the survey results and brainstorming improvement ideas. It is a critical part of accelerating your team’s improvement efforts. As a team you will need to decide when, how, and where to debrief all members of your work area and your work area leadership. </a:t>
            </a:r>
          </a:p>
          <a:p>
            <a:r>
              <a:rPr lang="en-US" sz="1200" kern="1200" dirty="0" smtClean="0">
                <a:solidFill>
                  <a:schemeClr val="tx1"/>
                </a:solidFill>
                <a:effectLst/>
                <a:latin typeface="+mn-lt"/>
                <a:ea typeface="+mn-ea"/>
                <a:cs typeface="+mn-cs"/>
              </a:rPr>
              <a:t>In these debriefing discussions, it is critical that you set some ground rules. Some example ground rules include: All participants agree to be prepared to listen, to ask for feedback, and to be open to creative ideas. During these debriefings, a facilitator can use the Culture Check-Up Tool to help team members examine the roots of problem areas and begin to formulate strategies for improvement.</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E7244432-B47F-4822-B69A-7D4AF8D862A8}" type="slidenum">
              <a:rPr lang="en-US" smtClean="0"/>
              <a:pPr/>
              <a:t>12</a:t>
            </a:fld>
            <a:endParaRPr lang="en-US" dirty="0"/>
          </a:p>
        </p:txBody>
      </p:sp>
    </p:spTree>
    <p:extLst>
      <p:ext uri="{BB962C8B-B14F-4D97-AF65-F5344CB8AC3E}">
        <p14:creationId xmlns:p14="http://schemas.microsoft.com/office/powerpoint/2010/main" val="35300183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SAY:</a:t>
            </a:r>
          </a:p>
          <a:p>
            <a:r>
              <a:rPr lang="en-US" sz="1200" b="0" kern="1200" dirty="0" smtClean="0">
                <a:solidFill>
                  <a:schemeClr val="tx1"/>
                </a:solidFill>
                <a:effectLst/>
                <a:latin typeface="+mn-lt"/>
                <a:ea typeface="+mn-ea"/>
                <a:cs typeface="+mn-cs"/>
              </a:rPr>
              <a:t>Welcome to this overview of creating custom reports in Centers for Disease Control and Prevention (CDC) National Healthcare Safety Network (NHSN) and the American College of Surgeons National Surgeon Quality Improvement Program (NSQIP).</a:t>
            </a:r>
            <a:r>
              <a:rPr lang="en-US" b="0" dirty="0" smtClean="0">
                <a:effectLst/>
              </a:rPr>
              <a:t> </a:t>
            </a:r>
            <a:endParaRPr lang="en-US" b="0" dirty="0"/>
          </a:p>
        </p:txBody>
      </p:sp>
      <p:sp>
        <p:nvSpPr>
          <p:cNvPr id="4" name="Slide Number Placeholder 3"/>
          <p:cNvSpPr>
            <a:spLocks noGrp="1"/>
          </p:cNvSpPr>
          <p:nvPr>
            <p:ph type="sldNum" sz="quarter" idx="10"/>
          </p:nvPr>
        </p:nvSpPr>
        <p:spPr/>
        <p:txBody>
          <a:bodyPr/>
          <a:lstStyle/>
          <a:p>
            <a:fld id="{E7244432-B47F-4822-B69A-7D4AF8D862A8}" type="slidenum">
              <a:rPr lang="en-US" smtClean="0"/>
              <a:pPr/>
              <a:t>13</a:t>
            </a:fld>
            <a:endParaRPr lang="en-US" dirty="0"/>
          </a:p>
        </p:txBody>
      </p:sp>
    </p:spTree>
    <p:extLst>
      <p:ext uri="{BB962C8B-B14F-4D97-AF65-F5344CB8AC3E}">
        <p14:creationId xmlns:p14="http://schemas.microsoft.com/office/powerpoint/2010/main" val="26709050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sz="1200" b="1" kern="1200" dirty="0" smtClean="0">
                <a:solidFill>
                  <a:schemeClr val="tx1"/>
                </a:solidFill>
                <a:effectLst/>
                <a:latin typeface="+mn-lt"/>
                <a:ea typeface="+mn-ea"/>
                <a:cs typeface="+mn-cs"/>
              </a:rPr>
              <a:t>SAY:</a:t>
            </a:r>
          </a:p>
          <a:p>
            <a:r>
              <a:rPr lang="en-US" sz="1200" kern="1200" dirty="0" smtClean="0">
                <a:solidFill>
                  <a:schemeClr val="tx1"/>
                </a:solidFill>
                <a:effectLst/>
                <a:latin typeface="+mn-lt"/>
                <a:ea typeface="+mn-ea"/>
                <a:cs typeface="+mn-cs"/>
              </a:rPr>
              <a:t>We have just learned how to obtain data on safety culture and surgical site infections.  The natural question is, “What should we do with this data?”</a:t>
            </a:r>
          </a:p>
          <a:p>
            <a:r>
              <a:rPr lang="en-US" sz="1200" kern="1200" dirty="0" smtClean="0">
                <a:solidFill>
                  <a:schemeClr val="tx1"/>
                </a:solidFill>
                <a:effectLst/>
                <a:latin typeface="+mn-lt"/>
                <a:ea typeface="+mn-ea"/>
                <a:cs typeface="+mn-cs"/>
              </a:rPr>
              <a:t>Much of our work is guided by data and results.</a:t>
            </a:r>
          </a:p>
          <a:p>
            <a:r>
              <a:rPr lang="en-US" sz="1200" kern="1200" dirty="0" smtClean="0">
                <a:solidFill>
                  <a:schemeClr val="tx1"/>
                </a:solidFill>
                <a:effectLst/>
                <a:latin typeface="+mn-lt"/>
                <a:ea typeface="+mn-ea"/>
                <a:cs typeface="+mn-cs"/>
              </a:rPr>
              <a:t>You can use the data, the actual numbers to help get people to buy into the change process.</a:t>
            </a:r>
          </a:p>
          <a:p>
            <a:r>
              <a:rPr lang="en-US" sz="1200" kern="1200" dirty="0" smtClean="0">
                <a:solidFill>
                  <a:schemeClr val="tx1"/>
                </a:solidFill>
                <a:effectLst/>
                <a:latin typeface="+mn-lt"/>
                <a:ea typeface="+mn-ea"/>
                <a:cs typeface="+mn-cs"/>
              </a:rPr>
              <a:t>One thing you can do with these reports, now that they’re available to you and can be easily generated, is log on to the Web site and print out your reports monthly. Look at them regularly and see how you’re doing.</a:t>
            </a:r>
          </a:p>
          <a:p>
            <a:r>
              <a:rPr lang="en-US" sz="1200" kern="1200" dirty="0" smtClean="0">
                <a:solidFill>
                  <a:schemeClr val="tx1"/>
                </a:solidFill>
                <a:effectLst/>
                <a:latin typeface="+mn-lt"/>
                <a:ea typeface="+mn-ea"/>
                <a:cs typeface="+mn-cs"/>
              </a:rPr>
              <a:t>This can help the project team or team lead to see if “we’re doing OK,” “we’re not doing OK,” or “maybe we have some opportunities for improvement.” It is also an opportunity for the team to touch base on a regular basis.</a:t>
            </a:r>
          </a:p>
          <a:p>
            <a:r>
              <a:rPr lang="en-US" sz="1200" kern="1200" dirty="0" smtClean="0">
                <a:solidFill>
                  <a:schemeClr val="tx1"/>
                </a:solidFill>
                <a:effectLst/>
                <a:latin typeface="+mn-lt"/>
                <a:ea typeface="+mn-ea"/>
                <a:cs typeface="+mn-cs"/>
              </a:rPr>
              <a:t>You also can share the reports with hospital management and frontline care providers. Share these results at monthly or quarterly executive or faculty meetings. This was felt to be beneficial to update others on the project progress and to keep the project on the radar of other people in the institution. Print out your results and bring them to your leadership meetings.  </a:t>
            </a:r>
          </a:p>
          <a:p>
            <a:r>
              <a:rPr lang="en-US" sz="1200" kern="1200" dirty="0" smtClean="0">
                <a:solidFill>
                  <a:schemeClr val="tx1"/>
                </a:solidFill>
                <a:effectLst/>
                <a:latin typeface="+mn-lt"/>
                <a:ea typeface="+mn-ea"/>
                <a:cs typeface="+mn-cs"/>
              </a:rPr>
              <a:t>This can help in a couple ways.  First, if you’re doing well, it proves that this project is working. If there are opportunities for improvement, this is your chance to say to leaders, “We’ve been spending some time and effort on this and we still haven’t made progress, so perhaps some infusion of resources or more personnel would be helpful.” </a:t>
            </a:r>
          </a:p>
          <a:p>
            <a:r>
              <a:rPr lang="en-US" sz="1200" kern="1200" dirty="0" smtClean="0">
                <a:solidFill>
                  <a:schemeClr val="tx1"/>
                </a:solidFill>
                <a:effectLst/>
                <a:latin typeface="+mn-lt"/>
                <a:ea typeface="+mn-ea"/>
                <a:cs typeface="+mn-cs"/>
              </a:rPr>
              <a:t>On the frontline side, staff will post infection rates throughout the surgical areas, such as in the operating room, the preoperative area, and the recovery area. This informs your staff about what you’re doing and publicizes the results of their hard work. It can help engage the staff and invigorate their efforts. It lets them know that their efforts are appreciated. Don’t be afraid to print these out and share them broadly. The PDFs look professional, so you don’t have to do much work to put them into a nice format.</a:t>
            </a:r>
          </a:p>
          <a:p>
            <a:r>
              <a:rPr lang="en-US" sz="1200" b="0" kern="1200" dirty="0" smtClean="0">
                <a:solidFill>
                  <a:schemeClr val="tx1"/>
                </a:solidFill>
                <a:effectLst/>
                <a:latin typeface="+mn-lt"/>
                <a:ea typeface="+mn-ea"/>
                <a:cs typeface="+mn-cs"/>
              </a:rPr>
              <a:t>Finally, some teams use this data to trigger surgical-site infection investigations. With SSIs, often there’s a delay in recognizing them. The sooner an infection is recognized, the sooner it can be investigated for its occurrence. An investigation helps explain what went right and what went wrong for this particular patient. And so, having access to timely data provides information to facilitate quick and timely investigations. </a:t>
            </a:r>
            <a:endParaRPr lang="en-US" b="0" dirty="0"/>
          </a:p>
        </p:txBody>
      </p:sp>
      <p:sp>
        <p:nvSpPr>
          <p:cNvPr id="4" name="Slide Number Placeholder 3"/>
          <p:cNvSpPr>
            <a:spLocks noGrp="1"/>
          </p:cNvSpPr>
          <p:nvPr>
            <p:ph type="sldNum" sz="quarter" idx="10"/>
          </p:nvPr>
        </p:nvSpPr>
        <p:spPr/>
        <p:txBody>
          <a:bodyPr/>
          <a:lstStyle/>
          <a:p>
            <a:fld id="{E7244432-B47F-4822-B69A-7D4AF8D862A8}" type="slidenum">
              <a:rPr lang="en-US" smtClean="0"/>
              <a:pPr/>
              <a:t>14</a:t>
            </a:fld>
            <a:endParaRPr lang="en-US" dirty="0"/>
          </a:p>
        </p:txBody>
      </p:sp>
    </p:spTree>
    <p:extLst>
      <p:ext uri="{BB962C8B-B14F-4D97-AF65-F5344CB8AC3E}">
        <p14:creationId xmlns:p14="http://schemas.microsoft.com/office/powerpoint/2010/main" val="31529057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SAY:</a:t>
            </a:r>
          </a:p>
          <a:p>
            <a:r>
              <a:rPr lang="en-US" sz="1200" b="0" kern="1200" dirty="0" smtClean="0">
                <a:solidFill>
                  <a:schemeClr val="tx1"/>
                </a:solidFill>
                <a:effectLst/>
                <a:latin typeface="+mn-lt"/>
                <a:ea typeface="+mn-ea"/>
                <a:cs typeface="+mn-cs"/>
              </a:rPr>
              <a:t>These slides will provide an overview of generating custom reports in NHSN; for full instructions please consult this URL. You will need an authentication certificate to access it. As a reminder, turn off your pop-up blocker when using this site.</a:t>
            </a:r>
            <a:r>
              <a:rPr lang="en-US" b="0" dirty="0" smtClean="0">
                <a:effectLst/>
              </a:rPr>
              <a:t> </a:t>
            </a:r>
            <a:endParaRPr lang="en-US" b="0" dirty="0"/>
          </a:p>
        </p:txBody>
      </p:sp>
      <p:sp>
        <p:nvSpPr>
          <p:cNvPr id="4" name="Slide Number Placeholder 3"/>
          <p:cNvSpPr>
            <a:spLocks noGrp="1"/>
          </p:cNvSpPr>
          <p:nvPr>
            <p:ph type="sldNum" sz="quarter" idx="10"/>
          </p:nvPr>
        </p:nvSpPr>
        <p:spPr/>
        <p:txBody>
          <a:bodyPr/>
          <a:lstStyle/>
          <a:p>
            <a:fld id="{E7244432-B47F-4822-B69A-7D4AF8D862A8}" type="slidenum">
              <a:rPr lang="en-US" smtClean="0"/>
              <a:pPr/>
              <a:t>15</a:t>
            </a:fld>
            <a:endParaRPr lang="en-US" dirty="0"/>
          </a:p>
        </p:txBody>
      </p:sp>
    </p:spTree>
    <p:extLst>
      <p:ext uri="{BB962C8B-B14F-4D97-AF65-F5344CB8AC3E}">
        <p14:creationId xmlns:p14="http://schemas.microsoft.com/office/powerpoint/2010/main" val="12036544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SAY:</a:t>
            </a:r>
          </a:p>
          <a:p>
            <a:r>
              <a:rPr lang="en-US" sz="1200" kern="1200" dirty="0" smtClean="0">
                <a:solidFill>
                  <a:schemeClr val="tx1"/>
                </a:solidFill>
                <a:effectLst/>
                <a:latin typeface="+mn-lt"/>
                <a:ea typeface="+mn-ea"/>
                <a:cs typeface="+mn-cs"/>
              </a:rPr>
              <a:t>From the NHSN landing page, select the component “Patient Safety” from the drop-down menu.</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7244432-B47F-4822-B69A-7D4AF8D862A8}" type="slidenum">
              <a:rPr lang="en-US" smtClean="0"/>
              <a:pPr/>
              <a:t>16</a:t>
            </a:fld>
            <a:endParaRPr lang="en-US" dirty="0"/>
          </a:p>
        </p:txBody>
      </p:sp>
    </p:spTree>
    <p:extLst>
      <p:ext uri="{BB962C8B-B14F-4D97-AF65-F5344CB8AC3E}">
        <p14:creationId xmlns:p14="http://schemas.microsoft.com/office/powerpoint/2010/main" val="8861638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SAY:</a:t>
            </a:r>
          </a:p>
          <a:p>
            <a:r>
              <a:rPr lang="en-US" sz="1200" b="0" kern="1200" dirty="0" smtClean="0">
                <a:solidFill>
                  <a:schemeClr val="tx1"/>
                </a:solidFill>
                <a:effectLst/>
                <a:latin typeface="+mn-lt"/>
                <a:ea typeface="+mn-ea"/>
                <a:cs typeface="+mn-cs"/>
              </a:rPr>
              <a:t>To generate a dataset, click on these options.</a:t>
            </a:r>
            <a:r>
              <a:rPr lang="en-US" b="0" dirty="0" smtClean="0">
                <a:effectLst/>
              </a:rPr>
              <a:t> </a:t>
            </a:r>
            <a:endParaRPr lang="en-US" b="0" dirty="0"/>
          </a:p>
        </p:txBody>
      </p:sp>
      <p:sp>
        <p:nvSpPr>
          <p:cNvPr id="4" name="Slide Number Placeholder 3"/>
          <p:cNvSpPr>
            <a:spLocks noGrp="1"/>
          </p:cNvSpPr>
          <p:nvPr>
            <p:ph type="sldNum" sz="quarter" idx="10"/>
          </p:nvPr>
        </p:nvSpPr>
        <p:spPr/>
        <p:txBody>
          <a:bodyPr/>
          <a:lstStyle/>
          <a:p>
            <a:fld id="{E7244432-B47F-4822-B69A-7D4AF8D862A8}" type="slidenum">
              <a:rPr lang="en-US" smtClean="0"/>
              <a:pPr/>
              <a:t>17</a:t>
            </a:fld>
            <a:endParaRPr lang="en-US" dirty="0"/>
          </a:p>
        </p:txBody>
      </p:sp>
    </p:spTree>
    <p:extLst>
      <p:ext uri="{BB962C8B-B14F-4D97-AF65-F5344CB8AC3E}">
        <p14:creationId xmlns:p14="http://schemas.microsoft.com/office/powerpoint/2010/main" val="1598924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SAY:</a:t>
            </a:r>
          </a:p>
          <a:p>
            <a:r>
              <a:rPr lang="en-US" sz="1200" kern="1200" dirty="0" smtClean="0">
                <a:solidFill>
                  <a:schemeClr val="tx1"/>
                </a:solidFill>
                <a:effectLst/>
                <a:latin typeface="+mn-lt"/>
                <a:ea typeface="+mn-ea"/>
                <a:cs typeface="+mn-cs"/>
              </a:rPr>
              <a:t>Here is how to export your analysis.</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E7244432-B47F-4822-B69A-7D4AF8D862A8}" type="slidenum">
              <a:rPr lang="en-US" smtClean="0"/>
              <a:pPr/>
              <a:t>18</a:t>
            </a:fld>
            <a:endParaRPr lang="en-US" dirty="0"/>
          </a:p>
        </p:txBody>
      </p:sp>
    </p:spTree>
    <p:extLst>
      <p:ext uri="{BB962C8B-B14F-4D97-AF65-F5344CB8AC3E}">
        <p14:creationId xmlns:p14="http://schemas.microsoft.com/office/powerpoint/2010/main" val="15254617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SAY:</a:t>
            </a:r>
          </a:p>
          <a:p>
            <a:r>
              <a:rPr lang="en-US" sz="1200" kern="1200" dirty="0" smtClean="0">
                <a:solidFill>
                  <a:schemeClr val="tx1"/>
                </a:solidFill>
                <a:effectLst/>
                <a:latin typeface="+mn-lt"/>
                <a:ea typeface="+mn-ea"/>
                <a:cs typeface="+mn-cs"/>
              </a:rPr>
              <a:t>Select Frequency Table from the Output Options.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7244432-B47F-4822-B69A-7D4AF8D862A8}" type="slidenum">
              <a:rPr lang="en-US" smtClean="0"/>
              <a:pPr/>
              <a:t>19</a:t>
            </a:fld>
            <a:endParaRPr lang="en-US" dirty="0"/>
          </a:p>
        </p:txBody>
      </p:sp>
    </p:spTree>
    <p:extLst>
      <p:ext uri="{BB962C8B-B14F-4D97-AF65-F5344CB8AC3E}">
        <p14:creationId xmlns:p14="http://schemas.microsoft.com/office/powerpoint/2010/main" val="23475429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SAY:</a:t>
            </a:r>
          </a:p>
          <a:p>
            <a:r>
              <a:rPr lang="en-US" sz="1200" kern="1200" dirty="0" smtClean="0">
                <a:solidFill>
                  <a:schemeClr val="tx1"/>
                </a:solidFill>
                <a:effectLst/>
                <a:latin typeface="+mn-lt"/>
                <a:ea typeface="+mn-ea"/>
                <a:cs typeface="+mn-cs"/>
              </a:rPr>
              <a:t>Specifically, consider how your team may use results from your safety culture assessment during a safety culture debriefing to meaningfully inform efforts to improve care and to understand how your team may want to use infection rate data.</a:t>
            </a:r>
          </a:p>
          <a:p>
            <a:r>
              <a:rPr lang="en-US" sz="1200" kern="1200" dirty="0" smtClean="0">
                <a:solidFill>
                  <a:schemeClr val="tx1"/>
                </a:solidFill>
                <a:effectLst/>
                <a:latin typeface="+mn-lt"/>
                <a:ea typeface="+mn-ea"/>
                <a:cs typeface="+mn-cs"/>
              </a:rPr>
              <a:t>This first section discusses how to share the results of your team’s safety culture survey using the Culture Check-Up Tool.</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E7244432-B47F-4822-B69A-7D4AF8D862A8}" type="slidenum">
              <a:rPr lang="en-US" smtClean="0"/>
              <a:pPr/>
              <a:t>2</a:t>
            </a:fld>
            <a:endParaRPr lang="en-US" dirty="0"/>
          </a:p>
        </p:txBody>
      </p:sp>
    </p:spTree>
    <p:extLst>
      <p:ext uri="{BB962C8B-B14F-4D97-AF65-F5344CB8AC3E}">
        <p14:creationId xmlns:p14="http://schemas.microsoft.com/office/powerpoint/2010/main" val="11018719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SAY:</a:t>
            </a:r>
            <a:endParaRPr lang="en-US" sz="1200" b="0" kern="1200" dirty="0" smtClean="0">
              <a:solidFill>
                <a:schemeClr val="tx1"/>
              </a:solidFill>
              <a:effectLst/>
              <a:latin typeface="+mn-lt"/>
              <a:ea typeface="+mn-ea"/>
              <a:cs typeface="+mn-cs"/>
            </a:endParaRPr>
          </a:p>
          <a:p>
            <a:r>
              <a:rPr lang="en-US" sz="1200" b="0" kern="1200" dirty="0" smtClean="0">
                <a:solidFill>
                  <a:schemeClr val="tx1"/>
                </a:solidFill>
                <a:effectLst/>
                <a:latin typeface="+mn-lt"/>
                <a:ea typeface="+mn-ea"/>
                <a:cs typeface="+mn-cs"/>
              </a:rPr>
              <a:t>This is the resulting frequency table. The next slide will describe how to show data based on procedure date instead of event date.</a:t>
            </a:r>
            <a:r>
              <a:rPr lang="en-US" b="0" dirty="0" smtClean="0">
                <a:effectLst/>
              </a:rPr>
              <a:t> </a:t>
            </a:r>
            <a:endParaRPr lang="en-US" b="0" dirty="0"/>
          </a:p>
        </p:txBody>
      </p:sp>
      <p:sp>
        <p:nvSpPr>
          <p:cNvPr id="4" name="Slide Number Placeholder 3"/>
          <p:cNvSpPr>
            <a:spLocks noGrp="1"/>
          </p:cNvSpPr>
          <p:nvPr>
            <p:ph type="sldNum" sz="quarter" idx="10"/>
          </p:nvPr>
        </p:nvSpPr>
        <p:spPr/>
        <p:txBody>
          <a:bodyPr/>
          <a:lstStyle/>
          <a:p>
            <a:fld id="{E7244432-B47F-4822-B69A-7D4AF8D862A8}" type="slidenum">
              <a:rPr lang="en-US" smtClean="0"/>
              <a:pPr/>
              <a:t>20</a:t>
            </a:fld>
            <a:endParaRPr lang="en-US" dirty="0"/>
          </a:p>
        </p:txBody>
      </p:sp>
    </p:spTree>
    <p:extLst>
      <p:ext uri="{BB962C8B-B14F-4D97-AF65-F5344CB8AC3E}">
        <p14:creationId xmlns:p14="http://schemas.microsoft.com/office/powerpoint/2010/main" val="9867212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SAY:</a:t>
            </a:r>
          </a:p>
          <a:p>
            <a:r>
              <a:rPr lang="en-US" sz="1200" kern="1200" dirty="0" smtClean="0">
                <a:solidFill>
                  <a:schemeClr val="tx1"/>
                </a:solidFill>
                <a:effectLst/>
                <a:latin typeface="+mn-lt"/>
                <a:ea typeface="+mn-ea"/>
                <a:cs typeface="+mn-cs"/>
              </a:rPr>
              <a:t>If you would like to change your frequency table to, for example, show procedure date rather than event date, select “Modify.”</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7244432-B47F-4822-B69A-7D4AF8D862A8}" type="slidenum">
              <a:rPr lang="en-US" smtClean="0"/>
              <a:pPr/>
              <a:t>21</a:t>
            </a:fld>
            <a:endParaRPr lang="en-US" dirty="0"/>
          </a:p>
        </p:txBody>
      </p:sp>
    </p:spTree>
    <p:extLst>
      <p:ext uri="{BB962C8B-B14F-4D97-AF65-F5344CB8AC3E}">
        <p14:creationId xmlns:p14="http://schemas.microsoft.com/office/powerpoint/2010/main" val="31443413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SAY:</a:t>
            </a:r>
          </a:p>
          <a:p>
            <a:r>
              <a:rPr lang="en-US" sz="1200" b="0" kern="1200" dirty="0" smtClean="0">
                <a:solidFill>
                  <a:schemeClr val="tx1"/>
                </a:solidFill>
                <a:effectLst/>
                <a:latin typeface="+mn-lt"/>
                <a:ea typeface="+mn-ea"/>
                <a:cs typeface="+mn-cs"/>
              </a:rPr>
              <a:t>These are the options for modifying your frequency table: you may change the name, title, format, time period, et cetera.</a:t>
            </a:r>
            <a:r>
              <a:rPr lang="en-US" b="0" dirty="0" smtClean="0">
                <a:effectLst/>
              </a:rPr>
              <a:t> </a:t>
            </a:r>
            <a:endParaRPr lang="en-US" b="0" dirty="0"/>
          </a:p>
        </p:txBody>
      </p:sp>
      <p:sp>
        <p:nvSpPr>
          <p:cNvPr id="4" name="Slide Number Placeholder 3"/>
          <p:cNvSpPr>
            <a:spLocks noGrp="1"/>
          </p:cNvSpPr>
          <p:nvPr>
            <p:ph type="sldNum" sz="quarter" idx="10"/>
          </p:nvPr>
        </p:nvSpPr>
        <p:spPr/>
        <p:txBody>
          <a:bodyPr/>
          <a:lstStyle/>
          <a:p>
            <a:fld id="{E7244432-B47F-4822-B69A-7D4AF8D862A8}" type="slidenum">
              <a:rPr lang="en-US" smtClean="0"/>
              <a:pPr/>
              <a:t>22</a:t>
            </a:fld>
            <a:endParaRPr lang="en-US" dirty="0"/>
          </a:p>
        </p:txBody>
      </p:sp>
    </p:spTree>
    <p:extLst>
      <p:ext uri="{BB962C8B-B14F-4D97-AF65-F5344CB8AC3E}">
        <p14:creationId xmlns:p14="http://schemas.microsoft.com/office/powerpoint/2010/main" val="7115646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SAY:</a:t>
            </a:r>
          </a:p>
          <a:p>
            <a:r>
              <a:rPr lang="en-US" sz="1200" b="0" kern="1200" dirty="0" smtClean="0">
                <a:solidFill>
                  <a:schemeClr val="tx1"/>
                </a:solidFill>
                <a:effectLst/>
                <a:latin typeface="+mn-lt"/>
                <a:ea typeface="+mn-ea"/>
                <a:cs typeface="+mn-cs"/>
              </a:rPr>
              <a:t>This is the result of modifying your frequency table.</a:t>
            </a:r>
            <a:r>
              <a:rPr lang="en-US" b="0" dirty="0" smtClean="0">
                <a:effectLst/>
              </a:rPr>
              <a:t> </a:t>
            </a:r>
            <a:endParaRPr lang="en-US" b="0" dirty="0"/>
          </a:p>
        </p:txBody>
      </p:sp>
      <p:sp>
        <p:nvSpPr>
          <p:cNvPr id="4" name="Slide Number Placeholder 3"/>
          <p:cNvSpPr>
            <a:spLocks noGrp="1"/>
          </p:cNvSpPr>
          <p:nvPr>
            <p:ph type="sldNum" sz="quarter" idx="10"/>
          </p:nvPr>
        </p:nvSpPr>
        <p:spPr/>
        <p:txBody>
          <a:bodyPr/>
          <a:lstStyle/>
          <a:p>
            <a:fld id="{E7244432-B47F-4822-B69A-7D4AF8D862A8}" type="slidenum">
              <a:rPr lang="en-US" smtClean="0"/>
              <a:pPr/>
              <a:t>23</a:t>
            </a:fld>
            <a:endParaRPr lang="en-US" dirty="0"/>
          </a:p>
        </p:txBody>
      </p:sp>
    </p:spTree>
    <p:extLst>
      <p:ext uri="{BB962C8B-B14F-4D97-AF65-F5344CB8AC3E}">
        <p14:creationId xmlns:p14="http://schemas.microsoft.com/office/powerpoint/2010/main" val="39359681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SAY:</a:t>
            </a:r>
          </a:p>
          <a:p>
            <a:r>
              <a:rPr lang="en-US" sz="1200" b="0" kern="1200" dirty="0" smtClean="0">
                <a:solidFill>
                  <a:schemeClr val="tx1"/>
                </a:solidFill>
                <a:effectLst/>
                <a:latin typeface="+mn-lt"/>
                <a:ea typeface="+mn-ea"/>
                <a:cs typeface="+mn-cs"/>
              </a:rPr>
              <a:t>You may also use the NHSN Web site to create graphs of rates and device utilization over time by selecting the “Run Chart – SSI Data by Procedure and Risk Index” option.</a:t>
            </a:r>
            <a:r>
              <a:rPr lang="en-US" b="0" dirty="0" smtClean="0">
                <a:effectLst/>
              </a:rPr>
              <a:t> </a:t>
            </a:r>
            <a:endParaRPr lang="en-US" b="0" dirty="0"/>
          </a:p>
        </p:txBody>
      </p:sp>
      <p:sp>
        <p:nvSpPr>
          <p:cNvPr id="4" name="Slide Number Placeholder 3"/>
          <p:cNvSpPr>
            <a:spLocks noGrp="1"/>
          </p:cNvSpPr>
          <p:nvPr>
            <p:ph type="sldNum" sz="quarter" idx="10"/>
          </p:nvPr>
        </p:nvSpPr>
        <p:spPr/>
        <p:txBody>
          <a:bodyPr/>
          <a:lstStyle/>
          <a:p>
            <a:fld id="{E7244432-B47F-4822-B69A-7D4AF8D862A8}" type="slidenum">
              <a:rPr lang="en-US" smtClean="0"/>
              <a:pPr/>
              <a:t>24</a:t>
            </a:fld>
            <a:endParaRPr lang="en-US" dirty="0"/>
          </a:p>
        </p:txBody>
      </p:sp>
    </p:spTree>
    <p:extLst>
      <p:ext uri="{BB962C8B-B14F-4D97-AF65-F5344CB8AC3E}">
        <p14:creationId xmlns:p14="http://schemas.microsoft.com/office/powerpoint/2010/main" val="9888230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SAY:</a:t>
            </a:r>
          </a:p>
          <a:p>
            <a:r>
              <a:rPr lang="en-US" sz="1200" b="0" kern="1200" dirty="0" smtClean="0">
                <a:solidFill>
                  <a:schemeClr val="tx1"/>
                </a:solidFill>
                <a:effectLst/>
                <a:latin typeface="+mn-lt"/>
                <a:ea typeface="+mn-ea"/>
                <a:cs typeface="+mn-cs"/>
              </a:rPr>
              <a:t>This is the result of the “Run Chart – SSI Data by Procedure and Risk Index” option.</a:t>
            </a:r>
            <a:r>
              <a:rPr lang="en-US" b="0" dirty="0" smtClean="0">
                <a:effectLst/>
              </a:rPr>
              <a:t> </a:t>
            </a:r>
            <a:endParaRPr lang="en-US" b="0" dirty="0" smtClean="0"/>
          </a:p>
        </p:txBody>
      </p:sp>
      <p:sp>
        <p:nvSpPr>
          <p:cNvPr id="4" name="Slide Number Placeholder 3"/>
          <p:cNvSpPr>
            <a:spLocks noGrp="1"/>
          </p:cNvSpPr>
          <p:nvPr>
            <p:ph type="sldNum" sz="quarter" idx="10"/>
          </p:nvPr>
        </p:nvSpPr>
        <p:spPr/>
        <p:txBody>
          <a:bodyPr/>
          <a:lstStyle/>
          <a:p>
            <a:fld id="{E7244432-B47F-4822-B69A-7D4AF8D862A8}" type="slidenum">
              <a:rPr lang="en-US" smtClean="0"/>
              <a:pPr/>
              <a:t>25</a:t>
            </a:fld>
            <a:endParaRPr lang="en-US" dirty="0"/>
          </a:p>
        </p:txBody>
      </p:sp>
    </p:spTree>
    <p:extLst>
      <p:ext uri="{BB962C8B-B14F-4D97-AF65-F5344CB8AC3E}">
        <p14:creationId xmlns:p14="http://schemas.microsoft.com/office/powerpoint/2010/main" val="162452710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SAY:</a:t>
            </a:r>
          </a:p>
          <a:p>
            <a:r>
              <a:rPr lang="en-US" sz="1200" kern="1200" dirty="0" smtClean="0">
                <a:solidFill>
                  <a:schemeClr val="tx1"/>
                </a:solidFill>
                <a:effectLst/>
                <a:latin typeface="+mn-lt"/>
                <a:ea typeface="+mn-ea"/>
                <a:cs typeface="+mn-cs"/>
              </a:rPr>
              <a:t>Use the NHSN Web site to create charts showing SSI data for individual surgeons by selecting the “Run Chart – SSI Data by Surgeon, Procedure…” option.</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E7244432-B47F-4822-B69A-7D4AF8D862A8}" type="slidenum">
              <a:rPr lang="en-US" smtClean="0"/>
              <a:pPr/>
              <a:t>26</a:t>
            </a:fld>
            <a:endParaRPr lang="en-US" dirty="0"/>
          </a:p>
        </p:txBody>
      </p:sp>
    </p:spTree>
    <p:extLst>
      <p:ext uri="{BB962C8B-B14F-4D97-AF65-F5344CB8AC3E}">
        <p14:creationId xmlns:p14="http://schemas.microsoft.com/office/powerpoint/2010/main" val="23369521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SAY:</a:t>
            </a:r>
          </a:p>
          <a:p>
            <a:r>
              <a:rPr lang="en-US" sz="1200" kern="1200" dirty="0" smtClean="0">
                <a:solidFill>
                  <a:schemeClr val="tx1"/>
                </a:solidFill>
                <a:effectLst/>
                <a:latin typeface="+mn-lt"/>
                <a:ea typeface="+mn-ea"/>
                <a:cs typeface="+mn-cs"/>
              </a:rPr>
              <a:t>Explore what NHSN offers.</a:t>
            </a:r>
          </a:p>
          <a:p>
            <a:r>
              <a:rPr lang="en-US" sz="1200" kern="1200" dirty="0" smtClean="0">
                <a:solidFill>
                  <a:schemeClr val="tx1"/>
                </a:solidFill>
                <a:effectLst/>
                <a:latin typeface="+mn-lt"/>
                <a:ea typeface="+mn-ea"/>
                <a:cs typeface="+mn-cs"/>
              </a:rPr>
              <a:t>By providing timely data reports, motivate your team to improve their SSI rates.</a:t>
            </a:r>
          </a:p>
          <a:p>
            <a:r>
              <a:rPr lang="en-US" sz="1200" kern="1200" dirty="0" smtClean="0">
                <a:solidFill>
                  <a:schemeClr val="tx1"/>
                </a:solidFill>
                <a:effectLst/>
                <a:latin typeface="+mn-lt"/>
                <a:ea typeface="+mn-ea"/>
                <a:cs typeface="+mn-cs"/>
              </a:rPr>
              <a:t>Investigate the training resources available at this URL</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E7244432-B47F-4822-B69A-7D4AF8D862A8}" type="slidenum">
              <a:rPr lang="en-US" smtClean="0"/>
              <a:pPr/>
              <a:t>27</a:t>
            </a:fld>
            <a:endParaRPr lang="en-US" dirty="0"/>
          </a:p>
        </p:txBody>
      </p:sp>
    </p:spTree>
    <p:extLst>
      <p:ext uri="{BB962C8B-B14F-4D97-AF65-F5344CB8AC3E}">
        <p14:creationId xmlns:p14="http://schemas.microsoft.com/office/powerpoint/2010/main" val="79380975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SAY:</a:t>
            </a:r>
          </a:p>
          <a:p>
            <a:r>
              <a:rPr lang="en-US" sz="1200" b="0" kern="1200" dirty="0" smtClean="0">
                <a:solidFill>
                  <a:schemeClr val="tx1"/>
                </a:solidFill>
                <a:effectLst/>
                <a:latin typeface="+mn-lt"/>
                <a:ea typeface="+mn-ea"/>
                <a:cs typeface="+mn-cs"/>
              </a:rPr>
              <a:t>These slides will provide an overview of generating custom reports in NSQIP; for full instructions please consult this URL. Here is the URL to the NSQIP site. You will need an authentication certificate to access it. As a reminder, turn off your pop-up blocker when using this site.</a:t>
            </a:r>
            <a:r>
              <a:rPr lang="en-US" b="0" dirty="0" smtClean="0">
                <a:effectLst/>
              </a:rPr>
              <a:t> </a:t>
            </a:r>
            <a:endParaRPr lang="en-US" b="0" dirty="0"/>
          </a:p>
        </p:txBody>
      </p:sp>
      <p:sp>
        <p:nvSpPr>
          <p:cNvPr id="4" name="Slide Number Placeholder 3"/>
          <p:cNvSpPr>
            <a:spLocks noGrp="1"/>
          </p:cNvSpPr>
          <p:nvPr>
            <p:ph type="sldNum" sz="quarter" idx="10"/>
          </p:nvPr>
        </p:nvSpPr>
        <p:spPr/>
        <p:txBody>
          <a:bodyPr/>
          <a:lstStyle/>
          <a:p>
            <a:fld id="{E7244432-B47F-4822-B69A-7D4AF8D862A8}" type="slidenum">
              <a:rPr lang="en-US" smtClean="0"/>
              <a:pPr/>
              <a:t>28</a:t>
            </a:fld>
            <a:endParaRPr lang="en-US" dirty="0"/>
          </a:p>
        </p:txBody>
      </p:sp>
    </p:spTree>
    <p:extLst>
      <p:ext uri="{BB962C8B-B14F-4D97-AF65-F5344CB8AC3E}">
        <p14:creationId xmlns:p14="http://schemas.microsoft.com/office/powerpoint/2010/main" val="120365447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SAY:</a:t>
            </a:r>
          </a:p>
          <a:p>
            <a:r>
              <a:rPr lang="en-US" sz="1200" b="0" kern="1200" dirty="0" smtClean="0">
                <a:solidFill>
                  <a:schemeClr val="tx1"/>
                </a:solidFill>
                <a:effectLst/>
                <a:latin typeface="+mn-lt"/>
                <a:ea typeface="+mn-ea"/>
                <a:cs typeface="+mn-cs"/>
              </a:rPr>
              <a:t>From the NSQIP main page, click on “Online Data Reports.”</a:t>
            </a:r>
            <a:r>
              <a:rPr lang="en-US" b="0" dirty="0" smtClean="0">
                <a:effectLst/>
              </a:rPr>
              <a:t> </a:t>
            </a:r>
            <a:endParaRPr lang="en-US" b="0" dirty="0"/>
          </a:p>
        </p:txBody>
      </p:sp>
      <p:sp>
        <p:nvSpPr>
          <p:cNvPr id="4" name="Slide Number Placeholder 3"/>
          <p:cNvSpPr>
            <a:spLocks noGrp="1"/>
          </p:cNvSpPr>
          <p:nvPr>
            <p:ph type="sldNum" sz="quarter" idx="10"/>
          </p:nvPr>
        </p:nvSpPr>
        <p:spPr/>
        <p:txBody>
          <a:bodyPr/>
          <a:lstStyle/>
          <a:p>
            <a:fld id="{E7244432-B47F-4822-B69A-7D4AF8D862A8}" type="slidenum">
              <a:rPr lang="en-US" smtClean="0"/>
              <a:pPr/>
              <a:t>29</a:t>
            </a:fld>
            <a:endParaRPr lang="en-US" dirty="0"/>
          </a:p>
        </p:txBody>
      </p:sp>
    </p:spTree>
    <p:extLst>
      <p:ext uri="{BB962C8B-B14F-4D97-AF65-F5344CB8AC3E}">
        <p14:creationId xmlns:p14="http://schemas.microsoft.com/office/powerpoint/2010/main" val="38588886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SAY:</a:t>
            </a:r>
          </a:p>
          <a:p>
            <a:r>
              <a:rPr lang="en-US" sz="1200" kern="1200" dirty="0" smtClean="0">
                <a:solidFill>
                  <a:schemeClr val="tx1"/>
                </a:solidFill>
                <a:effectLst/>
                <a:latin typeface="+mn-lt"/>
                <a:ea typeface="+mn-ea"/>
                <a:cs typeface="+mn-cs"/>
              </a:rPr>
              <a:t>Using your safety culture survey results means debriefing them with your work area team members and leaders.</a:t>
            </a:r>
          </a:p>
          <a:p>
            <a:r>
              <a:rPr lang="en-US" sz="1200" kern="1200" dirty="0" smtClean="0">
                <a:solidFill>
                  <a:schemeClr val="tx1"/>
                </a:solidFill>
                <a:effectLst/>
                <a:latin typeface="+mn-lt"/>
                <a:ea typeface="+mn-ea"/>
                <a:cs typeface="+mn-cs"/>
              </a:rPr>
              <a:t>Debriefing is a process. It refers to having a semi-structured conversation (or series of conversations) among frontline clinicians and staff that is usually led by a designated facilitator.</a:t>
            </a:r>
          </a:p>
          <a:p>
            <a:r>
              <a:rPr lang="en-US" sz="1200" kern="1200" dirty="0" smtClean="0">
                <a:solidFill>
                  <a:schemeClr val="tx1"/>
                </a:solidFill>
                <a:effectLst/>
                <a:latin typeface="+mn-lt"/>
                <a:ea typeface="+mn-ea"/>
                <a:cs typeface="+mn-cs"/>
              </a:rPr>
              <a:t>The goal of debriefing your safety culture survey results is to encourage open communication, transparency, and interactive discussion about the survey results across all levels of your work area and between disciplines.</a:t>
            </a:r>
          </a:p>
          <a:p>
            <a:r>
              <a:rPr lang="en-US" sz="1200" kern="1200" dirty="0" smtClean="0">
                <a:solidFill>
                  <a:schemeClr val="tx1"/>
                </a:solidFill>
                <a:effectLst/>
                <a:latin typeface="+mn-lt"/>
                <a:ea typeface="+mn-ea"/>
                <a:cs typeface="+mn-cs"/>
              </a:rPr>
              <a:t>Debriefing is really about using your safety culture data as a starting point to engage clinicians and staff in generating and implementing their ideas about how to create an effective safety culture in their work area.</a:t>
            </a:r>
          </a:p>
          <a:p>
            <a:r>
              <a:rPr lang="en-US" sz="1200" kern="1200" dirty="0" smtClean="0">
                <a:solidFill>
                  <a:schemeClr val="tx1"/>
                </a:solidFill>
                <a:effectLst/>
                <a:latin typeface="+mn-lt"/>
                <a:ea typeface="+mn-ea"/>
                <a:cs typeface="+mn-cs"/>
              </a:rPr>
              <a:t>Debriefing encourages ownership that facilitates change management.</a:t>
            </a:r>
            <a:r>
              <a:rPr lang="en-US" dirty="0" smtClean="0">
                <a:effectLst/>
              </a:rPr>
              <a:t> </a:t>
            </a:r>
            <a:endParaRPr lang="en-US" sz="1200" b="0" i="1" kern="1200" dirty="0" smtClean="0">
              <a:solidFill>
                <a:srgbClr val="FF0000"/>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7244432-B47F-4822-B69A-7D4AF8D862A8}" type="slidenum">
              <a:rPr lang="en-US" smtClean="0"/>
              <a:pPr/>
              <a:t>3</a:t>
            </a:fld>
            <a:endParaRPr lang="en-US" dirty="0"/>
          </a:p>
        </p:txBody>
      </p:sp>
    </p:spTree>
    <p:extLst>
      <p:ext uri="{BB962C8B-B14F-4D97-AF65-F5344CB8AC3E}">
        <p14:creationId xmlns:p14="http://schemas.microsoft.com/office/powerpoint/2010/main" val="154200654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SAY:</a:t>
            </a:r>
          </a:p>
          <a:p>
            <a:r>
              <a:rPr lang="en-US" dirty="0" smtClean="0"/>
              <a:t>Scroll down to</a:t>
            </a:r>
            <a:r>
              <a:rPr lang="en-US" baseline="0" dirty="0" smtClean="0"/>
              <a:t> find and click on the “Measures” button.</a:t>
            </a:r>
            <a:endParaRPr lang="en-US" dirty="0"/>
          </a:p>
        </p:txBody>
      </p:sp>
      <p:sp>
        <p:nvSpPr>
          <p:cNvPr id="4" name="Slide Number Placeholder 3"/>
          <p:cNvSpPr>
            <a:spLocks noGrp="1"/>
          </p:cNvSpPr>
          <p:nvPr>
            <p:ph type="sldNum" sz="quarter" idx="10"/>
          </p:nvPr>
        </p:nvSpPr>
        <p:spPr/>
        <p:txBody>
          <a:bodyPr/>
          <a:lstStyle/>
          <a:p>
            <a:fld id="{E7244432-B47F-4822-B69A-7D4AF8D862A8}" type="slidenum">
              <a:rPr lang="en-US" smtClean="0"/>
              <a:pPr/>
              <a:t>30</a:t>
            </a:fld>
            <a:endParaRPr lang="en-US" dirty="0"/>
          </a:p>
        </p:txBody>
      </p:sp>
    </p:spTree>
    <p:extLst>
      <p:ext uri="{BB962C8B-B14F-4D97-AF65-F5344CB8AC3E}">
        <p14:creationId xmlns:p14="http://schemas.microsoft.com/office/powerpoint/2010/main" val="192967879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SAY:</a:t>
            </a:r>
          </a:p>
          <a:p>
            <a:r>
              <a:rPr lang="en-US" dirty="0" smtClean="0"/>
              <a:t>Make selections</a:t>
            </a:r>
            <a:r>
              <a:rPr lang="en-US" baseline="0" dirty="0" smtClean="0"/>
              <a:t> to generate your Bar Chart.</a:t>
            </a:r>
            <a:endParaRPr lang="en-US" dirty="0"/>
          </a:p>
        </p:txBody>
      </p:sp>
      <p:sp>
        <p:nvSpPr>
          <p:cNvPr id="4" name="Slide Number Placeholder 3"/>
          <p:cNvSpPr>
            <a:spLocks noGrp="1"/>
          </p:cNvSpPr>
          <p:nvPr>
            <p:ph type="sldNum" sz="quarter" idx="10"/>
          </p:nvPr>
        </p:nvSpPr>
        <p:spPr/>
        <p:txBody>
          <a:bodyPr/>
          <a:lstStyle/>
          <a:p>
            <a:fld id="{E7244432-B47F-4822-B69A-7D4AF8D862A8}" type="slidenum">
              <a:rPr lang="en-US" smtClean="0"/>
              <a:pPr/>
              <a:t>31</a:t>
            </a:fld>
            <a:endParaRPr lang="en-US" dirty="0"/>
          </a:p>
        </p:txBody>
      </p:sp>
    </p:spTree>
    <p:extLst>
      <p:ext uri="{BB962C8B-B14F-4D97-AF65-F5344CB8AC3E}">
        <p14:creationId xmlns:p14="http://schemas.microsoft.com/office/powerpoint/2010/main" val="232572184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SAY:</a:t>
            </a:r>
          </a:p>
          <a:p>
            <a:r>
              <a:rPr lang="en-US" dirty="0" smtClean="0"/>
              <a:t>Your Results</a:t>
            </a:r>
            <a:r>
              <a:rPr lang="en-US" baseline="0" dirty="0" smtClean="0"/>
              <a:t> Bar chart will include a table with numerator and denominator data.</a:t>
            </a:r>
            <a:endParaRPr lang="en-US" dirty="0"/>
          </a:p>
        </p:txBody>
      </p:sp>
      <p:sp>
        <p:nvSpPr>
          <p:cNvPr id="4" name="Slide Number Placeholder 3"/>
          <p:cNvSpPr>
            <a:spLocks noGrp="1"/>
          </p:cNvSpPr>
          <p:nvPr>
            <p:ph type="sldNum" sz="quarter" idx="10"/>
          </p:nvPr>
        </p:nvSpPr>
        <p:spPr/>
        <p:txBody>
          <a:bodyPr/>
          <a:lstStyle/>
          <a:p>
            <a:fld id="{E7244432-B47F-4822-B69A-7D4AF8D862A8}" type="slidenum">
              <a:rPr lang="en-US" smtClean="0"/>
              <a:pPr/>
              <a:t>32</a:t>
            </a:fld>
            <a:endParaRPr lang="en-US" dirty="0"/>
          </a:p>
        </p:txBody>
      </p:sp>
    </p:spTree>
    <p:extLst>
      <p:ext uri="{BB962C8B-B14F-4D97-AF65-F5344CB8AC3E}">
        <p14:creationId xmlns:p14="http://schemas.microsoft.com/office/powerpoint/2010/main" val="269751516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SAY:</a:t>
            </a:r>
          </a:p>
          <a:p>
            <a:r>
              <a:rPr lang="en-US" dirty="0" smtClean="0"/>
              <a:t>The NSQIP site can also be used to generate</a:t>
            </a:r>
            <a:r>
              <a:rPr lang="en-US" baseline="0" dirty="0" smtClean="0"/>
              <a:t> SSI Line Charts. Make selections to set the parameters of your Line Chart.</a:t>
            </a:r>
            <a:endParaRPr lang="en-US" dirty="0"/>
          </a:p>
        </p:txBody>
      </p:sp>
      <p:sp>
        <p:nvSpPr>
          <p:cNvPr id="4" name="Slide Number Placeholder 3"/>
          <p:cNvSpPr>
            <a:spLocks noGrp="1"/>
          </p:cNvSpPr>
          <p:nvPr>
            <p:ph type="sldNum" sz="quarter" idx="10"/>
          </p:nvPr>
        </p:nvSpPr>
        <p:spPr/>
        <p:txBody>
          <a:bodyPr/>
          <a:lstStyle/>
          <a:p>
            <a:fld id="{E7244432-B47F-4822-B69A-7D4AF8D862A8}" type="slidenum">
              <a:rPr lang="en-US" smtClean="0"/>
              <a:pPr/>
              <a:t>33</a:t>
            </a:fld>
            <a:endParaRPr lang="en-US" dirty="0"/>
          </a:p>
        </p:txBody>
      </p:sp>
    </p:spTree>
    <p:extLst>
      <p:ext uri="{BB962C8B-B14F-4D97-AF65-F5344CB8AC3E}">
        <p14:creationId xmlns:p14="http://schemas.microsoft.com/office/powerpoint/2010/main" val="120702718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SAY:</a:t>
            </a:r>
          </a:p>
          <a:p>
            <a:r>
              <a:rPr lang="en-US" dirty="0" smtClean="0"/>
              <a:t>Your Line Chart will also include</a:t>
            </a:r>
            <a:r>
              <a:rPr lang="en-US" baseline="0" dirty="0" smtClean="0"/>
              <a:t> a table with numerator and denominator data.</a:t>
            </a:r>
            <a:endParaRPr lang="en-US" dirty="0"/>
          </a:p>
        </p:txBody>
      </p:sp>
      <p:sp>
        <p:nvSpPr>
          <p:cNvPr id="4" name="Slide Number Placeholder 3"/>
          <p:cNvSpPr>
            <a:spLocks noGrp="1"/>
          </p:cNvSpPr>
          <p:nvPr>
            <p:ph type="sldNum" sz="quarter" idx="10"/>
          </p:nvPr>
        </p:nvSpPr>
        <p:spPr/>
        <p:txBody>
          <a:bodyPr/>
          <a:lstStyle/>
          <a:p>
            <a:fld id="{E7244432-B47F-4822-B69A-7D4AF8D862A8}" type="slidenum">
              <a:rPr lang="en-US" smtClean="0"/>
              <a:pPr/>
              <a:t>34</a:t>
            </a:fld>
            <a:endParaRPr lang="en-US" dirty="0"/>
          </a:p>
        </p:txBody>
      </p:sp>
    </p:spTree>
    <p:extLst>
      <p:ext uri="{BB962C8B-B14F-4D97-AF65-F5344CB8AC3E}">
        <p14:creationId xmlns:p14="http://schemas.microsoft.com/office/powerpoint/2010/main" val="25447068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SAY:</a:t>
            </a:r>
          </a:p>
          <a:p>
            <a:r>
              <a:rPr lang="en-US" dirty="0" smtClean="0"/>
              <a:t>Additiona</a:t>
            </a:r>
            <a:r>
              <a:rPr lang="en-US" baseline="0" dirty="0" smtClean="0"/>
              <a:t>l options for Charts include Control Chart, Comparison Chart, and Patient Records.</a:t>
            </a:r>
            <a:endParaRPr lang="en-US" dirty="0"/>
          </a:p>
        </p:txBody>
      </p:sp>
      <p:sp>
        <p:nvSpPr>
          <p:cNvPr id="4" name="Slide Number Placeholder 3"/>
          <p:cNvSpPr>
            <a:spLocks noGrp="1"/>
          </p:cNvSpPr>
          <p:nvPr>
            <p:ph type="sldNum" sz="quarter" idx="10"/>
          </p:nvPr>
        </p:nvSpPr>
        <p:spPr/>
        <p:txBody>
          <a:bodyPr/>
          <a:lstStyle/>
          <a:p>
            <a:fld id="{E7244432-B47F-4822-B69A-7D4AF8D862A8}" type="slidenum">
              <a:rPr lang="en-US" smtClean="0"/>
              <a:pPr/>
              <a:t>35</a:t>
            </a:fld>
            <a:endParaRPr lang="en-US" dirty="0"/>
          </a:p>
        </p:txBody>
      </p:sp>
    </p:spTree>
    <p:extLst>
      <p:ext uri="{BB962C8B-B14F-4D97-AF65-F5344CB8AC3E}">
        <p14:creationId xmlns:p14="http://schemas.microsoft.com/office/powerpoint/2010/main" val="47439946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SAY:</a:t>
            </a:r>
          </a:p>
          <a:p>
            <a:r>
              <a:rPr lang="en-US" sz="1200" kern="1200" dirty="0" smtClean="0">
                <a:solidFill>
                  <a:schemeClr val="tx1"/>
                </a:solidFill>
                <a:effectLst/>
                <a:latin typeface="+mn-lt"/>
                <a:ea typeface="+mn-ea"/>
                <a:cs typeface="+mn-cs"/>
              </a:rPr>
              <a:t>Explore what NSQIP has to offer.  </a:t>
            </a:r>
          </a:p>
          <a:p>
            <a:r>
              <a:rPr lang="en-US" sz="1200" kern="1200" dirty="0" smtClean="0">
                <a:solidFill>
                  <a:schemeClr val="tx1"/>
                </a:solidFill>
                <a:effectLst/>
                <a:latin typeface="+mn-lt"/>
                <a:ea typeface="+mn-ea"/>
                <a:cs typeface="+mn-cs"/>
              </a:rPr>
              <a:t>Try and provide your team with monthly data reports to continue motivating your team to improve SSI rates.</a:t>
            </a:r>
          </a:p>
          <a:p>
            <a:r>
              <a:rPr lang="en-US" sz="1200" kern="1200" dirty="0" smtClean="0">
                <a:solidFill>
                  <a:schemeClr val="tx1"/>
                </a:solidFill>
                <a:effectLst/>
                <a:latin typeface="+mn-lt"/>
                <a:ea typeface="+mn-ea"/>
                <a:cs typeface="+mn-cs"/>
              </a:rPr>
              <a:t>Investigate the training resources available at this URL.</a:t>
            </a:r>
            <a:r>
              <a:rPr lang="en-US" dirty="0" smtClean="0">
                <a:effectLst/>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7244432-B47F-4822-B69A-7D4AF8D862A8}" type="slidenum">
              <a:rPr lang="en-US" smtClean="0"/>
              <a:pPr/>
              <a:t>36</a:t>
            </a:fld>
            <a:endParaRPr lang="en-US" dirty="0"/>
          </a:p>
        </p:txBody>
      </p:sp>
    </p:spTree>
    <p:extLst>
      <p:ext uri="{BB962C8B-B14F-4D97-AF65-F5344CB8AC3E}">
        <p14:creationId xmlns:p14="http://schemas.microsoft.com/office/powerpoint/2010/main" val="3182576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SAY:</a:t>
            </a:r>
          </a:p>
          <a:p>
            <a:r>
              <a:rPr lang="en-US" sz="1200" kern="1200" dirty="0" smtClean="0">
                <a:solidFill>
                  <a:schemeClr val="tx1"/>
                </a:solidFill>
                <a:effectLst/>
                <a:latin typeface="+mn-lt"/>
                <a:ea typeface="+mn-ea"/>
                <a:cs typeface="+mn-cs"/>
              </a:rPr>
              <a:t>HSOPS is the Hospital Survey of Patient Safety Culture.</a:t>
            </a:r>
          </a:p>
          <a:p>
            <a:r>
              <a:rPr lang="en-US" sz="1200" kern="1200" dirty="0" smtClean="0">
                <a:solidFill>
                  <a:schemeClr val="tx1"/>
                </a:solidFill>
                <a:effectLst/>
                <a:latin typeface="+mn-lt"/>
                <a:ea typeface="+mn-ea"/>
                <a:cs typeface="+mn-cs"/>
              </a:rPr>
              <a:t>Debriefing is important because it turns data into information and helps accelerate improvement. It helps address the adaptive work—for example, improving teamwork, communication, and strengthening behavioral norms around new processes—that is critical to making technical changes, such as new care bundles or algorithms, stick. </a:t>
            </a:r>
          </a:p>
          <a:p>
            <a:r>
              <a:rPr lang="en-US" sz="1200" kern="1200" dirty="0" smtClean="0">
                <a:solidFill>
                  <a:schemeClr val="tx1"/>
                </a:solidFill>
                <a:effectLst/>
                <a:latin typeface="+mn-lt"/>
                <a:ea typeface="+mn-ea"/>
                <a:cs typeface="+mn-cs"/>
              </a:rPr>
              <a:t>Studies show that debriefing survey results matters for improvement. For example, a study of Rhode Island intensive care units found that teams that used a semi-structured method, similar to one being discussed today, to debrief their safety culture survey results reduced their infection rates by 10.2 percent. The teams that took a safety culture survey but did not actively utilize their culture data also saw reductions, but they were much smaller. On average, these teams reduced their infection rates by only 2.2 percent.</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E7244432-B47F-4822-B69A-7D4AF8D862A8}" type="slidenum">
              <a:rPr lang="en-US" smtClean="0"/>
              <a:pPr/>
              <a:t>4</a:t>
            </a:fld>
            <a:endParaRPr lang="en-US" dirty="0"/>
          </a:p>
        </p:txBody>
      </p:sp>
    </p:spTree>
    <p:extLst>
      <p:ext uri="{BB962C8B-B14F-4D97-AF65-F5344CB8AC3E}">
        <p14:creationId xmlns:p14="http://schemas.microsoft.com/office/powerpoint/2010/main" val="15495168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SAY:</a:t>
            </a:r>
          </a:p>
          <a:p>
            <a:r>
              <a:rPr lang="en-US" sz="1200" kern="1200" dirty="0" smtClean="0">
                <a:solidFill>
                  <a:schemeClr val="tx1"/>
                </a:solidFill>
                <a:effectLst/>
                <a:latin typeface="+mn-lt"/>
                <a:ea typeface="+mn-ea"/>
                <a:cs typeface="+mn-cs"/>
              </a:rPr>
              <a:t>The CUSP Culture Check-Up Tool is available to help debrief safety culture survey results with all members of your team and leaders. The tool is used during a debriefing session or meeting or over the course of several sessions. It will help to provide focus, identify areas for potential improvement, and guide efforts to brainstorm improvement plans.  </a:t>
            </a:r>
          </a:p>
          <a:p>
            <a:r>
              <a:rPr lang="en-US" sz="1200" kern="1200" dirty="0" smtClean="0">
                <a:solidFill>
                  <a:schemeClr val="tx1"/>
                </a:solidFill>
                <a:effectLst/>
                <a:latin typeface="+mn-lt"/>
                <a:ea typeface="+mn-ea"/>
                <a:cs typeface="+mn-cs"/>
              </a:rPr>
              <a:t>A debriefing facilitator, often someone outside the unit or work area who takes notes and organizes recurring themes, uses this tool. The goal of these debriefings is to have open, honest discussion about ideas to make the culture of your work area the best it can be. </a:t>
            </a:r>
            <a:endParaRPr lang="en-US" dirty="0"/>
          </a:p>
        </p:txBody>
      </p:sp>
      <p:sp>
        <p:nvSpPr>
          <p:cNvPr id="4" name="Slide Number Placeholder 3"/>
          <p:cNvSpPr>
            <a:spLocks noGrp="1"/>
          </p:cNvSpPr>
          <p:nvPr>
            <p:ph type="sldNum" sz="quarter" idx="10"/>
          </p:nvPr>
        </p:nvSpPr>
        <p:spPr/>
        <p:txBody>
          <a:bodyPr/>
          <a:lstStyle/>
          <a:p>
            <a:fld id="{E7244432-B47F-4822-B69A-7D4AF8D862A8}" type="slidenum">
              <a:rPr lang="en-US" smtClean="0"/>
              <a:pPr/>
              <a:t>5</a:t>
            </a:fld>
            <a:endParaRPr lang="en-US" dirty="0"/>
          </a:p>
        </p:txBody>
      </p:sp>
    </p:spTree>
    <p:extLst>
      <p:ext uri="{BB962C8B-B14F-4D97-AF65-F5344CB8AC3E}">
        <p14:creationId xmlns:p14="http://schemas.microsoft.com/office/powerpoint/2010/main" val="39988128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SAY:</a:t>
            </a:r>
          </a:p>
          <a:p>
            <a:r>
              <a:rPr lang="en-US" sz="1200" kern="1200" dirty="0" smtClean="0">
                <a:solidFill>
                  <a:schemeClr val="tx1"/>
                </a:solidFill>
                <a:effectLst/>
                <a:latin typeface="+mn-lt"/>
                <a:ea typeface="+mn-ea"/>
                <a:cs typeface="+mn-cs"/>
              </a:rPr>
              <a:t>The Culture Check-Up Tool includes specific questions the facilitator can ask to ensure that the focus is on identifying system issues that the group can work on improving together. The role of the debriefing facilitator is to help participants to complete all steps in the tool as a group and to keep conversation constructive.</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E7244432-B47F-4822-B69A-7D4AF8D862A8}" type="slidenum">
              <a:rPr lang="en-US" smtClean="0"/>
              <a:pPr/>
              <a:t>6</a:t>
            </a:fld>
            <a:endParaRPr lang="en-US" dirty="0"/>
          </a:p>
        </p:txBody>
      </p:sp>
    </p:spTree>
    <p:extLst>
      <p:ext uri="{BB962C8B-B14F-4D97-AF65-F5344CB8AC3E}">
        <p14:creationId xmlns:p14="http://schemas.microsoft.com/office/powerpoint/2010/main" val="39988128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SAY:</a:t>
            </a:r>
          </a:p>
          <a:p>
            <a:r>
              <a:rPr lang="en-US" sz="1200" kern="1200" dirty="0" smtClean="0">
                <a:solidFill>
                  <a:schemeClr val="tx1"/>
                </a:solidFill>
                <a:effectLst/>
                <a:latin typeface="+mn-lt"/>
                <a:ea typeface="+mn-ea"/>
                <a:cs typeface="+mn-cs"/>
              </a:rPr>
              <a:t>The purpose of the Culture Check-Up Tool is to understand how team members perceive the culture of safety in their work area, to gain their insight into potential barriers to change, and to make the most of current cultural strengths.</a:t>
            </a:r>
          </a:p>
          <a:p>
            <a:r>
              <a:rPr lang="en-US" sz="1200" kern="1200" dirty="0" smtClean="0">
                <a:solidFill>
                  <a:schemeClr val="tx1"/>
                </a:solidFill>
                <a:effectLst/>
                <a:latin typeface="+mn-lt"/>
                <a:ea typeface="+mn-ea"/>
                <a:cs typeface="+mn-cs"/>
              </a:rPr>
              <a:t>The designated safety culture debriefing facilitator uses the tool to help guide these debriefing sessions, ensure that discussions are constructive, and record group decisions.</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E7244432-B47F-4822-B69A-7D4AF8D862A8}" type="slidenum">
              <a:rPr lang="en-US" smtClean="0"/>
              <a:pPr/>
              <a:t>7</a:t>
            </a:fld>
            <a:endParaRPr lang="en-US" dirty="0"/>
          </a:p>
        </p:txBody>
      </p:sp>
    </p:spTree>
    <p:extLst>
      <p:ext uri="{BB962C8B-B14F-4D97-AF65-F5344CB8AC3E}">
        <p14:creationId xmlns:p14="http://schemas.microsoft.com/office/powerpoint/2010/main" val="9861962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200" b="1" kern="1200" dirty="0" smtClean="0">
                <a:solidFill>
                  <a:schemeClr val="tx1"/>
                </a:solidFill>
                <a:effectLst/>
                <a:latin typeface="+mn-lt"/>
                <a:ea typeface="+mn-ea"/>
                <a:cs typeface="+mn-cs"/>
              </a:rPr>
              <a:t>SAY:</a:t>
            </a:r>
          </a:p>
          <a:p>
            <a:r>
              <a:rPr lang="en-US" sz="1200" kern="1200" dirty="0" smtClean="0">
                <a:solidFill>
                  <a:schemeClr val="tx1"/>
                </a:solidFill>
                <a:effectLst/>
                <a:latin typeface="+mn-lt"/>
                <a:ea typeface="+mn-ea"/>
                <a:cs typeface="+mn-cs"/>
              </a:rPr>
              <a:t>Six steps are included in the Culture Check-Up Tool. </a:t>
            </a:r>
          </a:p>
          <a:p>
            <a:r>
              <a:rPr lang="en-US" sz="1200" kern="1200" dirty="0" smtClean="0">
                <a:solidFill>
                  <a:schemeClr val="tx1"/>
                </a:solidFill>
                <a:effectLst/>
                <a:latin typeface="+mn-lt"/>
                <a:ea typeface="+mn-ea"/>
                <a:cs typeface="+mn-cs"/>
              </a:rPr>
              <a:t>In step 1, the debriefing facilitator helps team members identify the general cultural strengths and opportunities for improvement based upon your work area’s safety culture survey results.  </a:t>
            </a:r>
          </a:p>
          <a:p>
            <a:r>
              <a:rPr lang="en-US" sz="1200" kern="1200" dirty="0" smtClean="0">
                <a:solidFill>
                  <a:schemeClr val="tx1"/>
                </a:solidFill>
                <a:effectLst/>
                <a:latin typeface="+mn-lt"/>
                <a:ea typeface="+mn-ea"/>
                <a:cs typeface="+mn-cs"/>
              </a:rPr>
              <a:t>In steps 2 and 3, your team works collectively to identify the specific behaviors and attitudes that make up those strengths, or what might we want to continue doing, and weaknesses, or what may we want to stop doing. </a:t>
            </a:r>
          </a:p>
          <a:p>
            <a:r>
              <a:rPr lang="en-US" sz="1200" kern="1200" dirty="0" smtClean="0">
                <a:solidFill>
                  <a:schemeClr val="tx1"/>
                </a:solidFill>
                <a:effectLst/>
                <a:latin typeface="+mn-lt"/>
                <a:ea typeface="+mn-ea"/>
                <a:cs typeface="+mn-cs"/>
              </a:rPr>
              <a:t>In step 3 in particular, the facilitator encourages group reflection using a series of questions included in the tool. Understand that cultural strengths can help fix cultural weaknesses. For example, after your team identifies a cultural area to target for improvement, the facilitator will ask the team to envision and describe what the unit or work area would look like if the culture was at 100 percent or if team members scored very highly in that area. </a:t>
            </a:r>
          </a:p>
          <a:p>
            <a:r>
              <a:rPr lang="en-US" sz="1200" kern="1200" dirty="0" smtClean="0">
                <a:solidFill>
                  <a:schemeClr val="tx1"/>
                </a:solidFill>
                <a:effectLst/>
                <a:latin typeface="+mn-lt"/>
                <a:ea typeface="+mn-ea"/>
                <a:cs typeface="+mn-cs"/>
              </a:rPr>
              <a:t>In step 4, the team decides how it will achieve the “ideal” culture it described in Step 3. There are many tools and methods for improving your work areas culture of safety. AHRQ recommends creating “safety briefings,” or short updates for frontline teammates about patient safety issues in the work area.  </a:t>
            </a:r>
          </a:p>
          <a:p>
            <a:r>
              <a:rPr lang="en-US" sz="1200" kern="1200" dirty="0" smtClean="0">
                <a:solidFill>
                  <a:schemeClr val="tx1"/>
                </a:solidFill>
                <a:effectLst/>
                <a:latin typeface="+mn-lt"/>
                <a:ea typeface="+mn-ea"/>
                <a:cs typeface="+mn-cs"/>
              </a:rPr>
              <a:t>For more ideas, go to </a:t>
            </a:r>
            <a:r>
              <a:rPr lang="en-US" sz="1200" u="sng" kern="1200" dirty="0" smtClean="0">
                <a:solidFill>
                  <a:schemeClr val="tx1"/>
                </a:solidFill>
                <a:effectLst/>
                <a:latin typeface="+mn-lt"/>
                <a:ea typeface="+mn-ea"/>
                <a:cs typeface="+mn-cs"/>
                <a:hlinkClick r:id="rId3"/>
              </a:rPr>
              <a:t>www.ahrq.gov/qual/patientsafetyculture/hospimpdim.htm</a:t>
            </a:r>
            <a:r>
              <a:rPr lang="en-US" sz="1200" kern="1200" dirty="0" smtClean="0">
                <a:solidFill>
                  <a:schemeClr val="tx1"/>
                </a:solidFill>
                <a:effectLst/>
                <a:latin typeface="+mn-lt"/>
                <a:ea typeface="+mn-ea"/>
                <a:cs typeface="+mn-cs"/>
              </a:rPr>
              <a:t>.</a:t>
            </a:r>
          </a:p>
          <a:p>
            <a:r>
              <a:rPr lang="en-US" sz="1200" kern="1200" dirty="0" smtClean="0">
                <a:solidFill>
                  <a:schemeClr val="tx1"/>
                </a:solidFill>
                <a:effectLst/>
                <a:latin typeface="+mn-lt"/>
                <a:ea typeface="+mn-ea"/>
                <a:cs typeface="+mn-cs"/>
              </a:rPr>
              <a:t>In Step 5, the team works on laying out a specific strategy for implementing those changes or strategies identified in Step 4. </a:t>
            </a:r>
          </a:p>
          <a:p>
            <a:r>
              <a:rPr lang="en-US" sz="1200" kern="1200" dirty="0" smtClean="0">
                <a:solidFill>
                  <a:schemeClr val="tx1"/>
                </a:solidFill>
                <a:effectLst/>
                <a:latin typeface="+mn-lt"/>
                <a:ea typeface="+mn-ea"/>
                <a:cs typeface="+mn-cs"/>
              </a:rPr>
              <a:t>Finally, in Step 6, the team evaluates progress on the culture improvement plans identified as part of its team meetings moving forward. It can be helpful to include a discussion of efforts the team is making to improve the culture of safety in its work area as a standing item discussed at every team meeting</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E7244432-B47F-4822-B69A-7D4AF8D862A8}" type="slidenum">
              <a:rPr lang="en-US" smtClean="0"/>
              <a:pPr/>
              <a:t>8</a:t>
            </a:fld>
            <a:endParaRPr lang="en-US" dirty="0"/>
          </a:p>
        </p:txBody>
      </p:sp>
    </p:spTree>
    <p:extLst>
      <p:ext uri="{BB962C8B-B14F-4D97-AF65-F5344CB8AC3E}">
        <p14:creationId xmlns:p14="http://schemas.microsoft.com/office/powerpoint/2010/main" val="27958856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SAY:</a:t>
            </a:r>
          </a:p>
          <a:p>
            <a:r>
              <a:rPr lang="en-US" sz="1200" kern="1200" dirty="0" smtClean="0">
                <a:solidFill>
                  <a:schemeClr val="tx1"/>
                </a:solidFill>
                <a:effectLst/>
                <a:latin typeface="+mn-lt"/>
                <a:ea typeface="+mn-ea"/>
                <a:cs typeface="+mn-cs"/>
              </a:rPr>
              <a:t>The Culture Check-Up Tool is a Microsoft Word document downloadable from the AHRQ Web site. The first two pages, shown here, offer specific directions for how to use the tool.</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E7244432-B47F-4822-B69A-7D4AF8D862A8}" type="slidenum">
              <a:rPr lang="en-US" smtClean="0"/>
              <a:pPr/>
              <a:t>9</a:t>
            </a:fld>
            <a:endParaRPr lang="en-US" dirty="0"/>
          </a:p>
        </p:txBody>
      </p:sp>
    </p:spTree>
    <p:extLst>
      <p:ext uri="{BB962C8B-B14F-4D97-AF65-F5344CB8AC3E}">
        <p14:creationId xmlns:p14="http://schemas.microsoft.com/office/powerpoint/2010/main" val="39306961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11876224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448859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11979205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10002936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Slide Number Placeholder 5"/>
          <p:cNvSpPr>
            <a:spLocks noGrp="1"/>
          </p:cNvSpPr>
          <p:nvPr>
            <p:ph type="sldNum" sz="quarter" idx="4"/>
          </p:nvPr>
        </p:nvSpPr>
        <p:spPr>
          <a:xfrm>
            <a:off x="457200" y="6335651"/>
            <a:ext cx="2133600" cy="365125"/>
          </a:xfrm>
          <a:prstGeom prst="rect">
            <a:avLst/>
          </a:prstGeom>
        </p:spPr>
        <p:txBody>
          <a:bodyPr vert="horz" lIns="91440" tIns="45720" rIns="91440" bIns="45720" rtlCol="0" anchor="ctr"/>
          <a:lstStyle>
            <a:lvl1pPr algn="l">
              <a:defRPr sz="1200">
                <a:solidFill>
                  <a:schemeClr val="bg1">
                    <a:lumMod val="50000"/>
                  </a:schemeClr>
                </a:solidFill>
              </a:defRPr>
            </a:lvl1pPr>
          </a:lstStyle>
          <a:p>
            <a:fld id="{3E80E6E2-A2C9-4C22-9509-24FA37342BF8}" type="slidenum">
              <a:rPr lang="en-US" smtClean="0">
                <a:solidFill>
                  <a:prstClr val="white">
                    <a:lumMod val="50000"/>
                  </a:prstClr>
                </a:solidFill>
              </a:rPr>
              <a:pPr/>
              <a:t>‹#›</a:t>
            </a:fld>
            <a:endParaRPr lang="en-US" dirty="0">
              <a:solidFill>
                <a:prstClr val="white">
                  <a:lumMod val="50000"/>
                </a:prstClr>
              </a:solidFill>
            </a:endParaRPr>
          </a:p>
        </p:txBody>
      </p:sp>
      <p:sp>
        <p:nvSpPr>
          <p:cNvPr id="7" name="Slide Number Placeholder 5"/>
          <p:cNvSpPr txBox="1">
            <a:spLocks/>
          </p:cNvSpPr>
          <p:nvPr userDrawn="1"/>
        </p:nvSpPr>
        <p:spPr>
          <a:xfrm>
            <a:off x="7086600" y="6364112"/>
            <a:ext cx="2057400" cy="365125"/>
          </a:xfrm>
          <a:prstGeom prst="rect">
            <a:avLst/>
          </a:prstGeom>
        </p:spPr>
        <p:txBody>
          <a:bodyPr vert="horz" lIns="91440" tIns="45720" rIns="91440" bIns="45720" rtlCol="0" anchor="ctr"/>
          <a:lstStyle>
            <a:defPPr>
              <a:defRPr lang="en-US"/>
            </a:defPPr>
            <a:lvl1pPr marL="0" algn="r" defTabSz="914400" rtl="0" eaLnBrk="1" latinLnBrk="0" hangingPunct="1">
              <a:tabLst>
                <a:tab pos="1139825" algn="r"/>
              </a:tabLst>
              <a:defRPr sz="1100" kern="1200">
                <a:solidFill>
                  <a:schemeClr val="bg1">
                    <a:lumMod val="9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tabLst>
                <a:tab pos="1425575" algn="r"/>
              </a:tabLst>
            </a:pPr>
            <a:r>
              <a:rPr lang="en-US" dirty="0" smtClean="0">
                <a:solidFill>
                  <a:prstClr val="white">
                    <a:lumMod val="95000"/>
                  </a:prstClr>
                </a:solidFill>
              </a:rPr>
              <a:t>	</a:t>
            </a:r>
          </a:p>
          <a:p>
            <a:pPr algn="l">
              <a:tabLst>
                <a:tab pos="1425575" algn="r"/>
              </a:tabLst>
            </a:pPr>
            <a:r>
              <a:rPr lang="en-US" dirty="0" smtClean="0">
                <a:solidFill>
                  <a:prstClr val="white">
                    <a:lumMod val="95000"/>
                  </a:prstClr>
                </a:solidFill>
              </a:rPr>
              <a:t>	Turning Data into Action     </a:t>
            </a:r>
            <a:fld id="{3E80E6E2-A2C9-4C22-9509-24FA37342BF8}" type="slidenum">
              <a:rPr lang="en-US" smtClean="0">
                <a:solidFill>
                  <a:prstClr val="white">
                    <a:lumMod val="95000"/>
                  </a:prstClr>
                </a:solidFill>
              </a:rPr>
              <a:pPr algn="l">
                <a:tabLst>
                  <a:tab pos="1425575" algn="r"/>
                </a:tabLst>
              </a:pPr>
              <a:t>‹#›</a:t>
            </a:fld>
            <a:endParaRPr lang="en-US" dirty="0">
              <a:solidFill>
                <a:prstClr val="white">
                  <a:lumMod val="95000"/>
                </a:prstClr>
              </a:solidFill>
            </a:endParaRPr>
          </a:p>
        </p:txBody>
      </p:sp>
    </p:spTree>
    <p:extLst>
      <p:ext uri="{BB962C8B-B14F-4D97-AF65-F5344CB8AC3E}">
        <p14:creationId xmlns:p14="http://schemas.microsoft.com/office/powerpoint/2010/main" val="364554148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tif"/></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5" Type="http://schemas.openxmlformats.org/officeDocument/2006/relationships/image" Target="../media/image2.tif"/><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t="-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2019300"/>
            <a:ext cx="8229600" cy="4044897"/>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585769769"/>
      </p:ext>
    </p:extLst>
  </p:cSld>
  <p:clrMap bg1="lt1" tx1="dk1" bg2="lt2" tx2="dk2" accent1="accent1" accent2="accent2" accent3="accent3" accent4="accent4" accent5="accent5" accent6="accent6" hlink="hlink" folHlink="folHlink"/>
  <p:sldLayoutIdLst>
    <p:sldLayoutId id="2147483685" r:id="rId1"/>
    <p:sldLayoutId id="2147483687" r:id="rId2"/>
  </p:sldLayoutIdLst>
  <p:txStyles>
    <p:titleStyle>
      <a:lvl1pPr algn="ctr" defTabSz="457200" rtl="0" eaLnBrk="1" latinLnBrk="0" hangingPunct="1">
        <a:lnSpc>
          <a:spcPct val="90000"/>
        </a:lnSpc>
        <a:spcBef>
          <a:spcPct val="0"/>
        </a:spcBef>
        <a:buNone/>
        <a:defRPr sz="4000" kern="1200">
          <a:solidFill>
            <a:schemeClr val="bg1"/>
          </a:solidFill>
          <a:latin typeface="+mj-lt"/>
          <a:ea typeface="+mj-ea"/>
          <a:cs typeface="+mj-cs"/>
        </a:defRPr>
      </a:lvl1pPr>
    </p:titleStyle>
    <p:bodyStyle>
      <a:lvl1pPr marL="342900" indent="-342900" algn="l" defTabSz="457200" rtl="0" eaLnBrk="1" latinLnBrk="0" hangingPunct="1">
        <a:spcBef>
          <a:spcPts val="0"/>
        </a:spcBef>
        <a:spcAft>
          <a:spcPts val="600"/>
        </a:spcAft>
        <a:buFont typeface="Arial"/>
        <a:buChar char="•"/>
        <a:defRPr sz="3200" kern="1200">
          <a:solidFill>
            <a:schemeClr val="tx1"/>
          </a:solidFill>
          <a:latin typeface="+mn-lt"/>
          <a:ea typeface="+mn-ea"/>
          <a:cs typeface="+mn-cs"/>
        </a:defRPr>
      </a:lvl1pPr>
      <a:lvl2pPr marL="742950" indent="-285750" algn="l" defTabSz="457200" rtl="0" eaLnBrk="1" latinLnBrk="0" hangingPunct="1">
        <a:spcBef>
          <a:spcPts val="0"/>
        </a:spcBef>
        <a:spcAft>
          <a:spcPts val="600"/>
        </a:spcAft>
        <a:buFont typeface="Arial"/>
        <a:buChar char="–"/>
        <a:defRPr sz="2800" kern="1200">
          <a:solidFill>
            <a:schemeClr val="tx1"/>
          </a:solidFill>
          <a:latin typeface="+mn-lt"/>
          <a:ea typeface="+mn-ea"/>
          <a:cs typeface="+mn-cs"/>
        </a:defRPr>
      </a:lvl2pPr>
      <a:lvl3pPr marL="1143000" indent="-228600" algn="l" defTabSz="457200" rtl="0" eaLnBrk="1" latinLnBrk="0" hangingPunct="1">
        <a:spcBef>
          <a:spcPts val="0"/>
        </a:spcBef>
        <a:spcAft>
          <a:spcPts val="600"/>
        </a:spcAft>
        <a:buFont typeface="Arial"/>
        <a:buChar char="•"/>
        <a:defRPr sz="2400" kern="1200">
          <a:solidFill>
            <a:schemeClr val="tx1"/>
          </a:solidFill>
          <a:latin typeface="+mn-lt"/>
          <a:ea typeface="+mn-ea"/>
          <a:cs typeface="+mn-cs"/>
        </a:defRPr>
      </a:lvl3pPr>
      <a:lvl4pPr marL="1600200" indent="-228600" algn="l" defTabSz="457200" rtl="0" eaLnBrk="1" latinLnBrk="0" hangingPunct="1">
        <a:spcBef>
          <a:spcPts val="0"/>
        </a:spcBef>
        <a:spcAft>
          <a:spcPts val="600"/>
        </a:spcAft>
        <a:buFont typeface="Arial"/>
        <a:buChar char="–"/>
        <a:defRPr sz="2000" kern="1200">
          <a:solidFill>
            <a:schemeClr val="tx1"/>
          </a:solidFill>
          <a:latin typeface="+mn-lt"/>
          <a:ea typeface="+mn-ea"/>
          <a:cs typeface="+mn-cs"/>
        </a:defRPr>
      </a:lvl4pPr>
      <a:lvl5pPr marL="2057400" indent="-228600" algn="l" defTabSz="457200" rtl="0" eaLnBrk="1" latinLnBrk="0" hangingPunct="1">
        <a:spcBef>
          <a:spcPts val="0"/>
        </a:spcBef>
        <a:spcAft>
          <a:spcPts val="600"/>
        </a:spcAft>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5">
            <a:extLst>
              <a:ext uri="{28A0092B-C50C-407E-A947-70E740481C1C}">
                <a14:useLocalDpi xmlns:a14="http://schemas.microsoft.com/office/drawing/2010/main" val="0"/>
              </a:ext>
            </a:extLst>
          </a:blip>
          <a:srcRect t="92685"/>
          <a:stretch/>
        </p:blipFill>
        <p:spPr>
          <a:xfrm>
            <a:off x="0" y="6356350"/>
            <a:ext cx="9144000" cy="501650"/>
          </a:xfrm>
          <a:prstGeom prst="rect">
            <a:avLst/>
          </a:prstGeom>
        </p:spPr>
      </p:pic>
      <p:sp>
        <p:nvSpPr>
          <p:cNvPr id="3" name="Text Placeholder 2"/>
          <p:cNvSpPr>
            <a:spLocks noGrp="1"/>
          </p:cNvSpPr>
          <p:nvPr>
            <p:ph type="body" idx="1"/>
          </p:nvPr>
        </p:nvSpPr>
        <p:spPr>
          <a:xfrm>
            <a:off x="457200" y="1524000"/>
            <a:ext cx="8229600" cy="4734296"/>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p:cNvPicPr>
            <a:picLocks noChangeAspect="1"/>
          </p:cNvPicPr>
          <p:nvPr/>
        </p:nvPicPr>
        <p:blipFill rotWithShape="1">
          <a:blip r:embed="rId5">
            <a:extLst>
              <a:ext uri="{28A0092B-C50C-407E-A947-70E740481C1C}">
                <a14:useLocalDpi xmlns:a14="http://schemas.microsoft.com/office/drawing/2010/main" val="0"/>
              </a:ext>
            </a:extLst>
          </a:blip>
          <a:srcRect b="87013"/>
          <a:stretch/>
        </p:blipFill>
        <p:spPr>
          <a:xfrm>
            <a:off x="0" y="0"/>
            <a:ext cx="9144000" cy="890649"/>
          </a:xfrm>
          <a:prstGeom prst="rect">
            <a:avLst/>
          </a:prstGeom>
        </p:spPr>
      </p:pic>
      <p:sp>
        <p:nvSpPr>
          <p:cNvPr id="6" name="Slide Number Placeholder 5"/>
          <p:cNvSpPr>
            <a:spLocks noGrp="1"/>
          </p:cNvSpPr>
          <p:nvPr>
            <p:ph type="sldNum" sz="quarter" idx="4"/>
          </p:nvPr>
        </p:nvSpPr>
        <p:spPr>
          <a:xfrm>
            <a:off x="7086600" y="6378223"/>
            <a:ext cx="2057400" cy="365125"/>
          </a:xfrm>
          <a:prstGeom prst="rect">
            <a:avLst/>
          </a:prstGeom>
        </p:spPr>
        <p:txBody>
          <a:bodyPr vert="horz" lIns="91440" tIns="45720" rIns="91440" bIns="45720" rtlCol="0" anchor="ctr"/>
          <a:lstStyle>
            <a:lvl1pPr algn="r">
              <a:tabLst>
                <a:tab pos="1139825" algn="r"/>
              </a:tabLst>
              <a:defRPr sz="1100">
                <a:solidFill>
                  <a:schemeClr val="bg1">
                    <a:lumMod val="95000"/>
                  </a:schemeClr>
                </a:solidFill>
              </a:defRPr>
            </a:lvl1pPr>
          </a:lstStyle>
          <a:p>
            <a:pPr algn="l">
              <a:tabLst>
                <a:tab pos="1425575" algn="r"/>
              </a:tabLst>
            </a:pPr>
            <a:r>
              <a:rPr lang="en-US" dirty="0" smtClean="0">
                <a:solidFill>
                  <a:prstClr val="white">
                    <a:lumMod val="95000"/>
                  </a:prstClr>
                </a:solidFill>
              </a:rPr>
              <a:t>		Turning Data into Action     </a:t>
            </a:r>
            <a:fld id="{3E80E6E2-A2C9-4C22-9509-24FA37342BF8}" type="slidenum">
              <a:rPr lang="en-US" smtClean="0">
                <a:solidFill>
                  <a:prstClr val="white">
                    <a:lumMod val="95000"/>
                  </a:prstClr>
                </a:solidFill>
              </a:rPr>
              <a:pPr algn="l">
                <a:tabLst>
                  <a:tab pos="1425575" algn="r"/>
                </a:tabLst>
              </a:pPr>
              <a:t>‹#›</a:t>
            </a:fld>
            <a:endParaRPr lang="en-US" dirty="0">
              <a:solidFill>
                <a:prstClr val="white">
                  <a:lumMod val="95000"/>
                </a:prstClr>
              </a:solidFill>
            </a:endParaRPr>
          </a:p>
        </p:txBody>
      </p:sp>
      <p:sp>
        <p:nvSpPr>
          <p:cNvPr id="2" name="Title Placeholder 1"/>
          <p:cNvSpPr>
            <a:spLocks noGrp="1"/>
          </p:cNvSpPr>
          <p:nvPr>
            <p:ph type="title"/>
          </p:nvPr>
        </p:nvSpPr>
        <p:spPr>
          <a:xfrm>
            <a:off x="457200" y="30678"/>
            <a:ext cx="8229600" cy="807522"/>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4" name="TextBox 3"/>
          <p:cNvSpPr txBox="1"/>
          <p:nvPr userDrawn="1"/>
        </p:nvSpPr>
        <p:spPr>
          <a:xfrm>
            <a:off x="451555" y="6422286"/>
            <a:ext cx="3196901" cy="276999"/>
          </a:xfrm>
          <a:prstGeom prst="rect">
            <a:avLst/>
          </a:prstGeom>
          <a:noFill/>
        </p:spPr>
        <p:txBody>
          <a:bodyPr wrap="none" rtlCol="0">
            <a:spAutoFit/>
          </a:bodyPr>
          <a:lstStyle/>
          <a:p>
            <a:r>
              <a:rPr lang="en-US" sz="1200" dirty="0" smtClean="0">
                <a:solidFill>
                  <a:schemeClr val="bg1">
                    <a:lumMod val="65000"/>
                  </a:schemeClr>
                </a:solidFill>
              </a:rPr>
              <a:t>AHRQ Safety</a:t>
            </a:r>
            <a:r>
              <a:rPr lang="en-US" sz="1200" baseline="0" dirty="0" smtClean="0">
                <a:solidFill>
                  <a:schemeClr val="bg1">
                    <a:lumMod val="65000"/>
                  </a:schemeClr>
                </a:solidFill>
              </a:rPr>
              <a:t> Program for Surgery – Onboarding </a:t>
            </a:r>
            <a:endParaRPr lang="en-US" sz="1200" dirty="0">
              <a:solidFill>
                <a:schemeClr val="bg1">
                  <a:lumMod val="65000"/>
                </a:schemeClr>
              </a:solidFill>
            </a:endParaRPr>
          </a:p>
        </p:txBody>
      </p:sp>
    </p:spTree>
    <p:extLst>
      <p:ext uri="{BB962C8B-B14F-4D97-AF65-F5344CB8AC3E}">
        <p14:creationId xmlns:p14="http://schemas.microsoft.com/office/powerpoint/2010/main" val="322256771"/>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Lst>
  <p:hf hdr="0" ftr="0" dt="0"/>
  <p:txStyles>
    <p:titleStyle>
      <a:lvl1pPr algn="ctr" defTabSz="457200" rtl="0" eaLnBrk="1" latinLnBrk="0" hangingPunct="1">
        <a:spcBef>
          <a:spcPct val="0"/>
        </a:spcBef>
        <a:buNone/>
        <a:defRPr sz="3600" kern="1200">
          <a:solidFill>
            <a:srgbClr val="FFFFFF"/>
          </a:solidFill>
          <a:latin typeface="+mj-lt"/>
          <a:ea typeface="+mj-ea"/>
          <a:cs typeface="+mj-cs"/>
        </a:defRPr>
      </a:lvl1pPr>
    </p:titleStyle>
    <p:bodyStyle>
      <a:lvl1pPr marL="342900" indent="-342900" algn="l" defTabSz="457200" rtl="0" eaLnBrk="1" latinLnBrk="0" hangingPunct="1">
        <a:spcBef>
          <a:spcPct val="20000"/>
        </a:spcBef>
        <a:buClr>
          <a:schemeClr val="accent5"/>
        </a:buClr>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hyperlink" Target="http://www.cdc.gov/nhsn/Training/analysis/index.html"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hyperlink" Target="https://sdn.cdc.gov"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hyperlink" Target="http://www.cdc.gov/nhsn/Training/analysis/index.html" TargetMode="External"/><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hyperlink" Target="http://www.acsnsqipconference.org/presentations/Case%20Studies%20Using%20Online%20Reports%20-%20Real-Time%20Reports.pdf" TargetMode="External"/><Relationship Id="rId2" Type="http://schemas.openxmlformats.org/officeDocument/2006/relationships/notesSlide" Target="../notesSlides/notesSlide28.xml"/><Relationship Id="rId1" Type="http://schemas.openxmlformats.org/officeDocument/2006/relationships/slideLayout" Target="../slideLayouts/slideLayout5.xml"/><Relationship Id="rId4" Type="http://schemas.openxmlformats.org/officeDocument/2006/relationships/hyperlink" Target="https://registry.acsnsqip.org"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hyperlink" Target="http://www.ahrq.gov/professionals/education/curriculum-tools/cusptoolkit/toolkit/culturecheckup.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solidFill>
                  <a:schemeClr val="tx1"/>
                </a:solidFill>
              </a:rPr>
              <a:t>Turning Data Into Action:</a:t>
            </a:r>
            <a:br>
              <a:rPr lang="en-US" dirty="0" smtClean="0">
                <a:solidFill>
                  <a:schemeClr val="tx1"/>
                </a:solidFill>
              </a:rPr>
            </a:br>
            <a:r>
              <a:rPr lang="en-US" sz="3100" dirty="0" smtClean="0">
                <a:solidFill>
                  <a:schemeClr val="tx1"/>
                </a:solidFill>
              </a:rPr>
              <a:t>Using HSOPS and SSI Data as</a:t>
            </a:r>
            <a:br>
              <a:rPr lang="en-US" sz="3100" dirty="0" smtClean="0">
                <a:solidFill>
                  <a:schemeClr val="tx1"/>
                </a:solidFill>
              </a:rPr>
            </a:br>
            <a:r>
              <a:rPr lang="en-US" sz="3100" dirty="0" smtClean="0">
                <a:solidFill>
                  <a:schemeClr val="tx1"/>
                </a:solidFill>
              </a:rPr>
              <a:t>Part of a Meaningful Change</a:t>
            </a:r>
            <a:endParaRPr lang="en-US" sz="3100" dirty="0">
              <a:solidFill>
                <a:schemeClr val="tx1"/>
              </a:solidFill>
            </a:endParaRPr>
          </a:p>
        </p:txBody>
      </p:sp>
      <p:sp>
        <p:nvSpPr>
          <p:cNvPr id="6" name="Subtitle 1"/>
          <p:cNvSpPr>
            <a:spLocks noGrp="1"/>
          </p:cNvSpPr>
          <p:nvPr>
            <p:ph type="subTitle" idx="1"/>
          </p:nvPr>
        </p:nvSpPr>
        <p:spPr>
          <a:xfrm>
            <a:off x="784578" y="173488"/>
            <a:ext cx="7885289" cy="1752600"/>
          </a:xfrm>
        </p:spPr>
        <p:txBody>
          <a:bodyPr>
            <a:normAutofit/>
          </a:bodyPr>
          <a:lstStyle/>
          <a:p>
            <a:pPr>
              <a:spcBef>
                <a:spcPts val="0"/>
              </a:spcBef>
            </a:pPr>
            <a:r>
              <a:rPr lang="en-US" sz="4000" dirty="0">
                <a:solidFill>
                  <a:schemeClr val="bg1"/>
                </a:solidFill>
              </a:rPr>
              <a:t>AHRQ Safety Program for </a:t>
            </a:r>
            <a:r>
              <a:rPr lang="en-US" sz="4000" dirty="0" smtClean="0">
                <a:solidFill>
                  <a:schemeClr val="bg1"/>
                </a:solidFill>
              </a:rPr>
              <a:t>Surgery</a:t>
            </a:r>
          </a:p>
          <a:p>
            <a:pPr>
              <a:spcBef>
                <a:spcPts val="0"/>
              </a:spcBef>
              <a:spcAft>
                <a:spcPts val="1800"/>
              </a:spcAft>
            </a:pPr>
            <a:r>
              <a:rPr lang="en-US" sz="2800" dirty="0" smtClean="0">
                <a:solidFill>
                  <a:schemeClr val="bg1"/>
                </a:solidFill>
              </a:rPr>
              <a:t>Onboarding</a:t>
            </a:r>
            <a:endParaRPr lang="en-US" sz="2800" dirty="0">
              <a:solidFill>
                <a:schemeClr val="bg1"/>
              </a:solidFill>
            </a:endParaRPr>
          </a:p>
        </p:txBody>
      </p:sp>
      <p:sp>
        <p:nvSpPr>
          <p:cNvPr id="4" name="TextBox 3"/>
          <p:cNvSpPr txBox="1"/>
          <p:nvPr/>
        </p:nvSpPr>
        <p:spPr>
          <a:xfrm>
            <a:off x="6224584" y="5249917"/>
            <a:ext cx="2364878" cy="461665"/>
          </a:xfrm>
          <a:prstGeom prst="rect">
            <a:avLst/>
          </a:prstGeom>
          <a:noFill/>
        </p:spPr>
        <p:txBody>
          <a:bodyPr wrap="none" rtlCol="0">
            <a:spAutoFit/>
          </a:bodyPr>
          <a:lstStyle/>
          <a:p>
            <a:pPr algn="r"/>
            <a:r>
              <a:rPr lang="en-US" sz="1200" dirty="0" smtClean="0"/>
              <a:t>AHRQ Pub No. </a:t>
            </a:r>
            <a:r>
              <a:rPr lang="en-US" sz="1200" dirty="0" smtClean="0"/>
              <a:t>16(18)-</a:t>
            </a:r>
            <a:r>
              <a:rPr lang="en-US" sz="1200" dirty="0" smtClean="0"/>
              <a:t>0004-15-EF</a:t>
            </a:r>
          </a:p>
          <a:p>
            <a:pPr algn="r"/>
            <a:r>
              <a:rPr lang="en-US" sz="1200" dirty="0" smtClean="0"/>
              <a:t>December</a:t>
            </a:r>
            <a:r>
              <a:rPr lang="en-US" sz="1200" dirty="0" smtClean="0"/>
              <a:t> </a:t>
            </a:r>
            <a:r>
              <a:rPr lang="en-US" sz="1200" dirty="0" smtClean="0"/>
              <a:t>2017</a:t>
            </a:r>
            <a:endParaRPr lang="en-US" sz="1200" dirty="0"/>
          </a:p>
        </p:txBody>
      </p:sp>
    </p:spTree>
    <p:extLst>
      <p:ext uri="{BB962C8B-B14F-4D97-AF65-F5344CB8AC3E}">
        <p14:creationId xmlns:p14="http://schemas.microsoft.com/office/powerpoint/2010/main" val="10784956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2"/>
          <p:cNvSpPr>
            <a:spLocks noGrp="1"/>
          </p:cNvSpPr>
          <p:nvPr>
            <p:ph type="sldNum" sz="quarter" idx="4"/>
          </p:nvPr>
        </p:nvSpPr>
        <p:spPr>
          <a:prstGeom prst="rect">
            <a:avLst/>
          </a:prstGeom>
        </p:spPr>
        <p:txBody>
          <a:bodyPr/>
          <a:lstStyle/>
          <a:p>
            <a:pPr algn="l"/>
            <a:fld id="{D77A5F6F-6D4E-004D-B625-75B6DFDEFD1B}" type="slidenum">
              <a:rPr lang="en-US" sz="1100" smtClean="0">
                <a:solidFill>
                  <a:srgbClr val="FFFFFF"/>
                </a:solidFill>
              </a:rPr>
              <a:t>10</a:t>
            </a:fld>
            <a:endParaRPr lang="en-US" sz="1100" dirty="0">
              <a:solidFill>
                <a:srgbClr val="FFFFFF"/>
              </a:solidFill>
            </a:endParaRPr>
          </a:p>
        </p:txBody>
      </p:sp>
      <p:graphicFrame>
        <p:nvGraphicFramePr>
          <p:cNvPr id="7" name="Table 6" descr="Statement To Be Discussed&#10;• Unit Safety Assessment Score %&#10;• What does this statement mean to you?&#10;• How accurately does the unit score reflect your experience on this unit? Share examples.&#10;• How would it look (what behaviors or processes would we see) in this unit if 100% of staff responded “agree strongly” with this item?&#10;• Identify at least one actionable idea to improve unit results in this area.&#10;What are the next steps and how will we accomplish them?" title="Culture Check-Up Tool discussion items"/>
          <p:cNvGraphicFramePr>
            <a:graphicFrameLocks noGrp="1"/>
          </p:cNvGraphicFramePr>
          <p:nvPr>
            <p:extLst>
              <p:ext uri="{D42A27DB-BD31-4B8C-83A1-F6EECF244321}">
                <p14:modId xmlns:p14="http://schemas.microsoft.com/office/powerpoint/2010/main" val="405500495"/>
              </p:ext>
            </p:extLst>
          </p:nvPr>
        </p:nvGraphicFramePr>
        <p:xfrm>
          <a:off x="1378354" y="2121383"/>
          <a:ext cx="6648280" cy="3876610"/>
        </p:xfrm>
        <a:graphic>
          <a:graphicData uri="http://schemas.openxmlformats.org/drawingml/2006/table">
            <a:tbl>
              <a:tblPr firstRow="1" bandRow="1">
                <a:tableStyleId>{10A1B5D5-9B99-4C35-A422-299274C87663}</a:tableStyleId>
              </a:tblPr>
              <a:tblGrid>
                <a:gridCol w="6648280"/>
              </a:tblGrid>
              <a:tr h="442325">
                <a:tc>
                  <a:txBody>
                    <a:bodyPr/>
                    <a:lstStyle/>
                    <a:p>
                      <a:r>
                        <a:rPr lang="en-US" sz="2000" dirty="0" smtClean="0"/>
                        <a:t>STATEMENT TO BE DISCUSSED</a:t>
                      </a:r>
                      <a:endParaRPr lang="en-US" sz="2000" b="1" dirty="0">
                        <a:latin typeface="Gill Sans MT"/>
                        <a:cs typeface="Gill Sans MT"/>
                      </a:endParaRPr>
                    </a:p>
                  </a:txBody>
                  <a:tcPr/>
                </a:tc>
              </a:tr>
              <a:tr h="304474">
                <a:tc>
                  <a:txBody>
                    <a:bodyPr/>
                    <a:lstStyle/>
                    <a:p>
                      <a:r>
                        <a:rPr lang="en-US" sz="2000" dirty="0" smtClean="0"/>
                        <a:t>Unit Safety Assessment Score %</a:t>
                      </a:r>
                      <a:endParaRPr lang="en-US" sz="2000" b="1" dirty="0" smtClean="0">
                        <a:latin typeface="Gill Sans MT"/>
                        <a:cs typeface="Gill Sans MT"/>
                      </a:endParaRPr>
                    </a:p>
                  </a:txBody>
                  <a:tcPr/>
                </a:tc>
              </a:tr>
              <a:tr h="304474">
                <a:tc>
                  <a:txBody>
                    <a:bodyPr/>
                    <a:lstStyle/>
                    <a:p>
                      <a:r>
                        <a:rPr lang="en-US" sz="2000" dirty="0" smtClean="0"/>
                        <a:t>What does this statement mean to you?</a:t>
                      </a:r>
                      <a:endParaRPr lang="en-US" sz="2000" dirty="0" smtClean="0">
                        <a:latin typeface="Gill Sans MT"/>
                        <a:cs typeface="Gill Sans MT"/>
                      </a:endParaRPr>
                    </a:p>
                  </a:txBody>
                  <a:tcPr/>
                </a:tc>
              </a:tr>
              <a:tr h="538685">
                <a:tc>
                  <a:txBody>
                    <a:bodyPr/>
                    <a:lstStyle/>
                    <a:p>
                      <a:r>
                        <a:rPr lang="en-US" sz="2000" dirty="0" smtClean="0"/>
                        <a:t>How accurately does the unit score reflect your experience on this unit? Share examples.</a:t>
                      </a:r>
                      <a:endParaRPr lang="en-US" sz="2000" dirty="0" smtClean="0">
                        <a:latin typeface="Gill Sans MT"/>
                        <a:cs typeface="Gill Sans MT"/>
                      </a:endParaRPr>
                    </a:p>
                  </a:txBody>
                  <a:tcPr/>
                </a:tc>
              </a:tr>
              <a:tr h="538685">
                <a:tc>
                  <a:txBody>
                    <a:bodyPr/>
                    <a:lstStyle/>
                    <a:p>
                      <a:r>
                        <a:rPr lang="en-US" sz="2000" dirty="0" smtClean="0"/>
                        <a:t>How would it look (what behaviors or processes would we see) in this unit if 100%</a:t>
                      </a:r>
                      <a:r>
                        <a:rPr lang="en-US" sz="2000" baseline="0" dirty="0" smtClean="0"/>
                        <a:t> of staff responded “agree strongly” with this item?</a:t>
                      </a:r>
                      <a:endParaRPr lang="en-US" sz="2000" dirty="0">
                        <a:latin typeface="Gill Sans MT"/>
                        <a:cs typeface="Gill Sans MT"/>
                      </a:endParaRPr>
                    </a:p>
                  </a:txBody>
                  <a:tcPr/>
                </a:tc>
              </a:tr>
              <a:tr h="538685">
                <a:tc>
                  <a:txBody>
                    <a:bodyPr/>
                    <a:lstStyle/>
                    <a:p>
                      <a:r>
                        <a:rPr lang="en-US" sz="2000" dirty="0" smtClean="0"/>
                        <a:t>Identify at least one action</a:t>
                      </a:r>
                      <a:r>
                        <a:rPr lang="en-US" sz="2000" baseline="0" dirty="0" smtClean="0"/>
                        <a:t> item to improve unit results.</a:t>
                      </a:r>
                      <a:endParaRPr lang="en-US" sz="2000" dirty="0">
                        <a:latin typeface="Gill Sans MT"/>
                        <a:cs typeface="Gill Sans MT"/>
                      </a:endParaRPr>
                    </a:p>
                  </a:txBody>
                  <a:tcPr/>
                </a:tc>
              </a:tr>
              <a:tr h="304474">
                <a:tc>
                  <a:txBody>
                    <a:bodyPr/>
                    <a:lstStyle/>
                    <a:p>
                      <a:r>
                        <a:rPr lang="en-US" sz="2000" dirty="0" smtClean="0"/>
                        <a:t>What are the next steps</a:t>
                      </a:r>
                      <a:r>
                        <a:rPr lang="en-US" sz="2000" baseline="0" dirty="0" smtClean="0"/>
                        <a:t> and how will we accomplish them?</a:t>
                      </a:r>
                      <a:endParaRPr lang="en-US" sz="2000" dirty="0">
                        <a:latin typeface="Gill Sans MT"/>
                        <a:cs typeface="Gill Sans MT"/>
                      </a:endParaRPr>
                    </a:p>
                  </a:txBody>
                  <a:tcPr/>
                </a:tc>
              </a:tr>
            </a:tbl>
          </a:graphicData>
        </a:graphic>
      </p:graphicFrame>
      <p:sp>
        <p:nvSpPr>
          <p:cNvPr id="6" name="Title 1"/>
          <p:cNvSpPr txBox="1">
            <a:spLocks/>
          </p:cNvSpPr>
          <p:nvPr/>
        </p:nvSpPr>
        <p:spPr>
          <a:xfrm>
            <a:off x="457200" y="274638"/>
            <a:ext cx="8229600" cy="1143000"/>
          </a:xfrm>
          <a:prstGeom prst="rect">
            <a:avLst/>
          </a:prstGeom>
        </p:spPr>
        <p:txBody>
          <a:bodyPr anchor="ctr">
            <a:normAutofit/>
          </a:bodyPr>
          <a:lstStyle>
            <a:lvl1pPr algn="ctr" defTabSz="457200" rtl="0" eaLnBrk="1" latinLnBrk="0" hangingPunct="1">
              <a:lnSpc>
                <a:spcPct val="90000"/>
              </a:lnSpc>
              <a:spcBef>
                <a:spcPct val="0"/>
              </a:spcBef>
              <a:buNone/>
              <a:defRPr sz="4000" kern="1200">
                <a:solidFill>
                  <a:schemeClr val="bg1"/>
                </a:solidFill>
                <a:latin typeface="+mj-lt"/>
                <a:ea typeface="+mj-ea"/>
                <a:cs typeface="+mj-cs"/>
              </a:defRPr>
            </a:lvl1pPr>
          </a:lstStyle>
          <a:p>
            <a:endParaRPr lang="en-US" dirty="0"/>
          </a:p>
        </p:txBody>
      </p:sp>
      <p:sp>
        <p:nvSpPr>
          <p:cNvPr id="8" name="Title 1"/>
          <p:cNvSpPr txBox="1">
            <a:spLocks/>
          </p:cNvSpPr>
          <p:nvPr/>
        </p:nvSpPr>
        <p:spPr>
          <a:xfrm>
            <a:off x="1351892" y="1532207"/>
            <a:ext cx="6009554" cy="609600"/>
          </a:xfrm>
          <a:prstGeom prst="rect">
            <a:avLst/>
          </a:prstGeom>
        </p:spPr>
        <p:txBody>
          <a:bodyPr vert="horz" lIns="91440" tIns="45720" rIns="91440" bIns="45720" rtlCol="0" anchor="ctr">
            <a:normAutofit/>
          </a:bodyPr>
          <a:lstStyle>
            <a:lvl1pPr algn="ctr" defTabSz="457200" rtl="0" eaLnBrk="1" latinLnBrk="0" hangingPunct="1">
              <a:lnSpc>
                <a:spcPct val="90000"/>
              </a:lnSpc>
              <a:spcBef>
                <a:spcPct val="0"/>
              </a:spcBef>
              <a:buNone/>
              <a:defRPr sz="4000" kern="1200">
                <a:solidFill>
                  <a:schemeClr val="bg1"/>
                </a:solidFill>
                <a:latin typeface="+mj-lt"/>
                <a:ea typeface="+mj-ea"/>
                <a:cs typeface="+mj-cs"/>
              </a:defRPr>
            </a:lvl1pPr>
          </a:lstStyle>
          <a:p>
            <a:pPr algn="l"/>
            <a:r>
              <a:rPr lang="en-US" sz="2800" i="1" dirty="0" smtClean="0">
                <a:solidFill>
                  <a:schemeClr val="accent5"/>
                </a:solidFill>
              </a:rPr>
              <a:t>Brainstorming Culture Discussion Items</a:t>
            </a:r>
            <a:endParaRPr lang="en-US" sz="2800" i="1" dirty="0">
              <a:solidFill>
                <a:schemeClr val="accent5"/>
              </a:solidFill>
            </a:endParaRPr>
          </a:p>
        </p:txBody>
      </p:sp>
      <p:sp>
        <p:nvSpPr>
          <p:cNvPr id="5" name="Title 4"/>
          <p:cNvSpPr>
            <a:spLocks noGrp="1"/>
          </p:cNvSpPr>
          <p:nvPr>
            <p:ph type="title"/>
          </p:nvPr>
        </p:nvSpPr>
        <p:spPr/>
        <p:txBody>
          <a:bodyPr>
            <a:normAutofit/>
          </a:bodyPr>
          <a:lstStyle/>
          <a:p>
            <a:r>
              <a:rPr lang="en-US" dirty="0"/>
              <a:t>Culture Check-Up </a:t>
            </a:r>
            <a:r>
              <a:rPr lang="en-US" dirty="0" smtClean="0"/>
              <a:t>Tool</a:t>
            </a:r>
            <a:endParaRPr lang="en-US" dirty="0"/>
          </a:p>
        </p:txBody>
      </p:sp>
    </p:spTree>
    <p:extLst>
      <p:ext uri="{BB962C8B-B14F-4D97-AF65-F5344CB8AC3E}">
        <p14:creationId xmlns:p14="http://schemas.microsoft.com/office/powerpoint/2010/main" val="8095446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cs typeface="Arial"/>
              </a:rPr>
              <a:t>Debriefing Plan </a:t>
            </a:r>
            <a:r>
              <a:rPr lang="en-US" dirty="0" smtClean="0">
                <a:cs typeface="Arial"/>
              </a:rPr>
              <a:t>Highlights</a:t>
            </a:r>
            <a:endParaRPr lang="en-US" dirty="0"/>
          </a:p>
        </p:txBody>
      </p:sp>
      <p:graphicFrame>
        <p:nvGraphicFramePr>
          <p:cNvPr id="11" name="Table 10"/>
          <p:cNvGraphicFramePr>
            <a:graphicFrameLocks noGrp="1"/>
          </p:cNvGraphicFramePr>
          <p:nvPr>
            <p:extLst>
              <p:ext uri="{D42A27DB-BD31-4B8C-83A1-F6EECF244321}">
                <p14:modId xmlns:p14="http://schemas.microsoft.com/office/powerpoint/2010/main" val="4263416103"/>
              </p:ext>
            </p:extLst>
          </p:nvPr>
        </p:nvGraphicFramePr>
        <p:xfrm>
          <a:off x="451557" y="1491161"/>
          <a:ext cx="8300512" cy="4193568"/>
        </p:xfrm>
        <a:graphic>
          <a:graphicData uri="http://schemas.openxmlformats.org/drawingml/2006/table">
            <a:tbl>
              <a:tblPr firstRow="1" bandRow="1">
                <a:tableStyleId>{10A1B5D5-9B99-4C35-A422-299274C87663}</a:tableStyleId>
              </a:tblPr>
              <a:tblGrid>
                <a:gridCol w="6208887"/>
                <a:gridCol w="2091625"/>
              </a:tblGrid>
              <a:tr h="463136">
                <a:tc>
                  <a:txBody>
                    <a:bodyPr/>
                    <a:lstStyle/>
                    <a:p>
                      <a:r>
                        <a:rPr lang="en-US" sz="2000" dirty="0" smtClean="0"/>
                        <a:t>DECISION</a:t>
                      </a:r>
                      <a:r>
                        <a:rPr lang="en-US" sz="2000" baseline="0" dirty="0" smtClean="0"/>
                        <a:t> POINTS FOR PROJECT TEAM</a:t>
                      </a:r>
                      <a:endParaRPr lang="en-US" sz="2000" dirty="0">
                        <a:latin typeface="Gill Sans MT"/>
                        <a:cs typeface="Gill Sans MT"/>
                      </a:endParaRPr>
                    </a:p>
                  </a:txBody>
                  <a:tcPr anchor="b"/>
                </a:tc>
                <a:tc>
                  <a:txBody>
                    <a:bodyPr/>
                    <a:lstStyle/>
                    <a:p>
                      <a:r>
                        <a:rPr lang="en-US" sz="2000" dirty="0" smtClean="0"/>
                        <a:t>DEBRIEFING PLAN</a:t>
                      </a:r>
                      <a:endParaRPr lang="en-US" sz="2000" dirty="0">
                        <a:latin typeface="Gill Sans MT"/>
                        <a:cs typeface="Gill Sans MT"/>
                      </a:endParaRPr>
                    </a:p>
                  </a:txBody>
                  <a:tcPr/>
                </a:tc>
              </a:tr>
              <a:tr h="463136">
                <a:tc>
                  <a:txBody>
                    <a:bodyPr/>
                    <a:lstStyle/>
                    <a:p>
                      <a:r>
                        <a:rPr lang="en-US" sz="2000" dirty="0" smtClean="0"/>
                        <a:t>How many debriefing</a:t>
                      </a:r>
                      <a:r>
                        <a:rPr lang="en-US" sz="2000" baseline="0" dirty="0" smtClean="0"/>
                        <a:t> sessions will be held?</a:t>
                      </a:r>
                      <a:endParaRPr lang="en-US" sz="2000" dirty="0">
                        <a:latin typeface="Gill Sans MT"/>
                        <a:cs typeface="Gill Sans MT"/>
                      </a:endParaRPr>
                    </a:p>
                  </a:txBody>
                  <a:tcPr/>
                </a:tc>
                <a:tc>
                  <a:txBody>
                    <a:bodyPr/>
                    <a:lstStyle/>
                    <a:p>
                      <a:endParaRPr lang="en-US" sz="2000" dirty="0">
                        <a:latin typeface="Gill Sans MT"/>
                        <a:cs typeface="Gill Sans MT"/>
                      </a:endParaRPr>
                    </a:p>
                  </a:txBody>
                  <a:tcPr/>
                </a:tc>
              </a:tr>
              <a:tr h="463136">
                <a:tc>
                  <a:txBody>
                    <a:bodyPr/>
                    <a:lstStyle/>
                    <a:p>
                      <a:r>
                        <a:rPr lang="en-US" sz="2000" dirty="0" smtClean="0"/>
                        <a:t>Who will facilitate each debriefing session?</a:t>
                      </a:r>
                      <a:endParaRPr lang="en-US" sz="2000" dirty="0">
                        <a:latin typeface="Gill Sans MT"/>
                        <a:cs typeface="Gill Sans MT"/>
                      </a:endParaRPr>
                    </a:p>
                  </a:txBody>
                  <a:tcPr/>
                </a:tc>
                <a:tc>
                  <a:txBody>
                    <a:bodyPr/>
                    <a:lstStyle/>
                    <a:p>
                      <a:endParaRPr lang="en-US" sz="2000" dirty="0">
                        <a:latin typeface="Gill Sans MT"/>
                        <a:cs typeface="Gill Sans MT"/>
                      </a:endParaRPr>
                    </a:p>
                  </a:txBody>
                  <a:tcPr/>
                </a:tc>
              </a:tr>
              <a:tr h="344657">
                <a:tc>
                  <a:txBody>
                    <a:bodyPr/>
                    <a:lstStyle/>
                    <a:p>
                      <a:r>
                        <a:rPr lang="en-US" sz="2000" dirty="0" smtClean="0"/>
                        <a:t>When will debriefing(s) be held?</a:t>
                      </a:r>
                      <a:endParaRPr lang="en-US" sz="2000" dirty="0">
                        <a:latin typeface="Gill Sans MT"/>
                        <a:cs typeface="Gill Sans MT"/>
                      </a:endParaRPr>
                    </a:p>
                  </a:txBody>
                  <a:tcPr/>
                </a:tc>
                <a:tc>
                  <a:txBody>
                    <a:bodyPr/>
                    <a:lstStyle/>
                    <a:p>
                      <a:endParaRPr lang="en-US" sz="2000" dirty="0">
                        <a:latin typeface="Gill Sans MT"/>
                        <a:cs typeface="Gill Sans MT"/>
                      </a:endParaRPr>
                    </a:p>
                  </a:txBody>
                  <a:tcPr/>
                </a:tc>
              </a:tr>
              <a:tr h="609777">
                <a:tc>
                  <a:txBody>
                    <a:bodyPr/>
                    <a:lstStyle/>
                    <a:p>
                      <a:r>
                        <a:rPr lang="en-US" sz="2000" dirty="0" smtClean="0"/>
                        <a:t>Who is responsible for taking notes and recording</a:t>
                      </a:r>
                      <a:r>
                        <a:rPr lang="en-US" sz="2000" baseline="0" dirty="0" smtClean="0"/>
                        <a:t> ideas from each session?</a:t>
                      </a:r>
                      <a:endParaRPr lang="en-US" sz="2000" dirty="0">
                        <a:latin typeface="Gill Sans MT"/>
                        <a:cs typeface="Gill Sans MT"/>
                      </a:endParaRPr>
                    </a:p>
                  </a:txBody>
                  <a:tcPr/>
                </a:tc>
                <a:tc>
                  <a:txBody>
                    <a:bodyPr/>
                    <a:lstStyle/>
                    <a:p>
                      <a:endParaRPr lang="en-US" sz="2000" dirty="0">
                        <a:latin typeface="Gill Sans MT"/>
                        <a:cs typeface="Gill Sans MT"/>
                      </a:endParaRPr>
                    </a:p>
                  </a:txBody>
                  <a:tcPr/>
                </a:tc>
              </a:tr>
              <a:tr h="874898">
                <a:tc>
                  <a:txBody>
                    <a:bodyPr/>
                    <a:lstStyle/>
                    <a:p>
                      <a:r>
                        <a:rPr lang="en-US" sz="2000" dirty="0" smtClean="0"/>
                        <a:t>If you conduct</a:t>
                      </a:r>
                      <a:r>
                        <a:rPr lang="en-US" sz="2000" baseline="0" dirty="0" smtClean="0"/>
                        <a:t> more than one debriefing session, who is responsible for collating notes and ideas for improvement from the different sessions?</a:t>
                      </a:r>
                      <a:endParaRPr lang="en-US" sz="2000" dirty="0">
                        <a:latin typeface="Gill Sans MT"/>
                        <a:cs typeface="Gill Sans MT"/>
                      </a:endParaRPr>
                    </a:p>
                  </a:txBody>
                  <a:tcPr/>
                </a:tc>
                <a:tc>
                  <a:txBody>
                    <a:bodyPr/>
                    <a:lstStyle/>
                    <a:p>
                      <a:endParaRPr lang="en-US" sz="2000" dirty="0">
                        <a:latin typeface="Gill Sans MT"/>
                        <a:cs typeface="Gill Sans MT"/>
                      </a:endParaRPr>
                    </a:p>
                  </a:txBody>
                  <a:tcPr/>
                </a:tc>
              </a:tr>
              <a:tr h="661623">
                <a:tc>
                  <a:txBody>
                    <a:bodyPr/>
                    <a:lstStyle/>
                    <a:p>
                      <a:r>
                        <a:rPr lang="en-US" sz="2000" dirty="0" smtClean="0"/>
                        <a:t>How will the team ensure there is followup on the action items from the debriefing session(s)?</a:t>
                      </a:r>
                      <a:endParaRPr lang="en-US" sz="2000" dirty="0">
                        <a:latin typeface="Gill Sans MT"/>
                        <a:cs typeface="Gill Sans MT"/>
                      </a:endParaRPr>
                    </a:p>
                  </a:txBody>
                  <a:tcPr/>
                </a:tc>
                <a:tc>
                  <a:txBody>
                    <a:bodyPr/>
                    <a:lstStyle/>
                    <a:p>
                      <a:endParaRPr lang="en-US" sz="2000" dirty="0">
                        <a:latin typeface="Gill Sans MT"/>
                        <a:cs typeface="Gill Sans MT"/>
                      </a:endParaRPr>
                    </a:p>
                  </a:txBody>
                  <a:tcPr/>
                </a:tc>
              </a:tr>
            </a:tbl>
          </a:graphicData>
        </a:graphic>
      </p:graphicFrame>
    </p:spTree>
    <p:extLst>
      <p:ext uri="{BB962C8B-B14F-4D97-AF65-F5344CB8AC3E}">
        <p14:creationId xmlns:p14="http://schemas.microsoft.com/office/powerpoint/2010/main" val="30822497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FFFFFF"/>
                </a:solidFill>
              </a:rPr>
              <a:t>What’s Next?</a:t>
            </a:r>
            <a:endParaRPr lang="en-US" dirty="0">
              <a:solidFill>
                <a:srgbClr val="FFFFFF"/>
              </a:solidFill>
            </a:endParaRPr>
          </a:p>
        </p:txBody>
      </p:sp>
      <p:sp>
        <p:nvSpPr>
          <p:cNvPr id="4" name="Content Placeholder 3"/>
          <p:cNvSpPr>
            <a:spLocks noGrp="1"/>
          </p:cNvSpPr>
          <p:nvPr>
            <p:ph idx="1"/>
          </p:nvPr>
        </p:nvSpPr>
        <p:spPr/>
        <p:txBody>
          <a:bodyPr>
            <a:noAutofit/>
          </a:bodyPr>
          <a:lstStyle/>
          <a:p>
            <a:pPr marL="457200" indent="-457200">
              <a:spcBef>
                <a:spcPts val="0"/>
              </a:spcBef>
              <a:spcAft>
                <a:spcPts val="1200"/>
              </a:spcAft>
              <a:buFont typeface="+mj-lt"/>
              <a:buAutoNum type="arabicPeriod"/>
            </a:pPr>
            <a:r>
              <a:rPr lang="en-US" sz="2800" dirty="0" smtClean="0">
                <a:ea typeface="ＭＳ Ｐゴシック" pitchFamily="34" charset="-128"/>
              </a:rPr>
              <a:t>Plan debriefing strategy to share results with team</a:t>
            </a:r>
            <a:endParaRPr lang="en-US" sz="2800" dirty="0">
              <a:ea typeface="ＭＳ Ｐゴシック" pitchFamily="34" charset="-128"/>
            </a:endParaRPr>
          </a:p>
          <a:p>
            <a:pPr lvl="1">
              <a:spcBef>
                <a:spcPts val="0"/>
              </a:spcBef>
              <a:spcAft>
                <a:spcPts val="1200"/>
              </a:spcAft>
            </a:pPr>
            <a:r>
              <a:rPr lang="en-US" sz="2400" dirty="0">
                <a:ea typeface="ＭＳ Ｐゴシック" pitchFamily="34" charset="-128"/>
              </a:rPr>
              <a:t>Be prepared to listen</a:t>
            </a:r>
          </a:p>
          <a:p>
            <a:pPr lvl="1">
              <a:spcBef>
                <a:spcPts val="0"/>
              </a:spcBef>
              <a:spcAft>
                <a:spcPts val="1200"/>
              </a:spcAft>
            </a:pPr>
            <a:r>
              <a:rPr lang="en-US" sz="2400" dirty="0">
                <a:ea typeface="ＭＳ Ｐゴシック" pitchFamily="34" charset="-128"/>
              </a:rPr>
              <a:t>Ask for feedback </a:t>
            </a:r>
          </a:p>
          <a:p>
            <a:pPr lvl="1">
              <a:spcBef>
                <a:spcPts val="0"/>
              </a:spcBef>
              <a:spcAft>
                <a:spcPts val="1200"/>
              </a:spcAft>
            </a:pPr>
            <a:r>
              <a:rPr lang="en-US" sz="2400" dirty="0">
                <a:ea typeface="ＭＳ Ｐゴシック" pitchFamily="34" charset="-128"/>
              </a:rPr>
              <a:t>Ask teammates to help come up with solutions</a:t>
            </a:r>
          </a:p>
          <a:p>
            <a:pPr marL="514350" indent="-514350">
              <a:spcBef>
                <a:spcPts val="0"/>
              </a:spcBef>
              <a:spcAft>
                <a:spcPts val="1200"/>
              </a:spcAft>
              <a:buFontTx/>
              <a:buAutoNum type="arabicPeriod"/>
            </a:pPr>
            <a:r>
              <a:rPr lang="en-US" sz="2800" dirty="0">
                <a:ea typeface="ＭＳ Ｐゴシック" pitchFamily="34" charset="-128"/>
              </a:rPr>
              <a:t>Gather a small group together and use </a:t>
            </a:r>
            <a:r>
              <a:rPr lang="en-US" sz="2800" dirty="0"/>
              <a:t>the Culture Check-Up Tool </a:t>
            </a:r>
            <a:r>
              <a:rPr lang="en-US" sz="2800" dirty="0" smtClean="0">
                <a:ea typeface="ＭＳ Ｐゴシック" pitchFamily="34" charset="-128"/>
              </a:rPr>
              <a:t>to </a:t>
            </a:r>
            <a:r>
              <a:rPr lang="en-US" sz="2800" dirty="0">
                <a:ea typeface="ＭＳ Ｐゴシック" pitchFamily="34" charset="-128"/>
              </a:rPr>
              <a:t>examine the roots of problem areas and begin to formulate strategies for improvement</a:t>
            </a:r>
          </a:p>
          <a:p>
            <a:pPr marL="0" indent="0">
              <a:spcBef>
                <a:spcPts val="0"/>
              </a:spcBef>
              <a:spcAft>
                <a:spcPts val="1200"/>
              </a:spcAft>
              <a:buNone/>
            </a:pPr>
            <a:endParaRPr lang="en-US" sz="2800" dirty="0"/>
          </a:p>
        </p:txBody>
      </p:sp>
    </p:spTree>
    <p:extLst>
      <p:ext uri="{BB962C8B-B14F-4D97-AF65-F5344CB8AC3E}">
        <p14:creationId xmlns:p14="http://schemas.microsoft.com/office/powerpoint/2010/main" val="38012433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accent5"/>
                </a:solidFill>
              </a:rPr>
              <a:t>CREATING </a:t>
            </a:r>
            <a:r>
              <a:rPr lang="en-US" dirty="0">
                <a:solidFill>
                  <a:schemeClr val="accent5"/>
                </a:solidFill>
              </a:rPr>
              <a:t>CUSTOM REPORTS IN </a:t>
            </a:r>
            <a:br>
              <a:rPr lang="en-US" dirty="0">
                <a:solidFill>
                  <a:schemeClr val="accent5"/>
                </a:solidFill>
              </a:rPr>
            </a:br>
            <a:r>
              <a:rPr lang="en-US" dirty="0">
                <a:solidFill>
                  <a:schemeClr val="accent5"/>
                </a:solidFill>
              </a:rPr>
              <a:t>NHSN </a:t>
            </a:r>
            <a:r>
              <a:rPr lang="en-US" dirty="0" smtClean="0">
                <a:solidFill>
                  <a:schemeClr val="accent5"/>
                </a:solidFill>
              </a:rPr>
              <a:t>AND NSQIP</a:t>
            </a:r>
            <a:endParaRPr lang="en-US" dirty="0">
              <a:solidFill>
                <a:schemeClr val="accent5"/>
              </a:solidFill>
            </a:endParaRPr>
          </a:p>
        </p:txBody>
      </p:sp>
    </p:spTree>
    <p:extLst>
      <p:ext uri="{BB962C8B-B14F-4D97-AF65-F5344CB8AC3E}">
        <p14:creationId xmlns:p14="http://schemas.microsoft.com/office/powerpoint/2010/main" val="11586048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solidFill>
                  <a:schemeClr val="bg1"/>
                </a:solidFill>
              </a:rPr>
              <a:t>Using Data To Drive Quality Improvement</a:t>
            </a:r>
            <a:endParaRPr lang="en-US" dirty="0">
              <a:solidFill>
                <a:schemeClr val="bg1"/>
              </a:solidFill>
            </a:endParaRPr>
          </a:p>
        </p:txBody>
      </p:sp>
      <p:sp>
        <p:nvSpPr>
          <p:cNvPr id="4" name="Content Placeholder 3"/>
          <p:cNvSpPr>
            <a:spLocks noGrp="1"/>
          </p:cNvSpPr>
          <p:nvPr>
            <p:ph idx="1"/>
          </p:nvPr>
        </p:nvSpPr>
        <p:spPr/>
        <p:txBody>
          <a:bodyPr>
            <a:normAutofit/>
          </a:bodyPr>
          <a:lstStyle/>
          <a:p>
            <a:pPr>
              <a:spcBef>
                <a:spcPts val="0"/>
              </a:spcBef>
              <a:spcAft>
                <a:spcPts val="1200"/>
              </a:spcAft>
            </a:pPr>
            <a:r>
              <a:rPr lang="en-US" sz="2800" dirty="0" smtClean="0"/>
              <a:t>Generate monthly reports</a:t>
            </a:r>
          </a:p>
          <a:p>
            <a:pPr>
              <a:spcBef>
                <a:spcPts val="0"/>
              </a:spcBef>
              <a:spcAft>
                <a:spcPts val="1200"/>
              </a:spcAft>
            </a:pPr>
            <a:r>
              <a:rPr lang="en-US" sz="2800" dirty="0" smtClean="0"/>
              <a:t>Share reports with teams</a:t>
            </a:r>
          </a:p>
          <a:p>
            <a:pPr>
              <a:spcBef>
                <a:spcPts val="0"/>
              </a:spcBef>
              <a:spcAft>
                <a:spcPts val="1200"/>
              </a:spcAft>
            </a:pPr>
            <a:r>
              <a:rPr lang="en-US" sz="2800" dirty="0" smtClean="0"/>
              <a:t>Use events to initiate investigations</a:t>
            </a:r>
            <a:endParaRPr lang="en-US" sz="2800" dirty="0"/>
          </a:p>
        </p:txBody>
      </p:sp>
    </p:spTree>
    <p:extLst>
      <p:ext uri="{BB962C8B-B14F-4D97-AF65-F5344CB8AC3E}">
        <p14:creationId xmlns:p14="http://schemas.microsoft.com/office/powerpoint/2010/main" val="42406504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Data Reports: NHSN</a:t>
            </a:r>
            <a:endParaRPr lang="en-US" dirty="0"/>
          </a:p>
        </p:txBody>
      </p:sp>
      <p:sp>
        <p:nvSpPr>
          <p:cNvPr id="4" name="Content Placeholder 3"/>
          <p:cNvSpPr>
            <a:spLocks noGrp="1"/>
          </p:cNvSpPr>
          <p:nvPr>
            <p:ph idx="1"/>
          </p:nvPr>
        </p:nvSpPr>
        <p:spPr/>
        <p:txBody>
          <a:bodyPr>
            <a:noAutofit/>
          </a:bodyPr>
          <a:lstStyle/>
          <a:p>
            <a:pPr marL="0" indent="0">
              <a:spcAft>
                <a:spcPts val="1200"/>
              </a:spcAft>
              <a:buNone/>
            </a:pPr>
            <a:r>
              <a:rPr lang="en-US" sz="2800" i="1" dirty="0">
                <a:solidFill>
                  <a:schemeClr val="accent5"/>
                </a:solidFill>
              </a:rPr>
              <a:t>Practice makes </a:t>
            </a:r>
            <a:r>
              <a:rPr lang="en-US" sz="2800" i="1" dirty="0" smtClean="0">
                <a:solidFill>
                  <a:schemeClr val="accent5"/>
                </a:solidFill>
              </a:rPr>
              <a:t>perfect</a:t>
            </a:r>
            <a:endParaRPr lang="en-US" sz="2800" dirty="0" smtClean="0">
              <a:solidFill>
                <a:prstClr val="black"/>
              </a:solidFill>
            </a:endParaRPr>
          </a:p>
          <a:p>
            <a:pPr>
              <a:spcBef>
                <a:spcPts val="0"/>
              </a:spcBef>
              <a:spcAft>
                <a:spcPts val="1200"/>
              </a:spcAft>
            </a:pPr>
            <a:r>
              <a:rPr lang="en-US" sz="2400" dirty="0" smtClean="0">
                <a:solidFill>
                  <a:prstClr val="black"/>
                </a:solidFill>
              </a:rPr>
              <a:t>This presentation provides an overview of creating custom reports in the Centers for Disease Control and Prevention (CDC) National Healthcare Safety Network  (NHSN)</a:t>
            </a:r>
          </a:p>
          <a:p>
            <a:pPr>
              <a:spcBef>
                <a:spcPts val="0"/>
              </a:spcBef>
              <a:spcAft>
                <a:spcPts val="1200"/>
              </a:spcAft>
            </a:pPr>
            <a:r>
              <a:rPr lang="en-US" sz="2400" dirty="0" smtClean="0">
                <a:solidFill>
                  <a:prstClr val="black"/>
                </a:solidFill>
              </a:rPr>
              <a:t>Get full instructions here: </a:t>
            </a:r>
            <a:r>
              <a:rPr lang="en-US" sz="2400" dirty="0" smtClean="0">
                <a:hlinkClick r:id="rId3"/>
              </a:rPr>
              <a:t>http</a:t>
            </a:r>
            <a:r>
              <a:rPr lang="en-US" sz="2400" dirty="0">
                <a:hlinkClick r:id="rId3"/>
              </a:rPr>
              <a:t>://www.cdc.gov/nhsn/Training/analysis/</a:t>
            </a:r>
            <a:r>
              <a:rPr lang="en-US" sz="2400" dirty="0" smtClean="0">
                <a:hlinkClick r:id="rId3"/>
              </a:rPr>
              <a:t>index.html</a:t>
            </a:r>
            <a:endParaRPr lang="en-US" sz="2400" dirty="0" smtClean="0"/>
          </a:p>
          <a:p>
            <a:pPr>
              <a:spcBef>
                <a:spcPts val="0"/>
              </a:spcBef>
              <a:spcAft>
                <a:spcPts val="1200"/>
              </a:spcAft>
            </a:pPr>
            <a:r>
              <a:rPr lang="en-US" sz="2400" dirty="0" smtClean="0"/>
              <a:t>Log in to NHSN: </a:t>
            </a:r>
            <a:r>
              <a:rPr lang="en-US" sz="2400" dirty="0" smtClean="0">
                <a:hlinkClick r:id="rId4"/>
              </a:rPr>
              <a:t>https://sdn.cdc.gov</a:t>
            </a:r>
            <a:endParaRPr lang="en-US" sz="2400" dirty="0"/>
          </a:p>
          <a:p>
            <a:pPr>
              <a:spcBef>
                <a:spcPts val="0"/>
              </a:spcBef>
              <a:spcAft>
                <a:spcPts val="1200"/>
              </a:spcAft>
            </a:pPr>
            <a:r>
              <a:rPr lang="en-US" sz="2400" dirty="0" smtClean="0"/>
              <a:t>Reminder: Turn off pop-up blocker</a:t>
            </a:r>
          </a:p>
          <a:p>
            <a:pPr>
              <a:spcBef>
                <a:spcPts val="0"/>
              </a:spcBef>
              <a:spcAft>
                <a:spcPts val="1200"/>
              </a:spcAft>
            </a:pPr>
            <a:endParaRPr lang="en-US" sz="2400" dirty="0"/>
          </a:p>
          <a:p>
            <a:pPr marL="0" indent="0">
              <a:spcBef>
                <a:spcPts val="0"/>
              </a:spcBef>
              <a:spcAft>
                <a:spcPts val="1200"/>
              </a:spcAft>
              <a:buNone/>
            </a:pPr>
            <a:endParaRPr lang="en-US" sz="2400" dirty="0" smtClean="0"/>
          </a:p>
          <a:p>
            <a:pPr>
              <a:spcBef>
                <a:spcPts val="0"/>
              </a:spcBef>
              <a:spcAft>
                <a:spcPts val="1200"/>
              </a:spcAft>
            </a:pPr>
            <a:endParaRPr lang="en-US" sz="2400" dirty="0"/>
          </a:p>
          <a:p>
            <a:pPr>
              <a:spcBef>
                <a:spcPts val="0"/>
              </a:spcBef>
              <a:spcAft>
                <a:spcPts val="1200"/>
              </a:spcAft>
            </a:pPr>
            <a:endParaRPr lang="en-US" sz="2400" dirty="0"/>
          </a:p>
        </p:txBody>
      </p:sp>
      <p:sp>
        <p:nvSpPr>
          <p:cNvPr id="8" name="Title 1"/>
          <p:cNvSpPr txBox="1">
            <a:spLocks/>
          </p:cNvSpPr>
          <p:nvPr/>
        </p:nvSpPr>
        <p:spPr>
          <a:xfrm>
            <a:off x="1498346" y="1426494"/>
            <a:ext cx="8767482" cy="685800"/>
          </a:xfrm>
          <a:prstGeom prst="rect">
            <a:avLst/>
          </a:prstGeom>
        </p:spPr>
        <p:txBody>
          <a:bodyPr vert="horz" lIns="91440" tIns="45720" rIns="91440" bIns="45720" rtlCol="0" anchor="ctr">
            <a:normAutofit/>
          </a:bodyPr>
          <a:lstStyle>
            <a:lvl1pPr algn="ctr" defTabSz="457200" rtl="0" eaLnBrk="1" latinLnBrk="0" hangingPunct="1">
              <a:lnSpc>
                <a:spcPct val="90000"/>
              </a:lnSpc>
              <a:spcBef>
                <a:spcPct val="0"/>
              </a:spcBef>
              <a:buNone/>
              <a:defRPr sz="4000" kern="1200">
                <a:solidFill>
                  <a:schemeClr val="bg1"/>
                </a:solidFill>
                <a:latin typeface="+mj-lt"/>
                <a:ea typeface="+mj-ea"/>
                <a:cs typeface="+mj-cs"/>
              </a:defRPr>
            </a:lvl1pPr>
          </a:lstStyle>
          <a:p>
            <a:pPr algn="l"/>
            <a:endParaRPr lang="en-US" sz="2800" i="1" dirty="0">
              <a:solidFill>
                <a:schemeClr val="accent5"/>
              </a:solidFill>
            </a:endParaRPr>
          </a:p>
        </p:txBody>
      </p:sp>
    </p:spTree>
    <p:extLst>
      <p:ext uri="{BB962C8B-B14F-4D97-AF65-F5344CB8AC3E}">
        <p14:creationId xmlns:p14="http://schemas.microsoft.com/office/powerpoint/2010/main" val="27550129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Data Reports: NHSN</a:t>
            </a:r>
            <a:endParaRPr lang="en-US" dirty="0"/>
          </a:p>
        </p:txBody>
      </p:sp>
      <p:sp>
        <p:nvSpPr>
          <p:cNvPr id="2" name="Slide Number Placeholder 1"/>
          <p:cNvSpPr>
            <a:spLocks noGrp="1"/>
          </p:cNvSpPr>
          <p:nvPr>
            <p:ph type="sldNum" sz="quarter" idx="4"/>
          </p:nvPr>
        </p:nvSpPr>
        <p:spPr>
          <a:prstGeom prst="rect">
            <a:avLst/>
          </a:prstGeom>
        </p:spPr>
        <p:txBody>
          <a:bodyPr/>
          <a:lstStyle/>
          <a:p>
            <a:pPr algn="l"/>
            <a:fld id="{E507B00A-00F3-40B4-9FBC-773D3E654F20}" type="slidenum">
              <a:rPr lang="en-US" smtClean="0">
                <a:solidFill>
                  <a:srgbClr val="FFFFFF"/>
                </a:solidFill>
              </a:rPr>
              <a:pPr algn="l"/>
              <a:t>16</a:t>
            </a:fld>
            <a:endParaRPr lang="en-US" dirty="0">
              <a:solidFill>
                <a:srgbClr val="FFFFFF"/>
              </a:solidFill>
            </a:endParaRPr>
          </a:p>
        </p:txBody>
      </p:sp>
      <p:pic>
        <p:nvPicPr>
          <p:cNvPr id="4" name="Picture 3" descr="This image shows where on the NHSN Landing Page to select the component “Patient Safety” from the drop-down menu." title="NHSN Landing Pag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8784" y="1523463"/>
            <a:ext cx="7266433" cy="4755981"/>
          </a:xfrm>
          <a:prstGeom prst="rect">
            <a:avLst/>
          </a:prstGeom>
          <a:ln>
            <a:solidFill>
              <a:schemeClr val="bg1">
                <a:lumMod val="75000"/>
              </a:schemeClr>
            </a:solidFill>
          </a:ln>
        </p:spPr>
      </p:pic>
    </p:spTree>
    <p:extLst>
      <p:ext uri="{BB962C8B-B14F-4D97-AF65-F5344CB8AC3E}">
        <p14:creationId xmlns:p14="http://schemas.microsoft.com/office/powerpoint/2010/main" val="58935456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endParaRPr lang="en-US" dirty="0"/>
          </a:p>
        </p:txBody>
      </p:sp>
      <p:pic>
        <p:nvPicPr>
          <p:cNvPr id="9" name="Picture 8" descr="This image shows the NHSN webpage &quot;Generate Data Sets.&quot; To generate a data set, select on&quot;Generate Data Sets.&quot; If &quot;Not generated&quot; or an old date is visible, rerun before analysis. Click &quot;Generate New&quot; before analysis." title="Generate Data Set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8264" y="1524967"/>
            <a:ext cx="6907472" cy="4772871"/>
          </a:xfrm>
          <a:prstGeom prst="rect">
            <a:avLst/>
          </a:prstGeom>
          <a:ln>
            <a:solidFill>
              <a:srgbClr val="BFBFBF"/>
            </a:solidFill>
          </a:ln>
        </p:spPr>
      </p:pic>
      <p:sp>
        <p:nvSpPr>
          <p:cNvPr id="10" name="Title 2"/>
          <p:cNvSpPr txBox="1">
            <a:spLocks/>
          </p:cNvSpPr>
          <p:nvPr/>
        </p:nvSpPr>
        <p:spPr>
          <a:xfrm>
            <a:off x="457200" y="0"/>
            <a:ext cx="8229600" cy="80752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3600" kern="1200">
                <a:solidFill>
                  <a:srgbClr val="FFFFFF"/>
                </a:solidFill>
                <a:latin typeface="+mj-lt"/>
                <a:ea typeface="+mj-ea"/>
                <a:cs typeface="+mj-cs"/>
              </a:defRPr>
            </a:lvl1pPr>
          </a:lstStyle>
          <a:p>
            <a:r>
              <a:rPr lang="en-US" dirty="0" smtClean="0"/>
              <a:t>Data Reports: NHSN</a:t>
            </a:r>
            <a:endParaRPr lang="en-US" dirty="0"/>
          </a:p>
        </p:txBody>
      </p:sp>
    </p:spTree>
    <p:extLst>
      <p:ext uri="{BB962C8B-B14F-4D97-AF65-F5344CB8AC3E}">
        <p14:creationId xmlns:p14="http://schemas.microsoft.com/office/powerpoint/2010/main" val="3860524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7"/>
          <p:cNvSpPr>
            <a:spLocks noGrp="1"/>
          </p:cNvSpPr>
          <p:nvPr>
            <p:ph type="title"/>
          </p:nvPr>
        </p:nvSpPr>
        <p:spPr/>
        <p:txBody>
          <a:bodyPr>
            <a:noAutofit/>
          </a:bodyPr>
          <a:lstStyle/>
          <a:p>
            <a:r>
              <a:rPr lang="en-US" dirty="0" smtClean="0">
                <a:solidFill>
                  <a:schemeClr val="bg1"/>
                </a:solidFill>
              </a:rPr>
              <a:t>Generating an SSI Frequency Table</a:t>
            </a:r>
            <a:endParaRPr lang="en-US" dirty="0">
              <a:solidFill>
                <a:schemeClr val="bg1"/>
              </a:solidFill>
            </a:endParaRPr>
          </a:p>
        </p:txBody>
      </p:sp>
      <p:sp>
        <p:nvSpPr>
          <p:cNvPr id="2" name="Slide Number Placeholder 1"/>
          <p:cNvSpPr>
            <a:spLocks noGrp="1"/>
          </p:cNvSpPr>
          <p:nvPr>
            <p:ph type="sldNum" sz="quarter" idx="4"/>
          </p:nvPr>
        </p:nvSpPr>
        <p:spPr>
          <a:prstGeom prst="rect">
            <a:avLst/>
          </a:prstGeom>
        </p:spPr>
        <p:txBody>
          <a:bodyPr/>
          <a:lstStyle/>
          <a:p>
            <a:pPr algn="l"/>
            <a:fld id="{FE16C109-361D-4589-AE89-8AF8AADCC00A}" type="slidenum">
              <a:rPr lang="en-US" sz="1100" smtClean="0">
                <a:solidFill>
                  <a:srgbClr val="FFFFFF"/>
                </a:solidFill>
              </a:rPr>
              <a:pPr algn="l"/>
              <a:t>18</a:t>
            </a:fld>
            <a:endParaRPr lang="en-US" sz="1100" dirty="0">
              <a:solidFill>
                <a:srgbClr val="FFFFFF"/>
              </a:solidFill>
            </a:endParaRPr>
          </a:p>
        </p:txBody>
      </p:sp>
      <p:pic>
        <p:nvPicPr>
          <p:cNvPr id="3" name="Picture 2" descr="This image shows where under the &quot;Analysis&quot; tab of the NHSN Patient Safety Component Home Page to select &quot;Output Options&quot; to export your analysis." title="Output Option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1875" y="1501853"/>
            <a:ext cx="7260250" cy="4764540"/>
          </a:xfrm>
          <a:prstGeom prst="rect">
            <a:avLst/>
          </a:prstGeom>
          <a:ln>
            <a:solidFill>
              <a:srgbClr val="BFBFBF"/>
            </a:solidFill>
          </a:ln>
        </p:spPr>
      </p:pic>
    </p:spTree>
    <p:extLst>
      <p:ext uri="{BB962C8B-B14F-4D97-AF65-F5344CB8AC3E}">
        <p14:creationId xmlns:p14="http://schemas.microsoft.com/office/powerpoint/2010/main" val="164448422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This image shows where to select &quot;Frequency Table - All SSI Events&quot; from the list of Analysis Output Options. Go to: Procedure-Associated Module -&gt; SSI -&gt; CDC Defined Output." title="Frequency Tabl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8366" y="1475486"/>
            <a:ext cx="7207269" cy="4879922"/>
          </a:xfrm>
          <a:prstGeom prst="rect">
            <a:avLst/>
          </a:prstGeom>
          <a:ln>
            <a:solidFill>
              <a:srgbClr val="BFBFBF"/>
            </a:solidFill>
          </a:ln>
        </p:spPr>
      </p:pic>
      <p:sp>
        <p:nvSpPr>
          <p:cNvPr id="2" name="Title 1"/>
          <p:cNvSpPr>
            <a:spLocks noGrp="1"/>
          </p:cNvSpPr>
          <p:nvPr>
            <p:ph type="title"/>
          </p:nvPr>
        </p:nvSpPr>
        <p:spPr/>
        <p:txBody>
          <a:bodyPr>
            <a:normAutofit/>
          </a:bodyPr>
          <a:lstStyle/>
          <a:p>
            <a:r>
              <a:rPr lang="en-US" dirty="0"/>
              <a:t>Generating </a:t>
            </a:r>
            <a:r>
              <a:rPr lang="en-US" dirty="0" smtClean="0"/>
              <a:t>an SSI </a:t>
            </a:r>
            <a:r>
              <a:rPr lang="en-US" dirty="0"/>
              <a:t>Frequency </a:t>
            </a:r>
            <a:r>
              <a:rPr lang="en-US" dirty="0" smtClean="0"/>
              <a:t>Table</a:t>
            </a:r>
            <a:endParaRPr lang="en-US" dirty="0"/>
          </a:p>
        </p:txBody>
      </p:sp>
      <p:sp>
        <p:nvSpPr>
          <p:cNvPr id="5" name="Slide Number Placeholder 1"/>
          <p:cNvSpPr>
            <a:spLocks noGrp="1"/>
          </p:cNvSpPr>
          <p:nvPr>
            <p:ph type="sldNum" sz="quarter" idx="4"/>
          </p:nvPr>
        </p:nvSpPr>
        <p:spPr>
          <a:prstGeom prst="rect">
            <a:avLst/>
          </a:prstGeom>
        </p:spPr>
        <p:txBody>
          <a:bodyPr/>
          <a:lstStyle/>
          <a:p>
            <a:pPr algn="l"/>
            <a:fld id="{FE16C109-361D-4589-AE89-8AF8AADCC00A}" type="slidenum">
              <a:rPr lang="en-US" sz="1100" smtClean="0">
                <a:solidFill>
                  <a:srgbClr val="FFFFFF"/>
                </a:solidFill>
              </a:rPr>
              <a:pPr algn="l"/>
              <a:t>19</a:t>
            </a:fld>
            <a:endParaRPr lang="en-US" sz="1100" dirty="0">
              <a:solidFill>
                <a:srgbClr val="FFFFFF"/>
              </a:solidFill>
            </a:endParaRPr>
          </a:p>
        </p:txBody>
      </p:sp>
      <p:sp>
        <p:nvSpPr>
          <p:cNvPr id="8" name="Title 7"/>
          <p:cNvSpPr txBox="1">
            <a:spLocks/>
          </p:cNvSpPr>
          <p:nvPr/>
        </p:nvSpPr>
        <p:spPr>
          <a:xfrm>
            <a:off x="457200" y="274638"/>
            <a:ext cx="8229600" cy="1143000"/>
          </a:xfrm>
          <a:prstGeom prst="rect">
            <a:avLst/>
          </a:prstGeom>
        </p:spPr>
        <p:txBody>
          <a:bodyPr>
            <a:noAutofit/>
          </a:bodyPr>
          <a:lstStyle>
            <a:lvl1pPr algn="ctr" defTabSz="457200" rtl="0" eaLnBrk="1" latinLnBrk="0" hangingPunct="1">
              <a:lnSpc>
                <a:spcPct val="90000"/>
              </a:lnSpc>
              <a:spcBef>
                <a:spcPct val="0"/>
              </a:spcBef>
              <a:buNone/>
              <a:defRPr sz="4000" kern="1200">
                <a:solidFill>
                  <a:schemeClr val="bg1"/>
                </a:solidFill>
                <a:latin typeface="+mj-lt"/>
                <a:ea typeface="+mj-ea"/>
                <a:cs typeface="+mj-cs"/>
              </a:defRPr>
            </a:lvl1pPr>
          </a:lstStyle>
          <a:p>
            <a:endParaRPr lang="en-US" dirty="0"/>
          </a:p>
        </p:txBody>
      </p:sp>
    </p:spTree>
    <p:extLst>
      <p:ext uri="{BB962C8B-B14F-4D97-AF65-F5344CB8AC3E}">
        <p14:creationId xmlns:p14="http://schemas.microsoft.com/office/powerpoint/2010/main" val="18454163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kern="0" dirty="0" smtClean="0">
                <a:solidFill>
                  <a:schemeClr val="accent5"/>
                </a:solidFill>
              </a:rPr>
              <a:t>USING SAFETY CULTURE SURVEY</a:t>
            </a:r>
            <a:br>
              <a:rPr lang="en-US" kern="0" dirty="0" smtClean="0">
                <a:solidFill>
                  <a:schemeClr val="accent5"/>
                </a:solidFill>
              </a:rPr>
            </a:br>
            <a:r>
              <a:rPr lang="en-US" kern="0" dirty="0" smtClean="0">
                <a:solidFill>
                  <a:schemeClr val="accent5"/>
                </a:solidFill>
              </a:rPr>
              <a:t>RESULTS FOR IMPROVEMENT</a:t>
            </a:r>
            <a:endParaRPr lang="en-US" dirty="0">
              <a:solidFill>
                <a:schemeClr val="accent5"/>
              </a:solidFill>
            </a:endParaRPr>
          </a:p>
        </p:txBody>
      </p:sp>
    </p:spTree>
    <p:extLst>
      <p:ext uri="{BB962C8B-B14F-4D97-AF65-F5344CB8AC3E}">
        <p14:creationId xmlns:p14="http://schemas.microsoft.com/office/powerpoint/2010/main" val="15303208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normAutofit/>
          </a:bodyPr>
          <a:lstStyle/>
          <a:p>
            <a:r>
              <a:rPr lang="en-US" dirty="0" smtClean="0">
                <a:solidFill>
                  <a:srgbClr val="FFFFFF"/>
                </a:solidFill>
              </a:rPr>
              <a:t>Results Pop-Up Window</a:t>
            </a:r>
            <a:endParaRPr lang="en-US" dirty="0">
              <a:solidFill>
                <a:srgbClr val="FFFFFF"/>
              </a:solidFill>
            </a:endParaRPr>
          </a:p>
        </p:txBody>
      </p:sp>
      <p:sp>
        <p:nvSpPr>
          <p:cNvPr id="11" name="TextBox 10"/>
          <p:cNvSpPr txBox="1"/>
          <p:nvPr/>
        </p:nvSpPr>
        <p:spPr>
          <a:xfrm>
            <a:off x="6374819" y="2270125"/>
            <a:ext cx="2226614" cy="2677656"/>
          </a:xfrm>
          <a:prstGeom prst="rect">
            <a:avLst/>
          </a:prstGeom>
          <a:noFill/>
        </p:spPr>
        <p:txBody>
          <a:bodyPr wrap="square" rtlCol="0">
            <a:spAutoFit/>
          </a:bodyPr>
          <a:lstStyle/>
          <a:p>
            <a:r>
              <a:rPr lang="en-US" sz="2800" dirty="0" smtClean="0">
                <a:cs typeface="Arial"/>
              </a:rPr>
              <a:t>Want data based on Procedure </a:t>
            </a:r>
            <a:r>
              <a:rPr lang="en-US" sz="2800" dirty="0">
                <a:cs typeface="Arial"/>
              </a:rPr>
              <a:t>D</a:t>
            </a:r>
            <a:r>
              <a:rPr lang="en-US" sz="2800" dirty="0" smtClean="0">
                <a:cs typeface="Arial"/>
              </a:rPr>
              <a:t>ate instead of Event </a:t>
            </a:r>
            <a:r>
              <a:rPr lang="en-US" sz="2800" dirty="0">
                <a:cs typeface="Arial"/>
              </a:rPr>
              <a:t>D</a:t>
            </a:r>
            <a:r>
              <a:rPr lang="en-US" sz="2800" dirty="0" smtClean="0">
                <a:cs typeface="Arial"/>
              </a:rPr>
              <a:t>ate?</a:t>
            </a:r>
            <a:endParaRPr lang="en-US" sz="2800" dirty="0">
              <a:cs typeface="Arial"/>
            </a:endParaRPr>
          </a:p>
        </p:txBody>
      </p:sp>
      <p:grpSp>
        <p:nvGrpSpPr>
          <p:cNvPr id="3" name="Group 2" descr="This image shows the resulting Frequency Table." title="Results Window"/>
          <p:cNvGrpSpPr/>
          <p:nvPr/>
        </p:nvGrpSpPr>
        <p:grpSpPr>
          <a:xfrm>
            <a:off x="691444" y="1622778"/>
            <a:ext cx="5669263" cy="4557889"/>
            <a:chOff x="691444" y="1622778"/>
            <a:chExt cx="5669263" cy="4557889"/>
          </a:xfrm>
        </p:grpSpPr>
        <p:pic>
          <p:nvPicPr>
            <p:cNvPr id="9" name="Picture 8" descr="This image shows the resulting Frequency Table" title="Results Window"/>
            <p:cNvPicPr>
              <a:picLocks noChangeAspect="1"/>
            </p:cNvPicPr>
            <p:nvPr/>
          </p:nvPicPr>
          <p:blipFill rotWithShape="1">
            <a:blip r:embed="rId3">
              <a:extLst>
                <a:ext uri="{28A0092B-C50C-407E-A947-70E740481C1C}">
                  <a14:useLocalDpi xmlns:a14="http://schemas.microsoft.com/office/drawing/2010/main" val="0"/>
                </a:ext>
              </a:extLst>
            </a:blip>
            <a:srcRect l="3529" t="2387" b="5880"/>
            <a:stretch/>
          </p:blipFill>
          <p:spPr>
            <a:xfrm>
              <a:off x="747888" y="1622778"/>
              <a:ext cx="5612819" cy="4402666"/>
            </a:xfrm>
            <a:prstGeom prst="rect">
              <a:avLst/>
            </a:prstGeom>
          </p:spPr>
        </p:pic>
        <p:sp>
          <p:nvSpPr>
            <p:cNvPr id="2" name="Rectangle 1"/>
            <p:cNvSpPr/>
            <p:nvPr/>
          </p:nvSpPr>
          <p:spPr>
            <a:xfrm>
              <a:off x="691444" y="5729111"/>
              <a:ext cx="1382889" cy="45155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83722195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7"/>
          <p:cNvSpPr>
            <a:spLocks noGrp="1"/>
          </p:cNvSpPr>
          <p:nvPr>
            <p:ph type="title"/>
          </p:nvPr>
        </p:nvSpPr>
        <p:spPr/>
        <p:txBody>
          <a:bodyPr>
            <a:noAutofit/>
          </a:bodyPr>
          <a:lstStyle/>
          <a:p>
            <a:r>
              <a:rPr lang="en-US" dirty="0" smtClean="0">
                <a:solidFill>
                  <a:schemeClr val="bg1"/>
                </a:solidFill>
              </a:rPr>
              <a:t>Modifying an SSI Frequency Table</a:t>
            </a:r>
            <a:endParaRPr lang="en-US" dirty="0">
              <a:solidFill>
                <a:schemeClr val="bg1"/>
              </a:solidFill>
            </a:endParaRPr>
          </a:p>
        </p:txBody>
      </p:sp>
      <p:sp>
        <p:nvSpPr>
          <p:cNvPr id="3" name="Slide Number Placeholder 2"/>
          <p:cNvSpPr>
            <a:spLocks noGrp="1"/>
          </p:cNvSpPr>
          <p:nvPr>
            <p:ph type="sldNum" sz="quarter" idx="4"/>
          </p:nvPr>
        </p:nvSpPr>
        <p:spPr>
          <a:prstGeom prst="rect">
            <a:avLst/>
          </a:prstGeom>
        </p:spPr>
        <p:txBody>
          <a:bodyPr/>
          <a:lstStyle/>
          <a:p>
            <a:pPr algn="l"/>
            <a:fld id="{E507B00A-00F3-40B4-9FBC-773D3E654F20}" type="slidenum">
              <a:rPr lang="en-US" sz="1100" smtClean="0">
                <a:solidFill>
                  <a:srgbClr val="FFFFFF"/>
                </a:solidFill>
              </a:rPr>
              <a:pPr algn="l"/>
              <a:t>21</a:t>
            </a:fld>
            <a:endParaRPr lang="en-US" sz="1100" dirty="0">
              <a:solidFill>
                <a:srgbClr val="FFFFFF"/>
              </a:solidFill>
            </a:endParaRPr>
          </a:p>
        </p:txBody>
      </p:sp>
      <p:pic>
        <p:nvPicPr>
          <p:cNvPr id="6" name="Picture 5" descr="This image shows where to find the &quot;Modify&quot; button right of the &quot;Run&quot; button next to the &quot;Frequency Table&quot; option" title="Modify"/>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1998" y="1546261"/>
            <a:ext cx="7840005" cy="4732322"/>
          </a:xfrm>
          <a:prstGeom prst="rect">
            <a:avLst/>
          </a:prstGeom>
          <a:ln>
            <a:solidFill>
              <a:srgbClr val="BFBFBF"/>
            </a:solidFill>
          </a:ln>
        </p:spPr>
      </p:pic>
    </p:spTree>
    <p:extLst>
      <p:ext uri="{BB962C8B-B14F-4D97-AF65-F5344CB8AC3E}">
        <p14:creationId xmlns:p14="http://schemas.microsoft.com/office/powerpoint/2010/main" val="384779914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Modifying an SSI Frequency </a:t>
            </a:r>
            <a:r>
              <a:rPr lang="en-US" dirty="0" smtClean="0"/>
              <a:t>Table</a:t>
            </a:r>
            <a:endParaRPr lang="en-US" dirty="0"/>
          </a:p>
        </p:txBody>
      </p:sp>
      <p:sp>
        <p:nvSpPr>
          <p:cNvPr id="3" name="Slide Number Placeholder 2"/>
          <p:cNvSpPr>
            <a:spLocks noGrp="1"/>
          </p:cNvSpPr>
          <p:nvPr>
            <p:ph type="sldNum" sz="quarter" idx="4"/>
          </p:nvPr>
        </p:nvSpPr>
        <p:spPr>
          <a:prstGeom prst="rect">
            <a:avLst/>
          </a:prstGeom>
        </p:spPr>
        <p:txBody>
          <a:bodyPr/>
          <a:lstStyle/>
          <a:p>
            <a:pPr algn="l"/>
            <a:fld id="{E507B00A-00F3-40B4-9FBC-773D3E654F20}" type="slidenum">
              <a:rPr lang="en-US" sz="1100" smtClean="0">
                <a:solidFill>
                  <a:srgbClr val="FFFFFF"/>
                </a:solidFill>
              </a:rPr>
              <a:pPr algn="l"/>
              <a:t>22</a:t>
            </a:fld>
            <a:endParaRPr lang="en-US" sz="1100" dirty="0">
              <a:solidFill>
                <a:srgbClr val="FFFFFF"/>
              </a:solidFill>
            </a:endParaRPr>
          </a:p>
        </p:txBody>
      </p:sp>
      <p:pic>
        <p:nvPicPr>
          <p:cNvPr id="6" name="Picture 5" descr="This image shows where to find the options for modifying your frequency table, including Name, Title, Format, and Time period." title="Modify Freqency Tabl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8077" y="1522027"/>
            <a:ext cx="7827846" cy="4743306"/>
          </a:xfrm>
          <a:prstGeom prst="rect">
            <a:avLst/>
          </a:prstGeom>
          <a:ln>
            <a:solidFill>
              <a:srgbClr val="BFBFBF"/>
            </a:solidFill>
          </a:ln>
        </p:spPr>
      </p:pic>
      <p:sp>
        <p:nvSpPr>
          <p:cNvPr id="7" name="Title 7"/>
          <p:cNvSpPr txBox="1">
            <a:spLocks/>
          </p:cNvSpPr>
          <p:nvPr/>
        </p:nvSpPr>
        <p:spPr>
          <a:xfrm>
            <a:off x="457200" y="274638"/>
            <a:ext cx="8229600" cy="1143000"/>
          </a:xfrm>
          <a:prstGeom prst="rect">
            <a:avLst/>
          </a:prstGeom>
        </p:spPr>
        <p:txBody>
          <a:bodyPr>
            <a:noAutofit/>
          </a:bodyPr>
          <a:lstStyle>
            <a:lvl1pPr algn="ctr" defTabSz="457200" rtl="0" eaLnBrk="1" latinLnBrk="0" hangingPunct="1">
              <a:lnSpc>
                <a:spcPct val="90000"/>
              </a:lnSpc>
              <a:spcBef>
                <a:spcPct val="0"/>
              </a:spcBef>
              <a:buNone/>
              <a:defRPr sz="4000" kern="1200">
                <a:solidFill>
                  <a:schemeClr val="bg1"/>
                </a:solidFill>
                <a:latin typeface="+mj-lt"/>
                <a:ea typeface="+mj-ea"/>
                <a:cs typeface="+mj-cs"/>
              </a:defRPr>
            </a:lvl1pPr>
          </a:lstStyle>
          <a:p>
            <a:endParaRPr lang="en-US" dirty="0"/>
          </a:p>
        </p:txBody>
      </p:sp>
    </p:spTree>
    <p:extLst>
      <p:ext uri="{BB962C8B-B14F-4D97-AF65-F5344CB8AC3E}">
        <p14:creationId xmlns:p14="http://schemas.microsoft.com/office/powerpoint/2010/main" val="23219570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his image shows the result of modifying your Frequency Table." title="Modified Frequency Table"/>
          <p:cNvPicPr>
            <a:picLocks noChangeAspect="1"/>
          </p:cNvPicPr>
          <p:nvPr/>
        </p:nvPicPr>
        <p:blipFill rotWithShape="1">
          <a:blip r:embed="rId3">
            <a:extLst>
              <a:ext uri="{28A0092B-C50C-407E-A947-70E740481C1C}">
                <a14:useLocalDpi xmlns:a14="http://schemas.microsoft.com/office/drawing/2010/main" val="0"/>
              </a:ext>
            </a:extLst>
          </a:blip>
          <a:srcRect l="3373" t="4174" r="11356" b="7732"/>
          <a:stretch/>
        </p:blipFill>
        <p:spPr>
          <a:xfrm>
            <a:off x="1552222" y="1538110"/>
            <a:ext cx="6039556" cy="4755446"/>
          </a:xfrm>
          <a:prstGeom prst="rect">
            <a:avLst/>
          </a:prstGeom>
          <a:ln>
            <a:noFill/>
          </a:ln>
        </p:spPr>
      </p:pic>
      <p:sp>
        <p:nvSpPr>
          <p:cNvPr id="5" name="Title 4"/>
          <p:cNvSpPr>
            <a:spLocks noGrp="1"/>
          </p:cNvSpPr>
          <p:nvPr>
            <p:ph type="title"/>
          </p:nvPr>
        </p:nvSpPr>
        <p:spPr/>
        <p:txBody>
          <a:bodyPr>
            <a:noAutofit/>
          </a:bodyPr>
          <a:lstStyle/>
          <a:p>
            <a:r>
              <a:rPr lang="en-US" dirty="0" smtClean="0">
                <a:solidFill>
                  <a:srgbClr val="FFFFFF"/>
                </a:solidFill>
              </a:rPr>
              <a:t>Results Pop-Up Window of Modified Table</a:t>
            </a:r>
            <a:endParaRPr lang="en-US" dirty="0">
              <a:solidFill>
                <a:srgbClr val="FFFFFF"/>
              </a:solidFill>
            </a:endParaRPr>
          </a:p>
        </p:txBody>
      </p:sp>
      <p:sp>
        <p:nvSpPr>
          <p:cNvPr id="4" name="Slide Number Placeholder 1"/>
          <p:cNvSpPr>
            <a:spLocks noGrp="1"/>
          </p:cNvSpPr>
          <p:nvPr>
            <p:ph type="sldNum" sz="quarter" idx="4"/>
          </p:nvPr>
        </p:nvSpPr>
        <p:spPr>
          <a:prstGeom prst="rect">
            <a:avLst/>
          </a:prstGeom>
        </p:spPr>
        <p:txBody>
          <a:bodyPr/>
          <a:lstStyle/>
          <a:p>
            <a:pPr algn="l"/>
            <a:fld id="{FE16C109-361D-4589-AE89-8AF8AADCC00A}" type="slidenum">
              <a:rPr lang="en-US" sz="1100" smtClean="0">
                <a:solidFill>
                  <a:srgbClr val="FFFFFF"/>
                </a:solidFill>
              </a:rPr>
              <a:pPr algn="l"/>
              <a:t>23</a:t>
            </a:fld>
            <a:endParaRPr lang="en-US" sz="1100" dirty="0">
              <a:solidFill>
                <a:srgbClr val="FFFFFF"/>
              </a:solidFill>
            </a:endParaRPr>
          </a:p>
        </p:txBody>
      </p:sp>
      <p:sp>
        <p:nvSpPr>
          <p:cNvPr id="2" name="Rectangle 1"/>
          <p:cNvSpPr/>
          <p:nvPr/>
        </p:nvSpPr>
        <p:spPr>
          <a:xfrm>
            <a:off x="481263" y="5053263"/>
            <a:ext cx="2499895" cy="1296737"/>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534457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FFFFFF"/>
                </a:solidFill>
              </a:rPr>
              <a:t>Generating an SSI Run Chart</a:t>
            </a:r>
            <a:endParaRPr lang="en-US" dirty="0">
              <a:solidFill>
                <a:srgbClr val="FFFFFF"/>
              </a:solidFill>
            </a:endParaRPr>
          </a:p>
        </p:txBody>
      </p:sp>
      <p:pic>
        <p:nvPicPr>
          <p:cNvPr id="5" name="Picture 4" descr="This image shows where to find the “Run Chart – SSI Data by Procedure and Risk Index” option. Go to: Procedure-level Data -&gt; CDC Defined Output." title="SSI Run Char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5960" y="1535538"/>
            <a:ext cx="5837564" cy="4772129"/>
          </a:xfrm>
          <a:prstGeom prst="rect">
            <a:avLst/>
          </a:prstGeom>
          <a:ln>
            <a:solidFill>
              <a:srgbClr val="BFBFBF"/>
            </a:solidFill>
          </a:ln>
        </p:spPr>
      </p:pic>
      <p:sp>
        <p:nvSpPr>
          <p:cNvPr id="6" name="TextBox 5"/>
          <p:cNvSpPr txBox="1"/>
          <p:nvPr/>
        </p:nvSpPr>
        <p:spPr>
          <a:xfrm>
            <a:off x="479779" y="2373662"/>
            <a:ext cx="2347772" cy="3108544"/>
          </a:xfrm>
          <a:prstGeom prst="rect">
            <a:avLst/>
          </a:prstGeom>
          <a:noFill/>
        </p:spPr>
        <p:txBody>
          <a:bodyPr wrap="square" rtlCol="0">
            <a:spAutoFit/>
          </a:bodyPr>
          <a:lstStyle/>
          <a:p>
            <a:pPr algn="r"/>
            <a:r>
              <a:rPr lang="en-US" sz="2800" dirty="0" smtClean="0"/>
              <a:t>Run charts allow you to graph rates and device-utilization ratios over time</a:t>
            </a:r>
            <a:endParaRPr lang="en-US" sz="2800" dirty="0"/>
          </a:p>
        </p:txBody>
      </p:sp>
    </p:spTree>
    <p:extLst>
      <p:ext uri="{BB962C8B-B14F-4D97-AF65-F5344CB8AC3E}">
        <p14:creationId xmlns:p14="http://schemas.microsoft.com/office/powerpoint/2010/main" val="247839919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solidFill>
                  <a:srgbClr val="FFFFFF"/>
                </a:solidFill>
              </a:rPr>
              <a:t>Result Run Chart </a:t>
            </a:r>
            <a:endParaRPr lang="en-US" dirty="0">
              <a:solidFill>
                <a:srgbClr val="FFFFFF"/>
              </a:solidFill>
            </a:endParaRPr>
          </a:p>
        </p:txBody>
      </p:sp>
      <p:sp>
        <p:nvSpPr>
          <p:cNvPr id="4" name="Slide Number Placeholder 1"/>
          <p:cNvSpPr>
            <a:spLocks noGrp="1"/>
          </p:cNvSpPr>
          <p:nvPr>
            <p:ph type="sldNum" sz="quarter" idx="4"/>
          </p:nvPr>
        </p:nvSpPr>
        <p:spPr>
          <a:prstGeom prst="rect">
            <a:avLst/>
          </a:prstGeom>
        </p:spPr>
        <p:txBody>
          <a:bodyPr/>
          <a:lstStyle/>
          <a:p>
            <a:pPr algn="l"/>
            <a:fld id="{FE16C109-361D-4589-AE89-8AF8AADCC00A}" type="slidenum">
              <a:rPr lang="en-US" sz="1100" smtClean="0">
                <a:solidFill>
                  <a:srgbClr val="FFFFFF"/>
                </a:solidFill>
              </a:rPr>
              <a:pPr algn="l"/>
              <a:t>25</a:t>
            </a:fld>
            <a:endParaRPr lang="en-US" sz="1100" dirty="0">
              <a:solidFill>
                <a:srgbClr val="FFFFFF"/>
              </a:solidFill>
            </a:endParaRPr>
          </a:p>
        </p:txBody>
      </p:sp>
      <p:pic>
        <p:nvPicPr>
          <p:cNvPr id="3" name="Picture 2" descr="This image shows the chart that results from the “Run Chart – SSI Data by Procedure and Risk Index” option." title="Result Run Chart"/>
          <p:cNvPicPr>
            <a:picLocks noChangeAspect="1"/>
          </p:cNvPicPr>
          <p:nvPr/>
        </p:nvPicPr>
        <p:blipFill rotWithShape="1">
          <a:blip r:embed="rId3">
            <a:extLst>
              <a:ext uri="{28A0092B-C50C-407E-A947-70E740481C1C}">
                <a14:useLocalDpi xmlns:a14="http://schemas.microsoft.com/office/drawing/2010/main" val="0"/>
              </a:ext>
            </a:extLst>
          </a:blip>
          <a:srcRect r="11423"/>
          <a:stretch/>
        </p:blipFill>
        <p:spPr>
          <a:xfrm>
            <a:off x="494055" y="1514982"/>
            <a:ext cx="7772057" cy="4764462"/>
          </a:xfrm>
          <a:prstGeom prst="rect">
            <a:avLst/>
          </a:prstGeom>
        </p:spPr>
      </p:pic>
    </p:spTree>
    <p:extLst>
      <p:ext uri="{BB962C8B-B14F-4D97-AF65-F5344CB8AC3E}">
        <p14:creationId xmlns:p14="http://schemas.microsoft.com/office/powerpoint/2010/main" val="255361084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solidFill>
                  <a:srgbClr val="FFFFFF"/>
                </a:solidFill>
              </a:rPr>
              <a:t>Generating Individual Surgeon Run Charts</a:t>
            </a:r>
            <a:endParaRPr lang="en-US" dirty="0">
              <a:solidFill>
                <a:srgbClr val="FFFFFF"/>
              </a:solidFill>
            </a:endParaRPr>
          </a:p>
        </p:txBody>
      </p:sp>
      <p:sp>
        <p:nvSpPr>
          <p:cNvPr id="4" name="Slide Number Placeholder 1"/>
          <p:cNvSpPr>
            <a:spLocks noGrp="1"/>
          </p:cNvSpPr>
          <p:nvPr>
            <p:ph type="sldNum" sz="quarter" idx="4"/>
          </p:nvPr>
        </p:nvSpPr>
        <p:spPr>
          <a:prstGeom prst="rect">
            <a:avLst/>
          </a:prstGeom>
        </p:spPr>
        <p:txBody>
          <a:bodyPr/>
          <a:lstStyle/>
          <a:p>
            <a:pPr algn="l"/>
            <a:fld id="{FE16C109-361D-4589-AE89-8AF8AADCC00A}" type="slidenum">
              <a:rPr lang="en-US" sz="1100" smtClean="0">
                <a:solidFill>
                  <a:srgbClr val="FFFFFF"/>
                </a:solidFill>
              </a:rPr>
              <a:pPr algn="l"/>
              <a:t>26</a:t>
            </a:fld>
            <a:endParaRPr lang="en-US" sz="1100" dirty="0">
              <a:solidFill>
                <a:srgbClr val="FFFFFF"/>
              </a:solidFill>
            </a:endParaRPr>
          </a:p>
        </p:txBody>
      </p:sp>
      <p:pic>
        <p:nvPicPr>
          <p:cNvPr id="3" name="Picture 2" descr="This image shows where to find the “Run Chart – SSI Data by Surgeon, Procedure…” option." title="Individual Surgeon Run Charts"/>
          <p:cNvPicPr>
            <a:picLocks noChangeAspect="1"/>
          </p:cNvPicPr>
          <p:nvPr/>
        </p:nvPicPr>
        <p:blipFill rotWithShape="1">
          <a:blip r:embed="rId3">
            <a:extLst>
              <a:ext uri="{28A0092B-C50C-407E-A947-70E740481C1C}">
                <a14:useLocalDpi xmlns:a14="http://schemas.microsoft.com/office/drawing/2010/main" val="0"/>
              </a:ext>
            </a:extLst>
          </a:blip>
          <a:srcRect r="13223"/>
          <a:stretch/>
        </p:blipFill>
        <p:spPr>
          <a:xfrm>
            <a:off x="454442" y="1505320"/>
            <a:ext cx="6389447" cy="4917555"/>
          </a:xfrm>
          <a:prstGeom prst="rect">
            <a:avLst/>
          </a:prstGeom>
          <a:ln>
            <a:solidFill>
              <a:srgbClr val="BFBFBF"/>
            </a:solidFill>
          </a:ln>
        </p:spPr>
      </p:pic>
    </p:spTree>
    <p:extLst>
      <p:ext uri="{BB962C8B-B14F-4D97-AF65-F5344CB8AC3E}">
        <p14:creationId xmlns:p14="http://schemas.microsoft.com/office/powerpoint/2010/main" val="60634750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FFFFFF"/>
                </a:solidFill>
              </a:rPr>
              <a:t>Explore Your Options	</a:t>
            </a:r>
            <a:endParaRPr lang="en-US" dirty="0">
              <a:solidFill>
                <a:srgbClr val="FFFFFF"/>
              </a:solidFill>
            </a:endParaRPr>
          </a:p>
        </p:txBody>
      </p:sp>
      <p:sp>
        <p:nvSpPr>
          <p:cNvPr id="4" name="Content Placeholder 3"/>
          <p:cNvSpPr>
            <a:spLocks noGrp="1"/>
          </p:cNvSpPr>
          <p:nvPr>
            <p:ph idx="1"/>
          </p:nvPr>
        </p:nvSpPr>
        <p:spPr/>
        <p:txBody>
          <a:bodyPr>
            <a:normAutofit/>
          </a:bodyPr>
          <a:lstStyle/>
          <a:p>
            <a:pPr>
              <a:spcBef>
                <a:spcPts val="0"/>
              </a:spcBef>
              <a:spcAft>
                <a:spcPts val="1200"/>
              </a:spcAft>
            </a:pPr>
            <a:r>
              <a:rPr lang="en-US" sz="2800" dirty="0" smtClean="0"/>
              <a:t>We’ve given you some instructions, but encourage you to explore what NHSN offers</a:t>
            </a:r>
            <a:endParaRPr lang="en-US" sz="2800" dirty="0"/>
          </a:p>
          <a:p>
            <a:pPr>
              <a:spcBef>
                <a:spcPts val="0"/>
              </a:spcBef>
              <a:spcAft>
                <a:spcPts val="1200"/>
              </a:spcAft>
            </a:pPr>
            <a:r>
              <a:rPr lang="en-US" sz="2800" dirty="0" smtClean="0"/>
              <a:t>By providing timely data reports, you will continue to motivate your team to improve SSI rates</a:t>
            </a:r>
            <a:endParaRPr lang="en-US" sz="2800" dirty="0"/>
          </a:p>
          <a:p>
            <a:pPr>
              <a:spcBef>
                <a:spcPts val="0"/>
              </a:spcBef>
              <a:spcAft>
                <a:spcPts val="1200"/>
              </a:spcAft>
            </a:pPr>
            <a:r>
              <a:rPr lang="en-US" sz="2800" dirty="0" smtClean="0"/>
              <a:t>For more resources, visit </a:t>
            </a:r>
            <a:r>
              <a:rPr lang="en-US" sz="2800" dirty="0" smtClean="0">
                <a:hlinkClick r:id="rId3"/>
              </a:rPr>
              <a:t>http</a:t>
            </a:r>
            <a:r>
              <a:rPr lang="en-US" sz="2800" dirty="0">
                <a:hlinkClick r:id="rId3"/>
              </a:rPr>
              <a:t>://www.cdc.gov/nhsn/Training/analysis/</a:t>
            </a:r>
            <a:r>
              <a:rPr lang="en-US" sz="2800" dirty="0" smtClean="0">
                <a:hlinkClick r:id="rId3"/>
              </a:rPr>
              <a:t>index.html</a:t>
            </a:r>
            <a:endParaRPr lang="en-US" sz="2800" dirty="0" smtClean="0"/>
          </a:p>
        </p:txBody>
      </p:sp>
    </p:spTree>
    <p:extLst>
      <p:ext uri="{BB962C8B-B14F-4D97-AF65-F5344CB8AC3E}">
        <p14:creationId xmlns:p14="http://schemas.microsoft.com/office/powerpoint/2010/main" val="97932879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Data Reports: NSQIP</a:t>
            </a:r>
            <a:endParaRPr lang="en-US" dirty="0"/>
          </a:p>
        </p:txBody>
      </p:sp>
      <p:sp>
        <p:nvSpPr>
          <p:cNvPr id="4" name="Content Placeholder 3"/>
          <p:cNvSpPr>
            <a:spLocks noGrp="1"/>
          </p:cNvSpPr>
          <p:nvPr>
            <p:ph idx="1"/>
          </p:nvPr>
        </p:nvSpPr>
        <p:spPr/>
        <p:txBody>
          <a:bodyPr>
            <a:normAutofit/>
          </a:bodyPr>
          <a:lstStyle/>
          <a:p>
            <a:pPr marL="0" indent="0">
              <a:spcBef>
                <a:spcPts val="0"/>
              </a:spcBef>
              <a:spcAft>
                <a:spcPts val="1200"/>
              </a:spcAft>
              <a:buNone/>
            </a:pPr>
            <a:r>
              <a:rPr lang="en-US" sz="2800" i="1" dirty="0">
                <a:solidFill>
                  <a:schemeClr val="accent5"/>
                </a:solidFill>
              </a:rPr>
              <a:t>Practice makes </a:t>
            </a:r>
            <a:r>
              <a:rPr lang="en-US" sz="2800" i="1" dirty="0" smtClean="0">
                <a:solidFill>
                  <a:schemeClr val="accent5"/>
                </a:solidFill>
              </a:rPr>
              <a:t>perfect</a:t>
            </a:r>
            <a:endParaRPr lang="en-US" sz="2800" dirty="0" smtClean="0">
              <a:solidFill>
                <a:prstClr val="black"/>
              </a:solidFill>
            </a:endParaRPr>
          </a:p>
          <a:p>
            <a:pPr>
              <a:spcBef>
                <a:spcPts val="0"/>
              </a:spcBef>
              <a:spcAft>
                <a:spcPts val="1200"/>
              </a:spcAft>
            </a:pPr>
            <a:r>
              <a:rPr lang="en-US" sz="2400" dirty="0" smtClean="0">
                <a:solidFill>
                  <a:prstClr val="black"/>
                </a:solidFill>
              </a:rPr>
              <a:t>This presentation provides an overview of creating custom reports in the American College of Surgeons National Surgeon Quality Improvement Program (NSQIP)</a:t>
            </a:r>
          </a:p>
          <a:p>
            <a:pPr>
              <a:spcBef>
                <a:spcPts val="0"/>
              </a:spcBef>
              <a:spcAft>
                <a:spcPts val="1200"/>
              </a:spcAft>
            </a:pPr>
            <a:r>
              <a:rPr lang="en-US" sz="2400" dirty="0" smtClean="0">
                <a:solidFill>
                  <a:prstClr val="black"/>
                </a:solidFill>
              </a:rPr>
              <a:t>Get full instructions at:</a:t>
            </a:r>
          </a:p>
          <a:p>
            <a:pPr marL="400050" lvl="2" indent="0">
              <a:spcBef>
                <a:spcPts val="0"/>
              </a:spcBef>
              <a:spcAft>
                <a:spcPts val="1200"/>
              </a:spcAft>
              <a:buNone/>
            </a:pPr>
            <a:r>
              <a:rPr lang="en-US" dirty="0">
                <a:hlinkClick r:id="rId3"/>
              </a:rPr>
              <a:t>http://www.acsnsqipconference.org/presentations/Case%20Studies%20Using%20Online%20Reports%20-%20Real-Time%</a:t>
            </a:r>
            <a:r>
              <a:rPr lang="en-US" dirty="0" smtClean="0">
                <a:hlinkClick r:id="rId3"/>
              </a:rPr>
              <a:t>20Reports.pdf</a:t>
            </a:r>
            <a:endParaRPr lang="en-US" dirty="0">
              <a:solidFill>
                <a:prstClr val="black"/>
              </a:solidFill>
            </a:endParaRPr>
          </a:p>
          <a:p>
            <a:r>
              <a:rPr lang="en-US" sz="2400" dirty="0" smtClean="0"/>
              <a:t>Login to NSQIP: </a:t>
            </a:r>
            <a:r>
              <a:rPr lang="en-US" sz="2400" dirty="0">
                <a:hlinkClick r:id="rId4"/>
              </a:rPr>
              <a:t>https://</a:t>
            </a:r>
            <a:r>
              <a:rPr lang="en-US" sz="2400" dirty="0" smtClean="0">
                <a:hlinkClick r:id="rId4"/>
              </a:rPr>
              <a:t>registry.acsnsqip.org</a:t>
            </a:r>
            <a:endParaRPr lang="en-US" sz="2400" dirty="0"/>
          </a:p>
        </p:txBody>
      </p:sp>
      <p:sp>
        <p:nvSpPr>
          <p:cNvPr id="6" name="Title 1"/>
          <p:cNvSpPr txBox="1">
            <a:spLocks/>
          </p:cNvSpPr>
          <p:nvPr/>
        </p:nvSpPr>
        <p:spPr>
          <a:xfrm>
            <a:off x="1498346" y="1426494"/>
            <a:ext cx="8767482" cy="685800"/>
          </a:xfrm>
          <a:prstGeom prst="rect">
            <a:avLst/>
          </a:prstGeom>
        </p:spPr>
        <p:txBody>
          <a:bodyPr vert="horz" lIns="91440" tIns="45720" rIns="91440" bIns="45720" rtlCol="0" anchor="ctr">
            <a:normAutofit/>
          </a:bodyPr>
          <a:lstStyle>
            <a:lvl1pPr algn="ctr" defTabSz="457200" rtl="0" eaLnBrk="1" latinLnBrk="0" hangingPunct="1">
              <a:lnSpc>
                <a:spcPct val="90000"/>
              </a:lnSpc>
              <a:spcBef>
                <a:spcPct val="0"/>
              </a:spcBef>
              <a:buNone/>
              <a:defRPr sz="4000" kern="1200">
                <a:solidFill>
                  <a:schemeClr val="bg1"/>
                </a:solidFill>
                <a:latin typeface="+mj-lt"/>
                <a:ea typeface="+mj-ea"/>
                <a:cs typeface="+mj-cs"/>
              </a:defRPr>
            </a:lvl1pPr>
          </a:lstStyle>
          <a:p>
            <a:pPr algn="l"/>
            <a:endParaRPr lang="en-US" sz="2800" i="1" dirty="0">
              <a:solidFill>
                <a:schemeClr val="accent5"/>
              </a:solidFill>
            </a:endParaRPr>
          </a:p>
        </p:txBody>
      </p:sp>
    </p:spTree>
    <p:extLst>
      <p:ext uri="{BB962C8B-B14F-4D97-AF65-F5344CB8AC3E}">
        <p14:creationId xmlns:p14="http://schemas.microsoft.com/office/powerpoint/2010/main" val="363013973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solidFill>
                  <a:srgbClr val="FFFFFF"/>
                </a:solidFill>
              </a:rPr>
              <a:t>Generating SSI Reports for Frontline Staff</a:t>
            </a:r>
            <a:endParaRPr lang="en-US" dirty="0">
              <a:solidFill>
                <a:srgbClr val="FFFFFF"/>
              </a:solidFill>
            </a:endParaRPr>
          </a:p>
        </p:txBody>
      </p:sp>
      <p:pic>
        <p:nvPicPr>
          <p:cNvPr id="5" name="Picture 4" descr="This image shows where to find the “Online Data Reports” on the NSQIP main page." title="Online Data Reports"/>
          <p:cNvPicPr>
            <a:picLocks noChangeAspect="1"/>
          </p:cNvPicPr>
          <p:nvPr/>
        </p:nvPicPr>
        <p:blipFill rotWithShape="1">
          <a:blip r:embed="rId3">
            <a:extLst>
              <a:ext uri="{28A0092B-C50C-407E-A947-70E740481C1C}">
                <a14:useLocalDpi xmlns:a14="http://schemas.microsoft.com/office/drawing/2010/main" val="0"/>
              </a:ext>
            </a:extLst>
          </a:blip>
          <a:srcRect r="2558"/>
          <a:stretch/>
        </p:blipFill>
        <p:spPr>
          <a:xfrm>
            <a:off x="419806" y="1600369"/>
            <a:ext cx="8385527" cy="2402416"/>
          </a:xfrm>
          <a:prstGeom prst="rect">
            <a:avLst/>
          </a:prstGeom>
          <a:ln>
            <a:solidFill>
              <a:srgbClr val="BFBFBF"/>
            </a:solidFill>
          </a:ln>
        </p:spPr>
      </p:pic>
    </p:spTree>
    <p:extLst>
      <p:ext uri="{BB962C8B-B14F-4D97-AF65-F5344CB8AC3E}">
        <p14:creationId xmlns:p14="http://schemas.microsoft.com/office/powerpoint/2010/main" val="31494219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What Is Debriefing?</a:t>
            </a:r>
            <a:endParaRPr lang="en-US" dirty="0"/>
          </a:p>
        </p:txBody>
      </p:sp>
      <p:sp>
        <p:nvSpPr>
          <p:cNvPr id="3" name="Content Placeholder 2"/>
          <p:cNvSpPr>
            <a:spLocks noGrp="1"/>
          </p:cNvSpPr>
          <p:nvPr>
            <p:ph idx="1"/>
          </p:nvPr>
        </p:nvSpPr>
        <p:spPr/>
        <p:txBody>
          <a:bodyPr>
            <a:noAutofit/>
          </a:bodyPr>
          <a:lstStyle/>
          <a:p>
            <a:pPr marL="0" indent="0">
              <a:buNone/>
            </a:pPr>
            <a:r>
              <a:rPr lang="en-US" sz="2800" i="1" dirty="0">
                <a:solidFill>
                  <a:schemeClr val="accent5"/>
                </a:solidFill>
              </a:rPr>
              <a:t>Debrief survey results with </a:t>
            </a:r>
            <a:r>
              <a:rPr lang="en-US" sz="2800" i="1" dirty="0" smtClean="0">
                <a:solidFill>
                  <a:schemeClr val="accent5"/>
                </a:solidFill>
              </a:rPr>
              <a:t>team </a:t>
            </a:r>
            <a:r>
              <a:rPr lang="en-US" sz="2800" i="1" dirty="0">
                <a:solidFill>
                  <a:schemeClr val="accent5"/>
                </a:solidFill>
              </a:rPr>
              <a:t>members</a:t>
            </a:r>
          </a:p>
          <a:p>
            <a:r>
              <a:rPr lang="en-US" sz="2800" dirty="0" smtClean="0"/>
              <a:t>Debriefing is</a:t>
            </a:r>
            <a:r>
              <a:rPr lang="en-US" sz="2800" dirty="0"/>
              <a:t> </a:t>
            </a:r>
            <a:r>
              <a:rPr lang="en-US" sz="2800" dirty="0" smtClean="0"/>
              <a:t>a semistructured </a:t>
            </a:r>
            <a:r>
              <a:rPr lang="en-US" sz="2800" dirty="0"/>
              <a:t>conversation among frontline clinicians </a:t>
            </a:r>
            <a:r>
              <a:rPr lang="en-US" sz="2800" dirty="0" smtClean="0"/>
              <a:t>that a facilitator leads</a:t>
            </a:r>
          </a:p>
          <a:p>
            <a:r>
              <a:rPr lang="en-US" sz="2800" dirty="0" smtClean="0"/>
              <a:t>Encourages </a:t>
            </a:r>
            <a:r>
              <a:rPr lang="en-US" sz="2800" dirty="0"/>
              <a:t>open </a:t>
            </a:r>
            <a:r>
              <a:rPr lang="en-US" sz="2800" dirty="0" smtClean="0"/>
              <a:t>communication, transparency, and </a:t>
            </a:r>
            <a:r>
              <a:rPr lang="en-US" sz="2800" dirty="0"/>
              <a:t>interactive </a:t>
            </a:r>
            <a:r>
              <a:rPr lang="en-US" sz="2800" dirty="0" smtClean="0"/>
              <a:t>discussion</a:t>
            </a:r>
          </a:p>
          <a:p>
            <a:pPr lvl="1"/>
            <a:r>
              <a:rPr lang="en-US" sz="2400" dirty="0"/>
              <a:t>A</a:t>
            </a:r>
            <a:r>
              <a:rPr lang="en-US" sz="2400" dirty="0" smtClean="0"/>
              <a:t>cross all levels of the work area</a:t>
            </a:r>
          </a:p>
          <a:p>
            <a:pPr lvl="1"/>
            <a:r>
              <a:rPr lang="en-US" sz="2400" dirty="0"/>
              <a:t>B</a:t>
            </a:r>
            <a:r>
              <a:rPr lang="en-US" sz="2400" dirty="0" smtClean="0"/>
              <a:t>etween disciplines</a:t>
            </a:r>
            <a:endParaRPr lang="en-US" sz="2400" dirty="0"/>
          </a:p>
          <a:p>
            <a:pPr marL="514350" indent="-514350"/>
            <a:r>
              <a:rPr lang="en-US" sz="2800" dirty="0" smtClean="0"/>
              <a:t>Engages </a:t>
            </a:r>
            <a:r>
              <a:rPr lang="en-US" sz="2800" dirty="0"/>
              <a:t>clinicians and staff in generating and implementing their ideas about how to create an effective safety culture in their work </a:t>
            </a:r>
            <a:r>
              <a:rPr lang="en-US" sz="2800" dirty="0" smtClean="0"/>
              <a:t>area</a:t>
            </a:r>
            <a:endParaRPr lang="en-US" sz="2800" dirty="0"/>
          </a:p>
        </p:txBody>
      </p:sp>
      <p:sp>
        <p:nvSpPr>
          <p:cNvPr id="6" name="Slide Number Placeholder 1"/>
          <p:cNvSpPr>
            <a:spLocks noGrp="1"/>
          </p:cNvSpPr>
          <p:nvPr>
            <p:ph type="sldNum" sz="quarter" idx="4"/>
          </p:nvPr>
        </p:nvSpPr>
        <p:spPr>
          <a:prstGeom prst="rect">
            <a:avLst/>
          </a:prstGeom>
        </p:spPr>
        <p:txBody>
          <a:bodyPr/>
          <a:lstStyle/>
          <a:p>
            <a:pPr algn="l"/>
            <a:fld id="{FE16C109-361D-4589-AE89-8AF8AADCC00A}" type="slidenum">
              <a:rPr lang="en-US" sz="1100" smtClean="0">
                <a:solidFill>
                  <a:srgbClr val="FFFFFF"/>
                </a:solidFill>
              </a:rPr>
              <a:pPr algn="l"/>
              <a:t>3</a:t>
            </a:fld>
            <a:endParaRPr lang="en-US" sz="1100" dirty="0">
              <a:solidFill>
                <a:srgbClr val="FFFFFF"/>
              </a:solidFill>
            </a:endParaRPr>
          </a:p>
        </p:txBody>
      </p:sp>
      <p:sp>
        <p:nvSpPr>
          <p:cNvPr id="7" name="Title 1"/>
          <p:cNvSpPr txBox="1">
            <a:spLocks/>
          </p:cNvSpPr>
          <p:nvPr/>
        </p:nvSpPr>
        <p:spPr>
          <a:xfrm>
            <a:off x="1485161" y="1399544"/>
            <a:ext cx="7658839" cy="564078"/>
          </a:xfrm>
          <a:prstGeom prst="rect">
            <a:avLst/>
          </a:prstGeom>
        </p:spPr>
        <p:txBody>
          <a:bodyPr vert="horz" lIns="91440" tIns="45720" rIns="91440" bIns="45720" rtlCol="0" anchor="ctr">
            <a:normAutofit/>
          </a:bodyPr>
          <a:lstStyle>
            <a:lvl1pPr algn="ctr" defTabSz="457200" rtl="0" eaLnBrk="1" latinLnBrk="0" hangingPunct="1">
              <a:lnSpc>
                <a:spcPct val="90000"/>
              </a:lnSpc>
              <a:spcBef>
                <a:spcPct val="0"/>
              </a:spcBef>
              <a:buNone/>
              <a:defRPr sz="4000" kern="1200">
                <a:solidFill>
                  <a:schemeClr val="bg1"/>
                </a:solidFill>
                <a:latin typeface="+mj-lt"/>
                <a:ea typeface="+mj-ea"/>
                <a:cs typeface="+mj-cs"/>
              </a:defRPr>
            </a:lvl1pPr>
          </a:lstStyle>
          <a:p>
            <a:pPr algn="l"/>
            <a:endParaRPr lang="en-US" sz="2800" i="1" dirty="0">
              <a:solidFill>
                <a:schemeClr val="accent5"/>
              </a:solidFill>
            </a:endParaRPr>
          </a:p>
        </p:txBody>
      </p:sp>
    </p:spTree>
    <p:extLst>
      <p:ext uri="{BB962C8B-B14F-4D97-AF65-F5344CB8AC3E}">
        <p14:creationId xmlns:p14="http://schemas.microsoft.com/office/powerpoint/2010/main" val="296203094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Generating SSI Reports for Frontline </a:t>
            </a:r>
            <a:r>
              <a:rPr lang="en-US" dirty="0" smtClean="0"/>
              <a:t>Staff</a:t>
            </a:r>
            <a:endParaRPr lang="en-US" dirty="0"/>
          </a:p>
        </p:txBody>
      </p:sp>
      <p:sp>
        <p:nvSpPr>
          <p:cNvPr id="4" name="Content Placeholder 3"/>
          <p:cNvSpPr>
            <a:spLocks noGrp="1"/>
          </p:cNvSpPr>
          <p:nvPr>
            <p:ph idx="1"/>
          </p:nvPr>
        </p:nvSpPr>
        <p:spPr>
          <a:xfrm>
            <a:off x="570088" y="1524000"/>
            <a:ext cx="2322689" cy="4734296"/>
          </a:xfrm>
        </p:spPr>
        <p:txBody>
          <a:bodyPr/>
          <a:lstStyle/>
          <a:p>
            <a:pPr marL="0" indent="0" algn="r">
              <a:buNone/>
            </a:pPr>
            <a:r>
              <a:rPr lang="en-US" dirty="0" smtClean="0"/>
              <a:t>Scroll down and select Measures</a:t>
            </a:r>
            <a:endParaRPr lang="en-US" dirty="0"/>
          </a:p>
        </p:txBody>
      </p:sp>
      <p:pic>
        <p:nvPicPr>
          <p:cNvPr id="5" name="Picture 4" descr="This image shows the &quot;Measures&quot; button." title="Measures"/>
          <p:cNvPicPr>
            <a:picLocks noChangeAspect="1"/>
          </p:cNvPicPr>
          <p:nvPr/>
        </p:nvPicPr>
        <p:blipFill rotWithShape="1">
          <a:blip r:embed="rId3">
            <a:extLst>
              <a:ext uri="{28A0092B-C50C-407E-A947-70E740481C1C}">
                <a14:useLocalDpi xmlns:a14="http://schemas.microsoft.com/office/drawing/2010/main" val="0"/>
              </a:ext>
            </a:extLst>
          </a:blip>
          <a:srcRect r="14091"/>
          <a:stretch/>
        </p:blipFill>
        <p:spPr>
          <a:xfrm>
            <a:off x="3029623" y="1438014"/>
            <a:ext cx="5253596" cy="4714429"/>
          </a:xfrm>
          <a:prstGeom prst="rect">
            <a:avLst/>
          </a:prstGeom>
          <a:ln>
            <a:solidFill>
              <a:srgbClr val="BFBFBF"/>
            </a:solidFill>
          </a:ln>
        </p:spPr>
      </p:pic>
    </p:spTree>
    <p:extLst>
      <p:ext uri="{BB962C8B-B14F-4D97-AF65-F5344CB8AC3E}">
        <p14:creationId xmlns:p14="http://schemas.microsoft.com/office/powerpoint/2010/main" val="329224090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bg1"/>
                </a:solidFill>
              </a:rPr>
              <a:t>Generating SSI Rate Bar Charts</a:t>
            </a:r>
            <a:endParaRPr lang="en-US" dirty="0">
              <a:solidFill>
                <a:schemeClr val="bg1"/>
              </a:solidFill>
            </a:endParaRPr>
          </a:p>
        </p:txBody>
      </p:sp>
      <p:sp>
        <p:nvSpPr>
          <p:cNvPr id="4" name="Slide Number Placeholder 1"/>
          <p:cNvSpPr>
            <a:spLocks noGrp="1"/>
          </p:cNvSpPr>
          <p:nvPr>
            <p:ph type="sldNum" sz="quarter" idx="4"/>
          </p:nvPr>
        </p:nvSpPr>
        <p:spPr>
          <a:prstGeom prst="rect">
            <a:avLst/>
          </a:prstGeom>
        </p:spPr>
        <p:txBody>
          <a:bodyPr/>
          <a:lstStyle/>
          <a:p>
            <a:pPr algn="l"/>
            <a:fld id="{FE16C109-361D-4589-AE89-8AF8AADCC00A}" type="slidenum">
              <a:rPr lang="en-US" sz="1100" smtClean="0">
                <a:solidFill>
                  <a:srgbClr val="FFFFFF"/>
                </a:solidFill>
              </a:rPr>
              <a:pPr algn="l"/>
              <a:t>31</a:t>
            </a:fld>
            <a:endParaRPr lang="en-US" sz="1100" dirty="0">
              <a:solidFill>
                <a:srgbClr val="FFFFFF"/>
              </a:solidFill>
            </a:endParaRPr>
          </a:p>
        </p:txBody>
      </p:sp>
      <p:pic>
        <p:nvPicPr>
          <p:cNvPr id="3" name="Picture 2" descr="This image shows the selection options for generating a Bar Chart, including Time period, Filters, Report 1, and Display Options" title="Reports: Measures"/>
          <p:cNvPicPr>
            <a:picLocks noChangeAspect="1"/>
          </p:cNvPicPr>
          <p:nvPr/>
        </p:nvPicPr>
        <p:blipFill rotWithShape="1">
          <a:blip r:embed="rId3">
            <a:extLst>
              <a:ext uri="{28A0092B-C50C-407E-A947-70E740481C1C}">
                <a14:useLocalDpi xmlns:a14="http://schemas.microsoft.com/office/drawing/2010/main" val="0"/>
              </a:ext>
            </a:extLst>
          </a:blip>
          <a:srcRect r="5725"/>
          <a:stretch/>
        </p:blipFill>
        <p:spPr>
          <a:xfrm>
            <a:off x="1202599" y="1516881"/>
            <a:ext cx="6738802" cy="4774656"/>
          </a:xfrm>
          <a:prstGeom prst="rect">
            <a:avLst/>
          </a:prstGeom>
          <a:ln>
            <a:solidFill>
              <a:srgbClr val="BFBFBF"/>
            </a:solidFill>
          </a:ln>
        </p:spPr>
      </p:pic>
    </p:spTree>
    <p:extLst>
      <p:ext uri="{BB962C8B-B14F-4D97-AF65-F5344CB8AC3E}">
        <p14:creationId xmlns:p14="http://schemas.microsoft.com/office/powerpoint/2010/main" val="221223039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Generating SSI Rate Bar </a:t>
            </a:r>
            <a:r>
              <a:rPr lang="en-US" dirty="0" smtClean="0"/>
              <a:t>Charts</a:t>
            </a:r>
            <a:endParaRPr lang="en-US" dirty="0"/>
          </a:p>
        </p:txBody>
      </p:sp>
      <p:sp>
        <p:nvSpPr>
          <p:cNvPr id="2" name="Slide Number Placeholder 1"/>
          <p:cNvSpPr>
            <a:spLocks noGrp="1"/>
          </p:cNvSpPr>
          <p:nvPr>
            <p:ph type="sldNum" sz="quarter" idx="4"/>
          </p:nvPr>
        </p:nvSpPr>
        <p:spPr>
          <a:prstGeom prst="rect">
            <a:avLst/>
          </a:prstGeom>
        </p:spPr>
        <p:txBody>
          <a:bodyPr/>
          <a:lstStyle/>
          <a:p>
            <a:pPr algn="l"/>
            <a:fld id="{FE16C109-361D-4589-AE89-8AF8AADCC00A}" type="slidenum">
              <a:rPr lang="en-US" sz="1100" smtClean="0">
                <a:solidFill>
                  <a:srgbClr val="FFFFFF"/>
                </a:solidFill>
              </a:rPr>
              <a:pPr algn="l"/>
              <a:t>32</a:t>
            </a:fld>
            <a:endParaRPr lang="en-US" sz="1100" dirty="0">
              <a:solidFill>
                <a:srgbClr val="FFFFFF"/>
              </a:solidFill>
            </a:endParaRPr>
          </a:p>
        </p:txBody>
      </p:sp>
      <p:pic>
        <p:nvPicPr>
          <p:cNvPr id="3" name="Picture 2" descr="This image shows the Results Bar Chart and table with numerator and denominator data." title="Results Bar Char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6022" y="1454952"/>
            <a:ext cx="5102790" cy="4856448"/>
          </a:xfrm>
          <a:prstGeom prst="rect">
            <a:avLst/>
          </a:prstGeom>
          <a:ln>
            <a:solidFill>
              <a:srgbClr val="BFBFBF"/>
            </a:solidFill>
          </a:ln>
        </p:spPr>
      </p:pic>
      <p:sp>
        <p:nvSpPr>
          <p:cNvPr id="4" name="Content Placeholder 3"/>
          <p:cNvSpPr txBox="1">
            <a:spLocks/>
          </p:cNvSpPr>
          <p:nvPr/>
        </p:nvSpPr>
        <p:spPr>
          <a:xfrm>
            <a:off x="5865846" y="2693599"/>
            <a:ext cx="2123017" cy="196320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dirty="0" smtClean="0">
                <a:cs typeface="Arial"/>
              </a:rPr>
              <a:t>Results bar chart with numerator/ denominator data</a:t>
            </a:r>
            <a:endParaRPr lang="en-US" sz="2800" dirty="0">
              <a:cs typeface="Arial"/>
            </a:endParaRPr>
          </a:p>
        </p:txBody>
      </p:sp>
      <p:sp>
        <p:nvSpPr>
          <p:cNvPr id="6" name="Title 1"/>
          <p:cNvSpPr txBox="1">
            <a:spLocks/>
          </p:cNvSpPr>
          <p:nvPr/>
        </p:nvSpPr>
        <p:spPr>
          <a:xfrm>
            <a:off x="457200" y="274638"/>
            <a:ext cx="8229600" cy="1143000"/>
          </a:xfrm>
          <a:prstGeom prst="rect">
            <a:avLst/>
          </a:prstGeom>
        </p:spPr>
        <p:txBody>
          <a:bodyPr anchor="ctr">
            <a:normAutofit/>
          </a:bodyPr>
          <a:lstStyle>
            <a:lvl1pPr algn="ctr" defTabSz="457200" rtl="0" eaLnBrk="1" latinLnBrk="0" hangingPunct="1">
              <a:lnSpc>
                <a:spcPct val="90000"/>
              </a:lnSpc>
              <a:spcBef>
                <a:spcPct val="0"/>
              </a:spcBef>
              <a:buNone/>
              <a:defRPr sz="4000" kern="1200">
                <a:solidFill>
                  <a:schemeClr val="bg1"/>
                </a:solidFill>
                <a:latin typeface="+mj-lt"/>
                <a:ea typeface="+mj-ea"/>
                <a:cs typeface="+mj-cs"/>
              </a:defRPr>
            </a:lvl1pPr>
          </a:lstStyle>
          <a:p>
            <a:endParaRPr lang="en-US" dirty="0"/>
          </a:p>
        </p:txBody>
      </p:sp>
    </p:spTree>
    <p:extLst>
      <p:ext uri="{BB962C8B-B14F-4D97-AF65-F5344CB8AC3E}">
        <p14:creationId xmlns:p14="http://schemas.microsoft.com/office/powerpoint/2010/main" val="404052486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bg1"/>
                </a:solidFill>
              </a:rPr>
              <a:t>Generating SSI Rate Line Charts</a:t>
            </a:r>
            <a:endParaRPr lang="en-US" dirty="0">
              <a:solidFill>
                <a:schemeClr val="bg1"/>
              </a:solidFill>
            </a:endParaRPr>
          </a:p>
        </p:txBody>
      </p:sp>
      <p:sp>
        <p:nvSpPr>
          <p:cNvPr id="5" name="Slide Number Placeholder 1"/>
          <p:cNvSpPr>
            <a:spLocks noGrp="1"/>
          </p:cNvSpPr>
          <p:nvPr>
            <p:ph type="sldNum" sz="quarter" idx="4"/>
          </p:nvPr>
        </p:nvSpPr>
        <p:spPr>
          <a:prstGeom prst="rect">
            <a:avLst/>
          </a:prstGeom>
        </p:spPr>
        <p:txBody>
          <a:bodyPr/>
          <a:lstStyle/>
          <a:p>
            <a:pPr algn="l"/>
            <a:fld id="{FE16C109-361D-4589-AE89-8AF8AADCC00A}" type="slidenum">
              <a:rPr lang="en-US" sz="1100" smtClean="0">
                <a:solidFill>
                  <a:srgbClr val="FFFFFF"/>
                </a:solidFill>
              </a:rPr>
              <a:pPr algn="l"/>
              <a:t>33</a:t>
            </a:fld>
            <a:endParaRPr lang="en-US" sz="1100" dirty="0">
              <a:solidFill>
                <a:srgbClr val="FFFFFF"/>
              </a:solidFill>
            </a:endParaRPr>
          </a:p>
        </p:txBody>
      </p:sp>
      <p:pic>
        <p:nvPicPr>
          <p:cNvPr id="4" name="Picture 3" descr="This image shows the selection options for generating a Line Chart, including Time period, Filters, Report 1, and Display Options." title="Line Char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8632" y="1508172"/>
            <a:ext cx="5786736" cy="4771272"/>
          </a:xfrm>
          <a:prstGeom prst="rect">
            <a:avLst/>
          </a:prstGeom>
          <a:ln>
            <a:solidFill>
              <a:srgbClr val="BFBFBF"/>
            </a:solidFill>
          </a:ln>
        </p:spPr>
      </p:pic>
    </p:spTree>
    <p:extLst>
      <p:ext uri="{BB962C8B-B14F-4D97-AF65-F5344CB8AC3E}">
        <p14:creationId xmlns:p14="http://schemas.microsoft.com/office/powerpoint/2010/main" val="281339808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Generating SSI Rate Line </a:t>
            </a:r>
            <a:r>
              <a:rPr lang="en-US" dirty="0" smtClean="0"/>
              <a:t>Charts</a:t>
            </a:r>
            <a:endParaRPr lang="en-US" dirty="0"/>
          </a:p>
        </p:txBody>
      </p:sp>
      <p:sp>
        <p:nvSpPr>
          <p:cNvPr id="2" name="Slide Number Placeholder 1"/>
          <p:cNvSpPr>
            <a:spLocks noGrp="1"/>
          </p:cNvSpPr>
          <p:nvPr>
            <p:ph type="sldNum" sz="quarter" idx="4"/>
          </p:nvPr>
        </p:nvSpPr>
        <p:spPr>
          <a:prstGeom prst="rect">
            <a:avLst/>
          </a:prstGeom>
        </p:spPr>
        <p:txBody>
          <a:bodyPr/>
          <a:lstStyle/>
          <a:p>
            <a:pPr algn="l"/>
            <a:fld id="{FE16C109-361D-4589-AE89-8AF8AADCC00A}" type="slidenum">
              <a:rPr lang="en-US" sz="1100" smtClean="0">
                <a:solidFill>
                  <a:srgbClr val="FFFFFF"/>
                </a:solidFill>
              </a:rPr>
              <a:pPr algn="l"/>
              <a:t>34</a:t>
            </a:fld>
            <a:endParaRPr lang="en-US" sz="1100" dirty="0">
              <a:solidFill>
                <a:srgbClr val="FFFFFF"/>
              </a:solidFill>
            </a:endParaRPr>
          </a:p>
        </p:txBody>
      </p:sp>
      <p:pic>
        <p:nvPicPr>
          <p:cNvPr id="5" name="Picture 4" descr="This image shows the Results Line Chart and table with numerator and denominator data." title="Results Line Char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85941" y="1492416"/>
            <a:ext cx="5119284" cy="4743379"/>
          </a:xfrm>
          <a:prstGeom prst="rect">
            <a:avLst/>
          </a:prstGeom>
          <a:ln>
            <a:solidFill>
              <a:srgbClr val="BFBFBF"/>
            </a:solidFill>
          </a:ln>
        </p:spPr>
      </p:pic>
      <p:sp>
        <p:nvSpPr>
          <p:cNvPr id="4" name="Content Placeholder 3"/>
          <p:cNvSpPr txBox="1">
            <a:spLocks/>
          </p:cNvSpPr>
          <p:nvPr/>
        </p:nvSpPr>
        <p:spPr>
          <a:xfrm>
            <a:off x="6628418" y="2254405"/>
            <a:ext cx="2162805" cy="201400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dirty="0" smtClean="0">
                <a:cs typeface="Arial"/>
              </a:rPr>
              <a:t>Results line chart with numerator/</a:t>
            </a:r>
          </a:p>
          <a:p>
            <a:r>
              <a:rPr lang="en-US" sz="2800" dirty="0" smtClean="0">
                <a:cs typeface="Arial"/>
              </a:rPr>
              <a:t>denominator data</a:t>
            </a:r>
            <a:endParaRPr lang="en-US" sz="2800" dirty="0">
              <a:cs typeface="Arial"/>
            </a:endParaRPr>
          </a:p>
        </p:txBody>
      </p:sp>
      <p:sp>
        <p:nvSpPr>
          <p:cNvPr id="7" name="Title 1"/>
          <p:cNvSpPr txBox="1">
            <a:spLocks/>
          </p:cNvSpPr>
          <p:nvPr/>
        </p:nvSpPr>
        <p:spPr>
          <a:xfrm>
            <a:off x="457200" y="274638"/>
            <a:ext cx="8229600" cy="1143000"/>
          </a:xfrm>
          <a:prstGeom prst="rect">
            <a:avLst/>
          </a:prstGeom>
        </p:spPr>
        <p:txBody>
          <a:bodyPr anchor="ctr">
            <a:normAutofit/>
          </a:bodyPr>
          <a:lstStyle>
            <a:lvl1pPr algn="ctr" defTabSz="457200" rtl="0" eaLnBrk="1" latinLnBrk="0" hangingPunct="1">
              <a:lnSpc>
                <a:spcPct val="90000"/>
              </a:lnSpc>
              <a:spcBef>
                <a:spcPct val="0"/>
              </a:spcBef>
              <a:buNone/>
              <a:defRPr sz="4000" kern="1200">
                <a:solidFill>
                  <a:schemeClr val="bg1"/>
                </a:solidFill>
                <a:latin typeface="+mj-lt"/>
                <a:ea typeface="+mj-ea"/>
                <a:cs typeface="+mj-cs"/>
              </a:defRPr>
            </a:lvl1pPr>
          </a:lstStyle>
          <a:p>
            <a:endParaRPr lang="en-US" dirty="0"/>
          </a:p>
        </p:txBody>
      </p:sp>
    </p:spTree>
    <p:extLst>
      <p:ext uri="{BB962C8B-B14F-4D97-AF65-F5344CB8AC3E}">
        <p14:creationId xmlns:p14="http://schemas.microsoft.com/office/powerpoint/2010/main" val="397624409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bg1"/>
                </a:solidFill>
              </a:rPr>
              <a:t>Other Options</a:t>
            </a:r>
            <a:endParaRPr lang="en-US" dirty="0">
              <a:solidFill>
                <a:schemeClr val="bg1"/>
              </a:solidFill>
            </a:endParaRPr>
          </a:p>
        </p:txBody>
      </p:sp>
      <p:sp>
        <p:nvSpPr>
          <p:cNvPr id="4" name="Slide Number Placeholder 1"/>
          <p:cNvSpPr>
            <a:spLocks noGrp="1"/>
          </p:cNvSpPr>
          <p:nvPr>
            <p:ph type="sldNum" sz="quarter" idx="4"/>
          </p:nvPr>
        </p:nvSpPr>
        <p:spPr>
          <a:prstGeom prst="rect">
            <a:avLst/>
          </a:prstGeom>
        </p:spPr>
        <p:txBody>
          <a:bodyPr/>
          <a:lstStyle/>
          <a:p>
            <a:pPr algn="l"/>
            <a:fld id="{FE16C109-361D-4589-AE89-8AF8AADCC00A}" type="slidenum">
              <a:rPr lang="en-US" sz="1100" smtClean="0">
                <a:solidFill>
                  <a:srgbClr val="FFFFFF"/>
                </a:solidFill>
              </a:rPr>
              <a:pPr algn="l"/>
              <a:t>35</a:t>
            </a:fld>
            <a:endParaRPr lang="en-US" sz="1100" dirty="0">
              <a:solidFill>
                <a:srgbClr val="FFFFFF"/>
              </a:solidFill>
            </a:endParaRPr>
          </a:p>
        </p:txBody>
      </p:sp>
      <p:pic>
        <p:nvPicPr>
          <p:cNvPr id="5" name="Picture 4" descr="This image shows the additional options for Charts available in the &quot;Report 1&quot; section, including Control Chart, Comparison Chart, and Patient Records." title="Other Option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57009" y="1520657"/>
            <a:ext cx="4668324" cy="4787010"/>
          </a:xfrm>
          <a:prstGeom prst="rect">
            <a:avLst/>
          </a:prstGeom>
          <a:ln>
            <a:solidFill>
              <a:schemeClr val="bg1">
                <a:lumMod val="75000"/>
              </a:schemeClr>
            </a:solidFill>
          </a:ln>
        </p:spPr>
      </p:pic>
    </p:spTree>
    <p:extLst>
      <p:ext uri="{BB962C8B-B14F-4D97-AF65-F5344CB8AC3E}">
        <p14:creationId xmlns:p14="http://schemas.microsoft.com/office/powerpoint/2010/main" val="247054367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FFFFFF"/>
                </a:solidFill>
              </a:rPr>
              <a:t>Explore Your Options	</a:t>
            </a:r>
            <a:endParaRPr lang="en-US" dirty="0">
              <a:solidFill>
                <a:srgbClr val="FFFFFF"/>
              </a:solidFill>
            </a:endParaRPr>
          </a:p>
        </p:txBody>
      </p:sp>
      <p:sp>
        <p:nvSpPr>
          <p:cNvPr id="4" name="Content Placeholder 3"/>
          <p:cNvSpPr>
            <a:spLocks noGrp="1"/>
          </p:cNvSpPr>
          <p:nvPr>
            <p:ph idx="1"/>
          </p:nvPr>
        </p:nvSpPr>
        <p:spPr/>
        <p:txBody>
          <a:bodyPr>
            <a:noAutofit/>
          </a:bodyPr>
          <a:lstStyle/>
          <a:p>
            <a:pPr>
              <a:spcBef>
                <a:spcPts val="0"/>
              </a:spcBef>
              <a:spcAft>
                <a:spcPts val="600"/>
              </a:spcAft>
            </a:pPr>
            <a:r>
              <a:rPr lang="en-US" sz="2800" dirty="0" smtClean="0"/>
              <a:t>As with NHSN, we’ve given you some instructions, but encourage you to explore what NSQIP has to offer</a:t>
            </a:r>
            <a:endParaRPr lang="en-US" sz="2800" dirty="0"/>
          </a:p>
          <a:p>
            <a:pPr>
              <a:spcBef>
                <a:spcPts val="0"/>
              </a:spcBef>
              <a:spcAft>
                <a:spcPts val="600"/>
              </a:spcAft>
            </a:pPr>
            <a:r>
              <a:rPr lang="en-US" sz="2800" dirty="0" smtClean="0"/>
              <a:t>We suggest providing your team with monthly data reports </a:t>
            </a:r>
          </a:p>
          <a:p>
            <a:pPr>
              <a:spcBef>
                <a:spcPts val="0"/>
              </a:spcBef>
              <a:spcAft>
                <a:spcPts val="600"/>
              </a:spcAft>
            </a:pPr>
            <a:r>
              <a:rPr lang="en-US" sz="2800" dirty="0" smtClean="0"/>
              <a:t>Here are more resources on how to generate real-time NSQIP reports</a:t>
            </a:r>
            <a:r>
              <a:rPr lang="en-US" sz="2800" dirty="0"/>
              <a:t>: </a:t>
            </a:r>
            <a:endParaRPr lang="en-US" sz="2800" dirty="0" smtClean="0"/>
          </a:p>
          <a:p>
            <a:pPr marL="738188" lvl="2" indent="0">
              <a:spcBef>
                <a:spcPts val="0"/>
              </a:spcBef>
              <a:spcAft>
                <a:spcPts val="600"/>
              </a:spcAft>
              <a:buNone/>
            </a:pPr>
            <a:r>
              <a:rPr lang="en-US" sz="2000" dirty="0" smtClean="0"/>
              <a:t>http</a:t>
            </a:r>
            <a:r>
              <a:rPr lang="en-US" sz="2000" dirty="0"/>
              <a:t>://www.acsnsqipconference.org/presentations/Case%20Studies%20Using%20Online%20Reports%20-%20Real-Time%</a:t>
            </a:r>
            <a:r>
              <a:rPr lang="en-US" sz="2000" dirty="0" smtClean="0"/>
              <a:t>20Reports.pdf</a:t>
            </a:r>
          </a:p>
        </p:txBody>
      </p:sp>
    </p:spTree>
    <p:extLst>
      <p:ext uri="{BB962C8B-B14F-4D97-AF65-F5344CB8AC3E}">
        <p14:creationId xmlns:p14="http://schemas.microsoft.com/office/powerpoint/2010/main" val="266125504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FFFFFF"/>
                </a:solidFill>
              </a:rPr>
              <a:t>References</a:t>
            </a:r>
            <a:endParaRPr lang="en-US" dirty="0">
              <a:solidFill>
                <a:srgbClr val="FFFFFF"/>
              </a:solidFill>
            </a:endParaRPr>
          </a:p>
        </p:txBody>
      </p:sp>
      <p:sp>
        <p:nvSpPr>
          <p:cNvPr id="4" name="Content Placeholder 3"/>
          <p:cNvSpPr>
            <a:spLocks noGrp="1"/>
          </p:cNvSpPr>
          <p:nvPr>
            <p:ph idx="1"/>
          </p:nvPr>
        </p:nvSpPr>
        <p:spPr/>
        <p:txBody>
          <a:bodyPr>
            <a:normAutofit/>
          </a:bodyPr>
          <a:lstStyle/>
          <a:p>
            <a:pPr marL="457200" indent="-457200">
              <a:buFont typeface="+mj-lt"/>
              <a:buAutoNum type="arabicPeriod"/>
            </a:pPr>
            <a:r>
              <a:rPr lang="pt-BR" sz="2400" dirty="0"/>
              <a:t>Vigorito MC, McNicoll L, Adams L, </a:t>
            </a:r>
            <a:r>
              <a:rPr lang="pt-BR" sz="2400" dirty="0" smtClean="0"/>
              <a:t>et al. </a:t>
            </a:r>
            <a:r>
              <a:rPr lang="en-US" sz="2400" dirty="0"/>
              <a:t>Improving safety culture results in Rhode Island ICUs: lessons learned from the development of action-oriented plans. Jt Comm J Qual Patient Saf. 2011 Nov;37(11):509-14</a:t>
            </a:r>
            <a:r>
              <a:rPr lang="en-US" sz="2400" dirty="0" smtClean="0"/>
              <a:t>. PMID: 22132663.</a:t>
            </a:r>
            <a:endParaRPr lang="en-US" sz="2400" dirty="0"/>
          </a:p>
          <a:p>
            <a:pPr marL="457200" indent="-457200">
              <a:buFont typeface="+mj-lt"/>
              <a:buAutoNum type="arabicPeriod"/>
            </a:pPr>
            <a:endParaRPr lang="en-US" sz="2400" dirty="0"/>
          </a:p>
        </p:txBody>
      </p:sp>
    </p:spTree>
    <p:extLst>
      <p:ext uri="{BB962C8B-B14F-4D97-AF65-F5344CB8AC3E}">
        <p14:creationId xmlns:p14="http://schemas.microsoft.com/office/powerpoint/2010/main" val="23093883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latin typeface="+mn-lt"/>
                <a:cs typeface="Arial"/>
              </a:rPr>
              <a:t>Making HSOPS Data </a:t>
            </a:r>
            <a:r>
              <a:rPr lang="en-US" dirty="0" smtClean="0">
                <a:latin typeface="+mn-lt"/>
                <a:cs typeface="Arial"/>
              </a:rPr>
              <a:t>Meaningful</a:t>
            </a:r>
            <a:endParaRPr lang="en-US" dirty="0">
              <a:latin typeface="+mn-lt"/>
            </a:endParaRPr>
          </a:p>
        </p:txBody>
      </p:sp>
      <p:sp>
        <p:nvSpPr>
          <p:cNvPr id="4" name="Content Placeholder 3"/>
          <p:cNvSpPr>
            <a:spLocks noGrp="1"/>
          </p:cNvSpPr>
          <p:nvPr>
            <p:ph idx="1"/>
          </p:nvPr>
        </p:nvSpPr>
        <p:spPr>
          <a:xfrm>
            <a:off x="457200" y="1524000"/>
            <a:ext cx="8432800" cy="4734296"/>
          </a:xfrm>
        </p:spPr>
        <p:txBody>
          <a:bodyPr>
            <a:normAutofit/>
          </a:bodyPr>
          <a:lstStyle/>
          <a:p>
            <a:pPr marL="0" indent="0">
              <a:buNone/>
            </a:pPr>
            <a:r>
              <a:rPr lang="en-US" sz="2800" i="1" dirty="0">
                <a:solidFill>
                  <a:srgbClr val="4BACC6"/>
                </a:solidFill>
                <a:ea typeface="ＭＳ Ｐゴシック" pitchFamily="34" charset="-128"/>
              </a:rPr>
              <a:t>Work units that debrief around safety culture perform </a:t>
            </a:r>
            <a:r>
              <a:rPr lang="en-US" sz="2800" i="1" dirty="0" smtClean="0">
                <a:solidFill>
                  <a:srgbClr val="4BACC6"/>
                </a:solidFill>
                <a:ea typeface="ＭＳ Ｐゴシック" pitchFamily="34" charset="-128"/>
              </a:rPr>
              <a:t>better</a:t>
            </a:r>
            <a:endParaRPr lang="en-US" sz="2800" dirty="0" smtClean="0"/>
          </a:p>
          <a:p>
            <a:r>
              <a:rPr lang="en-US" sz="2800" dirty="0" smtClean="0"/>
              <a:t>Data are data. Debriefing turns data into information.</a:t>
            </a:r>
          </a:p>
          <a:p>
            <a:r>
              <a:rPr lang="en-US" sz="2800" dirty="0" smtClean="0"/>
              <a:t>Debriefing accelerates improvement.</a:t>
            </a:r>
            <a:r>
              <a:rPr lang="en-US" sz="2800" baseline="30000" dirty="0" smtClean="0"/>
              <a:t>1</a:t>
            </a:r>
            <a:endParaRPr lang="en-US" sz="2800" baseline="30000" dirty="0"/>
          </a:p>
        </p:txBody>
      </p:sp>
      <p:grpSp>
        <p:nvGrpSpPr>
          <p:cNvPr id="9" name="Group 8"/>
          <p:cNvGrpSpPr/>
          <p:nvPr/>
        </p:nvGrpSpPr>
        <p:grpSpPr>
          <a:xfrm>
            <a:off x="225405" y="3619266"/>
            <a:ext cx="8534400" cy="2780366"/>
            <a:chOff x="126628" y="3338043"/>
            <a:chExt cx="8534400" cy="2780366"/>
          </a:xfrm>
        </p:grpSpPr>
        <p:sp>
          <p:nvSpPr>
            <p:cNvPr id="5" name="Down Arrow 4" descr="Longer downward arrow illustrating that units that used semi-structured debriefing of culture survey achieved 10.2% reduction in infection rates" title="Yes Arrow Pointing Down "/>
            <p:cNvSpPr/>
            <p:nvPr/>
          </p:nvSpPr>
          <p:spPr>
            <a:xfrm>
              <a:off x="3400053" y="3823818"/>
              <a:ext cx="1562100" cy="2294591"/>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endParaRPr lang="en-US" dirty="0"/>
            </a:p>
          </p:txBody>
        </p:sp>
        <p:sp>
          <p:nvSpPr>
            <p:cNvPr id="6" name="Down Arrow 5" descr="Shorter downward arrow illustrating that units that did not debrief survey results only achieved 2.2% reduction in infection rates" title="No arrow pointing down"/>
            <p:cNvSpPr/>
            <p:nvPr/>
          </p:nvSpPr>
          <p:spPr>
            <a:xfrm>
              <a:off x="4781178" y="3823818"/>
              <a:ext cx="1143000" cy="811212"/>
            </a:xfrm>
            <a:prstGeom prst="downArrow">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dirty="0"/>
            </a:p>
          </p:txBody>
        </p:sp>
        <p:sp>
          <p:nvSpPr>
            <p:cNvPr id="7" name="TextBox 6"/>
            <p:cNvSpPr txBox="1">
              <a:spLocks noChangeArrowheads="1"/>
            </p:cNvSpPr>
            <p:nvPr/>
          </p:nvSpPr>
          <p:spPr bwMode="auto">
            <a:xfrm>
              <a:off x="6070228" y="3696818"/>
              <a:ext cx="2590800"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sz="2000" dirty="0">
                  <a:latin typeface="+mn-lt"/>
                </a:rPr>
                <a:t>Units </a:t>
              </a:r>
              <a:r>
                <a:rPr lang="en-US" sz="2000" dirty="0" smtClean="0">
                  <a:latin typeface="+mn-lt"/>
                </a:rPr>
                <a:t>that </a:t>
              </a:r>
              <a:r>
                <a:rPr lang="en-US" sz="2000" dirty="0">
                  <a:latin typeface="+mn-lt"/>
                </a:rPr>
                <a:t>did not debrief survey </a:t>
              </a:r>
              <a:r>
                <a:rPr lang="en-US" sz="2000" dirty="0" smtClean="0">
                  <a:latin typeface="+mn-lt"/>
                </a:rPr>
                <a:t>results only achieved</a:t>
              </a:r>
              <a:endParaRPr lang="en-US" sz="2000" dirty="0">
                <a:latin typeface="+mn-lt"/>
              </a:endParaRPr>
            </a:p>
            <a:p>
              <a:pPr eaLnBrk="1" hangingPunct="1"/>
              <a:r>
                <a:rPr lang="en-US" sz="2000" b="1" dirty="0">
                  <a:latin typeface="+mn-lt"/>
                </a:rPr>
                <a:t>2.2% r</a:t>
              </a:r>
              <a:r>
                <a:rPr lang="en-US" sz="2000" b="1" dirty="0" smtClean="0">
                  <a:latin typeface="+mn-lt"/>
                </a:rPr>
                <a:t>eduction </a:t>
              </a:r>
              <a:r>
                <a:rPr lang="en-US" sz="2000" b="1" dirty="0">
                  <a:latin typeface="+mn-lt"/>
                </a:rPr>
                <a:t>in </a:t>
              </a:r>
              <a:r>
                <a:rPr lang="en-US" sz="2000" b="1" dirty="0" smtClean="0">
                  <a:latin typeface="+mn-lt"/>
                </a:rPr>
                <a:t>infection </a:t>
              </a:r>
              <a:r>
                <a:rPr lang="en-US" sz="2000" b="1" dirty="0">
                  <a:latin typeface="+mn-lt"/>
                </a:rPr>
                <a:t>r</a:t>
              </a:r>
              <a:r>
                <a:rPr lang="en-US" sz="2000" b="1" dirty="0" smtClean="0">
                  <a:latin typeface="+mn-lt"/>
                </a:rPr>
                <a:t>ates</a:t>
              </a:r>
              <a:endParaRPr lang="en-US" sz="2000" b="1" dirty="0">
                <a:latin typeface="+mn-lt"/>
              </a:endParaRPr>
            </a:p>
          </p:txBody>
        </p:sp>
        <p:sp>
          <p:nvSpPr>
            <p:cNvPr id="8" name="TextBox 5"/>
            <p:cNvSpPr txBox="1">
              <a:spLocks noChangeArrowheads="1"/>
            </p:cNvSpPr>
            <p:nvPr/>
          </p:nvSpPr>
          <p:spPr bwMode="auto">
            <a:xfrm>
              <a:off x="126628" y="3696818"/>
              <a:ext cx="3276600"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r>
                <a:rPr lang="en-US" sz="2000" dirty="0">
                  <a:latin typeface="+mn-lt"/>
                </a:rPr>
                <a:t>Units </a:t>
              </a:r>
              <a:r>
                <a:rPr lang="en-US" sz="2000" dirty="0" smtClean="0">
                  <a:latin typeface="+mn-lt"/>
                </a:rPr>
                <a:t>that </a:t>
              </a:r>
              <a:r>
                <a:rPr lang="en-US" sz="2000" dirty="0">
                  <a:latin typeface="+mn-lt"/>
                </a:rPr>
                <a:t>used semi-structured debriefing of culture </a:t>
              </a:r>
              <a:r>
                <a:rPr lang="en-US" sz="2000" dirty="0" smtClean="0">
                  <a:latin typeface="+mn-lt"/>
                </a:rPr>
                <a:t>survey achieved </a:t>
              </a:r>
            </a:p>
            <a:p>
              <a:pPr algn="r" eaLnBrk="1" hangingPunct="1"/>
              <a:r>
                <a:rPr lang="en-US" sz="2000" b="1" dirty="0" smtClean="0">
                  <a:latin typeface="+mn-lt"/>
                </a:rPr>
                <a:t>10.2% </a:t>
              </a:r>
              <a:r>
                <a:rPr lang="en-US" sz="2000" b="1" dirty="0">
                  <a:latin typeface="+mn-lt"/>
                </a:rPr>
                <a:t>r</a:t>
              </a:r>
              <a:r>
                <a:rPr lang="en-US" sz="2000" b="1" dirty="0" smtClean="0">
                  <a:latin typeface="+mn-lt"/>
                </a:rPr>
                <a:t>eduction </a:t>
              </a:r>
              <a:r>
                <a:rPr lang="en-US" sz="2000" b="1" dirty="0">
                  <a:latin typeface="+mn-lt"/>
                </a:rPr>
                <a:t>in </a:t>
              </a:r>
              <a:endParaRPr lang="en-US" sz="2000" b="1" dirty="0" smtClean="0">
                <a:latin typeface="+mn-lt"/>
              </a:endParaRPr>
            </a:p>
            <a:p>
              <a:pPr algn="r" eaLnBrk="1" hangingPunct="1"/>
              <a:r>
                <a:rPr lang="en-US" sz="2000" b="1" dirty="0" smtClean="0">
                  <a:latin typeface="+mn-lt"/>
                </a:rPr>
                <a:t>infection </a:t>
              </a:r>
              <a:r>
                <a:rPr lang="en-US" sz="2000" b="1" dirty="0">
                  <a:latin typeface="+mn-lt"/>
                </a:rPr>
                <a:t>r</a:t>
              </a:r>
              <a:r>
                <a:rPr lang="en-US" sz="2000" b="1" dirty="0" smtClean="0">
                  <a:latin typeface="+mn-lt"/>
                </a:rPr>
                <a:t>ates</a:t>
              </a:r>
              <a:endParaRPr lang="en-US" sz="2000" b="1" dirty="0">
                <a:latin typeface="+mn-lt"/>
              </a:endParaRPr>
            </a:p>
          </p:txBody>
        </p:sp>
        <p:sp>
          <p:nvSpPr>
            <p:cNvPr id="11" name="TextBox 10"/>
            <p:cNvSpPr txBox="1"/>
            <p:nvPr/>
          </p:nvSpPr>
          <p:spPr>
            <a:xfrm>
              <a:off x="3836983" y="3338043"/>
              <a:ext cx="699956" cy="523220"/>
            </a:xfrm>
            <a:prstGeom prst="rect">
              <a:avLst/>
            </a:prstGeom>
            <a:noFill/>
          </p:spPr>
          <p:txBody>
            <a:bodyPr wrap="none" rtlCol="0">
              <a:spAutoFit/>
            </a:bodyPr>
            <a:lstStyle/>
            <a:p>
              <a:r>
                <a:rPr lang="en-US" sz="2800" dirty="0" smtClean="0">
                  <a:cs typeface="Arial"/>
                </a:rPr>
                <a:t>YES</a:t>
              </a:r>
              <a:endParaRPr lang="en-US" sz="2800" dirty="0">
                <a:cs typeface="Arial"/>
              </a:endParaRPr>
            </a:p>
          </p:txBody>
        </p:sp>
        <p:sp>
          <p:nvSpPr>
            <p:cNvPr id="12" name="TextBox 11"/>
            <p:cNvSpPr txBox="1"/>
            <p:nvPr/>
          </p:nvSpPr>
          <p:spPr>
            <a:xfrm>
              <a:off x="5009778" y="3347568"/>
              <a:ext cx="654196" cy="523220"/>
            </a:xfrm>
            <a:prstGeom prst="rect">
              <a:avLst/>
            </a:prstGeom>
            <a:noFill/>
          </p:spPr>
          <p:txBody>
            <a:bodyPr wrap="none" rtlCol="0">
              <a:spAutoFit/>
            </a:bodyPr>
            <a:lstStyle/>
            <a:p>
              <a:r>
                <a:rPr lang="en-US" sz="2800" dirty="0" smtClean="0">
                  <a:cs typeface="Arial"/>
                </a:rPr>
                <a:t>NO</a:t>
              </a:r>
              <a:endParaRPr lang="en-US" sz="2800" dirty="0">
                <a:cs typeface="Arial"/>
              </a:endParaRPr>
            </a:p>
          </p:txBody>
        </p:sp>
      </p:grpSp>
      <p:sp>
        <p:nvSpPr>
          <p:cNvPr id="15" name="Title 1"/>
          <p:cNvSpPr txBox="1">
            <a:spLocks/>
          </p:cNvSpPr>
          <p:nvPr/>
        </p:nvSpPr>
        <p:spPr>
          <a:xfrm>
            <a:off x="1434406" y="1497496"/>
            <a:ext cx="6810846" cy="685800"/>
          </a:xfrm>
          <a:prstGeom prst="rect">
            <a:avLst/>
          </a:prstGeom>
        </p:spPr>
        <p:txBody>
          <a:bodyPr vert="horz" lIns="91440" tIns="45720" rIns="91440" bIns="45720" rtlCol="0" anchor="ctr">
            <a:noAutofit/>
          </a:bodyPr>
          <a:lstStyle>
            <a:lvl1pPr algn="ctr" defTabSz="457200" rtl="0" eaLnBrk="1" latinLnBrk="0" hangingPunct="1">
              <a:lnSpc>
                <a:spcPct val="90000"/>
              </a:lnSpc>
              <a:spcBef>
                <a:spcPct val="0"/>
              </a:spcBef>
              <a:buNone/>
              <a:defRPr sz="4000" kern="1200">
                <a:solidFill>
                  <a:schemeClr val="bg1"/>
                </a:solidFill>
                <a:latin typeface="+mj-lt"/>
                <a:ea typeface="+mj-ea"/>
                <a:cs typeface="+mj-cs"/>
              </a:defRPr>
            </a:lvl1pPr>
          </a:lstStyle>
          <a:p>
            <a:pPr algn="l"/>
            <a:endParaRPr lang="en-US" sz="2800" i="1" u="sng" dirty="0">
              <a:solidFill>
                <a:srgbClr val="4BACC6"/>
              </a:solidFill>
            </a:endParaRPr>
          </a:p>
        </p:txBody>
      </p:sp>
    </p:spTree>
    <p:extLst>
      <p:ext uri="{BB962C8B-B14F-4D97-AF65-F5344CB8AC3E}">
        <p14:creationId xmlns:p14="http://schemas.microsoft.com/office/powerpoint/2010/main" val="34287159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cs typeface="Arial"/>
              </a:rPr>
              <a:t>Making HSOPS </a:t>
            </a:r>
            <a:r>
              <a:rPr lang="en-US" dirty="0" smtClean="0">
                <a:cs typeface="Arial"/>
              </a:rPr>
              <a:t>Data Meaningful</a:t>
            </a:r>
            <a:endParaRPr lang="en-US" dirty="0"/>
          </a:p>
        </p:txBody>
      </p:sp>
      <p:sp>
        <p:nvSpPr>
          <p:cNvPr id="4" name="Content Placeholder 3"/>
          <p:cNvSpPr>
            <a:spLocks noGrp="1"/>
          </p:cNvSpPr>
          <p:nvPr>
            <p:ph idx="1"/>
          </p:nvPr>
        </p:nvSpPr>
        <p:spPr/>
        <p:txBody>
          <a:bodyPr>
            <a:noAutofit/>
          </a:bodyPr>
          <a:lstStyle/>
          <a:p>
            <a:pPr marL="0" indent="0">
              <a:buNone/>
            </a:pPr>
            <a:r>
              <a:rPr lang="en-US" sz="2800" i="1" dirty="0">
                <a:solidFill>
                  <a:schemeClr val="accent5"/>
                </a:solidFill>
              </a:rPr>
              <a:t>Using the CUSP Culture Check-Up Tool</a:t>
            </a:r>
            <a:endParaRPr lang="en-US" sz="2800" dirty="0" smtClean="0"/>
          </a:p>
          <a:p>
            <a:r>
              <a:rPr lang="en-US" sz="2800" dirty="0" smtClean="0"/>
              <a:t>Share </a:t>
            </a:r>
            <a:r>
              <a:rPr lang="en-US" sz="2800" dirty="0"/>
              <a:t>culture results with everyone on the </a:t>
            </a:r>
            <a:r>
              <a:rPr lang="en-US" sz="2800" dirty="0" smtClean="0"/>
              <a:t>unit during a survey debriefing</a:t>
            </a:r>
            <a:endParaRPr lang="en-US" sz="2800" dirty="0"/>
          </a:p>
          <a:p>
            <a:pPr lvl="1"/>
            <a:r>
              <a:rPr lang="en-US" sz="2400" dirty="0" smtClean="0"/>
              <a:t>Bring </a:t>
            </a:r>
            <a:r>
              <a:rPr lang="en-US" sz="2400" dirty="0"/>
              <a:t>together team members from your work </a:t>
            </a:r>
            <a:r>
              <a:rPr lang="en-US" sz="2400" dirty="0" smtClean="0"/>
              <a:t>area</a:t>
            </a:r>
          </a:p>
          <a:p>
            <a:pPr lvl="1"/>
            <a:r>
              <a:rPr lang="en-US" sz="2400" dirty="0" smtClean="0"/>
              <a:t>Follow </a:t>
            </a:r>
            <a:r>
              <a:rPr lang="en-US" sz="2400" dirty="0"/>
              <a:t>your debriefing plan</a:t>
            </a:r>
          </a:p>
          <a:p>
            <a:pPr>
              <a:spcAft>
                <a:spcPts val="600"/>
              </a:spcAft>
            </a:pPr>
            <a:r>
              <a:rPr lang="en-US" sz="2800" dirty="0" smtClean="0"/>
              <a:t>Have facilitator take </a:t>
            </a:r>
            <a:r>
              <a:rPr lang="en-US" sz="2800" dirty="0"/>
              <a:t>notes and recognize recurring themes </a:t>
            </a:r>
          </a:p>
          <a:p>
            <a:pPr>
              <a:spcAft>
                <a:spcPts val="600"/>
              </a:spcAft>
            </a:pPr>
            <a:r>
              <a:rPr lang="en-US" sz="2800" dirty="0" smtClean="0"/>
              <a:t>Encourage open</a:t>
            </a:r>
            <a:r>
              <a:rPr lang="en-US" sz="2800" dirty="0"/>
              <a:t>, honest discussion about </a:t>
            </a:r>
            <a:r>
              <a:rPr lang="en-US" sz="2800" dirty="0" smtClean="0"/>
              <a:t>making </a:t>
            </a:r>
            <a:r>
              <a:rPr lang="en-US" sz="2800" dirty="0"/>
              <a:t>the culture of your work area the best it can </a:t>
            </a:r>
            <a:r>
              <a:rPr lang="en-US" sz="2800" dirty="0" smtClean="0"/>
              <a:t>be </a:t>
            </a:r>
            <a:endParaRPr lang="en-US" sz="2800" dirty="0"/>
          </a:p>
        </p:txBody>
      </p:sp>
      <p:sp>
        <p:nvSpPr>
          <p:cNvPr id="5" name="TextBox 4"/>
          <p:cNvSpPr txBox="1"/>
          <p:nvPr/>
        </p:nvSpPr>
        <p:spPr>
          <a:xfrm>
            <a:off x="2078276" y="6004358"/>
            <a:ext cx="184666" cy="369332"/>
          </a:xfrm>
          <a:prstGeom prst="rect">
            <a:avLst/>
          </a:prstGeom>
          <a:noFill/>
        </p:spPr>
        <p:txBody>
          <a:bodyPr wrap="none" rtlCol="0">
            <a:spAutoFit/>
          </a:bodyPr>
          <a:lstStyle/>
          <a:p>
            <a:endParaRPr lang="en-US" dirty="0"/>
          </a:p>
        </p:txBody>
      </p:sp>
      <p:sp>
        <p:nvSpPr>
          <p:cNvPr id="7" name="Title 2"/>
          <p:cNvSpPr txBox="1">
            <a:spLocks/>
          </p:cNvSpPr>
          <p:nvPr/>
        </p:nvSpPr>
        <p:spPr>
          <a:xfrm>
            <a:off x="457200" y="274638"/>
            <a:ext cx="8229600" cy="1143000"/>
          </a:xfrm>
          <a:prstGeom prst="rect">
            <a:avLst/>
          </a:prstGeom>
        </p:spPr>
        <p:txBody>
          <a:bodyPr anchor="ctr">
            <a:normAutofit/>
          </a:bodyPr>
          <a:lstStyle>
            <a:lvl1pPr algn="ctr" defTabSz="457200" rtl="0" eaLnBrk="1" latinLnBrk="0" hangingPunct="1">
              <a:lnSpc>
                <a:spcPct val="90000"/>
              </a:lnSpc>
              <a:spcBef>
                <a:spcPct val="0"/>
              </a:spcBef>
              <a:buNone/>
              <a:defRPr sz="4000" kern="1200">
                <a:solidFill>
                  <a:schemeClr val="bg1"/>
                </a:solidFill>
                <a:latin typeface="+mj-lt"/>
                <a:ea typeface="+mj-ea"/>
                <a:cs typeface="+mj-cs"/>
              </a:defRPr>
            </a:lvl1pPr>
          </a:lstStyle>
          <a:p>
            <a:endParaRPr lang="en-US" dirty="0">
              <a:latin typeface="+mn-lt"/>
            </a:endParaRPr>
          </a:p>
        </p:txBody>
      </p:sp>
    </p:spTree>
    <p:extLst>
      <p:ext uri="{BB962C8B-B14F-4D97-AF65-F5344CB8AC3E}">
        <p14:creationId xmlns:p14="http://schemas.microsoft.com/office/powerpoint/2010/main" val="39696246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cs typeface="Arial"/>
              </a:rPr>
              <a:t>Making HSOPS Data </a:t>
            </a:r>
            <a:r>
              <a:rPr lang="en-US" dirty="0" smtClean="0">
                <a:cs typeface="Arial"/>
              </a:rPr>
              <a:t>Meaningful</a:t>
            </a:r>
            <a:endParaRPr lang="en-US" dirty="0"/>
          </a:p>
        </p:txBody>
      </p:sp>
      <p:sp>
        <p:nvSpPr>
          <p:cNvPr id="4" name="Content Placeholder 3"/>
          <p:cNvSpPr>
            <a:spLocks noGrp="1"/>
          </p:cNvSpPr>
          <p:nvPr>
            <p:ph idx="1"/>
          </p:nvPr>
        </p:nvSpPr>
        <p:spPr/>
        <p:txBody>
          <a:bodyPr>
            <a:normAutofit/>
          </a:bodyPr>
          <a:lstStyle/>
          <a:p>
            <a:pPr marL="0" indent="0">
              <a:spcBef>
                <a:spcPts val="600"/>
              </a:spcBef>
              <a:buNone/>
            </a:pPr>
            <a:r>
              <a:rPr lang="en-US" sz="2800" i="1" dirty="0">
                <a:solidFill>
                  <a:srgbClr val="4BACC6"/>
                </a:solidFill>
              </a:rPr>
              <a:t>Using the CUSP Culture Check-Up </a:t>
            </a:r>
            <a:r>
              <a:rPr lang="en-US" sz="2800" i="1" dirty="0" smtClean="0">
                <a:solidFill>
                  <a:srgbClr val="4BACC6"/>
                </a:solidFill>
              </a:rPr>
              <a:t>Tool</a:t>
            </a:r>
            <a:endParaRPr lang="en-US" sz="2800" dirty="0" smtClean="0"/>
          </a:p>
          <a:p>
            <a:pPr>
              <a:spcBef>
                <a:spcPts val="600"/>
              </a:spcBef>
              <a:spcAft>
                <a:spcPts val="600"/>
              </a:spcAft>
            </a:pPr>
            <a:r>
              <a:rPr lang="en-US" sz="2800" dirty="0" smtClean="0"/>
              <a:t>Focus </a:t>
            </a:r>
            <a:r>
              <a:rPr lang="en-US" sz="2800" dirty="0"/>
              <a:t>on identifying system issues that the group can work on improving together instead of </a:t>
            </a:r>
            <a:r>
              <a:rPr lang="en-US" sz="2800" dirty="0" smtClean="0"/>
              <a:t>as individuals</a:t>
            </a:r>
            <a:endParaRPr lang="en-US" sz="2800" dirty="0"/>
          </a:p>
          <a:p>
            <a:pPr lvl="1">
              <a:spcBef>
                <a:spcPts val="600"/>
              </a:spcBef>
              <a:spcAft>
                <a:spcPts val="600"/>
              </a:spcAft>
            </a:pPr>
            <a:r>
              <a:rPr lang="en-US" sz="2400" dirty="0" smtClean="0"/>
              <a:t>Don’t use it </a:t>
            </a:r>
            <a:r>
              <a:rPr lang="en-US" sz="2400" dirty="0"/>
              <a:t>to point fingers at specific individuals</a:t>
            </a:r>
          </a:p>
          <a:p>
            <a:pPr>
              <a:spcBef>
                <a:spcPts val="600"/>
              </a:spcBef>
              <a:spcAft>
                <a:spcPts val="600"/>
              </a:spcAft>
            </a:pPr>
            <a:r>
              <a:rPr lang="en-US" sz="2800" dirty="0"/>
              <a:t>Use the tool to structure meetings and guide </a:t>
            </a:r>
            <a:r>
              <a:rPr lang="en-US" sz="2800" dirty="0" smtClean="0"/>
              <a:t>conversation</a:t>
            </a:r>
            <a:endParaRPr lang="en-US" sz="2800" dirty="0"/>
          </a:p>
          <a:p>
            <a:pPr>
              <a:spcBef>
                <a:spcPts val="600"/>
              </a:spcBef>
              <a:spcAft>
                <a:spcPts val="600"/>
              </a:spcAft>
            </a:pPr>
            <a:r>
              <a:rPr lang="en-US" sz="2800" dirty="0"/>
              <a:t>C</a:t>
            </a:r>
            <a:r>
              <a:rPr lang="en-US" sz="2800" dirty="0" smtClean="0"/>
              <a:t>omplete </a:t>
            </a:r>
            <a:r>
              <a:rPr lang="en-US" sz="2800" dirty="0"/>
              <a:t>all steps in </a:t>
            </a:r>
            <a:r>
              <a:rPr lang="en-US" sz="2800" dirty="0" smtClean="0"/>
              <a:t>the tool as a group</a:t>
            </a:r>
            <a:endParaRPr lang="en-US" sz="2800" dirty="0"/>
          </a:p>
        </p:txBody>
      </p:sp>
      <p:sp>
        <p:nvSpPr>
          <p:cNvPr id="5" name="TextBox 4"/>
          <p:cNvSpPr txBox="1"/>
          <p:nvPr/>
        </p:nvSpPr>
        <p:spPr>
          <a:xfrm>
            <a:off x="2078276" y="6004358"/>
            <a:ext cx="184666" cy="369332"/>
          </a:xfrm>
          <a:prstGeom prst="rect">
            <a:avLst/>
          </a:prstGeom>
          <a:noFill/>
        </p:spPr>
        <p:txBody>
          <a:bodyPr wrap="none" rtlCol="0">
            <a:spAutoFit/>
          </a:bodyPr>
          <a:lstStyle/>
          <a:p>
            <a:endParaRPr lang="en-US" dirty="0"/>
          </a:p>
        </p:txBody>
      </p:sp>
      <p:sp>
        <p:nvSpPr>
          <p:cNvPr id="7" name="Title 2"/>
          <p:cNvSpPr txBox="1">
            <a:spLocks/>
          </p:cNvSpPr>
          <p:nvPr/>
        </p:nvSpPr>
        <p:spPr>
          <a:xfrm>
            <a:off x="457200" y="274638"/>
            <a:ext cx="8229600" cy="1143000"/>
          </a:xfrm>
          <a:prstGeom prst="rect">
            <a:avLst/>
          </a:prstGeom>
        </p:spPr>
        <p:txBody>
          <a:bodyPr anchor="ctr">
            <a:normAutofit/>
          </a:bodyPr>
          <a:lstStyle>
            <a:lvl1pPr algn="ctr" defTabSz="457200" rtl="0" eaLnBrk="1" latinLnBrk="0" hangingPunct="1">
              <a:lnSpc>
                <a:spcPct val="90000"/>
              </a:lnSpc>
              <a:spcBef>
                <a:spcPct val="0"/>
              </a:spcBef>
              <a:buNone/>
              <a:defRPr sz="4000" kern="1200">
                <a:solidFill>
                  <a:schemeClr val="bg1"/>
                </a:solidFill>
                <a:latin typeface="+mj-lt"/>
                <a:ea typeface="+mj-ea"/>
                <a:cs typeface="+mj-cs"/>
              </a:defRPr>
            </a:lvl1pPr>
          </a:lstStyle>
          <a:p>
            <a:endParaRPr lang="en-US" dirty="0">
              <a:latin typeface="+mn-lt"/>
            </a:endParaRPr>
          </a:p>
        </p:txBody>
      </p:sp>
      <p:sp>
        <p:nvSpPr>
          <p:cNvPr id="8" name="Title 1"/>
          <p:cNvSpPr txBox="1">
            <a:spLocks/>
          </p:cNvSpPr>
          <p:nvPr/>
        </p:nvSpPr>
        <p:spPr>
          <a:xfrm>
            <a:off x="1507748" y="1373135"/>
            <a:ext cx="8229600" cy="685800"/>
          </a:xfrm>
          <a:prstGeom prst="rect">
            <a:avLst/>
          </a:prstGeom>
        </p:spPr>
        <p:txBody>
          <a:bodyPr vert="horz" lIns="91440" tIns="45720" rIns="91440" bIns="45720" rtlCol="0" anchor="ctr">
            <a:normAutofit/>
          </a:bodyPr>
          <a:lstStyle>
            <a:lvl1pPr algn="ctr" defTabSz="457200" rtl="0" eaLnBrk="1" latinLnBrk="0" hangingPunct="1">
              <a:lnSpc>
                <a:spcPct val="90000"/>
              </a:lnSpc>
              <a:spcBef>
                <a:spcPct val="0"/>
              </a:spcBef>
              <a:buNone/>
              <a:defRPr sz="4000" kern="1200">
                <a:solidFill>
                  <a:schemeClr val="bg1"/>
                </a:solidFill>
                <a:latin typeface="+mj-lt"/>
                <a:ea typeface="+mj-ea"/>
                <a:cs typeface="+mj-cs"/>
              </a:defRPr>
            </a:lvl1pPr>
          </a:lstStyle>
          <a:p>
            <a:pPr algn="l"/>
            <a:endParaRPr lang="en-US" sz="3200" i="1" dirty="0">
              <a:solidFill>
                <a:srgbClr val="4BACC6"/>
              </a:solidFill>
            </a:endParaRPr>
          </a:p>
        </p:txBody>
      </p:sp>
    </p:spTree>
    <p:extLst>
      <p:ext uri="{BB962C8B-B14F-4D97-AF65-F5344CB8AC3E}">
        <p14:creationId xmlns:p14="http://schemas.microsoft.com/office/powerpoint/2010/main" val="41081222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Making HSOPS Data Meaningful</a:t>
            </a:r>
            <a:endParaRPr lang="en-US" dirty="0"/>
          </a:p>
        </p:txBody>
      </p:sp>
      <p:sp>
        <p:nvSpPr>
          <p:cNvPr id="3" name="Content Placeholder 2"/>
          <p:cNvSpPr>
            <a:spLocks noGrp="1"/>
          </p:cNvSpPr>
          <p:nvPr>
            <p:ph idx="1"/>
          </p:nvPr>
        </p:nvSpPr>
        <p:spPr>
          <a:xfrm>
            <a:off x="457200" y="1524000"/>
            <a:ext cx="8229600" cy="4734296"/>
          </a:xfrm>
        </p:spPr>
        <p:txBody>
          <a:bodyPr>
            <a:normAutofit/>
          </a:bodyPr>
          <a:lstStyle/>
          <a:p>
            <a:pPr marL="0" indent="0">
              <a:buNone/>
            </a:pPr>
            <a:r>
              <a:rPr lang="en-US" sz="2800" i="1" dirty="0">
                <a:solidFill>
                  <a:schemeClr val="accent5"/>
                </a:solidFill>
              </a:rPr>
              <a:t>HSOPS debriefings with CUSP Culture Check-Up </a:t>
            </a:r>
            <a:r>
              <a:rPr lang="en-US" sz="2800" i="1" dirty="0" smtClean="0">
                <a:solidFill>
                  <a:schemeClr val="accent5"/>
                </a:solidFill>
              </a:rPr>
              <a:t>Tool</a:t>
            </a:r>
            <a:endParaRPr lang="en-US" sz="2800" i="1" dirty="0">
              <a:solidFill>
                <a:schemeClr val="accent5"/>
              </a:solidFill>
            </a:endParaRPr>
          </a:p>
        </p:txBody>
      </p:sp>
      <p:sp>
        <p:nvSpPr>
          <p:cNvPr id="4" name="Text Placeholder 4"/>
          <p:cNvSpPr txBox="1">
            <a:spLocks/>
          </p:cNvSpPr>
          <p:nvPr/>
        </p:nvSpPr>
        <p:spPr>
          <a:xfrm>
            <a:off x="457199" y="2097793"/>
            <a:ext cx="4187825" cy="639762"/>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Clr>
                <a:schemeClr val="accent5"/>
              </a:buClr>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2400" b="1" dirty="0"/>
          </a:p>
        </p:txBody>
      </p:sp>
      <p:sp>
        <p:nvSpPr>
          <p:cNvPr id="5" name="Content Placeholder 3"/>
          <p:cNvSpPr txBox="1">
            <a:spLocks/>
          </p:cNvSpPr>
          <p:nvPr/>
        </p:nvSpPr>
        <p:spPr>
          <a:xfrm>
            <a:off x="4492979" y="2269069"/>
            <a:ext cx="4368800" cy="3094038"/>
          </a:xfrm>
          <a:prstGeom prst="rect">
            <a:avLst/>
          </a:prstGeom>
        </p:spPr>
        <p:txBody>
          <a:bodyPr>
            <a:noAutofit/>
          </a:bodyPr>
          <a:lstStyle>
            <a:lvl1pPr marL="342900" indent="-342900" algn="l" defTabSz="457200" rtl="0" eaLnBrk="1" latinLnBrk="0" hangingPunct="1">
              <a:spcBef>
                <a:spcPct val="20000"/>
              </a:spcBef>
              <a:buClr>
                <a:schemeClr val="accent5"/>
              </a:buClr>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600" b="1" dirty="0"/>
              <a:t>What Is the Tool’s Purpose</a:t>
            </a:r>
            <a:r>
              <a:rPr lang="en-US" sz="2600" b="1" dirty="0" smtClean="0"/>
              <a:t>?</a:t>
            </a:r>
            <a:endParaRPr lang="en-US" sz="2600" dirty="0" smtClean="0"/>
          </a:p>
          <a:p>
            <a:r>
              <a:rPr lang="en-US" sz="2600" dirty="0" smtClean="0"/>
              <a:t>Understand the unit culture</a:t>
            </a:r>
          </a:p>
          <a:p>
            <a:r>
              <a:rPr lang="en-US" sz="2600" dirty="0" smtClean="0"/>
              <a:t>Use teammates’ feedback to predict and avoid barriers </a:t>
            </a:r>
          </a:p>
          <a:p>
            <a:r>
              <a:rPr lang="en-US" sz="2600" dirty="0" smtClean="0"/>
              <a:t>Use feedback to leverage the team’s strengths </a:t>
            </a:r>
            <a:endParaRPr lang="en-US" sz="2600" dirty="0"/>
          </a:p>
        </p:txBody>
      </p:sp>
      <p:sp>
        <p:nvSpPr>
          <p:cNvPr id="7" name="Content Placeholder 8"/>
          <p:cNvSpPr txBox="1">
            <a:spLocks/>
          </p:cNvSpPr>
          <p:nvPr/>
        </p:nvSpPr>
        <p:spPr>
          <a:xfrm>
            <a:off x="4645025" y="2737555"/>
            <a:ext cx="4041775" cy="3094038"/>
          </a:xfrm>
          <a:prstGeom prst="rect">
            <a:avLst/>
          </a:prstGeom>
        </p:spPr>
        <p:txBody>
          <a:bodyPr vert="horz" lIns="91440" tIns="45720" rIns="91440" bIns="45720" rtlCol="0" anchor="ctr">
            <a:normAutofit/>
          </a:bodyPr>
          <a:lstStyle>
            <a:defPPr>
              <a:defRPr lang="en-US"/>
            </a:defPPr>
            <a:lvl1pPr marL="0" algn="l" defTabSz="914400" rtl="0" eaLnBrk="1" latinLnBrk="0" hangingPunct="1">
              <a:tabLst>
                <a:tab pos="1139825" algn="r"/>
              </a:tabLst>
              <a:defRPr sz="12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600" dirty="0"/>
          </a:p>
        </p:txBody>
      </p:sp>
      <p:sp>
        <p:nvSpPr>
          <p:cNvPr id="9" name="Title 1"/>
          <p:cNvSpPr txBox="1">
            <a:spLocks/>
          </p:cNvSpPr>
          <p:nvPr/>
        </p:nvSpPr>
        <p:spPr>
          <a:xfrm>
            <a:off x="454135" y="1452018"/>
            <a:ext cx="8229600" cy="737742"/>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600" kern="1200">
                <a:solidFill>
                  <a:srgbClr val="FFFFFF"/>
                </a:solidFill>
                <a:latin typeface="+mj-lt"/>
                <a:ea typeface="+mj-ea"/>
                <a:cs typeface="+mj-cs"/>
              </a:defRPr>
            </a:lvl1pPr>
          </a:lstStyle>
          <a:p>
            <a:pPr algn="l"/>
            <a:endParaRPr lang="en-US" sz="2800" i="1" dirty="0">
              <a:solidFill>
                <a:schemeClr val="accent5"/>
              </a:solidFill>
            </a:endParaRPr>
          </a:p>
        </p:txBody>
      </p:sp>
      <p:sp>
        <p:nvSpPr>
          <p:cNvPr id="10" name="Content Placeholder 3"/>
          <p:cNvSpPr txBox="1">
            <a:spLocks/>
          </p:cNvSpPr>
          <p:nvPr/>
        </p:nvSpPr>
        <p:spPr>
          <a:xfrm>
            <a:off x="457200" y="2269069"/>
            <a:ext cx="4040188" cy="3094038"/>
          </a:xfrm>
          <a:prstGeom prst="rect">
            <a:avLst/>
          </a:prstGeom>
        </p:spPr>
        <p:txBody>
          <a:bodyPr>
            <a:noAutofit/>
          </a:bodyPr>
          <a:lstStyle>
            <a:lvl1pPr marL="342900" indent="-342900" algn="l" defTabSz="457200" rtl="0" eaLnBrk="1" latinLnBrk="0" hangingPunct="1">
              <a:spcBef>
                <a:spcPct val="20000"/>
              </a:spcBef>
              <a:buClr>
                <a:schemeClr val="accent5"/>
              </a:buClr>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600" b="1" dirty="0" smtClean="0"/>
              <a:t>Who </a:t>
            </a:r>
            <a:r>
              <a:rPr lang="en-US" sz="2600" b="1" dirty="0"/>
              <a:t>Should Use the Tool?  </a:t>
            </a:r>
            <a:endParaRPr lang="en-US" sz="2600" dirty="0" smtClean="0"/>
          </a:p>
          <a:p>
            <a:r>
              <a:rPr lang="en-US" sz="2600" dirty="0" smtClean="0"/>
              <a:t>Safety </a:t>
            </a:r>
            <a:r>
              <a:rPr lang="en-US" sz="2600" dirty="0"/>
              <a:t>culture debriefing facilitators</a:t>
            </a:r>
          </a:p>
          <a:p>
            <a:r>
              <a:rPr lang="en-US" sz="2600" dirty="0"/>
              <a:t>Helps guide the discussion and record group </a:t>
            </a:r>
            <a:r>
              <a:rPr lang="en-US" sz="2600" dirty="0" smtClean="0"/>
              <a:t>decisions</a:t>
            </a:r>
            <a:endParaRPr lang="en-US" sz="2600" dirty="0"/>
          </a:p>
        </p:txBody>
      </p:sp>
    </p:spTree>
    <p:extLst>
      <p:ext uri="{BB962C8B-B14F-4D97-AF65-F5344CB8AC3E}">
        <p14:creationId xmlns:p14="http://schemas.microsoft.com/office/powerpoint/2010/main" val="18516041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Culture Check-Up Tool</a:t>
            </a:r>
            <a:endParaRPr lang="en-US" dirty="0"/>
          </a:p>
        </p:txBody>
      </p:sp>
      <p:sp>
        <p:nvSpPr>
          <p:cNvPr id="3" name="Content Placeholder 2"/>
          <p:cNvSpPr>
            <a:spLocks noGrp="1"/>
          </p:cNvSpPr>
          <p:nvPr>
            <p:ph idx="1"/>
          </p:nvPr>
        </p:nvSpPr>
        <p:spPr/>
        <p:txBody>
          <a:bodyPr>
            <a:noAutofit/>
          </a:bodyPr>
          <a:lstStyle/>
          <a:p>
            <a:pPr marL="461963" lvl="0" indent="-461963">
              <a:spcBef>
                <a:spcPts val="0"/>
              </a:spcBef>
              <a:spcAft>
                <a:spcPts val="600"/>
              </a:spcAft>
              <a:buFont typeface="+mj-lt"/>
              <a:buAutoNum type="arabicPeriod"/>
            </a:pPr>
            <a:r>
              <a:rPr lang="en-US" sz="2800" dirty="0"/>
              <a:t>Identify general strengths and weaknesses of your unit culture</a:t>
            </a:r>
          </a:p>
          <a:p>
            <a:pPr marL="461963" lvl="0" indent="-461963">
              <a:spcBef>
                <a:spcPts val="0"/>
              </a:spcBef>
              <a:spcAft>
                <a:spcPts val="600"/>
              </a:spcAft>
              <a:buFont typeface="+mj-lt"/>
              <a:buAutoNum type="arabicPeriod"/>
            </a:pPr>
            <a:r>
              <a:rPr lang="en-US" sz="2800" dirty="0"/>
              <a:t>Get specific about behaviors and attitudes that contribute to those strengths and weaknesses</a:t>
            </a:r>
          </a:p>
          <a:p>
            <a:pPr marL="461963" lvl="0" indent="-461963">
              <a:spcBef>
                <a:spcPts val="0"/>
              </a:spcBef>
              <a:spcAft>
                <a:spcPts val="600"/>
              </a:spcAft>
              <a:buFont typeface="+mj-lt"/>
              <a:buAutoNum type="arabicPeriod"/>
            </a:pPr>
            <a:r>
              <a:rPr lang="en-US" sz="2800" dirty="0"/>
              <a:t>Select opportunities for growth</a:t>
            </a:r>
          </a:p>
          <a:p>
            <a:pPr marL="461963" lvl="0" indent="-461963">
              <a:spcBef>
                <a:spcPts val="0"/>
              </a:spcBef>
              <a:spcAft>
                <a:spcPts val="600"/>
              </a:spcAft>
              <a:buFont typeface="+mj-lt"/>
              <a:buAutoNum type="arabicPeriod"/>
            </a:pPr>
            <a:r>
              <a:rPr lang="en-US" sz="2800" dirty="0"/>
              <a:t>Develop a strategy for addressing growth opportunities</a:t>
            </a:r>
          </a:p>
          <a:p>
            <a:pPr marL="461963" lvl="0" indent="-461963">
              <a:spcBef>
                <a:spcPts val="0"/>
              </a:spcBef>
              <a:spcAft>
                <a:spcPts val="600"/>
              </a:spcAft>
              <a:buFont typeface="+mj-lt"/>
              <a:buAutoNum type="arabicPeriod"/>
            </a:pPr>
            <a:r>
              <a:rPr lang="en-US" sz="2800" dirty="0"/>
              <a:t>Put plan into action</a:t>
            </a:r>
          </a:p>
          <a:p>
            <a:pPr marL="461963" lvl="0" indent="-461963">
              <a:spcBef>
                <a:spcPts val="0"/>
              </a:spcBef>
              <a:spcAft>
                <a:spcPts val="600"/>
              </a:spcAft>
              <a:buFont typeface="+mj-lt"/>
              <a:buAutoNum type="arabicPeriod"/>
            </a:pPr>
            <a:r>
              <a:rPr lang="en-US" sz="2800" dirty="0"/>
              <a:t>Evaluate results and share progress during safety team </a:t>
            </a:r>
            <a:r>
              <a:rPr lang="en-US" sz="2800" dirty="0" smtClean="0"/>
              <a:t>meetings</a:t>
            </a:r>
            <a:endParaRPr lang="en-US" sz="2800" dirty="0"/>
          </a:p>
        </p:txBody>
      </p:sp>
    </p:spTree>
    <p:extLst>
      <p:ext uri="{BB962C8B-B14F-4D97-AF65-F5344CB8AC3E}">
        <p14:creationId xmlns:p14="http://schemas.microsoft.com/office/powerpoint/2010/main" val="554142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icture displays page 1 and page 2 of the safety culture check up tool. These pages provide instructions regarding how to use the tool. It is provided for orientation more than usable information. Download the Culture Check Tool from the AHRQ website for more informati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07935" y="1619729"/>
            <a:ext cx="3749021" cy="259455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bwMode="auto">
          <a:xfrm>
            <a:off x="1150316" y="4814047"/>
            <a:ext cx="7130722" cy="972701"/>
          </a:xfrm>
          <a:prstGeom prst="rect">
            <a:avLst/>
          </a:prstGeom>
          <a:ln>
            <a:headEnd type="none" w="med" len="med"/>
            <a:tailEnd type="none" w="med" len="med"/>
          </a:ln>
          <a:ex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lvl="1" algn="ctr" eaLnBrk="0" fontAlgn="base" hangingPunct="0">
              <a:spcBef>
                <a:spcPts val="400"/>
              </a:spcBef>
              <a:spcAft>
                <a:spcPts val="400"/>
              </a:spcAft>
            </a:pPr>
            <a:r>
              <a:rPr lang="en-US" sz="1600" b="1" dirty="0" smtClean="0">
                <a:solidFill>
                  <a:srgbClr val="254B8E"/>
                </a:solidFill>
                <a:latin typeface="Gill Sans MT"/>
                <a:cs typeface="Gill Sans MT"/>
              </a:rPr>
              <a:t>Tip</a:t>
            </a:r>
            <a:r>
              <a:rPr lang="en-US" sz="1600" dirty="0" smtClean="0">
                <a:solidFill>
                  <a:srgbClr val="254B8E"/>
                </a:solidFill>
                <a:latin typeface="Gill Sans MT"/>
                <a:cs typeface="Gill Sans MT"/>
              </a:rPr>
              <a:t>:</a:t>
            </a:r>
            <a:r>
              <a:rPr lang="en-US" sz="1600" dirty="0" smtClean="0">
                <a:solidFill>
                  <a:srgbClr val="1F497D"/>
                </a:solidFill>
                <a:latin typeface="Gill Sans MT"/>
                <a:cs typeface="Gill Sans MT"/>
              </a:rPr>
              <a:t> Download the Culture Check-Up Tool at </a:t>
            </a:r>
            <a:r>
              <a:rPr lang="en-US" sz="1600" dirty="0">
                <a:solidFill>
                  <a:schemeClr val="tx2"/>
                </a:solidFill>
                <a:hlinkClick r:id="rId4"/>
              </a:rPr>
              <a:t>www.ahrq.gov/professionals/education/curriculum-tools/cusptoolkit/toolkit/</a:t>
            </a:r>
            <a:r>
              <a:rPr lang="en-US" sz="1600" dirty="0" smtClean="0">
                <a:solidFill>
                  <a:schemeClr val="tx2"/>
                </a:solidFill>
                <a:hlinkClick r:id="rId4"/>
              </a:rPr>
              <a:t>culturecheckup.html</a:t>
            </a:r>
            <a:endParaRPr lang="en-US" sz="1600" dirty="0">
              <a:solidFill>
                <a:schemeClr val="tx2"/>
              </a:solidFill>
              <a:latin typeface="Gill Sans MT"/>
              <a:cs typeface="Gill Sans MT"/>
            </a:endParaRPr>
          </a:p>
        </p:txBody>
      </p:sp>
      <p:sp>
        <p:nvSpPr>
          <p:cNvPr id="2" name="Title 1"/>
          <p:cNvSpPr>
            <a:spLocks noGrp="1"/>
          </p:cNvSpPr>
          <p:nvPr>
            <p:ph type="title"/>
          </p:nvPr>
        </p:nvSpPr>
        <p:spPr/>
        <p:txBody>
          <a:bodyPr>
            <a:normAutofit/>
          </a:bodyPr>
          <a:lstStyle/>
          <a:p>
            <a:r>
              <a:rPr lang="en-US" dirty="0" smtClean="0">
                <a:solidFill>
                  <a:schemeClr val="bg1"/>
                </a:solidFill>
              </a:rPr>
              <a:t>Culture Check-Up Tool</a:t>
            </a:r>
            <a:endParaRPr lang="en-US" dirty="0">
              <a:solidFill>
                <a:schemeClr val="bg1"/>
              </a:solidFill>
            </a:endParaRPr>
          </a:p>
        </p:txBody>
      </p:sp>
      <p:sp>
        <p:nvSpPr>
          <p:cNvPr id="7" name="Content Placeholder 6"/>
          <p:cNvSpPr>
            <a:spLocks noGrp="1"/>
          </p:cNvSpPr>
          <p:nvPr>
            <p:ph idx="1"/>
          </p:nvPr>
        </p:nvSpPr>
        <p:spPr>
          <a:xfrm>
            <a:off x="457201" y="1524000"/>
            <a:ext cx="4439355" cy="4734296"/>
          </a:xfrm>
        </p:spPr>
        <p:txBody>
          <a:bodyPr>
            <a:normAutofit/>
          </a:bodyPr>
          <a:lstStyle/>
          <a:p>
            <a:pPr>
              <a:spcBef>
                <a:spcPts val="0"/>
              </a:spcBef>
              <a:spcAft>
                <a:spcPts val="1200"/>
              </a:spcAft>
            </a:pPr>
            <a:r>
              <a:rPr lang="en-US" sz="2800" dirty="0" smtClean="0"/>
              <a:t>Use Culture Check-Up Tool to guide conversation and improvement planning</a:t>
            </a:r>
          </a:p>
          <a:p>
            <a:pPr>
              <a:spcBef>
                <a:spcPts val="0"/>
              </a:spcBef>
              <a:spcAft>
                <a:spcPts val="1200"/>
              </a:spcAft>
            </a:pPr>
            <a:r>
              <a:rPr lang="en-US" sz="2800" dirty="0" smtClean="0"/>
              <a:t>Download from AHRQ Web site</a:t>
            </a:r>
            <a:endParaRPr lang="en-US" sz="2800" dirty="0"/>
          </a:p>
        </p:txBody>
      </p:sp>
    </p:spTree>
    <p:extLst>
      <p:ext uri="{BB962C8B-B14F-4D97-AF65-F5344CB8AC3E}">
        <p14:creationId xmlns:p14="http://schemas.microsoft.com/office/powerpoint/2010/main" val="377188571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amp;#x0D;&amp;#x0A;&amp;quot;&quot;/&gt;&lt;property id=&quot;20307&quot; value=&quot;257&quot;/&gt;&lt;/object&gt;&lt;object type=&quot;3&quot; unique_id=&quot;10005&quot;&gt;&lt;property id=&quot;20148&quot; value=&quot;5&quot;/&gt;&lt;property id=&quot;20300&quot; value=&quot;Slide 2 - &amp;quot;Agenda&amp;quot;&quot;/&gt;&lt;property id=&quot;20307&quot; value=&quot;258&quot;/&gt;&lt;/object&gt;&lt;object type=&quot;3&quot; unique_id=&quot;10006&quot;&gt;&lt;property id=&quot;20148&quot; value=&quot;5&quot;/&gt;&lt;property id=&quot;20300&quot; value=&quot;Slide 3 - &amp;quot;SUSP: Where are you now?&amp;quot;&quot;/&gt;&lt;property id=&quot;20307&quot; value=&quot;275&quot;/&gt;&lt;/object&gt;&lt;object type=&quot;3&quot; unique_id=&quot;10007&quot;&gt;&lt;property id=&quot;20148&quot; value=&quot;5&quot;/&gt;&lt;property id=&quot;20300&quot; value=&quot;Slide 4 - &amp;quot;&amp;#x0D;&amp;#x0A;&amp;quot;&quot;/&gt;&lt;property id=&quot;20307&quot; value=&quot;304&quot;/&gt;&lt;/object&gt;&lt;object type=&quot;3&quot; unique_id=&quot;10008&quot;&gt;&lt;property id=&quot;20148&quot; value=&quot;5&quot;/&gt;&lt;property id=&quot;20300&quot; value=&quot;Slide 5 - &amp;quot;If your team has completed the HSOPS or uploaded HSOPS data…&amp;quot;&quot;/&gt;&lt;property id=&quot;20307&quot; value=&quot;305&quot;/&gt;&lt;/object&gt;&lt;object type=&quot;3&quot; unique_id=&quot;10009&quot;&gt;&lt;property id=&quot;20148&quot; value=&quot;5&quot;/&gt;&lt;property id=&quot;20300&quot; value=&quot;Slide 6&quot;/&gt;&lt;property id=&quot;20307&quot; value=&quot;306&quot;/&gt;&lt;/object&gt;&lt;object type=&quot;3&quot; unique_id=&quot;10010&quot;&gt;&lt;property id=&quot;20148&quot; value=&quot;5&quot;/&gt;&lt;property id=&quot;20300&quot; value=&quot;Slide 7&quot;/&gt;&lt;property id=&quot;20307&quot; value=&quot;307&quot;/&gt;&lt;/object&gt;&lt;object type=&quot;3&quot; unique_id=&quot;10011&quot;&gt;&lt;property id=&quot;20148&quot; value=&quot;5&quot;/&gt;&lt;property id=&quot;20300&quot; value=&quot;Slide 8&quot;/&gt;&lt;property id=&quot;20307&quot; value=&quot;308&quot;/&gt;&lt;/object&gt;&lt;object type=&quot;3&quot; unique_id=&quot;10012&quot;&gt;&lt;property id=&quot;20148&quot; value=&quot;5&quot;/&gt;&lt;property id=&quot;20300&quot; value=&quot;Slide 9&quot;/&gt;&lt;property id=&quot;20307&quot; value=&quot;309&quot;/&gt;&lt;/object&gt;&lt;object type=&quot;3&quot; unique_id=&quot;10013&quot;&gt;&lt;property id=&quot;20148&quot; value=&quot;5&quot;/&gt;&lt;property id=&quot;20300&quot; value=&quot;Slide 10 - &amp;quot;IMPORTANT NOTE:&amp;quot;&quot;/&gt;&lt;property id=&quot;20307&quot; value=&quot;310&quot;/&gt;&lt;/object&gt;&lt;object type=&quot;3&quot; unique_id=&quot;10014&quot;&gt;&lt;property id=&quot;20148&quot; value=&quot;5&quot;/&gt;&lt;property id=&quot;20300&quot; value=&quot;Slide 11 - &amp;quot;HSOPS Aggregate Report (.pdf)&amp;quot;&quot;/&gt;&lt;property id=&quot;20307&quot; value=&quot;311&quot;/&gt;&lt;/object&gt;&lt;object type=&quot;3&quot; unique_id=&quot;10015&quot;&gt;&lt;property id=&quot;20148&quot; value=&quot;5&quot;/&gt;&lt;property id=&quot;20300&quot; value=&quot;Slide 12 - &amp;quot;Composite Score Charts (p. 7-8)&amp;#x0D;&amp;#x0A;Scores = Percentage (%) of responses that were positive&amp;quot;&quot;/&gt;&lt;property id=&quot;20307&quot; value=&quot;312&quot;/&gt;&lt;/object&gt;&lt;object type=&quot;3&quot; unique_id=&quot;10016&quot;&gt;&lt;property id=&quot;20148&quot; value=&quot;5&quot;/&gt;&lt;property id=&quot;20300&quot; value=&quot;Slide 13 - &amp;quot;Individual Question Scores are also displayed (p. 9-26)&amp;#x0D;&amp;#x0A;&amp;quot;&quot;/&gt;&lt;property id=&quot;20307&quot; value=&quot;313&quot;/&gt;&lt;/object&gt;&lt;object type=&quot;3&quot; unique_id=&quot;10017&quot;&gt;&lt;property id=&quot;20148&quot; value=&quot;5&quot;/&gt;&lt;property id=&quot;20300&quot; value=&quot;Slide 14 - &amp;quot;Question scores provide more detail:&amp;#x0D;&amp;#x0A;For positively worded questions, more green is better&amp;quot;&quot;/&gt;&lt;property id=&quot;20307&quot; value=&quot;314&quot;/&gt;&lt;/object&gt;&lt;object type=&quot;3&quot; unique_id=&quot;10018&quot;&gt;&lt;property id=&quot;20148&quot; value=&quot;5&quot;/&gt;&lt;property id=&quot;20300&quot; value=&quot;Slide 15 - &amp;quot;Debrief survey results with your work area leaders and team members&amp;quot;&quot;/&gt;&lt;property id=&quot;20307&quot; value=&quot;315&quot;/&gt;&lt;/object&gt;&lt;object type=&quot;3&quot; unique_id=&quot;10019&quot;&gt;&lt;property id=&quot;20148&quot; value=&quot;5&quot;/&gt;&lt;property id=&quot;20300&quot; value=&quot;Slide 16 - &amp;quot;Why debrief?&amp;#x0D;&amp;#x0A;Work areas/units that debrief around safety culture perform better&amp;quot;&quot;/&gt;&lt;property id=&quot;20307&quot; value=&quot;316&quot;/&gt;&lt;/object&gt;&lt;object type=&quot;3&quot; unique_id=&quot;10020&quot;&gt;&lt;property id=&quot;20148&quot; value=&quot;5&quot;/&gt;&lt;property id=&quot;20300&quot; value=&quot;Slide 18 - &amp;quot;CUSP Culture Check-Up Tool: &amp;#x0D;&amp;#x0A;A tool to use during HSOPS Debriefings&amp;quot;&quot;/&gt;&lt;property id=&quot;20307&quot; value=&quot;317&quot;/&gt;&lt;/object&gt;&lt;object type=&quot;3&quot; unique_id=&quot;10021&quot;&gt;&lt;property id=&quot;20148&quot; value=&quot;5&quot;/&gt;&lt;property id=&quot;20300&quot; value=&quot;Slide 17 - &amp;quot;CUSP Culture Check-Up Tool&amp;quot;&quot;/&gt;&lt;property id=&quot;20307&quot; value=&quot;318&quot;/&gt;&lt;/object&gt;&lt;object type=&quot;3&quot; unique_id=&quot;10022&quot;&gt;&lt;property id=&quot;20148&quot; value=&quot;5&quot;/&gt;&lt;property id=&quot;20300&quot; value=&quot;Slide 19 - &amp;quot;Steps in CUSP Culture Check-Up Tool&amp;quot;&quot;/&gt;&lt;property id=&quot;20307&quot; value=&quot;319&quot;/&gt;&lt;/object&gt;&lt;object type=&quot;3&quot; unique_id=&quot;10023&quot;&gt;&lt;property id=&quot;20148&quot; value=&quot;5&quot;/&gt;&lt;property id=&quot;20300&quot; value=&quot;Slide 20&quot;/&gt;&lt;property id=&quot;20307&quot; value=&quot;320&quot;/&gt;&lt;/object&gt;&lt;object type=&quot;3&quot; unique_id=&quot;10024&quot;&gt;&lt;property id=&quot;20148&quot; value=&quot;5&quot;/&gt;&lt;property id=&quot;20300&quot; value=&quot;Slide 21&quot;/&gt;&lt;property id=&quot;20307&quot; value=&quot;321&quot;/&gt;&lt;/object&gt;&lt;object type=&quot;3&quot; unique_id=&quot;10025&quot;&gt;&lt;property id=&quot;20148&quot; value=&quot;5&quot;/&gt;&lt;property id=&quot;20300&quot; value=&quot;Slide 22 - &amp;quot;Some points to cover in your debriefing plan&amp;quot;&quot;/&gt;&lt;property id=&quot;20307&quot; value=&quot;322&quot;/&gt;&lt;/object&gt;&lt;object type=&quot;3&quot; unique_id=&quot;10026&quot;&gt;&lt;property id=&quot;20148&quot; value=&quot;5&quot;/&gt;&lt;property id=&quot;20300&quot; value=&quot;Slide 23 - &amp;quot;In Sum&amp;quot;&quot;/&gt;&lt;property id=&quot;20307&quot; value=&quot;323&quot;/&gt;&lt;/object&gt;&lt;object type=&quot;3&quot; unique_id=&quot;10027&quot;&gt;&lt;property id=&quot;20148&quot; value=&quot;5&quot;/&gt;&lt;property id=&quot;20300&quot; value=&quot;Slide 24 - &amp;quot;Questions?&amp;quot;&quot;/&gt;&lt;property id=&quot;20307&quot; value=&quot;324&quot;/&gt;&lt;/object&gt;&lt;object type=&quot;3&quot; unique_id=&quot;10028&quot;&gt;&lt;property id=&quot;20148&quot; value=&quot;5&quot;/&gt;&lt;property id=&quot;20300&quot; value=&quot;Slide 25&quot;/&gt;&lt;property id=&quot;20307&quot; value=&quot;276&quot;/&gt;&lt;/object&gt;&lt;object type=&quot;3&quot; unique_id=&quot;10029&quot;&gt;&lt;property id=&quot;20148&quot; value=&quot;5&quot;/&gt;&lt;property id=&quot;20300&quot; value=&quot;Slide 26 - &amp;quot;Who can access the SSI data registry?&amp;quot;&quot;/&gt;&lt;property id=&quot;20307&quot; value=&quot;273&quot;/&gt;&lt;/object&gt;&lt;object type=&quot;3&quot; unique_id=&quot;10030&quot;&gt;&lt;property id=&quot;20148&quot; value=&quot;5&quot;/&gt;&lt;property id=&quot;20300&quot; value=&quot;Slide 27 - &amp;quot;What can you do in the SSI data registry?&amp;quot;&quot;/&gt;&lt;property id=&quot;20307&quot; value=&quot;277&quot;/&gt;&lt;/object&gt;&lt;object type=&quot;3&quot; unique_id=&quot;10031&quot;&gt;&lt;property id=&quot;20148&quot; value=&quot;5&quot;/&gt;&lt;property id=&quot;20300&quot; value=&quot;Slide 28 - &amp;quot;How to access the SSI Data Registry?&amp;#x0D;&amp;#x0A;&amp;amp;#x09;https://armstrongresearch.hopkinsmedicine.org/susp.aspx&amp;quot;&quot;/&gt;&lt;property id=&quot;20307&quot; value=&quot;265&quot;/&gt;&lt;/object&gt;&lt;object type=&quot;3&quot; unique_id=&quot;10032&quot;&gt;&lt;property id=&quot;20148&quot; value=&quot;5&quot;/&gt;&lt;property id=&quot;20300&quot; value=&quot;Slide 29 - &amp;quot;My Tools homepage&amp;quot;&quot;/&gt;&lt;property id=&quot;20307&quot; value=&quot;266&quot;/&gt;&lt;/object&gt;&lt;object type=&quot;3&quot; unique_id=&quot;10033&quot;&gt;&lt;property id=&quot;20148&quot; value=&quot;5&quot;/&gt;&lt;property id=&quot;20300&quot; value=&quot;Slide 30 - &amp;quot;SSI Data Registry homepage&amp;quot;&quot;/&gt;&lt;property id=&quot;20307&quot; value=&quot;267&quot;/&gt;&lt;/object&gt;&lt;object type=&quot;3&quot; unique_id=&quot;10034&quot;&gt;&lt;property id=&quot;20148&quot; value=&quot;5&quot;/&gt;&lt;property id=&quot;20300&quot; value=&quot;Slide 31 - &amp;quot;How to generate SSI performance monitor reports:&amp;quot;&quot;/&gt;&lt;property id=&quot;20307&quot; value=&quot;268&quot;/&gt;&lt;/object&gt;&lt;object type=&quot;3&quot; unique_id=&quot;10035&quot;&gt;&lt;property id=&quot;20148&quot; value=&quot;5&quot;/&gt;&lt;property id=&quot;20300&quot; value=&quot;Slide 32 - &amp;quot;SUSP SSI app performance monitor homepage&amp;#x0D;&amp;#x0A;Monitor your SSI rates and generate reports to share with your team!&amp;quot;&quot;/&gt;&lt;property id=&quot;20307&quot; value=&quot;259&quot;/&gt;&lt;/object&gt;&lt;object type=&quot;3&quot; unique_id=&quot;10036&quot;&gt;&lt;property id=&quot;20148&quot; value=&quot;5&quot;/&gt;&lt;property id=&quot;20300&quot; value=&quot;Slide 33 - &amp;quot;Example: SSI App Performance Monitor Report&amp;quot;&quot;/&gt;&lt;property id=&quot;20307&quot; value=&quot;260&quot;/&gt;&lt;/object&gt;&lt;object type=&quot;3&quot; unique_id=&quot;10037&quot;&gt;&lt;property id=&quot;20148&quot; value=&quot;5&quot;/&gt;&lt;property id=&quot;20300&quot; value=&quot;Slide 34 - &amp;quot;How to generate SSI trend graph reports:&amp;#x0D;&amp;#x0A;SUSP SSI app performance monitor homepage VIEW CHART&amp;quot;&quot;/&gt;&lt;property id=&quot;20307&quot; value=&quot;262&quot;/&gt;&lt;/object&gt;&lt;object type=&quot;3&quot; unique_id=&quot;10038&quot;&gt;&lt;property id=&quot;20148&quot; value=&quot;5&quot;/&gt;&lt;property id=&quot;20300&quot; value=&quot;Slide 35 - &amp;quot;Example: Hospital level trend graph report&amp;quot;&quot;/&gt;&lt;property id=&quot;20307&quot; value=&quot;269&quot;/&gt;&lt;/object&gt;&lt;object type=&quot;3&quot; unique_id=&quot;10039&quot;&gt;&lt;property id=&quot;20148&quot; value=&quot;5&quot;/&gt;&lt;property id=&quot;20300&quot; value=&quot;Slide 36 - &amp;quot;SSI missing data reports&amp;quot;&quot;/&gt;&lt;property id=&quot;20307&quot; value=&quot;274&quot;/&gt;&lt;/object&gt;&lt;object type=&quot;3&quot; unique_id=&quot;10040&quot;&gt;&lt;property id=&quot;20148&quot; value=&quot;5&quot;/&gt;&lt;property id=&quot;20300&quot; value=&quot;Slide 37 - &amp;quot;How to generate an SSI missing data report:&amp;#x0D;&amp;#x0A;&amp;amp;#x09;https://armstrongresearch.hopkinsmedicine.org/susp.aspx&amp;quot;&quot;/&gt;&lt;property id=&quot;20307&quot; value=&quot;270&quot;/&gt;&lt;/object&gt;&lt;object type=&quot;3&quot; unique_id=&quot;10041&quot;&gt;&lt;property id=&quot;20148&quot; value=&quot;5&quot;/&gt;&lt;property id=&quot;20300&quot; value=&quot;Slide 38 - &amp;quot;How to generate an SSI missing data report:&amp;quot;&quot;/&gt;&lt;property id=&quot;20307&quot; value=&quot;271&quot;/&gt;&lt;/object&gt;&lt;object type=&quot;3&quot; unique_id=&quot;10042&quot;&gt;&lt;property id=&quot;20148&quot; value=&quot;5&quot;/&gt;&lt;property id=&quot;20300&quot; value=&quot;Slide 39 - &amp;quot;Example: Hospital level missing data report&amp;quot;&quot;/&gt;&lt;property id=&quot;20307&quot; value=&quot;272&quot;/&gt;&lt;/object&gt;&lt;object type=&quot;3&quot; unique_id=&quot;10043&quot;&gt;&lt;property id=&quot;20148&quot; value=&quot;5&quot;/&gt;&lt;property id=&quot;20300&quot; value=&quot;Slide 40 - &amp;quot;Next steps&amp;quot;&quot;/&gt;&lt;property id=&quot;20307&quot; value=&quot;264&quot;/&gt;&lt;/object&gt;&lt;object type=&quot;3&quot; unique_id=&quot;10044&quot;&gt;&lt;property id=&quot;20148&quot; value=&quot;5&quot;/&gt;&lt;property id=&quot;20300&quot; value=&quot;Slide 41 - &amp;quot;Using data to drive Quality Improvement&amp;quot;&quot;/&gt;&lt;property id=&quot;20307&quot; value=&quot;278&quot;/&gt;&lt;/object&gt;&lt;object type=&quot;3&quot; unique_id=&quot;10045&quot;&gt;&lt;property id=&quot;20148&quot; value=&quot;5&quot;/&gt;&lt;property id=&quot;20300&quot; value=&quot;Slide 42 - &amp;quot;Questions?&amp;quot;&quot;/&gt;&lt;property id=&quot;20307&quot; value=&quot;300&quot;/&gt;&lt;/object&gt;&lt;object type=&quot;3&quot; unique_id=&quot;10046&quot;&gt;&lt;property id=&quot;20148&quot; value=&quot;5&quot;/&gt;&lt;property id=&quot;20300&quot; value=&quot;Slide 43 - &amp;quot;Questions? Tools? Data?&amp;quot;&quot;/&gt;&lt;property id=&quot;20307&quot; value=&quot;301&quot;/&gt;&lt;/object&gt;&lt;object type=&quot;3&quot; unique_id=&quot;10047&quot;&gt;&lt;property id=&quot;20148&quot; value=&quot;5&quot;/&gt;&lt;property id=&quot;20300&quot; value=&quot;Slide 44&quot;/&gt;&lt;property id=&quot;20307&quot; value=&quot;302&quot;/&gt;&lt;/object&gt;&lt;object type=&quot;3&quot; unique_id=&quot;10048&quot;&gt;&lt;property id=&quot;20148&quot; value=&quot;5&quot;/&gt;&lt;property id=&quot;20300&quot; value=&quot;Slide 45 - &amp;quot;Team Brainstorm…&amp;quot;&quot;/&gt;&lt;property id=&quot;20307&quot; value=&quot;303&quot;/&gt;&lt;/object&gt;&lt;object type=&quot;3&quot; unique_id=&quot;10049&quot;&gt;&lt;property id=&quot;20148&quot; value=&quot;5&quot;/&gt;&lt;property id=&quot;20300&quot; value=&quot;Slide 46 - &amp;quot;Project Call evaluation&amp;quot;&quot;/&gt;&lt;property id=&quot;20307&quot; value=&quot;325&quot;/&gt;&lt;/object&gt;&lt;/object&gt;&lt;/object&gt;&lt;/database&gt;"/>
  <p:tag name="SECTOMILLISECCONVERTED" val="1"/>
</p:tagLst>
</file>

<file path=ppt/theme/theme1.xml><?xml version="1.0" encoding="utf-8"?>
<a:theme xmlns:a="http://schemas.openxmlformats.org/drawingml/2006/main" name="Design for Page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HAI Cusp Slide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23580</TotalTime>
  <Words>3425</Words>
  <Application>Microsoft Office PowerPoint</Application>
  <PresentationFormat>On-screen Show (4:3)</PresentationFormat>
  <Paragraphs>296</Paragraphs>
  <Slides>37</Slides>
  <Notes>36</Notes>
  <HiddenSlides>0</HiddenSlides>
  <MMClips>0</MMClips>
  <ScaleCrop>false</ScaleCrop>
  <HeadingPairs>
    <vt:vector size="4" baseType="variant">
      <vt:variant>
        <vt:lpstr>Theme</vt:lpstr>
      </vt:variant>
      <vt:variant>
        <vt:i4>2</vt:i4>
      </vt:variant>
      <vt:variant>
        <vt:lpstr>Slide Titles</vt:lpstr>
      </vt:variant>
      <vt:variant>
        <vt:i4>37</vt:i4>
      </vt:variant>
    </vt:vector>
  </HeadingPairs>
  <TitlesOfParts>
    <vt:vector size="39" baseType="lpstr">
      <vt:lpstr>Design for Page 1</vt:lpstr>
      <vt:lpstr>HAI Cusp Slide template</vt:lpstr>
      <vt:lpstr>Turning Data Into Action: Using HSOPS and SSI Data as Part of a Meaningful Change</vt:lpstr>
      <vt:lpstr>USING SAFETY CULTURE SURVEY RESULTS FOR IMPROVEMENT</vt:lpstr>
      <vt:lpstr>What Is Debriefing?</vt:lpstr>
      <vt:lpstr>Making HSOPS Data Meaningful</vt:lpstr>
      <vt:lpstr>Making HSOPS Data Meaningful</vt:lpstr>
      <vt:lpstr>Making HSOPS Data Meaningful</vt:lpstr>
      <vt:lpstr>Making HSOPS Data Meaningful</vt:lpstr>
      <vt:lpstr>Culture Check-Up Tool</vt:lpstr>
      <vt:lpstr>Culture Check-Up Tool</vt:lpstr>
      <vt:lpstr>Culture Check-Up Tool</vt:lpstr>
      <vt:lpstr>Debriefing Plan Highlights</vt:lpstr>
      <vt:lpstr>What’s Next?</vt:lpstr>
      <vt:lpstr>CREATING CUSTOM REPORTS IN  NHSN AND NSQIP</vt:lpstr>
      <vt:lpstr>Using Data To Drive Quality Improvement</vt:lpstr>
      <vt:lpstr>Data Reports: NHSN</vt:lpstr>
      <vt:lpstr>Data Reports: NHSN</vt:lpstr>
      <vt:lpstr> </vt:lpstr>
      <vt:lpstr>Generating an SSI Frequency Table</vt:lpstr>
      <vt:lpstr>Generating an SSI Frequency Table</vt:lpstr>
      <vt:lpstr>Results Pop-Up Window</vt:lpstr>
      <vt:lpstr>Modifying an SSI Frequency Table</vt:lpstr>
      <vt:lpstr>Modifying an SSI Frequency Table</vt:lpstr>
      <vt:lpstr>Results Pop-Up Window of Modified Table</vt:lpstr>
      <vt:lpstr>Generating an SSI Run Chart</vt:lpstr>
      <vt:lpstr>Result Run Chart </vt:lpstr>
      <vt:lpstr>Generating Individual Surgeon Run Charts</vt:lpstr>
      <vt:lpstr>Explore Your Options </vt:lpstr>
      <vt:lpstr>Data Reports: NSQIP</vt:lpstr>
      <vt:lpstr>Generating SSI Reports for Frontline Staff</vt:lpstr>
      <vt:lpstr>Generating SSI Reports for Frontline Staff</vt:lpstr>
      <vt:lpstr>Generating SSI Rate Bar Charts</vt:lpstr>
      <vt:lpstr>Generating SSI Rate Bar Charts</vt:lpstr>
      <vt:lpstr>Generating SSI Rate Line Charts</vt:lpstr>
      <vt:lpstr>Generating SSI Rate Line Charts</vt:lpstr>
      <vt:lpstr>Other Options</vt:lpstr>
      <vt:lpstr>Explore Your Options </vt:lpstr>
      <vt:lpstr>References</vt:lpstr>
    </vt:vector>
  </TitlesOfParts>
  <Manager>Johns Hopkins Medicine | Armstong Institute for Patient Safety and Quality</Manager>
  <Company>AHRQ | Agency for Healthcare Research and Quality</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Turning Data Into Action</dc:title>
  <dc:subject>AHRQ Safety Program for Surgery</dc:subject>
  <dc:creator>Agency for Health Care Research and Quality (AHRQ)</dc:creator>
  <cp:keywords>SSI, turning data into action, HSOPS, NSHN, NSQIP</cp:keywords>
  <cp:lastModifiedBy>Chris Heidenrich OCKT</cp:lastModifiedBy>
  <cp:revision>330</cp:revision>
  <dcterms:created xsi:type="dcterms:W3CDTF">2012-03-06T21:09:36Z</dcterms:created>
  <dcterms:modified xsi:type="dcterms:W3CDTF">2017-11-04T06:18:41Z</dcterms:modified>
  <cp:category>safety program for surgery, patient safety, SUSP, CUSP, Dr. Peter Pronovost, healthcare acquired infections, SSI, surgical site infections</cp:category>
</cp:coreProperties>
</file>