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353" r:id="rId2"/>
    <p:sldId id="354" r:id="rId3"/>
    <p:sldId id="356" r:id="rId4"/>
    <p:sldId id="357" r:id="rId5"/>
    <p:sldId id="358" r:id="rId6"/>
    <p:sldId id="359" r:id="rId7"/>
    <p:sldId id="360" r:id="rId8"/>
    <p:sldId id="361" r:id="rId9"/>
    <p:sldId id="374" r:id="rId10"/>
    <p:sldId id="362" r:id="rId11"/>
    <p:sldId id="363" r:id="rId12"/>
    <p:sldId id="364" r:id="rId13"/>
    <p:sldId id="365" r:id="rId14"/>
    <p:sldId id="370" r:id="rId15"/>
    <p:sldId id="372"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0" clrIdx="0"/>
  <p:cmAuthor id="1" name="Valerie Hartman" initials="V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44" autoAdjust="0"/>
    <p:restoredTop sz="81481" autoAdjust="0"/>
  </p:normalViewPr>
  <p:slideViewPr>
    <p:cSldViewPr>
      <p:cViewPr>
        <p:scale>
          <a:sx n="89" d="100"/>
          <a:sy n="89" d="100"/>
        </p:scale>
        <p:origin x="-2274" y="-222"/>
      </p:cViewPr>
      <p:guideLst>
        <p:guide orient="horz" pos="2160"/>
        <p:guide pos="2880"/>
      </p:guideLst>
    </p:cSldViewPr>
  </p:slideViewPr>
  <p:notesTextViewPr>
    <p:cViewPr>
      <p:scale>
        <a:sx n="1" d="1"/>
        <a:sy n="1" d="1"/>
      </p:scale>
      <p:origin x="0" y="0"/>
    </p:cViewPr>
  </p:notesTextViewPr>
  <p:sorterViewPr>
    <p:cViewPr>
      <p:scale>
        <a:sx n="137" d="100"/>
        <a:sy n="137" d="100"/>
      </p:scale>
      <p:origin x="0" y="8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jhdfs.win.ad.jhu.edu\users$\HOME\content%20calls.presentations\cohort%203\sustainability\presentation%204\Copy%20of%20fictitious%20graph.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rmstrong:Library:Caches:TemporaryItems:Outlook%20Temp:For%20valeri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1"/>
          <c:tx>
            <c:strRef>
              <c:f>monthly!$B$8</c:f>
              <c:strCache>
                <c:ptCount val="1"/>
                <c:pt idx="0">
                  <c:v>Total Cases</c:v>
                </c:pt>
              </c:strCache>
            </c:strRef>
          </c:tx>
          <c:cat>
            <c:numRef>
              <c:f>monthly!$C$6:$N$6</c:f>
              <c:numCache>
                <c:formatCode>[$-409]mmm\-yy;@</c:formatCode>
                <c:ptCount val="12"/>
                <c:pt idx="0">
                  <c:v>41072</c:v>
                </c:pt>
                <c:pt idx="1">
                  <c:v>41102</c:v>
                </c:pt>
                <c:pt idx="2">
                  <c:v>41133</c:v>
                </c:pt>
                <c:pt idx="3">
                  <c:v>41164</c:v>
                </c:pt>
                <c:pt idx="4">
                  <c:v>41194</c:v>
                </c:pt>
                <c:pt idx="5">
                  <c:v>41225</c:v>
                </c:pt>
                <c:pt idx="6">
                  <c:v>41255</c:v>
                </c:pt>
                <c:pt idx="7">
                  <c:v>41286</c:v>
                </c:pt>
                <c:pt idx="8">
                  <c:v>41317</c:v>
                </c:pt>
                <c:pt idx="9">
                  <c:v>41345</c:v>
                </c:pt>
                <c:pt idx="10">
                  <c:v>41376</c:v>
                </c:pt>
                <c:pt idx="11">
                  <c:v>41406</c:v>
                </c:pt>
              </c:numCache>
            </c:numRef>
          </c:cat>
          <c:val>
            <c:numRef>
              <c:f>monthly!$C$8:$N$8</c:f>
              <c:numCache>
                <c:formatCode>General</c:formatCode>
                <c:ptCount val="12"/>
                <c:pt idx="0">
                  <c:v>3</c:v>
                </c:pt>
                <c:pt idx="1">
                  <c:v>5</c:v>
                </c:pt>
                <c:pt idx="2">
                  <c:v>2</c:v>
                </c:pt>
                <c:pt idx="3">
                  <c:v>5</c:v>
                </c:pt>
                <c:pt idx="4">
                  <c:v>3</c:v>
                </c:pt>
                <c:pt idx="5">
                  <c:v>0</c:v>
                </c:pt>
                <c:pt idx="6">
                  <c:v>7</c:v>
                </c:pt>
                <c:pt idx="7">
                  <c:v>3</c:v>
                </c:pt>
                <c:pt idx="8">
                  <c:v>3</c:v>
                </c:pt>
                <c:pt idx="9">
                  <c:v>5</c:v>
                </c:pt>
                <c:pt idx="10">
                  <c:v>0</c:v>
                </c:pt>
                <c:pt idx="11">
                  <c:v>2</c:v>
                </c:pt>
              </c:numCache>
            </c:numRef>
          </c:val>
          <c:smooth val="0"/>
        </c:ser>
        <c:ser>
          <c:idx val="2"/>
          <c:order val="2"/>
          <c:tx>
            <c:strRef>
              <c:f>monthly!$B$9</c:f>
              <c:strCache>
                <c:ptCount val="1"/>
                <c:pt idx="0">
                  <c:v>SSI Infections</c:v>
                </c:pt>
              </c:strCache>
            </c:strRef>
          </c:tx>
          <c:cat>
            <c:numRef>
              <c:f>monthly!$C$6:$N$6</c:f>
              <c:numCache>
                <c:formatCode>[$-409]mmm\-yy;@</c:formatCode>
                <c:ptCount val="12"/>
                <c:pt idx="0">
                  <c:v>41072</c:v>
                </c:pt>
                <c:pt idx="1">
                  <c:v>41102</c:v>
                </c:pt>
                <c:pt idx="2">
                  <c:v>41133</c:v>
                </c:pt>
                <c:pt idx="3">
                  <c:v>41164</c:v>
                </c:pt>
                <c:pt idx="4">
                  <c:v>41194</c:v>
                </c:pt>
                <c:pt idx="5">
                  <c:v>41225</c:v>
                </c:pt>
                <c:pt idx="6">
                  <c:v>41255</c:v>
                </c:pt>
                <c:pt idx="7">
                  <c:v>41286</c:v>
                </c:pt>
                <c:pt idx="8">
                  <c:v>41317</c:v>
                </c:pt>
                <c:pt idx="9">
                  <c:v>41345</c:v>
                </c:pt>
                <c:pt idx="10">
                  <c:v>41376</c:v>
                </c:pt>
                <c:pt idx="11">
                  <c:v>41406</c:v>
                </c:pt>
              </c:numCache>
            </c:numRef>
          </c:cat>
          <c:val>
            <c:numRef>
              <c:f>monthly!$C$9:$N$9</c:f>
              <c:numCache>
                <c:formatCode>General</c:formatCode>
                <c:ptCount val="12"/>
                <c:pt idx="0">
                  <c:v>1</c:v>
                </c:pt>
                <c:pt idx="1">
                  <c:v>0</c:v>
                </c:pt>
                <c:pt idx="2">
                  <c:v>1</c:v>
                </c:pt>
                <c:pt idx="3">
                  <c:v>0</c:v>
                </c:pt>
                <c:pt idx="4">
                  <c:v>0</c:v>
                </c:pt>
                <c:pt idx="5">
                  <c:v>0</c:v>
                </c:pt>
                <c:pt idx="6">
                  <c:v>2</c:v>
                </c:pt>
                <c:pt idx="7">
                  <c:v>0</c:v>
                </c:pt>
                <c:pt idx="8">
                  <c:v>3</c:v>
                </c:pt>
                <c:pt idx="9">
                  <c:v>1</c:v>
                </c:pt>
                <c:pt idx="10">
                  <c:v>0</c:v>
                </c:pt>
                <c:pt idx="11">
                  <c:v>1</c:v>
                </c:pt>
              </c:numCache>
            </c:numRef>
          </c:val>
          <c:smooth val="0"/>
        </c:ser>
        <c:dLbls>
          <c:showLegendKey val="0"/>
          <c:showVal val="0"/>
          <c:showCatName val="0"/>
          <c:showSerName val="0"/>
          <c:showPercent val="0"/>
          <c:showBubbleSize val="0"/>
        </c:dLbls>
        <c:marker val="1"/>
        <c:smooth val="0"/>
        <c:axId val="26610304"/>
        <c:axId val="26632576"/>
      </c:lineChart>
      <c:lineChart>
        <c:grouping val="standard"/>
        <c:varyColors val="0"/>
        <c:ser>
          <c:idx val="0"/>
          <c:order val="0"/>
          <c:tx>
            <c:strRef>
              <c:f>monthly!$B$7</c:f>
              <c:strCache>
                <c:ptCount val="1"/>
                <c:pt idx="0">
                  <c:v>Percentage of SSIs</c:v>
                </c:pt>
              </c:strCache>
            </c:strRef>
          </c:tx>
          <c:dLbls>
            <c:numFmt formatCode="0%" sourceLinked="0"/>
            <c:txPr>
              <a:bodyPr/>
              <a:lstStyle/>
              <a:p>
                <a:pPr>
                  <a:defRPr sz="1200">
                    <a:solidFill>
                      <a:schemeClr val="accent1"/>
                    </a:solidFill>
                  </a:defRPr>
                </a:pPr>
                <a:endParaRPr lang="en-US"/>
              </a:p>
            </c:txPr>
            <c:showLegendKey val="0"/>
            <c:showVal val="1"/>
            <c:showCatName val="0"/>
            <c:showSerName val="0"/>
            <c:showPercent val="0"/>
            <c:showBubbleSize val="0"/>
            <c:showLeaderLines val="0"/>
          </c:dLbls>
          <c:cat>
            <c:numRef>
              <c:f>monthly!$C$6:$N$6</c:f>
              <c:numCache>
                <c:formatCode>[$-409]mmm\-yy;@</c:formatCode>
                <c:ptCount val="12"/>
                <c:pt idx="0">
                  <c:v>41072</c:v>
                </c:pt>
                <c:pt idx="1">
                  <c:v>41102</c:v>
                </c:pt>
                <c:pt idx="2">
                  <c:v>41133</c:v>
                </c:pt>
                <c:pt idx="3">
                  <c:v>41164</c:v>
                </c:pt>
                <c:pt idx="4">
                  <c:v>41194</c:v>
                </c:pt>
                <c:pt idx="5">
                  <c:v>41225</c:v>
                </c:pt>
                <c:pt idx="6">
                  <c:v>41255</c:v>
                </c:pt>
                <c:pt idx="7">
                  <c:v>41286</c:v>
                </c:pt>
                <c:pt idx="8">
                  <c:v>41317</c:v>
                </c:pt>
                <c:pt idx="9">
                  <c:v>41345</c:v>
                </c:pt>
                <c:pt idx="10">
                  <c:v>41376</c:v>
                </c:pt>
                <c:pt idx="11">
                  <c:v>41406</c:v>
                </c:pt>
              </c:numCache>
            </c:numRef>
          </c:cat>
          <c:val>
            <c:numRef>
              <c:f>monthly!$C$7:$N$7</c:f>
              <c:numCache>
                <c:formatCode>0.0%</c:formatCode>
                <c:ptCount val="12"/>
                <c:pt idx="0">
                  <c:v>0.33333333333333298</c:v>
                </c:pt>
                <c:pt idx="1">
                  <c:v>0</c:v>
                </c:pt>
                <c:pt idx="2">
                  <c:v>0.5</c:v>
                </c:pt>
                <c:pt idx="3">
                  <c:v>0</c:v>
                </c:pt>
                <c:pt idx="4">
                  <c:v>0</c:v>
                </c:pt>
                <c:pt idx="5">
                  <c:v>0</c:v>
                </c:pt>
                <c:pt idx="6">
                  <c:v>0.28571428571428598</c:v>
                </c:pt>
                <c:pt idx="7">
                  <c:v>0</c:v>
                </c:pt>
                <c:pt idx="8">
                  <c:v>1</c:v>
                </c:pt>
                <c:pt idx="9">
                  <c:v>0.2</c:v>
                </c:pt>
                <c:pt idx="10">
                  <c:v>0</c:v>
                </c:pt>
                <c:pt idx="11">
                  <c:v>0.5</c:v>
                </c:pt>
              </c:numCache>
            </c:numRef>
          </c:val>
          <c:smooth val="0"/>
        </c:ser>
        <c:dLbls>
          <c:showLegendKey val="0"/>
          <c:showVal val="0"/>
          <c:showCatName val="0"/>
          <c:showSerName val="0"/>
          <c:showPercent val="0"/>
          <c:showBubbleSize val="0"/>
        </c:dLbls>
        <c:marker val="1"/>
        <c:smooth val="0"/>
        <c:axId val="26635648"/>
        <c:axId val="26634112"/>
      </c:lineChart>
      <c:dateAx>
        <c:axId val="26610304"/>
        <c:scaling>
          <c:orientation val="minMax"/>
        </c:scaling>
        <c:delete val="0"/>
        <c:axPos val="b"/>
        <c:numFmt formatCode="[$-409]mmm" sourceLinked="0"/>
        <c:majorTickMark val="out"/>
        <c:minorTickMark val="none"/>
        <c:tickLblPos val="nextTo"/>
        <c:crossAx val="26632576"/>
        <c:crosses val="autoZero"/>
        <c:auto val="1"/>
        <c:lblOffset val="100"/>
        <c:baseTimeUnit val="months"/>
      </c:dateAx>
      <c:valAx>
        <c:axId val="26632576"/>
        <c:scaling>
          <c:orientation val="minMax"/>
          <c:max val="50"/>
          <c:min val="0"/>
        </c:scaling>
        <c:delete val="0"/>
        <c:axPos val="l"/>
        <c:majorGridlines>
          <c:spPr>
            <a:ln>
              <a:solidFill>
                <a:schemeClr val="accent5">
                  <a:lumMod val="20000"/>
                  <a:lumOff val="80000"/>
                </a:schemeClr>
              </a:solidFill>
            </a:ln>
          </c:spPr>
        </c:majorGridlines>
        <c:numFmt formatCode="#,##0" sourceLinked="0"/>
        <c:majorTickMark val="out"/>
        <c:minorTickMark val="none"/>
        <c:tickLblPos val="nextTo"/>
        <c:crossAx val="26610304"/>
        <c:crosses val="autoZero"/>
        <c:crossBetween val="between"/>
        <c:majorUnit val="10"/>
        <c:minorUnit val="5"/>
      </c:valAx>
      <c:valAx>
        <c:axId val="26634112"/>
        <c:scaling>
          <c:orientation val="minMax"/>
          <c:max val="1"/>
        </c:scaling>
        <c:delete val="0"/>
        <c:axPos val="r"/>
        <c:numFmt formatCode="0%" sourceLinked="0"/>
        <c:majorTickMark val="out"/>
        <c:minorTickMark val="none"/>
        <c:tickLblPos val="nextTo"/>
        <c:crossAx val="26635648"/>
        <c:crosses val="max"/>
        <c:crossBetween val="between"/>
      </c:valAx>
      <c:dateAx>
        <c:axId val="26635648"/>
        <c:scaling>
          <c:orientation val="minMax"/>
        </c:scaling>
        <c:delete val="1"/>
        <c:axPos val="b"/>
        <c:numFmt formatCode="[$-409]mmm\-yy;@" sourceLinked="1"/>
        <c:majorTickMark val="out"/>
        <c:minorTickMark val="none"/>
        <c:tickLblPos val="nextTo"/>
        <c:crossAx val="26634112"/>
        <c:crosses val="autoZero"/>
        <c:auto val="1"/>
        <c:lblOffset val="100"/>
        <c:baseTimeUnit val="months"/>
      </c:dateAx>
    </c:plotArea>
    <c:legend>
      <c:legendPos val="b"/>
      <c:layout/>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1"/>
          <c:tx>
            <c:strRef>
              <c:f>Quarterly!$B$7</c:f>
              <c:strCache>
                <c:ptCount val="1"/>
                <c:pt idx="0">
                  <c:v>Total Cases</c:v>
                </c:pt>
              </c:strCache>
            </c:strRef>
          </c:tx>
          <c:cat>
            <c:strRef>
              <c:f>Quarterly!$C$5:$L$5</c:f>
              <c:strCache>
                <c:ptCount val="10"/>
                <c:pt idx="0">
                  <c:v>CY11 Q1</c:v>
                </c:pt>
                <c:pt idx="1">
                  <c:v>CY11 Q2</c:v>
                </c:pt>
                <c:pt idx="2">
                  <c:v>CY11 Q3</c:v>
                </c:pt>
                <c:pt idx="3">
                  <c:v>CY11 Q4</c:v>
                </c:pt>
                <c:pt idx="4">
                  <c:v>CY12 Q1</c:v>
                </c:pt>
                <c:pt idx="5">
                  <c:v>CY12 Q2</c:v>
                </c:pt>
                <c:pt idx="6">
                  <c:v>CY12 Q3</c:v>
                </c:pt>
                <c:pt idx="7">
                  <c:v>CY12 Q4</c:v>
                </c:pt>
                <c:pt idx="8">
                  <c:v>CY13 Q1</c:v>
                </c:pt>
                <c:pt idx="9">
                  <c:v>CY13 Q2</c:v>
                </c:pt>
              </c:strCache>
            </c:strRef>
          </c:cat>
          <c:val>
            <c:numRef>
              <c:f>Quarterly!$C$7:$L$7</c:f>
              <c:numCache>
                <c:formatCode>General</c:formatCode>
                <c:ptCount val="10"/>
                <c:pt idx="0">
                  <c:v>30</c:v>
                </c:pt>
                <c:pt idx="1">
                  <c:v>20</c:v>
                </c:pt>
                <c:pt idx="2">
                  <c:v>12</c:v>
                </c:pt>
                <c:pt idx="3">
                  <c:v>5</c:v>
                </c:pt>
                <c:pt idx="4">
                  <c:v>25</c:v>
                </c:pt>
                <c:pt idx="5">
                  <c:v>15</c:v>
                </c:pt>
                <c:pt idx="6">
                  <c:v>22</c:v>
                </c:pt>
                <c:pt idx="7">
                  <c:v>19</c:v>
                </c:pt>
                <c:pt idx="8">
                  <c:v>14</c:v>
                </c:pt>
                <c:pt idx="9">
                  <c:v>20</c:v>
                </c:pt>
              </c:numCache>
            </c:numRef>
          </c:val>
          <c:smooth val="0"/>
        </c:ser>
        <c:ser>
          <c:idx val="2"/>
          <c:order val="2"/>
          <c:tx>
            <c:strRef>
              <c:f>Quarterly!$B$8</c:f>
              <c:strCache>
                <c:ptCount val="1"/>
                <c:pt idx="0">
                  <c:v>#SSI Infections</c:v>
                </c:pt>
              </c:strCache>
            </c:strRef>
          </c:tx>
          <c:cat>
            <c:strRef>
              <c:f>Quarterly!$C$5:$L$5</c:f>
              <c:strCache>
                <c:ptCount val="10"/>
                <c:pt idx="0">
                  <c:v>CY11 Q1</c:v>
                </c:pt>
                <c:pt idx="1">
                  <c:v>CY11 Q2</c:v>
                </c:pt>
                <c:pt idx="2">
                  <c:v>CY11 Q3</c:v>
                </c:pt>
                <c:pt idx="3">
                  <c:v>CY11 Q4</c:v>
                </c:pt>
                <c:pt idx="4">
                  <c:v>CY12 Q1</c:v>
                </c:pt>
                <c:pt idx="5">
                  <c:v>CY12 Q2</c:v>
                </c:pt>
                <c:pt idx="6">
                  <c:v>CY12 Q3</c:v>
                </c:pt>
                <c:pt idx="7">
                  <c:v>CY12 Q4</c:v>
                </c:pt>
                <c:pt idx="8">
                  <c:v>CY13 Q1</c:v>
                </c:pt>
                <c:pt idx="9">
                  <c:v>CY13 Q2</c:v>
                </c:pt>
              </c:strCache>
            </c:strRef>
          </c:cat>
          <c:val>
            <c:numRef>
              <c:f>Quarterly!$C$8:$L$8</c:f>
              <c:numCache>
                <c:formatCode>General</c:formatCode>
                <c:ptCount val="10"/>
                <c:pt idx="0">
                  <c:v>5</c:v>
                </c:pt>
                <c:pt idx="1">
                  <c:v>4</c:v>
                </c:pt>
                <c:pt idx="2">
                  <c:v>2</c:v>
                </c:pt>
                <c:pt idx="3">
                  <c:v>0</c:v>
                </c:pt>
                <c:pt idx="4">
                  <c:v>5</c:v>
                </c:pt>
                <c:pt idx="5">
                  <c:v>7</c:v>
                </c:pt>
                <c:pt idx="6">
                  <c:v>4</c:v>
                </c:pt>
                <c:pt idx="7">
                  <c:v>2</c:v>
                </c:pt>
                <c:pt idx="8">
                  <c:v>4</c:v>
                </c:pt>
                <c:pt idx="9">
                  <c:v>3</c:v>
                </c:pt>
              </c:numCache>
            </c:numRef>
          </c:val>
          <c:smooth val="0"/>
        </c:ser>
        <c:dLbls>
          <c:showLegendKey val="0"/>
          <c:showVal val="0"/>
          <c:showCatName val="0"/>
          <c:showSerName val="0"/>
          <c:showPercent val="0"/>
          <c:showBubbleSize val="0"/>
        </c:dLbls>
        <c:marker val="1"/>
        <c:smooth val="0"/>
        <c:axId val="185544064"/>
        <c:axId val="185545856"/>
      </c:lineChart>
      <c:lineChart>
        <c:grouping val="standard"/>
        <c:varyColors val="0"/>
        <c:ser>
          <c:idx val="0"/>
          <c:order val="0"/>
          <c:tx>
            <c:strRef>
              <c:f>Quarterly!$B$6</c:f>
              <c:strCache>
                <c:ptCount val="1"/>
                <c:pt idx="0">
                  <c:v>% SSIs for colon surgery</c:v>
                </c:pt>
              </c:strCache>
            </c:strRef>
          </c:tx>
          <c:dLbls>
            <c:numFmt formatCode="0%" sourceLinked="0"/>
            <c:spPr>
              <a:ln>
                <a:noFill/>
              </a:ln>
            </c:spPr>
            <c:txPr>
              <a:bodyPr/>
              <a:lstStyle/>
              <a:p>
                <a:pPr>
                  <a:defRPr sz="1200">
                    <a:solidFill>
                      <a:schemeClr val="accent1"/>
                    </a:solidFill>
                  </a:defRPr>
                </a:pPr>
                <a:endParaRPr lang="en-US"/>
              </a:p>
            </c:txPr>
            <c:showLegendKey val="0"/>
            <c:showVal val="1"/>
            <c:showCatName val="0"/>
            <c:showSerName val="0"/>
            <c:showPercent val="0"/>
            <c:showBubbleSize val="0"/>
            <c:showLeaderLines val="0"/>
          </c:dLbls>
          <c:cat>
            <c:strRef>
              <c:f>Quarterly!$C$5:$L$5</c:f>
              <c:strCache>
                <c:ptCount val="10"/>
                <c:pt idx="0">
                  <c:v>CY11 Q1</c:v>
                </c:pt>
                <c:pt idx="1">
                  <c:v>CY11 Q2</c:v>
                </c:pt>
                <c:pt idx="2">
                  <c:v>CY11 Q3</c:v>
                </c:pt>
                <c:pt idx="3">
                  <c:v>CY11 Q4</c:v>
                </c:pt>
                <c:pt idx="4">
                  <c:v>CY12 Q1</c:v>
                </c:pt>
                <c:pt idx="5">
                  <c:v>CY12 Q2</c:v>
                </c:pt>
                <c:pt idx="6">
                  <c:v>CY12 Q3</c:v>
                </c:pt>
                <c:pt idx="7">
                  <c:v>CY12 Q4</c:v>
                </c:pt>
                <c:pt idx="8">
                  <c:v>CY13 Q1</c:v>
                </c:pt>
                <c:pt idx="9">
                  <c:v>CY13 Q2</c:v>
                </c:pt>
              </c:strCache>
            </c:strRef>
          </c:cat>
          <c:val>
            <c:numRef>
              <c:f>Quarterly!$C$6:$L$6</c:f>
              <c:numCache>
                <c:formatCode>0.0%</c:formatCode>
                <c:ptCount val="10"/>
                <c:pt idx="0">
                  <c:v>0.16666666666666699</c:v>
                </c:pt>
                <c:pt idx="1">
                  <c:v>0.2</c:v>
                </c:pt>
                <c:pt idx="2">
                  <c:v>0.16666666666666699</c:v>
                </c:pt>
                <c:pt idx="3">
                  <c:v>0</c:v>
                </c:pt>
                <c:pt idx="4">
                  <c:v>0.2</c:v>
                </c:pt>
                <c:pt idx="5">
                  <c:v>0.46666666666666701</c:v>
                </c:pt>
                <c:pt idx="6">
                  <c:v>0.18181818181818199</c:v>
                </c:pt>
                <c:pt idx="7">
                  <c:v>0.105263157894737</c:v>
                </c:pt>
                <c:pt idx="8">
                  <c:v>0.28571428571428598</c:v>
                </c:pt>
                <c:pt idx="9">
                  <c:v>0.15</c:v>
                </c:pt>
              </c:numCache>
            </c:numRef>
          </c:val>
          <c:smooth val="0"/>
        </c:ser>
        <c:dLbls>
          <c:showLegendKey val="0"/>
          <c:showVal val="0"/>
          <c:showCatName val="0"/>
          <c:showSerName val="0"/>
          <c:showPercent val="0"/>
          <c:showBubbleSize val="0"/>
        </c:dLbls>
        <c:marker val="1"/>
        <c:smooth val="0"/>
        <c:axId val="185553280"/>
        <c:axId val="185547392"/>
      </c:lineChart>
      <c:catAx>
        <c:axId val="185544064"/>
        <c:scaling>
          <c:orientation val="minMax"/>
        </c:scaling>
        <c:delete val="0"/>
        <c:axPos val="b"/>
        <c:majorTickMark val="out"/>
        <c:minorTickMark val="none"/>
        <c:tickLblPos val="nextTo"/>
        <c:crossAx val="185545856"/>
        <c:crosses val="autoZero"/>
        <c:auto val="1"/>
        <c:lblAlgn val="ctr"/>
        <c:lblOffset val="100"/>
        <c:noMultiLvlLbl val="0"/>
      </c:catAx>
      <c:valAx>
        <c:axId val="185545856"/>
        <c:scaling>
          <c:orientation val="minMax"/>
        </c:scaling>
        <c:delete val="0"/>
        <c:axPos val="l"/>
        <c:majorGridlines>
          <c:spPr>
            <a:ln>
              <a:solidFill>
                <a:schemeClr val="accent5">
                  <a:lumMod val="20000"/>
                  <a:lumOff val="80000"/>
                </a:schemeClr>
              </a:solidFill>
            </a:ln>
          </c:spPr>
        </c:majorGridlines>
        <c:numFmt formatCode="General" sourceLinked="1"/>
        <c:majorTickMark val="out"/>
        <c:minorTickMark val="none"/>
        <c:tickLblPos val="nextTo"/>
        <c:crossAx val="185544064"/>
        <c:crosses val="autoZero"/>
        <c:crossBetween val="between"/>
      </c:valAx>
      <c:valAx>
        <c:axId val="185547392"/>
        <c:scaling>
          <c:orientation val="minMax"/>
          <c:max val="1"/>
        </c:scaling>
        <c:delete val="0"/>
        <c:axPos val="r"/>
        <c:numFmt formatCode="0%" sourceLinked="0"/>
        <c:majorTickMark val="out"/>
        <c:minorTickMark val="none"/>
        <c:tickLblPos val="nextTo"/>
        <c:crossAx val="185553280"/>
        <c:crosses val="max"/>
        <c:crossBetween val="between"/>
        <c:majorUnit val="0.2"/>
        <c:minorUnit val="0.1"/>
      </c:valAx>
      <c:catAx>
        <c:axId val="185553280"/>
        <c:scaling>
          <c:orientation val="minMax"/>
        </c:scaling>
        <c:delete val="1"/>
        <c:axPos val="b"/>
        <c:majorTickMark val="out"/>
        <c:minorTickMark val="none"/>
        <c:tickLblPos val="nextTo"/>
        <c:crossAx val="185547392"/>
        <c:crosses val="autoZero"/>
        <c:auto val="1"/>
        <c:lblAlgn val="ctr"/>
        <c:lblOffset val="100"/>
        <c:noMultiLvlLbl val="0"/>
      </c:catAx>
    </c:plotArea>
    <c:legend>
      <c:legendPos val="b"/>
      <c:layout/>
      <c:overlay val="0"/>
      <c:txPr>
        <a:bodyPr/>
        <a:lstStyle/>
        <a:p>
          <a:pPr>
            <a:defRPr sz="12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1"/>
          <c:order val="1"/>
          <c:tx>
            <c:strRef>
              <c:f>Sheet1!$A$3</c:f>
              <c:strCache>
                <c:ptCount val="1"/>
                <c:pt idx="0">
                  <c:v>S1</c:v>
                </c:pt>
              </c:strCache>
            </c:strRef>
          </c:tx>
          <c:spPr>
            <a:solidFill>
              <a:schemeClr val="accent2">
                <a:lumMod val="60000"/>
                <a:lumOff val="40000"/>
              </a:schemeClr>
            </a:solidFill>
          </c:spPr>
          <c:invertIfNegative val="0"/>
          <c:dLbls>
            <c:showLegendKey val="0"/>
            <c:showVal val="1"/>
            <c:showCatName val="0"/>
            <c:showSerName val="0"/>
            <c:showPercent val="0"/>
            <c:showBubbleSize val="0"/>
            <c:showLeaderLines val="0"/>
          </c:dLbls>
          <c:cat>
            <c:strRef>
              <c:f>Sheet1!$B$1:$K$1</c:f>
              <c:strCache>
                <c:ptCount val="10"/>
                <c:pt idx="0">
                  <c:v>CY12 Q1</c:v>
                </c:pt>
                <c:pt idx="1">
                  <c:v>CY12 Q2</c:v>
                </c:pt>
                <c:pt idx="2">
                  <c:v>CY12 Q3</c:v>
                </c:pt>
                <c:pt idx="3">
                  <c:v>CY12 Q4</c:v>
                </c:pt>
                <c:pt idx="4">
                  <c:v>CY13 Q1</c:v>
                </c:pt>
                <c:pt idx="5">
                  <c:v>CY13 Q2</c:v>
                </c:pt>
                <c:pt idx="6">
                  <c:v>CY13 Q3</c:v>
                </c:pt>
                <c:pt idx="7">
                  <c:v>CY13 Q4</c:v>
                </c:pt>
                <c:pt idx="8">
                  <c:v>CY14 Q1</c:v>
                </c:pt>
                <c:pt idx="9">
                  <c:v>CY14 Q2</c:v>
                </c:pt>
              </c:strCache>
            </c:strRef>
          </c:cat>
          <c:val>
            <c:numRef>
              <c:f>Sheet1!$B$3:$K$3</c:f>
              <c:numCache>
                <c:formatCode>General</c:formatCode>
                <c:ptCount val="10"/>
              </c:numCache>
            </c:numRef>
          </c:val>
        </c:ser>
        <c:dLbls>
          <c:showLegendKey val="0"/>
          <c:showVal val="0"/>
          <c:showCatName val="0"/>
          <c:showSerName val="0"/>
          <c:showPercent val="0"/>
          <c:showBubbleSize val="0"/>
        </c:dLbls>
        <c:gapWidth val="200"/>
        <c:axId val="188491648"/>
        <c:axId val="188493184"/>
      </c:barChart>
      <c:barChart>
        <c:barDir val="col"/>
        <c:grouping val="clustered"/>
        <c:varyColors val="0"/>
        <c:ser>
          <c:idx val="0"/>
          <c:order val="0"/>
          <c:tx>
            <c:strRef>
              <c:f>Sheet1!$A$2</c:f>
              <c:strCache>
                <c:ptCount val="1"/>
                <c:pt idx="0">
                  <c:v>Total cases</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invertIfNegative val="0"/>
          <c:cat>
            <c:strRef>
              <c:f>Sheet1!$B$1:$K$1</c:f>
              <c:strCache>
                <c:ptCount val="10"/>
                <c:pt idx="0">
                  <c:v>CY12 Q1</c:v>
                </c:pt>
                <c:pt idx="1">
                  <c:v>CY12 Q2</c:v>
                </c:pt>
                <c:pt idx="2">
                  <c:v>CY12 Q3</c:v>
                </c:pt>
                <c:pt idx="3">
                  <c:v>CY12 Q4</c:v>
                </c:pt>
                <c:pt idx="4">
                  <c:v>CY13 Q1</c:v>
                </c:pt>
                <c:pt idx="5">
                  <c:v>CY13 Q2</c:v>
                </c:pt>
                <c:pt idx="6">
                  <c:v>CY13 Q3</c:v>
                </c:pt>
                <c:pt idx="7">
                  <c:v>CY13 Q4</c:v>
                </c:pt>
                <c:pt idx="8">
                  <c:v>CY14 Q1</c:v>
                </c:pt>
                <c:pt idx="9">
                  <c:v>CY14 Q2</c:v>
                </c:pt>
              </c:strCache>
            </c:strRef>
          </c:cat>
          <c:val>
            <c:numRef>
              <c:f>Sheet1!$B$2:$K$2</c:f>
              <c:numCache>
                <c:formatCode>General</c:formatCode>
                <c:ptCount val="10"/>
                <c:pt idx="0">
                  <c:v>86</c:v>
                </c:pt>
                <c:pt idx="1">
                  <c:v>90</c:v>
                </c:pt>
                <c:pt idx="2">
                  <c:v>110</c:v>
                </c:pt>
                <c:pt idx="3">
                  <c:v>99</c:v>
                </c:pt>
                <c:pt idx="4">
                  <c:v>93</c:v>
                </c:pt>
                <c:pt idx="5">
                  <c:v>91</c:v>
                </c:pt>
                <c:pt idx="6">
                  <c:v>86</c:v>
                </c:pt>
                <c:pt idx="7">
                  <c:v>77</c:v>
                </c:pt>
                <c:pt idx="8">
                  <c:v>85</c:v>
                </c:pt>
                <c:pt idx="9">
                  <c:v>85</c:v>
                </c:pt>
              </c:numCache>
            </c:numRef>
          </c:val>
        </c:ser>
        <c:ser>
          <c:idx val="3"/>
          <c:order val="3"/>
          <c:tx>
            <c:strRef>
              <c:f>Sheet1!$A$5</c:f>
              <c:strCache>
                <c:ptCount val="1"/>
                <c:pt idx="0">
                  <c:v>SSIs</c:v>
                </c:pt>
              </c:strCache>
            </c:strRef>
          </c:tx>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invertIfNegative val="0"/>
          <c:cat>
            <c:strRef>
              <c:f>Sheet1!$B$1:$K$1</c:f>
              <c:strCache>
                <c:ptCount val="10"/>
                <c:pt idx="0">
                  <c:v>CY12 Q1</c:v>
                </c:pt>
                <c:pt idx="1">
                  <c:v>CY12 Q2</c:v>
                </c:pt>
                <c:pt idx="2">
                  <c:v>CY12 Q3</c:v>
                </c:pt>
                <c:pt idx="3">
                  <c:v>CY12 Q4</c:v>
                </c:pt>
                <c:pt idx="4">
                  <c:v>CY13 Q1</c:v>
                </c:pt>
                <c:pt idx="5">
                  <c:v>CY13 Q2</c:v>
                </c:pt>
                <c:pt idx="6">
                  <c:v>CY13 Q3</c:v>
                </c:pt>
                <c:pt idx="7">
                  <c:v>CY13 Q4</c:v>
                </c:pt>
                <c:pt idx="8">
                  <c:v>CY14 Q1</c:v>
                </c:pt>
                <c:pt idx="9">
                  <c:v>CY14 Q2</c:v>
                </c:pt>
              </c:strCache>
            </c:strRef>
          </c:cat>
          <c:val>
            <c:numRef>
              <c:f>Sheet1!$B$5:$K$5</c:f>
              <c:numCache>
                <c:formatCode>General</c:formatCode>
                <c:ptCount val="10"/>
                <c:pt idx="0">
                  <c:v>13</c:v>
                </c:pt>
                <c:pt idx="1">
                  <c:v>15</c:v>
                </c:pt>
                <c:pt idx="2">
                  <c:v>13</c:v>
                </c:pt>
                <c:pt idx="3">
                  <c:v>17</c:v>
                </c:pt>
                <c:pt idx="4">
                  <c:v>18</c:v>
                </c:pt>
                <c:pt idx="5">
                  <c:v>12</c:v>
                </c:pt>
                <c:pt idx="6">
                  <c:v>18</c:v>
                </c:pt>
                <c:pt idx="7">
                  <c:v>6</c:v>
                </c:pt>
                <c:pt idx="8">
                  <c:v>8</c:v>
                </c:pt>
                <c:pt idx="9">
                  <c:v>4</c:v>
                </c:pt>
              </c:numCache>
            </c:numRef>
          </c:val>
        </c:ser>
        <c:dLbls>
          <c:showLegendKey val="0"/>
          <c:showVal val="0"/>
          <c:showCatName val="0"/>
          <c:showSerName val="0"/>
          <c:showPercent val="0"/>
          <c:showBubbleSize val="0"/>
        </c:dLbls>
        <c:gapWidth val="200"/>
        <c:axId val="188525184"/>
        <c:axId val="188523648"/>
      </c:barChart>
      <c:lineChart>
        <c:grouping val="standard"/>
        <c:varyColors val="0"/>
        <c:ser>
          <c:idx val="2"/>
          <c:order val="2"/>
          <c:tx>
            <c:strRef>
              <c:f>Sheet1!$A$4</c:f>
              <c:strCache>
                <c:ptCount val="1"/>
                <c:pt idx="0">
                  <c:v>S2</c:v>
                </c:pt>
              </c:strCache>
            </c:strRef>
          </c:tx>
          <c:cat>
            <c:strRef>
              <c:f>Sheet1!$B$1:$K$1</c:f>
              <c:strCache>
                <c:ptCount val="10"/>
                <c:pt idx="0">
                  <c:v>CY12 Q1</c:v>
                </c:pt>
                <c:pt idx="1">
                  <c:v>CY12 Q2</c:v>
                </c:pt>
                <c:pt idx="2">
                  <c:v>CY12 Q3</c:v>
                </c:pt>
                <c:pt idx="3">
                  <c:v>CY12 Q4</c:v>
                </c:pt>
                <c:pt idx="4">
                  <c:v>CY13 Q1</c:v>
                </c:pt>
                <c:pt idx="5">
                  <c:v>CY13 Q2</c:v>
                </c:pt>
                <c:pt idx="6">
                  <c:v>CY13 Q3</c:v>
                </c:pt>
                <c:pt idx="7">
                  <c:v>CY13 Q4</c:v>
                </c:pt>
                <c:pt idx="8">
                  <c:v>CY14 Q1</c:v>
                </c:pt>
                <c:pt idx="9">
                  <c:v>CY14 Q2</c:v>
                </c:pt>
              </c:strCache>
            </c:strRef>
          </c:cat>
          <c:val>
            <c:numRef>
              <c:f>Sheet1!$B$4:$K$4</c:f>
              <c:numCache>
                <c:formatCode>General</c:formatCode>
                <c:ptCount val="10"/>
              </c:numCache>
            </c:numRef>
          </c:val>
          <c:smooth val="0"/>
        </c:ser>
        <c:ser>
          <c:idx val="4"/>
          <c:order val="4"/>
          <c:tx>
            <c:strRef>
              <c:f>Sheet1!$A$6</c:f>
              <c:strCache>
                <c:ptCount val="1"/>
                <c:pt idx="0">
                  <c:v>SSI rate</c:v>
                </c:pt>
              </c:strCache>
            </c:strRef>
          </c:tx>
          <c:spPr>
            <a:ln>
              <a:solidFill>
                <a:srgbClr val="008000"/>
              </a:solidFill>
            </a:ln>
          </c:spPr>
          <c:marker>
            <c:symbol val="circle"/>
            <c:size val="9"/>
            <c:spPr>
              <a:solidFill>
                <a:srgbClr val="008000"/>
              </a:solidFill>
            </c:spPr>
          </c:marker>
          <c:cat>
            <c:strRef>
              <c:f>Sheet1!$B$1:$K$1</c:f>
              <c:strCache>
                <c:ptCount val="10"/>
                <c:pt idx="0">
                  <c:v>CY12 Q1</c:v>
                </c:pt>
                <c:pt idx="1">
                  <c:v>CY12 Q2</c:v>
                </c:pt>
                <c:pt idx="2">
                  <c:v>CY12 Q3</c:v>
                </c:pt>
                <c:pt idx="3">
                  <c:v>CY12 Q4</c:v>
                </c:pt>
                <c:pt idx="4">
                  <c:v>CY13 Q1</c:v>
                </c:pt>
                <c:pt idx="5">
                  <c:v>CY13 Q2</c:v>
                </c:pt>
                <c:pt idx="6">
                  <c:v>CY13 Q3</c:v>
                </c:pt>
                <c:pt idx="7">
                  <c:v>CY13 Q4</c:v>
                </c:pt>
                <c:pt idx="8">
                  <c:v>CY14 Q1</c:v>
                </c:pt>
                <c:pt idx="9">
                  <c:v>CY14 Q2</c:v>
                </c:pt>
              </c:strCache>
            </c:strRef>
          </c:cat>
          <c:val>
            <c:numRef>
              <c:f>Sheet1!$B$6:$K$6</c:f>
              <c:numCache>
                <c:formatCode>0.0</c:formatCode>
                <c:ptCount val="10"/>
                <c:pt idx="0">
                  <c:v>15.11627906976744</c:v>
                </c:pt>
                <c:pt idx="1">
                  <c:v>16.666666666666661</c:v>
                </c:pt>
                <c:pt idx="2">
                  <c:v>11.81818181818182</c:v>
                </c:pt>
                <c:pt idx="3">
                  <c:v>17.171717171717169</c:v>
                </c:pt>
                <c:pt idx="4">
                  <c:v>19.35483870967742</c:v>
                </c:pt>
                <c:pt idx="5">
                  <c:v>13.18681318681319</c:v>
                </c:pt>
                <c:pt idx="6">
                  <c:v>20.930232558139529</c:v>
                </c:pt>
                <c:pt idx="7">
                  <c:v>7.7922077922077921</c:v>
                </c:pt>
                <c:pt idx="8">
                  <c:v>9.4117647058823533</c:v>
                </c:pt>
                <c:pt idx="9">
                  <c:v>4.7058823529411757</c:v>
                </c:pt>
              </c:numCache>
            </c:numRef>
          </c:val>
          <c:smooth val="0"/>
        </c:ser>
        <c:dLbls>
          <c:showLegendKey val="0"/>
          <c:showVal val="1"/>
          <c:showCatName val="0"/>
          <c:showSerName val="0"/>
          <c:showPercent val="0"/>
          <c:showBubbleSize val="0"/>
        </c:dLbls>
        <c:marker val="1"/>
        <c:smooth val="0"/>
        <c:axId val="188491648"/>
        <c:axId val="188493184"/>
      </c:lineChart>
      <c:catAx>
        <c:axId val="188491648"/>
        <c:scaling>
          <c:orientation val="minMax"/>
        </c:scaling>
        <c:delete val="0"/>
        <c:axPos val="b"/>
        <c:majorTickMark val="out"/>
        <c:minorTickMark val="none"/>
        <c:tickLblPos val="nextTo"/>
        <c:crossAx val="188493184"/>
        <c:crosses val="autoZero"/>
        <c:auto val="1"/>
        <c:lblAlgn val="ctr"/>
        <c:lblOffset val="100"/>
        <c:noMultiLvlLbl val="0"/>
      </c:catAx>
      <c:valAx>
        <c:axId val="188493184"/>
        <c:scaling>
          <c:orientation val="minMax"/>
          <c:max val="30"/>
        </c:scaling>
        <c:delete val="0"/>
        <c:axPos val="l"/>
        <c:majorGridlines/>
        <c:numFmt formatCode="General" sourceLinked="1"/>
        <c:majorTickMark val="out"/>
        <c:minorTickMark val="none"/>
        <c:tickLblPos val="nextTo"/>
        <c:crossAx val="188491648"/>
        <c:crosses val="autoZero"/>
        <c:crossBetween val="between"/>
      </c:valAx>
      <c:valAx>
        <c:axId val="188523648"/>
        <c:scaling>
          <c:orientation val="minMax"/>
        </c:scaling>
        <c:delete val="0"/>
        <c:axPos val="r"/>
        <c:numFmt formatCode="General" sourceLinked="1"/>
        <c:majorTickMark val="out"/>
        <c:minorTickMark val="none"/>
        <c:tickLblPos val="nextTo"/>
        <c:txPr>
          <a:bodyPr/>
          <a:lstStyle/>
          <a:p>
            <a:pPr>
              <a:defRPr b="1">
                <a:solidFill>
                  <a:srgbClr val="008000"/>
                </a:solidFill>
              </a:defRPr>
            </a:pPr>
            <a:endParaRPr lang="en-US"/>
          </a:p>
        </c:txPr>
        <c:crossAx val="188525184"/>
        <c:crosses val="max"/>
        <c:crossBetween val="between"/>
      </c:valAx>
      <c:catAx>
        <c:axId val="188525184"/>
        <c:scaling>
          <c:orientation val="minMax"/>
        </c:scaling>
        <c:delete val="1"/>
        <c:axPos val="b"/>
        <c:majorTickMark val="out"/>
        <c:minorTickMark val="none"/>
        <c:tickLblPos val="nextTo"/>
        <c:crossAx val="188523648"/>
        <c:crosses val="autoZero"/>
        <c:auto val="1"/>
        <c:lblAlgn val="ctr"/>
        <c:lblOffset val="100"/>
        <c:noMultiLvlLbl val="0"/>
      </c:catAx>
    </c:plotArea>
    <c:legend>
      <c:legendPos val="t"/>
      <c:legendEntry>
        <c:idx val="0"/>
        <c:delete val="1"/>
      </c:legendEntry>
      <c:legendEntry>
        <c:idx val="3"/>
        <c:delete val="1"/>
      </c:legendEntry>
      <c:layout>
        <c:manualLayout>
          <c:xMode val="edge"/>
          <c:yMode val="edge"/>
          <c:x val="0.62671883368395398"/>
          <c:y val="3.5971223021582698E-2"/>
          <c:w val="0.32459333072193097"/>
          <c:h val="6.0200579693725297E-2"/>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57600" cy="465138"/>
          </a:xfrm>
          <a:prstGeom prst="rect">
            <a:avLst/>
          </a:prstGeom>
        </p:spPr>
        <p:txBody>
          <a:bodyPr vert="horz" lIns="91440" tIns="45720" rIns="91440" bIns="45720" rtlCol="0"/>
          <a:lstStyle>
            <a:lvl1pPr algn="l">
              <a:defRPr sz="1200"/>
            </a:lvl1pPr>
          </a:lstStyle>
          <a:p>
            <a:r>
              <a:rPr lang="en-US" dirty="0" smtClean="0"/>
              <a:t>SUSP Sustainability</a:t>
            </a:r>
          </a:p>
          <a:p>
            <a:r>
              <a:rPr lang="en-US" dirty="0" smtClean="0"/>
              <a:t>Sustaining and Spreading Surgical Improvements</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A8E8AB7-4BB2-3843-902B-BF7035B6BC67}" type="datetimeFigureOut">
              <a:rPr lang="en-US" smtClean="0"/>
              <a:t>11/20/2017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74B440-B77B-8E4A-8AE6-FF58812BCF68}" type="slidenum">
              <a:rPr lang="en-US" smtClean="0"/>
              <a:t>‹#›</a:t>
            </a:fld>
            <a:endParaRPr lang="en-US"/>
          </a:p>
        </p:txBody>
      </p:sp>
    </p:spTree>
    <p:extLst>
      <p:ext uri="{BB962C8B-B14F-4D97-AF65-F5344CB8AC3E}">
        <p14:creationId xmlns:p14="http://schemas.microsoft.com/office/powerpoint/2010/main" val="183310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11/20/2017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This module focuses on the concept of deep-rooting and set up sustainable interaction with your quality improvement data.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C517D5-E9BB-DA4C-92BC-0386379B95B6}" type="slidenum">
              <a:rPr lang="en-US" smtClean="0"/>
              <a:t>1</a:t>
            </a:fld>
            <a:endParaRPr lang="en-US"/>
          </a:p>
        </p:txBody>
      </p:sp>
    </p:spTree>
    <p:extLst>
      <p:ext uri="{BB962C8B-B14F-4D97-AF65-F5344CB8AC3E}">
        <p14:creationId xmlns:p14="http://schemas.microsoft.com/office/powerpoint/2010/main" val="261905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Now let’s turn to the importance of sharing data.</a:t>
            </a:r>
          </a:p>
          <a:p>
            <a:r>
              <a:rPr lang="en-US" sz="1200" kern="1200" dirty="0" smtClean="0">
                <a:solidFill>
                  <a:schemeClr val="tx1"/>
                </a:solidFill>
                <a:effectLst/>
                <a:latin typeface="+mn-lt"/>
                <a:ea typeface="+mn-ea"/>
                <a:cs typeface="+mn-cs"/>
              </a:rPr>
              <a:t>Once teams have data readily available, we tend to have much more data than we appreciate. The hard part is often sharing data, not getting data. The same core team members grow accustomed to reviewing the data, usually a leadership committee or management. However, many teams find sharing the data broadly more difficult.</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do you get your data out to the frontline staff and to all of the operating surgeons?</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Sharing your data requires a plan.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10</a:t>
            </a:fld>
            <a:endParaRPr lang="en-US"/>
          </a:p>
        </p:txBody>
      </p:sp>
    </p:spTree>
    <p:extLst>
      <p:ext uri="{BB962C8B-B14F-4D97-AF65-F5344CB8AC3E}">
        <p14:creationId xmlns:p14="http://schemas.microsoft.com/office/powerpoint/2010/main" val="1976048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You will need to develop a plan to share your data.</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Who is responsible for acquiring the data? </a:t>
            </a:r>
          </a:p>
          <a:p>
            <a:r>
              <a:rPr lang="en-US" sz="1200" kern="1200" dirty="0" smtClean="0">
                <a:solidFill>
                  <a:schemeClr val="tx1"/>
                </a:solidFill>
                <a:effectLst/>
                <a:latin typeface="+mn-lt"/>
                <a:ea typeface="+mn-ea"/>
                <a:cs typeface="+mn-cs"/>
              </a:rPr>
              <a:t>Who is responsible for analyzing the data? </a:t>
            </a:r>
          </a:p>
          <a:p>
            <a:r>
              <a:rPr lang="en-US" sz="1200" kern="1200" dirty="0" smtClean="0">
                <a:solidFill>
                  <a:schemeClr val="tx1"/>
                </a:solidFill>
                <a:effectLst/>
                <a:latin typeface="+mn-lt"/>
                <a:ea typeface="+mn-ea"/>
                <a:cs typeface="+mn-cs"/>
              </a:rPr>
              <a:t>Who is responsible for sharing the data with all surgical staff members?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Assign a role for each component of data sharing. Ideally, one person should be assigned to manage the data. That person can download the SSI data, extract and compile it, and distribute the data reports on a regular basis.</a:t>
            </a:r>
          </a:p>
          <a:p>
            <a:r>
              <a:rPr lang="en-US" sz="1200" kern="1200" dirty="0" smtClean="0">
                <a:solidFill>
                  <a:schemeClr val="tx1"/>
                </a:solidFill>
                <a:effectLst/>
                <a:latin typeface="+mn-lt"/>
                <a:ea typeface="+mn-ea"/>
                <a:cs typeface="+mn-cs"/>
              </a:rPr>
              <a:t>For data to be meaningful, stakeholders must understand what it represents. Make sure your reports are clear with titles and labels that explain the information. Include service lines, providers, and time period.</a:t>
            </a:r>
          </a:p>
          <a:p>
            <a:r>
              <a:rPr lang="en-US" sz="1200" kern="1200" dirty="0" smtClean="0">
                <a:solidFill>
                  <a:schemeClr val="tx1"/>
                </a:solidFill>
                <a:effectLst/>
                <a:latin typeface="+mn-lt"/>
                <a:ea typeface="+mn-ea"/>
                <a:cs typeface="+mn-cs"/>
              </a:rPr>
              <a:t>Data needs and presentations will change for internal versus external audience members. Inpatient unit staff may prefer the patient names to remember the case and the resulting outcome. Connecting a person associated with the complication makes the story, or case, much more memorable. Patient identifiers add a deeper dimension to the discussion and invest caregivers in the data and prevention efforts.  However, take care to keep any patient identification confidential.</a:t>
            </a:r>
          </a:p>
          <a:p>
            <a:r>
              <a:rPr lang="en-US" sz="1200" kern="1200" dirty="0" smtClean="0">
                <a:solidFill>
                  <a:schemeClr val="tx1"/>
                </a:solidFill>
                <a:effectLst/>
                <a:latin typeface="+mn-lt"/>
                <a:ea typeface="+mn-ea"/>
                <a:cs typeface="+mn-cs"/>
              </a:rPr>
              <a:t>An external audience can mean many things. Here, external could mean outside of your department or outside of your hospital. Patient identifiers would be inappropriate and irrelevant outside of your unit. As the needs of your audience shift, so should your reporting. Although case details matter to frontline staff, department leadership or the organization will likely be more interested in summary data and trends.</a:t>
            </a:r>
          </a:p>
          <a:p>
            <a:r>
              <a:rPr lang="en-US" sz="1200" kern="1200" dirty="0" smtClean="0">
                <a:solidFill>
                  <a:schemeClr val="tx1"/>
                </a:solidFill>
                <a:effectLst/>
                <a:latin typeface="+mn-lt"/>
                <a:ea typeface="+mn-ea"/>
                <a:cs typeface="+mn-cs"/>
              </a:rPr>
              <a:t>The point is to think of your audience and anticipate its questions and informational needs to prevent occurrence of SSIs or other undesired outcomes.</a:t>
            </a:r>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11</a:t>
            </a:fld>
            <a:endParaRPr lang="en-US"/>
          </a:p>
        </p:txBody>
      </p:sp>
    </p:spTree>
    <p:extLst>
      <p:ext uri="{BB962C8B-B14F-4D97-AF65-F5344CB8AC3E}">
        <p14:creationId xmlns:p14="http://schemas.microsoft.com/office/powerpoint/2010/main" val="173592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Tailor the data presentation to your audience. Recognize when your audience is new to viewing the data, and explain it in a way that makes sense to them. Be prepared to discuss exactly what the numerator and denominator represent. </a:t>
            </a:r>
          </a:p>
          <a:p>
            <a:r>
              <a:rPr lang="en-US" sz="1200" kern="1200" dirty="0" smtClean="0">
                <a:solidFill>
                  <a:schemeClr val="tx1"/>
                </a:solidFill>
                <a:effectLst/>
                <a:latin typeface="+mn-lt"/>
                <a:ea typeface="+mn-ea"/>
                <a:cs typeface="+mn-cs"/>
              </a:rPr>
              <a:t>If you are presenting a random sample of NSQIP data, make sure to explain that the data does not represent every patient undergoing colon surgery, but a sampling. Be clear about the specialties or surgeons the data includes.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Who is your audience?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Based on your goals for sharing the data, identify what you want your audience to focus on. </a:t>
            </a:r>
          </a:p>
          <a:p>
            <a:r>
              <a:rPr lang="en-US" sz="1200" kern="1200" dirty="0" smtClean="0">
                <a:solidFill>
                  <a:schemeClr val="tx1"/>
                </a:solidFill>
                <a:effectLst/>
                <a:latin typeface="+mn-lt"/>
                <a:ea typeface="+mn-ea"/>
                <a:cs typeface="+mn-cs"/>
              </a:rPr>
              <a:t>Once you establish what your audience needs, you will be better equipped to meet those needs. If you need frontline staff to comply with a bundle, share compliance rates and outcome data. Make it clear that greater compliance leads to fewer infections. If you need protected time or approval to purchase new equipment, make the case for expected cost savings coupled with improved patient care backed with data.</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12</a:t>
            </a:fld>
            <a:endParaRPr lang="en-US"/>
          </a:p>
        </p:txBody>
      </p:sp>
    </p:spTree>
    <p:extLst>
      <p:ext uri="{BB962C8B-B14F-4D97-AF65-F5344CB8AC3E}">
        <p14:creationId xmlns:p14="http://schemas.microsoft.com/office/powerpoint/2010/main" val="3895300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Package your data—frame it for your audience. Use your data to create a business case for getting necessary resources for your project.</a:t>
            </a:r>
          </a:p>
          <a:p>
            <a:r>
              <a:rPr lang="en-US" sz="1200" kern="1200" dirty="0" smtClean="0">
                <a:solidFill>
                  <a:schemeClr val="tx1"/>
                </a:solidFill>
                <a:effectLst/>
                <a:latin typeface="+mn-lt"/>
                <a:ea typeface="+mn-ea"/>
                <a:cs typeface="+mn-cs"/>
              </a:rPr>
              <a:t>Consider who needs to see your data reports and how you can reach those people. Never underestimate how little others know about the data. Share widely and share often. </a:t>
            </a:r>
          </a:p>
          <a:p>
            <a:r>
              <a:rPr lang="en-US" sz="1200" kern="1200" dirty="0" smtClean="0">
                <a:solidFill>
                  <a:schemeClr val="tx1"/>
                </a:solidFill>
                <a:effectLst/>
                <a:latin typeface="+mn-lt"/>
                <a:ea typeface="+mn-ea"/>
                <a:cs typeface="+mn-cs"/>
              </a:rPr>
              <a:t>Use data to justify additional resources. If you can show meaningful results to your leadership, it will be easier to build a business case for protected time for quality improvement on the unit.</a:t>
            </a:r>
          </a:p>
          <a:p>
            <a:r>
              <a:rPr lang="en-US" sz="1200" kern="1200" dirty="0" smtClean="0">
                <a:solidFill>
                  <a:schemeClr val="tx1"/>
                </a:solidFill>
                <a:effectLst/>
                <a:latin typeface="+mn-lt"/>
                <a:ea typeface="+mn-ea"/>
                <a:cs typeface="+mn-cs"/>
              </a:rPr>
              <a:t>The process for building a business case is far smoother in partnership with your administration. When you share data with administrators, you provide the necessary information to support your requests and accelerate your programs.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BC6A6704-43BC-7D4B-B11E-BAF66E1CE36B}" type="slidenum">
              <a:rPr lang="en-US" smtClean="0"/>
              <a:t>13</a:t>
            </a:fld>
            <a:endParaRPr lang="en-US"/>
          </a:p>
        </p:txBody>
      </p:sp>
    </p:spTree>
    <p:extLst>
      <p:ext uri="{BB962C8B-B14F-4D97-AF65-F5344CB8AC3E}">
        <p14:creationId xmlns:p14="http://schemas.microsoft.com/office/powerpoint/2010/main" val="4255906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So far, the hard part has been figuring out what to do with your data and sharing it with others. Unfortunately, there is no shortage of hurdles in health care. It is a challenge to get data to the front line and to build the habit of expecting data. It is a bigger challenge to act on that data.</a:t>
            </a:r>
          </a:p>
          <a:p>
            <a:r>
              <a:rPr lang="en-US" sz="1200" kern="1200" dirty="0" smtClean="0">
                <a:solidFill>
                  <a:schemeClr val="tx1"/>
                </a:solidFill>
                <a:effectLst/>
                <a:latin typeface="+mn-lt"/>
                <a:ea typeface="+mn-ea"/>
                <a:cs typeface="+mn-cs"/>
              </a:rPr>
              <a:t>Staff turns over: promotions, relocations, transfer to other clinical areas. Your best quality improvement people get promoted. Your lead nurse moves out of state. The nurses in the operating room frequently change. Your senior executive takes on a new department. New residents flood your hallways.</a:t>
            </a:r>
          </a:p>
          <a:p>
            <a:r>
              <a:rPr lang="en-US" sz="1200" kern="1200" dirty="0" smtClean="0">
                <a:solidFill>
                  <a:schemeClr val="tx1"/>
                </a:solidFill>
                <a:effectLst/>
                <a:latin typeface="+mn-lt"/>
                <a:ea typeface="+mn-ea"/>
                <a:cs typeface="+mn-cs"/>
              </a:rPr>
              <a:t>Efficiency is emphasized. Throughput and competing priorities can divert attention from process and outcome data. Skepticism about the data, especially from the surgeons, can also present difficulties in achieving compliance and goals. Clinicians must value the data for it to be effective at changing behaviors.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14</a:t>
            </a:fld>
            <a:endParaRPr lang="en-US"/>
          </a:p>
        </p:txBody>
      </p:sp>
    </p:spTree>
    <p:extLst>
      <p:ext uri="{BB962C8B-B14F-4D97-AF65-F5344CB8AC3E}">
        <p14:creationId xmlns:p14="http://schemas.microsoft.com/office/powerpoint/2010/main" val="3388231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Develop a sustainable action plan to— </a:t>
            </a:r>
          </a:p>
          <a:p>
            <a:pPr lvl="0"/>
            <a:r>
              <a:rPr lang="en-US" sz="1200" kern="1200" dirty="0" smtClean="0">
                <a:solidFill>
                  <a:schemeClr val="tx1"/>
                </a:solidFill>
                <a:effectLst/>
                <a:latin typeface="+mn-lt"/>
                <a:ea typeface="+mn-ea"/>
                <a:cs typeface="+mn-cs"/>
              </a:rPr>
              <a:t>Deep-root your data as an ongoing part of your quality improvement efforts</a:t>
            </a:r>
            <a:endParaRPr lang="en-US" dirty="0" smtClean="0">
              <a:effectLst/>
            </a:endParaRPr>
          </a:p>
          <a:p>
            <a:pPr lvl="0"/>
            <a:r>
              <a:rPr lang="en-US" sz="1200" kern="1200" dirty="0" smtClean="0">
                <a:solidFill>
                  <a:schemeClr val="tx1"/>
                </a:solidFill>
                <a:effectLst/>
                <a:latin typeface="+mn-lt"/>
                <a:ea typeface="+mn-ea"/>
                <a:cs typeface="+mn-cs"/>
              </a:rPr>
              <a:t>Define who’s going to be responsible for compiling those reports </a:t>
            </a:r>
            <a:endParaRPr lang="en-US" dirty="0" smtClean="0">
              <a:effectLst/>
            </a:endParaRPr>
          </a:p>
          <a:p>
            <a:r>
              <a:rPr lang="en-US" sz="1200" kern="1200" dirty="0" smtClean="0">
                <a:solidFill>
                  <a:schemeClr val="tx1"/>
                </a:solidFill>
                <a:effectLst/>
                <a:latin typeface="+mn-lt"/>
                <a:ea typeface="+mn-ea"/>
                <a:cs typeface="+mn-cs"/>
              </a:rPr>
              <a:t>Use the same data source. If you’re going to use NHSN data, always use NHSN data. If you’re going to use NSQIP data, always use NSQIP data. Shifting between data sources will cause confusion among your audience. Remember your audience. </a:t>
            </a:r>
          </a:p>
          <a:p>
            <a:r>
              <a:rPr lang="en-US" sz="1200" kern="1200" dirty="0" smtClean="0">
                <a:solidFill>
                  <a:schemeClr val="tx1"/>
                </a:solidFill>
                <a:effectLst/>
                <a:latin typeface="+mn-lt"/>
                <a:ea typeface="+mn-ea"/>
                <a:cs typeface="+mn-cs"/>
              </a:rPr>
              <a:t>Standardize how you customize reports. Consistent reports are easier for staff to understand and act on. Create and follow a plan for sharing data.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In what meetings will you share your data?</a:t>
            </a:r>
          </a:p>
          <a:p>
            <a:r>
              <a:rPr lang="en-US" sz="1200" kern="1200" dirty="0" smtClean="0">
                <a:solidFill>
                  <a:schemeClr val="tx1"/>
                </a:solidFill>
                <a:effectLst/>
                <a:latin typeface="+mn-lt"/>
                <a:ea typeface="+mn-ea"/>
                <a:cs typeface="+mn-cs"/>
              </a:rPr>
              <a:t>With whom will you share these data? </a:t>
            </a:r>
          </a:p>
          <a:p>
            <a:r>
              <a:rPr lang="en-US" sz="1200" kern="1200" dirty="0" smtClean="0">
                <a:solidFill>
                  <a:schemeClr val="tx1"/>
                </a:solidFill>
                <a:effectLst/>
                <a:latin typeface="+mn-lt"/>
                <a:ea typeface="+mn-ea"/>
                <a:cs typeface="+mn-cs"/>
              </a:rPr>
              <a:t>Who will explain the data? </a:t>
            </a:r>
          </a:p>
          <a:p>
            <a:r>
              <a:rPr lang="en-US" sz="1200" kern="1200" dirty="0" smtClean="0">
                <a:solidFill>
                  <a:schemeClr val="tx1"/>
                </a:solidFill>
                <a:effectLst/>
                <a:latin typeface="+mn-lt"/>
                <a:ea typeface="+mn-ea"/>
                <a:cs typeface="+mn-cs"/>
              </a:rPr>
              <a:t>How will you acquire feedback on your data?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goes for both your outcome and process measures. Give your staff the opportunity to provide feedback on the data and the plan to communicate the data. </a:t>
            </a:r>
            <a:r>
              <a:rPr lang="en-US" sz="1200" kern="1200" smtClean="0">
                <a:solidFill>
                  <a:schemeClr val="tx1"/>
                </a:solidFill>
                <a:effectLst/>
                <a:latin typeface="+mn-lt"/>
                <a:ea typeface="+mn-ea"/>
                <a:cs typeface="+mn-cs"/>
              </a:rPr>
              <a:t>Make sure that sharing the data opens up a two-way dialogue with your frontline providers.</a:t>
            </a:r>
            <a:r>
              <a:rPr lang="en-US" smtClean="0">
                <a:effectLst/>
              </a:rPr>
              <a:t> </a:t>
            </a:r>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15</a:t>
            </a:fld>
            <a:endParaRPr lang="en-US"/>
          </a:p>
        </p:txBody>
      </p:sp>
    </p:spTree>
    <p:extLst>
      <p:ext uri="{BB962C8B-B14F-4D97-AF65-F5344CB8AC3E}">
        <p14:creationId xmlns:p14="http://schemas.microsoft.com/office/powerpoint/2010/main" val="210515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At the end of this session, you will be able to— </a:t>
            </a:r>
          </a:p>
          <a:p>
            <a:r>
              <a:rPr lang="en-US" sz="1200" kern="1200" dirty="0" smtClean="0">
                <a:solidFill>
                  <a:schemeClr val="tx1"/>
                </a:solidFill>
                <a:effectLst/>
                <a:latin typeface="+mn-lt"/>
                <a:ea typeface="+mn-ea"/>
                <a:cs typeface="+mn-cs"/>
              </a:rPr>
              <a:t>Identify surgical site infection (SSI) data sources</a:t>
            </a:r>
          </a:p>
          <a:p>
            <a:r>
              <a:rPr lang="en-US" sz="1200" kern="1200" dirty="0" smtClean="0">
                <a:solidFill>
                  <a:schemeClr val="tx1"/>
                </a:solidFill>
                <a:effectLst/>
                <a:latin typeface="+mn-lt"/>
                <a:ea typeface="+mn-ea"/>
                <a:cs typeface="+mn-cs"/>
              </a:rPr>
              <a:t>Define your audience and method of sharing your SSI data</a:t>
            </a:r>
          </a:p>
          <a:p>
            <a:r>
              <a:rPr lang="en-US" sz="1200" kern="1200" dirty="0" smtClean="0">
                <a:solidFill>
                  <a:schemeClr val="tx1"/>
                </a:solidFill>
                <a:effectLst/>
                <a:latin typeface="+mn-lt"/>
                <a:ea typeface="+mn-ea"/>
                <a:cs typeface="+mn-cs"/>
              </a:rPr>
              <a:t>List barriers to incorporating SSI data into your quality improvement efforts</a:t>
            </a:r>
          </a:p>
          <a:p>
            <a:r>
              <a:rPr lang="en-US" sz="1200" kern="1200" dirty="0" smtClean="0">
                <a:solidFill>
                  <a:schemeClr val="tx1"/>
                </a:solidFill>
                <a:effectLst/>
                <a:latin typeface="+mn-lt"/>
                <a:ea typeface="+mn-ea"/>
                <a:cs typeface="+mn-cs"/>
              </a:rPr>
              <a:t>Develop an action plan to address barriers to sustaining the use of SSI data for quality improvement efforts</a:t>
            </a:r>
            <a:r>
              <a:rPr lang="en-US" dirty="0" smtClean="0">
                <a:effectLst/>
              </a:rPr>
              <a:t> </a:t>
            </a:r>
            <a:endParaRPr lang="en-US" dirty="0"/>
          </a:p>
          <a:p>
            <a:pPr defTabSz="465887">
              <a:defRPr/>
            </a:pPr>
            <a:endParaRPr lang="en-US" dirty="0"/>
          </a:p>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2</a:t>
            </a:fld>
            <a:endParaRPr lang="en-US"/>
          </a:p>
        </p:txBody>
      </p:sp>
    </p:spTree>
    <p:extLst>
      <p:ext uri="{BB962C8B-B14F-4D97-AF65-F5344CB8AC3E}">
        <p14:creationId xmlns:p14="http://schemas.microsoft.com/office/powerpoint/2010/main" val="241205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First, identify the sources for your rates of surgical site infections within your organization. The Centers for Disease Control and Prevention has the National Healthcare Safety Network or NHSN dataset, and the American College of Surgeons has the National Surgeons Quality Improvement program or NSQIP data set. Both data sets provide SSI outcome data.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Do you get data reports from your infection prevention department, through the NHSN portal, or through the NSQIP abstractor? </a:t>
            </a:r>
          </a:p>
          <a:p>
            <a:r>
              <a:rPr lang="en-US" sz="1200" kern="1200" dirty="0" smtClean="0">
                <a:solidFill>
                  <a:schemeClr val="tx1"/>
                </a:solidFill>
                <a:effectLst/>
                <a:latin typeface="+mn-lt"/>
                <a:ea typeface="+mn-ea"/>
                <a:cs typeface="+mn-cs"/>
              </a:rPr>
              <a:t>Who provides the reports?</a:t>
            </a:r>
          </a:p>
          <a:p>
            <a:r>
              <a:rPr lang="en-US" sz="1200" kern="1200" dirty="0" smtClean="0">
                <a:solidFill>
                  <a:schemeClr val="tx1"/>
                </a:solidFill>
                <a:effectLst/>
                <a:latin typeface="+mn-lt"/>
                <a:ea typeface="+mn-ea"/>
                <a:cs typeface="+mn-cs"/>
              </a:rPr>
              <a:t>How frequently are the reports available?</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Many surgical teams are dependent on infection control practice or a hospital administrator to provide data. Be prepared to collaborate with multiple contacts to obtain your data.</a:t>
            </a:r>
          </a:p>
          <a:p>
            <a:r>
              <a:rPr lang="en-US" sz="1200" kern="1200" dirty="0" smtClean="0">
                <a:solidFill>
                  <a:schemeClr val="tx1"/>
                </a:solidFill>
                <a:effectLst/>
                <a:latin typeface="+mn-lt"/>
                <a:ea typeface="+mn-ea"/>
                <a:cs typeface="+mn-cs"/>
              </a:rPr>
              <a:t>After you have located the source of your SSI data, download the data and summary reports. Data from your local clinical setting should drive quality improvement efforts and your sustainability plan.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BC6A6704-43BC-7D4B-B11E-BAF66E1CE36B}" type="slidenum">
              <a:rPr lang="en-US" smtClean="0"/>
              <a:t>3</a:t>
            </a:fld>
            <a:endParaRPr lang="en-US"/>
          </a:p>
        </p:txBody>
      </p:sp>
    </p:spTree>
    <p:extLst>
      <p:ext uri="{BB962C8B-B14F-4D97-AF65-F5344CB8AC3E}">
        <p14:creationId xmlns:p14="http://schemas.microsoft.com/office/powerpoint/2010/main" val="3189586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NHSN and NSQIP provide data on outcomes; it tells you whether your organization’s efforts worked.</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Did your efforts make a difference?</a:t>
            </a:r>
          </a:p>
          <a:p>
            <a:r>
              <a:rPr lang="en-US" sz="1200" kern="1200" dirty="0" smtClean="0">
                <a:solidFill>
                  <a:schemeClr val="tx1"/>
                </a:solidFill>
                <a:effectLst/>
                <a:latin typeface="+mn-lt"/>
                <a:ea typeface="+mn-ea"/>
                <a:cs typeface="+mn-cs"/>
              </a:rPr>
              <a:t>Did you reduce surgical site infections?</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On the other hand, process measures data show how you are doing with the various activities that you’ve implemented. While outcome measures, like SSI rates, have a time lag, process measures are readily available. Process measures identify process compliance, such as hand hygiene. </a:t>
            </a:r>
          </a:p>
          <a:p>
            <a:r>
              <a:rPr lang="en-US" sz="1200" kern="1200" dirty="0" smtClean="0">
                <a:solidFill>
                  <a:schemeClr val="tx1"/>
                </a:solidFill>
                <a:effectLst/>
                <a:latin typeface="+mn-lt"/>
                <a:ea typeface="+mn-ea"/>
                <a:cs typeface="+mn-cs"/>
              </a:rPr>
              <a:t>Thus process measures, when coupled with outcome measures, may help identify which activities facilitated the change in SSIs. When you audit your practices and provide real time feedback to your unit, your frontline providers can act on that data. Review process measures to build momentum while your unit waits on outcome data.</a:t>
            </a:r>
          </a:p>
          <a:p>
            <a:r>
              <a:rPr lang="en-US" sz="1200" kern="1200" dirty="0" smtClean="0">
                <a:solidFill>
                  <a:schemeClr val="tx1"/>
                </a:solidFill>
                <a:effectLst/>
                <a:latin typeface="+mn-lt"/>
                <a:ea typeface="+mn-ea"/>
                <a:cs typeface="+mn-cs"/>
              </a:rPr>
              <a:t>Evaluate each intervention, whether it’s maintaining normoglycemia, maintaining normothermia, or using a bowel preparation. Each is a process measure, immediately available for feedback.</a:t>
            </a:r>
          </a:p>
          <a:p>
            <a:r>
              <a:rPr lang="en-US" sz="1200" kern="1200" dirty="0" smtClean="0">
                <a:solidFill>
                  <a:schemeClr val="tx1"/>
                </a:solidFill>
                <a:effectLst/>
                <a:latin typeface="+mn-lt"/>
                <a:ea typeface="+mn-ea"/>
                <a:cs typeface="+mn-cs"/>
              </a:rPr>
              <a:t>In summary, process data is what you do, and outcome data validates if it made a difference.</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C517D5-E9BB-DA4C-92BC-0386379B95B6}" type="slidenum">
              <a:rPr lang="en-US" smtClean="0"/>
              <a:t>4</a:t>
            </a:fld>
            <a:endParaRPr lang="en-US"/>
          </a:p>
        </p:txBody>
      </p:sp>
    </p:spTree>
    <p:extLst>
      <p:ext uri="{BB962C8B-B14F-4D97-AF65-F5344CB8AC3E}">
        <p14:creationId xmlns:p14="http://schemas.microsoft.com/office/powerpoint/2010/main" val="184168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process measures that your team has implemented will hopefully reduce or eliminate SSIs. This table lists several process measures.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For example, how often were the designated anesthesia team members in the room along with the nursing team members?</a:t>
            </a:r>
          </a:p>
          <a:p>
            <a:r>
              <a:rPr lang="en-US" sz="1200" kern="1200" dirty="0" smtClean="0">
                <a:solidFill>
                  <a:schemeClr val="tx1"/>
                </a:solidFill>
                <a:effectLst/>
                <a:latin typeface="+mn-lt"/>
                <a:ea typeface="+mn-ea"/>
                <a:cs typeface="+mn-cs"/>
              </a:rPr>
              <a:t>How often were patients’ temperatures above 36 degrees Celsius at the time of incision?</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When you collect data on your processes, compliance for each intervention is visible. Teams are sometimes surprised by the findings. You may find evidence that supports your suspicions. Armed with data, your team can isolate where system breakdowns occur. Low compliance rates point to inconsistent areas in the care delivery.</a:t>
            </a:r>
          </a:p>
          <a:p>
            <a:r>
              <a:rPr lang="en-US" sz="1200" kern="1200" dirty="0" smtClean="0">
                <a:solidFill>
                  <a:schemeClr val="tx1"/>
                </a:solidFill>
                <a:effectLst/>
                <a:latin typeface="+mn-lt"/>
                <a:ea typeface="+mn-ea"/>
                <a:cs typeface="+mn-cs"/>
              </a:rPr>
              <a:t>Share your data. Let your surgical staff know how many patients received the best practices of skin preparations or maintained normothermia. Use this data to eliminate variations in daily care practices and drive compliance.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5</a:t>
            </a:fld>
            <a:endParaRPr lang="en-US"/>
          </a:p>
        </p:txBody>
      </p:sp>
    </p:spTree>
    <p:extLst>
      <p:ext uri="{BB962C8B-B14F-4D97-AF65-F5344CB8AC3E}">
        <p14:creationId xmlns:p14="http://schemas.microsoft.com/office/powerpoint/2010/main" val="1378778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19B166-E75D-4C30-B8D4-5B7C61E5D6CC}" type="slidenum">
              <a:rPr lang="en-US" altLang="en-US"/>
              <a:pPr/>
              <a:t>6</a:t>
            </a:fld>
            <a:endParaRPr lang="en-US" alt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These are examples of process measures you can implement in your organization. Data collected will help determine the impact of one or more of these activities on your SSI rates.</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often do you keep your patients’ temperature above 36 degrees at the time of incision?</a:t>
            </a:r>
          </a:p>
          <a:p>
            <a:r>
              <a:rPr lang="en-US" sz="1200" kern="1200" dirty="0" smtClean="0">
                <a:solidFill>
                  <a:schemeClr val="tx1"/>
                </a:solidFill>
                <a:effectLst/>
                <a:latin typeface="+mn-lt"/>
                <a:ea typeface="+mn-ea"/>
                <a:cs typeface="+mn-cs"/>
              </a:rPr>
              <a:t>Are you using either a reduced amount of steroids or no steroids?</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Process measures provide many opportunities for evaluation. For instance, check how often patients are appropriately redosed with the antibiotic prophylaxis. Evaluate that your frontline staff are following the protocols; such as giving patients chlorhexidine wipes to use the night before and the morning of surgery.</a:t>
            </a:r>
          </a:p>
          <a:p>
            <a:r>
              <a:rPr lang="en-US" sz="1200" kern="1200" dirty="0" smtClean="0">
                <a:solidFill>
                  <a:schemeClr val="tx1"/>
                </a:solidFill>
                <a:effectLst/>
                <a:latin typeface="+mn-lt"/>
                <a:ea typeface="+mn-ea"/>
                <a:cs typeface="+mn-cs"/>
              </a:rPr>
              <a:t>Process measures can be evaluated in real time or after the case. After implementing interventions, it is easy to assume that the work is done. Many teams report that they build bundles, implement them, and expect that the new tasks be completed. But when they go back and look, they find it is not happening</a:t>
            </a:r>
            <a:r>
              <a:rPr lang="en-US" sz="1200" kern="1200" baseline="0" dirty="0" smtClean="0">
                <a:solidFill>
                  <a:schemeClr val="tx1"/>
                </a:solidFill>
                <a:effectLst/>
                <a:latin typeface="+mn-lt"/>
                <a:ea typeface="+mn-ea"/>
                <a:cs typeface="+mn-cs"/>
              </a:rPr>
              <a:t> as expected.</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Where is the breakdown in your system?</a:t>
            </a:r>
            <a:r>
              <a:rPr lang="en-US" dirty="0" smtClean="0">
                <a:effectLst/>
              </a:rPr>
              <a:t> </a:t>
            </a: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graph illustrates using process measure data to understand outcome measure data. This artificial data set shows what happens when the case volume is low. Process data may aid your safety team’s understanding of their performance. Consider providing both data in one chart. Provide data collected for each month. This helps you to see trends and can help you make some connections between process and outcome data.</a:t>
            </a:r>
          </a:p>
          <a:p>
            <a:r>
              <a:rPr lang="en-US" sz="1200" kern="1200" dirty="0" smtClean="0">
                <a:solidFill>
                  <a:schemeClr val="tx1"/>
                </a:solidFill>
                <a:effectLst/>
                <a:latin typeface="+mn-lt"/>
                <a:ea typeface="+mn-ea"/>
                <a:cs typeface="+mn-cs"/>
              </a:rPr>
              <a:t>This graph shows you how to use the process measures to link with the outcome measures. Frequently, the volume of specific procedures may be low. If your surgical area only does between one and five colectomy cases per month, your rate could easily bounce between zero and 50 percent. It’s hard for providers, especially frontline providers unaccustomed to looking at data and evaluating numerators and denominators, to process these jumps.</a:t>
            </a:r>
          </a:p>
          <a:p>
            <a:r>
              <a:rPr lang="en-US" sz="1200" kern="1200" dirty="0" smtClean="0">
                <a:solidFill>
                  <a:schemeClr val="tx1"/>
                </a:solidFill>
                <a:effectLst/>
                <a:latin typeface="+mn-lt"/>
                <a:ea typeface="+mn-ea"/>
                <a:cs typeface="+mn-cs"/>
              </a:rPr>
              <a:t>When you include process measures with outcome data, it makes sense of your efforts. It also allows you more time to accumulate outcome data. </a:t>
            </a:r>
          </a:p>
          <a:p>
            <a:r>
              <a:rPr lang="en-US" sz="1200" kern="1200" dirty="0" smtClean="0">
                <a:solidFill>
                  <a:schemeClr val="tx1"/>
                </a:solidFill>
                <a:effectLst/>
                <a:latin typeface="+mn-lt"/>
                <a:ea typeface="+mn-ea"/>
                <a:cs typeface="+mn-cs"/>
              </a:rPr>
              <a:t>Another effective strategy is to sample a small group of patients. Providing immediate feedback to specific surgical areas, like preoperative staff members, raises awareness and ownership of the processes. Data that clinicians find meaningful will drive your quality improvement efforts.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7</a:t>
            </a:fld>
            <a:endParaRPr lang="en-US"/>
          </a:p>
        </p:txBody>
      </p:sp>
    </p:spTree>
    <p:extLst>
      <p:ext uri="{BB962C8B-B14F-4D97-AF65-F5344CB8AC3E}">
        <p14:creationId xmlns:p14="http://schemas.microsoft.com/office/powerpoint/2010/main" val="2661281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Quarterly data can smooth out the wild swings that can accompany a low case volume. You can also share data about individual cases that represent the infections. Examining these individual cases helps assess how often your organization complied with one or more process measures related to each case. So, rather than saying the SSI rate is 50 percent, perhaps share the five cases that developed SSI. Identify which process measures were not present on those cases and share with your frontline staff. Each case should be investigated to determine potential sources of infection. </a:t>
            </a:r>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8</a:t>
            </a:fld>
            <a:endParaRPr lang="en-US"/>
          </a:p>
        </p:txBody>
      </p:sp>
    </p:spTree>
    <p:extLst>
      <p:ext uri="{BB962C8B-B14F-4D97-AF65-F5344CB8AC3E}">
        <p14:creationId xmlns:p14="http://schemas.microsoft.com/office/powerpoint/2010/main" val="2918601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Now let’s turn to the importance of sharing data.</a:t>
            </a:r>
          </a:p>
          <a:p>
            <a:r>
              <a:rPr lang="en-US" sz="1200" kern="1200" dirty="0" smtClean="0">
                <a:solidFill>
                  <a:schemeClr val="tx1"/>
                </a:solidFill>
                <a:effectLst/>
                <a:latin typeface="+mn-lt"/>
                <a:ea typeface="+mn-ea"/>
                <a:cs typeface="+mn-cs"/>
              </a:rPr>
              <a:t>Once teams dig in and capture data, we tend to have much more data than we appreciate. The hard part is often sharing data, not getting data. The same core team members grow accustomed to reviewing the data, usually a leadership committee or management. However, many teams find sharing the data beyond that inner circle more difficult.</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do you get your data out to the frontline staff and to all of the operating surgeons?</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Sharing your data requires a plan.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9</a:t>
            </a:fld>
            <a:endParaRPr lang="en-US"/>
          </a:p>
        </p:txBody>
      </p:sp>
    </p:spTree>
    <p:extLst>
      <p:ext uri="{BB962C8B-B14F-4D97-AF65-F5344CB8AC3E}">
        <p14:creationId xmlns:p14="http://schemas.microsoft.com/office/powerpoint/2010/main" val="2762805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4"/>
          </p:nvPr>
        </p:nvSpPr>
        <p:spPr>
          <a:xfrm>
            <a:off x="6629400" y="6492875"/>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 Deep-Root Your Data     </a:t>
            </a:r>
            <a:fld id="{21F65901-4BE5-B64D-B5CB-1C7A4FCB2C1B}" type="slidenum">
              <a:rPr lang="en-US" smtClean="0"/>
              <a:pPr/>
              <a:t>‹#›</a:t>
            </a:fld>
            <a:endParaRPr lang="en-US" dirty="0"/>
          </a:p>
        </p:txBody>
      </p:sp>
    </p:spTree>
    <p:extLst>
      <p:ext uri="{BB962C8B-B14F-4D97-AF65-F5344CB8AC3E}">
        <p14:creationId xmlns:p14="http://schemas.microsoft.com/office/powerpoint/2010/main" val="300592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4"/>
          </p:nvPr>
        </p:nvSpPr>
        <p:spPr>
          <a:xfrm>
            <a:off x="6629400" y="6492875"/>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 Deep-Root Your Data     </a:t>
            </a:r>
            <a:fld id="{21F65901-4BE5-B64D-B5CB-1C7A4FCB2C1B}" type="slidenum">
              <a:rPr lang="en-US" smtClean="0"/>
              <a:pPr/>
              <a:t>‹#›</a:t>
            </a:fld>
            <a:endParaRPr lang="en-US" dirty="0"/>
          </a:p>
        </p:txBody>
      </p:sp>
    </p:spTree>
    <p:extLst>
      <p:ext uri="{BB962C8B-B14F-4D97-AF65-F5344CB8AC3E}">
        <p14:creationId xmlns:p14="http://schemas.microsoft.com/office/powerpoint/2010/main" val="333877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3"/>
          <p:cNvSpPr>
            <a:spLocks noGrp="1"/>
          </p:cNvSpPr>
          <p:nvPr>
            <p:ph type="sldNum" sz="quarter" idx="10"/>
          </p:nvPr>
        </p:nvSpPr>
        <p:spPr>
          <a:xfrm>
            <a:off x="6629400" y="6492875"/>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 Deep-Root Your Data     </a:t>
            </a:r>
            <a:fld id="{21F65901-4BE5-B64D-B5CB-1C7A4FCB2C1B}" type="slidenum">
              <a:rPr lang="en-US" smtClean="0"/>
              <a:pPr/>
              <a:t>‹#›</a:t>
            </a:fld>
            <a:endParaRPr lang="en-US" dirty="0"/>
          </a:p>
        </p:txBody>
      </p:sp>
    </p:spTree>
    <p:extLst>
      <p:ext uri="{BB962C8B-B14F-4D97-AF65-F5344CB8AC3E}">
        <p14:creationId xmlns:p14="http://schemas.microsoft.com/office/powerpoint/2010/main" val="20331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3"/>
          <p:cNvSpPr>
            <a:spLocks noGrp="1"/>
          </p:cNvSpPr>
          <p:nvPr>
            <p:ph type="sldNum" sz="quarter" idx="4"/>
          </p:nvPr>
        </p:nvSpPr>
        <p:spPr>
          <a:xfrm>
            <a:off x="6629400" y="6492875"/>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 Deep-Root Your Data     </a:t>
            </a:r>
            <a:fld id="{21F65901-4BE5-B64D-B5CB-1C7A4FCB2C1B}" type="slidenum">
              <a:rPr lang="en-US" smtClean="0"/>
              <a:pPr/>
              <a:t>‹#›</a:t>
            </a:fld>
            <a:endParaRPr lang="en-US" dirty="0"/>
          </a:p>
        </p:txBody>
      </p:sp>
    </p:spTree>
    <p:extLst>
      <p:ext uri="{BB962C8B-B14F-4D97-AF65-F5344CB8AC3E}">
        <p14:creationId xmlns:p14="http://schemas.microsoft.com/office/powerpoint/2010/main" val="184910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6629400" y="6492875"/>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 Deep-Root Your Data     </a:t>
            </a:r>
            <a:fld id="{21F65901-4BE5-B64D-B5CB-1C7A4FCB2C1B}" type="slidenum">
              <a:rPr lang="en-US" smtClean="0"/>
              <a:pPr/>
              <a:t>‹#›</a:t>
            </a:fld>
            <a:endParaRPr lang="en-US" dirty="0"/>
          </a:p>
        </p:txBody>
      </p:sp>
    </p:spTree>
    <p:extLst>
      <p:ext uri="{BB962C8B-B14F-4D97-AF65-F5344CB8AC3E}">
        <p14:creationId xmlns:p14="http://schemas.microsoft.com/office/powerpoint/2010/main" val="191512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38151"/>
            <a:ext cx="5486400" cy="3789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35651"/>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3E80E6E2-A2C9-4C22-9509-24FA37342BF8}" type="slidenum">
              <a:rPr lang="en-US" smtClean="0">
                <a:solidFill>
                  <a:prstClr val="white">
                    <a:lumMod val="50000"/>
                  </a:prstClr>
                </a:solidFill>
              </a:rPr>
              <a:pPr/>
              <a:t>‹#›</a:t>
            </a:fld>
            <a:endParaRPr lang="en-US" dirty="0">
              <a:solidFill>
                <a:prstClr val="white">
                  <a:lumMod val="50000"/>
                </a:prstClr>
              </a:solidFill>
            </a:endParaRPr>
          </a:p>
        </p:txBody>
      </p:sp>
      <p:sp>
        <p:nvSpPr>
          <p:cNvPr id="7" name="Slide Number Placeholder 5"/>
          <p:cNvSpPr txBox="1">
            <a:spLocks/>
          </p:cNvSpPr>
          <p:nvPr userDrawn="1"/>
        </p:nvSpPr>
        <p:spPr>
          <a:xfrm>
            <a:off x="7123800" y="6468840"/>
            <a:ext cx="2362200" cy="365125"/>
          </a:xfrm>
          <a:prstGeom prst="rect">
            <a:avLst/>
          </a:prstGeom>
        </p:spPr>
        <p:txBody>
          <a:bodyPr vert="horz" lIns="91440" tIns="45720" rIns="91440" bIns="45720" rtlCol="0" anchor="ctr"/>
          <a:lstStyle>
            <a:defPPr>
              <a:defRPr lang="en-US"/>
            </a:defPPr>
            <a:lvl1pPr marL="0" algn="r" defTabSz="914400" rtl="0" eaLnBrk="1" latinLnBrk="0" hangingPunct="1">
              <a:tabLst>
                <a:tab pos="1139825" algn="r"/>
              </a:tabLst>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1425575" algn="r"/>
              </a:tabLst>
            </a:pPr>
            <a:r>
              <a:rPr lang="en-US" smtClean="0"/>
              <a:t>	Sustainability:</a:t>
            </a:r>
          </a:p>
          <a:p>
            <a:pPr algn="l">
              <a:tabLst>
                <a:tab pos="1425575" algn="r"/>
              </a:tabLst>
            </a:pPr>
            <a:r>
              <a:rPr lang="en-US" smtClean="0"/>
              <a:t>	Deep-rooting Your Data     </a:t>
            </a:r>
            <a:fld id="{3E80E6E2-A2C9-4C22-9509-24FA37342BF8}" type="slidenum">
              <a:rPr lang="en-US" smtClean="0"/>
              <a:pPr algn="l">
                <a:tabLst>
                  <a:tab pos="1425575" algn="r"/>
                </a:tabLst>
              </a:pPr>
              <a:t>‹#›</a:t>
            </a:fld>
            <a:endParaRPr lang="en-US" dirty="0"/>
          </a:p>
        </p:txBody>
      </p:sp>
    </p:spTree>
    <p:extLst>
      <p:ext uri="{BB962C8B-B14F-4D97-AF65-F5344CB8AC3E}">
        <p14:creationId xmlns:p14="http://schemas.microsoft.com/office/powerpoint/2010/main" val="224898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10">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Slide Number Placeholder 3"/>
          <p:cNvSpPr>
            <a:spLocks noGrp="1"/>
          </p:cNvSpPr>
          <p:nvPr>
            <p:ph type="sldNum" sz="quarter" idx="4"/>
          </p:nvPr>
        </p:nvSpPr>
        <p:spPr>
          <a:xfrm>
            <a:off x="6629400" y="6492875"/>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 Deep-Root Your Data     </a:t>
            </a:r>
            <a:fld id="{21F65901-4BE5-B64D-B5CB-1C7A4FCB2C1B}" type="slidenum">
              <a:rPr lang="en-US" smtClean="0"/>
              <a:pPr/>
              <a:t>‹#›</a:t>
            </a:fld>
            <a:endParaRPr lang="en-US" dirty="0"/>
          </a:p>
        </p:txBody>
      </p:sp>
      <p:sp>
        <p:nvSpPr>
          <p:cNvPr id="5" name="TextBox 4"/>
          <p:cNvSpPr txBox="1"/>
          <p:nvPr userDrawn="1"/>
        </p:nvSpPr>
        <p:spPr>
          <a:xfrm>
            <a:off x="457200" y="6477000"/>
            <a:ext cx="3288401" cy="276999"/>
          </a:xfrm>
          <a:prstGeom prst="rect">
            <a:avLst/>
          </a:prstGeom>
          <a:noFill/>
        </p:spPr>
        <p:txBody>
          <a:bodyPr wrap="none" rtlCol="0">
            <a:spAutoFit/>
          </a:bodyPr>
          <a:lstStyle/>
          <a:p>
            <a:r>
              <a:rPr lang="en-US" sz="1200" dirty="0" smtClean="0">
                <a:solidFill>
                  <a:schemeClr val="tx1">
                    <a:lumMod val="50000"/>
                    <a:lumOff val="50000"/>
                  </a:schemeClr>
                </a:solidFill>
              </a:rPr>
              <a:t>AHRQ Safety Program for Surgery – Sustainability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Lst>
  <p:hf hdr="0" ftr="0" dt="0"/>
  <p:txStyles>
    <p:titleStyle>
      <a:lvl1pPr algn="ctr"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5"/>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tx1"/>
                </a:solidFill>
              </a:rPr>
              <a:t>Deep-Rooting Your Data</a:t>
            </a:r>
            <a:endParaRPr lang="en-US" dirty="0">
              <a:solidFill>
                <a:schemeClr val="tx1"/>
              </a:solidFill>
            </a:endParaRPr>
          </a:p>
        </p:txBody>
      </p:sp>
      <p:sp>
        <p:nvSpPr>
          <p:cNvPr id="6" name="Subtitle 1"/>
          <p:cNvSpPr>
            <a:spLocks noGrp="1"/>
          </p:cNvSpPr>
          <p:nvPr>
            <p:ph type="subTitle" idx="1"/>
          </p:nvPr>
        </p:nvSpPr>
        <p:spPr>
          <a:xfrm>
            <a:off x="838200" y="304800"/>
            <a:ext cx="7467600" cy="1752600"/>
          </a:xfrm>
        </p:spPr>
        <p:txBody>
          <a:bodyPr>
            <a:normAutofit/>
          </a:bodyPr>
          <a:lstStyle/>
          <a:p>
            <a:pPr>
              <a:spcBef>
                <a:spcPts val="0"/>
              </a:spcBef>
              <a:spcAft>
                <a:spcPts val="1800"/>
              </a:spcAft>
            </a:pPr>
            <a:r>
              <a:rPr lang="en-US" sz="4000" dirty="0">
                <a:solidFill>
                  <a:srgbClr val="FFFFFF"/>
                </a:solidFill>
              </a:rPr>
              <a:t>AHRQ Safety Program for </a:t>
            </a:r>
            <a:r>
              <a:rPr lang="en-US" sz="4000" dirty="0" smtClean="0">
                <a:solidFill>
                  <a:srgbClr val="FFFFFF"/>
                </a:solidFill>
              </a:rPr>
              <a:t>Surgery</a:t>
            </a:r>
          </a:p>
          <a:p>
            <a:pPr>
              <a:spcBef>
                <a:spcPts val="0"/>
              </a:spcBef>
              <a:spcAft>
                <a:spcPts val="1800"/>
              </a:spcAft>
            </a:pPr>
            <a:r>
              <a:rPr lang="en-US" sz="2800" dirty="0" smtClean="0">
                <a:solidFill>
                  <a:srgbClr val="FFFFFF"/>
                </a:solidFill>
              </a:rPr>
              <a:t>Sustainability</a:t>
            </a:r>
            <a:endParaRPr lang="en-US" sz="2800" dirty="0">
              <a:solidFill>
                <a:srgbClr val="FFFFFF"/>
              </a:solidFill>
            </a:endParaRPr>
          </a:p>
        </p:txBody>
      </p:sp>
      <p:sp>
        <p:nvSpPr>
          <p:cNvPr id="3" name="TextBox 2"/>
          <p:cNvSpPr txBox="1"/>
          <p:nvPr/>
        </p:nvSpPr>
        <p:spPr>
          <a:xfrm>
            <a:off x="6629400" y="5504765"/>
            <a:ext cx="1967270" cy="400110"/>
          </a:xfrm>
          <a:prstGeom prst="rect">
            <a:avLst/>
          </a:prstGeom>
          <a:noFill/>
        </p:spPr>
        <p:txBody>
          <a:bodyPr wrap="none" rtlCol="0">
            <a:spAutoFit/>
          </a:bodyPr>
          <a:lstStyle/>
          <a:p>
            <a:pPr algn="r"/>
            <a:r>
              <a:rPr lang="en-US" sz="1000" dirty="0" smtClean="0"/>
              <a:t>AHRQ Pub. No. 16(18)-0004-15-EF</a:t>
            </a:r>
          </a:p>
          <a:p>
            <a:pPr algn="r"/>
            <a:r>
              <a:rPr lang="en-US" sz="1000" dirty="0" smtClean="0"/>
              <a:t>December 2017</a:t>
            </a:r>
            <a:endParaRPr lang="en-US" sz="1000" dirty="0"/>
          </a:p>
        </p:txBody>
      </p:sp>
    </p:spTree>
    <p:extLst>
      <p:ext uri="{BB962C8B-B14F-4D97-AF65-F5344CB8AC3E}">
        <p14:creationId xmlns:p14="http://schemas.microsoft.com/office/powerpoint/2010/main" val="3880837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solidFill>
                  <a:schemeClr val="accent5"/>
                </a:solidFill>
              </a:rPr>
              <a:t>DATA SHARING</a:t>
            </a:r>
            <a:endParaRPr lang="en-US" cap="none" dirty="0">
              <a:solidFill>
                <a:schemeClr val="accent5"/>
              </a:solidFill>
            </a:endParaRPr>
          </a:p>
        </p:txBody>
      </p:sp>
      <p:sp>
        <p:nvSpPr>
          <p:cNvPr id="3" name="Text Placeholder 2"/>
          <p:cNvSpPr>
            <a:spLocks noGrp="1"/>
          </p:cNvSpPr>
          <p:nvPr>
            <p:ph type="body" idx="1"/>
          </p:nvPr>
        </p:nvSpPr>
        <p:spPr/>
        <p:txBody>
          <a:bodyPr>
            <a:normAutofit/>
          </a:bodyPr>
          <a:lstStyle/>
          <a:p>
            <a:r>
              <a:rPr lang="en-US" sz="2400" dirty="0" smtClean="0"/>
              <a:t>Deep-Rooting Your Data</a:t>
            </a:r>
            <a:endParaRPr lang="en-US" sz="2400" dirty="0"/>
          </a:p>
        </p:txBody>
      </p:sp>
    </p:spTree>
    <p:extLst>
      <p:ext uri="{BB962C8B-B14F-4D97-AF65-F5344CB8AC3E}">
        <p14:creationId xmlns:p14="http://schemas.microsoft.com/office/powerpoint/2010/main" val="2893099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 a Data Sharing Plan</a:t>
            </a:r>
            <a:endParaRPr lang="en-US" dirty="0"/>
          </a:p>
        </p:txBody>
      </p:sp>
      <p:sp>
        <p:nvSpPr>
          <p:cNvPr id="4" name="Content Placeholder 3"/>
          <p:cNvSpPr>
            <a:spLocks noGrp="1"/>
          </p:cNvSpPr>
          <p:nvPr>
            <p:ph idx="1"/>
          </p:nvPr>
        </p:nvSpPr>
        <p:spPr>
          <a:xfrm>
            <a:off x="457200" y="1219200"/>
            <a:ext cx="8229600" cy="4734296"/>
          </a:xfrm>
        </p:spPr>
        <p:txBody>
          <a:bodyPr>
            <a:noAutofit/>
          </a:bodyPr>
          <a:lstStyle/>
          <a:p>
            <a:pPr>
              <a:spcBef>
                <a:spcPts val="0"/>
              </a:spcBef>
              <a:spcAft>
                <a:spcPts val="600"/>
              </a:spcAft>
            </a:pPr>
            <a:r>
              <a:rPr lang="en-US" dirty="0" smtClean="0"/>
              <a:t>Assign a role for these tasks</a:t>
            </a:r>
            <a:endParaRPr lang="en-US" dirty="0"/>
          </a:p>
          <a:p>
            <a:pPr lvl="1">
              <a:spcBef>
                <a:spcPts val="0"/>
              </a:spcBef>
              <a:spcAft>
                <a:spcPts val="600"/>
              </a:spcAft>
              <a:buClr>
                <a:schemeClr val="accent5"/>
              </a:buClr>
            </a:pPr>
            <a:r>
              <a:rPr lang="en-US" dirty="0" smtClean="0"/>
              <a:t>Download SSI data</a:t>
            </a:r>
          </a:p>
          <a:p>
            <a:pPr lvl="1">
              <a:spcBef>
                <a:spcPts val="0"/>
              </a:spcBef>
              <a:spcAft>
                <a:spcPts val="600"/>
              </a:spcAft>
              <a:buClr>
                <a:schemeClr val="accent5"/>
              </a:buClr>
            </a:pPr>
            <a:r>
              <a:rPr lang="en-US" dirty="0" smtClean="0"/>
              <a:t>Extract and compile SSI data</a:t>
            </a:r>
          </a:p>
          <a:p>
            <a:pPr lvl="1">
              <a:spcBef>
                <a:spcPts val="0"/>
              </a:spcBef>
              <a:spcAft>
                <a:spcPts val="600"/>
              </a:spcAft>
              <a:buClr>
                <a:schemeClr val="accent5"/>
              </a:buClr>
            </a:pPr>
            <a:r>
              <a:rPr lang="en-US" dirty="0" smtClean="0"/>
              <a:t>Distribute SSI data reports</a:t>
            </a:r>
          </a:p>
          <a:p>
            <a:pPr marL="457200" indent="-457200">
              <a:spcBef>
                <a:spcPts val="0"/>
              </a:spcBef>
              <a:spcAft>
                <a:spcPts val="600"/>
              </a:spcAft>
              <a:buFont typeface="Arial" panose="020B0604020202020204" pitchFamily="34" charset="0"/>
              <a:buChar char="•"/>
            </a:pPr>
            <a:r>
              <a:rPr lang="en-US" dirty="0" smtClean="0"/>
              <a:t>Define </a:t>
            </a:r>
            <a:r>
              <a:rPr lang="en-US" dirty="0"/>
              <a:t>what specialties or surgeons the data includes (e.g., colectomy can cross specialties)</a:t>
            </a:r>
          </a:p>
          <a:p>
            <a:pPr marL="457200" indent="-457200">
              <a:spcBef>
                <a:spcPts val="0"/>
              </a:spcBef>
              <a:spcAft>
                <a:spcPts val="600"/>
              </a:spcAft>
              <a:buFont typeface="Arial" panose="020B0604020202020204" pitchFamily="34" charset="0"/>
              <a:buChar char="•"/>
            </a:pPr>
            <a:r>
              <a:rPr lang="en-US" dirty="0" smtClean="0">
                <a:cs typeface="Calibri"/>
              </a:rPr>
              <a:t>Describe </a:t>
            </a:r>
            <a:r>
              <a:rPr lang="en-US" dirty="0">
                <a:cs typeface="Calibri"/>
              </a:rPr>
              <a:t>data for internal versus external </a:t>
            </a:r>
            <a:r>
              <a:rPr lang="en-US" dirty="0" smtClean="0">
                <a:cs typeface="Calibri"/>
              </a:rPr>
              <a:t>audience</a:t>
            </a:r>
            <a:endParaRPr lang="en-US" sz="3600" dirty="0" smtClean="0"/>
          </a:p>
          <a:p>
            <a:pPr marL="400050" lvl="1" indent="0">
              <a:spcBef>
                <a:spcPts val="0"/>
              </a:spcBef>
              <a:spcAft>
                <a:spcPts val="600"/>
              </a:spcAft>
              <a:buClr>
                <a:schemeClr val="accent5"/>
              </a:buClr>
              <a:buNone/>
            </a:pPr>
            <a:endParaRPr lang="en-US" sz="3200" dirty="0"/>
          </a:p>
          <a:p>
            <a:pPr marL="400050" lvl="1" indent="0">
              <a:spcBef>
                <a:spcPts val="0"/>
              </a:spcBef>
              <a:spcAft>
                <a:spcPts val="600"/>
              </a:spcAft>
              <a:buClr>
                <a:schemeClr val="accent5"/>
              </a:buClr>
              <a:buNone/>
            </a:pPr>
            <a:endParaRPr lang="en-US" sz="3200" dirty="0" smtClean="0"/>
          </a:p>
          <a:p>
            <a:pPr marL="400050" lvl="1" indent="0">
              <a:spcBef>
                <a:spcPts val="0"/>
              </a:spcBef>
              <a:spcAft>
                <a:spcPts val="600"/>
              </a:spcAft>
              <a:buClr>
                <a:schemeClr val="accent5"/>
              </a:buClr>
              <a:buNone/>
            </a:pPr>
            <a:endParaRPr lang="en-US" sz="3200" dirty="0" smtClean="0"/>
          </a:p>
          <a:p>
            <a:pPr marL="400050" lvl="1" indent="0">
              <a:spcBef>
                <a:spcPts val="0"/>
              </a:spcBef>
              <a:spcAft>
                <a:spcPts val="600"/>
              </a:spcAft>
              <a:buClr>
                <a:schemeClr val="accent5"/>
              </a:buClr>
              <a:buNone/>
            </a:pPr>
            <a:endParaRPr lang="en-US" sz="3200" dirty="0" smtClean="0"/>
          </a:p>
        </p:txBody>
      </p:sp>
      <p:sp>
        <p:nvSpPr>
          <p:cNvPr id="5" name="Slide Number Placeholder 3"/>
          <p:cNvSpPr>
            <a:spLocks noGrp="1"/>
          </p:cNvSpPr>
          <p:nvPr>
            <p:ph type="sldNum" sz="quarter" idx="4"/>
          </p:nvPr>
        </p:nvSpPr>
        <p:spPr>
          <a:xfrm>
            <a:off x="6629400" y="6492875"/>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 Deep-Root Your Data     </a:t>
            </a:r>
            <a:fld id="{21F65901-4BE5-B64D-B5CB-1C7A4FCB2C1B}" type="slidenum">
              <a:rPr lang="en-US" smtClean="0"/>
              <a:pPr/>
              <a:t>11</a:t>
            </a:fld>
            <a:endParaRPr lang="en-US" dirty="0"/>
          </a:p>
        </p:txBody>
      </p:sp>
    </p:spTree>
    <p:extLst>
      <p:ext uri="{BB962C8B-B14F-4D97-AF65-F5344CB8AC3E}">
        <p14:creationId xmlns:p14="http://schemas.microsoft.com/office/powerpoint/2010/main" val="1774392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Orient the Audience</a:t>
            </a:r>
            <a:endParaRPr lang="en-US" sz="3200" dirty="0"/>
          </a:p>
        </p:txBody>
      </p:sp>
      <p:sp>
        <p:nvSpPr>
          <p:cNvPr id="4" name="Content Placeholder 3"/>
          <p:cNvSpPr>
            <a:spLocks noGrp="1"/>
          </p:cNvSpPr>
          <p:nvPr>
            <p:ph idx="1"/>
          </p:nvPr>
        </p:nvSpPr>
        <p:spPr>
          <a:xfrm>
            <a:off x="457200" y="1295400"/>
            <a:ext cx="8229600" cy="4734296"/>
          </a:xfrm>
        </p:spPr>
        <p:txBody>
          <a:bodyPr>
            <a:noAutofit/>
          </a:bodyPr>
          <a:lstStyle/>
          <a:p>
            <a:pPr>
              <a:spcBef>
                <a:spcPts val="0"/>
              </a:spcBef>
              <a:spcAft>
                <a:spcPts val="1200"/>
              </a:spcAft>
            </a:pPr>
            <a:r>
              <a:rPr lang="en-US" dirty="0">
                <a:solidFill>
                  <a:srgbClr val="000000"/>
                </a:solidFill>
                <a:latin typeface="Calibri"/>
                <a:cs typeface="Calibri"/>
              </a:rPr>
              <a:t>Tailor your data presentation to your </a:t>
            </a:r>
            <a:r>
              <a:rPr lang="en-US" dirty="0" smtClean="0">
                <a:solidFill>
                  <a:srgbClr val="000000"/>
                </a:solidFill>
                <a:latin typeface="Calibri"/>
                <a:cs typeface="Calibri"/>
              </a:rPr>
              <a:t>audience</a:t>
            </a:r>
            <a:endParaRPr lang="en-US" dirty="0">
              <a:solidFill>
                <a:srgbClr val="000000"/>
              </a:solidFill>
              <a:latin typeface="Calibri"/>
              <a:cs typeface="Calibri"/>
            </a:endParaRPr>
          </a:p>
          <a:p>
            <a:pPr>
              <a:spcBef>
                <a:spcPts val="0"/>
              </a:spcBef>
              <a:spcAft>
                <a:spcPts val="1200"/>
              </a:spcAft>
            </a:pPr>
            <a:r>
              <a:rPr lang="en-US" dirty="0" smtClean="0">
                <a:latin typeface="Calibri"/>
                <a:cs typeface="Calibri"/>
              </a:rPr>
              <a:t>Explain data in ways that make sense for your audience</a:t>
            </a:r>
          </a:p>
          <a:p>
            <a:pPr>
              <a:spcBef>
                <a:spcPts val="0"/>
              </a:spcBef>
              <a:spcAft>
                <a:spcPts val="1200"/>
              </a:spcAft>
            </a:pPr>
            <a:r>
              <a:rPr lang="en-US" dirty="0" smtClean="0">
                <a:latin typeface="Calibri"/>
                <a:cs typeface="Calibri"/>
              </a:rPr>
              <a:t>Ask questions about your audience</a:t>
            </a:r>
          </a:p>
          <a:p>
            <a:pPr lvl="1">
              <a:spcBef>
                <a:spcPts val="0"/>
              </a:spcBef>
              <a:spcAft>
                <a:spcPts val="1200"/>
              </a:spcAft>
            </a:pPr>
            <a:r>
              <a:rPr lang="en-US" dirty="0" smtClean="0">
                <a:latin typeface="Calibri"/>
                <a:cs typeface="Calibri"/>
              </a:rPr>
              <a:t>What do I want them to focus on?</a:t>
            </a:r>
            <a:endParaRPr lang="en-US" dirty="0">
              <a:latin typeface="Calibri"/>
              <a:cs typeface="Calibri"/>
            </a:endParaRPr>
          </a:p>
          <a:p>
            <a:pPr lvl="1">
              <a:spcBef>
                <a:spcPts val="0"/>
              </a:spcBef>
              <a:spcAft>
                <a:spcPts val="1200"/>
              </a:spcAft>
            </a:pPr>
            <a:r>
              <a:rPr lang="en-US" dirty="0" smtClean="0">
                <a:latin typeface="Calibri"/>
                <a:cs typeface="Calibri"/>
              </a:rPr>
              <a:t>How do I gauge the needs of my audience?</a:t>
            </a:r>
          </a:p>
          <a:p>
            <a:pPr>
              <a:spcBef>
                <a:spcPts val="0"/>
              </a:spcBef>
              <a:spcAft>
                <a:spcPts val="1200"/>
              </a:spcAft>
            </a:pPr>
            <a:r>
              <a:rPr lang="en-US" dirty="0"/>
              <a:t>Decide on detailed data versus summary </a:t>
            </a:r>
            <a:r>
              <a:rPr lang="en-US" dirty="0" smtClean="0"/>
              <a:t>data</a:t>
            </a:r>
            <a:endParaRPr lang="en-US" dirty="0"/>
          </a:p>
        </p:txBody>
      </p:sp>
      <p:sp>
        <p:nvSpPr>
          <p:cNvPr id="5" name="Slide Number Placeholder 3"/>
          <p:cNvSpPr>
            <a:spLocks noGrp="1"/>
          </p:cNvSpPr>
          <p:nvPr>
            <p:ph type="sldNum" sz="quarter" idx="4"/>
          </p:nvPr>
        </p:nvSpPr>
        <p:spPr>
          <a:xfrm>
            <a:off x="6629400" y="6492875"/>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 Deep-Root Your Data     </a:t>
            </a:r>
            <a:fld id="{21F65901-4BE5-B64D-B5CB-1C7A4FCB2C1B}" type="slidenum">
              <a:rPr lang="en-US" smtClean="0"/>
              <a:pPr/>
              <a:t>12</a:t>
            </a:fld>
            <a:endParaRPr lang="en-US" dirty="0"/>
          </a:p>
        </p:txBody>
      </p:sp>
    </p:spTree>
    <p:extLst>
      <p:ext uri="{BB962C8B-B14F-4D97-AF65-F5344CB8AC3E}">
        <p14:creationId xmlns:p14="http://schemas.microsoft.com/office/powerpoint/2010/main" val="2957766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Leverage Your Data</a:t>
            </a:r>
            <a:endParaRPr lang="en-US" sz="3200" dirty="0"/>
          </a:p>
        </p:txBody>
      </p:sp>
      <p:sp>
        <p:nvSpPr>
          <p:cNvPr id="4" name="Content Placeholder 3"/>
          <p:cNvSpPr>
            <a:spLocks noGrp="1"/>
          </p:cNvSpPr>
          <p:nvPr>
            <p:ph idx="1"/>
          </p:nvPr>
        </p:nvSpPr>
        <p:spPr/>
        <p:txBody>
          <a:bodyPr/>
          <a:lstStyle/>
          <a:p>
            <a:pPr>
              <a:spcBef>
                <a:spcPts val="0"/>
              </a:spcBef>
              <a:spcAft>
                <a:spcPts val="1200"/>
              </a:spcAft>
            </a:pPr>
            <a:r>
              <a:rPr lang="en-US" dirty="0" smtClean="0"/>
              <a:t>Package your data reports</a:t>
            </a:r>
            <a:r>
              <a:rPr lang="en-US" dirty="0"/>
              <a:t> </a:t>
            </a:r>
            <a:r>
              <a:rPr lang="en-US" dirty="0" smtClean="0"/>
              <a:t>for each audience</a:t>
            </a:r>
          </a:p>
          <a:p>
            <a:pPr>
              <a:spcBef>
                <a:spcPts val="0"/>
              </a:spcBef>
              <a:spcAft>
                <a:spcPts val="1200"/>
              </a:spcAft>
            </a:pPr>
            <a:r>
              <a:rPr lang="en-US" dirty="0" smtClean="0"/>
              <a:t>Plan how to share data reports</a:t>
            </a:r>
          </a:p>
          <a:p>
            <a:pPr>
              <a:spcBef>
                <a:spcPts val="0"/>
              </a:spcBef>
              <a:spcAft>
                <a:spcPts val="1200"/>
              </a:spcAft>
            </a:pPr>
            <a:r>
              <a:rPr lang="en-US" dirty="0"/>
              <a:t>L</a:t>
            </a:r>
            <a:r>
              <a:rPr lang="en-US" dirty="0" smtClean="0"/>
              <a:t>everage data to support your project goals</a:t>
            </a:r>
          </a:p>
          <a:p>
            <a:pPr lvl="1">
              <a:spcBef>
                <a:spcPts val="0"/>
              </a:spcBef>
              <a:spcAft>
                <a:spcPts val="1200"/>
              </a:spcAft>
            </a:pPr>
            <a:r>
              <a:rPr lang="en-US" dirty="0" smtClean="0"/>
              <a:t>Resources (time and money)</a:t>
            </a:r>
          </a:p>
          <a:p>
            <a:pPr lvl="1">
              <a:spcBef>
                <a:spcPts val="0"/>
              </a:spcBef>
              <a:spcAft>
                <a:spcPts val="1200"/>
              </a:spcAft>
            </a:pPr>
            <a:r>
              <a:rPr lang="en-US" dirty="0" smtClean="0"/>
              <a:t>Process improvement (procedural protocols)</a:t>
            </a:r>
          </a:p>
          <a:p>
            <a:pPr lvl="1">
              <a:spcBef>
                <a:spcPts val="0"/>
              </a:spcBef>
              <a:spcAft>
                <a:spcPts val="1200"/>
              </a:spcAft>
            </a:pPr>
            <a:r>
              <a:rPr lang="en-US" dirty="0" smtClean="0"/>
              <a:t>Outcome improvement (reduce SSIs)</a:t>
            </a:r>
          </a:p>
          <a:p>
            <a:pPr>
              <a:spcBef>
                <a:spcPts val="0"/>
              </a:spcBef>
              <a:spcAft>
                <a:spcPts val="1200"/>
              </a:spcAft>
            </a:pPr>
            <a:r>
              <a:rPr lang="en-US" dirty="0"/>
              <a:t>Create a business case with your </a:t>
            </a:r>
            <a:r>
              <a:rPr lang="en-US" dirty="0" smtClean="0"/>
              <a:t>data</a:t>
            </a:r>
          </a:p>
          <a:p>
            <a:pPr>
              <a:spcBef>
                <a:spcPts val="0"/>
              </a:spcBef>
              <a:spcAft>
                <a:spcPts val="1200"/>
              </a:spcAft>
            </a:pPr>
            <a:endParaRPr lang="en-US" dirty="0" smtClean="0"/>
          </a:p>
        </p:txBody>
      </p:sp>
      <p:sp>
        <p:nvSpPr>
          <p:cNvPr id="5" name="Slide Number Placeholder 3"/>
          <p:cNvSpPr>
            <a:spLocks noGrp="1"/>
          </p:cNvSpPr>
          <p:nvPr>
            <p:ph type="sldNum" sz="quarter" idx="4"/>
          </p:nvPr>
        </p:nvSpPr>
        <p:spPr>
          <a:xfrm>
            <a:off x="6629400" y="6492875"/>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 Deep-Root Your Data     </a:t>
            </a:r>
            <a:fld id="{21F65901-4BE5-B64D-B5CB-1C7A4FCB2C1B}" type="slidenum">
              <a:rPr lang="en-US" smtClean="0"/>
              <a:pPr/>
              <a:t>13</a:t>
            </a:fld>
            <a:endParaRPr lang="en-US" dirty="0"/>
          </a:p>
        </p:txBody>
      </p:sp>
    </p:spTree>
    <p:extLst>
      <p:ext uri="{BB962C8B-B14F-4D97-AF65-F5344CB8AC3E}">
        <p14:creationId xmlns:p14="http://schemas.microsoft.com/office/powerpoint/2010/main" val="2519067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Barriers to Deep-Rooting Your Data</a:t>
            </a:r>
            <a:endParaRPr lang="en-US" sz="3200" dirty="0"/>
          </a:p>
        </p:txBody>
      </p:sp>
      <p:sp>
        <p:nvSpPr>
          <p:cNvPr id="4" name="Content Placeholder 3"/>
          <p:cNvSpPr>
            <a:spLocks noGrp="1"/>
          </p:cNvSpPr>
          <p:nvPr>
            <p:ph idx="1"/>
          </p:nvPr>
        </p:nvSpPr>
        <p:spPr/>
        <p:txBody>
          <a:bodyPr/>
          <a:lstStyle/>
          <a:p>
            <a:r>
              <a:rPr lang="en-US" dirty="0" smtClean="0"/>
              <a:t>Staff turnover</a:t>
            </a:r>
          </a:p>
          <a:p>
            <a:r>
              <a:rPr lang="en-US" dirty="0" smtClean="0"/>
              <a:t>Throughput as a distraction</a:t>
            </a:r>
          </a:p>
          <a:p>
            <a:pPr lvl="1">
              <a:buClr>
                <a:schemeClr val="accent5"/>
              </a:buClr>
            </a:pPr>
            <a:r>
              <a:rPr lang="en-US" dirty="0" smtClean="0"/>
              <a:t>Operating room delays</a:t>
            </a:r>
          </a:p>
          <a:p>
            <a:r>
              <a:rPr lang="en-US" dirty="0" smtClean="0"/>
              <a:t>Competing priorities</a:t>
            </a:r>
          </a:p>
          <a:p>
            <a:r>
              <a:rPr lang="en-US" dirty="0" smtClean="0"/>
              <a:t>Perception/acceptance of the data</a:t>
            </a:r>
          </a:p>
          <a:p>
            <a:pPr lvl="1">
              <a:buClr>
                <a:schemeClr val="accent5"/>
              </a:buClr>
            </a:pPr>
            <a:r>
              <a:rPr lang="en-US" dirty="0" smtClean="0"/>
              <a:t>SSI cases aggregated</a:t>
            </a:r>
          </a:p>
          <a:p>
            <a:pPr marL="0" indent="0">
              <a:buNone/>
            </a:pPr>
            <a:endParaRPr lang="en-US" dirty="0"/>
          </a:p>
        </p:txBody>
      </p:sp>
      <p:sp>
        <p:nvSpPr>
          <p:cNvPr id="5" name="Slide Number Placeholder 3"/>
          <p:cNvSpPr>
            <a:spLocks noGrp="1"/>
          </p:cNvSpPr>
          <p:nvPr>
            <p:ph type="sldNum" sz="quarter" idx="4"/>
          </p:nvPr>
        </p:nvSpPr>
        <p:spPr>
          <a:xfrm>
            <a:off x="6629400" y="6492875"/>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 Deep-Root Your Data     </a:t>
            </a:r>
            <a:fld id="{21F65901-4BE5-B64D-B5CB-1C7A4FCB2C1B}" type="slidenum">
              <a:rPr lang="en-US" smtClean="0"/>
              <a:pPr/>
              <a:t>14</a:t>
            </a:fld>
            <a:endParaRPr lang="en-US" dirty="0"/>
          </a:p>
        </p:txBody>
      </p:sp>
    </p:spTree>
    <p:extLst>
      <p:ext uri="{BB962C8B-B14F-4D97-AF65-F5344CB8AC3E}">
        <p14:creationId xmlns:p14="http://schemas.microsoft.com/office/powerpoint/2010/main" val="2819060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Action Items</a:t>
            </a:r>
            <a:endParaRPr lang="en-US" sz="3600" dirty="0"/>
          </a:p>
        </p:txBody>
      </p:sp>
      <p:sp>
        <p:nvSpPr>
          <p:cNvPr id="4" name="Content Placeholder 3"/>
          <p:cNvSpPr>
            <a:spLocks noGrp="1"/>
          </p:cNvSpPr>
          <p:nvPr>
            <p:ph idx="1"/>
          </p:nvPr>
        </p:nvSpPr>
        <p:spPr/>
        <p:txBody>
          <a:bodyPr>
            <a:normAutofit/>
          </a:bodyPr>
          <a:lstStyle/>
          <a:p>
            <a:pPr marL="0" indent="0">
              <a:spcBef>
                <a:spcPts val="0"/>
              </a:spcBef>
              <a:spcAft>
                <a:spcPts val="1200"/>
              </a:spcAft>
              <a:buNone/>
            </a:pPr>
            <a:r>
              <a:rPr lang="en-US" dirty="0" smtClean="0">
                <a:solidFill>
                  <a:srgbClr val="000000"/>
                </a:solidFill>
              </a:rPr>
              <a:t>Develop sustainable plan to deep-root your data </a:t>
            </a:r>
          </a:p>
          <a:p>
            <a:pPr>
              <a:spcBef>
                <a:spcPts val="0"/>
              </a:spcBef>
              <a:spcAft>
                <a:spcPts val="1200"/>
              </a:spcAft>
            </a:pPr>
            <a:r>
              <a:rPr lang="en-US" sz="2800" dirty="0" smtClean="0"/>
              <a:t>Define roles</a:t>
            </a:r>
          </a:p>
          <a:p>
            <a:pPr>
              <a:spcBef>
                <a:spcPts val="0"/>
              </a:spcBef>
              <a:spcAft>
                <a:spcPts val="1200"/>
              </a:spcAft>
            </a:pPr>
            <a:r>
              <a:rPr lang="en-US" sz="2800" dirty="0" smtClean="0"/>
              <a:t>Confirm SSI data source</a:t>
            </a:r>
          </a:p>
          <a:p>
            <a:pPr>
              <a:spcBef>
                <a:spcPts val="0"/>
              </a:spcBef>
              <a:spcAft>
                <a:spcPts val="1200"/>
              </a:spcAft>
            </a:pPr>
            <a:r>
              <a:rPr lang="en-US" sz="2800" dirty="0" smtClean="0"/>
              <a:t>Define report type</a:t>
            </a:r>
          </a:p>
          <a:p>
            <a:pPr>
              <a:spcBef>
                <a:spcPts val="0"/>
              </a:spcBef>
              <a:spcAft>
                <a:spcPts val="1200"/>
              </a:spcAft>
            </a:pPr>
            <a:r>
              <a:rPr lang="en-US" sz="2800" dirty="0" smtClean="0"/>
              <a:t>Develop a data sharing plan</a:t>
            </a:r>
          </a:p>
          <a:p>
            <a:pPr>
              <a:spcBef>
                <a:spcPts val="0"/>
              </a:spcBef>
              <a:spcAft>
                <a:spcPts val="1200"/>
              </a:spcAft>
            </a:pPr>
            <a:r>
              <a:rPr lang="en-US" sz="2800" dirty="0" smtClean="0"/>
              <a:t>Create a data sharing feedback mechanism</a:t>
            </a:r>
          </a:p>
        </p:txBody>
      </p:sp>
      <p:sp>
        <p:nvSpPr>
          <p:cNvPr id="5" name="Slide Number Placeholder 3"/>
          <p:cNvSpPr>
            <a:spLocks noGrp="1"/>
          </p:cNvSpPr>
          <p:nvPr>
            <p:ph type="sldNum" sz="quarter" idx="4"/>
          </p:nvPr>
        </p:nvSpPr>
        <p:spPr>
          <a:xfrm>
            <a:off x="6629400" y="6492875"/>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 Deep-Root Your Data     </a:t>
            </a:r>
            <a:fld id="{21F65901-4BE5-B64D-B5CB-1C7A4FCB2C1B}" type="slidenum">
              <a:rPr lang="en-US" smtClean="0"/>
              <a:pPr/>
              <a:t>15</a:t>
            </a:fld>
            <a:endParaRPr lang="en-US" dirty="0"/>
          </a:p>
        </p:txBody>
      </p:sp>
    </p:spTree>
    <p:extLst>
      <p:ext uri="{BB962C8B-B14F-4D97-AF65-F5344CB8AC3E}">
        <p14:creationId xmlns:p14="http://schemas.microsoft.com/office/powerpoint/2010/main" val="1243957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Objectives</a:t>
            </a:r>
            <a:endParaRPr lang="en-US" dirty="0"/>
          </a:p>
        </p:txBody>
      </p:sp>
      <p:sp>
        <p:nvSpPr>
          <p:cNvPr id="4" name="Content Placeholder 3"/>
          <p:cNvSpPr>
            <a:spLocks noGrp="1"/>
          </p:cNvSpPr>
          <p:nvPr>
            <p:ph idx="1"/>
          </p:nvPr>
        </p:nvSpPr>
        <p:spPr/>
        <p:txBody>
          <a:bodyPr>
            <a:noAutofit/>
          </a:bodyPr>
          <a:lstStyle/>
          <a:p>
            <a:pPr marL="0" indent="0">
              <a:spcBef>
                <a:spcPts val="0"/>
              </a:spcBef>
              <a:spcAft>
                <a:spcPts val="900"/>
              </a:spcAft>
              <a:buNone/>
            </a:pPr>
            <a:r>
              <a:rPr lang="en-US" sz="2800" dirty="0"/>
              <a:t>After this session, you will be able </a:t>
            </a:r>
            <a:r>
              <a:rPr lang="en-US" sz="2800" dirty="0" smtClean="0"/>
              <a:t>to</a:t>
            </a:r>
            <a:r>
              <a:rPr lang="en-US" sz="2800" dirty="0"/>
              <a:t>–</a:t>
            </a:r>
            <a:endParaRPr lang="en-US" sz="2800" dirty="0" smtClean="0"/>
          </a:p>
          <a:p>
            <a:pPr>
              <a:spcBef>
                <a:spcPts val="0"/>
              </a:spcBef>
              <a:spcAft>
                <a:spcPts val="900"/>
              </a:spcAft>
            </a:pPr>
            <a:r>
              <a:rPr lang="en-US" sz="2800" dirty="0" smtClean="0"/>
              <a:t>Identify surgical site infection (SSI) data </a:t>
            </a:r>
            <a:r>
              <a:rPr lang="en-US" sz="2800" dirty="0"/>
              <a:t>s</a:t>
            </a:r>
            <a:r>
              <a:rPr lang="en-US" sz="2800" dirty="0" smtClean="0"/>
              <a:t>ources </a:t>
            </a:r>
          </a:p>
          <a:p>
            <a:pPr>
              <a:spcBef>
                <a:spcPts val="0"/>
              </a:spcBef>
              <a:spcAft>
                <a:spcPts val="900"/>
              </a:spcAft>
            </a:pPr>
            <a:r>
              <a:rPr lang="en-US" sz="2800" dirty="0" smtClean="0"/>
              <a:t>Define your audience and how to share your SSI data</a:t>
            </a:r>
          </a:p>
          <a:p>
            <a:pPr lvl="1">
              <a:spcBef>
                <a:spcPts val="0"/>
              </a:spcBef>
              <a:spcAft>
                <a:spcPts val="900"/>
              </a:spcAft>
              <a:buClr>
                <a:schemeClr val="accent5"/>
              </a:buClr>
            </a:pPr>
            <a:r>
              <a:rPr lang="en-US" sz="2400" dirty="0"/>
              <a:t>C</a:t>
            </a:r>
            <a:r>
              <a:rPr lang="en-US" sz="2400" dirty="0" smtClean="0"/>
              <a:t>ommunicate team progress and achievements </a:t>
            </a:r>
          </a:p>
          <a:p>
            <a:pPr lvl="1">
              <a:spcBef>
                <a:spcPts val="0"/>
              </a:spcBef>
              <a:spcAft>
                <a:spcPts val="900"/>
              </a:spcAft>
              <a:buClr>
                <a:schemeClr val="accent5"/>
              </a:buClr>
            </a:pPr>
            <a:r>
              <a:rPr lang="en-US" sz="2400" dirty="0"/>
              <a:t>O</a:t>
            </a:r>
            <a:r>
              <a:rPr lang="en-US" sz="2400" dirty="0" smtClean="0"/>
              <a:t>btain the needed resources for your project</a:t>
            </a:r>
          </a:p>
          <a:p>
            <a:pPr>
              <a:spcBef>
                <a:spcPts val="0"/>
              </a:spcBef>
              <a:spcAft>
                <a:spcPts val="900"/>
              </a:spcAft>
            </a:pPr>
            <a:r>
              <a:rPr lang="en-US" sz="2800" dirty="0" smtClean="0"/>
              <a:t>List barriers to incorporating SSI data into your quality improvement efforts</a:t>
            </a:r>
          </a:p>
          <a:p>
            <a:pPr>
              <a:spcBef>
                <a:spcPts val="0"/>
              </a:spcBef>
              <a:spcAft>
                <a:spcPts val="900"/>
              </a:spcAft>
            </a:pPr>
            <a:r>
              <a:rPr lang="en-US" sz="2800" dirty="0"/>
              <a:t>D</a:t>
            </a:r>
            <a:r>
              <a:rPr lang="en-US" sz="2800" dirty="0" smtClean="0"/>
              <a:t>evelop an action plan to sustain SSI data usage</a:t>
            </a:r>
          </a:p>
        </p:txBody>
      </p:sp>
      <p:sp>
        <p:nvSpPr>
          <p:cNvPr id="5" name="Slide Number Placeholder 3"/>
          <p:cNvSpPr>
            <a:spLocks noGrp="1"/>
          </p:cNvSpPr>
          <p:nvPr>
            <p:ph type="sldNum" sz="quarter" idx="4"/>
          </p:nvPr>
        </p:nvSpPr>
        <p:spPr>
          <a:xfrm>
            <a:off x="6629400" y="6492875"/>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 Deep-Root Your Data     </a:t>
            </a:r>
            <a:fld id="{21F65901-4BE5-B64D-B5CB-1C7A4FCB2C1B}" type="slidenum">
              <a:rPr lang="en-US" smtClean="0"/>
              <a:pPr/>
              <a:t>2</a:t>
            </a:fld>
            <a:endParaRPr lang="en-US" dirty="0"/>
          </a:p>
        </p:txBody>
      </p:sp>
    </p:spTree>
    <p:extLst>
      <p:ext uri="{BB962C8B-B14F-4D97-AF65-F5344CB8AC3E}">
        <p14:creationId xmlns:p14="http://schemas.microsoft.com/office/powerpoint/2010/main" val="410753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SSI Data Sources</a:t>
            </a:r>
            <a:endParaRPr lang="en-US" dirty="0"/>
          </a:p>
        </p:txBody>
      </p:sp>
      <p:sp>
        <p:nvSpPr>
          <p:cNvPr id="4" name="Content Placeholder 3"/>
          <p:cNvSpPr>
            <a:spLocks noGrp="1"/>
          </p:cNvSpPr>
          <p:nvPr>
            <p:ph idx="1"/>
          </p:nvPr>
        </p:nvSpPr>
        <p:spPr/>
        <p:txBody>
          <a:bodyPr>
            <a:noAutofit/>
          </a:bodyPr>
          <a:lstStyle/>
          <a:p>
            <a:pPr>
              <a:spcBef>
                <a:spcPts val="0"/>
              </a:spcBef>
              <a:spcAft>
                <a:spcPts val="1200"/>
              </a:spcAft>
            </a:pPr>
            <a:r>
              <a:rPr lang="en-US" sz="2800" dirty="0" smtClean="0"/>
              <a:t>Identify where your data are stored</a:t>
            </a:r>
          </a:p>
          <a:p>
            <a:pPr lvl="1">
              <a:spcBef>
                <a:spcPts val="0"/>
              </a:spcBef>
              <a:spcAft>
                <a:spcPts val="1200"/>
              </a:spcAft>
              <a:buClr>
                <a:schemeClr val="accent5"/>
              </a:buClr>
            </a:pPr>
            <a:r>
              <a:rPr lang="en-US" sz="2400" dirty="0"/>
              <a:t>Centers for Disease Control and Prevention National Healthcare Safety Network </a:t>
            </a:r>
            <a:endParaRPr lang="en-US" sz="2400" dirty="0" smtClean="0"/>
          </a:p>
          <a:p>
            <a:pPr lvl="1">
              <a:spcBef>
                <a:spcPts val="0"/>
              </a:spcBef>
              <a:spcAft>
                <a:spcPts val="1200"/>
              </a:spcAft>
              <a:buClr>
                <a:schemeClr val="accent5"/>
              </a:buClr>
            </a:pPr>
            <a:r>
              <a:rPr lang="en-US" sz="2400" dirty="0" smtClean="0"/>
              <a:t>American </a:t>
            </a:r>
            <a:r>
              <a:rPr lang="en-US" sz="2400" dirty="0"/>
              <a:t>College of Surgeons National </a:t>
            </a:r>
            <a:r>
              <a:rPr lang="en-US" sz="2400" dirty="0" smtClean="0"/>
              <a:t>Surgical </a:t>
            </a:r>
            <a:r>
              <a:rPr lang="en-US" sz="2400" dirty="0"/>
              <a:t>Quality Improvement </a:t>
            </a:r>
            <a:r>
              <a:rPr lang="en-US" sz="2400" dirty="0" smtClean="0"/>
              <a:t>Program</a:t>
            </a:r>
          </a:p>
          <a:p>
            <a:pPr>
              <a:spcBef>
                <a:spcPts val="0"/>
              </a:spcBef>
              <a:spcAft>
                <a:spcPts val="1200"/>
              </a:spcAft>
            </a:pPr>
            <a:r>
              <a:rPr lang="en-US" sz="2800" dirty="0" smtClean="0"/>
              <a:t>Download your SSI data and summary reports</a:t>
            </a:r>
          </a:p>
          <a:p>
            <a:pPr lvl="0">
              <a:spcBef>
                <a:spcPts val="0"/>
              </a:spcBef>
              <a:spcAft>
                <a:spcPts val="1200"/>
              </a:spcAft>
            </a:pPr>
            <a:r>
              <a:rPr lang="en-US" sz="2800" dirty="0">
                <a:solidFill>
                  <a:prstClr val="black"/>
                </a:solidFill>
              </a:rPr>
              <a:t>D</a:t>
            </a:r>
            <a:r>
              <a:rPr lang="en-US" sz="2800" dirty="0" smtClean="0">
                <a:solidFill>
                  <a:prstClr val="black"/>
                </a:solidFill>
              </a:rPr>
              <a:t>evelop a plan for sustainability</a:t>
            </a:r>
            <a:endParaRPr lang="en-US" sz="2400" dirty="0"/>
          </a:p>
          <a:p>
            <a:pPr marL="400050" lvl="1" indent="0">
              <a:spcBef>
                <a:spcPts val="0"/>
              </a:spcBef>
              <a:spcAft>
                <a:spcPts val="1200"/>
              </a:spcAft>
              <a:buClr>
                <a:schemeClr val="accent5"/>
              </a:buClr>
              <a:buNone/>
            </a:pPr>
            <a:endParaRPr lang="en-US" sz="2400" dirty="0" smtClean="0"/>
          </a:p>
          <a:p>
            <a:pPr marL="400050" lvl="1" indent="0">
              <a:spcBef>
                <a:spcPts val="0"/>
              </a:spcBef>
              <a:spcAft>
                <a:spcPts val="1200"/>
              </a:spcAft>
              <a:buClr>
                <a:schemeClr val="accent5"/>
              </a:buClr>
              <a:buNone/>
            </a:pPr>
            <a:endParaRPr lang="en-US" sz="2400" dirty="0"/>
          </a:p>
        </p:txBody>
      </p:sp>
      <p:sp>
        <p:nvSpPr>
          <p:cNvPr id="11" name="Slide Number Placeholder 10"/>
          <p:cNvSpPr>
            <a:spLocks noGrp="1"/>
          </p:cNvSpPr>
          <p:nvPr>
            <p:ph type="sldNum" sz="quarter" idx="4"/>
          </p:nvPr>
        </p:nvSpPr>
        <p:spPr>
          <a:xfrm>
            <a:off x="457200" y="6335651"/>
            <a:ext cx="2133600" cy="365125"/>
          </a:xfrm>
          <a:prstGeom prst="rect">
            <a:avLst/>
          </a:prstGeom>
        </p:spPr>
        <p:txBody>
          <a:bodyPr/>
          <a:lstStyle/>
          <a:p>
            <a:fld id="{8EF409E7-657B-C641-B18B-DE036CCA4C92}" type="slidenum">
              <a:rPr lang="en-US" smtClean="0"/>
              <a:t>3</a:t>
            </a:fld>
            <a:endParaRPr lang="en-US"/>
          </a:p>
        </p:txBody>
      </p:sp>
      <p:sp>
        <p:nvSpPr>
          <p:cNvPr id="5" name="Slide Number Placeholder 3"/>
          <p:cNvSpPr txBox="1">
            <a:spLocks/>
          </p:cNvSpPr>
          <p:nvPr/>
        </p:nvSpPr>
        <p:spPr>
          <a:xfrm>
            <a:off x="6629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 Deep-Root Your Data     </a:t>
            </a:r>
            <a:fld id="{21F65901-4BE5-B64D-B5CB-1C7A4FCB2C1B}" type="slidenum">
              <a:rPr lang="en-US" smtClean="0"/>
              <a:pPr/>
              <a:t>3</a:t>
            </a:fld>
            <a:endParaRPr lang="en-US" dirty="0"/>
          </a:p>
        </p:txBody>
      </p:sp>
    </p:spTree>
    <p:extLst>
      <p:ext uri="{BB962C8B-B14F-4D97-AF65-F5344CB8AC3E}">
        <p14:creationId xmlns:p14="http://schemas.microsoft.com/office/powerpoint/2010/main" val="1199667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smtClean="0"/>
              <a:t>Process Versus Outcome Data</a:t>
            </a:r>
            <a:endParaRPr lang="en-US" sz="3200" dirty="0"/>
          </a:p>
        </p:txBody>
      </p:sp>
      <p:sp>
        <p:nvSpPr>
          <p:cNvPr id="4" name="Content Placeholder 3"/>
          <p:cNvSpPr>
            <a:spLocks noGrp="1"/>
          </p:cNvSpPr>
          <p:nvPr>
            <p:ph idx="1"/>
          </p:nvPr>
        </p:nvSpPr>
        <p:spPr>
          <a:ln>
            <a:noFill/>
          </a:ln>
        </p:spPr>
        <p:txBody>
          <a:bodyPr>
            <a:noAutofit/>
          </a:bodyPr>
          <a:lstStyle/>
          <a:p>
            <a:pPr>
              <a:spcBef>
                <a:spcPts val="0"/>
              </a:spcBef>
              <a:spcAft>
                <a:spcPts val="1200"/>
              </a:spcAft>
            </a:pPr>
            <a:r>
              <a:rPr lang="en-US" dirty="0" smtClean="0"/>
              <a:t>Processes lead to outcomes</a:t>
            </a:r>
          </a:p>
          <a:p>
            <a:pPr>
              <a:spcBef>
                <a:spcPts val="0"/>
              </a:spcBef>
              <a:spcAft>
                <a:spcPts val="1200"/>
              </a:spcAft>
            </a:pPr>
            <a:endParaRPr lang="en-US" dirty="0"/>
          </a:p>
          <a:p>
            <a:pPr marL="0" indent="0">
              <a:spcBef>
                <a:spcPts val="0"/>
              </a:spcBef>
              <a:spcAft>
                <a:spcPts val="1200"/>
              </a:spcAft>
              <a:buNone/>
            </a:pPr>
            <a:r>
              <a:rPr lang="en-US" dirty="0" smtClean="0"/>
              <a:t>	</a:t>
            </a:r>
          </a:p>
          <a:p>
            <a:pPr>
              <a:spcBef>
                <a:spcPts val="0"/>
              </a:spcBef>
              <a:spcAft>
                <a:spcPts val="1200"/>
              </a:spcAft>
            </a:pPr>
            <a:r>
              <a:rPr lang="en-US" dirty="0" smtClean="0"/>
              <a:t>Prioritize your data focus areas</a:t>
            </a:r>
            <a:endParaRPr lang="en-US" dirty="0"/>
          </a:p>
          <a:p>
            <a:pPr lvl="1">
              <a:spcBef>
                <a:spcPts val="0"/>
              </a:spcBef>
              <a:spcAft>
                <a:spcPts val="1200"/>
              </a:spcAft>
              <a:buClr>
                <a:schemeClr val="accent5"/>
              </a:buClr>
              <a:tabLst>
                <a:tab pos="2921000" algn="l"/>
              </a:tabLst>
            </a:pPr>
            <a:r>
              <a:rPr lang="en-US" dirty="0" smtClean="0"/>
              <a:t>Process data:		What are we doing?</a:t>
            </a:r>
          </a:p>
          <a:p>
            <a:pPr lvl="1">
              <a:spcBef>
                <a:spcPts val="0"/>
              </a:spcBef>
              <a:spcAft>
                <a:spcPts val="1200"/>
              </a:spcAft>
              <a:buClr>
                <a:schemeClr val="accent5"/>
              </a:buClr>
              <a:tabLst>
                <a:tab pos="2916238" algn="l"/>
              </a:tabLst>
            </a:pPr>
            <a:r>
              <a:rPr lang="en-US" dirty="0" smtClean="0"/>
              <a:t>Outcome data: 	Did it make a difference?</a:t>
            </a:r>
            <a:endParaRPr lang="en-US" dirty="0">
              <a:solidFill>
                <a:prstClr val="black"/>
              </a:solidFill>
            </a:endParaRPr>
          </a:p>
          <a:p>
            <a:pPr lvl="0">
              <a:spcBef>
                <a:spcPts val="0"/>
              </a:spcBef>
              <a:spcAft>
                <a:spcPts val="1200"/>
              </a:spcAft>
            </a:pPr>
            <a:r>
              <a:rPr lang="en-US" dirty="0" smtClean="0">
                <a:solidFill>
                  <a:prstClr val="black"/>
                </a:solidFill>
              </a:rPr>
              <a:t>How do you know which one to focus on?</a:t>
            </a:r>
            <a:endParaRPr lang="en-US" dirty="0">
              <a:solidFill>
                <a:prstClr val="black"/>
              </a:solidFill>
            </a:endParaRPr>
          </a:p>
          <a:p>
            <a:pPr marL="400050" lvl="1" indent="0">
              <a:spcBef>
                <a:spcPts val="0"/>
              </a:spcBef>
              <a:spcAft>
                <a:spcPts val="1200"/>
              </a:spcAft>
              <a:buClr>
                <a:schemeClr val="accent5"/>
              </a:buClr>
              <a:buNone/>
            </a:pPr>
            <a:endParaRPr lang="en-US" dirty="0" smtClean="0"/>
          </a:p>
          <a:p>
            <a:pPr marL="0" indent="0">
              <a:spcBef>
                <a:spcPts val="0"/>
              </a:spcBef>
              <a:spcAft>
                <a:spcPts val="1200"/>
              </a:spcAft>
              <a:buNone/>
            </a:pPr>
            <a:endParaRPr lang="en-US" dirty="0"/>
          </a:p>
        </p:txBody>
      </p:sp>
      <p:sp>
        <p:nvSpPr>
          <p:cNvPr id="3" name="Slide Number Placeholder 2"/>
          <p:cNvSpPr>
            <a:spLocks noGrp="1"/>
          </p:cNvSpPr>
          <p:nvPr>
            <p:ph type="sldNum" sz="quarter" idx="4"/>
          </p:nvPr>
        </p:nvSpPr>
        <p:spPr>
          <a:xfrm>
            <a:off x="0" y="6335713"/>
            <a:ext cx="2133600" cy="365125"/>
          </a:xfrm>
          <a:prstGeom prst="rect">
            <a:avLst/>
          </a:prstGeom>
        </p:spPr>
        <p:txBody>
          <a:bodyPr/>
          <a:lstStyle/>
          <a:p>
            <a:r>
              <a:rPr lang="en-US" dirty="0" smtClean="0"/>
              <a:t>Deep-Rooting </a:t>
            </a:r>
            <a:r>
              <a:rPr lang="en-US" dirty="0"/>
              <a:t>Your Data </a:t>
            </a:r>
            <a:r>
              <a:rPr lang="en-US" dirty="0" smtClean="0"/>
              <a:t> </a:t>
            </a:r>
            <a:fld id="{E507B00A-00F3-40B4-9FBC-773D3E654F20}" type="slidenum">
              <a:rPr lang="en-US" smtClean="0"/>
              <a:pPr/>
              <a:t>4</a:t>
            </a:fld>
            <a:endParaRPr lang="en-US" dirty="0"/>
          </a:p>
        </p:txBody>
      </p:sp>
      <p:grpSp>
        <p:nvGrpSpPr>
          <p:cNvPr id="7" name="Group 6"/>
          <p:cNvGrpSpPr/>
          <p:nvPr/>
        </p:nvGrpSpPr>
        <p:grpSpPr>
          <a:xfrm>
            <a:off x="1280336" y="2526268"/>
            <a:ext cx="6623857" cy="369332"/>
            <a:chOff x="1280336" y="2526268"/>
            <a:chExt cx="6623857" cy="369332"/>
          </a:xfrm>
        </p:grpSpPr>
        <p:cxnSp>
          <p:nvCxnSpPr>
            <p:cNvPr id="17" name="Straight Arrow Connector 16" descr="arrow facing right"/>
            <p:cNvCxnSpPr>
              <a:endCxn id="12" idx="1"/>
            </p:cNvCxnSpPr>
            <p:nvPr/>
          </p:nvCxnSpPr>
          <p:spPr>
            <a:xfrm>
              <a:off x="4343400" y="2710934"/>
              <a:ext cx="499400" cy="0"/>
            </a:xfrm>
            <a:prstGeom prst="straightConnector1">
              <a:avLst/>
            </a:prstGeom>
            <a:ln>
              <a:solidFill>
                <a:srgbClr val="4BACC6"/>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descr="Box that says input"/>
            <p:cNvSpPr txBox="1"/>
            <p:nvPr/>
          </p:nvSpPr>
          <p:spPr>
            <a:xfrm>
              <a:off x="1280336" y="2526268"/>
              <a:ext cx="1280160"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smtClean="0"/>
                <a:t>INPUT</a:t>
              </a:r>
              <a:endParaRPr lang="en-US" b="1" dirty="0"/>
            </a:p>
          </p:txBody>
        </p:sp>
        <p:sp>
          <p:nvSpPr>
            <p:cNvPr id="11" name="TextBox 10" descr="box that says process"/>
            <p:cNvSpPr txBox="1"/>
            <p:nvPr/>
          </p:nvSpPr>
          <p:spPr>
            <a:xfrm>
              <a:off x="3061568" y="2526268"/>
              <a:ext cx="1280160" cy="369332"/>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en-US" b="1" dirty="0" smtClean="0"/>
                <a:t>PROCESS</a:t>
              </a:r>
              <a:endParaRPr lang="en-US" b="1" dirty="0"/>
            </a:p>
          </p:txBody>
        </p:sp>
        <p:sp>
          <p:nvSpPr>
            <p:cNvPr id="12" name="TextBox 11" descr="box that says output"/>
            <p:cNvSpPr txBox="1"/>
            <p:nvPr/>
          </p:nvSpPr>
          <p:spPr>
            <a:xfrm>
              <a:off x="4842800" y="2526268"/>
              <a:ext cx="1280160" cy="369332"/>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en-US" b="1" dirty="0" smtClean="0"/>
                <a:t>OUTPUTS</a:t>
              </a:r>
              <a:endParaRPr lang="en-US" b="1" dirty="0"/>
            </a:p>
          </p:txBody>
        </p:sp>
        <p:sp>
          <p:nvSpPr>
            <p:cNvPr id="13" name="TextBox 12" descr="box that says outcomes"/>
            <p:cNvSpPr txBox="1"/>
            <p:nvPr/>
          </p:nvSpPr>
          <p:spPr>
            <a:xfrm>
              <a:off x="6624033" y="2526268"/>
              <a:ext cx="1280160" cy="369332"/>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b="1" dirty="0" smtClean="0"/>
                <a:t>OUTCOMES</a:t>
              </a:r>
              <a:endParaRPr lang="en-US" b="1" dirty="0"/>
            </a:p>
          </p:txBody>
        </p:sp>
        <p:cxnSp>
          <p:nvCxnSpPr>
            <p:cNvPr id="15" name="Straight Arrow Connector 14" descr="arrow facing right"/>
            <p:cNvCxnSpPr>
              <a:stCxn id="10" idx="3"/>
              <a:endCxn id="11" idx="1"/>
            </p:cNvCxnSpPr>
            <p:nvPr/>
          </p:nvCxnSpPr>
          <p:spPr>
            <a:xfrm>
              <a:off x="2560496" y="2710934"/>
              <a:ext cx="501072" cy="0"/>
            </a:xfrm>
            <a:prstGeom prst="straightConnector1">
              <a:avLst/>
            </a:prstGeom>
            <a:ln>
              <a:solidFill>
                <a:srgbClr val="4BACC6"/>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descr="arrow facing right"/>
            <p:cNvCxnSpPr>
              <a:stCxn id="12" idx="3"/>
              <a:endCxn id="13" idx="1"/>
            </p:cNvCxnSpPr>
            <p:nvPr/>
          </p:nvCxnSpPr>
          <p:spPr>
            <a:xfrm>
              <a:off x="6122960" y="2710934"/>
              <a:ext cx="501073" cy="0"/>
            </a:xfrm>
            <a:prstGeom prst="straightConnector1">
              <a:avLst/>
            </a:prstGeom>
            <a:ln>
              <a:solidFill>
                <a:srgbClr val="4BACC6"/>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descr="Arrow facing right"/>
            <p:cNvCxnSpPr/>
            <p:nvPr/>
          </p:nvCxnSpPr>
          <p:spPr>
            <a:xfrm flipH="1">
              <a:off x="1280336" y="2730500"/>
              <a:ext cx="6623857" cy="12700"/>
            </a:xfrm>
            <a:prstGeom prst="bentConnector5">
              <a:avLst>
                <a:gd name="adj1" fmla="val -3451"/>
                <a:gd name="adj2" fmla="val 3254063"/>
                <a:gd name="adj3" fmla="val 10345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16" name="Slide Number Placeholder 3"/>
          <p:cNvSpPr txBox="1">
            <a:spLocks/>
          </p:cNvSpPr>
          <p:nvPr/>
        </p:nvSpPr>
        <p:spPr>
          <a:xfrm>
            <a:off x="6629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 Deep-Root Your Data     </a:t>
            </a:r>
            <a:fld id="{21F65901-4BE5-B64D-B5CB-1C7A4FCB2C1B}" type="slidenum">
              <a:rPr lang="en-US" smtClean="0"/>
              <a:pPr/>
              <a:t>4</a:t>
            </a:fld>
            <a:endParaRPr lang="en-US" dirty="0"/>
          </a:p>
        </p:txBody>
      </p:sp>
    </p:spTree>
    <p:extLst>
      <p:ext uri="{BB962C8B-B14F-4D97-AF65-F5344CB8AC3E}">
        <p14:creationId xmlns:p14="http://schemas.microsoft.com/office/powerpoint/2010/main" val="2509401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Data</a:t>
            </a:r>
            <a:endParaRPr lang="en-US" dirty="0"/>
          </a:p>
        </p:txBody>
      </p:sp>
      <p:sp>
        <p:nvSpPr>
          <p:cNvPr id="4" name="Content Placeholder 3"/>
          <p:cNvSpPr>
            <a:spLocks noGrp="1"/>
          </p:cNvSpPr>
          <p:nvPr>
            <p:ph idx="1"/>
          </p:nvPr>
        </p:nvSpPr>
        <p:spPr/>
        <p:txBody>
          <a:bodyPr>
            <a:normAutofit/>
          </a:bodyPr>
          <a:lstStyle/>
          <a:p>
            <a:pPr>
              <a:spcBef>
                <a:spcPts val="0"/>
              </a:spcBef>
              <a:spcAft>
                <a:spcPts val="600"/>
              </a:spcAft>
            </a:pPr>
            <a:r>
              <a:rPr lang="en-US" sz="2800" dirty="0" smtClean="0"/>
              <a:t>What process data is collected in the surgical unit?</a:t>
            </a:r>
          </a:p>
          <a:p>
            <a:pPr>
              <a:spcBef>
                <a:spcPts val="0"/>
              </a:spcBef>
              <a:spcAft>
                <a:spcPts val="600"/>
              </a:spcAft>
            </a:pPr>
            <a:r>
              <a:rPr lang="en-US" sz="2800" dirty="0" smtClean="0"/>
              <a:t>Where is process data documented?</a:t>
            </a:r>
          </a:p>
          <a:p>
            <a:pPr>
              <a:spcBef>
                <a:spcPts val="0"/>
              </a:spcBef>
              <a:spcAft>
                <a:spcPts val="600"/>
              </a:spcAft>
            </a:pPr>
            <a:endParaRPr lang="en-US" sz="2800" dirty="0" smtClean="0"/>
          </a:p>
          <a:p>
            <a:pPr marL="0" indent="0">
              <a:spcBef>
                <a:spcPts val="0"/>
              </a:spcBef>
              <a:spcAft>
                <a:spcPts val="600"/>
              </a:spcAft>
              <a:buNone/>
            </a:pPr>
            <a:endParaRPr lang="en-US" sz="2800" dirty="0"/>
          </a:p>
        </p:txBody>
      </p:sp>
      <p:sp>
        <p:nvSpPr>
          <p:cNvPr id="10" name="Slide Number Placeholder 9"/>
          <p:cNvSpPr>
            <a:spLocks noGrp="1"/>
          </p:cNvSpPr>
          <p:nvPr>
            <p:ph type="sldNum" sz="quarter" idx="4"/>
          </p:nvPr>
        </p:nvSpPr>
        <p:spPr>
          <a:xfrm>
            <a:off x="0" y="6335713"/>
            <a:ext cx="2133600" cy="365125"/>
          </a:xfrm>
          <a:prstGeom prst="rect">
            <a:avLst/>
          </a:prstGeom>
        </p:spPr>
        <p:txBody>
          <a:bodyPr/>
          <a:lstStyle/>
          <a:p>
            <a:fld id="{8EF409E7-657B-C641-B18B-DE036CCA4C92}" type="slidenum">
              <a:rPr lang="en-US" smtClean="0"/>
              <a:t>5</a:t>
            </a:fld>
            <a:endParaRPr lang="en-US"/>
          </a:p>
        </p:txBody>
      </p:sp>
      <p:sp>
        <p:nvSpPr>
          <p:cNvPr id="5" name="TextBox 4"/>
          <p:cNvSpPr txBox="1"/>
          <p:nvPr/>
        </p:nvSpPr>
        <p:spPr>
          <a:xfrm>
            <a:off x="533400" y="5638800"/>
            <a:ext cx="7239000" cy="523220"/>
          </a:xfrm>
          <a:prstGeom prst="rect">
            <a:avLst/>
          </a:prstGeom>
          <a:noFill/>
        </p:spPr>
        <p:txBody>
          <a:bodyPr wrap="square" rtlCol="0">
            <a:spAutoFit/>
          </a:bodyPr>
          <a:lstStyle/>
          <a:p>
            <a:pPr>
              <a:tabLst>
                <a:tab pos="1143000" algn="l"/>
              </a:tabLst>
            </a:pPr>
            <a:r>
              <a:rPr lang="en-US" sz="1400" dirty="0" smtClean="0"/>
              <a:t>Numerator: 	Number </a:t>
            </a:r>
            <a:r>
              <a:rPr lang="en-US" sz="1400" dirty="0"/>
              <a:t>of patients with defect in process </a:t>
            </a:r>
            <a:r>
              <a:rPr lang="en-US" sz="1400" dirty="0" smtClean="0"/>
              <a:t>measure</a:t>
            </a:r>
          </a:p>
          <a:p>
            <a:pPr>
              <a:tabLst>
                <a:tab pos="1143000" algn="l"/>
              </a:tabLst>
            </a:pPr>
            <a:r>
              <a:rPr lang="en-US" sz="1400" dirty="0" smtClean="0"/>
              <a:t>Denominator:	Total </a:t>
            </a:r>
            <a:r>
              <a:rPr lang="en-US" sz="1400" dirty="0"/>
              <a:t>number of patients who met criteria for receiving process measure </a:t>
            </a:r>
          </a:p>
        </p:txBody>
      </p:sp>
      <p:graphicFrame>
        <p:nvGraphicFramePr>
          <p:cNvPr id="6" name="Table 5"/>
          <p:cNvGraphicFramePr>
            <a:graphicFrameLocks noGrp="1"/>
          </p:cNvGraphicFramePr>
          <p:nvPr>
            <p:extLst>
              <p:ext uri="{D42A27DB-BD31-4B8C-83A1-F6EECF244321}">
                <p14:modId xmlns:p14="http://schemas.microsoft.com/office/powerpoint/2010/main" val="967513546"/>
              </p:ext>
            </p:extLst>
          </p:nvPr>
        </p:nvGraphicFramePr>
        <p:xfrm>
          <a:off x="533400" y="2667000"/>
          <a:ext cx="7924800" cy="2926080"/>
        </p:xfrm>
        <a:graphic>
          <a:graphicData uri="http://schemas.openxmlformats.org/drawingml/2006/table">
            <a:tbl>
              <a:tblPr firstRow="1" bandRow="1">
                <a:tableStyleId>{FABFCF23-3B69-468F-B69F-88F6DE6A72F2}</a:tableStyleId>
              </a:tblPr>
              <a:tblGrid>
                <a:gridCol w="3886200"/>
                <a:gridCol w="4038600"/>
              </a:tblGrid>
              <a:tr h="370840">
                <a:tc>
                  <a:txBody>
                    <a:bodyPr/>
                    <a:lstStyle/>
                    <a:p>
                      <a:pPr marL="0" marR="0">
                        <a:lnSpc>
                          <a:spcPct val="115000"/>
                        </a:lnSpc>
                        <a:spcBef>
                          <a:spcPts val="0"/>
                        </a:spcBef>
                        <a:spcAft>
                          <a:spcPts val="0"/>
                        </a:spcAft>
                      </a:pPr>
                      <a:r>
                        <a:rPr lang="en-US" sz="2000" dirty="0">
                          <a:effectLst/>
                        </a:rPr>
                        <a:t>PROCESS MEASURE</a:t>
                      </a:r>
                      <a:endParaRPr lang="en-US" sz="105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PROCESS MEASURE COMPLIANCE </a:t>
                      </a:r>
                      <a:r>
                        <a:rPr lang="en-US" sz="2000" dirty="0" smtClean="0">
                          <a:effectLst/>
                        </a:rPr>
                        <a:t>  IN </a:t>
                      </a:r>
                      <a:r>
                        <a:rPr lang="en-US" sz="2000" dirty="0">
                          <a:effectLst/>
                        </a:rPr>
                        <a:t>PATIENTS WITH INFECTIONS</a:t>
                      </a:r>
                      <a:endParaRPr lang="en-US" sz="1050" dirty="0">
                        <a:effectLst/>
                        <a:latin typeface="Calibri"/>
                        <a:ea typeface="Calibri"/>
                        <a:cs typeface="Times New Roman"/>
                      </a:endParaRPr>
                    </a:p>
                  </a:txBody>
                  <a:tcPr marL="68580" marR="68580" marT="0" marB="0"/>
                </a:tc>
              </a:tr>
              <a:tr h="370840">
                <a:tc>
                  <a:txBody>
                    <a:bodyPr/>
                    <a:lstStyle/>
                    <a:p>
                      <a:pPr marL="0" marR="0">
                        <a:lnSpc>
                          <a:spcPct val="115000"/>
                        </a:lnSpc>
                        <a:spcBef>
                          <a:spcPts val="400"/>
                        </a:spcBef>
                        <a:spcAft>
                          <a:spcPts val="400"/>
                        </a:spcAft>
                      </a:pPr>
                      <a:r>
                        <a:rPr lang="en-US" sz="2000" dirty="0">
                          <a:effectLst/>
                        </a:rPr>
                        <a:t>Incision temperature &gt;</a:t>
                      </a:r>
                      <a:r>
                        <a:rPr lang="en-US" sz="2000" dirty="0" smtClean="0">
                          <a:effectLst/>
                        </a:rPr>
                        <a:t>36°</a:t>
                      </a:r>
                      <a:r>
                        <a:rPr lang="en-US" sz="2000" dirty="0">
                          <a:effectLst/>
                        </a:rPr>
                        <a:t>C</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400"/>
                        </a:spcBef>
                        <a:spcAft>
                          <a:spcPts val="400"/>
                        </a:spcAft>
                      </a:pPr>
                      <a:r>
                        <a:rPr lang="en-US" sz="2000">
                          <a:effectLst/>
                        </a:rPr>
                        <a:t>x/12</a:t>
                      </a:r>
                      <a:endParaRPr lang="en-US" sz="1050">
                        <a:effectLst/>
                        <a:latin typeface="Calibri"/>
                        <a:ea typeface="Calibri"/>
                        <a:cs typeface="Times New Roman"/>
                      </a:endParaRPr>
                    </a:p>
                  </a:txBody>
                  <a:tcPr marL="68580" marR="68580" marT="0" marB="0" anchor="ctr"/>
                </a:tc>
              </a:tr>
              <a:tr h="370840">
                <a:tc>
                  <a:txBody>
                    <a:bodyPr/>
                    <a:lstStyle/>
                    <a:p>
                      <a:pPr marL="0" marR="0">
                        <a:lnSpc>
                          <a:spcPct val="115000"/>
                        </a:lnSpc>
                        <a:spcBef>
                          <a:spcPts val="400"/>
                        </a:spcBef>
                        <a:spcAft>
                          <a:spcPts val="400"/>
                        </a:spcAft>
                      </a:pPr>
                      <a:r>
                        <a:rPr lang="en-US" sz="2000">
                          <a:effectLst/>
                        </a:rPr>
                        <a:t>Reduced or no steroids</a:t>
                      </a:r>
                      <a:endParaRPr lang="en-US" sz="1050">
                        <a:effectLst/>
                        <a:latin typeface="Calibri"/>
                        <a:ea typeface="Calibri"/>
                        <a:cs typeface="Times New Roman"/>
                      </a:endParaRPr>
                    </a:p>
                  </a:txBody>
                  <a:tcPr marL="68580" marR="68580" marT="0" marB="0"/>
                </a:tc>
                <a:tc>
                  <a:txBody>
                    <a:bodyPr/>
                    <a:lstStyle/>
                    <a:p>
                      <a:pPr marL="0" marR="0" algn="ctr">
                        <a:lnSpc>
                          <a:spcPct val="115000"/>
                        </a:lnSpc>
                        <a:spcBef>
                          <a:spcPts val="400"/>
                        </a:spcBef>
                        <a:spcAft>
                          <a:spcPts val="400"/>
                        </a:spcAft>
                      </a:pPr>
                      <a:r>
                        <a:rPr lang="en-US" sz="2000">
                          <a:effectLst/>
                        </a:rPr>
                        <a:t>x/10</a:t>
                      </a:r>
                      <a:endParaRPr lang="en-US" sz="1050">
                        <a:effectLst/>
                        <a:latin typeface="Calibri"/>
                        <a:ea typeface="Calibri"/>
                        <a:cs typeface="Times New Roman"/>
                      </a:endParaRPr>
                    </a:p>
                  </a:txBody>
                  <a:tcPr marL="68580" marR="68580" marT="0" marB="0" anchor="ctr"/>
                </a:tc>
              </a:tr>
              <a:tr h="370840">
                <a:tc>
                  <a:txBody>
                    <a:bodyPr/>
                    <a:lstStyle/>
                    <a:p>
                      <a:pPr marL="0" marR="0">
                        <a:lnSpc>
                          <a:spcPct val="115000"/>
                        </a:lnSpc>
                        <a:spcBef>
                          <a:spcPts val="400"/>
                        </a:spcBef>
                        <a:spcAft>
                          <a:spcPts val="400"/>
                        </a:spcAft>
                      </a:pPr>
                      <a:r>
                        <a:rPr lang="en-US" sz="2000">
                          <a:effectLst/>
                        </a:rPr>
                        <a:t>Redosing appropriate</a:t>
                      </a:r>
                      <a:endParaRPr lang="en-US" sz="1050">
                        <a:effectLst/>
                        <a:latin typeface="Calibri"/>
                        <a:ea typeface="Calibri"/>
                        <a:cs typeface="Times New Roman"/>
                      </a:endParaRPr>
                    </a:p>
                  </a:txBody>
                  <a:tcPr marL="68580" marR="68580" marT="0" marB="0"/>
                </a:tc>
                <a:tc>
                  <a:txBody>
                    <a:bodyPr/>
                    <a:lstStyle/>
                    <a:p>
                      <a:pPr marL="0" marR="0" algn="ctr">
                        <a:lnSpc>
                          <a:spcPct val="115000"/>
                        </a:lnSpc>
                        <a:spcBef>
                          <a:spcPts val="400"/>
                        </a:spcBef>
                        <a:spcAft>
                          <a:spcPts val="400"/>
                        </a:spcAft>
                      </a:pPr>
                      <a:r>
                        <a:rPr lang="en-US" sz="2000">
                          <a:effectLst/>
                        </a:rPr>
                        <a:t>x/6</a:t>
                      </a:r>
                      <a:endParaRPr lang="en-US" sz="1050">
                        <a:effectLst/>
                        <a:latin typeface="Calibri"/>
                        <a:ea typeface="Calibri"/>
                        <a:cs typeface="Times New Roman"/>
                      </a:endParaRPr>
                    </a:p>
                  </a:txBody>
                  <a:tcPr marL="68580" marR="68580" marT="0" marB="0" anchor="ctr"/>
                </a:tc>
              </a:tr>
              <a:tr h="370840">
                <a:tc>
                  <a:txBody>
                    <a:bodyPr/>
                    <a:lstStyle/>
                    <a:p>
                      <a:pPr marL="0" marR="0">
                        <a:lnSpc>
                          <a:spcPct val="115000"/>
                        </a:lnSpc>
                        <a:spcBef>
                          <a:spcPts val="400"/>
                        </a:spcBef>
                        <a:spcAft>
                          <a:spcPts val="400"/>
                        </a:spcAft>
                      </a:pPr>
                      <a:r>
                        <a:rPr lang="en-US" sz="2000">
                          <a:effectLst/>
                        </a:rPr>
                        <a:t>Skin preparation at home</a:t>
                      </a:r>
                      <a:endParaRPr lang="en-US" sz="1050">
                        <a:effectLst/>
                        <a:latin typeface="Calibri"/>
                        <a:ea typeface="Calibri"/>
                        <a:cs typeface="Times New Roman"/>
                      </a:endParaRPr>
                    </a:p>
                  </a:txBody>
                  <a:tcPr marL="68580" marR="68580" marT="0" marB="0"/>
                </a:tc>
                <a:tc>
                  <a:txBody>
                    <a:bodyPr/>
                    <a:lstStyle/>
                    <a:p>
                      <a:pPr marL="0" marR="0" algn="ctr">
                        <a:lnSpc>
                          <a:spcPct val="115000"/>
                        </a:lnSpc>
                        <a:spcBef>
                          <a:spcPts val="400"/>
                        </a:spcBef>
                        <a:spcAft>
                          <a:spcPts val="400"/>
                        </a:spcAft>
                      </a:pPr>
                      <a:r>
                        <a:rPr lang="en-US" sz="2000">
                          <a:effectLst/>
                        </a:rPr>
                        <a:t>x/10 (1 day of)</a:t>
                      </a:r>
                      <a:endParaRPr lang="en-US" sz="1050">
                        <a:effectLst/>
                        <a:latin typeface="Calibri"/>
                        <a:ea typeface="Calibri"/>
                        <a:cs typeface="Times New Roman"/>
                      </a:endParaRPr>
                    </a:p>
                  </a:txBody>
                  <a:tcPr marL="68580" marR="68580" marT="0" marB="0" anchor="ctr"/>
                </a:tc>
              </a:tr>
              <a:tr h="370840">
                <a:tc>
                  <a:txBody>
                    <a:bodyPr/>
                    <a:lstStyle/>
                    <a:p>
                      <a:pPr marL="0" marR="0">
                        <a:lnSpc>
                          <a:spcPct val="115000"/>
                        </a:lnSpc>
                        <a:spcBef>
                          <a:spcPts val="400"/>
                        </a:spcBef>
                        <a:spcAft>
                          <a:spcPts val="400"/>
                        </a:spcAft>
                      </a:pPr>
                      <a:r>
                        <a:rPr lang="en-US" sz="2000" dirty="0">
                          <a:effectLst/>
                        </a:rPr>
                        <a:t>Warmer in preoperative area</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400"/>
                        </a:spcBef>
                        <a:spcAft>
                          <a:spcPts val="400"/>
                        </a:spcAft>
                      </a:pPr>
                      <a:r>
                        <a:rPr lang="en-US" sz="2000">
                          <a:effectLst/>
                        </a:rPr>
                        <a:t>x/10</a:t>
                      </a:r>
                      <a:endParaRPr lang="en-US" sz="1050">
                        <a:effectLst/>
                        <a:latin typeface="Calibri"/>
                        <a:ea typeface="Calibri"/>
                        <a:cs typeface="Times New Roman"/>
                      </a:endParaRPr>
                    </a:p>
                  </a:txBody>
                  <a:tcPr marL="68580" marR="68580" marT="0" marB="0" anchor="ctr"/>
                </a:tc>
              </a:tr>
              <a:tr h="370840">
                <a:tc>
                  <a:txBody>
                    <a:bodyPr/>
                    <a:lstStyle/>
                    <a:p>
                      <a:pPr marL="0" marR="0">
                        <a:lnSpc>
                          <a:spcPct val="115000"/>
                        </a:lnSpc>
                        <a:spcBef>
                          <a:spcPts val="400"/>
                        </a:spcBef>
                        <a:spcAft>
                          <a:spcPts val="400"/>
                        </a:spcAft>
                      </a:pPr>
                      <a:r>
                        <a:rPr lang="en-US" sz="2000">
                          <a:effectLst/>
                        </a:rPr>
                        <a:t>Bowel preparation with antibiotics</a:t>
                      </a:r>
                      <a:endParaRPr lang="en-US" sz="1050">
                        <a:effectLst/>
                        <a:latin typeface="Calibri"/>
                        <a:ea typeface="Calibri"/>
                        <a:cs typeface="Times New Roman"/>
                      </a:endParaRPr>
                    </a:p>
                  </a:txBody>
                  <a:tcPr marL="68580" marR="68580" marT="0" marB="0"/>
                </a:tc>
                <a:tc>
                  <a:txBody>
                    <a:bodyPr/>
                    <a:lstStyle/>
                    <a:p>
                      <a:pPr marL="0" marR="0" algn="ctr">
                        <a:lnSpc>
                          <a:spcPct val="115000"/>
                        </a:lnSpc>
                        <a:spcBef>
                          <a:spcPts val="400"/>
                        </a:spcBef>
                        <a:spcAft>
                          <a:spcPts val="400"/>
                        </a:spcAft>
                      </a:pPr>
                      <a:r>
                        <a:rPr lang="en-US" sz="2000" dirty="0">
                          <a:effectLst/>
                        </a:rPr>
                        <a:t>x/10</a:t>
                      </a:r>
                      <a:endParaRPr lang="en-US" sz="1050" dirty="0">
                        <a:effectLst/>
                        <a:latin typeface="Calibri"/>
                        <a:ea typeface="Calibri"/>
                        <a:cs typeface="Times New Roman"/>
                      </a:endParaRPr>
                    </a:p>
                  </a:txBody>
                  <a:tcPr marL="68580" marR="68580" marT="0" marB="0" anchor="ctr"/>
                </a:tc>
              </a:tr>
            </a:tbl>
          </a:graphicData>
        </a:graphic>
      </p:graphicFrame>
      <p:sp>
        <p:nvSpPr>
          <p:cNvPr id="9" name="Slide Number Placeholder 3"/>
          <p:cNvSpPr txBox="1">
            <a:spLocks/>
          </p:cNvSpPr>
          <p:nvPr/>
        </p:nvSpPr>
        <p:spPr>
          <a:xfrm>
            <a:off x="6629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 Deep-Root Your Data     </a:t>
            </a:r>
            <a:fld id="{21F65901-4BE5-B64D-B5CB-1C7A4FCB2C1B}" type="slidenum">
              <a:rPr lang="en-US" smtClean="0"/>
              <a:pPr/>
              <a:t>5</a:t>
            </a:fld>
            <a:endParaRPr lang="en-US" dirty="0"/>
          </a:p>
        </p:txBody>
      </p:sp>
    </p:spTree>
    <p:extLst>
      <p:ext uri="{BB962C8B-B14F-4D97-AF65-F5344CB8AC3E}">
        <p14:creationId xmlns:p14="http://schemas.microsoft.com/office/powerpoint/2010/main" val="3531343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Process Measure Examples</a:t>
            </a:r>
            <a:endParaRPr lang="en-US" dirty="0"/>
          </a:p>
        </p:txBody>
      </p:sp>
      <p:sp>
        <p:nvSpPr>
          <p:cNvPr id="2" name="Content Placeholder 1"/>
          <p:cNvSpPr>
            <a:spLocks noGrp="1"/>
          </p:cNvSpPr>
          <p:nvPr>
            <p:ph idx="1"/>
          </p:nvPr>
        </p:nvSpPr>
        <p:spPr>
          <a:xfrm>
            <a:off x="457200" y="1295400"/>
            <a:ext cx="8229600" cy="4734296"/>
          </a:xfrm>
        </p:spPr>
        <p:txBody>
          <a:bodyPr>
            <a:noAutofit/>
          </a:bodyPr>
          <a:lstStyle/>
          <a:p>
            <a:pPr>
              <a:spcBef>
                <a:spcPts val="0"/>
              </a:spcBef>
              <a:spcAft>
                <a:spcPts val="600"/>
              </a:spcAft>
              <a:buFont typeface="Arial" panose="020B0604020202020204" pitchFamily="34" charset="0"/>
              <a:buChar char="•"/>
            </a:pPr>
            <a:r>
              <a:rPr lang="en-US" sz="2800" dirty="0" smtClean="0"/>
              <a:t>Appropriate </a:t>
            </a:r>
            <a:r>
              <a:rPr lang="en-US" sz="2800" dirty="0"/>
              <a:t>hair removal</a:t>
            </a:r>
          </a:p>
          <a:p>
            <a:pPr>
              <a:spcBef>
                <a:spcPts val="0"/>
              </a:spcBef>
              <a:spcAft>
                <a:spcPts val="600"/>
              </a:spcAft>
              <a:buFont typeface="Arial" panose="020B0604020202020204" pitchFamily="34" charset="0"/>
              <a:buChar char="•"/>
            </a:pPr>
            <a:r>
              <a:rPr lang="en-US" sz="2800" dirty="0" smtClean="0"/>
              <a:t>Appropriate preoperative skin </a:t>
            </a:r>
            <a:r>
              <a:rPr lang="en-US" sz="2800" dirty="0"/>
              <a:t>preparation </a:t>
            </a:r>
            <a:endParaRPr lang="en-US" sz="2800" dirty="0" smtClean="0"/>
          </a:p>
          <a:p>
            <a:pPr>
              <a:spcBef>
                <a:spcPts val="0"/>
              </a:spcBef>
              <a:spcAft>
                <a:spcPts val="600"/>
              </a:spcAft>
              <a:buFont typeface="Arial" panose="020B0604020202020204" pitchFamily="34" charset="0"/>
              <a:buChar char="•"/>
            </a:pPr>
            <a:r>
              <a:rPr lang="en-US" sz="2800" dirty="0"/>
              <a:t>U</a:t>
            </a:r>
            <a:r>
              <a:rPr lang="en-US" sz="2800" dirty="0" smtClean="0"/>
              <a:t>se of antimicrobial prophylaxis</a:t>
            </a:r>
          </a:p>
          <a:p>
            <a:pPr>
              <a:spcBef>
                <a:spcPts val="0"/>
              </a:spcBef>
              <a:spcAft>
                <a:spcPts val="600"/>
              </a:spcAft>
              <a:buFont typeface="Arial" panose="020B0604020202020204" pitchFamily="34" charset="0"/>
              <a:buChar char="•"/>
            </a:pPr>
            <a:r>
              <a:rPr lang="en-US" sz="2800" dirty="0" smtClean="0"/>
              <a:t>Avoid postoperative </a:t>
            </a:r>
            <a:r>
              <a:rPr lang="en-US" sz="2800" dirty="0"/>
              <a:t>hemorrhages</a:t>
            </a:r>
          </a:p>
          <a:p>
            <a:pPr>
              <a:spcBef>
                <a:spcPts val="0"/>
              </a:spcBef>
              <a:spcAft>
                <a:spcPts val="600"/>
              </a:spcAft>
              <a:buFont typeface="Arial" panose="020B0604020202020204" pitchFamily="34" charset="0"/>
              <a:buChar char="•"/>
            </a:pPr>
            <a:r>
              <a:rPr lang="en-US" sz="2800" dirty="0" smtClean="0"/>
              <a:t>Appropriate </a:t>
            </a:r>
            <a:r>
              <a:rPr lang="en-US" sz="2800" dirty="0"/>
              <a:t>colon preparation</a:t>
            </a:r>
          </a:p>
          <a:p>
            <a:pPr>
              <a:spcBef>
                <a:spcPts val="0"/>
              </a:spcBef>
              <a:spcAft>
                <a:spcPts val="600"/>
              </a:spcAft>
              <a:buFont typeface="Arial" panose="020B0604020202020204" pitchFamily="34" charset="0"/>
              <a:buChar char="•"/>
            </a:pPr>
            <a:r>
              <a:rPr lang="en-US" sz="2800" dirty="0"/>
              <a:t>A</a:t>
            </a:r>
            <a:r>
              <a:rPr lang="en-US" sz="2800" dirty="0" smtClean="0"/>
              <a:t>void </a:t>
            </a:r>
            <a:r>
              <a:rPr lang="en-US" sz="2800" dirty="0"/>
              <a:t>elective </a:t>
            </a:r>
            <a:r>
              <a:rPr lang="en-US" sz="2800" dirty="0" smtClean="0"/>
              <a:t>surgery if remote infection </a:t>
            </a:r>
            <a:r>
              <a:rPr lang="en-US" sz="2800" dirty="0"/>
              <a:t>present </a:t>
            </a:r>
            <a:endParaRPr lang="en-US" sz="2800" dirty="0" smtClean="0"/>
          </a:p>
          <a:p>
            <a:pPr>
              <a:spcBef>
                <a:spcPts val="0"/>
              </a:spcBef>
              <a:spcAft>
                <a:spcPts val="600"/>
              </a:spcAft>
              <a:buFont typeface="Arial" panose="020B0604020202020204" pitchFamily="34" charset="0"/>
              <a:buChar char="•"/>
            </a:pPr>
            <a:r>
              <a:rPr lang="en-US" sz="2800" dirty="0" smtClean="0"/>
              <a:t>Appropriate </a:t>
            </a:r>
            <a:r>
              <a:rPr lang="en-US" sz="2800" dirty="0"/>
              <a:t>wound protection</a:t>
            </a:r>
          </a:p>
          <a:p>
            <a:pPr>
              <a:spcBef>
                <a:spcPts val="0"/>
              </a:spcBef>
              <a:spcAft>
                <a:spcPts val="600"/>
              </a:spcAft>
              <a:buFont typeface="Arial" panose="020B0604020202020204" pitchFamily="34" charset="0"/>
              <a:buChar char="•"/>
            </a:pPr>
            <a:r>
              <a:rPr lang="en-US" sz="2800" dirty="0"/>
              <a:t>Avoid flashing of instruments in </a:t>
            </a:r>
            <a:r>
              <a:rPr lang="en-US" sz="2800" dirty="0" smtClean="0"/>
              <a:t>operating room</a:t>
            </a:r>
            <a:endParaRPr lang="en-US" sz="2800" dirty="0"/>
          </a:p>
          <a:p>
            <a:pPr>
              <a:spcBef>
                <a:spcPts val="0"/>
              </a:spcBef>
              <a:spcAft>
                <a:spcPts val="600"/>
              </a:spcAft>
              <a:buFont typeface="Arial" panose="020B0604020202020204" pitchFamily="34" charset="0"/>
              <a:buChar char="•"/>
            </a:pPr>
            <a:r>
              <a:rPr lang="en-US" sz="2800" dirty="0"/>
              <a:t>Maintenance of perioperative </a:t>
            </a:r>
            <a:r>
              <a:rPr lang="en-US" sz="2800" dirty="0" smtClean="0"/>
              <a:t>glycemia</a:t>
            </a:r>
            <a:endParaRPr lang="en-US" sz="2800" dirty="0"/>
          </a:p>
        </p:txBody>
      </p:sp>
      <p:sp>
        <p:nvSpPr>
          <p:cNvPr id="6" name="Slide Number Placeholder 4"/>
          <p:cNvSpPr>
            <a:spLocks noGrp="1"/>
          </p:cNvSpPr>
          <p:nvPr>
            <p:ph type="sldNum" sz="quarter" idx="4"/>
          </p:nvPr>
        </p:nvSpPr>
        <p:spPr>
          <a:xfrm>
            <a:off x="457200" y="6335651"/>
            <a:ext cx="2133600" cy="365125"/>
          </a:xfrm>
          <a:prstGeom prst="rect">
            <a:avLst/>
          </a:prstGeom>
        </p:spPr>
        <p:txBody>
          <a:bodyPr/>
          <a:lstStyle>
            <a:lvl1pPr>
              <a:defRPr>
                <a:solidFill>
                  <a:schemeClr val="bg1"/>
                </a:solidFill>
              </a:defRPr>
            </a:lvl1pPr>
          </a:lstStyle>
          <a:p>
            <a:r>
              <a:rPr lang="en-US" dirty="0" smtClean="0"/>
              <a:t>Deep-Rooting Your Data  </a:t>
            </a:r>
            <a:fld id="{8EF409E7-657B-C641-B18B-DE036CCA4C92}" type="slidenum">
              <a:rPr lang="en-US" smtClean="0"/>
              <a:pPr/>
              <a:t>6</a:t>
            </a:fld>
            <a:endParaRPr lang="en-US" dirty="0"/>
          </a:p>
        </p:txBody>
      </p:sp>
      <p:sp>
        <p:nvSpPr>
          <p:cNvPr id="7" name="Slide Number Placeholder 3"/>
          <p:cNvSpPr txBox="1">
            <a:spLocks/>
          </p:cNvSpPr>
          <p:nvPr/>
        </p:nvSpPr>
        <p:spPr>
          <a:xfrm>
            <a:off x="6629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 Deep-Root Your Data     </a:t>
            </a:r>
            <a:fld id="{21F65901-4BE5-B64D-B5CB-1C7A4FCB2C1B}" type="slidenum">
              <a:rPr lang="en-US" smtClean="0"/>
              <a:pPr/>
              <a:t>6</a:t>
            </a:fld>
            <a:endParaRPr lang="en-US" dirty="0"/>
          </a:p>
        </p:txBody>
      </p:sp>
    </p:spTree>
    <p:extLst>
      <p:ext uri="{BB962C8B-B14F-4D97-AF65-F5344CB8AC3E}">
        <p14:creationId xmlns:p14="http://schemas.microsoft.com/office/powerpoint/2010/main" val="31862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Small Denominator </a:t>
            </a:r>
            <a:r>
              <a:rPr lang="en-US" sz="3200" dirty="0" smtClean="0"/>
              <a:t>Dilemma</a:t>
            </a:r>
            <a:endParaRPr lang="en-US" sz="3200" dirty="0"/>
          </a:p>
        </p:txBody>
      </p:sp>
      <p:sp>
        <p:nvSpPr>
          <p:cNvPr id="4" name="Content Placeholder 3"/>
          <p:cNvSpPr>
            <a:spLocks noGrp="1"/>
          </p:cNvSpPr>
          <p:nvPr>
            <p:ph idx="1"/>
          </p:nvPr>
        </p:nvSpPr>
        <p:spPr/>
        <p:txBody>
          <a:bodyPr>
            <a:normAutofit/>
          </a:bodyPr>
          <a:lstStyle/>
          <a:p>
            <a:pPr marL="0" indent="0">
              <a:buNone/>
            </a:pPr>
            <a:r>
              <a:rPr lang="en-US" sz="2800" dirty="0" smtClean="0"/>
              <a:t>For low case volume, delve into process data</a:t>
            </a:r>
            <a:endParaRPr lang="en-US" sz="2800" dirty="0"/>
          </a:p>
        </p:txBody>
      </p:sp>
      <p:graphicFrame>
        <p:nvGraphicFramePr>
          <p:cNvPr id="9" name="Chart 8" descr="Line chart of total number of cases, SSI infections, and the percentage of SSIs per quarter." title="Sample monthly line chart"/>
          <p:cNvGraphicFramePr>
            <a:graphicFrameLocks/>
          </p:cNvGraphicFramePr>
          <p:nvPr>
            <p:extLst>
              <p:ext uri="{D42A27DB-BD31-4B8C-83A1-F6EECF244321}">
                <p14:modId xmlns:p14="http://schemas.microsoft.com/office/powerpoint/2010/main" val="3785800991"/>
              </p:ext>
            </p:extLst>
          </p:nvPr>
        </p:nvGraphicFramePr>
        <p:xfrm>
          <a:off x="685800" y="3962400"/>
          <a:ext cx="8001000" cy="242939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28190" y="4676390"/>
            <a:ext cx="1256962" cy="438582"/>
          </a:xfrm>
          <a:prstGeom prst="rect">
            <a:avLst/>
          </a:prstGeom>
          <a:noFill/>
        </p:spPr>
        <p:txBody>
          <a:bodyPr wrap="none" rtlCol="0">
            <a:spAutoFit/>
          </a:bodyPr>
          <a:lstStyle/>
          <a:p>
            <a:pPr algn="ctr"/>
            <a:r>
              <a:rPr lang="en-US" sz="1200" dirty="0" smtClean="0"/>
              <a:t>Number of Cases</a:t>
            </a:r>
          </a:p>
          <a:p>
            <a:pPr algn="ctr"/>
            <a:r>
              <a:rPr lang="en-US" sz="1050" i="1" dirty="0" smtClean="0"/>
              <a:t> (red and green)</a:t>
            </a:r>
            <a:endParaRPr lang="en-US" sz="1200" dirty="0"/>
          </a:p>
        </p:txBody>
      </p:sp>
      <p:sp>
        <p:nvSpPr>
          <p:cNvPr id="12" name="TextBox 11"/>
          <p:cNvSpPr txBox="1"/>
          <p:nvPr/>
        </p:nvSpPr>
        <p:spPr>
          <a:xfrm rot="16200000">
            <a:off x="7990663" y="4753331"/>
            <a:ext cx="1364476" cy="276999"/>
          </a:xfrm>
          <a:prstGeom prst="rect">
            <a:avLst/>
          </a:prstGeom>
          <a:noFill/>
        </p:spPr>
        <p:txBody>
          <a:bodyPr wrap="none" rtlCol="0">
            <a:spAutoFit/>
          </a:bodyPr>
          <a:lstStyle/>
          <a:p>
            <a:r>
              <a:rPr lang="en-US" sz="1200" dirty="0" smtClean="0">
                <a:solidFill>
                  <a:schemeClr val="accent1"/>
                </a:solidFill>
              </a:rPr>
              <a:t>Percentage of  SSIs</a:t>
            </a:r>
            <a:endParaRPr lang="en-US" sz="1200" dirty="0">
              <a:solidFill>
                <a:schemeClr val="accent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003504732"/>
              </p:ext>
            </p:extLst>
          </p:nvPr>
        </p:nvGraphicFramePr>
        <p:xfrm>
          <a:off x="457200" y="2133600"/>
          <a:ext cx="7848604" cy="1595120"/>
        </p:xfrm>
        <a:graphic>
          <a:graphicData uri="http://schemas.openxmlformats.org/drawingml/2006/table">
            <a:tbl>
              <a:tblPr firstRow="1" bandRow="1">
                <a:tableStyleId>{FABFCF23-3B69-468F-B69F-88F6DE6A72F2}</a:tableStyleId>
              </a:tblPr>
              <a:tblGrid>
                <a:gridCol w="1034980"/>
                <a:gridCol w="567802"/>
                <a:gridCol w="567802"/>
                <a:gridCol w="567802"/>
                <a:gridCol w="567802"/>
                <a:gridCol w="567802"/>
                <a:gridCol w="567802"/>
                <a:gridCol w="567802"/>
                <a:gridCol w="567802"/>
                <a:gridCol w="567802"/>
                <a:gridCol w="567802"/>
                <a:gridCol w="567802"/>
                <a:gridCol w="567802"/>
              </a:tblGrid>
              <a:tr h="370840">
                <a:tc>
                  <a:txBody>
                    <a:bodyPr/>
                    <a:lstStyle/>
                    <a:p>
                      <a:pPr algn="l" fontAlgn="b"/>
                      <a:endParaRPr lang="en-US" sz="1400" b="0" i="0" u="none" strike="noStrike" dirty="0">
                        <a:solidFill>
                          <a:srgbClr val="000000"/>
                        </a:solidFill>
                        <a:effectLst/>
                        <a:latin typeface="Calibri"/>
                        <a:cs typeface="Calibri"/>
                      </a:endParaRPr>
                    </a:p>
                  </a:txBody>
                  <a:tcPr marL="0" marR="0" marT="0" marB="0" anchor="b"/>
                </a:tc>
                <a:tc>
                  <a:txBody>
                    <a:bodyPr/>
                    <a:lstStyle/>
                    <a:p>
                      <a:pPr algn="ctr" fontAlgn="b"/>
                      <a:r>
                        <a:rPr lang="en-US" sz="1400" u="none" strike="noStrike" dirty="0" smtClean="0">
                          <a:effectLst/>
                        </a:rPr>
                        <a:t>JUN</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smtClean="0">
                          <a:effectLst/>
                        </a:rPr>
                        <a:t>JUL</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smtClean="0">
                          <a:effectLst/>
                        </a:rPr>
                        <a:t>AUG</a:t>
                      </a:r>
                      <a:endParaRPr lang="en-US" sz="1400" u="none" strike="noStrike" dirty="0" smtClean="0">
                        <a:effectLst/>
                        <a:latin typeface="Calibri"/>
                        <a:cs typeface="Calibri"/>
                      </a:endParaRPr>
                    </a:p>
                  </a:txBody>
                  <a:tcPr marL="0" marR="0" marT="0" marB="0" anchor="ctr"/>
                </a:tc>
                <a:tc>
                  <a:txBody>
                    <a:bodyPr/>
                    <a:lstStyle/>
                    <a:p>
                      <a:pPr algn="ctr" fontAlgn="b"/>
                      <a:r>
                        <a:rPr lang="en-US" sz="1400" u="none" strike="noStrike" dirty="0" smtClean="0">
                          <a:effectLst/>
                        </a:rPr>
                        <a:t>SEP</a:t>
                      </a:r>
                      <a:endParaRPr lang="en-US" sz="1400" u="none" strike="noStrike" dirty="0" smtClean="0">
                        <a:effectLst/>
                        <a:latin typeface="Calibri"/>
                        <a:cs typeface="Calibri"/>
                      </a:endParaRPr>
                    </a:p>
                  </a:txBody>
                  <a:tcPr marL="0" marR="0" marT="0" marB="0" anchor="ctr"/>
                </a:tc>
                <a:tc>
                  <a:txBody>
                    <a:bodyPr/>
                    <a:lstStyle/>
                    <a:p>
                      <a:pPr algn="ctr" fontAlgn="b"/>
                      <a:r>
                        <a:rPr lang="en-US" sz="1400" u="none" strike="noStrike" dirty="0" smtClean="0">
                          <a:effectLst/>
                        </a:rPr>
                        <a:t>OCT</a:t>
                      </a:r>
                      <a:endParaRPr lang="en-US" sz="1400" u="none" strike="noStrike" dirty="0" smtClean="0">
                        <a:effectLst/>
                        <a:latin typeface="Calibri"/>
                        <a:cs typeface="Calibri"/>
                      </a:endParaRPr>
                    </a:p>
                  </a:txBody>
                  <a:tcPr marL="0" marR="0" marT="0" marB="0" anchor="ctr"/>
                </a:tc>
                <a:tc>
                  <a:txBody>
                    <a:bodyPr/>
                    <a:lstStyle/>
                    <a:p>
                      <a:pPr algn="ctr" fontAlgn="b"/>
                      <a:r>
                        <a:rPr lang="en-US" sz="1400" u="none" strike="noStrike" dirty="0" smtClean="0">
                          <a:effectLst/>
                        </a:rPr>
                        <a:t>NOV</a:t>
                      </a:r>
                      <a:endParaRPr lang="en-US" sz="1400" u="none" strike="noStrike" dirty="0" smtClean="0">
                        <a:effectLst/>
                        <a:latin typeface="Calibri"/>
                        <a:cs typeface="Calibri"/>
                      </a:endParaRPr>
                    </a:p>
                  </a:txBody>
                  <a:tcPr marL="0" marR="0" marT="0" marB="0" anchor="ctr"/>
                </a:tc>
                <a:tc>
                  <a:txBody>
                    <a:bodyPr/>
                    <a:lstStyle/>
                    <a:p>
                      <a:pPr algn="ctr" fontAlgn="b"/>
                      <a:r>
                        <a:rPr lang="en-US" sz="1400" u="none" strike="noStrike" dirty="0" smtClean="0">
                          <a:effectLst/>
                        </a:rPr>
                        <a:t>DEC</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smtClean="0">
                          <a:effectLst/>
                        </a:rPr>
                        <a:t>JAN</a:t>
                      </a:r>
                      <a:endParaRPr lang="en-US" sz="1400" u="none" strike="noStrike" dirty="0" smtClean="0">
                        <a:effectLst/>
                        <a:latin typeface="Calibri"/>
                        <a:cs typeface="Calibri"/>
                      </a:endParaRPr>
                    </a:p>
                  </a:txBody>
                  <a:tcPr marL="0" marR="0" marT="0" marB="0" anchor="ctr"/>
                </a:tc>
                <a:tc>
                  <a:txBody>
                    <a:bodyPr/>
                    <a:lstStyle/>
                    <a:p>
                      <a:pPr algn="ctr" fontAlgn="b"/>
                      <a:r>
                        <a:rPr lang="en-US" sz="1400" u="none" strike="noStrike" dirty="0" smtClean="0">
                          <a:effectLst/>
                        </a:rPr>
                        <a:t>FEB</a:t>
                      </a:r>
                      <a:endParaRPr lang="en-US" sz="1400" u="none" strike="noStrike" dirty="0" smtClean="0">
                        <a:effectLst/>
                        <a:latin typeface="Calibri"/>
                        <a:cs typeface="Calibri"/>
                      </a:endParaRPr>
                    </a:p>
                  </a:txBody>
                  <a:tcPr marL="0" marR="0" marT="0" marB="0" anchor="ctr"/>
                </a:tc>
                <a:tc>
                  <a:txBody>
                    <a:bodyPr/>
                    <a:lstStyle/>
                    <a:p>
                      <a:pPr algn="ctr" fontAlgn="b"/>
                      <a:r>
                        <a:rPr lang="en-US" sz="1400" u="none" strike="noStrike" dirty="0" smtClean="0">
                          <a:effectLst/>
                        </a:rPr>
                        <a:t>MAR</a:t>
                      </a:r>
                      <a:endParaRPr lang="en-US" sz="1400" u="none" strike="noStrike" dirty="0" smtClean="0">
                        <a:effectLst/>
                        <a:latin typeface="Calibri"/>
                        <a:cs typeface="Calibri"/>
                      </a:endParaRPr>
                    </a:p>
                  </a:txBody>
                  <a:tcPr marL="0" marR="0" marT="0" marB="0" anchor="ctr"/>
                </a:tc>
                <a:tc>
                  <a:txBody>
                    <a:bodyPr/>
                    <a:lstStyle/>
                    <a:p>
                      <a:pPr algn="ctr" fontAlgn="b"/>
                      <a:r>
                        <a:rPr lang="en-US" sz="1400" u="none" strike="noStrike" dirty="0" smtClean="0">
                          <a:effectLst/>
                        </a:rPr>
                        <a:t>APR</a:t>
                      </a:r>
                      <a:endParaRPr lang="en-US" sz="1400" u="none" strike="noStrike" dirty="0" smtClean="0">
                        <a:effectLst/>
                        <a:latin typeface="Calibri"/>
                        <a:cs typeface="Calibri"/>
                      </a:endParaRPr>
                    </a:p>
                  </a:txBody>
                  <a:tcPr marL="0" marR="0" marT="0" marB="0" anchor="ctr"/>
                </a:tc>
                <a:tc>
                  <a:txBody>
                    <a:bodyPr/>
                    <a:lstStyle/>
                    <a:p>
                      <a:pPr algn="ctr" fontAlgn="b"/>
                      <a:r>
                        <a:rPr lang="en-US" sz="1400" u="none" strike="noStrike" dirty="0" smtClean="0">
                          <a:effectLst/>
                        </a:rPr>
                        <a:t>MAY</a:t>
                      </a:r>
                      <a:endParaRPr lang="en-US" sz="1400" b="0" i="0" u="none" strike="noStrike" dirty="0">
                        <a:solidFill>
                          <a:srgbClr val="000000"/>
                        </a:solidFill>
                        <a:effectLst/>
                        <a:latin typeface="Calibri"/>
                        <a:cs typeface="Calibri"/>
                      </a:endParaRPr>
                    </a:p>
                  </a:txBody>
                  <a:tcPr marL="0" marR="0" marT="0" marB="0" anchor="ctr"/>
                </a:tc>
              </a:tr>
              <a:tr h="370840">
                <a:tc>
                  <a:txBody>
                    <a:bodyPr/>
                    <a:lstStyle/>
                    <a:p>
                      <a:pPr algn="l" fontAlgn="b"/>
                      <a:r>
                        <a:rPr lang="en-US" sz="1400" u="none" strike="noStrike" dirty="0" smtClean="0">
                          <a:effectLst/>
                        </a:rPr>
                        <a:t> Total Cases</a:t>
                      </a:r>
                      <a:endParaRPr lang="en-US" sz="1400" b="0" i="0" u="none" strike="noStrike" dirty="0">
                        <a:solidFill>
                          <a:srgbClr val="000000"/>
                        </a:solidFill>
                        <a:effectLst/>
                        <a:latin typeface="Calibri"/>
                        <a:cs typeface="Calibri"/>
                      </a:endParaRPr>
                    </a:p>
                  </a:txBody>
                  <a:tcPr marL="0" marR="0" marT="0" marB="0" anchor="b"/>
                </a:tc>
                <a:tc>
                  <a:txBody>
                    <a:bodyPr/>
                    <a:lstStyle/>
                    <a:p>
                      <a:pPr algn="ctr" fontAlgn="b"/>
                      <a:r>
                        <a:rPr lang="en-US" sz="1400" u="none" strike="noStrike" dirty="0">
                          <a:effectLst/>
                        </a:rPr>
                        <a:t>3</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a:effectLst/>
                        </a:rPr>
                        <a:t>5</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a:effectLst/>
                        </a:rPr>
                        <a:t>2</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a:effectLst/>
                        </a:rPr>
                        <a:t>5</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a:effectLst/>
                        </a:rPr>
                        <a:t>3</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a:effectLst/>
                        </a:rPr>
                        <a:t>0</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a:effectLst/>
                        </a:rPr>
                        <a:t>7</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a:effectLst/>
                        </a:rPr>
                        <a:t>3</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a:effectLst/>
                        </a:rPr>
                        <a:t>3</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a:effectLst/>
                        </a:rPr>
                        <a:t>5</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a:effectLst/>
                        </a:rPr>
                        <a:t>0</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a:effectLst/>
                        </a:rPr>
                        <a:t>2</a:t>
                      </a:r>
                      <a:endParaRPr lang="en-US" sz="1400" b="0" i="0" u="none" strike="noStrike" dirty="0">
                        <a:solidFill>
                          <a:srgbClr val="000000"/>
                        </a:solidFill>
                        <a:effectLst/>
                        <a:latin typeface="Calibri"/>
                        <a:cs typeface="Calibri"/>
                      </a:endParaRPr>
                    </a:p>
                  </a:txBody>
                  <a:tcPr marL="0" marR="0" marT="0" marB="0" anchor="ctr"/>
                </a:tc>
              </a:tr>
              <a:tr h="370840">
                <a:tc>
                  <a:txBody>
                    <a:bodyPr/>
                    <a:lstStyle/>
                    <a:p>
                      <a:pPr algn="l" fontAlgn="b"/>
                      <a:r>
                        <a:rPr lang="en-US" sz="1400" u="none" strike="noStrike" dirty="0" smtClean="0">
                          <a:effectLst/>
                        </a:rPr>
                        <a:t> Number</a:t>
                      </a:r>
                      <a:r>
                        <a:rPr lang="en-US" sz="1400" u="none" strike="noStrike" baseline="0" dirty="0" smtClean="0">
                          <a:effectLst/>
                        </a:rPr>
                        <a:t> of</a:t>
                      </a:r>
                    </a:p>
                    <a:p>
                      <a:pPr algn="l" fontAlgn="b"/>
                      <a:r>
                        <a:rPr lang="en-US" sz="1400" u="none" strike="noStrike" dirty="0" smtClean="0">
                          <a:effectLst/>
                        </a:rPr>
                        <a:t> SSI Infections</a:t>
                      </a:r>
                      <a:endParaRPr lang="en-US" sz="1400" b="0" i="0" u="none" strike="noStrike" dirty="0">
                        <a:solidFill>
                          <a:srgbClr val="000000"/>
                        </a:solidFill>
                        <a:effectLst/>
                        <a:latin typeface="Calibri"/>
                        <a:cs typeface="Calibri"/>
                      </a:endParaRPr>
                    </a:p>
                  </a:txBody>
                  <a:tcPr marL="0" marR="0" marT="0" marB="0" anchor="b"/>
                </a:tc>
                <a:tc>
                  <a:txBody>
                    <a:bodyPr/>
                    <a:lstStyle/>
                    <a:p>
                      <a:pPr algn="ctr" fontAlgn="b"/>
                      <a:r>
                        <a:rPr lang="en-US" sz="1400" u="none" strike="noStrike">
                          <a:effectLst/>
                        </a:rPr>
                        <a:t>1</a:t>
                      </a:r>
                      <a:endParaRPr lang="en-US" sz="1400" b="0" i="0" u="none" strike="noStrike">
                        <a:solidFill>
                          <a:srgbClr val="000000"/>
                        </a:solidFill>
                        <a:effectLst/>
                        <a:latin typeface="Calibri"/>
                        <a:cs typeface="Calibri"/>
                      </a:endParaRPr>
                    </a:p>
                  </a:txBody>
                  <a:tcPr marL="0" marR="0" marT="0" marB="0" anchor="ctr"/>
                </a:tc>
                <a:tc>
                  <a:txBody>
                    <a:bodyPr/>
                    <a:lstStyle/>
                    <a:p>
                      <a:pPr algn="ctr" fontAlgn="b"/>
                      <a:r>
                        <a:rPr lang="en-US" sz="1400" u="none" strike="noStrike">
                          <a:effectLst/>
                        </a:rPr>
                        <a:t>0</a:t>
                      </a:r>
                      <a:endParaRPr lang="en-US" sz="1400" b="0" i="0" u="none" strike="noStrike">
                        <a:solidFill>
                          <a:srgbClr val="000000"/>
                        </a:solidFill>
                        <a:effectLst/>
                        <a:latin typeface="Calibri"/>
                        <a:cs typeface="Calibri"/>
                      </a:endParaRPr>
                    </a:p>
                  </a:txBody>
                  <a:tcPr marL="0" marR="0" marT="0" marB="0" anchor="ctr"/>
                </a:tc>
                <a:tc>
                  <a:txBody>
                    <a:bodyPr/>
                    <a:lstStyle/>
                    <a:p>
                      <a:pPr algn="ctr" fontAlgn="b"/>
                      <a:r>
                        <a:rPr lang="en-US" sz="1400" u="none" strike="noStrike" dirty="0">
                          <a:effectLst/>
                        </a:rPr>
                        <a:t>1</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a:effectLst/>
                        </a:rPr>
                        <a:t>0</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a:effectLst/>
                        </a:rPr>
                        <a:t>0</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a:effectLst/>
                        </a:rPr>
                        <a:t>0</a:t>
                      </a:r>
                      <a:endParaRPr lang="en-US" sz="1400" b="0" i="0" u="none" strike="noStrike">
                        <a:solidFill>
                          <a:srgbClr val="000000"/>
                        </a:solidFill>
                        <a:effectLst/>
                        <a:latin typeface="Calibri"/>
                        <a:cs typeface="Calibri"/>
                      </a:endParaRPr>
                    </a:p>
                  </a:txBody>
                  <a:tcPr marL="0" marR="0" marT="0" marB="0" anchor="ctr"/>
                </a:tc>
                <a:tc>
                  <a:txBody>
                    <a:bodyPr/>
                    <a:lstStyle/>
                    <a:p>
                      <a:pPr algn="ctr" fontAlgn="b"/>
                      <a:r>
                        <a:rPr lang="en-US" sz="1400" u="none" strike="noStrike" dirty="0">
                          <a:effectLst/>
                        </a:rPr>
                        <a:t>2</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a:effectLst/>
                        </a:rPr>
                        <a:t>0</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a:effectLst/>
                        </a:rPr>
                        <a:t>3</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a:effectLst/>
                        </a:rPr>
                        <a:t>1</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a:effectLst/>
                        </a:rPr>
                        <a:t>0</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a:effectLst/>
                        </a:rPr>
                        <a:t>1</a:t>
                      </a:r>
                      <a:endParaRPr lang="en-US" sz="1400" b="0" i="0" u="none" strike="noStrike" dirty="0">
                        <a:solidFill>
                          <a:srgbClr val="000000"/>
                        </a:solidFill>
                        <a:effectLst/>
                        <a:latin typeface="Calibri"/>
                        <a:cs typeface="Calibri"/>
                      </a:endParaRPr>
                    </a:p>
                  </a:txBody>
                  <a:tcPr marL="0" marR="0" marT="0" marB="0" anchor="ctr"/>
                </a:tc>
              </a:tr>
              <a:tr h="370840">
                <a:tc>
                  <a:txBody>
                    <a:bodyPr/>
                    <a:lstStyle/>
                    <a:p>
                      <a:pPr algn="l" fontAlgn="b"/>
                      <a:r>
                        <a:rPr lang="en-US" sz="1400" u="none" strike="noStrike" dirty="0" smtClean="0">
                          <a:effectLst/>
                        </a:rPr>
                        <a:t> Percentage</a:t>
                      </a:r>
                    </a:p>
                    <a:p>
                      <a:pPr algn="l" fontAlgn="b"/>
                      <a:r>
                        <a:rPr lang="en-US" sz="1400" u="none" strike="noStrike" baseline="0" dirty="0" smtClean="0">
                          <a:effectLst/>
                        </a:rPr>
                        <a:t> of</a:t>
                      </a:r>
                      <a:r>
                        <a:rPr lang="en-US" sz="1400" u="none" strike="noStrike" dirty="0" smtClean="0">
                          <a:effectLst/>
                        </a:rPr>
                        <a:t> SSIs</a:t>
                      </a:r>
                      <a:endParaRPr lang="en-US" sz="1400" b="0" i="0" u="none" strike="noStrike" dirty="0">
                        <a:solidFill>
                          <a:srgbClr val="000000"/>
                        </a:solidFill>
                        <a:effectLst/>
                        <a:latin typeface="Calibri"/>
                        <a:cs typeface="Calibri"/>
                      </a:endParaRPr>
                    </a:p>
                  </a:txBody>
                  <a:tcPr marL="0" marR="0" marT="0" marB="0" anchor="b"/>
                </a:tc>
                <a:tc>
                  <a:txBody>
                    <a:bodyPr/>
                    <a:lstStyle/>
                    <a:p>
                      <a:pPr algn="ctr" fontAlgn="b"/>
                      <a:r>
                        <a:rPr lang="en-US" sz="1400" u="none" strike="noStrike" dirty="0" smtClean="0">
                          <a:effectLst/>
                        </a:rPr>
                        <a:t>33%</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smtClean="0">
                          <a:effectLst/>
                        </a:rPr>
                        <a:t>0%</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smtClean="0">
                          <a:effectLst/>
                        </a:rPr>
                        <a:t>50%</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smtClean="0">
                          <a:effectLst/>
                        </a:rPr>
                        <a:t>0%</a:t>
                      </a:r>
                      <a:endParaRPr lang="en-US" sz="1400" b="0" i="0" u="none" strike="noStrike" dirty="0">
                        <a:solidFill>
                          <a:srgbClr val="000000"/>
                        </a:solidFill>
                        <a:effectLst/>
                        <a:latin typeface="+mn-lt"/>
                        <a:cs typeface="Calibri"/>
                      </a:endParaRPr>
                    </a:p>
                  </a:txBody>
                  <a:tcPr marL="0" marR="0" marT="0" marB="0" anchor="ctr"/>
                </a:tc>
                <a:tc>
                  <a:txBody>
                    <a:bodyPr/>
                    <a:lstStyle/>
                    <a:p>
                      <a:pPr algn="ctr" fontAlgn="b"/>
                      <a:r>
                        <a:rPr lang="en-US" sz="1400" u="none" strike="noStrike" dirty="0" smtClean="0">
                          <a:effectLst/>
                        </a:rPr>
                        <a:t>0%</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smtClean="0">
                          <a:effectLst/>
                        </a:rPr>
                        <a:t>0%</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smtClean="0">
                          <a:effectLst/>
                        </a:rPr>
                        <a:t>29%</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smtClean="0">
                          <a:effectLst/>
                        </a:rPr>
                        <a:t>0%</a:t>
                      </a:r>
                      <a:endParaRPr lang="en-US" sz="1400" b="0" i="0" u="none" strike="noStrike" dirty="0">
                        <a:solidFill>
                          <a:srgbClr val="000000"/>
                        </a:solidFill>
                        <a:effectLst/>
                        <a:latin typeface="+mn-lt"/>
                        <a:cs typeface="Calibri"/>
                      </a:endParaRPr>
                    </a:p>
                  </a:txBody>
                  <a:tcPr marL="0" marR="0" marT="0" marB="0" anchor="ctr"/>
                </a:tc>
                <a:tc>
                  <a:txBody>
                    <a:bodyPr/>
                    <a:lstStyle/>
                    <a:p>
                      <a:pPr algn="ctr" fontAlgn="b"/>
                      <a:r>
                        <a:rPr lang="en-US" sz="1400" u="none" strike="noStrike" dirty="0" smtClean="0">
                          <a:effectLst/>
                        </a:rPr>
                        <a:t>100%</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smtClean="0">
                          <a:effectLst/>
                        </a:rPr>
                        <a:t>20%</a:t>
                      </a:r>
                      <a:endParaRPr lang="en-US" sz="1400" b="0" i="0" u="none" strike="noStrike" dirty="0">
                        <a:solidFill>
                          <a:srgbClr val="000000"/>
                        </a:solidFill>
                        <a:effectLst/>
                        <a:latin typeface="Calibri"/>
                        <a:cs typeface="Calibri"/>
                      </a:endParaRPr>
                    </a:p>
                  </a:txBody>
                  <a:tcPr marL="0" marR="0" marT="0" marB="0" anchor="ctr"/>
                </a:tc>
                <a:tc>
                  <a:txBody>
                    <a:bodyPr/>
                    <a:lstStyle/>
                    <a:p>
                      <a:pPr algn="ctr" fontAlgn="b"/>
                      <a:r>
                        <a:rPr lang="en-US" sz="1400" u="none" strike="noStrike" dirty="0" smtClean="0">
                          <a:effectLst/>
                        </a:rPr>
                        <a:t>0%</a:t>
                      </a:r>
                      <a:endParaRPr lang="en-US" sz="1400" b="0" i="0" u="none" strike="noStrike" dirty="0">
                        <a:solidFill>
                          <a:srgbClr val="000000"/>
                        </a:solidFill>
                        <a:effectLst/>
                        <a:latin typeface="+mn-lt"/>
                        <a:cs typeface="Calibri"/>
                      </a:endParaRPr>
                    </a:p>
                  </a:txBody>
                  <a:tcPr marL="0" marR="0" marT="0" marB="0" anchor="ctr"/>
                </a:tc>
                <a:tc>
                  <a:txBody>
                    <a:bodyPr/>
                    <a:lstStyle/>
                    <a:p>
                      <a:pPr algn="ctr" fontAlgn="b"/>
                      <a:r>
                        <a:rPr lang="en-US" sz="1400" u="none" strike="noStrike" dirty="0" smtClean="0">
                          <a:effectLst/>
                        </a:rPr>
                        <a:t>50%</a:t>
                      </a:r>
                      <a:endParaRPr lang="en-US" sz="1400" b="0" i="0" u="none" strike="noStrike" dirty="0">
                        <a:solidFill>
                          <a:srgbClr val="000000"/>
                        </a:solidFill>
                        <a:effectLst/>
                        <a:latin typeface="Calibri"/>
                        <a:cs typeface="Calibri"/>
                      </a:endParaRPr>
                    </a:p>
                  </a:txBody>
                  <a:tcPr marL="0" marR="0" marT="0" marB="0" anchor="ctr"/>
                </a:tc>
              </a:tr>
            </a:tbl>
          </a:graphicData>
        </a:graphic>
      </p:graphicFrame>
      <p:sp>
        <p:nvSpPr>
          <p:cNvPr id="13" name="Slide Number Placeholder 3"/>
          <p:cNvSpPr>
            <a:spLocks noGrp="1"/>
          </p:cNvSpPr>
          <p:nvPr>
            <p:ph type="sldNum" sz="quarter" idx="4"/>
          </p:nvPr>
        </p:nvSpPr>
        <p:spPr>
          <a:xfrm>
            <a:off x="6629400" y="6492875"/>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 Deep-Root Your Data     </a:t>
            </a:r>
            <a:fld id="{21F65901-4BE5-B64D-B5CB-1C7A4FCB2C1B}" type="slidenum">
              <a:rPr lang="en-US" smtClean="0"/>
              <a:pPr/>
              <a:t>7</a:t>
            </a:fld>
            <a:endParaRPr lang="en-US" dirty="0"/>
          </a:p>
        </p:txBody>
      </p:sp>
    </p:spTree>
    <p:extLst>
      <p:ext uri="{BB962C8B-B14F-4D97-AF65-F5344CB8AC3E}">
        <p14:creationId xmlns:p14="http://schemas.microsoft.com/office/powerpoint/2010/main" val="1681331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Small Denominator </a:t>
            </a:r>
            <a:r>
              <a:rPr lang="en-US" sz="3200" dirty="0" smtClean="0"/>
              <a:t>Dilemma</a:t>
            </a:r>
            <a:endParaRPr lang="en-US" sz="3200" dirty="0"/>
          </a:p>
        </p:txBody>
      </p:sp>
      <p:graphicFrame>
        <p:nvGraphicFramePr>
          <p:cNvPr id="11" name="Chart 10" descr="Line chart of total number of cases, SSI infections, and the percentage of SSIs per quarter." title="Sample quarterly data chart"/>
          <p:cNvGraphicFramePr>
            <a:graphicFrameLocks/>
          </p:cNvGraphicFramePr>
          <p:nvPr>
            <p:extLst>
              <p:ext uri="{D42A27DB-BD31-4B8C-83A1-F6EECF244321}">
                <p14:modId xmlns:p14="http://schemas.microsoft.com/office/powerpoint/2010/main" val="3177594489"/>
              </p:ext>
            </p:extLst>
          </p:nvPr>
        </p:nvGraphicFramePr>
        <p:xfrm>
          <a:off x="533400" y="3810000"/>
          <a:ext cx="8067675" cy="2782238"/>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Screen Shot 2015-05-05 at 11.58.2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0667" y="6172200"/>
            <a:ext cx="4487333" cy="304800"/>
          </a:xfrm>
          <a:prstGeom prst="rect">
            <a:avLst/>
          </a:prstGeom>
        </p:spPr>
      </p:pic>
      <p:sp>
        <p:nvSpPr>
          <p:cNvPr id="9" name="TextBox 8"/>
          <p:cNvSpPr txBox="1"/>
          <p:nvPr/>
        </p:nvSpPr>
        <p:spPr>
          <a:xfrm rot="16200000">
            <a:off x="-238172" y="4447790"/>
            <a:ext cx="1256962" cy="438582"/>
          </a:xfrm>
          <a:prstGeom prst="rect">
            <a:avLst/>
          </a:prstGeom>
          <a:noFill/>
        </p:spPr>
        <p:txBody>
          <a:bodyPr wrap="none" rtlCol="0">
            <a:spAutoFit/>
          </a:bodyPr>
          <a:lstStyle/>
          <a:p>
            <a:pPr algn="ctr"/>
            <a:r>
              <a:rPr lang="en-US" sz="1200" dirty="0" smtClean="0"/>
              <a:t>Number of Cases</a:t>
            </a:r>
          </a:p>
          <a:p>
            <a:pPr algn="ctr"/>
            <a:r>
              <a:rPr lang="en-US" sz="1050" i="1" dirty="0" smtClean="0"/>
              <a:t> (red and green)</a:t>
            </a:r>
            <a:endParaRPr lang="en-US" sz="1200" dirty="0"/>
          </a:p>
        </p:txBody>
      </p:sp>
      <p:sp>
        <p:nvSpPr>
          <p:cNvPr id="12" name="TextBox 11"/>
          <p:cNvSpPr txBox="1"/>
          <p:nvPr/>
        </p:nvSpPr>
        <p:spPr>
          <a:xfrm rot="16200000">
            <a:off x="7914462" y="4658539"/>
            <a:ext cx="1364476" cy="276999"/>
          </a:xfrm>
          <a:prstGeom prst="rect">
            <a:avLst/>
          </a:prstGeom>
          <a:noFill/>
        </p:spPr>
        <p:txBody>
          <a:bodyPr wrap="none" rtlCol="0">
            <a:spAutoFit/>
          </a:bodyPr>
          <a:lstStyle/>
          <a:p>
            <a:r>
              <a:rPr lang="en-US" sz="1200" dirty="0" smtClean="0">
                <a:solidFill>
                  <a:schemeClr val="accent1"/>
                </a:solidFill>
              </a:rPr>
              <a:t>Percentage of  SSIs</a:t>
            </a:r>
            <a:endParaRPr lang="en-US" sz="1200" dirty="0">
              <a:solidFill>
                <a:schemeClr val="accent1"/>
              </a:solidFill>
            </a:endParaRPr>
          </a:p>
        </p:txBody>
      </p:sp>
      <p:graphicFrame>
        <p:nvGraphicFramePr>
          <p:cNvPr id="4" name="Table 3" descr="Sample data set to illustrate effects of low case volume. Quarterly graph smooths out the wild variations in low-case volume monthly report.&#10;" title="Sample quarterly data set"/>
          <p:cNvGraphicFramePr>
            <a:graphicFrameLocks noGrp="1"/>
          </p:cNvGraphicFramePr>
          <p:nvPr>
            <p:extLst>
              <p:ext uri="{D42A27DB-BD31-4B8C-83A1-F6EECF244321}">
                <p14:modId xmlns:p14="http://schemas.microsoft.com/office/powerpoint/2010/main" val="3554278545"/>
              </p:ext>
            </p:extLst>
          </p:nvPr>
        </p:nvGraphicFramePr>
        <p:xfrm>
          <a:off x="838205" y="1397000"/>
          <a:ext cx="7543799" cy="2263140"/>
        </p:xfrm>
        <a:graphic>
          <a:graphicData uri="http://schemas.openxmlformats.org/drawingml/2006/table">
            <a:tbl>
              <a:tblPr firstRow="1" bandRow="1">
                <a:tableStyleId>{FABFCF23-3B69-468F-B69F-88F6DE6A72F2}</a:tableStyleId>
              </a:tblPr>
              <a:tblGrid>
                <a:gridCol w="1328029"/>
                <a:gridCol w="621577"/>
                <a:gridCol w="621577"/>
                <a:gridCol w="621577"/>
                <a:gridCol w="621577"/>
                <a:gridCol w="621577"/>
                <a:gridCol w="621577"/>
                <a:gridCol w="621577"/>
                <a:gridCol w="621577"/>
                <a:gridCol w="621577"/>
                <a:gridCol w="621577"/>
              </a:tblGrid>
              <a:tr h="487045">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smtClean="0">
                          <a:effectLst/>
                        </a:rPr>
                        <a:t>Q1</a:t>
                      </a:r>
                    </a:p>
                    <a:p>
                      <a:pPr algn="ctr" fontAlgn="b"/>
                      <a:r>
                        <a:rPr lang="en-US" sz="1800" u="none" strike="noStrike" dirty="0" smtClean="0">
                          <a:effectLst/>
                        </a:rPr>
                        <a:t>2011</a:t>
                      </a:r>
                      <a:endParaRPr lang="en-US" sz="1800" b="1"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smtClean="0">
                          <a:effectLst/>
                        </a:rPr>
                        <a:t> Q2 2011</a:t>
                      </a:r>
                      <a:endParaRPr lang="en-US" sz="1800" b="1"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smtClean="0">
                          <a:effectLst/>
                        </a:rPr>
                        <a:t>Q3</a:t>
                      </a:r>
                    </a:p>
                    <a:p>
                      <a:pPr algn="ctr" fontAlgn="b"/>
                      <a:r>
                        <a:rPr lang="en-US" sz="1800" u="none" strike="noStrike" dirty="0" smtClean="0">
                          <a:effectLst/>
                        </a:rPr>
                        <a:t>2011</a:t>
                      </a:r>
                      <a:endParaRPr lang="en-US" sz="1800" b="1"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smtClean="0">
                          <a:effectLst/>
                        </a:rPr>
                        <a:t> Q4</a:t>
                      </a:r>
                    </a:p>
                    <a:p>
                      <a:pPr algn="ctr" fontAlgn="b"/>
                      <a:r>
                        <a:rPr lang="en-US" sz="1800" u="none" strike="noStrike" dirty="0" smtClean="0">
                          <a:effectLst/>
                        </a:rPr>
                        <a:t>2011</a:t>
                      </a:r>
                      <a:endParaRPr lang="en-US" sz="1800" b="1"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smtClean="0">
                          <a:effectLst/>
                        </a:rPr>
                        <a:t> Q1 2012</a:t>
                      </a:r>
                      <a:endParaRPr lang="en-US" sz="1800" b="1"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smtClean="0">
                          <a:effectLst/>
                        </a:rPr>
                        <a:t> Q2</a:t>
                      </a:r>
                    </a:p>
                    <a:p>
                      <a:pPr algn="ctr" fontAlgn="b"/>
                      <a:r>
                        <a:rPr lang="en-US" sz="1800" u="none" strike="noStrike" dirty="0" smtClean="0">
                          <a:effectLst/>
                        </a:rPr>
                        <a:t>2012</a:t>
                      </a:r>
                      <a:endParaRPr lang="en-US" sz="1800" b="1"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smtClean="0">
                          <a:effectLst/>
                        </a:rPr>
                        <a:t> Q3</a:t>
                      </a:r>
                    </a:p>
                    <a:p>
                      <a:pPr algn="ctr" fontAlgn="b"/>
                      <a:r>
                        <a:rPr lang="en-US" sz="1800" u="none" strike="noStrike" dirty="0" smtClean="0">
                          <a:effectLst/>
                        </a:rPr>
                        <a:t>2012</a:t>
                      </a:r>
                      <a:endParaRPr lang="en-US" sz="1800" b="1"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smtClean="0">
                          <a:effectLst/>
                        </a:rPr>
                        <a:t> Q4</a:t>
                      </a:r>
                    </a:p>
                    <a:p>
                      <a:pPr algn="ctr" fontAlgn="b"/>
                      <a:r>
                        <a:rPr lang="en-US" sz="1800" u="none" strike="noStrike" dirty="0" smtClean="0">
                          <a:effectLst/>
                        </a:rPr>
                        <a:t>2012</a:t>
                      </a:r>
                      <a:endParaRPr lang="en-US" sz="1800" b="1"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smtClean="0">
                          <a:effectLst/>
                        </a:rPr>
                        <a:t>Q1 2013</a:t>
                      </a:r>
                      <a:endParaRPr lang="en-US" sz="1800" b="1"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smtClean="0">
                          <a:effectLst/>
                        </a:rPr>
                        <a:t>Q2 2013</a:t>
                      </a:r>
                      <a:endParaRPr lang="en-US" sz="1800" b="1" i="0" u="none" strike="noStrike" dirty="0">
                        <a:solidFill>
                          <a:srgbClr val="000000"/>
                        </a:solidFill>
                        <a:effectLst/>
                        <a:latin typeface="+mn-lt"/>
                      </a:endParaRPr>
                    </a:p>
                  </a:txBody>
                  <a:tcPr marL="9525" marR="9525" marT="9525" marB="0" anchor="b"/>
                </a:tc>
              </a:tr>
              <a:tr h="487045">
                <a:tc>
                  <a:txBody>
                    <a:bodyPr/>
                    <a:lstStyle/>
                    <a:p>
                      <a:pPr algn="l" fontAlgn="b">
                        <a:spcBef>
                          <a:spcPts val="200"/>
                        </a:spcBef>
                        <a:spcAft>
                          <a:spcPts val="200"/>
                        </a:spcAft>
                      </a:pPr>
                      <a:r>
                        <a:rPr lang="en-US" sz="1800" u="none" strike="noStrike" dirty="0" smtClean="0">
                          <a:effectLst/>
                        </a:rPr>
                        <a:t> Total Cases</a:t>
                      </a:r>
                      <a:endParaRPr lang="en-US" sz="1800" b="0" i="0" u="none" strike="noStrike" dirty="0">
                        <a:solidFill>
                          <a:srgbClr val="000000"/>
                        </a:solidFill>
                        <a:effectLst/>
                        <a:latin typeface="+mn-lt"/>
                      </a:endParaRPr>
                    </a:p>
                  </a:txBody>
                  <a:tcPr marL="9525" marR="9525" marT="9525" marB="0"/>
                </a:tc>
                <a:tc>
                  <a:txBody>
                    <a:bodyPr/>
                    <a:lstStyle/>
                    <a:p>
                      <a:pPr algn="r" fontAlgn="b">
                        <a:spcBef>
                          <a:spcPts val="200"/>
                        </a:spcBef>
                        <a:spcAft>
                          <a:spcPts val="200"/>
                        </a:spcAft>
                      </a:pPr>
                      <a:r>
                        <a:rPr lang="en-US" sz="1800" u="none" strike="noStrike" dirty="0">
                          <a:effectLst/>
                        </a:rPr>
                        <a:t>30</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a:effectLst/>
                        </a:rPr>
                        <a:t>20</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a:effectLst/>
                        </a:rPr>
                        <a:t>12</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a:effectLst/>
                        </a:rPr>
                        <a:t>5</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a:effectLst/>
                        </a:rPr>
                        <a:t>25</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a:effectLst/>
                        </a:rPr>
                        <a:t>15</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a:effectLst/>
                        </a:rPr>
                        <a:t>22</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a:effectLst/>
                        </a:rPr>
                        <a:t>19</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a:effectLst/>
                        </a:rPr>
                        <a:t>14</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a:effectLst/>
                        </a:rPr>
                        <a:t>20</a:t>
                      </a:r>
                      <a:endParaRPr lang="en-US" sz="1800" b="0" i="0" u="none" strike="noStrike" dirty="0">
                        <a:solidFill>
                          <a:srgbClr val="000000"/>
                        </a:solidFill>
                        <a:effectLst/>
                        <a:latin typeface="+mn-lt"/>
                      </a:endParaRPr>
                    </a:p>
                  </a:txBody>
                  <a:tcPr marL="9525" marR="9525" marT="9525" marB="0" anchor="ctr" anchorCtr="1"/>
                </a:tc>
              </a:tr>
              <a:tr h="487045">
                <a:tc>
                  <a:txBody>
                    <a:bodyPr/>
                    <a:lstStyle/>
                    <a:p>
                      <a:pPr algn="l" fontAlgn="b">
                        <a:spcBef>
                          <a:spcPts val="200"/>
                        </a:spcBef>
                        <a:spcAft>
                          <a:spcPts val="200"/>
                        </a:spcAft>
                      </a:pPr>
                      <a:r>
                        <a:rPr lang="en-US" sz="1800" u="none" strike="noStrike" dirty="0" smtClean="0">
                          <a:effectLst/>
                        </a:rPr>
                        <a:t> Number</a:t>
                      </a:r>
                      <a:r>
                        <a:rPr lang="en-US" sz="1800" u="none" strike="noStrike" baseline="0" dirty="0" smtClean="0">
                          <a:effectLst/>
                        </a:rPr>
                        <a:t> of </a:t>
                      </a:r>
                    </a:p>
                    <a:p>
                      <a:pPr algn="l" fontAlgn="b">
                        <a:spcBef>
                          <a:spcPts val="200"/>
                        </a:spcBef>
                        <a:spcAft>
                          <a:spcPts val="200"/>
                        </a:spcAft>
                      </a:pPr>
                      <a:r>
                        <a:rPr lang="en-US" sz="1800" u="none" strike="noStrike" baseline="0" dirty="0" smtClean="0">
                          <a:effectLst/>
                        </a:rPr>
                        <a:t> SSI </a:t>
                      </a:r>
                      <a:r>
                        <a:rPr lang="en-US" sz="1800" u="none" strike="noStrike" dirty="0" smtClean="0">
                          <a:effectLst/>
                        </a:rPr>
                        <a:t>Infections</a:t>
                      </a:r>
                      <a:endParaRPr lang="en-US" sz="1800" b="0" i="0" u="none" strike="noStrike" dirty="0">
                        <a:solidFill>
                          <a:srgbClr val="000000"/>
                        </a:solidFill>
                        <a:effectLst/>
                        <a:latin typeface="+mn-lt"/>
                      </a:endParaRPr>
                    </a:p>
                  </a:txBody>
                  <a:tcPr marL="9525" marR="9525" marT="9525" marB="0"/>
                </a:tc>
                <a:tc>
                  <a:txBody>
                    <a:bodyPr/>
                    <a:lstStyle/>
                    <a:p>
                      <a:pPr algn="r" fontAlgn="b">
                        <a:spcBef>
                          <a:spcPts val="200"/>
                        </a:spcBef>
                        <a:spcAft>
                          <a:spcPts val="200"/>
                        </a:spcAft>
                      </a:pPr>
                      <a:r>
                        <a:rPr lang="en-US" sz="1800" u="none" strike="noStrike" dirty="0">
                          <a:effectLst/>
                        </a:rPr>
                        <a:t>5</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a:effectLst/>
                        </a:rPr>
                        <a:t>4</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a:effectLst/>
                        </a:rPr>
                        <a:t>2</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a:effectLst/>
                        </a:rPr>
                        <a:t>0</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a:effectLst/>
                        </a:rPr>
                        <a:t>5</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a:effectLst/>
                        </a:rPr>
                        <a:t>7</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a:effectLst/>
                        </a:rPr>
                        <a:t>4</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a:effectLst/>
                        </a:rPr>
                        <a:t>2</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a:effectLst/>
                        </a:rPr>
                        <a:t>4</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a:effectLst/>
                        </a:rPr>
                        <a:t>3</a:t>
                      </a:r>
                      <a:endParaRPr lang="en-US" sz="1800" b="0" i="0" u="none" strike="noStrike" dirty="0">
                        <a:solidFill>
                          <a:srgbClr val="000000"/>
                        </a:solidFill>
                        <a:effectLst/>
                        <a:latin typeface="+mn-lt"/>
                      </a:endParaRPr>
                    </a:p>
                  </a:txBody>
                  <a:tcPr marL="9525" marR="9525" marT="9525" marB="0" anchor="ctr" anchorCtr="1"/>
                </a:tc>
              </a:tr>
              <a:tr h="487045">
                <a:tc>
                  <a:txBody>
                    <a:bodyPr/>
                    <a:lstStyle/>
                    <a:p>
                      <a:pPr algn="l" fontAlgn="b">
                        <a:spcBef>
                          <a:spcPts val="200"/>
                        </a:spcBef>
                        <a:spcAft>
                          <a:spcPts val="200"/>
                        </a:spcAft>
                      </a:pPr>
                      <a:r>
                        <a:rPr lang="en-US" sz="1800" u="none" strike="noStrike" dirty="0" smtClean="0">
                          <a:effectLst/>
                        </a:rPr>
                        <a:t> Percentage</a:t>
                      </a:r>
                      <a:r>
                        <a:rPr lang="en-US" sz="1800" u="none" strike="noStrike" baseline="0" dirty="0" smtClean="0">
                          <a:effectLst/>
                        </a:rPr>
                        <a:t> </a:t>
                      </a:r>
                    </a:p>
                    <a:p>
                      <a:pPr algn="l" fontAlgn="b">
                        <a:spcBef>
                          <a:spcPts val="200"/>
                        </a:spcBef>
                        <a:spcAft>
                          <a:spcPts val="200"/>
                        </a:spcAft>
                      </a:pPr>
                      <a:r>
                        <a:rPr lang="en-US" sz="1800" u="none" strike="noStrike" baseline="0" dirty="0" smtClean="0">
                          <a:effectLst/>
                        </a:rPr>
                        <a:t> of </a:t>
                      </a:r>
                      <a:r>
                        <a:rPr lang="en-US" sz="1800" u="none" strike="noStrike" dirty="0" smtClean="0">
                          <a:effectLst/>
                        </a:rPr>
                        <a:t>SSIs </a:t>
                      </a:r>
                      <a:endParaRPr lang="en-US" sz="1800" b="0" i="0" u="none" strike="noStrike" dirty="0">
                        <a:solidFill>
                          <a:srgbClr val="000000"/>
                        </a:solidFill>
                        <a:effectLst/>
                        <a:latin typeface="+mn-lt"/>
                      </a:endParaRPr>
                    </a:p>
                  </a:txBody>
                  <a:tcPr marL="9525" marR="9525" marT="9525" marB="0"/>
                </a:tc>
                <a:tc>
                  <a:txBody>
                    <a:bodyPr/>
                    <a:lstStyle/>
                    <a:p>
                      <a:pPr algn="r" fontAlgn="b">
                        <a:spcBef>
                          <a:spcPts val="200"/>
                        </a:spcBef>
                        <a:spcAft>
                          <a:spcPts val="200"/>
                        </a:spcAft>
                      </a:pPr>
                      <a:r>
                        <a:rPr lang="en-US" sz="1800" u="none" strike="noStrike" dirty="0" smtClean="0">
                          <a:effectLst/>
                        </a:rPr>
                        <a:t>17</a:t>
                      </a:r>
                      <a:r>
                        <a:rPr lang="en-US" sz="1800" u="none" strike="noStrike" dirty="0">
                          <a:effectLst/>
                        </a:rPr>
                        <a:t>%</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smtClean="0">
                          <a:effectLst/>
                        </a:rPr>
                        <a:t>20%</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smtClean="0">
                          <a:effectLst/>
                        </a:rPr>
                        <a:t>17%</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smtClean="0">
                          <a:effectLst/>
                        </a:rPr>
                        <a:t>0%</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smtClean="0">
                          <a:effectLst/>
                        </a:rPr>
                        <a:t>20%</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smtClean="0">
                          <a:effectLst/>
                        </a:rPr>
                        <a:t>47</a:t>
                      </a:r>
                      <a:r>
                        <a:rPr lang="en-US" sz="1800" u="none" strike="noStrike" dirty="0">
                          <a:effectLst/>
                        </a:rPr>
                        <a:t>%</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smtClean="0">
                          <a:effectLst/>
                        </a:rPr>
                        <a:t>18%</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smtClean="0">
                          <a:effectLst/>
                        </a:rPr>
                        <a:t>11%</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smtClean="0">
                          <a:effectLst/>
                        </a:rPr>
                        <a:t>29%</a:t>
                      </a:r>
                      <a:endParaRPr lang="en-US" sz="1800" b="0" i="0" u="none" strike="noStrike" dirty="0">
                        <a:solidFill>
                          <a:srgbClr val="000000"/>
                        </a:solidFill>
                        <a:effectLst/>
                        <a:latin typeface="+mn-lt"/>
                      </a:endParaRPr>
                    </a:p>
                  </a:txBody>
                  <a:tcPr marL="9525" marR="9525" marT="9525" marB="0" anchor="ctr" anchorCtr="1"/>
                </a:tc>
                <a:tc>
                  <a:txBody>
                    <a:bodyPr/>
                    <a:lstStyle/>
                    <a:p>
                      <a:pPr algn="r" fontAlgn="b">
                        <a:spcBef>
                          <a:spcPts val="200"/>
                        </a:spcBef>
                        <a:spcAft>
                          <a:spcPts val="200"/>
                        </a:spcAft>
                      </a:pPr>
                      <a:r>
                        <a:rPr lang="en-US" sz="1800" u="none" strike="noStrike" dirty="0" smtClean="0">
                          <a:effectLst/>
                        </a:rPr>
                        <a:t>15%</a:t>
                      </a:r>
                      <a:endParaRPr lang="en-US" sz="1800" b="0" i="0" u="none" strike="noStrike" dirty="0">
                        <a:solidFill>
                          <a:srgbClr val="000000"/>
                        </a:solidFill>
                        <a:effectLst/>
                        <a:latin typeface="+mn-lt"/>
                      </a:endParaRPr>
                    </a:p>
                  </a:txBody>
                  <a:tcPr marL="9525" marR="9525" marT="9525" marB="0" anchor="ctr" anchorCtr="1"/>
                </a:tc>
              </a:tr>
            </a:tbl>
          </a:graphicData>
        </a:graphic>
      </p:graphicFrame>
      <p:sp>
        <p:nvSpPr>
          <p:cNvPr id="10" name="Slide Number Placeholder 3"/>
          <p:cNvSpPr>
            <a:spLocks noGrp="1"/>
          </p:cNvSpPr>
          <p:nvPr>
            <p:ph type="sldNum" sz="quarter" idx="4"/>
          </p:nvPr>
        </p:nvSpPr>
        <p:spPr>
          <a:xfrm>
            <a:off x="6629400" y="6492875"/>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 Deep-Root Your Data     </a:t>
            </a:r>
            <a:fld id="{21F65901-4BE5-B64D-B5CB-1C7A4FCB2C1B}" type="slidenum">
              <a:rPr lang="en-US" smtClean="0"/>
              <a:pPr/>
              <a:t>8</a:t>
            </a:fld>
            <a:endParaRPr lang="en-US" dirty="0"/>
          </a:p>
        </p:txBody>
      </p:sp>
    </p:spTree>
    <p:extLst>
      <p:ext uri="{BB962C8B-B14F-4D97-AF65-F5344CB8AC3E}">
        <p14:creationId xmlns:p14="http://schemas.microsoft.com/office/powerpoint/2010/main" val="913024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SSI Rate Report</a:t>
            </a:r>
            <a:endParaRPr lang="en-US" dirty="0"/>
          </a:p>
        </p:txBody>
      </p:sp>
      <p:sp>
        <p:nvSpPr>
          <p:cNvPr id="8" name="TextBox 7"/>
          <p:cNvSpPr txBox="1"/>
          <p:nvPr/>
        </p:nvSpPr>
        <p:spPr>
          <a:xfrm rot="16200000">
            <a:off x="-20311" y="3144513"/>
            <a:ext cx="1781557" cy="369332"/>
          </a:xfrm>
          <a:prstGeom prst="rect">
            <a:avLst/>
          </a:prstGeom>
          <a:noFill/>
        </p:spPr>
        <p:txBody>
          <a:bodyPr wrap="none" rtlCol="0">
            <a:spAutoFit/>
          </a:bodyPr>
          <a:lstStyle/>
          <a:p>
            <a:r>
              <a:rPr lang="en-US" dirty="0" smtClean="0"/>
              <a:t>Number of Cases</a:t>
            </a:r>
            <a:endParaRPr lang="en-US" dirty="0"/>
          </a:p>
        </p:txBody>
      </p:sp>
      <p:graphicFrame>
        <p:nvGraphicFramePr>
          <p:cNvPr id="4" name="Chart 3" descr="Bar graph with total cases per quarter and total number of surgical site infections per quarter. Line includes the percentage of SSI cases per quarter.&#10;Results are not relevant to the discussion, although the trend is a reduction in surgical site infections while the colorectal case volume remains stable." title="Sample SSI Rate Report"/>
          <p:cNvGraphicFramePr>
            <a:graphicFrameLocks/>
          </p:cNvGraphicFramePr>
          <p:nvPr>
            <p:extLst>
              <p:ext uri="{D42A27DB-BD31-4B8C-83A1-F6EECF244321}">
                <p14:modId xmlns:p14="http://schemas.microsoft.com/office/powerpoint/2010/main" val="1727013469"/>
              </p:ext>
            </p:extLst>
          </p:nvPr>
        </p:nvGraphicFramePr>
        <p:xfrm>
          <a:off x="1066800" y="1066800"/>
          <a:ext cx="7645955" cy="423672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16200000">
            <a:off x="7728307" y="3092093"/>
            <a:ext cx="2133918" cy="369332"/>
          </a:xfrm>
          <a:prstGeom prst="rect">
            <a:avLst/>
          </a:prstGeom>
          <a:noFill/>
        </p:spPr>
        <p:txBody>
          <a:bodyPr wrap="none" rtlCol="0">
            <a:spAutoFit/>
          </a:bodyPr>
          <a:lstStyle/>
          <a:p>
            <a:r>
              <a:rPr lang="en-US" dirty="0" smtClean="0"/>
              <a:t>SSI Rate as a Percent</a:t>
            </a:r>
            <a:endParaRPr lang="en-US" dirty="0"/>
          </a:p>
        </p:txBody>
      </p:sp>
      <p:graphicFrame>
        <p:nvGraphicFramePr>
          <p:cNvPr id="7" name="Table 6" descr="Data table to support graph" title="Sample SSI Rate Report Data Table"/>
          <p:cNvGraphicFramePr>
            <a:graphicFrameLocks noGrp="1"/>
          </p:cNvGraphicFramePr>
          <p:nvPr>
            <p:extLst>
              <p:ext uri="{D42A27DB-BD31-4B8C-83A1-F6EECF244321}">
                <p14:modId xmlns:p14="http://schemas.microsoft.com/office/powerpoint/2010/main" val="3470270473"/>
              </p:ext>
            </p:extLst>
          </p:nvPr>
        </p:nvGraphicFramePr>
        <p:xfrm>
          <a:off x="457200" y="5043311"/>
          <a:ext cx="7848600" cy="1133551"/>
        </p:xfrm>
        <a:graphic>
          <a:graphicData uri="http://schemas.openxmlformats.org/drawingml/2006/table">
            <a:tbl>
              <a:tblPr firstRow="1" bandRow="1">
                <a:tableStyleId>{5FD0F851-EC5A-4D38-B0AD-8093EC10F338}</a:tableStyleId>
              </a:tblPr>
              <a:tblGrid>
                <a:gridCol w="914400"/>
                <a:gridCol w="693420"/>
                <a:gridCol w="693420"/>
                <a:gridCol w="693420"/>
                <a:gridCol w="693420"/>
                <a:gridCol w="693420"/>
                <a:gridCol w="693420"/>
                <a:gridCol w="693420"/>
                <a:gridCol w="693420"/>
                <a:gridCol w="693420"/>
                <a:gridCol w="693420"/>
              </a:tblGrid>
              <a:tr h="370840">
                <a:tc>
                  <a:txBody>
                    <a:bodyPr/>
                    <a:lstStyle/>
                    <a:p>
                      <a:pPr algn="l" fontAlgn="b"/>
                      <a:endParaRPr lang="en-US" sz="1400" b="1"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smtClean="0">
                          <a:effectLst/>
                        </a:rPr>
                        <a:t>CY12   Q1</a:t>
                      </a:r>
                      <a:endParaRPr lang="en-US" sz="1400" b="0" i="0" u="none" strike="noStrike" dirty="0">
                        <a:solidFill>
                          <a:srgbClr val="000000"/>
                        </a:solidFill>
                        <a:effectLst/>
                        <a:latin typeface="Calibri"/>
                        <a:cs typeface="Calibri"/>
                      </a:endParaRPr>
                    </a:p>
                  </a:txBody>
                  <a:tcPr marL="10870" marR="10870" marT="10870" marB="0" anchor="ctr">
                    <a:solidFill>
                      <a:srgbClr val="FFFFFF"/>
                    </a:solidFill>
                  </a:tcPr>
                </a:tc>
                <a:tc>
                  <a:txBody>
                    <a:bodyPr/>
                    <a:lstStyle/>
                    <a:p>
                      <a:pPr algn="ctr" fontAlgn="b"/>
                      <a:r>
                        <a:rPr lang="en-US" sz="1400" u="none" strike="noStrike" dirty="0" smtClean="0">
                          <a:effectLst/>
                        </a:rPr>
                        <a:t>CY12   Q2</a:t>
                      </a:r>
                      <a:endParaRPr lang="en-US" sz="1400" b="0" i="0" u="none" strike="noStrike" dirty="0">
                        <a:solidFill>
                          <a:srgbClr val="000000"/>
                        </a:solidFill>
                        <a:effectLst/>
                        <a:latin typeface="Calibri"/>
                        <a:cs typeface="Calibri"/>
                      </a:endParaRPr>
                    </a:p>
                  </a:txBody>
                  <a:tcPr marL="10870" marR="10870" marT="10870" marB="0" anchor="ctr">
                    <a:solidFill>
                      <a:srgbClr val="FFFFFF"/>
                    </a:solidFill>
                  </a:tcPr>
                </a:tc>
                <a:tc>
                  <a:txBody>
                    <a:bodyPr/>
                    <a:lstStyle/>
                    <a:p>
                      <a:pPr algn="ctr" fontAlgn="b"/>
                      <a:r>
                        <a:rPr lang="en-US" sz="1400" u="none" strike="noStrike" dirty="0" smtClean="0">
                          <a:effectLst/>
                        </a:rPr>
                        <a:t>CY12   Q3</a:t>
                      </a:r>
                      <a:endParaRPr lang="en-US" sz="1400" b="0" i="0" u="none" strike="noStrike" dirty="0">
                        <a:solidFill>
                          <a:srgbClr val="000000"/>
                        </a:solidFill>
                        <a:effectLst/>
                        <a:latin typeface="Calibri"/>
                        <a:cs typeface="Calibri"/>
                      </a:endParaRPr>
                    </a:p>
                  </a:txBody>
                  <a:tcPr marL="10870" marR="10870" marT="10870" marB="0" anchor="ctr">
                    <a:solidFill>
                      <a:srgbClr val="FFFFFF"/>
                    </a:solidFill>
                  </a:tcPr>
                </a:tc>
                <a:tc>
                  <a:txBody>
                    <a:bodyPr/>
                    <a:lstStyle/>
                    <a:p>
                      <a:pPr algn="ctr" fontAlgn="b"/>
                      <a:r>
                        <a:rPr lang="en-US" sz="1400" u="none" strike="noStrike" dirty="0" smtClean="0">
                          <a:effectLst/>
                        </a:rPr>
                        <a:t>CY12   Q4</a:t>
                      </a:r>
                      <a:endParaRPr lang="en-US" sz="1400" b="0" i="0" u="none" strike="noStrike" dirty="0">
                        <a:solidFill>
                          <a:srgbClr val="000000"/>
                        </a:solidFill>
                        <a:effectLst/>
                        <a:latin typeface="Calibri"/>
                        <a:cs typeface="Calibri"/>
                      </a:endParaRPr>
                    </a:p>
                  </a:txBody>
                  <a:tcPr marL="10870" marR="10870" marT="10870" marB="0" anchor="ctr">
                    <a:solidFill>
                      <a:srgbClr val="FFFFFF"/>
                    </a:solidFill>
                  </a:tcPr>
                </a:tc>
                <a:tc>
                  <a:txBody>
                    <a:bodyPr/>
                    <a:lstStyle/>
                    <a:p>
                      <a:pPr algn="ctr" fontAlgn="b"/>
                      <a:r>
                        <a:rPr lang="en-US" sz="1400" u="none" strike="noStrike" dirty="0" smtClean="0">
                          <a:effectLst/>
                        </a:rPr>
                        <a:t>CY13   Q1</a:t>
                      </a:r>
                      <a:endParaRPr lang="en-US" sz="1400" b="0" i="0" u="none" strike="noStrike" dirty="0">
                        <a:solidFill>
                          <a:srgbClr val="000000"/>
                        </a:solidFill>
                        <a:effectLst/>
                        <a:latin typeface="Calibri"/>
                        <a:cs typeface="Calibri"/>
                      </a:endParaRPr>
                    </a:p>
                  </a:txBody>
                  <a:tcPr marL="10870" marR="10870" marT="10870" marB="0" anchor="ctr">
                    <a:solidFill>
                      <a:srgbClr val="FFFFFF"/>
                    </a:solidFill>
                  </a:tcPr>
                </a:tc>
                <a:tc>
                  <a:txBody>
                    <a:bodyPr/>
                    <a:lstStyle/>
                    <a:p>
                      <a:pPr algn="ctr" fontAlgn="b"/>
                      <a:r>
                        <a:rPr lang="en-US" sz="1400" u="none" strike="noStrike" dirty="0" smtClean="0">
                          <a:effectLst/>
                        </a:rPr>
                        <a:t>CY13   Q2</a:t>
                      </a:r>
                      <a:endParaRPr lang="en-US" sz="1400" b="0" i="0" u="none" strike="noStrike" dirty="0">
                        <a:solidFill>
                          <a:srgbClr val="000000"/>
                        </a:solidFill>
                        <a:effectLst/>
                        <a:latin typeface="Calibri"/>
                        <a:cs typeface="Calibri"/>
                      </a:endParaRPr>
                    </a:p>
                  </a:txBody>
                  <a:tcPr marL="10870" marR="10870" marT="10870" marB="0" anchor="ctr">
                    <a:solidFill>
                      <a:srgbClr val="FFFFFF"/>
                    </a:solidFill>
                  </a:tcPr>
                </a:tc>
                <a:tc>
                  <a:txBody>
                    <a:bodyPr/>
                    <a:lstStyle/>
                    <a:p>
                      <a:pPr algn="ctr" fontAlgn="b"/>
                      <a:r>
                        <a:rPr lang="en-US" sz="1400" u="none" strike="noStrike" dirty="0" smtClean="0">
                          <a:effectLst/>
                        </a:rPr>
                        <a:t>CY13   Q3</a:t>
                      </a:r>
                      <a:endParaRPr lang="en-US" sz="1400" b="0" i="0" u="none" strike="noStrike" dirty="0">
                        <a:solidFill>
                          <a:srgbClr val="000000"/>
                        </a:solidFill>
                        <a:effectLst/>
                        <a:latin typeface="Calibri"/>
                        <a:cs typeface="Calibri"/>
                      </a:endParaRPr>
                    </a:p>
                  </a:txBody>
                  <a:tcPr marL="10870" marR="10870" marT="10870" marB="0" anchor="ctr">
                    <a:solidFill>
                      <a:srgbClr val="FFFFFF"/>
                    </a:solidFill>
                  </a:tcPr>
                </a:tc>
                <a:tc>
                  <a:txBody>
                    <a:bodyPr/>
                    <a:lstStyle/>
                    <a:p>
                      <a:pPr algn="ctr" fontAlgn="b"/>
                      <a:r>
                        <a:rPr lang="en-US" sz="1400" u="none" strike="noStrike" dirty="0" smtClean="0">
                          <a:effectLst/>
                        </a:rPr>
                        <a:t>CY13</a:t>
                      </a:r>
                      <a:r>
                        <a:rPr lang="en-US" sz="1400" u="none" strike="noStrike" baseline="0" dirty="0" smtClean="0">
                          <a:effectLst/>
                        </a:rPr>
                        <a:t>   Q4</a:t>
                      </a:r>
                      <a:endParaRPr lang="en-US" sz="1400" b="0" i="0" u="none" strike="noStrike" dirty="0">
                        <a:solidFill>
                          <a:srgbClr val="000000"/>
                        </a:solidFill>
                        <a:effectLst/>
                        <a:latin typeface="Calibri"/>
                        <a:cs typeface="Calibri"/>
                      </a:endParaRPr>
                    </a:p>
                  </a:txBody>
                  <a:tcPr marL="10870" marR="10870" marT="10870" marB="0" anchor="ctr">
                    <a:solidFill>
                      <a:srgbClr val="FFFFFF"/>
                    </a:solidFill>
                  </a:tcPr>
                </a:tc>
                <a:tc>
                  <a:txBody>
                    <a:bodyPr/>
                    <a:lstStyle/>
                    <a:p>
                      <a:pPr algn="ctr" fontAlgn="b"/>
                      <a:r>
                        <a:rPr lang="en-US" sz="1400" u="none" strike="noStrike" dirty="0" smtClean="0">
                          <a:effectLst/>
                        </a:rPr>
                        <a:t>CY14   Q1</a:t>
                      </a:r>
                      <a:endParaRPr lang="en-US" sz="1400" b="0" i="0" u="none" strike="noStrike" dirty="0">
                        <a:solidFill>
                          <a:srgbClr val="000000"/>
                        </a:solidFill>
                        <a:effectLst/>
                        <a:latin typeface="Calibri"/>
                        <a:cs typeface="Calibri"/>
                      </a:endParaRPr>
                    </a:p>
                  </a:txBody>
                  <a:tcPr marL="10870" marR="10870" marT="10870" marB="0" anchor="ctr">
                    <a:solidFill>
                      <a:srgbClr val="FFFFFF"/>
                    </a:solidFill>
                  </a:tcPr>
                </a:tc>
                <a:tc>
                  <a:txBody>
                    <a:bodyPr/>
                    <a:lstStyle/>
                    <a:p>
                      <a:pPr algn="ctr" fontAlgn="b"/>
                      <a:r>
                        <a:rPr lang="en-US" sz="1400" u="none" strike="noStrike" dirty="0" smtClean="0">
                          <a:effectLst/>
                        </a:rPr>
                        <a:t>CY14</a:t>
                      </a:r>
                      <a:r>
                        <a:rPr lang="en-US" sz="1400" u="none" strike="noStrike" baseline="0" dirty="0" smtClean="0">
                          <a:effectLst/>
                        </a:rPr>
                        <a:t>   Q2</a:t>
                      </a:r>
                      <a:endParaRPr lang="en-US" sz="1400" b="0" i="0" u="none" strike="noStrike" dirty="0">
                        <a:solidFill>
                          <a:srgbClr val="000000"/>
                        </a:solidFill>
                        <a:effectLst/>
                        <a:latin typeface="Calibri"/>
                        <a:cs typeface="Calibri"/>
                      </a:endParaRPr>
                    </a:p>
                  </a:txBody>
                  <a:tcPr marL="10870" marR="10870" marT="10870" marB="0" anchor="ctr">
                    <a:solidFill>
                      <a:srgbClr val="FFFFFF"/>
                    </a:solidFill>
                  </a:tcPr>
                </a:tc>
              </a:tr>
              <a:tr h="231987">
                <a:tc>
                  <a:txBody>
                    <a:bodyPr/>
                    <a:lstStyle/>
                    <a:p>
                      <a:pPr algn="l" fontAlgn="b"/>
                      <a:r>
                        <a:rPr lang="en-US" sz="1400" u="none" strike="noStrike" dirty="0">
                          <a:effectLst/>
                        </a:rPr>
                        <a:t>T</a:t>
                      </a:r>
                      <a:r>
                        <a:rPr lang="en-US" sz="1400" u="none" strike="noStrike" dirty="0" smtClean="0">
                          <a:effectLst/>
                        </a:rPr>
                        <a:t>otal </a:t>
                      </a:r>
                      <a:r>
                        <a:rPr lang="en-US" sz="1400" u="none" strike="noStrike" dirty="0">
                          <a:effectLst/>
                        </a:rPr>
                        <a:t>cases</a:t>
                      </a:r>
                      <a:endParaRPr lang="en-US" sz="1400" b="1"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a:effectLst/>
                        </a:rPr>
                        <a:t>86</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a:effectLst/>
                        </a:rPr>
                        <a:t>90</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a:effectLst/>
                        </a:rPr>
                        <a:t>110</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a:effectLst/>
                        </a:rPr>
                        <a:t>99</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a:effectLst/>
                        </a:rPr>
                        <a:t>93</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a:effectLst/>
                        </a:rPr>
                        <a:t>91</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a:effectLst/>
                        </a:rPr>
                        <a:t>86</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a:effectLst/>
                        </a:rPr>
                        <a:t>77</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a:effectLst/>
                        </a:rPr>
                        <a:t>85</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a:effectLst/>
                        </a:rPr>
                        <a:t>85</a:t>
                      </a:r>
                      <a:endParaRPr lang="en-US" sz="1400" b="0" i="0" u="none" strike="noStrike" dirty="0">
                        <a:solidFill>
                          <a:srgbClr val="000000"/>
                        </a:solidFill>
                        <a:effectLst/>
                        <a:latin typeface="Calibri"/>
                        <a:cs typeface="Calibri"/>
                      </a:endParaRPr>
                    </a:p>
                  </a:txBody>
                  <a:tcPr marL="10870" marR="10870" marT="10870" marB="0" anchor="b"/>
                </a:tc>
              </a:tr>
              <a:tr h="231987">
                <a:tc>
                  <a:txBody>
                    <a:bodyPr/>
                    <a:lstStyle/>
                    <a:p>
                      <a:pPr algn="l" fontAlgn="b"/>
                      <a:r>
                        <a:rPr lang="en-US" sz="1400" u="none" strike="noStrike" dirty="0">
                          <a:effectLst/>
                        </a:rPr>
                        <a:t>SSIs</a:t>
                      </a:r>
                      <a:endParaRPr lang="en-US" sz="1400" b="1"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a:effectLst/>
                        </a:rPr>
                        <a:t>13</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a:effectLst/>
                        </a:rPr>
                        <a:t>15</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a:effectLst/>
                        </a:rPr>
                        <a:t>13</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a:effectLst/>
                        </a:rPr>
                        <a:t>17</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a:effectLst/>
                        </a:rPr>
                        <a:t>18</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a:effectLst/>
                        </a:rPr>
                        <a:t>12</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a:effectLst/>
                        </a:rPr>
                        <a:t>18</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a:effectLst/>
                        </a:rPr>
                        <a:t>6</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a:effectLst/>
                        </a:rPr>
                        <a:t>8</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a:effectLst/>
                        </a:rPr>
                        <a:t>4</a:t>
                      </a:r>
                      <a:endParaRPr lang="en-US" sz="1400" b="0" i="0" u="none" strike="noStrike" dirty="0">
                        <a:solidFill>
                          <a:srgbClr val="000000"/>
                        </a:solidFill>
                        <a:effectLst/>
                        <a:latin typeface="Calibri"/>
                        <a:cs typeface="Calibri"/>
                      </a:endParaRPr>
                    </a:p>
                  </a:txBody>
                  <a:tcPr marL="10870" marR="10870" marT="10870" marB="0" anchor="b"/>
                </a:tc>
              </a:tr>
              <a:tr h="231987">
                <a:tc>
                  <a:txBody>
                    <a:bodyPr/>
                    <a:lstStyle/>
                    <a:p>
                      <a:pPr algn="l" fontAlgn="b"/>
                      <a:r>
                        <a:rPr lang="en-US" sz="1400" u="none" strike="noStrike" dirty="0">
                          <a:effectLst/>
                        </a:rPr>
                        <a:t>SSI rate</a:t>
                      </a:r>
                      <a:endParaRPr lang="en-US" sz="1400" b="1"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smtClean="0">
                          <a:effectLst/>
                        </a:rPr>
                        <a:t>15.1%</a:t>
                      </a:r>
                      <a:endParaRPr lang="en-US" sz="1400" b="0" i="0" u="none" strike="noStrike" dirty="0" smtClean="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smtClean="0">
                          <a:effectLst/>
                        </a:rPr>
                        <a:t>16.7%</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smtClean="0">
                          <a:effectLst/>
                        </a:rPr>
                        <a:t>11.8%</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smtClean="0">
                          <a:effectLst/>
                        </a:rPr>
                        <a:t>17.2%</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smtClean="0">
                          <a:effectLst/>
                        </a:rPr>
                        <a:t>19.4%</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smtClean="0">
                          <a:effectLst/>
                        </a:rPr>
                        <a:t>13.2%</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smtClean="0">
                          <a:effectLst/>
                        </a:rPr>
                        <a:t>20.9%</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smtClean="0">
                          <a:effectLst/>
                        </a:rPr>
                        <a:t>7.8%</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smtClean="0">
                          <a:effectLst/>
                        </a:rPr>
                        <a:t>9.4%</a:t>
                      </a:r>
                      <a:endParaRPr lang="en-US" sz="1400" b="0" i="0" u="none" strike="noStrike" dirty="0">
                        <a:solidFill>
                          <a:srgbClr val="000000"/>
                        </a:solidFill>
                        <a:effectLst/>
                        <a:latin typeface="Calibri"/>
                        <a:cs typeface="Calibri"/>
                      </a:endParaRPr>
                    </a:p>
                  </a:txBody>
                  <a:tcPr marL="10870" marR="10870" marT="10870" marB="0" anchor="b"/>
                </a:tc>
                <a:tc>
                  <a:txBody>
                    <a:bodyPr/>
                    <a:lstStyle/>
                    <a:p>
                      <a:pPr algn="ctr" fontAlgn="b"/>
                      <a:r>
                        <a:rPr lang="en-US" sz="1400" u="none" strike="noStrike" dirty="0" smtClean="0">
                          <a:effectLst/>
                        </a:rPr>
                        <a:t>4.7%</a:t>
                      </a:r>
                      <a:endParaRPr lang="en-US" sz="1400" b="0" i="0" u="none" strike="noStrike" dirty="0">
                        <a:solidFill>
                          <a:srgbClr val="000000"/>
                        </a:solidFill>
                        <a:effectLst/>
                        <a:latin typeface="Calibri"/>
                        <a:cs typeface="Calibri"/>
                      </a:endParaRPr>
                    </a:p>
                  </a:txBody>
                  <a:tcPr marL="10870" marR="10870" marT="10870" marB="0" anchor="b"/>
                </a:tc>
              </a:tr>
            </a:tbl>
          </a:graphicData>
        </a:graphic>
      </p:graphicFrame>
      <p:sp>
        <p:nvSpPr>
          <p:cNvPr id="10" name="TextBox 9"/>
          <p:cNvSpPr txBox="1"/>
          <p:nvPr/>
        </p:nvSpPr>
        <p:spPr>
          <a:xfrm>
            <a:off x="1371600" y="990600"/>
            <a:ext cx="4002869" cy="461665"/>
          </a:xfrm>
          <a:prstGeom prst="rect">
            <a:avLst/>
          </a:prstGeom>
          <a:noFill/>
        </p:spPr>
        <p:txBody>
          <a:bodyPr wrap="none" rtlCol="0">
            <a:spAutoFit/>
          </a:bodyPr>
          <a:lstStyle/>
          <a:p>
            <a:r>
              <a:rPr lang="en-US" sz="2400" b="1" dirty="0" smtClean="0"/>
              <a:t>Quarterly Colorectal SSI Rates</a:t>
            </a:r>
            <a:endParaRPr lang="en-US" sz="2400" b="1" dirty="0"/>
          </a:p>
        </p:txBody>
      </p:sp>
      <p:sp>
        <p:nvSpPr>
          <p:cNvPr id="12" name="Slide Number Placeholder 3"/>
          <p:cNvSpPr>
            <a:spLocks noGrp="1"/>
          </p:cNvSpPr>
          <p:nvPr>
            <p:ph type="sldNum" sz="quarter" idx="4"/>
          </p:nvPr>
        </p:nvSpPr>
        <p:spPr>
          <a:xfrm>
            <a:off x="6629400" y="6492875"/>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 Deep-Root Your Data     </a:t>
            </a:r>
            <a:fld id="{21F65901-4BE5-B64D-B5CB-1C7A4FCB2C1B}" type="slidenum">
              <a:rPr lang="en-US" smtClean="0"/>
              <a:pPr/>
              <a:t>9</a:t>
            </a:fld>
            <a:endParaRPr lang="en-US" dirty="0"/>
          </a:p>
        </p:txBody>
      </p:sp>
    </p:spTree>
    <p:extLst>
      <p:ext uri="{BB962C8B-B14F-4D97-AF65-F5344CB8AC3E}">
        <p14:creationId xmlns:p14="http://schemas.microsoft.com/office/powerpoint/2010/main" val="81764387"/>
      </p:ext>
    </p:extLst>
  </p:cSld>
  <p:clrMapOvr>
    <a:masterClrMapping/>
  </p:clrMapOvr>
</p:sld>
</file>

<file path=ppt/theme/theme1.xml><?xml version="1.0" encoding="utf-8"?>
<a:theme xmlns:a="http://schemas.openxmlformats.org/drawingml/2006/main" name="HAI Cusp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24072</TotalTime>
  <Words>3119</Words>
  <Application>Microsoft Office PowerPoint</Application>
  <PresentationFormat>On-screen Show (4:3)</PresentationFormat>
  <Paragraphs>400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HAI Cusp Slide template</vt:lpstr>
      <vt:lpstr>Deep-Rooting Your Data</vt:lpstr>
      <vt:lpstr>Learning Objectives</vt:lpstr>
      <vt:lpstr>SSI Data Sources</vt:lpstr>
      <vt:lpstr>Process Versus Outcome Data</vt:lpstr>
      <vt:lpstr>Process Data</vt:lpstr>
      <vt:lpstr>Process Measure Examples</vt:lpstr>
      <vt:lpstr>Small Denominator Dilemma</vt:lpstr>
      <vt:lpstr>Small Denominator Dilemma</vt:lpstr>
      <vt:lpstr>Sample SSI Rate Report</vt:lpstr>
      <vt:lpstr>DATA SHARING</vt:lpstr>
      <vt:lpstr>Develop a Data Sharing Plan</vt:lpstr>
      <vt:lpstr>Orient the Audience</vt:lpstr>
      <vt:lpstr>Leverage Your Data</vt:lpstr>
      <vt:lpstr>Barriers to Deep-Rooting Your Data</vt:lpstr>
      <vt:lpstr>Action Items</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Deep-Root Your Data</dc:title>
  <dc:subject>AHRQ Safety Program for Surgery;</dc:subject>
  <dc:creator>Agency for Health Care Research and Quality (AHRQ)</dc:creator>
  <cp:keywords>SSI; Safety program for surgery; surgical safety</cp:keywords>
  <cp:lastModifiedBy>Chris Heidenrich OCKT</cp:lastModifiedBy>
  <cp:revision>146</cp:revision>
  <cp:lastPrinted>2015-02-02T16:57:38Z</cp:lastPrinted>
  <dcterms:created xsi:type="dcterms:W3CDTF">2014-05-21T20:05:58Z</dcterms:created>
  <dcterms:modified xsi:type="dcterms:W3CDTF">2017-11-20T23:30:19Z</dcterms:modified>
  <cp:category>AHRQ Safety Program for Surgery</cp:category>
</cp:coreProperties>
</file>