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1" r:id="rId2"/>
    <p:sldId id="326" r:id="rId3"/>
    <p:sldId id="327" r:id="rId4"/>
    <p:sldId id="328" r:id="rId5"/>
    <p:sldId id="329" r:id="rId6"/>
    <p:sldId id="330" r:id="rId7"/>
    <p:sldId id="331" r:id="rId8"/>
    <p:sldId id="332" r:id="rId9"/>
    <p:sldId id="351" r:id="rId10"/>
    <p:sldId id="334" r:id="rId11"/>
    <p:sldId id="335" r:id="rId12"/>
    <p:sldId id="336" r:id="rId13"/>
    <p:sldId id="337" r:id="rId14"/>
    <p:sldId id="352" r:id="rId15"/>
    <p:sldId id="338" r:id="rId16"/>
    <p:sldId id="339" r:id="rId17"/>
    <p:sldId id="340" r:id="rId18"/>
    <p:sldId id="341" r:id="rId19"/>
    <p:sldId id="342" r:id="rId20"/>
    <p:sldId id="343" r:id="rId21"/>
    <p:sldId id="345" r:id="rId22"/>
    <p:sldId id="347" r:id="rId23"/>
    <p:sldId id="348" r:id="rId24"/>
    <p:sldId id="349" r:id="rId25"/>
    <p:sldId id="35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9" clrIdx="0"/>
  <p:cmAuthor id="1" name="Melissa Miller" initials="MAM" lastIdx="3" clrIdx="1"/>
  <p:cmAuthor id="2" name="Valerie Hartman" initials="VH" lastIdx="2" clrIdx="2"/>
  <p:cmAuthor id="3" name="Chris Heidenrich OCKT" initials="C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8533" autoAdjust="0"/>
  </p:normalViewPr>
  <p:slideViewPr>
    <p:cSldViewPr>
      <p:cViewPr varScale="1">
        <p:scale>
          <a:sx n="103" d="100"/>
          <a:sy n="103" d="100"/>
        </p:scale>
        <p:origin x="-1860" y="-96"/>
      </p:cViewPr>
      <p:guideLst>
        <p:guide orient="horz" pos="2160"/>
        <p:guide pos="2880"/>
      </p:guideLst>
    </p:cSldViewPr>
  </p:slideViewPr>
  <p:notesTextViewPr>
    <p:cViewPr>
      <p:scale>
        <a:sx n="1" d="1"/>
        <a:sy n="1" d="1"/>
      </p:scale>
      <p:origin x="0" y="894"/>
    </p:cViewPr>
  </p:notesTextViewPr>
  <p:sorterViewPr>
    <p:cViewPr>
      <p:scale>
        <a:sx n="128" d="100"/>
        <a:sy n="128" d="100"/>
      </p:scale>
      <p:origin x="0" y="1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49DD9-0DC6-8E4E-AC4E-45CBB62CF13A}" type="doc">
      <dgm:prSet loTypeId="urn:microsoft.com/office/officeart/2005/8/layout/arrow3" loCatId="" qsTypeId="urn:microsoft.com/office/officeart/2005/8/quickstyle/simple5" qsCatId="simple" csTypeId="urn:microsoft.com/office/officeart/2005/8/colors/colorful2" csCatId="colorful" phldr="1"/>
      <dgm:spPr/>
      <dgm:t>
        <a:bodyPr/>
        <a:lstStyle/>
        <a:p>
          <a:endParaRPr lang="en-US"/>
        </a:p>
      </dgm:t>
    </dgm:pt>
    <dgm:pt modelId="{1FEA04D7-A181-7845-8247-60EBD9465AD2}">
      <dgm:prSet phldrT="[Text]" custT="1"/>
      <dgm:spPr/>
      <dgm:t>
        <a:bodyPr/>
        <a:lstStyle/>
        <a:p>
          <a:r>
            <a:rPr lang="en-US" sz="3200" dirty="0" smtClean="0">
              <a:latin typeface="Gill Sans"/>
              <a:cs typeface="Gill Sans"/>
            </a:rPr>
            <a:t>First-order problem solving</a:t>
          </a:r>
          <a:endParaRPr lang="en-US" sz="3200" dirty="0">
            <a:latin typeface="Gill Sans"/>
            <a:cs typeface="Gill Sans"/>
          </a:endParaRPr>
        </a:p>
      </dgm:t>
      <dgm:extLst>
        <a:ext uri="{E40237B7-FDA0-4F09-8148-C483321AD2D9}">
          <dgm14:cNvPr xmlns:dgm14="http://schemas.microsoft.com/office/drawing/2010/diagram" id="0" name="" descr="first order problem solving"/>
        </a:ext>
      </dgm:extLst>
    </dgm:pt>
    <dgm:pt modelId="{F0A114DC-4BEB-5749-A5E8-407214B1F920}" type="parTrans" cxnId="{1B6446BD-04EF-EF44-B6FD-8C41D2145940}">
      <dgm:prSet/>
      <dgm:spPr/>
      <dgm:t>
        <a:bodyPr/>
        <a:lstStyle/>
        <a:p>
          <a:endParaRPr lang="en-US"/>
        </a:p>
      </dgm:t>
    </dgm:pt>
    <dgm:pt modelId="{31830846-B39D-ED4D-BAA5-72CBB05C86C2}" type="sibTrans" cxnId="{1B6446BD-04EF-EF44-B6FD-8C41D2145940}">
      <dgm:prSet/>
      <dgm:spPr/>
      <dgm:t>
        <a:bodyPr/>
        <a:lstStyle/>
        <a:p>
          <a:endParaRPr lang="en-US"/>
        </a:p>
      </dgm:t>
    </dgm:pt>
    <dgm:pt modelId="{D54C411A-CCF9-FF47-8E97-48818C1BD285}">
      <dgm:prSet phldrT="[Text]"/>
      <dgm:spPr/>
      <dgm:t>
        <a:bodyPr/>
        <a:lstStyle/>
        <a:p>
          <a:endParaRPr lang="en-US"/>
        </a:p>
      </dgm:t>
    </dgm:pt>
    <dgm:pt modelId="{18FF37BE-6818-9D4A-8A46-DD0F16F7105B}" type="sibTrans" cxnId="{EF68E7F3-F957-9C4E-9476-71B192802171}">
      <dgm:prSet/>
      <dgm:spPr/>
      <dgm:t>
        <a:bodyPr/>
        <a:lstStyle/>
        <a:p>
          <a:endParaRPr lang="en-US"/>
        </a:p>
      </dgm:t>
    </dgm:pt>
    <dgm:pt modelId="{77D23DCB-FD46-C64D-91D3-687D5F0061B9}" type="parTrans" cxnId="{EF68E7F3-F957-9C4E-9476-71B192802171}">
      <dgm:prSet/>
      <dgm:spPr/>
      <dgm:t>
        <a:bodyPr/>
        <a:lstStyle/>
        <a:p>
          <a:endParaRPr lang="en-US"/>
        </a:p>
      </dgm:t>
    </dgm:pt>
    <dgm:pt modelId="{4E2799C8-9316-A24C-9705-2C3E6EF3A46B}">
      <dgm:prSet phldrT="[Text]" custT="1"/>
      <dgm:spPr/>
      <dgm:t>
        <a:bodyPr/>
        <a:lstStyle/>
        <a:p>
          <a:r>
            <a:rPr lang="en-US" sz="3200" dirty="0" smtClean="0">
              <a:latin typeface="Gill Sans"/>
              <a:cs typeface="Gill Sans"/>
            </a:rPr>
            <a:t>Second-order problem solving</a:t>
          </a:r>
          <a:endParaRPr lang="en-US" sz="3200" dirty="0">
            <a:latin typeface="Gill Sans"/>
            <a:cs typeface="Gill Sans"/>
          </a:endParaRPr>
        </a:p>
      </dgm:t>
      <dgm:extLst>
        <a:ext uri="{E40237B7-FDA0-4F09-8148-C483321AD2D9}">
          <dgm14:cNvPr xmlns:dgm14="http://schemas.microsoft.com/office/drawing/2010/diagram" id="0" name="" descr="second order problem solving"/>
        </a:ext>
      </dgm:extLst>
    </dgm:pt>
    <dgm:pt modelId="{71B1D635-D9BC-CE4B-80E6-9D5647352509}" type="parTrans" cxnId="{BF265786-916C-BC47-B62A-5B6056D94C89}">
      <dgm:prSet/>
      <dgm:spPr/>
      <dgm:t>
        <a:bodyPr/>
        <a:lstStyle/>
        <a:p>
          <a:endParaRPr lang="en-US"/>
        </a:p>
      </dgm:t>
    </dgm:pt>
    <dgm:pt modelId="{906D2E6A-EB34-344B-8236-06FB4099D0C3}" type="sibTrans" cxnId="{BF265786-916C-BC47-B62A-5B6056D94C89}">
      <dgm:prSet/>
      <dgm:spPr/>
      <dgm:t>
        <a:bodyPr/>
        <a:lstStyle/>
        <a:p>
          <a:endParaRPr lang="en-US"/>
        </a:p>
      </dgm:t>
    </dgm:pt>
    <dgm:pt modelId="{4E8023A0-9C95-A24C-8171-ABDAAA9FAD99}" type="pres">
      <dgm:prSet presAssocID="{7D949DD9-0DC6-8E4E-AC4E-45CBB62CF13A}" presName="compositeShape" presStyleCnt="0">
        <dgm:presLayoutVars>
          <dgm:chMax val="2"/>
          <dgm:dir/>
          <dgm:resizeHandles val="exact"/>
        </dgm:presLayoutVars>
      </dgm:prSet>
      <dgm:spPr/>
      <dgm:t>
        <a:bodyPr/>
        <a:lstStyle/>
        <a:p>
          <a:endParaRPr lang="en-US"/>
        </a:p>
      </dgm:t>
    </dgm:pt>
    <dgm:pt modelId="{78A07EFA-7866-3F41-B7BA-B8956FE301A8}" type="pres">
      <dgm:prSet presAssocID="{7D949DD9-0DC6-8E4E-AC4E-45CBB62CF13A}" presName="divider" presStyleLbl="fgShp" presStyleIdx="0" presStyleCnt="1" custAng="21263353">
        <dgm:style>
          <a:lnRef idx="1">
            <a:schemeClr val="accent5"/>
          </a:lnRef>
          <a:fillRef idx="3">
            <a:schemeClr val="accent5"/>
          </a:fillRef>
          <a:effectRef idx="2">
            <a:schemeClr val="accent5"/>
          </a:effectRef>
          <a:fontRef idx="minor">
            <a:schemeClr val="lt1"/>
          </a:fontRef>
        </dgm:style>
      </dgm:prSet>
      <dgm:spPr/>
      <dgm:t>
        <a:bodyPr/>
        <a:lstStyle/>
        <a:p>
          <a:endParaRPr lang="en-US"/>
        </a:p>
      </dgm:t>
      <dgm:extLst>
        <a:ext uri="{E40237B7-FDA0-4F09-8148-C483321AD2D9}">
          <dgm14:cNvPr xmlns:dgm14="http://schemas.microsoft.com/office/drawing/2010/diagram" id="0" name="" descr="a bar tilted upward"/>
        </a:ext>
      </dgm:extLst>
    </dgm:pt>
    <dgm:pt modelId="{1DCD280A-7F3D-134F-97A0-F54BE4828D38}" type="pres">
      <dgm:prSet presAssocID="{1FEA04D7-A181-7845-8247-60EBD9465AD2}" presName="downArrow" presStyleLbl="node1" presStyleIdx="0" presStyleCnt="2" custScaleY="112500" custLinFactNeighborY="-1062">
        <dgm:style>
          <a:lnRef idx="1">
            <a:schemeClr val="accent2"/>
          </a:lnRef>
          <a:fillRef idx="3">
            <a:schemeClr val="accent2"/>
          </a:fillRef>
          <a:effectRef idx="2">
            <a:schemeClr val="accent2"/>
          </a:effectRef>
          <a:fontRef idx="minor">
            <a:schemeClr val="lt1"/>
          </a:fontRef>
        </dgm:style>
      </dgm:prSet>
      <dgm:spPr/>
      <dgm:t>
        <a:bodyPr/>
        <a:lstStyle/>
        <a:p>
          <a:endParaRPr lang="en-US"/>
        </a:p>
      </dgm:t>
      <dgm:extLst>
        <a:ext uri="{E40237B7-FDA0-4F09-8148-C483321AD2D9}">
          <dgm14:cNvPr xmlns:dgm14="http://schemas.microsoft.com/office/drawing/2010/diagram" id="0" name="" descr="A red arrow facing down"/>
        </a:ext>
      </dgm:extLst>
    </dgm:pt>
    <dgm:pt modelId="{98436091-ED2B-AB45-9C69-34699B3D0749}" type="pres">
      <dgm:prSet presAssocID="{1FEA04D7-A181-7845-8247-60EBD9465AD2}" presName="downArrowText" presStyleLbl="revTx" presStyleIdx="0" presStyleCnt="2" custScaleX="124536" custLinFactNeighborY="-506">
        <dgm:presLayoutVars>
          <dgm:bulletEnabled val="1"/>
        </dgm:presLayoutVars>
      </dgm:prSet>
      <dgm:spPr/>
      <dgm:t>
        <a:bodyPr/>
        <a:lstStyle/>
        <a:p>
          <a:endParaRPr lang="en-US"/>
        </a:p>
      </dgm:t>
    </dgm:pt>
    <dgm:pt modelId="{59E8518F-526A-6A4B-8992-94D964D9DA0B}" type="pres">
      <dgm:prSet presAssocID="{4E2799C8-9316-A24C-9705-2C3E6EF3A46B}" presName="upArrow" presStyleLbl="node1" presStyleIdx="1" presStyleCnt="2" custScaleY="112500">
        <dgm:style>
          <a:lnRef idx="1">
            <a:schemeClr val="accent3"/>
          </a:lnRef>
          <a:fillRef idx="3">
            <a:schemeClr val="accent3"/>
          </a:fillRef>
          <a:effectRef idx="2">
            <a:schemeClr val="accent3"/>
          </a:effectRef>
          <a:fontRef idx="minor">
            <a:schemeClr val="lt1"/>
          </a:fontRef>
        </dgm:style>
      </dgm:prSet>
      <dgm:spPr/>
      <dgm:t>
        <a:bodyPr/>
        <a:lstStyle/>
        <a:p>
          <a:endParaRPr lang="en-US"/>
        </a:p>
      </dgm:t>
      <dgm:extLst>
        <a:ext uri="{E40237B7-FDA0-4F09-8148-C483321AD2D9}">
          <dgm14:cNvPr xmlns:dgm14="http://schemas.microsoft.com/office/drawing/2010/diagram" id="0" name="" descr="a green arrow facing upward"/>
        </a:ext>
      </dgm:extLst>
    </dgm:pt>
    <dgm:pt modelId="{CA61358C-01F4-AB46-A767-62C659BBF29D}" type="pres">
      <dgm:prSet presAssocID="{4E2799C8-9316-A24C-9705-2C3E6EF3A46B}" presName="upArrowText" presStyleLbl="revTx" presStyleIdx="1" presStyleCnt="2" custScaleX="125232" custScaleY="92916" custLinFactNeighborY="3542">
        <dgm:presLayoutVars>
          <dgm:bulletEnabled val="1"/>
        </dgm:presLayoutVars>
      </dgm:prSet>
      <dgm:spPr/>
      <dgm:t>
        <a:bodyPr/>
        <a:lstStyle/>
        <a:p>
          <a:endParaRPr lang="en-US"/>
        </a:p>
      </dgm:t>
    </dgm:pt>
  </dgm:ptLst>
  <dgm:cxnLst>
    <dgm:cxn modelId="{EF68E7F3-F957-9C4E-9476-71B192802171}" srcId="{7D949DD9-0DC6-8E4E-AC4E-45CBB62CF13A}" destId="{D54C411A-CCF9-FF47-8E97-48818C1BD285}" srcOrd="2" destOrd="0" parTransId="{77D23DCB-FD46-C64D-91D3-687D5F0061B9}" sibTransId="{18FF37BE-6818-9D4A-8A46-DD0F16F7105B}"/>
    <dgm:cxn modelId="{BF265786-916C-BC47-B62A-5B6056D94C89}" srcId="{7D949DD9-0DC6-8E4E-AC4E-45CBB62CF13A}" destId="{4E2799C8-9316-A24C-9705-2C3E6EF3A46B}" srcOrd="1" destOrd="0" parTransId="{71B1D635-D9BC-CE4B-80E6-9D5647352509}" sibTransId="{906D2E6A-EB34-344B-8236-06FB4099D0C3}"/>
    <dgm:cxn modelId="{6C1342FF-1982-524F-963A-4F0971489C2A}" type="presOf" srcId="{4E2799C8-9316-A24C-9705-2C3E6EF3A46B}" destId="{CA61358C-01F4-AB46-A767-62C659BBF29D}" srcOrd="0" destOrd="0" presId="urn:microsoft.com/office/officeart/2005/8/layout/arrow3"/>
    <dgm:cxn modelId="{1B6446BD-04EF-EF44-B6FD-8C41D2145940}" srcId="{7D949DD9-0DC6-8E4E-AC4E-45CBB62CF13A}" destId="{1FEA04D7-A181-7845-8247-60EBD9465AD2}" srcOrd="0" destOrd="0" parTransId="{F0A114DC-4BEB-5749-A5E8-407214B1F920}" sibTransId="{31830846-B39D-ED4D-BAA5-72CBB05C86C2}"/>
    <dgm:cxn modelId="{0A554078-E334-824A-AF12-197222115812}" type="presOf" srcId="{1FEA04D7-A181-7845-8247-60EBD9465AD2}" destId="{98436091-ED2B-AB45-9C69-34699B3D0749}" srcOrd="0" destOrd="0" presId="urn:microsoft.com/office/officeart/2005/8/layout/arrow3"/>
    <dgm:cxn modelId="{3976A92C-A518-8048-8106-610B6E4B4850}" type="presOf" srcId="{7D949DD9-0DC6-8E4E-AC4E-45CBB62CF13A}" destId="{4E8023A0-9C95-A24C-8171-ABDAAA9FAD99}" srcOrd="0" destOrd="0" presId="urn:microsoft.com/office/officeart/2005/8/layout/arrow3"/>
    <dgm:cxn modelId="{874EA0E4-C26A-A44B-AEE3-6F6C244976EA}" type="presParOf" srcId="{4E8023A0-9C95-A24C-8171-ABDAAA9FAD99}" destId="{78A07EFA-7866-3F41-B7BA-B8956FE301A8}" srcOrd="0" destOrd="0" presId="urn:microsoft.com/office/officeart/2005/8/layout/arrow3"/>
    <dgm:cxn modelId="{6FE0783A-5528-5D4D-8DE7-7DCD1439DF27}" type="presParOf" srcId="{4E8023A0-9C95-A24C-8171-ABDAAA9FAD99}" destId="{1DCD280A-7F3D-134F-97A0-F54BE4828D38}" srcOrd="1" destOrd="0" presId="urn:microsoft.com/office/officeart/2005/8/layout/arrow3"/>
    <dgm:cxn modelId="{353814BC-2FA9-494B-8B94-555328E5EC30}" type="presParOf" srcId="{4E8023A0-9C95-A24C-8171-ABDAAA9FAD99}" destId="{98436091-ED2B-AB45-9C69-34699B3D0749}" srcOrd="2" destOrd="0" presId="urn:microsoft.com/office/officeart/2005/8/layout/arrow3"/>
    <dgm:cxn modelId="{B21C0019-9BC7-B94C-AB4F-4DAF0B619A9C}" type="presParOf" srcId="{4E8023A0-9C95-A24C-8171-ABDAAA9FAD99}" destId="{59E8518F-526A-6A4B-8992-94D964D9DA0B}" srcOrd="3" destOrd="0" presId="urn:microsoft.com/office/officeart/2005/8/layout/arrow3"/>
    <dgm:cxn modelId="{6F77567A-42BA-6840-B691-63173250786C}" type="presParOf" srcId="{4E8023A0-9C95-A24C-8171-ABDAAA9FAD99}" destId="{CA61358C-01F4-AB46-A767-62C659BBF29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97B9F-7B02-854E-B62D-4DAA18135B2B}" type="doc">
      <dgm:prSet loTypeId="urn:microsoft.com/office/officeart/2005/8/layout/vList3" loCatId="" qsTypeId="urn:microsoft.com/office/officeart/2005/8/quickstyle/simple4" qsCatId="simple" csTypeId="urn:microsoft.com/office/officeart/2005/8/colors/accent1_2" csCatId="accent1" phldr="1"/>
      <dgm:spPr/>
    </dgm:pt>
    <dgm:pt modelId="{C292BBDA-42C9-3644-A97F-52C911172928}">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2800" dirty="0" smtClean="0">
              <a:latin typeface="Gill Sans"/>
              <a:cs typeface="Gill Sans"/>
            </a:rPr>
            <a:t>What happened?</a:t>
          </a:r>
        </a:p>
        <a:p>
          <a:pPr>
            <a:spcAft>
              <a:spcPts val="0"/>
            </a:spcAft>
          </a:pPr>
          <a:r>
            <a:rPr lang="en-US" sz="1600" i="1" dirty="0" smtClean="0">
              <a:latin typeface="Gill Sans"/>
              <a:cs typeface="Gill Sans"/>
            </a:rPr>
            <a:t>From view of people involved</a:t>
          </a:r>
        </a:p>
      </dgm:t>
    </dgm:pt>
    <dgm:pt modelId="{DDF3F57B-3FC5-214C-A011-0E5041946D1D}" type="parTrans" cxnId="{D9D67482-9113-054B-B02E-2B48A37F37B9}">
      <dgm:prSet/>
      <dgm:spPr/>
      <dgm:t>
        <a:bodyPr/>
        <a:lstStyle/>
        <a:p>
          <a:endParaRPr lang="en-US">
            <a:latin typeface="Gill Sans"/>
            <a:cs typeface="Gill Sans"/>
          </a:endParaRPr>
        </a:p>
      </dgm:t>
    </dgm:pt>
    <dgm:pt modelId="{2A12E823-68A4-DC4E-B15E-EAE90C8EBE5A}" type="sibTrans" cxnId="{D9D67482-9113-054B-B02E-2B48A37F37B9}">
      <dgm:prSet/>
      <dgm:spPr/>
      <dgm:t>
        <a:bodyPr/>
        <a:lstStyle/>
        <a:p>
          <a:endParaRPr lang="en-US">
            <a:latin typeface="Gill Sans"/>
            <a:cs typeface="Gill Sans"/>
          </a:endParaRPr>
        </a:p>
      </dgm:t>
    </dgm:pt>
    <dgm:pt modelId="{062ECFB5-E822-6240-BC0F-BA0AFF5AEF8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Gill Sans"/>
              <a:cs typeface="Gill Sans"/>
            </a:rPr>
            <a:t>Why did it happen?</a:t>
          </a:r>
          <a:endParaRPr lang="en-US" sz="2800" dirty="0">
            <a:latin typeface="Gill Sans"/>
            <a:cs typeface="Gill Sans"/>
          </a:endParaRPr>
        </a:p>
      </dgm:t>
    </dgm:pt>
    <dgm:pt modelId="{871E4236-C278-014B-9850-4D8A02583317}" type="parTrans" cxnId="{1C9A45C7-3821-6B40-AC8C-9D1E3B7CDFBC}">
      <dgm:prSet/>
      <dgm:spPr/>
      <dgm:t>
        <a:bodyPr/>
        <a:lstStyle/>
        <a:p>
          <a:endParaRPr lang="en-US">
            <a:latin typeface="Gill Sans"/>
            <a:cs typeface="Gill Sans"/>
          </a:endParaRPr>
        </a:p>
      </dgm:t>
    </dgm:pt>
    <dgm:pt modelId="{68C9ECAA-B834-754B-8262-24998EDFA92E}" type="sibTrans" cxnId="{1C9A45C7-3821-6B40-AC8C-9D1E3B7CDFBC}">
      <dgm:prSet/>
      <dgm:spPr/>
      <dgm:t>
        <a:bodyPr/>
        <a:lstStyle/>
        <a:p>
          <a:endParaRPr lang="en-US">
            <a:latin typeface="Gill Sans"/>
            <a:cs typeface="Gill Sans"/>
          </a:endParaRPr>
        </a:p>
      </dgm:t>
    </dgm:pt>
    <dgm:pt modelId="{B829CB41-B4E9-7B4B-A064-25605B5899E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Gill Sans"/>
              <a:cs typeface="Gill Sans"/>
            </a:rPr>
            <a:t>   How will you reduce </a:t>
          </a:r>
          <a:r>
            <a:rPr lang="en-US" sz="2800" dirty="0" smtClean="0">
              <a:latin typeface="Gill Sans"/>
              <a:cs typeface="Gill Sans"/>
            </a:rPr>
            <a:t>the risk of it </a:t>
          </a:r>
          <a:r>
            <a:rPr lang="en-US" sz="2800" dirty="0" smtClean="0">
              <a:latin typeface="Gill Sans"/>
              <a:cs typeface="Gill Sans"/>
            </a:rPr>
            <a:t>happening again?</a:t>
          </a:r>
          <a:endParaRPr lang="en-US" sz="2800" dirty="0">
            <a:latin typeface="Gill Sans"/>
            <a:cs typeface="Gill Sans"/>
          </a:endParaRPr>
        </a:p>
      </dgm:t>
    </dgm:pt>
    <dgm:pt modelId="{E96EDE25-0CA5-0C46-A739-FA61A4D37A15}" type="parTrans" cxnId="{B59B47D0-2368-B647-9321-7527F1A2CAFB}">
      <dgm:prSet/>
      <dgm:spPr/>
      <dgm:t>
        <a:bodyPr/>
        <a:lstStyle/>
        <a:p>
          <a:endParaRPr lang="en-US">
            <a:latin typeface="Gill Sans"/>
            <a:cs typeface="Gill Sans"/>
          </a:endParaRPr>
        </a:p>
      </dgm:t>
    </dgm:pt>
    <dgm:pt modelId="{7BA696CD-5890-6643-9F0F-77C2A264BC24}" type="sibTrans" cxnId="{B59B47D0-2368-B647-9321-7527F1A2CAFB}">
      <dgm:prSet/>
      <dgm:spPr/>
      <dgm:t>
        <a:bodyPr/>
        <a:lstStyle/>
        <a:p>
          <a:endParaRPr lang="en-US">
            <a:latin typeface="Gill Sans"/>
            <a:cs typeface="Gill Sans"/>
          </a:endParaRPr>
        </a:p>
      </dgm:t>
    </dgm:pt>
    <dgm:pt modelId="{DF52BA9E-71C3-8941-93D4-78957228D67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Gill Sans"/>
              <a:cs typeface="Gill Sans"/>
            </a:rPr>
            <a:t>   How will you know the risk is reduced?</a:t>
          </a:r>
          <a:endParaRPr lang="en-US" sz="2800" dirty="0">
            <a:latin typeface="Gill Sans"/>
            <a:cs typeface="Gill Sans"/>
          </a:endParaRPr>
        </a:p>
      </dgm:t>
    </dgm:pt>
    <dgm:pt modelId="{80956D38-6845-104C-A439-11A6F464D4DE}" type="parTrans" cxnId="{152B819F-FED7-8F42-8DBB-73399F3C465A}">
      <dgm:prSet/>
      <dgm:spPr/>
      <dgm:t>
        <a:bodyPr/>
        <a:lstStyle/>
        <a:p>
          <a:endParaRPr lang="en-US">
            <a:latin typeface="Gill Sans"/>
            <a:cs typeface="Gill Sans"/>
          </a:endParaRPr>
        </a:p>
      </dgm:t>
    </dgm:pt>
    <dgm:pt modelId="{44766E48-C75F-2141-B63C-B83C8C5817C6}" type="sibTrans" cxnId="{152B819F-FED7-8F42-8DBB-73399F3C465A}">
      <dgm:prSet/>
      <dgm:spPr/>
      <dgm:t>
        <a:bodyPr/>
        <a:lstStyle/>
        <a:p>
          <a:endParaRPr lang="en-US">
            <a:latin typeface="Gill Sans"/>
            <a:cs typeface="Gill Sans"/>
          </a:endParaRPr>
        </a:p>
      </dgm:t>
    </dgm:pt>
    <dgm:pt modelId="{F2838D19-AFF9-CD4B-9C72-E3B271E543AC}" type="pres">
      <dgm:prSet presAssocID="{CF397B9F-7B02-854E-B62D-4DAA18135B2B}" presName="linearFlow" presStyleCnt="0">
        <dgm:presLayoutVars>
          <dgm:dir/>
          <dgm:resizeHandles val="exact"/>
        </dgm:presLayoutVars>
      </dgm:prSet>
      <dgm:spPr/>
    </dgm:pt>
    <dgm:pt modelId="{A3EE8AE0-056F-1447-9112-D9276055EABE}" type="pres">
      <dgm:prSet presAssocID="{C292BBDA-42C9-3644-A97F-52C911172928}" presName="composite" presStyleCnt="0"/>
      <dgm:spPr/>
    </dgm:pt>
    <dgm:pt modelId="{FA0F86A2-B840-5F44-B538-D7E2773A4BBB}" type="pres">
      <dgm:prSet presAssocID="{C292BBDA-42C9-3644-A97F-52C911172928}" presName="imgShp" presStyleLbl="fgImgPlace1" presStyleIdx="0" presStyleCnt="4" custLinFactNeighborX="-91828" custLinFactNeighborY="15310">
        <dgm:style>
          <a:lnRef idx="0">
            <a:schemeClr val="accent6"/>
          </a:lnRef>
          <a:fillRef idx="3">
            <a:schemeClr val="accent6"/>
          </a:fillRef>
          <a:effectRef idx="3">
            <a:schemeClr val="accent6"/>
          </a:effectRef>
          <a:fontRef idx="minor">
            <a:schemeClr val="lt1"/>
          </a:fontRef>
        </dgm:style>
      </dgm:prSet>
      <dgm:spPr/>
    </dgm:pt>
    <dgm:pt modelId="{5397A392-341B-2F41-9CB3-CD34B3B76A1B}" type="pres">
      <dgm:prSet presAssocID="{C292BBDA-42C9-3644-A97F-52C911172928}" presName="txShp" presStyleLbl="node1" presStyleIdx="0" presStyleCnt="4" custScaleX="150376" custLinFactNeighborY="13262">
        <dgm:presLayoutVars>
          <dgm:bulletEnabled val="1"/>
        </dgm:presLayoutVars>
      </dgm:prSet>
      <dgm:spPr/>
      <dgm:t>
        <a:bodyPr/>
        <a:lstStyle/>
        <a:p>
          <a:endParaRPr lang="en-US"/>
        </a:p>
      </dgm:t>
    </dgm:pt>
    <dgm:pt modelId="{B0FA87CA-84C9-C849-BD65-9CB557344AD9}" type="pres">
      <dgm:prSet presAssocID="{2A12E823-68A4-DC4E-B15E-EAE90C8EBE5A}" presName="spacing" presStyleCnt="0"/>
      <dgm:spPr/>
    </dgm:pt>
    <dgm:pt modelId="{C89BBC06-F9E1-2F4B-97F4-F1F32C92540A}" type="pres">
      <dgm:prSet presAssocID="{062ECFB5-E822-6240-BC0F-BA0AFF5AEF8E}" presName="composite" presStyleCnt="0"/>
      <dgm:spPr/>
    </dgm:pt>
    <dgm:pt modelId="{82D180A4-B44D-BA4C-985A-80369C5074BC}" type="pres">
      <dgm:prSet presAssocID="{062ECFB5-E822-6240-BC0F-BA0AFF5AEF8E}" presName="imgShp" presStyleLbl="fgImgPlace1" presStyleIdx="1" presStyleCnt="4" custLinFactNeighborX="-93359">
        <dgm:style>
          <a:lnRef idx="0">
            <a:schemeClr val="accent6"/>
          </a:lnRef>
          <a:fillRef idx="3">
            <a:schemeClr val="accent6"/>
          </a:fillRef>
          <a:effectRef idx="3">
            <a:schemeClr val="accent6"/>
          </a:effectRef>
          <a:fontRef idx="minor">
            <a:schemeClr val="lt1"/>
          </a:fontRef>
        </dgm:style>
      </dgm:prSet>
      <dgm:spPr/>
    </dgm:pt>
    <dgm:pt modelId="{3C3FFF04-EDBC-054A-B9F0-4ED4EF415B3C}" type="pres">
      <dgm:prSet presAssocID="{062ECFB5-E822-6240-BC0F-BA0AFF5AEF8E}" presName="txShp" presStyleLbl="node1" presStyleIdx="1" presStyleCnt="4" custScaleX="150376" custLinFactNeighborY="1531">
        <dgm:presLayoutVars>
          <dgm:bulletEnabled val="1"/>
        </dgm:presLayoutVars>
      </dgm:prSet>
      <dgm:spPr/>
      <dgm:t>
        <a:bodyPr/>
        <a:lstStyle/>
        <a:p>
          <a:endParaRPr lang="en-US"/>
        </a:p>
      </dgm:t>
    </dgm:pt>
    <dgm:pt modelId="{DCC8A544-AD08-BC4F-95B0-951FCF1BD7DA}" type="pres">
      <dgm:prSet presAssocID="{68C9ECAA-B834-754B-8262-24998EDFA92E}" presName="spacing" presStyleCnt="0"/>
      <dgm:spPr/>
    </dgm:pt>
    <dgm:pt modelId="{7D5FBEC6-2BB0-A642-A490-DC52E982D151}" type="pres">
      <dgm:prSet presAssocID="{B829CB41-B4E9-7B4B-A064-25605B5899E4}" presName="composite" presStyleCnt="0"/>
      <dgm:spPr/>
    </dgm:pt>
    <dgm:pt modelId="{E4442699-3B1B-8C4D-AF9F-7F822B631F54}" type="pres">
      <dgm:prSet presAssocID="{B829CB41-B4E9-7B4B-A064-25605B5899E4}" presName="imgShp" presStyleLbl="fgImgPlace1" presStyleIdx="2" presStyleCnt="4" custLinFactNeighborX="-91828" custLinFactNeighborY="-12248">
        <dgm:style>
          <a:lnRef idx="0">
            <a:schemeClr val="accent6"/>
          </a:lnRef>
          <a:fillRef idx="3">
            <a:schemeClr val="accent6"/>
          </a:fillRef>
          <a:effectRef idx="3">
            <a:schemeClr val="accent6"/>
          </a:effectRef>
          <a:fontRef idx="minor">
            <a:schemeClr val="lt1"/>
          </a:fontRef>
        </dgm:style>
      </dgm:prSet>
      <dgm:spPr/>
    </dgm:pt>
    <dgm:pt modelId="{85EF5834-DF92-3D41-9607-2A618203D5B6}" type="pres">
      <dgm:prSet presAssocID="{B829CB41-B4E9-7B4B-A064-25605B5899E4}" presName="txShp" presStyleLbl="node1" presStyleIdx="2" presStyleCnt="4" custScaleX="150376" custLinFactNeighborY="-10717">
        <dgm:presLayoutVars>
          <dgm:bulletEnabled val="1"/>
        </dgm:presLayoutVars>
      </dgm:prSet>
      <dgm:spPr/>
      <dgm:t>
        <a:bodyPr/>
        <a:lstStyle/>
        <a:p>
          <a:endParaRPr lang="en-US"/>
        </a:p>
      </dgm:t>
    </dgm:pt>
    <dgm:pt modelId="{B5D13061-E9A7-DD44-84CB-65B8893EA562}" type="pres">
      <dgm:prSet presAssocID="{7BA696CD-5890-6643-9F0F-77C2A264BC24}" presName="spacing" presStyleCnt="0"/>
      <dgm:spPr/>
    </dgm:pt>
    <dgm:pt modelId="{CB50228D-FA25-154C-84D9-84CBE6D62668}" type="pres">
      <dgm:prSet presAssocID="{DF52BA9E-71C3-8941-93D4-78957228D67E}" presName="composite" presStyleCnt="0"/>
      <dgm:spPr/>
    </dgm:pt>
    <dgm:pt modelId="{304E4155-4BA9-FA49-BC4A-35A3013F13F9}" type="pres">
      <dgm:prSet presAssocID="{DF52BA9E-71C3-8941-93D4-78957228D67E}" presName="imgShp" presStyleLbl="fgImgPlace1" presStyleIdx="3" presStyleCnt="4" custLinFactNeighborX="-91828" custLinFactNeighborY="-18372">
        <dgm:style>
          <a:lnRef idx="0">
            <a:schemeClr val="accent6"/>
          </a:lnRef>
          <a:fillRef idx="3">
            <a:schemeClr val="accent6"/>
          </a:fillRef>
          <a:effectRef idx="3">
            <a:schemeClr val="accent6"/>
          </a:effectRef>
          <a:fontRef idx="minor">
            <a:schemeClr val="lt1"/>
          </a:fontRef>
        </dgm:style>
      </dgm:prSet>
      <dgm:spPr/>
    </dgm:pt>
    <dgm:pt modelId="{A7C504D4-DC49-604A-9FA0-032879BB90B7}" type="pres">
      <dgm:prSet presAssocID="{DF52BA9E-71C3-8941-93D4-78957228D67E}" presName="txShp" presStyleLbl="node1" presStyleIdx="3" presStyleCnt="4" custScaleX="150376" custLinFactNeighborY="-19903">
        <dgm:presLayoutVars>
          <dgm:bulletEnabled val="1"/>
        </dgm:presLayoutVars>
      </dgm:prSet>
      <dgm:spPr/>
      <dgm:t>
        <a:bodyPr/>
        <a:lstStyle/>
        <a:p>
          <a:endParaRPr lang="en-US"/>
        </a:p>
      </dgm:t>
    </dgm:pt>
  </dgm:ptLst>
  <dgm:cxnLst>
    <dgm:cxn modelId="{5EFD7490-AF39-7145-929D-3BC622B744DC}" type="presOf" srcId="{062ECFB5-E822-6240-BC0F-BA0AFF5AEF8E}" destId="{3C3FFF04-EDBC-054A-B9F0-4ED4EF415B3C}" srcOrd="0" destOrd="0" presId="urn:microsoft.com/office/officeart/2005/8/layout/vList3"/>
    <dgm:cxn modelId="{D9D67482-9113-054B-B02E-2B48A37F37B9}" srcId="{CF397B9F-7B02-854E-B62D-4DAA18135B2B}" destId="{C292BBDA-42C9-3644-A97F-52C911172928}" srcOrd="0" destOrd="0" parTransId="{DDF3F57B-3FC5-214C-A011-0E5041946D1D}" sibTransId="{2A12E823-68A4-DC4E-B15E-EAE90C8EBE5A}"/>
    <dgm:cxn modelId="{B59B47D0-2368-B647-9321-7527F1A2CAFB}" srcId="{CF397B9F-7B02-854E-B62D-4DAA18135B2B}" destId="{B829CB41-B4E9-7B4B-A064-25605B5899E4}" srcOrd="2" destOrd="0" parTransId="{E96EDE25-0CA5-0C46-A739-FA61A4D37A15}" sibTransId="{7BA696CD-5890-6643-9F0F-77C2A264BC24}"/>
    <dgm:cxn modelId="{38DC5461-937D-9846-906B-0DB29C3B08BD}" type="presOf" srcId="{CF397B9F-7B02-854E-B62D-4DAA18135B2B}" destId="{F2838D19-AFF9-CD4B-9C72-E3B271E543AC}" srcOrd="0" destOrd="0" presId="urn:microsoft.com/office/officeart/2005/8/layout/vList3"/>
    <dgm:cxn modelId="{1C9A45C7-3821-6B40-AC8C-9D1E3B7CDFBC}" srcId="{CF397B9F-7B02-854E-B62D-4DAA18135B2B}" destId="{062ECFB5-E822-6240-BC0F-BA0AFF5AEF8E}" srcOrd="1" destOrd="0" parTransId="{871E4236-C278-014B-9850-4D8A02583317}" sibTransId="{68C9ECAA-B834-754B-8262-24998EDFA92E}"/>
    <dgm:cxn modelId="{5F8CDB41-1828-4B4F-B002-5D025EE6D3D4}" type="presOf" srcId="{C292BBDA-42C9-3644-A97F-52C911172928}" destId="{5397A392-341B-2F41-9CB3-CD34B3B76A1B}" srcOrd="0" destOrd="0" presId="urn:microsoft.com/office/officeart/2005/8/layout/vList3"/>
    <dgm:cxn modelId="{879F7369-1E62-7B41-A06A-CD2305BC506C}" type="presOf" srcId="{DF52BA9E-71C3-8941-93D4-78957228D67E}" destId="{A7C504D4-DC49-604A-9FA0-032879BB90B7}" srcOrd="0" destOrd="0" presId="urn:microsoft.com/office/officeart/2005/8/layout/vList3"/>
    <dgm:cxn modelId="{152B819F-FED7-8F42-8DBB-73399F3C465A}" srcId="{CF397B9F-7B02-854E-B62D-4DAA18135B2B}" destId="{DF52BA9E-71C3-8941-93D4-78957228D67E}" srcOrd="3" destOrd="0" parTransId="{80956D38-6845-104C-A439-11A6F464D4DE}" sibTransId="{44766E48-C75F-2141-B63C-B83C8C5817C6}"/>
    <dgm:cxn modelId="{77ABCFA2-878B-5341-9474-127150BB4A5A}" type="presOf" srcId="{B829CB41-B4E9-7B4B-A064-25605B5899E4}" destId="{85EF5834-DF92-3D41-9607-2A618203D5B6}" srcOrd="0" destOrd="0" presId="urn:microsoft.com/office/officeart/2005/8/layout/vList3"/>
    <dgm:cxn modelId="{0C4D9D17-6604-7D49-B595-C24C30A17A10}" type="presParOf" srcId="{F2838D19-AFF9-CD4B-9C72-E3B271E543AC}" destId="{A3EE8AE0-056F-1447-9112-D9276055EABE}" srcOrd="0" destOrd="0" presId="urn:microsoft.com/office/officeart/2005/8/layout/vList3"/>
    <dgm:cxn modelId="{62D81FA7-D6B6-AA4E-8EBF-8CDB127024CC}" type="presParOf" srcId="{A3EE8AE0-056F-1447-9112-D9276055EABE}" destId="{FA0F86A2-B840-5F44-B538-D7E2773A4BBB}" srcOrd="0" destOrd="0" presId="urn:microsoft.com/office/officeart/2005/8/layout/vList3"/>
    <dgm:cxn modelId="{440D89A0-008F-2F43-9ABF-39EEEBABF78E}" type="presParOf" srcId="{A3EE8AE0-056F-1447-9112-D9276055EABE}" destId="{5397A392-341B-2F41-9CB3-CD34B3B76A1B}" srcOrd="1" destOrd="0" presId="urn:microsoft.com/office/officeart/2005/8/layout/vList3"/>
    <dgm:cxn modelId="{5E12C8B0-5FFC-1747-B439-725971FB1C5E}" type="presParOf" srcId="{F2838D19-AFF9-CD4B-9C72-E3B271E543AC}" destId="{B0FA87CA-84C9-C849-BD65-9CB557344AD9}" srcOrd="1" destOrd="0" presId="urn:microsoft.com/office/officeart/2005/8/layout/vList3"/>
    <dgm:cxn modelId="{B5AB937B-90F2-CC45-8252-B9CB5B98F85B}" type="presParOf" srcId="{F2838D19-AFF9-CD4B-9C72-E3B271E543AC}" destId="{C89BBC06-F9E1-2F4B-97F4-F1F32C92540A}" srcOrd="2" destOrd="0" presId="urn:microsoft.com/office/officeart/2005/8/layout/vList3"/>
    <dgm:cxn modelId="{2BC62E77-305B-7B4C-96D5-32BDE3276605}" type="presParOf" srcId="{C89BBC06-F9E1-2F4B-97F4-F1F32C92540A}" destId="{82D180A4-B44D-BA4C-985A-80369C5074BC}" srcOrd="0" destOrd="0" presId="urn:microsoft.com/office/officeart/2005/8/layout/vList3"/>
    <dgm:cxn modelId="{014BDC9A-A535-7443-8157-98D1D565BFB6}" type="presParOf" srcId="{C89BBC06-F9E1-2F4B-97F4-F1F32C92540A}" destId="{3C3FFF04-EDBC-054A-B9F0-4ED4EF415B3C}" srcOrd="1" destOrd="0" presId="urn:microsoft.com/office/officeart/2005/8/layout/vList3"/>
    <dgm:cxn modelId="{6FABFCDC-B886-0F48-BA8B-78F4F563D918}" type="presParOf" srcId="{F2838D19-AFF9-CD4B-9C72-E3B271E543AC}" destId="{DCC8A544-AD08-BC4F-95B0-951FCF1BD7DA}" srcOrd="3" destOrd="0" presId="urn:microsoft.com/office/officeart/2005/8/layout/vList3"/>
    <dgm:cxn modelId="{7BC49EA8-0243-7F4E-B1C0-ED150CE5B210}" type="presParOf" srcId="{F2838D19-AFF9-CD4B-9C72-E3B271E543AC}" destId="{7D5FBEC6-2BB0-A642-A490-DC52E982D151}" srcOrd="4" destOrd="0" presId="urn:microsoft.com/office/officeart/2005/8/layout/vList3"/>
    <dgm:cxn modelId="{92EAAF6F-90D2-7648-B4AB-564EEAC4EAC1}" type="presParOf" srcId="{7D5FBEC6-2BB0-A642-A490-DC52E982D151}" destId="{E4442699-3B1B-8C4D-AF9F-7F822B631F54}" srcOrd="0" destOrd="0" presId="urn:microsoft.com/office/officeart/2005/8/layout/vList3"/>
    <dgm:cxn modelId="{F3D8341D-2A94-E248-BEDC-984278D7F838}" type="presParOf" srcId="{7D5FBEC6-2BB0-A642-A490-DC52E982D151}" destId="{85EF5834-DF92-3D41-9607-2A618203D5B6}" srcOrd="1" destOrd="0" presId="urn:microsoft.com/office/officeart/2005/8/layout/vList3"/>
    <dgm:cxn modelId="{43372FA5-8906-3541-A359-51F0334DCCA2}" type="presParOf" srcId="{F2838D19-AFF9-CD4B-9C72-E3B271E543AC}" destId="{B5D13061-E9A7-DD44-84CB-65B8893EA562}" srcOrd="5" destOrd="0" presId="urn:microsoft.com/office/officeart/2005/8/layout/vList3"/>
    <dgm:cxn modelId="{A1F70696-FC6E-D445-B532-C01B88CE306E}" type="presParOf" srcId="{F2838D19-AFF9-CD4B-9C72-E3B271E543AC}" destId="{CB50228D-FA25-154C-84D9-84CBE6D62668}" srcOrd="6" destOrd="0" presId="urn:microsoft.com/office/officeart/2005/8/layout/vList3"/>
    <dgm:cxn modelId="{13803389-8931-524A-B58A-312D44B3AEF3}" type="presParOf" srcId="{CB50228D-FA25-154C-84D9-84CBE6D62668}" destId="{304E4155-4BA9-FA49-BC4A-35A3013F13F9}" srcOrd="0" destOrd="0" presId="urn:microsoft.com/office/officeart/2005/8/layout/vList3"/>
    <dgm:cxn modelId="{CBCF66CE-6C8F-4B49-8DA4-7E65A2818D2D}" type="presParOf" srcId="{CB50228D-FA25-154C-84D9-84CBE6D62668}" destId="{A7C504D4-DC49-604A-9FA0-032879BB90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9FC14-5469-B64A-9FD0-BAEA349F5746}" type="doc">
      <dgm:prSet loTypeId="urn:microsoft.com/office/officeart/2005/8/layout/radial4" loCatId="" qsTypeId="urn:microsoft.com/office/officeart/2005/8/quickstyle/simple5" qsCatId="simple" csTypeId="urn:microsoft.com/office/officeart/2005/8/colors/colorful3" csCatId="colorful" phldr="1"/>
      <dgm:spPr/>
      <dgm:t>
        <a:bodyPr/>
        <a:lstStyle/>
        <a:p>
          <a:endParaRPr lang="en-US"/>
        </a:p>
      </dgm:t>
    </dgm:pt>
    <dgm:pt modelId="{3047DE80-408D-4D4C-AC6C-4A9CC063CBB8}">
      <dgm:prSet phldrT="[Text]" custT="1"/>
      <dgm:spPr/>
      <dgm:t>
        <a:bodyPr/>
        <a:lstStyle/>
        <a:p>
          <a:r>
            <a:rPr lang="en-US" sz="2400" dirty="0" smtClean="0">
              <a:solidFill>
                <a:srgbClr val="000000"/>
              </a:solidFill>
              <a:latin typeface="Calibri"/>
              <a:cs typeface="Calibri"/>
            </a:rPr>
            <a:t>What Happened?</a:t>
          </a:r>
          <a:endParaRPr lang="en-US" sz="2400" dirty="0">
            <a:solidFill>
              <a:srgbClr val="000000"/>
            </a:solidFill>
            <a:latin typeface="Calibri"/>
            <a:cs typeface="Calibri"/>
          </a:endParaRPr>
        </a:p>
      </dgm:t>
    </dgm:pt>
    <dgm:pt modelId="{FE09DA13-F1AE-0E4F-ABBF-3B5DA0501E50}" type="parTrans" cxnId="{8476F0F6-BF21-EE41-8B8B-DFE690C7F784}">
      <dgm:prSet/>
      <dgm:spPr/>
      <dgm:t>
        <a:bodyPr/>
        <a:lstStyle/>
        <a:p>
          <a:endParaRPr lang="en-US" sz="2400">
            <a:latin typeface="Calibri"/>
            <a:cs typeface="Calibri"/>
          </a:endParaRPr>
        </a:p>
      </dgm:t>
    </dgm:pt>
    <dgm:pt modelId="{0FBB28FD-5D8C-7B4E-A8B2-977BBBA0AC4B}" type="sibTrans" cxnId="{8476F0F6-BF21-EE41-8B8B-DFE690C7F784}">
      <dgm:prSet/>
      <dgm:spPr/>
      <dgm:t>
        <a:bodyPr/>
        <a:lstStyle/>
        <a:p>
          <a:endParaRPr lang="en-US" sz="2400">
            <a:latin typeface="Calibri"/>
            <a:cs typeface="Calibri"/>
          </a:endParaRPr>
        </a:p>
      </dgm:t>
    </dgm:pt>
    <dgm:pt modelId="{167786A0-F8E6-B24B-8D9A-164AFC5717FC}">
      <dgm:prSet phldrT="[Text]" custT="1"/>
      <dgm:spPr/>
      <dgm:t>
        <a:bodyPr/>
        <a:lstStyle/>
        <a:p>
          <a:r>
            <a:rPr lang="en-US" sz="1800" dirty="0" smtClean="0">
              <a:solidFill>
                <a:srgbClr val="000000"/>
              </a:solidFill>
              <a:latin typeface="Calibri"/>
              <a:cs typeface="Calibri"/>
            </a:rPr>
            <a:t>Who was involved?</a:t>
          </a:r>
          <a:endParaRPr lang="en-US" sz="1800" dirty="0">
            <a:solidFill>
              <a:srgbClr val="000000"/>
            </a:solidFill>
            <a:latin typeface="Calibri"/>
            <a:cs typeface="Calibri"/>
          </a:endParaRPr>
        </a:p>
      </dgm:t>
    </dgm:pt>
    <dgm:pt modelId="{8721A6E3-9785-A44B-98F8-E476B8B6648B}" type="parTrans" cxnId="{23E47715-506C-C84D-992B-A7D96B4E5F31}">
      <dgm:prSet/>
      <dgm:spPr/>
      <dgm:t>
        <a:bodyPr/>
        <a:lstStyle/>
        <a:p>
          <a:endParaRPr lang="en-US" sz="2400">
            <a:latin typeface="Calibri"/>
            <a:cs typeface="Calibri"/>
          </a:endParaRPr>
        </a:p>
      </dgm:t>
    </dgm:pt>
    <dgm:pt modelId="{AB1F69C1-39C7-AF4D-82D2-4DBD7DED6910}" type="sibTrans" cxnId="{23E47715-506C-C84D-992B-A7D96B4E5F31}">
      <dgm:prSet/>
      <dgm:spPr/>
      <dgm:t>
        <a:bodyPr/>
        <a:lstStyle/>
        <a:p>
          <a:endParaRPr lang="en-US" sz="2400">
            <a:latin typeface="Calibri"/>
            <a:cs typeface="Calibri"/>
          </a:endParaRPr>
        </a:p>
      </dgm:t>
    </dgm:pt>
    <dgm:pt modelId="{1DA22795-D880-6048-9111-DFA188979524}">
      <dgm:prSet phldrT="[Text]" custT="1"/>
      <dgm:spPr/>
      <dgm:t>
        <a:bodyPr/>
        <a:lstStyle/>
        <a:p>
          <a:r>
            <a:rPr lang="en-US" sz="1800" dirty="0" smtClean="0">
              <a:solidFill>
                <a:srgbClr val="000000"/>
              </a:solidFill>
              <a:latin typeface="Calibri"/>
              <a:cs typeface="Calibri"/>
            </a:rPr>
            <a:t>What actions occurred?</a:t>
          </a:r>
          <a:endParaRPr lang="en-US" sz="1800" dirty="0">
            <a:solidFill>
              <a:srgbClr val="000000"/>
            </a:solidFill>
            <a:latin typeface="Calibri"/>
            <a:cs typeface="Calibri"/>
          </a:endParaRPr>
        </a:p>
      </dgm:t>
    </dgm:pt>
    <dgm:pt modelId="{39169604-BF14-174E-9AAE-C96856C4B7D5}" type="parTrans" cxnId="{D490A964-7241-024D-AA2F-1338F18ABE5A}">
      <dgm:prSet/>
      <dgm:spPr/>
      <dgm:t>
        <a:bodyPr/>
        <a:lstStyle/>
        <a:p>
          <a:endParaRPr lang="en-US" sz="2400">
            <a:latin typeface="Calibri"/>
            <a:cs typeface="Calibri"/>
          </a:endParaRPr>
        </a:p>
      </dgm:t>
    </dgm:pt>
    <dgm:pt modelId="{75921AF4-6F1C-6648-9DCD-3EEC79C9D106}" type="sibTrans" cxnId="{D490A964-7241-024D-AA2F-1338F18ABE5A}">
      <dgm:prSet/>
      <dgm:spPr/>
      <dgm:t>
        <a:bodyPr/>
        <a:lstStyle/>
        <a:p>
          <a:endParaRPr lang="en-US" sz="2400">
            <a:latin typeface="Calibri"/>
            <a:cs typeface="Calibri"/>
          </a:endParaRPr>
        </a:p>
      </dgm:t>
    </dgm:pt>
    <dgm:pt modelId="{ED80D79C-5CD9-4141-9F47-6B2766F826B7}">
      <dgm:prSet phldrT="[Text]" custT="1"/>
      <dgm:spPr/>
      <dgm:t>
        <a:bodyPr/>
        <a:lstStyle/>
        <a:p>
          <a:r>
            <a:rPr lang="en-US" sz="1800" dirty="0" smtClean="0">
              <a:solidFill>
                <a:srgbClr val="000000"/>
              </a:solidFill>
              <a:latin typeface="Calibri"/>
              <a:cs typeface="Calibri"/>
            </a:rPr>
            <a:t>What were care team members thinking and feeling?</a:t>
          </a:r>
          <a:endParaRPr lang="en-US" sz="1800" dirty="0">
            <a:solidFill>
              <a:srgbClr val="000000"/>
            </a:solidFill>
            <a:latin typeface="Calibri"/>
            <a:cs typeface="Calibri"/>
          </a:endParaRPr>
        </a:p>
      </dgm:t>
    </dgm:pt>
    <dgm:pt modelId="{01DAF144-ABE3-4148-B5A8-B4C7C856F145}" type="parTrans" cxnId="{EE027DDF-64BB-7441-93F3-7C489ED4F339}">
      <dgm:prSet/>
      <dgm:spPr/>
      <dgm:t>
        <a:bodyPr/>
        <a:lstStyle/>
        <a:p>
          <a:endParaRPr lang="en-US" sz="2400">
            <a:latin typeface="Calibri"/>
            <a:cs typeface="Calibri"/>
          </a:endParaRPr>
        </a:p>
      </dgm:t>
    </dgm:pt>
    <dgm:pt modelId="{F9400CD7-E860-D94D-84CC-FD20FE628734}" type="sibTrans" cxnId="{EE027DDF-64BB-7441-93F3-7C489ED4F339}">
      <dgm:prSet/>
      <dgm:spPr/>
      <dgm:t>
        <a:bodyPr/>
        <a:lstStyle/>
        <a:p>
          <a:endParaRPr lang="en-US" sz="2400">
            <a:latin typeface="Calibri"/>
            <a:cs typeface="Calibri"/>
          </a:endParaRPr>
        </a:p>
      </dgm:t>
    </dgm:pt>
    <dgm:pt modelId="{91354DE5-3160-534D-ADE4-211DE3416D78}">
      <dgm:prSet phldrT="[Text]" custT="1"/>
      <dgm:spPr/>
      <dgm:t>
        <a:bodyPr/>
        <a:lstStyle/>
        <a:p>
          <a:r>
            <a:rPr lang="en-US" sz="1800" dirty="0" smtClean="0">
              <a:solidFill>
                <a:srgbClr val="000000"/>
              </a:solidFill>
              <a:latin typeface="Calibri"/>
              <a:cs typeface="Calibri"/>
            </a:rPr>
            <a:t>What were patients thinking and feeling?</a:t>
          </a:r>
          <a:endParaRPr lang="en-US" sz="1800" dirty="0">
            <a:solidFill>
              <a:srgbClr val="000000"/>
            </a:solidFill>
            <a:latin typeface="Calibri"/>
            <a:cs typeface="Calibri"/>
          </a:endParaRPr>
        </a:p>
      </dgm:t>
    </dgm:pt>
    <dgm:pt modelId="{55000B16-1600-E648-8AB3-929B6B455B1E}" type="parTrans" cxnId="{DB66B16E-EC2E-9A4A-9447-F94832E81C27}">
      <dgm:prSet/>
      <dgm:spPr/>
      <dgm:t>
        <a:bodyPr/>
        <a:lstStyle/>
        <a:p>
          <a:endParaRPr lang="en-US" sz="2400">
            <a:latin typeface="Calibri"/>
            <a:cs typeface="Calibri"/>
          </a:endParaRPr>
        </a:p>
      </dgm:t>
    </dgm:pt>
    <dgm:pt modelId="{5F95B84A-EFA8-6A40-8F34-A68B8342CDF9}" type="sibTrans" cxnId="{DB66B16E-EC2E-9A4A-9447-F94832E81C27}">
      <dgm:prSet/>
      <dgm:spPr/>
      <dgm:t>
        <a:bodyPr/>
        <a:lstStyle/>
        <a:p>
          <a:endParaRPr lang="en-US" sz="2400">
            <a:latin typeface="Calibri"/>
            <a:cs typeface="Calibri"/>
          </a:endParaRPr>
        </a:p>
      </dgm:t>
    </dgm:pt>
    <dgm:pt modelId="{E330C2FF-EA97-B34F-B24E-92A7A1F2F12C}">
      <dgm:prSet phldrT="[Text]" custT="1"/>
      <dgm:spPr/>
      <dgm:t>
        <a:bodyPr/>
        <a:lstStyle/>
        <a:p>
          <a:r>
            <a:rPr lang="en-US" sz="1800" dirty="0" smtClean="0">
              <a:solidFill>
                <a:srgbClr val="000000"/>
              </a:solidFill>
              <a:latin typeface="Calibri"/>
              <a:cs typeface="Calibri"/>
            </a:rPr>
            <a:t>What was happening at the same time?</a:t>
          </a:r>
          <a:endParaRPr lang="en-US" sz="1800" dirty="0">
            <a:solidFill>
              <a:srgbClr val="000000"/>
            </a:solidFill>
            <a:latin typeface="Calibri"/>
            <a:cs typeface="Calibri"/>
          </a:endParaRPr>
        </a:p>
      </dgm:t>
    </dgm:pt>
    <dgm:pt modelId="{35AE3CA6-B434-184F-9FED-1F2A24CDBEA8}" type="parTrans" cxnId="{2095D99B-F60B-3E4D-B403-1D37647DAF8F}">
      <dgm:prSet/>
      <dgm:spPr/>
      <dgm:t>
        <a:bodyPr/>
        <a:lstStyle/>
        <a:p>
          <a:endParaRPr lang="en-US" sz="2400">
            <a:latin typeface="Calibri"/>
            <a:cs typeface="Calibri"/>
          </a:endParaRPr>
        </a:p>
      </dgm:t>
    </dgm:pt>
    <dgm:pt modelId="{B47F3F49-960D-B34F-A32B-58CEEDE37CF4}" type="sibTrans" cxnId="{2095D99B-F60B-3E4D-B403-1D37647DAF8F}">
      <dgm:prSet/>
      <dgm:spPr/>
      <dgm:t>
        <a:bodyPr/>
        <a:lstStyle/>
        <a:p>
          <a:endParaRPr lang="en-US" sz="2400">
            <a:latin typeface="Calibri"/>
            <a:cs typeface="Calibri"/>
          </a:endParaRPr>
        </a:p>
      </dgm:t>
    </dgm:pt>
    <dgm:pt modelId="{CE861A82-16E7-2E42-B8FF-955779C53181}">
      <dgm:prSet phldrT="[Text]" custT="1"/>
      <dgm:spPr/>
      <dgm:t>
        <a:bodyPr/>
        <a:lstStyle/>
        <a:p>
          <a:r>
            <a:rPr lang="en-US" sz="1800" dirty="0" smtClean="0">
              <a:solidFill>
                <a:srgbClr val="000000"/>
              </a:solidFill>
              <a:latin typeface="Calibri"/>
              <a:cs typeface="Calibri"/>
            </a:rPr>
            <a:t>What happened that had a good outcome?</a:t>
          </a:r>
          <a:endParaRPr lang="en-US" sz="1800" dirty="0">
            <a:solidFill>
              <a:srgbClr val="000000"/>
            </a:solidFill>
            <a:latin typeface="Calibri"/>
            <a:cs typeface="Calibri"/>
          </a:endParaRPr>
        </a:p>
      </dgm:t>
    </dgm:pt>
    <dgm:pt modelId="{6A3DED2E-61F0-5E46-8149-E63155C6A883}" type="parTrans" cxnId="{8229B042-514C-284F-91F0-6D888E9FCBC7}">
      <dgm:prSet/>
      <dgm:spPr/>
      <dgm:t>
        <a:bodyPr/>
        <a:lstStyle/>
        <a:p>
          <a:endParaRPr lang="en-US" sz="2400">
            <a:latin typeface="Calibri"/>
            <a:cs typeface="Calibri"/>
          </a:endParaRPr>
        </a:p>
      </dgm:t>
    </dgm:pt>
    <dgm:pt modelId="{46946566-847B-BE4A-8AB7-E490E58E2155}" type="sibTrans" cxnId="{8229B042-514C-284F-91F0-6D888E9FCBC7}">
      <dgm:prSet/>
      <dgm:spPr/>
      <dgm:t>
        <a:bodyPr/>
        <a:lstStyle/>
        <a:p>
          <a:endParaRPr lang="en-US" sz="2400">
            <a:latin typeface="Calibri"/>
            <a:cs typeface="Calibri"/>
          </a:endParaRPr>
        </a:p>
      </dgm:t>
    </dgm:pt>
    <dgm:pt modelId="{418EB523-C0D2-A947-AD81-CDC1FCFC724C}">
      <dgm:prSet phldrT="[Text]" custT="1"/>
      <dgm:spPr/>
      <dgm:t>
        <a:bodyPr/>
        <a:lstStyle/>
        <a:p>
          <a:r>
            <a:rPr lang="en-US" sz="1800" dirty="0" smtClean="0">
              <a:solidFill>
                <a:srgbClr val="000000"/>
              </a:solidFill>
              <a:latin typeface="Calibri"/>
              <a:cs typeface="Calibri"/>
            </a:rPr>
            <a:t>What tools or technologies were being used and how?</a:t>
          </a:r>
          <a:endParaRPr lang="en-US" sz="1800" dirty="0">
            <a:solidFill>
              <a:srgbClr val="000000"/>
            </a:solidFill>
            <a:latin typeface="Calibri"/>
            <a:cs typeface="Calibri"/>
          </a:endParaRPr>
        </a:p>
      </dgm:t>
    </dgm:pt>
    <dgm:pt modelId="{1E440D88-ACAD-B54D-B9CB-5528E38B1756}" type="parTrans" cxnId="{275C98B7-05F7-0942-812E-F45FE267E7A8}">
      <dgm:prSet/>
      <dgm:spPr/>
      <dgm:t>
        <a:bodyPr/>
        <a:lstStyle/>
        <a:p>
          <a:endParaRPr lang="en-US" sz="2400">
            <a:latin typeface="Calibri"/>
            <a:cs typeface="Calibri"/>
          </a:endParaRPr>
        </a:p>
      </dgm:t>
    </dgm:pt>
    <dgm:pt modelId="{F27D96C8-4316-FB47-B87A-DEF93D4B2087}" type="sibTrans" cxnId="{275C98B7-05F7-0942-812E-F45FE267E7A8}">
      <dgm:prSet/>
      <dgm:spPr/>
      <dgm:t>
        <a:bodyPr/>
        <a:lstStyle/>
        <a:p>
          <a:endParaRPr lang="en-US" sz="2400">
            <a:latin typeface="Calibri"/>
            <a:cs typeface="Calibri"/>
          </a:endParaRPr>
        </a:p>
      </dgm:t>
    </dgm:pt>
    <dgm:pt modelId="{56726972-DB0C-8D48-8671-3EF8C6CE7E33}" type="pres">
      <dgm:prSet presAssocID="{0279FC14-5469-B64A-9FD0-BAEA349F5746}" presName="cycle" presStyleCnt="0">
        <dgm:presLayoutVars>
          <dgm:chMax val="1"/>
          <dgm:dir/>
          <dgm:animLvl val="ctr"/>
          <dgm:resizeHandles val="exact"/>
        </dgm:presLayoutVars>
      </dgm:prSet>
      <dgm:spPr/>
      <dgm:t>
        <a:bodyPr/>
        <a:lstStyle/>
        <a:p>
          <a:endParaRPr lang="en-US"/>
        </a:p>
      </dgm:t>
    </dgm:pt>
    <dgm:pt modelId="{2A159A52-FA6D-924C-93BC-99F40E35E839}" type="pres">
      <dgm:prSet presAssocID="{3047DE80-408D-4D4C-AC6C-4A9CC063CBB8}" presName="centerShape" presStyleLbl="node0" presStyleIdx="0" presStyleCnt="1" custScaleX="122243"/>
      <dgm:spPr/>
      <dgm:t>
        <a:bodyPr/>
        <a:lstStyle/>
        <a:p>
          <a:endParaRPr lang="en-US"/>
        </a:p>
      </dgm:t>
    </dgm:pt>
    <dgm:pt modelId="{839B398E-1C23-C041-A6E5-0F0A8543EBBE}" type="pres">
      <dgm:prSet presAssocID="{8721A6E3-9785-A44B-98F8-E476B8B6648B}" presName="parTrans" presStyleLbl="bgSibTrans2D1" presStyleIdx="0" presStyleCnt="7"/>
      <dgm:spPr/>
      <dgm:t>
        <a:bodyPr/>
        <a:lstStyle/>
        <a:p>
          <a:endParaRPr lang="en-US"/>
        </a:p>
      </dgm:t>
    </dgm:pt>
    <dgm:pt modelId="{4249D231-7206-954C-BDE5-09AD3FDC8870}" type="pres">
      <dgm:prSet presAssocID="{167786A0-F8E6-B24B-8D9A-164AFC5717FC}" presName="node" presStyleLbl="node1" presStyleIdx="0" presStyleCnt="7" custScaleX="116979" custScaleY="115448">
        <dgm:presLayoutVars>
          <dgm:bulletEnabled val="1"/>
        </dgm:presLayoutVars>
      </dgm:prSet>
      <dgm:spPr/>
      <dgm:t>
        <a:bodyPr/>
        <a:lstStyle/>
        <a:p>
          <a:endParaRPr lang="en-US"/>
        </a:p>
      </dgm:t>
    </dgm:pt>
    <dgm:pt modelId="{FF23FF89-23FB-4D4C-A862-D2BFA426F1D1}" type="pres">
      <dgm:prSet presAssocID="{39169604-BF14-174E-9AAE-C96856C4B7D5}" presName="parTrans" presStyleLbl="bgSibTrans2D1" presStyleIdx="1" presStyleCnt="7" custAng="21318552"/>
      <dgm:spPr/>
      <dgm:t>
        <a:bodyPr/>
        <a:lstStyle/>
        <a:p>
          <a:endParaRPr lang="en-US"/>
        </a:p>
      </dgm:t>
    </dgm:pt>
    <dgm:pt modelId="{F4BFCB47-EA85-7E46-BD34-AD2B089BB156}" type="pres">
      <dgm:prSet presAssocID="{1DA22795-D880-6048-9111-DFA188979524}" presName="node" presStyleLbl="node1" presStyleIdx="1" presStyleCnt="7" custScaleX="116979" custScaleY="115448" custRadScaleRad="98298" custRadScaleInc="-14671">
        <dgm:presLayoutVars>
          <dgm:bulletEnabled val="1"/>
        </dgm:presLayoutVars>
      </dgm:prSet>
      <dgm:spPr/>
      <dgm:t>
        <a:bodyPr/>
        <a:lstStyle/>
        <a:p>
          <a:endParaRPr lang="en-US"/>
        </a:p>
      </dgm:t>
    </dgm:pt>
    <dgm:pt modelId="{95014505-FDCA-8742-B0A4-7B94D584A550}" type="pres">
      <dgm:prSet presAssocID="{01DAF144-ABE3-4148-B5A8-B4C7C856F145}" presName="parTrans" presStyleLbl="bgSibTrans2D1" presStyleIdx="2" presStyleCnt="7"/>
      <dgm:spPr/>
      <dgm:t>
        <a:bodyPr/>
        <a:lstStyle/>
        <a:p>
          <a:endParaRPr lang="en-US"/>
        </a:p>
      </dgm:t>
    </dgm:pt>
    <dgm:pt modelId="{75C06A56-5086-5442-8E1C-D19014BC3645}" type="pres">
      <dgm:prSet presAssocID="{ED80D79C-5CD9-4141-9F47-6B2766F826B7}" presName="node" presStyleLbl="node1" presStyleIdx="2" presStyleCnt="7" custScaleX="116979" custScaleY="115448" custRadScaleRad="103522" custRadScaleInc="-10454">
        <dgm:presLayoutVars>
          <dgm:bulletEnabled val="1"/>
        </dgm:presLayoutVars>
      </dgm:prSet>
      <dgm:spPr/>
      <dgm:t>
        <a:bodyPr/>
        <a:lstStyle/>
        <a:p>
          <a:endParaRPr lang="en-US"/>
        </a:p>
      </dgm:t>
    </dgm:pt>
    <dgm:pt modelId="{5E676910-B056-5743-8974-60829F6EEC83}" type="pres">
      <dgm:prSet presAssocID="{55000B16-1600-E648-8AB3-929B6B455B1E}" presName="parTrans" presStyleLbl="bgSibTrans2D1" presStyleIdx="3" presStyleCnt="7"/>
      <dgm:spPr/>
      <dgm:t>
        <a:bodyPr/>
        <a:lstStyle/>
        <a:p>
          <a:endParaRPr lang="en-US"/>
        </a:p>
      </dgm:t>
    </dgm:pt>
    <dgm:pt modelId="{55B9E34D-404F-4641-8045-5CFCE51F30C0}" type="pres">
      <dgm:prSet presAssocID="{91354DE5-3160-534D-ADE4-211DE3416D78}" presName="node" presStyleLbl="node1" presStyleIdx="3" presStyleCnt="7" custScaleX="116979" custScaleY="115448" custRadScaleRad="97698" custRadScaleInc="2994">
        <dgm:presLayoutVars>
          <dgm:bulletEnabled val="1"/>
        </dgm:presLayoutVars>
      </dgm:prSet>
      <dgm:spPr/>
      <dgm:t>
        <a:bodyPr/>
        <a:lstStyle/>
        <a:p>
          <a:endParaRPr lang="en-US"/>
        </a:p>
      </dgm:t>
    </dgm:pt>
    <dgm:pt modelId="{CFE753CC-2BB7-D845-83E9-0C697CF75B8F}" type="pres">
      <dgm:prSet presAssocID="{35AE3CA6-B434-184F-9FED-1F2A24CDBEA8}" presName="parTrans" presStyleLbl="bgSibTrans2D1" presStyleIdx="4" presStyleCnt="7" custLinFactNeighborX="388" custLinFactNeighborY="-1534"/>
      <dgm:spPr/>
      <dgm:t>
        <a:bodyPr/>
        <a:lstStyle/>
        <a:p>
          <a:endParaRPr lang="en-US"/>
        </a:p>
      </dgm:t>
    </dgm:pt>
    <dgm:pt modelId="{89E66C66-F712-CE46-A268-6CD0C91ECE99}" type="pres">
      <dgm:prSet presAssocID="{E330C2FF-EA97-B34F-B24E-92A7A1F2F12C}" presName="node" presStyleLbl="node1" presStyleIdx="4" presStyleCnt="7" custScaleX="116979" custScaleY="115448" custRadScaleRad="105182" custRadScaleInc="15844">
        <dgm:presLayoutVars>
          <dgm:bulletEnabled val="1"/>
        </dgm:presLayoutVars>
      </dgm:prSet>
      <dgm:spPr/>
      <dgm:t>
        <a:bodyPr/>
        <a:lstStyle/>
        <a:p>
          <a:endParaRPr lang="en-US"/>
        </a:p>
      </dgm:t>
    </dgm:pt>
    <dgm:pt modelId="{2B9A6C26-9A68-F24E-A84E-CA855B6B8FA0}" type="pres">
      <dgm:prSet presAssocID="{6A3DED2E-61F0-5E46-8149-E63155C6A883}" presName="parTrans" presStyleLbl="bgSibTrans2D1" presStyleIdx="5" presStyleCnt="7" custAng="213767"/>
      <dgm:spPr/>
      <dgm:t>
        <a:bodyPr/>
        <a:lstStyle/>
        <a:p>
          <a:endParaRPr lang="en-US"/>
        </a:p>
      </dgm:t>
    </dgm:pt>
    <dgm:pt modelId="{4AFC0813-64AC-7C4D-85E2-8FF1D3DC8BF6}" type="pres">
      <dgm:prSet presAssocID="{CE861A82-16E7-2E42-B8FF-955779C53181}" presName="node" presStyleLbl="node1" presStyleIdx="5" presStyleCnt="7" custScaleX="116979" custScaleY="115448" custRadScaleRad="97945" custRadScaleInc="12274">
        <dgm:presLayoutVars>
          <dgm:bulletEnabled val="1"/>
        </dgm:presLayoutVars>
      </dgm:prSet>
      <dgm:spPr/>
      <dgm:t>
        <a:bodyPr/>
        <a:lstStyle/>
        <a:p>
          <a:endParaRPr lang="en-US"/>
        </a:p>
      </dgm:t>
    </dgm:pt>
    <dgm:pt modelId="{113FD41C-634B-F146-86DB-0FED9954D174}" type="pres">
      <dgm:prSet presAssocID="{1E440D88-ACAD-B54D-B9CB-5528E38B1756}" presName="parTrans" presStyleLbl="bgSibTrans2D1" presStyleIdx="6" presStyleCnt="7"/>
      <dgm:spPr/>
      <dgm:t>
        <a:bodyPr/>
        <a:lstStyle/>
        <a:p>
          <a:endParaRPr lang="en-US"/>
        </a:p>
      </dgm:t>
    </dgm:pt>
    <dgm:pt modelId="{E6F758D6-8D35-1C43-BE0E-AC5F43876890}" type="pres">
      <dgm:prSet presAssocID="{418EB523-C0D2-A947-AD81-CDC1FCFC724C}" presName="node" presStyleLbl="node1" presStyleIdx="6" presStyleCnt="7" custScaleX="116979" custScaleY="115448">
        <dgm:presLayoutVars>
          <dgm:bulletEnabled val="1"/>
        </dgm:presLayoutVars>
      </dgm:prSet>
      <dgm:spPr/>
      <dgm:t>
        <a:bodyPr/>
        <a:lstStyle/>
        <a:p>
          <a:endParaRPr lang="en-US"/>
        </a:p>
      </dgm:t>
    </dgm:pt>
  </dgm:ptLst>
  <dgm:cxnLst>
    <dgm:cxn modelId="{DB66B16E-EC2E-9A4A-9447-F94832E81C27}" srcId="{3047DE80-408D-4D4C-AC6C-4A9CC063CBB8}" destId="{91354DE5-3160-534D-ADE4-211DE3416D78}" srcOrd="3" destOrd="0" parTransId="{55000B16-1600-E648-8AB3-929B6B455B1E}" sibTransId="{5F95B84A-EFA8-6A40-8F34-A68B8342CDF9}"/>
    <dgm:cxn modelId="{734BB9DB-4A02-204B-9187-933346832A98}" type="presOf" srcId="{CE861A82-16E7-2E42-B8FF-955779C53181}" destId="{4AFC0813-64AC-7C4D-85E2-8FF1D3DC8BF6}" srcOrd="0" destOrd="0" presId="urn:microsoft.com/office/officeart/2005/8/layout/radial4"/>
    <dgm:cxn modelId="{79469F6B-5FDB-CE42-BB9D-D6E5AFD7C7F1}" type="presOf" srcId="{6A3DED2E-61F0-5E46-8149-E63155C6A883}" destId="{2B9A6C26-9A68-F24E-A84E-CA855B6B8FA0}" srcOrd="0" destOrd="0" presId="urn:microsoft.com/office/officeart/2005/8/layout/radial4"/>
    <dgm:cxn modelId="{9C878F37-2C29-5C44-B10A-EF0F63E2FBF8}" type="presOf" srcId="{91354DE5-3160-534D-ADE4-211DE3416D78}" destId="{55B9E34D-404F-4641-8045-5CFCE51F30C0}" srcOrd="0" destOrd="0" presId="urn:microsoft.com/office/officeart/2005/8/layout/radial4"/>
    <dgm:cxn modelId="{D7DF9438-28CE-A143-8D0B-DB94BB332CC6}" type="presOf" srcId="{1E440D88-ACAD-B54D-B9CB-5528E38B1756}" destId="{113FD41C-634B-F146-86DB-0FED9954D174}" srcOrd="0" destOrd="0" presId="urn:microsoft.com/office/officeart/2005/8/layout/radial4"/>
    <dgm:cxn modelId="{568F9E36-F864-D642-9368-A82E17ED6307}" type="presOf" srcId="{01DAF144-ABE3-4148-B5A8-B4C7C856F145}" destId="{95014505-FDCA-8742-B0A4-7B94D584A550}" srcOrd="0" destOrd="0" presId="urn:microsoft.com/office/officeart/2005/8/layout/radial4"/>
    <dgm:cxn modelId="{EE027DDF-64BB-7441-93F3-7C489ED4F339}" srcId="{3047DE80-408D-4D4C-AC6C-4A9CC063CBB8}" destId="{ED80D79C-5CD9-4141-9F47-6B2766F826B7}" srcOrd="2" destOrd="0" parTransId="{01DAF144-ABE3-4148-B5A8-B4C7C856F145}" sibTransId="{F9400CD7-E860-D94D-84CC-FD20FE628734}"/>
    <dgm:cxn modelId="{55813214-7FC9-BD4C-870B-7EE9283F45E2}" type="presOf" srcId="{35AE3CA6-B434-184F-9FED-1F2A24CDBEA8}" destId="{CFE753CC-2BB7-D845-83E9-0C697CF75B8F}" srcOrd="0" destOrd="0" presId="urn:microsoft.com/office/officeart/2005/8/layout/radial4"/>
    <dgm:cxn modelId="{8192702B-7764-F349-A6E9-0C658B55FAEB}" type="presOf" srcId="{8721A6E3-9785-A44B-98F8-E476B8B6648B}" destId="{839B398E-1C23-C041-A6E5-0F0A8543EBBE}" srcOrd="0" destOrd="0" presId="urn:microsoft.com/office/officeart/2005/8/layout/radial4"/>
    <dgm:cxn modelId="{2095D99B-F60B-3E4D-B403-1D37647DAF8F}" srcId="{3047DE80-408D-4D4C-AC6C-4A9CC063CBB8}" destId="{E330C2FF-EA97-B34F-B24E-92A7A1F2F12C}" srcOrd="4" destOrd="0" parTransId="{35AE3CA6-B434-184F-9FED-1F2A24CDBEA8}" sibTransId="{B47F3F49-960D-B34F-A32B-58CEEDE37CF4}"/>
    <dgm:cxn modelId="{D490A964-7241-024D-AA2F-1338F18ABE5A}" srcId="{3047DE80-408D-4D4C-AC6C-4A9CC063CBB8}" destId="{1DA22795-D880-6048-9111-DFA188979524}" srcOrd="1" destOrd="0" parTransId="{39169604-BF14-174E-9AAE-C96856C4B7D5}" sibTransId="{75921AF4-6F1C-6648-9DCD-3EEC79C9D106}"/>
    <dgm:cxn modelId="{143AB93C-77A3-EA48-8809-E5D76A915AA9}" type="presOf" srcId="{3047DE80-408D-4D4C-AC6C-4A9CC063CBB8}" destId="{2A159A52-FA6D-924C-93BC-99F40E35E839}" srcOrd="0" destOrd="0" presId="urn:microsoft.com/office/officeart/2005/8/layout/radial4"/>
    <dgm:cxn modelId="{D1E9CFE5-E885-C648-BF96-38511CD5D660}" type="presOf" srcId="{167786A0-F8E6-B24B-8D9A-164AFC5717FC}" destId="{4249D231-7206-954C-BDE5-09AD3FDC8870}" srcOrd="0" destOrd="0" presId="urn:microsoft.com/office/officeart/2005/8/layout/radial4"/>
    <dgm:cxn modelId="{E4A40882-30DA-B84E-BDAF-3EB5475A6477}" type="presOf" srcId="{55000B16-1600-E648-8AB3-929B6B455B1E}" destId="{5E676910-B056-5743-8974-60829F6EEC83}" srcOrd="0" destOrd="0" presId="urn:microsoft.com/office/officeart/2005/8/layout/radial4"/>
    <dgm:cxn modelId="{275C98B7-05F7-0942-812E-F45FE267E7A8}" srcId="{3047DE80-408D-4D4C-AC6C-4A9CC063CBB8}" destId="{418EB523-C0D2-A947-AD81-CDC1FCFC724C}" srcOrd="6" destOrd="0" parTransId="{1E440D88-ACAD-B54D-B9CB-5528E38B1756}" sibTransId="{F27D96C8-4316-FB47-B87A-DEF93D4B2087}"/>
    <dgm:cxn modelId="{B9F48138-7EDD-BA42-AB63-B613973C0686}" type="presOf" srcId="{418EB523-C0D2-A947-AD81-CDC1FCFC724C}" destId="{E6F758D6-8D35-1C43-BE0E-AC5F43876890}" srcOrd="0" destOrd="0" presId="urn:microsoft.com/office/officeart/2005/8/layout/radial4"/>
    <dgm:cxn modelId="{23E47715-506C-C84D-992B-A7D96B4E5F31}" srcId="{3047DE80-408D-4D4C-AC6C-4A9CC063CBB8}" destId="{167786A0-F8E6-B24B-8D9A-164AFC5717FC}" srcOrd="0" destOrd="0" parTransId="{8721A6E3-9785-A44B-98F8-E476B8B6648B}" sibTransId="{AB1F69C1-39C7-AF4D-82D2-4DBD7DED6910}"/>
    <dgm:cxn modelId="{FB264963-7061-7B45-A306-A2354C49E96F}" type="presOf" srcId="{ED80D79C-5CD9-4141-9F47-6B2766F826B7}" destId="{75C06A56-5086-5442-8E1C-D19014BC3645}" srcOrd="0" destOrd="0" presId="urn:microsoft.com/office/officeart/2005/8/layout/radial4"/>
    <dgm:cxn modelId="{C5CEDBEC-B84D-694E-8242-3CBCB362E99F}" type="presOf" srcId="{39169604-BF14-174E-9AAE-C96856C4B7D5}" destId="{FF23FF89-23FB-4D4C-A862-D2BFA426F1D1}" srcOrd="0" destOrd="0" presId="urn:microsoft.com/office/officeart/2005/8/layout/radial4"/>
    <dgm:cxn modelId="{6DC72767-C00E-814E-B180-2E094C409071}" type="presOf" srcId="{0279FC14-5469-B64A-9FD0-BAEA349F5746}" destId="{56726972-DB0C-8D48-8671-3EF8C6CE7E33}" srcOrd="0" destOrd="0" presId="urn:microsoft.com/office/officeart/2005/8/layout/radial4"/>
    <dgm:cxn modelId="{1CFFCD51-525A-614F-B807-3FB76B056C67}" type="presOf" srcId="{E330C2FF-EA97-B34F-B24E-92A7A1F2F12C}" destId="{89E66C66-F712-CE46-A268-6CD0C91ECE99}" srcOrd="0" destOrd="0" presId="urn:microsoft.com/office/officeart/2005/8/layout/radial4"/>
    <dgm:cxn modelId="{5D92C651-A704-664D-B0BE-895295671491}" type="presOf" srcId="{1DA22795-D880-6048-9111-DFA188979524}" destId="{F4BFCB47-EA85-7E46-BD34-AD2B089BB156}" srcOrd="0" destOrd="0" presId="urn:microsoft.com/office/officeart/2005/8/layout/radial4"/>
    <dgm:cxn modelId="{8476F0F6-BF21-EE41-8B8B-DFE690C7F784}" srcId="{0279FC14-5469-B64A-9FD0-BAEA349F5746}" destId="{3047DE80-408D-4D4C-AC6C-4A9CC063CBB8}" srcOrd="0" destOrd="0" parTransId="{FE09DA13-F1AE-0E4F-ABBF-3B5DA0501E50}" sibTransId="{0FBB28FD-5D8C-7B4E-A8B2-977BBBA0AC4B}"/>
    <dgm:cxn modelId="{8229B042-514C-284F-91F0-6D888E9FCBC7}" srcId="{3047DE80-408D-4D4C-AC6C-4A9CC063CBB8}" destId="{CE861A82-16E7-2E42-B8FF-955779C53181}" srcOrd="5" destOrd="0" parTransId="{6A3DED2E-61F0-5E46-8149-E63155C6A883}" sibTransId="{46946566-847B-BE4A-8AB7-E490E58E2155}"/>
    <dgm:cxn modelId="{DC34B5B4-E056-864C-B300-E3119DE845E6}" type="presParOf" srcId="{56726972-DB0C-8D48-8671-3EF8C6CE7E33}" destId="{2A159A52-FA6D-924C-93BC-99F40E35E839}" srcOrd="0" destOrd="0" presId="urn:microsoft.com/office/officeart/2005/8/layout/radial4"/>
    <dgm:cxn modelId="{49928A05-28BD-0A42-863F-E04C86B07B7B}" type="presParOf" srcId="{56726972-DB0C-8D48-8671-3EF8C6CE7E33}" destId="{839B398E-1C23-C041-A6E5-0F0A8543EBBE}" srcOrd="1" destOrd="0" presId="urn:microsoft.com/office/officeart/2005/8/layout/radial4"/>
    <dgm:cxn modelId="{6A7C7B9A-9D24-574C-8B5B-9E774BFEF875}" type="presParOf" srcId="{56726972-DB0C-8D48-8671-3EF8C6CE7E33}" destId="{4249D231-7206-954C-BDE5-09AD3FDC8870}" srcOrd="2" destOrd="0" presId="urn:microsoft.com/office/officeart/2005/8/layout/radial4"/>
    <dgm:cxn modelId="{21295268-76D1-3949-B073-5DD8959BC6B6}" type="presParOf" srcId="{56726972-DB0C-8D48-8671-3EF8C6CE7E33}" destId="{FF23FF89-23FB-4D4C-A862-D2BFA426F1D1}" srcOrd="3" destOrd="0" presId="urn:microsoft.com/office/officeart/2005/8/layout/radial4"/>
    <dgm:cxn modelId="{6132B9C6-D155-FE4E-B1DB-9281BEEBAA96}" type="presParOf" srcId="{56726972-DB0C-8D48-8671-3EF8C6CE7E33}" destId="{F4BFCB47-EA85-7E46-BD34-AD2B089BB156}" srcOrd="4" destOrd="0" presId="urn:microsoft.com/office/officeart/2005/8/layout/radial4"/>
    <dgm:cxn modelId="{9FADA353-9D98-6849-ACE6-A4A760DF65CB}" type="presParOf" srcId="{56726972-DB0C-8D48-8671-3EF8C6CE7E33}" destId="{95014505-FDCA-8742-B0A4-7B94D584A550}" srcOrd="5" destOrd="0" presId="urn:microsoft.com/office/officeart/2005/8/layout/radial4"/>
    <dgm:cxn modelId="{EE0D63EB-39F3-B74D-8C98-07FC7DBDACB0}" type="presParOf" srcId="{56726972-DB0C-8D48-8671-3EF8C6CE7E33}" destId="{75C06A56-5086-5442-8E1C-D19014BC3645}" srcOrd="6" destOrd="0" presId="urn:microsoft.com/office/officeart/2005/8/layout/radial4"/>
    <dgm:cxn modelId="{EFEC81E2-A44A-F94A-A7B7-A24293F5D843}" type="presParOf" srcId="{56726972-DB0C-8D48-8671-3EF8C6CE7E33}" destId="{5E676910-B056-5743-8974-60829F6EEC83}" srcOrd="7" destOrd="0" presId="urn:microsoft.com/office/officeart/2005/8/layout/radial4"/>
    <dgm:cxn modelId="{49BCC184-10ED-8C42-A377-AAE1EB8044D6}" type="presParOf" srcId="{56726972-DB0C-8D48-8671-3EF8C6CE7E33}" destId="{55B9E34D-404F-4641-8045-5CFCE51F30C0}" srcOrd="8" destOrd="0" presId="urn:microsoft.com/office/officeart/2005/8/layout/radial4"/>
    <dgm:cxn modelId="{BABDAFA3-B0AC-E241-81C6-AAB6AC0789CA}" type="presParOf" srcId="{56726972-DB0C-8D48-8671-3EF8C6CE7E33}" destId="{CFE753CC-2BB7-D845-83E9-0C697CF75B8F}" srcOrd="9" destOrd="0" presId="urn:microsoft.com/office/officeart/2005/8/layout/radial4"/>
    <dgm:cxn modelId="{F6391F68-C94C-2341-BE34-B52755018A06}" type="presParOf" srcId="{56726972-DB0C-8D48-8671-3EF8C6CE7E33}" destId="{89E66C66-F712-CE46-A268-6CD0C91ECE99}" srcOrd="10" destOrd="0" presId="urn:microsoft.com/office/officeart/2005/8/layout/radial4"/>
    <dgm:cxn modelId="{2FE9A2D6-633C-7648-B596-E68180299455}" type="presParOf" srcId="{56726972-DB0C-8D48-8671-3EF8C6CE7E33}" destId="{2B9A6C26-9A68-F24E-A84E-CA855B6B8FA0}" srcOrd="11" destOrd="0" presId="urn:microsoft.com/office/officeart/2005/8/layout/radial4"/>
    <dgm:cxn modelId="{30513D70-3C75-C644-A293-784CA74FB79B}" type="presParOf" srcId="{56726972-DB0C-8D48-8671-3EF8C6CE7E33}" destId="{4AFC0813-64AC-7C4D-85E2-8FF1D3DC8BF6}" srcOrd="12" destOrd="0" presId="urn:microsoft.com/office/officeart/2005/8/layout/radial4"/>
    <dgm:cxn modelId="{FEAB4764-A318-A546-82BF-171DCABA86C3}" type="presParOf" srcId="{56726972-DB0C-8D48-8671-3EF8C6CE7E33}" destId="{113FD41C-634B-F146-86DB-0FED9954D174}" srcOrd="13" destOrd="0" presId="urn:microsoft.com/office/officeart/2005/8/layout/radial4"/>
    <dgm:cxn modelId="{9956D7B5-886E-2242-8CF5-70164354557F}" type="presParOf" srcId="{56726972-DB0C-8D48-8671-3EF8C6CE7E33}" destId="{E6F758D6-8D35-1C43-BE0E-AC5F4387689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AD560BB2-E191-8E4C-A5B6-ADCAFDAFBBE1}">
      <dgm:prSet phldrT="[Text]" custT="1"/>
      <dgm:spPr/>
      <dgm:t>
        <a:bodyPr/>
        <a:lstStyle/>
        <a:p>
          <a:r>
            <a:rPr lang="en-US" sz="2400" b="1" dirty="0" smtClean="0">
              <a:latin typeface="Calibri"/>
              <a:cs typeface="Calibri"/>
            </a:rPr>
            <a:t>Standardize Care</a:t>
          </a:r>
          <a:endParaRPr lang="en-US" sz="2400" b="1" dirty="0">
            <a:latin typeface="Calibri"/>
            <a:cs typeface="Calibri"/>
          </a:endParaRP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r>
            <a:rPr lang="en-US" sz="2400" b="1" dirty="0" smtClean="0">
              <a:latin typeface="Calibri"/>
              <a:cs typeface="Calibri"/>
            </a:rPr>
            <a:t>Create Independent Checks</a:t>
          </a:r>
          <a:endParaRPr lang="en-US" sz="2400" b="1" dirty="0">
            <a:latin typeface="Calibri"/>
            <a:cs typeface="Calibri"/>
          </a:endParaRP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2400" b="1" dirty="0" smtClean="0">
              <a:latin typeface="Calibri"/>
              <a:cs typeface="Calibri"/>
            </a:rPr>
            <a:t>Learn From Defects</a:t>
          </a:r>
          <a:endParaRPr lang="en-US" sz="2400" b="1" dirty="0">
            <a:latin typeface="Calibri"/>
            <a:cs typeface="Calibri"/>
          </a:endParaRP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t>
        <a:bodyPr/>
        <a:lstStyle/>
        <a:p>
          <a:endParaRPr lang="en-US"/>
        </a:p>
      </dgm:t>
    </dgm:pt>
    <dgm:pt modelId="{1E3884BD-1B2F-E74C-886A-118183929F9B}" type="pres">
      <dgm:prSet presAssocID="{AD560BB2-E191-8E4C-A5B6-ADCAFDAFBBE1}" presName="Accent1" presStyleCnt="0"/>
      <dgm:spPr/>
    </dgm:pt>
    <dgm:pt modelId="{6E371C2F-FA6F-6F48-BE9B-138A436D1148}" type="pres">
      <dgm:prSet presAssocID="{AD560BB2-E191-8E4C-A5B6-ADCAFDAFBBE1}" presName="Accent" presStyleLbl="node1" presStyleIdx="0" presStyleCnt="3">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D7BDA772-099B-F14D-8D47-1D44F495C15F}" type="pres">
      <dgm:prSet presAssocID="{AD560BB2-E191-8E4C-A5B6-ADCAFDAFBBE1}" presName="Parent1" presStyleLbl="revTx" presStyleIdx="0" presStyleCnt="3" custScaleX="117817" custLinFactNeighborX="1145" custLinFactNeighborY="7989">
        <dgm:presLayoutVars>
          <dgm:chMax val="1"/>
          <dgm:chPref val="1"/>
          <dgm:bulletEnabled val="1"/>
        </dgm:presLayoutVars>
      </dgm:prSet>
      <dgm:spPr/>
      <dgm:t>
        <a:bodyPr/>
        <a:lstStyle/>
        <a:p>
          <a:endParaRPr lang="en-US"/>
        </a:p>
      </dgm:t>
    </dgm:pt>
    <dgm:pt modelId="{5BB84530-FEFA-2F4D-BA6D-276264EAFE75}" type="pres">
      <dgm:prSet presAssocID="{8AD5D83F-9A84-B344-9B12-8C9BA5800AA1}" presName="Accent2" presStyleCnt="0"/>
      <dgm:spPr/>
    </dgm:pt>
    <dgm:pt modelId="{69F83C35-3E31-694B-97FE-0951D62B8A4F}" type="pres">
      <dgm:prSet presAssocID="{8AD5D83F-9A84-B344-9B12-8C9BA5800AA1}" presName="Accent" presStyleLbl="node1" presStyleIdx="1" presStyleCnt="3">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7FAE0EB7-39F0-C846-8213-6E9EE35C7775}" type="pres">
      <dgm:prSet presAssocID="{8AD5D83F-9A84-B344-9B12-8C9BA5800AA1}" presName="Parent2" presStyleLbl="revTx" presStyleIdx="1" presStyleCnt="3" custScaleX="147650" custScaleY="141615" custLinFactNeighborX="7685" custLinFactNeighborY="-11286">
        <dgm:presLayoutVars>
          <dgm:chMax val="1"/>
          <dgm:chPref val="1"/>
          <dgm:bulletEnabled val="1"/>
        </dgm:presLayoutVars>
      </dgm:prSet>
      <dgm:spPr/>
      <dgm:t>
        <a:bodyPr/>
        <a:lstStyle/>
        <a:p>
          <a:endParaRPr lang="en-US"/>
        </a:p>
      </dgm:t>
    </dgm:pt>
    <dgm:pt modelId="{64BC4204-4CE5-7C45-8DF4-AC264AB8361E}" type="pres">
      <dgm:prSet presAssocID="{5082CC29-1952-4741-9F07-6BE15B7CFC5B}" presName="Accent3" presStyleCnt="0"/>
      <dgm:spPr/>
    </dgm:pt>
    <dgm:pt modelId="{A2F584C6-342D-B346-80B5-69DCAD416CFA}" type="pres">
      <dgm:prSet presAssocID="{5082CC29-1952-4741-9F07-6BE15B7CFC5B}" presName="Accent" presStyleLbl="node1" presStyleIdx="2" presStyleCnt="3">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448F0C28-4A9E-AA4E-8E64-61609C012444}" type="pres">
      <dgm:prSet presAssocID="{5082CC29-1952-4741-9F07-6BE15B7CFC5B}" presName="Parent3" presStyleLbl="revTx" presStyleIdx="2" presStyleCnt="3" custScaleX="106441" custLinFactNeighborX="932">
        <dgm:presLayoutVars>
          <dgm:chMax val="1"/>
          <dgm:chPref val="1"/>
          <dgm:bulletEnabled val="1"/>
        </dgm:presLayoutVars>
      </dgm:prSet>
      <dgm:spPr/>
      <dgm:t>
        <a:bodyPr/>
        <a:lstStyle/>
        <a:p>
          <a:endParaRPr lang="en-US"/>
        </a:p>
      </dgm:t>
    </dgm:pt>
  </dgm:ptLst>
  <dgm:cxnLst>
    <dgm:cxn modelId="{94455155-01B5-E846-9D4E-8B947D638FCA}" srcId="{239E651F-7780-5440-8F3B-3962F7540DD9}" destId="{5082CC29-1952-4741-9F07-6BE15B7CFC5B}" srcOrd="2" destOrd="0" parTransId="{AB16E9BC-2167-A048-8444-68986713BC6A}" sibTransId="{2C121514-2626-CA44-9BC8-68C367564AC0}"/>
    <dgm:cxn modelId="{FCF496C1-CE6B-BD4D-A63A-C9FF8345DA0A}" srcId="{239E651F-7780-5440-8F3B-3962F7540DD9}" destId="{8AD5D83F-9A84-B344-9B12-8C9BA5800AA1}" srcOrd="1" destOrd="0" parTransId="{B302E2C5-3886-AF41-A8B9-39EF28A20D14}" sibTransId="{089C5BBB-8832-784B-9A27-E5B82FB37BAC}"/>
    <dgm:cxn modelId="{7CCD13BC-6CC4-B249-AC86-DFD7F86B1977}" type="presOf" srcId="{8AD5D83F-9A84-B344-9B12-8C9BA5800AA1}" destId="{7FAE0EB7-39F0-C846-8213-6E9EE35C7775}" srcOrd="0" destOrd="0" presId="urn:microsoft.com/office/officeart/2009/layout/CircleArrowProcess"/>
    <dgm:cxn modelId="{0C350BBA-322D-5145-A5BD-9A38BD7EE5B3}" type="presOf" srcId="{5082CC29-1952-4741-9F07-6BE15B7CFC5B}" destId="{448F0C28-4A9E-AA4E-8E64-61609C012444}" srcOrd="0" destOrd="0" presId="urn:microsoft.com/office/officeart/2009/layout/CircleArrowProcess"/>
    <dgm:cxn modelId="{F3C82E63-BD03-B946-B5A8-AFAAD3D749CA}" type="presOf" srcId="{AD560BB2-E191-8E4C-A5B6-ADCAFDAFBBE1}" destId="{D7BDA772-099B-F14D-8D47-1D44F495C15F}" srcOrd="0" destOrd="0" presId="urn:microsoft.com/office/officeart/2009/layout/CircleArrowProcess"/>
    <dgm:cxn modelId="{ABE3520D-FEF6-BC44-A7F9-8523A09C8E41}" type="presOf" srcId="{239E651F-7780-5440-8F3B-3962F7540DD9}" destId="{B2A84586-623F-3742-B90A-763764B4DE43}" srcOrd="0" destOrd="0" presId="urn:microsoft.com/office/officeart/2009/layout/CircleArrowProcess"/>
    <dgm:cxn modelId="{F329F74E-AD66-6A4F-83DF-916F1100E45B}" srcId="{239E651F-7780-5440-8F3B-3962F7540DD9}" destId="{AD560BB2-E191-8E4C-A5B6-ADCAFDAFBBE1}" srcOrd="0" destOrd="0" parTransId="{BE67B121-28DB-804B-BC73-7B09424A7D70}" sibTransId="{C2AE7436-E79A-814E-AD55-5546EA6DA323}"/>
    <dgm:cxn modelId="{9082E069-6AE3-9043-8DEF-E026956645E1}" type="presParOf" srcId="{B2A84586-623F-3742-B90A-763764B4DE43}" destId="{1E3884BD-1B2F-E74C-886A-118183929F9B}" srcOrd="0" destOrd="0" presId="urn:microsoft.com/office/officeart/2009/layout/CircleArrowProcess"/>
    <dgm:cxn modelId="{3FB0DD40-F4AB-874B-B207-C80ECECEDE15}" type="presParOf" srcId="{1E3884BD-1B2F-E74C-886A-118183929F9B}" destId="{6E371C2F-FA6F-6F48-BE9B-138A436D1148}" srcOrd="0" destOrd="0" presId="urn:microsoft.com/office/officeart/2009/layout/CircleArrowProcess"/>
    <dgm:cxn modelId="{8C268408-7786-FE47-8FFD-F52E68ECABB7}" type="presParOf" srcId="{B2A84586-623F-3742-B90A-763764B4DE43}" destId="{D7BDA772-099B-F14D-8D47-1D44F495C15F}" srcOrd="1" destOrd="0" presId="urn:microsoft.com/office/officeart/2009/layout/CircleArrowProcess"/>
    <dgm:cxn modelId="{A0F0F6B8-58DF-B043-AAA2-61F69C340315}" type="presParOf" srcId="{B2A84586-623F-3742-B90A-763764B4DE43}" destId="{5BB84530-FEFA-2F4D-BA6D-276264EAFE75}" srcOrd="2" destOrd="0" presId="urn:microsoft.com/office/officeart/2009/layout/CircleArrowProcess"/>
    <dgm:cxn modelId="{E2AF5564-49FE-6344-8DBA-C6A8FB45D69B}" type="presParOf" srcId="{5BB84530-FEFA-2F4D-BA6D-276264EAFE75}" destId="{69F83C35-3E31-694B-97FE-0951D62B8A4F}" srcOrd="0" destOrd="0" presId="urn:microsoft.com/office/officeart/2009/layout/CircleArrowProcess"/>
    <dgm:cxn modelId="{F385F7DF-DB4A-344F-ACC1-33EF32403B00}" type="presParOf" srcId="{B2A84586-623F-3742-B90A-763764B4DE43}" destId="{7FAE0EB7-39F0-C846-8213-6E9EE35C7775}" srcOrd="3" destOrd="0" presId="urn:microsoft.com/office/officeart/2009/layout/CircleArrowProcess"/>
    <dgm:cxn modelId="{199FD398-B497-BD41-8025-8CE39136C440}" type="presParOf" srcId="{B2A84586-623F-3742-B90A-763764B4DE43}" destId="{64BC4204-4CE5-7C45-8DF4-AC264AB8361E}" srcOrd="4" destOrd="0" presId="urn:microsoft.com/office/officeart/2009/layout/CircleArrowProcess"/>
    <dgm:cxn modelId="{2F10538E-25AD-9148-9C18-AD0FE77DBACE}" type="presParOf" srcId="{64BC4204-4CE5-7C45-8DF4-AC264AB8361E}" destId="{A2F584C6-342D-B346-80B5-69DCAD416CFA}" srcOrd="0" destOrd="0" presId="urn:microsoft.com/office/officeart/2009/layout/CircleArrowProcess"/>
    <dgm:cxn modelId="{2A8EC223-8825-9649-A1A9-9CFE47E9BCD7}"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0BFF7A-3A86-604B-97C6-A83F8B2250F1}" type="doc">
      <dgm:prSet loTypeId="urn:microsoft.com/office/officeart/2005/8/layout/pyramid2" loCatId="" qsTypeId="urn:microsoft.com/office/officeart/2005/8/quickstyle/simple4" qsCatId="simple" csTypeId="urn:microsoft.com/office/officeart/2005/8/colors/accent1_2" csCatId="accent1" phldr="1"/>
      <dgm:spPr/>
    </dgm:pt>
    <dgm:pt modelId="{ED8C5123-4252-E443-9F6E-FBB7307E4F91}">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r>
            <a:rPr lang="en-US" sz="2000" dirty="0" smtClean="0">
              <a:latin typeface="Gill Sans"/>
              <a:cs typeface="Gill Sans"/>
            </a:rPr>
            <a:t>Forcing functions and constraints</a:t>
          </a:r>
          <a:endParaRPr lang="en-US" sz="2000" dirty="0">
            <a:latin typeface="Gill Sans"/>
            <a:cs typeface="Gill Sans"/>
          </a:endParaRPr>
        </a:p>
      </dgm:t>
      <dgm:extLst>
        <a:ext uri="{E40237B7-FDA0-4F09-8148-C483321AD2D9}">
          <dgm14:cNvPr xmlns:dgm14="http://schemas.microsoft.com/office/drawing/2010/diagram" id="0" name="" descr="Rank order of error reduction strategies based on strength of an intervention.&#10; Strongest interventions are at the top of the list, while weaker interventions are on the bottom.&#10;This list starts with the weakest interventions: &#10;• Vague warnings – Be more careful! &#10;• Education and information &#10;• Rules and policies &#10;• Checklists and independent check systems &#10;• Standardization and protocols &#10;• Automation and computerization &#10;• Forcing functions and constraints" title="Interventions and their relative strength"/>
        </a:ext>
      </dgm:extLst>
    </dgm:pt>
    <dgm:pt modelId="{35F2AECA-6491-C64C-ACC6-C8A60157B756}" type="parTrans" cxnId="{C80C143E-6493-F845-A208-46FE63E59AEA}">
      <dgm:prSet/>
      <dgm:spPr/>
      <dgm:t>
        <a:bodyPr/>
        <a:lstStyle/>
        <a:p>
          <a:endParaRPr lang="en-US"/>
        </a:p>
      </dgm:t>
    </dgm:pt>
    <dgm:pt modelId="{E34AD1FB-DC05-4C47-8516-A8038241325F}" type="sibTrans" cxnId="{C80C143E-6493-F845-A208-46FE63E59AEA}">
      <dgm:prSet/>
      <dgm:spPr/>
      <dgm:t>
        <a:bodyPr/>
        <a:lstStyle/>
        <a:p>
          <a:endParaRPr lang="en-US"/>
        </a:p>
      </dgm:t>
    </dgm:pt>
    <dgm:pt modelId="{EA3E486D-3160-8040-9B90-DB587E22D6AB}">
      <dgm:prSet phldrT="[Text]" custT="1">
        <dgm:style>
          <a:lnRef idx="1">
            <a:schemeClr val="accent1"/>
          </a:lnRef>
          <a:fillRef idx="2">
            <a:schemeClr val="accent1"/>
          </a:fillRef>
          <a:effectRef idx="1">
            <a:schemeClr val="accent1"/>
          </a:effectRef>
          <a:fontRef idx="minor">
            <a:schemeClr val="dk1"/>
          </a:fontRef>
        </dgm:style>
      </dgm:prSet>
      <dgm:spPr>
        <a:ln/>
      </dgm:spPr>
      <dgm:t>
        <a:bodyPr/>
        <a:lstStyle/>
        <a:p>
          <a:r>
            <a:rPr lang="en-US" sz="2000" dirty="0" smtClean="0">
              <a:latin typeface="Gill Sans"/>
              <a:cs typeface="Gill Sans"/>
            </a:rPr>
            <a:t>Automation and computerization</a:t>
          </a:r>
          <a:endParaRPr lang="en-US" sz="2000" dirty="0">
            <a:latin typeface="Gill Sans"/>
            <a:cs typeface="Gill Sans"/>
          </a:endParaRPr>
        </a:p>
      </dgm:t>
    </dgm:pt>
    <dgm:pt modelId="{975F0A9D-6587-5C4B-ACA8-3F0CF8B06B5C}" type="parTrans" cxnId="{A0F26113-3EF5-8747-A1D5-78260C0F6C18}">
      <dgm:prSet/>
      <dgm:spPr/>
      <dgm:t>
        <a:bodyPr/>
        <a:lstStyle/>
        <a:p>
          <a:endParaRPr lang="en-US"/>
        </a:p>
      </dgm:t>
    </dgm:pt>
    <dgm:pt modelId="{57CFCD1A-FD6D-364E-BA47-2FCEE05CAEBB}" type="sibTrans" cxnId="{A0F26113-3EF5-8747-A1D5-78260C0F6C18}">
      <dgm:prSet/>
      <dgm:spPr/>
      <dgm:t>
        <a:bodyPr/>
        <a:lstStyle/>
        <a:p>
          <a:endParaRPr lang="en-US"/>
        </a:p>
      </dgm:t>
    </dgm:pt>
    <dgm:pt modelId="{A93C117C-27C4-B04D-AA38-A86C32E3388E}">
      <dgm:prSet phldrT="[Text]" custT="1"/>
      <dgm:spPr>
        <a:gradFill flip="none" rotWithShape="1">
          <a:gsLst>
            <a:gs pos="0">
              <a:schemeClr val="accent1">
                <a:lumMod val="40000"/>
                <a:lumOff val="60000"/>
                <a:alpha val="90000"/>
              </a:schemeClr>
            </a:gs>
            <a:gs pos="100000">
              <a:srgbClr val="FFFFFF">
                <a:alpha val="90000"/>
              </a:srgbClr>
            </a:gs>
          </a:gsLst>
          <a:lin ang="16200000" scaled="0"/>
          <a:tileRect/>
        </a:gradFill>
        <a:ln>
          <a:solidFill>
            <a:schemeClr val="accent1">
              <a:lumMod val="75000"/>
            </a:schemeClr>
          </a:solidFill>
        </a:ln>
      </dgm:spPr>
      <dgm:t>
        <a:bodyPr/>
        <a:lstStyle/>
        <a:p>
          <a:r>
            <a:rPr lang="en-US" sz="2000" dirty="0" smtClean="0">
              <a:latin typeface="Gill Sans"/>
              <a:cs typeface="Gill Sans"/>
            </a:rPr>
            <a:t>Standardization and protocols</a:t>
          </a:r>
          <a:endParaRPr lang="en-US" sz="2000" dirty="0">
            <a:latin typeface="Gill Sans"/>
            <a:cs typeface="Gill Sans"/>
          </a:endParaRPr>
        </a:p>
      </dgm:t>
    </dgm:pt>
    <dgm:pt modelId="{9CD55828-484A-3D47-A2E2-CB2D615CAE5B}" type="parTrans" cxnId="{95789EAB-8176-0542-AA68-5315B1B03290}">
      <dgm:prSet/>
      <dgm:spPr/>
      <dgm:t>
        <a:bodyPr/>
        <a:lstStyle/>
        <a:p>
          <a:endParaRPr lang="en-US"/>
        </a:p>
      </dgm:t>
    </dgm:pt>
    <dgm:pt modelId="{675A1D7F-4899-2245-BEFB-AED4295DB01E}" type="sibTrans" cxnId="{95789EAB-8176-0542-AA68-5315B1B03290}">
      <dgm:prSet/>
      <dgm:spPr/>
      <dgm:t>
        <a:bodyPr/>
        <a:lstStyle/>
        <a:p>
          <a:endParaRPr lang="en-US"/>
        </a:p>
      </dgm:t>
    </dgm:pt>
    <dgm:pt modelId="{E07DFDFE-D300-5A4F-B48A-923E83E53CF2}">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2000" dirty="0" smtClean="0">
              <a:latin typeface="Gill Sans"/>
              <a:cs typeface="Gill Sans"/>
            </a:rPr>
            <a:t>Checklists and independent check systems</a:t>
          </a:r>
          <a:endParaRPr lang="en-US" sz="2000" dirty="0">
            <a:latin typeface="Gill Sans"/>
            <a:cs typeface="Gill Sans"/>
          </a:endParaRPr>
        </a:p>
      </dgm:t>
    </dgm:pt>
    <dgm:pt modelId="{A3D70E1D-63BB-9548-9D01-E275DE5376AD}" type="parTrans" cxnId="{8DB267C3-4460-F04D-8B56-79301CE9F66D}">
      <dgm:prSet/>
      <dgm:spPr/>
      <dgm:t>
        <a:bodyPr/>
        <a:lstStyle/>
        <a:p>
          <a:endParaRPr lang="en-US"/>
        </a:p>
      </dgm:t>
    </dgm:pt>
    <dgm:pt modelId="{BC17524A-2103-5142-932B-C5E643044E86}" type="sibTrans" cxnId="{8DB267C3-4460-F04D-8B56-79301CE9F66D}">
      <dgm:prSet/>
      <dgm:spPr/>
      <dgm:t>
        <a:bodyPr/>
        <a:lstStyle/>
        <a:p>
          <a:endParaRPr lang="en-US"/>
        </a:p>
      </dgm:t>
    </dgm:pt>
    <dgm:pt modelId="{D2418E03-1749-1D4B-8218-560061E66B47}">
      <dgm:prSet phldrT="[Text]" custT="1">
        <dgm:style>
          <a:lnRef idx="1">
            <a:schemeClr val="accent6"/>
          </a:lnRef>
          <a:fillRef idx="2">
            <a:schemeClr val="accent6"/>
          </a:fillRef>
          <a:effectRef idx="1">
            <a:schemeClr val="accent6"/>
          </a:effectRef>
          <a:fontRef idx="minor">
            <a:schemeClr val="dk1"/>
          </a:fontRef>
        </dgm:style>
      </dgm:prSet>
      <dgm:spPr>
        <a:ln/>
      </dgm:spPr>
      <dgm:t>
        <a:bodyPr/>
        <a:lstStyle/>
        <a:p>
          <a:r>
            <a:rPr lang="en-US" sz="2000" dirty="0" smtClean="0">
              <a:latin typeface="Gill Sans"/>
              <a:cs typeface="Gill Sans"/>
            </a:rPr>
            <a:t>Rules and policies</a:t>
          </a:r>
          <a:endParaRPr lang="en-US" sz="2000" dirty="0">
            <a:latin typeface="Gill Sans"/>
            <a:cs typeface="Gill Sans"/>
          </a:endParaRPr>
        </a:p>
      </dgm:t>
    </dgm:pt>
    <dgm:pt modelId="{7ECD6656-BCA5-B849-81E0-B2F63F2592FE}" type="parTrans" cxnId="{B1D3CBAC-0A59-2444-81E4-24AFCEBDC4A5}">
      <dgm:prSet/>
      <dgm:spPr/>
      <dgm:t>
        <a:bodyPr/>
        <a:lstStyle/>
        <a:p>
          <a:endParaRPr lang="en-US"/>
        </a:p>
      </dgm:t>
    </dgm:pt>
    <dgm:pt modelId="{0D79473E-C2AF-4448-A371-D5546FAF5374}" type="sibTrans" cxnId="{B1D3CBAC-0A59-2444-81E4-24AFCEBDC4A5}">
      <dgm:prSet/>
      <dgm:spPr/>
      <dgm:t>
        <a:bodyPr/>
        <a:lstStyle/>
        <a:p>
          <a:endParaRPr lang="en-US"/>
        </a:p>
      </dgm:t>
    </dgm:pt>
    <dgm:pt modelId="{1E071952-64EF-1C43-9DB7-CA1FBFEF05C9}">
      <dgm:prSet phldrT="[Text]" custT="1"/>
      <dgm:spPr>
        <a:gradFill flip="none" rotWithShape="1">
          <a:gsLst>
            <a:gs pos="0">
              <a:schemeClr val="accent2">
                <a:lumMod val="40000"/>
                <a:lumOff val="60000"/>
                <a:alpha val="90000"/>
              </a:schemeClr>
            </a:gs>
            <a:gs pos="100000">
              <a:srgbClr val="FFFFFF">
                <a:alpha val="90000"/>
              </a:srgbClr>
            </a:gs>
          </a:gsLst>
          <a:lin ang="16200000" scaled="0"/>
          <a:tileRect/>
        </a:gradFill>
        <a:ln>
          <a:solidFill>
            <a:schemeClr val="accent2">
              <a:lumMod val="75000"/>
            </a:schemeClr>
          </a:solidFill>
        </a:ln>
      </dgm:spPr>
      <dgm:t>
        <a:bodyPr/>
        <a:lstStyle/>
        <a:p>
          <a:r>
            <a:rPr lang="en-US" sz="2000" dirty="0" smtClean="0">
              <a:latin typeface="Gill Sans"/>
              <a:cs typeface="Gill Sans"/>
            </a:rPr>
            <a:t>Education and information</a:t>
          </a:r>
          <a:endParaRPr lang="en-US" sz="2000" dirty="0">
            <a:latin typeface="Gill Sans"/>
            <a:cs typeface="Gill Sans"/>
          </a:endParaRPr>
        </a:p>
      </dgm:t>
    </dgm:pt>
    <dgm:pt modelId="{DF307A56-F066-0942-B04E-0C052AF31571}" type="parTrans" cxnId="{7C645B26-D2A9-584D-9A66-C76293BA56FC}">
      <dgm:prSet/>
      <dgm:spPr/>
      <dgm:t>
        <a:bodyPr/>
        <a:lstStyle/>
        <a:p>
          <a:endParaRPr lang="en-US"/>
        </a:p>
      </dgm:t>
    </dgm:pt>
    <dgm:pt modelId="{D47B76B1-A022-5746-98AC-AB7AEFEDDD5C}" type="sibTrans" cxnId="{7C645B26-D2A9-584D-9A66-C76293BA56FC}">
      <dgm:prSet/>
      <dgm:spPr/>
      <dgm:t>
        <a:bodyPr/>
        <a:lstStyle/>
        <a:p>
          <a:endParaRPr lang="en-US"/>
        </a:p>
      </dgm:t>
    </dgm:pt>
    <dgm:pt modelId="{B9985299-2039-834E-AD54-3046A0141D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2000" dirty="0" smtClean="0">
              <a:latin typeface="Gill Sans"/>
              <a:cs typeface="Gill Sans"/>
            </a:rPr>
            <a:t>Vague warnings – Be more careful!</a:t>
          </a:r>
          <a:endParaRPr lang="en-US" sz="2000" dirty="0">
            <a:latin typeface="Gill Sans"/>
            <a:cs typeface="Gill Sans"/>
          </a:endParaRPr>
        </a:p>
      </dgm:t>
    </dgm:pt>
    <dgm:pt modelId="{BAFBAA45-E77B-8949-B83A-02A8B3AC4510}" type="parTrans" cxnId="{C31D892C-A8BF-2D4B-8713-13F507C3CC69}">
      <dgm:prSet/>
      <dgm:spPr/>
      <dgm:t>
        <a:bodyPr/>
        <a:lstStyle/>
        <a:p>
          <a:endParaRPr lang="en-US"/>
        </a:p>
      </dgm:t>
    </dgm:pt>
    <dgm:pt modelId="{9E57491A-E5BF-0447-95B7-93E1409A6140}" type="sibTrans" cxnId="{C31D892C-A8BF-2D4B-8713-13F507C3CC69}">
      <dgm:prSet/>
      <dgm:spPr/>
      <dgm:t>
        <a:bodyPr/>
        <a:lstStyle/>
        <a:p>
          <a:endParaRPr lang="en-US"/>
        </a:p>
      </dgm:t>
    </dgm:pt>
    <dgm:pt modelId="{3119180D-F313-C74E-B6A4-03796EEB243D}" type="pres">
      <dgm:prSet presAssocID="{500BFF7A-3A86-604B-97C6-A83F8B2250F1}" presName="compositeShape" presStyleCnt="0">
        <dgm:presLayoutVars>
          <dgm:dir val="rev"/>
          <dgm:resizeHandles/>
        </dgm:presLayoutVars>
      </dgm:prSet>
      <dgm:spPr/>
    </dgm:pt>
    <dgm:pt modelId="{6D5FE1A3-490B-2141-8AF0-9D6EB16D5745}" type="pres">
      <dgm:prSet presAssocID="{500BFF7A-3A86-604B-97C6-A83F8B2250F1}" presName="pyramid" presStyleLbl="node1" presStyleIdx="0" presStyleCnt="1" custFlipVert="1" custScaleX="12178" custScaleY="3572" custLinFactNeighborX="45577" custLinFactNeighborY="-21566"/>
      <dgm:spPr>
        <a:noFill/>
        <a:ln>
          <a:noFill/>
        </a:ln>
        <a:scene3d>
          <a:camera prst="orthographicFront">
            <a:rot lat="10800000" lon="0" rev="0"/>
          </a:camera>
          <a:lightRig rig="threePt" dir="t"/>
        </a:scene3d>
      </dgm:spPr>
    </dgm:pt>
    <dgm:pt modelId="{F74726EE-6AC5-BF48-8EB0-355882FAEBC0}" type="pres">
      <dgm:prSet presAssocID="{500BFF7A-3A86-604B-97C6-A83F8B2250F1}" presName="theList" presStyleCnt="0"/>
      <dgm:spPr/>
    </dgm:pt>
    <dgm:pt modelId="{D7765BE0-B0A2-464B-B035-D3A325603F09}" type="pres">
      <dgm:prSet presAssocID="{ED8C5123-4252-E443-9F6E-FBB7307E4F91}" presName="aNode" presStyleLbl="fgAcc1" presStyleIdx="0" presStyleCnt="7" custScaleX="185791" custLinFactY="-43400" custLinFactNeighborY="-100000">
        <dgm:presLayoutVars>
          <dgm:bulletEnabled val="1"/>
        </dgm:presLayoutVars>
      </dgm:prSet>
      <dgm:spPr/>
      <dgm:t>
        <a:bodyPr/>
        <a:lstStyle/>
        <a:p>
          <a:endParaRPr lang="en-US"/>
        </a:p>
      </dgm:t>
    </dgm:pt>
    <dgm:pt modelId="{29DE7D24-DE7B-4E4D-81F7-37D0101280AE}" type="pres">
      <dgm:prSet presAssocID="{ED8C5123-4252-E443-9F6E-FBB7307E4F91}" presName="aSpace" presStyleCnt="0"/>
      <dgm:spPr/>
    </dgm:pt>
    <dgm:pt modelId="{28F1617E-2C41-1B42-87A5-C63A416881BA}" type="pres">
      <dgm:prSet presAssocID="{EA3E486D-3160-8040-9B90-DB587E22D6AB}" presName="aNode" presStyleLbl="fgAcc1" presStyleIdx="1" presStyleCnt="7" custScaleX="185791" custLinFactY="-29875" custLinFactNeighborY="-100000">
        <dgm:presLayoutVars>
          <dgm:bulletEnabled val="1"/>
        </dgm:presLayoutVars>
      </dgm:prSet>
      <dgm:spPr/>
      <dgm:t>
        <a:bodyPr/>
        <a:lstStyle/>
        <a:p>
          <a:endParaRPr lang="en-US"/>
        </a:p>
      </dgm:t>
    </dgm:pt>
    <dgm:pt modelId="{664D393C-DF76-F245-BD5C-EE78E7E10176}" type="pres">
      <dgm:prSet presAssocID="{EA3E486D-3160-8040-9B90-DB587E22D6AB}" presName="aSpace" presStyleCnt="0"/>
      <dgm:spPr/>
    </dgm:pt>
    <dgm:pt modelId="{3DD33CA8-1414-9C42-B4F4-EBCF7FE8591A}" type="pres">
      <dgm:prSet presAssocID="{A93C117C-27C4-B04D-AA38-A86C32E3388E}" presName="aNode" presStyleLbl="fgAcc1" presStyleIdx="2" presStyleCnt="7" custScaleX="185791" custLinFactY="-16350" custLinFactNeighborY="-100000">
        <dgm:presLayoutVars>
          <dgm:bulletEnabled val="1"/>
        </dgm:presLayoutVars>
      </dgm:prSet>
      <dgm:spPr/>
      <dgm:t>
        <a:bodyPr/>
        <a:lstStyle/>
        <a:p>
          <a:endParaRPr lang="en-US"/>
        </a:p>
      </dgm:t>
    </dgm:pt>
    <dgm:pt modelId="{5A510026-873B-EB41-924B-C6CE5820B43B}" type="pres">
      <dgm:prSet presAssocID="{A93C117C-27C4-B04D-AA38-A86C32E3388E}" presName="aSpace" presStyleCnt="0"/>
      <dgm:spPr/>
    </dgm:pt>
    <dgm:pt modelId="{9BEA9E13-F0E0-CC45-A32E-FC21C9CC6ABA}" type="pres">
      <dgm:prSet presAssocID="{E07DFDFE-D300-5A4F-B48A-923E83E53CF2}" presName="aNode" presStyleLbl="fgAcc1" presStyleIdx="3" presStyleCnt="7" custScaleX="185791" custLinFactY="-2825" custLinFactNeighborY="-100000">
        <dgm:presLayoutVars>
          <dgm:bulletEnabled val="1"/>
        </dgm:presLayoutVars>
      </dgm:prSet>
      <dgm:spPr/>
      <dgm:t>
        <a:bodyPr/>
        <a:lstStyle/>
        <a:p>
          <a:endParaRPr lang="en-US"/>
        </a:p>
      </dgm:t>
    </dgm:pt>
    <dgm:pt modelId="{0AFF965F-DEA3-6C43-A38D-392494EACFE4}" type="pres">
      <dgm:prSet presAssocID="{E07DFDFE-D300-5A4F-B48A-923E83E53CF2}" presName="aSpace" presStyleCnt="0"/>
      <dgm:spPr/>
    </dgm:pt>
    <dgm:pt modelId="{83FE6372-CE57-4744-9E0B-0954C8DEA59C}" type="pres">
      <dgm:prSet presAssocID="{D2418E03-1749-1D4B-8218-560061E66B47}" presName="aNode" presStyleLbl="fgAcc1" presStyleIdx="4" presStyleCnt="7" custScaleX="185791" custLinFactNeighborY="-14400">
        <dgm:presLayoutVars>
          <dgm:bulletEnabled val="1"/>
        </dgm:presLayoutVars>
      </dgm:prSet>
      <dgm:spPr/>
      <dgm:t>
        <a:bodyPr/>
        <a:lstStyle/>
        <a:p>
          <a:endParaRPr lang="en-US"/>
        </a:p>
      </dgm:t>
    </dgm:pt>
    <dgm:pt modelId="{46598963-03CE-D340-99DC-386EE7B99B79}" type="pres">
      <dgm:prSet presAssocID="{D2418E03-1749-1D4B-8218-560061E66B47}" presName="aSpace" presStyleCnt="0"/>
      <dgm:spPr/>
    </dgm:pt>
    <dgm:pt modelId="{E2C49C5C-5845-EE4D-9AB9-CBDE5A78BFDC}" type="pres">
      <dgm:prSet presAssocID="{1E071952-64EF-1C43-9DB7-CA1FBFEF05C9}" presName="aNode" presStyleLbl="fgAcc1" presStyleIdx="5" presStyleCnt="7" custScaleX="185791" custLinFactNeighborY="93800">
        <dgm:presLayoutVars>
          <dgm:bulletEnabled val="1"/>
        </dgm:presLayoutVars>
      </dgm:prSet>
      <dgm:spPr/>
      <dgm:t>
        <a:bodyPr/>
        <a:lstStyle/>
        <a:p>
          <a:endParaRPr lang="en-US"/>
        </a:p>
      </dgm:t>
    </dgm:pt>
    <dgm:pt modelId="{302065C6-8E17-F949-BD4A-4603E81BC6CB}" type="pres">
      <dgm:prSet presAssocID="{1E071952-64EF-1C43-9DB7-CA1FBFEF05C9}" presName="aSpace" presStyleCnt="0"/>
      <dgm:spPr/>
    </dgm:pt>
    <dgm:pt modelId="{66DD4745-CFC0-DE4A-A402-07F0F0E84659}" type="pres">
      <dgm:prSet presAssocID="{B9985299-2039-834E-AD54-3046A0141D24}" presName="aNode" presStyleLbl="fgAcc1" presStyleIdx="6" presStyleCnt="7" custScaleX="185791" custLinFactY="12750" custLinFactNeighborY="100000">
        <dgm:presLayoutVars>
          <dgm:bulletEnabled val="1"/>
        </dgm:presLayoutVars>
      </dgm:prSet>
      <dgm:spPr/>
      <dgm:t>
        <a:bodyPr/>
        <a:lstStyle/>
        <a:p>
          <a:endParaRPr lang="en-US"/>
        </a:p>
      </dgm:t>
    </dgm:pt>
    <dgm:pt modelId="{447E64CD-940B-8C41-8EFB-8E13EDC7C883}" type="pres">
      <dgm:prSet presAssocID="{B9985299-2039-834E-AD54-3046A0141D24}" presName="aSpace" presStyleCnt="0"/>
      <dgm:spPr/>
    </dgm:pt>
  </dgm:ptLst>
  <dgm:cxnLst>
    <dgm:cxn modelId="{C6DADD50-9372-F342-AAB8-B9AB9771D4E8}" type="presOf" srcId="{A93C117C-27C4-B04D-AA38-A86C32E3388E}" destId="{3DD33CA8-1414-9C42-B4F4-EBCF7FE8591A}" srcOrd="0" destOrd="0" presId="urn:microsoft.com/office/officeart/2005/8/layout/pyramid2"/>
    <dgm:cxn modelId="{C31D892C-A8BF-2D4B-8713-13F507C3CC69}" srcId="{500BFF7A-3A86-604B-97C6-A83F8B2250F1}" destId="{B9985299-2039-834E-AD54-3046A0141D24}" srcOrd="6" destOrd="0" parTransId="{BAFBAA45-E77B-8949-B83A-02A8B3AC4510}" sibTransId="{9E57491A-E5BF-0447-95B7-93E1409A6140}"/>
    <dgm:cxn modelId="{95789EAB-8176-0542-AA68-5315B1B03290}" srcId="{500BFF7A-3A86-604B-97C6-A83F8B2250F1}" destId="{A93C117C-27C4-B04D-AA38-A86C32E3388E}" srcOrd="2" destOrd="0" parTransId="{9CD55828-484A-3D47-A2E2-CB2D615CAE5B}" sibTransId="{675A1D7F-4899-2245-BEFB-AED4295DB01E}"/>
    <dgm:cxn modelId="{8DB267C3-4460-F04D-8B56-79301CE9F66D}" srcId="{500BFF7A-3A86-604B-97C6-A83F8B2250F1}" destId="{E07DFDFE-D300-5A4F-B48A-923E83E53CF2}" srcOrd="3" destOrd="0" parTransId="{A3D70E1D-63BB-9548-9D01-E275DE5376AD}" sibTransId="{BC17524A-2103-5142-932B-C5E643044E86}"/>
    <dgm:cxn modelId="{B1D3CBAC-0A59-2444-81E4-24AFCEBDC4A5}" srcId="{500BFF7A-3A86-604B-97C6-A83F8B2250F1}" destId="{D2418E03-1749-1D4B-8218-560061E66B47}" srcOrd="4" destOrd="0" parTransId="{7ECD6656-BCA5-B849-81E0-B2F63F2592FE}" sibTransId="{0D79473E-C2AF-4448-A371-D5546FAF5374}"/>
    <dgm:cxn modelId="{111CF8E8-3A10-8345-9E5F-51D2122E7828}" type="presOf" srcId="{D2418E03-1749-1D4B-8218-560061E66B47}" destId="{83FE6372-CE57-4744-9E0B-0954C8DEA59C}" srcOrd="0" destOrd="0" presId="urn:microsoft.com/office/officeart/2005/8/layout/pyramid2"/>
    <dgm:cxn modelId="{E33D9882-3CD4-304E-A18D-7B91D3D0601A}" type="presOf" srcId="{500BFF7A-3A86-604B-97C6-A83F8B2250F1}" destId="{3119180D-F313-C74E-B6A4-03796EEB243D}" srcOrd="0" destOrd="0" presId="urn:microsoft.com/office/officeart/2005/8/layout/pyramid2"/>
    <dgm:cxn modelId="{C80C143E-6493-F845-A208-46FE63E59AEA}" srcId="{500BFF7A-3A86-604B-97C6-A83F8B2250F1}" destId="{ED8C5123-4252-E443-9F6E-FBB7307E4F91}" srcOrd="0" destOrd="0" parTransId="{35F2AECA-6491-C64C-ACC6-C8A60157B756}" sibTransId="{E34AD1FB-DC05-4C47-8516-A8038241325F}"/>
    <dgm:cxn modelId="{CDBD71BF-79BC-744E-8E6E-4E854D8B71F9}" type="presOf" srcId="{E07DFDFE-D300-5A4F-B48A-923E83E53CF2}" destId="{9BEA9E13-F0E0-CC45-A32E-FC21C9CC6ABA}" srcOrd="0" destOrd="0" presId="urn:microsoft.com/office/officeart/2005/8/layout/pyramid2"/>
    <dgm:cxn modelId="{A0F26113-3EF5-8747-A1D5-78260C0F6C18}" srcId="{500BFF7A-3A86-604B-97C6-A83F8B2250F1}" destId="{EA3E486D-3160-8040-9B90-DB587E22D6AB}" srcOrd="1" destOrd="0" parTransId="{975F0A9D-6587-5C4B-ACA8-3F0CF8B06B5C}" sibTransId="{57CFCD1A-FD6D-364E-BA47-2FCEE05CAEBB}"/>
    <dgm:cxn modelId="{1484E2F6-A455-064C-B5CB-D73AA2EE7F1C}" type="presOf" srcId="{EA3E486D-3160-8040-9B90-DB587E22D6AB}" destId="{28F1617E-2C41-1B42-87A5-C63A416881BA}" srcOrd="0" destOrd="0" presId="urn:microsoft.com/office/officeart/2005/8/layout/pyramid2"/>
    <dgm:cxn modelId="{3B5EE7CE-98B1-7C4B-8B8E-EBBADC9AFA48}" type="presOf" srcId="{ED8C5123-4252-E443-9F6E-FBB7307E4F91}" destId="{D7765BE0-B0A2-464B-B035-D3A325603F09}" srcOrd="0" destOrd="0" presId="urn:microsoft.com/office/officeart/2005/8/layout/pyramid2"/>
    <dgm:cxn modelId="{259F5ADD-B1B1-3248-A230-1D9B7CCD02CA}" type="presOf" srcId="{1E071952-64EF-1C43-9DB7-CA1FBFEF05C9}" destId="{E2C49C5C-5845-EE4D-9AB9-CBDE5A78BFDC}" srcOrd="0" destOrd="0" presId="urn:microsoft.com/office/officeart/2005/8/layout/pyramid2"/>
    <dgm:cxn modelId="{7C645B26-D2A9-584D-9A66-C76293BA56FC}" srcId="{500BFF7A-3A86-604B-97C6-A83F8B2250F1}" destId="{1E071952-64EF-1C43-9DB7-CA1FBFEF05C9}" srcOrd="5" destOrd="0" parTransId="{DF307A56-F066-0942-B04E-0C052AF31571}" sibTransId="{D47B76B1-A022-5746-98AC-AB7AEFEDDD5C}"/>
    <dgm:cxn modelId="{869E873E-23F9-B740-9524-58E1FEC56F7F}" type="presOf" srcId="{B9985299-2039-834E-AD54-3046A0141D24}" destId="{66DD4745-CFC0-DE4A-A402-07F0F0E84659}" srcOrd="0" destOrd="0" presId="urn:microsoft.com/office/officeart/2005/8/layout/pyramid2"/>
    <dgm:cxn modelId="{61B78B58-605D-F840-B009-B08557393E4D}" type="presParOf" srcId="{3119180D-F313-C74E-B6A4-03796EEB243D}" destId="{6D5FE1A3-490B-2141-8AF0-9D6EB16D5745}" srcOrd="0" destOrd="0" presId="urn:microsoft.com/office/officeart/2005/8/layout/pyramid2"/>
    <dgm:cxn modelId="{C5822608-75BE-644F-B7B5-79C97AA69547}" type="presParOf" srcId="{3119180D-F313-C74E-B6A4-03796EEB243D}" destId="{F74726EE-6AC5-BF48-8EB0-355882FAEBC0}" srcOrd="1" destOrd="0" presId="urn:microsoft.com/office/officeart/2005/8/layout/pyramid2"/>
    <dgm:cxn modelId="{60E7F576-94CE-EE4F-9B47-BED529E72990}" type="presParOf" srcId="{F74726EE-6AC5-BF48-8EB0-355882FAEBC0}" destId="{D7765BE0-B0A2-464B-B035-D3A325603F09}" srcOrd="0" destOrd="0" presId="urn:microsoft.com/office/officeart/2005/8/layout/pyramid2"/>
    <dgm:cxn modelId="{9E0CBDD2-EC4B-9F41-9918-ECC4CE883148}" type="presParOf" srcId="{F74726EE-6AC5-BF48-8EB0-355882FAEBC0}" destId="{29DE7D24-DE7B-4E4D-81F7-37D0101280AE}" srcOrd="1" destOrd="0" presId="urn:microsoft.com/office/officeart/2005/8/layout/pyramid2"/>
    <dgm:cxn modelId="{CECD1CAC-0A28-994B-B8BA-7C516C9F6614}" type="presParOf" srcId="{F74726EE-6AC5-BF48-8EB0-355882FAEBC0}" destId="{28F1617E-2C41-1B42-87A5-C63A416881BA}" srcOrd="2" destOrd="0" presId="urn:microsoft.com/office/officeart/2005/8/layout/pyramid2"/>
    <dgm:cxn modelId="{29A2BFC5-42A6-8146-8D6D-943D90EAF4FF}" type="presParOf" srcId="{F74726EE-6AC5-BF48-8EB0-355882FAEBC0}" destId="{664D393C-DF76-F245-BD5C-EE78E7E10176}" srcOrd="3" destOrd="0" presId="urn:microsoft.com/office/officeart/2005/8/layout/pyramid2"/>
    <dgm:cxn modelId="{517A9E2F-66E2-AD41-B627-2410BADC4A46}" type="presParOf" srcId="{F74726EE-6AC5-BF48-8EB0-355882FAEBC0}" destId="{3DD33CA8-1414-9C42-B4F4-EBCF7FE8591A}" srcOrd="4" destOrd="0" presId="urn:microsoft.com/office/officeart/2005/8/layout/pyramid2"/>
    <dgm:cxn modelId="{3EDBAB2C-8D89-4D4B-B6F2-7A14FEE30B0C}" type="presParOf" srcId="{F74726EE-6AC5-BF48-8EB0-355882FAEBC0}" destId="{5A510026-873B-EB41-924B-C6CE5820B43B}" srcOrd="5" destOrd="0" presId="urn:microsoft.com/office/officeart/2005/8/layout/pyramid2"/>
    <dgm:cxn modelId="{A30D6F47-A587-0340-AEC7-59426859BE7A}" type="presParOf" srcId="{F74726EE-6AC5-BF48-8EB0-355882FAEBC0}" destId="{9BEA9E13-F0E0-CC45-A32E-FC21C9CC6ABA}" srcOrd="6" destOrd="0" presId="urn:microsoft.com/office/officeart/2005/8/layout/pyramid2"/>
    <dgm:cxn modelId="{D7B0C751-5C57-7148-ABFD-6734A1EF9105}" type="presParOf" srcId="{F74726EE-6AC5-BF48-8EB0-355882FAEBC0}" destId="{0AFF965F-DEA3-6C43-A38D-392494EACFE4}" srcOrd="7" destOrd="0" presId="urn:microsoft.com/office/officeart/2005/8/layout/pyramid2"/>
    <dgm:cxn modelId="{B1119E6B-A637-CD4D-8358-3D23A5BC8698}" type="presParOf" srcId="{F74726EE-6AC5-BF48-8EB0-355882FAEBC0}" destId="{83FE6372-CE57-4744-9E0B-0954C8DEA59C}" srcOrd="8" destOrd="0" presId="urn:microsoft.com/office/officeart/2005/8/layout/pyramid2"/>
    <dgm:cxn modelId="{EBB0F1ED-4430-1F46-95E0-1175DC0BF8EF}" type="presParOf" srcId="{F74726EE-6AC5-BF48-8EB0-355882FAEBC0}" destId="{46598963-03CE-D340-99DC-386EE7B99B79}" srcOrd="9" destOrd="0" presId="urn:microsoft.com/office/officeart/2005/8/layout/pyramid2"/>
    <dgm:cxn modelId="{58CCF319-3B0F-8A40-96D8-2461B9F2FB94}" type="presParOf" srcId="{F74726EE-6AC5-BF48-8EB0-355882FAEBC0}" destId="{E2C49C5C-5845-EE4D-9AB9-CBDE5A78BFDC}" srcOrd="10" destOrd="0" presId="urn:microsoft.com/office/officeart/2005/8/layout/pyramid2"/>
    <dgm:cxn modelId="{D2E03AF0-9A26-804E-87CD-E22659201A70}" type="presParOf" srcId="{F74726EE-6AC5-BF48-8EB0-355882FAEBC0}" destId="{302065C6-8E17-F949-BD4A-4603E81BC6CB}" srcOrd="11" destOrd="0" presId="urn:microsoft.com/office/officeart/2005/8/layout/pyramid2"/>
    <dgm:cxn modelId="{B7E52693-6423-FC41-8DDF-A8CC3D2E37FC}" type="presParOf" srcId="{F74726EE-6AC5-BF48-8EB0-355882FAEBC0}" destId="{66DD4745-CFC0-DE4A-A402-07F0F0E84659}" srcOrd="12" destOrd="0" presId="urn:microsoft.com/office/officeart/2005/8/layout/pyramid2"/>
    <dgm:cxn modelId="{4387C21A-C66D-3A4F-B3DA-2782EFF0FC88}" type="presParOf" srcId="{F74726EE-6AC5-BF48-8EB0-355882FAEBC0}" destId="{447E64CD-940B-8C41-8EFB-8E13EDC7C883}"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D2C1C-C35F-2446-BA97-10F7027402D7}" type="doc">
      <dgm:prSet loTypeId="urn:microsoft.com/office/officeart/2005/8/layout/cycle2" loCatId="" qsTypeId="urn:microsoft.com/office/officeart/2005/8/quickstyle/3D1" qsCatId="3D" csTypeId="urn:microsoft.com/office/officeart/2005/8/colors/colorful3" csCatId="colorful" phldr="1"/>
      <dgm:spPr/>
    </dgm:pt>
    <dgm:pt modelId="{A5B5B9FF-942C-5349-8E0E-719E8BBD8DB2}">
      <dgm:prSet phldrT="[Text]" custT="1"/>
      <dgm:spPr/>
      <dgm:t>
        <a:bodyPr/>
        <a:lstStyle/>
        <a:p>
          <a:r>
            <a:rPr lang="en-US" sz="3200" dirty="0" smtClean="0">
              <a:solidFill>
                <a:srgbClr val="000000"/>
              </a:solidFill>
            </a:rPr>
            <a:t>Gearing Up</a:t>
          </a:r>
          <a:endParaRPr lang="en-US" sz="3200" dirty="0">
            <a:solidFill>
              <a:srgbClr val="000000"/>
            </a:solidFill>
          </a:endParaRPr>
        </a:p>
      </dgm:t>
    </dgm:pt>
    <dgm:pt modelId="{E923D4BF-758C-7F46-8DF4-A41A40277CE4}" type="parTrans" cxnId="{7CF00A3E-8D8B-D643-BE29-18215F39E300}">
      <dgm:prSet/>
      <dgm:spPr/>
      <dgm:t>
        <a:bodyPr/>
        <a:lstStyle/>
        <a:p>
          <a:endParaRPr lang="en-US"/>
        </a:p>
      </dgm:t>
    </dgm:pt>
    <dgm:pt modelId="{8753E362-3AE7-C44D-990C-D27C8CEC2D5B}" type="sibTrans" cxnId="{7CF00A3E-8D8B-D643-BE29-18215F39E300}">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dirty="0"/>
        </a:p>
      </dgm:t>
    </dgm:pt>
    <dgm:pt modelId="{D0A8E2EC-D507-8446-8746-21F7AF8D2E4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dirty="0" smtClean="0">
              <a:solidFill>
                <a:srgbClr val="000000"/>
              </a:solidFill>
            </a:rPr>
            <a:t>Rolling Through</a:t>
          </a:r>
          <a:endParaRPr lang="en-US" sz="3200" dirty="0">
            <a:solidFill>
              <a:srgbClr val="000000"/>
            </a:solidFill>
          </a:endParaRPr>
        </a:p>
      </dgm:t>
    </dgm:pt>
    <dgm:pt modelId="{5AF2F85A-5EE5-D348-9252-CA520CF55F99}" type="parTrans" cxnId="{3B9013AF-4B83-9F45-8A4B-9B5ADF3D0918}">
      <dgm:prSet/>
      <dgm:spPr/>
      <dgm:t>
        <a:bodyPr/>
        <a:lstStyle/>
        <a:p>
          <a:endParaRPr lang="en-US"/>
        </a:p>
      </dgm:t>
    </dgm:pt>
    <dgm:pt modelId="{DC227676-EE56-584C-B416-B43CBF83B877}" type="sibTrans" cxnId="{3B9013AF-4B83-9F45-8A4B-9B5ADF3D091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dirty="0"/>
        </a:p>
      </dgm:t>
    </dgm:pt>
    <dgm:pt modelId="{A54FDD7A-BB51-2541-9B86-6A9E2E842463}">
      <dgm:prSet phldrT="[Text]" custT="1"/>
      <dgm:spPr/>
      <dgm:t>
        <a:bodyPr/>
        <a:lstStyle/>
        <a:p>
          <a:r>
            <a:rPr lang="en-US" sz="3200" dirty="0" smtClean="0">
              <a:solidFill>
                <a:srgbClr val="000000"/>
              </a:solidFill>
            </a:rPr>
            <a:t>Wrapping Up</a:t>
          </a:r>
          <a:endParaRPr lang="en-US" sz="3200" dirty="0">
            <a:solidFill>
              <a:srgbClr val="000000"/>
            </a:solidFill>
          </a:endParaRPr>
        </a:p>
      </dgm:t>
    </dgm:pt>
    <dgm:pt modelId="{05E22276-05B6-8B45-A5C3-C183F4C87E2E}" type="parTrans" cxnId="{6FB3393B-19D9-1240-9CF7-F4ED06713977}">
      <dgm:prSet/>
      <dgm:spPr/>
      <dgm:t>
        <a:bodyPr/>
        <a:lstStyle/>
        <a:p>
          <a:endParaRPr lang="en-US"/>
        </a:p>
      </dgm:t>
    </dgm:pt>
    <dgm:pt modelId="{BC5CD043-F0F0-BF41-ADFB-AC2B4A6E10E2}" type="sibTrans" cxnId="{6FB3393B-19D9-1240-9CF7-F4ED06713977}">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dirty="0"/>
        </a:p>
      </dgm:t>
    </dgm:pt>
    <dgm:pt modelId="{6B7FB073-CC65-4645-B094-E5928F70FB61}" type="pres">
      <dgm:prSet presAssocID="{383D2C1C-C35F-2446-BA97-10F7027402D7}" presName="cycle" presStyleCnt="0">
        <dgm:presLayoutVars>
          <dgm:dir/>
          <dgm:resizeHandles val="exact"/>
        </dgm:presLayoutVars>
      </dgm:prSet>
      <dgm:spPr/>
    </dgm:pt>
    <dgm:pt modelId="{2E2CC342-0A53-E74D-8AB0-A414E40A2592}" type="pres">
      <dgm:prSet presAssocID="{A5B5B9FF-942C-5349-8E0E-719E8BBD8DB2}" presName="node" presStyleLbl="node1" presStyleIdx="0" presStyleCnt="3" custScaleX="147479" custScaleY="112203" custRadScaleRad="63454" custRadScaleInc="-4201">
        <dgm:presLayoutVars>
          <dgm:bulletEnabled val="1"/>
        </dgm:presLayoutVars>
      </dgm:prSet>
      <dgm:spPr/>
      <dgm:t>
        <a:bodyPr/>
        <a:lstStyle/>
        <a:p>
          <a:endParaRPr lang="en-US"/>
        </a:p>
      </dgm:t>
    </dgm:pt>
    <dgm:pt modelId="{12D9322E-D8F4-0D44-BC07-BBC6BE29766F}" type="pres">
      <dgm:prSet presAssocID="{8753E362-3AE7-C44D-990C-D27C8CEC2D5B}" presName="sibTrans" presStyleLbl="sibTrans2D1" presStyleIdx="0" presStyleCnt="3" custAng="197558" custScaleX="133947" custScaleY="153313" custLinFactNeighborX="81725" custLinFactNeighborY="-36423"/>
      <dgm:spPr/>
      <dgm:t>
        <a:bodyPr/>
        <a:lstStyle/>
        <a:p>
          <a:endParaRPr lang="en-US"/>
        </a:p>
      </dgm:t>
    </dgm:pt>
    <dgm:pt modelId="{CD82ED65-4416-6E4E-A222-7BBFD7BCEF33}" type="pres">
      <dgm:prSet presAssocID="{8753E362-3AE7-C44D-990C-D27C8CEC2D5B}" presName="connectorText" presStyleLbl="sibTrans2D1" presStyleIdx="0" presStyleCnt="3"/>
      <dgm:spPr/>
      <dgm:t>
        <a:bodyPr/>
        <a:lstStyle/>
        <a:p>
          <a:endParaRPr lang="en-US"/>
        </a:p>
      </dgm:t>
    </dgm:pt>
    <dgm:pt modelId="{6753A698-96F8-2C4C-8D81-61A5D260D490}" type="pres">
      <dgm:prSet presAssocID="{D0A8E2EC-D507-8446-8746-21F7AF8D2E40}" presName="node" presStyleLbl="node1" presStyleIdx="1" presStyleCnt="3" custScaleX="147479" custScaleY="112203" custRadScaleRad="166134" custRadScaleInc="-23765">
        <dgm:presLayoutVars>
          <dgm:bulletEnabled val="1"/>
        </dgm:presLayoutVars>
      </dgm:prSet>
      <dgm:spPr/>
      <dgm:t>
        <a:bodyPr/>
        <a:lstStyle/>
        <a:p>
          <a:endParaRPr lang="en-US"/>
        </a:p>
      </dgm:t>
    </dgm:pt>
    <dgm:pt modelId="{CE5053D5-300D-2C45-ADED-F685756DB366}" type="pres">
      <dgm:prSet presAssocID="{DC227676-EE56-584C-B416-B43CBF83B877}" presName="sibTrans" presStyleLbl="sibTrans2D1" presStyleIdx="1" presStyleCnt="3" custScaleX="38705" custScaleY="153313" custLinFactNeighborY="55304"/>
      <dgm:spPr/>
      <dgm:t>
        <a:bodyPr/>
        <a:lstStyle/>
        <a:p>
          <a:endParaRPr lang="en-US"/>
        </a:p>
      </dgm:t>
    </dgm:pt>
    <dgm:pt modelId="{46484811-554F-A547-8A4B-0575BE714F02}" type="pres">
      <dgm:prSet presAssocID="{DC227676-EE56-584C-B416-B43CBF83B877}" presName="connectorText" presStyleLbl="sibTrans2D1" presStyleIdx="1" presStyleCnt="3"/>
      <dgm:spPr/>
      <dgm:t>
        <a:bodyPr/>
        <a:lstStyle/>
        <a:p>
          <a:endParaRPr lang="en-US"/>
        </a:p>
      </dgm:t>
    </dgm:pt>
    <dgm:pt modelId="{0638B412-A2B5-5B47-910C-E164FF3FC0F8}" type="pres">
      <dgm:prSet presAssocID="{A54FDD7A-BB51-2541-9B86-6A9E2E842463}" presName="node" presStyleLbl="node1" presStyleIdx="2" presStyleCnt="3" custScaleX="150079" custScaleY="112203" custRadScaleRad="163459" custRadScaleInc="20314">
        <dgm:presLayoutVars>
          <dgm:bulletEnabled val="1"/>
        </dgm:presLayoutVars>
      </dgm:prSet>
      <dgm:spPr/>
      <dgm:t>
        <a:bodyPr/>
        <a:lstStyle/>
        <a:p>
          <a:endParaRPr lang="en-US"/>
        </a:p>
      </dgm:t>
    </dgm:pt>
    <dgm:pt modelId="{87A2EE5B-4750-A747-B003-339F9EBFEA78}" type="pres">
      <dgm:prSet presAssocID="{BC5CD043-F0F0-BF41-ADFB-AC2B4A6E10E2}" presName="sibTrans" presStyleLbl="sibTrans2D1" presStyleIdx="2" presStyleCnt="3" custAng="21338023" custScaleX="147332" custScaleY="153313" custLinFactX="-7119" custLinFactNeighborX="-100000" custLinFactNeighborY="-47505"/>
      <dgm:spPr/>
      <dgm:t>
        <a:bodyPr/>
        <a:lstStyle/>
        <a:p>
          <a:endParaRPr lang="en-US"/>
        </a:p>
      </dgm:t>
    </dgm:pt>
    <dgm:pt modelId="{46051A1B-4CC4-BD49-8680-5405DE1F7CBB}" type="pres">
      <dgm:prSet presAssocID="{BC5CD043-F0F0-BF41-ADFB-AC2B4A6E10E2}" presName="connectorText" presStyleLbl="sibTrans2D1" presStyleIdx="2" presStyleCnt="3"/>
      <dgm:spPr/>
      <dgm:t>
        <a:bodyPr/>
        <a:lstStyle/>
        <a:p>
          <a:endParaRPr lang="en-US"/>
        </a:p>
      </dgm:t>
    </dgm:pt>
  </dgm:ptLst>
  <dgm:cxnLst>
    <dgm:cxn modelId="{7204524E-CCA2-A64B-AD11-C193F6A66D10}" type="presOf" srcId="{DC227676-EE56-584C-B416-B43CBF83B877}" destId="{46484811-554F-A547-8A4B-0575BE714F02}" srcOrd="1" destOrd="0" presId="urn:microsoft.com/office/officeart/2005/8/layout/cycle2"/>
    <dgm:cxn modelId="{7CF00A3E-8D8B-D643-BE29-18215F39E300}" srcId="{383D2C1C-C35F-2446-BA97-10F7027402D7}" destId="{A5B5B9FF-942C-5349-8E0E-719E8BBD8DB2}" srcOrd="0" destOrd="0" parTransId="{E923D4BF-758C-7F46-8DF4-A41A40277CE4}" sibTransId="{8753E362-3AE7-C44D-990C-D27C8CEC2D5B}"/>
    <dgm:cxn modelId="{A43491FD-C825-1844-9280-D541F13F1F4D}" type="presOf" srcId="{8753E362-3AE7-C44D-990C-D27C8CEC2D5B}" destId="{12D9322E-D8F4-0D44-BC07-BBC6BE29766F}" srcOrd="0" destOrd="0" presId="urn:microsoft.com/office/officeart/2005/8/layout/cycle2"/>
    <dgm:cxn modelId="{F0187917-C6E0-554A-BB10-3126D5EBE44F}" type="presOf" srcId="{A54FDD7A-BB51-2541-9B86-6A9E2E842463}" destId="{0638B412-A2B5-5B47-910C-E164FF3FC0F8}" srcOrd="0" destOrd="0" presId="urn:microsoft.com/office/officeart/2005/8/layout/cycle2"/>
    <dgm:cxn modelId="{C5350D50-B706-884A-BC23-E27C5EEFCA50}" type="presOf" srcId="{383D2C1C-C35F-2446-BA97-10F7027402D7}" destId="{6B7FB073-CC65-4645-B094-E5928F70FB61}" srcOrd="0" destOrd="0" presId="urn:microsoft.com/office/officeart/2005/8/layout/cycle2"/>
    <dgm:cxn modelId="{3B9013AF-4B83-9F45-8A4B-9B5ADF3D0918}" srcId="{383D2C1C-C35F-2446-BA97-10F7027402D7}" destId="{D0A8E2EC-D507-8446-8746-21F7AF8D2E40}" srcOrd="1" destOrd="0" parTransId="{5AF2F85A-5EE5-D348-9252-CA520CF55F99}" sibTransId="{DC227676-EE56-584C-B416-B43CBF83B877}"/>
    <dgm:cxn modelId="{03D9104B-AD0E-2345-A242-BF79E87BED0A}" type="presOf" srcId="{DC227676-EE56-584C-B416-B43CBF83B877}" destId="{CE5053D5-300D-2C45-ADED-F685756DB366}" srcOrd="0" destOrd="0" presId="urn:microsoft.com/office/officeart/2005/8/layout/cycle2"/>
    <dgm:cxn modelId="{D5C5BFD2-8F86-6E42-BE6A-9E1559AED9FF}" type="presOf" srcId="{D0A8E2EC-D507-8446-8746-21F7AF8D2E40}" destId="{6753A698-96F8-2C4C-8D81-61A5D260D490}" srcOrd="0" destOrd="0" presId="urn:microsoft.com/office/officeart/2005/8/layout/cycle2"/>
    <dgm:cxn modelId="{6FB3393B-19D9-1240-9CF7-F4ED06713977}" srcId="{383D2C1C-C35F-2446-BA97-10F7027402D7}" destId="{A54FDD7A-BB51-2541-9B86-6A9E2E842463}" srcOrd="2" destOrd="0" parTransId="{05E22276-05B6-8B45-A5C3-C183F4C87E2E}" sibTransId="{BC5CD043-F0F0-BF41-ADFB-AC2B4A6E10E2}"/>
    <dgm:cxn modelId="{C369295F-22A8-6D42-8C0F-DA01526016FC}" type="presOf" srcId="{BC5CD043-F0F0-BF41-ADFB-AC2B4A6E10E2}" destId="{87A2EE5B-4750-A747-B003-339F9EBFEA78}" srcOrd="0" destOrd="0" presId="urn:microsoft.com/office/officeart/2005/8/layout/cycle2"/>
    <dgm:cxn modelId="{9BBC2DB7-AC04-1143-87F6-E5E1048CAD5E}" type="presOf" srcId="{BC5CD043-F0F0-BF41-ADFB-AC2B4A6E10E2}" destId="{46051A1B-4CC4-BD49-8680-5405DE1F7CBB}" srcOrd="1" destOrd="0" presId="urn:microsoft.com/office/officeart/2005/8/layout/cycle2"/>
    <dgm:cxn modelId="{6F3EA91B-B58F-A146-BFD0-007AD88F0ADC}" type="presOf" srcId="{8753E362-3AE7-C44D-990C-D27C8CEC2D5B}" destId="{CD82ED65-4416-6E4E-A222-7BBFD7BCEF33}" srcOrd="1" destOrd="0" presId="urn:microsoft.com/office/officeart/2005/8/layout/cycle2"/>
    <dgm:cxn modelId="{22DB05DB-4BB6-134E-AA27-AB867499D04D}" type="presOf" srcId="{A5B5B9FF-942C-5349-8E0E-719E8BBD8DB2}" destId="{2E2CC342-0A53-E74D-8AB0-A414E40A2592}" srcOrd="0" destOrd="0" presId="urn:microsoft.com/office/officeart/2005/8/layout/cycle2"/>
    <dgm:cxn modelId="{CA404295-4C82-1441-9BD7-23F2CAB9CB50}" type="presParOf" srcId="{6B7FB073-CC65-4645-B094-E5928F70FB61}" destId="{2E2CC342-0A53-E74D-8AB0-A414E40A2592}" srcOrd="0" destOrd="0" presId="urn:microsoft.com/office/officeart/2005/8/layout/cycle2"/>
    <dgm:cxn modelId="{C5FC57EE-A1CF-054F-BDA7-3884377A546C}" type="presParOf" srcId="{6B7FB073-CC65-4645-B094-E5928F70FB61}" destId="{12D9322E-D8F4-0D44-BC07-BBC6BE29766F}" srcOrd="1" destOrd="0" presId="urn:microsoft.com/office/officeart/2005/8/layout/cycle2"/>
    <dgm:cxn modelId="{8F973CB1-9DB9-A34C-BE90-2505F03596D6}" type="presParOf" srcId="{12D9322E-D8F4-0D44-BC07-BBC6BE29766F}" destId="{CD82ED65-4416-6E4E-A222-7BBFD7BCEF33}" srcOrd="0" destOrd="0" presId="urn:microsoft.com/office/officeart/2005/8/layout/cycle2"/>
    <dgm:cxn modelId="{333B0A40-4FC0-3A4C-A67C-6251E3272C51}" type="presParOf" srcId="{6B7FB073-CC65-4645-B094-E5928F70FB61}" destId="{6753A698-96F8-2C4C-8D81-61A5D260D490}" srcOrd="2" destOrd="0" presId="urn:microsoft.com/office/officeart/2005/8/layout/cycle2"/>
    <dgm:cxn modelId="{BB91BDA1-B7CB-4A43-BA54-AA25C047B860}" type="presParOf" srcId="{6B7FB073-CC65-4645-B094-E5928F70FB61}" destId="{CE5053D5-300D-2C45-ADED-F685756DB366}" srcOrd="3" destOrd="0" presId="urn:microsoft.com/office/officeart/2005/8/layout/cycle2"/>
    <dgm:cxn modelId="{BF38C372-9133-F145-B5F4-E19B923418C0}" type="presParOf" srcId="{CE5053D5-300D-2C45-ADED-F685756DB366}" destId="{46484811-554F-A547-8A4B-0575BE714F02}" srcOrd="0" destOrd="0" presId="urn:microsoft.com/office/officeart/2005/8/layout/cycle2"/>
    <dgm:cxn modelId="{C0E82645-AB84-1A4D-A751-CFC709DD197B}" type="presParOf" srcId="{6B7FB073-CC65-4645-B094-E5928F70FB61}" destId="{0638B412-A2B5-5B47-910C-E164FF3FC0F8}" srcOrd="4" destOrd="0" presId="urn:microsoft.com/office/officeart/2005/8/layout/cycle2"/>
    <dgm:cxn modelId="{72F3596B-5D7D-044B-A026-E69A7AE8AE36}" type="presParOf" srcId="{6B7FB073-CC65-4645-B094-E5928F70FB61}" destId="{87A2EE5B-4750-A747-B003-339F9EBFEA78}" srcOrd="5" destOrd="0" presId="urn:microsoft.com/office/officeart/2005/8/layout/cycle2"/>
    <dgm:cxn modelId="{1E8C96B9-1C64-0543-9A71-4807D5A7019E}" type="presParOf" srcId="{87A2EE5B-4750-A747-B003-339F9EBFEA78}" destId="{46051A1B-4CC4-BD49-8680-5405DE1F7CB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7EFA-7866-3F41-B7BA-B8956FE301A8}">
      <dsp:nvSpPr>
        <dsp:cNvPr id="0" name=""/>
        <dsp:cNvSpPr/>
      </dsp:nvSpPr>
      <dsp:spPr>
        <a:xfrm rot="20963353">
          <a:off x="23824" y="1590194"/>
          <a:ext cx="7716110" cy="883611"/>
        </a:xfrm>
        <a:prstGeom prst="mathMinus">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1DCD280A-7F3D-134F-97A0-F54BE4828D38}">
      <dsp:nvSpPr>
        <dsp:cNvPr id="0" name=""/>
        <dsp:cNvSpPr/>
      </dsp:nvSpPr>
      <dsp:spPr>
        <a:xfrm>
          <a:off x="931651" y="84336"/>
          <a:ext cx="2329128" cy="1828800"/>
        </a:xfrm>
        <a:prstGeom prst="downArrow">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98436091-ED2B-AB45-9C69-34699B3D0749}">
      <dsp:nvSpPr>
        <dsp:cNvPr id="0" name=""/>
        <dsp:cNvSpPr/>
      </dsp:nvSpPr>
      <dsp:spPr>
        <a:xfrm>
          <a:off x="3810006" y="0"/>
          <a:ext cx="309397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a:cs typeface="Gill Sans"/>
            </a:rPr>
            <a:t>First-order problem solving</a:t>
          </a:r>
          <a:endParaRPr lang="en-US" sz="3200" kern="1200" dirty="0">
            <a:latin typeface="Gill Sans"/>
            <a:cs typeface="Gill Sans"/>
          </a:endParaRPr>
        </a:p>
      </dsp:txBody>
      <dsp:txXfrm>
        <a:off x="3810006" y="0"/>
        <a:ext cx="3093976" cy="1706880"/>
      </dsp:txXfrm>
    </dsp:sp>
    <dsp:sp modelId="{59E8518F-526A-6A4B-8992-94D964D9DA0B}">
      <dsp:nvSpPr>
        <dsp:cNvPr id="0" name=""/>
        <dsp:cNvSpPr/>
      </dsp:nvSpPr>
      <dsp:spPr>
        <a:xfrm>
          <a:off x="4502980" y="2133600"/>
          <a:ext cx="2329128" cy="1828800"/>
        </a:xfrm>
        <a:prstGeom prst="upArrow">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CA61358C-01F4-AB46-A767-62C659BBF29D}">
      <dsp:nvSpPr>
        <dsp:cNvPr id="0" name=""/>
        <dsp:cNvSpPr/>
      </dsp:nvSpPr>
      <dsp:spPr>
        <a:xfrm>
          <a:off x="851131" y="2478035"/>
          <a:ext cx="3111267" cy="158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a:cs typeface="Gill Sans"/>
            </a:rPr>
            <a:t>Second-order problem solving</a:t>
          </a:r>
          <a:endParaRPr lang="en-US" sz="3200" kern="1200" dirty="0">
            <a:latin typeface="Gill Sans"/>
            <a:cs typeface="Gill Sans"/>
          </a:endParaRPr>
        </a:p>
      </dsp:txBody>
      <dsp:txXfrm>
        <a:off x="851131" y="2478035"/>
        <a:ext cx="3111267" cy="1585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A392-341B-2F41-9CB3-CD34B3B76A1B}">
      <dsp:nvSpPr>
        <dsp:cNvPr id="0" name=""/>
        <dsp:cNvSpPr/>
      </dsp:nvSpPr>
      <dsp:spPr>
        <a:xfrm rot="10800000">
          <a:off x="-1" y="123669"/>
          <a:ext cx="7772403" cy="91792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4779" tIns="106680" rIns="199136" bIns="106680" numCol="1" spcCol="1270" anchor="ctr" anchorCtr="0">
          <a:noAutofit/>
        </a:bodyPr>
        <a:lstStyle/>
        <a:p>
          <a:pPr lvl="0" algn="ctr" defTabSz="1244600">
            <a:lnSpc>
              <a:spcPct val="90000"/>
            </a:lnSpc>
            <a:spcBef>
              <a:spcPct val="0"/>
            </a:spcBef>
            <a:spcAft>
              <a:spcPts val="0"/>
            </a:spcAft>
          </a:pPr>
          <a:r>
            <a:rPr lang="en-US" sz="2800" kern="1200" dirty="0" smtClean="0">
              <a:latin typeface="Gill Sans"/>
              <a:cs typeface="Gill Sans"/>
            </a:rPr>
            <a:t>What happened?</a:t>
          </a:r>
        </a:p>
        <a:p>
          <a:pPr lvl="0" algn="ctr" defTabSz="1244600">
            <a:lnSpc>
              <a:spcPct val="90000"/>
            </a:lnSpc>
            <a:spcBef>
              <a:spcPct val="0"/>
            </a:spcBef>
            <a:spcAft>
              <a:spcPts val="0"/>
            </a:spcAft>
          </a:pPr>
          <a:r>
            <a:rPr lang="en-US" sz="1600" i="1" kern="1200" dirty="0" smtClean="0">
              <a:latin typeface="Gill Sans"/>
              <a:cs typeface="Gill Sans"/>
            </a:rPr>
            <a:t>From view of people involved</a:t>
          </a:r>
        </a:p>
      </dsp:txBody>
      <dsp:txXfrm rot="10800000">
        <a:off x="229480" y="123669"/>
        <a:ext cx="7542922" cy="917924"/>
      </dsp:txXfrm>
    </dsp:sp>
    <dsp:sp modelId="{FA0F86A2-B840-5F44-B538-D7E2773A4BBB}">
      <dsp:nvSpPr>
        <dsp:cNvPr id="0" name=""/>
        <dsp:cNvSpPr/>
      </dsp:nvSpPr>
      <dsp:spPr>
        <a:xfrm>
          <a:off x="2" y="142468"/>
          <a:ext cx="917924" cy="917924"/>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3C3FFF04-EDBC-054A-B9F0-4ED4EF415B3C}">
      <dsp:nvSpPr>
        <dsp:cNvPr id="0" name=""/>
        <dsp:cNvSpPr/>
      </dsp:nvSpPr>
      <dsp:spPr>
        <a:xfrm rot="10800000">
          <a:off x="-1" y="1207920"/>
          <a:ext cx="7772403" cy="91792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477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Why did it happen?</a:t>
          </a:r>
          <a:endParaRPr lang="en-US" sz="2800" kern="1200" dirty="0">
            <a:latin typeface="Gill Sans"/>
            <a:cs typeface="Gill Sans"/>
          </a:endParaRPr>
        </a:p>
      </dsp:txBody>
      <dsp:txXfrm rot="10800000">
        <a:off x="229480" y="1207920"/>
        <a:ext cx="7542922" cy="917924"/>
      </dsp:txXfrm>
    </dsp:sp>
    <dsp:sp modelId="{82D180A4-B44D-BA4C-985A-80369C5074BC}">
      <dsp:nvSpPr>
        <dsp:cNvPr id="0" name=""/>
        <dsp:cNvSpPr/>
      </dsp:nvSpPr>
      <dsp:spPr>
        <a:xfrm>
          <a:off x="0" y="1193866"/>
          <a:ext cx="917924" cy="917924"/>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85EF5834-DF92-3D41-9607-2A618203D5B6}">
      <dsp:nvSpPr>
        <dsp:cNvPr id="0" name=""/>
        <dsp:cNvSpPr/>
      </dsp:nvSpPr>
      <dsp:spPr>
        <a:xfrm rot="10800000">
          <a:off x="-1" y="2287425"/>
          <a:ext cx="7772403" cy="91792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477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reduce </a:t>
          </a:r>
          <a:r>
            <a:rPr lang="en-US" sz="2800" kern="1200" dirty="0" smtClean="0">
              <a:latin typeface="Gill Sans"/>
              <a:cs typeface="Gill Sans"/>
            </a:rPr>
            <a:t>the risk of it </a:t>
          </a:r>
          <a:r>
            <a:rPr lang="en-US" sz="2800" kern="1200" dirty="0" smtClean="0">
              <a:latin typeface="Gill Sans"/>
              <a:cs typeface="Gill Sans"/>
            </a:rPr>
            <a:t>happening again?</a:t>
          </a:r>
          <a:endParaRPr lang="en-US" sz="2800" kern="1200" dirty="0">
            <a:latin typeface="Gill Sans"/>
            <a:cs typeface="Gill Sans"/>
          </a:endParaRPr>
        </a:p>
      </dsp:txBody>
      <dsp:txXfrm rot="10800000">
        <a:off x="229480" y="2287425"/>
        <a:ext cx="7542922" cy="917924"/>
      </dsp:txXfrm>
    </dsp:sp>
    <dsp:sp modelId="{E4442699-3B1B-8C4D-AF9F-7F822B631F54}">
      <dsp:nvSpPr>
        <dsp:cNvPr id="0" name=""/>
        <dsp:cNvSpPr/>
      </dsp:nvSpPr>
      <dsp:spPr>
        <a:xfrm>
          <a:off x="2" y="2273371"/>
          <a:ext cx="917924" cy="917924"/>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A7C504D4-DC49-604A-9FA0-032879BB90B7}">
      <dsp:nvSpPr>
        <dsp:cNvPr id="0" name=""/>
        <dsp:cNvSpPr/>
      </dsp:nvSpPr>
      <dsp:spPr>
        <a:xfrm rot="10800000">
          <a:off x="-1" y="3395037"/>
          <a:ext cx="7772403" cy="91792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477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know the risk is reduced?</a:t>
          </a:r>
          <a:endParaRPr lang="en-US" sz="2800" kern="1200" dirty="0">
            <a:latin typeface="Gill Sans"/>
            <a:cs typeface="Gill Sans"/>
          </a:endParaRPr>
        </a:p>
      </dsp:txBody>
      <dsp:txXfrm rot="10800000">
        <a:off x="229480" y="3395037"/>
        <a:ext cx="7542922" cy="917924"/>
      </dsp:txXfrm>
    </dsp:sp>
    <dsp:sp modelId="{304E4155-4BA9-FA49-BC4A-35A3013F13F9}">
      <dsp:nvSpPr>
        <dsp:cNvPr id="0" name=""/>
        <dsp:cNvSpPr/>
      </dsp:nvSpPr>
      <dsp:spPr>
        <a:xfrm>
          <a:off x="2" y="3409090"/>
          <a:ext cx="917924" cy="917924"/>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9A52-FA6D-924C-93BC-99F40E35E839}">
      <dsp:nvSpPr>
        <dsp:cNvPr id="0" name=""/>
        <dsp:cNvSpPr/>
      </dsp:nvSpPr>
      <dsp:spPr>
        <a:xfrm>
          <a:off x="3128112" y="2989657"/>
          <a:ext cx="2488956" cy="203607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Calibri"/>
              <a:cs typeface="Calibri"/>
            </a:rPr>
            <a:t>What Happened?</a:t>
          </a:r>
          <a:endParaRPr lang="en-US" sz="2400" kern="1200" dirty="0">
            <a:solidFill>
              <a:srgbClr val="000000"/>
            </a:solidFill>
            <a:latin typeface="Calibri"/>
            <a:cs typeface="Calibri"/>
          </a:endParaRPr>
        </a:p>
      </dsp:txBody>
      <dsp:txXfrm>
        <a:off x="3492611" y="3287833"/>
        <a:ext cx="1759958" cy="1439721"/>
      </dsp:txXfrm>
    </dsp:sp>
    <dsp:sp modelId="{839B398E-1C23-C041-A6E5-0F0A8543EBBE}">
      <dsp:nvSpPr>
        <dsp:cNvPr id="0" name=""/>
        <dsp:cNvSpPr/>
      </dsp:nvSpPr>
      <dsp:spPr>
        <a:xfrm rot="10800000">
          <a:off x="980816" y="3717553"/>
          <a:ext cx="2029195" cy="580280"/>
        </a:xfrm>
        <a:prstGeom prst="lef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49D231-7206-954C-BDE5-09AD3FDC8870}">
      <dsp:nvSpPr>
        <dsp:cNvPr id="0" name=""/>
        <dsp:cNvSpPr/>
      </dsp:nvSpPr>
      <dsp:spPr>
        <a:xfrm>
          <a:off x="147193" y="3349524"/>
          <a:ext cx="1667244" cy="1316339"/>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Who was involved?</a:t>
          </a:r>
          <a:endParaRPr lang="en-US" sz="1800" kern="1200" dirty="0">
            <a:solidFill>
              <a:srgbClr val="000000"/>
            </a:solidFill>
            <a:latin typeface="Calibri"/>
            <a:cs typeface="Calibri"/>
          </a:endParaRPr>
        </a:p>
      </dsp:txBody>
      <dsp:txXfrm>
        <a:off x="185747" y="3388078"/>
        <a:ext cx="1590136" cy="1239231"/>
      </dsp:txXfrm>
    </dsp:sp>
    <dsp:sp modelId="{FF23FF89-23FB-4D4C-A862-D2BFA426F1D1}">
      <dsp:nvSpPr>
        <dsp:cNvPr id="0" name=""/>
        <dsp:cNvSpPr/>
      </dsp:nvSpPr>
      <dsp:spPr>
        <a:xfrm rot="12092199">
          <a:off x="1277420" y="2692155"/>
          <a:ext cx="2027607" cy="580280"/>
        </a:xfrm>
        <a:prstGeom prst="leftArrow">
          <a:avLst>
            <a:gd name="adj1" fmla="val 60000"/>
            <a:gd name="adj2" fmla="val 50000"/>
          </a:avLst>
        </a:prstGeom>
        <a:gradFill rotWithShape="0">
          <a:gsLst>
            <a:gs pos="0">
              <a:schemeClr val="accent3">
                <a:hueOff val="1875044"/>
                <a:satOff val="-2813"/>
                <a:lumOff val="-458"/>
                <a:alphaOff val="0"/>
                <a:tint val="100000"/>
                <a:shade val="100000"/>
                <a:satMod val="130000"/>
              </a:schemeClr>
            </a:gs>
            <a:gs pos="100000">
              <a:schemeClr val="accent3">
                <a:hueOff val="1875044"/>
                <a:satOff val="-2813"/>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BFCB47-EA85-7E46-BD34-AD2B089BB156}">
      <dsp:nvSpPr>
        <dsp:cNvPr id="0" name=""/>
        <dsp:cNvSpPr/>
      </dsp:nvSpPr>
      <dsp:spPr>
        <a:xfrm>
          <a:off x="548172" y="1876089"/>
          <a:ext cx="1667244" cy="1316339"/>
        </a:xfrm>
        <a:prstGeom prst="roundRect">
          <a:avLst>
            <a:gd name="adj" fmla="val 10000"/>
          </a:avLst>
        </a:prstGeom>
        <a:gradFill rotWithShape="0">
          <a:gsLst>
            <a:gs pos="0">
              <a:schemeClr val="accent3">
                <a:hueOff val="1875044"/>
                <a:satOff val="-2813"/>
                <a:lumOff val="-458"/>
                <a:alphaOff val="0"/>
                <a:tint val="100000"/>
                <a:shade val="100000"/>
                <a:satMod val="130000"/>
              </a:schemeClr>
            </a:gs>
            <a:gs pos="100000">
              <a:schemeClr val="accent3">
                <a:hueOff val="1875044"/>
                <a:satOff val="-2813"/>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actions occurred?</a:t>
          </a:r>
          <a:endParaRPr lang="en-US" sz="1800" kern="1200" dirty="0">
            <a:solidFill>
              <a:srgbClr val="000000"/>
            </a:solidFill>
            <a:latin typeface="Calibri"/>
            <a:cs typeface="Calibri"/>
          </a:endParaRPr>
        </a:p>
      </dsp:txBody>
      <dsp:txXfrm>
        <a:off x="586726" y="1914643"/>
        <a:ext cx="1590136" cy="1239231"/>
      </dsp:txXfrm>
    </dsp:sp>
    <dsp:sp modelId="{95014505-FDCA-8742-B0A4-7B94D584A550}">
      <dsp:nvSpPr>
        <dsp:cNvPr id="0" name=""/>
        <dsp:cNvSpPr/>
      </dsp:nvSpPr>
      <dsp:spPr>
        <a:xfrm rot="14238710">
          <a:off x="1945986" y="1732813"/>
          <a:ext cx="2306004" cy="580280"/>
        </a:xfrm>
        <a:prstGeom prst="leftArrow">
          <a:avLst>
            <a:gd name="adj1" fmla="val 60000"/>
            <a:gd name="adj2" fmla="val 5000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C06A56-5086-5442-8E1C-D19014BC3645}">
      <dsp:nvSpPr>
        <dsp:cNvPr id="0" name=""/>
        <dsp:cNvSpPr/>
      </dsp:nvSpPr>
      <dsp:spPr>
        <a:xfrm>
          <a:off x="1642668" y="394392"/>
          <a:ext cx="1667244" cy="1316339"/>
        </a:xfrm>
        <a:prstGeom prst="roundRect">
          <a:avLst>
            <a:gd name="adj" fmla="val 1000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were care team members thinking and feeling?</a:t>
          </a:r>
          <a:endParaRPr lang="en-US" sz="1800" kern="1200" dirty="0">
            <a:solidFill>
              <a:srgbClr val="000000"/>
            </a:solidFill>
            <a:latin typeface="Calibri"/>
            <a:cs typeface="Calibri"/>
          </a:endParaRPr>
        </a:p>
      </dsp:txBody>
      <dsp:txXfrm>
        <a:off x="1681222" y="432946"/>
        <a:ext cx="1590136" cy="1239231"/>
      </dsp:txXfrm>
    </dsp:sp>
    <dsp:sp modelId="{5E676910-B056-5743-8974-60829F6EEC83}">
      <dsp:nvSpPr>
        <dsp:cNvPr id="0" name=""/>
        <dsp:cNvSpPr/>
      </dsp:nvSpPr>
      <dsp:spPr>
        <a:xfrm rot="16246193">
          <a:off x="3317856" y="1488743"/>
          <a:ext cx="2169369" cy="580280"/>
        </a:xfrm>
        <a:prstGeom prst="leftArrow">
          <a:avLst>
            <a:gd name="adj1" fmla="val 60000"/>
            <a:gd name="adj2" fmla="val 50000"/>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B9E34D-404F-4641-8045-5CFCE51F30C0}">
      <dsp:nvSpPr>
        <dsp:cNvPr id="0" name=""/>
        <dsp:cNvSpPr/>
      </dsp:nvSpPr>
      <dsp:spPr>
        <a:xfrm>
          <a:off x="3583493" y="36127"/>
          <a:ext cx="1667244" cy="1316339"/>
        </a:xfrm>
        <a:prstGeom prst="roundRect">
          <a:avLst>
            <a:gd name="adj" fmla="val 10000"/>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were patients thinking and feeling?</a:t>
          </a:r>
          <a:endParaRPr lang="en-US" sz="1800" kern="1200" dirty="0">
            <a:solidFill>
              <a:srgbClr val="000000"/>
            </a:solidFill>
            <a:latin typeface="Calibri"/>
            <a:cs typeface="Calibri"/>
          </a:endParaRPr>
        </a:p>
      </dsp:txBody>
      <dsp:txXfrm>
        <a:off x="3622047" y="74681"/>
        <a:ext cx="1590136" cy="1239231"/>
      </dsp:txXfrm>
    </dsp:sp>
    <dsp:sp modelId="{CFE753CC-2BB7-D845-83E9-0C697CF75B8F}">
      <dsp:nvSpPr>
        <dsp:cNvPr id="0" name=""/>
        <dsp:cNvSpPr/>
      </dsp:nvSpPr>
      <dsp:spPr>
        <a:xfrm rot="18244450">
          <a:off x="4543230" y="1728981"/>
          <a:ext cx="2355068" cy="580280"/>
        </a:xfrm>
        <a:prstGeom prst="leftArrow">
          <a:avLst>
            <a:gd name="adj1" fmla="val 60000"/>
            <a:gd name="adj2" fmla="val 5000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E66C66-F712-CE46-A268-6CD0C91ECE99}">
      <dsp:nvSpPr>
        <dsp:cNvPr id="0" name=""/>
        <dsp:cNvSpPr/>
      </dsp:nvSpPr>
      <dsp:spPr>
        <a:xfrm>
          <a:off x="5537737" y="394487"/>
          <a:ext cx="1667244" cy="1316339"/>
        </a:xfrm>
        <a:prstGeom prst="roundRect">
          <a:avLst>
            <a:gd name="adj" fmla="val 1000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was happening at the same time?</a:t>
          </a:r>
          <a:endParaRPr lang="en-US" sz="1800" kern="1200" dirty="0">
            <a:solidFill>
              <a:srgbClr val="000000"/>
            </a:solidFill>
            <a:latin typeface="Calibri"/>
            <a:cs typeface="Calibri"/>
          </a:endParaRPr>
        </a:p>
      </dsp:txBody>
      <dsp:txXfrm>
        <a:off x="5576291" y="433041"/>
        <a:ext cx="1590136" cy="1239231"/>
      </dsp:txXfrm>
    </dsp:sp>
    <dsp:sp modelId="{2B9A6C26-9A68-F24E-A84E-CA855B6B8FA0}">
      <dsp:nvSpPr>
        <dsp:cNvPr id="0" name=""/>
        <dsp:cNvSpPr/>
      </dsp:nvSpPr>
      <dsp:spPr>
        <a:xfrm rot="20203137">
          <a:off x="5426970" y="2673166"/>
          <a:ext cx="2018463" cy="580280"/>
        </a:xfrm>
        <a:prstGeom prst="leftArrow">
          <a:avLst>
            <a:gd name="adj1" fmla="val 60000"/>
            <a:gd name="adj2" fmla="val 50000"/>
          </a:avLst>
        </a:prstGeom>
        <a:gradFill rotWithShape="0">
          <a:gsLst>
            <a:gs pos="0">
              <a:schemeClr val="accent3">
                <a:hueOff val="9375220"/>
                <a:satOff val="-14067"/>
                <a:lumOff val="-2288"/>
                <a:alphaOff val="0"/>
                <a:tint val="100000"/>
                <a:shade val="100000"/>
                <a:satMod val="130000"/>
              </a:schemeClr>
            </a:gs>
            <a:gs pos="100000">
              <a:schemeClr val="accent3">
                <a:hueOff val="9375220"/>
                <a:satOff val="-14067"/>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FC0813-64AC-7C4D-85E2-8FF1D3DC8BF6}">
      <dsp:nvSpPr>
        <dsp:cNvPr id="0" name=""/>
        <dsp:cNvSpPr/>
      </dsp:nvSpPr>
      <dsp:spPr>
        <a:xfrm>
          <a:off x="6503058" y="1849408"/>
          <a:ext cx="1667244" cy="1316339"/>
        </a:xfrm>
        <a:prstGeom prst="roundRect">
          <a:avLst>
            <a:gd name="adj" fmla="val 10000"/>
          </a:avLst>
        </a:prstGeom>
        <a:gradFill rotWithShape="0">
          <a:gsLst>
            <a:gs pos="0">
              <a:schemeClr val="accent3">
                <a:hueOff val="9375220"/>
                <a:satOff val="-14067"/>
                <a:lumOff val="-2288"/>
                <a:alphaOff val="0"/>
                <a:tint val="100000"/>
                <a:shade val="100000"/>
                <a:satMod val="130000"/>
              </a:schemeClr>
            </a:gs>
            <a:gs pos="100000">
              <a:schemeClr val="accent3">
                <a:hueOff val="9375220"/>
                <a:satOff val="-14067"/>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happened that had a good outcome?</a:t>
          </a:r>
          <a:endParaRPr lang="en-US" sz="1800" kern="1200" dirty="0">
            <a:solidFill>
              <a:srgbClr val="000000"/>
            </a:solidFill>
            <a:latin typeface="Calibri"/>
            <a:cs typeface="Calibri"/>
          </a:endParaRPr>
        </a:p>
      </dsp:txBody>
      <dsp:txXfrm>
        <a:off x="6541612" y="1887962"/>
        <a:ext cx="1590136" cy="1239231"/>
      </dsp:txXfrm>
    </dsp:sp>
    <dsp:sp modelId="{113FD41C-634B-F146-86DB-0FED9954D174}">
      <dsp:nvSpPr>
        <dsp:cNvPr id="0" name=""/>
        <dsp:cNvSpPr/>
      </dsp:nvSpPr>
      <dsp:spPr>
        <a:xfrm>
          <a:off x="5735170" y="3717553"/>
          <a:ext cx="2029195" cy="580280"/>
        </a:xfrm>
        <a:prstGeom prst="leftArrow">
          <a:avLst>
            <a:gd name="adj1" fmla="val 60000"/>
            <a:gd name="adj2" fmla="val 5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F758D6-8D35-1C43-BE0E-AC5F43876890}">
      <dsp:nvSpPr>
        <dsp:cNvPr id="0" name=""/>
        <dsp:cNvSpPr/>
      </dsp:nvSpPr>
      <dsp:spPr>
        <a:xfrm>
          <a:off x="6930743" y="3349524"/>
          <a:ext cx="1667244" cy="1316339"/>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What tools or technologies were being used and how?</a:t>
          </a:r>
          <a:endParaRPr lang="en-US" sz="1800" kern="1200" dirty="0">
            <a:solidFill>
              <a:srgbClr val="000000"/>
            </a:solidFill>
            <a:latin typeface="Calibri"/>
            <a:cs typeface="Calibri"/>
          </a:endParaRPr>
        </a:p>
      </dsp:txBody>
      <dsp:txXfrm>
        <a:off x="6969297" y="3388078"/>
        <a:ext cx="1590136" cy="1239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E1A3-490B-2141-8AF0-9D6EB16D5745}">
      <dsp:nvSpPr>
        <dsp:cNvPr id="0" name=""/>
        <dsp:cNvSpPr/>
      </dsp:nvSpPr>
      <dsp:spPr>
        <a:xfrm flipV="1">
          <a:off x="7384227" y="1205240"/>
          <a:ext cx="550788" cy="161554"/>
        </a:xfrm>
        <a:prstGeom prst="triangle">
          <a:avLst/>
        </a:prstGeom>
        <a:noFill/>
        <a:ln>
          <a:noFill/>
        </a:ln>
        <a:effectLst>
          <a:outerShdw blurRad="40000" dist="23000" dir="5400000" rotWithShape="0">
            <a:srgbClr val="000000">
              <a:alpha val="35000"/>
            </a:srgbClr>
          </a:outerShdw>
        </a:effectLst>
        <a:scene3d>
          <a:camera prst="orthographicFront">
            <a:rot lat="10800000" lon="0" rev="0"/>
          </a:camera>
          <a:lightRig rig="threePt" dir="t"/>
        </a:scene3d>
      </dsp:spPr>
      <dsp:style>
        <a:lnRef idx="0">
          <a:scrgbClr r="0" g="0" b="0"/>
        </a:lnRef>
        <a:fillRef idx="3">
          <a:scrgbClr r="0" g="0" b="0"/>
        </a:fillRef>
        <a:effectRef idx="2">
          <a:scrgbClr r="0" g="0" b="0"/>
        </a:effectRef>
        <a:fontRef idx="minor">
          <a:schemeClr val="lt1"/>
        </a:fontRef>
      </dsp:style>
    </dsp:sp>
    <dsp:sp modelId="{D7765BE0-B0A2-464B-B035-D3A325603F09}">
      <dsp:nvSpPr>
        <dsp:cNvPr id="0" name=""/>
        <dsp:cNvSpPr/>
      </dsp:nvSpPr>
      <dsp:spPr>
        <a:xfrm>
          <a:off x="1397372" y="195947"/>
          <a:ext cx="5461940" cy="45934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Forcing functions and constraints</a:t>
          </a:r>
          <a:endParaRPr lang="en-US" sz="2000" kern="1200" dirty="0">
            <a:latin typeface="Gill Sans"/>
            <a:cs typeface="Gill Sans"/>
          </a:endParaRPr>
        </a:p>
      </dsp:txBody>
      <dsp:txXfrm>
        <a:off x="1419796" y="218371"/>
        <a:ext cx="5417092" cy="414500"/>
      </dsp:txXfrm>
    </dsp:sp>
    <dsp:sp modelId="{28F1617E-2C41-1B42-87A5-C63A416881BA}">
      <dsp:nvSpPr>
        <dsp:cNvPr id="0" name=""/>
        <dsp:cNvSpPr/>
      </dsp:nvSpPr>
      <dsp:spPr>
        <a:xfrm>
          <a:off x="1397372" y="774841"/>
          <a:ext cx="5461940" cy="45934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Automation and computerization</a:t>
          </a:r>
          <a:endParaRPr lang="en-US" sz="2000" kern="1200" dirty="0">
            <a:latin typeface="Gill Sans"/>
            <a:cs typeface="Gill Sans"/>
          </a:endParaRPr>
        </a:p>
      </dsp:txBody>
      <dsp:txXfrm>
        <a:off x="1419796" y="797265"/>
        <a:ext cx="5417092" cy="414500"/>
      </dsp:txXfrm>
    </dsp:sp>
    <dsp:sp modelId="{3DD33CA8-1414-9C42-B4F4-EBCF7FE8591A}">
      <dsp:nvSpPr>
        <dsp:cNvPr id="0" name=""/>
        <dsp:cNvSpPr/>
      </dsp:nvSpPr>
      <dsp:spPr>
        <a:xfrm>
          <a:off x="1397372" y="1353735"/>
          <a:ext cx="5461940" cy="459348"/>
        </a:xfrm>
        <a:prstGeom prst="roundRect">
          <a:avLst/>
        </a:prstGeom>
        <a:gradFill flip="none" rotWithShape="1">
          <a:gsLst>
            <a:gs pos="0">
              <a:schemeClr val="accent1">
                <a:lumMod val="40000"/>
                <a:lumOff val="60000"/>
                <a:alpha val="90000"/>
              </a:schemeClr>
            </a:gs>
            <a:gs pos="100000">
              <a:srgbClr val="FFFFFF">
                <a:alpha val="90000"/>
              </a:srgbClr>
            </a:gs>
          </a:gsLst>
          <a:lin ang="16200000" scaled="0"/>
          <a:tileRect/>
        </a:gra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Standardization and protocols</a:t>
          </a:r>
          <a:endParaRPr lang="en-US" sz="2000" kern="1200" dirty="0">
            <a:latin typeface="Gill Sans"/>
            <a:cs typeface="Gill Sans"/>
          </a:endParaRPr>
        </a:p>
      </dsp:txBody>
      <dsp:txXfrm>
        <a:off x="1419796" y="1376159"/>
        <a:ext cx="5417092" cy="414500"/>
      </dsp:txXfrm>
    </dsp:sp>
    <dsp:sp modelId="{9BEA9E13-F0E0-CC45-A32E-FC21C9CC6ABA}">
      <dsp:nvSpPr>
        <dsp:cNvPr id="0" name=""/>
        <dsp:cNvSpPr/>
      </dsp:nvSpPr>
      <dsp:spPr>
        <a:xfrm>
          <a:off x="1397372" y="1932629"/>
          <a:ext cx="5461940" cy="459348"/>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Checklists and independent check systems</a:t>
          </a:r>
          <a:endParaRPr lang="en-US" sz="2000" kern="1200" dirty="0">
            <a:latin typeface="Gill Sans"/>
            <a:cs typeface="Gill Sans"/>
          </a:endParaRPr>
        </a:p>
      </dsp:txBody>
      <dsp:txXfrm>
        <a:off x="1419796" y="1955053"/>
        <a:ext cx="5417092" cy="414500"/>
      </dsp:txXfrm>
    </dsp:sp>
    <dsp:sp modelId="{83FE6372-CE57-4744-9E0B-0954C8DEA59C}">
      <dsp:nvSpPr>
        <dsp:cNvPr id="0" name=""/>
        <dsp:cNvSpPr/>
      </dsp:nvSpPr>
      <dsp:spPr>
        <a:xfrm>
          <a:off x="1397372" y="2511523"/>
          <a:ext cx="5461940" cy="459348"/>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Rules and policies</a:t>
          </a:r>
          <a:endParaRPr lang="en-US" sz="2000" kern="1200" dirty="0">
            <a:latin typeface="Gill Sans"/>
            <a:cs typeface="Gill Sans"/>
          </a:endParaRPr>
        </a:p>
      </dsp:txBody>
      <dsp:txXfrm>
        <a:off x="1419796" y="2533947"/>
        <a:ext cx="5417092" cy="414500"/>
      </dsp:txXfrm>
    </dsp:sp>
    <dsp:sp modelId="{E2C49C5C-5845-EE4D-9AB9-CBDE5A78BFDC}">
      <dsp:nvSpPr>
        <dsp:cNvPr id="0" name=""/>
        <dsp:cNvSpPr/>
      </dsp:nvSpPr>
      <dsp:spPr>
        <a:xfrm>
          <a:off x="1397372" y="3090417"/>
          <a:ext cx="5461940" cy="459348"/>
        </a:xfrm>
        <a:prstGeom prst="roundRect">
          <a:avLst/>
        </a:prstGeom>
        <a:gradFill flip="none" rotWithShape="1">
          <a:gsLst>
            <a:gs pos="0">
              <a:schemeClr val="accent2">
                <a:lumMod val="40000"/>
                <a:lumOff val="60000"/>
                <a:alpha val="90000"/>
              </a:schemeClr>
            </a:gs>
            <a:gs pos="100000">
              <a:srgbClr val="FFFFFF">
                <a:alpha val="90000"/>
              </a:srgbClr>
            </a:gs>
          </a:gsLst>
          <a:lin ang="16200000" scaled="0"/>
          <a:tileRect/>
        </a:gra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Education and information</a:t>
          </a:r>
          <a:endParaRPr lang="en-US" sz="2000" kern="1200" dirty="0">
            <a:latin typeface="Gill Sans"/>
            <a:cs typeface="Gill Sans"/>
          </a:endParaRPr>
        </a:p>
      </dsp:txBody>
      <dsp:txXfrm>
        <a:off x="1419796" y="3112841"/>
        <a:ext cx="5417092" cy="414500"/>
      </dsp:txXfrm>
    </dsp:sp>
    <dsp:sp modelId="{66DD4745-CFC0-DE4A-A402-07F0F0E84659}">
      <dsp:nvSpPr>
        <dsp:cNvPr id="0" name=""/>
        <dsp:cNvSpPr/>
      </dsp:nvSpPr>
      <dsp:spPr>
        <a:xfrm>
          <a:off x="1397372" y="3669311"/>
          <a:ext cx="5461940" cy="45934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a:cs typeface="Gill Sans"/>
            </a:rPr>
            <a:t>Vague warnings – Be more careful!</a:t>
          </a:r>
          <a:endParaRPr lang="en-US" sz="2000" kern="1200" dirty="0">
            <a:latin typeface="Gill Sans"/>
            <a:cs typeface="Gill Sans"/>
          </a:endParaRPr>
        </a:p>
      </dsp:txBody>
      <dsp:txXfrm>
        <a:off x="1419796" y="3691735"/>
        <a:ext cx="5417092" cy="41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Learning From Defects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module will review some concepts from Learning From Defects Through Sensemaking. It will also cover the Learning From Defects process from the perspective of sustaining your quality improvement efforts.</a:t>
            </a:r>
          </a:p>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a:t>
            </a:fld>
            <a:endParaRPr lang="en-US" dirty="0"/>
          </a:p>
        </p:txBody>
      </p:sp>
    </p:spTree>
    <p:extLst>
      <p:ext uri="{BB962C8B-B14F-4D97-AF65-F5344CB8AC3E}">
        <p14:creationId xmlns:p14="http://schemas.microsoft.com/office/powerpoint/2010/main" val="169132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was involved? </a:t>
            </a:r>
          </a:p>
          <a:p>
            <a:r>
              <a:rPr lang="en-US" sz="1200" kern="1200" dirty="0" smtClean="0">
                <a:solidFill>
                  <a:schemeClr val="tx1"/>
                </a:solidFill>
                <a:effectLst/>
                <a:latin typeface="+mn-lt"/>
                <a:ea typeface="+mn-ea"/>
                <a:cs typeface="+mn-cs"/>
              </a:rPr>
              <a:t>What were the actions?  </a:t>
            </a:r>
          </a:p>
          <a:p>
            <a:r>
              <a:rPr lang="en-US" sz="1200" kern="1200" dirty="0" smtClean="0">
                <a:solidFill>
                  <a:schemeClr val="tx1"/>
                </a:solidFill>
                <a:effectLst/>
                <a:latin typeface="+mn-lt"/>
                <a:ea typeface="+mn-ea"/>
                <a:cs typeface="+mn-cs"/>
              </a:rPr>
              <a:t>What were the care team members thinking and feeling at the time?  </a:t>
            </a:r>
          </a:p>
          <a:p>
            <a:r>
              <a:rPr lang="en-US" sz="1200" kern="1200" dirty="0" smtClean="0">
                <a:solidFill>
                  <a:schemeClr val="tx1"/>
                </a:solidFill>
                <a:effectLst/>
                <a:latin typeface="+mn-lt"/>
                <a:ea typeface="+mn-ea"/>
                <a:cs typeface="+mn-cs"/>
              </a:rPr>
              <a:t>What were the patients going through at the time?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Often in patient safety and quality, we focus on the practitioners and forget to ask the patients. Where appropriate, go back and talk to a patient or a patient’s family. Their perspective will shed different light on the defect and provide a phenomenal patient-centered learning opportunity.</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was happening at the same time?  </a:t>
            </a:r>
          </a:p>
          <a:p>
            <a:r>
              <a:rPr lang="en-US" sz="1200" kern="1200" dirty="0" smtClean="0">
                <a:solidFill>
                  <a:schemeClr val="tx1"/>
                </a:solidFill>
                <a:effectLst/>
                <a:latin typeface="+mn-lt"/>
                <a:ea typeface="+mn-ea"/>
                <a:cs typeface="+mn-cs"/>
              </a:rPr>
              <a:t>Were there competing interests?  </a:t>
            </a:r>
          </a:p>
          <a:p>
            <a:r>
              <a:rPr lang="en-US" sz="1200" kern="1200" dirty="0" smtClean="0">
                <a:solidFill>
                  <a:schemeClr val="tx1"/>
                </a:solidFill>
                <a:effectLst/>
                <a:latin typeface="+mn-lt"/>
                <a:ea typeface="+mn-ea"/>
                <a:cs typeface="+mn-cs"/>
              </a:rPr>
              <a:t>Were there distractions?  </a:t>
            </a:r>
          </a:p>
          <a:p>
            <a:r>
              <a:rPr lang="en-US" sz="1200" kern="1200" dirty="0" smtClean="0">
                <a:solidFill>
                  <a:schemeClr val="tx1"/>
                </a:solidFill>
                <a:effectLst/>
                <a:latin typeface="+mn-lt"/>
                <a:ea typeface="+mn-ea"/>
                <a:cs typeface="+mn-cs"/>
              </a:rPr>
              <a:t>What else was going on?  </a:t>
            </a:r>
          </a:p>
          <a:p>
            <a:r>
              <a:rPr lang="en-US" sz="1200" kern="1200" dirty="0" smtClean="0">
                <a:solidFill>
                  <a:schemeClr val="tx1"/>
                </a:solidFill>
                <a:effectLst/>
                <a:latin typeface="+mn-lt"/>
                <a:ea typeface="+mn-ea"/>
                <a:cs typeface="+mn-cs"/>
              </a:rPr>
              <a:t>What happened that actually may have helped ameliorate the situation?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Perhaps the event could have been much worse, except something went right. Don’t just focus on what went wrong; also focus on what went right.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kinds of tools or technologies did you have at the time? </a:t>
            </a:r>
          </a:p>
          <a:p>
            <a:r>
              <a:rPr lang="en-US" sz="1200" kern="1200" dirty="0" smtClean="0">
                <a:solidFill>
                  <a:schemeClr val="tx1"/>
                </a:solidFill>
                <a:effectLst/>
                <a:latin typeface="+mn-lt"/>
                <a:ea typeface="+mn-ea"/>
                <a:cs typeface="+mn-cs"/>
              </a:rPr>
              <a:t>Were the tools or technologies flawed?  </a:t>
            </a:r>
          </a:p>
          <a:p>
            <a:r>
              <a:rPr lang="en-US" sz="1200" kern="1200" dirty="0" smtClean="0">
                <a:solidFill>
                  <a:schemeClr val="tx1"/>
                </a:solidFill>
                <a:effectLst/>
                <a:latin typeface="+mn-lt"/>
                <a:ea typeface="+mn-ea"/>
                <a:cs typeface="+mn-cs"/>
              </a:rPr>
              <a:t>Did they work well with the system?  </a:t>
            </a:r>
          </a:p>
          <a:p>
            <a:r>
              <a:rPr lang="en-US" sz="1200" kern="1200" dirty="0" smtClean="0">
                <a:solidFill>
                  <a:schemeClr val="tx1"/>
                </a:solidFill>
                <a:effectLst/>
                <a:latin typeface="+mn-lt"/>
                <a:ea typeface="+mn-ea"/>
                <a:cs typeface="+mn-cs"/>
              </a:rPr>
              <a:t>Were there things you wish you had had that you didn’t?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Again, all these topics can be explored through the Learning From Defects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9451440-A777-1A47-8CA7-B560DE521EFE}" type="slidenum">
              <a:rPr lang="en-US" smtClean="0"/>
              <a:t>11</a:t>
            </a:fld>
            <a:endParaRPr lang="en-US" dirty="0"/>
          </a:p>
        </p:txBody>
      </p:sp>
    </p:spTree>
    <p:extLst>
      <p:ext uri="{BB962C8B-B14F-4D97-AF65-F5344CB8AC3E}">
        <p14:creationId xmlns:p14="http://schemas.microsoft.com/office/powerpoint/2010/main" val="173879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7DDBC-1261-714A-BCDD-0E5C90D3C8D3}" type="slidenum">
              <a:rPr lang="en-US" sz="1200">
                <a:latin typeface="Calibri" charset="0"/>
              </a:rPr>
              <a:pPr eaLnBrk="1" hangingPunct="1"/>
              <a:t>12</a:t>
            </a:fld>
            <a:endParaRPr lang="en-US" sz="1200" dirty="0">
              <a:latin typeface="Calibri"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Why Did It Happen?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did it happen?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Look for the hidden, latent factors that led to the event, not just the individuals who were performing those actions. You may notice technical factors as well as adaptive issues that contribute to the defect.</a:t>
            </a:r>
          </a:p>
          <a:p>
            <a:r>
              <a:rPr lang="en-US" sz="1200" kern="1200" dirty="0" smtClean="0">
                <a:solidFill>
                  <a:schemeClr val="tx1"/>
                </a:solidFill>
                <a:effectLst/>
                <a:latin typeface="+mn-lt"/>
                <a:ea typeface="+mn-ea"/>
                <a:cs typeface="+mn-cs"/>
              </a:rPr>
              <a:t>Documentation is important. List all of the contributing factors and identify whether they harmed or protected the patient. In virtually every situation, there are things that contributed and things that mitigated the event. Seek out and record both types of factors.</a:t>
            </a:r>
          </a:p>
          <a:p>
            <a:r>
              <a:rPr lang="en-US" sz="1200" kern="1200" dirty="0" smtClean="0">
                <a:solidFill>
                  <a:schemeClr val="tx1"/>
                </a:solidFill>
                <a:effectLst/>
                <a:latin typeface="+mn-lt"/>
                <a:ea typeface="+mn-ea"/>
                <a:cs typeface="+mn-cs"/>
              </a:rPr>
              <a:t>Intervene to correct factors that contributed to the event. Also, capitalize on any mitigating factors to create a more protective system for the patient. Build proactive second-order problem-solving skills into the process, and avoid the need for reactive first-order problem solving.</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11B48-8617-9E4E-8545-C94A24C5B053}" type="slidenum">
              <a:rPr lang="en-US" sz="1200">
                <a:latin typeface="Calibri" charset="0"/>
              </a:rPr>
              <a:pPr eaLnBrk="1" hangingPunct="1"/>
              <a:t>13</a:t>
            </a:fld>
            <a:endParaRPr lang="en-US" sz="1200" dirty="0">
              <a:latin typeface="Calibri"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How are you going to reduce the risk of this defect happening again?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Armed with knowledge about what happened and why it happened, it’s time to build your interventions.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can we do to fix these problems?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Many small defects often contribute to big system flaws. Start by prioritizing the most important contributing factors. In order to develop an action plan, you need to prioritize your list of factors. </a:t>
            </a:r>
          </a:p>
          <a:p>
            <a:r>
              <a:rPr lang="en-US" sz="1200" kern="1200" dirty="0" smtClean="0">
                <a:solidFill>
                  <a:schemeClr val="tx1"/>
                </a:solidFill>
                <a:effectLst/>
                <a:latin typeface="+mn-lt"/>
                <a:ea typeface="+mn-ea"/>
                <a:cs typeface="+mn-cs"/>
              </a:rPr>
              <a:t>This part of the Learning From Defects process works well as a broad effort. While some teams prefer to prioritize which factors to address during the safety team meeting, other teams share the list for all frontline staff over an extended period of time. With this latter approach, consider posting an oversized list of factors in a common area on the unit, perhaps a conference room or a break room. Instruct staff members to vote (one way is with small dot stickers) for the factors most likely to cause harm.</a:t>
            </a:r>
          </a:p>
          <a:p>
            <a:r>
              <a:rPr lang="en-US" sz="1200" kern="1200" dirty="0" smtClean="0">
                <a:solidFill>
                  <a:schemeClr val="tx1"/>
                </a:solidFill>
                <a:effectLst/>
                <a:latin typeface="+mn-lt"/>
                <a:ea typeface="+mn-ea"/>
                <a:cs typeface="+mn-cs"/>
              </a:rPr>
              <a:t>Keep in mind the principles of safe design:</a:t>
            </a:r>
          </a:p>
          <a:p>
            <a:pPr lvl="0"/>
            <a:r>
              <a:rPr lang="en-US" sz="1200" kern="1200" dirty="0" smtClean="0">
                <a:solidFill>
                  <a:schemeClr val="tx1"/>
                </a:solidFill>
                <a:effectLst/>
                <a:latin typeface="+mn-lt"/>
                <a:ea typeface="+mn-ea"/>
                <a:cs typeface="+mn-cs"/>
              </a:rPr>
              <a:t>Standardize care</a:t>
            </a:r>
            <a:endParaRPr lang="en-US" dirty="0" smtClean="0">
              <a:effectLst/>
            </a:endParaRPr>
          </a:p>
          <a:p>
            <a:pPr lvl="0"/>
            <a:r>
              <a:rPr lang="en-US" sz="1200" kern="1200" dirty="0" smtClean="0">
                <a:solidFill>
                  <a:schemeClr val="tx1"/>
                </a:solidFill>
                <a:effectLst/>
                <a:latin typeface="+mn-lt"/>
                <a:ea typeface="+mn-ea"/>
                <a:cs typeface="+mn-cs"/>
              </a:rPr>
              <a:t>Create independent checks</a:t>
            </a:r>
            <a:endParaRPr lang="en-US" dirty="0" smtClean="0">
              <a:effectLst/>
            </a:endParaRPr>
          </a:p>
          <a:p>
            <a:pPr lvl="0"/>
            <a:r>
              <a:rPr lang="en-US" sz="1200" kern="1200" dirty="0" smtClean="0">
                <a:solidFill>
                  <a:schemeClr val="tx1"/>
                </a:solidFill>
                <a:effectLst/>
                <a:latin typeface="+mn-lt"/>
                <a:ea typeface="+mn-ea"/>
                <a:cs typeface="+mn-cs"/>
              </a:rPr>
              <a:t>Learn from defects</a:t>
            </a:r>
            <a:endParaRPr lang="en-US" dirty="0" smtClean="0">
              <a:effectLst/>
            </a:endParaRPr>
          </a:p>
          <a:p>
            <a:r>
              <a:rPr lang="en-US" sz="1200" kern="1200" dirty="0" smtClean="0">
                <a:solidFill>
                  <a:schemeClr val="tx1"/>
                </a:solidFill>
                <a:effectLst/>
                <a:latin typeface="+mn-lt"/>
                <a:ea typeface="+mn-ea"/>
                <a:cs typeface="+mn-cs"/>
              </a:rPr>
              <a:t>Apply those safe design principles to both the technical tasks and the adaptive teamwork issues. In other words, employ safe design principles in terms of what you do and also how you do it. As a reminder, adaptive teamwork safe design principles examples are second checks, debriefs, and briefings. Technical tasks refer to the specific daily care checklists and protocols.</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11B48-8617-9E4E-8545-C94A24C5B053}" type="slidenum">
              <a:rPr lang="en-US" sz="1200">
                <a:latin typeface="Calibri" charset="0"/>
              </a:rPr>
              <a:pPr eaLnBrk="1" hangingPunct="1"/>
              <a:t>14</a:t>
            </a:fld>
            <a:endParaRPr lang="en-US" sz="1200" dirty="0">
              <a:latin typeface="Calibri"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Take advantage of your diverse team. Go back to your senior executive’s big-picture view of the organization and knowledge of and access to the resources. As you start tackling individual defects, you are going to need some resources.</a:t>
            </a:r>
          </a:p>
          <a:p>
            <a:r>
              <a:rPr lang="en-US" sz="1200" kern="1200" dirty="0" smtClean="0">
                <a:solidFill>
                  <a:schemeClr val="tx1"/>
                </a:solidFill>
                <a:effectLst/>
                <a:latin typeface="+mn-lt"/>
                <a:ea typeface="+mn-ea"/>
                <a:cs typeface="+mn-cs"/>
              </a:rPr>
              <a:t>Some tasks incur low or no costs, like creative improvements to the workflow. Other tasks may require some resources, such as protected time, new equipment, or computer programming expertise. Your senior executive can serve as a liaison to support project needs.</a:t>
            </a:r>
          </a:p>
          <a:p>
            <a:r>
              <a:rPr lang="en-US" sz="1200" kern="1200" dirty="0" smtClean="0">
                <a:solidFill>
                  <a:schemeClr val="tx1"/>
                </a:solidFill>
                <a:effectLst/>
                <a:latin typeface="+mn-lt"/>
                <a:ea typeface="+mn-ea"/>
                <a:cs typeface="+mn-cs"/>
              </a:rPr>
              <a:t>Defer to the expertise of your surgeons and the surgical team. By soliciting input from preoperative, intraoperative, and postoperative staff including nurses, technicians, residents, and anesthesiologists, you are more likely to build sustainable interventions.</a:t>
            </a:r>
          </a:p>
          <a:p>
            <a:r>
              <a:rPr lang="en-US" sz="1200" kern="1200" dirty="0" smtClean="0">
                <a:solidFill>
                  <a:schemeClr val="tx1"/>
                </a:solidFill>
                <a:effectLst/>
                <a:latin typeface="+mn-lt"/>
                <a:ea typeface="+mn-ea"/>
                <a:cs typeface="+mn-cs"/>
              </a:rPr>
              <a:t>Evaluate the connections of your team members throughout your organization. Leverage those connections both into the wider organization and deeper into your own clinical area.</a:t>
            </a:r>
          </a:p>
          <a:p>
            <a:r>
              <a:rPr lang="en-US" sz="1200" kern="1200" dirty="0" smtClean="0">
                <a:solidFill>
                  <a:schemeClr val="tx1"/>
                </a:solidFill>
                <a:effectLst/>
                <a:latin typeface="+mn-lt"/>
                <a:ea typeface="+mn-ea"/>
                <a:cs typeface="+mn-cs"/>
              </a:rPr>
              <a:t>Tap into the wisdom of your frontline clinicians. They offer huge insight into defects and what causes or could cause the defect. Leverage everything at your disposal to improve patient safety.</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Prioritize interventions that will have the highest impact and the lowest barrier. Don’t waste precious resources on hard-to-implement interventions unlikely to improve care. As a team reflect on what you know are the barriers in your institution. Be realistic about the impact the interventions are likely to have. The intervention that applies to every patient will have more impact than the intervention that applies to two patients a year. Again, ideally you want high impact and low barriers for your first interventions.</a:t>
            </a:r>
          </a:p>
          <a:p>
            <a:r>
              <a:rPr lang="en-US" sz="1200" kern="1200" dirty="0" smtClean="0">
                <a:solidFill>
                  <a:schemeClr val="tx1"/>
                </a:solidFill>
                <a:effectLst/>
                <a:latin typeface="+mn-lt"/>
                <a:ea typeface="+mn-ea"/>
                <a:cs typeface="+mn-cs"/>
              </a:rPr>
              <a:t>If the literature that indicates a particular intervention is a high-impact or a low-impact intervention, use that to help inform your process. In the absence of evidence-based recommendations, ask your frontline staff.</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do they think?</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 your team moves into sustainability, you have likely already experienced those early wins that build momentum. After your team has stretched its muscles, you may be ready to tackle a high impact but high barrier intervention.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15</a:t>
            </a:fld>
            <a:endParaRPr lang="en-US" dirty="0"/>
          </a:p>
        </p:txBody>
      </p:sp>
    </p:spTree>
    <p:extLst>
      <p:ext uri="{BB962C8B-B14F-4D97-AF65-F5344CB8AC3E}">
        <p14:creationId xmlns:p14="http://schemas.microsoft.com/office/powerpoint/2010/main" val="287471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you reduce the chances of the risk recurring?</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Your safe surgery team will need to prioritize their efforts. Pick a contributing factor your team would like to address first. Consider its impact on causing the defect, and whether the factor occurs rarely or has a likelihood of occurring again. </a:t>
            </a:r>
          </a:p>
          <a:p>
            <a:r>
              <a:rPr lang="en-US" sz="1200" kern="1200" dirty="0" smtClean="0">
                <a:solidFill>
                  <a:schemeClr val="tx1"/>
                </a:solidFill>
                <a:effectLst/>
                <a:latin typeface="+mn-lt"/>
                <a:ea typeface="+mn-ea"/>
                <a:cs typeface="+mn-cs"/>
              </a:rPr>
              <a:t>This grid provides a framework for prioritizing defects.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Where would you place a contributing factor on the grid?</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If a contributing factor is a major reason why the defect occurred, place that factor in the top row of the grid. For factors that occur often and impact a significant percentage of cases in your unit, place it in the column on the right. For example, the green “x” represents a contributing factor that occurs often and is a major reason why the defect occurred. This type of contributing factor is a good target for intervention.</a:t>
            </a:r>
          </a:p>
          <a:p>
            <a:r>
              <a:rPr lang="en-US" sz="1200" kern="1200" dirty="0" smtClean="0">
                <a:solidFill>
                  <a:schemeClr val="tx1"/>
                </a:solidFill>
                <a:effectLst/>
                <a:latin typeface="+mn-lt"/>
                <a:ea typeface="+mn-ea"/>
                <a:cs typeface="+mn-cs"/>
              </a:rPr>
              <a:t>Once your team has prioritized the contributing factors and compiled a list of solutions, consider rating them based on their ability to address the defect most directly as well as their feasibility. In other words, you will need to evaluate the amount of effort the solution will take and how much impact the solution will have on your patients. </a:t>
            </a:r>
          </a:p>
          <a:p>
            <a:r>
              <a:rPr lang="en-US" sz="1200" kern="1200" dirty="0" smtClean="0">
                <a:solidFill>
                  <a:schemeClr val="tx1"/>
                </a:solidFill>
                <a:effectLst/>
                <a:latin typeface="+mn-lt"/>
                <a:ea typeface="+mn-ea"/>
                <a:cs typeface="+mn-cs"/>
              </a:rPr>
              <a:t>For the team’s first defect, select a relatively easy to solve defect with the potential for a high impact on your patients. This type of solution is sometimes referred to as “low-hanging fruit.” </a:t>
            </a:r>
          </a:p>
          <a:p>
            <a:r>
              <a:rPr lang="en-US" sz="1200" kern="1200" dirty="0" smtClean="0">
                <a:solidFill>
                  <a:schemeClr val="tx1"/>
                </a:solidFill>
                <a:effectLst/>
                <a:latin typeface="+mn-lt"/>
                <a:ea typeface="+mn-ea"/>
                <a:cs typeface="+mn-cs"/>
              </a:rPr>
              <a:t>Those “low-hanging fruit” or “easy wins” are high-value targets that pay dividends. Not only will they be more successful and easier to sustain, but also they will build momentum on your team. For example, one hospital team elected to add push/pull signage to the doors in the operating rooms after a high volume of frontline staff complaints. The simple and inexpensive solution improved the working conditions and immediately doubled attendance at safety team meetings. </a:t>
            </a:r>
          </a:p>
          <a:p>
            <a:r>
              <a:rPr lang="en-US" sz="1200" kern="1200" dirty="0" smtClean="0">
                <a:solidFill>
                  <a:schemeClr val="tx1"/>
                </a:solidFill>
                <a:effectLst/>
                <a:latin typeface="+mn-lt"/>
                <a:ea typeface="+mn-ea"/>
                <a:cs typeface="+mn-cs"/>
              </a:rPr>
              <a:t>Early successes can engage your frontline staff, and ultimately, garner positive attention and professional respect.</a:t>
            </a:r>
          </a:p>
          <a:p>
            <a:r>
              <a:rPr lang="en-US" sz="1200" kern="1200" dirty="0" smtClean="0">
                <a:solidFill>
                  <a:schemeClr val="tx1"/>
                </a:solidFill>
                <a:effectLst/>
                <a:latin typeface="+mn-lt"/>
                <a:ea typeface="+mn-ea"/>
                <a:cs typeface="+mn-cs"/>
              </a:rPr>
              <a:t>Successful quality improvement teams get attention. When administrators discover that your surgical quality team is making waves in improving patient safety, it is a huge win. Early successes help you gain momentum in patient quality, but also at the administrative level in terms of resources that you will soon need in order to tackle bigger defects. Your team’s requests are more likely to be granted if you have a proven track record supported by data and the respect of your peers.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16</a:t>
            </a:fld>
            <a:endParaRPr lang="en-US" dirty="0"/>
          </a:p>
        </p:txBody>
      </p:sp>
    </p:spTree>
    <p:extLst>
      <p:ext uri="{BB962C8B-B14F-4D97-AF65-F5344CB8AC3E}">
        <p14:creationId xmlns:p14="http://schemas.microsoft.com/office/powerpoint/2010/main" val="116071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Earlier, we discussed applying the principles of safe design to the technical and adaptive pieces. </a:t>
            </a:r>
          </a:p>
          <a:p>
            <a:r>
              <a:rPr lang="en-US" sz="1200" kern="1200" dirty="0" smtClean="0">
                <a:solidFill>
                  <a:schemeClr val="tx1"/>
                </a:solidFill>
                <a:effectLst/>
                <a:latin typeface="+mn-lt"/>
                <a:ea typeface="+mn-ea"/>
                <a:cs typeface="+mn-cs"/>
              </a:rPr>
              <a:t>Keep in mind the principles of safe design:</a:t>
            </a:r>
          </a:p>
          <a:p>
            <a:pPr lvl="0"/>
            <a:r>
              <a:rPr lang="en-US" sz="1200" kern="1200" dirty="0" smtClean="0">
                <a:solidFill>
                  <a:schemeClr val="tx1"/>
                </a:solidFill>
                <a:effectLst/>
                <a:latin typeface="+mn-lt"/>
                <a:ea typeface="+mn-ea"/>
                <a:cs typeface="+mn-cs"/>
              </a:rPr>
              <a:t>Standardize care</a:t>
            </a:r>
            <a:endParaRPr lang="en-US" dirty="0" smtClean="0">
              <a:effectLst/>
            </a:endParaRPr>
          </a:p>
          <a:p>
            <a:pPr lvl="0"/>
            <a:r>
              <a:rPr lang="en-US" sz="1200" kern="1200" dirty="0" smtClean="0">
                <a:solidFill>
                  <a:schemeClr val="tx1"/>
                </a:solidFill>
                <a:effectLst/>
                <a:latin typeface="+mn-lt"/>
                <a:ea typeface="+mn-ea"/>
                <a:cs typeface="+mn-cs"/>
              </a:rPr>
              <a:t>Create independent checks</a:t>
            </a:r>
            <a:endParaRPr lang="en-US" dirty="0" smtClean="0">
              <a:effectLst/>
            </a:endParaRPr>
          </a:p>
          <a:p>
            <a:pPr lvl="0"/>
            <a:r>
              <a:rPr lang="en-US" sz="1200" kern="1200" dirty="0" smtClean="0">
                <a:solidFill>
                  <a:schemeClr val="tx1"/>
                </a:solidFill>
                <a:effectLst/>
                <a:latin typeface="+mn-lt"/>
                <a:ea typeface="+mn-ea"/>
                <a:cs typeface="+mn-cs"/>
              </a:rPr>
              <a:t>Learn from defects </a:t>
            </a:r>
            <a:endParaRPr lang="en-US" dirty="0" smtClean="0">
              <a:effectLst/>
            </a:endParaRPr>
          </a:p>
          <a:p>
            <a:r>
              <a:rPr lang="en-US" sz="1200" kern="1200" dirty="0" smtClean="0">
                <a:solidFill>
                  <a:schemeClr val="tx1"/>
                </a:solidFill>
                <a:effectLst/>
                <a:latin typeface="+mn-lt"/>
                <a:ea typeface="+mn-ea"/>
                <a:cs typeface="+mn-cs"/>
              </a:rPr>
              <a:t>Patient safety is a property of the system, not just individuals. So, if you can standardize care, you can improve care. By reducing variability, you will inherently improve consistent care delivery.</a:t>
            </a:r>
          </a:p>
          <a:p>
            <a:r>
              <a:rPr lang="en-US" sz="1200" kern="1200" dirty="0" smtClean="0">
                <a:solidFill>
                  <a:schemeClr val="tx1"/>
                </a:solidFill>
                <a:effectLst/>
                <a:latin typeface="+mn-lt"/>
                <a:ea typeface="+mn-ea"/>
                <a:cs typeface="+mn-cs"/>
              </a:rPr>
              <a:t>Independent checks are a fundamental component of safe design. They can be formal checks incorporated into the workflow, as well as informal checks where the care team speaks up when necessary.</a:t>
            </a:r>
          </a:p>
          <a:p>
            <a:r>
              <a:rPr lang="en-US" sz="1200" kern="1200" dirty="0" smtClean="0">
                <a:solidFill>
                  <a:schemeClr val="tx1"/>
                </a:solidFill>
                <a:effectLst/>
                <a:latin typeface="+mn-lt"/>
                <a:ea typeface="+mn-ea"/>
                <a:cs typeface="+mn-cs"/>
              </a:rPr>
              <a:t>Teams make wise decisions when input is diverse, independent, and encouraged by all members of the care team.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17</a:t>
            </a:fld>
            <a:endParaRPr lang="en-US" dirty="0"/>
          </a:p>
        </p:txBody>
      </p:sp>
    </p:spTree>
    <p:extLst>
      <p:ext uri="{BB962C8B-B14F-4D97-AF65-F5344CB8AC3E}">
        <p14:creationId xmlns:p14="http://schemas.microsoft.com/office/powerpoint/2010/main" val="45337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7584C2-AAE0-0741-B3D1-B0E83A48DB69}" type="slidenum">
              <a:rPr lang="en-US" sz="1200">
                <a:latin typeface="Calibri" charset="0"/>
              </a:rPr>
              <a:pPr eaLnBrk="1" hangingPunct="1"/>
              <a:t>18</a:t>
            </a:fld>
            <a:endParaRPr lang="en-US" sz="1200" dirty="0">
              <a:latin typeface="Calibri"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Some interventions are stronger, or harder to ignore or override. Weak interventions are easier to bypass. As you build your interventions and you prioritize those with the biggest expected impact and the lowest barriers, keep also in mind their relative strength. For example, </a:t>
            </a:r>
          </a:p>
          <a:p>
            <a:r>
              <a:rPr lang="en-US" sz="1200" kern="1200" dirty="0" smtClean="0">
                <a:solidFill>
                  <a:schemeClr val="tx1"/>
                </a:solidFill>
                <a:effectLst/>
                <a:latin typeface="+mn-lt"/>
                <a:ea typeface="+mn-ea"/>
                <a:cs typeface="+mn-cs"/>
              </a:rPr>
              <a:t>Education and information sharing have wide variety in effectiveness. Sending an email blast will not be as effective as conducting a hands-on application of skills learning event with opportunities for questions and dialogue.</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CB319-22E4-384C-940B-3C012DA134EE}" type="slidenum">
              <a:rPr lang="en-US" sz="1200">
                <a:latin typeface="Calibri" charset="0"/>
              </a:rPr>
              <a:pPr eaLnBrk="1" hangingPunct="1"/>
              <a:t>19</a:t>
            </a:fld>
            <a:endParaRPr lang="en-US" sz="1200" dirty="0">
              <a:latin typeface="Calibri"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are we going to know the risks are reduced?</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comes back to data and metrics. You need to know the numbers to drive your future quality efforts. Your stakeholders need to that your area is reliable and efficient. Frontline clinicians want to know if their efforts are paying off. Senior leaders want to know their investments are yielding returns. Patients need to know if your hospital is safe. </a:t>
            </a:r>
          </a:p>
          <a:p>
            <a:r>
              <a:rPr lang="en-US" sz="1200" kern="1200" dirty="0" smtClean="0">
                <a:solidFill>
                  <a:schemeClr val="tx1"/>
                </a:solidFill>
                <a:effectLst/>
                <a:latin typeface="+mn-lt"/>
                <a:ea typeface="+mn-ea"/>
                <a:cs typeface="+mn-cs"/>
              </a:rPr>
              <a:t>People want to know the numbers. Public reporting and transparency are gaining momentum. Get ready. You need to have metrics.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your staff know about the interventions?</a:t>
            </a:r>
          </a:p>
          <a:p>
            <a:r>
              <a:rPr lang="en-US" sz="1200" kern="1200" dirty="0" smtClean="0">
                <a:solidFill>
                  <a:schemeClr val="tx1"/>
                </a:solidFill>
                <a:effectLst/>
                <a:latin typeface="+mn-lt"/>
                <a:ea typeface="+mn-ea"/>
                <a:cs typeface="+mn-cs"/>
              </a:rPr>
              <a:t>Is the staff using the interventions as intended?</a:t>
            </a:r>
          </a:p>
          <a:p>
            <a:r>
              <a:rPr lang="en-US" sz="1200" kern="1200" dirty="0" smtClean="0">
                <a:solidFill>
                  <a:schemeClr val="tx1"/>
                </a:solidFill>
                <a:effectLst/>
                <a:latin typeface="+mn-lt"/>
                <a:ea typeface="+mn-ea"/>
                <a:cs typeface="+mn-cs"/>
              </a:rPr>
              <a:t>Does the staff believe the risks were reduced?</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Again, use data-driven metrics wherever possible.</a:t>
            </a:r>
          </a:p>
          <a:p>
            <a:r>
              <a:rPr lang="en-US" sz="1200" kern="1200" dirty="0" smtClean="0">
                <a:solidFill>
                  <a:schemeClr val="tx1"/>
                </a:solidFill>
                <a:effectLst/>
                <a:latin typeface="+mn-lt"/>
                <a:ea typeface="+mn-ea"/>
                <a:cs typeface="+mn-cs"/>
              </a:rPr>
              <a:t>Use baseline data to help you determine whether you’re successful. The “after” picture is far more impactful with a “before” picture.  </a:t>
            </a:r>
          </a:p>
          <a:p>
            <a:r>
              <a:rPr lang="en-US" sz="1200" kern="1200" dirty="0" smtClean="0">
                <a:solidFill>
                  <a:schemeClr val="tx1"/>
                </a:solidFill>
                <a:effectLst/>
                <a:latin typeface="+mn-lt"/>
                <a:ea typeface="+mn-ea"/>
                <a:cs typeface="+mn-cs"/>
              </a:rPr>
              <a:t>Make your data plans manageable and sustainable. To sustain, your data will need to support finding new defects, turning over defects, and getting them through the learning process.</a:t>
            </a:r>
          </a:p>
          <a:p>
            <a:r>
              <a:rPr lang="en-US" sz="1200" kern="1200" dirty="0" smtClean="0">
                <a:solidFill>
                  <a:schemeClr val="tx1"/>
                </a:solidFill>
                <a:effectLst/>
                <a:latin typeface="+mn-lt"/>
                <a:ea typeface="+mn-ea"/>
                <a:cs typeface="+mn-cs"/>
              </a:rPr>
              <a:t>One highly manageable way to build sustainable data plans is to audit. You do not need data on every single patient or in every single situation. Develop a sampling process where you periodically audit. For example, your team discovered an issue maintaining normothermia in the operating room. You don’t need to measure the body temperature of every patient every single day. Set up a schedule to periodically sample, perhaps a certain number of random cases each month.</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1562CD-C7A0-F643-8F35-82192F64F0CE}" type="slidenum">
              <a:rPr lang="en-US" sz="1200">
                <a:latin typeface="Calibri" charset="0"/>
              </a:rPr>
              <a:pPr eaLnBrk="1" hangingPunct="1"/>
              <a:t>20</a:t>
            </a:fld>
            <a:endParaRPr lang="en-US" sz="1200" dirty="0">
              <a:latin typeface="Calibri"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Share your success stories. Summarize your findings and your changes over time. Brief your staff on the results of the staff attitudes questionnaires and HSOPS surveys. Share de-identified analysis of those surveys. Share updates on your initiatives.</a:t>
            </a:r>
          </a:p>
          <a:p>
            <a:r>
              <a:rPr lang="en-US" sz="1200" kern="1200" dirty="0" smtClean="0">
                <a:solidFill>
                  <a:schemeClr val="tx1"/>
                </a:solidFill>
                <a:effectLst/>
                <a:latin typeface="+mn-lt"/>
                <a:ea typeface="+mn-ea"/>
                <a:cs typeface="+mn-cs"/>
              </a:rPr>
              <a:t>Post prominently the results of the defects that you’re trying to reduce. When you advertise your efforts, you create a more open dialogue and develop a culture of safety.  Make sure people see the successes; these are motivating.</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CCF03-A17C-F240-8757-B9FB099F05C5}" type="slidenum">
              <a:rPr lang="en-US" sz="1200">
                <a:latin typeface="Calibri" charset="0"/>
              </a:rPr>
              <a:pPr eaLnBrk="1" hangingPunct="1"/>
              <a:t>2</a:t>
            </a:fld>
            <a:endParaRPr lang="en-US" sz="1200" dirty="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today’s session, you will be able to—</a:t>
            </a:r>
          </a:p>
          <a:p>
            <a:r>
              <a:rPr lang="en-US" sz="1200" kern="1200" dirty="0" smtClean="0">
                <a:solidFill>
                  <a:schemeClr val="tx1"/>
                </a:solidFill>
                <a:effectLst/>
                <a:latin typeface="+mn-lt"/>
                <a:ea typeface="+mn-ea"/>
                <a:cs typeface="+mn-cs"/>
              </a:rPr>
              <a:t>Describe the differences between first-order and second-order problem solving</a:t>
            </a:r>
          </a:p>
          <a:p>
            <a:r>
              <a:rPr lang="en-US" sz="1200" kern="1200" dirty="0" smtClean="0">
                <a:solidFill>
                  <a:schemeClr val="tx1"/>
                </a:solidFill>
                <a:effectLst/>
                <a:latin typeface="+mn-lt"/>
                <a:ea typeface="+mn-ea"/>
                <a:cs typeface="+mn-cs"/>
              </a:rPr>
              <a:t>Use the Learning From Defects tool to perform second-order problem solving</a:t>
            </a:r>
          </a:p>
          <a:p>
            <a:r>
              <a:rPr lang="en-US" sz="1200" kern="1200" dirty="0" smtClean="0">
                <a:solidFill>
                  <a:schemeClr val="tx1"/>
                </a:solidFill>
                <a:effectLst/>
                <a:latin typeface="+mn-lt"/>
                <a:ea typeface="+mn-ea"/>
                <a:cs typeface="+mn-cs"/>
              </a:rPr>
              <a:t>Explain how the Learning From Defect tool can be used to drive patient safety and quality improvement efforts </a:t>
            </a:r>
          </a:p>
          <a:p>
            <a:r>
              <a:rPr lang="en-US" sz="1200" kern="1200" dirty="0" smtClean="0">
                <a:solidFill>
                  <a:schemeClr val="tx1"/>
                </a:solidFill>
                <a:effectLst/>
                <a:latin typeface="+mn-lt"/>
                <a:ea typeface="+mn-ea"/>
                <a:cs typeface="+mn-cs"/>
              </a:rPr>
              <a:t>Use the four Learning From Defects questions to develop and sustain your improvement efforts</a:t>
            </a:r>
          </a:p>
          <a:p>
            <a:r>
              <a:rPr lang="en-US" sz="1200" kern="1200" dirty="0" smtClean="0">
                <a:solidFill>
                  <a:schemeClr val="tx1"/>
                </a:solidFill>
                <a:effectLst/>
                <a:latin typeface="+mn-lt"/>
                <a:ea typeface="+mn-ea"/>
                <a:cs typeface="+mn-cs"/>
              </a:rPr>
              <a:t>The Learning From Defects process integrates the ongoing development of your culture of safety and quality improvement. Once your team is ready to sustain interventions, you will create a rolling process in which the team is continuously working on specific safety improvement initiatives. Some initiatives will be starting, others may be in progress or humming along, and some will be wrapping up.</a:t>
            </a:r>
          </a:p>
          <a:p>
            <a:r>
              <a:rPr lang="en-US" sz="1200" kern="1200" dirty="0" smtClean="0">
                <a:solidFill>
                  <a:schemeClr val="tx1"/>
                </a:solidFill>
                <a:effectLst/>
                <a:latin typeface="+mn-lt"/>
                <a:ea typeface="+mn-ea"/>
                <a:cs typeface="+mn-cs"/>
              </a:rPr>
              <a:t>Once your team is comfortable identifying system defects, eliminating contributing factors, and implementing solutions, your clinical area will develop ways to sustain those improvement efforts.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5383FC-8311-2D48-9A13-7FF5817929B2}" type="slidenum">
              <a:rPr lang="en-US" sz="1200">
                <a:latin typeface="Calibri" charset="0"/>
              </a:rPr>
              <a:pPr eaLnBrk="1" hangingPunct="1"/>
              <a:t>21</a:t>
            </a:fld>
            <a:endParaRPr lang="en-US" sz="1200" dirty="0">
              <a:latin typeface="Calibri"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Sustainability is dependent upon ongoing safety assessment exercises.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we achieve sustainability?</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Once your team has completed a few cycles of the Learning From Defects process, you may be ready to work on several defects concurrently. Your defect pipeline will include some defects you are gearing up to tackle, others for which you are rolling through the process, and some you are wrapping up with solutions. An established surgical safety team will have at least one of these in each phase all the time. Interruptions to the cycle can easily wind down team progress. It is crucial to maintain sustainability and continue building on momentum.</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Staff turnover is normal; it happens at all levels of the organization. Your team needs to prepare for it. Invite new team members as defects evolve. Cross-train team members to perform a variety of tasks. Rotate existing team members to perform different team roles.</a:t>
            </a:r>
          </a:p>
          <a:p>
            <a:r>
              <a:rPr lang="en-US" sz="1200" kern="1200" dirty="0" smtClean="0">
                <a:solidFill>
                  <a:schemeClr val="tx1"/>
                </a:solidFill>
                <a:effectLst/>
                <a:latin typeface="+mn-lt"/>
                <a:ea typeface="+mn-ea"/>
                <a:cs typeface="+mn-cs"/>
              </a:rPr>
              <a:t>It is important to have staff that can step in for data collection, meeting leader, or Staff Safety Assessment collection. Cultivate a depth of people with diverse experiences and exposures. Don’t let turnover derail your team or create inertia.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22</a:t>
            </a:fld>
            <a:endParaRPr lang="en-US" dirty="0"/>
          </a:p>
        </p:txBody>
      </p:sp>
    </p:spTree>
    <p:extLst>
      <p:ext uri="{BB962C8B-B14F-4D97-AF65-F5344CB8AC3E}">
        <p14:creationId xmlns:p14="http://schemas.microsoft.com/office/powerpoint/2010/main" val="429111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E8E349-BE2E-174F-9B91-7EE89F75522D}" type="slidenum">
              <a:rPr lang="en-US" sz="1200">
                <a:latin typeface="Calibri" charset="0"/>
              </a:rPr>
              <a:pPr eaLnBrk="1" hangingPunct="1"/>
              <a:t>23</a:t>
            </a:fld>
            <a:endParaRPr lang="en-US" sz="1200" dirty="0">
              <a:latin typeface="Calibri"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Let’s review a few main points from this module.</a:t>
            </a:r>
          </a:p>
          <a:p>
            <a:r>
              <a:rPr lang="en-US" sz="1200" kern="1200" dirty="0" smtClean="0">
                <a:solidFill>
                  <a:schemeClr val="tx1"/>
                </a:solidFill>
                <a:effectLst/>
                <a:latin typeface="+mn-lt"/>
                <a:ea typeface="+mn-ea"/>
                <a:cs typeface="+mn-cs"/>
              </a:rPr>
              <a:t>Focus on systems, not people. That’s central to the Learning From Defects Through Sensemaking process. People are not to blame. The system creates barriers that put people in situations in which they can’t do their job as well as they should, and sometimes patients are harmed. Instead, put your efforts into the individual factors that contribute to a system defect.</a:t>
            </a:r>
          </a:p>
          <a:p>
            <a:r>
              <a:rPr lang="en-US" sz="1200" kern="1200" dirty="0" smtClean="0">
                <a:solidFill>
                  <a:schemeClr val="tx1"/>
                </a:solidFill>
                <a:effectLst/>
                <a:latin typeface="+mn-lt"/>
                <a:ea typeface="+mn-ea"/>
                <a:cs typeface="+mn-cs"/>
              </a:rPr>
              <a:t>Prioritize the contributing factors and your interventions. Go for the low-hanging fruit to encourage early wins and build momentum. That momentum will help your team learn from more complex defects and garner resources to address them.</a:t>
            </a:r>
          </a:p>
          <a:p>
            <a:r>
              <a:rPr lang="en-US" sz="1200" kern="1200" dirty="0" smtClean="0">
                <a:solidFill>
                  <a:schemeClr val="tx1"/>
                </a:solidFill>
                <a:effectLst/>
                <a:latin typeface="+mn-lt"/>
                <a:ea typeface="+mn-ea"/>
                <a:cs typeface="+mn-cs"/>
              </a:rPr>
              <a:t>Use the principles of safe design in technical work and in teamwork. Go a mile deep and an inch wide—that is, spend time and energy investigating one problem deeply rather than multiple problems superficially. Learning From Defects is a close examination of a specific problem from the perspective of many stakeholders. </a:t>
            </a:r>
          </a:p>
          <a:p>
            <a:r>
              <a:rPr lang="en-US" sz="1200" kern="1200" dirty="0" smtClean="0">
                <a:solidFill>
                  <a:schemeClr val="tx1"/>
                </a:solidFill>
                <a:effectLst/>
                <a:latin typeface="+mn-lt"/>
                <a:ea typeface="+mn-ea"/>
                <a:cs typeface="+mn-cs"/>
              </a:rPr>
              <a:t>Learn from defects on a regular basis. Once you have mastered the steps of the process, aim to have at least one defect in each phase of the cycle: gearing up, rolling through, or wrapping up.</a:t>
            </a:r>
          </a:p>
          <a:p>
            <a:r>
              <a:rPr lang="en-US" sz="1200" kern="1200" dirty="0" smtClean="0">
                <a:solidFill>
                  <a:schemeClr val="tx1"/>
                </a:solidFill>
                <a:effectLst/>
                <a:latin typeface="+mn-lt"/>
                <a:ea typeface="+mn-ea"/>
                <a:cs typeface="+mn-cs"/>
              </a:rPr>
              <a:t>Ask your staff regularly what the defects are. New defects crop up all the time. It is remarkable how many defects develop in our complex health care system over time. New technologies, new techniques, new ideas raise new defects all the time. It is an ongoing process. If you are continuously tackling your defects, that is sustainability.</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2440A8-C755-3B4E-B820-447A0EE60026}" type="slidenum">
              <a:rPr lang="en-US" sz="1200">
                <a:latin typeface="Calibri" charset="0"/>
              </a:rPr>
              <a:pPr eaLnBrk="1" hangingPunct="1"/>
              <a:t>24</a:t>
            </a:fld>
            <a:endParaRPr lang="en-US" sz="1200" dirty="0">
              <a:latin typeface="Calibri"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 you move into sustainability, review the Learning From Defects tool. Try to work through one defect from your operating rooms every month or every quarter. </a:t>
            </a:r>
          </a:p>
          <a:p>
            <a:r>
              <a:rPr lang="en-US" sz="1200" kern="1200" dirty="0" smtClean="0">
                <a:solidFill>
                  <a:schemeClr val="tx1"/>
                </a:solidFill>
                <a:effectLst/>
                <a:latin typeface="+mn-lt"/>
                <a:ea typeface="+mn-ea"/>
                <a:cs typeface="+mn-cs"/>
              </a:rPr>
              <a:t>Post the stories in which risks were reduced. Include data to show trends. Share with your frontline clinicians, department leadership, and interrelated departments. Share publicly or with your patients.</a:t>
            </a:r>
          </a:p>
          <a:p>
            <a:r>
              <a:rPr lang="en-US" sz="1200" kern="1200" dirty="0" smtClean="0">
                <a:solidFill>
                  <a:schemeClr val="tx1"/>
                </a:solidFill>
                <a:effectLst/>
                <a:latin typeface="+mn-lt"/>
                <a:ea typeface="+mn-ea"/>
                <a:cs typeface="+mn-cs"/>
              </a:rPr>
              <a:t>Your surgical safety team is not a short-term project team sprinting across the finish line. Quality improvement work models running a marathon, not a sprint. You can celebrate with high-fives along the way, but you continue moving towards improving patient outcomes.</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656291-4707-1E4B-A21D-BD7FB5D97B4F}" type="slidenum">
              <a:rPr lang="en-US" sz="1200">
                <a:latin typeface="Calibri" charset="0"/>
              </a:rPr>
              <a:pPr eaLnBrk="1" hangingPunct="1"/>
              <a:t>25</a:t>
            </a:fld>
            <a:endParaRPr lang="en-US" sz="1200" dirty="0">
              <a:latin typeface="Calibri"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AHRQ Safety Program for Surgery covers technical and adaptive elements. To review, technical tasks include checklist and protocols, such as preoperative skin preparation procedures. This program also addresses adaptive elements, or the values, attitudes, and beliefs that influence how our tasks are completed. The adaptive portion of the program is called CUSP, or the Comprehensive Unit-based Safety Program. </a:t>
            </a:r>
          </a:p>
          <a:p>
            <a:r>
              <a:rPr lang="en-US" sz="1200" kern="1200" dirty="0" smtClean="0">
                <a:solidFill>
                  <a:schemeClr val="tx1"/>
                </a:solidFill>
                <a:effectLst/>
                <a:latin typeface="+mn-lt"/>
                <a:ea typeface="+mn-ea"/>
                <a:cs typeface="+mn-cs"/>
              </a:rPr>
              <a:t>CUSP includes five major points for improving safety and quality. The first step is educating staff on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While most staff members receive this training during the initial phase of the project, it is worth revisiting during the sustainability phase as well. Staff members turn over, and new staff members join the clinical unit.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concepts are an integral part of continuously improving your culture of safety.</a:t>
            </a:r>
          </a:p>
          <a:p>
            <a:r>
              <a:rPr lang="en-US" sz="1200" kern="1200" dirty="0" smtClean="0">
                <a:solidFill>
                  <a:schemeClr val="tx1"/>
                </a:solidFill>
                <a:effectLst/>
                <a:latin typeface="+mn-lt"/>
                <a:ea typeface="+mn-ea"/>
                <a:cs typeface="+mn-cs"/>
              </a:rPr>
              <a:t>When new staff members join your clinical unit, make sure they have access to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learning opportunities that were available to original unit members. Include it in orientation sessions. Post the videos on your internal Web site. Some units prefer a slideshow presentation. Regardless of format, the information should be available for staff members. Ensure that all staff members in your perioperative space understand why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is important.</a:t>
            </a:r>
          </a:p>
          <a:p>
            <a:r>
              <a:rPr lang="en-US" sz="1200" kern="1200" dirty="0" smtClean="0">
                <a:solidFill>
                  <a:schemeClr val="tx1"/>
                </a:solidFill>
                <a:effectLst/>
                <a:latin typeface="+mn-lt"/>
                <a:ea typeface="+mn-ea"/>
                <a:cs typeface="+mn-cs"/>
              </a:rPr>
              <a:t>Next, identifying and learning from defects through sensemaking allows teams to develop interventions and proactively prevent those defects from happening. This process serves as the foundation for a long-term sustainable patient safety quality improvement. </a:t>
            </a:r>
          </a:p>
          <a:p>
            <a:r>
              <a:rPr lang="en-US" sz="1200" kern="1200" dirty="0" smtClean="0">
                <a:solidFill>
                  <a:schemeClr val="tx1"/>
                </a:solidFill>
                <a:effectLst/>
                <a:latin typeface="+mn-lt"/>
                <a:ea typeface="+mn-ea"/>
                <a:cs typeface="+mn-cs"/>
              </a:rPr>
              <a:t>In addition, partnering with a senior executive is imperative for prioritizing resources and interdepartmental relationships. A strong liaison with management shows frontline providers that patient safety efforts are valued. It also helps in securing necessary resources, like equipment or protected time, often necessary for success. Senior leadership values the hands-on approach and frequently lists CUSP team successes as their proudest accomplishments.</a:t>
            </a:r>
          </a:p>
          <a:p>
            <a:r>
              <a:rPr lang="en-US" sz="1200" kern="1200" dirty="0" smtClean="0">
                <a:solidFill>
                  <a:schemeClr val="tx1"/>
                </a:solidFill>
                <a:effectLst/>
                <a:latin typeface="+mn-lt"/>
                <a:ea typeface="+mn-ea"/>
                <a:cs typeface="+mn-cs"/>
              </a:rPr>
              <a:t>The fifth step involves implementing improved teamwork and communication tools. For this module, we will discuss how the Learning From Defects process fosters teamwork and improves communication. It also produces localized tools that streamline processes, standardize care and improve patient outcomes.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236007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Let’s review a central piece of the Learning From Defects process. Learning From Defects involves understanding the problem-solving hierarchy. Problem solving breaks down into two types: first-order problem solving and second-order problem solving. Let’s walk through an example in which necessary equipment is missing from the line cart.</a:t>
            </a:r>
          </a:p>
          <a:p>
            <a:r>
              <a:rPr lang="en-US" sz="1200" kern="1200" dirty="0" smtClean="0">
                <a:solidFill>
                  <a:schemeClr val="tx1"/>
                </a:solidFill>
                <a:effectLst/>
                <a:latin typeface="+mn-lt"/>
                <a:ea typeface="+mn-ea"/>
                <a:cs typeface="+mn-cs"/>
              </a:rPr>
              <a:t>First-order problem solving is where we fix an immediate problem. If someone is in danger of injury or an emergent procedure is missing a vital resource, we do what needs to be done. We do what it takes to fix the situation for that patient, but do not develop a lasting solution.</a:t>
            </a:r>
          </a:p>
          <a:p>
            <a:r>
              <a:rPr lang="en-US" sz="1200" kern="1200" dirty="0" smtClean="0">
                <a:solidFill>
                  <a:schemeClr val="tx1"/>
                </a:solidFill>
                <a:effectLst/>
                <a:latin typeface="+mn-lt"/>
                <a:ea typeface="+mn-ea"/>
                <a:cs typeface="+mn-cs"/>
              </a:rPr>
              <a:t>It’s often viewed as heroic. In fact, such actions often are. Our culture sustains that belief. Our culture tends to reward first-order problem solving. Think about the kinds of events you see on the news, when people are hailed as heroes—dramatic rescues or interventions. These stories often describe first-order problem solvers.</a:t>
            </a:r>
          </a:p>
          <a:p>
            <a:r>
              <a:rPr lang="en-US" sz="1200" kern="1200" dirty="0" smtClean="0">
                <a:solidFill>
                  <a:schemeClr val="tx1"/>
                </a:solidFill>
                <a:effectLst/>
                <a:latin typeface="+mn-lt"/>
                <a:ea typeface="+mn-ea"/>
                <a:cs typeface="+mn-cs"/>
              </a:rPr>
              <a:t>While these actions are heroic and quick thinking should be rewarded, first-order problem solving fails to fix problems for the future. If you borrow from another room or department to help one patient, another patient will be at risk later due to the missing item. Additional first-order problem-solving exercises will soon be required to ensure the next patient gets what they need.</a:t>
            </a:r>
          </a:p>
          <a:p>
            <a:r>
              <a:rPr lang="en-US" sz="1200" kern="1200" dirty="0" smtClean="0">
                <a:solidFill>
                  <a:schemeClr val="tx1"/>
                </a:solidFill>
                <a:effectLst/>
                <a:latin typeface="+mn-lt"/>
                <a:ea typeface="+mn-ea"/>
                <a:cs typeface="+mn-cs"/>
              </a:rPr>
              <a:t>First-order problem solving is reactionary, rather than proactive. It doesn’t protect future patients or strengthen the system. The same problem, though addressed for that one moment in time, could easily happen again.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if the same situation occurred on a different shift? </a:t>
            </a:r>
          </a:p>
          <a:p>
            <a:r>
              <a:rPr lang="en-US" sz="1200" kern="1200" dirty="0" smtClean="0">
                <a:solidFill>
                  <a:schemeClr val="tx1"/>
                </a:solidFill>
                <a:effectLst/>
                <a:latin typeface="+mn-lt"/>
                <a:ea typeface="+mn-ea"/>
                <a:cs typeface="+mn-cs"/>
              </a:rPr>
              <a:t>Would every frontline provider solve the problem and save the patient?</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Unless you fix the system and proactively prevent the defect from happening again, it will happen again. The risk must be eliminated for all patients. </a:t>
            </a:r>
          </a:p>
          <a:p>
            <a:r>
              <a:rPr lang="en-US" sz="1200" kern="1200" dirty="0" smtClean="0">
                <a:solidFill>
                  <a:schemeClr val="tx1"/>
                </a:solidFill>
                <a:effectLst/>
                <a:latin typeface="+mn-lt"/>
                <a:ea typeface="+mn-ea"/>
                <a:cs typeface="+mn-cs"/>
              </a:rPr>
              <a:t>After we congratulate each other on a great job with first-order problem solving, we must step back and ask ourselves some questions.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happened? </a:t>
            </a:r>
          </a:p>
          <a:p>
            <a:r>
              <a:rPr lang="en-US" sz="1200" kern="1200" dirty="0" smtClean="0">
                <a:solidFill>
                  <a:schemeClr val="tx1"/>
                </a:solidFill>
                <a:effectLst/>
                <a:latin typeface="+mn-lt"/>
                <a:ea typeface="+mn-ea"/>
                <a:cs typeface="+mn-cs"/>
              </a:rPr>
              <a:t>What can we do to prevent it from happening in the future?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the growth process from reactive first-order problem solving to proactive second-order problem solving. Each method has its place. Ultimately, we must develop system fixes that ensure every patient receives consistent and effective care.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338668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58BA41-18BB-6D42-8771-8C5E899F5606}" type="slidenum">
              <a:rPr lang="en-US" sz="1200">
                <a:latin typeface="Calibri" charset="0"/>
              </a:rPr>
              <a:pPr eaLnBrk="1" hangingPunct="1"/>
              <a:t>5</a:t>
            </a:fld>
            <a:endParaRPr lang="en-US" sz="1200" dirty="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 the safety culture advances, the need for first-order problem solving drops. With quality improvement in the pre-operative, operating, and post-operative recovery areas, second-order problem solutions rise. The more systems-based interventions for local defects are implemented, the less likely clinicians will need to rescue a situation with first-order problem solving.</a:t>
            </a:r>
          </a:p>
          <a:p>
            <a:r>
              <a:rPr lang="en-US" sz="1200" kern="1200" dirty="0" smtClean="0">
                <a:solidFill>
                  <a:schemeClr val="tx1"/>
                </a:solidFill>
                <a:effectLst/>
                <a:latin typeface="+mn-lt"/>
                <a:ea typeface="+mn-ea"/>
                <a:cs typeface="+mn-cs"/>
              </a:rPr>
              <a:t>And you should find that staff recognizes these system improvements. They recognize the intervention and this is a great example of how you can see that seesaw shift from first-order problem solving to second-order problem solving.</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6B9FA9-29F9-844D-8D09-D28B8B3C5311}" type="slidenum">
              <a:rPr lang="en-US" sz="1200">
                <a:latin typeface="Calibri" charset="0"/>
              </a:rPr>
              <a:pPr eaLnBrk="1" hangingPunct="1"/>
              <a:t>6</a:t>
            </a:fld>
            <a:endParaRPr lang="en-US" sz="1200" dirty="0">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What exactly is a defect? A defect is anything you do not want to happen or have happen again. The Learning From Defects process can be very proactive. You don’t necessarily have to wait for a defect to surface. Use the simple two-question survey, the Staff Safety Assessment.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think the next patient will be harmed?</a:t>
            </a:r>
          </a:p>
          <a:p>
            <a:r>
              <a:rPr lang="en-US" sz="1200" kern="1200" dirty="0" smtClean="0">
                <a:solidFill>
                  <a:schemeClr val="tx1"/>
                </a:solidFill>
                <a:effectLst/>
                <a:latin typeface="+mn-lt"/>
                <a:ea typeface="+mn-ea"/>
                <a:cs typeface="+mn-cs"/>
              </a:rPr>
              <a:t>How will the next patient get a surgical site infection?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Encourage proactive thinking about the workflow in your clinical setting.</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can we prevent this from happening?</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a defect has already occurred, ask your frontline staff. These incidences are well known to clinicians in the trenches. Ask them where the defects are. Ask them why these problems are occurring and where the problems reside.</a:t>
            </a:r>
          </a:p>
          <a:p>
            <a:r>
              <a:rPr lang="en-US" sz="1200" kern="1200" dirty="0" smtClean="0">
                <a:solidFill>
                  <a:schemeClr val="tx1"/>
                </a:solidFill>
                <a:effectLst/>
                <a:latin typeface="+mn-lt"/>
                <a:ea typeface="+mn-ea"/>
                <a:cs typeface="+mn-cs"/>
              </a:rPr>
              <a:t>Defects can be identified through a number of sources. The legal department has claims data; sentinel event data are also available.</a:t>
            </a:r>
          </a:p>
          <a:p>
            <a:r>
              <a:rPr lang="en-US" sz="1200" kern="1200" dirty="0" smtClean="0">
                <a:solidFill>
                  <a:schemeClr val="tx1"/>
                </a:solidFill>
                <a:effectLst/>
                <a:latin typeface="+mn-lt"/>
                <a:ea typeface="+mn-ea"/>
                <a:cs typeface="+mn-cs"/>
              </a:rPr>
              <a:t>The most impactful source of defects is your frontline staff through your surgical safety program process.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are the problems?</a:t>
            </a:r>
          </a:p>
          <a:p>
            <a:r>
              <a:rPr lang="en-US" sz="1200" kern="1200" dirty="0" smtClean="0">
                <a:solidFill>
                  <a:schemeClr val="tx1"/>
                </a:solidFill>
                <a:effectLst/>
                <a:latin typeface="+mn-lt"/>
                <a:ea typeface="+mn-ea"/>
                <a:cs typeface="+mn-cs"/>
              </a:rPr>
              <a:t>What might the solutions be?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Tap into the wisdom of your frontline staff and engage them in your surgical safety program efforts.</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Is a defect an individual mistake or a system failing? As James Reason wrote more than two decades ago, “Rather than being the main instigators of an accident, operators tend to be the inheritors of systems defects…. Their part is that of adding the final garnish to a lethal brew that has long been in the cooking.”</a:t>
            </a:r>
          </a:p>
          <a:p>
            <a:r>
              <a:rPr lang="en-US" sz="1200" kern="1200" dirty="0" smtClean="0">
                <a:solidFill>
                  <a:schemeClr val="tx1"/>
                </a:solidFill>
                <a:effectLst/>
                <a:latin typeface="+mn-lt"/>
                <a:ea typeface="+mn-ea"/>
                <a:cs typeface="+mn-cs"/>
              </a:rPr>
              <a:t>To put it in more common terms, staff members get set up by the system. Clinicians come to work each day wanting to do things right, wanting to do things well. But barriers sometimes prevent us from doing what we know we should do in a timely, efficient, and safe manner. We wind up building workarounds to overcome poor system problems.</a:t>
            </a:r>
          </a:p>
          <a:p>
            <a:r>
              <a:rPr lang="en-US" sz="1200" kern="1200" dirty="0" smtClean="0">
                <a:solidFill>
                  <a:schemeClr val="tx1"/>
                </a:solidFill>
                <a:effectLst/>
                <a:latin typeface="+mn-lt"/>
                <a:ea typeface="+mn-ea"/>
                <a:cs typeface="+mn-cs"/>
              </a:rPr>
              <a:t>When workarounds or first-order problem solving are required, system defects are present. In the short run you may prevent harm with first-order problem solving, but eventually individual events align, causing harm to a patient or staff member due to ignored system defects. Fundamental to the Learning From Defects process is stepping back and approaching how to fix problems on a deeper level.</a:t>
            </a:r>
          </a:p>
          <a:p>
            <a:r>
              <a:rPr lang="en-US" sz="1200" kern="1200" dirty="0" smtClean="0">
                <a:solidFill>
                  <a:schemeClr val="tx1"/>
                </a:solidFill>
                <a:effectLst/>
                <a:latin typeface="+mn-lt"/>
                <a:ea typeface="+mn-ea"/>
                <a:cs typeface="+mn-cs"/>
              </a:rPr>
              <a:t>You may have heard of ABCDs of medicine, otherwise known as the </a:t>
            </a:r>
            <a:r>
              <a:rPr lang="en-US" sz="1200" i="1" kern="1200" dirty="0" smtClean="0">
                <a:solidFill>
                  <a:schemeClr val="tx1"/>
                </a:solidFill>
                <a:effectLst/>
                <a:latin typeface="+mn-lt"/>
                <a:ea typeface="+mn-ea"/>
                <a:cs typeface="+mn-cs"/>
              </a:rPr>
              <a:t>accuse, blame, criticize, and deny</a:t>
            </a:r>
            <a:r>
              <a:rPr lang="en-US" sz="1200" kern="1200" dirty="0" smtClean="0">
                <a:solidFill>
                  <a:schemeClr val="tx1"/>
                </a:solidFill>
                <a:effectLst/>
                <a:latin typeface="+mn-lt"/>
                <a:ea typeface="+mn-ea"/>
                <a:cs typeface="+mn-cs"/>
              </a:rPr>
              <a:t> approach. Historically, health care manages errors along those lines. Once we can recognize the system limitations, we need to step back and say, “Look, it’s not an individual’s fault. It’s not Joe’s fault. It’s not Barbara’s fault. Joe and Barbara did the best they could.” </a:t>
            </a:r>
          </a:p>
          <a:p>
            <a:r>
              <a:rPr lang="en-US" sz="1200" kern="1200" dirty="0" smtClean="0">
                <a:solidFill>
                  <a:schemeClr val="tx1"/>
                </a:solidFill>
                <a:effectLst/>
                <a:latin typeface="+mn-lt"/>
                <a:ea typeface="+mn-ea"/>
                <a:cs typeface="+mn-cs"/>
              </a:rPr>
              <a:t>Your frontline providers are working within a system that both helps and hurts their efforts. You must step back and evaluate how these pieces interact.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all these pieces lead to this error or the event that occurred?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Instead of just looking at individuals, we have to look across the entire spectrum. Learning From Defects requires a broad approach.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7</a:t>
            </a:fld>
            <a:endParaRPr lang="en-US" dirty="0"/>
          </a:p>
        </p:txBody>
      </p:sp>
    </p:spTree>
    <p:extLst>
      <p:ext uri="{BB962C8B-B14F-4D97-AF65-F5344CB8AC3E}">
        <p14:creationId xmlns:p14="http://schemas.microsoft.com/office/powerpoint/2010/main" val="422296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review, Learning From Defects has four major questions. It sounds incredibly simple, and in some respects it is. However, the Learning From Defects process can surprise teams with how complicated it can become to drill down on defects. </a:t>
            </a:r>
          </a:p>
          <a:p>
            <a:r>
              <a:rPr lang="en-US" sz="1200" kern="1200" dirty="0" smtClean="0">
                <a:solidFill>
                  <a:schemeClr val="tx1"/>
                </a:solidFill>
                <a:effectLst/>
                <a:latin typeface="+mn-lt"/>
                <a:ea typeface="+mn-ea"/>
                <a:cs typeface="+mn-cs"/>
              </a:rPr>
              <a:t>First question, what happened?  Find as much information and as many details as possible, especially from the perspective of the people involved.</a:t>
            </a:r>
          </a:p>
          <a:p>
            <a:r>
              <a:rPr lang="en-US" sz="1200" kern="1200" dirty="0" smtClean="0">
                <a:solidFill>
                  <a:schemeClr val="tx1"/>
                </a:solidFill>
                <a:effectLst/>
                <a:latin typeface="+mn-lt"/>
                <a:ea typeface="+mn-ea"/>
                <a:cs typeface="+mn-cs"/>
              </a:rPr>
              <a:t>Start asking why it happened.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elements interacted with each other?  </a:t>
            </a:r>
          </a:p>
          <a:p>
            <a:r>
              <a:rPr lang="en-US" sz="1200" kern="1200" dirty="0" smtClean="0">
                <a:solidFill>
                  <a:schemeClr val="tx1"/>
                </a:solidFill>
                <a:effectLst/>
                <a:latin typeface="+mn-lt"/>
                <a:ea typeface="+mn-ea"/>
                <a:cs typeface="+mn-cs"/>
              </a:rPr>
              <a:t>Did anything mitigate harm and prevent it from being worse? Did anything else exacerbate it?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Really dig down and examine the incident in depth. This piece requires a lot of effort.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you reduce the chances of it happening again?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Once you know what is going on, how can you prevent it from happening again? Dig into the literature to learn how others have faced similar defects. Approach your frontline staff for input on how to eliminate this situation. Whether your solution is evidence based or a creative local approach, apply what your team learns to your work area.</a:t>
            </a:r>
          </a:p>
          <a:p>
            <a:r>
              <a:rPr lang="en-US" sz="1200" kern="1200" dirty="0" smtClean="0">
                <a:solidFill>
                  <a:schemeClr val="tx1"/>
                </a:solidFill>
                <a:effectLst/>
                <a:latin typeface="+mn-lt"/>
                <a:ea typeface="+mn-ea"/>
                <a:cs typeface="+mn-cs"/>
              </a:rPr>
              <a:t>Finally, the last question identifies how you will know the risk is reduced. Patient safety and quality historically have often suffered from poor metrics. If you want to know whether the intervention to solve your defect is paying off, pay attention to question four and develop a way to measure whether the risk is reduced.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417760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24" indent="-291163" eaLnBrk="0" hangingPunct="0">
              <a:defRPr sz="2400">
                <a:solidFill>
                  <a:schemeClr val="tx1"/>
                </a:solidFill>
                <a:latin typeface="Arial" charset="0"/>
                <a:ea typeface="ＭＳ Ｐゴシック" charset="0"/>
              </a:defRPr>
            </a:lvl2pPr>
            <a:lvl3pPr marL="1164653" indent="-232930" eaLnBrk="0" hangingPunct="0">
              <a:defRPr sz="2400">
                <a:solidFill>
                  <a:schemeClr val="tx1"/>
                </a:solidFill>
                <a:latin typeface="Arial" charset="0"/>
                <a:ea typeface="ＭＳ Ｐゴシック" charset="0"/>
              </a:defRPr>
            </a:lvl3pPr>
            <a:lvl4pPr marL="1630514" indent="-232930" eaLnBrk="0" hangingPunct="0">
              <a:defRPr sz="2400">
                <a:solidFill>
                  <a:schemeClr val="tx1"/>
                </a:solidFill>
                <a:latin typeface="Arial" charset="0"/>
                <a:ea typeface="ＭＳ Ｐゴシック" charset="0"/>
              </a:defRPr>
            </a:lvl4pPr>
            <a:lvl5pPr marL="2096375" indent="-232930" eaLnBrk="0" hangingPunct="0">
              <a:defRPr sz="2400">
                <a:solidFill>
                  <a:schemeClr val="tx1"/>
                </a:solidFill>
                <a:latin typeface="Arial" charset="0"/>
                <a:ea typeface="ＭＳ Ｐゴシック" charset="0"/>
              </a:defRPr>
            </a:lvl5pPr>
            <a:lvl6pPr marL="2562236" indent="-232930" eaLnBrk="0" fontAlgn="base" hangingPunct="0">
              <a:spcBef>
                <a:spcPct val="0"/>
              </a:spcBef>
              <a:spcAft>
                <a:spcPct val="0"/>
              </a:spcAft>
              <a:defRPr sz="2400">
                <a:solidFill>
                  <a:schemeClr val="tx1"/>
                </a:solidFill>
                <a:latin typeface="Arial" charset="0"/>
                <a:ea typeface="ＭＳ Ｐゴシック" charset="0"/>
              </a:defRPr>
            </a:lvl6pPr>
            <a:lvl7pPr marL="3028096" indent="-232930" eaLnBrk="0" fontAlgn="base" hangingPunct="0">
              <a:spcBef>
                <a:spcPct val="0"/>
              </a:spcBef>
              <a:spcAft>
                <a:spcPct val="0"/>
              </a:spcAft>
              <a:defRPr sz="2400">
                <a:solidFill>
                  <a:schemeClr val="tx1"/>
                </a:solidFill>
                <a:latin typeface="Arial" charset="0"/>
                <a:ea typeface="ＭＳ Ｐゴシック" charset="0"/>
              </a:defRPr>
            </a:lvl7pPr>
            <a:lvl8pPr marL="3493957" indent="-232930" eaLnBrk="0" fontAlgn="base" hangingPunct="0">
              <a:spcBef>
                <a:spcPct val="0"/>
              </a:spcBef>
              <a:spcAft>
                <a:spcPct val="0"/>
              </a:spcAft>
              <a:defRPr sz="2400">
                <a:solidFill>
                  <a:schemeClr val="tx1"/>
                </a:solidFill>
                <a:latin typeface="Arial" charset="0"/>
                <a:ea typeface="ＭＳ Ｐゴシック" charset="0"/>
              </a:defRPr>
            </a:lvl8pPr>
            <a:lvl9pPr marL="3959819" indent="-23293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DE34FC-4DB3-204C-BC55-61AF6D9419A7}" type="slidenum">
              <a:rPr lang="en-US" sz="1200">
                <a:latin typeface="Calibri" charset="0"/>
              </a:rPr>
              <a:pPr eaLnBrk="1" hangingPunct="1"/>
              <a:t>10</a:t>
            </a:fld>
            <a:endParaRPr lang="en-US" sz="1200" dirty="0">
              <a:latin typeface="Calibri" charset="0"/>
            </a:endParaRPr>
          </a:p>
        </p:txBody>
      </p:sp>
      <p:sp>
        <p:nvSpPr>
          <p:cNvPr id="27650" name="Rectangle 2"/>
          <p:cNvSpPr>
            <a:spLocks noGrp="1" noRot="1" noChangeAspect="1" noChangeArrowheads="1" noTextEdit="1"/>
          </p:cNvSpPr>
          <p:nvPr>
            <p:ph type="sldImg"/>
          </p:nvPr>
        </p:nvSpPr>
        <p:spPr bwMode="auto">
          <a:xfrm>
            <a:off x="1182688" y="696913"/>
            <a:ext cx="4649787"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happened?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recommend walking the process. You remember the old adage: “Walk a mile in another person’s shoes.” Put your team into the situation, reconstruct the timeline, and reenact what happened. If you can, bring all the relevant participants together.</a:t>
            </a:r>
          </a:p>
          <a:p>
            <a:r>
              <a:rPr lang="en-US" sz="1200" kern="1200" dirty="0" smtClean="0">
                <a:solidFill>
                  <a:schemeClr val="tx1"/>
                </a:solidFill>
                <a:effectLst/>
                <a:latin typeface="+mn-lt"/>
                <a:ea typeface="+mn-ea"/>
                <a:cs typeface="+mn-cs"/>
              </a:rPr>
              <a:t>Bring them together. Remain nonjudgmental and non-accusative. Make sure people feel safe to share openly; it must be an open environment where people can discuss what really happened.</a:t>
            </a:r>
          </a:p>
          <a:p>
            <a:r>
              <a:rPr lang="en-US" sz="1200" kern="1200" dirty="0" smtClean="0">
                <a:solidFill>
                  <a:schemeClr val="tx1"/>
                </a:solidFill>
                <a:effectLst/>
                <a:latin typeface="+mn-lt"/>
                <a:ea typeface="+mn-ea"/>
                <a:cs typeface="+mn-cs"/>
              </a:rPr>
              <a:t>If you can, simulate the defect, particularly for a defect that has occurred. Reenacting the defect serves as a powerful tool. Your team could recreate it as a tabletop exercise talking through the sequence of events.</a:t>
            </a:r>
          </a:p>
          <a:p>
            <a:r>
              <a:rPr lang="en-US" sz="1200" kern="1200" dirty="0" smtClean="0">
                <a:solidFill>
                  <a:schemeClr val="tx1"/>
                </a:solidFill>
                <a:effectLst/>
                <a:latin typeface="+mn-lt"/>
                <a:ea typeface="+mn-ea"/>
                <a:cs typeface="+mn-cs"/>
              </a:rPr>
              <a:t>Dig down into the reasoning and the emotions behind the actions and decisions. Were decisions made under pressure, despite distractions, or without appropriate knowledge of case or protocols? Again, encourage people to be open in a nonpunitive environment. That is essential to learning what is happening on the floor and to identifying the problems.</a:t>
            </a:r>
          </a:p>
          <a:p>
            <a:r>
              <a:rPr lang="en-US" sz="1200" kern="1200" dirty="0" smtClean="0">
                <a:solidFill>
                  <a:schemeClr val="tx1"/>
                </a:solidFill>
                <a:effectLst/>
                <a:latin typeface="+mn-lt"/>
                <a:ea typeface="+mn-ea"/>
                <a:cs typeface="+mn-cs"/>
              </a:rPr>
              <a:t>Take the time to listen. You need to understand rather than judge. Ask clarifying questions if you’re not sure.</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70866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a:t>
            </a:r>
          </a:p>
          <a:p>
            <a:pPr algn="l">
              <a:tabLst>
                <a:tab pos="1425575" algn="r"/>
              </a:tabLst>
            </a:pPr>
            <a:r>
              <a:rPr lang="en-US" dirty="0" smtClean="0"/>
              <a:t>	Learn</a:t>
            </a:r>
            <a:r>
              <a:rPr lang="en-US" baseline="0" dirty="0" smtClean="0"/>
              <a:t> </a:t>
            </a:r>
            <a:r>
              <a:rPr lang="en-US" dirty="0" smtClean="0"/>
              <a:t>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10" name="Slide Number Placeholder 5"/>
          <p:cNvSpPr txBox="1">
            <a:spLocks/>
          </p:cNvSpPr>
          <p:nvPr userDrawn="1"/>
        </p:nvSpPr>
        <p:spPr>
          <a:xfrm>
            <a:off x="70866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11" name="Slide Number Placeholder 5"/>
          <p:cNvSpPr txBox="1">
            <a:spLocks/>
          </p:cNvSpPr>
          <p:nvPr userDrawn="1"/>
        </p:nvSpPr>
        <p:spPr>
          <a:xfrm>
            <a:off x="70866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a:t>
            </a:r>
          </a:p>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70866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userDrawn="1"/>
        </p:nvSpPr>
        <p:spPr>
          <a:xfrm>
            <a:off x="70866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9" name="Slide Number Placeholder 5"/>
          <p:cNvSpPr txBox="1">
            <a:spLocks/>
          </p:cNvSpPr>
          <p:nvPr userDrawn="1"/>
        </p:nvSpPr>
        <p:spPr>
          <a:xfrm>
            <a:off x="70866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9" name="Slide Number Placeholder 5"/>
          <p:cNvSpPr txBox="1">
            <a:spLocks/>
          </p:cNvSpPr>
          <p:nvPr userDrawn="1"/>
        </p:nvSpPr>
        <p:spPr>
          <a:xfrm>
            <a:off x="70866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7086600" y="6400800"/>
            <a:ext cx="2133600" cy="365125"/>
          </a:xfrm>
          <a:prstGeom prst="rect">
            <a:avLst/>
          </a:prstGeom>
        </p:spPr>
        <p:txBody>
          <a:bodyPr vert="horz" lIns="91440" tIns="45720" rIns="91440" bIns="45720" rtlCol="0" anchor="ctr"/>
          <a:lstStyle>
            <a:lvl1pPr algn="r">
              <a:tabLst>
                <a:tab pos="1139825" algn="r"/>
              </a:tabLst>
              <a:defRPr sz="1200">
                <a:solidFill>
                  <a:schemeClr val="bg1">
                    <a:lumMod val="95000"/>
                  </a:schemeClr>
                </a:solidFill>
              </a:defRPr>
            </a:lvl1pPr>
          </a:lstStyle>
          <a:p>
            <a:pPr algn="l">
              <a:tabLst>
                <a:tab pos="1425575" algn="r"/>
              </a:tabLst>
            </a:pPr>
            <a:endParaRPr lang="en-US" dirty="0" smtClean="0"/>
          </a:p>
          <a:p>
            <a:pPr algn="l">
              <a:tabLst>
                <a:tab pos="1425575" algn="r"/>
              </a:tabLst>
            </a:pPr>
            <a:r>
              <a:rPr lang="en-US" dirty="0" smtClean="0"/>
              <a:t>	Learn From Defects       </a:t>
            </a:r>
            <a:fld id="{3E80E6E2-A2C9-4C22-9509-24FA37342BF8}" type="slidenum">
              <a:rPr lang="en-US" smtClean="0"/>
              <a:pPr algn="l">
                <a:tabLst>
                  <a:tab pos="1425575" algn="r"/>
                </a:tabLst>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477000"/>
            <a:ext cx="3288401" cy="276999"/>
          </a:xfrm>
          <a:prstGeom prst="rect">
            <a:avLst/>
          </a:prstGeom>
          <a:noFill/>
        </p:spPr>
        <p:txBody>
          <a:bodyPr wrap="none" rtlCol="0">
            <a:spAutoFit/>
          </a:bodyPr>
          <a:lstStyle/>
          <a:p>
            <a:r>
              <a:rPr lang="en-US" sz="1200" dirty="0" smtClean="0">
                <a:solidFill>
                  <a:schemeClr val="tx1">
                    <a:lumMod val="50000"/>
                    <a:lumOff val="50000"/>
                  </a:schemeClr>
                </a:solidFill>
              </a:rPr>
              <a:t>AHRQ Safety Program for Surgery – Sustainability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smp.org/newsletters/ambulatory/.../200602_4.as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ctrTitle"/>
          </p:nvPr>
        </p:nvSpPr>
        <p:spPr/>
        <p:txBody>
          <a:bodyPr/>
          <a:lstStyle/>
          <a:p>
            <a:r>
              <a:rPr lang="en-US" dirty="0" smtClean="0">
                <a:solidFill>
                  <a:schemeClr val="tx1"/>
                </a:solidFill>
              </a:rPr>
              <a:t>Sustainability: Learning From Defects</a:t>
            </a:r>
            <a:endParaRPr lang="en-US" dirty="0">
              <a:solidFill>
                <a:schemeClr val="tx1"/>
              </a:solidFill>
            </a:endParaRPr>
          </a:p>
        </p:txBody>
      </p:sp>
      <p:sp>
        <p:nvSpPr>
          <p:cNvPr id="2" name="Subtitle 1"/>
          <p:cNvSpPr>
            <a:spLocks noGrp="1"/>
          </p:cNvSpPr>
          <p:nvPr>
            <p:ph type="subTitle" idx="1"/>
          </p:nvPr>
        </p:nvSpPr>
        <p:spPr>
          <a:xfrm>
            <a:off x="990600" y="304800"/>
            <a:ext cx="7162800" cy="1752600"/>
          </a:xfrm>
        </p:spPr>
        <p:txBody>
          <a:bodyP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Surgery</a:t>
            </a:r>
          </a:p>
          <a:p>
            <a:pPr>
              <a:spcBef>
                <a:spcPts val="0"/>
              </a:spcBef>
              <a:spcAft>
                <a:spcPts val="1800"/>
              </a:spcAft>
            </a:pPr>
            <a:r>
              <a:rPr lang="en-US" sz="2800" dirty="0" smtClean="0">
                <a:solidFill>
                  <a:schemeClr val="bg1"/>
                </a:solidFill>
              </a:rPr>
              <a:t>Sustainability</a:t>
            </a:r>
            <a:endParaRPr lang="en-US" sz="2800" dirty="0">
              <a:solidFill>
                <a:schemeClr val="bg1"/>
              </a:solidFill>
            </a:endParaRPr>
          </a:p>
        </p:txBody>
      </p:sp>
      <p:sp>
        <p:nvSpPr>
          <p:cNvPr id="3" name="TextBox 2"/>
          <p:cNvSpPr txBox="1"/>
          <p:nvPr/>
        </p:nvSpPr>
        <p:spPr>
          <a:xfrm>
            <a:off x="6781800" y="5443165"/>
            <a:ext cx="1967205" cy="400110"/>
          </a:xfrm>
          <a:prstGeom prst="rect">
            <a:avLst/>
          </a:prstGeom>
          <a:noFill/>
        </p:spPr>
        <p:txBody>
          <a:bodyPr wrap="none" rtlCol="0">
            <a:spAutoFit/>
          </a:bodyPr>
          <a:lstStyle/>
          <a:p>
            <a:pPr algn="r"/>
            <a:r>
              <a:rPr lang="en-US" sz="1000" dirty="0" smtClean="0"/>
              <a:t>AHRQ Pub. No. 16(18)-0004-15-EF</a:t>
            </a:r>
          </a:p>
          <a:p>
            <a:pPr algn="r"/>
            <a:r>
              <a:rPr lang="en-US" sz="1000" dirty="0" smtClean="0"/>
              <a:t>December 2017</a:t>
            </a:r>
          </a:p>
        </p:txBody>
      </p:sp>
    </p:spTree>
    <p:extLst>
      <p:ext uri="{BB962C8B-B14F-4D97-AF65-F5344CB8AC3E}">
        <p14:creationId xmlns:p14="http://schemas.microsoft.com/office/powerpoint/2010/main" val="262788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Happened?</a:t>
            </a:r>
            <a:endParaRPr lang="en-US" baseline="30000" dirty="0"/>
          </a:p>
        </p:txBody>
      </p:sp>
      <p:sp>
        <p:nvSpPr>
          <p:cNvPr id="8" name="Rectangle 3"/>
          <p:cNvSpPr>
            <a:spLocks noGrp="1" noChangeArrowheads="1"/>
          </p:cNvSpPr>
          <p:nvPr>
            <p:ph idx="1"/>
          </p:nvPr>
        </p:nvSpPr>
        <p:spPr>
          <a:xfrm>
            <a:off x="457200" y="1248064"/>
            <a:ext cx="8458200" cy="4734296"/>
          </a:xfrm>
        </p:spPr>
        <p:txBody>
          <a:bodyPr>
            <a:noAutofit/>
          </a:bodyPr>
          <a:lstStyle/>
          <a:p>
            <a:pPr marL="0" indent="0">
              <a:spcBef>
                <a:spcPts val="0"/>
              </a:spcBef>
              <a:spcAft>
                <a:spcPts val="600"/>
              </a:spcAft>
              <a:buNone/>
            </a:pPr>
            <a:r>
              <a:rPr lang="en-US" i="1" dirty="0">
                <a:solidFill>
                  <a:schemeClr val="accent5"/>
                </a:solidFill>
                <a:ea typeface="ＭＳ Ｐゴシック" charset="0"/>
              </a:rPr>
              <a:t>Walk the </a:t>
            </a:r>
            <a:r>
              <a:rPr lang="en-US" i="1" dirty="0" smtClean="0">
                <a:solidFill>
                  <a:schemeClr val="accent5"/>
                </a:solidFill>
                <a:ea typeface="ＭＳ Ｐゴシック" charset="0"/>
              </a:rPr>
              <a:t>process</a:t>
            </a:r>
          </a:p>
          <a:p>
            <a:pPr>
              <a:spcBef>
                <a:spcPts val="0"/>
              </a:spcBef>
              <a:spcAft>
                <a:spcPts val="600"/>
              </a:spcAft>
            </a:pPr>
            <a:r>
              <a:rPr lang="en-US" sz="2800" dirty="0" smtClean="0">
                <a:ea typeface="ＭＳ Ｐゴシック" charset="0"/>
              </a:rPr>
              <a:t>Reconstruct </a:t>
            </a:r>
            <a:r>
              <a:rPr lang="en-US" sz="2800" dirty="0">
                <a:ea typeface="ＭＳ Ｐゴシック" charset="0"/>
              </a:rPr>
              <a:t>the timeline and reenact what happened</a:t>
            </a:r>
          </a:p>
          <a:p>
            <a:pPr>
              <a:spcBef>
                <a:spcPts val="0"/>
              </a:spcBef>
              <a:spcAft>
                <a:spcPts val="600"/>
              </a:spcAft>
            </a:pPr>
            <a:r>
              <a:rPr lang="en-US" sz="2800" dirty="0" smtClean="0">
                <a:ea typeface="ＭＳ Ｐゴシック" charset="0"/>
              </a:rPr>
              <a:t>Dig down to the </a:t>
            </a:r>
            <a:r>
              <a:rPr lang="en-US" sz="2800" dirty="0">
                <a:ea typeface="ＭＳ Ｐゴシック" charset="0"/>
              </a:rPr>
              <a:t>reasoning </a:t>
            </a:r>
            <a:r>
              <a:rPr lang="en-US" sz="2800" dirty="0" smtClean="0">
                <a:ea typeface="ＭＳ Ｐゴシック" charset="0"/>
              </a:rPr>
              <a:t>and emotions behind actions</a:t>
            </a:r>
            <a:r>
              <a:rPr lang="en-US" sz="2800" dirty="0">
                <a:ea typeface="ＭＳ Ｐゴシック" charset="0"/>
              </a:rPr>
              <a:t> </a:t>
            </a:r>
            <a:r>
              <a:rPr lang="en-US" sz="2800" dirty="0" smtClean="0">
                <a:ea typeface="ＭＳ Ｐゴシック" charset="0"/>
              </a:rPr>
              <a:t>and decisions</a:t>
            </a:r>
            <a:endParaRPr lang="en-US" sz="2800" dirty="0">
              <a:ea typeface="ＭＳ Ｐゴシック" charset="0"/>
            </a:endParaRPr>
          </a:p>
          <a:p>
            <a:pPr>
              <a:spcBef>
                <a:spcPts val="0"/>
              </a:spcBef>
              <a:spcAft>
                <a:spcPts val="600"/>
              </a:spcAft>
            </a:pPr>
            <a:r>
              <a:rPr lang="en-US" sz="2800" dirty="0"/>
              <a:t>Consider using visualization tools </a:t>
            </a:r>
            <a:r>
              <a:rPr lang="en-US" sz="2800" dirty="0" smtClean="0"/>
              <a:t>to </a:t>
            </a:r>
            <a:r>
              <a:rPr lang="en-US" sz="2800" dirty="0"/>
              <a:t>break down complex defects and discover where steps </a:t>
            </a:r>
            <a:r>
              <a:rPr lang="en-US" sz="2800" dirty="0" smtClean="0"/>
              <a:t>went wrong</a:t>
            </a:r>
          </a:p>
          <a:p>
            <a:pPr lvl="1">
              <a:spcBef>
                <a:spcPts val="0"/>
              </a:spcBef>
              <a:spcAft>
                <a:spcPts val="600"/>
              </a:spcAft>
              <a:buClr>
                <a:schemeClr val="accent5"/>
              </a:buClr>
            </a:pPr>
            <a:r>
              <a:rPr lang="en-US" sz="2400" dirty="0"/>
              <a:t>P</a:t>
            </a:r>
            <a:r>
              <a:rPr lang="en-US" sz="2400" dirty="0" smtClean="0"/>
              <a:t>rocess mapping</a:t>
            </a:r>
            <a:endParaRPr lang="en-US" sz="2400" dirty="0"/>
          </a:p>
          <a:p>
            <a:pPr lvl="1">
              <a:spcBef>
                <a:spcPts val="0"/>
              </a:spcBef>
              <a:spcAft>
                <a:spcPts val="600"/>
              </a:spcAft>
              <a:buClr>
                <a:schemeClr val="accent5"/>
              </a:buClr>
            </a:pPr>
            <a:r>
              <a:rPr lang="en-US" sz="2400" dirty="0"/>
              <a:t>D</a:t>
            </a:r>
            <a:r>
              <a:rPr lang="en-US" sz="2400" dirty="0" smtClean="0"/>
              <a:t>iagrams</a:t>
            </a:r>
          </a:p>
          <a:p>
            <a:pPr lvl="1">
              <a:spcBef>
                <a:spcPts val="0"/>
              </a:spcBef>
              <a:spcAft>
                <a:spcPts val="600"/>
              </a:spcAft>
              <a:buClr>
                <a:schemeClr val="accent5"/>
              </a:buClr>
            </a:pPr>
            <a:r>
              <a:rPr lang="en-US" sz="2400" dirty="0" smtClean="0"/>
              <a:t>Sketches</a:t>
            </a:r>
          </a:p>
          <a:p>
            <a:pPr lvl="1">
              <a:spcBef>
                <a:spcPts val="0"/>
              </a:spcBef>
              <a:spcAft>
                <a:spcPts val="600"/>
              </a:spcAft>
              <a:buClr>
                <a:schemeClr val="accent5"/>
              </a:buClr>
            </a:pPr>
            <a:r>
              <a:rPr lang="en-US" sz="2400" dirty="0"/>
              <a:t>R</a:t>
            </a:r>
            <a:r>
              <a:rPr lang="en-US" sz="2400" dirty="0" smtClean="0"/>
              <a:t>ole playing</a:t>
            </a:r>
            <a:endParaRPr lang="en-US" sz="2400" dirty="0">
              <a:ea typeface="ＭＳ Ｐゴシック" charset="0"/>
            </a:endParaRPr>
          </a:p>
        </p:txBody>
      </p:sp>
      <p:sp>
        <p:nvSpPr>
          <p:cNvPr id="7" name="Rectangle 2"/>
          <p:cNvSpPr txBox="1">
            <a:spLocks noChangeArrowheads="1"/>
          </p:cNvSpPr>
          <p:nvPr/>
        </p:nvSpPr>
        <p:spPr>
          <a:xfrm>
            <a:off x="533400" y="914400"/>
            <a:ext cx="8610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2800" i="1" dirty="0">
              <a:solidFill>
                <a:srgbClr val="4BACC6"/>
              </a:solidFill>
              <a:ea typeface="ＭＳ Ｐゴシック" charset="0"/>
            </a:endParaRPr>
          </a:p>
        </p:txBody>
      </p:sp>
      <p:sp>
        <p:nvSpPr>
          <p:cNvPr id="6" name="Rectangle 5"/>
          <p:cNvSpPr/>
          <p:nvPr/>
        </p:nvSpPr>
        <p:spPr bwMode="auto">
          <a:xfrm>
            <a:off x="4114800" y="4876800"/>
            <a:ext cx="4572000" cy="9906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400"/>
              </a:spcBef>
              <a:spcAft>
                <a:spcPts val="400"/>
              </a:spcAft>
              <a:buClrTx/>
              <a:buSzTx/>
              <a:buFontTx/>
              <a:buNone/>
              <a:tabLst/>
            </a:pPr>
            <a:r>
              <a:rPr lang="en-US" b="1" dirty="0" smtClean="0">
                <a:solidFill>
                  <a:srgbClr val="000000"/>
                </a:solidFill>
              </a:rPr>
              <a:t>Tip: </a:t>
            </a:r>
            <a:r>
              <a:rPr lang="en-US" dirty="0" smtClean="0">
                <a:solidFill>
                  <a:srgbClr val="000000"/>
                </a:solidFill>
              </a:rPr>
              <a:t>Take time to listen. Seek to understand rather than to judge. Ask clarifying questions and followup questions.</a:t>
            </a:r>
          </a:p>
        </p:txBody>
      </p:sp>
    </p:spTree>
    <p:extLst>
      <p:ext uri="{BB962C8B-B14F-4D97-AF65-F5344CB8AC3E}">
        <p14:creationId xmlns:p14="http://schemas.microsoft.com/office/powerpoint/2010/main" val="230229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A figure describing the aspects to describe what happened. In the center is a red circle with the words, “What happened?” The following questions are in boxes with arrows pointing to the red circle: &#10;• Who was involved? &#10;• What actions occurred? What were care team members thinking and feeling? &#10;• What were patients thinking and feeling? &#10;• What was happening at the same time? &#10;• What happened that had a good outcome? &#10;• What tools or technologies were being used and how?" title="What Happened?"/>
          <p:cNvGraphicFramePr/>
          <p:nvPr>
            <p:extLst>
              <p:ext uri="{D42A27DB-BD31-4B8C-83A1-F6EECF244321}">
                <p14:modId xmlns:p14="http://schemas.microsoft.com/office/powerpoint/2010/main" val="3393186660"/>
              </p:ext>
            </p:extLst>
          </p:nvPr>
        </p:nvGraphicFramePr>
        <p:xfrm>
          <a:off x="228600" y="1295400"/>
          <a:ext cx="8745182"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smtClean="0"/>
              <a:t>What Happened?</a:t>
            </a:r>
            <a:endParaRPr lang="en-US" dirty="0"/>
          </a:p>
        </p:txBody>
      </p:sp>
    </p:spTree>
    <p:extLst>
      <p:ext uri="{BB962C8B-B14F-4D97-AF65-F5344CB8AC3E}">
        <p14:creationId xmlns:p14="http://schemas.microsoft.com/office/powerpoint/2010/main" val="95179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ＭＳ Ｐゴシック" charset="0"/>
              </a:rPr>
              <a:t>Why Did It Happen</a:t>
            </a:r>
            <a:r>
              <a:rPr lang="en-US" dirty="0" smtClean="0">
                <a:ea typeface="ＭＳ Ｐゴシック" charset="0"/>
              </a:rPr>
              <a:t>?</a:t>
            </a:r>
            <a:endParaRPr lang="en-US" i="1" dirty="0">
              <a:solidFill>
                <a:schemeClr val="accent5"/>
              </a:solidFill>
            </a:endParaRPr>
          </a:p>
        </p:txBody>
      </p:sp>
      <p:sp>
        <p:nvSpPr>
          <p:cNvPr id="5" name="Content Placeholder 4"/>
          <p:cNvSpPr>
            <a:spLocks noGrp="1"/>
          </p:cNvSpPr>
          <p:nvPr>
            <p:ph idx="1"/>
          </p:nvPr>
        </p:nvSpPr>
        <p:spPr>
          <a:xfrm>
            <a:off x="457200" y="1295400"/>
            <a:ext cx="8229600" cy="4734296"/>
          </a:xfrm>
        </p:spPr>
        <p:txBody>
          <a:bodyPr>
            <a:normAutofit/>
          </a:bodyPr>
          <a:lstStyle/>
          <a:p>
            <a:pPr marL="0" indent="0">
              <a:spcBef>
                <a:spcPts val="0"/>
              </a:spcBef>
              <a:spcAft>
                <a:spcPts val="1200"/>
              </a:spcAft>
              <a:buNone/>
            </a:pPr>
            <a:r>
              <a:rPr lang="en-US" i="1" dirty="0">
                <a:solidFill>
                  <a:schemeClr val="accent5"/>
                </a:solidFill>
              </a:rPr>
              <a:t>Critical to include adaptive teamwork </a:t>
            </a:r>
            <a:r>
              <a:rPr lang="en-US" i="1" dirty="0" smtClean="0">
                <a:solidFill>
                  <a:schemeClr val="accent5"/>
                </a:solidFill>
              </a:rPr>
              <a:t>concerns</a:t>
            </a:r>
          </a:p>
          <a:p>
            <a:pPr>
              <a:spcBef>
                <a:spcPts val="0"/>
              </a:spcBef>
              <a:spcAft>
                <a:spcPts val="1200"/>
              </a:spcAft>
            </a:pPr>
            <a:r>
              <a:rPr lang="en-US" sz="2800" dirty="0" smtClean="0"/>
              <a:t>Develop </a:t>
            </a:r>
            <a:r>
              <a:rPr lang="en-US" sz="2800" dirty="0"/>
              <a:t>a “system perspective” to see the </a:t>
            </a:r>
            <a:r>
              <a:rPr lang="en-US" sz="2800" dirty="0" smtClean="0"/>
              <a:t>hidden factors </a:t>
            </a:r>
            <a:r>
              <a:rPr lang="en-US" sz="2800" dirty="0"/>
              <a:t>that led to the </a:t>
            </a:r>
            <a:r>
              <a:rPr lang="en-US" sz="2800" dirty="0" smtClean="0"/>
              <a:t>event</a:t>
            </a:r>
          </a:p>
          <a:p>
            <a:pPr>
              <a:spcBef>
                <a:spcPts val="0"/>
              </a:spcBef>
              <a:spcAft>
                <a:spcPts val="1200"/>
              </a:spcAft>
            </a:pPr>
            <a:r>
              <a:rPr lang="en-US" sz="2800" dirty="0" smtClean="0"/>
              <a:t>List all contributing factors and identify whether they harmed or protected the patient</a:t>
            </a:r>
          </a:p>
          <a:p>
            <a:pPr>
              <a:spcBef>
                <a:spcPts val="0"/>
              </a:spcBef>
              <a:spcAft>
                <a:spcPts val="1200"/>
              </a:spcAft>
            </a:pPr>
            <a:r>
              <a:rPr lang="en-US" sz="2800" dirty="0" smtClean="0"/>
              <a:t>Build </a:t>
            </a:r>
            <a:r>
              <a:rPr lang="en-US" sz="2800" dirty="0" smtClean="0">
                <a:ea typeface="+mj-ea"/>
              </a:rPr>
              <a:t>second-order problem solving </a:t>
            </a:r>
            <a:r>
              <a:rPr lang="en-US" sz="2800" dirty="0" smtClean="0">
                <a:solidFill>
                  <a:srgbClr val="000000"/>
                </a:solidFill>
                <a:ea typeface="+mj-ea"/>
              </a:rPr>
              <a:t>skills</a:t>
            </a:r>
            <a:r>
              <a:rPr lang="en-US" sz="2800" dirty="0" smtClean="0">
                <a:solidFill>
                  <a:srgbClr val="0098AA"/>
                </a:solidFill>
                <a:ea typeface="+mj-ea"/>
              </a:rPr>
              <a:t> </a:t>
            </a:r>
            <a:r>
              <a:rPr lang="en-US" sz="2800" dirty="0" smtClean="0">
                <a:ea typeface="+mj-ea"/>
              </a:rPr>
              <a:t>necessary to</a:t>
            </a:r>
            <a:r>
              <a:rPr lang="en-US" sz="2800" dirty="0" smtClean="0"/>
              <a:t> learn from defects</a:t>
            </a:r>
            <a:endParaRPr lang="en-US" sz="2800" dirty="0"/>
          </a:p>
        </p:txBody>
      </p:sp>
      <p:sp>
        <p:nvSpPr>
          <p:cNvPr id="30723" name="Rectangle 5"/>
          <p:cNvSpPr>
            <a:spLocks noChangeArrowheads="1"/>
          </p:cNvSpPr>
          <p:nvPr/>
        </p:nvSpPr>
        <p:spPr bwMode="auto">
          <a:xfrm>
            <a:off x="914400" y="2181225"/>
            <a:ext cx="7543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2000" dirty="0">
              <a:latin typeface="Century Gothic" charset="0"/>
            </a:endParaRPr>
          </a:p>
        </p:txBody>
      </p:sp>
      <p:sp>
        <p:nvSpPr>
          <p:cNvPr id="7"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sp>
        <p:nvSpPr>
          <p:cNvPr id="11" name="Rectangle 10" descr="A box that has a tip displayed. &#10;Process mapping will uncover workflow issues, but it wont get at values, attitues, and beliefs impacting a defect. Thinking about the &quot;people side&quot; of a defect is critical to understanding how to create lasting change." title="Tip"/>
          <p:cNvSpPr/>
          <p:nvPr/>
        </p:nvSpPr>
        <p:spPr bwMode="auto">
          <a:xfrm>
            <a:off x="914400" y="5174740"/>
            <a:ext cx="7315200" cy="99746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ts val="400"/>
              </a:spcBef>
              <a:spcAft>
                <a:spcPts val="400"/>
              </a:spcAft>
              <a:buClrTx/>
              <a:buSzTx/>
              <a:buFontTx/>
              <a:buNone/>
              <a:tabLst/>
            </a:pPr>
            <a:r>
              <a:rPr lang="en-US" b="1" dirty="0" smtClean="0">
                <a:solidFill>
                  <a:srgbClr val="000000"/>
                </a:solidFill>
              </a:rPr>
              <a:t>Tip: </a:t>
            </a:r>
            <a:r>
              <a:rPr lang="en-US" dirty="0" smtClean="0">
                <a:solidFill>
                  <a:srgbClr val="000000"/>
                </a:solidFill>
              </a:rPr>
              <a:t>Process mapping will uncover workflow issues, but it won’t get at values, attitudes, and beliefs impacting a defect. Thinking about the “people side” of a defect is critical to understanding how to create lasting change.</a:t>
            </a:r>
          </a:p>
        </p:txBody>
      </p:sp>
    </p:spTree>
    <p:extLst>
      <p:ext uri="{BB962C8B-B14F-4D97-AF65-F5344CB8AC3E}">
        <p14:creationId xmlns:p14="http://schemas.microsoft.com/office/powerpoint/2010/main" val="16836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678"/>
            <a:ext cx="9144000" cy="807522"/>
          </a:xfrm>
        </p:spPr>
        <p:txBody>
          <a:bodyPr>
            <a:noAutofit/>
          </a:bodyPr>
          <a:lstStyle/>
          <a:p>
            <a:pPr>
              <a:lnSpc>
                <a:spcPct val="90000"/>
              </a:lnSpc>
            </a:pPr>
            <a:r>
              <a:rPr lang="en-US" dirty="0">
                <a:ea typeface="ＭＳ Ｐゴシック" charset="0"/>
              </a:rPr>
              <a:t>How Will You Reduce Risk </a:t>
            </a:r>
            <a:r>
              <a:rPr lang="en-US" dirty="0" smtClean="0">
                <a:ea typeface="ＭＳ Ｐゴシック" charset="0"/>
              </a:rPr>
              <a:t>of Recurrence?</a:t>
            </a:r>
            <a:endParaRPr lang="en-US" dirty="0"/>
          </a:p>
        </p:txBody>
      </p:sp>
      <p:sp>
        <p:nvSpPr>
          <p:cNvPr id="36866" name="Rectangle 3"/>
          <p:cNvSpPr>
            <a:spLocks noGrp="1" noChangeArrowheads="1"/>
          </p:cNvSpPr>
          <p:nvPr>
            <p:ph idx="1"/>
          </p:nvPr>
        </p:nvSpPr>
        <p:spPr/>
        <p:txBody>
          <a:bodyPr>
            <a:noAutofit/>
          </a:bodyPr>
          <a:lstStyle/>
          <a:p>
            <a:pPr eaLnBrk="1" hangingPunct="1">
              <a:spcBef>
                <a:spcPts val="0"/>
              </a:spcBef>
              <a:spcAft>
                <a:spcPts val="1200"/>
              </a:spcAft>
            </a:pPr>
            <a:r>
              <a:rPr lang="en-US" dirty="0">
                <a:ea typeface="ＭＳ Ｐゴシック" charset="0"/>
              </a:rPr>
              <a:t>Prioritize </a:t>
            </a:r>
            <a:r>
              <a:rPr lang="en-US" dirty="0" smtClean="0">
                <a:ea typeface="ＭＳ Ｐゴシック" charset="0"/>
              </a:rPr>
              <a:t>most </a:t>
            </a:r>
            <a:r>
              <a:rPr lang="en-US" dirty="0">
                <a:ea typeface="ＭＳ Ｐゴシック" charset="0"/>
              </a:rPr>
              <a:t>important contributing factors and </a:t>
            </a:r>
            <a:r>
              <a:rPr lang="en-US" dirty="0" smtClean="0">
                <a:ea typeface="ＭＳ Ｐゴシック" charset="0"/>
              </a:rPr>
              <a:t>most </a:t>
            </a:r>
            <a:r>
              <a:rPr lang="en-US" dirty="0">
                <a:ea typeface="ＭＳ Ｐゴシック" charset="0"/>
              </a:rPr>
              <a:t>beneficial interventions</a:t>
            </a:r>
          </a:p>
          <a:p>
            <a:pPr eaLnBrk="1" hangingPunct="1">
              <a:spcBef>
                <a:spcPts val="0"/>
              </a:spcBef>
              <a:spcAft>
                <a:spcPts val="1200"/>
              </a:spcAft>
            </a:pPr>
            <a:r>
              <a:rPr lang="en-US" dirty="0" smtClean="0">
                <a:ea typeface="ＭＳ Ｐゴシック" charset="0"/>
              </a:rPr>
              <a:t>Implement principles of safe design</a:t>
            </a:r>
            <a:endParaRPr lang="en-US" sz="2400" dirty="0" smtClean="0">
              <a:ea typeface="ＭＳ Ｐゴシック" charset="0"/>
            </a:endParaRPr>
          </a:p>
          <a:p>
            <a:pPr eaLnBrk="1" hangingPunct="1">
              <a:spcBef>
                <a:spcPts val="0"/>
              </a:spcBef>
              <a:spcAft>
                <a:spcPts val="1200"/>
              </a:spcAft>
            </a:pPr>
            <a:r>
              <a:rPr lang="en-US" dirty="0" smtClean="0">
                <a:ea typeface="ＭＳ Ｐゴシック" charset="0"/>
              </a:rPr>
              <a:t>Apply safe </a:t>
            </a:r>
            <a:r>
              <a:rPr lang="en-US" dirty="0">
                <a:ea typeface="ＭＳ Ｐゴシック" charset="0"/>
              </a:rPr>
              <a:t>design </a:t>
            </a:r>
            <a:r>
              <a:rPr lang="en-US" dirty="0" smtClean="0">
                <a:ea typeface="ＭＳ Ｐゴシック" charset="0"/>
              </a:rPr>
              <a:t>principles to both technical tasks and adaptive team work</a:t>
            </a:r>
            <a:endParaRPr lang="en-US" dirty="0">
              <a:ea typeface="ＭＳ Ｐゴシック" charset="0"/>
            </a:endParaRPr>
          </a:p>
        </p:txBody>
      </p:sp>
      <p:sp>
        <p:nvSpPr>
          <p:cNvPr id="5" name="Rectangle 2"/>
          <p:cNvSpPr txBox="1">
            <a:spLocks noChangeArrowheads="1"/>
          </p:cNvSpPr>
          <p:nvPr/>
        </p:nvSpPr>
        <p:spPr>
          <a:xfrm>
            <a:off x="457200" y="266700"/>
            <a:ext cx="85852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000" dirty="0">
              <a:solidFill>
                <a:srgbClr val="FFFFFF"/>
              </a:solidFill>
              <a:ea typeface="ＭＳ Ｐゴシック" charset="0"/>
            </a:endParaRPr>
          </a:p>
        </p:txBody>
      </p:sp>
    </p:spTree>
    <p:extLst>
      <p:ext uri="{BB962C8B-B14F-4D97-AF65-F5344CB8AC3E}">
        <p14:creationId xmlns:p14="http://schemas.microsoft.com/office/powerpoint/2010/main" val="23581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29491" y="1219200"/>
            <a:ext cx="8229600" cy="4734296"/>
          </a:xfrm>
        </p:spPr>
        <p:txBody>
          <a:bodyPr>
            <a:noAutofit/>
          </a:bodyPr>
          <a:lstStyle/>
          <a:p>
            <a:pPr marL="0" indent="0">
              <a:spcBef>
                <a:spcPts val="0"/>
              </a:spcBef>
              <a:spcAft>
                <a:spcPts val="1200"/>
              </a:spcAft>
              <a:buNone/>
            </a:pPr>
            <a:r>
              <a:rPr lang="en-US" i="1" dirty="0">
                <a:solidFill>
                  <a:schemeClr val="accent5"/>
                </a:solidFill>
              </a:rPr>
              <a:t>Take advantage of your diverse </a:t>
            </a:r>
            <a:r>
              <a:rPr lang="en-US" i="1" dirty="0" smtClean="0">
                <a:solidFill>
                  <a:schemeClr val="accent5"/>
                </a:solidFill>
              </a:rPr>
              <a:t>team</a:t>
            </a:r>
            <a:endParaRPr lang="en-US" dirty="0" smtClean="0"/>
          </a:p>
          <a:p>
            <a:pPr marL="285750" lvl="0" indent="-285750">
              <a:spcBef>
                <a:spcPts val="0"/>
              </a:spcBef>
              <a:spcAft>
                <a:spcPts val="1200"/>
              </a:spcAft>
            </a:pPr>
            <a:r>
              <a:rPr lang="en-US" sz="2800" dirty="0" smtClean="0"/>
              <a:t>Leverage senior executive’s big-picture </a:t>
            </a:r>
            <a:r>
              <a:rPr lang="en-US" sz="2800" dirty="0"/>
              <a:t>view of the </a:t>
            </a:r>
            <a:r>
              <a:rPr lang="en-US" sz="2800" dirty="0" smtClean="0"/>
              <a:t>organization and knowledge </a:t>
            </a:r>
            <a:r>
              <a:rPr lang="en-US" sz="2800" dirty="0"/>
              <a:t>of and access to </a:t>
            </a:r>
            <a:r>
              <a:rPr lang="en-US" sz="2800" dirty="0" smtClean="0"/>
              <a:t>resources</a:t>
            </a:r>
          </a:p>
          <a:p>
            <a:pPr marL="285750" lvl="0" indent="-285750">
              <a:spcBef>
                <a:spcPts val="0"/>
              </a:spcBef>
              <a:spcAft>
                <a:spcPts val="1200"/>
              </a:spcAft>
            </a:pPr>
            <a:r>
              <a:rPr lang="en-US" sz="2800" dirty="0" smtClean="0"/>
              <a:t>Defer to expertise of surgeon, nurses, and technicians</a:t>
            </a:r>
          </a:p>
          <a:p>
            <a:pPr marL="285750" lvl="0" indent="-285750">
              <a:spcBef>
                <a:spcPts val="0"/>
              </a:spcBef>
              <a:spcAft>
                <a:spcPts val="1200"/>
              </a:spcAft>
            </a:pPr>
            <a:r>
              <a:rPr lang="en-US" sz="2800" dirty="0" smtClean="0"/>
              <a:t>Use team </a:t>
            </a:r>
            <a:r>
              <a:rPr lang="en-US" sz="2800" dirty="0"/>
              <a:t>members’ connections throughout organization</a:t>
            </a:r>
          </a:p>
          <a:p>
            <a:pPr marL="285750" lvl="0" indent="-285750">
              <a:spcBef>
                <a:spcPts val="0"/>
              </a:spcBef>
              <a:spcAft>
                <a:spcPts val="1200"/>
              </a:spcAft>
            </a:pPr>
            <a:r>
              <a:rPr lang="en-US" sz="2800" dirty="0" smtClean="0"/>
              <a:t>Tap into the wisdom of frontline </a:t>
            </a:r>
            <a:r>
              <a:rPr lang="en-US" sz="2800" dirty="0"/>
              <a:t>staff with particular insight into the </a:t>
            </a:r>
            <a:r>
              <a:rPr lang="en-US" sz="2800" dirty="0" smtClean="0"/>
              <a:t>defect</a:t>
            </a:r>
            <a:endParaRPr lang="en-US" sz="2800" dirty="0">
              <a:ea typeface="ＭＳ Ｐゴシック" charset="0"/>
            </a:endParaRPr>
          </a:p>
        </p:txBody>
      </p:sp>
      <p:sp>
        <p:nvSpPr>
          <p:cNvPr id="5" name="Rectangle 2"/>
          <p:cNvSpPr txBox="1">
            <a:spLocks noChangeArrowheads="1"/>
          </p:cNvSpPr>
          <p:nvPr/>
        </p:nvSpPr>
        <p:spPr>
          <a:xfrm>
            <a:off x="457200" y="266700"/>
            <a:ext cx="85852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000" dirty="0">
              <a:solidFill>
                <a:srgbClr val="FFFFFF"/>
              </a:solidFill>
              <a:ea typeface="ＭＳ Ｐゴシック" charset="0"/>
            </a:endParaRPr>
          </a:p>
        </p:txBody>
      </p:sp>
      <p:sp>
        <p:nvSpPr>
          <p:cNvPr id="9" name="Title 2"/>
          <p:cNvSpPr>
            <a:spLocks noGrp="1"/>
          </p:cNvSpPr>
          <p:nvPr>
            <p:ph type="title"/>
          </p:nvPr>
        </p:nvSpPr>
        <p:spPr/>
        <p:txBody>
          <a:bodyPr>
            <a:noAutofit/>
          </a:bodyPr>
          <a:lstStyle/>
          <a:p>
            <a:pPr>
              <a:lnSpc>
                <a:spcPct val="90000"/>
              </a:lnSpc>
            </a:pPr>
            <a:r>
              <a:rPr lang="en-US" dirty="0">
                <a:ea typeface="ＭＳ Ｐゴシック" charset="0"/>
              </a:rPr>
              <a:t>How Will You Reduce Risk </a:t>
            </a:r>
            <a:r>
              <a:rPr lang="en-US" dirty="0" smtClean="0">
                <a:ea typeface="ＭＳ Ｐゴシック" charset="0"/>
              </a:rPr>
              <a:t>of Recurrence?</a:t>
            </a:r>
            <a:endParaRPr lang="en-US" dirty="0"/>
          </a:p>
        </p:txBody>
      </p:sp>
    </p:spTree>
    <p:extLst>
      <p:ext uri="{BB962C8B-B14F-4D97-AF65-F5344CB8AC3E}">
        <p14:creationId xmlns:p14="http://schemas.microsoft.com/office/powerpoint/2010/main" val="376761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Prioritizing Interventions</a:t>
            </a:r>
            <a:endParaRPr lang="en-US" dirty="0"/>
          </a:p>
        </p:txBody>
      </p:sp>
      <p:sp>
        <p:nvSpPr>
          <p:cNvPr id="2" name="Content Placeholder 1"/>
          <p:cNvSpPr>
            <a:spLocks noGrp="1"/>
          </p:cNvSpPr>
          <p:nvPr>
            <p:ph idx="1"/>
          </p:nvPr>
        </p:nvSpPr>
        <p:spPr/>
        <p:txBody>
          <a:bodyPr/>
          <a:lstStyle/>
          <a:p>
            <a:pPr marL="0" indent="0">
              <a:buNone/>
            </a:pPr>
            <a:r>
              <a:rPr lang="en-US" i="1" dirty="0">
                <a:solidFill>
                  <a:srgbClr val="4BACC6"/>
                </a:solidFill>
              </a:rPr>
              <a:t>Think low barrier/high impact </a:t>
            </a:r>
            <a:r>
              <a:rPr lang="en-US" i="1" dirty="0" smtClean="0">
                <a:solidFill>
                  <a:srgbClr val="4BACC6"/>
                </a:solidFill>
              </a:rPr>
              <a:t>matrix</a:t>
            </a:r>
            <a:endParaRPr lang="en-US" i="1" dirty="0">
              <a:solidFill>
                <a:srgbClr val="4BACC6"/>
              </a:solidFill>
            </a:endParaRPr>
          </a:p>
        </p:txBody>
      </p:sp>
      <p:sp>
        <p:nvSpPr>
          <p:cNvPr id="15" name="Title 1"/>
          <p:cNvSpPr txBox="1">
            <a:spLocks/>
          </p:cNvSpPr>
          <p:nvPr/>
        </p:nvSpPr>
        <p:spPr>
          <a:xfrm>
            <a:off x="457200" y="838200"/>
            <a:ext cx="8229600" cy="685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kern="1200">
                <a:solidFill>
                  <a:srgbClr val="FFFFFF"/>
                </a:solidFill>
                <a:latin typeface="+mj-lt"/>
                <a:ea typeface="+mj-ea"/>
                <a:cs typeface="+mj-cs"/>
              </a:defRPr>
            </a:lvl1pPr>
          </a:lstStyle>
          <a:p>
            <a:pPr algn="l"/>
            <a:endParaRPr lang="en-US" sz="3200" i="1" dirty="0">
              <a:solidFill>
                <a:srgbClr val="4BACC6"/>
              </a:solidFill>
            </a:endParaRPr>
          </a:p>
        </p:txBody>
      </p:sp>
      <p:grpSp>
        <p:nvGrpSpPr>
          <p:cNvPr id="5" name="Group 4" descr="A matrix to prioritize interventions &#10;X-axis is for barriers (low on left, growing to high barriers on the right)&#10;Y-axis is for impact (Low impact growing to high impact)&#10;An &quot;X&quot; marks the first quadrant, labeled High Impact and Low Barrier" title="Barrier/Impact Matrix"/>
          <p:cNvGrpSpPr/>
          <p:nvPr/>
        </p:nvGrpSpPr>
        <p:grpSpPr>
          <a:xfrm>
            <a:off x="838200" y="2286000"/>
            <a:ext cx="5948700" cy="4191000"/>
            <a:chOff x="1610047" y="2606040"/>
            <a:chExt cx="5247953" cy="3697307"/>
          </a:xfrm>
        </p:grpSpPr>
        <p:cxnSp>
          <p:nvCxnSpPr>
            <p:cNvPr id="6" name="Straight Connector 5"/>
            <p:cNvCxnSpPr/>
            <p:nvPr/>
          </p:nvCxnSpPr>
          <p:spPr>
            <a:xfrm>
              <a:off x="2951915" y="2666539"/>
              <a:ext cx="0" cy="2676939"/>
            </a:xfrm>
            <a:prstGeom prst="line">
              <a:avLst/>
            </a:prstGeom>
            <a:ln w="28575"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51915" y="5343478"/>
              <a:ext cx="3874483"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12076" y="2682240"/>
              <a:ext cx="1221383" cy="954107"/>
            </a:xfrm>
            <a:prstGeom prst="rect">
              <a:avLst/>
            </a:prstGeom>
            <a:noFill/>
          </p:spPr>
          <p:txBody>
            <a:bodyPr wrap="none" rtlCol="0">
              <a:spAutoFit/>
            </a:bodyPr>
            <a:lstStyle/>
            <a:p>
              <a:pPr algn="r"/>
              <a:r>
                <a:rPr lang="en-US" sz="2800" b="1" dirty="0" smtClean="0"/>
                <a:t>High</a:t>
              </a:r>
            </a:p>
            <a:p>
              <a:pPr algn="r"/>
              <a:r>
                <a:rPr lang="en-US" sz="2800" b="1" dirty="0" smtClean="0"/>
                <a:t>Impact</a:t>
              </a:r>
              <a:endParaRPr lang="en-US" sz="2800" b="1" dirty="0"/>
            </a:p>
          </p:txBody>
        </p:sp>
        <p:sp>
          <p:nvSpPr>
            <p:cNvPr id="9" name="TextBox 8"/>
            <p:cNvSpPr txBox="1"/>
            <p:nvPr/>
          </p:nvSpPr>
          <p:spPr>
            <a:xfrm>
              <a:off x="1610047" y="4282440"/>
              <a:ext cx="1223412" cy="954107"/>
            </a:xfrm>
            <a:prstGeom prst="rect">
              <a:avLst/>
            </a:prstGeom>
            <a:noFill/>
          </p:spPr>
          <p:txBody>
            <a:bodyPr wrap="none" rtlCol="0">
              <a:spAutoFit/>
            </a:bodyPr>
            <a:lstStyle/>
            <a:p>
              <a:pPr algn="r"/>
              <a:r>
                <a:rPr lang="en-US" sz="2800" b="1" dirty="0" smtClean="0"/>
                <a:t>Low</a:t>
              </a:r>
            </a:p>
            <a:p>
              <a:pPr algn="r"/>
              <a:r>
                <a:rPr lang="en-US" sz="2800" b="1" dirty="0" smtClean="0"/>
                <a:t>Impact</a:t>
              </a:r>
              <a:endParaRPr lang="en-US" sz="2800" b="1" dirty="0"/>
            </a:p>
          </p:txBody>
        </p:sp>
        <p:sp>
          <p:nvSpPr>
            <p:cNvPr id="10" name="TextBox 9"/>
            <p:cNvSpPr txBox="1"/>
            <p:nvPr/>
          </p:nvSpPr>
          <p:spPr>
            <a:xfrm>
              <a:off x="2887070" y="5349240"/>
              <a:ext cx="1989729" cy="954107"/>
            </a:xfrm>
            <a:prstGeom prst="rect">
              <a:avLst/>
            </a:prstGeom>
            <a:noFill/>
          </p:spPr>
          <p:txBody>
            <a:bodyPr wrap="square" rtlCol="0">
              <a:spAutoFit/>
            </a:bodyPr>
            <a:lstStyle/>
            <a:p>
              <a:pPr algn="ctr"/>
              <a:r>
                <a:rPr lang="en-US" sz="2800" b="1" dirty="0" smtClean="0"/>
                <a:t>Low</a:t>
              </a:r>
            </a:p>
            <a:p>
              <a:pPr algn="ctr"/>
              <a:r>
                <a:rPr lang="en-US" sz="2800" b="1" dirty="0" smtClean="0"/>
                <a:t>Barrier</a:t>
              </a:r>
              <a:endParaRPr lang="en-US" sz="2800" b="1" dirty="0"/>
            </a:p>
          </p:txBody>
        </p:sp>
        <p:sp>
          <p:nvSpPr>
            <p:cNvPr id="11" name="TextBox 10"/>
            <p:cNvSpPr txBox="1"/>
            <p:nvPr/>
          </p:nvSpPr>
          <p:spPr>
            <a:xfrm>
              <a:off x="4876800" y="5349240"/>
              <a:ext cx="1981200" cy="954107"/>
            </a:xfrm>
            <a:prstGeom prst="rect">
              <a:avLst/>
            </a:prstGeom>
            <a:noFill/>
          </p:spPr>
          <p:txBody>
            <a:bodyPr wrap="square" rtlCol="0">
              <a:spAutoFit/>
            </a:bodyPr>
            <a:lstStyle/>
            <a:p>
              <a:pPr algn="ctr"/>
              <a:r>
                <a:rPr lang="en-US" sz="2800" b="1" dirty="0" smtClean="0"/>
                <a:t>High</a:t>
              </a:r>
            </a:p>
            <a:p>
              <a:pPr algn="ctr"/>
              <a:r>
                <a:rPr lang="en-US" sz="2800" b="1" dirty="0" smtClean="0"/>
                <a:t>Barrier</a:t>
              </a:r>
              <a:endParaRPr lang="en-US" sz="2800" b="1" dirty="0"/>
            </a:p>
          </p:txBody>
        </p:sp>
        <p:sp>
          <p:nvSpPr>
            <p:cNvPr id="12" name="Multiply 11"/>
            <p:cNvSpPr/>
            <p:nvPr/>
          </p:nvSpPr>
          <p:spPr>
            <a:xfrm>
              <a:off x="3200400" y="2606040"/>
              <a:ext cx="887896" cy="827389"/>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876800" y="2682240"/>
              <a:ext cx="0" cy="2676939"/>
            </a:xfrm>
            <a:prstGeom prst="line">
              <a:avLst/>
            </a:prstGeom>
            <a:ln w="28575" cmpd="sng">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1800" y="3977640"/>
              <a:ext cx="3874483" cy="0"/>
            </a:xfrm>
            <a:prstGeom prst="line">
              <a:avLst/>
            </a:prstGeom>
            <a:ln w="28575" cmpd="sng">
              <a:solidFill>
                <a:srgbClr val="7F7F7F"/>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010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90000"/>
              </a:lnSpc>
            </a:pPr>
            <a:r>
              <a:rPr lang="en-US" dirty="0">
                <a:ea typeface="ＭＳ Ｐゴシック" charset="0"/>
              </a:rPr>
              <a:t>How Will You Reduce </a:t>
            </a:r>
            <a:r>
              <a:rPr lang="en-US" dirty="0" smtClean="0">
                <a:ea typeface="ＭＳ Ｐゴシック" charset="0"/>
              </a:rPr>
              <a:t>Risk of Recurrence?</a:t>
            </a:r>
            <a:endParaRPr lang="en-US" dirty="0"/>
          </a:p>
        </p:txBody>
      </p:sp>
      <p:sp>
        <p:nvSpPr>
          <p:cNvPr id="2" name="Content Placeholder 1"/>
          <p:cNvSpPr>
            <a:spLocks noGrp="1"/>
          </p:cNvSpPr>
          <p:nvPr>
            <p:ph idx="1"/>
          </p:nvPr>
        </p:nvSpPr>
        <p:spPr/>
        <p:txBody>
          <a:bodyPr/>
          <a:lstStyle/>
          <a:p>
            <a:pPr marL="0" indent="0">
              <a:buNone/>
            </a:pPr>
            <a:r>
              <a:rPr lang="en-US" i="1" dirty="0">
                <a:solidFill>
                  <a:schemeClr val="accent5"/>
                </a:solidFill>
              </a:rPr>
              <a:t>Pick a contributing factor to address </a:t>
            </a:r>
            <a:r>
              <a:rPr lang="en-US" i="1" dirty="0" smtClean="0">
                <a:solidFill>
                  <a:schemeClr val="accent5"/>
                </a:solidFill>
              </a:rPr>
              <a:t>first</a:t>
            </a:r>
            <a:endParaRPr lang="en-US" i="1" dirty="0">
              <a:solidFill>
                <a:schemeClr val="accent5"/>
              </a:solidFill>
            </a:endParaRPr>
          </a:p>
        </p:txBody>
      </p:sp>
      <p:grpSp>
        <p:nvGrpSpPr>
          <p:cNvPr id="5" name="Group 4" descr="A matrix to prioritize contributing factors X-axis is for the frequency of the factor (occurs rarely on left growing to occurs often on the right)&#10;Y-axis is for the contribution the factor makes to the defect (minor contributor on the bottom growing to major contributor on the top)&#10;An &quot;X&quot; marks the second quadrant labeled Major Contributor and Occurs Often." title="Contribution to Defect/Frequency Matrix"/>
          <p:cNvGrpSpPr/>
          <p:nvPr/>
        </p:nvGrpSpPr>
        <p:grpSpPr>
          <a:xfrm>
            <a:off x="457200" y="2362200"/>
            <a:ext cx="8419397" cy="3951419"/>
            <a:chOff x="822740" y="2501520"/>
            <a:chExt cx="8230546" cy="3862787"/>
          </a:xfrm>
        </p:grpSpPr>
        <p:cxnSp>
          <p:nvCxnSpPr>
            <p:cNvPr id="6" name="Straight Connector 5"/>
            <p:cNvCxnSpPr/>
            <p:nvPr/>
          </p:nvCxnSpPr>
          <p:spPr>
            <a:xfrm>
              <a:off x="2875715" y="2727499"/>
              <a:ext cx="0" cy="2676939"/>
            </a:xfrm>
            <a:prstGeom prst="line">
              <a:avLst/>
            </a:prstGeom>
            <a:ln w="28575"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5715" y="5404438"/>
              <a:ext cx="3874483"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740" y="2743200"/>
              <a:ext cx="1934519" cy="954107"/>
            </a:xfrm>
            <a:prstGeom prst="rect">
              <a:avLst/>
            </a:prstGeom>
            <a:noFill/>
          </p:spPr>
          <p:txBody>
            <a:bodyPr wrap="none" rtlCol="0">
              <a:spAutoFit/>
            </a:bodyPr>
            <a:lstStyle/>
            <a:p>
              <a:pPr algn="r"/>
              <a:r>
                <a:rPr lang="en-US" sz="2800" b="1" dirty="0" smtClean="0"/>
                <a:t>Major</a:t>
              </a:r>
            </a:p>
            <a:p>
              <a:pPr algn="r"/>
              <a:r>
                <a:rPr lang="en-US" sz="2800" b="1" dirty="0" smtClean="0"/>
                <a:t>Contributor</a:t>
              </a:r>
              <a:endParaRPr lang="en-US" sz="2800" b="1" dirty="0"/>
            </a:p>
          </p:txBody>
        </p:sp>
        <p:sp>
          <p:nvSpPr>
            <p:cNvPr id="9" name="TextBox 8"/>
            <p:cNvSpPr txBox="1"/>
            <p:nvPr/>
          </p:nvSpPr>
          <p:spPr>
            <a:xfrm>
              <a:off x="825971" y="4343400"/>
              <a:ext cx="1931288" cy="954107"/>
            </a:xfrm>
            <a:prstGeom prst="rect">
              <a:avLst/>
            </a:prstGeom>
            <a:noFill/>
          </p:spPr>
          <p:txBody>
            <a:bodyPr wrap="none" rtlCol="0">
              <a:spAutoFit/>
            </a:bodyPr>
            <a:lstStyle/>
            <a:p>
              <a:pPr algn="r"/>
              <a:r>
                <a:rPr lang="en-US" sz="2800" b="1" dirty="0" smtClean="0"/>
                <a:t>Minor</a:t>
              </a:r>
            </a:p>
            <a:p>
              <a:pPr algn="r"/>
              <a:r>
                <a:rPr lang="en-US" sz="2800" b="1" dirty="0" smtClean="0"/>
                <a:t>Contributor</a:t>
              </a:r>
              <a:endParaRPr lang="en-US" sz="2800" b="1" dirty="0"/>
            </a:p>
          </p:txBody>
        </p:sp>
        <p:sp>
          <p:nvSpPr>
            <p:cNvPr id="10" name="TextBox 9"/>
            <p:cNvSpPr txBox="1"/>
            <p:nvPr/>
          </p:nvSpPr>
          <p:spPr>
            <a:xfrm>
              <a:off x="2810870" y="5410200"/>
              <a:ext cx="1989729" cy="954107"/>
            </a:xfrm>
            <a:prstGeom prst="rect">
              <a:avLst/>
            </a:prstGeom>
            <a:noFill/>
          </p:spPr>
          <p:txBody>
            <a:bodyPr wrap="square" rtlCol="0">
              <a:spAutoFit/>
            </a:bodyPr>
            <a:lstStyle/>
            <a:p>
              <a:pPr algn="ctr"/>
              <a:r>
                <a:rPr lang="en-US" sz="2800" b="1" dirty="0" smtClean="0"/>
                <a:t>Occurs</a:t>
              </a:r>
            </a:p>
            <a:p>
              <a:pPr algn="ctr"/>
              <a:r>
                <a:rPr lang="en-US" sz="2800" b="1" dirty="0" smtClean="0"/>
                <a:t>Rarely</a:t>
              </a:r>
              <a:endParaRPr lang="en-US" sz="2800" b="1" dirty="0"/>
            </a:p>
          </p:txBody>
        </p:sp>
        <p:sp>
          <p:nvSpPr>
            <p:cNvPr id="11" name="TextBox 10"/>
            <p:cNvSpPr txBox="1"/>
            <p:nvPr/>
          </p:nvSpPr>
          <p:spPr>
            <a:xfrm>
              <a:off x="4800600" y="5410200"/>
              <a:ext cx="1981200" cy="954107"/>
            </a:xfrm>
            <a:prstGeom prst="rect">
              <a:avLst/>
            </a:prstGeom>
            <a:noFill/>
          </p:spPr>
          <p:txBody>
            <a:bodyPr wrap="square" rtlCol="0">
              <a:spAutoFit/>
            </a:bodyPr>
            <a:lstStyle/>
            <a:p>
              <a:pPr algn="ctr"/>
              <a:r>
                <a:rPr lang="en-US" sz="2800" b="1" dirty="0" smtClean="0"/>
                <a:t>Occurs</a:t>
              </a:r>
            </a:p>
            <a:p>
              <a:pPr algn="ctr"/>
              <a:r>
                <a:rPr lang="en-US" sz="2800" b="1" dirty="0" smtClean="0"/>
                <a:t>Often</a:t>
              </a:r>
              <a:endParaRPr lang="en-US" sz="2800" b="1" dirty="0"/>
            </a:p>
          </p:txBody>
        </p:sp>
        <p:sp>
          <p:nvSpPr>
            <p:cNvPr id="12" name="Multiply 11"/>
            <p:cNvSpPr/>
            <p:nvPr/>
          </p:nvSpPr>
          <p:spPr>
            <a:xfrm>
              <a:off x="5791200" y="2667000"/>
              <a:ext cx="887896" cy="827389"/>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800600" y="2743200"/>
              <a:ext cx="0" cy="2676939"/>
            </a:xfrm>
            <a:prstGeom prst="line">
              <a:avLst/>
            </a:prstGeom>
            <a:ln w="28575" cmpd="sng">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5600" y="4038600"/>
              <a:ext cx="3874483" cy="0"/>
            </a:xfrm>
            <a:prstGeom prst="line">
              <a:avLst/>
            </a:prstGeom>
            <a:ln w="28575" cmpd="sng">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286" y="3276600"/>
              <a:ext cx="1524000" cy="927337"/>
            </a:xfrm>
            <a:prstGeom prst="rect">
              <a:avLst/>
            </a:prstGeom>
            <a:noFill/>
          </p:spPr>
          <p:txBody>
            <a:bodyPr wrap="square" rtlCol="0">
              <a:spAutoFit/>
            </a:bodyPr>
            <a:lstStyle/>
            <a:p>
              <a:r>
                <a:rPr lang="en-US" sz="2000" i="1" dirty="0" smtClean="0"/>
                <a:t>Good Intervention</a:t>
              </a:r>
            </a:p>
            <a:p>
              <a:r>
                <a:rPr lang="en-US" sz="2000" i="1" dirty="0" smtClean="0"/>
                <a:t>Target</a:t>
              </a:r>
            </a:p>
          </p:txBody>
        </p:sp>
        <p:pic>
          <p:nvPicPr>
            <p:cNvPr id="14" name="Picture 13"/>
            <p:cNvPicPr>
              <a:picLocks noChangeAspect="1"/>
            </p:cNvPicPr>
            <p:nvPr/>
          </p:nvPicPr>
          <p:blipFill>
            <a:blip r:embed="rId3"/>
            <a:stretch>
              <a:fillRect/>
            </a:stretch>
          </p:blipFill>
          <p:spPr>
            <a:xfrm rot="17277075" flipV="1">
              <a:off x="6439813" y="2651681"/>
              <a:ext cx="1401497" cy="1101176"/>
            </a:xfrm>
            <a:prstGeom prst="rect">
              <a:avLst/>
            </a:prstGeom>
          </p:spPr>
        </p:pic>
      </p:grpSp>
      <p:sp>
        <p:nvSpPr>
          <p:cNvPr id="16" name="Title 2"/>
          <p:cNvSpPr txBox="1">
            <a:spLocks/>
          </p:cNvSpPr>
          <p:nvPr/>
        </p:nvSpPr>
        <p:spPr>
          <a:xfrm>
            <a:off x="457200" y="838200"/>
            <a:ext cx="8229600" cy="685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kern="1200">
                <a:solidFill>
                  <a:srgbClr val="FFFFFF"/>
                </a:solidFill>
                <a:latin typeface="+mj-lt"/>
                <a:ea typeface="+mj-ea"/>
                <a:cs typeface="+mj-cs"/>
              </a:defRPr>
            </a:lvl1pPr>
          </a:lstStyle>
          <a:p>
            <a:pPr algn="l"/>
            <a:endParaRPr lang="en-US" sz="3200" i="1" dirty="0">
              <a:solidFill>
                <a:schemeClr val="accent5"/>
              </a:solidFill>
            </a:endParaRPr>
          </a:p>
        </p:txBody>
      </p:sp>
    </p:spTree>
    <p:extLst>
      <p:ext uri="{BB962C8B-B14F-4D97-AF65-F5344CB8AC3E}">
        <p14:creationId xmlns:p14="http://schemas.microsoft.com/office/powerpoint/2010/main" val="316648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 series of interlocking arrows to connect three concepts&#10;Standardize care&#10;Create independent checks&#10;Learn from defects" title="Principles of Safe Design"/>
          <p:cNvGraphicFramePr/>
          <p:nvPr>
            <p:extLst>
              <p:ext uri="{D42A27DB-BD31-4B8C-83A1-F6EECF244321}">
                <p14:modId xmlns:p14="http://schemas.microsoft.com/office/powerpoint/2010/main" val="2366867383"/>
              </p:ext>
            </p:extLst>
          </p:nvPr>
        </p:nvGraphicFramePr>
        <p:xfrm>
          <a:off x="2819400" y="1066800"/>
          <a:ext cx="7775916"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ea typeface="ＭＳ Ｐゴシック" charset="0"/>
              </a:rPr>
              <a:t>Principles of Safe </a:t>
            </a:r>
            <a:r>
              <a:rPr lang="en-US" dirty="0" smtClean="0">
                <a:ea typeface="ＭＳ Ｐゴシック" charset="0"/>
              </a:rPr>
              <a:t>Design</a:t>
            </a:r>
            <a:endParaRPr lang="en-US" dirty="0"/>
          </a:p>
        </p:txBody>
      </p:sp>
      <p:sp>
        <p:nvSpPr>
          <p:cNvPr id="4" name="Content Placeholder 3"/>
          <p:cNvSpPr>
            <a:spLocks noGrp="1"/>
          </p:cNvSpPr>
          <p:nvPr>
            <p:ph sz="half" idx="1"/>
          </p:nvPr>
        </p:nvSpPr>
        <p:spPr>
          <a:prstGeom prst="rect">
            <a:avLst/>
          </a:prstGeom>
        </p:spPr>
        <p:txBody>
          <a:bodyPr>
            <a:noAutofit/>
          </a:bodyPr>
          <a:lstStyle/>
          <a:p>
            <a:pPr>
              <a:spcBef>
                <a:spcPts val="0"/>
              </a:spcBef>
              <a:spcAft>
                <a:spcPts val="1200"/>
              </a:spcAft>
            </a:pPr>
            <a:r>
              <a:rPr lang="en-US" sz="2800" dirty="0" smtClean="0"/>
              <a:t>Patient safety is a property of systems</a:t>
            </a:r>
          </a:p>
          <a:p>
            <a:pPr>
              <a:spcBef>
                <a:spcPts val="0"/>
              </a:spcBef>
              <a:spcAft>
                <a:spcPts val="1200"/>
              </a:spcAft>
            </a:pPr>
            <a:r>
              <a:rPr lang="en-US" sz="2800" dirty="0" smtClean="0"/>
              <a:t>Apply </a:t>
            </a:r>
            <a:r>
              <a:rPr lang="en-US" sz="2800" dirty="0"/>
              <a:t>principles to both technical </a:t>
            </a:r>
            <a:r>
              <a:rPr lang="en-US" sz="2800" dirty="0" smtClean="0"/>
              <a:t>tasks and adaptive teamwork</a:t>
            </a:r>
            <a:endParaRPr lang="en-US" sz="2800" dirty="0"/>
          </a:p>
          <a:p>
            <a:pPr>
              <a:spcBef>
                <a:spcPts val="0"/>
              </a:spcBef>
              <a:spcAft>
                <a:spcPts val="1200"/>
              </a:spcAft>
            </a:pPr>
            <a:r>
              <a:rPr lang="en-US" sz="2800" dirty="0"/>
              <a:t>Teams make wise decisions when input is diverse, </a:t>
            </a:r>
            <a:r>
              <a:rPr lang="en-US" sz="2800" dirty="0" smtClean="0"/>
              <a:t>independent, </a:t>
            </a:r>
            <a:r>
              <a:rPr lang="en-US" sz="2800" dirty="0"/>
              <a:t>and </a:t>
            </a:r>
            <a:r>
              <a:rPr lang="en-US" sz="2800" dirty="0" smtClean="0"/>
              <a:t>encouraged</a:t>
            </a:r>
            <a:endParaRPr lang="en-US" sz="2800" dirty="0"/>
          </a:p>
        </p:txBody>
      </p:sp>
      <p:sp>
        <p:nvSpPr>
          <p:cNvPr id="6"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spTree>
    <p:extLst>
      <p:ext uri="{BB962C8B-B14F-4D97-AF65-F5344CB8AC3E}">
        <p14:creationId xmlns:p14="http://schemas.microsoft.com/office/powerpoint/2010/main" val="388374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rot="10800000">
            <a:off x="6629400" y="2228336"/>
            <a:ext cx="1781022" cy="3993048"/>
          </a:xfrm>
          <a:prstGeom prst="trapezoi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9"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grpSp>
        <p:nvGrpSpPr>
          <p:cNvPr id="8" name="Group 7" descr="A list to display how to build resiliency into an intervention&#10;The list is gradual from the lowest strength to the highest strength.&#10;Vague warnings-Be more careful!&#10;Education and information&#10;Rules and policies&#10;Checklists and independent check systems&#10;Standardization and protocols&#10;Automation and computerization&#10;Forcing functions and constraints"/>
          <p:cNvGrpSpPr/>
          <p:nvPr/>
        </p:nvGrpSpPr>
        <p:grpSpPr>
          <a:xfrm>
            <a:off x="-838200" y="2030384"/>
            <a:ext cx="9537700" cy="4522816"/>
            <a:chOff x="-469900" y="2121824"/>
            <a:chExt cx="9537700" cy="4522816"/>
          </a:xfrm>
        </p:grpSpPr>
        <p:sp>
          <p:nvSpPr>
            <p:cNvPr id="24" name="TextBox 23"/>
            <p:cNvSpPr txBox="1"/>
            <p:nvPr/>
          </p:nvSpPr>
          <p:spPr>
            <a:xfrm>
              <a:off x="6745998" y="2377440"/>
              <a:ext cx="2321802" cy="3785652"/>
            </a:xfrm>
            <a:prstGeom prst="rect">
              <a:avLst/>
            </a:prstGeom>
            <a:noFill/>
          </p:spPr>
          <p:txBody>
            <a:bodyPr wrap="square" rtlCol="0">
              <a:spAutoFit/>
            </a:bodyPr>
            <a:lstStyle/>
            <a:p>
              <a:pPr algn="ctr"/>
              <a:r>
                <a:rPr lang="en-US" sz="2000" i="1" dirty="0">
                  <a:solidFill>
                    <a:schemeClr val="accent5">
                      <a:lumMod val="75000"/>
                    </a:schemeClr>
                  </a:solidFill>
                  <a:latin typeface="Gill Sans SemiBold"/>
                  <a:ea typeface="+mj-ea"/>
                  <a:cs typeface="Gill Sans SemiBold"/>
                </a:rPr>
                <a:t>Strongest</a:t>
              </a:r>
            </a:p>
            <a:p>
              <a:pPr algn="ctr"/>
              <a:endParaRPr lang="en-US" sz="2000" i="1" dirty="0" smtClean="0">
                <a:solidFill>
                  <a:schemeClr val="accent5">
                    <a:lumMod val="75000"/>
                  </a:schemeClr>
                </a:solidFill>
                <a:latin typeface="Gill Sans SemiBold"/>
                <a:cs typeface="Gill Sans SemiBold"/>
              </a:endParaRPr>
            </a:p>
            <a:p>
              <a:pPr algn="ctr"/>
              <a:endParaRPr lang="en-US" sz="2000" i="1" dirty="0" smtClean="0">
                <a:solidFill>
                  <a:schemeClr val="accent5">
                    <a:lumMod val="75000"/>
                  </a:schemeClr>
                </a:solidFill>
                <a:latin typeface="Gill Sans SemiBold"/>
                <a:cs typeface="Gill Sans SemiBold"/>
              </a:endParaRPr>
            </a:p>
            <a:p>
              <a:pPr algn="ctr"/>
              <a:endParaRPr lang="en-US" sz="2000" i="1" dirty="0">
                <a:solidFill>
                  <a:schemeClr val="accent5">
                    <a:lumMod val="75000"/>
                  </a:schemeClr>
                </a:solidFill>
                <a:latin typeface="Gill Sans SemiBold"/>
                <a:cs typeface="Gill Sans SemiBold"/>
              </a:endParaRPr>
            </a:p>
            <a:p>
              <a:pPr algn="ctr"/>
              <a:endParaRPr lang="en-US" sz="2000" i="1" dirty="0">
                <a:solidFill>
                  <a:schemeClr val="accent5">
                    <a:lumMod val="75000"/>
                  </a:schemeClr>
                </a:solidFill>
                <a:latin typeface="Gill Sans SemiBold"/>
                <a:cs typeface="Gill Sans SemiBold"/>
              </a:endParaRPr>
            </a:p>
            <a:p>
              <a:pPr algn="ctr"/>
              <a:r>
                <a:rPr lang="en-US" sz="2000" i="1" dirty="0" smtClean="0">
                  <a:solidFill>
                    <a:schemeClr val="accent5">
                      <a:lumMod val="75000"/>
                    </a:schemeClr>
                  </a:solidFill>
                  <a:latin typeface="Gill Sans SemiBold"/>
                  <a:cs typeface="Gill Sans SemiBold"/>
                </a:rPr>
                <a:t>STRENGTH OF</a:t>
              </a:r>
            </a:p>
            <a:p>
              <a:pPr algn="ctr"/>
              <a:r>
                <a:rPr lang="en-US" sz="2000" i="1" dirty="0" smtClean="0">
                  <a:solidFill>
                    <a:schemeClr val="accent5">
                      <a:lumMod val="75000"/>
                    </a:schemeClr>
                  </a:solidFill>
                  <a:latin typeface="Gill Sans SemiBold"/>
                  <a:cs typeface="Gill Sans SemiBold"/>
                </a:rPr>
                <a:t>INTERVENTION</a:t>
              </a:r>
            </a:p>
            <a:p>
              <a:pPr algn="ctr"/>
              <a:endParaRPr lang="en-US" sz="2000" i="1" dirty="0" smtClean="0">
                <a:solidFill>
                  <a:schemeClr val="accent5">
                    <a:lumMod val="75000"/>
                  </a:schemeClr>
                </a:solidFill>
                <a:latin typeface="Gill Sans SemiBold"/>
                <a:cs typeface="Gill Sans SemiBold"/>
              </a:endParaRPr>
            </a:p>
            <a:p>
              <a:pPr algn="ctr"/>
              <a:endParaRPr lang="en-US" sz="2000" i="1" dirty="0">
                <a:solidFill>
                  <a:schemeClr val="accent5">
                    <a:lumMod val="75000"/>
                  </a:schemeClr>
                </a:solidFill>
                <a:latin typeface="Gill Sans SemiBold"/>
                <a:cs typeface="Gill Sans SemiBold"/>
              </a:endParaRPr>
            </a:p>
            <a:p>
              <a:pPr algn="ctr"/>
              <a:endParaRPr lang="en-US" sz="2000" i="1" dirty="0" smtClean="0">
                <a:solidFill>
                  <a:schemeClr val="accent5">
                    <a:lumMod val="75000"/>
                  </a:schemeClr>
                </a:solidFill>
                <a:latin typeface="Gill Sans SemiBold"/>
                <a:cs typeface="Gill Sans SemiBold"/>
              </a:endParaRPr>
            </a:p>
            <a:p>
              <a:pPr algn="ctr"/>
              <a:endParaRPr lang="en-US" sz="2000" i="1" dirty="0" smtClean="0">
                <a:solidFill>
                  <a:schemeClr val="accent5">
                    <a:lumMod val="75000"/>
                  </a:schemeClr>
                </a:solidFill>
                <a:latin typeface="Gill Sans SemiBold"/>
                <a:cs typeface="Gill Sans SemiBold"/>
              </a:endParaRPr>
            </a:p>
            <a:p>
              <a:pPr algn="ctr"/>
              <a:r>
                <a:rPr lang="en-US" i="1" dirty="0">
                  <a:solidFill>
                    <a:schemeClr val="accent5">
                      <a:lumMod val="75000"/>
                    </a:schemeClr>
                  </a:solidFill>
                  <a:latin typeface="Gill Sans SemiBold"/>
                  <a:ea typeface="+mj-ea"/>
                  <a:cs typeface="Gill Sans SemiBold"/>
                </a:rPr>
                <a:t>Weakest</a:t>
              </a:r>
            </a:p>
          </p:txBody>
        </p:sp>
        <p:graphicFrame>
          <p:nvGraphicFramePr>
            <p:cNvPr id="4" name="Diagram 3"/>
            <p:cNvGraphicFramePr/>
            <p:nvPr>
              <p:extLst>
                <p:ext uri="{D42A27DB-BD31-4B8C-83A1-F6EECF244321}">
                  <p14:modId xmlns:p14="http://schemas.microsoft.com/office/powerpoint/2010/main" val="1183271972"/>
                </p:ext>
              </p:extLst>
            </p:nvPr>
          </p:nvGraphicFramePr>
          <p:xfrm>
            <a:off x="-469900" y="2121824"/>
            <a:ext cx="8256686" cy="452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7" name="Title 6"/>
          <p:cNvSpPr>
            <a:spLocks noGrp="1"/>
          </p:cNvSpPr>
          <p:nvPr>
            <p:ph type="title"/>
          </p:nvPr>
        </p:nvSpPr>
        <p:spPr/>
        <p:txBody>
          <a:bodyPr>
            <a:normAutofit/>
          </a:bodyPr>
          <a:lstStyle/>
          <a:p>
            <a:r>
              <a:rPr lang="en-US" dirty="0" smtClean="0">
                <a:ea typeface="ＭＳ Ｐゴシック" charset="0"/>
              </a:rPr>
              <a:t>Rank Order of Error Reduction Strategies</a:t>
            </a:r>
            <a:r>
              <a:rPr lang="en-US" baseline="30000" dirty="0">
                <a:ea typeface="ＭＳ Ｐゴシック" charset="0"/>
              </a:rPr>
              <a:t>5</a:t>
            </a:r>
            <a:endParaRPr lang="en-US" baseline="30000" dirty="0"/>
          </a:p>
        </p:txBody>
      </p:sp>
      <p:sp>
        <p:nvSpPr>
          <p:cNvPr id="2" name="Content Placeholder 1"/>
          <p:cNvSpPr>
            <a:spLocks noGrp="1"/>
          </p:cNvSpPr>
          <p:nvPr>
            <p:ph idx="1"/>
          </p:nvPr>
        </p:nvSpPr>
        <p:spPr>
          <a:xfrm>
            <a:off x="457200" y="1219200"/>
            <a:ext cx="8229600" cy="4734296"/>
          </a:xfrm>
        </p:spPr>
        <p:txBody>
          <a:bodyPr/>
          <a:lstStyle/>
          <a:p>
            <a:pPr marL="0" indent="0">
              <a:buNone/>
            </a:pPr>
            <a:r>
              <a:rPr lang="en-US" i="1" dirty="0">
                <a:solidFill>
                  <a:srgbClr val="4BACC6"/>
                </a:solidFill>
              </a:rPr>
              <a:t>Not all interventions are created </a:t>
            </a:r>
            <a:r>
              <a:rPr lang="en-US" i="1" dirty="0" smtClean="0">
                <a:solidFill>
                  <a:srgbClr val="4BACC6"/>
                </a:solidFill>
              </a:rPr>
              <a:t>equal</a:t>
            </a:r>
            <a:endParaRPr lang="en-US" baseline="30000" dirty="0">
              <a:solidFill>
                <a:srgbClr val="4BACC6"/>
              </a:solidFill>
            </a:endParaRPr>
          </a:p>
        </p:txBody>
      </p:sp>
      <p:sp>
        <p:nvSpPr>
          <p:cNvPr id="23" name="Right Brace 22"/>
          <p:cNvSpPr/>
          <p:nvPr/>
        </p:nvSpPr>
        <p:spPr bwMode="auto">
          <a:xfrm>
            <a:off x="6101905" y="2133600"/>
            <a:ext cx="383180" cy="4114800"/>
          </a:xfrm>
          <a:prstGeom prst="rightBrace">
            <a:avLst>
              <a:gd name="adj1" fmla="val 58333"/>
              <a:gd name="adj2" fmla="val 50000"/>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347518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90000"/>
              </a:lnSpc>
            </a:pPr>
            <a:r>
              <a:rPr lang="en-US" dirty="0">
                <a:ea typeface="ＭＳ Ｐゴシック" charset="0"/>
              </a:rPr>
              <a:t>How Will You </a:t>
            </a:r>
            <a:r>
              <a:rPr lang="en-US" dirty="0" smtClean="0">
                <a:ea typeface="ＭＳ Ｐゴシック" charset="0"/>
              </a:rPr>
              <a:t>Know Risks </a:t>
            </a:r>
            <a:r>
              <a:rPr lang="en-US" dirty="0">
                <a:ea typeface="ＭＳ Ｐゴシック" charset="0"/>
              </a:rPr>
              <a:t>Were Reduced</a:t>
            </a:r>
            <a:r>
              <a:rPr lang="en-US" dirty="0" smtClean="0">
                <a:ea typeface="ＭＳ Ｐゴシック" charset="0"/>
              </a:rPr>
              <a:t>?</a:t>
            </a:r>
            <a:endParaRPr lang="en-US" dirty="0"/>
          </a:p>
        </p:txBody>
      </p:sp>
      <p:sp>
        <p:nvSpPr>
          <p:cNvPr id="45058" name="Rectangle 3"/>
          <p:cNvSpPr>
            <a:spLocks noGrp="1" noChangeArrowheads="1"/>
          </p:cNvSpPr>
          <p:nvPr>
            <p:ph idx="1"/>
          </p:nvPr>
        </p:nvSpPr>
        <p:spPr>
          <a:xfrm>
            <a:off x="452582" y="1295400"/>
            <a:ext cx="8229600" cy="4734296"/>
          </a:xfrm>
        </p:spPr>
        <p:txBody>
          <a:bodyPr>
            <a:normAutofit/>
          </a:bodyPr>
          <a:lstStyle/>
          <a:p>
            <a:pPr eaLnBrk="1" hangingPunct="1"/>
            <a:r>
              <a:rPr lang="en-US" dirty="0" smtClean="0">
                <a:ea typeface="ＭＳ Ｐゴシック" charset="0"/>
              </a:rPr>
              <a:t>Do </a:t>
            </a:r>
            <a:r>
              <a:rPr lang="en-US" dirty="0">
                <a:ea typeface="ＭＳ Ｐゴシック" charset="0"/>
              </a:rPr>
              <a:t>staff </a:t>
            </a:r>
            <a:r>
              <a:rPr lang="en-US" dirty="0" smtClean="0">
                <a:ea typeface="ＭＳ Ｐゴシック" charset="0"/>
              </a:rPr>
              <a:t>members know </a:t>
            </a:r>
            <a:r>
              <a:rPr lang="en-US" dirty="0">
                <a:ea typeface="ＭＳ Ｐゴシック" charset="0"/>
              </a:rPr>
              <a:t>about the interventions?</a:t>
            </a:r>
          </a:p>
          <a:p>
            <a:pPr eaLnBrk="1" hangingPunct="1"/>
            <a:r>
              <a:rPr lang="en-US" dirty="0" smtClean="0">
                <a:ea typeface="ＭＳ Ｐゴシック" charset="0"/>
              </a:rPr>
              <a:t>Are </a:t>
            </a:r>
            <a:r>
              <a:rPr lang="en-US" dirty="0">
                <a:ea typeface="ＭＳ Ｐゴシック" charset="0"/>
              </a:rPr>
              <a:t>staff using the interventions as intended?</a:t>
            </a:r>
          </a:p>
          <a:p>
            <a:pPr eaLnBrk="1" hangingPunct="1"/>
            <a:r>
              <a:rPr lang="en-US" dirty="0" smtClean="0">
                <a:ea typeface="ＭＳ Ｐゴシック" charset="0"/>
              </a:rPr>
              <a:t>Do </a:t>
            </a:r>
            <a:r>
              <a:rPr lang="en-US" dirty="0">
                <a:ea typeface="ＭＳ Ｐゴシック" charset="0"/>
              </a:rPr>
              <a:t>staff </a:t>
            </a:r>
            <a:r>
              <a:rPr lang="en-US" dirty="0" smtClean="0">
                <a:ea typeface="ＭＳ Ｐゴシック" charset="0"/>
              </a:rPr>
              <a:t>members believe </a:t>
            </a:r>
            <a:r>
              <a:rPr lang="en-US" dirty="0">
                <a:ea typeface="ＭＳ Ｐゴシック" charset="0"/>
              </a:rPr>
              <a:t>risks were reduced?</a:t>
            </a:r>
          </a:p>
          <a:p>
            <a:pPr eaLnBrk="1" hangingPunct="1"/>
            <a:r>
              <a:rPr lang="en-US" dirty="0" smtClean="0">
                <a:ea typeface="ＭＳ Ｐゴシック" charset="0"/>
              </a:rPr>
              <a:t>Use data-driven metrics whenever possible</a:t>
            </a:r>
          </a:p>
          <a:p>
            <a:pPr lvl="1" eaLnBrk="1" hangingPunct="1"/>
            <a:endParaRPr lang="en-US" dirty="0">
              <a:ea typeface="ＭＳ Ｐゴシック" charset="0"/>
            </a:endParaRPr>
          </a:p>
        </p:txBody>
      </p:sp>
      <p:sp>
        <p:nvSpPr>
          <p:cNvPr id="5"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sp>
        <p:nvSpPr>
          <p:cNvPr id="6" name="Rectangle 5" descr="Identify ways to measure success. Data is king, however subjective evaluations can provide valuable information. Ask your frontline staff about intervention compliance and effectiveness." title="Tip"/>
          <p:cNvSpPr/>
          <p:nvPr/>
        </p:nvSpPr>
        <p:spPr bwMode="auto">
          <a:xfrm>
            <a:off x="1371600" y="4648200"/>
            <a:ext cx="6324600" cy="119232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ts val="400"/>
              </a:spcBef>
              <a:spcAft>
                <a:spcPts val="400"/>
              </a:spcAft>
            </a:pPr>
            <a:r>
              <a:rPr lang="en-US" b="1" dirty="0" smtClean="0">
                <a:solidFill>
                  <a:schemeClr val="tx1"/>
                </a:solidFill>
              </a:rPr>
              <a:t>Tip: </a:t>
            </a:r>
            <a:r>
              <a:rPr lang="en-US" dirty="0">
                <a:solidFill>
                  <a:schemeClr val="tx1"/>
                </a:solidFill>
              </a:rPr>
              <a:t>Identify ways to measure </a:t>
            </a:r>
            <a:r>
              <a:rPr lang="en-US" dirty="0" smtClean="0">
                <a:solidFill>
                  <a:schemeClr val="tx1"/>
                </a:solidFill>
              </a:rPr>
              <a:t>success. Data is king, but subjective evaluations can provide valuable information. Ask your frontline staff about intervention compliance and effectiveness.</a:t>
            </a:r>
          </a:p>
        </p:txBody>
      </p:sp>
    </p:spTree>
    <p:extLst>
      <p:ext uri="{BB962C8B-B14F-4D97-AF65-F5344CB8AC3E}">
        <p14:creationId xmlns:p14="http://schemas.microsoft.com/office/powerpoint/2010/main" val="172814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Learning </a:t>
            </a:r>
            <a:r>
              <a:rPr lang="en-US" dirty="0" smtClean="0">
                <a:ea typeface="ＭＳ Ｐゴシック" charset="0"/>
              </a:rPr>
              <a:t>Objectives</a:t>
            </a:r>
            <a:endParaRPr lang="en-US" dirty="0"/>
          </a:p>
        </p:txBody>
      </p:sp>
      <p:sp>
        <p:nvSpPr>
          <p:cNvPr id="16386" name="Rectangle 3"/>
          <p:cNvSpPr>
            <a:spLocks noGrp="1" noChangeArrowheads="1"/>
          </p:cNvSpPr>
          <p:nvPr>
            <p:ph idx="1"/>
          </p:nvPr>
        </p:nvSpPr>
        <p:spPr/>
        <p:txBody>
          <a:bodyPr>
            <a:noAutofit/>
          </a:bodyPr>
          <a:lstStyle/>
          <a:p>
            <a:pPr marL="0" indent="0">
              <a:buNone/>
            </a:pPr>
            <a:r>
              <a:rPr lang="en-US" dirty="0" smtClean="0"/>
              <a:t>After this session, you will be able to–</a:t>
            </a:r>
          </a:p>
          <a:p>
            <a:r>
              <a:rPr lang="en-US" sz="2800" dirty="0" smtClean="0"/>
              <a:t>Describe the difference between first-order and second-order problem solving</a:t>
            </a:r>
          </a:p>
          <a:p>
            <a:r>
              <a:rPr lang="en-US" sz="2800" dirty="0" smtClean="0"/>
              <a:t>Use </a:t>
            </a:r>
            <a:r>
              <a:rPr lang="en-US" sz="2800" dirty="0"/>
              <a:t>the </a:t>
            </a:r>
            <a:r>
              <a:rPr lang="en-US" sz="2800" dirty="0" smtClean="0"/>
              <a:t>Learning From Defects (LFD) </a:t>
            </a:r>
            <a:r>
              <a:rPr lang="en-US" sz="2800" dirty="0"/>
              <a:t>tool to perform second-order problem solving</a:t>
            </a:r>
          </a:p>
          <a:p>
            <a:r>
              <a:rPr lang="en-US" sz="2800" dirty="0" smtClean="0"/>
              <a:t>Review </a:t>
            </a:r>
            <a:r>
              <a:rPr lang="en-US" sz="2800" dirty="0"/>
              <a:t>how the LFD tool can be used to drive patient safety and quality improvement efforts</a:t>
            </a:r>
          </a:p>
          <a:p>
            <a:r>
              <a:rPr lang="en-US" sz="2800" dirty="0"/>
              <a:t>Use the four </a:t>
            </a:r>
            <a:r>
              <a:rPr lang="en-US" sz="2800" dirty="0" smtClean="0"/>
              <a:t>LFD questions to </a:t>
            </a:r>
            <a:r>
              <a:rPr lang="en-US" sz="2800" dirty="0"/>
              <a:t>develop and sustain an improvement </a:t>
            </a:r>
            <a:r>
              <a:rPr lang="en-US" sz="2800" dirty="0" smtClean="0"/>
              <a:t>effort</a:t>
            </a:r>
            <a:endParaRPr lang="en-US" sz="2800" dirty="0" smtClean="0">
              <a:latin typeface="Calibri" charset="0"/>
              <a:ea typeface="ＭＳ Ｐゴシック" charset="0"/>
              <a:cs typeface="ＭＳ Ｐゴシック" charset="0"/>
            </a:endParaRPr>
          </a:p>
          <a:p>
            <a:endParaRPr lang="en-US" dirty="0" smtClean="0"/>
          </a:p>
        </p:txBody>
      </p:sp>
      <p:sp>
        <p:nvSpPr>
          <p:cNvPr id="6"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spTree>
    <p:extLst>
      <p:ext uri="{BB962C8B-B14F-4D97-AF65-F5344CB8AC3E}">
        <p14:creationId xmlns:p14="http://schemas.microsoft.com/office/powerpoint/2010/main" val="179164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ＭＳ Ｐゴシック" charset="0"/>
              </a:rPr>
              <a:t>Share Success </a:t>
            </a:r>
            <a:r>
              <a:rPr lang="en-US" dirty="0" smtClean="0">
                <a:ea typeface="ＭＳ Ｐゴシック" charset="0"/>
              </a:rPr>
              <a:t>Stories</a:t>
            </a:r>
            <a:endParaRPr lang="en-US" dirty="0"/>
          </a:p>
        </p:txBody>
      </p:sp>
      <p:sp>
        <p:nvSpPr>
          <p:cNvPr id="9" name="Content Placeholder 8"/>
          <p:cNvSpPr>
            <a:spLocks noGrp="1"/>
          </p:cNvSpPr>
          <p:nvPr>
            <p:ph idx="1"/>
          </p:nvPr>
        </p:nvSpPr>
        <p:spPr/>
        <p:txBody>
          <a:bodyPr>
            <a:normAutofit/>
          </a:bodyPr>
          <a:lstStyle/>
          <a:p>
            <a:pPr>
              <a:spcBef>
                <a:spcPts val="0"/>
              </a:spcBef>
              <a:spcAft>
                <a:spcPts val="1200"/>
              </a:spcAft>
            </a:pPr>
            <a:r>
              <a:rPr lang="en-US" sz="2800" dirty="0"/>
              <a:t>Summarize </a:t>
            </a:r>
            <a:r>
              <a:rPr lang="en-US" sz="2800" dirty="0" smtClean="0"/>
              <a:t>findings and changes over time</a:t>
            </a:r>
          </a:p>
          <a:p>
            <a:pPr lvl="1">
              <a:spcBef>
                <a:spcPts val="0"/>
              </a:spcBef>
              <a:spcAft>
                <a:spcPts val="1200"/>
              </a:spcAft>
              <a:buClr>
                <a:schemeClr val="accent5"/>
              </a:buClr>
            </a:pPr>
            <a:r>
              <a:rPr lang="en-US" sz="2400" dirty="0" smtClean="0"/>
              <a:t>Hospital Patient Safety Culture Survey (HSOPS)</a:t>
            </a:r>
          </a:p>
          <a:p>
            <a:pPr lvl="1">
              <a:spcBef>
                <a:spcPts val="0"/>
              </a:spcBef>
              <a:spcAft>
                <a:spcPts val="1200"/>
              </a:spcAft>
              <a:buClr>
                <a:schemeClr val="accent5"/>
              </a:buClr>
            </a:pPr>
            <a:r>
              <a:rPr lang="en-US" sz="2400" dirty="0" smtClean="0"/>
              <a:t>Safety Attitudes Questionnaire (SAQ)</a:t>
            </a:r>
          </a:p>
          <a:p>
            <a:pPr>
              <a:spcBef>
                <a:spcPts val="0"/>
              </a:spcBef>
              <a:spcAft>
                <a:spcPts val="1200"/>
              </a:spcAft>
            </a:pPr>
            <a:r>
              <a:rPr lang="en-US" sz="2800" dirty="0" smtClean="0"/>
              <a:t>Share updates on initiatives and success stories to maintain engagement</a:t>
            </a:r>
            <a:endParaRPr lang="en-US" sz="2800" dirty="0"/>
          </a:p>
        </p:txBody>
      </p:sp>
      <p:sp>
        <p:nvSpPr>
          <p:cNvPr id="5"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sp>
        <p:nvSpPr>
          <p:cNvPr id="6" name="Rectangle 5" descr="Make staff safety assessments (refers to asking staff how the next patient will be harmed) available at all times. The team should review feedback on an ongoing basis." title="Tip"/>
          <p:cNvSpPr/>
          <p:nvPr/>
        </p:nvSpPr>
        <p:spPr bwMode="auto">
          <a:xfrm>
            <a:off x="1233055" y="4953000"/>
            <a:ext cx="6324600" cy="8382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400"/>
              </a:spcBef>
              <a:spcAft>
                <a:spcPts val="400"/>
              </a:spcAft>
              <a:buClrTx/>
              <a:buSzTx/>
              <a:buFontTx/>
              <a:buNone/>
              <a:tabLst/>
            </a:pPr>
            <a:r>
              <a:rPr lang="en-US" b="1" dirty="0" smtClean="0">
                <a:solidFill>
                  <a:srgbClr val="000000"/>
                </a:solidFill>
              </a:rPr>
              <a:t>Tip: </a:t>
            </a:r>
            <a:r>
              <a:rPr lang="en-US" dirty="0" smtClean="0">
                <a:solidFill>
                  <a:srgbClr val="000000"/>
                </a:solidFill>
              </a:rPr>
              <a:t>Some hospital units make staff safety assessments (refers to asking staff how the next patient will be harmed) available at all times. The team should review feedback on an ongoing basis.</a:t>
            </a:r>
          </a:p>
        </p:txBody>
      </p:sp>
    </p:spTree>
    <p:extLst>
      <p:ext uri="{BB962C8B-B14F-4D97-AF65-F5344CB8AC3E}">
        <p14:creationId xmlns:p14="http://schemas.microsoft.com/office/powerpoint/2010/main" val="371015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graphicFrame>
        <p:nvGraphicFramePr>
          <p:cNvPr id="9" name="Diagram 8" descr="Circular process of varying stages of LFD life cycle. Three circles in a clockwise circle formation with interconnecting arrows &#10;-Gearing up &#10;-Rolling through &#10;-Wrapping up" title="Multiple stages of simultaneous LFD phases"/>
          <p:cNvGraphicFramePr/>
          <p:nvPr>
            <p:extLst>
              <p:ext uri="{D42A27DB-BD31-4B8C-83A1-F6EECF244321}">
                <p14:modId xmlns:p14="http://schemas.microsoft.com/office/powerpoint/2010/main" val="3424958375"/>
              </p:ext>
            </p:extLst>
          </p:nvPr>
        </p:nvGraphicFramePr>
        <p:xfrm>
          <a:off x="647700" y="1993153"/>
          <a:ext cx="7848600" cy="410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0"/>
          <p:cNvSpPr txBox="1">
            <a:spLocks/>
          </p:cNvSpPr>
          <p:nvPr/>
        </p:nvSpPr>
        <p:spPr>
          <a:xfrm>
            <a:off x="381000" y="914400"/>
            <a:ext cx="83058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rgbClr val="FFFFFF"/>
                </a:solidFill>
                <a:latin typeface="+mj-lt"/>
                <a:ea typeface="+mj-ea"/>
                <a:cs typeface="+mj-cs"/>
              </a:defRPr>
            </a:lvl1pPr>
          </a:lstStyle>
          <a:p>
            <a:pPr algn="l"/>
            <a:endParaRPr lang="en-US" sz="2800" i="1" dirty="0">
              <a:solidFill>
                <a:schemeClr val="accent5"/>
              </a:solidFill>
            </a:endParaRPr>
          </a:p>
        </p:txBody>
      </p:sp>
      <p:sp>
        <p:nvSpPr>
          <p:cNvPr id="8" name="Title 10"/>
          <p:cNvSpPr>
            <a:spLocks noGrp="1"/>
          </p:cNvSpPr>
          <p:nvPr>
            <p:ph type="title"/>
          </p:nvPr>
        </p:nvSpPr>
        <p:spPr/>
        <p:txBody>
          <a:bodyPr>
            <a:noAutofit/>
          </a:bodyPr>
          <a:lstStyle/>
          <a:p>
            <a:pPr>
              <a:lnSpc>
                <a:spcPct val="80000"/>
              </a:lnSpc>
            </a:pPr>
            <a:r>
              <a:rPr lang="en-US" dirty="0" smtClean="0"/>
              <a:t>What’s Next?</a:t>
            </a:r>
            <a:endParaRPr lang="en-US" dirty="0"/>
          </a:p>
        </p:txBody>
      </p:sp>
      <p:sp>
        <p:nvSpPr>
          <p:cNvPr id="2" name="Content Placeholder 1"/>
          <p:cNvSpPr>
            <a:spLocks noGrp="1"/>
          </p:cNvSpPr>
          <p:nvPr>
            <p:ph idx="1"/>
          </p:nvPr>
        </p:nvSpPr>
        <p:spPr/>
        <p:txBody>
          <a:bodyPr>
            <a:normAutofit/>
          </a:bodyPr>
          <a:lstStyle/>
          <a:p>
            <a:pPr marL="0" indent="0">
              <a:buNone/>
            </a:pPr>
            <a:r>
              <a:rPr lang="en-US" sz="2800" dirty="0"/>
              <a:t>Your team will likely have many phases of learning from defects </a:t>
            </a:r>
            <a:r>
              <a:rPr lang="en-US" sz="2800" dirty="0" smtClean="0"/>
              <a:t>simultaneously.</a:t>
            </a:r>
            <a:endParaRPr lang="en-US" sz="2800" dirty="0"/>
          </a:p>
        </p:txBody>
      </p:sp>
    </p:spTree>
    <p:extLst>
      <p:ext uri="{BB962C8B-B14F-4D97-AF65-F5344CB8AC3E}">
        <p14:creationId xmlns:p14="http://schemas.microsoft.com/office/powerpoint/2010/main" val="426286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Happens</a:t>
            </a:r>
            <a:endParaRPr lang="en-US" dirty="0"/>
          </a:p>
        </p:txBody>
      </p:sp>
      <p:sp>
        <p:nvSpPr>
          <p:cNvPr id="6" name="Content Placeholder 5"/>
          <p:cNvSpPr>
            <a:spLocks noGrp="1"/>
          </p:cNvSpPr>
          <p:nvPr>
            <p:ph idx="1"/>
          </p:nvPr>
        </p:nvSpPr>
        <p:spPr/>
        <p:txBody>
          <a:bodyPr>
            <a:noAutofit/>
          </a:bodyPr>
          <a:lstStyle/>
          <a:p>
            <a:pPr>
              <a:spcBef>
                <a:spcPts val="0"/>
              </a:spcBef>
              <a:spcAft>
                <a:spcPts val="600"/>
              </a:spcAft>
            </a:pPr>
            <a:r>
              <a:rPr lang="en-US" sz="2800" dirty="0"/>
              <a:t>P</a:t>
            </a:r>
            <a:r>
              <a:rPr lang="en-US" sz="2800" dirty="0" smtClean="0"/>
              <a:t>ersonnel turnover impacts all areas of organization</a:t>
            </a:r>
          </a:p>
          <a:p>
            <a:pPr lvl="1">
              <a:spcBef>
                <a:spcPts val="0"/>
              </a:spcBef>
              <a:spcAft>
                <a:spcPts val="600"/>
              </a:spcAft>
              <a:buClr>
                <a:schemeClr val="accent5"/>
              </a:buClr>
            </a:pPr>
            <a:r>
              <a:rPr lang="en-US" sz="2400" dirty="0" smtClean="0"/>
              <a:t>Frontline staff and clinicians</a:t>
            </a:r>
          </a:p>
          <a:p>
            <a:pPr lvl="1">
              <a:spcBef>
                <a:spcPts val="0"/>
              </a:spcBef>
              <a:spcAft>
                <a:spcPts val="600"/>
              </a:spcAft>
              <a:buClr>
                <a:schemeClr val="accent5"/>
              </a:buClr>
            </a:pPr>
            <a:r>
              <a:rPr lang="en-US" sz="2400" dirty="0" smtClean="0"/>
              <a:t>Executive officers</a:t>
            </a:r>
          </a:p>
          <a:p>
            <a:pPr lvl="1">
              <a:spcBef>
                <a:spcPts val="0"/>
              </a:spcBef>
              <a:spcAft>
                <a:spcPts val="600"/>
              </a:spcAft>
              <a:buClr>
                <a:schemeClr val="accent5"/>
              </a:buClr>
            </a:pPr>
            <a:r>
              <a:rPr lang="en-US" sz="2400" dirty="0" smtClean="0"/>
              <a:t>Patient safety team members</a:t>
            </a:r>
          </a:p>
          <a:p>
            <a:pPr>
              <a:spcBef>
                <a:spcPts val="0"/>
              </a:spcBef>
              <a:spcAft>
                <a:spcPts val="600"/>
              </a:spcAft>
            </a:pPr>
            <a:r>
              <a:rPr lang="en-US" sz="2800" dirty="0" smtClean="0"/>
              <a:t>Invite new team members as defects evolve</a:t>
            </a:r>
          </a:p>
          <a:p>
            <a:pPr>
              <a:spcBef>
                <a:spcPts val="0"/>
              </a:spcBef>
              <a:spcAft>
                <a:spcPts val="600"/>
              </a:spcAft>
            </a:pPr>
            <a:r>
              <a:rPr lang="en-US" sz="2800" dirty="0" smtClean="0"/>
              <a:t>Rotate existing team members as needed</a:t>
            </a:r>
          </a:p>
          <a:p>
            <a:pPr>
              <a:spcBef>
                <a:spcPts val="0"/>
              </a:spcBef>
              <a:spcAft>
                <a:spcPts val="600"/>
              </a:spcAft>
            </a:pPr>
            <a:r>
              <a:rPr lang="en-US" sz="2800" dirty="0" smtClean="0"/>
              <a:t>Cultivate a depth of people with diverse experiences and exposures</a:t>
            </a:r>
          </a:p>
          <a:p>
            <a:pPr>
              <a:spcBef>
                <a:spcPts val="0"/>
              </a:spcBef>
              <a:spcAft>
                <a:spcPts val="600"/>
              </a:spcAft>
            </a:pPr>
            <a:endParaRPr lang="en-US" sz="2800" dirty="0"/>
          </a:p>
        </p:txBody>
      </p:sp>
    </p:spTree>
    <p:extLst>
      <p:ext uri="{BB962C8B-B14F-4D97-AF65-F5344CB8AC3E}">
        <p14:creationId xmlns:p14="http://schemas.microsoft.com/office/powerpoint/2010/main" val="291543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a:t>
            </a:r>
            <a:endParaRPr lang="en-US" dirty="0"/>
          </a:p>
        </p:txBody>
      </p:sp>
      <p:sp>
        <p:nvSpPr>
          <p:cNvPr id="8" name="Content Placeholder 7"/>
          <p:cNvSpPr>
            <a:spLocks noGrp="1"/>
          </p:cNvSpPr>
          <p:nvPr>
            <p:ph idx="1"/>
          </p:nvPr>
        </p:nvSpPr>
        <p:spPr/>
        <p:txBody>
          <a:bodyPr>
            <a:noAutofit/>
          </a:bodyPr>
          <a:lstStyle/>
          <a:p>
            <a:pPr>
              <a:spcBef>
                <a:spcPts val="0"/>
              </a:spcBef>
              <a:spcAft>
                <a:spcPts val="600"/>
              </a:spcAft>
            </a:pPr>
            <a:r>
              <a:rPr lang="en-US" sz="2800" dirty="0"/>
              <a:t>Focus on </a:t>
            </a:r>
            <a:r>
              <a:rPr lang="en-US" sz="2800" dirty="0" smtClean="0"/>
              <a:t>systems, </a:t>
            </a:r>
            <a:r>
              <a:rPr lang="en-US" sz="2800" dirty="0"/>
              <a:t>not people</a:t>
            </a:r>
          </a:p>
          <a:p>
            <a:pPr>
              <a:spcBef>
                <a:spcPts val="0"/>
              </a:spcBef>
              <a:spcAft>
                <a:spcPts val="600"/>
              </a:spcAft>
            </a:pPr>
            <a:r>
              <a:rPr lang="en-US" sz="2800" dirty="0" smtClean="0"/>
              <a:t>Prioritize contributing factors and interventions</a:t>
            </a:r>
            <a:endParaRPr lang="en-US" sz="2800" dirty="0"/>
          </a:p>
          <a:p>
            <a:pPr>
              <a:spcBef>
                <a:spcPts val="0"/>
              </a:spcBef>
              <a:spcAft>
                <a:spcPts val="600"/>
              </a:spcAft>
            </a:pPr>
            <a:r>
              <a:rPr lang="en-US" sz="2800" dirty="0"/>
              <a:t>Use </a:t>
            </a:r>
            <a:r>
              <a:rPr lang="en-US" sz="2800" dirty="0" smtClean="0"/>
              <a:t>safe </a:t>
            </a:r>
            <a:r>
              <a:rPr lang="en-US" sz="2800" dirty="0"/>
              <a:t>design principles</a:t>
            </a:r>
          </a:p>
          <a:p>
            <a:pPr>
              <a:spcBef>
                <a:spcPts val="0"/>
              </a:spcBef>
              <a:spcAft>
                <a:spcPts val="600"/>
              </a:spcAft>
            </a:pPr>
            <a:r>
              <a:rPr lang="en-US" sz="2800" dirty="0"/>
              <a:t>Go </a:t>
            </a:r>
            <a:r>
              <a:rPr lang="en-US" sz="2800" dirty="0" smtClean="0"/>
              <a:t>a mile </a:t>
            </a:r>
            <a:r>
              <a:rPr lang="en-US" sz="2800" dirty="0"/>
              <a:t>deep and </a:t>
            </a:r>
            <a:r>
              <a:rPr lang="en-US" sz="2800" dirty="0" smtClean="0"/>
              <a:t>an inch </a:t>
            </a:r>
            <a:r>
              <a:rPr lang="en-US" sz="2800" dirty="0"/>
              <a:t>wide rather than </a:t>
            </a:r>
            <a:r>
              <a:rPr lang="en-US" sz="2800" dirty="0" smtClean="0"/>
              <a:t>a mile </a:t>
            </a:r>
            <a:r>
              <a:rPr lang="en-US" sz="2800" dirty="0"/>
              <a:t>wide and </a:t>
            </a:r>
            <a:r>
              <a:rPr lang="en-US" sz="2800" dirty="0" smtClean="0"/>
              <a:t>an inch </a:t>
            </a:r>
            <a:r>
              <a:rPr lang="en-US" sz="2800" dirty="0"/>
              <a:t>deep</a:t>
            </a:r>
          </a:p>
          <a:p>
            <a:pPr>
              <a:spcBef>
                <a:spcPts val="0"/>
              </a:spcBef>
              <a:spcAft>
                <a:spcPts val="600"/>
              </a:spcAft>
            </a:pPr>
            <a:r>
              <a:rPr lang="en-US" sz="2800" dirty="0" smtClean="0"/>
              <a:t>Learn </a:t>
            </a:r>
            <a:r>
              <a:rPr lang="en-US" sz="2800" dirty="0"/>
              <a:t>from </a:t>
            </a:r>
            <a:r>
              <a:rPr lang="en-US" sz="2800" dirty="0" smtClean="0"/>
              <a:t>one defect a quarter</a:t>
            </a:r>
            <a:endParaRPr lang="en-US" sz="2800" dirty="0"/>
          </a:p>
          <a:p>
            <a:pPr>
              <a:spcBef>
                <a:spcPts val="0"/>
              </a:spcBef>
              <a:spcAft>
                <a:spcPts val="600"/>
              </a:spcAft>
            </a:pPr>
            <a:r>
              <a:rPr lang="en-US" sz="2800" dirty="0" smtClean="0"/>
              <a:t>Ask staff regularly what defects need attention</a:t>
            </a:r>
            <a:endParaRPr lang="en-US" sz="2800" dirty="0"/>
          </a:p>
        </p:txBody>
      </p:sp>
    </p:spTree>
    <p:extLst>
      <p:ext uri="{BB962C8B-B14F-4D97-AF65-F5344CB8AC3E}">
        <p14:creationId xmlns:p14="http://schemas.microsoft.com/office/powerpoint/2010/main" val="156230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noAutofit/>
          </a:bodyPr>
          <a:lstStyle/>
          <a:p>
            <a:pPr>
              <a:spcBef>
                <a:spcPts val="0"/>
              </a:spcBef>
              <a:spcAft>
                <a:spcPts val="600"/>
              </a:spcAft>
            </a:pPr>
            <a:r>
              <a:rPr lang="en-US" sz="2800" dirty="0"/>
              <a:t>Review the </a:t>
            </a:r>
            <a:r>
              <a:rPr lang="en-US" sz="2800" dirty="0" smtClean="0"/>
              <a:t>Learning </a:t>
            </a:r>
            <a:r>
              <a:rPr lang="en-US" sz="2800" dirty="0"/>
              <a:t>F</a:t>
            </a:r>
            <a:r>
              <a:rPr lang="en-US" sz="2800" dirty="0" smtClean="0"/>
              <a:t>rom Defects </a:t>
            </a:r>
            <a:r>
              <a:rPr lang="en-US" sz="2800" dirty="0"/>
              <a:t>tool with your team</a:t>
            </a:r>
          </a:p>
          <a:p>
            <a:pPr>
              <a:spcBef>
                <a:spcPts val="0"/>
              </a:spcBef>
              <a:spcAft>
                <a:spcPts val="600"/>
              </a:spcAft>
            </a:pPr>
            <a:r>
              <a:rPr lang="en-US" sz="2800" dirty="0"/>
              <a:t>Review a defect in your operating rooms</a:t>
            </a:r>
          </a:p>
          <a:p>
            <a:pPr>
              <a:spcBef>
                <a:spcPts val="0"/>
              </a:spcBef>
              <a:spcAft>
                <a:spcPts val="600"/>
              </a:spcAft>
            </a:pPr>
            <a:r>
              <a:rPr lang="en-US" sz="2800" dirty="0"/>
              <a:t>Select one defect per </a:t>
            </a:r>
            <a:r>
              <a:rPr lang="en-US" sz="2800" dirty="0" smtClean="0"/>
              <a:t>month</a:t>
            </a:r>
            <a:endParaRPr lang="en-US" sz="2800" dirty="0"/>
          </a:p>
          <a:p>
            <a:pPr>
              <a:spcBef>
                <a:spcPts val="0"/>
              </a:spcBef>
              <a:spcAft>
                <a:spcPts val="600"/>
              </a:spcAft>
            </a:pPr>
            <a:r>
              <a:rPr lang="en-US" sz="2800" dirty="0"/>
              <a:t>Consider using in surgical morbidity and mortality conferences</a:t>
            </a:r>
          </a:p>
          <a:p>
            <a:pPr>
              <a:spcBef>
                <a:spcPts val="0"/>
              </a:spcBef>
              <a:spcAft>
                <a:spcPts val="600"/>
              </a:spcAft>
            </a:pPr>
            <a:r>
              <a:rPr lang="en-US" sz="2800" dirty="0" smtClean="0"/>
              <a:t>Post </a:t>
            </a:r>
            <a:r>
              <a:rPr lang="en-US" sz="2800" dirty="0"/>
              <a:t>the stories of </a:t>
            </a:r>
            <a:r>
              <a:rPr lang="en-US" sz="2800" dirty="0" smtClean="0"/>
              <a:t>reduced risks (</a:t>
            </a:r>
            <a:r>
              <a:rPr lang="en-US" sz="2800" dirty="0"/>
              <a:t>with </a:t>
            </a:r>
            <a:r>
              <a:rPr lang="en-US" sz="2800" dirty="0" smtClean="0"/>
              <a:t>data!</a:t>
            </a:r>
            <a:r>
              <a:rPr lang="en-US" sz="2800" dirty="0"/>
              <a:t>)</a:t>
            </a:r>
          </a:p>
          <a:p>
            <a:pPr>
              <a:spcBef>
                <a:spcPts val="0"/>
              </a:spcBef>
              <a:spcAft>
                <a:spcPts val="600"/>
              </a:spcAft>
            </a:pPr>
            <a:r>
              <a:rPr lang="en-US" sz="2800" dirty="0"/>
              <a:t>Share with </a:t>
            </a:r>
            <a:r>
              <a:rPr lang="en-US" sz="2800" dirty="0" smtClean="0"/>
              <a:t>others</a:t>
            </a:r>
            <a:endParaRPr lang="en-US" sz="2800" dirty="0"/>
          </a:p>
        </p:txBody>
      </p:sp>
    </p:spTree>
    <p:extLst>
      <p:ext uri="{BB962C8B-B14F-4D97-AF65-F5344CB8AC3E}">
        <p14:creationId xmlns:p14="http://schemas.microsoft.com/office/powerpoint/2010/main" val="375949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59394" name="Rectangle 3"/>
          <p:cNvSpPr>
            <a:spLocks noGrp="1" noChangeArrowheads="1"/>
          </p:cNvSpPr>
          <p:nvPr>
            <p:ph idx="1"/>
          </p:nvPr>
        </p:nvSpPr>
        <p:spPr/>
        <p:txBody>
          <a:bodyPr>
            <a:noAutofit/>
          </a:bodyPr>
          <a:lstStyle/>
          <a:p>
            <a:pPr lvl="0">
              <a:spcBef>
                <a:spcPts val="0"/>
              </a:spcBef>
              <a:spcAft>
                <a:spcPts val="600"/>
              </a:spcAft>
              <a:buFont typeface="+mj-lt"/>
              <a:buAutoNum type="arabicPeriod"/>
            </a:pPr>
            <a:r>
              <a:rPr lang="en-US" sz="2000" dirty="0"/>
              <a:t>Reason J. Human Error: models and management. BMJ. 2000;320:768-70. PMID: 10720363</a:t>
            </a:r>
            <a:r>
              <a:rPr lang="en-US" sz="2000" dirty="0" smtClean="0"/>
              <a:t>.</a:t>
            </a:r>
          </a:p>
          <a:p>
            <a:pPr>
              <a:spcBef>
                <a:spcPts val="0"/>
              </a:spcBef>
              <a:spcAft>
                <a:spcPts val="600"/>
              </a:spcAft>
              <a:buFont typeface="+mj-lt"/>
              <a:buAutoNum type="arabicPeriod"/>
            </a:pPr>
            <a:r>
              <a:rPr lang="en-US" sz="2000" dirty="0">
                <a:ea typeface="ＭＳ Ｐゴシック" charset="0"/>
              </a:rPr>
              <a:t>Pronovost PJ, Holzmueller CG, Martinez </a:t>
            </a:r>
            <a:r>
              <a:rPr lang="en-US" sz="2000" dirty="0" smtClean="0">
                <a:ea typeface="ＭＳ Ｐゴシック" charset="0"/>
              </a:rPr>
              <a:t>E, et al. </a:t>
            </a:r>
            <a:r>
              <a:rPr lang="en-US" sz="2000" dirty="0">
                <a:ea typeface="ＭＳ Ｐゴシック" charset="0"/>
              </a:rPr>
              <a:t>A practical tool to learn from defects in patient care. Jt Comm J Qual Patient Saf 2006;32(2):102-8. PMID: 16568924</a:t>
            </a:r>
            <a:r>
              <a:rPr lang="en-US" sz="2000" dirty="0" smtClean="0">
                <a:ea typeface="ＭＳ Ｐゴシック" charset="0"/>
              </a:rPr>
              <a:t>.</a:t>
            </a:r>
          </a:p>
          <a:p>
            <a:pPr>
              <a:spcBef>
                <a:spcPts val="0"/>
              </a:spcBef>
              <a:spcAft>
                <a:spcPts val="600"/>
              </a:spcAft>
              <a:buFont typeface="+mj-lt"/>
              <a:buAutoNum type="arabicPeriod"/>
            </a:pPr>
            <a:r>
              <a:rPr lang="en-US" sz="2000" dirty="0">
                <a:ea typeface="ＭＳ Ｐゴシック" charset="0"/>
                <a:cs typeface="ＭＳ Ｐゴシック" charset="0"/>
              </a:rPr>
              <a:t>Pronovost P, Cardo D, Goeschel C, et al. A research framework for reducing patient harm. Oxford Journals. 2011;52(4):507-13. PMID: 21258104</a:t>
            </a:r>
            <a:r>
              <a:rPr lang="en-US" sz="2000" dirty="0" smtClean="0">
                <a:ea typeface="ＭＳ Ｐゴシック" charset="0"/>
                <a:cs typeface="ＭＳ Ｐゴシック" charset="0"/>
              </a:rPr>
              <a:t>.</a:t>
            </a:r>
          </a:p>
          <a:p>
            <a:pPr>
              <a:spcBef>
                <a:spcPts val="0"/>
              </a:spcBef>
              <a:spcAft>
                <a:spcPts val="600"/>
              </a:spcAft>
              <a:buFont typeface="+mj-lt"/>
              <a:buAutoNum type="arabicPeriod"/>
            </a:pPr>
            <a:r>
              <a:rPr lang="en-US" sz="2000" dirty="0">
                <a:ea typeface="ＭＳ Ｐゴシック" charset="0"/>
              </a:rPr>
              <a:t>Wu AW, Lipshutz AKM, Pronovost PJ. The effectiveness and efficiency of root cause analysis. JAMA 2008;299:685-7. PMID: 18270357</a:t>
            </a:r>
            <a:r>
              <a:rPr lang="en-US" sz="2000" dirty="0" smtClean="0">
                <a:ea typeface="ＭＳ Ｐゴシック" charset="0"/>
              </a:rPr>
              <a:t>.</a:t>
            </a:r>
            <a:endParaRPr lang="en-US" sz="2000" dirty="0" smtClean="0"/>
          </a:p>
          <a:p>
            <a:pPr lvl="0">
              <a:spcBef>
                <a:spcPts val="0"/>
              </a:spcBef>
              <a:spcAft>
                <a:spcPts val="600"/>
              </a:spcAft>
              <a:buFont typeface="+mj-lt"/>
              <a:buAutoNum type="arabicPeriod"/>
            </a:pPr>
            <a:r>
              <a:rPr lang="en-US" sz="2000" dirty="0" smtClean="0">
                <a:ea typeface="ＭＳ Ｐゴシック" charset="0"/>
              </a:rPr>
              <a:t>Institute for Safe Medication Practices. Selecting </a:t>
            </a:r>
            <a:r>
              <a:rPr lang="en-US" sz="2000" dirty="0">
                <a:ea typeface="ＭＳ Ｐゴシック" charset="0"/>
              </a:rPr>
              <a:t>the best error-prevention "tools" for the </a:t>
            </a:r>
            <a:r>
              <a:rPr lang="en-US" sz="2000" dirty="0" smtClean="0">
                <a:ea typeface="ＭＳ Ｐゴシック" charset="0"/>
              </a:rPr>
              <a:t>job. 2006.</a:t>
            </a:r>
            <a:r>
              <a:rPr lang="en-US" sz="2000" dirty="0" smtClean="0">
                <a:hlinkClick r:id="rId3"/>
              </a:rPr>
              <a:t>https</a:t>
            </a:r>
            <a:r>
              <a:rPr lang="en-US" sz="2000" dirty="0">
                <a:hlinkClick r:id="rId3"/>
              </a:rPr>
              <a:t>://www.ismp.org/newsletters/</a:t>
            </a:r>
            <a:r>
              <a:rPr lang="en-US" sz="2000" dirty="0" smtClean="0">
                <a:hlinkClick r:id="rId3"/>
              </a:rPr>
              <a:t>ambulatory/archives/</a:t>
            </a:r>
            <a:r>
              <a:rPr lang="en-US" sz="2000" dirty="0">
                <a:hlinkClick r:id="rId3"/>
              </a:rPr>
              <a:t>200602_4.</a:t>
            </a:r>
            <a:r>
              <a:rPr lang="en-US" sz="2000" dirty="0" smtClean="0">
                <a:hlinkClick r:id="rId3"/>
              </a:rPr>
              <a:t>asp</a:t>
            </a:r>
            <a:r>
              <a:rPr lang="en-US" sz="2000" dirty="0" smtClean="0"/>
              <a:t>. Accessed August 26, 2015.</a:t>
            </a:r>
            <a:endParaRPr lang="en-US" sz="2000" dirty="0">
              <a:ea typeface="ＭＳ Ｐゴシック" charset="0"/>
            </a:endParaRPr>
          </a:p>
        </p:txBody>
      </p:sp>
    </p:spTree>
    <p:extLst>
      <p:ext uri="{BB962C8B-B14F-4D97-AF65-F5344CB8AC3E}">
        <p14:creationId xmlns:p14="http://schemas.microsoft.com/office/powerpoint/2010/main" val="384771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AHRQ Safety Program for Surgery</a:t>
            </a:r>
            <a:endParaRPr lang="en-US" sz="4400" baseline="30000" dirty="0"/>
          </a:p>
        </p:txBody>
      </p:sp>
      <p:grpSp>
        <p:nvGrpSpPr>
          <p:cNvPr id="6" name="Group 5"/>
          <p:cNvGrpSpPr/>
          <p:nvPr/>
        </p:nvGrpSpPr>
        <p:grpSpPr>
          <a:xfrm>
            <a:off x="607663" y="1524000"/>
            <a:ext cx="7928675" cy="4267200"/>
            <a:chOff x="750378" y="1524000"/>
            <a:chExt cx="7928675" cy="4267200"/>
          </a:xfrm>
        </p:grpSpPr>
        <p:sp>
          <p:nvSpPr>
            <p:cNvPr id="13" name="Rectangle 12"/>
            <p:cNvSpPr/>
            <p:nvPr/>
          </p:nvSpPr>
          <p:spPr bwMode="auto">
            <a:xfrm>
              <a:off x="750378" y="1524000"/>
              <a:ext cx="7928675" cy="8185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300" dirty="0" smtClean="0">
                  <a:solidFill>
                    <a:schemeClr val="bg1"/>
                  </a:solidFill>
                  <a:cs typeface="Arial" charset="0"/>
                </a:rPr>
                <a:t>COMPREHENSIVE UNIT-BASED SAFETY PROGRAM (CUSP)</a:t>
              </a:r>
              <a:endParaRPr lang="en-US" altLang="zh-CN" sz="2000" b="1" spc="300" dirty="0">
                <a:solidFill>
                  <a:schemeClr val="bg1"/>
                </a:solidFill>
                <a:cs typeface="Arial" charset="0"/>
              </a:endParaRPr>
            </a:p>
          </p:txBody>
        </p:sp>
        <p:sp>
          <p:nvSpPr>
            <p:cNvPr id="14" name="Rectangle 13" descr="Blue box for visual interest. Red arrow indicates Step 1: Educate staff on the science of safety."/>
            <p:cNvSpPr/>
            <p:nvPr/>
          </p:nvSpPr>
          <p:spPr bwMode="auto">
            <a:xfrm>
              <a:off x="750378" y="2342577"/>
              <a:ext cx="7928675" cy="3220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457200" indent="-457200" fontAlgn="auto">
                <a:spcAft>
                  <a:spcPts val="1200"/>
                </a:spcAft>
                <a:buFont typeface="+mj-lt"/>
                <a:buAutoNum type="arabicPeriod"/>
                <a:defRPr/>
              </a:pPr>
              <a:r>
                <a:rPr lang="en-US" sz="2400" dirty="0" smtClean="0">
                  <a:solidFill>
                    <a:schemeClr val="tx1">
                      <a:lumMod val="75000"/>
                    </a:schemeClr>
                  </a:solidFill>
                </a:rPr>
                <a:t>Educate </a:t>
              </a:r>
              <a:r>
                <a:rPr lang="en-US" sz="2400" dirty="0">
                  <a:solidFill>
                    <a:schemeClr val="tx1">
                      <a:lumMod val="75000"/>
                    </a:schemeClr>
                  </a:solidFill>
                </a:rPr>
                <a:t>staff on </a:t>
              </a:r>
              <a:r>
                <a:rPr lang="en-US" sz="2400" dirty="0" smtClean="0">
                  <a:solidFill>
                    <a:schemeClr val="tx1">
                      <a:lumMod val="75000"/>
                    </a:schemeClr>
                  </a:solidFill>
                </a:rPr>
                <a:t>the science </a:t>
              </a:r>
              <a:r>
                <a:rPr lang="en-US" sz="2400" dirty="0">
                  <a:solidFill>
                    <a:schemeClr val="tx1">
                      <a:lumMod val="75000"/>
                    </a:schemeClr>
                  </a:solidFill>
                </a:rPr>
                <a:t>of </a:t>
              </a:r>
              <a:r>
                <a:rPr lang="en-US" sz="2400" dirty="0" smtClean="0">
                  <a:solidFill>
                    <a:schemeClr val="tx1">
                      <a:lumMod val="75000"/>
                    </a:schemeClr>
                  </a:solidFill>
                </a:rPr>
                <a:t>safety</a:t>
              </a:r>
              <a:endParaRPr lang="en-US" sz="2400" dirty="0">
                <a:solidFill>
                  <a:schemeClr val="tx1"/>
                </a:solidFill>
              </a:endParaRPr>
            </a:p>
            <a:p>
              <a:pPr marL="460375" indent="-460375" fontAlgn="auto">
                <a:spcAft>
                  <a:spcPts val="1200"/>
                </a:spcAft>
                <a:buFont typeface="+mj-lt"/>
                <a:buAutoNum type="arabicPeriod"/>
                <a:defRPr/>
              </a:pPr>
              <a:r>
                <a:rPr lang="en-US" sz="2400" dirty="0">
                  <a:solidFill>
                    <a:schemeClr val="tx1"/>
                  </a:solidFill>
                </a:rPr>
                <a:t>Identify </a:t>
              </a:r>
              <a:r>
                <a:rPr lang="en-US" sz="2400" dirty="0" smtClean="0">
                  <a:solidFill>
                    <a:schemeClr val="tx1"/>
                  </a:solidFill>
                </a:rPr>
                <a:t>defects</a:t>
              </a:r>
              <a:endParaRPr lang="en-US" sz="2400" dirty="0">
                <a:solidFill>
                  <a:schemeClr val="tx1"/>
                </a:solidFill>
              </a:endParaRPr>
            </a:p>
            <a:p>
              <a:pPr marL="460375" indent="-460375" fontAlgn="auto">
                <a:spcAft>
                  <a:spcPts val="1200"/>
                </a:spcAft>
                <a:buFont typeface="+mj-lt"/>
                <a:buAutoNum type="arabicPeriod"/>
                <a:defRPr/>
              </a:pPr>
              <a:r>
                <a:rPr lang="en-US" sz="2400" dirty="0" smtClean="0">
                  <a:solidFill>
                    <a:schemeClr val="tx1"/>
                  </a:solidFill>
                </a:rPr>
                <a:t>Partner with a senior </a:t>
              </a:r>
              <a:r>
                <a:rPr lang="en-US" sz="2400" dirty="0">
                  <a:solidFill>
                    <a:schemeClr val="tx1"/>
                  </a:solidFill>
                </a:rPr>
                <a:t>e</a:t>
              </a:r>
              <a:r>
                <a:rPr lang="en-US" sz="2400" dirty="0" smtClean="0">
                  <a:solidFill>
                    <a:schemeClr val="tx1"/>
                  </a:solidFill>
                </a:rPr>
                <a:t>xecutive</a:t>
              </a:r>
              <a:endParaRPr lang="en-US" sz="2400" dirty="0">
                <a:solidFill>
                  <a:schemeClr val="tx1"/>
                </a:solidFill>
              </a:endParaRPr>
            </a:p>
            <a:p>
              <a:pPr marL="460375" indent="-460375" fontAlgn="auto">
                <a:spcAft>
                  <a:spcPts val="1200"/>
                </a:spcAft>
                <a:buFont typeface="+mj-lt"/>
                <a:buAutoNum type="arabicPeriod"/>
                <a:defRPr/>
              </a:pPr>
              <a:r>
                <a:rPr lang="en-US" sz="2400" dirty="0">
                  <a:solidFill>
                    <a:schemeClr val="tx1"/>
                  </a:solidFill>
                </a:rPr>
                <a:t>Learn from </a:t>
              </a:r>
              <a:r>
                <a:rPr lang="en-US" sz="2400" dirty="0" smtClean="0">
                  <a:solidFill>
                    <a:schemeClr val="tx1"/>
                  </a:solidFill>
                </a:rPr>
                <a:t>defects</a:t>
              </a:r>
              <a:endParaRPr lang="en-US" sz="2400" dirty="0">
                <a:solidFill>
                  <a:schemeClr val="tx1"/>
                </a:solidFill>
              </a:endParaRPr>
            </a:p>
            <a:p>
              <a:pPr marL="460375" indent="-460375" fontAlgn="auto">
                <a:spcAft>
                  <a:spcPts val="1200"/>
                </a:spcAft>
                <a:buFont typeface="+mj-lt"/>
                <a:buAutoNum type="arabicPeriod"/>
                <a:defRPr/>
              </a:pPr>
              <a:r>
                <a:rPr lang="en-US" sz="2400" dirty="0" smtClean="0">
                  <a:solidFill>
                    <a:schemeClr val="tx1"/>
                  </a:solidFill>
                </a:rPr>
                <a:t>Improve </a:t>
              </a:r>
              <a:r>
                <a:rPr lang="en-US" sz="2400" dirty="0">
                  <a:solidFill>
                    <a:schemeClr val="tx1"/>
                  </a:solidFill>
                </a:rPr>
                <a:t>teamwork </a:t>
              </a:r>
              <a:r>
                <a:rPr lang="en-US" sz="2400" dirty="0" smtClean="0">
                  <a:solidFill>
                    <a:schemeClr val="tx1"/>
                  </a:solidFill>
                </a:rPr>
                <a:t>and communication</a:t>
              </a:r>
              <a:endParaRPr lang="en-US" sz="2400" dirty="0">
                <a:solidFill>
                  <a:schemeClr val="tx1"/>
                </a:solidFill>
              </a:endParaRPr>
            </a:p>
          </p:txBody>
        </p:sp>
        <p:sp>
          <p:nvSpPr>
            <p:cNvPr id="34" name="Rectangle 33"/>
            <p:cNvSpPr/>
            <p:nvPr/>
          </p:nvSpPr>
          <p:spPr bwMode="auto">
            <a:xfrm>
              <a:off x="750378" y="5202237"/>
              <a:ext cx="7928675" cy="588963"/>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300" dirty="0" smtClean="0">
                  <a:solidFill>
                    <a:schemeClr val="bg1"/>
                  </a:solidFill>
                </a:rPr>
                <a:t>ADAPTIVE COMPONENTS OF PROGRAM</a:t>
              </a:r>
              <a:endParaRPr lang="en-US" altLang="zh-CN" sz="2000" b="1" spc="300" dirty="0">
                <a:solidFill>
                  <a:schemeClr val="bg1"/>
                </a:solidFill>
              </a:endParaRPr>
            </a:p>
          </p:txBody>
        </p:sp>
      </p:grpSp>
      <p:sp>
        <p:nvSpPr>
          <p:cNvPr id="11" name="Left Arrow 10" descr="arrow facing left indicating Step 4 Learn from defects" title="Arrow"/>
          <p:cNvSpPr/>
          <p:nvPr/>
        </p:nvSpPr>
        <p:spPr bwMode="auto">
          <a:xfrm>
            <a:off x="6096000" y="3818930"/>
            <a:ext cx="1600200" cy="67687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139874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Problem-Solving Hierarchy</a:t>
            </a:r>
            <a:endParaRPr lang="en-US" dirty="0"/>
          </a:p>
        </p:txBody>
      </p:sp>
      <p:sp>
        <p:nvSpPr>
          <p:cNvPr id="3" name="Text Placeholder 2"/>
          <p:cNvSpPr>
            <a:spLocks noGrp="1"/>
          </p:cNvSpPr>
          <p:nvPr>
            <p:ph type="body" idx="1"/>
          </p:nvPr>
        </p:nvSpPr>
        <p:spPr>
          <a:xfrm>
            <a:off x="457200" y="2419350"/>
            <a:ext cx="4040188" cy="639762"/>
          </a:xfrm>
        </p:spPr>
        <p:txBody>
          <a:bodyPr>
            <a:noAutofit/>
          </a:bodyPr>
          <a:lstStyle/>
          <a:p>
            <a:pPr marL="0" indent="0">
              <a:lnSpc>
                <a:spcPct val="80000"/>
              </a:lnSpc>
              <a:spcBef>
                <a:spcPts val="0"/>
              </a:spcBef>
              <a:buNone/>
            </a:pPr>
            <a:r>
              <a:rPr lang="en-US" sz="2800" dirty="0" smtClean="0">
                <a:solidFill>
                  <a:srgbClr val="000000"/>
                </a:solidFill>
              </a:rPr>
              <a:t>First-Order </a:t>
            </a:r>
          </a:p>
          <a:p>
            <a:pPr marL="0" indent="0">
              <a:lnSpc>
                <a:spcPct val="80000"/>
              </a:lnSpc>
              <a:spcBef>
                <a:spcPts val="0"/>
              </a:spcBef>
              <a:buNone/>
            </a:pPr>
            <a:r>
              <a:rPr lang="en-US" sz="2800" dirty="0" smtClean="0">
                <a:solidFill>
                  <a:srgbClr val="000000"/>
                </a:solidFill>
              </a:rPr>
              <a:t>Problem Solving</a:t>
            </a:r>
            <a:endParaRPr lang="en-US" sz="2800" dirty="0">
              <a:solidFill>
                <a:srgbClr val="000000"/>
              </a:solidFill>
            </a:endParaRPr>
          </a:p>
        </p:txBody>
      </p:sp>
      <p:sp>
        <p:nvSpPr>
          <p:cNvPr id="4" name="Content Placeholder 3"/>
          <p:cNvSpPr>
            <a:spLocks noGrp="1"/>
          </p:cNvSpPr>
          <p:nvPr>
            <p:ph sz="half" idx="2"/>
          </p:nvPr>
        </p:nvSpPr>
        <p:spPr>
          <a:xfrm>
            <a:off x="457200" y="3059112"/>
            <a:ext cx="4040188" cy="3951288"/>
          </a:xfrm>
        </p:spPr>
        <p:txBody>
          <a:bodyPr>
            <a:normAutofit/>
          </a:bodyPr>
          <a:lstStyle/>
          <a:p>
            <a:r>
              <a:rPr lang="en-US" dirty="0" smtClean="0"/>
              <a:t>Addresses </a:t>
            </a:r>
            <a:r>
              <a:rPr lang="en-US" dirty="0"/>
              <a:t>for one patient, but does not reduce risks for future </a:t>
            </a:r>
            <a:r>
              <a:rPr lang="en-US" dirty="0" smtClean="0"/>
              <a:t>patients</a:t>
            </a:r>
            <a:endParaRPr lang="en-US" dirty="0"/>
          </a:p>
          <a:p>
            <a:r>
              <a:rPr lang="en-US" dirty="0"/>
              <a:t>Example: You get the supply from another area or you manage without </a:t>
            </a:r>
            <a:r>
              <a:rPr lang="en-US" dirty="0" smtClean="0"/>
              <a:t>it</a:t>
            </a:r>
            <a:endParaRPr lang="en-US" dirty="0"/>
          </a:p>
        </p:txBody>
      </p:sp>
      <p:sp>
        <p:nvSpPr>
          <p:cNvPr id="5" name="Text Placeholder 4"/>
          <p:cNvSpPr>
            <a:spLocks noGrp="1"/>
          </p:cNvSpPr>
          <p:nvPr>
            <p:ph type="body" sz="quarter" idx="3"/>
          </p:nvPr>
        </p:nvSpPr>
        <p:spPr>
          <a:xfrm>
            <a:off x="4645025" y="2419350"/>
            <a:ext cx="4041775" cy="639762"/>
          </a:xfrm>
        </p:spPr>
        <p:txBody>
          <a:bodyPr>
            <a:noAutofit/>
          </a:bodyPr>
          <a:lstStyle/>
          <a:p>
            <a:pPr marL="0" indent="0">
              <a:lnSpc>
                <a:spcPct val="80000"/>
              </a:lnSpc>
              <a:spcBef>
                <a:spcPts val="0"/>
              </a:spcBef>
              <a:buNone/>
            </a:pPr>
            <a:r>
              <a:rPr lang="en-US" sz="2800" dirty="0">
                <a:solidFill>
                  <a:srgbClr val="000000"/>
                </a:solidFill>
              </a:rPr>
              <a:t>Second</a:t>
            </a:r>
            <a:r>
              <a:rPr lang="en-US" sz="2800" dirty="0" smtClean="0">
                <a:solidFill>
                  <a:srgbClr val="000000"/>
                </a:solidFill>
              </a:rPr>
              <a:t>-Order</a:t>
            </a:r>
            <a:endParaRPr lang="en-US" sz="2800" dirty="0">
              <a:solidFill>
                <a:srgbClr val="000000"/>
              </a:solidFill>
            </a:endParaRPr>
          </a:p>
          <a:p>
            <a:pPr marL="0" indent="0">
              <a:lnSpc>
                <a:spcPct val="80000"/>
              </a:lnSpc>
              <a:spcBef>
                <a:spcPts val="0"/>
              </a:spcBef>
              <a:buNone/>
            </a:pPr>
            <a:r>
              <a:rPr lang="en-US" sz="2800" dirty="0">
                <a:solidFill>
                  <a:srgbClr val="000000"/>
                </a:solidFill>
              </a:rPr>
              <a:t>Problem Solving</a:t>
            </a:r>
          </a:p>
        </p:txBody>
      </p:sp>
      <p:sp>
        <p:nvSpPr>
          <p:cNvPr id="6" name="Content Placeholder 5"/>
          <p:cNvSpPr>
            <a:spLocks noGrp="1"/>
          </p:cNvSpPr>
          <p:nvPr>
            <p:ph sz="quarter" idx="4"/>
          </p:nvPr>
        </p:nvSpPr>
        <p:spPr>
          <a:xfrm>
            <a:off x="4645025" y="3059112"/>
            <a:ext cx="4041775" cy="3951288"/>
          </a:xfrm>
        </p:spPr>
        <p:txBody>
          <a:bodyPr>
            <a:noAutofit/>
          </a:bodyPr>
          <a:lstStyle/>
          <a:p>
            <a:r>
              <a:rPr lang="en-US" dirty="0"/>
              <a:t>Reduces risks for future patients by improving work processes and increasing </a:t>
            </a:r>
            <a:r>
              <a:rPr lang="en-US" dirty="0" smtClean="0"/>
              <a:t>compliance</a:t>
            </a:r>
            <a:endParaRPr lang="en-US" dirty="0"/>
          </a:p>
          <a:p>
            <a:r>
              <a:rPr lang="en-US" dirty="0"/>
              <a:t>Example: You create a process to make sure line cart is stocked with necessary </a:t>
            </a:r>
            <a:r>
              <a:rPr lang="en-US" dirty="0" smtClean="0"/>
              <a:t>equipment</a:t>
            </a:r>
            <a:endParaRPr lang="en-US" dirty="0"/>
          </a:p>
        </p:txBody>
      </p:sp>
      <p:sp>
        <p:nvSpPr>
          <p:cNvPr id="8" name="Content Placeholder 1"/>
          <p:cNvSpPr txBox="1">
            <a:spLocks/>
          </p:cNvSpPr>
          <p:nvPr/>
        </p:nvSpPr>
        <p:spPr>
          <a:xfrm>
            <a:off x="457200" y="1524000"/>
            <a:ext cx="8229600" cy="473429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accent5"/>
              </a:buClr>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3200" b="0" i="1" dirty="0" smtClean="0">
                <a:solidFill>
                  <a:srgbClr val="4BACC6"/>
                </a:solidFill>
              </a:rPr>
              <a:t>Example: Missing equipment in line cart</a:t>
            </a:r>
            <a:endParaRPr lang="en-US" sz="3200" b="0" i="1" dirty="0">
              <a:solidFill>
                <a:srgbClr val="4BACC6"/>
              </a:solidFill>
            </a:endParaRPr>
          </a:p>
        </p:txBody>
      </p:sp>
    </p:spTree>
    <p:extLst>
      <p:ext uri="{BB962C8B-B14F-4D97-AF65-F5344CB8AC3E}">
        <p14:creationId xmlns:p14="http://schemas.microsoft.com/office/powerpoint/2010/main" val="283194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noAutofit/>
          </a:bodyPr>
          <a:lstStyle/>
          <a:p>
            <a:pPr>
              <a:lnSpc>
                <a:spcPct val="90000"/>
              </a:lnSpc>
              <a:defRPr/>
            </a:pPr>
            <a:r>
              <a:rPr lang="en-US" dirty="0" smtClean="0">
                <a:ea typeface="ＭＳ Ｐゴシック" charset="0"/>
              </a:rPr>
              <a:t>Problem Solving Goal: Long-Term Solution</a:t>
            </a:r>
            <a:endParaRPr lang="en-US" dirty="0">
              <a:ea typeface="ＭＳ Ｐゴシック" charset="0"/>
            </a:endParaRPr>
          </a:p>
        </p:txBody>
      </p:sp>
      <p:sp>
        <p:nvSpPr>
          <p:cNvPr id="2" name="Content Placeholder 1"/>
          <p:cNvSpPr>
            <a:spLocks noGrp="1"/>
          </p:cNvSpPr>
          <p:nvPr>
            <p:ph idx="1"/>
          </p:nvPr>
        </p:nvSpPr>
        <p:spPr>
          <a:xfrm>
            <a:off x="457200" y="1257300"/>
            <a:ext cx="8229600" cy="4734296"/>
          </a:xfrm>
        </p:spPr>
        <p:txBody>
          <a:bodyPr/>
          <a:lstStyle/>
          <a:p>
            <a:pPr marL="0" indent="0">
              <a:buNone/>
            </a:pPr>
            <a:r>
              <a:rPr lang="en-US" i="1" dirty="0">
                <a:solidFill>
                  <a:schemeClr val="accent5"/>
                </a:solidFill>
                <a:ea typeface="ＭＳ Ｐゴシック" charset="0"/>
              </a:rPr>
              <a:t>What is the long-term impact on safety culture</a:t>
            </a:r>
            <a:r>
              <a:rPr lang="en-US" i="1" dirty="0" smtClean="0">
                <a:solidFill>
                  <a:schemeClr val="accent5"/>
                </a:solidFill>
                <a:ea typeface="ＭＳ Ｐゴシック" charset="0"/>
              </a:rPr>
              <a:t>?</a:t>
            </a:r>
            <a:endParaRPr lang="en-US" i="1" dirty="0">
              <a:solidFill>
                <a:schemeClr val="accent5"/>
              </a:solidFill>
              <a:ea typeface="ＭＳ Ｐゴシック" charset="0"/>
            </a:endParaRPr>
          </a:p>
        </p:txBody>
      </p:sp>
      <p:sp>
        <p:nvSpPr>
          <p:cNvPr id="6"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graphicFrame>
        <p:nvGraphicFramePr>
          <p:cNvPr id="9" name="Diagram 8" descr="Diagonal line presented as a seesaw balancing first-order and second-order problem solving. Above the line a red arrow pointing down is labeled first-order problem solving. Below the line a green arrow pointing up is labeled second-order problem solving." title="Problem Solving"/>
          <p:cNvGraphicFramePr/>
          <p:nvPr>
            <p:extLst>
              <p:ext uri="{D42A27DB-BD31-4B8C-83A1-F6EECF244321}">
                <p14:modId xmlns:p14="http://schemas.microsoft.com/office/powerpoint/2010/main" val="1182448995"/>
              </p:ext>
            </p:extLst>
          </p:nvPr>
        </p:nvGraphicFramePr>
        <p:xfrm>
          <a:off x="685800" y="2286000"/>
          <a:ext cx="7763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a:xfrm>
            <a:off x="609600" y="914400"/>
            <a:ext cx="82296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rgbClr val="0098AA"/>
                </a:solidFill>
                <a:latin typeface="+mj-lt"/>
                <a:ea typeface="+mj-ea"/>
                <a:cs typeface="+mj-cs"/>
              </a:defRPr>
            </a:lvl1pPr>
          </a:lstStyle>
          <a:p>
            <a:pPr algn="l">
              <a:defRPr/>
            </a:pPr>
            <a:endParaRPr lang="en-US" sz="2800" i="1" dirty="0">
              <a:solidFill>
                <a:schemeClr val="accent5"/>
              </a:solidFill>
              <a:ea typeface="ＭＳ Ｐゴシック" charset="0"/>
            </a:endParaRPr>
          </a:p>
        </p:txBody>
      </p:sp>
    </p:spTree>
    <p:extLst>
      <p:ext uri="{BB962C8B-B14F-4D97-AF65-F5344CB8AC3E}">
        <p14:creationId xmlns:p14="http://schemas.microsoft.com/office/powerpoint/2010/main" val="67309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What </a:t>
            </a:r>
            <a:r>
              <a:rPr lang="en-US" dirty="0" smtClean="0">
                <a:ea typeface="ＭＳ Ｐゴシック" charset="0"/>
              </a:rPr>
              <a:t>Is </a:t>
            </a:r>
            <a:r>
              <a:rPr lang="en-US" dirty="0">
                <a:ea typeface="ＭＳ Ｐゴシック" charset="0"/>
              </a:rPr>
              <a:t>a Defect</a:t>
            </a:r>
            <a:r>
              <a:rPr lang="en-US" dirty="0" smtClean="0">
                <a:ea typeface="ＭＳ Ｐゴシック" charset="0"/>
              </a:rPr>
              <a:t>?</a:t>
            </a:r>
            <a:endParaRPr lang="en-US" dirty="0"/>
          </a:p>
        </p:txBody>
      </p:sp>
      <p:sp>
        <p:nvSpPr>
          <p:cNvPr id="20482" name="Rectangle 5"/>
          <p:cNvSpPr>
            <a:spLocks noGrp="1" noChangeArrowheads="1"/>
          </p:cNvSpPr>
          <p:nvPr>
            <p:ph sz="quarter" idx="4294967295"/>
          </p:nvPr>
        </p:nvSpPr>
        <p:spPr>
          <a:xfrm>
            <a:off x="4343400" y="1447800"/>
            <a:ext cx="3505200" cy="4114800"/>
          </a:xfrm>
        </p:spPr>
        <p:txBody>
          <a:bodyPr>
            <a:noAutofit/>
          </a:bodyPr>
          <a:lstStyle/>
          <a:p>
            <a:pPr marL="0" indent="0" algn="r" eaLnBrk="1" hangingPunct="1">
              <a:spcBef>
                <a:spcPts val="0"/>
              </a:spcBef>
              <a:buNone/>
            </a:pPr>
            <a:r>
              <a:rPr lang="en-US" sz="4800" dirty="0">
                <a:solidFill>
                  <a:schemeClr val="tx1"/>
                </a:solidFill>
                <a:ea typeface="ＭＳ Ｐゴシック" charset="0"/>
              </a:rPr>
              <a:t>Anything </a:t>
            </a:r>
            <a:endParaRPr lang="en-US" sz="4800" dirty="0" smtClean="0">
              <a:solidFill>
                <a:schemeClr val="tx1"/>
              </a:solidFill>
              <a:ea typeface="ＭＳ Ｐゴシック" charset="0"/>
            </a:endParaRPr>
          </a:p>
          <a:p>
            <a:pPr marL="0" indent="0" algn="r" eaLnBrk="1" hangingPunct="1">
              <a:spcBef>
                <a:spcPts val="0"/>
              </a:spcBef>
              <a:buNone/>
            </a:pPr>
            <a:r>
              <a:rPr lang="en-US" sz="4800" dirty="0" smtClean="0">
                <a:solidFill>
                  <a:schemeClr val="tx1"/>
                </a:solidFill>
                <a:ea typeface="ＭＳ Ｐゴシック" charset="0"/>
              </a:rPr>
              <a:t>you </a:t>
            </a:r>
            <a:r>
              <a:rPr lang="en-US" sz="4800" dirty="0">
                <a:solidFill>
                  <a:schemeClr val="tx1"/>
                </a:solidFill>
                <a:ea typeface="ＭＳ Ｐゴシック" charset="0"/>
              </a:rPr>
              <a:t>do not </a:t>
            </a:r>
            <a:endParaRPr lang="en-US" sz="4800" dirty="0" smtClean="0">
              <a:solidFill>
                <a:schemeClr val="tx1"/>
              </a:solidFill>
              <a:ea typeface="ＭＳ Ｐゴシック" charset="0"/>
            </a:endParaRPr>
          </a:p>
          <a:p>
            <a:pPr marL="0" indent="0" algn="r" eaLnBrk="1" hangingPunct="1">
              <a:spcBef>
                <a:spcPts val="0"/>
              </a:spcBef>
              <a:buNone/>
            </a:pPr>
            <a:r>
              <a:rPr lang="en-US" sz="4800" dirty="0" smtClean="0">
                <a:solidFill>
                  <a:schemeClr val="tx1"/>
                </a:solidFill>
                <a:ea typeface="ＭＳ Ｐゴシック" charset="0"/>
              </a:rPr>
              <a:t>want </a:t>
            </a:r>
            <a:r>
              <a:rPr lang="en-US" sz="4800" dirty="0">
                <a:solidFill>
                  <a:schemeClr val="tx1"/>
                </a:solidFill>
                <a:ea typeface="ＭＳ Ｐゴシック" charset="0"/>
              </a:rPr>
              <a:t>to </a:t>
            </a:r>
            <a:r>
              <a:rPr lang="en-US" sz="4800" dirty="0" smtClean="0">
                <a:solidFill>
                  <a:schemeClr val="tx1"/>
                </a:solidFill>
                <a:ea typeface="ＭＳ Ｐゴシック" charset="0"/>
              </a:rPr>
              <a:t>happen </a:t>
            </a:r>
          </a:p>
          <a:p>
            <a:pPr marL="0" indent="0" algn="r" eaLnBrk="1" hangingPunct="1">
              <a:spcBef>
                <a:spcPts val="0"/>
              </a:spcBef>
              <a:buNone/>
            </a:pPr>
            <a:r>
              <a:rPr lang="en-US" sz="4800" dirty="0">
                <a:ea typeface="ＭＳ Ｐゴシック" charset="0"/>
              </a:rPr>
              <a:t>a</a:t>
            </a:r>
            <a:r>
              <a:rPr lang="en-US" sz="4800" dirty="0" smtClean="0">
                <a:solidFill>
                  <a:schemeClr val="tx1"/>
                </a:solidFill>
                <a:ea typeface="ＭＳ Ｐゴシック" charset="0"/>
              </a:rPr>
              <a:t>gain.</a:t>
            </a:r>
            <a:endParaRPr lang="en-US" sz="4800" dirty="0">
              <a:solidFill>
                <a:schemeClr val="tx1"/>
              </a:solidFill>
              <a:ea typeface="ＭＳ Ｐゴシック" charset="0"/>
            </a:endParaRPr>
          </a:p>
        </p:txBody>
      </p:sp>
      <p:sp>
        <p:nvSpPr>
          <p:cNvPr id="4" name="Rectangle 2"/>
          <p:cNvSpPr txBox="1">
            <a:spLocks noChangeArrowheads="1"/>
          </p:cNvSpPr>
          <p:nvPr/>
        </p:nvSpPr>
        <p:spPr>
          <a:xfrm>
            <a:off x="457200" y="2667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defRPr/>
            </a:pPr>
            <a:endParaRPr lang="en-US" sz="3200" dirty="0">
              <a:solidFill>
                <a:srgbClr val="FFFFFF"/>
              </a:solidFill>
              <a:ea typeface="ＭＳ Ｐゴシック" charset="0"/>
            </a:endParaRPr>
          </a:p>
        </p:txBody>
      </p:sp>
      <p:pic>
        <p:nvPicPr>
          <p:cNvPr id="5" name="Picture 4" descr="Photo of man talking" title="Seated 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5" y="1295400"/>
            <a:ext cx="7318159" cy="4821190"/>
          </a:xfrm>
          <a:prstGeom prst="rect">
            <a:avLst/>
          </a:prstGeom>
        </p:spPr>
      </p:pic>
    </p:spTree>
    <p:extLst>
      <p:ext uri="{BB962C8B-B14F-4D97-AF65-F5344CB8AC3E}">
        <p14:creationId xmlns:p14="http://schemas.microsoft.com/office/powerpoint/2010/main" val="397708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t>Individual Mistake or System Failing?</a:t>
            </a:r>
            <a:endParaRPr lang="en-US" dirty="0"/>
          </a:p>
        </p:txBody>
      </p:sp>
      <p:sp>
        <p:nvSpPr>
          <p:cNvPr id="3" name="Content Placeholder 5"/>
          <p:cNvSpPr txBox="1">
            <a:spLocks/>
          </p:cNvSpPr>
          <p:nvPr/>
        </p:nvSpPr>
        <p:spPr>
          <a:xfrm>
            <a:off x="1219200" y="1933039"/>
            <a:ext cx="6781800" cy="3048000"/>
          </a:xfrm>
          <a:prstGeom prst="rect">
            <a:avLst/>
          </a:prstGeom>
        </p:spPr>
        <p:txBody>
          <a:bodyPr/>
          <a:lstStyle>
            <a:lvl1pPr marL="342900" indent="-342900" algn="l" defTabSz="914400" rtl="0" eaLnBrk="1" latinLnBrk="0" hangingPunct="1">
              <a:spcBef>
                <a:spcPts val="0"/>
              </a:spcBef>
              <a:spcAft>
                <a:spcPts val="1200"/>
              </a:spcAft>
              <a:buSzPct val="100000"/>
              <a:buFontTx/>
              <a:buBlip>
                <a:blip r:embed="rId3"/>
              </a:buBlip>
              <a:defRPr sz="2400" kern="1200">
                <a:solidFill>
                  <a:schemeClr val="tx1"/>
                </a:solidFill>
                <a:latin typeface="Arial"/>
                <a:ea typeface="+mn-ea"/>
                <a:cs typeface="Arial"/>
              </a:defRPr>
            </a:lvl1pPr>
            <a:lvl2pPr marL="742950" indent="-285750" algn="l" defTabSz="914400" rtl="0" eaLnBrk="1" latinLnBrk="0" hangingPunct="1">
              <a:spcBef>
                <a:spcPts val="0"/>
              </a:spcBef>
              <a:spcAft>
                <a:spcPts val="1200"/>
              </a:spcAft>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ts val="0"/>
              </a:spcBef>
              <a:spcAft>
                <a:spcPts val="1200"/>
              </a:spcAft>
              <a:buSzPct val="100000"/>
              <a:buFontTx/>
              <a:buBlip>
                <a:blip r:embed="rId4"/>
              </a:buBlip>
              <a:defRPr sz="1800" kern="1200">
                <a:solidFill>
                  <a:schemeClr val="tx1"/>
                </a:solidFill>
                <a:latin typeface="Arial"/>
                <a:ea typeface="+mn-ea"/>
                <a:cs typeface="Arial"/>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0"/>
              </a:spcAft>
              <a:buFontTx/>
              <a:buNone/>
            </a:pPr>
            <a:r>
              <a:rPr lang="en-US" sz="2600" dirty="0" smtClean="0"/>
              <a:t>Rather than being the main instigators of an accident, operators tend to be the inheritors of </a:t>
            </a:r>
            <a:r>
              <a:rPr lang="en-US" sz="2600" dirty="0">
                <a:solidFill>
                  <a:srgbClr val="4BACC6"/>
                </a:solidFill>
                <a:ea typeface="+mj-ea"/>
              </a:rPr>
              <a:t>SYSTEM</a:t>
            </a:r>
            <a:r>
              <a:rPr lang="en-US" sz="2600" dirty="0" smtClean="0"/>
              <a:t> defects. . . . Their part is that of adding the final garnish to a </a:t>
            </a:r>
            <a:r>
              <a:rPr lang="en-US" sz="2600" i="1" dirty="0">
                <a:solidFill>
                  <a:srgbClr val="4BACC6"/>
                </a:solidFill>
                <a:ea typeface="+mj-ea"/>
              </a:rPr>
              <a:t>lethal brew </a:t>
            </a:r>
            <a:r>
              <a:rPr lang="en-US" sz="2600" dirty="0" smtClean="0"/>
              <a:t>that has been long in the cooking.</a:t>
            </a:r>
            <a:br>
              <a:rPr lang="en-US" sz="2600" dirty="0" smtClean="0"/>
            </a:br>
            <a:endParaRPr lang="en-US" sz="2600" dirty="0" smtClean="0"/>
          </a:p>
          <a:p>
            <a:pPr marL="0" lvl="1" indent="0" algn="r">
              <a:lnSpc>
                <a:spcPct val="120000"/>
              </a:lnSpc>
              <a:spcAft>
                <a:spcPts val="0"/>
              </a:spcAft>
              <a:buNone/>
            </a:pPr>
            <a:r>
              <a:rPr lang="en-US" dirty="0" smtClean="0">
                <a:solidFill>
                  <a:srgbClr val="0098AA"/>
                </a:solidFill>
              </a:rPr>
              <a:t>--</a:t>
            </a:r>
            <a:r>
              <a:rPr lang="en-US" dirty="0" smtClean="0"/>
              <a:t> James Reason, </a:t>
            </a:r>
            <a:r>
              <a:rPr lang="en-US" i="1" dirty="0" smtClean="0"/>
              <a:t>Human Error</a:t>
            </a:r>
            <a:r>
              <a:rPr lang="en-US" dirty="0" smtClean="0"/>
              <a:t>, 1990</a:t>
            </a:r>
            <a:r>
              <a:rPr lang="en-US" baseline="30000" dirty="0" smtClean="0"/>
              <a:t>1</a:t>
            </a:r>
          </a:p>
          <a:p>
            <a:pPr marL="0" indent="0">
              <a:lnSpc>
                <a:spcPct val="120000"/>
              </a:lnSpc>
              <a:spcAft>
                <a:spcPts val="0"/>
              </a:spcAft>
              <a:buFontTx/>
              <a:buNone/>
            </a:pPr>
            <a:endParaRPr lang="en-US" dirty="0" smtClean="0"/>
          </a:p>
        </p:txBody>
      </p:sp>
      <p:sp>
        <p:nvSpPr>
          <p:cNvPr id="4" name="TextBox 3"/>
          <p:cNvSpPr txBox="1"/>
          <p:nvPr/>
        </p:nvSpPr>
        <p:spPr>
          <a:xfrm>
            <a:off x="609600" y="1600200"/>
            <a:ext cx="898712" cy="1323439"/>
          </a:xfrm>
          <a:prstGeom prst="rect">
            <a:avLst/>
          </a:prstGeom>
          <a:noFill/>
        </p:spPr>
        <p:txBody>
          <a:bodyPr wrap="square" rtlCol="0">
            <a:spAutoFit/>
          </a:bodyPr>
          <a:lstStyle/>
          <a:p>
            <a:r>
              <a:rPr lang="en-US" sz="8000" b="1" dirty="0" smtClean="0">
                <a:solidFill>
                  <a:schemeClr val="accent5"/>
                </a:solidFill>
                <a:latin typeface="Times New Roman"/>
                <a:cs typeface="Times New Roman"/>
              </a:rPr>
              <a:t>“</a:t>
            </a:r>
            <a:endParaRPr lang="en-US" sz="8000" b="1" dirty="0">
              <a:solidFill>
                <a:schemeClr val="accent5"/>
              </a:solidFill>
              <a:latin typeface="Times New Roman"/>
              <a:cs typeface="Times New Roman"/>
            </a:endParaRPr>
          </a:p>
        </p:txBody>
      </p:sp>
      <p:sp>
        <p:nvSpPr>
          <p:cNvPr id="5" name="TextBox 4"/>
          <p:cNvSpPr txBox="1"/>
          <p:nvPr/>
        </p:nvSpPr>
        <p:spPr>
          <a:xfrm>
            <a:off x="7635688" y="3581400"/>
            <a:ext cx="898712" cy="1323439"/>
          </a:xfrm>
          <a:prstGeom prst="rect">
            <a:avLst/>
          </a:prstGeom>
          <a:noFill/>
        </p:spPr>
        <p:txBody>
          <a:bodyPr wrap="square" rtlCol="0">
            <a:spAutoFit/>
          </a:bodyPr>
          <a:lstStyle/>
          <a:p>
            <a:r>
              <a:rPr lang="en-US" sz="8000" b="1" dirty="0" smtClean="0">
                <a:solidFill>
                  <a:schemeClr val="accent5"/>
                </a:solidFill>
                <a:latin typeface="Times New Roman"/>
                <a:cs typeface="Times New Roman"/>
              </a:rPr>
              <a:t>”</a:t>
            </a:r>
            <a:endParaRPr lang="en-US" sz="8000" b="1" dirty="0">
              <a:solidFill>
                <a:schemeClr val="accent5"/>
              </a:solidFill>
              <a:latin typeface="Times New Roman"/>
              <a:cs typeface="Times New Roman"/>
            </a:endParaRPr>
          </a:p>
        </p:txBody>
      </p:sp>
    </p:spTree>
    <p:extLst>
      <p:ext uri="{BB962C8B-B14F-4D97-AF65-F5344CB8AC3E}">
        <p14:creationId xmlns:p14="http://schemas.microsoft.com/office/powerpoint/2010/main" val="227609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Learning from defects</a:t>
            </a:r>
            <a:endParaRPr lang="en-US" dirty="0">
              <a:solidFill>
                <a:schemeClr val="accent5"/>
              </a:solidFill>
            </a:endParaRPr>
          </a:p>
        </p:txBody>
      </p:sp>
      <p:sp>
        <p:nvSpPr>
          <p:cNvPr id="4" name="Text Placeholder 3"/>
          <p:cNvSpPr>
            <a:spLocks noGrp="1"/>
          </p:cNvSpPr>
          <p:nvPr>
            <p:ph type="body" idx="1"/>
          </p:nvPr>
        </p:nvSpPr>
        <p:spPr/>
        <p:txBody>
          <a:bodyPr/>
          <a:lstStyle/>
          <a:p>
            <a:r>
              <a:rPr lang="en-US" dirty="0" smtClean="0"/>
              <a:t>Sustaining your patient safety initiatives</a:t>
            </a:r>
            <a:endParaRPr lang="en-US" dirty="0"/>
          </a:p>
        </p:txBody>
      </p:sp>
      <p:sp>
        <p:nvSpPr>
          <p:cNvPr id="5" name="Subtitle 1"/>
          <p:cNvSpPr txBox="1">
            <a:spLocks/>
          </p:cNvSpPr>
          <p:nvPr/>
        </p:nvSpPr>
        <p:spPr>
          <a:xfrm>
            <a:off x="955964" y="0"/>
            <a:ext cx="7162800" cy="17526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spcAft>
                <a:spcPts val="1800"/>
              </a:spcAft>
            </a:pPr>
            <a:r>
              <a:rPr lang="en-US" sz="4000" dirty="0" smtClean="0">
                <a:solidFill>
                  <a:schemeClr val="bg1"/>
                </a:solidFill>
              </a:rPr>
              <a:t>AHRQ Safety Program for Surgery</a:t>
            </a:r>
          </a:p>
          <a:p>
            <a:pPr algn="ctr">
              <a:spcBef>
                <a:spcPts val="0"/>
              </a:spcBef>
              <a:spcAft>
                <a:spcPts val="1800"/>
              </a:spcAft>
            </a:pPr>
            <a:r>
              <a:rPr lang="en-US" sz="2800" dirty="0" smtClean="0">
                <a:solidFill>
                  <a:schemeClr val="bg1"/>
                </a:solidFill>
              </a:rPr>
              <a:t>Sustainability</a:t>
            </a:r>
            <a:endParaRPr lang="en-US" sz="2800" dirty="0">
              <a:solidFill>
                <a:schemeClr val="bg1"/>
              </a:solidFill>
            </a:endParaRPr>
          </a:p>
        </p:txBody>
      </p:sp>
    </p:spTree>
    <p:extLst>
      <p:ext uri="{BB962C8B-B14F-4D97-AF65-F5344CB8AC3E}">
        <p14:creationId xmlns:p14="http://schemas.microsoft.com/office/powerpoint/2010/main" val="212272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0"/>
              </a:rPr>
              <a:t>Learning From Defects</a:t>
            </a:r>
            <a:r>
              <a:rPr lang="en-US" baseline="30000" dirty="0" smtClean="0">
                <a:ea typeface="ＭＳ Ｐゴシック" charset="0"/>
              </a:rPr>
              <a:t>2,3,4</a:t>
            </a:r>
            <a:endParaRPr lang="en-US" baseline="30000" dirty="0"/>
          </a:p>
        </p:txBody>
      </p:sp>
      <p:graphicFrame>
        <p:nvGraphicFramePr>
          <p:cNvPr id="4" name="Diagram 3" descr="A list of questions for each stage of LFD process&#10;1. What happened?&#10;2. Why did it happen?&#10;3. How will you reduce it happening again?&#10;4. How will you know the risk is reduced?" title="LFD Questions"/>
          <p:cNvGraphicFramePr/>
          <p:nvPr>
            <p:extLst>
              <p:ext uri="{D42A27DB-BD31-4B8C-83A1-F6EECF244321}">
                <p14:modId xmlns:p14="http://schemas.microsoft.com/office/powerpoint/2010/main" val="2683458828"/>
              </p:ext>
            </p:extLst>
          </p:nvPr>
        </p:nvGraphicFramePr>
        <p:xfrm>
          <a:off x="685800" y="1424589"/>
          <a:ext cx="7772400" cy="4497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729220" y="1406604"/>
            <a:ext cx="870980" cy="4349592"/>
            <a:chOff x="729220" y="1406604"/>
            <a:chExt cx="870980" cy="4349592"/>
          </a:xfrm>
        </p:grpSpPr>
        <p:sp>
          <p:nvSpPr>
            <p:cNvPr id="9" name="Oval 8"/>
            <p:cNvSpPr/>
            <p:nvPr/>
          </p:nvSpPr>
          <p:spPr>
            <a:xfrm>
              <a:off x="729220" y="3733800"/>
              <a:ext cx="838200" cy="838200"/>
            </a:xfrm>
            <a:prstGeom prst="ellipse">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Rectangle 6"/>
            <p:cNvSpPr/>
            <p:nvPr/>
          </p:nvSpPr>
          <p:spPr>
            <a:xfrm>
              <a:off x="856247" y="3540204"/>
              <a:ext cx="59155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3</a:t>
              </a:r>
              <a:endParaRPr lang="en-US" sz="6600" b="1" dirty="0">
                <a:ln w="11430"/>
                <a:solidFill>
                  <a:schemeClr val="accent6">
                    <a:lumMod val="75000"/>
                  </a:schemeClr>
                </a:solidFill>
                <a:effectLst>
                  <a:outerShdw blurRad="50800" dist="39000" dir="5460000" algn="tl">
                    <a:srgbClr val="000000">
                      <a:alpha val="38000"/>
                    </a:srgbClr>
                  </a:outerShdw>
                </a:effectLst>
              </a:endParaRPr>
            </a:p>
          </p:txBody>
        </p:sp>
        <p:sp>
          <p:nvSpPr>
            <p:cNvPr id="10" name="Oval 9"/>
            <p:cNvSpPr/>
            <p:nvPr/>
          </p:nvSpPr>
          <p:spPr>
            <a:xfrm>
              <a:off x="762000" y="1600200"/>
              <a:ext cx="838200" cy="838200"/>
            </a:xfrm>
            <a:prstGeom prst="ellipse">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1" name="Oval 10"/>
            <p:cNvSpPr/>
            <p:nvPr/>
          </p:nvSpPr>
          <p:spPr>
            <a:xfrm>
              <a:off x="740290" y="4876800"/>
              <a:ext cx="838200" cy="838200"/>
            </a:xfrm>
            <a:prstGeom prst="ellipse">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Oval 11"/>
            <p:cNvSpPr/>
            <p:nvPr/>
          </p:nvSpPr>
          <p:spPr>
            <a:xfrm>
              <a:off x="762000" y="2667000"/>
              <a:ext cx="838200" cy="838200"/>
            </a:xfrm>
            <a:prstGeom prst="ellipse">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5" name="Rectangle 4"/>
            <p:cNvSpPr/>
            <p:nvPr/>
          </p:nvSpPr>
          <p:spPr>
            <a:xfrm>
              <a:off x="838200" y="1406604"/>
              <a:ext cx="59155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chemeClr val="accent6">
                      <a:lumMod val="75000"/>
                    </a:schemeClr>
                  </a:solidFill>
                  <a:effectLst>
                    <a:outerShdw blurRad="50800" dist="39000" dir="5460000" algn="tl">
                      <a:srgbClr val="000000">
                        <a:alpha val="38000"/>
                      </a:srgbClr>
                    </a:outerShdw>
                  </a:effectLst>
                </a:rPr>
                <a:t>1</a:t>
              </a:r>
            </a:p>
          </p:txBody>
        </p:sp>
        <p:sp>
          <p:nvSpPr>
            <p:cNvPr id="6" name="Rectangle 5"/>
            <p:cNvSpPr/>
            <p:nvPr/>
          </p:nvSpPr>
          <p:spPr>
            <a:xfrm>
              <a:off x="838200" y="2473404"/>
              <a:ext cx="59155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2</a:t>
              </a:r>
              <a:endParaRPr lang="en-US" sz="6600" b="1" dirty="0">
                <a:ln w="11430"/>
                <a:solidFill>
                  <a:schemeClr val="accent6">
                    <a:lumMod val="75000"/>
                  </a:schemeClr>
                </a:solidFill>
                <a:effectLst>
                  <a:outerShdw blurRad="50800" dist="39000" dir="5460000" algn="tl">
                    <a:srgbClr val="000000">
                      <a:alpha val="38000"/>
                    </a:srgbClr>
                  </a:outerShdw>
                </a:effectLst>
              </a:endParaRPr>
            </a:p>
          </p:txBody>
        </p:sp>
        <p:sp>
          <p:nvSpPr>
            <p:cNvPr id="8" name="Rectangle 7"/>
            <p:cNvSpPr/>
            <p:nvPr/>
          </p:nvSpPr>
          <p:spPr>
            <a:xfrm>
              <a:off x="838200" y="4648200"/>
              <a:ext cx="59155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4</a:t>
              </a:r>
              <a:endParaRPr lang="en-US" sz="6600" b="1" dirty="0">
                <a:ln w="11430"/>
                <a:solidFill>
                  <a:schemeClr val="accent6">
                    <a:lumMod val="75000"/>
                  </a:schemeClr>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888172033"/>
      </p:ext>
    </p:extLst>
  </p:cSld>
  <p:clrMapOvr>
    <a:masterClrMapping/>
  </p:clrMapOvr>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9609</TotalTime>
  <Words>6024</Words>
  <Application>Microsoft Office PowerPoint</Application>
  <PresentationFormat>On-screen Show (4:3)</PresentationFormat>
  <Paragraphs>417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HAI Cusp Slide template</vt:lpstr>
      <vt:lpstr>Sustainability: Learning From Defects</vt:lpstr>
      <vt:lpstr>Learning Objectives</vt:lpstr>
      <vt:lpstr>AHRQ Safety Program for Surgery</vt:lpstr>
      <vt:lpstr>Problem-Solving Hierarchy</vt:lpstr>
      <vt:lpstr>Problem Solving Goal: Long-Term Solution</vt:lpstr>
      <vt:lpstr>What Is a Defect?</vt:lpstr>
      <vt:lpstr>Individual Mistake or System Failing?</vt:lpstr>
      <vt:lpstr>Learning from defects</vt:lpstr>
      <vt:lpstr>Learning From Defects2,3,4</vt:lpstr>
      <vt:lpstr>What Happened?</vt:lpstr>
      <vt:lpstr>What Happened?</vt:lpstr>
      <vt:lpstr>Why Did It Happen?</vt:lpstr>
      <vt:lpstr>How Will You Reduce Risk of Recurrence?</vt:lpstr>
      <vt:lpstr>How Will You Reduce Risk of Recurrence?</vt:lpstr>
      <vt:lpstr>Prioritizing Interventions</vt:lpstr>
      <vt:lpstr>How Will You Reduce Risk of Recurrence?</vt:lpstr>
      <vt:lpstr>Principles of Safe Design</vt:lpstr>
      <vt:lpstr>Rank Order of Error Reduction Strategies5</vt:lpstr>
      <vt:lpstr>How Will You Know Risks Were Reduced?</vt:lpstr>
      <vt:lpstr>Share Success Stories</vt:lpstr>
      <vt:lpstr>What’s Next?</vt:lpstr>
      <vt:lpstr>Turnover Happens</vt:lpstr>
      <vt:lpstr>Key Takeaways</vt:lpstr>
      <vt:lpstr>Action Plan</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Learn From Defects for Sustainability</dc:title>
  <dc:subject>AHRQ Safety Program for Surgery;</dc:subject>
  <dc:creator>Agency for Health Care Research and Quality (AHRQ)</dc:creator>
  <cp:keywords>SSI; Safety program for surgery; surgical safety</cp:keywords>
  <cp:lastModifiedBy>Chris Heidenrich OCKT</cp:lastModifiedBy>
  <cp:revision>109</cp:revision>
  <cp:lastPrinted>2015-08-25T14:31:18Z</cp:lastPrinted>
  <dcterms:created xsi:type="dcterms:W3CDTF">2014-05-21T20:05:58Z</dcterms:created>
  <dcterms:modified xsi:type="dcterms:W3CDTF">2017-11-20T22:58:30Z</dcterms:modified>
  <cp:category>AHRQ Safety Program for Surgery</cp:category>
</cp:coreProperties>
</file>