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53" r:id="rId2"/>
    <p:sldId id="375" r:id="rId3"/>
    <p:sldId id="374" r:id="rId4"/>
    <p:sldId id="376" r:id="rId5"/>
    <p:sldId id="377" r:id="rId6"/>
    <p:sldId id="378" r:id="rId7"/>
    <p:sldId id="383" r:id="rId8"/>
    <p:sldId id="380" r:id="rId9"/>
    <p:sldId id="382"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44" autoAdjust="0"/>
    <p:restoredTop sz="88533" autoAdjust="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7" d="100"/>
          <a:sy n="67" d="100"/>
        </p:scale>
        <p:origin x="-352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Designing a Scorecard</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module covers how to design a scorecard for sustaining your surgical improvement efforts.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a:p>
        </p:txBody>
      </p:sp>
    </p:spTree>
    <p:extLst>
      <p:ext uri="{BB962C8B-B14F-4D97-AF65-F5344CB8AC3E}">
        <p14:creationId xmlns:p14="http://schemas.microsoft.com/office/powerpoint/2010/main" val="26190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this session, you will be able assess objectively your unit’s current stage in surgical quality implementation, describe how to design a scorecard to measure performance as a part of your sustainability efforts, and identify and give examples of adaptive and technical indicators to include on a performance scorecard.</a:t>
            </a:r>
          </a:p>
          <a:p>
            <a:r>
              <a:rPr lang="en-US" sz="1200" kern="1200" dirty="0" smtClean="0">
                <a:solidFill>
                  <a:schemeClr val="tx1"/>
                </a:solidFill>
                <a:effectLst/>
                <a:latin typeface="+mn-lt"/>
                <a:ea typeface="+mn-ea"/>
                <a:cs typeface="+mn-cs"/>
              </a:rPr>
              <a:t>Today we will review a scorecard. A scorecard allows you to gauge your teams’ progress on the project and identify points where attention is needed.</a:t>
            </a:r>
          </a:p>
          <a:p>
            <a:r>
              <a:rPr lang="en-US" sz="1200" kern="1200" dirty="0" smtClean="0">
                <a:solidFill>
                  <a:schemeClr val="tx1"/>
                </a:solidFill>
                <a:effectLst/>
                <a:latin typeface="+mn-lt"/>
                <a:ea typeface="+mn-ea"/>
                <a:cs typeface="+mn-cs"/>
              </a:rPr>
              <a:t>Your team enters the surgery ward every day intending to provide good care. We don’t always get the time to reflect on team performance. Scorecards help teams figure out whether activities have or have not been done as expected. They also help your team determine what is going well and identify areas for improvement.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a:t>
            </a:fld>
            <a:endParaRPr lang="en-US"/>
          </a:p>
        </p:txBody>
      </p:sp>
    </p:spTree>
    <p:extLst>
      <p:ext uri="{BB962C8B-B14F-4D97-AF65-F5344CB8AC3E}">
        <p14:creationId xmlns:p14="http://schemas.microsoft.com/office/powerpoint/2010/main" val="287090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6998" indent="-291153" eaLnBrk="0" hangingPunct="0">
              <a:defRPr sz="2400">
                <a:solidFill>
                  <a:schemeClr val="tx1"/>
                </a:solidFill>
                <a:latin typeface="Arial" charset="0"/>
                <a:ea typeface="ＭＳ Ｐゴシック" charset="0"/>
              </a:defRPr>
            </a:lvl2pPr>
            <a:lvl3pPr marL="1164613" indent="-232923" eaLnBrk="0" hangingPunct="0">
              <a:defRPr sz="2400">
                <a:solidFill>
                  <a:schemeClr val="tx1"/>
                </a:solidFill>
                <a:latin typeface="Arial" charset="0"/>
                <a:ea typeface="ＭＳ Ｐゴシック" charset="0"/>
              </a:defRPr>
            </a:lvl3pPr>
            <a:lvl4pPr marL="1630458" indent="-232923" eaLnBrk="0" hangingPunct="0">
              <a:defRPr sz="2400">
                <a:solidFill>
                  <a:schemeClr val="tx1"/>
                </a:solidFill>
                <a:latin typeface="Arial" charset="0"/>
                <a:ea typeface="ＭＳ Ｐゴシック" charset="0"/>
              </a:defRPr>
            </a:lvl4pPr>
            <a:lvl5pPr marL="2096304" indent="-232923" eaLnBrk="0" hangingPunct="0">
              <a:defRPr sz="2400">
                <a:solidFill>
                  <a:schemeClr val="tx1"/>
                </a:solidFill>
                <a:latin typeface="Arial" charset="0"/>
                <a:ea typeface="ＭＳ Ｐゴシック" charset="0"/>
              </a:defRPr>
            </a:lvl5pPr>
            <a:lvl6pPr marL="2562149" indent="-232923" eaLnBrk="0" fontAlgn="base" hangingPunct="0">
              <a:spcBef>
                <a:spcPct val="0"/>
              </a:spcBef>
              <a:spcAft>
                <a:spcPct val="0"/>
              </a:spcAft>
              <a:defRPr sz="2400">
                <a:solidFill>
                  <a:schemeClr val="tx1"/>
                </a:solidFill>
                <a:latin typeface="Arial" charset="0"/>
                <a:ea typeface="ＭＳ Ｐゴシック" charset="0"/>
              </a:defRPr>
            </a:lvl6pPr>
            <a:lvl7pPr marL="3027994" indent="-232923" eaLnBrk="0" fontAlgn="base" hangingPunct="0">
              <a:spcBef>
                <a:spcPct val="0"/>
              </a:spcBef>
              <a:spcAft>
                <a:spcPct val="0"/>
              </a:spcAft>
              <a:defRPr sz="2400">
                <a:solidFill>
                  <a:schemeClr val="tx1"/>
                </a:solidFill>
                <a:latin typeface="Arial" charset="0"/>
                <a:ea typeface="ＭＳ Ｐゴシック" charset="0"/>
              </a:defRPr>
            </a:lvl7pPr>
            <a:lvl8pPr marL="3493840" indent="-232923" eaLnBrk="0" fontAlgn="base" hangingPunct="0">
              <a:spcBef>
                <a:spcPct val="0"/>
              </a:spcBef>
              <a:spcAft>
                <a:spcPct val="0"/>
              </a:spcAft>
              <a:defRPr sz="2400">
                <a:solidFill>
                  <a:schemeClr val="tx1"/>
                </a:solidFill>
                <a:latin typeface="Arial" charset="0"/>
                <a:ea typeface="ＭＳ Ｐゴシック" charset="0"/>
              </a:defRPr>
            </a:lvl8pPr>
            <a:lvl9pPr marL="3959685" indent="-23292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2440A8-C755-3B4E-B820-447A0EE60026}" type="slidenum">
              <a:rPr lang="en-US" sz="1200">
                <a:solidFill>
                  <a:prstClr val="black"/>
                </a:solidFill>
                <a:latin typeface="Calibri" charset="0"/>
              </a:rPr>
              <a:pPr eaLnBrk="1" hangingPunct="1"/>
              <a:t>3</a:t>
            </a:fld>
            <a:endParaRPr lang="en-US" sz="1200" dirty="0">
              <a:solidFill>
                <a:prstClr val="black"/>
              </a:solidFill>
              <a:latin typeface="Calibri"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module follows up on the previous conversations about learning from defects. When the Learning From Defects tool was shared from the perspective of sustainability, teams were instructed to focus on learning from mistakes and problem solving at a deeper level.</a:t>
            </a:r>
          </a:p>
          <a:p>
            <a:r>
              <a:rPr lang="en-US" sz="1200" kern="1200" dirty="0" smtClean="0">
                <a:solidFill>
                  <a:schemeClr val="tx1"/>
                </a:solidFill>
                <a:effectLst/>
                <a:latin typeface="+mn-lt"/>
                <a:ea typeface="+mn-ea"/>
                <a:cs typeface="+mn-cs"/>
              </a:rPr>
              <a:t>The recommendation is to learn from at least one defect per quarter. Once your team has a few wins, consider participating in surgical conferences. Post the stories of the reduced risks, along with your data within your hospital network. Share stories of how defects were identified and what was learned from them. Celebrate successes with your teams.</a:t>
            </a:r>
            <a:r>
              <a:rPr lang="en-US" dirty="0" smtClean="0">
                <a:effectLst/>
              </a:rPr>
              <a:t>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It’s important to take stock and check your progress. Strive to create collective awareness of team progress. Positive reinforcement is integrated by celebrating the things that are going well and what makes your team strong and effective. Tackle any remaining barriers or any barriers as they come up proactively rather than reactively.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4</a:t>
            </a:fld>
            <a:endParaRPr lang="en-US"/>
          </a:p>
        </p:txBody>
      </p:sp>
    </p:spTree>
    <p:extLst>
      <p:ext uri="{BB962C8B-B14F-4D97-AF65-F5344CB8AC3E}">
        <p14:creationId xmlns:p14="http://schemas.microsoft.com/office/powerpoint/2010/main" val="158928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Now let’s discuss some ideas about what to include in your scorecard. Rather than provide an established scorecard template, we recommend a flexible model with room for local customization.</a:t>
            </a:r>
          </a:p>
          <a:p>
            <a:r>
              <a:rPr lang="en-US" sz="1200" kern="1200" dirty="0" smtClean="0">
                <a:solidFill>
                  <a:schemeClr val="tx1"/>
                </a:solidFill>
                <a:effectLst/>
                <a:latin typeface="+mn-lt"/>
                <a:ea typeface="+mn-ea"/>
                <a:cs typeface="+mn-cs"/>
              </a:rPr>
              <a:t>As a starting point, we have listed some variables that are good indicators of long-term performance.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frequently are you meeting?</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If your quality improvement team is no longer meeting regularly, it is difficult to achieve goals. If your team has lost momentum, consider revisiting your meeting schedule.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your team have sufficient participation to facilitate your group goals?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attendance patterns of specific participants in your team meetings can indicate team activity as well. If your surgeon champion rarely attends meetings, it may be difficult to meet surgeon needs and garner buy-in of other surgeons.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much of the staff has been trained in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Are you learning from each defect? </a:t>
            </a:r>
          </a:p>
          <a:p>
            <a:r>
              <a:rPr lang="en-US" sz="1200" kern="1200" dirty="0" smtClean="0">
                <a:solidFill>
                  <a:schemeClr val="tx1"/>
                </a:solidFill>
                <a:effectLst/>
                <a:latin typeface="+mn-lt"/>
                <a:ea typeface="+mn-ea"/>
                <a:cs typeface="+mn-cs"/>
              </a:rPr>
              <a:t>Are you keeping tabs on identified defects?</a:t>
            </a:r>
          </a:p>
          <a:p>
            <a:r>
              <a:rPr lang="en-US" sz="1200" kern="1200" dirty="0" smtClean="0">
                <a:solidFill>
                  <a:schemeClr val="tx1"/>
                </a:solidFill>
                <a:effectLst/>
                <a:latin typeface="+mn-lt"/>
                <a:ea typeface="+mn-ea"/>
                <a:cs typeface="+mn-cs"/>
              </a:rPr>
              <a:t>Is there a feedback loop for sharing progress on quality work?</a:t>
            </a:r>
          </a:p>
          <a:p>
            <a:r>
              <a:rPr lang="en-US" sz="1200" kern="1200" dirty="0" smtClean="0">
                <a:solidFill>
                  <a:schemeClr val="tx1"/>
                </a:solidFill>
                <a:effectLst/>
                <a:latin typeface="+mn-lt"/>
                <a:ea typeface="+mn-ea"/>
                <a:cs typeface="+mn-cs"/>
              </a:rPr>
              <a:t>Is staff turnover impacting your progress?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last item covers safety culture. Though safety culture requires longer periods of time to change, pause to reflect on progress with data.</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many safety climate responses are positive?</a:t>
            </a:r>
          </a:p>
          <a:p>
            <a:r>
              <a:rPr lang="en-US" sz="1200" kern="1200" dirty="0" smtClean="0">
                <a:solidFill>
                  <a:schemeClr val="tx1"/>
                </a:solidFill>
                <a:effectLst/>
                <a:latin typeface="+mn-lt"/>
                <a:ea typeface="+mn-ea"/>
                <a:cs typeface="+mn-cs"/>
              </a:rPr>
              <a:t>Does the staff know their concerns are being heard? </a:t>
            </a:r>
          </a:p>
          <a:p>
            <a:r>
              <a:rPr lang="en-US" sz="1200" kern="1200" dirty="0" smtClean="0">
                <a:solidFill>
                  <a:schemeClr val="tx1"/>
                </a:solidFill>
                <a:effectLst/>
                <a:latin typeface="+mn-lt"/>
                <a:ea typeface="+mn-ea"/>
                <a:cs typeface="+mn-cs"/>
              </a:rPr>
              <a:t>What is your response rate on safety culture assessments?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5</a:t>
            </a:fld>
            <a:endParaRPr lang="en-US"/>
          </a:p>
        </p:txBody>
      </p:sp>
    </p:spTree>
    <p:extLst>
      <p:ext uri="{BB962C8B-B14F-4D97-AF65-F5344CB8AC3E}">
        <p14:creationId xmlns:p14="http://schemas.microsoft.com/office/powerpoint/2010/main" val="175583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template presents some previously mentioned scorecard elements. As you create your scorecard, these categories may be useful.</a:t>
            </a:r>
          </a:p>
          <a:p>
            <a:r>
              <a:rPr lang="en-US" sz="1200" kern="1200" dirty="0" smtClean="0">
                <a:solidFill>
                  <a:schemeClr val="tx1"/>
                </a:solidFill>
                <a:effectLst/>
                <a:latin typeface="+mn-lt"/>
                <a:ea typeface="+mn-ea"/>
                <a:cs typeface="+mn-cs"/>
              </a:rPr>
              <a:t>The topic questions have been worded to fit a consistent schema: on target, ok, or below target. The score for each element indicates whether your team is above or below the desired goal. It signals where your team receives passing marks and where improvements are needed. </a:t>
            </a:r>
          </a:p>
          <a:p>
            <a:r>
              <a:rPr lang="en-US" sz="1200" kern="1200" dirty="0" smtClean="0">
                <a:solidFill>
                  <a:schemeClr val="tx1"/>
                </a:solidFill>
                <a:effectLst/>
                <a:latin typeface="+mn-lt"/>
                <a:ea typeface="+mn-ea"/>
                <a:cs typeface="+mn-cs"/>
              </a:rPr>
              <a:t>After you have recorded the number of team meetings held in the last 6 months, the dashboard columns score the results: Anything less than four is below target, maybe four in the last 6 months is OK, and five or six indicates you are on target.</a:t>
            </a:r>
          </a:p>
          <a:p>
            <a:r>
              <a:rPr lang="en-US" sz="1200" kern="1200" dirty="0" smtClean="0">
                <a:solidFill>
                  <a:schemeClr val="tx1"/>
                </a:solidFill>
                <a:effectLst/>
                <a:latin typeface="+mn-lt"/>
                <a:ea typeface="+mn-ea"/>
                <a:cs typeface="+mn-cs"/>
              </a:rPr>
              <a:t>Keep in mind that this is a guideline. For instance, colleagues impacted by harsh winter conditions may have been unable to attend some meetings. Regardless of circumstances, assessing the frequency of meetings provides an indicator for the health of your team. </a:t>
            </a:r>
          </a:p>
          <a:p>
            <a:r>
              <a:rPr lang="en-US" sz="1200" kern="1200" dirty="0" smtClean="0">
                <a:solidFill>
                  <a:schemeClr val="tx1"/>
                </a:solidFill>
                <a:effectLst/>
                <a:latin typeface="+mn-lt"/>
                <a:ea typeface="+mn-ea"/>
                <a:cs typeface="+mn-cs"/>
              </a:rPr>
              <a:t>Customize your scorecard to reflect your subgroup meetings as well. Several teams have reported two groups, such as preoperative and postoperative groups. Recognize both how many subgroups meet and how often they are expected to meet on your scorecard.</a:t>
            </a:r>
          </a:p>
          <a:p>
            <a:r>
              <a:rPr lang="en-US" sz="1200" kern="1200" dirty="0" smtClean="0">
                <a:solidFill>
                  <a:schemeClr val="tx1"/>
                </a:solidFill>
                <a:effectLst/>
                <a:latin typeface="+mn-lt"/>
                <a:ea typeface="+mn-ea"/>
                <a:cs typeface="+mn-cs"/>
              </a:rPr>
              <a:t>The attendance questions ask who and how frequently specific team members attend meetings. Attendance and engagement are critical to success; perhaps an honest assessment about team member engagement will help determine if your team is optimally staffed.</a:t>
            </a:r>
          </a:p>
          <a:p>
            <a:r>
              <a:rPr lang="en-US" sz="1200" kern="1200" dirty="0" smtClean="0">
                <a:solidFill>
                  <a:schemeClr val="tx1"/>
                </a:solidFill>
                <a:effectLst/>
                <a:latin typeface="+mn-lt"/>
                <a:ea typeface="+mn-ea"/>
                <a:cs typeface="+mn-cs"/>
              </a:rPr>
              <a:t>Please note that senior executive attendance matters. A deputized stand-in is not a viable replacement for senior leadership engagement and consistent participation.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In addition to the senior executive, how many meetings did your surgeon champion attend in the last 6 months?</a:t>
            </a:r>
          </a:p>
          <a:p>
            <a:r>
              <a:rPr lang="en-US" sz="1200" kern="1200" dirty="0" smtClean="0">
                <a:solidFill>
                  <a:schemeClr val="tx1"/>
                </a:solidFill>
                <a:effectLst/>
                <a:latin typeface="+mn-lt"/>
                <a:ea typeface="+mn-ea"/>
                <a:cs typeface="+mn-cs"/>
              </a:rPr>
              <a:t>And your nurse champion?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Tailor your scorecard to fit your team members. For example, you can add other prominent roles represented on your safety team, like an infection control nurse.</a:t>
            </a:r>
          </a:p>
          <a:p>
            <a:r>
              <a:rPr lang="en-US" sz="1200" kern="1200" dirty="0" smtClean="0">
                <a:solidFill>
                  <a:schemeClr val="tx1"/>
                </a:solidFill>
                <a:effectLst/>
                <a:latin typeface="+mn-lt"/>
                <a:ea typeface="+mn-ea"/>
                <a:cs typeface="+mn-cs"/>
              </a:rPr>
              <a:t>Overall, the scorecard should help you reflect on the last 6 months. Design one that you can do collectively with your team every 6 months and assess a self-rating score on the health of your team.</a:t>
            </a:r>
          </a:p>
          <a:p>
            <a:r>
              <a:rPr lang="en-US" sz="1200" kern="1200" dirty="0" smtClean="0">
                <a:solidFill>
                  <a:schemeClr val="tx1"/>
                </a:solidFill>
                <a:effectLst/>
                <a:latin typeface="+mn-lt"/>
                <a:ea typeface="+mn-ea"/>
                <a:cs typeface="+mn-cs"/>
              </a:rPr>
              <a:t>For training, the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training is the premier component of staff exposure to your team’s work efforts. Target at least 80 percent of staff to have viewed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training within the last two years. Anything below 80 percent is below target. This is an example of a signal to determine how to get all staff members aware and involved.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Have you embedded </a:t>
            </a:r>
            <a:r>
              <a:rPr lang="en-US" sz="1200" i="1" kern="1200" dirty="0" smtClean="0">
                <a:solidFill>
                  <a:schemeClr val="tx1"/>
                </a:solidFill>
                <a:effectLst/>
                <a:latin typeface="+mn-lt"/>
                <a:ea typeface="+mn-ea"/>
                <a:cs typeface="+mn-cs"/>
              </a:rPr>
              <a:t>Science of Safety</a:t>
            </a:r>
            <a:r>
              <a:rPr lang="en-US" sz="1200" kern="1200" dirty="0" smtClean="0">
                <a:solidFill>
                  <a:schemeClr val="tx1"/>
                </a:solidFill>
                <a:effectLst/>
                <a:latin typeface="+mn-lt"/>
                <a:ea typeface="+mn-ea"/>
                <a:cs typeface="+mn-cs"/>
              </a:rPr>
              <a:t> in onboarding or orientation programs for all new staff, including physicians?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Next, consider the defects that your team has addressed in the last 6 months. This section is intentionally ambiguous because defects come in a wide range of complexity. Some defects are quite simple to solve, while others could be as complex as a sentinel event requiring organization-level interventions.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many defects have you learned from in the past 6 months?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Each team should learn from at least one defect per quarter, including addressing contributing factors with interventions. It would be even better if your team has three defects solved in a quarter.</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many of your improvement goals to address defects are data driven?</a:t>
            </a:r>
          </a:p>
          <a:p>
            <a:r>
              <a:rPr lang="en-US" sz="1200" kern="1200" dirty="0" smtClean="0">
                <a:solidFill>
                  <a:schemeClr val="tx1"/>
                </a:solidFill>
                <a:effectLst/>
                <a:latin typeface="+mn-lt"/>
                <a:ea typeface="+mn-ea"/>
                <a:cs typeface="+mn-cs"/>
              </a:rPr>
              <a:t>Some defects may not have data associated with them, but generally, the majority of defects do have supporting data. Present that data to the frontline providers and anyone impacted in those defects.</a:t>
            </a:r>
          </a:p>
          <a:p>
            <a:r>
              <a:rPr lang="en-US" sz="1200" kern="1200" dirty="0" smtClean="0">
                <a:solidFill>
                  <a:schemeClr val="tx1"/>
                </a:solidFill>
                <a:effectLst/>
                <a:latin typeface="+mn-lt"/>
                <a:ea typeface="+mn-ea"/>
                <a:cs typeface="+mn-cs"/>
              </a:rPr>
              <a:t>For safety culture assessments, review your average percent safety score. An acceptable target range is 60 percent to 80 percent, and scores greater than 80 percent are excellent. But anything below 60 percent indicates a red flag. Examine the low scoring domains to determine what is happening in that clinical area.</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For local safety culture, what is the unit response rate? Or what percentage of staff members completed safety culture surveys?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higher the unit response rate is, the more representative the safety scores are to that clinical area. We often find that physicians complete fewer surveys than those in other job roles. If you find a role underrepresented in the survey, plan how to engage those groups in completing the survey.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6</a:t>
            </a:fld>
            <a:endParaRPr lang="en-US"/>
          </a:p>
        </p:txBody>
      </p:sp>
    </p:spTree>
    <p:extLst>
      <p:ext uri="{BB962C8B-B14F-4D97-AF65-F5344CB8AC3E}">
        <p14:creationId xmlns:p14="http://schemas.microsoft.com/office/powerpoint/2010/main" val="289834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second page provides an opportunity to evaluate process and outcome indicators for your clinical setting. A few surgery-related indicators are also listed. Include indicators that would be applicable and relevant to your frontline clinicians.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45C517D5-E9BB-DA4C-92BC-0386379B95B6}" type="slidenum">
              <a:rPr lang="en-US" smtClean="0"/>
              <a:t>7</a:t>
            </a:fld>
            <a:endParaRPr lang="en-US"/>
          </a:p>
        </p:txBody>
      </p:sp>
    </p:spTree>
    <p:extLst>
      <p:ext uri="{BB962C8B-B14F-4D97-AF65-F5344CB8AC3E}">
        <p14:creationId xmlns:p14="http://schemas.microsoft.com/office/powerpoint/2010/main" val="289834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 aware of local performance using data, including understanding your most current safety culture responses and trends.</a:t>
            </a:r>
          </a:p>
          <a:p>
            <a:r>
              <a:rPr lang="en-US" sz="1200" kern="1200" dirty="0" smtClean="0">
                <a:solidFill>
                  <a:schemeClr val="tx1"/>
                </a:solidFill>
                <a:effectLst/>
                <a:latin typeface="+mn-lt"/>
                <a:ea typeface="+mn-ea"/>
                <a:cs typeface="+mn-cs"/>
              </a:rPr>
              <a:t>If you administer a culture survey to your staff regularly, use the comparative data points to recognize growth. Debrief the results with frontline staff and unit leadership. Use the safety culture improvements to validate the work efforts of your frontline staff.</a:t>
            </a:r>
            <a:r>
              <a:rPr lang="en-US" dirty="0" smtClean="0">
                <a:effectLst/>
              </a:rPr>
              <a:t> </a:t>
            </a:r>
            <a:r>
              <a:rPr lang="en-US" dirty="0" smtClean="0"/>
              <a:t>staff</a:t>
            </a:r>
            <a:r>
              <a:rPr lang="en-US" dirty="0"/>
              <a:t>. </a:t>
            </a:r>
          </a:p>
        </p:txBody>
      </p:sp>
      <p:sp>
        <p:nvSpPr>
          <p:cNvPr id="4" name="Slide Number Placeholder 3"/>
          <p:cNvSpPr>
            <a:spLocks noGrp="1"/>
          </p:cNvSpPr>
          <p:nvPr>
            <p:ph type="sldNum" sz="quarter" idx="10"/>
          </p:nvPr>
        </p:nvSpPr>
        <p:spPr/>
        <p:txBody>
          <a:bodyPr/>
          <a:lstStyle/>
          <a:p>
            <a:fld id="{45C517D5-E9BB-DA4C-92BC-0386379B95B6}" type="slidenum">
              <a:rPr lang="en-US" smtClean="0"/>
              <a:t>8</a:t>
            </a:fld>
            <a:endParaRPr lang="en-US"/>
          </a:p>
        </p:txBody>
      </p:sp>
    </p:spTree>
    <p:extLst>
      <p:ext uri="{BB962C8B-B14F-4D97-AF65-F5344CB8AC3E}">
        <p14:creationId xmlns:p14="http://schemas.microsoft.com/office/powerpoint/2010/main" val="188695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Throughout most of his life,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-century French chemist Louis Pasteur insisted that germs were the cause of disease, not the body. It wasn't until Pasteur was nearing the end of his life, having suffered multiple strokes before contracting pneumonia, that he came to appreciate the environment of the infection, reportedly saying, "It is the soil, not the seed." </a:t>
            </a:r>
          </a:p>
          <a:p>
            <a:r>
              <a:rPr lang="en-US" sz="1200" kern="1200" dirty="0" smtClean="0">
                <a:solidFill>
                  <a:schemeClr val="tx1"/>
                </a:solidFill>
                <a:effectLst/>
                <a:latin typeface="+mn-lt"/>
                <a:ea typeface="+mn-ea"/>
                <a:cs typeface="+mn-cs"/>
              </a:rPr>
              <a:t>In other words, a germ (the seed) causes disease when our bodies (the soil) provide a hospitable environment. In patient safety, the quality of the environment (the safety culture) greatly influences the safety of patient care.</a:t>
            </a:r>
          </a:p>
          <a:p>
            <a:r>
              <a:rPr lang="en-US" sz="1200" kern="1200" dirty="0" smtClean="0">
                <a:solidFill>
                  <a:schemeClr val="tx1"/>
                </a:solidFill>
                <a:effectLst/>
                <a:latin typeface="+mn-lt"/>
                <a:ea typeface="+mn-ea"/>
                <a:cs typeface="+mn-cs"/>
              </a:rPr>
              <a:t>Nurture the safety culture; it is the environment for every interaction and intervention.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A8DA807-2B21-164D-94FA-550A3B81103F}" type="slidenum">
              <a:rPr lang="en-US" smtClean="0"/>
              <a:t>9</a:t>
            </a:fld>
            <a:endParaRPr lang="en-US" dirty="0"/>
          </a:p>
        </p:txBody>
      </p:sp>
    </p:spTree>
    <p:extLst>
      <p:ext uri="{BB962C8B-B14F-4D97-AF65-F5344CB8AC3E}">
        <p14:creationId xmlns:p14="http://schemas.microsoft.com/office/powerpoint/2010/main" val="3359638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4"/>
          </p:nvPr>
        </p:nvSpPr>
        <p:spPr>
          <a:xfrm>
            <a:off x="6705600" y="643995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Scorecard     </a:t>
            </a:r>
            <a:fld id="{2DF979B8-0AD8-AA44-A428-21DC378A3C62}"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txBox="1">
            <a:spLocks/>
          </p:cNvSpPr>
          <p:nvPr userDrawn="1"/>
        </p:nvSpPr>
        <p:spPr>
          <a:xfrm>
            <a:off x="70866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t> Design a Scorecard     </a:t>
            </a:r>
            <a:fld id="{3E80E6E2-A2C9-4C22-9509-24FA37342BF8}" type="slidenum">
              <a:rPr lang="en-US" smtClean="0"/>
              <a:pPr algn="l"/>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txBox="1">
            <a:spLocks/>
          </p:cNvSpPr>
          <p:nvPr userDrawn="1"/>
        </p:nvSpPr>
        <p:spPr>
          <a:xfrm>
            <a:off x="6705600" y="64399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Design a Scorecard     </a:t>
            </a:r>
            <a:fld id="{2DF979B8-0AD8-AA44-A428-21DC378A3C62}"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9">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477000"/>
            <a:ext cx="3288401" cy="276999"/>
          </a:xfrm>
          <a:prstGeom prst="rect">
            <a:avLst/>
          </a:prstGeom>
          <a:noFill/>
        </p:spPr>
        <p:txBody>
          <a:bodyPr wrap="none" rtlCol="0">
            <a:spAutoFit/>
          </a:bodyPr>
          <a:lstStyle/>
          <a:p>
            <a:r>
              <a:rPr lang="en-US" sz="1200" dirty="0" smtClean="0">
                <a:solidFill>
                  <a:schemeClr val="tx1">
                    <a:lumMod val="50000"/>
                    <a:lumOff val="50000"/>
                  </a:schemeClr>
                </a:solidFill>
              </a:rPr>
              <a:t>AHRQ Safety Program for Surgery – Sustainability </a:t>
            </a:r>
            <a:endParaRPr lang="en-US" sz="1200" dirty="0">
              <a:solidFill>
                <a:schemeClr val="tx1">
                  <a:lumMod val="50000"/>
                  <a:lumOff val="50000"/>
                </a:schemeClr>
              </a:solidFill>
            </a:endParaRPr>
          </a:p>
        </p:txBody>
      </p:sp>
      <p:sp>
        <p:nvSpPr>
          <p:cNvPr id="5" name="Slide Number Placeholder 4"/>
          <p:cNvSpPr>
            <a:spLocks noGrp="1"/>
          </p:cNvSpPr>
          <p:nvPr>
            <p:ph type="sldNum" sz="quarter" idx="4"/>
          </p:nvPr>
        </p:nvSpPr>
        <p:spPr>
          <a:xfrm>
            <a:off x="5943600" y="6571436"/>
            <a:ext cx="30480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Sustainability Scorecard     </a:t>
            </a:r>
            <a:fld id="{2DF979B8-0AD8-AA44-A428-21DC378A3C62}" type="slidenum">
              <a:rPr lang="en-US" smtClean="0"/>
              <a:pPr/>
              <a:t>‹#›</a:t>
            </a:fld>
            <a:endParaRPr lang="en-US" dirty="0"/>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Designing a Scorecard for Sustainability</a:t>
            </a:r>
            <a:endParaRPr lang="en-US" dirty="0">
              <a:solidFill>
                <a:schemeClr val="tx1"/>
              </a:solidFill>
            </a:endParaRPr>
          </a:p>
        </p:txBody>
      </p:sp>
      <p:sp>
        <p:nvSpPr>
          <p:cNvPr id="6" name="Subtitle 1"/>
          <p:cNvSpPr>
            <a:spLocks noGrp="1"/>
          </p:cNvSpPr>
          <p:nvPr>
            <p:ph type="subTitle" idx="1"/>
          </p:nvPr>
        </p:nvSpPr>
        <p:spPr>
          <a:xfrm>
            <a:off x="723900" y="381000"/>
            <a:ext cx="7696200" cy="1752600"/>
          </a:xfrm>
        </p:spPr>
        <p:txBody>
          <a:bodyP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Surgery</a:t>
            </a:r>
            <a:endParaRPr lang="en-US" sz="2800" dirty="0" smtClean="0">
              <a:solidFill>
                <a:schemeClr val="bg1"/>
              </a:solidFill>
            </a:endParaRPr>
          </a:p>
          <a:p>
            <a:pPr>
              <a:spcBef>
                <a:spcPts val="0"/>
              </a:spcBef>
              <a:spcAft>
                <a:spcPts val="1800"/>
              </a:spcAft>
            </a:pPr>
            <a:r>
              <a:rPr lang="en-US" sz="2800" dirty="0" smtClean="0">
                <a:solidFill>
                  <a:schemeClr val="bg1"/>
                </a:solidFill>
              </a:rPr>
              <a:t>Sustainability</a:t>
            </a:r>
            <a:endParaRPr lang="en-US" sz="2800" dirty="0">
              <a:solidFill>
                <a:schemeClr val="bg1"/>
              </a:solidFill>
            </a:endParaRPr>
          </a:p>
        </p:txBody>
      </p:sp>
      <p:sp>
        <p:nvSpPr>
          <p:cNvPr id="3" name="TextBox 2"/>
          <p:cNvSpPr txBox="1"/>
          <p:nvPr/>
        </p:nvSpPr>
        <p:spPr>
          <a:xfrm>
            <a:off x="6705600" y="5347854"/>
            <a:ext cx="1967270" cy="400110"/>
          </a:xfrm>
          <a:prstGeom prst="rect">
            <a:avLst/>
          </a:prstGeom>
          <a:noFill/>
        </p:spPr>
        <p:txBody>
          <a:bodyPr wrap="none" rtlCol="0">
            <a:spAutoFit/>
          </a:bodyPr>
          <a:lstStyle/>
          <a:p>
            <a:pPr algn="r"/>
            <a:r>
              <a:rPr lang="en-US" sz="1000" dirty="0" smtClean="0"/>
              <a:t>AHRQ Pub. No. </a:t>
            </a:r>
            <a:r>
              <a:rPr lang="en-US" sz="1000" dirty="0" smtClean="0"/>
              <a:t>16(18)-</a:t>
            </a:r>
            <a:r>
              <a:rPr lang="en-US" sz="1000" dirty="0" smtClean="0"/>
              <a:t>0004-15-EF</a:t>
            </a:r>
          </a:p>
          <a:p>
            <a:pPr algn="r"/>
            <a:r>
              <a:rPr lang="en-US" sz="1000" dirty="0" smtClean="0"/>
              <a:t>December </a:t>
            </a:r>
            <a:r>
              <a:rPr lang="en-US" sz="1000" dirty="0" smtClean="0"/>
              <a:t>2017</a:t>
            </a:r>
            <a:endParaRPr lang="en-US" sz="1000" dirty="0"/>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idx="1"/>
          </p:nvPr>
        </p:nvSpPr>
        <p:spPr/>
        <p:txBody>
          <a:bodyPr>
            <a:normAutofit/>
          </a:bodyPr>
          <a:lstStyle/>
          <a:p>
            <a:pPr marL="0" indent="0">
              <a:spcBef>
                <a:spcPts val="0"/>
              </a:spcBef>
              <a:spcAft>
                <a:spcPts val="1200"/>
              </a:spcAft>
              <a:buNone/>
            </a:pPr>
            <a:r>
              <a:rPr lang="en-US" dirty="0"/>
              <a:t>After this session, you will be able </a:t>
            </a:r>
            <a:r>
              <a:rPr lang="en-US" dirty="0" smtClean="0"/>
              <a:t>to</a:t>
            </a:r>
            <a:r>
              <a:rPr lang="en-US" dirty="0"/>
              <a:t>–</a:t>
            </a:r>
            <a:endParaRPr lang="en-US" dirty="0" smtClean="0"/>
          </a:p>
          <a:p>
            <a:pPr>
              <a:spcBef>
                <a:spcPts val="0"/>
              </a:spcBef>
              <a:spcAft>
                <a:spcPts val="1200"/>
              </a:spcAft>
            </a:pPr>
            <a:r>
              <a:rPr lang="en-US" sz="2800" dirty="0" smtClean="0"/>
              <a:t>Assess objectively your unit’s current stage in implementing the AHRQ Safety Program for Surgery</a:t>
            </a:r>
          </a:p>
          <a:p>
            <a:pPr>
              <a:spcBef>
                <a:spcPts val="0"/>
              </a:spcBef>
              <a:spcAft>
                <a:spcPts val="1200"/>
              </a:spcAft>
            </a:pPr>
            <a:r>
              <a:rPr lang="en-US" sz="2800" dirty="0" smtClean="0"/>
              <a:t>Describe how to design a scorecard to measure performance as part of your sustainability efforts</a:t>
            </a:r>
          </a:p>
          <a:p>
            <a:pPr>
              <a:spcBef>
                <a:spcPts val="0"/>
              </a:spcBef>
              <a:spcAft>
                <a:spcPts val="1200"/>
              </a:spcAft>
            </a:pPr>
            <a:r>
              <a:rPr lang="en-US" sz="2800" dirty="0" smtClean="0"/>
              <a:t>Identify and give examples of adaptive and technical indicators to include on a performance scorecard</a:t>
            </a:r>
          </a:p>
          <a:p>
            <a:pPr>
              <a:spcBef>
                <a:spcPts val="0"/>
              </a:spcBef>
              <a:spcAft>
                <a:spcPts val="1200"/>
              </a:spcAft>
            </a:pPr>
            <a:endParaRPr lang="en-US" sz="2800" dirty="0"/>
          </a:p>
        </p:txBody>
      </p:sp>
      <p:sp>
        <p:nvSpPr>
          <p:cNvPr id="5" name="Slide Number Placeholder 4"/>
          <p:cNvSpPr>
            <a:spLocks noGrp="1"/>
          </p:cNvSpPr>
          <p:nvPr>
            <p:ph type="sldNum" sz="quarter" idx="4"/>
          </p:nvPr>
        </p:nvSpPr>
        <p:spPr>
          <a:xfrm>
            <a:off x="6096000" y="6553200"/>
            <a:ext cx="29718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Sustainability Scorecard     </a:t>
            </a:r>
            <a:fld id="{2DF979B8-0AD8-AA44-A428-21DC378A3C62}" type="slidenum">
              <a:rPr lang="en-US" smtClean="0"/>
              <a:pPr/>
              <a:t>2</a:t>
            </a:fld>
            <a:endParaRPr lang="en-US" dirty="0"/>
          </a:p>
        </p:txBody>
      </p:sp>
    </p:spTree>
    <p:extLst>
      <p:ext uri="{BB962C8B-B14F-4D97-AF65-F5344CB8AC3E}">
        <p14:creationId xmlns:p14="http://schemas.microsoft.com/office/powerpoint/2010/main" val="383898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dirty="0"/>
              <a:t>Followup from Learning From Defects</a:t>
            </a:r>
            <a:endParaRPr lang="en-US" dirty="0" smtClean="0"/>
          </a:p>
          <a:p>
            <a:pPr>
              <a:spcBef>
                <a:spcPts val="0"/>
              </a:spcBef>
              <a:spcAft>
                <a:spcPts val="1200"/>
              </a:spcAft>
            </a:pPr>
            <a:r>
              <a:rPr lang="en-US" sz="2800" dirty="0" smtClean="0"/>
              <a:t>Review Learning </a:t>
            </a:r>
            <a:r>
              <a:rPr lang="en-US" sz="2800" dirty="0"/>
              <a:t>F</a:t>
            </a:r>
            <a:r>
              <a:rPr lang="en-US" sz="2800" dirty="0" smtClean="0"/>
              <a:t>rom Defects </a:t>
            </a:r>
            <a:r>
              <a:rPr lang="en-US" sz="2800" dirty="0"/>
              <a:t>tool with your team</a:t>
            </a:r>
          </a:p>
          <a:p>
            <a:pPr>
              <a:spcBef>
                <a:spcPts val="0"/>
              </a:spcBef>
              <a:spcAft>
                <a:spcPts val="1200"/>
              </a:spcAft>
            </a:pPr>
            <a:r>
              <a:rPr lang="en-US" sz="2800" dirty="0" smtClean="0"/>
              <a:t>Identify </a:t>
            </a:r>
            <a:r>
              <a:rPr lang="en-US" sz="2800" dirty="0"/>
              <a:t>a defect in your operating rooms</a:t>
            </a:r>
          </a:p>
          <a:p>
            <a:pPr>
              <a:spcBef>
                <a:spcPts val="0"/>
              </a:spcBef>
              <a:spcAft>
                <a:spcPts val="1200"/>
              </a:spcAft>
            </a:pPr>
            <a:r>
              <a:rPr lang="en-US" sz="2800" dirty="0" smtClean="0"/>
              <a:t>Select and work on </a:t>
            </a:r>
            <a:r>
              <a:rPr lang="en-US" sz="2800" dirty="0"/>
              <a:t>one defect </a:t>
            </a:r>
            <a:r>
              <a:rPr lang="en-US" sz="2800" dirty="0" smtClean="0"/>
              <a:t>per quarter</a:t>
            </a:r>
            <a:endParaRPr lang="en-US" sz="2800" dirty="0"/>
          </a:p>
          <a:p>
            <a:pPr>
              <a:spcBef>
                <a:spcPts val="0"/>
              </a:spcBef>
              <a:spcAft>
                <a:spcPts val="1200"/>
              </a:spcAft>
            </a:pPr>
            <a:r>
              <a:rPr lang="en-US" sz="2800" dirty="0"/>
              <a:t>Consider </a:t>
            </a:r>
            <a:r>
              <a:rPr lang="en-US" sz="2800" dirty="0" smtClean="0"/>
              <a:t>participating in surgical </a:t>
            </a:r>
            <a:r>
              <a:rPr lang="en-US" sz="2800" dirty="0"/>
              <a:t>morbidity and mortality conferences</a:t>
            </a:r>
          </a:p>
          <a:p>
            <a:pPr>
              <a:spcBef>
                <a:spcPts val="0"/>
              </a:spcBef>
              <a:spcAft>
                <a:spcPts val="1200"/>
              </a:spcAft>
            </a:pPr>
            <a:r>
              <a:rPr lang="en-US" sz="2800" dirty="0" smtClean="0"/>
              <a:t>Post </a:t>
            </a:r>
            <a:r>
              <a:rPr lang="en-US" sz="2800" dirty="0"/>
              <a:t>the stories of </a:t>
            </a:r>
            <a:r>
              <a:rPr lang="en-US" sz="2800" dirty="0" smtClean="0"/>
              <a:t>reduced risks (include </a:t>
            </a:r>
            <a:r>
              <a:rPr lang="en-US" sz="2800" dirty="0"/>
              <a:t>data</a:t>
            </a:r>
            <a:r>
              <a:rPr lang="en-US" sz="2800" dirty="0" smtClean="0"/>
              <a:t>!)</a:t>
            </a:r>
            <a:endParaRPr lang="en-US" sz="2800" dirty="0"/>
          </a:p>
          <a:p>
            <a:pPr>
              <a:spcBef>
                <a:spcPts val="0"/>
              </a:spcBef>
              <a:spcAft>
                <a:spcPts val="1200"/>
              </a:spcAft>
            </a:pPr>
            <a:r>
              <a:rPr lang="en-US" sz="2800" dirty="0" smtClean="0"/>
              <a:t>Celebrate your success</a:t>
            </a:r>
            <a:endParaRPr lang="en-US" sz="2800" dirty="0"/>
          </a:p>
        </p:txBody>
      </p:sp>
      <p:sp>
        <p:nvSpPr>
          <p:cNvPr id="7" name="Title 1"/>
          <p:cNvSpPr txBox="1">
            <a:spLocks/>
          </p:cNvSpPr>
          <p:nvPr/>
        </p:nvSpPr>
        <p:spPr>
          <a:xfrm>
            <a:off x="457200" y="30678"/>
            <a:ext cx="8229600" cy="807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endParaRPr lang="en-US" dirty="0"/>
          </a:p>
        </p:txBody>
      </p:sp>
      <p:sp>
        <p:nvSpPr>
          <p:cNvPr id="6" name="Slide Number Placeholder 4"/>
          <p:cNvSpPr>
            <a:spLocks noGrp="1"/>
          </p:cNvSpPr>
          <p:nvPr>
            <p:ph type="sldNum" sz="quarter" idx="4"/>
          </p:nvPr>
        </p:nvSpPr>
        <p:spPr>
          <a:xfrm>
            <a:off x="6525491" y="6553200"/>
            <a:ext cx="25908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3</a:t>
            </a:fld>
            <a:endParaRPr lang="en-US" dirty="0"/>
          </a:p>
        </p:txBody>
      </p:sp>
    </p:spTree>
    <p:extLst>
      <p:ext uri="{BB962C8B-B14F-4D97-AF65-F5344CB8AC3E}">
        <p14:creationId xmlns:p14="http://schemas.microsoft.com/office/powerpoint/2010/main" val="32069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Checking Your Progress</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smtClean="0"/>
              <a:t>Create collective awareness of what’s working and what’s not working</a:t>
            </a:r>
          </a:p>
          <a:p>
            <a:pPr>
              <a:spcBef>
                <a:spcPts val="0"/>
              </a:spcBef>
              <a:spcAft>
                <a:spcPts val="1200"/>
              </a:spcAft>
            </a:pPr>
            <a:r>
              <a:rPr lang="en-US" sz="2800" dirty="0" smtClean="0"/>
              <a:t>Celebrate what makes the team strong and effective</a:t>
            </a:r>
          </a:p>
          <a:p>
            <a:pPr>
              <a:spcBef>
                <a:spcPts val="0"/>
              </a:spcBef>
              <a:spcAft>
                <a:spcPts val="1200"/>
              </a:spcAft>
            </a:pPr>
            <a:r>
              <a:rPr lang="en-US" sz="2800" dirty="0" smtClean="0"/>
              <a:t>Tackle remaining barriers proactively</a:t>
            </a:r>
            <a:endParaRPr lang="en-US" sz="2800" dirty="0"/>
          </a:p>
        </p:txBody>
      </p:sp>
      <p:sp>
        <p:nvSpPr>
          <p:cNvPr id="5" name="Slide Number Placeholder 4"/>
          <p:cNvSpPr>
            <a:spLocks noGrp="1"/>
          </p:cNvSpPr>
          <p:nvPr>
            <p:ph type="sldNum" sz="quarter" idx="4"/>
          </p:nvPr>
        </p:nvSpPr>
        <p:spPr>
          <a:xfrm>
            <a:off x="6629400" y="6553200"/>
            <a:ext cx="2514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4</a:t>
            </a:fld>
            <a:endParaRPr lang="en-US" dirty="0"/>
          </a:p>
        </p:txBody>
      </p:sp>
    </p:spTree>
    <p:extLst>
      <p:ext uri="{BB962C8B-B14F-4D97-AF65-F5344CB8AC3E}">
        <p14:creationId xmlns:p14="http://schemas.microsoft.com/office/powerpoint/2010/main" val="2036640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Scorecard </a:t>
            </a:r>
            <a:r>
              <a:rPr lang="en-US" dirty="0" smtClean="0"/>
              <a:t>Parameters</a:t>
            </a:r>
            <a:endParaRPr lang="en-US" dirty="0"/>
          </a:p>
        </p:txBody>
      </p:sp>
      <p:graphicFrame>
        <p:nvGraphicFramePr>
          <p:cNvPr id="7" name="Content Placeholder 6" descr="A table that displays scorecard parameters&#10;The first column lists the variables&#10;Frequency&#10;Attendance&#10;Training&#10;Defects&#10;Stability&#10;Safety culture&#10;&#10;The second column lists questions for each variable&#10;Does your team meet enough to achieve goals?&#10;Does your team have sufficient participation to facilitate group goals?&#10;Is the entire staff trained in the science of safety?&#10;Are you learning from defects? Are any of your improvement plans driven by data?&#10;Has turnover in key positions affected your progress?&#10;How many safety climate responses are positive? Does the staff know you are hearing them?" title="Scorecard Parameters"/>
          <p:cNvGraphicFramePr>
            <a:graphicFrameLocks noGrp="1"/>
          </p:cNvGraphicFramePr>
          <p:nvPr>
            <p:ph idx="1"/>
            <p:extLst>
              <p:ext uri="{D42A27DB-BD31-4B8C-83A1-F6EECF244321}">
                <p14:modId xmlns:p14="http://schemas.microsoft.com/office/powerpoint/2010/main" val="306731305"/>
              </p:ext>
            </p:extLst>
          </p:nvPr>
        </p:nvGraphicFramePr>
        <p:xfrm>
          <a:off x="457201" y="1981200"/>
          <a:ext cx="7619999" cy="3886200"/>
        </p:xfrm>
        <a:graphic>
          <a:graphicData uri="http://schemas.openxmlformats.org/drawingml/2006/table">
            <a:tbl>
              <a:tblPr firstRow="1" bandRow="1">
                <a:tableStyleId>{5FD0F851-EC5A-4D38-B0AD-8093EC10F338}</a:tableStyleId>
              </a:tblPr>
              <a:tblGrid>
                <a:gridCol w="1693419"/>
                <a:gridCol w="5926580"/>
              </a:tblGrid>
              <a:tr h="479134">
                <a:tc>
                  <a:txBody>
                    <a:bodyPr/>
                    <a:lstStyle/>
                    <a:p>
                      <a:r>
                        <a:rPr lang="en-US" sz="1800" dirty="0" smtClean="0">
                          <a:latin typeface="Calibri"/>
                          <a:cs typeface="Calibri"/>
                        </a:rPr>
                        <a:t>VARIABLES</a:t>
                      </a:r>
                      <a:endParaRPr lang="en-US" sz="1800" dirty="0">
                        <a:latin typeface="Calibri"/>
                        <a:cs typeface="Calibri"/>
                      </a:endParaRPr>
                    </a:p>
                  </a:txBody>
                  <a:tcPr marL="99272" marR="99272"/>
                </a:tc>
                <a:tc>
                  <a:txBody>
                    <a:bodyPr/>
                    <a:lstStyle/>
                    <a:p>
                      <a:r>
                        <a:rPr lang="en-US" sz="1800" dirty="0" smtClean="0">
                          <a:latin typeface="Calibri"/>
                          <a:cs typeface="Calibri"/>
                        </a:rPr>
                        <a:t>QUESTIONS</a:t>
                      </a:r>
                      <a:endParaRPr lang="en-US" sz="1800" dirty="0">
                        <a:latin typeface="Calibri"/>
                        <a:cs typeface="Calibri"/>
                      </a:endParaRPr>
                    </a:p>
                  </a:txBody>
                  <a:tcPr marL="99272" marR="99272"/>
                </a:tc>
              </a:tr>
              <a:tr h="479134">
                <a:tc>
                  <a:txBody>
                    <a:bodyPr/>
                    <a:lstStyle/>
                    <a:p>
                      <a:pPr>
                        <a:lnSpc>
                          <a:spcPct val="100000"/>
                        </a:lnSpc>
                        <a:spcAft>
                          <a:spcPts val="0"/>
                        </a:spcAft>
                      </a:pPr>
                      <a:r>
                        <a:rPr lang="en-US" sz="1800" b="1" smtClean="0">
                          <a:latin typeface="Calibri"/>
                          <a:cs typeface="Calibri"/>
                        </a:rPr>
                        <a:t>Frequency</a:t>
                      </a:r>
                      <a:endParaRPr lang="en-US" sz="1800" b="1" dirty="0">
                        <a:latin typeface="Calibri"/>
                        <a:cs typeface="Calibri"/>
                      </a:endParaRPr>
                    </a:p>
                  </a:txBody>
                  <a:tcPr marL="99272" marR="99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latin typeface="Calibri"/>
                          <a:cs typeface="Calibri"/>
                        </a:rPr>
                        <a:t>Does your team meet enough to achieve goals?</a:t>
                      </a:r>
                      <a:endParaRPr lang="en-US" sz="1800" dirty="0" smtClean="0">
                        <a:latin typeface="Calibri"/>
                        <a:cs typeface="Calibri"/>
                      </a:endParaRPr>
                    </a:p>
                  </a:txBody>
                  <a:tcPr marL="99272" marR="99272"/>
                </a:tc>
              </a:tr>
              <a:tr h="593526">
                <a:tc>
                  <a:txBody>
                    <a:bodyPr/>
                    <a:lstStyle/>
                    <a:p>
                      <a:pPr>
                        <a:lnSpc>
                          <a:spcPct val="100000"/>
                        </a:lnSpc>
                        <a:spcAft>
                          <a:spcPts val="0"/>
                        </a:spcAft>
                      </a:pPr>
                      <a:r>
                        <a:rPr lang="en-US" sz="1800" b="1" smtClean="0">
                          <a:latin typeface="Calibri"/>
                          <a:cs typeface="Calibri"/>
                        </a:rPr>
                        <a:t>Attendance</a:t>
                      </a:r>
                      <a:endParaRPr lang="en-US" sz="1800" b="1" dirty="0">
                        <a:latin typeface="Calibri"/>
                        <a:cs typeface="Calibri"/>
                      </a:endParaRPr>
                    </a:p>
                  </a:txBody>
                  <a:tcPr marL="99272" marR="99272"/>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800" smtClean="0">
                          <a:latin typeface="Calibri"/>
                          <a:cs typeface="Calibri"/>
                        </a:rPr>
                        <a:t>Does your team have sufficient participation to facilitate group goals?</a:t>
                      </a:r>
                      <a:endParaRPr lang="en-US" sz="1800" dirty="0" smtClean="0">
                        <a:latin typeface="Calibri"/>
                        <a:cs typeface="Calibri"/>
                      </a:endParaRPr>
                    </a:p>
                  </a:txBody>
                  <a:tcPr marL="99272" marR="99272"/>
                </a:tc>
              </a:tr>
              <a:tr h="479134">
                <a:tc>
                  <a:txBody>
                    <a:bodyPr/>
                    <a:lstStyle/>
                    <a:p>
                      <a:pPr>
                        <a:lnSpc>
                          <a:spcPct val="100000"/>
                        </a:lnSpc>
                        <a:spcAft>
                          <a:spcPts val="0"/>
                        </a:spcAft>
                      </a:pPr>
                      <a:r>
                        <a:rPr lang="en-US" sz="1800" b="1" smtClean="0">
                          <a:latin typeface="Calibri"/>
                          <a:cs typeface="Calibri"/>
                        </a:rPr>
                        <a:t>Training</a:t>
                      </a:r>
                      <a:endParaRPr lang="en-US" sz="1800" b="1" dirty="0" smtClean="0">
                        <a:latin typeface="Calibri"/>
                        <a:cs typeface="Calibri"/>
                      </a:endParaRPr>
                    </a:p>
                  </a:txBody>
                  <a:tcPr marL="99272" marR="99272"/>
                </a:tc>
                <a:tc>
                  <a:txBody>
                    <a:bodyPr/>
                    <a:lstStyle/>
                    <a:p>
                      <a:pPr>
                        <a:lnSpc>
                          <a:spcPct val="100000"/>
                        </a:lnSpc>
                        <a:spcAft>
                          <a:spcPts val="0"/>
                        </a:spcAft>
                      </a:pPr>
                      <a:r>
                        <a:rPr lang="en-US" sz="1800" dirty="0" smtClean="0">
                          <a:latin typeface="Calibri"/>
                          <a:cs typeface="Calibri"/>
                        </a:rPr>
                        <a:t>Is entire staff trained in </a:t>
                      </a:r>
                      <a:r>
                        <a:rPr lang="en-US" sz="1800" i="0" dirty="0" smtClean="0">
                          <a:latin typeface="Calibri"/>
                          <a:cs typeface="Calibri"/>
                        </a:rPr>
                        <a:t>Science of Safety</a:t>
                      </a:r>
                      <a:r>
                        <a:rPr lang="en-US" sz="1800" dirty="0" smtClean="0">
                          <a:latin typeface="Calibri"/>
                          <a:cs typeface="Calibri"/>
                        </a:rPr>
                        <a:t>?</a:t>
                      </a:r>
                      <a:endParaRPr lang="en-US" sz="1800" dirty="0">
                        <a:latin typeface="Calibri"/>
                        <a:cs typeface="Calibri"/>
                      </a:endParaRPr>
                    </a:p>
                  </a:txBody>
                  <a:tcPr marL="99272" marR="99272"/>
                </a:tc>
              </a:tr>
              <a:tr h="593526">
                <a:tc>
                  <a:txBody>
                    <a:bodyPr/>
                    <a:lstStyle/>
                    <a:p>
                      <a:pPr>
                        <a:lnSpc>
                          <a:spcPct val="100000"/>
                        </a:lnSpc>
                        <a:spcBef>
                          <a:spcPts val="0"/>
                        </a:spcBef>
                        <a:spcAft>
                          <a:spcPts val="0"/>
                        </a:spcAft>
                      </a:pPr>
                      <a:r>
                        <a:rPr lang="en-US" sz="1800" b="1" smtClean="0">
                          <a:latin typeface="Calibri"/>
                          <a:cs typeface="Calibri"/>
                        </a:rPr>
                        <a:t>Defects</a:t>
                      </a:r>
                      <a:endParaRPr lang="en-US" sz="1800" b="1" dirty="0">
                        <a:latin typeface="Calibri"/>
                        <a:cs typeface="Calibri"/>
                      </a:endParaRPr>
                    </a:p>
                  </a:txBody>
                  <a:tcPr marL="99272" marR="99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latin typeface="Calibri"/>
                          <a:cs typeface="Calibri"/>
                        </a:rPr>
                        <a:t>Are you learning from defects?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latin typeface="Calibri"/>
                          <a:cs typeface="Calibri"/>
                        </a:rPr>
                        <a:t>Are any of your improvement plans driven by data?</a:t>
                      </a:r>
                      <a:endParaRPr lang="en-US" sz="1800" dirty="0" smtClean="0">
                        <a:latin typeface="Calibri"/>
                        <a:cs typeface="Calibri"/>
                      </a:endParaRPr>
                    </a:p>
                  </a:txBody>
                  <a:tcPr marL="99272" marR="99272"/>
                </a:tc>
              </a:tr>
              <a:tr h="402758">
                <a:tc>
                  <a:txBody>
                    <a:bodyPr/>
                    <a:lstStyle/>
                    <a:p>
                      <a:pPr>
                        <a:lnSpc>
                          <a:spcPct val="100000"/>
                        </a:lnSpc>
                        <a:spcAft>
                          <a:spcPts val="0"/>
                        </a:spcAft>
                      </a:pPr>
                      <a:r>
                        <a:rPr lang="en-US" sz="1800" b="1" smtClean="0">
                          <a:latin typeface="Calibri"/>
                          <a:cs typeface="Calibri"/>
                        </a:rPr>
                        <a:t>Stability</a:t>
                      </a:r>
                      <a:endParaRPr lang="en-US" sz="1800" b="1" dirty="0">
                        <a:latin typeface="Calibri"/>
                        <a:cs typeface="Calibri"/>
                      </a:endParaRPr>
                    </a:p>
                  </a:txBody>
                  <a:tcPr marL="99272" marR="99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latin typeface="Calibri"/>
                          <a:cs typeface="Calibri"/>
                        </a:rPr>
                        <a:t>Has turnover in key positions affected your progress?</a:t>
                      </a:r>
                      <a:endParaRPr lang="en-US" sz="1800" dirty="0" smtClean="0">
                        <a:latin typeface="Calibri"/>
                        <a:cs typeface="Calibri"/>
                      </a:endParaRPr>
                    </a:p>
                  </a:txBody>
                  <a:tcPr marL="99272" marR="99272"/>
                </a:tc>
              </a:tr>
              <a:tr h="765880">
                <a:tc>
                  <a:txBody>
                    <a:bodyPr/>
                    <a:lstStyle/>
                    <a:p>
                      <a:pPr>
                        <a:lnSpc>
                          <a:spcPct val="100000"/>
                        </a:lnSpc>
                        <a:spcAft>
                          <a:spcPts val="0"/>
                        </a:spcAft>
                      </a:pPr>
                      <a:r>
                        <a:rPr lang="en-US" sz="1800" b="1" smtClean="0">
                          <a:latin typeface="Calibri"/>
                          <a:cs typeface="Calibri"/>
                        </a:rPr>
                        <a:t>Safety Culture</a:t>
                      </a:r>
                      <a:endParaRPr lang="en-US" sz="1800" b="1" dirty="0">
                        <a:latin typeface="Calibri"/>
                        <a:cs typeface="Calibri"/>
                      </a:endParaRPr>
                    </a:p>
                  </a:txBody>
                  <a:tcPr marL="99272" marR="99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cs typeface="Calibri"/>
                        </a:rPr>
                        <a:t>How many safety climate responses are positive?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cs typeface="Calibri"/>
                        </a:rPr>
                        <a:t>Does the staff know you are hearing them?</a:t>
                      </a:r>
                    </a:p>
                  </a:txBody>
                  <a:tcPr marL="99272" marR="99272"/>
                </a:tc>
              </a:tr>
            </a:tbl>
          </a:graphicData>
        </a:graphic>
      </p:graphicFrame>
      <p:sp>
        <p:nvSpPr>
          <p:cNvPr id="8" name="Title 1"/>
          <p:cNvSpPr txBox="1">
            <a:spLocks/>
          </p:cNvSpPr>
          <p:nvPr/>
        </p:nvSpPr>
        <p:spPr>
          <a:xfrm>
            <a:off x="457200" y="30678"/>
            <a:ext cx="8229600" cy="8075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endParaRPr lang="en-US" sz="3200" dirty="0"/>
          </a:p>
        </p:txBody>
      </p:sp>
      <p:sp>
        <p:nvSpPr>
          <p:cNvPr id="10" name="TextBox 9"/>
          <p:cNvSpPr txBox="1"/>
          <p:nvPr/>
        </p:nvSpPr>
        <p:spPr>
          <a:xfrm>
            <a:off x="381000" y="1371600"/>
            <a:ext cx="6727485" cy="523220"/>
          </a:xfrm>
          <a:prstGeom prst="rect">
            <a:avLst/>
          </a:prstGeom>
          <a:noFill/>
        </p:spPr>
        <p:txBody>
          <a:bodyPr wrap="none" rtlCol="0">
            <a:spAutoFit/>
          </a:bodyPr>
          <a:lstStyle/>
          <a:p>
            <a:r>
              <a:rPr lang="en-US" sz="2800" dirty="0">
                <a:solidFill>
                  <a:srgbClr val="000000"/>
                </a:solidFill>
              </a:rPr>
              <a:t>Take stock of team variables every 6</a:t>
            </a:r>
            <a:r>
              <a:rPr lang="en-US" sz="2800" dirty="0" smtClean="0">
                <a:solidFill>
                  <a:srgbClr val="000000"/>
                </a:solidFill>
              </a:rPr>
              <a:t> </a:t>
            </a:r>
            <a:r>
              <a:rPr lang="en-US" sz="2800" dirty="0">
                <a:solidFill>
                  <a:srgbClr val="000000"/>
                </a:solidFill>
              </a:rPr>
              <a:t>months</a:t>
            </a:r>
          </a:p>
        </p:txBody>
      </p:sp>
      <p:sp>
        <p:nvSpPr>
          <p:cNvPr id="9" name="Slide Number Placeholder 4"/>
          <p:cNvSpPr>
            <a:spLocks noGrp="1"/>
          </p:cNvSpPr>
          <p:nvPr>
            <p:ph type="sldNum" sz="quarter" idx="4"/>
          </p:nvPr>
        </p:nvSpPr>
        <p:spPr>
          <a:xfrm>
            <a:off x="6629400" y="6553200"/>
            <a:ext cx="2514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5</a:t>
            </a:fld>
            <a:endParaRPr lang="en-US" dirty="0"/>
          </a:p>
        </p:txBody>
      </p:sp>
    </p:spTree>
    <p:extLst>
      <p:ext uri="{BB962C8B-B14F-4D97-AF65-F5344CB8AC3E}">
        <p14:creationId xmlns:p14="http://schemas.microsoft.com/office/powerpoint/2010/main" val="201880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A table depicting an example of a sustainability scorecard&#10;The first column lists each measure&#10;Frequency&#10;How many SUSP meetings held in past 6 months?&#10;How many SUSP subgroup meetings held in past 6 months? (based on 1 monthly subgroup)&#10;Attendance&#10;Number of meetings attended in past 6 months by:&#10;-Team Lead&#10;-Senior executive&#10;-Surgeon champion&#10;-Nurse champion&#10;&#10;Training&#10;How much of staff has received Science of Safety training within 2 years?&#10;&#10;Defects&#10;How many defects have you learned from in past 6 months?&#10;How many of your improvement goals to address these defects are data-driven?&#10;&#10;Safety culture&#10;Average percent positive scores for Safety Climate Domain from most recent HSOPS?&#10;What is the unit response rate for the latest HSOPS?&#10;&#10;The second column lists the level for each measure below target&#10;The third column lists the level for each measure at &quot;okay&quot;&#10;The fourth column lists the level for each measure on target" title="Sample Sustainability Scorecard"/>
          <p:cNvGraphicFramePr>
            <a:graphicFrameLocks noGrp="1"/>
          </p:cNvGraphicFramePr>
          <p:nvPr>
            <p:extLst>
              <p:ext uri="{D42A27DB-BD31-4B8C-83A1-F6EECF244321}">
                <p14:modId xmlns:p14="http://schemas.microsoft.com/office/powerpoint/2010/main" val="2265169679"/>
              </p:ext>
            </p:extLst>
          </p:nvPr>
        </p:nvGraphicFramePr>
        <p:xfrm>
          <a:off x="457200" y="1295400"/>
          <a:ext cx="8229602" cy="4922520"/>
        </p:xfrm>
        <a:graphic>
          <a:graphicData uri="http://schemas.openxmlformats.org/drawingml/2006/table">
            <a:tbl>
              <a:tblPr firstRow="1" bandRow="1">
                <a:tableStyleId>{FABFCF23-3B69-468F-B69F-88F6DE6A72F2}</a:tableStyleId>
              </a:tblPr>
              <a:tblGrid>
                <a:gridCol w="5658722"/>
                <a:gridCol w="856960"/>
                <a:gridCol w="856960"/>
                <a:gridCol w="856960"/>
              </a:tblGrid>
              <a:tr h="573056">
                <a:tc>
                  <a:txBody>
                    <a:bodyPr/>
                    <a:lstStyle/>
                    <a:p>
                      <a:pPr marL="0" marR="0" indent="0" algn="r" defTabSz="457200" rtl="0" eaLnBrk="1" fontAlgn="auto" latinLnBrk="0" hangingPunct="1">
                        <a:lnSpc>
                          <a:spcPct val="100000"/>
                        </a:lnSpc>
                        <a:spcBef>
                          <a:spcPts val="0"/>
                        </a:spcBef>
                        <a:spcAft>
                          <a:spcPts val="1200"/>
                        </a:spcAft>
                        <a:buClrTx/>
                        <a:buSzTx/>
                        <a:buFontTx/>
                        <a:buNone/>
                        <a:tabLst/>
                        <a:defRPr/>
                      </a:pPr>
                      <a:r>
                        <a:rPr lang="en-US" sz="1200" baseline="0" dirty="0" smtClean="0"/>
                        <a:t>(Circle One)</a:t>
                      </a:r>
                      <a:endParaRPr lang="en-US" sz="1200" dirty="0" smtClean="0"/>
                    </a:p>
                    <a:p>
                      <a:pPr>
                        <a:spcAft>
                          <a:spcPts val="1200"/>
                        </a:spcAft>
                      </a:pPr>
                      <a:r>
                        <a:rPr lang="en-US" sz="1600" dirty="0" smtClean="0"/>
                        <a:t>MEASURE</a:t>
                      </a:r>
                      <a:r>
                        <a:rPr lang="en-US" sz="1600" baseline="0" dirty="0" smtClean="0"/>
                        <a:t> WITHIN THE PAST 6 MONTHS</a:t>
                      </a:r>
                      <a:endParaRPr lang="en-US" sz="1600" baseline="0" dirty="0" smtClean="0">
                        <a:latin typeface="Calibri"/>
                        <a:cs typeface="Calibri"/>
                      </a:endParaRPr>
                    </a:p>
                  </a:txBody>
                  <a:tcPr anchor="b"/>
                </a:tc>
                <a:tc>
                  <a:txBody>
                    <a:bodyPr/>
                    <a:lstStyle/>
                    <a:p>
                      <a:pPr algn="ctr"/>
                      <a:r>
                        <a:rPr lang="en-US" sz="1600" dirty="0" smtClean="0"/>
                        <a:t>BELOW</a:t>
                      </a:r>
                      <a:r>
                        <a:rPr lang="en-US" sz="1600" baseline="0" dirty="0" smtClean="0"/>
                        <a:t> TARGET</a:t>
                      </a:r>
                      <a:endParaRPr lang="en-US" sz="1600" dirty="0">
                        <a:solidFill>
                          <a:schemeClr val="tx1"/>
                        </a:solidFill>
                        <a:latin typeface="Calibri"/>
                        <a:cs typeface="Calibri"/>
                      </a:endParaRPr>
                    </a:p>
                  </a:txBody>
                  <a:tcPr anchor="ctr">
                    <a:solidFill>
                      <a:srgbClr val="C0504D"/>
                    </a:solidFill>
                  </a:tcPr>
                </a:tc>
                <a:tc>
                  <a:txBody>
                    <a:bodyPr/>
                    <a:lstStyle/>
                    <a:p>
                      <a:pPr algn="ctr"/>
                      <a:r>
                        <a:rPr lang="en-US" sz="1600" dirty="0" smtClean="0"/>
                        <a:t>OK</a:t>
                      </a:r>
                      <a:endParaRPr lang="en-US" sz="1600" dirty="0">
                        <a:solidFill>
                          <a:srgbClr val="000000"/>
                        </a:solidFill>
                        <a:latin typeface="Calibri"/>
                        <a:cs typeface="Calibri"/>
                      </a:endParaRPr>
                    </a:p>
                  </a:txBody>
                  <a:tcPr anchor="ctr">
                    <a:solidFill>
                      <a:srgbClr val="FFCC33"/>
                    </a:solidFill>
                  </a:tcPr>
                </a:tc>
                <a:tc>
                  <a:txBody>
                    <a:bodyPr/>
                    <a:lstStyle/>
                    <a:p>
                      <a:pPr algn="ctr"/>
                      <a:r>
                        <a:rPr lang="en-US" sz="1600" dirty="0" smtClean="0"/>
                        <a:t>ON</a:t>
                      </a:r>
                      <a:r>
                        <a:rPr lang="en-US" sz="1600" baseline="0" dirty="0" smtClean="0"/>
                        <a:t> TARGET</a:t>
                      </a:r>
                      <a:endParaRPr lang="en-US" sz="1600" dirty="0">
                        <a:solidFill>
                          <a:srgbClr val="000000"/>
                        </a:solidFill>
                        <a:latin typeface="Calibri"/>
                        <a:cs typeface="Calibri"/>
                      </a:endParaRPr>
                    </a:p>
                  </a:txBody>
                  <a:tcPr anchor="ctr">
                    <a:solidFill>
                      <a:schemeClr val="accent3"/>
                    </a:solidFill>
                  </a:tcPr>
                </a:tc>
              </a:tr>
              <a:tr h="257875">
                <a:tc>
                  <a:txBody>
                    <a:bodyPr/>
                    <a:lstStyle/>
                    <a:p>
                      <a:r>
                        <a:rPr lang="en-US" sz="1200" b="1" dirty="0" smtClean="0"/>
                        <a:t>FREQUENCY</a:t>
                      </a:r>
                      <a:endParaRPr lang="en-US" sz="1200" b="1" dirty="0" smtClean="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r>
              <a:tr h="502920">
                <a:tc>
                  <a:txBody>
                    <a:bodyPr/>
                    <a:lstStyle/>
                    <a:p>
                      <a:r>
                        <a:rPr lang="en-US" sz="1200" dirty="0" smtClean="0"/>
                        <a:t>How</a:t>
                      </a:r>
                      <a:r>
                        <a:rPr lang="en-US" sz="1200" baseline="0" dirty="0" smtClean="0"/>
                        <a:t> many meetings held in past 6 months?</a:t>
                      </a:r>
                    </a:p>
                    <a:p>
                      <a:r>
                        <a:rPr lang="en-US" sz="1200" baseline="0" dirty="0" smtClean="0"/>
                        <a:t>How many subgroup meetings held in past 6 months? (based on 1 monthly subgroup)</a:t>
                      </a:r>
                      <a:endParaRPr lang="en-US" sz="1200" i="1" baseline="0" dirty="0" smtClean="0">
                        <a:latin typeface="Calibri"/>
                        <a:cs typeface="Calibri"/>
                      </a:endParaRPr>
                    </a:p>
                  </a:txBody>
                  <a:tcPr/>
                </a:tc>
                <a:tc>
                  <a:txBody>
                    <a:bodyPr/>
                    <a:lstStyle/>
                    <a:p>
                      <a:pPr algn="ctr"/>
                      <a:r>
                        <a:rPr lang="en-US" sz="1200" dirty="0" smtClean="0"/>
                        <a:t>0–3</a:t>
                      </a:r>
                    </a:p>
                    <a:p>
                      <a:pPr algn="ctr"/>
                      <a:r>
                        <a:rPr lang="en-US" sz="1200" dirty="0" smtClean="0"/>
                        <a:t>0–3</a:t>
                      </a:r>
                      <a:endParaRPr lang="en-US" sz="1200" dirty="0" smtClean="0">
                        <a:latin typeface="Calibri"/>
                        <a:cs typeface="Calibri"/>
                      </a:endParaRPr>
                    </a:p>
                  </a:txBody>
                  <a:tcPr/>
                </a:tc>
                <a:tc>
                  <a:txBody>
                    <a:bodyPr/>
                    <a:lstStyle/>
                    <a:p>
                      <a:pPr algn="ctr"/>
                      <a:r>
                        <a:rPr lang="en-US" sz="1200" dirty="0" smtClean="0"/>
                        <a:t>4</a:t>
                      </a:r>
                    </a:p>
                    <a:p>
                      <a:pPr algn="ctr"/>
                      <a:r>
                        <a:rPr lang="en-US" sz="1200" dirty="0" smtClean="0"/>
                        <a:t>4</a:t>
                      </a:r>
                      <a:endParaRPr lang="en-US" sz="1200" dirty="0">
                        <a:latin typeface="Calibri"/>
                        <a:cs typeface="Calibri"/>
                      </a:endParaRPr>
                    </a:p>
                  </a:txBody>
                  <a:tcPr/>
                </a:tc>
                <a:tc>
                  <a:txBody>
                    <a:bodyPr/>
                    <a:lstStyle/>
                    <a:p>
                      <a:pPr algn="ctr"/>
                      <a:r>
                        <a:rPr lang="en-US" sz="1200" dirty="0" smtClean="0"/>
                        <a:t>5–6</a:t>
                      </a:r>
                    </a:p>
                    <a:p>
                      <a:pPr algn="ctr"/>
                      <a:r>
                        <a:rPr lang="en-US" sz="1200" dirty="0" smtClean="0"/>
                        <a:t>5–6</a:t>
                      </a:r>
                      <a:endParaRPr lang="en-US" sz="1200" dirty="0" smtClean="0">
                        <a:latin typeface="Calibri"/>
                        <a:cs typeface="Calibri"/>
                      </a:endParaRPr>
                    </a:p>
                  </a:txBody>
                  <a:tcPr/>
                </a:tc>
              </a:tr>
              <a:tr h="257875">
                <a:tc>
                  <a:txBody>
                    <a:bodyPr/>
                    <a:lstStyle/>
                    <a:p>
                      <a:pPr>
                        <a:spcBef>
                          <a:spcPts val="200"/>
                        </a:spcBef>
                        <a:spcAft>
                          <a:spcPts val="600"/>
                        </a:spcAft>
                      </a:pPr>
                      <a:r>
                        <a:rPr lang="en-US" sz="1200" b="1" dirty="0" smtClean="0"/>
                        <a:t>ATTENDANCE</a:t>
                      </a:r>
                      <a:endParaRPr lang="en-US" sz="1200" b="1" dirty="0" smtClean="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r>
              <a:tr h="773626">
                <a:tc>
                  <a:txBody>
                    <a:bodyPr/>
                    <a:lstStyle/>
                    <a:p>
                      <a:pPr marL="454025" marR="0" indent="-454025" algn="l" defTabSz="914400" rtl="0" eaLnBrk="1" fontAlgn="auto" latinLnBrk="0" hangingPunct="1">
                        <a:lnSpc>
                          <a:spcPct val="100000"/>
                        </a:lnSpc>
                        <a:spcBef>
                          <a:spcPts val="0"/>
                        </a:spcBef>
                        <a:spcAft>
                          <a:spcPts val="0"/>
                        </a:spcAft>
                        <a:buClrTx/>
                        <a:buSzTx/>
                        <a:buFontTx/>
                        <a:buNone/>
                        <a:tabLst/>
                        <a:defRPr/>
                      </a:pPr>
                      <a:r>
                        <a:rPr lang="en-US" sz="1200" dirty="0" smtClean="0"/>
                        <a:t>Number</a:t>
                      </a:r>
                      <a:r>
                        <a:rPr lang="en-US" sz="1200" baseline="0" dirty="0" smtClean="0"/>
                        <a:t> of meetings attended in the past 6 months by</a:t>
                      </a:r>
                      <a:r>
                        <a:rPr lang="en-US" sz="1200" baseline="0" dirty="0" smtClean="0">
                          <a:latin typeface="Calibri"/>
                        </a:rPr>
                        <a:t>—</a:t>
                      </a:r>
                      <a:endParaRPr lang="en-US" sz="1200" baseline="0" dirty="0" smtClean="0"/>
                    </a:p>
                    <a:p>
                      <a:pPr marL="454025" marR="0" indent="7938" algn="l" defTabSz="914400" rtl="0" eaLnBrk="1" fontAlgn="auto" latinLnBrk="0" hangingPunct="1">
                        <a:lnSpc>
                          <a:spcPct val="100000"/>
                        </a:lnSpc>
                        <a:spcBef>
                          <a:spcPts val="0"/>
                        </a:spcBef>
                        <a:spcAft>
                          <a:spcPts val="0"/>
                        </a:spcAft>
                        <a:buClrTx/>
                        <a:buSzTx/>
                        <a:buFontTx/>
                        <a:buNone/>
                        <a:tabLst/>
                        <a:defRPr/>
                      </a:pPr>
                      <a:r>
                        <a:rPr lang="en-US" sz="1200" dirty="0" smtClean="0"/>
                        <a:t>Team lead</a:t>
                      </a:r>
                      <a:endParaRPr lang="en-US" sz="1200" baseline="0" dirty="0" smtClean="0"/>
                    </a:p>
                    <a:p>
                      <a:pPr marL="454025" indent="7938"/>
                      <a:r>
                        <a:rPr lang="en-US" sz="1200" dirty="0" smtClean="0"/>
                        <a:t>Senior</a:t>
                      </a:r>
                      <a:r>
                        <a:rPr lang="en-US" sz="1200" baseline="0" dirty="0" smtClean="0"/>
                        <a:t> executive</a:t>
                      </a:r>
                    </a:p>
                    <a:p>
                      <a:pPr marL="454025" indent="7938"/>
                      <a:r>
                        <a:rPr lang="en-US" sz="1200" baseline="0" dirty="0" smtClean="0"/>
                        <a:t>Surgeon champion</a:t>
                      </a:r>
                    </a:p>
                    <a:p>
                      <a:pPr marL="461963" indent="0"/>
                      <a:r>
                        <a:rPr lang="en-US" sz="1200" baseline="0" dirty="0" smtClean="0"/>
                        <a:t>Nurse champion</a:t>
                      </a:r>
                      <a:endParaRPr lang="en-US" sz="1200" baseline="0" dirty="0" smtClean="0">
                        <a:latin typeface="Calibri"/>
                        <a:cs typeface="Calibri"/>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0–2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0–2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0–2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3–4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3–4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3–4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3–4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5–6</a:t>
                      </a:r>
                    </a:p>
                  </a:txBody>
                  <a:tcPr/>
                </a:tc>
              </a:tr>
              <a:tr h="257875">
                <a:tc>
                  <a:txBody>
                    <a:bodyPr/>
                    <a:lstStyle/>
                    <a:p>
                      <a:r>
                        <a:rPr lang="en-US" sz="1200" b="1" dirty="0" smtClean="0"/>
                        <a:t>TRAINING</a:t>
                      </a:r>
                      <a:endParaRPr lang="en-US" sz="1200" b="1" dirty="0" smtClean="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r>
              <a:tr h="257875">
                <a:tc>
                  <a:txBody>
                    <a:bodyPr/>
                    <a:lstStyle/>
                    <a:p>
                      <a:pPr marL="454025" indent="-454025"/>
                      <a:r>
                        <a:rPr lang="en-US" sz="1200" dirty="0" smtClean="0"/>
                        <a:t> What percentage </a:t>
                      </a:r>
                      <a:r>
                        <a:rPr lang="en-US" sz="1200" baseline="0" dirty="0" smtClean="0"/>
                        <a:t>of </a:t>
                      </a:r>
                      <a:r>
                        <a:rPr lang="en-US" sz="1200" dirty="0" smtClean="0"/>
                        <a:t>staff has received Science</a:t>
                      </a:r>
                      <a:r>
                        <a:rPr lang="en-US" sz="1200" baseline="0" dirty="0" smtClean="0"/>
                        <a:t> of Safety training within 2 years?</a:t>
                      </a:r>
                      <a:endParaRPr lang="en-US" sz="1200" dirty="0" smtClean="0">
                        <a:latin typeface="Calibri"/>
                        <a:cs typeface="Calibri"/>
                      </a:endParaRPr>
                    </a:p>
                  </a:txBody>
                  <a:tcPr/>
                </a:tc>
                <a:tc>
                  <a:txBody>
                    <a:bodyPr/>
                    <a:lstStyle/>
                    <a:p>
                      <a:pPr algn="ctr"/>
                      <a:r>
                        <a:rPr lang="en-US" sz="1200" dirty="0" smtClean="0"/>
                        <a:t>&lt;80%</a:t>
                      </a:r>
                      <a:endParaRPr lang="en-US" sz="1200" dirty="0">
                        <a:latin typeface="Calibri"/>
                        <a:cs typeface="Calibri"/>
                      </a:endParaRPr>
                    </a:p>
                  </a:txBody>
                  <a:tcPr/>
                </a:tc>
                <a:tc>
                  <a:txBody>
                    <a:bodyPr/>
                    <a:lstStyle/>
                    <a:p>
                      <a:pPr algn="ctr"/>
                      <a:r>
                        <a:rPr lang="en-US" sz="1200" dirty="0" smtClean="0"/>
                        <a:t>80–90%</a:t>
                      </a:r>
                      <a:endParaRPr lang="en-US" sz="1200" dirty="0">
                        <a:latin typeface="Calibri"/>
                        <a:cs typeface="Calibri"/>
                      </a:endParaRPr>
                    </a:p>
                  </a:txBody>
                  <a:tcPr/>
                </a:tc>
                <a:tc>
                  <a:txBody>
                    <a:bodyPr/>
                    <a:lstStyle/>
                    <a:p>
                      <a:pPr algn="ctr"/>
                      <a:r>
                        <a:rPr lang="en-US" sz="1200" dirty="0" smtClean="0"/>
                        <a:t>&gt;90%</a:t>
                      </a:r>
                      <a:endParaRPr lang="en-US" sz="1200" dirty="0">
                        <a:latin typeface="Calibri"/>
                        <a:cs typeface="Calibri"/>
                      </a:endParaRPr>
                    </a:p>
                  </a:txBody>
                  <a:tcPr/>
                </a:tc>
              </a:tr>
              <a:tr h="257875">
                <a:tc>
                  <a:txBody>
                    <a:bodyPr/>
                    <a:lstStyle/>
                    <a:p>
                      <a:r>
                        <a:rPr lang="en-US" sz="1200" b="1" dirty="0" smtClean="0"/>
                        <a:t>DEFECTS</a:t>
                      </a:r>
                      <a:endParaRPr lang="en-US" sz="1200" b="1" dirty="0" smtClean="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r>
              <a:tr h="429792">
                <a:tc>
                  <a:txBody>
                    <a:bodyPr/>
                    <a:lstStyle/>
                    <a:p>
                      <a:r>
                        <a:rPr lang="en-US" sz="1200" dirty="0" smtClean="0"/>
                        <a:t>How</a:t>
                      </a:r>
                      <a:r>
                        <a:rPr lang="en-US" sz="1200" baseline="0" dirty="0" smtClean="0"/>
                        <a:t> many defects have you learned from in past 6 months?</a:t>
                      </a:r>
                    </a:p>
                    <a:p>
                      <a:r>
                        <a:rPr lang="en-US" sz="1200" baseline="0" dirty="0" smtClean="0"/>
                        <a:t>How many of your improvement goals to address these defects are data driven?</a:t>
                      </a:r>
                      <a:endParaRPr lang="en-US" sz="1200" b="0" dirty="0" smtClean="0">
                        <a:latin typeface="Calibri"/>
                        <a:cs typeface="Calibri"/>
                      </a:endParaRPr>
                    </a:p>
                  </a:txBody>
                  <a:tcPr/>
                </a:tc>
                <a:tc>
                  <a:txBody>
                    <a:bodyPr/>
                    <a:lstStyle/>
                    <a:p>
                      <a:pPr algn="ctr"/>
                      <a:r>
                        <a:rPr lang="en-US" sz="1200" dirty="0" smtClean="0"/>
                        <a:t>0</a:t>
                      </a:r>
                    </a:p>
                    <a:p>
                      <a:pPr algn="ctr"/>
                      <a:r>
                        <a:rPr lang="en-US" sz="1200" dirty="0" smtClean="0"/>
                        <a:t>0</a:t>
                      </a:r>
                      <a:endParaRPr lang="en-US" sz="1200" dirty="0">
                        <a:latin typeface="Calibri"/>
                        <a:cs typeface="Calibri"/>
                      </a:endParaRPr>
                    </a:p>
                  </a:txBody>
                  <a:tcPr/>
                </a:tc>
                <a:tc>
                  <a:txBody>
                    <a:bodyPr/>
                    <a:lstStyle/>
                    <a:p>
                      <a:pPr algn="ctr"/>
                      <a:r>
                        <a:rPr lang="en-US" sz="1200" dirty="0" smtClean="0"/>
                        <a:t>1</a:t>
                      </a:r>
                    </a:p>
                    <a:p>
                      <a:pPr algn="ctr"/>
                      <a:r>
                        <a:rPr lang="en-US" sz="1200" dirty="0" smtClean="0"/>
                        <a:t>1</a:t>
                      </a:r>
                      <a:endParaRPr lang="en-US" sz="1200" dirty="0">
                        <a:latin typeface="Calibri"/>
                        <a:cs typeface="Calibri"/>
                      </a:endParaRPr>
                    </a:p>
                  </a:txBody>
                  <a:tcPr/>
                </a:tc>
                <a:tc>
                  <a:txBody>
                    <a:bodyPr/>
                    <a:lstStyle/>
                    <a:p>
                      <a:pPr algn="ctr"/>
                      <a:r>
                        <a:rPr lang="en-US" sz="1200" dirty="0" smtClean="0"/>
                        <a:t>2</a:t>
                      </a:r>
                    </a:p>
                    <a:p>
                      <a:pPr algn="ctr"/>
                      <a:r>
                        <a:rPr lang="en-US" sz="1200" dirty="0" smtClean="0"/>
                        <a:t>&gt;1</a:t>
                      </a:r>
                      <a:endParaRPr lang="en-US" sz="1200" dirty="0">
                        <a:latin typeface="Calibri"/>
                        <a:cs typeface="Calibri"/>
                      </a:endParaRPr>
                    </a:p>
                  </a:txBody>
                  <a:tcPr/>
                </a:tc>
              </a:tr>
              <a:tr h="257875">
                <a:tc>
                  <a:txBody>
                    <a:bodyPr/>
                    <a:lstStyle/>
                    <a:p>
                      <a:r>
                        <a:rPr lang="en-US" sz="1200" b="1" dirty="0" smtClean="0"/>
                        <a:t>SAFETY</a:t>
                      </a:r>
                      <a:r>
                        <a:rPr lang="en-US" sz="1200" b="1" baseline="0" dirty="0" smtClean="0"/>
                        <a:t> CULTURE</a:t>
                      </a:r>
                      <a:endParaRPr lang="en-US" sz="1200" b="1" dirty="0" smtClean="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c>
                  <a:txBody>
                    <a:bodyPr/>
                    <a:lstStyle/>
                    <a:p>
                      <a:pPr algn="ctr"/>
                      <a:endParaRPr lang="en-US" sz="1200" dirty="0">
                        <a:latin typeface="Calibri"/>
                        <a:cs typeface="Calibri"/>
                      </a:endParaRPr>
                    </a:p>
                  </a:txBody>
                  <a:tcPr/>
                </a:tc>
              </a:tr>
              <a:tr h="601709">
                <a:tc>
                  <a:txBody>
                    <a:bodyPr/>
                    <a:lstStyle/>
                    <a:p>
                      <a:pPr marL="454025" indent="-454025"/>
                      <a:r>
                        <a:rPr lang="en-US" sz="1200" dirty="0" smtClean="0"/>
                        <a:t>Average percent </a:t>
                      </a:r>
                      <a:r>
                        <a:rPr lang="en-US" sz="1200" baseline="0" dirty="0" smtClean="0"/>
                        <a:t>positive scores for Safety Climate Domain from most recent Hospital Survey on Patient Safety Culture (HSOPS)?</a:t>
                      </a:r>
                    </a:p>
                    <a:p>
                      <a:pPr marL="454025" indent="-454025"/>
                      <a:r>
                        <a:rPr lang="en-US" sz="1200" dirty="0" smtClean="0"/>
                        <a:t>What is the unit response rate for the latest HSOPS?</a:t>
                      </a:r>
                      <a:endParaRPr lang="en-US" sz="1200" b="0" dirty="0" smtClean="0">
                        <a:latin typeface="Calibri"/>
                        <a:cs typeface="Calibri"/>
                      </a:endParaRPr>
                    </a:p>
                  </a:txBody>
                  <a:tcPr/>
                </a:tc>
                <a:tc>
                  <a:txBody>
                    <a:bodyPr/>
                    <a:lstStyle/>
                    <a:p>
                      <a:pPr algn="ctr"/>
                      <a:r>
                        <a:rPr lang="en-US" sz="1200" dirty="0" smtClean="0"/>
                        <a:t>&lt;60%</a:t>
                      </a:r>
                    </a:p>
                    <a:p>
                      <a:pPr algn="ctr"/>
                      <a:endParaRPr lang="en-US" sz="1200" dirty="0" smtClean="0"/>
                    </a:p>
                    <a:p>
                      <a:pPr algn="ctr"/>
                      <a:r>
                        <a:rPr lang="en-US" sz="1200" dirty="0" smtClean="0"/>
                        <a:t>&lt;60%</a:t>
                      </a:r>
                      <a:endParaRPr lang="en-US" sz="1200" dirty="0">
                        <a:latin typeface="Calibri"/>
                        <a:cs typeface="Calibri"/>
                      </a:endParaRPr>
                    </a:p>
                  </a:txBody>
                  <a:tcPr/>
                </a:tc>
                <a:tc>
                  <a:txBody>
                    <a:bodyPr/>
                    <a:lstStyle/>
                    <a:p>
                      <a:pPr algn="ctr"/>
                      <a:r>
                        <a:rPr lang="en-US" sz="1200" dirty="0" smtClean="0"/>
                        <a:t>60–80%</a:t>
                      </a:r>
                    </a:p>
                    <a:p>
                      <a:pPr algn="ctr"/>
                      <a:endParaRPr lang="en-US" sz="1200" dirty="0" smtClean="0"/>
                    </a:p>
                    <a:p>
                      <a:pPr algn="ctr"/>
                      <a:r>
                        <a:rPr lang="en-US" sz="1200" dirty="0" smtClean="0"/>
                        <a:t>60–80%</a:t>
                      </a:r>
                      <a:endParaRPr lang="en-US" sz="1200" dirty="0">
                        <a:latin typeface="Calibri"/>
                        <a:cs typeface="Calibri"/>
                      </a:endParaRPr>
                    </a:p>
                  </a:txBody>
                  <a:tcPr/>
                </a:tc>
                <a:tc>
                  <a:txBody>
                    <a:bodyPr/>
                    <a:lstStyle/>
                    <a:p>
                      <a:pPr algn="ctr"/>
                      <a:r>
                        <a:rPr lang="en-US" sz="1200" dirty="0" smtClean="0"/>
                        <a:t>&gt;80%</a:t>
                      </a:r>
                    </a:p>
                    <a:p>
                      <a:pPr algn="ctr"/>
                      <a:endParaRPr lang="en-US" sz="1200" dirty="0" smtClean="0"/>
                    </a:p>
                    <a:p>
                      <a:pPr algn="ctr"/>
                      <a:r>
                        <a:rPr lang="en-US" sz="1200" dirty="0" smtClean="0"/>
                        <a:t>&gt;80%</a:t>
                      </a:r>
                      <a:endParaRPr lang="en-US" sz="1200" dirty="0">
                        <a:latin typeface="Calibri"/>
                        <a:cs typeface="Calibri"/>
                      </a:endParaRPr>
                    </a:p>
                  </a:txBody>
                  <a:tcPr/>
                </a:tc>
              </a:tr>
            </a:tbl>
          </a:graphicData>
        </a:graphic>
      </p:graphicFrame>
      <p:sp>
        <p:nvSpPr>
          <p:cNvPr id="2" name="Title 1"/>
          <p:cNvSpPr>
            <a:spLocks noGrp="1"/>
          </p:cNvSpPr>
          <p:nvPr>
            <p:ph type="title"/>
          </p:nvPr>
        </p:nvSpPr>
        <p:spPr/>
        <p:txBody>
          <a:bodyPr/>
          <a:lstStyle/>
          <a:p>
            <a:r>
              <a:rPr lang="en-US" dirty="0" smtClean="0"/>
              <a:t>Sustainability Scorecard</a:t>
            </a:r>
            <a:endParaRPr lang="en-US" dirty="0"/>
          </a:p>
        </p:txBody>
      </p:sp>
      <p:sp>
        <p:nvSpPr>
          <p:cNvPr id="6" name="Slide Number Placeholder 4"/>
          <p:cNvSpPr>
            <a:spLocks noGrp="1"/>
          </p:cNvSpPr>
          <p:nvPr>
            <p:ph type="sldNum" sz="quarter" idx="4"/>
          </p:nvPr>
        </p:nvSpPr>
        <p:spPr>
          <a:xfrm>
            <a:off x="6477000" y="6553200"/>
            <a:ext cx="25908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6</a:t>
            </a:fld>
            <a:endParaRPr lang="en-US" dirty="0"/>
          </a:p>
        </p:txBody>
      </p:sp>
    </p:spTree>
    <p:extLst>
      <p:ext uri="{BB962C8B-B14F-4D97-AF65-F5344CB8AC3E}">
        <p14:creationId xmlns:p14="http://schemas.microsoft.com/office/powerpoint/2010/main" val="227621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A table depicting an example of a sustainability scorecard&#10;The first column lists each measure&#10;Frequency&#10;How many SUSP meetings held in past 6 months?&#10;How many SUSP subgroup meetings held in past 6 months? (based on 1 monthly subgroup)&#10;Attendance&#10;Number of meetings attended by a SUSP Team Lead in past 6 months?&#10;Number of meetings attended by the senior executive in past 6 months?&#10;Number of meetings attended by the surgeon champion in past 6 months?&#10;Number of meetings attended by nurse champion in past 6 months?&#10;Training&#10;How much of staff has received Science of Safety training within 2 years?&#10;Defects&#10;How many defects have you learned from in past 6 months?&#10;How many of your improvement goals to address these defects are data-driven?&#10;Safety culture&#10;Average percent positive scores for Safety Climate Domain from most recent HSOPS?&#10;What is the unit response rate for the latest HSOPS?&#10;&#10;The second column lists the level for each measure below target&#10;The third column lists the level for each measure at &quot;okay&quot;&#10;The fourth column lists the level for each measure on target&#10;"/>
          <p:cNvGraphicFramePr>
            <a:graphicFrameLocks noGrp="1"/>
          </p:cNvGraphicFramePr>
          <p:nvPr>
            <p:extLst>
              <p:ext uri="{D42A27DB-BD31-4B8C-83A1-F6EECF244321}">
                <p14:modId xmlns:p14="http://schemas.microsoft.com/office/powerpoint/2010/main" val="3960636713"/>
              </p:ext>
            </p:extLst>
          </p:nvPr>
        </p:nvGraphicFramePr>
        <p:xfrm>
          <a:off x="457200" y="1524000"/>
          <a:ext cx="8229602" cy="3428457"/>
        </p:xfrm>
        <a:graphic>
          <a:graphicData uri="http://schemas.openxmlformats.org/drawingml/2006/table">
            <a:tbl>
              <a:tblPr firstRow="1" bandRow="1">
                <a:tableStyleId>{FABFCF23-3B69-468F-B69F-88F6DE6A72F2}</a:tableStyleId>
              </a:tblPr>
              <a:tblGrid>
                <a:gridCol w="5658722"/>
                <a:gridCol w="856960"/>
                <a:gridCol w="856960"/>
                <a:gridCol w="856960"/>
              </a:tblGrid>
              <a:tr h="573056">
                <a:tc>
                  <a:txBody>
                    <a:bodyPr/>
                    <a:lstStyle/>
                    <a:p>
                      <a:pPr marL="0" marR="0" indent="0" algn="r" defTabSz="457200" rtl="0" eaLnBrk="1" fontAlgn="auto" latinLnBrk="0" hangingPunct="1">
                        <a:lnSpc>
                          <a:spcPct val="100000"/>
                        </a:lnSpc>
                        <a:spcBef>
                          <a:spcPts val="0"/>
                        </a:spcBef>
                        <a:spcAft>
                          <a:spcPts val="1200"/>
                        </a:spcAft>
                        <a:buClrTx/>
                        <a:buSzTx/>
                        <a:buFontTx/>
                        <a:buNone/>
                        <a:tabLst/>
                        <a:defRPr/>
                      </a:pPr>
                      <a:r>
                        <a:rPr lang="en-US" sz="1200" baseline="0" dirty="0" smtClean="0"/>
                        <a:t>(Circle One)</a:t>
                      </a:r>
                      <a:endParaRPr lang="en-US" sz="1200" dirty="0" smtClean="0"/>
                    </a:p>
                    <a:p>
                      <a:pPr>
                        <a:spcAft>
                          <a:spcPts val="1200"/>
                        </a:spcAft>
                      </a:pPr>
                      <a:r>
                        <a:rPr lang="en-US" sz="1600" dirty="0" smtClean="0"/>
                        <a:t>MEASURE</a:t>
                      </a:r>
                      <a:r>
                        <a:rPr lang="en-US" sz="1600" baseline="0" dirty="0" smtClean="0"/>
                        <a:t> WITHIN THE PAST 6 MONTHS</a:t>
                      </a:r>
                      <a:endParaRPr lang="en-US" sz="1600" baseline="0" dirty="0" smtClean="0">
                        <a:latin typeface="Calibri"/>
                        <a:cs typeface="Calibri"/>
                      </a:endParaRPr>
                    </a:p>
                  </a:txBody>
                  <a:tcPr anchor="b"/>
                </a:tc>
                <a:tc>
                  <a:txBody>
                    <a:bodyPr/>
                    <a:lstStyle/>
                    <a:p>
                      <a:pPr algn="ctr"/>
                      <a:r>
                        <a:rPr lang="en-US" sz="1600" dirty="0" smtClean="0"/>
                        <a:t>BELOW</a:t>
                      </a:r>
                      <a:r>
                        <a:rPr lang="en-US" sz="1600" baseline="0" dirty="0" smtClean="0"/>
                        <a:t> TARGET</a:t>
                      </a:r>
                      <a:endParaRPr lang="en-US" sz="1600" dirty="0">
                        <a:solidFill>
                          <a:schemeClr val="tx1"/>
                        </a:solidFill>
                        <a:latin typeface="Calibri"/>
                        <a:cs typeface="Calibri"/>
                      </a:endParaRPr>
                    </a:p>
                  </a:txBody>
                  <a:tcPr anchor="ctr">
                    <a:solidFill>
                      <a:srgbClr val="C0504D"/>
                    </a:solidFill>
                  </a:tcPr>
                </a:tc>
                <a:tc>
                  <a:txBody>
                    <a:bodyPr/>
                    <a:lstStyle/>
                    <a:p>
                      <a:pPr algn="ctr"/>
                      <a:r>
                        <a:rPr lang="en-US" sz="1600" dirty="0" smtClean="0"/>
                        <a:t>OK</a:t>
                      </a:r>
                      <a:endParaRPr lang="en-US" sz="1600" dirty="0">
                        <a:solidFill>
                          <a:srgbClr val="000000"/>
                        </a:solidFill>
                        <a:latin typeface="Calibri"/>
                        <a:cs typeface="Calibri"/>
                      </a:endParaRPr>
                    </a:p>
                  </a:txBody>
                  <a:tcPr anchor="ctr">
                    <a:solidFill>
                      <a:srgbClr val="FFCC33"/>
                    </a:solidFill>
                  </a:tcPr>
                </a:tc>
                <a:tc>
                  <a:txBody>
                    <a:bodyPr/>
                    <a:lstStyle/>
                    <a:p>
                      <a:pPr algn="ctr"/>
                      <a:r>
                        <a:rPr lang="en-US" sz="1600" dirty="0" smtClean="0"/>
                        <a:t>ON</a:t>
                      </a:r>
                      <a:r>
                        <a:rPr lang="en-US" sz="1600" baseline="0" dirty="0" smtClean="0"/>
                        <a:t> TARGET</a:t>
                      </a:r>
                      <a:endParaRPr lang="en-US" sz="1600" dirty="0">
                        <a:solidFill>
                          <a:srgbClr val="000000"/>
                        </a:solidFill>
                        <a:latin typeface="Calibri"/>
                        <a:cs typeface="Calibri"/>
                      </a:endParaRPr>
                    </a:p>
                  </a:txBody>
                  <a:tcPr anchor="ctr">
                    <a:solidFill>
                      <a:schemeClr val="accent3"/>
                    </a:solidFill>
                  </a:tcPr>
                </a:tc>
              </a:tr>
              <a:tr h="492579">
                <a:tc>
                  <a:txBody>
                    <a:bodyPr/>
                    <a:lstStyle/>
                    <a:p>
                      <a:r>
                        <a:rPr lang="en-US" sz="1800" dirty="0" smtClean="0">
                          <a:latin typeface="+mn-lt"/>
                          <a:cs typeface="Calibri"/>
                        </a:rPr>
                        <a:t>What percentage of</a:t>
                      </a:r>
                      <a:r>
                        <a:rPr lang="en-US" sz="1800" baseline="0" dirty="0" smtClean="0">
                          <a:latin typeface="+mn-lt"/>
                          <a:cs typeface="Calibri"/>
                        </a:rPr>
                        <a:t> cases had c</a:t>
                      </a:r>
                      <a:r>
                        <a:rPr lang="en-US" sz="1800" dirty="0" smtClean="0">
                          <a:latin typeface="Calibri"/>
                          <a:cs typeface="Calibri"/>
                        </a:rPr>
                        <a:t>ompliance with skin</a:t>
                      </a:r>
                      <a:r>
                        <a:rPr lang="en-US" sz="1800" baseline="0" dirty="0" smtClean="0">
                          <a:latin typeface="Calibri"/>
                          <a:cs typeface="Calibri"/>
                        </a:rPr>
                        <a:t> preoperative procedures?</a:t>
                      </a:r>
                      <a:endParaRPr lang="en-US" sz="1800" dirty="0">
                        <a:latin typeface="Calibri"/>
                        <a:cs typeface="Calibri"/>
                      </a:endParaRPr>
                    </a:p>
                  </a:txBody>
                  <a:tcPr/>
                </a:tc>
                <a:tc>
                  <a:txBody>
                    <a:bodyPr/>
                    <a:lstStyle/>
                    <a:p>
                      <a:pPr algn="ctr"/>
                      <a:r>
                        <a:rPr lang="en-US" sz="1200" dirty="0" smtClean="0"/>
                        <a:t>&lt;80%</a:t>
                      </a:r>
                      <a:endParaRPr lang="en-US" sz="1200" dirty="0">
                        <a:latin typeface="Calibri"/>
                        <a:cs typeface="Calibri"/>
                      </a:endParaRPr>
                    </a:p>
                  </a:txBody>
                  <a:tcPr anchor="ctr"/>
                </a:tc>
                <a:tc>
                  <a:txBody>
                    <a:bodyPr/>
                    <a:lstStyle/>
                    <a:p>
                      <a:pPr algn="ctr"/>
                      <a:r>
                        <a:rPr lang="en-US" sz="1200" dirty="0" smtClean="0"/>
                        <a:t>80–90%</a:t>
                      </a:r>
                      <a:endParaRPr lang="en-US" sz="1200" dirty="0">
                        <a:latin typeface="Calibri"/>
                        <a:cs typeface="Calibri"/>
                      </a:endParaRPr>
                    </a:p>
                  </a:txBody>
                  <a:tcPr anchor="ctr"/>
                </a:tc>
                <a:tc>
                  <a:txBody>
                    <a:bodyPr/>
                    <a:lstStyle/>
                    <a:p>
                      <a:pPr algn="ctr"/>
                      <a:r>
                        <a:rPr lang="en-US" sz="1200" dirty="0" smtClean="0"/>
                        <a:t>&gt;90%</a:t>
                      </a:r>
                      <a:endParaRPr lang="en-US" sz="1200" dirty="0">
                        <a:latin typeface="Calibri"/>
                        <a:cs typeface="Calibri"/>
                      </a:endParaRPr>
                    </a:p>
                  </a:txBody>
                  <a:tcPr anchor="ctr"/>
                </a:tc>
              </a:tr>
              <a:tr h="492579">
                <a:tc>
                  <a:txBody>
                    <a:bodyPr/>
                    <a:lstStyle/>
                    <a:p>
                      <a:r>
                        <a:rPr lang="en-US" sz="1800" dirty="0" smtClean="0">
                          <a:latin typeface="Calibri"/>
                          <a:cs typeface="Calibri"/>
                        </a:rPr>
                        <a:t>What percentage of</a:t>
                      </a:r>
                      <a:r>
                        <a:rPr lang="en-US" sz="1800" baseline="0" dirty="0" smtClean="0">
                          <a:latin typeface="Calibri"/>
                          <a:cs typeface="Calibri"/>
                        </a:rPr>
                        <a:t> cases had d</a:t>
                      </a:r>
                      <a:r>
                        <a:rPr lang="en-US" sz="1800" dirty="0" smtClean="0">
                          <a:latin typeface="Calibri"/>
                          <a:cs typeface="Calibri"/>
                        </a:rPr>
                        <a:t>ebriefings</a:t>
                      </a:r>
                      <a:r>
                        <a:rPr lang="en-US" sz="1800" baseline="0" dirty="0" smtClean="0">
                          <a:latin typeface="Calibri"/>
                          <a:cs typeface="Calibri"/>
                        </a:rPr>
                        <a:t> performed? </a:t>
                      </a:r>
                      <a:endParaRPr lang="en-US" sz="1800" dirty="0" smtClean="0">
                        <a:latin typeface="Calibri"/>
                        <a:cs typeface="Calibri"/>
                      </a:endParaRPr>
                    </a:p>
                  </a:txBody>
                  <a:tcPr/>
                </a:tc>
                <a:tc>
                  <a:txBody>
                    <a:bodyPr/>
                    <a:lstStyle/>
                    <a:p>
                      <a:pPr algn="ctr"/>
                      <a:r>
                        <a:rPr lang="en-US" sz="1200" dirty="0" smtClean="0"/>
                        <a:t>&lt;80%</a:t>
                      </a:r>
                      <a:endParaRPr lang="en-US" sz="1200" dirty="0">
                        <a:latin typeface="Calibri"/>
                        <a:cs typeface="Calibri"/>
                      </a:endParaRPr>
                    </a:p>
                  </a:txBody>
                  <a:tcPr anchor="ctr"/>
                </a:tc>
                <a:tc>
                  <a:txBody>
                    <a:bodyPr/>
                    <a:lstStyle/>
                    <a:p>
                      <a:pPr algn="ctr"/>
                      <a:r>
                        <a:rPr lang="en-US" sz="1200" dirty="0" smtClean="0"/>
                        <a:t>80–90%</a:t>
                      </a:r>
                      <a:endParaRPr lang="en-US" sz="1200" dirty="0">
                        <a:latin typeface="Calibri"/>
                        <a:cs typeface="Calibri"/>
                      </a:endParaRPr>
                    </a:p>
                  </a:txBody>
                  <a:tcPr anchor="ctr"/>
                </a:tc>
                <a:tc>
                  <a:txBody>
                    <a:bodyPr/>
                    <a:lstStyle/>
                    <a:p>
                      <a:pPr algn="ctr"/>
                      <a:r>
                        <a:rPr lang="en-US" sz="1200" dirty="0" smtClean="0"/>
                        <a:t>&gt;90%</a:t>
                      </a:r>
                      <a:endParaRPr lang="en-US" sz="1200" dirty="0">
                        <a:latin typeface="Calibri"/>
                        <a:cs typeface="Calibri"/>
                      </a:endParaRPr>
                    </a:p>
                  </a:txBody>
                  <a:tcPr anchor="ctr"/>
                </a:tc>
              </a:tr>
              <a:tr h="492579">
                <a:tc>
                  <a:txBody>
                    <a:bodyPr/>
                    <a:lstStyle/>
                    <a:p>
                      <a:r>
                        <a:rPr lang="en-US" sz="1800" dirty="0" smtClean="0">
                          <a:latin typeface="Calibri"/>
                          <a:cs typeface="Calibri"/>
                        </a:rPr>
                        <a:t>How often was the appropriate antibiotic redosed</a:t>
                      </a:r>
                      <a:r>
                        <a:rPr lang="en-US" sz="1800" baseline="0" dirty="0" smtClean="0">
                          <a:latin typeface="Calibri"/>
                          <a:cs typeface="Calibri"/>
                        </a:rPr>
                        <a:t> at the appropriate time?</a:t>
                      </a:r>
                      <a:endParaRPr lang="en-US" sz="1800" dirty="0" smtClean="0">
                        <a:latin typeface="Calibri"/>
                        <a:cs typeface="Calibri"/>
                      </a:endParaRPr>
                    </a:p>
                  </a:txBody>
                  <a:tcPr/>
                </a:tc>
                <a:tc>
                  <a:txBody>
                    <a:bodyPr/>
                    <a:lstStyle/>
                    <a:p>
                      <a:pPr algn="ctr"/>
                      <a:r>
                        <a:rPr lang="en-US" sz="1200" dirty="0" smtClean="0"/>
                        <a:t>&lt;80%</a:t>
                      </a:r>
                      <a:endParaRPr lang="en-US" sz="1200" dirty="0">
                        <a:latin typeface="Calibri"/>
                        <a:cs typeface="Calibri"/>
                      </a:endParaRPr>
                    </a:p>
                  </a:txBody>
                  <a:tcPr anchor="ctr"/>
                </a:tc>
                <a:tc>
                  <a:txBody>
                    <a:bodyPr/>
                    <a:lstStyle/>
                    <a:p>
                      <a:pPr algn="ctr"/>
                      <a:r>
                        <a:rPr lang="en-US" sz="1200" dirty="0" smtClean="0"/>
                        <a:t>80–90%</a:t>
                      </a:r>
                      <a:endParaRPr lang="en-US" sz="1200" dirty="0">
                        <a:latin typeface="Calibri"/>
                        <a:cs typeface="Calibri"/>
                      </a:endParaRPr>
                    </a:p>
                  </a:txBody>
                  <a:tcPr anchor="ctr"/>
                </a:tc>
                <a:tc>
                  <a:txBody>
                    <a:bodyPr/>
                    <a:lstStyle/>
                    <a:p>
                      <a:pPr algn="ctr"/>
                      <a:r>
                        <a:rPr lang="en-US" sz="1200" dirty="0" smtClean="0"/>
                        <a:t>&gt;90%</a:t>
                      </a:r>
                      <a:endParaRPr lang="en-US" sz="1200" dirty="0">
                        <a:latin typeface="Calibri"/>
                        <a:cs typeface="Calibri"/>
                      </a:endParaRPr>
                    </a:p>
                  </a:txBody>
                  <a:tcPr anchor="ctr"/>
                </a:tc>
              </a:tr>
              <a:tr h="492579">
                <a:tc>
                  <a:txBody>
                    <a:bodyPr/>
                    <a:lstStyle/>
                    <a:p>
                      <a:r>
                        <a:rPr lang="en-US" sz="1800" dirty="0" smtClean="0">
                          <a:latin typeface="Calibri"/>
                          <a:cs typeface="Calibri"/>
                        </a:rPr>
                        <a:t>Is</a:t>
                      </a:r>
                      <a:r>
                        <a:rPr lang="en-US" sz="1800" baseline="0" dirty="0" smtClean="0">
                          <a:latin typeface="Calibri"/>
                          <a:cs typeface="Calibri"/>
                        </a:rPr>
                        <a:t> your</a:t>
                      </a:r>
                      <a:r>
                        <a:rPr lang="en-US" sz="1800" dirty="0" smtClean="0">
                          <a:latin typeface="Calibri"/>
                          <a:cs typeface="Calibri"/>
                        </a:rPr>
                        <a:t> surgical site infection rate</a:t>
                      </a:r>
                      <a:r>
                        <a:rPr lang="en-US" sz="1800" baseline="0" dirty="0" smtClean="0">
                          <a:latin typeface="Calibri"/>
                          <a:cs typeface="Calibri"/>
                        </a:rPr>
                        <a:t> trending down?</a:t>
                      </a:r>
                      <a:endParaRPr lang="en-US" sz="1800" dirty="0" smtClean="0">
                        <a:latin typeface="Calibri"/>
                        <a:cs typeface="Calibri"/>
                      </a:endParaRPr>
                    </a:p>
                  </a:txBody>
                  <a:tcPr/>
                </a:tc>
                <a:tc>
                  <a:txBody>
                    <a:bodyPr/>
                    <a:lstStyle/>
                    <a:p>
                      <a:pPr algn="ctr"/>
                      <a:r>
                        <a:rPr lang="en-US" sz="1200" dirty="0" smtClean="0">
                          <a:latin typeface="Calibri"/>
                          <a:cs typeface="Calibri"/>
                        </a:rPr>
                        <a:t>No</a:t>
                      </a:r>
                      <a:endParaRPr lang="en-US" sz="1200" dirty="0">
                        <a:latin typeface="Calibri"/>
                        <a:cs typeface="Calibri"/>
                      </a:endParaRPr>
                    </a:p>
                  </a:txBody>
                  <a:tcPr anchor="ctr"/>
                </a:tc>
                <a:tc>
                  <a:txBody>
                    <a:bodyPr/>
                    <a:lstStyle/>
                    <a:p>
                      <a:pPr algn="ctr"/>
                      <a:r>
                        <a:rPr lang="en-US" sz="1200" dirty="0" smtClean="0">
                          <a:latin typeface="Calibri"/>
                          <a:cs typeface="Calibri"/>
                        </a:rPr>
                        <a:t>Same</a:t>
                      </a:r>
                      <a:endParaRPr lang="en-US" sz="1200" dirty="0">
                        <a:latin typeface="Calibri"/>
                        <a:cs typeface="Calibri"/>
                      </a:endParaRPr>
                    </a:p>
                  </a:txBody>
                  <a:tcPr anchor="ctr"/>
                </a:tc>
                <a:tc>
                  <a:txBody>
                    <a:bodyPr/>
                    <a:lstStyle/>
                    <a:p>
                      <a:pPr algn="ctr"/>
                      <a:r>
                        <a:rPr lang="en-US" sz="1200" dirty="0" smtClean="0">
                          <a:latin typeface="Calibri"/>
                          <a:cs typeface="Calibri"/>
                        </a:rPr>
                        <a:t>Yes</a:t>
                      </a:r>
                      <a:endParaRPr lang="en-US" sz="1200" dirty="0">
                        <a:latin typeface="Calibri"/>
                        <a:cs typeface="Calibri"/>
                      </a:endParaRPr>
                    </a:p>
                  </a:txBody>
                  <a:tcPr anchor="ctr"/>
                </a:tc>
              </a:tr>
              <a:tr h="492579">
                <a:tc>
                  <a:txBody>
                    <a:bodyPr/>
                    <a:lstStyle/>
                    <a:p>
                      <a:r>
                        <a:rPr lang="en-US" sz="1800" i="1" dirty="0" smtClean="0">
                          <a:latin typeface="Calibri"/>
                          <a:cs typeface="Calibri"/>
                        </a:rPr>
                        <a:t>Identify</a:t>
                      </a:r>
                      <a:r>
                        <a:rPr lang="en-US" sz="1800" i="1" baseline="0" dirty="0" smtClean="0">
                          <a:latin typeface="Calibri"/>
                          <a:cs typeface="Calibri"/>
                        </a:rPr>
                        <a:t> surgical measures relevant to your clinicians</a:t>
                      </a:r>
                      <a:endParaRPr lang="en-US" sz="1800" i="1" dirty="0" smtClean="0">
                        <a:latin typeface="Calibri"/>
                        <a:cs typeface="Calibri"/>
                      </a:endParaRPr>
                    </a:p>
                  </a:txBody>
                  <a:tcPr/>
                </a:tc>
                <a:tc>
                  <a:txBody>
                    <a:bodyPr/>
                    <a:lstStyle/>
                    <a:p>
                      <a:pPr algn="ctr"/>
                      <a:endParaRPr lang="en-US" sz="1200" dirty="0">
                        <a:latin typeface="Calibri"/>
                        <a:cs typeface="Calibri"/>
                      </a:endParaRPr>
                    </a:p>
                  </a:txBody>
                  <a:tcPr anchor="ctr"/>
                </a:tc>
                <a:tc>
                  <a:txBody>
                    <a:bodyPr/>
                    <a:lstStyle/>
                    <a:p>
                      <a:pPr algn="ctr"/>
                      <a:endParaRPr lang="en-US" sz="1200" dirty="0">
                        <a:latin typeface="Calibri"/>
                        <a:cs typeface="Calibri"/>
                      </a:endParaRPr>
                    </a:p>
                  </a:txBody>
                  <a:tcPr anchor="ctr"/>
                </a:tc>
                <a:tc>
                  <a:txBody>
                    <a:bodyPr/>
                    <a:lstStyle/>
                    <a:p>
                      <a:pPr algn="ctr"/>
                      <a:endParaRPr lang="en-US" sz="1200" dirty="0">
                        <a:latin typeface="Calibri"/>
                        <a:cs typeface="Calibri"/>
                      </a:endParaRPr>
                    </a:p>
                  </a:txBody>
                  <a:tcPr anchor="ctr"/>
                </a:tc>
              </a:tr>
            </a:tbl>
          </a:graphicData>
        </a:graphic>
      </p:graphicFrame>
      <p:sp>
        <p:nvSpPr>
          <p:cNvPr id="2" name="Title 1"/>
          <p:cNvSpPr>
            <a:spLocks noGrp="1"/>
          </p:cNvSpPr>
          <p:nvPr>
            <p:ph type="title"/>
          </p:nvPr>
        </p:nvSpPr>
        <p:spPr/>
        <p:txBody>
          <a:bodyPr/>
          <a:lstStyle/>
          <a:p>
            <a:r>
              <a:rPr lang="en-US" dirty="0" smtClean="0"/>
              <a:t>Sustainability Scorecard</a:t>
            </a:r>
            <a:endParaRPr lang="en-US" dirty="0"/>
          </a:p>
        </p:txBody>
      </p:sp>
      <p:sp>
        <p:nvSpPr>
          <p:cNvPr id="6" name="Slide Number Placeholder 4"/>
          <p:cNvSpPr>
            <a:spLocks noGrp="1"/>
          </p:cNvSpPr>
          <p:nvPr>
            <p:ph type="sldNum" sz="quarter" idx="4"/>
          </p:nvPr>
        </p:nvSpPr>
        <p:spPr>
          <a:xfrm>
            <a:off x="6553200" y="6553200"/>
            <a:ext cx="2514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7</a:t>
            </a:fld>
            <a:endParaRPr lang="en-US" dirty="0"/>
          </a:p>
        </p:txBody>
      </p:sp>
    </p:spTree>
    <p:extLst>
      <p:ext uri="{BB962C8B-B14F-4D97-AF65-F5344CB8AC3E}">
        <p14:creationId xmlns:p14="http://schemas.microsoft.com/office/powerpoint/2010/main" val="3471759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solidFill>
                  <a:schemeClr val="bg1"/>
                </a:solidFill>
                <a:ea typeface="ＭＳ Ｐゴシック" charset="0"/>
              </a:rPr>
              <a:t>Keeping an Eye on </a:t>
            </a:r>
            <a:r>
              <a:rPr lang="en-US" dirty="0" smtClean="0">
                <a:solidFill>
                  <a:schemeClr val="bg1"/>
                </a:solidFill>
                <a:ea typeface="ＭＳ Ｐゴシック" charset="0"/>
              </a:rPr>
              <a:t>Culture</a:t>
            </a:r>
            <a:endParaRPr lang="en-US" dirty="0">
              <a:solidFill>
                <a:schemeClr val="bg1"/>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smtClean="0"/>
              <a:t>Revisit your pre-engagement safety culture assessment and action plan</a:t>
            </a:r>
          </a:p>
          <a:p>
            <a:pPr>
              <a:spcBef>
                <a:spcPts val="0"/>
              </a:spcBef>
              <a:spcAft>
                <a:spcPts val="1200"/>
              </a:spcAft>
            </a:pPr>
            <a:r>
              <a:rPr lang="en-US" sz="2800" dirty="0" smtClean="0"/>
              <a:t>Share results and progress with your frontline staff</a:t>
            </a:r>
          </a:p>
          <a:p>
            <a:pPr>
              <a:spcBef>
                <a:spcPts val="0"/>
              </a:spcBef>
              <a:spcAft>
                <a:spcPts val="1200"/>
              </a:spcAft>
            </a:pPr>
            <a:r>
              <a:rPr lang="en-US" sz="2800" dirty="0" smtClean="0"/>
              <a:t>Validate the hard work of your frontline staff</a:t>
            </a:r>
          </a:p>
        </p:txBody>
      </p:sp>
      <p:sp>
        <p:nvSpPr>
          <p:cNvPr id="5" name="Rectangle 2"/>
          <p:cNvSpPr txBox="1">
            <a:spLocks noChangeArrowheads="1"/>
          </p:cNvSpPr>
          <p:nvPr/>
        </p:nvSpPr>
        <p:spPr>
          <a:xfrm>
            <a:off x="457200" y="9525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fontAlgn="auto">
              <a:spcAft>
                <a:spcPts val="0"/>
              </a:spcAft>
              <a:defRPr/>
            </a:pPr>
            <a:endParaRPr lang="en-US" sz="3200" dirty="0">
              <a:solidFill>
                <a:schemeClr val="tx1"/>
              </a:solidFill>
              <a:ea typeface="ＭＳ Ｐゴシック" charset="0"/>
            </a:endParaRPr>
          </a:p>
        </p:txBody>
      </p:sp>
      <p:sp>
        <p:nvSpPr>
          <p:cNvPr id="6" name="Slide Number Placeholder 4"/>
          <p:cNvSpPr>
            <a:spLocks noGrp="1"/>
          </p:cNvSpPr>
          <p:nvPr>
            <p:ph type="sldNum" sz="quarter" idx="4"/>
          </p:nvPr>
        </p:nvSpPr>
        <p:spPr>
          <a:xfrm>
            <a:off x="6553200" y="6553200"/>
            <a:ext cx="2514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8</a:t>
            </a:fld>
            <a:endParaRPr lang="en-US" dirty="0"/>
          </a:p>
        </p:txBody>
      </p:sp>
    </p:spTree>
    <p:extLst>
      <p:ext uri="{BB962C8B-B14F-4D97-AF65-F5344CB8AC3E}">
        <p14:creationId xmlns:p14="http://schemas.microsoft.com/office/powerpoint/2010/main" val="4151102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1274"/>
            <a:ext cx="8229600" cy="646331"/>
          </a:xfrm>
        </p:spPr>
        <p:txBody>
          <a:bodyPr>
            <a:spAutoFit/>
          </a:bodyPr>
          <a:lstStyle/>
          <a:p>
            <a:pPr algn="ctr"/>
            <a:r>
              <a:rPr lang="en-US" dirty="0" smtClean="0"/>
              <a:t>Nurture Your Safety Culture</a:t>
            </a:r>
            <a:endParaRPr lang="en-US" dirty="0"/>
          </a:p>
        </p:txBody>
      </p:sp>
      <p:sp>
        <p:nvSpPr>
          <p:cNvPr id="3" name="TextBox 2"/>
          <p:cNvSpPr txBox="1"/>
          <p:nvPr/>
        </p:nvSpPr>
        <p:spPr>
          <a:xfrm>
            <a:off x="1297462" y="2644914"/>
            <a:ext cx="6549076" cy="1384995"/>
          </a:xfrm>
          <a:prstGeom prst="rect">
            <a:avLst/>
          </a:prstGeom>
          <a:noFill/>
        </p:spPr>
        <p:txBody>
          <a:bodyPr wrap="none" rtlCol="0">
            <a:spAutoFit/>
          </a:bodyPr>
          <a:lstStyle/>
          <a:p>
            <a:pPr algn="r"/>
            <a:r>
              <a:rPr lang="en-US" sz="4800" i="1" dirty="0"/>
              <a:t>It</a:t>
            </a:r>
            <a:r>
              <a:rPr lang="fr-FR" sz="4800" i="1" dirty="0"/>
              <a:t>’</a:t>
            </a:r>
            <a:r>
              <a:rPr lang="en-US" sz="4800" i="1" dirty="0"/>
              <a:t>s the soil, not the seed.</a:t>
            </a:r>
            <a:r>
              <a:rPr lang="en-US" sz="4400" i="1" dirty="0"/>
              <a:t/>
            </a:r>
            <a:br>
              <a:rPr lang="en-US" sz="4400" i="1" dirty="0"/>
            </a:br>
            <a:r>
              <a:rPr lang="en-US" sz="3600" i="1" dirty="0" smtClean="0">
                <a:solidFill>
                  <a:schemeClr val="accent5"/>
                </a:solidFill>
              </a:rPr>
              <a:t>– </a:t>
            </a:r>
            <a:r>
              <a:rPr lang="en-US" sz="3600" dirty="0" smtClean="0"/>
              <a:t>Louis </a:t>
            </a:r>
            <a:r>
              <a:rPr lang="en-US" sz="3600" dirty="0"/>
              <a:t>Pasteur </a:t>
            </a:r>
            <a:endParaRPr lang="en-US" sz="4800" dirty="0"/>
          </a:p>
        </p:txBody>
      </p:sp>
      <p:sp>
        <p:nvSpPr>
          <p:cNvPr id="6" name="Slide Number Placeholder 4"/>
          <p:cNvSpPr>
            <a:spLocks noGrp="1"/>
          </p:cNvSpPr>
          <p:nvPr>
            <p:ph type="sldNum" sz="quarter" idx="4"/>
          </p:nvPr>
        </p:nvSpPr>
        <p:spPr>
          <a:xfrm>
            <a:off x="6589238" y="6553200"/>
            <a:ext cx="25146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Design a </a:t>
            </a:r>
            <a:r>
              <a:rPr lang="en-US" dirty="0"/>
              <a:t>Sustainability Scorecard     </a:t>
            </a:r>
            <a:fld id="{2DF979B8-0AD8-AA44-A428-21DC378A3C62}" type="slidenum">
              <a:rPr lang="en-US" smtClean="0"/>
              <a:pPr/>
              <a:t>9</a:t>
            </a:fld>
            <a:endParaRPr lang="en-US" dirty="0"/>
          </a:p>
        </p:txBody>
      </p:sp>
    </p:spTree>
    <p:extLst>
      <p:ext uri="{BB962C8B-B14F-4D97-AF65-F5344CB8AC3E}">
        <p14:creationId xmlns:p14="http://schemas.microsoft.com/office/powerpoint/2010/main" val="933877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19880</TotalTime>
  <Words>2203</Words>
  <Application>Microsoft Office PowerPoint</Application>
  <PresentationFormat>On-screen Show (4:3)</PresentationFormat>
  <Paragraphs>222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HAI Cusp Slide template</vt:lpstr>
      <vt:lpstr>Designing a Scorecard for Sustainability</vt:lpstr>
      <vt:lpstr>Learning Objectives</vt:lpstr>
      <vt:lpstr>Action Plan</vt:lpstr>
      <vt:lpstr>Checking Your Progress</vt:lpstr>
      <vt:lpstr>Scorecard Parameters</vt:lpstr>
      <vt:lpstr>Sustainability Scorecard</vt:lpstr>
      <vt:lpstr>Sustainability Scorecard</vt:lpstr>
      <vt:lpstr>Keeping an Eye on Culture</vt:lpstr>
      <vt:lpstr>Nurture Your Safety Culture</vt:lpstr>
    </vt:vector>
  </TitlesOfParts>
  <Manager>Johns Hopkins Medicine | Armstrong Institute for Patient Safety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Designing a Scorecard for Sustainability</dc:title>
  <dc:subject>AHRQ Safety Program for Surgery</dc:subject>
  <dc:creator>Agency for Health Care Research and Quality (AHRQ)</dc:creator>
  <cp:keywords>SSI, sustainability, scorecard, quality improvement, patient safety, Dr. Peter Pronovost</cp:keywords>
  <dc:description/>
  <cp:lastModifiedBy>Chris Heidenrich OCKT</cp:lastModifiedBy>
  <cp:revision>103</cp:revision>
  <cp:lastPrinted>2015-08-24T14:12:35Z</cp:lastPrinted>
  <dcterms:created xsi:type="dcterms:W3CDTF">2014-05-21T20:05:58Z</dcterms:created>
  <dcterms:modified xsi:type="dcterms:W3CDTF">2017-11-20T23:34:59Z</dcterms:modified>
  <cp:category>safety program for surgery, patient safety, SUSP, CUSP, HAI, SSI, healthcare associated infections, surgical site infection</cp:category>
</cp:coreProperties>
</file>