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406" r:id="rId2"/>
    <p:sldId id="349" r:id="rId3"/>
    <p:sldId id="541" r:id="rId4"/>
    <p:sldId id="543" r:id="rId5"/>
    <p:sldId id="496" r:id="rId6"/>
    <p:sldId id="461" r:id="rId7"/>
    <p:sldId id="462" r:id="rId8"/>
    <p:sldId id="532" r:id="rId9"/>
    <p:sldId id="301" r:id="rId10"/>
    <p:sldId id="510" r:id="rId11"/>
    <p:sldId id="530" r:id="rId12"/>
    <p:sldId id="535" r:id="rId13"/>
    <p:sldId id="536" r:id="rId14"/>
    <p:sldId id="537" r:id="rId15"/>
    <p:sldId id="540" r:id="rId16"/>
    <p:sldId id="475" r:id="rId17"/>
    <p:sldId id="474" r:id="rId18"/>
    <p:sldId id="476" r:id="rId19"/>
    <p:sldId id="524" r:id="rId20"/>
    <p:sldId id="477" r:id="rId21"/>
    <p:sldId id="538" r:id="rId22"/>
    <p:sldId id="478" r:id="rId23"/>
    <p:sldId id="529" r:id="rId24"/>
    <p:sldId id="522" r:id="rId25"/>
    <p:sldId id="525" r:id="rId26"/>
    <p:sldId id="526" r:id="rId27"/>
    <p:sldId id="527" r:id="rId28"/>
    <p:sldId id="507" r:id="rId29"/>
    <p:sldId id="533" r:id="rId30"/>
    <p:sldId id="534" r:id="rId31"/>
  </p:sldIdLst>
  <p:sldSz cx="9144000" cy="6858000" type="screen4x3"/>
  <p:notesSz cx="7077075" cy="9363075"/>
  <p:defaultTextStyle>
    <a:defPPr>
      <a:defRPr lang="en-US"/>
    </a:defPPr>
    <a:lvl1pPr algn="ctr" rtl="0" fontAlgn="base">
      <a:spcBef>
        <a:spcPct val="0"/>
      </a:spcBef>
      <a:spcAft>
        <a:spcPct val="0"/>
      </a:spcAft>
      <a:defRPr i="1" kern="1200">
        <a:solidFill>
          <a:schemeClr val="tx1"/>
        </a:solidFill>
        <a:latin typeface="Georgia" pitchFamily="18" charset="0"/>
        <a:ea typeface="MS PGothic" pitchFamily="34" charset="-128"/>
        <a:cs typeface="+mn-cs"/>
      </a:defRPr>
    </a:lvl1pPr>
    <a:lvl2pPr marL="457200" algn="ctr" rtl="0" fontAlgn="base">
      <a:spcBef>
        <a:spcPct val="0"/>
      </a:spcBef>
      <a:spcAft>
        <a:spcPct val="0"/>
      </a:spcAft>
      <a:defRPr i="1" kern="1200">
        <a:solidFill>
          <a:schemeClr val="tx1"/>
        </a:solidFill>
        <a:latin typeface="Georgia" pitchFamily="18" charset="0"/>
        <a:ea typeface="MS PGothic" pitchFamily="34" charset="-128"/>
        <a:cs typeface="+mn-cs"/>
      </a:defRPr>
    </a:lvl2pPr>
    <a:lvl3pPr marL="914400" algn="ctr" rtl="0" fontAlgn="base">
      <a:spcBef>
        <a:spcPct val="0"/>
      </a:spcBef>
      <a:spcAft>
        <a:spcPct val="0"/>
      </a:spcAft>
      <a:defRPr i="1" kern="1200">
        <a:solidFill>
          <a:schemeClr val="tx1"/>
        </a:solidFill>
        <a:latin typeface="Georgia" pitchFamily="18" charset="0"/>
        <a:ea typeface="MS PGothic" pitchFamily="34" charset="-128"/>
        <a:cs typeface="+mn-cs"/>
      </a:defRPr>
    </a:lvl3pPr>
    <a:lvl4pPr marL="1371600" algn="ctr" rtl="0" fontAlgn="base">
      <a:spcBef>
        <a:spcPct val="0"/>
      </a:spcBef>
      <a:spcAft>
        <a:spcPct val="0"/>
      </a:spcAft>
      <a:defRPr i="1" kern="1200">
        <a:solidFill>
          <a:schemeClr val="tx1"/>
        </a:solidFill>
        <a:latin typeface="Georgia" pitchFamily="18" charset="0"/>
        <a:ea typeface="MS PGothic" pitchFamily="34" charset="-128"/>
        <a:cs typeface="+mn-cs"/>
      </a:defRPr>
    </a:lvl4pPr>
    <a:lvl5pPr marL="1828800" algn="ctr" rtl="0" fontAlgn="base">
      <a:spcBef>
        <a:spcPct val="0"/>
      </a:spcBef>
      <a:spcAft>
        <a:spcPct val="0"/>
      </a:spcAft>
      <a:defRPr i="1" kern="1200">
        <a:solidFill>
          <a:schemeClr val="tx1"/>
        </a:solidFill>
        <a:latin typeface="Georgia" pitchFamily="18" charset="0"/>
        <a:ea typeface="MS PGothic" pitchFamily="34" charset="-128"/>
        <a:cs typeface="+mn-cs"/>
      </a:defRPr>
    </a:lvl5pPr>
    <a:lvl6pPr marL="2286000" algn="l" defTabSz="914400" rtl="0" eaLnBrk="1" latinLnBrk="0" hangingPunct="1">
      <a:defRPr i="1" kern="1200">
        <a:solidFill>
          <a:schemeClr val="tx1"/>
        </a:solidFill>
        <a:latin typeface="Georgia" pitchFamily="18" charset="0"/>
        <a:ea typeface="MS PGothic" pitchFamily="34" charset="-128"/>
        <a:cs typeface="+mn-cs"/>
      </a:defRPr>
    </a:lvl6pPr>
    <a:lvl7pPr marL="2743200" algn="l" defTabSz="914400" rtl="0" eaLnBrk="1" latinLnBrk="0" hangingPunct="1">
      <a:defRPr i="1" kern="1200">
        <a:solidFill>
          <a:schemeClr val="tx1"/>
        </a:solidFill>
        <a:latin typeface="Georgia" pitchFamily="18" charset="0"/>
        <a:ea typeface="MS PGothic" pitchFamily="34" charset="-128"/>
        <a:cs typeface="+mn-cs"/>
      </a:defRPr>
    </a:lvl7pPr>
    <a:lvl8pPr marL="3200400" algn="l" defTabSz="914400" rtl="0" eaLnBrk="1" latinLnBrk="0" hangingPunct="1">
      <a:defRPr i="1" kern="1200">
        <a:solidFill>
          <a:schemeClr val="tx1"/>
        </a:solidFill>
        <a:latin typeface="Georgia" pitchFamily="18" charset="0"/>
        <a:ea typeface="MS PGothic" pitchFamily="34" charset="-128"/>
        <a:cs typeface="+mn-cs"/>
      </a:defRPr>
    </a:lvl8pPr>
    <a:lvl9pPr marL="3657600" algn="l" defTabSz="914400" rtl="0" eaLnBrk="1" latinLnBrk="0" hangingPunct="1">
      <a:defRPr i="1" kern="1200">
        <a:solidFill>
          <a:schemeClr val="tx1"/>
        </a:solidFill>
        <a:latin typeface="Georgia"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99"/>
    <a:srgbClr val="000000"/>
    <a:srgbClr val="FFFFD7"/>
    <a:srgbClr val="FFFFC3"/>
    <a:srgbClr val="003366"/>
    <a:srgbClr val="908248"/>
    <a:srgbClr val="AFA05F"/>
    <a:srgbClr val="624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00" autoAdjust="0"/>
  </p:normalViewPr>
  <p:slideViewPr>
    <p:cSldViewPr>
      <p:cViewPr>
        <p:scale>
          <a:sx n="66" d="100"/>
          <a:sy n="66" d="100"/>
        </p:scale>
        <p:origin x="-2934" y="-3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32007557211896"/>
          <c:y val="8.0163426368042717E-2"/>
          <c:w val="0.58268590455049962"/>
          <c:h val="0.65968586387434602"/>
        </c:manualLayout>
      </c:layout>
      <c:barChart>
        <c:barDir val="col"/>
        <c:grouping val="clustered"/>
        <c:varyColors val="0"/>
        <c:ser>
          <c:idx val="0"/>
          <c:order val="0"/>
          <c:tx>
            <c:strRef>
              <c:f>Sheet1!$A$2</c:f>
              <c:strCache>
                <c:ptCount val="1"/>
                <c:pt idx="0">
                  <c:v>2x daily</c:v>
                </c:pt>
              </c:strCache>
            </c:strRef>
          </c:tx>
          <c:spPr>
            <a:solidFill>
              <a:srgbClr val="FFFF00"/>
            </a:solidFill>
            <a:ln w="12484">
              <a:solidFill>
                <a:schemeClr val="tx1"/>
              </a:solidFill>
              <a:prstDash val="solid"/>
            </a:ln>
          </c:spPr>
          <c:invertIfNegative val="0"/>
          <c:cat>
            <c:strRef>
              <c:f>Sheet1!$B$1:$D$1</c:f>
              <c:strCache>
                <c:ptCount val="3"/>
                <c:pt idx="0">
                  <c:v>Low</c:v>
                </c:pt>
                <c:pt idx="1">
                  <c:v>Marginal</c:v>
                </c:pt>
                <c:pt idx="2">
                  <c:v>Adequate</c:v>
                </c:pt>
              </c:strCache>
            </c:strRef>
          </c:cat>
          <c:val>
            <c:numRef>
              <c:f>Sheet1!$B$2:$D$2</c:f>
              <c:numCache>
                <c:formatCode>General</c:formatCode>
                <c:ptCount val="3"/>
                <c:pt idx="0">
                  <c:v>70.7</c:v>
                </c:pt>
                <c:pt idx="1">
                  <c:v>84.1</c:v>
                </c:pt>
                <c:pt idx="2">
                  <c:v>89.4</c:v>
                </c:pt>
              </c:numCache>
            </c:numRef>
          </c:val>
        </c:ser>
        <c:ser>
          <c:idx val="1"/>
          <c:order val="1"/>
          <c:tx>
            <c:strRef>
              <c:f>Sheet1!$A$3</c:f>
              <c:strCache>
                <c:ptCount val="1"/>
                <c:pt idx="0">
                  <c:v>1 morn &amp; 5 pm</c:v>
                </c:pt>
              </c:strCache>
            </c:strRef>
          </c:tx>
          <c:spPr>
            <a:solidFill>
              <a:srgbClr val="008000"/>
            </a:solidFill>
            <a:ln w="12484">
              <a:solidFill>
                <a:schemeClr val="tx1"/>
              </a:solidFill>
              <a:prstDash val="solid"/>
            </a:ln>
          </c:spPr>
          <c:invertIfNegative val="0"/>
          <c:cat>
            <c:strRef>
              <c:f>Sheet1!$B$1:$D$1</c:f>
              <c:strCache>
                <c:ptCount val="3"/>
                <c:pt idx="0">
                  <c:v>Low</c:v>
                </c:pt>
                <c:pt idx="1">
                  <c:v>Marginal</c:v>
                </c:pt>
                <c:pt idx="2">
                  <c:v>Adequate</c:v>
                </c:pt>
              </c:strCache>
            </c:strRef>
          </c:cat>
          <c:val>
            <c:numRef>
              <c:f>Sheet1!$B$3:$D$3</c:f>
              <c:numCache>
                <c:formatCode>General</c:formatCode>
                <c:ptCount val="3"/>
                <c:pt idx="0">
                  <c:v>83</c:v>
                </c:pt>
                <c:pt idx="1">
                  <c:v>91</c:v>
                </c:pt>
                <c:pt idx="2">
                  <c:v>91</c:v>
                </c:pt>
              </c:numCache>
            </c:numRef>
          </c:val>
        </c:ser>
        <c:dLbls>
          <c:showLegendKey val="0"/>
          <c:showVal val="0"/>
          <c:showCatName val="0"/>
          <c:showSerName val="0"/>
          <c:showPercent val="0"/>
          <c:showBubbleSize val="0"/>
        </c:dLbls>
        <c:gapWidth val="150"/>
        <c:axId val="102757120"/>
        <c:axId val="102759040"/>
      </c:barChart>
      <c:catAx>
        <c:axId val="102757120"/>
        <c:scaling>
          <c:orientation val="minMax"/>
        </c:scaling>
        <c:delete val="0"/>
        <c:axPos val="b"/>
        <c:title>
          <c:tx>
            <c:rich>
              <a:bodyPr/>
              <a:lstStyle/>
              <a:p>
                <a:pPr>
                  <a:defRPr sz="2380" b="1" i="0" u="none" strike="noStrike" baseline="0">
                    <a:solidFill>
                      <a:srgbClr val="000000"/>
                    </a:solidFill>
                    <a:latin typeface="Georgia"/>
                    <a:ea typeface="Georgia"/>
                    <a:cs typeface="Georgia"/>
                  </a:defRPr>
                </a:pPr>
                <a:r>
                  <a:rPr lang="en-US" dirty="0"/>
                  <a:t>Patient Literacy Level</a:t>
                </a:r>
              </a:p>
            </c:rich>
          </c:tx>
          <c:layout>
            <c:manualLayout>
              <c:xMode val="edge"/>
              <c:yMode val="edge"/>
              <c:x val="0.25305216426193117"/>
              <c:y val="0.87609075043630014"/>
            </c:manualLayout>
          </c:layout>
          <c:overlay val="0"/>
          <c:spPr>
            <a:noFill/>
            <a:ln w="24967">
              <a:noFill/>
            </a:ln>
          </c:spPr>
        </c:title>
        <c:numFmt formatCode="General" sourceLinked="1"/>
        <c:majorTickMark val="out"/>
        <c:minorTickMark val="none"/>
        <c:tickLblPos val="nextTo"/>
        <c:spPr>
          <a:ln w="12484">
            <a:solidFill>
              <a:srgbClr val="FFFFFF"/>
            </a:solidFill>
            <a:prstDash val="solid"/>
          </a:ln>
        </c:spPr>
        <c:txPr>
          <a:bodyPr rot="0" vert="horz"/>
          <a:lstStyle/>
          <a:p>
            <a:pPr>
              <a:defRPr sz="2384" b="1" i="0" u="none" strike="noStrike" baseline="0">
                <a:solidFill>
                  <a:schemeClr val="tx1"/>
                </a:solidFill>
                <a:latin typeface="Georgia" pitchFamily="18" charset="0"/>
                <a:ea typeface="Arial Unicode MS"/>
                <a:cs typeface="Arial Unicode MS"/>
              </a:defRPr>
            </a:pPr>
            <a:endParaRPr lang="en-US"/>
          </a:p>
        </c:txPr>
        <c:crossAx val="102759040"/>
        <c:crosses val="autoZero"/>
        <c:auto val="1"/>
        <c:lblAlgn val="ctr"/>
        <c:lblOffset val="100"/>
        <c:tickLblSkip val="1"/>
        <c:tickMarkSkip val="1"/>
        <c:noMultiLvlLbl val="0"/>
      </c:catAx>
      <c:valAx>
        <c:axId val="102759040"/>
        <c:scaling>
          <c:orientation val="minMax"/>
          <c:max val="100"/>
        </c:scaling>
        <c:delete val="0"/>
        <c:axPos val="l"/>
        <c:majorGridlines>
          <c:spPr>
            <a:ln w="12484">
              <a:solidFill>
                <a:srgbClr val="FFFFFF"/>
              </a:solidFill>
              <a:prstDash val="solid"/>
            </a:ln>
          </c:spPr>
        </c:majorGridlines>
        <c:title>
          <c:tx>
            <c:rich>
              <a:bodyPr/>
              <a:lstStyle/>
              <a:p>
                <a:pPr>
                  <a:defRPr sz="2380" b="1" i="0" u="none" strike="noStrike" baseline="0">
                    <a:solidFill>
                      <a:srgbClr val="000000"/>
                    </a:solidFill>
                    <a:latin typeface="Georgia"/>
                    <a:ea typeface="Georgia"/>
                    <a:cs typeface="Georgia"/>
                  </a:defRPr>
                </a:pPr>
                <a:r>
                  <a:rPr lang="en-US" dirty="0"/>
                  <a:t>Correct (%)</a:t>
                </a:r>
              </a:p>
            </c:rich>
          </c:tx>
          <c:layout>
            <c:manualLayout>
              <c:xMode val="edge"/>
              <c:yMode val="edge"/>
              <c:x val="0"/>
              <c:y val="0.24956369982547993"/>
            </c:manualLayout>
          </c:layout>
          <c:overlay val="0"/>
          <c:spPr>
            <a:noFill/>
            <a:ln w="24967">
              <a:noFill/>
            </a:ln>
          </c:spPr>
        </c:title>
        <c:numFmt formatCode="General" sourceLinked="1"/>
        <c:majorTickMark val="out"/>
        <c:minorTickMark val="none"/>
        <c:tickLblPos val="nextTo"/>
        <c:spPr>
          <a:ln w="12484">
            <a:solidFill>
              <a:srgbClr val="FFFFFF"/>
            </a:solidFill>
            <a:prstDash val="solid"/>
          </a:ln>
        </c:spPr>
        <c:txPr>
          <a:bodyPr rot="0" vert="horz"/>
          <a:lstStyle/>
          <a:p>
            <a:pPr>
              <a:defRPr sz="2384" b="1" i="0" u="none" strike="noStrike" baseline="0">
                <a:solidFill>
                  <a:schemeClr val="tx1"/>
                </a:solidFill>
                <a:latin typeface="Georgia" pitchFamily="18" charset="0"/>
                <a:ea typeface="Arial Unicode MS"/>
                <a:cs typeface="Arial Unicode MS"/>
              </a:defRPr>
            </a:pPr>
            <a:endParaRPr lang="en-US"/>
          </a:p>
        </c:txPr>
        <c:crossAx val="102757120"/>
        <c:crosses val="autoZero"/>
        <c:crossBetween val="between"/>
        <c:majorUnit val="20"/>
      </c:valAx>
      <c:spPr>
        <a:noFill/>
        <a:ln w="25397">
          <a:noFill/>
        </a:ln>
      </c:spPr>
    </c:plotArea>
    <c:legend>
      <c:legendPos val="r"/>
      <c:legendEntry>
        <c:idx val="0"/>
        <c:txPr>
          <a:bodyPr/>
          <a:lstStyle/>
          <a:p>
            <a:pPr>
              <a:defRPr sz="1602" b="1" i="0" u="none" strike="noStrike" baseline="0">
                <a:solidFill>
                  <a:schemeClr val="tx1"/>
                </a:solidFill>
                <a:latin typeface="Georgia" pitchFamily="18" charset="0"/>
                <a:ea typeface="Arial Unicode MS"/>
                <a:cs typeface="Arial Unicode MS"/>
              </a:defRPr>
            </a:pPr>
            <a:endParaRPr lang="en-US"/>
          </a:p>
        </c:txPr>
      </c:legendEntry>
      <c:layout>
        <c:manualLayout>
          <c:xMode val="edge"/>
          <c:yMode val="edge"/>
          <c:x val="0.74407287324378568"/>
          <c:y val="0.31239092495637"/>
          <c:w val="0.23372956848762383"/>
          <c:h val="0.16230366492146597"/>
        </c:manualLayout>
      </c:layout>
      <c:overlay val="0"/>
      <c:spPr>
        <a:noFill/>
        <a:ln w="12484">
          <a:solidFill>
            <a:schemeClr val="tx1"/>
          </a:solidFill>
          <a:prstDash val="solid"/>
        </a:ln>
      </c:spPr>
      <c:txPr>
        <a:bodyPr/>
        <a:lstStyle/>
        <a:p>
          <a:pPr>
            <a:defRPr sz="1602" b="1" i="0" u="none" strike="noStrike" baseline="0">
              <a:solidFill>
                <a:schemeClr val="tx1"/>
              </a:solidFill>
              <a:latin typeface="Arial Unicode MS"/>
              <a:ea typeface="Arial Unicode MS"/>
              <a:cs typeface="Arial Unicode MS"/>
            </a:defRPr>
          </a:pPr>
          <a:endParaRPr lang="en-US"/>
        </a:p>
      </c:txPr>
    </c:legend>
    <c:plotVisOnly val="1"/>
    <c:dispBlanksAs val="gap"/>
    <c:showDLblsOverMax val="0"/>
  </c:chart>
  <c:spPr>
    <a:noFill/>
    <a:ln>
      <a:noFill/>
    </a:ln>
  </c:spPr>
  <c:txPr>
    <a:bodyPr/>
    <a:lstStyle/>
    <a:p>
      <a:pPr>
        <a:defRPr sz="2435" b="1" i="0" u="none" strike="noStrike" baseline="0">
          <a:solidFill>
            <a:srgbClr val="FFFFFF"/>
          </a:solidFill>
          <a:latin typeface="Arial Unicode MS"/>
          <a:ea typeface="Arial Unicode MS"/>
          <a:cs typeface="Arial Unicode MS"/>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03B27-0226-4230-B296-B2603B72AF63}" type="doc">
      <dgm:prSet loTypeId="urn:microsoft.com/office/officeart/2005/8/layout/radial1" loCatId="relationship" qsTypeId="urn:microsoft.com/office/officeart/2005/8/quickstyle/simple3" qsCatId="simple" csTypeId="urn:microsoft.com/office/officeart/2005/8/colors/accent4_2" csCatId="accent4" phldr="1"/>
      <dgm:spPr/>
    </dgm:pt>
    <dgm:pt modelId="{04F0C493-FC13-440A-B509-E0E0C6AA5BB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rPr>
            <a:t>Patient’s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rPr>
            <a:t>continuum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rPr>
            <a:t>of confusion</a:t>
          </a:r>
        </a:p>
      </dgm:t>
    </dgm:pt>
    <dgm:pt modelId="{54CC077D-4462-412D-B8F4-762A9DB6684A}" type="parTrans" cxnId="{F236FA7F-2834-4D9B-ACBA-0D313A5212C5}">
      <dgm:prSet/>
      <dgm:spPr/>
      <dgm:t>
        <a:bodyPr/>
        <a:lstStyle/>
        <a:p>
          <a:endParaRPr lang="en-US"/>
        </a:p>
      </dgm:t>
    </dgm:pt>
    <dgm:pt modelId="{F505BA04-2C17-4ADD-8EA6-32920358036D}" type="sibTrans" cxnId="{F236FA7F-2834-4D9B-ACBA-0D313A5212C5}">
      <dgm:prSet/>
      <dgm:spPr/>
      <dgm:t>
        <a:bodyPr/>
        <a:lstStyle/>
        <a:p>
          <a:endParaRPr lang="en-US"/>
        </a:p>
      </dgm:t>
    </dgm:pt>
    <dgm:pt modelId="{D0243EEE-BB25-4E53-B45E-AAA0DEF2E40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Pre-visit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Scheduling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appointment</a:t>
          </a:r>
        </a:p>
      </dgm:t>
    </dgm:pt>
    <dgm:pt modelId="{615FAB60-B315-4066-877E-C4CA38364FA7}" type="parTrans" cxnId="{2A9544D2-58F8-4F73-8DCF-D88C11CFDA05}">
      <dgm:prSet/>
      <dgm:spPr/>
      <dgm:t>
        <a:bodyPr/>
        <a:lstStyle/>
        <a:p>
          <a:endParaRPr lang="en-US" dirty="0"/>
        </a:p>
      </dgm:t>
    </dgm:pt>
    <dgm:pt modelId="{A2F6894B-6A2F-4A10-898D-217656ABE77E}" type="sibTrans" cxnId="{2A9544D2-58F8-4F73-8DCF-D88C11CFDA05}">
      <dgm:prSet/>
      <dgm:spPr/>
      <dgm:t>
        <a:bodyPr/>
        <a:lstStyle/>
        <a:p>
          <a:endParaRPr lang="en-US"/>
        </a:p>
      </dgm:t>
    </dgm:pt>
    <dgm:pt modelId="{578EC892-47C8-4B3D-856E-A863BE83CB3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Pre-visit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Visit reason, obtain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records, directions</a:t>
          </a:r>
        </a:p>
      </dgm:t>
    </dgm:pt>
    <dgm:pt modelId="{3200EFBF-3DF9-4769-871C-C5CE75259540}" type="parTrans" cxnId="{D4DBF47F-07A3-4B62-BEF1-6331A2375EAF}">
      <dgm:prSet/>
      <dgm:spPr/>
      <dgm:t>
        <a:bodyPr/>
        <a:lstStyle/>
        <a:p>
          <a:endParaRPr lang="en-US" dirty="0"/>
        </a:p>
      </dgm:t>
    </dgm:pt>
    <dgm:pt modelId="{FFDDEB45-4107-4AF8-B4EE-F9BCC9AAB70A}" type="sibTrans" cxnId="{D4DBF47F-07A3-4B62-BEF1-6331A2375EAF}">
      <dgm:prSet/>
      <dgm:spPr/>
      <dgm:t>
        <a:bodyPr/>
        <a:lstStyle/>
        <a:p>
          <a:endParaRPr lang="en-US"/>
        </a:p>
      </dgm:t>
    </dgm:pt>
    <dgm:pt modelId="{4AE1A52D-1A15-4186-853D-71999ADEBF2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effectLst/>
              <a:latin typeface="Arial" charset="0"/>
            </a:rPr>
            <a:t>In office, PP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effectLst/>
              <a:latin typeface="Arial" charset="0"/>
            </a:rPr>
            <a:t>Registration, new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effectLst/>
              <a:latin typeface="Arial" charset="0"/>
            </a:rPr>
            <a:t>forms, insurance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effectLst/>
            <a:latin typeface="Arial" charset="0"/>
          </a:endParaRPr>
        </a:p>
      </dgm:t>
    </dgm:pt>
    <dgm:pt modelId="{4C31CB05-B0CC-4D7F-9BF0-5932F59C5A11}" type="parTrans" cxnId="{CB23CF6A-EAB7-4EE7-8CEB-5A4E93E82159}">
      <dgm:prSet/>
      <dgm:spPr/>
      <dgm:t>
        <a:bodyPr/>
        <a:lstStyle/>
        <a:p>
          <a:endParaRPr lang="en-US" dirty="0"/>
        </a:p>
      </dgm:t>
    </dgm:pt>
    <dgm:pt modelId="{8B064265-C1EF-45F4-96CC-A2C6E15E36E2}" type="sibTrans" cxnId="{CB23CF6A-EAB7-4EE7-8CEB-5A4E93E82159}">
      <dgm:prSet/>
      <dgm:spPr/>
      <dgm:t>
        <a:bodyPr/>
        <a:lstStyle/>
        <a:p>
          <a:endParaRPr lang="en-US"/>
        </a:p>
      </dgm:t>
    </dgm:pt>
    <dgm:pt modelId="{1D4511AF-DC8B-43D1-8800-3C868933129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In office, PP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Problem, health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status, histor</a:t>
          </a:r>
          <a:r>
            <a:rPr kumimoji="0" lang="en-US" sz="900" b="0" i="0" u="none" strike="noStrike" cap="none" normalizeH="0" baseline="0" dirty="0" smtClean="0">
              <a:ln/>
              <a:effectLst/>
              <a:latin typeface="Arial" charset="0"/>
            </a:rPr>
            <a:t>y</a:t>
          </a:r>
        </a:p>
      </dgm:t>
    </dgm:pt>
    <dgm:pt modelId="{BC15A915-63BA-42E0-ABBD-0C18C78DD50F}" type="parTrans" cxnId="{B04E1E7A-D10C-4DCF-9F23-66BA7E4C7616}">
      <dgm:prSet/>
      <dgm:spPr/>
      <dgm:t>
        <a:bodyPr/>
        <a:lstStyle/>
        <a:p>
          <a:endParaRPr lang="en-US" dirty="0"/>
        </a:p>
      </dgm:t>
    </dgm:pt>
    <dgm:pt modelId="{7486CC44-BC56-426F-8AD8-39E49A90F81F}" type="sibTrans" cxnId="{B04E1E7A-D10C-4DCF-9F23-66BA7E4C7616}">
      <dgm:prSet/>
      <dgm:spPr/>
      <dgm:t>
        <a:bodyPr/>
        <a:lstStyle/>
        <a:p>
          <a:endParaRPr lang="en-US"/>
        </a:p>
      </dgm:t>
    </dgm:pt>
    <dgm:pt modelId="{44B6B23B-6308-4886-9433-5AD42C064F5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See Clinician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Med list, sources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of care</a:t>
          </a:r>
        </a:p>
      </dgm:t>
    </dgm:pt>
    <dgm:pt modelId="{D17FDD56-489C-4B8B-991D-48D6B27ED08A}" type="parTrans" cxnId="{FC001ACD-92FD-4970-BBD4-44F479DAC3D1}">
      <dgm:prSet/>
      <dgm:spPr/>
      <dgm:t>
        <a:bodyPr/>
        <a:lstStyle/>
        <a:p>
          <a:endParaRPr lang="en-US" dirty="0"/>
        </a:p>
      </dgm:t>
    </dgm:pt>
    <dgm:pt modelId="{4A544EE1-0C21-4EE8-A10A-4BE098634966}" type="sibTrans" cxnId="{FC001ACD-92FD-4970-BBD4-44F479DAC3D1}">
      <dgm:prSet/>
      <dgm:spPr/>
      <dgm:t>
        <a:bodyPr/>
        <a:lstStyle/>
        <a:p>
          <a:endParaRPr lang="en-US"/>
        </a:p>
      </dgm:t>
    </dgm:pt>
    <dgm:pt modelId="{F2651B7B-19C8-461E-900B-42A3DDBAC7D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effectLst/>
              <a:latin typeface="Arial" charset="0"/>
            </a:rPr>
            <a:t>With Clinician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effectLst/>
              <a:latin typeface="Arial" charset="0"/>
            </a:rPr>
            <a:t>Adjust/Add med, new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effectLst/>
              <a:latin typeface="Arial" charset="0"/>
            </a:rPr>
            <a:t>Tests or referrals</a:t>
          </a:r>
        </a:p>
      </dgm:t>
    </dgm:pt>
    <dgm:pt modelId="{82C19E9A-B28B-4C58-96D6-019C7DC1998B}" type="parTrans" cxnId="{633DF06B-F9F1-4A6C-9E02-8083E75F3B3F}">
      <dgm:prSet/>
      <dgm:spPr/>
      <dgm:t>
        <a:bodyPr/>
        <a:lstStyle/>
        <a:p>
          <a:endParaRPr lang="en-US" dirty="0"/>
        </a:p>
      </dgm:t>
    </dgm:pt>
    <dgm:pt modelId="{EBBFA907-2CB1-444B-B0CD-E294CD02A192}" type="sibTrans" cxnId="{633DF06B-F9F1-4A6C-9E02-8083E75F3B3F}">
      <dgm:prSet/>
      <dgm:spPr/>
      <dgm:t>
        <a:bodyPr/>
        <a:lstStyle/>
        <a:p>
          <a:endParaRPr lang="en-US"/>
        </a:p>
      </dgm:t>
    </dgm:pt>
    <dgm:pt modelId="{B3AB042D-3D3E-4057-8153-C768691DC42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See Educator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Pamphlets, charts,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videos</a:t>
          </a:r>
        </a:p>
      </dgm:t>
    </dgm:pt>
    <dgm:pt modelId="{C00ABAE3-2467-4FD6-9A61-392A4E59347D}" type="parTrans" cxnId="{241EBA07-FB09-4ECA-A1A2-E20EEEE8A1FE}">
      <dgm:prSet/>
      <dgm:spPr/>
      <dgm:t>
        <a:bodyPr/>
        <a:lstStyle/>
        <a:p>
          <a:endParaRPr lang="en-US" dirty="0"/>
        </a:p>
      </dgm:t>
    </dgm:pt>
    <dgm:pt modelId="{6207AB70-59FC-4808-9D15-476DF8DDCC83}" type="sibTrans" cxnId="{241EBA07-FB09-4ECA-A1A2-E20EEEE8A1FE}">
      <dgm:prSet/>
      <dgm:spPr/>
      <dgm:t>
        <a:bodyPr/>
        <a:lstStyle/>
        <a:p>
          <a:endParaRPr lang="en-US"/>
        </a:p>
      </dgm:t>
    </dgm:pt>
    <dgm:pt modelId="{2281FE82-2540-4B90-A899-6503EA506A7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Checkout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New tests, samples,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instructions</a:t>
          </a:r>
        </a:p>
      </dgm:t>
    </dgm:pt>
    <dgm:pt modelId="{64B7DB8E-4645-4585-987C-111F9EA96FBB}" type="parTrans" cxnId="{A9CF289E-499D-4158-8BE6-E8AF595C057E}">
      <dgm:prSet/>
      <dgm:spPr/>
      <dgm:t>
        <a:bodyPr/>
        <a:lstStyle/>
        <a:p>
          <a:endParaRPr lang="en-US" dirty="0"/>
        </a:p>
      </dgm:t>
    </dgm:pt>
    <dgm:pt modelId="{AEE673F6-018F-4425-B455-8A72407BD7AB}" type="sibTrans" cxnId="{A9CF289E-499D-4158-8BE6-E8AF595C057E}">
      <dgm:prSet/>
      <dgm:spPr/>
      <dgm:t>
        <a:bodyPr/>
        <a:lstStyle/>
        <a:p>
          <a:endParaRPr lang="en-US"/>
        </a:p>
      </dgm:t>
    </dgm:pt>
    <dgm:pt modelId="{16BECF8D-461F-4755-97A9-E3FCBDC96A1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Checkout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Schedule f/u,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referrals, insurance,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effectLst/>
              <a:latin typeface="Arial" charset="0"/>
            </a:rPr>
            <a:t>billing</a:t>
          </a:r>
        </a:p>
      </dgm:t>
    </dgm:pt>
    <dgm:pt modelId="{BC968AD2-17A4-4072-A8BA-856169C6AFA5}" type="parTrans" cxnId="{0DE0FE99-3234-4CD9-B73A-AA02838C6950}">
      <dgm:prSet/>
      <dgm:spPr/>
      <dgm:t>
        <a:bodyPr/>
        <a:lstStyle/>
        <a:p>
          <a:endParaRPr lang="en-US" dirty="0"/>
        </a:p>
      </dgm:t>
    </dgm:pt>
    <dgm:pt modelId="{FE1BAAA6-CA4E-47AB-8614-0AE06AFF63C2}" type="sibTrans" cxnId="{0DE0FE99-3234-4CD9-B73A-AA02838C6950}">
      <dgm:prSet/>
      <dgm:spPr/>
      <dgm:t>
        <a:bodyPr/>
        <a:lstStyle/>
        <a:p>
          <a:endParaRPr lang="en-US"/>
        </a:p>
      </dgm:t>
    </dgm:pt>
    <dgm:pt modelId="{FAB5B322-8527-435F-A76B-75229D446D9E}" type="pres">
      <dgm:prSet presAssocID="{C1203B27-0226-4230-B296-B2603B72AF63}" presName="cycle" presStyleCnt="0">
        <dgm:presLayoutVars>
          <dgm:chMax val="1"/>
          <dgm:dir/>
          <dgm:animLvl val="ctr"/>
          <dgm:resizeHandles val="exact"/>
        </dgm:presLayoutVars>
      </dgm:prSet>
      <dgm:spPr/>
    </dgm:pt>
    <dgm:pt modelId="{141F14D5-36B5-4C51-B16B-6AC1DF10B883}" type="pres">
      <dgm:prSet presAssocID="{04F0C493-FC13-440A-B509-E0E0C6AA5BB7}" presName="centerShape" presStyleLbl="node0" presStyleIdx="0" presStyleCnt="1"/>
      <dgm:spPr/>
      <dgm:t>
        <a:bodyPr/>
        <a:lstStyle/>
        <a:p>
          <a:endParaRPr lang="en-US"/>
        </a:p>
      </dgm:t>
    </dgm:pt>
    <dgm:pt modelId="{1B246B84-5EC7-4195-A2B8-B6711C27AB37}" type="pres">
      <dgm:prSet presAssocID="{615FAB60-B315-4066-877E-C4CA38364FA7}" presName="Name9" presStyleLbl="parChTrans1D2" presStyleIdx="0" presStyleCnt="9"/>
      <dgm:spPr/>
      <dgm:t>
        <a:bodyPr/>
        <a:lstStyle/>
        <a:p>
          <a:endParaRPr lang="en-US"/>
        </a:p>
      </dgm:t>
    </dgm:pt>
    <dgm:pt modelId="{44DFF481-A794-4EC3-8622-F180DF46A0CC}" type="pres">
      <dgm:prSet presAssocID="{615FAB60-B315-4066-877E-C4CA38364FA7}" presName="connTx" presStyleLbl="parChTrans1D2" presStyleIdx="0" presStyleCnt="9"/>
      <dgm:spPr/>
      <dgm:t>
        <a:bodyPr/>
        <a:lstStyle/>
        <a:p>
          <a:endParaRPr lang="en-US"/>
        </a:p>
      </dgm:t>
    </dgm:pt>
    <dgm:pt modelId="{0AE6A9D2-753E-4A15-AF69-275A1A70D615}" type="pres">
      <dgm:prSet presAssocID="{D0243EEE-BB25-4E53-B45E-AAA0DEF2E404}" presName="node" presStyleLbl="node1" presStyleIdx="0" presStyleCnt="9">
        <dgm:presLayoutVars>
          <dgm:bulletEnabled val="1"/>
        </dgm:presLayoutVars>
      </dgm:prSet>
      <dgm:spPr/>
      <dgm:t>
        <a:bodyPr/>
        <a:lstStyle/>
        <a:p>
          <a:endParaRPr lang="en-US"/>
        </a:p>
      </dgm:t>
    </dgm:pt>
    <dgm:pt modelId="{08128096-D165-4877-97AD-2D9B500E009D}" type="pres">
      <dgm:prSet presAssocID="{3200EFBF-3DF9-4769-871C-C5CE75259540}" presName="Name9" presStyleLbl="parChTrans1D2" presStyleIdx="1" presStyleCnt="9"/>
      <dgm:spPr/>
      <dgm:t>
        <a:bodyPr/>
        <a:lstStyle/>
        <a:p>
          <a:endParaRPr lang="en-US"/>
        </a:p>
      </dgm:t>
    </dgm:pt>
    <dgm:pt modelId="{96D6F413-8ABC-4DD8-B470-E706B53BCE38}" type="pres">
      <dgm:prSet presAssocID="{3200EFBF-3DF9-4769-871C-C5CE75259540}" presName="connTx" presStyleLbl="parChTrans1D2" presStyleIdx="1" presStyleCnt="9"/>
      <dgm:spPr/>
      <dgm:t>
        <a:bodyPr/>
        <a:lstStyle/>
        <a:p>
          <a:endParaRPr lang="en-US"/>
        </a:p>
      </dgm:t>
    </dgm:pt>
    <dgm:pt modelId="{C437EE51-4ABC-4C46-AAE1-D8286789DEAF}" type="pres">
      <dgm:prSet presAssocID="{578EC892-47C8-4B3D-856E-A863BE83CB32}" presName="node" presStyleLbl="node1" presStyleIdx="1" presStyleCnt="9">
        <dgm:presLayoutVars>
          <dgm:bulletEnabled val="1"/>
        </dgm:presLayoutVars>
      </dgm:prSet>
      <dgm:spPr/>
      <dgm:t>
        <a:bodyPr/>
        <a:lstStyle/>
        <a:p>
          <a:endParaRPr lang="en-US"/>
        </a:p>
      </dgm:t>
    </dgm:pt>
    <dgm:pt modelId="{C3B84E4B-CADA-49AA-A5D6-3071F75C2D05}" type="pres">
      <dgm:prSet presAssocID="{4C31CB05-B0CC-4D7F-9BF0-5932F59C5A11}" presName="Name9" presStyleLbl="parChTrans1D2" presStyleIdx="2" presStyleCnt="9"/>
      <dgm:spPr/>
      <dgm:t>
        <a:bodyPr/>
        <a:lstStyle/>
        <a:p>
          <a:endParaRPr lang="en-US"/>
        </a:p>
      </dgm:t>
    </dgm:pt>
    <dgm:pt modelId="{CEF8B824-6208-407E-AA60-3C85D8124FD5}" type="pres">
      <dgm:prSet presAssocID="{4C31CB05-B0CC-4D7F-9BF0-5932F59C5A11}" presName="connTx" presStyleLbl="parChTrans1D2" presStyleIdx="2" presStyleCnt="9"/>
      <dgm:spPr/>
      <dgm:t>
        <a:bodyPr/>
        <a:lstStyle/>
        <a:p>
          <a:endParaRPr lang="en-US"/>
        </a:p>
      </dgm:t>
    </dgm:pt>
    <dgm:pt modelId="{9A01FE68-3A8B-4118-BF06-EC25438365C8}" type="pres">
      <dgm:prSet presAssocID="{4AE1A52D-1A15-4186-853D-71999ADEBF2A}" presName="node" presStyleLbl="node1" presStyleIdx="2" presStyleCnt="9">
        <dgm:presLayoutVars>
          <dgm:bulletEnabled val="1"/>
        </dgm:presLayoutVars>
      </dgm:prSet>
      <dgm:spPr/>
      <dgm:t>
        <a:bodyPr/>
        <a:lstStyle/>
        <a:p>
          <a:endParaRPr lang="en-US"/>
        </a:p>
      </dgm:t>
    </dgm:pt>
    <dgm:pt modelId="{22F668D1-CA4B-4938-9B17-7117B283F9CE}" type="pres">
      <dgm:prSet presAssocID="{BC15A915-63BA-42E0-ABBD-0C18C78DD50F}" presName="Name9" presStyleLbl="parChTrans1D2" presStyleIdx="3" presStyleCnt="9"/>
      <dgm:spPr/>
      <dgm:t>
        <a:bodyPr/>
        <a:lstStyle/>
        <a:p>
          <a:endParaRPr lang="en-US"/>
        </a:p>
      </dgm:t>
    </dgm:pt>
    <dgm:pt modelId="{1AF4CDB3-45A8-466F-8C48-06CC77DCA65C}" type="pres">
      <dgm:prSet presAssocID="{BC15A915-63BA-42E0-ABBD-0C18C78DD50F}" presName="connTx" presStyleLbl="parChTrans1D2" presStyleIdx="3" presStyleCnt="9"/>
      <dgm:spPr/>
      <dgm:t>
        <a:bodyPr/>
        <a:lstStyle/>
        <a:p>
          <a:endParaRPr lang="en-US"/>
        </a:p>
      </dgm:t>
    </dgm:pt>
    <dgm:pt modelId="{80DF158D-FFD1-4DCD-8A29-8633B2776FD8}" type="pres">
      <dgm:prSet presAssocID="{1D4511AF-DC8B-43D1-8800-3C8689331298}" presName="node" presStyleLbl="node1" presStyleIdx="3" presStyleCnt="9">
        <dgm:presLayoutVars>
          <dgm:bulletEnabled val="1"/>
        </dgm:presLayoutVars>
      </dgm:prSet>
      <dgm:spPr/>
      <dgm:t>
        <a:bodyPr/>
        <a:lstStyle/>
        <a:p>
          <a:endParaRPr lang="en-US"/>
        </a:p>
      </dgm:t>
    </dgm:pt>
    <dgm:pt modelId="{93AEED9F-DF9B-4780-A892-DB1B63C2FFB1}" type="pres">
      <dgm:prSet presAssocID="{D17FDD56-489C-4B8B-991D-48D6B27ED08A}" presName="Name9" presStyleLbl="parChTrans1D2" presStyleIdx="4" presStyleCnt="9"/>
      <dgm:spPr/>
      <dgm:t>
        <a:bodyPr/>
        <a:lstStyle/>
        <a:p>
          <a:endParaRPr lang="en-US"/>
        </a:p>
      </dgm:t>
    </dgm:pt>
    <dgm:pt modelId="{949F74F2-A961-42A5-90FD-8756CC438949}" type="pres">
      <dgm:prSet presAssocID="{D17FDD56-489C-4B8B-991D-48D6B27ED08A}" presName="connTx" presStyleLbl="parChTrans1D2" presStyleIdx="4" presStyleCnt="9"/>
      <dgm:spPr/>
      <dgm:t>
        <a:bodyPr/>
        <a:lstStyle/>
        <a:p>
          <a:endParaRPr lang="en-US"/>
        </a:p>
      </dgm:t>
    </dgm:pt>
    <dgm:pt modelId="{13E27598-CFDF-4594-881D-A11032137B04}" type="pres">
      <dgm:prSet presAssocID="{44B6B23B-6308-4886-9433-5AD42C064F51}" presName="node" presStyleLbl="node1" presStyleIdx="4" presStyleCnt="9">
        <dgm:presLayoutVars>
          <dgm:bulletEnabled val="1"/>
        </dgm:presLayoutVars>
      </dgm:prSet>
      <dgm:spPr/>
      <dgm:t>
        <a:bodyPr/>
        <a:lstStyle/>
        <a:p>
          <a:endParaRPr lang="en-US"/>
        </a:p>
      </dgm:t>
    </dgm:pt>
    <dgm:pt modelId="{8A362FC1-CE6A-4504-AF97-293481C8B17C}" type="pres">
      <dgm:prSet presAssocID="{82C19E9A-B28B-4C58-96D6-019C7DC1998B}" presName="Name9" presStyleLbl="parChTrans1D2" presStyleIdx="5" presStyleCnt="9"/>
      <dgm:spPr/>
      <dgm:t>
        <a:bodyPr/>
        <a:lstStyle/>
        <a:p>
          <a:endParaRPr lang="en-US"/>
        </a:p>
      </dgm:t>
    </dgm:pt>
    <dgm:pt modelId="{12557EB9-6053-49F6-BE39-9BF8330B491B}" type="pres">
      <dgm:prSet presAssocID="{82C19E9A-B28B-4C58-96D6-019C7DC1998B}" presName="connTx" presStyleLbl="parChTrans1D2" presStyleIdx="5" presStyleCnt="9"/>
      <dgm:spPr/>
      <dgm:t>
        <a:bodyPr/>
        <a:lstStyle/>
        <a:p>
          <a:endParaRPr lang="en-US"/>
        </a:p>
      </dgm:t>
    </dgm:pt>
    <dgm:pt modelId="{D6567C7E-FDCB-423F-B3F4-25F31859D879}" type="pres">
      <dgm:prSet presAssocID="{F2651B7B-19C8-461E-900B-42A3DDBAC7D9}" presName="node" presStyleLbl="node1" presStyleIdx="5" presStyleCnt="9">
        <dgm:presLayoutVars>
          <dgm:bulletEnabled val="1"/>
        </dgm:presLayoutVars>
      </dgm:prSet>
      <dgm:spPr/>
      <dgm:t>
        <a:bodyPr/>
        <a:lstStyle/>
        <a:p>
          <a:endParaRPr lang="en-US"/>
        </a:p>
      </dgm:t>
    </dgm:pt>
    <dgm:pt modelId="{3AD0EC95-630A-47FB-A2D3-9D09C9330777}" type="pres">
      <dgm:prSet presAssocID="{C00ABAE3-2467-4FD6-9A61-392A4E59347D}" presName="Name9" presStyleLbl="parChTrans1D2" presStyleIdx="6" presStyleCnt="9"/>
      <dgm:spPr/>
      <dgm:t>
        <a:bodyPr/>
        <a:lstStyle/>
        <a:p>
          <a:endParaRPr lang="en-US"/>
        </a:p>
      </dgm:t>
    </dgm:pt>
    <dgm:pt modelId="{33C91F41-7F0B-4F6F-B98E-9E32B462D1DB}" type="pres">
      <dgm:prSet presAssocID="{C00ABAE3-2467-4FD6-9A61-392A4E59347D}" presName="connTx" presStyleLbl="parChTrans1D2" presStyleIdx="6" presStyleCnt="9"/>
      <dgm:spPr/>
      <dgm:t>
        <a:bodyPr/>
        <a:lstStyle/>
        <a:p>
          <a:endParaRPr lang="en-US"/>
        </a:p>
      </dgm:t>
    </dgm:pt>
    <dgm:pt modelId="{5821BB57-EF28-4E43-A715-EB89C8ECA8E2}" type="pres">
      <dgm:prSet presAssocID="{B3AB042D-3D3E-4057-8153-C768691DC423}" presName="node" presStyleLbl="node1" presStyleIdx="6" presStyleCnt="9">
        <dgm:presLayoutVars>
          <dgm:bulletEnabled val="1"/>
        </dgm:presLayoutVars>
      </dgm:prSet>
      <dgm:spPr/>
      <dgm:t>
        <a:bodyPr/>
        <a:lstStyle/>
        <a:p>
          <a:endParaRPr lang="en-US"/>
        </a:p>
      </dgm:t>
    </dgm:pt>
    <dgm:pt modelId="{695307D8-6829-41F1-A7DF-561DF3486CFE}" type="pres">
      <dgm:prSet presAssocID="{64B7DB8E-4645-4585-987C-111F9EA96FBB}" presName="Name9" presStyleLbl="parChTrans1D2" presStyleIdx="7" presStyleCnt="9"/>
      <dgm:spPr/>
      <dgm:t>
        <a:bodyPr/>
        <a:lstStyle/>
        <a:p>
          <a:endParaRPr lang="en-US"/>
        </a:p>
      </dgm:t>
    </dgm:pt>
    <dgm:pt modelId="{5CA363AE-E236-489B-97C9-0F18D00A5973}" type="pres">
      <dgm:prSet presAssocID="{64B7DB8E-4645-4585-987C-111F9EA96FBB}" presName="connTx" presStyleLbl="parChTrans1D2" presStyleIdx="7" presStyleCnt="9"/>
      <dgm:spPr/>
      <dgm:t>
        <a:bodyPr/>
        <a:lstStyle/>
        <a:p>
          <a:endParaRPr lang="en-US"/>
        </a:p>
      </dgm:t>
    </dgm:pt>
    <dgm:pt modelId="{BE12B341-1E92-42A6-989C-92A2F0E19E13}" type="pres">
      <dgm:prSet presAssocID="{2281FE82-2540-4B90-A899-6503EA506A76}" presName="node" presStyleLbl="node1" presStyleIdx="7" presStyleCnt="9">
        <dgm:presLayoutVars>
          <dgm:bulletEnabled val="1"/>
        </dgm:presLayoutVars>
      </dgm:prSet>
      <dgm:spPr/>
      <dgm:t>
        <a:bodyPr/>
        <a:lstStyle/>
        <a:p>
          <a:endParaRPr lang="en-US"/>
        </a:p>
      </dgm:t>
    </dgm:pt>
    <dgm:pt modelId="{11CE5D37-CC51-4875-BB71-C4F2E81F7280}" type="pres">
      <dgm:prSet presAssocID="{BC968AD2-17A4-4072-A8BA-856169C6AFA5}" presName="Name9" presStyleLbl="parChTrans1D2" presStyleIdx="8" presStyleCnt="9"/>
      <dgm:spPr/>
      <dgm:t>
        <a:bodyPr/>
        <a:lstStyle/>
        <a:p>
          <a:endParaRPr lang="en-US"/>
        </a:p>
      </dgm:t>
    </dgm:pt>
    <dgm:pt modelId="{3647A2BE-01C7-44AB-A8D9-620B12E2BCA7}" type="pres">
      <dgm:prSet presAssocID="{BC968AD2-17A4-4072-A8BA-856169C6AFA5}" presName="connTx" presStyleLbl="parChTrans1D2" presStyleIdx="8" presStyleCnt="9"/>
      <dgm:spPr/>
      <dgm:t>
        <a:bodyPr/>
        <a:lstStyle/>
        <a:p>
          <a:endParaRPr lang="en-US"/>
        </a:p>
      </dgm:t>
    </dgm:pt>
    <dgm:pt modelId="{A3C75885-26DD-4D09-9DAC-6EB10EDB3939}" type="pres">
      <dgm:prSet presAssocID="{16BECF8D-461F-4755-97A9-E3FCBDC96A19}" presName="node" presStyleLbl="node1" presStyleIdx="8" presStyleCnt="9">
        <dgm:presLayoutVars>
          <dgm:bulletEnabled val="1"/>
        </dgm:presLayoutVars>
      </dgm:prSet>
      <dgm:spPr/>
      <dgm:t>
        <a:bodyPr/>
        <a:lstStyle/>
        <a:p>
          <a:endParaRPr lang="en-US"/>
        </a:p>
      </dgm:t>
    </dgm:pt>
  </dgm:ptLst>
  <dgm:cxnLst>
    <dgm:cxn modelId="{A4951CE8-3F3B-EF40-8642-B55F9A455192}" type="presOf" srcId="{64B7DB8E-4645-4585-987C-111F9EA96FBB}" destId="{5CA363AE-E236-489B-97C9-0F18D00A5973}" srcOrd="1" destOrd="0" presId="urn:microsoft.com/office/officeart/2005/8/layout/radial1"/>
    <dgm:cxn modelId="{F236FA7F-2834-4D9B-ACBA-0D313A5212C5}" srcId="{C1203B27-0226-4230-B296-B2603B72AF63}" destId="{04F0C493-FC13-440A-B509-E0E0C6AA5BB7}" srcOrd="0" destOrd="0" parTransId="{54CC077D-4462-412D-B8F4-762A9DB6684A}" sibTransId="{F505BA04-2C17-4ADD-8EA6-32920358036D}"/>
    <dgm:cxn modelId="{7E825F56-FF4E-EE45-B2A5-0043FDC06495}" type="presOf" srcId="{C1203B27-0226-4230-B296-B2603B72AF63}" destId="{FAB5B322-8527-435F-A76B-75229D446D9E}" srcOrd="0" destOrd="0" presId="urn:microsoft.com/office/officeart/2005/8/layout/radial1"/>
    <dgm:cxn modelId="{6B76D2FD-1187-E449-813E-B855C6B4FA18}" type="presOf" srcId="{04F0C493-FC13-440A-B509-E0E0C6AA5BB7}" destId="{141F14D5-36B5-4C51-B16B-6AC1DF10B883}" srcOrd="0" destOrd="0" presId="urn:microsoft.com/office/officeart/2005/8/layout/radial1"/>
    <dgm:cxn modelId="{B04E1E7A-D10C-4DCF-9F23-66BA7E4C7616}" srcId="{04F0C493-FC13-440A-B509-E0E0C6AA5BB7}" destId="{1D4511AF-DC8B-43D1-8800-3C8689331298}" srcOrd="3" destOrd="0" parTransId="{BC15A915-63BA-42E0-ABBD-0C18C78DD50F}" sibTransId="{7486CC44-BC56-426F-8AD8-39E49A90F81F}"/>
    <dgm:cxn modelId="{C41386BD-4782-864C-823A-34BD6FBAE914}" type="presOf" srcId="{D17FDD56-489C-4B8B-991D-48D6B27ED08A}" destId="{93AEED9F-DF9B-4780-A892-DB1B63C2FFB1}" srcOrd="0" destOrd="0" presId="urn:microsoft.com/office/officeart/2005/8/layout/radial1"/>
    <dgm:cxn modelId="{FC1C2820-80F3-8D4C-96D9-0587B911EF2C}" type="presOf" srcId="{1D4511AF-DC8B-43D1-8800-3C8689331298}" destId="{80DF158D-FFD1-4DCD-8A29-8633B2776FD8}" srcOrd="0" destOrd="0" presId="urn:microsoft.com/office/officeart/2005/8/layout/radial1"/>
    <dgm:cxn modelId="{A34E3824-3ABE-194B-AD8F-DC163519752B}" type="presOf" srcId="{C00ABAE3-2467-4FD6-9A61-392A4E59347D}" destId="{3AD0EC95-630A-47FB-A2D3-9D09C9330777}" srcOrd="0" destOrd="0" presId="urn:microsoft.com/office/officeart/2005/8/layout/radial1"/>
    <dgm:cxn modelId="{35B4D881-9B7E-7B45-8E0E-E96582A2A4C2}" type="presOf" srcId="{D0243EEE-BB25-4E53-B45E-AAA0DEF2E404}" destId="{0AE6A9D2-753E-4A15-AF69-275A1A70D615}" srcOrd="0" destOrd="0" presId="urn:microsoft.com/office/officeart/2005/8/layout/radial1"/>
    <dgm:cxn modelId="{A9CF289E-499D-4158-8BE6-E8AF595C057E}" srcId="{04F0C493-FC13-440A-B509-E0E0C6AA5BB7}" destId="{2281FE82-2540-4B90-A899-6503EA506A76}" srcOrd="7" destOrd="0" parTransId="{64B7DB8E-4645-4585-987C-111F9EA96FBB}" sibTransId="{AEE673F6-018F-4425-B455-8A72407BD7AB}"/>
    <dgm:cxn modelId="{0DE0FE99-3234-4CD9-B73A-AA02838C6950}" srcId="{04F0C493-FC13-440A-B509-E0E0C6AA5BB7}" destId="{16BECF8D-461F-4755-97A9-E3FCBDC96A19}" srcOrd="8" destOrd="0" parTransId="{BC968AD2-17A4-4072-A8BA-856169C6AFA5}" sibTransId="{FE1BAAA6-CA4E-47AB-8614-0AE06AFF63C2}"/>
    <dgm:cxn modelId="{2A9544D2-58F8-4F73-8DCF-D88C11CFDA05}" srcId="{04F0C493-FC13-440A-B509-E0E0C6AA5BB7}" destId="{D0243EEE-BB25-4E53-B45E-AAA0DEF2E404}" srcOrd="0" destOrd="0" parTransId="{615FAB60-B315-4066-877E-C4CA38364FA7}" sibTransId="{A2F6894B-6A2F-4A10-898D-217656ABE77E}"/>
    <dgm:cxn modelId="{CD5C2CE0-DFB8-C04B-9015-617FF8BFC5CB}" type="presOf" srcId="{82C19E9A-B28B-4C58-96D6-019C7DC1998B}" destId="{8A362FC1-CE6A-4504-AF97-293481C8B17C}" srcOrd="0" destOrd="0" presId="urn:microsoft.com/office/officeart/2005/8/layout/radial1"/>
    <dgm:cxn modelId="{241EBA07-FB09-4ECA-A1A2-E20EEEE8A1FE}" srcId="{04F0C493-FC13-440A-B509-E0E0C6AA5BB7}" destId="{B3AB042D-3D3E-4057-8153-C768691DC423}" srcOrd="6" destOrd="0" parTransId="{C00ABAE3-2467-4FD6-9A61-392A4E59347D}" sibTransId="{6207AB70-59FC-4808-9D15-476DF8DDCC83}"/>
    <dgm:cxn modelId="{582847D4-CDFD-3D4F-87B6-26E6D6EDA352}" type="presOf" srcId="{3200EFBF-3DF9-4769-871C-C5CE75259540}" destId="{08128096-D165-4877-97AD-2D9B500E009D}" srcOrd="0" destOrd="0" presId="urn:microsoft.com/office/officeart/2005/8/layout/radial1"/>
    <dgm:cxn modelId="{D233C643-6142-A94A-9A10-68C4497739F9}" type="presOf" srcId="{BC968AD2-17A4-4072-A8BA-856169C6AFA5}" destId="{11CE5D37-CC51-4875-BB71-C4F2E81F7280}" srcOrd="0" destOrd="0" presId="urn:microsoft.com/office/officeart/2005/8/layout/radial1"/>
    <dgm:cxn modelId="{38B322E4-BADA-C045-8F52-07B20EDE94B0}" type="presOf" srcId="{615FAB60-B315-4066-877E-C4CA38364FA7}" destId="{44DFF481-A794-4EC3-8622-F180DF46A0CC}" srcOrd="1" destOrd="0" presId="urn:microsoft.com/office/officeart/2005/8/layout/radial1"/>
    <dgm:cxn modelId="{1330B87C-AEC6-CB41-9C08-A2CA667C96A3}" type="presOf" srcId="{BC15A915-63BA-42E0-ABBD-0C18C78DD50F}" destId="{1AF4CDB3-45A8-466F-8C48-06CC77DCA65C}" srcOrd="1" destOrd="0" presId="urn:microsoft.com/office/officeart/2005/8/layout/radial1"/>
    <dgm:cxn modelId="{DAE10755-7074-5D4E-96E6-E012D00E8284}" type="presOf" srcId="{4AE1A52D-1A15-4186-853D-71999ADEBF2A}" destId="{9A01FE68-3A8B-4118-BF06-EC25438365C8}" srcOrd="0" destOrd="0" presId="urn:microsoft.com/office/officeart/2005/8/layout/radial1"/>
    <dgm:cxn modelId="{633DF06B-F9F1-4A6C-9E02-8083E75F3B3F}" srcId="{04F0C493-FC13-440A-B509-E0E0C6AA5BB7}" destId="{F2651B7B-19C8-461E-900B-42A3DDBAC7D9}" srcOrd="5" destOrd="0" parTransId="{82C19E9A-B28B-4C58-96D6-019C7DC1998B}" sibTransId="{EBBFA907-2CB1-444B-B0CD-E294CD02A192}"/>
    <dgm:cxn modelId="{D4DBF47F-07A3-4B62-BEF1-6331A2375EAF}" srcId="{04F0C493-FC13-440A-B509-E0E0C6AA5BB7}" destId="{578EC892-47C8-4B3D-856E-A863BE83CB32}" srcOrd="1" destOrd="0" parTransId="{3200EFBF-3DF9-4769-871C-C5CE75259540}" sibTransId="{FFDDEB45-4107-4AF8-B4EE-F9BCC9AAB70A}"/>
    <dgm:cxn modelId="{C7D8CBE2-76DF-3245-A7D5-E6F8163CBE09}" type="presOf" srcId="{BC968AD2-17A4-4072-A8BA-856169C6AFA5}" destId="{3647A2BE-01C7-44AB-A8D9-620B12E2BCA7}" srcOrd="1" destOrd="0" presId="urn:microsoft.com/office/officeart/2005/8/layout/radial1"/>
    <dgm:cxn modelId="{776E5BA0-3C3D-5247-A5DB-0B333C3A21FD}" type="presOf" srcId="{2281FE82-2540-4B90-A899-6503EA506A76}" destId="{BE12B341-1E92-42A6-989C-92A2F0E19E13}" srcOrd="0" destOrd="0" presId="urn:microsoft.com/office/officeart/2005/8/layout/radial1"/>
    <dgm:cxn modelId="{9E65A484-931B-E94D-92B8-708C546F8024}" type="presOf" srcId="{3200EFBF-3DF9-4769-871C-C5CE75259540}" destId="{96D6F413-8ABC-4DD8-B470-E706B53BCE38}" srcOrd="1" destOrd="0" presId="urn:microsoft.com/office/officeart/2005/8/layout/radial1"/>
    <dgm:cxn modelId="{E9E8BEA4-20A0-5A41-9A98-E3ADF12CBDE2}" type="presOf" srcId="{B3AB042D-3D3E-4057-8153-C768691DC423}" destId="{5821BB57-EF28-4E43-A715-EB89C8ECA8E2}" srcOrd="0" destOrd="0" presId="urn:microsoft.com/office/officeart/2005/8/layout/radial1"/>
    <dgm:cxn modelId="{DA5C4D0C-52F1-EF4E-A4AD-4F8288ACBE43}" type="presOf" srcId="{F2651B7B-19C8-461E-900B-42A3DDBAC7D9}" destId="{D6567C7E-FDCB-423F-B3F4-25F31859D879}" srcOrd="0" destOrd="0" presId="urn:microsoft.com/office/officeart/2005/8/layout/radial1"/>
    <dgm:cxn modelId="{CB23CF6A-EAB7-4EE7-8CEB-5A4E93E82159}" srcId="{04F0C493-FC13-440A-B509-E0E0C6AA5BB7}" destId="{4AE1A52D-1A15-4186-853D-71999ADEBF2A}" srcOrd="2" destOrd="0" parTransId="{4C31CB05-B0CC-4D7F-9BF0-5932F59C5A11}" sibTransId="{8B064265-C1EF-45F4-96CC-A2C6E15E36E2}"/>
    <dgm:cxn modelId="{FC001ACD-92FD-4970-BBD4-44F479DAC3D1}" srcId="{04F0C493-FC13-440A-B509-E0E0C6AA5BB7}" destId="{44B6B23B-6308-4886-9433-5AD42C064F51}" srcOrd="4" destOrd="0" parTransId="{D17FDD56-489C-4B8B-991D-48D6B27ED08A}" sibTransId="{4A544EE1-0C21-4EE8-A10A-4BE098634966}"/>
    <dgm:cxn modelId="{E94C3E4D-2F99-D843-8FCB-5432F17C1621}" type="presOf" srcId="{64B7DB8E-4645-4585-987C-111F9EA96FBB}" destId="{695307D8-6829-41F1-A7DF-561DF3486CFE}" srcOrd="0" destOrd="0" presId="urn:microsoft.com/office/officeart/2005/8/layout/radial1"/>
    <dgm:cxn modelId="{57795FD5-CE4F-0442-9907-194EB07F69B8}" type="presOf" srcId="{D17FDD56-489C-4B8B-991D-48D6B27ED08A}" destId="{949F74F2-A961-42A5-90FD-8756CC438949}" srcOrd="1" destOrd="0" presId="urn:microsoft.com/office/officeart/2005/8/layout/radial1"/>
    <dgm:cxn modelId="{F26A7274-1EDE-6D45-B128-7E0191306375}" type="presOf" srcId="{16BECF8D-461F-4755-97A9-E3FCBDC96A19}" destId="{A3C75885-26DD-4D09-9DAC-6EB10EDB3939}" srcOrd="0" destOrd="0" presId="urn:microsoft.com/office/officeart/2005/8/layout/radial1"/>
    <dgm:cxn modelId="{3D998EB5-7FC4-5E48-A118-1E1D9902B854}" type="presOf" srcId="{C00ABAE3-2467-4FD6-9A61-392A4E59347D}" destId="{33C91F41-7F0B-4F6F-B98E-9E32B462D1DB}" srcOrd="1" destOrd="0" presId="urn:microsoft.com/office/officeart/2005/8/layout/radial1"/>
    <dgm:cxn modelId="{03B0014E-6003-8B4B-B200-27D15AF4AFCB}" type="presOf" srcId="{615FAB60-B315-4066-877E-C4CA38364FA7}" destId="{1B246B84-5EC7-4195-A2B8-B6711C27AB37}" srcOrd="0" destOrd="0" presId="urn:microsoft.com/office/officeart/2005/8/layout/radial1"/>
    <dgm:cxn modelId="{CE27E1CF-6D41-B348-A955-B59EDEC617EE}" type="presOf" srcId="{578EC892-47C8-4B3D-856E-A863BE83CB32}" destId="{C437EE51-4ABC-4C46-AAE1-D8286789DEAF}" srcOrd="0" destOrd="0" presId="urn:microsoft.com/office/officeart/2005/8/layout/radial1"/>
    <dgm:cxn modelId="{D5A726F2-77FB-4A43-9689-A7E666A9BE27}" type="presOf" srcId="{44B6B23B-6308-4886-9433-5AD42C064F51}" destId="{13E27598-CFDF-4594-881D-A11032137B04}" srcOrd="0" destOrd="0" presId="urn:microsoft.com/office/officeart/2005/8/layout/radial1"/>
    <dgm:cxn modelId="{68F86F74-F9F8-3E43-92B4-4DD34749785C}" type="presOf" srcId="{82C19E9A-B28B-4C58-96D6-019C7DC1998B}" destId="{12557EB9-6053-49F6-BE39-9BF8330B491B}" srcOrd="1" destOrd="0" presId="urn:microsoft.com/office/officeart/2005/8/layout/radial1"/>
    <dgm:cxn modelId="{B2D0D219-2460-BC45-8004-E6443E3D2F59}" type="presOf" srcId="{4C31CB05-B0CC-4D7F-9BF0-5932F59C5A11}" destId="{C3B84E4B-CADA-49AA-A5D6-3071F75C2D05}" srcOrd="0" destOrd="0" presId="urn:microsoft.com/office/officeart/2005/8/layout/radial1"/>
    <dgm:cxn modelId="{502AA9FB-A640-0147-8CB2-B3368D557FCC}" type="presOf" srcId="{4C31CB05-B0CC-4D7F-9BF0-5932F59C5A11}" destId="{CEF8B824-6208-407E-AA60-3C85D8124FD5}" srcOrd="1" destOrd="0" presId="urn:microsoft.com/office/officeart/2005/8/layout/radial1"/>
    <dgm:cxn modelId="{3B1F2B54-50D1-484F-A72F-5294135AB5A0}" type="presOf" srcId="{BC15A915-63BA-42E0-ABBD-0C18C78DD50F}" destId="{22F668D1-CA4B-4938-9B17-7117B283F9CE}" srcOrd="0" destOrd="0" presId="urn:microsoft.com/office/officeart/2005/8/layout/radial1"/>
    <dgm:cxn modelId="{14B485FB-08DA-7C4D-BCC8-FC39458BF4C6}" type="presParOf" srcId="{FAB5B322-8527-435F-A76B-75229D446D9E}" destId="{141F14D5-36B5-4C51-B16B-6AC1DF10B883}" srcOrd="0" destOrd="0" presId="urn:microsoft.com/office/officeart/2005/8/layout/radial1"/>
    <dgm:cxn modelId="{0C38C702-0EF0-6645-8A6F-DF1FEA3554A9}" type="presParOf" srcId="{FAB5B322-8527-435F-A76B-75229D446D9E}" destId="{1B246B84-5EC7-4195-A2B8-B6711C27AB37}" srcOrd="1" destOrd="0" presId="urn:microsoft.com/office/officeart/2005/8/layout/radial1"/>
    <dgm:cxn modelId="{2856709F-62ED-1942-82F2-DBB1F5CD9A99}" type="presParOf" srcId="{1B246B84-5EC7-4195-A2B8-B6711C27AB37}" destId="{44DFF481-A794-4EC3-8622-F180DF46A0CC}" srcOrd="0" destOrd="0" presId="urn:microsoft.com/office/officeart/2005/8/layout/radial1"/>
    <dgm:cxn modelId="{E238A3A3-D039-DE48-B367-C0D66CB8705C}" type="presParOf" srcId="{FAB5B322-8527-435F-A76B-75229D446D9E}" destId="{0AE6A9D2-753E-4A15-AF69-275A1A70D615}" srcOrd="2" destOrd="0" presId="urn:microsoft.com/office/officeart/2005/8/layout/radial1"/>
    <dgm:cxn modelId="{FB34735C-BDD1-7D46-BBB8-543296BD3B13}" type="presParOf" srcId="{FAB5B322-8527-435F-A76B-75229D446D9E}" destId="{08128096-D165-4877-97AD-2D9B500E009D}" srcOrd="3" destOrd="0" presId="urn:microsoft.com/office/officeart/2005/8/layout/radial1"/>
    <dgm:cxn modelId="{74571CB8-68B1-0343-9C35-D82D5F371F9D}" type="presParOf" srcId="{08128096-D165-4877-97AD-2D9B500E009D}" destId="{96D6F413-8ABC-4DD8-B470-E706B53BCE38}" srcOrd="0" destOrd="0" presId="urn:microsoft.com/office/officeart/2005/8/layout/radial1"/>
    <dgm:cxn modelId="{0735454E-A744-224E-9EED-89AF9F54AB0C}" type="presParOf" srcId="{FAB5B322-8527-435F-A76B-75229D446D9E}" destId="{C437EE51-4ABC-4C46-AAE1-D8286789DEAF}" srcOrd="4" destOrd="0" presId="urn:microsoft.com/office/officeart/2005/8/layout/radial1"/>
    <dgm:cxn modelId="{23C389DC-99E2-0F42-857B-CD925A194149}" type="presParOf" srcId="{FAB5B322-8527-435F-A76B-75229D446D9E}" destId="{C3B84E4B-CADA-49AA-A5D6-3071F75C2D05}" srcOrd="5" destOrd="0" presId="urn:microsoft.com/office/officeart/2005/8/layout/radial1"/>
    <dgm:cxn modelId="{285D4D55-6F11-2240-8CC0-A1964D846F11}" type="presParOf" srcId="{C3B84E4B-CADA-49AA-A5D6-3071F75C2D05}" destId="{CEF8B824-6208-407E-AA60-3C85D8124FD5}" srcOrd="0" destOrd="0" presId="urn:microsoft.com/office/officeart/2005/8/layout/radial1"/>
    <dgm:cxn modelId="{05905768-853B-F049-9B5E-1708E7D6DD71}" type="presParOf" srcId="{FAB5B322-8527-435F-A76B-75229D446D9E}" destId="{9A01FE68-3A8B-4118-BF06-EC25438365C8}" srcOrd="6" destOrd="0" presId="urn:microsoft.com/office/officeart/2005/8/layout/radial1"/>
    <dgm:cxn modelId="{8BC5D0C7-F2E2-0849-8A84-93220ADEFEC1}" type="presParOf" srcId="{FAB5B322-8527-435F-A76B-75229D446D9E}" destId="{22F668D1-CA4B-4938-9B17-7117B283F9CE}" srcOrd="7" destOrd="0" presId="urn:microsoft.com/office/officeart/2005/8/layout/radial1"/>
    <dgm:cxn modelId="{BA267B35-6FB9-4F49-83F7-67C505257C36}" type="presParOf" srcId="{22F668D1-CA4B-4938-9B17-7117B283F9CE}" destId="{1AF4CDB3-45A8-466F-8C48-06CC77DCA65C}" srcOrd="0" destOrd="0" presId="urn:microsoft.com/office/officeart/2005/8/layout/radial1"/>
    <dgm:cxn modelId="{9D389654-9E2E-0940-8A9A-1B26EA2241CF}" type="presParOf" srcId="{FAB5B322-8527-435F-A76B-75229D446D9E}" destId="{80DF158D-FFD1-4DCD-8A29-8633B2776FD8}" srcOrd="8" destOrd="0" presId="urn:microsoft.com/office/officeart/2005/8/layout/radial1"/>
    <dgm:cxn modelId="{47AD97F3-E051-A243-99BB-B2267C244BC1}" type="presParOf" srcId="{FAB5B322-8527-435F-A76B-75229D446D9E}" destId="{93AEED9F-DF9B-4780-A892-DB1B63C2FFB1}" srcOrd="9" destOrd="0" presId="urn:microsoft.com/office/officeart/2005/8/layout/radial1"/>
    <dgm:cxn modelId="{F9277953-B9E1-7A4B-B6C4-928C68CA460B}" type="presParOf" srcId="{93AEED9F-DF9B-4780-A892-DB1B63C2FFB1}" destId="{949F74F2-A961-42A5-90FD-8756CC438949}" srcOrd="0" destOrd="0" presId="urn:microsoft.com/office/officeart/2005/8/layout/radial1"/>
    <dgm:cxn modelId="{8016671A-14B4-C942-B0E1-4179D3299557}" type="presParOf" srcId="{FAB5B322-8527-435F-A76B-75229D446D9E}" destId="{13E27598-CFDF-4594-881D-A11032137B04}" srcOrd="10" destOrd="0" presId="urn:microsoft.com/office/officeart/2005/8/layout/radial1"/>
    <dgm:cxn modelId="{31BF1778-2332-F145-82B1-E101B784AA13}" type="presParOf" srcId="{FAB5B322-8527-435F-A76B-75229D446D9E}" destId="{8A362FC1-CE6A-4504-AF97-293481C8B17C}" srcOrd="11" destOrd="0" presId="urn:microsoft.com/office/officeart/2005/8/layout/radial1"/>
    <dgm:cxn modelId="{1090A205-8E95-7449-A266-BF34209B9FD7}" type="presParOf" srcId="{8A362FC1-CE6A-4504-AF97-293481C8B17C}" destId="{12557EB9-6053-49F6-BE39-9BF8330B491B}" srcOrd="0" destOrd="0" presId="urn:microsoft.com/office/officeart/2005/8/layout/radial1"/>
    <dgm:cxn modelId="{C1D7FC8E-A39C-BB47-9484-EE6FC8B5075F}" type="presParOf" srcId="{FAB5B322-8527-435F-A76B-75229D446D9E}" destId="{D6567C7E-FDCB-423F-B3F4-25F31859D879}" srcOrd="12" destOrd="0" presId="urn:microsoft.com/office/officeart/2005/8/layout/radial1"/>
    <dgm:cxn modelId="{AC4D2997-3F11-F74F-8FF5-234F94AAFCE4}" type="presParOf" srcId="{FAB5B322-8527-435F-A76B-75229D446D9E}" destId="{3AD0EC95-630A-47FB-A2D3-9D09C9330777}" srcOrd="13" destOrd="0" presId="urn:microsoft.com/office/officeart/2005/8/layout/radial1"/>
    <dgm:cxn modelId="{98EB11D9-5EE9-574A-8A46-0AE72E1EB1EE}" type="presParOf" srcId="{3AD0EC95-630A-47FB-A2D3-9D09C9330777}" destId="{33C91F41-7F0B-4F6F-B98E-9E32B462D1DB}" srcOrd="0" destOrd="0" presId="urn:microsoft.com/office/officeart/2005/8/layout/radial1"/>
    <dgm:cxn modelId="{DDE82D22-5D85-5440-A5A1-61BF84F81860}" type="presParOf" srcId="{FAB5B322-8527-435F-A76B-75229D446D9E}" destId="{5821BB57-EF28-4E43-A715-EB89C8ECA8E2}" srcOrd="14" destOrd="0" presId="urn:microsoft.com/office/officeart/2005/8/layout/radial1"/>
    <dgm:cxn modelId="{EFE0EC88-EDEB-3148-BA4A-153539BA92BB}" type="presParOf" srcId="{FAB5B322-8527-435F-A76B-75229D446D9E}" destId="{695307D8-6829-41F1-A7DF-561DF3486CFE}" srcOrd="15" destOrd="0" presId="urn:microsoft.com/office/officeart/2005/8/layout/radial1"/>
    <dgm:cxn modelId="{785A351F-F577-164E-AF3E-35BDF2CA32ED}" type="presParOf" srcId="{695307D8-6829-41F1-A7DF-561DF3486CFE}" destId="{5CA363AE-E236-489B-97C9-0F18D00A5973}" srcOrd="0" destOrd="0" presId="urn:microsoft.com/office/officeart/2005/8/layout/radial1"/>
    <dgm:cxn modelId="{64BD462E-86AA-3C41-96B9-AA17067C2180}" type="presParOf" srcId="{FAB5B322-8527-435F-A76B-75229D446D9E}" destId="{BE12B341-1E92-42A6-989C-92A2F0E19E13}" srcOrd="16" destOrd="0" presId="urn:microsoft.com/office/officeart/2005/8/layout/radial1"/>
    <dgm:cxn modelId="{17287D5F-AA39-6C4D-B0CA-8072F86E1F1C}" type="presParOf" srcId="{FAB5B322-8527-435F-A76B-75229D446D9E}" destId="{11CE5D37-CC51-4875-BB71-C4F2E81F7280}" srcOrd="17" destOrd="0" presId="urn:microsoft.com/office/officeart/2005/8/layout/radial1"/>
    <dgm:cxn modelId="{C18EF800-50F3-0A40-9755-08933EA30E72}" type="presParOf" srcId="{11CE5D37-CC51-4875-BB71-C4F2E81F7280}" destId="{3647A2BE-01C7-44AB-A8D9-620B12E2BCA7}" srcOrd="0" destOrd="0" presId="urn:microsoft.com/office/officeart/2005/8/layout/radial1"/>
    <dgm:cxn modelId="{13EA2DDD-E8E3-D148-BCF5-DB4961DE155E}" type="presParOf" srcId="{FAB5B322-8527-435F-A76B-75229D446D9E}" destId="{A3C75885-26DD-4D09-9DAC-6EB10EDB3939}"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14D5-36B5-4C51-B16B-6AC1DF10B883}">
      <dsp:nvSpPr>
        <dsp:cNvPr id="0" name=""/>
        <dsp:cNvSpPr/>
      </dsp:nvSpPr>
      <dsp:spPr>
        <a:xfrm>
          <a:off x="3816543" y="2166739"/>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effectLst/>
              <a:latin typeface="Arial" charset="0"/>
            </a:rPr>
            <a:t>Patient’s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effectLst/>
              <a:latin typeface="Arial" charset="0"/>
            </a:rPr>
            <a:t>continuum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effectLst/>
              <a:latin typeface="Arial" charset="0"/>
            </a:rPr>
            <a:t>of confusion</a:t>
          </a:r>
        </a:p>
      </dsp:txBody>
      <dsp:txXfrm>
        <a:off x="3981550" y="2331746"/>
        <a:ext cx="796726" cy="796726"/>
      </dsp:txXfrm>
    </dsp:sp>
    <dsp:sp modelId="{1B246B84-5EC7-4195-A2B8-B6711C27AB37}">
      <dsp:nvSpPr>
        <dsp:cNvPr id="0" name=""/>
        <dsp:cNvSpPr/>
      </dsp:nvSpPr>
      <dsp:spPr>
        <a:xfrm rot="16200000">
          <a:off x="3870642" y="1645891"/>
          <a:ext cx="1018543" cy="23152"/>
        </a:xfrm>
        <a:custGeom>
          <a:avLst/>
          <a:gdLst/>
          <a:ahLst/>
          <a:cxnLst/>
          <a:rect l="0" t="0" r="0" b="0"/>
          <a:pathLst>
            <a:path>
              <a:moveTo>
                <a:pt x="0" y="11576"/>
              </a:moveTo>
              <a:lnTo>
                <a:pt x="1018543" y="11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54450" y="1632004"/>
        <a:ext cx="50927" cy="50927"/>
      </dsp:txXfrm>
    </dsp:sp>
    <dsp:sp modelId="{0AE6A9D2-753E-4A15-AF69-275A1A70D615}">
      <dsp:nvSpPr>
        <dsp:cNvPr id="0" name=""/>
        <dsp:cNvSpPr/>
      </dsp:nvSpPr>
      <dsp:spPr>
        <a:xfrm>
          <a:off x="3816543" y="21455"/>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Pre-visit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Scheduling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appointment</a:t>
          </a:r>
        </a:p>
      </dsp:txBody>
      <dsp:txXfrm>
        <a:off x="3981550" y="186462"/>
        <a:ext cx="796726" cy="796726"/>
      </dsp:txXfrm>
    </dsp:sp>
    <dsp:sp modelId="{08128096-D165-4877-97AD-2D9B500E009D}">
      <dsp:nvSpPr>
        <dsp:cNvPr id="0" name=""/>
        <dsp:cNvSpPr/>
      </dsp:nvSpPr>
      <dsp:spPr>
        <a:xfrm rot="18600000">
          <a:off x="4560123" y="1896841"/>
          <a:ext cx="1018543" cy="23152"/>
        </a:xfrm>
        <a:custGeom>
          <a:avLst/>
          <a:gdLst/>
          <a:ahLst/>
          <a:cxnLst/>
          <a:rect l="0" t="0" r="0" b="0"/>
          <a:pathLst>
            <a:path>
              <a:moveTo>
                <a:pt x="0" y="11576"/>
              </a:moveTo>
              <a:lnTo>
                <a:pt x="1018543" y="11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43931" y="1882954"/>
        <a:ext cx="50927" cy="50927"/>
      </dsp:txXfrm>
    </dsp:sp>
    <dsp:sp modelId="{C437EE51-4ABC-4C46-AAE1-D8286789DEAF}">
      <dsp:nvSpPr>
        <dsp:cNvPr id="0" name=""/>
        <dsp:cNvSpPr/>
      </dsp:nvSpPr>
      <dsp:spPr>
        <a:xfrm>
          <a:off x="5195505" y="523356"/>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Pre-visit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Visit reason, obtain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records, directions</a:t>
          </a:r>
        </a:p>
      </dsp:txBody>
      <dsp:txXfrm>
        <a:off x="5360512" y="688363"/>
        <a:ext cx="796726" cy="796726"/>
      </dsp:txXfrm>
    </dsp:sp>
    <dsp:sp modelId="{C3B84E4B-CADA-49AA-A5D6-3071F75C2D05}">
      <dsp:nvSpPr>
        <dsp:cNvPr id="0" name=""/>
        <dsp:cNvSpPr/>
      </dsp:nvSpPr>
      <dsp:spPr>
        <a:xfrm rot="21000000">
          <a:off x="4926988" y="2532271"/>
          <a:ext cx="1018543" cy="23152"/>
        </a:xfrm>
        <a:custGeom>
          <a:avLst/>
          <a:gdLst/>
          <a:ahLst/>
          <a:cxnLst/>
          <a:rect l="0" t="0" r="0" b="0"/>
          <a:pathLst>
            <a:path>
              <a:moveTo>
                <a:pt x="0" y="11576"/>
              </a:moveTo>
              <a:lnTo>
                <a:pt x="1018543" y="11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410796" y="2518383"/>
        <a:ext cx="50927" cy="50927"/>
      </dsp:txXfrm>
    </dsp:sp>
    <dsp:sp modelId="{9A01FE68-3A8B-4118-BF06-EC25438365C8}">
      <dsp:nvSpPr>
        <dsp:cNvPr id="0" name=""/>
        <dsp:cNvSpPr/>
      </dsp:nvSpPr>
      <dsp:spPr>
        <a:xfrm>
          <a:off x="5929236" y="1794214"/>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smtClean="0">
              <a:ln/>
              <a:effectLst/>
              <a:latin typeface="Arial" charset="0"/>
            </a:rPr>
            <a:t>In office, PP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smtClean="0">
              <a:ln/>
              <a:effectLst/>
              <a:latin typeface="Arial" charset="0"/>
            </a:rPr>
            <a:t>Registration, new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smtClean="0">
              <a:ln/>
              <a:effectLst/>
              <a:latin typeface="Arial" charset="0"/>
            </a:rPr>
            <a:t>forms, insurance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kern="1200" cap="none" normalizeH="0" baseline="0" dirty="0" smtClean="0">
            <a:ln/>
            <a:effectLst/>
            <a:latin typeface="Arial" charset="0"/>
          </a:endParaRPr>
        </a:p>
      </dsp:txBody>
      <dsp:txXfrm>
        <a:off x="6094243" y="1959221"/>
        <a:ext cx="796726" cy="796726"/>
      </dsp:txXfrm>
    </dsp:sp>
    <dsp:sp modelId="{22F668D1-CA4B-4938-9B17-7117B283F9CE}">
      <dsp:nvSpPr>
        <dsp:cNvPr id="0" name=""/>
        <dsp:cNvSpPr/>
      </dsp:nvSpPr>
      <dsp:spPr>
        <a:xfrm rot="1800000">
          <a:off x="4799577" y="3254854"/>
          <a:ext cx="1018543" cy="23152"/>
        </a:xfrm>
        <a:custGeom>
          <a:avLst/>
          <a:gdLst/>
          <a:ahLst/>
          <a:cxnLst/>
          <a:rect l="0" t="0" r="0" b="0"/>
          <a:pathLst>
            <a:path>
              <a:moveTo>
                <a:pt x="0" y="11576"/>
              </a:moveTo>
              <a:lnTo>
                <a:pt x="1018543" y="11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283385" y="3240967"/>
        <a:ext cx="50927" cy="50927"/>
      </dsp:txXfrm>
    </dsp:sp>
    <dsp:sp modelId="{80DF158D-FFD1-4DCD-8A29-8633B2776FD8}">
      <dsp:nvSpPr>
        <dsp:cNvPr id="0" name=""/>
        <dsp:cNvSpPr/>
      </dsp:nvSpPr>
      <dsp:spPr>
        <a:xfrm>
          <a:off x="5674414" y="3239381"/>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In office, PP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Problem, health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status, histor</a:t>
          </a:r>
          <a:r>
            <a:rPr kumimoji="0" lang="en-US" sz="900" b="0" i="0" u="none" strike="noStrike" kern="1200" cap="none" normalizeH="0" baseline="0" dirty="0" smtClean="0">
              <a:ln/>
              <a:effectLst/>
              <a:latin typeface="Arial" charset="0"/>
            </a:rPr>
            <a:t>y</a:t>
          </a:r>
        </a:p>
      </dsp:txBody>
      <dsp:txXfrm>
        <a:off x="5839421" y="3404388"/>
        <a:ext cx="796726" cy="796726"/>
      </dsp:txXfrm>
    </dsp:sp>
    <dsp:sp modelId="{93AEED9F-DF9B-4780-A892-DB1B63C2FFB1}">
      <dsp:nvSpPr>
        <dsp:cNvPr id="0" name=""/>
        <dsp:cNvSpPr/>
      </dsp:nvSpPr>
      <dsp:spPr>
        <a:xfrm rot="4200000">
          <a:off x="4237507" y="3726487"/>
          <a:ext cx="1018543" cy="23152"/>
        </a:xfrm>
        <a:custGeom>
          <a:avLst/>
          <a:gdLst/>
          <a:ahLst/>
          <a:cxnLst/>
          <a:rect l="0" t="0" r="0" b="0"/>
          <a:pathLst>
            <a:path>
              <a:moveTo>
                <a:pt x="0" y="11576"/>
              </a:moveTo>
              <a:lnTo>
                <a:pt x="1018543" y="11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21315" y="3712599"/>
        <a:ext cx="50927" cy="50927"/>
      </dsp:txXfrm>
    </dsp:sp>
    <dsp:sp modelId="{13E27598-CFDF-4594-881D-A11032137B04}">
      <dsp:nvSpPr>
        <dsp:cNvPr id="0" name=""/>
        <dsp:cNvSpPr/>
      </dsp:nvSpPr>
      <dsp:spPr>
        <a:xfrm>
          <a:off x="4550274" y="4182647"/>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See Clinician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Med list, sources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of care</a:t>
          </a:r>
        </a:p>
      </dsp:txBody>
      <dsp:txXfrm>
        <a:off x="4715281" y="4347654"/>
        <a:ext cx="796726" cy="796726"/>
      </dsp:txXfrm>
    </dsp:sp>
    <dsp:sp modelId="{8A362FC1-CE6A-4504-AF97-293481C8B17C}">
      <dsp:nvSpPr>
        <dsp:cNvPr id="0" name=""/>
        <dsp:cNvSpPr/>
      </dsp:nvSpPr>
      <dsp:spPr>
        <a:xfrm rot="6600000">
          <a:off x="3503777" y="3726487"/>
          <a:ext cx="1018543" cy="23152"/>
        </a:xfrm>
        <a:custGeom>
          <a:avLst/>
          <a:gdLst/>
          <a:ahLst/>
          <a:cxnLst/>
          <a:rect l="0" t="0" r="0" b="0"/>
          <a:pathLst>
            <a:path>
              <a:moveTo>
                <a:pt x="0" y="11576"/>
              </a:moveTo>
              <a:lnTo>
                <a:pt x="1018543" y="11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987585" y="3712599"/>
        <a:ext cx="50927" cy="50927"/>
      </dsp:txXfrm>
    </dsp:sp>
    <dsp:sp modelId="{D6567C7E-FDCB-423F-B3F4-25F31859D879}">
      <dsp:nvSpPr>
        <dsp:cNvPr id="0" name=""/>
        <dsp:cNvSpPr/>
      </dsp:nvSpPr>
      <dsp:spPr>
        <a:xfrm>
          <a:off x="3082813" y="4182647"/>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smtClean="0">
              <a:ln/>
              <a:effectLst/>
              <a:latin typeface="Arial" charset="0"/>
            </a:rPr>
            <a:t>With Clinician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smtClean="0">
              <a:ln/>
              <a:effectLst/>
              <a:latin typeface="Arial" charset="0"/>
            </a:rPr>
            <a:t>Adjust/Add med, new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smtClean="0">
              <a:ln/>
              <a:effectLst/>
              <a:latin typeface="Arial" charset="0"/>
            </a:rPr>
            <a:t>Tests or referrals</a:t>
          </a:r>
        </a:p>
      </dsp:txBody>
      <dsp:txXfrm>
        <a:off x="3247820" y="4347654"/>
        <a:ext cx="796726" cy="796726"/>
      </dsp:txXfrm>
    </dsp:sp>
    <dsp:sp modelId="{3AD0EC95-630A-47FB-A2D3-9D09C9330777}">
      <dsp:nvSpPr>
        <dsp:cNvPr id="0" name=""/>
        <dsp:cNvSpPr/>
      </dsp:nvSpPr>
      <dsp:spPr>
        <a:xfrm rot="9000000">
          <a:off x="2941706" y="3254854"/>
          <a:ext cx="1018543" cy="23152"/>
        </a:xfrm>
        <a:custGeom>
          <a:avLst/>
          <a:gdLst/>
          <a:ahLst/>
          <a:cxnLst/>
          <a:rect l="0" t="0" r="0" b="0"/>
          <a:pathLst>
            <a:path>
              <a:moveTo>
                <a:pt x="0" y="11576"/>
              </a:moveTo>
              <a:lnTo>
                <a:pt x="1018543" y="11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425515" y="3240967"/>
        <a:ext cx="50927" cy="50927"/>
      </dsp:txXfrm>
    </dsp:sp>
    <dsp:sp modelId="{5821BB57-EF28-4E43-A715-EB89C8ECA8E2}">
      <dsp:nvSpPr>
        <dsp:cNvPr id="0" name=""/>
        <dsp:cNvSpPr/>
      </dsp:nvSpPr>
      <dsp:spPr>
        <a:xfrm>
          <a:off x="1958673" y="3239381"/>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See Educator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Pamphlets, charts,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videos</a:t>
          </a:r>
        </a:p>
      </dsp:txBody>
      <dsp:txXfrm>
        <a:off x="2123680" y="3404388"/>
        <a:ext cx="796726" cy="796726"/>
      </dsp:txXfrm>
    </dsp:sp>
    <dsp:sp modelId="{695307D8-6829-41F1-A7DF-561DF3486CFE}">
      <dsp:nvSpPr>
        <dsp:cNvPr id="0" name=""/>
        <dsp:cNvSpPr/>
      </dsp:nvSpPr>
      <dsp:spPr>
        <a:xfrm rot="11400000">
          <a:off x="2814296" y="2532271"/>
          <a:ext cx="1018543" cy="23152"/>
        </a:xfrm>
        <a:custGeom>
          <a:avLst/>
          <a:gdLst/>
          <a:ahLst/>
          <a:cxnLst/>
          <a:rect l="0" t="0" r="0" b="0"/>
          <a:pathLst>
            <a:path>
              <a:moveTo>
                <a:pt x="0" y="11576"/>
              </a:moveTo>
              <a:lnTo>
                <a:pt x="1018543" y="11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298104" y="2518383"/>
        <a:ext cx="50927" cy="50927"/>
      </dsp:txXfrm>
    </dsp:sp>
    <dsp:sp modelId="{BE12B341-1E92-42A6-989C-92A2F0E19E13}">
      <dsp:nvSpPr>
        <dsp:cNvPr id="0" name=""/>
        <dsp:cNvSpPr/>
      </dsp:nvSpPr>
      <dsp:spPr>
        <a:xfrm>
          <a:off x="1703851" y="1794214"/>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Checkout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New tests, samples,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instructions</a:t>
          </a:r>
        </a:p>
      </dsp:txBody>
      <dsp:txXfrm>
        <a:off x="1868858" y="1959221"/>
        <a:ext cx="796726" cy="796726"/>
      </dsp:txXfrm>
    </dsp:sp>
    <dsp:sp modelId="{11CE5D37-CC51-4875-BB71-C4F2E81F7280}">
      <dsp:nvSpPr>
        <dsp:cNvPr id="0" name=""/>
        <dsp:cNvSpPr/>
      </dsp:nvSpPr>
      <dsp:spPr>
        <a:xfrm rot="13800000">
          <a:off x="3181161" y="1896841"/>
          <a:ext cx="1018543" cy="23152"/>
        </a:xfrm>
        <a:custGeom>
          <a:avLst/>
          <a:gdLst/>
          <a:ahLst/>
          <a:cxnLst/>
          <a:rect l="0" t="0" r="0" b="0"/>
          <a:pathLst>
            <a:path>
              <a:moveTo>
                <a:pt x="0" y="11576"/>
              </a:moveTo>
              <a:lnTo>
                <a:pt x="1018543" y="11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64969" y="1882954"/>
        <a:ext cx="50927" cy="50927"/>
      </dsp:txXfrm>
    </dsp:sp>
    <dsp:sp modelId="{A3C75885-26DD-4D09-9DAC-6EB10EDB3939}">
      <dsp:nvSpPr>
        <dsp:cNvPr id="0" name=""/>
        <dsp:cNvSpPr/>
      </dsp:nvSpPr>
      <dsp:spPr>
        <a:xfrm>
          <a:off x="2437581" y="523356"/>
          <a:ext cx="1126740" cy="112674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Checkout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Schedule f/u,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referrals, insurance,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effectLst/>
              <a:latin typeface="Arial" charset="0"/>
            </a:rPr>
            <a:t>billing</a:t>
          </a:r>
        </a:p>
      </dsp:txBody>
      <dsp:txXfrm>
        <a:off x="2602588" y="688363"/>
        <a:ext cx="796726" cy="7967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0.14841</cdr:x>
      <cdr:y>0.08252</cdr:y>
    </cdr:from>
    <cdr:to>
      <cdr:x>0.14859</cdr:x>
      <cdr:y>0.74156</cdr:y>
    </cdr:to>
    <cdr:sp macro="" textlink="">
      <cdr:nvSpPr>
        <cdr:cNvPr id="3" name="Straight Connector 2"/>
        <cdr:cNvSpPr/>
      </cdr:nvSpPr>
      <cdr:spPr bwMode="auto">
        <a:xfrm xmlns:a="http://schemas.openxmlformats.org/drawingml/2006/main" rot="5400000">
          <a:off x="-539749" y="2285999"/>
          <a:ext cx="3657600" cy="158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0.1485</cdr:x>
      <cdr:y>0.74142</cdr:y>
    </cdr:from>
    <cdr:to>
      <cdr:x>0.72787</cdr:x>
      <cdr:y>0.74171</cdr:y>
    </cdr:to>
    <cdr:sp macro="" textlink="">
      <cdr:nvSpPr>
        <cdr:cNvPr id="9" name="Straight Connector 8"/>
        <cdr:cNvSpPr/>
      </cdr:nvSpPr>
      <cdr:spPr bwMode="auto">
        <a:xfrm xmlns:a="http://schemas.openxmlformats.org/drawingml/2006/main" rot="10800000">
          <a:off x="1289050" y="4114800"/>
          <a:ext cx="5029201" cy="158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1" y="0"/>
            <a:ext cx="3068124"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29" tIns="46965" rIns="93929" bIns="46965" numCol="1" anchor="t" anchorCtr="0" compatLnSpc="1">
            <a:prstTxWarp prst="textNoShape">
              <a:avLst/>
            </a:prstTxWarp>
          </a:bodyPr>
          <a:lstStyle>
            <a:lvl1pPr algn="l" defTabSz="940043">
              <a:defRPr sz="1200" i="0" smtClean="0">
                <a:latin typeface="Arial" charset="0"/>
                <a:ea typeface="ＭＳ Ｐゴシック" charset="0"/>
              </a:defRPr>
            </a:lvl1pPr>
          </a:lstStyle>
          <a:p>
            <a:pPr>
              <a:defRPr/>
            </a:pPr>
            <a:endParaRPr lang="en-US" dirty="0"/>
          </a:p>
        </p:txBody>
      </p:sp>
      <p:sp>
        <p:nvSpPr>
          <p:cNvPr id="139267" name="Rectangle 3"/>
          <p:cNvSpPr>
            <a:spLocks noGrp="1" noChangeArrowheads="1"/>
          </p:cNvSpPr>
          <p:nvPr>
            <p:ph type="dt" sz="quarter" idx="1"/>
          </p:nvPr>
        </p:nvSpPr>
        <p:spPr bwMode="auto">
          <a:xfrm>
            <a:off x="4007346" y="0"/>
            <a:ext cx="3068124"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29" tIns="46965" rIns="93929" bIns="46965" numCol="1" anchor="t" anchorCtr="0" compatLnSpc="1">
            <a:prstTxWarp prst="textNoShape">
              <a:avLst/>
            </a:prstTxWarp>
          </a:bodyPr>
          <a:lstStyle>
            <a:lvl1pPr algn="r" defTabSz="940043">
              <a:defRPr sz="1200" i="0" smtClean="0">
                <a:latin typeface="Arial" charset="0"/>
                <a:ea typeface="ＭＳ Ｐゴシック" charset="0"/>
              </a:defRPr>
            </a:lvl1pPr>
          </a:lstStyle>
          <a:p>
            <a:pPr>
              <a:defRPr/>
            </a:pPr>
            <a:endParaRPr lang="en-US" dirty="0"/>
          </a:p>
        </p:txBody>
      </p:sp>
      <p:sp>
        <p:nvSpPr>
          <p:cNvPr id="139268" name="Rectangle 4"/>
          <p:cNvSpPr>
            <a:spLocks noGrp="1" noChangeArrowheads="1"/>
          </p:cNvSpPr>
          <p:nvPr>
            <p:ph type="ftr" sz="quarter" idx="2"/>
          </p:nvPr>
        </p:nvSpPr>
        <p:spPr bwMode="auto">
          <a:xfrm>
            <a:off x="1" y="8893318"/>
            <a:ext cx="3068124"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29" tIns="46965" rIns="93929" bIns="46965" numCol="1" anchor="b" anchorCtr="0" compatLnSpc="1">
            <a:prstTxWarp prst="textNoShape">
              <a:avLst/>
            </a:prstTxWarp>
          </a:bodyPr>
          <a:lstStyle>
            <a:lvl1pPr algn="l" defTabSz="940043">
              <a:defRPr sz="1200" i="0" smtClean="0">
                <a:latin typeface="Arial" charset="0"/>
                <a:ea typeface="ＭＳ Ｐゴシック" charset="0"/>
              </a:defRPr>
            </a:lvl1pPr>
          </a:lstStyle>
          <a:p>
            <a:pPr>
              <a:defRPr/>
            </a:pPr>
            <a:endParaRPr lang="en-US" dirty="0"/>
          </a:p>
        </p:txBody>
      </p:sp>
      <p:sp>
        <p:nvSpPr>
          <p:cNvPr id="139269" name="Rectangle 5"/>
          <p:cNvSpPr>
            <a:spLocks noGrp="1" noChangeArrowheads="1"/>
          </p:cNvSpPr>
          <p:nvPr>
            <p:ph type="sldNum" sz="quarter" idx="3"/>
          </p:nvPr>
        </p:nvSpPr>
        <p:spPr bwMode="auto">
          <a:xfrm>
            <a:off x="4007346" y="8893318"/>
            <a:ext cx="3068124"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29" tIns="46965" rIns="93929" bIns="46965" numCol="1" anchor="b" anchorCtr="0" compatLnSpc="1">
            <a:prstTxWarp prst="textNoShape">
              <a:avLst/>
            </a:prstTxWarp>
          </a:bodyPr>
          <a:lstStyle>
            <a:lvl1pPr algn="r" defTabSz="940043">
              <a:defRPr sz="1200" i="0">
                <a:latin typeface="Arial" pitchFamily="34" charset="0"/>
              </a:defRPr>
            </a:lvl1pPr>
          </a:lstStyle>
          <a:p>
            <a:fld id="{02D1945E-6396-4686-8EA1-59D0D7572381}" type="slidenum">
              <a:rPr lang="en-US" altLang="en-US"/>
              <a:pPr/>
              <a:t>‹#›</a:t>
            </a:fld>
            <a:endParaRPr lang="en-US" altLang="en-US" dirty="0"/>
          </a:p>
        </p:txBody>
      </p:sp>
    </p:spTree>
    <p:extLst>
      <p:ext uri="{BB962C8B-B14F-4D97-AF65-F5344CB8AC3E}">
        <p14:creationId xmlns:p14="http://schemas.microsoft.com/office/powerpoint/2010/main" val="93274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68124"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29" tIns="46965" rIns="93929" bIns="46965" numCol="1" anchor="t" anchorCtr="0" compatLnSpc="1">
            <a:prstTxWarp prst="textNoShape">
              <a:avLst/>
            </a:prstTxWarp>
          </a:bodyPr>
          <a:lstStyle>
            <a:lvl1pPr algn="l" defTabSz="940043">
              <a:defRPr sz="1200" i="0" smtClean="0">
                <a:latin typeface="Arial" charset="0"/>
                <a:ea typeface="ＭＳ Ｐゴシック" charset="0"/>
              </a:defRPr>
            </a:lvl1pPr>
          </a:lstStyle>
          <a:p>
            <a:pPr>
              <a:defRPr/>
            </a:pPr>
            <a:endParaRPr lang="en-US" dirty="0"/>
          </a:p>
        </p:txBody>
      </p:sp>
      <p:sp>
        <p:nvSpPr>
          <p:cNvPr id="4099" name="Rectangle 3"/>
          <p:cNvSpPr>
            <a:spLocks noGrp="1" noChangeArrowheads="1"/>
          </p:cNvSpPr>
          <p:nvPr>
            <p:ph type="dt" idx="1"/>
          </p:nvPr>
        </p:nvSpPr>
        <p:spPr bwMode="auto">
          <a:xfrm>
            <a:off x="4007346" y="0"/>
            <a:ext cx="3068124"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29" tIns="46965" rIns="93929" bIns="46965" numCol="1" anchor="t" anchorCtr="0" compatLnSpc="1">
            <a:prstTxWarp prst="textNoShape">
              <a:avLst/>
            </a:prstTxWarp>
          </a:bodyPr>
          <a:lstStyle>
            <a:lvl1pPr algn="r" defTabSz="940043">
              <a:defRPr sz="1200" i="0" smtClean="0">
                <a:latin typeface="Arial" charset="0"/>
                <a:ea typeface="ＭＳ Ｐゴシック" charset="0"/>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8030" y="4447461"/>
            <a:ext cx="5661018" cy="42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29" tIns="46965" rIns="93929" bIns="469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93318"/>
            <a:ext cx="3068124"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29" tIns="46965" rIns="93929" bIns="46965" numCol="1" anchor="b" anchorCtr="0" compatLnSpc="1">
            <a:prstTxWarp prst="textNoShape">
              <a:avLst/>
            </a:prstTxWarp>
          </a:bodyPr>
          <a:lstStyle>
            <a:lvl1pPr algn="l" defTabSz="940043">
              <a:defRPr sz="1200" i="0" smtClean="0">
                <a:latin typeface="Arial" charset="0"/>
                <a:ea typeface="ＭＳ Ｐゴシック" charset="0"/>
              </a:defRPr>
            </a:lvl1pPr>
          </a:lstStyle>
          <a:p>
            <a:pPr>
              <a:defRPr/>
            </a:pPr>
            <a:endParaRPr lang="en-US" dirty="0"/>
          </a:p>
        </p:txBody>
      </p:sp>
      <p:sp>
        <p:nvSpPr>
          <p:cNvPr id="4103" name="Rectangle 7"/>
          <p:cNvSpPr>
            <a:spLocks noGrp="1" noChangeArrowheads="1"/>
          </p:cNvSpPr>
          <p:nvPr>
            <p:ph type="sldNum" sz="quarter" idx="5"/>
          </p:nvPr>
        </p:nvSpPr>
        <p:spPr bwMode="auto">
          <a:xfrm>
            <a:off x="4007346" y="8893318"/>
            <a:ext cx="3068124"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29" tIns="46965" rIns="93929" bIns="46965" numCol="1" anchor="b" anchorCtr="0" compatLnSpc="1">
            <a:prstTxWarp prst="textNoShape">
              <a:avLst/>
            </a:prstTxWarp>
          </a:bodyPr>
          <a:lstStyle>
            <a:lvl1pPr algn="r" defTabSz="940043">
              <a:defRPr sz="1200" i="0">
                <a:latin typeface="Arial" pitchFamily="34" charset="0"/>
              </a:defRPr>
            </a:lvl1pPr>
          </a:lstStyle>
          <a:p>
            <a:fld id="{1E3E3266-40FF-4209-8449-81C00A7CB9B0}" type="slidenum">
              <a:rPr lang="en-US" altLang="en-US"/>
              <a:pPr/>
              <a:t>‹#›</a:t>
            </a:fld>
            <a:endParaRPr lang="en-US" altLang="en-US" dirty="0"/>
          </a:p>
        </p:txBody>
      </p:sp>
    </p:spTree>
    <p:extLst>
      <p:ext uri="{BB962C8B-B14F-4D97-AF65-F5344CB8AC3E}">
        <p14:creationId xmlns:p14="http://schemas.microsoft.com/office/powerpoint/2010/main" val="2324248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p:spPr>
        <p:txBody>
          <a:bodyPr/>
          <a:lstStyle/>
          <a:p>
            <a:r>
              <a:rPr lang="en-US" altLang="en-US" dirty="0" smtClean="0">
                <a:latin typeface="Arial" pitchFamily="34" charset="0"/>
              </a:rPr>
              <a:t>This presentation is on the topic of health literacy.  The purpose of having this discussion is to understand what health literacy is and how it affects our patients.  We will also touch on some practical strategies that can help our practice do a better job caring for people with low health literacy.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defTabSz="940043" eaLnBrk="0" hangingPunct="0">
              <a:defRPr sz="2400" i="1">
                <a:solidFill>
                  <a:schemeClr val="tx1"/>
                </a:solidFill>
                <a:latin typeface="Georgia" pitchFamily="18" charset="0"/>
                <a:ea typeface="MS PGothic" pitchFamily="34" charset="-128"/>
              </a:defRPr>
            </a:lvl1pPr>
            <a:lvl2pPr marL="750751" indent="-288750" defTabSz="940043" eaLnBrk="0" hangingPunct="0">
              <a:defRPr sz="2400" i="1">
                <a:solidFill>
                  <a:schemeClr val="tx1"/>
                </a:solidFill>
                <a:latin typeface="Georgia" pitchFamily="18" charset="0"/>
                <a:ea typeface="MS PGothic" pitchFamily="34" charset="-128"/>
              </a:defRPr>
            </a:lvl2pPr>
            <a:lvl3pPr marL="1155002" indent="-231000" defTabSz="940043" eaLnBrk="0" hangingPunct="0">
              <a:defRPr sz="2400" i="1">
                <a:solidFill>
                  <a:schemeClr val="tx1"/>
                </a:solidFill>
                <a:latin typeface="Georgia" pitchFamily="18" charset="0"/>
                <a:ea typeface="MS PGothic" pitchFamily="34" charset="-128"/>
              </a:defRPr>
            </a:lvl3pPr>
            <a:lvl4pPr marL="1617002" indent="-231000" defTabSz="940043" eaLnBrk="0" hangingPunct="0">
              <a:defRPr sz="2400" i="1">
                <a:solidFill>
                  <a:schemeClr val="tx1"/>
                </a:solidFill>
                <a:latin typeface="Georgia" pitchFamily="18" charset="0"/>
                <a:ea typeface="MS PGothic" pitchFamily="34" charset="-128"/>
              </a:defRPr>
            </a:lvl4pPr>
            <a:lvl5pPr marL="2079003" indent="-231000" defTabSz="940043" eaLnBrk="0" hangingPunct="0">
              <a:defRPr sz="2400" i="1">
                <a:solidFill>
                  <a:schemeClr val="tx1"/>
                </a:solidFill>
                <a:latin typeface="Georgia" pitchFamily="18" charset="0"/>
                <a:ea typeface="MS PGothic" pitchFamily="34" charset="-128"/>
              </a:defRPr>
            </a:lvl5pPr>
            <a:lvl6pPr marL="2541003"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6pPr>
            <a:lvl7pPr marL="3003004"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7pPr>
            <a:lvl8pPr marL="3465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8pPr>
            <a:lvl9pPr marL="3927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fld id="{50DBE5D8-14C2-46D8-B629-942A13485172}" type="slidenum">
              <a:rPr lang="en-US" altLang="en-US" sz="1200" i="0">
                <a:latin typeface="Arial" pitchFamily="34" charset="0"/>
              </a:rPr>
              <a:pPr eaLnBrk="1" hangingPunct="1"/>
              <a:t>10</a:t>
            </a:fld>
            <a:endParaRPr lang="en-US" altLang="en-US" sz="1200" i="0" dirty="0">
              <a:latin typeface="Arial" pitchFamily="34" charset="0"/>
            </a:endParaRPr>
          </a:p>
        </p:txBody>
      </p:sp>
      <p:sp>
        <p:nvSpPr>
          <p:cNvPr id="33794" name="Rectangle 2"/>
          <p:cNvSpPr>
            <a:spLocks noGrp="1" noChangeArrowheads="1"/>
          </p:cNvSpPr>
          <p:nvPr>
            <p:ph type="body" idx="1"/>
          </p:nvPr>
        </p:nvSpPr>
        <p:spPr>
          <a:xfrm>
            <a:off x="236011" y="1481419"/>
            <a:ext cx="6605056" cy="7179426"/>
          </a:xfrm>
          <a:noFill/>
        </p:spPr>
        <p:txBody>
          <a:bodyPr lIns="42399" tIns="19568" rIns="42399" bIns="19568"/>
          <a:lstStyle/>
          <a:p>
            <a:pPr eaLnBrk="1" hangingPunct="1"/>
            <a:r>
              <a:rPr lang="en-US" altLang="en-US" dirty="0" smtClean="0">
                <a:latin typeface="Arial" pitchFamily="34" charset="0"/>
              </a:rPr>
              <a:t>Another part of the issue is that we expect more and more of our patients. We want them to eat right , exercise, use sunscreen, and have regular dental exams.  We have many more immunizations to give.  We ask them to assess their health status using glucose testing or a peak flow meter.  We asked them to adjust their medicine, such as insulin.  We expect them to know exactly when they should go to the clinic or the emergency room and follow up on all of the referrals we make.  And of course we always expect that they will understand their insurance.</a:t>
            </a:r>
          </a:p>
        </p:txBody>
      </p:sp>
      <p:sp>
        <p:nvSpPr>
          <p:cNvPr id="33795" name="Rectangle 3"/>
          <p:cNvSpPr>
            <a:spLocks noGrp="1" noRot="1" noChangeAspect="1" noChangeArrowheads="1" noTextEdit="1"/>
          </p:cNvSpPr>
          <p:nvPr>
            <p:ph type="sldImg"/>
          </p:nvPr>
        </p:nvSpPr>
        <p:spPr>
          <a:xfrm>
            <a:off x="2778125" y="217488"/>
            <a:ext cx="1514475" cy="1135062"/>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p:spPr>
        <p:txBody>
          <a:bodyPr/>
          <a:lstStyle/>
          <a:p>
            <a:r>
              <a:rPr lang="en-US" altLang="en-US" dirty="0" smtClean="0">
                <a:latin typeface="Arial" pitchFamily="34" charset="0"/>
              </a:rPr>
              <a:t>When a patient comes into our office and has to follow through several steps.  Some have called this the continuum of confusion.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defTabSz="940043" eaLnBrk="0" hangingPunct="0">
              <a:defRPr sz="2400" i="1">
                <a:solidFill>
                  <a:schemeClr val="tx1"/>
                </a:solidFill>
                <a:latin typeface="Georgia" pitchFamily="18" charset="0"/>
                <a:ea typeface="MS PGothic" pitchFamily="34" charset="-128"/>
              </a:defRPr>
            </a:lvl1pPr>
            <a:lvl2pPr marL="750751" indent="-288750" defTabSz="940043" eaLnBrk="0" hangingPunct="0">
              <a:defRPr sz="2400" i="1">
                <a:solidFill>
                  <a:schemeClr val="tx1"/>
                </a:solidFill>
                <a:latin typeface="Georgia" pitchFamily="18" charset="0"/>
                <a:ea typeface="MS PGothic" pitchFamily="34" charset="-128"/>
              </a:defRPr>
            </a:lvl2pPr>
            <a:lvl3pPr marL="1155002" indent="-231000" defTabSz="940043" eaLnBrk="0" hangingPunct="0">
              <a:defRPr sz="2400" i="1">
                <a:solidFill>
                  <a:schemeClr val="tx1"/>
                </a:solidFill>
                <a:latin typeface="Georgia" pitchFamily="18" charset="0"/>
                <a:ea typeface="MS PGothic" pitchFamily="34" charset="-128"/>
              </a:defRPr>
            </a:lvl3pPr>
            <a:lvl4pPr marL="1617002" indent="-231000" defTabSz="940043" eaLnBrk="0" hangingPunct="0">
              <a:defRPr sz="2400" i="1">
                <a:solidFill>
                  <a:schemeClr val="tx1"/>
                </a:solidFill>
                <a:latin typeface="Georgia" pitchFamily="18" charset="0"/>
                <a:ea typeface="MS PGothic" pitchFamily="34" charset="-128"/>
              </a:defRPr>
            </a:lvl4pPr>
            <a:lvl5pPr marL="2079003" indent="-231000" defTabSz="940043" eaLnBrk="0" hangingPunct="0">
              <a:defRPr sz="2400" i="1">
                <a:solidFill>
                  <a:schemeClr val="tx1"/>
                </a:solidFill>
                <a:latin typeface="Georgia" pitchFamily="18" charset="0"/>
                <a:ea typeface="MS PGothic" pitchFamily="34" charset="-128"/>
              </a:defRPr>
            </a:lvl5pPr>
            <a:lvl6pPr marL="2541003"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6pPr>
            <a:lvl7pPr marL="3003004"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7pPr>
            <a:lvl8pPr marL="3465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8pPr>
            <a:lvl9pPr marL="3927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fld id="{BF2E1CCB-A0F1-4AC7-8BAA-80E92EB0AEAA}" type="slidenum">
              <a:rPr lang="en-US" altLang="en-US" sz="1200" i="0">
                <a:latin typeface="Arial" pitchFamily="34" charset="0"/>
              </a:rPr>
              <a:pPr eaLnBrk="1" hangingPunct="1"/>
              <a:t>12</a:t>
            </a:fld>
            <a:endParaRPr lang="en-US" altLang="en-US" sz="1200" i="0" dirty="0">
              <a:latin typeface="Arial" pitchFamily="34"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r>
              <a:rPr lang="en-US" altLang="en-US" dirty="0" smtClean="0">
                <a:latin typeface="Arial" pitchFamily="34" charset="0"/>
              </a:rPr>
              <a:t>Let</a:t>
            </a:r>
            <a:r>
              <a:rPr lang="ja-JP" altLang="en-US" dirty="0" smtClean="0">
                <a:latin typeface="Arial" pitchFamily="34" charset="0"/>
              </a:rPr>
              <a:t>’</a:t>
            </a:r>
            <a:r>
              <a:rPr lang="en-US" altLang="ja-JP" dirty="0" smtClean="0">
                <a:latin typeface="Arial" pitchFamily="34" charset="0"/>
              </a:rPr>
              <a:t>s look at some interesting research that was done.  When researchers asked patients how would you take this medicine and handed them a pill bottle, almost half did not understand the instructions on a least one of the labels they looked at.  And it is interesting to note that for patients with adequate literacy, 38% missed at least one label.</a:t>
            </a:r>
            <a:endParaRPr lang="en-US" alt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defTabSz="940043" eaLnBrk="0" hangingPunct="0">
              <a:defRPr sz="2400" i="1">
                <a:solidFill>
                  <a:schemeClr val="tx1"/>
                </a:solidFill>
                <a:latin typeface="Georgia" pitchFamily="18" charset="0"/>
                <a:ea typeface="MS PGothic" pitchFamily="34" charset="-128"/>
              </a:defRPr>
            </a:lvl1pPr>
            <a:lvl2pPr marL="750751" indent="-288750" defTabSz="940043" eaLnBrk="0" hangingPunct="0">
              <a:defRPr sz="2400" i="1">
                <a:solidFill>
                  <a:schemeClr val="tx1"/>
                </a:solidFill>
                <a:latin typeface="Georgia" pitchFamily="18" charset="0"/>
                <a:ea typeface="MS PGothic" pitchFamily="34" charset="-128"/>
              </a:defRPr>
            </a:lvl2pPr>
            <a:lvl3pPr marL="1155002" indent="-231000" defTabSz="940043" eaLnBrk="0" hangingPunct="0">
              <a:defRPr sz="2400" i="1">
                <a:solidFill>
                  <a:schemeClr val="tx1"/>
                </a:solidFill>
                <a:latin typeface="Georgia" pitchFamily="18" charset="0"/>
                <a:ea typeface="MS PGothic" pitchFamily="34" charset="-128"/>
              </a:defRPr>
            </a:lvl3pPr>
            <a:lvl4pPr marL="1617002" indent="-231000" defTabSz="940043" eaLnBrk="0" hangingPunct="0">
              <a:defRPr sz="2400" i="1">
                <a:solidFill>
                  <a:schemeClr val="tx1"/>
                </a:solidFill>
                <a:latin typeface="Georgia" pitchFamily="18" charset="0"/>
                <a:ea typeface="MS PGothic" pitchFamily="34" charset="-128"/>
              </a:defRPr>
            </a:lvl4pPr>
            <a:lvl5pPr marL="2079003" indent="-231000" defTabSz="940043" eaLnBrk="0" hangingPunct="0">
              <a:defRPr sz="2400" i="1">
                <a:solidFill>
                  <a:schemeClr val="tx1"/>
                </a:solidFill>
                <a:latin typeface="Georgia" pitchFamily="18" charset="0"/>
                <a:ea typeface="MS PGothic" pitchFamily="34" charset="-128"/>
              </a:defRPr>
            </a:lvl5pPr>
            <a:lvl6pPr marL="2541003"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6pPr>
            <a:lvl7pPr marL="3003004"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7pPr>
            <a:lvl8pPr marL="3465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8pPr>
            <a:lvl9pPr marL="3927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fld id="{A7D5646D-71DC-43C6-B5CA-F48325E5D6A9}" type="slidenum">
              <a:rPr lang="en-US" altLang="en-US" sz="1200" i="0">
                <a:latin typeface="Arial" pitchFamily="34" charset="0"/>
              </a:rPr>
              <a:pPr eaLnBrk="1" hangingPunct="1"/>
              <a:t>13</a:t>
            </a:fld>
            <a:endParaRPr lang="en-US" altLang="en-US" sz="1200" i="0" dirty="0">
              <a:latin typeface="Arial" pitchFamily="34"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r>
              <a:rPr lang="en-US" altLang="en-US" dirty="0" smtClean="0">
                <a:latin typeface="Arial" pitchFamily="34" charset="0"/>
              </a:rPr>
              <a:t>These researchers went on to have patients show them how they take their medicines.  So the first question was to have them read the bottle to show that they can actually read it.  Then they asked them to take the pills out of the bottle and show how many pills you would take each day and when you</a:t>
            </a:r>
            <a:r>
              <a:rPr lang="ja-JP" altLang="en-US" dirty="0" smtClean="0">
                <a:latin typeface="Arial" pitchFamily="34" charset="0"/>
              </a:rPr>
              <a:t>’</a:t>
            </a:r>
            <a:r>
              <a:rPr lang="en-US" altLang="ja-JP" dirty="0" smtClean="0">
                <a:latin typeface="Arial" pitchFamily="34" charset="0"/>
              </a:rPr>
              <a:t>re going to take them.</a:t>
            </a:r>
            <a:endParaRPr lang="en-US" alt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defTabSz="940043" eaLnBrk="0" hangingPunct="0">
              <a:defRPr sz="2400" i="1">
                <a:solidFill>
                  <a:schemeClr val="tx1"/>
                </a:solidFill>
                <a:latin typeface="Georgia" pitchFamily="18" charset="0"/>
                <a:ea typeface="MS PGothic" pitchFamily="34" charset="-128"/>
              </a:defRPr>
            </a:lvl1pPr>
            <a:lvl2pPr marL="750751" indent="-288750" defTabSz="940043" eaLnBrk="0" hangingPunct="0">
              <a:defRPr sz="2400" i="1">
                <a:solidFill>
                  <a:schemeClr val="tx1"/>
                </a:solidFill>
                <a:latin typeface="Georgia" pitchFamily="18" charset="0"/>
                <a:ea typeface="MS PGothic" pitchFamily="34" charset="-128"/>
              </a:defRPr>
            </a:lvl2pPr>
            <a:lvl3pPr marL="1155002" indent="-231000" defTabSz="940043" eaLnBrk="0" hangingPunct="0">
              <a:defRPr sz="2400" i="1">
                <a:solidFill>
                  <a:schemeClr val="tx1"/>
                </a:solidFill>
                <a:latin typeface="Georgia" pitchFamily="18" charset="0"/>
                <a:ea typeface="MS PGothic" pitchFamily="34" charset="-128"/>
              </a:defRPr>
            </a:lvl3pPr>
            <a:lvl4pPr marL="1617002" indent="-231000" defTabSz="940043" eaLnBrk="0" hangingPunct="0">
              <a:defRPr sz="2400" i="1">
                <a:solidFill>
                  <a:schemeClr val="tx1"/>
                </a:solidFill>
                <a:latin typeface="Georgia" pitchFamily="18" charset="0"/>
                <a:ea typeface="MS PGothic" pitchFamily="34" charset="-128"/>
              </a:defRPr>
            </a:lvl4pPr>
            <a:lvl5pPr marL="2079003" indent="-231000" defTabSz="940043" eaLnBrk="0" hangingPunct="0">
              <a:defRPr sz="2400" i="1">
                <a:solidFill>
                  <a:schemeClr val="tx1"/>
                </a:solidFill>
                <a:latin typeface="Georgia" pitchFamily="18" charset="0"/>
                <a:ea typeface="MS PGothic" pitchFamily="34" charset="-128"/>
              </a:defRPr>
            </a:lvl5pPr>
            <a:lvl6pPr marL="2541003"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6pPr>
            <a:lvl7pPr marL="3003004"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7pPr>
            <a:lvl8pPr marL="3465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8pPr>
            <a:lvl9pPr marL="3927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fld id="{4E1ED402-42A4-497D-8093-F64722F4A7EF}" type="slidenum">
              <a:rPr lang="en-US" altLang="en-US" sz="1200" i="0">
                <a:latin typeface="Arial" pitchFamily="34" charset="0"/>
              </a:rPr>
              <a:pPr eaLnBrk="1" hangingPunct="1"/>
              <a:t>14</a:t>
            </a:fld>
            <a:endParaRPr lang="en-US" altLang="en-US" sz="1200" i="0" dirty="0">
              <a:latin typeface="Arial" pitchFamily="34"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r>
              <a:rPr lang="en-US" altLang="en-US" dirty="0" smtClean="0">
                <a:latin typeface="Arial" pitchFamily="34" charset="0"/>
              </a:rPr>
              <a:t>This slide shows some results from this study. Along the bottom (x-axis) you have the patient literacy level.  Patients were categorized as having low, marginal, or adequate literacy.  The yellow bars show the </a:t>
            </a:r>
            <a:r>
              <a:rPr lang="en-US" altLang="en-US" dirty="0" smtClean="0">
                <a:latin typeface="Arial" pitchFamily="34" charset="0"/>
              </a:rPr>
              <a:t>percentage </a:t>
            </a:r>
            <a:r>
              <a:rPr lang="en-US" altLang="en-US" dirty="0" smtClean="0">
                <a:latin typeface="Arial" pitchFamily="34" charset="0"/>
              </a:rPr>
              <a:t>of patients in each literacy level who can read the instructions on the pill bottle correctly.  The green bar shows the percentage of patients who actually took the right amount of pills out of the bottle when showing how they would take the medicine.</a:t>
            </a:r>
          </a:p>
          <a:p>
            <a:pPr eaLnBrk="1" hangingPunct="1"/>
            <a:endParaRPr lang="en-US" altLang="en-US" dirty="0" smtClean="0">
              <a:latin typeface="Arial" pitchFamily="34" charset="0"/>
            </a:endParaRPr>
          </a:p>
          <a:p>
            <a:pPr eaLnBrk="1" hangingPunct="1"/>
            <a:r>
              <a:rPr lang="en-US" altLang="en-US" dirty="0" smtClean="0">
                <a:latin typeface="Arial" pitchFamily="34" charset="0"/>
              </a:rPr>
              <a:t>It is troubling to see how many patients would be taking this prescription incorrectly.  Most of us assume that, when we write a prescription, the patient will be able to take it correctly.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defTabSz="940043" eaLnBrk="0" hangingPunct="0">
              <a:defRPr sz="2400" i="1">
                <a:solidFill>
                  <a:schemeClr val="tx1"/>
                </a:solidFill>
                <a:latin typeface="Georgia" pitchFamily="18" charset="0"/>
                <a:ea typeface="MS PGothic" pitchFamily="34" charset="-128"/>
              </a:defRPr>
            </a:lvl1pPr>
            <a:lvl2pPr marL="750751" indent="-288750" defTabSz="940043" eaLnBrk="0" hangingPunct="0">
              <a:defRPr sz="2400" i="1">
                <a:solidFill>
                  <a:schemeClr val="tx1"/>
                </a:solidFill>
                <a:latin typeface="Georgia" pitchFamily="18" charset="0"/>
                <a:ea typeface="MS PGothic" pitchFamily="34" charset="-128"/>
              </a:defRPr>
            </a:lvl2pPr>
            <a:lvl3pPr marL="1155002" indent="-231000" defTabSz="940043" eaLnBrk="0" hangingPunct="0">
              <a:defRPr sz="2400" i="1">
                <a:solidFill>
                  <a:schemeClr val="tx1"/>
                </a:solidFill>
                <a:latin typeface="Georgia" pitchFamily="18" charset="0"/>
                <a:ea typeface="MS PGothic" pitchFamily="34" charset="-128"/>
              </a:defRPr>
            </a:lvl3pPr>
            <a:lvl4pPr marL="1617002" indent="-231000" defTabSz="940043" eaLnBrk="0" hangingPunct="0">
              <a:defRPr sz="2400" i="1">
                <a:solidFill>
                  <a:schemeClr val="tx1"/>
                </a:solidFill>
                <a:latin typeface="Georgia" pitchFamily="18" charset="0"/>
                <a:ea typeface="MS PGothic" pitchFamily="34" charset="-128"/>
              </a:defRPr>
            </a:lvl4pPr>
            <a:lvl5pPr marL="2079003" indent="-231000" defTabSz="940043" eaLnBrk="0" hangingPunct="0">
              <a:defRPr sz="2400" i="1">
                <a:solidFill>
                  <a:schemeClr val="tx1"/>
                </a:solidFill>
                <a:latin typeface="Georgia" pitchFamily="18" charset="0"/>
                <a:ea typeface="MS PGothic" pitchFamily="34" charset="-128"/>
              </a:defRPr>
            </a:lvl5pPr>
            <a:lvl6pPr marL="2541003"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6pPr>
            <a:lvl7pPr marL="3003004"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7pPr>
            <a:lvl8pPr marL="3465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8pPr>
            <a:lvl9pPr marL="3927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fld id="{4E1ED402-42A4-497D-8093-F64722F4A7EF}" type="slidenum">
              <a:rPr lang="en-US" altLang="en-US" sz="1200" i="0">
                <a:latin typeface="Arial" pitchFamily="34" charset="0"/>
              </a:rPr>
              <a:pPr eaLnBrk="1" hangingPunct="1"/>
              <a:t>15</a:t>
            </a:fld>
            <a:endParaRPr lang="en-US" altLang="en-US" sz="1200" i="0" dirty="0">
              <a:latin typeface="Arial" pitchFamily="34"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r>
              <a:rPr lang="en-US" altLang="en-US" dirty="0" smtClean="0">
                <a:latin typeface="Arial" pitchFamily="34" charset="0"/>
              </a:rPr>
              <a:t>This slide shows some results from this study . Along the bottom (x-axis) you have the patient literacy level.  Patients were categorized as having low, marginal or adequate literacy.  The yellow bars show the </a:t>
            </a:r>
            <a:r>
              <a:rPr lang="en-US" altLang="en-US" dirty="0" smtClean="0">
                <a:latin typeface="Arial" pitchFamily="34" charset="0"/>
              </a:rPr>
              <a:t>percentage </a:t>
            </a:r>
            <a:r>
              <a:rPr lang="en-US" altLang="en-US" dirty="0" smtClean="0">
                <a:latin typeface="Arial" pitchFamily="34" charset="0"/>
              </a:rPr>
              <a:t>of patients in each literacy level who correctly understood the label instructions “Take Two tablets by</a:t>
            </a:r>
            <a:r>
              <a:rPr lang="en-US" altLang="en-US" baseline="0" dirty="0" smtClean="0">
                <a:latin typeface="Arial" pitchFamily="34" charset="0"/>
              </a:rPr>
              <a:t> mouth twice daily” </a:t>
            </a:r>
            <a:r>
              <a:rPr lang="en-US" altLang="en-US" dirty="0" smtClean="0">
                <a:latin typeface="Arial" pitchFamily="34" charset="0"/>
              </a:rPr>
              <a:t>on the pill bottle.  The green bar shows the percentage of patients in each literacy level who correctly understood the label instructions “Take one tablet in the morning and one at 5pm.</a:t>
            </a:r>
          </a:p>
          <a:p>
            <a:pPr eaLnBrk="1" hangingPunct="1"/>
            <a:endParaRPr lang="en-US" altLang="en-US" dirty="0" smtClean="0">
              <a:latin typeface="Arial" pitchFamily="34" charset="0"/>
            </a:endParaRPr>
          </a:p>
          <a:p>
            <a:pPr eaLnBrk="1" hangingPunct="1"/>
            <a:r>
              <a:rPr lang="en-US" altLang="en-US" dirty="0" smtClean="0">
                <a:latin typeface="Arial" pitchFamily="34" charset="0"/>
              </a:rPr>
              <a:t>This demonstrates that providing clear, specific</a:t>
            </a:r>
            <a:r>
              <a:rPr lang="en-US" altLang="en-US" baseline="0" dirty="0" smtClean="0">
                <a:latin typeface="Arial" pitchFamily="34" charset="0"/>
              </a:rPr>
              <a:t> instructions enhances understanding.</a:t>
            </a:r>
            <a:endParaRPr lang="en-US" alt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p:spPr>
        <p:txBody>
          <a:bodyPr/>
          <a:lstStyle/>
          <a:p>
            <a:r>
              <a:rPr lang="en-US" altLang="en-US" dirty="0" smtClean="0">
                <a:latin typeface="Arial" pitchFamily="34" charset="0"/>
              </a:rPr>
              <a:t>What do we learn from patients?  From interviewing hundreds of patients and performing many focus groups, experts have found that patients have some good ideas for us.  They want us to tell them what</a:t>
            </a:r>
            <a:r>
              <a:rPr lang="ja-JP" altLang="en-US" dirty="0" smtClean="0">
                <a:latin typeface="Arial" pitchFamily="34" charset="0"/>
              </a:rPr>
              <a:t>’</a:t>
            </a:r>
            <a:r>
              <a:rPr lang="en-US" altLang="ja-JP" dirty="0" smtClean="0">
                <a:latin typeface="Arial" pitchFamily="34" charset="0"/>
              </a:rPr>
              <a:t>s wrong, but keep it brief, and then tell them what they need to do and why.  And to emphasize the benefits for the patient.</a:t>
            </a:r>
          </a:p>
          <a:p>
            <a:endParaRPr lang="en-US" altLang="en-US" dirty="0" smtClean="0">
              <a:latin typeface="Arial" pitchFamily="34" charset="0"/>
            </a:endParaRPr>
          </a:p>
          <a:p>
            <a:r>
              <a:rPr lang="en-US" altLang="en-US" dirty="0" smtClean="0">
                <a:latin typeface="Arial" pitchFamily="34" charset="0"/>
              </a:rPr>
              <a:t>For example, If it</a:t>
            </a:r>
            <a:r>
              <a:rPr lang="ja-JP" altLang="en-US" dirty="0" smtClean="0">
                <a:latin typeface="Arial" pitchFamily="34" charset="0"/>
              </a:rPr>
              <a:t>’</a:t>
            </a:r>
            <a:r>
              <a:rPr lang="en-US" altLang="ja-JP" dirty="0" smtClean="0">
                <a:latin typeface="Arial" pitchFamily="34" charset="0"/>
              </a:rPr>
              <a:t>s about taking a medication, we should  break it down:</a:t>
            </a:r>
          </a:p>
          <a:p>
            <a:r>
              <a:rPr lang="en-US" altLang="en-US" dirty="0" smtClean="0">
                <a:latin typeface="Arial" pitchFamily="34" charset="0"/>
              </a:rPr>
              <a:t>What is the </a:t>
            </a:r>
            <a:r>
              <a:rPr lang="en-US" altLang="en-US" dirty="0" smtClean="0">
                <a:latin typeface="Arial" pitchFamily="34" charset="0"/>
              </a:rPr>
              <a:t>medication?</a:t>
            </a:r>
            <a:endParaRPr lang="en-US" altLang="en-US" dirty="0" smtClean="0">
              <a:latin typeface="Arial" pitchFamily="34" charset="0"/>
            </a:endParaRPr>
          </a:p>
          <a:p>
            <a:r>
              <a:rPr lang="en-US" altLang="en-US" dirty="0" smtClean="0">
                <a:latin typeface="Arial" pitchFamily="34" charset="0"/>
              </a:rPr>
              <a:t>Exactly how do I take this </a:t>
            </a:r>
            <a:r>
              <a:rPr lang="en-US" altLang="en-US" dirty="0" smtClean="0">
                <a:latin typeface="Arial" pitchFamily="34" charset="0"/>
              </a:rPr>
              <a:t>medicine?</a:t>
            </a:r>
            <a:endParaRPr lang="en-US" altLang="en-US" dirty="0" smtClean="0">
              <a:latin typeface="Arial" pitchFamily="34" charset="0"/>
            </a:endParaRPr>
          </a:p>
          <a:p>
            <a:r>
              <a:rPr lang="en-US" altLang="en-US" dirty="0" smtClean="0">
                <a:latin typeface="Arial" pitchFamily="34" charset="0"/>
              </a:rPr>
              <a:t>What is the benefit for me if I take this </a:t>
            </a:r>
            <a:r>
              <a:rPr lang="en-US" altLang="en-US" dirty="0" smtClean="0">
                <a:latin typeface="Arial" pitchFamily="34" charset="0"/>
              </a:rPr>
              <a:t>medicine?</a:t>
            </a:r>
            <a:endParaRPr lang="en-US" altLang="en-US" dirty="0" smtClean="0">
              <a:latin typeface="Arial" pitchFamily="34" charset="0"/>
            </a:endParaRPr>
          </a:p>
          <a:p>
            <a:r>
              <a:rPr lang="en-US" altLang="en-US" dirty="0" smtClean="0">
                <a:latin typeface="Arial" pitchFamily="34" charset="0"/>
              </a:rPr>
              <a:t>And what can I expect in terms of side effects and </a:t>
            </a:r>
            <a:r>
              <a:rPr lang="en-US" altLang="en-US" dirty="0" smtClean="0">
                <a:latin typeface="Arial" pitchFamily="34" charset="0"/>
              </a:rPr>
              <a:t>benefits?</a:t>
            </a:r>
            <a:endParaRPr lang="en-US" alt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p:spPr>
        <p:txBody>
          <a:bodyPr/>
          <a:lstStyle/>
          <a:p>
            <a:r>
              <a:rPr lang="en-US" altLang="en-US" dirty="0" smtClean="0">
                <a:latin typeface="Arial" pitchFamily="34" charset="0"/>
              </a:rPr>
              <a:t>A few things that we can do when working with patients are:</a:t>
            </a:r>
          </a:p>
          <a:p>
            <a:r>
              <a:rPr lang="en-US" altLang="en-US" dirty="0" smtClean="0">
                <a:latin typeface="Arial" pitchFamily="34" charset="0"/>
              </a:rPr>
              <a:t>Focus on the need to know and need to do.  Patients say that we often give them a lot of extra information.  They want concrete steps.</a:t>
            </a:r>
          </a:p>
          <a:p>
            <a:endParaRPr lang="en-US" altLang="en-US" dirty="0" smtClean="0">
              <a:latin typeface="Arial" pitchFamily="34" charset="0"/>
            </a:endParaRPr>
          </a:p>
          <a:p>
            <a:r>
              <a:rPr lang="en-US" altLang="en-US" dirty="0" smtClean="0">
                <a:latin typeface="Arial" pitchFamily="34" charset="0"/>
              </a:rPr>
              <a:t>Used teach-back method to confirm understanding - I will a talk about this in a minute.</a:t>
            </a:r>
          </a:p>
          <a:p>
            <a:endParaRPr lang="en-US" altLang="en-US" dirty="0" smtClean="0">
              <a:latin typeface="Arial" pitchFamily="34" charset="0"/>
            </a:endParaRPr>
          </a:p>
          <a:p>
            <a:r>
              <a:rPr lang="en-US" altLang="en-US" dirty="0" smtClean="0">
                <a:latin typeface="Arial" pitchFamily="34" charset="0"/>
              </a:rPr>
              <a:t>Use pictures or demonstrate.  Don</a:t>
            </a:r>
            <a:r>
              <a:rPr lang="ja-JP" altLang="en-US" dirty="0" smtClean="0">
                <a:latin typeface="Arial" pitchFamily="34" charset="0"/>
              </a:rPr>
              <a:t>’</a:t>
            </a:r>
            <a:r>
              <a:rPr lang="en-US" altLang="ja-JP" dirty="0" smtClean="0">
                <a:latin typeface="Arial" pitchFamily="34" charset="0"/>
              </a:rPr>
              <a:t>t just talk about it.</a:t>
            </a:r>
          </a:p>
          <a:p>
            <a:endParaRPr lang="en-US" altLang="en-US" dirty="0" smtClean="0">
              <a:latin typeface="Arial" pitchFamily="34" charset="0"/>
            </a:endParaRPr>
          </a:p>
          <a:p>
            <a:r>
              <a:rPr lang="en-US" altLang="en-US" dirty="0" smtClean="0">
                <a:latin typeface="Arial" pitchFamily="34" charset="0"/>
              </a:rPr>
              <a:t>And always use clearly written education materials that we know the patient can understand.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p:spPr>
        <p:txBody>
          <a:bodyPr/>
          <a:lstStyle/>
          <a:p>
            <a:r>
              <a:rPr lang="en-US" altLang="en-US" dirty="0" smtClean="0">
                <a:latin typeface="Arial" pitchFamily="34" charset="0"/>
              </a:rPr>
              <a:t>When focusing on what patients </a:t>
            </a:r>
            <a:r>
              <a:rPr lang="ja-JP" altLang="en-US" smtClean="0">
                <a:latin typeface="Arial" pitchFamily="34" charset="0"/>
              </a:rPr>
              <a:t>“</a:t>
            </a:r>
            <a:r>
              <a:rPr lang="en-US" altLang="ja-JP" dirty="0" smtClean="0">
                <a:latin typeface="Arial" pitchFamily="34" charset="0"/>
              </a:rPr>
              <a:t>need to know</a:t>
            </a:r>
            <a:r>
              <a:rPr lang="ja-JP" altLang="en-US" smtClean="0">
                <a:latin typeface="Arial" pitchFamily="34" charset="0"/>
              </a:rPr>
              <a:t>”</a:t>
            </a:r>
            <a:r>
              <a:rPr lang="en-US" altLang="ja-JP" dirty="0" smtClean="0">
                <a:latin typeface="Arial" pitchFamily="34" charset="0"/>
              </a:rPr>
              <a:t> and </a:t>
            </a:r>
            <a:r>
              <a:rPr lang="ja-JP" altLang="en-US" smtClean="0">
                <a:latin typeface="Arial" pitchFamily="34" charset="0"/>
              </a:rPr>
              <a:t>“</a:t>
            </a:r>
            <a:r>
              <a:rPr lang="en-US" altLang="ja-JP" dirty="0" smtClean="0">
                <a:latin typeface="Arial" pitchFamily="34" charset="0"/>
              </a:rPr>
              <a:t>need to do</a:t>
            </a:r>
            <a:r>
              <a:rPr lang="ja-JP" altLang="en-US" smtClean="0">
                <a:latin typeface="Arial" pitchFamily="34" charset="0"/>
              </a:rPr>
              <a:t>”</a:t>
            </a:r>
            <a:r>
              <a:rPr lang="en-US" altLang="ja-JP" dirty="0" smtClean="0">
                <a:latin typeface="Arial" pitchFamily="34" charset="0"/>
              </a:rPr>
              <a:t>,  it</a:t>
            </a:r>
            <a:r>
              <a:rPr lang="ja-JP" altLang="en-US" smtClean="0">
                <a:latin typeface="Arial" pitchFamily="34" charset="0"/>
              </a:rPr>
              <a:t>’</a:t>
            </a:r>
            <a:r>
              <a:rPr lang="en-US" altLang="ja-JP" dirty="0" smtClean="0">
                <a:latin typeface="Arial" pitchFamily="34" charset="0"/>
              </a:rPr>
              <a:t>s helpful to think about what the patient needs when they leave the exam room, when they check out, and what they need to do when they get home.  How do they take their medicines, what self-care strategies can they use, what about any referrals or follow-up items, what forms do they need to fill out?</a:t>
            </a:r>
            <a:endParaRPr lang="en-US" alt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p:spPr>
        <p:txBody>
          <a:bodyPr/>
          <a:lstStyle/>
          <a:p>
            <a:r>
              <a:rPr lang="en-US" altLang="en-US" dirty="0" smtClean="0">
                <a:latin typeface="Arial" pitchFamily="34" charset="0"/>
              </a:rPr>
              <a:t>Another strategy is to ask the patient to teach-back the information we discussed.  This is called the teach-back method.  It is a way to ensure agreement and understanding about the care plan, and is essential to achieving adherence.  One way to do this is after discussing a  care strategy with the patient, you can say </a:t>
            </a:r>
            <a:r>
              <a:rPr lang="ja-JP" altLang="en-US" smtClean="0">
                <a:latin typeface="Arial" pitchFamily="34" charset="0"/>
              </a:rPr>
              <a:t>“</a:t>
            </a:r>
            <a:r>
              <a:rPr lang="en-US" altLang="ja-JP" dirty="0" smtClean="0">
                <a:latin typeface="Arial" pitchFamily="34" charset="0"/>
              </a:rPr>
              <a:t>I want to make sure I explained it correctly, can you tell me in your own words how you understand the plan we have made to control your blood sugar?</a:t>
            </a:r>
            <a:r>
              <a:rPr lang="ja-JP" altLang="en-US" smtClean="0">
                <a:latin typeface="Arial" pitchFamily="34" charset="0"/>
              </a:rPr>
              <a:t>”</a:t>
            </a:r>
            <a:r>
              <a:rPr lang="en-US" altLang="ja-JP" dirty="0" smtClean="0">
                <a:latin typeface="Arial" pitchFamily="34" charset="0"/>
              </a:rPr>
              <a:t>    </a:t>
            </a:r>
          </a:p>
          <a:p>
            <a:endParaRPr lang="en-US" altLang="en-US" dirty="0" smtClean="0">
              <a:latin typeface="Arial" pitchFamily="34" charset="0"/>
            </a:endParaRPr>
          </a:p>
          <a:p>
            <a:r>
              <a:rPr lang="en-US" altLang="en-US" dirty="0" smtClean="0">
                <a:latin typeface="Arial" pitchFamily="34" charset="0"/>
              </a:rPr>
              <a:t>There is some evidence to suggest that using the teach back is associated with better diabetes control.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p:spPr>
        <p:txBody>
          <a:bodyPr/>
          <a:lstStyle/>
          <a:p>
            <a:r>
              <a:rPr lang="en-US" altLang="en-US" dirty="0" smtClean="0">
                <a:latin typeface="Arial" pitchFamily="34" charset="0"/>
              </a:rPr>
              <a:t>Our clients or patients come to us with various levels of education or literacy, and they may prefer to speak a different language, and these issues can become barriers for them to understand health information.  As researchers realized this was an issue, they began to talk about health literacy which is defined as the capacity to:</a:t>
            </a:r>
          </a:p>
          <a:p>
            <a:endParaRPr lang="en-US" altLang="en-US" dirty="0" smtClean="0">
              <a:latin typeface="Arial" pitchFamily="34" charset="0"/>
            </a:endParaRPr>
          </a:p>
          <a:p>
            <a:r>
              <a:rPr lang="en-US" altLang="en-US" dirty="0" smtClean="0">
                <a:latin typeface="Arial" pitchFamily="34" charset="0"/>
              </a:rPr>
              <a:t>Obtain, process and understand basic health information and services.</a:t>
            </a:r>
          </a:p>
          <a:p>
            <a:endParaRPr lang="en-US" altLang="en-US" dirty="0" smtClean="0">
              <a:latin typeface="Arial" pitchFamily="34" charset="0"/>
            </a:endParaRPr>
          </a:p>
          <a:p>
            <a:r>
              <a:rPr lang="en-US" altLang="en-US" dirty="0" smtClean="0">
                <a:latin typeface="Arial" pitchFamily="34" charset="0"/>
              </a:rPr>
              <a:t>And to make appropriate health care decisions or act on health information.</a:t>
            </a:r>
          </a:p>
          <a:p>
            <a:endParaRPr lang="en-US" altLang="en-US" dirty="0" smtClean="0">
              <a:latin typeface="Arial" pitchFamily="34" charset="0"/>
            </a:endParaRPr>
          </a:p>
          <a:p>
            <a:r>
              <a:rPr lang="en-US" altLang="en-US" dirty="0" smtClean="0">
                <a:latin typeface="Arial" pitchFamily="34" charset="0"/>
              </a:rPr>
              <a:t>And lastly the ability to access or navigate the health care system, which we all know is extremely complicated.</a:t>
            </a:r>
          </a:p>
          <a:p>
            <a:endParaRPr lang="en-US" altLang="en-US" dirty="0" smtClean="0">
              <a:latin typeface="Arial" pitchFamily="34" charset="0"/>
            </a:endParaRPr>
          </a:p>
          <a:p>
            <a:r>
              <a:rPr lang="en-US" altLang="en-US" dirty="0" smtClean="0">
                <a:latin typeface="Arial" pitchFamily="34" charset="0"/>
              </a:rPr>
              <a:t>Any client who does not </a:t>
            </a:r>
            <a:r>
              <a:rPr lang="en-US" altLang="ja-JP" dirty="0" smtClean="0">
                <a:latin typeface="Arial" pitchFamily="34" charset="0"/>
              </a:rPr>
              <a:t>read or write well, has</a:t>
            </a:r>
            <a:r>
              <a:rPr lang="en-US" altLang="ja-JP" baseline="0" dirty="0" smtClean="0">
                <a:latin typeface="Arial" pitchFamily="34" charset="0"/>
              </a:rPr>
              <a:t> trouble communicating or understanding verbal communications about health, </a:t>
            </a:r>
            <a:r>
              <a:rPr lang="en-US" altLang="ja-JP" dirty="0" smtClean="0">
                <a:latin typeface="Arial" pitchFamily="34" charset="0"/>
              </a:rPr>
              <a:t>speaks a different language, or </a:t>
            </a:r>
            <a:r>
              <a:rPr lang="en-US" altLang="ja-JP" baseline="0" dirty="0" smtClean="0">
                <a:latin typeface="Arial" pitchFamily="34" charset="0"/>
              </a:rPr>
              <a:t>has trouble understanding or using numbers </a:t>
            </a:r>
            <a:r>
              <a:rPr lang="en-US" altLang="ja-JP" dirty="0" smtClean="0">
                <a:latin typeface="Arial" pitchFamily="34" charset="0"/>
              </a:rPr>
              <a:t>could have trouble with these areas.</a:t>
            </a:r>
            <a:endParaRPr lang="en-US" alt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p:spPr>
        <p:txBody>
          <a:bodyPr/>
          <a:lstStyle/>
          <a:p>
            <a:r>
              <a:rPr lang="en-US" altLang="en-US" dirty="0" smtClean="0">
                <a:latin typeface="Arial" pitchFamily="34" charset="0"/>
              </a:rPr>
              <a:t>In another study researchers assessed whether or not physicians used the teach-back method during office visits and some interesting information was observed:</a:t>
            </a:r>
          </a:p>
          <a:p>
            <a:endParaRPr lang="en-US" altLang="en-US" dirty="0" smtClean="0">
              <a:latin typeface="Arial" pitchFamily="34" charset="0"/>
            </a:endParaRPr>
          </a:p>
          <a:p>
            <a:r>
              <a:rPr lang="en-US" altLang="en-US" dirty="0" smtClean="0">
                <a:latin typeface="Arial" pitchFamily="34" charset="0"/>
              </a:rPr>
              <a:t>Patients recalled less than half of new concepts presented during the visit</a:t>
            </a:r>
          </a:p>
          <a:p>
            <a:r>
              <a:rPr lang="en-US" altLang="en-US" dirty="0" smtClean="0">
                <a:latin typeface="Arial" pitchFamily="34" charset="0"/>
              </a:rPr>
              <a:t>Physicians assess patient recall only 13% of the time</a:t>
            </a:r>
          </a:p>
          <a:p>
            <a:r>
              <a:rPr lang="en-US" altLang="en-US" dirty="0" smtClean="0">
                <a:latin typeface="Arial" pitchFamily="34" charset="0"/>
              </a:rPr>
              <a:t>When physicians used the teach back the patient was more likely to have HbA1c levels below the mean value</a:t>
            </a:r>
          </a:p>
          <a:p>
            <a:r>
              <a:rPr lang="en-US" altLang="en-US" dirty="0" smtClean="0">
                <a:latin typeface="Arial" pitchFamily="34" charset="0"/>
              </a:rPr>
              <a:t>Visits that assessed patient recall were not longer </a:t>
            </a:r>
          </a:p>
          <a:p>
            <a:endParaRPr lang="en-US" altLang="en-US" dirty="0" smtClean="0">
              <a:latin typeface="Arial" pitchFamily="34" charset="0"/>
            </a:endParaRPr>
          </a:p>
          <a:p>
            <a:endParaRPr lang="en-US" alt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4007346" y="8893318"/>
            <a:ext cx="3068124"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9" tIns="46965" rIns="93929" bIns="46965" anchor="b"/>
          <a:lstStyle>
            <a:lvl1pPr defTabSz="930275" eaLnBrk="0" hangingPunct="0">
              <a:defRPr sz="2400" i="1">
                <a:solidFill>
                  <a:schemeClr val="tx1"/>
                </a:solidFill>
                <a:latin typeface="Georgia" pitchFamily="18" charset="0"/>
                <a:ea typeface="MS PGothic" pitchFamily="34" charset="-128"/>
              </a:defRPr>
            </a:lvl1pPr>
            <a:lvl2pPr marL="742950" indent="-285750" defTabSz="930275" eaLnBrk="0" hangingPunct="0">
              <a:defRPr sz="2400" i="1">
                <a:solidFill>
                  <a:schemeClr val="tx1"/>
                </a:solidFill>
                <a:latin typeface="Georgia" pitchFamily="18" charset="0"/>
                <a:ea typeface="MS PGothic" pitchFamily="34" charset="-128"/>
              </a:defRPr>
            </a:lvl2pPr>
            <a:lvl3pPr marL="1143000" indent="-228600" defTabSz="930275" eaLnBrk="0" hangingPunct="0">
              <a:defRPr sz="2400" i="1">
                <a:solidFill>
                  <a:schemeClr val="tx1"/>
                </a:solidFill>
                <a:latin typeface="Georgia" pitchFamily="18" charset="0"/>
                <a:ea typeface="MS PGothic" pitchFamily="34" charset="-128"/>
              </a:defRPr>
            </a:lvl3pPr>
            <a:lvl4pPr marL="1600200" indent="-228600" defTabSz="930275" eaLnBrk="0" hangingPunct="0">
              <a:defRPr sz="2400" i="1">
                <a:solidFill>
                  <a:schemeClr val="tx1"/>
                </a:solidFill>
                <a:latin typeface="Georgia" pitchFamily="18" charset="0"/>
                <a:ea typeface="MS PGothic" pitchFamily="34" charset="-128"/>
              </a:defRPr>
            </a:lvl4pPr>
            <a:lvl5pPr marL="2057400" indent="-228600" defTabSz="930275" eaLnBrk="0" hangingPunct="0">
              <a:defRPr sz="2400" i="1">
                <a:solidFill>
                  <a:schemeClr val="tx1"/>
                </a:solidFill>
                <a:latin typeface="Georgia" pitchFamily="18" charset="0"/>
                <a:ea typeface="MS PGothic" pitchFamily="34" charset="-128"/>
              </a:defRPr>
            </a:lvl5pPr>
            <a:lvl6pPr marL="2514600" indent="-228600" algn="ctr" defTabSz="930275"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defTabSz="930275"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defTabSz="930275"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defTabSz="930275"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r" eaLnBrk="1" hangingPunct="1"/>
            <a:fld id="{D7935D3D-93E5-456D-B9CA-23EF9C44FC5D}" type="slidenum">
              <a:rPr lang="en-US" altLang="en-US" sz="1200" i="0">
                <a:latin typeface="Arial" pitchFamily="34" charset="0"/>
              </a:rPr>
              <a:pPr algn="r" eaLnBrk="1" hangingPunct="1"/>
              <a:t>21</a:t>
            </a:fld>
            <a:endParaRPr lang="en-US" altLang="en-US" sz="1200" i="0" dirty="0">
              <a:latin typeface="Arial" pitchFamily="34"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44038" y="4447461"/>
            <a:ext cx="5188999" cy="4213384"/>
          </a:xfrm>
          <a:noFill/>
        </p:spPr>
        <p:txBody>
          <a:bodyPr/>
          <a:lstStyle/>
          <a:p>
            <a:pPr eaLnBrk="1" hangingPunct="1"/>
            <a:r>
              <a:rPr lang="en-US" altLang="en-US" dirty="0" smtClean="0">
                <a:latin typeface="Arial" pitchFamily="34" charset="0"/>
              </a:rPr>
              <a:t>Here is a schematic of the teach back method.  The idea is to explain the self-management process, then assess the person</a:t>
            </a:r>
            <a:r>
              <a:rPr lang="ja-JP" altLang="en-US" dirty="0" smtClean="0">
                <a:latin typeface="Arial" pitchFamily="34" charset="0"/>
              </a:rPr>
              <a:t>’</a:t>
            </a:r>
            <a:r>
              <a:rPr lang="en-US" altLang="ja-JP" dirty="0" smtClean="0">
                <a:latin typeface="Arial" pitchFamily="34" charset="0"/>
              </a:rPr>
              <a:t>s knowledge by asking them to teach it back to the clinician.  The clinician can then clarify if the patient does not quite have it down.  This cycle can be repeated until there is a shared understanding.</a:t>
            </a: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p:spPr>
        <p:txBody>
          <a:bodyPr/>
          <a:lstStyle/>
          <a:p>
            <a:r>
              <a:rPr lang="en-US" altLang="en-US" dirty="0" smtClean="0">
                <a:latin typeface="Arial" pitchFamily="34" charset="0"/>
              </a:rPr>
              <a:t>When you are confirming patient understanding, it</a:t>
            </a:r>
            <a:r>
              <a:rPr lang="ja-JP" altLang="en-US" dirty="0" smtClean="0">
                <a:latin typeface="Arial" pitchFamily="34" charset="0"/>
              </a:rPr>
              <a:t>’</a:t>
            </a:r>
            <a:r>
              <a:rPr lang="en-US" altLang="ja-JP" dirty="0" smtClean="0">
                <a:latin typeface="Arial" pitchFamily="34" charset="0"/>
              </a:rPr>
              <a:t>s best to avoid questions such as </a:t>
            </a:r>
            <a:r>
              <a:rPr lang="ja-JP" altLang="en-US" dirty="0" smtClean="0">
                <a:latin typeface="Arial" pitchFamily="34" charset="0"/>
              </a:rPr>
              <a:t>“</a:t>
            </a:r>
            <a:r>
              <a:rPr lang="en-US" altLang="ja-JP" dirty="0" smtClean="0">
                <a:latin typeface="Arial" pitchFamily="34" charset="0"/>
              </a:rPr>
              <a:t>Do you understand?</a:t>
            </a:r>
            <a:r>
              <a:rPr lang="ja-JP" altLang="en-US" dirty="0" smtClean="0">
                <a:latin typeface="Arial" pitchFamily="34" charset="0"/>
              </a:rPr>
              <a:t>”</a:t>
            </a:r>
            <a:r>
              <a:rPr lang="en-US" altLang="ja-JP" dirty="0" smtClean="0">
                <a:latin typeface="Arial" pitchFamily="34" charset="0"/>
              </a:rPr>
              <a:t> or </a:t>
            </a:r>
            <a:r>
              <a:rPr lang="ja-JP" altLang="en-US" dirty="0" smtClean="0">
                <a:latin typeface="Arial" pitchFamily="34" charset="0"/>
              </a:rPr>
              <a:t>“</a:t>
            </a:r>
            <a:r>
              <a:rPr lang="en-US" altLang="ja-JP" dirty="0" smtClean="0">
                <a:latin typeface="Arial" pitchFamily="34" charset="0"/>
              </a:rPr>
              <a:t>Do you have any questions?</a:t>
            </a:r>
            <a:r>
              <a:rPr lang="ja-JP" altLang="en-US" dirty="0" smtClean="0">
                <a:latin typeface="Arial" pitchFamily="34" charset="0"/>
              </a:rPr>
              <a:t>”</a:t>
            </a:r>
            <a:r>
              <a:rPr lang="en-US" altLang="ja-JP" dirty="0" smtClean="0">
                <a:latin typeface="Arial" pitchFamily="34" charset="0"/>
              </a:rPr>
              <a:t>  That strategy usually leads to the answer of </a:t>
            </a:r>
            <a:r>
              <a:rPr lang="ja-JP" altLang="en-US" dirty="0" smtClean="0">
                <a:latin typeface="Arial" pitchFamily="34" charset="0"/>
              </a:rPr>
              <a:t>“</a:t>
            </a:r>
            <a:r>
              <a:rPr lang="en-US" altLang="ja-JP" dirty="0" smtClean="0">
                <a:latin typeface="Arial" pitchFamily="34" charset="0"/>
              </a:rPr>
              <a:t>No</a:t>
            </a:r>
            <a:r>
              <a:rPr lang="ja-JP" altLang="en-US" dirty="0" smtClean="0">
                <a:latin typeface="Arial" pitchFamily="34" charset="0"/>
              </a:rPr>
              <a:t>”</a:t>
            </a:r>
            <a:r>
              <a:rPr lang="en-US" altLang="ja-JP" dirty="0" smtClean="0">
                <a:latin typeface="Arial" pitchFamily="34" charset="0"/>
              </a:rPr>
              <a:t>.</a:t>
            </a:r>
          </a:p>
          <a:p>
            <a:endParaRPr lang="en-US" altLang="en-US" dirty="0" smtClean="0">
              <a:latin typeface="Arial" pitchFamily="34" charset="0"/>
            </a:endParaRPr>
          </a:p>
          <a:p>
            <a:r>
              <a:rPr lang="en-US" altLang="en-US" dirty="0" smtClean="0">
                <a:latin typeface="Arial" pitchFamily="34" charset="0"/>
              </a:rPr>
              <a:t>Rather we want to say, </a:t>
            </a:r>
            <a:r>
              <a:rPr lang="ja-JP" altLang="en-US" dirty="0" smtClean="0">
                <a:latin typeface="Arial" pitchFamily="34" charset="0"/>
              </a:rPr>
              <a:t>“</a:t>
            </a:r>
            <a:r>
              <a:rPr lang="en-US" altLang="ja-JP" dirty="0" smtClean="0">
                <a:latin typeface="Arial" pitchFamily="34" charset="0"/>
              </a:rPr>
              <a:t>Tell me what you</a:t>
            </a:r>
            <a:r>
              <a:rPr lang="ja-JP" altLang="en-US" dirty="0" smtClean="0">
                <a:latin typeface="Arial" pitchFamily="34" charset="0"/>
              </a:rPr>
              <a:t>’</a:t>
            </a:r>
            <a:r>
              <a:rPr lang="en-US" altLang="ja-JP" dirty="0" smtClean="0">
                <a:latin typeface="Arial" pitchFamily="34" charset="0"/>
              </a:rPr>
              <a:t>ve understood about this medicine?</a:t>
            </a:r>
            <a:r>
              <a:rPr lang="ja-JP" altLang="en-US" dirty="0" smtClean="0">
                <a:latin typeface="Arial" pitchFamily="34" charset="0"/>
              </a:rPr>
              <a:t>”</a:t>
            </a:r>
            <a:r>
              <a:rPr lang="en-US" altLang="ja-JP" dirty="0" smtClean="0">
                <a:latin typeface="Arial" pitchFamily="34" charset="0"/>
              </a:rPr>
              <a:t> or </a:t>
            </a:r>
            <a:r>
              <a:rPr lang="ja-JP" altLang="en-US" dirty="0" smtClean="0">
                <a:latin typeface="Arial" pitchFamily="34" charset="0"/>
              </a:rPr>
              <a:t>“</a:t>
            </a:r>
            <a:r>
              <a:rPr lang="en-US" altLang="ja-JP" dirty="0" smtClean="0">
                <a:latin typeface="Arial" pitchFamily="34" charset="0"/>
              </a:rPr>
              <a:t>I want to make sure I have explained your medicine clearly, can you tell me how you think you will take this medicine?</a:t>
            </a:r>
            <a:r>
              <a:rPr lang="ja-JP" altLang="en-US" dirty="0" smtClean="0">
                <a:latin typeface="Arial" pitchFamily="34" charset="0"/>
              </a:rPr>
              <a:t>”</a:t>
            </a:r>
            <a:endParaRPr lang="en-US" alt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p:spPr>
        <p:txBody>
          <a:bodyPr/>
          <a:lstStyle/>
          <a:p>
            <a:r>
              <a:rPr lang="en-US" altLang="en-US" dirty="0" smtClean="0">
                <a:latin typeface="Arial" pitchFamily="34" charset="0"/>
              </a:rPr>
              <a:t>Beyond using the teach-back method, we need to consider how we organize patient education.  Written materials, when used alone, will not adequately inform.  Patients prefer receiving key messages from their physician with accompanying pamphlets.  It is better to think of a pamphlet as a facilitator of a conversation rather than a replacement of a conversation.  </a:t>
            </a:r>
          </a:p>
          <a:p>
            <a:endParaRPr lang="en-US" altLang="en-US" dirty="0" smtClean="0">
              <a:latin typeface="Arial" pitchFamily="34" charset="0"/>
            </a:endParaRPr>
          </a:p>
          <a:p>
            <a:r>
              <a:rPr lang="en-US" altLang="en-US" dirty="0" smtClean="0">
                <a:latin typeface="Arial" pitchFamily="34" charset="0"/>
              </a:rPr>
              <a:t>When we design our messages for patients, we should focus on the need to know and need to do.  Often times, those of us in the medical field give a lot of extraneous information.  For example, pathophysiology rarely helps the patient.  What patient</a:t>
            </a:r>
            <a:r>
              <a:rPr lang="ja-JP" altLang="en-US" dirty="0" smtClean="0">
                <a:latin typeface="Arial" pitchFamily="34" charset="0"/>
              </a:rPr>
              <a:t>’</a:t>
            </a:r>
            <a:r>
              <a:rPr lang="en-US" altLang="ja-JP" dirty="0" smtClean="0">
                <a:latin typeface="Arial" pitchFamily="34" charset="0"/>
              </a:rPr>
              <a:t>s generally want is what they </a:t>
            </a:r>
            <a:r>
              <a:rPr lang="ja-JP" altLang="en-US" dirty="0" smtClean="0">
                <a:latin typeface="Arial" pitchFamily="34" charset="0"/>
              </a:rPr>
              <a:t>“</a:t>
            </a:r>
            <a:r>
              <a:rPr lang="en-US" altLang="ja-JP" dirty="0" smtClean="0">
                <a:latin typeface="Arial" pitchFamily="34" charset="0"/>
              </a:rPr>
              <a:t>need to know</a:t>
            </a:r>
            <a:r>
              <a:rPr lang="ja-JP" altLang="en-US" dirty="0" smtClean="0">
                <a:latin typeface="Arial" pitchFamily="34" charset="0"/>
              </a:rPr>
              <a:t>”</a:t>
            </a:r>
            <a:r>
              <a:rPr lang="en-US" altLang="ja-JP" dirty="0" smtClean="0">
                <a:latin typeface="Arial" pitchFamily="34" charset="0"/>
              </a:rPr>
              <a:t> and </a:t>
            </a:r>
            <a:r>
              <a:rPr lang="ja-JP" altLang="en-US" dirty="0" smtClean="0">
                <a:latin typeface="Arial" pitchFamily="34" charset="0"/>
              </a:rPr>
              <a:t>“</a:t>
            </a:r>
            <a:r>
              <a:rPr lang="en-US" altLang="ja-JP" dirty="0" smtClean="0">
                <a:latin typeface="Arial" pitchFamily="34" charset="0"/>
              </a:rPr>
              <a:t>need to do</a:t>
            </a:r>
            <a:r>
              <a:rPr lang="ja-JP" altLang="en-US" dirty="0" smtClean="0">
                <a:latin typeface="Arial" pitchFamily="34" charset="0"/>
              </a:rPr>
              <a:t>”</a:t>
            </a:r>
            <a:r>
              <a:rPr lang="en-US" altLang="ja-JP" dirty="0" smtClean="0">
                <a:latin typeface="Arial" pitchFamily="34" charset="0"/>
              </a:rPr>
              <a:t>.</a:t>
            </a:r>
          </a:p>
          <a:p>
            <a:endParaRPr lang="en-US" altLang="en-US" dirty="0" smtClean="0">
              <a:latin typeface="Arial" pitchFamily="34" charset="0"/>
            </a:endParaRPr>
          </a:p>
          <a:p>
            <a:r>
              <a:rPr lang="en-US" altLang="en-US" dirty="0" smtClean="0">
                <a:latin typeface="Arial" pitchFamily="34" charset="0"/>
              </a:rPr>
              <a:t>It is important to remember that patients with low literacy tend to ask fewer questions.  It is dependent upon us, the staff, to help patients identify what they need to hear again and to assess whether they understand.</a:t>
            </a:r>
          </a:p>
          <a:p>
            <a:endParaRPr lang="en-US" altLang="en-US" dirty="0" smtClean="0">
              <a:latin typeface="Arial" pitchFamily="34" charset="0"/>
            </a:endParaRPr>
          </a:p>
          <a:p>
            <a:r>
              <a:rPr lang="en-US" altLang="en-US" dirty="0" smtClean="0">
                <a:latin typeface="Arial" pitchFamily="34" charset="0"/>
              </a:rPr>
              <a:t>Lastly, it can be very helpful to have a patient bring a family member or friend,  AND their medications to any appointment.  Having a family member present helps ensure that questions get asked and helps the patient to remember what was discussed. Bringing their medicine bottles helps to facilitate a discussion with the doctor.</a:t>
            </a:r>
          </a:p>
          <a:p>
            <a:endParaRPr lang="en-US" alt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p:spPr>
        <p:txBody>
          <a:bodyPr/>
          <a:lstStyle/>
          <a:p>
            <a:r>
              <a:rPr lang="en-US" altLang="en-US" dirty="0" smtClean="0">
                <a:latin typeface="Arial" pitchFamily="34" charset="0"/>
              </a:rPr>
              <a:t>Using pictures can help patients remember more.  People with low literacy and visual learners tend to rely more on pictures</a:t>
            </a:r>
          </a:p>
          <a:p>
            <a:endParaRPr lang="en-US" altLang="en-US" dirty="0" smtClean="0">
              <a:latin typeface="Arial" pitchFamily="34" charset="0"/>
            </a:endParaRPr>
          </a:p>
          <a:p>
            <a:r>
              <a:rPr lang="en-US" altLang="en-US" dirty="0" smtClean="0">
                <a:latin typeface="Arial" pitchFamily="34" charset="0"/>
              </a:rPr>
              <a:t>Most of the drawings we use in health care are too complex and are hard to figure out.  Rather, patients like the physician drawings because they are usually not very complex.</a:t>
            </a:r>
          </a:p>
          <a:p>
            <a:endParaRPr lang="en-US" altLang="en-US" dirty="0" smtClean="0">
              <a:latin typeface="Arial" pitchFamily="34" charset="0"/>
            </a:endParaRPr>
          </a:p>
          <a:p>
            <a:r>
              <a:rPr lang="en-US" altLang="en-US" dirty="0" smtClean="0">
                <a:latin typeface="Arial" pitchFamily="34" charset="0"/>
              </a:rPr>
              <a:t>It is also helpful to demonstrate how to do things. Rather than talking about it, actually demonstrate what the patient needs to do.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p:spPr>
        <p:txBody>
          <a:bodyPr/>
          <a:lstStyle/>
          <a:p>
            <a:r>
              <a:rPr lang="en-US" altLang="en-US" dirty="0" smtClean="0">
                <a:latin typeface="Arial" pitchFamily="34" charset="0"/>
              </a:rPr>
              <a:t>Here are 7 tips for all of us when working with our patients. </a:t>
            </a:r>
          </a:p>
          <a:p>
            <a:endParaRPr lang="en-US" altLang="en-US" dirty="0" smtClean="0">
              <a:latin typeface="Arial" pitchFamily="34" charset="0"/>
            </a:endParaRPr>
          </a:p>
          <a:p>
            <a:r>
              <a:rPr lang="en-US" altLang="en-US" dirty="0" smtClean="0">
                <a:latin typeface="Arial" pitchFamily="34" charset="0"/>
              </a:rPr>
              <a:t>Use plain language. Think about how you would explain things to the cashier at the grocery store.  </a:t>
            </a:r>
          </a:p>
          <a:p>
            <a:endParaRPr lang="en-US" altLang="en-US" dirty="0" smtClean="0">
              <a:latin typeface="Arial" pitchFamily="34" charset="0"/>
            </a:endParaRPr>
          </a:p>
          <a:p>
            <a:r>
              <a:rPr lang="en-US" altLang="en-US" dirty="0" smtClean="0">
                <a:latin typeface="Arial" pitchFamily="34" charset="0"/>
              </a:rPr>
              <a:t>Limit the key points to no more than 3 to 5.  Think about what you want the patient to remember and focus on those.</a:t>
            </a:r>
          </a:p>
          <a:p>
            <a:endParaRPr lang="en-US" altLang="en-US" dirty="0" smtClean="0">
              <a:latin typeface="Arial" pitchFamily="34" charset="0"/>
            </a:endParaRPr>
          </a:p>
          <a:p>
            <a:r>
              <a:rPr lang="en-US" altLang="en-US" dirty="0" smtClean="0">
                <a:latin typeface="Arial" pitchFamily="34" charset="0"/>
              </a:rPr>
              <a:t>Be specific and concrete. Not general. If action is involved, go through every detail.</a:t>
            </a:r>
          </a:p>
          <a:p>
            <a:endParaRPr lang="en-US" altLang="en-US" dirty="0" smtClean="0">
              <a:latin typeface="Arial" pitchFamily="34" charset="0"/>
            </a:endParaRPr>
          </a:p>
          <a:p>
            <a:r>
              <a:rPr lang="en-US" altLang="en-US" dirty="0" smtClean="0">
                <a:latin typeface="Arial" pitchFamily="34" charset="0"/>
              </a:rPr>
              <a:t>Demonstrate actions, draw pictures.  Use models if you have them.</a:t>
            </a:r>
          </a:p>
          <a:p>
            <a:endParaRPr lang="en-US" altLang="en-US" dirty="0" smtClean="0">
              <a:latin typeface="Arial" pitchFamily="34" charset="0"/>
            </a:endParaRPr>
          </a:p>
          <a:p>
            <a:r>
              <a:rPr lang="en-US" altLang="en-US" dirty="0" smtClean="0">
                <a:latin typeface="Arial" pitchFamily="34" charset="0"/>
              </a:rPr>
              <a:t>Repeat and summarize the information. Most of us don</a:t>
            </a:r>
            <a:r>
              <a:rPr lang="ja-JP" altLang="en-US" dirty="0" smtClean="0">
                <a:latin typeface="Arial" pitchFamily="34" charset="0"/>
              </a:rPr>
              <a:t>’</a:t>
            </a:r>
            <a:r>
              <a:rPr lang="en-US" altLang="ja-JP" dirty="0" smtClean="0">
                <a:latin typeface="Arial" pitchFamily="34" charset="0"/>
              </a:rPr>
              <a:t>t remember when we are told something once. We need to hear it a few times.</a:t>
            </a:r>
          </a:p>
          <a:p>
            <a:endParaRPr lang="en-US" altLang="en-US" dirty="0" smtClean="0">
              <a:latin typeface="Arial" pitchFamily="34" charset="0"/>
            </a:endParaRPr>
          </a:p>
          <a:p>
            <a:r>
              <a:rPr lang="en-US" altLang="en-US" dirty="0" smtClean="0">
                <a:latin typeface="Arial" pitchFamily="34" charset="0"/>
              </a:rPr>
              <a:t>Use the teach back method to confirm understanding and to help patients move the information into long-term memory.</a:t>
            </a:r>
          </a:p>
          <a:p>
            <a:endParaRPr lang="en-US" altLang="en-US" dirty="0" smtClean="0">
              <a:latin typeface="Arial" pitchFamily="34" charset="0"/>
            </a:endParaRPr>
          </a:p>
          <a:p>
            <a:r>
              <a:rPr lang="en-US" altLang="en-US" dirty="0" smtClean="0">
                <a:latin typeface="Arial" pitchFamily="34" charset="0"/>
              </a:rPr>
              <a:t>Lastly, be positive, hopeful and empowering. Our patients are relying upon us to get through this complicated health care system.  Let</a:t>
            </a:r>
            <a:r>
              <a:rPr lang="ja-JP" altLang="en-US" dirty="0" smtClean="0">
                <a:latin typeface="Arial" pitchFamily="34" charset="0"/>
              </a:rPr>
              <a:t>’</a:t>
            </a:r>
            <a:r>
              <a:rPr lang="en-US" altLang="ja-JP" dirty="0" smtClean="0">
                <a:latin typeface="Arial" pitchFamily="34" charset="0"/>
              </a:rPr>
              <a:t>s keep a positive attitude and help them all we can.</a:t>
            </a:r>
            <a:endParaRPr lang="en-US" alt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p:spPr>
        <p:txBody>
          <a:bodyPr/>
          <a:lstStyle/>
          <a:p>
            <a:r>
              <a:rPr lang="en-US" altLang="en-US" dirty="0" smtClean="0">
                <a:latin typeface="Arial" pitchFamily="34" charset="0"/>
              </a:rPr>
              <a:t>Here is a list of words we often use that are considered complicated.  Can you think of other words we could use in their place?</a:t>
            </a:r>
          </a:p>
          <a:p>
            <a:endParaRPr lang="en-US" altLang="en-US" dirty="0" smtClean="0">
              <a:latin typeface="Arial" pitchFamily="34" charset="0"/>
            </a:endParaRPr>
          </a:p>
          <a:p>
            <a:endParaRPr lang="en-US" alt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p:spPr>
        <p:txBody>
          <a:bodyPr/>
          <a:lstStyle/>
          <a:p>
            <a:r>
              <a:rPr lang="en-US" altLang="en-US" dirty="0" smtClean="0">
                <a:latin typeface="Arial" pitchFamily="34" charset="0"/>
              </a:rPr>
              <a:t>Here are some examples.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defTabSz="940043" eaLnBrk="0" hangingPunct="0">
              <a:defRPr sz="2400" i="1">
                <a:solidFill>
                  <a:schemeClr val="tx1"/>
                </a:solidFill>
                <a:latin typeface="Georgia" pitchFamily="18" charset="0"/>
                <a:ea typeface="MS PGothic" pitchFamily="34" charset="-128"/>
              </a:defRPr>
            </a:lvl1pPr>
            <a:lvl2pPr marL="750751" indent="-288750" defTabSz="940043" eaLnBrk="0" hangingPunct="0">
              <a:defRPr sz="2400" i="1">
                <a:solidFill>
                  <a:schemeClr val="tx1"/>
                </a:solidFill>
                <a:latin typeface="Georgia" pitchFamily="18" charset="0"/>
                <a:ea typeface="MS PGothic" pitchFamily="34" charset="-128"/>
              </a:defRPr>
            </a:lvl2pPr>
            <a:lvl3pPr marL="1155002" indent="-231000" defTabSz="940043" eaLnBrk="0" hangingPunct="0">
              <a:defRPr sz="2400" i="1">
                <a:solidFill>
                  <a:schemeClr val="tx1"/>
                </a:solidFill>
                <a:latin typeface="Georgia" pitchFamily="18" charset="0"/>
                <a:ea typeface="MS PGothic" pitchFamily="34" charset="-128"/>
              </a:defRPr>
            </a:lvl3pPr>
            <a:lvl4pPr marL="1617002" indent="-231000" defTabSz="940043" eaLnBrk="0" hangingPunct="0">
              <a:defRPr sz="2400" i="1">
                <a:solidFill>
                  <a:schemeClr val="tx1"/>
                </a:solidFill>
                <a:latin typeface="Georgia" pitchFamily="18" charset="0"/>
                <a:ea typeface="MS PGothic" pitchFamily="34" charset="-128"/>
              </a:defRPr>
            </a:lvl4pPr>
            <a:lvl5pPr marL="2079003" indent="-231000" defTabSz="940043" eaLnBrk="0" hangingPunct="0">
              <a:defRPr sz="2400" i="1">
                <a:solidFill>
                  <a:schemeClr val="tx1"/>
                </a:solidFill>
                <a:latin typeface="Georgia" pitchFamily="18" charset="0"/>
                <a:ea typeface="MS PGothic" pitchFamily="34" charset="-128"/>
              </a:defRPr>
            </a:lvl5pPr>
            <a:lvl6pPr marL="2541003"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6pPr>
            <a:lvl7pPr marL="3003004"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7pPr>
            <a:lvl8pPr marL="3465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8pPr>
            <a:lvl9pPr marL="3927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fld id="{B30728BC-9B71-4AAA-ADA5-39AEF9A6363F}" type="slidenum">
              <a:rPr lang="en-US" altLang="en-US" sz="1200" i="0">
                <a:latin typeface="Arial" pitchFamily="34" charset="0"/>
              </a:rPr>
              <a:pPr eaLnBrk="1" hangingPunct="1"/>
              <a:t>28</a:t>
            </a:fld>
            <a:endParaRPr lang="en-US" altLang="en-US" sz="1200" i="0" dirty="0">
              <a:latin typeface="Arial" pitchFamily="34" charset="0"/>
            </a:endParaRPr>
          </a:p>
        </p:txBody>
      </p:sp>
      <p:sp>
        <p:nvSpPr>
          <p:cNvPr id="68610" name="Rectangle 2"/>
          <p:cNvSpPr>
            <a:spLocks noGrp="1" noRot="1" noChangeAspect="1" noChangeArrowheads="1" noTextEdit="1"/>
          </p:cNvSpPr>
          <p:nvPr>
            <p:ph type="sldImg"/>
          </p:nvPr>
        </p:nvSpPr>
        <p:spPr>
          <a:xfrm>
            <a:off x="1198563" y="701675"/>
            <a:ext cx="4683125" cy="3511550"/>
          </a:xfrm>
          <a:ln/>
        </p:spPr>
      </p:sp>
      <p:sp>
        <p:nvSpPr>
          <p:cNvPr id="68611" name="Rectangle 3"/>
          <p:cNvSpPr>
            <a:spLocks noGrp="1" noChangeArrowheads="1"/>
          </p:cNvSpPr>
          <p:nvPr>
            <p:ph type="body" idx="1"/>
          </p:nvPr>
        </p:nvSpPr>
        <p:spPr>
          <a:xfrm>
            <a:off x="944038" y="4445858"/>
            <a:ext cx="5188999" cy="4214987"/>
          </a:xfrm>
          <a:noFill/>
        </p:spPr>
        <p:txBody>
          <a:bodyPr/>
          <a:lstStyle/>
          <a:p>
            <a:pPr marL="0" lvl="1" eaLnBrk="1" hangingPunct="1"/>
            <a:r>
              <a:rPr lang="en-US" altLang="en-US" sz="1000" dirty="0">
                <a:latin typeface="Arial" pitchFamily="34" charset="0"/>
              </a:rPr>
              <a:t>As we reflect on how we provide care, let</a:t>
            </a:r>
            <a:r>
              <a:rPr lang="ja-JP" altLang="en-US" sz="1000" dirty="0">
                <a:latin typeface="Arial" pitchFamily="34" charset="0"/>
              </a:rPr>
              <a:t>’</a:t>
            </a:r>
            <a:r>
              <a:rPr lang="en-US" altLang="ja-JP" sz="1000" dirty="0">
                <a:latin typeface="Arial" pitchFamily="34" charset="0"/>
              </a:rPr>
              <a:t>s also think about the impressions we give patients.  Are we providing patient-centered care.  Have we created a welcoming, calm environment?</a:t>
            </a:r>
          </a:p>
          <a:p>
            <a:pPr marL="0" lvl="1" eaLnBrk="1" hangingPunct="1"/>
            <a:endParaRPr lang="en-US" altLang="en-US" sz="1000" dirty="0">
              <a:latin typeface="Arial" pitchFamily="34" charset="0"/>
            </a:endParaRPr>
          </a:p>
          <a:p>
            <a:pPr marL="0" lvl="1" eaLnBrk="1" hangingPunct="1"/>
            <a:r>
              <a:rPr lang="en-US" altLang="en-US" sz="1000" dirty="0">
                <a:latin typeface="Arial" pitchFamily="34" charset="0"/>
              </a:rPr>
              <a:t>Do we see an attitude of helpfulness from all staff including patient-friendly appointment scheduling, patient-friendly check-in procedures, and easy to follow instructions for referrals and tests.  Have we incorporated patient centered handouts?  Are we following-up with our patients over the phone?  Do we provide any type of case-management for patients </a:t>
            </a:r>
            <a:r>
              <a:rPr lang="en-US" altLang="en-US" sz="1000" dirty="0" smtClean="0">
                <a:latin typeface="Arial" pitchFamily="34" charset="0"/>
              </a:rPr>
              <a:t>who need </a:t>
            </a:r>
            <a:r>
              <a:rPr lang="en-US" altLang="en-US" sz="1000" dirty="0">
                <a:latin typeface="Arial" pitchFamily="34" charset="0"/>
              </a:rPr>
              <a:t>extra help?</a:t>
            </a:r>
          </a:p>
          <a:p>
            <a:pPr marL="0" lvl="1" eaLnBrk="1" hangingPunct="1"/>
            <a:endParaRPr lang="en-US" altLang="en-US" sz="1000" dirty="0">
              <a:latin typeface="Arial" pitchFamily="34" charset="0"/>
            </a:endParaRPr>
          </a:p>
          <a:p>
            <a:pPr marL="0" lvl="1" eaLnBrk="1" hangingPunct="1"/>
            <a:endParaRPr lang="en-US" altLang="en-US" sz="1000" dirty="0">
              <a:latin typeface="Arial" pitchFamily="34" charset="0"/>
            </a:endParaRPr>
          </a:p>
          <a:p>
            <a:pPr marL="0" lvl="1" eaLnBrk="1" hangingPunct="1">
              <a:buFontTx/>
              <a:buChar char="•"/>
            </a:pPr>
            <a:endParaRPr lang="en-US" alt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p:spPr>
        <p:txBody>
          <a:bodyPr/>
          <a:lstStyle/>
          <a:p>
            <a:r>
              <a:rPr lang="en-US" altLang="en-US" dirty="0" smtClean="0">
                <a:latin typeface="Arial" pitchFamily="34" charset="0"/>
              </a:rPr>
              <a:t>Here are some discussion questions to help us talk about the issue of health literacy for our practice:</a:t>
            </a:r>
          </a:p>
          <a:p>
            <a:endParaRPr lang="en-US" altLang="en-US" dirty="0" smtClean="0">
              <a:latin typeface="Arial" pitchFamily="34" charset="0"/>
            </a:endParaRPr>
          </a:p>
          <a:p>
            <a:pPr eaLnBrk="1" hangingPunct="1"/>
            <a:r>
              <a:rPr lang="en-US" altLang="en-US" dirty="0" smtClean="0">
                <a:latin typeface="Georgia" pitchFamily="18" charset="0"/>
              </a:rPr>
              <a:t>Looking back, have there been instances when you suspected, or now suspect, that a patient might have low literacy? What were the signs?</a:t>
            </a:r>
          </a:p>
          <a:p>
            <a:pPr eaLnBrk="1" hangingPunct="1"/>
            <a:endParaRPr lang="en-US" altLang="en-US" sz="800" dirty="0">
              <a:latin typeface="Georgia" pitchFamily="18" charset="0"/>
            </a:endParaRPr>
          </a:p>
          <a:p>
            <a:pPr eaLnBrk="1" hangingPunct="1"/>
            <a:r>
              <a:rPr lang="en-US" altLang="en-US" dirty="0" smtClean="0">
                <a:latin typeface="Georgia" pitchFamily="18" charset="0"/>
              </a:rPr>
              <a:t>Do we do things in our practice that make it difficult for patients with low literacy to understand services and information?</a:t>
            </a:r>
          </a:p>
          <a:p>
            <a:pPr lvl="1" eaLnBrk="1" hangingPunct="1"/>
            <a:r>
              <a:rPr lang="en-US" altLang="en-US" dirty="0" smtClean="0">
                <a:latin typeface="Georgia" pitchFamily="18" charset="0"/>
              </a:rPr>
              <a:t>Consider the entire process of patient visits, from scheduling an appointment through check-out</a:t>
            </a:r>
          </a:p>
          <a:p>
            <a:pPr lvl="1" eaLnBrk="1" hangingPunct="1"/>
            <a:endParaRPr lang="en-US" altLang="en-US" sz="800" dirty="0">
              <a:latin typeface="Georgia" pitchFamily="18" charset="0"/>
            </a:endParaRPr>
          </a:p>
          <a:p>
            <a:pPr eaLnBrk="1" hangingPunct="1"/>
            <a:r>
              <a:rPr lang="en-US" altLang="en-US" dirty="0" smtClean="0">
                <a:latin typeface="Georgia" pitchFamily="18" charset="0"/>
              </a:rPr>
              <a:t>What strategies could all of us adopt to minimize barriers and misunderstanding for low literacy patients?</a:t>
            </a:r>
          </a:p>
          <a:p>
            <a:endParaRPr lang="en-US" alt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01">
              <a:defRPr/>
            </a:pPr>
            <a:r>
              <a:rPr lang="en-US" dirty="0"/>
              <a:t>You cannot tell someone's literacy level just by looking at them. A person may present themselves well, speak well, and appear to understand what is going on, however this does not mean that they truly do.</a:t>
            </a:r>
          </a:p>
          <a:p>
            <a:pPr defTabSz="924001">
              <a:defRPr/>
            </a:pPr>
            <a:endParaRPr lang="en-US" dirty="0"/>
          </a:p>
          <a:p>
            <a:r>
              <a:rPr lang="en-US" dirty="0"/>
              <a:t>It is best to approach care with the understanding that even those who </a:t>
            </a:r>
            <a:r>
              <a:rPr lang="en-US" dirty="0" smtClean="0"/>
              <a:t>are well educated may </a:t>
            </a:r>
            <a:r>
              <a:rPr lang="en-US" dirty="0"/>
              <a:t>still struggle </a:t>
            </a:r>
            <a:r>
              <a:rPr lang="en-US" dirty="0" smtClean="0"/>
              <a:t>with</a:t>
            </a:r>
            <a:r>
              <a:rPr lang="en-US" baseline="0" dirty="0" smtClean="0"/>
              <a:t> health-related information</a:t>
            </a:r>
            <a:r>
              <a:rPr lang="en-US" dirty="0" smtClean="0"/>
              <a:t>. </a:t>
            </a:r>
            <a:r>
              <a:rPr lang="en-US" dirty="0"/>
              <a:t>The language used in the health field is not commonly used in everyday language and even those with </a:t>
            </a:r>
            <a:r>
              <a:rPr lang="en-US" dirty="0" smtClean="0"/>
              <a:t>good educational backgrounds may </a:t>
            </a:r>
            <a:r>
              <a:rPr lang="en-US" dirty="0"/>
              <a:t>not understand what their diagnosis means or what is being asked of them.</a:t>
            </a:r>
          </a:p>
          <a:p>
            <a:endParaRPr lang="en-US" dirty="0"/>
          </a:p>
          <a:p>
            <a:r>
              <a:rPr lang="en-US" dirty="0" smtClean="0"/>
              <a:t>Even someone</a:t>
            </a:r>
            <a:r>
              <a:rPr lang="en-US" baseline="0" dirty="0" smtClean="0"/>
              <a:t> who normally manages health information well may have increased difficulty under certain circumstances. When a person is </a:t>
            </a:r>
            <a:r>
              <a:rPr lang="en-US" dirty="0" smtClean="0"/>
              <a:t>feeling anxious</a:t>
            </a:r>
            <a:r>
              <a:rPr lang="en-US" baseline="0" dirty="0" smtClean="0"/>
              <a:t>, or overwhelmed with too much information, they may not be able to understand or use health information as well as normal</a:t>
            </a:r>
            <a:r>
              <a:rPr lang="en-US" dirty="0" smtClean="0"/>
              <a:t>. </a:t>
            </a:r>
            <a:r>
              <a:rPr lang="en-US" dirty="0"/>
              <a:t>[Tell a personal health literacy story about when you had trouble understanding health information.]</a:t>
            </a:r>
          </a:p>
          <a:p>
            <a:endParaRPr lang="en-US" dirty="0"/>
          </a:p>
          <a:p>
            <a:r>
              <a:rPr lang="en-US" dirty="0"/>
              <a:t>At the end of the day, it is best to use simple, clear </a:t>
            </a:r>
            <a:r>
              <a:rPr lang="en-US" dirty="0" smtClean="0"/>
              <a:t>language </a:t>
            </a:r>
            <a:r>
              <a:rPr lang="en-US" dirty="0"/>
              <a:t>to avoid any opportunity for </a:t>
            </a:r>
            <a:r>
              <a:rPr lang="en-US" dirty="0" smtClean="0"/>
              <a:t>misunderstanding</a:t>
            </a:r>
            <a:r>
              <a:rPr lang="en-US" dirty="0"/>
              <a:t>.</a:t>
            </a:r>
          </a:p>
        </p:txBody>
      </p:sp>
      <p:sp>
        <p:nvSpPr>
          <p:cNvPr id="4" name="Slide Number Placeholder 3"/>
          <p:cNvSpPr>
            <a:spLocks noGrp="1"/>
          </p:cNvSpPr>
          <p:nvPr>
            <p:ph type="sldNum" sz="quarter" idx="10"/>
          </p:nvPr>
        </p:nvSpPr>
        <p:spPr/>
        <p:txBody>
          <a:bodyPr/>
          <a:lstStyle/>
          <a:p>
            <a:fld id="{1E3E3266-40FF-4209-8449-81C00A7CB9B0}" type="slidenum">
              <a:rPr lang="en-US" altLang="en-US" smtClean="0"/>
              <a:pPr/>
              <a:t>3</a:t>
            </a:fld>
            <a:endParaRPr lang="en-US" altLang="en-US" dirty="0"/>
          </a:p>
        </p:txBody>
      </p:sp>
    </p:spTree>
    <p:extLst>
      <p:ext uri="{BB962C8B-B14F-4D97-AF65-F5344CB8AC3E}">
        <p14:creationId xmlns:p14="http://schemas.microsoft.com/office/powerpoint/2010/main" val="1189274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p:spPr>
        <p:txBody>
          <a:bodyPr/>
          <a:lstStyle/>
          <a:p>
            <a:r>
              <a:rPr lang="en-US" altLang="en-US" dirty="0" smtClean="0">
                <a:latin typeface="Arial" pitchFamily="34" charset="0"/>
              </a:rPr>
              <a:t>In 2003, the US</a:t>
            </a:r>
            <a:r>
              <a:rPr lang="en-US" altLang="en-US" baseline="0" dirty="0" smtClean="0">
                <a:latin typeface="Arial" pitchFamily="34" charset="0"/>
              </a:rPr>
              <a:t> </a:t>
            </a:r>
            <a:r>
              <a:rPr lang="en-US" altLang="en-US" dirty="0" smtClean="0">
                <a:latin typeface="Arial" pitchFamily="34" charset="0"/>
              </a:rPr>
              <a:t>Department of Education conducted the first national assessment of</a:t>
            </a:r>
            <a:r>
              <a:rPr lang="en-US" altLang="en-US" baseline="0" dirty="0" smtClean="0">
                <a:latin typeface="Arial" pitchFamily="34" charset="0"/>
              </a:rPr>
              <a:t> health literacy skills in the United States. </a:t>
            </a:r>
          </a:p>
          <a:p>
            <a:endParaRPr lang="en-US" altLang="en-US" baseline="0" dirty="0" smtClean="0">
              <a:latin typeface="Arial" pitchFamily="34" charset="0"/>
            </a:endParaRPr>
          </a:p>
          <a:p>
            <a:r>
              <a:rPr lang="en-US" altLang="en-US" baseline="0" dirty="0" smtClean="0">
                <a:latin typeface="Arial" pitchFamily="34" charset="0"/>
              </a:rPr>
              <a:t>The assessment was called the National Assessment of Adult Literacy and it measured people’s ability to read health-related information and manage numerical information related to health. </a:t>
            </a:r>
          </a:p>
          <a:p>
            <a:endParaRPr lang="en-US" altLang="en-US" baseline="0" dirty="0" smtClean="0">
              <a:latin typeface="Arial" pitchFamily="34" charset="0"/>
            </a:endParaRPr>
          </a:p>
          <a:p>
            <a:r>
              <a:rPr lang="en-US" altLang="en-US" baseline="0" dirty="0" smtClean="0">
                <a:latin typeface="Arial" pitchFamily="34" charset="0"/>
              </a:rPr>
              <a:t>In this very large, randomized sample of adults aged 16 and over, more than 1/3 of participants were identified as having health literacy skills considered inadequate for managing the demands of the current healthcare system.</a:t>
            </a:r>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p:spPr>
        <p:txBody>
          <a:bodyPr/>
          <a:lstStyle/>
          <a:p>
            <a:r>
              <a:rPr lang="en-US" altLang="en-US" dirty="0" smtClean="0">
                <a:latin typeface="Arial" pitchFamily="34" charset="0"/>
              </a:rPr>
              <a:t>In 2004, the Institute of medicine issued a report on health literacy called </a:t>
            </a:r>
            <a:r>
              <a:rPr lang="ja-JP" altLang="en-US" dirty="0" smtClean="0">
                <a:latin typeface="Arial" pitchFamily="34" charset="0"/>
              </a:rPr>
              <a:t>“</a:t>
            </a:r>
            <a:r>
              <a:rPr lang="en-US" altLang="ja-JP" dirty="0" smtClean="0">
                <a:latin typeface="Arial" pitchFamily="34" charset="0"/>
              </a:rPr>
              <a:t>A Prescription to End Confusion.</a:t>
            </a:r>
            <a:r>
              <a:rPr lang="ja-JP" altLang="en-US" dirty="0" smtClean="0">
                <a:latin typeface="Arial" pitchFamily="34" charset="0"/>
              </a:rPr>
              <a:t>”</a:t>
            </a:r>
            <a:r>
              <a:rPr lang="en-US" altLang="ja-JP" dirty="0" smtClean="0">
                <a:latin typeface="Arial" pitchFamily="34" charset="0"/>
              </a:rPr>
              <a:t>  That report describes that 90 million adults have trouble understanding and acting on health information.  They go on to document how health information is unnecessarily complex, and that clinicians throughout the health care system need health literacy training to improve how we communicate.</a:t>
            </a:r>
          </a:p>
          <a:p>
            <a:endParaRPr lang="en-US" altLang="en-US" dirty="0" smtClean="0">
              <a:latin typeface="Arial" pitchFamily="34" charset="0"/>
            </a:endParaRPr>
          </a:p>
          <a:p>
            <a:r>
              <a:rPr lang="en-US" altLang="en-US" dirty="0" smtClean="0">
                <a:latin typeface="Arial" pitchFamily="34" charset="0"/>
              </a:rPr>
              <a:t>Healthy people 2010 made improving communication and health literacy one of their key target areas.  And JCAHO has mandated that patients be given information that they understand.</a:t>
            </a:r>
          </a:p>
          <a:p>
            <a:endParaRPr lang="en-US" altLang="en-US" dirty="0" smtClean="0">
              <a:latin typeface="Arial" pitchFamily="34" charset="0"/>
            </a:endParaRPr>
          </a:p>
          <a:p>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p:spPr>
        <p:txBody>
          <a:bodyPr/>
          <a:lstStyle/>
          <a:p>
            <a:r>
              <a:rPr lang="en-US" altLang="en-US" dirty="0" smtClean="0">
                <a:latin typeface="Arial" pitchFamily="34" charset="0"/>
              </a:rPr>
              <a:t>Dr. Richard Carmona who was recently the US Surgeon General adopted health literacy is one of his primary interests.  In one speech he said </a:t>
            </a:r>
            <a:r>
              <a:rPr lang="ja-JP" altLang="en-US" dirty="0" smtClean="0">
                <a:latin typeface="Arial" pitchFamily="34" charset="0"/>
              </a:rPr>
              <a:t>“</a:t>
            </a:r>
            <a:r>
              <a:rPr lang="en-US" altLang="ja-JP" dirty="0" smtClean="0">
                <a:latin typeface="Arial" pitchFamily="34" charset="0"/>
              </a:rPr>
              <a:t>As a former nurse, trauma surgeon, and public health director, I realize there is a wall between us and the people we were trying to serve.  Healthcare professionals do not recognize that patients do not understand the health information we are trying to communicate.  We must close the gap between what healthcare professionals know and what the rest of America understands.</a:t>
            </a:r>
            <a:r>
              <a:rPr lang="ja-JP" altLang="en-US" dirty="0" smtClean="0">
                <a:latin typeface="Arial" pitchFamily="34" charset="0"/>
              </a:rPr>
              <a:t>”</a:t>
            </a:r>
            <a:endParaRPr lang="en-US" altLang="ja-JP" dirty="0" smtClean="0">
              <a:latin typeface="Arial" pitchFamily="34" charset="0"/>
            </a:endParaRPr>
          </a:p>
          <a:p>
            <a:endParaRPr lang="en-US" altLang="en-US" dirty="0" smtClean="0">
              <a:latin typeface="Arial" pitchFamily="34" charset="0"/>
            </a:endParaRPr>
          </a:p>
          <a:p>
            <a:r>
              <a:rPr lang="en-US" altLang="en-US" dirty="0" smtClean="0">
                <a:latin typeface="Arial" pitchFamily="34" charset="0"/>
              </a:rPr>
              <a:t>This quote sums up the charge to us as a primary care practice.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p:spPr>
        <p:txBody>
          <a:bodyPr/>
          <a:lstStyle/>
          <a:p>
            <a:r>
              <a:rPr lang="en-US" altLang="en-US" dirty="0" smtClean="0">
                <a:latin typeface="Arial" pitchFamily="34" charset="0"/>
              </a:rPr>
              <a:t>This next slide has a very funny picture.  But the statistic underneath is concerning.  In the United States 30% of our youth do not graduate from high school.  Another thing that is even more concerning is that this number has not </a:t>
            </a:r>
            <a:r>
              <a:rPr lang="en-US" altLang="ja-JP" dirty="0" smtClean="0">
                <a:latin typeface="Arial" pitchFamily="34" charset="0"/>
              </a:rPr>
              <a:t>changed in 30 years.  We have a lot of people who, for a variety of different reasons, are not receiving the basic education the need to function well in a healthcare system.</a:t>
            </a:r>
            <a:endParaRPr lang="en-US"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defTabSz="940043" eaLnBrk="0" hangingPunct="0">
              <a:defRPr sz="2400" i="1">
                <a:solidFill>
                  <a:schemeClr val="tx1"/>
                </a:solidFill>
                <a:latin typeface="Georgia" pitchFamily="18" charset="0"/>
                <a:ea typeface="MS PGothic" pitchFamily="34" charset="-128"/>
              </a:defRPr>
            </a:lvl1pPr>
            <a:lvl2pPr marL="750751" indent="-288750" defTabSz="940043" eaLnBrk="0" hangingPunct="0">
              <a:defRPr sz="2400" i="1">
                <a:solidFill>
                  <a:schemeClr val="tx1"/>
                </a:solidFill>
                <a:latin typeface="Georgia" pitchFamily="18" charset="0"/>
                <a:ea typeface="MS PGothic" pitchFamily="34" charset="-128"/>
              </a:defRPr>
            </a:lvl2pPr>
            <a:lvl3pPr marL="1155002" indent="-231000" defTabSz="940043" eaLnBrk="0" hangingPunct="0">
              <a:defRPr sz="2400" i="1">
                <a:solidFill>
                  <a:schemeClr val="tx1"/>
                </a:solidFill>
                <a:latin typeface="Georgia" pitchFamily="18" charset="0"/>
                <a:ea typeface="MS PGothic" pitchFamily="34" charset="-128"/>
              </a:defRPr>
            </a:lvl3pPr>
            <a:lvl4pPr marL="1617002" indent="-231000" defTabSz="940043" eaLnBrk="0" hangingPunct="0">
              <a:defRPr sz="2400" i="1">
                <a:solidFill>
                  <a:schemeClr val="tx1"/>
                </a:solidFill>
                <a:latin typeface="Georgia" pitchFamily="18" charset="0"/>
                <a:ea typeface="MS PGothic" pitchFamily="34" charset="-128"/>
              </a:defRPr>
            </a:lvl4pPr>
            <a:lvl5pPr marL="2079003" indent="-231000" defTabSz="940043" eaLnBrk="0" hangingPunct="0">
              <a:defRPr sz="2400" i="1">
                <a:solidFill>
                  <a:schemeClr val="tx1"/>
                </a:solidFill>
                <a:latin typeface="Georgia" pitchFamily="18" charset="0"/>
                <a:ea typeface="MS PGothic" pitchFamily="34" charset="-128"/>
              </a:defRPr>
            </a:lvl5pPr>
            <a:lvl6pPr marL="2541003"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6pPr>
            <a:lvl7pPr marL="3003004"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7pPr>
            <a:lvl8pPr marL="3465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8pPr>
            <a:lvl9pPr marL="3927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fld id="{21ACA089-2D20-4692-B7E9-726DA3124183}" type="slidenum">
              <a:rPr lang="en-US" altLang="en-US" sz="1200" i="0">
                <a:latin typeface="Arial" pitchFamily="34" charset="0"/>
              </a:rPr>
              <a:pPr eaLnBrk="1" hangingPunct="1"/>
              <a:t>8</a:t>
            </a:fld>
            <a:endParaRPr lang="en-US" altLang="en-US" sz="1200" i="0" dirty="0">
              <a:latin typeface="Arial" pitchFamily="34" charset="0"/>
            </a:endParaRPr>
          </a:p>
        </p:txBody>
      </p:sp>
      <p:sp>
        <p:nvSpPr>
          <p:cNvPr id="29698" name="Rectangle 2"/>
          <p:cNvSpPr>
            <a:spLocks noGrp="1" noRot="1" noChangeAspect="1" noChangeArrowheads="1" noTextEdit="1"/>
          </p:cNvSpPr>
          <p:nvPr>
            <p:ph type="sldImg"/>
          </p:nvPr>
        </p:nvSpPr>
        <p:spPr>
          <a:xfrm>
            <a:off x="1198563" y="701675"/>
            <a:ext cx="4683125" cy="3511550"/>
          </a:xfrm>
          <a:solidFill>
            <a:srgbClr val="FFFFFF"/>
          </a:solidFill>
          <a:ln/>
        </p:spPr>
      </p:sp>
      <p:sp>
        <p:nvSpPr>
          <p:cNvPr id="29699" name="Rectangle 3"/>
          <p:cNvSpPr>
            <a:spLocks noGrp="1" noChangeArrowheads="1"/>
          </p:cNvSpPr>
          <p:nvPr>
            <p:ph type="body" idx="1"/>
          </p:nvPr>
        </p:nvSpPr>
        <p:spPr>
          <a:xfrm>
            <a:off x="944038" y="4445858"/>
            <a:ext cx="5188999" cy="4214987"/>
          </a:xfrm>
          <a:solidFill>
            <a:srgbClr val="FFFFFF"/>
          </a:solidFill>
          <a:ln>
            <a:solidFill>
              <a:srgbClr val="000000"/>
            </a:solidFill>
            <a:miter lim="800000"/>
            <a:headEnd/>
            <a:tailEnd/>
          </a:ln>
        </p:spPr>
        <p:txBody>
          <a:bodyPr/>
          <a:lstStyle/>
          <a:p>
            <a:pPr eaLnBrk="1" hangingPunct="1"/>
            <a:r>
              <a:rPr lang="en-US" altLang="en-US" sz="1000" dirty="0">
                <a:latin typeface="Arial" pitchFamily="34" charset="0"/>
              </a:rPr>
              <a:t>So what are some of the warning signs that our patients may have low literacy.  None of these are perfect indicators.  But when we observe these in our patients, we should consider that low health literacy could be a barrier.  Lets discuss some of the items listed:</a:t>
            </a:r>
          </a:p>
          <a:p>
            <a:pPr eaLnBrk="1" hangingPunct="1"/>
            <a:endParaRPr lang="en-US" altLang="en-US" sz="1000" dirty="0">
              <a:latin typeface="Arial" pitchFamily="34" charset="0"/>
            </a:endParaRPr>
          </a:p>
          <a:p>
            <a:pPr eaLnBrk="1" hangingPunct="1"/>
            <a:r>
              <a:rPr lang="en-US" altLang="en-US" sz="1000" dirty="0">
                <a:latin typeface="Arial" pitchFamily="34" charset="0"/>
              </a:rPr>
              <a:t>Frequently missing appointments.  It could be that the patient is unable to read the appointment </a:t>
            </a:r>
            <a:r>
              <a:rPr lang="en-US" altLang="en-US" sz="1000" dirty="0" smtClean="0">
                <a:latin typeface="Arial" pitchFamily="34" charset="0"/>
              </a:rPr>
              <a:t>slip </a:t>
            </a:r>
            <a:r>
              <a:rPr lang="en-US" altLang="en-US" sz="1000" dirty="0">
                <a:latin typeface="Arial" pitchFamily="34" charset="0"/>
              </a:rPr>
              <a:t>or it may also mean that they don</a:t>
            </a:r>
            <a:r>
              <a:rPr lang="ja-JP" altLang="en-US" sz="1000" dirty="0">
                <a:latin typeface="Arial" pitchFamily="34" charset="0"/>
              </a:rPr>
              <a:t>’</a:t>
            </a:r>
            <a:r>
              <a:rPr lang="en-US" altLang="ja-JP" sz="1000" dirty="0">
                <a:latin typeface="Arial" pitchFamily="34" charset="0"/>
              </a:rPr>
              <a:t>t have an organizational system at home to remember appointment.</a:t>
            </a:r>
          </a:p>
          <a:p>
            <a:pPr eaLnBrk="1" hangingPunct="1"/>
            <a:endParaRPr lang="en-US" altLang="en-US" sz="1000" dirty="0">
              <a:latin typeface="Arial" pitchFamily="34" charset="0"/>
            </a:endParaRPr>
          </a:p>
          <a:p>
            <a:pPr eaLnBrk="1" hangingPunct="1"/>
            <a:r>
              <a:rPr lang="en-US" altLang="en-US" sz="1000" dirty="0">
                <a:latin typeface="Arial" pitchFamily="34" charset="0"/>
              </a:rPr>
              <a:t>Incomplete registration forms may result because the form is overly complicated for that individual patient.</a:t>
            </a:r>
          </a:p>
          <a:p>
            <a:pPr eaLnBrk="1" hangingPunct="1"/>
            <a:endParaRPr lang="en-US" altLang="en-US" sz="1000" dirty="0">
              <a:latin typeface="Arial" pitchFamily="34" charset="0"/>
            </a:endParaRPr>
          </a:p>
          <a:p>
            <a:pPr eaLnBrk="1" hangingPunct="1"/>
            <a:r>
              <a:rPr lang="en-US" altLang="en-US" sz="1000" dirty="0">
                <a:latin typeface="Arial" pitchFamily="34" charset="0"/>
              </a:rPr>
              <a:t>Noncompliance with medication therapy.  Many clinicians get very frustrated with patients </a:t>
            </a:r>
            <a:r>
              <a:rPr lang="en-US" altLang="en-US" sz="1000" dirty="0" smtClean="0">
                <a:latin typeface="Arial" pitchFamily="34" charset="0"/>
              </a:rPr>
              <a:t>who don</a:t>
            </a:r>
            <a:r>
              <a:rPr lang="ja-JP" altLang="en-US" sz="1000" dirty="0">
                <a:latin typeface="Arial" pitchFamily="34" charset="0"/>
              </a:rPr>
              <a:t>’</a:t>
            </a:r>
            <a:r>
              <a:rPr lang="en-US" altLang="ja-JP" sz="1000" dirty="0">
                <a:latin typeface="Arial" pitchFamily="34" charset="0"/>
              </a:rPr>
              <a:t>t take medications correctly.  But this may result not because the patient </a:t>
            </a:r>
            <a:r>
              <a:rPr lang="en-US" altLang="ja-JP" sz="1000" dirty="0" smtClean="0">
                <a:latin typeface="Arial" pitchFamily="34" charset="0"/>
              </a:rPr>
              <a:t>does</a:t>
            </a:r>
            <a:r>
              <a:rPr lang="en-US" altLang="ja-JP" sz="1000" baseline="0" dirty="0" smtClean="0">
                <a:latin typeface="Arial" pitchFamily="34" charset="0"/>
              </a:rPr>
              <a:t> not</a:t>
            </a:r>
            <a:r>
              <a:rPr lang="en-US" altLang="ja-JP" sz="1000" dirty="0" smtClean="0">
                <a:latin typeface="Arial" pitchFamily="34" charset="0"/>
              </a:rPr>
              <a:t> want to do it right, but because the patient does not have a clear understanding of the importance of the medication and that they need to continue taking their medications after the pill bottles are empty.  Some people don</a:t>
            </a:r>
            <a:r>
              <a:rPr lang="ja-JP" altLang="en-US" sz="1000" dirty="0" smtClean="0">
                <a:latin typeface="Arial" pitchFamily="34" charset="0"/>
              </a:rPr>
              <a:t>’</a:t>
            </a:r>
            <a:r>
              <a:rPr lang="en-US" altLang="ja-JP" sz="1000" dirty="0" smtClean="0">
                <a:latin typeface="Arial" pitchFamily="34" charset="0"/>
              </a:rPr>
              <a:t>t understand </a:t>
            </a:r>
            <a:r>
              <a:rPr lang="en-US" altLang="ja-JP" sz="1000" dirty="0">
                <a:latin typeface="Arial" pitchFamily="34" charset="0"/>
              </a:rPr>
              <a:t>how to get medications refilled.</a:t>
            </a:r>
          </a:p>
          <a:p>
            <a:pPr eaLnBrk="1" hangingPunct="1"/>
            <a:endParaRPr lang="en-US" altLang="en-US" sz="1000" dirty="0">
              <a:latin typeface="Arial" pitchFamily="34" charset="0"/>
            </a:endParaRPr>
          </a:p>
          <a:p>
            <a:pPr eaLnBrk="1" hangingPunct="1"/>
            <a:r>
              <a:rPr lang="en-US" altLang="en-US" sz="1000" dirty="0">
                <a:latin typeface="Arial" pitchFamily="34" charset="0"/>
              </a:rPr>
              <a:t>Unable to name medications or explain the purpose or dosing of the medications.</a:t>
            </a:r>
          </a:p>
          <a:p>
            <a:pPr eaLnBrk="1" hangingPunct="1"/>
            <a:endParaRPr lang="en-US" altLang="en-US" sz="1000" dirty="0">
              <a:latin typeface="Arial" pitchFamily="34" charset="0"/>
            </a:endParaRPr>
          </a:p>
          <a:p>
            <a:pPr eaLnBrk="1" hangingPunct="1"/>
            <a:r>
              <a:rPr lang="en-US" altLang="en-US" sz="1000" dirty="0">
                <a:latin typeface="Arial" pitchFamily="34" charset="0"/>
              </a:rPr>
              <a:t>Identifying the pill by looking at them and not by reading the label.  A lot of people do this even when they can read well.  But if you can</a:t>
            </a:r>
            <a:r>
              <a:rPr lang="ja-JP" altLang="en-US" sz="1000" dirty="0">
                <a:latin typeface="Arial" pitchFamily="34" charset="0"/>
              </a:rPr>
              <a:t>’</a:t>
            </a:r>
            <a:r>
              <a:rPr lang="en-US" altLang="ja-JP" sz="1000" dirty="0">
                <a:latin typeface="Arial" pitchFamily="34" charset="0"/>
              </a:rPr>
              <a:t>t read well, you don</a:t>
            </a:r>
            <a:r>
              <a:rPr lang="ja-JP" altLang="en-US" sz="1000" dirty="0">
                <a:latin typeface="Arial" pitchFamily="34" charset="0"/>
              </a:rPr>
              <a:t>’</a:t>
            </a:r>
            <a:r>
              <a:rPr lang="en-US" altLang="ja-JP" sz="1000" dirty="0">
                <a:latin typeface="Arial" pitchFamily="34" charset="0"/>
              </a:rPr>
              <a:t>t have any other choice.</a:t>
            </a:r>
          </a:p>
          <a:p>
            <a:pPr eaLnBrk="1" hangingPunct="1"/>
            <a:endParaRPr lang="en-US" altLang="en-US" sz="1000" dirty="0">
              <a:latin typeface="Arial" pitchFamily="34" charset="0"/>
            </a:endParaRPr>
          </a:p>
          <a:p>
            <a:pPr eaLnBrk="1" hangingPunct="1"/>
            <a:r>
              <a:rPr lang="en-US" altLang="en-US" sz="1000" dirty="0">
                <a:latin typeface="Arial" pitchFamily="34" charset="0"/>
              </a:rPr>
              <a:t>Unable to give coherent sequential history.  This may be a more specific sign that this person has had trouble in school because one of the things that school teaches us is how to organize our thoughts and presentation.</a:t>
            </a:r>
          </a:p>
          <a:p>
            <a:pPr eaLnBrk="1" hangingPunct="1"/>
            <a:endParaRPr lang="en-US" altLang="en-US" sz="1000" dirty="0">
              <a:latin typeface="Arial" pitchFamily="34" charset="0"/>
            </a:endParaRPr>
          </a:p>
          <a:p>
            <a:pPr eaLnBrk="1" hangingPunct="1"/>
            <a:r>
              <a:rPr lang="en-US" altLang="en-US" sz="1000" dirty="0">
                <a:latin typeface="Arial" pitchFamily="34" charset="0"/>
              </a:rPr>
              <a:t>Asking fewer questions.  If the patient is one </a:t>
            </a:r>
            <a:r>
              <a:rPr lang="en-US" altLang="en-US" sz="1000" dirty="0" smtClean="0">
                <a:latin typeface="Arial" pitchFamily="34" charset="0"/>
              </a:rPr>
              <a:t>who does not </a:t>
            </a:r>
            <a:r>
              <a:rPr lang="en-US" altLang="ja-JP" sz="1000" dirty="0" smtClean="0">
                <a:latin typeface="Arial" pitchFamily="34" charset="0"/>
              </a:rPr>
              <a:t>ask </a:t>
            </a:r>
            <a:r>
              <a:rPr lang="en-US" altLang="ja-JP" sz="1000" dirty="0">
                <a:latin typeface="Arial" pitchFamily="34" charset="0"/>
              </a:rPr>
              <a:t>any questions, </a:t>
            </a:r>
            <a:r>
              <a:rPr lang="en-US" altLang="ja-JP" sz="1000" dirty="0" smtClean="0">
                <a:latin typeface="Arial" pitchFamily="34" charset="0"/>
              </a:rPr>
              <a:t>he/she may </a:t>
            </a:r>
            <a:r>
              <a:rPr lang="en-US" altLang="ja-JP" sz="1000" dirty="0">
                <a:latin typeface="Arial" pitchFamily="34" charset="0"/>
              </a:rPr>
              <a:t>be trying to hide that </a:t>
            </a:r>
            <a:r>
              <a:rPr lang="en-US" altLang="ja-JP" sz="1000" dirty="0" smtClean="0">
                <a:latin typeface="Arial" pitchFamily="34" charset="0"/>
              </a:rPr>
              <a:t>he/she</a:t>
            </a:r>
            <a:r>
              <a:rPr lang="en-US" altLang="ja-JP" sz="1000" baseline="0" dirty="0" smtClean="0">
                <a:latin typeface="Arial" pitchFamily="34" charset="0"/>
              </a:rPr>
              <a:t> </a:t>
            </a:r>
            <a:r>
              <a:rPr lang="en-US" altLang="ja-JP" sz="1000" dirty="0" smtClean="0">
                <a:latin typeface="Arial" pitchFamily="34" charset="0"/>
              </a:rPr>
              <a:t>does not understand</a:t>
            </a:r>
            <a:r>
              <a:rPr lang="en-US" altLang="ja-JP" sz="1000" dirty="0">
                <a:latin typeface="Arial" pitchFamily="34" charset="0"/>
              </a:rPr>
              <a:t>.</a:t>
            </a:r>
          </a:p>
          <a:p>
            <a:pPr eaLnBrk="1" hangingPunct="1"/>
            <a:endParaRPr lang="en-US" altLang="en-US" sz="1000" dirty="0">
              <a:latin typeface="Arial" pitchFamily="34" charset="0"/>
            </a:endParaRPr>
          </a:p>
          <a:p>
            <a:pPr eaLnBrk="1" hangingPunct="1"/>
            <a:r>
              <a:rPr lang="en-US" altLang="en-US" sz="1000" dirty="0">
                <a:latin typeface="Arial" pitchFamily="34" charset="0"/>
              </a:rPr>
              <a:t>Lack of follow-through on tests or referrals.  A common frustration for us as clinicians, but what we don</a:t>
            </a:r>
            <a:r>
              <a:rPr lang="ja-JP" altLang="en-US" sz="1000" dirty="0">
                <a:latin typeface="Arial" pitchFamily="34" charset="0"/>
              </a:rPr>
              <a:t>’</a:t>
            </a:r>
            <a:r>
              <a:rPr lang="en-US" altLang="ja-JP" sz="1000" dirty="0">
                <a:latin typeface="Arial" pitchFamily="34" charset="0"/>
              </a:rPr>
              <a:t>t consider is </a:t>
            </a:r>
            <a:r>
              <a:rPr lang="en-US" altLang="ja-JP" sz="1000" dirty="0" smtClean="0">
                <a:latin typeface="Arial" pitchFamily="34" charset="0"/>
              </a:rPr>
              <a:t>that </a:t>
            </a:r>
            <a:r>
              <a:rPr lang="en-US" altLang="ja-JP" sz="1000" dirty="0">
                <a:latin typeface="Arial" pitchFamily="34" charset="0"/>
              </a:rPr>
              <a:t>the patient may be struggling with understanding how to make the follow up occur.</a:t>
            </a:r>
            <a:endParaRPr lang="en-US" altLang="en-US" sz="1000"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defTabSz="940043" eaLnBrk="0" hangingPunct="0">
              <a:defRPr sz="2400" i="1">
                <a:solidFill>
                  <a:schemeClr val="tx1"/>
                </a:solidFill>
                <a:latin typeface="Georgia" pitchFamily="18" charset="0"/>
                <a:ea typeface="MS PGothic" pitchFamily="34" charset="-128"/>
              </a:defRPr>
            </a:lvl1pPr>
            <a:lvl2pPr marL="750751" indent="-288750" defTabSz="940043" eaLnBrk="0" hangingPunct="0">
              <a:defRPr sz="2400" i="1">
                <a:solidFill>
                  <a:schemeClr val="tx1"/>
                </a:solidFill>
                <a:latin typeface="Georgia" pitchFamily="18" charset="0"/>
                <a:ea typeface="MS PGothic" pitchFamily="34" charset="-128"/>
              </a:defRPr>
            </a:lvl2pPr>
            <a:lvl3pPr marL="1155002" indent="-231000" defTabSz="940043" eaLnBrk="0" hangingPunct="0">
              <a:defRPr sz="2400" i="1">
                <a:solidFill>
                  <a:schemeClr val="tx1"/>
                </a:solidFill>
                <a:latin typeface="Georgia" pitchFamily="18" charset="0"/>
                <a:ea typeface="MS PGothic" pitchFamily="34" charset="-128"/>
              </a:defRPr>
            </a:lvl3pPr>
            <a:lvl4pPr marL="1617002" indent="-231000" defTabSz="940043" eaLnBrk="0" hangingPunct="0">
              <a:defRPr sz="2400" i="1">
                <a:solidFill>
                  <a:schemeClr val="tx1"/>
                </a:solidFill>
                <a:latin typeface="Georgia" pitchFamily="18" charset="0"/>
                <a:ea typeface="MS PGothic" pitchFamily="34" charset="-128"/>
              </a:defRPr>
            </a:lvl4pPr>
            <a:lvl5pPr marL="2079003" indent="-231000" defTabSz="940043" eaLnBrk="0" hangingPunct="0">
              <a:defRPr sz="2400" i="1">
                <a:solidFill>
                  <a:schemeClr val="tx1"/>
                </a:solidFill>
                <a:latin typeface="Georgia" pitchFamily="18" charset="0"/>
                <a:ea typeface="MS PGothic" pitchFamily="34" charset="-128"/>
              </a:defRPr>
            </a:lvl5pPr>
            <a:lvl6pPr marL="2541003"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6pPr>
            <a:lvl7pPr marL="3003004"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7pPr>
            <a:lvl8pPr marL="3465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8pPr>
            <a:lvl9pPr marL="3927005" indent="-231000" algn="ctr" defTabSz="940043"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fld id="{64BC831F-591D-4E0E-8074-3E374DA3C393}" type="slidenum">
              <a:rPr lang="en-US" altLang="en-US" sz="1200" i="0">
                <a:latin typeface="Arial" pitchFamily="34" charset="0"/>
              </a:rPr>
              <a:pPr eaLnBrk="1" hangingPunct="1"/>
              <a:t>9</a:t>
            </a:fld>
            <a:endParaRPr lang="en-US" altLang="en-US" sz="1200" i="0" dirty="0">
              <a:latin typeface="Arial" pitchFamily="34"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en-US" altLang="en-US" dirty="0" smtClean="0">
                <a:latin typeface="Arial" pitchFamily="34" charset="0"/>
              </a:rPr>
              <a:t>This slide expresses a common scenario.  As clinicians we are constantly providing information to patients.  The patient must understand, remember, and act on that information. Many of our patients can feel like we</a:t>
            </a:r>
            <a:r>
              <a:rPr lang="ja-JP" altLang="en-US" dirty="0" smtClean="0">
                <a:latin typeface="Arial" pitchFamily="34" charset="0"/>
              </a:rPr>
              <a:t>’</a:t>
            </a:r>
            <a:r>
              <a:rPr lang="en-US" altLang="ja-JP" dirty="0" smtClean="0">
                <a:latin typeface="Arial" pitchFamily="34" charset="0"/>
              </a:rPr>
              <a:t>re just reciting a textbook or procedure manual.</a:t>
            </a:r>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1752600" cy="4876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endParaRPr lang="en-US" altLang="en-US" i="0" dirty="0">
              <a:latin typeface="Times New Roman" pitchFamily="18" charset="0"/>
            </a:endParaRPr>
          </a:p>
        </p:txBody>
      </p:sp>
      <p:grpSp>
        <p:nvGrpSpPr>
          <p:cNvPr id="5" name="Group 7"/>
          <p:cNvGrpSpPr>
            <a:grpSpLocks/>
          </p:cNvGrpSpPr>
          <p:nvPr/>
        </p:nvGrpSpPr>
        <p:grpSpPr bwMode="auto">
          <a:xfrm>
            <a:off x="0" y="3505200"/>
            <a:ext cx="8763000" cy="2438400"/>
            <a:chOff x="0" y="2208"/>
            <a:chExt cx="5520" cy="1536"/>
          </a:xfrm>
        </p:grpSpPr>
        <p:sp>
          <p:nvSpPr>
            <p:cNvPr id="6" name="Rectangle 8"/>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endParaRPr lang="en-US" altLang="en-US" i="0" dirty="0">
                <a:latin typeface="Times New Roman" pitchFamily="18" charset="0"/>
              </a:endParaRPr>
            </a:p>
          </p:txBody>
        </p:sp>
        <p:sp>
          <p:nvSpPr>
            <p:cNvPr id="7" name="Rectangle 9"/>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endParaRPr lang="en-US" altLang="en-US" i="0" dirty="0">
                <a:latin typeface="Times New Roman" pitchFamily="18" charset="0"/>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9" name="Line 10"/>
          <p:cNvSpPr>
            <a:spLocks noChangeShapeType="1"/>
          </p:cNvSpPr>
          <p:nvPr userDrawn="1"/>
        </p:nvSpPr>
        <p:spPr bwMode="auto">
          <a:xfrm>
            <a:off x="635000" y="685800"/>
            <a:ext cx="80772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259"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5326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0"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dirty="0"/>
          </a:p>
        </p:txBody>
      </p:sp>
      <p:sp>
        <p:nvSpPr>
          <p:cNvPr id="11"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dirty="0"/>
          </a:p>
        </p:txBody>
      </p:sp>
      <p:sp>
        <p:nvSpPr>
          <p:cNvPr id="12" name="Rectangle 15"/>
          <p:cNvSpPr>
            <a:spLocks noGrp="1" noChangeArrowheads="1"/>
          </p:cNvSpPr>
          <p:nvPr>
            <p:ph type="sldNum" sz="quarter" idx="12"/>
          </p:nvPr>
        </p:nvSpPr>
        <p:spPr/>
        <p:txBody>
          <a:bodyPr/>
          <a:lstStyle>
            <a:lvl1pPr>
              <a:defRPr/>
            </a:lvl1pPr>
          </a:lstStyle>
          <a:p>
            <a:fld id="{147F015F-2980-47DF-A620-535F51F36C8F}" type="slidenum">
              <a:rPr lang="en-US" altLang="en-US"/>
              <a:pPr/>
              <a:t>‹#›</a:t>
            </a:fld>
            <a:endParaRPr lang="en-US" altLang="en-US" dirty="0"/>
          </a:p>
        </p:txBody>
      </p:sp>
    </p:spTree>
    <p:extLst>
      <p:ext uri="{BB962C8B-B14F-4D97-AF65-F5344CB8AC3E}">
        <p14:creationId xmlns:p14="http://schemas.microsoft.com/office/powerpoint/2010/main" val="112089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fld id="{9FED791E-9C09-47FE-9899-91F897CFF6F1}" type="slidenum">
              <a:rPr lang="en-US" altLang="en-US"/>
              <a:pPr/>
              <a:t>‹#›</a:t>
            </a:fld>
            <a:endParaRPr lang="en-US" altLang="en-US" dirty="0"/>
          </a:p>
        </p:txBody>
      </p:sp>
    </p:spTree>
    <p:extLst>
      <p:ext uri="{BB962C8B-B14F-4D97-AF65-F5344CB8AC3E}">
        <p14:creationId xmlns:p14="http://schemas.microsoft.com/office/powerpoint/2010/main" val="81296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fld id="{A64417FC-8426-4361-9E89-8A6E20FEAD2F}" type="slidenum">
              <a:rPr lang="en-US" altLang="en-US"/>
              <a:pPr/>
              <a:t>‹#›</a:t>
            </a:fld>
            <a:endParaRPr lang="en-US" altLang="en-US" dirty="0"/>
          </a:p>
        </p:txBody>
      </p:sp>
    </p:spTree>
    <p:extLst>
      <p:ext uri="{BB962C8B-B14F-4D97-AF65-F5344CB8AC3E}">
        <p14:creationId xmlns:p14="http://schemas.microsoft.com/office/powerpoint/2010/main" val="2349315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fld id="{5A7A1AE9-8A65-4ABF-86C4-FE3ED0A9D9CF}" type="slidenum">
              <a:rPr lang="en-US" altLang="en-US"/>
              <a:pPr/>
              <a:t>‹#›</a:t>
            </a:fld>
            <a:endParaRPr lang="en-US" altLang="en-US" dirty="0"/>
          </a:p>
        </p:txBody>
      </p:sp>
    </p:spTree>
    <p:extLst>
      <p:ext uri="{BB962C8B-B14F-4D97-AF65-F5344CB8AC3E}">
        <p14:creationId xmlns:p14="http://schemas.microsoft.com/office/powerpoint/2010/main" val="1536953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600200"/>
            <a:ext cx="7772400" cy="4530725"/>
          </a:xfrm>
        </p:spPr>
        <p:txBody>
          <a:bodyPr/>
          <a:lstStyle/>
          <a:p>
            <a:pPr lvl="0"/>
            <a:endParaRPr lang="en-US" noProof="0" dirty="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fld id="{157213A1-3BA3-49DA-9045-E72860E2D4CF}" type="slidenum">
              <a:rPr lang="en-US" altLang="en-US"/>
              <a:pPr/>
              <a:t>‹#›</a:t>
            </a:fld>
            <a:endParaRPr lang="en-US" altLang="en-US" dirty="0"/>
          </a:p>
        </p:txBody>
      </p:sp>
    </p:spTree>
    <p:extLst>
      <p:ext uri="{BB962C8B-B14F-4D97-AF65-F5344CB8AC3E}">
        <p14:creationId xmlns:p14="http://schemas.microsoft.com/office/powerpoint/2010/main" val="4267926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fld id="{933E7CE6-1F20-45DD-8909-68D4C9CE71F3}" type="slidenum">
              <a:rPr lang="en-US" altLang="en-US"/>
              <a:pPr/>
              <a:t>‹#›</a:t>
            </a:fld>
            <a:endParaRPr lang="en-US" altLang="en-US" dirty="0"/>
          </a:p>
        </p:txBody>
      </p:sp>
    </p:spTree>
    <p:extLst>
      <p:ext uri="{BB962C8B-B14F-4D97-AF65-F5344CB8AC3E}">
        <p14:creationId xmlns:p14="http://schemas.microsoft.com/office/powerpoint/2010/main" val="276551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fld id="{B36F5EB4-A275-4614-8773-BE72B53DE0E1}" type="slidenum">
              <a:rPr lang="en-US" altLang="en-US"/>
              <a:pPr/>
              <a:t>‹#›</a:t>
            </a:fld>
            <a:endParaRPr lang="en-US" altLang="en-US" dirty="0"/>
          </a:p>
        </p:txBody>
      </p:sp>
    </p:spTree>
    <p:extLst>
      <p:ext uri="{BB962C8B-B14F-4D97-AF65-F5344CB8AC3E}">
        <p14:creationId xmlns:p14="http://schemas.microsoft.com/office/powerpoint/2010/main" val="141611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fld id="{AA410510-A2F2-4E98-B449-70DBB7C96726}" type="slidenum">
              <a:rPr lang="en-US" altLang="en-US"/>
              <a:pPr/>
              <a:t>‹#›</a:t>
            </a:fld>
            <a:endParaRPr lang="en-US" altLang="en-US" dirty="0"/>
          </a:p>
        </p:txBody>
      </p:sp>
    </p:spTree>
    <p:extLst>
      <p:ext uri="{BB962C8B-B14F-4D97-AF65-F5344CB8AC3E}">
        <p14:creationId xmlns:p14="http://schemas.microsoft.com/office/powerpoint/2010/main" val="231063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fld id="{FF2EA300-B004-4C64-B90D-9AF68094F8DE}" type="slidenum">
              <a:rPr lang="en-US" altLang="en-US"/>
              <a:pPr/>
              <a:t>‹#›</a:t>
            </a:fld>
            <a:endParaRPr lang="en-US" altLang="en-US" dirty="0"/>
          </a:p>
        </p:txBody>
      </p:sp>
    </p:spTree>
    <p:extLst>
      <p:ext uri="{BB962C8B-B14F-4D97-AF65-F5344CB8AC3E}">
        <p14:creationId xmlns:p14="http://schemas.microsoft.com/office/powerpoint/2010/main" val="139477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fld id="{84398D20-CC3B-4FD9-9D0F-B98A268FE26C}" type="slidenum">
              <a:rPr lang="en-US" altLang="en-US"/>
              <a:pPr/>
              <a:t>‹#›</a:t>
            </a:fld>
            <a:endParaRPr lang="en-US" altLang="en-US" dirty="0"/>
          </a:p>
        </p:txBody>
      </p:sp>
    </p:spTree>
    <p:extLst>
      <p:ext uri="{BB962C8B-B14F-4D97-AF65-F5344CB8AC3E}">
        <p14:creationId xmlns:p14="http://schemas.microsoft.com/office/powerpoint/2010/main" val="160116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fld id="{AD472919-3847-4854-AA4E-C13C6D0DC7E9}" type="slidenum">
              <a:rPr lang="en-US" altLang="en-US"/>
              <a:pPr/>
              <a:t>‹#›</a:t>
            </a:fld>
            <a:endParaRPr lang="en-US" altLang="en-US" dirty="0"/>
          </a:p>
        </p:txBody>
      </p:sp>
    </p:spTree>
    <p:extLst>
      <p:ext uri="{BB962C8B-B14F-4D97-AF65-F5344CB8AC3E}">
        <p14:creationId xmlns:p14="http://schemas.microsoft.com/office/powerpoint/2010/main" val="388540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fld id="{59CABB31-B705-43DC-8195-02C61308C7F2}" type="slidenum">
              <a:rPr lang="en-US" altLang="en-US"/>
              <a:pPr/>
              <a:t>‹#›</a:t>
            </a:fld>
            <a:endParaRPr lang="en-US" altLang="en-US" dirty="0"/>
          </a:p>
        </p:txBody>
      </p:sp>
    </p:spTree>
    <p:extLst>
      <p:ext uri="{BB962C8B-B14F-4D97-AF65-F5344CB8AC3E}">
        <p14:creationId xmlns:p14="http://schemas.microsoft.com/office/powerpoint/2010/main" val="403423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fld id="{D6E822E0-D714-41F6-8989-C77F73A6C0E2}" type="slidenum">
              <a:rPr lang="en-US" altLang="en-US"/>
              <a:pPr/>
              <a:t>‹#›</a:t>
            </a:fld>
            <a:endParaRPr lang="en-US" altLang="en-US" dirty="0"/>
          </a:p>
        </p:txBody>
      </p:sp>
    </p:spTree>
    <p:extLst>
      <p:ext uri="{BB962C8B-B14F-4D97-AF65-F5344CB8AC3E}">
        <p14:creationId xmlns:p14="http://schemas.microsoft.com/office/powerpoint/2010/main" val="84883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fld id="{6A1A453B-058D-4167-8891-D856475214D4}" type="slidenum">
              <a:rPr lang="en-US" altLang="en-US"/>
              <a:pPr/>
              <a:t>‹#›</a:t>
            </a:fld>
            <a:endParaRPr lang="en-US" altLang="en-US" dirty="0"/>
          </a:p>
        </p:txBody>
      </p:sp>
    </p:spTree>
    <p:extLst>
      <p:ext uri="{BB962C8B-B14F-4D97-AF65-F5344CB8AC3E}">
        <p14:creationId xmlns:p14="http://schemas.microsoft.com/office/powerpoint/2010/main" val="30806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D7"/>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223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i="0">
                <a:latin typeface="Arial" charset="0"/>
                <a:ea typeface="+mn-ea"/>
              </a:defRPr>
            </a:lvl1pPr>
          </a:lstStyle>
          <a:p>
            <a:pPr>
              <a:defRPr/>
            </a:pPr>
            <a:endParaRPr lang="en-US" dirty="0"/>
          </a:p>
        </p:txBody>
      </p:sp>
      <p:sp>
        <p:nvSpPr>
          <p:cNvPr id="5223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0">
                <a:latin typeface="Arial" charset="0"/>
                <a:ea typeface="+mn-ea"/>
              </a:defRPr>
            </a:lvl1pPr>
          </a:lstStyle>
          <a:p>
            <a:pPr>
              <a:defRPr/>
            </a:pPr>
            <a:endParaRPr lang="en-US" dirty="0"/>
          </a:p>
        </p:txBody>
      </p:sp>
      <p:sp>
        <p:nvSpPr>
          <p:cNvPr id="5223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i="0">
                <a:latin typeface="Arial" pitchFamily="34" charset="0"/>
              </a:defRPr>
            </a:lvl1pPr>
          </a:lstStyle>
          <a:p>
            <a:fld id="{F0ED22B9-8F8E-4E19-B503-9CB2201F54B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S PGothic" pitchFamily="34" charset="-128"/>
          <a:cs typeface="+mj-cs"/>
        </a:defRPr>
      </a:lvl1pPr>
      <a:lvl2pPr algn="l" rtl="0" eaLnBrk="0" fontAlgn="base" hangingPunct="0">
        <a:spcBef>
          <a:spcPct val="0"/>
        </a:spcBef>
        <a:spcAft>
          <a:spcPct val="0"/>
        </a:spcAft>
        <a:defRPr sz="4200">
          <a:solidFill>
            <a:schemeClr val="tx2"/>
          </a:solidFill>
          <a:latin typeface="Times New Roman" pitchFamily="18" charset="0"/>
          <a:ea typeface="MS PGothic" pitchFamily="34" charset="-128"/>
        </a:defRPr>
      </a:lvl2pPr>
      <a:lvl3pPr algn="l" rtl="0" eaLnBrk="0" fontAlgn="base" hangingPunct="0">
        <a:spcBef>
          <a:spcPct val="0"/>
        </a:spcBef>
        <a:spcAft>
          <a:spcPct val="0"/>
        </a:spcAft>
        <a:defRPr sz="4200">
          <a:solidFill>
            <a:schemeClr val="tx2"/>
          </a:solidFill>
          <a:latin typeface="Times New Roman" pitchFamily="18" charset="0"/>
          <a:ea typeface="MS PGothic" pitchFamily="34" charset="-128"/>
        </a:defRPr>
      </a:lvl3pPr>
      <a:lvl4pPr algn="l" rtl="0" eaLnBrk="0" fontAlgn="base" hangingPunct="0">
        <a:spcBef>
          <a:spcPct val="0"/>
        </a:spcBef>
        <a:spcAft>
          <a:spcPct val="0"/>
        </a:spcAft>
        <a:defRPr sz="4200">
          <a:solidFill>
            <a:schemeClr val="tx2"/>
          </a:solidFill>
          <a:latin typeface="Times New Roman" pitchFamily="18" charset="0"/>
          <a:ea typeface="MS PGothic" pitchFamily="34" charset="-128"/>
        </a:defRPr>
      </a:lvl4pPr>
      <a:lvl5pPr algn="l" rtl="0" eaLnBrk="0" fontAlgn="base" hangingPunct="0">
        <a:spcBef>
          <a:spcPct val="0"/>
        </a:spcBef>
        <a:spcAft>
          <a:spcPct val="0"/>
        </a:spcAft>
        <a:defRPr sz="4200">
          <a:solidFill>
            <a:schemeClr val="tx2"/>
          </a:solidFill>
          <a:latin typeface="Times New Roman" pitchFamily="18" charset="0"/>
          <a:ea typeface="MS PGothic" pitchFamily="34" charset="-128"/>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624120"/>
        </a:buClr>
        <a:buSzPct val="90000"/>
        <a:buFont typeface="Wingdings" pitchFamily="2" charset="2"/>
        <a:buChar char="ü"/>
        <a:defRPr sz="28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3"/>
          <p:cNvSpPr>
            <a:spLocks noGrp="1" noChangeArrowheads="1"/>
          </p:cNvSpPr>
          <p:nvPr>
            <p:ph type="ctrTitle"/>
          </p:nvPr>
        </p:nvSpPr>
        <p:spPr>
          <a:xfrm>
            <a:off x="0" y="2438400"/>
            <a:ext cx="9144000" cy="1905000"/>
          </a:xfrm>
        </p:spPr>
        <p:txBody>
          <a:bodyPr/>
          <a:lstStyle/>
          <a:p>
            <a:pPr algn="ctr" eaLnBrk="1" hangingPunct="1"/>
            <a:r>
              <a:rPr lang="en-US" altLang="en-US" sz="4200" b="1" dirty="0" smtClean="0">
                <a:solidFill>
                  <a:schemeClr val="tx1"/>
                </a:solidFill>
                <a:latin typeface="Georgia" pitchFamily="18" charset="0"/>
              </a:rPr>
              <a:t>Health Literacy: </a:t>
            </a:r>
            <a:br>
              <a:rPr lang="en-US" altLang="en-US" sz="4200" b="1" dirty="0" smtClean="0">
                <a:solidFill>
                  <a:schemeClr val="tx1"/>
                </a:solidFill>
                <a:latin typeface="Georgia" pitchFamily="18" charset="0"/>
              </a:rPr>
            </a:br>
            <a:r>
              <a:rPr lang="en-US" altLang="en-US" sz="3600" b="1" dirty="0" smtClean="0">
                <a:solidFill>
                  <a:schemeClr val="tx1"/>
                </a:solidFill>
                <a:latin typeface="Georgia" pitchFamily="18" charset="0"/>
              </a:rPr>
              <a:t/>
            </a:r>
            <a:br>
              <a:rPr lang="en-US" altLang="en-US" sz="3600" b="1" dirty="0" smtClean="0">
                <a:solidFill>
                  <a:schemeClr val="tx1"/>
                </a:solidFill>
                <a:latin typeface="Georgia" pitchFamily="18" charset="0"/>
              </a:rPr>
            </a:br>
            <a:r>
              <a:rPr lang="en-US" altLang="en-US" sz="3600" b="1" dirty="0" smtClean="0">
                <a:solidFill>
                  <a:schemeClr val="tx1"/>
                </a:solidFill>
                <a:latin typeface="Georgia" pitchFamily="18" charset="0"/>
              </a:rPr>
              <a:t>Hidden Barriers </a:t>
            </a:r>
            <a:br>
              <a:rPr lang="en-US" altLang="en-US" sz="3600" b="1" dirty="0" smtClean="0">
                <a:solidFill>
                  <a:schemeClr val="tx1"/>
                </a:solidFill>
                <a:latin typeface="Georgia" pitchFamily="18" charset="0"/>
              </a:rPr>
            </a:br>
            <a:r>
              <a:rPr lang="en-US" altLang="en-US" sz="3600" b="1" dirty="0" smtClean="0">
                <a:solidFill>
                  <a:schemeClr val="tx1"/>
                </a:solidFill>
                <a:latin typeface="Georgia" pitchFamily="18" charset="0"/>
              </a:rPr>
              <a:t>and </a:t>
            </a:r>
            <a:br>
              <a:rPr lang="en-US" altLang="en-US" sz="3600" b="1" dirty="0" smtClean="0">
                <a:solidFill>
                  <a:schemeClr val="tx1"/>
                </a:solidFill>
                <a:latin typeface="Georgia" pitchFamily="18" charset="0"/>
              </a:rPr>
            </a:br>
            <a:r>
              <a:rPr lang="en-US" altLang="en-US" sz="3600" b="1" dirty="0" smtClean="0">
                <a:solidFill>
                  <a:schemeClr val="tx1"/>
                </a:solidFill>
                <a:latin typeface="Georgia" pitchFamily="18" charset="0"/>
              </a:rPr>
              <a:t>Practical Strategies </a:t>
            </a:r>
          </a:p>
        </p:txBody>
      </p:sp>
      <p:sp>
        <p:nvSpPr>
          <p:cNvPr id="18434" name="Rectangle 6"/>
          <p:cNvSpPr>
            <a:spLocks noChangeArrowheads="1"/>
          </p:cNvSpPr>
          <p:nvPr/>
        </p:nvSpPr>
        <p:spPr bwMode="auto">
          <a:xfrm>
            <a:off x="30480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endParaRPr lang="en-US" altLang="en-US" sz="1800" dirty="0"/>
          </a:p>
        </p:txBody>
      </p:sp>
      <p:pic>
        <p:nvPicPr>
          <p:cNvPr id="18435" name="Picture 10"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371600" y="2667000"/>
            <a:ext cx="6096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28600"/>
            <a:ext cx="8229600" cy="1143000"/>
          </a:xfrm>
        </p:spPr>
        <p:txBody>
          <a:bodyPr/>
          <a:lstStyle/>
          <a:p>
            <a:pPr algn="ctr" eaLnBrk="1" hangingPunct="1"/>
            <a:r>
              <a:rPr lang="en-US" altLang="en-US" sz="3600" b="1" dirty="0" smtClean="0">
                <a:solidFill>
                  <a:schemeClr val="tx1"/>
                </a:solidFill>
                <a:latin typeface="Georgia" pitchFamily="18" charset="0"/>
              </a:rPr>
              <a:t>Our Expectations of              Patients are Increasing…</a:t>
            </a:r>
          </a:p>
        </p:txBody>
      </p:sp>
      <p:sp>
        <p:nvSpPr>
          <p:cNvPr id="32770" name="Text Box 3"/>
          <p:cNvSpPr txBox="1">
            <a:spLocks noChangeArrowheads="1"/>
          </p:cNvSpPr>
          <p:nvPr/>
        </p:nvSpPr>
        <p:spPr bwMode="auto">
          <a:xfrm>
            <a:off x="1066800" y="1600200"/>
            <a:ext cx="7620000" cy="520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i="1">
                <a:solidFill>
                  <a:schemeClr val="tx1"/>
                </a:solidFill>
                <a:latin typeface="Georgia" pitchFamily="18" charset="0"/>
                <a:ea typeface="MS PGothic" pitchFamily="34" charset="-128"/>
              </a:defRPr>
            </a:lvl1pPr>
            <a:lvl2pPr marL="914400" indent="-45720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lnSpc>
                <a:spcPct val="110000"/>
              </a:lnSpc>
              <a:buFont typeface="Wingdings" pitchFamily="2" charset="2"/>
              <a:buChar char="ü"/>
            </a:pPr>
            <a:r>
              <a:rPr lang="en-US" altLang="en-US" sz="2000" b="1" i="0" dirty="0">
                <a:solidFill>
                  <a:srgbClr val="000000"/>
                </a:solidFill>
              </a:rPr>
              <a:t>Prevention </a:t>
            </a:r>
            <a:r>
              <a:rPr lang="en-US" altLang="en-US" sz="2000" b="1" i="0" dirty="0" smtClean="0">
                <a:solidFill>
                  <a:srgbClr val="000000"/>
                </a:solidFill>
              </a:rPr>
              <a:t> (</a:t>
            </a:r>
            <a:r>
              <a:rPr lang="en-US" altLang="en-US" sz="2000" b="1" i="0" dirty="0">
                <a:solidFill>
                  <a:srgbClr val="000000"/>
                </a:solidFill>
              </a:rPr>
              <a:t>eating, exercise, sunscreen, dental)</a:t>
            </a:r>
          </a:p>
          <a:p>
            <a:pPr algn="l" eaLnBrk="1" hangingPunct="1">
              <a:lnSpc>
                <a:spcPct val="80000"/>
              </a:lnSpc>
            </a:pPr>
            <a:endParaRPr lang="en-US" altLang="en-US" sz="2000" b="1" i="0" dirty="0">
              <a:solidFill>
                <a:srgbClr val="000000"/>
              </a:solidFill>
            </a:endParaRPr>
          </a:p>
          <a:p>
            <a:pPr algn="l" eaLnBrk="1" hangingPunct="1">
              <a:lnSpc>
                <a:spcPct val="110000"/>
              </a:lnSpc>
              <a:buFont typeface="Wingdings" pitchFamily="2" charset="2"/>
              <a:buChar char="ü"/>
            </a:pPr>
            <a:r>
              <a:rPr lang="en-US" altLang="en-US" sz="2000" b="1" i="0" dirty="0">
                <a:solidFill>
                  <a:srgbClr val="000000"/>
                </a:solidFill>
              </a:rPr>
              <a:t>Immunization</a:t>
            </a:r>
          </a:p>
          <a:p>
            <a:pPr algn="l" eaLnBrk="1" hangingPunct="1">
              <a:lnSpc>
                <a:spcPct val="80000"/>
              </a:lnSpc>
            </a:pPr>
            <a:endParaRPr lang="en-US" altLang="en-US" sz="2000" b="1" i="0" dirty="0">
              <a:solidFill>
                <a:srgbClr val="000000"/>
              </a:solidFill>
            </a:endParaRPr>
          </a:p>
          <a:p>
            <a:pPr algn="l" eaLnBrk="1" hangingPunct="1">
              <a:lnSpc>
                <a:spcPct val="110000"/>
              </a:lnSpc>
              <a:buFont typeface="Wingdings" pitchFamily="2" charset="2"/>
              <a:buChar char="ü"/>
            </a:pPr>
            <a:r>
              <a:rPr lang="en-US" altLang="en-US" sz="2000" b="1" i="0" dirty="0">
                <a:solidFill>
                  <a:srgbClr val="000000"/>
                </a:solidFill>
              </a:rPr>
              <a:t>Self Assessment of Health Status</a:t>
            </a:r>
          </a:p>
          <a:p>
            <a:pPr lvl="1" algn="l" eaLnBrk="1" hangingPunct="1">
              <a:lnSpc>
                <a:spcPct val="110000"/>
              </a:lnSpc>
              <a:buFontTx/>
              <a:buChar char="•"/>
            </a:pPr>
            <a:r>
              <a:rPr lang="en-US" altLang="en-US" sz="2000" b="1" i="0" dirty="0">
                <a:solidFill>
                  <a:srgbClr val="000000"/>
                </a:solidFill>
              </a:rPr>
              <a:t>Peak flow meter</a:t>
            </a:r>
          </a:p>
          <a:p>
            <a:pPr lvl="1" algn="l" eaLnBrk="1" hangingPunct="1">
              <a:lnSpc>
                <a:spcPct val="110000"/>
              </a:lnSpc>
              <a:buFontTx/>
              <a:buChar char="•"/>
            </a:pPr>
            <a:r>
              <a:rPr lang="en-US" altLang="en-US" sz="2000" b="1" i="0" dirty="0">
                <a:solidFill>
                  <a:srgbClr val="000000"/>
                </a:solidFill>
              </a:rPr>
              <a:t>Glucose testing</a:t>
            </a:r>
          </a:p>
          <a:p>
            <a:pPr algn="l" eaLnBrk="1" hangingPunct="1">
              <a:lnSpc>
                <a:spcPct val="80000"/>
              </a:lnSpc>
            </a:pPr>
            <a:endParaRPr lang="en-US" altLang="en-US" sz="2000" b="1" i="0" dirty="0">
              <a:solidFill>
                <a:srgbClr val="000000"/>
              </a:solidFill>
            </a:endParaRPr>
          </a:p>
          <a:p>
            <a:pPr algn="l" eaLnBrk="1" hangingPunct="1">
              <a:lnSpc>
                <a:spcPct val="110000"/>
              </a:lnSpc>
              <a:buFont typeface="Wingdings" pitchFamily="2" charset="2"/>
              <a:buChar char="ü"/>
            </a:pPr>
            <a:r>
              <a:rPr lang="en-US" altLang="en-US" sz="2000" b="1" i="0" dirty="0">
                <a:solidFill>
                  <a:srgbClr val="000000"/>
                </a:solidFill>
              </a:rPr>
              <a:t>Self-treatment</a:t>
            </a:r>
          </a:p>
          <a:p>
            <a:pPr lvl="1" algn="l" eaLnBrk="1" hangingPunct="1">
              <a:lnSpc>
                <a:spcPct val="110000"/>
              </a:lnSpc>
              <a:buFont typeface="Arial" pitchFamily="34" charset="0"/>
              <a:buChar char="•"/>
            </a:pPr>
            <a:r>
              <a:rPr lang="en-US" altLang="en-US" sz="2000" b="1" i="0" dirty="0">
                <a:solidFill>
                  <a:srgbClr val="000000"/>
                </a:solidFill>
              </a:rPr>
              <a:t>Insulin adjustments</a:t>
            </a:r>
          </a:p>
          <a:p>
            <a:pPr algn="l" eaLnBrk="1" hangingPunct="1">
              <a:lnSpc>
                <a:spcPct val="80000"/>
              </a:lnSpc>
            </a:pPr>
            <a:endParaRPr lang="en-US" altLang="en-US" sz="2000" b="1" i="0" dirty="0">
              <a:solidFill>
                <a:srgbClr val="000000"/>
              </a:solidFill>
            </a:endParaRPr>
          </a:p>
          <a:p>
            <a:pPr algn="l" eaLnBrk="1" hangingPunct="1">
              <a:lnSpc>
                <a:spcPct val="110000"/>
              </a:lnSpc>
              <a:buFont typeface="Wingdings" pitchFamily="2" charset="2"/>
              <a:buChar char="ü"/>
            </a:pPr>
            <a:r>
              <a:rPr lang="en-US" altLang="en-US" sz="2000" b="1" i="0" dirty="0">
                <a:solidFill>
                  <a:srgbClr val="000000"/>
                </a:solidFill>
              </a:rPr>
              <a:t>Health Care Use</a:t>
            </a:r>
          </a:p>
          <a:p>
            <a:pPr lvl="1" algn="l" eaLnBrk="1" hangingPunct="1">
              <a:lnSpc>
                <a:spcPct val="110000"/>
              </a:lnSpc>
              <a:buFontTx/>
              <a:buChar char="•"/>
            </a:pPr>
            <a:r>
              <a:rPr lang="en-US" altLang="en-US" sz="2000" b="1" i="0" dirty="0">
                <a:solidFill>
                  <a:srgbClr val="000000"/>
                </a:solidFill>
              </a:rPr>
              <a:t>When to go to </a:t>
            </a:r>
            <a:r>
              <a:rPr lang="en-US" altLang="en-US" sz="2000" b="1" i="0" dirty="0" smtClean="0">
                <a:solidFill>
                  <a:srgbClr val="000000"/>
                </a:solidFill>
              </a:rPr>
              <a:t>clinic/ER</a:t>
            </a:r>
            <a:endParaRPr lang="en-US" altLang="en-US" sz="2000" b="1" i="0" dirty="0">
              <a:solidFill>
                <a:srgbClr val="000000"/>
              </a:solidFill>
            </a:endParaRPr>
          </a:p>
          <a:p>
            <a:pPr lvl="1" algn="l" eaLnBrk="1" hangingPunct="1">
              <a:lnSpc>
                <a:spcPct val="110000"/>
              </a:lnSpc>
              <a:buFontTx/>
              <a:buChar char="•"/>
            </a:pPr>
            <a:r>
              <a:rPr lang="en-US" altLang="en-US" sz="2000" b="1" i="0" dirty="0">
                <a:solidFill>
                  <a:srgbClr val="000000"/>
                </a:solidFill>
              </a:rPr>
              <a:t>Referrals and </a:t>
            </a:r>
            <a:r>
              <a:rPr lang="en-US" altLang="en-US" sz="2000" b="1" i="0" dirty="0" err="1" smtClean="0">
                <a:solidFill>
                  <a:srgbClr val="000000"/>
                </a:solidFill>
              </a:rPr>
              <a:t>followup</a:t>
            </a:r>
            <a:endParaRPr lang="en-US" altLang="en-US" sz="2000" b="1" i="0" dirty="0">
              <a:solidFill>
                <a:srgbClr val="000000"/>
              </a:solidFill>
            </a:endParaRPr>
          </a:p>
          <a:p>
            <a:pPr lvl="1" algn="l" eaLnBrk="1" hangingPunct="1">
              <a:lnSpc>
                <a:spcPct val="110000"/>
              </a:lnSpc>
              <a:buFontTx/>
              <a:buChar char="•"/>
            </a:pPr>
            <a:r>
              <a:rPr lang="en-US" altLang="en-US" sz="2000" b="1" i="0" dirty="0" smtClean="0">
                <a:solidFill>
                  <a:srgbClr val="000000"/>
                </a:solidFill>
              </a:rPr>
              <a:t>Insurance/Medicare</a:t>
            </a:r>
            <a:endParaRPr lang="en-US" altLang="en-US" sz="2000" b="1" i="0" dirty="0">
              <a:solidFill>
                <a:srgbClr val="000000"/>
              </a:solidFill>
            </a:endParaRPr>
          </a:p>
          <a:p>
            <a:pPr algn="l" eaLnBrk="1" hangingPunct="1">
              <a:lnSpc>
                <a:spcPct val="110000"/>
              </a:lnSpc>
            </a:pPr>
            <a:endParaRPr lang="en-US" altLang="en-US" b="1" i="0" dirty="0">
              <a:solidFill>
                <a:srgbClr val="000000"/>
              </a:solidFill>
            </a:endParaRPr>
          </a:p>
        </p:txBody>
      </p:sp>
      <p:pic>
        <p:nvPicPr>
          <p:cNvPr id="32771" name="Picture 6"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457200" y="13716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762000" y="0"/>
            <a:ext cx="7772400" cy="1143000"/>
          </a:xfrm>
        </p:spPr>
        <p:txBody>
          <a:bodyPr/>
          <a:lstStyle/>
          <a:p>
            <a:pPr algn="ctr" eaLnBrk="1" hangingPunct="1"/>
            <a:r>
              <a:rPr lang="en-US" altLang="en-US" sz="3600" b="1" dirty="0" smtClean="0">
                <a:solidFill>
                  <a:schemeClr val="tx1"/>
                </a:solidFill>
                <a:latin typeface="Georgia" pitchFamily="18" charset="0"/>
              </a:rPr>
              <a:t>And the Process is Becoming More Complex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4224374"/>
              </p:ext>
            </p:extLst>
          </p:nvPr>
        </p:nvGraphicFramePr>
        <p:xfrm>
          <a:off x="6348" y="1235066"/>
          <a:ext cx="8759828" cy="5330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TextBox 4"/>
          <p:cNvSpPr txBox="1">
            <a:spLocks noChangeArrowheads="1"/>
          </p:cNvSpPr>
          <p:nvPr/>
        </p:nvSpPr>
        <p:spPr bwMode="auto">
          <a:xfrm>
            <a:off x="6858000" y="5562600"/>
            <a:ext cx="205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1000" dirty="0"/>
              <a:t>Health Literacy and Patient Safety:</a:t>
            </a:r>
            <a:br>
              <a:rPr lang="en-US" altLang="en-US" sz="1000" dirty="0"/>
            </a:br>
            <a:r>
              <a:rPr lang="en-US" altLang="en-US" sz="1000" dirty="0"/>
              <a:t> AMA Foundation,  2007</a:t>
            </a:r>
          </a:p>
        </p:txBody>
      </p:sp>
      <p:sp>
        <p:nvSpPr>
          <p:cNvPr id="34820" name="Line 6"/>
          <p:cNvSpPr>
            <a:spLocks noChangeShapeType="1"/>
          </p:cNvSpPr>
          <p:nvPr/>
        </p:nvSpPr>
        <p:spPr bwMode="auto">
          <a:xfrm flipH="1" flipV="1">
            <a:off x="2819400" y="55626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821" name="Line 8"/>
          <p:cNvSpPr>
            <a:spLocks noChangeShapeType="1"/>
          </p:cNvSpPr>
          <p:nvPr/>
        </p:nvSpPr>
        <p:spPr bwMode="auto">
          <a:xfrm flipH="1" flipV="1">
            <a:off x="4191000" y="63246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822" name="Line 13"/>
          <p:cNvSpPr>
            <a:spLocks noChangeShapeType="1"/>
          </p:cNvSpPr>
          <p:nvPr/>
        </p:nvSpPr>
        <p:spPr bwMode="auto">
          <a:xfrm flipH="1">
            <a:off x="5715000" y="56388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823" name="Line 14"/>
          <p:cNvSpPr>
            <a:spLocks noChangeShapeType="1"/>
          </p:cNvSpPr>
          <p:nvPr/>
        </p:nvSpPr>
        <p:spPr bwMode="auto">
          <a:xfrm flipH="1">
            <a:off x="6477000" y="41910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824" name="Line 15"/>
          <p:cNvSpPr>
            <a:spLocks noChangeShapeType="1"/>
          </p:cNvSpPr>
          <p:nvPr/>
        </p:nvSpPr>
        <p:spPr bwMode="auto">
          <a:xfrm>
            <a:off x="6248400" y="2667000"/>
            <a:ext cx="207963"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825" name="Line 16"/>
          <p:cNvSpPr>
            <a:spLocks noChangeShapeType="1"/>
          </p:cNvSpPr>
          <p:nvPr/>
        </p:nvSpPr>
        <p:spPr bwMode="auto">
          <a:xfrm flipH="1" flipV="1">
            <a:off x="2033588" y="4191000"/>
            <a:ext cx="176212"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826" name="Line 17"/>
          <p:cNvSpPr>
            <a:spLocks noChangeShapeType="1"/>
          </p:cNvSpPr>
          <p:nvPr/>
        </p:nvSpPr>
        <p:spPr bwMode="auto">
          <a:xfrm flipV="1">
            <a:off x="2286000" y="27432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827" name="Line 18"/>
          <p:cNvSpPr>
            <a:spLocks noChangeShapeType="1"/>
          </p:cNvSpPr>
          <p:nvPr/>
        </p:nvSpPr>
        <p:spPr bwMode="auto">
          <a:xfrm flipV="1">
            <a:off x="3505200" y="1676400"/>
            <a:ext cx="30480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828" name="Line 19"/>
          <p:cNvSpPr>
            <a:spLocks noChangeShapeType="1"/>
          </p:cNvSpPr>
          <p:nvPr/>
        </p:nvSpPr>
        <p:spPr bwMode="auto">
          <a:xfrm>
            <a:off x="5029200" y="17526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829" name="Rectangle 20"/>
          <p:cNvSpPr>
            <a:spLocks noChangeArrowheads="1"/>
          </p:cNvSpPr>
          <p:nvPr/>
        </p:nvSpPr>
        <p:spPr bwMode="auto">
          <a:xfrm>
            <a:off x="6858000" y="4495800"/>
            <a:ext cx="2133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r>
              <a:rPr lang="en-US" altLang="en-US" sz="1100" dirty="0" smtClean="0"/>
              <a:t>PP </a:t>
            </a:r>
            <a:r>
              <a:rPr lang="en-US" altLang="en-US" sz="1100" dirty="0"/>
              <a:t>– Prior to seeing physician</a:t>
            </a:r>
          </a:p>
          <a:p>
            <a:pPr algn="l" eaLnBrk="1" hangingPunct="1"/>
            <a:r>
              <a:rPr lang="en-US" altLang="en-US" sz="1100" dirty="0"/>
              <a:t>ED – Emergency Department</a:t>
            </a:r>
          </a:p>
          <a:p>
            <a:pPr algn="l" eaLnBrk="1" hangingPunct="1"/>
            <a:r>
              <a:rPr lang="en-US" altLang="en-US" sz="1100" dirty="0"/>
              <a:t>F/U – Follow up</a:t>
            </a:r>
          </a:p>
          <a:p>
            <a:pPr algn="l" eaLnBrk="1" hangingPunct="1"/>
            <a:r>
              <a:rPr lang="en-US" altLang="en-US" sz="1100" dirty="0"/>
              <a:t>HCP – Health care </a:t>
            </a:r>
            <a:endParaRPr lang="en-US" altLang="en-US" sz="1100" dirty="0" smtClean="0"/>
          </a:p>
          <a:p>
            <a:pPr algn="l" eaLnBrk="1" hangingPunct="1"/>
            <a:r>
              <a:rPr lang="en-US" altLang="en-US" sz="1100" dirty="0" smtClean="0"/>
              <a:t>professional</a:t>
            </a:r>
            <a:endParaRPr lang="en-US" alt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381000" y="1524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ja-JP" altLang="en-US" sz="3600" b="1">
                <a:solidFill>
                  <a:schemeClr val="bg1"/>
                </a:solidFill>
              </a:rPr>
              <a:t>“</a:t>
            </a:r>
            <a:endParaRPr lang="en-US" altLang="en-US" sz="3600" b="1" dirty="0"/>
          </a:p>
        </p:txBody>
      </p:sp>
      <p:pic>
        <p:nvPicPr>
          <p:cNvPr id="27651" name="Picture 3" descr="Icon s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67000"/>
            <a:ext cx="3698875" cy="229235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p:cNvSpPr txBox="1">
            <a:spLocks noChangeArrowheads="1"/>
          </p:cNvSpPr>
          <p:nvPr/>
        </p:nvSpPr>
        <p:spPr bwMode="auto">
          <a:xfrm>
            <a:off x="381000" y="4419600"/>
            <a:ext cx="8534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endParaRPr lang="en-US" altLang="en-US" sz="2200" dirty="0"/>
          </a:p>
          <a:p>
            <a:pPr algn="l" eaLnBrk="1" hangingPunct="1">
              <a:spcBef>
                <a:spcPct val="50000"/>
              </a:spcBef>
              <a:buFontTx/>
              <a:buChar char="•"/>
            </a:pPr>
            <a:r>
              <a:rPr lang="en-US" altLang="en-US" sz="2800" b="1" i="0" dirty="0"/>
              <a:t>46%</a:t>
            </a:r>
            <a:r>
              <a:rPr lang="en-US" altLang="en-US" sz="2800" i="0" dirty="0"/>
              <a:t> did not understand instructions </a:t>
            </a:r>
            <a:r>
              <a:rPr lang="en-US" altLang="en-US" sz="2800" i="0" dirty="0">
                <a:cs typeface="Arial" pitchFamily="34" charset="0"/>
              </a:rPr>
              <a:t>≥</a:t>
            </a:r>
            <a:r>
              <a:rPr lang="en-US" altLang="en-US" sz="2800" i="0" dirty="0"/>
              <a:t> 1 labels</a:t>
            </a:r>
          </a:p>
          <a:p>
            <a:pPr algn="l" eaLnBrk="1" hangingPunct="1">
              <a:spcBef>
                <a:spcPct val="50000"/>
              </a:spcBef>
              <a:buFontTx/>
              <a:buChar char="•"/>
            </a:pPr>
            <a:r>
              <a:rPr lang="en-US" altLang="en-US" sz="2800" b="1" i="0" dirty="0"/>
              <a:t>38%</a:t>
            </a:r>
            <a:r>
              <a:rPr lang="en-US" altLang="en-US" sz="2800" i="0" dirty="0"/>
              <a:t> with adequate literacy missed at least 1 label</a:t>
            </a:r>
          </a:p>
        </p:txBody>
      </p:sp>
      <p:sp>
        <p:nvSpPr>
          <p:cNvPr id="36868" name="Text Box 5"/>
          <p:cNvSpPr txBox="1">
            <a:spLocks noChangeArrowheads="1"/>
          </p:cNvSpPr>
          <p:nvPr/>
        </p:nvSpPr>
        <p:spPr bwMode="auto">
          <a:xfrm>
            <a:off x="533400" y="14478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ja-JP" altLang="en-US" b="1" i="0" dirty="0"/>
              <a:t>“</a:t>
            </a:r>
            <a:r>
              <a:rPr lang="en-US" altLang="ja-JP" b="1" i="0" dirty="0"/>
              <a:t>How would you take this medicine?</a:t>
            </a:r>
            <a:r>
              <a:rPr lang="ja-JP" altLang="en-US" b="1" i="0" dirty="0"/>
              <a:t>”</a:t>
            </a:r>
            <a:endParaRPr lang="en-US" altLang="ja-JP" b="1" i="0" dirty="0"/>
          </a:p>
          <a:p>
            <a:pPr eaLnBrk="1" hangingPunct="1">
              <a:spcBef>
                <a:spcPct val="50000"/>
              </a:spcBef>
            </a:pPr>
            <a:r>
              <a:rPr lang="en-US" altLang="en-US" i="0" dirty="0"/>
              <a:t>  395 primary care patients in 3 </a:t>
            </a:r>
            <a:r>
              <a:rPr lang="en-US" altLang="en-US" i="0" dirty="0" smtClean="0"/>
              <a:t>States</a:t>
            </a:r>
            <a:endParaRPr lang="en-US" altLang="en-US" i="0" dirty="0"/>
          </a:p>
          <a:p>
            <a:pPr algn="r" eaLnBrk="1" hangingPunct="1">
              <a:spcBef>
                <a:spcPct val="50000"/>
              </a:spcBef>
            </a:pPr>
            <a:endParaRPr lang="en-US" altLang="en-US" dirty="0"/>
          </a:p>
        </p:txBody>
      </p:sp>
      <p:sp>
        <p:nvSpPr>
          <p:cNvPr id="36869" name="TextBox 5"/>
          <p:cNvSpPr txBox="1">
            <a:spLocks noChangeArrowheads="1"/>
          </p:cNvSpPr>
          <p:nvPr/>
        </p:nvSpPr>
        <p:spPr bwMode="auto">
          <a:xfrm>
            <a:off x="5486400" y="6096000"/>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r>
              <a:rPr lang="en-US" altLang="en-US" sz="1400" i="0" dirty="0"/>
              <a:t>Davis TC , et al. Annals Int Med 2006</a:t>
            </a:r>
          </a:p>
        </p:txBody>
      </p:sp>
      <p:sp>
        <p:nvSpPr>
          <p:cNvPr id="7" name="Rectangle 2"/>
          <p:cNvSpPr txBox="1">
            <a:spLocks noChangeArrowheads="1"/>
          </p:cNvSpPr>
          <p:nvPr/>
        </p:nvSpPr>
        <p:spPr>
          <a:xfrm>
            <a:off x="0" y="228600"/>
            <a:ext cx="9144000" cy="838200"/>
          </a:xfrm>
          <a:prstGeom prst="rect">
            <a:avLst/>
          </a:prstGeom>
        </p:spPr>
        <p:txBody>
          <a:bodyPr/>
          <a:lstStyle/>
          <a:p>
            <a:pPr>
              <a:defRPr/>
            </a:pPr>
            <a:r>
              <a:rPr lang="en-US" sz="3600" b="1" i="0" kern="0" dirty="0">
                <a:ea typeface="+mj-ea"/>
                <a:cs typeface="+mj-cs"/>
              </a:rPr>
              <a:t>Patient Safety: Medication Errors</a:t>
            </a:r>
          </a:p>
        </p:txBody>
      </p:sp>
      <p:pic>
        <p:nvPicPr>
          <p:cNvPr id="36871" name="Picture 8" descr="paint"/>
          <p:cNvPicPr>
            <a:picLocks noChangeAspect="1" noChangeArrowheads="1"/>
          </p:cNvPicPr>
          <p:nvPr/>
        </p:nvPicPr>
        <p:blipFill>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8382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533400" y="457200"/>
            <a:ext cx="8229600" cy="1066800"/>
          </a:xfrm>
        </p:spPr>
        <p:txBody>
          <a:bodyPr/>
          <a:lstStyle/>
          <a:p>
            <a:pPr algn="ctr" eaLnBrk="1" hangingPunct="1"/>
            <a:r>
              <a:rPr lang="ja-JP" altLang="en-US" sz="4000" smtClean="0">
                <a:solidFill>
                  <a:schemeClr val="tx1"/>
                </a:solidFill>
                <a:latin typeface="Georgia" pitchFamily="18" charset="0"/>
              </a:rPr>
              <a:t>“</a:t>
            </a:r>
            <a:r>
              <a:rPr lang="en-US" altLang="ja-JP" sz="4000" dirty="0" smtClean="0">
                <a:solidFill>
                  <a:schemeClr val="tx1"/>
                </a:solidFill>
                <a:latin typeface="Georgia" pitchFamily="18" charset="0"/>
              </a:rPr>
              <a:t>Show Me How Many Pills You Would Take in 1 Day</a:t>
            </a:r>
            <a:r>
              <a:rPr lang="ja-JP" altLang="en-US" sz="4000" smtClean="0">
                <a:solidFill>
                  <a:schemeClr val="tx1"/>
                </a:solidFill>
                <a:latin typeface="Georgia" pitchFamily="18" charset="0"/>
              </a:rPr>
              <a:t>”</a:t>
            </a:r>
            <a:endParaRPr lang="en-US" altLang="en-US" sz="4000" dirty="0" smtClean="0">
              <a:solidFill>
                <a:schemeClr val="tx1"/>
              </a:solidFill>
              <a:latin typeface="Georgia" pitchFamily="18" charset="0"/>
            </a:endParaRPr>
          </a:p>
        </p:txBody>
      </p:sp>
      <p:grpSp>
        <p:nvGrpSpPr>
          <p:cNvPr id="38914" name="Group 3"/>
          <p:cNvGrpSpPr>
            <a:grpSpLocks/>
          </p:cNvGrpSpPr>
          <p:nvPr/>
        </p:nvGrpSpPr>
        <p:grpSpPr bwMode="auto">
          <a:xfrm>
            <a:off x="2743200" y="1981200"/>
            <a:ext cx="3733800" cy="4343400"/>
            <a:chOff x="4176" y="1248"/>
            <a:chExt cx="1456" cy="2712"/>
          </a:xfrm>
        </p:grpSpPr>
        <p:graphicFrame>
          <p:nvGraphicFramePr>
            <p:cNvPr id="38917" name="Object 4"/>
            <p:cNvGraphicFramePr>
              <a:graphicFrameLocks/>
            </p:cNvGraphicFramePr>
            <p:nvPr/>
          </p:nvGraphicFramePr>
          <p:xfrm>
            <a:off x="4176" y="1248"/>
            <a:ext cx="1456" cy="2712"/>
          </p:xfrm>
          <a:graphic>
            <a:graphicData uri="http://schemas.openxmlformats.org/presentationml/2006/ole">
              <mc:AlternateContent xmlns:mc="http://schemas.openxmlformats.org/markup-compatibility/2006">
                <mc:Choice xmlns:v="urn:schemas-microsoft-com:vml" Requires="v">
                  <p:oleObj spid="_x0000_s38942" r:id="rId4" imgW="2311400" imgH="4305300" progId="">
                    <p:embed/>
                  </p:oleObj>
                </mc:Choice>
                <mc:Fallback>
                  <p:oleObj r:id="rId4" imgW="2311400" imgH="4305300"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1248"/>
                          <a:ext cx="1456" cy="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8918" name="Rectangle 5"/>
            <p:cNvSpPr>
              <a:spLocks noChangeArrowheads="1"/>
            </p:cNvSpPr>
            <p:nvPr/>
          </p:nvSpPr>
          <p:spPr bwMode="auto">
            <a:xfrm>
              <a:off x="4363" y="2600"/>
              <a:ext cx="7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endParaRPr lang="en-US" altLang="en-US" sz="1200" b="1" dirty="0">
                <a:latin typeface="Helvetica" charset="0"/>
              </a:endParaRPr>
            </a:p>
          </p:txBody>
        </p:sp>
        <p:sp>
          <p:nvSpPr>
            <p:cNvPr id="38919" name="Rectangle 6"/>
            <p:cNvSpPr>
              <a:spLocks noChangeArrowheads="1"/>
            </p:cNvSpPr>
            <p:nvPr/>
          </p:nvSpPr>
          <p:spPr bwMode="auto">
            <a:xfrm>
              <a:off x="4460" y="3226"/>
              <a:ext cx="71"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endParaRPr lang="en-US" altLang="en-US" sz="1000" dirty="0">
                <a:latin typeface="Helvetica" charset="0"/>
              </a:endParaRPr>
            </a:p>
          </p:txBody>
        </p:sp>
      </p:grpSp>
      <p:sp>
        <p:nvSpPr>
          <p:cNvPr id="38915" name="Rectangle 7"/>
          <p:cNvSpPr>
            <a:spLocks noChangeArrowheads="1"/>
          </p:cNvSpPr>
          <p:nvPr/>
        </p:nvSpPr>
        <p:spPr bwMode="auto">
          <a:xfrm>
            <a:off x="3352800" y="3886200"/>
            <a:ext cx="2743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1800" dirty="0"/>
              <a:t>John Smith        Dr. Red</a:t>
            </a:r>
          </a:p>
          <a:p>
            <a:pPr eaLnBrk="1" hangingPunct="1"/>
            <a:endParaRPr lang="en-US" altLang="en-US" sz="1800" b="1" dirty="0"/>
          </a:p>
          <a:p>
            <a:pPr eaLnBrk="1" hangingPunct="1"/>
            <a:r>
              <a:rPr lang="en-US" altLang="en-US" sz="1800" b="1" dirty="0"/>
              <a:t>Take two tablets by mouth twice daily.</a:t>
            </a:r>
          </a:p>
          <a:p>
            <a:pPr eaLnBrk="1" hangingPunct="1"/>
            <a:endParaRPr lang="en-US" altLang="en-US" sz="1800" dirty="0"/>
          </a:p>
          <a:p>
            <a:pPr eaLnBrk="1" hangingPunct="1"/>
            <a:r>
              <a:rPr lang="en-US" altLang="en-US" sz="1800" dirty="0"/>
              <a:t>Humibid LA       600MG</a:t>
            </a:r>
          </a:p>
          <a:p>
            <a:pPr eaLnBrk="1" hangingPunct="1"/>
            <a:r>
              <a:rPr lang="en-US" altLang="en-US" sz="1800" dirty="0"/>
              <a:t>1 refill</a:t>
            </a:r>
          </a:p>
        </p:txBody>
      </p:sp>
      <p:sp>
        <p:nvSpPr>
          <p:cNvPr id="38916" name="TextBox 7"/>
          <p:cNvSpPr txBox="1">
            <a:spLocks noChangeArrowheads="1"/>
          </p:cNvSpPr>
          <p:nvPr/>
        </p:nvSpPr>
        <p:spPr bwMode="auto">
          <a:xfrm>
            <a:off x="7162800" y="6550025"/>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1400" dirty="0">
                <a:solidFill>
                  <a:schemeClr val="bg1"/>
                </a:solidFill>
              </a:rPr>
              <a:t>Slide by Terry Davis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28600" y="0"/>
            <a:ext cx="8610600" cy="1066800"/>
          </a:xfrm>
        </p:spPr>
        <p:txBody>
          <a:bodyPr/>
          <a:lstStyle/>
          <a:p>
            <a:pPr algn="ctr" eaLnBrk="1" hangingPunct="1"/>
            <a:r>
              <a:rPr lang="en-US" altLang="en-US" sz="2800" b="1" dirty="0" smtClean="0">
                <a:solidFill>
                  <a:schemeClr val="tx1"/>
                </a:solidFill>
              </a:rPr>
              <a:t>Rates of Correct Understanding vs. Demonstration </a:t>
            </a:r>
            <a:r>
              <a:rPr lang="ja-JP" altLang="en-US" sz="2800" b="1" dirty="0" smtClean="0">
                <a:solidFill>
                  <a:schemeClr val="tx1"/>
                </a:solidFill>
              </a:rPr>
              <a:t>“</a:t>
            </a:r>
            <a:r>
              <a:rPr lang="en-US" altLang="ja-JP" sz="2800" b="1" dirty="0" smtClean="0">
                <a:solidFill>
                  <a:schemeClr val="tx1"/>
                </a:solidFill>
              </a:rPr>
              <a:t>Take Two Tablets by Mouth Twice Daily</a:t>
            </a:r>
            <a:r>
              <a:rPr lang="ja-JP" altLang="en-US" sz="2800" b="1" dirty="0" smtClean="0">
                <a:solidFill>
                  <a:schemeClr val="tx1"/>
                </a:solidFill>
              </a:rPr>
              <a:t>”</a:t>
            </a:r>
            <a:endParaRPr lang="en-US" altLang="en-US" sz="2800" b="1" dirty="0" smtClean="0">
              <a:solidFill>
                <a:schemeClr val="tx1"/>
              </a:solidFill>
            </a:endParaRPr>
          </a:p>
        </p:txBody>
      </p:sp>
      <p:graphicFrame>
        <p:nvGraphicFramePr>
          <p:cNvPr id="40962" name="Object 3"/>
          <p:cNvGraphicFramePr>
            <a:graphicFrameLocks noGrp="1" noChangeAspect="1"/>
          </p:cNvGraphicFramePr>
          <p:nvPr>
            <p:ph idx="1"/>
          </p:nvPr>
        </p:nvGraphicFramePr>
        <p:xfrm>
          <a:off x="463550" y="990600"/>
          <a:ext cx="8680450" cy="5549900"/>
        </p:xfrm>
        <a:graphic>
          <a:graphicData uri="http://schemas.openxmlformats.org/presentationml/2006/ole">
            <mc:AlternateContent xmlns:mc="http://schemas.openxmlformats.org/markup-compatibility/2006">
              <mc:Choice xmlns:v="urn:schemas-microsoft-com:vml" Requires="v">
                <p:oleObj spid="_x0000_s40993" r:id="rId4" imgW="8681456" imgH="5547841" progId="Excel.Chart.8">
                  <p:embed/>
                </p:oleObj>
              </mc:Choice>
              <mc:Fallback>
                <p:oleObj r:id="rId4" imgW="8681456" imgH="5547841"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990600"/>
                        <a:ext cx="868045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Text Box 4"/>
          <p:cNvSpPr txBox="1">
            <a:spLocks noChangeArrowheads="1"/>
          </p:cNvSpPr>
          <p:nvPr/>
        </p:nvSpPr>
        <p:spPr bwMode="auto">
          <a:xfrm>
            <a:off x="2057400" y="21336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a:t>71</a:t>
            </a:r>
          </a:p>
        </p:txBody>
      </p:sp>
      <p:sp>
        <p:nvSpPr>
          <p:cNvPr id="40964" name="Text Box 5"/>
          <p:cNvSpPr txBox="1">
            <a:spLocks noChangeArrowheads="1"/>
          </p:cNvSpPr>
          <p:nvPr/>
        </p:nvSpPr>
        <p:spPr bwMode="auto">
          <a:xfrm>
            <a:off x="6019800" y="1752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a:t>80</a:t>
            </a:r>
          </a:p>
        </p:txBody>
      </p:sp>
      <p:sp>
        <p:nvSpPr>
          <p:cNvPr id="40965" name="Text Box 6"/>
          <p:cNvSpPr txBox="1">
            <a:spLocks noChangeArrowheads="1"/>
          </p:cNvSpPr>
          <p:nvPr/>
        </p:nvSpPr>
        <p:spPr bwMode="auto">
          <a:xfrm>
            <a:off x="5410200" y="14478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a:t>89</a:t>
            </a:r>
          </a:p>
        </p:txBody>
      </p:sp>
      <p:sp>
        <p:nvSpPr>
          <p:cNvPr id="40966" name="Text Box 7"/>
          <p:cNvSpPr txBox="1">
            <a:spLocks noChangeArrowheads="1"/>
          </p:cNvSpPr>
          <p:nvPr/>
        </p:nvSpPr>
        <p:spPr bwMode="auto">
          <a:xfrm>
            <a:off x="4267200" y="2362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a:t>63</a:t>
            </a:r>
          </a:p>
        </p:txBody>
      </p:sp>
      <p:sp>
        <p:nvSpPr>
          <p:cNvPr id="40967" name="Text Box 8"/>
          <p:cNvSpPr txBox="1">
            <a:spLocks noChangeArrowheads="1"/>
          </p:cNvSpPr>
          <p:nvPr/>
        </p:nvSpPr>
        <p:spPr bwMode="auto">
          <a:xfrm>
            <a:off x="3733800" y="1676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a:t>84</a:t>
            </a:r>
          </a:p>
        </p:txBody>
      </p:sp>
      <p:sp>
        <p:nvSpPr>
          <p:cNvPr id="40968" name="Text Box 9"/>
          <p:cNvSpPr txBox="1">
            <a:spLocks noChangeArrowheads="1"/>
          </p:cNvSpPr>
          <p:nvPr/>
        </p:nvSpPr>
        <p:spPr bwMode="auto">
          <a:xfrm>
            <a:off x="2590800" y="3276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a:t>35</a:t>
            </a:r>
          </a:p>
        </p:txBody>
      </p:sp>
      <p:sp>
        <p:nvSpPr>
          <p:cNvPr id="40969" name="TextBox 9"/>
          <p:cNvSpPr txBox="1">
            <a:spLocks noChangeArrowheads="1"/>
          </p:cNvSpPr>
          <p:nvPr/>
        </p:nvSpPr>
        <p:spPr bwMode="auto">
          <a:xfrm>
            <a:off x="6553200" y="5867400"/>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r>
              <a:rPr lang="en-US" altLang="en-US" sz="1400" i="0" dirty="0"/>
              <a:t>Davis TC , et al. Annals Int Med 2006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28600" y="0"/>
            <a:ext cx="8610600" cy="1066800"/>
          </a:xfrm>
        </p:spPr>
        <p:txBody>
          <a:bodyPr/>
          <a:lstStyle/>
          <a:p>
            <a:pPr algn="ctr" eaLnBrk="1" hangingPunct="1"/>
            <a:r>
              <a:rPr lang="en-US" altLang="en-US" sz="2400" b="1" dirty="0" smtClean="0">
                <a:solidFill>
                  <a:schemeClr val="tx1"/>
                </a:solidFill>
              </a:rPr>
              <a:t>Rates of Correct Understanding </a:t>
            </a:r>
            <a:br>
              <a:rPr lang="en-US" altLang="en-US" sz="2400" b="1" dirty="0" smtClean="0">
                <a:solidFill>
                  <a:schemeClr val="tx1"/>
                </a:solidFill>
              </a:rPr>
            </a:br>
            <a:r>
              <a:rPr lang="ja-JP" altLang="en-US" sz="2400" b="1" dirty="0" smtClean="0">
                <a:solidFill>
                  <a:schemeClr val="tx1"/>
                </a:solidFill>
              </a:rPr>
              <a:t>“</a:t>
            </a:r>
            <a:r>
              <a:rPr lang="en-US" altLang="ja-JP" sz="2400" b="1" dirty="0" smtClean="0">
                <a:solidFill>
                  <a:schemeClr val="tx1"/>
                </a:solidFill>
              </a:rPr>
              <a:t>Take Two Tablets by Mouth Twice Daily</a:t>
            </a:r>
            <a:r>
              <a:rPr lang="ja-JP" altLang="en-US" sz="2400" b="1" dirty="0" smtClean="0">
                <a:solidFill>
                  <a:schemeClr val="tx1"/>
                </a:solidFill>
              </a:rPr>
              <a:t>” </a:t>
            </a:r>
            <a:r>
              <a:rPr lang="en-US" altLang="ja-JP" sz="2400" b="1" dirty="0" smtClean="0">
                <a:solidFill>
                  <a:schemeClr val="tx1"/>
                </a:solidFill>
              </a:rPr>
              <a:t>vs “Take one tablet in the morning and one at 5pm</a:t>
            </a:r>
            <a:endParaRPr lang="en-US" altLang="en-US" sz="2400" b="1" dirty="0" smtClean="0">
              <a:solidFill>
                <a:schemeClr val="tx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04180181"/>
              </p:ext>
            </p:extLst>
          </p:nvPr>
        </p:nvGraphicFramePr>
        <p:xfrm>
          <a:off x="514350" y="1041400"/>
          <a:ext cx="8578850" cy="5448300"/>
        </p:xfrm>
        <a:graphic>
          <a:graphicData uri="http://schemas.openxmlformats.org/drawingml/2006/chart">
            <c:chart xmlns:c="http://schemas.openxmlformats.org/drawingml/2006/chart" xmlns:r="http://schemas.openxmlformats.org/officeDocument/2006/relationships" r:id="rId3"/>
          </a:graphicData>
        </a:graphic>
      </p:graphicFrame>
      <p:sp>
        <p:nvSpPr>
          <p:cNvPr id="40963" name="Text Box 4"/>
          <p:cNvSpPr txBox="1">
            <a:spLocks noChangeArrowheads="1"/>
          </p:cNvSpPr>
          <p:nvPr/>
        </p:nvSpPr>
        <p:spPr bwMode="auto">
          <a:xfrm>
            <a:off x="2057400" y="21336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a:t>71</a:t>
            </a:r>
          </a:p>
        </p:txBody>
      </p:sp>
      <p:sp>
        <p:nvSpPr>
          <p:cNvPr id="40964" name="Text Box 5"/>
          <p:cNvSpPr txBox="1">
            <a:spLocks noChangeArrowheads="1"/>
          </p:cNvSpPr>
          <p:nvPr/>
        </p:nvSpPr>
        <p:spPr bwMode="auto">
          <a:xfrm>
            <a:off x="6019800" y="1752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smtClean="0"/>
              <a:t>91</a:t>
            </a:r>
            <a:endParaRPr lang="en-US" altLang="en-US" sz="2000" b="1" dirty="0"/>
          </a:p>
        </p:txBody>
      </p:sp>
      <p:sp>
        <p:nvSpPr>
          <p:cNvPr id="40965" name="Text Box 6"/>
          <p:cNvSpPr txBox="1">
            <a:spLocks noChangeArrowheads="1"/>
          </p:cNvSpPr>
          <p:nvPr/>
        </p:nvSpPr>
        <p:spPr bwMode="auto">
          <a:xfrm>
            <a:off x="5410200" y="14478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a:t>89</a:t>
            </a:r>
          </a:p>
        </p:txBody>
      </p:sp>
      <p:sp>
        <p:nvSpPr>
          <p:cNvPr id="40966" name="Text Box 7"/>
          <p:cNvSpPr txBox="1">
            <a:spLocks noChangeArrowheads="1"/>
          </p:cNvSpPr>
          <p:nvPr/>
        </p:nvSpPr>
        <p:spPr bwMode="auto">
          <a:xfrm>
            <a:off x="4267200" y="2362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smtClean="0"/>
              <a:t>91</a:t>
            </a:r>
            <a:endParaRPr lang="en-US" altLang="en-US" sz="2000" b="1" dirty="0"/>
          </a:p>
        </p:txBody>
      </p:sp>
      <p:sp>
        <p:nvSpPr>
          <p:cNvPr id="40967" name="Text Box 8"/>
          <p:cNvSpPr txBox="1">
            <a:spLocks noChangeArrowheads="1"/>
          </p:cNvSpPr>
          <p:nvPr/>
        </p:nvSpPr>
        <p:spPr bwMode="auto">
          <a:xfrm>
            <a:off x="3733800" y="1676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a:t>84</a:t>
            </a:r>
          </a:p>
        </p:txBody>
      </p:sp>
      <p:sp>
        <p:nvSpPr>
          <p:cNvPr id="40968" name="Text Box 9"/>
          <p:cNvSpPr txBox="1">
            <a:spLocks noChangeArrowheads="1"/>
          </p:cNvSpPr>
          <p:nvPr/>
        </p:nvSpPr>
        <p:spPr bwMode="auto">
          <a:xfrm>
            <a:off x="2590800" y="32766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pPr>
            <a:r>
              <a:rPr lang="en-US" altLang="en-US" sz="2000" b="1" dirty="0" smtClean="0"/>
              <a:t>83</a:t>
            </a:r>
            <a:endParaRPr lang="en-US" altLang="en-US" sz="2000" b="1" dirty="0"/>
          </a:p>
        </p:txBody>
      </p:sp>
      <p:sp>
        <p:nvSpPr>
          <p:cNvPr id="40969" name="TextBox 9"/>
          <p:cNvSpPr txBox="1">
            <a:spLocks noChangeArrowheads="1"/>
          </p:cNvSpPr>
          <p:nvPr/>
        </p:nvSpPr>
        <p:spPr bwMode="auto">
          <a:xfrm>
            <a:off x="7010400" y="5874782"/>
            <a:ext cx="1981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r>
              <a:rPr lang="en-US" altLang="en-US" sz="1400" i="0" dirty="0" smtClean="0"/>
              <a:t>Wolf et al. Patient Education and Counseling 2007</a:t>
            </a:r>
            <a:endParaRPr lang="en-US" altLang="en-US" sz="1400" i="0" dirty="0"/>
          </a:p>
        </p:txBody>
      </p:sp>
    </p:spTree>
    <p:extLst>
      <p:ext uri="{BB962C8B-B14F-4D97-AF65-F5344CB8AC3E}">
        <p14:creationId xmlns:p14="http://schemas.microsoft.com/office/powerpoint/2010/main" val="2708964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2050"/>
          <p:cNvSpPr>
            <a:spLocks noGrp="1" noChangeArrowheads="1"/>
          </p:cNvSpPr>
          <p:nvPr>
            <p:ph type="title"/>
          </p:nvPr>
        </p:nvSpPr>
        <p:spPr>
          <a:xfrm>
            <a:off x="0" y="152400"/>
            <a:ext cx="9144000" cy="1066800"/>
          </a:xfrm>
        </p:spPr>
        <p:txBody>
          <a:bodyPr/>
          <a:lstStyle/>
          <a:p>
            <a:pPr algn="ctr" eaLnBrk="1" hangingPunct="1">
              <a:buClr>
                <a:schemeClr val="tx2"/>
              </a:buClr>
            </a:pPr>
            <a:r>
              <a:rPr lang="en-US" altLang="en-US" sz="3600" b="1" dirty="0" smtClean="0">
                <a:solidFill>
                  <a:schemeClr val="tx1"/>
                </a:solidFill>
                <a:latin typeface="Georgia" pitchFamily="18" charset="0"/>
              </a:rPr>
              <a:t>Lessons Learned From Patients</a:t>
            </a:r>
          </a:p>
        </p:txBody>
      </p:sp>
      <p:sp>
        <p:nvSpPr>
          <p:cNvPr id="43010" name="Rectangle 2051"/>
          <p:cNvSpPr>
            <a:spLocks noGrp="1" noChangeArrowheads="1"/>
          </p:cNvSpPr>
          <p:nvPr>
            <p:ph type="body" idx="1"/>
          </p:nvPr>
        </p:nvSpPr>
        <p:spPr>
          <a:xfrm>
            <a:off x="685800" y="1371600"/>
            <a:ext cx="7772400" cy="3581400"/>
          </a:xfrm>
        </p:spPr>
        <p:txBody>
          <a:bodyPr/>
          <a:lstStyle/>
          <a:p>
            <a:pPr marL="914400" lvl="1" indent="-457200" eaLnBrk="1" hangingPunct="1">
              <a:lnSpc>
                <a:spcPct val="115000"/>
              </a:lnSpc>
              <a:buClr>
                <a:schemeClr val="tx1"/>
              </a:buClr>
              <a:buSzTx/>
              <a:buFontTx/>
              <a:buChar char="•"/>
            </a:pPr>
            <a:r>
              <a:rPr lang="en-US" altLang="en-US" sz="2400" dirty="0" smtClean="0">
                <a:latin typeface="Georgia" pitchFamily="18" charset="0"/>
              </a:rPr>
              <a:t>Tell me what’</a:t>
            </a:r>
            <a:r>
              <a:rPr lang="en-US" altLang="ja-JP" sz="2400" dirty="0" smtClean="0">
                <a:latin typeface="Georgia" pitchFamily="18" charset="0"/>
              </a:rPr>
              <a:t>s wrong (briefly)</a:t>
            </a:r>
          </a:p>
          <a:p>
            <a:pPr marL="914400" lvl="1" indent="-457200" eaLnBrk="1" hangingPunct="1">
              <a:lnSpc>
                <a:spcPct val="115000"/>
              </a:lnSpc>
              <a:buClr>
                <a:schemeClr val="tx1"/>
              </a:buClr>
              <a:buSzTx/>
              <a:buFontTx/>
              <a:buChar char="•"/>
            </a:pPr>
            <a:r>
              <a:rPr lang="en-US" altLang="en-US" sz="2400" dirty="0" smtClean="0">
                <a:latin typeface="Georgia" pitchFamily="18" charset="0"/>
              </a:rPr>
              <a:t>What do I need to </a:t>
            </a:r>
            <a:r>
              <a:rPr lang="en-US" altLang="en-US" sz="2400" b="1" dirty="0" smtClean="0">
                <a:latin typeface="Georgia" pitchFamily="18" charset="0"/>
              </a:rPr>
              <a:t>do </a:t>
            </a:r>
            <a:r>
              <a:rPr lang="en-US" altLang="en-US" sz="2400" dirty="0" smtClean="0">
                <a:latin typeface="Georgia" pitchFamily="18" charset="0"/>
              </a:rPr>
              <a:t>&amp; why</a:t>
            </a:r>
          </a:p>
          <a:p>
            <a:pPr marL="914400" lvl="1" indent="-457200" eaLnBrk="1" hangingPunct="1">
              <a:lnSpc>
                <a:spcPct val="115000"/>
              </a:lnSpc>
              <a:buClr>
                <a:schemeClr val="tx1"/>
              </a:buClr>
              <a:buSzTx/>
              <a:buFontTx/>
              <a:buChar char="•"/>
            </a:pPr>
            <a:r>
              <a:rPr lang="en-US" altLang="en-US" sz="2400" dirty="0" smtClean="0">
                <a:latin typeface="Georgia" pitchFamily="18" charset="0"/>
              </a:rPr>
              <a:t>Emphasize </a:t>
            </a:r>
            <a:r>
              <a:rPr lang="en-US" altLang="en-US" sz="2400" b="1" dirty="0" smtClean="0">
                <a:latin typeface="Georgia" pitchFamily="18" charset="0"/>
              </a:rPr>
              <a:t>benefits</a:t>
            </a:r>
            <a:r>
              <a:rPr lang="en-US" altLang="en-US" sz="2400" dirty="0" smtClean="0">
                <a:latin typeface="Georgia" pitchFamily="18" charset="0"/>
              </a:rPr>
              <a:t> (for me)</a:t>
            </a:r>
          </a:p>
          <a:p>
            <a:pPr marL="533400" indent="-533400" eaLnBrk="1" hangingPunct="1">
              <a:lnSpc>
                <a:spcPct val="125000"/>
              </a:lnSpc>
              <a:buClr>
                <a:schemeClr val="tx1"/>
              </a:buClr>
              <a:buSzTx/>
              <a:buFontTx/>
              <a:buNone/>
            </a:pPr>
            <a:r>
              <a:rPr lang="en-US" altLang="en-US" sz="2400" dirty="0" smtClean="0">
                <a:latin typeface="Georgia" pitchFamily="18" charset="0"/>
              </a:rPr>
              <a:t>If meds, </a:t>
            </a:r>
            <a:r>
              <a:rPr lang="en-US" altLang="en-US" sz="2400" b="1" dirty="0" smtClean="0">
                <a:latin typeface="Georgia" pitchFamily="18" charset="0"/>
              </a:rPr>
              <a:t>break it down for me</a:t>
            </a:r>
            <a:r>
              <a:rPr lang="en-US" altLang="en-US" sz="2400" dirty="0" smtClean="0">
                <a:latin typeface="Georgia" pitchFamily="18" charset="0"/>
              </a:rPr>
              <a:t>:</a:t>
            </a:r>
          </a:p>
          <a:p>
            <a:pPr marL="533400" indent="-533400" eaLnBrk="1" hangingPunct="1">
              <a:lnSpc>
                <a:spcPct val="115000"/>
              </a:lnSpc>
              <a:buClr>
                <a:schemeClr val="tx1"/>
              </a:buClr>
              <a:buSzTx/>
              <a:buFontTx/>
              <a:buAutoNum type="arabicPeriod"/>
            </a:pPr>
            <a:r>
              <a:rPr lang="en-US" altLang="en-US" sz="2400" dirty="0" smtClean="0">
                <a:latin typeface="Georgia" pitchFamily="18" charset="0"/>
              </a:rPr>
              <a:t>What it is for</a:t>
            </a:r>
          </a:p>
          <a:p>
            <a:pPr marL="533400" indent="-533400" eaLnBrk="1" hangingPunct="1">
              <a:lnSpc>
                <a:spcPct val="115000"/>
              </a:lnSpc>
              <a:buClr>
                <a:schemeClr val="tx1"/>
              </a:buClr>
              <a:buSzTx/>
              <a:buFontTx/>
              <a:buAutoNum type="arabicPeriod"/>
            </a:pPr>
            <a:r>
              <a:rPr lang="en-US" altLang="en-US" sz="2400" dirty="0" smtClean="0">
                <a:latin typeface="Georgia" pitchFamily="18" charset="0"/>
              </a:rPr>
              <a:t>How to take (concretely)</a:t>
            </a:r>
          </a:p>
          <a:p>
            <a:pPr marL="533400" indent="-533400" eaLnBrk="1" hangingPunct="1">
              <a:lnSpc>
                <a:spcPct val="115000"/>
              </a:lnSpc>
              <a:buClr>
                <a:schemeClr val="tx1"/>
              </a:buClr>
              <a:buSzTx/>
              <a:buFontTx/>
              <a:buAutoNum type="arabicPeriod"/>
            </a:pPr>
            <a:r>
              <a:rPr lang="en-US" altLang="en-US" sz="2400" dirty="0" smtClean="0">
                <a:latin typeface="Georgia" pitchFamily="18" charset="0"/>
              </a:rPr>
              <a:t>Why (benefit)</a:t>
            </a:r>
          </a:p>
          <a:p>
            <a:pPr marL="533400" indent="-533400" eaLnBrk="1" hangingPunct="1">
              <a:lnSpc>
                <a:spcPct val="115000"/>
              </a:lnSpc>
              <a:buClr>
                <a:schemeClr val="tx1"/>
              </a:buClr>
              <a:buSzTx/>
              <a:buFontTx/>
              <a:buAutoNum type="arabicPeriod"/>
            </a:pPr>
            <a:r>
              <a:rPr lang="en-US" altLang="en-US" sz="2400" dirty="0" smtClean="0">
                <a:latin typeface="Georgia" pitchFamily="18" charset="0"/>
              </a:rPr>
              <a:t>What to expect</a:t>
            </a:r>
          </a:p>
        </p:txBody>
      </p:sp>
      <p:pic>
        <p:nvPicPr>
          <p:cNvPr id="43011" name="Picture 2052" descr="j00902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00400"/>
            <a:ext cx="21145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055"/>
          <p:cNvSpPr>
            <a:spLocks noChangeArrowheads="1"/>
          </p:cNvSpPr>
          <p:nvPr/>
        </p:nvSpPr>
        <p:spPr bwMode="auto">
          <a:xfrm>
            <a:off x="228600" y="5715000"/>
            <a:ext cx="8915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lnSpc>
                <a:spcPct val="95000"/>
              </a:lnSpc>
              <a:spcBef>
                <a:spcPct val="50000"/>
              </a:spcBef>
            </a:pPr>
            <a:r>
              <a:rPr lang="en-US" altLang="en-US" sz="2800" b="1" i="0" dirty="0"/>
              <a:t>Remember: what</a:t>
            </a:r>
            <a:r>
              <a:rPr lang="ja-JP" altLang="en-US" sz="2800" b="1" i="0" dirty="0"/>
              <a:t>’</a:t>
            </a:r>
            <a:r>
              <a:rPr lang="en-US" altLang="ja-JP" sz="2800" b="1" i="0" dirty="0"/>
              <a:t>s clear to you is clear to you!</a:t>
            </a:r>
            <a:endParaRPr lang="en-US" altLang="en-US" sz="2800" b="1" i="0" dirty="0"/>
          </a:p>
        </p:txBody>
      </p:sp>
      <p:pic>
        <p:nvPicPr>
          <p:cNvPr id="43013" name="Picture 2056" descr="paint"/>
          <p:cNvPicPr>
            <a:picLocks noChangeAspect="1" noChangeArrowheads="1"/>
          </p:cNvPicPr>
          <p:nvPr/>
        </p:nvPicPr>
        <p:blipFill>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1430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457200"/>
            <a:ext cx="9144000" cy="1143000"/>
          </a:xfrm>
        </p:spPr>
        <p:txBody>
          <a:bodyPr/>
          <a:lstStyle/>
          <a:p>
            <a:pPr algn="ctr" eaLnBrk="1" hangingPunct="1"/>
            <a:r>
              <a:rPr lang="en-US" altLang="en-US" sz="3600" b="1" dirty="0" smtClean="0">
                <a:solidFill>
                  <a:schemeClr val="tx1"/>
                </a:solidFill>
                <a:latin typeface="Georgia" pitchFamily="18" charset="0"/>
              </a:rPr>
              <a:t>Strategies to Improve Patient Understanding </a:t>
            </a:r>
            <a:br>
              <a:rPr lang="en-US" altLang="en-US" sz="3600" b="1" dirty="0" smtClean="0">
                <a:solidFill>
                  <a:schemeClr val="tx1"/>
                </a:solidFill>
                <a:latin typeface="Georgia" pitchFamily="18" charset="0"/>
              </a:rPr>
            </a:br>
            <a:endParaRPr lang="en-US" altLang="en-US" sz="3600" b="1" dirty="0" smtClean="0">
              <a:solidFill>
                <a:schemeClr val="tx1"/>
              </a:solidFill>
              <a:latin typeface="Georgia" pitchFamily="18" charset="0"/>
            </a:endParaRPr>
          </a:p>
        </p:txBody>
      </p:sp>
      <p:sp>
        <p:nvSpPr>
          <p:cNvPr id="45058" name="Rectangle 3"/>
          <p:cNvSpPr>
            <a:spLocks noGrp="1" noChangeArrowheads="1"/>
          </p:cNvSpPr>
          <p:nvPr>
            <p:ph type="subTitle" idx="4294967295"/>
          </p:nvPr>
        </p:nvSpPr>
        <p:spPr>
          <a:xfrm>
            <a:off x="457200" y="2133600"/>
            <a:ext cx="8001000" cy="2057400"/>
          </a:xfrm>
        </p:spPr>
        <p:txBody>
          <a:bodyPr/>
          <a:lstStyle/>
          <a:p>
            <a:pPr marL="0" indent="0" eaLnBrk="1" hangingPunct="1">
              <a:lnSpc>
                <a:spcPct val="110000"/>
              </a:lnSpc>
              <a:buClr>
                <a:schemeClr val="tx1"/>
              </a:buClr>
            </a:pPr>
            <a:r>
              <a:rPr lang="en-US" altLang="en-US" sz="3200" dirty="0" smtClean="0">
                <a:latin typeface="Georgia" pitchFamily="18" charset="0"/>
              </a:rPr>
              <a:t> Focus on “</a:t>
            </a:r>
            <a:r>
              <a:rPr lang="en-US" altLang="ja-JP" sz="3200" dirty="0" smtClean="0">
                <a:latin typeface="Georgia" pitchFamily="18" charset="0"/>
              </a:rPr>
              <a:t>need-to-know”</a:t>
            </a:r>
            <a:r>
              <a:rPr lang="ja-JP" altLang="en-US" sz="3200" dirty="0" smtClean="0">
                <a:latin typeface="Georgia" pitchFamily="18" charset="0"/>
              </a:rPr>
              <a:t> </a:t>
            </a:r>
            <a:r>
              <a:rPr lang="en-US" altLang="ja-JP" sz="3200" dirty="0" smtClean="0">
                <a:latin typeface="Georgia" pitchFamily="18" charset="0"/>
              </a:rPr>
              <a:t>&amp; “need-to-do”</a:t>
            </a:r>
            <a:endParaRPr lang="en-US" altLang="ja-JP" sz="3000" dirty="0" smtClean="0">
              <a:latin typeface="Georgia" pitchFamily="18" charset="0"/>
            </a:endParaRPr>
          </a:p>
          <a:p>
            <a:pPr marL="0" indent="0" eaLnBrk="1" hangingPunct="1">
              <a:lnSpc>
                <a:spcPct val="110000"/>
              </a:lnSpc>
              <a:buClr>
                <a:schemeClr val="tx1"/>
              </a:buClr>
            </a:pPr>
            <a:r>
              <a:rPr lang="en-US" altLang="en-US" sz="3200" dirty="0" smtClean="0">
                <a:latin typeface="Georgia" pitchFamily="18" charset="0"/>
              </a:rPr>
              <a:t>Use</a:t>
            </a:r>
            <a:r>
              <a:rPr lang="en-US" altLang="en-US" sz="3200" i="1" dirty="0" smtClean="0">
                <a:latin typeface="Georgia" pitchFamily="18" charset="0"/>
              </a:rPr>
              <a:t> </a:t>
            </a:r>
            <a:r>
              <a:rPr lang="en-US" altLang="ja-JP" sz="3200" dirty="0" smtClean="0">
                <a:latin typeface="Georgia" pitchFamily="18" charset="0"/>
              </a:rPr>
              <a:t>Teach-Back </a:t>
            </a:r>
            <a:r>
              <a:rPr lang="en-US" altLang="ja-JP" sz="3200" dirty="0" smtClean="0">
                <a:latin typeface="Georgia" pitchFamily="18" charset="0"/>
              </a:rPr>
              <a:t>Method</a:t>
            </a:r>
          </a:p>
          <a:p>
            <a:pPr marL="0" indent="0" eaLnBrk="1" hangingPunct="1">
              <a:lnSpc>
                <a:spcPct val="110000"/>
              </a:lnSpc>
              <a:buClr>
                <a:schemeClr val="tx1"/>
              </a:buClr>
            </a:pPr>
            <a:r>
              <a:rPr lang="en-US" altLang="en-US" sz="3200" dirty="0" smtClean="0">
                <a:latin typeface="Georgia" pitchFamily="18" charset="0"/>
              </a:rPr>
              <a:t> Demonstrate/draw pictures</a:t>
            </a:r>
          </a:p>
          <a:p>
            <a:pPr marL="0" indent="0" eaLnBrk="1" hangingPunct="1">
              <a:lnSpc>
                <a:spcPct val="110000"/>
              </a:lnSpc>
              <a:buClr>
                <a:schemeClr val="tx1"/>
              </a:buClr>
            </a:pPr>
            <a:r>
              <a:rPr lang="en-US" altLang="en-US" sz="3200" dirty="0" smtClean="0">
                <a:latin typeface="Georgia" pitchFamily="18" charset="0"/>
              </a:rPr>
              <a:t> Use clearly written education materials                                                 </a:t>
            </a:r>
          </a:p>
        </p:txBody>
      </p:sp>
      <p:pic>
        <p:nvPicPr>
          <p:cNvPr id="45059" name="Picture 8"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2954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81000" y="304800"/>
            <a:ext cx="8229600" cy="1066800"/>
          </a:xfrm>
        </p:spPr>
        <p:txBody>
          <a:bodyPr/>
          <a:lstStyle/>
          <a:p>
            <a:pPr algn="ctr" eaLnBrk="1" hangingPunct="1"/>
            <a:r>
              <a:rPr lang="en-US" altLang="en-US" sz="3600" b="1" dirty="0" smtClean="0">
                <a:solidFill>
                  <a:schemeClr val="tx1"/>
                </a:solidFill>
                <a:latin typeface="Georgia" pitchFamily="18" charset="0"/>
              </a:rPr>
              <a:t>Focus on </a:t>
            </a:r>
            <a:r>
              <a:rPr lang="ja-JP" altLang="en-US" sz="3600" b="1" smtClean="0">
                <a:solidFill>
                  <a:schemeClr val="tx1"/>
                </a:solidFill>
                <a:latin typeface="Georgia" pitchFamily="18" charset="0"/>
              </a:rPr>
              <a:t>“</a:t>
            </a:r>
            <a:r>
              <a:rPr lang="en-US" altLang="ja-JP" sz="3600" b="1" dirty="0" smtClean="0">
                <a:solidFill>
                  <a:schemeClr val="tx1"/>
                </a:solidFill>
                <a:latin typeface="Georgia" pitchFamily="18" charset="0"/>
              </a:rPr>
              <a:t>Need-to-know</a:t>
            </a:r>
            <a:r>
              <a:rPr lang="ja-JP" altLang="en-US" sz="3600" b="1" smtClean="0">
                <a:solidFill>
                  <a:schemeClr val="tx1"/>
                </a:solidFill>
                <a:latin typeface="Georgia" pitchFamily="18" charset="0"/>
              </a:rPr>
              <a:t>”</a:t>
            </a:r>
            <a:r>
              <a:rPr lang="en-US" altLang="ja-JP" sz="3600" b="1" dirty="0" smtClean="0">
                <a:solidFill>
                  <a:schemeClr val="tx1"/>
                </a:solidFill>
                <a:latin typeface="Georgia" pitchFamily="18" charset="0"/>
              </a:rPr>
              <a:t> </a:t>
            </a:r>
            <a:br>
              <a:rPr lang="en-US" altLang="ja-JP" sz="3600" b="1" dirty="0" smtClean="0">
                <a:solidFill>
                  <a:schemeClr val="tx1"/>
                </a:solidFill>
                <a:latin typeface="Georgia" pitchFamily="18" charset="0"/>
              </a:rPr>
            </a:br>
            <a:r>
              <a:rPr lang="en-US" altLang="ja-JP" sz="3600" b="1" dirty="0" smtClean="0">
                <a:solidFill>
                  <a:schemeClr val="tx1"/>
                </a:solidFill>
                <a:latin typeface="Georgia" pitchFamily="18" charset="0"/>
              </a:rPr>
              <a:t>&amp; </a:t>
            </a:r>
            <a:r>
              <a:rPr lang="ja-JP" altLang="en-US" sz="3600" b="1" smtClean="0">
                <a:solidFill>
                  <a:schemeClr val="tx1"/>
                </a:solidFill>
                <a:latin typeface="Georgia" pitchFamily="18" charset="0"/>
              </a:rPr>
              <a:t>“</a:t>
            </a:r>
            <a:r>
              <a:rPr lang="en-US" altLang="ja-JP" sz="3600" b="1" dirty="0" smtClean="0">
                <a:solidFill>
                  <a:schemeClr val="tx1"/>
                </a:solidFill>
                <a:latin typeface="Georgia" pitchFamily="18" charset="0"/>
              </a:rPr>
              <a:t>Need-to-do</a:t>
            </a:r>
            <a:r>
              <a:rPr lang="ja-JP" altLang="en-US" sz="3600" b="1" smtClean="0">
                <a:solidFill>
                  <a:schemeClr val="tx1"/>
                </a:solidFill>
                <a:latin typeface="Georgia" pitchFamily="18" charset="0"/>
              </a:rPr>
              <a:t>”</a:t>
            </a:r>
            <a:endParaRPr lang="en-US" altLang="en-US" sz="3600" b="1" dirty="0" smtClean="0">
              <a:solidFill>
                <a:schemeClr val="tx1"/>
              </a:solidFill>
              <a:latin typeface="Georgia" pitchFamily="18" charset="0"/>
            </a:endParaRPr>
          </a:p>
        </p:txBody>
      </p:sp>
      <p:sp>
        <p:nvSpPr>
          <p:cNvPr id="47106" name="Rectangle 3"/>
          <p:cNvSpPr>
            <a:spLocks noGrp="1" noChangeArrowheads="1"/>
          </p:cNvSpPr>
          <p:nvPr>
            <p:ph type="body" idx="1"/>
          </p:nvPr>
        </p:nvSpPr>
        <p:spPr>
          <a:xfrm>
            <a:off x="1371600" y="2057400"/>
            <a:ext cx="7010400" cy="3581400"/>
          </a:xfrm>
        </p:spPr>
        <p:txBody>
          <a:bodyPr/>
          <a:lstStyle/>
          <a:p>
            <a:pPr eaLnBrk="1" hangingPunct="1">
              <a:lnSpc>
                <a:spcPct val="115000"/>
              </a:lnSpc>
              <a:buClr>
                <a:schemeClr val="tx1"/>
              </a:buClr>
              <a:buSzTx/>
              <a:buFont typeface="Wingdings" pitchFamily="2" charset="2"/>
              <a:buNone/>
            </a:pPr>
            <a:r>
              <a:rPr lang="en-US" altLang="en-US" dirty="0" smtClean="0">
                <a:latin typeface="Georgia" pitchFamily="18" charset="0"/>
              </a:rPr>
              <a:t>What do patients need to know/do…?</a:t>
            </a:r>
          </a:p>
          <a:p>
            <a:pPr eaLnBrk="1" hangingPunct="1">
              <a:lnSpc>
                <a:spcPct val="115000"/>
              </a:lnSpc>
              <a:buClr>
                <a:schemeClr val="tx1"/>
              </a:buClr>
              <a:buSzTx/>
              <a:buFont typeface="Wingdings" pitchFamily="2" charset="2"/>
              <a:buNone/>
            </a:pPr>
            <a:endParaRPr lang="en-US" altLang="en-US" sz="800" dirty="0" smtClean="0">
              <a:latin typeface="Georgia" pitchFamily="18" charset="0"/>
            </a:endParaRPr>
          </a:p>
          <a:p>
            <a:pPr lvl="1" eaLnBrk="1" hangingPunct="1">
              <a:lnSpc>
                <a:spcPct val="115000"/>
              </a:lnSpc>
              <a:buClr>
                <a:schemeClr val="tx1"/>
              </a:buClr>
              <a:buSzTx/>
              <a:buFontTx/>
              <a:buChar char="•"/>
            </a:pPr>
            <a:r>
              <a:rPr lang="en-US" altLang="en-US" dirty="0" smtClean="0">
                <a:latin typeface="Georgia" pitchFamily="18" charset="0"/>
              </a:rPr>
              <a:t>When they leave the exam room</a:t>
            </a:r>
          </a:p>
          <a:p>
            <a:pPr lvl="1" eaLnBrk="1" hangingPunct="1">
              <a:lnSpc>
                <a:spcPct val="115000"/>
              </a:lnSpc>
              <a:buClr>
                <a:schemeClr val="tx1"/>
              </a:buClr>
              <a:buSzTx/>
              <a:buFontTx/>
              <a:buChar char="•"/>
            </a:pPr>
            <a:r>
              <a:rPr lang="en-US" altLang="en-US" dirty="0" smtClean="0">
                <a:latin typeface="Georgia" pitchFamily="18" charset="0"/>
              </a:rPr>
              <a:t>When they check out</a:t>
            </a:r>
          </a:p>
          <a:p>
            <a:pPr lvl="1" eaLnBrk="1" hangingPunct="1">
              <a:lnSpc>
                <a:spcPct val="115000"/>
              </a:lnSpc>
              <a:buClr>
                <a:schemeClr val="tx1"/>
              </a:buClr>
              <a:buSzTx/>
              <a:buFontTx/>
              <a:buChar char="•"/>
            </a:pPr>
            <a:r>
              <a:rPr lang="en-US" altLang="en-US" dirty="0" smtClean="0">
                <a:latin typeface="Georgia" pitchFamily="18" charset="0"/>
              </a:rPr>
              <a:t>What do they need to know about?</a:t>
            </a:r>
          </a:p>
          <a:p>
            <a:pPr lvl="2" eaLnBrk="1" hangingPunct="1">
              <a:lnSpc>
                <a:spcPct val="115000"/>
              </a:lnSpc>
              <a:buClr>
                <a:schemeClr val="tx1"/>
              </a:buClr>
              <a:buSzTx/>
              <a:buFontTx/>
              <a:buChar char="•"/>
            </a:pPr>
            <a:r>
              <a:rPr lang="en-US" altLang="en-US" dirty="0" smtClean="0">
                <a:latin typeface="Georgia" pitchFamily="18" charset="0"/>
              </a:rPr>
              <a:t>Taking medicines</a:t>
            </a:r>
          </a:p>
          <a:p>
            <a:pPr lvl="2" eaLnBrk="1" hangingPunct="1">
              <a:lnSpc>
                <a:spcPct val="115000"/>
              </a:lnSpc>
              <a:buClr>
                <a:schemeClr val="tx1"/>
              </a:buClr>
              <a:buSzTx/>
              <a:buFontTx/>
              <a:buChar char="•"/>
            </a:pPr>
            <a:r>
              <a:rPr lang="en-US" altLang="en-US" dirty="0" smtClean="0">
                <a:latin typeface="Georgia" pitchFamily="18" charset="0"/>
              </a:rPr>
              <a:t>Self-care</a:t>
            </a:r>
          </a:p>
          <a:p>
            <a:pPr lvl="2" eaLnBrk="1" hangingPunct="1">
              <a:lnSpc>
                <a:spcPct val="115000"/>
              </a:lnSpc>
              <a:buClr>
                <a:schemeClr val="tx1"/>
              </a:buClr>
              <a:buSzTx/>
              <a:buFontTx/>
              <a:buChar char="•"/>
            </a:pPr>
            <a:r>
              <a:rPr lang="en-US" altLang="en-US" dirty="0" smtClean="0">
                <a:latin typeface="Georgia" pitchFamily="18" charset="0"/>
              </a:rPr>
              <a:t>Referrals and </a:t>
            </a:r>
            <a:r>
              <a:rPr lang="en-US" altLang="en-US" dirty="0" err="1" smtClean="0">
                <a:latin typeface="Georgia" pitchFamily="18" charset="0"/>
              </a:rPr>
              <a:t>followups</a:t>
            </a:r>
            <a:endParaRPr lang="en-US" altLang="en-US" dirty="0" smtClean="0">
              <a:latin typeface="Georgia" pitchFamily="18" charset="0"/>
            </a:endParaRPr>
          </a:p>
          <a:p>
            <a:pPr lvl="2" eaLnBrk="1" hangingPunct="1">
              <a:lnSpc>
                <a:spcPct val="115000"/>
              </a:lnSpc>
              <a:buClr>
                <a:schemeClr val="tx1"/>
              </a:buClr>
              <a:buSzTx/>
              <a:buFontTx/>
              <a:buChar char="•"/>
            </a:pPr>
            <a:r>
              <a:rPr lang="en-US" altLang="en-US" dirty="0" smtClean="0">
                <a:latin typeface="Georgia" pitchFamily="18" charset="0"/>
              </a:rPr>
              <a:t>Filling out forms</a:t>
            </a:r>
          </a:p>
        </p:txBody>
      </p:sp>
      <p:pic>
        <p:nvPicPr>
          <p:cNvPr id="47107" name="Picture 6"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447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286000" y="0"/>
            <a:ext cx="5105400" cy="1143000"/>
          </a:xfrm>
        </p:spPr>
        <p:txBody>
          <a:bodyPr/>
          <a:lstStyle/>
          <a:p>
            <a:pPr eaLnBrk="1" hangingPunct="1"/>
            <a:r>
              <a:rPr lang="en-US" altLang="ja-JP" sz="3600" b="1" dirty="0" smtClean="0">
                <a:solidFill>
                  <a:schemeClr val="tx1"/>
                </a:solidFill>
                <a:latin typeface="Georgia" pitchFamily="18" charset="0"/>
              </a:rPr>
              <a:t>Teach-Back</a:t>
            </a:r>
            <a:r>
              <a:rPr lang="ja-JP" altLang="en-US" sz="3600" b="1" dirty="0">
                <a:solidFill>
                  <a:schemeClr val="tx1"/>
                </a:solidFill>
                <a:latin typeface="Georgia" pitchFamily="18" charset="0"/>
              </a:rPr>
              <a:t> </a:t>
            </a:r>
            <a:r>
              <a:rPr lang="en-US" altLang="ja-JP" sz="3600" b="1" dirty="0" smtClean="0">
                <a:solidFill>
                  <a:schemeClr val="tx1"/>
                </a:solidFill>
                <a:latin typeface="Georgia" pitchFamily="18" charset="0"/>
              </a:rPr>
              <a:t>Method </a:t>
            </a:r>
            <a:endParaRPr lang="en-US" altLang="en-US" sz="3600" b="1" dirty="0" smtClean="0">
              <a:solidFill>
                <a:schemeClr val="tx1"/>
              </a:solidFill>
              <a:latin typeface="Georgia" pitchFamily="18" charset="0"/>
            </a:endParaRPr>
          </a:p>
        </p:txBody>
      </p:sp>
      <p:sp>
        <p:nvSpPr>
          <p:cNvPr id="49154" name="Rectangle 3"/>
          <p:cNvSpPr>
            <a:spLocks noGrp="1" noChangeArrowheads="1"/>
          </p:cNvSpPr>
          <p:nvPr>
            <p:ph type="body" idx="1"/>
          </p:nvPr>
        </p:nvSpPr>
        <p:spPr>
          <a:xfrm>
            <a:off x="685800" y="1828800"/>
            <a:ext cx="8001000" cy="4530725"/>
          </a:xfrm>
        </p:spPr>
        <p:txBody>
          <a:bodyPr/>
          <a:lstStyle/>
          <a:p>
            <a:pPr eaLnBrk="1" hangingPunct="1">
              <a:lnSpc>
                <a:spcPct val="90000"/>
              </a:lnSpc>
            </a:pPr>
            <a:r>
              <a:rPr lang="en-US" altLang="en-US" dirty="0" smtClean="0">
                <a:latin typeface="Georgia" pitchFamily="18" charset="0"/>
              </a:rPr>
              <a:t>Ensuring agreement and understanding about the care plan is essential to achieving adherence</a:t>
            </a:r>
          </a:p>
          <a:p>
            <a:pPr eaLnBrk="1" hangingPunct="1">
              <a:lnSpc>
                <a:spcPct val="90000"/>
              </a:lnSpc>
            </a:pPr>
            <a:endParaRPr lang="en-US" altLang="en-US" sz="800" dirty="0" smtClean="0">
              <a:latin typeface="Georgia" pitchFamily="18" charset="0"/>
            </a:endParaRPr>
          </a:p>
          <a:p>
            <a:pPr eaLnBrk="1" hangingPunct="1">
              <a:lnSpc>
                <a:spcPct val="90000"/>
              </a:lnSpc>
            </a:pPr>
            <a:r>
              <a:rPr lang="ja-JP" altLang="en-US" dirty="0" smtClean="0">
                <a:latin typeface="Georgia" pitchFamily="18" charset="0"/>
              </a:rPr>
              <a:t>“</a:t>
            </a:r>
            <a:r>
              <a:rPr lang="en-US" altLang="ja-JP" dirty="0" smtClean="0">
                <a:latin typeface="Georgia" pitchFamily="18" charset="0"/>
              </a:rPr>
              <a:t>I want to make sure I explained it correctly. Can you tell me in your words how you understand the plan?</a:t>
            </a:r>
            <a:r>
              <a:rPr lang="ja-JP" altLang="en-US" dirty="0" smtClean="0">
                <a:latin typeface="Georgia" pitchFamily="18" charset="0"/>
              </a:rPr>
              <a:t>”</a:t>
            </a:r>
            <a:endParaRPr lang="en-US" altLang="ja-JP" dirty="0" smtClean="0">
              <a:latin typeface="Georgia" pitchFamily="18" charset="0"/>
            </a:endParaRPr>
          </a:p>
          <a:p>
            <a:pPr eaLnBrk="1" hangingPunct="1">
              <a:lnSpc>
                <a:spcPct val="90000"/>
              </a:lnSpc>
            </a:pPr>
            <a:endParaRPr lang="en-US" altLang="en-US" sz="800" dirty="0" smtClean="0">
              <a:latin typeface="Georgia" pitchFamily="18" charset="0"/>
            </a:endParaRPr>
          </a:p>
          <a:p>
            <a:pPr eaLnBrk="1" hangingPunct="1">
              <a:lnSpc>
                <a:spcPct val="90000"/>
              </a:lnSpc>
            </a:pPr>
            <a:r>
              <a:rPr lang="en-US" altLang="en-US" dirty="0" smtClean="0">
                <a:latin typeface="Georgia" pitchFamily="18" charset="0"/>
              </a:rPr>
              <a:t>Some evidence that use of </a:t>
            </a:r>
            <a:r>
              <a:rPr lang="en-US" altLang="ja-JP" dirty="0" smtClean="0">
                <a:latin typeface="Georgia" pitchFamily="18" charset="0"/>
              </a:rPr>
              <a:t>teach-back is associated with better diabetes control </a:t>
            </a:r>
            <a:endParaRPr lang="en-US" altLang="en-US" dirty="0" smtClean="0">
              <a:latin typeface="Georgia" pitchFamily="18" charset="0"/>
            </a:endParaRPr>
          </a:p>
        </p:txBody>
      </p:sp>
      <p:pic>
        <p:nvPicPr>
          <p:cNvPr id="49155" name="Picture 6"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9906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5"/>
          <p:cNvSpPr txBox="1">
            <a:spLocks noChangeArrowheads="1"/>
          </p:cNvSpPr>
          <p:nvPr/>
        </p:nvSpPr>
        <p:spPr bwMode="auto">
          <a:xfrm>
            <a:off x="3352800" y="5562600"/>
            <a:ext cx="5143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pPr>
            <a:r>
              <a:rPr lang="en-US" altLang="en-US" sz="1600" i="0" dirty="0"/>
              <a:t>Schillinger, D.  Archives of Internal Med, 2003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533400" y="228600"/>
            <a:ext cx="8001000" cy="1143000"/>
          </a:xfrm>
        </p:spPr>
        <p:txBody>
          <a:bodyPr/>
          <a:lstStyle/>
          <a:p>
            <a:pPr algn="ctr" eaLnBrk="1" hangingPunct="1"/>
            <a:r>
              <a:rPr lang="en-US" altLang="en-US" sz="3200" b="1" dirty="0" smtClean="0">
                <a:solidFill>
                  <a:schemeClr val="tx1"/>
                </a:solidFill>
                <a:latin typeface="Georgia" pitchFamily="18" charset="0"/>
              </a:rPr>
              <a:t>Hidden Barriers to Communicating with Patients</a:t>
            </a:r>
          </a:p>
        </p:txBody>
      </p:sp>
      <p:sp>
        <p:nvSpPr>
          <p:cNvPr id="20482" name="Rectangle 3"/>
          <p:cNvSpPr>
            <a:spLocks noGrp="1" noChangeArrowheads="1"/>
          </p:cNvSpPr>
          <p:nvPr>
            <p:ph type="body" idx="1"/>
          </p:nvPr>
        </p:nvSpPr>
        <p:spPr>
          <a:xfrm>
            <a:off x="609600" y="1752600"/>
            <a:ext cx="8077200" cy="4419600"/>
          </a:xfrm>
        </p:spPr>
        <p:txBody>
          <a:bodyPr/>
          <a:lstStyle/>
          <a:p>
            <a:pPr eaLnBrk="1" hangingPunct="1">
              <a:buClr>
                <a:schemeClr val="tx1"/>
              </a:buClr>
              <a:buSzTx/>
              <a:buFont typeface="Wingdings" pitchFamily="2" charset="2"/>
              <a:buNone/>
            </a:pPr>
            <a:endParaRPr lang="en-US" altLang="en-US" sz="2000" b="1" dirty="0" smtClean="0">
              <a:latin typeface="Georgia" pitchFamily="18" charset="0"/>
            </a:endParaRPr>
          </a:p>
          <a:p>
            <a:pPr eaLnBrk="1" hangingPunct="1">
              <a:buClr>
                <a:schemeClr val="tx1"/>
              </a:buClr>
              <a:buSzTx/>
              <a:buFont typeface="Wingdings" pitchFamily="2" charset="2"/>
              <a:buNone/>
            </a:pPr>
            <a:r>
              <a:rPr lang="en-US" altLang="en-US" sz="2400" b="1" dirty="0" smtClean="0">
                <a:latin typeface="Georgia" pitchFamily="18" charset="0"/>
              </a:rPr>
              <a:t>Clients/Patients:</a:t>
            </a:r>
          </a:p>
          <a:p>
            <a:pPr eaLnBrk="1" hangingPunct="1">
              <a:buClr>
                <a:schemeClr val="tx1"/>
              </a:buClr>
              <a:buSzTx/>
            </a:pPr>
            <a:r>
              <a:rPr lang="en-US" altLang="en-US" sz="2400" dirty="0" smtClean="0">
                <a:latin typeface="Georgia" pitchFamily="18" charset="0"/>
              </a:rPr>
              <a:t>Education/Literacy/Language</a:t>
            </a:r>
          </a:p>
          <a:p>
            <a:pPr eaLnBrk="1" hangingPunct="1">
              <a:buClr>
                <a:schemeClr val="tx1"/>
              </a:buClr>
              <a:buSzTx/>
              <a:buFont typeface="Wingdings" pitchFamily="2" charset="2"/>
              <a:buNone/>
            </a:pPr>
            <a:endParaRPr lang="en-US" altLang="en-US" sz="800" dirty="0" smtClean="0">
              <a:latin typeface="Georgia" pitchFamily="18" charset="0"/>
            </a:endParaRPr>
          </a:p>
          <a:p>
            <a:pPr eaLnBrk="1" hangingPunct="1">
              <a:buClr>
                <a:schemeClr val="tx1"/>
              </a:buClr>
              <a:buSzTx/>
              <a:buFont typeface="Wingdings" pitchFamily="2" charset="2"/>
              <a:buNone/>
            </a:pPr>
            <a:r>
              <a:rPr lang="en-US" altLang="en-US" sz="2400" b="1" dirty="0" smtClean="0">
                <a:latin typeface="Georgia" pitchFamily="18" charset="0"/>
              </a:rPr>
              <a:t>Health Literacy:  </a:t>
            </a:r>
            <a:r>
              <a:rPr lang="en-US" altLang="en-US" sz="2400" dirty="0" smtClean="0">
                <a:latin typeface="Georgia" pitchFamily="18" charset="0"/>
              </a:rPr>
              <a:t>The capacity to </a:t>
            </a:r>
          </a:p>
          <a:p>
            <a:pPr lvl="2" eaLnBrk="1" hangingPunct="1">
              <a:buClr>
                <a:schemeClr val="tx1"/>
              </a:buClr>
              <a:buSzTx/>
              <a:buFontTx/>
              <a:buChar char="•"/>
            </a:pPr>
            <a:r>
              <a:rPr lang="en-US" altLang="en-US" sz="2400" dirty="0" smtClean="0">
                <a:latin typeface="Georgia" pitchFamily="18" charset="0"/>
              </a:rPr>
              <a:t>Obtain, process, understand basic health information and services</a:t>
            </a:r>
          </a:p>
          <a:p>
            <a:pPr lvl="2" eaLnBrk="1" hangingPunct="1">
              <a:buClr>
                <a:schemeClr val="tx1"/>
              </a:buClr>
              <a:buSzTx/>
              <a:buFontTx/>
              <a:buChar char="•"/>
            </a:pPr>
            <a:r>
              <a:rPr lang="en-US" altLang="en-US" sz="2400" dirty="0" smtClean="0">
                <a:latin typeface="Georgia" pitchFamily="18" charset="0"/>
              </a:rPr>
              <a:t>Make appropriate </a:t>
            </a:r>
            <a:r>
              <a:rPr lang="en-US" altLang="en-US" sz="2400" dirty="0" smtClean="0">
                <a:latin typeface="Georgia" pitchFamily="18" charset="0"/>
              </a:rPr>
              <a:t>health care </a:t>
            </a:r>
            <a:r>
              <a:rPr lang="en-US" altLang="en-US" sz="2400" dirty="0" smtClean="0">
                <a:latin typeface="Georgia" pitchFamily="18" charset="0"/>
              </a:rPr>
              <a:t>decisions (act on information)</a:t>
            </a:r>
          </a:p>
          <a:p>
            <a:pPr lvl="2" eaLnBrk="1" hangingPunct="1">
              <a:buClr>
                <a:schemeClr val="tx1"/>
              </a:buClr>
              <a:buSzTx/>
              <a:buFontTx/>
              <a:buChar char="•"/>
            </a:pPr>
            <a:r>
              <a:rPr lang="en-US" altLang="en-US" sz="2400" dirty="0" smtClean="0">
                <a:latin typeface="Georgia" pitchFamily="18" charset="0"/>
              </a:rPr>
              <a:t>Access/navigate </a:t>
            </a:r>
            <a:r>
              <a:rPr lang="en-US" altLang="en-US" sz="2400" dirty="0" smtClean="0">
                <a:latin typeface="Georgia" pitchFamily="18" charset="0"/>
              </a:rPr>
              <a:t>health care </a:t>
            </a:r>
            <a:r>
              <a:rPr lang="en-US" altLang="en-US" sz="2400" dirty="0" smtClean="0">
                <a:latin typeface="Georgia" pitchFamily="18" charset="0"/>
              </a:rPr>
              <a:t>system</a:t>
            </a:r>
          </a:p>
        </p:txBody>
      </p:sp>
      <p:sp>
        <p:nvSpPr>
          <p:cNvPr id="20483" name="Text Box 4"/>
          <p:cNvSpPr txBox="1">
            <a:spLocks noChangeArrowheads="1"/>
          </p:cNvSpPr>
          <p:nvPr/>
        </p:nvSpPr>
        <p:spPr bwMode="auto">
          <a:xfrm>
            <a:off x="0" y="65214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pPr>
            <a:endParaRPr lang="en-US" altLang="en-US" sz="1600" i="0" dirty="0"/>
          </a:p>
        </p:txBody>
      </p:sp>
      <p:pic>
        <p:nvPicPr>
          <p:cNvPr id="20484" name="Picture 5"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3716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09600" y="304800"/>
            <a:ext cx="8001000" cy="1143000"/>
          </a:xfrm>
        </p:spPr>
        <p:txBody>
          <a:bodyPr/>
          <a:lstStyle/>
          <a:p>
            <a:pPr algn="ctr" eaLnBrk="1" hangingPunct="1"/>
            <a:r>
              <a:rPr lang="en-US" altLang="ja-JP" sz="3200" b="1" dirty="0" smtClean="0">
                <a:solidFill>
                  <a:schemeClr val="tx1"/>
                </a:solidFill>
                <a:latin typeface="Georgia" pitchFamily="18" charset="0"/>
              </a:rPr>
              <a:t>Teach-Back Improves Outcomes Diabetic Patients with Low Literacy</a:t>
            </a:r>
            <a:endParaRPr lang="en-US" altLang="en-US" sz="3200" b="1" dirty="0" smtClean="0">
              <a:solidFill>
                <a:schemeClr val="tx1"/>
              </a:solidFill>
              <a:latin typeface="Georgia" pitchFamily="18" charset="0"/>
            </a:endParaRPr>
          </a:p>
        </p:txBody>
      </p:sp>
      <p:sp>
        <p:nvSpPr>
          <p:cNvPr id="51202" name="Rectangle 3"/>
          <p:cNvSpPr>
            <a:spLocks noChangeArrowheads="1"/>
          </p:cNvSpPr>
          <p:nvPr/>
        </p:nvSpPr>
        <p:spPr bwMode="auto">
          <a:xfrm>
            <a:off x="4038600" y="1981200"/>
            <a:ext cx="486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pPr>
            <a:r>
              <a:rPr lang="en-US" altLang="en-US" sz="1800" i="0" dirty="0"/>
              <a:t>Audio taped visits – 74 patients, 38 physicians</a:t>
            </a:r>
          </a:p>
        </p:txBody>
      </p:sp>
      <p:sp>
        <p:nvSpPr>
          <p:cNvPr id="51203" name="Text Box 4"/>
          <p:cNvSpPr txBox="1">
            <a:spLocks noChangeArrowheads="1"/>
          </p:cNvSpPr>
          <p:nvPr/>
        </p:nvSpPr>
        <p:spPr bwMode="auto">
          <a:xfrm>
            <a:off x="685800" y="2514600"/>
            <a:ext cx="7848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 typeface="Wingdings" pitchFamily="2" charset="2"/>
              <a:buChar char="ü"/>
            </a:pPr>
            <a:r>
              <a:rPr lang="en-US" altLang="en-US" sz="2800" i="0" dirty="0"/>
              <a:t> Patients recalled &lt; 50% of new concepts</a:t>
            </a:r>
          </a:p>
          <a:p>
            <a:pPr algn="l" eaLnBrk="1" hangingPunct="1">
              <a:spcBef>
                <a:spcPct val="50000"/>
              </a:spcBef>
              <a:buFont typeface="Wingdings" pitchFamily="2" charset="2"/>
              <a:buChar char="ü"/>
            </a:pPr>
            <a:r>
              <a:rPr lang="en-US" altLang="en-US" sz="2800" i="0" dirty="0"/>
              <a:t> </a:t>
            </a:r>
            <a:r>
              <a:rPr lang="en-US" altLang="en-US" sz="2800" i="0" dirty="0" smtClean="0"/>
              <a:t>Physicians </a:t>
            </a:r>
            <a:r>
              <a:rPr lang="en-US" altLang="en-US" sz="2800" i="0" dirty="0"/>
              <a:t>assessed </a:t>
            </a:r>
            <a:r>
              <a:rPr lang="en-US" altLang="en-US" sz="2800" i="0" dirty="0" smtClean="0"/>
              <a:t>understanding using teach-back 12% </a:t>
            </a:r>
            <a:r>
              <a:rPr lang="en-US" altLang="en-US" sz="2800" i="0" dirty="0"/>
              <a:t>of time</a:t>
            </a:r>
          </a:p>
          <a:p>
            <a:pPr algn="l" eaLnBrk="1" hangingPunct="1">
              <a:spcBef>
                <a:spcPct val="50000"/>
              </a:spcBef>
              <a:buFont typeface="Wingdings" pitchFamily="2" charset="2"/>
              <a:buChar char="ü"/>
            </a:pPr>
            <a:r>
              <a:rPr lang="en-US" altLang="en-US" sz="2800" i="0" dirty="0"/>
              <a:t> </a:t>
            </a:r>
            <a:r>
              <a:rPr lang="en-US" altLang="en-US" sz="2800" i="0" dirty="0" smtClean="0"/>
              <a:t>Use of teach-back was associated with good glycemic control</a:t>
            </a:r>
            <a:endParaRPr lang="en-US" altLang="ja-JP" sz="2800" i="0" dirty="0"/>
          </a:p>
          <a:p>
            <a:pPr algn="l" eaLnBrk="1" hangingPunct="1">
              <a:spcBef>
                <a:spcPct val="50000"/>
              </a:spcBef>
              <a:buFont typeface="Wingdings" pitchFamily="2" charset="2"/>
              <a:buChar char="ü"/>
            </a:pPr>
            <a:r>
              <a:rPr lang="en-US" altLang="en-US" sz="2800" i="0" dirty="0"/>
              <a:t> Visits that assessed recall were not longer</a:t>
            </a:r>
          </a:p>
        </p:txBody>
      </p:sp>
      <p:sp>
        <p:nvSpPr>
          <p:cNvPr id="51204" name="Text Box 5"/>
          <p:cNvSpPr txBox="1">
            <a:spLocks noChangeArrowheads="1"/>
          </p:cNvSpPr>
          <p:nvPr/>
        </p:nvSpPr>
        <p:spPr bwMode="auto">
          <a:xfrm>
            <a:off x="3467100" y="6019800"/>
            <a:ext cx="5143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pPr>
            <a:r>
              <a:rPr lang="en-US" altLang="en-US" sz="1600" i="0" dirty="0"/>
              <a:t>Schillinger, D.  Archives of Internal Med, 2003</a:t>
            </a:r>
          </a:p>
        </p:txBody>
      </p:sp>
      <p:pic>
        <p:nvPicPr>
          <p:cNvPr id="51205" name="Picture 8"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5240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7"/>
          <p:cNvSpPr>
            <a:spLocks noChangeArrowheads="1"/>
          </p:cNvSpPr>
          <p:nvPr/>
        </p:nvSpPr>
        <p:spPr bwMode="auto">
          <a:xfrm>
            <a:off x="304800" y="228600"/>
            <a:ext cx="8534400" cy="58674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endParaRPr lang="en-US" altLang="en-US" sz="1800" dirty="0"/>
          </a:p>
        </p:txBody>
      </p:sp>
      <p:sp>
        <p:nvSpPr>
          <p:cNvPr id="53250" name="Rectangle 2"/>
          <p:cNvSpPr>
            <a:spLocks noChangeArrowheads="1"/>
          </p:cNvSpPr>
          <p:nvPr/>
        </p:nvSpPr>
        <p:spPr bwMode="auto">
          <a:xfrm>
            <a:off x="5715000" y="5181600"/>
            <a:ext cx="2971800" cy="762000"/>
          </a:xfrm>
          <a:prstGeom prst="rect">
            <a:avLst/>
          </a:prstGeom>
          <a:solidFill>
            <a:srgbClr val="0066FF"/>
          </a:solidFill>
          <a:ln w="38100">
            <a:solidFill>
              <a:schemeClr val="bg1"/>
            </a:solidFill>
            <a:miter lim="800000"/>
            <a:headEnd/>
            <a:tailEnd/>
          </a:ln>
        </p:spPr>
        <p:txBody>
          <a:bodyPr wrap="none"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2800" b="1" dirty="0">
                <a:solidFill>
                  <a:schemeClr val="bg1"/>
                </a:solidFill>
              </a:rPr>
              <a:t>Understanding</a:t>
            </a:r>
          </a:p>
        </p:txBody>
      </p:sp>
      <p:sp>
        <p:nvSpPr>
          <p:cNvPr id="53251" name="Arc 3"/>
          <p:cNvSpPr>
            <a:spLocks/>
          </p:cNvSpPr>
          <p:nvPr/>
        </p:nvSpPr>
        <p:spPr bwMode="auto">
          <a:xfrm flipH="1" flipV="1">
            <a:off x="1219200" y="2438400"/>
            <a:ext cx="914400" cy="685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bg1"/>
            </a:solidFill>
            <a:round/>
            <a:headEnd type="triangle" w="lg" len="lg"/>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3252" name="Arc 4"/>
          <p:cNvSpPr>
            <a:spLocks/>
          </p:cNvSpPr>
          <p:nvPr/>
        </p:nvSpPr>
        <p:spPr bwMode="auto">
          <a:xfrm flipH="1" flipV="1">
            <a:off x="2590800" y="3581400"/>
            <a:ext cx="9144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bg1"/>
            </a:solidFill>
            <a:round/>
            <a:headEnd type="triangle" w="lg" len="lg"/>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3253" name="Arc 5"/>
          <p:cNvSpPr>
            <a:spLocks/>
          </p:cNvSpPr>
          <p:nvPr/>
        </p:nvSpPr>
        <p:spPr bwMode="auto">
          <a:xfrm flipH="1" flipV="1">
            <a:off x="4495800" y="4800600"/>
            <a:ext cx="1219200" cy="1143000"/>
          </a:xfrm>
          <a:custGeom>
            <a:avLst/>
            <a:gdLst>
              <a:gd name="T0" fmla="*/ 2147483647 w 21600"/>
              <a:gd name="T1" fmla="*/ 0 h 21583"/>
              <a:gd name="T2" fmla="*/ 2147483647 w 21600"/>
              <a:gd name="T3" fmla="*/ 2147483647 h 21583"/>
              <a:gd name="T4" fmla="*/ 0 w 21600"/>
              <a:gd name="T5" fmla="*/ 2147483647 h 21583"/>
              <a:gd name="T6" fmla="*/ 0 60000 65536"/>
              <a:gd name="T7" fmla="*/ 0 60000 65536"/>
              <a:gd name="T8" fmla="*/ 0 60000 65536"/>
              <a:gd name="T9" fmla="*/ 0 w 21600"/>
              <a:gd name="T10" fmla="*/ 0 h 21583"/>
              <a:gd name="T11" fmla="*/ 21600 w 21600"/>
              <a:gd name="T12" fmla="*/ 21583 h 21583"/>
            </a:gdLst>
            <a:ahLst/>
            <a:cxnLst>
              <a:cxn ang="T6">
                <a:pos x="T0" y="T1"/>
              </a:cxn>
              <a:cxn ang="T7">
                <a:pos x="T2" y="T3"/>
              </a:cxn>
              <a:cxn ang="T8">
                <a:pos x="T4" y="T5"/>
              </a:cxn>
            </a:cxnLst>
            <a:rect l="T9" t="T10" r="T11" b="T12"/>
            <a:pathLst>
              <a:path w="21600" h="21583" fill="none" extrusionOk="0">
                <a:moveTo>
                  <a:pt x="862" y="0"/>
                </a:moveTo>
                <a:cubicBezTo>
                  <a:pt x="12447" y="463"/>
                  <a:pt x="21600" y="9989"/>
                  <a:pt x="21600" y="21583"/>
                </a:cubicBezTo>
              </a:path>
              <a:path w="21600" h="21583" stroke="0" extrusionOk="0">
                <a:moveTo>
                  <a:pt x="862" y="0"/>
                </a:moveTo>
                <a:cubicBezTo>
                  <a:pt x="12447" y="463"/>
                  <a:pt x="21600" y="9989"/>
                  <a:pt x="21600" y="21583"/>
                </a:cubicBezTo>
                <a:lnTo>
                  <a:pt x="0" y="21583"/>
                </a:lnTo>
                <a:lnTo>
                  <a:pt x="862" y="0"/>
                </a:lnTo>
                <a:close/>
              </a:path>
            </a:pathLst>
          </a:custGeom>
          <a:noFill/>
          <a:ln w="57150">
            <a:solidFill>
              <a:schemeClr val="bg1"/>
            </a:solidFill>
            <a:round/>
            <a:headEnd type="triangle" w="lg" len="lg"/>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3254" name="Arc 6"/>
          <p:cNvSpPr>
            <a:spLocks/>
          </p:cNvSpPr>
          <p:nvPr/>
        </p:nvSpPr>
        <p:spPr bwMode="auto">
          <a:xfrm>
            <a:off x="3886200" y="3200400"/>
            <a:ext cx="914400" cy="838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bg1"/>
            </a:solidFill>
            <a:round/>
            <a:headEnd type="triangle" w="lg" len="lg"/>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3255" name="Rectangle 7"/>
          <p:cNvSpPr>
            <a:spLocks noChangeArrowheads="1"/>
          </p:cNvSpPr>
          <p:nvPr/>
        </p:nvSpPr>
        <p:spPr bwMode="auto">
          <a:xfrm>
            <a:off x="3962400" y="3962400"/>
            <a:ext cx="2057400" cy="685800"/>
          </a:xfrm>
          <a:prstGeom prst="rect">
            <a:avLst/>
          </a:prstGeom>
          <a:solidFill>
            <a:srgbClr val="9933FF"/>
          </a:solidFill>
          <a:ln w="38100">
            <a:solidFill>
              <a:schemeClr val="bg1"/>
            </a:solidFill>
            <a:miter lim="800000"/>
            <a:headEnd/>
            <a:tailEnd/>
          </a:ln>
        </p:spPr>
        <p:txBody>
          <a:bodyPr wrap="none"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2800" b="1" dirty="0">
                <a:solidFill>
                  <a:schemeClr val="bg1"/>
                </a:solidFill>
              </a:rPr>
              <a:t>Clarify</a:t>
            </a:r>
          </a:p>
        </p:txBody>
      </p:sp>
      <p:sp>
        <p:nvSpPr>
          <p:cNvPr id="53256" name="Text Box 8"/>
          <p:cNvSpPr txBox="1">
            <a:spLocks noChangeArrowheads="1"/>
          </p:cNvSpPr>
          <p:nvPr/>
        </p:nvSpPr>
        <p:spPr bwMode="auto">
          <a:xfrm>
            <a:off x="2493963" y="3013075"/>
            <a:ext cx="193675"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endParaRPr lang="en-US" altLang="en-US" dirty="0">
              <a:latin typeface="Times New Roman" pitchFamily="18" charset="0"/>
            </a:endParaRPr>
          </a:p>
        </p:txBody>
      </p:sp>
      <p:sp>
        <p:nvSpPr>
          <p:cNvPr id="53257" name="Rectangle 9"/>
          <p:cNvSpPr>
            <a:spLocks noChangeArrowheads="1"/>
          </p:cNvSpPr>
          <p:nvPr/>
        </p:nvSpPr>
        <p:spPr bwMode="auto">
          <a:xfrm>
            <a:off x="2133600" y="2743200"/>
            <a:ext cx="1676400" cy="685800"/>
          </a:xfrm>
          <a:prstGeom prst="rect">
            <a:avLst/>
          </a:prstGeom>
          <a:solidFill>
            <a:srgbClr val="800080"/>
          </a:solidFill>
          <a:ln w="38100">
            <a:solidFill>
              <a:schemeClr val="bg1"/>
            </a:solidFill>
            <a:miter lim="800000"/>
            <a:headEnd/>
            <a:tailEnd/>
          </a:ln>
        </p:spPr>
        <p:txBody>
          <a:bodyPr wrap="none"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2800" b="1" dirty="0">
                <a:solidFill>
                  <a:schemeClr val="bg1"/>
                </a:solidFill>
              </a:rPr>
              <a:t>Assess</a:t>
            </a:r>
          </a:p>
        </p:txBody>
      </p:sp>
      <p:sp>
        <p:nvSpPr>
          <p:cNvPr id="53258" name="Rectangle 10"/>
          <p:cNvSpPr>
            <a:spLocks noChangeArrowheads="1"/>
          </p:cNvSpPr>
          <p:nvPr/>
        </p:nvSpPr>
        <p:spPr bwMode="auto">
          <a:xfrm>
            <a:off x="457200" y="1447800"/>
            <a:ext cx="1752600" cy="685800"/>
          </a:xfrm>
          <a:prstGeom prst="rect">
            <a:avLst/>
          </a:prstGeom>
          <a:solidFill>
            <a:srgbClr val="CC0066"/>
          </a:solidFill>
          <a:ln w="38100">
            <a:solidFill>
              <a:schemeClr val="bg1"/>
            </a:solidFill>
            <a:miter lim="800000"/>
            <a:headEnd/>
            <a:tailEnd/>
          </a:ln>
        </p:spPr>
        <p:txBody>
          <a:bodyPr wrap="none"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2800" b="1" dirty="0">
                <a:solidFill>
                  <a:schemeClr val="bg1"/>
                </a:solidFill>
              </a:rPr>
              <a:t>Explain</a:t>
            </a:r>
          </a:p>
        </p:txBody>
      </p:sp>
      <p:pic>
        <p:nvPicPr>
          <p:cNvPr id="109579" name="Picture 11" descr="Blacknell"/>
          <p:cNvPicPr>
            <a:picLocks noGrp="1" noChangeAspect="1" noChangeArrowheads="1"/>
          </p:cNvPicPr>
          <p:nvPr>
            <p:ph idx="4294967295"/>
          </p:nvPr>
        </p:nvPicPr>
        <p:blipFill>
          <a:blip r:embed="rId3" cstate="print"/>
          <a:srcRect/>
          <a:stretch>
            <a:fillRect/>
          </a:stretch>
        </p:blipFill>
        <p:spPr>
          <a:xfrm>
            <a:off x="4876800" y="533400"/>
            <a:ext cx="3595688" cy="262731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260" name="Text Box 12"/>
          <p:cNvSpPr txBox="1">
            <a:spLocks noChangeArrowheads="1"/>
          </p:cNvSpPr>
          <p:nvPr/>
        </p:nvSpPr>
        <p:spPr bwMode="auto">
          <a:xfrm>
            <a:off x="990600" y="3810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4400" dirty="0"/>
              <a:t>Teach-back</a:t>
            </a:r>
          </a:p>
        </p:txBody>
      </p:sp>
      <p:cxnSp>
        <p:nvCxnSpPr>
          <p:cNvPr id="53261" name="Curved Connector 27"/>
          <p:cNvCxnSpPr>
            <a:cxnSpLocks noChangeShapeType="1"/>
            <a:stCxn id="53255" idx="0"/>
            <a:endCxn id="53257" idx="3"/>
          </p:cNvCxnSpPr>
          <p:nvPr/>
        </p:nvCxnSpPr>
        <p:spPr bwMode="auto">
          <a:xfrm rot="16200000" flipV="1">
            <a:off x="3962400" y="2933700"/>
            <a:ext cx="876300" cy="1181100"/>
          </a:xfrm>
          <a:prstGeom prst="curvedConnector2">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62" name="Curved Connector 27"/>
          <p:cNvCxnSpPr>
            <a:cxnSpLocks noChangeShapeType="1"/>
          </p:cNvCxnSpPr>
          <p:nvPr/>
        </p:nvCxnSpPr>
        <p:spPr bwMode="auto">
          <a:xfrm rot="5400000" flipV="1">
            <a:off x="1181100" y="2019300"/>
            <a:ext cx="876300" cy="1104900"/>
          </a:xfrm>
          <a:prstGeom prst="curvedConnector2">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63" name="Curved Connector 27"/>
          <p:cNvCxnSpPr>
            <a:cxnSpLocks noChangeShapeType="1"/>
          </p:cNvCxnSpPr>
          <p:nvPr/>
        </p:nvCxnSpPr>
        <p:spPr bwMode="auto">
          <a:xfrm rot="5400000" flipV="1">
            <a:off x="4686300" y="4533900"/>
            <a:ext cx="876300" cy="1104900"/>
          </a:xfrm>
          <a:prstGeom prst="curvedConnector2">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64" name="Curved Connector 27"/>
          <p:cNvCxnSpPr>
            <a:cxnSpLocks noChangeShapeType="1"/>
          </p:cNvCxnSpPr>
          <p:nvPr/>
        </p:nvCxnSpPr>
        <p:spPr bwMode="auto">
          <a:xfrm rot="5400000" flipV="1">
            <a:off x="3009900" y="3314700"/>
            <a:ext cx="876300" cy="1104900"/>
          </a:xfrm>
          <a:prstGeom prst="curvedConnector2">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AutoShape 2"/>
          <p:cNvSpPr>
            <a:spLocks noChangeArrowheads="1"/>
          </p:cNvSpPr>
          <p:nvPr/>
        </p:nvSpPr>
        <p:spPr bwMode="auto">
          <a:xfrm>
            <a:off x="6172200" y="4038600"/>
            <a:ext cx="2133600" cy="2209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10" y="17184"/>
                </a:moveTo>
                <a:cubicBezTo>
                  <a:pt x="19570" y="15423"/>
                  <a:pt x="20431" y="13152"/>
                  <a:pt x="20431" y="10800"/>
                </a:cubicBezTo>
                <a:cubicBezTo>
                  <a:pt x="20431" y="5480"/>
                  <a:pt x="16119" y="1169"/>
                  <a:pt x="10800" y="1169"/>
                </a:cubicBezTo>
                <a:cubicBezTo>
                  <a:pt x="8447" y="1168"/>
                  <a:pt x="6176" y="2029"/>
                  <a:pt x="4415" y="3589"/>
                </a:cubicBezTo>
                <a:lnTo>
                  <a:pt x="18010" y="17184"/>
                </a:lnTo>
                <a:close/>
                <a:moveTo>
                  <a:pt x="3589" y="4415"/>
                </a:moveTo>
                <a:cubicBezTo>
                  <a:pt x="2029" y="6176"/>
                  <a:pt x="1169" y="8447"/>
                  <a:pt x="1169" y="10799"/>
                </a:cubicBezTo>
                <a:cubicBezTo>
                  <a:pt x="1169" y="16119"/>
                  <a:pt x="5480" y="20431"/>
                  <a:pt x="10800" y="20431"/>
                </a:cubicBezTo>
                <a:cubicBezTo>
                  <a:pt x="13152" y="20431"/>
                  <a:pt x="15423" y="19570"/>
                  <a:pt x="17184" y="18010"/>
                </a:cubicBezTo>
                <a:lnTo>
                  <a:pt x="3589" y="4415"/>
                </a:lnTo>
                <a:close/>
              </a:path>
            </a:pathLst>
          </a:custGeom>
          <a:solidFill>
            <a:srgbClr val="FF3300"/>
          </a:solidFill>
          <a:ln w="12700">
            <a:solidFill>
              <a:schemeClr val="tx1"/>
            </a:solidFill>
            <a:miter lim="800000"/>
            <a:headEnd/>
            <a:tailEnd/>
          </a:ln>
        </p:spPr>
        <p:txBody>
          <a:bodyPr wrap="none" anchor="ctr"/>
          <a:lstStyle/>
          <a:p>
            <a:endParaRPr lang="en-US" dirty="0"/>
          </a:p>
        </p:txBody>
      </p:sp>
      <p:sp>
        <p:nvSpPr>
          <p:cNvPr id="55298" name="Rectangle 3"/>
          <p:cNvSpPr>
            <a:spLocks noGrp="1" noChangeArrowheads="1"/>
          </p:cNvSpPr>
          <p:nvPr>
            <p:ph type="title"/>
          </p:nvPr>
        </p:nvSpPr>
        <p:spPr>
          <a:xfrm>
            <a:off x="533400" y="0"/>
            <a:ext cx="8220075" cy="1143000"/>
          </a:xfrm>
        </p:spPr>
        <p:txBody>
          <a:bodyPr/>
          <a:lstStyle/>
          <a:p>
            <a:pPr marL="609600" indent="-609600" algn="ctr" eaLnBrk="1" hangingPunct="1">
              <a:lnSpc>
                <a:spcPct val="95000"/>
              </a:lnSpc>
            </a:pPr>
            <a:r>
              <a:rPr lang="en-US" altLang="en-US" sz="3600" b="1" dirty="0" smtClean="0">
                <a:latin typeface="Georgia" pitchFamily="18" charset="0"/>
              </a:rPr>
              <a:t>Confirm patient understanding</a:t>
            </a:r>
          </a:p>
        </p:txBody>
      </p:sp>
      <p:sp>
        <p:nvSpPr>
          <p:cNvPr id="55299" name="Rectangle 4"/>
          <p:cNvSpPr>
            <a:spLocks noGrp="1" noChangeArrowheads="1"/>
          </p:cNvSpPr>
          <p:nvPr>
            <p:ph type="body" idx="1"/>
          </p:nvPr>
        </p:nvSpPr>
        <p:spPr>
          <a:xfrm>
            <a:off x="457200" y="1905000"/>
            <a:ext cx="7543800" cy="4019550"/>
          </a:xfrm>
        </p:spPr>
        <p:txBody>
          <a:bodyPr/>
          <a:lstStyle/>
          <a:p>
            <a:pPr marL="609600" indent="-609600" eaLnBrk="1" hangingPunct="1">
              <a:lnSpc>
                <a:spcPct val="95000"/>
              </a:lnSpc>
              <a:buClr>
                <a:schemeClr val="tx1"/>
              </a:buClr>
            </a:pPr>
            <a:endParaRPr lang="en-US" altLang="en-US" sz="800" dirty="0" smtClean="0">
              <a:latin typeface="Georgia" pitchFamily="18" charset="0"/>
            </a:endParaRPr>
          </a:p>
          <a:p>
            <a:pPr marL="609600" indent="-609600" eaLnBrk="1" hangingPunct="1">
              <a:lnSpc>
                <a:spcPct val="95000"/>
              </a:lnSpc>
              <a:buClr>
                <a:schemeClr val="tx1"/>
              </a:buClr>
              <a:buFont typeface="Wingdings" pitchFamily="2" charset="2"/>
              <a:buNone/>
            </a:pPr>
            <a:r>
              <a:rPr lang="en-US" altLang="en-US" sz="3400" dirty="0" smtClean="0">
                <a:latin typeface="Georgia" pitchFamily="18" charset="0"/>
              </a:rPr>
              <a:t>      </a:t>
            </a:r>
            <a:r>
              <a:rPr lang="ja-JP" altLang="en-US" sz="3400" dirty="0" smtClean="0">
                <a:latin typeface="Georgia" pitchFamily="18" charset="0"/>
              </a:rPr>
              <a:t>“</a:t>
            </a:r>
            <a:r>
              <a:rPr lang="en-US" altLang="ja-JP" sz="3400" dirty="0" smtClean="0">
                <a:latin typeface="Georgia" pitchFamily="18" charset="0"/>
              </a:rPr>
              <a:t>Tell me what you’ve </a:t>
            </a:r>
            <a:r>
              <a:rPr lang="en-US" altLang="ja-JP" sz="3400" dirty="0" smtClean="0">
                <a:latin typeface="Georgia" pitchFamily="18" charset="0"/>
              </a:rPr>
              <a:t>understood.</a:t>
            </a:r>
            <a:r>
              <a:rPr lang="ja-JP" altLang="en-US" sz="3400" dirty="0" smtClean="0">
                <a:latin typeface="Georgia" pitchFamily="18" charset="0"/>
              </a:rPr>
              <a:t>”</a:t>
            </a:r>
            <a:endParaRPr lang="en-US" altLang="ja-JP" sz="3400" dirty="0" smtClean="0">
              <a:latin typeface="Georgia" pitchFamily="18" charset="0"/>
            </a:endParaRPr>
          </a:p>
          <a:p>
            <a:pPr marL="609600" indent="-609600" eaLnBrk="1" hangingPunct="1">
              <a:lnSpc>
                <a:spcPct val="95000"/>
              </a:lnSpc>
              <a:buClr>
                <a:schemeClr val="tx1"/>
              </a:buClr>
              <a:buFont typeface="Wingdings" pitchFamily="2" charset="2"/>
              <a:buNone/>
            </a:pPr>
            <a:endParaRPr lang="en-US" altLang="en-US" sz="800" dirty="0" smtClean="0">
              <a:latin typeface="Georgia" pitchFamily="18" charset="0"/>
            </a:endParaRPr>
          </a:p>
          <a:p>
            <a:pPr marL="609600" indent="-609600" eaLnBrk="1" hangingPunct="1">
              <a:lnSpc>
                <a:spcPct val="95000"/>
              </a:lnSpc>
              <a:buClr>
                <a:schemeClr val="tx1"/>
              </a:buClr>
              <a:buFont typeface="Wingdings" pitchFamily="2" charset="2"/>
              <a:buNone/>
            </a:pPr>
            <a:r>
              <a:rPr lang="en-US" altLang="en-US" sz="3400" dirty="0" smtClean="0">
                <a:latin typeface="Georgia" pitchFamily="18" charset="0"/>
              </a:rPr>
              <a:t>     </a:t>
            </a:r>
            <a:r>
              <a:rPr lang="ja-JP" altLang="en-US" sz="3400" dirty="0" smtClean="0">
                <a:latin typeface="Georgia" pitchFamily="18" charset="0"/>
              </a:rPr>
              <a:t>“</a:t>
            </a:r>
            <a:r>
              <a:rPr lang="en-US" altLang="ja-JP" sz="3400" dirty="0" smtClean="0">
                <a:latin typeface="Georgia" pitchFamily="18" charset="0"/>
              </a:rPr>
              <a:t>I want to make sure I explained your medicine clearly. Can you tell me how you will take your medicine?</a:t>
            </a:r>
            <a:r>
              <a:rPr lang="ja-JP" altLang="en-US" sz="3400" dirty="0" smtClean="0">
                <a:latin typeface="Georgia" pitchFamily="18" charset="0"/>
              </a:rPr>
              <a:t>”</a:t>
            </a:r>
            <a:endParaRPr lang="en-US" altLang="en-US" sz="3400" dirty="0" smtClean="0">
              <a:latin typeface="Georgia" pitchFamily="18" charset="0"/>
            </a:endParaRPr>
          </a:p>
        </p:txBody>
      </p:sp>
      <p:sp>
        <p:nvSpPr>
          <p:cNvPr id="461838" name="Rectangle 14"/>
          <p:cNvSpPr>
            <a:spLocks noChangeArrowheads="1"/>
          </p:cNvSpPr>
          <p:nvPr/>
        </p:nvSpPr>
        <p:spPr bwMode="auto">
          <a:xfrm>
            <a:off x="5943600" y="4419600"/>
            <a:ext cx="2667000" cy="1308100"/>
          </a:xfrm>
          <a:prstGeom prst="rect">
            <a:avLst/>
          </a:prstGeom>
          <a:noFill/>
          <a:ln w="9525">
            <a:noFill/>
            <a:miter lim="800000"/>
            <a:headEnd/>
            <a:tailEnd/>
          </a:ln>
          <a:effec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lnSpc>
                <a:spcPct val="70000"/>
              </a:lnSpc>
              <a:spcBef>
                <a:spcPct val="50000"/>
              </a:spcBef>
            </a:pPr>
            <a:r>
              <a:rPr lang="en-US" altLang="en-US" sz="2000" b="1" i="0" dirty="0">
                <a:effectLst>
                  <a:outerShdw blurRad="38100" dist="38100" dir="2700000" algn="tl">
                    <a:srgbClr val="FFFFFF"/>
                  </a:outerShdw>
                </a:effectLst>
              </a:rPr>
              <a:t>Do you understand?</a:t>
            </a:r>
            <a:br>
              <a:rPr lang="en-US" altLang="en-US" sz="2000" b="1" i="0" dirty="0">
                <a:effectLst>
                  <a:outerShdw blurRad="38100" dist="38100" dir="2700000" algn="tl">
                    <a:srgbClr val="FFFFFF"/>
                  </a:outerShdw>
                </a:effectLst>
              </a:rPr>
            </a:br>
            <a:endParaRPr lang="en-US" altLang="en-US" sz="2000" b="1" i="0" dirty="0">
              <a:effectLst>
                <a:outerShdw blurRad="38100" dist="38100" dir="2700000" algn="tl">
                  <a:srgbClr val="FFFFFF"/>
                </a:outerShdw>
              </a:effectLst>
            </a:endParaRPr>
          </a:p>
          <a:p>
            <a:pPr eaLnBrk="1" hangingPunct="1">
              <a:lnSpc>
                <a:spcPct val="70000"/>
              </a:lnSpc>
              <a:spcBef>
                <a:spcPct val="50000"/>
              </a:spcBef>
            </a:pPr>
            <a:r>
              <a:rPr lang="en-US" altLang="en-US" sz="2000" b="1" i="0" dirty="0">
                <a:effectLst>
                  <a:outerShdw blurRad="38100" dist="38100" dir="2700000" algn="tl">
                    <a:srgbClr val="FFFFFF"/>
                  </a:outerShdw>
                </a:effectLst>
              </a:rPr>
              <a:t>Do you have any questions?</a:t>
            </a:r>
          </a:p>
        </p:txBody>
      </p:sp>
      <p:pic>
        <p:nvPicPr>
          <p:cNvPr id="55301" name="Picture 15"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1430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0"/>
            <a:ext cx="9144000" cy="1143000"/>
          </a:xfrm>
        </p:spPr>
        <p:txBody>
          <a:bodyPr/>
          <a:lstStyle/>
          <a:p>
            <a:pPr algn="ctr" eaLnBrk="1" hangingPunct="1">
              <a:buClr>
                <a:schemeClr val="tx1"/>
              </a:buClr>
            </a:pPr>
            <a:r>
              <a:rPr lang="en-US" altLang="en-US" sz="3600" b="1" dirty="0" smtClean="0">
                <a:solidFill>
                  <a:schemeClr val="tx1"/>
                </a:solidFill>
                <a:latin typeface="Georgia" pitchFamily="18" charset="0"/>
              </a:rPr>
              <a:t>Patient Education: What We Know</a:t>
            </a:r>
          </a:p>
        </p:txBody>
      </p:sp>
      <p:sp>
        <p:nvSpPr>
          <p:cNvPr id="57346" name="Rectangle 3"/>
          <p:cNvSpPr>
            <a:spLocks noGrp="1" noChangeArrowheads="1"/>
          </p:cNvSpPr>
          <p:nvPr>
            <p:ph type="body" sz="half" idx="1"/>
          </p:nvPr>
        </p:nvSpPr>
        <p:spPr>
          <a:xfrm>
            <a:off x="457200" y="1219200"/>
            <a:ext cx="8153400" cy="4572000"/>
          </a:xfrm>
        </p:spPr>
        <p:txBody>
          <a:bodyPr/>
          <a:lstStyle/>
          <a:p>
            <a:pPr marL="609600" indent="-609600" eaLnBrk="1" hangingPunct="1">
              <a:lnSpc>
                <a:spcPct val="115000"/>
              </a:lnSpc>
              <a:buClr>
                <a:schemeClr val="tx1"/>
              </a:buClr>
              <a:buSzTx/>
              <a:buFontTx/>
              <a:buChar char="•"/>
            </a:pPr>
            <a:r>
              <a:rPr lang="en-US" altLang="en-US" sz="2600" dirty="0" smtClean="0">
                <a:latin typeface="Georgia" pitchFamily="18" charset="0"/>
              </a:rPr>
              <a:t>Written materials, when used alone, will not adequately </a:t>
            </a:r>
            <a:r>
              <a:rPr lang="en-US" altLang="en-US" sz="2600" dirty="0" smtClean="0">
                <a:latin typeface="Georgia" pitchFamily="18" charset="0"/>
              </a:rPr>
              <a:t>inform.</a:t>
            </a:r>
            <a:endParaRPr lang="en-US" altLang="en-US" sz="2600" dirty="0" smtClean="0">
              <a:latin typeface="Georgia" pitchFamily="18" charset="0"/>
            </a:endParaRPr>
          </a:p>
          <a:p>
            <a:pPr marL="609600" indent="-609600" eaLnBrk="1" hangingPunct="1">
              <a:lnSpc>
                <a:spcPct val="120000"/>
              </a:lnSpc>
              <a:spcBef>
                <a:spcPct val="5000"/>
              </a:spcBef>
              <a:buClr>
                <a:schemeClr val="tx1"/>
              </a:buClr>
              <a:buSzTx/>
              <a:buFontTx/>
              <a:buChar char="•"/>
            </a:pPr>
            <a:r>
              <a:rPr lang="en-US" altLang="en-US" sz="2600" dirty="0" smtClean="0">
                <a:latin typeface="Georgia" pitchFamily="18" charset="0"/>
              </a:rPr>
              <a:t>Patients prefer receiving </a:t>
            </a:r>
            <a:r>
              <a:rPr lang="en-US" altLang="en-US" sz="2600" b="1" dirty="0" smtClean="0">
                <a:latin typeface="Georgia" pitchFamily="18" charset="0"/>
              </a:rPr>
              <a:t>key messages from their clinician with accompanying </a:t>
            </a:r>
            <a:r>
              <a:rPr lang="en-US" altLang="en-US" sz="2600" b="1" dirty="0" smtClean="0">
                <a:latin typeface="Georgia" pitchFamily="18" charset="0"/>
              </a:rPr>
              <a:t>pamphlets.</a:t>
            </a:r>
            <a:endParaRPr lang="en-US" altLang="en-US" sz="2600" b="1" dirty="0" smtClean="0">
              <a:latin typeface="Georgia" pitchFamily="18" charset="0"/>
            </a:endParaRPr>
          </a:p>
          <a:p>
            <a:pPr marL="609600" indent="-609600" eaLnBrk="1" hangingPunct="1">
              <a:lnSpc>
                <a:spcPct val="115000"/>
              </a:lnSpc>
              <a:buClr>
                <a:schemeClr val="tx1"/>
              </a:buClr>
              <a:buSzTx/>
              <a:buFontTx/>
              <a:buChar char="•"/>
            </a:pPr>
            <a:r>
              <a:rPr lang="en-US" altLang="en-US" sz="2600" dirty="0" smtClean="0">
                <a:latin typeface="Georgia" pitchFamily="18" charset="0"/>
              </a:rPr>
              <a:t>Focus needs to be </a:t>
            </a:r>
            <a:r>
              <a:rPr lang="ja-JP" altLang="en-US" sz="2600" dirty="0" smtClean="0">
                <a:latin typeface="Georgia" pitchFamily="18" charset="0"/>
              </a:rPr>
              <a:t>“</a:t>
            </a:r>
            <a:r>
              <a:rPr lang="en-US" altLang="ja-JP" sz="2600" dirty="0" smtClean="0">
                <a:latin typeface="Georgia" pitchFamily="18" charset="0"/>
              </a:rPr>
              <a:t>need-to-know</a:t>
            </a:r>
            <a:r>
              <a:rPr lang="ja-JP" altLang="en-US" sz="2600" dirty="0" smtClean="0">
                <a:latin typeface="Georgia" pitchFamily="18" charset="0"/>
              </a:rPr>
              <a:t>”</a:t>
            </a:r>
            <a:r>
              <a:rPr lang="en-US" altLang="ja-JP" sz="2600" dirty="0" smtClean="0">
                <a:latin typeface="Georgia" pitchFamily="18" charset="0"/>
              </a:rPr>
              <a:t> &amp; </a:t>
            </a:r>
            <a:r>
              <a:rPr lang="ja-JP" altLang="en-US" sz="2600" dirty="0" smtClean="0">
                <a:latin typeface="Georgia" pitchFamily="18" charset="0"/>
              </a:rPr>
              <a:t>“</a:t>
            </a:r>
            <a:r>
              <a:rPr lang="en-US" altLang="ja-JP" sz="2600" dirty="0" smtClean="0">
                <a:latin typeface="Georgia" pitchFamily="18" charset="0"/>
              </a:rPr>
              <a:t>need-to do</a:t>
            </a:r>
            <a:r>
              <a:rPr lang="ja-JP" altLang="en-US" sz="2600" dirty="0" smtClean="0">
                <a:latin typeface="Georgia" pitchFamily="18" charset="0"/>
              </a:rPr>
              <a:t>”</a:t>
            </a:r>
            <a:endParaRPr lang="en-US" altLang="ja-JP" sz="2600" dirty="0" smtClean="0">
              <a:latin typeface="Georgia" pitchFamily="18" charset="0"/>
            </a:endParaRPr>
          </a:p>
          <a:p>
            <a:pPr marL="609600" indent="-609600" eaLnBrk="1" hangingPunct="1">
              <a:lnSpc>
                <a:spcPct val="120000"/>
              </a:lnSpc>
              <a:spcBef>
                <a:spcPct val="5000"/>
              </a:spcBef>
              <a:buClr>
                <a:schemeClr val="tx1"/>
              </a:buClr>
              <a:buSzTx/>
              <a:buFontTx/>
              <a:buChar char="•"/>
            </a:pPr>
            <a:r>
              <a:rPr lang="en-US" altLang="en-US" sz="2600" dirty="0" smtClean="0">
                <a:latin typeface="Georgia" pitchFamily="18" charset="0"/>
              </a:rPr>
              <a:t>Patients with low literacy tend to                              ask fewer </a:t>
            </a:r>
            <a:r>
              <a:rPr lang="en-US" altLang="en-US" sz="2600" dirty="0" smtClean="0">
                <a:latin typeface="Georgia" pitchFamily="18" charset="0"/>
              </a:rPr>
              <a:t>questions.</a:t>
            </a:r>
            <a:endParaRPr lang="en-US" altLang="en-US" sz="2600" dirty="0" smtClean="0">
              <a:latin typeface="Georgia" pitchFamily="18" charset="0"/>
            </a:endParaRPr>
          </a:p>
          <a:p>
            <a:pPr marL="609600" indent="-609600" eaLnBrk="1" hangingPunct="1">
              <a:lnSpc>
                <a:spcPct val="120000"/>
              </a:lnSpc>
              <a:spcBef>
                <a:spcPct val="5000"/>
              </a:spcBef>
              <a:buClr>
                <a:schemeClr val="tx1"/>
              </a:buClr>
              <a:buSzTx/>
              <a:buFontTx/>
              <a:buChar char="•"/>
            </a:pPr>
            <a:r>
              <a:rPr lang="en-US" altLang="en-US" sz="2600" dirty="0" smtClean="0">
                <a:latin typeface="Georgia" pitchFamily="18" charset="0"/>
              </a:rPr>
              <a:t>Bring a family member and                           medication to </a:t>
            </a:r>
            <a:r>
              <a:rPr lang="en-US" altLang="en-US" sz="2600" dirty="0" smtClean="0">
                <a:latin typeface="Georgia" pitchFamily="18" charset="0"/>
              </a:rPr>
              <a:t>appointments.</a:t>
            </a:r>
            <a:endParaRPr lang="en-US" altLang="en-US" sz="2600" dirty="0" smtClean="0">
              <a:latin typeface="Georgia" pitchFamily="18" charset="0"/>
            </a:endParaRPr>
          </a:p>
        </p:txBody>
      </p:sp>
      <p:pic>
        <p:nvPicPr>
          <p:cNvPr id="505860" name="Picture 4" descr="doctalk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67200"/>
            <a:ext cx="2514600" cy="1817688"/>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7"/>
          <p:cNvSpPr txBox="1">
            <a:spLocks noChangeArrowheads="1"/>
          </p:cNvSpPr>
          <p:nvPr/>
        </p:nvSpPr>
        <p:spPr bwMode="auto">
          <a:xfrm>
            <a:off x="990600" y="61722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Clr>
                <a:schemeClr val="tx1"/>
              </a:buClr>
            </a:pPr>
            <a:r>
              <a:rPr lang="en-US" altLang="en-US" sz="1400" i="0" dirty="0"/>
              <a:t> </a:t>
            </a:r>
            <a:r>
              <a:rPr lang="en-US" altLang="en-US" sz="1200" i="0" dirty="0"/>
              <a:t>IOM: Report on Health Literacy 2004      Berkman et al.  AHRQ Report 2004</a:t>
            </a:r>
          </a:p>
        </p:txBody>
      </p:sp>
      <p:pic>
        <p:nvPicPr>
          <p:cNvPr id="57349" name="Picture 8" descr="paint"/>
          <p:cNvPicPr>
            <a:picLocks noChangeAspect="1" noChangeArrowheads="1"/>
          </p:cNvPicPr>
          <p:nvPr/>
        </p:nvPicPr>
        <p:blipFill>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9906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3600" b="1" i="0" dirty="0"/>
              <a:t>Visuals Improve Understanding/ Recall </a:t>
            </a:r>
          </a:p>
        </p:txBody>
      </p:sp>
      <p:sp>
        <p:nvSpPr>
          <p:cNvPr id="59394" name="Rectangle 5"/>
          <p:cNvSpPr>
            <a:spLocks noChangeArrowheads="1"/>
          </p:cNvSpPr>
          <p:nvPr/>
        </p:nvSpPr>
        <p:spPr bwMode="auto">
          <a:xfrm>
            <a:off x="533400" y="1981200"/>
            <a:ext cx="807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lnSpc>
                <a:spcPct val="95000"/>
              </a:lnSpc>
              <a:spcBef>
                <a:spcPct val="20000"/>
              </a:spcBef>
              <a:buClr>
                <a:schemeClr val="tx1"/>
              </a:buClr>
              <a:buFont typeface="Wingdings" pitchFamily="2" charset="2"/>
              <a:buChar char="ü"/>
            </a:pPr>
            <a:r>
              <a:rPr lang="en-US" altLang="en-US" sz="3200" i="0" dirty="0"/>
              <a:t>Pictures/demonstrations most helpful to patient with low literacy &amp; visual learners</a:t>
            </a:r>
          </a:p>
          <a:p>
            <a:pPr algn="l" eaLnBrk="1" hangingPunct="1">
              <a:lnSpc>
                <a:spcPct val="95000"/>
              </a:lnSpc>
              <a:spcBef>
                <a:spcPct val="20000"/>
              </a:spcBef>
              <a:buClr>
                <a:schemeClr val="tx1"/>
              </a:buClr>
              <a:buFont typeface="Wingdings" pitchFamily="2" charset="2"/>
              <a:buChar char="ü"/>
            </a:pPr>
            <a:r>
              <a:rPr lang="en-US" altLang="en-US" sz="3200" i="0" dirty="0"/>
              <a:t>Most health drawings too complicated</a:t>
            </a:r>
          </a:p>
          <a:p>
            <a:pPr algn="l" eaLnBrk="1" hangingPunct="1">
              <a:lnSpc>
                <a:spcPct val="95000"/>
              </a:lnSpc>
              <a:spcBef>
                <a:spcPct val="20000"/>
              </a:spcBef>
              <a:buClr>
                <a:schemeClr val="tx1"/>
              </a:buClr>
              <a:buFont typeface="Wingdings" pitchFamily="2" charset="2"/>
              <a:buChar char="ü"/>
            </a:pPr>
            <a:r>
              <a:rPr lang="en-US" altLang="en-US" sz="3200" i="0" dirty="0"/>
              <a:t>Physician drawings often very good (not too complex)</a:t>
            </a:r>
          </a:p>
          <a:p>
            <a:pPr algn="l" eaLnBrk="1" hangingPunct="1">
              <a:lnSpc>
                <a:spcPct val="95000"/>
              </a:lnSpc>
              <a:spcBef>
                <a:spcPct val="20000"/>
              </a:spcBef>
              <a:buClr>
                <a:schemeClr val="tx1"/>
              </a:buClr>
              <a:buFont typeface="Wingdings" pitchFamily="2" charset="2"/>
              <a:buChar char="ü"/>
            </a:pPr>
            <a:r>
              <a:rPr lang="en-US" altLang="en-US" sz="3200" i="0" dirty="0"/>
              <a:t>Patients say </a:t>
            </a:r>
            <a:r>
              <a:rPr lang="ja-JP" altLang="en-US" sz="3200" i="0"/>
              <a:t>“</a:t>
            </a:r>
            <a:r>
              <a:rPr lang="en-US" altLang="ja-JP" sz="3200" i="0" dirty="0"/>
              <a:t>show me</a:t>
            </a:r>
            <a:r>
              <a:rPr lang="ja-JP" altLang="en-US" sz="3200" i="0"/>
              <a:t>”</a:t>
            </a:r>
            <a:r>
              <a:rPr lang="en-US" altLang="ja-JP" sz="3200" i="0" dirty="0"/>
              <a:t> &amp; </a:t>
            </a:r>
            <a:r>
              <a:rPr lang="ja-JP" altLang="en-US" sz="3200" i="0"/>
              <a:t>“</a:t>
            </a:r>
            <a:r>
              <a:rPr lang="en-US" altLang="ja-JP" sz="3200" i="0" dirty="0"/>
              <a:t>I can do it</a:t>
            </a:r>
            <a:r>
              <a:rPr lang="ja-JP" altLang="en-US" sz="3200" i="0"/>
              <a:t>”</a:t>
            </a:r>
            <a:endParaRPr lang="en-US" altLang="en-US" sz="3200" i="0" dirty="0"/>
          </a:p>
        </p:txBody>
      </p:sp>
      <p:pic>
        <p:nvPicPr>
          <p:cNvPr id="59395" name="Picture 7"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2954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381000" y="0"/>
            <a:ext cx="8382000" cy="1143000"/>
          </a:xfrm>
        </p:spPr>
        <p:txBody>
          <a:bodyPr/>
          <a:lstStyle/>
          <a:p>
            <a:pPr algn="ctr" eaLnBrk="1" hangingPunct="1"/>
            <a:r>
              <a:rPr lang="en-US" altLang="en-US" sz="3600" b="1" dirty="0" smtClean="0">
                <a:solidFill>
                  <a:schemeClr val="tx1"/>
                </a:solidFill>
                <a:latin typeface="Georgia" pitchFamily="18" charset="0"/>
              </a:rPr>
              <a:t>7 Tips for Clinicians</a:t>
            </a:r>
          </a:p>
        </p:txBody>
      </p:sp>
      <p:sp>
        <p:nvSpPr>
          <p:cNvPr id="61442" name="Rectangle 3"/>
          <p:cNvSpPr>
            <a:spLocks noGrp="1" noChangeArrowheads="1"/>
          </p:cNvSpPr>
          <p:nvPr>
            <p:ph type="body" idx="1"/>
          </p:nvPr>
        </p:nvSpPr>
        <p:spPr>
          <a:xfrm>
            <a:off x="685800" y="1524000"/>
            <a:ext cx="8153400" cy="4876800"/>
          </a:xfrm>
        </p:spPr>
        <p:txBody>
          <a:bodyPr/>
          <a:lstStyle/>
          <a:p>
            <a:pPr eaLnBrk="1" hangingPunct="1">
              <a:lnSpc>
                <a:spcPct val="150000"/>
              </a:lnSpc>
              <a:buClr>
                <a:schemeClr val="tx1"/>
              </a:buClr>
            </a:pPr>
            <a:r>
              <a:rPr lang="en-US" altLang="en-US" sz="2600" dirty="0" smtClean="0">
                <a:latin typeface="Georgia" pitchFamily="18" charset="0"/>
              </a:rPr>
              <a:t>Use plain language</a:t>
            </a:r>
          </a:p>
          <a:p>
            <a:pPr eaLnBrk="1" hangingPunct="1">
              <a:lnSpc>
                <a:spcPct val="150000"/>
              </a:lnSpc>
              <a:buClr>
                <a:schemeClr val="tx1"/>
              </a:buClr>
            </a:pPr>
            <a:r>
              <a:rPr lang="en-US" altLang="en-US" sz="2600" dirty="0" smtClean="0">
                <a:latin typeface="Georgia" pitchFamily="18" charset="0"/>
              </a:rPr>
              <a:t>Limit information (3-5 key points)</a:t>
            </a:r>
          </a:p>
          <a:p>
            <a:pPr eaLnBrk="1" hangingPunct="1">
              <a:lnSpc>
                <a:spcPct val="150000"/>
              </a:lnSpc>
              <a:buClr>
                <a:schemeClr val="tx1"/>
              </a:buClr>
            </a:pPr>
            <a:r>
              <a:rPr lang="en-US" altLang="en-US" sz="2600" dirty="0" smtClean="0">
                <a:latin typeface="Georgia" pitchFamily="18" charset="0"/>
              </a:rPr>
              <a:t>Be specific and concrete, not general</a:t>
            </a:r>
          </a:p>
          <a:p>
            <a:pPr eaLnBrk="1" hangingPunct="1">
              <a:lnSpc>
                <a:spcPct val="150000"/>
              </a:lnSpc>
              <a:buClr>
                <a:schemeClr val="tx1"/>
              </a:buClr>
            </a:pPr>
            <a:r>
              <a:rPr lang="en-US" altLang="en-US" sz="2600" dirty="0" smtClean="0">
                <a:latin typeface="Georgia" pitchFamily="18" charset="0"/>
              </a:rPr>
              <a:t>Demonstrate, draw pictures, use models</a:t>
            </a:r>
          </a:p>
          <a:p>
            <a:pPr eaLnBrk="1" hangingPunct="1">
              <a:lnSpc>
                <a:spcPct val="150000"/>
              </a:lnSpc>
              <a:buClr>
                <a:schemeClr val="tx1"/>
              </a:buClr>
            </a:pPr>
            <a:r>
              <a:rPr lang="en-US" altLang="en-US" sz="2600" dirty="0" smtClean="0">
                <a:latin typeface="Georgia" pitchFamily="18" charset="0"/>
              </a:rPr>
              <a:t>Repeat/summarize</a:t>
            </a:r>
          </a:p>
          <a:p>
            <a:pPr eaLnBrk="1" hangingPunct="1">
              <a:lnSpc>
                <a:spcPct val="150000"/>
              </a:lnSpc>
              <a:buClr>
                <a:schemeClr val="tx1"/>
              </a:buClr>
            </a:pPr>
            <a:r>
              <a:rPr lang="en-US" altLang="en-US" sz="2600" dirty="0" smtClean="0">
                <a:latin typeface="Georgia" pitchFamily="18" charset="0"/>
              </a:rPr>
              <a:t>Teach-Back (confirm </a:t>
            </a:r>
            <a:r>
              <a:rPr lang="en-US" altLang="en-US" sz="2600" dirty="0">
                <a:latin typeface="Georgia" pitchFamily="18" charset="0"/>
              </a:rPr>
              <a:t>u</a:t>
            </a:r>
            <a:r>
              <a:rPr lang="en-US" altLang="en-US" sz="2600" dirty="0" smtClean="0">
                <a:latin typeface="Georgia" pitchFamily="18" charset="0"/>
              </a:rPr>
              <a:t>nderstanding)</a:t>
            </a:r>
          </a:p>
          <a:p>
            <a:pPr eaLnBrk="1" hangingPunct="1">
              <a:lnSpc>
                <a:spcPct val="150000"/>
              </a:lnSpc>
              <a:buClr>
                <a:schemeClr val="tx1"/>
              </a:buClr>
            </a:pPr>
            <a:r>
              <a:rPr lang="en-US" altLang="en-US" sz="2600" dirty="0" smtClean="0">
                <a:latin typeface="Georgia" pitchFamily="18" charset="0"/>
              </a:rPr>
              <a:t>Be positive, hopeful, empowering</a:t>
            </a:r>
          </a:p>
        </p:txBody>
      </p:sp>
      <p:pic>
        <p:nvPicPr>
          <p:cNvPr id="61443" name="Picture 6"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9906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2209800" y="0"/>
            <a:ext cx="5029200" cy="762000"/>
          </a:xfrm>
        </p:spPr>
        <p:txBody>
          <a:bodyPr/>
          <a:lstStyle/>
          <a:p>
            <a:pPr eaLnBrk="1" hangingPunct="1"/>
            <a:r>
              <a:rPr lang="en-US" altLang="en-US" sz="3600" b="1" dirty="0" smtClean="0">
                <a:solidFill>
                  <a:schemeClr val="tx1"/>
                </a:solidFill>
                <a:latin typeface="Georgia" pitchFamily="18" charset="0"/>
              </a:rPr>
              <a:t>Use Plain Language</a:t>
            </a:r>
          </a:p>
        </p:txBody>
      </p:sp>
      <p:sp>
        <p:nvSpPr>
          <p:cNvPr id="63490" name="Rectangle 3"/>
          <p:cNvSpPr>
            <a:spLocks noGrp="1" noChangeArrowheads="1"/>
          </p:cNvSpPr>
          <p:nvPr>
            <p:ph type="body" sz="half" idx="1"/>
          </p:nvPr>
        </p:nvSpPr>
        <p:spPr>
          <a:xfrm>
            <a:off x="1295400" y="533400"/>
            <a:ext cx="6400800" cy="609600"/>
          </a:xfrm>
        </p:spPr>
        <p:txBody>
          <a:bodyPr/>
          <a:lstStyle/>
          <a:p>
            <a:pPr algn="ctr" eaLnBrk="1" hangingPunct="1">
              <a:lnSpc>
                <a:spcPct val="150000"/>
              </a:lnSpc>
              <a:buClr>
                <a:srgbClr val="223471"/>
              </a:buClr>
              <a:buFont typeface="Wingdings" pitchFamily="2" charset="2"/>
              <a:buNone/>
            </a:pPr>
            <a:r>
              <a:rPr lang="en-US" altLang="en-US" sz="2000" b="1" dirty="0" smtClean="0">
                <a:latin typeface="Georgia" pitchFamily="18" charset="0"/>
              </a:rPr>
              <a:t>20 complicated and commonly used words</a:t>
            </a:r>
          </a:p>
        </p:txBody>
      </p:sp>
      <p:sp>
        <p:nvSpPr>
          <p:cNvPr id="63491" name="Text Box 6"/>
          <p:cNvSpPr txBox="1">
            <a:spLocks noChangeArrowheads="1"/>
          </p:cNvSpPr>
          <p:nvPr/>
        </p:nvSpPr>
        <p:spPr bwMode="auto">
          <a:xfrm>
            <a:off x="1143000" y="1752600"/>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buFontTx/>
              <a:buChar char="•"/>
            </a:pPr>
            <a:r>
              <a:rPr lang="en-US" altLang="en-US" i="0" dirty="0"/>
              <a:t> Dermatologist</a:t>
            </a:r>
          </a:p>
        </p:txBody>
      </p:sp>
      <p:sp>
        <p:nvSpPr>
          <p:cNvPr id="63492" name="Text Box 7"/>
          <p:cNvSpPr txBox="1">
            <a:spLocks noChangeArrowheads="1"/>
          </p:cNvSpPr>
          <p:nvPr/>
        </p:nvSpPr>
        <p:spPr bwMode="auto">
          <a:xfrm>
            <a:off x="1143000" y="2286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i="0" dirty="0"/>
              <a:t> Immunization</a:t>
            </a:r>
          </a:p>
        </p:txBody>
      </p:sp>
      <p:sp>
        <p:nvSpPr>
          <p:cNvPr id="63493" name="Text Box 8"/>
          <p:cNvSpPr txBox="1">
            <a:spLocks noChangeArrowheads="1"/>
          </p:cNvSpPr>
          <p:nvPr/>
        </p:nvSpPr>
        <p:spPr bwMode="auto">
          <a:xfrm>
            <a:off x="1143000" y="28194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i="0" dirty="0"/>
              <a:t> Contraception</a:t>
            </a:r>
          </a:p>
        </p:txBody>
      </p:sp>
      <p:sp>
        <p:nvSpPr>
          <p:cNvPr id="63494" name="Text Box 9"/>
          <p:cNvSpPr txBox="1">
            <a:spLocks noChangeArrowheads="1"/>
          </p:cNvSpPr>
          <p:nvPr/>
        </p:nvSpPr>
        <p:spPr bwMode="auto">
          <a:xfrm>
            <a:off x="1143000" y="3352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i="0" dirty="0"/>
              <a:t> Hypertension</a:t>
            </a:r>
          </a:p>
        </p:txBody>
      </p:sp>
      <p:sp>
        <p:nvSpPr>
          <p:cNvPr id="63495" name="Rectangle 10"/>
          <p:cNvSpPr>
            <a:spLocks noChangeArrowheads="1"/>
          </p:cNvSpPr>
          <p:nvPr/>
        </p:nvSpPr>
        <p:spPr bwMode="auto">
          <a:xfrm>
            <a:off x="1143000" y="3886200"/>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spcBef>
                <a:spcPct val="50000"/>
              </a:spcBef>
              <a:buFontTx/>
              <a:buChar char="•"/>
            </a:pPr>
            <a:r>
              <a:rPr lang="en-US" altLang="en-US" b="1" i="0" dirty="0"/>
              <a:t> </a:t>
            </a:r>
            <a:r>
              <a:rPr lang="en-US" altLang="en-US" i="0" dirty="0"/>
              <a:t>Oral</a:t>
            </a:r>
          </a:p>
        </p:txBody>
      </p:sp>
      <p:sp>
        <p:nvSpPr>
          <p:cNvPr id="63496" name="Rectangle 11"/>
          <p:cNvSpPr>
            <a:spLocks noChangeArrowheads="1"/>
          </p:cNvSpPr>
          <p:nvPr/>
        </p:nvSpPr>
        <p:spPr bwMode="auto">
          <a:xfrm>
            <a:off x="1143000" y="4419600"/>
            <a:ext cx="155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Diabetes</a:t>
            </a:r>
          </a:p>
        </p:txBody>
      </p:sp>
      <p:sp>
        <p:nvSpPr>
          <p:cNvPr id="63497" name="Rectangle 12"/>
          <p:cNvSpPr>
            <a:spLocks noChangeArrowheads="1"/>
          </p:cNvSpPr>
          <p:nvPr/>
        </p:nvSpPr>
        <p:spPr bwMode="auto">
          <a:xfrm>
            <a:off x="4953000" y="1752600"/>
            <a:ext cx="1598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Annually</a:t>
            </a:r>
          </a:p>
        </p:txBody>
      </p:sp>
      <p:sp>
        <p:nvSpPr>
          <p:cNvPr id="63498" name="Rectangle 13"/>
          <p:cNvSpPr>
            <a:spLocks noChangeArrowheads="1"/>
          </p:cNvSpPr>
          <p:nvPr/>
        </p:nvSpPr>
        <p:spPr bwMode="auto">
          <a:xfrm>
            <a:off x="4953000" y="2286000"/>
            <a:ext cx="190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Depression</a:t>
            </a:r>
          </a:p>
        </p:txBody>
      </p:sp>
      <p:sp>
        <p:nvSpPr>
          <p:cNvPr id="63499" name="Rectangle 14"/>
          <p:cNvSpPr>
            <a:spLocks noChangeArrowheads="1"/>
          </p:cNvSpPr>
          <p:nvPr/>
        </p:nvSpPr>
        <p:spPr bwMode="auto">
          <a:xfrm>
            <a:off x="4953000" y="2819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Respiratory problems</a:t>
            </a:r>
          </a:p>
        </p:txBody>
      </p:sp>
      <p:sp>
        <p:nvSpPr>
          <p:cNvPr id="63500" name="Rectangle 15"/>
          <p:cNvSpPr>
            <a:spLocks noChangeArrowheads="1"/>
          </p:cNvSpPr>
          <p:nvPr/>
        </p:nvSpPr>
        <p:spPr bwMode="auto">
          <a:xfrm>
            <a:off x="4953000" y="3352800"/>
            <a:ext cx="342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Community Resources</a:t>
            </a:r>
          </a:p>
        </p:txBody>
      </p:sp>
      <p:sp>
        <p:nvSpPr>
          <p:cNvPr id="63501" name="Rectangle 16"/>
          <p:cNvSpPr>
            <a:spLocks noChangeArrowheads="1"/>
          </p:cNvSpPr>
          <p:nvPr/>
        </p:nvSpPr>
        <p:spPr bwMode="auto">
          <a:xfrm>
            <a:off x="4953000" y="3810000"/>
            <a:ext cx="149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Monitor</a:t>
            </a:r>
          </a:p>
        </p:txBody>
      </p:sp>
      <p:sp>
        <p:nvSpPr>
          <p:cNvPr id="63502" name="Rectangle 17"/>
          <p:cNvSpPr>
            <a:spLocks noChangeArrowheads="1"/>
          </p:cNvSpPr>
          <p:nvPr/>
        </p:nvSpPr>
        <p:spPr bwMode="auto">
          <a:xfrm>
            <a:off x="4953000" y="4343400"/>
            <a:ext cx="240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Cardiovascular</a:t>
            </a:r>
          </a:p>
        </p:txBody>
      </p:sp>
      <p:sp>
        <p:nvSpPr>
          <p:cNvPr id="63503" name="Rectangle 18"/>
          <p:cNvSpPr>
            <a:spLocks noChangeArrowheads="1"/>
          </p:cNvSpPr>
          <p:nvPr/>
        </p:nvSpPr>
        <p:spPr bwMode="auto">
          <a:xfrm>
            <a:off x="1143000" y="4953000"/>
            <a:ext cx="95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Diet</a:t>
            </a:r>
          </a:p>
        </p:txBody>
      </p:sp>
      <p:sp>
        <p:nvSpPr>
          <p:cNvPr id="63504" name="Rectangle 19"/>
          <p:cNvSpPr>
            <a:spLocks noChangeArrowheads="1"/>
          </p:cNvSpPr>
          <p:nvPr/>
        </p:nvSpPr>
        <p:spPr bwMode="auto">
          <a:xfrm>
            <a:off x="1143000" y="5486400"/>
            <a:ext cx="149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Hygiene</a:t>
            </a:r>
          </a:p>
        </p:txBody>
      </p:sp>
      <p:sp>
        <p:nvSpPr>
          <p:cNvPr id="63505" name="Rectangle 20"/>
          <p:cNvSpPr>
            <a:spLocks noChangeArrowheads="1"/>
          </p:cNvSpPr>
          <p:nvPr/>
        </p:nvSpPr>
        <p:spPr bwMode="auto">
          <a:xfrm>
            <a:off x="1143000" y="6019800"/>
            <a:ext cx="1855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Prevention</a:t>
            </a:r>
          </a:p>
        </p:txBody>
      </p:sp>
      <p:sp>
        <p:nvSpPr>
          <p:cNvPr id="63506" name="Rectangle 21"/>
          <p:cNvSpPr>
            <a:spLocks noChangeArrowheads="1"/>
          </p:cNvSpPr>
          <p:nvPr/>
        </p:nvSpPr>
        <p:spPr bwMode="auto">
          <a:xfrm>
            <a:off x="4953000" y="4876800"/>
            <a:ext cx="148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Referral</a:t>
            </a:r>
          </a:p>
        </p:txBody>
      </p:sp>
      <p:sp>
        <p:nvSpPr>
          <p:cNvPr id="63507" name="Rectangle 22"/>
          <p:cNvSpPr>
            <a:spLocks noChangeArrowheads="1"/>
          </p:cNvSpPr>
          <p:nvPr/>
        </p:nvSpPr>
        <p:spPr bwMode="auto">
          <a:xfrm>
            <a:off x="4953000" y="5410200"/>
            <a:ext cx="140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Eligible</a:t>
            </a:r>
          </a:p>
        </p:txBody>
      </p:sp>
      <p:sp>
        <p:nvSpPr>
          <p:cNvPr id="63508" name="Rectangle 23"/>
          <p:cNvSpPr>
            <a:spLocks noChangeArrowheads="1"/>
          </p:cNvSpPr>
          <p:nvPr/>
        </p:nvSpPr>
        <p:spPr bwMode="auto">
          <a:xfrm>
            <a:off x="4953000" y="59436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Arthritis</a:t>
            </a:r>
          </a:p>
        </p:txBody>
      </p:sp>
      <p:sp>
        <p:nvSpPr>
          <p:cNvPr id="63509" name="Text Box 24"/>
          <p:cNvSpPr txBox="1">
            <a:spLocks noChangeArrowheads="1"/>
          </p:cNvSpPr>
          <p:nvPr/>
        </p:nvSpPr>
        <p:spPr bwMode="auto">
          <a:xfrm>
            <a:off x="1143000" y="1219200"/>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buFontTx/>
              <a:buChar char="•"/>
            </a:pPr>
            <a:r>
              <a:rPr lang="en-US" altLang="en-US" i="0" dirty="0"/>
              <a:t> Screening</a:t>
            </a:r>
          </a:p>
        </p:txBody>
      </p:sp>
      <p:sp>
        <p:nvSpPr>
          <p:cNvPr id="63510" name="Rectangle 25"/>
          <p:cNvSpPr>
            <a:spLocks noChangeArrowheads="1"/>
          </p:cNvSpPr>
          <p:nvPr/>
        </p:nvSpPr>
        <p:spPr bwMode="auto">
          <a:xfrm>
            <a:off x="4953000" y="1219200"/>
            <a:ext cx="2328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Tx/>
              <a:buChar char="•"/>
            </a:pPr>
            <a:r>
              <a:rPr lang="en-US" altLang="en-US" b="1" i="0" dirty="0"/>
              <a:t> </a:t>
            </a:r>
            <a:r>
              <a:rPr lang="en-US" altLang="en-US" i="0" dirty="0"/>
              <a:t>Mental Health</a:t>
            </a:r>
          </a:p>
        </p:txBody>
      </p:sp>
      <p:pic>
        <p:nvPicPr>
          <p:cNvPr id="63511" name="Picture 8"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457200" y="9906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762000" y="0"/>
            <a:ext cx="7772400" cy="1143000"/>
          </a:xfrm>
        </p:spPr>
        <p:txBody>
          <a:bodyPr/>
          <a:lstStyle/>
          <a:p>
            <a:pPr algn="ctr" eaLnBrk="1" hangingPunct="1"/>
            <a:r>
              <a:rPr lang="en-US" altLang="en-US" dirty="0" smtClean="0"/>
              <a:t> </a:t>
            </a:r>
            <a:r>
              <a:rPr lang="en-US" altLang="en-US" sz="3600" b="1" dirty="0" smtClean="0">
                <a:solidFill>
                  <a:schemeClr val="tx1"/>
                </a:solidFill>
                <a:latin typeface="Georgia" pitchFamily="18" charset="0"/>
              </a:rPr>
              <a:t>Examples of Plain Language</a:t>
            </a:r>
          </a:p>
        </p:txBody>
      </p:sp>
      <p:sp>
        <p:nvSpPr>
          <p:cNvPr id="65538" name="Rectangle 4"/>
          <p:cNvSpPr>
            <a:spLocks noGrp="1" noChangeArrowheads="1"/>
          </p:cNvSpPr>
          <p:nvPr>
            <p:ph type="body" sz="half" idx="1"/>
          </p:nvPr>
        </p:nvSpPr>
        <p:spPr>
          <a:xfrm>
            <a:off x="762000" y="1828800"/>
            <a:ext cx="3048000" cy="5029200"/>
          </a:xfrm>
        </p:spPr>
        <p:txBody>
          <a:bodyPr/>
          <a:lstStyle/>
          <a:p>
            <a:pPr eaLnBrk="1" hangingPunct="1">
              <a:buFont typeface="Wingdings" pitchFamily="2" charset="2"/>
              <a:buChar char="§"/>
            </a:pPr>
            <a:endParaRPr lang="en-US" altLang="en-US" sz="2400" b="1" dirty="0" smtClean="0">
              <a:latin typeface="Georgia" pitchFamily="18" charset="0"/>
            </a:endParaRPr>
          </a:p>
          <a:p>
            <a:pPr eaLnBrk="1" hangingPunct="1">
              <a:buFont typeface="Wingdings" pitchFamily="2" charset="2"/>
              <a:buChar char="§"/>
            </a:pPr>
            <a:r>
              <a:rPr lang="en-US" altLang="en-US" sz="2400" b="1" dirty="0" smtClean="0">
                <a:latin typeface="Georgia" pitchFamily="18" charset="0"/>
              </a:rPr>
              <a:t>Annually</a:t>
            </a:r>
          </a:p>
          <a:p>
            <a:pPr eaLnBrk="1" hangingPunct="1">
              <a:buFont typeface="Wingdings" pitchFamily="2" charset="2"/>
              <a:buChar char="§"/>
            </a:pPr>
            <a:r>
              <a:rPr lang="en-US" altLang="en-US" sz="2400" b="1" dirty="0" smtClean="0">
                <a:latin typeface="Georgia" pitchFamily="18" charset="0"/>
              </a:rPr>
              <a:t>Arthritis</a:t>
            </a:r>
          </a:p>
          <a:p>
            <a:pPr eaLnBrk="1" hangingPunct="1">
              <a:buFont typeface="Wingdings" pitchFamily="2" charset="2"/>
              <a:buChar char="§"/>
            </a:pPr>
            <a:r>
              <a:rPr lang="en-US" altLang="en-US" sz="2400" b="1" dirty="0" smtClean="0">
                <a:latin typeface="Georgia" pitchFamily="18" charset="0"/>
              </a:rPr>
              <a:t>Cardiovascular	</a:t>
            </a:r>
          </a:p>
          <a:p>
            <a:pPr eaLnBrk="1" hangingPunct="1">
              <a:buFont typeface="Wingdings" pitchFamily="2" charset="2"/>
              <a:buChar char="§"/>
            </a:pPr>
            <a:r>
              <a:rPr lang="en-US" altLang="en-US" sz="2400" b="1" dirty="0" smtClean="0">
                <a:latin typeface="Georgia" pitchFamily="18" charset="0"/>
              </a:rPr>
              <a:t>Dermatologist	</a:t>
            </a:r>
          </a:p>
          <a:p>
            <a:pPr eaLnBrk="1" hangingPunct="1">
              <a:buFont typeface="Wingdings" pitchFamily="2" charset="2"/>
              <a:buChar char="§"/>
            </a:pPr>
            <a:r>
              <a:rPr lang="en-US" altLang="en-US" sz="2400" b="1" dirty="0" smtClean="0">
                <a:latin typeface="Georgia" pitchFamily="18" charset="0"/>
              </a:rPr>
              <a:t>Diabetes</a:t>
            </a:r>
          </a:p>
          <a:p>
            <a:pPr eaLnBrk="1" hangingPunct="1">
              <a:buFont typeface="Wingdings" pitchFamily="2" charset="2"/>
              <a:buChar char="§"/>
            </a:pPr>
            <a:r>
              <a:rPr lang="en-US" altLang="en-US" sz="2400" b="1" dirty="0" smtClean="0">
                <a:latin typeface="Georgia" pitchFamily="18" charset="0"/>
              </a:rPr>
              <a:t>Hypertension</a:t>
            </a:r>
            <a:r>
              <a:rPr lang="en-US" altLang="en-US" sz="2400" dirty="0" smtClean="0"/>
              <a:t>	</a:t>
            </a:r>
          </a:p>
          <a:p>
            <a:pPr eaLnBrk="1" hangingPunct="1"/>
            <a:endParaRPr lang="en-US" altLang="en-US" sz="2400" dirty="0" smtClean="0"/>
          </a:p>
        </p:txBody>
      </p:sp>
      <p:sp>
        <p:nvSpPr>
          <p:cNvPr id="65539" name="Rectangle 5"/>
          <p:cNvSpPr>
            <a:spLocks noGrp="1" noChangeArrowheads="1"/>
          </p:cNvSpPr>
          <p:nvPr>
            <p:ph type="body" sz="half" idx="2"/>
          </p:nvPr>
        </p:nvSpPr>
        <p:spPr>
          <a:xfrm>
            <a:off x="5105400" y="2327275"/>
            <a:ext cx="4038600" cy="4530725"/>
          </a:xfrm>
        </p:spPr>
        <p:txBody>
          <a:bodyPr/>
          <a:lstStyle/>
          <a:p>
            <a:pPr eaLnBrk="1" hangingPunct="1">
              <a:buFont typeface="Wingdings" pitchFamily="2" charset="2"/>
              <a:buNone/>
            </a:pPr>
            <a:r>
              <a:rPr lang="en-US" altLang="en-US" sz="2400" dirty="0" smtClean="0">
                <a:latin typeface="Georgia" pitchFamily="18" charset="0"/>
              </a:rPr>
              <a:t>Yearly or every year</a:t>
            </a:r>
          </a:p>
          <a:p>
            <a:pPr eaLnBrk="1" hangingPunct="1">
              <a:buFont typeface="Wingdings" pitchFamily="2" charset="2"/>
              <a:buNone/>
            </a:pPr>
            <a:r>
              <a:rPr lang="en-US" altLang="en-US" sz="2400" dirty="0" smtClean="0">
                <a:latin typeface="Georgia" pitchFamily="18" charset="0"/>
              </a:rPr>
              <a:t>Pain in joints</a:t>
            </a:r>
          </a:p>
          <a:p>
            <a:pPr eaLnBrk="1" hangingPunct="1">
              <a:buFont typeface="Wingdings" pitchFamily="2" charset="2"/>
              <a:buNone/>
            </a:pPr>
            <a:r>
              <a:rPr lang="en-US" altLang="en-US" sz="2400" dirty="0" smtClean="0">
                <a:latin typeface="Georgia" pitchFamily="18" charset="0"/>
              </a:rPr>
              <a:t>Having to do with the heart</a:t>
            </a:r>
          </a:p>
          <a:p>
            <a:pPr eaLnBrk="1" hangingPunct="1">
              <a:buFont typeface="Wingdings" pitchFamily="2" charset="2"/>
              <a:buNone/>
            </a:pPr>
            <a:r>
              <a:rPr lang="en-US" altLang="en-US" sz="2400" dirty="0" smtClean="0">
                <a:latin typeface="Georgia" pitchFamily="18" charset="0"/>
              </a:rPr>
              <a:t>Skin doctor</a:t>
            </a:r>
          </a:p>
          <a:p>
            <a:pPr eaLnBrk="1" hangingPunct="1">
              <a:buFont typeface="Wingdings" pitchFamily="2" charset="2"/>
              <a:buNone/>
            </a:pPr>
            <a:r>
              <a:rPr lang="en-US" altLang="en-US" sz="2400" dirty="0" smtClean="0">
                <a:latin typeface="Georgia" pitchFamily="18" charset="0"/>
              </a:rPr>
              <a:t>Elevated sugar in the blood</a:t>
            </a:r>
          </a:p>
          <a:p>
            <a:pPr eaLnBrk="1" hangingPunct="1">
              <a:buFont typeface="Wingdings" pitchFamily="2" charset="2"/>
              <a:buNone/>
            </a:pPr>
            <a:r>
              <a:rPr lang="en-US" altLang="en-US" sz="2400" dirty="0" smtClean="0">
                <a:latin typeface="Georgia" pitchFamily="18" charset="0"/>
              </a:rPr>
              <a:t>High blood pressure</a:t>
            </a:r>
          </a:p>
        </p:txBody>
      </p:sp>
      <p:pic>
        <p:nvPicPr>
          <p:cNvPr id="65540" name="Picture 6"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066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ight Arrow 5"/>
          <p:cNvSpPr>
            <a:spLocks noChangeArrowheads="1"/>
          </p:cNvSpPr>
          <p:nvPr/>
        </p:nvSpPr>
        <p:spPr bwMode="auto">
          <a:xfrm>
            <a:off x="4038600" y="3352800"/>
            <a:ext cx="838200" cy="228600"/>
          </a:xfrm>
          <a:prstGeom prst="rightArrow">
            <a:avLst>
              <a:gd name="adj1" fmla="val 50000"/>
              <a:gd name="adj2" fmla="val 49992"/>
            </a:avLst>
          </a:prstGeom>
          <a:solidFill>
            <a:schemeClr val="accent1"/>
          </a:solidFill>
          <a:ln w="9525">
            <a:solidFill>
              <a:schemeClr val="tx1"/>
            </a:solidFill>
            <a:round/>
            <a:headEnd/>
            <a:tailEnd/>
          </a:ln>
        </p:spPr>
        <p:txBody>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endParaRPr lang="en-US" altLang="en-US" sz="1800" dirty="0"/>
          </a:p>
        </p:txBody>
      </p:sp>
      <p:sp>
        <p:nvSpPr>
          <p:cNvPr id="65542" name="Rectangle 9"/>
          <p:cNvSpPr>
            <a:spLocks noChangeArrowheads="1"/>
          </p:cNvSpPr>
          <p:nvPr/>
        </p:nvSpPr>
        <p:spPr bwMode="auto">
          <a:xfrm>
            <a:off x="5207000" y="1627188"/>
            <a:ext cx="2800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2600" b="1" i="0" dirty="0"/>
              <a:t>Plain Language</a:t>
            </a:r>
          </a:p>
        </p:txBody>
      </p:sp>
      <p:sp>
        <p:nvSpPr>
          <p:cNvPr id="65543" name="Text Box 11"/>
          <p:cNvSpPr txBox="1">
            <a:spLocks noChangeArrowheads="1"/>
          </p:cNvSpPr>
          <p:nvPr/>
        </p:nvSpPr>
        <p:spPr bwMode="auto">
          <a:xfrm>
            <a:off x="2971800" y="5486400"/>
            <a:ext cx="6172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pPr>
            <a:r>
              <a:rPr lang="en-US" altLang="en-US" sz="1000" i="0" dirty="0">
                <a:latin typeface="Times New Roman" pitchFamily="18" charset="0"/>
              </a:rPr>
              <a:t>The Plain Language Thesaurus for Health Communications</a:t>
            </a:r>
          </a:p>
          <a:p>
            <a:pPr algn="l" eaLnBrk="1" hangingPunct="1">
              <a:spcBef>
                <a:spcPct val="50000"/>
              </a:spcBef>
            </a:pPr>
            <a:r>
              <a:rPr lang="en-US" altLang="en-US" sz="1000" i="0" dirty="0">
                <a:latin typeface="Times New Roman" pitchFamily="18" charset="0"/>
              </a:rPr>
              <a:t>http://depts.washington.edu/respcare/public/info/Plain_Language_Thesaurus_for_Health_Communications.pdf</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0" y="381000"/>
            <a:ext cx="9144000" cy="1066800"/>
          </a:xfrm>
        </p:spPr>
        <p:txBody>
          <a:bodyPr/>
          <a:lstStyle/>
          <a:p>
            <a:pPr algn="ctr" eaLnBrk="1" hangingPunct="1">
              <a:lnSpc>
                <a:spcPct val="80000"/>
              </a:lnSpc>
              <a:buClr>
                <a:schemeClr val="tx1"/>
              </a:buClr>
            </a:pPr>
            <a:r>
              <a:rPr lang="en-US" altLang="en-US" sz="3600" b="1" dirty="0" smtClean="0">
                <a:solidFill>
                  <a:schemeClr val="tx1"/>
                </a:solidFill>
                <a:latin typeface="Georgia" pitchFamily="18" charset="0"/>
              </a:rPr>
              <a:t>Is your Clinic/ Site Patient-Centered?</a:t>
            </a:r>
            <a:r>
              <a:rPr lang="en-US" altLang="en-US" dirty="0" smtClean="0">
                <a:solidFill>
                  <a:schemeClr val="tx1"/>
                </a:solidFill>
                <a:latin typeface="Georgia" pitchFamily="18" charset="0"/>
              </a:rPr>
              <a:t/>
            </a:r>
            <a:br>
              <a:rPr lang="en-US" altLang="en-US" dirty="0" smtClean="0">
                <a:solidFill>
                  <a:schemeClr val="tx1"/>
                </a:solidFill>
                <a:latin typeface="Georgia" pitchFamily="18" charset="0"/>
              </a:rPr>
            </a:br>
            <a:r>
              <a:rPr lang="en-US" altLang="en-US" dirty="0" smtClean="0">
                <a:solidFill>
                  <a:schemeClr val="tx1"/>
                </a:solidFill>
                <a:latin typeface="Georgia" pitchFamily="18" charset="0"/>
              </a:rPr>
              <a:t>				</a:t>
            </a:r>
            <a:r>
              <a:rPr lang="en-US" altLang="en-US" sz="2500" dirty="0" smtClean="0">
                <a:solidFill>
                  <a:schemeClr val="tx1"/>
                </a:solidFill>
                <a:latin typeface="Georgia" pitchFamily="18" charset="0"/>
              </a:rPr>
              <a:t>What is the “</a:t>
            </a:r>
            <a:r>
              <a:rPr lang="en-US" altLang="ja-JP" sz="2500" dirty="0" smtClean="0">
                <a:solidFill>
                  <a:schemeClr val="tx1"/>
                </a:solidFill>
                <a:latin typeface="Georgia" pitchFamily="18" charset="0"/>
              </a:rPr>
              <a:t>tone,” 1</a:t>
            </a:r>
            <a:r>
              <a:rPr lang="en-US" altLang="ja-JP" sz="2500" baseline="30000" dirty="0" smtClean="0">
                <a:solidFill>
                  <a:schemeClr val="tx1"/>
                </a:solidFill>
                <a:latin typeface="Georgia" pitchFamily="18" charset="0"/>
              </a:rPr>
              <a:t>st</a:t>
            </a:r>
            <a:r>
              <a:rPr lang="en-US" altLang="ja-JP" sz="2500" dirty="0" smtClean="0">
                <a:solidFill>
                  <a:schemeClr val="tx1"/>
                </a:solidFill>
                <a:latin typeface="Georgia" pitchFamily="18" charset="0"/>
              </a:rPr>
              <a:t> impression?</a:t>
            </a:r>
            <a:endParaRPr lang="en-US" altLang="en-US" sz="2500" dirty="0" smtClean="0">
              <a:solidFill>
                <a:schemeClr val="tx1"/>
              </a:solidFill>
              <a:latin typeface="Georgia" pitchFamily="18" charset="0"/>
            </a:endParaRPr>
          </a:p>
        </p:txBody>
      </p:sp>
      <p:sp>
        <p:nvSpPr>
          <p:cNvPr id="506883" name="Rectangle 3"/>
          <p:cNvSpPr>
            <a:spLocks noGrp="1" noChangeArrowheads="1"/>
          </p:cNvSpPr>
          <p:nvPr>
            <p:ph type="body" idx="1"/>
          </p:nvPr>
        </p:nvSpPr>
        <p:spPr>
          <a:xfrm>
            <a:off x="304800" y="1676400"/>
            <a:ext cx="4953000" cy="4346575"/>
          </a:xfrm>
        </p:spPr>
        <p:txBody>
          <a:bodyPr/>
          <a:lstStyle/>
          <a:p>
            <a:pPr eaLnBrk="1" hangingPunct="1">
              <a:buClr>
                <a:schemeClr val="tx1"/>
              </a:buClr>
              <a:buSzTx/>
            </a:pPr>
            <a:r>
              <a:rPr lang="en-US" altLang="en-US" sz="2400" dirty="0" smtClean="0">
                <a:latin typeface="Georgia" pitchFamily="18" charset="0"/>
              </a:rPr>
              <a:t>A welcoming, calm environment</a:t>
            </a:r>
          </a:p>
          <a:p>
            <a:pPr eaLnBrk="1" hangingPunct="1">
              <a:buClr>
                <a:schemeClr val="tx1"/>
              </a:buClr>
              <a:buSzTx/>
            </a:pPr>
            <a:r>
              <a:rPr lang="en-US" altLang="en-US" sz="2400" dirty="0" smtClean="0">
                <a:latin typeface="Georgia" pitchFamily="18" charset="0"/>
              </a:rPr>
              <a:t>An attitude of helpfulness by </a:t>
            </a:r>
            <a:r>
              <a:rPr lang="en-US" altLang="en-US" sz="2400" b="1" dirty="0" smtClean="0">
                <a:latin typeface="Georgia" pitchFamily="18" charset="0"/>
              </a:rPr>
              <a:t>all</a:t>
            </a:r>
            <a:r>
              <a:rPr lang="en-US" altLang="en-US" sz="2400" dirty="0" smtClean="0">
                <a:latin typeface="Georgia" pitchFamily="18" charset="0"/>
              </a:rPr>
              <a:t> staff</a:t>
            </a:r>
          </a:p>
          <a:p>
            <a:pPr eaLnBrk="1" hangingPunct="1">
              <a:buClr>
                <a:schemeClr val="tx1"/>
              </a:buClr>
              <a:buSzTx/>
            </a:pPr>
            <a:r>
              <a:rPr lang="en-US" altLang="en-US" sz="2400" dirty="0" smtClean="0">
                <a:latin typeface="Georgia" pitchFamily="18" charset="0"/>
              </a:rPr>
              <a:t>Patients treated as if your family</a:t>
            </a:r>
          </a:p>
          <a:p>
            <a:pPr eaLnBrk="1" hangingPunct="1">
              <a:buClr>
                <a:schemeClr val="tx1"/>
              </a:buClr>
              <a:buSzTx/>
            </a:pPr>
            <a:r>
              <a:rPr lang="en-US" altLang="en-US" sz="2400" dirty="0" smtClean="0">
                <a:latin typeface="Georgia" pitchFamily="18" charset="0"/>
              </a:rPr>
              <a:t>Patient-centered check-in &amp; scheduling </a:t>
            </a:r>
          </a:p>
          <a:p>
            <a:pPr eaLnBrk="1" hangingPunct="1">
              <a:buClr>
                <a:schemeClr val="tx1"/>
              </a:buClr>
              <a:buSzTx/>
            </a:pPr>
            <a:r>
              <a:rPr lang="en-US" altLang="en-US" sz="2400" dirty="0" smtClean="0">
                <a:latin typeface="Georgia" pitchFamily="18" charset="0"/>
              </a:rPr>
              <a:t>Easy-to-follow </a:t>
            </a:r>
            <a:r>
              <a:rPr lang="en-US" altLang="en-US" sz="2400" dirty="0" smtClean="0">
                <a:latin typeface="Georgia" pitchFamily="18" charset="0"/>
              </a:rPr>
              <a:t>instructions/ directions</a:t>
            </a:r>
          </a:p>
          <a:p>
            <a:pPr eaLnBrk="1" hangingPunct="1">
              <a:buClr>
                <a:schemeClr val="tx1"/>
              </a:buClr>
              <a:buSzTx/>
            </a:pPr>
            <a:r>
              <a:rPr lang="en-US" altLang="en-US" sz="2400" dirty="0" smtClean="0">
                <a:latin typeface="Georgia" pitchFamily="18" charset="0"/>
              </a:rPr>
              <a:t>Patient-centered handouts</a:t>
            </a:r>
          </a:p>
          <a:p>
            <a:pPr eaLnBrk="1" hangingPunct="1">
              <a:buClr>
                <a:schemeClr val="tx1"/>
              </a:buClr>
              <a:buSzTx/>
            </a:pPr>
            <a:r>
              <a:rPr lang="en-US" altLang="en-US" sz="2400" dirty="0" smtClean="0">
                <a:latin typeface="Georgia" pitchFamily="18" charset="0"/>
              </a:rPr>
              <a:t>Brief telephone </a:t>
            </a:r>
            <a:r>
              <a:rPr lang="en-US" altLang="en-US" sz="2400" dirty="0" err="1" smtClean="0">
                <a:latin typeface="Georgia" pitchFamily="18" charset="0"/>
              </a:rPr>
              <a:t>followup</a:t>
            </a:r>
            <a:endParaRPr lang="en-US" altLang="en-US" sz="2400" dirty="0" smtClean="0">
              <a:latin typeface="Georgia" pitchFamily="18" charset="0"/>
            </a:endParaRPr>
          </a:p>
          <a:p>
            <a:pPr eaLnBrk="1" hangingPunct="1">
              <a:buClr>
                <a:schemeClr val="tx1"/>
              </a:buClr>
              <a:buSzTx/>
            </a:pPr>
            <a:r>
              <a:rPr lang="en-US" altLang="en-US" sz="2400" dirty="0" smtClean="0">
                <a:latin typeface="Georgia" pitchFamily="18" charset="0"/>
              </a:rPr>
              <a:t>Case management</a:t>
            </a:r>
          </a:p>
        </p:txBody>
      </p:sp>
      <p:sp>
        <p:nvSpPr>
          <p:cNvPr id="67587" name="Rectangle 4"/>
          <p:cNvSpPr>
            <a:spLocks noChangeArrowheads="1"/>
          </p:cNvSpPr>
          <p:nvPr/>
        </p:nvSpPr>
        <p:spPr bwMode="auto">
          <a:xfrm>
            <a:off x="609600" y="22860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a:buClr>
                <a:schemeClr val="tx1"/>
              </a:buClr>
            </a:pPr>
            <a:endParaRPr lang="en-US" altLang="en-US" sz="3600" b="1" i="0" dirty="0">
              <a:solidFill>
                <a:schemeClr val="tx2"/>
              </a:solidFill>
            </a:endParaRPr>
          </a:p>
        </p:txBody>
      </p:sp>
      <p:pic>
        <p:nvPicPr>
          <p:cNvPr id="67588" name="Picture 8"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3716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5" descr="Family Clinic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62200"/>
            <a:ext cx="3505200" cy="320040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6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6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68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68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068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68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068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06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914400" y="0"/>
            <a:ext cx="7772400" cy="1143000"/>
          </a:xfrm>
        </p:spPr>
        <p:txBody>
          <a:bodyPr/>
          <a:lstStyle/>
          <a:p>
            <a:pPr algn="ctr" eaLnBrk="1" hangingPunct="1"/>
            <a:r>
              <a:rPr lang="en-US" altLang="en-US" dirty="0" smtClean="0">
                <a:solidFill>
                  <a:schemeClr val="tx1"/>
                </a:solidFill>
                <a:latin typeface="Georgia" pitchFamily="18" charset="0"/>
              </a:rPr>
              <a:t>Discussion Questions</a:t>
            </a:r>
          </a:p>
        </p:txBody>
      </p:sp>
      <p:sp>
        <p:nvSpPr>
          <p:cNvPr id="38915" name="Content Placeholder 2"/>
          <p:cNvSpPr>
            <a:spLocks noGrp="1"/>
          </p:cNvSpPr>
          <p:nvPr>
            <p:ph idx="1"/>
          </p:nvPr>
        </p:nvSpPr>
        <p:spPr>
          <a:xfrm>
            <a:off x="533400" y="1066800"/>
            <a:ext cx="8229600" cy="5410200"/>
          </a:xfrm>
        </p:spPr>
        <p:txBody>
          <a:bodyPr/>
          <a:lstStyle/>
          <a:p>
            <a:pPr eaLnBrk="1" hangingPunct="1"/>
            <a:r>
              <a:rPr lang="en-US" altLang="en-US" dirty="0" smtClean="0">
                <a:latin typeface="Georgia" pitchFamily="18" charset="0"/>
              </a:rPr>
              <a:t>Looking back, have there been instances when you suspected, or now suspect, that a patient might have low literacy? What were the signs?</a:t>
            </a:r>
          </a:p>
          <a:p>
            <a:pPr eaLnBrk="1" hangingPunct="1"/>
            <a:endParaRPr lang="en-US" altLang="en-US" sz="800" dirty="0" smtClean="0">
              <a:latin typeface="Georgia" pitchFamily="18" charset="0"/>
            </a:endParaRPr>
          </a:p>
          <a:p>
            <a:pPr eaLnBrk="1" hangingPunct="1"/>
            <a:r>
              <a:rPr lang="en-US" altLang="en-US" dirty="0" smtClean="0">
                <a:latin typeface="Georgia" pitchFamily="18" charset="0"/>
              </a:rPr>
              <a:t>Do we do things in our practice that make it easier for patients with low literacy to understand services and information?</a:t>
            </a:r>
          </a:p>
          <a:p>
            <a:pPr lvl="1" eaLnBrk="1" hangingPunct="1"/>
            <a:r>
              <a:rPr lang="en-US" altLang="en-US" dirty="0" smtClean="0">
                <a:latin typeface="Georgia" pitchFamily="18" charset="0"/>
              </a:rPr>
              <a:t>Consider the entire process of patient visits, from scheduling an appointment to check-out</a:t>
            </a:r>
          </a:p>
          <a:p>
            <a:pPr lvl="1" eaLnBrk="1" hangingPunct="1"/>
            <a:endParaRPr lang="en-US" altLang="en-US" sz="800" dirty="0" smtClean="0">
              <a:latin typeface="Georgia" pitchFamily="18" charset="0"/>
            </a:endParaRPr>
          </a:p>
          <a:p>
            <a:pPr eaLnBrk="1" hangingPunct="1"/>
            <a:r>
              <a:rPr lang="en-US" altLang="en-US" dirty="0" smtClean="0">
                <a:latin typeface="Georgia" pitchFamily="18" charset="0"/>
              </a:rPr>
              <a:t>What strategies could all of us adopt to minimize barriers and misunderstanding for low literacy patients?</a:t>
            </a:r>
          </a:p>
          <a:p>
            <a:pPr eaLnBrk="1" hangingPunct="1"/>
            <a:endParaRPr lang="en-US" altLang="en-US" dirty="0" smtClean="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Health Literacy Universal Precautions Approach</a:t>
            </a:r>
            <a:endParaRPr lang="en-US" dirty="0"/>
          </a:p>
        </p:txBody>
      </p:sp>
      <p:sp>
        <p:nvSpPr>
          <p:cNvPr id="3" name="Content Placeholder 2"/>
          <p:cNvSpPr>
            <a:spLocks noGrp="1"/>
          </p:cNvSpPr>
          <p:nvPr>
            <p:ph idx="1"/>
          </p:nvPr>
        </p:nvSpPr>
        <p:spPr/>
        <p:txBody>
          <a:bodyPr/>
          <a:lstStyle/>
          <a:p>
            <a:r>
              <a:rPr lang="en-US" dirty="0" smtClean="0">
                <a:latin typeface="Georgia" panose="02040502050405020303" pitchFamily="18" charset="0"/>
              </a:rPr>
              <a:t>Structuring the delivery of care as if everyone may have limited health literacy</a:t>
            </a:r>
          </a:p>
          <a:p>
            <a:pPr lvl="1"/>
            <a:r>
              <a:rPr lang="en-US" dirty="0" smtClean="0">
                <a:latin typeface="Georgia" panose="02040502050405020303" pitchFamily="18" charset="0"/>
              </a:rPr>
              <a:t>You cannot tell by looking</a:t>
            </a:r>
          </a:p>
          <a:p>
            <a:pPr lvl="1"/>
            <a:r>
              <a:rPr lang="en-US" dirty="0" smtClean="0">
                <a:latin typeface="Georgia" panose="02040502050405020303" pitchFamily="18" charset="0"/>
              </a:rPr>
              <a:t>Higher literacy skills </a:t>
            </a:r>
            <a:r>
              <a:rPr lang="en-US" dirty="0" smtClean="0">
                <a:latin typeface="Georgia" panose="02040502050405020303" pitchFamily="18" charset="0"/>
                <a:cs typeface="Arial" charset="0"/>
              </a:rPr>
              <a:t>≠</a:t>
            </a:r>
            <a:r>
              <a:rPr lang="en-US" dirty="0" smtClean="0">
                <a:latin typeface="Georgia" panose="02040502050405020303" pitchFamily="18" charset="0"/>
              </a:rPr>
              <a:t> understanding</a:t>
            </a:r>
          </a:p>
          <a:p>
            <a:pPr lvl="1"/>
            <a:r>
              <a:rPr lang="en-US" smtClean="0">
                <a:latin typeface="Georgia" panose="02040502050405020303" pitchFamily="18" charset="0"/>
              </a:rPr>
              <a:t>Anxiety </a:t>
            </a:r>
            <a:r>
              <a:rPr lang="en-US" dirty="0" smtClean="0">
                <a:latin typeface="Georgia" panose="02040502050405020303" pitchFamily="18" charset="0"/>
              </a:rPr>
              <a:t>can reduce ability to manage health information</a:t>
            </a:r>
          </a:p>
          <a:p>
            <a:pPr lvl="1"/>
            <a:r>
              <a:rPr lang="en-US" dirty="0" smtClean="0">
                <a:latin typeface="Georgia" panose="02040502050405020303" pitchFamily="18" charset="0"/>
              </a:rPr>
              <a:t>Everyone benefits from clear communications</a:t>
            </a:r>
            <a:endParaRPr lang="en-US" dirty="0">
              <a:latin typeface="Georgia" panose="02040502050405020303" pitchFamily="18" charset="0"/>
            </a:endParaRPr>
          </a:p>
        </p:txBody>
      </p:sp>
    </p:spTree>
    <p:extLst>
      <p:ext uri="{BB962C8B-B14F-4D97-AF65-F5344CB8AC3E}">
        <p14:creationId xmlns:p14="http://schemas.microsoft.com/office/powerpoint/2010/main" val="2234508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609600" y="304800"/>
            <a:ext cx="7772400" cy="1143000"/>
          </a:xfrm>
        </p:spPr>
        <p:txBody>
          <a:bodyPr/>
          <a:lstStyle/>
          <a:p>
            <a:pPr algn="ctr"/>
            <a:r>
              <a:rPr lang="en-US" altLang="en-US" dirty="0" smtClean="0">
                <a:solidFill>
                  <a:schemeClr val="tx1"/>
                </a:solidFill>
              </a:rPr>
              <a:t>Acknowledgments</a:t>
            </a:r>
          </a:p>
        </p:txBody>
      </p:sp>
      <p:sp>
        <p:nvSpPr>
          <p:cNvPr id="71682" name="Content Placeholder 2"/>
          <p:cNvSpPr>
            <a:spLocks noGrp="1"/>
          </p:cNvSpPr>
          <p:nvPr>
            <p:ph idx="1"/>
          </p:nvPr>
        </p:nvSpPr>
        <p:spPr>
          <a:xfrm>
            <a:off x="685800" y="2057400"/>
            <a:ext cx="7772400" cy="4073525"/>
          </a:xfrm>
        </p:spPr>
        <p:txBody>
          <a:bodyPr/>
          <a:lstStyle/>
          <a:p>
            <a:pPr>
              <a:buFont typeface="Wingdings" pitchFamily="2" charset="2"/>
              <a:buNone/>
            </a:pPr>
            <a:r>
              <a:rPr lang="en-US" altLang="en-US" dirty="0" smtClean="0"/>
              <a:t>Most slides and material were created by </a:t>
            </a:r>
          </a:p>
          <a:p>
            <a:pPr lvl="1">
              <a:buFontTx/>
              <a:buChar char="•"/>
            </a:pPr>
            <a:r>
              <a:rPr lang="en-US" altLang="en-US" dirty="0" smtClean="0"/>
              <a:t>Terry Davis, PhD </a:t>
            </a:r>
          </a:p>
          <a:p>
            <a:pPr>
              <a:buFontTx/>
              <a:buNone/>
            </a:pPr>
            <a:endParaRPr lang="en-US" altLang="en-US" dirty="0" smtClean="0"/>
          </a:p>
          <a:p>
            <a:pPr>
              <a:buFontTx/>
              <a:buNone/>
            </a:pPr>
            <a:r>
              <a:rPr lang="en-US" altLang="en-US" sz="2000" dirty="0" smtClean="0"/>
              <a:t>With additions by </a:t>
            </a:r>
          </a:p>
          <a:p>
            <a:pPr lvl="1">
              <a:buFontTx/>
              <a:buChar char="•"/>
            </a:pPr>
            <a:r>
              <a:rPr lang="en-US" altLang="en-US" sz="2000" dirty="0" smtClean="0"/>
              <a:t>Darren DeWalt, MD, MPH </a:t>
            </a:r>
          </a:p>
          <a:p>
            <a:pPr lvl="1">
              <a:buFontTx/>
              <a:buChar char="•"/>
            </a:pPr>
            <a:r>
              <a:rPr lang="en-US" altLang="en-US" sz="2000" dirty="0" smtClean="0"/>
              <a:t>Ashley Hink, MPH </a:t>
            </a:r>
          </a:p>
          <a:p>
            <a:pPr lvl="1">
              <a:buFontTx/>
              <a:buChar char="•"/>
            </a:pPr>
            <a:r>
              <a:rPr lang="en-US" altLang="en-US" sz="2000" dirty="0" smtClean="0"/>
              <a:t>Victoria Hawk, RD, MPH</a:t>
            </a:r>
          </a:p>
          <a:p>
            <a:pPr lvl="1">
              <a:buFontTx/>
              <a:buChar char="•"/>
            </a:pPr>
            <a:r>
              <a:rPr lang="en-US" altLang="en-US" sz="2000" dirty="0" smtClean="0"/>
              <a:t>Angela Brega, PhD</a:t>
            </a:r>
          </a:p>
          <a:p>
            <a:pPr lvl="1">
              <a:buFontTx/>
              <a:buChar char="•"/>
            </a:pPr>
            <a:r>
              <a:rPr lang="en-US" altLang="en-US" sz="2000" dirty="0" smtClean="0"/>
              <a:t>Natabhona Mabachi</a:t>
            </a:r>
            <a:r>
              <a:rPr lang="en-US" altLang="en-US" sz="2000" smtClean="0"/>
              <a:t>, PhD</a:t>
            </a:r>
            <a:endParaRPr lang="en-US" altLang="en-US" sz="2000" dirty="0" smtClean="0"/>
          </a:p>
        </p:txBody>
      </p:sp>
      <p:pic>
        <p:nvPicPr>
          <p:cNvPr id="71683" name="Picture 3076"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81000" y="12192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152400"/>
            <a:ext cx="7315200" cy="1143000"/>
          </a:xfrm>
        </p:spPr>
        <p:txBody>
          <a:bodyPr/>
          <a:lstStyle/>
          <a:p>
            <a:pPr algn="ctr" eaLnBrk="1" hangingPunct="1">
              <a:buClr>
                <a:srgbClr val="003366"/>
              </a:buClr>
            </a:pPr>
            <a:r>
              <a:rPr lang="en-US" altLang="en-US" sz="3200" b="1" dirty="0" smtClean="0">
                <a:solidFill>
                  <a:schemeClr val="tx1"/>
                </a:solidFill>
                <a:latin typeface="Georgia" pitchFamily="18" charset="0"/>
              </a:rPr>
              <a:t>National Assessment of </a:t>
            </a:r>
            <a:br>
              <a:rPr lang="en-US" altLang="en-US" sz="3200" b="1" dirty="0" smtClean="0">
                <a:solidFill>
                  <a:schemeClr val="tx1"/>
                </a:solidFill>
                <a:latin typeface="Georgia" pitchFamily="18" charset="0"/>
              </a:rPr>
            </a:br>
            <a:r>
              <a:rPr lang="en-US" altLang="en-US" sz="3200" b="1" dirty="0" smtClean="0">
                <a:solidFill>
                  <a:schemeClr val="tx1"/>
                </a:solidFill>
                <a:latin typeface="Georgia" pitchFamily="18" charset="0"/>
              </a:rPr>
              <a:t>Adult Literacy</a:t>
            </a:r>
          </a:p>
        </p:txBody>
      </p:sp>
      <p:sp>
        <p:nvSpPr>
          <p:cNvPr id="22530" name="Rectangle 3"/>
          <p:cNvSpPr>
            <a:spLocks noGrp="1" noChangeArrowheads="1"/>
          </p:cNvSpPr>
          <p:nvPr>
            <p:ph type="body" sz="half" idx="1"/>
          </p:nvPr>
        </p:nvSpPr>
        <p:spPr>
          <a:xfrm>
            <a:off x="228600" y="1676400"/>
            <a:ext cx="6629400" cy="4953000"/>
          </a:xfrm>
        </p:spPr>
        <p:txBody>
          <a:bodyPr/>
          <a:lstStyle/>
          <a:p>
            <a:pPr marL="533400" indent="-533400" eaLnBrk="1" hangingPunct="1">
              <a:buClr>
                <a:schemeClr val="tx1"/>
              </a:buClr>
              <a:buFontTx/>
              <a:buChar char="•"/>
            </a:pPr>
            <a:r>
              <a:rPr lang="en-US" altLang="en-US" sz="2400" dirty="0" smtClean="0">
                <a:latin typeface="Georgia" pitchFamily="18" charset="0"/>
              </a:rPr>
              <a:t>National assessment of health literacy skills of US adults</a:t>
            </a:r>
          </a:p>
          <a:p>
            <a:pPr marL="533400" indent="-533400" eaLnBrk="1" hangingPunct="1">
              <a:buClr>
                <a:schemeClr val="tx1"/>
              </a:buClr>
              <a:buFontTx/>
              <a:buChar char="•"/>
            </a:pPr>
            <a:r>
              <a:rPr lang="en-US" altLang="en-US" sz="2400" dirty="0" smtClean="0">
                <a:latin typeface="Georgia" pitchFamily="18" charset="0"/>
              </a:rPr>
              <a:t>Assessed both reading and math skills </a:t>
            </a:r>
          </a:p>
          <a:p>
            <a:pPr marL="533400" indent="-533400" eaLnBrk="1" hangingPunct="1">
              <a:buClr>
                <a:schemeClr val="tx1"/>
              </a:buClr>
              <a:buFontTx/>
              <a:buChar char="•"/>
            </a:pPr>
            <a:r>
              <a:rPr lang="en-US" altLang="en-US" sz="2400" dirty="0" smtClean="0">
                <a:latin typeface="Georgia" pitchFamily="18" charset="0"/>
              </a:rPr>
              <a:t>Focused on health-related materials and tasks</a:t>
            </a:r>
          </a:p>
          <a:p>
            <a:pPr marL="533400" indent="-533400" eaLnBrk="1" hangingPunct="1">
              <a:buClr>
                <a:schemeClr val="tx1"/>
              </a:buClr>
              <a:buFontTx/>
              <a:buChar char="•"/>
            </a:pPr>
            <a:r>
              <a:rPr lang="en-US" altLang="en-US" sz="2400" dirty="0" smtClean="0">
                <a:latin typeface="Georgia" pitchFamily="18" charset="0"/>
              </a:rPr>
              <a:t>36% of adults were identified as having serious limitations in health literacy skills</a:t>
            </a:r>
          </a:p>
          <a:p>
            <a:pPr marL="533400" indent="-533400" eaLnBrk="1" hangingPunct="1">
              <a:buClr>
                <a:schemeClr val="tx1"/>
              </a:buClr>
              <a:buFontTx/>
              <a:buChar char="•"/>
            </a:pPr>
            <a:endParaRPr lang="en-US" altLang="en-US" sz="800" dirty="0" smtClean="0">
              <a:latin typeface="Georgia" pitchFamily="18" charset="0"/>
            </a:endParaRPr>
          </a:p>
          <a:p>
            <a:pPr marL="533400" indent="-533400" eaLnBrk="1" hangingPunct="1">
              <a:buClr>
                <a:schemeClr val="tx1"/>
              </a:buClr>
              <a:buFont typeface="Wingdings" pitchFamily="2" charset="2"/>
              <a:buNone/>
            </a:pPr>
            <a:r>
              <a:rPr lang="en-US" altLang="en-US" sz="1600" b="1" dirty="0" smtClean="0">
                <a:latin typeface="Georgia" pitchFamily="18" charset="0"/>
              </a:rPr>
              <a:t> </a:t>
            </a:r>
          </a:p>
          <a:p>
            <a:pPr marL="533400" indent="-533400" eaLnBrk="1" hangingPunct="1">
              <a:buClr>
                <a:schemeClr val="tx1"/>
              </a:buClr>
              <a:buFont typeface="Wingdings" pitchFamily="2" charset="2"/>
              <a:buNone/>
            </a:pPr>
            <a:endParaRPr lang="en-US" altLang="en-US" sz="2400" b="1" dirty="0" smtClean="0">
              <a:latin typeface="Georgia" pitchFamily="18" charset="0"/>
            </a:endParaRPr>
          </a:p>
        </p:txBody>
      </p:sp>
      <p:pic>
        <p:nvPicPr>
          <p:cNvPr id="22532" name="Picture 8"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228600" y="1219200"/>
            <a:ext cx="6629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066800"/>
            <a:ext cx="203071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71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152400"/>
            <a:ext cx="7315200" cy="1143000"/>
          </a:xfrm>
        </p:spPr>
        <p:txBody>
          <a:bodyPr/>
          <a:lstStyle/>
          <a:p>
            <a:pPr algn="ctr" eaLnBrk="1" hangingPunct="1">
              <a:buClr>
                <a:srgbClr val="003366"/>
              </a:buClr>
            </a:pPr>
            <a:r>
              <a:rPr lang="en-US" altLang="en-US" sz="3200" b="1" dirty="0" smtClean="0">
                <a:solidFill>
                  <a:schemeClr val="tx1"/>
                </a:solidFill>
                <a:latin typeface="Georgia" pitchFamily="18" charset="0"/>
              </a:rPr>
              <a:t>IOM Report on Health Literacy</a:t>
            </a:r>
          </a:p>
        </p:txBody>
      </p:sp>
      <p:sp>
        <p:nvSpPr>
          <p:cNvPr id="22530" name="Rectangle 3"/>
          <p:cNvSpPr>
            <a:spLocks noGrp="1" noChangeArrowheads="1"/>
          </p:cNvSpPr>
          <p:nvPr>
            <p:ph type="body" sz="half" idx="1"/>
          </p:nvPr>
        </p:nvSpPr>
        <p:spPr>
          <a:xfrm>
            <a:off x="228600" y="1676400"/>
            <a:ext cx="7772400" cy="4953000"/>
          </a:xfrm>
        </p:spPr>
        <p:txBody>
          <a:bodyPr/>
          <a:lstStyle/>
          <a:p>
            <a:pPr marL="533400" indent="-533400" eaLnBrk="1" hangingPunct="1">
              <a:buClr>
                <a:schemeClr val="tx1"/>
              </a:buClr>
              <a:buFontTx/>
              <a:buNone/>
            </a:pPr>
            <a:endParaRPr lang="en-US" altLang="en-US" sz="800" dirty="0" smtClean="0">
              <a:latin typeface="Georgia" pitchFamily="18" charset="0"/>
            </a:endParaRPr>
          </a:p>
          <a:p>
            <a:pPr marL="533400" indent="-533400" eaLnBrk="1" hangingPunct="1">
              <a:buClr>
                <a:schemeClr val="tx1"/>
              </a:buClr>
              <a:buFontTx/>
              <a:buChar char="•"/>
            </a:pPr>
            <a:r>
              <a:rPr lang="en-US" altLang="en-US" sz="2400" dirty="0" smtClean="0">
                <a:latin typeface="Georgia" pitchFamily="18" charset="0"/>
              </a:rPr>
              <a:t>Health information is unnecessarily complex</a:t>
            </a:r>
          </a:p>
          <a:p>
            <a:pPr marL="533400" indent="-533400" eaLnBrk="1" hangingPunct="1">
              <a:buClr>
                <a:schemeClr val="tx1"/>
              </a:buClr>
              <a:buFontTx/>
              <a:buNone/>
            </a:pPr>
            <a:endParaRPr lang="en-US" altLang="en-US" sz="800" dirty="0" smtClean="0">
              <a:latin typeface="Georgia" pitchFamily="18" charset="0"/>
            </a:endParaRPr>
          </a:p>
          <a:p>
            <a:pPr marL="533400" indent="-533400" eaLnBrk="1" hangingPunct="1">
              <a:lnSpc>
                <a:spcPct val="105000"/>
              </a:lnSpc>
              <a:buClr>
                <a:schemeClr val="tx1"/>
              </a:buClr>
              <a:buFontTx/>
              <a:buChar char="•"/>
            </a:pPr>
            <a:r>
              <a:rPr lang="en-US" altLang="en-US" sz="2400" dirty="0" smtClean="0">
                <a:latin typeface="Georgia" pitchFamily="18" charset="0"/>
              </a:rPr>
              <a:t>Clinicians need health literacy training</a:t>
            </a:r>
            <a:endParaRPr lang="en-US" altLang="en-US" sz="1600" dirty="0" smtClean="0">
              <a:latin typeface="Georgia" pitchFamily="18" charset="0"/>
            </a:endParaRPr>
          </a:p>
          <a:p>
            <a:pPr marL="533400" indent="-533400" eaLnBrk="1" hangingPunct="1">
              <a:buClr>
                <a:schemeClr val="tx1"/>
              </a:buClr>
              <a:buFont typeface="Wingdings" pitchFamily="2" charset="2"/>
              <a:buNone/>
            </a:pPr>
            <a:r>
              <a:rPr lang="en-US" altLang="en-US" sz="1600" b="1" dirty="0" smtClean="0">
                <a:latin typeface="Georgia" pitchFamily="18" charset="0"/>
              </a:rPr>
              <a:t> </a:t>
            </a:r>
          </a:p>
          <a:p>
            <a:pPr marL="533400" indent="-533400" eaLnBrk="1" hangingPunct="1">
              <a:buClr>
                <a:schemeClr val="tx1"/>
              </a:buClr>
              <a:buFont typeface="Wingdings" pitchFamily="2" charset="2"/>
              <a:buNone/>
            </a:pPr>
            <a:r>
              <a:rPr lang="en-US" altLang="en-US" sz="2400" b="1" dirty="0" smtClean="0">
                <a:latin typeface="Georgia" pitchFamily="18" charset="0"/>
              </a:rPr>
              <a:t>Healthy People 2020 </a:t>
            </a:r>
            <a:r>
              <a:rPr lang="en-US" altLang="en-US" sz="2400" dirty="0" smtClean="0">
                <a:latin typeface="Georgia" pitchFamily="18" charset="0"/>
              </a:rPr>
              <a:t>Improve health communication/health literacy</a:t>
            </a:r>
            <a:endParaRPr lang="en-US" altLang="en-US" sz="1600" dirty="0" smtClean="0">
              <a:latin typeface="Georgia" pitchFamily="18" charset="0"/>
            </a:endParaRPr>
          </a:p>
          <a:p>
            <a:pPr marL="533400" indent="-533400" eaLnBrk="1" hangingPunct="1">
              <a:buClr>
                <a:schemeClr val="tx1"/>
              </a:buClr>
              <a:buFontTx/>
              <a:buChar char="•"/>
            </a:pPr>
            <a:endParaRPr lang="en-US" altLang="en-US" sz="1600" dirty="0" smtClean="0">
              <a:latin typeface="Georgia" pitchFamily="18" charset="0"/>
            </a:endParaRPr>
          </a:p>
          <a:p>
            <a:pPr marL="533400" indent="-533400" eaLnBrk="1" hangingPunct="1">
              <a:buClr>
                <a:schemeClr val="tx1"/>
              </a:buClr>
              <a:buFontTx/>
              <a:buNone/>
            </a:pPr>
            <a:r>
              <a:rPr lang="en-US" altLang="en-US" sz="2400" b="1" dirty="0" smtClean="0">
                <a:latin typeface="Georgia" pitchFamily="18" charset="0"/>
              </a:rPr>
              <a:t>Joint Commission (1993)			</a:t>
            </a:r>
          </a:p>
          <a:p>
            <a:pPr marL="533400" indent="-533400" eaLnBrk="1" hangingPunct="1">
              <a:buClr>
                <a:schemeClr val="tx1"/>
              </a:buClr>
              <a:buFontTx/>
              <a:buChar char="•"/>
            </a:pPr>
            <a:r>
              <a:rPr lang="en-US" altLang="en-US" sz="2400" dirty="0" smtClean="0">
                <a:latin typeface="Georgia" pitchFamily="18" charset="0"/>
              </a:rPr>
              <a:t>Patients must be given information they understand</a:t>
            </a:r>
          </a:p>
          <a:p>
            <a:pPr marL="533400" indent="-533400" eaLnBrk="1" hangingPunct="1">
              <a:buClr>
                <a:schemeClr val="tx1"/>
              </a:buClr>
              <a:buFont typeface="Wingdings" pitchFamily="2" charset="2"/>
              <a:buNone/>
            </a:pPr>
            <a:endParaRPr lang="en-US" altLang="en-US" sz="2400" b="1" dirty="0" smtClean="0">
              <a:latin typeface="Georgia" pitchFamily="18" charset="0"/>
            </a:endParaRPr>
          </a:p>
        </p:txBody>
      </p:sp>
      <p:pic>
        <p:nvPicPr>
          <p:cNvPr id="22531" name="Picture 4" descr="Health Literacy P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91400" y="228600"/>
            <a:ext cx="1557338" cy="2332038"/>
          </a:xfrm>
          <a:noFill/>
          <a:ln>
            <a:solidFill>
              <a:schemeClr val="tx1"/>
            </a:solidFill>
            <a:miter lim="800000"/>
            <a:headEnd/>
            <a:tailEnd/>
          </a:ln>
        </p:spPr>
      </p:pic>
      <p:pic>
        <p:nvPicPr>
          <p:cNvPr id="22532" name="Picture 8" descr="paint"/>
          <p:cNvPicPr>
            <a:picLocks noChangeAspect="1" noChangeArrowheads="1"/>
          </p:cNvPicPr>
          <p:nvPr/>
        </p:nvPicPr>
        <p:blipFill>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228600" y="1066800"/>
            <a:ext cx="6629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7" name="Picture 2" descr="carmonatalk"/>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6720" r="6720"/>
          <a:stretch>
            <a:fillRect/>
          </a:stretch>
        </p:blipFill>
        <p:spPr>
          <a:xfrm>
            <a:off x="4572000" y="609600"/>
            <a:ext cx="4035425" cy="3357563"/>
          </a:xfrm>
          <a:noFill/>
          <a:ln>
            <a:solidFill>
              <a:schemeClr val="tx1"/>
            </a:solidFill>
            <a:miter lim="800000"/>
            <a:headEnd/>
            <a:tailEnd/>
          </a:ln>
        </p:spPr>
      </p:pic>
      <p:sp>
        <p:nvSpPr>
          <p:cNvPr id="24578" name="Text Box 3"/>
          <p:cNvSpPr txBox="1">
            <a:spLocks noChangeArrowheads="1"/>
          </p:cNvSpPr>
          <p:nvPr/>
        </p:nvSpPr>
        <p:spPr bwMode="auto">
          <a:xfrm>
            <a:off x="304800" y="533400"/>
            <a:ext cx="3429000"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pPr>
            <a:r>
              <a:rPr lang="ja-JP" altLang="en-US" sz="1900" b="1" i="0" dirty="0"/>
              <a:t>“</a:t>
            </a:r>
            <a:r>
              <a:rPr lang="en-US" altLang="ja-JP" sz="1900" b="1" i="0" dirty="0"/>
              <a:t>As a former nurse, trauma surgeon, and public health director [I realized] there was a wall between us and the people we were trying to serve.</a:t>
            </a:r>
          </a:p>
          <a:p>
            <a:pPr algn="l" eaLnBrk="1" hangingPunct="1">
              <a:spcBef>
                <a:spcPct val="50000"/>
              </a:spcBef>
            </a:pPr>
            <a:endParaRPr lang="en-US" altLang="en-US" sz="800" b="1" i="0" dirty="0"/>
          </a:p>
          <a:p>
            <a:pPr algn="l" eaLnBrk="1" hangingPunct="1">
              <a:spcBef>
                <a:spcPct val="50000"/>
              </a:spcBef>
            </a:pPr>
            <a:r>
              <a:rPr lang="en-US" altLang="en-US" sz="1900" b="1" i="0" dirty="0"/>
              <a:t>Health care professionals do not recognize that patients do not understand the health information we are trying to communicate.</a:t>
            </a:r>
            <a:endParaRPr lang="en-US" altLang="en-US" sz="800" b="1" i="0" dirty="0"/>
          </a:p>
          <a:p>
            <a:pPr algn="l" eaLnBrk="1" hangingPunct="1">
              <a:spcBef>
                <a:spcPct val="50000"/>
              </a:spcBef>
            </a:pPr>
            <a:endParaRPr lang="en-US" altLang="en-US" sz="800" b="1" i="0" dirty="0"/>
          </a:p>
          <a:p>
            <a:pPr algn="l" eaLnBrk="1" hangingPunct="1">
              <a:spcBef>
                <a:spcPct val="50000"/>
              </a:spcBef>
            </a:pPr>
            <a:r>
              <a:rPr lang="en-US" altLang="en-US" sz="1900" b="1" i="0" dirty="0"/>
              <a:t>We must close the gap between what health care professionals know and what the rest of America understands.</a:t>
            </a:r>
            <a:r>
              <a:rPr lang="ja-JP" altLang="en-US" sz="1900" b="1" i="0" dirty="0"/>
              <a:t>”</a:t>
            </a:r>
            <a:endParaRPr lang="en-US" altLang="en-US" sz="1900" b="1" i="0" dirty="0"/>
          </a:p>
        </p:txBody>
      </p:sp>
      <p:sp>
        <p:nvSpPr>
          <p:cNvPr id="24579" name="Text Box 4"/>
          <p:cNvSpPr txBox="1">
            <a:spLocks noChangeArrowheads="1"/>
          </p:cNvSpPr>
          <p:nvPr/>
        </p:nvSpPr>
        <p:spPr bwMode="auto">
          <a:xfrm>
            <a:off x="3886200" y="4267200"/>
            <a:ext cx="52578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lnSpc>
                <a:spcPct val="70000"/>
              </a:lnSpc>
              <a:spcBef>
                <a:spcPct val="50000"/>
              </a:spcBef>
            </a:pPr>
            <a:r>
              <a:rPr lang="en-US" altLang="en-US" b="1" i="0" dirty="0"/>
              <a:t>Dr. Richard Carmona,</a:t>
            </a:r>
          </a:p>
          <a:p>
            <a:pPr eaLnBrk="1" hangingPunct="1">
              <a:lnSpc>
                <a:spcPct val="70000"/>
              </a:lnSpc>
              <a:spcBef>
                <a:spcPct val="50000"/>
              </a:spcBef>
            </a:pPr>
            <a:r>
              <a:rPr lang="en-US" altLang="en-US" b="1" i="0" dirty="0"/>
              <a:t>Former U.S. Surgeon General</a:t>
            </a:r>
          </a:p>
          <a:p>
            <a:pPr eaLnBrk="1" hangingPunct="1">
              <a:lnSpc>
                <a:spcPct val="70000"/>
              </a:lnSpc>
              <a:spcBef>
                <a:spcPct val="50000"/>
              </a:spcBef>
            </a:pPr>
            <a:endParaRPr lang="en-US" altLang="en-US" b="1" i="0" dirty="0"/>
          </a:p>
          <a:p>
            <a:pPr eaLnBrk="1" hangingPunct="1">
              <a:lnSpc>
                <a:spcPct val="70000"/>
              </a:lnSpc>
              <a:spcBef>
                <a:spcPct val="50000"/>
              </a:spcBef>
            </a:pPr>
            <a:r>
              <a:rPr lang="en-US" altLang="en-US" sz="1600" b="1" i="0" dirty="0"/>
              <a:t>mentioned health literacy in </a:t>
            </a:r>
          </a:p>
          <a:p>
            <a:pPr eaLnBrk="1" hangingPunct="1">
              <a:lnSpc>
                <a:spcPct val="70000"/>
              </a:lnSpc>
              <a:spcBef>
                <a:spcPct val="50000"/>
              </a:spcBef>
            </a:pPr>
            <a:r>
              <a:rPr lang="en-US" altLang="en-US" sz="1600" b="1" i="0" dirty="0"/>
              <a:t>200 of last 260 speeches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143250" y="2357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endParaRPr lang="en-US" altLang="en-US" sz="1800" dirty="0"/>
          </a:p>
        </p:txBody>
      </p:sp>
      <p:pic>
        <p:nvPicPr>
          <p:cNvPr id="26626" name="Picture 5" descr="Shc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6" name="Text Box 4"/>
          <p:cNvSpPr txBox="1">
            <a:spLocks noChangeArrowheads="1"/>
          </p:cNvSpPr>
          <p:nvPr/>
        </p:nvSpPr>
        <p:spPr bwMode="auto">
          <a:xfrm>
            <a:off x="0" y="5546725"/>
            <a:ext cx="9144000" cy="1311275"/>
          </a:xfrm>
          <a:prstGeom prst="rect">
            <a:avLst/>
          </a:prstGeom>
          <a:solidFill>
            <a:schemeClr val="tx1"/>
          </a:solidFill>
          <a:ln w="9525">
            <a:noFill/>
            <a:miter lim="800000"/>
            <a:headEnd/>
            <a:tailEnd/>
          </a:ln>
          <a:effectLst/>
        </p:spPr>
        <p:txBody>
          <a:bodyPr>
            <a:spAutoFit/>
          </a:bodyPr>
          <a:lstStyle/>
          <a:p>
            <a:pPr>
              <a:spcBef>
                <a:spcPct val="50000"/>
              </a:spcBef>
              <a:defRPr/>
            </a:pPr>
            <a:r>
              <a:rPr lang="en-US" sz="3200" b="1" i="0" dirty="0">
                <a:solidFill>
                  <a:schemeClr val="bg1"/>
                </a:solidFill>
                <a:effectLst>
                  <a:outerShdw blurRad="38100" dist="38100" dir="2700000" algn="tl">
                    <a:srgbClr val="000000"/>
                  </a:outerShdw>
                </a:effectLst>
                <a:ea typeface="+mn-ea"/>
              </a:rPr>
              <a:t>U.S. high school dropout rate is 30%</a:t>
            </a:r>
          </a:p>
          <a:p>
            <a:pPr>
              <a:spcBef>
                <a:spcPct val="50000"/>
              </a:spcBef>
              <a:defRPr/>
            </a:pPr>
            <a:endParaRPr lang="en-US" sz="3200" b="1" i="0" dirty="0">
              <a:solidFill>
                <a:schemeClr val="bg1"/>
              </a:solidFill>
              <a:effectLst>
                <a:outerShdw blurRad="38100" dist="38100" dir="2700000" algn="tl">
                  <a:srgbClr val="000000"/>
                </a:outerShdw>
              </a:effectLst>
              <a:ea typeface="+mn-ea"/>
            </a:endParaRPr>
          </a:p>
        </p:txBody>
      </p:sp>
      <p:sp>
        <p:nvSpPr>
          <p:cNvPr id="26628" name="TextBox 4"/>
          <p:cNvSpPr txBox="1">
            <a:spLocks noChangeArrowheads="1"/>
          </p:cNvSpPr>
          <p:nvPr/>
        </p:nvSpPr>
        <p:spPr bwMode="auto">
          <a:xfrm>
            <a:off x="5410200" y="6581775"/>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1200" dirty="0">
                <a:solidFill>
                  <a:schemeClr val="bg1"/>
                </a:solidFill>
              </a:rPr>
              <a:t>EPE Research Center (2008). </a:t>
            </a:r>
            <a:r>
              <a:rPr lang="ja-JP" altLang="en-US" sz="1200">
                <a:solidFill>
                  <a:schemeClr val="bg1"/>
                </a:solidFill>
              </a:rPr>
              <a:t>“</a:t>
            </a:r>
            <a:r>
              <a:rPr lang="en-US" altLang="ja-JP" sz="1200" dirty="0">
                <a:solidFill>
                  <a:schemeClr val="bg1"/>
                </a:solidFill>
              </a:rPr>
              <a:t>Cities  in Crisis</a:t>
            </a:r>
            <a:r>
              <a:rPr lang="ja-JP" altLang="en-US" sz="1200">
                <a:solidFill>
                  <a:schemeClr val="bg1"/>
                </a:solidFill>
              </a:rPr>
              <a:t>”</a:t>
            </a:r>
            <a:endParaRPr lang="en-US" altLang="en-US" sz="1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381000"/>
            <a:ext cx="9144000" cy="568325"/>
          </a:xfrm>
        </p:spPr>
        <p:txBody>
          <a:bodyPr/>
          <a:lstStyle/>
          <a:p>
            <a:pPr algn="ctr" eaLnBrk="1" hangingPunct="1"/>
            <a:r>
              <a:rPr lang="en-US" altLang="en-US" sz="3600" b="1" dirty="0" smtClean="0">
                <a:solidFill>
                  <a:schemeClr val="tx1"/>
                </a:solidFill>
                <a:latin typeface="Georgia" pitchFamily="18" charset="0"/>
              </a:rPr>
              <a:t>Red Flags for Low Literacy</a:t>
            </a:r>
          </a:p>
        </p:txBody>
      </p:sp>
      <p:sp>
        <p:nvSpPr>
          <p:cNvPr id="453635" name="Rectangle 3"/>
          <p:cNvSpPr>
            <a:spLocks noGrp="1" noChangeArrowheads="1"/>
          </p:cNvSpPr>
          <p:nvPr>
            <p:ph type="body" idx="1"/>
          </p:nvPr>
        </p:nvSpPr>
        <p:spPr>
          <a:xfrm>
            <a:off x="762000" y="1295400"/>
            <a:ext cx="7772400" cy="4876800"/>
          </a:xfrm>
        </p:spPr>
        <p:txBody>
          <a:bodyPr/>
          <a:lstStyle/>
          <a:p>
            <a:pPr eaLnBrk="1" hangingPunct="1">
              <a:lnSpc>
                <a:spcPct val="130000"/>
              </a:lnSpc>
              <a:buClr>
                <a:schemeClr val="tx1"/>
              </a:buClr>
              <a:buSzPct val="120000"/>
            </a:pPr>
            <a:r>
              <a:rPr lang="en-US" altLang="en-US" sz="2400" dirty="0" smtClean="0">
                <a:latin typeface="Georgia" pitchFamily="18" charset="0"/>
              </a:rPr>
              <a:t>Frequently missed appointments </a:t>
            </a:r>
          </a:p>
          <a:p>
            <a:pPr eaLnBrk="1" hangingPunct="1">
              <a:lnSpc>
                <a:spcPct val="130000"/>
              </a:lnSpc>
              <a:buClr>
                <a:schemeClr val="tx1"/>
              </a:buClr>
              <a:buSzPct val="120000"/>
            </a:pPr>
            <a:r>
              <a:rPr lang="en-US" altLang="en-US" sz="2400" dirty="0" smtClean="0">
                <a:latin typeface="Georgia" pitchFamily="18" charset="0"/>
              </a:rPr>
              <a:t>Incomplete registration forms </a:t>
            </a:r>
          </a:p>
          <a:p>
            <a:pPr eaLnBrk="1" hangingPunct="1">
              <a:lnSpc>
                <a:spcPct val="130000"/>
              </a:lnSpc>
              <a:buClr>
                <a:schemeClr val="tx1"/>
              </a:buClr>
              <a:buSzPct val="120000"/>
            </a:pPr>
            <a:r>
              <a:rPr lang="en-US" altLang="en-US" sz="2400" dirty="0" smtClean="0">
                <a:latin typeface="Georgia" pitchFamily="18" charset="0"/>
              </a:rPr>
              <a:t>Non-compliance with medication </a:t>
            </a:r>
          </a:p>
          <a:p>
            <a:pPr eaLnBrk="1" hangingPunct="1">
              <a:lnSpc>
                <a:spcPct val="130000"/>
              </a:lnSpc>
              <a:buClr>
                <a:schemeClr val="tx1"/>
              </a:buClr>
              <a:buSzPct val="120000"/>
            </a:pPr>
            <a:r>
              <a:rPr lang="en-US" altLang="en-US" sz="2400" dirty="0" smtClean="0">
                <a:latin typeface="Georgia" pitchFamily="18" charset="0"/>
              </a:rPr>
              <a:t>Unable to name medications, explain purpose or dosing</a:t>
            </a:r>
          </a:p>
          <a:p>
            <a:pPr eaLnBrk="1" hangingPunct="1">
              <a:lnSpc>
                <a:spcPct val="130000"/>
              </a:lnSpc>
              <a:buClr>
                <a:schemeClr val="tx1"/>
              </a:buClr>
              <a:buSzPct val="120000"/>
            </a:pPr>
            <a:r>
              <a:rPr lang="en-US" altLang="en-US" sz="2400" dirty="0" smtClean="0">
                <a:latin typeface="Georgia" pitchFamily="18" charset="0"/>
              </a:rPr>
              <a:t>Identifies pills by looking at them, not reading label</a:t>
            </a:r>
          </a:p>
          <a:p>
            <a:pPr eaLnBrk="1" hangingPunct="1">
              <a:lnSpc>
                <a:spcPct val="130000"/>
              </a:lnSpc>
              <a:buClr>
                <a:schemeClr val="tx1"/>
              </a:buClr>
              <a:buSzPct val="120000"/>
            </a:pPr>
            <a:r>
              <a:rPr lang="en-US" altLang="en-US" sz="2400" dirty="0" smtClean="0">
                <a:latin typeface="Georgia" pitchFamily="18" charset="0"/>
              </a:rPr>
              <a:t>Unable to give coherent, sequential history</a:t>
            </a:r>
          </a:p>
          <a:p>
            <a:pPr eaLnBrk="1" hangingPunct="1">
              <a:lnSpc>
                <a:spcPct val="130000"/>
              </a:lnSpc>
              <a:buClr>
                <a:schemeClr val="tx1"/>
              </a:buClr>
              <a:buSzPct val="120000"/>
            </a:pPr>
            <a:r>
              <a:rPr lang="en-US" altLang="en-US" sz="2400" dirty="0" smtClean="0">
                <a:latin typeface="Georgia" pitchFamily="18" charset="0"/>
              </a:rPr>
              <a:t>Ask fewer questions</a:t>
            </a:r>
          </a:p>
          <a:p>
            <a:pPr eaLnBrk="1" hangingPunct="1">
              <a:lnSpc>
                <a:spcPct val="130000"/>
              </a:lnSpc>
              <a:buClr>
                <a:schemeClr val="tx1"/>
              </a:buClr>
              <a:buSzPct val="120000"/>
            </a:pPr>
            <a:r>
              <a:rPr lang="en-US" altLang="en-US" sz="2400" dirty="0" smtClean="0">
                <a:latin typeface="Georgia" pitchFamily="18" charset="0"/>
              </a:rPr>
              <a:t>Lack of follow-through on tests or referrals</a:t>
            </a:r>
          </a:p>
        </p:txBody>
      </p:sp>
      <p:sp>
        <p:nvSpPr>
          <p:cNvPr id="28675" name="Rectangle 4"/>
          <p:cNvSpPr>
            <a:spLocks noChangeArrowheads="1"/>
          </p:cNvSpPr>
          <p:nvPr/>
        </p:nvSpPr>
        <p:spPr bwMode="auto">
          <a:xfrm>
            <a:off x="609600" y="23622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a:endParaRPr lang="en-US" altLang="en-US" sz="3600" b="1" i="0" dirty="0">
              <a:solidFill>
                <a:schemeClr val="tx2"/>
              </a:solidFill>
            </a:endParaRPr>
          </a:p>
        </p:txBody>
      </p:sp>
      <p:pic>
        <p:nvPicPr>
          <p:cNvPr id="28676" name="Picture 7" descr="Red Fla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447800"/>
            <a:ext cx="1676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paint"/>
          <p:cNvPicPr>
            <a:picLocks noChangeAspect="1" noChangeArrowheads="1"/>
          </p:cNvPicPr>
          <p:nvPr/>
        </p:nvPicPr>
        <p:blipFill>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457200" y="1066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3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3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3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3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3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36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36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53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1066800" y="304800"/>
            <a:ext cx="707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eaLnBrk="1" hangingPunct="1"/>
            <a:r>
              <a:rPr lang="en-US" altLang="en-US" sz="3600" b="1" i="0" dirty="0"/>
              <a:t>Mismatched Communication</a:t>
            </a:r>
          </a:p>
        </p:txBody>
      </p:sp>
      <p:pic>
        <p:nvPicPr>
          <p:cNvPr id="30722" name="Picture 3" descr="Editorial picture_Parker_Schwartz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668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ChangeArrowheads="1"/>
          </p:cNvSpPr>
          <p:nvPr/>
        </p:nvSpPr>
        <p:spPr bwMode="auto">
          <a:xfrm>
            <a:off x="152400" y="5486400"/>
            <a:ext cx="8686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lnSpc>
                <a:spcPct val="50000"/>
              </a:lnSpc>
              <a:spcBef>
                <a:spcPct val="50000"/>
              </a:spcBef>
            </a:pPr>
            <a:endParaRPr lang="en-US" altLang="en-US" sz="1800" i="0" dirty="0"/>
          </a:p>
        </p:txBody>
      </p:sp>
      <p:sp>
        <p:nvSpPr>
          <p:cNvPr id="30724" name="Text Box 5"/>
          <p:cNvSpPr txBox="1">
            <a:spLocks noChangeArrowheads="1"/>
          </p:cNvSpPr>
          <p:nvPr/>
        </p:nvSpPr>
        <p:spPr bwMode="auto">
          <a:xfrm>
            <a:off x="457200" y="5638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pPr>
            <a:endParaRPr lang="en-US" altLang="en-US" i="0" dirty="0"/>
          </a:p>
        </p:txBody>
      </p:sp>
      <p:sp>
        <p:nvSpPr>
          <p:cNvPr id="30725" name="Text Box 6"/>
          <p:cNvSpPr txBox="1">
            <a:spLocks noChangeArrowheads="1"/>
          </p:cNvSpPr>
          <p:nvPr/>
        </p:nvSpPr>
        <p:spPr bwMode="auto">
          <a:xfrm>
            <a:off x="457200" y="5257800"/>
            <a:ext cx="83058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lnSpc>
                <a:spcPct val="80000"/>
              </a:lnSpc>
              <a:spcBef>
                <a:spcPct val="50000"/>
              </a:spcBef>
            </a:pPr>
            <a:r>
              <a:rPr lang="en-US" altLang="en-US" sz="2200" b="1" dirty="0" smtClean="0"/>
              <a:t>Clinician Process</a:t>
            </a:r>
            <a:r>
              <a:rPr lang="en-US" altLang="en-US" sz="2200" i="0" dirty="0"/>
              <a:t>: Giving information</a:t>
            </a:r>
          </a:p>
          <a:p>
            <a:pPr algn="l" eaLnBrk="1" hangingPunct="1">
              <a:lnSpc>
                <a:spcPct val="80000"/>
              </a:lnSpc>
              <a:spcBef>
                <a:spcPct val="50000"/>
              </a:spcBef>
            </a:pPr>
            <a:r>
              <a:rPr lang="en-US" altLang="en-US" sz="2200" b="1" dirty="0"/>
              <a:t>Patient Process</a:t>
            </a:r>
            <a:r>
              <a:rPr lang="en-US" altLang="en-US" sz="2200" b="1" i="0" dirty="0"/>
              <a:t>:</a:t>
            </a:r>
            <a:r>
              <a:rPr lang="en-US" altLang="en-US" sz="2200" i="0" dirty="0"/>
              <a:t>    Understanding, remembering, and acting on 		            information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Georgia" pitchFamily="18"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12967</TotalTime>
  <Words>4360</Words>
  <Application>Microsoft Office PowerPoint</Application>
  <PresentationFormat>On-screen Show (4:3)</PresentationFormat>
  <Paragraphs>419</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Layers</vt:lpstr>
      <vt:lpstr>Microsoft Excel Chart</vt:lpstr>
      <vt:lpstr>Health Literacy:   Hidden Barriers  and  Practical Strategies </vt:lpstr>
      <vt:lpstr>Hidden Barriers to Communicating with Patients</vt:lpstr>
      <vt:lpstr>Using a Health Literacy Universal Precautions Approach</vt:lpstr>
      <vt:lpstr>National Assessment of  Adult Literacy</vt:lpstr>
      <vt:lpstr>IOM Report on Health Literacy</vt:lpstr>
      <vt:lpstr>PowerPoint Presentation</vt:lpstr>
      <vt:lpstr>PowerPoint Presentation</vt:lpstr>
      <vt:lpstr>Red Flags for Low Literacy</vt:lpstr>
      <vt:lpstr>PowerPoint Presentation</vt:lpstr>
      <vt:lpstr>Our Expectations of              Patients are Increasing…</vt:lpstr>
      <vt:lpstr>And the Process is Becoming More Complex</vt:lpstr>
      <vt:lpstr>PowerPoint Presentation</vt:lpstr>
      <vt:lpstr>“Show Me How Many Pills You Would Take in 1 Day”</vt:lpstr>
      <vt:lpstr>Rates of Correct Understanding vs. Demonstration “Take Two Tablets by Mouth Twice Daily”</vt:lpstr>
      <vt:lpstr>Rates of Correct Understanding  “Take Two Tablets by Mouth Twice Daily” vs “Take one tablet in the morning and one at 5pm</vt:lpstr>
      <vt:lpstr>Lessons Learned From Patients</vt:lpstr>
      <vt:lpstr>Strategies to Improve Patient Understanding  </vt:lpstr>
      <vt:lpstr>Focus on “Need-to-know”  &amp; “Need-to-do”</vt:lpstr>
      <vt:lpstr>Teach-Back Method </vt:lpstr>
      <vt:lpstr>Teach-Back Improves Outcomes Diabetic Patients with Low Literacy</vt:lpstr>
      <vt:lpstr>PowerPoint Presentation</vt:lpstr>
      <vt:lpstr>Confirm patient understanding</vt:lpstr>
      <vt:lpstr>Patient Education: What We Know</vt:lpstr>
      <vt:lpstr>PowerPoint Presentation</vt:lpstr>
      <vt:lpstr>7 Tips for Clinicians</vt:lpstr>
      <vt:lpstr>Use Plain Language</vt:lpstr>
      <vt:lpstr> Examples of Plain Language</vt:lpstr>
      <vt:lpstr>Is your Clinic/ Site Patient-Centered?     What is the “tone,” 1st impression?</vt:lpstr>
      <vt:lpstr>Discussion Questions</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Tomorrows | 2005 Meeting Presentation | Health Literacy</dc:title>
  <dc:creator>AAP</dc:creator>
  <cp:keywords>Healthy Tomorrows Program, HTPCP, Community Pediatrics, 2005 Annual Grantee Meeting, Health Literacy Presentation, Terry Davis</cp:keywords>
  <cp:lastModifiedBy>DHHS</cp:lastModifiedBy>
  <cp:revision>329</cp:revision>
  <cp:lastPrinted>2014-08-28T18:56:40Z</cp:lastPrinted>
  <dcterms:created xsi:type="dcterms:W3CDTF">2003-08-05T17:03:13Z</dcterms:created>
  <dcterms:modified xsi:type="dcterms:W3CDTF">2014-12-19T18:32:55Z</dcterms:modified>
</cp:coreProperties>
</file>