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1" r:id="rId2"/>
    <p:sldMasterId id="2147483673" r:id="rId3"/>
  </p:sldMasterIdLst>
  <p:notesMasterIdLst>
    <p:notesMasterId r:id="rId51"/>
  </p:notesMasterIdLst>
  <p:handoutMasterIdLst>
    <p:handoutMasterId r:id="rId52"/>
  </p:handoutMasterIdLst>
  <p:sldIdLst>
    <p:sldId id="256" r:id="rId4"/>
    <p:sldId id="257" r:id="rId5"/>
    <p:sldId id="260" r:id="rId6"/>
    <p:sldId id="258" r:id="rId7"/>
    <p:sldId id="366" r:id="rId8"/>
    <p:sldId id="319" r:id="rId9"/>
    <p:sldId id="266" r:id="rId10"/>
    <p:sldId id="269" r:id="rId11"/>
    <p:sldId id="321" r:id="rId12"/>
    <p:sldId id="322" r:id="rId13"/>
    <p:sldId id="323" r:id="rId14"/>
    <p:sldId id="362" r:id="rId15"/>
    <p:sldId id="326" r:id="rId16"/>
    <p:sldId id="327" r:id="rId17"/>
    <p:sldId id="325" r:id="rId18"/>
    <p:sldId id="369" r:id="rId19"/>
    <p:sldId id="329" r:id="rId20"/>
    <p:sldId id="331" r:id="rId21"/>
    <p:sldId id="332" r:id="rId22"/>
    <p:sldId id="333" r:id="rId23"/>
    <p:sldId id="267" r:id="rId24"/>
    <p:sldId id="334" r:id="rId25"/>
    <p:sldId id="335" r:id="rId26"/>
    <p:sldId id="337" r:id="rId27"/>
    <p:sldId id="338" r:id="rId28"/>
    <p:sldId id="340" r:id="rId29"/>
    <p:sldId id="368" r:id="rId30"/>
    <p:sldId id="341" r:id="rId31"/>
    <p:sldId id="342" r:id="rId32"/>
    <p:sldId id="343" r:id="rId33"/>
    <p:sldId id="345" r:id="rId34"/>
    <p:sldId id="346" r:id="rId35"/>
    <p:sldId id="347" r:id="rId36"/>
    <p:sldId id="348" r:id="rId37"/>
    <p:sldId id="371" r:id="rId38"/>
    <p:sldId id="350" r:id="rId39"/>
    <p:sldId id="351" r:id="rId40"/>
    <p:sldId id="352" r:id="rId41"/>
    <p:sldId id="354" r:id="rId42"/>
    <p:sldId id="355" r:id="rId43"/>
    <p:sldId id="372" r:id="rId44"/>
    <p:sldId id="373" r:id="rId45"/>
    <p:sldId id="357" r:id="rId46"/>
    <p:sldId id="358" r:id="rId47"/>
    <p:sldId id="359" r:id="rId48"/>
    <p:sldId id="360" r:id="rId49"/>
    <p:sldId id="361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een Bonnett" initials="DMB" lastIdx="14" clrIdx="0"/>
  <p:cmAuthor id="1" name="Windows User" initials="WU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45E"/>
    <a:srgbClr val="7D60A0"/>
    <a:srgbClr val="0000FF"/>
    <a:srgbClr val="EDA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2" autoAdjust="0"/>
    <p:restoredTop sz="83886" autoAdjust="0"/>
  </p:normalViewPr>
  <p:slideViewPr>
    <p:cSldViewPr showGuides="1">
      <p:cViewPr varScale="1">
        <p:scale>
          <a:sx n="94" d="100"/>
          <a:sy n="94" d="100"/>
        </p:scale>
        <p:origin x="-29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16542"/>
    </p:cViewPr>
  </p:sorterViewPr>
  <p:notesViewPr>
    <p:cSldViewPr>
      <p:cViewPr varScale="1">
        <p:scale>
          <a:sx n="71" d="100"/>
          <a:sy n="71" d="100"/>
        </p:scale>
        <p:origin x="-3029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05838743841223E-2"/>
          <c:y val="6.3618850528299353E-2"/>
          <c:w val="0.93539416125615882"/>
          <c:h val="0.41740085974830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 A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Days</c:v>
                </c:pt>
                <c:pt idx="8">
                  <c:v>Evening</c:v>
                </c:pt>
                <c:pt idx="9">
                  <c:v>Nights</c:v>
                </c:pt>
                <c:pt idx="10">
                  <c:v>7 a.m.-9:59 a.m.</c:v>
                </c:pt>
                <c:pt idx="11">
                  <c:v>10 a.m.-11:59 a.m.</c:v>
                </c:pt>
                <c:pt idx="12">
                  <c:v>12 p.m.-1:29 p.m.</c:v>
                </c:pt>
                <c:pt idx="13">
                  <c:v>1:30 p.m.-2:59 p.m.</c:v>
                </c:pt>
                <c:pt idx="14">
                  <c:v>3 p.m.-4:59  p.m.</c:v>
                </c:pt>
                <c:pt idx="15">
                  <c:v>5 p.m.-7:59 p.m.</c:v>
                </c:pt>
                <c:pt idx="16">
                  <c:v>8 p.m.-10:59 p..m.</c:v>
                </c:pt>
                <c:pt idx="17">
                  <c:v>11 p.m.-12:59 p.m.</c:v>
                </c:pt>
                <c:pt idx="18">
                  <c:v>1 a.m.-4:59 a.m.</c:v>
                </c:pt>
                <c:pt idx="19">
                  <c:v>5 a.m.-6:59 a.m.</c:v>
                </c:pt>
                <c:pt idx="20">
                  <c:v>In Room</c:v>
                </c:pt>
                <c:pt idx="21">
                  <c:v>Bathroom</c:v>
                </c:pt>
                <c:pt idx="22">
                  <c:v>Hallway</c:v>
                </c:pt>
                <c:pt idx="23">
                  <c:v>Dining Room</c:v>
                </c:pt>
                <c:pt idx="24">
                  <c:v>Activities</c:v>
                </c:pt>
                <c:pt idx="25">
                  <c:v>Therapy</c:v>
                </c:pt>
                <c:pt idx="26">
                  <c:v>Beauty/Barber</c:v>
                </c:pt>
                <c:pt idx="27">
                  <c:v>Shower/Tub</c:v>
                </c:pt>
                <c:pt idx="28">
                  <c:v>Nursing Station</c:v>
                </c:pt>
                <c:pt idx="29">
                  <c:v>Out of Facility</c:v>
                </c:pt>
                <c:pt idx="30">
                  <c:v>Other</c:v>
                </c:pt>
                <c:pt idx="31">
                  <c:v>Room Change Within 30 Days of Fall Date</c:v>
                </c:pt>
                <c:pt idx="32">
                  <c:v>Total # Who Fell</c:v>
                </c:pt>
                <c:pt idx="33">
                  <c:v>Total # &gt;1 Fall</c:v>
                </c:pt>
                <c:pt idx="34">
                  <c:v>Total Falls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</c:v>
                </c:pt>
                <c:pt idx="32">
                  <c:v>3</c:v>
                </c:pt>
                <c:pt idx="33">
                  <c:v>1</c:v>
                </c:pt>
                <c:pt idx="3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 B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Days</c:v>
                </c:pt>
                <c:pt idx="8">
                  <c:v>Evening</c:v>
                </c:pt>
                <c:pt idx="9">
                  <c:v>Nights</c:v>
                </c:pt>
                <c:pt idx="10">
                  <c:v>7 a.m.-9:59 a.m.</c:v>
                </c:pt>
                <c:pt idx="11">
                  <c:v>10 a.m.-11:59 a.m.</c:v>
                </c:pt>
                <c:pt idx="12">
                  <c:v>12 p.m.-1:29 p.m.</c:v>
                </c:pt>
                <c:pt idx="13">
                  <c:v>1:30 p.m.-2:59 p.m.</c:v>
                </c:pt>
                <c:pt idx="14">
                  <c:v>3 p.m.-4:59  p.m.</c:v>
                </c:pt>
                <c:pt idx="15">
                  <c:v>5 p.m.-7:59 p.m.</c:v>
                </c:pt>
                <c:pt idx="16">
                  <c:v>8 p.m.-10:59 p..m.</c:v>
                </c:pt>
                <c:pt idx="17">
                  <c:v>11 p.m.-12:59 p.m.</c:v>
                </c:pt>
                <c:pt idx="18">
                  <c:v>1 a.m.-4:59 a.m.</c:v>
                </c:pt>
                <c:pt idx="19">
                  <c:v>5 a.m.-6:59 a.m.</c:v>
                </c:pt>
                <c:pt idx="20">
                  <c:v>In Room</c:v>
                </c:pt>
                <c:pt idx="21">
                  <c:v>Bathroom</c:v>
                </c:pt>
                <c:pt idx="22">
                  <c:v>Hallway</c:v>
                </c:pt>
                <c:pt idx="23">
                  <c:v>Dining Room</c:v>
                </c:pt>
                <c:pt idx="24">
                  <c:v>Activities</c:v>
                </c:pt>
                <c:pt idx="25">
                  <c:v>Therapy</c:v>
                </c:pt>
                <c:pt idx="26">
                  <c:v>Beauty/Barber</c:v>
                </c:pt>
                <c:pt idx="27">
                  <c:v>Shower/Tub</c:v>
                </c:pt>
                <c:pt idx="28">
                  <c:v>Nursing Station</c:v>
                </c:pt>
                <c:pt idx="29">
                  <c:v>Out of Facility</c:v>
                </c:pt>
                <c:pt idx="30">
                  <c:v>Other</c:v>
                </c:pt>
                <c:pt idx="31">
                  <c:v>Room Change Within 30 Days of Fall Date</c:v>
                </c:pt>
                <c:pt idx="32">
                  <c:v>Total # Who Fell</c:v>
                </c:pt>
                <c:pt idx="33">
                  <c:v>Total # &gt;1 Fall</c:v>
                </c:pt>
                <c:pt idx="34">
                  <c:v>Total Falls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5</c:v>
                </c:pt>
                <c:pt idx="32">
                  <c:v>6</c:v>
                </c:pt>
                <c:pt idx="33">
                  <c:v>2</c:v>
                </c:pt>
                <c:pt idx="3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 C</c:v>
                </c:pt>
              </c:strCache>
            </c:strRef>
          </c:tx>
          <c:invertIfNegative val="0"/>
          <c:cat>
            <c:strRef>
              <c:f>Sheet1!$A$2:$A$36</c:f>
              <c:strCache>
                <c:ptCount val="3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  <c:pt idx="7">
                  <c:v>Days</c:v>
                </c:pt>
                <c:pt idx="8">
                  <c:v>Evening</c:v>
                </c:pt>
                <c:pt idx="9">
                  <c:v>Nights</c:v>
                </c:pt>
                <c:pt idx="10">
                  <c:v>7 a.m.-9:59 a.m.</c:v>
                </c:pt>
                <c:pt idx="11">
                  <c:v>10 a.m.-11:59 a.m.</c:v>
                </c:pt>
                <c:pt idx="12">
                  <c:v>12 p.m.-1:29 p.m.</c:v>
                </c:pt>
                <c:pt idx="13">
                  <c:v>1:30 p.m.-2:59 p.m.</c:v>
                </c:pt>
                <c:pt idx="14">
                  <c:v>3 p.m.-4:59  p.m.</c:v>
                </c:pt>
                <c:pt idx="15">
                  <c:v>5 p.m.-7:59 p.m.</c:v>
                </c:pt>
                <c:pt idx="16">
                  <c:v>8 p.m.-10:59 p..m.</c:v>
                </c:pt>
                <c:pt idx="17">
                  <c:v>11 p.m.-12:59 p.m.</c:v>
                </c:pt>
                <c:pt idx="18">
                  <c:v>1 a.m.-4:59 a.m.</c:v>
                </c:pt>
                <c:pt idx="19">
                  <c:v>5 a.m.-6:59 a.m.</c:v>
                </c:pt>
                <c:pt idx="20">
                  <c:v>In Room</c:v>
                </c:pt>
                <c:pt idx="21">
                  <c:v>Bathroom</c:v>
                </c:pt>
                <c:pt idx="22">
                  <c:v>Hallway</c:v>
                </c:pt>
                <c:pt idx="23">
                  <c:v>Dining Room</c:v>
                </c:pt>
                <c:pt idx="24">
                  <c:v>Activities</c:v>
                </c:pt>
                <c:pt idx="25">
                  <c:v>Therapy</c:v>
                </c:pt>
                <c:pt idx="26">
                  <c:v>Beauty/Barber</c:v>
                </c:pt>
                <c:pt idx="27">
                  <c:v>Shower/Tub</c:v>
                </c:pt>
                <c:pt idx="28">
                  <c:v>Nursing Station</c:v>
                </c:pt>
                <c:pt idx="29">
                  <c:v>Out of Facility</c:v>
                </c:pt>
                <c:pt idx="30">
                  <c:v>Other</c:v>
                </c:pt>
                <c:pt idx="31">
                  <c:v>Room Change Within 30 Days of Fall Date</c:v>
                </c:pt>
                <c:pt idx="32">
                  <c:v>Total # Who Fell</c:v>
                </c:pt>
                <c:pt idx="33">
                  <c:v>Total # &gt;1 Fall</c:v>
                </c:pt>
                <c:pt idx="34">
                  <c:v>Total Falls</c:v>
                </c:pt>
              </c:strCache>
            </c:strRef>
          </c:cat>
          <c:val>
            <c:numRef>
              <c:f>Sheet1!$D$2:$D$36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3</c:v>
                </c:pt>
                <c:pt idx="33">
                  <c:v>0</c:v>
                </c:pt>
                <c:pt idx="3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05216"/>
        <c:axId val="32106752"/>
      </c:barChart>
      <c:catAx>
        <c:axId val="3210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32106752"/>
        <c:crosses val="autoZero"/>
        <c:auto val="1"/>
        <c:lblAlgn val="ctr"/>
        <c:lblOffset val="100"/>
        <c:noMultiLvlLbl val="0"/>
      </c:catAx>
      <c:valAx>
        <c:axId val="32106752"/>
        <c:scaling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Number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2034030301500774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105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60434222038035"/>
          <c:y val="0"/>
          <c:w val="0.22791315559239303"/>
          <c:h val="5.47637374655091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4C145E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0.67544</cdr:x>
      <cdr:y>0.7193</cdr:y>
    </cdr:from>
    <cdr:to>
      <cdr:x>1</cdr:x>
      <cdr:y>0.8579</cdr:y>
    </cdr:to>
    <cdr:grpSp>
      <cdr:nvGrpSpPr>
        <cdr:cNvPr id="4" name="Group 3"/>
        <cdr:cNvGrpSpPr/>
      </cdr:nvGrpSpPr>
      <cdr:grpSpPr>
        <a:xfrm xmlns:a="http://schemas.openxmlformats.org/drawingml/2006/main">
          <a:off x="5867412" y="3354412"/>
          <a:ext cx="2819388" cy="646353"/>
          <a:chOff x="5867412" y="3354412"/>
          <a:chExt cx="2819388" cy="64633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5867412" y="3557645"/>
            <a:ext cx="1143009" cy="3018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dirty="0" smtClean="0"/>
              <a:t>Location</a:t>
            </a:r>
            <a:endParaRPr lang="en-US" sz="1400" dirty="0"/>
          </a:p>
        </cdr:txBody>
      </cdr:sp>
      <cdr:sp macro="" textlink="">
        <cdr:nvSpPr>
          <cdr:cNvPr id="3" name="TextBox 3"/>
          <cdr:cNvSpPr txBox="1"/>
        </cdr:nvSpPr>
        <cdr:spPr>
          <a:xfrm xmlns:a="http://schemas.openxmlformats.org/drawingml/2006/main">
            <a:off x="7924794" y="3354412"/>
            <a:ext cx="762006" cy="64633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1" dirty="0" smtClean="0"/>
              <a:t>Fall Totals (Count)</a:t>
            </a:r>
            <a:endParaRPr lang="en-US" sz="1200" b="1" dirty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D6A81E-67D5-4FA5-9A55-04E6C916235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AA2371-C8B1-4E8F-9962-3A9C9B5D7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9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6C620D-72C1-4821-8921-BB298ADEA4F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B2ABA7-47E1-49AB-8939-602429CF3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4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7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PHQ = Patient Health Questionnaire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7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here. -MEH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2ABA7-47E1-49AB-8939-602429CF3E1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8580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DA0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6858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4C145E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927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28601"/>
            <a:ext cx="5029200" cy="5638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4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239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4C145E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98648"/>
            <a:ext cx="71597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810000" cy="4525963"/>
          </a:xfrm>
        </p:spPr>
        <p:txBody>
          <a:bodyPr/>
          <a:lstStyle>
            <a:lvl1pPr marL="342900" indent="-342900">
              <a:tabLst/>
              <a:defRPr sz="3200">
                <a:latin typeface="Tw Cen MT" panose="020B0602020104020603" pitchFamily="34" charset="0"/>
              </a:defRPr>
            </a:lvl1pPr>
            <a:lvl2pPr>
              <a:defRPr sz="3200">
                <a:latin typeface="Tw Cen MT" panose="020B0602020104020603" pitchFamily="34" charset="0"/>
              </a:defRPr>
            </a:lvl2pPr>
            <a:lvl3pPr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 marL="342900" indent="-342900">
              <a:defRPr sz="3200">
                <a:latin typeface="Tw Cen MT" panose="020B0602020104020603" pitchFamily="34" charset="0"/>
              </a:defRPr>
            </a:lvl1pPr>
            <a:lvl2pPr marL="571500" indent="-228600">
              <a:defRPr sz="3200">
                <a:latin typeface="Tw Cen MT" panose="020B0602020104020603" pitchFamily="34" charset="0"/>
              </a:defRPr>
            </a:lvl2pPr>
            <a:lvl3pPr marL="800100" indent="-228600"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5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657600" cy="3951288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7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2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1500" indent="-228600">
              <a:buFont typeface="Arial" panose="020B0604020202020204" pitchFamily="34" charset="0"/>
              <a:buChar char="•"/>
              <a:defRPr/>
            </a:lvl2pPr>
            <a:lvl3pPr marL="800100" indent="-228600">
              <a:buFont typeface="Tw Cen MT" panose="020B0602020104020603" pitchFamily="34" charset="0"/>
              <a:buChar char="º"/>
              <a:defRPr/>
            </a:lvl3pPr>
            <a:lvl4pPr marL="1028700" indent="-228600">
              <a:tabLst/>
              <a:defRPr/>
            </a:lvl4pPr>
            <a:lvl5pPr marL="12573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9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304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</p:spPr>
        <p:txBody>
          <a:bodyPr/>
          <a:lstStyle>
            <a:lvl1pPr marL="342900" indent="-342900"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35100"/>
            <a:ext cx="3048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09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620000" cy="4876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09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7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13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3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0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DA04F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406900"/>
            <a:ext cx="7046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906713"/>
            <a:ext cx="7046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285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40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5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47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3A7A32-EBAE-4BCA-A927-AB3278BA9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3581400" cy="426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1"/>
            <a:ext cx="3505200" cy="42672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733800" cy="36925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174875"/>
            <a:ext cx="3429000" cy="36925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5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69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0177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435100"/>
            <a:ext cx="2017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96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3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DA04F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buClr>
          <a:srgbClr val="4C145E"/>
        </a:buClr>
        <a:buSzPct val="80000"/>
        <a:buFont typeface="Arial" panose="020B0604020202020204" pitchFamily="34" charset="0"/>
        <a:buChar char="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1pPr>
      <a:lvl2pPr marL="571500" indent="-228600" algn="l" defTabSz="914400" rtl="0" eaLnBrk="1" latinLnBrk="0" hangingPunct="1">
        <a:spcBef>
          <a:spcPts val="0"/>
        </a:spcBef>
        <a:buClr>
          <a:srgbClr val="4C145E"/>
        </a:buClr>
        <a:buSzPct val="100000"/>
        <a:buFont typeface="Arial" panose="020B0604020202020204" pitchFamily="34" charset="0"/>
        <a:buChar char="•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2pPr>
      <a:lvl3pPr marL="8001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Tw Cen MT" panose="020B0602020104020603" pitchFamily="34" charset="0"/>
        <a:buChar char="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3pPr>
      <a:lvl4pPr marL="10287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4pPr>
      <a:lvl5pPr marL="12573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3ECEDE-49BD-42AE-88B1-F7C626B90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4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DA04F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Arial" panose="020B0604020202020204" pitchFamily="34" charset="0"/>
        <a:buChar char="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1pPr>
      <a:lvl2pPr marL="5715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Arial" panose="020B0604020202020204" pitchFamily="34" charset="0"/>
        <a:buChar char="•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2pPr>
      <a:lvl3pPr marL="800100" indent="-228600" algn="l" defTabSz="914400" rtl="0" eaLnBrk="1" latinLnBrk="0" hangingPunct="1">
        <a:spcBef>
          <a:spcPts val="0"/>
        </a:spcBef>
        <a:buClr>
          <a:srgbClr val="4C145E"/>
        </a:buClr>
        <a:buSzPct val="85000"/>
        <a:buFont typeface="Tw Cen MT" panose="020B0602020104020603" pitchFamily="34" charset="0"/>
        <a:buChar char="º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3pPr>
      <a:lvl4pPr marL="10287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4pPr>
      <a:lvl5pPr marL="12573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3200" kern="1200">
          <a:solidFill>
            <a:srgbClr val="4C145E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04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098" name="Picture 2"/>
          <p:cNvPicPr>
            <a:picLocks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14208"/>
          <a:stretch/>
        </p:blipFill>
        <p:spPr bwMode="auto">
          <a:xfrm>
            <a:off x="-18288" y="6492240"/>
            <a:ext cx="9180576" cy="3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FF4E18-BC84-4EC2-970F-07EE1FB7A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EDA04F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600200"/>
            <a:ext cx="6858000" cy="2133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AHRQ’s </a:t>
            </a:r>
            <a:r>
              <a:rPr lang="en-US" dirty="0"/>
              <a:t>Safety Program for</a:t>
            </a:r>
            <a:br>
              <a:rPr lang="en-US" dirty="0"/>
            </a:br>
            <a:r>
              <a:rPr lang="en-US" dirty="0"/>
              <a:t>Nursing Homes: </a:t>
            </a:r>
            <a:br>
              <a:rPr lang="en-US" dirty="0"/>
            </a:br>
            <a:r>
              <a:rPr lang="en-US" dirty="0"/>
              <a:t>On-Time Falls Prevention</a:t>
            </a:r>
            <a:br>
              <a:rPr lang="en-US" dirty="0"/>
            </a:br>
            <a:r>
              <a:rPr lang="en-US" dirty="0"/>
              <a:t>Facilitator Training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Falls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High-Risk Report:</a:t>
            </a:r>
            <a:br>
              <a:rPr lang="en-US" smtClean="0"/>
            </a:br>
            <a:r>
              <a:rPr lang="en-US" smtClean="0"/>
              <a:t>High-Risk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determined based on a combination of the following elements:</a:t>
            </a:r>
          </a:p>
          <a:p>
            <a:pPr lvl="1"/>
            <a:r>
              <a:rPr lang="en-US" dirty="0" smtClean="0"/>
              <a:t>Presence of existing conditions considered high risk</a:t>
            </a:r>
          </a:p>
          <a:p>
            <a:pPr lvl="1"/>
            <a:r>
              <a:rPr lang="en-US" dirty="0" smtClean="0"/>
              <a:t>A change of condition of one or more risk elements</a:t>
            </a:r>
          </a:p>
          <a:p>
            <a:pPr lvl="1"/>
            <a:r>
              <a:rPr lang="en-US" dirty="0" smtClean="0"/>
              <a:t>New contributing risk factors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for Determining High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Rule #1: High Risk Based on an Existing Condition Within 90 Days:</a:t>
            </a:r>
          </a:p>
          <a:p>
            <a:pPr lvl="1"/>
            <a:r>
              <a:rPr lang="en-US" sz="2800" dirty="0" smtClean="0"/>
              <a:t>Residents will be flagged as “high risk” using this criterion if they have at least 3 of the 4 following conditions:</a:t>
            </a:r>
          </a:p>
          <a:p>
            <a:pPr lvl="2"/>
            <a:r>
              <a:rPr lang="en-US" sz="2800" dirty="0" smtClean="0"/>
              <a:t>Severe cognitive impairment or unsafe behaviors</a:t>
            </a:r>
          </a:p>
          <a:p>
            <a:pPr lvl="2"/>
            <a:r>
              <a:rPr lang="en-US" sz="2800" dirty="0" smtClean="0"/>
              <a:t>Gait and balance instability</a:t>
            </a:r>
          </a:p>
          <a:p>
            <a:pPr lvl="2"/>
            <a:r>
              <a:rPr lang="en-US" sz="2800" dirty="0" smtClean="0"/>
              <a:t>A history of falls within the last 180 days</a:t>
            </a:r>
          </a:p>
          <a:p>
            <a:pPr lvl="2"/>
            <a:r>
              <a:rPr lang="en-US" sz="2800" dirty="0" smtClean="0"/>
              <a:t>Use of psychoactive medications</a:t>
            </a:r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Rules for Determining High Risk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98448" y="1600200"/>
            <a:ext cx="7498080" cy="1280160"/>
          </a:xfrm>
        </p:spPr>
        <p:txBody>
          <a:bodyPr/>
          <a:lstStyle/>
          <a:p>
            <a:pPr marL="342900" lvl="0" indent="-342900">
              <a:buFont typeface="Wingdings 3" panose="05040102010807070707" pitchFamily="18" charset="2"/>
              <a:buChar char=""/>
            </a:pPr>
            <a:r>
              <a:rPr lang="en-US" sz="2000" dirty="0"/>
              <a:t>Rule #2: High Risk Based on a Change of Status </a:t>
            </a:r>
            <a:r>
              <a:rPr lang="en-US" sz="2000" dirty="0" smtClean="0"/>
              <a:t>Within 7 Days:</a:t>
            </a:r>
          </a:p>
          <a:p>
            <a:pPr marL="568325" lvl="1" indent="-222250">
              <a:buFont typeface="Arial" panose="020B0604020202020204" pitchFamily="34" charset="0"/>
              <a:buChar char="•"/>
            </a:pPr>
            <a:r>
              <a:rPr lang="en-US" b="0" dirty="0" smtClean="0"/>
              <a:t>Residents </a:t>
            </a:r>
            <a:r>
              <a:rPr lang="en-US" b="0" dirty="0"/>
              <a:t>will be flagged as “high risk” using this </a:t>
            </a:r>
            <a:r>
              <a:rPr lang="en-US" b="0" dirty="0" smtClean="0"/>
              <a:t>criterion </a:t>
            </a:r>
            <a:r>
              <a:rPr lang="en-US" b="0" dirty="0"/>
              <a:t>if they have at least </a:t>
            </a:r>
            <a:r>
              <a:rPr lang="en-US" b="0" dirty="0" smtClean="0"/>
              <a:t>one high-risk </a:t>
            </a:r>
            <a:r>
              <a:rPr lang="en-US" b="0" dirty="0"/>
              <a:t>existing condition </a:t>
            </a:r>
            <a:r>
              <a:rPr lang="en-US" dirty="0"/>
              <a:t>and</a:t>
            </a:r>
            <a:r>
              <a:rPr lang="en-US" b="0" dirty="0"/>
              <a:t> </a:t>
            </a:r>
            <a:r>
              <a:rPr lang="en-US" b="0" dirty="0" smtClean="0"/>
              <a:t>one </a:t>
            </a:r>
            <a:r>
              <a:rPr lang="en-US" b="0" dirty="0"/>
              <a:t>of the following changes in status</a:t>
            </a:r>
            <a:r>
              <a:rPr lang="en-US" b="0" dirty="0" smtClean="0"/>
              <a:t>: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2834640"/>
            <a:ext cx="4206240" cy="2377440"/>
          </a:xfrm>
        </p:spPr>
        <p:txBody>
          <a:bodyPr/>
          <a:lstStyle/>
          <a:p>
            <a:pPr marL="1031875" lvl="2" indent="-234950"/>
            <a:r>
              <a:rPr lang="en-US" sz="2000" dirty="0" smtClean="0"/>
              <a:t>Acute mental status change</a:t>
            </a:r>
          </a:p>
          <a:p>
            <a:pPr marL="1031875" lvl="2" indent="-234950"/>
            <a:r>
              <a:rPr lang="en-US" sz="2000" dirty="0" smtClean="0"/>
              <a:t>New unsafe behaviors</a:t>
            </a:r>
          </a:p>
          <a:p>
            <a:pPr marL="1031875" lvl="2" indent="-234950"/>
            <a:r>
              <a:rPr lang="en-US" sz="2000" dirty="0" smtClean="0"/>
              <a:t>New gait/balance problem or mobility device</a:t>
            </a:r>
          </a:p>
          <a:p>
            <a:pPr marL="1031875" lvl="2" indent="-234950"/>
            <a:r>
              <a:rPr lang="en-US" sz="2000" dirty="0" smtClean="0"/>
              <a:t>New fall</a:t>
            </a:r>
          </a:p>
          <a:p>
            <a:pPr marL="1031875" lvl="2" indent="-234950"/>
            <a:r>
              <a:rPr lang="en-US" sz="2000" dirty="0" smtClean="0"/>
              <a:t>New medication or dosage change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5029200" y="2834640"/>
            <a:ext cx="4023360" cy="2560320"/>
          </a:xfrm>
        </p:spPr>
        <p:txBody>
          <a:bodyPr/>
          <a:lstStyle/>
          <a:p>
            <a:pPr marL="457200" lvl="2" indent="-223838"/>
            <a:r>
              <a:rPr lang="en-US" sz="2000" dirty="0" smtClean="0"/>
              <a:t>Orthostatic hypotension/</a:t>
            </a:r>
          </a:p>
          <a:p>
            <a:pPr marL="457200" lvl="2" indent="0">
              <a:buNone/>
            </a:pPr>
            <a:r>
              <a:rPr lang="en-US" sz="2000" dirty="0" smtClean="0"/>
              <a:t>dehydration</a:t>
            </a:r>
          </a:p>
          <a:p>
            <a:pPr marL="457200" lvl="2" indent="-223838"/>
            <a:r>
              <a:rPr lang="en-US" sz="2000" dirty="0" smtClean="0"/>
              <a:t>Vertigo/dizziness</a:t>
            </a:r>
          </a:p>
          <a:p>
            <a:pPr marL="457200" lvl="2" indent="-223838"/>
            <a:r>
              <a:rPr lang="en-US" sz="2000" dirty="0" smtClean="0"/>
              <a:t>Syncope fainting</a:t>
            </a:r>
          </a:p>
          <a:p>
            <a:pPr marL="457200" lvl="2" indent="-223838"/>
            <a:r>
              <a:rPr lang="en-US" sz="2000" dirty="0" smtClean="0"/>
              <a:t>Hypoglycemia</a:t>
            </a:r>
          </a:p>
          <a:p>
            <a:pPr marL="457200" lvl="2" indent="-223838"/>
            <a:r>
              <a:rPr lang="en-US" sz="2000" dirty="0" smtClean="0"/>
              <a:t>Possible infection</a:t>
            </a:r>
          </a:p>
          <a:p>
            <a:pPr marL="457200" lvl="2" indent="-223838"/>
            <a:r>
              <a:rPr lang="en-US" sz="2000" dirty="0" smtClean="0"/>
              <a:t>New seizure activity</a:t>
            </a:r>
          </a:p>
          <a:p>
            <a:pPr marL="457200" lvl="2" indent="-223838"/>
            <a:r>
              <a:rPr lang="en-US" sz="2000" dirty="0" smtClean="0"/>
              <a:t>New admission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Determining High Risk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Rule #3: High Risk Based on New Contributing Risk Factor Within 7 Days:</a:t>
            </a:r>
          </a:p>
          <a:p>
            <a:pPr lvl="1"/>
            <a:r>
              <a:rPr lang="en-US" sz="2800" dirty="0" smtClean="0"/>
              <a:t>Residents will be flagged as “high risk” using this criterion if they have at least one high-risk existing condition and one of the following new contributing factors:</a:t>
            </a:r>
          </a:p>
          <a:p>
            <a:pPr lvl="2"/>
            <a:r>
              <a:rPr lang="en-US" sz="2800" dirty="0" smtClean="0"/>
              <a:t>New or uncontrolled pain</a:t>
            </a:r>
          </a:p>
          <a:p>
            <a:pPr lvl="2"/>
            <a:r>
              <a:rPr lang="en-US" sz="2800" dirty="0" smtClean="0"/>
              <a:t>New or increased urinary incontinence</a:t>
            </a:r>
          </a:p>
          <a:p>
            <a:pPr lvl="2"/>
            <a:r>
              <a:rPr lang="en-US" sz="2800" dirty="0" smtClean="0"/>
              <a:t>Increased independence in mobility</a:t>
            </a:r>
          </a:p>
          <a:p>
            <a:pPr lvl="2"/>
            <a:r>
              <a:rPr lang="en-US" sz="2800" dirty="0" smtClean="0"/>
              <a:t>Room change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ADL Changes and Additional Info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Supplementary information about activities of daily living </a:t>
            </a:r>
          </a:p>
          <a:p>
            <a:r>
              <a:rPr lang="en-US" dirty="0" smtClean="0"/>
              <a:t>Included in the Falls High-Risk Report but not used in calculations of high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ADL Changes and Additional Info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Includes changes in last 7 days:</a:t>
            </a:r>
          </a:p>
          <a:p>
            <a:pPr lvl="1"/>
            <a:r>
              <a:rPr lang="en-US" sz="2800" dirty="0" smtClean="0"/>
              <a:t>Decline in bed mobility, transfer, or toileting</a:t>
            </a:r>
          </a:p>
          <a:p>
            <a:pPr lvl="1"/>
            <a:r>
              <a:rPr lang="en-US" sz="2800" dirty="0" smtClean="0"/>
              <a:t>Symptoms of depression</a:t>
            </a:r>
          </a:p>
          <a:p>
            <a:pPr lvl="1"/>
            <a:r>
              <a:rPr lang="en-US" sz="2800" dirty="0" smtClean="0"/>
              <a:t>Low body mass index</a:t>
            </a:r>
          </a:p>
          <a:p>
            <a:pPr lvl="1"/>
            <a:r>
              <a:rPr lang="en-US" sz="2800" dirty="0" smtClean="0"/>
              <a:t>Significant weight change</a:t>
            </a:r>
          </a:p>
          <a:p>
            <a:pPr lvl="1"/>
            <a:r>
              <a:rPr lang="en-US" sz="2800" dirty="0" smtClean="0"/>
              <a:t>An active physician’s order for vitamin D</a:t>
            </a:r>
          </a:p>
          <a:p>
            <a:pPr lvl="1"/>
            <a:r>
              <a:rPr lang="en-US" sz="2800" dirty="0" smtClean="0"/>
              <a:t>Osteoporosis</a:t>
            </a:r>
          </a:p>
          <a:p>
            <a:pPr lvl="1"/>
            <a:r>
              <a:rPr lang="en-US" sz="2800" dirty="0" smtClean="0"/>
              <a:t>Diabetes</a:t>
            </a:r>
          </a:p>
          <a:p>
            <a:pPr lvl="1"/>
            <a:r>
              <a:rPr lang="en-US" sz="2800" dirty="0" smtClean="0"/>
              <a:t>Visual impairment</a:t>
            </a:r>
          </a:p>
          <a:p>
            <a:pPr lvl="1"/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Falls </a:t>
            </a:r>
            <a:r>
              <a:rPr lang="en-US" dirty="0" smtClean="0"/>
              <a:t>High-Risk </a:t>
            </a:r>
            <a:r>
              <a:rPr lang="en-US" dirty="0"/>
              <a:t>Report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79348"/>
              </p:ext>
            </p:extLst>
          </p:nvPr>
        </p:nvGraphicFramePr>
        <p:xfrm>
          <a:off x="1179576" y="2077998"/>
          <a:ext cx="7699248" cy="371216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685800"/>
                <a:gridCol w="381000"/>
                <a:gridCol w="182880"/>
                <a:gridCol w="201168"/>
                <a:gridCol w="201168"/>
                <a:gridCol w="201168"/>
                <a:gridCol w="201168"/>
                <a:gridCol w="201168"/>
                <a:gridCol w="201168"/>
                <a:gridCol w="201168"/>
                <a:gridCol w="182880"/>
                <a:gridCol w="182880"/>
                <a:gridCol w="182880"/>
                <a:gridCol w="201168"/>
                <a:gridCol w="304800"/>
                <a:gridCol w="201168"/>
                <a:gridCol w="201168"/>
                <a:gridCol w="201168"/>
                <a:gridCol w="182880"/>
                <a:gridCol w="201168"/>
                <a:gridCol w="182880"/>
                <a:gridCol w="182880"/>
                <a:gridCol w="201168"/>
                <a:gridCol w="201168"/>
                <a:gridCol w="201168"/>
                <a:gridCol w="201168"/>
                <a:gridCol w="182880"/>
                <a:gridCol w="201168"/>
                <a:gridCol w="274320"/>
                <a:gridCol w="201168"/>
                <a:gridCol w="201168"/>
                <a:gridCol w="182880"/>
                <a:gridCol w="201168"/>
                <a:gridCol w="182880"/>
                <a:gridCol w="201168"/>
              </a:tblGrid>
              <a:tr h="15121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90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7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9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Conditions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Condition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Contributing Risk Factors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ADL Decline and Other Clinical Information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40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solidFill>
                          <a:srgbClr val="F8F8F8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solidFill>
                          <a:srgbClr val="F8F8F8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Mental: Unsafe Behaviors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Mental: Cognitive Impairment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Gait and Balance Instability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Fall: 8-30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Fall: 31-180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Psychoactive Medications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Mental Status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Behavior: New Unsafe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Gait/Balance or Device Order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Fall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Med: New Med or Dose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Orthostatic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Hypotension/Dehydration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Vertigo/Dizziness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Syncope/Fainting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Hypoglycemia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Infection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Seizure Activity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Admission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 New or Uncontrolled Chronic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New or Increased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Mobility: More Independent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 Mobility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 Score Increase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BMI &lt;22  kg/m</a:t>
                      </a:r>
                      <a:r>
                        <a:rPr lang="en-US" sz="9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Weight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 Order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Osteoporosis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Impairment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25*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B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9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957" marR="36957" marT="7186" marB="7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79576" y="1664208"/>
            <a:ext cx="76962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Unit: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___/___/___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7280" y="5943600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If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current score higher than prior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score,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then display score and asterisk (*). </a:t>
            </a:r>
          </a:p>
        </p:txBody>
      </p:sp>
    </p:spTree>
    <p:extLst>
      <p:ext uri="{BB962C8B-B14F-4D97-AF65-F5344CB8AC3E}">
        <p14:creationId xmlns:p14="http://schemas.microsoft.com/office/powerpoint/2010/main" val="33521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High-Risk Report </a:t>
            </a:r>
            <a:br>
              <a:rPr lang="en-US" smtClean="0"/>
            </a:br>
            <a:r>
              <a:rPr lang="en-US" smtClean="0"/>
              <a:t>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Displays the following data for Existing Conditions:</a:t>
            </a:r>
          </a:p>
          <a:p>
            <a:pPr lvl="1"/>
            <a:r>
              <a:rPr lang="en-US" smtClean="0"/>
              <a:t>Mental: Unsafe Behaviors</a:t>
            </a:r>
          </a:p>
          <a:p>
            <a:pPr lvl="1"/>
            <a:r>
              <a:rPr lang="en-US" smtClean="0"/>
              <a:t>Mental: Cognitive Impairment</a:t>
            </a:r>
          </a:p>
          <a:p>
            <a:pPr lvl="1"/>
            <a:r>
              <a:rPr lang="en-US" smtClean="0"/>
              <a:t>Gait and Balance Instability</a:t>
            </a:r>
          </a:p>
          <a:p>
            <a:pPr lvl="1"/>
            <a:r>
              <a:rPr lang="en-US" smtClean="0"/>
              <a:t>Fall Within 30 Days</a:t>
            </a:r>
          </a:p>
          <a:p>
            <a:pPr lvl="1"/>
            <a:r>
              <a:rPr lang="en-US" smtClean="0"/>
              <a:t>Fall Within 31-180 Days</a:t>
            </a:r>
          </a:p>
          <a:p>
            <a:pPr lvl="1"/>
            <a:r>
              <a:rPr lang="en-US" smtClean="0"/>
              <a:t>Psychoactive Medications</a:t>
            </a:r>
          </a:p>
          <a:p>
            <a:pPr lvl="1"/>
            <a:r>
              <a:rPr lang="en-US" smtClean="0"/>
              <a:t>Other High-Risk Medications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High-Risk Report </a:t>
            </a:r>
            <a:br>
              <a:rPr lang="en-US" smtClean="0"/>
            </a:br>
            <a:r>
              <a:rPr lang="en-US" smtClean="0"/>
              <a:t>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Displays the following Change in Condition data:</a:t>
            </a:r>
          </a:p>
          <a:p>
            <a:pPr lvl="1"/>
            <a:r>
              <a:rPr lang="en-US" sz="2000" dirty="0" smtClean="0"/>
              <a:t>Acute Mental Status Change</a:t>
            </a:r>
          </a:p>
          <a:p>
            <a:pPr lvl="1"/>
            <a:r>
              <a:rPr lang="en-US" sz="2000" dirty="0" smtClean="0"/>
              <a:t>Behavior: New Unsafe</a:t>
            </a:r>
          </a:p>
          <a:p>
            <a:pPr lvl="1"/>
            <a:r>
              <a:rPr lang="en-US" sz="2000" dirty="0" smtClean="0"/>
              <a:t>New Gait/Balance or Device Order</a:t>
            </a:r>
          </a:p>
          <a:p>
            <a:pPr lvl="1"/>
            <a:r>
              <a:rPr lang="en-US" sz="2000" dirty="0" smtClean="0"/>
              <a:t>New Fall</a:t>
            </a:r>
          </a:p>
          <a:p>
            <a:pPr lvl="1"/>
            <a:r>
              <a:rPr lang="en-US" sz="2000" dirty="0" smtClean="0"/>
              <a:t>Medication: New Medication or Dose Change</a:t>
            </a:r>
          </a:p>
          <a:p>
            <a:pPr lvl="1"/>
            <a:r>
              <a:rPr lang="en-US" sz="2000" dirty="0" smtClean="0"/>
              <a:t>Orthostatic Hypotension/Dehydration</a:t>
            </a:r>
          </a:p>
          <a:p>
            <a:pPr lvl="1"/>
            <a:r>
              <a:rPr lang="en-US" sz="2000" dirty="0" smtClean="0"/>
              <a:t>Vertigo/Dizziness</a:t>
            </a:r>
          </a:p>
          <a:p>
            <a:pPr lvl="1"/>
            <a:r>
              <a:rPr lang="en-US" sz="2000" dirty="0" smtClean="0"/>
              <a:t>Syncope/Fainting</a:t>
            </a:r>
          </a:p>
          <a:p>
            <a:pPr lvl="1"/>
            <a:r>
              <a:rPr lang="en-US" sz="2000" dirty="0" smtClean="0"/>
              <a:t>Hypoglycemia</a:t>
            </a:r>
          </a:p>
          <a:p>
            <a:pPr lvl="1"/>
            <a:r>
              <a:rPr lang="en-US" sz="2000" dirty="0" smtClean="0"/>
              <a:t>Possible Infection</a:t>
            </a:r>
          </a:p>
          <a:p>
            <a:pPr lvl="1"/>
            <a:r>
              <a:rPr lang="en-US" sz="2000" dirty="0" smtClean="0"/>
              <a:t>New Seizure Activity</a:t>
            </a:r>
          </a:p>
          <a:p>
            <a:pPr lvl="1"/>
            <a:r>
              <a:rPr lang="en-US" sz="2000" dirty="0" smtClean="0"/>
              <a:t>New Admission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High-Risk Report </a:t>
            </a:r>
            <a:br>
              <a:rPr lang="en-US" smtClean="0"/>
            </a:br>
            <a:r>
              <a:rPr lang="en-US" smtClean="0"/>
              <a:t>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Displays the following New Contributing Risk Factors:</a:t>
            </a:r>
          </a:p>
          <a:p>
            <a:pPr lvl="1"/>
            <a:r>
              <a:rPr lang="en-US" smtClean="0"/>
              <a:t>Pain: New or Uncontrolled Chronic</a:t>
            </a:r>
          </a:p>
          <a:p>
            <a:pPr lvl="1"/>
            <a:r>
              <a:rPr lang="en-US" smtClean="0"/>
              <a:t>Urinary Incontinence</a:t>
            </a:r>
          </a:p>
          <a:p>
            <a:pPr lvl="1"/>
            <a:r>
              <a:rPr lang="en-US" smtClean="0"/>
              <a:t>Mobility: More Independent</a:t>
            </a:r>
          </a:p>
          <a:p>
            <a:pPr lvl="1"/>
            <a:r>
              <a:rPr lang="en-US" smtClean="0"/>
              <a:t>Room Change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Prevention</a:t>
            </a:r>
            <a:br>
              <a:rPr lang="en-US" smtClean="0"/>
            </a:br>
            <a:r>
              <a:rPr lang="en-US" smtClean="0"/>
              <a:t>Electronic Reports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Reports</a:t>
            </a:r>
          </a:p>
          <a:p>
            <a:pPr lvl="1"/>
            <a:r>
              <a:rPr lang="en-US" dirty="0" smtClean="0"/>
              <a:t>Falls High-Risk Report</a:t>
            </a:r>
          </a:p>
          <a:p>
            <a:pPr lvl="1"/>
            <a:r>
              <a:rPr lang="en-US" dirty="0" smtClean="0"/>
              <a:t>Summary of Fall Risk Factors (by Unit or Facility)</a:t>
            </a:r>
          </a:p>
          <a:p>
            <a:pPr lvl="1"/>
            <a:r>
              <a:rPr lang="en-US" dirty="0" smtClean="0"/>
              <a:t>Contextual Factors Report (by Unit or Facility)</a:t>
            </a:r>
          </a:p>
          <a:p>
            <a:pPr lvl="1"/>
            <a:r>
              <a:rPr lang="en-US" dirty="0" err="1" smtClean="0"/>
              <a:t>Postfall</a:t>
            </a:r>
            <a:r>
              <a:rPr lang="en-US" dirty="0" smtClean="0"/>
              <a:t> Assessment Report (by Resident)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Falls High-Risk Report </a:t>
            </a:r>
            <a:br>
              <a:rPr lang="en-US" smtClean="0"/>
            </a:br>
            <a:r>
              <a:rPr lang="en-US" smtClean="0"/>
              <a:t>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Displays the following contributing ADL Decline and Other Clinical Information:</a:t>
            </a:r>
          </a:p>
          <a:p>
            <a:pPr lvl="1"/>
            <a:r>
              <a:rPr lang="en-US" sz="2400" dirty="0" smtClean="0"/>
              <a:t>Bed Mobility Decline</a:t>
            </a:r>
          </a:p>
          <a:p>
            <a:pPr lvl="1"/>
            <a:r>
              <a:rPr lang="en-US" sz="2400" dirty="0" smtClean="0"/>
              <a:t>Transfer Decline</a:t>
            </a:r>
          </a:p>
          <a:p>
            <a:pPr lvl="1"/>
            <a:r>
              <a:rPr lang="en-US" sz="2400" dirty="0" smtClean="0"/>
              <a:t>Toileting Decline</a:t>
            </a:r>
          </a:p>
          <a:p>
            <a:pPr lvl="1"/>
            <a:r>
              <a:rPr lang="en-US" sz="2400" dirty="0" smtClean="0"/>
              <a:t>Depression Score (PHQ-9 or PHQ-90V) Increase</a:t>
            </a:r>
          </a:p>
          <a:p>
            <a:pPr lvl="1"/>
            <a:r>
              <a:rPr lang="en-US" sz="2400" dirty="0" smtClean="0"/>
              <a:t>Monthly BMI &lt;22 kg/m2</a:t>
            </a:r>
          </a:p>
          <a:p>
            <a:pPr lvl="1"/>
            <a:r>
              <a:rPr lang="en-US" sz="2400" dirty="0" smtClean="0"/>
              <a:t>Significant Weight Change</a:t>
            </a:r>
          </a:p>
          <a:p>
            <a:pPr lvl="1"/>
            <a:r>
              <a:rPr lang="en-US" sz="2400" dirty="0" smtClean="0"/>
              <a:t>Vitamin D Order</a:t>
            </a:r>
          </a:p>
          <a:p>
            <a:pPr lvl="1"/>
            <a:r>
              <a:rPr lang="en-US" sz="2400" dirty="0" smtClean="0"/>
              <a:t>Osteoporosis</a:t>
            </a:r>
          </a:p>
          <a:p>
            <a:pPr lvl="1"/>
            <a:r>
              <a:rPr lang="en-US" sz="2400" dirty="0" smtClean="0"/>
              <a:t>Diabetes</a:t>
            </a:r>
          </a:p>
          <a:p>
            <a:pPr lvl="1"/>
            <a:r>
              <a:rPr lang="en-US" sz="2400" dirty="0" smtClean="0"/>
              <a:t>Visual Impairment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Falls High-Risk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b="1" dirty="0" smtClean="0"/>
              <a:t>A resident who wanders according to his most recent MDS assessment has met which of the following high-risk existing conditions (HRECs)?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HREC 1: Mental Instability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HREC 2: Gait and Balance Instability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HREC 3: Fall History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HREC 4: High-Risk Medication Profile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Falls High-Risk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sz="2800" b="1" dirty="0" smtClean="0"/>
              <a:t>High-risk changes of condition data elements are captured from multiple data sources within the facility’s EMR and represent changes in a resident’s clinical condition within how many days of the report date?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sz="2800" dirty="0" smtClean="0"/>
              <a:t>5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sz="2800" dirty="0" smtClean="0"/>
              <a:t>7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sz="2800" dirty="0" smtClean="0"/>
              <a:t>10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sz="2800" dirty="0" smtClean="0"/>
              <a:t>14 days</a:t>
            </a:r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</a:t>
            </a:r>
            <a:br>
              <a:rPr lang="en-US" dirty="0" smtClean="0"/>
            </a:br>
            <a:r>
              <a:rPr lang="en-US" dirty="0" smtClean="0"/>
              <a:t>Falls High-Risk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b="1" dirty="0" smtClean="0"/>
              <a:t>Which of the following sources are used to determine changes in levels of urinary incontinence and activities of daily living?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Nurses’ notes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MDS assessments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Nursing assistant documentation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Therapy notes and evaluations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Falls Risk Factors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Provides information regarding the number and percentage of falls that have occurred for residents with each risk factor included in the Falls High-Risk Report</a:t>
            </a:r>
          </a:p>
          <a:p>
            <a:pPr lvl="1"/>
            <a:r>
              <a:rPr lang="en-US" sz="2800" i="1" dirty="0" smtClean="0"/>
              <a:t>Note that a fall may be associated with multiple risk factors.</a:t>
            </a:r>
          </a:p>
          <a:p>
            <a:r>
              <a:rPr lang="en-US" sz="2800" dirty="0" smtClean="0"/>
              <a:t>Can be used by nursing and QI teams to identify trends, support root cause analysis, and target areas for improvement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Summary of Falls Risk Factors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displays falls information at the unit or facility level.</a:t>
            </a:r>
          </a:p>
          <a:p>
            <a:r>
              <a:rPr lang="en-US" dirty="0" smtClean="0"/>
              <a:t>Report can be used to monitor overall prevalence and trends of risk factors associated with falls on a specific unit or </a:t>
            </a:r>
            <a:r>
              <a:rPr lang="en-US" dirty="0" err="1" smtClean="0"/>
              <a:t>facilitywide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may be trended for 1 month or 3 months.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Falls Risk Factors Report 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600200"/>
            <a:ext cx="7162800" cy="4525963"/>
          </a:xfrm>
        </p:spPr>
        <p:txBody>
          <a:bodyPr/>
          <a:lstStyle/>
          <a:p>
            <a:r>
              <a:rPr lang="en-US" sz="2800" dirty="0" smtClean="0"/>
              <a:t>Displays the following data:</a:t>
            </a:r>
          </a:p>
          <a:p>
            <a:pPr lvl="1"/>
            <a:r>
              <a:rPr lang="en-US" sz="2800" dirty="0" smtClean="0"/>
              <a:t>High-Risk Existing Condition</a:t>
            </a:r>
            <a:endParaRPr lang="en-US" sz="2800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High-Risk Existing Change of Condition Within 7 Days of Fall</a:t>
            </a:r>
          </a:p>
          <a:p>
            <a:pPr lvl="1"/>
            <a:r>
              <a:rPr lang="en-US" sz="2800" dirty="0" smtClean="0"/>
              <a:t>New Contributing Risk Factor Within 7 Days of Fall</a:t>
            </a:r>
          </a:p>
          <a:p>
            <a:pPr lvl="1"/>
            <a:r>
              <a:rPr lang="en-US" sz="2800" dirty="0" smtClean="0"/>
              <a:t>Additional Information</a:t>
            </a:r>
          </a:p>
          <a:p>
            <a:pPr lvl="1"/>
            <a:r>
              <a:rPr lang="en-US" sz="2800" dirty="0" smtClean="0"/>
              <a:t>Injury</a:t>
            </a:r>
          </a:p>
          <a:p>
            <a:pPr lvl="2"/>
            <a:r>
              <a:rPr lang="en-US" sz="2800" dirty="0" smtClean="0"/>
              <a:t>Falls With Major Injury</a:t>
            </a:r>
          </a:p>
          <a:p>
            <a:pPr lvl="2"/>
            <a:r>
              <a:rPr lang="en-US" sz="2800" dirty="0" smtClean="0"/>
              <a:t>Falls With Minor Injury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>
            <a:normAutofit/>
          </a:bodyPr>
          <a:lstStyle/>
          <a:p>
            <a:r>
              <a:rPr lang="en-US" sz="3200" dirty="0"/>
              <a:t>Sample </a:t>
            </a:r>
            <a:r>
              <a:rPr lang="en-US" sz="3200" dirty="0" smtClean="0"/>
              <a:t>Summary </a:t>
            </a:r>
            <a:r>
              <a:rPr lang="en-US" sz="3200" dirty="0"/>
              <a:t>of Falls Risk Factors Report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01939"/>
              </p:ext>
            </p:extLst>
          </p:nvPr>
        </p:nvGraphicFramePr>
        <p:xfrm>
          <a:off x="228598" y="1600200"/>
          <a:ext cx="8686804" cy="47409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853"/>
                <a:gridCol w="180231"/>
                <a:gridCol w="275912"/>
                <a:gridCol w="180231"/>
                <a:gridCol w="183941"/>
                <a:gridCol w="183941"/>
                <a:gridCol w="183941"/>
                <a:gridCol w="271811"/>
                <a:gridCol w="275912"/>
                <a:gridCol w="183941"/>
                <a:gridCol w="272884"/>
                <a:gridCol w="183941"/>
                <a:gridCol w="303503"/>
                <a:gridCol w="303503"/>
                <a:gridCol w="180231"/>
                <a:gridCol w="183941"/>
                <a:gridCol w="183941"/>
                <a:gridCol w="183941"/>
                <a:gridCol w="183941"/>
                <a:gridCol w="183941"/>
                <a:gridCol w="275912"/>
                <a:gridCol w="284774"/>
                <a:gridCol w="183941"/>
                <a:gridCol w="183941"/>
                <a:gridCol w="183941"/>
                <a:gridCol w="183941"/>
                <a:gridCol w="183941"/>
                <a:gridCol w="214024"/>
                <a:gridCol w="183941"/>
                <a:gridCol w="214024"/>
                <a:gridCol w="183941"/>
                <a:gridCol w="183941"/>
                <a:gridCol w="183941"/>
                <a:gridCol w="183941"/>
                <a:gridCol w="183941"/>
                <a:gridCol w="183941"/>
                <a:gridCol w="183941"/>
                <a:gridCol w="183941"/>
                <a:gridCol w="303503"/>
                <a:gridCol w="275912"/>
              </a:tblGrid>
              <a:tr h="346985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Conditions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Condition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Contributing Risk Factor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Info Within 30 Days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828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8288" marR="18288" marT="9144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Mental: Unsafe Behaviors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Mental: Cognitive Impairment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Gait and Balance Instability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Fall: 8-30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Fall: 31-180 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Psychoactive Medications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High-Risk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Mental Status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Behavior: New Unsafe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Gait/Balance or Device Order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Fall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Med: New Med or Dose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Orthostatic Hypotension/Dehydration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Vertigo/Dizziness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Syncope/Fainting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Hypoglycemia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Infection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Seizure Activity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Admission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 New or Uncontrolled Chronic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Incontinence: New or Increase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Mobility: More Independent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 Mobility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Depression Score (0-27)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BMI &lt;22 kg/m</a:t>
                      </a:r>
                      <a:r>
                        <a:rPr lang="en-US" sz="9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1" baseline="30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Significant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 Order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Osteoporosis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Impairment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With Major Injury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With Minor Injury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Residents who Fell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Residents With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 Fall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Falls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8288" marR="18288" marT="9144" vert="vert27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375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31002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Q total falls)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B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Q total falls)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Q total falls)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125243">
                <a:tc gridSpan="40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Quarterly TOTALS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2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  <a:tr h="3469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Q total falls)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072" marR="22072" marT="7186" marB="718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456" y="1051560"/>
            <a:ext cx="86868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On-Time Quarterly Summary of Falls Risk Factors by Unit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Nursing Unit: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___/___/___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Summary of Falls Risk Factors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b="1" dirty="0" smtClean="0"/>
              <a:t>Each resident fall will only be linked to one risk factor on the Summary of Falls Risk Factors Report.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True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False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 Summary of Falls Risk Factors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b="1" dirty="0" smtClean="0"/>
              <a:t>In order for a high-risk change of condition to appear on the Summary of Falls Risk Factors Reports, it must have been noted within how many days of the fall?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14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5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7 days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10 days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the Falls Prevention </a:t>
            </a:r>
            <a:br>
              <a:rPr lang="en-US" dirty="0" smtClean="0"/>
            </a:br>
            <a:r>
              <a:rPr lang="en-US" dirty="0" smtClean="0"/>
              <a:t>Electronic Reports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teaching sessions for each report should include the following content:</a:t>
            </a:r>
          </a:p>
          <a:p>
            <a:pPr lvl="1"/>
            <a:r>
              <a:rPr lang="en-US" dirty="0" smtClean="0"/>
              <a:t>Purpose of the report</a:t>
            </a:r>
          </a:p>
          <a:p>
            <a:pPr lvl="1"/>
            <a:r>
              <a:rPr lang="en-US" dirty="0" smtClean="0"/>
              <a:t>Content of the report</a:t>
            </a:r>
          </a:p>
          <a:p>
            <a:pPr lvl="1"/>
            <a:r>
              <a:rPr lang="en-US" dirty="0" smtClean="0"/>
              <a:t>Calculation details</a:t>
            </a:r>
          </a:p>
          <a:p>
            <a:pPr lvl="1"/>
            <a:r>
              <a:rPr lang="en-US" dirty="0" smtClean="0"/>
              <a:t>Quizzes and exercises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Summary of Falls Risk Factors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600200"/>
            <a:ext cx="7620000" cy="4525963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sz="2400" b="1" dirty="0" smtClean="0"/>
              <a:t>A resident’s </a:t>
            </a:r>
            <a:r>
              <a:rPr lang="en-US" sz="2400" b="1" dirty="0" err="1" smtClean="0"/>
              <a:t>postfall</a:t>
            </a:r>
            <a:r>
              <a:rPr lang="en-US" sz="2400" b="1" dirty="0" smtClean="0"/>
              <a:t> assessment documents a hematoma on his head, a dislocated hip, and a laceration on his thigh. Which of the following best represents how these injuries will appear on the Summary of Falls Risk Factors Report?</a:t>
            </a:r>
          </a:p>
          <a:p>
            <a:pPr marL="1028700" lvl="2" indent="-457200">
              <a:buSzPct val="100000"/>
              <a:buFont typeface="+mj-lt"/>
              <a:buAutoNum type="alphaLcPeriod"/>
            </a:pPr>
            <a:r>
              <a:rPr lang="en-US" sz="2400" dirty="0" smtClean="0"/>
              <a:t>Fall with major injury=1 and fall with minor injury=0</a:t>
            </a:r>
          </a:p>
          <a:p>
            <a:pPr marL="1028700" lvl="2" indent="-457200">
              <a:buSzPct val="100000"/>
              <a:buFont typeface="+mj-lt"/>
              <a:buAutoNum type="alphaLcPeriod"/>
            </a:pPr>
            <a:r>
              <a:rPr lang="en-US" sz="2400" dirty="0" smtClean="0"/>
              <a:t>Fall with major injury=2 and fall with minor injury=1</a:t>
            </a:r>
          </a:p>
          <a:p>
            <a:pPr marL="1028700" lvl="2" indent="-457200">
              <a:buSzPct val="100000"/>
              <a:buFont typeface="+mj-lt"/>
              <a:buAutoNum type="alphaLcPeriod"/>
            </a:pPr>
            <a:r>
              <a:rPr lang="en-US" sz="2400" dirty="0" smtClean="0"/>
              <a:t>Fall with major injury=1 and fall with minor injury=2</a:t>
            </a:r>
          </a:p>
          <a:p>
            <a:pPr marL="1028700" lvl="2" indent="-457200">
              <a:buSzPct val="100000"/>
              <a:buFont typeface="+mj-lt"/>
              <a:buAutoNum type="alphaLcPeriod"/>
            </a:pPr>
            <a:r>
              <a:rPr lang="en-US" sz="2400" dirty="0" smtClean="0"/>
              <a:t>Fall with major injury=2 and fall with minor injury=0</a:t>
            </a:r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Contextual Factors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facility trends by contextual factor</a:t>
            </a:r>
          </a:p>
          <a:p>
            <a:r>
              <a:rPr lang="en-US" dirty="0" smtClean="0"/>
              <a:t>Enables comparison of trends across nursing units and aids understanding of the cause of variance</a:t>
            </a:r>
          </a:p>
          <a:p>
            <a:r>
              <a:rPr lang="en-US" dirty="0" smtClean="0"/>
              <a:t>Improves the timeliness of root cause analysis and audit process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Contextual Factors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Displays information on day of the week, shift, time of day, and location of fall and if the resident had a room change in last 30 days </a:t>
            </a:r>
          </a:p>
          <a:p>
            <a:r>
              <a:rPr lang="en-US" sz="2800" dirty="0" smtClean="0"/>
              <a:t>Uses information collected during resident </a:t>
            </a:r>
            <a:r>
              <a:rPr lang="en-US" sz="2800" dirty="0" err="1" smtClean="0"/>
              <a:t>postfall</a:t>
            </a:r>
            <a:r>
              <a:rPr lang="en-US" sz="2800" dirty="0" smtClean="0"/>
              <a:t> assessments</a:t>
            </a:r>
          </a:p>
          <a:p>
            <a:r>
              <a:rPr lang="en-US" sz="2800" dirty="0" smtClean="0"/>
              <a:t>Can be generated for a single unit or for the facility as a whole </a:t>
            </a:r>
          </a:p>
          <a:p>
            <a:r>
              <a:rPr lang="en-US" sz="2800" dirty="0" smtClean="0"/>
              <a:t>Can show data trended for 1 month or 3 months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Contextual Factors Report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27867"/>
              </p:ext>
            </p:extLst>
          </p:nvPr>
        </p:nvGraphicFramePr>
        <p:xfrm>
          <a:off x="228603" y="1990169"/>
          <a:ext cx="8686795" cy="38404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8183"/>
                <a:gridCol w="223890"/>
                <a:gridCol w="216147"/>
                <a:gridCol w="214362"/>
                <a:gridCol w="214362"/>
                <a:gridCol w="214362"/>
                <a:gridCol w="214362"/>
                <a:gridCol w="214362"/>
                <a:gridCol w="214362"/>
                <a:gridCol w="214362"/>
                <a:gridCol w="267954"/>
                <a:gridCol w="214362"/>
                <a:gridCol w="214362"/>
                <a:gridCol w="267954"/>
                <a:gridCol w="214362"/>
                <a:gridCol w="267954"/>
                <a:gridCol w="214362"/>
                <a:gridCol w="214362"/>
                <a:gridCol w="217341"/>
                <a:gridCol w="225078"/>
                <a:gridCol w="225078"/>
                <a:gridCol w="225078"/>
                <a:gridCol w="225078"/>
                <a:gridCol w="225078"/>
                <a:gridCol w="225078"/>
                <a:gridCol w="225078"/>
                <a:gridCol w="225078"/>
                <a:gridCol w="225078"/>
                <a:gridCol w="225078"/>
                <a:gridCol w="224483"/>
                <a:gridCol w="210388"/>
                <a:gridCol w="210388"/>
                <a:gridCol w="375135"/>
                <a:gridCol w="269142"/>
                <a:gridCol w="260805"/>
                <a:gridCol w="273907"/>
              </a:tblGrid>
              <a:tr h="162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of Week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Day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totals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8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Monday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Evenings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a.m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. - 9:59 a.m.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a.m. - 11:59 a.m.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12p.m. to 1:29 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1:30 p.m. to 2:59 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3p.m. - 4:59 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5p.m. - 7:59 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8p.m.-10:59 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11p.m.- 12:59p.m.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a.m.- 4:59 a.m.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a.m. - 6:59 a.m.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room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Hallway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Dining Room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Beauty/Barber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Shower/Tub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Station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Facility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Change Within 30 Days of Fall 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Residents Who Fell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Residents With &gt;1 Fall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Falls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62959">
                <a:tc gridSpan="3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9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3088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total falls)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162959">
                <a:tc gridSpan="3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B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9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3088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total falls)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162959">
                <a:tc gridSpan="3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9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3088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total falls)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162959">
                <a:tc gridSpan="3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TOTALS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9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falls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  <a:tr h="3088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(of total falls)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1148" marR="41148" marT="8001" marB="800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8600" y="5943598"/>
            <a:ext cx="33169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3657600" algn="l"/>
              </a:tabLst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Note: Percentages may not add to 100 due to rounding.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9456" y="1737360"/>
            <a:ext cx="86868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3657600" algn="l"/>
              </a:tabLst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Monthly Contextual Factors Report	Date: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___/___/___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447800"/>
            <a:ext cx="8686800" cy="0"/>
          </a:xfrm>
          <a:prstGeom prst="line">
            <a:avLst/>
          </a:prstGeom>
          <a:ln w="19050">
            <a:solidFill>
              <a:srgbClr val="7D60A0">
                <a:alpha val="40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Contextual Factors Report </a:t>
            </a:r>
            <a:br>
              <a:rPr lang="en-US" dirty="0" smtClean="0"/>
            </a:br>
            <a:r>
              <a:rPr lang="en-US" dirty="0" smtClean="0"/>
              <a:t>Calculation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Displays the following data:</a:t>
            </a:r>
          </a:p>
          <a:p>
            <a:pPr lvl="1"/>
            <a:r>
              <a:rPr lang="en-US" sz="2800" dirty="0" smtClean="0"/>
              <a:t>Day of Week: Monday–Sunday</a:t>
            </a:r>
          </a:p>
          <a:p>
            <a:pPr lvl="1"/>
            <a:r>
              <a:rPr lang="en-US" sz="2800" dirty="0" smtClean="0"/>
              <a:t>Shift: Days, Evenings, Nights</a:t>
            </a:r>
          </a:p>
          <a:p>
            <a:pPr lvl="1"/>
            <a:r>
              <a:rPr lang="en-US" sz="2800" dirty="0" smtClean="0"/>
              <a:t>Time of Day</a:t>
            </a:r>
          </a:p>
          <a:p>
            <a:pPr lvl="1"/>
            <a:r>
              <a:rPr lang="en-US" sz="2800" dirty="0" smtClean="0"/>
              <a:t>Location</a:t>
            </a:r>
          </a:p>
          <a:p>
            <a:pPr lvl="1"/>
            <a:r>
              <a:rPr lang="en-US" sz="2800" dirty="0" smtClean="0"/>
              <a:t>Other: Room Change Within 30 Days of Fall Date</a:t>
            </a:r>
          </a:p>
          <a:p>
            <a:pPr lvl="1"/>
            <a:r>
              <a:rPr lang="en-US" sz="2800" dirty="0" smtClean="0"/>
              <a:t>Total Residents Who Fell</a:t>
            </a:r>
          </a:p>
          <a:p>
            <a:pPr lvl="1"/>
            <a:r>
              <a:rPr lang="en-US" sz="2800" dirty="0" smtClean="0"/>
              <a:t>Total Residents With &gt;1 Fall</a:t>
            </a:r>
          </a:p>
          <a:p>
            <a:pPr lvl="1"/>
            <a:r>
              <a:rPr lang="en-US" sz="2800" dirty="0" smtClean="0"/>
              <a:t>Total Falls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Contextual </a:t>
            </a:r>
            <a:r>
              <a:rPr lang="en-US" dirty="0" smtClean="0"/>
              <a:t>Factors </a:t>
            </a:r>
            <a:r>
              <a:rPr lang="en-US" dirty="0"/>
              <a:t>Graph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1676400"/>
            <a:ext cx="8686800" cy="4663440"/>
            <a:chOff x="228600" y="1676400"/>
            <a:chExt cx="8686800" cy="466344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507904125"/>
                </p:ext>
              </p:extLst>
            </p:nvPr>
          </p:nvGraphicFramePr>
          <p:xfrm>
            <a:off x="228600" y="1676400"/>
            <a:ext cx="8686800" cy="4663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914400" y="5312026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Day of Week</a:t>
              </a:r>
              <a:endParaRPr lang="en-US" sz="1400" dirty="0"/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2352040" y="5312024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Shift</a:t>
              </a:r>
              <a:endParaRPr lang="en-US" sz="1400" dirty="0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505200" y="5305455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Time of Day</a:t>
              </a:r>
              <a:endParaRPr lang="en-US" sz="14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28600" y="1447800"/>
            <a:ext cx="8686800" cy="0"/>
          </a:xfrm>
          <a:prstGeom prst="line">
            <a:avLst/>
          </a:prstGeom>
          <a:ln w="19050">
            <a:solidFill>
              <a:srgbClr val="7D60A0">
                <a:alpha val="40000"/>
              </a:srgb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4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Your Understanding: </a:t>
            </a:r>
            <a:br>
              <a:rPr lang="en-US" dirty="0" smtClean="0"/>
            </a:br>
            <a:r>
              <a:rPr lang="en-US" dirty="0" smtClean="0"/>
              <a:t>Contextual Factors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b="1" dirty="0" smtClean="0"/>
              <a:t>Which of the following is the source for the day of the week, shift, and time of a fall on the Contextual Factors Report?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Nurses’ notes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Resident Care Plan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err="1" smtClean="0"/>
              <a:t>Postfall</a:t>
            </a:r>
            <a:r>
              <a:rPr lang="en-US" dirty="0" smtClean="0"/>
              <a:t> Assessment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Physician Progress Notes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Your Understanding: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Contextual Factors </a:t>
            </a:r>
            <a:r>
              <a:rPr lang="en-US" dirty="0"/>
              <a:t>Report Quiz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b="1" dirty="0" smtClean="0"/>
              <a:t>For the Contextual Factors Report to display the shift on which the fall occurred, the </a:t>
            </a:r>
            <a:r>
              <a:rPr lang="en-US" b="1" dirty="0" err="1" smtClean="0"/>
              <a:t>Postfall</a:t>
            </a:r>
            <a:r>
              <a:rPr lang="en-US" b="1" dirty="0" smtClean="0"/>
              <a:t> Assessment must include a field labeled “shift.”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True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False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Your Understanding: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Contextual Factors </a:t>
            </a:r>
            <a:r>
              <a:rPr lang="en-US" dirty="0"/>
              <a:t>Report Quiz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b="1" dirty="0" smtClean="0"/>
              <a:t>Within how many days of a resident fall must a room change occur in order for it to be associated with a fall in the quarterly Contextual Factors Report?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7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14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30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90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Postfall Assessment </a:t>
            </a:r>
            <a:br>
              <a:rPr lang="en-US" smtClean="0"/>
            </a:br>
            <a:r>
              <a:rPr lang="en-US" smtClean="0"/>
              <a:t>Summary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a single resident’s fall details as recorded on the </a:t>
            </a:r>
            <a:r>
              <a:rPr lang="en-US" dirty="0" err="1" smtClean="0"/>
              <a:t>postfall</a:t>
            </a:r>
            <a:r>
              <a:rPr lang="en-US" dirty="0" smtClean="0"/>
              <a:t> assessment</a:t>
            </a:r>
          </a:p>
          <a:p>
            <a:r>
              <a:rPr lang="en-US" dirty="0" smtClean="0"/>
              <a:t>Can display trended data for up to six </a:t>
            </a:r>
            <a:r>
              <a:rPr lang="en-US" dirty="0" err="1" smtClean="0"/>
              <a:t>postfall</a:t>
            </a:r>
            <a:r>
              <a:rPr lang="en-US" dirty="0" smtClean="0"/>
              <a:t> assessments</a:t>
            </a:r>
          </a:p>
          <a:p>
            <a:r>
              <a:rPr lang="en-US" dirty="0" smtClean="0"/>
              <a:t>Can display more columns if the facility’s EMR vendor has the ability to display additional data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Postfall</a:t>
            </a:r>
            <a:r>
              <a:rPr lang="en-US" sz="3600" dirty="0" smtClean="0"/>
              <a:t> Assessment Data Elements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953000"/>
          </a:xfrm>
        </p:spPr>
        <p:txBody>
          <a:bodyPr/>
          <a:lstStyle/>
          <a:p>
            <a:r>
              <a:rPr lang="en-US" sz="2800" dirty="0" smtClean="0"/>
              <a:t>Required data elements include: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b="1" dirty="0" smtClean="0"/>
              <a:t>date</a:t>
            </a:r>
            <a:r>
              <a:rPr lang="en-US" sz="2800" dirty="0" smtClean="0"/>
              <a:t> and </a:t>
            </a:r>
            <a:r>
              <a:rPr lang="en-US" sz="2800" b="1" dirty="0" smtClean="0"/>
              <a:t>time</a:t>
            </a:r>
            <a:r>
              <a:rPr lang="en-US" sz="2800" dirty="0" smtClean="0"/>
              <a:t> of the fall.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b="1" dirty="0" smtClean="0"/>
              <a:t>name of the person who witnessed the fall</a:t>
            </a:r>
            <a:r>
              <a:rPr lang="en-US" sz="2800" dirty="0" smtClean="0"/>
              <a:t>, OR the </a:t>
            </a:r>
            <a:r>
              <a:rPr lang="en-US" sz="2800" b="1" dirty="0" smtClean="0"/>
              <a:t>name of the person who found the resident </a:t>
            </a:r>
            <a:r>
              <a:rPr lang="en-US" sz="2800" dirty="0" smtClean="0"/>
              <a:t>(if the fall was not witnessed).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b="1" dirty="0" smtClean="0"/>
              <a:t>location</a:t>
            </a:r>
            <a:r>
              <a:rPr lang="en-US" sz="2800" dirty="0" smtClean="0"/>
              <a:t> where the resident fell.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b="1" dirty="0" smtClean="0"/>
              <a:t>position</a:t>
            </a:r>
            <a:r>
              <a:rPr lang="en-US" sz="2800" dirty="0" smtClean="0"/>
              <a:t> the resident was found in.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b="1" dirty="0" smtClean="0"/>
              <a:t>activity</a:t>
            </a:r>
            <a:r>
              <a:rPr lang="en-US" sz="2800" dirty="0" smtClean="0"/>
              <a:t> the person was engaged in when he or she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fell, if the fall was witnessed.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Sample </a:t>
            </a:r>
            <a:r>
              <a:rPr lang="en-US" dirty="0" err="1" smtClean="0"/>
              <a:t>Postfall</a:t>
            </a:r>
            <a:r>
              <a:rPr lang="en-US" dirty="0" smtClean="0"/>
              <a:t> Assessment </a:t>
            </a:r>
            <a:br>
              <a:rPr lang="en-US" dirty="0" smtClean="0"/>
            </a:br>
            <a:r>
              <a:rPr lang="en-US" dirty="0" smtClean="0"/>
              <a:t>Summary Report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456" y="1280160"/>
            <a:ext cx="8686800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7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r"/>
              </a:tabLst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Resident Name: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80243"/>
              </p:ext>
            </p:extLst>
          </p:nvPr>
        </p:nvGraphicFramePr>
        <p:xfrm>
          <a:off x="228600" y="1510992"/>
          <a:ext cx="8686800" cy="48280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55323"/>
                <a:gridCol w="3386893"/>
                <a:gridCol w="640764"/>
                <a:gridCol w="640764"/>
                <a:gridCol w="640764"/>
                <a:gridCol w="640764"/>
                <a:gridCol w="640764"/>
                <a:gridCol w="640764"/>
              </a:tblGrid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14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145E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388" marR="13388" marT="3232" marB="32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14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388" marR="13388" marT="3232" marB="3232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145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10/4/13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2/11/14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Day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of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Time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or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“not known”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6:35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5:35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7:15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6:50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6:10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5:15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Shift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Witnessed?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yes, who witnessed?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Staff, family, visitor, volunteer, 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person who witnessed the fall</a:t>
                      </a:r>
                      <a:r>
                        <a:rPr lang="en-US" sz="900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no, who found the resident?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Staff, family, visitor, volunteer, 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person who found the resident</a:t>
                      </a:r>
                      <a:r>
                        <a:rPr lang="en-US" sz="900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0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room; bathroom; hallway; dining room; activities; therapy; beauty parlor; shower/tub; nursing stations; out of facility; 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Bathroom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When Found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 when found</a:t>
                      </a:r>
                      <a:r>
                        <a:rPr lang="en-US" sz="9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supine, lying left, lying right, sitting, 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Supine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Sitting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Lying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Supine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walking; transferring; toileting; in bed; in chair; 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Toileting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Causes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Behavior – agitation/other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balance (reaching, turning, sudden movement, other)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Gait/balance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instability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Bowel/bladder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trying to get to bathroom on own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equipment or attached appliance (cane, walker, crutch, O</a:t>
                      </a:r>
                      <a:r>
                        <a:rPr lang="en-US" sz="9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improper use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failure, bed, chair, floor mat alarms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medication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issue: new med/dose change/suspected reaction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chooses not to follow recommendations: alert and oriented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unable to follow recommendations: cognitively impaired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Other, please describe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68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Sample </a:t>
            </a:r>
            <a:r>
              <a:rPr lang="en-US" dirty="0" err="1" smtClean="0"/>
              <a:t>Postfall</a:t>
            </a:r>
            <a:r>
              <a:rPr lang="en-US" dirty="0" smtClean="0"/>
              <a:t> Assessment </a:t>
            </a:r>
            <a:br>
              <a:rPr lang="en-US" dirty="0" smtClean="0"/>
            </a:br>
            <a:r>
              <a:rPr lang="en-US" dirty="0" smtClean="0"/>
              <a:t>Summary Report: Injury Section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68918"/>
              </p:ext>
            </p:extLst>
          </p:nvPr>
        </p:nvGraphicFramePr>
        <p:xfrm>
          <a:off x="228600" y="1371600"/>
          <a:ext cx="8686800" cy="39873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55323"/>
                <a:gridCol w="3386893"/>
                <a:gridCol w="640764"/>
                <a:gridCol w="640764"/>
                <a:gridCol w="640764"/>
                <a:gridCol w="640764"/>
                <a:gridCol w="640764"/>
                <a:gridCol w="640764"/>
              </a:tblGrid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Comments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text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Injury?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061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yes, what type of injury?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560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</a:t>
                      </a: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 Major</a:t>
                      </a:r>
                      <a:r>
                        <a:rPr lang="en-US" sz="900" u="none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Fracture: hip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Fracture: other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dislocation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head injury with altered consciousness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Subdural hematoma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tear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Abrasion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Laceration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Superficial bruises, hematomas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Sprain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injury that causes pain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560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extremity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(UE)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extremity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Injury Assessment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full/decreased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full/decreased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of consciousness: yes or 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 status: usual or not usual (changes noted)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usual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Bleeding: none, minor, significant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text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560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 Was Treated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Facility, ER,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admit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02565"/>
              </p:ext>
            </p:extLst>
          </p:nvPr>
        </p:nvGraphicFramePr>
        <p:xfrm>
          <a:off x="228600" y="1447800"/>
          <a:ext cx="8686800" cy="1865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55323"/>
                <a:gridCol w="3386893"/>
                <a:gridCol w="640764"/>
                <a:gridCol w="640764"/>
                <a:gridCol w="640764"/>
                <a:gridCol w="640764"/>
                <a:gridCol w="640764"/>
                <a:gridCol w="640764"/>
              </a:tblGrid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Physician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Brewer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Brewer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Jackson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Brewer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Brewer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 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10/4/13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2/11/14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name/relationship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Daughter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Daughter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061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Date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10/4/13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2/11/14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061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Notification Time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7:30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1061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Performed</a:t>
                      </a: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Date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10/6/14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1/17/14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2/12/14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PCP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 Time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a.m.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a.m.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</a:t>
                      </a:r>
                      <a:r>
                        <a:rPr lang="en-US" sz="90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Notified</a:t>
                      </a: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  <a:tr h="563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 Consult </a:t>
                      </a:r>
                      <a:endParaRPr lang="en-US" sz="900" b="1" u="none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10/4/13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2/11/14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3/6/14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4/17/14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2" marR="27432" marT="9144" marB="914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DA04F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 smtClean="0"/>
              <a:t>Sample </a:t>
            </a:r>
            <a:r>
              <a:rPr lang="en-US" sz="3600" dirty="0" err="1" smtClean="0"/>
              <a:t>Postfall</a:t>
            </a:r>
            <a:r>
              <a:rPr lang="en-US" sz="3600" dirty="0" smtClean="0"/>
              <a:t> Assessment 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Summary Report: Notifications Section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4E18-BC84-4EC2-970F-07EE1FB7A27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Postfall Assessment Summary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267200"/>
          </a:xfrm>
        </p:spPr>
        <p:txBody>
          <a:bodyPr/>
          <a:lstStyle/>
          <a:p>
            <a:pPr marL="914400" lvl="1" indent="-223838"/>
            <a:r>
              <a:rPr lang="en-US" sz="2200" smtClean="0"/>
              <a:t>Fall Date</a:t>
            </a:r>
          </a:p>
          <a:p>
            <a:pPr marL="914400" lvl="1" indent="-223838"/>
            <a:r>
              <a:rPr lang="en-US" sz="2200" smtClean="0"/>
              <a:t>Fall Time</a:t>
            </a:r>
          </a:p>
          <a:p>
            <a:pPr marL="914400" lvl="1" indent="-223838"/>
            <a:r>
              <a:rPr lang="en-US" sz="2200" smtClean="0"/>
              <a:t>Fall Witness</a:t>
            </a:r>
          </a:p>
          <a:p>
            <a:pPr marL="914400" lvl="1" indent="-223838"/>
            <a:r>
              <a:rPr lang="en-US" sz="2200" smtClean="0"/>
              <a:t>Witness Type</a:t>
            </a:r>
          </a:p>
          <a:p>
            <a:pPr marL="914400" lvl="1" indent="-223838"/>
            <a:r>
              <a:rPr lang="en-US" sz="2200" smtClean="0"/>
              <a:t>Witness Name</a:t>
            </a:r>
          </a:p>
          <a:p>
            <a:pPr marL="914400" lvl="1" indent="-223838"/>
            <a:r>
              <a:rPr lang="en-US" sz="2200" smtClean="0"/>
              <a:t>Found By</a:t>
            </a:r>
          </a:p>
          <a:p>
            <a:pPr marL="914400" lvl="1" indent="-223838"/>
            <a:r>
              <a:rPr lang="en-US" sz="2200" smtClean="0"/>
              <a:t>Fall Location</a:t>
            </a:r>
          </a:p>
          <a:p>
            <a:pPr marL="914400" lvl="1" indent="-223838"/>
            <a:r>
              <a:rPr lang="en-US" sz="2200" smtClean="0"/>
              <a:t>Position When Found</a:t>
            </a:r>
          </a:p>
          <a:p>
            <a:pPr marL="914400" lvl="1" indent="-223838"/>
            <a:r>
              <a:rPr lang="en-US" sz="2200" smtClean="0"/>
              <a:t>Activity at Time of Fall</a:t>
            </a:r>
          </a:p>
          <a:p>
            <a:pPr marL="914400" lvl="1" indent="-223838"/>
            <a:r>
              <a:rPr lang="en-US" sz="2200" smtClean="0"/>
              <a:t>Injury Assessment Notes</a:t>
            </a:r>
          </a:p>
          <a:p>
            <a:pPr marL="914400" lvl="1" indent="-223838"/>
            <a:r>
              <a:rPr lang="en-US" sz="2200" smtClean="0"/>
              <a:t>Bleeding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3733800" cy="4191000"/>
          </a:xfrm>
        </p:spPr>
        <p:txBody>
          <a:bodyPr/>
          <a:lstStyle/>
          <a:p>
            <a:pPr lvl="1"/>
            <a:r>
              <a:rPr lang="en-US" sz="2200" smtClean="0"/>
              <a:t>Suspected Cause of Fall</a:t>
            </a:r>
          </a:p>
          <a:p>
            <a:pPr lvl="1"/>
            <a:r>
              <a:rPr lang="en-US" sz="2200" smtClean="0"/>
              <a:t>Fall Comments</a:t>
            </a:r>
          </a:p>
          <a:p>
            <a:pPr lvl="1"/>
            <a:r>
              <a:rPr lang="en-US" sz="2200" smtClean="0"/>
              <a:t>Fall Injury</a:t>
            </a:r>
          </a:p>
          <a:p>
            <a:pPr lvl="1"/>
            <a:r>
              <a:rPr lang="en-US" sz="2200" smtClean="0"/>
              <a:t>Injury Type Major</a:t>
            </a:r>
          </a:p>
          <a:p>
            <a:pPr lvl="1"/>
            <a:r>
              <a:rPr lang="en-US" sz="2200" smtClean="0"/>
              <a:t>Injury Type Minor</a:t>
            </a:r>
          </a:p>
          <a:p>
            <a:pPr lvl="1"/>
            <a:r>
              <a:rPr lang="en-US" sz="2200" smtClean="0"/>
              <a:t>Injury Site</a:t>
            </a:r>
          </a:p>
          <a:p>
            <a:pPr lvl="1"/>
            <a:r>
              <a:rPr lang="en-US" sz="2200" smtClean="0"/>
              <a:t>ROM Upper</a:t>
            </a:r>
          </a:p>
          <a:p>
            <a:pPr lvl="1"/>
            <a:r>
              <a:rPr lang="en-US" sz="2200" smtClean="0"/>
              <a:t>ROM Lower</a:t>
            </a:r>
          </a:p>
          <a:p>
            <a:pPr lvl="1"/>
            <a:r>
              <a:rPr lang="en-US" sz="2200" smtClean="0"/>
              <a:t>Loss of Consciousness</a:t>
            </a:r>
          </a:p>
          <a:p>
            <a:pPr lvl="1"/>
            <a:r>
              <a:rPr lang="en-US" sz="2200" smtClean="0"/>
              <a:t>Neurological Status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4C145E"/>
              </a:buClr>
              <a:buSzPct val="85000"/>
              <a:buFont typeface="Arial" panose="020B0604020202020204" pitchFamily="34" charset="0"/>
              <a:buChar char="►"/>
            </a:pPr>
            <a:r>
              <a:rPr lang="en-US" sz="3000" dirty="0">
                <a:solidFill>
                  <a:srgbClr val="4C145E"/>
                </a:solidFill>
                <a:latin typeface="Tw Cen MT" panose="020B0602020104020603" pitchFamily="34" charset="0"/>
              </a:rPr>
              <a:t>Displays </a:t>
            </a:r>
            <a:r>
              <a:rPr lang="en-US" sz="3000" dirty="0" smtClean="0">
                <a:solidFill>
                  <a:srgbClr val="4C145E"/>
                </a:solidFill>
                <a:latin typeface="Tw Cen MT" panose="020B0602020104020603" pitchFamily="34" charset="0"/>
              </a:rPr>
              <a:t>the following data:</a:t>
            </a:r>
            <a:endParaRPr lang="en-US" sz="3000" dirty="0">
              <a:solidFill>
                <a:srgbClr val="4C145E"/>
              </a:solidFill>
              <a:latin typeface="Tw Cen MT" panose="020B0602020104020603" pitchFamily="34" charset="0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Postfall</a:t>
            </a:r>
            <a:r>
              <a:rPr lang="en-US" dirty="0" smtClean="0"/>
              <a:t> </a:t>
            </a:r>
            <a:r>
              <a:rPr lang="en-US" dirty="0"/>
              <a:t>Assessment Summary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267200"/>
          </a:xfrm>
        </p:spPr>
        <p:txBody>
          <a:bodyPr/>
          <a:lstStyle/>
          <a:p>
            <a:pPr marL="914400" lvl="1" indent="-223838"/>
            <a:r>
              <a:rPr lang="en-US" sz="2200" dirty="0" smtClean="0"/>
              <a:t>Treatment Location</a:t>
            </a:r>
          </a:p>
          <a:p>
            <a:pPr marL="914400" lvl="1" indent="-223838"/>
            <a:r>
              <a:rPr lang="en-US" sz="2200" dirty="0" smtClean="0"/>
              <a:t>Physician Notified</a:t>
            </a:r>
          </a:p>
          <a:p>
            <a:pPr marL="914400" lvl="1" indent="-223838"/>
            <a:r>
              <a:rPr lang="en-US" sz="2200" dirty="0" smtClean="0"/>
              <a:t>Physician Name</a:t>
            </a:r>
          </a:p>
          <a:p>
            <a:pPr marL="914400" lvl="1" indent="-223838"/>
            <a:r>
              <a:rPr lang="en-US" sz="2200" dirty="0" smtClean="0"/>
              <a:t>Physician Notification Date</a:t>
            </a:r>
          </a:p>
          <a:p>
            <a:pPr marL="914400" lvl="1" indent="-223838"/>
            <a:r>
              <a:rPr lang="en-US" sz="2200" dirty="0" smtClean="0"/>
              <a:t>Physician Notification Time</a:t>
            </a:r>
          </a:p>
          <a:p>
            <a:pPr marL="914400" lvl="1" indent="-223838"/>
            <a:r>
              <a:rPr lang="en-US" sz="2200" dirty="0" smtClean="0"/>
              <a:t>Family Notification</a:t>
            </a:r>
          </a:p>
          <a:p>
            <a:pPr marL="342900" lvl="1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3733800" cy="4191000"/>
          </a:xfrm>
        </p:spPr>
        <p:txBody>
          <a:bodyPr/>
          <a:lstStyle/>
          <a:p>
            <a:pPr lvl="1"/>
            <a:r>
              <a:rPr lang="en-US" sz="2200" dirty="0"/>
              <a:t>Family </a:t>
            </a:r>
            <a:r>
              <a:rPr lang="en-US" sz="2200" dirty="0" smtClean="0"/>
              <a:t>Relationship</a:t>
            </a:r>
          </a:p>
          <a:p>
            <a:pPr lvl="1"/>
            <a:r>
              <a:rPr lang="en-US" sz="2200" dirty="0" smtClean="0"/>
              <a:t>Family Notification Date</a:t>
            </a:r>
          </a:p>
          <a:p>
            <a:pPr lvl="1"/>
            <a:r>
              <a:rPr lang="en-US" sz="2200" dirty="0" smtClean="0"/>
              <a:t>Family Notification Time</a:t>
            </a:r>
          </a:p>
          <a:p>
            <a:pPr lvl="1"/>
            <a:r>
              <a:rPr lang="en-US" sz="2200" dirty="0" smtClean="0"/>
              <a:t>Physician Exam</a:t>
            </a:r>
          </a:p>
          <a:p>
            <a:pPr lvl="1"/>
            <a:r>
              <a:rPr lang="en-US" sz="2200" dirty="0" smtClean="0"/>
              <a:t>PT Consult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524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4C145E"/>
              </a:buClr>
              <a:buSzPct val="85000"/>
              <a:buFont typeface="Arial" panose="020B0604020202020204" pitchFamily="34" charset="0"/>
              <a:buChar char="►"/>
            </a:pPr>
            <a:r>
              <a:rPr lang="en-US" sz="3000" dirty="0">
                <a:solidFill>
                  <a:srgbClr val="4C145E"/>
                </a:solidFill>
                <a:latin typeface="Tw Cen MT" panose="020B0602020104020603" pitchFamily="34" charset="0"/>
              </a:rPr>
              <a:t>Displays </a:t>
            </a:r>
            <a:r>
              <a:rPr lang="en-US" sz="3000" dirty="0" smtClean="0">
                <a:solidFill>
                  <a:srgbClr val="4C145E"/>
                </a:solidFill>
                <a:latin typeface="Tw Cen MT" panose="020B0602020104020603" pitchFamily="34" charset="0"/>
              </a:rPr>
              <a:t>the following data:</a:t>
            </a:r>
            <a:endParaRPr lang="en-US" sz="3000" dirty="0">
              <a:solidFill>
                <a:srgbClr val="4C145E"/>
              </a:solidFill>
              <a:latin typeface="Tw Cen MT" panose="020B0602020104020603" pitchFamily="34" charset="0"/>
            </a:endParaRP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Postfall Assessment Summary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b="1" dirty="0" smtClean="0"/>
              <a:t>Up to how many falls are displayed on the </a:t>
            </a:r>
            <a:r>
              <a:rPr lang="en-US" b="1" dirty="0" err="1" smtClean="0"/>
              <a:t>Postfall</a:t>
            </a:r>
            <a:r>
              <a:rPr lang="en-US" b="1" dirty="0" smtClean="0"/>
              <a:t> Assessment Summary Report?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3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4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5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6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Check Your Understanding: Postfall Assessment Summary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b="1" dirty="0" smtClean="0"/>
              <a:t>Up to three residents can be displayed in a single </a:t>
            </a:r>
            <a:r>
              <a:rPr lang="en-US" b="1" dirty="0" err="1" smtClean="0"/>
              <a:t>Postfall</a:t>
            </a:r>
            <a:r>
              <a:rPr lang="en-US" b="1" dirty="0" smtClean="0"/>
              <a:t> Assessment Summary Report.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True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False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Your Understanding: </a:t>
            </a:r>
            <a:r>
              <a:rPr lang="en-US" dirty="0" err="1" smtClean="0"/>
              <a:t>Postfall</a:t>
            </a:r>
            <a:r>
              <a:rPr lang="en-US" dirty="0" smtClean="0"/>
              <a:t> Assessment Summary Report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en-US" b="1" dirty="0" smtClean="0"/>
              <a:t>Suspected Cause of Fall will display one causative factor for each fall.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True</a:t>
            </a:r>
          </a:p>
          <a:p>
            <a:pPr marL="1085850" lvl="2" indent="-514350">
              <a:buSzPct val="100000"/>
              <a:buFont typeface="+mj-lt"/>
              <a:buAutoNum type="alphaLcPeriod"/>
            </a:pPr>
            <a:r>
              <a:rPr lang="en-US" dirty="0" smtClean="0"/>
              <a:t>False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Postfall</a:t>
            </a:r>
            <a:r>
              <a:rPr lang="en-US" sz="3600" dirty="0" smtClean="0"/>
              <a:t> Assessment Data Elements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data elements include:</a:t>
            </a:r>
          </a:p>
          <a:p>
            <a:pPr lvl="1"/>
            <a:r>
              <a:rPr lang="en-US" dirty="0" smtClean="0"/>
              <a:t>Suspected cause of the fall.</a:t>
            </a:r>
          </a:p>
          <a:p>
            <a:pPr lvl="1"/>
            <a:r>
              <a:rPr lang="en-US" dirty="0" smtClean="0"/>
              <a:t>Description of any injury and treatment.</a:t>
            </a:r>
          </a:p>
          <a:p>
            <a:pPr lvl="1"/>
            <a:r>
              <a:rPr lang="en-US" dirty="0" smtClean="0"/>
              <a:t>Physician notification and examination.</a:t>
            </a:r>
          </a:p>
          <a:p>
            <a:pPr lvl="1"/>
            <a:r>
              <a:rPr lang="en-US" dirty="0" smtClean="0"/>
              <a:t>Family notification.</a:t>
            </a:r>
          </a:p>
          <a:p>
            <a:pPr lvl="1"/>
            <a:r>
              <a:rPr lang="en-US" dirty="0" smtClean="0"/>
              <a:t>Physical therapy evaluation, if indicated.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Postfall</a:t>
            </a:r>
            <a:r>
              <a:rPr lang="en-US" sz="3600" dirty="0" smtClean="0"/>
              <a:t> Assessment Data Elements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data are typically collected and documented in a facility’s EMR by staff immediately after a resident’s fall.</a:t>
            </a:r>
          </a:p>
          <a:p>
            <a:r>
              <a:rPr lang="en-US" dirty="0" smtClean="0"/>
              <a:t>Facilities should work with their EMR vendors to determine how and when these data are currently documented.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Falls High-Risk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Provides a weekly snapshot summary of facility residents at highest risk of falling</a:t>
            </a:r>
          </a:p>
          <a:p>
            <a:r>
              <a:rPr lang="en-US" smtClean="0"/>
              <a:t>Enables staff to be more proactive, consistent, and accurate when identifying residents at risk </a:t>
            </a:r>
          </a:p>
          <a:p>
            <a:r>
              <a:rPr lang="en-US" smtClean="0"/>
              <a:t>Helps clinicians see changes in resident status earlier, and identify residents at risk before they fall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Falls High-Risk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How many residents triggered for highest risk of falling?</a:t>
            </a:r>
          </a:p>
          <a:p>
            <a:pPr lvl="0"/>
            <a:r>
              <a:rPr lang="en-US" sz="2800" dirty="0" smtClean="0"/>
              <a:t>What are the most common risk factors? </a:t>
            </a:r>
          </a:p>
          <a:p>
            <a:pPr lvl="0"/>
            <a:r>
              <a:rPr lang="en-US" sz="2800" dirty="0" smtClean="0"/>
              <a:t>Which acute change was seen most often? Least often?</a:t>
            </a:r>
          </a:p>
          <a:p>
            <a:pPr lvl="0"/>
            <a:r>
              <a:rPr lang="en-US" sz="2800" dirty="0" smtClean="0"/>
              <a:t>How many residents at highest risk are cognitively impaired? Have no cognitive impairment?</a:t>
            </a:r>
          </a:p>
          <a:p>
            <a:pPr lvl="0"/>
            <a:r>
              <a:rPr lang="en-US" sz="2800" dirty="0" smtClean="0"/>
              <a:t>How many residents at highest risk had a change in status during the report week?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Falls High-Risk Report:</a:t>
            </a:r>
            <a:br>
              <a:rPr lang="en-US" dirty="0" smtClean="0"/>
            </a:br>
            <a:r>
              <a:rPr lang="en-US" dirty="0" smtClean="0"/>
              <a:t>High-Risk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criteria identified based on:</a:t>
            </a:r>
          </a:p>
          <a:p>
            <a:pPr lvl="1"/>
            <a:r>
              <a:rPr lang="en-US" dirty="0" smtClean="0"/>
              <a:t>A review of the literature</a:t>
            </a:r>
          </a:p>
          <a:p>
            <a:pPr lvl="1"/>
            <a:r>
              <a:rPr lang="en-US" dirty="0" smtClean="0"/>
              <a:t>Fall elements and scoring from existing instruments</a:t>
            </a:r>
          </a:p>
          <a:p>
            <a:pPr lvl="1"/>
            <a:r>
              <a:rPr lang="en-US" dirty="0" smtClean="0"/>
              <a:t>Input from an advisory panel of leading experts and nursing home users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On-Time Falls Prevention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CEDE-49BD-42AE-88B1-F7C626B90A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 Time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 Time Page 2+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3964</Words>
  <Application>Microsoft Office PowerPoint</Application>
  <PresentationFormat>On-screen Show (4:3)</PresentationFormat>
  <Paragraphs>2067</Paragraphs>
  <Slides>47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On Time Page 1</vt:lpstr>
      <vt:lpstr>On Time Page 2+ </vt:lpstr>
      <vt:lpstr>Custom Design</vt:lpstr>
      <vt:lpstr>AHRQ’s Safety Program for Nursing Homes:  On-Time Falls Prevention Facilitator Training</vt:lpstr>
      <vt:lpstr>Falls Prevention Electronic Reports</vt:lpstr>
      <vt:lpstr>Teaching the Falls Prevention  Electronic Reports</vt:lpstr>
      <vt:lpstr>Postfall Assessment Data Elements</vt:lpstr>
      <vt:lpstr>Postfall Assessment Data Elements</vt:lpstr>
      <vt:lpstr>Postfall Assessment Data Elements</vt:lpstr>
      <vt:lpstr>Falls High-Risk Report</vt:lpstr>
      <vt:lpstr>Falls High-Risk Report</vt:lpstr>
      <vt:lpstr>Falls High-Risk Report: High-Risk Criteria</vt:lpstr>
      <vt:lpstr>Falls High-Risk Report: High-Risk Criteria</vt:lpstr>
      <vt:lpstr>Rules for Determining High Risk</vt:lpstr>
      <vt:lpstr>Rules for Determining High Risk</vt:lpstr>
      <vt:lpstr>Rules for Determining High Risk</vt:lpstr>
      <vt:lpstr>ADL Changes and Additional Info</vt:lpstr>
      <vt:lpstr>ADL Changes and Additional Info</vt:lpstr>
      <vt:lpstr>Sample Falls High-Risk Report</vt:lpstr>
      <vt:lpstr>Falls High-Risk Report  Calculation Details</vt:lpstr>
      <vt:lpstr>Falls High-Risk Report  Calculation Details</vt:lpstr>
      <vt:lpstr>Falls High-Risk Report  Calculation Details</vt:lpstr>
      <vt:lpstr>Falls High-Risk Report  Calculation Details</vt:lpstr>
      <vt:lpstr>Check Your Understanding: Falls High-Risk Report Quiz</vt:lpstr>
      <vt:lpstr>Check Your Understanding: Falls High-Risk Report Quiz</vt:lpstr>
      <vt:lpstr>Check Your Understanding: Falls High-Risk Report Quiz</vt:lpstr>
      <vt:lpstr>Summary of Falls Risk Factors Report</vt:lpstr>
      <vt:lpstr>Summary of Falls Risk Factors Report</vt:lpstr>
      <vt:lpstr>Summary of Falls Risk Factors Report Calculation Details</vt:lpstr>
      <vt:lpstr>Sample Summary of Falls Risk Factors Report</vt:lpstr>
      <vt:lpstr>Check Your Understanding: Summary of Falls Risk Factors Report Quiz</vt:lpstr>
      <vt:lpstr>Check Your Understanding: Summary of Falls Risk Factors Report Quiz</vt:lpstr>
      <vt:lpstr>Check Your Understanding: Summary of Falls Risk Factors Report Quiz</vt:lpstr>
      <vt:lpstr>Contextual Factors Report</vt:lpstr>
      <vt:lpstr>Contextual Factors Report</vt:lpstr>
      <vt:lpstr>Sample Contextual Factors Report</vt:lpstr>
      <vt:lpstr>Contextual Factors Report  Calculation Details</vt:lpstr>
      <vt:lpstr>Sample Contextual Factors Graph</vt:lpstr>
      <vt:lpstr>Check Your Understanding:  Contextual Factors Report Quiz</vt:lpstr>
      <vt:lpstr>Check Your Understanding:  Contextual Factors Report Quiz</vt:lpstr>
      <vt:lpstr>Check Your Understanding:  Contextual Factors Report Quiz</vt:lpstr>
      <vt:lpstr>Postfall Assessment  Summary Report</vt:lpstr>
      <vt:lpstr>Sample Postfall Assessment  Summary Report</vt:lpstr>
      <vt:lpstr>Sample Postfall Assessment  Summary Report: Injury Section</vt:lpstr>
      <vt:lpstr>PowerPoint Presentation</vt:lpstr>
      <vt:lpstr>Postfall Assessment Summary Report</vt:lpstr>
      <vt:lpstr>Postfall Assessment Summary Report</vt:lpstr>
      <vt:lpstr>Check Your Understanding: Postfall Assessment Summary Report Quiz</vt:lpstr>
      <vt:lpstr>Check Your Understanding: Postfall Assessment Summary Report Quiz</vt:lpstr>
      <vt:lpstr>Check Your Understanding: Postfall Assessment Summary Report Quiz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AHRQ</dc:creator>
  <cp:lastModifiedBy>Doreen Bonnett</cp:lastModifiedBy>
  <cp:revision>176</cp:revision>
  <cp:lastPrinted>2017-08-18T18:01:32Z</cp:lastPrinted>
  <dcterms:created xsi:type="dcterms:W3CDTF">2014-09-24T16:40:12Z</dcterms:created>
  <dcterms:modified xsi:type="dcterms:W3CDTF">2017-10-03T21:14:42Z</dcterms:modified>
</cp:coreProperties>
</file>