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Override4.xml" ContentType="application/vnd.openxmlformats-officedocument.themeOverride+xml"/>
  <Override PartName="/ppt/theme/themeOverride5.xml" ContentType="application/vnd.openxmlformats-officedocument.themeOverrid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heme/themeOverride6.xml" ContentType="application/vnd.openxmlformats-officedocument.themeOverrid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8.xml" ContentType="application/vnd.openxmlformats-officedocument.theme+xml"/>
  <Override PartName="/ppt/theme/themeOverride9.xml" ContentType="application/vnd.openxmlformats-officedocument.themeOverrid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9.xml" ContentType="application/vnd.openxmlformats-officedocument.theme+xml"/>
  <Override PartName="/ppt/theme/themeOverride10.xml" ContentType="application/vnd.openxmlformats-officedocument.themeOverride+xml"/>
  <Override PartName="/ppt/theme/themeOverride11.xml" ContentType="application/vnd.openxmlformats-officedocument.themeOverrid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0.xml" ContentType="application/vnd.openxmlformats-officedocument.theme+xml"/>
  <Override PartName="/ppt/theme/themeOverride12.xml" ContentType="application/vnd.openxmlformats-officedocument.themeOverrid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1.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1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15.xml" ContentType="application/vnd.openxmlformats-officedocument.themeOverride+xml"/>
  <Override PartName="/ppt/charts/chart4.xml" ContentType="application/vnd.openxmlformats-officedocument.drawingml.chart+xml"/>
  <Override PartName="/ppt/theme/themeOverride16.xml" ContentType="application/vnd.openxmlformats-officedocument.themeOverride+xml"/>
  <Override PartName="/ppt/notesSlides/notesSlide17.xml" ContentType="application/vnd.openxmlformats-officedocument.presentationml.notesSlide+xml"/>
  <Override PartName="/ppt/charts/chart5.xml" ContentType="application/vnd.openxmlformats-officedocument.drawingml.chart+xml"/>
  <Override PartName="/ppt/theme/themeOverride17.xml" ContentType="application/vnd.openxmlformats-officedocument.themeOverride+xml"/>
  <Override PartName="/ppt/charts/chart6.xml" ContentType="application/vnd.openxmlformats-officedocument.drawingml.chart+xml"/>
  <Override PartName="/ppt/theme/themeOverride18.xml" ContentType="application/vnd.openxmlformats-officedocument.themeOverride+xml"/>
  <Override PartName="/ppt/notesSlides/notesSlide18.xml" ContentType="application/vnd.openxmlformats-officedocument.presentationml.notesSlide+xml"/>
  <Override PartName="/ppt/charts/chart7.xml" ContentType="application/vnd.openxmlformats-officedocument.drawingml.chart+xml"/>
  <Override PartName="/ppt/theme/themeOverride19.xml" ContentType="application/vnd.openxmlformats-officedocument.themeOverride+xml"/>
  <Override PartName="/ppt/charts/chart8.xml" ContentType="application/vnd.openxmlformats-officedocument.drawingml.chart+xml"/>
  <Override PartName="/ppt/theme/themeOverride20.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theme/themeOverride2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theme/themeOverride22.xml" ContentType="application/vnd.openxmlformats-officedocument.themeOverride+xml"/>
  <Override PartName="/ppt/charts/chart11.xml" ContentType="application/vnd.openxmlformats-officedocument.drawingml.chart+xml"/>
  <Override PartName="/ppt/theme/themeOverride23.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2.xml" ContentType="application/vnd.openxmlformats-officedocument.drawingml.chart+xml"/>
  <Override PartName="/ppt/theme/themeOverride24.xml" ContentType="application/vnd.openxmlformats-officedocument.themeOverride+xml"/>
  <Override PartName="/ppt/notesSlides/notesSlide24.xml" ContentType="application/vnd.openxmlformats-officedocument.presentationml.notesSlide+xml"/>
  <Override PartName="/ppt/charts/chart13.xml" ContentType="application/vnd.openxmlformats-officedocument.drawingml.chart+xml"/>
  <Override PartName="/ppt/theme/themeOverride25.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4.xml" ContentType="application/vnd.openxmlformats-officedocument.drawingml.chart+xml"/>
  <Override PartName="/ppt/theme/themeOverride26.xml" ContentType="application/vnd.openxmlformats-officedocument.themeOverride+xml"/>
  <Override PartName="/ppt/charts/chart15.xml" ContentType="application/vnd.openxmlformats-officedocument.drawingml.chart+xml"/>
  <Override PartName="/ppt/theme/themeOverride27.xml" ContentType="application/vnd.openxmlformats-officedocument.themeOverride+xml"/>
  <Override PartName="/ppt/notesSlides/notesSlide28.xml" ContentType="application/vnd.openxmlformats-officedocument.presentationml.notesSlide+xml"/>
  <Override PartName="/ppt/charts/chart16.xml" ContentType="application/vnd.openxmlformats-officedocument.drawingml.chart+xml"/>
  <Override PartName="/ppt/theme/themeOverride28.xml" ContentType="application/vnd.openxmlformats-officedocument.themeOverride+xml"/>
  <Override PartName="/ppt/charts/chart17.xml" ContentType="application/vnd.openxmlformats-officedocument.drawingml.chart+xml"/>
  <Override PartName="/ppt/theme/themeOverride29.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8.xml" ContentType="application/vnd.openxmlformats-officedocument.drawingml.chart+xml"/>
  <Override PartName="/ppt/theme/themeOverride30.xml" ContentType="application/vnd.openxmlformats-officedocument.themeOverride+xml"/>
  <Override PartName="/ppt/charts/chart19.xml" ContentType="application/vnd.openxmlformats-officedocument.drawingml.chart+xml"/>
  <Override PartName="/ppt/theme/themeOverride31.xml" ContentType="application/vnd.openxmlformats-officedocument.themeOverride+xml"/>
  <Override PartName="/ppt/notesSlides/notesSlide32.xml" ContentType="application/vnd.openxmlformats-officedocument.presentationml.notesSlide+xml"/>
  <Override PartName="/ppt/charts/chart20.xml" ContentType="application/vnd.openxmlformats-officedocument.drawingml.chart+xml"/>
  <Override PartName="/ppt/theme/themeOverride32.xml" ContentType="application/vnd.openxmlformats-officedocument.themeOverride+xml"/>
  <Override PartName="/ppt/charts/chart21.xml" ContentType="application/vnd.openxmlformats-officedocument.drawingml.chart+xml"/>
  <Override PartName="/ppt/theme/themeOverride33.xml" ContentType="application/vnd.openxmlformats-officedocument.themeOverr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09" r:id="rId3"/>
    <p:sldMasterId id="2147483730" r:id="rId4"/>
    <p:sldMasterId id="2147483744" r:id="rId5"/>
    <p:sldMasterId id="2147483765" r:id="rId6"/>
    <p:sldMasterId id="2147483779" r:id="rId7"/>
    <p:sldMasterId id="2147483800" r:id="rId8"/>
    <p:sldMasterId id="2147483814" r:id="rId9"/>
    <p:sldMasterId id="2147483835" r:id="rId10"/>
    <p:sldMasterId id="2147483848" r:id="rId11"/>
    <p:sldMasterId id="2147483859" r:id="rId12"/>
  </p:sldMasterIdLst>
  <p:notesMasterIdLst>
    <p:notesMasterId r:id="rId46"/>
  </p:notesMasterIdLst>
  <p:handoutMasterIdLst>
    <p:handoutMasterId r:id="rId47"/>
  </p:handoutMasterIdLst>
  <p:sldIdLst>
    <p:sldId id="260" r:id="rId13"/>
    <p:sldId id="330" r:id="rId14"/>
    <p:sldId id="338" r:id="rId15"/>
    <p:sldId id="336" r:id="rId16"/>
    <p:sldId id="332" r:id="rId17"/>
    <p:sldId id="337" r:id="rId18"/>
    <p:sldId id="334" r:id="rId19"/>
    <p:sldId id="325" r:id="rId20"/>
    <p:sldId id="327" r:id="rId21"/>
    <p:sldId id="328" r:id="rId22"/>
    <p:sldId id="329" r:id="rId23"/>
    <p:sldId id="342" r:id="rId24"/>
    <p:sldId id="307" r:id="rId25"/>
    <p:sldId id="305" r:id="rId26"/>
    <p:sldId id="323" r:id="rId27"/>
    <p:sldId id="304" r:id="rId28"/>
    <p:sldId id="314" r:id="rId29"/>
    <p:sldId id="306" r:id="rId30"/>
    <p:sldId id="343" r:id="rId31"/>
    <p:sldId id="308" r:id="rId32"/>
    <p:sldId id="309" r:id="rId33"/>
    <p:sldId id="312" r:id="rId34"/>
    <p:sldId id="311" r:id="rId35"/>
    <p:sldId id="313" r:id="rId36"/>
    <p:sldId id="316" r:id="rId37"/>
    <p:sldId id="324" r:id="rId38"/>
    <p:sldId id="317" r:id="rId39"/>
    <p:sldId id="315" r:id="rId40"/>
    <p:sldId id="319" r:id="rId41"/>
    <p:sldId id="322" r:id="rId42"/>
    <p:sldId id="318" r:id="rId43"/>
    <p:sldId id="320" r:id="rId44"/>
    <p:sldId id="303"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ton, Barbara (AHRQ/CQuIPS) (AHRQ Contractor)" initials="BB" lastIdx="4" clrIdx="0"/>
  <p:cmAuthor id="1" name="DHHS" initials="DMB" lastIdx="2" clrIdx="1"/>
  <p:cmAuthor id="2" name="AHRQ" initials="AHRQ" lastIdx="50" clrIdx="2"/>
  <p:cmAuthor id="3" name="Windows User" initials="WU" lastIdx="12" clrIdx="3"/>
  <p:cmAuthor id="4" name="Doreen Bonnett" initials="DMB" lastIdx="2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AABA0A"/>
    <a:srgbClr val="2147EB"/>
    <a:srgbClr val="83D081"/>
    <a:srgbClr val="F2F2F2"/>
    <a:srgbClr val="7BA8DF"/>
    <a:srgbClr val="5B3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3824" autoAdjust="0"/>
    <p:restoredTop sz="77636" autoAdjust="0"/>
  </p:normalViewPr>
  <p:slideViewPr>
    <p:cSldViewPr>
      <p:cViewPr>
        <p:scale>
          <a:sx n="60" d="100"/>
          <a:sy n="60" d="100"/>
        </p:scale>
        <p:origin x="-3870" y="-648"/>
      </p:cViewPr>
      <p:guideLst>
        <p:guide orient="horz" pos="2160"/>
        <p:guide pos="2880"/>
      </p:guideLst>
    </p:cSldViewPr>
  </p:slideViewPr>
  <p:notesTextViewPr>
    <p:cViewPr>
      <p:scale>
        <a:sx n="100" d="100"/>
        <a:sy n="100" d="100"/>
      </p:scale>
      <p:origin x="0" y="0"/>
    </p:cViewPr>
  </p:notesTextViewPr>
  <p:sorterViewPr>
    <p:cViewPr>
      <p:scale>
        <a:sx n="98" d="100"/>
        <a:sy n="98" d="100"/>
      </p:scale>
      <p:origin x="0" y="5112"/>
    </p:cViewPr>
  </p:sorterViewPr>
  <p:notesViewPr>
    <p:cSldViewPr>
      <p:cViewPr>
        <p:scale>
          <a:sx n="90" d="100"/>
          <a:sy n="90" d="100"/>
        </p:scale>
        <p:origin x="-2076" y="36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3.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2.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3.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4.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7.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9.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30.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3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4.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2.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3.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6.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7.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8.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9.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0.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03048657379367E-2"/>
          <c:y val="0.10695465150189558"/>
          <c:w val="0.92132815128878121"/>
          <c:h val="0.61445853990473409"/>
        </c:manualLayout>
      </c:layout>
      <c:barChart>
        <c:barDir val="col"/>
        <c:grouping val="percentStacked"/>
        <c:varyColors val="0"/>
        <c:ser>
          <c:idx val="2"/>
          <c:order val="0"/>
          <c:tx>
            <c:strRef>
              <c:f>Sheet1!$B$1</c:f>
              <c:strCache>
                <c:ptCount val="1"/>
                <c:pt idx="0">
                  <c:v>Improving</c:v>
                </c:pt>
              </c:strCache>
            </c:strRef>
          </c:tx>
          <c:spPr>
            <a:solidFill>
              <a:sysClr val="windowText" lastClr="000000"/>
            </a:solidFill>
          </c:spPr>
          <c:invertIfNegative val="0"/>
          <c:dLbls>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Sheet1!$A$2:$A$7</c:f>
              <c:strCache>
                <c:ptCount val="6"/>
                <c:pt idx="0">
                  <c:v>Total (n=189)</c:v>
                </c:pt>
                <c:pt idx="1">
                  <c:v>Person-Centered Care (n=18)</c:v>
                </c:pt>
                <c:pt idx="2">
                  <c:v>Patient Safety (n=31)</c:v>
                </c:pt>
                <c:pt idx="3">
                  <c:v>Healthy Living (n=58)</c:v>
                </c:pt>
                <c:pt idx="4">
                  <c:v>Effective Treatment (n=37)</c:v>
                </c:pt>
                <c:pt idx="5">
                  <c:v>Care Coordination (n=37)</c:v>
                </c:pt>
              </c:strCache>
            </c:strRef>
          </c:cat>
          <c:val>
            <c:numRef>
              <c:f>Sheet1!$B$2:$B$7</c:f>
              <c:numCache>
                <c:formatCode>General</c:formatCode>
                <c:ptCount val="6"/>
                <c:pt idx="0">
                  <c:v>110</c:v>
                </c:pt>
                <c:pt idx="1">
                  <c:v>16</c:v>
                </c:pt>
                <c:pt idx="2">
                  <c:v>19</c:v>
                </c:pt>
                <c:pt idx="3">
                  <c:v>35</c:v>
                </c:pt>
                <c:pt idx="4">
                  <c:v>21</c:v>
                </c:pt>
                <c:pt idx="5">
                  <c:v>18</c:v>
                </c:pt>
              </c:numCache>
            </c:numRef>
          </c:val>
        </c:ser>
        <c:ser>
          <c:idx val="1"/>
          <c:order val="1"/>
          <c:tx>
            <c:strRef>
              <c:f>Sheet1!$C$1</c:f>
              <c:strCache>
                <c:ptCount val="1"/>
                <c:pt idx="0">
                  <c:v>No Change</c:v>
                </c:pt>
              </c:strCache>
            </c:strRef>
          </c:tx>
          <c:spPr>
            <a:solidFill>
              <a:srgbClr val="0072C6"/>
            </a:solidFill>
          </c:spPr>
          <c:invertIfNegative val="0"/>
          <c:dLbls>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dLbls>
          <c:cat>
            <c:strRef>
              <c:f>Sheet1!$A$2:$A$7</c:f>
              <c:strCache>
                <c:ptCount val="6"/>
                <c:pt idx="0">
                  <c:v>Total (n=189)</c:v>
                </c:pt>
                <c:pt idx="1">
                  <c:v>Person-Centered Care (n=18)</c:v>
                </c:pt>
                <c:pt idx="2">
                  <c:v>Patient Safety (n=31)</c:v>
                </c:pt>
                <c:pt idx="3">
                  <c:v>Healthy Living (n=58)</c:v>
                </c:pt>
                <c:pt idx="4">
                  <c:v>Effective Treatment (n=37)</c:v>
                </c:pt>
                <c:pt idx="5">
                  <c:v>Care Coordination (n=37)</c:v>
                </c:pt>
              </c:strCache>
            </c:strRef>
          </c:cat>
          <c:val>
            <c:numRef>
              <c:f>Sheet1!$C$2:$C$7</c:f>
              <c:numCache>
                <c:formatCode>General</c:formatCode>
                <c:ptCount val="6"/>
                <c:pt idx="0">
                  <c:v>61</c:v>
                </c:pt>
                <c:pt idx="1">
                  <c:v>2</c:v>
                </c:pt>
                <c:pt idx="2">
                  <c:v>10</c:v>
                </c:pt>
                <c:pt idx="3">
                  <c:v>18</c:v>
                </c:pt>
                <c:pt idx="4">
                  <c:v>13</c:v>
                </c:pt>
                <c:pt idx="5">
                  <c:v>13</c:v>
                </c:pt>
              </c:numCache>
            </c:numRef>
          </c:val>
        </c:ser>
        <c:ser>
          <c:idx val="0"/>
          <c:order val="2"/>
          <c:tx>
            <c:strRef>
              <c:f>Sheet1!$D$1</c:f>
              <c:strCache>
                <c:ptCount val="1"/>
                <c:pt idx="0">
                  <c:v>Worsening</c:v>
                </c:pt>
              </c:strCache>
            </c:strRef>
          </c:tx>
          <c:spPr>
            <a:solidFill>
              <a:srgbClr val="AABA0A"/>
            </a:solidFill>
          </c:spPr>
          <c:invertIfNegative val="0"/>
          <c:dLbls>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dLbls>
          <c:cat>
            <c:strRef>
              <c:f>Sheet1!$A$2:$A$7</c:f>
              <c:strCache>
                <c:ptCount val="6"/>
                <c:pt idx="0">
                  <c:v>Total (n=189)</c:v>
                </c:pt>
                <c:pt idx="1">
                  <c:v>Person-Centered Care (n=18)</c:v>
                </c:pt>
                <c:pt idx="2">
                  <c:v>Patient Safety (n=31)</c:v>
                </c:pt>
                <c:pt idx="3">
                  <c:v>Healthy Living (n=58)</c:v>
                </c:pt>
                <c:pt idx="4">
                  <c:v>Effective Treatment (n=37)</c:v>
                </c:pt>
                <c:pt idx="5">
                  <c:v>Care Coordination (n=37)</c:v>
                </c:pt>
              </c:strCache>
            </c:strRef>
          </c:cat>
          <c:val>
            <c:numRef>
              <c:f>Sheet1!$D$2:$D$7</c:f>
              <c:numCache>
                <c:formatCode>General</c:formatCode>
                <c:ptCount val="6"/>
                <c:pt idx="0">
                  <c:v>18</c:v>
                </c:pt>
                <c:pt idx="2">
                  <c:v>2</c:v>
                </c:pt>
                <c:pt idx="3">
                  <c:v>5</c:v>
                </c:pt>
                <c:pt idx="4">
                  <c:v>3</c:v>
                </c:pt>
                <c:pt idx="5">
                  <c:v>6</c:v>
                </c:pt>
              </c:numCache>
            </c:numRef>
          </c:val>
        </c:ser>
        <c:dLbls>
          <c:showLegendKey val="0"/>
          <c:showVal val="1"/>
          <c:showCatName val="0"/>
          <c:showSerName val="0"/>
          <c:showPercent val="0"/>
          <c:showBubbleSize val="0"/>
        </c:dLbls>
        <c:gapWidth val="150"/>
        <c:overlap val="100"/>
        <c:axId val="64584704"/>
        <c:axId val="64598784"/>
      </c:barChart>
      <c:catAx>
        <c:axId val="64584704"/>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64598784"/>
        <c:crosses val="autoZero"/>
        <c:auto val="1"/>
        <c:lblAlgn val="ctr"/>
        <c:lblOffset val="100"/>
        <c:tickLblSkip val="1"/>
        <c:tickMarkSkip val="1"/>
        <c:noMultiLvlLbl val="0"/>
      </c:catAx>
      <c:valAx>
        <c:axId val="64598784"/>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64584704"/>
        <c:crosses val="autoZero"/>
        <c:crossBetween val="between"/>
        <c:majorUnit val="0.2"/>
      </c:valAx>
    </c:plotArea>
    <c:legend>
      <c:legendPos val="t"/>
      <c:layout>
        <c:manualLayout>
          <c:xMode val="edge"/>
          <c:yMode val="edge"/>
          <c:x val="0.27622071546612231"/>
          <c:y val="1.5432098765432098E-2"/>
          <c:w val="0.44518506367259647"/>
          <c:h val="5.3844658306600561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Poor Communication With Nurses</a:t>
            </a:r>
            <a:endParaRPr lang="en-US" sz="1600" dirty="0"/>
          </a:p>
        </c:rich>
      </c:tx>
      <c:layout>
        <c:manualLayout>
          <c:xMode val="edge"/>
          <c:yMode val="edge"/>
          <c:x val="0.14628851949061922"/>
          <c:y val="0"/>
        </c:manualLayout>
      </c:layout>
      <c:overlay val="0"/>
    </c:title>
    <c:autoTitleDeleted val="0"/>
    <c:plotArea>
      <c:layout>
        <c:manualLayout>
          <c:layoutTarget val="inner"/>
          <c:xMode val="edge"/>
          <c:yMode val="edge"/>
          <c:x val="0.17471444541654516"/>
          <c:y val="0.18313352722801543"/>
          <c:w val="0.79088446491358388"/>
          <c:h val="0.7029895410800922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2009</c:v>
                </c:pt>
                <c:pt idx="1">
                  <c:v>2010</c:v>
                </c:pt>
                <c:pt idx="2">
                  <c:v>2011</c:v>
                </c:pt>
                <c:pt idx="3">
                  <c:v>2012</c:v>
                </c:pt>
                <c:pt idx="4">
                  <c:v>2013</c:v>
                </c:pt>
                <c:pt idx="5">
                  <c:v>2014</c:v>
                </c:pt>
              </c:strCache>
            </c:strRef>
          </c:cat>
          <c:val>
            <c:numRef>
              <c:f>Sheet1!$B$2:$G$2</c:f>
              <c:numCache>
                <c:formatCode>0.0</c:formatCode>
                <c:ptCount val="6"/>
                <c:pt idx="0">
                  <c:v>5.89</c:v>
                </c:pt>
                <c:pt idx="1">
                  <c:v>5.6</c:v>
                </c:pt>
                <c:pt idx="2">
                  <c:v>5.34</c:v>
                </c:pt>
                <c:pt idx="3">
                  <c:v>4.91</c:v>
                </c:pt>
                <c:pt idx="4">
                  <c:v>4.6399999999999997</c:v>
                </c:pt>
                <c:pt idx="5">
                  <c:v>4.62</c:v>
                </c:pt>
              </c:numCache>
            </c:numRef>
          </c:val>
          <c:smooth val="0"/>
        </c:ser>
        <c:ser>
          <c:idx val="0"/>
          <c:order val="1"/>
          <c:tx>
            <c:strRef>
              <c:f>Sheet1!$A$3</c:f>
              <c:strCache>
                <c:ptCount val="1"/>
                <c:pt idx="0">
                  <c:v>18-44</c:v>
                </c:pt>
              </c:strCache>
            </c:strRef>
          </c:tx>
          <c:spPr>
            <a:ln w="25400">
              <a:solidFill>
                <a:srgbClr val="0072C6"/>
              </a:solidFill>
            </a:ln>
          </c:spPr>
          <c:marker>
            <c:symbol val="square"/>
            <c:size val="7"/>
            <c:spPr>
              <a:solidFill>
                <a:srgbClr val="0072C6"/>
              </a:solidFill>
              <a:ln>
                <a:noFill/>
              </a:ln>
            </c:spPr>
          </c:marker>
          <c:cat>
            <c:strRef>
              <c:f>Sheet1!$B$1:$G$1</c:f>
              <c:strCache>
                <c:ptCount val="6"/>
                <c:pt idx="0">
                  <c:v>2009</c:v>
                </c:pt>
                <c:pt idx="1">
                  <c:v>2010</c:v>
                </c:pt>
                <c:pt idx="2">
                  <c:v>2011</c:v>
                </c:pt>
                <c:pt idx="3">
                  <c:v>2012</c:v>
                </c:pt>
                <c:pt idx="4">
                  <c:v>2013</c:v>
                </c:pt>
                <c:pt idx="5">
                  <c:v>2014</c:v>
                </c:pt>
              </c:strCache>
            </c:strRef>
          </c:cat>
          <c:val>
            <c:numRef>
              <c:f>Sheet1!$B$3:$G$3</c:f>
              <c:numCache>
                <c:formatCode>0.0</c:formatCode>
                <c:ptCount val="6"/>
                <c:pt idx="0">
                  <c:v>6.2</c:v>
                </c:pt>
                <c:pt idx="1">
                  <c:v>5.92</c:v>
                </c:pt>
                <c:pt idx="2">
                  <c:v>5.59</c:v>
                </c:pt>
                <c:pt idx="3">
                  <c:v>5.23</c:v>
                </c:pt>
                <c:pt idx="4">
                  <c:v>4.96</c:v>
                </c:pt>
                <c:pt idx="5">
                  <c:v>5.0199999999999996</c:v>
                </c:pt>
              </c:numCache>
            </c:numRef>
          </c:val>
          <c:smooth val="0"/>
        </c:ser>
        <c:ser>
          <c:idx val="2"/>
          <c:order val="2"/>
          <c:tx>
            <c:strRef>
              <c:f>Sheet1!$A$4</c:f>
              <c:strCache>
                <c:ptCount val="1"/>
                <c:pt idx="0">
                  <c:v>45-64</c:v>
                </c:pt>
              </c:strCache>
            </c:strRef>
          </c:tx>
          <c:spPr>
            <a:ln w="25400">
              <a:solidFill>
                <a:srgbClr val="AABA0A"/>
              </a:solidFill>
            </a:ln>
          </c:spPr>
          <c:marker>
            <c:symbol val="triangle"/>
            <c:size val="8"/>
            <c:spPr>
              <a:solidFill>
                <a:srgbClr val="AABA0A"/>
              </a:solidFill>
              <a:ln>
                <a:noFill/>
              </a:ln>
            </c:spPr>
          </c:marker>
          <c:cat>
            <c:strRef>
              <c:f>Sheet1!$B$1:$G$1</c:f>
              <c:strCache>
                <c:ptCount val="6"/>
                <c:pt idx="0">
                  <c:v>2009</c:v>
                </c:pt>
                <c:pt idx="1">
                  <c:v>2010</c:v>
                </c:pt>
                <c:pt idx="2">
                  <c:v>2011</c:v>
                </c:pt>
                <c:pt idx="3">
                  <c:v>2012</c:v>
                </c:pt>
                <c:pt idx="4">
                  <c:v>2013</c:v>
                </c:pt>
                <c:pt idx="5">
                  <c:v>2014</c:v>
                </c:pt>
              </c:strCache>
            </c:strRef>
          </c:cat>
          <c:val>
            <c:numRef>
              <c:f>Sheet1!$B$4:$G$4</c:f>
              <c:numCache>
                <c:formatCode>0.0</c:formatCode>
                <c:ptCount val="6"/>
                <c:pt idx="0">
                  <c:v>6.42</c:v>
                </c:pt>
                <c:pt idx="1">
                  <c:v>6.12</c:v>
                </c:pt>
                <c:pt idx="2">
                  <c:v>5.83</c:v>
                </c:pt>
                <c:pt idx="3">
                  <c:v>5.47</c:v>
                </c:pt>
                <c:pt idx="4">
                  <c:v>5.2</c:v>
                </c:pt>
                <c:pt idx="5">
                  <c:v>5.21</c:v>
                </c:pt>
              </c:numCache>
            </c:numRef>
          </c:val>
          <c:smooth val="0"/>
        </c:ser>
        <c:ser>
          <c:idx val="1"/>
          <c:order val="3"/>
          <c:tx>
            <c:strRef>
              <c:f>Sheet1!$A$5</c:f>
              <c:strCache>
                <c:ptCount val="1"/>
                <c:pt idx="0">
                  <c:v>65+</c:v>
                </c:pt>
              </c:strCache>
            </c:strRef>
          </c:tx>
          <c:spPr>
            <a:ln w="34925">
              <a:solidFill>
                <a:srgbClr val="7BA8DF"/>
              </a:solidFill>
            </a:ln>
          </c:spPr>
          <c:marker>
            <c:symbol val="diamond"/>
            <c:size val="9"/>
            <c:spPr>
              <a:solidFill>
                <a:srgbClr val="7BA8DF"/>
              </a:solidFill>
              <a:ln>
                <a:noFill/>
              </a:ln>
            </c:spPr>
          </c:marker>
          <c:cat>
            <c:strRef>
              <c:f>Sheet1!$B$1:$G$1</c:f>
              <c:strCache>
                <c:ptCount val="6"/>
                <c:pt idx="0">
                  <c:v>2009</c:v>
                </c:pt>
                <c:pt idx="1">
                  <c:v>2010</c:v>
                </c:pt>
                <c:pt idx="2">
                  <c:v>2011</c:v>
                </c:pt>
                <c:pt idx="3">
                  <c:v>2012</c:v>
                </c:pt>
                <c:pt idx="4">
                  <c:v>2013</c:v>
                </c:pt>
                <c:pt idx="5">
                  <c:v>2014</c:v>
                </c:pt>
              </c:strCache>
            </c:strRef>
          </c:cat>
          <c:val>
            <c:numRef>
              <c:f>Sheet1!$B$5:$G$5</c:f>
              <c:numCache>
                <c:formatCode>0.0</c:formatCode>
                <c:ptCount val="6"/>
                <c:pt idx="0">
                  <c:v>5.44</c:v>
                </c:pt>
                <c:pt idx="1">
                  <c:v>5.12</c:v>
                </c:pt>
                <c:pt idx="2">
                  <c:v>4.93</c:v>
                </c:pt>
                <c:pt idx="3">
                  <c:v>4.3899999999999997</c:v>
                </c:pt>
                <c:pt idx="4">
                  <c:v>4.1500000000000004</c:v>
                </c:pt>
                <c:pt idx="5">
                  <c:v>4.07</c:v>
                </c:pt>
              </c:numCache>
            </c:numRef>
          </c:val>
          <c:smooth val="0"/>
        </c:ser>
        <c:dLbls>
          <c:showLegendKey val="0"/>
          <c:showVal val="0"/>
          <c:showCatName val="0"/>
          <c:showSerName val="0"/>
          <c:showPercent val="0"/>
          <c:showBubbleSize val="0"/>
        </c:dLbls>
        <c:marker val="1"/>
        <c:smooth val="0"/>
        <c:axId val="70295552"/>
        <c:axId val="70297472"/>
      </c:lineChart>
      <c:catAx>
        <c:axId val="7029555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0297472"/>
        <c:crosses val="autoZero"/>
        <c:auto val="1"/>
        <c:lblAlgn val="ctr"/>
        <c:lblOffset val="100"/>
        <c:noMultiLvlLbl val="0"/>
      </c:catAx>
      <c:valAx>
        <c:axId val="70297472"/>
        <c:scaling>
          <c:orientation val="minMax"/>
          <c:max val="8"/>
          <c:min val="2"/>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531138153185397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0295552"/>
        <c:crosses val="autoZero"/>
        <c:crossBetween val="between"/>
        <c:majorUnit val="1"/>
      </c:valAx>
    </c:plotArea>
    <c:legend>
      <c:legendPos val="t"/>
      <c:layout>
        <c:manualLayout>
          <c:xMode val="edge"/>
          <c:yMode val="edge"/>
          <c:x val="5.4495965782055011E-2"/>
          <c:y val="7.9996334917594766E-2"/>
          <c:w val="0.92337740801267776"/>
          <c:h val="8.709834566133778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baseline="0" dirty="0" smtClean="0"/>
              <a:t>Poor Communication With Doctors</a:t>
            </a:r>
            <a:endParaRPr lang="en-US" sz="1600" baseline="0" dirty="0"/>
          </a:p>
        </c:rich>
      </c:tx>
      <c:layout>
        <c:manualLayout>
          <c:xMode val="edge"/>
          <c:yMode val="edge"/>
          <c:x val="0.14786259356469331"/>
          <c:y val="0"/>
        </c:manualLayout>
      </c:layout>
      <c:overlay val="0"/>
    </c:title>
    <c:autoTitleDeleted val="0"/>
    <c:plotArea>
      <c:layout>
        <c:manualLayout>
          <c:layoutTarget val="inner"/>
          <c:xMode val="edge"/>
          <c:yMode val="edge"/>
          <c:x val="0.16545518615728588"/>
          <c:y val="0.18432802433786685"/>
          <c:w val="0.81557572664528033"/>
          <c:h val="0.6986046488507118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2009</c:v>
                </c:pt>
                <c:pt idx="1">
                  <c:v>2010</c:v>
                </c:pt>
                <c:pt idx="2">
                  <c:v>2011</c:v>
                </c:pt>
                <c:pt idx="3">
                  <c:v>2012</c:v>
                </c:pt>
                <c:pt idx="4">
                  <c:v>2013</c:v>
                </c:pt>
                <c:pt idx="5">
                  <c:v>2014</c:v>
                </c:pt>
              </c:strCache>
            </c:strRef>
          </c:cat>
          <c:val>
            <c:numRef>
              <c:f>Sheet1!$B$2:$G$2</c:f>
              <c:numCache>
                <c:formatCode>0.0</c:formatCode>
                <c:ptCount val="6"/>
                <c:pt idx="0">
                  <c:v>5.27</c:v>
                </c:pt>
                <c:pt idx="1">
                  <c:v>5.25</c:v>
                </c:pt>
                <c:pt idx="2">
                  <c:v>5.18</c:v>
                </c:pt>
                <c:pt idx="3">
                  <c:v>5.01</c:v>
                </c:pt>
                <c:pt idx="4">
                  <c:v>4.84</c:v>
                </c:pt>
                <c:pt idx="5">
                  <c:v>4.87</c:v>
                </c:pt>
              </c:numCache>
            </c:numRef>
          </c:val>
          <c:smooth val="0"/>
        </c:ser>
        <c:ser>
          <c:idx val="0"/>
          <c:order val="1"/>
          <c:tx>
            <c:strRef>
              <c:f>Sheet1!$A$3</c:f>
              <c:strCache>
                <c:ptCount val="1"/>
                <c:pt idx="0">
                  <c:v>18-44</c:v>
                </c:pt>
              </c:strCache>
            </c:strRef>
          </c:tx>
          <c:spPr>
            <a:ln w="25400">
              <a:solidFill>
                <a:srgbClr val="0072C6"/>
              </a:solidFill>
            </a:ln>
          </c:spPr>
          <c:marker>
            <c:symbol val="square"/>
            <c:size val="9"/>
            <c:spPr>
              <a:solidFill>
                <a:srgbClr val="0072C6"/>
              </a:solidFill>
              <a:ln>
                <a:noFill/>
              </a:ln>
            </c:spPr>
          </c:marker>
          <c:cat>
            <c:strRef>
              <c:f>Sheet1!$B$1:$G$1</c:f>
              <c:strCache>
                <c:ptCount val="6"/>
                <c:pt idx="0">
                  <c:v>2009</c:v>
                </c:pt>
                <c:pt idx="1">
                  <c:v>2010</c:v>
                </c:pt>
                <c:pt idx="2">
                  <c:v>2011</c:v>
                </c:pt>
                <c:pt idx="3">
                  <c:v>2012</c:v>
                </c:pt>
                <c:pt idx="4">
                  <c:v>2013</c:v>
                </c:pt>
                <c:pt idx="5">
                  <c:v>2014</c:v>
                </c:pt>
              </c:strCache>
            </c:strRef>
          </c:cat>
          <c:val>
            <c:numRef>
              <c:f>Sheet1!$B$3:$G$3</c:f>
              <c:numCache>
                <c:formatCode>0.0</c:formatCode>
                <c:ptCount val="6"/>
                <c:pt idx="0">
                  <c:v>5.0377134044676568</c:v>
                </c:pt>
                <c:pt idx="1">
                  <c:v>5.0393368862003918</c:v>
                </c:pt>
                <c:pt idx="2">
                  <c:v>4.8673634436689301</c:v>
                </c:pt>
                <c:pt idx="3">
                  <c:v>4.8138564821119596</c:v>
                </c:pt>
                <c:pt idx="4">
                  <c:v>4.6100000000000003</c:v>
                </c:pt>
                <c:pt idx="5">
                  <c:v>4.67</c:v>
                </c:pt>
              </c:numCache>
            </c:numRef>
          </c:val>
          <c:smooth val="0"/>
        </c:ser>
        <c:ser>
          <c:idx val="2"/>
          <c:order val="2"/>
          <c:tx>
            <c:strRef>
              <c:f>Sheet1!$A$4</c:f>
              <c:strCache>
                <c:ptCount val="1"/>
                <c:pt idx="0">
                  <c:v>45-64</c:v>
                </c:pt>
              </c:strCache>
            </c:strRef>
          </c:tx>
          <c:spPr>
            <a:ln w="25400">
              <a:solidFill>
                <a:srgbClr val="AABA0A"/>
              </a:solidFill>
            </a:ln>
          </c:spPr>
          <c:marker>
            <c:symbol val="triangle"/>
            <c:size val="9"/>
            <c:spPr>
              <a:solidFill>
                <a:srgbClr val="AABA0A"/>
              </a:solidFill>
              <a:ln>
                <a:noFill/>
              </a:ln>
            </c:spPr>
          </c:marker>
          <c:cat>
            <c:strRef>
              <c:f>Sheet1!$B$1:$G$1</c:f>
              <c:strCache>
                <c:ptCount val="6"/>
                <c:pt idx="0">
                  <c:v>2009</c:v>
                </c:pt>
                <c:pt idx="1">
                  <c:v>2010</c:v>
                </c:pt>
                <c:pt idx="2">
                  <c:v>2011</c:v>
                </c:pt>
                <c:pt idx="3">
                  <c:v>2012</c:v>
                </c:pt>
                <c:pt idx="4">
                  <c:v>2013</c:v>
                </c:pt>
                <c:pt idx="5">
                  <c:v>2014</c:v>
                </c:pt>
              </c:strCache>
            </c:strRef>
          </c:cat>
          <c:val>
            <c:numRef>
              <c:f>Sheet1!$B$4:$G$4</c:f>
              <c:numCache>
                <c:formatCode>0.0</c:formatCode>
                <c:ptCount val="6"/>
                <c:pt idx="0">
                  <c:v>5.6754265032054194</c:v>
                </c:pt>
                <c:pt idx="1">
                  <c:v>5.740279919325153</c:v>
                </c:pt>
                <c:pt idx="2">
                  <c:v>5.6581847455261345</c:v>
                </c:pt>
                <c:pt idx="3">
                  <c:v>5.6021455672225002</c:v>
                </c:pt>
                <c:pt idx="4">
                  <c:v>5.44</c:v>
                </c:pt>
                <c:pt idx="5">
                  <c:v>5.48</c:v>
                </c:pt>
              </c:numCache>
            </c:numRef>
          </c:val>
          <c:smooth val="0"/>
        </c:ser>
        <c:ser>
          <c:idx val="1"/>
          <c:order val="3"/>
          <c:tx>
            <c:strRef>
              <c:f>Sheet1!$A$5</c:f>
              <c:strCache>
                <c:ptCount val="1"/>
                <c:pt idx="0">
                  <c:v>65+</c:v>
                </c:pt>
              </c:strCache>
            </c:strRef>
          </c:tx>
          <c:spPr>
            <a:ln w="34925">
              <a:solidFill>
                <a:srgbClr val="F79646"/>
              </a:solidFill>
            </a:ln>
          </c:spPr>
          <c:marker>
            <c:symbol val="diamond"/>
            <c:size val="7"/>
            <c:spPr>
              <a:solidFill>
                <a:srgbClr val="F79646"/>
              </a:solidFill>
              <a:ln>
                <a:noFill/>
              </a:ln>
            </c:spPr>
          </c:marker>
          <c:cat>
            <c:strRef>
              <c:f>Sheet1!$B$1:$G$1</c:f>
              <c:strCache>
                <c:ptCount val="6"/>
                <c:pt idx="0">
                  <c:v>2009</c:v>
                </c:pt>
                <c:pt idx="1">
                  <c:v>2010</c:v>
                </c:pt>
                <c:pt idx="2">
                  <c:v>2011</c:v>
                </c:pt>
                <c:pt idx="3">
                  <c:v>2012</c:v>
                </c:pt>
                <c:pt idx="4">
                  <c:v>2013</c:v>
                </c:pt>
                <c:pt idx="5">
                  <c:v>2014</c:v>
                </c:pt>
              </c:strCache>
            </c:strRef>
          </c:cat>
          <c:val>
            <c:numRef>
              <c:f>Sheet1!$B$5:$G$5</c:f>
              <c:numCache>
                <c:formatCode>0.0</c:formatCode>
                <c:ptCount val="6"/>
                <c:pt idx="0">
                  <c:v>5.1382123455118194</c:v>
                </c:pt>
                <c:pt idx="1">
                  <c:v>5.0496072050903118</c:v>
                </c:pt>
                <c:pt idx="2">
                  <c:v>5.0357349788304733</c:v>
                </c:pt>
                <c:pt idx="3">
                  <c:v>4.7240492302821702</c:v>
                </c:pt>
                <c:pt idx="4">
                  <c:v>4.57</c:v>
                </c:pt>
                <c:pt idx="5">
                  <c:v>4.5999999999999996</c:v>
                </c:pt>
              </c:numCache>
            </c:numRef>
          </c:val>
          <c:smooth val="0"/>
        </c:ser>
        <c:dLbls>
          <c:showLegendKey val="0"/>
          <c:showVal val="0"/>
          <c:showCatName val="0"/>
          <c:showSerName val="0"/>
          <c:showPercent val="0"/>
          <c:showBubbleSize val="0"/>
        </c:dLbls>
        <c:marker val="1"/>
        <c:smooth val="0"/>
        <c:axId val="71086464"/>
        <c:axId val="71088384"/>
      </c:lineChart>
      <c:catAx>
        <c:axId val="7108646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1088384"/>
        <c:crosses val="autoZero"/>
        <c:auto val="1"/>
        <c:lblAlgn val="ctr"/>
        <c:lblOffset val="100"/>
        <c:noMultiLvlLbl val="0"/>
      </c:catAx>
      <c:valAx>
        <c:axId val="71088384"/>
        <c:scaling>
          <c:orientation val="minMax"/>
          <c:max val="8"/>
          <c:min val="2"/>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51748787083432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1086464"/>
        <c:crosses val="autoZero"/>
        <c:crossBetween val="between"/>
        <c:majorUnit val="1"/>
      </c:valAx>
    </c:plotArea>
    <c:legend>
      <c:legendPos val="t"/>
      <c:layout>
        <c:manualLayout>
          <c:xMode val="edge"/>
          <c:yMode val="edge"/>
          <c:x val="5.4495965782055011E-2"/>
          <c:y val="7.9996334917594766E-2"/>
          <c:w val="0.92337740801267776"/>
          <c:h val="8.573356597470770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33255565276563E-2"/>
          <c:y val="0.10478432043820611"/>
          <c:w val="0.90103893263342083"/>
          <c:h val="0.61759290958195445"/>
        </c:manualLayout>
      </c:layout>
      <c:barChart>
        <c:barDir val="col"/>
        <c:grouping val="clustered"/>
        <c:varyColors val="0"/>
        <c:ser>
          <c:idx val="0"/>
          <c:order val="0"/>
          <c:tx>
            <c:strRef>
              <c:f>Sheet1!$A$5</c:f>
              <c:strCache>
                <c:ptCount val="1"/>
                <c:pt idx="0">
                  <c:v>Total</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Sheet1!$B$5:$F$5</c:f>
              <c:numCache>
                <c:formatCode>0.0</c:formatCode>
                <c:ptCount val="5"/>
                <c:pt idx="0">
                  <c:v>79.2</c:v>
                </c:pt>
                <c:pt idx="1">
                  <c:v>82.7</c:v>
                </c:pt>
                <c:pt idx="2">
                  <c:v>84</c:v>
                </c:pt>
                <c:pt idx="3">
                  <c:v>90.1</c:v>
                </c:pt>
                <c:pt idx="4">
                  <c:v>93.2</c:v>
                </c:pt>
              </c:numCache>
            </c:numRef>
          </c:val>
        </c:ser>
        <c:ser>
          <c:idx val="1"/>
          <c:order val="1"/>
          <c:tx>
            <c:strRef>
              <c:f>Sheet1!$A$2</c:f>
              <c:strCache>
                <c:ptCount val="1"/>
                <c:pt idx="0">
                  <c:v>English</c:v>
                </c:pt>
              </c:strCache>
            </c:strRef>
          </c:tx>
          <c:spPr>
            <a:solidFill>
              <a:srgbClr val="AABA0A"/>
            </a:solidFill>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Sheet1!$B$2:$F$2</c:f>
              <c:numCache>
                <c:formatCode>0.0</c:formatCode>
                <c:ptCount val="5"/>
                <c:pt idx="0">
                  <c:v>79.75</c:v>
                </c:pt>
                <c:pt idx="1">
                  <c:v>83.39</c:v>
                </c:pt>
                <c:pt idx="2">
                  <c:v>84.4</c:v>
                </c:pt>
                <c:pt idx="3">
                  <c:v>90.72</c:v>
                </c:pt>
                <c:pt idx="4">
                  <c:v>93.87</c:v>
                </c:pt>
              </c:numCache>
            </c:numRef>
          </c:val>
        </c:ser>
        <c:ser>
          <c:idx val="2"/>
          <c:order val="2"/>
          <c:tx>
            <c:strRef>
              <c:f>Sheet1!$A$4</c:f>
              <c:strCache>
                <c:ptCount val="1"/>
                <c:pt idx="0">
                  <c:v>Spanish</c:v>
                </c:pt>
              </c:strCache>
            </c:strRef>
          </c:tx>
          <c:spPr>
            <a:solidFill>
              <a:sysClr val="window" lastClr="FFFFFF"/>
            </a:solidFill>
            <a:ln>
              <a:solidFill>
                <a:sysClr val="windowText" lastClr="000000"/>
              </a:solidFill>
            </a:ln>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Sheet1!$B$4:$F$4</c:f>
              <c:numCache>
                <c:formatCode>0.0</c:formatCode>
                <c:ptCount val="5"/>
                <c:pt idx="0">
                  <c:v>76.099999999999994</c:v>
                </c:pt>
                <c:pt idx="1">
                  <c:v>80.599999999999994</c:v>
                </c:pt>
                <c:pt idx="2">
                  <c:v>86.6</c:v>
                </c:pt>
                <c:pt idx="3">
                  <c:v>87.6</c:v>
                </c:pt>
                <c:pt idx="4">
                  <c:v>92.4</c:v>
                </c:pt>
              </c:numCache>
            </c:numRef>
          </c:val>
        </c:ser>
        <c:ser>
          <c:idx val="3"/>
          <c:order val="3"/>
          <c:tx>
            <c:strRef>
              <c:f>Sheet1!$A$3</c:f>
              <c:strCache>
                <c:ptCount val="1"/>
                <c:pt idx="0">
                  <c:v>Other</c:v>
                </c:pt>
              </c:strCache>
            </c:strRef>
          </c:tx>
          <c:spPr>
            <a:solidFill>
              <a:sysClr val="window" lastClr="FFFFFF">
                <a:lumMod val="85000"/>
              </a:sysClr>
            </a:solidFill>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Sheet1!$B$3:$F$3</c:f>
              <c:numCache>
                <c:formatCode>0.0</c:formatCode>
                <c:ptCount val="5"/>
                <c:pt idx="0">
                  <c:v>74.400000000000006</c:v>
                </c:pt>
                <c:pt idx="1">
                  <c:v>76.7</c:v>
                </c:pt>
                <c:pt idx="2">
                  <c:v>80.400000000000006</c:v>
                </c:pt>
                <c:pt idx="3">
                  <c:v>83.3</c:v>
                </c:pt>
                <c:pt idx="4">
                  <c:v>86.8</c:v>
                </c:pt>
              </c:numCache>
            </c:numRef>
          </c:val>
        </c:ser>
        <c:dLbls>
          <c:showLegendKey val="0"/>
          <c:showVal val="0"/>
          <c:showCatName val="0"/>
          <c:showSerName val="0"/>
          <c:showPercent val="0"/>
          <c:showBubbleSize val="0"/>
        </c:dLbls>
        <c:gapWidth val="150"/>
        <c:axId val="70440832"/>
        <c:axId val="70442368"/>
      </c:barChart>
      <c:catAx>
        <c:axId val="70440832"/>
        <c:scaling>
          <c:orientation val="minMax"/>
        </c:scaling>
        <c:delete val="0"/>
        <c:axPos val="b"/>
        <c:minorGridlines>
          <c:spPr>
            <a:ln>
              <a:noFill/>
            </a:ln>
          </c:spPr>
        </c:minorGridlines>
        <c:numFmt formatCode="General" sourceLinked="1"/>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70442368"/>
        <c:crosses val="autoZero"/>
        <c:auto val="1"/>
        <c:lblAlgn val="ctr"/>
        <c:lblOffset val="100"/>
        <c:noMultiLvlLbl val="0"/>
      </c:catAx>
      <c:valAx>
        <c:axId val="7044236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243642778348358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70440832"/>
        <c:crosses val="autoZero"/>
        <c:crossBetween val="between"/>
        <c:majorUnit val="10"/>
      </c:valAx>
    </c:plotArea>
    <c:legend>
      <c:legendPos val="t"/>
      <c:layout>
        <c:manualLayout>
          <c:xMode val="edge"/>
          <c:yMode val="edge"/>
          <c:x val="0"/>
          <c:y val="1.8517060367454078E-3"/>
          <c:w val="1"/>
          <c:h val="8.373392863935486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04748711966559"/>
          <c:y val="0.11109744094488189"/>
          <c:w val="0.8979525128803344"/>
          <c:h val="0.60433667382486278"/>
        </c:manualLayout>
      </c:layout>
      <c:barChart>
        <c:barDir val="col"/>
        <c:grouping val="clustered"/>
        <c:varyColors val="0"/>
        <c:ser>
          <c:idx val="0"/>
          <c:order val="0"/>
          <c:tx>
            <c:strRef>
              <c:f>Sheet1!$A$6</c:f>
              <c:strCache>
                <c:ptCount val="1"/>
                <c:pt idx="0">
                  <c:v>White</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Sheet1!$B$6:$F$6</c:f>
              <c:numCache>
                <c:formatCode>0.0</c:formatCode>
                <c:ptCount val="5"/>
                <c:pt idx="0">
                  <c:v>79.72</c:v>
                </c:pt>
                <c:pt idx="1">
                  <c:v>83.48</c:v>
                </c:pt>
                <c:pt idx="2">
                  <c:v>84.66</c:v>
                </c:pt>
                <c:pt idx="3">
                  <c:v>90.98</c:v>
                </c:pt>
                <c:pt idx="4">
                  <c:v>94.13</c:v>
                </c:pt>
              </c:numCache>
            </c:numRef>
          </c:val>
        </c:ser>
        <c:ser>
          <c:idx val="1"/>
          <c:order val="1"/>
          <c:tx>
            <c:strRef>
              <c:f>Sheet1!$A$4</c:f>
              <c:strCache>
                <c:ptCount val="1"/>
                <c:pt idx="0">
                  <c:v>Black</c:v>
                </c:pt>
              </c:strCache>
            </c:strRef>
          </c:tx>
          <c:spPr>
            <a:solidFill>
              <a:srgbClr val="AABA0A"/>
            </a:solidFill>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Sheet1!$B$4:$F$4</c:f>
              <c:numCache>
                <c:formatCode>0.0</c:formatCode>
                <c:ptCount val="5"/>
                <c:pt idx="0">
                  <c:v>81.2</c:v>
                </c:pt>
                <c:pt idx="1">
                  <c:v>84.11</c:v>
                </c:pt>
                <c:pt idx="2">
                  <c:v>85.59</c:v>
                </c:pt>
                <c:pt idx="3">
                  <c:v>89.6</c:v>
                </c:pt>
                <c:pt idx="4">
                  <c:v>92.93</c:v>
                </c:pt>
              </c:numCache>
            </c:numRef>
          </c:val>
        </c:ser>
        <c:ser>
          <c:idx val="2"/>
          <c:order val="2"/>
          <c:tx>
            <c:strRef>
              <c:f>Sheet1!$A$3</c:f>
              <c:strCache>
                <c:ptCount val="1"/>
                <c:pt idx="0">
                  <c:v>Asian</c:v>
                </c:pt>
              </c:strCache>
            </c:strRef>
          </c:tx>
          <c:spPr>
            <a:solidFill>
              <a:sysClr val="window" lastClr="FFFFFF"/>
            </a:solidFill>
            <a:ln>
              <a:solidFill>
                <a:sysClr val="windowText" lastClr="000000"/>
              </a:solidFill>
            </a:ln>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Sheet1!$B$3:$F$3</c:f>
              <c:numCache>
                <c:formatCode>0.0</c:formatCode>
                <c:ptCount val="5"/>
                <c:pt idx="0">
                  <c:v>70.94</c:v>
                </c:pt>
                <c:pt idx="1">
                  <c:v>71.59</c:v>
                </c:pt>
                <c:pt idx="2">
                  <c:v>75.09</c:v>
                </c:pt>
                <c:pt idx="3">
                  <c:v>78.78</c:v>
                </c:pt>
                <c:pt idx="4">
                  <c:v>83.83</c:v>
                </c:pt>
              </c:numCache>
            </c:numRef>
          </c:val>
        </c:ser>
        <c:ser>
          <c:idx val="3"/>
          <c:order val="3"/>
          <c:tx>
            <c:strRef>
              <c:f>Sheet1!$A$5</c:f>
              <c:strCache>
                <c:ptCount val="1"/>
                <c:pt idx="0">
                  <c:v>NHOPI</c:v>
                </c:pt>
              </c:strCache>
            </c:strRef>
          </c:tx>
          <c:spPr>
            <a:pattFill prst="dkUpDiag">
              <a:fgClr>
                <a:srgbClr val="0072C6"/>
              </a:fgClr>
              <a:bgClr>
                <a:sysClr val="window" lastClr="FFFFFF"/>
              </a:bgClr>
            </a:pattFill>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Sheet1!$B$5:$F$5</c:f>
              <c:numCache>
                <c:formatCode>0.0</c:formatCode>
                <c:ptCount val="5"/>
                <c:pt idx="0">
                  <c:v>78.989999999999995</c:v>
                </c:pt>
                <c:pt idx="1">
                  <c:v>81.09</c:v>
                </c:pt>
                <c:pt idx="2">
                  <c:v>82.92</c:v>
                </c:pt>
                <c:pt idx="3">
                  <c:v>86.96</c:v>
                </c:pt>
                <c:pt idx="4">
                  <c:v>90.52</c:v>
                </c:pt>
              </c:numCache>
            </c:numRef>
          </c:val>
        </c:ser>
        <c:ser>
          <c:idx val="4"/>
          <c:order val="4"/>
          <c:tx>
            <c:strRef>
              <c:f>Sheet1!$A$2</c:f>
              <c:strCache>
                <c:ptCount val="1"/>
                <c:pt idx="0">
                  <c:v>AI/AN</c:v>
                </c:pt>
              </c:strCache>
            </c:strRef>
          </c:tx>
          <c:spPr>
            <a:pattFill prst="wdUpDiag">
              <a:fgClr>
                <a:sysClr val="window" lastClr="FFFFFF">
                  <a:lumMod val="65000"/>
                </a:sysClr>
              </a:fgClr>
              <a:bgClr>
                <a:sysClr val="window" lastClr="FFFFFF"/>
              </a:bgClr>
            </a:pattFill>
            <a:ln>
              <a:solidFill>
                <a:sysClr val="window" lastClr="FFFFFF">
                  <a:lumMod val="50000"/>
                </a:sysClr>
              </a:solidFill>
            </a:ln>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Sheet1!$B$2:$F$2</c:f>
              <c:numCache>
                <c:formatCode>0.0</c:formatCode>
                <c:ptCount val="5"/>
                <c:pt idx="0">
                  <c:v>73.8</c:v>
                </c:pt>
                <c:pt idx="1">
                  <c:v>77.63</c:v>
                </c:pt>
                <c:pt idx="2">
                  <c:v>79.14</c:v>
                </c:pt>
                <c:pt idx="3">
                  <c:v>84.24</c:v>
                </c:pt>
                <c:pt idx="4">
                  <c:v>87.65</c:v>
                </c:pt>
              </c:numCache>
            </c:numRef>
          </c:val>
        </c:ser>
        <c:ser>
          <c:idx val="5"/>
          <c:order val="5"/>
          <c:tx>
            <c:strRef>
              <c:f>Sheet1!$A$7</c:f>
              <c:strCache>
                <c:ptCount val="1"/>
                <c:pt idx="0">
                  <c:v>Hispanic</c:v>
                </c:pt>
              </c:strCache>
            </c:strRef>
          </c:tx>
          <c:spPr>
            <a:solidFill>
              <a:sysClr val="windowText" lastClr="000000"/>
            </a:solidFill>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Sheet1!$B$7:$F$7</c:f>
              <c:numCache>
                <c:formatCode>0.0</c:formatCode>
                <c:ptCount val="5"/>
                <c:pt idx="0">
                  <c:v>77.78</c:v>
                </c:pt>
                <c:pt idx="1">
                  <c:v>82.1</c:v>
                </c:pt>
                <c:pt idx="2">
                  <c:v>86.09</c:v>
                </c:pt>
                <c:pt idx="3">
                  <c:v>88.43</c:v>
                </c:pt>
                <c:pt idx="4">
                  <c:v>92.55</c:v>
                </c:pt>
              </c:numCache>
            </c:numRef>
          </c:val>
        </c:ser>
        <c:dLbls>
          <c:showLegendKey val="0"/>
          <c:showVal val="0"/>
          <c:showCatName val="0"/>
          <c:showSerName val="0"/>
          <c:showPercent val="0"/>
          <c:showBubbleSize val="0"/>
        </c:dLbls>
        <c:gapWidth val="150"/>
        <c:axId val="70945408"/>
        <c:axId val="70971776"/>
      </c:barChart>
      <c:catAx>
        <c:axId val="70945408"/>
        <c:scaling>
          <c:orientation val="minMax"/>
        </c:scaling>
        <c:delete val="0"/>
        <c:axPos val="b"/>
        <c:minorGridlines>
          <c:spPr>
            <a:ln>
              <a:noFill/>
            </a:ln>
          </c:spPr>
        </c:minorGridlines>
        <c:numFmt formatCode="General" sourceLinked="1"/>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70971776"/>
        <c:crosses val="autoZero"/>
        <c:auto val="1"/>
        <c:lblAlgn val="ctr"/>
        <c:lblOffset val="100"/>
        <c:noMultiLvlLbl val="0"/>
      </c:catAx>
      <c:valAx>
        <c:axId val="7097177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227173307881969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70945408"/>
        <c:crosses val="autoZero"/>
        <c:crossBetween val="between"/>
        <c:majorUnit val="10"/>
      </c:valAx>
    </c:plotArea>
    <c:legend>
      <c:legendPos val="t"/>
      <c:layout>
        <c:manualLayout>
          <c:xMode val="edge"/>
          <c:yMode val="edge"/>
          <c:x val="0"/>
          <c:y val="1.8517060367454078E-3"/>
          <c:w val="1"/>
          <c:h val="8.4831832100532883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049339016109225"/>
          <c:y val="0.15033902012248468"/>
          <c:w val="0.80523111694371541"/>
          <c:h val="0.6806112535351686"/>
        </c:manualLayout>
      </c:layout>
      <c:lineChart>
        <c:grouping val="standard"/>
        <c:varyColors val="0"/>
        <c:ser>
          <c:idx val="3"/>
          <c:order val="0"/>
          <c:tx>
            <c:strRef>
              <c:f>Sheet1!$A$2</c:f>
              <c:strCache>
                <c:ptCount val="1"/>
                <c:pt idx="0">
                  <c:v>Any Private</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General</c:formatCode>
                <c:ptCount val="12"/>
                <c:pt idx="0">
                  <c:v>20.6</c:v>
                </c:pt>
                <c:pt idx="1">
                  <c:v>17</c:v>
                </c:pt>
                <c:pt idx="2">
                  <c:v>16.2</c:v>
                </c:pt>
                <c:pt idx="3">
                  <c:v>15.8</c:v>
                </c:pt>
                <c:pt idx="4">
                  <c:v>16.2</c:v>
                </c:pt>
                <c:pt idx="5">
                  <c:v>15.4</c:v>
                </c:pt>
                <c:pt idx="6">
                  <c:v>14.8</c:v>
                </c:pt>
                <c:pt idx="7">
                  <c:v>13.6</c:v>
                </c:pt>
                <c:pt idx="8">
                  <c:v>11.3</c:v>
                </c:pt>
                <c:pt idx="9">
                  <c:v>13.6</c:v>
                </c:pt>
                <c:pt idx="10">
                  <c:v>11.5</c:v>
                </c:pt>
                <c:pt idx="11">
                  <c:v>14.2</c:v>
                </c:pt>
              </c:numCache>
            </c:numRef>
          </c:val>
          <c:smooth val="0"/>
        </c:ser>
        <c:ser>
          <c:idx val="0"/>
          <c:order val="1"/>
          <c:tx>
            <c:strRef>
              <c:f>Sheet1!$A$3</c:f>
              <c:strCache>
                <c:ptCount val="1"/>
                <c:pt idx="0">
                  <c:v>Public</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General</c:formatCode>
                <c:ptCount val="12"/>
                <c:pt idx="0">
                  <c:v>27.2</c:v>
                </c:pt>
                <c:pt idx="1">
                  <c:v>24.5</c:v>
                </c:pt>
                <c:pt idx="2">
                  <c:v>20.6</c:v>
                </c:pt>
                <c:pt idx="3">
                  <c:v>21.1</c:v>
                </c:pt>
                <c:pt idx="4">
                  <c:v>21.8</c:v>
                </c:pt>
                <c:pt idx="5">
                  <c:v>17.399999999999999</c:v>
                </c:pt>
                <c:pt idx="6">
                  <c:v>17.5</c:v>
                </c:pt>
                <c:pt idx="7">
                  <c:v>20.3</c:v>
                </c:pt>
                <c:pt idx="8">
                  <c:v>17.2</c:v>
                </c:pt>
                <c:pt idx="9">
                  <c:v>17</c:v>
                </c:pt>
                <c:pt idx="10">
                  <c:v>15.9</c:v>
                </c:pt>
                <c:pt idx="11">
                  <c:v>21.2</c:v>
                </c:pt>
              </c:numCache>
            </c:numRef>
          </c:val>
          <c:smooth val="0"/>
        </c:ser>
        <c:ser>
          <c:idx val="2"/>
          <c:order val="2"/>
          <c:tx>
            <c:strRef>
              <c:f>Sheet1!$A$4</c:f>
              <c:strCache>
                <c:ptCount val="1"/>
                <c:pt idx="0">
                  <c:v>Uninsured</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General</c:formatCode>
                <c:ptCount val="12"/>
                <c:pt idx="0">
                  <c:v>25.2</c:v>
                </c:pt>
                <c:pt idx="1">
                  <c:v>22.5</c:v>
                </c:pt>
                <c:pt idx="2">
                  <c:v>21.5</c:v>
                </c:pt>
                <c:pt idx="3">
                  <c:v>18.5</c:v>
                </c:pt>
                <c:pt idx="4">
                  <c:v>17.5</c:v>
                </c:pt>
                <c:pt idx="5">
                  <c:v>18.5</c:v>
                </c:pt>
                <c:pt idx="6">
                  <c:v>18.100000000000001</c:v>
                </c:pt>
                <c:pt idx="7">
                  <c:v>19</c:v>
                </c:pt>
                <c:pt idx="8">
                  <c:v>17</c:v>
                </c:pt>
                <c:pt idx="9">
                  <c:v>14.2</c:v>
                </c:pt>
                <c:pt idx="10">
                  <c:v>15.2</c:v>
                </c:pt>
                <c:pt idx="11">
                  <c:v>19.7</c:v>
                </c:pt>
              </c:numCache>
            </c:numRef>
          </c:val>
          <c:smooth val="0"/>
        </c:ser>
        <c:dLbls>
          <c:showLegendKey val="0"/>
          <c:showVal val="0"/>
          <c:showCatName val="0"/>
          <c:showSerName val="0"/>
          <c:showPercent val="0"/>
          <c:showBubbleSize val="0"/>
        </c:dLbls>
        <c:marker val="1"/>
        <c:smooth val="0"/>
        <c:axId val="71398912"/>
        <c:axId val="71400832"/>
      </c:lineChart>
      <c:catAx>
        <c:axId val="71398912"/>
        <c:scaling>
          <c:orientation val="minMax"/>
        </c:scaling>
        <c:delete val="0"/>
        <c:axPos val="b"/>
        <c:numFmt formatCode="General" sourceLinked="1"/>
        <c:majorTickMark val="out"/>
        <c:minorTickMark val="none"/>
        <c:tickLblPos val="nextTo"/>
        <c:txPr>
          <a:bodyPr rot="-3060000"/>
          <a:lstStyle/>
          <a:p>
            <a:pPr>
              <a:defRPr sz="1400" b="0" baseline="0">
                <a:latin typeface="Calibri" panose="020F0502020204030204" pitchFamily="34" charset="0"/>
              </a:defRPr>
            </a:pPr>
            <a:endParaRPr lang="en-US"/>
          </a:p>
        </c:txPr>
        <c:crossAx val="71400832"/>
        <c:crosses val="autoZero"/>
        <c:auto val="1"/>
        <c:lblAlgn val="ctr"/>
        <c:lblOffset val="100"/>
        <c:noMultiLvlLbl val="0"/>
      </c:catAx>
      <c:valAx>
        <c:axId val="71400832"/>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37462613684917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1398912"/>
        <c:crosses val="autoZero"/>
        <c:crossBetween val="between"/>
        <c:majorUnit val="10"/>
      </c:valAx>
    </c:plotArea>
    <c:legend>
      <c:legendPos val="t"/>
      <c:layout>
        <c:manualLayout>
          <c:xMode val="edge"/>
          <c:yMode val="edge"/>
          <c:x val="0"/>
          <c:y val="1.3072428446444195E-2"/>
          <c:w val="0.99745139496451829"/>
          <c:h val="7.8906488433131902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049339016109225"/>
          <c:y val="0.15033902012248468"/>
          <c:w val="0.80523111694371541"/>
          <c:h val="0.6806112535351686"/>
        </c:manualLayout>
      </c:layout>
      <c:lineChart>
        <c:grouping val="standard"/>
        <c:varyColors val="0"/>
        <c:ser>
          <c:idx val="3"/>
          <c:order val="0"/>
          <c:tx>
            <c:strRef>
              <c:f>Sheet1!$A$2</c:f>
              <c:strCache>
                <c:ptCount val="1"/>
                <c:pt idx="0">
                  <c:v>&lt;High School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General</c:formatCode>
                <c:ptCount val="12"/>
                <c:pt idx="0">
                  <c:v>25.9</c:v>
                </c:pt>
                <c:pt idx="1">
                  <c:v>23</c:v>
                </c:pt>
                <c:pt idx="2">
                  <c:v>20.2</c:v>
                </c:pt>
                <c:pt idx="3">
                  <c:v>20.3</c:v>
                </c:pt>
                <c:pt idx="4">
                  <c:v>20.100000000000001</c:v>
                </c:pt>
                <c:pt idx="5">
                  <c:v>19.7</c:v>
                </c:pt>
                <c:pt idx="6">
                  <c:v>18.7</c:v>
                </c:pt>
                <c:pt idx="7">
                  <c:v>19.8</c:v>
                </c:pt>
                <c:pt idx="8">
                  <c:v>16.600000000000001</c:v>
                </c:pt>
                <c:pt idx="9">
                  <c:v>18.100000000000001</c:v>
                </c:pt>
                <c:pt idx="10">
                  <c:v>15.4</c:v>
                </c:pt>
                <c:pt idx="11">
                  <c:v>21.4</c:v>
                </c:pt>
              </c:numCache>
            </c:numRef>
          </c:val>
          <c:smooth val="0"/>
        </c:ser>
        <c:ser>
          <c:idx val="0"/>
          <c:order val="1"/>
          <c:tx>
            <c:strRef>
              <c:f>Sheet1!$A$3</c:f>
              <c:strCache>
                <c:ptCount val="1"/>
                <c:pt idx="0">
                  <c:v>High School Grad</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General</c:formatCode>
                <c:ptCount val="12"/>
                <c:pt idx="0">
                  <c:v>22.6</c:v>
                </c:pt>
                <c:pt idx="1">
                  <c:v>20</c:v>
                </c:pt>
                <c:pt idx="2">
                  <c:v>18.8</c:v>
                </c:pt>
                <c:pt idx="3">
                  <c:v>18.3</c:v>
                </c:pt>
                <c:pt idx="4">
                  <c:v>17.2</c:v>
                </c:pt>
                <c:pt idx="5">
                  <c:v>16</c:v>
                </c:pt>
                <c:pt idx="6">
                  <c:v>16.2</c:v>
                </c:pt>
                <c:pt idx="7">
                  <c:v>16.8</c:v>
                </c:pt>
                <c:pt idx="8">
                  <c:v>14.6</c:v>
                </c:pt>
                <c:pt idx="9">
                  <c:v>13.5</c:v>
                </c:pt>
                <c:pt idx="10">
                  <c:v>14.2</c:v>
                </c:pt>
                <c:pt idx="11">
                  <c:v>18.899999999999999</c:v>
                </c:pt>
              </c:numCache>
            </c:numRef>
          </c:val>
          <c:smooth val="0"/>
        </c:ser>
        <c:ser>
          <c:idx val="2"/>
          <c:order val="2"/>
          <c:tx>
            <c:strRef>
              <c:f>Sheet1!$A$4</c:f>
              <c:strCache>
                <c:ptCount val="1"/>
                <c:pt idx="0">
                  <c:v>Any College</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General</c:formatCode>
                <c:ptCount val="12"/>
                <c:pt idx="0">
                  <c:v>19.399999999999999</c:v>
                </c:pt>
                <c:pt idx="1">
                  <c:v>16.7</c:v>
                </c:pt>
                <c:pt idx="2">
                  <c:v>16.2</c:v>
                </c:pt>
                <c:pt idx="3">
                  <c:v>16.5</c:v>
                </c:pt>
                <c:pt idx="4">
                  <c:v>15.7</c:v>
                </c:pt>
                <c:pt idx="5">
                  <c:v>15</c:v>
                </c:pt>
                <c:pt idx="6">
                  <c:v>14.5</c:v>
                </c:pt>
                <c:pt idx="7">
                  <c:v>14.2</c:v>
                </c:pt>
                <c:pt idx="8">
                  <c:v>12</c:v>
                </c:pt>
                <c:pt idx="9">
                  <c:v>13.8</c:v>
                </c:pt>
                <c:pt idx="10">
                  <c:v>11.6</c:v>
                </c:pt>
                <c:pt idx="11">
                  <c:v>15.1</c:v>
                </c:pt>
              </c:numCache>
            </c:numRef>
          </c:val>
          <c:smooth val="0"/>
        </c:ser>
        <c:dLbls>
          <c:showLegendKey val="0"/>
          <c:showVal val="0"/>
          <c:showCatName val="0"/>
          <c:showSerName val="0"/>
          <c:showPercent val="0"/>
          <c:showBubbleSize val="0"/>
        </c:dLbls>
        <c:marker val="1"/>
        <c:smooth val="0"/>
        <c:axId val="71471872"/>
        <c:axId val="71473792"/>
      </c:lineChart>
      <c:catAx>
        <c:axId val="71471872"/>
        <c:scaling>
          <c:orientation val="minMax"/>
        </c:scaling>
        <c:delete val="0"/>
        <c:axPos val="b"/>
        <c:numFmt formatCode="General" sourceLinked="1"/>
        <c:majorTickMark val="out"/>
        <c:minorTickMark val="none"/>
        <c:tickLblPos val="nextTo"/>
        <c:txPr>
          <a:bodyPr rot="-3420000"/>
          <a:lstStyle/>
          <a:p>
            <a:pPr>
              <a:defRPr sz="1400" b="0" baseline="0">
                <a:latin typeface="Calibri" panose="020F0502020204030204" pitchFamily="34" charset="0"/>
              </a:defRPr>
            </a:pPr>
            <a:endParaRPr lang="en-US"/>
          </a:p>
        </c:txPr>
        <c:crossAx val="71473792"/>
        <c:crosses val="autoZero"/>
        <c:auto val="1"/>
        <c:lblAlgn val="ctr"/>
        <c:lblOffset val="100"/>
        <c:noMultiLvlLbl val="0"/>
      </c:catAx>
      <c:valAx>
        <c:axId val="71473792"/>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37462613684917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1471872"/>
        <c:crosses val="autoZero"/>
        <c:crossBetween val="between"/>
        <c:majorUnit val="10"/>
      </c:valAx>
    </c:plotArea>
    <c:legend>
      <c:legendPos val="tr"/>
      <c:layout>
        <c:manualLayout>
          <c:xMode val="edge"/>
          <c:yMode val="edge"/>
          <c:x val="0"/>
          <c:y val="0"/>
          <c:w val="0.99830417031204433"/>
          <c:h val="0.1122243077173492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758141343443182"/>
          <c:y val="0.17030127774725834"/>
          <c:w val="0.80572810343151546"/>
          <c:h val="0.67908731612036866"/>
        </c:manualLayout>
      </c:layout>
      <c:lineChart>
        <c:grouping val="standard"/>
        <c:varyColors val="0"/>
        <c:ser>
          <c:idx val="3"/>
          <c:order val="0"/>
          <c:tx>
            <c:strRef>
              <c:f>Sheet1!$A$2</c:f>
              <c:strCache>
                <c:ptCount val="1"/>
                <c:pt idx="0">
                  <c:v>0-1 Conditions</c:v>
                </c:pt>
              </c:strCache>
            </c:strRef>
          </c:tx>
          <c:spPr>
            <a:ln w="25400">
              <a:solidFill>
                <a:sysClr val="windowText" lastClr="000000"/>
              </a:solidFill>
            </a:ln>
          </c:spPr>
          <c:marker>
            <c:symbol val="circle"/>
            <c:size val="9"/>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General</c:formatCode>
                <c:ptCount val="12"/>
                <c:pt idx="0">
                  <c:v>21.8</c:v>
                </c:pt>
                <c:pt idx="1">
                  <c:v>18.5</c:v>
                </c:pt>
                <c:pt idx="2">
                  <c:v>17.2</c:v>
                </c:pt>
                <c:pt idx="3">
                  <c:v>16.899999999999999</c:v>
                </c:pt>
                <c:pt idx="4">
                  <c:v>16.5</c:v>
                </c:pt>
                <c:pt idx="5">
                  <c:v>15.8</c:v>
                </c:pt>
                <c:pt idx="6">
                  <c:v>15.4</c:v>
                </c:pt>
                <c:pt idx="7">
                  <c:v>15.1</c:v>
                </c:pt>
                <c:pt idx="8">
                  <c:v>12.8</c:v>
                </c:pt>
                <c:pt idx="9">
                  <c:v>13.9</c:v>
                </c:pt>
                <c:pt idx="10">
                  <c:v>12.2</c:v>
                </c:pt>
                <c:pt idx="11">
                  <c:v>16.2</c:v>
                </c:pt>
              </c:numCache>
            </c:numRef>
          </c:val>
          <c:smooth val="0"/>
        </c:ser>
        <c:ser>
          <c:idx val="0"/>
          <c:order val="1"/>
          <c:tx>
            <c:strRef>
              <c:f>Sheet1!$A$3</c:f>
              <c:strCache>
                <c:ptCount val="1"/>
                <c:pt idx="0">
                  <c:v>2-3 Conditions</c:v>
                </c:pt>
              </c:strCache>
            </c:strRef>
          </c:tx>
          <c:spPr>
            <a:ln w="25400">
              <a:solidFill>
                <a:srgbClr val="0072C6"/>
              </a:solidFill>
            </a:ln>
          </c:spPr>
          <c:marker>
            <c:symbol val="square"/>
            <c:size val="8"/>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General</c:formatCode>
                <c:ptCount val="12"/>
                <c:pt idx="0">
                  <c:v>20.9</c:v>
                </c:pt>
                <c:pt idx="1">
                  <c:v>20</c:v>
                </c:pt>
                <c:pt idx="2">
                  <c:v>20</c:v>
                </c:pt>
                <c:pt idx="3">
                  <c:v>19.899999999999999</c:v>
                </c:pt>
                <c:pt idx="4">
                  <c:v>18.100000000000001</c:v>
                </c:pt>
                <c:pt idx="5">
                  <c:v>16</c:v>
                </c:pt>
                <c:pt idx="6">
                  <c:v>15.3</c:v>
                </c:pt>
                <c:pt idx="7">
                  <c:v>17.100000000000001</c:v>
                </c:pt>
                <c:pt idx="8">
                  <c:v>14.4</c:v>
                </c:pt>
                <c:pt idx="9">
                  <c:v>14.9</c:v>
                </c:pt>
                <c:pt idx="10">
                  <c:v>13.7</c:v>
                </c:pt>
                <c:pt idx="11">
                  <c:v>18.100000000000001</c:v>
                </c:pt>
              </c:numCache>
            </c:numRef>
          </c:val>
          <c:smooth val="0"/>
        </c:ser>
        <c:ser>
          <c:idx val="2"/>
          <c:order val="2"/>
          <c:tx>
            <c:strRef>
              <c:f>Sheet1!$A$4</c:f>
              <c:strCache>
                <c:ptCount val="1"/>
                <c:pt idx="0">
                  <c:v>4+ Conditions</c:v>
                </c:pt>
              </c:strCache>
            </c:strRef>
          </c:tx>
          <c:spPr>
            <a:ln w="25400">
              <a:solidFill>
                <a:srgbClr val="AABA0A"/>
              </a:solidFill>
            </a:ln>
          </c:spPr>
          <c:marker>
            <c:symbol val="triangle"/>
            <c:size val="8"/>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General</c:formatCode>
                <c:ptCount val="12"/>
                <c:pt idx="0">
                  <c:v>26.8</c:v>
                </c:pt>
                <c:pt idx="1">
                  <c:v>22.9</c:v>
                </c:pt>
                <c:pt idx="2">
                  <c:v>19.8</c:v>
                </c:pt>
                <c:pt idx="3">
                  <c:v>21.5</c:v>
                </c:pt>
                <c:pt idx="4">
                  <c:v>17.399999999999999</c:v>
                </c:pt>
                <c:pt idx="5">
                  <c:v>20.3</c:v>
                </c:pt>
                <c:pt idx="6">
                  <c:v>18.100000000000001</c:v>
                </c:pt>
                <c:pt idx="7">
                  <c:v>17.3</c:v>
                </c:pt>
                <c:pt idx="8">
                  <c:v>14.6</c:v>
                </c:pt>
                <c:pt idx="9">
                  <c:v>15.7</c:v>
                </c:pt>
                <c:pt idx="10">
                  <c:v>15.4</c:v>
                </c:pt>
                <c:pt idx="11">
                  <c:v>18.7</c:v>
                </c:pt>
              </c:numCache>
            </c:numRef>
          </c:val>
          <c:smooth val="0"/>
        </c:ser>
        <c:dLbls>
          <c:showLegendKey val="0"/>
          <c:showVal val="0"/>
          <c:showCatName val="0"/>
          <c:showSerName val="0"/>
          <c:showPercent val="0"/>
          <c:showBubbleSize val="0"/>
        </c:dLbls>
        <c:marker val="1"/>
        <c:smooth val="0"/>
        <c:axId val="71002368"/>
        <c:axId val="71012736"/>
      </c:lineChart>
      <c:catAx>
        <c:axId val="71002368"/>
        <c:scaling>
          <c:orientation val="minMax"/>
        </c:scaling>
        <c:delete val="0"/>
        <c:axPos val="b"/>
        <c:numFmt formatCode="General" sourceLinked="1"/>
        <c:majorTickMark val="out"/>
        <c:minorTickMark val="none"/>
        <c:tickLblPos val="nextTo"/>
        <c:txPr>
          <a:bodyPr rot="-3060000"/>
          <a:lstStyle/>
          <a:p>
            <a:pPr>
              <a:defRPr sz="1400" b="0" baseline="0">
                <a:latin typeface="Calibri" panose="020F0502020204030204" pitchFamily="34" charset="0"/>
              </a:defRPr>
            </a:pPr>
            <a:endParaRPr lang="en-US"/>
          </a:p>
        </c:txPr>
        <c:crossAx val="71012736"/>
        <c:crosses val="autoZero"/>
        <c:auto val="1"/>
        <c:lblAlgn val="ctr"/>
        <c:lblOffset val="100"/>
        <c:noMultiLvlLbl val="0"/>
      </c:catAx>
      <c:valAx>
        <c:axId val="71012736"/>
        <c:scaling>
          <c:orientation val="minMax"/>
          <c:max val="3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90960650267553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1002368"/>
        <c:crosses val="autoZero"/>
        <c:crossBetween val="between"/>
        <c:majorUnit val="5"/>
      </c:valAx>
    </c:plotArea>
    <c:legend>
      <c:legendPos val="t"/>
      <c:layout>
        <c:manualLayout>
          <c:xMode val="edge"/>
          <c:yMode val="edge"/>
          <c:x val="0"/>
          <c:y val="1.1675185338674747E-3"/>
          <c:w val="0.99745139496451829"/>
          <c:h val="0.1121665751083440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6554389034704"/>
          <c:y val="0.17034349630714765"/>
          <c:w val="0.81585374744823558"/>
          <c:h val="0.67692704836314066"/>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9"/>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General</c:formatCode>
                <c:ptCount val="12"/>
                <c:pt idx="0">
                  <c:v>19.899999999999999</c:v>
                </c:pt>
                <c:pt idx="1">
                  <c:v>17.5</c:v>
                </c:pt>
                <c:pt idx="2">
                  <c:v>16.8</c:v>
                </c:pt>
                <c:pt idx="3">
                  <c:v>15.9</c:v>
                </c:pt>
                <c:pt idx="4">
                  <c:v>16.100000000000001</c:v>
                </c:pt>
                <c:pt idx="5">
                  <c:v>14.5</c:v>
                </c:pt>
                <c:pt idx="6">
                  <c:v>14.3</c:v>
                </c:pt>
                <c:pt idx="7">
                  <c:v>14.2</c:v>
                </c:pt>
                <c:pt idx="8">
                  <c:v>11.5</c:v>
                </c:pt>
                <c:pt idx="9">
                  <c:v>13.4</c:v>
                </c:pt>
                <c:pt idx="10">
                  <c:v>11.5</c:v>
                </c:pt>
                <c:pt idx="11">
                  <c:v>14.3</c:v>
                </c:pt>
              </c:numCache>
            </c:numRef>
          </c:val>
          <c:smooth val="0"/>
        </c:ser>
        <c:ser>
          <c:idx val="0"/>
          <c:order val="1"/>
          <c:tx>
            <c:strRef>
              <c:f>Sheet1!$A$3</c:f>
              <c:strCache>
                <c:ptCount val="1"/>
                <c:pt idx="0">
                  <c:v>Black</c:v>
                </c:pt>
              </c:strCache>
            </c:strRef>
          </c:tx>
          <c:spPr>
            <a:ln w="25400">
              <a:solidFill>
                <a:srgbClr val="0072C6"/>
              </a:solidFill>
            </a:ln>
          </c:spPr>
          <c:marker>
            <c:symbol val="square"/>
            <c:size val="8"/>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General</c:formatCode>
                <c:ptCount val="12"/>
                <c:pt idx="0">
                  <c:v>26.4</c:v>
                </c:pt>
                <c:pt idx="1">
                  <c:v>22.6</c:v>
                </c:pt>
                <c:pt idx="2">
                  <c:v>23.4</c:v>
                </c:pt>
                <c:pt idx="3">
                  <c:v>20.9</c:v>
                </c:pt>
                <c:pt idx="4">
                  <c:v>22.7</c:v>
                </c:pt>
                <c:pt idx="5">
                  <c:v>18.899999999999999</c:v>
                </c:pt>
                <c:pt idx="6">
                  <c:v>17.5</c:v>
                </c:pt>
                <c:pt idx="7">
                  <c:v>17.7</c:v>
                </c:pt>
                <c:pt idx="8">
                  <c:v>14.9</c:v>
                </c:pt>
                <c:pt idx="9">
                  <c:v>17</c:v>
                </c:pt>
                <c:pt idx="10">
                  <c:v>16.399999999999999</c:v>
                </c:pt>
                <c:pt idx="11">
                  <c:v>21.5</c:v>
                </c:pt>
              </c:numCache>
            </c:numRef>
          </c:val>
          <c:smooth val="0"/>
        </c:ser>
        <c:ser>
          <c:idx val="2"/>
          <c:order val="2"/>
          <c:tx>
            <c:strRef>
              <c:f>Sheet1!$A$4</c:f>
              <c:strCache>
                <c:ptCount val="1"/>
                <c:pt idx="0">
                  <c:v>Hispanic</c:v>
                </c:pt>
              </c:strCache>
            </c:strRef>
          </c:tx>
          <c:spPr>
            <a:ln w="25400">
              <a:solidFill>
                <a:srgbClr val="AABA0A"/>
              </a:solidFill>
            </a:ln>
          </c:spPr>
          <c:marker>
            <c:symbol val="triangle"/>
            <c:size val="8"/>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General</c:formatCode>
                <c:ptCount val="12"/>
                <c:pt idx="0">
                  <c:v>27.6</c:v>
                </c:pt>
                <c:pt idx="1">
                  <c:v>21.6</c:v>
                </c:pt>
                <c:pt idx="2">
                  <c:v>17.2</c:v>
                </c:pt>
                <c:pt idx="3">
                  <c:v>20</c:v>
                </c:pt>
                <c:pt idx="4">
                  <c:v>17</c:v>
                </c:pt>
                <c:pt idx="5">
                  <c:v>18.5</c:v>
                </c:pt>
                <c:pt idx="6">
                  <c:v>18.399999999999999</c:v>
                </c:pt>
                <c:pt idx="7">
                  <c:v>18.899999999999999</c:v>
                </c:pt>
                <c:pt idx="8">
                  <c:v>17.7</c:v>
                </c:pt>
                <c:pt idx="9">
                  <c:v>16.5</c:v>
                </c:pt>
                <c:pt idx="10">
                  <c:v>14.5</c:v>
                </c:pt>
                <c:pt idx="11">
                  <c:v>20.7</c:v>
                </c:pt>
              </c:numCache>
            </c:numRef>
          </c:val>
          <c:smooth val="0"/>
        </c:ser>
        <c:dLbls>
          <c:showLegendKey val="0"/>
          <c:showVal val="0"/>
          <c:showCatName val="0"/>
          <c:showSerName val="0"/>
          <c:showPercent val="0"/>
          <c:showBubbleSize val="0"/>
        </c:dLbls>
        <c:marker val="1"/>
        <c:smooth val="0"/>
        <c:axId val="71222784"/>
        <c:axId val="71224704"/>
      </c:lineChart>
      <c:catAx>
        <c:axId val="71222784"/>
        <c:scaling>
          <c:orientation val="minMax"/>
        </c:scaling>
        <c:delete val="0"/>
        <c:axPos val="b"/>
        <c:numFmt formatCode="General" sourceLinked="1"/>
        <c:majorTickMark val="out"/>
        <c:minorTickMark val="none"/>
        <c:tickLblPos val="nextTo"/>
        <c:txPr>
          <a:bodyPr rot="-3060000"/>
          <a:lstStyle/>
          <a:p>
            <a:pPr>
              <a:defRPr sz="1400" b="0" baseline="0">
                <a:latin typeface="Calibri" panose="020F0502020204030204" pitchFamily="34" charset="0"/>
              </a:defRPr>
            </a:pPr>
            <a:endParaRPr lang="en-US"/>
          </a:p>
        </c:txPr>
        <c:crossAx val="71224704"/>
        <c:crosses val="autoZero"/>
        <c:auto val="1"/>
        <c:lblAlgn val="ctr"/>
        <c:lblOffset val="100"/>
        <c:noMultiLvlLbl val="0"/>
      </c:catAx>
      <c:valAx>
        <c:axId val="71224704"/>
        <c:scaling>
          <c:orientation val="minMax"/>
          <c:max val="3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90960650267553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1222784"/>
        <c:crosses val="autoZero"/>
        <c:crossBetween val="between"/>
        <c:majorUnit val="5"/>
      </c:valAx>
    </c:plotArea>
    <c:legend>
      <c:legendPos val="t"/>
      <c:layout>
        <c:manualLayout>
          <c:xMode val="edge"/>
          <c:yMode val="edge"/>
          <c:x val="0"/>
          <c:y val="1.6182521103780947E-2"/>
          <c:w val="0.99745139496451829"/>
          <c:h val="9.5056359234165499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17711674929524"/>
          <c:y val="0.1342379077615298"/>
          <c:w val="0.79958248274521249"/>
          <c:h val="0.7159756072157647"/>
        </c:manualLayout>
      </c:layout>
      <c:lineChart>
        <c:grouping val="standard"/>
        <c:varyColors val="0"/>
        <c:ser>
          <c:idx val="3"/>
          <c:order val="0"/>
          <c:tx>
            <c:strRef>
              <c:f>Sheet1!$A$2</c:f>
              <c:strCache>
                <c:ptCount val="1"/>
                <c:pt idx="0">
                  <c:v>18-44</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Sheet1!$B$2:$H$2</c:f>
              <c:numCache>
                <c:formatCode>General</c:formatCode>
                <c:ptCount val="7"/>
                <c:pt idx="0">
                  <c:v>89.3</c:v>
                </c:pt>
                <c:pt idx="1">
                  <c:v>93.4</c:v>
                </c:pt>
                <c:pt idx="2">
                  <c:v>94.3</c:v>
                </c:pt>
                <c:pt idx="3">
                  <c:v>90</c:v>
                </c:pt>
                <c:pt idx="4">
                  <c:v>93</c:v>
                </c:pt>
                <c:pt idx="5">
                  <c:v>91.8</c:v>
                </c:pt>
                <c:pt idx="6">
                  <c:v>92.2</c:v>
                </c:pt>
              </c:numCache>
            </c:numRef>
          </c:val>
          <c:smooth val="0"/>
        </c:ser>
        <c:ser>
          <c:idx val="0"/>
          <c:order val="1"/>
          <c:tx>
            <c:strRef>
              <c:f>Sheet1!$A$3</c:f>
              <c:strCache>
                <c:ptCount val="1"/>
                <c:pt idx="0">
                  <c:v>45-64</c:v>
                </c:pt>
              </c:strCache>
            </c:strRef>
          </c:tx>
          <c:spPr>
            <a:ln w="25400">
              <a:solidFill>
                <a:srgbClr val="0072C6"/>
              </a:solidFill>
            </a:ln>
          </c:spPr>
          <c:marker>
            <c:symbol val="square"/>
            <c:size val="7"/>
            <c:spPr>
              <a:solidFill>
                <a:srgbClr val="0072C6"/>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Sheet1!$B$3:$H$3</c:f>
              <c:numCache>
                <c:formatCode>General</c:formatCode>
                <c:ptCount val="7"/>
                <c:pt idx="0">
                  <c:v>93.1</c:v>
                </c:pt>
                <c:pt idx="1">
                  <c:v>93.3</c:v>
                </c:pt>
                <c:pt idx="2">
                  <c:v>93.4</c:v>
                </c:pt>
                <c:pt idx="3">
                  <c:v>93.2</c:v>
                </c:pt>
                <c:pt idx="4">
                  <c:v>93.2</c:v>
                </c:pt>
                <c:pt idx="5">
                  <c:v>93</c:v>
                </c:pt>
                <c:pt idx="6">
                  <c:v>93.2</c:v>
                </c:pt>
              </c:numCache>
            </c:numRef>
          </c:val>
          <c:smooth val="0"/>
        </c:ser>
        <c:ser>
          <c:idx val="2"/>
          <c:order val="2"/>
          <c:tx>
            <c:strRef>
              <c:f>Sheet1!$A$4</c:f>
              <c:strCache>
                <c:ptCount val="1"/>
                <c:pt idx="0">
                  <c:v>65+</c:v>
                </c:pt>
              </c:strCache>
            </c:strRef>
          </c:tx>
          <c:spPr>
            <a:ln w="25400">
              <a:solidFill>
                <a:srgbClr val="AABA0A"/>
              </a:solidFill>
            </a:ln>
          </c:spPr>
          <c:marker>
            <c:symbol val="triangle"/>
            <c:size val="9"/>
            <c:spPr>
              <a:solidFill>
                <a:srgbClr val="AABA0A"/>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Sheet1!$B$4:$H$4</c:f>
              <c:numCache>
                <c:formatCode>General</c:formatCode>
                <c:ptCount val="7"/>
                <c:pt idx="0">
                  <c:v>94.4</c:v>
                </c:pt>
                <c:pt idx="1">
                  <c:v>94.7</c:v>
                </c:pt>
                <c:pt idx="2">
                  <c:v>94.6</c:v>
                </c:pt>
                <c:pt idx="3">
                  <c:v>94.9</c:v>
                </c:pt>
                <c:pt idx="4">
                  <c:v>95</c:v>
                </c:pt>
                <c:pt idx="5">
                  <c:v>95.1</c:v>
                </c:pt>
                <c:pt idx="6">
                  <c:v>95.1</c:v>
                </c:pt>
              </c:numCache>
            </c:numRef>
          </c:val>
          <c:smooth val="0"/>
        </c:ser>
        <c:dLbls>
          <c:showLegendKey val="0"/>
          <c:showVal val="0"/>
          <c:showCatName val="0"/>
          <c:showSerName val="0"/>
          <c:showPercent val="0"/>
          <c:showBubbleSize val="0"/>
        </c:dLbls>
        <c:marker val="1"/>
        <c:smooth val="0"/>
        <c:axId val="68637440"/>
        <c:axId val="68638976"/>
      </c:lineChart>
      <c:catAx>
        <c:axId val="68637440"/>
        <c:scaling>
          <c:orientation val="minMax"/>
        </c:scaling>
        <c:delete val="0"/>
        <c:axPos val="b"/>
        <c:numFmt formatCode="General" sourceLinked="1"/>
        <c:majorTickMark val="out"/>
        <c:minorTickMark val="none"/>
        <c:tickLblPos val="nextTo"/>
        <c:txPr>
          <a:bodyPr rot="-900000"/>
          <a:lstStyle/>
          <a:p>
            <a:pPr>
              <a:defRPr sz="1600" b="0" baseline="0">
                <a:latin typeface="Calibri" panose="020F0502020204030204" pitchFamily="34" charset="0"/>
              </a:defRPr>
            </a:pPr>
            <a:endParaRPr lang="en-US"/>
          </a:p>
        </c:txPr>
        <c:crossAx val="68638976"/>
        <c:crosses val="autoZero"/>
        <c:auto val="1"/>
        <c:lblAlgn val="ctr"/>
        <c:lblOffset val="100"/>
        <c:noMultiLvlLbl val="0"/>
      </c:catAx>
      <c:valAx>
        <c:axId val="68638976"/>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76478461025705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8637440"/>
        <c:crosses val="autoZero"/>
        <c:crossBetween val="between"/>
        <c:majorUnit val="5"/>
      </c:valAx>
    </c:plotArea>
    <c:legend>
      <c:legendPos val="t"/>
      <c:layout>
        <c:manualLayout>
          <c:xMode val="edge"/>
          <c:yMode val="edge"/>
          <c:x val="1.1286089238845139E-2"/>
          <c:y val="1.1675185338674747E-3"/>
          <c:w val="0.98201929619908623"/>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144867308253135"/>
          <c:y val="0.1342379077615298"/>
          <c:w val="0.80620224555263931"/>
          <c:h val="0.7159756072157647"/>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Sheet1!$B$2:$H$2</c:f>
              <c:numCache>
                <c:formatCode>General</c:formatCode>
                <c:ptCount val="7"/>
                <c:pt idx="0">
                  <c:v>94.2</c:v>
                </c:pt>
                <c:pt idx="1">
                  <c:v>94.6</c:v>
                </c:pt>
                <c:pt idx="2">
                  <c:v>94.4</c:v>
                </c:pt>
                <c:pt idx="3">
                  <c:v>94.6</c:v>
                </c:pt>
                <c:pt idx="4">
                  <c:v>94.8</c:v>
                </c:pt>
                <c:pt idx="5">
                  <c:v>94.8</c:v>
                </c:pt>
                <c:pt idx="6">
                  <c:v>94.8</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Sheet1!$B$3:$H$3</c:f>
              <c:numCache>
                <c:formatCode>General</c:formatCode>
                <c:ptCount val="7"/>
                <c:pt idx="0">
                  <c:v>94.7</c:v>
                </c:pt>
                <c:pt idx="1">
                  <c:v>95.1</c:v>
                </c:pt>
                <c:pt idx="2">
                  <c:v>94.8</c:v>
                </c:pt>
                <c:pt idx="3">
                  <c:v>95.3</c:v>
                </c:pt>
                <c:pt idx="4">
                  <c:v>95.5</c:v>
                </c:pt>
                <c:pt idx="5">
                  <c:v>95.6</c:v>
                </c:pt>
                <c:pt idx="6">
                  <c:v>95.7</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Sheet1!$B$4:$H$4</c:f>
              <c:numCache>
                <c:formatCode>General</c:formatCode>
                <c:ptCount val="7"/>
                <c:pt idx="0">
                  <c:v>87.8</c:v>
                </c:pt>
                <c:pt idx="1">
                  <c:v>89.2</c:v>
                </c:pt>
                <c:pt idx="2">
                  <c:v>90.3</c:v>
                </c:pt>
                <c:pt idx="3">
                  <c:v>89.4</c:v>
                </c:pt>
                <c:pt idx="4">
                  <c:v>89.7</c:v>
                </c:pt>
                <c:pt idx="5">
                  <c:v>89.9</c:v>
                </c:pt>
                <c:pt idx="6">
                  <c:v>89.6</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Sheet1!$B$5:$H$5</c:f>
              <c:numCache>
                <c:formatCode>General</c:formatCode>
                <c:ptCount val="7"/>
                <c:pt idx="0">
                  <c:v>88.8</c:v>
                </c:pt>
                <c:pt idx="1">
                  <c:v>89.9</c:v>
                </c:pt>
                <c:pt idx="2">
                  <c:v>89</c:v>
                </c:pt>
                <c:pt idx="3">
                  <c:v>88.7</c:v>
                </c:pt>
                <c:pt idx="4">
                  <c:v>89.5</c:v>
                </c:pt>
                <c:pt idx="5">
                  <c:v>88.7</c:v>
                </c:pt>
                <c:pt idx="6">
                  <c:v>90.5</c:v>
                </c:pt>
              </c:numCache>
            </c:numRef>
          </c:val>
          <c:smooth val="0"/>
        </c:ser>
        <c:dLbls>
          <c:showLegendKey val="0"/>
          <c:showVal val="0"/>
          <c:showCatName val="0"/>
          <c:showSerName val="0"/>
          <c:showPercent val="0"/>
          <c:showBubbleSize val="0"/>
        </c:dLbls>
        <c:marker val="1"/>
        <c:smooth val="0"/>
        <c:axId val="68723072"/>
        <c:axId val="68724992"/>
      </c:lineChart>
      <c:catAx>
        <c:axId val="68723072"/>
        <c:scaling>
          <c:orientation val="minMax"/>
        </c:scaling>
        <c:delete val="0"/>
        <c:axPos val="b"/>
        <c:numFmt formatCode="General" sourceLinked="1"/>
        <c:majorTickMark val="out"/>
        <c:minorTickMark val="none"/>
        <c:tickLblPos val="nextTo"/>
        <c:txPr>
          <a:bodyPr rot="-900000"/>
          <a:lstStyle/>
          <a:p>
            <a:pPr>
              <a:defRPr sz="1600" b="0" baseline="0">
                <a:latin typeface="Calibri" panose="020F0502020204030204" pitchFamily="34" charset="0"/>
              </a:defRPr>
            </a:pPr>
            <a:endParaRPr lang="en-US"/>
          </a:p>
        </c:txPr>
        <c:crossAx val="68724992"/>
        <c:crosses val="autoZero"/>
        <c:auto val="1"/>
        <c:lblAlgn val="ctr"/>
        <c:lblOffset val="100"/>
        <c:noMultiLvlLbl val="0"/>
      </c:catAx>
      <c:valAx>
        <c:axId val="68724992"/>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784446215056451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8723072"/>
        <c:crosses val="autoZero"/>
        <c:crossBetween val="between"/>
        <c:majorUnit val="5"/>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803048657379367E-2"/>
          <c:y val="0.109526686256155"/>
          <c:w val="0.92132815128878121"/>
          <c:h val="0.78267431704589718"/>
        </c:manualLayout>
      </c:layout>
      <c:barChart>
        <c:barDir val="col"/>
        <c:grouping val="percentStacked"/>
        <c:varyColors val="0"/>
        <c:ser>
          <c:idx val="2"/>
          <c:order val="0"/>
          <c:tx>
            <c:strRef>
              <c:f>Sheet1!$A$2</c:f>
              <c:strCache>
                <c:ptCount val="1"/>
                <c:pt idx="0">
                  <c:v>Better</c:v>
                </c:pt>
              </c:strCache>
            </c:strRef>
          </c:tx>
          <c:spPr>
            <a:solidFill>
              <a:sysClr val="windowText" lastClr="000000"/>
            </a:solidFill>
          </c:spPr>
          <c:invertIfNegative val="0"/>
          <c:dLbls>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Sheet1!$B$1:$F$1</c:f>
              <c:strCache>
                <c:ptCount val="5"/>
                <c:pt idx="0">
                  <c:v>Poor vs. High Income (n=12)</c:v>
                </c:pt>
                <c:pt idx="1">
                  <c:v>Black vs. White (n=16)</c:v>
                </c:pt>
                <c:pt idx="2">
                  <c:v>Hispanic vs. White (n=16)</c:v>
                </c:pt>
                <c:pt idx="3">
                  <c:v>Asian vs. White (n=16)</c:v>
                </c:pt>
                <c:pt idx="4">
                  <c:v>AI/AN vs. White (n=16)</c:v>
                </c:pt>
              </c:strCache>
            </c:strRef>
          </c:cat>
          <c:val>
            <c:numRef>
              <c:f>Sheet1!$B$2:$F$2</c:f>
              <c:numCache>
                <c:formatCode>General</c:formatCode>
                <c:ptCount val="5"/>
                <c:pt idx="1">
                  <c:v>2</c:v>
                </c:pt>
                <c:pt idx="2">
                  <c:v>2</c:v>
                </c:pt>
                <c:pt idx="4">
                  <c:v>1</c:v>
                </c:pt>
              </c:numCache>
            </c:numRef>
          </c:val>
        </c:ser>
        <c:ser>
          <c:idx val="1"/>
          <c:order val="1"/>
          <c:tx>
            <c:strRef>
              <c:f>Sheet1!$A$3</c:f>
              <c:strCache>
                <c:ptCount val="1"/>
                <c:pt idx="0">
                  <c:v>Same</c:v>
                </c:pt>
              </c:strCache>
            </c:strRef>
          </c:tx>
          <c:spPr>
            <a:solidFill>
              <a:srgbClr val="0072C6"/>
            </a:solidFill>
          </c:spPr>
          <c:invertIfNegative val="0"/>
          <c:dLbls>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dLbls>
          <c:cat>
            <c:strRef>
              <c:f>Sheet1!$B$1:$F$1</c:f>
              <c:strCache>
                <c:ptCount val="5"/>
                <c:pt idx="0">
                  <c:v>Poor vs. High Income (n=12)</c:v>
                </c:pt>
                <c:pt idx="1">
                  <c:v>Black vs. White (n=16)</c:v>
                </c:pt>
                <c:pt idx="2">
                  <c:v>Hispanic vs. White (n=16)</c:v>
                </c:pt>
                <c:pt idx="3">
                  <c:v>Asian vs. White (n=16)</c:v>
                </c:pt>
                <c:pt idx="4">
                  <c:v>AI/AN vs. White (n=16)</c:v>
                </c:pt>
              </c:strCache>
            </c:strRef>
          </c:cat>
          <c:val>
            <c:numRef>
              <c:f>Sheet1!$B$3:$F$3</c:f>
              <c:numCache>
                <c:formatCode>General</c:formatCode>
                <c:ptCount val="5"/>
                <c:pt idx="0">
                  <c:v>2</c:v>
                </c:pt>
                <c:pt idx="1">
                  <c:v>7</c:v>
                </c:pt>
                <c:pt idx="2">
                  <c:v>7</c:v>
                </c:pt>
                <c:pt idx="3">
                  <c:v>5</c:v>
                </c:pt>
                <c:pt idx="4">
                  <c:v>5</c:v>
                </c:pt>
              </c:numCache>
            </c:numRef>
          </c:val>
        </c:ser>
        <c:ser>
          <c:idx val="0"/>
          <c:order val="2"/>
          <c:tx>
            <c:strRef>
              <c:f>Sheet1!$A$4</c:f>
              <c:strCache>
                <c:ptCount val="1"/>
                <c:pt idx="0">
                  <c:v>Worse</c:v>
                </c:pt>
              </c:strCache>
            </c:strRef>
          </c:tx>
          <c:spPr>
            <a:solidFill>
              <a:srgbClr val="AABA0A"/>
            </a:solidFill>
          </c:spPr>
          <c:invertIfNegative val="0"/>
          <c:dLbls>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dLbls>
          <c:cat>
            <c:strRef>
              <c:f>Sheet1!$B$1:$F$1</c:f>
              <c:strCache>
                <c:ptCount val="5"/>
                <c:pt idx="0">
                  <c:v>Poor vs. High Income (n=12)</c:v>
                </c:pt>
                <c:pt idx="1">
                  <c:v>Black vs. White (n=16)</c:v>
                </c:pt>
                <c:pt idx="2">
                  <c:v>Hispanic vs. White (n=16)</c:v>
                </c:pt>
                <c:pt idx="3">
                  <c:v>Asian vs. White (n=16)</c:v>
                </c:pt>
                <c:pt idx="4">
                  <c:v>AI/AN vs. White (n=16)</c:v>
                </c:pt>
              </c:strCache>
            </c:strRef>
          </c:cat>
          <c:val>
            <c:numRef>
              <c:f>Sheet1!$B$4:$F$4</c:f>
              <c:numCache>
                <c:formatCode>General</c:formatCode>
                <c:ptCount val="5"/>
                <c:pt idx="0">
                  <c:v>10</c:v>
                </c:pt>
                <c:pt idx="1">
                  <c:v>7</c:v>
                </c:pt>
                <c:pt idx="2">
                  <c:v>7</c:v>
                </c:pt>
                <c:pt idx="3">
                  <c:v>11</c:v>
                </c:pt>
                <c:pt idx="4">
                  <c:v>10</c:v>
                </c:pt>
              </c:numCache>
            </c:numRef>
          </c:val>
        </c:ser>
        <c:dLbls>
          <c:showLegendKey val="0"/>
          <c:showVal val="1"/>
          <c:showCatName val="0"/>
          <c:showSerName val="0"/>
          <c:showPercent val="0"/>
          <c:showBubbleSize val="0"/>
        </c:dLbls>
        <c:gapWidth val="150"/>
        <c:overlap val="100"/>
        <c:axId val="65872256"/>
        <c:axId val="65873792"/>
      </c:barChart>
      <c:catAx>
        <c:axId val="65872256"/>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65873792"/>
        <c:crosses val="autoZero"/>
        <c:auto val="1"/>
        <c:lblAlgn val="ctr"/>
        <c:lblOffset val="100"/>
        <c:tickLblSkip val="1"/>
        <c:tickMarkSkip val="1"/>
        <c:noMultiLvlLbl val="0"/>
      </c:catAx>
      <c:valAx>
        <c:axId val="65873792"/>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65872256"/>
        <c:crosses val="autoZero"/>
        <c:crossBetween val="between"/>
        <c:majorUnit val="0.2"/>
      </c:valAx>
    </c:plotArea>
    <c:legend>
      <c:legendPos val="t"/>
      <c:layout>
        <c:manualLayout>
          <c:xMode val="edge"/>
          <c:yMode val="edge"/>
          <c:x val="0.31480096237970256"/>
          <c:y val="0"/>
          <c:w val="0.4189504957713619"/>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726353650238164"/>
          <c:y val="0.17312305438564365"/>
          <c:w val="0.79649606299212605"/>
          <c:h val="0.6937018047162709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8"/>
            <c:spPr>
              <a:solidFill>
                <a:sysClr val="windowText" lastClr="000000"/>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Sheet1!$B$2:$H$2</c:f>
              <c:numCache>
                <c:formatCode>General</c:formatCode>
                <c:ptCount val="7"/>
                <c:pt idx="0">
                  <c:v>90.3</c:v>
                </c:pt>
                <c:pt idx="1">
                  <c:v>90.6</c:v>
                </c:pt>
                <c:pt idx="2">
                  <c:v>90.5</c:v>
                </c:pt>
                <c:pt idx="3">
                  <c:v>90.2</c:v>
                </c:pt>
                <c:pt idx="4">
                  <c:v>90.6</c:v>
                </c:pt>
                <c:pt idx="5">
                  <c:v>90.6</c:v>
                </c:pt>
                <c:pt idx="6">
                  <c:v>90.7</c:v>
                </c:pt>
              </c:numCache>
            </c:numRef>
          </c:val>
          <c:smooth val="0"/>
        </c:ser>
        <c:ser>
          <c:idx val="0"/>
          <c:order val="1"/>
          <c:tx>
            <c:strRef>
              <c:f>Sheet1!$A$3</c:f>
              <c:strCache>
                <c:ptCount val="1"/>
                <c:pt idx="0">
                  <c:v>Non-Hispanic White</c:v>
                </c:pt>
              </c:strCache>
            </c:strRef>
          </c:tx>
          <c:spPr>
            <a:ln w="25400">
              <a:solidFill>
                <a:srgbClr val="0072C6"/>
              </a:solidFill>
            </a:ln>
          </c:spPr>
          <c:marker>
            <c:symbol val="square"/>
            <c:size val="7"/>
            <c:spPr>
              <a:solidFill>
                <a:srgbClr val="0072C6"/>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Sheet1!$B$3:$H$3</c:f>
              <c:numCache>
                <c:formatCode>General</c:formatCode>
                <c:ptCount val="7"/>
                <c:pt idx="0">
                  <c:v>91.2</c:v>
                </c:pt>
                <c:pt idx="1">
                  <c:v>91.6</c:v>
                </c:pt>
                <c:pt idx="2">
                  <c:v>91.3</c:v>
                </c:pt>
                <c:pt idx="3">
                  <c:v>91.1</c:v>
                </c:pt>
                <c:pt idx="4">
                  <c:v>91.5</c:v>
                </c:pt>
                <c:pt idx="5">
                  <c:v>91.5</c:v>
                </c:pt>
                <c:pt idx="6">
                  <c:v>91.5</c:v>
                </c:pt>
              </c:numCache>
            </c:numRef>
          </c:val>
          <c:smooth val="0"/>
        </c:ser>
        <c:ser>
          <c:idx val="2"/>
          <c:order val="2"/>
          <c:tx>
            <c:strRef>
              <c:f>Sheet1!$A$4</c:f>
              <c:strCache>
                <c:ptCount val="1"/>
                <c:pt idx="0">
                  <c:v>Non-Hispanic Black</c:v>
                </c:pt>
              </c:strCache>
            </c:strRef>
          </c:tx>
          <c:spPr>
            <a:ln w="25400">
              <a:solidFill>
                <a:srgbClr val="AABA0A"/>
              </a:solidFill>
            </a:ln>
          </c:spPr>
          <c:marker>
            <c:symbol val="triangle"/>
            <c:size val="9"/>
            <c:spPr>
              <a:solidFill>
                <a:srgbClr val="AABA0A"/>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Sheet1!$B$4:$H$4</c:f>
              <c:numCache>
                <c:formatCode>General</c:formatCode>
                <c:ptCount val="7"/>
                <c:pt idx="0">
                  <c:v>86</c:v>
                </c:pt>
                <c:pt idx="1">
                  <c:v>85.5</c:v>
                </c:pt>
                <c:pt idx="2">
                  <c:v>85.9</c:v>
                </c:pt>
                <c:pt idx="3">
                  <c:v>86</c:v>
                </c:pt>
                <c:pt idx="4">
                  <c:v>84.6</c:v>
                </c:pt>
                <c:pt idx="5">
                  <c:v>85.2</c:v>
                </c:pt>
                <c:pt idx="6">
                  <c:v>85.9</c:v>
                </c:pt>
              </c:numCache>
            </c:numRef>
          </c:val>
          <c:smooth val="0"/>
        </c:ser>
        <c:ser>
          <c:idx val="1"/>
          <c:order val="3"/>
          <c:tx>
            <c:strRef>
              <c:f>Sheet1!$A$5</c:f>
              <c:strCache>
                <c:ptCount val="1"/>
                <c:pt idx="0">
                  <c:v>Hispanic</c:v>
                </c:pt>
              </c:strCache>
            </c:strRef>
          </c:tx>
          <c:spPr>
            <a:ln w="34925">
              <a:solidFill>
                <a:srgbClr val="7BA8DF"/>
              </a:solidFill>
            </a:ln>
          </c:spPr>
          <c:marker>
            <c:symbol val="diamond"/>
            <c:size val="8"/>
            <c:spPr>
              <a:solidFill>
                <a:srgbClr val="7BA8DF"/>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Sheet1!$B$5:$H$5</c:f>
              <c:numCache>
                <c:formatCode>General</c:formatCode>
                <c:ptCount val="7"/>
                <c:pt idx="0">
                  <c:v>85.3</c:v>
                </c:pt>
                <c:pt idx="1">
                  <c:v>85.7</c:v>
                </c:pt>
                <c:pt idx="2">
                  <c:v>86.8</c:v>
                </c:pt>
                <c:pt idx="3">
                  <c:v>85.7</c:v>
                </c:pt>
                <c:pt idx="4">
                  <c:v>87</c:v>
                </c:pt>
                <c:pt idx="5">
                  <c:v>85</c:v>
                </c:pt>
                <c:pt idx="6">
                  <c:v>87</c:v>
                </c:pt>
              </c:numCache>
            </c:numRef>
          </c:val>
          <c:smooth val="0"/>
        </c:ser>
        <c:dLbls>
          <c:showLegendKey val="0"/>
          <c:showVal val="0"/>
          <c:showCatName val="0"/>
          <c:showSerName val="0"/>
          <c:showPercent val="0"/>
          <c:showBubbleSize val="0"/>
        </c:dLbls>
        <c:marker val="1"/>
        <c:smooth val="0"/>
        <c:axId val="68595072"/>
        <c:axId val="68601344"/>
      </c:lineChart>
      <c:catAx>
        <c:axId val="68595072"/>
        <c:scaling>
          <c:orientation val="minMax"/>
        </c:scaling>
        <c:delete val="0"/>
        <c:axPos val="b"/>
        <c:numFmt formatCode="General" sourceLinked="1"/>
        <c:majorTickMark val="out"/>
        <c:minorTickMark val="none"/>
        <c:tickLblPos val="nextTo"/>
        <c:txPr>
          <a:bodyPr rot="-900000"/>
          <a:lstStyle/>
          <a:p>
            <a:pPr>
              <a:defRPr sz="1600" b="0" baseline="0">
                <a:latin typeface="Calibri" panose="020F0502020204030204" pitchFamily="34" charset="0"/>
              </a:defRPr>
            </a:pPr>
            <a:endParaRPr lang="en-US"/>
          </a:p>
        </c:txPr>
        <c:crossAx val="68601344"/>
        <c:crosses val="autoZero"/>
        <c:auto val="1"/>
        <c:lblAlgn val="ctr"/>
        <c:lblOffset val="100"/>
        <c:noMultiLvlLbl val="0"/>
      </c:catAx>
      <c:valAx>
        <c:axId val="68601344"/>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37573500986795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8595072"/>
        <c:crosses val="autoZero"/>
        <c:crossBetween val="between"/>
        <c:majorUnit val="10"/>
      </c:valAx>
    </c:plotArea>
    <c:legend>
      <c:legendPos val="t"/>
      <c:layout>
        <c:manualLayout>
          <c:xMode val="edge"/>
          <c:yMode val="edge"/>
          <c:x val="0"/>
          <c:y val="1.1675185338674747E-3"/>
          <c:w val="0.99745139496451829"/>
          <c:h val="0.1122263423467415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7103399865714461"/>
          <c:w val="0.78090138038300771"/>
          <c:h val="0.69428294573643412"/>
        </c:manualLayout>
      </c:layout>
      <c:lineChart>
        <c:grouping val="standard"/>
        <c:varyColors val="0"/>
        <c:ser>
          <c:idx val="3"/>
          <c:order val="0"/>
          <c:tx>
            <c:strRef>
              <c:f>Sheet1!$A$5</c:f>
              <c:strCache>
                <c:ptCount val="1"/>
                <c:pt idx="0">
                  <c:v>White</c:v>
                </c:pt>
              </c:strCache>
            </c:strRef>
          </c:tx>
          <c:spPr>
            <a:ln w="25400">
              <a:solidFill>
                <a:sysClr val="windowText" lastClr="000000"/>
              </a:solidFill>
            </a:ln>
          </c:spPr>
          <c:marker>
            <c:symbol val="circle"/>
            <c:size val="8"/>
            <c:spPr>
              <a:solidFill>
                <a:sysClr val="windowText" lastClr="000000"/>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Sheet1!$B$5:$H$5</c:f>
              <c:numCache>
                <c:formatCode>General</c:formatCode>
                <c:ptCount val="7"/>
                <c:pt idx="0">
                  <c:v>91.1</c:v>
                </c:pt>
                <c:pt idx="1">
                  <c:v>91.5</c:v>
                </c:pt>
                <c:pt idx="2">
                  <c:v>91.3</c:v>
                </c:pt>
                <c:pt idx="3">
                  <c:v>91</c:v>
                </c:pt>
                <c:pt idx="4">
                  <c:v>91.4</c:v>
                </c:pt>
                <c:pt idx="5">
                  <c:v>91.4</c:v>
                </c:pt>
                <c:pt idx="6">
                  <c:v>91.4</c:v>
                </c:pt>
              </c:numCache>
            </c:numRef>
          </c:val>
          <c:smooth val="0"/>
        </c:ser>
        <c:ser>
          <c:idx val="0"/>
          <c:order val="1"/>
          <c:tx>
            <c:strRef>
              <c:f>Sheet1!$A$4</c:f>
              <c:strCache>
                <c:ptCount val="1"/>
                <c:pt idx="0">
                  <c:v>Black</c:v>
                </c:pt>
              </c:strCache>
            </c:strRef>
          </c:tx>
          <c:spPr>
            <a:ln w="25400">
              <a:solidFill>
                <a:srgbClr val="0072C6"/>
              </a:solidFill>
            </a:ln>
          </c:spPr>
          <c:marker>
            <c:symbol val="square"/>
            <c:size val="7"/>
            <c:spPr>
              <a:solidFill>
                <a:srgbClr val="0072C6"/>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Sheet1!$B$4:$H$4</c:f>
              <c:numCache>
                <c:formatCode>General</c:formatCode>
                <c:ptCount val="7"/>
                <c:pt idx="0">
                  <c:v>86.1</c:v>
                </c:pt>
                <c:pt idx="1">
                  <c:v>85.1</c:v>
                </c:pt>
                <c:pt idx="2">
                  <c:v>85.8</c:v>
                </c:pt>
                <c:pt idx="3">
                  <c:v>86</c:v>
                </c:pt>
                <c:pt idx="4">
                  <c:v>84.3</c:v>
                </c:pt>
                <c:pt idx="5">
                  <c:v>85</c:v>
                </c:pt>
                <c:pt idx="6">
                  <c:v>85.4</c:v>
                </c:pt>
              </c:numCache>
            </c:numRef>
          </c:val>
          <c:smooth val="0"/>
        </c:ser>
        <c:ser>
          <c:idx val="2"/>
          <c:order val="2"/>
          <c:tx>
            <c:strRef>
              <c:f>Sheet1!$A$3</c:f>
              <c:strCache>
                <c:ptCount val="1"/>
                <c:pt idx="0">
                  <c:v>API</c:v>
                </c:pt>
              </c:strCache>
            </c:strRef>
          </c:tx>
          <c:spPr>
            <a:ln w="25400">
              <a:solidFill>
                <a:srgbClr val="AABA0A"/>
              </a:solidFill>
            </a:ln>
          </c:spPr>
          <c:marker>
            <c:symbol val="triangle"/>
            <c:size val="9"/>
            <c:spPr>
              <a:solidFill>
                <a:srgbClr val="AABA0A"/>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Sheet1!$B$3:$H$3</c:f>
              <c:numCache>
                <c:formatCode>General</c:formatCode>
                <c:ptCount val="7"/>
                <c:pt idx="0">
                  <c:v>81.099999999999994</c:v>
                </c:pt>
                <c:pt idx="1">
                  <c:v>79.5</c:v>
                </c:pt>
                <c:pt idx="2">
                  <c:v>79.400000000000006</c:v>
                </c:pt>
                <c:pt idx="3">
                  <c:v>76.400000000000006</c:v>
                </c:pt>
                <c:pt idx="4">
                  <c:v>81.400000000000006</c:v>
                </c:pt>
                <c:pt idx="5">
                  <c:v>80.3</c:v>
                </c:pt>
                <c:pt idx="6">
                  <c:v>80.2</c:v>
                </c:pt>
              </c:numCache>
            </c:numRef>
          </c:val>
          <c:smooth val="0"/>
        </c:ser>
        <c:ser>
          <c:idx val="1"/>
          <c:order val="3"/>
          <c:tx>
            <c:strRef>
              <c:f>Sheet1!$A$2</c:f>
              <c:strCache>
                <c:ptCount val="1"/>
                <c:pt idx="0">
                  <c:v>AI/AN</c:v>
                </c:pt>
              </c:strCache>
            </c:strRef>
          </c:tx>
          <c:spPr>
            <a:ln w="34925">
              <a:solidFill>
                <a:srgbClr val="F79646"/>
              </a:solidFill>
            </a:ln>
          </c:spPr>
          <c:marker>
            <c:symbol val="diamond"/>
            <c:size val="8"/>
            <c:spPr>
              <a:solidFill>
                <a:srgbClr val="F79646"/>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Sheet1!$B$2:$H$2</c:f>
              <c:numCache>
                <c:formatCode>General</c:formatCode>
                <c:ptCount val="7"/>
                <c:pt idx="0">
                  <c:v>85</c:v>
                </c:pt>
                <c:pt idx="1">
                  <c:v>88.5</c:v>
                </c:pt>
                <c:pt idx="2">
                  <c:v>86.4</c:v>
                </c:pt>
                <c:pt idx="3">
                  <c:v>84.2</c:v>
                </c:pt>
                <c:pt idx="4">
                  <c:v>86.3</c:v>
                </c:pt>
                <c:pt idx="5">
                  <c:v>83.9</c:v>
                </c:pt>
                <c:pt idx="6">
                  <c:v>87.3</c:v>
                </c:pt>
              </c:numCache>
            </c:numRef>
          </c:val>
          <c:smooth val="0"/>
        </c:ser>
        <c:dLbls>
          <c:showLegendKey val="0"/>
          <c:showVal val="0"/>
          <c:showCatName val="0"/>
          <c:showSerName val="0"/>
          <c:showPercent val="0"/>
          <c:showBubbleSize val="0"/>
        </c:dLbls>
        <c:marker val="1"/>
        <c:smooth val="0"/>
        <c:axId val="71314816"/>
        <c:axId val="71333376"/>
      </c:lineChart>
      <c:catAx>
        <c:axId val="71314816"/>
        <c:scaling>
          <c:orientation val="minMax"/>
        </c:scaling>
        <c:delete val="0"/>
        <c:axPos val="b"/>
        <c:numFmt formatCode="General" sourceLinked="1"/>
        <c:majorTickMark val="out"/>
        <c:minorTickMark val="none"/>
        <c:tickLblPos val="nextTo"/>
        <c:txPr>
          <a:bodyPr rot="-900000"/>
          <a:lstStyle/>
          <a:p>
            <a:pPr>
              <a:defRPr sz="1600" b="0" baseline="0">
                <a:latin typeface="Calibri" panose="020F0502020204030204" pitchFamily="34" charset="0"/>
              </a:defRPr>
            </a:pPr>
            <a:endParaRPr lang="en-US"/>
          </a:p>
        </c:txPr>
        <c:crossAx val="71333376"/>
        <c:crosses val="autoZero"/>
        <c:auto val="1"/>
        <c:lblAlgn val="ctr"/>
        <c:lblOffset val="100"/>
        <c:noMultiLvlLbl val="0"/>
      </c:catAx>
      <c:valAx>
        <c:axId val="71333376"/>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236434108527131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1314816"/>
        <c:crosses val="autoZero"/>
        <c:crossBetween val="between"/>
        <c:majorUnit val="10"/>
      </c:valAx>
      <c:spPr>
        <a:noFill/>
      </c:spPr>
    </c:plotArea>
    <c:legend>
      <c:legendPos val="t"/>
      <c:layout>
        <c:manualLayout>
          <c:xMode val="edge"/>
          <c:yMode val="edge"/>
          <c:x val="8.19954797317002E-3"/>
          <c:y val="1.1675185338674747E-3"/>
          <c:w val="0.99127867697093419"/>
          <c:h val="0.1096271032981342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800" b="1" dirty="0" smtClean="0">
                <a:effectLst/>
              </a:rPr>
              <a:t>Ages 18-64</a:t>
            </a:r>
            <a:endParaRPr lang="en-US" dirty="0"/>
          </a:p>
        </c:rich>
      </c:tx>
      <c:layout>
        <c:manualLayout>
          <c:xMode val="edge"/>
          <c:yMode val="edge"/>
          <c:x val="0.3679551861572859"/>
          <c:y val="3.3231562762647097E-3"/>
        </c:manualLayout>
      </c:layout>
      <c:overlay val="0"/>
    </c:title>
    <c:autoTitleDeleted val="0"/>
    <c:plotArea>
      <c:layout>
        <c:manualLayout>
          <c:layoutTarget val="inner"/>
          <c:xMode val="edge"/>
          <c:yMode val="edge"/>
          <c:x val="0.18036186448916108"/>
          <c:y val="0.26612240330423814"/>
          <c:w val="0.80395630693222175"/>
          <c:h val="0.58296710004272723"/>
        </c:manualLayout>
      </c:layout>
      <c:lineChart>
        <c:grouping val="standard"/>
        <c:varyColors val="0"/>
        <c:ser>
          <c:idx val="3"/>
          <c:order val="0"/>
          <c:tx>
            <c:strRef>
              <c:f>Sheet1!$A$2</c:f>
              <c:strCache>
                <c:ptCount val="1"/>
                <c:pt idx="0">
                  <c:v>Private</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10.3765</c:v>
                </c:pt>
                <c:pt idx="1">
                  <c:v>9.3559999999999999</c:v>
                </c:pt>
                <c:pt idx="2">
                  <c:v>8.5983999999999998</c:v>
                </c:pt>
                <c:pt idx="3">
                  <c:v>9.0311000000000003</c:v>
                </c:pt>
                <c:pt idx="4">
                  <c:v>8.8569999999999993</c:v>
                </c:pt>
                <c:pt idx="5">
                  <c:v>8.4471000000000007</c:v>
                </c:pt>
                <c:pt idx="6">
                  <c:v>8.6907999999999994</c:v>
                </c:pt>
                <c:pt idx="7">
                  <c:v>8.2925000000000004</c:v>
                </c:pt>
                <c:pt idx="8">
                  <c:v>7.3</c:v>
                </c:pt>
                <c:pt idx="9">
                  <c:v>7.4</c:v>
                </c:pt>
                <c:pt idx="10">
                  <c:v>6.7</c:v>
                </c:pt>
                <c:pt idx="11">
                  <c:v>6.7</c:v>
                </c:pt>
              </c:numCache>
            </c:numRef>
          </c:val>
          <c:smooth val="0"/>
        </c:ser>
        <c:ser>
          <c:idx val="0"/>
          <c:order val="1"/>
          <c:tx>
            <c:strRef>
              <c:f>Sheet1!$A$3</c:f>
              <c:strCache>
                <c:ptCount val="1"/>
                <c:pt idx="0">
                  <c:v>Public</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15.625999999999999</c:v>
                </c:pt>
                <c:pt idx="1">
                  <c:v>15.6265</c:v>
                </c:pt>
                <c:pt idx="2">
                  <c:v>16.439699999999998</c:v>
                </c:pt>
                <c:pt idx="3">
                  <c:v>15.258800000000001</c:v>
                </c:pt>
                <c:pt idx="4">
                  <c:v>17.433700000000002</c:v>
                </c:pt>
                <c:pt idx="5">
                  <c:v>15.1008</c:v>
                </c:pt>
                <c:pt idx="6">
                  <c:v>16.2224</c:v>
                </c:pt>
                <c:pt idx="7">
                  <c:v>13.744300000000001</c:v>
                </c:pt>
                <c:pt idx="8">
                  <c:v>13.9</c:v>
                </c:pt>
                <c:pt idx="9">
                  <c:v>14.4</c:v>
                </c:pt>
                <c:pt idx="10">
                  <c:v>14.6</c:v>
                </c:pt>
                <c:pt idx="11">
                  <c:v>13.8</c:v>
                </c:pt>
              </c:numCache>
            </c:numRef>
          </c:val>
          <c:smooth val="0"/>
        </c:ser>
        <c:ser>
          <c:idx val="2"/>
          <c:order val="2"/>
          <c:tx>
            <c:strRef>
              <c:f>Sheet1!$A$4</c:f>
              <c:strCache>
                <c:ptCount val="1"/>
                <c:pt idx="0">
                  <c:v>Uninsured</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18.779</c:v>
                </c:pt>
                <c:pt idx="1">
                  <c:v>16.6858</c:v>
                </c:pt>
                <c:pt idx="2">
                  <c:v>18.841899999999999</c:v>
                </c:pt>
                <c:pt idx="3">
                  <c:v>16.3614</c:v>
                </c:pt>
                <c:pt idx="4">
                  <c:v>16.186900000000001</c:v>
                </c:pt>
                <c:pt idx="5">
                  <c:v>17.3184</c:v>
                </c:pt>
                <c:pt idx="6">
                  <c:v>15.324</c:v>
                </c:pt>
                <c:pt idx="7">
                  <c:v>17.601800000000001</c:v>
                </c:pt>
                <c:pt idx="8">
                  <c:v>16.8</c:v>
                </c:pt>
                <c:pt idx="9">
                  <c:v>17</c:v>
                </c:pt>
                <c:pt idx="10">
                  <c:v>15.3</c:v>
                </c:pt>
                <c:pt idx="11">
                  <c:v>14.4</c:v>
                </c:pt>
              </c:numCache>
            </c:numRef>
          </c:val>
          <c:smooth val="0"/>
        </c:ser>
        <c:dLbls>
          <c:showLegendKey val="0"/>
          <c:showVal val="0"/>
          <c:showCatName val="0"/>
          <c:showSerName val="0"/>
          <c:showPercent val="0"/>
          <c:showBubbleSize val="0"/>
        </c:dLbls>
        <c:marker val="1"/>
        <c:smooth val="0"/>
        <c:axId val="69031040"/>
        <c:axId val="69032960"/>
      </c:lineChart>
      <c:catAx>
        <c:axId val="69031040"/>
        <c:scaling>
          <c:orientation val="minMax"/>
        </c:scaling>
        <c:delete val="0"/>
        <c:axPos val="b"/>
        <c:numFmt formatCode="General" sourceLinked="1"/>
        <c:majorTickMark val="out"/>
        <c:minorTickMark val="none"/>
        <c:tickLblPos val="nextTo"/>
        <c:txPr>
          <a:bodyPr rot="-3060000"/>
          <a:lstStyle/>
          <a:p>
            <a:pPr>
              <a:defRPr sz="1400" b="0" baseline="0">
                <a:latin typeface="Calibri" panose="020F0502020204030204" pitchFamily="34" charset="0"/>
              </a:defRPr>
            </a:pPr>
            <a:endParaRPr lang="en-US"/>
          </a:p>
        </c:txPr>
        <c:crossAx val="69032960"/>
        <c:crosses val="autoZero"/>
        <c:auto val="1"/>
        <c:lblAlgn val="ctr"/>
        <c:lblOffset val="100"/>
        <c:noMultiLvlLbl val="0"/>
      </c:catAx>
      <c:valAx>
        <c:axId val="6903296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636437160471220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9031040"/>
        <c:crosses val="autoZero"/>
        <c:crossBetween val="between"/>
        <c:majorUnit val="5"/>
      </c:valAx>
    </c:plotArea>
    <c:legend>
      <c:legendPos val="t"/>
      <c:layout>
        <c:manualLayout>
          <c:xMode val="edge"/>
          <c:yMode val="edge"/>
          <c:x val="5.1132497326723007E-3"/>
          <c:y val="9.4319569065494727E-2"/>
          <c:w val="0.9881921357052591"/>
          <c:h val="0.13583465584243831"/>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Age 65+</a:t>
            </a:r>
            <a:endParaRPr lang="en-US" dirty="0"/>
          </a:p>
        </c:rich>
      </c:tx>
      <c:layout>
        <c:manualLayout>
          <c:xMode val="edge"/>
          <c:yMode val="edge"/>
          <c:x val="0.38952148342568288"/>
          <c:y val="0"/>
        </c:manualLayout>
      </c:layout>
      <c:overlay val="0"/>
    </c:title>
    <c:autoTitleDeleted val="0"/>
    <c:plotArea>
      <c:layout>
        <c:manualLayout>
          <c:layoutTarget val="inner"/>
          <c:xMode val="edge"/>
          <c:yMode val="edge"/>
          <c:x val="0.16818192864780793"/>
          <c:y val="0.26849249221754257"/>
          <c:w val="0.81487168270632837"/>
          <c:h val="0.58184271297483159"/>
        </c:manualLayout>
      </c:layout>
      <c:lineChart>
        <c:grouping val="standard"/>
        <c:varyColors val="0"/>
        <c:ser>
          <c:idx val="0"/>
          <c:order val="0"/>
          <c:tx>
            <c:strRef>
              <c:f>Sheet1!$A$3</c:f>
              <c:strCache>
                <c:ptCount val="1"/>
                <c:pt idx="0">
                  <c:v>Medicare and Private</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6.5793999999999997</c:v>
                </c:pt>
                <c:pt idx="1">
                  <c:v>5.7785000000000002</c:v>
                </c:pt>
                <c:pt idx="2">
                  <c:v>5.97</c:v>
                </c:pt>
                <c:pt idx="3">
                  <c:v>5.3288000000000002</c:v>
                </c:pt>
                <c:pt idx="4">
                  <c:v>6.3413000000000004</c:v>
                </c:pt>
                <c:pt idx="5">
                  <c:v>5.1829000000000001</c:v>
                </c:pt>
                <c:pt idx="6">
                  <c:v>6.125</c:v>
                </c:pt>
                <c:pt idx="7">
                  <c:v>4.6646000000000001</c:v>
                </c:pt>
                <c:pt idx="8">
                  <c:v>4.4000000000000004</c:v>
                </c:pt>
                <c:pt idx="9">
                  <c:v>4</c:v>
                </c:pt>
                <c:pt idx="10">
                  <c:v>5.6</c:v>
                </c:pt>
                <c:pt idx="11">
                  <c:v>4</c:v>
                </c:pt>
              </c:numCache>
            </c:numRef>
          </c:val>
          <c:smooth val="0"/>
        </c:ser>
        <c:ser>
          <c:idx val="2"/>
          <c:order val="1"/>
          <c:tx>
            <c:strRef>
              <c:f>Sheet1!$A$4</c:f>
              <c:strCache>
                <c:ptCount val="1"/>
                <c:pt idx="0">
                  <c:v>Medicare and Other Public</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8.5846999999999998</c:v>
                </c:pt>
                <c:pt idx="1">
                  <c:v>8.5869</c:v>
                </c:pt>
                <c:pt idx="2">
                  <c:v>8.5818999999999992</c:v>
                </c:pt>
                <c:pt idx="3">
                  <c:v>11.987299999999999</c:v>
                </c:pt>
                <c:pt idx="4">
                  <c:v>12.473800000000001</c:v>
                </c:pt>
                <c:pt idx="5">
                  <c:v>8.7424999999999997</c:v>
                </c:pt>
                <c:pt idx="6">
                  <c:v>10.6783</c:v>
                </c:pt>
                <c:pt idx="7">
                  <c:v>9.6486000000000001</c:v>
                </c:pt>
                <c:pt idx="8">
                  <c:v>7.6</c:v>
                </c:pt>
                <c:pt idx="9">
                  <c:v>8</c:v>
                </c:pt>
                <c:pt idx="10">
                  <c:v>6.4</c:v>
                </c:pt>
                <c:pt idx="11">
                  <c:v>9.6</c:v>
                </c:pt>
              </c:numCache>
            </c:numRef>
          </c:val>
          <c:smooth val="0"/>
        </c:ser>
        <c:ser>
          <c:idx val="3"/>
          <c:order val="2"/>
          <c:tx>
            <c:strRef>
              <c:f>Sheet1!$A$2</c:f>
              <c:strCache>
                <c:ptCount val="1"/>
                <c:pt idx="0">
                  <c:v>Medicare Only</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8.7106999999999992</c:v>
                </c:pt>
                <c:pt idx="1">
                  <c:v>6.7521000000000004</c:v>
                </c:pt>
                <c:pt idx="2">
                  <c:v>7.3089000000000004</c:v>
                </c:pt>
                <c:pt idx="3">
                  <c:v>7.8441000000000001</c:v>
                </c:pt>
                <c:pt idx="4">
                  <c:v>7.5998000000000001</c:v>
                </c:pt>
                <c:pt idx="5">
                  <c:v>6.9743000000000004</c:v>
                </c:pt>
                <c:pt idx="6">
                  <c:v>5.7492999999999999</c:v>
                </c:pt>
                <c:pt idx="7">
                  <c:v>6.1837</c:v>
                </c:pt>
                <c:pt idx="8">
                  <c:v>4.5</c:v>
                </c:pt>
                <c:pt idx="9">
                  <c:v>6.1</c:v>
                </c:pt>
                <c:pt idx="10">
                  <c:v>5.2</c:v>
                </c:pt>
                <c:pt idx="11">
                  <c:v>5.2</c:v>
                </c:pt>
              </c:numCache>
            </c:numRef>
          </c:val>
          <c:smooth val="0"/>
        </c:ser>
        <c:dLbls>
          <c:showLegendKey val="0"/>
          <c:showVal val="0"/>
          <c:showCatName val="0"/>
          <c:showSerName val="0"/>
          <c:showPercent val="0"/>
          <c:showBubbleSize val="0"/>
        </c:dLbls>
        <c:marker val="1"/>
        <c:smooth val="0"/>
        <c:axId val="68945024"/>
        <c:axId val="68946560"/>
      </c:lineChart>
      <c:catAx>
        <c:axId val="68945024"/>
        <c:scaling>
          <c:orientation val="minMax"/>
        </c:scaling>
        <c:delete val="0"/>
        <c:axPos val="b"/>
        <c:numFmt formatCode="General" sourceLinked="1"/>
        <c:majorTickMark val="out"/>
        <c:minorTickMark val="none"/>
        <c:tickLblPos val="nextTo"/>
        <c:txPr>
          <a:bodyPr rot="-3060000"/>
          <a:lstStyle/>
          <a:p>
            <a:pPr>
              <a:defRPr sz="1400" b="0" baseline="0">
                <a:latin typeface="Calibri" panose="020F0502020204030204" pitchFamily="34" charset="0"/>
              </a:defRPr>
            </a:pPr>
            <a:endParaRPr lang="en-US"/>
          </a:p>
        </c:txPr>
        <c:crossAx val="68946560"/>
        <c:crosses val="autoZero"/>
        <c:auto val="1"/>
        <c:lblAlgn val="ctr"/>
        <c:lblOffset val="100"/>
        <c:noMultiLvlLbl val="0"/>
      </c:catAx>
      <c:valAx>
        <c:axId val="6894656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616670735925451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8945024"/>
        <c:crosses val="autoZero"/>
        <c:crossBetween val="between"/>
        <c:majorUnit val="5"/>
      </c:valAx>
    </c:plotArea>
    <c:legend>
      <c:legendPos val="t"/>
      <c:layout>
        <c:manualLayout>
          <c:xMode val="edge"/>
          <c:yMode val="edge"/>
          <c:x val="0"/>
          <c:y val="7.5261325449140506E-2"/>
          <c:w val="1"/>
          <c:h val="0.1737914301409998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838777097307281"/>
          <c:y val="0.15049263464160004"/>
          <c:w val="0.81721468844172251"/>
          <c:h val="0.69693050723310745"/>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9.8477999999999994</c:v>
                </c:pt>
                <c:pt idx="1">
                  <c:v>8.9098000000000006</c:v>
                </c:pt>
                <c:pt idx="2">
                  <c:v>8.6927000000000003</c:v>
                </c:pt>
                <c:pt idx="3">
                  <c:v>8.7797000000000001</c:v>
                </c:pt>
                <c:pt idx="4">
                  <c:v>9.1207999999999991</c:v>
                </c:pt>
                <c:pt idx="5">
                  <c:v>8.5965000000000007</c:v>
                </c:pt>
                <c:pt idx="6">
                  <c:v>8.7672000000000008</c:v>
                </c:pt>
                <c:pt idx="7">
                  <c:v>7.9630999999999998</c:v>
                </c:pt>
                <c:pt idx="8">
                  <c:v>7.3</c:v>
                </c:pt>
                <c:pt idx="9">
                  <c:v>7.4</c:v>
                </c:pt>
                <c:pt idx="10">
                  <c:v>6.9</c:v>
                </c:pt>
                <c:pt idx="11">
                  <c:v>6.7</c:v>
                </c:pt>
              </c:numCache>
            </c:numRef>
          </c:val>
          <c:smooth val="0"/>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11.4589</c:v>
                </c:pt>
                <c:pt idx="1">
                  <c:v>11.0222</c:v>
                </c:pt>
                <c:pt idx="2">
                  <c:v>11.0083</c:v>
                </c:pt>
                <c:pt idx="3">
                  <c:v>12.6556</c:v>
                </c:pt>
                <c:pt idx="4">
                  <c:v>10.263500000000001</c:v>
                </c:pt>
                <c:pt idx="5">
                  <c:v>10.4687</c:v>
                </c:pt>
                <c:pt idx="6">
                  <c:v>12.062900000000001</c:v>
                </c:pt>
                <c:pt idx="7">
                  <c:v>11.6663</c:v>
                </c:pt>
                <c:pt idx="8">
                  <c:v>10.199999999999999</c:v>
                </c:pt>
                <c:pt idx="9">
                  <c:v>9.6</c:v>
                </c:pt>
                <c:pt idx="10">
                  <c:v>10.199999999999999</c:v>
                </c:pt>
                <c:pt idx="11">
                  <c:v>9.1999999999999993</c:v>
                </c:pt>
              </c:numCache>
            </c:numRef>
          </c:val>
          <c:smooth val="0"/>
        </c:ser>
        <c:ser>
          <c:idx val="2"/>
          <c:order val="2"/>
          <c:tx>
            <c:strRef>
              <c:f>Sheet1!$A$4</c:f>
              <c:strCache>
                <c:ptCount val="1"/>
                <c:pt idx="0">
                  <c:v>Hispanic</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15.581300000000001</c:v>
                </c:pt>
                <c:pt idx="1">
                  <c:v>13.639699999999999</c:v>
                </c:pt>
                <c:pt idx="2">
                  <c:v>12.165800000000001</c:v>
                </c:pt>
                <c:pt idx="3">
                  <c:v>11.6837</c:v>
                </c:pt>
                <c:pt idx="4">
                  <c:v>12.1784</c:v>
                </c:pt>
                <c:pt idx="5">
                  <c:v>11.765000000000001</c:v>
                </c:pt>
                <c:pt idx="6">
                  <c:v>10.8657</c:v>
                </c:pt>
                <c:pt idx="7">
                  <c:v>13.018000000000001</c:v>
                </c:pt>
                <c:pt idx="8">
                  <c:v>10.8</c:v>
                </c:pt>
                <c:pt idx="9">
                  <c:v>12.3</c:v>
                </c:pt>
                <c:pt idx="10">
                  <c:v>10.9</c:v>
                </c:pt>
                <c:pt idx="11">
                  <c:v>10</c:v>
                </c:pt>
              </c:numCache>
            </c:numRef>
          </c:val>
          <c:smooth val="0"/>
        </c:ser>
        <c:dLbls>
          <c:showLegendKey val="0"/>
          <c:showVal val="0"/>
          <c:showCatName val="0"/>
          <c:showSerName val="0"/>
          <c:showPercent val="0"/>
          <c:showBubbleSize val="0"/>
        </c:dLbls>
        <c:marker val="1"/>
        <c:smooth val="0"/>
        <c:axId val="68983808"/>
        <c:axId val="70489216"/>
      </c:lineChart>
      <c:catAx>
        <c:axId val="68983808"/>
        <c:scaling>
          <c:orientation val="minMax"/>
        </c:scaling>
        <c:delete val="0"/>
        <c:axPos val="b"/>
        <c:numFmt formatCode="General" sourceLinked="1"/>
        <c:majorTickMark val="out"/>
        <c:minorTickMark val="none"/>
        <c:tickLblPos val="nextTo"/>
        <c:txPr>
          <a:bodyPr rot="-3000000"/>
          <a:lstStyle/>
          <a:p>
            <a:pPr>
              <a:defRPr sz="1400" b="0" baseline="0">
                <a:latin typeface="Calibri" panose="020F0502020204030204" pitchFamily="34" charset="0"/>
              </a:defRPr>
            </a:pPr>
            <a:endParaRPr lang="en-US"/>
          </a:p>
        </c:txPr>
        <c:crossAx val="70489216"/>
        <c:crosses val="autoZero"/>
        <c:auto val="1"/>
        <c:lblAlgn val="ctr"/>
        <c:lblOffset val="100"/>
        <c:noMultiLvlLbl val="0"/>
      </c:catAx>
      <c:valAx>
        <c:axId val="70489216"/>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58055606421290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8983808"/>
        <c:crosses val="autoZero"/>
        <c:crossBetween val="between"/>
        <c:majorUnit val="5"/>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471444541654516"/>
          <c:y val="0.15049263464160004"/>
          <c:w val="0.80803125303781476"/>
          <c:h val="0.69815459114122358"/>
        </c:manualLayout>
      </c:layout>
      <c:lineChart>
        <c:grouping val="standard"/>
        <c:varyColors val="0"/>
        <c:ser>
          <c:idx val="2"/>
          <c:order val="0"/>
          <c:tx>
            <c:strRef>
              <c:f>Sheet1!$A$4</c:f>
              <c:strCache>
                <c:ptCount val="1"/>
                <c:pt idx="0">
                  <c:v>&lt;High School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13.4</c:v>
                </c:pt>
                <c:pt idx="1">
                  <c:v>13</c:v>
                </c:pt>
                <c:pt idx="2">
                  <c:v>12.8</c:v>
                </c:pt>
                <c:pt idx="3">
                  <c:v>13.5</c:v>
                </c:pt>
                <c:pt idx="4">
                  <c:v>12.4</c:v>
                </c:pt>
                <c:pt idx="5">
                  <c:v>11.6</c:v>
                </c:pt>
                <c:pt idx="6">
                  <c:v>12.5</c:v>
                </c:pt>
                <c:pt idx="7">
                  <c:v>12.2</c:v>
                </c:pt>
                <c:pt idx="8">
                  <c:v>12</c:v>
                </c:pt>
                <c:pt idx="9">
                  <c:v>12.2</c:v>
                </c:pt>
                <c:pt idx="10">
                  <c:v>11.5</c:v>
                </c:pt>
                <c:pt idx="11">
                  <c:v>10.9</c:v>
                </c:pt>
              </c:numCache>
            </c:numRef>
          </c:val>
          <c:smooth val="0"/>
        </c:ser>
        <c:ser>
          <c:idx val="0"/>
          <c:order val="1"/>
          <c:tx>
            <c:strRef>
              <c:f>Sheet1!$A$3</c:f>
              <c:strCache>
                <c:ptCount val="1"/>
                <c:pt idx="0">
                  <c:v>High School Grad</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10.9</c:v>
                </c:pt>
                <c:pt idx="1">
                  <c:v>9.6</c:v>
                </c:pt>
                <c:pt idx="2">
                  <c:v>9.9</c:v>
                </c:pt>
                <c:pt idx="3">
                  <c:v>9.5</c:v>
                </c:pt>
                <c:pt idx="4">
                  <c:v>10.6</c:v>
                </c:pt>
                <c:pt idx="5">
                  <c:v>8.9</c:v>
                </c:pt>
                <c:pt idx="6">
                  <c:v>10.3</c:v>
                </c:pt>
                <c:pt idx="7">
                  <c:v>10.4</c:v>
                </c:pt>
                <c:pt idx="8">
                  <c:v>8.5</c:v>
                </c:pt>
                <c:pt idx="9">
                  <c:v>9.3000000000000007</c:v>
                </c:pt>
                <c:pt idx="10">
                  <c:v>8.9</c:v>
                </c:pt>
                <c:pt idx="11">
                  <c:v>8.1999999999999993</c:v>
                </c:pt>
              </c:numCache>
            </c:numRef>
          </c:val>
          <c:smooth val="0"/>
        </c:ser>
        <c:ser>
          <c:idx val="3"/>
          <c:order val="2"/>
          <c:tx>
            <c:strRef>
              <c:f>Sheet1!$A$2</c:f>
              <c:strCache>
                <c:ptCount val="1"/>
                <c:pt idx="0">
                  <c:v>Any College</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9.6999999999999993</c:v>
                </c:pt>
                <c:pt idx="1">
                  <c:v>8.8000000000000007</c:v>
                </c:pt>
                <c:pt idx="2">
                  <c:v>8.4</c:v>
                </c:pt>
                <c:pt idx="3">
                  <c:v>8.5</c:v>
                </c:pt>
                <c:pt idx="4">
                  <c:v>8.6</c:v>
                </c:pt>
                <c:pt idx="5">
                  <c:v>8.6999999999999993</c:v>
                </c:pt>
                <c:pt idx="6">
                  <c:v>8.1999999999999993</c:v>
                </c:pt>
                <c:pt idx="7">
                  <c:v>7.5</c:v>
                </c:pt>
                <c:pt idx="8">
                  <c:v>7</c:v>
                </c:pt>
                <c:pt idx="9">
                  <c:v>7.1</c:v>
                </c:pt>
                <c:pt idx="10">
                  <c:v>6.7</c:v>
                </c:pt>
                <c:pt idx="11">
                  <c:v>6.8</c:v>
                </c:pt>
              </c:numCache>
            </c:numRef>
          </c:val>
          <c:smooth val="0"/>
        </c:ser>
        <c:dLbls>
          <c:showLegendKey val="0"/>
          <c:showVal val="0"/>
          <c:showCatName val="0"/>
          <c:showSerName val="0"/>
          <c:showPercent val="0"/>
          <c:showBubbleSize val="0"/>
        </c:dLbls>
        <c:marker val="1"/>
        <c:smooth val="0"/>
        <c:axId val="70539520"/>
        <c:axId val="70545792"/>
      </c:lineChart>
      <c:catAx>
        <c:axId val="70539520"/>
        <c:scaling>
          <c:orientation val="minMax"/>
        </c:scaling>
        <c:delete val="0"/>
        <c:axPos val="b"/>
        <c:numFmt formatCode="General" sourceLinked="1"/>
        <c:majorTickMark val="out"/>
        <c:minorTickMark val="none"/>
        <c:tickLblPos val="nextTo"/>
        <c:txPr>
          <a:bodyPr rot="-3000000"/>
          <a:lstStyle/>
          <a:p>
            <a:pPr>
              <a:defRPr sz="1400" b="0" baseline="0">
                <a:latin typeface="Calibri" panose="020F0502020204030204" pitchFamily="34" charset="0"/>
              </a:defRPr>
            </a:pPr>
            <a:endParaRPr lang="en-US"/>
          </a:p>
        </c:txPr>
        <c:crossAx val="70545792"/>
        <c:crosses val="autoZero"/>
        <c:auto val="1"/>
        <c:lblAlgn val="ctr"/>
        <c:lblOffset val="100"/>
        <c:noMultiLvlLbl val="0"/>
      </c:catAx>
      <c:valAx>
        <c:axId val="70545792"/>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51865246495350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0539520"/>
        <c:crosses val="autoZero"/>
        <c:crossBetween val="between"/>
        <c:majorUnit val="5"/>
      </c:valAx>
    </c:plotArea>
    <c:legend>
      <c:legendPos val="t"/>
      <c:layout>
        <c:manualLayout>
          <c:xMode val="edge"/>
          <c:yMode val="edge"/>
          <c:x val="0"/>
          <c:y val="0"/>
          <c:w val="0.99745139496451829"/>
          <c:h val="0.1132614600500518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333309030815591"/>
          <c:y val="0.13062346131152211"/>
          <c:w val="0.80933678429085254"/>
          <c:h val="0.71720508046959242"/>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5.5506000000000002</c:v>
                </c:pt>
                <c:pt idx="1">
                  <c:v>4.8022</c:v>
                </c:pt>
                <c:pt idx="2">
                  <c:v>4.7687999999999997</c:v>
                </c:pt>
                <c:pt idx="3">
                  <c:v>4.3735999999999997</c:v>
                </c:pt>
                <c:pt idx="4">
                  <c:v>4.2447999999999997</c:v>
                </c:pt>
                <c:pt idx="5">
                  <c:v>4.2150999999999996</c:v>
                </c:pt>
                <c:pt idx="6">
                  <c:v>3.9946000000000002</c:v>
                </c:pt>
                <c:pt idx="7">
                  <c:v>3.6484999999999999</c:v>
                </c:pt>
                <c:pt idx="8">
                  <c:v>3.1</c:v>
                </c:pt>
                <c:pt idx="9">
                  <c:v>2.7</c:v>
                </c:pt>
                <c:pt idx="10">
                  <c:v>3.3</c:v>
                </c:pt>
                <c:pt idx="11">
                  <c:v>2.7</c:v>
                </c:pt>
              </c:numCache>
            </c:numRef>
          </c:val>
          <c:smooth val="0"/>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7.0867000000000004</c:v>
                </c:pt>
                <c:pt idx="1">
                  <c:v>7.4528999999999996</c:v>
                </c:pt>
                <c:pt idx="2">
                  <c:v>6.2889999999999997</c:v>
                </c:pt>
                <c:pt idx="3">
                  <c:v>5.6936</c:v>
                </c:pt>
                <c:pt idx="4">
                  <c:v>4.8194999999999997</c:v>
                </c:pt>
                <c:pt idx="5">
                  <c:v>5.1292999999999997</c:v>
                </c:pt>
                <c:pt idx="6">
                  <c:v>3.9622999999999999</c:v>
                </c:pt>
                <c:pt idx="7">
                  <c:v>5.0694999999999997</c:v>
                </c:pt>
                <c:pt idx="8">
                  <c:v>4.3</c:v>
                </c:pt>
                <c:pt idx="9">
                  <c:v>5.2</c:v>
                </c:pt>
                <c:pt idx="10">
                  <c:v>4.0999999999999996</c:v>
                </c:pt>
                <c:pt idx="11">
                  <c:v>4.4000000000000004</c:v>
                </c:pt>
              </c:numCache>
            </c:numRef>
          </c:val>
          <c:smooth val="0"/>
        </c:ser>
        <c:ser>
          <c:idx val="2"/>
          <c:order val="2"/>
          <c:tx>
            <c:strRef>
              <c:f>Sheet1!$A$4</c:f>
              <c:strCache>
                <c:ptCount val="1"/>
                <c:pt idx="0">
                  <c:v>Hispanic</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10.196199999999999</c:v>
                </c:pt>
                <c:pt idx="1">
                  <c:v>8.4074000000000009</c:v>
                </c:pt>
                <c:pt idx="2">
                  <c:v>7.8912000000000004</c:v>
                </c:pt>
                <c:pt idx="3">
                  <c:v>8.7654999999999994</c:v>
                </c:pt>
                <c:pt idx="4">
                  <c:v>6.9699</c:v>
                </c:pt>
                <c:pt idx="5">
                  <c:v>6.827</c:v>
                </c:pt>
                <c:pt idx="6">
                  <c:v>5.7573999999999996</c:v>
                </c:pt>
                <c:pt idx="7">
                  <c:v>7.4203000000000001</c:v>
                </c:pt>
                <c:pt idx="8">
                  <c:v>5.9</c:v>
                </c:pt>
                <c:pt idx="9">
                  <c:v>5.0999999999999996</c:v>
                </c:pt>
                <c:pt idx="10">
                  <c:v>4.8</c:v>
                </c:pt>
                <c:pt idx="11">
                  <c:v>4.9000000000000004</c:v>
                </c:pt>
              </c:numCache>
            </c:numRef>
          </c:val>
          <c:smooth val="0"/>
        </c:ser>
        <c:dLbls>
          <c:showLegendKey val="0"/>
          <c:showVal val="0"/>
          <c:showCatName val="0"/>
          <c:showSerName val="0"/>
          <c:showPercent val="0"/>
          <c:showBubbleSize val="0"/>
        </c:dLbls>
        <c:marker val="1"/>
        <c:smooth val="0"/>
        <c:axId val="70692864"/>
        <c:axId val="70694784"/>
      </c:lineChart>
      <c:catAx>
        <c:axId val="70692864"/>
        <c:scaling>
          <c:orientation val="minMax"/>
        </c:scaling>
        <c:delete val="0"/>
        <c:axPos val="b"/>
        <c:numFmt formatCode="General" sourceLinked="1"/>
        <c:majorTickMark val="out"/>
        <c:minorTickMark val="none"/>
        <c:tickLblPos val="nextTo"/>
        <c:txPr>
          <a:bodyPr rot="-3000000"/>
          <a:lstStyle/>
          <a:p>
            <a:pPr>
              <a:defRPr sz="1400" b="0" baseline="0">
                <a:latin typeface="Calibri" panose="020F0502020204030204" pitchFamily="34" charset="0"/>
              </a:defRPr>
            </a:pPr>
            <a:endParaRPr lang="en-US"/>
          </a:p>
        </c:txPr>
        <c:crossAx val="70694784"/>
        <c:crosses val="autoZero"/>
        <c:auto val="1"/>
        <c:lblAlgn val="ctr"/>
        <c:lblOffset val="100"/>
        <c:noMultiLvlLbl val="0"/>
      </c:catAx>
      <c:valAx>
        <c:axId val="70694784"/>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880577427821522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0692864"/>
        <c:crosses val="autoZero"/>
        <c:crossBetween val="between"/>
        <c:majorUnit val="5"/>
      </c:valAx>
    </c:plotArea>
    <c:legend>
      <c:legendPos val="t"/>
      <c:layout>
        <c:manualLayout>
          <c:xMode val="edge"/>
          <c:yMode val="edge"/>
          <c:x val="5.1132497326723007E-3"/>
          <c:y val="1.1675185338674747E-3"/>
          <c:w val="0.99127855545834553"/>
          <c:h val="7.2446540112718463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780097063338782"/>
          <c:y val="0.13062346131152211"/>
          <c:w val="0.80790609507144939"/>
          <c:h val="0.71719109239252066"/>
        </c:manualLayout>
      </c:layout>
      <c:lineChart>
        <c:grouping val="standard"/>
        <c:varyColors val="0"/>
        <c:ser>
          <c:idx val="2"/>
          <c:order val="0"/>
          <c:tx>
            <c:strRef>
              <c:f>Sheet1!$A$4</c:f>
              <c:strCache>
                <c:ptCount val="1"/>
                <c:pt idx="0">
                  <c:v>Private</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5.3</c:v>
                </c:pt>
                <c:pt idx="1">
                  <c:v>4.7</c:v>
                </c:pt>
                <c:pt idx="2">
                  <c:v>4.0999999999999996</c:v>
                </c:pt>
                <c:pt idx="3">
                  <c:v>4</c:v>
                </c:pt>
                <c:pt idx="4">
                  <c:v>3.5</c:v>
                </c:pt>
                <c:pt idx="5">
                  <c:v>4</c:v>
                </c:pt>
                <c:pt idx="6">
                  <c:v>3.3</c:v>
                </c:pt>
                <c:pt idx="7">
                  <c:v>3.6</c:v>
                </c:pt>
                <c:pt idx="8">
                  <c:v>2.4</c:v>
                </c:pt>
                <c:pt idx="9">
                  <c:v>2.5</c:v>
                </c:pt>
                <c:pt idx="10">
                  <c:v>2.2999999999999998</c:v>
                </c:pt>
                <c:pt idx="11">
                  <c:v>2.1</c:v>
                </c:pt>
              </c:numCache>
            </c:numRef>
          </c:val>
          <c:smooth val="0"/>
        </c:ser>
        <c:ser>
          <c:idx val="0"/>
          <c:order val="1"/>
          <c:tx>
            <c:strRef>
              <c:f>Sheet1!$A$3</c:f>
              <c:strCache>
                <c:ptCount val="1"/>
                <c:pt idx="0">
                  <c:v>Public</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10.6</c:v>
                </c:pt>
                <c:pt idx="1">
                  <c:v>9.4</c:v>
                </c:pt>
                <c:pt idx="2">
                  <c:v>8.8000000000000007</c:v>
                </c:pt>
                <c:pt idx="3">
                  <c:v>8.6</c:v>
                </c:pt>
                <c:pt idx="4">
                  <c:v>7.7</c:v>
                </c:pt>
                <c:pt idx="5">
                  <c:v>6.5</c:v>
                </c:pt>
                <c:pt idx="6">
                  <c:v>6.5</c:v>
                </c:pt>
                <c:pt idx="7">
                  <c:v>7.5</c:v>
                </c:pt>
                <c:pt idx="8">
                  <c:v>6.6</c:v>
                </c:pt>
                <c:pt idx="9">
                  <c:v>6</c:v>
                </c:pt>
                <c:pt idx="10">
                  <c:v>5.9</c:v>
                </c:pt>
                <c:pt idx="11">
                  <c:v>5.6</c:v>
                </c:pt>
              </c:numCache>
            </c:numRef>
          </c:val>
          <c:smooth val="0"/>
        </c:ser>
        <c:ser>
          <c:idx val="3"/>
          <c:order val="2"/>
          <c:tx>
            <c:strRef>
              <c:f>Sheet1!$A$2</c:f>
              <c:strCache>
                <c:ptCount val="1"/>
                <c:pt idx="0">
                  <c:v>Uninsured</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7.3</c:v>
                </c:pt>
                <c:pt idx="1">
                  <c:v>6.4</c:v>
                </c:pt>
                <c:pt idx="2">
                  <c:v>9.5</c:v>
                </c:pt>
                <c:pt idx="3">
                  <c:v>7.2</c:v>
                </c:pt>
                <c:pt idx="4">
                  <c:v>5.7</c:v>
                </c:pt>
                <c:pt idx="5">
                  <c:v>7.2</c:v>
                </c:pt>
                <c:pt idx="6">
                  <c:v>6.3</c:v>
                </c:pt>
                <c:pt idx="7">
                  <c:v>4.4000000000000004</c:v>
                </c:pt>
                <c:pt idx="8">
                  <c:v>5.6</c:v>
                </c:pt>
                <c:pt idx="9">
                  <c:v>3.2</c:v>
                </c:pt>
                <c:pt idx="10">
                  <c:v>4.5</c:v>
                </c:pt>
                <c:pt idx="11">
                  <c:v>3.9</c:v>
                </c:pt>
              </c:numCache>
            </c:numRef>
          </c:val>
          <c:smooth val="0"/>
        </c:ser>
        <c:dLbls>
          <c:showLegendKey val="0"/>
          <c:showVal val="0"/>
          <c:showCatName val="0"/>
          <c:showSerName val="0"/>
          <c:showPercent val="0"/>
          <c:showBubbleSize val="0"/>
        </c:dLbls>
        <c:marker val="1"/>
        <c:smooth val="0"/>
        <c:axId val="70618112"/>
        <c:axId val="70620288"/>
      </c:lineChart>
      <c:catAx>
        <c:axId val="70618112"/>
        <c:scaling>
          <c:orientation val="minMax"/>
        </c:scaling>
        <c:delete val="0"/>
        <c:axPos val="b"/>
        <c:numFmt formatCode="General" sourceLinked="1"/>
        <c:majorTickMark val="out"/>
        <c:minorTickMark val="none"/>
        <c:tickLblPos val="nextTo"/>
        <c:txPr>
          <a:bodyPr rot="-3000000"/>
          <a:lstStyle/>
          <a:p>
            <a:pPr>
              <a:defRPr sz="1400" b="0" baseline="0">
                <a:latin typeface="Calibri" panose="020F0502020204030204" pitchFamily="34" charset="0"/>
              </a:defRPr>
            </a:pPr>
            <a:endParaRPr lang="en-US"/>
          </a:p>
        </c:txPr>
        <c:crossAx val="70620288"/>
        <c:crosses val="autoZero"/>
        <c:auto val="1"/>
        <c:lblAlgn val="ctr"/>
        <c:lblOffset val="100"/>
        <c:noMultiLvlLbl val="0"/>
      </c:catAx>
      <c:valAx>
        <c:axId val="70620288"/>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848277686219455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0618112"/>
        <c:crosses val="autoZero"/>
        <c:crossBetween val="between"/>
        <c:majorUnit val="5"/>
      </c:valAx>
    </c:plotArea>
    <c:legend>
      <c:legendPos val="t"/>
      <c:layout>
        <c:manualLayout>
          <c:xMode val="edge"/>
          <c:yMode val="edge"/>
          <c:x val="0"/>
          <c:y val="1.1675060887659312E-3"/>
          <c:w val="0.99811218042189165"/>
          <c:h val="7.2490284644651973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53365898707106"/>
          <c:y val="5.0763340310117422E-2"/>
          <c:w val="0.87943399436181591"/>
          <c:h val="0.72326382813259449"/>
        </c:manualLayout>
      </c:layout>
      <c:barChart>
        <c:barDir val="col"/>
        <c:grouping val="clustered"/>
        <c:varyColors val="0"/>
        <c:ser>
          <c:idx val="0"/>
          <c:order val="0"/>
          <c:tx>
            <c:strRef>
              <c:f>Sheet1!$B$1</c:f>
              <c:strCache>
                <c:ptCount val="1"/>
                <c:pt idx="0">
                  <c:v>Column 1</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Sheet1!$A$2:$A$14</c:f>
              <c:strCache>
                <c:ptCount val="13"/>
                <c:pt idx="0">
                  <c:v>Total</c:v>
                </c:pt>
                <c:pt idx="2">
                  <c:v>Poor</c:v>
                </c:pt>
                <c:pt idx="3">
                  <c:v>Low Income</c:v>
                </c:pt>
                <c:pt idx="4">
                  <c:v>Middle Income</c:v>
                </c:pt>
                <c:pt idx="5">
                  <c:v>High Income</c:v>
                </c:pt>
                <c:pt idx="7">
                  <c:v>Any Private</c:v>
                </c:pt>
                <c:pt idx="8">
                  <c:v>Public Only</c:v>
                </c:pt>
                <c:pt idx="9">
                  <c:v>Uninsured</c:v>
                </c:pt>
                <c:pt idx="11">
                  <c:v>U.S. Born</c:v>
                </c:pt>
                <c:pt idx="12">
                  <c:v>Not U.S. Born</c:v>
                </c:pt>
              </c:strCache>
            </c:strRef>
          </c:cat>
          <c:val>
            <c:numRef>
              <c:f>Sheet1!$B$2:$B$14</c:f>
              <c:numCache>
                <c:formatCode>General</c:formatCode>
                <c:ptCount val="13"/>
                <c:pt idx="0">
                  <c:v>63</c:v>
                </c:pt>
                <c:pt idx="2">
                  <c:v>69.099999999999994</c:v>
                </c:pt>
                <c:pt idx="3">
                  <c:v>68.599999999999994</c:v>
                </c:pt>
                <c:pt idx="4">
                  <c:v>46.8</c:v>
                </c:pt>
                <c:pt idx="5">
                  <c:v>55.5</c:v>
                </c:pt>
                <c:pt idx="7">
                  <c:v>59.1</c:v>
                </c:pt>
                <c:pt idx="8">
                  <c:v>58.5</c:v>
                </c:pt>
                <c:pt idx="9">
                  <c:v>75</c:v>
                </c:pt>
                <c:pt idx="11">
                  <c:v>46</c:v>
                </c:pt>
                <c:pt idx="12">
                  <c:v>78.8</c:v>
                </c:pt>
              </c:numCache>
            </c:numRef>
          </c:val>
        </c:ser>
        <c:dLbls>
          <c:showLegendKey val="0"/>
          <c:showVal val="0"/>
          <c:showCatName val="0"/>
          <c:showSerName val="0"/>
          <c:showPercent val="0"/>
          <c:showBubbleSize val="0"/>
        </c:dLbls>
        <c:gapWidth val="150"/>
        <c:axId val="70201728"/>
        <c:axId val="70203264"/>
      </c:barChart>
      <c:catAx>
        <c:axId val="70201728"/>
        <c:scaling>
          <c:orientation val="minMax"/>
        </c:scaling>
        <c:delete val="0"/>
        <c:axPos val="b"/>
        <c:minorGridlines>
          <c:spPr>
            <a:ln>
              <a:noFill/>
            </a:ln>
          </c:spPr>
        </c:minorGridlines>
        <c:numFmt formatCode="General" sourceLinked="1"/>
        <c:majorTickMark val="out"/>
        <c:minorTickMark val="none"/>
        <c:tickLblPos val="nextTo"/>
        <c:txPr>
          <a:bodyPr rot="-1500000"/>
          <a:lstStyle/>
          <a:p>
            <a:pPr>
              <a:defRPr sz="1600" b="0">
                <a:solidFill>
                  <a:schemeClr val="tx1"/>
                </a:solidFill>
                <a:latin typeface="Calibri" panose="020F0502020204030204" pitchFamily="34" charset="0"/>
              </a:defRPr>
            </a:pPr>
            <a:endParaRPr lang="en-US"/>
          </a:p>
        </c:txPr>
        <c:crossAx val="70203264"/>
        <c:crosses val="autoZero"/>
        <c:auto val="1"/>
        <c:lblAlgn val="ctr"/>
        <c:lblOffset val="100"/>
        <c:noMultiLvlLbl val="0"/>
      </c:catAx>
      <c:valAx>
        <c:axId val="70203264"/>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172406921357052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70201728"/>
        <c:crosses val="autoZero"/>
        <c:crossBetween val="between"/>
        <c:majorUnit val="10"/>
      </c:valAx>
    </c:plotArea>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B0E40ABE-DCA6-4B7A-B1BC-961182C98C1E}" type="datetimeFigureOut">
              <a:rPr lang="en-US" smtClean="0"/>
              <a:pPr/>
              <a:t>2/24/2017</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A63DE9D1-BBA0-4F2C-9FA0-7B37DDC69B66}" type="slidenum">
              <a:rPr lang="en-US" smtClean="0"/>
              <a:pPr/>
              <a:t>‹#›</a:t>
            </a:fld>
            <a:endParaRPr lang="en-US" dirty="0"/>
          </a:p>
        </p:txBody>
      </p:sp>
    </p:spTree>
    <p:extLst>
      <p:ext uri="{BB962C8B-B14F-4D97-AF65-F5344CB8AC3E}">
        <p14:creationId xmlns:p14="http://schemas.microsoft.com/office/powerpoint/2010/main" val="3812515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fld id="{B5CD224E-5747-4739-A229-8F9DE0E13298}" type="datetimeFigureOut">
              <a:rPr lang="en-US" smtClean="0"/>
              <a:t>2/24/2017</a:t>
            </a:fld>
            <a:endParaRPr lang="en-US" dirty="0"/>
          </a:p>
        </p:txBody>
      </p:sp>
      <p:sp>
        <p:nvSpPr>
          <p:cNvPr id="4" name="Slide Image Placeholder 3"/>
          <p:cNvSpPr>
            <a:spLocks noGrp="1" noRot="1" noChangeAspect="1"/>
          </p:cNvSpPr>
          <p:nvPr>
            <p:ph type="sldImg" idx="2"/>
          </p:nvPr>
        </p:nvSpPr>
        <p:spPr>
          <a:xfrm>
            <a:off x="484632" y="696913"/>
            <a:ext cx="6049298" cy="4535424"/>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5257800"/>
            <a:ext cx="6248400" cy="33416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05E9B153-67B9-4602-A9FE-81AAF274874B}" type="slidenum">
              <a:rPr lang="en-US" smtClean="0"/>
              <a:t>‹#›</a:t>
            </a:fld>
            <a:endParaRPr lang="en-US" dirty="0"/>
          </a:p>
        </p:txBody>
      </p:sp>
    </p:spTree>
    <p:extLst>
      <p:ext uri="{BB962C8B-B14F-4D97-AF65-F5344CB8AC3E}">
        <p14:creationId xmlns:p14="http://schemas.microsoft.com/office/powerpoint/2010/main" val="336061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hrq.gov/workingforquality/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a:t>
            </a:fld>
            <a:endParaRPr lang="en-US" dirty="0"/>
          </a:p>
        </p:txBody>
      </p:sp>
    </p:spTree>
    <p:extLst>
      <p:ext uri="{BB962C8B-B14F-4D97-AF65-F5344CB8AC3E}">
        <p14:creationId xmlns:p14="http://schemas.microsoft.com/office/powerpoint/2010/main" val="3370789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950970"/>
          </a:xfrm>
        </p:spPr>
        <p:txBody>
          <a:bodyPr/>
          <a:lstStyle/>
          <a:p>
            <a:r>
              <a:rPr lang="en-US" b="1" dirty="0"/>
              <a:t>Key: </a:t>
            </a:r>
            <a:r>
              <a:rPr lang="en-US" dirty="0" smtClean="0"/>
              <a:t>n </a:t>
            </a:r>
            <a:r>
              <a:rPr lang="en-US" dirty="0"/>
              <a:t>= number of </a:t>
            </a:r>
            <a:r>
              <a:rPr lang="en-US" dirty="0" smtClean="0"/>
              <a:t>measures; AI/AN = American Indian or Alaska Native.</a:t>
            </a:r>
            <a:endParaRPr lang="en-US" dirty="0"/>
          </a:p>
          <a:p>
            <a:r>
              <a:rPr lang="en-US" b="1" dirty="0"/>
              <a:t>Note: </a:t>
            </a:r>
            <a:r>
              <a:rPr lang="en-US" dirty="0"/>
              <a:t>Poor indicates family income less than the </a:t>
            </a:r>
            <a:r>
              <a:rPr lang="en-US" dirty="0" smtClean="0"/>
              <a:t>Federal </a:t>
            </a:r>
            <a:r>
              <a:rPr lang="en-US" dirty="0"/>
              <a:t>poverty level; High Income indicates family income four times the </a:t>
            </a:r>
            <a:r>
              <a:rPr lang="en-US" dirty="0" smtClean="0"/>
              <a:t>Federal </a:t>
            </a:r>
            <a:r>
              <a:rPr lang="en-US" dirty="0"/>
              <a:t>poverty level or greater.</a:t>
            </a:r>
            <a:r>
              <a:rPr lang="en-US" b="1" dirty="0"/>
              <a:t> </a:t>
            </a:r>
            <a:r>
              <a:rPr lang="en-US" dirty="0" smtClean="0"/>
              <a:t>Numbers </a:t>
            </a:r>
            <a:r>
              <a:rPr lang="en-US" dirty="0"/>
              <a:t>of measures differ across groups because of sample size limitations. For </a:t>
            </a:r>
            <a:r>
              <a:rPr lang="en-US" dirty="0" smtClean="0"/>
              <a:t>most </a:t>
            </a:r>
            <a:r>
              <a:rPr lang="en-US" dirty="0"/>
              <a:t>measures, data from 2012 are shown. </a:t>
            </a:r>
            <a:endParaRPr lang="en-US" dirty="0" smtClean="0"/>
          </a:p>
          <a:p>
            <a:r>
              <a:rPr lang="en-US" dirty="0" smtClean="0"/>
              <a:t>The </a:t>
            </a:r>
            <a:r>
              <a:rPr lang="en-US" dirty="0"/>
              <a:t>relative difference between a selected group and its reference group is used to assess disparities. </a:t>
            </a:r>
          </a:p>
          <a:p>
            <a:pPr marL="640594" lvl="1" indent="-174708">
              <a:buFont typeface="Arial" panose="020B0604020202020204" pitchFamily="34" charset="0"/>
              <a:buChar char="•"/>
            </a:pPr>
            <a:r>
              <a:rPr lang="en-US" b="1" dirty="0"/>
              <a:t>Better</a:t>
            </a:r>
            <a:r>
              <a:rPr lang="en-US" dirty="0"/>
              <a:t> = Population received better quality of care than reference group. Differences are statistically </a:t>
            </a:r>
            <a:r>
              <a:rPr lang="en-US" dirty="0" smtClean="0"/>
              <a:t>significant, are </a:t>
            </a:r>
            <a:r>
              <a:rPr lang="en-US" dirty="0"/>
              <a:t>equal to or larger than 10%, and favor the selected group. </a:t>
            </a:r>
          </a:p>
          <a:p>
            <a:pPr marL="640594" lvl="1" indent="-174708">
              <a:buFont typeface="Arial" panose="020B0604020202020204" pitchFamily="34" charset="0"/>
              <a:buChar char="•"/>
            </a:pPr>
            <a:r>
              <a:rPr lang="en-US" b="1" dirty="0"/>
              <a:t>Same</a:t>
            </a:r>
            <a:r>
              <a:rPr lang="en-US" dirty="0"/>
              <a:t> = Population and reference group received about the same quality of care. Differences are not statistically significant or </a:t>
            </a:r>
            <a:r>
              <a:rPr lang="en-US" dirty="0" smtClean="0"/>
              <a:t>are smaller </a:t>
            </a:r>
            <a:r>
              <a:rPr lang="en-US" dirty="0"/>
              <a:t>than 10%. </a:t>
            </a:r>
          </a:p>
          <a:p>
            <a:pPr marL="640594" lvl="1" indent="-174708">
              <a:buFont typeface="Arial" panose="020B0604020202020204" pitchFamily="34" charset="0"/>
              <a:buChar char="•"/>
            </a:pPr>
            <a:r>
              <a:rPr lang="en-US" b="1" dirty="0"/>
              <a:t>Worse</a:t>
            </a:r>
            <a:r>
              <a:rPr lang="en-US" dirty="0"/>
              <a:t> = Population received worse quality of care than reference group. Differences are statistically significant, </a:t>
            </a:r>
            <a:r>
              <a:rPr lang="en-US" dirty="0" smtClean="0"/>
              <a:t>are equal </a:t>
            </a:r>
            <a:r>
              <a:rPr lang="en-US" dirty="0"/>
              <a:t>to or larger than 10%, and favor the reference group. </a:t>
            </a:r>
            <a:endParaRPr lang="en-US" dirty="0" smtClean="0"/>
          </a:p>
          <a:p>
            <a:pPr marL="640594" lvl="1"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smtClean="0"/>
              <a:t>For 83% of person-centered care measures, people </a:t>
            </a:r>
            <a:r>
              <a:rPr lang="en-US" dirty="0"/>
              <a:t>in poor households received worse care than people in high-income </a:t>
            </a:r>
            <a:r>
              <a:rPr lang="en-US" dirty="0" smtClean="0"/>
              <a:t>households.</a:t>
            </a:r>
            <a:endParaRPr lang="en-US" dirty="0"/>
          </a:p>
          <a:p>
            <a:pPr marL="174708" indent="-174708">
              <a:buFont typeface="Arial" panose="020B0604020202020204" pitchFamily="34" charset="0"/>
              <a:buChar char="•"/>
            </a:pPr>
            <a:r>
              <a:rPr lang="en-US" dirty="0" smtClean="0"/>
              <a:t>Racial and ethnic disparities in person-centered care were also common.</a:t>
            </a:r>
            <a:endParaRPr lang="en-US" dirty="0"/>
          </a:p>
        </p:txBody>
      </p:sp>
      <p:sp>
        <p:nvSpPr>
          <p:cNvPr id="4" name="Slide Number Placeholder 3"/>
          <p:cNvSpPr>
            <a:spLocks noGrp="1"/>
          </p:cNvSpPr>
          <p:nvPr>
            <p:ph type="sldNum" sz="quarter" idx="10"/>
          </p:nvPr>
        </p:nvSpPr>
        <p:spPr/>
        <p:txBody>
          <a:bodyPr/>
          <a:lstStyle/>
          <a:p>
            <a:fld id="{F9049930-D2C4-4E37-9A99-49F1796CF0E9}" type="slidenum">
              <a:rPr lang="en-US" smtClean="0"/>
              <a:t>10</a:t>
            </a:fld>
            <a:endParaRPr lang="en-US" dirty="0"/>
          </a:p>
        </p:txBody>
      </p:sp>
    </p:spTree>
    <p:extLst>
      <p:ext uri="{BB962C8B-B14F-4D97-AF65-F5344CB8AC3E}">
        <p14:creationId xmlns:p14="http://schemas.microsoft.com/office/powerpoint/2010/main" val="3223171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49930-D2C4-4E37-9A99-49F1796CF0E9}" type="slidenum">
              <a:rPr lang="en-US" smtClean="0"/>
              <a:t>11</a:t>
            </a:fld>
            <a:endParaRPr lang="en-US" dirty="0"/>
          </a:p>
        </p:txBody>
      </p:sp>
    </p:spTree>
    <p:extLst>
      <p:ext uri="{BB962C8B-B14F-4D97-AF65-F5344CB8AC3E}">
        <p14:creationId xmlns:p14="http://schemas.microsoft.com/office/powerpoint/2010/main" val="3586430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measures of poor communication for adults and children are composites of four measures, all of which</a:t>
            </a:r>
            <a:r>
              <a:rPr lang="en-US" baseline="0" dirty="0" smtClean="0"/>
              <a:t> individually showed widening of disparities:</a:t>
            </a:r>
          </a:p>
          <a:p>
            <a:pPr marL="628650" lvl="1" indent="-171450">
              <a:buFont typeface="Arial" panose="020B0604020202020204" pitchFamily="34" charset="0"/>
              <a:buChar char="•"/>
            </a:pPr>
            <a:r>
              <a:rPr lang="en-US" dirty="0" smtClean="0"/>
              <a:t>Adults [Children] who had a doctor’s office or clinic visit in the last 12 months whose health providers sometimes or never listened carefully to them</a:t>
            </a:r>
          </a:p>
          <a:p>
            <a:pPr marL="628650" lvl="1" indent="-171450">
              <a:buFont typeface="Arial" panose="020B0604020202020204" pitchFamily="34" charset="0"/>
              <a:buChar char="•"/>
            </a:pPr>
            <a:r>
              <a:rPr lang="en-US" dirty="0" smtClean="0"/>
              <a:t>Adults [Children] who had a doctor’s office or clinic visit in the last 12 months whose health providers sometimes or never explained things in a way they could understand</a:t>
            </a:r>
          </a:p>
          <a:p>
            <a:pPr marL="628650" lvl="1" indent="-171450">
              <a:buFont typeface="Arial" panose="020B0604020202020204" pitchFamily="34" charset="0"/>
              <a:buChar char="•"/>
            </a:pPr>
            <a:r>
              <a:rPr lang="en-US" dirty="0" smtClean="0"/>
              <a:t>Adults [Children] who had a doctor’s office or clinic visit in the last 12 months whose health providers sometimes or never showed respect for what they had to say</a:t>
            </a:r>
          </a:p>
          <a:p>
            <a:pPr marL="628650" lvl="1" indent="-171450">
              <a:buFont typeface="Arial" panose="020B0604020202020204" pitchFamily="34" charset="0"/>
              <a:buChar char="•"/>
            </a:pPr>
            <a:r>
              <a:rPr lang="en-US" dirty="0" smtClean="0"/>
              <a:t>Adults [Children]</a:t>
            </a:r>
            <a:r>
              <a:rPr lang="en-US" baseline="0" dirty="0" smtClean="0"/>
              <a:t> </a:t>
            </a:r>
            <a:r>
              <a:rPr lang="en-US" dirty="0" smtClean="0"/>
              <a:t>who had a doctor’s office or clinic visit in the last 12 months whose health providers sometimes or never spent enough time with them</a:t>
            </a:r>
          </a:p>
          <a:p>
            <a:pPr marL="171450" lvl="0" indent="-171450">
              <a:buFont typeface="Arial" panose="020B0604020202020204" pitchFamily="34" charset="0"/>
              <a:buChar char="•"/>
            </a:pPr>
            <a:r>
              <a:rPr lang="en-US" dirty="0" smtClean="0"/>
              <a:t>The last two measures are not included in this</a:t>
            </a:r>
            <a:r>
              <a:rPr lang="en-US" baseline="0" dirty="0" smtClean="0"/>
              <a:t> chartbook. Data are available through the QDR data </a:t>
            </a:r>
            <a:r>
              <a:rPr lang="en-US" baseline="0" smtClean="0"/>
              <a:t>query system (https://nhqrnet.ahrq.gov/inhqrdr/data/query).</a:t>
            </a:r>
            <a:endParaRPr lang="en-US" dirty="0" smtClean="0"/>
          </a:p>
          <a:p>
            <a:pPr marL="171450" lvl="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12</a:t>
            </a:fld>
            <a:endParaRPr lang="en-US" dirty="0"/>
          </a:p>
        </p:txBody>
      </p:sp>
    </p:spTree>
    <p:extLst>
      <p:ext uri="{BB962C8B-B14F-4D97-AF65-F5344CB8AC3E}">
        <p14:creationId xmlns:p14="http://schemas.microsoft.com/office/powerpoint/2010/main" val="1913933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13</a:t>
            </a:fld>
            <a:endParaRPr lang="en-US" dirty="0"/>
          </a:p>
        </p:txBody>
      </p:sp>
    </p:spTree>
    <p:extLst>
      <p:ext uri="{BB962C8B-B14F-4D97-AF65-F5344CB8AC3E}">
        <p14:creationId xmlns:p14="http://schemas.microsoft.com/office/powerpoint/2010/main" val="414096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14</a:t>
            </a:fld>
            <a:endParaRPr lang="en-US" dirty="0"/>
          </a:p>
        </p:txBody>
      </p:sp>
    </p:spTree>
    <p:extLst>
      <p:ext uri="{BB962C8B-B14F-4D97-AF65-F5344CB8AC3E}">
        <p14:creationId xmlns:p14="http://schemas.microsoft.com/office/powerpoint/2010/main" val="1597009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15</a:t>
            </a:fld>
            <a:endParaRPr lang="en-US" dirty="0"/>
          </a:p>
        </p:txBody>
      </p:sp>
    </p:spTree>
    <p:extLst>
      <p:ext uri="{BB962C8B-B14F-4D97-AF65-F5344CB8AC3E}">
        <p14:creationId xmlns:p14="http://schemas.microsoft.com/office/powerpoint/2010/main" val="3486632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228600" y="5257800"/>
            <a:ext cx="6629400" cy="3581400"/>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Overall Rate:</a:t>
            </a:r>
            <a:r>
              <a:rPr lang="en-US" dirty="0" smtClean="0"/>
              <a:t> The percentage</a:t>
            </a:r>
            <a:r>
              <a:rPr lang="en-US" baseline="0" dirty="0" smtClean="0"/>
              <a:t> of </a:t>
            </a:r>
            <a:r>
              <a:rPr lang="en-US" dirty="0" smtClean="0"/>
              <a:t>adults who had a doctor’s office or clinic visit in the last 12 months who had poor communication with health care providers decreased over time.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Trends:</a:t>
            </a:r>
            <a:r>
              <a:rPr lang="en-US" dirty="0" smtClean="0"/>
              <a:t> From 2002 to 2013, the percentage of adults who had poor communication </a:t>
            </a:r>
            <a:r>
              <a:rPr lang="en-US" baseline="0" dirty="0" smtClean="0"/>
              <a:t>with health providers significantly decreased among all groups except Medicare and oth</a:t>
            </a:r>
            <a:r>
              <a:rPr lang="en-US" b="0" baseline="0" dirty="0" smtClean="0"/>
              <a:t>er public insurance. </a:t>
            </a:r>
            <a:endParaRPr lang="en-US" b="0" dirty="0" smtClean="0"/>
          </a:p>
          <a:p>
            <a:pPr marL="339725" lvl="1" indent="-169863">
              <a:buFont typeface="Arial" panose="020B0604020202020204" pitchFamily="34" charset="0"/>
              <a:buChar char="•"/>
            </a:pPr>
            <a:r>
              <a:rPr lang="en-US" b="0" dirty="0" smtClean="0"/>
              <a:t>Adults ages 18-64:</a:t>
            </a:r>
            <a:r>
              <a:rPr lang="en-US" b="0" baseline="0" dirty="0" smtClean="0"/>
              <a:t> </a:t>
            </a:r>
            <a:endParaRPr lang="en-US" b="0" dirty="0" smtClean="0"/>
          </a:p>
          <a:p>
            <a:pPr marL="574675" lvl="2" indent="-234950">
              <a:buFont typeface="Arial" panose="020B0604020202020204" pitchFamily="34" charset="0"/>
              <a:buChar char="•"/>
            </a:pPr>
            <a:r>
              <a:rPr lang="en-US" b="0" dirty="0"/>
              <a:t>Private insurance: 10.4% to </a:t>
            </a:r>
            <a:r>
              <a:rPr lang="en-US" b="0" strike="noStrike" dirty="0" smtClean="0"/>
              <a:t>6.7%</a:t>
            </a:r>
            <a:endParaRPr lang="en-US" b="0" strike="sngStrike" dirty="0"/>
          </a:p>
          <a:p>
            <a:pPr marL="574675" lvl="2" indent="-234950">
              <a:buFont typeface="Arial" panose="020B0604020202020204" pitchFamily="34" charset="0"/>
              <a:buChar char="•"/>
            </a:pPr>
            <a:r>
              <a:rPr lang="en-US" b="0" dirty="0"/>
              <a:t>Public insurance: 15.6% to </a:t>
            </a:r>
            <a:r>
              <a:rPr lang="en-US" b="0" strike="noStrike" dirty="0" smtClean="0"/>
              <a:t>13.8%</a:t>
            </a:r>
            <a:endParaRPr lang="en-US" b="0" strike="sngStrike" dirty="0"/>
          </a:p>
          <a:p>
            <a:pPr marL="574675" lvl="2" indent="-234950">
              <a:buFont typeface="Arial" panose="020B0604020202020204" pitchFamily="34" charset="0"/>
              <a:buChar char="•"/>
            </a:pPr>
            <a:r>
              <a:rPr lang="en-US" b="0" dirty="0" smtClean="0"/>
              <a:t>No insurance: 18.8% to </a:t>
            </a:r>
            <a:r>
              <a:rPr lang="en-US" b="0" strike="noStrike" dirty="0" smtClean="0"/>
              <a:t>14.4%</a:t>
            </a:r>
            <a:endParaRPr lang="en-US" b="0" strike="sngStrike" dirty="0" smtClean="0"/>
          </a:p>
          <a:p>
            <a:pPr marL="339725" lvl="1" indent="-169863">
              <a:buFont typeface="Arial" panose="020B0604020202020204" pitchFamily="34" charset="0"/>
              <a:buChar char="•"/>
            </a:pPr>
            <a:r>
              <a:rPr lang="en-US" b="0" dirty="0" smtClean="0"/>
              <a:t>Adults age 65</a:t>
            </a:r>
            <a:r>
              <a:rPr lang="en-US" b="0" baseline="0" dirty="0" smtClean="0"/>
              <a:t> and over:</a:t>
            </a:r>
            <a:endParaRPr lang="en-US" b="0" dirty="0" smtClean="0"/>
          </a:p>
          <a:p>
            <a:pPr marL="574675" lvl="2" indent="-234950">
              <a:buFont typeface="Arial" panose="020B0604020202020204" pitchFamily="34" charset="0"/>
              <a:buChar char="•"/>
            </a:pPr>
            <a:r>
              <a:rPr lang="en-US" b="0" dirty="0"/>
              <a:t>Medicare and private insurance: 6.6% to </a:t>
            </a:r>
            <a:r>
              <a:rPr lang="en-US" b="0" strike="noStrike" dirty="0" smtClean="0"/>
              <a:t>4.0%</a:t>
            </a:r>
          </a:p>
          <a:p>
            <a:pPr marL="574675" marR="0" lvl="2"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Medicare only</a:t>
            </a:r>
            <a:r>
              <a:rPr lang="en-US" b="0" baseline="0" dirty="0" smtClean="0"/>
              <a:t>: 8.7% to </a:t>
            </a:r>
            <a:r>
              <a:rPr lang="en-US" b="0" strike="noStrike" baseline="0" dirty="0" smtClean="0"/>
              <a:t>5.2%</a:t>
            </a:r>
            <a:endParaRPr lang="en-US" b="0" strike="sngStrik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mn-lt"/>
                <a:ea typeface="+mn-ea"/>
                <a:cs typeface="+mn-cs"/>
              </a:rPr>
              <a:t>Groups With Disparities: </a:t>
            </a:r>
          </a:p>
          <a:p>
            <a:pPr marL="339725"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In all years from 2002 to 2013, adults ages 18-64 who had public insurance or were uninsured were more likely than those with private insurance to have poor communication with their health providers. </a:t>
            </a:r>
          </a:p>
          <a:p>
            <a:pPr marL="339725"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Between 2002 and 2013, among adults ages 18-64, the gap grew between those with public insurance and those with private insurance, indicating worsening disparities.</a:t>
            </a:r>
          </a:p>
          <a:p>
            <a:pPr marL="339725"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kern="1200" baseline="0" dirty="0" smtClean="0">
                <a:solidFill>
                  <a:schemeClr val="tx1"/>
                </a:solidFill>
                <a:effectLst/>
                <a:latin typeface="+mn-lt"/>
                <a:ea typeface="+mn-ea"/>
                <a:cs typeface="+mn-cs"/>
              </a:rPr>
              <a:t>In 9 of 12 years, adults age 65 and over with Medicare and other public insurance were more likely than those with private insurance to have poor communication with their health providers.</a:t>
            </a:r>
            <a:endParaRPr lang="en-US" b="0" u="none" dirty="0"/>
          </a:p>
        </p:txBody>
      </p:sp>
      <p:sp>
        <p:nvSpPr>
          <p:cNvPr id="4" name="Slide Number Placeholder 3"/>
          <p:cNvSpPr>
            <a:spLocks noGrp="1"/>
          </p:cNvSpPr>
          <p:nvPr>
            <p:ph type="sldNum" sz="quarter" idx="10"/>
          </p:nvPr>
        </p:nvSpPr>
        <p:spPr/>
        <p:txBody>
          <a:bodyPr/>
          <a:lstStyle/>
          <a:p>
            <a:fld id="{05E9B153-67B9-4602-A9FE-81AAF274874B}" type="slidenum">
              <a:rPr lang="en-US" smtClean="0"/>
              <a:t>16</a:t>
            </a:fld>
            <a:endParaRPr lang="en-US" dirty="0"/>
          </a:p>
        </p:txBody>
      </p:sp>
    </p:spTree>
    <p:extLst>
      <p:ext uri="{BB962C8B-B14F-4D97-AF65-F5344CB8AC3E}">
        <p14:creationId xmlns:p14="http://schemas.microsoft.com/office/powerpoint/2010/main" val="997412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152400" y="5257800"/>
            <a:ext cx="6629400" cy="3733800"/>
          </a:xfrm>
        </p:spPr>
        <p:txBody>
          <a:bodyPr/>
          <a:lstStyle/>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Trends: </a:t>
            </a:r>
            <a:r>
              <a:rPr lang="en-US" sz="1200" kern="1200" baseline="0" dirty="0" smtClean="0">
                <a:solidFill>
                  <a:schemeClr val="tx1"/>
                </a:solidFill>
                <a:effectLst/>
                <a:latin typeface="+mn-lt"/>
                <a:ea typeface="+mn-ea"/>
                <a:cs typeface="+mn-cs"/>
              </a:rPr>
              <a:t>From 2002 to </a:t>
            </a:r>
            <a:r>
              <a:rPr lang="en-US" sz="1200" b="0" kern="1200" baseline="0" dirty="0" smtClean="0">
                <a:solidFill>
                  <a:schemeClr val="tx1"/>
                </a:solidFill>
                <a:effectLst/>
                <a:latin typeface="+mn-lt"/>
                <a:ea typeface="+mn-ea"/>
                <a:cs typeface="+mn-cs"/>
              </a:rPr>
              <a:t>2013, </a:t>
            </a:r>
            <a:r>
              <a:rPr lang="en-US" sz="1200" kern="1200" baseline="0" dirty="0" smtClean="0">
                <a:solidFill>
                  <a:schemeClr val="tx1"/>
                </a:solidFill>
                <a:effectLst/>
                <a:latin typeface="+mn-lt"/>
                <a:ea typeface="+mn-ea"/>
                <a:cs typeface="+mn-cs"/>
              </a:rPr>
              <a:t>the percentage of adults who had poor communication with health providers significantly decreased for all ethnic groups and all education groups. </a:t>
            </a:r>
          </a:p>
          <a:p>
            <a:pPr marL="339725" lvl="1" indent="-169863">
              <a:buFont typeface="Arial" panose="020B0604020202020204" pitchFamily="34" charset="0"/>
              <a:buChar char="•"/>
            </a:pPr>
            <a:r>
              <a:rPr lang="en-US" sz="1200" kern="1200" baseline="0" dirty="0" smtClean="0">
                <a:solidFill>
                  <a:schemeClr val="tx1"/>
                </a:solidFill>
                <a:effectLst/>
                <a:latin typeface="+mn-lt"/>
                <a:ea typeface="+mn-ea"/>
                <a:cs typeface="+mn-cs"/>
              </a:rPr>
              <a:t>Ethnicity: </a:t>
            </a:r>
          </a:p>
          <a:p>
            <a:pPr marL="574675" lvl="2" indent="-234950">
              <a:buFont typeface="Arial" panose="020B0604020202020204" pitchFamily="34" charset="0"/>
              <a:buChar char="•"/>
            </a:pPr>
            <a:r>
              <a:rPr lang="en-US" dirty="0"/>
              <a:t>Whites: 9.8% to </a:t>
            </a:r>
            <a:r>
              <a:rPr lang="en-US" b="0" strike="noStrike" baseline="0" dirty="0" smtClean="0"/>
              <a:t>6.7%</a:t>
            </a:r>
            <a:endParaRPr lang="en-US" b="0" strike="sngStrike" dirty="0"/>
          </a:p>
          <a:p>
            <a:pPr marL="574675" marR="0" lvl="2"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Blacks: 11.5% to 9.2%</a:t>
            </a:r>
            <a:endParaRPr lang="en-US" sz="1200" b="0" strike="sngStrike" kern="1200" baseline="0" dirty="0" smtClean="0">
              <a:solidFill>
                <a:schemeClr val="tx1"/>
              </a:solidFill>
              <a:effectLst/>
              <a:latin typeface="+mn-lt"/>
              <a:ea typeface="+mn-ea"/>
              <a:cs typeface="+mn-cs"/>
            </a:endParaRPr>
          </a:p>
          <a:p>
            <a:pPr marL="574675" lvl="2" indent="-234950">
              <a:buFont typeface="Arial" panose="020B0604020202020204" pitchFamily="34" charset="0"/>
              <a:buChar char="•"/>
            </a:pPr>
            <a:r>
              <a:rPr lang="en-US" sz="1200" kern="1200" baseline="0" dirty="0" smtClean="0">
                <a:solidFill>
                  <a:schemeClr val="tx1"/>
                </a:solidFill>
                <a:effectLst/>
                <a:latin typeface="+mn-lt"/>
                <a:ea typeface="+mn-ea"/>
                <a:cs typeface="+mn-cs"/>
              </a:rPr>
              <a:t>Hispanics: 15.6% to </a:t>
            </a:r>
            <a:r>
              <a:rPr lang="en-US" sz="1200" b="0" strike="noStrike" kern="1200" baseline="0" dirty="0" smtClean="0">
                <a:solidFill>
                  <a:schemeClr val="tx1"/>
                </a:solidFill>
                <a:effectLst/>
                <a:latin typeface="+mn-lt"/>
                <a:ea typeface="+mn-ea"/>
                <a:cs typeface="+mn-cs"/>
              </a:rPr>
              <a:t>10.0</a:t>
            </a:r>
            <a:r>
              <a:rPr lang="en-US" b="0" strike="noStrike" baseline="0" dirty="0" smtClean="0"/>
              <a:t>%</a:t>
            </a:r>
          </a:p>
          <a:p>
            <a:pPr marL="339725" lvl="1" indent="-169863">
              <a:buFont typeface="Arial" panose="020B0604020202020204" pitchFamily="34" charset="0"/>
              <a:buChar char="•"/>
            </a:pPr>
            <a:r>
              <a:rPr lang="en-US" dirty="0" smtClean="0"/>
              <a:t>Education: </a:t>
            </a:r>
          </a:p>
          <a:p>
            <a:pPr marL="574675" lvl="2" indent="-234950">
              <a:buFont typeface="Arial" panose="020B0604020202020204" pitchFamily="34" charset="0"/>
              <a:buChar char="•"/>
            </a:pPr>
            <a:r>
              <a:rPr lang="en-US" dirty="0" smtClean="0"/>
              <a:t>Less than high school</a:t>
            </a:r>
            <a:r>
              <a:rPr lang="en-US" baseline="0" dirty="0" smtClean="0"/>
              <a:t>: 13.4% to </a:t>
            </a:r>
            <a:r>
              <a:rPr lang="en-US" b="0" strike="noStrike" baseline="0" dirty="0" smtClean="0"/>
              <a:t>10.9%</a:t>
            </a:r>
            <a:endParaRPr lang="en-US" b="0" strike="sngStrike" dirty="0" smtClean="0"/>
          </a:p>
          <a:p>
            <a:pPr marL="574675" lvl="2" indent="-234950">
              <a:buFont typeface="Arial" panose="020B0604020202020204" pitchFamily="34" charset="0"/>
              <a:buChar char="•"/>
            </a:pPr>
            <a:r>
              <a:rPr lang="en-US" dirty="0" smtClean="0"/>
              <a:t>High school</a:t>
            </a:r>
            <a:r>
              <a:rPr lang="en-US" baseline="0" dirty="0" smtClean="0"/>
              <a:t> graduate: 10.9% to </a:t>
            </a:r>
            <a:r>
              <a:rPr lang="en-US" b="0" strike="noStrike" baseline="0" dirty="0" smtClean="0"/>
              <a:t>8.2%</a:t>
            </a:r>
            <a:endParaRPr lang="en-US" b="0" strike="sngStrike" dirty="0" smtClean="0"/>
          </a:p>
          <a:p>
            <a:pPr marL="574675" lvl="2" indent="-234950">
              <a:buFont typeface="Arial" panose="020B0604020202020204" pitchFamily="34" charset="0"/>
              <a:buChar char="•"/>
            </a:pPr>
            <a:r>
              <a:rPr lang="en-US" dirty="0" smtClean="0"/>
              <a:t>Any</a:t>
            </a:r>
            <a:r>
              <a:rPr lang="en-US" baseline="0" dirty="0" smtClean="0"/>
              <a:t> college: 9.7% to </a:t>
            </a:r>
            <a:r>
              <a:rPr lang="en-US" b="0" strike="noStrike" baseline="0" dirty="0" smtClean="0"/>
              <a:t>6.8%</a:t>
            </a:r>
            <a:endParaRPr lang="en-US" b="0" strike="sngStrike" baseline="0" dirty="0" smtClean="0"/>
          </a:p>
          <a:p>
            <a:pPr marL="171450" lvl="0" indent="-171450">
              <a:buFont typeface="Arial" panose="020B0604020202020204" pitchFamily="34" charset="0"/>
              <a:buChar char="•"/>
              <a:defRPr/>
            </a:pPr>
            <a:r>
              <a:rPr lang="en-US" sz="1200" b="1" kern="1200" baseline="0" dirty="0" smtClean="0">
                <a:solidFill>
                  <a:schemeClr val="tx1"/>
                </a:solidFill>
                <a:effectLst/>
                <a:latin typeface="+mn-lt"/>
                <a:ea typeface="+mn-ea"/>
                <a:cs typeface="+mn-cs"/>
              </a:rPr>
              <a:t>Groups With Disparities:</a:t>
            </a:r>
          </a:p>
          <a:p>
            <a:pPr marL="339725" lvl="1" indent="-169863">
              <a:buFont typeface="Arial" panose="020B0604020202020204" pitchFamily="34" charset="0"/>
              <a:buChar char="•"/>
              <a:defRPr/>
            </a:pPr>
            <a:r>
              <a:rPr lang="en-US" sz="1200" kern="1200" baseline="0" dirty="0" smtClean="0">
                <a:solidFill>
                  <a:schemeClr val="tx1"/>
                </a:solidFill>
                <a:effectLst/>
                <a:latin typeface="+mn-lt"/>
                <a:ea typeface="+mn-ea"/>
                <a:cs typeface="+mn-cs"/>
              </a:rPr>
              <a:t>In </a:t>
            </a:r>
            <a:r>
              <a:rPr lang="en-US" sz="1200" b="0" kern="1200" baseline="0" dirty="0" smtClean="0">
                <a:solidFill>
                  <a:schemeClr val="tx1"/>
                </a:solidFill>
                <a:effectLst/>
                <a:latin typeface="+mn-lt"/>
                <a:ea typeface="+mn-ea"/>
                <a:cs typeface="+mn-cs"/>
              </a:rPr>
              <a:t>all years from 2002 to 2013, </a:t>
            </a:r>
            <a:r>
              <a:rPr lang="en-US" sz="1200" kern="1200" baseline="0" dirty="0" smtClean="0">
                <a:solidFill>
                  <a:schemeClr val="tx1"/>
                </a:solidFill>
                <a:effectLst/>
                <a:latin typeface="+mn-lt"/>
                <a:ea typeface="+mn-ea"/>
                <a:cs typeface="+mn-cs"/>
              </a:rPr>
              <a:t>Hispanics and Blacks </a:t>
            </a:r>
            <a:r>
              <a:rPr lang="en-US" dirty="0"/>
              <a:t>were significantly more likely than </a:t>
            </a:r>
            <a:r>
              <a:rPr lang="en-US" dirty="0" smtClean="0"/>
              <a:t>Whites to </a:t>
            </a:r>
            <a:r>
              <a:rPr lang="en-US" dirty="0"/>
              <a:t>have poor communication with their health </a:t>
            </a:r>
            <a:r>
              <a:rPr lang="en-US" dirty="0" smtClean="0"/>
              <a:t>providers.</a:t>
            </a:r>
            <a:r>
              <a:rPr lang="en-US" sz="1200" kern="1200" baseline="0" dirty="0" smtClean="0">
                <a:solidFill>
                  <a:schemeClr val="tx1"/>
                </a:solidFill>
                <a:effectLst/>
                <a:latin typeface="+mn-lt"/>
                <a:ea typeface="+mn-ea"/>
                <a:cs typeface="+mn-cs"/>
              </a:rPr>
              <a:t> </a:t>
            </a:r>
          </a:p>
          <a:p>
            <a:pPr marL="339725" lvl="1" indent="-169863">
              <a:buFont typeface="Arial" panose="020B0604020202020204" pitchFamily="34" charset="0"/>
              <a:buChar char="•"/>
              <a:defRPr/>
            </a:pPr>
            <a:r>
              <a:rPr lang="en-US" dirty="0" smtClean="0"/>
              <a:t>In 10 of 12 years, high school graduates were more likely than those with any college to have poor communications with their health providers. </a:t>
            </a:r>
          </a:p>
          <a:p>
            <a:pPr marL="339725" lvl="1" indent="-169863">
              <a:buFont typeface="Arial" panose="020B0604020202020204" pitchFamily="34" charset="0"/>
              <a:buChar char="•"/>
              <a:defRPr/>
            </a:pPr>
            <a:r>
              <a:rPr lang="en-US" dirty="0" smtClean="0"/>
              <a:t>In </a:t>
            </a:r>
            <a:r>
              <a:rPr lang="en-US" b="0" dirty="0" smtClean="0"/>
              <a:t>2013, </a:t>
            </a:r>
            <a:r>
              <a:rPr lang="en-US" dirty="0" smtClean="0"/>
              <a:t>adults with less than a high school</a:t>
            </a:r>
            <a:r>
              <a:rPr lang="en-US" baseline="0" dirty="0" smtClean="0"/>
              <a:t> education and high school graduates were significantly more likely to have poor communication with their health providers than those with any college education. </a:t>
            </a:r>
          </a:p>
          <a:p>
            <a:pPr marL="339725" lvl="1" indent="-169863">
              <a:buFont typeface="Arial" panose="020B0604020202020204" pitchFamily="34" charset="0"/>
              <a:buChar char="•"/>
              <a:defRPr/>
            </a:pPr>
            <a:r>
              <a:rPr lang="en-US" b="0" dirty="0" smtClean="0"/>
              <a:t>The gap is widening between adults</a:t>
            </a:r>
            <a:r>
              <a:rPr lang="en-US" b="0" baseline="0" dirty="0" smtClean="0"/>
              <a:t> with any college education and those with l</a:t>
            </a:r>
            <a:r>
              <a:rPr lang="en-US" b="0" dirty="0" smtClean="0"/>
              <a:t>ess than a high school education and high</a:t>
            </a:r>
            <a:r>
              <a:rPr lang="en-US" b="0" baseline="0" dirty="0" smtClean="0"/>
              <a:t> school graduates, indicating </a:t>
            </a:r>
            <a:r>
              <a:rPr lang="en-US" b="0" dirty="0" smtClean="0"/>
              <a:t>worsening disparities.</a:t>
            </a:r>
          </a:p>
        </p:txBody>
      </p:sp>
      <p:sp>
        <p:nvSpPr>
          <p:cNvPr id="4" name="Slide Number Placeholder 3"/>
          <p:cNvSpPr>
            <a:spLocks noGrp="1"/>
          </p:cNvSpPr>
          <p:nvPr>
            <p:ph type="sldNum" sz="quarter" idx="10"/>
          </p:nvPr>
        </p:nvSpPr>
        <p:spPr/>
        <p:txBody>
          <a:bodyPr/>
          <a:lstStyle/>
          <a:p>
            <a:fld id="{05E9B153-67B9-4602-A9FE-81AAF274874B}" type="slidenum">
              <a:rPr lang="en-US" smtClean="0"/>
              <a:t>17</a:t>
            </a:fld>
            <a:endParaRPr lang="en-US" dirty="0"/>
          </a:p>
        </p:txBody>
      </p:sp>
    </p:spTree>
    <p:extLst>
      <p:ext uri="{BB962C8B-B14F-4D97-AF65-F5344CB8AC3E}">
        <p14:creationId xmlns:p14="http://schemas.microsoft.com/office/powerpoint/2010/main" val="1224262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Trends: </a:t>
            </a:r>
            <a:r>
              <a:rPr lang="en-US" sz="1200" kern="1200" baseline="0" dirty="0" smtClean="0">
                <a:solidFill>
                  <a:schemeClr val="tx1"/>
                </a:solidFill>
                <a:effectLst/>
                <a:latin typeface="+mn-lt"/>
                <a:ea typeface="+mn-ea"/>
                <a:cs typeface="+mn-cs"/>
              </a:rPr>
              <a:t>From 2002 to 201</a:t>
            </a:r>
            <a:r>
              <a:rPr lang="en-US" sz="1200" dirty="0" smtClean="0">
                <a:solidFill>
                  <a:srgbClr val="FF0000"/>
                </a:solidFill>
              </a:rPr>
              <a:t>3</a:t>
            </a:r>
            <a:r>
              <a:rPr lang="en-US" sz="1200" kern="1200" baseline="0" dirty="0" smtClean="0">
                <a:solidFill>
                  <a:schemeClr val="tx1"/>
                </a:solidFill>
                <a:effectLst/>
                <a:latin typeface="+mn-lt"/>
                <a:ea typeface="+mn-ea"/>
                <a:cs typeface="+mn-cs"/>
              </a:rPr>
              <a:t>, the percentage</a:t>
            </a:r>
            <a:r>
              <a:rPr lang="en-US" sz="1200" kern="1200" dirty="0" smtClean="0">
                <a:solidFill>
                  <a:schemeClr val="tx1"/>
                </a:solidFill>
                <a:effectLst/>
                <a:latin typeface="+mn-lt"/>
                <a:ea typeface="+mn-ea"/>
                <a:cs typeface="+mn-cs"/>
              </a:rPr>
              <a:t> of children whose parents reported poor</a:t>
            </a:r>
            <a:r>
              <a:rPr lang="en-US" sz="1200" kern="1200" baseline="0" dirty="0" smtClean="0">
                <a:solidFill>
                  <a:schemeClr val="tx1"/>
                </a:solidFill>
                <a:effectLst/>
                <a:latin typeface="+mn-lt"/>
                <a:ea typeface="+mn-ea"/>
                <a:cs typeface="+mn-cs"/>
              </a:rPr>
              <a:t> communication with health providers significantly decreased for all ethnic groups </a:t>
            </a:r>
            <a:r>
              <a:rPr lang="en-US" sz="1200" strike="noStrike" kern="1200" baseline="0" dirty="0" smtClean="0">
                <a:solidFill>
                  <a:schemeClr val="tx1"/>
                </a:solidFill>
                <a:effectLst/>
                <a:latin typeface="+mn-lt"/>
                <a:ea typeface="+mn-ea"/>
                <a:cs typeface="+mn-cs"/>
              </a:rPr>
              <a:t>and health insurance groups.</a:t>
            </a:r>
          </a:p>
          <a:p>
            <a:pPr marL="339725" lvl="1" indent="-169863">
              <a:buFont typeface="Arial" panose="020B0604020202020204" pitchFamily="34" charset="0"/>
              <a:buChar char="•"/>
              <a:tabLst>
                <a:tab pos="339725" algn="l"/>
              </a:tabLst>
            </a:pPr>
            <a:r>
              <a:rPr lang="en-US" sz="1200" kern="1200" baseline="0" dirty="0" smtClean="0">
                <a:solidFill>
                  <a:schemeClr val="tx1"/>
                </a:solidFill>
                <a:effectLst/>
                <a:latin typeface="+mn-lt"/>
                <a:ea typeface="+mn-ea"/>
                <a:cs typeface="+mn-cs"/>
              </a:rPr>
              <a:t>Ethnicity: </a:t>
            </a:r>
          </a:p>
          <a:p>
            <a:pPr marL="574675" lvl="2" indent="-234950">
              <a:buFont typeface="Arial" panose="020B0604020202020204" pitchFamily="34" charset="0"/>
              <a:buChar char="•"/>
            </a:pPr>
            <a:r>
              <a:rPr lang="en-US" dirty="0" smtClean="0"/>
              <a:t>Whites: 5.6% to </a:t>
            </a:r>
            <a:r>
              <a:rPr lang="en-US" b="0" dirty="0" smtClean="0"/>
              <a:t>2.7%</a:t>
            </a:r>
          </a:p>
          <a:p>
            <a:pPr marL="574675" lvl="2" indent="-234950">
              <a:buFont typeface="Arial" panose="020B0604020202020204" pitchFamily="34" charset="0"/>
              <a:buChar char="•"/>
            </a:pPr>
            <a:r>
              <a:rPr lang="en-US" sz="1200" b="0" kern="1200" baseline="0" dirty="0" smtClean="0">
                <a:solidFill>
                  <a:schemeClr val="tx1"/>
                </a:solidFill>
                <a:effectLst/>
                <a:latin typeface="+mn-lt"/>
                <a:ea typeface="+mn-ea"/>
                <a:cs typeface="+mn-cs"/>
              </a:rPr>
              <a:t>Blacks: 7.1% to 4.4%</a:t>
            </a:r>
          </a:p>
          <a:p>
            <a:pPr marL="574675" lvl="2" indent="-234950">
              <a:buFont typeface="Arial" panose="020B0604020202020204" pitchFamily="34" charset="0"/>
              <a:buChar char="•"/>
            </a:pPr>
            <a:r>
              <a:rPr lang="en-US" b="0" dirty="0" smtClean="0"/>
              <a:t>Hispanics: 10.2% to 4.9%</a:t>
            </a:r>
          </a:p>
          <a:p>
            <a:pPr marL="339725" lvl="1" indent="-169863">
              <a:buFont typeface="Arial" panose="020B0604020202020204" pitchFamily="34" charset="0"/>
              <a:buChar char="•"/>
            </a:pPr>
            <a:r>
              <a:rPr lang="en-US" sz="1200" strike="noStrike" kern="1200" dirty="0" smtClean="0">
                <a:solidFill>
                  <a:schemeClr val="tx1"/>
                </a:solidFill>
                <a:effectLst/>
                <a:latin typeface="+mn-lt"/>
                <a:ea typeface="+mn-ea"/>
                <a:cs typeface="+mn-cs"/>
              </a:rPr>
              <a:t>Health insurance status:</a:t>
            </a:r>
          </a:p>
          <a:p>
            <a:pPr marL="574675" lvl="2" indent="-234950">
              <a:buFont typeface="Arial" panose="020B0604020202020204" pitchFamily="34" charset="0"/>
              <a:buChar char="•"/>
            </a:pPr>
            <a:r>
              <a:rPr lang="en-US" sz="1200" strike="noStrike" kern="1200" dirty="0" smtClean="0">
                <a:solidFill>
                  <a:schemeClr val="tx1"/>
                </a:solidFill>
                <a:effectLst/>
                <a:latin typeface="+mn-lt"/>
                <a:ea typeface="+mn-ea"/>
                <a:cs typeface="+mn-cs"/>
              </a:rPr>
              <a:t>Private: </a:t>
            </a:r>
            <a:r>
              <a:rPr lang="en-US" sz="1200" strike="noStrike" kern="1200" baseline="0" dirty="0" smtClean="0">
                <a:solidFill>
                  <a:schemeClr val="tx1"/>
                </a:solidFill>
                <a:effectLst/>
                <a:latin typeface="+mn-lt"/>
                <a:ea typeface="+mn-ea"/>
                <a:cs typeface="+mn-cs"/>
              </a:rPr>
              <a:t>5.</a:t>
            </a:r>
            <a:r>
              <a:rPr lang="en-US" sz="1200" strike="noStrike" kern="1200" dirty="0" smtClean="0">
                <a:solidFill>
                  <a:schemeClr val="tx1"/>
                </a:solidFill>
                <a:effectLst/>
                <a:latin typeface="+mn-lt"/>
                <a:ea typeface="+mn-ea"/>
                <a:cs typeface="+mn-cs"/>
              </a:rPr>
              <a:t>3% to 2.1</a:t>
            </a:r>
            <a:r>
              <a:rPr lang="en-US" sz="1200" b="0" strike="noStrike" kern="1200" dirty="0" smtClean="0">
                <a:solidFill>
                  <a:schemeClr val="tx1"/>
                </a:solidFill>
                <a:effectLst/>
                <a:latin typeface="+mn-lt"/>
                <a:ea typeface="+mn-ea"/>
                <a:cs typeface="+mn-cs"/>
              </a:rPr>
              <a:t>%</a:t>
            </a:r>
          </a:p>
          <a:p>
            <a:pPr marL="574675" lvl="2" indent="-234950">
              <a:buFont typeface="Arial" panose="020B0604020202020204" pitchFamily="34" charset="0"/>
              <a:buChar char="•"/>
            </a:pPr>
            <a:r>
              <a:rPr lang="en-US" sz="1200" b="0" strike="noStrike" kern="1200" dirty="0" smtClean="0">
                <a:solidFill>
                  <a:schemeClr val="tx1"/>
                </a:solidFill>
                <a:effectLst/>
                <a:latin typeface="+mn-lt"/>
                <a:ea typeface="+mn-ea"/>
                <a:cs typeface="+mn-cs"/>
              </a:rPr>
              <a:t>Public</a:t>
            </a:r>
            <a:r>
              <a:rPr lang="en-US" sz="1200" b="0" strike="noStrike" kern="1200" baseline="0" dirty="0" smtClean="0">
                <a:solidFill>
                  <a:schemeClr val="tx1"/>
                </a:solidFill>
                <a:effectLst/>
                <a:latin typeface="+mn-lt"/>
                <a:ea typeface="+mn-ea"/>
                <a:cs typeface="+mn-cs"/>
              </a:rPr>
              <a:t>: 10.6% to 5.6%</a:t>
            </a:r>
            <a:endParaRPr lang="en-US" sz="1200" b="0" strike="noStrike" kern="1200" dirty="0" smtClean="0">
              <a:solidFill>
                <a:schemeClr val="tx1"/>
              </a:solidFill>
              <a:effectLst/>
              <a:latin typeface="+mn-lt"/>
              <a:ea typeface="+mn-ea"/>
              <a:cs typeface="+mn-cs"/>
            </a:endParaRPr>
          </a:p>
          <a:p>
            <a:pPr marL="574675" lvl="2" indent="-234950">
              <a:buFont typeface="Arial" panose="020B0604020202020204" pitchFamily="34" charset="0"/>
              <a:buChar char="•"/>
            </a:pPr>
            <a:r>
              <a:rPr lang="en-US" sz="1200" b="0" strike="noStrike" kern="1200" dirty="0" smtClean="0">
                <a:solidFill>
                  <a:schemeClr val="tx1"/>
                </a:solidFill>
                <a:effectLst/>
                <a:latin typeface="+mn-lt"/>
                <a:ea typeface="+mn-ea"/>
                <a:cs typeface="+mn-cs"/>
              </a:rPr>
              <a:t>Uninsured:</a:t>
            </a:r>
            <a:r>
              <a:rPr lang="en-US" sz="1200" b="0" strike="noStrike" kern="1200" baseline="0" dirty="0" smtClean="0">
                <a:solidFill>
                  <a:schemeClr val="tx1"/>
                </a:solidFill>
                <a:effectLst/>
                <a:latin typeface="+mn-lt"/>
                <a:ea typeface="+mn-ea"/>
                <a:cs typeface="+mn-cs"/>
              </a:rPr>
              <a:t> 7.3</a:t>
            </a:r>
            <a:r>
              <a:rPr lang="en-US" sz="1200" b="0" strike="noStrike" kern="1200" dirty="0" smtClean="0">
                <a:solidFill>
                  <a:schemeClr val="tx1"/>
                </a:solidFill>
                <a:effectLst/>
                <a:latin typeface="+mn-lt"/>
                <a:ea typeface="+mn-ea"/>
                <a:cs typeface="+mn-cs"/>
              </a:rPr>
              <a:t>% to 3.9%</a:t>
            </a:r>
          </a:p>
          <a:p>
            <a:pPr marL="171450" lvl="0" indent="-171450">
              <a:buFont typeface="Arial" panose="020B0604020202020204" pitchFamily="34" charset="0"/>
              <a:buChar char="•"/>
            </a:pPr>
            <a:r>
              <a:rPr lang="en-US" sz="1200" b="1" strike="noStrike" kern="1200" dirty="0" smtClean="0">
                <a:solidFill>
                  <a:schemeClr val="tx1"/>
                </a:solidFill>
                <a:effectLst/>
                <a:latin typeface="+mn-lt"/>
                <a:ea typeface="+mn-ea"/>
                <a:cs typeface="+mn-cs"/>
              </a:rPr>
              <a:t>Groups</a:t>
            </a:r>
            <a:r>
              <a:rPr lang="en-US" sz="1200" b="1" strike="noStrike" kern="1200" baseline="0" dirty="0" smtClean="0">
                <a:solidFill>
                  <a:schemeClr val="tx1"/>
                </a:solidFill>
                <a:effectLst/>
                <a:latin typeface="+mn-lt"/>
                <a:ea typeface="+mn-ea"/>
                <a:cs typeface="+mn-cs"/>
              </a:rPr>
              <a:t> With Disparities:</a:t>
            </a:r>
            <a:endParaRPr lang="en-US" sz="1200" b="1" kern="1200" dirty="0" smtClean="0">
              <a:solidFill>
                <a:schemeClr val="tx1"/>
              </a:solidFill>
              <a:effectLst/>
              <a:latin typeface="+mn-lt"/>
              <a:ea typeface="+mn-ea"/>
              <a:cs typeface="+mn-cs"/>
            </a:endParaRPr>
          </a:p>
          <a:p>
            <a:pPr marL="339725"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In all years from 2002 to 2013, Hispanic children were significantly more likely than White children to have poor communications with their health providers.</a:t>
            </a:r>
          </a:p>
          <a:p>
            <a:pPr marL="339725"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In 2013, </a:t>
            </a:r>
            <a:r>
              <a:rPr lang="en-US" sz="1200" strike="noStrike" kern="1200" baseline="0" dirty="0" smtClean="0">
                <a:solidFill>
                  <a:schemeClr val="tx1"/>
                </a:solidFill>
                <a:effectLst/>
                <a:latin typeface="+mn-lt"/>
                <a:ea typeface="+mn-ea"/>
                <a:cs typeface="+mn-cs"/>
              </a:rPr>
              <a:t>Hispanic children and Black children were significantly more likely than White children to report poor communication with their health care providers. </a:t>
            </a:r>
          </a:p>
          <a:p>
            <a:pPr marL="339725"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kern="1200" baseline="0" dirty="0" smtClean="0">
                <a:solidFill>
                  <a:schemeClr val="tx1"/>
                </a:solidFill>
                <a:effectLst/>
                <a:latin typeface="+mn-lt"/>
                <a:ea typeface="+mn-ea"/>
                <a:cs typeface="+mn-cs"/>
              </a:rPr>
              <a:t>In all years, parents of children with public insurance were more likely than parents of children with private insurance to report poor communication.</a:t>
            </a:r>
          </a:p>
        </p:txBody>
      </p:sp>
      <p:sp>
        <p:nvSpPr>
          <p:cNvPr id="4" name="Slide Number Placeholder 3"/>
          <p:cNvSpPr>
            <a:spLocks noGrp="1"/>
          </p:cNvSpPr>
          <p:nvPr>
            <p:ph type="sldNum" sz="quarter" idx="10"/>
          </p:nvPr>
        </p:nvSpPr>
        <p:spPr/>
        <p:txBody>
          <a:bodyPr/>
          <a:lstStyle/>
          <a:p>
            <a:fld id="{05E9B153-67B9-4602-A9FE-81AAF274874B}" type="slidenum">
              <a:rPr lang="en-US" smtClean="0"/>
              <a:t>18</a:t>
            </a:fld>
            <a:endParaRPr lang="en-US" dirty="0"/>
          </a:p>
        </p:txBody>
      </p:sp>
    </p:spTree>
    <p:extLst>
      <p:ext uri="{BB962C8B-B14F-4D97-AF65-F5344CB8AC3E}">
        <p14:creationId xmlns:p14="http://schemas.microsoft.com/office/powerpoint/2010/main" val="997412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baseline="0" dirty="0" smtClean="0"/>
              <a:t>Groups With Disparities:</a:t>
            </a:r>
          </a:p>
          <a:p>
            <a:pPr marL="628650" lvl="1" indent="-171450">
              <a:buFont typeface="Arial" panose="020B0604020202020204" pitchFamily="34" charset="0"/>
              <a:buChar char="•"/>
            </a:pPr>
            <a:r>
              <a:rPr lang="en-US" b="0" baseline="0" dirty="0" smtClean="0">
                <a:solidFill>
                  <a:srgbClr val="FF0000"/>
                </a:solidFill>
              </a:rPr>
              <a:t>Among all adults who reported difficulty understanding their doctor during their last visit, </a:t>
            </a:r>
            <a:r>
              <a:rPr lang="en-US" b="0" baseline="0" dirty="0" smtClean="0"/>
              <a:t>the percentage who reported language was the reason was higher for individuals who were not born in the United States compared with those who were born in the United States.</a:t>
            </a:r>
          </a:p>
          <a:p>
            <a:pPr marL="628650" lvl="1" indent="-171450">
              <a:buFont typeface="Arial" panose="020B0604020202020204" pitchFamily="34" charset="0"/>
              <a:buChar char="•"/>
            </a:pPr>
            <a:r>
              <a:rPr lang="en-US" b="0" baseline="0" dirty="0" smtClean="0"/>
              <a:t>There were no statistically significant differences by income or insurance.</a:t>
            </a:r>
          </a:p>
          <a:p>
            <a:endParaRPr lang="en-US" dirty="0"/>
          </a:p>
        </p:txBody>
      </p:sp>
      <p:sp>
        <p:nvSpPr>
          <p:cNvPr id="4" name="Slide Number Placeholder 3"/>
          <p:cNvSpPr>
            <a:spLocks noGrp="1"/>
          </p:cNvSpPr>
          <p:nvPr>
            <p:ph type="sldNum" sz="quarter" idx="10"/>
          </p:nvPr>
        </p:nvSpPr>
        <p:spPr/>
        <p:txBody>
          <a:bodyPr/>
          <a:lstStyle/>
          <a:p>
            <a:fld id="{C18124D8-D775-4ED1-8986-DE64729270CA}" type="slidenum">
              <a:rPr lang="en-US" smtClean="0"/>
              <a:t>19</a:t>
            </a:fld>
            <a:endParaRPr lang="en-US" dirty="0"/>
          </a:p>
        </p:txBody>
      </p:sp>
    </p:spTree>
    <p:extLst>
      <p:ext uri="{BB962C8B-B14F-4D97-AF65-F5344CB8AC3E}">
        <p14:creationId xmlns:p14="http://schemas.microsoft.com/office/powerpoint/2010/main" val="50295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trike="sngStrike"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2</a:t>
            </a:fld>
            <a:endParaRPr lang="en-US" dirty="0"/>
          </a:p>
        </p:txBody>
      </p:sp>
    </p:spTree>
    <p:extLst>
      <p:ext uri="{BB962C8B-B14F-4D97-AF65-F5344CB8AC3E}">
        <p14:creationId xmlns:p14="http://schemas.microsoft.com/office/powerpoint/2010/main" val="2224090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20</a:t>
            </a:fld>
            <a:endParaRPr lang="en-US" dirty="0"/>
          </a:p>
        </p:txBody>
      </p:sp>
    </p:spTree>
    <p:extLst>
      <p:ext uri="{BB962C8B-B14F-4D97-AF65-F5344CB8AC3E}">
        <p14:creationId xmlns:p14="http://schemas.microsoft.com/office/powerpoint/2010/main" val="257427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381000" y="5257800"/>
            <a:ext cx="6248400" cy="358140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mn-lt"/>
                <a:ea typeface="+mn-ea"/>
                <a:cs typeface="+mn-cs"/>
              </a:rPr>
              <a:t>Overall Rate:</a:t>
            </a:r>
            <a:r>
              <a:rPr lang="en-US" sz="1200" kern="1200" baseline="0" dirty="0" smtClean="0">
                <a:solidFill>
                  <a:schemeClr val="tx1"/>
                </a:solidFill>
                <a:effectLst/>
                <a:latin typeface="+mn-lt"/>
                <a:ea typeface="+mn-ea"/>
                <a:cs typeface="+mn-cs"/>
              </a:rPr>
              <a:t> The percentage of patients reporting poor communication with doctors and nurses has decreased over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mn-lt"/>
                <a:ea typeface="+mn-ea"/>
                <a:cs typeface="+mn-cs"/>
              </a:rPr>
              <a:t>Trends:</a:t>
            </a:r>
            <a:r>
              <a:rPr lang="en-US" sz="1200" kern="1200" baseline="0" dirty="0" smtClean="0">
                <a:solidFill>
                  <a:schemeClr val="tx1"/>
                </a:solidFill>
                <a:effectLst/>
                <a:latin typeface="+mn-lt"/>
                <a:ea typeface="+mn-ea"/>
                <a:cs typeface="+mn-cs"/>
              </a:rPr>
              <a:t> From 2009 to 2014, the percentage of</a:t>
            </a:r>
            <a:r>
              <a:rPr lang="en-US" sz="1200" kern="1200" dirty="0" smtClean="0">
                <a:solidFill>
                  <a:schemeClr val="tx1"/>
                </a:solidFill>
                <a:effectLst/>
                <a:latin typeface="+mn-lt"/>
                <a:ea typeface="+mn-ea"/>
                <a:cs typeface="+mn-cs"/>
              </a:rPr>
              <a:t> patients reporting poor communication significantly</a:t>
            </a:r>
            <a:r>
              <a:rPr lang="en-US" sz="1200" kern="1200" baseline="0" dirty="0" smtClean="0">
                <a:solidFill>
                  <a:schemeClr val="tx1"/>
                </a:solidFill>
                <a:effectLst/>
                <a:latin typeface="+mn-lt"/>
                <a:ea typeface="+mn-ea"/>
                <a:cs typeface="+mn-cs"/>
              </a:rPr>
              <a:t> decreased among all age groups. </a:t>
            </a:r>
          </a:p>
          <a:p>
            <a:pPr marL="339725"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Communication with doctors:</a:t>
            </a:r>
          </a:p>
          <a:p>
            <a:pPr marL="574675" marR="0" lvl="2"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18-44 years: 5.0</a:t>
            </a:r>
            <a:r>
              <a:rPr lang="en-US" sz="1200" b="0" kern="1200" baseline="0" dirty="0" smtClean="0">
                <a:solidFill>
                  <a:schemeClr val="tx1"/>
                </a:solidFill>
                <a:effectLst/>
                <a:latin typeface="+mn-lt"/>
                <a:ea typeface="+mn-ea"/>
                <a:cs typeface="+mn-cs"/>
              </a:rPr>
              <a:t>% to 4.7%</a:t>
            </a:r>
          </a:p>
          <a:p>
            <a:pPr marL="574675" marR="0" lvl="2"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45-64 years: 5.7% to 5.5% </a:t>
            </a:r>
          </a:p>
          <a:p>
            <a:pPr marL="574675" marR="0" lvl="2"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65 and over: 5.1% to 4.6%</a:t>
            </a:r>
          </a:p>
          <a:p>
            <a:pPr marL="339725"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Communication with nurses:</a:t>
            </a:r>
          </a:p>
          <a:p>
            <a:pPr marL="574675" marR="0" lvl="2"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18-44 years: 6.2% to </a:t>
            </a:r>
            <a:r>
              <a:rPr lang="en-US" sz="1200" b="0" kern="1200" baseline="0" dirty="0" smtClean="0">
                <a:solidFill>
                  <a:schemeClr val="tx1"/>
                </a:solidFill>
                <a:effectLst/>
                <a:latin typeface="+mn-lt"/>
                <a:ea typeface="+mn-ea"/>
                <a:cs typeface="+mn-cs"/>
              </a:rPr>
              <a:t>5.0%</a:t>
            </a:r>
          </a:p>
          <a:p>
            <a:pPr marL="574675" marR="0" lvl="2"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45-64 years: 6.4% to 5.2%</a:t>
            </a:r>
          </a:p>
          <a:p>
            <a:pPr marL="574675" marR="0" lvl="2"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65 and over: 5.4% to 4.1%</a:t>
            </a:r>
          </a:p>
          <a:p>
            <a:pPr marL="171450" lvl="0" indent="-171450">
              <a:buFont typeface="Arial" panose="020B0604020202020204" pitchFamily="34" charset="0"/>
              <a:buChar char="•"/>
            </a:pPr>
            <a:r>
              <a:rPr lang="en-US" b="1" dirty="0" smtClean="0"/>
              <a:t>Groups</a:t>
            </a:r>
            <a:r>
              <a:rPr lang="en-US" b="1" baseline="0" dirty="0" smtClean="0"/>
              <a:t> With Disparities:</a:t>
            </a:r>
          </a:p>
          <a:p>
            <a:pPr marL="339725" lvl="1" indent="-169863">
              <a:buFont typeface="Arial" panose="020B0604020202020204" pitchFamily="34" charset="0"/>
              <a:buChar char="•"/>
            </a:pPr>
            <a:r>
              <a:rPr lang="en-US" dirty="0" smtClean="0"/>
              <a:t>In 2014, </a:t>
            </a:r>
            <a:r>
              <a:rPr lang="en-US" baseline="0" dirty="0" smtClean="0"/>
              <a:t>hospital patients ages 45-64 years were significantly more likely to report poor communication with doctors compared with patients ages 18-44 years. There was no statistically</a:t>
            </a:r>
            <a:r>
              <a:rPr lang="en-US" dirty="0" smtClean="0"/>
              <a:t> </a:t>
            </a:r>
            <a:r>
              <a:rPr lang="en-US" baseline="0" dirty="0" smtClean="0"/>
              <a:t>significant difference between patients age 65 and over and those ages 18-44.</a:t>
            </a:r>
          </a:p>
          <a:p>
            <a:pPr marL="339725" lvl="1" indent="-169863">
              <a:buFont typeface="Arial" panose="020B0604020202020204" pitchFamily="34" charset="0"/>
              <a:buChar char="•"/>
            </a:pPr>
            <a:r>
              <a:rPr lang="en-US" baseline="0" dirty="0" smtClean="0"/>
              <a:t>In 2014, hospital patients age 65 and over were significantly less likely to report</a:t>
            </a:r>
            <a:r>
              <a:rPr lang="en-US" dirty="0" smtClean="0"/>
              <a:t> poor </a:t>
            </a:r>
            <a:r>
              <a:rPr lang="en-US" baseline="0" dirty="0" smtClean="0"/>
              <a:t>communication with nurses compared with patients ages 18-44 years. There was no statistically significant difference between patients ages 45-64 years and those ages 18-44.</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21</a:t>
            </a:fld>
            <a:endParaRPr lang="en-US" dirty="0"/>
          </a:p>
        </p:txBody>
      </p:sp>
    </p:spTree>
    <p:extLst>
      <p:ext uri="{BB962C8B-B14F-4D97-AF65-F5344CB8AC3E}">
        <p14:creationId xmlns:p14="http://schemas.microsoft.com/office/powerpoint/2010/main" val="69539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22</a:t>
            </a:fld>
            <a:endParaRPr lang="en-US" dirty="0"/>
          </a:p>
        </p:txBody>
      </p:sp>
    </p:spTree>
    <p:extLst>
      <p:ext uri="{BB962C8B-B14F-4D97-AF65-F5344CB8AC3E}">
        <p14:creationId xmlns:p14="http://schemas.microsoft.com/office/powerpoint/2010/main" val="3678542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baseline="0" dirty="0" smtClean="0"/>
              <a:t>Groups With Disparities: </a:t>
            </a:r>
          </a:p>
          <a:p>
            <a:pPr marL="628650" lvl="1" indent="-171450">
              <a:buFont typeface="Arial" panose="020B0604020202020204" pitchFamily="34" charset="0"/>
              <a:buChar char="•"/>
            </a:pPr>
            <a:r>
              <a:rPr lang="en-US" baseline="0" dirty="0" smtClean="0"/>
              <a:t>In 2014, compared with English speakers, adults speaking Spanish or another language at home were significantly less likely to:</a:t>
            </a:r>
          </a:p>
          <a:p>
            <a:pPr marL="1085850" lvl="2" indent="-171450">
              <a:buFont typeface="Arial" panose="020B0604020202020204" pitchFamily="34" charset="0"/>
              <a:buChar char="•"/>
            </a:pPr>
            <a:r>
              <a:rPr lang="en-US" baseline="0" dirty="0" smtClean="0"/>
              <a:t>Always be informed about when their provider would arrive.</a:t>
            </a:r>
          </a:p>
          <a:p>
            <a:pPr marL="1085850" lvl="2" indent="-171450">
              <a:buFont typeface="Arial" panose="020B0604020202020204" pitchFamily="34" charset="0"/>
              <a:buChar char="•"/>
            </a:pPr>
            <a:r>
              <a:rPr lang="en-US" baseline="0" dirty="0" smtClean="0"/>
              <a:t>Always have things explained in a way that was easy to understand.</a:t>
            </a:r>
          </a:p>
          <a:p>
            <a:pPr marL="1085850" lvl="2" indent="-171450">
              <a:buFont typeface="Arial" panose="020B0604020202020204" pitchFamily="34" charset="0"/>
              <a:buChar char="•"/>
            </a:pPr>
            <a:r>
              <a:rPr lang="en-US" baseline="0" dirty="0" smtClean="0"/>
              <a:t>Always be treated as gently as possible.</a:t>
            </a:r>
          </a:p>
          <a:p>
            <a:pPr marL="1085850" lvl="2" indent="-171450">
              <a:buFont typeface="Arial" panose="020B0604020202020204" pitchFamily="34" charset="0"/>
              <a:buChar char="•"/>
            </a:pPr>
            <a:r>
              <a:rPr lang="en-US" baseline="0" dirty="0" smtClean="0"/>
              <a:t>Always be treated with courtesy and respect.</a:t>
            </a:r>
          </a:p>
          <a:p>
            <a:pPr marL="1085850" lvl="2" indent="-171450">
              <a:buFont typeface="Wingdings" panose="05000000000000000000" pitchFamily="2" charset="2"/>
              <a:buChar char="§"/>
            </a:pPr>
            <a:endParaRPr lang="en-US" baseline="0" dirty="0" smtClean="0"/>
          </a:p>
          <a:p>
            <a:pPr marL="628650" lvl="1" indent="-171450">
              <a:buFont typeface="Arial" panose="020B0604020202020204" pitchFamily="34" charset="0"/>
              <a:buChar char="•"/>
            </a:pPr>
            <a:r>
              <a:rPr lang="en-US" baseline="0" dirty="0" smtClean="0"/>
              <a:t>Adults speaking a language other than English or Spanish were less likely than adults speaking English at home to report that home health providers always listened carefully to them.</a:t>
            </a:r>
          </a:p>
          <a:p>
            <a:pPr marL="628650" lvl="1" indent="-171450">
              <a:buFont typeface="Arial" panose="020B0604020202020204" pitchFamily="34" charset="0"/>
              <a:buChar char="•"/>
            </a:pPr>
            <a:r>
              <a:rPr lang="en-US" baseline="0" dirty="0" smtClean="0"/>
              <a:t>Adults speaking Spanish at home were more likely than adults speaking English at home to report that home health providers always listened carefully to them.</a:t>
            </a:r>
          </a:p>
        </p:txBody>
      </p:sp>
      <p:sp>
        <p:nvSpPr>
          <p:cNvPr id="4" name="Slide Number Placeholder 3"/>
          <p:cNvSpPr>
            <a:spLocks noGrp="1"/>
          </p:cNvSpPr>
          <p:nvPr>
            <p:ph type="sldNum" sz="quarter" idx="10"/>
          </p:nvPr>
        </p:nvSpPr>
        <p:spPr/>
        <p:txBody>
          <a:bodyPr/>
          <a:lstStyle/>
          <a:p>
            <a:fld id="{05E9B153-67B9-4602-A9FE-81AAF274874B}" type="slidenum">
              <a:rPr lang="en-US" smtClean="0"/>
              <a:t>23</a:t>
            </a:fld>
            <a:endParaRPr lang="en-US" dirty="0"/>
          </a:p>
        </p:txBody>
      </p:sp>
    </p:spTree>
    <p:extLst>
      <p:ext uri="{BB962C8B-B14F-4D97-AF65-F5344CB8AC3E}">
        <p14:creationId xmlns:p14="http://schemas.microsoft.com/office/powerpoint/2010/main" val="4271731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baseline="0" dirty="0" smtClean="0"/>
              <a:t>Groups With Disparities: </a:t>
            </a:r>
            <a:r>
              <a:rPr lang="en-US" baseline="0" dirty="0" smtClean="0"/>
              <a:t>In 2014, among home health care patients, compared with Whites:</a:t>
            </a:r>
          </a:p>
          <a:p>
            <a:pPr marL="628650" lvl="1" indent="-171450">
              <a:buFont typeface="Arial" panose="020B0604020202020204" pitchFamily="34" charset="0"/>
              <a:buChar char="•"/>
            </a:pPr>
            <a:r>
              <a:rPr lang="en-US" baseline="0" dirty="0" smtClean="0"/>
              <a:t>Asians and American Indians and Alaska Natives (AI/ANs) were significantly less likely to always be informed about when their provider would arrive. </a:t>
            </a:r>
          </a:p>
          <a:p>
            <a:pPr marL="628650" lvl="1" indent="-171450">
              <a:buFont typeface="Arial" panose="020B0604020202020204" pitchFamily="34" charset="0"/>
              <a:buChar char="•"/>
            </a:pPr>
            <a:r>
              <a:rPr lang="en-US" baseline="0" dirty="0" smtClean="0"/>
              <a:t>Asians, AI/ANs, and Native Hawaiians and Other Pacific Islanders (NHOPIs) were significantly less likely to always have things explained in a way that was easy to understand.</a:t>
            </a:r>
          </a:p>
          <a:p>
            <a:pPr marL="628650" lvl="1" indent="-171450">
              <a:buFont typeface="Arial" panose="020B0604020202020204" pitchFamily="34" charset="0"/>
              <a:buChar char="•"/>
            </a:pPr>
            <a:r>
              <a:rPr lang="en-US" baseline="0" dirty="0" smtClean="0"/>
              <a:t>Asians, AI/ANs, and NHOPIs were significantly less likely to always be listened to carefully. Hispanics were more likely to always be listened to carefully.</a:t>
            </a:r>
          </a:p>
          <a:p>
            <a:pPr marL="628650" lvl="1" indent="-171450">
              <a:buFont typeface="Arial" panose="020B0604020202020204" pitchFamily="34" charset="0"/>
              <a:buChar char="•"/>
            </a:pPr>
            <a:r>
              <a:rPr lang="en-US" baseline="0" dirty="0" smtClean="0"/>
              <a:t>Blacks, Asians, NHOPIs, AI/ANs, and Hispanics were significantly less likely to always be treated as gently as possible.</a:t>
            </a:r>
          </a:p>
          <a:p>
            <a:pPr marL="628650" lvl="1" indent="-171450">
              <a:buFont typeface="Arial" panose="020B0604020202020204" pitchFamily="34" charset="0"/>
              <a:buChar char="•"/>
            </a:pPr>
            <a:r>
              <a:rPr lang="en-US" baseline="0" dirty="0" smtClean="0"/>
              <a:t>Blacks, Asians, NHOPIs, AI/ANs, and Hispanics were significantly less likely to always be treated with courtesy and respect.</a:t>
            </a:r>
          </a:p>
          <a:p>
            <a:pPr marL="457200" lvl="1" indent="0">
              <a:buFont typeface="Courier New" panose="02070309020205020404" pitchFamily="49" charset="0"/>
              <a:buNone/>
            </a:pPr>
            <a:endParaRPr lang="en-US" baseline="0" dirty="0" smtClean="0"/>
          </a:p>
          <a:p>
            <a:pPr marL="628650" lvl="1" indent="-171450">
              <a:buFont typeface="Courier New" panose="02070309020205020404" pitchFamily="49" charset="0"/>
              <a:buChar char="o"/>
            </a:pPr>
            <a:endParaRPr lang="en-US" baseline="0" dirty="0" smtClean="0"/>
          </a:p>
          <a:p>
            <a:pPr marL="628650" lvl="1" indent="-171450">
              <a:buFont typeface="Courier New" panose="02070309020205020404" pitchFamily="49" charset="0"/>
              <a:buChar char="o"/>
            </a:pPr>
            <a:endParaRPr lang="en-US" baseline="0" dirty="0" smtClean="0"/>
          </a:p>
          <a:p>
            <a:pPr marL="628650" lvl="1" indent="-171450">
              <a:buFont typeface="Courier New" panose="02070309020205020404" pitchFamily="49" charset="0"/>
              <a:buChar char="o"/>
            </a:pPr>
            <a:endParaRPr lang="en-US" baseline="0" dirty="0" smtClean="0"/>
          </a:p>
          <a:p>
            <a:pPr marL="628650" lvl="1" indent="-171450">
              <a:buFont typeface="Courier New" panose="02070309020205020404" pitchFamily="49" charset="0"/>
              <a:buChar char="o"/>
            </a:pPr>
            <a:endParaRPr lang="en-US" baseline="0" dirty="0" smtClean="0"/>
          </a:p>
          <a:p>
            <a:pPr marL="457200" lvl="1" indent="0">
              <a:buFont typeface="Courier New" panose="02070309020205020404" pitchFamily="49" charset="0"/>
              <a:buNone/>
            </a:pPr>
            <a:endParaRPr lang="en-US" baseline="0"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24</a:t>
            </a:fld>
            <a:endParaRPr lang="en-US" dirty="0"/>
          </a:p>
        </p:txBody>
      </p:sp>
    </p:spTree>
    <p:extLst>
      <p:ext uri="{BB962C8B-B14F-4D97-AF65-F5344CB8AC3E}">
        <p14:creationId xmlns:p14="http://schemas.microsoft.com/office/powerpoint/2010/main" val="4271731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25</a:t>
            </a:fld>
            <a:endParaRPr lang="en-US" dirty="0"/>
          </a:p>
        </p:txBody>
      </p:sp>
    </p:spTree>
    <p:extLst>
      <p:ext uri="{BB962C8B-B14F-4D97-AF65-F5344CB8AC3E}">
        <p14:creationId xmlns:p14="http://schemas.microsoft.com/office/powerpoint/2010/main" val="848068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26</a:t>
            </a:fld>
            <a:endParaRPr lang="en-US" dirty="0"/>
          </a:p>
        </p:txBody>
      </p:sp>
    </p:spTree>
    <p:extLst>
      <p:ext uri="{BB962C8B-B14F-4D97-AF65-F5344CB8AC3E}">
        <p14:creationId xmlns:p14="http://schemas.microsoft.com/office/powerpoint/2010/main" val="1397837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228600" y="5257800"/>
            <a:ext cx="6553200" cy="3886200"/>
          </a:xfrm>
        </p:spPr>
        <p:txBody>
          <a:bodyPr/>
          <a:lstStyle/>
          <a:p>
            <a:pPr marL="171450" lvl="0" indent="-171450">
              <a:buFont typeface="Arial" panose="020B0604020202020204" pitchFamily="34" charset="0"/>
              <a:buChar char="•"/>
            </a:pPr>
            <a:r>
              <a:rPr lang="en-US" b="1" baseline="0" dirty="0" smtClean="0"/>
              <a:t>Trends: </a:t>
            </a:r>
            <a:r>
              <a:rPr lang="en-US" baseline="0" dirty="0" smtClean="0"/>
              <a:t>From 2002 to 2013, the percentage of people with a usual source care who sometimes or never asked the person to help make treatment decisions significantly decreased for all insurance groups (under age 65) and education groups (age 18 and over). </a:t>
            </a:r>
            <a:endParaRPr lang="en-US" strike="sngStrike" baseline="0" dirty="0" smtClean="0"/>
          </a:p>
          <a:p>
            <a:pPr marL="339725" lvl="1" indent="-169863">
              <a:buFont typeface="Arial" panose="020B0604020202020204" pitchFamily="34" charset="0"/>
              <a:buChar char="•"/>
            </a:pPr>
            <a:r>
              <a:rPr lang="en-US" baseline="0" dirty="0" smtClean="0"/>
              <a:t>Insurance:</a:t>
            </a:r>
          </a:p>
          <a:p>
            <a:pPr marL="574675" lvl="2" indent="-234950">
              <a:buFont typeface="Arial" panose="020B0604020202020204" pitchFamily="34" charset="0"/>
              <a:buChar char="•"/>
            </a:pPr>
            <a:r>
              <a:rPr lang="en-US" baseline="0" dirty="0" smtClean="0"/>
              <a:t>Any private: 20.6% to 14.2%</a:t>
            </a:r>
          </a:p>
          <a:p>
            <a:pPr marL="574675" lvl="2" indent="-234950">
              <a:buFont typeface="Arial" panose="020B0604020202020204" pitchFamily="34" charset="0"/>
              <a:buChar char="•"/>
            </a:pPr>
            <a:r>
              <a:rPr lang="en-US" baseline="0" dirty="0" smtClean="0"/>
              <a:t>Public: 27.2% to 21.2%</a:t>
            </a:r>
          </a:p>
          <a:p>
            <a:pPr marL="574675" lvl="2" indent="-234950">
              <a:buFont typeface="Arial" panose="020B0604020202020204" pitchFamily="34" charset="0"/>
              <a:buChar char="•"/>
            </a:pPr>
            <a:r>
              <a:rPr lang="en-US" baseline="0" dirty="0" smtClean="0"/>
              <a:t>Uninsured: 25.2% to 19.7%</a:t>
            </a:r>
          </a:p>
          <a:p>
            <a:pPr marL="339725" lvl="1" indent="-169863">
              <a:buFont typeface="Arial" panose="020B0604020202020204" pitchFamily="34" charset="0"/>
              <a:buChar char="•"/>
            </a:pPr>
            <a:r>
              <a:rPr lang="en-US" baseline="0" dirty="0" smtClean="0"/>
              <a:t>Education: </a:t>
            </a:r>
          </a:p>
          <a:p>
            <a:pPr marL="574675" marR="0" lvl="2"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Less than high school: 25.9% to 21.4%</a:t>
            </a:r>
          </a:p>
          <a:p>
            <a:pPr marL="574675" marR="0" lvl="2"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High school graduate: 22.6% to 18.9%</a:t>
            </a:r>
          </a:p>
          <a:p>
            <a:pPr marL="574675" marR="0" lvl="2"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Any college: 19.4% to 15.1%</a:t>
            </a:r>
          </a:p>
          <a:p>
            <a:pPr marL="171450" lvl="0" indent="-171450">
              <a:buFont typeface="Arial" panose="020B0604020202020204" pitchFamily="34" charset="0"/>
              <a:buChar char="•"/>
            </a:pPr>
            <a:r>
              <a:rPr lang="en-US" b="1" baseline="0" dirty="0" smtClean="0"/>
              <a:t>Groups With Disparities:</a:t>
            </a:r>
          </a:p>
          <a:p>
            <a:pPr marL="339725" lvl="1" indent="-169863">
              <a:buFont typeface="Arial" panose="020B0604020202020204" pitchFamily="34" charset="0"/>
              <a:buChar char="•"/>
            </a:pPr>
            <a:r>
              <a:rPr lang="en-US" b="0" strike="noStrike" baseline="0" dirty="0" smtClean="0"/>
              <a:t>In 2013, among adults ages 18-64, those who were uninsured and those with public insurance were more likely than those with private insurance to report that their health providers sometimes or never asked for their help to make treatment decisions. </a:t>
            </a:r>
            <a:endParaRPr lang="en-US" baseline="0" dirty="0" smtClean="0"/>
          </a:p>
          <a:p>
            <a:pPr marL="339725" lvl="1" indent="-169863">
              <a:buFont typeface="Arial" panose="020B0604020202020204" pitchFamily="34" charset="0"/>
              <a:buChar char="•"/>
            </a:pPr>
            <a:r>
              <a:rPr lang="en-US" baseline="0" dirty="0" smtClean="0"/>
              <a:t>In 2013, adults with less than a high school education and high school graduates were more likely than those with any college education to report that their health providers sometimes or never asked for their help to make treatment decisions. </a:t>
            </a:r>
          </a:p>
          <a:p>
            <a:pPr marL="339725" lvl="1" indent="-169863">
              <a:buFont typeface="Arial" panose="020B0604020202020204" pitchFamily="34" charset="0"/>
              <a:buChar char="•"/>
            </a:pPr>
            <a:r>
              <a:rPr lang="en-US" baseline="0" dirty="0" smtClean="0"/>
              <a:t>In all years from 2002 to 2013, among adults age 18 and over, those with less than a high school education were significantly more likely than those with any college education to have a usual source of care who sometimes or never asked the person to help make treatment decisions.</a:t>
            </a:r>
          </a:p>
        </p:txBody>
      </p:sp>
      <p:sp>
        <p:nvSpPr>
          <p:cNvPr id="4" name="Slide Number Placeholder 3"/>
          <p:cNvSpPr>
            <a:spLocks noGrp="1"/>
          </p:cNvSpPr>
          <p:nvPr>
            <p:ph type="sldNum" sz="quarter" idx="10"/>
          </p:nvPr>
        </p:nvSpPr>
        <p:spPr/>
        <p:txBody>
          <a:bodyPr/>
          <a:lstStyle/>
          <a:p>
            <a:fld id="{05E9B153-67B9-4602-A9FE-81AAF274874B}" type="slidenum">
              <a:rPr lang="en-US" smtClean="0"/>
              <a:t>27</a:t>
            </a:fld>
            <a:endParaRPr lang="en-US" dirty="0"/>
          </a:p>
        </p:txBody>
      </p:sp>
    </p:spTree>
    <p:extLst>
      <p:ext uri="{BB962C8B-B14F-4D97-AF65-F5344CB8AC3E}">
        <p14:creationId xmlns:p14="http://schemas.microsoft.com/office/powerpoint/2010/main" val="2405859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381000" y="5257800"/>
            <a:ext cx="6248400" cy="3657600"/>
          </a:xfrm>
        </p:spPr>
        <p:txBody>
          <a:bodyPr/>
          <a:lstStyle/>
          <a:p>
            <a:pPr marL="171450" lvl="0" indent="-171450">
              <a:buFont typeface="Arial" panose="020B0604020202020204" pitchFamily="34" charset="0"/>
              <a:buChar char="•"/>
            </a:pPr>
            <a:r>
              <a:rPr lang="en-US" b="1" baseline="0" dirty="0" smtClean="0">
                <a:solidFill>
                  <a:schemeClr val="tx1"/>
                </a:solidFill>
              </a:rPr>
              <a:t>Trends: </a:t>
            </a:r>
            <a:r>
              <a:rPr lang="en-US" baseline="0" dirty="0" smtClean="0">
                <a:solidFill>
                  <a:schemeClr val="tx1"/>
                </a:solidFill>
              </a:rPr>
              <a:t>From 2002 to 2013, the percentage of people with a usual source of care who sometimes or never asked the person to help make treatment decisions significantly decreased for all chronic condition and ethnicity groups.</a:t>
            </a:r>
          </a:p>
          <a:p>
            <a:pPr marL="339725" lvl="1" indent="-169863">
              <a:buFont typeface="Arial" panose="020B0604020202020204" pitchFamily="34" charset="0"/>
              <a:buChar char="•"/>
            </a:pPr>
            <a:r>
              <a:rPr lang="en-US" baseline="0" dirty="0" smtClean="0">
                <a:solidFill>
                  <a:schemeClr val="tx1"/>
                </a:solidFill>
              </a:rPr>
              <a:t>Number of chronic conditions:</a:t>
            </a:r>
          </a:p>
          <a:p>
            <a:pPr marL="574675" lvl="2" indent="-234950">
              <a:buFont typeface="Arial" panose="020B0604020202020204" pitchFamily="34" charset="0"/>
              <a:buChar char="•"/>
            </a:pPr>
            <a:r>
              <a:rPr lang="en-US" baseline="0" dirty="0" smtClean="0">
                <a:solidFill>
                  <a:schemeClr val="tx1"/>
                </a:solidFill>
              </a:rPr>
              <a:t>0-1 chronic conditions: 21.8% to 16.2%</a:t>
            </a:r>
          </a:p>
          <a:p>
            <a:pPr marL="574675" lvl="2" indent="-234950">
              <a:buFont typeface="Arial" panose="020B0604020202020204" pitchFamily="34" charset="0"/>
              <a:buChar char="•"/>
            </a:pPr>
            <a:r>
              <a:rPr lang="en-US" baseline="0" dirty="0" smtClean="0">
                <a:solidFill>
                  <a:schemeClr val="tx1"/>
                </a:solidFill>
              </a:rPr>
              <a:t>2-3 chronic conditions: 20.9% to 18.1%</a:t>
            </a:r>
          </a:p>
          <a:p>
            <a:pPr marL="574675" lvl="2" indent="-234950">
              <a:buFont typeface="Arial" panose="020B0604020202020204" pitchFamily="34" charset="0"/>
              <a:buChar char="•"/>
            </a:pPr>
            <a:r>
              <a:rPr lang="en-US" baseline="0" dirty="0" smtClean="0">
                <a:solidFill>
                  <a:schemeClr val="tx1"/>
                </a:solidFill>
              </a:rPr>
              <a:t>4+ chronic conditions: 26.8% to 18.7%</a:t>
            </a:r>
          </a:p>
          <a:p>
            <a:pPr marL="339725" lvl="1" indent="-169863">
              <a:buFont typeface="Arial" panose="020B0604020202020204" pitchFamily="34" charset="0"/>
              <a:buChar char="•"/>
            </a:pPr>
            <a:r>
              <a:rPr lang="en-US" baseline="0" dirty="0" smtClean="0">
                <a:solidFill>
                  <a:schemeClr val="tx1"/>
                </a:solidFill>
              </a:rPr>
              <a:t>Ethnicity:</a:t>
            </a:r>
          </a:p>
          <a:p>
            <a:pPr marL="574675" marR="0" lvl="2"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chemeClr val="tx1"/>
                </a:solidFill>
              </a:rPr>
              <a:t>Whites: 19.9% to 14.3%</a:t>
            </a:r>
          </a:p>
          <a:p>
            <a:pPr marL="574675" marR="0" lvl="2"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chemeClr val="tx1"/>
                </a:solidFill>
              </a:rPr>
              <a:t>Blacks: 26.4% to 21.5%</a:t>
            </a:r>
          </a:p>
          <a:p>
            <a:pPr marL="574675" marR="0" lvl="2"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chemeClr val="tx1"/>
                </a:solidFill>
              </a:rPr>
              <a:t>Hispanics: 27.6% to 20.7%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Groups With Disparities:</a:t>
            </a:r>
          </a:p>
          <a:p>
            <a:pPr marL="339725" lvl="1" indent="-169863">
              <a:buFont typeface="Arial" panose="020B0604020202020204" pitchFamily="34" charset="0"/>
              <a:buChar char="•"/>
            </a:pPr>
            <a:r>
              <a:rPr lang="en-US" dirty="0" smtClean="0">
                <a:solidFill>
                  <a:schemeClr val="tx1"/>
                </a:solidFill>
              </a:rPr>
              <a:t>In 2013, </a:t>
            </a:r>
            <a:r>
              <a:rPr lang="en-US" b="0" dirty="0" smtClean="0">
                <a:solidFill>
                  <a:schemeClr val="tx1"/>
                </a:solidFill>
              </a:rPr>
              <a:t>among adults age 18 and over with a usual source of care, people with 4 or more chronic conditions were significantly less likely than those with 0 or 1 condition to be involved in their treatment decisions. </a:t>
            </a:r>
          </a:p>
          <a:p>
            <a:pPr marL="339725" lvl="1" indent="-169863">
              <a:buFont typeface="Arial" panose="020B0604020202020204" pitchFamily="34" charset="0"/>
              <a:buChar char="•"/>
            </a:pPr>
            <a:r>
              <a:rPr lang="en-US" b="0" baseline="0" dirty="0" smtClean="0">
                <a:solidFill>
                  <a:schemeClr val="tx1"/>
                </a:solidFill>
              </a:rPr>
              <a:t>In all years from 2002 to 2013, among people with a usual source of care, Blacks were more likely than Whites to be involved in their treatment decisions.</a:t>
            </a:r>
          </a:p>
          <a:p>
            <a:pPr marL="339725"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solidFill>
                  <a:schemeClr val="tx1"/>
                </a:solidFill>
              </a:rPr>
              <a:t>In all but 2 years from 2002 to 2013, among people with a usual source of care, Hispanics were more likely than Whites to be involved in their treatment decisions.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t>28</a:t>
            </a:fld>
            <a:endParaRPr lang="en-US" dirty="0"/>
          </a:p>
        </p:txBody>
      </p:sp>
    </p:spTree>
    <p:extLst>
      <p:ext uri="{BB962C8B-B14F-4D97-AF65-F5344CB8AC3E}">
        <p14:creationId xmlns:p14="http://schemas.microsoft.com/office/powerpoint/2010/main" val="3407367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 March 15, 2016, the division of the National Academies of Sciences, Engineering, and Medicine that focuses on health and medicine was renamed the Health and Medicine Division instead of using the name Institute of Medicine. </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29</a:t>
            </a:fld>
            <a:endParaRPr lang="en-US" dirty="0"/>
          </a:p>
        </p:txBody>
      </p:sp>
    </p:spTree>
    <p:extLst>
      <p:ext uri="{BB962C8B-B14F-4D97-AF65-F5344CB8AC3E}">
        <p14:creationId xmlns:p14="http://schemas.microsoft.com/office/powerpoint/2010/main" val="1923325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3</a:t>
            </a:fld>
            <a:endParaRPr lang="en-US" dirty="0"/>
          </a:p>
        </p:txBody>
      </p:sp>
    </p:spTree>
    <p:extLst>
      <p:ext uri="{BB962C8B-B14F-4D97-AF65-F5344CB8AC3E}">
        <p14:creationId xmlns:p14="http://schemas.microsoft.com/office/powerpoint/2010/main" val="2242930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30</a:t>
            </a:fld>
            <a:endParaRPr lang="en-US" dirty="0"/>
          </a:p>
        </p:txBody>
      </p:sp>
    </p:spTree>
    <p:extLst>
      <p:ext uri="{BB962C8B-B14F-4D97-AF65-F5344CB8AC3E}">
        <p14:creationId xmlns:p14="http://schemas.microsoft.com/office/powerpoint/2010/main" val="1272854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lvl="1" indent="-171450">
              <a:buFont typeface="Arial" panose="020B0604020202020204" pitchFamily="34" charset="0"/>
              <a:buChar char="•"/>
            </a:pPr>
            <a:r>
              <a:rPr lang="en-US" b="1" dirty="0" smtClean="0"/>
              <a:t>Overall Rate:</a:t>
            </a:r>
            <a:r>
              <a:rPr lang="en-US" b="0" baseline="0" dirty="0" smtClean="0"/>
              <a:t> In 2014, nearly all (94.8%)</a:t>
            </a:r>
            <a:r>
              <a:rPr lang="en-US" b="0" dirty="0" smtClean="0"/>
              <a:t> of hospice </a:t>
            </a:r>
            <a:r>
              <a:rPr lang="en-US" dirty="0" smtClean="0"/>
              <a:t>patients received care consistent with their stated end-of-life wishes</a:t>
            </a:r>
            <a:r>
              <a:rPr lang="en-US" baseline="0" dirty="0" smtClean="0"/>
              <a:t>.</a:t>
            </a:r>
          </a:p>
          <a:p>
            <a:pPr marL="171450" lvl="1" indent="-171450">
              <a:buFont typeface="Arial" panose="020B0604020202020204" pitchFamily="34" charset="0"/>
              <a:buChar char="•"/>
            </a:pPr>
            <a:r>
              <a:rPr lang="en-US" b="1" dirty="0" smtClean="0"/>
              <a:t>Trends:</a:t>
            </a:r>
          </a:p>
          <a:p>
            <a:pPr marL="628650" lvl="2" indent="-171450">
              <a:buFont typeface="Arial" panose="020B0604020202020204" pitchFamily="34" charset="0"/>
              <a:buChar char="•"/>
            </a:pPr>
            <a:r>
              <a:rPr lang="en-US" dirty="0" smtClean="0"/>
              <a:t>From</a:t>
            </a:r>
            <a:r>
              <a:rPr lang="en-US" baseline="0" dirty="0" smtClean="0"/>
              <a:t> 2008 </a:t>
            </a:r>
            <a:r>
              <a:rPr lang="en-US" b="0" baseline="0" dirty="0" smtClean="0"/>
              <a:t>to 2014, the percentage of hospice patients age 65 and over who received care consistent with their stated end-of-life wishes improved from 94.4% to 95.1%. There were no statistically significant changes for those age 18-44 and ages 45-64.</a:t>
            </a:r>
          </a:p>
          <a:p>
            <a:pPr marL="628650" lvl="2" indent="-171450">
              <a:buFont typeface="Arial" panose="020B0604020202020204" pitchFamily="34" charset="0"/>
              <a:buChar char="•"/>
            </a:pPr>
            <a:r>
              <a:rPr lang="en-US" baseline="0" dirty="0" smtClean="0"/>
              <a:t>From 2008 to 2014, </a:t>
            </a:r>
            <a:r>
              <a:rPr lang="en-US" b="0" baseline="0" dirty="0" smtClean="0"/>
              <a:t>the percentage of White hospice patients who received care consistent with their stated end-of-life wishes improved from 94.7% to 95.7%. There were no statistically significant changes among Blacks and Hispanics.</a:t>
            </a:r>
          </a:p>
          <a:p>
            <a:pPr marL="171450" lvl="1" indent="-171450">
              <a:buFont typeface="Arial" panose="020B0604020202020204" pitchFamily="34" charset="0"/>
              <a:buChar char="•"/>
            </a:pPr>
            <a:r>
              <a:rPr lang="en-US" b="1" baseline="0" dirty="0" smtClean="0"/>
              <a:t>Groups With Disparities:</a:t>
            </a:r>
          </a:p>
          <a:p>
            <a:pPr marL="628650" lvl="2" indent="-171450">
              <a:buFont typeface="Arial" panose="020B0604020202020204" pitchFamily="34" charset="0"/>
              <a:buChar char="•"/>
            </a:pPr>
            <a:r>
              <a:rPr lang="en-US" baseline="0" dirty="0" smtClean="0"/>
              <a:t>In 2014, hospice patients age 65 and over were significantly more likely than patients ages 18-44 to receive care consistent with their stated end-of-life wishes.</a:t>
            </a:r>
          </a:p>
          <a:p>
            <a:pPr marL="628650" lvl="2" indent="-171450">
              <a:buFont typeface="Arial" panose="020B0604020202020204" pitchFamily="34" charset="0"/>
              <a:buChar char="•"/>
            </a:pPr>
            <a:r>
              <a:rPr lang="en-US" baseline="0" dirty="0" smtClean="0"/>
              <a:t>In 2014, Black and Hispanic hospice patients were significantly less likely than White patients to receive care consistent with their stated end-of-life wishes.</a:t>
            </a:r>
          </a:p>
        </p:txBody>
      </p:sp>
      <p:sp>
        <p:nvSpPr>
          <p:cNvPr id="4" name="Slide Number Placeholder 3"/>
          <p:cNvSpPr>
            <a:spLocks noGrp="1"/>
          </p:cNvSpPr>
          <p:nvPr>
            <p:ph type="sldNum" sz="quarter" idx="10"/>
          </p:nvPr>
        </p:nvSpPr>
        <p:spPr/>
        <p:txBody>
          <a:bodyPr/>
          <a:lstStyle/>
          <a:p>
            <a:fld id="{05E9B153-67B9-4602-A9FE-81AAF274874B}" type="slidenum">
              <a:rPr lang="en-US" smtClean="0"/>
              <a:t>31</a:t>
            </a:fld>
            <a:endParaRPr lang="en-US" dirty="0"/>
          </a:p>
        </p:txBody>
      </p:sp>
    </p:spTree>
    <p:extLst>
      <p:ext uri="{BB962C8B-B14F-4D97-AF65-F5344CB8AC3E}">
        <p14:creationId xmlns:p14="http://schemas.microsoft.com/office/powerpoint/2010/main" val="3407367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lvl="1" indent="-171450">
              <a:buFont typeface="Arial" panose="020B0604020202020204" pitchFamily="34" charset="0"/>
              <a:buChar char="•"/>
            </a:pPr>
            <a:r>
              <a:rPr lang="en-US" b="1" dirty="0" smtClean="0"/>
              <a:t>Trends: </a:t>
            </a:r>
            <a:r>
              <a:rPr lang="en-US" dirty="0" smtClean="0"/>
              <a:t>From</a:t>
            </a:r>
            <a:r>
              <a:rPr lang="en-US" baseline="0" dirty="0" smtClean="0"/>
              <a:t> 2008 to 2014, there were no statistically significant changes by ethnicity or race in the percentage of hospice patients who received the right amount of help for feelings of anxiety or sadness.</a:t>
            </a:r>
          </a:p>
          <a:p>
            <a:pPr marL="171450" lvl="1" indent="-171450">
              <a:buFont typeface="Arial" panose="020B0604020202020204" pitchFamily="34" charset="0"/>
              <a:buChar char="•"/>
            </a:pPr>
            <a:r>
              <a:rPr lang="en-US" b="1" baseline="0" dirty="0" smtClean="0"/>
              <a:t>Groups With Disparities:</a:t>
            </a:r>
          </a:p>
          <a:p>
            <a:pPr marL="628650" lvl="2" indent="-171450">
              <a:buFont typeface="Arial" panose="020B0604020202020204" pitchFamily="34" charset="0"/>
              <a:buChar char="•"/>
            </a:pPr>
            <a:r>
              <a:rPr lang="en-US" baseline="0" dirty="0" smtClean="0"/>
              <a:t>In 2014, Hispanics and non-Hispanic Blacks were significantly less likely than non-Hispanic Whites to receive the right amount of help for feelings of anxiety or sadness. </a:t>
            </a:r>
          </a:p>
          <a:p>
            <a:pPr marL="628650" lvl="2" indent="-171450">
              <a:buFont typeface="Arial" panose="020B0604020202020204" pitchFamily="34" charset="0"/>
              <a:buChar char="•"/>
            </a:pPr>
            <a:r>
              <a:rPr lang="en-US" baseline="0" dirty="0" smtClean="0"/>
              <a:t>Also in 2014, Blacks, Asians and Other Pacific Islanders, and AI/ANs were significantly less likely than Whites to receive the right amount of help for feelings of anxiety or sadness.</a:t>
            </a:r>
          </a:p>
          <a:p>
            <a:pPr marL="0" lvl="1"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32</a:t>
            </a:fld>
            <a:endParaRPr lang="en-US" dirty="0"/>
          </a:p>
        </p:txBody>
      </p:sp>
    </p:spTree>
    <p:extLst>
      <p:ext uri="{BB962C8B-B14F-4D97-AF65-F5344CB8AC3E}">
        <p14:creationId xmlns:p14="http://schemas.microsoft.com/office/powerpoint/2010/main" val="3407367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33</a:t>
            </a:fld>
            <a:endParaRPr lang="en-US" dirty="0"/>
          </a:p>
        </p:txBody>
      </p:sp>
    </p:spTree>
    <p:extLst>
      <p:ext uri="{BB962C8B-B14F-4D97-AF65-F5344CB8AC3E}">
        <p14:creationId xmlns:p14="http://schemas.microsoft.com/office/powerpoint/2010/main" val="339700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Despite progress in some areas, disparities related to race and socioeconomic status persist among measures of access and all NQS priorities.</a:t>
            </a:r>
          </a:p>
          <a:p>
            <a:pPr marL="171450" indent="-171450">
              <a:buFont typeface="Arial" panose="020B0604020202020204" pitchFamily="34" charset="0"/>
              <a:buChar char="•"/>
            </a:pPr>
            <a:r>
              <a:rPr lang="en-US" dirty="0" smtClean="0"/>
              <a:t>Improvements in access were led by sustained reductions in the number of Americans without health insurance and increases in the number of Americans with a usual source of medical care.</a:t>
            </a:r>
          </a:p>
          <a:p>
            <a:pPr marL="171450" indent="-171450">
              <a:buFont typeface="Arial" panose="020B0604020202020204" pitchFamily="34" charset="0"/>
              <a:buChar char="•"/>
            </a:pPr>
            <a:r>
              <a:rPr lang="en-US" dirty="0" smtClean="0"/>
              <a:t>Care Affordability measures are limited for summarizing performance and disparities.</a:t>
            </a:r>
          </a:p>
          <a:p>
            <a:pPr marL="171450" indent="-171450">
              <a:buFont typeface="Arial" panose="020B0604020202020204" pitchFamily="34" charset="0"/>
              <a:buChar char="•"/>
            </a:pPr>
            <a:r>
              <a:rPr lang="en-US" dirty="0" smtClean="0"/>
              <a:t>Disparities in access tend to be more common than disparities in quality.</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4</a:t>
            </a:fld>
            <a:endParaRPr lang="en-US" dirty="0"/>
          </a:p>
        </p:txBody>
      </p:sp>
    </p:spTree>
    <p:extLst>
      <p:ext uri="{BB962C8B-B14F-4D97-AF65-F5344CB8AC3E}">
        <p14:creationId xmlns:p14="http://schemas.microsoft.com/office/powerpoint/2010/main" val="18663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701040" y="5257801"/>
            <a:ext cx="5608320" cy="3341370"/>
          </a:xfrm>
        </p:spPr>
        <p:txBody>
          <a:bodyPr/>
          <a:lstStyle/>
          <a:p>
            <a:pPr marL="171441" indent="-171441">
              <a:buFont typeface="Arial" panose="020B0604020202020204" pitchFamily="34" charset="0"/>
              <a:buChar char="•"/>
            </a:pPr>
            <a:r>
              <a:rPr lang="en-US" dirty="0" smtClean="0"/>
              <a:t>Person- and Family-Centered Care is one of the six national priorities identified in the National </a:t>
            </a:r>
            <a:r>
              <a:rPr lang="en-US" dirty="0"/>
              <a:t>Quality Strategy (</a:t>
            </a:r>
            <a:r>
              <a:rPr lang="en-US" dirty="0">
                <a:hlinkClick r:id="rId3"/>
              </a:rPr>
              <a:t>http://</a:t>
            </a:r>
            <a:r>
              <a:rPr lang="en-US" dirty="0" smtClean="0">
                <a:hlinkClick r:id="rId3"/>
              </a:rPr>
              <a:t>www.ahrq.gov/workingforquality/index.html</a:t>
            </a:r>
            <a:r>
              <a:rPr lang="en-US" dirty="0" smtClean="0"/>
              <a:t>). </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a:t>
            </a:fld>
            <a:endParaRPr lang="en-US" dirty="0"/>
          </a:p>
        </p:txBody>
      </p:sp>
    </p:spTree>
    <p:extLst>
      <p:ext uri="{BB962C8B-B14F-4D97-AF65-F5344CB8AC3E}">
        <p14:creationId xmlns:p14="http://schemas.microsoft.com/office/powerpoint/2010/main" val="90904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Person-centered care means defining success not just by the resolution of clinical symptoms but also by whether patients achieve their desired outcomes. </a:t>
            </a:r>
            <a:r>
              <a:rPr lang="en-US" dirty="0" smtClean="0"/>
              <a:t>Some </a:t>
            </a:r>
            <a:r>
              <a:rPr lang="en-US" dirty="0"/>
              <a:t>examples of person-centered care </a:t>
            </a:r>
            <a:r>
              <a:rPr lang="en-US" dirty="0" smtClean="0"/>
              <a:t>include </a:t>
            </a:r>
            <a:r>
              <a:rPr lang="en-US" dirty="0"/>
              <a:t>ensuring that patients' preferences, desired outcomes, and experiences of care are integrated into care delivery; integrating patient-generated data in electronic health records; and finding additional ways to involve patients and families in managing their care effectively.</a:t>
            </a:r>
          </a:p>
          <a:p>
            <a:endParaRPr lang="en-US" dirty="0"/>
          </a:p>
        </p:txBody>
      </p:sp>
      <p:sp>
        <p:nvSpPr>
          <p:cNvPr id="4" name="Slide Number Placeholder 3"/>
          <p:cNvSpPr>
            <a:spLocks noGrp="1"/>
          </p:cNvSpPr>
          <p:nvPr>
            <p:ph type="sldNum" sz="quarter" idx="10"/>
          </p:nvPr>
        </p:nvSpPr>
        <p:spPr/>
        <p:txBody>
          <a:bodyPr/>
          <a:lstStyle/>
          <a:p>
            <a:fld id="{3011EAD5-441F-074A-BB4A-B997C7B5C93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753946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a:t>
            </a:fld>
            <a:endParaRPr lang="en-US" dirty="0"/>
          </a:p>
        </p:txBody>
      </p:sp>
    </p:spTree>
    <p:extLst>
      <p:ext uri="{BB962C8B-B14F-4D97-AF65-F5344CB8AC3E}">
        <p14:creationId xmlns:p14="http://schemas.microsoft.com/office/powerpoint/2010/main" val="309352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228600" y="5345430"/>
            <a:ext cx="6629400" cy="3646170"/>
          </a:xfrm>
        </p:spPr>
        <p:txBody>
          <a:bodyPr/>
          <a:lstStyle/>
          <a:p>
            <a:r>
              <a:rPr lang="en-US" sz="1200" b="1" kern="1200" dirty="0" smtClean="0">
                <a:solidFill>
                  <a:schemeClr val="tx1"/>
                </a:solidFill>
                <a:effectLst/>
                <a:latin typeface="+mn-lt"/>
                <a:ea typeface="+mn-ea"/>
                <a:cs typeface="+mn-cs"/>
              </a:rPr>
              <a:t>Key:</a:t>
            </a:r>
            <a:r>
              <a:rPr lang="en-US" sz="1200" kern="1200" dirty="0" smtClean="0">
                <a:solidFill>
                  <a:schemeClr val="tx1"/>
                </a:solidFill>
                <a:effectLst/>
                <a:latin typeface="+mn-lt"/>
                <a:ea typeface="+mn-ea"/>
                <a:cs typeface="+mn-cs"/>
              </a:rPr>
              <a:t> n = number of measures.</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For the majority of measures, trend data are available from 2001 to 2013. Measures of Care Affordability are included in the Total but not shown separately.</a:t>
            </a:r>
          </a:p>
          <a:p>
            <a:r>
              <a:rPr lang="en-US" sz="1200" kern="1200" dirty="0" smtClean="0">
                <a:solidFill>
                  <a:schemeClr val="tx1"/>
                </a:solidFill>
                <a:effectLst/>
                <a:latin typeface="+mn-lt"/>
                <a:ea typeface="+mn-ea"/>
                <a:cs typeface="+mn-cs"/>
              </a:rPr>
              <a:t>For each measure with at least four estimates over time, log-linear regression is used to calculate average annual percentage change relative to the baseline year and to assess statistical significance. Measures are aligned so that positive change indicates improved care.</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Improving</a:t>
            </a:r>
            <a:r>
              <a:rPr lang="en-US" sz="1200" kern="1200" dirty="0" smtClean="0">
                <a:solidFill>
                  <a:schemeClr val="tx1"/>
                </a:solidFill>
                <a:effectLst/>
                <a:latin typeface="+mn-lt"/>
                <a:ea typeface="+mn-ea"/>
                <a:cs typeface="+mn-cs"/>
              </a:rPr>
              <a:t> = Rates of change are positive at 1% per year or greater and are statistically significant.</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No Change</a:t>
            </a:r>
            <a:r>
              <a:rPr lang="en-US" sz="1200" kern="1200" dirty="0" smtClean="0">
                <a:solidFill>
                  <a:schemeClr val="tx1"/>
                </a:solidFill>
                <a:effectLst/>
                <a:latin typeface="+mn-lt"/>
                <a:ea typeface="+mn-ea"/>
                <a:cs typeface="+mn-cs"/>
              </a:rPr>
              <a:t> = Rates of change are less than 1% per year or not statistically significant.</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Worsening</a:t>
            </a:r>
            <a:r>
              <a:rPr lang="en-US" sz="1200" kern="1200" dirty="0" smtClean="0">
                <a:solidFill>
                  <a:schemeClr val="tx1"/>
                </a:solidFill>
                <a:effectLst/>
                <a:latin typeface="+mn-lt"/>
                <a:ea typeface="+mn-ea"/>
                <a:cs typeface="+mn-cs"/>
              </a:rPr>
              <a:t> = Rates of change are negative at -1% per year or greater and are statistically significant.</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Through 2013, across a broad spectrum of measures of health care quality, 60% showed improvement.</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Nearly all measures of Person-Centered Care improved.</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About 60% of measures of Effective Treatment, Healthy Living, and Patient Safety improved.</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Fewer than half of measures of Care Coordination improved</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Fewer than a dozen measures of </a:t>
            </a:r>
            <a:r>
              <a:rPr lang="en-US" sz="1200" b="1" kern="1200" dirty="0" smtClean="0">
                <a:solidFill>
                  <a:schemeClr val="tx1"/>
                </a:solidFill>
                <a:effectLst/>
                <a:latin typeface="+mn-lt"/>
                <a:ea typeface="+mn-ea"/>
                <a:cs typeface="+mn-cs"/>
              </a:rPr>
              <a:t>Care Affordability</a:t>
            </a:r>
            <a:r>
              <a:rPr lang="en-US" sz="1200" kern="1200" dirty="0" smtClean="0">
                <a:solidFill>
                  <a:schemeClr val="tx1"/>
                </a:solidFill>
                <a:effectLst/>
                <a:latin typeface="+mn-lt"/>
                <a:ea typeface="+mn-ea"/>
                <a:cs typeface="+mn-cs"/>
              </a:rPr>
              <a:t> are tracked in the report, too few to summarize this way.</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9049930-D2C4-4E37-9A99-49F1796CF0E9}" type="slidenum">
              <a:rPr lang="en-US" smtClean="0"/>
              <a:t>8</a:t>
            </a:fld>
            <a:endParaRPr lang="en-US" dirty="0"/>
          </a:p>
        </p:txBody>
      </p:sp>
    </p:spTree>
    <p:extLst>
      <p:ext uri="{BB962C8B-B14F-4D97-AF65-F5344CB8AC3E}">
        <p14:creationId xmlns:p14="http://schemas.microsoft.com/office/powerpoint/2010/main" val="1761154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Measures that achieve 95% performance will no longer be reported in the chartbook. The measures will continue to be tracked and</a:t>
            </a:r>
            <a:r>
              <a:rPr lang="en-US" baseline="0" dirty="0" smtClean="0"/>
              <a:t> can be found in the QDR data query system.</a:t>
            </a:r>
            <a:endParaRPr lang="en-US" dirty="0"/>
          </a:p>
        </p:txBody>
      </p:sp>
      <p:sp>
        <p:nvSpPr>
          <p:cNvPr id="4" name="Slide Number Placeholder 3"/>
          <p:cNvSpPr>
            <a:spLocks noGrp="1"/>
          </p:cNvSpPr>
          <p:nvPr>
            <p:ph type="sldNum" sz="quarter" idx="10"/>
          </p:nvPr>
        </p:nvSpPr>
        <p:spPr/>
        <p:txBody>
          <a:bodyPr/>
          <a:lstStyle/>
          <a:p>
            <a:fld id="{F9049930-D2C4-4E37-9A99-49F1796CF0E9}" type="slidenum">
              <a:rPr lang="en-US" smtClean="0"/>
              <a:t>9</a:t>
            </a:fld>
            <a:endParaRPr lang="en-US" dirty="0"/>
          </a:p>
        </p:txBody>
      </p:sp>
    </p:spTree>
    <p:extLst>
      <p:ext uri="{BB962C8B-B14F-4D97-AF65-F5344CB8AC3E}">
        <p14:creationId xmlns:p14="http://schemas.microsoft.com/office/powerpoint/2010/main" val="35181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jpeg"/><Relationship Id="rId7" Type="http://schemas.openxmlformats.org/officeDocument/2006/relationships/image" Target="../media/image14.jpeg"/><Relationship Id="rId2" Type="http://schemas.openxmlformats.org/officeDocument/2006/relationships/slideMaster" Target="../slideMasters/slideMaster8.xml"/><Relationship Id="rId1" Type="http://schemas.openxmlformats.org/officeDocument/2006/relationships/themeOverride" Target="../theme/themeOverride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9.xml"/><Relationship Id="rId1" Type="http://schemas.openxmlformats.org/officeDocument/2006/relationships/themeOverride" Target="../theme/themeOverride10.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1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jpeg"/><Relationship Id="rId7" Type="http://schemas.openxmlformats.org/officeDocument/2006/relationships/image" Target="../media/image14.jpeg"/><Relationship Id="rId2" Type="http://schemas.openxmlformats.org/officeDocument/2006/relationships/slideMaster" Target="../slideMasters/slideMaster9.xml"/><Relationship Id="rId1" Type="http://schemas.openxmlformats.org/officeDocument/2006/relationships/themeOverride" Target="../theme/themeOverride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jpeg"/><Relationship Id="rId7" Type="http://schemas.openxmlformats.org/officeDocument/2006/relationships/image" Target="../media/image14.jpeg"/><Relationship Id="rId2" Type="http://schemas.openxmlformats.org/officeDocument/2006/relationships/slideMaster" Target="../slideMasters/slideMaster10.xml"/><Relationship Id="rId1" Type="http://schemas.openxmlformats.org/officeDocument/2006/relationships/themeOverride" Target="../theme/themeOverride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hemeOverride" Target="../theme/themeOverride1.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jpeg"/><Relationship Id="rId7" Type="http://schemas.openxmlformats.org/officeDocument/2006/relationships/image" Target="../media/image14.jpeg"/><Relationship Id="rId2" Type="http://schemas.openxmlformats.org/officeDocument/2006/relationships/slideMaster" Target="../slideMasters/slideMaster3.xml"/><Relationship Id="rId1" Type="http://schemas.openxmlformats.org/officeDocument/2006/relationships/themeOverride" Target="../theme/themeOverride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jpeg"/><Relationship Id="rId7" Type="http://schemas.openxmlformats.org/officeDocument/2006/relationships/image" Target="../media/image14.jpeg"/><Relationship Id="rId2" Type="http://schemas.openxmlformats.org/officeDocument/2006/relationships/slideMaster" Target="../slideMasters/slideMaster4.xml"/><Relationship Id="rId1" Type="http://schemas.openxmlformats.org/officeDocument/2006/relationships/themeOverride" Target="../theme/themeOverride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xml"/><Relationship Id="rId1" Type="http://schemas.openxmlformats.org/officeDocument/2006/relationships/themeOverride" Target="../theme/themeOverride4.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jpeg"/><Relationship Id="rId7" Type="http://schemas.openxmlformats.org/officeDocument/2006/relationships/image" Target="../media/image14.jpeg"/><Relationship Id="rId2" Type="http://schemas.openxmlformats.org/officeDocument/2006/relationships/slideMaster" Target="../slideMasters/slideMaster5.xml"/><Relationship Id="rId1" Type="http://schemas.openxmlformats.org/officeDocument/2006/relationships/themeOverride" Target="../theme/themeOverride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jpeg"/><Relationship Id="rId7" Type="http://schemas.openxmlformats.org/officeDocument/2006/relationships/image" Target="../media/image14.jpeg"/><Relationship Id="rId2" Type="http://schemas.openxmlformats.org/officeDocument/2006/relationships/slideMaster" Target="../slideMasters/slideMaster6.xml"/><Relationship Id="rId1" Type="http://schemas.openxmlformats.org/officeDocument/2006/relationships/themeOverride" Target="../theme/themeOverride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7.xml"/><Relationship Id="rId1" Type="http://schemas.openxmlformats.org/officeDocument/2006/relationships/themeOverride" Target="../theme/themeOverride7.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jpeg"/><Relationship Id="rId7" Type="http://schemas.openxmlformats.org/officeDocument/2006/relationships/image" Target="../media/image14.jpeg"/><Relationship Id="rId2" Type="http://schemas.openxmlformats.org/officeDocument/2006/relationships/slideMaster" Target="../slideMasters/slideMaster7.xml"/><Relationship Id="rId1" Type="http://schemas.openxmlformats.org/officeDocument/2006/relationships/themeOverride" Target="../theme/themeOverride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of Presentation</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en-US" dirty="0" smtClean="0"/>
              <a:t>Author and Date </a:t>
            </a:r>
          </a:p>
        </p:txBody>
      </p:sp>
      <p:sp>
        <p:nvSpPr>
          <p:cNvPr id="4" name="Date Placeholder 3"/>
          <p:cNvSpPr>
            <a:spLocks noGrp="1"/>
          </p:cNvSpPr>
          <p:nvPr>
            <p:ph type="dt" sz="half" idx="10"/>
          </p:nvPr>
        </p:nvSpPr>
        <p:spPr/>
        <p:txBody>
          <a:bodyPr/>
          <a:lstStyle/>
          <a:p>
            <a:fld id="{8FEDEFF1-E1CD-448D-9DFE-7FC3FE0F11BB}"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C2977F-0695-4C57-AF40-70739867F63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
        <p:nvSpPr>
          <p:cNvPr id="4" name="Date Placeholder 3"/>
          <p:cNvSpPr>
            <a:spLocks noGrp="1"/>
          </p:cNvSpPr>
          <p:nvPr>
            <p:ph type="dt" sz="half" idx="10"/>
          </p:nvPr>
        </p:nvSpPr>
        <p:spPr/>
        <p:txBody>
          <a:bodyPr/>
          <a:lstStyle/>
          <a:p>
            <a:fld id="{8369CEEB-D5BD-4BA4-9F0F-BBFD9BD91A1F}"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2020888"/>
            <a:ext cx="7772400" cy="3543300"/>
          </a:xfrm>
        </p:spPr>
        <p:txBody>
          <a:bodyPr/>
          <a:lstStyle/>
          <a:p>
            <a:pPr lvl="0"/>
            <a:r>
              <a:rPr lang="en-US" noProof="0" dirty="0" smtClean="0"/>
              <a:t>Click icon to add SmartArt graphic</a:t>
            </a:r>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86873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876800" y="2020888"/>
            <a:ext cx="3810000" cy="3543300"/>
          </a:xfrm>
        </p:spPr>
        <p:txBody>
          <a:bodyPr/>
          <a:lstStyle/>
          <a:p>
            <a:pPr lvl="0"/>
            <a:r>
              <a:rPr lang="en-US" noProof="0" dirty="0" smtClean="0"/>
              <a:t>Click icon to add media</a:t>
            </a:r>
            <a:endParaRPr lang="en-US" noProof="0" dirty="0"/>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020888"/>
            <a:ext cx="3810000" cy="35433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202088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86873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438" y="5665788"/>
            <a:ext cx="20796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p:nvPr>
        </p:nvSpPr>
        <p:spPr>
          <a:xfrm>
            <a:off x="4533900" y="15811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33900" y="32956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4533900" y="51244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11901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3"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4"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5" descr="Slide_title2_07"/>
          <p:cNvPicPr>
            <a:picLocks noChangeAspect="1" noChangeArrowheads="1"/>
          </p:cNvPicPr>
          <p:nvPr userDrawn="1"/>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6" descr="Slide_title2_05"/>
          <p:cNvPicPr>
            <a:picLocks noChangeAspect="1" noChangeArrowheads="1"/>
          </p:cNvPicPr>
          <p:nvPr/>
        </p:nvPicPr>
        <p:blipFill>
          <a:blip r:embed="rId7" cstate="print"/>
          <a:srcRect/>
          <a:stretch>
            <a:fillRect/>
          </a:stretch>
        </p:blipFill>
        <p:spPr bwMode="auto">
          <a:xfrm>
            <a:off x="2260600"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10" name="TextBox 9"/>
          <p:cNvSpPr txBox="1"/>
          <p:nvPr userDrawn="1"/>
        </p:nvSpPr>
        <p:spPr>
          <a:xfrm>
            <a:off x="7391400" y="152400"/>
            <a:ext cx="1752600" cy="338554"/>
          </a:xfrm>
          <a:prstGeom prst="rect">
            <a:avLst/>
          </a:prstGeom>
          <a:noFill/>
        </p:spPr>
        <p:txBody>
          <a:bodyPr>
            <a:spAutoFit/>
          </a:bodyPr>
          <a:lstStyle/>
          <a:p>
            <a:pPr>
              <a:defRPr/>
            </a:pPr>
            <a:r>
              <a:rPr lang="en-US" b="1" dirty="0" smtClean="0">
                <a:solidFill>
                  <a:srgbClr val="FFFFFF"/>
                </a:solidFill>
                <a:latin typeface="Arial Narrow" pitchFamily="34" charset="0"/>
                <a:cs typeface="+mn-cs"/>
              </a:rPr>
              <a:t>Office-Based </a:t>
            </a:r>
            <a:r>
              <a:rPr lang="en-US" b="1" dirty="0">
                <a:solidFill>
                  <a:srgbClr val="FFFFFF"/>
                </a:solidFill>
                <a:latin typeface="Arial Narrow" pitchFamily="34" charset="0"/>
                <a:cs typeface="+mn-cs"/>
              </a:rPr>
              <a:t>Care </a:t>
            </a:r>
          </a:p>
        </p:txBody>
      </p:sp>
      <p:sp>
        <p:nvSpPr>
          <p:cNvPr id="615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DBB1C7AF-C23C-4F47-99E1-F63762D3E9DE}" type="slidenum">
              <a:rPr lang="en-US" smtClean="0"/>
              <a:pPr>
                <a:defRPr/>
              </a:pPr>
              <a:t>‹#›</a:t>
            </a:fld>
            <a:r>
              <a:rPr lang="en-US" dirty="0" smtClean="0"/>
              <a:t> </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4DAA1674-19D5-4463-9A8A-D092FA11AAF6}"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771900" cy="377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2020888"/>
            <a:ext cx="3771900" cy="377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D27577C3-1F44-4A71-BA8A-F8D882C111BC}" type="slidenum">
              <a:rPr lang="en-US" smtClean="0"/>
              <a:pPr>
                <a:defRPr/>
              </a:pPr>
              <a:t>‹#›</a:t>
            </a:fld>
            <a:r>
              <a:rPr lang="en-US" dirty="0" smtClean="0"/>
              <a:t> </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r>
              <a:rPr lang="en-US" dirty="0" smtClean="0"/>
              <a:t> </a:t>
            </a:r>
            <a:fld id="{BD1D4185-FFEA-4D05-9EDF-13F936FBDB43}" type="slidenum">
              <a:rPr lang="en-US" smtClean="0"/>
              <a:pPr>
                <a:defRPr/>
              </a:pPr>
              <a:t>‹#›</a:t>
            </a:fld>
            <a:r>
              <a:rPr lang="en-US" dirty="0" smtClean="0"/>
              <a:t> </a:t>
            </a:r>
            <a:endParaRPr lang="en-US" dirty="0"/>
          </a:p>
        </p:txBody>
      </p:sp>
      <p:sp>
        <p:nvSpPr>
          <p:cNvPr id="4" name="TextBox 3"/>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6"/>
          <p:cNvSpPr>
            <a:spLocks noGrp="1"/>
          </p:cNvSpPr>
          <p:nvPr>
            <p:ph type="sldNum" sz="quarter" idx="10"/>
          </p:nvPr>
        </p:nvSpPr>
        <p:spPr/>
        <p:txBody>
          <a:bodyPr/>
          <a:lstStyle>
            <a:lvl1pPr>
              <a:defRPr smtClean="0"/>
            </a:lvl1pPr>
          </a:lstStyle>
          <a:p>
            <a:pPr>
              <a:defRPr/>
            </a:pPr>
            <a:r>
              <a:rPr lang="en-US" dirty="0"/>
              <a:t> </a:t>
            </a:r>
            <a:fld id="{B8C792A7-66A8-4322-B4B7-7D6F8E2A1B4F}" type="slidenum">
              <a:rPr lang="en-US" smtClean="0"/>
              <a:pPr>
                <a:defRPr/>
              </a:pPr>
              <a:t>‹#›</a:t>
            </a:fld>
            <a:r>
              <a:rPr lang="en-US" dirty="0" smtClean="0"/>
              <a:t> </a:t>
            </a:r>
            <a:endParaRPr lang="en-US" dirty="0"/>
          </a:p>
        </p:txBody>
      </p:sp>
      <p:sp>
        <p:nvSpPr>
          <p:cNvPr id="9" name="TextBox 8"/>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smtClean="0"/>
            </a:lvl1pPr>
          </a:lstStyle>
          <a:p>
            <a:pPr>
              <a:defRPr/>
            </a:pPr>
            <a:r>
              <a:rPr lang="en-US" dirty="0"/>
              <a:t> </a:t>
            </a:r>
            <a:fld id="{E3DCA913-8D1A-43B4-8D67-497907990BB4}" type="slidenum">
              <a:rPr lang="en-US" smtClean="0"/>
              <a:pPr>
                <a:defRPr/>
              </a:pPr>
              <a:t>‹#›</a:t>
            </a:fld>
            <a:r>
              <a:rPr lang="en-US" dirty="0" smtClean="0"/>
              <a:t> </a:t>
            </a:r>
            <a:endParaRPr lang="en-US" dirty="0"/>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smtClean="0"/>
            </a:lvl1pPr>
          </a:lstStyle>
          <a:p>
            <a:pPr>
              <a:defRPr/>
            </a:pPr>
            <a:r>
              <a:rPr lang="en-US" dirty="0"/>
              <a:t> </a:t>
            </a:r>
            <a:fld id="{F2B80F2D-35C7-4558-BF7A-2A3260698417}" type="slidenum">
              <a:rPr lang="en-US" smtClean="0"/>
              <a:pPr>
                <a:defRPr/>
              </a:pPr>
              <a:t>‹#›</a:t>
            </a:fld>
            <a:r>
              <a:rPr lang="en-US" dirty="0" smtClean="0"/>
              <a:t> </a:t>
            </a:r>
            <a:endParaRPr lang="en-US" dirty="0"/>
          </a:p>
        </p:txBody>
      </p:sp>
      <p:sp>
        <p:nvSpPr>
          <p:cNvPr id="4" name="TextBox 3"/>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B5C05BD4-B7F0-44ED-A2A7-911C24743D11}" type="slidenum">
              <a:rPr lang="en-US" smtClean="0"/>
              <a:pPr>
                <a:defRPr/>
              </a:pPr>
              <a:t>‹#›</a:t>
            </a:fld>
            <a:r>
              <a:rPr lang="en-US" dirty="0" smtClean="0"/>
              <a:t> </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E5941B99-EE83-4DAD-A9C8-F9BFF008B164}" type="slidenum">
              <a:rPr lang="en-US" smtClean="0"/>
              <a:pPr>
                <a:defRPr/>
              </a:pPr>
              <a:t>‹#›</a:t>
            </a:fld>
            <a:r>
              <a:rPr lang="en-US" dirty="0" smtClean="0"/>
              <a:t> </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89DD1B0E-F3B0-41FA-8BD8-51C0FC987C41}"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876300"/>
            <a:ext cx="1933575" cy="4914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653087" cy="4914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1C65A717-118C-49C6-B4EE-3888B5551C70}"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438" y="5665788"/>
            <a:ext cx="20796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p:nvPr>
        </p:nvSpPr>
        <p:spPr>
          <a:xfrm>
            <a:off x="4533900" y="15811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33900" y="32956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4533900" y="51244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1190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9CEEB-D5BD-4BA4-9F0F-BBFD9BD91A1F}"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10" descr="Slide_title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0"/>
            <a:ext cx="7107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nderBeigeElemen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7938"/>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Branding_TeamSTEPP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863" y="5740400"/>
            <a:ext cx="5164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67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smtClean="0"/>
              <a:t>Click to edit Master title style</a:t>
            </a:r>
            <a:endParaRPr lang="en-US"/>
          </a:p>
        </p:txBody>
      </p:sp>
    </p:spTree>
    <p:extLst>
      <p:ext uri="{BB962C8B-B14F-4D97-AF65-F5344CB8AC3E}">
        <p14:creationId xmlns:p14="http://schemas.microsoft.com/office/powerpoint/2010/main" val="34485782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3"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4"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5" descr="Slide_title2_07"/>
          <p:cNvPicPr>
            <a:picLocks noChangeAspect="1" noChangeArrowheads="1"/>
          </p:cNvPicPr>
          <p:nvPr/>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6" descr="Slide_title2_05"/>
          <p:cNvPicPr>
            <a:picLocks noChangeAspect="1" noChangeArrowheads="1"/>
          </p:cNvPicPr>
          <p:nvPr/>
        </p:nvPicPr>
        <p:blipFill>
          <a:blip r:embed="rId7" cstate="print"/>
          <a:srcRect/>
          <a:stretch>
            <a:fillRect/>
          </a:stretch>
        </p:blipFill>
        <p:spPr bwMode="auto">
          <a:xfrm>
            <a:off x="2260600"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205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smtClean="0"/>
              <a:t>Click to edit Master title style</a:t>
            </a:r>
            <a:endParaRPr lang="en-US"/>
          </a:p>
        </p:txBody>
      </p:sp>
      <p:pic>
        <p:nvPicPr>
          <p:cNvPr id="9" name="Picture 8" descr="Slide_title2_07"/>
          <p:cNvPicPr>
            <a:picLocks noChangeAspect="1" noChangeArrowheads="1"/>
          </p:cNvPicPr>
          <p:nvPr userDrawn="1"/>
        </p:nvPicPr>
        <p:blipFill>
          <a:blip r:embed="rId6" cstate="print"/>
          <a:srcRect/>
          <a:stretch>
            <a:fillRect/>
          </a:stretch>
        </p:blipFill>
        <p:spPr bwMode="auto">
          <a:xfrm>
            <a:off x="0" y="5948363"/>
            <a:ext cx="4835525" cy="906462"/>
          </a:xfrm>
          <a:prstGeom prst="rect">
            <a:avLst/>
          </a:prstGeom>
          <a:noFill/>
          <a:ln w="9525">
            <a:noFill/>
            <a:miter lim="800000"/>
            <a:headEnd/>
            <a:tailEnd/>
          </a:ln>
        </p:spPr>
      </p:pic>
      <p:sp>
        <p:nvSpPr>
          <p:cNvPr id="10" name="TextBox 9"/>
          <p:cNvSpPr txBox="1"/>
          <p:nvPr userDrawn="1"/>
        </p:nvSpPr>
        <p:spPr>
          <a:xfrm>
            <a:off x="7391400" y="152400"/>
            <a:ext cx="1752600" cy="338554"/>
          </a:xfrm>
          <a:prstGeom prst="rect">
            <a:avLst/>
          </a:prstGeom>
          <a:noFill/>
        </p:spPr>
        <p:txBody>
          <a:bodyPr>
            <a:spAutoFit/>
          </a:bodyPr>
          <a:lstStyle/>
          <a:p>
            <a:pPr>
              <a:defRPr/>
            </a:pPr>
            <a:r>
              <a:rPr lang="en-US" b="1" dirty="0" smtClean="0">
                <a:solidFill>
                  <a:srgbClr val="FFFFFF"/>
                </a:solidFill>
                <a:latin typeface="Arial Narrow" pitchFamily="34" charset="0"/>
                <a:cs typeface="+mn-cs"/>
              </a:rPr>
              <a:t>Office-Based </a:t>
            </a:r>
            <a:r>
              <a:rPr lang="en-US" b="1" dirty="0">
                <a:solidFill>
                  <a:srgbClr val="FFFFFF"/>
                </a:solidFill>
                <a:latin typeface="Arial Narrow" pitchFamily="34" charset="0"/>
                <a:cs typeface="+mn-cs"/>
              </a:rPr>
              <a:t>Care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DBB1C7AF-C23C-4F47-99E1-F63762D3E9DE}" type="slidenum">
              <a:rPr lang="en-US" smtClean="0"/>
              <a:pPr>
                <a:defRPr/>
              </a:pPr>
              <a:t>‹#›</a:t>
            </a:fld>
            <a:r>
              <a:rPr lang="en-US" dirty="0" smtClean="0"/>
              <a:t> </a:t>
            </a:r>
            <a:endParaRPr lang="en-US" dirty="0"/>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4DAA1674-19D5-4463-9A8A-D092FA11AAF6}" type="slidenum">
              <a:rPr lang="en-US" smtClean="0"/>
              <a:pPr>
                <a:defRPr/>
              </a:pPr>
              <a:t>‹#›</a:t>
            </a:fld>
            <a:r>
              <a:rPr lang="en-US" dirty="0" smtClean="0"/>
              <a:t> </a:t>
            </a:r>
            <a:endParaRPr lang="en-US" dirty="0"/>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D27577C3-1F44-4A71-BA8A-F8D882C111BC}"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dirty="0" smtClean="0"/>
              <a:t> </a:t>
            </a:r>
            <a:fld id="{B8C792A7-66A8-4322-B4B7-7D6F8E2A1B4F}" type="slidenum">
              <a:rPr lang="en-US" smtClean="0"/>
              <a:pPr>
                <a:defRPr/>
              </a:pPr>
              <a:t>‹#›</a:t>
            </a:fld>
            <a:r>
              <a:rPr lang="en-US" dirty="0" smtClean="0"/>
              <a:t> </a:t>
            </a:r>
            <a:endParaRPr lang="en-US" dirty="0"/>
          </a:p>
        </p:txBody>
      </p:sp>
      <p:sp>
        <p:nvSpPr>
          <p:cNvPr id="8" name="TextBox 7"/>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dirty="0" smtClean="0"/>
              <a:t> </a:t>
            </a:r>
            <a:fld id="{E3DCA913-8D1A-43B4-8D67-497907990BB4}" type="slidenum">
              <a:rPr lang="en-US" smtClean="0"/>
              <a:pPr>
                <a:defRPr/>
              </a:pPr>
              <a:t>‹#›</a:t>
            </a:fld>
            <a:r>
              <a:rPr lang="en-US" dirty="0" smtClean="0"/>
              <a:t> </a:t>
            </a:r>
            <a:endParaRPr lang="en-US" dirty="0"/>
          </a:p>
        </p:txBody>
      </p:sp>
      <p:sp>
        <p:nvSpPr>
          <p:cNvPr id="4" name="TextBox 3"/>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dirty="0" smtClean="0"/>
              <a:t> </a:t>
            </a:r>
            <a:fld id="{F2B80F2D-35C7-4558-BF7A-2A3260698417}" type="slidenum">
              <a:rPr lang="en-US" smtClean="0"/>
              <a:pPr>
                <a:defRPr/>
              </a:pPr>
              <a:t>‹#›</a:t>
            </a:fld>
            <a:r>
              <a:rPr lang="en-US" dirty="0" smtClean="0"/>
              <a:t> </a:t>
            </a:r>
            <a:endParaRPr lang="en-US" dirty="0"/>
          </a:p>
        </p:txBody>
      </p:sp>
      <p:sp>
        <p:nvSpPr>
          <p:cNvPr id="3" name="TextBox 2"/>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B5C05BD4-B7F0-44ED-A2A7-911C24743D11}"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E5941B99-EE83-4DAD-A9C8-F9BFF008B164}"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9CEEB-D5BD-4BA4-9F0F-BBFD9BD91A1F}" type="datetimeFigureOut">
              <a:rPr lang="en-US" smtClean="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89DD1B0E-F3B0-41FA-8BD8-51C0FC987C41}" type="slidenum">
              <a:rPr lang="en-US" smtClean="0"/>
              <a:pPr>
                <a:defRPr/>
              </a:pPr>
              <a:t>‹#›</a:t>
            </a:fld>
            <a:r>
              <a:rPr lang="en-US" dirty="0" smtClean="0"/>
              <a:t> </a:t>
            </a:r>
            <a:endParaRPr lang="en-US" dirty="0"/>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1C65A717-118C-49C6-B4EE-3888B5551C70}" type="slidenum">
              <a:rPr lang="en-US" smtClean="0"/>
              <a:pPr>
                <a:defRPr/>
              </a:pPr>
              <a:t>‹#›</a:t>
            </a:fld>
            <a:r>
              <a:rPr lang="en-US" dirty="0" smtClean="0"/>
              <a:t> </a:t>
            </a:r>
            <a:endParaRPr lang="en-US" dirty="0"/>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2020888"/>
            <a:ext cx="7772400" cy="3543300"/>
          </a:xfrm>
        </p:spPr>
        <p:txBody>
          <a:bodyPr/>
          <a:lstStyle/>
          <a:p>
            <a:pPr lvl="0"/>
            <a:r>
              <a:rPr lang="en-US" noProof="0" dirty="0" smtClean="0"/>
              <a:t>Click icon to add table</a:t>
            </a:r>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2020888"/>
            <a:ext cx="7772400" cy="3543300"/>
          </a:xfrm>
        </p:spPr>
        <p:txBody>
          <a:bodyPr/>
          <a:lstStyle/>
          <a:p>
            <a:pPr lvl="0"/>
            <a:r>
              <a:rPr lang="en-US" noProof="0" dirty="0" smtClean="0"/>
              <a:t>Click icon to add SmartArt graphic</a:t>
            </a:r>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86873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876800" y="2020888"/>
            <a:ext cx="3810000" cy="3543300"/>
          </a:xfrm>
        </p:spPr>
        <p:txBody>
          <a:bodyPr/>
          <a:lstStyle/>
          <a:p>
            <a:pPr lvl="0"/>
            <a:r>
              <a:rPr lang="en-US" noProof="0" dirty="0" smtClean="0"/>
              <a:t>Click icon to add media</a:t>
            </a:r>
            <a:endParaRPr lang="en-US" noProof="0" dirty="0"/>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020888"/>
            <a:ext cx="3810000" cy="35433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202088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86873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438" y="5665788"/>
            <a:ext cx="20796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p:nvPr>
        </p:nvSpPr>
        <p:spPr>
          <a:xfrm>
            <a:off x="4533900" y="15811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33900" y="32956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4533900" y="51244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1190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9CEEB-D5BD-4BA4-9F0F-BBFD9BD91A1F}" type="datetimeFigureOut">
              <a:rPr lang="en-US" smtClean="0"/>
              <a:pPr/>
              <a:t>2/24/2017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3"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4"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5" descr="Slide_title2_07"/>
          <p:cNvPicPr>
            <a:picLocks noChangeAspect="1" noChangeArrowheads="1"/>
          </p:cNvPicPr>
          <p:nvPr userDrawn="1"/>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6" descr="Slide_title2_05"/>
          <p:cNvPicPr>
            <a:picLocks noChangeAspect="1" noChangeArrowheads="1"/>
          </p:cNvPicPr>
          <p:nvPr/>
        </p:nvPicPr>
        <p:blipFill>
          <a:blip r:embed="rId7" cstate="print"/>
          <a:srcRect/>
          <a:stretch>
            <a:fillRect/>
          </a:stretch>
        </p:blipFill>
        <p:spPr bwMode="auto">
          <a:xfrm>
            <a:off x="2260600"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10" name="TextBox 9"/>
          <p:cNvSpPr txBox="1"/>
          <p:nvPr userDrawn="1"/>
        </p:nvSpPr>
        <p:spPr>
          <a:xfrm>
            <a:off x="7391400" y="152400"/>
            <a:ext cx="1752600" cy="338554"/>
          </a:xfrm>
          <a:prstGeom prst="rect">
            <a:avLst/>
          </a:prstGeom>
          <a:noFill/>
        </p:spPr>
        <p:txBody>
          <a:bodyPr>
            <a:spAutoFit/>
          </a:bodyPr>
          <a:lstStyle/>
          <a:p>
            <a:pPr>
              <a:defRPr/>
            </a:pPr>
            <a:r>
              <a:rPr lang="en-US" b="1" dirty="0" smtClean="0">
                <a:solidFill>
                  <a:srgbClr val="FFFFFF"/>
                </a:solidFill>
                <a:latin typeface="Arial Narrow" pitchFamily="34" charset="0"/>
                <a:cs typeface="+mn-cs"/>
              </a:rPr>
              <a:t>Office-Based </a:t>
            </a:r>
            <a:r>
              <a:rPr lang="en-US" b="1" dirty="0">
                <a:solidFill>
                  <a:srgbClr val="FFFFFF"/>
                </a:solidFill>
                <a:latin typeface="Arial Narrow" pitchFamily="34" charset="0"/>
                <a:cs typeface="+mn-cs"/>
              </a:rPr>
              <a:t>Care </a:t>
            </a:r>
          </a:p>
        </p:txBody>
      </p:sp>
      <p:sp>
        <p:nvSpPr>
          <p:cNvPr id="615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DBB1C7AF-C23C-4F47-99E1-F63762D3E9DE}" type="slidenum">
              <a:rPr lang="en-US" smtClean="0"/>
              <a:pPr>
                <a:defRPr/>
              </a:pPr>
              <a:t>‹#›</a:t>
            </a:fld>
            <a:r>
              <a:rPr lang="en-US" dirty="0" smtClean="0"/>
              <a:t> </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4DAA1674-19D5-4463-9A8A-D092FA11AAF6}"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771900" cy="377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2020888"/>
            <a:ext cx="3771900" cy="377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D27577C3-1F44-4A71-BA8A-F8D882C111BC}" type="slidenum">
              <a:rPr lang="en-US" smtClean="0"/>
              <a:pPr>
                <a:defRPr/>
              </a:pPr>
              <a:t>‹#›</a:t>
            </a:fld>
            <a:r>
              <a:rPr lang="en-US" dirty="0" smtClean="0"/>
              <a:t> </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r>
              <a:rPr lang="en-US" dirty="0" smtClean="0"/>
              <a:t> </a:t>
            </a:r>
            <a:fld id="{BD1D4185-FFEA-4D05-9EDF-13F936FBDB43}" type="slidenum">
              <a:rPr lang="en-US" smtClean="0"/>
              <a:pPr>
                <a:defRPr/>
              </a:pPr>
              <a:t>‹#›</a:t>
            </a:fld>
            <a:r>
              <a:rPr lang="en-US" dirty="0" smtClean="0"/>
              <a:t> </a:t>
            </a:r>
            <a:endParaRPr lang="en-US" dirty="0"/>
          </a:p>
        </p:txBody>
      </p:sp>
      <p:sp>
        <p:nvSpPr>
          <p:cNvPr id="4" name="TextBox 3"/>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6"/>
          <p:cNvSpPr>
            <a:spLocks noGrp="1"/>
          </p:cNvSpPr>
          <p:nvPr>
            <p:ph type="sldNum" sz="quarter" idx="10"/>
          </p:nvPr>
        </p:nvSpPr>
        <p:spPr/>
        <p:txBody>
          <a:bodyPr/>
          <a:lstStyle>
            <a:lvl1pPr>
              <a:defRPr smtClean="0"/>
            </a:lvl1pPr>
          </a:lstStyle>
          <a:p>
            <a:pPr>
              <a:defRPr/>
            </a:pPr>
            <a:r>
              <a:rPr lang="en-US" dirty="0"/>
              <a:t> </a:t>
            </a:r>
            <a:fld id="{B8C792A7-66A8-4322-B4B7-7D6F8E2A1B4F}" type="slidenum">
              <a:rPr lang="en-US" smtClean="0"/>
              <a:pPr>
                <a:defRPr/>
              </a:pPr>
              <a:t>‹#›</a:t>
            </a:fld>
            <a:r>
              <a:rPr lang="en-US" dirty="0" smtClean="0"/>
              <a:t> </a:t>
            </a:r>
            <a:endParaRPr lang="en-US" dirty="0"/>
          </a:p>
        </p:txBody>
      </p:sp>
      <p:sp>
        <p:nvSpPr>
          <p:cNvPr id="9" name="TextBox 8"/>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smtClean="0"/>
            </a:lvl1pPr>
          </a:lstStyle>
          <a:p>
            <a:pPr>
              <a:defRPr/>
            </a:pPr>
            <a:r>
              <a:rPr lang="en-US" dirty="0"/>
              <a:t> </a:t>
            </a:r>
            <a:fld id="{E3DCA913-8D1A-43B4-8D67-497907990BB4}" type="slidenum">
              <a:rPr lang="en-US" smtClean="0"/>
              <a:pPr>
                <a:defRPr/>
              </a:pPr>
              <a:t>‹#›</a:t>
            </a:fld>
            <a:r>
              <a:rPr lang="en-US" dirty="0" smtClean="0"/>
              <a:t> </a:t>
            </a:r>
            <a:endParaRPr lang="en-US" dirty="0"/>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smtClean="0"/>
            </a:lvl1pPr>
          </a:lstStyle>
          <a:p>
            <a:pPr>
              <a:defRPr/>
            </a:pPr>
            <a:r>
              <a:rPr lang="en-US" dirty="0"/>
              <a:t> </a:t>
            </a:r>
            <a:fld id="{F2B80F2D-35C7-4558-BF7A-2A3260698417}" type="slidenum">
              <a:rPr lang="en-US" smtClean="0"/>
              <a:pPr>
                <a:defRPr/>
              </a:pPr>
              <a:t>‹#›</a:t>
            </a:fld>
            <a:r>
              <a:rPr lang="en-US" dirty="0" smtClean="0"/>
              <a:t> </a:t>
            </a:r>
            <a:endParaRPr lang="en-US" dirty="0"/>
          </a:p>
        </p:txBody>
      </p:sp>
      <p:sp>
        <p:nvSpPr>
          <p:cNvPr id="4" name="TextBox 3"/>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B5C05BD4-B7F0-44ED-A2A7-911C24743D11}" type="slidenum">
              <a:rPr lang="en-US" smtClean="0"/>
              <a:pPr>
                <a:defRPr/>
              </a:pPr>
              <a:t>‹#›</a:t>
            </a:fld>
            <a:r>
              <a:rPr lang="en-US" dirty="0" smtClean="0"/>
              <a:t> </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E5941B99-EE83-4DAD-A9C8-F9BFF008B164}" type="slidenum">
              <a:rPr lang="en-US" smtClean="0"/>
              <a:pPr>
                <a:defRPr/>
              </a:pPr>
              <a:t>‹#›</a:t>
            </a:fld>
            <a:r>
              <a:rPr lang="en-US" dirty="0" smtClean="0"/>
              <a:t> </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69CEEB-D5BD-4BA4-9F0F-BBFD9BD91A1F}" type="datetimeFigureOut">
              <a:rPr lang="en-US" smtClean="0"/>
              <a:pPr/>
              <a:t>2/24/2017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89DD1B0E-F3B0-41FA-8BD8-51C0FC987C41}"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876300"/>
            <a:ext cx="1933575" cy="4914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653087" cy="4914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1C65A717-118C-49C6-B4EE-3888B5551C70}"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
        <p:nvSpPr>
          <p:cNvPr id="4" name="Date Placeholder 3"/>
          <p:cNvSpPr>
            <a:spLocks noGrp="1"/>
          </p:cNvSpPr>
          <p:nvPr>
            <p:ph type="dt" sz="half" idx="10"/>
          </p:nvPr>
        </p:nvSpPr>
        <p:spPr/>
        <p:txBody>
          <a:bodyPr/>
          <a:lstStyle/>
          <a:p>
            <a:fld id="{8369CEEB-D5BD-4BA4-9F0F-BBFD9BD91A1F}" type="datetimeFigureOut">
              <a:rPr lang="en-US" smtClean="0">
                <a:solidFill>
                  <a:prstClr val="black">
                    <a:tint val="75000"/>
                  </a:prstClr>
                </a:solidFill>
              </a:rPr>
              <a:pPr/>
              <a:t>2/24/2017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816465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solidFill>
                  <a:prstClr val="black">
                    <a:tint val="75000"/>
                  </a:prstClr>
                </a:solidFill>
              </a:rPr>
              <a:pPr/>
              <a:t>2/24/2017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50548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9CEEB-D5BD-4BA4-9F0F-BBFD9BD91A1F}" type="datetimeFigureOut">
              <a:rPr lang="en-US" smtClean="0">
                <a:solidFill>
                  <a:prstClr val="black">
                    <a:tint val="75000"/>
                  </a:prstClr>
                </a:solidFill>
              </a:rPr>
              <a:pPr/>
              <a:t>2/24/2017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74914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9CEEB-D5BD-4BA4-9F0F-BBFD9BD91A1F}" type="datetimeFigureOut">
              <a:rPr lang="en-US" smtClean="0">
                <a:solidFill>
                  <a:prstClr val="black">
                    <a:tint val="75000"/>
                  </a:prstClr>
                </a:solidFill>
              </a:rPr>
              <a:pPr/>
              <a:t>2/24/2017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15522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9CEEB-D5BD-4BA4-9F0F-BBFD9BD91A1F}" type="datetimeFigureOut">
              <a:rPr lang="en-US" smtClean="0">
                <a:solidFill>
                  <a:prstClr val="black">
                    <a:tint val="75000"/>
                  </a:prstClr>
                </a:solidFill>
              </a:rPr>
              <a:pPr/>
              <a:t>2/24/2017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52854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69CEEB-D5BD-4BA4-9F0F-BBFD9BD91A1F}" type="datetimeFigureOut">
              <a:rPr lang="en-US" smtClean="0">
                <a:solidFill>
                  <a:prstClr val="black">
                    <a:tint val="75000"/>
                  </a:prstClr>
                </a:solidFill>
              </a:rPr>
              <a:pPr/>
              <a:t>2/24/2017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698920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solidFill>
                  <a:prstClr val="black">
                    <a:tint val="75000"/>
                  </a:prstClr>
                </a:solidFill>
              </a:rPr>
              <a:pPr/>
              <a:t>2/24/2017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1133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solidFill>
                  <a:prstClr val="black">
                    <a:tint val="75000"/>
                  </a:prstClr>
                </a:solidFill>
              </a:rPr>
              <a:pPr/>
              <a:t>2/24/2017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6461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pPr/>
              <a:t>2/24/2017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solidFill>
                  <a:prstClr val="black">
                    <a:tint val="75000"/>
                  </a:prstClr>
                </a:solidFill>
              </a:rPr>
              <a:pPr/>
              <a:t>2/24/2017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55665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solidFill>
                  <a:prstClr val="black">
                    <a:tint val="75000"/>
                  </a:prstClr>
                </a:solidFill>
              </a:rPr>
              <a:pPr/>
              <a:t>2/24/2017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68290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13605"/>
            <a:ext cx="7772400" cy="946150"/>
          </a:xfrm>
        </p:spPr>
        <p:txBody>
          <a:bodyPr anchor="b">
            <a:normAutofit/>
          </a:bodyPr>
          <a:lstStyle>
            <a:lvl1pPr marL="0" marR="0" indent="0" algn="ctr" defTabSz="457200" rtl="0" eaLnBrk="1" fontAlgn="auto" latinLnBrk="0" hangingPunct="1">
              <a:lnSpc>
                <a:spcPct val="100000"/>
              </a:lnSpc>
              <a:spcBef>
                <a:spcPct val="0"/>
              </a:spcBef>
              <a:spcAft>
                <a:spcPts val="0"/>
              </a:spcAft>
              <a:buClrTx/>
              <a:buSzTx/>
              <a:buFontTx/>
              <a:buNone/>
              <a:tabLst/>
              <a:defRPr sz="3600"/>
            </a:lvl1pPr>
          </a:lstStyle>
          <a:p>
            <a:pPr marL="0" marR="0" lvl="0" indent="0" defTabSz="457200" rtl="0" eaLnBrk="1" fontAlgn="auto" latinLnBrk="0" hangingPunct="1">
              <a:lnSpc>
                <a:spcPct val="100000"/>
              </a:lnSpc>
              <a:spcBef>
                <a:spcPct val="0"/>
              </a:spcBef>
              <a:spcAft>
                <a:spcPts val="0"/>
              </a:spcAft>
              <a:tabLst/>
              <a:defRPr/>
            </a:pPr>
            <a:r>
              <a:rPr lang="en-US" smtClean="0"/>
              <a:t>Click to edit Master title style</a:t>
            </a:r>
            <a:endParaRPr lang="en-US" dirty="0"/>
          </a:p>
        </p:txBody>
      </p:sp>
      <p:sp>
        <p:nvSpPr>
          <p:cNvPr id="3" name="Subtitle 2"/>
          <p:cNvSpPr>
            <a:spLocks noGrp="1"/>
          </p:cNvSpPr>
          <p:nvPr>
            <p:ph type="subTitle" idx="1"/>
          </p:nvPr>
        </p:nvSpPr>
        <p:spPr>
          <a:xfrm>
            <a:off x="1371600" y="3868220"/>
            <a:ext cx="6400800" cy="576782"/>
          </a:xfrm>
        </p:spPr>
        <p:txBody>
          <a:bodyPr anchor="ctr">
            <a:normAutofit/>
          </a:bodyPr>
          <a:lstStyle>
            <a:lvl1pPr marL="0" marR="0" indent="0" algn="ctr" defTabSz="457200" rtl="0" eaLnBrk="1" fontAlgn="auto" latinLnBrk="0" hangingPunct="1">
              <a:lnSpc>
                <a:spcPct val="100000"/>
              </a:lnSpc>
              <a:spcBef>
                <a:spcPct val="0"/>
              </a:spcBef>
              <a:spcAft>
                <a:spcPts val="0"/>
              </a:spcAft>
              <a:buClrTx/>
              <a:buSzTx/>
              <a:buFont typeface="Arial"/>
              <a:buNone/>
              <a:tabLst/>
              <a:defRPr sz="2400" b="1">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EC7669-6A74-CE44-92EA-244AF84130AB}" type="slidenum">
              <a:rPr>
                <a:solidFill>
                  <a:prstClr val="black"/>
                </a:solidFill>
              </a:rPr>
              <a:pPr/>
              <a:t>‹#›</a:t>
            </a:fld>
            <a:endParaRPr lang="en-US" dirty="0">
              <a:solidFill>
                <a:prstClr val="black"/>
              </a:solidFill>
            </a:endParaRPr>
          </a:p>
        </p:txBody>
      </p:sp>
      <p:sp>
        <p:nvSpPr>
          <p:cNvPr id="11" name="Content Placeholder 10"/>
          <p:cNvSpPr>
            <a:spLocks noGrp="1"/>
          </p:cNvSpPr>
          <p:nvPr>
            <p:ph sz="quarter" idx="13"/>
          </p:nvPr>
        </p:nvSpPr>
        <p:spPr>
          <a:xfrm>
            <a:off x="1371600" y="4521734"/>
            <a:ext cx="6400800" cy="406153"/>
          </a:xfrm>
        </p:spPr>
        <p:txBody>
          <a:bodyPr anchor="t">
            <a:noAutofit/>
          </a:bodyPr>
          <a:lstStyle>
            <a:lvl1pPr marL="0" indent="0" algn="ctr">
              <a:buNone/>
              <a:defRPr sz="1800">
                <a:solidFill>
                  <a:schemeClr val="tx1">
                    <a:lumMod val="50000"/>
                    <a:lumOff val="50000"/>
                  </a:schemeClr>
                </a:solidFill>
              </a:defRPr>
            </a:lvl1pPr>
            <a:lvl2pPr marL="457200" indent="0" algn="ctr">
              <a:buNone/>
              <a:defRPr sz="1800">
                <a:solidFill>
                  <a:schemeClr val="tx1">
                    <a:lumMod val="50000"/>
                    <a:lumOff val="50000"/>
                  </a:schemeClr>
                </a:solidFill>
              </a:defRPr>
            </a:lvl2pPr>
            <a:lvl3pPr marL="914400" indent="0" algn="ctr">
              <a:buNone/>
              <a:defRPr sz="1800">
                <a:solidFill>
                  <a:schemeClr val="tx1">
                    <a:lumMod val="50000"/>
                    <a:lumOff val="50000"/>
                  </a:schemeClr>
                </a:solidFill>
              </a:defRPr>
            </a:lvl3pPr>
            <a:lvl4pPr marL="1371600" indent="0" algn="ctr">
              <a:buNone/>
              <a:defRPr sz="1800">
                <a:solidFill>
                  <a:schemeClr val="tx1">
                    <a:lumMod val="50000"/>
                    <a:lumOff val="50000"/>
                  </a:schemeClr>
                </a:solidFill>
              </a:defRPr>
            </a:lvl4pPr>
            <a:lvl5pPr marL="1828800" indent="0" algn="ctr">
              <a:buNone/>
              <a:defRPr sz="1800">
                <a:solidFill>
                  <a:schemeClr val="tx1">
                    <a:lumMod val="50000"/>
                    <a:lumOff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673494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68EC7669-6A74-CE44-92EA-244AF84130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818763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2874"/>
            <a:ext cx="8229600" cy="661416"/>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154290"/>
            <a:ext cx="8229600" cy="4281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68EC7669-6A74-CE44-92EA-244AF84130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785803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68EC7669-6A74-CE44-92EA-244AF84130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053503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68EC7669-6A74-CE44-92EA-244AF84130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369214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vl1pPr>
          </a:lstStyle>
          <a:p>
            <a:fld id="{68EC7669-6A74-CE44-92EA-244AF84130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6614036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438" y="5665788"/>
            <a:ext cx="20796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p:nvPr>
        </p:nvSpPr>
        <p:spPr>
          <a:xfrm>
            <a:off x="4533900" y="1581150"/>
            <a:ext cx="3886200" cy="1417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33900" y="3295650"/>
            <a:ext cx="3886200" cy="1417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a:xfrm>
            <a:off x="4533900" y="5124450"/>
            <a:ext cx="3886200" cy="1417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11901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lgn="r">
              <a:defRPr/>
            </a:lvl1pPr>
          </a:lstStyle>
          <a:p>
            <a:fld id="{68EC7669-6A74-CE44-92EA-244AF84130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0315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68EC7669-6A74-CE44-92EA-244AF84130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756219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r">
              <a:defRPr/>
            </a:lvl1pPr>
          </a:lstStyle>
          <a:p>
            <a:fld id="{68EC7669-6A74-CE44-92EA-244AF84130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2634131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vl1pPr>
          </a:lstStyle>
          <a:p>
            <a:fld id="{68EC7669-6A74-CE44-92EA-244AF84130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2580445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8EC7669-6A74-CE44-92EA-244AF84130AB}" type="slidenum">
              <a:rPr>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3237012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EC7669-6A74-CE44-92EA-244AF84130AB}" type="slidenum">
              <a:rPr>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269185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EC7669-6A74-CE44-92EA-244AF84130AB}" type="slidenum">
              <a:rPr>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1279241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2019300"/>
            <a:ext cx="8229600" cy="3067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457200" y="1447800"/>
            <a:ext cx="8229600" cy="509016"/>
          </a:xfrm>
        </p:spPr>
        <p:txBody>
          <a:bodyPr>
            <a:noAutofit/>
          </a:bodyPr>
          <a:lstStyle>
            <a:lvl1pPr>
              <a:defRPr sz="2800" b="1">
                <a:solidFill>
                  <a:schemeClr val="tx1"/>
                </a:solidFill>
                <a:latin typeface="+mj-lt"/>
              </a:defRPr>
            </a:lvl1pPr>
          </a:lstStyle>
          <a:p>
            <a:r>
              <a:rPr lang="en-US" smtClean="0"/>
              <a:t>Click to edit Master title style</a:t>
            </a:r>
            <a:endParaRPr lang="en-US" dirty="0"/>
          </a:p>
        </p:txBody>
      </p:sp>
      <p:sp>
        <p:nvSpPr>
          <p:cNvPr id="7" name="Slide Number Placeholder 5"/>
          <p:cNvSpPr>
            <a:spLocks noGrp="1"/>
          </p:cNvSpPr>
          <p:nvPr>
            <p:ph type="sldNum" sz="quarter" idx="12"/>
          </p:nvPr>
        </p:nvSpPr>
        <p:spPr>
          <a:xfrm>
            <a:off x="6572250" y="6356350"/>
            <a:ext cx="2133600" cy="365125"/>
          </a:xfrm>
          <a:prstGeom prst="rect">
            <a:avLst/>
          </a:prstGeom>
        </p:spPr>
        <p:txBody>
          <a:bodyPr/>
          <a:lstStyle>
            <a:lvl1pPr algn="r">
              <a:defRPr/>
            </a:lvl1pPr>
          </a:lstStyle>
          <a:p>
            <a:fld id="{68EC7669-6A74-CE44-92EA-244AF84130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060572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248150" y="1695450"/>
            <a:ext cx="4343400"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1"/>
          </p:nvPr>
        </p:nvSpPr>
        <p:spPr>
          <a:xfrm>
            <a:off x="4248150" y="3276600"/>
            <a:ext cx="4343400"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2"/>
          </p:nvPr>
        </p:nvSpPr>
        <p:spPr>
          <a:xfrm>
            <a:off x="4248150" y="4895850"/>
            <a:ext cx="4343400"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3"/>
          </p:nvPr>
        </p:nvSpPr>
        <p:spPr>
          <a:xfrm>
            <a:off x="457200" y="1695450"/>
            <a:ext cx="3200400" cy="1143000"/>
          </a:xfrm>
        </p:spPr>
        <p:txBody>
          <a:bodyPr/>
          <a:lstStyle/>
          <a:p>
            <a:r>
              <a:rPr lang="en-US" dirty="0" smtClean="0"/>
              <a:t>Click icon to add picture</a:t>
            </a:r>
            <a:endParaRPr lang="en-US" dirty="0"/>
          </a:p>
        </p:txBody>
      </p:sp>
      <p:sp>
        <p:nvSpPr>
          <p:cNvPr id="12" name="Picture Placeholder 11"/>
          <p:cNvSpPr>
            <a:spLocks noGrp="1"/>
          </p:cNvSpPr>
          <p:nvPr>
            <p:ph type="pic" sz="quarter" idx="14"/>
          </p:nvPr>
        </p:nvSpPr>
        <p:spPr>
          <a:xfrm>
            <a:off x="457200" y="3276600"/>
            <a:ext cx="3200400" cy="1143000"/>
          </a:xfrm>
        </p:spPr>
        <p:txBody>
          <a:bodyPr/>
          <a:lstStyle/>
          <a:p>
            <a:r>
              <a:rPr lang="en-US" dirty="0" smtClean="0"/>
              <a:t>Click icon to add picture</a:t>
            </a:r>
            <a:endParaRPr lang="en-US" dirty="0"/>
          </a:p>
        </p:txBody>
      </p:sp>
      <p:sp>
        <p:nvSpPr>
          <p:cNvPr id="14" name="Picture Placeholder 13"/>
          <p:cNvSpPr>
            <a:spLocks noGrp="1"/>
          </p:cNvSpPr>
          <p:nvPr>
            <p:ph type="pic" sz="quarter" idx="15"/>
          </p:nvPr>
        </p:nvSpPr>
        <p:spPr>
          <a:xfrm>
            <a:off x="457200" y="5029200"/>
            <a:ext cx="3200400" cy="11430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34822333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500634"/>
            <a:ext cx="8229600" cy="661416"/>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1543050" y="1362075"/>
            <a:ext cx="7315200" cy="552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1562100" y="2095500"/>
            <a:ext cx="7315200" cy="548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9"/>
          <p:cNvSpPr>
            <a:spLocks noGrp="1"/>
          </p:cNvSpPr>
          <p:nvPr>
            <p:ph type="body" sz="quarter" idx="12"/>
          </p:nvPr>
        </p:nvSpPr>
        <p:spPr>
          <a:xfrm>
            <a:off x="1581150" y="2838450"/>
            <a:ext cx="7315200" cy="552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1581150" y="3552825"/>
            <a:ext cx="7315200" cy="548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4"/>
          </p:nvPr>
        </p:nvSpPr>
        <p:spPr>
          <a:xfrm>
            <a:off x="1676400" y="4305300"/>
            <a:ext cx="7315200" cy="548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5"/>
          </p:nvPr>
        </p:nvSpPr>
        <p:spPr>
          <a:xfrm>
            <a:off x="1619250" y="5040630"/>
            <a:ext cx="7315200" cy="548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16"/>
          </p:nvPr>
        </p:nvSpPr>
        <p:spPr>
          <a:xfrm>
            <a:off x="6572250" y="6356350"/>
            <a:ext cx="2133600" cy="365125"/>
          </a:xfrm>
          <a:prstGeom prst="rect">
            <a:avLst/>
          </a:prstGeom>
        </p:spPr>
        <p:txBody>
          <a:bodyPr/>
          <a:lstStyle/>
          <a:p>
            <a:fld id="{68EC7669-6A74-CE44-92EA-244AF84130AB}" type="slidenum">
              <a:rPr>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4133863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37834" y="633984"/>
            <a:ext cx="6948966" cy="909066"/>
          </a:xfrm>
        </p:spPr>
        <p:txBody>
          <a:bodyPr>
            <a:normAutofit/>
          </a:bodyPr>
          <a:lstStyle>
            <a:lvl1pPr>
              <a:defRPr sz="2200"/>
            </a:lvl1pPr>
          </a:lstStyle>
          <a:p>
            <a:r>
              <a:rPr lang="en-US" smtClean="0"/>
              <a:t>Click to edit Master title style</a:t>
            </a:r>
            <a:endParaRPr lang="en-US" dirty="0"/>
          </a:p>
        </p:txBody>
      </p:sp>
      <p:sp>
        <p:nvSpPr>
          <p:cNvPr id="4" name="Content Placeholder 3"/>
          <p:cNvSpPr>
            <a:spLocks noGrp="1"/>
          </p:cNvSpPr>
          <p:nvPr>
            <p:ph sz="quarter" idx="10" hasCustomPrompt="1"/>
          </p:nvPr>
        </p:nvSpPr>
        <p:spPr>
          <a:xfrm>
            <a:off x="609600" y="1977670"/>
            <a:ext cx="8077200" cy="419100"/>
          </a:xfrm>
          <a:solidFill>
            <a:srgbClr val="83D081"/>
          </a:solidFill>
          <a:ln>
            <a:noFill/>
          </a:ln>
        </p:spPr>
        <p:txBody>
          <a:bodyPr anchor="ctr" anchorCtr="0">
            <a:noAutofit/>
          </a:bodyPr>
          <a:lstStyle>
            <a:lvl1pPr marL="0" indent="0" algn="ctr">
              <a:buNone/>
              <a:defRPr sz="1600" b="1"/>
            </a:lvl1pPr>
            <a:lvl2pPr marL="457200" indent="0" algn="ctr">
              <a:buNone/>
              <a:defRPr sz="1600" b="1"/>
            </a:lvl2pPr>
            <a:lvl3pPr marL="914400" indent="0" algn="ctr">
              <a:buNone/>
              <a:defRPr sz="1600" b="1"/>
            </a:lvl3pPr>
            <a:lvl4pPr marL="1371600" indent="0" algn="ctr">
              <a:buNone/>
              <a:defRPr sz="1600" b="1"/>
            </a:lvl4pPr>
            <a:lvl5pPr marL="1828800" indent="0" algn="ctr">
              <a:buNone/>
              <a:defRPr sz="16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609600" y="2396770"/>
            <a:ext cx="8077200" cy="947562"/>
          </a:xfrm>
          <a:solidFill>
            <a:schemeClr val="bg1">
              <a:lumMod val="95000"/>
            </a:schemeClr>
          </a:solidFill>
        </p:spPr>
        <p:txBody>
          <a:bodyPr>
            <a:normAutofit/>
          </a:bodyPr>
          <a:lstStyle>
            <a:lvl1pPr marL="282575" indent="-282575">
              <a:buFont typeface="+mj-lt"/>
              <a:buAutoNum type="arabicPeriod"/>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16"/>
          </p:nvPr>
        </p:nvSpPr>
        <p:spPr>
          <a:xfrm>
            <a:off x="6572250" y="6356350"/>
            <a:ext cx="2133600" cy="365125"/>
          </a:xfrm>
          <a:prstGeom prst="rect">
            <a:avLst/>
          </a:prstGeom>
        </p:spPr>
        <p:txBody>
          <a:bodyPr/>
          <a:lstStyle/>
          <a:p>
            <a:fld id="{68EC7669-6A74-CE44-92EA-244AF84130AB}" type="slidenum">
              <a:rPr>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4724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37834" y="633984"/>
            <a:ext cx="6948965" cy="909066"/>
          </a:xfrm>
        </p:spPr>
        <p:txBody>
          <a:bodyPr>
            <a:normAutofit/>
          </a:bodyPr>
          <a:lstStyle>
            <a:lvl1pPr>
              <a:defRPr sz="2200"/>
            </a:lvl1pPr>
          </a:lstStyle>
          <a:p>
            <a:r>
              <a:rPr lang="en-US" smtClean="0"/>
              <a:t>Click to edit Master title style</a:t>
            </a:r>
            <a:endParaRPr lang="en-US"/>
          </a:p>
        </p:txBody>
      </p:sp>
      <p:sp>
        <p:nvSpPr>
          <p:cNvPr id="8" name="Content Placeholder 7"/>
          <p:cNvSpPr>
            <a:spLocks noGrp="1"/>
          </p:cNvSpPr>
          <p:nvPr>
            <p:ph sz="quarter" idx="12" hasCustomPrompt="1"/>
          </p:nvPr>
        </p:nvSpPr>
        <p:spPr>
          <a:xfrm>
            <a:off x="609599" y="1968498"/>
            <a:ext cx="8077199" cy="420624"/>
          </a:xfrm>
          <a:solidFill>
            <a:srgbClr val="83D081"/>
          </a:solidFill>
        </p:spPr>
        <p:txBody>
          <a:bodyPr anchor="ctr" anchorCtr="0">
            <a:noAutofit/>
          </a:bodyPr>
          <a:lstStyle>
            <a:lvl1pPr marL="0" indent="0" algn="ctr">
              <a:buNone/>
              <a:defRPr sz="1600" b="1"/>
            </a:lvl1pPr>
            <a:lvl2pPr marL="457200" indent="0" algn="ctr">
              <a:buNone/>
              <a:defRPr sz="1600" b="1"/>
            </a:lvl2pPr>
            <a:lvl3pPr marL="914400" indent="0" algn="ctr">
              <a:buNone/>
              <a:defRPr sz="1600" b="1"/>
            </a:lvl3pPr>
            <a:lvl4pPr marL="1371600" indent="0" algn="ctr">
              <a:buNone/>
              <a:defRPr sz="1600" b="1"/>
            </a:lvl4pPr>
            <a:lvl5pPr marL="1828800" indent="0" algn="ctr">
              <a:buNone/>
              <a:defRPr sz="16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able Placeholder 9"/>
          <p:cNvSpPr>
            <a:spLocks noGrp="1"/>
          </p:cNvSpPr>
          <p:nvPr>
            <p:ph type="tbl" sz="quarter" idx="13"/>
          </p:nvPr>
        </p:nvSpPr>
        <p:spPr>
          <a:xfrm>
            <a:off x="609599" y="2403233"/>
            <a:ext cx="8077199" cy="1180988"/>
          </a:xfrm>
          <a:solidFill>
            <a:schemeClr val="accent6">
              <a:lumMod val="20000"/>
              <a:lumOff val="80000"/>
            </a:schemeClr>
          </a:solidFill>
        </p:spPr>
        <p:txBody>
          <a:bodyPr/>
          <a:lstStyle/>
          <a:p>
            <a:r>
              <a:rPr lang="en-US" dirty="0" smtClean="0"/>
              <a:t>Click icon to add table</a:t>
            </a:r>
            <a:endParaRPr lang="en-US" dirty="0"/>
          </a:p>
        </p:txBody>
      </p:sp>
      <p:sp>
        <p:nvSpPr>
          <p:cNvPr id="9" name="Slide Number Placeholder 5"/>
          <p:cNvSpPr>
            <a:spLocks noGrp="1"/>
          </p:cNvSpPr>
          <p:nvPr>
            <p:ph type="sldNum" sz="quarter" idx="16"/>
          </p:nvPr>
        </p:nvSpPr>
        <p:spPr>
          <a:xfrm>
            <a:off x="6572250" y="6356350"/>
            <a:ext cx="2133600" cy="365125"/>
          </a:xfrm>
          <a:prstGeom prst="rect">
            <a:avLst/>
          </a:prstGeom>
        </p:spPr>
        <p:txBody>
          <a:bodyPr/>
          <a:lstStyle/>
          <a:p>
            <a:fld id="{68EC7669-6A74-CE44-92EA-244AF84130AB}" type="slidenum">
              <a:rPr>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164600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2514600" y="1600200"/>
            <a:ext cx="4038600" cy="685800"/>
          </a:xfrm>
        </p:spPr>
        <p:txBody>
          <a:bodyPr/>
          <a:lstStyle>
            <a:lvl1pPr marL="0" indent="0" algn="ctr">
              <a:buNone/>
              <a:defRPr sz="2800"/>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6"/>
          </p:nvPr>
        </p:nvSpPr>
        <p:spPr>
          <a:xfrm>
            <a:off x="381000" y="4572000"/>
            <a:ext cx="4038600" cy="838200"/>
          </a:xfrm>
        </p:spPr>
        <p:txBody>
          <a:bodyPr/>
          <a:lstStyle>
            <a:lvl1pPr marL="0" indent="0" algn="ctr">
              <a:buNone/>
              <a:defRPr sz="2800"/>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sz="half" idx="17"/>
          </p:nvPr>
        </p:nvSpPr>
        <p:spPr>
          <a:xfrm>
            <a:off x="4800600" y="4572000"/>
            <a:ext cx="4038600" cy="838200"/>
          </a:xfrm>
        </p:spPr>
        <p:txBody>
          <a:bodyPr/>
          <a:lstStyle>
            <a:lvl1pPr marL="0" indent="0" algn="ctr">
              <a:buNone/>
              <a:defRPr sz="2800"/>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p:cNvPicPr>
            <a:picLocks noChangeAspect="1"/>
          </p:cNvPicPr>
          <p:nvPr userDrawn="1"/>
        </p:nvPicPr>
        <p:blipFill>
          <a:blip r:embed="rId2" cstate="print"/>
          <a:srcRect/>
          <a:stretch>
            <a:fillRect/>
          </a:stretch>
        </p:blipFill>
        <p:spPr bwMode="auto">
          <a:xfrm>
            <a:off x="146050" y="5732463"/>
            <a:ext cx="2078038" cy="974725"/>
          </a:xfrm>
          <a:prstGeom prst="rect">
            <a:avLst/>
          </a:prstGeom>
          <a:noFill/>
          <a:ln w="9525">
            <a:noFill/>
            <a:miter lim="800000"/>
            <a:headEnd/>
            <a:tailEnd/>
          </a:ln>
        </p:spPr>
      </p:pic>
      <p:sp>
        <p:nvSpPr>
          <p:cNvPr id="8" name="Footer Placeholder 4"/>
          <p:cNvSpPr>
            <a:spLocks noGrp="1"/>
          </p:cNvSpPr>
          <p:nvPr>
            <p:ph type="ftr" sz="quarter" idx="14"/>
          </p:nvPr>
        </p:nvSpPr>
        <p:spPr>
          <a:xfrm>
            <a:off x="3124200" y="6356350"/>
            <a:ext cx="2895600" cy="365125"/>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endParaRPr lang="en-US" dirty="0"/>
          </a:p>
        </p:txBody>
      </p:sp>
      <p:sp>
        <p:nvSpPr>
          <p:cNvPr id="9" name="Slide Number Placeholder 5"/>
          <p:cNvSpPr>
            <a:spLocks noGrp="1"/>
          </p:cNvSpPr>
          <p:nvPr>
            <p:ph type="sldNum" sz="quarter" idx="15"/>
          </p:nvPr>
        </p:nvSpPr>
        <p:spPr>
          <a:xfrm>
            <a:off x="6553200" y="6356350"/>
            <a:ext cx="2133600" cy="365125"/>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37AA1B6E-AB3D-41BB-969B-BB2F7CBC1CE3}" type="slidenum">
              <a:rPr/>
              <a:pPr>
                <a:defRPr/>
              </a:pPr>
              <a:t>‹#›</a:t>
            </a:fld>
            <a:endParaRPr lang="en-US" dirty="0"/>
          </a:p>
        </p:txBody>
      </p:sp>
    </p:spTree>
    <p:extLst>
      <p:ext uri="{BB962C8B-B14F-4D97-AF65-F5344CB8AC3E}">
        <p14:creationId xmlns:p14="http://schemas.microsoft.com/office/powerpoint/2010/main" val="2913985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9" name="Slide Number Placeholder 5"/>
          <p:cNvSpPr>
            <a:spLocks noGrp="1"/>
          </p:cNvSpPr>
          <p:nvPr>
            <p:ph type="sldNum" sz="quarter" idx="16"/>
          </p:nvPr>
        </p:nvSpPr>
        <p:spPr>
          <a:xfrm>
            <a:off x="6572250" y="6356350"/>
            <a:ext cx="2133600" cy="365125"/>
          </a:xfrm>
          <a:prstGeom prst="rect">
            <a:avLst/>
          </a:prstGeom>
        </p:spPr>
        <p:txBody>
          <a:bodyPr/>
          <a:lstStyle/>
          <a:p>
            <a:fld id="{68EC7669-6A74-CE44-92EA-244AF84130AB}" type="slidenum">
              <a:rPr>
                <a:solidFill>
                  <a:prstClr val="black"/>
                </a:solidFill>
              </a:rPr>
              <a:pPr/>
              <a:t>‹#›</a:t>
            </a:fld>
            <a:endParaRPr lang="en-US" dirty="0">
              <a:solidFill>
                <a:prstClr val="black"/>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4724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438" y="5665788"/>
            <a:ext cx="20796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p:nvPr>
        </p:nvSpPr>
        <p:spPr>
          <a:xfrm>
            <a:off x="4533900" y="15811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33900" y="32956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4533900" y="51244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1190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10" descr="Slide_title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0"/>
            <a:ext cx="7107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nderBeigeElemen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7938"/>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Branding_TeamSTEPP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863" y="5740400"/>
            <a:ext cx="5164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67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smtClean="0"/>
              <a:t>Click to edit Master title style</a:t>
            </a:r>
            <a:endParaRPr lang="en-US"/>
          </a:p>
        </p:txBody>
      </p:sp>
    </p:spTree>
    <p:extLst>
      <p:ext uri="{BB962C8B-B14F-4D97-AF65-F5344CB8AC3E}">
        <p14:creationId xmlns:p14="http://schemas.microsoft.com/office/powerpoint/2010/main" val="34485782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3"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4"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5" descr="Slide_title2_07"/>
          <p:cNvPicPr>
            <a:picLocks noChangeAspect="1" noChangeArrowheads="1"/>
          </p:cNvPicPr>
          <p:nvPr/>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6" descr="Slide_title2_05"/>
          <p:cNvPicPr>
            <a:picLocks noChangeAspect="1" noChangeArrowheads="1"/>
          </p:cNvPicPr>
          <p:nvPr/>
        </p:nvPicPr>
        <p:blipFill>
          <a:blip r:embed="rId7" cstate="print"/>
          <a:srcRect/>
          <a:stretch>
            <a:fillRect/>
          </a:stretch>
        </p:blipFill>
        <p:spPr bwMode="auto">
          <a:xfrm>
            <a:off x="2260600"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205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13605"/>
            <a:ext cx="7772400" cy="946150"/>
          </a:xfrm>
        </p:spPr>
        <p:txBody>
          <a:bodyPr anchor="b">
            <a:normAutofit/>
          </a:bodyPr>
          <a:lstStyle>
            <a:lvl1pPr marL="0" marR="0" indent="0" algn="ctr" defTabSz="457200" rtl="0" eaLnBrk="1" fontAlgn="auto" latinLnBrk="0" hangingPunct="1">
              <a:lnSpc>
                <a:spcPct val="100000"/>
              </a:lnSpc>
              <a:spcBef>
                <a:spcPct val="0"/>
              </a:spcBef>
              <a:spcAft>
                <a:spcPts val="0"/>
              </a:spcAft>
              <a:buClrTx/>
              <a:buSzTx/>
              <a:buFontTx/>
              <a:buNone/>
              <a:tabLst/>
              <a:defRPr sz="3600"/>
            </a:lvl1pPr>
          </a:lstStyle>
          <a:p>
            <a:pPr marL="0" marR="0" lvl="0" indent="0" defTabSz="457200" rtl="0" eaLnBrk="1" fontAlgn="auto" latinLnBrk="0" hangingPunct="1">
              <a:lnSpc>
                <a:spcPct val="100000"/>
              </a:lnSpc>
              <a:spcBef>
                <a:spcPct val="0"/>
              </a:spcBef>
              <a:spcAft>
                <a:spcPts val="0"/>
              </a:spcAft>
              <a:tabLst/>
              <a:defRPr/>
            </a:pPr>
            <a:endParaRPr lang="en-US" dirty="0"/>
          </a:p>
        </p:txBody>
      </p:sp>
      <p:sp>
        <p:nvSpPr>
          <p:cNvPr id="3" name="Subtitle 2"/>
          <p:cNvSpPr>
            <a:spLocks noGrp="1"/>
          </p:cNvSpPr>
          <p:nvPr>
            <p:ph type="subTitle" idx="1"/>
          </p:nvPr>
        </p:nvSpPr>
        <p:spPr>
          <a:xfrm>
            <a:off x="1371600" y="3868220"/>
            <a:ext cx="6400800" cy="576782"/>
          </a:xfrm>
        </p:spPr>
        <p:txBody>
          <a:bodyPr anchor="ctr">
            <a:normAutofit/>
          </a:bodyPr>
          <a:lstStyle>
            <a:lvl1pPr marL="0" marR="0" indent="0" algn="ctr" defTabSz="457200" rtl="0" eaLnBrk="1" fontAlgn="auto" latinLnBrk="0" hangingPunct="1">
              <a:lnSpc>
                <a:spcPct val="100000"/>
              </a:lnSpc>
              <a:spcBef>
                <a:spcPct val="0"/>
              </a:spcBef>
              <a:spcAft>
                <a:spcPts val="0"/>
              </a:spcAft>
              <a:buClrTx/>
              <a:buSzTx/>
              <a:buFont typeface="Arial"/>
              <a:buNone/>
              <a:tabLst/>
              <a:defRPr sz="2400" b="1">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EC7669-6A74-CE44-92EA-244AF84130AB}" type="slidenum">
              <a:rPr>
                <a:solidFill>
                  <a:prstClr val="black"/>
                </a:solidFill>
              </a:rPr>
              <a:pPr/>
              <a:t>‹#›</a:t>
            </a:fld>
            <a:endParaRPr lang="en-US" dirty="0">
              <a:solidFill>
                <a:prstClr val="black"/>
              </a:solidFill>
            </a:endParaRPr>
          </a:p>
        </p:txBody>
      </p:sp>
      <p:sp>
        <p:nvSpPr>
          <p:cNvPr id="11" name="Content Placeholder 10"/>
          <p:cNvSpPr>
            <a:spLocks noGrp="1"/>
          </p:cNvSpPr>
          <p:nvPr>
            <p:ph sz="quarter" idx="13"/>
          </p:nvPr>
        </p:nvSpPr>
        <p:spPr>
          <a:xfrm>
            <a:off x="1371600" y="4521734"/>
            <a:ext cx="6400800" cy="406153"/>
          </a:xfrm>
        </p:spPr>
        <p:txBody>
          <a:bodyPr anchor="t">
            <a:noAutofit/>
          </a:bodyPr>
          <a:lstStyle>
            <a:lvl1pPr marL="0" indent="0" algn="ctr">
              <a:buNone/>
              <a:defRPr sz="1800">
                <a:solidFill>
                  <a:schemeClr val="tx1">
                    <a:lumMod val="50000"/>
                    <a:lumOff val="50000"/>
                  </a:schemeClr>
                </a:solidFill>
              </a:defRPr>
            </a:lvl1pPr>
            <a:lvl2pPr marL="457200" indent="0" algn="ctr">
              <a:buNone/>
              <a:defRPr sz="1800">
                <a:solidFill>
                  <a:schemeClr val="tx1">
                    <a:lumMod val="50000"/>
                    <a:lumOff val="50000"/>
                  </a:schemeClr>
                </a:solidFill>
              </a:defRPr>
            </a:lvl2pPr>
            <a:lvl3pPr marL="914400" indent="0" algn="ctr">
              <a:buNone/>
              <a:defRPr sz="1800">
                <a:solidFill>
                  <a:schemeClr val="tx1">
                    <a:lumMod val="50000"/>
                    <a:lumOff val="50000"/>
                  </a:schemeClr>
                </a:solidFill>
              </a:defRPr>
            </a:lvl3pPr>
            <a:lvl4pPr marL="1371600" indent="0" algn="ctr">
              <a:buNone/>
              <a:defRPr sz="1800">
                <a:solidFill>
                  <a:schemeClr val="tx1">
                    <a:lumMod val="50000"/>
                    <a:lumOff val="50000"/>
                  </a:schemeClr>
                </a:solidFill>
              </a:defRPr>
            </a:lvl4pPr>
            <a:lvl5pPr marL="1828800" indent="0" algn="ctr">
              <a:buNone/>
              <a:defRPr sz="180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6734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2020888"/>
            <a:ext cx="7772400" cy="3543300"/>
          </a:xfrm>
        </p:spPr>
        <p:txBody>
          <a:bodyPr/>
          <a:lstStyle/>
          <a:p>
            <a:pPr lvl="0"/>
            <a:r>
              <a:rPr lang="en-US" noProof="0" dirty="0" smtClean="0"/>
              <a:t>Click icon to add table</a:t>
            </a:r>
            <a:endParaRPr lang="en-US" noProof="0" dirty="0"/>
          </a:p>
        </p:txBody>
      </p:sp>
      <p:sp>
        <p:nvSpPr>
          <p:cNvPr id="4" name="Rectangle 5"/>
          <p:cNvSpPr>
            <a:spLocks noGrp="1" noChangeArrowheads="1"/>
          </p:cNvSpPr>
          <p:nvPr>
            <p:ph type="sldNum" sz="quarter" idx="10"/>
          </p:nvPr>
        </p:nvSpPr>
        <p:spPr>
          <a:ln/>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2020888"/>
            <a:ext cx="7772400" cy="3543300"/>
          </a:xfrm>
        </p:spPr>
        <p:txBody>
          <a:bodyPr/>
          <a:lstStyle/>
          <a:p>
            <a:pPr lvl="0"/>
            <a:r>
              <a:rPr lang="en-US" noProof="0" dirty="0" smtClean="0"/>
              <a:t>Click icon to add SmartArt graphic</a:t>
            </a:r>
            <a:endParaRPr lang="en-US" noProof="0" dirty="0"/>
          </a:p>
        </p:txBody>
      </p:sp>
      <p:sp>
        <p:nvSpPr>
          <p:cNvPr id="4" name="Rectangle 5"/>
          <p:cNvSpPr>
            <a:spLocks noGrp="1" noChangeArrowheads="1"/>
          </p:cNvSpPr>
          <p:nvPr>
            <p:ph type="sldNum" sz="quarter" idx="10"/>
          </p:nvPr>
        </p:nvSpPr>
        <p:spPr>
          <a:ln/>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86873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876800" y="2020888"/>
            <a:ext cx="3810000" cy="3543300"/>
          </a:xfrm>
        </p:spPr>
        <p:txBody>
          <a:bodyPr/>
          <a:lstStyle/>
          <a:p>
            <a:pPr lvl="0"/>
            <a:r>
              <a:rPr lang="en-US" noProof="0" dirty="0" smtClean="0"/>
              <a:t>Click icon to add media</a:t>
            </a:r>
            <a:endParaRPr lang="en-US" noProof="0" dirty="0"/>
          </a:p>
        </p:txBody>
      </p:sp>
      <p:sp>
        <p:nvSpPr>
          <p:cNvPr id="5" name="Rectangle 5"/>
          <p:cNvSpPr>
            <a:spLocks noGrp="1" noChangeArrowheads="1"/>
          </p:cNvSpPr>
          <p:nvPr>
            <p:ph type="sldNum" sz="quarter" idx="10"/>
          </p:nvPr>
        </p:nvSpPr>
        <p:spPr>
          <a:ln/>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020888"/>
            <a:ext cx="3810000" cy="35433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202088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86873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fld id="{FBB4C657-53BA-4C64-8161-364EC652DC5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68EC7669-6A74-CE44-92EA-244AF84130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05350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438" y="5665788"/>
            <a:ext cx="20796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p:nvPr>
        </p:nvSpPr>
        <p:spPr>
          <a:xfrm>
            <a:off x="4533900" y="15811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33900" y="32956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4533900" y="51244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1190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3"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4"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5" descr="Slide_title2_07"/>
          <p:cNvPicPr>
            <a:picLocks noChangeAspect="1" noChangeArrowheads="1"/>
          </p:cNvPicPr>
          <p:nvPr userDrawn="1"/>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6" descr="Slide_title2_05"/>
          <p:cNvPicPr>
            <a:picLocks noChangeAspect="1" noChangeArrowheads="1"/>
          </p:cNvPicPr>
          <p:nvPr/>
        </p:nvPicPr>
        <p:blipFill>
          <a:blip r:embed="rId7" cstate="print"/>
          <a:srcRect/>
          <a:stretch>
            <a:fillRect/>
          </a:stretch>
        </p:blipFill>
        <p:spPr bwMode="auto">
          <a:xfrm>
            <a:off x="2260600"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10" name="TextBox 9"/>
          <p:cNvSpPr txBox="1"/>
          <p:nvPr userDrawn="1"/>
        </p:nvSpPr>
        <p:spPr>
          <a:xfrm>
            <a:off x="7391400" y="152400"/>
            <a:ext cx="1752600" cy="338554"/>
          </a:xfrm>
          <a:prstGeom prst="rect">
            <a:avLst/>
          </a:prstGeom>
          <a:noFill/>
        </p:spPr>
        <p:txBody>
          <a:bodyPr>
            <a:spAutoFit/>
          </a:bodyPr>
          <a:lstStyle/>
          <a:p>
            <a:pPr>
              <a:defRPr/>
            </a:pPr>
            <a:r>
              <a:rPr lang="en-US" b="1" dirty="0" smtClean="0">
                <a:solidFill>
                  <a:srgbClr val="FFFFFF"/>
                </a:solidFill>
                <a:latin typeface="Arial Narrow" pitchFamily="34" charset="0"/>
                <a:cs typeface="+mn-cs"/>
              </a:rPr>
              <a:t>Office-Based </a:t>
            </a:r>
            <a:r>
              <a:rPr lang="en-US" b="1" dirty="0">
                <a:solidFill>
                  <a:srgbClr val="FFFFFF"/>
                </a:solidFill>
                <a:latin typeface="Arial Narrow" pitchFamily="34" charset="0"/>
                <a:cs typeface="+mn-cs"/>
              </a:rPr>
              <a:t>Care </a:t>
            </a:r>
          </a:p>
        </p:txBody>
      </p:sp>
      <p:sp>
        <p:nvSpPr>
          <p:cNvPr id="615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DBB1C7AF-C23C-4F47-99E1-F63762D3E9DE}" type="slidenum">
              <a:rPr lang="en-US" smtClean="0"/>
              <a:pPr>
                <a:defRPr/>
              </a:pPr>
              <a:t>‹#›</a:t>
            </a:fld>
            <a:r>
              <a:rPr lang="en-US" dirty="0" smtClean="0"/>
              <a:t> </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4DAA1674-19D5-4463-9A8A-D092FA11AAF6}"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771900" cy="377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2020888"/>
            <a:ext cx="3771900" cy="377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D27577C3-1F44-4A71-BA8A-F8D882C111BC}" type="slidenum">
              <a:rPr lang="en-US" smtClean="0"/>
              <a:pPr>
                <a:defRPr/>
              </a:pPr>
              <a:t>‹#›</a:t>
            </a:fld>
            <a:r>
              <a:rPr lang="en-US" dirty="0" smtClean="0"/>
              <a:t> </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r>
              <a:rPr lang="en-US" dirty="0" smtClean="0"/>
              <a:t> </a:t>
            </a:r>
            <a:fld id="{BD1D4185-FFEA-4D05-9EDF-13F936FBDB43}" type="slidenum">
              <a:rPr lang="en-US" smtClean="0"/>
              <a:pPr>
                <a:defRPr/>
              </a:pPr>
              <a:t>‹#›</a:t>
            </a:fld>
            <a:r>
              <a:rPr lang="en-US" dirty="0" smtClean="0"/>
              <a:t> </a:t>
            </a:r>
            <a:endParaRPr lang="en-US" dirty="0"/>
          </a:p>
        </p:txBody>
      </p:sp>
      <p:sp>
        <p:nvSpPr>
          <p:cNvPr id="4" name="TextBox 3"/>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6"/>
          <p:cNvSpPr>
            <a:spLocks noGrp="1"/>
          </p:cNvSpPr>
          <p:nvPr>
            <p:ph type="sldNum" sz="quarter" idx="10"/>
          </p:nvPr>
        </p:nvSpPr>
        <p:spPr/>
        <p:txBody>
          <a:bodyPr/>
          <a:lstStyle>
            <a:lvl1pPr>
              <a:defRPr smtClean="0"/>
            </a:lvl1pPr>
          </a:lstStyle>
          <a:p>
            <a:pPr>
              <a:defRPr/>
            </a:pPr>
            <a:r>
              <a:rPr lang="en-US" dirty="0"/>
              <a:t> </a:t>
            </a:r>
            <a:fld id="{B8C792A7-66A8-4322-B4B7-7D6F8E2A1B4F}" type="slidenum">
              <a:rPr lang="en-US" smtClean="0"/>
              <a:pPr>
                <a:defRPr/>
              </a:pPr>
              <a:t>‹#›</a:t>
            </a:fld>
            <a:r>
              <a:rPr lang="en-US" dirty="0" smtClean="0"/>
              <a:t> </a:t>
            </a:r>
            <a:endParaRPr lang="en-US" dirty="0"/>
          </a:p>
        </p:txBody>
      </p:sp>
      <p:sp>
        <p:nvSpPr>
          <p:cNvPr id="9" name="TextBox 8"/>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smtClean="0"/>
            </a:lvl1pPr>
          </a:lstStyle>
          <a:p>
            <a:pPr>
              <a:defRPr/>
            </a:pPr>
            <a:r>
              <a:rPr lang="en-US" dirty="0"/>
              <a:t> </a:t>
            </a:r>
            <a:fld id="{E3DCA913-8D1A-43B4-8D67-497907990BB4}" type="slidenum">
              <a:rPr lang="en-US" smtClean="0"/>
              <a:pPr>
                <a:defRPr/>
              </a:pPr>
              <a:t>‹#›</a:t>
            </a:fld>
            <a:r>
              <a:rPr lang="en-US" dirty="0" smtClean="0"/>
              <a:t> </a:t>
            </a:r>
            <a:endParaRPr lang="en-US" dirty="0"/>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smtClean="0"/>
            </a:lvl1pPr>
          </a:lstStyle>
          <a:p>
            <a:pPr>
              <a:defRPr/>
            </a:pPr>
            <a:r>
              <a:rPr lang="en-US" dirty="0"/>
              <a:t> </a:t>
            </a:r>
            <a:fld id="{F2B80F2D-35C7-4558-BF7A-2A3260698417}" type="slidenum">
              <a:rPr lang="en-US" smtClean="0"/>
              <a:pPr>
                <a:defRPr/>
              </a:pPr>
              <a:t>‹#›</a:t>
            </a:fld>
            <a:r>
              <a:rPr lang="en-US" dirty="0" smtClean="0"/>
              <a:t> </a:t>
            </a:r>
            <a:endParaRPr lang="en-US" dirty="0"/>
          </a:p>
        </p:txBody>
      </p:sp>
      <p:sp>
        <p:nvSpPr>
          <p:cNvPr id="4" name="TextBox 3"/>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B5C05BD4-B7F0-44ED-A2A7-911C24743D11}" type="slidenum">
              <a:rPr lang="en-US" smtClean="0"/>
              <a:pPr>
                <a:defRPr/>
              </a:pPr>
              <a:t>‹#›</a:t>
            </a:fld>
            <a:r>
              <a:rPr lang="en-US" dirty="0" smtClean="0"/>
              <a:t> </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438" y="5665788"/>
            <a:ext cx="20796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p:nvPr>
        </p:nvSpPr>
        <p:spPr>
          <a:xfrm>
            <a:off x="4533900" y="15811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33900" y="32956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4533900" y="51244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1190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E5941B99-EE83-4DAD-A9C8-F9BFF008B164}" type="slidenum">
              <a:rPr lang="en-US" smtClean="0"/>
              <a:pPr>
                <a:defRPr/>
              </a:pPr>
              <a:t>‹#›</a:t>
            </a:fld>
            <a:r>
              <a:rPr lang="en-US" dirty="0" smtClean="0"/>
              <a:t> </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89DD1B0E-F3B0-41FA-8BD8-51C0FC987C41}"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876300"/>
            <a:ext cx="1933575" cy="4914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653087" cy="4914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1C65A717-118C-49C6-B4EE-3888B5551C70}"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438" y="5665788"/>
            <a:ext cx="20796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p:nvPr>
        </p:nvSpPr>
        <p:spPr>
          <a:xfrm>
            <a:off x="4533900" y="15811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33900" y="32956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4533900" y="51244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119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10" descr="Slide_title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0"/>
            <a:ext cx="7107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nderBeigeElemen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7938"/>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Branding_TeamSTEPP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863" y="5740400"/>
            <a:ext cx="5164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67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smtClean="0"/>
              <a:t>Click to edit Master title style</a:t>
            </a:r>
            <a:endParaRPr lang="en-US"/>
          </a:p>
        </p:txBody>
      </p:sp>
    </p:spTree>
    <p:extLst>
      <p:ext uri="{BB962C8B-B14F-4D97-AF65-F5344CB8AC3E}">
        <p14:creationId xmlns:p14="http://schemas.microsoft.com/office/powerpoint/2010/main" val="34485782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3"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4"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5" descr="Slide_title2_07"/>
          <p:cNvPicPr>
            <a:picLocks noChangeAspect="1" noChangeArrowheads="1"/>
          </p:cNvPicPr>
          <p:nvPr/>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6" descr="Slide_title2_05"/>
          <p:cNvPicPr>
            <a:picLocks noChangeAspect="1" noChangeArrowheads="1"/>
          </p:cNvPicPr>
          <p:nvPr/>
        </p:nvPicPr>
        <p:blipFill>
          <a:blip r:embed="rId7" cstate="print"/>
          <a:srcRect/>
          <a:stretch>
            <a:fillRect/>
          </a:stretch>
        </p:blipFill>
        <p:spPr bwMode="auto">
          <a:xfrm>
            <a:off x="2260600"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205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smtClean="0"/>
              <a:t>Click to edit Master title style</a:t>
            </a:r>
            <a:endParaRPr lang="en-US"/>
          </a:p>
        </p:txBody>
      </p:sp>
      <p:pic>
        <p:nvPicPr>
          <p:cNvPr id="9" name="Picture 8" descr="Slide_title2_07"/>
          <p:cNvPicPr>
            <a:picLocks noChangeAspect="1" noChangeArrowheads="1"/>
          </p:cNvPicPr>
          <p:nvPr userDrawn="1"/>
        </p:nvPicPr>
        <p:blipFill>
          <a:blip r:embed="rId6" cstate="print"/>
          <a:srcRect/>
          <a:stretch>
            <a:fillRect/>
          </a:stretch>
        </p:blipFill>
        <p:spPr bwMode="auto">
          <a:xfrm>
            <a:off x="0" y="5948363"/>
            <a:ext cx="4835525" cy="906462"/>
          </a:xfrm>
          <a:prstGeom prst="rect">
            <a:avLst/>
          </a:prstGeom>
          <a:noFill/>
          <a:ln w="9525">
            <a:noFill/>
            <a:miter lim="800000"/>
            <a:headEnd/>
            <a:tailEnd/>
          </a:ln>
        </p:spPr>
      </p:pic>
      <p:sp>
        <p:nvSpPr>
          <p:cNvPr id="10" name="TextBox 9"/>
          <p:cNvSpPr txBox="1"/>
          <p:nvPr userDrawn="1"/>
        </p:nvSpPr>
        <p:spPr>
          <a:xfrm>
            <a:off x="7391400" y="152400"/>
            <a:ext cx="1752600" cy="338554"/>
          </a:xfrm>
          <a:prstGeom prst="rect">
            <a:avLst/>
          </a:prstGeom>
          <a:noFill/>
        </p:spPr>
        <p:txBody>
          <a:bodyPr>
            <a:spAutoFit/>
          </a:bodyPr>
          <a:lstStyle/>
          <a:p>
            <a:pPr>
              <a:defRPr/>
            </a:pPr>
            <a:r>
              <a:rPr lang="en-US" b="1" dirty="0" smtClean="0">
                <a:solidFill>
                  <a:srgbClr val="FFFFFF"/>
                </a:solidFill>
                <a:latin typeface="Arial Narrow" pitchFamily="34" charset="0"/>
                <a:cs typeface="+mn-cs"/>
              </a:rPr>
              <a:t>Office-Based </a:t>
            </a:r>
            <a:r>
              <a:rPr lang="en-US" b="1" dirty="0">
                <a:solidFill>
                  <a:srgbClr val="FFFFFF"/>
                </a:solidFill>
                <a:latin typeface="Arial Narrow" pitchFamily="34" charset="0"/>
                <a:cs typeface="+mn-cs"/>
              </a:rPr>
              <a:t>Care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DBB1C7AF-C23C-4F47-99E1-F63762D3E9DE}" type="slidenum">
              <a:rPr lang="en-US" smtClean="0"/>
              <a:pPr>
                <a:defRPr/>
              </a:pPr>
              <a:t>‹#›</a:t>
            </a:fld>
            <a:r>
              <a:rPr lang="en-US" dirty="0" smtClean="0"/>
              <a:t> </a:t>
            </a:r>
            <a:endParaRPr lang="en-US" dirty="0"/>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4DAA1674-19D5-4463-9A8A-D092FA11AAF6}" type="slidenum">
              <a:rPr lang="en-US" smtClean="0"/>
              <a:pPr>
                <a:defRPr/>
              </a:pPr>
              <a:t>‹#›</a:t>
            </a:fld>
            <a:r>
              <a:rPr lang="en-US" dirty="0" smtClean="0"/>
              <a:t> </a:t>
            </a:r>
            <a:endParaRPr lang="en-US" dirty="0"/>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D27577C3-1F44-4A71-BA8A-F8D882C111BC}"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dirty="0" smtClean="0"/>
              <a:t> </a:t>
            </a:r>
            <a:fld id="{B8C792A7-66A8-4322-B4B7-7D6F8E2A1B4F}" type="slidenum">
              <a:rPr lang="en-US" smtClean="0"/>
              <a:pPr>
                <a:defRPr/>
              </a:pPr>
              <a:t>‹#›</a:t>
            </a:fld>
            <a:r>
              <a:rPr lang="en-US" dirty="0" smtClean="0"/>
              <a:t> </a:t>
            </a:r>
            <a:endParaRPr lang="en-US" dirty="0"/>
          </a:p>
        </p:txBody>
      </p:sp>
      <p:sp>
        <p:nvSpPr>
          <p:cNvPr id="8" name="TextBox 7"/>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2019300"/>
            <a:ext cx="8229600" cy="3067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457200" y="1447800"/>
            <a:ext cx="8229600" cy="509016"/>
          </a:xfrm>
        </p:spPr>
        <p:txBody>
          <a:bodyPr>
            <a:noAutofit/>
          </a:bodyPr>
          <a:lstStyle>
            <a:lvl1pPr>
              <a:defRPr sz="2800" b="1">
                <a:solidFill>
                  <a:schemeClr val="tx1"/>
                </a:solidFill>
                <a:latin typeface="+mj-lt"/>
              </a:defRPr>
            </a:lvl1pPr>
          </a:lstStyle>
          <a:p>
            <a:r>
              <a:rPr lang="en-US" dirty="0"/>
              <a:t>Click to edit Master title style</a:t>
            </a:r>
          </a:p>
        </p:txBody>
      </p:sp>
      <p:sp>
        <p:nvSpPr>
          <p:cNvPr id="7" name="Slide Number Placeholder 5"/>
          <p:cNvSpPr>
            <a:spLocks noGrp="1"/>
          </p:cNvSpPr>
          <p:nvPr>
            <p:ph type="sldNum" sz="quarter" idx="12"/>
          </p:nvPr>
        </p:nvSpPr>
        <p:spPr>
          <a:xfrm>
            <a:off x="6572250" y="6356350"/>
            <a:ext cx="2133600" cy="365125"/>
          </a:xfrm>
          <a:prstGeom prst="rect">
            <a:avLst/>
          </a:prstGeom>
        </p:spPr>
        <p:txBody>
          <a:bodyPr/>
          <a:lstStyle>
            <a:lvl1pPr algn="r">
              <a:defRPr/>
            </a:lvl1pPr>
          </a:lstStyle>
          <a:p>
            <a:fld id="{68EC7669-6A74-CE44-92EA-244AF84130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060572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dirty="0" smtClean="0"/>
              <a:t> </a:t>
            </a:r>
            <a:fld id="{E3DCA913-8D1A-43B4-8D67-497907990BB4}" type="slidenum">
              <a:rPr lang="en-US" smtClean="0"/>
              <a:pPr>
                <a:defRPr/>
              </a:pPr>
              <a:t>‹#›</a:t>
            </a:fld>
            <a:r>
              <a:rPr lang="en-US" dirty="0" smtClean="0"/>
              <a:t> </a:t>
            </a:r>
            <a:endParaRPr lang="en-US" dirty="0"/>
          </a:p>
        </p:txBody>
      </p:sp>
      <p:sp>
        <p:nvSpPr>
          <p:cNvPr id="4" name="TextBox 3"/>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dirty="0" smtClean="0"/>
              <a:t> </a:t>
            </a:r>
            <a:fld id="{F2B80F2D-35C7-4558-BF7A-2A3260698417}" type="slidenum">
              <a:rPr lang="en-US" smtClean="0"/>
              <a:pPr>
                <a:defRPr/>
              </a:pPr>
              <a:t>‹#›</a:t>
            </a:fld>
            <a:r>
              <a:rPr lang="en-US" dirty="0" smtClean="0"/>
              <a:t> </a:t>
            </a:r>
            <a:endParaRPr lang="en-US" dirty="0"/>
          </a:p>
        </p:txBody>
      </p:sp>
      <p:sp>
        <p:nvSpPr>
          <p:cNvPr id="3" name="TextBox 2"/>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B5C05BD4-B7F0-44ED-A2A7-911C24743D11}"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E5941B99-EE83-4DAD-A9C8-F9BFF008B164}"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89DD1B0E-F3B0-41FA-8BD8-51C0FC987C41}" type="slidenum">
              <a:rPr lang="en-US" smtClean="0"/>
              <a:pPr>
                <a:defRPr/>
              </a:pPr>
              <a:t>‹#›</a:t>
            </a:fld>
            <a:r>
              <a:rPr lang="en-US" dirty="0" smtClean="0"/>
              <a:t> </a:t>
            </a:r>
            <a:endParaRPr lang="en-US" dirty="0"/>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1C65A717-118C-49C6-B4EE-3888B5551C70}" type="slidenum">
              <a:rPr lang="en-US" smtClean="0"/>
              <a:pPr>
                <a:defRPr/>
              </a:pPr>
              <a:t>‹#›</a:t>
            </a:fld>
            <a:r>
              <a:rPr lang="en-US" dirty="0" smtClean="0"/>
              <a:t> </a:t>
            </a:r>
            <a:endParaRPr lang="en-US" dirty="0"/>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2020888"/>
            <a:ext cx="7772400" cy="3543300"/>
          </a:xfrm>
        </p:spPr>
        <p:txBody>
          <a:bodyPr/>
          <a:lstStyle/>
          <a:p>
            <a:pPr lvl="0"/>
            <a:r>
              <a:rPr lang="en-US" noProof="0" dirty="0" smtClean="0"/>
              <a:t>Click icon to add table</a:t>
            </a:r>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2020888"/>
            <a:ext cx="7772400" cy="3543300"/>
          </a:xfrm>
        </p:spPr>
        <p:txBody>
          <a:bodyPr/>
          <a:lstStyle/>
          <a:p>
            <a:pPr lvl="0"/>
            <a:r>
              <a:rPr lang="en-US" noProof="0" dirty="0" smtClean="0"/>
              <a:t>Click icon to add SmartArt graphic</a:t>
            </a:r>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86873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248150" y="1695450"/>
            <a:ext cx="4343400" cy="137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11"/>
          </p:nvPr>
        </p:nvSpPr>
        <p:spPr>
          <a:xfrm>
            <a:off x="4248150" y="3276600"/>
            <a:ext cx="4343400" cy="137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2"/>
          </p:nvPr>
        </p:nvSpPr>
        <p:spPr>
          <a:xfrm>
            <a:off x="4248150" y="4895850"/>
            <a:ext cx="4343400" cy="137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3"/>
          </p:nvPr>
        </p:nvSpPr>
        <p:spPr>
          <a:xfrm>
            <a:off x="457200" y="1695450"/>
            <a:ext cx="3200400" cy="1143000"/>
          </a:xfrm>
        </p:spPr>
        <p:txBody>
          <a:bodyPr/>
          <a:lstStyle/>
          <a:p>
            <a:endParaRPr lang="en-US" dirty="0"/>
          </a:p>
        </p:txBody>
      </p:sp>
      <p:sp>
        <p:nvSpPr>
          <p:cNvPr id="12" name="Picture Placeholder 11"/>
          <p:cNvSpPr>
            <a:spLocks noGrp="1"/>
          </p:cNvSpPr>
          <p:nvPr>
            <p:ph type="pic" sz="quarter" idx="14"/>
          </p:nvPr>
        </p:nvSpPr>
        <p:spPr>
          <a:xfrm>
            <a:off x="457200" y="3276600"/>
            <a:ext cx="3200400" cy="1143000"/>
          </a:xfrm>
        </p:spPr>
        <p:txBody>
          <a:bodyPr/>
          <a:lstStyle/>
          <a:p>
            <a:endParaRPr lang="en-US" dirty="0"/>
          </a:p>
        </p:txBody>
      </p:sp>
      <p:sp>
        <p:nvSpPr>
          <p:cNvPr id="14" name="Picture Placeholder 13"/>
          <p:cNvSpPr>
            <a:spLocks noGrp="1"/>
          </p:cNvSpPr>
          <p:nvPr>
            <p:ph type="pic" sz="quarter" idx="15"/>
          </p:nvPr>
        </p:nvSpPr>
        <p:spPr>
          <a:xfrm>
            <a:off x="457200" y="5029200"/>
            <a:ext cx="3200400" cy="1143000"/>
          </a:xfrm>
        </p:spPr>
        <p:txBody>
          <a:bodyPr/>
          <a:lstStyle/>
          <a:p>
            <a:endParaRPr lang="en-US" dirty="0"/>
          </a:p>
        </p:txBody>
      </p:sp>
    </p:spTree>
    <p:extLst>
      <p:ext uri="{BB962C8B-B14F-4D97-AF65-F5344CB8AC3E}">
        <p14:creationId xmlns:p14="http://schemas.microsoft.com/office/powerpoint/2010/main" val="3482233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876800" y="2020888"/>
            <a:ext cx="3810000" cy="3543300"/>
          </a:xfrm>
        </p:spPr>
        <p:txBody>
          <a:bodyPr/>
          <a:lstStyle/>
          <a:p>
            <a:pPr lvl="0"/>
            <a:r>
              <a:rPr lang="en-US" noProof="0" dirty="0" smtClean="0"/>
              <a:t>Click icon to add media</a:t>
            </a:r>
            <a:endParaRPr lang="en-US" noProof="0" dirty="0"/>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020888"/>
            <a:ext cx="3810000" cy="35433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202088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86873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438" y="5665788"/>
            <a:ext cx="20796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p:nvPr>
        </p:nvSpPr>
        <p:spPr>
          <a:xfrm>
            <a:off x="4533900" y="15811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33900" y="32956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4533900" y="51244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11901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3"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4"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5" descr="Slide_title2_07"/>
          <p:cNvPicPr>
            <a:picLocks noChangeAspect="1" noChangeArrowheads="1"/>
          </p:cNvPicPr>
          <p:nvPr userDrawn="1"/>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6" descr="Slide_title2_05"/>
          <p:cNvPicPr>
            <a:picLocks noChangeAspect="1" noChangeArrowheads="1"/>
          </p:cNvPicPr>
          <p:nvPr/>
        </p:nvPicPr>
        <p:blipFill>
          <a:blip r:embed="rId7" cstate="print"/>
          <a:srcRect/>
          <a:stretch>
            <a:fillRect/>
          </a:stretch>
        </p:blipFill>
        <p:spPr bwMode="auto">
          <a:xfrm>
            <a:off x="2260600"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10" name="TextBox 9"/>
          <p:cNvSpPr txBox="1"/>
          <p:nvPr userDrawn="1"/>
        </p:nvSpPr>
        <p:spPr>
          <a:xfrm>
            <a:off x="7391400" y="152400"/>
            <a:ext cx="1752600" cy="338554"/>
          </a:xfrm>
          <a:prstGeom prst="rect">
            <a:avLst/>
          </a:prstGeom>
          <a:noFill/>
        </p:spPr>
        <p:txBody>
          <a:bodyPr>
            <a:spAutoFit/>
          </a:bodyPr>
          <a:lstStyle/>
          <a:p>
            <a:pPr>
              <a:defRPr/>
            </a:pPr>
            <a:r>
              <a:rPr lang="en-US" b="1" dirty="0" smtClean="0">
                <a:solidFill>
                  <a:srgbClr val="FFFFFF"/>
                </a:solidFill>
                <a:latin typeface="Arial Narrow" pitchFamily="34" charset="0"/>
                <a:cs typeface="+mn-cs"/>
              </a:rPr>
              <a:t>Office-Based </a:t>
            </a:r>
            <a:r>
              <a:rPr lang="en-US" b="1" dirty="0">
                <a:solidFill>
                  <a:srgbClr val="FFFFFF"/>
                </a:solidFill>
                <a:latin typeface="Arial Narrow" pitchFamily="34" charset="0"/>
                <a:cs typeface="+mn-cs"/>
              </a:rPr>
              <a:t>Care </a:t>
            </a:r>
          </a:p>
        </p:txBody>
      </p:sp>
      <p:sp>
        <p:nvSpPr>
          <p:cNvPr id="615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DBB1C7AF-C23C-4F47-99E1-F63762D3E9DE}" type="slidenum">
              <a:rPr lang="en-US" smtClean="0"/>
              <a:pPr>
                <a:defRPr/>
              </a:pPr>
              <a:t>‹#›</a:t>
            </a:fld>
            <a:r>
              <a:rPr lang="en-US" dirty="0" smtClean="0"/>
              <a:t> </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4DAA1674-19D5-4463-9A8A-D092FA11AAF6}"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771900" cy="377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2020888"/>
            <a:ext cx="3771900" cy="377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D27577C3-1F44-4A71-BA8A-F8D882C111BC}" type="slidenum">
              <a:rPr lang="en-US" smtClean="0"/>
              <a:pPr>
                <a:defRPr/>
              </a:pPr>
              <a:t>‹#›</a:t>
            </a:fld>
            <a:r>
              <a:rPr lang="en-US" dirty="0" smtClean="0"/>
              <a:t> </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r>
              <a:rPr lang="en-US" dirty="0" smtClean="0"/>
              <a:t> </a:t>
            </a:r>
            <a:fld id="{BD1D4185-FFEA-4D05-9EDF-13F936FBDB43}" type="slidenum">
              <a:rPr lang="en-US" smtClean="0"/>
              <a:pPr>
                <a:defRPr/>
              </a:pPr>
              <a:t>‹#›</a:t>
            </a:fld>
            <a:r>
              <a:rPr lang="en-US" dirty="0" smtClean="0"/>
              <a:t> </a:t>
            </a:r>
            <a:endParaRPr lang="en-US" dirty="0"/>
          </a:p>
        </p:txBody>
      </p:sp>
      <p:sp>
        <p:nvSpPr>
          <p:cNvPr id="4" name="TextBox 3"/>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6"/>
          <p:cNvSpPr>
            <a:spLocks noGrp="1"/>
          </p:cNvSpPr>
          <p:nvPr>
            <p:ph type="sldNum" sz="quarter" idx="10"/>
          </p:nvPr>
        </p:nvSpPr>
        <p:spPr/>
        <p:txBody>
          <a:bodyPr/>
          <a:lstStyle>
            <a:lvl1pPr>
              <a:defRPr smtClean="0"/>
            </a:lvl1pPr>
          </a:lstStyle>
          <a:p>
            <a:pPr>
              <a:defRPr/>
            </a:pPr>
            <a:r>
              <a:rPr lang="en-US" dirty="0"/>
              <a:t> </a:t>
            </a:r>
            <a:fld id="{B8C792A7-66A8-4322-B4B7-7D6F8E2A1B4F}" type="slidenum">
              <a:rPr lang="en-US" smtClean="0"/>
              <a:pPr>
                <a:defRPr/>
              </a:pPr>
              <a:t>‹#›</a:t>
            </a:fld>
            <a:r>
              <a:rPr lang="en-US" dirty="0" smtClean="0"/>
              <a:t> </a:t>
            </a:r>
            <a:endParaRPr lang="en-US" dirty="0"/>
          </a:p>
        </p:txBody>
      </p:sp>
      <p:sp>
        <p:nvSpPr>
          <p:cNvPr id="9" name="TextBox 8"/>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500634"/>
            <a:ext cx="8229600" cy="661416"/>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1543050" y="1362075"/>
            <a:ext cx="7315200" cy="552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1"/>
          </p:nvPr>
        </p:nvSpPr>
        <p:spPr>
          <a:xfrm>
            <a:off x="1562100" y="2095500"/>
            <a:ext cx="7315200" cy="548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9"/>
          <p:cNvSpPr>
            <a:spLocks noGrp="1"/>
          </p:cNvSpPr>
          <p:nvPr>
            <p:ph type="body" sz="quarter" idx="12"/>
          </p:nvPr>
        </p:nvSpPr>
        <p:spPr>
          <a:xfrm>
            <a:off x="1581150" y="2838450"/>
            <a:ext cx="7315200" cy="552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3"/>
          </p:nvPr>
        </p:nvSpPr>
        <p:spPr>
          <a:xfrm>
            <a:off x="1581150" y="3552825"/>
            <a:ext cx="7315200" cy="548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4"/>
          </p:nvPr>
        </p:nvSpPr>
        <p:spPr>
          <a:xfrm>
            <a:off x="1676400" y="4305300"/>
            <a:ext cx="7315200" cy="548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15"/>
          </p:nvPr>
        </p:nvSpPr>
        <p:spPr>
          <a:xfrm>
            <a:off x="1619250" y="5040630"/>
            <a:ext cx="7315200" cy="548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6"/>
          </p:nvPr>
        </p:nvSpPr>
        <p:spPr>
          <a:xfrm>
            <a:off x="6572250" y="6356350"/>
            <a:ext cx="2133600" cy="365125"/>
          </a:xfrm>
          <a:prstGeom prst="rect">
            <a:avLst/>
          </a:prstGeom>
        </p:spPr>
        <p:txBody>
          <a:bodyPr/>
          <a:lstStyle/>
          <a:p>
            <a:fld id="{68EC7669-6A74-CE44-92EA-244AF84130AB}" type="slidenum">
              <a:rPr>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413386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smtClean="0"/>
            </a:lvl1pPr>
          </a:lstStyle>
          <a:p>
            <a:pPr>
              <a:defRPr/>
            </a:pPr>
            <a:r>
              <a:rPr lang="en-US" dirty="0"/>
              <a:t> </a:t>
            </a:r>
            <a:fld id="{E3DCA913-8D1A-43B4-8D67-497907990BB4}" type="slidenum">
              <a:rPr lang="en-US" smtClean="0"/>
              <a:pPr>
                <a:defRPr/>
              </a:pPr>
              <a:t>‹#›</a:t>
            </a:fld>
            <a:r>
              <a:rPr lang="en-US" dirty="0" smtClean="0"/>
              <a:t> </a:t>
            </a:r>
            <a:endParaRPr lang="en-US" dirty="0"/>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smtClean="0"/>
            </a:lvl1pPr>
          </a:lstStyle>
          <a:p>
            <a:pPr>
              <a:defRPr/>
            </a:pPr>
            <a:r>
              <a:rPr lang="en-US" dirty="0"/>
              <a:t> </a:t>
            </a:r>
            <a:fld id="{F2B80F2D-35C7-4558-BF7A-2A3260698417}" type="slidenum">
              <a:rPr lang="en-US" smtClean="0"/>
              <a:pPr>
                <a:defRPr/>
              </a:pPr>
              <a:t>‹#›</a:t>
            </a:fld>
            <a:r>
              <a:rPr lang="en-US" dirty="0" smtClean="0"/>
              <a:t> </a:t>
            </a:r>
            <a:endParaRPr lang="en-US" dirty="0"/>
          </a:p>
        </p:txBody>
      </p:sp>
      <p:sp>
        <p:nvSpPr>
          <p:cNvPr id="4" name="TextBox 3"/>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B5C05BD4-B7F0-44ED-A2A7-911C24743D11}" type="slidenum">
              <a:rPr lang="en-US" smtClean="0"/>
              <a:pPr>
                <a:defRPr/>
              </a:pPr>
              <a:t>‹#›</a:t>
            </a:fld>
            <a:r>
              <a:rPr lang="en-US" dirty="0" smtClean="0"/>
              <a:t> </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E5941B99-EE83-4DAD-A9C8-F9BFF008B164}" type="slidenum">
              <a:rPr lang="en-US" smtClean="0"/>
              <a:pPr>
                <a:defRPr/>
              </a:pPr>
              <a:t>‹#›</a:t>
            </a:fld>
            <a:r>
              <a:rPr lang="en-US" dirty="0" smtClean="0"/>
              <a:t> </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89DD1B0E-F3B0-41FA-8BD8-51C0FC987C41}"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876300"/>
            <a:ext cx="1933575" cy="4914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653087" cy="4914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1C65A717-118C-49C6-B4EE-3888B5551C70}"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438" y="5665788"/>
            <a:ext cx="20796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p:nvPr>
        </p:nvSpPr>
        <p:spPr>
          <a:xfrm>
            <a:off x="4533900" y="15811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33900" y="32956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4533900" y="5124450"/>
            <a:ext cx="3886200" cy="1417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11901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10" descr="Slide_title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0"/>
            <a:ext cx="7107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nderBeigeElemen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7938"/>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Branding_TeamSTEPP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863" y="5740400"/>
            <a:ext cx="5164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67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smtClean="0"/>
              <a:t>Click to edit Master title style</a:t>
            </a:r>
            <a:endParaRPr lang="en-US"/>
          </a:p>
        </p:txBody>
      </p:sp>
    </p:spTree>
    <p:extLst>
      <p:ext uri="{BB962C8B-B14F-4D97-AF65-F5344CB8AC3E}">
        <p14:creationId xmlns:p14="http://schemas.microsoft.com/office/powerpoint/2010/main" val="34485782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3"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4"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5" descr="Slide_title2_07"/>
          <p:cNvPicPr>
            <a:picLocks noChangeAspect="1" noChangeArrowheads="1"/>
          </p:cNvPicPr>
          <p:nvPr/>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6" descr="Slide_title2_05"/>
          <p:cNvPicPr>
            <a:picLocks noChangeAspect="1" noChangeArrowheads="1"/>
          </p:cNvPicPr>
          <p:nvPr/>
        </p:nvPicPr>
        <p:blipFill>
          <a:blip r:embed="rId7" cstate="print"/>
          <a:srcRect/>
          <a:stretch>
            <a:fillRect/>
          </a:stretch>
        </p:blipFill>
        <p:spPr bwMode="auto">
          <a:xfrm>
            <a:off x="2260600"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205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smtClean="0"/>
              <a:t>Click to edit Master title style</a:t>
            </a:r>
            <a:endParaRPr lang="en-US"/>
          </a:p>
        </p:txBody>
      </p:sp>
      <p:pic>
        <p:nvPicPr>
          <p:cNvPr id="9" name="Picture 8" descr="Slide_title2_07"/>
          <p:cNvPicPr>
            <a:picLocks noChangeAspect="1" noChangeArrowheads="1"/>
          </p:cNvPicPr>
          <p:nvPr userDrawn="1"/>
        </p:nvPicPr>
        <p:blipFill>
          <a:blip r:embed="rId6" cstate="print"/>
          <a:srcRect/>
          <a:stretch>
            <a:fillRect/>
          </a:stretch>
        </p:blipFill>
        <p:spPr bwMode="auto">
          <a:xfrm>
            <a:off x="0" y="5948363"/>
            <a:ext cx="4835525" cy="906462"/>
          </a:xfrm>
          <a:prstGeom prst="rect">
            <a:avLst/>
          </a:prstGeom>
          <a:noFill/>
          <a:ln w="9525">
            <a:noFill/>
            <a:miter lim="800000"/>
            <a:headEnd/>
            <a:tailEnd/>
          </a:ln>
        </p:spPr>
      </p:pic>
      <p:sp>
        <p:nvSpPr>
          <p:cNvPr id="10" name="TextBox 9"/>
          <p:cNvSpPr txBox="1"/>
          <p:nvPr userDrawn="1"/>
        </p:nvSpPr>
        <p:spPr>
          <a:xfrm>
            <a:off x="7391400" y="152400"/>
            <a:ext cx="1752600" cy="338554"/>
          </a:xfrm>
          <a:prstGeom prst="rect">
            <a:avLst/>
          </a:prstGeom>
          <a:noFill/>
        </p:spPr>
        <p:txBody>
          <a:bodyPr>
            <a:spAutoFit/>
          </a:bodyPr>
          <a:lstStyle/>
          <a:p>
            <a:pPr>
              <a:defRPr/>
            </a:pPr>
            <a:r>
              <a:rPr lang="en-US" b="1" dirty="0" smtClean="0">
                <a:solidFill>
                  <a:srgbClr val="FFFFFF"/>
                </a:solidFill>
                <a:latin typeface="Arial Narrow" pitchFamily="34" charset="0"/>
                <a:cs typeface="+mn-cs"/>
              </a:rPr>
              <a:t>Office-Based </a:t>
            </a:r>
            <a:r>
              <a:rPr lang="en-US" b="1" dirty="0">
                <a:solidFill>
                  <a:srgbClr val="FFFFFF"/>
                </a:solidFill>
                <a:latin typeface="Arial Narrow" pitchFamily="34" charset="0"/>
                <a:cs typeface="+mn-cs"/>
              </a:rPr>
              <a:t>Care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DBB1C7AF-C23C-4F47-99E1-F63762D3E9DE}" type="slidenum">
              <a:rPr lang="en-US" smtClean="0"/>
              <a:pPr>
                <a:defRPr/>
              </a:pPr>
              <a:t>‹#›</a:t>
            </a:fld>
            <a:r>
              <a:rPr lang="en-US" dirty="0" smtClean="0"/>
              <a:t> </a:t>
            </a:r>
            <a:endParaRPr lang="en-US" dirty="0"/>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37834" y="633984"/>
            <a:ext cx="6948965" cy="909066"/>
          </a:xfrm>
        </p:spPr>
        <p:txBody>
          <a:bodyPr>
            <a:normAutofit/>
          </a:bodyPr>
          <a:lstStyle>
            <a:lvl1pPr>
              <a:defRPr sz="2200"/>
            </a:lvl1pPr>
          </a:lstStyle>
          <a:p>
            <a:r>
              <a:rPr lang="en-US" smtClean="0"/>
              <a:t>Click to edit Master title style</a:t>
            </a:r>
            <a:endParaRPr lang="en-US"/>
          </a:p>
        </p:txBody>
      </p:sp>
      <p:sp>
        <p:nvSpPr>
          <p:cNvPr id="8" name="Content Placeholder 7"/>
          <p:cNvSpPr>
            <a:spLocks noGrp="1"/>
          </p:cNvSpPr>
          <p:nvPr>
            <p:ph sz="quarter" idx="12" hasCustomPrompt="1"/>
          </p:nvPr>
        </p:nvSpPr>
        <p:spPr>
          <a:xfrm>
            <a:off x="609599" y="1968498"/>
            <a:ext cx="8077199" cy="420624"/>
          </a:xfrm>
          <a:solidFill>
            <a:srgbClr val="83D081"/>
          </a:solidFill>
        </p:spPr>
        <p:txBody>
          <a:bodyPr anchor="ctr" anchorCtr="0">
            <a:noAutofit/>
          </a:bodyPr>
          <a:lstStyle>
            <a:lvl1pPr marL="0" indent="0" algn="ctr">
              <a:buNone/>
              <a:defRPr sz="1600" b="1"/>
            </a:lvl1pPr>
            <a:lvl2pPr marL="457200" indent="0" algn="ctr">
              <a:buNone/>
              <a:defRPr sz="1600" b="1"/>
            </a:lvl2pPr>
            <a:lvl3pPr marL="914400" indent="0" algn="ctr">
              <a:buNone/>
              <a:defRPr sz="1600" b="1"/>
            </a:lvl3pPr>
            <a:lvl4pPr marL="1371600" indent="0" algn="ctr">
              <a:buNone/>
              <a:defRPr sz="1600" b="1"/>
            </a:lvl4pPr>
            <a:lvl5pPr marL="1828800" indent="0" algn="ctr">
              <a:buNone/>
              <a:defRPr sz="16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able Placeholder 9"/>
          <p:cNvSpPr>
            <a:spLocks noGrp="1"/>
          </p:cNvSpPr>
          <p:nvPr>
            <p:ph type="tbl" sz="quarter" idx="13"/>
          </p:nvPr>
        </p:nvSpPr>
        <p:spPr>
          <a:xfrm>
            <a:off x="609599" y="2403233"/>
            <a:ext cx="8077199" cy="1180988"/>
          </a:xfrm>
          <a:solidFill>
            <a:schemeClr val="accent6">
              <a:lumMod val="20000"/>
              <a:lumOff val="80000"/>
            </a:schemeClr>
          </a:solidFill>
        </p:spPr>
        <p:txBody>
          <a:bodyPr/>
          <a:lstStyle/>
          <a:p>
            <a:endParaRPr lang="en-US" dirty="0"/>
          </a:p>
        </p:txBody>
      </p:sp>
      <p:sp>
        <p:nvSpPr>
          <p:cNvPr id="9" name="Slide Number Placeholder 5"/>
          <p:cNvSpPr>
            <a:spLocks noGrp="1"/>
          </p:cNvSpPr>
          <p:nvPr>
            <p:ph type="sldNum" sz="quarter" idx="16"/>
          </p:nvPr>
        </p:nvSpPr>
        <p:spPr>
          <a:xfrm>
            <a:off x="6572250" y="6356350"/>
            <a:ext cx="2133600" cy="365125"/>
          </a:xfrm>
          <a:prstGeom prst="rect">
            <a:avLst/>
          </a:prstGeom>
        </p:spPr>
        <p:txBody>
          <a:bodyPr/>
          <a:lstStyle/>
          <a:p>
            <a:fld id="{68EC7669-6A74-CE44-92EA-244AF84130AB}" type="slidenum">
              <a:rPr>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16460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4DAA1674-19D5-4463-9A8A-D092FA11AAF6}" type="slidenum">
              <a:rPr lang="en-US" smtClean="0"/>
              <a:pPr>
                <a:defRPr/>
              </a:pPr>
              <a:t>‹#›</a:t>
            </a:fld>
            <a:r>
              <a:rPr lang="en-US" dirty="0" smtClean="0"/>
              <a:t> </a:t>
            </a:r>
            <a:endParaRPr lang="en-US" dirty="0"/>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D27577C3-1F44-4A71-BA8A-F8D882C111BC}"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dirty="0" smtClean="0"/>
              <a:t> </a:t>
            </a:r>
            <a:fld id="{B8C792A7-66A8-4322-B4B7-7D6F8E2A1B4F}" type="slidenum">
              <a:rPr lang="en-US" smtClean="0"/>
              <a:pPr>
                <a:defRPr/>
              </a:pPr>
              <a:t>‹#›</a:t>
            </a:fld>
            <a:r>
              <a:rPr lang="en-US" dirty="0" smtClean="0"/>
              <a:t> </a:t>
            </a:r>
            <a:endParaRPr lang="en-US" dirty="0"/>
          </a:p>
        </p:txBody>
      </p:sp>
      <p:sp>
        <p:nvSpPr>
          <p:cNvPr id="8" name="TextBox 7"/>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dirty="0" smtClean="0"/>
              <a:t> </a:t>
            </a:r>
            <a:fld id="{E3DCA913-8D1A-43B4-8D67-497907990BB4}" type="slidenum">
              <a:rPr lang="en-US" smtClean="0"/>
              <a:pPr>
                <a:defRPr/>
              </a:pPr>
              <a:t>‹#›</a:t>
            </a:fld>
            <a:r>
              <a:rPr lang="en-US" dirty="0" smtClean="0"/>
              <a:t> </a:t>
            </a:r>
            <a:endParaRPr lang="en-US" dirty="0"/>
          </a:p>
        </p:txBody>
      </p:sp>
      <p:sp>
        <p:nvSpPr>
          <p:cNvPr id="4" name="TextBox 3"/>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dirty="0" smtClean="0"/>
              <a:t> </a:t>
            </a:r>
            <a:fld id="{F2B80F2D-35C7-4558-BF7A-2A3260698417}" type="slidenum">
              <a:rPr lang="en-US" smtClean="0"/>
              <a:pPr>
                <a:defRPr/>
              </a:pPr>
              <a:t>‹#›</a:t>
            </a:fld>
            <a:r>
              <a:rPr lang="en-US" dirty="0" smtClean="0"/>
              <a:t> </a:t>
            </a:r>
            <a:endParaRPr lang="en-US" dirty="0"/>
          </a:p>
        </p:txBody>
      </p:sp>
      <p:sp>
        <p:nvSpPr>
          <p:cNvPr id="3" name="TextBox 2"/>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B5C05BD4-B7F0-44ED-A2A7-911C24743D11}"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 </a:t>
            </a:r>
            <a:fld id="{E5941B99-EE83-4DAD-A9C8-F9BFF008B164}" type="slidenum">
              <a:rPr lang="en-US" smtClean="0"/>
              <a:pPr>
                <a:defRPr/>
              </a:pPr>
              <a:t>‹#›</a:t>
            </a:fld>
            <a:r>
              <a:rPr lang="en-US" dirty="0" smtClean="0"/>
              <a:t> </a:t>
            </a:r>
            <a:endParaRPr lang="en-US"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89DD1B0E-F3B0-41FA-8BD8-51C0FC987C41}" type="slidenum">
              <a:rPr lang="en-US" smtClean="0"/>
              <a:pPr>
                <a:defRPr/>
              </a:pPr>
              <a:t>‹#›</a:t>
            </a:fld>
            <a:r>
              <a:rPr lang="en-US" dirty="0" smtClean="0"/>
              <a:t> </a:t>
            </a:r>
            <a:endParaRPr lang="en-US" dirty="0"/>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1C65A717-118C-49C6-B4EE-3888B5551C70}" type="slidenum">
              <a:rPr lang="en-US" smtClean="0"/>
              <a:pPr>
                <a:defRPr/>
              </a:pPr>
              <a:t>‹#›</a:t>
            </a:fld>
            <a:r>
              <a:rPr lang="en-US" dirty="0" smtClean="0"/>
              <a:t> </a:t>
            </a:r>
            <a:endParaRPr lang="en-US" dirty="0"/>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r>
              <a:rPr lang="en-US" sz="2800" baseline="30000" dirty="0" smtClean="0">
                <a:solidFill>
                  <a:schemeClr val="accent6">
                    <a:lumMod val="50000"/>
                  </a:schemeClr>
                </a:solidFill>
                <a:latin typeface="Times New Roman" pitchFamily="18" charset="0"/>
                <a:cs typeface="Times New Roman" pitchFamily="18" charset="0"/>
              </a:rPr>
              <a:t>®</a:t>
            </a:r>
            <a:endParaRPr lang="en-US" sz="2800" baseline="30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2020888"/>
            <a:ext cx="7772400" cy="3543300"/>
          </a:xfrm>
        </p:spPr>
        <p:txBody>
          <a:bodyPr/>
          <a:lstStyle/>
          <a:p>
            <a:pPr lvl="0"/>
            <a:r>
              <a:rPr lang="en-US" noProof="0" dirty="0" smtClean="0"/>
              <a:t>Click icon to add table</a:t>
            </a:r>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 </a:t>
            </a:r>
            <a:fld id="{BD1D4185-FFEA-4D05-9EDF-13F936FBDB43}" type="slidenum">
              <a:rPr lang="en-US" smtClean="0"/>
              <a:pPr>
                <a:defRPr/>
              </a:pPr>
              <a:t>‹#›</a:t>
            </a:fld>
            <a:r>
              <a:rPr lang="en-US" dirty="0" smtClean="0"/>
              <a:t> </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0.xml"/><Relationship Id="rId18" Type="http://schemas.openxmlformats.org/officeDocument/2006/relationships/image" Target="../media/image7.jpe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image" Target="../media/image6.jpeg"/><Relationship Id="rId2" Type="http://schemas.openxmlformats.org/officeDocument/2006/relationships/slideLayout" Target="../slideLayouts/slideLayout141.xml"/><Relationship Id="rId16" Type="http://schemas.openxmlformats.org/officeDocument/2006/relationships/image" Target="../media/image5.jpeg"/><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image" Target="../media/image16.jpeg"/><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image" Target="../media/image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image" Target="../media/image3.png"/><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theme" Target="../theme/theme11.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3" Type="http://schemas.openxmlformats.org/officeDocument/2006/relationships/slideLayout" Target="../slideLayouts/slideLayout164.xml"/><Relationship Id="rId21" Type="http://schemas.openxmlformats.org/officeDocument/2006/relationships/theme" Target="../theme/theme12.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slideLayout" Target="../slideLayouts/slideLayout181.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23" Type="http://schemas.openxmlformats.org/officeDocument/2006/relationships/image" Target="../media/image18.png"/><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 Id="rId22" Type="http://schemas.openxmlformats.org/officeDocument/2006/relationships/image" Target="../media/image1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7.jpe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6.jpe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5.jpe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6.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5.jpeg"/><Relationship Id="rId2" Type="http://schemas.openxmlformats.org/officeDocument/2006/relationships/slideLayout" Target="../slideLayouts/slideLayout42.xml"/><Relationship Id="rId16" Type="http://schemas.openxmlformats.org/officeDocument/2006/relationships/image" Target="../media/image16.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4.jpeg"/><Relationship Id="rId10" Type="http://schemas.openxmlformats.org/officeDocument/2006/relationships/slideLayout" Target="../slideLayouts/slideLayout50.xml"/><Relationship Id="rId19" Type="http://schemas.openxmlformats.org/officeDocument/2006/relationships/image" Target="../media/image7.jpe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theme" Target="../theme/theme5.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image" Target="../media/image7.jpeg"/><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image" Target="../media/image6.jpeg"/><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image" Target="../media/image5.jpeg"/><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image" Target="../media/image6.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image" Target="../media/image5.jpeg"/><Relationship Id="rId2" Type="http://schemas.openxmlformats.org/officeDocument/2006/relationships/slideLayout" Target="../slideLayouts/slideLayout75.xml"/><Relationship Id="rId16" Type="http://schemas.openxmlformats.org/officeDocument/2006/relationships/image" Target="../media/image16.jpe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4.jpeg"/><Relationship Id="rId10" Type="http://schemas.openxmlformats.org/officeDocument/2006/relationships/slideLayout" Target="../slideLayouts/slideLayout83.xml"/><Relationship Id="rId19" Type="http://schemas.openxmlformats.org/officeDocument/2006/relationships/image" Target="../media/image7.jpe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21" Type="http://schemas.openxmlformats.org/officeDocument/2006/relationships/theme" Target="../theme/theme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image" Target="../media/image7.jpeg"/><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image" Target="../media/image6.jpeg"/><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image" Target="../media/image5.jpeg"/><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image" Target="../media/image6.jpe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image" Target="../media/image5.jpeg"/><Relationship Id="rId2" Type="http://schemas.openxmlformats.org/officeDocument/2006/relationships/slideLayout" Target="../slideLayouts/slideLayout108.xml"/><Relationship Id="rId16" Type="http://schemas.openxmlformats.org/officeDocument/2006/relationships/image" Target="../media/image16.jpe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4.jpeg"/><Relationship Id="rId10" Type="http://schemas.openxmlformats.org/officeDocument/2006/relationships/slideLayout" Target="../slideLayouts/slideLayout116.xml"/><Relationship Id="rId19" Type="http://schemas.openxmlformats.org/officeDocument/2006/relationships/image" Target="../media/image7.jpeg"/><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3" Type="http://schemas.openxmlformats.org/officeDocument/2006/relationships/slideLayout" Target="../slideLayouts/slideLayout122.xml"/><Relationship Id="rId21" Type="http://schemas.openxmlformats.org/officeDocument/2006/relationships/theme" Target="../theme/theme9.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image" Target="../media/image7.jpeg"/><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image" Target="../media/image6.jpeg"/><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image" Target="../media/image5.jpeg"/><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smtClean="0"/>
              <a:t>Title of Presentation</a:t>
            </a:r>
            <a:endParaRPr lang="en-US" dirty="0"/>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ormAutofit/>
          </a:bodyPr>
          <a:lstStyle/>
          <a:p>
            <a:pPr lvl="0"/>
            <a:r>
              <a:rPr lang="en-US" dirty="0" smtClean="0"/>
              <a:t>Author and Date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DEFF1-E1CD-448D-9DFE-7FC3FE0F11BB}" type="datetimeFigureOut">
              <a:rPr lang="en-US" smtClean="0"/>
              <a:pPr/>
              <a:t>2/24/2017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977F-0695-4C57-AF40-70739867F6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96" r:id="rId2"/>
    <p:sldLayoutId id="2147483676" r:id="rId3"/>
    <p:sldLayoutId id="2147483679" r:id="rId4"/>
    <p:sldLayoutId id="2147483682" r:id="rId5"/>
    <p:sldLayoutId id="2147483690" r:id="rId6"/>
    <p:sldLayoutId id="2147483691" r:id="rId7"/>
    <p:sldLayoutId id="2147483692" r:id="rId8"/>
    <p:sldLayoutId id="2147483694" r:id="rId9"/>
  </p:sldLayoutIdLst>
  <p:txStyles>
    <p:titleStyle>
      <a:lvl1pPr algn="ctr" defTabSz="914400" rtl="0" eaLnBrk="1" latinLnBrk="0" hangingPunct="1">
        <a:spcBef>
          <a:spcPct val="0"/>
        </a:spcBef>
        <a:buNone/>
        <a:defRPr sz="3600" b="1" kern="1200">
          <a:solidFill>
            <a:schemeClr val="accent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0482" name="Picture 2" descr="Slide_content_2_10"/>
          <p:cNvPicPr>
            <a:picLocks noChangeAspect="1" noChangeArrowheads="1"/>
          </p:cNvPicPr>
          <p:nvPr/>
        </p:nvPicPr>
        <p:blipFill>
          <a:blip r:embed="rId14" cstate="print"/>
          <a:srcRect/>
          <a:stretch>
            <a:fillRect/>
          </a:stretch>
        </p:blipFill>
        <p:spPr bwMode="auto">
          <a:xfrm>
            <a:off x="0" y="3824288"/>
            <a:ext cx="2959100" cy="3033712"/>
          </a:xfrm>
          <a:prstGeom prst="rect">
            <a:avLst/>
          </a:prstGeom>
          <a:noFill/>
          <a:ln w="9525">
            <a:noFill/>
            <a:miter lim="800000"/>
            <a:headEnd/>
            <a:tailEnd/>
          </a:ln>
        </p:spPr>
      </p:pic>
      <p:pic>
        <p:nvPicPr>
          <p:cNvPr id="20483" name="Picture 3" descr="Slide_content_2_09"/>
          <p:cNvPicPr>
            <a:picLocks noChangeAspect="1" noChangeArrowheads="1"/>
          </p:cNvPicPr>
          <p:nvPr/>
        </p:nvPicPr>
        <p:blipFill>
          <a:blip r:embed="rId15" cstate="print"/>
          <a:srcRect/>
          <a:stretch>
            <a:fillRect/>
          </a:stretch>
        </p:blipFill>
        <p:spPr bwMode="auto">
          <a:xfrm>
            <a:off x="0" y="0"/>
            <a:ext cx="9144000" cy="868363"/>
          </a:xfrm>
          <a:prstGeom prst="rect">
            <a:avLst/>
          </a:prstGeom>
          <a:noFill/>
          <a:ln w="9525">
            <a:noFill/>
            <a:miter lim="800000"/>
            <a:headEnd/>
            <a:tailEnd/>
          </a:ln>
        </p:spPr>
      </p:pic>
      <p:sp>
        <p:nvSpPr>
          <p:cNvPr id="20484" name="Rectangle 4"/>
          <p:cNvSpPr>
            <a:spLocks noGrp="1" noChangeArrowheads="1"/>
          </p:cNvSpPr>
          <p:nvPr>
            <p:ph type="body" idx="1"/>
          </p:nvPr>
        </p:nvSpPr>
        <p:spPr bwMode="auto">
          <a:xfrm>
            <a:off x="914400" y="2020888"/>
            <a:ext cx="7696200" cy="377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smtClean="0">
                <a:solidFill>
                  <a:srgbClr val="542200"/>
                </a:solidFill>
                <a:cs typeface="+mn-cs"/>
              </a:defRPr>
            </a:lvl1pPr>
          </a:lstStyle>
          <a:p>
            <a:pPr>
              <a:defRPr/>
            </a:pPr>
            <a:r>
              <a:rPr lang="en-US" dirty="0"/>
              <a:t> </a:t>
            </a:r>
            <a:fld id="{BD1D4185-FFEA-4D05-9EDF-13F936FBDB43}" type="slidenum">
              <a:rPr lang="en-US" smtClean="0"/>
              <a:pPr>
                <a:defRPr/>
              </a:pPr>
              <a:t>‹#›</a:t>
            </a:fld>
            <a:r>
              <a:rPr lang="en-US" dirty="0" smtClean="0"/>
              <a:t> </a:t>
            </a:r>
            <a:endParaRPr lang="en-US" dirty="0"/>
          </a:p>
        </p:txBody>
      </p:sp>
      <p:sp>
        <p:nvSpPr>
          <p:cNvPr id="20486"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5127"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a:defRPr/>
            </a:pPr>
            <a:r>
              <a:rPr lang="en-US" sz="1000" b="1" dirty="0">
                <a:solidFill>
                  <a:srgbClr val="542200"/>
                </a:solidFill>
                <a:cs typeface="+mn-cs"/>
              </a:rPr>
              <a:t>T</a:t>
            </a:r>
            <a:r>
              <a:rPr lang="en-US" sz="800" b="1" dirty="0">
                <a:solidFill>
                  <a:srgbClr val="542200"/>
                </a:solidFill>
                <a:cs typeface="+mn-cs"/>
              </a:rPr>
              <a:t>EAM</a:t>
            </a:r>
            <a:r>
              <a:rPr lang="en-US" sz="1000" b="1" dirty="0">
                <a:solidFill>
                  <a:srgbClr val="542200"/>
                </a:solidFill>
                <a:cs typeface="+mn-cs"/>
              </a:rPr>
              <a:t>STEPPS 05.2</a:t>
            </a:r>
          </a:p>
        </p:txBody>
      </p:sp>
      <p:pic>
        <p:nvPicPr>
          <p:cNvPr id="20488" name="Picture 8" descr="Slide_content2_02"/>
          <p:cNvPicPr>
            <a:picLocks noChangeAspect="1" noChangeArrowheads="1"/>
          </p:cNvPicPr>
          <p:nvPr/>
        </p:nvPicPr>
        <p:blipFill>
          <a:blip r:embed="rId16" cstate="print"/>
          <a:srcRect/>
          <a:stretch>
            <a:fillRect/>
          </a:stretch>
        </p:blipFill>
        <p:spPr bwMode="auto">
          <a:xfrm>
            <a:off x="0" y="849313"/>
            <a:ext cx="684213" cy="2976562"/>
          </a:xfrm>
          <a:prstGeom prst="rect">
            <a:avLst/>
          </a:prstGeom>
          <a:noFill/>
          <a:ln w="9525">
            <a:noFill/>
            <a:miter lim="800000"/>
            <a:headEnd/>
            <a:tailEnd/>
          </a:ln>
        </p:spPr>
      </p:pic>
      <p:pic>
        <p:nvPicPr>
          <p:cNvPr id="20489" name="Picture 9" descr="Slide_content2_06"/>
          <p:cNvPicPr>
            <a:picLocks noChangeAspect="1" noChangeArrowheads="1"/>
          </p:cNvPicPr>
          <p:nvPr/>
        </p:nvPicPr>
        <p:blipFill>
          <a:blip r:embed="rId17"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5130"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rgbClr val="CCCC99"/>
                </a:solidFill>
                <a:cs typeface="+mn-cs"/>
              </a:rPr>
              <a:t>Mod 1 </a:t>
            </a:r>
            <a:r>
              <a:rPr lang="en-US" sz="900" b="1" dirty="0" smtClean="0">
                <a:solidFill>
                  <a:srgbClr val="CCCC99"/>
                </a:solidFill>
                <a:cs typeface="+mn-cs"/>
              </a:rPr>
              <a:t>05.2 Page </a:t>
            </a:r>
            <a:fld id="{345A595E-FF60-479D-B0FD-7C8651A0A871}" type="slidenum">
              <a:rPr lang="en-US" sz="900" b="1">
                <a:solidFill>
                  <a:srgbClr val="CCCC99"/>
                </a:solidFill>
                <a:cs typeface="+mn-cs"/>
              </a:rPr>
              <a:pPr>
                <a:spcBef>
                  <a:spcPct val="50000"/>
                </a:spcBef>
                <a:defRPr/>
              </a:pPr>
              <a:t>‹#›</a:t>
            </a:fld>
            <a:endParaRPr lang="en-US" sz="900" b="1" dirty="0">
              <a:solidFill>
                <a:srgbClr val="CCCC99"/>
              </a:solidFill>
              <a:cs typeface="+mn-cs"/>
            </a:endParaRPr>
          </a:p>
        </p:txBody>
      </p:sp>
      <p:pic>
        <p:nvPicPr>
          <p:cNvPr id="20491" name="Picture 11" descr="Slide_content_2_10"/>
          <p:cNvPicPr>
            <a:picLocks noChangeAspect="1" noChangeArrowheads="1"/>
          </p:cNvPicPr>
          <p:nvPr/>
        </p:nvPicPr>
        <p:blipFill>
          <a:blip r:embed="rId18" cstate="print"/>
          <a:srcRect/>
          <a:stretch>
            <a:fillRect/>
          </a:stretch>
        </p:blipFill>
        <p:spPr bwMode="auto">
          <a:xfrm>
            <a:off x="0" y="3806825"/>
            <a:ext cx="2976563" cy="3051175"/>
          </a:xfrm>
          <a:prstGeom prst="rect">
            <a:avLst/>
          </a:prstGeom>
          <a:noFill/>
          <a:ln w="9525">
            <a:noFill/>
            <a:miter lim="800000"/>
            <a:headEnd/>
            <a:tailEnd/>
          </a:ln>
        </p:spPr>
      </p:pic>
      <p:sp>
        <p:nvSpPr>
          <p:cNvPr id="5133" name="Text Box 13"/>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rgbClr val="CCCC99"/>
                </a:solidFill>
                <a:cs typeface="+mn-cs"/>
              </a:rPr>
              <a:t> Page </a:t>
            </a:r>
            <a:fld id="{71647426-AAB3-44BC-A6D7-E7A1A50BCAD6}" type="slidenum">
              <a:rPr lang="en-US" sz="900" b="1">
                <a:solidFill>
                  <a:srgbClr val="CCCC99"/>
                </a:solidFill>
                <a:cs typeface="+mn-cs"/>
              </a:rPr>
              <a:pPr>
                <a:spcBef>
                  <a:spcPct val="50000"/>
                </a:spcBef>
                <a:defRPr/>
              </a:pPr>
              <a:t>‹#›</a:t>
            </a:fld>
            <a:endParaRPr lang="en-US" sz="900" b="1" dirty="0">
              <a:solidFill>
                <a:srgbClr val="CCCC99"/>
              </a:solidFill>
              <a:cs typeface="+mn-cs"/>
            </a:endParaRPr>
          </a:p>
        </p:txBody>
      </p:sp>
      <p:sp>
        <p:nvSpPr>
          <p:cNvPr id="13" name="TextBox 12"/>
          <p:cNvSpPr txBox="1"/>
          <p:nvPr/>
        </p:nvSpPr>
        <p:spPr>
          <a:xfrm>
            <a:off x="7391400" y="152400"/>
            <a:ext cx="1752600" cy="338554"/>
          </a:xfrm>
          <a:prstGeom prst="rect">
            <a:avLst/>
          </a:prstGeom>
          <a:noFill/>
        </p:spPr>
        <p:txBody>
          <a:bodyPr>
            <a:spAutoFit/>
          </a:bodyPr>
          <a:lstStyle/>
          <a:p>
            <a:pPr algn="ctr">
              <a:defRPr/>
            </a:pPr>
            <a:r>
              <a:rPr lang="en-US" b="1" dirty="0" smtClean="0">
                <a:solidFill>
                  <a:srgbClr val="FFFFFF"/>
                </a:solidFill>
                <a:latin typeface="Arial Narrow" pitchFamily="34" charset="0"/>
                <a:cs typeface="+mn-cs"/>
              </a:rPr>
              <a:t>Office-Based Care</a:t>
            </a:r>
            <a:endParaRPr lang="en-US" b="1" dirty="0">
              <a:solidFill>
                <a:srgbClr val="FFFFFF"/>
              </a:solidFill>
              <a:latin typeface="Arial Narrow" pitchFamily="34" charset="0"/>
              <a:cs typeface="+mn-cs"/>
            </a:endParaRPr>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iming>
    <p:tnLst>
      <p:par>
        <p:cTn id="1" dur="indefinite" restart="never" nodeType="tmRoot"/>
      </p:par>
    </p:tnLst>
  </p:timing>
  <p:txStyles>
    <p:titleStyle>
      <a:lvl1pPr algn="ctr" rtl="0" eaLnBrk="1" fontAlgn="base" hangingPunct="1">
        <a:lnSpc>
          <a:spcPct val="90000"/>
        </a:lnSpc>
        <a:spcBef>
          <a:spcPct val="0"/>
        </a:spcBef>
        <a:spcAft>
          <a:spcPct val="0"/>
        </a:spcAft>
        <a:defRPr sz="3600" b="1">
          <a:solidFill>
            <a:srgbClr val="663300"/>
          </a:solidFill>
          <a:latin typeface="+mj-lt"/>
          <a:ea typeface="+mj-ea"/>
          <a:cs typeface="+mj-cs"/>
        </a:defRPr>
      </a:lvl1pPr>
      <a:lvl2pPr algn="ctr" rtl="0" eaLnBrk="1" fontAlgn="base" hangingPunct="1">
        <a:lnSpc>
          <a:spcPct val="90000"/>
        </a:lnSpc>
        <a:spcBef>
          <a:spcPct val="0"/>
        </a:spcBef>
        <a:spcAft>
          <a:spcPct val="0"/>
        </a:spcAft>
        <a:defRPr sz="3600" b="1">
          <a:solidFill>
            <a:srgbClr val="663300"/>
          </a:solidFill>
          <a:latin typeface="Arial" charset="0"/>
        </a:defRPr>
      </a:lvl2pPr>
      <a:lvl3pPr algn="ctr" rtl="0" eaLnBrk="1" fontAlgn="base" hangingPunct="1">
        <a:lnSpc>
          <a:spcPct val="90000"/>
        </a:lnSpc>
        <a:spcBef>
          <a:spcPct val="0"/>
        </a:spcBef>
        <a:spcAft>
          <a:spcPct val="0"/>
        </a:spcAft>
        <a:defRPr sz="3600" b="1">
          <a:solidFill>
            <a:srgbClr val="663300"/>
          </a:solidFill>
          <a:latin typeface="Arial" charset="0"/>
        </a:defRPr>
      </a:lvl3pPr>
      <a:lvl4pPr algn="ctr" rtl="0" eaLnBrk="1" fontAlgn="base" hangingPunct="1">
        <a:lnSpc>
          <a:spcPct val="90000"/>
        </a:lnSpc>
        <a:spcBef>
          <a:spcPct val="0"/>
        </a:spcBef>
        <a:spcAft>
          <a:spcPct val="0"/>
        </a:spcAft>
        <a:defRPr sz="3600" b="1">
          <a:solidFill>
            <a:srgbClr val="663300"/>
          </a:solidFill>
          <a:latin typeface="Arial" charset="0"/>
        </a:defRPr>
      </a:lvl4pPr>
      <a:lvl5pPr algn="ctr" rtl="0" eaLnBrk="1" fontAlgn="base" hangingPunct="1">
        <a:lnSpc>
          <a:spcPct val="90000"/>
        </a:lnSpc>
        <a:spcBef>
          <a:spcPct val="0"/>
        </a:spcBef>
        <a:spcAft>
          <a:spcPct val="0"/>
        </a:spcAft>
        <a:defRPr sz="3600" b="1">
          <a:solidFill>
            <a:srgbClr val="663300"/>
          </a:solidFill>
          <a:latin typeface="Arial" charset="0"/>
        </a:defRPr>
      </a:lvl5pPr>
      <a:lvl6pPr marL="457200" algn="ctr" rtl="0" eaLnBrk="1" fontAlgn="base" hangingPunct="1">
        <a:lnSpc>
          <a:spcPct val="90000"/>
        </a:lnSpc>
        <a:spcBef>
          <a:spcPct val="0"/>
        </a:spcBef>
        <a:spcAft>
          <a:spcPct val="0"/>
        </a:spcAft>
        <a:defRPr sz="3600" b="1">
          <a:solidFill>
            <a:srgbClr val="663300"/>
          </a:solidFill>
          <a:latin typeface="Arial" charset="0"/>
        </a:defRPr>
      </a:lvl6pPr>
      <a:lvl7pPr marL="914400" algn="ctr" rtl="0" eaLnBrk="1" fontAlgn="base" hangingPunct="1">
        <a:lnSpc>
          <a:spcPct val="90000"/>
        </a:lnSpc>
        <a:spcBef>
          <a:spcPct val="0"/>
        </a:spcBef>
        <a:spcAft>
          <a:spcPct val="0"/>
        </a:spcAft>
        <a:defRPr sz="3600" b="1">
          <a:solidFill>
            <a:srgbClr val="663300"/>
          </a:solidFill>
          <a:latin typeface="Arial" charset="0"/>
        </a:defRPr>
      </a:lvl7pPr>
      <a:lvl8pPr marL="1371600" algn="ctr" rtl="0" eaLnBrk="1" fontAlgn="base" hangingPunct="1">
        <a:lnSpc>
          <a:spcPct val="90000"/>
        </a:lnSpc>
        <a:spcBef>
          <a:spcPct val="0"/>
        </a:spcBef>
        <a:spcAft>
          <a:spcPct val="0"/>
        </a:spcAft>
        <a:defRPr sz="3600" b="1">
          <a:solidFill>
            <a:srgbClr val="663300"/>
          </a:solidFill>
          <a:latin typeface="Arial" charset="0"/>
        </a:defRPr>
      </a:lvl8pPr>
      <a:lvl9pPr marL="1828800" algn="ctr" rtl="0" eaLnBrk="1" fontAlgn="base" hangingPunct="1">
        <a:lnSpc>
          <a:spcPct val="90000"/>
        </a:lnSpc>
        <a:spcBef>
          <a:spcPct val="0"/>
        </a:spcBef>
        <a:spcAft>
          <a:spcPct val="0"/>
        </a:spcAft>
        <a:defRPr sz="3600" b="1">
          <a:solidFill>
            <a:srgbClr val="663300"/>
          </a:solidFill>
          <a:latin typeface="Arial" charset="0"/>
        </a:defRPr>
      </a:lvl9pPr>
    </p:titleStyle>
    <p:bodyStyle>
      <a:lvl1pPr marL="342900" indent="-342900" algn="l" rtl="0" eaLnBrk="1" fontAlgn="base" hangingPunct="1">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1" fontAlgn="base" hangingPunct="1">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eaLnBrk="1" fontAlgn="base" hangingPunct="1">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eaLnBrk="1" fontAlgn="base" hangingPunct="1">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EEB-D5BD-4BA4-9F0F-BBFD9BD91A1F}" type="datetimeFigureOut">
              <a:rPr lang="en-US" smtClean="0">
                <a:solidFill>
                  <a:prstClr val="black">
                    <a:tint val="75000"/>
                  </a:prstClr>
                </a:solidFill>
              </a:rPr>
              <a:pPr/>
              <a:t>2/24/2017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19518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2"/>
          <a:stretch>
            <a:fillRect/>
          </a:stretch>
        </p:blipFill>
        <p:spPr>
          <a:xfrm>
            <a:off x="0" y="0"/>
            <a:ext cx="9144000" cy="633984"/>
          </a:xfrm>
          <a:prstGeom prst="rect">
            <a:avLst/>
          </a:prstGeom>
        </p:spPr>
      </p:pic>
      <p:sp>
        <p:nvSpPr>
          <p:cNvPr id="2" name="Title Placeholder 1"/>
          <p:cNvSpPr>
            <a:spLocks noGrp="1"/>
          </p:cNvSpPr>
          <p:nvPr>
            <p:ph type="title"/>
          </p:nvPr>
        </p:nvSpPr>
        <p:spPr>
          <a:xfrm>
            <a:off x="457200" y="633984"/>
            <a:ext cx="8229600" cy="6614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3835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a:lstStyle>
            <a:lvl1pPr algn="r">
              <a:defRPr/>
            </a:lvl1pPr>
          </a:lstStyle>
          <a:p>
            <a:pPr defTabSz="457200"/>
            <a:fld id="{68EC7669-6A74-CE44-92EA-244AF84130AB}" type="slidenum">
              <a:rPr lang="en-US" smtClean="0">
                <a:solidFill>
                  <a:prstClr val="black"/>
                </a:solidFill>
              </a:rPr>
              <a:pPr defTabSz="457200"/>
              <a:t>‹#›</a:t>
            </a:fld>
            <a:endParaRPr lang="en-US" dirty="0">
              <a:solidFill>
                <a:prstClr val="black"/>
              </a:solidFill>
            </a:endParaRPr>
          </a:p>
        </p:txBody>
      </p:sp>
      <p:pic>
        <p:nvPicPr>
          <p:cNvPr id="7" name="Picture 6"/>
          <p:cNvPicPr>
            <a:picLocks noChangeAspect="1"/>
          </p:cNvPicPr>
          <p:nvPr/>
        </p:nvPicPr>
        <p:blipFill>
          <a:blip r:embed="rId23"/>
          <a:stretch>
            <a:fillRect/>
          </a:stretch>
        </p:blipFill>
        <p:spPr>
          <a:xfrm>
            <a:off x="145958" y="5731730"/>
            <a:ext cx="2078736" cy="975360"/>
          </a:xfrm>
          <a:prstGeom prst="rect">
            <a:avLst/>
          </a:prstGeom>
        </p:spPr>
      </p:pic>
    </p:spTree>
    <p:extLst>
      <p:ext uri="{BB962C8B-B14F-4D97-AF65-F5344CB8AC3E}">
        <p14:creationId xmlns:p14="http://schemas.microsoft.com/office/powerpoint/2010/main" val="295411308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Lst>
  <p:hf hdr="0" ftr="0" dt="0"/>
  <p:txStyles>
    <p:titleStyle>
      <a:lvl1pPr algn="l" defTabSz="457200" rtl="0" eaLnBrk="1" latinLnBrk="0" hangingPunct="1">
        <a:spcBef>
          <a:spcPct val="0"/>
        </a:spcBef>
        <a:buNone/>
        <a:defRPr sz="3200" kern="1200">
          <a:solidFill>
            <a:srgbClr val="3B7B38"/>
          </a:solidFill>
          <a:latin typeface="Helvetica"/>
          <a:ea typeface="+mj-ea"/>
          <a:cs typeface="Helvetica"/>
        </a:defRPr>
      </a:lvl1pPr>
    </p:titleStyle>
    <p:bodyStyle>
      <a:lvl1pPr marL="342900" indent="-342900" algn="l" defTabSz="457200" rtl="0" eaLnBrk="1" latinLnBrk="0" hangingPunct="1">
        <a:lnSpc>
          <a:spcPct val="100000"/>
        </a:lnSpc>
        <a:spcBef>
          <a:spcPct val="20000"/>
        </a:spcBef>
        <a:buFont typeface="Arial"/>
        <a:buChar char="•"/>
        <a:defRPr sz="2000" kern="1200">
          <a:solidFill>
            <a:schemeClr val="tx1"/>
          </a:solidFill>
          <a:latin typeface="Calibri (Body)"/>
          <a:ea typeface="+mn-ea"/>
          <a:cs typeface="Calibri (Body)"/>
        </a:defRPr>
      </a:lvl1pPr>
      <a:lvl2pPr marL="742950" indent="-285750" algn="l" defTabSz="457200" rtl="0" eaLnBrk="1" latinLnBrk="0" hangingPunct="1">
        <a:lnSpc>
          <a:spcPct val="100000"/>
        </a:lnSpc>
        <a:spcBef>
          <a:spcPct val="20000"/>
        </a:spcBef>
        <a:buFont typeface="Arial"/>
        <a:buChar char="–"/>
        <a:defRPr sz="1800" kern="1200">
          <a:solidFill>
            <a:schemeClr val="tx1"/>
          </a:solidFill>
          <a:latin typeface="Calibri (Body)"/>
          <a:ea typeface="+mn-ea"/>
          <a:cs typeface="Calibri (Body)"/>
        </a:defRPr>
      </a:lvl2pPr>
      <a:lvl3pPr marL="1143000" indent="-228600" algn="l" defTabSz="457200" rtl="0" eaLnBrk="1" latinLnBrk="0" hangingPunct="1">
        <a:lnSpc>
          <a:spcPct val="100000"/>
        </a:lnSpc>
        <a:spcBef>
          <a:spcPct val="20000"/>
        </a:spcBef>
        <a:buFont typeface="Arial"/>
        <a:buChar char="•"/>
        <a:defRPr sz="1800" kern="1200">
          <a:solidFill>
            <a:schemeClr val="tx1"/>
          </a:solidFill>
          <a:latin typeface="Calibri (Body)"/>
          <a:ea typeface="+mn-ea"/>
          <a:cs typeface="Calibri (Body)"/>
        </a:defRPr>
      </a:lvl3pPr>
      <a:lvl4pPr marL="1600200" indent="-228600" algn="l" defTabSz="457200" rtl="0" eaLnBrk="1" latinLnBrk="0" hangingPunct="1">
        <a:lnSpc>
          <a:spcPct val="100000"/>
        </a:lnSpc>
        <a:spcBef>
          <a:spcPct val="20000"/>
        </a:spcBef>
        <a:buFont typeface="Arial"/>
        <a:buChar char="–"/>
        <a:defRPr sz="1800" kern="1200">
          <a:solidFill>
            <a:schemeClr val="tx1"/>
          </a:solidFill>
          <a:latin typeface="Calibri (Body)"/>
          <a:ea typeface="+mn-ea"/>
          <a:cs typeface="Calibri (Body)"/>
        </a:defRPr>
      </a:lvl4pPr>
      <a:lvl5pPr marL="2057400" indent="-228600" algn="l" defTabSz="457200" rtl="0" eaLnBrk="1" latinLnBrk="0" hangingPunct="1">
        <a:lnSpc>
          <a:spcPct val="100000"/>
        </a:lnSpc>
        <a:spcBef>
          <a:spcPct val="20000"/>
        </a:spcBef>
        <a:buFont typeface="Arial"/>
        <a:buChar char="»"/>
        <a:defRPr sz="1800" kern="1200">
          <a:solidFill>
            <a:schemeClr val="tx1"/>
          </a:solidFill>
          <a:latin typeface="Calibri (Body)"/>
          <a:ea typeface="+mn-ea"/>
          <a:cs typeface="Calibri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EEB-D5BD-4BA4-9F0F-BBFD9BD91A1F}" type="datetimeFigureOut">
              <a:rPr lang="en-US" smtClean="0"/>
              <a:pPr/>
              <a:t>2/24/2017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Slide_content_2_10"/>
          <p:cNvPicPr>
            <a:picLocks noChangeAspect="1" noChangeArrowheads="1"/>
          </p:cNvPicPr>
          <p:nvPr/>
        </p:nvPicPr>
        <p:blipFill>
          <a:blip r:embed="rId22"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a:solidFill>
                  <a:srgbClr val="542200"/>
                </a:solidFill>
                <a:cs typeface="+mn-cs"/>
              </a:defRPr>
            </a:lvl1pPr>
          </a:lstStyle>
          <a:p>
            <a:fld id="{F7C2977F-0695-4C57-AF40-70739867F63D}" type="slidenum">
              <a:rPr lang="en-US" smtClean="0"/>
              <a:pPr/>
              <a:t>‹#›</a:t>
            </a:fld>
            <a:endParaRPr lang="en-US" dirty="0"/>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a:defRPr/>
            </a:pPr>
            <a:r>
              <a:rPr lang="en-US" sz="1000" b="1" dirty="0">
                <a:solidFill>
                  <a:srgbClr val="542200"/>
                </a:solidFill>
                <a:cs typeface="+mn-cs"/>
              </a:rPr>
              <a:t>T</a:t>
            </a:r>
            <a:r>
              <a:rPr lang="en-US" sz="800" b="1" dirty="0">
                <a:solidFill>
                  <a:srgbClr val="542200"/>
                </a:solidFill>
                <a:cs typeface="+mn-cs"/>
              </a:rPr>
              <a:t>EAM</a:t>
            </a:r>
            <a:r>
              <a:rPr lang="en-US" sz="1000" b="1" dirty="0">
                <a:solidFill>
                  <a:srgbClr val="542200"/>
                </a:solidFill>
                <a:cs typeface="+mn-cs"/>
              </a:rPr>
              <a:t>STEPPS 05.2</a:t>
            </a:r>
          </a:p>
        </p:txBody>
      </p:sp>
      <p:pic>
        <p:nvPicPr>
          <p:cNvPr id="1032" name="Picture 8" descr="Slide_content2_02"/>
          <p:cNvPicPr>
            <a:picLocks noChangeAspect="1" noChangeArrowheads="1"/>
          </p:cNvPicPr>
          <p:nvPr/>
        </p:nvPicPr>
        <p:blipFill>
          <a:blip r:embed="rId23"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24"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chemeClr val="accent1"/>
                </a:solidFill>
                <a:cs typeface="+mn-cs"/>
              </a:rPr>
              <a:t>Mod 1 </a:t>
            </a:r>
            <a:r>
              <a:rPr lang="en-US" sz="900" b="1" dirty="0" smtClean="0">
                <a:solidFill>
                  <a:schemeClr val="accent1"/>
                </a:solidFill>
                <a:cs typeface="+mn-cs"/>
              </a:rPr>
              <a:t>05.2 Page </a:t>
            </a:r>
            <a:fld id="{F94536E6-D650-4F3C-9BAC-DE0D57657256}" type="slidenum">
              <a:rPr lang="en-US" sz="900" b="1">
                <a:solidFill>
                  <a:schemeClr val="accent1"/>
                </a:solidFill>
                <a:cs typeface="+mn-cs"/>
              </a:rPr>
              <a:pPr>
                <a:spcBef>
                  <a:spcPct val="50000"/>
                </a:spcBef>
                <a:defRPr/>
              </a:pPr>
              <a:t>‹#›</a:t>
            </a:fld>
            <a:endParaRPr lang="en-US" sz="900" b="1" dirty="0">
              <a:solidFill>
                <a:schemeClr val="accent1"/>
              </a:solidFill>
              <a:cs typeface="+mn-cs"/>
            </a:endParaRPr>
          </a:p>
        </p:txBody>
      </p:sp>
      <p:pic>
        <p:nvPicPr>
          <p:cNvPr id="1035" name="Picture 11" descr="Slide_content_2_10"/>
          <p:cNvPicPr>
            <a:picLocks noChangeAspect="1" noChangeArrowheads="1"/>
          </p:cNvPicPr>
          <p:nvPr/>
        </p:nvPicPr>
        <p:blipFill>
          <a:blip r:embed="rId25" cstate="print"/>
          <a:srcRect/>
          <a:stretch>
            <a:fillRect/>
          </a:stretch>
        </p:blipFill>
        <p:spPr bwMode="auto">
          <a:xfrm>
            <a:off x="0" y="3806825"/>
            <a:ext cx="2976563" cy="3051175"/>
          </a:xfrm>
          <a:prstGeom prst="rect">
            <a:avLst/>
          </a:prstGeom>
          <a:noFill/>
          <a:ln w="9525">
            <a:noFill/>
            <a:miter lim="800000"/>
            <a:headEnd/>
            <a:tailEnd/>
          </a:ln>
        </p:spPr>
      </p:pic>
      <p:sp>
        <p:nvSpPr>
          <p:cNvPr id="1036" name="Text Box 12"/>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chemeClr val="accent1"/>
                </a:solidFill>
                <a:cs typeface="+mn-cs"/>
              </a:rPr>
              <a:t>Page </a:t>
            </a:r>
            <a:fld id="{968E8F39-1CD9-4CBA-8395-9D267A91F905}" type="slidenum">
              <a:rPr lang="en-US" sz="900" b="1">
                <a:solidFill>
                  <a:schemeClr val="accent1"/>
                </a:solidFill>
                <a:cs typeface="+mn-cs"/>
              </a:rPr>
              <a:pPr>
                <a:spcBef>
                  <a:spcPct val="50000"/>
                </a:spcBef>
                <a:defRPr/>
              </a:pPr>
              <a:t>‹#›</a:t>
            </a:fld>
            <a:endParaRPr lang="en-US" sz="900" b="1" dirty="0">
              <a:solidFill>
                <a:schemeClr val="accent1"/>
              </a:solidFill>
              <a:cs typeface="+mn-cs"/>
            </a:endParaRPr>
          </a:p>
        </p:txBody>
      </p:sp>
      <p:sp>
        <p:nvSpPr>
          <p:cNvPr id="1037" name="Text Box 13"/>
          <p:cNvSpPr txBox="1">
            <a:spLocks noChangeArrowheads="1"/>
          </p:cNvSpPr>
          <p:nvPr/>
        </p:nvSpPr>
        <p:spPr bwMode="auto">
          <a:xfrm>
            <a:off x="7696200" y="152400"/>
            <a:ext cx="1143000" cy="366713"/>
          </a:xfrm>
          <a:prstGeom prst="rect">
            <a:avLst/>
          </a:prstGeom>
          <a:noFill/>
          <a:ln w="9525">
            <a:noFill/>
            <a:miter lim="800000"/>
            <a:headEnd/>
            <a:tailEnd/>
          </a:ln>
          <a:effectLst/>
        </p:spPr>
        <p:txBody>
          <a:bodyPr>
            <a:spAutoFit/>
          </a:bodyPr>
          <a:lstStyle/>
          <a:p>
            <a:pPr algn="ctr">
              <a:spcBef>
                <a:spcPct val="50000"/>
              </a:spcBef>
              <a:defRPr/>
            </a:pPr>
            <a:r>
              <a:rPr lang="en-US" sz="1800" b="1" dirty="0">
                <a:solidFill>
                  <a:schemeClr val="bg1"/>
                </a:solidFill>
                <a:cs typeface="+mn-cs"/>
              </a:rPr>
              <a:t>RRS</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Lst>
  <p:timing>
    <p:tnLst>
      <p:par>
        <p:cTn id="1" dur="indefinite" restart="never" nodeType="tmRoot"/>
      </p:par>
    </p:tnLst>
  </p:timing>
  <p:txStyles>
    <p:titleStyle>
      <a:lvl1pPr algn="ctr" rtl="0" eaLnBrk="1" fontAlgn="base" hangingPunct="1">
        <a:lnSpc>
          <a:spcPct val="90000"/>
        </a:lnSpc>
        <a:spcBef>
          <a:spcPct val="0"/>
        </a:spcBef>
        <a:spcAft>
          <a:spcPct val="0"/>
        </a:spcAft>
        <a:defRPr sz="3600" b="1">
          <a:solidFill>
            <a:srgbClr val="663300"/>
          </a:solidFill>
          <a:latin typeface="+mj-lt"/>
          <a:ea typeface="+mj-ea"/>
          <a:cs typeface="+mj-cs"/>
        </a:defRPr>
      </a:lvl1pPr>
      <a:lvl2pPr algn="ctr" rtl="0" eaLnBrk="1" fontAlgn="base" hangingPunct="1">
        <a:lnSpc>
          <a:spcPct val="90000"/>
        </a:lnSpc>
        <a:spcBef>
          <a:spcPct val="0"/>
        </a:spcBef>
        <a:spcAft>
          <a:spcPct val="0"/>
        </a:spcAft>
        <a:defRPr sz="3600" b="1">
          <a:solidFill>
            <a:srgbClr val="663300"/>
          </a:solidFill>
          <a:latin typeface="Arial" charset="0"/>
        </a:defRPr>
      </a:lvl2pPr>
      <a:lvl3pPr algn="ctr" rtl="0" eaLnBrk="1" fontAlgn="base" hangingPunct="1">
        <a:lnSpc>
          <a:spcPct val="90000"/>
        </a:lnSpc>
        <a:spcBef>
          <a:spcPct val="0"/>
        </a:spcBef>
        <a:spcAft>
          <a:spcPct val="0"/>
        </a:spcAft>
        <a:defRPr sz="3600" b="1">
          <a:solidFill>
            <a:srgbClr val="663300"/>
          </a:solidFill>
          <a:latin typeface="Arial" charset="0"/>
        </a:defRPr>
      </a:lvl3pPr>
      <a:lvl4pPr algn="ctr" rtl="0" eaLnBrk="1" fontAlgn="base" hangingPunct="1">
        <a:lnSpc>
          <a:spcPct val="90000"/>
        </a:lnSpc>
        <a:spcBef>
          <a:spcPct val="0"/>
        </a:spcBef>
        <a:spcAft>
          <a:spcPct val="0"/>
        </a:spcAft>
        <a:defRPr sz="3600" b="1">
          <a:solidFill>
            <a:srgbClr val="663300"/>
          </a:solidFill>
          <a:latin typeface="Arial" charset="0"/>
        </a:defRPr>
      </a:lvl4pPr>
      <a:lvl5pPr algn="ctr" rtl="0" eaLnBrk="1" fontAlgn="base" hangingPunct="1">
        <a:lnSpc>
          <a:spcPct val="90000"/>
        </a:lnSpc>
        <a:spcBef>
          <a:spcPct val="0"/>
        </a:spcBef>
        <a:spcAft>
          <a:spcPct val="0"/>
        </a:spcAft>
        <a:defRPr sz="3600" b="1">
          <a:solidFill>
            <a:srgbClr val="663300"/>
          </a:solidFill>
          <a:latin typeface="Arial" charset="0"/>
        </a:defRPr>
      </a:lvl5pPr>
      <a:lvl6pPr marL="457200" algn="ctr" rtl="0" eaLnBrk="1" fontAlgn="base" hangingPunct="1">
        <a:lnSpc>
          <a:spcPct val="90000"/>
        </a:lnSpc>
        <a:spcBef>
          <a:spcPct val="0"/>
        </a:spcBef>
        <a:spcAft>
          <a:spcPct val="0"/>
        </a:spcAft>
        <a:defRPr sz="3600" b="1">
          <a:solidFill>
            <a:srgbClr val="663300"/>
          </a:solidFill>
          <a:latin typeface="Arial" charset="0"/>
        </a:defRPr>
      </a:lvl6pPr>
      <a:lvl7pPr marL="914400" algn="ctr" rtl="0" eaLnBrk="1" fontAlgn="base" hangingPunct="1">
        <a:lnSpc>
          <a:spcPct val="90000"/>
        </a:lnSpc>
        <a:spcBef>
          <a:spcPct val="0"/>
        </a:spcBef>
        <a:spcAft>
          <a:spcPct val="0"/>
        </a:spcAft>
        <a:defRPr sz="3600" b="1">
          <a:solidFill>
            <a:srgbClr val="663300"/>
          </a:solidFill>
          <a:latin typeface="Arial" charset="0"/>
        </a:defRPr>
      </a:lvl7pPr>
      <a:lvl8pPr marL="1371600" algn="ctr" rtl="0" eaLnBrk="1" fontAlgn="base" hangingPunct="1">
        <a:lnSpc>
          <a:spcPct val="90000"/>
        </a:lnSpc>
        <a:spcBef>
          <a:spcPct val="0"/>
        </a:spcBef>
        <a:spcAft>
          <a:spcPct val="0"/>
        </a:spcAft>
        <a:defRPr sz="3600" b="1">
          <a:solidFill>
            <a:srgbClr val="663300"/>
          </a:solidFill>
          <a:latin typeface="Arial" charset="0"/>
        </a:defRPr>
      </a:lvl8pPr>
      <a:lvl9pPr marL="1828800" algn="ctr" rtl="0" eaLnBrk="1" fontAlgn="base" hangingPunct="1">
        <a:lnSpc>
          <a:spcPct val="90000"/>
        </a:lnSpc>
        <a:spcBef>
          <a:spcPct val="0"/>
        </a:spcBef>
        <a:spcAft>
          <a:spcPct val="0"/>
        </a:spcAft>
        <a:defRPr sz="3600" b="1">
          <a:solidFill>
            <a:srgbClr val="663300"/>
          </a:solidFill>
          <a:latin typeface="Arial" charset="0"/>
        </a:defRPr>
      </a:lvl9pPr>
    </p:titleStyle>
    <p:bodyStyle>
      <a:lvl1pPr marL="342900" indent="-342900" algn="l" rtl="0" eaLnBrk="1" fontAlgn="base" hangingPunct="1">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1" fontAlgn="base" hangingPunct="1">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1" fontAlgn="base" hangingPunct="1">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4pPr>
      <a:lvl5pPr marL="20574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0482" name="Picture 2" descr="Slide_content_2_10"/>
          <p:cNvPicPr>
            <a:picLocks noChangeAspect="1" noChangeArrowheads="1"/>
          </p:cNvPicPr>
          <p:nvPr/>
        </p:nvPicPr>
        <p:blipFill>
          <a:blip r:embed="rId15" cstate="print"/>
          <a:srcRect/>
          <a:stretch>
            <a:fillRect/>
          </a:stretch>
        </p:blipFill>
        <p:spPr bwMode="auto">
          <a:xfrm>
            <a:off x="0" y="3824288"/>
            <a:ext cx="2959100" cy="3033712"/>
          </a:xfrm>
          <a:prstGeom prst="rect">
            <a:avLst/>
          </a:prstGeom>
          <a:noFill/>
          <a:ln w="9525">
            <a:noFill/>
            <a:miter lim="800000"/>
            <a:headEnd/>
            <a:tailEnd/>
          </a:ln>
        </p:spPr>
      </p:pic>
      <p:pic>
        <p:nvPicPr>
          <p:cNvPr id="20483" name="Picture 3" descr="Slide_content_2_09"/>
          <p:cNvPicPr>
            <a:picLocks noChangeAspect="1" noChangeArrowheads="1"/>
          </p:cNvPicPr>
          <p:nvPr/>
        </p:nvPicPr>
        <p:blipFill>
          <a:blip r:embed="rId16" cstate="print"/>
          <a:srcRect/>
          <a:stretch>
            <a:fillRect/>
          </a:stretch>
        </p:blipFill>
        <p:spPr bwMode="auto">
          <a:xfrm>
            <a:off x="0" y="0"/>
            <a:ext cx="9144000" cy="868363"/>
          </a:xfrm>
          <a:prstGeom prst="rect">
            <a:avLst/>
          </a:prstGeom>
          <a:noFill/>
          <a:ln w="9525">
            <a:noFill/>
            <a:miter lim="800000"/>
            <a:headEnd/>
            <a:tailEnd/>
          </a:ln>
        </p:spPr>
      </p:pic>
      <p:sp>
        <p:nvSpPr>
          <p:cNvPr id="20484" name="Rectangle 4"/>
          <p:cNvSpPr>
            <a:spLocks noGrp="1" noChangeArrowheads="1"/>
          </p:cNvSpPr>
          <p:nvPr>
            <p:ph type="body" idx="1"/>
          </p:nvPr>
        </p:nvSpPr>
        <p:spPr bwMode="auto">
          <a:xfrm>
            <a:off x="914400" y="2020888"/>
            <a:ext cx="7696200" cy="377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smtClean="0">
                <a:solidFill>
                  <a:srgbClr val="542200"/>
                </a:solidFill>
                <a:cs typeface="+mn-cs"/>
              </a:defRPr>
            </a:lvl1pPr>
          </a:lstStyle>
          <a:p>
            <a:pPr>
              <a:defRPr/>
            </a:pPr>
            <a:r>
              <a:rPr lang="en-US" dirty="0"/>
              <a:t> </a:t>
            </a:r>
            <a:fld id="{BD1D4185-FFEA-4D05-9EDF-13F936FBDB43}" type="slidenum">
              <a:rPr lang="en-US" smtClean="0"/>
              <a:pPr>
                <a:defRPr/>
              </a:pPr>
              <a:t>‹#›</a:t>
            </a:fld>
            <a:r>
              <a:rPr lang="en-US" dirty="0" smtClean="0"/>
              <a:t> </a:t>
            </a:r>
            <a:endParaRPr lang="en-US" dirty="0"/>
          </a:p>
        </p:txBody>
      </p:sp>
      <p:sp>
        <p:nvSpPr>
          <p:cNvPr id="20486"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5127"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a:defRPr/>
            </a:pPr>
            <a:r>
              <a:rPr lang="en-US" sz="1000" b="1" dirty="0">
                <a:solidFill>
                  <a:srgbClr val="542200"/>
                </a:solidFill>
                <a:cs typeface="+mn-cs"/>
              </a:rPr>
              <a:t>T</a:t>
            </a:r>
            <a:r>
              <a:rPr lang="en-US" sz="800" b="1" dirty="0">
                <a:solidFill>
                  <a:srgbClr val="542200"/>
                </a:solidFill>
                <a:cs typeface="+mn-cs"/>
              </a:rPr>
              <a:t>EAM</a:t>
            </a:r>
            <a:r>
              <a:rPr lang="en-US" sz="1000" b="1" dirty="0">
                <a:solidFill>
                  <a:srgbClr val="542200"/>
                </a:solidFill>
                <a:cs typeface="+mn-cs"/>
              </a:rPr>
              <a:t>STEPPS 05.2</a:t>
            </a:r>
          </a:p>
        </p:txBody>
      </p:sp>
      <p:pic>
        <p:nvPicPr>
          <p:cNvPr id="20488" name="Picture 8" descr="Slide_content2_02"/>
          <p:cNvPicPr>
            <a:picLocks noChangeAspect="1" noChangeArrowheads="1"/>
          </p:cNvPicPr>
          <p:nvPr/>
        </p:nvPicPr>
        <p:blipFill>
          <a:blip r:embed="rId17" cstate="print"/>
          <a:srcRect/>
          <a:stretch>
            <a:fillRect/>
          </a:stretch>
        </p:blipFill>
        <p:spPr bwMode="auto">
          <a:xfrm>
            <a:off x="0" y="849313"/>
            <a:ext cx="684213" cy="2976562"/>
          </a:xfrm>
          <a:prstGeom prst="rect">
            <a:avLst/>
          </a:prstGeom>
          <a:noFill/>
          <a:ln w="9525">
            <a:noFill/>
            <a:miter lim="800000"/>
            <a:headEnd/>
            <a:tailEnd/>
          </a:ln>
        </p:spPr>
      </p:pic>
      <p:pic>
        <p:nvPicPr>
          <p:cNvPr id="20489" name="Picture 9" descr="Slide_content2_06"/>
          <p:cNvPicPr>
            <a:picLocks noChangeAspect="1" noChangeArrowheads="1"/>
          </p:cNvPicPr>
          <p:nvPr/>
        </p:nvPicPr>
        <p:blipFill>
          <a:blip r:embed="rId18"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5130"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rgbClr val="CCCC99"/>
                </a:solidFill>
                <a:cs typeface="+mn-cs"/>
              </a:rPr>
              <a:t>Mod 1 </a:t>
            </a:r>
            <a:r>
              <a:rPr lang="en-US" sz="900" b="1" dirty="0" smtClean="0">
                <a:solidFill>
                  <a:srgbClr val="CCCC99"/>
                </a:solidFill>
                <a:cs typeface="+mn-cs"/>
              </a:rPr>
              <a:t>05.2 Page </a:t>
            </a:r>
            <a:fld id="{345A595E-FF60-479D-B0FD-7C8651A0A871}" type="slidenum">
              <a:rPr lang="en-US" sz="900" b="1">
                <a:solidFill>
                  <a:srgbClr val="CCCC99"/>
                </a:solidFill>
                <a:cs typeface="+mn-cs"/>
              </a:rPr>
              <a:pPr>
                <a:spcBef>
                  <a:spcPct val="50000"/>
                </a:spcBef>
                <a:defRPr/>
              </a:pPr>
              <a:t>‹#›</a:t>
            </a:fld>
            <a:endParaRPr lang="en-US" sz="900" b="1" dirty="0">
              <a:solidFill>
                <a:srgbClr val="CCCC99"/>
              </a:solidFill>
              <a:cs typeface="+mn-cs"/>
            </a:endParaRPr>
          </a:p>
        </p:txBody>
      </p:sp>
      <p:pic>
        <p:nvPicPr>
          <p:cNvPr id="20491" name="Picture 11" descr="Slide_content_2_10"/>
          <p:cNvPicPr>
            <a:picLocks noChangeAspect="1" noChangeArrowheads="1"/>
          </p:cNvPicPr>
          <p:nvPr/>
        </p:nvPicPr>
        <p:blipFill>
          <a:blip r:embed="rId19" cstate="print"/>
          <a:srcRect/>
          <a:stretch>
            <a:fillRect/>
          </a:stretch>
        </p:blipFill>
        <p:spPr bwMode="auto">
          <a:xfrm>
            <a:off x="0" y="3806825"/>
            <a:ext cx="2976563" cy="3051175"/>
          </a:xfrm>
          <a:prstGeom prst="rect">
            <a:avLst/>
          </a:prstGeom>
          <a:noFill/>
          <a:ln w="9525">
            <a:noFill/>
            <a:miter lim="800000"/>
            <a:headEnd/>
            <a:tailEnd/>
          </a:ln>
        </p:spPr>
      </p:pic>
      <p:sp>
        <p:nvSpPr>
          <p:cNvPr id="5133" name="Text Box 13"/>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rgbClr val="CCCC99"/>
                </a:solidFill>
                <a:cs typeface="+mn-cs"/>
              </a:rPr>
              <a:t> Page </a:t>
            </a:r>
            <a:fld id="{71647426-AAB3-44BC-A6D7-E7A1A50BCAD6}" type="slidenum">
              <a:rPr lang="en-US" sz="900" b="1">
                <a:solidFill>
                  <a:srgbClr val="CCCC99"/>
                </a:solidFill>
                <a:cs typeface="+mn-cs"/>
              </a:rPr>
              <a:pPr>
                <a:spcBef>
                  <a:spcPct val="50000"/>
                </a:spcBef>
                <a:defRPr/>
              </a:pPr>
              <a:t>‹#›</a:t>
            </a:fld>
            <a:endParaRPr lang="en-US" sz="900" b="1" dirty="0">
              <a:solidFill>
                <a:srgbClr val="CCCC99"/>
              </a:solidFill>
              <a:cs typeface="+mn-cs"/>
            </a:endParaRPr>
          </a:p>
        </p:txBody>
      </p:sp>
      <p:sp>
        <p:nvSpPr>
          <p:cNvPr id="13" name="TextBox 12"/>
          <p:cNvSpPr txBox="1"/>
          <p:nvPr/>
        </p:nvSpPr>
        <p:spPr>
          <a:xfrm>
            <a:off x="7391400" y="152400"/>
            <a:ext cx="1752600" cy="338554"/>
          </a:xfrm>
          <a:prstGeom prst="rect">
            <a:avLst/>
          </a:prstGeom>
          <a:noFill/>
        </p:spPr>
        <p:txBody>
          <a:bodyPr>
            <a:spAutoFit/>
          </a:bodyPr>
          <a:lstStyle/>
          <a:p>
            <a:pPr algn="ctr">
              <a:defRPr/>
            </a:pPr>
            <a:r>
              <a:rPr lang="en-US" b="1" dirty="0" smtClean="0">
                <a:solidFill>
                  <a:srgbClr val="FFFFFF"/>
                </a:solidFill>
                <a:latin typeface="Arial Narrow" pitchFamily="34" charset="0"/>
                <a:cs typeface="+mn-cs"/>
              </a:rPr>
              <a:t>Office-Based Care</a:t>
            </a:r>
            <a:endParaRPr lang="en-US" b="1" dirty="0">
              <a:solidFill>
                <a:srgbClr val="FFFFFF"/>
              </a:solidFill>
              <a:latin typeface="Arial Narrow" pitchFamily="34" charset="0"/>
              <a:cs typeface="+mn-cs"/>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iming>
    <p:tnLst>
      <p:par>
        <p:cTn id="1" dur="indefinite" restart="never" nodeType="tmRoot"/>
      </p:par>
    </p:tnLst>
  </p:timing>
  <p:txStyles>
    <p:titleStyle>
      <a:lvl1pPr algn="ctr" rtl="0" eaLnBrk="1" fontAlgn="base" hangingPunct="1">
        <a:lnSpc>
          <a:spcPct val="90000"/>
        </a:lnSpc>
        <a:spcBef>
          <a:spcPct val="0"/>
        </a:spcBef>
        <a:spcAft>
          <a:spcPct val="0"/>
        </a:spcAft>
        <a:defRPr sz="3600" b="1">
          <a:solidFill>
            <a:srgbClr val="663300"/>
          </a:solidFill>
          <a:latin typeface="+mj-lt"/>
          <a:ea typeface="+mj-ea"/>
          <a:cs typeface="+mj-cs"/>
        </a:defRPr>
      </a:lvl1pPr>
      <a:lvl2pPr algn="ctr" rtl="0" eaLnBrk="1" fontAlgn="base" hangingPunct="1">
        <a:lnSpc>
          <a:spcPct val="90000"/>
        </a:lnSpc>
        <a:spcBef>
          <a:spcPct val="0"/>
        </a:spcBef>
        <a:spcAft>
          <a:spcPct val="0"/>
        </a:spcAft>
        <a:defRPr sz="3600" b="1">
          <a:solidFill>
            <a:srgbClr val="663300"/>
          </a:solidFill>
          <a:latin typeface="Arial" charset="0"/>
        </a:defRPr>
      </a:lvl2pPr>
      <a:lvl3pPr algn="ctr" rtl="0" eaLnBrk="1" fontAlgn="base" hangingPunct="1">
        <a:lnSpc>
          <a:spcPct val="90000"/>
        </a:lnSpc>
        <a:spcBef>
          <a:spcPct val="0"/>
        </a:spcBef>
        <a:spcAft>
          <a:spcPct val="0"/>
        </a:spcAft>
        <a:defRPr sz="3600" b="1">
          <a:solidFill>
            <a:srgbClr val="663300"/>
          </a:solidFill>
          <a:latin typeface="Arial" charset="0"/>
        </a:defRPr>
      </a:lvl3pPr>
      <a:lvl4pPr algn="ctr" rtl="0" eaLnBrk="1" fontAlgn="base" hangingPunct="1">
        <a:lnSpc>
          <a:spcPct val="90000"/>
        </a:lnSpc>
        <a:spcBef>
          <a:spcPct val="0"/>
        </a:spcBef>
        <a:spcAft>
          <a:spcPct val="0"/>
        </a:spcAft>
        <a:defRPr sz="3600" b="1">
          <a:solidFill>
            <a:srgbClr val="663300"/>
          </a:solidFill>
          <a:latin typeface="Arial" charset="0"/>
        </a:defRPr>
      </a:lvl4pPr>
      <a:lvl5pPr algn="ctr" rtl="0" eaLnBrk="1" fontAlgn="base" hangingPunct="1">
        <a:lnSpc>
          <a:spcPct val="90000"/>
        </a:lnSpc>
        <a:spcBef>
          <a:spcPct val="0"/>
        </a:spcBef>
        <a:spcAft>
          <a:spcPct val="0"/>
        </a:spcAft>
        <a:defRPr sz="3600" b="1">
          <a:solidFill>
            <a:srgbClr val="663300"/>
          </a:solidFill>
          <a:latin typeface="Arial" charset="0"/>
        </a:defRPr>
      </a:lvl5pPr>
      <a:lvl6pPr marL="457200" algn="ctr" rtl="0" eaLnBrk="1" fontAlgn="base" hangingPunct="1">
        <a:lnSpc>
          <a:spcPct val="90000"/>
        </a:lnSpc>
        <a:spcBef>
          <a:spcPct val="0"/>
        </a:spcBef>
        <a:spcAft>
          <a:spcPct val="0"/>
        </a:spcAft>
        <a:defRPr sz="3600" b="1">
          <a:solidFill>
            <a:srgbClr val="663300"/>
          </a:solidFill>
          <a:latin typeface="Arial" charset="0"/>
        </a:defRPr>
      </a:lvl6pPr>
      <a:lvl7pPr marL="914400" algn="ctr" rtl="0" eaLnBrk="1" fontAlgn="base" hangingPunct="1">
        <a:lnSpc>
          <a:spcPct val="90000"/>
        </a:lnSpc>
        <a:spcBef>
          <a:spcPct val="0"/>
        </a:spcBef>
        <a:spcAft>
          <a:spcPct val="0"/>
        </a:spcAft>
        <a:defRPr sz="3600" b="1">
          <a:solidFill>
            <a:srgbClr val="663300"/>
          </a:solidFill>
          <a:latin typeface="Arial" charset="0"/>
        </a:defRPr>
      </a:lvl7pPr>
      <a:lvl8pPr marL="1371600" algn="ctr" rtl="0" eaLnBrk="1" fontAlgn="base" hangingPunct="1">
        <a:lnSpc>
          <a:spcPct val="90000"/>
        </a:lnSpc>
        <a:spcBef>
          <a:spcPct val="0"/>
        </a:spcBef>
        <a:spcAft>
          <a:spcPct val="0"/>
        </a:spcAft>
        <a:defRPr sz="3600" b="1">
          <a:solidFill>
            <a:srgbClr val="663300"/>
          </a:solidFill>
          <a:latin typeface="Arial" charset="0"/>
        </a:defRPr>
      </a:lvl8pPr>
      <a:lvl9pPr marL="1828800" algn="ctr" rtl="0" eaLnBrk="1" fontAlgn="base" hangingPunct="1">
        <a:lnSpc>
          <a:spcPct val="90000"/>
        </a:lnSpc>
        <a:spcBef>
          <a:spcPct val="0"/>
        </a:spcBef>
        <a:spcAft>
          <a:spcPct val="0"/>
        </a:spcAft>
        <a:defRPr sz="3600" b="1">
          <a:solidFill>
            <a:srgbClr val="663300"/>
          </a:solidFill>
          <a:latin typeface="Arial" charset="0"/>
        </a:defRPr>
      </a:lvl9pPr>
    </p:titleStyle>
    <p:bodyStyle>
      <a:lvl1pPr marL="342900" indent="-342900" algn="l" rtl="0" eaLnBrk="1" fontAlgn="base" hangingPunct="1">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1" fontAlgn="base" hangingPunct="1">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eaLnBrk="1" fontAlgn="base" hangingPunct="1">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eaLnBrk="1" fontAlgn="base" hangingPunct="1">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Slide_content_2_10"/>
          <p:cNvPicPr>
            <a:picLocks noChangeAspect="1" noChangeArrowheads="1"/>
          </p:cNvPicPr>
          <p:nvPr/>
        </p:nvPicPr>
        <p:blipFill>
          <a:blip r:embed="rId22"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a:solidFill>
                  <a:srgbClr val="542200"/>
                </a:solidFill>
                <a:cs typeface="+mn-cs"/>
              </a:defRPr>
            </a:lvl1pPr>
          </a:lstStyle>
          <a:p>
            <a:fld id="{F7C2977F-0695-4C57-AF40-70739867F63D}" type="slidenum">
              <a:rPr lang="en-US" smtClean="0"/>
              <a:pPr/>
              <a:t>‹#›</a:t>
            </a:fld>
            <a:endParaRPr lang="en-US" dirty="0"/>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a:defRPr/>
            </a:pPr>
            <a:r>
              <a:rPr lang="en-US" sz="1000" b="1" dirty="0">
                <a:solidFill>
                  <a:srgbClr val="542200"/>
                </a:solidFill>
                <a:cs typeface="+mn-cs"/>
              </a:rPr>
              <a:t>T</a:t>
            </a:r>
            <a:r>
              <a:rPr lang="en-US" sz="800" b="1" dirty="0">
                <a:solidFill>
                  <a:srgbClr val="542200"/>
                </a:solidFill>
                <a:cs typeface="+mn-cs"/>
              </a:rPr>
              <a:t>EAM</a:t>
            </a:r>
            <a:r>
              <a:rPr lang="en-US" sz="1000" b="1" dirty="0">
                <a:solidFill>
                  <a:srgbClr val="542200"/>
                </a:solidFill>
                <a:cs typeface="+mn-cs"/>
              </a:rPr>
              <a:t>STEPPS 05.2</a:t>
            </a:r>
          </a:p>
        </p:txBody>
      </p:sp>
      <p:pic>
        <p:nvPicPr>
          <p:cNvPr id="1032" name="Picture 8" descr="Slide_content2_02"/>
          <p:cNvPicPr>
            <a:picLocks noChangeAspect="1" noChangeArrowheads="1"/>
          </p:cNvPicPr>
          <p:nvPr/>
        </p:nvPicPr>
        <p:blipFill>
          <a:blip r:embed="rId23"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24"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chemeClr val="accent1"/>
                </a:solidFill>
                <a:cs typeface="+mn-cs"/>
              </a:rPr>
              <a:t>Mod 1 </a:t>
            </a:r>
            <a:r>
              <a:rPr lang="en-US" sz="900" b="1" dirty="0" smtClean="0">
                <a:solidFill>
                  <a:schemeClr val="accent1"/>
                </a:solidFill>
                <a:cs typeface="+mn-cs"/>
              </a:rPr>
              <a:t>05.2 Page </a:t>
            </a:r>
            <a:fld id="{F94536E6-D650-4F3C-9BAC-DE0D57657256}" type="slidenum">
              <a:rPr lang="en-US" sz="900" b="1">
                <a:solidFill>
                  <a:schemeClr val="accent1"/>
                </a:solidFill>
                <a:cs typeface="+mn-cs"/>
              </a:rPr>
              <a:pPr>
                <a:spcBef>
                  <a:spcPct val="50000"/>
                </a:spcBef>
                <a:defRPr/>
              </a:pPr>
              <a:t>‹#›</a:t>
            </a:fld>
            <a:endParaRPr lang="en-US" sz="900" b="1" dirty="0">
              <a:solidFill>
                <a:schemeClr val="accent1"/>
              </a:solidFill>
              <a:cs typeface="+mn-cs"/>
            </a:endParaRPr>
          </a:p>
        </p:txBody>
      </p:sp>
      <p:pic>
        <p:nvPicPr>
          <p:cNvPr id="1035" name="Picture 11" descr="Slide_content_2_10"/>
          <p:cNvPicPr>
            <a:picLocks noChangeAspect="1" noChangeArrowheads="1"/>
          </p:cNvPicPr>
          <p:nvPr/>
        </p:nvPicPr>
        <p:blipFill>
          <a:blip r:embed="rId25" cstate="print"/>
          <a:srcRect/>
          <a:stretch>
            <a:fillRect/>
          </a:stretch>
        </p:blipFill>
        <p:spPr bwMode="auto">
          <a:xfrm>
            <a:off x="0" y="3806825"/>
            <a:ext cx="2976563" cy="3051175"/>
          </a:xfrm>
          <a:prstGeom prst="rect">
            <a:avLst/>
          </a:prstGeom>
          <a:noFill/>
          <a:ln w="9525">
            <a:noFill/>
            <a:miter lim="800000"/>
            <a:headEnd/>
            <a:tailEnd/>
          </a:ln>
        </p:spPr>
      </p:pic>
      <p:sp>
        <p:nvSpPr>
          <p:cNvPr id="1036" name="Text Box 12"/>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chemeClr val="accent1"/>
                </a:solidFill>
                <a:cs typeface="+mn-cs"/>
              </a:rPr>
              <a:t>Page </a:t>
            </a:r>
            <a:fld id="{968E8F39-1CD9-4CBA-8395-9D267A91F905}" type="slidenum">
              <a:rPr lang="en-US" sz="900" b="1">
                <a:solidFill>
                  <a:schemeClr val="accent1"/>
                </a:solidFill>
                <a:cs typeface="+mn-cs"/>
              </a:rPr>
              <a:pPr>
                <a:spcBef>
                  <a:spcPct val="50000"/>
                </a:spcBef>
                <a:defRPr/>
              </a:pPr>
              <a:t>‹#›</a:t>
            </a:fld>
            <a:endParaRPr lang="en-US" sz="900" b="1" dirty="0">
              <a:solidFill>
                <a:schemeClr val="accent1"/>
              </a:solidFill>
              <a:cs typeface="+mn-cs"/>
            </a:endParaRPr>
          </a:p>
        </p:txBody>
      </p:sp>
      <p:sp>
        <p:nvSpPr>
          <p:cNvPr id="1037" name="Text Box 13"/>
          <p:cNvSpPr txBox="1">
            <a:spLocks noChangeArrowheads="1"/>
          </p:cNvSpPr>
          <p:nvPr/>
        </p:nvSpPr>
        <p:spPr bwMode="auto">
          <a:xfrm>
            <a:off x="7696200" y="152400"/>
            <a:ext cx="1143000" cy="366713"/>
          </a:xfrm>
          <a:prstGeom prst="rect">
            <a:avLst/>
          </a:prstGeom>
          <a:noFill/>
          <a:ln w="9525">
            <a:noFill/>
            <a:miter lim="800000"/>
            <a:headEnd/>
            <a:tailEnd/>
          </a:ln>
          <a:effectLst/>
        </p:spPr>
        <p:txBody>
          <a:bodyPr>
            <a:spAutoFit/>
          </a:bodyPr>
          <a:lstStyle/>
          <a:p>
            <a:pPr algn="ctr">
              <a:spcBef>
                <a:spcPct val="50000"/>
              </a:spcBef>
              <a:defRPr/>
            </a:pPr>
            <a:r>
              <a:rPr lang="en-US" sz="1800" b="1" dirty="0">
                <a:solidFill>
                  <a:schemeClr val="bg1"/>
                </a:solidFill>
                <a:cs typeface="+mn-cs"/>
              </a:rPr>
              <a:t>RRS</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Lst>
  <p:timing>
    <p:tnLst>
      <p:par>
        <p:cTn id="1" dur="indefinite" restart="never" nodeType="tmRoot"/>
      </p:par>
    </p:tnLst>
  </p:timing>
  <p:txStyles>
    <p:titleStyle>
      <a:lvl1pPr algn="ctr" rtl="0" eaLnBrk="1" fontAlgn="base" hangingPunct="1">
        <a:lnSpc>
          <a:spcPct val="90000"/>
        </a:lnSpc>
        <a:spcBef>
          <a:spcPct val="0"/>
        </a:spcBef>
        <a:spcAft>
          <a:spcPct val="0"/>
        </a:spcAft>
        <a:defRPr sz="3600" b="1">
          <a:solidFill>
            <a:srgbClr val="663300"/>
          </a:solidFill>
          <a:latin typeface="+mj-lt"/>
          <a:ea typeface="+mj-ea"/>
          <a:cs typeface="+mj-cs"/>
        </a:defRPr>
      </a:lvl1pPr>
      <a:lvl2pPr algn="ctr" rtl="0" eaLnBrk="1" fontAlgn="base" hangingPunct="1">
        <a:lnSpc>
          <a:spcPct val="90000"/>
        </a:lnSpc>
        <a:spcBef>
          <a:spcPct val="0"/>
        </a:spcBef>
        <a:spcAft>
          <a:spcPct val="0"/>
        </a:spcAft>
        <a:defRPr sz="3600" b="1">
          <a:solidFill>
            <a:srgbClr val="663300"/>
          </a:solidFill>
          <a:latin typeface="Arial" charset="0"/>
        </a:defRPr>
      </a:lvl2pPr>
      <a:lvl3pPr algn="ctr" rtl="0" eaLnBrk="1" fontAlgn="base" hangingPunct="1">
        <a:lnSpc>
          <a:spcPct val="90000"/>
        </a:lnSpc>
        <a:spcBef>
          <a:spcPct val="0"/>
        </a:spcBef>
        <a:spcAft>
          <a:spcPct val="0"/>
        </a:spcAft>
        <a:defRPr sz="3600" b="1">
          <a:solidFill>
            <a:srgbClr val="663300"/>
          </a:solidFill>
          <a:latin typeface="Arial" charset="0"/>
        </a:defRPr>
      </a:lvl3pPr>
      <a:lvl4pPr algn="ctr" rtl="0" eaLnBrk="1" fontAlgn="base" hangingPunct="1">
        <a:lnSpc>
          <a:spcPct val="90000"/>
        </a:lnSpc>
        <a:spcBef>
          <a:spcPct val="0"/>
        </a:spcBef>
        <a:spcAft>
          <a:spcPct val="0"/>
        </a:spcAft>
        <a:defRPr sz="3600" b="1">
          <a:solidFill>
            <a:srgbClr val="663300"/>
          </a:solidFill>
          <a:latin typeface="Arial" charset="0"/>
        </a:defRPr>
      </a:lvl4pPr>
      <a:lvl5pPr algn="ctr" rtl="0" eaLnBrk="1" fontAlgn="base" hangingPunct="1">
        <a:lnSpc>
          <a:spcPct val="90000"/>
        </a:lnSpc>
        <a:spcBef>
          <a:spcPct val="0"/>
        </a:spcBef>
        <a:spcAft>
          <a:spcPct val="0"/>
        </a:spcAft>
        <a:defRPr sz="3600" b="1">
          <a:solidFill>
            <a:srgbClr val="663300"/>
          </a:solidFill>
          <a:latin typeface="Arial" charset="0"/>
        </a:defRPr>
      </a:lvl5pPr>
      <a:lvl6pPr marL="457200" algn="ctr" rtl="0" eaLnBrk="1" fontAlgn="base" hangingPunct="1">
        <a:lnSpc>
          <a:spcPct val="90000"/>
        </a:lnSpc>
        <a:spcBef>
          <a:spcPct val="0"/>
        </a:spcBef>
        <a:spcAft>
          <a:spcPct val="0"/>
        </a:spcAft>
        <a:defRPr sz="3600" b="1">
          <a:solidFill>
            <a:srgbClr val="663300"/>
          </a:solidFill>
          <a:latin typeface="Arial" charset="0"/>
        </a:defRPr>
      </a:lvl6pPr>
      <a:lvl7pPr marL="914400" algn="ctr" rtl="0" eaLnBrk="1" fontAlgn="base" hangingPunct="1">
        <a:lnSpc>
          <a:spcPct val="90000"/>
        </a:lnSpc>
        <a:spcBef>
          <a:spcPct val="0"/>
        </a:spcBef>
        <a:spcAft>
          <a:spcPct val="0"/>
        </a:spcAft>
        <a:defRPr sz="3600" b="1">
          <a:solidFill>
            <a:srgbClr val="663300"/>
          </a:solidFill>
          <a:latin typeface="Arial" charset="0"/>
        </a:defRPr>
      </a:lvl7pPr>
      <a:lvl8pPr marL="1371600" algn="ctr" rtl="0" eaLnBrk="1" fontAlgn="base" hangingPunct="1">
        <a:lnSpc>
          <a:spcPct val="90000"/>
        </a:lnSpc>
        <a:spcBef>
          <a:spcPct val="0"/>
        </a:spcBef>
        <a:spcAft>
          <a:spcPct val="0"/>
        </a:spcAft>
        <a:defRPr sz="3600" b="1">
          <a:solidFill>
            <a:srgbClr val="663300"/>
          </a:solidFill>
          <a:latin typeface="Arial" charset="0"/>
        </a:defRPr>
      </a:lvl8pPr>
      <a:lvl9pPr marL="1828800" algn="ctr" rtl="0" eaLnBrk="1" fontAlgn="base" hangingPunct="1">
        <a:lnSpc>
          <a:spcPct val="90000"/>
        </a:lnSpc>
        <a:spcBef>
          <a:spcPct val="0"/>
        </a:spcBef>
        <a:spcAft>
          <a:spcPct val="0"/>
        </a:spcAft>
        <a:defRPr sz="3600" b="1">
          <a:solidFill>
            <a:srgbClr val="663300"/>
          </a:solidFill>
          <a:latin typeface="Arial" charset="0"/>
        </a:defRPr>
      </a:lvl9pPr>
    </p:titleStyle>
    <p:bodyStyle>
      <a:lvl1pPr marL="342900" indent="-342900" algn="l" rtl="0" eaLnBrk="1" fontAlgn="base" hangingPunct="1">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1" fontAlgn="base" hangingPunct="1">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1" fontAlgn="base" hangingPunct="1">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4pPr>
      <a:lvl5pPr marL="20574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0482" name="Picture 2" descr="Slide_content_2_10"/>
          <p:cNvPicPr>
            <a:picLocks noChangeAspect="1" noChangeArrowheads="1"/>
          </p:cNvPicPr>
          <p:nvPr/>
        </p:nvPicPr>
        <p:blipFill>
          <a:blip r:embed="rId15" cstate="print"/>
          <a:srcRect/>
          <a:stretch>
            <a:fillRect/>
          </a:stretch>
        </p:blipFill>
        <p:spPr bwMode="auto">
          <a:xfrm>
            <a:off x="0" y="3824288"/>
            <a:ext cx="2959100" cy="3033712"/>
          </a:xfrm>
          <a:prstGeom prst="rect">
            <a:avLst/>
          </a:prstGeom>
          <a:noFill/>
          <a:ln w="9525">
            <a:noFill/>
            <a:miter lim="800000"/>
            <a:headEnd/>
            <a:tailEnd/>
          </a:ln>
        </p:spPr>
      </p:pic>
      <p:pic>
        <p:nvPicPr>
          <p:cNvPr id="20483" name="Picture 3" descr="Slide_content_2_09"/>
          <p:cNvPicPr>
            <a:picLocks noChangeAspect="1" noChangeArrowheads="1"/>
          </p:cNvPicPr>
          <p:nvPr/>
        </p:nvPicPr>
        <p:blipFill>
          <a:blip r:embed="rId16" cstate="print"/>
          <a:srcRect/>
          <a:stretch>
            <a:fillRect/>
          </a:stretch>
        </p:blipFill>
        <p:spPr bwMode="auto">
          <a:xfrm>
            <a:off x="0" y="0"/>
            <a:ext cx="9144000" cy="868363"/>
          </a:xfrm>
          <a:prstGeom prst="rect">
            <a:avLst/>
          </a:prstGeom>
          <a:noFill/>
          <a:ln w="9525">
            <a:noFill/>
            <a:miter lim="800000"/>
            <a:headEnd/>
            <a:tailEnd/>
          </a:ln>
        </p:spPr>
      </p:pic>
      <p:sp>
        <p:nvSpPr>
          <p:cNvPr id="20484" name="Rectangle 4"/>
          <p:cNvSpPr>
            <a:spLocks noGrp="1" noChangeArrowheads="1"/>
          </p:cNvSpPr>
          <p:nvPr>
            <p:ph type="body" idx="1"/>
          </p:nvPr>
        </p:nvSpPr>
        <p:spPr bwMode="auto">
          <a:xfrm>
            <a:off x="914400" y="2020888"/>
            <a:ext cx="7696200" cy="377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smtClean="0">
                <a:solidFill>
                  <a:srgbClr val="542200"/>
                </a:solidFill>
                <a:cs typeface="+mn-cs"/>
              </a:defRPr>
            </a:lvl1pPr>
          </a:lstStyle>
          <a:p>
            <a:pPr>
              <a:defRPr/>
            </a:pPr>
            <a:r>
              <a:rPr lang="en-US" dirty="0"/>
              <a:t> </a:t>
            </a:r>
            <a:fld id="{BD1D4185-FFEA-4D05-9EDF-13F936FBDB43}" type="slidenum">
              <a:rPr lang="en-US" smtClean="0"/>
              <a:pPr>
                <a:defRPr/>
              </a:pPr>
              <a:t>‹#›</a:t>
            </a:fld>
            <a:r>
              <a:rPr lang="en-US" dirty="0" smtClean="0"/>
              <a:t> </a:t>
            </a:r>
            <a:endParaRPr lang="en-US" dirty="0"/>
          </a:p>
        </p:txBody>
      </p:sp>
      <p:sp>
        <p:nvSpPr>
          <p:cNvPr id="20486"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5127"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a:defRPr/>
            </a:pPr>
            <a:r>
              <a:rPr lang="en-US" sz="1000" b="1" dirty="0">
                <a:solidFill>
                  <a:srgbClr val="542200"/>
                </a:solidFill>
                <a:cs typeface="+mn-cs"/>
              </a:rPr>
              <a:t>T</a:t>
            </a:r>
            <a:r>
              <a:rPr lang="en-US" sz="800" b="1" dirty="0">
                <a:solidFill>
                  <a:srgbClr val="542200"/>
                </a:solidFill>
                <a:cs typeface="+mn-cs"/>
              </a:rPr>
              <a:t>EAM</a:t>
            </a:r>
            <a:r>
              <a:rPr lang="en-US" sz="1000" b="1" dirty="0">
                <a:solidFill>
                  <a:srgbClr val="542200"/>
                </a:solidFill>
                <a:cs typeface="+mn-cs"/>
              </a:rPr>
              <a:t>STEPPS 05.2</a:t>
            </a:r>
          </a:p>
        </p:txBody>
      </p:sp>
      <p:pic>
        <p:nvPicPr>
          <p:cNvPr id="20488" name="Picture 8" descr="Slide_content2_02"/>
          <p:cNvPicPr>
            <a:picLocks noChangeAspect="1" noChangeArrowheads="1"/>
          </p:cNvPicPr>
          <p:nvPr/>
        </p:nvPicPr>
        <p:blipFill>
          <a:blip r:embed="rId17" cstate="print"/>
          <a:srcRect/>
          <a:stretch>
            <a:fillRect/>
          </a:stretch>
        </p:blipFill>
        <p:spPr bwMode="auto">
          <a:xfrm>
            <a:off x="0" y="849313"/>
            <a:ext cx="684213" cy="2976562"/>
          </a:xfrm>
          <a:prstGeom prst="rect">
            <a:avLst/>
          </a:prstGeom>
          <a:noFill/>
          <a:ln w="9525">
            <a:noFill/>
            <a:miter lim="800000"/>
            <a:headEnd/>
            <a:tailEnd/>
          </a:ln>
        </p:spPr>
      </p:pic>
      <p:pic>
        <p:nvPicPr>
          <p:cNvPr id="20489" name="Picture 9" descr="Slide_content2_06"/>
          <p:cNvPicPr>
            <a:picLocks noChangeAspect="1" noChangeArrowheads="1"/>
          </p:cNvPicPr>
          <p:nvPr/>
        </p:nvPicPr>
        <p:blipFill>
          <a:blip r:embed="rId18"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5130"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rgbClr val="CCCC99"/>
                </a:solidFill>
                <a:cs typeface="+mn-cs"/>
              </a:rPr>
              <a:t>Mod 1 </a:t>
            </a:r>
            <a:r>
              <a:rPr lang="en-US" sz="900" b="1" dirty="0" smtClean="0">
                <a:solidFill>
                  <a:srgbClr val="CCCC99"/>
                </a:solidFill>
                <a:cs typeface="+mn-cs"/>
              </a:rPr>
              <a:t>05.2 Page </a:t>
            </a:r>
            <a:fld id="{345A595E-FF60-479D-B0FD-7C8651A0A871}" type="slidenum">
              <a:rPr lang="en-US" sz="900" b="1">
                <a:solidFill>
                  <a:srgbClr val="CCCC99"/>
                </a:solidFill>
                <a:cs typeface="+mn-cs"/>
              </a:rPr>
              <a:pPr>
                <a:spcBef>
                  <a:spcPct val="50000"/>
                </a:spcBef>
                <a:defRPr/>
              </a:pPr>
              <a:t>‹#›</a:t>
            </a:fld>
            <a:endParaRPr lang="en-US" sz="900" b="1" dirty="0">
              <a:solidFill>
                <a:srgbClr val="CCCC99"/>
              </a:solidFill>
              <a:cs typeface="+mn-cs"/>
            </a:endParaRPr>
          </a:p>
        </p:txBody>
      </p:sp>
      <p:pic>
        <p:nvPicPr>
          <p:cNvPr id="20491" name="Picture 11" descr="Slide_content_2_10"/>
          <p:cNvPicPr>
            <a:picLocks noChangeAspect="1" noChangeArrowheads="1"/>
          </p:cNvPicPr>
          <p:nvPr/>
        </p:nvPicPr>
        <p:blipFill>
          <a:blip r:embed="rId19" cstate="print"/>
          <a:srcRect/>
          <a:stretch>
            <a:fillRect/>
          </a:stretch>
        </p:blipFill>
        <p:spPr bwMode="auto">
          <a:xfrm>
            <a:off x="0" y="3806825"/>
            <a:ext cx="2976563" cy="3051175"/>
          </a:xfrm>
          <a:prstGeom prst="rect">
            <a:avLst/>
          </a:prstGeom>
          <a:noFill/>
          <a:ln w="9525">
            <a:noFill/>
            <a:miter lim="800000"/>
            <a:headEnd/>
            <a:tailEnd/>
          </a:ln>
        </p:spPr>
      </p:pic>
      <p:sp>
        <p:nvSpPr>
          <p:cNvPr id="5133" name="Text Box 13"/>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rgbClr val="CCCC99"/>
                </a:solidFill>
                <a:cs typeface="+mn-cs"/>
              </a:rPr>
              <a:t> Page </a:t>
            </a:r>
            <a:fld id="{71647426-AAB3-44BC-A6D7-E7A1A50BCAD6}" type="slidenum">
              <a:rPr lang="en-US" sz="900" b="1">
                <a:solidFill>
                  <a:srgbClr val="CCCC99"/>
                </a:solidFill>
                <a:cs typeface="+mn-cs"/>
              </a:rPr>
              <a:pPr>
                <a:spcBef>
                  <a:spcPct val="50000"/>
                </a:spcBef>
                <a:defRPr/>
              </a:pPr>
              <a:t>‹#›</a:t>
            </a:fld>
            <a:endParaRPr lang="en-US" sz="900" b="1" dirty="0">
              <a:solidFill>
                <a:srgbClr val="CCCC99"/>
              </a:solidFill>
              <a:cs typeface="+mn-cs"/>
            </a:endParaRPr>
          </a:p>
        </p:txBody>
      </p:sp>
      <p:sp>
        <p:nvSpPr>
          <p:cNvPr id="13" name="TextBox 12"/>
          <p:cNvSpPr txBox="1"/>
          <p:nvPr/>
        </p:nvSpPr>
        <p:spPr>
          <a:xfrm>
            <a:off x="7391400" y="152400"/>
            <a:ext cx="1752600" cy="338554"/>
          </a:xfrm>
          <a:prstGeom prst="rect">
            <a:avLst/>
          </a:prstGeom>
          <a:noFill/>
        </p:spPr>
        <p:txBody>
          <a:bodyPr>
            <a:spAutoFit/>
          </a:bodyPr>
          <a:lstStyle/>
          <a:p>
            <a:pPr algn="ctr">
              <a:defRPr/>
            </a:pPr>
            <a:r>
              <a:rPr lang="en-US" b="1" dirty="0" smtClean="0">
                <a:solidFill>
                  <a:srgbClr val="FFFFFF"/>
                </a:solidFill>
                <a:latin typeface="Arial Narrow" pitchFamily="34" charset="0"/>
                <a:cs typeface="+mn-cs"/>
              </a:rPr>
              <a:t>Office-Based Care</a:t>
            </a:r>
            <a:endParaRPr lang="en-US" b="1" dirty="0">
              <a:solidFill>
                <a:srgbClr val="FFFFFF"/>
              </a:solidFill>
              <a:latin typeface="Arial Narrow" pitchFamily="34" charset="0"/>
              <a:cs typeface="+mn-cs"/>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iming>
    <p:tnLst>
      <p:par>
        <p:cTn id="1" dur="indefinite" restart="never" nodeType="tmRoot"/>
      </p:par>
    </p:tnLst>
  </p:timing>
  <p:txStyles>
    <p:titleStyle>
      <a:lvl1pPr algn="ctr" rtl="0" eaLnBrk="1" fontAlgn="base" hangingPunct="1">
        <a:lnSpc>
          <a:spcPct val="90000"/>
        </a:lnSpc>
        <a:spcBef>
          <a:spcPct val="0"/>
        </a:spcBef>
        <a:spcAft>
          <a:spcPct val="0"/>
        </a:spcAft>
        <a:defRPr sz="3600" b="1">
          <a:solidFill>
            <a:srgbClr val="663300"/>
          </a:solidFill>
          <a:latin typeface="+mj-lt"/>
          <a:ea typeface="+mj-ea"/>
          <a:cs typeface="+mj-cs"/>
        </a:defRPr>
      </a:lvl1pPr>
      <a:lvl2pPr algn="ctr" rtl="0" eaLnBrk="1" fontAlgn="base" hangingPunct="1">
        <a:lnSpc>
          <a:spcPct val="90000"/>
        </a:lnSpc>
        <a:spcBef>
          <a:spcPct val="0"/>
        </a:spcBef>
        <a:spcAft>
          <a:spcPct val="0"/>
        </a:spcAft>
        <a:defRPr sz="3600" b="1">
          <a:solidFill>
            <a:srgbClr val="663300"/>
          </a:solidFill>
          <a:latin typeface="Arial" charset="0"/>
        </a:defRPr>
      </a:lvl2pPr>
      <a:lvl3pPr algn="ctr" rtl="0" eaLnBrk="1" fontAlgn="base" hangingPunct="1">
        <a:lnSpc>
          <a:spcPct val="90000"/>
        </a:lnSpc>
        <a:spcBef>
          <a:spcPct val="0"/>
        </a:spcBef>
        <a:spcAft>
          <a:spcPct val="0"/>
        </a:spcAft>
        <a:defRPr sz="3600" b="1">
          <a:solidFill>
            <a:srgbClr val="663300"/>
          </a:solidFill>
          <a:latin typeface="Arial" charset="0"/>
        </a:defRPr>
      </a:lvl3pPr>
      <a:lvl4pPr algn="ctr" rtl="0" eaLnBrk="1" fontAlgn="base" hangingPunct="1">
        <a:lnSpc>
          <a:spcPct val="90000"/>
        </a:lnSpc>
        <a:spcBef>
          <a:spcPct val="0"/>
        </a:spcBef>
        <a:spcAft>
          <a:spcPct val="0"/>
        </a:spcAft>
        <a:defRPr sz="3600" b="1">
          <a:solidFill>
            <a:srgbClr val="663300"/>
          </a:solidFill>
          <a:latin typeface="Arial" charset="0"/>
        </a:defRPr>
      </a:lvl4pPr>
      <a:lvl5pPr algn="ctr" rtl="0" eaLnBrk="1" fontAlgn="base" hangingPunct="1">
        <a:lnSpc>
          <a:spcPct val="90000"/>
        </a:lnSpc>
        <a:spcBef>
          <a:spcPct val="0"/>
        </a:spcBef>
        <a:spcAft>
          <a:spcPct val="0"/>
        </a:spcAft>
        <a:defRPr sz="3600" b="1">
          <a:solidFill>
            <a:srgbClr val="663300"/>
          </a:solidFill>
          <a:latin typeface="Arial" charset="0"/>
        </a:defRPr>
      </a:lvl5pPr>
      <a:lvl6pPr marL="457200" algn="ctr" rtl="0" eaLnBrk="1" fontAlgn="base" hangingPunct="1">
        <a:lnSpc>
          <a:spcPct val="90000"/>
        </a:lnSpc>
        <a:spcBef>
          <a:spcPct val="0"/>
        </a:spcBef>
        <a:spcAft>
          <a:spcPct val="0"/>
        </a:spcAft>
        <a:defRPr sz="3600" b="1">
          <a:solidFill>
            <a:srgbClr val="663300"/>
          </a:solidFill>
          <a:latin typeface="Arial" charset="0"/>
        </a:defRPr>
      </a:lvl6pPr>
      <a:lvl7pPr marL="914400" algn="ctr" rtl="0" eaLnBrk="1" fontAlgn="base" hangingPunct="1">
        <a:lnSpc>
          <a:spcPct val="90000"/>
        </a:lnSpc>
        <a:spcBef>
          <a:spcPct val="0"/>
        </a:spcBef>
        <a:spcAft>
          <a:spcPct val="0"/>
        </a:spcAft>
        <a:defRPr sz="3600" b="1">
          <a:solidFill>
            <a:srgbClr val="663300"/>
          </a:solidFill>
          <a:latin typeface="Arial" charset="0"/>
        </a:defRPr>
      </a:lvl7pPr>
      <a:lvl8pPr marL="1371600" algn="ctr" rtl="0" eaLnBrk="1" fontAlgn="base" hangingPunct="1">
        <a:lnSpc>
          <a:spcPct val="90000"/>
        </a:lnSpc>
        <a:spcBef>
          <a:spcPct val="0"/>
        </a:spcBef>
        <a:spcAft>
          <a:spcPct val="0"/>
        </a:spcAft>
        <a:defRPr sz="3600" b="1">
          <a:solidFill>
            <a:srgbClr val="663300"/>
          </a:solidFill>
          <a:latin typeface="Arial" charset="0"/>
        </a:defRPr>
      </a:lvl8pPr>
      <a:lvl9pPr marL="1828800" algn="ctr" rtl="0" eaLnBrk="1" fontAlgn="base" hangingPunct="1">
        <a:lnSpc>
          <a:spcPct val="90000"/>
        </a:lnSpc>
        <a:spcBef>
          <a:spcPct val="0"/>
        </a:spcBef>
        <a:spcAft>
          <a:spcPct val="0"/>
        </a:spcAft>
        <a:defRPr sz="3600" b="1">
          <a:solidFill>
            <a:srgbClr val="663300"/>
          </a:solidFill>
          <a:latin typeface="Arial" charset="0"/>
        </a:defRPr>
      </a:lvl9pPr>
    </p:titleStyle>
    <p:bodyStyle>
      <a:lvl1pPr marL="342900" indent="-342900" algn="l" rtl="0" eaLnBrk="1" fontAlgn="base" hangingPunct="1">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1" fontAlgn="base" hangingPunct="1">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eaLnBrk="1" fontAlgn="base" hangingPunct="1">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eaLnBrk="1" fontAlgn="base" hangingPunct="1">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Slide_content_2_10"/>
          <p:cNvPicPr>
            <a:picLocks noChangeAspect="1" noChangeArrowheads="1"/>
          </p:cNvPicPr>
          <p:nvPr/>
        </p:nvPicPr>
        <p:blipFill>
          <a:blip r:embed="rId22"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a:solidFill>
                  <a:srgbClr val="542200"/>
                </a:solidFill>
                <a:cs typeface="+mn-cs"/>
              </a:defRPr>
            </a:lvl1pPr>
          </a:lstStyle>
          <a:p>
            <a:fld id="{F7C2977F-0695-4C57-AF40-70739867F63D}" type="slidenum">
              <a:rPr lang="en-US" smtClean="0"/>
              <a:pPr/>
              <a:t>‹#›</a:t>
            </a:fld>
            <a:endParaRPr lang="en-US" dirty="0"/>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a:defRPr/>
            </a:pPr>
            <a:r>
              <a:rPr lang="en-US" sz="1000" b="1" dirty="0">
                <a:solidFill>
                  <a:srgbClr val="542200"/>
                </a:solidFill>
                <a:cs typeface="+mn-cs"/>
              </a:rPr>
              <a:t>T</a:t>
            </a:r>
            <a:r>
              <a:rPr lang="en-US" sz="800" b="1" dirty="0">
                <a:solidFill>
                  <a:srgbClr val="542200"/>
                </a:solidFill>
                <a:cs typeface="+mn-cs"/>
              </a:rPr>
              <a:t>EAM</a:t>
            </a:r>
            <a:r>
              <a:rPr lang="en-US" sz="1000" b="1" dirty="0">
                <a:solidFill>
                  <a:srgbClr val="542200"/>
                </a:solidFill>
                <a:cs typeface="+mn-cs"/>
              </a:rPr>
              <a:t>STEPPS 05.2</a:t>
            </a:r>
          </a:p>
        </p:txBody>
      </p:sp>
      <p:pic>
        <p:nvPicPr>
          <p:cNvPr id="1032" name="Picture 8" descr="Slide_content2_02"/>
          <p:cNvPicPr>
            <a:picLocks noChangeAspect="1" noChangeArrowheads="1"/>
          </p:cNvPicPr>
          <p:nvPr/>
        </p:nvPicPr>
        <p:blipFill>
          <a:blip r:embed="rId23"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24"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chemeClr val="accent1"/>
                </a:solidFill>
                <a:cs typeface="+mn-cs"/>
              </a:rPr>
              <a:t>Mod 1 </a:t>
            </a:r>
            <a:r>
              <a:rPr lang="en-US" sz="900" b="1" dirty="0" smtClean="0">
                <a:solidFill>
                  <a:schemeClr val="accent1"/>
                </a:solidFill>
                <a:cs typeface="+mn-cs"/>
              </a:rPr>
              <a:t>05.2 Page </a:t>
            </a:r>
            <a:fld id="{F94536E6-D650-4F3C-9BAC-DE0D57657256}" type="slidenum">
              <a:rPr lang="en-US" sz="900" b="1">
                <a:solidFill>
                  <a:schemeClr val="accent1"/>
                </a:solidFill>
                <a:cs typeface="+mn-cs"/>
              </a:rPr>
              <a:pPr>
                <a:spcBef>
                  <a:spcPct val="50000"/>
                </a:spcBef>
                <a:defRPr/>
              </a:pPr>
              <a:t>‹#›</a:t>
            </a:fld>
            <a:endParaRPr lang="en-US" sz="900" b="1" dirty="0">
              <a:solidFill>
                <a:schemeClr val="accent1"/>
              </a:solidFill>
              <a:cs typeface="+mn-cs"/>
            </a:endParaRPr>
          </a:p>
        </p:txBody>
      </p:sp>
      <p:pic>
        <p:nvPicPr>
          <p:cNvPr id="1035" name="Picture 11" descr="Slide_content_2_10"/>
          <p:cNvPicPr>
            <a:picLocks noChangeAspect="1" noChangeArrowheads="1"/>
          </p:cNvPicPr>
          <p:nvPr/>
        </p:nvPicPr>
        <p:blipFill>
          <a:blip r:embed="rId25" cstate="print"/>
          <a:srcRect/>
          <a:stretch>
            <a:fillRect/>
          </a:stretch>
        </p:blipFill>
        <p:spPr bwMode="auto">
          <a:xfrm>
            <a:off x="0" y="3806825"/>
            <a:ext cx="2976563" cy="3051175"/>
          </a:xfrm>
          <a:prstGeom prst="rect">
            <a:avLst/>
          </a:prstGeom>
          <a:noFill/>
          <a:ln w="9525">
            <a:noFill/>
            <a:miter lim="800000"/>
            <a:headEnd/>
            <a:tailEnd/>
          </a:ln>
        </p:spPr>
      </p:pic>
      <p:sp>
        <p:nvSpPr>
          <p:cNvPr id="1036" name="Text Box 12"/>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chemeClr val="accent1"/>
                </a:solidFill>
                <a:cs typeface="+mn-cs"/>
              </a:rPr>
              <a:t>Page </a:t>
            </a:r>
            <a:fld id="{968E8F39-1CD9-4CBA-8395-9D267A91F905}" type="slidenum">
              <a:rPr lang="en-US" sz="900" b="1">
                <a:solidFill>
                  <a:schemeClr val="accent1"/>
                </a:solidFill>
                <a:cs typeface="+mn-cs"/>
              </a:rPr>
              <a:pPr>
                <a:spcBef>
                  <a:spcPct val="50000"/>
                </a:spcBef>
                <a:defRPr/>
              </a:pPr>
              <a:t>‹#›</a:t>
            </a:fld>
            <a:endParaRPr lang="en-US" sz="900" b="1" dirty="0">
              <a:solidFill>
                <a:schemeClr val="accent1"/>
              </a:solidFill>
              <a:cs typeface="+mn-cs"/>
            </a:endParaRPr>
          </a:p>
        </p:txBody>
      </p:sp>
      <p:sp>
        <p:nvSpPr>
          <p:cNvPr id="1037" name="Text Box 13"/>
          <p:cNvSpPr txBox="1">
            <a:spLocks noChangeArrowheads="1"/>
          </p:cNvSpPr>
          <p:nvPr/>
        </p:nvSpPr>
        <p:spPr bwMode="auto">
          <a:xfrm>
            <a:off x="7696200" y="152400"/>
            <a:ext cx="1143000" cy="366713"/>
          </a:xfrm>
          <a:prstGeom prst="rect">
            <a:avLst/>
          </a:prstGeom>
          <a:noFill/>
          <a:ln w="9525">
            <a:noFill/>
            <a:miter lim="800000"/>
            <a:headEnd/>
            <a:tailEnd/>
          </a:ln>
          <a:effectLst/>
        </p:spPr>
        <p:txBody>
          <a:bodyPr>
            <a:spAutoFit/>
          </a:bodyPr>
          <a:lstStyle/>
          <a:p>
            <a:pPr algn="ctr">
              <a:spcBef>
                <a:spcPct val="50000"/>
              </a:spcBef>
              <a:defRPr/>
            </a:pPr>
            <a:r>
              <a:rPr lang="en-US" sz="1800" b="1" dirty="0">
                <a:solidFill>
                  <a:schemeClr val="bg1"/>
                </a:solidFill>
                <a:cs typeface="+mn-cs"/>
              </a:rPr>
              <a:t>RRS</a:t>
            </a: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Lst>
  <p:timing>
    <p:tnLst>
      <p:par>
        <p:cTn id="1" dur="indefinite" restart="never" nodeType="tmRoot"/>
      </p:par>
    </p:tnLst>
  </p:timing>
  <p:txStyles>
    <p:titleStyle>
      <a:lvl1pPr algn="ctr" rtl="0" eaLnBrk="1" fontAlgn="base" hangingPunct="1">
        <a:lnSpc>
          <a:spcPct val="90000"/>
        </a:lnSpc>
        <a:spcBef>
          <a:spcPct val="0"/>
        </a:spcBef>
        <a:spcAft>
          <a:spcPct val="0"/>
        </a:spcAft>
        <a:defRPr sz="3600" b="1">
          <a:solidFill>
            <a:srgbClr val="663300"/>
          </a:solidFill>
          <a:latin typeface="+mj-lt"/>
          <a:ea typeface="+mj-ea"/>
          <a:cs typeface="+mj-cs"/>
        </a:defRPr>
      </a:lvl1pPr>
      <a:lvl2pPr algn="ctr" rtl="0" eaLnBrk="1" fontAlgn="base" hangingPunct="1">
        <a:lnSpc>
          <a:spcPct val="90000"/>
        </a:lnSpc>
        <a:spcBef>
          <a:spcPct val="0"/>
        </a:spcBef>
        <a:spcAft>
          <a:spcPct val="0"/>
        </a:spcAft>
        <a:defRPr sz="3600" b="1">
          <a:solidFill>
            <a:srgbClr val="663300"/>
          </a:solidFill>
          <a:latin typeface="Arial" charset="0"/>
        </a:defRPr>
      </a:lvl2pPr>
      <a:lvl3pPr algn="ctr" rtl="0" eaLnBrk="1" fontAlgn="base" hangingPunct="1">
        <a:lnSpc>
          <a:spcPct val="90000"/>
        </a:lnSpc>
        <a:spcBef>
          <a:spcPct val="0"/>
        </a:spcBef>
        <a:spcAft>
          <a:spcPct val="0"/>
        </a:spcAft>
        <a:defRPr sz="3600" b="1">
          <a:solidFill>
            <a:srgbClr val="663300"/>
          </a:solidFill>
          <a:latin typeface="Arial" charset="0"/>
        </a:defRPr>
      </a:lvl3pPr>
      <a:lvl4pPr algn="ctr" rtl="0" eaLnBrk="1" fontAlgn="base" hangingPunct="1">
        <a:lnSpc>
          <a:spcPct val="90000"/>
        </a:lnSpc>
        <a:spcBef>
          <a:spcPct val="0"/>
        </a:spcBef>
        <a:spcAft>
          <a:spcPct val="0"/>
        </a:spcAft>
        <a:defRPr sz="3600" b="1">
          <a:solidFill>
            <a:srgbClr val="663300"/>
          </a:solidFill>
          <a:latin typeface="Arial" charset="0"/>
        </a:defRPr>
      </a:lvl4pPr>
      <a:lvl5pPr algn="ctr" rtl="0" eaLnBrk="1" fontAlgn="base" hangingPunct="1">
        <a:lnSpc>
          <a:spcPct val="90000"/>
        </a:lnSpc>
        <a:spcBef>
          <a:spcPct val="0"/>
        </a:spcBef>
        <a:spcAft>
          <a:spcPct val="0"/>
        </a:spcAft>
        <a:defRPr sz="3600" b="1">
          <a:solidFill>
            <a:srgbClr val="663300"/>
          </a:solidFill>
          <a:latin typeface="Arial" charset="0"/>
        </a:defRPr>
      </a:lvl5pPr>
      <a:lvl6pPr marL="457200" algn="ctr" rtl="0" eaLnBrk="1" fontAlgn="base" hangingPunct="1">
        <a:lnSpc>
          <a:spcPct val="90000"/>
        </a:lnSpc>
        <a:spcBef>
          <a:spcPct val="0"/>
        </a:spcBef>
        <a:spcAft>
          <a:spcPct val="0"/>
        </a:spcAft>
        <a:defRPr sz="3600" b="1">
          <a:solidFill>
            <a:srgbClr val="663300"/>
          </a:solidFill>
          <a:latin typeface="Arial" charset="0"/>
        </a:defRPr>
      </a:lvl6pPr>
      <a:lvl7pPr marL="914400" algn="ctr" rtl="0" eaLnBrk="1" fontAlgn="base" hangingPunct="1">
        <a:lnSpc>
          <a:spcPct val="90000"/>
        </a:lnSpc>
        <a:spcBef>
          <a:spcPct val="0"/>
        </a:spcBef>
        <a:spcAft>
          <a:spcPct val="0"/>
        </a:spcAft>
        <a:defRPr sz="3600" b="1">
          <a:solidFill>
            <a:srgbClr val="663300"/>
          </a:solidFill>
          <a:latin typeface="Arial" charset="0"/>
        </a:defRPr>
      </a:lvl7pPr>
      <a:lvl8pPr marL="1371600" algn="ctr" rtl="0" eaLnBrk="1" fontAlgn="base" hangingPunct="1">
        <a:lnSpc>
          <a:spcPct val="90000"/>
        </a:lnSpc>
        <a:spcBef>
          <a:spcPct val="0"/>
        </a:spcBef>
        <a:spcAft>
          <a:spcPct val="0"/>
        </a:spcAft>
        <a:defRPr sz="3600" b="1">
          <a:solidFill>
            <a:srgbClr val="663300"/>
          </a:solidFill>
          <a:latin typeface="Arial" charset="0"/>
        </a:defRPr>
      </a:lvl8pPr>
      <a:lvl9pPr marL="1828800" algn="ctr" rtl="0" eaLnBrk="1" fontAlgn="base" hangingPunct="1">
        <a:lnSpc>
          <a:spcPct val="90000"/>
        </a:lnSpc>
        <a:spcBef>
          <a:spcPct val="0"/>
        </a:spcBef>
        <a:spcAft>
          <a:spcPct val="0"/>
        </a:spcAft>
        <a:defRPr sz="3600" b="1">
          <a:solidFill>
            <a:srgbClr val="663300"/>
          </a:solidFill>
          <a:latin typeface="Arial" charset="0"/>
        </a:defRPr>
      </a:lvl9pPr>
    </p:titleStyle>
    <p:bodyStyle>
      <a:lvl1pPr marL="342900" indent="-342900" algn="l" rtl="0" eaLnBrk="1" fontAlgn="base" hangingPunct="1">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1" fontAlgn="base" hangingPunct="1">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1" fontAlgn="base" hangingPunct="1">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4pPr>
      <a:lvl5pPr marL="20574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0482" name="Picture 2" descr="Slide_content_2_10"/>
          <p:cNvPicPr>
            <a:picLocks noChangeAspect="1" noChangeArrowheads="1"/>
          </p:cNvPicPr>
          <p:nvPr/>
        </p:nvPicPr>
        <p:blipFill>
          <a:blip r:embed="rId15" cstate="print"/>
          <a:srcRect/>
          <a:stretch>
            <a:fillRect/>
          </a:stretch>
        </p:blipFill>
        <p:spPr bwMode="auto">
          <a:xfrm>
            <a:off x="0" y="3824288"/>
            <a:ext cx="2959100" cy="3033712"/>
          </a:xfrm>
          <a:prstGeom prst="rect">
            <a:avLst/>
          </a:prstGeom>
          <a:noFill/>
          <a:ln w="9525">
            <a:noFill/>
            <a:miter lim="800000"/>
            <a:headEnd/>
            <a:tailEnd/>
          </a:ln>
        </p:spPr>
      </p:pic>
      <p:pic>
        <p:nvPicPr>
          <p:cNvPr id="20483" name="Picture 3" descr="Slide_content_2_09"/>
          <p:cNvPicPr>
            <a:picLocks noChangeAspect="1" noChangeArrowheads="1"/>
          </p:cNvPicPr>
          <p:nvPr/>
        </p:nvPicPr>
        <p:blipFill>
          <a:blip r:embed="rId16" cstate="print"/>
          <a:srcRect/>
          <a:stretch>
            <a:fillRect/>
          </a:stretch>
        </p:blipFill>
        <p:spPr bwMode="auto">
          <a:xfrm>
            <a:off x="0" y="0"/>
            <a:ext cx="9144000" cy="868363"/>
          </a:xfrm>
          <a:prstGeom prst="rect">
            <a:avLst/>
          </a:prstGeom>
          <a:noFill/>
          <a:ln w="9525">
            <a:noFill/>
            <a:miter lim="800000"/>
            <a:headEnd/>
            <a:tailEnd/>
          </a:ln>
        </p:spPr>
      </p:pic>
      <p:sp>
        <p:nvSpPr>
          <p:cNvPr id="20484" name="Rectangle 4"/>
          <p:cNvSpPr>
            <a:spLocks noGrp="1" noChangeArrowheads="1"/>
          </p:cNvSpPr>
          <p:nvPr>
            <p:ph type="body" idx="1"/>
          </p:nvPr>
        </p:nvSpPr>
        <p:spPr bwMode="auto">
          <a:xfrm>
            <a:off x="914400" y="2020888"/>
            <a:ext cx="7696200" cy="377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smtClean="0">
                <a:solidFill>
                  <a:srgbClr val="542200"/>
                </a:solidFill>
                <a:cs typeface="+mn-cs"/>
              </a:defRPr>
            </a:lvl1pPr>
          </a:lstStyle>
          <a:p>
            <a:pPr>
              <a:defRPr/>
            </a:pPr>
            <a:r>
              <a:rPr lang="en-US" dirty="0"/>
              <a:t> </a:t>
            </a:r>
            <a:fld id="{BD1D4185-FFEA-4D05-9EDF-13F936FBDB43}" type="slidenum">
              <a:rPr lang="en-US" smtClean="0"/>
              <a:pPr>
                <a:defRPr/>
              </a:pPr>
              <a:t>‹#›</a:t>
            </a:fld>
            <a:r>
              <a:rPr lang="en-US" dirty="0" smtClean="0"/>
              <a:t> </a:t>
            </a:r>
            <a:endParaRPr lang="en-US" dirty="0"/>
          </a:p>
        </p:txBody>
      </p:sp>
      <p:sp>
        <p:nvSpPr>
          <p:cNvPr id="20486"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5127"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a:defRPr/>
            </a:pPr>
            <a:r>
              <a:rPr lang="en-US" sz="1000" b="1" dirty="0">
                <a:solidFill>
                  <a:srgbClr val="542200"/>
                </a:solidFill>
                <a:cs typeface="+mn-cs"/>
              </a:rPr>
              <a:t>T</a:t>
            </a:r>
            <a:r>
              <a:rPr lang="en-US" sz="800" b="1" dirty="0">
                <a:solidFill>
                  <a:srgbClr val="542200"/>
                </a:solidFill>
                <a:cs typeface="+mn-cs"/>
              </a:rPr>
              <a:t>EAM</a:t>
            </a:r>
            <a:r>
              <a:rPr lang="en-US" sz="1000" b="1" dirty="0">
                <a:solidFill>
                  <a:srgbClr val="542200"/>
                </a:solidFill>
                <a:cs typeface="+mn-cs"/>
              </a:rPr>
              <a:t>STEPPS 05.2</a:t>
            </a:r>
          </a:p>
        </p:txBody>
      </p:sp>
      <p:pic>
        <p:nvPicPr>
          <p:cNvPr id="20488" name="Picture 8" descr="Slide_content2_02"/>
          <p:cNvPicPr>
            <a:picLocks noChangeAspect="1" noChangeArrowheads="1"/>
          </p:cNvPicPr>
          <p:nvPr/>
        </p:nvPicPr>
        <p:blipFill>
          <a:blip r:embed="rId17" cstate="print"/>
          <a:srcRect/>
          <a:stretch>
            <a:fillRect/>
          </a:stretch>
        </p:blipFill>
        <p:spPr bwMode="auto">
          <a:xfrm>
            <a:off x="0" y="849313"/>
            <a:ext cx="684213" cy="2976562"/>
          </a:xfrm>
          <a:prstGeom prst="rect">
            <a:avLst/>
          </a:prstGeom>
          <a:noFill/>
          <a:ln w="9525">
            <a:noFill/>
            <a:miter lim="800000"/>
            <a:headEnd/>
            <a:tailEnd/>
          </a:ln>
        </p:spPr>
      </p:pic>
      <p:pic>
        <p:nvPicPr>
          <p:cNvPr id="20489" name="Picture 9" descr="Slide_content2_06"/>
          <p:cNvPicPr>
            <a:picLocks noChangeAspect="1" noChangeArrowheads="1"/>
          </p:cNvPicPr>
          <p:nvPr/>
        </p:nvPicPr>
        <p:blipFill>
          <a:blip r:embed="rId18"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5130"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rgbClr val="CCCC99"/>
                </a:solidFill>
                <a:cs typeface="+mn-cs"/>
              </a:rPr>
              <a:t>Mod 1 </a:t>
            </a:r>
            <a:r>
              <a:rPr lang="en-US" sz="900" b="1" dirty="0" smtClean="0">
                <a:solidFill>
                  <a:srgbClr val="CCCC99"/>
                </a:solidFill>
                <a:cs typeface="+mn-cs"/>
              </a:rPr>
              <a:t>05.2 Page </a:t>
            </a:r>
            <a:fld id="{345A595E-FF60-479D-B0FD-7C8651A0A871}" type="slidenum">
              <a:rPr lang="en-US" sz="900" b="1">
                <a:solidFill>
                  <a:srgbClr val="CCCC99"/>
                </a:solidFill>
                <a:cs typeface="+mn-cs"/>
              </a:rPr>
              <a:pPr>
                <a:spcBef>
                  <a:spcPct val="50000"/>
                </a:spcBef>
                <a:defRPr/>
              </a:pPr>
              <a:t>‹#›</a:t>
            </a:fld>
            <a:endParaRPr lang="en-US" sz="900" b="1" dirty="0">
              <a:solidFill>
                <a:srgbClr val="CCCC99"/>
              </a:solidFill>
              <a:cs typeface="+mn-cs"/>
            </a:endParaRPr>
          </a:p>
        </p:txBody>
      </p:sp>
      <p:pic>
        <p:nvPicPr>
          <p:cNvPr id="20491" name="Picture 11" descr="Slide_content_2_10"/>
          <p:cNvPicPr>
            <a:picLocks noChangeAspect="1" noChangeArrowheads="1"/>
          </p:cNvPicPr>
          <p:nvPr/>
        </p:nvPicPr>
        <p:blipFill>
          <a:blip r:embed="rId19" cstate="print"/>
          <a:srcRect/>
          <a:stretch>
            <a:fillRect/>
          </a:stretch>
        </p:blipFill>
        <p:spPr bwMode="auto">
          <a:xfrm>
            <a:off x="0" y="3806825"/>
            <a:ext cx="2976563" cy="3051175"/>
          </a:xfrm>
          <a:prstGeom prst="rect">
            <a:avLst/>
          </a:prstGeom>
          <a:noFill/>
          <a:ln w="9525">
            <a:noFill/>
            <a:miter lim="800000"/>
            <a:headEnd/>
            <a:tailEnd/>
          </a:ln>
        </p:spPr>
      </p:pic>
      <p:sp>
        <p:nvSpPr>
          <p:cNvPr id="5133" name="Text Box 13"/>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rgbClr val="CCCC99"/>
                </a:solidFill>
                <a:cs typeface="+mn-cs"/>
              </a:rPr>
              <a:t> Page </a:t>
            </a:r>
            <a:fld id="{71647426-AAB3-44BC-A6D7-E7A1A50BCAD6}" type="slidenum">
              <a:rPr lang="en-US" sz="900" b="1">
                <a:solidFill>
                  <a:srgbClr val="CCCC99"/>
                </a:solidFill>
                <a:cs typeface="+mn-cs"/>
              </a:rPr>
              <a:pPr>
                <a:spcBef>
                  <a:spcPct val="50000"/>
                </a:spcBef>
                <a:defRPr/>
              </a:pPr>
              <a:t>‹#›</a:t>
            </a:fld>
            <a:endParaRPr lang="en-US" sz="900" b="1" dirty="0">
              <a:solidFill>
                <a:srgbClr val="CCCC99"/>
              </a:solidFill>
              <a:cs typeface="+mn-cs"/>
            </a:endParaRPr>
          </a:p>
        </p:txBody>
      </p:sp>
      <p:sp>
        <p:nvSpPr>
          <p:cNvPr id="13" name="TextBox 12"/>
          <p:cNvSpPr txBox="1"/>
          <p:nvPr/>
        </p:nvSpPr>
        <p:spPr>
          <a:xfrm>
            <a:off x="7391400" y="152400"/>
            <a:ext cx="1752600" cy="338554"/>
          </a:xfrm>
          <a:prstGeom prst="rect">
            <a:avLst/>
          </a:prstGeom>
          <a:noFill/>
        </p:spPr>
        <p:txBody>
          <a:bodyPr>
            <a:spAutoFit/>
          </a:bodyPr>
          <a:lstStyle/>
          <a:p>
            <a:pPr algn="ctr">
              <a:defRPr/>
            </a:pPr>
            <a:r>
              <a:rPr lang="en-US" b="1" dirty="0" smtClean="0">
                <a:solidFill>
                  <a:srgbClr val="FFFFFF"/>
                </a:solidFill>
                <a:latin typeface="Arial Narrow" pitchFamily="34" charset="0"/>
                <a:cs typeface="+mn-cs"/>
              </a:rPr>
              <a:t>Office-Based Care</a:t>
            </a:r>
            <a:endParaRPr lang="en-US" b="1" dirty="0">
              <a:solidFill>
                <a:srgbClr val="FFFFFF"/>
              </a:solidFill>
              <a:latin typeface="Arial Narrow" pitchFamily="34" charset="0"/>
              <a:cs typeface="+mn-cs"/>
            </a:endParaRP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timing>
    <p:tnLst>
      <p:par>
        <p:cTn id="1" dur="indefinite" restart="never" nodeType="tmRoot"/>
      </p:par>
    </p:tnLst>
  </p:timing>
  <p:txStyles>
    <p:titleStyle>
      <a:lvl1pPr algn="ctr" rtl="0" eaLnBrk="1" fontAlgn="base" hangingPunct="1">
        <a:lnSpc>
          <a:spcPct val="90000"/>
        </a:lnSpc>
        <a:spcBef>
          <a:spcPct val="0"/>
        </a:spcBef>
        <a:spcAft>
          <a:spcPct val="0"/>
        </a:spcAft>
        <a:defRPr sz="3600" b="1">
          <a:solidFill>
            <a:srgbClr val="663300"/>
          </a:solidFill>
          <a:latin typeface="+mj-lt"/>
          <a:ea typeface="+mj-ea"/>
          <a:cs typeface="+mj-cs"/>
        </a:defRPr>
      </a:lvl1pPr>
      <a:lvl2pPr algn="ctr" rtl="0" eaLnBrk="1" fontAlgn="base" hangingPunct="1">
        <a:lnSpc>
          <a:spcPct val="90000"/>
        </a:lnSpc>
        <a:spcBef>
          <a:spcPct val="0"/>
        </a:spcBef>
        <a:spcAft>
          <a:spcPct val="0"/>
        </a:spcAft>
        <a:defRPr sz="3600" b="1">
          <a:solidFill>
            <a:srgbClr val="663300"/>
          </a:solidFill>
          <a:latin typeface="Arial" charset="0"/>
        </a:defRPr>
      </a:lvl2pPr>
      <a:lvl3pPr algn="ctr" rtl="0" eaLnBrk="1" fontAlgn="base" hangingPunct="1">
        <a:lnSpc>
          <a:spcPct val="90000"/>
        </a:lnSpc>
        <a:spcBef>
          <a:spcPct val="0"/>
        </a:spcBef>
        <a:spcAft>
          <a:spcPct val="0"/>
        </a:spcAft>
        <a:defRPr sz="3600" b="1">
          <a:solidFill>
            <a:srgbClr val="663300"/>
          </a:solidFill>
          <a:latin typeface="Arial" charset="0"/>
        </a:defRPr>
      </a:lvl3pPr>
      <a:lvl4pPr algn="ctr" rtl="0" eaLnBrk="1" fontAlgn="base" hangingPunct="1">
        <a:lnSpc>
          <a:spcPct val="90000"/>
        </a:lnSpc>
        <a:spcBef>
          <a:spcPct val="0"/>
        </a:spcBef>
        <a:spcAft>
          <a:spcPct val="0"/>
        </a:spcAft>
        <a:defRPr sz="3600" b="1">
          <a:solidFill>
            <a:srgbClr val="663300"/>
          </a:solidFill>
          <a:latin typeface="Arial" charset="0"/>
        </a:defRPr>
      </a:lvl4pPr>
      <a:lvl5pPr algn="ctr" rtl="0" eaLnBrk="1" fontAlgn="base" hangingPunct="1">
        <a:lnSpc>
          <a:spcPct val="90000"/>
        </a:lnSpc>
        <a:spcBef>
          <a:spcPct val="0"/>
        </a:spcBef>
        <a:spcAft>
          <a:spcPct val="0"/>
        </a:spcAft>
        <a:defRPr sz="3600" b="1">
          <a:solidFill>
            <a:srgbClr val="663300"/>
          </a:solidFill>
          <a:latin typeface="Arial" charset="0"/>
        </a:defRPr>
      </a:lvl5pPr>
      <a:lvl6pPr marL="457200" algn="ctr" rtl="0" eaLnBrk="1" fontAlgn="base" hangingPunct="1">
        <a:lnSpc>
          <a:spcPct val="90000"/>
        </a:lnSpc>
        <a:spcBef>
          <a:spcPct val="0"/>
        </a:spcBef>
        <a:spcAft>
          <a:spcPct val="0"/>
        </a:spcAft>
        <a:defRPr sz="3600" b="1">
          <a:solidFill>
            <a:srgbClr val="663300"/>
          </a:solidFill>
          <a:latin typeface="Arial" charset="0"/>
        </a:defRPr>
      </a:lvl6pPr>
      <a:lvl7pPr marL="914400" algn="ctr" rtl="0" eaLnBrk="1" fontAlgn="base" hangingPunct="1">
        <a:lnSpc>
          <a:spcPct val="90000"/>
        </a:lnSpc>
        <a:spcBef>
          <a:spcPct val="0"/>
        </a:spcBef>
        <a:spcAft>
          <a:spcPct val="0"/>
        </a:spcAft>
        <a:defRPr sz="3600" b="1">
          <a:solidFill>
            <a:srgbClr val="663300"/>
          </a:solidFill>
          <a:latin typeface="Arial" charset="0"/>
        </a:defRPr>
      </a:lvl7pPr>
      <a:lvl8pPr marL="1371600" algn="ctr" rtl="0" eaLnBrk="1" fontAlgn="base" hangingPunct="1">
        <a:lnSpc>
          <a:spcPct val="90000"/>
        </a:lnSpc>
        <a:spcBef>
          <a:spcPct val="0"/>
        </a:spcBef>
        <a:spcAft>
          <a:spcPct val="0"/>
        </a:spcAft>
        <a:defRPr sz="3600" b="1">
          <a:solidFill>
            <a:srgbClr val="663300"/>
          </a:solidFill>
          <a:latin typeface="Arial" charset="0"/>
        </a:defRPr>
      </a:lvl8pPr>
      <a:lvl9pPr marL="1828800" algn="ctr" rtl="0" eaLnBrk="1" fontAlgn="base" hangingPunct="1">
        <a:lnSpc>
          <a:spcPct val="90000"/>
        </a:lnSpc>
        <a:spcBef>
          <a:spcPct val="0"/>
        </a:spcBef>
        <a:spcAft>
          <a:spcPct val="0"/>
        </a:spcAft>
        <a:defRPr sz="3600" b="1">
          <a:solidFill>
            <a:srgbClr val="663300"/>
          </a:solidFill>
          <a:latin typeface="Arial" charset="0"/>
        </a:defRPr>
      </a:lvl9pPr>
    </p:titleStyle>
    <p:bodyStyle>
      <a:lvl1pPr marL="342900" indent="-342900" algn="l" rtl="0" eaLnBrk="1" fontAlgn="base" hangingPunct="1">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1" fontAlgn="base" hangingPunct="1">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eaLnBrk="1" fontAlgn="base" hangingPunct="1">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eaLnBrk="1" fontAlgn="base" hangingPunct="1">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Slide_content_2_10"/>
          <p:cNvPicPr>
            <a:picLocks noChangeAspect="1" noChangeArrowheads="1"/>
          </p:cNvPicPr>
          <p:nvPr/>
        </p:nvPicPr>
        <p:blipFill>
          <a:blip r:embed="rId22"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a:solidFill>
                  <a:srgbClr val="542200"/>
                </a:solidFill>
                <a:cs typeface="+mn-cs"/>
              </a:defRPr>
            </a:lvl1pPr>
          </a:lstStyle>
          <a:p>
            <a:fld id="{F7C2977F-0695-4C57-AF40-70739867F63D}" type="slidenum">
              <a:rPr lang="en-US" smtClean="0"/>
              <a:pPr/>
              <a:t>‹#›</a:t>
            </a:fld>
            <a:endParaRPr lang="en-US" dirty="0"/>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a:defRPr/>
            </a:pPr>
            <a:r>
              <a:rPr lang="en-US" sz="1000" b="1" dirty="0">
                <a:solidFill>
                  <a:srgbClr val="542200"/>
                </a:solidFill>
                <a:cs typeface="+mn-cs"/>
              </a:rPr>
              <a:t>T</a:t>
            </a:r>
            <a:r>
              <a:rPr lang="en-US" sz="800" b="1" dirty="0">
                <a:solidFill>
                  <a:srgbClr val="542200"/>
                </a:solidFill>
                <a:cs typeface="+mn-cs"/>
              </a:rPr>
              <a:t>EAM</a:t>
            </a:r>
            <a:r>
              <a:rPr lang="en-US" sz="1000" b="1" dirty="0">
                <a:solidFill>
                  <a:srgbClr val="542200"/>
                </a:solidFill>
                <a:cs typeface="+mn-cs"/>
              </a:rPr>
              <a:t>STEPPS 05.2</a:t>
            </a:r>
          </a:p>
        </p:txBody>
      </p:sp>
      <p:pic>
        <p:nvPicPr>
          <p:cNvPr id="1032" name="Picture 8" descr="Slide_content2_02"/>
          <p:cNvPicPr>
            <a:picLocks noChangeAspect="1" noChangeArrowheads="1"/>
          </p:cNvPicPr>
          <p:nvPr/>
        </p:nvPicPr>
        <p:blipFill>
          <a:blip r:embed="rId23"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24"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chemeClr val="accent1"/>
                </a:solidFill>
                <a:cs typeface="+mn-cs"/>
              </a:rPr>
              <a:t>Mod 1 </a:t>
            </a:r>
            <a:r>
              <a:rPr lang="en-US" sz="900" b="1" dirty="0" smtClean="0">
                <a:solidFill>
                  <a:schemeClr val="accent1"/>
                </a:solidFill>
                <a:cs typeface="+mn-cs"/>
              </a:rPr>
              <a:t>05.2 Page </a:t>
            </a:r>
            <a:fld id="{F94536E6-D650-4F3C-9BAC-DE0D57657256}" type="slidenum">
              <a:rPr lang="en-US" sz="900" b="1">
                <a:solidFill>
                  <a:schemeClr val="accent1"/>
                </a:solidFill>
                <a:cs typeface="+mn-cs"/>
              </a:rPr>
              <a:pPr>
                <a:spcBef>
                  <a:spcPct val="50000"/>
                </a:spcBef>
                <a:defRPr/>
              </a:pPr>
              <a:t>‹#›</a:t>
            </a:fld>
            <a:endParaRPr lang="en-US" sz="900" b="1" dirty="0">
              <a:solidFill>
                <a:schemeClr val="accent1"/>
              </a:solidFill>
              <a:cs typeface="+mn-cs"/>
            </a:endParaRPr>
          </a:p>
        </p:txBody>
      </p:sp>
      <p:pic>
        <p:nvPicPr>
          <p:cNvPr id="1035" name="Picture 11" descr="Slide_content_2_10"/>
          <p:cNvPicPr>
            <a:picLocks noChangeAspect="1" noChangeArrowheads="1"/>
          </p:cNvPicPr>
          <p:nvPr/>
        </p:nvPicPr>
        <p:blipFill>
          <a:blip r:embed="rId25" cstate="print"/>
          <a:srcRect/>
          <a:stretch>
            <a:fillRect/>
          </a:stretch>
        </p:blipFill>
        <p:spPr bwMode="auto">
          <a:xfrm>
            <a:off x="0" y="3806825"/>
            <a:ext cx="2976563" cy="3051175"/>
          </a:xfrm>
          <a:prstGeom prst="rect">
            <a:avLst/>
          </a:prstGeom>
          <a:noFill/>
          <a:ln w="9525">
            <a:noFill/>
            <a:miter lim="800000"/>
            <a:headEnd/>
            <a:tailEnd/>
          </a:ln>
        </p:spPr>
      </p:pic>
      <p:sp>
        <p:nvSpPr>
          <p:cNvPr id="1036" name="Text Box 12"/>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chemeClr val="accent1"/>
                </a:solidFill>
                <a:cs typeface="+mn-cs"/>
              </a:rPr>
              <a:t>Page </a:t>
            </a:r>
            <a:fld id="{968E8F39-1CD9-4CBA-8395-9D267A91F905}" type="slidenum">
              <a:rPr lang="en-US" sz="900" b="1">
                <a:solidFill>
                  <a:schemeClr val="accent1"/>
                </a:solidFill>
                <a:cs typeface="+mn-cs"/>
              </a:rPr>
              <a:pPr>
                <a:spcBef>
                  <a:spcPct val="50000"/>
                </a:spcBef>
                <a:defRPr/>
              </a:pPr>
              <a:t>‹#›</a:t>
            </a:fld>
            <a:endParaRPr lang="en-US" sz="900" b="1" dirty="0">
              <a:solidFill>
                <a:schemeClr val="accent1"/>
              </a:solidFill>
              <a:cs typeface="+mn-cs"/>
            </a:endParaRPr>
          </a:p>
        </p:txBody>
      </p:sp>
      <p:sp>
        <p:nvSpPr>
          <p:cNvPr id="1037" name="Text Box 13"/>
          <p:cNvSpPr txBox="1">
            <a:spLocks noChangeArrowheads="1"/>
          </p:cNvSpPr>
          <p:nvPr/>
        </p:nvSpPr>
        <p:spPr bwMode="auto">
          <a:xfrm>
            <a:off x="7696200" y="152400"/>
            <a:ext cx="1143000" cy="366713"/>
          </a:xfrm>
          <a:prstGeom prst="rect">
            <a:avLst/>
          </a:prstGeom>
          <a:noFill/>
          <a:ln w="9525">
            <a:noFill/>
            <a:miter lim="800000"/>
            <a:headEnd/>
            <a:tailEnd/>
          </a:ln>
          <a:effectLst/>
        </p:spPr>
        <p:txBody>
          <a:bodyPr>
            <a:spAutoFit/>
          </a:bodyPr>
          <a:lstStyle/>
          <a:p>
            <a:pPr algn="ctr">
              <a:spcBef>
                <a:spcPct val="50000"/>
              </a:spcBef>
              <a:defRPr/>
            </a:pPr>
            <a:r>
              <a:rPr lang="en-US" sz="1800" b="1" dirty="0">
                <a:solidFill>
                  <a:schemeClr val="bg1"/>
                </a:solidFill>
                <a:cs typeface="+mn-cs"/>
              </a:rPr>
              <a:t>RRS</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Lst>
  <p:timing>
    <p:tnLst>
      <p:par>
        <p:cTn id="1" dur="indefinite" restart="never" nodeType="tmRoot"/>
      </p:par>
    </p:tnLst>
  </p:timing>
  <p:txStyles>
    <p:titleStyle>
      <a:lvl1pPr algn="ctr" rtl="0" eaLnBrk="1" fontAlgn="base" hangingPunct="1">
        <a:lnSpc>
          <a:spcPct val="90000"/>
        </a:lnSpc>
        <a:spcBef>
          <a:spcPct val="0"/>
        </a:spcBef>
        <a:spcAft>
          <a:spcPct val="0"/>
        </a:spcAft>
        <a:defRPr sz="3600" b="1">
          <a:solidFill>
            <a:srgbClr val="663300"/>
          </a:solidFill>
          <a:latin typeface="+mj-lt"/>
          <a:ea typeface="+mj-ea"/>
          <a:cs typeface="+mj-cs"/>
        </a:defRPr>
      </a:lvl1pPr>
      <a:lvl2pPr algn="ctr" rtl="0" eaLnBrk="1" fontAlgn="base" hangingPunct="1">
        <a:lnSpc>
          <a:spcPct val="90000"/>
        </a:lnSpc>
        <a:spcBef>
          <a:spcPct val="0"/>
        </a:spcBef>
        <a:spcAft>
          <a:spcPct val="0"/>
        </a:spcAft>
        <a:defRPr sz="3600" b="1">
          <a:solidFill>
            <a:srgbClr val="663300"/>
          </a:solidFill>
          <a:latin typeface="Arial" charset="0"/>
        </a:defRPr>
      </a:lvl2pPr>
      <a:lvl3pPr algn="ctr" rtl="0" eaLnBrk="1" fontAlgn="base" hangingPunct="1">
        <a:lnSpc>
          <a:spcPct val="90000"/>
        </a:lnSpc>
        <a:spcBef>
          <a:spcPct val="0"/>
        </a:spcBef>
        <a:spcAft>
          <a:spcPct val="0"/>
        </a:spcAft>
        <a:defRPr sz="3600" b="1">
          <a:solidFill>
            <a:srgbClr val="663300"/>
          </a:solidFill>
          <a:latin typeface="Arial" charset="0"/>
        </a:defRPr>
      </a:lvl3pPr>
      <a:lvl4pPr algn="ctr" rtl="0" eaLnBrk="1" fontAlgn="base" hangingPunct="1">
        <a:lnSpc>
          <a:spcPct val="90000"/>
        </a:lnSpc>
        <a:spcBef>
          <a:spcPct val="0"/>
        </a:spcBef>
        <a:spcAft>
          <a:spcPct val="0"/>
        </a:spcAft>
        <a:defRPr sz="3600" b="1">
          <a:solidFill>
            <a:srgbClr val="663300"/>
          </a:solidFill>
          <a:latin typeface="Arial" charset="0"/>
        </a:defRPr>
      </a:lvl4pPr>
      <a:lvl5pPr algn="ctr" rtl="0" eaLnBrk="1" fontAlgn="base" hangingPunct="1">
        <a:lnSpc>
          <a:spcPct val="90000"/>
        </a:lnSpc>
        <a:spcBef>
          <a:spcPct val="0"/>
        </a:spcBef>
        <a:spcAft>
          <a:spcPct val="0"/>
        </a:spcAft>
        <a:defRPr sz="3600" b="1">
          <a:solidFill>
            <a:srgbClr val="663300"/>
          </a:solidFill>
          <a:latin typeface="Arial" charset="0"/>
        </a:defRPr>
      </a:lvl5pPr>
      <a:lvl6pPr marL="457200" algn="ctr" rtl="0" eaLnBrk="1" fontAlgn="base" hangingPunct="1">
        <a:lnSpc>
          <a:spcPct val="90000"/>
        </a:lnSpc>
        <a:spcBef>
          <a:spcPct val="0"/>
        </a:spcBef>
        <a:spcAft>
          <a:spcPct val="0"/>
        </a:spcAft>
        <a:defRPr sz="3600" b="1">
          <a:solidFill>
            <a:srgbClr val="663300"/>
          </a:solidFill>
          <a:latin typeface="Arial" charset="0"/>
        </a:defRPr>
      </a:lvl6pPr>
      <a:lvl7pPr marL="914400" algn="ctr" rtl="0" eaLnBrk="1" fontAlgn="base" hangingPunct="1">
        <a:lnSpc>
          <a:spcPct val="90000"/>
        </a:lnSpc>
        <a:spcBef>
          <a:spcPct val="0"/>
        </a:spcBef>
        <a:spcAft>
          <a:spcPct val="0"/>
        </a:spcAft>
        <a:defRPr sz="3600" b="1">
          <a:solidFill>
            <a:srgbClr val="663300"/>
          </a:solidFill>
          <a:latin typeface="Arial" charset="0"/>
        </a:defRPr>
      </a:lvl7pPr>
      <a:lvl8pPr marL="1371600" algn="ctr" rtl="0" eaLnBrk="1" fontAlgn="base" hangingPunct="1">
        <a:lnSpc>
          <a:spcPct val="90000"/>
        </a:lnSpc>
        <a:spcBef>
          <a:spcPct val="0"/>
        </a:spcBef>
        <a:spcAft>
          <a:spcPct val="0"/>
        </a:spcAft>
        <a:defRPr sz="3600" b="1">
          <a:solidFill>
            <a:srgbClr val="663300"/>
          </a:solidFill>
          <a:latin typeface="Arial" charset="0"/>
        </a:defRPr>
      </a:lvl8pPr>
      <a:lvl9pPr marL="1828800" algn="ctr" rtl="0" eaLnBrk="1" fontAlgn="base" hangingPunct="1">
        <a:lnSpc>
          <a:spcPct val="90000"/>
        </a:lnSpc>
        <a:spcBef>
          <a:spcPct val="0"/>
        </a:spcBef>
        <a:spcAft>
          <a:spcPct val="0"/>
        </a:spcAft>
        <a:defRPr sz="3600" b="1">
          <a:solidFill>
            <a:srgbClr val="663300"/>
          </a:solidFill>
          <a:latin typeface="Arial" charset="0"/>
        </a:defRPr>
      </a:lvl9pPr>
    </p:titleStyle>
    <p:bodyStyle>
      <a:lvl1pPr marL="342900" indent="-342900" algn="l" rtl="0" eaLnBrk="1" fontAlgn="base" hangingPunct="1">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1" fontAlgn="base" hangingPunct="1">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1" fontAlgn="base" hangingPunct="1">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4pPr>
      <a:lvl5pPr marL="20574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chart" Target="../charts/char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chart" Target="../charts/chart19.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chart" Target="../charts/char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www.ahrq.gov/research/findings/nhqrdr/nhqdr14/intro.html"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nhqrnet.ahrq.gov/inhqrdr/data/query"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National Healthcare Quality and Disparities Report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Chartbook on Person- and </a:t>
            </a:r>
          </a:p>
          <a:p>
            <a:r>
              <a:rPr lang="en-US" dirty="0" smtClean="0"/>
              <a:t>Family-Centered Care</a:t>
            </a:r>
          </a:p>
          <a:p>
            <a:r>
              <a:rPr lang="en-US" dirty="0" smtClean="0"/>
              <a:t>September 2016</a:t>
            </a:r>
          </a:p>
          <a:p>
            <a:endParaRPr lang="en-US" dirty="0"/>
          </a:p>
        </p:txBody>
      </p:sp>
      <p:sp>
        <p:nvSpPr>
          <p:cNvPr id="5" name="TextBox 4"/>
          <p:cNvSpPr txBox="1"/>
          <p:nvPr/>
        </p:nvSpPr>
        <p:spPr>
          <a:xfrm>
            <a:off x="762000" y="6248399"/>
            <a:ext cx="8077200" cy="276999"/>
          </a:xfrm>
          <a:prstGeom prst="rect">
            <a:avLst/>
          </a:prstGeom>
          <a:noFill/>
        </p:spPr>
        <p:txBody>
          <a:bodyPr wrap="square" rtlCol="0">
            <a:spAutoFit/>
          </a:bodyPr>
          <a:lstStyle/>
          <a:p>
            <a:r>
              <a:rPr lang="en-US" sz="1200" dirty="0" smtClean="0"/>
              <a:t>This presentation contains notes. Select View, then Notes page to read them.</a:t>
            </a:r>
            <a:endParaRPr lang="en-US" sz="1200" dirty="0"/>
          </a:p>
        </p:txBody>
      </p:sp>
    </p:spTree>
    <p:extLst>
      <p:ext uri="{BB962C8B-B14F-4D97-AF65-F5344CB8AC3E}">
        <p14:creationId xmlns:p14="http://schemas.microsoft.com/office/powerpoint/2010/main" val="2183932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Number and percentage of person-centered care measures for which members of selected groups experienced better, same, or worse quality of care compared with reference group</a:t>
            </a:r>
            <a:endParaRPr lang="en-US" sz="1800" dirty="0"/>
          </a:p>
        </p:txBody>
      </p:sp>
      <p:graphicFrame>
        <p:nvGraphicFramePr>
          <p:cNvPr id="4" name="Object 1"/>
          <p:cNvGraphicFramePr>
            <a:graphicFrameLocks noGrp="1"/>
          </p:cNvGraphicFramePr>
          <p:nvPr>
            <p:ph idx="1"/>
            <p:extLst>
              <p:ext uri="{D42A27DB-BD31-4B8C-83A1-F6EECF244321}">
                <p14:modId xmlns:p14="http://schemas.microsoft.com/office/powerpoint/2010/main" val="283503333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727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Person-Centered Care Measure With Elimination of Disparities</a:t>
            </a:r>
            <a:endParaRPr lang="en-US" dirty="0"/>
          </a:p>
        </p:txBody>
      </p:sp>
      <p:sp>
        <p:nvSpPr>
          <p:cNvPr id="3" name="Content Placeholder 2"/>
          <p:cNvSpPr>
            <a:spLocks noGrp="1"/>
          </p:cNvSpPr>
          <p:nvPr>
            <p:ph idx="1"/>
          </p:nvPr>
        </p:nvSpPr>
        <p:spPr/>
        <p:txBody>
          <a:bodyPr/>
          <a:lstStyle/>
          <a:p>
            <a:r>
              <a:rPr lang="en-US" dirty="0" smtClean="0"/>
              <a:t>Adults who had a doctor’s office or clinic visit in the last 12 months whose health providers sometimes or never spent enough time with them</a:t>
            </a:r>
          </a:p>
        </p:txBody>
      </p:sp>
    </p:spTree>
    <p:extLst>
      <p:ext uri="{BB962C8B-B14F-4D97-AF65-F5344CB8AC3E}">
        <p14:creationId xmlns:p14="http://schemas.microsoft.com/office/powerpoint/2010/main" val="676239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Person-Centered Care Measures With Widening of Disparities</a:t>
            </a:r>
            <a:endParaRPr lang="en-US" dirty="0"/>
          </a:p>
        </p:txBody>
      </p:sp>
      <p:sp>
        <p:nvSpPr>
          <p:cNvPr id="3" name="Content Placeholder 2"/>
          <p:cNvSpPr>
            <a:spLocks noGrp="1"/>
          </p:cNvSpPr>
          <p:nvPr>
            <p:ph idx="1"/>
          </p:nvPr>
        </p:nvSpPr>
        <p:spPr/>
        <p:txBody>
          <a:bodyPr>
            <a:normAutofit fontScale="70000" lnSpcReduction="20000"/>
          </a:bodyPr>
          <a:lstStyle/>
          <a:p>
            <a:pPr>
              <a:lnSpc>
                <a:spcPct val="110000"/>
              </a:lnSpc>
            </a:pPr>
            <a:r>
              <a:rPr lang="en-US" dirty="0" smtClean="0"/>
              <a:t>Adults who had a doctor’s office or clinic visit in the last 12 months who reported poor communication with health providers</a:t>
            </a:r>
          </a:p>
          <a:p>
            <a:pPr>
              <a:lnSpc>
                <a:spcPct val="110000"/>
              </a:lnSpc>
            </a:pPr>
            <a:r>
              <a:rPr lang="en-US" dirty="0" smtClean="0"/>
              <a:t>Children who had a doctor’s office or clinic visit in the last 12 months whose parents reported poor communication with health providers </a:t>
            </a:r>
          </a:p>
          <a:p>
            <a:pPr>
              <a:lnSpc>
                <a:spcPct val="110000"/>
              </a:lnSpc>
            </a:pPr>
            <a:r>
              <a:rPr lang="en-US" dirty="0" smtClean="0"/>
              <a:t>Adult hospital patients who sometimes or never had good communication with— </a:t>
            </a:r>
          </a:p>
          <a:p>
            <a:pPr lvl="1">
              <a:lnSpc>
                <a:spcPct val="110000"/>
              </a:lnSpc>
            </a:pPr>
            <a:r>
              <a:rPr lang="en-US" dirty="0" smtClean="0"/>
              <a:t>Doctors in the hospital.</a:t>
            </a:r>
          </a:p>
          <a:p>
            <a:pPr lvl="1">
              <a:lnSpc>
                <a:spcPct val="110000"/>
              </a:lnSpc>
            </a:pPr>
            <a:r>
              <a:rPr lang="en-US" dirty="0" smtClean="0"/>
              <a:t>Nurses in the hospital.</a:t>
            </a:r>
          </a:p>
          <a:p>
            <a:pPr>
              <a:lnSpc>
                <a:spcPct val="110000"/>
              </a:lnSpc>
            </a:pPr>
            <a:r>
              <a:rPr lang="en-US" dirty="0" smtClean="0"/>
              <a:t>Rating of health care 0-6 on a scale from 0 to 10 (best grade) by—</a:t>
            </a:r>
          </a:p>
          <a:p>
            <a:pPr lvl="1">
              <a:lnSpc>
                <a:spcPct val="110000"/>
              </a:lnSpc>
            </a:pPr>
            <a:r>
              <a:rPr lang="en-US" dirty="0" smtClean="0"/>
              <a:t>Adults who had a doctor’s office or clinic visit in the last 12 months</a:t>
            </a:r>
          </a:p>
          <a:p>
            <a:pPr lvl="1">
              <a:lnSpc>
                <a:spcPct val="110000"/>
              </a:lnSpc>
            </a:pPr>
            <a:r>
              <a:rPr lang="en-US" dirty="0" smtClean="0"/>
              <a:t>Children who had a doctor’s office or clinic visit in the last 12 months</a:t>
            </a:r>
          </a:p>
          <a:p>
            <a:pPr>
              <a:lnSpc>
                <a:spcPct val="110000"/>
              </a:lnSpc>
            </a:pPr>
            <a:r>
              <a:rPr lang="en-US" dirty="0" smtClean="0"/>
              <a:t>Adult hospital patients who sometimes or never had good communication about medications they received in the hospital</a:t>
            </a:r>
          </a:p>
          <a:p>
            <a:pPr>
              <a:lnSpc>
                <a:spcPct val="110000"/>
              </a:lnSpc>
            </a:pPr>
            <a:endParaRPr lang="en-US" dirty="0"/>
          </a:p>
        </p:txBody>
      </p:sp>
    </p:spTree>
    <p:extLst>
      <p:ext uri="{BB962C8B-B14F-4D97-AF65-F5344CB8AC3E}">
        <p14:creationId xmlns:p14="http://schemas.microsoft.com/office/powerpoint/2010/main" val="707510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Measures of Person- and Family- Centered Care</a:t>
            </a:r>
            <a:endParaRPr lang="en-US" dirty="0"/>
          </a:p>
        </p:txBody>
      </p:sp>
      <p:sp>
        <p:nvSpPr>
          <p:cNvPr id="5" name="Content Placeholder 4"/>
          <p:cNvSpPr>
            <a:spLocks noGrp="1"/>
          </p:cNvSpPr>
          <p:nvPr>
            <p:ph idx="1"/>
          </p:nvPr>
        </p:nvSpPr>
        <p:spPr/>
        <p:txBody>
          <a:bodyPr/>
          <a:lstStyle/>
          <a:p>
            <a:r>
              <a:rPr lang="en-US" dirty="0" smtClean="0"/>
              <a:t>The National Healthcare Quality and Disparities Report tracks a growing number of person- and family-centered care measures. </a:t>
            </a:r>
          </a:p>
          <a:p>
            <a:r>
              <a:rPr lang="en-US" dirty="0" smtClean="0"/>
              <a:t>The measures focus on three aspects of care:</a:t>
            </a:r>
          </a:p>
          <a:p>
            <a:pPr lvl="1"/>
            <a:r>
              <a:rPr lang="en-US" dirty="0" smtClean="0"/>
              <a:t>Communication: doctor’s office, hospital, and home health care</a:t>
            </a:r>
          </a:p>
          <a:p>
            <a:pPr lvl="1"/>
            <a:r>
              <a:rPr lang="en-US" dirty="0" smtClean="0"/>
              <a:t>Engagement in </a:t>
            </a:r>
            <a:r>
              <a:rPr lang="en-US" dirty="0" err="1" smtClean="0"/>
              <a:t>decisionmaking</a:t>
            </a:r>
            <a:endParaRPr lang="en-US" dirty="0" smtClean="0"/>
          </a:p>
          <a:p>
            <a:pPr lvl="1"/>
            <a:r>
              <a:rPr lang="en-US" dirty="0" smtClean="0"/>
              <a:t>End-of-life care</a:t>
            </a:r>
          </a:p>
          <a:p>
            <a:endParaRPr lang="en-US" dirty="0"/>
          </a:p>
        </p:txBody>
      </p:sp>
    </p:spTree>
    <p:extLst>
      <p:ext uri="{BB962C8B-B14F-4D97-AF65-F5344CB8AC3E}">
        <p14:creationId xmlns:p14="http://schemas.microsoft.com/office/powerpoint/2010/main" val="1900310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Communication</a:t>
            </a:r>
            <a:endParaRPr lang="en-US" dirty="0"/>
          </a:p>
        </p:txBody>
      </p:sp>
      <p:sp>
        <p:nvSpPr>
          <p:cNvPr id="4" name="Content Placeholder 2"/>
          <p:cNvSpPr>
            <a:spLocks noGrp="1"/>
          </p:cNvSpPr>
          <p:nvPr>
            <p:ph idx="1"/>
          </p:nvPr>
        </p:nvSpPr>
        <p:spPr/>
        <p:txBody>
          <a:bodyPr>
            <a:normAutofit/>
          </a:bodyPr>
          <a:lstStyle/>
          <a:p>
            <a:r>
              <a:rPr lang="en-US" sz="2700" dirty="0" smtClean="0"/>
              <a:t>Optimal health care requires good communication between patients and providers, yet barriers to provider-patient communication are common. </a:t>
            </a:r>
          </a:p>
          <a:p>
            <a:r>
              <a:rPr lang="en-US" sz="2700" dirty="0" smtClean="0"/>
              <a:t>To provide all patients with the best possible care, providers need to understand patients’ diverse health care needs and preferences and communicate clearly with patients about their care.</a:t>
            </a:r>
            <a:endParaRPr lang="en-US" sz="2700" dirty="0"/>
          </a:p>
        </p:txBody>
      </p:sp>
    </p:spTree>
    <p:extLst>
      <p:ext uri="{BB962C8B-B14F-4D97-AF65-F5344CB8AC3E}">
        <p14:creationId xmlns:p14="http://schemas.microsoft.com/office/powerpoint/2010/main" val="3690006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Communication Measures: Doctor’s Office</a:t>
            </a:r>
            <a:endParaRPr lang="en-US" dirty="0"/>
          </a:p>
        </p:txBody>
      </p:sp>
      <p:sp>
        <p:nvSpPr>
          <p:cNvPr id="4" name="Content Placeholder 2"/>
          <p:cNvSpPr>
            <a:spLocks noGrp="1"/>
          </p:cNvSpPr>
          <p:nvPr>
            <p:ph idx="1"/>
          </p:nvPr>
        </p:nvSpPr>
        <p:spPr/>
        <p:txBody>
          <a:bodyPr/>
          <a:lstStyle/>
          <a:p>
            <a:r>
              <a:rPr lang="en-US" dirty="0" smtClean="0"/>
              <a:t>Adults who had a doctor’s office or clinic visit in the last 12 months who had poor communication with health providers</a:t>
            </a:r>
          </a:p>
          <a:p>
            <a:r>
              <a:rPr lang="en-US" dirty="0" smtClean="0"/>
              <a:t>Children who had a doctor’s office or clinic visit in the last 12 months who had poor communication with health providers</a:t>
            </a:r>
          </a:p>
          <a:p>
            <a:r>
              <a:rPr lang="en-US" dirty="0" smtClean="0"/>
              <a:t>Adults who experienced a communication barrier during last doctor visit </a:t>
            </a:r>
            <a:endParaRPr lang="en-US" dirty="0"/>
          </a:p>
        </p:txBody>
      </p:sp>
    </p:spTree>
    <p:extLst>
      <p:ext uri="{BB962C8B-B14F-4D97-AF65-F5344CB8AC3E}">
        <p14:creationId xmlns:p14="http://schemas.microsoft.com/office/powerpoint/2010/main" val="78887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934200" cy="868362"/>
          </a:xfrm>
        </p:spPr>
        <p:txBody>
          <a:bodyPr>
            <a:noAutofit/>
          </a:bodyPr>
          <a:lstStyle/>
          <a:p>
            <a:pPr>
              <a:spcBef>
                <a:spcPts val="600"/>
              </a:spcBef>
            </a:pPr>
            <a:r>
              <a:rPr lang="en-US" sz="1800" dirty="0"/>
              <a:t>Adults who had a doctor’s office or clinic visit in the last 12 months who </a:t>
            </a:r>
            <a:r>
              <a:rPr lang="en-US" sz="1800" dirty="0" smtClean="0"/>
              <a:t>had poor </a:t>
            </a:r>
            <a:r>
              <a:rPr lang="en-US" sz="1800" dirty="0"/>
              <a:t>communication with health providers, by insurance, ages 18-64 and age 65 and over, </a:t>
            </a:r>
            <a:r>
              <a:rPr lang="en-US" sz="1800" dirty="0" smtClean="0"/>
              <a:t>2002-2013</a:t>
            </a:r>
            <a:endParaRPr lang="en-US" sz="1800" dirty="0">
              <a:solidFill>
                <a:srgbClr val="FF0000"/>
              </a:solidFill>
            </a:endParaRPr>
          </a:p>
        </p:txBody>
      </p:sp>
      <p:sp>
        <p:nvSpPr>
          <p:cNvPr id="7" name="Rectangle 6"/>
          <p:cNvSpPr/>
          <p:nvPr/>
        </p:nvSpPr>
        <p:spPr>
          <a:xfrm>
            <a:off x="457200" y="5669280"/>
            <a:ext cx="8229600" cy="707886"/>
          </a:xfrm>
          <a:prstGeom prst="rect">
            <a:avLst/>
          </a:prstGeom>
        </p:spPr>
        <p:txBody>
          <a:bodyPr wrap="square">
            <a:spAutoFit/>
          </a:bodyPr>
          <a:lstStyle/>
          <a:p>
            <a:r>
              <a:rPr lang="en-US" sz="1000" b="1" dirty="0" smtClean="0"/>
              <a:t>Source:</a:t>
            </a:r>
            <a:r>
              <a:rPr lang="en-US" sz="1000" dirty="0" smtClean="0"/>
              <a:t> Agency for Healthcare Research and Quality, Medical Expenditure Panel Survey, 2002-2013.</a:t>
            </a:r>
          </a:p>
          <a:p>
            <a:r>
              <a:rPr lang="en-US" sz="1000" b="1" dirty="0" smtClean="0"/>
              <a:t>Denominator</a:t>
            </a:r>
            <a:r>
              <a:rPr lang="en-US" sz="1000" b="1" dirty="0"/>
              <a:t>: </a:t>
            </a:r>
            <a:r>
              <a:rPr lang="en-US" sz="1000" dirty="0"/>
              <a:t>Civilian noninstitutionalized population age 18 and over who had a doctor’s office or clinic visit in the last 12 months. </a:t>
            </a:r>
          </a:p>
          <a:p>
            <a:r>
              <a:rPr lang="en-US" sz="1000" b="1" dirty="0" smtClean="0"/>
              <a:t>Note</a:t>
            </a:r>
            <a:r>
              <a:rPr lang="en-US" sz="1000" b="1" dirty="0"/>
              <a:t>: </a:t>
            </a:r>
            <a:r>
              <a:rPr lang="en-US" sz="1000" dirty="0"/>
              <a:t>For this measure, lower rates are better. </a:t>
            </a:r>
            <a:r>
              <a:rPr lang="en-US" sz="1000" dirty="0" smtClean="0"/>
              <a:t>Adults whose health </a:t>
            </a:r>
            <a:r>
              <a:rPr lang="en-US" sz="1000" dirty="0"/>
              <a:t>providers sometimes or never listened carefully, explained things clearly, </a:t>
            </a:r>
            <a:r>
              <a:rPr lang="en-US" sz="1000" dirty="0" smtClean="0"/>
              <a:t>respected what </a:t>
            </a:r>
            <a:r>
              <a:rPr lang="en-US" sz="1000" dirty="0"/>
              <a:t>they had to say, or spent enough time with them are considered to have poor </a:t>
            </a:r>
            <a:r>
              <a:rPr lang="en-US" sz="1000" dirty="0" smtClean="0"/>
              <a:t>communication</a:t>
            </a:r>
            <a:r>
              <a:rPr lang="en-US" sz="1000" dirty="0"/>
              <a:t> </a:t>
            </a:r>
            <a:r>
              <a:rPr lang="en-US" sz="1000" dirty="0" smtClean="0"/>
              <a:t>with health providers. </a:t>
            </a:r>
          </a:p>
        </p:txBody>
      </p:sp>
      <p:graphicFrame>
        <p:nvGraphicFramePr>
          <p:cNvPr id="8" name="Chart 7"/>
          <p:cNvGraphicFramePr/>
          <p:nvPr>
            <p:extLst>
              <p:ext uri="{D42A27DB-BD31-4B8C-83A1-F6EECF244321}">
                <p14:modId xmlns:p14="http://schemas.microsoft.com/office/powerpoint/2010/main" val="880726982"/>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262615857"/>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2022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Adults who had a doctor’s office or clinic visit in the last 12 months who </a:t>
            </a:r>
            <a:r>
              <a:rPr lang="en-US" sz="1800" dirty="0" smtClean="0"/>
              <a:t>had poor </a:t>
            </a:r>
            <a:r>
              <a:rPr lang="en-US" sz="1800" dirty="0"/>
              <a:t>communication with health providers, by ethnicity and education, </a:t>
            </a:r>
            <a:r>
              <a:rPr lang="en-US" sz="1800" dirty="0" smtClean="0"/>
              <a:t>2002-2013</a:t>
            </a:r>
            <a:endParaRPr lang="en-US" sz="1800" dirty="0"/>
          </a:p>
        </p:txBody>
      </p:sp>
      <p:graphicFrame>
        <p:nvGraphicFramePr>
          <p:cNvPr id="4" name="Chart 3"/>
          <p:cNvGraphicFramePr/>
          <p:nvPr>
            <p:extLst>
              <p:ext uri="{D42A27DB-BD31-4B8C-83A1-F6EECF244321}">
                <p14:modId xmlns:p14="http://schemas.microsoft.com/office/powerpoint/2010/main" val="1757917229"/>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588532897"/>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57200" y="5486400"/>
            <a:ext cx="8229600" cy="1015663"/>
          </a:xfrm>
          <a:prstGeom prst="rect">
            <a:avLst/>
          </a:prstGeom>
        </p:spPr>
        <p:txBody>
          <a:bodyPr wrap="square">
            <a:spAutoFit/>
          </a:bodyPr>
          <a:lstStyle/>
          <a:p>
            <a:r>
              <a:rPr lang="en-US" sz="1000" b="1" dirty="0" smtClean="0"/>
              <a:t>Source</a:t>
            </a:r>
            <a:r>
              <a:rPr lang="en-US" sz="1000" b="1" dirty="0"/>
              <a:t>: </a:t>
            </a:r>
            <a:r>
              <a:rPr lang="en-US" sz="1000" dirty="0"/>
              <a:t>Agency for Healthcare Research and Quality, Medical Expenditure Panel Survey, </a:t>
            </a:r>
            <a:r>
              <a:rPr lang="en-US" sz="1000" dirty="0" smtClean="0"/>
              <a:t>2002-2013.</a:t>
            </a:r>
            <a:endParaRPr lang="en-US" sz="1000" dirty="0"/>
          </a:p>
          <a:p>
            <a:r>
              <a:rPr lang="en-US" sz="1000" b="1" dirty="0" smtClean="0"/>
              <a:t>Denominator</a:t>
            </a:r>
            <a:r>
              <a:rPr lang="en-US" sz="1000" b="1" dirty="0"/>
              <a:t>: </a:t>
            </a:r>
            <a:r>
              <a:rPr lang="en-US" sz="1000" dirty="0"/>
              <a:t>Civilian noninstitutionalized population age 18 and over who had a doctor’s office or clinic visit in the last 12 months</a:t>
            </a:r>
            <a:r>
              <a:rPr lang="en-US" sz="1000" dirty="0" smtClean="0"/>
              <a:t>.</a:t>
            </a:r>
          </a:p>
          <a:p>
            <a:r>
              <a:rPr lang="en-US" sz="1000" b="1" dirty="0"/>
              <a:t>Note: </a:t>
            </a:r>
            <a:r>
              <a:rPr lang="en-US" sz="1000" dirty="0"/>
              <a:t>For this measure, lower rates are better. White and Black are non-Hispanic. Hispanic includes all races. </a:t>
            </a:r>
            <a:r>
              <a:rPr lang="en-US" sz="1000" dirty="0" smtClean="0"/>
              <a:t>Less </a:t>
            </a:r>
            <a:r>
              <a:rPr lang="en-US" sz="1000" dirty="0"/>
              <a:t>than high school refers to fewer than 12 years of education; high school graduate, 12 years of education; and any college, more than 12 years of education. </a:t>
            </a:r>
          </a:p>
          <a:p>
            <a:r>
              <a:rPr lang="en-US" sz="1000" dirty="0" smtClean="0"/>
              <a:t>Adults whose health </a:t>
            </a:r>
            <a:r>
              <a:rPr lang="en-US" sz="1000" dirty="0"/>
              <a:t>providers sometimes or never listened carefully, explained things clearly, </a:t>
            </a:r>
            <a:r>
              <a:rPr lang="en-US" sz="1000" dirty="0" smtClean="0"/>
              <a:t>respected </a:t>
            </a:r>
            <a:r>
              <a:rPr lang="en-US" sz="1000" dirty="0"/>
              <a:t>what they had to say, or spent enough time with them are considered to have poor </a:t>
            </a:r>
            <a:r>
              <a:rPr lang="en-US" sz="1000" dirty="0" smtClean="0"/>
              <a:t>communication with health providers.</a:t>
            </a:r>
            <a:endParaRPr lang="en-US" sz="1000" dirty="0"/>
          </a:p>
        </p:txBody>
      </p:sp>
    </p:spTree>
    <p:extLst>
      <p:ext uri="{BB962C8B-B14F-4D97-AF65-F5344CB8AC3E}">
        <p14:creationId xmlns:p14="http://schemas.microsoft.com/office/powerpoint/2010/main" val="1915957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Children who had a doctor’s office or clinic visit in the last 12 months </a:t>
            </a:r>
            <a:r>
              <a:rPr lang="en-US" sz="1800" dirty="0" smtClean="0"/>
              <a:t>who had poor </a:t>
            </a:r>
            <a:r>
              <a:rPr lang="en-US" sz="1800" dirty="0"/>
              <a:t>communication with health providers, by ethnicity and </a:t>
            </a:r>
            <a:r>
              <a:rPr lang="en-US" sz="1800" dirty="0" smtClean="0"/>
              <a:t>health insurance, 2002-2013</a:t>
            </a:r>
            <a:endParaRPr lang="en-US" sz="1800" dirty="0"/>
          </a:p>
        </p:txBody>
      </p:sp>
      <p:graphicFrame>
        <p:nvGraphicFramePr>
          <p:cNvPr id="4" name="Chart 3"/>
          <p:cNvGraphicFramePr/>
          <p:nvPr>
            <p:extLst>
              <p:ext uri="{D42A27DB-BD31-4B8C-83A1-F6EECF244321}">
                <p14:modId xmlns:p14="http://schemas.microsoft.com/office/powerpoint/2010/main" val="1318747485"/>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577840"/>
            <a:ext cx="8229600" cy="707886"/>
          </a:xfrm>
          <a:prstGeom prst="rect">
            <a:avLst/>
          </a:prstGeom>
        </p:spPr>
        <p:txBody>
          <a:bodyPr wrap="square">
            <a:spAutoFit/>
          </a:bodyPr>
          <a:lstStyle/>
          <a:p>
            <a:r>
              <a:rPr lang="en-US" sz="1000" b="1" dirty="0"/>
              <a:t>Source: </a:t>
            </a:r>
            <a:r>
              <a:rPr lang="en-US" sz="1000" dirty="0"/>
              <a:t>Agency for Healthcare Research and Quality, Medical Expenditure Panel Survey, </a:t>
            </a:r>
            <a:r>
              <a:rPr lang="en-US" sz="1000" dirty="0" smtClean="0"/>
              <a:t>2002-2013.</a:t>
            </a:r>
            <a:endParaRPr lang="en-US" sz="1000" dirty="0"/>
          </a:p>
          <a:p>
            <a:r>
              <a:rPr lang="en-US" sz="1000" b="1" dirty="0" smtClean="0"/>
              <a:t>Note</a:t>
            </a:r>
            <a:r>
              <a:rPr lang="en-US" sz="1000" b="1" dirty="0"/>
              <a:t>: </a:t>
            </a:r>
            <a:r>
              <a:rPr lang="en-US" sz="1000" dirty="0"/>
              <a:t>For </a:t>
            </a:r>
            <a:r>
              <a:rPr lang="en-US" sz="1000" dirty="0" smtClean="0"/>
              <a:t>this </a:t>
            </a:r>
            <a:r>
              <a:rPr lang="en-US" sz="1000" dirty="0"/>
              <a:t>measure, lower rates are better. White and Black are non-Hispanic. Hispanic includes all races. </a:t>
            </a:r>
            <a:r>
              <a:rPr lang="en-US" sz="1000" dirty="0" smtClean="0"/>
              <a:t>Children whose </a:t>
            </a:r>
            <a:r>
              <a:rPr lang="en-US" sz="1000" dirty="0"/>
              <a:t>health providers sometimes or never listened carefully, explained things clearly, </a:t>
            </a:r>
            <a:r>
              <a:rPr lang="en-US" sz="1000" dirty="0" smtClean="0"/>
              <a:t>respected </a:t>
            </a:r>
            <a:r>
              <a:rPr lang="en-US" sz="1000" dirty="0"/>
              <a:t>what they had to say, or spent enough time with them are considered to have poor </a:t>
            </a:r>
            <a:r>
              <a:rPr lang="en-US" sz="1000" dirty="0" smtClean="0"/>
              <a:t>communication with health providers.</a:t>
            </a:r>
            <a:endParaRPr lang="en-US" sz="1000" dirty="0"/>
          </a:p>
        </p:txBody>
      </p:sp>
      <p:graphicFrame>
        <p:nvGraphicFramePr>
          <p:cNvPr id="6" name="Chart 5"/>
          <p:cNvGraphicFramePr/>
          <p:nvPr>
            <p:extLst>
              <p:ext uri="{D42A27DB-BD31-4B8C-83A1-F6EECF244321}">
                <p14:modId xmlns:p14="http://schemas.microsoft.com/office/powerpoint/2010/main" val="757896430"/>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44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944562"/>
          </a:xfrm>
        </p:spPr>
        <p:txBody>
          <a:bodyPr>
            <a:noAutofit/>
          </a:bodyPr>
          <a:lstStyle/>
          <a:p>
            <a:r>
              <a:rPr lang="en-US" sz="1600" dirty="0" smtClean="0"/>
              <a:t>Adults age 18 and over in California who experienced a communication barrier during their last doctor visit and reported language was the reason, by income, insurance status (&gt;65 years old), and U.S. born, 2013-2014 combined</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1326129"/>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669280"/>
            <a:ext cx="8229600" cy="707886"/>
          </a:xfrm>
          <a:prstGeom prst="rect">
            <a:avLst/>
          </a:prstGeom>
          <a:noFill/>
        </p:spPr>
        <p:txBody>
          <a:bodyPr wrap="square" rtlCol="0">
            <a:spAutoFit/>
          </a:bodyPr>
          <a:lstStyle/>
          <a:p>
            <a:r>
              <a:rPr lang="en-US" sz="1000" b="1" dirty="0"/>
              <a:t>Source:</a:t>
            </a:r>
            <a:r>
              <a:rPr lang="en-US" sz="1000" dirty="0"/>
              <a:t> University of California, Los Angeles, Center for Health Policy Research, California Health Interview </a:t>
            </a:r>
            <a:r>
              <a:rPr lang="en-US" sz="1000" dirty="0" smtClean="0"/>
              <a:t>Survey, 2013-2014 combined.</a:t>
            </a:r>
          </a:p>
          <a:p>
            <a:pPr marL="0" lvl="1"/>
            <a:r>
              <a:rPr lang="en-US" sz="1000" b="1" dirty="0" smtClean="0"/>
              <a:t>Note: </a:t>
            </a:r>
            <a:r>
              <a:rPr lang="en-US" sz="1000" dirty="0" smtClean="0"/>
              <a:t>For this measure, lower rates are better. This measure samples </a:t>
            </a:r>
            <a:r>
              <a:rPr lang="en-US" sz="1000" dirty="0"/>
              <a:t>California civilian non-institutionalized adults age 18 and over who experienced communication barrier during their last doctor visit.</a:t>
            </a:r>
          </a:p>
          <a:p>
            <a:endParaRPr lang="en-US" sz="1000" b="1" dirty="0"/>
          </a:p>
        </p:txBody>
      </p:sp>
    </p:spTree>
    <p:extLst>
      <p:ext uri="{BB962C8B-B14F-4D97-AF65-F5344CB8AC3E}">
        <p14:creationId xmlns:p14="http://schemas.microsoft.com/office/powerpoint/2010/main" val="11989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Healthcare Quality and Disparities Report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Annual report to Congress mandated in the Healthcare Research and Quality Act of 1999 (P.L. 106-129)</a:t>
            </a:r>
          </a:p>
          <a:p>
            <a:r>
              <a:rPr lang="en-US" dirty="0" smtClean="0"/>
              <a:t>Provides a comprehensive overview of: </a:t>
            </a:r>
          </a:p>
          <a:p>
            <a:pPr lvl="1"/>
            <a:r>
              <a:rPr lang="en-US" dirty="0" smtClean="0"/>
              <a:t>Quality of health care received by the general U.S. population</a:t>
            </a:r>
          </a:p>
          <a:p>
            <a:pPr lvl="1"/>
            <a:r>
              <a:rPr lang="en-US" dirty="0" smtClean="0"/>
              <a:t>Disparities in care experienced by different racial, ethnic, and socioeconomic groups</a:t>
            </a:r>
          </a:p>
          <a:p>
            <a:r>
              <a:rPr lang="en-US" dirty="0" smtClean="0"/>
              <a:t>Assesses the performance of our health system and identifies areas of strengths and weaknesses along three main axes: </a:t>
            </a:r>
          </a:p>
          <a:p>
            <a:pPr lvl="1"/>
            <a:r>
              <a:rPr lang="en-US" dirty="0" smtClean="0"/>
              <a:t>Access to health care</a:t>
            </a:r>
          </a:p>
          <a:p>
            <a:pPr lvl="1"/>
            <a:r>
              <a:rPr lang="en-US" dirty="0" smtClean="0"/>
              <a:t>Quality of health care</a:t>
            </a:r>
          </a:p>
          <a:p>
            <a:pPr lvl="1"/>
            <a:r>
              <a:rPr lang="en-US" dirty="0" smtClean="0"/>
              <a:t>Priorities of the National Quality Strategy</a:t>
            </a:r>
          </a:p>
        </p:txBody>
      </p:sp>
    </p:spTree>
    <p:extLst>
      <p:ext uri="{BB962C8B-B14F-4D97-AF65-F5344CB8AC3E}">
        <p14:creationId xmlns:p14="http://schemas.microsoft.com/office/powerpoint/2010/main" val="829114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Measures: Hospital</a:t>
            </a:r>
            <a:endParaRPr lang="en-US" dirty="0"/>
          </a:p>
        </p:txBody>
      </p:sp>
      <p:sp>
        <p:nvSpPr>
          <p:cNvPr id="4" name="Content Placeholder 2"/>
          <p:cNvSpPr>
            <a:spLocks noGrp="1"/>
          </p:cNvSpPr>
          <p:nvPr>
            <p:ph idx="1"/>
          </p:nvPr>
        </p:nvSpPr>
        <p:spPr/>
        <p:txBody>
          <a:bodyPr>
            <a:normAutofit/>
          </a:bodyPr>
          <a:lstStyle/>
          <a:p>
            <a:r>
              <a:rPr lang="en-US" dirty="0" smtClean="0"/>
              <a:t>Adult hospital patients who reported poor communication with doctors and nurses</a:t>
            </a:r>
          </a:p>
        </p:txBody>
      </p:sp>
    </p:spTree>
    <p:extLst>
      <p:ext uri="{BB962C8B-B14F-4D97-AF65-F5344CB8AC3E}">
        <p14:creationId xmlns:p14="http://schemas.microsoft.com/office/powerpoint/2010/main" val="942514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868362"/>
          </a:xfrm>
        </p:spPr>
        <p:txBody>
          <a:bodyPr>
            <a:noAutofit/>
          </a:bodyPr>
          <a:lstStyle/>
          <a:p>
            <a:r>
              <a:rPr lang="en-US" sz="1800" dirty="0"/>
              <a:t>Adult hospital patients who reported poor communication with </a:t>
            </a:r>
            <a:r>
              <a:rPr lang="en-US" sz="1800" dirty="0" smtClean="0"/>
              <a:t>doctors </a:t>
            </a:r>
            <a:r>
              <a:rPr lang="en-US" sz="1800" dirty="0"/>
              <a:t>and </a:t>
            </a:r>
            <a:r>
              <a:rPr lang="en-US" sz="1800" dirty="0" smtClean="0"/>
              <a:t>nurses, </a:t>
            </a:r>
            <a:r>
              <a:rPr lang="en-US" sz="1800" dirty="0"/>
              <a:t>by age, </a:t>
            </a:r>
            <a:r>
              <a:rPr lang="en-US" sz="1800" dirty="0" smtClean="0"/>
              <a:t>2009-2014 </a:t>
            </a:r>
            <a:endParaRPr lang="en-US" sz="1800" dirty="0"/>
          </a:p>
        </p:txBody>
      </p:sp>
      <p:graphicFrame>
        <p:nvGraphicFramePr>
          <p:cNvPr id="5" name="Chart 4"/>
          <p:cNvGraphicFramePr/>
          <p:nvPr>
            <p:extLst>
              <p:ext uri="{D42A27DB-BD31-4B8C-83A1-F6EECF244321}">
                <p14:modId xmlns:p14="http://schemas.microsoft.com/office/powerpoint/2010/main" val="1471341829"/>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4162790677"/>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57200" y="5669280"/>
            <a:ext cx="8229600" cy="861774"/>
          </a:xfrm>
          <a:prstGeom prst="rect">
            <a:avLst/>
          </a:prstGeom>
        </p:spPr>
        <p:txBody>
          <a:bodyPr wrap="square">
            <a:spAutoFit/>
          </a:bodyPr>
          <a:lstStyle/>
          <a:p>
            <a:r>
              <a:rPr lang="en-US" sz="1000" b="1" dirty="0"/>
              <a:t>Source: </a:t>
            </a:r>
            <a:r>
              <a:rPr lang="en-US" sz="1000" dirty="0"/>
              <a:t>Agency for Healthcare Research and Quality, Hospital CAHPS (Consumer Assessment of Healthcare Providers and Systems) Survey, </a:t>
            </a:r>
            <a:r>
              <a:rPr lang="en-US" sz="1000" dirty="0" smtClean="0"/>
              <a:t>2009-2014.</a:t>
            </a:r>
            <a:endParaRPr lang="en-US" sz="1000" dirty="0"/>
          </a:p>
          <a:p>
            <a:r>
              <a:rPr lang="en-US" sz="1000" b="1" dirty="0" smtClean="0"/>
              <a:t>Note</a:t>
            </a:r>
            <a:r>
              <a:rPr lang="en-US" sz="1000" b="1" dirty="0"/>
              <a:t>: </a:t>
            </a:r>
            <a:r>
              <a:rPr lang="en-US" sz="1000" dirty="0"/>
              <a:t>For this measure, lower rates are better. Poor communication is defined as responded sometimes or never to the set of survey questions: "During this hospital stay, how often did doctors/nurses treat you with courtesy and respect?" "During this hospital stay, how often did doctors</a:t>
            </a:r>
            <a:r>
              <a:rPr lang="en-US" sz="1000" dirty="0" smtClean="0"/>
              <a:t>/</a:t>
            </a:r>
          </a:p>
          <a:p>
            <a:r>
              <a:rPr lang="en-US" sz="1000" dirty="0" smtClean="0"/>
              <a:t>nurses </a:t>
            </a:r>
            <a:r>
              <a:rPr lang="en-US" sz="1000" dirty="0"/>
              <a:t>listen carefully to you?" and "During this hospital stay, how often did doctors/nurses explain things in a way you could understand?" </a:t>
            </a:r>
          </a:p>
        </p:txBody>
      </p:sp>
    </p:spTree>
    <p:extLst>
      <p:ext uri="{BB962C8B-B14F-4D97-AF65-F5344CB8AC3E}">
        <p14:creationId xmlns:p14="http://schemas.microsoft.com/office/powerpoint/2010/main" val="130356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Measures: Home Health Care</a:t>
            </a:r>
            <a:endParaRPr lang="en-US" dirty="0"/>
          </a:p>
        </p:txBody>
      </p:sp>
      <p:sp>
        <p:nvSpPr>
          <p:cNvPr id="4" name="Content Placeholder 2"/>
          <p:cNvSpPr>
            <a:spLocks noGrp="1"/>
          </p:cNvSpPr>
          <p:nvPr>
            <p:ph idx="1"/>
          </p:nvPr>
        </p:nvSpPr>
        <p:spPr/>
        <p:txBody>
          <a:bodyPr>
            <a:normAutofit/>
          </a:bodyPr>
          <a:lstStyle/>
          <a:p>
            <a:r>
              <a:rPr lang="en-US" dirty="0"/>
              <a:t>Provider-patient communication among adults receiving home health </a:t>
            </a:r>
            <a:r>
              <a:rPr lang="en-US" dirty="0" smtClean="0"/>
              <a:t>care</a:t>
            </a:r>
            <a:endParaRPr lang="en-US" b="1" dirty="0"/>
          </a:p>
        </p:txBody>
      </p:sp>
    </p:spTree>
    <p:extLst>
      <p:ext uri="{BB962C8B-B14F-4D97-AF65-F5344CB8AC3E}">
        <p14:creationId xmlns:p14="http://schemas.microsoft.com/office/powerpoint/2010/main" val="1952606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Provider-patient communication among adults receiving home health care, by language spoken at home, </a:t>
            </a:r>
            <a:r>
              <a:rPr lang="en-US" sz="2000" dirty="0" smtClean="0"/>
              <a:t>201</a:t>
            </a:r>
            <a:r>
              <a:rPr lang="en-US" sz="2000" strike="sngStrike" dirty="0"/>
              <a:t>4</a:t>
            </a:r>
            <a:endParaRPr lang="en-US" sz="2000" dirty="0"/>
          </a:p>
        </p:txBody>
      </p:sp>
      <p:sp>
        <p:nvSpPr>
          <p:cNvPr id="4" name="Content Placeholder 2"/>
          <p:cNvSpPr>
            <a:spLocks noGrp="1"/>
          </p:cNvSpPr>
          <p:nvPr>
            <p:ph idx="1"/>
          </p:nvPr>
        </p:nvSpPr>
        <p:spPr/>
        <p:txBody>
          <a:bodyPr/>
          <a:lstStyle/>
          <a:p>
            <a:pPr lvl="1"/>
            <a:endParaRPr lang="en-US" dirty="0" smtClean="0"/>
          </a:p>
          <a:p>
            <a:pPr lvl="1"/>
            <a:endParaRPr lang="en-US" dirty="0"/>
          </a:p>
        </p:txBody>
      </p:sp>
      <p:sp>
        <p:nvSpPr>
          <p:cNvPr id="7" name="Rectangle 6"/>
          <p:cNvSpPr/>
          <p:nvPr/>
        </p:nvSpPr>
        <p:spPr>
          <a:xfrm>
            <a:off x="457200" y="5760720"/>
            <a:ext cx="8229600" cy="707886"/>
          </a:xfrm>
          <a:prstGeom prst="rect">
            <a:avLst/>
          </a:prstGeom>
        </p:spPr>
        <p:txBody>
          <a:bodyPr wrap="square">
            <a:spAutoFit/>
          </a:bodyPr>
          <a:lstStyle/>
          <a:p>
            <a:r>
              <a:rPr lang="en-US" sz="1000" b="1" dirty="0" smtClean="0"/>
              <a:t>Source</a:t>
            </a:r>
            <a:r>
              <a:rPr lang="en-US" sz="1000" b="1" dirty="0"/>
              <a:t>: </a:t>
            </a:r>
            <a:r>
              <a:rPr lang="en-US" sz="1000" dirty="0"/>
              <a:t>Centers for Medicare &amp; Medicaid Services, Home Health Care CAHPS (Consumer Assessment of Healthcare Providers and Systems) Survey, </a:t>
            </a:r>
            <a:r>
              <a:rPr lang="en-US" sz="1000" dirty="0" smtClean="0"/>
              <a:t>201</a:t>
            </a:r>
            <a:r>
              <a:rPr lang="en-US" sz="1000" dirty="0"/>
              <a:t>4</a:t>
            </a:r>
            <a:r>
              <a:rPr lang="en-US" sz="1000" dirty="0" smtClean="0"/>
              <a:t>.</a:t>
            </a:r>
            <a:endParaRPr lang="en-US" sz="1000" dirty="0"/>
          </a:p>
          <a:p>
            <a:r>
              <a:rPr lang="en-US" sz="1000" b="1" dirty="0" smtClean="0"/>
              <a:t>Denominator: </a:t>
            </a:r>
            <a:r>
              <a:rPr lang="en-US" sz="1000" dirty="0" smtClean="0"/>
              <a:t>Adults </a:t>
            </a:r>
            <a:r>
              <a:rPr lang="en-US" sz="1000" dirty="0"/>
              <a:t>who had at least two visits from a Medicare-certified home health agency during a 2-month look-back period. </a:t>
            </a:r>
            <a:endParaRPr lang="en-US" sz="1000" dirty="0" smtClean="0"/>
          </a:p>
          <a:p>
            <a:r>
              <a:rPr lang="en-US" sz="1000" b="1" dirty="0" smtClean="0"/>
              <a:t>Note: </a:t>
            </a:r>
            <a:r>
              <a:rPr lang="en-US" sz="1000" dirty="0" smtClean="0"/>
              <a:t>Patients </a:t>
            </a:r>
            <a:r>
              <a:rPr lang="en-US" sz="1000" dirty="0"/>
              <a:t>receiving hospice care and </a:t>
            </a:r>
            <a:r>
              <a:rPr lang="en-US" sz="1000" dirty="0" smtClean="0"/>
              <a:t>those who </a:t>
            </a:r>
            <a:r>
              <a:rPr lang="en-US" sz="1000" dirty="0"/>
              <a:t>had “maternity” as the primary reason for receiving home health care are excluded.</a:t>
            </a:r>
          </a:p>
        </p:txBody>
      </p:sp>
      <p:graphicFrame>
        <p:nvGraphicFramePr>
          <p:cNvPr id="8" name="Chart 7"/>
          <p:cNvGraphicFramePr/>
          <p:nvPr>
            <p:extLst>
              <p:ext uri="{D42A27DB-BD31-4B8C-83A1-F6EECF244321}">
                <p14:modId xmlns:p14="http://schemas.microsoft.com/office/powerpoint/2010/main" val="371984257"/>
              </p:ext>
            </p:extLst>
          </p:nvPr>
        </p:nvGraphicFramePr>
        <p:xfrm>
          <a:off x="457200" y="1463040"/>
          <a:ext cx="82296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2118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000" dirty="0"/>
              <a:t>Provider-patient communication among adults receiving home health care, by race/ethnicity, </a:t>
            </a:r>
            <a:r>
              <a:rPr lang="en-US" sz="2000" dirty="0" smtClean="0"/>
              <a:t>2014</a:t>
            </a:r>
            <a:endParaRPr lang="en-US" sz="2000" dirty="0"/>
          </a:p>
        </p:txBody>
      </p:sp>
      <p:sp>
        <p:nvSpPr>
          <p:cNvPr id="4" name="Content Placeholder 2"/>
          <p:cNvSpPr>
            <a:spLocks noGrp="1"/>
          </p:cNvSpPr>
          <p:nvPr>
            <p:ph idx="1"/>
          </p:nvPr>
        </p:nvSpPr>
        <p:spPr/>
        <p:txBody>
          <a:bodyPr/>
          <a:lstStyle/>
          <a:p>
            <a:pPr lvl="1"/>
            <a:endParaRPr lang="en-US" dirty="0" smtClean="0"/>
          </a:p>
          <a:p>
            <a:pPr lvl="1"/>
            <a:endParaRPr lang="en-US" dirty="0"/>
          </a:p>
        </p:txBody>
      </p:sp>
      <p:graphicFrame>
        <p:nvGraphicFramePr>
          <p:cNvPr id="8" name="Chart 7"/>
          <p:cNvGraphicFramePr/>
          <p:nvPr>
            <p:extLst>
              <p:ext uri="{D42A27DB-BD31-4B8C-83A1-F6EECF244321}">
                <p14:modId xmlns:p14="http://schemas.microsoft.com/office/powerpoint/2010/main" val="4147744983"/>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669280"/>
            <a:ext cx="8229600" cy="861774"/>
          </a:xfrm>
          <a:prstGeom prst="rect">
            <a:avLst/>
          </a:prstGeom>
        </p:spPr>
        <p:txBody>
          <a:bodyPr wrap="square">
            <a:spAutoFit/>
          </a:bodyPr>
          <a:lstStyle/>
          <a:p>
            <a:r>
              <a:rPr lang="en-US" sz="1000" b="1" dirty="0"/>
              <a:t>Key: </a:t>
            </a:r>
            <a:r>
              <a:rPr lang="en-US" sz="1000" dirty="0" smtClean="0"/>
              <a:t>AI/AN </a:t>
            </a:r>
            <a:r>
              <a:rPr lang="en-US" sz="1000" dirty="0"/>
              <a:t>= American Indian or Alaska </a:t>
            </a:r>
            <a:r>
              <a:rPr lang="en-US" sz="1000" dirty="0" smtClean="0"/>
              <a:t>Native; </a:t>
            </a:r>
            <a:r>
              <a:rPr lang="en-US" sz="1000" dirty="0"/>
              <a:t>NHOPI = Native Hawaiian or Other Pacific </a:t>
            </a:r>
            <a:r>
              <a:rPr lang="en-US" sz="1000" dirty="0" smtClean="0"/>
              <a:t>Islander. </a:t>
            </a:r>
            <a:endParaRPr lang="en-US" sz="1000" dirty="0"/>
          </a:p>
          <a:p>
            <a:r>
              <a:rPr lang="en-US" sz="1000" b="1" dirty="0"/>
              <a:t>Source: </a:t>
            </a:r>
            <a:r>
              <a:rPr lang="en-US" sz="1000" dirty="0"/>
              <a:t>Centers for Medicare &amp; Medicaid Services, Home Health Care CAHPS (Consumer Assessment of Healthcare Providers and Systems</a:t>
            </a:r>
            <a:r>
              <a:rPr lang="en-US" sz="1000" dirty="0" smtClean="0"/>
              <a:t>) Survey, 2014.</a:t>
            </a:r>
            <a:endParaRPr lang="en-US" sz="1000" dirty="0"/>
          </a:p>
          <a:p>
            <a:r>
              <a:rPr lang="en-US" sz="1000" b="1" dirty="0" smtClean="0"/>
              <a:t>Denominator: </a:t>
            </a:r>
            <a:r>
              <a:rPr lang="en-US" sz="1000" dirty="0" smtClean="0"/>
              <a:t>Adults </a:t>
            </a:r>
            <a:r>
              <a:rPr lang="en-US" sz="1000" dirty="0"/>
              <a:t>who had at least two visits from a Medicare-certified home health agency during a 2-month look-back period. </a:t>
            </a:r>
            <a:endParaRPr lang="en-US" sz="1000" dirty="0" smtClean="0"/>
          </a:p>
          <a:p>
            <a:r>
              <a:rPr lang="en-US" sz="1000" b="1" dirty="0" smtClean="0"/>
              <a:t>Note</a:t>
            </a:r>
            <a:r>
              <a:rPr lang="en-US" sz="1000" b="1" dirty="0"/>
              <a:t>: </a:t>
            </a:r>
            <a:r>
              <a:rPr lang="en-US" sz="1000" dirty="0"/>
              <a:t>Patients receiving hospice care and </a:t>
            </a:r>
            <a:r>
              <a:rPr lang="en-US" sz="1000" dirty="0" smtClean="0"/>
              <a:t>those who </a:t>
            </a:r>
            <a:r>
              <a:rPr lang="en-US" sz="1000" dirty="0"/>
              <a:t>had “maternity” as the primary reason for receiving home health care are excluded</a:t>
            </a:r>
            <a:r>
              <a:rPr lang="en-US" sz="1000" dirty="0" smtClean="0"/>
              <a:t>.</a:t>
            </a:r>
          </a:p>
        </p:txBody>
      </p:sp>
    </p:spTree>
    <p:extLst>
      <p:ext uri="{BB962C8B-B14F-4D97-AF65-F5344CB8AC3E}">
        <p14:creationId xmlns:p14="http://schemas.microsoft.com/office/powerpoint/2010/main" val="3705621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Engagement in Decisionmaking</a:t>
            </a:r>
            <a:endParaRPr lang="en-US" dirty="0"/>
          </a:p>
        </p:txBody>
      </p:sp>
      <p:sp>
        <p:nvSpPr>
          <p:cNvPr id="3" name="Content Placeholder 2"/>
          <p:cNvSpPr>
            <a:spLocks noGrp="1"/>
          </p:cNvSpPr>
          <p:nvPr>
            <p:ph idx="1"/>
          </p:nvPr>
        </p:nvSpPr>
        <p:spPr/>
        <p:txBody>
          <a:bodyPr>
            <a:normAutofit/>
          </a:bodyPr>
          <a:lstStyle/>
          <a:p>
            <a:r>
              <a:rPr lang="en-US" dirty="0" smtClean="0"/>
              <a:t>The increasing prevalence of chronic diseases has placed more responsibility on patients, since conditions such as diabetes and hypertension require self-management. </a:t>
            </a:r>
          </a:p>
          <a:p>
            <a:r>
              <a:rPr lang="en-US" dirty="0" smtClean="0"/>
              <a:t>Patients need to be provided with information that allows them to make educated decisions and feel engaged in their treatment. </a:t>
            </a:r>
          </a:p>
          <a:p>
            <a:r>
              <a:rPr lang="en-US" dirty="0" smtClean="0"/>
              <a:t>Treatment plans also need to incorporate patients’ values and preferences.</a:t>
            </a:r>
            <a:endParaRPr lang="en-US" dirty="0"/>
          </a:p>
        </p:txBody>
      </p:sp>
    </p:spTree>
    <p:extLst>
      <p:ext uri="{BB962C8B-B14F-4D97-AF65-F5344CB8AC3E}">
        <p14:creationId xmlns:p14="http://schemas.microsoft.com/office/powerpoint/2010/main" val="101693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00200" y="274638"/>
            <a:ext cx="7086600" cy="944562"/>
          </a:xfrm>
        </p:spPr>
        <p:txBody>
          <a:bodyPr>
            <a:noAutofit/>
          </a:bodyPr>
          <a:lstStyle/>
          <a:p>
            <a:r>
              <a:rPr lang="en-US" sz="2400" dirty="0" smtClean="0"/>
              <a:t>Measures of Engagement in </a:t>
            </a:r>
            <a:r>
              <a:rPr lang="en-US" sz="2400" dirty="0" err="1" smtClean="0"/>
              <a:t>Decisionmaking</a:t>
            </a:r>
            <a:r>
              <a:rPr lang="en-US" sz="2400" dirty="0" smtClean="0"/>
              <a:t>: Providers Asking Patients To Assist in Making Treatment Decisions </a:t>
            </a:r>
            <a:endParaRPr lang="en-US" sz="2400" dirty="0"/>
          </a:p>
        </p:txBody>
      </p:sp>
      <p:sp>
        <p:nvSpPr>
          <p:cNvPr id="3" name="Content Placeholder 2"/>
          <p:cNvSpPr>
            <a:spLocks noGrp="1"/>
          </p:cNvSpPr>
          <p:nvPr>
            <p:ph idx="1"/>
          </p:nvPr>
        </p:nvSpPr>
        <p:spPr/>
        <p:txBody>
          <a:bodyPr>
            <a:normAutofit/>
          </a:bodyPr>
          <a:lstStyle/>
          <a:p>
            <a:r>
              <a:rPr lang="en-US" sz="2400" dirty="0" smtClean="0"/>
              <a:t>People with a usual source of care who sometimes or never asked the person to help make decisions when there was a choice between treatments</a:t>
            </a:r>
          </a:p>
        </p:txBody>
      </p:sp>
    </p:spTree>
    <p:extLst>
      <p:ext uri="{BB962C8B-B14F-4D97-AF65-F5344CB8AC3E}">
        <p14:creationId xmlns:p14="http://schemas.microsoft.com/office/powerpoint/2010/main" val="4257436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1800" dirty="0" smtClean="0"/>
              <a:t>People </a:t>
            </a:r>
            <a:r>
              <a:rPr lang="en-US" sz="1800" dirty="0"/>
              <a:t>with a usual source of care </a:t>
            </a:r>
            <a:r>
              <a:rPr lang="en-US" sz="1800" dirty="0" smtClean="0"/>
              <a:t>who sometimes </a:t>
            </a:r>
            <a:r>
              <a:rPr lang="en-US" sz="1800" dirty="0"/>
              <a:t>or never asked </a:t>
            </a:r>
            <a:r>
              <a:rPr lang="en-US" sz="1800" dirty="0" smtClean="0"/>
              <a:t>the person to help make decisions when there was a choice between treatments, </a:t>
            </a:r>
            <a:r>
              <a:rPr lang="en-US" sz="1800" dirty="0"/>
              <a:t>by insurance </a:t>
            </a:r>
            <a:r>
              <a:rPr lang="en-US" sz="1800" dirty="0" smtClean="0"/>
              <a:t>(under age 65) </a:t>
            </a:r>
            <a:r>
              <a:rPr lang="en-US" sz="1800" dirty="0"/>
              <a:t>and </a:t>
            </a:r>
            <a:r>
              <a:rPr lang="en-US" sz="1800" dirty="0" smtClean="0"/>
              <a:t>education (age 18 and over), 2002-2013</a:t>
            </a:r>
            <a:endParaRPr lang="en-US" sz="1800"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241647896"/>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486400"/>
            <a:ext cx="8229600" cy="553998"/>
          </a:xfrm>
          <a:prstGeom prst="rect">
            <a:avLst/>
          </a:prstGeom>
        </p:spPr>
        <p:txBody>
          <a:bodyPr wrap="square">
            <a:spAutoFit/>
          </a:bodyPr>
          <a:lstStyle/>
          <a:p>
            <a:r>
              <a:rPr lang="en-US" sz="1000" b="1" dirty="0"/>
              <a:t>Source: </a:t>
            </a:r>
            <a:r>
              <a:rPr lang="en-US" sz="1000" dirty="0"/>
              <a:t>Agency for Healthcare Research and Quality, </a:t>
            </a:r>
            <a:r>
              <a:rPr lang="en-US" sz="1000" dirty="0" smtClean="0"/>
              <a:t>Medical </a:t>
            </a:r>
            <a:r>
              <a:rPr lang="en-US" sz="1000" dirty="0"/>
              <a:t>Expenditure Panel </a:t>
            </a:r>
            <a:r>
              <a:rPr lang="en-US" sz="1000" dirty="0" smtClean="0"/>
              <a:t>Survey, 2002-2013.</a:t>
            </a:r>
            <a:endParaRPr lang="en-US" sz="1000" dirty="0"/>
          </a:p>
          <a:p>
            <a:r>
              <a:rPr lang="en-US" sz="1000" b="1" dirty="0" smtClean="0"/>
              <a:t>Note: </a:t>
            </a:r>
            <a:r>
              <a:rPr lang="en-US" sz="1000" dirty="0" smtClean="0"/>
              <a:t>Less </a:t>
            </a:r>
            <a:r>
              <a:rPr lang="en-US" sz="1000" dirty="0"/>
              <a:t>than high school refers to fewer than 12 years of education; high school graduate, 12 years of education; and </a:t>
            </a:r>
            <a:r>
              <a:rPr lang="en-US" sz="1000" dirty="0" smtClean="0"/>
              <a:t>any </a:t>
            </a:r>
            <a:r>
              <a:rPr lang="en-US" sz="1000" dirty="0"/>
              <a:t>college, more than 12 years of education. </a:t>
            </a:r>
            <a:endParaRPr lang="en-US" sz="1000" dirty="0" smtClean="0"/>
          </a:p>
        </p:txBody>
      </p:sp>
      <p:graphicFrame>
        <p:nvGraphicFramePr>
          <p:cNvPr id="6" name="Content Placeholder 3"/>
          <p:cNvGraphicFramePr>
            <a:graphicFrameLocks/>
          </p:cNvGraphicFramePr>
          <p:nvPr>
            <p:extLst>
              <p:ext uri="{D42A27DB-BD31-4B8C-83A1-F6EECF244321}">
                <p14:modId xmlns:p14="http://schemas.microsoft.com/office/powerpoint/2010/main" val="3084597957"/>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1127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People with a usual source of care </a:t>
            </a:r>
            <a:r>
              <a:rPr lang="en-US" sz="1800" dirty="0" smtClean="0"/>
              <a:t>who sometimes </a:t>
            </a:r>
            <a:r>
              <a:rPr lang="en-US" sz="1800" dirty="0"/>
              <a:t>or never asked </a:t>
            </a:r>
            <a:r>
              <a:rPr lang="en-US" sz="1800" dirty="0" smtClean="0"/>
              <a:t>the person to help make decisions when there was a choice between treatments, </a:t>
            </a:r>
            <a:r>
              <a:rPr lang="en-US" sz="1800" dirty="0"/>
              <a:t>by number of chronic conditions </a:t>
            </a:r>
            <a:r>
              <a:rPr lang="en-US" sz="1800" dirty="0" smtClean="0"/>
              <a:t>(age 18 and over) and </a:t>
            </a:r>
            <a:r>
              <a:rPr lang="en-US" sz="1800" dirty="0"/>
              <a:t>ethnicity, </a:t>
            </a:r>
            <a:r>
              <a:rPr lang="en-US" sz="1800" dirty="0" smtClean="0"/>
              <a:t>2002-2013</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7065025"/>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577840"/>
            <a:ext cx="8229600" cy="400110"/>
          </a:xfrm>
          <a:prstGeom prst="rect">
            <a:avLst/>
          </a:prstGeom>
        </p:spPr>
        <p:txBody>
          <a:bodyPr wrap="square">
            <a:spAutoFit/>
          </a:bodyPr>
          <a:lstStyle/>
          <a:p>
            <a:r>
              <a:rPr lang="en-US" sz="1000" b="1" dirty="0"/>
              <a:t>Source: </a:t>
            </a:r>
            <a:r>
              <a:rPr lang="en-US" sz="1000" dirty="0"/>
              <a:t>Agency for Healthcare Research and Quality, </a:t>
            </a:r>
            <a:r>
              <a:rPr lang="en-US" sz="1000" dirty="0" smtClean="0"/>
              <a:t>Medical </a:t>
            </a:r>
            <a:r>
              <a:rPr lang="en-US" sz="1000" dirty="0"/>
              <a:t>Expenditure Panel </a:t>
            </a:r>
            <a:r>
              <a:rPr lang="en-US" sz="1000" dirty="0" smtClean="0"/>
              <a:t>Survey, 2002-2013.</a:t>
            </a:r>
            <a:endParaRPr lang="en-US" sz="1000" dirty="0"/>
          </a:p>
          <a:p>
            <a:r>
              <a:rPr lang="en-US" sz="1000" b="1" dirty="0" smtClean="0"/>
              <a:t>Note</a:t>
            </a:r>
            <a:r>
              <a:rPr lang="en-US" sz="1000" b="1" dirty="0"/>
              <a:t>: </a:t>
            </a:r>
            <a:r>
              <a:rPr lang="en-US" sz="1000" dirty="0"/>
              <a:t>For this measure, lower rates are better. White and Black are non-Hispanic</a:t>
            </a:r>
            <a:r>
              <a:rPr lang="en-US" sz="1000" dirty="0" smtClean="0"/>
              <a:t>. Hispanic includes all races.</a:t>
            </a:r>
          </a:p>
        </p:txBody>
      </p:sp>
      <p:graphicFrame>
        <p:nvGraphicFramePr>
          <p:cNvPr id="7" name="Chart 6"/>
          <p:cNvGraphicFramePr/>
          <p:nvPr>
            <p:extLst>
              <p:ext uri="{D42A27DB-BD31-4B8C-83A1-F6EECF244321}">
                <p14:modId xmlns:p14="http://schemas.microsoft.com/office/powerpoint/2010/main" val="1720746784"/>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5219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End-of-Life Care</a:t>
            </a:r>
            <a:endParaRPr lang="en-US" dirty="0"/>
          </a:p>
        </p:txBody>
      </p:sp>
      <p:sp>
        <p:nvSpPr>
          <p:cNvPr id="4" name="Content Placeholder 2"/>
          <p:cNvSpPr>
            <a:spLocks noGrp="1"/>
          </p:cNvSpPr>
          <p:nvPr>
            <p:ph idx="1"/>
          </p:nvPr>
        </p:nvSpPr>
        <p:spPr/>
        <p:txBody>
          <a:bodyPr>
            <a:normAutofit fontScale="92500" lnSpcReduction="10000"/>
          </a:bodyPr>
          <a:lstStyle/>
          <a:p>
            <a:r>
              <a:rPr lang="en-US" dirty="0" smtClean="0"/>
              <a:t>Hospice care is generally delivered at the end of life to patients with a terminal illness or condition who want palliative medical care.</a:t>
            </a:r>
          </a:p>
          <a:p>
            <a:r>
              <a:rPr lang="en-US" dirty="0" smtClean="0"/>
              <a:t>Hospice care also includes practical, psychosocial, and spiritual support for the patient and family. </a:t>
            </a:r>
          </a:p>
          <a:p>
            <a:r>
              <a:rPr lang="en-US" dirty="0" smtClean="0"/>
              <a:t>The goal of end-of-life care is to achieve a “good death,” defined by the Institute of Medicine as:</a:t>
            </a:r>
          </a:p>
          <a:p>
            <a:pPr marL="682625" lvl="1" indent="0">
              <a:buNone/>
            </a:pPr>
            <a:r>
              <a:rPr lang="en-US" dirty="0" smtClean="0"/>
              <a:t>…free from avoidable distress and suffering for patients, families, and caregivers; in general accord with the patients’ and families’ wishes; and reasonably consistent with clinical, cultural, and ethical standards (Field &amp; Cassell, 1997).</a:t>
            </a:r>
            <a:endParaRPr lang="en-US" dirty="0"/>
          </a:p>
        </p:txBody>
      </p:sp>
    </p:spTree>
    <p:extLst>
      <p:ext uri="{BB962C8B-B14F-4D97-AF65-F5344CB8AC3E}">
        <p14:creationId xmlns:p14="http://schemas.microsoft.com/office/powerpoint/2010/main" val="2159649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Healthcare Quality and Disparities Report</a:t>
            </a:r>
            <a:endParaRPr lang="en-US" dirty="0"/>
          </a:p>
        </p:txBody>
      </p:sp>
      <p:sp>
        <p:nvSpPr>
          <p:cNvPr id="3" name="Content Placeholder 2"/>
          <p:cNvSpPr>
            <a:spLocks noGrp="1"/>
          </p:cNvSpPr>
          <p:nvPr>
            <p:ph idx="1"/>
          </p:nvPr>
        </p:nvSpPr>
        <p:spPr/>
        <p:txBody>
          <a:bodyPr>
            <a:normAutofit/>
          </a:bodyPr>
          <a:lstStyle/>
          <a:p>
            <a:r>
              <a:rPr lang="en-US" dirty="0" smtClean="0"/>
              <a:t>Based on more than 250 measures of quality and disparities covering a broad array of health care services and settings</a:t>
            </a:r>
          </a:p>
          <a:p>
            <a:r>
              <a:rPr lang="en-US" dirty="0" smtClean="0"/>
              <a:t>Data generally available through 2013, with some exceptions</a:t>
            </a:r>
          </a:p>
          <a:p>
            <a:r>
              <a:rPr lang="en-US" dirty="0" smtClean="0"/>
              <a:t>Produced with the help of an Interagency Work Group led by the Agency for Healthcare Research and Quality and submitted on behalf of the Secretary of Health and Human Services </a:t>
            </a:r>
          </a:p>
          <a:p>
            <a:endParaRPr lang="en-US" dirty="0"/>
          </a:p>
        </p:txBody>
      </p:sp>
    </p:spTree>
    <p:extLst>
      <p:ext uri="{BB962C8B-B14F-4D97-AF65-F5344CB8AC3E}">
        <p14:creationId xmlns:p14="http://schemas.microsoft.com/office/powerpoint/2010/main" val="346123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End-of-Life Care Measures</a:t>
            </a:r>
            <a:endParaRPr lang="en-US" dirty="0"/>
          </a:p>
        </p:txBody>
      </p:sp>
      <p:sp>
        <p:nvSpPr>
          <p:cNvPr id="4" name="Content Placeholder 2"/>
          <p:cNvSpPr>
            <a:spLocks noGrp="1"/>
          </p:cNvSpPr>
          <p:nvPr>
            <p:ph idx="1"/>
          </p:nvPr>
        </p:nvSpPr>
        <p:spPr/>
        <p:txBody>
          <a:bodyPr>
            <a:normAutofit/>
          </a:bodyPr>
          <a:lstStyle/>
          <a:p>
            <a:r>
              <a:rPr lang="en-US" dirty="0" smtClean="0"/>
              <a:t>Hospice patients who received care consistent with their stated end-of-life wishes</a:t>
            </a:r>
          </a:p>
          <a:p>
            <a:r>
              <a:rPr lang="en-US" dirty="0" smtClean="0"/>
              <a:t>Hospice patients who received the right amount of help for feelings of anxiety or sadness</a:t>
            </a:r>
            <a:endParaRPr lang="en-US" dirty="0"/>
          </a:p>
        </p:txBody>
      </p:sp>
    </p:spTree>
    <p:extLst>
      <p:ext uri="{BB962C8B-B14F-4D97-AF65-F5344CB8AC3E}">
        <p14:creationId xmlns:p14="http://schemas.microsoft.com/office/powerpoint/2010/main" val="828164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Hospice patients who received care consistent with their stated </a:t>
            </a:r>
            <a:r>
              <a:rPr lang="en-US" sz="2000" dirty="0" smtClean="0"/>
              <a:t>end-of-life wishes, </a:t>
            </a:r>
            <a:r>
              <a:rPr lang="en-US" sz="2000" dirty="0"/>
              <a:t>by age and ethnicity, </a:t>
            </a:r>
            <a:r>
              <a:rPr lang="en-US" sz="2000" dirty="0" smtClean="0"/>
              <a:t>2008-2014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9175401"/>
              </p:ext>
            </p:extLst>
          </p:nvPr>
        </p:nvGraphicFramePr>
        <p:xfrm>
          <a:off x="457200" y="1463040"/>
          <a:ext cx="41148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486400"/>
            <a:ext cx="8229600" cy="400110"/>
          </a:xfrm>
          <a:prstGeom prst="rect">
            <a:avLst/>
          </a:prstGeom>
        </p:spPr>
        <p:txBody>
          <a:bodyPr wrap="square">
            <a:spAutoFit/>
          </a:bodyPr>
          <a:lstStyle/>
          <a:p>
            <a:r>
              <a:rPr lang="en-US" sz="1000" b="1" dirty="0"/>
              <a:t>Source: </a:t>
            </a:r>
            <a:r>
              <a:rPr lang="en-US" sz="1000" dirty="0"/>
              <a:t>National Hospice and Palliative Care Organization, Family Evaluation of Hospice Care </a:t>
            </a:r>
            <a:r>
              <a:rPr lang="en-US" sz="1000" dirty="0" smtClean="0"/>
              <a:t>Survey, 2008-2014.</a:t>
            </a:r>
            <a:endParaRPr lang="en-US" sz="1000" dirty="0"/>
          </a:p>
          <a:p>
            <a:r>
              <a:rPr lang="en-US" sz="1000" b="1" dirty="0" smtClean="0"/>
              <a:t>Note</a:t>
            </a:r>
            <a:r>
              <a:rPr lang="en-US" sz="1000" b="1" dirty="0"/>
              <a:t>: </a:t>
            </a:r>
            <a:r>
              <a:rPr lang="en-US" sz="1000" dirty="0" smtClean="0"/>
              <a:t>White </a:t>
            </a:r>
            <a:r>
              <a:rPr lang="en-US" sz="1000" dirty="0"/>
              <a:t>and Black are non-Hispanic</a:t>
            </a:r>
            <a:r>
              <a:rPr lang="en-US" sz="1000" dirty="0" smtClean="0"/>
              <a:t>. Hispanic includes all races.</a:t>
            </a:r>
            <a:endParaRPr lang="en-US" sz="1000" dirty="0"/>
          </a:p>
        </p:txBody>
      </p:sp>
      <p:graphicFrame>
        <p:nvGraphicFramePr>
          <p:cNvPr id="7" name="Chart 6"/>
          <p:cNvGraphicFramePr/>
          <p:nvPr>
            <p:extLst>
              <p:ext uri="{D42A27DB-BD31-4B8C-83A1-F6EECF244321}">
                <p14:modId xmlns:p14="http://schemas.microsoft.com/office/powerpoint/2010/main" val="402198190"/>
              </p:ext>
            </p:extLst>
          </p:nvPr>
        </p:nvGraphicFramePr>
        <p:xfrm>
          <a:off x="4572000" y="1463040"/>
          <a:ext cx="4114800" cy="384048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p:cNvSpPr txBox="1">
            <a:spLocks/>
          </p:cNvSpPr>
          <p:nvPr/>
        </p:nvSpPr>
        <p:spPr>
          <a:xfrm>
            <a:off x="1600200" y="274638"/>
            <a:ext cx="7086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3200" dirty="0"/>
          </a:p>
        </p:txBody>
      </p:sp>
    </p:spTree>
    <p:extLst>
      <p:ext uri="{BB962C8B-B14F-4D97-AF65-F5344CB8AC3E}">
        <p14:creationId xmlns:p14="http://schemas.microsoft.com/office/powerpoint/2010/main" val="1194721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577840"/>
            <a:ext cx="8229600" cy="400110"/>
          </a:xfrm>
          <a:prstGeom prst="rect">
            <a:avLst/>
          </a:prstGeom>
        </p:spPr>
        <p:txBody>
          <a:bodyPr wrap="square">
            <a:spAutoFit/>
          </a:bodyPr>
          <a:lstStyle/>
          <a:p>
            <a:r>
              <a:rPr lang="en-US" sz="1000" b="1" dirty="0" smtClean="0"/>
              <a:t>Key: </a:t>
            </a:r>
            <a:r>
              <a:rPr lang="en-US" sz="1000" dirty="0" smtClean="0"/>
              <a:t>AI/AN = </a:t>
            </a:r>
            <a:r>
              <a:rPr lang="en-US" sz="1000" dirty="0"/>
              <a:t>American Indian or Alaska Native; </a:t>
            </a:r>
            <a:r>
              <a:rPr lang="en-US" sz="1000" dirty="0" smtClean="0"/>
              <a:t>API = </a:t>
            </a:r>
            <a:r>
              <a:rPr lang="en-US" sz="1000" dirty="0"/>
              <a:t>Asian or Pacific Islander.</a:t>
            </a:r>
          </a:p>
          <a:p>
            <a:r>
              <a:rPr lang="en-US" sz="1000" b="1" dirty="0" smtClean="0"/>
              <a:t>Source</a:t>
            </a:r>
            <a:r>
              <a:rPr lang="en-US" sz="1000" b="1" dirty="0"/>
              <a:t>: </a:t>
            </a:r>
            <a:r>
              <a:rPr lang="en-US" sz="1000" dirty="0"/>
              <a:t>National Hospice and Palliative Care Organization, Family Evaluation of Hospice Care </a:t>
            </a:r>
            <a:r>
              <a:rPr lang="en-US" sz="1000" dirty="0" smtClean="0"/>
              <a:t>Survey, 2008-2014.</a:t>
            </a:r>
            <a:endParaRPr lang="en-US" sz="1000" dirty="0"/>
          </a:p>
        </p:txBody>
      </p:sp>
      <p:graphicFrame>
        <p:nvGraphicFramePr>
          <p:cNvPr id="7" name="Chart 6"/>
          <p:cNvGraphicFramePr/>
          <p:nvPr>
            <p:extLst>
              <p:ext uri="{D42A27DB-BD31-4B8C-83A1-F6EECF244321}">
                <p14:modId xmlns:p14="http://schemas.microsoft.com/office/powerpoint/2010/main" val="1547574962"/>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820216807"/>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1"/>
          <p:cNvSpPr txBox="1">
            <a:spLocks/>
          </p:cNvSpPr>
          <p:nvPr/>
        </p:nvSpPr>
        <p:spPr>
          <a:xfrm>
            <a:off x="1600200" y="274638"/>
            <a:ext cx="7086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3200" dirty="0"/>
          </a:p>
        </p:txBody>
      </p:sp>
      <p:sp>
        <p:nvSpPr>
          <p:cNvPr id="2" name="Title 1"/>
          <p:cNvSpPr>
            <a:spLocks noGrp="1"/>
          </p:cNvSpPr>
          <p:nvPr>
            <p:ph type="title"/>
          </p:nvPr>
        </p:nvSpPr>
        <p:spPr/>
        <p:txBody>
          <a:bodyPr>
            <a:noAutofit/>
          </a:bodyPr>
          <a:lstStyle/>
          <a:p>
            <a:r>
              <a:rPr lang="en-US" sz="2000" dirty="0" smtClean="0"/>
              <a:t>Hospice patients who received the right amount of help for feelings of anxiety or sadness, by ethnicity and race, 2008-2014</a:t>
            </a:r>
            <a:endParaRPr lang="en-US" sz="2000" dirty="0"/>
          </a:p>
        </p:txBody>
      </p:sp>
    </p:spTree>
    <p:extLst>
      <p:ext uri="{BB962C8B-B14F-4D97-AF65-F5344CB8AC3E}">
        <p14:creationId xmlns:p14="http://schemas.microsoft.com/office/powerpoint/2010/main" val="2620486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p:txBody>
          <a:bodyPr>
            <a:normAutofit/>
          </a:bodyPr>
          <a:lstStyle/>
          <a:p>
            <a:r>
              <a:rPr lang="en-US" dirty="0" smtClean="0"/>
              <a:t>Field </a:t>
            </a:r>
            <a:r>
              <a:rPr lang="en-US" dirty="0"/>
              <a:t>M, Cassell C, eds. Approaching death: improving care at the end of life. Washington, DC: National Academy Press</a:t>
            </a:r>
            <a:r>
              <a:rPr lang="en-US" dirty="0" smtClean="0"/>
              <a:t>; 1997.</a:t>
            </a:r>
            <a:endParaRPr lang="en-US" dirty="0"/>
          </a:p>
        </p:txBody>
      </p:sp>
    </p:spTree>
    <p:extLst>
      <p:ext uri="{BB962C8B-B14F-4D97-AF65-F5344CB8AC3E}">
        <p14:creationId xmlns:p14="http://schemas.microsoft.com/office/powerpoint/2010/main" val="358290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 of the 2015 QDR</a:t>
            </a:r>
            <a:endParaRPr lang="en-US" dirty="0"/>
          </a:p>
        </p:txBody>
      </p:sp>
      <p:sp>
        <p:nvSpPr>
          <p:cNvPr id="3" name="Content Placeholder 2"/>
          <p:cNvSpPr>
            <a:spLocks noGrp="1"/>
          </p:cNvSpPr>
          <p:nvPr>
            <p:ph idx="1"/>
          </p:nvPr>
        </p:nvSpPr>
        <p:spPr/>
        <p:txBody>
          <a:bodyPr>
            <a:normAutofit lnSpcReduction="10000"/>
          </a:bodyPr>
          <a:lstStyle/>
          <a:p>
            <a:r>
              <a:rPr lang="en-US" dirty="0"/>
              <a:t>Access to care has improved dramatically</a:t>
            </a:r>
            <a:r>
              <a:rPr lang="en-US" dirty="0" smtClean="0"/>
              <a:t>.</a:t>
            </a:r>
          </a:p>
          <a:p>
            <a:r>
              <a:rPr lang="en-US" dirty="0"/>
              <a:t>Quality of care continues to improve, but wide variation exists across the National Quality Strategy (NQS) priorities</a:t>
            </a:r>
            <a:r>
              <a:rPr lang="en-US" dirty="0" smtClean="0"/>
              <a:t>:</a:t>
            </a:r>
          </a:p>
          <a:p>
            <a:pPr lvl="1"/>
            <a:r>
              <a:rPr lang="en-US" dirty="0"/>
              <a:t>Effective Treatment measures indicate improvements in overall performance and reductions in disparities</a:t>
            </a:r>
            <a:r>
              <a:rPr lang="en-US" dirty="0" smtClean="0"/>
              <a:t>.</a:t>
            </a:r>
          </a:p>
          <a:p>
            <a:pPr lvl="1"/>
            <a:r>
              <a:rPr lang="en-US" dirty="0"/>
              <a:t>Care Coordination measures have lagged behind other priorities in overall performance</a:t>
            </a:r>
            <a:r>
              <a:rPr lang="en-US" dirty="0" smtClean="0"/>
              <a:t>.</a:t>
            </a:r>
          </a:p>
          <a:p>
            <a:pPr lvl="1"/>
            <a:r>
              <a:rPr lang="en-US" dirty="0"/>
              <a:t>Patient Safety, Person-Centered Care, and Healthy Living measures have improved overall, but many disparities remain.</a:t>
            </a:r>
          </a:p>
        </p:txBody>
      </p:sp>
    </p:spTree>
    <p:extLst>
      <p:ext uri="{BB962C8B-B14F-4D97-AF65-F5344CB8AC3E}">
        <p14:creationId xmlns:p14="http://schemas.microsoft.com/office/powerpoint/2010/main" val="108893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Chartbooks Organized Around Priorities of the National Quality Strategy </a:t>
            </a:r>
            <a:endParaRPr lang="en-US" sz="2800" dirty="0"/>
          </a:p>
        </p:txBody>
      </p:sp>
      <p:sp>
        <p:nvSpPr>
          <p:cNvPr id="3" name="Content Placeholder 2"/>
          <p:cNvSpPr>
            <a:spLocks noGrp="1"/>
          </p:cNvSpPr>
          <p:nvPr>
            <p:ph idx="1"/>
          </p:nvPr>
        </p:nvSpPr>
        <p:spPr/>
        <p:txBody>
          <a:bodyPr>
            <a:normAutofit fontScale="77500" lnSpcReduction="20000"/>
          </a:bodyPr>
          <a:lstStyle/>
          <a:p>
            <a:pPr marL="514350" indent="-514350">
              <a:lnSpc>
                <a:spcPct val="120000"/>
              </a:lnSpc>
              <a:spcBef>
                <a:spcPts val="0"/>
              </a:spcBef>
              <a:buSzPct val="100000"/>
              <a:buFont typeface="+mj-lt"/>
              <a:buAutoNum type="arabicPeriod"/>
            </a:pPr>
            <a:r>
              <a:rPr lang="en-US" dirty="0" smtClean="0"/>
              <a:t>Making care safer by reducing harm caused in the delivery of care.</a:t>
            </a:r>
          </a:p>
          <a:p>
            <a:pPr marL="514350" indent="-514350">
              <a:lnSpc>
                <a:spcPct val="120000"/>
              </a:lnSpc>
              <a:spcBef>
                <a:spcPts val="0"/>
              </a:spcBef>
              <a:buSzPct val="100000"/>
              <a:buFont typeface="+mj-lt"/>
              <a:buAutoNum type="arabicPeriod"/>
            </a:pPr>
            <a:r>
              <a:rPr lang="en-US" b="1" dirty="0" smtClean="0"/>
              <a:t>Ensuring that each person and family is engaged as partners in their care.</a:t>
            </a:r>
          </a:p>
          <a:p>
            <a:pPr marL="514350" indent="-514350">
              <a:lnSpc>
                <a:spcPct val="120000"/>
              </a:lnSpc>
              <a:spcBef>
                <a:spcPts val="0"/>
              </a:spcBef>
              <a:buSzPct val="100000"/>
              <a:buFont typeface="+mj-lt"/>
              <a:buAutoNum type="arabicPeriod"/>
            </a:pPr>
            <a:r>
              <a:rPr lang="en-US" dirty="0" smtClean="0"/>
              <a:t>Promoting effective communication and coordination of care.</a:t>
            </a:r>
          </a:p>
          <a:p>
            <a:pPr marL="514350" indent="-514350">
              <a:lnSpc>
                <a:spcPct val="120000"/>
              </a:lnSpc>
              <a:spcBef>
                <a:spcPts val="0"/>
              </a:spcBef>
              <a:buSzPct val="100000"/>
              <a:buFont typeface="+mj-lt"/>
              <a:buAutoNum type="arabicPeriod"/>
            </a:pPr>
            <a:r>
              <a:rPr lang="en-US" dirty="0" smtClean="0"/>
              <a:t>Promoting the most effective prevention and treatment practices for the leading causes of mortality, starting with cardiovascular disease.</a:t>
            </a:r>
          </a:p>
          <a:p>
            <a:pPr marL="514350" indent="-514350">
              <a:lnSpc>
                <a:spcPct val="120000"/>
              </a:lnSpc>
              <a:spcBef>
                <a:spcPts val="0"/>
              </a:spcBef>
              <a:buSzPct val="100000"/>
              <a:buFont typeface="+mj-lt"/>
              <a:buAutoNum type="arabicPeriod"/>
            </a:pPr>
            <a:r>
              <a:rPr lang="en-US" dirty="0" smtClean="0"/>
              <a:t>Working with communities to promote wide use of best practices to enable healthy living.</a:t>
            </a:r>
          </a:p>
          <a:p>
            <a:pPr marL="514350" indent="-514350">
              <a:lnSpc>
                <a:spcPct val="120000"/>
              </a:lnSpc>
              <a:spcBef>
                <a:spcPts val="0"/>
              </a:spcBef>
              <a:buSzPct val="100000"/>
              <a:buFont typeface="+mj-lt"/>
              <a:buAutoNum type="arabicPeriod"/>
            </a:pPr>
            <a:r>
              <a:rPr lang="en-US" dirty="0" smtClean="0"/>
              <a:t>Making quality care more affordable for individuals, families, employers, and governments by developing and spreading new health care delivery models.</a:t>
            </a:r>
          </a:p>
          <a:p>
            <a:endParaRPr lang="en-US" dirty="0"/>
          </a:p>
        </p:txBody>
      </p:sp>
    </p:spTree>
    <p:extLst>
      <p:ext uri="{BB962C8B-B14F-4D97-AF65-F5344CB8AC3E}">
        <p14:creationId xmlns:p14="http://schemas.microsoft.com/office/powerpoint/2010/main" val="2208192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ot;&quot;"/>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549" b="95354" l="2402" r="99563">
                        <a14:foregroundMark x1="36900" y1="77655" x2="36900" y2="77655"/>
                        <a14:foregroundMark x1="69214" y1="75664" x2="69214" y2="75664"/>
                        <a14:foregroundMark x1="54585" y1="95575" x2="54585" y2="95575"/>
                        <a14:foregroundMark x1="86026" y1="62832" x2="86026" y2="62832"/>
                        <a14:foregroundMark x1="16157" y1="56637" x2="16157" y2="56637"/>
                        <a14:foregroundMark x1="41048" y1="26991" x2="41048" y2="26991"/>
                        <a14:foregroundMark x1="75546" y1="23894" x2="75546" y2="23894"/>
                        <a14:foregroundMark x1="28603" y1="58628" x2="28603" y2="58628"/>
                        <a14:foregroundMark x1="71397" y1="54425" x2="71397" y2="54425"/>
                        <a14:foregroundMark x1="73362" y1="47124" x2="73362" y2="47124"/>
                        <a14:foregroundMark x1="25546" y1="47124" x2="25546" y2="47124"/>
                        <a14:foregroundMark x1="51528" y1="42920" x2="51528" y2="42920"/>
                        <a14:foregroundMark x1="12882" y1="62832" x2="12882" y2="62832"/>
                        <a14:foregroundMark x1="83843" y1="57522" x2="83843" y2="57522"/>
                        <a14:foregroundMark x1="15066" y1="48009" x2="15066" y2="48009"/>
                        <a14:foregroundMark x1="95415" y1="49115" x2="95415" y2="49115"/>
                        <a14:foregroundMark x1="93231" y1="52434" x2="93231" y2="52434"/>
                        <a14:foregroundMark x1="10917" y1="41814" x2="10917" y2="41814"/>
                        <a14:foregroundMark x1="13974" y1="28097" x2="13974" y2="28097"/>
                        <a14:foregroundMark x1="9825" y1="52434" x2="9825" y2="52434"/>
                        <a14:foregroundMark x1="9825" y1="52434" x2="9825" y2="52434"/>
                        <a14:foregroundMark x1="11790" y1="68142" x2="11790" y2="68142"/>
                        <a14:foregroundMark x1="8734" y1="58628" x2="8734" y2="58628"/>
                        <a14:foregroundMark x1="8734" y1="66150" x2="8734" y2="66150"/>
                        <a14:foregroundMark x1="6769" y1="40708" x2="6769" y2="40708"/>
                        <a14:foregroundMark x1="2402" y1="62832" x2="2402" y2="62832"/>
                        <a14:foregroundMark x1="99563" y1="58628" x2="99563" y2="58628"/>
                        <a14:foregroundMark x1="99563" y1="51327" x2="99563" y2="51327"/>
                      </a14:backgroundRemoval>
                    </a14:imgEffect>
                  </a14:imgLayer>
                </a14:imgProps>
              </a:ext>
            </a:extLst>
          </a:blip>
          <a:stretch>
            <a:fillRect/>
          </a:stretch>
        </p:blipFill>
        <p:spPr>
          <a:xfrm>
            <a:off x="1463040" y="228600"/>
            <a:ext cx="1019192" cy="1005840"/>
          </a:xfrm>
          <a:prstGeom prst="rect">
            <a:avLst/>
          </a:prstGeom>
        </p:spPr>
      </p:pic>
      <p:sp>
        <p:nvSpPr>
          <p:cNvPr id="2" name="Title 1"/>
          <p:cNvSpPr>
            <a:spLocks noGrp="1"/>
          </p:cNvSpPr>
          <p:nvPr>
            <p:ph type="title"/>
          </p:nvPr>
        </p:nvSpPr>
        <p:spPr>
          <a:xfrm>
            <a:off x="2667000" y="297339"/>
            <a:ext cx="6019800" cy="868362"/>
          </a:xfrm>
        </p:spPr>
        <p:txBody>
          <a:bodyPr>
            <a:noAutofit/>
          </a:bodyPr>
          <a:lstStyle/>
          <a:p>
            <a:r>
              <a:rPr lang="en-US" sz="2200" dirty="0" smtClean="0"/>
              <a:t>Priority 2: Ensuring that each person and family members are engaged as partners in their care</a:t>
            </a:r>
            <a:endParaRPr lang="en-US" sz="2200" dirty="0"/>
          </a:p>
        </p:txBody>
      </p:sp>
      <p:graphicFrame>
        <p:nvGraphicFramePr>
          <p:cNvPr id="3" name="Table 2"/>
          <p:cNvGraphicFramePr>
            <a:graphicFrameLocks noGrp="1"/>
          </p:cNvGraphicFramePr>
          <p:nvPr>
            <p:extLst>
              <p:ext uri="{D42A27DB-BD31-4B8C-83A1-F6EECF244321}">
                <p14:modId xmlns:p14="http://schemas.microsoft.com/office/powerpoint/2010/main" val="869833699"/>
              </p:ext>
            </p:extLst>
          </p:nvPr>
        </p:nvGraphicFramePr>
        <p:xfrm>
          <a:off x="457200" y="1676400"/>
          <a:ext cx="8229600" cy="2743200"/>
        </p:xfrm>
        <a:graphic>
          <a:graphicData uri="http://schemas.openxmlformats.org/drawingml/2006/table">
            <a:tbl>
              <a:tblPr firstRow="1" bandRow="1">
                <a:tableStyleId>{F5AB1C69-6EDB-4FF4-983F-18BD219EF322}</a:tableStyleId>
              </a:tblPr>
              <a:tblGrid>
                <a:gridCol w="8229600"/>
              </a:tblGrid>
              <a:tr h="414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LONG-TERM GOALS</a:t>
                      </a:r>
                      <a:endParaRPr lang="en-US" sz="2000" dirty="0">
                        <a:solidFill>
                          <a:schemeClr val="tx1"/>
                        </a:solidFill>
                      </a:endParaRPr>
                    </a:p>
                  </a:txBody>
                  <a:tcPr>
                    <a:solidFill>
                      <a:srgbClr val="83D081"/>
                    </a:solidFill>
                  </a:tcPr>
                </a:tc>
              </a:tr>
              <a:tr h="2328531">
                <a:tc>
                  <a:txBody>
                    <a:bodyPr/>
                    <a:lstStyle/>
                    <a:p>
                      <a:pPr marL="342900" indent="-342900">
                        <a:buFont typeface="+mj-lt"/>
                        <a:buAutoNum type="arabicPeriod"/>
                      </a:pPr>
                      <a:r>
                        <a:rPr lang="en-US" sz="2000" dirty="0" smtClean="0"/>
                        <a:t>Improve patient, family, and caregiver experience of care related to quality, safety, and access across settings.</a:t>
                      </a:r>
                    </a:p>
                    <a:p>
                      <a:pPr marL="342900" indent="-342900">
                        <a:buFont typeface="+mj-lt"/>
                        <a:buAutoNum type="arabicPeriod"/>
                      </a:pPr>
                      <a:r>
                        <a:rPr lang="en-US" sz="2000" dirty="0" smtClean="0"/>
                        <a:t>In partnership with patients, families, and caregivers—and using a shared decision-making process—develop culturally sensitive and understandable care plans.</a:t>
                      </a:r>
                    </a:p>
                    <a:p>
                      <a:pPr marL="342900" indent="-342900">
                        <a:buFont typeface="+mj-lt"/>
                        <a:buAutoNum type="arabicPeriod"/>
                      </a:pPr>
                      <a:r>
                        <a:rPr lang="en-US" sz="2000" dirty="0" smtClean="0"/>
                        <a:t>Enable patients and their families and caregivers to navigate, coordinate, and manage their care appropriately and effectively.</a:t>
                      </a:r>
                      <a:endParaRPr lang="en-US" dirty="0"/>
                    </a:p>
                  </a:txBody>
                  <a:tcPr>
                    <a:solidFill>
                      <a:srgbClr val="F2F2F2"/>
                    </a:solidFill>
                  </a:tcPr>
                </a:tc>
              </a:tr>
            </a:tbl>
          </a:graphicData>
        </a:graphic>
      </p:graphicFrame>
    </p:spTree>
    <p:extLst>
      <p:ext uri="{BB962C8B-B14F-4D97-AF65-F5344CB8AC3E}">
        <p14:creationId xmlns:p14="http://schemas.microsoft.com/office/powerpoint/2010/main" val="1471777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Chartbook on Person- and Family-Centered Care</a:t>
            </a:r>
            <a:endParaRPr lang="en-US" dirty="0"/>
          </a:p>
        </p:txBody>
      </p:sp>
      <p:sp>
        <p:nvSpPr>
          <p:cNvPr id="5" name="Content Placeholder 4"/>
          <p:cNvSpPr>
            <a:spLocks noGrp="1"/>
          </p:cNvSpPr>
          <p:nvPr>
            <p:ph idx="1"/>
          </p:nvPr>
        </p:nvSpPr>
        <p:spPr/>
        <p:txBody>
          <a:bodyPr>
            <a:normAutofit/>
          </a:bodyPr>
          <a:lstStyle/>
          <a:p>
            <a:r>
              <a:rPr lang="en-US" dirty="0" smtClean="0"/>
              <a:t>This chartbook includes: </a:t>
            </a:r>
          </a:p>
          <a:p>
            <a:pPr lvl="1"/>
            <a:r>
              <a:rPr lang="en-US" dirty="0" smtClean="0"/>
              <a:t>Summary of trends across measures of Person-Centered Care from the QDR.</a:t>
            </a:r>
          </a:p>
          <a:p>
            <a:pPr lvl="1"/>
            <a:r>
              <a:rPr lang="en-US" dirty="0" smtClean="0"/>
              <a:t>Figures illustrating select measures of Person-Centered Care.</a:t>
            </a:r>
          </a:p>
          <a:p>
            <a:r>
              <a:rPr lang="en-US" dirty="0" smtClean="0">
                <a:hlinkClick r:id="rId3"/>
              </a:rPr>
              <a:t>Introduction and Methods</a:t>
            </a:r>
            <a:r>
              <a:rPr lang="en-US" dirty="0" smtClean="0"/>
              <a:t> contains information about methods used in the chartbook. </a:t>
            </a:r>
          </a:p>
          <a:p>
            <a:r>
              <a:rPr lang="en-US" dirty="0" smtClean="0"/>
              <a:t>A Data Query tool (</a:t>
            </a:r>
            <a:r>
              <a:rPr lang="en-US" dirty="0" smtClean="0">
                <a:hlinkClick r:id="rId4"/>
              </a:rPr>
              <a:t>http://nhqrnet.ahrq.gov/</a:t>
            </a:r>
          </a:p>
          <a:p>
            <a:pPr marL="339725" indent="0">
              <a:spcBef>
                <a:spcPts val="0"/>
              </a:spcBef>
              <a:buNone/>
            </a:pPr>
            <a:r>
              <a:rPr lang="en-US" dirty="0" smtClean="0">
                <a:hlinkClick r:id="rId4"/>
              </a:rPr>
              <a:t>inhqrdr/data/query</a:t>
            </a:r>
            <a:r>
              <a:rPr lang="en-US" dirty="0" smtClean="0"/>
              <a:t>) provides access to all data tables. </a:t>
            </a:r>
            <a:endParaRPr lang="en-US" dirty="0"/>
          </a:p>
        </p:txBody>
      </p:sp>
    </p:spTree>
    <p:extLst>
      <p:ext uri="{BB962C8B-B14F-4D97-AF65-F5344CB8AC3E}">
        <p14:creationId xmlns:p14="http://schemas.microsoft.com/office/powerpoint/2010/main" val="1832822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Number and percentage of all quality measures that are improving, not changing, or worsening through 2013, overall and by NQS priority</a:t>
            </a:r>
          </a:p>
        </p:txBody>
      </p:sp>
      <p:graphicFrame>
        <p:nvGraphicFramePr>
          <p:cNvPr id="5" name="Object 3"/>
          <p:cNvGraphicFramePr>
            <a:graphicFrameLocks noGrp="1"/>
          </p:cNvGraphicFramePr>
          <p:nvPr>
            <p:ph idx="1"/>
            <p:extLst>
              <p:ext uri="{D42A27DB-BD31-4B8C-83A1-F6EECF244321}">
                <p14:modId xmlns:p14="http://schemas.microsoft.com/office/powerpoint/2010/main" val="4190487203"/>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4676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Person-Centered Care Measures That Achieved Success</a:t>
            </a:r>
            <a:endParaRPr lang="en-US" dirty="0"/>
          </a:p>
        </p:txBody>
      </p:sp>
      <p:sp>
        <p:nvSpPr>
          <p:cNvPr id="3" name="Content Placeholder 2"/>
          <p:cNvSpPr>
            <a:spLocks noGrp="1"/>
          </p:cNvSpPr>
          <p:nvPr>
            <p:ph idx="1"/>
          </p:nvPr>
        </p:nvSpPr>
        <p:spPr/>
        <p:txBody>
          <a:bodyPr/>
          <a:lstStyle/>
          <a:p>
            <a:r>
              <a:rPr lang="en-US" dirty="0" smtClean="0"/>
              <a:t>Person-Centered Care measures that achieved 95% performance:</a:t>
            </a:r>
          </a:p>
          <a:p>
            <a:pPr lvl="1"/>
            <a:r>
              <a:rPr lang="en-US" dirty="0" smtClean="0"/>
              <a:t>Children who had a doctor's office or clinic visit in the last 12 months whose health providers— </a:t>
            </a:r>
          </a:p>
          <a:p>
            <a:pPr lvl="2"/>
            <a:r>
              <a:rPr lang="en-US" dirty="0" smtClean="0"/>
              <a:t>Sometimes or never listened carefully.</a:t>
            </a:r>
          </a:p>
          <a:p>
            <a:pPr lvl="2"/>
            <a:r>
              <a:rPr lang="en-US" dirty="0" smtClean="0"/>
              <a:t>Sometimes or never explained things in a way they or their parents could understand.</a:t>
            </a:r>
          </a:p>
          <a:p>
            <a:pPr lvl="2"/>
            <a:r>
              <a:rPr lang="en-US" dirty="0" smtClean="0"/>
              <a:t>Sometimes or never showed respect for what they or their parents had to say.</a:t>
            </a:r>
          </a:p>
          <a:p>
            <a:r>
              <a:rPr lang="en-US" dirty="0" smtClean="0"/>
              <a:t>No measures improved quickly (greater than 10% average annual percent change).</a:t>
            </a:r>
            <a:endParaRPr lang="en-US" dirty="0"/>
          </a:p>
        </p:txBody>
      </p:sp>
    </p:spTree>
    <p:extLst>
      <p:ext uri="{BB962C8B-B14F-4D97-AF65-F5344CB8AC3E}">
        <p14:creationId xmlns:p14="http://schemas.microsoft.com/office/powerpoint/2010/main" val="25158837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3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NQS Palette Tweaked April 17">
      <a:dk1>
        <a:sysClr val="windowText" lastClr="000000"/>
      </a:dk1>
      <a:lt1>
        <a:sysClr val="window" lastClr="FFFFFF"/>
      </a:lt1>
      <a:dk2>
        <a:srgbClr val="4FA04B"/>
      </a:dk2>
      <a:lt2>
        <a:srgbClr val="BF9D16"/>
      </a:lt2>
      <a:accent1>
        <a:srgbClr val="4861A4"/>
      </a:accent1>
      <a:accent2>
        <a:srgbClr val="9B1C27"/>
      </a:accent2>
      <a:accent3>
        <a:srgbClr val="4FA04B"/>
      </a:accent3>
      <a:accent4>
        <a:srgbClr val="544172"/>
      </a:accent4>
      <a:accent5>
        <a:srgbClr val="478E8B"/>
      </a:accent5>
      <a:accent6>
        <a:srgbClr val="F79646"/>
      </a:accent6>
      <a:hlink>
        <a:srgbClr val="4861A4"/>
      </a:hlink>
      <a:folHlink>
        <a:srgbClr val="5241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SOfficeBased">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3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3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SOfficeBased">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3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3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SOfficeBased">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3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3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SOfficeBased">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3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10.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11.xml><?xml version="1.0" encoding="utf-8"?>
<a:themeOverride xmlns:a="http://schemas.openxmlformats.org/drawingml/2006/main">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12.xml><?xml version="1.0" encoding="utf-8"?>
<a:themeOverride xmlns:a="http://schemas.openxmlformats.org/drawingml/2006/main">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5.xml><?xml version="1.0" encoding="utf-8"?>
<a:themeOverride xmlns:a="http://schemas.openxmlformats.org/drawingml/2006/main">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6.xml><?xml version="1.0" encoding="utf-8"?>
<a:themeOverride xmlns:a="http://schemas.openxmlformats.org/drawingml/2006/main">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7.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8.xml><?xml version="1.0" encoding="utf-8"?>
<a:themeOverride xmlns:a="http://schemas.openxmlformats.org/drawingml/2006/main">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9.xml><?xml version="1.0" encoding="utf-8"?>
<a:themeOverride xmlns:a="http://schemas.openxmlformats.org/drawingml/2006/main">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AHRQ Slide Template-2013</Template>
  <TotalTime>37388</TotalTime>
  <Words>5022</Words>
  <Application>Microsoft Office PowerPoint</Application>
  <PresentationFormat>On-screen Show (4:3)</PresentationFormat>
  <Paragraphs>341</Paragraphs>
  <Slides>33</Slides>
  <Notes>33</Notes>
  <HiddenSlides>0</HiddenSlides>
  <MMClips>0</MMClips>
  <ScaleCrop>false</ScaleCrop>
  <HeadingPairs>
    <vt:vector size="4" baseType="variant">
      <vt:variant>
        <vt:lpstr>Theme</vt:lpstr>
      </vt:variant>
      <vt:variant>
        <vt:i4>12</vt:i4>
      </vt:variant>
      <vt:variant>
        <vt:lpstr>Slide Titles</vt:lpstr>
      </vt:variant>
      <vt:variant>
        <vt:i4>33</vt:i4>
      </vt:variant>
    </vt:vector>
  </HeadingPairs>
  <TitlesOfParts>
    <vt:vector size="45" baseType="lpstr">
      <vt:lpstr>Custom Design</vt:lpstr>
      <vt:lpstr>Office Theme</vt:lpstr>
      <vt:lpstr>TSOfficeBased</vt:lpstr>
      <vt:lpstr>4_Main_Olive</vt:lpstr>
      <vt:lpstr>1_TSOfficeBased</vt:lpstr>
      <vt:lpstr>5_Main_Olive</vt:lpstr>
      <vt:lpstr>2_TSOfficeBased</vt:lpstr>
      <vt:lpstr>6_Main_Olive</vt:lpstr>
      <vt:lpstr>3_TSOfficeBased</vt:lpstr>
      <vt:lpstr>7_Main_Olive</vt:lpstr>
      <vt:lpstr>1_Office Theme</vt:lpstr>
      <vt:lpstr>2_Office Theme</vt:lpstr>
      <vt:lpstr>National Healthcare Quality and Disparities Report</vt:lpstr>
      <vt:lpstr>National Healthcare Quality and Disparities Report</vt:lpstr>
      <vt:lpstr>National Healthcare Quality and Disparities Report</vt:lpstr>
      <vt:lpstr>Key Findings of the 2015 QDR</vt:lpstr>
      <vt:lpstr>Chartbooks Organized Around Priorities of the National Quality Strategy </vt:lpstr>
      <vt:lpstr>Priority 2: Ensuring that each person and family members are engaged as partners in their care</vt:lpstr>
      <vt:lpstr>Chartbook on Person- and Family-Centered Care</vt:lpstr>
      <vt:lpstr>Number and percentage of all quality measures that are improving, not changing, or worsening through 2013, overall and by NQS priority</vt:lpstr>
      <vt:lpstr>Person-Centered Care Measures That Achieved Success</vt:lpstr>
      <vt:lpstr>Number and percentage of person-centered care measures for which members of selected groups experienced better, same, or worse quality of care compared with reference group</vt:lpstr>
      <vt:lpstr>Person-Centered Care Measure With Elimination of Disparities</vt:lpstr>
      <vt:lpstr>Person-Centered Care Measures With Widening of Disparities</vt:lpstr>
      <vt:lpstr>Measures of Person- and Family- Centered Care</vt:lpstr>
      <vt:lpstr>Communication</vt:lpstr>
      <vt:lpstr>Communication Measures: Doctor’s Office</vt:lpstr>
      <vt:lpstr>Adults who had a doctor’s office or clinic visit in the last 12 months who had poor communication with health providers, by insurance, ages 18-64 and age 65 and over, 2002-2013</vt:lpstr>
      <vt:lpstr>Adults who had a doctor’s office or clinic visit in the last 12 months who had poor communication with health providers, by ethnicity and education, 2002-2013</vt:lpstr>
      <vt:lpstr>Children who had a doctor’s office or clinic visit in the last 12 months who had poor communication with health providers, by ethnicity and health insurance, 2002-2013</vt:lpstr>
      <vt:lpstr>Adults age 18 and over in California who experienced a communication barrier during their last doctor visit and reported language was the reason, by income, insurance status (&gt;65 years old), and U.S. born, 2013-2014 combined</vt:lpstr>
      <vt:lpstr>Communication Measures: Hospital</vt:lpstr>
      <vt:lpstr>Adult hospital patients who reported poor communication with doctors and nurses, by age, 2009-2014 </vt:lpstr>
      <vt:lpstr>Communication Measures: Home Health Care</vt:lpstr>
      <vt:lpstr>Provider-patient communication among adults receiving home health care, by language spoken at home, 2014</vt:lpstr>
      <vt:lpstr>Provider-patient communication among adults receiving home health care, by race/ethnicity, 2014</vt:lpstr>
      <vt:lpstr>Engagement in Decisionmaking</vt:lpstr>
      <vt:lpstr>Measures of Engagement in Decisionmaking: Providers Asking Patients To Assist in Making Treatment Decisions </vt:lpstr>
      <vt:lpstr>People with a usual source of care who sometimes or never asked the person to help make decisions when there was a choice between treatments, by insurance (under age 65) and education (age 18 and over), 2002-2013</vt:lpstr>
      <vt:lpstr>People with a usual source of care who sometimes or never asked the person to help make decisions when there was a choice between treatments, by number of chronic conditions (age 18 and over) and ethnicity, 2002-2013</vt:lpstr>
      <vt:lpstr>End-of-Life Care</vt:lpstr>
      <vt:lpstr>End-of-Life Care Measures</vt:lpstr>
      <vt:lpstr>Hospice patients who received care consistent with their stated end-of-life wishes, by age and ethnicity, 2008-2014</vt:lpstr>
      <vt:lpstr>Hospice patients who received the right amount of help for feelings of anxiety or sadness, by ethnicity and race, 2008-2014</vt:lpstr>
      <vt:lpstr>References</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DHHS</dc:creator>
  <cp:lastModifiedBy>Doreen Bonnett</cp:lastModifiedBy>
  <cp:revision>834</cp:revision>
  <cp:lastPrinted>2015-05-08T22:55:19Z</cp:lastPrinted>
  <dcterms:created xsi:type="dcterms:W3CDTF">2013-09-03T18:05:51Z</dcterms:created>
  <dcterms:modified xsi:type="dcterms:W3CDTF">2017-02-24T21:44:52Z</dcterms:modified>
</cp:coreProperties>
</file>