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5.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0.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2.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3.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25.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6.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7.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8.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9.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0.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31.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34"/>
  </p:notesMasterIdLst>
  <p:sldIdLst>
    <p:sldId id="256" r:id="rId2"/>
    <p:sldId id="262" r:id="rId3"/>
    <p:sldId id="263" r:id="rId4"/>
    <p:sldId id="264" r:id="rId5"/>
    <p:sldId id="265" r:id="rId6"/>
    <p:sldId id="260"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5143500" type="screen16x9"/>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859C"/>
    <a:srgbClr val="EEF9FC"/>
    <a:srgbClr val="E6F6FA"/>
    <a:srgbClr val="215968"/>
    <a:srgbClr val="E38144"/>
    <a:srgbClr val="BE571E"/>
    <a:srgbClr val="6090DC"/>
    <a:srgbClr val="4F7FD6"/>
    <a:srgbClr val="0D3157"/>
    <a:srgbClr val="0A18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57819" autoAdjust="0"/>
  </p:normalViewPr>
  <p:slideViewPr>
    <p:cSldViewPr snapToGrid="0" snapToObjects="1">
      <p:cViewPr varScale="1">
        <p:scale>
          <a:sx n="54" d="100"/>
          <a:sy n="54" d="100"/>
        </p:scale>
        <p:origin x="1302" y="4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178F3-3231-4736-A701-5A2811618406}"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C615A-F48D-40F0-8B71-F4E3DC5E4395}" type="slidenum">
              <a:rPr lang="en-US" smtClean="0"/>
              <a:t>‹#›</a:t>
            </a:fld>
            <a:endParaRPr lang="en-US"/>
          </a:p>
        </p:txBody>
      </p:sp>
    </p:spTree>
    <p:extLst>
      <p:ext uri="{BB962C8B-B14F-4D97-AF65-F5344CB8AC3E}">
        <p14:creationId xmlns:p14="http://schemas.microsoft.com/office/powerpoint/2010/main" val="172787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TeamSTEPPS Master Trainer course. </a:t>
            </a:r>
          </a:p>
          <a:p>
            <a:r>
              <a:rPr lang="en-US" dirty="0" smtClean="0"/>
              <a:t>As you will soon realize, this introduction module sets the stage for the entire course. </a:t>
            </a:r>
          </a:p>
          <a:p>
            <a:r>
              <a:rPr lang="en-US" dirty="0" smtClean="0"/>
              <a:t>Please select the forward arrow in the lower right corner to begin this module.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1</a:t>
            </a:fld>
            <a:endParaRPr lang="en-US"/>
          </a:p>
        </p:txBody>
      </p:sp>
    </p:spTree>
    <p:extLst>
      <p:ext uri="{BB962C8B-B14F-4D97-AF65-F5344CB8AC3E}">
        <p14:creationId xmlns:p14="http://schemas.microsoft.com/office/powerpoint/2010/main" val="284135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exercise you just viewed was to get teams to work together and begin to identify some of the skills that will be discussed in this course. </a:t>
            </a:r>
          </a:p>
          <a:p>
            <a:r>
              <a:rPr lang="en-US" dirty="0" smtClean="0"/>
              <a:t>Now, you'll use slide four to introduce the content they will learn in this first introductory module. </a:t>
            </a:r>
          </a:p>
          <a:p>
            <a:r>
              <a:rPr lang="en-US" dirty="0" smtClean="0"/>
              <a:t>After completing this module, you'll be able to discuss the TeamSTEPPS Master Trainer course, describe the impact of errors and why they occur, discuss the TeamSTEPPS framework, and state the outcomes of the TeamSTEPPS framework. </a:t>
            </a:r>
          </a:p>
        </p:txBody>
      </p:sp>
      <p:sp>
        <p:nvSpPr>
          <p:cNvPr id="4" name="Slide Number Placeholder 3"/>
          <p:cNvSpPr>
            <a:spLocks noGrp="1"/>
          </p:cNvSpPr>
          <p:nvPr>
            <p:ph type="sldNum" sz="quarter" idx="10"/>
          </p:nvPr>
        </p:nvSpPr>
        <p:spPr/>
        <p:txBody>
          <a:bodyPr/>
          <a:lstStyle/>
          <a:p>
            <a:fld id="{5EAC615A-F48D-40F0-8B71-F4E3DC5E4395}" type="slidenum">
              <a:rPr lang="en-US" smtClean="0"/>
              <a:t>10</a:t>
            </a:fld>
            <a:endParaRPr lang="en-US"/>
          </a:p>
        </p:txBody>
      </p:sp>
    </p:spTree>
    <p:extLst>
      <p:ext uri="{BB962C8B-B14F-4D97-AF65-F5344CB8AC3E}">
        <p14:creationId xmlns:p14="http://schemas.microsoft.com/office/powerpoint/2010/main" val="279150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deliver the Train the Trainer curriculum at your facility, you will likely be delivering the full course over two days. Slide five in the materials is used to share the standard agenda with your learners. However, you will be completing this series of online modules over the next few months. During that time, you'll complete the Fundamentals modules one through seven. And in addition, you will learn about activities in support of change management, coaching, measurement, and implementation of the TeamSTEPPS critical skills and tools, modules eight through 11. </a:t>
            </a:r>
          </a:p>
          <a:p>
            <a:r>
              <a:rPr lang="en-US" dirty="0" smtClean="0"/>
              <a:t>As a potential trainer and coach, after completion of these modules, you'll be given an opportunity to conduct a practice teaching session of a portion of a module. At the completion of the Master Trainer course, you will be a TeamSTEPPS Master Trainer and will serve as a change agent in your organization. It's important to remember that your role as a Master Trainer extends beyond the completion of this course. </a:t>
            </a:r>
          </a:p>
          <a:p>
            <a:r>
              <a:rPr lang="en-US" dirty="0" smtClean="0"/>
              <a:t>The goal is for you to take what you learned during this course and do something with what you've learned. You, as the Master Trainer, as a change agent, must serve as a leader in your organization to implement and sustain TeamSTEPPS and facilitate change. This course will equip you to facilitate and train the TeamSTEPPS curriculum. </a:t>
            </a:r>
          </a:p>
          <a:p>
            <a:r>
              <a:rPr lang="en-US" dirty="0" smtClean="0"/>
              <a:t>Remember, you will be continually supported to succeed through reinforcement, networking, email, and feedback. As you learn about the TeamSTEPPS skills, tools, and strategies, we hope our instruction will serve as a model for the instruction you will provide at your facility.</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11</a:t>
            </a:fld>
            <a:endParaRPr lang="en-US"/>
          </a:p>
        </p:txBody>
      </p:sp>
    </p:spTree>
    <p:extLst>
      <p:ext uri="{BB962C8B-B14F-4D97-AF65-F5344CB8AC3E}">
        <p14:creationId xmlns:p14="http://schemas.microsoft.com/office/powerpoint/2010/main" val="176493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training to your learners, you will use slide six to present the broad overview of the TeamSTEPPS skills using the triangle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will be seen throughout the course as it illustrates the core principles of TeamSTEPPS. </a:t>
            </a:r>
          </a:p>
          <a:p>
            <a:r>
              <a:rPr lang="en-US" sz="1200" kern="1200" dirty="0" smtClean="0">
                <a:solidFill>
                  <a:schemeClr val="tx1"/>
                </a:solidFill>
                <a:effectLst/>
                <a:latin typeface="+mn-lt"/>
                <a:ea typeface="+mn-ea"/>
                <a:cs typeface="+mn-cs"/>
              </a:rPr>
              <a:t>You can refer to page nine in the Instructor Guide for more information on facilitating this slide. </a:t>
            </a:r>
          </a:p>
          <a:p>
            <a:r>
              <a:rPr lang="en-US" sz="1200" kern="1200" dirty="0" smtClean="0">
                <a:solidFill>
                  <a:schemeClr val="tx1"/>
                </a:solidFill>
                <a:effectLst/>
                <a:latin typeface="+mn-lt"/>
                <a:ea typeface="+mn-ea"/>
                <a:cs typeface="+mn-cs"/>
              </a:rPr>
              <a:t>To provide an example of how to present this information, proceed to the next slide to hear from our master trainer for this module, Miss Barbara Edson from Chicago, Illinois.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12</a:t>
            </a:fld>
            <a:endParaRPr lang="en-US"/>
          </a:p>
        </p:txBody>
      </p:sp>
    </p:spTree>
    <p:extLst>
      <p:ext uri="{BB962C8B-B14F-4D97-AF65-F5344CB8AC3E}">
        <p14:creationId xmlns:p14="http://schemas.microsoft.com/office/powerpoint/2010/main" val="296701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Barbara Edson. I'm the VP of Clinical Quality at HRET. My background is in nursing, and I am a master trainer for TeamSTEPPS. Today we're going to discuss core teamwork skills. </a:t>
            </a:r>
          </a:p>
          <a:p>
            <a:r>
              <a:rPr lang="en-US" dirty="0" smtClean="0"/>
              <a:t>An individual's and the team's knowledge and attitudes and performance are affected and affect the way that leadership, communication, mutual support, and situation monitoring tools are utilized. This diagram here looks at the first seven modules and is considered the fundamentals course, which teaches the core teamwork skills. Those first seven modules are the introduction, which provides an overview of master training in TeamSTEPPS and the science of team performance. Team structure is module two. It defines a team and its members, including their patients and families, and it is really a multi-team system, which is important in planning your TeamSTEPPS implementation. </a:t>
            </a:r>
          </a:p>
          <a:p>
            <a:r>
              <a:rPr lang="en-US" dirty="0" smtClean="0"/>
              <a:t>Communication is module three, and this provides tools and strategies for communicating effectively through standardized information exchange, such as SBAR, </a:t>
            </a:r>
            <a:r>
              <a:rPr lang="en-US" dirty="0" err="1" smtClean="0"/>
              <a:t>checkbacks</a:t>
            </a:r>
            <a:r>
              <a:rPr lang="en-US" dirty="0" smtClean="0"/>
              <a:t>, callouts, and hand-offs. </a:t>
            </a:r>
          </a:p>
          <a:p>
            <a:r>
              <a:rPr lang="en-US" dirty="0" smtClean="0"/>
              <a:t>Leading teams is module four. This identifies activities conducted to effectively lead teams and tools and support these activities, things such as briefs, huddles, and debriefs, things we use in our communications in our hospitals. </a:t>
            </a:r>
          </a:p>
          <a:p>
            <a:r>
              <a:rPr lang="en-US" dirty="0" smtClean="0"/>
              <a:t>Situation monitoring, module five, describes the importance of team members gaining or maintaining an accurate awareness or understanding of a situation in which the team is functioning and outcomes of the situation monitoring, including a shared mental model among team members. </a:t>
            </a:r>
          </a:p>
          <a:p>
            <a:r>
              <a:rPr lang="en-US" dirty="0" smtClean="0"/>
              <a:t>Module six deals with mutual support. Mutual support is your backup behaviors that allow teams to become self-correcting. It helps them distribute workload effectively, and it provides effective feedback in managing conflict. </a:t>
            </a:r>
          </a:p>
          <a:p>
            <a:r>
              <a:rPr lang="en-US" dirty="0" smtClean="0"/>
              <a:t>And then finally, module seven is the summary. It pulls it all together. It provides an opportunity for participants to review and apply the TeamSTEPPS tools and strategies learned throughout the course. </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13</a:t>
            </a:fld>
            <a:endParaRPr lang="en-US"/>
          </a:p>
        </p:txBody>
      </p:sp>
    </p:spTree>
    <p:extLst>
      <p:ext uri="{BB962C8B-B14F-4D97-AF65-F5344CB8AC3E}">
        <p14:creationId xmlns:p14="http://schemas.microsoft.com/office/powerpoint/2010/main" val="253515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present, you will use slide seven to show the full three phases of successful implementation and sustainment of this TeamSTEPPS initiative. </a:t>
            </a:r>
          </a:p>
          <a:p>
            <a:r>
              <a:rPr lang="en-US" dirty="0" smtClean="0"/>
              <a:t>You will outline that day two of the training focuses on coaching, implementation, and sustainment. </a:t>
            </a:r>
          </a:p>
          <a:p>
            <a:r>
              <a:rPr lang="en-US" dirty="0" smtClean="0"/>
              <a:t>As you can see by looking at the </a:t>
            </a:r>
            <a:r>
              <a:rPr lang="en-US" dirty="0" err="1" smtClean="0"/>
              <a:t>infographic</a:t>
            </a:r>
            <a:r>
              <a:rPr lang="en-US" dirty="0" smtClean="0"/>
              <a:t>, training really is a small portion of a much larger journey. </a:t>
            </a:r>
          </a:p>
          <a:p>
            <a:r>
              <a:rPr lang="en-US" dirty="0" smtClean="0"/>
              <a:t>You can refer to the Instructor Guide for more information on facilitating this slide. </a:t>
            </a:r>
          </a:p>
          <a:p>
            <a:r>
              <a:rPr lang="en-US" dirty="0" smtClean="0"/>
              <a:t>In this online course, you will learn those day two topics-- change management, coaching, measurement, and implementation workshop-- in modules 8 through 11. </a:t>
            </a:r>
          </a:p>
          <a:p>
            <a:r>
              <a:rPr lang="en-US" dirty="0" smtClean="0"/>
              <a:t>To provide an example of how to present this information, select the next slide to hear once again from our guest Master Trainer, Barbara Edson. </a:t>
            </a:r>
          </a:p>
        </p:txBody>
      </p:sp>
      <p:sp>
        <p:nvSpPr>
          <p:cNvPr id="4" name="Slide Number Placeholder 3"/>
          <p:cNvSpPr>
            <a:spLocks noGrp="1"/>
          </p:cNvSpPr>
          <p:nvPr>
            <p:ph type="sldNum" sz="quarter" idx="10"/>
          </p:nvPr>
        </p:nvSpPr>
        <p:spPr/>
        <p:txBody>
          <a:bodyPr/>
          <a:lstStyle/>
          <a:p>
            <a:fld id="{5EAC615A-F48D-40F0-8B71-F4E3DC5E4395}" type="slidenum">
              <a:rPr lang="en-US" smtClean="0"/>
              <a:t>14</a:t>
            </a:fld>
            <a:endParaRPr lang="en-US"/>
          </a:p>
        </p:txBody>
      </p:sp>
    </p:spTree>
    <p:extLst>
      <p:ext uri="{BB962C8B-B14F-4D97-AF65-F5344CB8AC3E}">
        <p14:creationId xmlns:p14="http://schemas.microsoft.com/office/powerpoint/2010/main" val="1046392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Fundamentals Course topics on day one, day two of the Master Trainer Course focuses on topics related to implementation and sustainment of TeamSTEPPS. </a:t>
            </a:r>
          </a:p>
          <a:p>
            <a:r>
              <a:rPr lang="en-US" dirty="0" smtClean="0"/>
              <a:t>This includes change management, providing information about organizational change through discussion of </a:t>
            </a:r>
            <a:r>
              <a:rPr lang="en-US" dirty="0" err="1" smtClean="0"/>
              <a:t>Kotter's</a:t>
            </a:r>
            <a:r>
              <a:rPr lang="en-US" dirty="0" smtClean="0"/>
              <a:t> eight steps of change. </a:t>
            </a:r>
          </a:p>
          <a:p>
            <a:r>
              <a:rPr lang="en-US" dirty="0" smtClean="0"/>
              <a:t>It also discusses coaching. Coaching is very important, and it describes how to coach. </a:t>
            </a:r>
          </a:p>
          <a:p>
            <a:r>
              <a:rPr lang="en-US" dirty="0" smtClean="0"/>
              <a:t>It describes what coaching is. It describes the role of coaching and implementation of TeamSTEPPS. </a:t>
            </a:r>
          </a:p>
          <a:p>
            <a:r>
              <a:rPr lang="en-US" dirty="0" smtClean="0"/>
              <a:t>Measurement provides information about how we evaluate the success of your TeamSTEPPS implementation, including any available assessment tools and resources that you may have or want to use. </a:t>
            </a:r>
          </a:p>
          <a:p>
            <a:r>
              <a:rPr lang="en-US" dirty="0" smtClean="0"/>
              <a:t>Implementation workshop really serves as a capstone for the course by allowing you and your team members to think through your implementation plans and strategies. </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15</a:t>
            </a:fld>
            <a:endParaRPr lang="en-US"/>
          </a:p>
        </p:txBody>
      </p:sp>
    </p:spTree>
    <p:extLst>
      <p:ext uri="{BB962C8B-B14F-4D97-AF65-F5344CB8AC3E}">
        <p14:creationId xmlns:p14="http://schemas.microsoft.com/office/powerpoint/2010/main" val="122110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Master Trainer course, materials have been developed for your use and reference. </a:t>
            </a:r>
          </a:p>
          <a:p>
            <a:r>
              <a:rPr lang="en-US" dirty="0" smtClean="0"/>
              <a:t>You received the links to these references when you registered, but you can also access them now using the link on the slide or by selecting the Help button on any slide. </a:t>
            </a:r>
          </a:p>
          <a:p>
            <a:r>
              <a:rPr lang="en-US" dirty="0" smtClean="0"/>
              <a:t>The Instructor Manual contains several sections of information. </a:t>
            </a:r>
          </a:p>
          <a:p>
            <a:r>
              <a:rPr lang="en-US" dirty="0" smtClean="0"/>
              <a:t>These sections provide the materials you will cover over the course of this training as well as materials you will need to teach the TeamSTEPPS skills to others. </a:t>
            </a:r>
          </a:p>
          <a:p>
            <a:r>
              <a:rPr lang="en-US" dirty="0" smtClean="0"/>
              <a:t>For each module, the materials include instructor guides that provide instructor notes and other information, such as instructions for facilitating exercises. </a:t>
            </a:r>
          </a:p>
          <a:p>
            <a:r>
              <a:rPr lang="en-US" dirty="0" smtClean="0"/>
              <a:t>Also located on the AHRQ website are the videos from this training as well as some additional videos you may wish to integrate into your training. </a:t>
            </a:r>
          </a:p>
          <a:p>
            <a:r>
              <a:rPr lang="en-US" dirty="0" smtClean="0"/>
              <a:t>A matrix of the available videos is included in the Course Management guide. </a:t>
            </a:r>
          </a:p>
          <a:p>
            <a:r>
              <a:rPr lang="en-US" dirty="0" smtClean="0"/>
              <a:t>Several of these videos are vignettes where there is an opportunity for improvement version and a success version. </a:t>
            </a:r>
          </a:p>
          <a:p>
            <a:r>
              <a:rPr lang="en-US" dirty="0" smtClean="0"/>
              <a:t>In addition, a set of scenarios organized by clinical area or specialty is available. </a:t>
            </a:r>
          </a:p>
          <a:p>
            <a:r>
              <a:rPr lang="en-US" dirty="0" smtClean="0"/>
              <a:t>These can be used to supplement your training or to develop exercises or simulations that'll be relevant to your participants. </a:t>
            </a:r>
          </a:p>
        </p:txBody>
      </p:sp>
      <p:sp>
        <p:nvSpPr>
          <p:cNvPr id="4" name="Slide Number Placeholder 3"/>
          <p:cNvSpPr>
            <a:spLocks noGrp="1"/>
          </p:cNvSpPr>
          <p:nvPr>
            <p:ph type="sldNum" sz="quarter" idx="10"/>
          </p:nvPr>
        </p:nvSpPr>
        <p:spPr/>
        <p:txBody>
          <a:bodyPr/>
          <a:lstStyle/>
          <a:p>
            <a:fld id="{5EAC615A-F48D-40F0-8B71-F4E3DC5E4395}" type="slidenum">
              <a:rPr lang="en-US" smtClean="0"/>
              <a:t>16</a:t>
            </a:fld>
            <a:endParaRPr lang="en-US"/>
          </a:p>
        </p:txBody>
      </p:sp>
    </p:spTree>
    <p:extLst>
      <p:ext uri="{BB962C8B-B14F-4D97-AF65-F5344CB8AC3E}">
        <p14:creationId xmlns:p14="http://schemas.microsoft.com/office/powerpoint/2010/main" val="192201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Instructor Guide is designed to help you develop and deploy a customized plan to train your staff in teamwork skills and lead a medical teamwork improvement initiative in your organization from initial concept development through to sustainment of positive changes. </a:t>
            </a:r>
          </a:p>
          <a:p>
            <a:r>
              <a:rPr lang="en-US" dirty="0" smtClean="0"/>
              <a:t>The Instructor Guide consists of two main components-- the Fundamentals course, modules one through seven, and the Essentials course, which we will not cover in this Master Trainer course. </a:t>
            </a:r>
          </a:p>
          <a:p>
            <a:r>
              <a:rPr lang="en-US" dirty="0" smtClean="0"/>
              <a:t>The Essentials course is designed for nonclinical staff, but you may find it beneficial to train staff together as a team using the Fundamentals course, which can be accomplished in three and a half to four hours. </a:t>
            </a:r>
          </a:p>
          <a:p>
            <a:r>
              <a:rPr lang="en-US" dirty="0" smtClean="0"/>
              <a:t>When teaching TeamSTEPPS to staff, the ideal class size is 25 to 30 participants to maximize interaction, learning, and teaching effectiveness. </a:t>
            </a:r>
          </a:p>
          <a:p>
            <a:r>
              <a:rPr lang="en-US" dirty="0" smtClean="0"/>
              <a:t>All classes, whether Train the Trainer or Train the Staff, should be interdisciplinary and cross-functional. </a:t>
            </a:r>
          </a:p>
          <a:p>
            <a:r>
              <a:rPr lang="en-US" dirty="0" smtClean="0"/>
              <a:t>This curriculum can be customized, where appropriate, for use in your organization. Refer to the Course Management guide for detailed information on course versions. </a:t>
            </a:r>
          </a:p>
          <a:p>
            <a:r>
              <a:rPr lang="en-US" dirty="0" smtClean="0"/>
              <a:t>These and many additional resources are available online on the Agency for Healthcare, Research and Quality website. </a:t>
            </a:r>
          </a:p>
          <a:p>
            <a:r>
              <a:rPr lang="en-US" dirty="0" smtClean="0"/>
              <a:t>Select the link provided if you'd like to review the materials on the website now. </a:t>
            </a:r>
          </a:p>
        </p:txBody>
      </p:sp>
      <p:sp>
        <p:nvSpPr>
          <p:cNvPr id="4" name="Slide Number Placeholder 3"/>
          <p:cNvSpPr>
            <a:spLocks noGrp="1"/>
          </p:cNvSpPr>
          <p:nvPr>
            <p:ph type="sldNum" sz="quarter" idx="10"/>
          </p:nvPr>
        </p:nvSpPr>
        <p:spPr/>
        <p:txBody>
          <a:bodyPr/>
          <a:lstStyle/>
          <a:p>
            <a:fld id="{5EAC615A-F48D-40F0-8B71-F4E3DC5E4395}" type="slidenum">
              <a:rPr lang="en-US" smtClean="0"/>
              <a:t>17</a:t>
            </a:fld>
            <a:endParaRPr lang="en-US"/>
          </a:p>
        </p:txBody>
      </p:sp>
    </p:spTree>
    <p:extLst>
      <p:ext uri="{BB962C8B-B14F-4D97-AF65-F5344CB8AC3E}">
        <p14:creationId xmlns:p14="http://schemas.microsoft.com/office/powerpoint/2010/main" val="319124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you're oriented to the Master Trainer course and materials, it is important to understand why patient safety is so important and how teamwork can make a difference. </a:t>
            </a:r>
          </a:p>
          <a:p>
            <a:r>
              <a:rPr lang="en-US" sz="1200" kern="1200" dirty="0" smtClean="0">
                <a:solidFill>
                  <a:schemeClr val="tx1"/>
                </a:solidFill>
                <a:effectLst/>
                <a:latin typeface="+mn-lt"/>
                <a:ea typeface="+mn-ea"/>
                <a:cs typeface="+mn-cs"/>
              </a:rPr>
              <a:t>You will use slide nine in your training to share the Sue Sheridan video with your learners. </a:t>
            </a:r>
          </a:p>
          <a:p>
            <a:r>
              <a:rPr lang="en-US" sz="1200" kern="1200" dirty="0" smtClean="0">
                <a:solidFill>
                  <a:schemeClr val="tx1"/>
                </a:solidFill>
                <a:effectLst/>
                <a:latin typeface="+mn-lt"/>
                <a:ea typeface="+mn-ea"/>
                <a:cs typeface="+mn-cs"/>
              </a:rPr>
              <a:t>The video is available on the web for viewing. </a:t>
            </a:r>
          </a:p>
          <a:p>
            <a:r>
              <a:rPr lang="en-US" sz="1200" kern="1200" dirty="0" smtClean="0">
                <a:solidFill>
                  <a:schemeClr val="tx1"/>
                </a:solidFill>
                <a:effectLst/>
                <a:latin typeface="+mn-lt"/>
                <a:ea typeface="+mn-ea"/>
                <a:cs typeface="+mn-cs"/>
              </a:rPr>
              <a:t>Selecting the slide image will open a new browser window so you can view the video. </a:t>
            </a:r>
          </a:p>
          <a:p>
            <a:r>
              <a:rPr lang="en-US" sz="1200" kern="1200" dirty="0" smtClean="0">
                <a:solidFill>
                  <a:schemeClr val="tx1"/>
                </a:solidFill>
                <a:effectLst/>
                <a:latin typeface="+mn-lt"/>
                <a:ea typeface="+mn-ea"/>
                <a:cs typeface="+mn-cs"/>
              </a:rPr>
              <a:t>After viewing, please return to this browser window to continue this module.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18</a:t>
            </a:fld>
            <a:endParaRPr lang="en-US"/>
          </a:p>
        </p:txBody>
      </p:sp>
    </p:spTree>
    <p:extLst>
      <p:ext uri="{BB962C8B-B14F-4D97-AF65-F5344CB8AC3E}">
        <p14:creationId xmlns:p14="http://schemas.microsoft.com/office/powerpoint/2010/main" val="2131565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TeamSTEPPS is about improving teamwork and communication to help prevent stories like this from happening. </a:t>
            </a:r>
          </a:p>
          <a:p>
            <a:r>
              <a:rPr lang="en-US" dirty="0" smtClean="0"/>
              <a:t>Think about the breakdowns you observed in the two stories. </a:t>
            </a:r>
          </a:p>
          <a:p>
            <a:r>
              <a:rPr lang="en-US" dirty="0" smtClean="0"/>
              <a:t>Can you think of something similar or an event that could or did happen in your environment or work area as a result of a breakdown in teamwork? </a:t>
            </a:r>
          </a:p>
          <a:p>
            <a:r>
              <a:rPr lang="en-US" dirty="0" smtClean="0"/>
              <a:t>If you can, write them down so that you can use them as examples when you teach. </a:t>
            </a:r>
          </a:p>
          <a:p>
            <a:r>
              <a:rPr lang="en-US" dirty="0" smtClean="0"/>
              <a:t>Of course, you would want to scrub them so that you're only sharing the sequence of events. There should be no identifiable information. </a:t>
            </a:r>
          </a:p>
          <a:p>
            <a:r>
              <a:rPr lang="en-US" dirty="0" smtClean="0"/>
              <a:t>Think about some ways we prevent medical errors. As you teach, ask participants these same questions. </a:t>
            </a:r>
          </a:p>
          <a:p>
            <a:r>
              <a:rPr lang="en-US" dirty="0" smtClean="0"/>
              <a:t>What breakdowns in teamwork did you observe? </a:t>
            </a:r>
          </a:p>
          <a:p>
            <a:r>
              <a:rPr lang="en-US" dirty="0" smtClean="0"/>
              <a:t>How can we prevent medical errors? </a:t>
            </a:r>
          </a:p>
          <a:p>
            <a:r>
              <a:rPr lang="en-US" dirty="0" smtClean="0"/>
              <a:t>Can something similar happen in our organization? </a:t>
            </a:r>
          </a:p>
          <a:p>
            <a:r>
              <a:rPr lang="en-US" dirty="0" smtClean="0"/>
              <a:t>The goal is to get the participants thinking about medical errors and the impact of teamwork on mitigating or preventing errors. </a:t>
            </a:r>
          </a:p>
          <a:p>
            <a:r>
              <a:rPr lang="en-US" dirty="0" smtClean="0"/>
              <a:t>If participants' responses indicate a skill, tool, or strategy taught in the course but use different terminology, rephrase back to them using the TeamSTEPPS terminology you will have mastered at the completion of this course. </a:t>
            </a:r>
          </a:p>
          <a:p>
            <a:r>
              <a:rPr lang="en-US" dirty="0" smtClean="0"/>
              <a:t>If any of your learners answer negatively, focus the discussion on improvement opportunities. </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19</a:t>
            </a:fld>
            <a:endParaRPr lang="en-US"/>
          </a:p>
        </p:txBody>
      </p:sp>
    </p:spTree>
    <p:extLst>
      <p:ext uri="{BB962C8B-B14F-4D97-AF65-F5344CB8AC3E}">
        <p14:creationId xmlns:p14="http://schemas.microsoft.com/office/powerpoint/2010/main" val="389919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welcome to the TeamSTEPPS Online Master Training Course!</a:t>
            </a:r>
          </a:p>
          <a:p>
            <a:r>
              <a:rPr lang="en-US" dirty="0" smtClean="0"/>
              <a:t>My name is Jim Battles and I direct TeamSTEPPS program at the Agency for Healthcare Research and Quality. </a:t>
            </a:r>
          </a:p>
          <a:p>
            <a:r>
              <a:rPr lang="en-US" dirty="0" smtClean="0"/>
              <a:t>TeamSTEPPS is an evidence-based teamwork system designed to improve the quality, safety, and efficiency of health care, by improving communication and other teamwork skills amongst health care professionals. </a:t>
            </a:r>
          </a:p>
          <a:p>
            <a:r>
              <a:rPr lang="en-US" dirty="0" smtClean="0"/>
              <a:t>We know it works because of the stories shared by organizations that have successfully implemented and sustained the initiative, using the tools and strategies that will be discussed over the course of this curriculum.  </a:t>
            </a:r>
          </a:p>
          <a:p>
            <a:r>
              <a:rPr lang="en-US" dirty="0" smtClean="0"/>
              <a:t>For example, Reynolds Army Community Hospital in Oklahoma saw a decrease in O-R delays in start-time, and an increase in productivity, in just 6 months after implementing TeamSTEPPS.  </a:t>
            </a:r>
          </a:p>
          <a:p>
            <a:r>
              <a:rPr lang="en-US" dirty="0" smtClean="0"/>
              <a:t>In another example, Montgomery Memorial Hospital, a critical access hospital in North Carolina, using a TeamSTEPPS simulation especially for pediatric care, has improved the efficiency and effectiveness in high-risk situations by increasing the empowerment of their emergency nurses. </a:t>
            </a:r>
          </a:p>
          <a:p>
            <a:r>
              <a:rPr lang="en-US" dirty="0" smtClean="0"/>
              <a:t>The Madigan Army Medical Center, in Washington state, improved the time from decision to the performance of a Caesarean section, with no adverse outcomes for either the mother or the child.  </a:t>
            </a:r>
          </a:p>
          <a:p>
            <a:r>
              <a:rPr lang="en-US" dirty="0" smtClean="0"/>
              <a:t>I could go on and on as to the reports of improved outcomes as they arrive almost daily.  </a:t>
            </a:r>
          </a:p>
          <a:p>
            <a:r>
              <a:rPr lang="en-US" dirty="0" smtClean="0"/>
              <a:t>Check out the AHRQ website for descriptions of success stories we have received.  </a:t>
            </a:r>
          </a:p>
          <a:p>
            <a:r>
              <a:rPr lang="en-US" dirty="0" smtClean="0"/>
              <a:t>To start YOUR journey toward a stronger culture of safety at YOUR organization, please complete the TeamSTEPPS modules. Upon your certification as a Master Team Trainer, you will have everything you need to train, coach, implement and sustain the TeamSTEPPS initiative at your facility.  </a:t>
            </a:r>
          </a:p>
          <a:p>
            <a:r>
              <a:rPr lang="en-US" dirty="0" smtClean="0"/>
              <a:t>And then YOU’LL be able to contact me with YOUR success story.  </a:t>
            </a:r>
          </a:p>
          <a:p>
            <a:r>
              <a:rPr lang="en-US" dirty="0" smtClean="0"/>
              <a:t>Now, please select the next slide to begin Module 1.</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727099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deliver to your learners, you will use slide 11 to lead a discussion on the barriers that might undermine team performance. </a:t>
            </a:r>
          </a:p>
          <a:p>
            <a:r>
              <a:rPr lang="en-US" dirty="0" smtClean="0"/>
              <a:t>Ask the participants:</a:t>
            </a:r>
            <a:r>
              <a:rPr lang="en-US" baseline="0" dirty="0" smtClean="0"/>
              <a:t> D</a:t>
            </a:r>
            <a:r>
              <a:rPr lang="en-US" dirty="0" smtClean="0"/>
              <a:t>o any of these barriers resonate with you? </a:t>
            </a:r>
          </a:p>
          <a:p>
            <a:r>
              <a:rPr lang="en-US" dirty="0" smtClean="0"/>
              <a:t>Have you observed these behaviors? </a:t>
            </a:r>
          </a:p>
          <a:p>
            <a:r>
              <a:rPr lang="en-US" dirty="0" smtClean="0"/>
              <a:t>What was the result? </a:t>
            </a:r>
          </a:p>
          <a:p>
            <a:r>
              <a:rPr lang="en-US" dirty="0" smtClean="0"/>
              <a:t>You can refer to the Instructor Guide for more information on facilitating this slide. </a:t>
            </a:r>
          </a:p>
          <a:p>
            <a:r>
              <a:rPr lang="en-US" dirty="0" smtClean="0"/>
              <a:t>To provide an example of how to lead a discussion of barriers, proceed to the next slide to once again hear from our guest Master Trainer Barbara Edson.</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20</a:t>
            </a:fld>
            <a:endParaRPr lang="en-US"/>
          </a:p>
        </p:txBody>
      </p:sp>
    </p:spTree>
    <p:extLst>
      <p:ext uri="{BB962C8B-B14F-4D97-AF65-F5344CB8AC3E}">
        <p14:creationId xmlns:p14="http://schemas.microsoft.com/office/powerpoint/2010/main" val="1160001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several barriers that we think of when we think of working in teams together within the hospital. </a:t>
            </a:r>
          </a:p>
          <a:p>
            <a:r>
              <a:rPr lang="en-US" sz="1200" kern="1200" dirty="0" smtClean="0">
                <a:solidFill>
                  <a:schemeClr val="tx1"/>
                </a:solidFill>
                <a:effectLst/>
                <a:latin typeface="+mn-lt"/>
                <a:ea typeface="+mn-ea"/>
                <a:cs typeface="+mn-cs"/>
              </a:rPr>
              <a:t>There's the thing such as inconsistency in team membership, lack of time. </a:t>
            </a:r>
          </a:p>
          <a:p>
            <a:r>
              <a:rPr lang="en-US" sz="1200" kern="1200" dirty="0" smtClean="0">
                <a:solidFill>
                  <a:schemeClr val="tx1"/>
                </a:solidFill>
                <a:effectLst/>
                <a:latin typeface="+mn-lt"/>
                <a:ea typeface="+mn-ea"/>
                <a:cs typeface="+mn-cs"/>
              </a:rPr>
              <a:t>These errors can occur for many reasons, and a single error can often be linked to a number of causal factors. </a:t>
            </a:r>
          </a:p>
          <a:p>
            <a:r>
              <a:rPr lang="en-US" sz="1200" kern="1200" dirty="0" smtClean="0">
                <a:solidFill>
                  <a:schemeClr val="tx1"/>
                </a:solidFill>
                <a:effectLst/>
                <a:latin typeface="+mn-lt"/>
                <a:ea typeface="+mn-ea"/>
                <a:cs typeface="+mn-cs"/>
              </a:rPr>
              <a:t>Many obstacles can impair an individual's team or ability to work effectively and prevent errors. </a:t>
            </a:r>
          </a:p>
          <a:p>
            <a:r>
              <a:rPr lang="en-US" sz="1200" kern="1200" dirty="0" smtClean="0">
                <a:solidFill>
                  <a:schemeClr val="tx1"/>
                </a:solidFill>
                <a:effectLst/>
                <a:latin typeface="+mn-lt"/>
                <a:ea typeface="+mn-ea"/>
                <a:cs typeface="+mn-cs"/>
              </a:rPr>
              <a:t>The slide here lists some of those barriers to effective team performance. Let me share a few that I've encountered over the years. </a:t>
            </a:r>
          </a:p>
          <a:p>
            <a:r>
              <a:rPr lang="en-US" sz="1200" kern="1200" dirty="0" smtClean="0">
                <a:solidFill>
                  <a:schemeClr val="tx1"/>
                </a:solidFill>
                <a:effectLst/>
                <a:latin typeface="+mn-lt"/>
                <a:ea typeface="+mn-ea"/>
                <a:cs typeface="+mn-cs"/>
              </a:rPr>
              <a:t>I was in an operating room where we were preparing a patient for shoulder surgery, and the physician was pulling the team together, and they did not go ahead and introduce themselves. </a:t>
            </a:r>
          </a:p>
          <a:p>
            <a:r>
              <a:rPr lang="en-US" sz="1200" kern="1200" dirty="0" smtClean="0">
                <a:solidFill>
                  <a:schemeClr val="tx1"/>
                </a:solidFill>
                <a:effectLst/>
                <a:latin typeface="+mn-lt"/>
                <a:ea typeface="+mn-ea"/>
                <a:cs typeface="+mn-cs"/>
              </a:rPr>
              <a:t>And there were two new members to the team, so it was not a consistent team that the physician was working with. </a:t>
            </a:r>
          </a:p>
          <a:p>
            <a:r>
              <a:rPr lang="en-US" sz="1200" kern="1200" dirty="0" smtClean="0">
                <a:solidFill>
                  <a:schemeClr val="tx1"/>
                </a:solidFill>
                <a:effectLst/>
                <a:latin typeface="+mn-lt"/>
                <a:ea typeface="+mn-ea"/>
                <a:cs typeface="+mn-cs"/>
              </a:rPr>
              <a:t>They did not go ahead and talk about what the case would be, so they did not provide a briefing, and they did not have role clarity on who was doing what. </a:t>
            </a:r>
          </a:p>
          <a:p>
            <a:r>
              <a:rPr lang="en-US" sz="1200" kern="1200" dirty="0" smtClean="0">
                <a:solidFill>
                  <a:schemeClr val="tx1"/>
                </a:solidFill>
                <a:effectLst/>
                <a:latin typeface="+mn-lt"/>
                <a:ea typeface="+mn-ea"/>
                <a:cs typeface="+mn-cs"/>
              </a:rPr>
              <a:t>They each had their roles, such as the scrub nurse, and the circulating nurse, and the anesthesia provider, but they did not go ahead and discuss who would be doing what during a case. </a:t>
            </a:r>
          </a:p>
          <a:p>
            <a:r>
              <a:rPr lang="en-US" sz="1200" kern="1200" dirty="0" smtClean="0">
                <a:solidFill>
                  <a:schemeClr val="tx1"/>
                </a:solidFill>
                <a:effectLst/>
                <a:latin typeface="+mn-lt"/>
                <a:ea typeface="+mn-ea"/>
                <a:cs typeface="+mn-cs"/>
              </a:rPr>
              <a:t>When something went awry during the case, there was confusion on who was going to pull which piece of equipment to move the C-ARM around the table and intervene. </a:t>
            </a:r>
          </a:p>
          <a:p>
            <a:r>
              <a:rPr lang="en-US" sz="1200" kern="1200" dirty="0" smtClean="0">
                <a:solidFill>
                  <a:schemeClr val="tx1"/>
                </a:solidFill>
                <a:effectLst/>
                <a:latin typeface="+mn-lt"/>
                <a:ea typeface="+mn-ea"/>
                <a:cs typeface="+mn-cs"/>
              </a:rPr>
              <a:t>By having a briefing beforehand, understanding the roles of every individual within the room, making sure that they understood who the individuals were in the room, they could have avoided some of that confusion. </a:t>
            </a:r>
          </a:p>
        </p:txBody>
      </p:sp>
      <p:sp>
        <p:nvSpPr>
          <p:cNvPr id="4" name="Slide Number Placeholder 3"/>
          <p:cNvSpPr>
            <a:spLocks noGrp="1"/>
          </p:cNvSpPr>
          <p:nvPr>
            <p:ph type="sldNum" sz="quarter" idx="10"/>
          </p:nvPr>
        </p:nvSpPr>
        <p:spPr/>
        <p:txBody>
          <a:bodyPr/>
          <a:lstStyle/>
          <a:p>
            <a:fld id="{5EAC615A-F48D-40F0-8B71-F4E3DC5E4395}" type="slidenum">
              <a:rPr lang="en-US" smtClean="0"/>
              <a:t>21</a:t>
            </a:fld>
            <a:endParaRPr lang="en-US"/>
          </a:p>
        </p:txBody>
      </p:sp>
    </p:spTree>
    <p:extLst>
      <p:ext uri="{BB962C8B-B14F-4D97-AF65-F5344CB8AC3E}">
        <p14:creationId xmlns:p14="http://schemas.microsoft.com/office/powerpoint/2010/main" val="355821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 Safety Movement seeks to reduce medical errors. As you can see here by this timeline, really the Patient Safety Movement began in 1995 with an emergency department study that was part of a multiyear Department of Defense research project that introduced formal teamwork training based upon aviation's crew resource management training concepts, and they applied those to health care. </a:t>
            </a:r>
          </a:p>
          <a:p>
            <a:r>
              <a:rPr lang="en-US" dirty="0" smtClean="0"/>
              <a:t>The retrospective closed claim review of the emergency department risk management cases determined that 43% of errors resulted from problems with team coordination. In these cases, an effective team structure and caregivers trained in team behavior would have mitigated or prevented 79% of these identified failures. You can see along the timeline, the IOM report is a report where everybody's attention through the media and through government and health care professionals were all focused in on the problems with patient safety. </a:t>
            </a:r>
          </a:p>
          <a:p>
            <a:r>
              <a:rPr lang="en-US" dirty="0" smtClean="0"/>
              <a:t>Former President Clinton established a quality interagency coordination task force to develop a coordinated federal plan for reducing the number and severity of medical errors. Among their recommendations was the widespread adoption of things such as crew resource management for improving medical team performance. Other things to note on this timeline, the joint commission National Patient Safety Goals, the IHI, 100,000 Lives Campaign. </a:t>
            </a:r>
          </a:p>
          <a:p>
            <a:r>
              <a:rPr lang="en-US" dirty="0" smtClean="0"/>
              <a:t>TeamSTEPPS in 2005 was developed and available to the public. In 2006 AHRQ released TeamSTEPPS in the public domain. In 2008, the Quality Improvement Organizations in their ninth scope of work picked up TeamSTEPPS and really was supporting developing of master trainers throughout the country. In 2011, CMS initiated the Partnership for Patients Campaign to reduce hospital-acquired conditions by 40% and readmissions by 20%. And many facilities today leverage their successes with the use of TeamSTEPPS tools, strategies, and behaviors. </a:t>
            </a:r>
          </a:p>
          <a:p>
            <a:r>
              <a:rPr lang="en-US" dirty="0" smtClean="0"/>
              <a:t>There's a lot of information here on the history of medical errors and patient safety. Like all things in medicine, it continually evolves through identification, implementation of best practices, which does include teamwork.</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22</a:t>
            </a:fld>
            <a:endParaRPr lang="en-US"/>
          </a:p>
        </p:txBody>
      </p:sp>
    </p:spTree>
    <p:extLst>
      <p:ext uri="{BB962C8B-B14F-4D97-AF65-F5344CB8AC3E}">
        <p14:creationId xmlns:p14="http://schemas.microsoft.com/office/powerpoint/2010/main" val="36900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you're teaching slide 12, be sure to highlight key moments from each event and how TeamSTEPPS components are an important part of each of these moments. </a:t>
            </a:r>
          </a:p>
          <a:p>
            <a:r>
              <a:rPr lang="en-US" sz="1200" kern="1200" dirty="0" smtClean="0">
                <a:solidFill>
                  <a:schemeClr val="tx1"/>
                </a:solidFill>
                <a:effectLst/>
                <a:latin typeface="+mn-lt"/>
                <a:ea typeface="+mn-ea"/>
                <a:cs typeface="+mn-cs"/>
              </a:rPr>
              <a:t>You do not need to speak to each individual point of time. </a:t>
            </a:r>
          </a:p>
          <a:p>
            <a:r>
              <a:rPr lang="en-US" sz="1200" kern="1200" dirty="0" smtClean="0">
                <a:solidFill>
                  <a:schemeClr val="tx1"/>
                </a:solidFill>
                <a:effectLst/>
                <a:latin typeface="+mn-lt"/>
                <a:ea typeface="+mn-ea"/>
                <a:cs typeface="+mn-cs"/>
              </a:rPr>
              <a:t>See the Instructor Guide for details on the information you should share for each key moment.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23</a:t>
            </a:fld>
            <a:endParaRPr lang="en-US"/>
          </a:p>
        </p:txBody>
      </p:sp>
    </p:spTree>
    <p:extLst>
      <p:ext uri="{BB962C8B-B14F-4D97-AF65-F5344CB8AC3E}">
        <p14:creationId xmlns:p14="http://schemas.microsoft.com/office/powerpoint/2010/main" val="3119256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TeamSTEPPS is now part of the ongoing patient safety movement and is a solution to the barriers discussed earlier. </a:t>
            </a:r>
          </a:p>
          <a:p>
            <a:r>
              <a:rPr lang="en-US" dirty="0" smtClean="0"/>
              <a:t>This course is based on evidence derived from teams working in high-risk environments, those areas where consequences of error are great, and has evolved from research in these high-risk fields to the health care environment,</a:t>
            </a:r>
            <a:r>
              <a:rPr lang="en-US" baseline="0" dirty="0" smtClean="0"/>
              <a:t> </a:t>
            </a:r>
            <a:r>
              <a:rPr lang="en-US" dirty="0" smtClean="0"/>
              <a:t>a high-risk, high-stakes environment in which poor performance may lead to serious consequences or death. </a:t>
            </a:r>
          </a:p>
          <a:p>
            <a:r>
              <a:rPr lang="en-US" dirty="0" smtClean="0"/>
              <a:t>Throughout the course of this training, teamwork concepts will be introduced that provide specific tools and strategies for improving communication and teamwork, reducing chance of error, and providing safer patient care. </a:t>
            </a:r>
          </a:p>
          <a:p>
            <a:r>
              <a:rPr lang="en-US" dirty="0" smtClean="0"/>
              <a:t>Because of the research accumulated on teams and team performance in diverse areas, such as aviation, military, nuclear power, health care business and industry, we now know what defines a team, what teamwork requires, really how to train team members, and how to manage team performance. </a:t>
            </a:r>
          </a:p>
          <a:p>
            <a:r>
              <a:rPr lang="en-US" dirty="0" smtClean="0"/>
              <a:t>Although the meta analysis performed by Dr. Salas was not specific to team training and health care, its results demonstrated evidence that team training had a moderate, positive effect on team outcomes. Later in this module, we'll present health-care-specific TeamSTEPPS evidence. </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24</a:t>
            </a:fld>
            <a:endParaRPr lang="en-US"/>
          </a:p>
        </p:txBody>
      </p:sp>
    </p:spTree>
    <p:extLst>
      <p:ext uri="{BB962C8B-B14F-4D97-AF65-F5344CB8AC3E}">
        <p14:creationId xmlns:p14="http://schemas.microsoft.com/office/powerpoint/2010/main" val="3445964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makes up team performance? </a:t>
            </a:r>
          </a:p>
          <a:p>
            <a:r>
              <a:rPr lang="en-US" dirty="0" smtClean="0"/>
              <a:t>The core of TeamSTEPPS model is really composed of four teachable, learnable skills-- communication, leadership, situation monitoring, and mutual support. </a:t>
            </a:r>
          </a:p>
          <a:p>
            <a:r>
              <a:rPr lang="en-US" dirty="0" smtClean="0"/>
              <a:t>These red arrows here depict a two-way dynamic interplay between these four core skills and the team-related outcomes of enhanced knowledge, positive attitudes, and exceptional performance. </a:t>
            </a:r>
          </a:p>
          <a:p>
            <a:r>
              <a:rPr lang="en-US" dirty="0" smtClean="0"/>
              <a:t>The interaction between these outcomes and skills is really the basis of a team striving to deliver safe, quality care. </a:t>
            </a:r>
          </a:p>
          <a:p>
            <a:r>
              <a:rPr lang="en-US" dirty="0" smtClean="0"/>
              <a:t>And circling the four skills, you can see here, is the patient team, which not only represents the patient and direct caregivers but also those who play a very supportive role within the health care delivery system.</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25</a:t>
            </a:fld>
            <a:endParaRPr lang="en-US"/>
          </a:p>
        </p:txBody>
      </p:sp>
    </p:spTree>
    <p:extLst>
      <p:ext uri="{BB962C8B-B14F-4D97-AF65-F5344CB8AC3E}">
        <p14:creationId xmlns:p14="http://schemas.microsoft.com/office/powerpoint/2010/main" val="2314964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members with strong communication, leadership, situation monitoring, and mutual support skills typically yield important team outcomes. </a:t>
            </a:r>
          </a:p>
          <a:p>
            <a:r>
              <a:rPr lang="en-US" dirty="0" smtClean="0"/>
              <a:t>This interrelationship is the foundation of a strong continuous improvement model. </a:t>
            </a:r>
          </a:p>
          <a:p>
            <a:r>
              <a:rPr lang="en-US" dirty="0" smtClean="0"/>
              <a:t>Knowledge-- when there's strong communication, leadership, situation monitoring, and mutual support are evident on the team-- there exists this shared mental model. That is really a shared awareness about what is going on with the team and how we progress towards a common goal. Team members will be familiar with their roles and responsibilities as teammates. </a:t>
            </a:r>
          </a:p>
          <a:p>
            <a:r>
              <a:rPr lang="en-US" dirty="0" smtClean="0"/>
              <a:t>There's attitudes. When you speak of attitudes, teams in which the members have effective communication, leadership, situation monitoring, and mutual support skills are really more likely to have a positive experience. People like being on these teams. These teams we enjoy working on, teams that we can trust the intentions of our teammates. </a:t>
            </a:r>
          </a:p>
          <a:p>
            <a:r>
              <a:rPr lang="en-US" dirty="0" smtClean="0"/>
              <a:t>Performance. When these teams' competencies are present, the performance of the team improves. You'll be able to adapt to changes in the care plan. Team members will know when and how to back each other up. </a:t>
            </a:r>
          </a:p>
          <a:p>
            <a:r>
              <a:rPr lang="en-US" dirty="0" smtClean="0"/>
              <a:t>The team becomes much more efficient in providing care. There's a plan, and the team knows who's supposed to do what, and how they're supposed to do it. Finally, your team is going to be safer, allowing the team to more readily identify and correct errors if they should occur.</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26</a:t>
            </a:fld>
            <a:endParaRPr lang="en-US"/>
          </a:p>
        </p:txBody>
      </p:sp>
    </p:spTree>
    <p:extLst>
      <p:ext uri="{BB962C8B-B14F-4D97-AF65-F5344CB8AC3E}">
        <p14:creationId xmlns:p14="http://schemas.microsoft.com/office/powerpoint/2010/main" val="2068323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result of team competencies, teams can become really high performing. Throughout this training, we'll touch on many of the interrelated aspects of high-performing teams, moving from a team of experts to an expert team. </a:t>
            </a:r>
          </a:p>
          <a:p>
            <a:r>
              <a:rPr lang="en-US" dirty="0" smtClean="0"/>
              <a:t>High-performing teams have members with very clear roles and responsibilities. </a:t>
            </a:r>
          </a:p>
          <a:p>
            <a:r>
              <a:rPr lang="en-US" dirty="0" smtClean="0"/>
              <a:t>Their members have a clear value, a shared vision. There's common purpose, an engaging purpose. </a:t>
            </a:r>
          </a:p>
          <a:p>
            <a:r>
              <a:rPr lang="en-US" dirty="0" smtClean="0"/>
              <a:t>There's a leader who really promotes this vision with an appropriate level of detail. </a:t>
            </a:r>
          </a:p>
          <a:p>
            <a:r>
              <a:rPr lang="en-US" dirty="0" smtClean="0"/>
              <a:t>High-performing teams also have this shared mental model I spoke of earlier. </a:t>
            </a:r>
          </a:p>
          <a:p>
            <a:r>
              <a:rPr lang="en-US" dirty="0" smtClean="0"/>
              <a:t>They optimize their resources, and they really possess a strong team leadership. </a:t>
            </a:r>
          </a:p>
          <a:p>
            <a:r>
              <a:rPr lang="en-US" dirty="0" smtClean="0"/>
              <a:t>They engage in regular feedback, meaning they regularly provide feedback to each other and the team. They establish and revise their goals and plans as necessary, and they differentiate between higher and lower priorities. </a:t>
            </a:r>
          </a:p>
          <a:p>
            <a:r>
              <a:rPr lang="en-US" dirty="0" smtClean="0"/>
              <a:t>They have mechanisms in place for anticipating and reviewing team member issues. They periodically diagnose and address team effectiveness. They include results, processes, morale. They also look at energy and retention of the team members. </a:t>
            </a:r>
          </a:p>
          <a:p>
            <a:r>
              <a:rPr lang="en-US" dirty="0" smtClean="0"/>
              <a:t>There's a strong sense of trust and confidence in these teams. High-performing teams are usually able to manage conflict effectively, confronting one another. There's a strong sense of team orientation. And they really do trust each other's intentions. They believe strongly in the team's collective ability to succeed and develop a collective efficacy and possess a high degree of psychological safety. </a:t>
            </a:r>
          </a:p>
          <a:p>
            <a:r>
              <a:rPr lang="en-US" dirty="0" smtClean="0"/>
              <a:t>There</a:t>
            </a:r>
            <a:r>
              <a:rPr lang="en-US" baseline="0" dirty="0" smtClean="0"/>
              <a:t> are</a:t>
            </a:r>
            <a:r>
              <a:rPr lang="en-US" dirty="0" smtClean="0"/>
              <a:t> mechanisms to cooperate and coordinate, including identifying teamwork and task requirements, ensuring that the team has the right mix of competencies through staffing and development and distributing of assigning work thoughtfully. Involving the right people in decisions and examining and adjusting the team's physical workplace all works to optimize coordination, communication, cooperation, and generates ongoing collaboration. </a:t>
            </a:r>
          </a:p>
          <a:p>
            <a:r>
              <a:rPr lang="en-US" dirty="0" smtClean="0"/>
              <a:t>High-performing teams communicate often and at the right time to ensure fellow team members have the information they need to contribute. They use closed loop communication, learn from each performance outcome, and continually strive to learn. This is how performance outcomes are managed and optimized.</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27</a:t>
            </a:fld>
            <a:endParaRPr lang="en-US"/>
          </a:p>
        </p:txBody>
      </p:sp>
    </p:spTree>
    <p:extLst>
      <p:ext uri="{BB962C8B-B14F-4D97-AF65-F5344CB8AC3E}">
        <p14:creationId xmlns:p14="http://schemas.microsoft.com/office/powerpoint/2010/main" val="1740092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have just seen slides 13 through 16 delivered by a Master Trainer. </a:t>
            </a:r>
          </a:p>
          <a:p>
            <a:r>
              <a:rPr lang="en-US" sz="1200" kern="1200" dirty="0" smtClean="0">
                <a:solidFill>
                  <a:schemeClr val="tx1"/>
                </a:solidFill>
                <a:effectLst/>
                <a:latin typeface="+mn-lt"/>
                <a:ea typeface="+mn-ea"/>
                <a:cs typeface="+mn-cs"/>
              </a:rPr>
              <a:t>When presenting these slides, be sure to share your own insights and experiences and ask for input from the class. </a:t>
            </a:r>
          </a:p>
          <a:p>
            <a:r>
              <a:rPr lang="en-US" sz="1200" kern="1200" dirty="0" smtClean="0">
                <a:solidFill>
                  <a:schemeClr val="tx1"/>
                </a:solidFill>
                <a:effectLst/>
                <a:latin typeface="+mn-lt"/>
                <a:ea typeface="+mn-ea"/>
                <a:cs typeface="+mn-cs"/>
              </a:rPr>
              <a:t>Use open-ended questions to encourage class participation. </a:t>
            </a:r>
          </a:p>
          <a:p>
            <a:r>
              <a:rPr lang="en-US" sz="1200" kern="1200" dirty="0" smtClean="0">
                <a:solidFill>
                  <a:schemeClr val="tx1"/>
                </a:solidFill>
                <a:effectLst/>
                <a:latin typeface="+mn-lt"/>
                <a:ea typeface="+mn-ea"/>
                <a:cs typeface="+mn-cs"/>
              </a:rPr>
              <a:t>Refer to the Instructor Guide for details on how to facilitate these slides.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28</a:t>
            </a:fld>
            <a:endParaRPr lang="en-US"/>
          </a:p>
        </p:txBody>
      </p:sp>
    </p:spTree>
    <p:extLst>
      <p:ext uri="{BB962C8B-B14F-4D97-AF65-F5344CB8AC3E}">
        <p14:creationId xmlns:p14="http://schemas.microsoft.com/office/powerpoint/2010/main" val="3801796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in this module, we have described the TeamSTEPPS framework, outcomes of team competencies, and characteristics of high-performing teams. While this information is critical to understanding the basis of TeamSTEPPS, you're probably asking yourself, how do we know that any of this works? </a:t>
            </a:r>
          </a:p>
          <a:p>
            <a:r>
              <a:rPr lang="en-US" dirty="0" smtClean="0"/>
              <a:t>If you remember, we previously mentioned the work of Dr. Eduardo Salas and his colleagues, which showed that team training had a positive effect on team outcomes. But what about TeamSTEPPS, in particular, and in health care? Evidence has shown that TeamSTEPPS training does produce these outcomes in health care organization. Let's look at two such studies. </a:t>
            </a:r>
          </a:p>
          <a:p>
            <a:r>
              <a:rPr lang="en-US" dirty="0" err="1" smtClean="0"/>
              <a:t>Capella</a:t>
            </a:r>
            <a:r>
              <a:rPr lang="en-US" dirty="0" smtClean="0"/>
              <a:t> and colleagues found that trauma resuscitation team performance improved across all teamwork skills after TeamSTEPPS training. In addition, TeamSTEPPS improved the team's performance, which, in turn, improved the critical aspects of patient care in the trauma bay. </a:t>
            </a:r>
          </a:p>
          <a:p>
            <a:r>
              <a:rPr lang="en-US" dirty="0" smtClean="0"/>
              <a:t>Thomas and </a:t>
            </a:r>
            <a:r>
              <a:rPr lang="en-US" dirty="0" err="1" smtClean="0"/>
              <a:t>Galla</a:t>
            </a:r>
            <a:r>
              <a:rPr lang="en-US" dirty="0" smtClean="0"/>
              <a:t> describe a system wide implementation of TeamSTEPPS that involves providing TeamSTEPPS training to more than 30,000 employees across several hospitals, long-term care centers, and outpatient areas. Scores on the hospital survey of patient safety culture increased from pre-TeamSTEPPS implementation to post-implementation. This suggests an important link between team training and organizational outcomes. </a:t>
            </a:r>
          </a:p>
          <a:p>
            <a:r>
              <a:rPr lang="en-US" dirty="0" smtClean="0"/>
              <a:t>New research is emerging regularly, allowing the evidence base for TeamSTEPPS to continue to grow. Will your facility be next to add to this growing body of evidence?</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29</a:t>
            </a:fld>
            <a:endParaRPr lang="en-US"/>
          </a:p>
        </p:txBody>
      </p:sp>
    </p:spTree>
    <p:extLst>
      <p:ext uri="{BB962C8B-B14F-4D97-AF65-F5344CB8AC3E}">
        <p14:creationId xmlns:p14="http://schemas.microsoft.com/office/powerpoint/2010/main" val="266910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891806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don't already have a copy of the worksheet, select the link provided to print out your own copy of the TeamSTEPPS implementation worksheet and take a few minutes to answer this question. </a:t>
            </a:r>
          </a:p>
          <a:p>
            <a:r>
              <a:rPr lang="en-US" sz="1200" kern="1200" dirty="0" smtClean="0">
                <a:solidFill>
                  <a:schemeClr val="tx1"/>
                </a:solidFill>
                <a:effectLst/>
                <a:latin typeface="+mn-lt"/>
                <a:ea typeface="+mn-ea"/>
                <a:cs typeface="+mn-cs"/>
              </a:rPr>
              <a:t>What is the patient safety issue your organization is facing that is linked to a problem with teamwork? </a:t>
            </a:r>
          </a:p>
          <a:p>
            <a:r>
              <a:rPr lang="en-US" sz="1200" kern="1200" dirty="0" smtClean="0">
                <a:solidFill>
                  <a:schemeClr val="tx1"/>
                </a:solidFill>
                <a:effectLst/>
                <a:latin typeface="+mn-lt"/>
                <a:ea typeface="+mn-ea"/>
                <a:cs typeface="+mn-cs"/>
              </a:rPr>
              <a:t>If you and your change team have not already begun this discussion, be sure to do so at the next meeting. </a:t>
            </a:r>
          </a:p>
          <a:p>
            <a:r>
              <a:rPr lang="en-US" sz="1200" kern="1200" dirty="0" smtClean="0">
                <a:solidFill>
                  <a:schemeClr val="tx1"/>
                </a:solidFill>
                <a:effectLst/>
                <a:latin typeface="+mn-lt"/>
                <a:ea typeface="+mn-ea"/>
                <a:cs typeface="+mn-cs"/>
              </a:rPr>
              <a:t>When you teach, you will conclude module one by asking the participants to answer this same question. </a:t>
            </a:r>
          </a:p>
          <a:p>
            <a:r>
              <a:rPr lang="en-US" sz="1200" kern="1200" dirty="0" smtClean="0">
                <a:solidFill>
                  <a:schemeClr val="tx1"/>
                </a:solidFill>
                <a:effectLst/>
                <a:latin typeface="+mn-lt"/>
                <a:ea typeface="+mn-ea"/>
                <a:cs typeface="+mn-cs"/>
              </a:rPr>
              <a:t>If the change team and/or leadership have come up with answers to this question, be sure to share these after those of the class have answered.</a:t>
            </a:r>
          </a:p>
        </p:txBody>
      </p:sp>
      <p:sp>
        <p:nvSpPr>
          <p:cNvPr id="4" name="Slide Number Placeholder 3"/>
          <p:cNvSpPr>
            <a:spLocks noGrp="1"/>
          </p:cNvSpPr>
          <p:nvPr>
            <p:ph type="sldNum" sz="quarter" idx="10"/>
          </p:nvPr>
        </p:nvSpPr>
        <p:spPr/>
        <p:txBody>
          <a:bodyPr/>
          <a:lstStyle/>
          <a:p>
            <a:fld id="{5EAC615A-F48D-40F0-8B71-F4E3DC5E4395}" type="slidenum">
              <a:rPr lang="en-US" smtClean="0"/>
              <a:t>30</a:t>
            </a:fld>
            <a:endParaRPr lang="en-US"/>
          </a:p>
        </p:txBody>
      </p:sp>
    </p:spTree>
    <p:extLst>
      <p:ext uri="{BB962C8B-B14F-4D97-AF65-F5344CB8AC3E}">
        <p14:creationId xmlns:p14="http://schemas.microsoft.com/office/powerpoint/2010/main" val="258655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 learned to describe the TeamSTEPPS Master Trainer Course, describe the impact of errors and why they occur, describe the TeamSTEPPS framework, and state the outcomes of the TeamSTEPPS framework.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31</a:t>
            </a:fld>
            <a:endParaRPr lang="en-US"/>
          </a:p>
        </p:txBody>
      </p:sp>
    </p:spTree>
    <p:extLst>
      <p:ext uri="{BB962C8B-B14F-4D97-AF65-F5344CB8AC3E}">
        <p14:creationId xmlns:p14="http://schemas.microsoft.com/office/powerpoint/2010/main" val="87869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concludes Module 1 of the TeamSTEPPS 2.0 Online Master Trainer Course.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complete this module, you must return to the TeamSTEPPS learning management system and complete the Module 1 reaction survey.</a:t>
            </a:r>
          </a:p>
        </p:txBody>
      </p:sp>
      <p:sp>
        <p:nvSpPr>
          <p:cNvPr id="4" name="Slide Number Placeholder 3"/>
          <p:cNvSpPr>
            <a:spLocks noGrp="1"/>
          </p:cNvSpPr>
          <p:nvPr>
            <p:ph type="sldNum" sz="quarter" idx="10"/>
          </p:nvPr>
        </p:nvSpPr>
        <p:spPr/>
        <p:txBody>
          <a:bodyPr/>
          <a:lstStyle/>
          <a:p>
            <a:fld id="{5EAC615A-F48D-40F0-8B71-F4E3DC5E4395}" type="slidenum">
              <a:rPr lang="en-US" smtClean="0"/>
              <a:t>32</a:t>
            </a:fld>
            <a:endParaRPr lang="en-US"/>
          </a:p>
        </p:txBody>
      </p:sp>
    </p:spTree>
    <p:extLst>
      <p:ext uri="{BB962C8B-B14F-4D97-AF65-F5344CB8AC3E}">
        <p14:creationId xmlns:p14="http://schemas.microsoft.com/office/powerpoint/2010/main" val="321919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the TeamSTEPPS training at your facility, you will use a variety of materials and resources provided on the AHRQ TeamSTEPPS website. We will discuss them more later in this module. 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260930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Arial" panose="020B0604020202020204" pitchFamily="34" charset="0"/>
                <a:ea typeface="+mn-ea"/>
                <a:cs typeface="Arial" panose="020B0604020202020204" pitchFamily="34" charset="0"/>
              </a:rPr>
              <a:t>To best use this online module, we recommend that you print the </a:t>
            </a:r>
            <a:r>
              <a:rPr lang="en-US" sz="1200" b="0" i="1" kern="1200" dirty="0" smtClean="0">
                <a:solidFill>
                  <a:schemeClr val="tx1"/>
                </a:solidFill>
                <a:effectLst/>
                <a:latin typeface="Arial" panose="020B0604020202020204" pitchFamily="34" charset="0"/>
                <a:ea typeface="+mn-ea"/>
                <a:cs typeface="Arial" panose="020B0604020202020204" pitchFamily="34" charset="0"/>
              </a:rPr>
              <a:t>Instructor Guide</a:t>
            </a:r>
            <a:r>
              <a:rPr lang="en-US" sz="1200" b="0" i="0" kern="1200" dirty="0" smtClean="0">
                <a:solidFill>
                  <a:schemeClr val="tx1"/>
                </a:solidFill>
                <a:effectLst/>
                <a:latin typeface="Arial" panose="020B0604020202020204" pitchFamily="34" charset="0"/>
                <a:ea typeface="+mn-ea"/>
                <a:cs typeface="Arial" panose="020B0604020202020204" pitchFamily="34" charset="0"/>
              </a:rPr>
              <a:t> for </a:t>
            </a:r>
            <a:r>
              <a:rPr lang="en-US" sz="1200" b="0" i="1" kern="1200" dirty="0" smtClean="0">
                <a:solidFill>
                  <a:schemeClr val="tx1"/>
                </a:solidFill>
                <a:effectLst/>
                <a:latin typeface="Arial" panose="020B0604020202020204" pitchFamily="34" charset="0"/>
                <a:ea typeface="+mn-ea"/>
                <a:cs typeface="Arial" panose="020B0604020202020204" pitchFamily="34" charset="0"/>
              </a:rPr>
              <a:t>Module 1 </a:t>
            </a:r>
            <a:r>
              <a:rPr lang="en-US" sz="1200" b="0" i="0" kern="1200" dirty="0" smtClean="0">
                <a:solidFill>
                  <a:schemeClr val="tx1"/>
                </a:solidFill>
                <a:effectLst/>
                <a:latin typeface="Arial" panose="020B0604020202020204" pitchFamily="34" charset="0"/>
                <a:ea typeface="+mn-ea"/>
                <a:cs typeface="Arial" panose="020B0604020202020204" pitchFamily="34" charset="0"/>
              </a:rPr>
              <a:t>as a reference to use throughout the module.</a:t>
            </a:r>
          </a:p>
          <a:p>
            <a:pPr rtl="0" fontAlgn="base"/>
            <a:r>
              <a:rPr lang="en-US" sz="1200" b="0" i="0" kern="1200" dirty="0" smtClean="0">
                <a:solidFill>
                  <a:schemeClr val="tx1"/>
                </a:solidFill>
                <a:effectLst/>
                <a:latin typeface="Arial" panose="020B0604020202020204" pitchFamily="34" charset="0"/>
                <a:ea typeface="+mn-ea"/>
                <a:cs typeface="Arial" panose="020B0604020202020204" pitchFamily="34" charset="0"/>
              </a:rPr>
              <a:t>Before continuing to the next slide, we recommend that you take a moment to read through pages 1-4 in the guide.</a:t>
            </a:r>
          </a:p>
          <a:p>
            <a:pPr rtl="0" fontAlgn="base"/>
            <a:r>
              <a:rPr lang="en-US" sz="1200" b="0" i="0" kern="1200" dirty="0" smtClean="0">
                <a:solidFill>
                  <a:schemeClr val="tx1"/>
                </a:solidFill>
                <a:effectLst/>
                <a:latin typeface="Arial" panose="020B0604020202020204" pitchFamily="34" charset="0"/>
                <a:ea typeface="+mn-ea"/>
                <a:cs typeface="Arial" panose="020B0604020202020204" pitchFamily="34" charset="0"/>
              </a:rPr>
              <a:t>Once you have done that, select the forward button and we will proceed to work through the slides you will use to train – just as if you are delivering this module at your facility.</a:t>
            </a:r>
          </a:p>
        </p:txBody>
      </p:sp>
      <p:sp>
        <p:nvSpPr>
          <p:cNvPr id="4" name="Slide Number Placeholder 3"/>
          <p:cNvSpPr>
            <a:spLocks noGrp="1"/>
          </p:cNvSpPr>
          <p:nvPr>
            <p:ph type="sldNum" sz="quarter" idx="10"/>
          </p:nvPr>
        </p:nvSpPr>
        <p:spPr/>
        <p:txBody>
          <a:bodyPr/>
          <a:lstStyle/>
          <a:p>
            <a:fld id="{5EAC615A-F48D-40F0-8B71-F4E3DC5E4395}" type="slidenum">
              <a:rPr lang="en-US" smtClean="0"/>
              <a:t>5</a:t>
            </a:fld>
            <a:endParaRPr lang="en-US"/>
          </a:p>
        </p:txBody>
      </p:sp>
    </p:spTree>
    <p:extLst>
      <p:ext uri="{BB962C8B-B14F-4D97-AF65-F5344CB8AC3E}">
        <p14:creationId xmlns:p14="http://schemas.microsoft.com/office/powerpoint/2010/main" val="384593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course is about teams and teamwork, when you teach the course at your facility, this is the point when you would encourage teams to sit together if they have not already done so. </a:t>
            </a:r>
          </a:p>
          <a:p>
            <a:r>
              <a:rPr lang="en-US" dirty="0" smtClean="0"/>
              <a:t>Before we begin the formal agenda, allow me to introduce myself. </a:t>
            </a:r>
          </a:p>
          <a:p>
            <a:r>
              <a:rPr lang="en-US" dirty="0" smtClean="0"/>
              <a:t>I'm Dr. </a:t>
            </a:r>
            <a:r>
              <a:rPr lang="en-US" dirty="0" err="1" smtClean="0"/>
              <a:t>Brigetta</a:t>
            </a:r>
            <a:r>
              <a:rPr lang="en-US" dirty="0" smtClean="0"/>
              <a:t> Craft. I'm a retired Air Force nurse with many years of experience in both inpatient and ambulatory arenas at the bedside and in executive positions. As a TeamSTEPPS Master Trainer since 2006, I have had the pleasure of training and coaching TeamSTEPPS in both military and civilian sectors. I've been involved with the </a:t>
            </a:r>
            <a:r>
              <a:rPr lang="en-US" dirty="0" err="1" smtClean="0"/>
              <a:t>DoD</a:t>
            </a:r>
            <a:r>
              <a:rPr lang="en-US" dirty="0" smtClean="0"/>
              <a:t> Patient Safety Program for more than 10 years and am thrilled to be a part of the development and presentation of this curriculum. </a:t>
            </a:r>
          </a:p>
          <a:p>
            <a:r>
              <a:rPr lang="en-US" dirty="0" smtClean="0"/>
              <a:t>Before you begin the formal agenda when you're teaching, introduce yourself. Share your name, position in the organization, and background with TeamSTEPPS, as I have just done. </a:t>
            </a:r>
          </a:p>
          <a:p>
            <a:r>
              <a:rPr lang="en-US" dirty="0" smtClean="0"/>
              <a:t>As you teach the course, after facilitating the introduction of the instructors, facilitate the introductions of the participants in the room. Ask them to share their name, title, role in the organization, and the area in which they work. </a:t>
            </a:r>
          </a:p>
          <a:p>
            <a:r>
              <a:rPr lang="en-US" dirty="0" smtClean="0"/>
              <a:t>For each team of participants, at least one member should also be asked to indicate the area in which they plan to implement TeamSTEPPS. Depending on the size of the class and time limitations, introductions may be limited to teams who can simply indicate the area in which they plan to implement TeamSTEPPS.</a:t>
            </a:r>
          </a:p>
          <a:p>
            <a:r>
              <a:rPr lang="en-US" dirty="0" smtClean="0"/>
              <a:t>Participants will benefit from knowing about others in the room so that they can identify teams with similar issues to address or similar plans for implementation.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6</a:t>
            </a:fld>
            <a:endParaRPr lang="en-US"/>
          </a:p>
        </p:txBody>
      </p:sp>
    </p:spTree>
    <p:extLst>
      <p:ext uri="{BB962C8B-B14F-4D97-AF65-F5344CB8AC3E}">
        <p14:creationId xmlns:p14="http://schemas.microsoft.com/office/powerpoint/2010/main" val="1624935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introductions have been made, you will introduce a teamwork exercise which involves making paper chains.  </a:t>
            </a:r>
          </a:p>
          <a:p>
            <a:r>
              <a:rPr lang="en-US" dirty="0" smtClean="0"/>
              <a:t>Please proceed to the next slide to watch a video to observe how this activity works in the classroom. </a:t>
            </a:r>
          </a:p>
        </p:txBody>
      </p:sp>
      <p:sp>
        <p:nvSpPr>
          <p:cNvPr id="4" name="Slide Number Placeholder 3"/>
          <p:cNvSpPr>
            <a:spLocks noGrp="1"/>
          </p:cNvSpPr>
          <p:nvPr>
            <p:ph type="sldNum" sz="quarter" idx="10"/>
          </p:nvPr>
        </p:nvSpPr>
        <p:spPr/>
        <p:txBody>
          <a:bodyPr/>
          <a:lstStyle/>
          <a:p>
            <a:fld id="{5EAC615A-F48D-40F0-8B71-F4E3DC5E4395}" type="slidenum">
              <a:rPr lang="en-US" smtClean="0"/>
              <a:t>7</a:t>
            </a:fld>
            <a:endParaRPr lang="en-US"/>
          </a:p>
        </p:txBody>
      </p:sp>
    </p:spTree>
    <p:extLst>
      <p:ext uri="{BB962C8B-B14F-4D97-AF65-F5344CB8AC3E}">
        <p14:creationId xmlns:p14="http://schemas.microsoft.com/office/powerpoint/2010/main" val="59107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Brigetta</a:t>
            </a:r>
            <a:r>
              <a:rPr lang="en-US" dirty="0" smtClean="0"/>
              <a:t> Craft: All right, so now that we’ve gotten into our groups, we are going to do our first exercise and that’s making the paper chain. So, you should all have in front of you one set of, pair of scissors, your construction paper, and tape. So, the goal is to make the longest paper chain, looped paper chain. So, as an example, just pretend like I did this straight, remember when you were children, you made those little loops, you taped them together, put another strip and put it through, okay. You’re going to have two minutes to complete this task. Are there any questions before we get started? Okay, then, go!</a:t>
            </a:r>
          </a:p>
          <a:p>
            <a:r>
              <a:rPr lang="en-US" dirty="0" err="1" smtClean="0"/>
              <a:t>Brigetta</a:t>
            </a:r>
            <a:r>
              <a:rPr lang="en-US" dirty="0" smtClean="0"/>
              <a:t>: 10, 9, 8, 7, 6, 5, 4, 3, 2, 1, and stop. Okay, let’s hold up your chains. Who has the longest chain? Group number one, all right. So let me ask you, what team behaviors helped you make the longest chain?</a:t>
            </a:r>
          </a:p>
          <a:p>
            <a:r>
              <a:rPr lang="en-US" dirty="0" smtClean="0"/>
              <a:t>Phillip: Talking to one another.</a:t>
            </a:r>
          </a:p>
          <a:p>
            <a:r>
              <a:rPr lang="en-US" dirty="0" smtClean="0"/>
              <a:t>Kelly: And being able to change midstream.</a:t>
            </a:r>
          </a:p>
          <a:p>
            <a:r>
              <a:rPr lang="en-US" dirty="0" smtClean="0"/>
              <a:t>Karin: Being adaptable and assigning tasks.</a:t>
            </a:r>
          </a:p>
          <a:p>
            <a:r>
              <a:rPr lang="en-US" dirty="0" smtClean="0"/>
              <a:t>Susannah: Yeah, I think that we delegated tasks a little bit.</a:t>
            </a:r>
          </a:p>
          <a:p>
            <a:r>
              <a:rPr lang="en-US" dirty="0" err="1" smtClean="0"/>
              <a:t>Brigetta</a:t>
            </a:r>
            <a:r>
              <a:rPr lang="en-US" dirty="0" smtClean="0"/>
              <a:t>: You did delegate some tasks.</a:t>
            </a:r>
          </a:p>
          <a:p>
            <a:r>
              <a:rPr lang="en-US" dirty="0" smtClean="0"/>
              <a:t>Phillip: I think, generally being smarter than the other group helped too.</a:t>
            </a:r>
          </a:p>
          <a:p>
            <a:r>
              <a:rPr lang="en-US" dirty="0" smtClean="0"/>
              <a:t>All: Laughter</a:t>
            </a:r>
          </a:p>
          <a:p>
            <a:r>
              <a:rPr lang="en-US" dirty="0" err="1" smtClean="0"/>
              <a:t>Brigetta</a:t>
            </a:r>
            <a:r>
              <a:rPr lang="en-US" dirty="0" smtClean="0"/>
              <a:t>: What was a hindrance, do you think?</a:t>
            </a:r>
          </a:p>
          <a:p>
            <a:r>
              <a:rPr lang="en-US" dirty="0" smtClean="0"/>
              <a:t>Susannah: We had a technical problem with the tape, so, getting rushed sort of like, and started to fumble.</a:t>
            </a:r>
          </a:p>
          <a:p>
            <a:r>
              <a:rPr lang="en-US" dirty="0" smtClean="0"/>
              <a:t>Kelly: I think I was at a hindrance by not knowing what I should be, not clearly jumping in.</a:t>
            </a:r>
          </a:p>
          <a:p>
            <a:r>
              <a:rPr lang="en-US" dirty="0" smtClean="0"/>
              <a:t>Karin: No, you did jump in because you told me that I could put them on top of each other and cut.</a:t>
            </a:r>
          </a:p>
          <a:p>
            <a:r>
              <a:rPr lang="en-US" dirty="0" err="1" smtClean="0"/>
              <a:t>Brigetta</a:t>
            </a:r>
            <a:r>
              <a:rPr lang="en-US" dirty="0" smtClean="0"/>
              <a:t>: So maybe a lack of clear roles and responsibilities?</a:t>
            </a:r>
          </a:p>
          <a:p>
            <a:r>
              <a:rPr lang="en-US" dirty="0" smtClean="0"/>
              <a:t>Kelly: Yes.</a:t>
            </a:r>
          </a:p>
          <a:p>
            <a:r>
              <a:rPr lang="en-US" dirty="0" err="1" smtClean="0"/>
              <a:t>Brigetta</a:t>
            </a:r>
            <a:r>
              <a:rPr lang="en-US" dirty="0" smtClean="0"/>
              <a:t>: And you said your tape was a hindrance, so resources. How often in our workplace do we have all the resources that work all of the time?</a:t>
            </a:r>
          </a:p>
          <a:p>
            <a:r>
              <a:rPr lang="en-US" dirty="0" err="1" smtClean="0"/>
              <a:t>Brigetta</a:t>
            </a:r>
            <a:r>
              <a:rPr lang="en-US" dirty="0" smtClean="0"/>
              <a:t>: Not all of the time, right? So, that puts us behind, maybe increases some of our frustrations on the team. Okay. So, you said, somebody I think on this side said, somebody was a leader. Did somebody jump in, maybe it was over here. You suggested, I’m sorry, Jim, that why don’t you start cutting, why don’t you be the cutter? So trying to take that leadership role, assigning tasks, to get a plan going and you did do some talking at the beginning, who’s going to do what, or how are we going to do it.</a:t>
            </a:r>
          </a:p>
          <a:p>
            <a:r>
              <a:rPr lang="en-US" dirty="0" smtClean="0"/>
              <a:t>So that’s important to remember when we start any task, okay. Same thing, we want you to take those behaviors back to your team when you go back to the workplace. Thinking about what’s going on in the environment, keeping that situational awareness, supporting one another, assisting with the tasks, that task assist. Excuse me. So we’re going to be discussing these types of behaviors throughout the whole course. So as we bring up new tools, new behaviors, think back to the paper chain and reflect and bring some of that fun back to the work environment. That’s what we’re asking. </a:t>
            </a:r>
          </a:p>
          <a:p>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8</a:t>
            </a:fld>
            <a:endParaRPr lang="en-US"/>
          </a:p>
        </p:txBody>
      </p:sp>
    </p:spTree>
    <p:extLst>
      <p:ext uri="{BB962C8B-B14F-4D97-AF65-F5344CB8AC3E}">
        <p14:creationId xmlns:p14="http://schemas.microsoft.com/office/powerpoint/2010/main" val="300430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observed in the video, the instructor started with the group who made the longest chain and asked the various teams these questions. </a:t>
            </a:r>
          </a:p>
          <a:p>
            <a:r>
              <a:rPr lang="en-US" dirty="0" smtClean="0"/>
              <a:t>What helped you work well as a team when making the chains? </a:t>
            </a:r>
          </a:p>
          <a:p>
            <a:r>
              <a:rPr lang="en-US" dirty="0" smtClean="0"/>
              <a:t>What hindered your group? </a:t>
            </a:r>
          </a:p>
          <a:p>
            <a:r>
              <a:rPr lang="en-US" dirty="0" smtClean="0"/>
              <a:t>Where appropriate, rephrase the participants' responses back to them in terms of TeamSTEPPS skills that are covered in the training. To review the step-by-step instructions for completing and discussing this exercise, please refer to the Instructor Guide. </a:t>
            </a:r>
          </a:p>
        </p:txBody>
      </p:sp>
      <p:sp>
        <p:nvSpPr>
          <p:cNvPr id="4" name="Slide Number Placeholder 3"/>
          <p:cNvSpPr>
            <a:spLocks noGrp="1"/>
          </p:cNvSpPr>
          <p:nvPr>
            <p:ph type="sldNum" sz="quarter" idx="10"/>
          </p:nvPr>
        </p:nvSpPr>
        <p:spPr/>
        <p:txBody>
          <a:bodyPr/>
          <a:lstStyle/>
          <a:p>
            <a:fld id="{5EAC615A-F48D-40F0-8B71-F4E3DC5E4395}" type="slidenum">
              <a:rPr lang="en-US" smtClean="0"/>
              <a:t>9</a:t>
            </a:fld>
            <a:endParaRPr lang="en-US"/>
          </a:p>
        </p:txBody>
      </p:sp>
    </p:spTree>
    <p:extLst>
      <p:ext uri="{BB962C8B-B14F-4D97-AF65-F5344CB8AC3E}">
        <p14:creationId xmlns:p14="http://schemas.microsoft.com/office/powerpoint/2010/main" val="24118865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slideMaster" Target="../slideMasters/slideMaster1.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7.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6.png"/><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Master" Target="../slideMasters/slideMaster1.xml"/><Relationship Id="rId3" Type="http://schemas.openxmlformats.org/officeDocument/2006/relationships/tags" Target="../tags/tag34.xml"/><Relationship Id="rId21" Type="http://schemas.openxmlformats.org/officeDocument/2006/relationships/image" Target="../media/image7.pn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image" Target="../media/image6.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19" Type="http://schemas.openxmlformats.org/officeDocument/2006/relationships/image" Target="../media/image5.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slideMaster" Target="../slideMasters/slideMaster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image" Target="../media/image7.png"/><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685799" y="704048"/>
            <a:ext cx="7772400" cy="1102519"/>
          </a:xfrm>
        </p:spPr>
        <p:txBody>
          <a:bodyPr lIns="0" tIns="0" rIns="0" bIns="0" anchor="ctr" anchorCtr="0">
            <a:normAutofit/>
          </a:bodyPr>
          <a:lstStyle>
            <a:lvl1pPr algn="ctr">
              <a:defRPr sz="3200">
                <a:solidFill>
                  <a:srgbClr val="215968"/>
                </a:solidFill>
              </a:defRPr>
            </a:lvl1pPr>
          </a:lstStyle>
          <a:p>
            <a:r>
              <a:rPr lang="en-US" dirty="0" smtClean="0"/>
              <a:t>Welcome to the</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685800" y="2617771"/>
            <a:ext cx="7772399" cy="485775"/>
          </a:xfrm>
        </p:spPr>
        <p:txBody>
          <a:bodyPr>
            <a:noAutofit/>
          </a:bodyPr>
          <a:lstStyle>
            <a:lvl1pPr marL="0" indent="0" algn="ctr">
              <a:buNone/>
              <a:defRPr sz="18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Module One: Introduction</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79494" y="188167"/>
            <a:ext cx="995293" cy="804662"/>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 Introduction</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32</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9"/>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20"/>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7"/>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Picture 29"/>
          <p:cNvPicPr>
            <a:picLocks noChangeAspect="1"/>
          </p:cNvPicPr>
          <p:nvPr>
            <p:custDataLst>
              <p:tags r:id="rId8"/>
            </p:custDataLst>
          </p:nvPr>
        </p:nvPicPr>
        <p:blipFill>
          <a:blip r:embed="rId22"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1" name="Rectangle 30" descr="Next Slide Button" title="Next Slide Button">
            <a:hlinkClick r:id="" action="ppaction://hlinkshowjump?jump=nextslide"/>
          </p:cNvPr>
          <p:cNvSpPr/>
          <p:nvPr>
            <p:custDataLst>
              <p:tags r:id="rId9"/>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descr="Previous Slide Button" title="Previous Slide Button">
            <a:hlinkClick r:id="" action="ppaction://hlinkshowjump?jump=previousslide"/>
          </p:cNvPr>
          <p:cNvSpPr/>
          <p:nvPr>
            <p:custDataLst>
              <p:tags r:id="rId10"/>
            </p:custDataLst>
          </p:nvPr>
        </p:nvSpPr>
        <p:spPr>
          <a:xfrm>
            <a:off x="6439856" y="4832841"/>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
        <p:nvSpPr>
          <p:cNvPr id="17" name="Rectangle 16" descr="Previous Slide Button" title="Previous Slide Button">
            <a:hlinkClick r:id="" action="ppaction://hlinkshowjump?jump=previousslide"/>
          </p:cNvPr>
          <p:cNvSpPr/>
          <p:nvPr userDrawn="1">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descr="Previous Slide Button" title="Previous Slide Button">
            <a:hlinkClick r:id="" action="ppaction://hlinkshowjump?jump=previousslide"/>
          </p:cNvPr>
          <p:cNvSpPr/>
          <p:nvPr userDrawn="1">
            <p:custDataLst>
              <p:tags r:id="rId12"/>
            </p:custDataLst>
          </p:nvPr>
        </p:nvSpPr>
        <p:spPr>
          <a:xfrm>
            <a:off x="6358431" y="4832841"/>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userDrawn="1"/>
        </p:nvGrpSpPr>
        <p:grpSpPr>
          <a:xfrm>
            <a:off x="6341586" y="4809786"/>
            <a:ext cx="424415" cy="335804"/>
            <a:chOff x="6341586" y="4809786"/>
            <a:chExt cx="424415" cy="335804"/>
          </a:xfrm>
        </p:grpSpPr>
        <p:grpSp>
          <p:nvGrpSpPr>
            <p:cNvPr id="29" name="Group 28"/>
            <p:cNvGrpSpPr>
              <a:grpSpLocks noChangeAspect="1"/>
            </p:cNvGrpSpPr>
            <p:nvPr>
              <p:custDataLst>
                <p:tags r:id="rId13"/>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33" name="Rectangle 32"/>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31" descr="HRQ-002 Icons[Back](jp)1.1.png">
              <a:hlinkClick r:id="" action="ppaction://hlinkshowjump?jump=previousslide"/>
            </p:cNvPr>
            <p:cNvPicPr>
              <a:picLocks noChangeAspect="1"/>
            </p:cNvPicPr>
            <p:nvPr>
              <p:custDataLst>
                <p:tags r:id="rId14"/>
              </p:custDataLst>
            </p:nvPr>
          </p:nvPicPr>
          <p:blipFill>
            <a:blip r:embed="rId24"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grpSp>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860176" cy="4023360"/>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 Introduction</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32</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6"/>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7"/>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7"/>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4"/>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5"/>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Picture 29"/>
          <p:cNvPicPr>
            <a:picLocks noChangeAspect="1"/>
          </p:cNvPicPr>
          <p:nvPr>
            <p:custDataLst>
              <p:tags r:id="rId8"/>
            </p:custDataLst>
          </p:nvPr>
        </p:nvPicPr>
        <p:blipFill>
          <a:blip r:embed="rId19"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1" name="Rectangle 30" descr="Next Slide Button" title="Next Slide Button">
            <a:hlinkClick r:id="" action="ppaction://hlinkshowjump?jump=nextslide"/>
          </p:cNvPr>
          <p:cNvSpPr/>
          <p:nvPr>
            <p:custDataLst>
              <p:tags r:id="rId9"/>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grpSp>
        <p:nvGrpSpPr>
          <p:cNvPr id="16" name="Group 15"/>
          <p:cNvGrpSpPr/>
          <p:nvPr userDrawn="1"/>
        </p:nvGrpSpPr>
        <p:grpSpPr>
          <a:xfrm>
            <a:off x="6341586" y="4809786"/>
            <a:ext cx="424415" cy="335804"/>
            <a:chOff x="6341586" y="4809786"/>
            <a:chExt cx="424415" cy="335804"/>
          </a:xfrm>
        </p:grpSpPr>
        <p:grpSp>
          <p:nvGrpSpPr>
            <p:cNvPr id="17" name="Group 16"/>
            <p:cNvGrpSpPr>
              <a:grpSpLocks noChangeAspect="1"/>
            </p:cNvGrpSpPr>
            <p:nvPr>
              <p:custDataLst>
                <p:tags r:id="rId10"/>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9" name="Rectangle 18"/>
              <p:cNvSpPr/>
              <p:nvPr>
                <p:custDataLst>
                  <p:tags r:id="rId12"/>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custDataLst>
                  <p:tags r:id="rId13"/>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HRQ-002 Icons[Back](jp)1.1.png">
              <a:hlinkClick r:id="" action="ppaction://hlinkshowjump?jump=previousslide"/>
            </p:cNvPr>
            <p:cNvPicPr>
              <a:picLocks noChangeAspect="1"/>
            </p:cNvPicPr>
            <p:nvPr>
              <p:custDataLst>
                <p:tags r:id="rId11"/>
              </p:custDataLst>
            </p:nvPr>
          </p:nvPicPr>
          <p:blipFill>
            <a:blip r:embed="rId21"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grpSp>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860176" cy="4023360"/>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 Introduction</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32</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1"/>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2"/>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grpSp>
        <p:nvGrpSpPr>
          <p:cNvPr id="13" name="Group 12"/>
          <p:cNvGrpSpPr/>
          <p:nvPr userDrawn="1"/>
        </p:nvGrpSpPr>
        <p:grpSpPr>
          <a:xfrm>
            <a:off x="6341586" y="4809786"/>
            <a:ext cx="424415" cy="335804"/>
            <a:chOff x="6341586" y="4809786"/>
            <a:chExt cx="424415" cy="335804"/>
          </a:xfrm>
        </p:grpSpPr>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7" name="Rectangle 16"/>
              <p:cNvSpPr/>
              <p:nvPr>
                <p:custDataLst>
                  <p:tags r:id="rId9"/>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custDataLst>
                  <p:tags r:id="rId10"/>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HRQ-002 Icons[Back](jp)1.1.png">
              <a:hlinkClick r:id="" action="ppaction://hlinkshowjump?jump=previousslide"/>
            </p:cNvPr>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grpSp>
    </p:spTree>
    <p:extLst>
      <p:ext uri="{BB962C8B-B14F-4D97-AF65-F5344CB8AC3E}">
        <p14:creationId xmlns:p14="http://schemas.microsoft.com/office/powerpoint/2010/main" val="2360319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7.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102.xml"/></Relationships>
</file>

<file path=ppt/slides/_rels/slide1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106.xml"/></Relationships>
</file>

<file path=ppt/slides/_rels/slide12.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9.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110.xml"/></Relationships>
</file>

<file path=ppt/slides/_rels/slide13.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image" Target="../media/image20.jpe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notesSlide" Target="../notesSlides/notesSlide13.xml"/><Relationship Id="rId2" Type="http://schemas.openxmlformats.org/officeDocument/2006/relationships/tags" Target="../tags/tag112.xml"/><Relationship Id="rId16" Type="http://schemas.openxmlformats.org/officeDocument/2006/relationships/slideLayout" Target="../slideLayouts/slideLayout3.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4.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21.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4.xml"/><Relationship Id="rId7" Type="http://schemas.openxmlformats.org/officeDocument/2006/relationships/notesSlide" Target="../notesSlides/notesSlide16.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3.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hyperlink" Target="http://teamstepps.ahrq.gov/abouttoolsmaterials.ht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teamstepps.ahrq.gov/abouttoolsmaterials.htm" TargetMode="External"/><Relationship Id="rId3" Type="http://schemas.openxmlformats.org/officeDocument/2006/relationships/tags" Target="../tags/tag139.xml"/><Relationship Id="rId7" Type="http://schemas.openxmlformats.org/officeDocument/2006/relationships/notesSlide" Target="../notesSlides/notesSlide17.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3.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44.xml"/><Relationship Id="rId7" Type="http://schemas.openxmlformats.org/officeDocument/2006/relationships/slideLayout" Target="../slideLayouts/slideLayout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10" Type="http://schemas.openxmlformats.org/officeDocument/2006/relationships/image" Target="../media/image24.png"/><Relationship Id="rId4" Type="http://schemas.openxmlformats.org/officeDocument/2006/relationships/tags" Target="../tags/tag145.xml"/><Relationship Id="rId9" Type="http://schemas.openxmlformats.org/officeDocument/2006/relationships/hyperlink" Target="http://www.ahrq.gov/professionals/education/curriculum-tools/teamstepps/instructor/videos/ts_Sue_Sheridan/Sue_Sheridan-400-300.html" TargetMode="External"/></Relationships>
</file>

<file path=ppt/slides/_rels/slide19.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2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51.xml"/></Relationships>
</file>

<file path=ppt/slides/_rels/slide2.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s://www.youtube.com/watch?v=p4n9xPRtSuU"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26.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55.xml"/></Relationships>
</file>

<file path=ppt/slides/_rels/slide2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159.xml"/></Relationships>
</file>

<file path=ppt/slides/_rels/slide22.xml.rels><?xml version="1.0" encoding="UTF-8" standalone="yes"?>
<Relationships xmlns="http://schemas.openxmlformats.org/package/2006/relationships"><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9" Type="http://schemas.openxmlformats.org/officeDocument/2006/relationships/slideLayout" Target="../slideLayouts/slideLayout3.xml"/><Relationship Id="rId3" Type="http://schemas.openxmlformats.org/officeDocument/2006/relationships/tags" Target="../tags/tag162.xml"/><Relationship Id="rId21" Type="http://schemas.openxmlformats.org/officeDocument/2006/relationships/tags" Target="../tags/tag180.xml"/><Relationship Id="rId34" Type="http://schemas.openxmlformats.org/officeDocument/2006/relationships/tags" Target="../tags/tag193.xml"/><Relationship Id="rId42" Type="http://schemas.openxmlformats.org/officeDocument/2006/relationships/image" Target="../media/image28.jpeg"/><Relationship Id="rId47" Type="http://schemas.openxmlformats.org/officeDocument/2006/relationships/image" Target="../media/image33.png"/><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33" Type="http://schemas.openxmlformats.org/officeDocument/2006/relationships/tags" Target="../tags/tag192.xml"/><Relationship Id="rId38" Type="http://schemas.openxmlformats.org/officeDocument/2006/relationships/tags" Target="../tags/tag197.xml"/><Relationship Id="rId46" Type="http://schemas.openxmlformats.org/officeDocument/2006/relationships/image" Target="../media/image32.jpeg"/><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41" Type="http://schemas.openxmlformats.org/officeDocument/2006/relationships/image" Target="../media/image27.jpeg"/><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tags" Target="../tags/tag191.xml"/><Relationship Id="rId37" Type="http://schemas.openxmlformats.org/officeDocument/2006/relationships/tags" Target="../tags/tag196.xml"/><Relationship Id="rId40" Type="http://schemas.openxmlformats.org/officeDocument/2006/relationships/notesSlide" Target="../notesSlides/notesSlide22.xml"/><Relationship Id="rId45" Type="http://schemas.openxmlformats.org/officeDocument/2006/relationships/image" Target="../media/image31.jpeg"/><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36" Type="http://schemas.openxmlformats.org/officeDocument/2006/relationships/tags" Target="../tags/tag195.xml"/><Relationship Id="rId49" Type="http://schemas.openxmlformats.org/officeDocument/2006/relationships/image" Target="../media/image35.png"/><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4" Type="http://schemas.openxmlformats.org/officeDocument/2006/relationships/image" Target="../media/image30.jpeg"/><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tags" Target="../tags/tag194.xml"/><Relationship Id="rId43" Type="http://schemas.openxmlformats.org/officeDocument/2006/relationships/image" Target="../media/image29.png"/><Relationship Id="rId48" Type="http://schemas.openxmlformats.org/officeDocument/2006/relationships/image" Target="../media/image34.png"/><Relationship Id="rId8" Type="http://schemas.openxmlformats.org/officeDocument/2006/relationships/tags" Target="../tags/tag167.xml"/></Relationships>
</file>

<file path=ppt/slides/_rels/slide23.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36.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201.xml"/></Relationships>
</file>

<file path=ppt/slides/_rels/slide24.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image" Target="../media/image37.jpeg"/><Relationship Id="rId5" Type="http://schemas.openxmlformats.org/officeDocument/2006/relationships/tags" Target="../tags/tag209.xml"/><Relationship Id="rId10" Type="http://schemas.openxmlformats.org/officeDocument/2006/relationships/notesSlide" Target="../notesSlides/notesSlide25.xml"/><Relationship Id="rId4" Type="http://schemas.openxmlformats.org/officeDocument/2006/relationships/tags" Target="../tags/tag208.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38.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image" Target="../media/image39.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219.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43.png"/><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image" Target="../media/image42.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image" Target="../media/image41.png"/><Relationship Id="rId5" Type="http://schemas.openxmlformats.org/officeDocument/2006/relationships/tags" Target="../tags/tag224.xml"/><Relationship Id="rId10" Type="http://schemas.openxmlformats.org/officeDocument/2006/relationships/image" Target="../media/image40.png"/><Relationship Id="rId4" Type="http://schemas.openxmlformats.org/officeDocument/2006/relationships/tags" Target="../tags/tag223.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44.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23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233.xml"/><Relationship Id="rId7" Type="http://schemas.openxmlformats.org/officeDocument/2006/relationships/slideLayout" Target="../slideLayouts/slideLayout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image" Target="../media/image46.png"/><Relationship Id="rId5" Type="http://schemas.openxmlformats.org/officeDocument/2006/relationships/tags" Target="../tags/tag235.xml"/><Relationship Id="rId10" Type="http://schemas.openxmlformats.org/officeDocument/2006/relationships/hyperlink" Target="http://www.ahrq.gov/professionals/education/curriculum-tools/teamstepps/instructor/fundamentals/module1/m1worksheet.pdf" TargetMode="External"/><Relationship Id="rId4" Type="http://schemas.openxmlformats.org/officeDocument/2006/relationships/tags" Target="../tags/tag234.xml"/><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47.jpe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tags" Target="../tags/tag240.xml"/></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tags" Target="../tags/tag243.xml"/><Relationship Id="rId7" Type="http://schemas.openxmlformats.org/officeDocument/2006/relationships/notesSlide" Target="../notesSlides/notesSlide32.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slideLayout" Target="../slideLayouts/slideLayout4.xml"/><Relationship Id="rId5" Type="http://schemas.openxmlformats.org/officeDocument/2006/relationships/tags" Target="../tags/tag245.xml"/><Relationship Id="rId4" Type="http://schemas.openxmlformats.org/officeDocument/2006/relationships/tags" Target="../tags/tag244.xml"/><Relationship Id="rId9" Type="http://schemas.openxmlformats.org/officeDocument/2006/relationships/hyperlink" Target="https://www.ahrq.gov/sites/default/files/wysiwyg/teamstepps/instructor/fundamentals/tsonlinemodule2.ppt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8.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2.xml"/><Relationship Id="rId7" Type="http://schemas.openxmlformats.org/officeDocument/2006/relationships/hyperlink" Target="http://www.ahrq.gov/professionals/education/curriculum-tools/teamstepps/instructor/fundamentals/module1/igintro.pdf"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3.xml"/></Relationships>
</file>

<file path=ppt/slides/_rels/slide6.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87.xml"/></Relationships>
</file>

<file path=ppt/slides/_rels/slide7.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91.xml"/></Relationships>
</file>

<file path=ppt/slides/_rels/slide8.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6.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s://www.youtube.com/watch?v=1JBJ7zBNCgY&amp;feature=youtu.be" TargetMode="Externa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5.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sp>
        <p:nvSpPr>
          <p:cNvPr id="17" name="Title 16"/>
          <p:cNvSpPr>
            <a:spLocks noGrp="1"/>
          </p:cNvSpPr>
          <p:nvPr>
            <p:ph type="ctrTitle"/>
            <p:custDataLst>
              <p:tags r:id="rId2"/>
            </p:custDataLst>
          </p:nvPr>
        </p:nvSpPr>
        <p:spPr>
          <a:xfrm>
            <a:off x="0" y="2387600"/>
            <a:ext cx="9144000" cy="752338"/>
          </a:xfrm>
        </p:spPr>
        <p:txBody>
          <a:bodyPr>
            <a:normAutofit/>
          </a:bodyPr>
          <a:lstStyle/>
          <a:p>
            <a:r>
              <a:rPr lang="en-US" sz="2000" spc="0" dirty="0" smtClean="0">
                <a:solidFill>
                  <a:schemeClr val="bg1"/>
                </a:solidFill>
                <a:latin typeface="+mn-lt"/>
              </a:rPr>
              <a:t>Module 1: Introduction</a:t>
            </a:r>
            <a:endParaRPr lang="en-US" sz="2000" spc="0" dirty="0">
              <a:solidFill>
                <a:schemeClr val="bg1"/>
              </a:solidFill>
              <a:latin typeface="+mn-lt"/>
            </a:endParaRPr>
          </a:p>
        </p:txBody>
      </p:sp>
      <p:sp>
        <p:nvSpPr>
          <p:cNvPr id="18" name="Subtitle 17"/>
          <p:cNvSpPr>
            <a:spLocks noGrp="1"/>
          </p:cNvSpPr>
          <p:nvPr>
            <p:ph type="subTitle" idx="1"/>
            <p:custDataLst>
              <p:tags r:id="rId3"/>
            </p:custDataLst>
          </p:nvPr>
        </p:nvSpPr>
        <p:spPr>
          <a:xfrm>
            <a:off x="0" y="2014091"/>
            <a:ext cx="9143999"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0" y="1032980"/>
            <a:ext cx="9144000" cy="485775"/>
          </a:xfrm>
        </p:spPr>
        <p:txBody>
          <a:bodyPr/>
          <a:lstStyle/>
          <a:p>
            <a:r>
              <a:rPr lang="en-US" sz="3200" dirty="0" smtClean="0">
                <a:solidFill>
                  <a:srgbClr val="215968"/>
                </a:solidFill>
              </a:rPr>
              <a:t>Welcome to the</a:t>
            </a:r>
            <a:endParaRPr lang="en-US" sz="3200" dirty="0">
              <a:solidFill>
                <a:srgbClr val="215968"/>
              </a:solidFill>
            </a:endParaRPr>
          </a:p>
        </p:txBody>
      </p:sp>
      <p:sp>
        <p:nvSpPr>
          <p:cNvPr id="5" name="Down Arrow 4"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9" name="Picture 8"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4: Objectives</a:t>
            </a:r>
          </a:p>
        </p:txBody>
      </p:sp>
      <p:sp>
        <p:nvSpPr>
          <p:cNvPr id="3" name="Text Placeholder 2"/>
          <p:cNvSpPr>
            <a:spLocks noGrp="1"/>
          </p:cNvSpPr>
          <p:nvPr>
            <p:ph type="body" sz="quarter" idx="10"/>
            <p:custDataLst>
              <p:tags r:id="rId3"/>
            </p:custDataLst>
          </p:nvPr>
        </p:nvSpPr>
        <p:spPr>
          <a:xfrm>
            <a:off x="182879" y="768095"/>
            <a:ext cx="4676504" cy="4023360"/>
          </a:xfrm>
        </p:spPr>
        <p:txBody>
          <a:bodyPr/>
          <a:lstStyle/>
          <a:p>
            <a:pPr marL="0" indent="0">
              <a:spcAft>
                <a:spcPts val="1800"/>
              </a:spcAft>
              <a:buNone/>
            </a:pPr>
            <a:r>
              <a:rPr lang="en-US" dirty="0"/>
              <a:t>Once you complete the </a:t>
            </a:r>
            <a:r>
              <a:rPr lang="en-US" dirty="0" smtClean="0"/>
              <a:t>exercise, </a:t>
            </a:r>
            <a:r>
              <a:rPr lang="en-US" dirty="0"/>
              <a:t>you </a:t>
            </a:r>
            <a:r>
              <a:rPr lang="en-US" dirty="0" smtClean="0"/>
              <a:t>will use slide 4 </a:t>
            </a:r>
            <a:r>
              <a:rPr lang="en-US" dirty="0"/>
              <a:t>to introduce the objectives for this course </a:t>
            </a:r>
            <a:endParaRPr lang="en-US" dirty="0" smtClean="0"/>
          </a:p>
          <a:p>
            <a:pPr marL="0" indent="0">
              <a:spcAft>
                <a:spcPts val="1800"/>
              </a:spcAft>
              <a:buNone/>
            </a:pPr>
            <a:r>
              <a:rPr lang="en-US" dirty="0" smtClean="0"/>
              <a:t>See </a:t>
            </a:r>
            <a:r>
              <a:rPr lang="en-US" dirty="0"/>
              <a:t>page </a:t>
            </a:r>
            <a:r>
              <a:rPr lang="en-US" dirty="0" smtClean="0"/>
              <a:t>8 </a:t>
            </a:r>
            <a:r>
              <a:rPr lang="en-US" dirty="0"/>
              <a:t>in the Instructor Guide for details on how to facilitate this slide</a:t>
            </a:r>
          </a:p>
        </p:txBody>
      </p:sp>
      <p:pic>
        <p:nvPicPr>
          <p:cNvPr id="4" name="Picture 3" descr="Classroom slide number 4"/>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806140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5: Course Agenda</a:t>
            </a:r>
          </a:p>
        </p:txBody>
      </p:sp>
      <p:sp>
        <p:nvSpPr>
          <p:cNvPr id="3" name="Text Placeholder 2"/>
          <p:cNvSpPr>
            <a:spLocks noGrp="1"/>
          </p:cNvSpPr>
          <p:nvPr>
            <p:ph type="body" sz="quarter" idx="10"/>
            <p:custDataLst>
              <p:tags r:id="rId3"/>
            </p:custDataLst>
          </p:nvPr>
        </p:nvSpPr>
        <p:spPr/>
        <p:txBody>
          <a:bodyPr/>
          <a:lstStyle/>
          <a:p>
            <a:pPr marL="0" indent="0">
              <a:spcAft>
                <a:spcPts val="1800"/>
              </a:spcAft>
              <a:buNone/>
            </a:pPr>
            <a:r>
              <a:rPr lang="en-US" dirty="0"/>
              <a:t>In this curriculum, you will complete the 11 modules online instead of a two-day class</a:t>
            </a:r>
          </a:p>
          <a:p>
            <a:pPr marL="0" indent="0">
              <a:spcAft>
                <a:spcPts val="1800"/>
              </a:spcAft>
              <a:buNone/>
            </a:pPr>
            <a:r>
              <a:rPr lang="en-US" dirty="0"/>
              <a:t>You will conduct a practice teaching session</a:t>
            </a:r>
          </a:p>
          <a:p>
            <a:pPr marL="0" indent="0">
              <a:spcAft>
                <a:spcPts val="1800"/>
              </a:spcAft>
              <a:buNone/>
            </a:pPr>
            <a:r>
              <a:rPr lang="en-US" dirty="0"/>
              <a:t>Upon completion you will be a TeamSTEPPS Master Trainer </a:t>
            </a:r>
          </a:p>
        </p:txBody>
      </p:sp>
      <p:pic>
        <p:nvPicPr>
          <p:cNvPr id="4" name="Picture 3" descr="Classroom slide number 5"/>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250468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6: Core Teamwork Skills</a:t>
            </a:r>
          </a:p>
        </p:txBody>
      </p:sp>
      <p:sp>
        <p:nvSpPr>
          <p:cNvPr id="3" name="Text Placeholder 2"/>
          <p:cNvSpPr>
            <a:spLocks noGrp="1"/>
          </p:cNvSpPr>
          <p:nvPr>
            <p:ph type="body" sz="quarter" idx="10"/>
            <p:custDataLst>
              <p:tags r:id="rId3"/>
            </p:custDataLst>
          </p:nvPr>
        </p:nvSpPr>
        <p:spPr>
          <a:xfrm>
            <a:off x="182879" y="768095"/>
            <a:ext cx="4658062" cy="4023360"/>
          </a:xfrm>
        </p:spPr>
        <p:txBody>
          <a:bodyPr/>
          <a:lstStyle/>
          <a:p>
            <a:pPr marL="0" indent="0">
              <a:spcAft>
                <a:spcPts val="1800"/>
              </a:spcAft>
              <a:buNone/>
            </a:pPr>
            <a:r>
              <a:rPr lang="en-US" dirty="0"/>
              <a:t>Using slide 6, you will provide an overview of the core TeamSTEPPS </a:t>
            </a:r>
            <a:r>
              <a:rPr lang="en-US" dirty="0" smtClean="0"/>
              <a:t>skills</a:t>
            </a:r>
            <a:endParaRPr lang="en-US" dirty="0"/>
          </a:p>
          <a:p>
            <a:pPr marL="0" indent="0">
              <a:spcAft>
                <a:spcPts val="1800"/>
              </a:spcAft>
              <a:buNone/>
            </a:pPr>
            <a:r>
              <a:rPr lang="en-US" dirty="0"/>
              <a:t>See page 9 in the Instructor Guide for details on how to facilitate this </a:t>
            </a:r>
            <a:r>
              <a:rPr lang="en-US" dirty="0" smtClean="0"/>
              <a:t>slide</a:t>
            </a:r>
            <a:endParaRPr lang="en-US" dirty="0"/>
          </a:p>
        </p:txBody>
      </p:sp>
      <p:pic>
        <p:nvPicPr>
          <p:cNvPr id="4" name="Picture 3" descr="Classroom slide number 6"/>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12598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Core Teamwork Skills</a:t>
            </a:r>
          </a:p>
        </p:txBody>
      </p:sp>
      <p:pic>
        <p:nvPicPr>
          <p:cNvPr id="18" name="Picture 3" descr="TeamSTEPPS framework diagram"/>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1766143" y="623086"/>
            <a:ext cx="5139359" cy="412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8" descr="text box: Module 1: Introduction"/>
          <p:cNvGrpSpPr>
            <a:grpSpLocks/>
          </p:cNvGrpSpPr>
          <p:nvPr>
            <p:custDataLst>
              <p:tags r:id="rId3"/>
            </p:custDataLst>
          </p:nvPr>
        </p:nvGrpSpPr>
        <p:grpSpPr bwMode="auto">
          <a:xfrm>
            <a:off x="852593" y="941110"/>
            <a:ext cx="2709862" cy="403225"/>
            <a:chOff x="2058867" y="1148462"/>
            <a:chExt cx="2709778" cy="403122"/>
          </a:xfrm>
        </p:grpSpPr>
        <p:sp>
          <p:nvSpPr>
            <p:cNvPr id="20" name="Oval 19"/>
            <p:cNvSpPr/>
            <p:nvPr>
              <p:custDataLst>
                <p:tags r:id="rId13"/>
              </p:custDataLst>
            </p:nvPr>
          </p:nvSpPr>
          <p:spPr>
            <a:xfrm>
              <a:off x="2890691" y="1148462"/>
              <a:ext cx="403213" cy="40312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1</a:t>
              </a:r>
            </a:p>
          </p:txBody>
        </p:sp>
        <p:sp>
          <p:nvSpPr>
            <p:cNvPr id="21" name="TextBox 3"/>
            <p:cNvSpPr txBox="1">
              <a:spLocks noChangeArrowheads="1"/>
            </p:cNvSpPr>
            <p:nvPr>
              <p:custDataLst>
                <p:tags r:id="rId14"/>
              </p:custDataLst>
            </p:nvPr>
          </p:nvSpPr>
          <p:spPr bwMode="auto">
            <a:xfrm>
              <a:off x="2058867" y="1165357"/>
              <a:ext cx="9340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eaLnBrk="1" hangingPunct="1">
                <a:lnSpc>
                  <a:spcPct val="100000"/>
                </a:lnSpc>
                <a:spcBef>
                  <a:spcPct val="0"/>
                </a:spcBef>
                <a:buFontTx/>
                <a:buNone/>
              </a:pPr>
              <a:r>
                <a:rPr lang="en-US" sz="1800" b="0" dirty="0"/>
                <a:t>Module</a:t>
              </a:r>
            </a:p>
          </p:txBody>
        </p:sp>
        <p:sp>
          <p:nvSpPr>
            <p:cNvPr id="22" name="TextBox 7"/>
            <p:cNvSpPr txBox="1">
              <a:spLocks noChangeArrowheads="1"/>
            </p:cNvSpPr>
            <p:nvPr>
              <p:custDataLst>
                <p:tags r:id="rId15"/>
              </p:custDataLst>
            </p:nvPr>
          </p:nvSpPr>
          <p:spPr bwMode="auto">
            <a:xfrm>
              <a:off x="3293807" y="1165357"/>
              <a:ext cx="14748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eaLnBrk="1" hangingPunct="1">
                <a:lnSpc>
                  <a:spcPct val="100000"/>
                </a:lnSpc>
                <a:spcBef>
                  <a:spcPct val="0"/>
                </a:spcBef>
                <a:buFontTx/>
                <a:buNone/>
              </a:pPr>
              <a:r>
                <a:rPr lang="en-US" sz="1800" dirty="0"/>
                <a:t>Introduction</a:t>
              </a:r>
            </a:p>
          </p:txBody>
        </p:sp>
      </p:grpSp>
      <p:sp>
        <p:nvSpPr>
          <p:cNvPr id="23" name="Oval 22"/>
          <p:cNvSpPr/>
          <p:nvPr>
            <p:custDataLst>
              <p:tags r:id="rId4"/>
            </p:custDataLst>
          </p:nvPr>
        </p:nvSpPr>
        <p:spPr>
          <a:xfrm>
            <a:off x="3260581" y="4321971"/>
            <a:ext cx="403225" cy="401638"/>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2</a:t>
            </a:r>
          </a:p>
        </p:txBody>
      </p:sp>
      <p:sp>
        <p:nvSpPr>
          <p:cNvPr id="24" name="Oval 23"/>
          <p:cNvSpPr/>
          <p:nvPr>
            <p:custDataLst>
              <p:tags r:id="rId5"/>
            </p:custDataLst>
          </p:nvPr>
        </p:nvSpPr>
        <p:spPr>
          <a:xfrm>
            <a:off x="3131298" y="2704843"/>
            <a:ext cx="403225" cy="401637"/>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3</a:t>
            </a:r>
          </a:p>
        </p:txBody>
      </p:sp>
      <p:sp>
        <p:nvSpPr>
          <p:cNvPr id="25" name="Oval 24"/>
          <p:cNvSpPr/>
          <p:nvPr>
            <p:custDataLst>
              <p:tags r:id="rId6"/>
            </p:custDataLst>
          </p:nvPr>
        </p:nvSpPr>
        <p:spPr>
          <a:xfrm>
            <a:off x="3734660" y="2126004"/>
            <a:ext cx="403225" cy="403225"/>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4</a:t>
            </a:r>
          </a:p>
        </p:txBody>
      </p:sp>
      <p:sp>
        <p:nvSpPr>
          <p:cNvPr id="26" name="Oval 25"/>
          <p:cNvSpPr/>
          <p:nvPr>
            <p:custDataLst>
              <p:tags r:id="rId7"/>
            </p:custDataLst>
          </p:nvPr>
        </p:nvSpPr>
        <p:spPr>
          <a:xfrm>
            <a:off x="5137121" y="2674351"/>
            <a:ext cx="403225" cy="401637"/>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5</a:t>
            </a:r>
          </a:p>
        </p:txBody>
      </p:sp>
      <p:sp>
        <p:nvSpPr>
          <p:cNvPr id="27" name="Oval 26"/>
          <p:cNvSpPr/>
          <p:nvPr>
            <p:custDataLst>
              <p:tags r:id="rId8"/>
            </p:custDataLst>
          </p:nvPr>
        </p:nvSpPr>
        <p:spPr>
          <a:xfrm>
            <a:off x="4596468" y="3759397"/>
            <a:ext cx="403225" cy="403225"/>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6</a:t>
            </a:r>
          </a:p>
        </p:txBody>
      </p:sp>
      <p:grpSp>
        <p:nvGrpSpPr>
          <p:cNvPr id="28" name="Group 27" descr="Text box: Module 7: Pulling It All Together"/>
          <p:cNvGrpSpPr>
            <a:grpSpLocks/>
          </p:cNvGrpSpPr>
          <p:nvPr>
            <p:custDataLst>
              <p:tags r:id="rId9"/>
            </p:custDataLst>
          </p:nvPr>
        </p:nvGrpSpPr>
        <p:grpSpPr bwMode="auto">
          <a:xfrm>
            <a:off x="5322550" y="941111"/>
            <a:ext cx="2709862" cy="663235"/>
            <a:chOff x="6259713" y="1795878"/>
            <a:chExt cx="2709778" cy="662886"/>
          </a:xfrm>
        </p:grpSpPr>
        <p:sp>
          <p:nvSpPr>
            <p:cNvPr id="29" name="Oval 28"/>
            <p:cNvSpPr/>
            <p:nvPr>
              <p:custDataLst>
                <p:tags r:id="rId10"/>
              </p:custDataLst>
            </p:nvPr>
          </p:nvSpPr>
          <p:spPr>
            <a:xfrm>
              <a:off x="7091537" y="1795878"/>
              <a:ext cx="403213" cy="40301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7</a:t>
              </a:r>
            </a:p>
          </p:txBody>
        </p:sp>
        <p:sp>
          <p:nvSpPr>
            <p:cNvPr id="30" name="TextBox 17"/>
            <p:cNvSpPr txBox="1">
              <a:spLocks noChangeArrowheads="1"/>
            </p:cNvSpPr>
            <p:nvPr>
              <p:custDataLst>
                <p:tags r:id="rId11"/>
              </p:custDataLst>
            </p:nvPr>
          </p:nvSpPr>
          <p:spPr bwMode="auto">
            <a:xfrm>
              <a:off x="6259713" y="1812773"/>
              <a:ext cx="9340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eaLnBrk="1" hangingPunct="1">
                <a:lnSpc>
                  <a:spcPct val="100000"/>
                </a:lnSpc>
                <a:spcBef>
                  <a:spcPct val="0"/>
                </a:spcBef>
                <a:buFontTx/>
                <a:buNone/>
              </a:pPr>
              <a:r>
                <a:rPr lang="en-US" sz="1800" b="0" dirty="0"/>
                <a:t>Module</a:t>
              </a:r>
            </a:p>
          </p:txBody>
        </p:sp>
        <p:sp>
          <p:nvSpPr>
            <p:cNvPr id="31" name="TextBox 18"/>
            <p:cNvSpPr txBox="1">
              <a:spLocks noChangeArrowheads="1"/>
            </p:cNvSpPr>
            <p:nvPr>
              <p:custDataLst>
                <p:tags r:id="rId12"/>
              </p:custDataLst>
            </p:nvPr>
          </p:nvSpPr>
          <p:spPr bwMode="auto">
            <a:xfrm>
              <a:off x="7494653" y="1812773"/>
              <a:ext cx="1474838" cy="64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eaLnBrk="1" hangingPunct="1">
                <a:lnSpc>
                  <a:spcPct val="100000"/>
                </a:lnSpc>
                <a:spcBef>
                  <a:spcPct val="0"/>
                </a:spcBef>
                <a:buFontTx/>
                <a:buNone/>
              </a:pPr>
              <a:r>
                <a:rPr lang="en-US" sz="1800" dirty="0" smtClean="0"/>
                <a:t>Pulling </a:t>
              </a:r>
              <a:r>
                <a:rPr lang="en-US" sz="1800" dirty="0"/>
                <a:t>It All </a:t>
              </a:r>
              <a:br>
                <a:rPr lang="en-US" sz="1800" dirty="0"/>
              </a:br>
              <a:r>
                <a:rPr lang="en-US" sz="1800" dirty="0"/>
                <a:t>Together</a:t>
              </a:r>
            </a:p>
          </p:txBody>
        </p:sp>
      </p:grpSp>
    </p:spTree>
    <p:custDataLst>
      <p:tags r:id="rId1"/>
    </p:custDataLst>
    <p:extLst>
      <p:ext uri="{BB962C8B-B14F-4D97-AF65-F5344CB8AC3E}">
        <p14:creationId xmlns:p14="http://schemas.microsoft.com/office/powerpoint/2010/main" val="24383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7: Coach, Implement, Sustain</a:t>
            </a:r>
          </a:p>
        </p:txBody>
      </p:sp>
      <p:sp>
        <p:nvSpPr>
          <p:cNvPr id="3" name="Text Placeholder 2"/>
          <p:cNvSpPr>
            <a:spLocks noGrp="1"/>
          </p:cNvSpPr>
          <p:nvPr>
            <p:ph type="body" sz="quarter" idx="10"/>
            <p:custDataLst>
              <p:tags r:id="rId3"/>
            </p:custDataLst>
          </p:nvPr>
        </p:nvSpPr>
        <p:spPr>
          <a:xfrm>
            <a:off x="182879" y="768095"/>
            <a:ext cx="4604878" cy="4023360"/>
          </a:xfrm>
        </p:spPr>
        <p:txBody>
          <a:bodyPr/>
          <a:lstStyle/>
          <a:p>
            <a:pPr marL="0" indent="0">
              <a:spcAft>
                <a:spcPts val="1800"/>
              </a:spcAft>
              <a:buNone/>
            </a:pPr>
            <a:r>
              <a:rPr lang="en-US" dirty="0"/>
              <a:t>Using slide 7, you will </a:t>
            </a:r>
            <a:r>
              <a:rPr lang="en-US" dirty="0" smtClean="0"/>
              <a:t>show the </a:t>
            </a:r>
            <a:r>
              <a:rPr lang="en-US" dirty="0"/>
              <a:t>full three phases of successful implementation </a:t>
            </a:r>
            <a:endParaRPr lang="en-US" dirty="0" smtClean="0"/>
          </a:p>
          <a:p>
            <a:pPr marL="0" indent="0">
              <a:spcAft>
                <a:spcPts val="1800"/>
              </a:spcAft>
              <a:buNone/>
            </a:pPr>
            <a:r>
              <a:rPr lang="en-US" dirty="0" smtClean="0"/>
              <a:t>You’ll outline that Day </a:t>
            </a:r>
            <a:r>
              <a:rPr lang="en-US" dirty="0"/>
              <a:t>2 </a:t>
            </a:r>
            <a:r>
              <a:rPr lang="en-US" dirty="0" smtClean="0"/>
              <a:t>training </a:t>
            </a:r>
            <a:r>
              <a:rPr lang="en-US" dirty="0"/>
              <a:t>focuses on coaching, implementation, and sustainment</a:t>
            </a:r>
          </a:p>
          <a:p>
            <a:pPr marL="0" indent="0">
              <a:spcAft>
                <a:spcPts val="1800"/>
              </a:spcAft>
              <a:buNone/>
            </a:pPr>
            <a:r>
              <a:rPr lang="en-US" dirty="0"/>
              <a:t>See page </a:t>
            </a:r>
            <a:r>
              <a:rPr lang="en-US" dirty="0" smtClean="0"/>
              <a:t>11 </a:t>
            </a:r>
            <a:r>
              <a:rPr lang="en-US" dirty="0"/>
              <a:t>in the Instructor Guide for details on how to facilitate this slide</a:t>
            </a:r>
          </a:p>
          <a:p>
            <a:pPr marL="0" indent="0">
              <a:spcAft>
                <a:spcPts val="1800"/>
              </a:spcAft>
              <a:buNone/>
            </a:pPr>
            <a:endParaRPr lang="en-US" dirty="0"/>
          </a:p>
        </p:txBody>
      </p:sp>
      <p:pic>
        <p:nvPicPr>
          <p:cNvPr id="4" name="Picture 3" descr="Classroom slide number 7"/>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488928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Coach, Implement, Sustain</a:t>
            </a:r>
          </a:p>
        </p:txBody>
      </p:sp>
      <p:pic>
        <p:nvPicPr>
          <p:cNvPr id="4" name="Picture 2" descr="Illustration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95868" y="685798"/>
            <a:ext cx="6168654" cy="40341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6486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8: Master Training Materials</a:t>
            </a:r>
          </a:p>
        </p:txBody>
      </p:sp>
      <p:sp>
        <p:nvSpPr>
          <p:cNvPr id="3" name="Text Placeholder 2"/>
          <p:cNvSpPr>
            <a:spLocks noGrp="1"/>
          </p:cNvSpPr>
          <p:nvPr>
            <p:ph type="body" sz="quarter" idx="10"/>
            <p:custDataLst>
              <p:tags r:id="rId3"/>
            </p:custDataLst>
          </p:nvPr>
        </p:nvSpPr>
        <p:spPr>
          <a:xfrm>
            <a:off x="182879" y="768095"/>
            <a:ext cx="4656249" cy="4023360"/>
          </a:xfrm>
        </p:spPr>
        <p:txBody>
          <a:bodyPr/>
          <a:lstStyle/>
          <a:p>
            <a:pPr marL="0" indent="0">
              <a:spcAft>
                <a:spcPts val="1800"/>
              </a:spcAft>
              <a:buNone/>
            </a:pPr>
            <a:r>
              <a:rPr lang="en-US" dirty="0"/>
              <a:t>Explain to your learners that all the materials they need will be provided</a:t>
            </a:r>
          </a:p>
          <a:p>
            <a:pPr marL="0" indent="0">
              <a:spcAft>
                <a:spcPts val="1800"/>
              </a:spcAft>
              <a:buNone/>
            </a:pPr>
            <a:r>
              <a:rPr lang="en-US" dirty="0"/>
              <a:t>See pages </a:t>
            </a:r>
            <a:r>
              <a:rPr lang="en-US" dirty="0" smtClean="0"/>
              <a:t>12-13 </a:t>
            </a:r>
            <a:r>
              <a:rPr lang="en-US" dirty="0"/>
              <a:t>in the Instructor Guide for details on how you should describe all the materials </a:t>
            </a:r>
            <a:r>
              <a:rPr lang="en-US" dirty="0" smtClean="0"/>
              <a:t>available</a:t>
            </a:r>
            <a:endParaRPr lang="en-US" dirty="0"/>
          </a:p>
        </p:txBody>
      </p:sp>
      <p:pic>
        <p:nvPicPr>
          <p:cNvPr id="4" name="Picture 3" descr="Classroom slide number 8"/>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 name="Rounded Rectangle 6">
            <a:hlinkClick r:id="rId9"/>
          </p:cNvPr>
          <p:cNvSpPr/>
          <p:nvPr>
            <p:custDataLst>
              <p:tags r:id="rId5"/>
            </p:custDataLst>
          </p:nvPr>
        </p:nvSpPr>
        <p:spPr>
          <a:xfrm>
            <a:off x="968662" y="3374963"/>
            <a:ext cx="3002489" cy="86978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solidFill>
                  <a:srgbClr val="FFFF00"/>
                </a:solidFill>
              </a:rPr>
              <a:t>Select here </a:t>
            </a:r>
            <a:r>
              <a:rPr lang="en-US" sz="1600" b="1" dirty="0"/>
              <a:t>if you would like to review all the materials on the TeamSTEPPS website</a:t>
            </a:r>
          </a:p>
        </p:txBody>
      </p:sp>
    </p:spTree>
    <p:custDataLst>
      <p:tags r:id="rId1"/>
    </p:custDataLst>
    <p:extLst>
      <p:ext uri="{BB962C8B-B14F-4D97-AF65-F5344CB8AC3E}">
        <p14:creationId xmlns:p14="http://schemas.microsoft.com/office/powerpoint/2010/main" val="3038275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Materials For Your Delivery</a:t>
            </a:r>
          </a:p>
        </p:txBody>
      </p:sp>
      <p:sp>
        <p:nvSpPr>
          <p:cNvPr id="3" name="Text Placeholder 2"/>
          <p:cNvSpPr>
            <a:spLocks noGrp="1"/>
          </p:cNvSpPr>
          <p:nvPr>
            <p:ph type="body" sz="quarter" idx="10"/>
            <p:custDataLst>
              <p:tags r:id="rId3"/>
            </p:custDataLst>
          </p:nvPr>
        </p:nvSpPr>
        <p:spPr>
          <a:xfrm>
            <a:off x="182879" y="768095"/>
            <a:ext cx="4615458" cy="4023360"/>
          </a:xfrm>
        </p:spPr>
        <p:txBody>
          <a:bodyPr/>
          <a:lstStyle/>
          <a:p>
            <a:pPr marL="0" indent="0">
              <a:buNone/>
            </a:pPr>
            <a:r>
              <a:rPr lang="en-US" dirty="0"/>
              <a:t>Fundamentals Course</a:t>
            </a:r>
          </a:p>
          <a:p>
            <a:pPr indent="-225425"/>
            <a:r>
              <a:rPr lang="en-US" dirty="0"/>
              <a:t>3.5-4 hours</a:t>
            </a:r>
          </a:p>
          <a:p>
            <a:pPr indent="-225425">
              <a:spcAft>
                <a:spcPts val="1200"/>
              </a:spcAft>
            </a:pPr>
            <a:r>
              <a:rPr lang="en-US" dirty="0"/>
              <a:t>Modules 1-7 of this online course</a:t>
            </a:r>
          </a:p>
          <a:p>
            <a:pPr marL="0" indent="0">
              <a:buNone/>
            </a:pPr>
            <a:r>
              <a:rPr lang="en-US" dirty="0"/>
              <a:t>Essentials Course</a:t>
            </a:r>
          </a:p>
          <a:p>
            <a:pPr indent="-225425">
              <a:spcAft>
                <a:spcPts val="1200"/>
              </a:spcAft>
            </a:pPr>
            <a:r>
              <a:rPr lang="en-US" dirty="0"/>
              <a:t> </a:t>
            </a:r>
            <a:r>
              <a:rPr lang="en-US" dirty="0" smtClean="0"/>
              <a:t>Not </a:t>
            </a:r>
            <a:r>
              <a:rPr lang="en-US" dirty="0"/>
              <a:t>covered here</a:t>
            </a:r>
          </a:p>
          <a:p>
            <a:pPr marL="0" indent="0">
              <a:buNone/>
            </a:pPr>
            <a:r>
              <a:rPr lang="en-US" dirty="0"/>
              <a:t>You can customize as </a:t>
            </a:r>
            <a:r>
              <a:rPr lang="en-US" dirty="0" smtClean="0"/>
              <a:t>needed</a:t>
            </a:r>
            <a:endParaRPr lang="en-US" dirty="0"/>
          </a:p>
        </p:txBody>
      </p:sp>
      <p:sp>
        <p:nvSpPr>
          <p:cNvPr id="4" name="Rounded Rectangle 3">
            <a:hlinkClick r:id="rId8"/>
          </p:cNvPr>
          <p:cNvSpPr/>
          <p:nvPr>
            <p:custDataLst>
              <p:tags r:id="rId4"/>
            </p:custDataLst>
          </p:nvPr>
        </p:nvSpPr>
        <p:spPr>
          <a:xfrm>
            <a:off x="1005840" y="3574140"/>
            <a:ext cx="3002489" cy="86978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solidFill>
                  <a:srgbClr val="FFFF00"/>
                </a:solidFill>
              </a:rPr>
              <a:t>Select here </a:t>
            </a:r>
            <a:r>
              <a:rPr lang="en-US" sz="1600" b="1" dirty="0"/>
              <a:t>if you would like to review all the materials on the TeamSTEPPS website</a:t>
            </a:r>
          </a:p>
        </p:txBody>
      </p:sp>
      <p:pic>
        <p:nvPicPr>
          <p:cNvPr id="5" name="Picture 4" descr="Classroom slide number 8"/>
          <p:cNvPicPr>
            <a:picLocks noChangeAspect="1"/>
          </p:cNvPicPr>
          <p:nvPr>
            <p:custDataLst>
              <p:tags r:id="rId5"/>
            </p:custDataLst>
          </p:nvPr>
        </p:nvPicPr>
        <p:blipFill>
          <a:blip r:embed="rId9"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4256490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9: Sue Sheridan Video</a:t>
            </a:r>
          </a:p>
        </p:txBody>
      </p:sp>
      <p:sp>
        <p:nvSpPr>
          <p:cNvPr id="3" name="Text Placeholder 2"/>
          <p:cNvSpPr>
            <a:spLocks noGrp="1"/>
          </p:cNvSpPr>
          <p:nvPr>
            <p:ph type="body" sz="quarter" idx="10"/>
            <p:custDataLst>
              <p:tags r:id="rId3"/>
            </p:custDataLst>
          </p:nvPr>
        </p:nvSpPr>
        <p:spPr/>
        <p:txBody>
          <a:bodyPr/>
          <a:lstStyle/>
          <a:p>
            <a:pPr marL="0" indent="0">
              <a:spcAft>
                <a:spcPts val="1800"/>
              </a:spcAft>
              <a:buNone/>
            </a:pPr>
            <a:r>
              <a:rPr lang="en-US" dirty="0"/>
              <a:t>We must remember why patient safety is so </a:t>
            </a:r>
            <a:r>
              <a:rPr lang="en-US" dirty="0" smtClean="0"/>
              <a:t>important</a:t>
            </a:r>
            <a:endParaRPr lang="en-US" dirty="0"/>
          </a:p>
          <a:p>
            <a:pPr marL="0" indent="0">
              <a:spcAft>
                <a:spcPts val="1800"/>
              </a:spcAft>
              <a:buNone/>
            </a:pPr>
            <a:r>
              <a:rPr lang="en-US" dirty="0"/>
              <a:t>See page 13 in the Instructor Guide for details on how to facilitate this slide</a:t>
            </a:r>
          </a:p>
          <a:p>
            <a:pPr marL="0" indent="0">
              <a:spcAft>
                <a:spcPts val="1800"/>
              </a:spcAft>
              <a:buNone/>
            </a:pPr>
            <a:endParaRPr lang="en-US" dirty="0"/>
          </a:p>
        </p:txBody>
      </p:sp>
      <p:pic>
        <p:nvPicPr>
          <p:cNvPr id="4" name="Picture 3" descr="Classroom slide number 9">
            <a:hlinkClick r:id="rId9"/>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grpSp>
        <p:nvGrpSpPr>
          <p:cNvPr id="11" name="Group 10" descr="Text box showing how to select image to show video"/>
          <p:cNvGrpSpPr/>
          <p:nvPr>
            <p:custDataLst>
              <p:tags r:id="rId5"/>
            </p:custDataLst>
          </p:nvPr>
        </p:nvGrpSpPr>
        <p:grpSpPr>
          <a:xfrm>
            <a:off x="1306014" y="2842789"/>
            <a:ext cx="4759808" cy="1221377"/>
            <a:chOff x="1306014" y="2842789"/>
            <a:chExt cx="4759808" cy="1221377"/>
          </a:xfrm>
        </p:grpSpPr>
        <p:cxnSp>
          <p:nvCxnSpPr>
            <p:cNvPr id="6" name="Straight Connector 5"/>
            <p:cNvCxnSpPr/>
            <p:nvPr/>
          </p:nvCxnSpPr>
          <p:spPr>
            <a:xfrm flipV="1">
              <a:off x="4561640" y="2842789"/>
              <a:ext cx="1504182" cy="715223"/>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custDataLst>
                <p:tags r:id="rId6"/>
              </p:custDataLst>
            </p:nvPr>
          </p:nvSpPr>
          <p:spPr>
            <a:xfrm>
              <a:off x="1306014" y="3468317"/>
              <a:ext cx="3255626" cy="595849"/>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the image to launch a web browser where you can watch the </a:t>
              </a:r>
              <a:r>
                <a:rPr lang="en-US" sz="1400" b="1" dirty="0" smtClean="0"/>
                <a:t>video</a:t>
              </a:r>
              <a:endParaRPr lang="en-US" sz="1400" b="1" dirty="0"/>
            </a:p>
          </p:txBody>
        </p:sp>
      </p:grpSp>
    </p:spTree>
    <p:custDataLst>
      <p:tags r:id="rId1"/>
    </p:custDataLst>
    <p:extLst>
      <p:ext uri="{BB962C8B-B14F-4D97-AF65-F5344CB8AC3E}">
        <p14:creationId xmlns:p14="http://schemas.microsoft.com/office/powerpoint/2010/main" val="3516271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10: Video Discussion</a:t>
            </a:r>
          </a:p>
        </p:txBody>
      </p:sp>
      <p:sp>
        <p:nvSpPr>
          <p:cNvPr id="3" name="Text Placeholder 2"/>
          <p:cNvSpPr>
            <a:spLocks noGrp="1"/>
          </p:cNvSpPr>
          <p:nvPr>
            <p:ph type="body" sz="quarter" idx="10"/>
            <p:custDataLst>
              <p:tags r:id="rId3"/>
            </p:custDataLst>
          </p:nvPr>
        </p:nvSpPr>
        <p:spPr>
          <a:xfrm>
            <a:off x="182879" y="768095"/>
            <a:ext cx="7942218" cy="4023360"/>
          </a:xfrm>
        </p:spPr>
        <p:txBody>
          <a:bodyPr>
            <a:normAutofit/>
          </a:bodyPr>
          <a:lstStyle/>
          <a:p>
            <a:pPr marL="0" indent="0">
              <a:buNone/>
            </a:pPr>
            <a:r>
              <a:rPr lang="en-US" dirty="0"/>
              <a:t>Think about the breakdowns you observed </a:t>
            </a:r>
            <a:r>
              <a:rPr lang="en-US" dirty="0" smtClean="0"/>
              <a:t/>
            </a:r>
            <a:br>
              <a:rPr lang="en-US" dirty="0" smtClean="0"/>
            </a:br>
            <a:r>
              <a:rPr lang="en-US" dirty="0" smtClean="0"/>
              <a:t>in the stories:</a:t>
            </a:r>
            <a:endParaRPr lang="en-US" dirty="0"/>
          </a:p>
          <a:p>
            <a:pPr indent="-225425">
              <a:spcAft>
                <a:spcPts val="600"/>
              </a:spcAft>
            </a:pPr>
            <a:r>
              <a:rPr lang="en-US" dirty="0"/>
              <a:t>Can you think of similar events </a:t>
            </a:r>
            <a:r>
              <a:rPr lang="en-US" dirty="0" smtClean="0"/>
              <a:t/>
            </a:r>
            <a:br>
              <a:rPr lang="en-US" dirty="0" smtClean="0"/>
            </a:br>
            <a:r>
              <a:rPr lang="en-US" dirty="0" smtClean="0"/>
              <a:t>in </a:t>
            </a:r>
            <a:r>
              <a:rPr lang="en-US" dirty="0"/>
              <a:t>your work area?</a:t>
            </a:r>
          </a:p>
          <a:p>
            <a:pPr marL="0" indent="0">
              <a:buNone/>
            </a:pPr>
            <a:r>
              <a:rPr lang="en-US" dirty="0" smtClean="0"/>
              <a:t>Ask participants:</a:t>
            </a:r>
          </a:p>
          <a:p>
            <a:pPr indent="-225425"/>
            <a:r>
              <a:rPr lang="en-US" dirty="0"/>
              <a:t>What breakdowns in teamwork did </a:t>
            </a:r>
            <a:r>
              <a:rPr lang="en-US" dirty="0" smtClean="0"/>
              <a:t/>
            </a:r>
            <a:br>
              <a:rPr lang="en-US" dirty="0" smtClean="0"/>
            </a:br>
            <a:r>
              <a:rPr lang="en-US" dirty="0" smtClean="0"/>
              <a:t>you </a:t>
            </a:r>
            <a:r>
              <a:rPr lang="en-US" dirty="0"/>
              <a:t>observe? </a:t>
            </a:r>
          </a:p>
          <a:p>
            <a:pPr indent="-225425"/>
            <a:r>
              <a:rPr lang="en-US" dirty="0"/>
              <a:t>How can we prevent medical errors? </a:t>
            </a:r>
          </a:p>
          <a:p>
            <a:pPr indent="-225425"/>
            <a:r>
              <a:rPr lang="en-US" dirty="0"/>
              <a:t>Can something similar happen in </a:t>
            </a:r>
            <a:r>
              <a:rPr lang="en-US" dirty="0" smtClean="0"/>
              <a:t/>
            </a:r>
            <a:br>
              <a:rPr lang="en-US" dirty="0" smtClean="0"/>
            </a:br>
            <a:r>
              <a:rPr lang="en-US" dirty="0" smtClean="0"/>
              <a:t>our </a:t>
            </a:r>
            <a:r>
              <a:rPr lang="en-US" dirty="0"/>
              <a:t>organization? </a:t>
            </a:r>
          </a:p>
          <a:p>
            <a:pPr marL="0" indent="0">
              <a:buNone/>
            </a:pPr>
            <a:r>
              <a:rPr lang="en-US" dirty="0"/>
              <a:t>See page </a:t>
            </a:r>
            <a:r>
              <a:rPr lang="en-US" dirty="0" smtClean="0"/>
              <a:t>15 </a:t>
            </a:r>
            <a:r>
              <a:rPr lang="en-US" dirty="0"/>
              <a:t>in the Instructor Guide for details on how to facilitate this </a:t>
            </a:r>
            <a:r>
              <a:rPr lang="en-US" dirty="0" smtClean="0"/>
              <a:t>slide</a:t>
            </a:r>
            <a:endParaRPr lang="en-US" dirty="0"/>
          </a:p>
        </p:txBody>
      </p:sp>
      <p:pic>
        <p:nvPicPr>
          <p:cNvPr id="4" name="Picture 3" descr="Classroom slide number 10"/>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72107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descr="decorative image"/>
          <p:cNvSpPr/>
          <p:nvPr>
            <p:custDataLst>
              <p:tags r:id="rId2"/>
            </p:custDataLst>
          </p:nvPr>
        </p:nvSpPr>
        <p:spPr>
          <a:xfrm>
            <a:off x="1473200" y="822960"/>
            <a:ext cx="6268720" cy="3596640"/>
          </a:xfrm>
          <a:prstGeom prst="roundRect">
            <a:avLst>
              <a:gd name="adj" fmla="val 2739"/>
            </a:avLst>
          </a:prstGeom>
          <a:solidFill>
            <a:srgbClr val="31859C"/>
          </a:solidFill>
          <a:ln>
            <a:noFill/>
          </a:ln>
          <a:effectLst>
            <a:outerShdw blurRad="50800" dist="381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a:xfrm>
            <a:off x="1005840" y="-2"/>
            <a:ext cx="8020074" cy="685800"/>
          </a:xfrm>
        </p:spPr>
        <p:txBody>
          <a:bodyPr/>
          <a:lstStyle/>
          <a:p>
            <a:r>
              <a:rPr lang="en-US" dirty="0" smtClean="0"/>
              <a:t>Welcome: Dr. James Battles</a:t>
            </a:r>
            <a:endParaRPr lang="en-US" dirty="0"/>
          </a:p>
        </p:txBody>
      </p:sp>
      <p:pic>
        <p:nvPicPr>
          <p:cNvPr id="11" name="Picture 10" descr="screenshot of video">
            <a:hlinkClick r:id="rId6"/>
          </p:cNvPr>
          <p:cNvPicPr>
            <a:picLocks noChangeAspect="1"/>
          </p:cNvPicPr>
          <p:nvPr/>
        </p:nvPicPr>
        <p:blipFill>
          <a:blip r:embed="rId7"/>
          <a:stretch>
            <a:fillRect/>
          </a:stretch>
        </p:blipFill>
        <p:spPr>
          <a:xfrm>
            <a:off x="2286000" y="1285875"/>
            <a:ext cx="4572000" cy="2571750"/>
          </a:xfrm>
          <a:prstGeom prst="rect">
            <a:avLst/>
          </a:prstGeom>
        </p:spPr>
      </p:pic>
      <p:sp>
        <p:nvSpPr>
          <p:cNvPr id="13" name="TextBox 12"/>
          <p:cNvSpPr txBox="1"/>
          <p:nvPr/>
        </p:nvSpPr>
        <p:spPr>
          <a:xfrm>
            <a:off x="1956121" y="3880774"/>
            <a:ext cx="5370653" cy="584775"/>
          </a:xfrm>
          <a:prstGeom prst="rect">
            <a:avLst/>
          </a:prstGeom>
          <a:noFill/>
        </p:spPr>
        <p:txBody>
          <a:bodyPr wrap="square" rtlCol="0">
            <a:spAutoFit/>
          </a:bodyPr>
          <a:lstStyle/>
          <a:p>
            <a:pPr algn="ctr"/>
            <a:r>
              <a:rPr lang="en-US" sz="1600" b="1" dirty="0">
                <a:solidFill>
                  <a:schemeClr val="bg1"/>
                </a:solidFill>
              </a:rPr>
              <a:t>Select the image to launch a web browser where you can watch the video</a:t>
            </a:r>
          </a:p>
        </p:txBody>
      </p:sp>
    </p:spTree>
    <p:custDataLst>
      <p:tags r:id="rId1"/>
    </p:custDataLst>
    <p:extLst>
      <p:ext uri="{BB962C8B-B14F-4D97-AF65-F5344CB8AC3E}">
        <p14:creationId xmlns:p14="http://schemas.microsoft.com/office/powerpoint/2010/main" val="3301379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11: Barriers to Team Performance</a:t>
            </a:r>
          </a:p>
        </p:txBody>
      </p:sp>
      <p:sp>
        <p:nvSpPr>
          <p:cNvPr id="3" name="Text Placeholder 2"/>
          <p:cNvSpPr>
            <a:spLocks noGrp="1"/>
          </p:cNvSpPr>
          <p:nvPr>
            <p:ph type="body" sz="quarter" idx="10"/>
            <p:custDataLst>
              <p:tags r:id="rId3"/>
            </p:custDataLst>
          </p:nvPr>
        </p:nvSpPr>
        <p:spPr/>
        <p:txBody>
          <a:bodyPr/>
          <a:lstStyle/>
          <a:p>
            <a:pPr marL="0" indent="0">
              <a:buNone/>
            </a:pPr>
            <a:r>
              <a:rPr lang="en-US" dirty="0"/>
              <a:t>You will use slide 11 to lead a discussion on potential </a:t>
            </a:r>
            <a:r>
              <a:rPr lang="en-US" dirty="0" smtClean="0"/>
              <a:t>barriers, asking:</a:t>
            </a:r>
          </a:p>
          <a:p>
            <a:pPr indent="-225425"/>
            <a:r>
              <a:rPr lang="en-US" dirty="0" smtClean="0"/>
              <a:t>Do </a:t>
            </a:r>
            <a:r>
              <a:rPr lang="en-US" dirty="0"/>
              <a:t>these barriers </a:t>
            </a:r>
            <a:r>
              <a:rPr lang="en-US" dirty="0" smtClean="0"/>
              <a:t>resonate with you? </a:t>
            </a:r>
            <a:endParaRPr lang="en-US" dirty="0"/>
          </a:p>
          <a:p>
            <a:pPr indent="-225425"/>
            <a:r>
              <a:rPr lang="en-US" dirty="0"/>
              <a:t>Have you observed these behaviors? </a:t>
            </a:r>
          </a:p>
          <a:p>
            <a:pPr indent="-225425">
              <a:spcAft>
                <a:spcPts val="600"/>
              </a:spcAft>
            </a:pPr>
            <a:r>
              <a:rPr lang="en-US" dirty="0"/>
              <a:t>What was the result?</a:t>
            </a:r>
          </a:p>
          <a:p>
            <a:pPr marL="0" indent="0">
              <a:buNone/>
            </a:pPr>
            <a:r>
              <a:rPr lang="en-US" dirty="0" smtClean="0"/>
              <a:t>See </a:t>
            </a:r>
            <a:r>
              <a:rPr lang="en-US" dirty="0"/>
              <a:t>page </a:t>
            </a:r>
            <a:r>
              <a:rPr lang="en-US" dirty="0" smtClean="0"/>
              <a:t>16 </a:t>
            </a:r>
            <a:r>
              <a:rPr lang="en-US" dirty="0"/>
              <a:t>in the Instructor Guide for details on how to facilitate this </a:t>
            </a:r>
            <a:r>
              <a:rPr lang="en-US" dirty="0" smtClean="0"/>
              <a:t>slide</a:t>
            </a:r>
            <a:endParaRPr lang="en-US" dirty="0"/>
          </a:p>
        </p:txBody>
      </p:sp>
      <p:pic>
        <p:nvPicPr>
          <p:cNvPr id="4" name="Picture 3" descr="Classroom slide number 11"/>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13949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Barriers to Team Performance</a:t>
            </a:r>
          </a:p>
        </p:txBody>
      </p:sp>
      <p:sp>
        <p:nvSpPr>
          <p:cNvPr id="3" name="Text Placeholder 2"/>
          <p:cNvSpPr>
            <a:spLocks noGrp="1"/>
          </p:cNvSpPr>
          <p:nvPr>
            <p:ph type="body" sz="quarter" idx="10"/>
            <p:custDataLst>
              <p:tags r:id="rId3"/>
            </p:custDataLst>
          </p:nvPr>
        </p:nvSpPr>
        <p:spPr>
          <a:xfrm>
            <a:off x="326572" y="875210"/>
            <a:ext cx="4258492" cy="3850929"/>
          </a:xfrm>
        </p:spPr>
        <p:txBody>
          <a:bodyPr/>
          <a:lstStyle/>
          <a:p>
            <a:r>
              <a:rPr lang="en-US" sz="2400" dirty="0"/>
              <a:t>Inconsistency in team membership</a:t>
            </a:r>
          </a:p>
          <a:p>
            <a:r>
              <a:rPr lang="en-US" sz="2400" dirty="0"/>
              <a:t>Lack of time</a:t>
            </a:r>
          </a:p>
          <a:p>
            <a:r>
              <a:rPr lang="en-US" sz="2400" dirty="0"/>
              <a:t>Lack of information sharing</a:t>
            </a:r>
          </a:p>
          <a:p>
            <a:r>
              <a:rPr lang="en-US" sz="2400" dirty="0"/>
              <a:t>Hierarchy</a:t>
            </a:r>
          </a:p>
          <a:p>
            <a:r>
              <a:rPr lang="en-US" sz="2400" dirty="0"/>
              <a:t>Defensiveness</a:t>
            </a:r>
          </a:p>
          <a:p>
            <a:r>
              <a:rPr lang="en-US" sz="2400" dirty="0"/>
              <a:t>Conventional thinking</a:t>
            </a:r>
          </a:p>
          <a:p>
            <a:r>
              <a:rPr lang="en-US" sz="2400" dirty="0"/>
              <a:t>Varying communication </a:t>
            </a:r>
            <a:r>
              <a:rPr lang="en-US" sz="2400" dirty="0" smtClean="0"/>
              <a:t>styles</a:t>
            </a:r>
            <a:endParaRPr lang="en-US" sz="2400" dirty="0"/>
          </a:p>
        </p:txBody>
      </p:sp>
      <p:sp>
        <p:nvSpPr>
          <p:cNvPr id="4" name="Text Placeholder 2"/>
          <p:cNvSpPr txBox="1">
            <a:spLocks/>
          </p:cNvSpPr>
          <p:nvPr>
            <p:custDataLst>
              <p:tags r:id="rId4"/>
            </p:custDataLst>
          </p:nvPr>
        </p:nvSpPr>
        <p:spPr>
          <a:xfrm>
            <a:off x="4807133" y="875210"/>
            <a:ext cx="4045134" cy="38509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Conflict</a:t>
            </a:r>
          </a:p>
          <a:p>
            <a:r>
              <a:rPr lang="en-US" sz="2400" dirty="0"/>
              <a:t>Lack of coordination </a:t>
            </a:r>
            <a:br>
              <a:rPr lang="en-US" sz="2400" dirty="0"/>
            </a:br>
            <a:r>
              <a:rPr lang="en-US" sz="2400" dirty="0"/>
              <a:t>and </a:t>
            </a:r>
            <a:r>
              <a:rPr lang="en-US" sz="2400" dirty="0" err="1" smtClean="0"/>
              <a:t>followup</a:t>
            </a:r>
            <a:endParaRPr lang="en-US" sz="2400" dirty="0"/>
          </a:p>
          <a:p>
            <a:r>
              <a:rPr lang="en-US" sz="2400" dirty="0"/>
              <a:t>Distractions</a:t>
            </a:r>
          </a:p>
          <a:p>
            <a:r>
              <a:rPr lang="en-US" sz="2400" dirty="0"/>
              <a:t>Fatigue</a:t>
            </a:r>
          </a:p>
          <a:p>
            <a:r>
              <a:rPr lang="en-US" sz="2400" dirty="0"/>
              <a:t>Workload</a:t>
            </a:r>
          </a:p>
          <a:p>
            <a:r>
              <a:rPr lang="en-US" sz="2400" dirty="0"/>
              <a:t>Misinterpretation of cues</a:t>
            </a:r>
          </a:p>
          <a:p>
            <a:r>
              <a:rPr lang="en-US" sz="2400" dirty="0"/>
              <a:t>Lack of role clarity</a:t>
            </a:r>
          </a:p>
        </p:txBody>
      </p:sp>
    </p:spTree>
    <p:custDataLst>
      <p:tags r:id="rId1"/>
    </p:custDataLst>
    <p:extLst>
      <p:ext uri="{BB962C8B-B14F-4D97-AF65-F5344CB8AC3E}">
        <p14:creationId xmlns:p14="http://schemas.microsoft.com/office/powerpoint/2010/main" val="2066412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Patient Safety Movement &amp; Team Training</a:t>
            </a:r>
          </a:p>
        </p:txBody>
      </p:sp>
      <p:sp>
        <p:nvSpPr>
          <p:cNvPr id="5" name="Rectangle 33"/>
          <p:cNvSpPr>
            <a:spLocks noChangeArrowheads="1"/>
          </p:cNvSpPr>
          <p:nvPr>
            <p:custDataLst>
              <p:tags r:id="rId3"/>
            </p:custDataLst>
          </p:nvPr>
        </p:nvSpPr>
        <p:spPr bwMode="auto">
          <a:xfrm>
            <a:off x="1553272" y="2272508"/>
            <a:ext cx="101282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miter lim="800000"/>
                <a:headEnd/>
                <a:tailEnd/>
              </a14:hiddenLine>
            </a:ext>
          </a:extLst>
        </p:spPr>
        <p:txBody>
          <a:bodyPr lIns="45720" tIns="91440" rIns="45720" bIns="0" anchor="b"/>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Executive Memo from President </a:t>
            </a:r>
          </a:p>
        </p:txBody>
      </p:sp>
      <p:grpSp>
        <p:nvGrpSpPr>
          <p:cNvPr id="19" name="Group 18" descr="DoD MedTeams ED Study, 1995; &quot;To Err is Human&quot; IOM Report, 1999; Executive Memo from President, 2001"/>
          <p:cNvGrpSpPr/>
          <p:nvPr/>
        </p:nvGrpSpPr>
        <p:grpSpPr>
          <a:xfrm>
            <a:off x="50727" y="1351014"/>
            <a:ext cx="2355032" cy="2743273"/>
            <a:chOff x="50727" y="1351014"/>
            <a:chExt cx="2355032" cy="2743273"/>
          </a:xfrm>
        </p:grpSpPr>
        <p:sp>
          <p:nvSpPr>
            <p:cNvPr id="14" name="Rectangle 55"/>
            <p:cNvSpPr>
              <a:spLocks noChangeArrowheads="1"/>
            </p:cNvSpPr>
            <p:nvPr>
              <p:custDataLst>
                <p:tags r:id="rId31"/>
              </p:custDataLst>
            </p:nvPr>
          </p:nvSpPr>
          <p:spPr bwMode="auto">
            <a:xfrm>
              <a:off x="800210" y="1351014"/>
              <a:ext cx="1060450" cy="541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miter lim="800000"/>
                  <a:headEnd/>
                  <a:tailEnd/>
                </a14:hiddenLine>
              </a:ext>
            </a:extLst>
          </p:spPr>
          <p:txBody>
            <a:bodyPr lIns="45720" tIns="91440" rIns="45720" bIns="0" anchor="b"/>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200" b="0" i="1" dirty="0"/>
                <a:t>“To Err </a:t>
              </a:r>
              <a:br>
                <a:rPr lang="en-US" sz="1200" b="0" i="1" dirty="0"/>
              </a:br>
              <a:r>
                <a:rPr lang="en-US" sz="1200" b="0" i="1" dirty="0"/>
                <a:t>Is Human”</a:t>
              </a:r>
              <a:r>
                <a:rPr lang="en-US" sz="1200" b="0" dirty="0"/>
                <a:t> </a:t>
              </a:r>
              <a:br>
                <a:rPr lang="en-US" sz="1200" b="0" dirty="0"/>
              </a:br>
              <a:r>
                <a:rPr lang="en-US" sz="1200" b="0" dirty="0"/>
                <a:t>IOM Report </a:t>
              </a:r>
            </a:p>
          </p:txBody>
        </p:sp>
        <p:grpSp>
          <p:nvGrpSpPr>
            <p:cNvPr id="4" name="Group 3" descr="IOM logo and year, 1999"/>
            <p:cNvGrpSpPr/>
            <p:nvPr/>
          </p:nvGrpSpPr>
          <p:grpSpPr>
            <a:xfrm>
              <a:off x="1060560" y="2006804"/>
              <a:ext cx="609600" cy="2087483"/>
              <a:chOff x="1060560" y="2006804"/>
              <a:chExt cx="609600" cy="2087483"/>
            </a:xfrm>
          </p:grpSpPr>
          <p:sp>
            <p:nvSpPr>
              <p:cNvPr id="15" name="Line 85"/>
              <p:cNvSpPr>
                <a:spLocks noChangeShapeType="1"/>
              </p:cNvSpPr>
              <p:nvPr>
                <p:custDataLst>
                  <p:tags r:id="rId37"/>
                </p:custDataLst>
              </p:nvPr>
            </p:nvSpPr>
            <p:spPr bwMode="auto">
              <a:xfrm flipV="1">
                <a:off x="1351072" y="2630270"/>
                <a:ext cx="0" cy="1464017"/>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16" name="Rectangle 79"/>
              <p:cNvSpPr>
                <a:spLocks noChangeArrowheads="1"/>
              </p:cNvSpPr>
              <p:nvPr>
                <p:custDataLst>
                  <p:tags r:id="rId38"/>
                </p:custDataLst>
              </p:nvPr>
            </p:nvSpPr>
            <p:spPr bwMode="gray">
              <a:xfrm>
                <a:off x="1060560" y="3686155"/>
                <a:ext cx="609600" cy="30487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a:t>1999</a:t>
                </a:r>
              </a:p>
            </p:txBody>
          </p:sp>
          <p:pic>
            <p:nvPicPr>
              <p:cNvPr id="17" name="Picture 51" descr="iom"/>
              <p:cNvPicPr>
                <a:picLocks noChangeAspect="1" noChangeArrowheads="1"/>
              </p:cNvPicPr>
              <p:nvPr/>
            </p:nvPicPr>
            <p:blipFill>
              <a:blip r:embed="rId41" cstate="email">
                <a:extLst>
                  <a:ext uri="{28A0092B-C50C-407E-A947-70E740481C1C}">
                    <a14:useLocalDpi xmlns:a14="http://schemas.microsoft.com/office/drawing/2010/main" val="0"/>
                  </a:ext>
                </a:extLst>
              </a:blip>
              <a:srcRect/>
              <a:stretch>
                <a:fillRect/>
              </a:stretch>
            </p:blipFill>
            <p:spPr bwMode="auto">
              <a:xfrm>
                <a:off x="1066910" y="2006804"/>
                <a:ext cx="546100" cy="546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 name="Group 12"/>
            <p:cNvGrpSpPr/>
            <p:nvPr/>
          </p:nvGrpSpPr>
          <p:grpSpPr>
            <a:xfrm>
              <a:off x="50727" y="2320976"/>
              <a:ext cx="2355032" cy="1773311"/>
              <a:chOff x="50727" y="2320976"/>
              <a:chExt cx="2355032" cy="1773311"/>
            </a:xfrm>
          </p:grpSpPr>
          <p:grpSp>
            <p:nvGrpSpPr>
              <p:cNvPr id="7" name="Group 6"/>
              <p:cNvGrpSpPr/>
              <p:nvPr/>
            </p:nvGrpSpPr>
            <p:grpSpPr>
              <a:xfrm>
                <a:off x="1719959" y="2875758"/>
                <a:ext cx="685800" cy="1218529"/>
                <a:chOff x="1719959" y="2875758"/>
                <a:chExt cx="685800" cy="1218529"/>
              </a:xfrm>
            </p:grpSpPr>
            <p:sp>
              <p:nvSpPr>
                <p:cNvPr id="18" name="Line 77"/>
                <p:cNvSpPr>
                  <a:spLocks noChangeShapeType="1"/>
                </p:cNvSpPr>
                <p:nvPr>
                  <p:custDataLst>
                    <p:tags r:id="rId35"/>
                  </p:custDataLst>
                </p:nvPr>
              </p:nvSpPr>
              <p:spPr bwMode="auto">
                <a:xfrm flipV="1">
                  <a:off x="2066034" y="3256087"/>
                  <a:ext cx="0" cy="8382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6" name="Rectangle 80"/>
                <p:cNvSpPr>
                  <a:spLocks noChangeArrowheads="1"/>
                </p:cNvSpPr>
                <p:nvPr>
                  <p:custDataLst>
                    <p:tags r:id="rId36"/>
                  </p:custDataLst>
                </p:nvPr>
              </p:nvSpPr>
              <p:spPr bwMode="gray">
                <a:xfrm>
                  <a:off x="1770759" y="3686226"/>
                  <a:ext cx="609600"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dirty="0"/>
                    <a:t>2001</a:t>
                  </a:r>
                </a:p>
              </p:txBody>
            </p:sp>
            <p:pic>
              <p:nvPicPr>
                <p:cNvPr id="12" name="Picture 34" descr="Clinton_HealthCare_RoseGardenEvent"/>
                <p:cNvPicPr>
                  <a:picLocks noChangeAspect="1" noChangeArrowheads="1"/>
                </p:cNvPicPr>
                <p:nvPr/>
              </p:nvPicPr>
              <p:blipFill>
                <a:blip r:embed="rId42" cstate="email">
                  <a:extLst>
                    <a:ext uri="{28A0092B-C50C-407E-A947-70E740481C1C}">
                      <a14:useLocalDpi xmlns:a14="http://schemas.microsoft.com/office/drawing/2010/main" val="0"/>
                    </a:ext>
                  </a:extLst>
                </a:blip>
                <a:srcRect/>
                <a:stretch>
                  <a:fillRect/>
                </a:stretch>
              </p:blipFill>
              <p:spPr bwMode="auto">
                <a:xfrm>
                  <a:off x="1719959" y="2875758"/>
                  <a:ext cx="68580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 name="Rectangle 43"/>
              <p:cNvSpPr>
                <a:spLocks noChangeArrowheads="1"/>
              </p:cNvSpPr>
              <p:nvPr>
                <p:custDataLst>
                  <p:tags r:id="rId32"/>
                </p:custDataLst>
              </p:nvPr>
            </p:nvSpPr>
            <p:spPr bwMode="auto">
              <a:xfrm>
                <a:off x="50727" y="2320976"/>
                <a:ext cx="126682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miter lim="800000"/>
                    <a:headEnd/>
                    <a:tailEnd/>
                  </a14:hiddenLine>
                </a:ext>
              </a:extLst>
            </p:spPr>
            <p:txBody>
              <a:bodyPr lIns="45720" tIns="91440" rIns="45720" bIns="0" anchor="b"/>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200" b="0"/>
                  <a:t>DoD</a:t>
                </a:r>
                <a:br>
                  <a:rPr lang="en-US" sz="1200" b="0"/>
                </a:br>
                <a:r>
                  <a:rPr lang="en-US" sz="1200" b="0"/>
                  <a:t> MedTeams</a:t>
                </a:r>
                <a:r>
                  <a:rPr lang="en-US" sz="1200" b="0">
                    <a:cs typeface="Arial" panose="020B0604020202020204" pitchFamily="34" charset="0"/>
                  </a:rPr>
                  <a:t>®</a:t>
                </a:r>
              </a:p>
              <a:p>
                <a:pPr algn="ctr">
                  <a:lnSpc>
                    <a:spcPct val="100000"/>
                  </a:lnSpc>
                  <a:spcBef>
                    <a:spcPct val="0"/>
                  </a:spcBef>
                  <a:buFontTx/>
                  <a:buNone/>
                </a:pPr>
                <a:r>
                  <a:rPr lang="en-US" sz="1200" b="0"/>
                  <a:t>ED Study</a:t>
                </a:r>
              </a:p>
            </p:txBody>
          </p:sp>
          <p:grpSp>
            <p:nvGrpSpPr>
              <p:cNvPr id="3" name="Group 2" descr="DoD logo and year, 1995"/>
              <p:cNvGrpSpPr/>
              <p:nvPr/>
            </p:nvGrpSpPr>
            <p:grpSpPr>
              <a:xfrm>
                <a:off x="353940" y="2911526"/>
                <a:ext cx="609600" cy="1182761"/>
                <a:chOff x="353940" y="2911526"/>
                <a:chExt cx="609600" cy="1182761"/>
              </a:xfrm>
            </p:grpSpPr>
            <p:sp>
              <p:nvSpPr>
                <p:cNvPr id="26" name="Line 86"/>
                <p:cNvSpPr>
                  <a:spLocks noChangeShapeType="1"/>
                </p:cNvSpPr>
                <p:nvPr>
                  <p:custDataLst>
                    <p:tags r:id="rId33"/>
                  </p:custDataLst>
                </p:nvPr>
              </p:nvSpPr>
              <p:spPr bwMode="auto">
                <a:xfrm flipV="1">
                  <a:off x="658740" y="3256087"/>
                  <a:ext cx="0" cy="8382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27" name="Rectangle 78"/>
                <p:cNvSpPr>
                  <a:spLocks noChangeArrowheads="1"/>
                </p:cNvSpPr>
                <p:nvPr>
                  <p:custDataLst>
                    <p:tags r:id="rId34"/>
                  </p:custDataLst>
                </p:nvPr>
              </p:nvSpPr>
              <p:spPr bwMode="gray">
                <a:xfrm>
                  <a:off x="353940" y="3686226"/>
                  <a:ext cx="609600"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dirty="0"/>
                    <a:t>1995</a:t>
                  </a:r>
                </a:p>
              </p:txBody>
            </p:sp>
            <p:pic>
              <p:nvPicPr>
                <p:cNvPr id="28" name="Picture 91" descr="DoD seal from web"/>
                <p:cNvPicPr>
                  <a:picLocks noChangeAspect="1" noChangeArrowheads="1"/>
                </p:cNvPicPr>
                <p:nvPr/>
              </p:nvPicPr>
              <p:blipFill>
                <a:blip r:embed="rId43" cstate="email">
                  <a:extLst>
                    <a:ext uri="{28A0092B-C50C-407E-A947-70E740481C1C}">
                      <a14:useLocalDpi xmlns:a14="http://schemas.microsoft.com/office/drawing/2010/main" val="0"/>
                    </a:ext>
                  </a:extLst>
                </a:blip>
                <a:srcRect/>
                <a:stretch>
                  <a:fillRect/>
                </a:stretch>
              </p:blipFill>
              <p:spPr bwMode="auto">
                <a:xfrm>
                  <a:off x="371253" y="2911526"/>
                  <a:ext cx="561975"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pic>
        <p:nvPicPr>
          <p:cNvPr id="33" name="Picture 38" descr="framework_complete"/>
          <p:cNvPicPr>
            <a:picLocks noChangeAspect="1" noChangeArrowheads="1"/>
          </p:cNvPicPr>
          <p:nvPr/>
        </p:nvPicPr>
        <p:blipFill>
          <a:blip r:embed="rId44" cstate="email">
            <a:extLst>
              <a:ext uri="{28A0092B-C50C-407E-A947-70E740481C1C}">
                <a14:useLocalDpi xmlns:a14="http://schemas.microsoft.com/office/drawing/2010/main" val="0"/>
              </a:ext>
            </a:extLst>
          </a:blip>
          <a:srcRect/>
          <a:stretch>
            <a:fillRect/>
          </a:stretch>
        </p:blipFill>
        <p:spPr bwMode="auto">
          <a:xfrm>
            <a:off x="3697937" y="665294"/>
            <a:ext cx="1074737" cy="86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16" descr="20050729_mbox-sc-113h"/>
          <p:cNvPicPr>
            <a:picLocks noChangeAspect="1" noChangeArrowheads="1"/>
          </p:cNvPicPr>
          <p:nvPr/>
        </p:nvPicPr>
        <p:blipFill>
          <a:blip r:embed="rId45" cstate="email">
            <a:extLst>
              <a:ext uri="{28A0092B-C50C-407E-A947-70E740481C1C}">
                <a14:useLocalDpi xmlns:a14="http://schemas.microsoft.com/office/drawing/2010/main" val="0"/>
              </a:ext>
            </a:extLst>
          </a:blip>
          <a:srcRect/>
          <a:stretch>
            <a:fillRect/>
          </a:stretch>
        </p:blipFill>
        <p:spPr bwMode="auto">
          <a:xfrm>
            <a:off x="4488909" y="2887910"/>
            <a:ext cx="685800" cy="535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Group 28" descr="JCAHO National Patient Safety Goals, 2003; Institute for Healthcare Improvement 100K lives Campaign, 2004; TeamSTEPPS, 2005; Patient Safety and Quality Improvement Act of 2005; "/>
          <p:cNvGrpSpPr/>
          <p:nvPr/>
        </p:nvGrpSpPr>
        <p:grpSpPr>
          <a:xfrm>
            <a:off x="2213990" y="593849"/>
            <a:ext cx="3187732" cy="3500438"/>
            <a:chOff x="2213990" y="593849"/>
            <a:chExt cx="3187732" cy="3500438"/>
          </a:xfrm>
        </p:grpSpPr>
        <p:sp>
          <p:nvSpPr>
            <p:cNvPr id="8" name="Rectangle 48"/>
            <p:cNvSpPr>
              <a:spLocks noChangeArrowheads="1"/>
            </p:cNvSpPr>
            <p:nvPr>
              <p:custDataLst>
                <p:tags r:id="rId20"/>
              </p:custDataLst>
            </p:nvPr>
          </p:nvSpPr>
          <p:spPr bwMode="auto">
            <a:xfrm>
              <a:off x="3018852" y="1897697"/>
              <a:ext cx="1158875" cy="914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miter lim="800000"/>
                  <a:headEnd/>
                  <a:tailEnd/>
                </a14:hiddenLine>
              </a:ext>
            </a:extLst>
          </p:spPr>
          <p:txBody>
            <a:bodyPr lIns="45720" tIns="91440" rIns="45720" bIns="0" anchor="b"/>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Institute for </a:t>
              </a:r>
              <a:br>
                <a:rPr lang="en-US" sz="1200" b="0" dirty="0"/>
              </a:br>
              <a:r>
                <a:rPr lang="en-US" sz="1200" b="0" dirty="0"/>
                <a:t>Healthcare Improvement </a:t>
              </a:r>
            </a:p>
            <a:p>
              <a:pPr algn="ctr">
                <a:lnSpc>
                  <a:spcPct val="100000"/>
                </a:lnSpc>
                <a:spcBef>
                  <a:spcPct val="0"/>
                </a:spcBef>
                <a:buFontTx/>
                <a:buNone/>
              </a:pPr>
              <a:r>
                <a:rPr lang="en-US" sz="1200" b="0" dirty="0"/>
                <a:t>100K </a:t>
              </a:r>
              <a:r>
                <a:rPr lang="en-US" sz="1200" b="0" i="1" dirty="0"/>
                <a:t>lives</a:t>
              </a:r>
              <a:r>
                <a:rPr lang="en-US" sz="1200" b="0" dirty="0"/>
                <a:t> Campaign </a:t>
              </a:r>
            </a:p>
          </p:txBody>
        </p:sp>
        <p:sp>
          <p:nvSpPr>
            <p:cNvPr id="9" name="Line 74"/>
            <p:cNvSpPr>
              <a:spLocks noChangeShapeType="1"/>
            </p:cNvSpPr>
            <p:nvPr>
              <p:custDataLst>
                <p:tags r:id="rId21"/>
              </p:custDataLst>
            </p:nvPr>
          </p:nvSpPr>
          <p:spPr bwMode="auto">
            <a:xfrm flipV="1">
              <a:off x="3552252" y="3103398"/>
              <a:ext cx="0" cy="990889"/>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pic>
          <p:nvPicPr>
            <p:cNvPr id="10" name="Picture 87" descr="100klogo1"/>
            <p:cNvPicPr preferRelativeResize="0">
              <a:picLocks noChangeAspect="1" noChangeArrowheads="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3323652" y="2898114"/>
              <a:ext cx="533400" cy="533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82"/>
            <p:cNvSpPr>
              <a:spLocks noChangeArrowheads="1"/>
            </p:cNvSpPr>
            <p:nvPr>
              <p:custDataLst>
                <p:tags r:id="rId22"/>
              </p:custDataLst>
            </p:nvPr>
          </p:nvSpPr>
          <p:spPr bwMode="gray">
            <a:xfrm>
              <a:off x="3272852" y="3686137"/>
              <a:ext cx="609601" cy="30488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a:t>2004</a:t>
              </a:r>
            </a:p>
          </p:txBody>
        </p:sp>
        <p:grpSp>
          <p:nvGrpSpPr>
            <p:cNvPr id="24" name="Group 23"/>
            <p:cNvGrpSpPr/>
            <p:nvPr/>
          </p:nvGrpSpPr>
          <p:grpSpPr>
            <a:xfrm>
              <a:off x="2213990" y="1244651"/>
              <a:ext cx="1190625" cy="2849636"/>
              <a:chOff x="2213990" y="1244651"/>
              <a:chExt cx="1190625" cy="2849636"/>
            </a:xfrm>
          </p:grpSpPr>
          <p:sp>
            <p:nvSpPr>
              <p:cNvPr id="20" name="Line 75"/>
              <p:cNvSpPr>
                <a:spLocks noChangeShapeType="1"/>
              </p:cNvSpPr>
              <p:nvPr>
                <p:custDataLst>
                  <p:tags r:id="rId28"/>
                </p:custDataLst>
              </p:nvPr>
            </p:nvSpPr>
            <p:spPr bwMode="auto">
              <a:xfrm flipV="1">
                <a:off x="2825178" y="2493727"/>
                <a:ext cx="0" cy="160056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21" name="Rectangle 81"/>
              <p:cNvSpPr>
                <a:spLocks noChangeArrowheads="1"/>
              </p:cNvSpPr>
              <p:nvPr>
                <p:custDataLst>
                  <p:tags r:id="rId29"/>
                </p:custDataLst>
              </p:nvPr>
            </p:nvSpPr>
            <p:spPr bwMode="gray">
              <a:xfrm>
                <a:off x="2490215" y="3686157"/>
                <a:ext cx="609600" cy="30486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a:t>2003</a:t>
                </a:r>
              </a:p>
            </p:txBody>
          </p:sp>
          <p:pic>
            <p:nvPicPr>
              <p:cNvPr id="22" name="Picture 20" descr="jcaho"/>
              <p:cNvPicPr preferRelativeResize="0">
                <a:picLocks noChangeAspect="1" noChangeArrowheads="1"/>
              </p:cNvPicPr>
              <p:nvPr/>
            </p:nvPicPr>
            <p:blipFill>
              <a:blip r:embed="rId47" cstate="email">
                <a:extLst>
                  <a:ext uri="{28A0092B-C50C-407E-A947-70E740481C1C}">
                    <a14:useLocalDpi xmlns:a14="http://schemas.microsoft.com/office/drawing/2010/main" val="0"/>
                  </a:ext>
                </a:extLst>
              </a:blip>
              <a:srcRect/>
              <a:stretch>
                <a:fillRect/>
              </a:stretch>
            </p:blipFill>
            <p:spPr bwMode="auto">
              <a:xfrm>
                <a:off x="2518790" y="1995708"/>
                <a:ext cx="581025" cy="568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90"/>
              <p:cNvSpPr>
                <a:spLocks noChangeArrowheads="1"/>
              </p:cNvSpPr>
              <p:nvPr>
                <p:custDataLst>
                  <p:tags r:id="rId30"/>
                </p:custDataLst>
              </p:nvPr>
            </p:nvSpPr>
            <p:spPr bwMode="auto">
              <a:xfrm>
                <a:off x="2213990" y="1244651"/>
                <a:ext cx="1190625" cy="647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miter lim="800000"/>
                    <a:headEnd/>
                    <a:tailEnd/>
                  </a14:hiddenLine>
                </a:ext>
              </a:extLst>
            </p:spPr>
            <p:txBody>
              <a:bodyPr lIns="45720" tIns="91440" rIns="45720" bIns="0" anchor="b"/>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JCAHO National Patient Safety Goals </a:t>
                </a:r>
              </a:p>
            </p:txBody>
          </p:sp>
        </p:grpSp>
        <p:sp>
          <p:nvSpPr>
            <p:cNvPr id="30" name="Line 72"/>
            <p:cNvSpPr>
              <a:spLocks noChangeShapeType="1"/>
            </p:cNvSpPr>
            <p:nvPr>
              <p:custDataLst>
                <p:tags r:id="rId23"/>
              </p:custDataLst>
            </p:nvPr>
          </p:nvSpPr>
          <p:spPr bwMode="auto">
            <a:xfrm flipH="1" flipV="1">
              <a:off x="4256736" y="1584540"/>
              <a:ext cx="33339" cy="2509747"/>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31" name="Rectangle 37"/>
            <p:cNvSpPr>
              <a:spLocks noChangeArrowheads="1"/>
            </p:cNvSpPr>
            <p:nvPr>
              <p:custDataLst>
                <p:tags r:id="rId24"/>
              </p:custDataLst>
            </p:nvPr>
          </p:nvSpPr>
          <p:spPr bwMode="gray">
            <a:xfrm>
              <a:off x="3545537" y="593849"/>
              <a:ext cx="1524000" cy="1295518"/>
            </a:xfrm>
            <a:prstGeom prst="rect">
              <a:avLst/>
            </a:prstGeom>
            <a:solidFill>
              <a:srgbClr val="FFFFFF"/>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45720" tIns="182880" rIns="45720" anchor="b"/>
            <a:lstStyle>
              <a:lvl1pPr>
                <a:lnSpc>
                  <a:spcPct val="90000"/>
                </a:lnSpc>
                <a:spcBef>
                  <a:spcPts val="1000"/>
                </a:spcBef>
                <a:buFont typeface="Arial" panose="020B0604020202020204" pitchFamily="34" charset="0"/>
                <a:buChar char="•"/>
                <a:tabLst>
                  <a:tab pos="623888" algn="l"/>
                </a:tabLst>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23888" algn="l"/>
                </a:tabLst>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23888" algn="l"/>
                </a:tabLst>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9pPr>
            </a:lstStyle>
            <a:p>
              <a:pPr algn="ctr">
                <a:lnSpc>
                  <a:spcPct val="100000"/>
                </a:lnSpc>
                <a:spcBef>
                  <a:spcPct val="0"/>
                </a:spcBef>
                <a:buFontTx/>
                <a:buNone/>
              </a:pPr>
              <a:r>
                <a:rPr lang="en-US" sz="1800" dirty="0">
                  <a:solidFill>
                    <a:srgbClr val="996600"/>
                  </a:solidFill>
                </a:rPr>
                <a:t>T</a:t>
              </a:r>
              <a:r>
                <a:rPr lang="en-US" sz="1400" dirty="0">
                  <a:solidFill>
                    <a:srgbClr val="996600"/>
                  </a:solidFill>
                </a:rPr>
                <a:t>eam</a:t>
              </a:r>
              <a:r>
                <a:rPr lang="en-US" sz="1800" dirty="0">
                  <a:solidFill>
                    <a:srgbClr val="996600"/>
                  </a:solidFill>
                </a:rPr>
                <a:t>STEPPS®</a:t>
              </a:r>
            </a:p>
          </p:txBody>
        </p:sp>
        <p:sp>
          <p:nvSpPr>
            <p:cNvPr id="32" name="Rectangle 83"/>
            <p:cNvSpPr>
              <a:spLocks noChangeArrowheads="1"/>
            </p:cNvSpPr>
            <p:nvPr>
              <p:custDataLst>
                <p:tags r:id="rId25"/>
              </p:custDataLst>
            </p:nvPr>
          </p:nvSpPr>
          <p:spPr bwMode="gray">
            <a:xfrm>
              <a:off x="3971764" y="3686198"/>
              <a:ext cx="609600" cy="3048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dirty="0"/>
                <a:t>2005</a:t>
              </a:r>
            </a:p>
          </p:txBody>
        </p:sp>
        <p:sp>
          <p:nvSpPr>
            <p:cNvPr id="35" name="Rectangle 15"/>
            <p:cNvSpPr>
              <a:spLocks noChangeArrowheads="1"/>
            </p:cNvSpPr>
            <p:nvPr>
              <p:custDataLst>
                <p:tags r:id="rId26"/>
              </p:custDataLst>
            </p:nvPr>
          </p:nvSpPr>
          <p:spPr bwMode="gray">
            <a:xfrm>
              <a:off x="4219034" y="2117848"/>
              <a:ext cx="1182688" cy="685911"/>
            </a:xfrm>
            <a:prstGeom prst="rect">
              <a:avLst/>
            </a:prstGeom>
            <a:no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45720" tIns="91440" rIns="45720" bIns="0" anchor="b"/>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Patient Safety and Quality Improvement </a:t>
              </a:r>
              <a:br>
                <a:rPr lang="en-US" sz="1200" b="0" dirty="0"/>
              </a:br>
              <a:r>
                <a:rPr lang="en-US" sz="1200" b="0" dirty="0"/>
                <a:t>Act of 2005</a:t>
              </a:r>
            </a:p>
          </p:txBody>
        </p:sp>
        <p:sp>
          <p:nvSpPr>
            <p:cNvPr id="37" name="Line 73"/>
            <p:cNvSpPr>
              <a:spLocks noChangeShapeType="1"/>
            </p:cNvSpPr>
            <p:nvPr>
              <p:custDataLst>
                <p:tags r:id="rId27"/>
              </p:custDataLst>
            </p:nvPr>
          </p:nvSpPr>
          <p:spPr bwMode="auto">
            <a:xfrm flipH="1" flipV="1">
              <a:off x="4797836" y="3457401"/>
              <a:ext cx="0" cy="636886"/>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grpSp>
      <p:grpSp>
        <p:nvGrpSpPr>
          <p:cNvPr id="34" name="Group 33" descr="TeamSTEPPS released to the public, 2006; TeamSTEPPS National Implementation Program Began, 2007; National Implementation of CUSP, 2008"/>
          <p:cNvGrpSpPr/>
          <p:nvPr/>
        </p:nvGrpSpPr>
        <p:grpSpPr>
          <a:xfrm>
            <a:off x="4849963" y="819177"/>
            <a:ext cx="2507860" cy="3275110"/>
            <a:chOff x="4849963" y="819177"/>
            <a:chExt cx="2507860" cy="3275110"/>
          </a:xfrm>
        </p:grpSpPr>
        <p:sp>
          <p:nvSpPr>
            <p:cNvPr id="39" name="Line 72"/>
            <p:cNvSpPr>
              <a:spLocks noChangeShapeType="1"/>
            </p:cNvSpPr>
            <p:nvPr>
              <p:custDataLst>
                <p:tags r:id="rId11"/>
              </p:custDataLst>
            </p:nvPr>
          </p:nvSpPr>
          <p:spPr bwMode="auto">
            <a:xfrm flipV="1">
              <a:off x="5431306" y="1639957"/>
              <a:ext cx="15338" cy="245433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40" name="Rectangle 93"/>
            <p:cNvSpPr>
              <a:spLocks noChangeArrowheads="1"/>
            </p:cNvSpPr>
            <p:nvPr>
              <p:custDataLst>
                <p:tags r:id="rId12"/>
              </p:custDataLst>
            </p:nvPr>
          </p:nvSpPr>
          <p:spPr bwMode="gray">
            <a:xfrm>
              <a:off x="5135713" y="3686226"/>
              <a:ext cx="609600"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a:t>2006</a:t>
              </a:r>
            </a:p>
          </p:txBody>
        </p:sp>
        <p:sp>
          <p:nvSpPr>
            <p:cNvPr id="41" name="Rectangle 37"/>
            <p:cNvSpPr>
              <a:spLocks noChangeArrowheads="1"/>
            </p:cNvSpPr>
            <p:nvPr>
              <p:custDataLst>
                <p:tags r:id="rId13"/>
              </p:custDataLst>
            </p:nvPr>
          </p:nvSpPr>
          <p:spPr bwMode="gray">
            <a:xfrm>
              <a:off x="4849963" y="819177"/>
              <a:ext cx="1216025" cy="614363"/>
            </a:xfrm>
            <a:prstGeom prst="rect">
              <a:avLst/>
            </a:prstGeom>
            <a:solidFill>
              <a:srgbClr val="FFFFFF"/>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45720" tIns="182880" rIns="45720" anchor="b"/>
            <a:lstStyle>
              <a:lvl1pPr>
                <a:lnSpc>
                  <a:spcPct val="90000"/>
                </a:lnSpc>
                <a:spcBef>
                  <a:spcPts val="1000"/>
                </a:spcBef>
                <a:buFont typeface="Arial" panose="020B0604020202020204" pitchFamily="34" charset="0"/>
                <a:buChar char="•"/>
                <a:tabLst>
                  <a:tab pos="623888" algn="l"/>
                </a:tabLst>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23888" algn="l"/>
                </a:tabLst>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23888" algn="l"/>
                </a:tabLst>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TeamSTEPPS Released to the Public</a:t>
              </a:r>
            </a:p>
          </p:txBody>
        </p:sp>
        <p:sp>
          <p:nvSpPr>
            <p:cNvPr id="43" name="Line 72"/>
            <p:cNvSpPr>
              <a:spLocks noChangeShapeType="1"/>
            </p:cNvSpPr>
            <p:nvPr>
              <p:custDataLst>
                <p:tags r:id="rId14"/>
              </p:custDataLst>
            </p:nvPr>
          </p:nvSpPr>
          <p:spPr bwMode="auto">
            <a:xfrm flipH="1" flipV="1">
              <a:off x="6111823" y="2276694"/>
              <a:ext cx="11117" cy="1817593"/>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44" name="Rectangle 93"/>
            <p:cNvSpPr>
              <a:spLocks noChangeArrowheads="1"/>
            </p:cNvSpPr>
            <p:nvPr>
              <p:custDataLst>
                <p:tags r:id="rId15"/>
              </p:custDataLst>
            </p:nvPr>
          </p:nvSpPr>
          <p:spPr bwMode="gray">
            <a:xfrm>
              <a:off x="5827596" y="3686189"/>
              <a:ext cx="609739" cy="3048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a:t>2007</a:t>
              </a:r>
            </a:p>
          </p:txBody>
        </p:sp>
        <p:sp>
          <p:nvSpPr>
            <p:cNvPr id="45" name="Rectangle 37"/>
            <p:cNvSpPr>
              <a:spLocks noChangeArrowheads="1"/>
            </p:cNvSpPr>
            <p:nvPr>
              <p:custDataLst>
                <p:tags r:id="rId16"/>
              </p:custDataLst>
            </p:nvPr>
          </p:nvSpPr>
          <p:spPr bwMode="gray">
            <a:xfrm>
              <a:off x="5407130" y="1451374"/>
              <a:ext cx="1393825" cy="727164"/>
            </a:xfrm>
            <a:prstGeom prst="rect">
              <a:avLst/>
            </a:prstGeom>
            <a:no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45720" tIns="182880" rIns="45720" anchor="b"/>
            <a:lstStyle>
              <a:lvl1pPr>
                <a:lnSpc>
                  <a:spcPct val="90000"/>
                </a:lnSpc>
                <a:spcBef>
                  <a:spcPts val="1000"/>
                </a:spcBef>
                <a:buFont typeface="Arial" panose="020B0604020202020204" pitchFamily="34" charset="0"/>
                <a:buChar char="•"/>
                <a:tabLst>
                  <a:tab pos="623888" algn="l"/>
                </a:tabLst>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23888" algn="l"/>
                </a:tabLst>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23888" algn="l"/>
                </a:tabLst>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TeamSTEPPS National Implementation Program Began</a:t>
              </a:r>
            </a:p>
          </p:txBody>
        </p:sp>
        <p:sp>
          <p:nvSpPr>
            <p:cNvPr id="51" name="Line 72"/>
            <p:cNvSpPr>
              <a:spLocks noChangeShapeType="1"/>
            </p:cNvSpPr>
            <p:nvPr>
              <p:custDataLst>
                <p:tags r:id="rId17"/>
              </p:custDataLst>
            </p:nvPr>
          </p:nvSpPr>
          <p:spPr bwMode="auto">
            <a:xfrm flipH="1" flipV="1">
              <a:off x="6831602" y="3516437"/>
              <a:ext cx="0" cy="57785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52" name="Rectangle 93"/>
            <p:cNvSpPr>
              <a:spLocks noChangeArrowheads="1"/>
            </p:cNvSpPr>
            <p:nvPr>
              <p:custDataLst>
                <p:tags r:id="rId18"/>
              </p:custDataLst>
            </p:nvPr>
          </p:nvSpPr>
          <p:spPr bwMode="gray">
            <a:xfrm>
              <a:off x="6534739" y="3686226"/>
              <a:ext cx="609599"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a:t>2008</a:t>
              </a:r>
            </a:p>
          </p:txBody>
        </p:sp>
        <p:sp>
          <p:nvSpPr>
            <p:cNvPr id="53" name="Rectangle 37"/>
            <p:cNvSpPr>
              <a:spLocks noChangeArrowheads="1"/>
            </p:cNvSpPr>
            <p:nvPr>
              <p:custDataLst>
                <p:tags r:id="rId19"/>
              </p:custDataLst>
            </p:nvPr>
          </p:nvSpPr>
          <p:spPr bwMode="gray">
            <a:xfrm rot="10800000" flipV="1">
              <a:off x="6267211" y="2298712"/>
              <a:ext cx="1090612" cy="485775"/>
            </a:xfrm>
            <a:prstGeom prst="rect">
              <a:avLst/>
            </a:prstGeom>
            <a:solidFill>
              <a:srgbClr val="FFFFFF"/>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45720" tIns="182880" rIns="45720" anchor="b"/>
            <a:lstStyle>
              <a:lvl1pPr>
                <a:lnSpc>
                  <a:spcPct val="90000"/>
                </a:lnSpc>
                <a:spcBef>
                  <a:spcPts val="1000"/>
                </a:spcBef>
                <a:buFont typeface="Arial" panose="020B0604020202020204" pitchFamily="34" charset="0"/>
                <a:buChar char="•"/>
                <a:tabLst>
                  <a:tab pos="623888" algn="l"/>
                </a:tabLst>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23888" algn="l"/>
                </a:tabLst>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23888" algn="l"/>
                </a:tabLst>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National Implementation of CUSP</a:t>
              </a:r>
            </a:p>
          </p:txBody>
        </p:sp>
        <p:pic>
          <p:nvPicPr>
            <p:cNvPr id="54" name="Picture 38" descr="CUSP Logo"/>
            <p:cNvPicPr>
              <a:picLocks noChangeAspect="1" noChangeArrowheads="1"/>
            </p:cNvPicPr>
            <p:nvPr/>
          </p:nvPicPr>
          <p:blipFill>
            <a:blip r:embed="rId48" cstate="email">
              <a:extLst>
                <a:ext uri="{28A0092B-C50C-407E-A947-70E740481C1C}">
                  <a14:useLocalDpi xmlns:a14="http://schemas.microsoft.com/office/drawing/2010/main" val="0"/>
                </a:ext>
              </a:extLst>
            </a:blip>
            <a:srcRect/>
            <a:stretch>
              <a:fillRect/>
            </a:stretch>
          </p:blipFill>
          <p:spPr bwMode="auto">
            <a:xfrm>
              <a:off x="6346586" y="2805125"/>
              <a:ext cx="9509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5" name="AutoShape 49"/>
          <p:cNvSpPr>
            <a:spLocks noChangeArrowheads="1"/>
          </p:cNvSpPr>
          <p:nvPr>
            <p:custDataLst>
              <p:tags r:id="rId4"/>
            </p:custDataLst>
          </p:nvPr>
        </p:nvSpPr>
        <p:spPr bwMode="auto">
          <a:xfrm>
            <a:off x="167681" y="4054958"/>
            <a:ext cx="8841382" cy="685800"/>
          </a:xfrm>
          <a:prstGeom prst="rightArrow">
            <a:avLst>
              <a:gd name="adj1" fmla="val 59722"/>
              <a:gd name="adj2" fmla="val 82584"/>
            </a:avLst>
          </a:prstGeom>
          <a:solidFill>
            <a:schemeClr val="accent6">
              <a:lumMod val="40000"/>
              <a:lumOff val="60000"/>
            </a:schemeClr>
          </a:solidFill>
          <a:ln>
            <a:noFill/>
          </a:ln>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50000"/>
              </a:spcBef>
              <a:buFontTx/>
              <a:buNone/>
            </a:pPr>
            <a:r>
              <a:rPr lang="en-US"/>
              <a:t>Medical Team Training</a:t>
            </a:r>
            <a:endParaRPr lang="en-US" b="0"/>
          </a:p>
        </p:txBody>
      </p:sp>
      <p:grpSp>
        <p:nvGrpSpPr>
          <p:cNvPr id="38" name="Group 37" descr="Centers for Medicare &amp; Medicaid Services Partnership for Patients Campaign, 2011; TeamSTEPPS 2.0, TeamSTEPPS Online, and TeamSTEPPS for Primary Care, 2014"/>
          <p:cNvGrpSpPr/>
          <p:nvPr/>
        </p:nvGrpSpPr>
        <p:grpSpPr>
          <a:xfrm>
            <a:off x="6720989" y="850114"/>
            <a:ext cx="2161264" cy="3244173"/>
            <a:chOff x="6720989" y="850114"/>
            <a:chExt cx="2161264" cy="3244173"/>
          </a:xfrm>
        </p:grpSpPr>
        <p:pic>
          <p:nvPicPr>
            <p:cNvPr id="46" name="Picture 48" descr="Partnership for Patients logo"/>
            <p:cNvPicPr>
              <a:picLocks noChangeAspect="1"/>
            </p:cNvPicPr>
            <p:nvPr/>
          </p:nvPicPr>
          <p:blipFill>
            <a:blip r:embed="rId49" cstate="email">
              <a:extLst>
                <a:ext uri="{28A0092B-C50C-407E-A947-70E740481C1C}">
                  <a14:useLocalDpi xmlns:a14="http://schemas.microsoft.com/office/drawing/2010/main" val="0"/>
                </a:ext>
              </a:extLst>
            </a:blip>
            <a:srcRect/>
            <a:stretch>
              <a:fillRect/>
            </a:stretch>
          </p:blipFill>
          <p:spPr bwMode="auto">
            <a:xfrm>
              <a:off x="7219050" y="1662683"/>
              <a:ext cx="579438" cy="660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Rectangle 37"/>
            <p:cNvSpPr>
              <a:spLocks noChangeArrowheads="1"/>
            </p:cNvSpPr>
            <p:nvPr>
              <p:custDataLst>
                <p:tags r:id="rId5"/>
              </p:custDataLst>
            </p:nvPr>
          </p:nvSpPr>
          <p:spPr bwMode="gray">
            <a:xfrm>
              <a:off x="6720989" y="850114"/>
              <a:ext cx="1557338" cy="786211"/>
            </a:xfrm>
            <a:prstGeom prst="rect">
              <a:avLst/>
            </a:prstGeom>
            <a:no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45720" tIns="182880" rIns="45720" anchor="b"/>
            <a:lstStyle>
              <a:lvl1pPr>
                <a:lnSpc>
                  <a:spcPct val="90000"/>
                </a:lnSpc>
                <a:spcBef>
                  <a:spcPts val="1000"/>
                </a:spcBef>
                <a:buFont typeface="Arial" panose="020B0604020202020204" pitchFamily="34" charset="0"/>
                <a:buChar char="•"/>
                <a:tabLst>
                  <a:tab pos="623888" algn="l"/>
                </a:tabLst>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23888" algn="l"/>
                </a:tabLst>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23888" algn="l"/>
                </a:tabLst>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Centers for Medicare &amp; Medicaid Services Partnership for Patients Campaign</a:t>
              </a:r>
            </a:p>
          </p:txBody>
        </p:sp>
        <p:sp>
          <p:nvSpPr>
            <p:cNvPr id="48" name="Line 72"/>
            <p:cNvSpPr>
              <a:spLocks noChangeShapeType="1"/>
            </p:cNvSpPr>
            <p:nvPr>
              <p:custDataLst>
                <p:tags r:id="rId6"/>
              </p:custDataLst>
            </p:nvPr>
          </p:nvSpPr>
          <p:spPr bwMode="auto">
            <a:xfrm flipV="1">
              <a:off x="7515910" y="2349493"/>
              <a:ext cx="1587" cy="1744794"/>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49" name="Rectangle 93"/>
            <p:cNvSpPr>
              <a:spLocks noChangeArrowheads="1"/>
            </p:cNvSpPr>
            <p:nvPr>
              <p:custDataLst>
                <p:tags r:id="rId7"/>
              </p:custDataLst>
            </p:nvPr>
          </p:nvSpPr>
          <p:spPr bwMode="gray">
            <a:xfrm>
              <a:off x="7204763" y="3686202"/>
              <a:ext cx="609600" cy="3048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a:t>2011</a:t>
              </a:r>
            </a:p>
          </p:txBody>
        </p:sp>
        <p:sp>
          <p:nvSpPr>
            <p:cNvPr id="50" name="Line 72"/>
            <p:cNvSpPr>
              <a:spLocks noChangeShapeType="1"/>
            </p:cNvSpPr>
            <p:nvPr>
              <p:custDataLst>
                <p:tags r:id="rId8"/>
              </p:custDataLst>
            </p:nvPr>
          </p:nvSpPr>
          <p:spPr bwMode="auto">
            <a:xfrm flipV="1">
              <a:off x="8294477" y="3414963"/>
              <a:ext cx="1587" cy="672699"/>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wrap="none"/>
            <a:lstStyle/>
            <a:p>
              <a:endParaRPr lang="en-US" sz="1600"/>
            </a:p>
          </p:txBody>
        </p:sp>
        <p:sp>
          <p:nvSpPr>
            <p:cNvPr id="56" name="Rectangle 93"/>
            <p:cNvSpPr>
              <a:spLocks noChangeArrowheads="1"/>
            </p:cNvSpPr>
            <p:nvPr>
              <p:custDataLst>
                <p:tags r:id="rId9"/>
              </p:custDataLst>
            </p:nvPr>
          </p:nvSpPr>
          <p:spPr bwMode="gray">
            <a:xfrm>
              <a:off x="7983330" y="3679578"/>
              <a:ext cx="609600" cy="3048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a:lnSpc>
                  <a:spcPct val="100000"/>
                </a:lnSpc>
                <a:spcBef>
                  <a:spcPct val="0"/>
                </a:spcBef>
                <a:buFontTx/>
                <a:buNone/>
              </a:pPr>
              <a:r>
                <a:rPr lang="en-US" sz="1800" i="1" dirty="0" smtClean="0"/>
                <a:t>2014</a:t>
              </a:r>
              <a:endParaRPr lang="en-US" sz="1800" i="1" dirty="0"/>
            </a:p>
          </p:txBody>
        </p:sp>
        <p:sp>
          <p:nvSpPr>
            <p:cNvPr id="57" name="Rectangle 37"/>
            <p:cNvSpPr>
              <a:spLocks noChangeArrowheads="1"/>
            </p:cNvSpPr>
            <p:nvPr>
              <p:custDataLst>
                <p:tags r:id="rId10"/>
              </p:custDataLst>
            </p:nvPr>
          </p:nvSpPr>
          <p:spPr bwMode="gray">
            <a:xfrm>
              <a:off x="7729395" y="2314679"/>
              <a:ext cx="1152858" cy="1036353"/>
            </a:xfrm>
            <a:prstGeom prst="rect">
              <a:avLst/>
            </a:prstGeom>
            <a:no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45720" tIns="182880" rIns="45720" anchor="b"/>
            <a:lstStyle>
              <a:lvl1pPr>
                <a:lnSpc>
                  <a:spcPct val="90000"/>
                </a:lnSpc>
                <a:spcBef>
                  <a:spcPts val="1000"/>
                </a:spcBef>
                <a:buFont typeface="Arial" panose="020B0604020202020204" pitchFamily="34" charset="0"/>
                <a:buChar char="•"/>
                <a:tabLst>
                  <a:tab pos="623888" algn="l"/>
                </a:tabLst>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23888" algn="l"/>
                </a:tabLst>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23888" algn="l"/>
                </a:tabLst>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23888" algn="l"/>
                </a:tabLst>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3888" algn="l"/>
                </a:tabLst>
                <a:defRPr b="1">
                  <a:solidFill>
                    <a:schemeClr val="tx1"/>
                  </a:solidFill>
                  <a:latin typeface="Calibri" panose="020F0502020204030204" pitchFamily="34" charset="0"/>
                </a:defRPr>
              </a:lvl9pPr>
            </a:lstStyle>
            <a:p>
              <a:pPr algn="ctr">
                <a:lnSpc>
                  <a:spcPct val="100000"/>
                </a:lnSpc>
                <a:spcBef>
                  <a:spcPct val="0"/>
                </a:spcBef>
                <a:buFontTx/>
                <a:buNone/>
              </a:pPr>
              <a:r>
                <a:rPr lang="en-US" sz="1200" b="0" dirty="0"/>
                <a:t>TeamSTEPPS 2.0, TeamSTEPPS Online, and TeamSTEPPS for Primary Care</a:t>
              </a:r>
            </a:p>
          </p:txBody>
        </p:sp>
      </p:grpSp>
    </p:spTree>
    <p:custDataLst>
      <p:tags r:id="rId1"/>
    </p:custDataLst>
    <p:extLst>
      <p:ext uri="{BB962C8B-B14F-4D97-AF65-F5344CB8AC3E}">
        <p14:creationId xmlns:p14="http://schemas.microsoft.com/office/powerpoint/2010/main" val="2193982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12: Patient Safety Timeline</a:t>
            </a:r>
          </a:p>
        </p:txBody>
      </p:sp>
      <p:sp>
        <p:nvSpPr>
          <p:cNvPr id="3" name="Text Placeholder 2"/>
          <p:cNvSpPr>
            <a:spLocks noGrp="1"/>
          </p:cNvSpPr>
          <p:nvPr>
            <p:ph type="body" sz="quarter" idx="10"/>
            <p:custDataLst>
              <p:tags r:id="rId3"/>
            </p:custDataLst>
          </p:nvPr>
        </p:nvSpPr>
        <p:spPr>
          <a:xfrm>
            <a:off x="182879" y="768095"/>
            <a:ext cx="4591140" cy="4023360"/>
          </a:xfrm>
        </p:spPr>
        <p:txBody>
          <a:bodyPr/>
          <a:lstStyle/>
          <a:p>
            <a:pPr marL="0" indent="0">
              <a:spcAft>
                <a:spcPts val="1800"/>
              </a:spcAft>
              <a:buNone/>
            </a:pPr>
            <a:r>
              <a:rPr lang="en-US" dirty="0"/>
              <a:t>When </a:t>
            </a:r>
            <a:r>
              <a:rPr lang="en-US" dirty="0" smtClean="0"/>
              <a:t>you’re teaching slide 12, </a:t>
            </a:r>
            <a:r>
              <a:rPr lang="en-US" dirty="0"/>
              <a:t>take the time to </a:t>
            </a:r>
            <a:r>
              <a:rPr lang="en-US" dirty="0" smtClean="0"/>
              <a:t>highlight </a:t>
            </a:r>
            <a:r>
              <a:rPr lang="en-US" dirty="0"/>
              <a:t>key </a:t>
            </a:r>
            <a:r>
              <a:rPr lang="en-US" dirty="0" smtClean="0"/>
              <a:t>moments</a:t>
            </a:r>
          </a:p>
          <a:p>
            <a:pPr marL="0" indent="0">
              <a:spcAft>
                <a:spcPts val="1800"/>
              </a:spcAft>
              <a:buNone/>
            </a:pPr>
            <a:r>
              <a:rPr lang="en-US" dirty="0"/>
              <a:t>You do not need to speak to each individual point of </a:t>
            </a:r>
            <a:r>
              <a:rPr lang="en-US" dirty="0" smtClean="0"/>
              <a:t>time</a:t>
            </a:r>
            <a:endParaRPr lang="en-US" dirty="0"/>
          </a:p>
          <a:p>
            <a:pPr marL="0" indent="0">
              <a:spcAft>
                <a:spcPts val="1800"/>
              </a:spcAft>
              <a:buNone/>
            </a:pPr>
            <a:r>
              <a:rPr lang="en-US" dirty="0" smtClean="0"/>
              <a:t>See </a:t>
            </a:r>
            <a:r>
              <a:rPr lang="en-US" dirty="0"/>
              <a:t>pages </a:t>
            </a:r>
            <a:r>
              <a:rPr lang="en-US" dirty="0" smtClean="0"/>
              <a:t>17-19 </a:t>
            </a:r>
            <a:r>
              <a:rPr lang="en-US" dirty="0"/>
              <a:t>in the </a:t>
            </a:r>
            <a:r>
              <a:rPr lang="en-US" i="1" dirty="0"/>
              <a:t>Instructor Guide </a:t>
            </a:r>
            <a:r>
              <a:rPr lang="en-US" dirty="0"/>
              <a:t>for details on the information you should share for each key </a:t>
            </a:r>
            <a:r>
              <a:rPr lang="en-US" dirty="0" smtClean="0"/>
              <a:t>moment</a:t>
            </a:r>
            <a:endParaRPr lang="en-US" dirty="0"/>
          </a:p>
        </p:txBody>
      </p:sp>
      <p:pic>
        <p:nvPicPr>
          <p:cNvPr id="4" name="Picture 3" descr="Classroom slide number 1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871262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TeamSTEPPS</a:t>
            </a:r>
          </a:p>
        </p:txBody>
      </p:sp>
      <p:sp>
        <p:nvSpPr>
          <p:cNvPr id="4" name="Text Placeholder 3"/>
          <p:cNvSpPr>
            <a:spLocks noGrp="1"/>
          </p:cNvSpPr>
          <p:nvPr>
            <p:ph type="body" sz="quarter" idx="10"/>
            <p:custDataLst>
              <p:tags r:id="rId3"/>
            </p:custDataLst>
          </p:nvPr>
        </p:nvSpPr>
        <p:spPr>
          <a:xfrm>
            <a:off x="233119" y="717856"/>
            <a:ext cx="8549140" cy="4018633"/>
          </a:xfrm>
        </p:spPr>
        <p:txBody>
          <a:bodyPr>
            <a:normAutofit fontScale="92500"/>
          </a:bodyPr>
          <a:lstStyle/>
          <a:p>
            <a:pPr marL="0" indent="0" algn="ctr">
              <a:spcAft>
                <a:spcPts val="1800"/>
              </a:spcAft>
              <a:buFont typeface="Arial" panose="020B0604020202020204" pitchFamily="34" charset="0"/>
              <a:buNone/>
              <a:defRPr/>
            </a:pPr>
            <a:r>
              <a:rPr lang="en-US" sz="3200" i="1" dirty="0"/>
              <a:t>Team Strategies &amp; Tools to</a:t>
            </a:r>
            <a:br>
              <a:rPr lang="en-US" sz="3200" i="1" dirty="0"/>
            </a:br>
            <a:r>
              <a:rPr lang="en-US" sz="3200" i="1" dirty="0"/>
              <a:t>Enhance Performance &amp; Patient Safety</a:t>
            </a:r>
          </a:p>
          <a:p>
            <a:pPr marL="682625">
              <a:spcAft>
                <a:spcPts val="1200"/>
              </a:spcAft>
              <a:defRPr/>
            </a:pPr>
            <a:r>
              <a:rPr lang="en-US" sz="2600" dirty="0"/>
              <a:t>Based on more than 30 years of research and evidence</a:t>
            </a:r>
          </a:p>
          <a:p>
            <a:pPr marL="682625">
              <a:spcAft>
                <a:spcPts val="1200"/>
              </a:spcAft>
              <a:defRPr/>
            </a:pPr>
            <a:r>
              <a:rPr lang="en-US" sz="2600" dirty="0"/>
              <a:t>Team training programs have been shown to improve attitudes, </a:t>
            </a:r>
            <a:r>
              <a:rPr lang="en-US" sz="2600" dirty="0" smtClean="0"/>
              <a:t>increase </a:t>
            </a:r>
            <a:r>
              <a:rPr lang="en-US" sz="2600" dirty="0"/>
              <a:t>knowledge, and improve behavioral skills</a:t>
            </a:r>
          </a:p>
          <a:p>
            <a:pPr marL="682625">
              <a:spcAft>
                <a:spcPts val="1200"/>
              </a:spcAft>
              <a:defRPr/>
            </a:pPr>
            <a:r>
              <a:rPr lang="en-US" sz="2600" dirty="0"/>
              <a:t>Salas, et al. (2008) meta-analysis provided evidence that </a:t>
            </a:r>
            <a:r>
              <a:rPr lang="en-US" sz="2600" dirty="0" smtClean="0"/>
              <a:t/>
            </a:r>
            <a:br>
              <a:rPr lang="en-US" sz="2600" dirty="0" smtClean="0"/>
            </a:br>
            <a:r>
              <a:rPr lang="en-US" sz="2600" dirty="0" smtClean="0"/>
              <a:t>team training </a:t>
            </a:r>
            <a:r>
              <a:rPr lang="en-US" sz="2600" dirty="0"/>
              <a:t>had a moderate, positive effect on team outcomes </a:t>
            </a:r>
            <a:r>
              <a:rPr lang="en-US" sz="2600" dirty="0" smtClean="0"/>
              <a:t>(</a:t>
            </a:r>
            <a:r>
              <a:rPr lang="en-US" sz="2600" dirty="0"/>
              <a:t>ρ = .38) </a:t>
            </a:r>
          </a:p>
        </p:txBody>
      </p:sp>
    </p:spTree>
    <p:custDataLst>
      <p:tags r:id="rId1"/>
    </p:custDataLst>
    <p:extLst>
      <p:ext uri="{BB962C8B-B14F-4D97-AF65-F5344CB8AC3E}">
        <p14:creationId xmlns:p14="http://schemas.microsoft.com/office/powerpoint/2010/main" val="1087414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What Makes Up Team Performance?</a:t>
            </a:r>
          </a:p>
        </p:txBody>
      </p:sp>
      <p:grpSp>
        <p:nvGrpSpPr>
          <p:cNvPr id="3" name="Group 2" descr="Triangle diagram with elements of team performance, including the skills of leadership, situation monitoring, mutual support, and communication. These connect with two-way arrows to performance, attitudes, and knowledge."/>
          <p:cNvGrpSpPr/>
          <p:nvPr/>
        </p:nvGrpSpPr>
        <p:grpSpPr>
          <a:xfrm>
            <a:off x="1064990" y="685798"/>
            <a:ext cx="7087461" cy="4122785"/>
            <a:chOff x="1064990" y="685798"/>
            <a:chExt cx="7087461" cy="4122785"/>
          </a:xfrm>
        </p:grpSpPr>
        <p:pic>
          <p:nvPicPr>
            <p:cNvPr id="4" name="Picture 3" descr="framework_complete"/>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330061" y="685798"/>
              <a:ext cx="4548427" cy="3645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8" name="Group 17" descr="Text box: Knowledge Cognition &quot;Think&quot; with arrow pointing to Knowledge in TeamSTEPPS triangle diagram"/>
            <p:cNvGrpSpPr/>
            <p:nvPr>
              <p:custDataLst>
                <p:tags r:id="rId3"/>
              </p:custDataLst>
            </p:nvPr>
          </p:nvGrpSpPr>
          <p:grpSpPr>
            <a:xfrm>
              <a:off x="1064990" y="2159140"/>
              <a:ext cx="1989709" cy="1639137"/>
              <a:chOff x="1064990" y="2159140"/>
              <a:chExt cx="1989709" cy="1639137"/>
            </a:xfrm>
          </p:grpSpPr>
          <p:cxnSp>
            <p:nvCxnSpPr>
              <p:cNvPr id="6" name="Straight Connector 5"/>
              <p:cNvCxnSpPr/>
              <p:nvPr/>
            </p:nvCxnSpPr>
            <p:spPr>
              <a:xfrm>
                <a:off x="2451934" y="3025643"/>
                <a:ext cx="602765" cy="772634"/>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custDataLst>
                  <p:tags r:id="rId8"/>
                </p:custDataLst>
              </p:nvPr>
            </p:nvSpPr>
            <p:spPr>
              <a:xfrm>
                <a:off x="1064990" y="2159140"/>
                <a:ext cx="1386944" cy="866503"/>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b="1" dirty="0"/>
                  <a:t>Knowledge</a:t>
                </a:r>
                <a:br>
                  <a:rPr lang="en-US" sz="1600" b="1" dirty="0"/>
                </a:br>
                <a:r>
                  <a:rPr lang="en-US" sz="1600" b="1" dirty="0" smtClean="0"/>
                  <a:t>Cognition</a:t>
                </a:r>
                <a:r>
                  <a:rPr lang="en-US" sz="1600" b="1" dirty="0"/>
                  <a:t/>
                </a:r>
                <a:br>
                  <a:rPr lang="en-US" sz="1600" b="1" dirty="0"/>
                </a:br>
                <a:r>
                  <a:rPr lang="en-US" sz="1600" b="1" dirty="0"/>
                  <a:t>“Think”</a:t>
                </a:r>
              </a:p>
            </p:txBody>
          </p:sp>
        </p:grpSp>
        <p:grpSp>
          <p:nvGrpSpPr>
            <p:cNvPr id="19" name="Group 18"/>
            <p:cNvGrpSpPr/>
            <p:nvPr>
              <p:custDataLst>
                <p:tags r:id="rId4"/>
              </p:custDataLst>
            </p:nvPr>
          </p:nvGrpSpPr>
          <p:grpSpPr>
            <a:xfrm>
              <a:off x="1406769" y="3950677"/>
              <a:ext cx="3177226" cy="857906"/>
              <a:chOff x="1406769" y="3950677"/>
              <a:chExt cx="3177226" cy="857906"/>
            </a:xfrm>
          </p:grpSpPr>
          <p:sp>
            <p:nvSpPr>
              <p:cNvPr id="9" name="Rounded Rectangle 8"/>
              <p:cNvSpPr/>
              <p:nvPr>
                <p:custDataLst>
                  <p:tags r:id="rId7"/>
                </p:custDataLst>
              </p:nvPr>
            </p:nvSpPr>
            <p:spPr>
              <a:xfrm>
                <a:off x="1406769" y="4411227"/>
                <a:ext cx="2584509" cy="39735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b="1" dirty="0"/>
                  <a:t>Skills – Behaviors - “Do”</a:t>
                </a:r>
              </a:p>
            </p:txBody>
          </p:sp>
          <p:cxnSp>
            <p:nvCxnSpPr>
              <p:cNvPr id="12" name="Straight Connector 11"/>
              <p:cNvCxnSpPr/>
              <p:nvPr/>
            </p:nvCxnSpPr>
            <p:spPr>
              <a:xfrm flipV="1">
                <a:off x="3991278" y="3950677"/>
                <a:ext cx="592717" cy="46055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custDataLst>
                <p:tags r:id="rId5"/>
              </p:custDataLst>
            </p:nvPr>
          </p:nvGrpSpPr>
          <p:grpSpPr>
            <a:xfrm>
              <a:off x="6149591" y="2311540"/>
              <a:ext cx="2002860" cy="1486737"/>
              <a:chOff x="6149591" y="2311540"/>
              <a:chExt cx="2002860" cy="1486737"/>
            </a:xfrm>
          </p:grpSpPr>
          <p:sp>
            <p:nvSpPr>
              <p:cNvPr id="14" name="Rounded Rectangle 13"/>
              <p:cNvSpPr/>
              <p:nvPr>
                <p:custDataLst>
                  <p:tags r:id="rId6"/>
                </p:custDataLst>
              </p:nvPr>
            </p:nvSpPr>
            <p:spPr>
              <a:xfrm>
                <a:off x="6765507" y="2311540"/>
                <a:ext cx="1386944" cy="866503"/>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b="1" dirty="0"/>
                  <a:t>Attitudes</a:t>
                </a:r>
                <a:br>
                  <a:rPr lang="en-US" sz="1600" b="1" dirty="0"/>
                </a:br>
                <a:r>
                  <a:rPr lang="en-US" sz="1600" b="1" dirty="0"/>
                  <a:t>Affect</a:t>
                </a:r>
                <a:br>
                  <a:rPr lang="en-US" sz="1600" b="1" dirty="0"/>
                </a:br>
                <a:r>
                  <a:rPr lang="en-US" sz="1600" b="1" dirty="0"/>
                  <a:t>“Feel”</a:t>
                </a:r>
              </a:p>
            </p:txBody>
          </p:sp>
          <p:cxnSp>
            <p:nvCxnSpPr>
              <p:cNvPr id="15" name="Straight Connector 14"/>
              <p:cNvCxnSpPr/>
              <p:nvPr/>
            </p:nvCxnSpPr>
            <p:spPr>
              <a:xfrm flipH="1">
                <a:off x="6149591" y="3178043"/>
                <a:ext cx="615916" cy="620234"/>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grpSp>
      </p:grpSp>
    </p:spTree>
    <p:custDataLst>
      <p:tags r:id="rId1"/>
    </p:custDataLst>
    <p:extLst>
      <p:ext uri="{BB962C8B-B14F-4D97-AF65-F5344CB8AC3E}">
        <p14:creationId xmlns:p14="http://schemas.microsoft.com/office/powerpoint/2010/main" val="3924440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mework_complet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36054" y="737952"/>
            <a:ext cx="5052224" cy="4048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custDataLst>
              <p:tags r:id="rId2"/>
            </p:custDataLst>
          </p:nvPr>
        </p:nvSpPr>
        <p:spPr>
          <a:xfrm>
            <a:off x="1005840" y="-2"/>
            <a:ext cx="8020074" cy="685800"/>
          </a:xfrm>
        </p:spPr>
        <p:txBody>
          <a:bodyPr/>
          <a:lstStyle/>
          <a:p>
            <a:r>
              <a:rPr lang="en-US" dirty="0"/>
              <a:t>Outcomes of Team Competencies</a:t>
            </a:r>
          </a:p>
        </p:txBody>
      </p:sp>
      <p:sp>
        <p:nvSpPr>
          <p:cNvPr id="3" name="Text Placeholder 2"/>
          <p:cNvSpPr>
            <a:spLocks noGrp="1"/>
          </p:cNvSpPr>
          <p:nvPr>
            <p:ph type="body" sz="quarter" idx="10"/>
            <p:custDataLst>
              <p:tags r:id="rId3"/>
            </p:custDataLst>
          </p:nvPr>
        </p:nvSpPr>
        <p:spPr>
          <a:xfrm>
            <a:off x="1698171" y="707808"/>
            <a:ext cx="7282022" cy="4018633"/>
          </a:xfrm>
        </p:spPr>
        <p:txBody>
          <a:bodyPr>
            <a:noAutofit/>
          </a:bodyPr>
          <a:lstStyle/>
          <a:p>
            <a:pPr marL="0" indent="0">
              <a:buNone/>
            </a:pPr>
            <a:r>
              <a:rPr lang="en-US" b="1" dirty="0"/>
              <a:t>Knowledge</a:t>
            </a:r>
          </a:p>
          <a:p>
            <a:pPr indent="-171450"/>
            <a:r>
              <a:rPr lang="en-US" dirty="0"/>
              <a:t>Shared Mental Model</a:t>
            </a:r>
          </a:p>
          <a:p>
            <a:pPr marL="0" indent="0">
              <a:buNone/>
            </a:pPr>
            <a:r>
              <a:rPr lang="en-US" b="1" dirty="0"/>
              <a:t>Attitudes</a:t>
            </a:r>
          </a:p>
          <a:p>
            <a:pPr indent="-171450"/>
            <a:r>
              <a:rPr lang="en-US" dirty="0"/>
              <a:t>Mutual Trust</a:t>
            </a:r>
          </a:p>
          <a:p>
            <a:pPr indent="-171450"/>
            <a:r>
              <a:rPr lang="en-US" dirty="0"/>
              <a:t>Team Orientation</a:t>
            </a:r>
          </a:p>
          <a:p>
            <a:pPr marL="0" indent="0">
              <a:buNone/>
            </a:pPr>
            <a:r>
              <a:rPr lang="en-US" b="1" dirty="0"/>
              <a:t>Performance</a:t>
            </a:r>
          </a:p>
          <a:p>
            <a:pPr indent="-171450"/>
            <a:r>
              <a:rPr lang="en-US" dirty="0"/>
              <a:t>Adaptability</a:t>
            </a:r>
          </a:p>
          <a:p>
            <a:pPr indent="-171450"/>
            <a:r>
              <a:rPr lang="en-US" dirty="0"/>
              <a:t>Accuracy</a:t>
            </a:r>
          </a:p>
          <a:p>
            <a:pPr indent="-171450"/>
            <a:r>
              <a:rPr lang="en-US" dirty="0"/>
              <a:t>Productivity</a:t>
            </a:r>
          </a:p>
          <a:p>
            <a:pPr indent="-171450"/>
            <a:r>
              <a:rPr lang="en-US" dirty="0"/>
              <a:t>Efficiency</a:t>
            </a:r>
          </a:p>
          <a:p>
            <a:pPr indent="-171450"/>
            <a:r>
              <a:rPr lang="en-US" dirty="0" smtClean="0"/>
              <a:t>Safety</a:t>
            </a:r>
            <a:endParaRPr lang="en-US" dirty="0"/>
          </a:p>
        </p:txBody>
      </p:sp>
    </p:spTree>
    <p:custDataLst>
      <p:tags r:id="rId1"/>
    </p:custDataLst>
    <p:extLst>
      <p:ext uri="{BB962C8B-B14F-4D97-AF65-F5344CB8AC3E}">
        <p14:creationId xmlns:p14="http://schemas.microsoft.com/office/powerpoint/2010/main" val="885428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High-Performing </a:t>
            </a:r>
            <a:r>
              <a:rPr lang="en-US" dirty="0"/>
              <a:t>Teams (Slide 16)</a:t>
            </a:r>
          </a:p>
        </p:txBody>
      </p:sp>
      <p:sp>
        <p:nvSpPr>
          <p:cNvPr id="3" name="Text Placeholder 2"/>
          <p:cNvSpPr>
            <a:spLocks noGrp="1"/>
          </p:cNvSpPr>
          <p:nvPr>
            <p:ph type="body" sz="quarter" idx="10"/>
            <p:custDataLst>
              <p:tags r:id="rId3"/>
            </p:custDataLst>
          </p:nvPr>
        </p:nvSpPr>
        <p:spPr/>
        <p:txBody>
          <a:bodyPr>
            <a:normAutofit/>
          </a:bodyPr>
          <a:lstStyle/>
          <a:p>
            <a:pPr marL="0" indent="0">
              <a:buNone/>
            </a:pPr>
            <a:r>
              <a:rPr lang="en-US" b="1" dirty="0"/>
              <a:t>Teams that perform well:</a:t>
            </a:r>
          </a:p>
          <a:p>
            <a:pPr indent="-231775"/>
            <a:r>
              <a:rPr lang="en-US" dirty="0"/>
              <a:t>Have clear roles and </a:t>
            </a:r>
            <a:r>
              <a:rPr lang="en-US" dirty="0" smtClean="0"/>
              <a:t>responsibilities</a:t>
            </a:r>
          </a:p>
          <a:p>
            <a:pPr indent="-231775"/>
            <a:r>
              <a:rPr lang="en-US" dirty="0"/>
              <a:t>Have clear, valued, and shared vision</a:t>
            </a:r>
          </a:p>
          <a:p>
            <a:pPr indent="-231775"/>
            <a:r>
              <a:rPr lang="en-US" dirty="0" smtClean="0"/>
              <a:t>Hold </a:t>
            </a:r>
            <a:r>
              <a:rPr lang="en-US" dirty="0"/>
              <a:t>shared mental </a:t>
            </a:r>
            <a:r>
              <a:rPr lang="en-US" dirty="0" smtClean="0"/>
              <a:t>models</a:t>
            </a:r>
          </a:p>
          <a:p>
            <a:pPr indent="-231775"/>
            <a:r>
              <a:rPr lang="en-US" dirty="0"/>
              <a:t>Optimize resources</a:t>
            </a:r>
          </a:p>
          <a:p>
            <a:pPr indent="-231775"/>
            <a:r>
              <a:rPr lang="en-US" dirty="0" smtClean="0"/>
              <a:t>Have </a:t>
            </a:r>
            <a:r>
              <a:rPr lang="en-US" dirty="0"/>
              <a:t>strong team leadership</a:t>
            </a:r>
          </a:p>
          <a:p>
            <a:pPr indent="-231775"/>
            <a:r>
              <a:rPr lang="en-US" dirty="0"/>
              <a:t>Engage in a regular discipline of feedback</a:t>
            </a:r>
          </a:p>
          <a:p>
            <a:pPr indent="-231775"/>
            <a:r>
              <a:rPr lang="en-US" dirty="0"/>
              <a:t>Develop a strong sense of collective trust and confidence </a:t>
            </a:r>
          </a:p>
          <a:p>
            <a:pPr indent="-231775"/>
            <a:r>
              <a:rPr lang="en-US" dirty="0"/>
              <a:t>Create mechanisms to cooperate and coordinate</a:t>
            </a:r>
          </a:p>
          <a:p>
            <a:pPr indent="-231775"/>
            <a:r>
              <a:rPr lang="en-US" dirty="0"/>
              <a:t>Manage and optimize performance </a:t>
            </a:r>
            <a:r>
              <a:rPr lang="en-US" dirty="0" smtClean="0"/>
              <a:t>outcomes</a:t>
            </a:r>
          </a:p>
          <a:p>
            <a:pPr marL="0" indent="0" algn="r">
              <a:buNone/>
            </a:pPr>
            <a:r>
              <a:rPr lang="en-US" sz="1400" dirty="0" smtClean="0"/>
              <a:t>(</a:t>
            </a:r>
            <a:r>
              <a:rPr lang="en-US" sz="1400" dirty="0"/>
              <a:t>Salas, et al., </a:t>
            </a:r>
            <a:r>
              <a:rPr lang="en-US" sz="1400" dirty="0" smtClean="0"/>
              <a:t>2004)</a:t>
            </a:r>
            <a:endParaRPr lang="en-US" sz="1400" dirty="0"/>
          </a:p>
        </p:txBody>
      </p:sp>
      <p:pic>
        <p:nvPicPr>
          <p:cNvPr id="4" name="Picture 3" descr="Classroom slide number 16"/>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502389" y="975248"/>
            <a:ext cx="2877970" cy="2158478"/>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12972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Slides 13 through 16</a:t>
            </a:r>
          </a:p>
        </p:txBody>
      </p:sp>
      <p:sp>
        <p:nvSpPr>
          <p:cNvPr id="4" name="Text Placeholder 3"/>
          <p:cNvSpPr>
            <a:spLocks noGrp="1"/>
          </p:cNvSpPr>
          <p:nvPr>
            <p:ph type="body" sz="quarter" idx="10"/>
            <p:custDataLst>
              <p:tags r:id="rId3"/>
            </p:custDataLst>
          </p:nvPr>
        </p:nvSpPr>
        <p:spPr>
          <a:xfrm>
            <a:off x="182879" y="768095"/>
            <a:ext cx="4208146" cy="4023360"/>
          </a:xfrm>
        </p:spPr>
        <p:txBody>
          <a:bodyPr/>
          <a:lstStyle/>
          <a:p>
            <a:pPr marL="0" indent="0">
              <a:spcAft>
                <a:spcPts val="1800"/>
              </a:spcAft>
              <a:buNone/>
            </a:pPr>
            <a:r>
              <a:rPr lang="en-US" dirty="0"/>
              <a:t>You have just seen these slides delivered by a Master Trainer</a:t>
            </a:r>
          </a:p>
          <a:p>
            <a:pPr marL="0" indent="0">
              <a:spcAft>
                <a:spcPts val="1800"/>
              </a:spcAft>
              <a:buNone/>
            </a:pPr>
            <a:r>
              <a:rPr lang="en-US" dirty="0"/>
              <a:t>As you present these slides on the design of the TeamSTEPPS process, be sure to share your own insights</a:t>
            </a:r>
          </a:p>
          <a:p>
            <a:pPr marL="0" indent="0">
              <a:spcAft>
                <a:spcPts val="1800"/>
              </a:spcAft>
              <a:buNone/>
            </a:pPr>
            <a:r>
              <a:rPr lang="en-US" dirty="0"/>
              <a:t>See pages </a:t>
            </a:r>
            <a:r>
              <a:rPr lang="en-US" dirty="0" smtClean="0"/>
              <a:t>20-24 </a:t>
            </a:r>
            <a:r>
              <a:rPr lang="en-US" dirty="0"/>
              <a:t>in the Instructor Guide for details on how to facilitate these </a:t>
            </a:r>
            <a:r>
              <a:rPr lang="en-US" dirty="0" smtClean="0"/>
              <a:t>slides</a:t>
            </a:r>
            <a:endParaRPr lang="en-US" dirty="0"/>
          </a:p>
        </p:txBody>
      </p:sp>
      <p:pic>
        <p:nvPicPr>
          <p:cNvPr id="5" name="Picture 4" descr="Classroom slide number 13"/>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4292365" y="894586"/>
            <a:ext cx="2100073" cy="1575054"/>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pic>
        <p:nvPicPr>
          <p:cNvPr id="6" name="Picture 5" descr="Classroom slide number 14"/>
          <p:cNvPicPr>
            <a:picLocks noChangeAspect="1"/>
          </p:cNvPicPr>
          <p:nvPr>
            <p:custDataLst>
              <p:tags r:id="rId5"/>
            </p:custDataLst>
          </p:nvPr>
        </p:nvPicPr>
        <p:blipFill>
          <a:blip r:embed="rId11" cstate="email">
            <a:extLst>
              <a:ext uri="{28A0092B-C50C-407E-A947-70E740481C1C}">
                <a14:useLocalDpi xmlns:a14="http://schemas.microsoft.com/office/drawing/2010/main" val="0"/>
              </a:ext>
            </a:extLst>
          </a:blip>
          <a:stretch>
            <a:fillRect/>
          </a:stretch>
        </p:blipFill>
        <p:spPr>
          <a:xfrm>
            <a:off x="5055889" y="1509647"/>
            <a:ext cx="2100073" cy="1575054"/>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pic>
        <p:nvPicPr>
          <p:cNvPr id="7" name="Picture 6" descr="Classroom slide number 15"/>
          <p:cNvPicPr>
            <a:picLocks noChangeAspect="1"/>
          </p:cNvPicPr>
          <p:nvPr>
            <p:custDataLst>
              <p:tags r:id="rId6"/>
            </p:custDataLst>
          </p:nvPr>
        </p:nvPicPr>
        <p:blipFill>
          <a:blip r:embed="rId12" cstate="email">
            <a:extLst>
              <a:ext uri="{28A0092B-C50C-407E-A947-70E740481C1C}">
                <a14:useLocalDpi xmlns:a14="http://schemas.microsoft.com/office/drawing/2010/main" val="0"/>
              </a:ext>
            </a:extLst>
          </a:blip>
          <a:stretch>
            <a:fillRect/>
          </a:stretch>
        </p:blipFill>
        <p:spPr>
          <a:xfrm>
            <a:off x="5819413" y="2124708"/>
            <a:ext cx="2100073" cy="1575054"/>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pic>
        <p:nvPicPr>
          <p:cNvPr id="8" name="Picture 7" descr="Classroom slide number 16"/>
          <p:cNvPicPr>
            <a:picLocks noChangeAspect="1"/>
          </p:cNvPicPr>
          <p:nvPr>
            <p:custDataLst>
              <p:tags r:id="rId7"/>
            </p:custDataLst>
          </p:nvPr>
        </p:nvPicPr>
        <p:blipFill>
          <a:blip r:embed="rId13" cstate="email">
            <a:extLst>
              <a:ext uri="{28A0092B-C50C-407E-A947-70E740481C1C}">
                <a14:useLocalDpi xmlns:a14="http://schemas.microsoft.com/office/drawing/2010/main" val="0"/>
              </a:ext>
            </a:extLst>
          </a:blip>
          <a:stretch>
            <a:fillRect/>
          </a:stretch>
        </p:blipFill>
        <p:spPr>
          <a:xfrm>
            <a:off x="6582938" y="2739769"/>
            <a:ext cx="2100073" cy="1575054"/>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4205285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17: Evidence that TeamSTEPPS Works</a:t>
            </a:r>
          </a:p>
        </p:txBody>
      </p:sp>
      <p:sp>
        <p:nvSpPr>
          <p:cNvPr id="3" name="Text Placeholder 2"/>
          <p:cNvSpPr>
            <a:spLocks noGrp="1"/>
          </p:cNvSpPr>
          <p:nvPr>
            <p:ph type="body" sz="quarter" idx="10"/>
            <p:custDataLst>
              <p:tags r:id="rId3"/>
            </p:custDataLst>
          </p:nvPr>
        </p:nvSpPr>
        <p:spPr>
          <a:xfrm>
            <a:off x="182879" y="768095"/>
            <a:ext cx="4598671" cy="4023360"/>
          </a:xfrm>
        </p:spPr>
        <p:txBody>
          <a:bodyPr/>
          <a:lstStyle/>
          <a:p>
            <a:pPr marL="0" indent="0">
              <a:spcAft>
                <a:spcPts val="1800"/>
              </a:spcAft>
              <a:buNone/>
            </a:pPr>
            <a:r>
              <a:rPr lang="en-US" dirty="0"/>
              <a:t>As you wrap up your presentation, you should share the evidence that TeamSTEPPS works</a:t>
            </a:r>
          </a:p>
          <a:p>
            <a:pPr marL="0" indent="0">
              <a:spcAft>
                <a:spcPts val="1800"/>
              </a:spcAft>
              <a:buNone/>
            </a:pPr>
            <a:r>
              <a:rPr lang="en-US" dirty="0"/>
              <a:t>See page </a:t>
            </a:r>
            <a:r>
              <a:rPr lang="en-US" dirty="0" smtClean="0"/>
              <a:t>25 </a:t>
            </a:r>
            <a:r>
              <a:rPr lang="en-US" dirty="0"/>
              <a:t>in the </a:t>
            </a:r>
            <a:r>
              <a:rPr lang="en-US" i="1" dirty="0"/>
              <a:t>Instructor Guide </a:t>
            </a:r>
            <a:r>
              <a:rPr lang="en-US" dirty="0"/>
              <a:t>for details on the evidence you should </a:t>
            </a:r>
            <a:r>
              <a:rPr lang="en-US" dirty="0" smtClean="0"/>
              <a:t>share</a:t>
            </a:r>
            <a:endParaRPr lang="en-US" dirty="0"/>
          </a:p>
        </p:txBody>
      </p:sp>
      <p:pic>
        <p:nvPicPr>
          <p:cNvPr id="4" name="Picture 3" descr="Screenshot of slide 17"/>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234718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showing where arrow to select for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showing where arrow to select for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465940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18: Applying TeamSTEPPS Exercise</a:t>
            </a:r>
          </a:p>
        </p:txBody>
      </p:sp>
      <p:sp>
        <p:nvSpPr>
          <p:cNvPr id="3" name="Text Placeholder 2"/>
          <p:cNvSpPr>
            <a:spLocks noGrp="1"/>
          </p:cNvSpPr>
          <p:nvPr>
            <p:ph type="body" sz="quarter" idx="10"/>
            <p:custDataLst>
              <p:tags r:id="rId3"/>
            </p:custDataLst>
          </p:nvPr>
        </p:nvSpPr>
        <p:spPr/>
        <p:txBody>
          <a:bodyPr/>
          <a:lstStyle/>
          <a:p>
            <a:pPr marL="0" indent="0">
              <a:spcAft>
                <a:spcPts val="1200"/>
              </a:spcAft>
              <a:buNone/>
            </a:pPr>
            <a:r>
              <a:rPr lang="en-US" dirty="0"/>
              <a:t>You will close Module 1 by answering this question:</a:t>
            </a:r>
          </a:p>
          <a:p>
            <a:pPr indent="-171450">
              <a:spcAft>
                <a:spcPts val="1800"/>
              </a:spcAft>
            </a:pPr>
            <a:r>
              <a:rPr lang="en-US" dirty="0"/>
              <a:t>What is the patient safety issue your organization is facing that is linked to a problem with teamwork</a:t>
            </a:r>
            <a:r>
              <a:rPr lang="en-US" dirty="0" smtClean="0"/>
              <a:t>?</a:t>
            </a:r>
            <a:endParaRPr lang="en-US" dirty="0"/>
          </a:p>
        </p:txBody>
      </p:sp>
      <p:pic>
        <p:nvPicPr>
          <p:cNvPr id="4" name="Picture 3" descr="Classroom slide number 18"/>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pic>
        <p:nvPicPr>
          <p:cNvPr id="5" name="Picture 4" descr="TeamSTEPPS Implementation Worksheet">
            <a:hlinkClick r:id="rId10"/>
          </p:cNvPr>
          <p:cNvPicPr>
            <a:picLocks noChangeAspect="1"/>
          </p:cNvPicPr>
          <p:nvPr/>
        </p:nvPicPr>
        <p:blipFill rotWithShape="1">
          <a:blip r:embed="rId11" cstate="email">
            <a:extLst>
              <a:ext uri="{28A0092B-C50C-407E-A947-70E740481C1C}">
                <a14:useLocalDpi xmlns:a14="http://schemas.microsoft.com/office/drawing/2010/main" val="0"/>
              </a:ext>
            </a:extLst>
          </a:blip>
          <a:srcRect b="8650"/>
          <a:stretch/>
        </p:blipFill>
        <p:spPr>
          <a:xfrm>
            <a:off x="776916" y="2867238"/>
            <a:ext cx="2966410" cy="2006514"/>
          </a:xfrm>
          <a:prstGeom prst="rect">
            <a:avLst/>
          </a:prstGeom>
          <a:ln>
            <a:solidFill>
              <a:schemeClr val="tx1"/>
            </a:solidFill>
          </a:ln>
        </p:spPr>
      </p:pic>
      <p:grpSp>
        <p:nvGrpSpPr>
          <p:cNvPr id="6" name="Group 5" descr="Text box showing how to download and print the implementation worksheet"/>
          <p:cNvGrpSpPr/>
          <p:nvPr/>
        </p:nvGrpSpPr>
        <p:grpSpPr>
          <a:xfrm>
            <a:off x="2885546" y="3400009"/>
            <a:ext cx="4782079" cy="932505"/>
            <a:chOff x="2885546" y="3400009"/>
            <a:chExt cx="4782079" cy="932505"/>
          </a:xfrm>
        </p:grpSpPr>
        <p:cxnSp>
          <p:nvCxnSpPr>
            <p:cNvPr id="8" name="Straight Connector 7"/>
            <p:cNvCxnSpPr/>
            <p:nvPr>
              <p:custDataLst>
                <p:tags r:id="rId5"/>
              </p:custDataLst>
            </p:nvPr>
          </p:nvCxnSpPr>
          <p:spPr>
            <a:xfrm flipH="1" flipV="1">
              <a:off x="2885546" y="3400009"/>
              <a:ext cx="1056643" cy="24806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7" name="Rounded Rectangle 6">
              <a:hlinkClick r:id="rId10"/>
            </p:cNvPr>
            <p:cNvSpPr/>
            <p:nvPr>
              <p:custDataLst>
                <p:tags r:id="rId6"/>
              </p:custDataLst>
            </p:nvPr>
          </p:nvSpPr>
          <p:spPr>
            <a:xfrm>
              <a:off x="3942189" y="3571875"/>
              <a:ext cx="3725436" cy="760639"/>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TeamSTEPPS Implementation Worksheet and answer the question. </a:t>
              </a:r>
            </a:p>
          </p:txBody>
        </p:sp>
      </p:grpSp>
    </p:spTree>
    <p:custDataLst>
      <p:tags r:id="rId1"/>
    </p:custDataLst>
    <p:extLst>
      <p:ext uri="{BB962C8B-B14F-4D97-AF65-F5344CB8AC3E}">
        <p14:creationId xmlns:p14="http://schemas.microsoft.com/office/powerpoint/2010/main" val="2157710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1 Summary</a:t>
            </a:r>
          </a:p>
        </p:txBody>
      </p:sp>
      <p:sp>
        <p:nvSpPr>
          <p:cNvPr id="3" name="Text Placeholder 2"/>
          <p:cNvSpPr>
            <a:spLocks noGrp="1"/>
          </p:cNvSpPr>
          <p:nvPr>
            <p:ph type="body" sz="quarter" idx="10"/>
            <p:custDataLst>
              <p:tags r:id="rId3"/>
            </p:custDataLst>
          </p:nvPr>
        </p:nvSpPr>
        <p:spPr>
          <a:xfrm>
            <a:off x="182879" y="768095"/>
            <a:ext cx="4369243" cy="4023360"/>
          </a:xfrm>
        </p:spPr>
        <p:txBody>
          <a:bodyPr/>
          <a:lstStyle/>
          <a:p>
            <a:pPr marL="0" indent="0">
              <a:spcAft>
                <a:spcPts val="1200"/>
              </a:spcAft>
              <a:buNone/>
            </a:pPr>
            <a:r>
              <a:rPr lang="en-US" dirty="0"/>
              <a:t>In this module you learned to:</a:t>
            </a:r>
          </a:p>
          <a:p>
            <a:pPr>
              <a:spcAft>
                <a:spcPts val="1200"/>
              </a:spcAft>
            </a:pPr>
            <a:r>
              <a:rPr lang="en-US" dirty="0"/>
              <a:t>Describe the TeamSTEPPS Master Trainer course</a:t>
            </a:r>
          </a:p>
          <a:p>
            <a:pPr>
              <a:spcAft>
                <a:spcPts val="1200"/>
              </a:spcAft>
            </a:pPr>
            <a:r>
              <a:rPr lang="en-US" dirty="0"/>
              <a:t>Describe the impact of errors and why they occur</a:t>
            </a:r>
          </a:p>
          <a:p>
            <a:pPr>
              <a:spcAft>
                <a:spcPts val="1200"/>
              </a:spcAft>
            </a:pPr>
            <a:r>
              <a:rPr lang="en-US" dirty="0"/>
              <a:t>Describe the TeamSTEPPS </a:t>
            </a:r>
            <a:br>
              <a:rPr lang="en-US" dirty="0"/>
            </a:br>
            <a:r>
              <a:rPr lang="en-US" dirty="0"/>
              <a:t>framework</a:t>
            </a:r>
          </a:p>
          <a:p>
            <a:pPr>
              <a:spcAft>
                <a:spcPts val="1200"/>
              </a:spcAft>
            </a:pPr>
            <a:r>
              <a:rPr lang="en-US" dirty="0"/>
              <a:t>State the outcomes of the </a:t>
            </a:r>
            <a:br>
              <a:rPr lang="en-US" dirty="0"/>
            </a:br>
            <a:r>
              <a:rPr lang="en-US" dirty="0"/>
              <a:t>TeamSTEPPS </a:t>
            </a:r>
            <a:r>
              <a:rPr lang="en-US" dirty="0" smtClean="0"/>
              <a:t>framework</a:t>
            </a: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637222" y="1549189"/>
            <a:ext cx="3695451" cy="2461171"/>
          </a:xfrm>
          <a:prstGeom prst="rect">
            <a:avLst/>
          </a:prstGeom>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9569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24129"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a:t>Module 1 Conclusion</a:t>
            </a:r>
          </a:p>
        </p:txBody>
      </p:sp>
      <p:sp>
        <p:nvSpPr>
          <p:cNvPr id="3" name="Text Placeholder 2"/>
          <p:cNvSpPr>
            <a:spLocks noGrp="1"/>
          </p:cNvSpPr>
          <p:nvPr>
            <p:ph type="body" sz="quarter" idx="10"/>
            <p:custDataLst>
              <p:tags r:id="rId3"/>
            </p:custDataLst>
          </p:nvPr>
        </p:nvSpPr>
        <p:spPr/>
        <p:txBody>
          <a:bodyPr/>
          <a:lstStyle/>
          <a:p>
            <a:pPr marL="0" indent="0">
              <a:spcAft>
                <a:spcPts val="1800"/>
              </a:spcAft>
              <a:buNone/>
            </a:pPr>
            <a:r>
              <a:rPr lang="en-US" dirty="0"/>
              <a:t>This concludes Module 1 of the TeamSTEPPS 2.0 Online Master Trainer </a:t>
            </a:r>
            <a:r>
              <a:rPr lang="en-US" dirty="0" smtClean="0"/>
              <a:t>Course</a:t>
            </a:r>
          </a:p>
          <a:p>
            <a:pPr marL="0" indent="0">
              <a:spcAft>
                <a:spcPts val="1800"/>
              </a:spcAft>
              <a:buNone/>
            </a:pPr>
            <a:r>
              <a:rPr lang="en-US" dirty="0" smtClean="0"/>
              <a:t>Go to </a:t>
            </a:r>
            <a:r>
              <a:rPr lang="en-US" dirty="0" smtClean="0">
                <a:hlinkClick r:id="rId9"/>
              </a:rPr>
              <a:t>Module 2</a:t>
            </a:r>
            <a:endParaRPr lang="en-US" dirty="0" smtClean="0"/>
          </a:p>
        </p:txBody>
      </p:sp>
      <p:sp>
        <p:nvSpPr>
          <p:cNvPr id="5" name="TextBox 4"/>
          <p:cNvSpPr txBox="1"/>
          <p:nvPr>
            <p:custDataLst>
              <p:tags r:id="rId4"/>
            </p:custDataLst>
          </p:nvPr>
        </p:nvSpPr>
        <p:spPr>
          <a:xfrm>
            <a:off x="6877879" y="1659834"/>
            <a:ext cx="884583" cy="215444"/>
          </a:xfrm>
          <a:prstGeom prst="rect">
            <a:avLst/>
          </a:prstGeom>
          <a:solidFill>
            <a:srgbClr val="EEF9FC"/>
          </a:solidFill>
        </p:spPr>
        <p:txBody>
          <a:bodyPr wrap="square" lIns="0" tIns="0" rIns="0" bIns="0" rtlCol="0">
            <a:spAutoFit/>
          </a:bodyPr>
          <a:lstStyle/>
          <a:p>
            <a:pPr algn="ctr"/>
            <a:r>
              <a:rPr lang="en-US" sz="1400" dirty="0" smtClean="0"/>
              <a:t>Module 1</a:t>
            </a:r>
            <a:endParaRPr lang="en-US" sz="1400" dirty="0"/>
          </a:p>
        </p:txBody>
      </p:sp>
      <p:sp>
        <p:nvSpPr>
          <p:cNvPr id="6" name="TextBox 5"/>
          <p:cNvSpPr txBox="1"/>
          <p:nvPr>
            <p:custDataLst>
              <p:tags r:id="rId5"/>
            </p:custDataLst>
          </p:nvPr>
        </p:nvSpPr>
        <p:spPr>
          <a:xfrm>
            <a:off x="6742045" y="2869192"/>
            <a:ext cx="777240" cy="256032"/>
          </a:xfrm>
          <a:prstGeom prst="rect">
            <a:avLst/>
          </a:prstGeom>
          <a:solidFill>
            <a:srgbClr val="EEF9FC"/>
          </a:solidFill>
        </p:spPr>
        <p:txBody>
          <a:bodyPr wrap="square" lIns="0" tIns="0" rIns="0" bIns="0" rtlCol="0">
            <a:spAutoFit/>
          </a:bodyPr>
          <a:lstStyle/>
          <a:p>
            <a:pPr algn="ctr"/>
            <a:r>
              <a:rPr lang="en-US" sz="1400" dirty="0" smtClean="0"/>
              <a:t>Module 2</a:t>
            </a:r>
            <a:endParaRPr lang="en-US" sz="1400" dirty="0"/>
          </a:p>
        </p:txBody>
      </p:sp>
    </p:spTree>
    <p:custDataLst>
      <p:tags r:id="rId1"/>
    </p:custDataLst>
    <p:extLst>
      <p:ext uri="{BB962C8B-B14F-4D97-AF65-F5344CB8AC3E}">
        <p14:creationId xmlns:p14="http://schemas.microsoft.com/office/powerpoint/2010/main" val="1422005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lstStyle/>
          <a:p>
            <a:pPr marL="0" indent="0">
              <a:spcAft>
                <a:spcPts val="1200"/>
              </a:spcAft>
              <a:buNone/>
            </a:pPr>
            <a:r>
              <a:rPr lang="en-US" dirty="0"/>
              <a:t>When you deliver your training you will use these materials:</a:t>
            </a:r>
          </a:p>
          <a:p>
            <a:pPr marL="690563"/>
            <a:r>
              <a:rPr lang="en-US" dirty="0"/>
              <a:t>Instructor Manual</a:t>
            </a:r>
          </a:p>
          <a:p>
            <a:pPr marL="1147763" lvl="1"/>
            <a:r>
              <a:rPr lang="en-US" dirty="0"/>
              <a:t>Course Management Guide</a:t>
            </a:r>
          </a:p>
          <a:p>
            <a:pPr marL="1147763" lvl="1"/>
            <a:r>
              <a:rPr lang="en-US" dirty="0"/>
              <a:t>Instructor guides</a:t>
            </a:r>
          </a:p>
          <a:p>
            <a:pPr marL="1147763" lvl="1"/>
            <a:r>
              <a:rPr lang="en-US" dirty="0"/>
              <a:t>Course slides</a:t>
            </a:r>
          </a:p>
          <a:p>
            <a:pPr marL="1147763" lvl="1"/>
            <a:r>
              <a:rPr lang="en-US" dirty="0"/>
              <a:t>Measurement </a:t>
            </a:r>
            <a:r>
              <a:rPr lang="en-US" dirty="0" smtClean="0"/>
              <a:t>tools</a:t>
            </a:r>
          </a:p>
          <a:p>
            <a:pPr marL="747713"/>
            <a:r>
              <a:rPr lang="en-US" smtClean="0"/>
              <a:t>Customizable </a:t>
            </a:r>
            <a:r>
              <a:rPr lang="en-US" dirty="0"/>
              <a:t>materials</a:t>
            </a:r>
          </a:p>
          <a:p>
            <a:pPr marL="747713"/>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3856169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1 </a:t>
            </a:r>
            <a:r>
              <a:rPr lang="en-US" i="1" dirty="0" smtClean="0"/>
              <a:t>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pages 1-4 in 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apture of the cover of the Module 1 Instructor Guid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493778" y="951333"/>
            <a:ext cx="2464519" cy="3297435"/>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62906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a:t>Slide 2: Introductions</a:t>
            </a:r>
          </a:p>
        </p:txBody>
      </p:sp>
      <p:sp>
        <p:nvSpPr>
          <p:cNvPr id="6" name="Text Placeholder 5"/>
          <p:cNvSpPr>
            <a:spLocks noGrp="1"/>
          </p:cNvSpPr>
          <p:nvPr>
            <p:ph type="body" sz="quarter" idx="10"/>
            <p:custDataLst>
              <p:tags r:id="rId3"/>
            </p:custDataLst>
          </p:nvPr>
        </p:nvSpPr>
        <p:spPr>
          <a:xfrm>
            <a:off x="182879" y="768095"/>
            <a:ext cx="4714241" cy="4023360"/>
          </a:xfrm>
        </p:spPr>
        <p:txBody>
          <a:bodyPr>
            <a:normAutofit/>
          </a:bodyPr>
          <a:lstStyle/>
          <a:p>
            <a:pPr marL="0" indent="0">
              <a:spcAft>
                <a:spcPts val="1200"/>
              </a:spcAft>
              <a:buNone/>
            </a:pPr>
            <a:r>
              <a:rPr lang="en-US" dirty="0"/>
              <a:t>You will begin your training with introductions</a:t>
            </a:r>
          </a:p>
          <a:p>
            <a:pPr marL="0" indent="0">
              <a:spcAft>
                <a:spcPts val="1200"/>
              </a:spcAft>
              <a:buNone/>
            </a:pPr>
            <a:r>
              <a:rPr lang="en-US" dirty="0"/>
              <a:t>See page 4 in the </a:t>
            </a:r>
            <a:r>
              <a:rPr lang="en-US" i="1" dirty="0"/>
              <a:t>Instructor Guide </a:t>
            </a:r>
            <a:r>
              <a:rPr lang="en-US" dirty="0"/>
              <a:t>for details on how to facilitate this </a:t>
            </a:r>
            <a:r>
              <a:rPr lang="en-US" dirty="0" smtClean="0"/>
              <a:t>slide</a:t>
            </a:r>
            <a:endParaRPr lang="en-US"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40900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3: Teamwork Exercise #1</a:t>
            </a:r>
          </a:p>
        </p:txBody>
      </p:sp>
      <p:sp>
        <p:nvSpPr>
          <p:cNvPr id="3" name="Text Placeholder 2"/>
          <p:cNvSpPr>
            <a:spLocks noGrp="1"/>
          </p:cNvSpPr>
          <p:nvPr>
            <p:ph type="body" sz="quarter" idx="10"/>
            <p:custDataLst>
              <p:tags r:id="rId3"/>
            </p:custDataLst>
          </p:nvPr>
        </p:nvSpPr>
        <p:spPr>
          <a:xfrm>
            <a:off x="182879" y="768095"/>
            <a:ext cx="4488181" cy="4023360"/>
          </a:xfrm>
        </p:spPr>
        <p:txBody>
          <a:bodyPr/>
          <a:lstStyle/>
          <a:p>
            <a:pPr marL="0" indent="0">
              <a:spcAft>
                <a:spcPts val="1200"/>
              </a:spcAft>
              <a:buNone/>
            </a:pPr>
            <a:r>
              <a:rPr lang="en-US" dirty="0"/>
              <a:t>After introductions you will kick-off your training with a “Paper Chain” teamwork exercise</a:t>
            </a:r>
          </a:p>
          <a:p>
            <a:pPr marL="0" indent="0">
              <a:spcAft>
                <a:spcPts val="1200"/>
              </a:spcAft>
              <a:buNone/>
            </a:pPr>
            <a:r>
              <a:rPr lang="en-US" dirty="0"/>
              <a:t>Please proceed to the next slide </a:t>
            </a:r>
            <a:r>
              <a:rPr lang="en-US" dirty="0" smtClean="0"/>
              <a:t>to </a:t>
            </a:r>
            <a:r>
              <a:rPr lang="en-US" dirty="0"/>
              <a:t>observe how this activity works in the </a:t>
            </a:r>
            <a:r>
              <a:rPr lang="en-US" dirty="0" smtClean="0"/>
              <a:t>classroom</a:t>
            </a:r>
            <a:endParaRPr lang="en-US" dirty="0"/>
          </a:p>
        </p:txBody>
      </p:sp>
      <p:pic>
        <p:nvPicPr>
          <p:cNvPr id="4" name="Picture 3" descr="Classroom slide number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309772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Video: Example </a:t>
            </a:r>
            <a:r>
              <a:rPr lang="en-US" dirty="0"/>
              <a:t>of </a:t>
            </a:r>
            <a:r>
              <a:rPr lang="en-US" dirty="0" smtClean="0"/>
              <a:t>Teamwork Exercise </a:t>
            </a:r>
            <a:r>
              <a:rPr lang="en-US" dirty="0"/>
              <a:t>#1</a:t>
            </a:r>
          </a:p>
        </p:txBody>
      </p:sp>
      <p:sp>
        <p:nvSpPr>
          <p:cNvPr id="5" name="Rounded Rectangle 4" descr="decorative image"/>
          <p:cNvSpPr/>
          <p:nvPr>
            <p:custDataLst>
              <p:tags r:id="rId3"/>
            </p:custDataLst>
          </p:nvPr>
        </p:nvSpPr>
        <p:spPr>
          <a:xfrm>
            <a:off x="1473200" y="731520"/>
            <a:ext cx="6268720" cy="3474720"/>
          </a:xfrm>
          <a:prstGeom prst="roundRect">
            <a:avLst>
              <a:gd name="adj" fmla="val 2739"/>
            </a:avLst>
          </a:prstGeom>
          <a:solidFill>
            <a:srgbClr val="31859C"/>
          </a:solidFill>
          <a:ln>
            <a:noFill/>
          </a:ln>
          <a:effectLst>
            <a:outerShdw blurRad="50800" dist="381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hlinkClick r:id="rId6"/>
          </p:cNvPr>
          <p:cNvPicPr>
            <a:picLocks noChangeAspect="1"/>
          </p:cNvPicPr>
          <p:nvPr/>
        </p:nvPicPr>
        <p:blipFill rotWithShape="1">
          <a:blip r:embed="rId7"/>
          <a:srcRect l="3436" t="4453" r="3143" b="-4453"/>
          <a:stretch/>
        </p:blipFill>
        <p:spPr>
          <a:xfrm>
            <a:off x="1590040" y="822960"/>
            <a:ext cx="6035040" cy="3499190"/>
          </a:xfrm>
          <a:prstGeom prst="rect">
            <a:avLst/>
          </a:prstGeom>
        </p:spPr>
      </p:pic>
      <p:sp>
        <p:nvSpPr>
          <p:cNvPr id="6" name="TextBox 5"/>
          <p:cNvSpPr txBox="1"/>
          <p:nvPr/>
        </p:nvSpPr>
        <p:spPr>
          <a:xfrm>
            <a:off x="1473200" y="4206240"/>
            <a:ext cx="6268720" cy="646331"/>
          </a:xfrm>
          <a:prstGeom prst="rect">
            <a:avLst/>
          </a:prstGeom>
          <a:solidFill>
            <a:srgbClr val="31859C"/>
          </a:solidFill>
        </p:spPr>
        <p:txBody>
          <a:bodyPr wrap="square" rtlCol="0">
            <a:spAutoFit/>
          </a:bodyPr>
          <a:lstStyle/>
          <a:p>
            <a:pPr algn="ctr"/>
            <a:r>
              <a:rPr lang="en-US" b="1" dirty="0">
                <a:solidFill>
                  <a:schemeClr val="bg1"/>
                </a:solidFill>
              </a:rPr>
              <a:t>Select the image to launch a web browser where you can watch the video</a:t>
            </a:r>
            <a:endParaRPr lang="en-US" b="1" dirty="0">
              <a:solidFill>
                <a:schemeClr val="bg1"/>
              </a:solidFill>
            </a:endParaRPr>
          </a:p>
        </p:txBody>
      </p:sp>
    </p:spTree>
    <p:custDataLst>
      <p:tags r:id="rId1"/>
    </p:custDataLst>
    <p:extLst>
      <p:ext uri="{BB962C8B-B14F-4D97-AF65-F5344CB8AC3E}">
        <p14:creationId xmlns:p14="http://schemas.microsoft.com/office/powerpoint/2010/main" val="234917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dirty="0"/>
              <a:t>Slide 3: </a:t>
            </a:r>
            <a:r>
              <a:rPr lang="en-US"/>
              <a:t>Debriefing </a:t>
            </a:r>
            <a:r>
              <a:rPr lang="en-US" smtClean="0"/>
              <a:t>Teamwork Exercise </a:t>
            </a:r>
            <a:r>
              <a:rPr lang="en-US" dirty="0"/>
              <a:t>#1</a:t>
            </a:r>
          </a:p>
        </p:txBody>
      </p:sp>
      <p:sp>
        <p:nvSpPr>
          <p:cNvPr id="5" name="Text Placeholder 4"/>
          <p:cNvSpPr>
            <a:spLocks noGrp="1"/>
          </p:cNvSpPr>
          <p:nvPr>
            <p:ph type="body" sz="quarter" idx="10"/>
            <p:custDataLst>
              <p:tags r:id="rId3"/>
            </p:custDataLst>
          </p:nvPr>
        </p:nvSpPr>
        <p:spPr/>
        <p:txBody>
          <a:bodyPr/>
          <a:lstStyle/>
          <a:p>
            <a:pPr marL="0" indent="0">
              <a:spcAft>
                <a:spcPts val="1200"/>
              </a:spcAft>
              <a:buNone/>
            </a:pPr>
            <a:r>
              <a:rPr lang="en-US" dirty="0"/>
              <a:t>You should debrief as you saw in the previous video:</a:t>
            </a:r>
          </a:p>
          <a:p>
            <a:pPr indent="-228600">
              <a:spcAft>
                <a:spcPts val="1800"/>
              </a:spcAft>
            </a:pPr>
            <a:r>
              <a:rPr lang="en-US" dirty="0"/>
              <a:t>What helped you work well?</a:t>
            </a:r>
          </a:p>
          <a:p>
            <a:pPr indent="-228600">
              <a:spcAft>
                <a:spcPts val="1800"/>
              </a:spcAft>
            </a:pPr>
            <a:r>
              <a:rPr lang="en-US" dirty="0"/>
              <a:t>What hindered your group?</a:t>
            </a:r>
          </a:p>
          <a:p>
            <a:pPr marL="0" indent="0">
              <a:spcAft>
                <a:spcPts val="1800"/>
              </a:spcAft>
              <a:buNone/>
            </a:pPr>
            <a:r>
              <a:rPr lang="en-US" dirty="0"/>
              <a:t>Review pages </a:t>
            </a:r>
            <a:r>
              <a:rPr lang="en-US" dirty="0" smtClean="0"/>
              <a:t>6-7 </a:t>
            </a:r>
            <a:r>
              <a:rPr lang="en-US" dirty="0"/>
              <a:t>in the Instructor Guide for details on how to debrief this </a:t>
            </a:r>
            <a:r>
              <a:rPr lang="en-US" dirty="0" smtClean="0"/>
              <a:t>exercise</a:t>
            </a:r>
            <a:endParaRPr lang="en-US" dirty="0"/>
          </a:p>
        </p:txBody>
      </p:sp>
      <p:pic>
        <p:nvPicPr>
          <p:cNvPr id="6" name="Picture 5" descr="Classroom slide number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3553628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PHOTO" val="iVBORw0KGgoAAAANSUhEUgAAAFcAAAB2CAIAAAAyWpioAAABCXRFWHRDb3B5cmlnaHQA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6/U/QAAAGJx0RVh0WE1MOmNvbS5hZG9iZS54bXAAPD94cGFja2V0IGJlZ2luPSLvu78iIGlkPSJXNU0wTXBDZWhpSHpyZVN6TlRjemtjOWQiPz4KPHg6eG1wbWV0YSB4bWxuczp4PSJhZG9iZTpuczptZXRhLyIgeDp4bXB0az0iWE1QIENvcmUgNS4xLjIiPgogICA8cmRmOlJERiB4bWxuczpyZGY9Imh0dHA6Ly93d3cudzMub3JnLzE5OTkvMDIvMjItcmRmLXN5bnRheC1ucyMiPgogICAgICA8cmRmOkRlc2NyaXB0aW9uIHJkZjphYm91dD0iIgogICAgICAgICAgICB4bWxuczp0aWZmPSJodHRwOi8vbnMuYWRvYmUuY29tL3RpZmYvMS4wLyI+CiAgICAgICAgIDx0aWZmOk1ha2U+RlVKSUZJTE08L3RpZmY6TWFrZT4KICAgICAgICAgPHRpZmY6TW9kZWw+RmluZVBpeCBTNVBybyAgPC90aWZmOk1vZGVsPgogICAgICAgICA8dGlmZjpPcmllbnRhdGlvbj4xPC90aWZmOk9yaWVudGF0aW9uPgogICAgICAgICA8dGlmZjpYUmVzb2x1dGlvbj43Mi8xPC90aWZmOlhSZXNvbHV0aW9uPgogICAgICAgICA8dGlmZjpZUmVzb2x1dGlvbj43Mi8xPC90aWZmOllSZXNvbHV0aW9uPgogICAgICAgICA8dGlmZjpSZXNvbHV0aW9uVW5pdD4yPC90aWZmOlJlc29sdXRpb25Vbml0PgogICAgICAgICA8dGlmZjpZQ2JDclBvc2l0aW9uaW5nPjI8L3RpZmY6WUNiQ3JQb3NpdGlvbmluZz4KICAgICAgPC9yZGY6RGVzY3JpcHRpb24+CiAgICAgIDxyZGY6RGVzY3JpcHRpb24gcmRmOmFib3V0PSIiCiAgICAgICAgICAgIHhtbG5zOnhtcD0iaHR0cDovL25zLmFkb2JlLmNvbS94YXAvMS4wLyI+CiAgICAgICAgIDx4bXA6Q3JlYXRvclRvb2w+RGlnaXRhbCBDYW1lcmEgRmluZVBpeCBTNVBybyAgIFZlcjEuMTI8L3htcDpDcmVhdG9yVG9vbD4KICAgICAgICAgPHhtcDpNb2RpZnlEYXRlPjIwMTItMDYtMDZUMTU6NDY6NDAtMDQ6MDA8L3htcDpNb2RpZnlEYXRlPgogICAgICAgICA8eG1wOkNyZWF0ZURhdGU+MjAxMi0wNi0wNlQxNTo0Njo0MC0wNDowMDwveG1wOkNyZWF0ZURhdGU+CiAgICAgIDwvcmRmOkRlc2NyaXB0aW9uPgogICAgICA8cmRmOkRlc2NyaXB0aW9uIHJkZjphYm91dD0iIgogICAgICAgICAgICB4bWxuczpkYz0iaHR0cDovL3B1cmwub3JnL2RjL2VsZW1lbnRzLzEuMS8iPgogICAgICAgICA8ZGM6cmlnaHRzPgogICAgICAgICAgICA8cmRmOkFsdD4KICAgICAgICAgICAgICAgPHJkZjpsaSB4bWw6bGFuZz0ieC1kZWZhdWx0Ij4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8L3JkZjpsaT4KICAgICAgICAgICAgPC9yZGY6QWx0PgogICAgICAgICA8L2RjOnJpZ2h0cz4KICAgICAgPC9yZGY6RGVzY3JpcHRpb24+CiAgICAgIDxyZGY6RGVzY3JpcHRpb24gcmRmOmFib3V0PSIiCiAgICAgICAgICAgIHhtbG5zOmV4aWY9Imh0dHA6Ly9ucy5hZG9iZS5jb20vZXhpZi8xLjAvIj4KICAgICAgICAgPGV4aWY6RXhwb3N1cmVUaW1lPjEwLzEwMDA8L2V4aWY6RXhwb3N1cmVUaW1lPgogICAgICAgICA8ZXhpZjpGTnVtYmVyPjExMDAvMTAwPC9leGlmOkZOdW1iZXI+CiAgICAgICAgIDxleGlmOkV4cG9zdXJlUHJvZ3JhbT4xPC9leGlmOkV4cG9zdXJlUHJvZ3JhbT4KICAgICAgICAgPGV4aWY6SVNPU3BlZWRSYXRpbmdzPjEwMDwvZXhpZjpJU09TcGVlZFJhdGluZ3M+CiAgICAgICAgIDxleGlmOkV4aWZWZXJzaW9uPjAyMjE8L2V4aWY6RXhpZlZlcnNpb24+CiAgICAgICAgIDxleGlmOkRhdGVUaW1lT3JpZ2luYWw+MjAxMi0wNi0wNlQxNTo0Njo0MC0wNDowMDwvZXhpZjpEYXRlVGltZU9yaWdpbmFsPgogICAgICAgICA8ZXhpZjpDb21wb25lbnRzQ29uZmlndXJhdGlvbj4KICAgICAgICAgICAgPHJkZjpTZXE+CiAgICAgICAgICAgICAgIDxyZGY6bGk+MTwvcmRmOmxpPgogICAgICAgICAgICAgICA8cmRmOmxpPjI8L3JkZjpsaT4KICAgICAgICAgICAgICAgPHJkZjpsaT4zPC9yZGY6bGk+CiAgICAgICAgICAgICAgIDxyZGY6bGk+MDwvcmRmOmxpPgogICAgICAgICAgICA8L3JkZjpTZXE+CiAgICAgICAgIDwvZXhpZjpDb21wb25lbnRzQ29uZmlndXJhdGlvbj4KICAgICAgICAgPGV4aWY6Q29tcHJlc3NlZEJpdHNQZXJQaXhlbD40MC8xMDwvZXhpZjpDb21wcmVzc2VkQml0c1BlclBpeGVsPgogICAgICAgICA8ZXhpZjpTaHV0dGVyU3BlZWRWYWx1ZT42NjYvMTAwPC9leGlmOlNodXR0ZXJTcGVlZFZhbHVlPgogICAgICAgICA8ZXhpZjpBcGVydHVyZVZhbHVlPjcwMC8xMDA8L2V4aWY6QXBlcnR1cmVWYWx1ZT4KICAgICAgICAgPGV4aWY6QnJpZ2h0bmVzc1ZhbHVlPjE2Ni8xMDA8L2V4aWY6QnJpZ2h0bmVzc1ZhbHVlPgogICAgICAgICA8ZXhpZjpFeHBvc3VyZUJpYXNWYWx1ZT4wLzEwMDwvZXhpZjpFeHBvc3VyZUJpYXNWYWx1ZT4KICAgICAgICAgPGV4aWY6TWF4QXBlcnR1cmVWYWx1ZT41MDAvMTAwPC9leGlmOk1heEFwZXJ0dXJlVmFsdWU+CiAgICAgICAgIDxleGlmOk1ldGVyaW5nTW9kZT4zPC9leGlmOk1ldGVyaW5nTW9kZT4KICAgICAgICAgPGV4aWY6TGlnaHRTb3VyY2U+MDwvZXhpZjpMaWdodFNvdXJjZT4KICAgICAgICAgPGV4aWY6Rmxhc2ggcmRmOnBhcnNlVHlwZT0iUmVzb3VyY2UiPgogICAgICAgICAgICA8ZXhpZjpGaXJlZD5GYWxzZTwvZXhpZjpGaXJlZD4KICAgICAgICAgICAgPGV4aWY6UmV0dXJuPjA8L2V4aWY6UmV0dXJuPgogICAgICAgICAgICA8ZXhpZjpNb2RlPjI8L2V4aWY6TW9kZT4KICAgICAgICAgICAgPGV4aWY6RnVuY3Rpb24+RmFsc2U8L2V4aWY6RnVuY3Rpb24+CiAgICAgICAgICAgIDxleGlmOlJlZEV5ZU1vZGU+RmFsc2U8L2V4aWY6UmVkRXllTW9kZT4KICAgICAgICAgPC9leGlmOkZsYXNoPgogICAgICAgICA8ZXhpZjpGb2NhbExlbmd0aD44NTAwLzEwMDwvZXhpZjpGb2NhbExlbmd0aD4KICAgICAgICAgPGV4aWY6Rmxhc2hwaXhWZXJzaW9uPjAxMDA8L2V4aWY6Rmxhc2hwaXhWZXJzaW9uPgogICAgICAgICA8ZXhpZjpDb2xvclNwYWNlPjE8L2V4aWY6Q29sb3JTcGFjZT4KICAgICAgICAgPGV4aWY6UGl4ZWxYRGltZW5zaW9uPjMwMjQ8L2V4aWY6UGl4ZWxYRGltZW5zaW9uPgogICAgICAgICA8ZXhpZjpQaXhlbFlEaW1lbnNpb24+MjAxNjwvZXhpZjpQaXhlbFlEaW1lbnNpb24+CiAgICAgICAgIDxleGlmOkZvY2FsUGxhbmVYUmVzb2x1dGlvbj4xMzIyLzE8L2V4aWY6Rm9jYWxQbGFuZVhSZXNvbHV0aW9uPgogICAgICAgICA8ZXhpZjpGb2NhbFBsYW5lWVJlc29sdXRpb24+MTMyMi8xPC9leGlmOkZvY2FsUGxhbmVZUmVzb2x1dGlvbj4KICAgICAgICAgPGV4aWY6Rm9jYWxQbGFuZVJlc29sdXRpb25Vbml0PjM8L2V4aWY6Rm9jYWxQbGFuZVJlc29sdXRpb25Vbml0PgogICAgICAgICA8ZXhpZjpTZW5zaW5nTWV0aG9kPjI8L2V4aWY6U2Vuc2luZ01ldGhvZD4KICAgICAgICAgPGV4aWY6RmlsZVNvdXJjZT4zPC9leGlmOkZpbGVTb3VyY2U+CiAgICAgICAgIDxleGlmOlNjZW5lVHlwZT4xPC9leGlmOlNjZW5lVHlwZT4KICAgICAgICAgPGV4aWY6Q3VzdG9tUmVuZGVyZWQ+MDwvZXhpZjpDdXN0b21SZW5kZXJlZD4KICAgICAgICAgPGV4aWY6RXhwb3N1cmVNb2RlPjE8L2V4aWY6RXhwb3N1cmVNb2RlPgogICAgICAgICA8ZXhpZjpXaGl0ZUJhbGFuY2U+MTwvZXhpZjpXaGl0ZUJhbGFuY2U+CiAgICAgICAgIDxleGlmOkZvY2FsTGVuZ3RoSW4zNW1tRmlsbT4xMjg8L2V4aWY6Rm9jYWxMZW5ndGhJbjM1bW1GaWxtPgogICAgICAgICA8ZXhpZjpTY2VuZUNhcHR1cmVUeXBlPjA8L2V4aWY6U2NlbmVDYXB0dXJlVHlwZT4KICAgICAgICAgPGV4aWY6Q29udHJhc3Q+MTwvZXhpZjpDb250cmFzdD4KICAgICAgICAgPGV4aWY6U2F0dXJhdGlvbj4wPC9leGlmOlNhdHVyYXRpb24+CiAgICAgICAgIDxleGlmOlNoYXJwbmVzcz4yPC9leGlmOlNoYXJwbmVzcz4KICAgICAgICAgPGV4aWY6U3ViamVjdERpc3RhbmNlUmFuZ2U+MDwvZXhpZjpTdWJqZWN0RGlzdGFuY2VSYW5nZT4KICAgICAgICAgPGV4aWY6R1BTVmVyc2lvbklEPjIuMi4wLjA8L2V4aWY6R1BTVmVyc2lvbklE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Ao8P3hwYWNrZXQgZW5kPSJ3Ij8+yp4MlwAAAAd0SU1FB90MAxUtMzAmvdwAAAAJcEhZcwAACxIAAAsSAdLdfvwAAAAEZ0FNQQAAsY8L/GEFAABEgElEQVR42oW9Z5NlWXYdds/19t3n0laWr+7q6R7TYwmApEgJEUQoCIZAEhGEAIwocUiGvuuP6Iv0WV8VIZEMiEExYjAUAA6AxvTMtJk21a5cVprnzfX2aO1zn8usGul1dXfWy5v33bPP3muvtc8+J9lPf/m5JDFZkjiT8GIc/9L/xd+2r9Xbm78ycWXzYuLb2xdb/wTuwlbfZlfv9erXtRvhE/j1e/PrPyw+ZvswfP3hfPXIfPd5rv/s+m7q+t6suZ43hmg+jbGdG6x+ZPUe35qGXx3j7uetbynx+iW7ijvibpv/0hDEReIHcD1fD+bVr83A10PfedbVN/n6g+rmU9jOQ+zaU6VvY+D0z+4HNo+zvXJr0vV7/KX/vupJubgTk5mEB9n8def5GpPzuq4bE28elGy74wkrY20mmkls+xw7z8mkK99df0jz45snuuZS6sryfPX/VUww/vLANgNuQmf1Brs+D6sIYNtHUGT6DhcPI9U1o/jbMfd6+hvzNM/SWIfBhZrbyXIzkuby9SPvTP42KPjOd9k6MKXmQ9dG33le8Re1McDKzGSwHW95ZUBtDcklSXrJzTfxs7oBbljXzZVcFghU11VVi9mSmYgFtposjEVWpbqCY8i84sE4nI01x3PaPVnVxVAUzhTcrOTXPWUTobv+e+Wp1xBx1XXWvsB2g37nCzL61YtX87OZsBUovPpD8a/MpNU9Vo5GVsC7uiIzVao4K8oSQ2ay0ngphscQF3Wls9rhUVlHSZlU0xmvQq/bsR2n1sy8ruKSFZJa1aysG0RauaSIN/IIJq0iYjfE+atCdw1AAhd2Hn0NgCv3e8X4dof9KgM0z1AjCODEdVnyuoJjK1JF1ysql7VcllVFNjQV813QNTkmmamqgntXpcZqs4p5Ml9MLuWq0FmlZ2M9q1QW2LbJFK3WzZC5i1IrmZYWVV6KgG9iqAFZMY76WtT9eqDFjzRW2AZn83bN1y70a8Z53dk238LIqlLhpVan+C8wT1Zky1DxqiTMOS/KrJC0slJTXsLtFYHKeBM2QJzAM/U6y+fD6fnTskgVVmmmBlMG80nltRBKmso0NuuYtq+5ieIHTJ0zOS7WQ9+ZcLYTsbxeZ5FrqXOVEdk6U17Lbq+InSvm28Bs8wWFNHJhlWF+ZTh7Fus6cxzbVOAUJSJBkRHRAAVENcvLOs/DvFYSACV8pZYU3DGr4BHA0WwxXg4vi6rE3aS6UCxNM13GqzxN4yhOk0wxrY5ftFuVIc2qrOJKW5JaMbMQWtLGE9azs0GBlRlqgaL8GqBwkSkFTWoy9hUvuuI1uxwCF9frb5AZ8He5iJQqY2VWJkvb0oxayYaDos41y1R1XTE0WYHLI7Rt2MTQpSyLNbiGoi/yqlKsMi80VcHgw9loPrqACcoY99F937EtA3BYJMuKkKBO0/xZEC4O3V7b5cWQzR7ZWoc5NyKljXCT1pbYJIvNaFfgyKWruZ5e6toTNv7BV9Rpmyf4VfSVpSvGlKSqkJKlLOUaz3SeGi5T5bxIYsuy/e6xYRqKbmLCS2ChaiEE1KpAjlBUTU2TOJi4NfwgzblSRSlHVBSJwkp8SKlawI0yT+bjC2a4juM6qqKZFh4jT5NazeMI+GWpesmikZ4tS+d2bBwwZJNfz1/4ta/5Cu1VmlUm0u3aF1ZJZ00Sr5p0ZWO2NhGrSh4M9GLhaJVjyKblZEmkKsztdZDemGZk8PzziyJLFcORyeVr4T1SlqZZlimaJmVJGY8VzaqKUjfMWTA2dCVLy/7hod9y82Bs6rZhWrLIukUwY5plmUAaIHCV5JKktGQEUzwxFl+UHsvMfaZq0tWn37g2vxIyWx9R15TpJfNdzYEbW6y4V+M2uGMw8LIzUy5YpbrOHn2EJudpFhaVu39c5nW2mOZ5YjkOU9QyjTTbxXw3qIKgSoJwPpvjesCqqmrcaVumblleXZWt3p7X6fPyoIwDQ2W266qWSxQTicO0qpoyK5fjNE44zK07LAuUySOpb9VKW2byNVzbGU29Zmcr+o+RbHPEr8n8Oz8hrdPnmukpycwMv3JsTVadlu+BD0XLMRiA6Xct26uKDCP3On6VG1yWMQC902OCNCHsuGbPJ58vZ+OSK3Ga2rZd1Hx6fi4rErwEyMqzJJ2P/f0Dq98vw6Ui1QqvdcejmC0ykAxFM+xOO4/j2cWLOEEQ6Ror+PkH8u3vS7rDV7zzOuqvv2DboOdXc8Ra2Ky9fRtLK3UnRMcKLBSeO/FzS+dZFLu+BhgPg2WapobdKpI0HI+TcKEZJnlyHmOeNdszXM9y2wpIo+1Ho9Hjj99P0uzg5CYe33Idw/b7B5jaDPkEHEm1HcTRbDQuWrnrtbJgnqYLq641Ta/xNLpT5Gmdp7Kq+Z2upquz0UAqJBZe5M/fN+5+v0HKl2Fhyyf4Nr7Vay7Ad0j2NZ9qDNiEj6myTh1U2SRZzkyvrWlqEod4LIBTMJ2URRHNJm4Lzp8A9i23ZTiuoht2uwuPTpLM1vPTrx4FcZIU/MQwTKnWeNzpHDvejSSYLeeBXOcH+zdlt1NlCXKHrBnMdOLLZ3m0VFwfWbcKpiJjgFUkFWiPLPm9g8nFM6fVWi5Os4u2cfIWCcmXgeDlkUnriLhOhDaUexMU4r0mIvCPLRfl5WfL86ft47u645RVGYeLKEqAiGWW8Tzyey3TsmvKoUxzWprryaaLp708feztHRRppJt6lJWu5w9HC9fWjxxdL+at9m1QLJjs7Omz5eD0qNVSD48Ah3UFoMhZkZTLcZEF8C9Z1kzTiZZpkWdlVYVJCt2q4qamJen28Pl7WqvPvAPG8KN86wGvCHf6lvLDf/E/7krmhlW8pBbXuCBuBF6kjD8Pnr7fvfs1+HmRxuA7k+EgSXMkQrlO4RqyosfIfByZoa07LSJMmjk+fwY43z88ODs9zfJCVxiYEG55fNjudDqGBh4hW/u3iziQFDWZjW2VawZYk6FZvqobquNhSGkU4W5w6CpZKhQdcjS5VGVeIH4SIJHidXpIpfHlU6VzXCv6plSzHqa0rZCsNZ8sgp3vBMKWZ6xI1krxra4BW9DD8/njXzg3XjNcP8+SvCxn4yHJxBK5YVGUUlEpi8kMXtDqHVieD5c2dC0cn+FKREdVVZPpouW5hwf7T1+MDFO7eePI81wACk8WrEo0r83LcpErn3/6STI8y2YXdb6Af2ma3L51t/P6d5jRrkqpknWMz3Zt//hOrWiAZ9+3eVUkUdg7PvI7jrQ4k3DdlRGsJH7zzmq4mKsf/g//+uW8sBMLG2aweqnFMnv8jul3ju8+SINZnmdFlvAaBLCOg1DR7SIrMUWt/kGn1zdNDeSIUCOYZzmZAIKCy0pZM9/WJ/N4PJq9+c23bt27i+ldLkMTKU9lzIR/ZbbjPvrokzwKfM/R5Vo2dPDLOo1N1zP7x7xm0eC0Che8LjTNKGoWzyeOAaO4sszgC16nW1VlxmymmXztAL9OBKubed+ppG1LF3xdeFnHSMXmz+siPbj/PUVh4WKRpzG8MUmSxWwJpldWi97xLTy3XGUyK1XDAxym0RJxrBpWUVSSqmZZ3m63wbiR8MAO+odHqtuGmJjPzzQJJlOs9lHv8DjPi7uvf/3843eAsoqs2NBafrtWjXw+woO4h8eq7c6+eD9dDIvJGJZF6l2GkRqPdMPw3TZX5HbLCOJUMn32KvJ3xQo7lYWXkGNNyTfRopSxnE7tTr/l+4uzx0DscDHN8lzXMekqV7X9k9udtl+lS7XVcXr7RZ5LRWrZ7nwRioob8nCt01xluiqzutw/2DMtU3Nb4TJahIlj2WYUW7yUFMXx7e5eNzk6ef7ZZ7audStuRqHZ35M0O0/y9OxL02/7dx+efZLkSVJnCZWTTCdL48UM7HPa2jt0OjdsyYwxD2w1h9dzw9oyyh//9/+q+T7b5RTrZLIFVsEypOBcT0d2u18l4CpPx2enwTywvZYkq5bfvf36G55ap+Fc9XoWYrsoIQXdTgcUYHB62un14LSqwqEssiRRWRUFoe15fq/nes58PA5nU4gIz7HhRHrvZh6GaV5W0RyoNz57UcYL3bLBNRQAh+swWU3Hl5DeTqcXRlAtMT0/xJth4mOXk3GyXICq2v0bYW1JKw7Efl2JQfnjf/6vmkL5xhfYDmvaSgaJaVWihBdSmSZhOLl4Pnz+ZHB+aXmtouJ2q/PawwesyqNoaXWOFEUHUvIydVpellfB6ALcRtc1TJOuQUZpRHvLBBEH5Hd9z9L1aDIJgyicTy0kBbluHZxQaizzy/HCV+uKGWfPnpck2DWFuGOq4D6qmsLhi6Td78PQ88FZVeSAJMu2BIud5/ECMFGavZKr1ytGu2wYVvgj+MIuFuxcsY4L+p9cF7xI6nBUBNNgOlyOB5dnF5Wi16re3z/Y77cVwANi3/Y5KD5QCWJHUwBUyBpRsLT9HvjP7PxZkSem1wKJpplLl7iz47q6ps0n09liCYllGBie7phaVdfJbBCl1WAw7Zo1Vw1kogx8oSggPXkey5zUVwr1Hs26B4dcc+YXT8LheZ6FuINpe1T6BlN3+7ni8F8nl9a+8C9fWUO98lZd1jWYURmfP6rC5WI0HA3HhWKCyp/cvHl40Gt12+AFvJaR5ItkKdUFpgXzkC5n4AWKYcElp2en8/GlbmutTr+E/zAtCmaz5dLzPFVRZtP5fL4wbQNK0zZ0oIZue8vZdDI4CzOMM9hvm1Df88ksWsxSyFbD5JJcpQvkYLAl5KBWb19x9yDaAdTxcg42BRvhmaHdWOsQF/N6twq3kgQbdJRWa0c7KZE1ymtd2AdRlQHCYmzRYjGbThdx4fhgq3a/51Jgt/vhbBYMzhgvwJHSKHTb3TyYRlEsm614Nq+5PJ2NK6lmhhdkUhwB35Ytt10sXmRJXNlmloL+QXp2p6Ppng/8i4rp0G138vzzzz955NqGVNh7vQ709HIxPf/qcZ7ER3fvmq6LgTpeT1XU2cUTrjjd45NWrzt6/mR+cQoPNgw1vfhSNo8kGGJTF7+25sUl5Q/JF3bggL9cYRdlSEVTqzQdfhVMBkswZcvt9tq3To4Ojo+BgovBMJ7DCxa0cqBoIHAAP8Qq9OJytnj2+aegAfjg7p2vgQtkBXL7uCpSxktwsLLIdJ0lSboMorSgCTFUqeW34uXEtO1SUi/OLz/79BHirGWbulQaljVfRuF0nEUBUAJhCD+1HBfyKQmD8cU5r8q9k7uQlcF0pFK2NrjuS07v5WryBgOUP/rvfsQ2K1xrmXBtiU9Ibxl5MRs9iaMwrUFg6zce3j8+OYFlxi+eB7NLfJgJFZjncCLTUKApsqKEAw/Pnxkt12y1W/1DzWnHUZwnITye8Gx4gWGEUeq3LMaUMIzGk0WaFd2O3fLsAlhfJpLugpTCsS+GA/AvqlwjEZjmdLYEcwfoIPUCYqke0e7qpptFS0j36WjgOI7p95IoAk7j8RXvoGLaxgybRdnmHeWPfvgvXwEJV4UUCWok+XCWjJ4Gyzkz3O/94Ht7PfDcaja4zLLUbvcAcuFsUtSybetpmgFI5pOxpEAW+lBTNx+8CSUxny0ghHzPjZfLyXCE8RdpqJktx7V0Q5+MlxESnmro8AXbgHauSmCfDLgF6YZOHS9Cx3FZVStSWTJ5OFlA2qZhAAiEyACFtWxnGefwEdxwPh5UeQYuGy0XCs9BLkq9vYn8a6U3lW/9Yj3tLznNmjrxksv+3s379+/s73fnwxfzixdlWfZv3JJh/vOnBVf9np/TY0RZlrT6e7rt5EV1dPOe0/IxwrbfMnWA4kKWauSFCQRhgZsPo66tslqpIk6FGX0wzA57LUezLK9XpZVuu367IzNlPh0PpsvDtqPmhalp4OPTID7QtPHlJbR2Z79CZjg67H46Hi8vL7v9XrAILp4/B51Lw3PrcKw5N3Our3FxU1AVmvK//eGPXrX4Iu2UWcgSNQe0VaaU3Ll9y1CqNJzOzs+TNNs7uQVyMh9dZBUDRhbJfDGbIWpavZ5mWEle33ztzYMbt5M4mQ8HZZaqspSEcOaoLkroi5qBSXJdrcEn0iiYziKmavN56Fi662iQobbXLiupygnqQSQQcSDFhgr2xB3LmIepLOPH5XCxhO/gbViz1e6EYRwvAzwDAmo6GLAidrt92T8omLESidKO0iR0/ON/cTUKtkvz1+pVoM9WuYRwZlU2PH2epnHv6LDM89H5GSAKZKVMQP9mID8+GMTJLWa3O/vHINTgNi8ePz5/8hVC1XI9uA/YB2Q1VGBZlGJhDvIC6SVfLsKS6Z7fglTZO9irykp3fL9/uJyO6orjE5Gt5osISVupCkVRQD1hMktTEDLL2ZzuxWvDtGDK0YsXaRj6vU6SlhA1hqUa/VupbO/U5LeDVv7whz+S/n9fQBewptlzrQ7xtIMXL5iq7J/cQDoYnV9kUahSZY1NhsM0zdv7h4d3Huhex/E6GoK6qIanX3316DMMoNttg9UB5GSxhAc6STk/izmXbcfGyDkod16BXcJGhm277V5V1m6nhwyVhkuyl8yDIF5ECfKLY+huq1XLahwsXM9WdC2NoiyJMIuG7YJ0TUbjMoezKFColmPqvdu50rpWVN7whZfqMGsRur6Q06JjNKqCC67yy7MBEHv/4AZsfPHkcbacSLIuWVWMZ8uq3kH/5PXXMSrklGg20TW15TmT8Ri+4prASnkxnbb7B3UlmaahWl6clBnPFMuimppqmWbuqxLSBAY4GU76N+5hVieXZ+3DO6AY8Fw4zOGNo6+enC2KSF2Ghq50Ws6szEBUTUtXNCsLQmgWLy1VwEqrEwQLwzDwTRB5p8wkjbyFXe37YKJoIl1XnDtVlSZ18mQRvvi0ytP5aJSkqe17wXJ5/vRpPB8hyY8WEcB/EcR2u31055Yo33L4J2ZJVeUck7hAuopZXYPPQYyr4DrtHrJemSUwk6LqcA3Tdp1WB0nRQIpgJdgqnvX08WNcDNYKltm//YArCkin5xhIu0yzh4tsMpmXcQRDG06r4hrIdfv4WFJNYMf52UWaJBgjJKtpGcg1WVFTD0HzTy3GVq9GKu+WYF6KhMYeVT4+jSYXWRwGiwU0IhL75emL0Yunk/F8skhwzzDOdVqJ6gARp+MFMv3o4hJAKMtSiiBJEhAhPAJkWLIMkFDhqFG4BHFQxeKlTBrIwYAV1Sgr5riOVBXwlfngcjGfK6a3GJ6zOj9+/U3d9d2Wf+/OMSQZ4n8SZhgwft50fPARqCaIy87RCW5ntjrIxEtAdbDQ4QJMS2V3PaYdziSsIW/Hu6lF7bzoWxCKo+dptIwXc8ResAyePX0+ujhfLCMQaaaoGeXzErDnd3uz0RheMBmOrZYPmVymAS2fVCXnNQhlkWVFHMTzwXJ0EYfLYD5lVDxnUZzhwzXbQZqUFR3pIM+yLI4wvOn5KS5AnD9/9AEk1uGd17I0R3Z4+OZrdq9vdXrLJFsuFslyhmnvHhyUJY/mE+RjMK04inJgalZBfYG7IrO9aoRkBnnt+Ktui2t9UUhjPJpBtYJFZ2kCpHn29BRDjeOMVIqM7KWlaeFBUbR8zAPIYh4HEJ0YOshkkaVZGgPr4AiAdCQUigpcFwVpEMC5lrMxcG4xHs0mU14WMEEWB2UtQUpBKdiWsRicg5jYbgsA/eyzjw1T9Xp7SPCGod197UH/+OTg7uspV2fDwWI0gJCFrsuSdHZ5CtGpGGYM9MIkQUpBEM/PaD19O9lbmbltMdrozo1d6E9dQkqDmQttIY/Gk8uLAVNVWkQxFN/3RMZmgDow+vHlEJKX6rmQSuMLMD9gXhIsFBlcr0qTFNxWwr3SuCzIHEBZ5HlVLoEaUNZRONPVDJYan5+SfOZyHk7TYDZ8/jhYzrr7B2Al4Xzs+r7huIYiw0zBIkS4tff2a80aXw7COUJMMWwLihXkDdkbxCGNowJ0A+AyveRg0/zKiJtRypt+m+1/V6yKXhUeJ40UHV4KRclHownQq9VuG6aOkSMcZkHSbbuqaWHWkSkBHYhYpEBdk8EewvkICGDZACiTKkFJgu/UVZ2lKYIIA6ZcrUi2pSbzSRQkUKzdvQ4Ewmw0AGUGm3BsLZiMh6fPFE1r7x+dffkF1JfltZxOz7GRFPSnX3w1vbygtCYro8thuIx0PCIyt2aMp1C/M7gwOBsNC9wLn8hWgnFnsuEqDVau1vWbr+tVBb4uKd8y/HgRRaDFMZ7eMnQYR5EZPulyFtW89ryWwhh4YZkjZgtMNsZmWLYsy/B+au1gFXwVbGw5nSaYmThWVb0s4RZwLwgzpoGNZgE+dDoJVFbsn5zMxpMwDMgOSSxl4dkXj+bD8/3jQ4j55598VGWZ4/f6x7dbLbezfxiHMfIILzN42fnTZ0AiWQEwy/MlIg/inlbHqYEEpKcur0De2h6ytF2fWP0fRoDrigZEPHy1mI6SKFzMF5eDEYWFCp5KS8JJUV+Ml7ZtA60Bj0WeGhZQzIUrkhaE6EAUxHiyJI9jpChEBHAOOisMwiQIF7NFFmd5AhDMkhw5IQVe1Io9Pj9v+3a7v4dkjKcHmNbxsk6Xjz/+IF5Ob96/o+nq5ZMvphfPMM6DG8e2Y4lVv1RRFVMnWZWnMdOtGtk6gP4FzuZZXmBuSbhn6SYQrvrCzorFTueGaMCsy9nTTxPggmpACOdxAiankkvDOSB15wg3m4IQiVxJkgxuicEFUQJZSAtFcQLzjcczUB3QwYgW2VMEVw0fScAiguFglAbRYjwH5cO8jc5PwyC4fDEIpqNW28OPvDi7hD6vwc+rfHZx/uzRJ7yI7zx8DU49O38+PXvset79b3xLtjyIF910dAOZqlXES82woaMVVcVTJxh7hjDKWL5YTIYy27RprP2/rjeVeMa26nJVZiGS9ORX3W4nyjNZ0yWWYhaZvmw7elYUF4Mp8jyuw4yCH+V5EUYxwqeudSutnK4VhTHiMAgQNayzZ+i6AoApuaLVyiJYQk0tQthrqSpyqajBLEKSqyQFEfPsyZlp26CbcJ/TKD7ud0A3gnSZwYrB4v5bb+4dHwxOXwA8ELKQSQ++9c1H7yxhQdeG3IvgyKoTl7VMZTvLxuNl0K55CbiYhwtgjSSrV3pDgU3/7A//+auUA9kiC5HXX9RwaHhWlsEF0rJu+Q5idbGMz0ZLkDLfNREiGAkuwuTD9YCnkEhADcB1DNq4XMYppQ5VUxiSRV4gRyZkoAKZA2wWTyRXSMM5zwr4H0VJkicRjFLbhr6ch1CUOmZVuBJSCVDWhd7UdYi0YD4HyiIoWvtHl6fnYChIXnAKQFom6WcvzgsybeXYBvS1YbdKs+32T5B0r2nFV1iBr1uFwXOqJEhnF+B7oIDUdCRJ7babp9nlaDmLUnykaxm4FlkB1BzgKJUVHhdxSHauKoAfvsCww2UMmMBNFeIXAM2sSFPYydJUA8/HmAPeXFWWwhxNpe5HRamTWOE1ErJFeplgJqcFXi2MElFxqkA/K+IjOV6gD97eIRIn8hFSKTLlZB5MJ1MANmzuQ0oZRl2zUrFbh7eBlDvrDls19QpXwLtFHFXLQZEnsLdhqBFlYMSFnJccSY0Ehqzg8wA6ahD6rkt9g6yyVAXCMJpOeRQhX7ZajuJ3EvACgEKlUA8GxitLhmsddLv7e30q7YoF9ooWkUiERIgEiCykK7B/RWHEpmhRy7IsaOfFbDk8PWt32nlZpGEAf0zB6KLQarWtdm82HTstz3Bb6eUyp3IGQ1aYzZdt3yv0LBldZEloeNq2JXjd17QrMjfN5LzOs/HTR8n8UoEvqypSUU4NysS9oPlCYCHNMyU74DxMHYQRYAKTBtKuFIXJaldlmiwbRdn1fcn1ZIQr1JWC8FH5SYUggp/jzoroFOZNcx3nCH5YydEMXnLHtEATa5CWsrRThKOUULklxhtQCED/RDAxnakFJ3sh/MfTpWmpR/egaAzMWZEknutkRYlM4bg8nZ3Fy5nZ6tbbZUuywxVfkFlTcKanKfNkOjgr45hLKpw5jjD2EvclFlAQlcQI8HWc4gGqKMk1anBmpmGpZWZpSsc2PdcDecILglqBJMBLVWk1kfrTSdrixxmv8KGUm3nTJI7Hq3TXxmQVPFeJpLoKhRsvmlhDPoJOAwpqYN6AvLqO01qD0M1FBBvLKJmOJkf3peMbx5PJbC7LXs2XURokZV/REL+8SNfCadvQvbaCSI712iCidSSfTcZmVQVBgPQWJgXkPcnhkhyXE2/QEBFIwp7nIC1buqozRZMlz7LAbzuea4FKQNsDe6h8hWtV2iYhOqNkGJBYo8KkZlsEqFYl+LUE8s/B06q6NHNOSphRoyh+GNxGTeQs2z++AYaKH1N7e6bXosU+Xpkay6JAc5Te/t5kcB7MFm7/8PjwAEjL80xSNEhBaH9MiBTNoQp4Aw1NIYVztbEHW63UiD0zom0/DCAiR5qlBWHM5QyPkJVlPFuYGo3BtCzgDXUWMQZtaxuIiNh2TcNB1nCQsUzL1MFgdEMqSppzBVlLJ7pe5Pgb4G61IYT63TjBoa7WtGugUuEPYocC1BgSIX4SVJtrCvxENixNOKGk6YsZ1BeD6HZNGxBIyg6hpMuHXTeZm6fPXvSzskWpxJhPRxB7kqUPLodFslTbN/wH32K6vW3r2/TE82ZvCJHFumlzjoOl55igAMA/uDOiAJoaKFVVHqa80/UJPiXaABImOX7aU01eVookYfBALDAIzmQirGCNeQrnYnAkyA9NE02mKn0SskZVybgH9UDLROGqYr2pQGyfwIOA+dYSLQ6mYN4xHjanNY+6kGSkHgQV7I2ZtKBqPItsxmXXcSBri25XtWxNN6kBSte8w/7gYhjOSNA2laaGOwqQXHf6XS3H45EgmRVMoGWZeY6gCKM8x3MrEq2dAKwgBGpMKNgOtEVRQeFhhrudtt+CNUyxqYMKOVWVAVWhZmLqvtJk3JTWbCzqWhObA2Ti8FylihPVWyAQaNzglxi52OskwEICvxhMZotlkFX4O8gnwgQJlME1ahAZZPS8bHV6eVk+Ox8ijnogNZU0OB0GsymmENZ3XDdJkO6iqjHypoIgUFDd9HWvq41Ahwq3wE27ewfR+CxWEB1hQdt3eNvQrFzoVKaVqlIWNZSrpqmIamT+vW4HzBeakuJKVfH4oNqYRpXWrcAXo/l4RhZkDEzBta12p+O7Ni08lZVGS/oyk0EEgHqlILAMw8WdwdDzotAUxXU9JcsZ9f2ZLb+FxKmDVyhyJgQT8MowTUTBJ8/PjhRlHgwk3Wn39qkykoTJxQVom++3/IMbtC9lu39CoOOVfm+paXInW9h+1z+4ubh8BjoDfriI846lHzsGpkxTtaCoLwHZIozA1DVN9izTsy2EAzKorCocc4v3JdlyfLBvRFV3X0JMgecSuaoqYCWSIryTxk4gyXUkmRWRoXtQFxsmF0kRvBWxpipgUH63LZQ7aWfKPtRnz5G3EBFxVcHaftuXdOvT8wWY20HPbym9vW73dDYBAbZtkxRw75C2mgCJd7paV7hwtQO4qddzwC9SkO97y2U4j9LfeP1mPA8AuDYwL0wviwIzsZwGugZok/d9D5iI5yOIASLkpUpLvCY1qRPAw+313oHd7nVqygfQoODSKR4ujzNZJRCgvEn5VBYpBfwLj1pGMWRpzRVqIIaxMOG0C4FTKwGSp1xWdLWsqQh9kDrDajG15XqTZUgeVZTL0WVfzjqW+vnZnBcGgFq1W/VL24d2O4B3N4vVRRaNRkNkadgdqfHmXqdtGadnQw6gZsAKILqcxTEiGm5567B/tN8zDV2h7SArhMXTAhKLopaQmZAcCEHg3xALolBPbeOK1fayWCOSCiCVdKAvoaKMNARVRuJiFhBbiiHXKzkq62WWIx20XXu/3ep5TtvzQMBlAlOYWscLHA+kAIij1Rr8CFcgbm/dOHpxOZDqqHt8X3O87eLD+v8NLlzZEtIgRS0pWYm5kSuqHWQHHX8YJFktO4ylaZFXUk11hBLYvNdt3bt5o9v2IRuBf5i0jLZCyUmSyBo1tS3D+HIyGwTRaBkX4AGqivBxdcXHH0tBJKd5pSuF5zCCSYVSEgWaVILtLKI8zMtxlI7jbFzUKW0ag4uMaWz97q2O++bNwy4gGVnZ1JngIDYlDB04qtHuFCuPZraUWZYhpWFr71g17Vra2S4jSIO62++/3WuDjK5bpuMokd20yUVp7pS5JyPvapJC/JpWEXS10271237bsRx8tKIgO3KFdokBAKC+wZPOLi8++PLpZVaGWSG7HtC623LyurRdZ7BczILYGs5NRIRv+55nOZQwKbtAbhe0HyiHTglj2TKO9vuD02m4DB3HbrfcOzcOBk+e/erZCzlafPP1e+39PQ3cRtPgSwe97sV0PskywG6UJD0QG1rUNtJMcg5uCjeTNkNumLu6iYIdXKDNBVAPJ699fZRPebKkhTFJPuh6o/HCtaDhs56FTClHRQm1ZqmyRS04igAESTNsVauSKCnk4vzs7C8/+HRQSffu377jup8OMOylZsi3+v2Hb9yffvXl9PGTBEjoaHD7LM9dqnmI3WsVlarwN7iXb9uWZ+a6fqCDSslJHN56+ODBjWNvucgNapwaXF46jgkKy2iThQ5dt79/AOSYDy4T3A9sW9kHtsi6rbtdabNxam0CsBK16fXf7CTZwCQuaO8fJxcHy+dTuNk4iPQ7B/0Obib7vXa3lPh4kUYJiYSa+ELTTMeLohDqEK49WcwvT09P9rt7mgk6Y6v6DUvHpT1FvgeJ9OxJF8L58LCkRpkSwFdRTpSIK+fQkrS7FDrad60WQK3GBdXfvtm/DOx5WkUvnj85f36y1zu6cY/HC4YRA27qSiOmrZCiU9jewX42G0Pduh1H0uzBeHbjqKtQ6aHZbrzeLCQ2vm16X/nO/1dxAfVjOD7cE8rvy7PJo8H8ezf3w9kSQDCJi9njF0RmMWBZtnWdNoSCCNHWHgaSB3Q1dO3OySFCy253wazCLG/3PCRqCK22YzugzEgTpl7Qmk0B/ghhIjdlU10TLF6mtXuIBFloCFVp21an00py4lNQK45D24gU6r03vG5foWVvyrFA2CRYIBt12+1wPNy7sT8r+fjy9PW335YMZ70QwdYowBtlXV9frV1Ja/q22d4jQcgoP/3Fp0/uHfWP9ztICr2OgzxvKkgQgDoDLISJnbH4o+qa3+v2jo5Bv6LZBJIsSfOWaez7lmgh4riAuqFpZy3ta3BVrSzJk3Rq8jOoJEX3wV9Fo5wmI7EUpQQGBcXd803q3xOQBidUqGHett2W47dh7ozKvDXtZs1zRJTleXYR6V7nzz/4AgqvffN1WfREb9ub17sMVX595/Q2KGBXw+kw1QKbaVna6Sz65dOL+z94CzBt6uobPe8yLnTbcgydQynklgSAt6AJbWpmxmhUBZKq1fZFwS4tcQ1lH9peX5cZPsuEC+k2fC2F8uMcc6obAF+thuKSZN0kYQv/Ni1gtQruhEiDqFA0htxIAkGl3Ag+DpKiNdrDMMGwKFGXFfwRM3R8587TWfzeL/7y7d/6r+y9E77dI7NathYOQVW/qzvKttuJCEA0p+Xun0TDJ7BCJzfe/fL0d95+2NNVEJe+JrcO+oFjN3USLrIUJYm8JKWolrVCJNI0aOEKDD6NI1LP8PCKikuyUJC0E7diFv5Wgz7ogA/MLlP0rCzAspBQECIINKZApOkie9CufXyOJguxQ75VQ5JVaQotR+11EpWtkOBBN12eO52Ddz98dHTQO37j27Lp1ZtN/JtuYIEQqnTFBFcYFRFpzfRvPIhOP+inHLH97NnwxSw8vLEP90PEYp7BY6GHqAcTcaMinmvoXDwlNDxVGamyosEWOtQ4dSgDxkoJviO24UNPSrXKVEVTDVKDFcUdlAqJHWTiSjyA3BQkKipGiJKc1BAcmJJ235fU6k1vVCThDUpwOT5EVrMocnoevgiC6de/+xuHr32jxkfUa63AdonyTtfnZlvYRlHQTrK6dg9vdx78oKjeBSgFSXK+TKSbmAq1e/MmJFYL1jAFWeJUm6HVRVlFHDP6IAI8zBLxGbEjF/hdNlv3QA+p5kQHLDBq7iDGSMsqhmNaDr0vq6W4kNHyP6Nt6VUBP2HNEQnwENqCXAs9DmpK+9UlgkWpUkzI+PliaeK+rD1dBgd+3bvzRqVYOyvRV4/c4CvWtNMhvN5juNlzDAXXee17VO+TP8Zk4nMNx62S5OTrb2KEy9lc8dviQAUGGANisZzW7/CUILPUEcZLqcT4wVwUzYEXRFSspF0BNRNVLXgNFVBs19CpiA48IDrGa6Ou4CRpnuXh1HAdcaCIJKg3la1AS+D6olEfIrRuZg2xANvoUDFh6HumaxqzKr9x93WpexsGa4qJ0jWH39ERTNox01ZQrY0BdDj65t8xu0dB+n/D3VTXd70WCKLt+6ZlRlSYFTUzRDzYFm2gxWQzSm4qAlWjeqNmCIkkgd6VJVXVyYnxg0EYLUO73XdaJiCPk9EwphL2lUoOCGRMi0aTLLx0Oz5uSGKTyaIqIdHeXeHGtM9WYuLT8ZNVy3N6tn3r8ODmyUlwfppbfdXuXDlIZbsnZiWftpumBZu4fpSO8HOicbLu7N16rXvrwZeD0eUstJ2WRrkdMAX0c4BkjUeB9xRVJXxWb2qummaoTON5XiZhlZH04OLwiSxJl5fDy88fy8xqtfboMlwLdWo7Wm/PaHcMy4bxkDL2j2/VuTp+8iydT6s0AROhP7BjXTfPpyCmiM3JTY9OmYX33rz9+nd/s+XtFYbjHD9k6rrBT2yMl8TUSjsLtvJ6yXKzY4Y3V66NIsIQGRoPrmg3Hr7d7h/87JPP06Q09o+kXqfktS6KqUR4CJ+pSbUoBBEk+9XC56sKiYMzJMsiS0lYF2W0WA6ePGeGd/P+a5AsuAhXk0RnJU9DGXBowFmyJJxD3XYODufjYDmZghHkaYLPqEU/bIkvSKYWwBd8QQkIgjsa3frGw+O//ZsR5Ovh65KztybDm+1w6w3Oazuo2x23O+WWl7IGEyqTeXs3H771nf/8H/73b7/+4O/+g99mwXT++Fdm6SLXY+Lp1A0EJyUAwnEqjVW0DCdwHd+T6ayNMq/JX0oEwmQa3L15P1jMMlxG5RY1XRr6FCq2gE6mJdayHo0mSpm39/ahJufjBbJJZWo13EQDG0BOwQwhLipcT1UZIEpe2oZbZen4i4+Xqsltt5LW7H5dO9gevbNjhWtjfnlTyfZypqit/ePj27d/+uiz9l/+hA5JGU3zLJYPD2gvJKkJapqhCggtipIbwSfEKUUVZheUEPOWF1nZrC9UfDwZx8Hi6ekFs8zjg75F+ZROatBsS1K0sxfD9//yZ6/fP4E2yfKUFRXtDFIcJBBay2I5Ig5xQIipIu0y5KQcKFPq2iTTeDTVe0Q4t5C3O6tr/tx0AP/e7//Br99bdt06tJqPn0vmz86eVYOlHxf1Mo+CuAand5xV3mMUZnVR0dk89AcMMCPvrQuqL5UiWmqeEJ0s8I0kTqMQQjFJi5wZBrIvCE9alHGSB4OJY9mWZcnEYnXKsByUiWZOFrQHYcrFfyo6uKeCVS4XafHkmW/5U69/prs7B4xdqaBsvxSEb5sjOL/WCP4KW2BMpuNprSNZevT/fPbZYHzY0xUIo3t0O0JvsbiEZ0IWxKDp+Wi3Lf4Fm6wpHsgwhORE97sHkJdaluTU6wrJpBI9iWjtjylpbhl6/7Cn0MYM3JkqbalKvQOKmjQiiKoxikqrm3IpkcmVglvhjTdGxv6cl5Hm8d1tc1uZyHfHv8qUYvR84yU7rx0itXEG+mx1/87D5198YiwevXf+eLDMfvQ7f98wjZoaXukiTIsMUKwJGonhyVypxG6dBnMrOo8pr0rNADFADpcdm7ZCZMhDdEAFqwSEQ6rTYoJBnFpwRNg0RZaVPCfNCykFSkACaWJViGp/cNJKlQrFqDSzOjxZ0PPCzlcOH3ip+3/1bk3rlFeOAtvOO5NWB3RcZxp17bQ6b/3mb593vOHpl0kx8j0XrL4WtQHMJlgerTLThcgLtKEEglAic4geKl4jrXBFLPCJw7lAgaCGQLnFZ4g1IHyrLDVZokqsIhPZAVOQcNtaYRrtLQc6UEpC6NFiNq5jcsE1Ldedojn0iV3BeXaFF253zm6ypbpTY7p+ZgO/Cq1rzyLn6R3ftr2W1bv5YvZj6tkVMFyToJIFpxcvUSnBP4TkFMPEiamwTKRQo3IEkSmIclodAAWSqaagSaIsj7xJdMPQiAaI87xozxEvSKxwPYgiNU1kXVHWwwUxBUPLGQJEzO5mc7w4K2FzLMlOUPD1HqlmPWLbDH7FV7i0ObNp6ytsx0aW17371nd123e0QJVFRxyVzytyToGLRKMJIkp5pTnpx5IsJf6n6w1oqDLV8UUq5YggwjwYKy9oMR/ihw5ikmTQLugglbQTMgVujXyUxIlmImDgLPSQ9PmKlnClXq89s41yvhLQm0r7Zl9Ugwsr0/Arp/5dObPp6ol522OAMAj95r3XnOCZWgZAhZxz0bBC5aJKwDeJaKGbCGRYDSCELrD9FrX41LQIhgwhyxmtviT0X4oVCGeh5KgbLIiAjVbb020TdIIUFc90g1vU3U10WWJ6M2LIOQjblCvrNojNILYHyjXLXSsX2NkpRhHB1yrz+qEcW5S8tv942/8gGqmp4qFJonZOkSuR8lepHl/XOclFlYSyikgRnmV7Tpbl02GQZ7wIszrIGNCugqCmzggkEceygAjwqDDLcAvkh3Aa4ucr2jGoH715rFrIDUytafFBhRNC2lNSUXPZgC+wlwa/czzf1S7wnQ1yKruGmS+/+M7CnbQq4K++0Rx3JYutg1KN6YhhFkwmnkpRQOjEoWVCtsu0tIE5zMUq6F7XC2bpdLCkLQ0dF2FR5zmjhQbwQZar5D++pSON656rGOZyOudV1r/TtQ0dXgTT6A5SiE7rmuKDIGeAE8VaD63OKNwedshFb8LOSRrNeXO7mVJ8n222Ef46Y+xg7g4+yHIBrULVHa5lVDynRgNSU3ABtaTKKvWYIC7gDrKlcLg9LlIk88j3O60iLpUEREjDPUEQqpR4FRVey8owdVUnAZqVeatjW3t9yzclcTYJ7dmkNUoVCqYi2qAyVY+ZIRLnaqqbHqn1GaLrnt/N2Sq77rw9f6HpceTbDUWvfm2sycW+Bibhoee5dEChX5pyDVmdZ4UsMhi1MIA1l01DhCoamuhoRsQ/HSZINUel7jAZSJKU+TIt8xhiACS6ygD2kmZibLJklJ7rKaYim4roRaZD32Q630QXIpJUHIhVpeiRpO0eRbQ6U2pdHmjk5Pposk3INCsSsrr6envg6k4pnl05iGNbjRSF2TSOH3/55Xu/+OXf/623v/a1G3U4VBVmG8osBzTWYsGRKm6UJte9tM3xBeIrWoijQgEeQVeZqZpdp8rzfBlBYLBSkZFBoVV12bFcWVMJXxhr8mKdi7qbKMXVJKWpHJUyPRWH4l2D92sot/Ntvt4dydZrU3ybB/ja2zfHM7Gr9xBBQDv3fvwn//6X//HPXtSjf/2jP+jcPpj94tRSmSHRInLBmSZuTxOlEbqK6nnTLEN8iSJGUwTj5qIqDT5Q4kq1ba2np6FMTBxPTHaEL3FRVhV1t3rt34xMKbFIohPvGOfbo4X4zmmXK+awmeUdx2ZNjrh2muX2kNltCO1KMNHjy3/1i19+9s7PtZb1B//gn33zW293XWMMhV2n0AOWUgYlLxkFReNd4lwlOv6Vi2Y2VaN2QxKO1N3DhB6qRDm6loXT0CNlFSin2oFRqB6JS2H6Em9xrlK/UyGWS0QrPx0LKS9lcz39TY/OZjisadjY5U7rquNmd2mtXjXPdkH7ChjyrX/B9oPTs4/eedft+48/f/R3/4u/B5QzPLP/xtuTD39qaqqtVDGTUtpKwzW5OfCWKoQFlWRpfwC1KKjUu0H1OIrtilMhXqhRKsxUlNUNvVYrWr7WqA+IDmhSaOkHjtRAnjg1WJhC5gkzQoDCbi/7ZsBrP+fbk3ZecbShes1L+O5RddtUsD5uVhyp8qt3f14VBZK1KVl0Igu1qqg3vvmD5YvHxfQF2AMowQLqvyxEdyMZoULuq6kGjYGLPEbqgVgzuTz4gUynZNL6R0ncsRa7/FVFbOuC1TQKDWqdqoiIV5QWSLQ1flTzpeIWtMmwXi8orY+svJLYdkctXRlYszPgaoFJDHjTErk67EgSFSqKrdOvnrz48qlMs0ylhul02phRb3Vu/a3frlULD2ZpTIcQrniewRTUnlWIrqym5EfqElqIsiOFhco0RTJUzSQoJSRRhYTBF8iUlqpZmCpkBEbgp4pVmFrAKhOL2xJwca61GvKyrRPuKIJrCLmuPO6WY7m88pf1GcwNaoqS2Xb3VHO5THtCZx+88zOIXMIzLvkH3U8++uT84kIWR/Z17jw4/O5/WdPYJLsGn+YJ1QRLauEsiSXTmkyzdwpcGwYqK1GupVoZ0SpVFp2hsmwAJxWqQSDXwH9IqorKqjgPhBYxK6riQKkUNV/Y+4li8F14q1eda5sh7ewD42vmsBMCFFWbsgLbiairhKEWgVIW5Yfv/uL82bOiLkTnGbdazjs//s+ffPIpLegKzDj+xne9e29j4g1NtiTQfhanGTXqSiyjJiZqly8y2lqXU3tTlRc5FV1wawBeU+kgDGDEg2hNV/TkySRNSYuSFfFDJVJqISwbm/7M6vO1H6z2ha5OnNvOX3Ms63p3zO7pZKuL5DUjXm8s3S3U7hgCYPbsiy/f/+lfUeVENCyLDXosHi0/fO/9VDSH0y4pXT/59m/J7WMkOFtnhgyPlSOMtaDJC+M0jKhnOYkhJqj6RlVIGEJU5jBGRBDtpEwSvCnqyRwiEn8K2vST0+avsqK/4y9VFcvaqHUzp8XKK63sjG/mlK1LrVdHsylDrwNF+d1//Pu7SzAb3bl+q1m8Vmaj8Z/+u/8rDBdM2didvmX45ifvffzt3/j+rVsnWRrD622/rTr+9NmXCtRUSXvHEzhyQUtzmFAyR0k4VooDbyRBJcn1MbcYaxqLXg5KJFSepMZLXlLpTnhLDaMUGblRlWnOpPsgMvytbtpJA81QdrjOtTr7jnoW41N+9/d+fzPiHXq0LbYRC8qyn/7pT558/InumM2B6/V62ROfFQxmo2D2/R98z3XtJEngx63uXqUY8yefyXUB15FUDUhZil3OGBCcgoKaZFVRwiEwxWlGSwwEEhL1KlDNSdRUiUYIN6nKrKyTvKT4AixZnfneQ4SD6P+ROLsSzdvw3v7+hB0asP5ilx8o//D3/ul2ibIRVKs+l5UvAK0+/+iTd3/8n2zflWX5isYWtVazZf/kpz+5c+vuW2+9ScXnsjBMq9Xbi7Jq8dUnoNWIa8BeQZmiFjVEYRFGRXoxSroJJFNDzWvR+0o7IgqCz0J8DfaRUDGeUEFxWuHBw1j3NuuO2/ltzmXc+X0PmxaudX1pV1DzNXWSdnxhDQBsa01SzLPJ7K9//J+4kI2b3CnyTb2xZ9fx/+Yv/urtv/Xdw8N9PDTuYdqO29ubTubJ2VeGYfAiUym9ySveKx6BCtIS7WUp6RArOi27oPYeSWQV5EoF7pFXSDa0GVs0qTDdNM323tTslWJX8PW1EybthAffzPn6t1TsliLZbounsALb7B1kG+kJtIPlz56efvjOu/PhSDDAeifJVLunQiLrLwezZR6/+dbX6eBaXgPgTbfl9vcGz57X8wG1jpYFOCDtjaFlKFF+Zo3slcUZ4bTtBrmB2kBqqrIUtMTAa1jUIFGuiE3dtteqDWcse/xKNXA37DdY33g1Wx/7z9ZltvU1OyJR+UfCF9bAIAxKD6PGy/DdP//pR3/983i5pKzUZLJ1ApZ29mA2hrBa7q9++vOj+7fu3L2jU4sHx8htr232+mePPlOL0LRMidYpuKaS+FOU5oQzqVngFmXbpl2J9qyKtR3giYJb0aYc4hGKjltYln14a8oN4uPr0+35dlR8rXm3RyxdRYArK/Kbbyn/8L/5p40XiV81QdQWDjkZjj969xdfffCxaqiUo8t89bs+1r9QYdcEGx8yPeOrL79685vfQFw0Cye6abh+1+jvXX7ysSYVtmfTwk5ZWLZF69li/4FK0rGGEcR+Jep9wFuqsirlEbcUe62oMYg6nJT+vftmd//scizLm1qStN71d2WGGb8GmQ1MsM3XV9FxNRIZfObi+flHP/vle3/xV+Fsrmgy4IkLwN62d6zNtQqetUQRHqScPvq8tb/39a+/ZZo6uA3exKN73a7id4aPPlJZbSNeRF+j41qaWJU0DDrY1TB10QbOZbYKZoVuqMl0hrJKxX4qM+p4v5DZjXsPzsdzZE25+f0stJtk9Yth1r9rhG1KhK/eJLhhDuIPrPD7JFOK6vLFxUd/84tHP39/MR6XYve2SieAFOs6Fa+b3dd8zVZXJR22q7osz3n61dO33v7GwUGfWtloc4SmG5bT7tSWO/74Q5VO+XbgEeBBcA1N1w0T37YMy3Q86iMmhUFb2fENYR4dP240vRvUK0Rn8Uz2b99TLef0YiRaPDdVwiu/+IOtU530//lqUE75r//RPxldDD/9+ftfvvcR7SwhIJLFRjnwtEJs9yIZJ3gbbVcgJlNV61+Gs/qw5kUdN7IyfnLu7bdff/g6XJikQ10b4igAy29XujX59FcIAcdz8YRpmhmWJbYTqmKTlaabuugSJPGNd3SLNug2zicqmSoS6GI6NLzWyYOHT55flJvKGLGYHTpw9SCeq8XUzTLDViwoJ/3bn/38g3A2a3CF1ghofYcQC2xWtGBRs4xYXuSb7MjWL0mSdjFSoIN1fnr+xjfe3Nvr0w7AosCbhkFRbbU7uazOP/9EpQxCGAECTeBHpXSZig4CJ2n7UGOJlaGRH1QmarjLxTJezvHW8Wtfg/z66ukZoIcaFNYSalNeaDZF7QLBGkF2YXL1tXLo7IvlQSKsog9bFEvXpcIsS9e/DKphUqLaKSol2/evBh6k4fRi5O917j+4ZzsW0eCiwAho65hl291uytnyi4+pr9MyVqAmr/YZUs4QPtw4ZLMDUSxDKtSPrsjT2TSNQkxW+/jW4e37f/J//EmwCDXq6KCuh/WsvHxC/CsRYRsUyt2Tu6LXSlphntT8RqJmzmtxMohYahYtq7sZYX2L62vAVGIyadvem9/4+sHBHuyFmzQaGUhomLbV7eeyFj75AqgL0KCSgq5R15AwBiCxKa5SO5/o35NFL3/j7pPZvEhTxIbb37/x8K1lGP4v/9P/XLAkmgei2VNpSvQvZcTdKNn8PqXNBVy5f/MBX3NhsZWxWhfpVjoVOljXtIoqA5t9Zmzz32uGaLQbnvLis9Pj+zcfvvEQ4kL0JdPv0WniH2Bo9/YLRQuffSUcQeAeUoAmNnFRhtRET7eoO8MQ1aowgicbjEbAaNpD1ekc3H3N7x/8+V//2eX52WIyGZ8PZoNxtFhiJEBUBNqGTrzkD3yXONGCyYOb96VVEa9sjnNa/76yZsASBbaAl2bpcYMI11f0NnjR9Mza2my+ePs73zk42MccV0KOi611quhdts1uP0uz5MXjqt7021GuFZ1xgi7UtJ2PTpFtTKOqUFOnz1/o5P+q2+l2btzq37g1GA4/fOcD3dbSNI7DIJjMZ+fDxXhS0l4nQ6xfyS+HxPY3kYnvKXeP74pAairiG828qtQLi9S0kU/V6h3hsOsLG4vsQjGm4vNfvfeN737vjTcewpWaamlNiweiDVLVTcdx9g9JKQ1eIPWwZstULQKzqcGKPr5VpCIuNHUeBI8fP6ENhLrm9brtw5t27xD3/D//13/jn/hCnkORUo0iT9JgOJlcDvElbE67Za78wrvrL+XujbtiqNKq1COtWedKsVEFNMsyjUZS72aD3ebA3V/F1fgb+UMpa4753e9+x/Pc3YtlRRxtpqqG2/JP7ijtfjwZ5HSCVYNKuwVR6iUVXWVUhVwsw6fPnxtQE7YNJtbaP3L3j0zTeef9v4mDED4kmgrptxZl1H9PvTHzwXhyMcBNTNr0rUuvfBE6Ht2pNzpv59ctbquQVBGhYFFEOXltpZcKvNs13FU0YRKefvHk7R98++j4kCT5DnY0hqA1PMNy9w6dw5tpsEwng6Y5WkgJcfxZo4aEIyBzPntx/u77H7Zc1295brvT2jvwuvuG4z5++uT9v3rPdC3qDqjhDrRqW1A5qgL7qPJ8ej6cjsbAHdtzmyfZrMatIuL28R2RGuWdOh3Bw0pcNhghSSlcSzMq6rthG9GxYwJ+zdOYKCfPzibdk/4bX3sDgviKO4hx0uoTjVAzPd85vgVGlAxOBReXm2kRHVxqYwKpqs4vh5brIUd4LrzI9/eP7E5fs935bP4f/rd/7x54pL5FHRhMR6JSEBUGgZS4VRYnkxeXSZrAhAiQrfJsIuLO8Z2NXl6z4QYR+GZseC4EmEYYLokVlo2IuGqG3YARJT/LM4eD4be/920wKNpquW6yFRaggo3gHZQdDdtp3biDHBtePBF1eFX8HsKGn1CPG/jV4/Oh7LhPnp+2Pa/b68IXnN6+atFRjv/23/47z3cb7AH1wENmacJW0p32cYv/1+F4PhuNDcdmK9ajit9PKqywmSK+LsFKfGuSJtBFUNAGKlEuuvqLJDn/NYKFA/MvHp3efuP+vXt3oQzEyjprfLL5QngDbQSh6DBN//im5veT4RmMLWsGuJDYaUKcYR5E//Enf1FncZgkoEmHe3v+/iGgAV4O9PvZL95djGYyHSWFfFTgArFzJBXro0T3Glxj5BTp6PT88tmLwfkF/aonOlJTV24f3V6vu/BtVG/kyboVRGzoLTGSBknXbr+N9m2m2Mkdq5Q5m3/9W1/vdrviwCvWkMKNHZV1DzUVdlTdOzyx9k6S0WUdLcT+yCaHSsPR9K//6p3XHt577bUHSRL3cLuj49bBDdWBh+vD4fDP/s2ftve71DoGmCwL3TTzgtKFLLqmBAvR1mS3rosyi6KvPvr0xeMnRZatzndcZ8FV2wrf6Q1bb/BQSFSJ5q1dqNsdz3UeIQpgEIsf/vS9D97/MKZj/dkmahrFSdWbPOdNm9/qJfu3X7v3u3/o3f9GlaccUFcWVJ4si7bnLJf0y+iGUzo2WmoODxHlqO//4Hu1kNlNwbA5Tsx1WjBKksZplkZx1Cj9puoPuYQLe3u9NAk//fkv5bUcFP3eK8rU/JE2alGIRXo12ZMWUVnj1VfSw27hjm2qV5yZtvnok0dBEJFU2anQiCiuC7HQco3dGX7vxt/5HcXfp353ou+EKPDzx18+OXv8hcFTzLYoicjN0v7R0dHxmydCsIj+YEVEm8wsyyZ/EM3XdLRa4wuCF4k+GzqELi2z/xcDoqOCVNjfqAAAAABJRU5ErkJggg=="/>
  <p:tag name="MMPROD_3LOGO" val=""/>
  <p:tag name="MMPROD_NEXTUNIQUEID" val="10019"/>
  <p:tag name="MMPROD_UIPERSISTENCEDATA" val="MMPROD_UIPERSISTENCEDATA"/>
  <p:tag name="VIDEO_FILES_RECORD" val="&lt;Videos&gt;&lt;Video Name=&quot;Jim_Battles_Welcome_2016_262_1_99067.flv&quot; Position=&quot;1&quot; SlideID=&quot;262&quot;/&gt;&lt;Video Name=&quot;Module1_PaperChain_cc_FINAL_267_1_12810.flv&quot; Position=&quot;1&quot; SlideID=&quot;267&quot;/&gt;&lt;/Videos&gt;&#10;"/>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1&quot;/&gt;&lt;property id=&quot;10152&quot; value=&quot;TS_Mod_01&quot;/&gt;&lt;property id=&quot;10153&quot; value=&quot;SCO_ID_TS_01&quot;/&gt;&lt;property id=&quot;10154&quot; value=&quot;TS MT Module 1&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13809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13809LOGO" val=""/>
  <p:tag name="MMPROD_14122PHOTO" val="iVBORw0KGgoAAAANSUhEUgAAAFgAAAB2CAIAAADDUcMlAABAT3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TZXJpYWxOdW1iZXI+MjIyMDcwMTAzNDwvYXV4OlNlcmlhbE51bWJlcj4KICAgICAgICAgPGF1eDpMZW5zSW5mbz4yNC8xIDEwNS8xIDAvMCAwLzA8L2F1eDpMZW5zSW5mbz4KICAgICAgICAgPGF1eDpMZW5zPkVGMjQtMTA1bW0gZi80TCBJUyBVU008L2F1eDpMZW5zPgogICAgICAgICA8YXV4OkxlbnNJRD4yMzc8L2F1eDpMZW5zSUQ+CiAgICAgICAgIDxhdXg6SW1hZ2VOdW1iZXI+MDwvYXV4OkltYWdlTnVtYmVyPgogICAgICAgICA8YXV4OkFwcHJveGltYXRlRm9jdXNEaXN0YW5jZT4yNzIvMTAwPC9hdXg6QXBwcm94aW1hdGVGb2N1c0Rpc3RhbmNlPgogICAgICAgICA8YXV4OkZsYXNoQ29tcGVuc2F0aW9uPjEvMTwvYXV4OkZsYXNoQ29tcGVuc2F0aW9uPgogICAgICAgICA8YXV4OkZpcm13YXJlPjEuMC43PC9hdXg6RmlybXdhcmU+CiAgICAgIDwvcmRmOkRlc2NyaXB0aW9uPgogICAgICA8cmRmOkRlc2NyaXB0aW9uIHJkZjphYm91dD0iIgogICAgICAgICAgICB4bWxuczp4bXA9Imh0dHA6Ly9ucy5hZG9iZS5jb20veGFwLzEuMC8iPgogICAgICAgICA8eG1wOk1vZGlmeURhdGU+MjAxMy0xMi0wM1QxNToxMzowMy0wNTowMDwveG1wOk1vZGlmeURhdGU+CiAgICAgICAgIDx4bXA6Q3JlYXRlRGF0ZT4yMDEzLTEyLTAzVDE2OjAwOjQ1PC94bXA6Q3JlYXRlRGF0ZT4KICAgICAgICAgPHhtcDpSYXRpbmc+MDwveG1wOlJhdGluZz4KICAgICAgICAgPHhtcDpNZXRhZGF0YURhdGU+MjAxMy0xMi0wM1QxNToxMzowMy0wNTowMDwveG1wOk1ldGFkYXRhRGF0ZT4KICAgICAgICAgPHhtcDpDcmVhdG9yVG9vbD5BZG9iZSBQaG90b3Nob3AgQ1M2IChNYWNpbnRvc2gpPC94bXA6Q3JlYXRvclRvb2w+CiAgICAgIDwvcmRmOkRlc2NyaXB0aW9uPgogICAgICA8cmRmOkRlc2NyaXB0aW9uIHJkZjphYm91dD0iIgogICAgICAgICAgICB4bWxuczpwaG90b3Nob3A9Imh0dHA6Ly9ucy5hZG9iZS5jb20vcGhvdG9zaG9wLzEuMC8iPgogICAgICAgICA8cGhvdG9zaG9wOkRhdGVDcmVhdGVkPjIwMTMtMTItMDNUMTY6MDA6NDU8L3Bob3Rvc2hvcDpEYXRlQ3JlYXRlZD4KICAgICAgICAgPHBob3Rvc2hvcDpDb2xvck1vZGU+MzwvcGhvdG9zaG9wOkNvbG9yTW9kZT4KICAgICAgICAgPHBob3Rvc2hvcDpJQ0NQcm9maWxlPkFkb2JlIFJHQiAoMTk5OCk8L3Bob3Rvc2hvcDpJQ0NQcm9maWxlPgogICAgICA8L3JkZjpEZXNjcmlwdGlvbj4KICAgICAgPHJkZjpEZXNjcmlwdGlvbiByZGY6YWJvdXQ9IiIKICAgICAgICAgICAgeG1sbnM6eG1wTU09Imh0dHA6Ly9ucy5hZG9iZS5jb20veGFwLzEuMC9tbS8iCiAgICAgICAgICAgIHhtbG5zOnN0RXZ0PSJodHRwOi8vbnMuYWRvYmUuY29tL3hhcC8xLjAvc1R5cGUvUmVzb3VyY2VFdmVudCMiCiAgICAgICAgICAgIHhtbG5zOnN0UmVmPSJodHRwOi8vbnMuYWRvYmUuY29tL3hhcC8xLjAvc1R5cGUvUmVzb3VyY2VSZWYjIj4KICAgICAgICAgPHhtcE1NOkRvY3VtZW50SUQ+eG1wLmRpZDowNDgwMTE3NDA3MjA2ODExODIyQUU2RkE3RTE1NUQ2NjwveG1wTU06RG9jdW1lbnRJRD4KICAgICAgICAgPHhtcE1NOk9yaWdpbmFsRG9jdW1lbnRJRD5BQ0JERTAwNDNGOTdBMEQzOTFBQkIwRDJCQzBBRDI5MjwveG1wTU06T3JpZ2luYWxEb2N1bWVudElEPgogICAgICAgICA8eG1wTU06SW5zdGFuY2VJRD54bXAuaWlkOkJCODM4MzNCMzUyMDY4MTE4MDgzQjU2MzQ2M0UzNDI4PC94bXBNTTpJbnN0YW5jZUlEPgogICAgICAgICA8eG1wTU06SGlzdG9yeT4KICAgICAgICAgICAgPHJkZjpTZXE+CiAgICAgICAgICAgICAgIDxyZGY6bGkgcmRmOnBhcnNlVHlwZT0iUmVzb3VyY2UiPgogICAgICAgICAgICAgICAgICA8c3RFdnQ6YWN0aW9uPmRlcml2ZWQ8L3N0RXZ0OmFjdGlvbj4KICAgICAgICAgICAgICAgICAgPHN0RXZ0OnBhcmFtZXRlcnM+Y29udmVydGVkIGZyb20gaW1hZ2UveC1jYW5vbi1jcjIgdG8gaW1hZ2UvdGlmZjwvc3RFdnQ6cGFyYW1ldGVycz4KICAgICAgICAgICAgICAgPC9yZGY6bGk+CiAgICAgICAgICAgICAgIDxyZGY6bGkgcmRmOnBhcnNlVHlwZT0iUmVzb3VyY2UiPgogICAgICAgICAgICAgICAgICA8c3RFdnQ6YWN0aW9uPnNhdmVkPC9zdEV2dDphY3Rpb24+CiAgICAgICAgICAgICAgICAgIDxzdEV2dDppbnN0YW5jZUlEPnhtcC5paWQ6MDQ4MDExNzQwNzIwNjgxMTgyMkFFNkZBN0UxNTVENjY8L3N0RXZ0Omluc3RhbmNlSUQ+CiAgICAgICAgICAgICAgICAgIDxzdEV2dDp3aGVuPjIwMTMtMTItMDNUMTU6MDY6NDItMDU6MDA8L3N0RXZ0OndoZW4+CiAgICAgICAgICAgICAgICAgIDxzdEV2dDpzb2Z0d2FyZUFnZW50PkFkb2JlIFBob3Rvc2hvcCBDYW1lcmEgUmF3IDcuMC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Qjg4MzgzM0IzNTIwNjgxMTgwODNCNTYzNDYzRTM0Mjg8L3N0RXZ0Omluc3RhbmNlSUQ+CiAgICAgICAgICAgICAgICAgIDxzdEV2dDp3aGVuPjIwMTMtMTItMDNUMTU6MTE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0aWZm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ltYWdlL3RpZmYgdG8gaW1hZ2UvanBlZzwvc3RFdnQ6cGFyYW1ldGVycz4KICAgICAgICAgICAgICAgPC9yZGY6bGk+CiAgICAgICAgICAgICAgIDxyZGY6bGkgcmRmOnBhcnNlVHlwZT0iUmVzb3VyY2UiPgogICAgICAgICAgICAgICAgICA8c3RFdnQ6YWN0aW9uPnNhdmVkPC9zdEV2dDphY3Rpb24+CiAgICAgICAgICAgICAgICAgIDxzdEV2dDppbnN0YW5jZUlEPnhtcC5paWQ6Qjk4MzgzM0IzNTIwNjgxMTgwODNCNTYzNDYzRTM0Mjg8L3N0RXZ0Omluc3RhbmNlSUQ+CiAgICAgICAgICAgICAgICAgIDxzdEV2dDp3aGVuPjIwMTMtMTItMDNUMTU6MTE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zYXZlZDwvc3RFdnQ6YWN0aW9uPgogICAgICAgICAgICAgICAgICA8c3RFdnQ6aW5zdGFuY2VJRD54bXAuaWlkOkJCODM4MzNCMzUyMDY4MTE4MDgzQjU2MzQ2M0UzNDI4PC9zdEV2dDppbnN0YW5jZUlEPgogICAgICAgICAgICAgICAgICA8c3RFdnQ6d2hlbj4yMDEzLTEyLTAzVDE1OjEzOjAzLTA1OjAwPC9zdEV2dDp3aGVuPgogICAgICAgICAgICAgICAgICA8c3RFdnQ6c29mdHdhcmVBZ2VudD5BZG9iZSBQaG90b3Nob3AgQ1M2IChNYWNpbnRvc2gpPC9zdEV2dDpzb2Z0d2FyZUFnZW50PgogICAgICAgICAgICAgICAgICA8c3RFdnQ6Y2hhbmdlZD4vPC9zdEV2dDpjaGFuZ2VkPgogICAgICAgICAgICAgICA8L3JkZjpsaT4KICAgICAgICAgICAgPC9yZGY6U2VxPgogICAgICAgICA8L3htcE1NOkhpc3Rvcnk+CiAgICAgICAgIDx4bXBNTTpEZXJpdmVkRnJvbSByZGY6cGFyc2VUeXBlPSJSZXNvdXJjZSI+CiAgICAgICAgICAgIDxzdFJlZjppbnN0YW5jZUlEPnhtcC5paWQ6Qjg4MzgzM0IzNTIwNjgxMTgwODNCNTYzNDYzRTM0Mjg8L3N0UmVmOmluc3RhbmNlSUQ+CiAgICAgICAgICAgIDxzdFJlZjpkb2N1bWVudElEPnhtcC5kaWQ6MDQ4MDExNzQwNzIwNjgxMTgyMkFFNkZBN0UxNTVENjY8L3N0UmVmOmRvY3VtZW50SUQ+CiAgICAgICAgICAgIDxzdFJlZjpvcmlnaW5hbERvY3VtZW50SUQ+QUNCREUwMDQzRjk3QTBEMzkxQUJCMEQyQkMwQUQyOTI8L3N0UmVmOm9yaWdpbmFsRG9jdW1lbnRJRD4KICAgICAgICAgPC94bXBNTTpEZXJpdmVkRnJvbT4KICAgICAgPC9yZGY6RGVzY3JpcHRpb24+CiAgICAgIDxyZGY6RGVzY3JpcHRpb24gcmRmOmFib3V0PSIiCiAgICAgICAgICAgIHhtbG5zOmRjPSJodHRwOi8vcHVybC5vcmcvZGMvZWxlbWVudHMvMS4xLyI+CiAgICAgICAgIDxkYzpmb3JtYXQ+aW1hZ2UvanBlZzwvZGM6Zm9ybWF0PgogICAgICA8L3JkZjpEZXNjcmlwdGlvbj4KICAgICAgPHJkZjpEZXNjcmlwdGlvbiByZGY6YWJvdXQ9IiIKICAgICAgICAgICAgeG1sbnM6Y3JzPSJodHRwOi8vbnMuYWRvYmUuY29tL2NhbWVyYS1yYXctc2V0dGluZ3MvMS4wLyI+CiAgICAgICAgIDxjcnM6UmF3RmlsZU5hbWU+SU1HXzE1OTcuQ1IyPC9jcnM6UmF3RmlsZU5hbWU+CiAgICAgICAgIDxjcnM6VmVyc2lvbj43LjA8L2NyczpWZXJzaW9uPgogICAgICAgICA8Y3JzOlByb2Nlc3NWZXJzaW9uPjYuNzwvY3JzOlByb2Nlc3NWZXJzaW9uPgogICAgICAgICA8Y3JzOldoaXRlQmFsYW5jZT5BcyBTaG90PC9jcnM6V2hpdGVCYWxhbmNlPgogICAgICAgICA8Y3JzOlRlbXBlcmF0dXJlPjU0NTA8L2NyczpUZW1wZXJhdHVyZT4KICAgICAgICAgPGNyczpUaW50Pis0MDwvY3JzOlRpbnQ+CiAgICAgICAgIDxjcnM6RXhwb3N1cmU+MC4wMDwvY3JzOkV4cG9zdXJlPgogICAgICAgICA8Y3JzOlNoYWRvd3M+NTwvY3JzOlNoYWRvd3M+CiAgICAgICAgIDxjcnM6QnJpZ2h0bmVzcz4rNTA8L2NyczpCcmlnaHRuZXNzPgogICAgICAgICA8Y3JzOkNvbnRyYXN0PisyNTwvY3JzOkNvbnRyYXN0PgogICAgICAgICA8Y3JzOlNhdHVyYXRpb24+Kzk8L2NyczpTYXR1cmF0aW9uPgogICAgICAgICA8Y3JzOlNoYXJwbmVzcz4yNTwvY3JzOlNoYXJwbmVzcz4KICAgICAgICAgPGNyczpMdW1pbmFuY2VTbW9vdGhpbmc+MDwvY3JzOkx1bWluYW5jZVNtb290aGluZz4KICAgICAgICAgPGNyczpDb2xvck5vaXNlUmVkdWN0aW9uPjI1PC9jcnM6Q29sb3JOb2lzZVJlZHVjdGlvbj4KICAgICAgICAgPGNyczpWaWduZXR0ZUFtb3VudD4wPC9jcnM6VmlnbmV0dGVBbW91bnQ+CiAgICAgICAgIDxjcnM6U2hhZG93VGludD4wPC9jcnM6U2hhZG93VGludD4KICAgICAgICAgPGNyczpSZWRIdWU+MDwvY3JzOlJlZEh1ZT4KICAgICAgICAgPGNyczpSZWRTYXR1cmF0aW9uPjA8L2NyczpSZWRTYXR1cmF0aW9uPgogICAgICAgICA8Y3JzOkdyZWVuSHVlPjA8L2NyczpHcmVlbkh1ZT4KICAgICAgICAgPGNyczpHcmVlblNhdHVyYXRpb24+MDwvY3JzOkdyZWVuU2F0dXJhdGlvbj4KICAgICAgICAgPGNyczpCbHVlSHVlPjA8L2NyczpCbHVlSHVlPgogICAgICAgICA8Y3JzOkJsdWVTYXR1cmF0aW9uPjA8L2NyczpCbHVlU2F0dXJhdGlvbj4KICAgICAgICAgPGNyczpGaWxsTGlnaHQ+MDwvY3JzOkZpbGxMaWdodD4KICAgICAgICAgPGNyczpWaWJyYW5jZT4rMTg8L2NyczpWaWJyYW5jZT4KICAgICAgICAgPGNyczpIaWdobGlnaHRSZWNvdmVyeT4wPC9jcnM6SGlnaGxpZ2h0UmVjb3Zlcnk+CiAgICAgICAgIDxjcnM6Q2xhcml0eT4wPC9jcnM6Q2xhcml0eT4KICAgICAgICAgPGNyczpEZWZyaW5nZT4wPC9jcnM6RGVmcmluZ2U+CiAgICAgICAgIDxjcnM6SHVlQWRqdXN0bWVudFJlZD4wPC9jcnM6SHVlQWRqdXN0bWVudFJlZD4KICAgICAgICAgPGNyczpIdWVBZGp1c3RtZW50T3JhbmdlPjA8L2NyczpIdWVBZGp1c3RtZW50T3JhbmdlPgogICAgICAgICA8Y3JzOkh1ZUFkanVzdG1lbnRZZWxsb3c+MDwvY3JzOkh1ZUFkanVzdG1lbnRZZWxsb3c+CiAgICAgICAgIDxjcnM6SHVlQWRqdXN0bWVudEdyZWVuPjA8L2NyczpIdWVBZGp1c3RtZW50R3JlZW4+CiAgICAgICAgIDxjcnM6SHVlQWRqdXN0bWVudEFxdWE+MDwvY3JzOkh1ZUFkanVzdG1lbnRBcXVhPgogICAgICAgICA8Y3JzOkh1ZUFkanVzdG1lbnRCbHVlPjA8L2NyczpIdWVBZGp1c3RtZW50Qmx1ZT4KICAgICAgICAgPGNyczpIdWVBZGp1c3RtZW50UHVycGxlPjA8L2NyczpIdWVBZGp1c3RtZW50UHVycGxlPgogICAgICAgICA8Y3JzOkh1ZUFkanVzdG1lbnRNYWdlbnRhPjA8L2NyczpIdWVBZGp1c3RtZW50TWFnZW50YT4KICAgICAgICAgPGNyczpTYXR1cmF0aW9uQWRqdXN0bWVudFJlZD4wPC9jcnM6U2F0dXJhdGlvbkFkanVzdG1lbnRSZWQ+CiAgICAgICAgIDxjcnM6U2F0dXJhdGlvbkFkanVzdG1lbnRPcmFuZ2U+MDwvY3JzOlNhdHVyYXRpb25BZGp1c3RtZW50T3JhbmdlPgogICAgICAgICA8Y3JzOlNhdHVyYXRpb25BZGp1c3RtZW50WWVsbG93PjA8L2NyczpTYXR1cmF0aW9uQWRqdXN0bWVudFllbGxvdz4KICAgICAgICAgPGNyczpTYXR1cmF0aW9uQWRqdXN0bWVudEdyZWVuPjA8L2NyczpTYXR1cmF0aW9uQWRqdXN0bWVudEdyZWVuPgogICAgICAgICA8Y3JzOlNhdHVyYXRpb25BZGp1c3RtZW50QXF1YT4wPC9jcnM6U2F0dXJhdGlvbkFkanVzdG1lbnRBcXVhPgogICAgICAgICA8Y3JzOlNhdHVyYXRpb25BZGp1c3RtZW50Qmx1ZT4wPC9jcnM6U2F0dXJhdGlvbkFkanVzdG1lbnRCbHVlPgogICAgICAgICA8Y3JzOlNhdHVyYXRpb25BZGp1c3RtZW50UHVycGxlPjA8L2NyczpTYXR1cmF0aW9uQWRqdXN0bWVudFB1cnBsZT4KICAgICAgICAgPGNyczpTYXR1cmF0aW9uQWRqdXN0bWVudE1hZ2VudGE+MDwvY3JzOlNhdHVyYXRpb25BZGp1c3RtZW50TWFnZW50YT4KICAgICAgICAgPGNyczpMdW1pbmFuY2VBZGp1c3RtZW50UmVkPjA8L2NyczpMdW1pbmFuY2VBZGp1c3RtZW50UmVkPgogICAgICAgICA8Y3JzOkx1bWluYW5jZUFkanVzdG1lbnRPcmFuZ2U+MDwvY3JzOkx1bWluYW5jZUFkanVzdG1lbnRPcmFuZ2U+CiAgICAgICAgIDxjcnM6THVtaW5hbmNlQWRqdXN0bWVudFllbGxvdz4wPC9jcnM6THVtaW5hbmNlQWRqdXN0bWVudFllbGxvdz4KICAgICAgICAgPGNyczpMdW1pbmFuY2VBZGp1c3RtZW50R3JlZW4+MDwvY3JzOkx1bWluYW5jZUFkanVzdG1lbnRHcmVlbj4KICAgICAgICAgPGNyczpMdW1pbmFuY2VBZGp1c3RtZW50QXF1YT4wPC9jcnM6THVtaW5hbmNlQWRqdXN0bWVudEFxdWE+CiAgICAgICAgIDxjcnM6THVtaW5hbmNlQWRqdXN0bWVudEJsdWU+MDwvY3JzOkx1bWluYW5jZUFkanVzdG1lbnRCbHVlPgogICAgICAgICA8Y3JzOkx1bWluYW5jZUFkanVzdG1lbnRQdXJwbGU+MDwvY3JzOkx1bWluYW5jZUFkanVzdG1lbnRQdXJwbGU+CiAgICAgICAgIDxjcnM6THVtaW5hbmNlQWRqdXN0bWVudE1hZ2VudGE+MDwvY3JzOkx1bWluYW5jZUFkanVzdG1lbnRNYWdlbnRhPgogICAgICAgICA8Y3JzOlNwbGl0VG9uaW5nU2hhZG93SHVlPjA8L2NyczpTcGxpdFRvbmluZ1NoYWRvd0h1ZT4KICAgICAgICAgPGNyczpTcGxpdFRvbmluZ1NoYWRvd1NhdHVyYXRpb24+MDwvY3JzOlNwbGl0VG9uaW5nU2hhZG93U2F0dXJhdGlvbj4KICAgICAgICAgPGNyczpTcGxpdFRvbmluZ0hpZ2hsaWdodEh1ZT4wPC9jcnM6U3BsaXRUb25pbmdIaWdobGlnaHRIdWU+CiAgICAgICAgIDxjcnM6U3BsaXRUb25pbmdIaWdobGlnaHRTYXR1cmF0aW9uPjA8L2NyczpTcGxpdFRvbmluZ0hpZ2hsaWdodFNhdHVyYXRpb24+CiAgICAgICAgIDxjcnM6U3BsaXRUb25pbmdCYWxhbmNlPjA8L2NyczpTcGxpdFRvbmluZ0JhbGFuY2U+CiAgICAgICAgIDxjcnM6UGFyYW1ldHJpY1NoYWRvd3M+MDwvY3JzOlBhcmFtZXRyaWNTaGFkb3dzPgogICAgICAgICA8Y3JzOlBhcmFtZXRyaWNEYXJrcz4wPC9jcnM6UGFyYW1ldHJpY0RhcmtzPgogICAgICAgICA8Y3JzOlBhcmFtZXRyaWNMaWdodHM+MDwvY3JzOlBhcmFtZXRyaWNMaWdodHM+CiAgICAgICAgIDxjcnM6UGFyYW1ldHJpY0hpZ2hsaWdodHM+MDwvY3JzOlBhcmFtZXRyaWNIaWdobGlnaHRzPgogICAgICAgICA8Y3JzOlBhcmFtZXRyaWNTaGFkb3dTcGxpdD4yNTwvY3JzOlBhcmFtZXRyaWNTaGFkb3dTcGxpdD4KICAgICAgICAgPGNyczpQYXJhbWV0cmljTWlkdG9uZVNwbGl0PjUwPC9jcnM6UGFyYW1ldHJpY01pZHRvbmVTcGxpdD4KICAgICAgICAgPGNyczpQYXJhbWV0cmljSGlnaGxpZ2h0U3BsaXQ+NzU8L2NyczpQYXJhbWV0cmljSGlnaGxpZ2h0U3BsaXQ+CiAgICAgICAgIDxjcnM6U2hhcnBlblJhZGl1cz4rMS4wPC9jcnM6U2hhcnBlblJhZGl1cz4KICAgICAgICAgPGNyczpTaGFycGVuRGV0YWlsPjI1PC9jcnM6U2hhcnBlbkRldGFpbD4KICAgICAgICAgPGNyczpTaGFycGVuRWRnZU1hc2tpbmc+MDwvY3JzOlNoYXJwZW5FZGdlTWFza2luZz4KICAgICAgICAgPGNyczpQb3N0Q3JvcFZpZ25ldHRlQW1vdW50PjA8L2NyczpQb3N0Q3JvcFZpZ25ldHRlQW1vdW50PgogICAgICAgICA8Y3JzOkdyYWluQW1vdW50PjA8L2NyczpHcmFpbkFtb3VudD4KICAgICAgICAgPGNyczpDb2xvck5vaXNlUmVkdWN0aW9uRGV0YWlsPjUwPC9jcnM6Q29sb3JOb2lzZVJlZHVjdGlvbkRldGFpbD4KICAgICAgICAgPGNyczpMZW5zUHJvZmlsZUVuYWJsZT4wPC9jcnM6TGVuc1Byb2ZpbGVFbmFibGU+CiAgICAgICAgIDxjcnM6TGVuc01hbnVhbERpc3RvcnRpb25BbW91bnQ+MDwvY3JzOkxlbnNNYW51YWxEaXN0b3J0aW9uQW1vdW50PgogICAgICAgICA8Y3JzOlBlcnNwZWN0aXZlVmVydGljYWw+MDwvY3JzOlBlcnNwZWN0aXZlVmVydGljYWw+CiAgICAgICAgIDxjcnM6UGVyc3BlY3RpdmVIb3Jpem9udGFsPjA8L2NyczpQZXJzcGVjdGl2ZUhvcml6b250YWw+CiAgICAgICAgIDxjcnM6UGVyc3BlY3RpdmVSb3RhdGU+MC4wPC9jcnM6UGVyc3BlY3RpdmVSb3RhdGU+CiAgICAgICAgIDxjcnM6UGVyc3BlY3RpdmVTY2FsZT4xMDA8L2NyczpQZXJzcGVjdGl2ZVNjYWxlPgogICAgICAgICA8Y3JzOkF1dG9MYXRlcmFsQ0E+MDwvY3JzOkF1dG9MYXRlcmFsQ0E+CiAgICAgICAgIDxjcnM6RXhwb3N1cmUyMDEyPi0wLjQwPC9jcnM6RXhwb3N1cmUyMDEyPgogICAgICAgICA8Y3JzOkNvbnRyYXN0MjAxMj4wPC9jcnM6Q29udHJhc3QyMDEyPgogICAgICAgICA8Y3JzOkhpZ2hsaWdodHMyMDEyPisxMDwvY3JzOkhpZ2hsaWdodHMyMDEyPgogICAgICAgICA8Y3JzOlNoYWRvd3MyMDEyPjA8L2NyczpTaGFkb3dzMjAxMj4KICAgICAgICAgPGNyczpXaGl0ZXMyMDEyPjA8L2NyczpXaGl0ZXMyMDEyPgogICAgICAgICA8Y3JzOkJsYWNrczIwMTI+MDwvY3JzOkJsYWNrczIwMTI+CiAgICAgICAgIDxjcnM6Q2xhcml0eTIwMTI+KzU8L2NyczpDbGFyaXR5MjAxMj4KICAgICAgICAgPGNyczpDb252ZXJ0VG9HcmF5c2NhbGU+RmFsc2U8L2NyczpDb252ZXJ0VG9HcmF5c2NhbGU+CiAgICAgICAgIDxjcnM6VG9uZUN1cnZlTmFtZT5NZWRpdW0gQ29udHJhc3Q8L2NyczpUb25lQ3VydmVOYW1lPgogICAgICAgICA8Y3JzOlRvbmVDdXJ2ZU5hbWUyMDEyPkxpbmVhcjwvY3JzOlRvbmVDdXJ2ZU5hbWUyMDEyPgogICAgICAgICA8Y3JzOkNhbWVyYVByb2ZpbGU+QWRvYmUgU3RhbmRhcmQ8L2NyczpDYW1lcmFQcm9maWxlPgogICAgICAgICA8Y3JzOkNhbWVyYVByb2ZpbGVEaWdlc3Q+NEUzOUNBNDU0NDk3MENGQ0RBMDQ4MERFRjk4NUEzMzQ8L2NyczpDYW1lcmFQcm9maWxlRGlnZXN0PgogICAgICAgICA8Y3JzOkxlbnNQcm9maWxlU2V0dXA+TGVuc0RlZmF1bHRzPC9jcnM6TGVuc1Byb2ZpbGVTZXR1cD4KICAgICAgICAgPGNyczpIYXNTZXR0aW5ncz5UcnVlPC9jcnM6SGFzU2V0dGluZ3M+CiAgICAgICAgIDxjcnM6SGFzQ3JvcD5GYWxzZTwvY3JzOkhhc0Nyb3A+CiAgICAgICAgIDxjcnM6QWxyZWFkeUFwcGxpZWQ+VHJ1ZTwvY3JzOkFscmVhZHlBcHBsaWVkPgogICAgICAgICA8Y3JzOlRvbmVDdXJ2ZT4KICAgICAgICAgICAgPHJkZjpTZXE+CiAgICAgICAgICAgICAgIDxyZGY6bGk+MCwgMDwvcmRmOmxpPgogICAgICAgICAgICAgICA8cmRmOmxpPjMyLCAyMjwvcmRmOmxpPgogICAgICAgICAgICAgICA8cmRmOmxpPjY0LCA1NjwvcmRmOmxpPgogICAgICAgICAgICAgICA8cmRmOmxpPjEyOCwgMTI4PC9yZGY6bGk+CiAgICAgICAgICAgICAgIDxyZGY6bGk+MTkyLCAxOTY8L3JkZjpsaT4KICAgICAgICAgICAgICAgPHJkZjpsaT4yNTUsIDI1NTwvcmRmOmxpPgogICAgICAgICAgICA8L3JkZjpTZXE+CiAgICAgICAgIDwvY3JzOlRvbmVDdXJ2ZT4KICAgICAgICAgPGNyczpUb25lQ3VydmVSZWQ+CiAgICAgICAgICAgIDxyZGY6U2VxPgogICAgICAgICAgICAgICA8cmRmOmxpPjAsIDA8L3JkZjpsaT4KICAgICAgICAgICAgICAgPHJkZjpsaT4yNTUsIDI1NTwvcmRmOmxpPgogICAgICAgICAgICA8L3JkZjpTZXE+CiAgICAgICAgIDwvY3JzOlRvbmVDdXJ2ZVJlZD4KICAgICAgICAgPGNyczpUb25lQ3VydmVHcmVlbj4KICAgICAgICAgICAgPHJkZjpTZXE+CiAgICAgICAgICAgICAgIDxyZGY6bGk+MCwgMDwvcmRmOmxpPgogICAgICAgICAgICAgICA8cmRmOmxpPjI1NSwgMjU1PC9yZGY6bGk+CiAgICAgICAgICAgIDwvcmRmOlNlcT4KICAgICAgICAgPC9jcnM6VG9uZUN1cnZlR3JlZW4+CiAgICAgICAgIDxjcnM6VG9uZUN1cnZlQmx1ZT4KICAgICAgICAgICAgPHJkZjpTZXE+CiAgICAgICAgICAgICAgIDxyZGY6bGk+MCwgMDwvcmRmOmxpPgogICAgICAgICAgICAgICA8cmRmOmxpPjI1NSwgMjU1PC9yZGY6bGk+CiAgICAgICAgICAgIDwvcmRmOlNlcT4KICAgICAgICAgPC9jcnM6VG9uZUN1cnZlQmx1ZT4KICAgICAgICAgPGNyczpUb25lQ3VydmVQVjIwMTI+CiAgICAgICAgICAgIDxyZGY6U2VxPgogICAgICAgICAgICAgICA8cmRmOmxpPjAsIDA8L3JkZjpsaT4KICAgICAgICAgICAgICAgPHJkZjpsaT4yNTUsIDI1NTwvcmRmOmxpPgogICAgICAgICAgICA8L3JkZjpTZXE+CiAgICAgICAgIDwvY3JzOlRvbmVDdXJ2ZVBWMjAxMj4KICAgICAgICAgPGNyczpUb25lQ3VydmVQVjIwMTJSZWQ+CiAgICAgICAgICAgIDxyZGY6U2VxPgogICAgICAgICAgICAgICA8cmRmOmxpPjAsIDA8L3JkZjpsaT4KICAgICAgICAgICAgICAgPHJkZjpsaT4yNTUsIDI1NTwvcmRmOmxpPgogICAgICAgICAgICA8L3JkZjpTZXE+CiAgICAgICAgIDwvY3JzOlRvbmVDdXJ2ZVBWMjAxMlJlZD4KICAgICAgICAgPGNyczpUb25lQ3VydmVQVjIwMTJHcmVlbj4KICAgICAgICAgICAgPHJkZjpTZXE+CiAgICAgICAgICAgICAgIDxyZGY6bGk+MCwgMDwvcmRmOmxpPgogICAgICAgICAgICAgICA8cmRmOmxpPjI1NSwgMjU1PC9yZGY6bGk+CiAgICAgICAgICAgIDwvcmRmOlNlcT4KICAgICAgICAgPC9jcnM6VG9uZUN1cnZlUFYyMDEyR3JlZW4+CiAgICAgICAgIDxjcnM6VG9uZUN1cnZlUFYyMDEyQmx1ZT4KICAgICAgICAgICAgPHJkZjpTZXE+CiAgICAgICAgICAgICAgIDxyZGY6bGk+MCwgMDwvcmRmOmxpPgogICAgICAgICAgICAgICA8cmRmOmxpPjI1NSwgMjU1PC9yZGY6bGk+CiAgICAgICAgICAgIDwvcmRmOlNlcT4KICAgICAgICAgPC9jcnM6VG9uZUN1cnZlUFYyMDEyQmx1ZT4KICAgICAgPC9yZGY6RGVzY3JpcHRpb24+CiAgICAgIDxyZGY6RGVzY3JpcHRpb24gcmRmOmFib3V0PSIiCiAgICAgICAgICAgIHhtbG5zOnRpZmY9Imh0dHA6Ly9ucy5hZG9iZS5jb20vdGlmZi8xLjAvIj4KICAgICAgICAgPHRpZmY6TWFrZT5DYW5vbjwvdGlmZjpNYWtlPgogICAgICAgICA8dGlmZjpNb2RlbD5DYW5vbiBFT1MgNTBEPC90aWZmOk1vZGVsPgogICAgICAgICA8dGlmZjpPcmllbnRhdGlvbj4xPC90aWZmOk9yaWVudGF0aW9uPgogICAgICAgICA8dGlmZjpYUmVzb2x1dGlvbj4yOC8xPC90aWZmOlhSZXNvbHV0aW9uPgogICAgICAgICA8dGlmZjpZUmVzb2x1dGlvbj4yOC8xPC90aWZmOllSZXNvbHV0aW9uPgogICAgICAgICA8dGlmZjpSZXNvbHV0aW9uVW5pdD4zPC90aWZmOlJlc29sdXRpb25Vbml0PgogICAgICA8L3JkZjpEZXNjcmlwdGlvbj4KICAgICAgPHJkZjpEZXNjcmlwdGlvbiByZGY6YWJvdXQ9IiIKICAgICAgICAgICAgeG1sbnM6ZXhpZj0iaHR0cDovL25zLmFkb2JlLmNvbS9leGlmLzEuMC8iPgogICAgICAgICA8ZXhpZjpFeHBvc3VyZVRpbWU+MS8yNTA8L2V4aWY6RXhwb3N1cmVUaW1lPgogICAgICAgICA8ZXhpZjpGTnVtYmVyPjQvMTwvZXhpZjpGTnVtYmVyPgogICAgICAgICA8ZXhpZjpFeHBvc3VyZVByb2dyYW0+NDwvZXhpZjpFeHBvc3VyZVByb2dyYW0+CiAgICAgICAgIDxleGlmOklTT1NwZWVkUmF0aW5ncz40MDA8L2V4aWY6SVNPU3BlZWRSYXRpbmdzPgogICAgICAgICA8ZXhpZjpFeGlmVmVyc2lvbj4wMjIxPC9leGlmOkV4aWZWZXJzaW9uPgogICAgICAgICA8ZXhpZjpEYXRlVGltZU9yaWdpbmFsPjIwMTMtMTItMDNUMTY6MDA6NDUtMDU6MDA8L2V4aWY6RGF0ZVRpbWVPcmlnaW5hbD4KICAgICAgICAgPGV4aWY6U2h1dHRlclNwZWVkVmFsdWU+Nzk2NTc4NC8xMDAwMDAwPC9leGlmOlNodXR0ZXJTcGVlZFZhbHVlPgogICAgICAgICA8ZXhpZjpBcGVydHVyZVZhbHVlPjQvMTwvZXhpZjpBcGVydHVyZVZhbHVlPgogICAgICAgICA8ZXhpZjpFeHBvc3VyZUJpYXNWYWx1ZT4yLzM8L2V4aWY6RXhwb3N1cmVCaWFzVmFsdWU+CiAgICAgICAgIDxleGlmOk1heEFwZXJ0dXJlVmFsdWU+NC8xPC9leGlmOk1heEFwZXJ0dXJlVmFsdWU+CiAgICAgICAgIDxleGlmOk1ldGVyaW5nTW9kZT41PC9leGlmOk1ldGVyaW5nTW9kZT4KICAgICAgICAgPGV4aWY6Rmxhc2ggcmRmOnBhcnNlVHlwZT0iUmVzb3VyY2UiPgogICAgICAgICAgICA8ZXhpZjpGaXJlZD5UcnVlPC9leGlmOkZpcmVkPgogICAgICAgICAgICA8ZXhpZjpSZXR1cm4+MDwvZXhpZjpSZXR1cm4+CiAgICAgICAgICAgIDxleGlmOk1vZGU+MTwvZXhpZjpNb2RlPgogICAgICAgICAgICA8ZXhpZjpGdW5jdGlvbj5GYWxzZTwvZXhpZjpGdW5jdGlvbj4KICAgICAgICAgICAgPGV4aWY6UmVkRXllTW9kZT5GYWxzZTwvZXhpZjpSZWRFeWVNb2RlPgogICAgICAgICA8L2V4aWY6Rmxhc2g+CiAgICAgICAgIDxleGlmOkZvY2FsTGVuZ3RoPjQ3LzE8L2V4aWY6Rm9jYWxMZW5ndGg+CiAgICAgICAgIDxleGlmOkNvbG9yU3BhY2U+NjU1MzU8L2V4aWY6Q29sb3JTcGFjZT4KICAgICAgICAgPGV4aWY6UGl4ZWxYRGltZW5zaW9uPjQ3MjwvZXhpZjpQaXhlbFhEaW1lbnNpb24+CiAgICAgICAgIDxleGlmOlBpeGVsWURpbWVuc2lvbj42MzM8L2V4aWY6UGl4ZWxZRGltZW5zaW9uPgogICAgICAgICA8ZXhpZjpGb2NhbFBsYW5lWFJlc29sdXRpb24+NDc1MjAwMC84OTQ8L2V4aWY6Rm9jYWxQbGFuZVhSZXNvbHV0aW9uPgogICAgICAgICA8ZXhpZjpGb2NhbFBsYW5lWVJlc29sdXRpb24+MzE2ODAwMC81OTc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r7KqsoAAAAHdElNRQfdDAMUKhDcwjBeAAAACXBIWXMAAAsSAAALEgHS3X78AAAABGdBTUEAALGPC/xhBQAASXhJREFUeNptvVmMLFl6HhZniT0it9qr7tZ9e++eGXLI4TL0kJTIEQ2JtGADoi1TNmDAD37wgw2/+MmG/cYHGxYg2PCLZcMSBEK2JBIjkUNqOOIy5Khnn+4e9nr3W3vlGvtyjr//RGZWVo/rXnTXzYqKjHPOv3zfvyX7yj/7HWZZjDGttWW+sehLm2+777sv1v1b048si+N7ZmmN15RSjHHOmbmBZX5pebfNX+6+Wb/evYB/4jc1fUO3M/dnG++uV9ez1fXL+5sXFZ5BaWv5XNb6dfq19fUcD7u6p3XzS1sKN+ieVrLVm3R7sfmg663BOtcrXD4Cvb3ufgU/Nd90b89Wz7rcOXMPvX6Ojb1lG+9iXsYdWHfZes/XN1wez3o/N/93c+v1ekGr65mlf2wHlu/e7SN9I9eP1S1jY9uWD9odDFs/qvkRXz3v5pUbB798iNXuLF9ZHZdFUqD16qXVcS23VZuHUd12rJ5KbzzVchnmPt0vaTp16/phPrVZCmeGw1//gMRELDdWC7qCK25tSMTqF9eCwDaFeb1acwNmHvf6dXPZ8tpu8Z0srDZ38yZsefG10K8PfClQbLW+5Rstj2opPt1Ddm9qtkxfr1HrDS3YvPNyRcwI8PIEOpU218gNQ3AtWquTWR0CYxuPapntt1ZLZZvf3NyvzZ9291kd2dLSqO7hOS11aRc0X74N02r1Kl3Q7cZS0ZbK1B0yvyntawllK600t1htoNkE/M9senfq5gbypuyRwhsDxtZysalyN3WMrX+R82upW1+zkhq9qbd4c8UUF1xAK9l63zvt01Zbl4tZcnmqlZZhHA63PTfAZW1jDAYpAu+Ew0gMNkKsz/xTi9d6ac26rabl0g2Wdme58529NF9yQw+tldnvLrxh2LqD7VZ+w7Ost1D//xzLj/sOIblQVpkl08llWRVl3eD1MAiEsKs8u3j6JF9Mm6qqW6WV0kz1hqNXPvv5wd6BYA69pNaqfm3OVr6mEzptBI+tbdOGsrDuMdnqyJc2T6+M5doWXG8H635peZI3nB9bH+T1hizNgflZdzQ40s7IKEvj+KGWulVZOnn29PHjjz88f/5sfnGxtb1vS7mYzZumrnR96/Cw1xskadbvxY5QUjhVUZ0+On3ywT+++8orW0d3D+7ej3pbtappsUbBu/fsnqFTX6671XYaRg5242g12UiSJE3uCY6TLf/QNb//L/7p+ujWXsAcvl5ZzLUSXrv3pWBsbMfaNK62jy23RtXJfHZ+fvruD39w9uShJ73hoO+6Hi7C8l1HFmmSJUnTaBix4SAGHJFSNlVbllVvOOSOvLiatVXZlkVvGLz1xV+59fIrQrgQlw1RXcodVAc6oDbW0rK2c/CdHIilvuClTSdCsiM7OLRcwMoxbSjeUrSW6mcsFl8Kl/HQK9u/tEnmboqkmvSzzJMf/eA7n7zzUZ6lvbh3a/fIdm1YgjZNOA6rKmspVJEPHLvEMwupsgJq4gm3ZBkeLhtf2Z63OxpOFumibbPc+s7X/3B68vD1L/51243Nim8on9Zra7Q2qmsoZn3KfW1iSFKNFYBbyninMGuXsd6F5W9a+lqFbuA0vZIjEoJWqbrI02T6/be/eXJycXRw5DliPhlLzsr5wrasnuN6vt14ju35aZLk6bwX2EK6nHFPcs/zbNZGtoQ1nBZ5vRiPnKDmYlpUUKWP33/cNF9742e/FPa2G1hRsz6xWmrnfZVBD2uPQkvgZi1ADUYjrLVDWS1zDaiuke2GwLClUbl2BLiMX1+/9ov0Pb0xBFEKXhdZMp9+++23s0V9cOt2spjm8yYdX4VSDAaDYRhBK+CY3MDjlhrG0ZRZAhph29DeFlIqtGotGxfYIvKGszxVVr0/6quzybPTZ2cWH1+d6WLx2S992R0dqrbVK1jencQSxWwc+4bV3zTeN9RKXgvJhsfvjPMa6nS/wIxB7ha8PPrl+o1nWkIWPbm6PH765MmDh1Zj+S6/ev64yvKB6x2Otnq+h70QXNuBD6vlMMu1bU86g8CTTLSqgV/IqppUy7NtW1ZlIZjyBhF5F86bgVvV/UlapqX+0QefWFK+/JNfHBzea7EXyroW4zXQ614hHK27tXULWsv/9X50G/Gpr24XODz9NXxgK6DJNoDWessJDuNJAD6y+ezZo08eP3wEawcreHV2wurmhYPDo92RFGQ8hKU8Jm3BAs/1pQvxwf1dx24bmEvBpYhaBYABP+K4oqy8uiaf6XORwbQ6suxFuP5qkc1ztpgtLj767nR8cefVzynuaKsWWhC0ZHq9SqWXNr37tyK0vRaGJbDpZF/exNfLLyHEpxDBaqv16sU1EcTqWpwy3OPl6enx4wfHz87almBfniSyUfcOjw62B54D+6CBBFxuO8oKpC0t4TD8w2nbBkAXP3awldAO4/kMoms8362BKcoqL1TVtLbF+65jhXGZ1s/PLq5GgzvQu+eP3n768At/7W8yN2StMdWfwj/XCtKtfvOn1prQyR87XuLFa51f/nonZdeQaY0pSc6AEnSTP/z4w9miOD+7dIOebIrTZxdWmr1ydGt3u+e50HcO0xd5rm6U7zuBF+AGwhgwmC+rrrnrYvUtHkiKjgw1bSuktLnFhSVsZvtQKi0W2hEe9k26znyKr8loe/v5X73/l1/7V1/68q8r6cK68OVh0dmLFeVZ08Wbu3At3eLv/Ue/uWk811yLXX9152OtXrTWvIuEgrOsSI6fPM6SfD5f1G2LY1yML4GcXrl9a2cQ4VFsS7kW8zmztQ5cW0IAhA0tgIZgFyBNeHTdau46eJHgTluTehoHpZraiJtybRYHbuSIrCw0E0EYn15Mk2Kxt7MNn/HBOz+aTs5uvfAKRMzgF2Fcxkqd18jzBly+4fTEb/2Hf2fD8i/Xv44y0A/4ZiDCWjsRkh3LqqtyPr340Q/faZSVzNNBb9AUycN33j3c2d0exDZTANQ+h1MkDuPDX9rYANoKOmtwYNuGiWRtC5GBMaC708sUcRGGGAoSGyUdBosCYfFdETCr0HAambLE05Pz3Z0e5MZS7fj0dD45O7pzj7sBJzO3EVJgK9u4Rtg3OTfOWvy9v/ubG9ypw4prDoVd4B3G5ivQudoci8PO12WWzb7+r/9YOn6WFP3BiOv6g3fe8YW8c7ATSi2VdqSwhSU5ZF96rgOuAYcgGRC0wFrxHzLLggTBGBwy8dglSAReVLpigg7GFhwIQkjR6haaiPtAotKsmGc1s+VoewtPhO09ffro+dOPju69JIPYYLvOIphDtdZRn+tlXKsJv45n3PzZ2m9qE41aBa6ubad5i/li/Od//LVbRy9EfgjU7HrO5dVFmSS397ZcLBULsG1zwlqwFhshHJvWbCnbdnDggAlQadpjgCkoiuNACDipCp0IViZc3wIbAk3rFoHHdWx4hp4rd/r27sDfHfVm0wWcaxTF+MWt7e3Lx6fv/OkfNcVCMbECPsu4hbVS/Ovw0UbMhZNOKrWypatA1Cr+tKRudJNrCG9iGXh+9e63v8PtCLh9MhlH/VCrajEe394a9QMcPdRUAQUAL8BHeqEPi0CrtD3hBCKIeBiSANB6sVl04ngXAhnm8ITjLEm3gUa4qmlY05JLsbmjuGW7bGcYjkInst3pdOEFMbc9LKc3jC5Pnj76wTettqCdwwbyjmJZnWnfNIib8IovD3oZwFn+v4vF6NWGLOOWRk0624FHz4sqXWTDrVGR59B43GZ2NdZ5uTWIdFtJQ0i4aj0odhQKx8UvkSrg7OECzX4rfO+4nA6cfI9wXUa6KK1OZ8Ay8ZcpvGELY6roDw7NsiWYmO3YoSf7oYt9rDWv2sb3fQhw3B8A2z3+5N10csGNqzN/SarZMu644g28Q1fseiPWYGlTKzqTYWBVtwvS/He5S1ji+enp1t4hFCJJpr1e7NnO1cVlAMGH7DQVrFfbVKTPse+6dgcWAJqquga5AsHEWqXtcd+Ds7BdT/oBPCd0hDAg8LYJbcN7EIBW2rwtuRagFbzsuDZ8r9b1ADd3LNCT2bxQlvSC0IOvljZr9Pnjj/EMmx7wJrhY7cqaYm/4y6VHWDnRGxZzGSO0lhHCtmryxQy7MBtfBl5/MBxenZ8uJuN+4Gti1Dhk5ToOtoAOpa4dJts0U03r2m7nF1u6S0v4l95YkCEh+6boBfy/VQQppCOUCZdDFFraEHhSKB1X2nc9Qe6ncXFSDbm7Vuksb3BwQeg7blDOLgBtV1aNwn1dwPZ6A5Y/2FSNa9vYxTM3Y9k/lp4wPymLKs8zAJpkkUEmZ1fnTx8/GUSupKgPCTHWIkk0IRwVnSnDK61wjeUoi3Y2VYtZU5VNluuyUsCPRd6UFW0OVk6mU0JiCBFBISFhZUWKycFHHK3xV1VFZukGO2oD12elH0XS8WrLaZnXi2OsumhaHNLa2W2E6Zdcowsyre0E34i7rLeEbfrfdZJiuTF4rAbk14ITPD87xxFiq6eXF5blwndwIzF4UJuMH6B9izOE/8RBuf2hcDyKleIoXd8OIorc4a4tjCDMhU036k6WOBJTMI/m7YAxIRtdVJABcVm8qRpsNTyp1KznsCqdtnUT90awuIp7XPphFC/yaj65IpXcFAC9DjhuxCNWErEKTtxEINeGYxWJ616mKBDnjjF4VZUHgV9X9eVsLm1g25IoB0AuB2tqwCbxsNLB4bL08krXpTDIvSkKMlTCPEhNxBEHzerWSrLmatYWFVOtwRSS8LbnC98HCIErBh1s8ZbpoioKwI6iauq6oY22WtBdLcTh4WFZVY0le8NtUBkFK0sO0YCelS9YH/CmnG9KxCqoe331MnewGYxbY/CqKuu6won6ngex1qACtgeLR0vHF0gz5Nh2cPrkwVvlYj0AQRxQUrhRSPhFmR0lrbd1WasCltWWQYDLOuQCrEGCAL4opBEzrEoYcuRgHxrslwXpwP0ZPAeY/vhqAtgSRyH2NisbIJYgiG3hGL9wHU1ch2DXa+nk4sdoOFtS03XcZTN9to7u+p6PtyEaxKwGYhn1YqFUMSfyZ+KBDQUVKeoOJbdsEcRblmUDDoBadMgVnsAm7ix0XkOvDVzgDfylI1tVY1OgVk1Zm0wB+b6mbShdhQsEczw3X2Q1ZA670zakeBWESEAuhj3X7W01UFTHEW1BmoddJ8PTPb3BTdexVWsZf10FZq7Dth2eWub1NmVl44usqWZpusAdyxIoWEZBaDc5RRmLGu8UOQFkEjZT+q6id5Ia3tMhqGibCCu5iFobeaGgFtg4bISCRaTAgGP7g7bIVJ1xbgM11HVhKcgOfDB2F5BF0p1dl+clpNm23cBrWFUwyaEU52ezXbydFDAxl6cP48HI39onkM5tWkanKBuxzCW9WuMIrW+Ark3ArTfN6MrpFiVwbQWhAK3OyhIyTM4fKlOWADtwGZzIBYEohsXgMSyHiI0FgAiSZdV50aY5BKfGkcI+lqUCrHJkbTutxeuyqqF5ZdsCLBER5W0NuYPF8B07oAMih0LioRTpoG+Lnu8tplMKGnt+zR1Y2rauF/P67NnD88efwLiCpNxwnBvG0jKxKLkOeG5owWao71MhqS4VRjYTRBIMKklTeFLssixyuyxdB8fV2swJgsD2bNfxPD8k/cBfzRucaVlLN8SzqyyB+7E8DxvUlg08AYisxW0Gq1ukOs+wWlXD5xILaJbZKtHURd3kIPtGy7AyvB2hrraqrSIHQweRtw+ji+NZJCuNN6u3oLvcgBDLpLusDSe6Pm1OeLYLxullgnAjf3mdSrNWgXwKyXW5Js1Ho+1PPvykaRm8RtKqyKolDluRXcSyHexXA/KI46zJrANrux5vtdO0YVm3oc/tmDwhU3kJTXZbgIt0IeKAbg6vGAQg51nZZlmG54I2AKS1i6IuEt2WFA1PF5IEDQIG79Tgu7zMi6KWnszyNNrZnZ0+O+oPri5mRMhtb//2ixvp62t7uC4skOvM9Sr4ote86zp5eSP3aUKdUk7GUyh0ns+buo3CGJ4CDgPgyuQkdQ6EBE+mi1LPkryCJgNpQ16gG4NB2g+jEEyUMYBPAEpWZZrMIpABYHXFyC9WaaPHybysoUnM7g2vLp6X6QyggzWV1EBrVT8ewc/onJxsqHRJkIYBnUn4G3io0U6JU2K8rpoyz62ORhswwFbeoCNU3T9JNcgE8bU4rHKE8NRMbsiP3tQOSGMynSzSDEbBOHI8PywF7Flbtsr37EVtZUlNZ8s5CTKDdLQUTWh1fj6dO4vYc3oAIbAosGMQFrIxuc7zpCzTrLyaXM3LajKfAxf17/7U3bsvPnz73+YlATlVwEZyKAizZnsjZ78X+cKGp7pMG8f3iqSeTZN+P7SIuGF1MimaAQkov05kbrjDNdCUSy+wkUpfWQ2+zBWs6zquy1W0C+4srJpYDTYLhqlgTQ1RJTgjZFHV2SJvgHnqXIKnt21RnHdm5YVX37r/1i+cnHykg954MS0mF/fvvwrGLRkv52o2W5xcHF/A8ICcgWfa8WDX/cxPvLx/d8++/AKBMXDeoimbKi9mWZqdXZ6//+Tjl2/tb/WHgSPStHRdCaR69vzED7zADz0fvpzvHd42JwzXrj6NslcGUa79R4c+PxWm2cySr5Oa+Kph1CG0wI9l5TiSoi9Ah4qwzXGyePBk1pb1MBqEYS8M/YCUwqnbBjsuQA93xNUPjh9MfijaKgJZfGy5SvnSsarkJMku5tNpWvjDg93tbZhj3Rbjj96bfPw9T3ogb1ZVeAIGVXJ7AI/T29o+W5T/6Kvfev31e2+++SaIjM/0Ynp+fHK6t7d3e6Rd4e7ffymM+xYFMzrHrZYU2mzCimtcZ7q6NLm2Vlnc1fr1ipSu/QhpGby54wXpbCy4Ax+mWnnPl3lbPjqd5lU78KLDw9HB9q5wXPxMlQ1kFKi8rMvjhx9fPn2ytbsN6nFydjZpZp5Wr734Ui/eOj97klxNYCBdL94Z9pqqePTwuWRWPwpVBZvYSpGB2YKCDEcjsH6b68B37x0d/NXHHw1Y24yfPzid9QdbTx8+ur2/P2JyL0+GALfPHuqXPwt6Y9LgqlPyLlduVrJcr7yh/58O8V7Xpq3KeTrFUUDKXug3RZM1EH6HR+FJOvvme++/9dLLLx7tSCYH/X7VFiePn/b8eBD5FvEOQMsWDv/0cjxPF6EjYseZTOs5UFi+8Aa9RQ3zWqVFHfej85PjZD4DU821987J7OD1l7/7zb+MLH5vb8SrxcnV5a2Dfcf1HcF7vnvYHxz1e1jj0HF39vcHo0FcFgcEU9Xp8Xn4rDj4qV8WW3vWyi0s4/qsKya7LhRZ7sHKkFrL/dKb2EvfhFVEKHq2PRr0zy5g+mZJUZx++JHN2r1+vN3rK6bnKUQ8wX5fltMP5uWjk/MWloVZe3G8E3qqnjS+CzMDnHBykdyKYzHJJnMYyNpxPN8NFlfnyTy79TNfHNy6/+1//cfPP3h06fRFvzd65bXLd75TJFenV7PRSPsuD8Lev/flz86uCoBGzSnEd/vwID2/GF+Mk9N0K4jEjqxV46yKY5a4aJUWXDJRtZkEZusSkBuo6yYa68SE5fPx7L3vb/teHsWW7eezq5cPtydpcudoL7KdRVZmVeVKPp5O43D4wuEdxt1Jlce+j1/ZDZzxU2xdzWO3PxpVp8cA2GEvvmvz8/rSC12w652Dw9iL91njlZf//pv3nl9MsbP3R9s9Ud+6vXMxFX4M2+NTyof4Rz0IgxxiBQWpq2KeYDOVFxzue0M72Lu9TU63i9ttIofNggJj86/9yDpWuVKBzkBc28sVJuGL8eTy8WO5fSvu9yU8oi4OZMzPLCBoBdKksGZ3GIUj+EcmWTn52aORHbgeTPoC25X6O1ug4cPtLRCNauLIqgWaaIs8tFQYOaHrazsa9SJ4xbCxXt/fvdcL8/lQA5sUcJ7y/q2jqOedX14AwSrHefzx5LUXjnJNHhMmiQRa2UejQXk186JYVZllu9fVnMuY9sZ6zP+ktarJW9ItvsYRK/HYLAXpkLmmuADze0XRAOSFntPf3u3pOs5y6cjRYIilSlcOg4jFFlgZ4WzPiSO3baoyDEsKVDTAUwfD6OTiyufS9yMYGt9zeQ3XyV7YHZ08veC9XtjrCV07wncHgyBwiOHV1U4FbOYAmVyNz4BgGqYOe0HfF1lCyTPsKMV4AH8btawuEkDdnimkA8ZuV3GnG9UPS0B1DaXYddHQzcVfh6pMEFyLVu9HUTmr2LCvbUc3larqfi9U8Bll5thOCNBbpdxx+jFBSFs0TZGBDZe1ij2Yt8AFG+OibBtPW64rbM4g6luee1pkk8X0aBQsALpr2w5i8IBW18BlVVOwsrDqOitS0Jxbe0fa9d5794ev39lnVispuIunqIYOJdTy+UNwDUBcHu3aQWB1eYl1ynbTI6wA1doi3qiQWKc2DJqy1qWwRh4owRC5zvYwnEZeRWkpkCo5CMKz06vDfq/vugDRVVEv0oRBVRg4hg1ULhm2zw8oTcXLLIWZLeblKIqxRCAk3P9wEBdjtZjPByN7bxDiWapsmqcTCuc2wPAKNAqnjH2DnsnA/fDJo22h/cDOUzAa7uJIHBtXaukALlh1pbKsCCIJCWpUV3K3RA9LmedLAdDWuqpus2J4M9lzo86syxcpRQLWt72ci8L362RhVSXOJAr8xfTp5XR4f//As33msWEcSRN2DFxfmIJXmDPHEVldLormYjLnrZLYI+FIixAh0MFe4OdYQKtLwXrS2YpsoHeYD2a7zPehkrBABddlWqdu7MwmO7f3gUJbk6uKo0ACPtaV9sMoiBzW5onqH96meMzaZSw3QTO2wlQm1SpX4nHtEdbAaaMS5zqorSB/4PbQ6SjgWUG2VFOq1rBN1fMjq7drRQOe5GC2YFaqKh0K7MMturQl4NGCL7J0PIc4FHDDTt8FKdDcBoNqmc95Pp62tTWPtLXQs8h2w6jvR0NJ6WIoRT6dzeaTaZMt4sgfhP0mB5Ypy7bLxdXC9cN+FMWRvpj6TtRus2hvr+2CoEvzb90MvCwNptxE1GtjsUZQm9ukVxWEpCauU8AiAWEvFhRVgp0rEyDMaDioLp+9f/Z4rz8aDiLNXXg57AF3HSCqum6yJDmfJZezbJEWuhWceD3VmVBIjrAjsbQCtiRv00eXWzv91GXTy1McKBOsrfMupDDwQuHbYH6Ky7xoirqdFxl3oBy2cF0qxwkddbAXzKa5VDIIwYZWKIp3dQ5EB3RXrknaojYgtilK5pvWcb3wG0U1nUSBMM6csCinraTELAUoKR9F4DWEDWitPJul8zEnj+C7eG48QGPVJZUdQstriutWW1G0KHNohjLp4oaYpZa22IUE2NHxdDZP6gNX97Z3XTdQwAxtqcqSVDqZaanaplAUx64V1Q1IOnagSbzctGm6gJ9hKqQktCCoQWvrLKBeB1+XjrRbn9ysYmbWqvj7momyDdVaflHk27bbKE5mF737bwA7MemyOqEsHBwr5ML14DHrrAIW70OqhXD7A/AfcNMym15O59m82A2DKHJSnVMKx5ba8WUQ5ykoZQ2ZH/qecNmTixSbYTPtedLxwjYtuEtFFa3vAT+nRVKmidaC0oiOrWuqWMqLdnsbztiHy1HJlO0frevvzYMvKyg3mjusNcS+2XNiURnSRkPI0mpch/PMK7YQ4XBo97fDMCqaqYxDVY654NBWVQvL0TYDDujb0vb6sQQz9/wqXegsgXdoQbo55W3oH001KYuwbBonc1o7K8p50TQUjTP+DMfLZZFXTE/8siSeBaRQ5VS6piDdFiwnrJV03cZqXZe3wi0Vm43HsvK3d3amZe0ziuLicQEiuroZ3RGoLlPDrum2XBei30RaN2zKGkQw07bTgSrhBfbeQcNBvW3AWwGF5eQiiGhi75uWYgxUSQdfxtoCZCoHoMJvDwe9+WJ+Mp/Nwcwp3C7lYj5oW1WX82x2nIJyZIDZ24EHr7m11cPP5wn8TO4FPQAE1eKwa7gSx/Ycry4aqrYJHDhwZ5HDJfFGsKJq52kGAbUly4vMtRwJms9XdeQ3S+WXG7FRNHuNndYcbaONaMPSUjahhXD2d3bG88SSMnDcwtwdK7fxlkuqS6LUVnWaF5TUBIYuawm5D4KtMHh2eVFUvAQpaRtd8SQocVbni/n5eB60dhC6V1ez2wc7MRyrEKwWRZW31URFkTJ9HDWwU1lSYSbvgnCAuICNyqKCk8CiSDob9MNWqyyZMyu2PG4qlvgqyPSpqP0qr7HxkrnuulPt08ScPKiifBaOqzFk3vc9qctG2iA8FLLnvDL2v6X8i2LwirZTl/gqcGkwGtTzJBiOXpBuOk+ASieLyel8epVnlCKz9NbWduj5tmLbu8O9yHexMJ/C4dmE4tDKSCoxlEZRi4MAs4T3lhTstqzG1KwCR8FGQb9tT+YWgG5KBTpUgcU30hc32pKWJcgbkOm6XM6yrjH52q0q8tUaSqyo0E1VVdm0beBI6CF+5HueYjyvKluQIBLoVQZ/UUJfM88L9/ag243jtzHWyqPbh8IR3pMn0xkkvwHE9sIA5tZ27dHurmexQOmmrXhVgmz78aA+fcp0A6NQZqXJcjHoVmnVIFq9OKKTpqgZkVHZwJT3F4uxFbUCegSs2Sq2qlReNxx1C1emo+LTKT/16TI8Ix/0Jqozuw1cLmxd01DoqW7jIFRVXhck2HWX8OO0WyXQQZnhLJtawDqyMAj2buFQ0tm4HAbCAY3qF4rUJTo4jKLct53K0rMysWUYDUdZOnfCWDkuD3e0EGWau17EPac5fS4bMj2uI00ivaKEXtukNQXRIX2e5xbC1oLXlqptN9JCdRUz65DtzfzVMstlJOJTwv/p5Ie1QdE606GaVsLlUVZKe4FX5In0A0BDkk+TXTTFHKym6ikbTpyydNv7ejAAKNS9Ybg1zLPcDyLPUrPzi2AAW+ZIqpSxAptqcIXnHO7dXywWKgiqurW3tv0tno0nPIgLPxKTCdkDCRIGUF5zmwnNF0VBVYW2AIetYKbhJeo26A2UKceTTBLyZWxdiK1vCoW1IRHrbdLdyd+0C9ayUsBAVKpu4zzLUpg5IgV1XReZBY7YVj5xaSqlhAIJ32OeD5veBr4VBUU6Y77n90Des2wxZ6abobVAI/K+dAWVo5dFVgxGA3CzDKbec8ss11RiVQduqKIgn9cs7PE6hdXF2lzBGmHZvlMuZr4jSxhtz4PGCC6wF5R3qtrB9rbtUMqgK+5cpv71qj7kOvjEZBe/XkNsztcZneXqV9kdQ5lMgSUuauA0VAMdKfI06MezfE7szlSEmTIX6qeE/EP07WhQRn3pR4pK7PNqenV1/LytysX4skzTsqxtEFnALT8CPZ8mi9Kn4qNKzZkU2CS/F1UXbRFC5bev5rOwF9XyIEznsswpPRCFSVP3pD0vM4HHo0y7jaeEl13MLwmzwqtAkajC9/r8+YpHrXbBeI11SyVbdrCwTWO5bmVZ9izrJYcz9ZBO005hhCwlARkXedH3HMrM2VTZEEQ9O+zjPSvPZ2FYY++0Oj8+LpNFfTE9ffCEMi5VC3n1HSePQqrOq8oqy5InpyVYR6MLpVyqSlXbL95rXT64cxcu6fLkZLS3L/t9bzrFGxd1ycu8yUvbpoR7Uaa219gBTEzGlLg6P4ODp3oCk87YTGuzZb35Ru5u3aVnLctKri3lqu/xmoBQ2JeZRD+1HGjHDSBrF8+eJvMFnjIpilE4gLvE907c57gQDFV6jbAX0/Hs4uzRd3+QnI3PrmZPwSPysuc4+/sxLMmh2Ko+ufJcxw/iNMlPL8/TIkuKOhDs0AuuUrjIuv/xo97R0ThJ6irb+txPatetLs8Y83BwsETp1WW4tVde1FeT8W68S3EGgu5UQAJPT7bS/OViWUtpbUhEt3hp1GbdHbWZJl3Xn6/VSi+L9I2pgLxF/f7x0yd5lkZxPL8sciBlYdVSai8qterDQARxa/F5lownV1c/+quj2C/bbV87PT8sqBGjbfFf1zseJ8yz2Tjt55VV1iNm7/gDx7MCwAjBA2ZtHw7dyC+sImcAqWWZF97WtjWdlGVFtWfgKW44n1xZ8N+pXRYJ9YYIJ4j7dVUpU9m2zmisUt43KmyN19jIBf545bo2rTkrjeoqNVX3K4HvHx+fQc+xJzB42Jogii03AKnGcdEqoSKjnXw6ThfTxdlxL3K3Q5d5DJi5LkZgDaYpTzWmwYY73Lc9G/aFivNrKtCyKg1RkCzaDZ2+C0NIBROuoB7QpsEbwY03JdiG5o5jSbdty6rRcKB1nUeDEXipD3zqdjBXr4rk2Coes47NLAvEpOiqdE0J6qoz0DKhOqFNf+D63+QtzC4ARMBx5Xmm69p17LqwyxZcqgF7hjpmadHrjSzXZVtbE6jp82d5noacbff7IAQN133RVDPlgYg5bhRGAOUgDt2225Q4cuGHsmRWWKUGcWCt5XM7gLN1PQqRO0E/wvqr+dTZOWja55lqHVfCPLLa5UyBXlGfJBNR6AKMUH23kEzwdQnlyl6y60yP2Slp3WQgm+nvDc3oNtX8juq6NOAkqQgGtpJT0byybJdTXF7t3btLcfWt7dl4Ui3mvSAabo/axcKDzcgTK1eLYu72RQzOBnvrSOF6zAlEV50O4O7YzUK7jttwnjSlUjz0vTjAu8FjBpHrA0N7/UE5ndijLXu4Rd2TDbUTjy9Pg92j2TxzfLsGE7Ms3/cB4Uz0jErdO9u/UTaz6kbvWpkUW1uH7kVltIF3L1I17IaZ6BIf2nSfAsnVupa2W8A4VFU82oJ/fOHei6YOzs7TAqw0unWnKrLtg8N8NuN50np+GFGtxGKeneYZDgv4VxYplQRoKiYxYcDGgSWWjHIFjjOM/V7gemFce7AXduTHMEBVmdu9fn41kTYfHRycPfi4N+ixhwAlCtBOgV8AkqTlcDDwfJhzWAxpHP+N2qF1JrhDFFKzVa3M8kW9Upx1dHMFTE1BmlFoRtW1TdXWVCnsQmyjXlo0uzv7AJ1N4NbJore17QACpdnOrdthP8rGl4CZTtSDSLtx3+6NoP7j01Nq5QFCNTyOKR4FLlUhw/nbdhR4nlAud7040rZNKI7SFjhnl6KbTYPXx08fxpIPt3ehp7tHd2A2q2TKHT9NU942C5n0RwNTxCtMQ8wKIq8Efdl5YACC3MBX1gp1WptgvCumWQPPjsnSsxp5KbMFDJaULjbQJtXIs/P53t17QPpQja07d8OtLeBIZ2uHrFBZeaM9qtKnaGfZ2z+qk4Ry/Erbvl/OZiTJQM+UxaT+Li/0OvWVbmBR1SKD/eWOK6CRXJT5JNw/mI+vwsEoK8pgMJpNJsBlOByHyjd1YzXkMW2Hqq26qtM1kNiEjJrWKE1jLG2JWpkFa1VpuZajVX0FZTXwDg15aKqPy1NKwVFPIKEoCnaB5nm9AdgeTs8Cs6SmAVANjxAuOJKsBTB1moIjtGXJcPiBY4exTgt4B+FwLYl6gVwJIvBQDU94fm1q14FToYYUfgVyt1h6cSWCAI8ZtJT7tcMon06i4fDi4oKiUVQZr7ZHW27gS26GNKzbvs3yNjrDu4Soll3VhLKs9SSWVTZIm3TAumGctsOIF1lg6tCUAuQYmw0Ghfcr6xIK6flUFgJX53ngBwGuzNIUqusHAYgEHqbJSl0Uuq4cz7dwvNyanz7zLNlOsjKZwt2Gox0YHTywN+jBvugk9bZ3BTh4W5d5agehI4k8JHJuCXs6nsSDPjylVaQOiKfjxsDxZVFRK7oXRsFSL9b9aas8xTViXtYSaWmaOtazXjYp6KqaZKMyovseu4BTBr+K4lAZYBFEoVOCNynbdfHEYA1gVty1L89ORju7fhg0rbIdF9TfjXvFdEqJK9XUi/n86TNRV5qa/rQHYwGPVxQsjmFus/nUG+36I7fOUl5X/qBfGeYAAYG78XphmeRdcbdNhYgqm89Yrx/1ek3pVFJGoel+MbKwrqteU0+2KotipnmPUENLNRyt2pgfsi5ZX4dxVrMojFwY/g5e63iu6SUgSgPVoNyERTFsxwsXSSYBgbOC6q1dR5mOWhxkEMdVVVLpjudU6WL+/DlVK3KQFYadUKXpUIB4JlmySLgX1XnKw8jfPwSRhDqCm9kAE5SlgM+2a0sBocAfwctRWa/r1ZSCIxWELFjSVnpFn7o20JsEfF1waxqFNd8QmM3i6+tMzxpyrrLp2jAu6bjwZ6IpqeYYrDkYbPW2dnCtG4cSoAgoIMuhv2QWi3yJcBXFkNxe3DRNXZQw/nzQqz0PVo0qeZlcZGkF1ETJMR/OqanbHJrlet5oVFU1tYgSglRpntdNDbF3QHAbXVY1AAkOA+cfBMEiSYCyNdUWUisio66Y6zBMR6jWkYW1j+DsBhulaOQ6O7h2MRvxS3Mr06AIIxjHPRwYDQtpG8/zq7YJR722bbPZIsty2wfardMkwzmDWUI4kjxzowh3A1sF2MhMiblmMkvK1vZSwUs4VdeFE6JwgB+6w63EmBjsXU0lhQCwFRemB4yq11rpe/6wX2YFjC90NU1SEBFOUxsyHADvZnHxJSzS67qI6xUSUiZtoFjiesGm52QVr/90beUG+GRsGQIluejHEfA8vimKAs9RYcWEtus8oxJMy4yFgWtpTe+SaTli2BqobQlcLdxaOq0tAZwTOGG8ie0ndRsc3FLChtQ0VOvgQtyord52SmxrlpZlibuCslO4BZeZRtzCyBcjB11PZ5OdW68obtqw12mIzYTddZ2kIRZmtetWpnWUcjmfbO1sfiwJoFd9oKQjoB/w7TDQVUN14PM5BDOlYTk1Vc9iL5LFoq6wgAyKXVQ1dephL6oaQImyPpbK6rYIwlOoOmgVgWwra7Xc3VYW5QcbSxd1g78NlQSUeI/5fF5mcCB0+LPJtCoK6vdiFt4Cp3D56EFas/jWKx88ucDvUs0pt1aDmm507axa/pY7wkmFNtpgVwyL/m7MG7jBOijuqw21JXwBcuDiZ9ByyqaqFspfk1OgEQV5XsBfZMB9i3S+WDiuV1HMHnS60iAroU9JXdtugHb8oJW2pgxaVNQViYAb4FRbmH0YgrbFpsKtNqZjLF0k0/G0LGvQ+yzJsUl1WeIVsI5icrr74hu55VQs+KOv/yk14bPr1S2Vw4wbYZ/q+zS8QX+Kga/p6Q1B6FLkBHUp70Hze6ry+OT8wZPjvIKLqLwILKCic5CyC/xDX6q6yfNqNp1NJ+ME4pGkQIF4v1m6gBGByQDxtD0/3t2R/R6kK6eS6q6JiYIuXhjiLfFrFewKPGfTZFk6m+PPLEtSOItkOoehTeZpU5SL0xOI6cGLr2SLYndn9H//v1/99vfeoySwten+Vjqx5BobE0WuB0ytWuG6MSUmzEMmlxbOKalRlgUkc3w1Pjs7ffT46dOnp0+fXb75mftXYJl+EEchRAA4yrf5bDr3vQBnMb44G4xG8Oiz6TTLsgC8W0icPOgVFYQ0au/2HUDjOi9gIJ3BgJsy9RJnmxVhLwZ2kIYJjidTKmpsmuOT4yCKVNvmi0RJAcanymI2uZAwHmfH+1/4eSaCtlJlU/ps9//5na/cuX34+ptvdhCKbUx+06t8XheikKvgkwlEmpiEolXDDduWaUNcZPl8nhwfnzx4+OjZ0+fvf/D40fOHlrV99/ZIGqZ/fjGhYVNDMTk56e8c0BQURqQITpTkJE9bwGLHgdTg/hfn52CgtgPmblVFDa2ZT6dxv98yNafYbF+aIoOizHWt6rn2w5DySAAW40kQxbOrKRz2Qs3rvFx2OAtx/uiBU2QCoMrju/c/m1fqMLDOI2+wGwrP+Yf/xz/+r/6b//KFO3cqKvRfV0ZpY2SXieFlgmezZ0lKKqyGRj9/fvzBhx999OGD9z54/PyirLJSeG4c8NBzXnnpDRp+ASzQUrPr2fkYBn5nZ3d2fk6/HMU4pbas55OZ4zpSqyLPgNqwZ+PxVW+01ba1VSo/imbjK7w1jGutKVWVFBU4c5HkTujTOgFeXQ/8FbJTgMKboQppkeIoq7SomjaFpZnNVZl72Uw07Twd91//d1h/OwJE09Ptnb2j24fQmbxq//7/8g9+67f+7mc/9xkIuLFRmxB6GaGWbNXiC4mF6To/P/uLb33763/yF99/94eWdbC1Gzm2tTN01dCh+Ug2gB+IQmV7bqdntnTggyez1HV60aCXPP9IDkbAdPAkV5eXg92toA+sS0oehGFDA6gWoO1lkrWudPwecHY4sus0TZIsjHrwPHhWmEPb9rxeTynjJl0nn6XYyudPHkEAsnkqPBtSMn90HtTZAExTQfLSJjrafun16ax+6bD/7OHE873h9s7HV1c7kV+X6rf/x//pb//Hv/E3/91fG/YHddWs+aXmSwWhMCeMH872408e/9tvf+cr//JPzi7Gg62do1uvMmagC6PpXrboWtKoXAhIRpATJDRG2Q3wQppmwPZf+swUIn/6pDrXbTgCa8iK/NU3XyPmwxjwhbQdVTezs/PeaFCVNdQKh04gZHdv8uQJ/JDfH2LlGnCb8SxJaCBZUVxensNzQkkdH8ytgofQVSaqetDmWxF0rJrnReYNDn/ur4H6DnynzWc41ijoeYOB4jZcri30rZfufO0P/s0Pv/fef/Kf/uYbr70Oik5+XLClL1Va/Mav/9qHHz/83d/7/d/+n//+975/Gg37vcHAJYsFJKe62UPArzZ1YpNOSUO5icBLab5hNSh1a7306muh7+2+8vrjb31z6DFZ5xbcft06UQ830XWDTREUrWV1VcD41QXlZosMpqPOZ4veYAh8bcx5S6PrKkIKydW4WCRmrJwu02zptYvU13VgqwFV7qkyy57N04Mv/brb34WneenO8P0PP96/dcSa9v0HpyePHvZ8h1FbcQvuV5bVH/zu19zIuf/CC67rqvUwCIDfd//qwT/6J1958GSxvbPfiwNhCDa+urIjcCo/gKYLTpOyaDBIN6LW6vJFVDVFeFsz77Of/Tww5J3bdy7svfrpD0ZRHPvgPc352STe2wVNqOBR4PBATxRwo0wuL1ppSqsqmPgSPK0P5yKtZDIGZijmCxARnQNqhSZqjO2rkqsrXmZenXtce+B6sKJFeQYj+oW/Fe3eBnJ64e7BxelzOITeaBse6qPj6eTy1AFG46ZJjkOuZdCP//LPv3V+eY6TDcMIf5gZMQi4Moj7MTwe9tuWNmXbOSeGwyhzagtq5YZuczNvA+aKOoBp9IEBIAauYlO9/t6rb72u4LE8//Du3cIeLD75fr8Xu7hLW16eX/qjXVMZTqUkuoJDceq8whtBELhx2lWRp+NLCFuVpC7NqeIe5c1MnJhmuAA5XwblLNCFC7TNlK0bVamzqwv2mV/bf/HVXuBubW0LVXzyyYNbd1+Mw2AGd13wi7PnTTqn0SU0vcDGw0Ohoyh8/Pz4D37/j777gx8C6cRR3ANp7/W2IN6SWrV50YBEu8a/Ks+hSl7KjmgNJcDed4FgwzyFMmzGog55GMJy6+4rr7/5CixyY7Ht7Z3t23cvtEw+fnfQH4Rg36wdn55g+wAW8EuCWUWaSZKR0gvjMs8ABHCfOlnAHIN6B2FM5eVFST2i81k7nzXTS5FPe5ED6ulpU0JT1pezTH/uV0avfsaX4nB3R3j8/Y8e3D462NuFXpRUsdbIbHp2dfxUUvRsWSjIKTPGg8CHrEGcv/Gnb3/jz75xMb6Ed2Omz6g1vhN73+BtgsDrAnyCm3lINANJ0qYYhA4B0SYuzE1yVbDGB1P0IhxsmU5xtRDuz33pV/7p6Uydv3t3bzSIAmnXSTbOYbhml5btUjeY73iWSooEiqibqnW8wGYWdqTMsXhgDABJByi2ymRTSwhm4LRVa1uUWwWtmCwy/VNf3nvh1XRWvvLmrarSF8+e911vOLrl22wyKxxKxA3iOMLFfkjjNVqIOc2sqIlqNqzLZ+4dbGNv/vLtH4q4t9MlRckXCOyWDIOgaSpKvza1RR3uBOhobI4gMojtwp2EhNmQVEcFgsT4/c/89J17t7aGvbPT4z64eb8HR7J9cC9xorOnD0KhQ8picBvvohXWG7vCs+rQkwNhDX0ZSNWX3NGt0+RSla6qIlUCUcgq8wWNrjLD1UzUhUugq6ez0vrc39q/e99j/I0Xdhslk+Tq9Oxs/84Lo9EWwBdkNWk4/PHzxx+Pnz6h1CFfjr1tO5JNOX3W1MqhQWkttTJJGE+IQVXBgDmO49puCadFPc3MsT3yltArbpnRN4Ia3YnGOC0VxDVE5bnVi4c7B4fYdN+xh/v7k9l8f3cP7Hh72Bv8zM//KI4/+fafvtjOQz8A068tq6JRBpqaNxwZ+Z4QFKwLAqcyYBE/xXkBeuBgsWxmJiIC7VZaUzNdmn88k/pnfl1Ho/1BBIzn2g7c58PHJ4e3X9zZ28dFOLGCy0HPqbRUlkOUp6KKL9+RVNkiPSKxJiAtKPBXwTK6AZV8tRTmkpR1MgVP1Ibs0IggkeUJRdct0yHHmq7JjdJK1ItMZWyw/6zhWztbR3v78CWOLe/s3n7/kw8m88Xh3n7L2KLgr7zy2gM3+ujjT/ZO393y6qEXzOhBWqmkawZMcTNskkoRKQJc2YqKsmsTneDECa2iqZu2ygudleWp/3L9M6/2vcEvvXFHc2c09Kbp/PjJ88HW9tbOPvw72H/DrSxvQGhqxx0nZUP80PidxuTFIek058uGisBBOsJpzIBd2BEOgtuLKR1AEUgzsxD0BrsPCTEmHWJBgM8YG2whFS9D0mBQcAs623hQNFiXbCgDbe+MhosUS23gJIB3LKf32osv9PuDtv7M8x++3b/60PNkS12xpjuQqgNhmD0ax4IndmiqHcA7TITrApwxwAwY9ropz8WwvPf5rcMXXrsDN9/DsfUCOV0U0+m8ddw7h7e3eh6YrWYtNPCbn5z8wuuHVdVeXSWQu66NG3fD4kmnTQwB5rkhmkCmrsRiu5xuXZc2pRV1Q6MWzOzk1dwpbIpjU/UwBAfOnAvTOYxdoCQLkX3uBnHs6tYyfq3dPbj16PGDyaI/GPUAZSqKX4u9UdiUcvHWF4X4mfNv/GG0eOKFUVbCrJa01YGDR6DxCo4wsBqGR2RNm0NCkmSq3cnOF6Kj2y/f3bt/eAjU6EMJhZrnrYT/mc6xO1ujaDFLGITcZsdnV1vRCGeHM4tcndl0dWsCR+D9FBmikS8NrqWIPLXrVjQsEJwMUnl1ebWzu+N4Pn5ASSggfEHg1AwrcCkcjG2ryF3YlDWybCnx5JCNqkqFHdw6GOCZG8UizxaNDUc9XiTD7WHeACeqfuD7rhzP2O2+5nYc/o2/U52+//wbX4sEy+rEdfxUpZITWmlnDaP5fRZhKmDGmqm7b4Qvvbmt48/d3/d8n3EVu1YJZkrtaPUHT5768e7RwTBN8hBUrVGX44XtB/s7JLFWIwY9+/GicIcxxBmaW5thVpwG5NiGuHIqv6QRTwTuBEWjOJ9MZls7nsK7mM4UHDeuKUtYRW2mxWiHEpCQBsOyWwrySuk0TQGH5sCwKXk+KeCeuWxGw91scpYscp9q51yKSim5PRpaVj9L06otyuju2c7n/+Jb373tLWI3pwFUvBFGMeEfIAu9e/fd19+otLh/G8cTHQx62mGewAIErEfgyEVRn5yfaBa8df9wlpZwkEWt8rIUZGqcBqycIjtEC/B3GWRpDdOWNmuX806oJFbXXc+3pEpMQag5SRZRrxdwl7ZMekVRkf1g3AwbdVqcF2wtRbApyi4MWaOkYWPmXzZKt+LeQQ9iQflLz8sZd5J0EAakZEy7gkEoTi4W3/z+8z95wsctC/SL7798+1uwLUXpJmnPt2AnyrT2g/Ro2//yGy/3BpHnWCMv8sMQG10pmmkNSNnvOefjvEjTy8v0pz//mXnR9CKvLKk77XKcHu0Oq6ZsW0aTkbgCqXUDn9ZP+Lh2HLtuux5wMlIQ1BoKYdJ6knRBA90EkIPZ9Mq2D2igi8Ee+G8XoYIHNbVppg0BBl9S9QVebKkGGmw6wgbDD/q+uEyqIRi45F44HE/O/ABqQlPLCs2+/o13/9mfPXin3TvcH71xAH2Tk7OC6hL8/nmgS0njiTJtDbk+sfT0u8c/sTX5+c/dDXc8l7elBefnA+wC+C6SUqvyo0fP3njrtay0BrGbpg0Q19l0cWuvP0mq2KN8Eo2lt6xPHl05ZhBfQ80eVK2naJRozWsKZFKAuaaiZSq4oiGYlKmiDhNpe1kOw0sT1MzEH6sxtaWm85fCZLgLgAaMiCENMDcOfJjwQ5gKAKa6aLZ7IemM4DvDIWzQDIh/sdDC+8pX/vB/+O9/950mfv1W+Llh+/zi8uE4P7JZVjUDyV6L5Q41wHCX87vD4KXY/UG7/399/ey/+O/+z6/+2dvjvAFsjWK/BPOsSkfoDx88v333gAl3axjM0yqK7Xc/Ojno0wDDRVmbwDrlzduifnxypSCvhrBQjloRgqKGAofyAJRe4Wb6F7lBU2INUNGPR1E0wDqr0hy1yVyQ0yRcY1NhpYltwqtgj+B3LEJWLAyirX5UVIXjSIAlz7YcnGBNbRRHt++OZzMY2n/+e7/3v/32P7ReiYdNMUvSR7P82QKC5jeer/3BOfNz27PckECtIx4n9Y8uFyK9sqrT//a//g+GRy/977/zL58+v8iLph/I+ax+75Onu6M4CodQnSRpwtj75PHlwf4oo5EzVG4CPbc9N/K82aKEQcUpQwsoM8RF7AfaICll5qxwmiJrNSaqz2E/wcyjKKrJgVEpCMSE6t1aSpmZISDkJ+BErK70iIaw0nXEuhoV9oaD4SCn1ALQJquNXexHhIiCaLDTH5xeJV6089av/ixQDgMuqvTjTPYGMdjJjwpb+I52ne3Qf6HnA+iUbbOlCvfsefud7/3nf/utwehWo52X3vqpf/BP/vnVeHJyPju9OG0aHYbb+1s9eLFR3330fLoXu4OACCbspaSpuo3thoDBJ9MkkAX8FjfZOaoet2hqpmOMruPRoCvPVO0TGYMI0YCwuiaARI0lzFQ/UEAKxrLLAtiU7WXgxZLgVov/uAZrAZnv7G1tD4bYQ2B4j0aukkGD2/NtahoJ+tuRKzLtvfTKK6HKLPgGmkoFvGC/l1p9z6MpsEIeV+LU4qHU1eX5J+/9sJk8+ZVfvfPGZ35ivsjGl+eeqv76L/zyg+fjJ2eTDPs7HPZ3emle9X3/eJLu9miSCrA4UC5YduC4BHAYlZLQomqcEax7CUQTBwHVC1ChE1whMB0cEE0KlrCJpuKB5gc2dP5M0qhiZYgGQUoCXi0hke6nNJkNvkdI7FBVl1hyssi2dw+BGmxOnIgclZlVi+0IPTsrGpq3qdp7d3bfePONN18+sJLxsK6OYuei1D7ooDG9NHbOEtOyGmZX7PyJyMc/ece7/eLhydkFqMDR/uitl+8NhzteFJdV5YX9w4PdtoJQhNTZ15aOpO5zgGvcxSE7IwwiFGAKVpWZUX+k4bW2sAGastI0Da6o8NZKMNNUAh4I2cCybSpJUlVVSfo1yn7RaNWuJgIXUURO4C5kK6kOW5jyVKqSAJt2eiH8u1QekDy8HUkhdMfmFdOhq4umiUaj/PxSWe6Xf+NvfO9//RcLK/r1l3ZuM++rk6ZvW14YH/Y8GI6PHz2/ev7Abha/+Uuv3rv/4s6wHwVUHxM5Vgb7JymvOwTHPtyvLSAFOVvkIVgqKIPVOgxgnFcqB9muFdVmUuRAQYSpKZoRgaYJPLqtTIBNKoaLwDTh4YX5aUM6YNG4ScJbZqqE7gaDCyr9hwDzLE9dJgz+oNVD/XDauGlFO4l7tVvDrdi1s5JmTLkOz4vaptAd1XiXMCktVcYMQw6CVfHtX/7pF/74B5ePzpMs9PvclkFvEoRNUjjnZ/Xl4y/s8J/72S/ee/H2MPIjat6ykhoAiWqmbJ7EUsUBHk/GnpNUtWfXianGg/g2hggT1gSUToEocP4tp1BelmVq1FXaU9U+h7AQINImoMR4Ulc4NocCIvRhRNoUIzJT6aHJYZjKxa7v0XV9k9CkboHVqFdmRhTTv53IC8IeUAONTSlb3B3PzERXrUylA/jVnm8PZBGyRZbrL/3s59rp1YfHV5/Mchge4eLMrJOLk0c/eu8XR+yXf+nzb7780s4gPuj5gxh02Q5tYcLtbG/gvHQrHjk5lyUwZZYsmqq1HUpi09txk3WnoXSABjRWlCLMwnTUNVTY4uGIwHoaCrXR88OeG1Rk09QIUSoOI4pNBLmoweqBT7WpjjIF57VxDBS2tiUkjD7kBG4VpIWUhiwwEQ/hUquzSZ+B89NsJEEdDDikbuioCP0Q+C8KYCQZDGMgtm5/8ReT8KB+9KBkuTWbQC7t4yc7Ef+1X/3C0dGB50r4KZ8iU6Khvj27ULosC+mFZT2niEFTAVednNYHezHvaieJZVuUPuKaUwNk7VmhMpHXApjVNUFxGqKXwcBVZQlm2FDzU+t4XgvWZztZkZNuwLTahAtq7CK8K1ELGpwHTF1TRpBzMDBmPgXFSBMscAVvQ+l2S2MbXOo/tCg5xArLtBeaCryuKV2RP8dK8lEQ272s/vOP8hd+4hc/nCzwDp/diR6lxWQ6PRi5/9mv/OStW/swCiSZUHiL23QIoFag/44HY1E33mAvTQIQ1I+fXAwHseFDgsavcde47RJ8AKawrLUnDL+wrDydOzGNPALXxJMSqZaiKCtqRaRZgESggI+IQ5mhCJwmU3afwiFpmJpVw6noCrDaDKym0hEzvdjMZ2i7jg2CJbrp7K2msc/E5Cjeybipq6IR0MLM3BxEftGIUrO33338pAr2Yvvcagd9N3XCYRTvOyKR8XEi+3FgZMuMuwBAYUsyFDo8meShJ3NYbTeGjdzpxTaNT6c5uK6Zu13p2oRkWQsrSGEzZj71xyrTTCznP2ozbJtUvjEDVckOShrMa47XjK2nzejqwYAamwZEUlnLea3kNmnKhYMdxR+H0sJ4SLAf1cUvPT+gjnCYEmqEAP5tDBMzRWpkI7g2A5yj0L0aTz/I3Lk3+M5lfl+owh/AnDvYz2R2lebffzShpBPNq6Rsjpl6yanCoyWaPxq6V9OU+jguFnEISg8ASjpPl1GREYFfRzIHK2goUCRMq0ZdVqcnpyC/VKPQdnkNnFlDtkA6poZD01RyIzwUpyE+SkN1TQmqISDddAmnU36a4t8ay0iGFtvk0LgHYVp9AeNCsoiwT5RFphqnVXkFLtAmG0TFiyB548zN/Z3cal+S5U9vxUDghx5fpPlZmtncfrBQC5AllyalS7KP5J8kUb+amy5t17V1ne9uEZuwSdAI/wL1UHpbdW1mgBKC18r8h/JlOMTxeA7VhYkQlKmhxg0aosgYMCUzraIUlTHzOais2mSHzUAe86EGRoSozxS7Qy2UWKQZ92h6XqkIvjWl0rgcYolNpiZ+qsUi01ASSjH+haQJ61juTlK3T3JBeZIyzTV7XIqf3nIeJfVpVtmNwo5fcvur3ztrTKYEx0pVNwBsTUnDn10yRpHDKV1khkabmCGn+ajYbJN06AbBYk/SoqRSRqJYBCunF1MTuRYFBdYMuZCOMuOFTf0VFtiY2dkWjTjpyBVlcWxqDOxKBhyz7y6NrKSWPbVM+VJsoivEowQMrKxtqCl9xFw3eN4gLb3s7eDmNHHr7z/M/81VO50meZI9qnluAeGLhvojy5pklR0No9NpTqwf4gDjmoHEldRj7HDTnGqmBZBKL0tZSG+MUYMINqo2lpkiqpkpQQQ9hVBMp4unjy7wJCUNM6BiSODCugKTsOFNTPcQab5ju4qQkalANtVDrOt6oLYyGj9A+lpSLJni+p7rse4jaaj2rqXGWpNkoCEZzAGXFborOCQTBp0j5206acFAYAvePm6OHNnmGUxJbBOWfbxoAHf2pHIsXXGZVtWHKX9wPG9NXRYcvk0mi2YSmIZfTklSi5Ffo9JJ+iO6DysjiMO6PzD0sPoUUIB2AGbOztN6LoxcQ0bgKXNqNiKD37FKgmyK5mWa6GRt7IERD3qElqCp+eA7Mr2wB8I8DQXvLEu6wLKiaSuSIMoIwDuaQb30EQBApS3uI5fFe0rgWgDtFgBZPazUvKhrL9jq+T0wUEulLdNVCU/WwMbZgI7W47o9v0gFGRcmSQCgd3Zl8uBAkzQamhLOsrPtOC7aCUFTlpYfXUpQ2VqkZc/3gAAAfOdZalm2ahrXeH4aKWvKQym5b0uTtiJvSJF6zqqqpkbZ1cxjZbs4Wlhgm+JypqqzpNK+ilo/mJmBQj1DjlLddBph+xEsr0sVRMbak6/SNcFTbT4mifQuq5Qn2EQx33cKIRcNt2nUrZpX5fN5EQ5HgRNEDuiShLJAIISgz2Qx9bLU/EHozLTg0Pop1AQFoQ6G5XgM88GPDo1rINCRNcrzXao50/ry/NxlDgQTumA+o4DKso1/oJFJVHlQl52YU+Sga3E0MRoa+gMLRPCjaSSlTamIhBJ9knefYiAoK01pJ9MdBIxT4FfNB39gl8moSEIAhP/NR0cyI9V6AaJJrROM2yJRjD6fTQDtVpOmtvzAjaLDnoMrBw7//nE+y3GhWn7EgXFv5jMF6NMnKLQNlePaDB5nq3q4rrycqrGxa5Xq5vyzLM/Hlxc7Rz3pCmoIpiQKzRel9A4HOiVmkVJREqkCzZagGgRTekqTWmjUE74qqvcGd5I2VZQKM9WDLCilfLppHARRjMP3jO6wbjw0dciRCsGAwCMRKmlpYtv5pLIZf9EFdXDmmu8E5P6bvHy95+wOYiXsyiC20JYzzuZZYY6fAorGHBjItCyJhGGjNJM2TkuZZdFYEVIP8h45ADVE2hirxTydXE7wLypooFpHGAbNzCc14PuyzKlFzHFr+tw0bZs8G6dMpwk3QObhOEz5Kvm9oqDRGLCJda149+kw9LmbTUe9YIEJTErbzAInUYSbLQnC0YBPnKZpcoKOMJwxTfxwJeDxEBa7rCm4IlgkZeB5vcB/jMUQCeb3IxCjlBMisGlgr03pf2gtjBQ23nR4si70ThMCTOM1BVypq5uEkHIuklL+sKlFVsynMyqzMNFqIhd0NuDtDbwYjoRqG0zDODYuzfMsL/4/E+QQZhxyGNYAAAAASUVORK5CYII="/>
  <p:tag name="MMPROD_14122LOGO" val=""/>
  <p:tag name="MMPROD_19069PHOTO" val="iVBORw0KGgoAAAANSUhEUgAAAFcAAAB2CAIAAAAyWpioAAABCXRFWHRDb3B5cmlnaHQA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6/U/QAAAGJx0RVh0WE1MOmNvbS5hZG9iZS54bXAAPD94cGFja2V0IGJlZ2luPSLvu78iIGlkPSJXNU0wTXBDZWhpSHpyZVN6TlRjemtjOWQiPz4KPHg6eG1wbWV0YSB4bWxuczp4PSJhZG9iZTpuczptZXRhLyIgeDp4bXB0az0iWE1QIENvcmUgNS4xLjIiPgogICA8cmRmOlJERiB4bWxuczpyZGY9Imh0dHA6Ly93d3cudzMub3JnLzE5OTkvMDIvMjItcmRmLXN5bnRheC1ucyMiPgogICAgICA8cmRmOkRlc2NyaXB0aW9uIHJkZjphYm91dD0iIgogICAgICAgICAgICB4bWxuczp0aWZmPSJodHRwOi8vbnMuYWRvYmUuY29tL3RpZmYvMS4wLyI+CiAgICAgICAgIDx0aWZmOk1ha2U+RlVKSUZJTE08L3RpZmY6TWFrZT4KICAgICAgICAgPHRpZmY6TW9kZWw+RmluZVBpeCBTNVBybyAgPC90aWZmOk1vZGVsPgogICAgICAgICA8dGlmZjpPcmllbnRhdGlvbj4xPC90aWZmOk9yaWVudGF0aW9uPgogICAgICAgICA8dGlmZjpYUmVzb2x1dGlvbj43Mi8xPC90aWZmOlhSZXNvbHV0aW9uPgogICAgICAgICA8dGlmZjpZUmVzb2x1dGlvbj43Mi8xPC90aWZmOllSZXNvbHV0aW9uPgogICAgICAgICA8dGlmZjpSZXNvbHV0aW9uVW5pdD4yPC90aWZmOlJlc29sdXRpb25Vbml0PgogICAgICAgICA8dGlmZjpZQ2JDclBvc2l0aW9uaW5nPjI8L3RpZmY6WUNiQ3JQb3NpdGlvbmluZz4KICAgICAgPC9yZGY6RGVzY3JpcHRpb24+CiAgICAgIDxyZGY6RGVzY3JpcHRpb24gcmRmOmFib3V0PSIiCiAgICAgICAgICAgIHhtbG5zOnhtcD0iaHR0cDovL25zLmFkb2JlLmNvbS94YXAvMS4wLyI+CiAgICAgICAgIDx4bXA6Q3JlYXRvclRvb2w+RGlnaXRhbCBDYW1lcmEgRmluZVBpeCBTNVBybyAgIFZlcjEuMTI8L3htcDpDcmVhdG9yVG9vbD4KICAgICAgICAgPHhtcDpNb2RpZnlEYXRlPjIwMTItMDYtMDZUMTU6NDY6NDAtMDQ6MDA8L3htcDpNb2RpZnlEYXRlPgogICAgICAgICA8eG1wOkNyZWF0ZURhdGU+MjAxMi0wNi0wNlQxNTo0Njo0MC0wNDowMDwveG1wOkNyZWF0ZURhdGU+CiAgICAgIDwvcmRmOkRlc2NyaXB0aW9uPgogICAgICA8cmRmOkRlc2NyaXB0aW9uIHJkZjphYm91dD0iIgogICAgICAgICAgICB4bWxuczpkYz0iaHR0cDovL3B1cmwub3JnL2RjL2VsZW1lbnRzLzEuMS8iPgogICAgICAgICA8ZGM6cmlnaHRzPgogICAgICAgICAgICA8cmRmOkFsdD4KICAgICAgICAgICAgICAgPHJkZjpsaSB4bWw6bGFuZz0ieC1kZWZhdWx0Ij4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8L3JkZjpsaT4KICAgICAgICAgICAgPC9yZGY6QWx0PgogICAgICAgICA8L2RjOnJpZ2h0cz4KICAgICAgPC9yZGY6RGVzY3JpcHRpb24+CiAgICAgIDxyZGY6RGVzY3JpcHRpb24gcmRmOmFib3V0PSIiCiAgICAgICAgICAgIHhtbG5zOmV4aWY9Imh0dHA6Ly9ucy5hZG9iZS5jb20vZXhpZi8xLjAvIj4KICAgICAgICAgPGV4aWY6RXhwb3N1cmVUaW1lPjEwLzEwMDA8L2V4aWY6RXhwb3N1cmVUaW1lPgogICAgICAgICA8ZXhpZjpGTnVtYmVyPjExMDAvMTAwPC9leGlmOkZOdW1iZXI+CiAgICAgICAgIDxleGlmOkV4cG9zdXJlUHJvZ3JhbT4xPC9leGlmOkV4cG9zdXJlUHJvZ3JhbT4KICAgICAgICAgPGV4aWY6SVNPU3BlZWRSYXRpbmdzPjEwMDwvZXhpZjpJU09TcGVlZFJhdGluZ3M+CiAgICAgICAgIDxleGlmOkV4aWZWZXJzaW9uPjAyMjE8L2V4aWY6RXhpZlZlcnNpb24+CiAgICAgICAgIDxleGlmOkRhdGVUaW1lT3JpZ2luYWw+MjAxMi0wNi0wNlQxNTo0Njo0MC0wNDowMDwvZXhpZjpEYXRlVGltZU9yaWdpbmFsPgogICAgICAgICA8ZXhpZjpDb21wb25lbnRzQ29uZmlndXJhdGlvbj4KICAgICAgICAgICAgPHJkZjpTZXE+CiAgICAgICAgICAgICAgIDxyZGY6bGk+MTwvcmRmOmxpPgogICAgICAgICAgICAgICA8cmRmOmxpPjI8L3JkZjpsaT4KICAgICAgICAgICAgICAgPHJkZjpsaT4zPC9yZGY6bGk+CiAgICAgICAgICAgICAgIDxyZGY6bGk+MDwvcmRmOmxpPgogICAgICAgICAgICA8L3JkZjpTZXE+CiAgICAgICAgIDwvZXhpZjpDb21wb25lbnRzQ29uZmlndXJhdGlvbj4KICAgICAgICAgPGV4aWY6Q29tcHJlc3NlZEJpdHNQZXJQaXhlbD40MC8xMDwvZXhpZjpDb21wcmVzc2VkQml0c1BlclBpeGVsPgogICAgICAgICA8ZXhpZjpTaHV0dGVyU3BlZWRWYWx1ZT42NjYvMTAwPC9leGlmOlNodXR0ZXJTcGVlZFZhbHVlPgogICAgICAgICA8ZXhpZjpBcGVydHVyZVZhbHVlPjcwMC8xMDA8L2V4aWY6QXBlcnR1cmVWYWx1ZT4KICAgICAgICAgPGV4aWY6QnJpZ2h0bmVzc1ZhbHVlPjE2Ni8xMDA8L2V4aWY6QnJpZ2h0bmVzc1ZhbHVlPgogICAgICAgICA8ZXhpZjpFeHBvc3VyZUJpYXNWYWx1ZT4wLzEwMDwvZXhpZjpFeHBvc3VyZUJpYXNWYWx1ZT4KICAgICAgICAgPGV4aWY6TWF4QXBlcnR1cmVWYWx1ZT41MDAvMTAwPC9leGlmOk1heEFwZXJ0dXJlVmFsdWU+CiAgICAgICAgIDxleGlmOk1ldGVyaW5nTW9kZT4zPC9leGlmOk1ldGVyaW5nTW9kZT4KICAgICAgICAgPGV4aWY6TGlnaHRTb3VyY2U+MDwvZXhpZjpMaWdodFNvdXJjZT4KICAgICAgICAgPGV4aWY6Rmxhc2ggcmRmOnBhcnNlVHlwZT0iUmVzb3VyY2UiPgogICAgICAgICAgICA8ZXhpZjpGaXJlZD5GYWxzZTwvZXhpZjpGaXJlZD4KICAgICAgICAgICAgPGV4aWY6UmV0dXJuPjA8L2V4aWY6UmV0dXJuPgogICAgICAgICAgICA8ZXhpZjpNb2RlPjI8L2V4aWY6TW9kZT4KICAgICAgICAgICAgPGV4aWY6RnVuY3Rpb24+RmFsc2U8L2V4aWY6RnVuY3Rpb24+CiAgICAgICAgICAgIDxleGlmOlJlZEV5ZU1vZGU+RmFsc2U8L2V4aWY6UmVkRXllTW9kZT4KICAgICAgICAgPC9leGlmOkZsYXNoPgogICAgICAgICA8ZXhpZjpGb2NhbExlbmd0aD44NTAwLzEwMDwvZXhpZjpGb2NhbExlbmd0aD4KICAgICAgICAgPGV4aWY6Rmxhc2hwaXhWZXJzaW9uPjAxMDA8L2V4aWY6Rmxhc2hwaXhWZXJzaW9uPgogICAgICAgICA8ZXhpZjpDb2xvclNwYWNlPjE8L2V4aWY6Q29sb3JTcGFjZT4KICAgICAgICAgPGV4aWY6UGl4ZWxYRGltZW5zaW9uPjMwMjQ8L2V4aWY6UGl4ZWxYRGltZW5zaW9uPgogICAgICAgICA8ZXhpZjpQaXhlbFlEaW1lbnNpb24+MjAxNjwvZXhpZjpQaXhlbFlEaW1lbnNpb24+CiAgICAgICAgIDxleGlmOkZvY2FsUGxhbmVYUmVzb2x1dGlvbj4xMzIyLzE8L2V4aWY6Rm9jYWxQbGFuZVhSZXNvbHV0aW9uPgogICAgICAgICA8ZXhpZjpGb2NhbFBsYW5lWVJlc29sdXRpb24+MTMyMi8xPC9leGlmOkZvY2FsUGxhbmVZUmVzb2x1dGlvbj4KICAgICAgICAgPGV4aWY6Rm9jYWxQbGFuZVJlc29sdXRpb25Vbml0PjM8L2V4aWY6Rm9jYWxQbGFuZVJlc29sdXRpb25Vbml0PgogICAgICAgICA8ZXhpZjpTZW5zaW5nTWV0aG9kPjI8L2V4aWY6U2Vuc2luZ01ldGhvZD4KICAgICAgICAgPGV4aWY6RmlsZVNvdXJjZT4zPC9leGlmOkZpbGVTb3VyY2U+CiAgICAgICAgIDxleGlmOlNjZW5lVHlwZT4xPC9leGlmOlNjZW5lVHlwZT4KICAgICAgICAgPGV4aWY6Q3VzdG9tUmVuZGVyZWQ+MDwvZXhpZjpDdXN0b21SZW5kZXJlZD4KICAgICAgICAgPGV4aWY6RXhwb3N1cmVNb2RlPjE8L2V4aWY6RXhwb3N1cmVNb2RlPgogICAgICAgICA8ZXhpZjpXaGl0ZUJhbGFuY2U+MTwvZXhpZjpXaGl0ZUJhbGFuY2U+CiAgICAgICAgIDxleGlmOkZvY2FsTGVuZ3RoSW4zNW1tRmlsbT4xMjg8L2V4aWY6Rm9jYWxMZW5ndGhJbjM1bW1GaWxtPgogICAgICAgICA8ZXhpZjpTY2VuZUNhcHR1cmVUeXBlPjA8L2V4aWY6U2NlbmVDYXB0dXJlVHlwZT4KICAgICAgICAgPGV4aWY6Q29udHJhc3Q+MTwvZXhpZjpDb250cmFzdD4KICAgICAgICAgPGV4aWY6U2F0dXJhdGlvbj4wPC9leGlmOlNhdHVyYXRpb24+CiAgICAgICAgIDxleGlmOlNoYXJwbmVzcz4yPC9leGlmOlNoYXJwbmVzcz4KICAgICAgICAgPGV4aWY6U3ViamVjdERpc3RhbmNlUmFuZ2U+MDwvZXhpZjpTdWJqZWN0RGlzdGFuY2VSYW5nZT4KICAgICAgICAgPGV4aWY6R1BTVmVyc2lvbklEPjIuMi4wLjA8L2V4aWY6R1BTVmVyc2lvbklE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Ao8P3hwYWNrZXQgZW5kPSJ3Ij8+yp4MlwAAAAd0SU1FB90MAxUtMzAmvdwAAAAJcEhZcwAACxIAAAsSAdLdfvwAAAAEZ0FNQQAAsY8L/GEFAABEgElEQVR42oW9Z5NlWXYdds/19t3n0laWr+7q6R7TYwmApEgJEUQoCIZAEhGEAIwocUiGvuuP6Iv0WV8VIZEMiEExYjAUAA6AxvTMtJk21a5cVprnzfX2aO1zn8usGul1dXfWy5v33bPP3muvtc8+J9lPf/m5JDFZkjiT8GIc/9L/xd+2r9Xbm78ycWXzYuLb2xdb/wTuwlbfZlfv9erXtRvhE/j1e/PrPyw+ZvswfP3hfPXIfPd5rv/s+m7q+t6suZ43hmg+jbGdG6x+ZPUe35qGXx3j7uetbynx+iW7ijvibpv/0hDEReIHcD1fD+bVr83A10PfedbVN/n6g+rmU9jOQ+zaU6VvY+D0z+4HNo+zvXJr0vV7/KX/vupJubgTk5mEB9n8def5GpPzuq4bE28elGy74wkrY20mmkls+xw7z8mkK99df0jz45snuuZS6sryfPX/VUww/vLANgNuQmf1Brs+D6sIYNtHUGT6DhcPI9U1o/jbMfd6+hvzNM/SWIfBhZrbyXIzkuby9SPvTP42KPjOd9k6MKXmQ9dG33le8Re1McDKzGSwHW95ZUBtDcklSXrJzTfxs7oBbljXzZVcFghU11VVi9mSmYgFtposjEVWpbqCY8i84sE4nI01x3PaPVnVxVAUzhTcrOTXPWUTobv+e+Wp1xBx1XXWvsB2g37nCzL61YtX87OZsBUovPpD8a/MpNU9Vo5GVsC7uiIzVao4K8oSQ2ay0ngphscQF3Wls9rhUVlHSZlU0xmvQq/bsR2n1sy8ruKSFZJa1aysG0RauaSIN/IIJq0iYjfE+atCdw1AAhd2Hn0NgCv3e8X4dof9KgM0z1AjCODEdVnyuoJjK1JF1ysql7VcllVFNjQV813QNTkmmamqgntXpcZqs4p5Ml9MLuWq0FmlZ2M9q1QW2LbJFK3WzZC5i1IrmZYWVV6KgG9iqAFZMY76WtT9eqDFjzRW2AZn83bN1y70a8Z53dk238LIqlLhpVan+C8wT1Zky1DxqiTMOS/KrJC0slJTXsLtFYHKeBM2QJzAM/U6y+fD6fnTskgVVmmmBlMG80nltRBKmso0NuuYtq+5ieIHTJ0zOS7WQ9+ZcLYTsbxeZ5FrqXOVEdk6U17Lbq+InSvm28Bs8wWFNHJhlWF+ZTh7Fus6cxzbVOAUJSJBkRHRAAVENcvLOs/DvFYSACV8pZYU3DGr4BHA0WwxXg4vi6rE3aS6UCxNM13GqzxN4yhOk0wxrY5ftFuVIc2qrOJKW5JaMbMQWtLGE9azs0GBlRlqgaL8GqBwkSkFTWoy9hUvuuI1uxwCF9frb5AZ8He5iJQqY2VWJkvb0oxayYaDos41y1R1XTE0WYHLI7Rt2MTQpSyLNbiGoi/yqlKsMi80VcHgw9loPrqACcoY99F937EtA3BYJMuKkKBO0/xZEC4O3V7b5cWQzR7ZWoc5NyKljXCT1pbYJIvNaFfgyKWruZ5e6toTNv7BV9Rpmyf4VfSVpSvGlKSqkJKlLOUaz3SeGi5T5bxIYsuy/e6xYRqKbmLCS2ChaiEE1KpAjlBUTU2TOJi4NfwgzblSRSlHVBSJwkp8SKlawI0yT+bjC2a4juM6qqKZFh4jT5NazeMI+GWpesmikZ4tS+d2bBwwZJNfz1/4ta/5Cu1VmlUm0u3aF1ZJZ00Sr5p0ZWO2NhGrSh4M9GLhaJVjyKblZEmkKsztdZDemGZk8PzziyJLFcORyeVr4T1SlqZZlimaJmVJGY8VzaqKUjfMWTA2dCVLy/7hod9y82Bs6rZhWrLIukUwY5plmUAaIHCV5JKktGQEUzwxFl+UHsvMfaZq0tWn37g2vxIyWx9R15TpJfNdzYEbW6y4V+M2uGMw8LIzUy5YpbrOHn2EJudpFhaVu39c5nW2mOZ5YjkOU9QyjTTbxXw3qIKgSoJwPpvjesCqqmrcaVumblleXZWt3p7X6fPyoIwDQ2W266qWSxQTicO0qpoyK5fjNE44zK07LAuUySOpb9VKW2byNVzbGU29Zmcr+o+RbHPEr8n8Oz8hrdPnmukpycwMv3JsTVadlu+BD0XLMRiA6Xct26uKDCP3On6VG1yWMQC902OCNCHsuGbPJ58vZ+OSK3Ga2rZd1Hx6fi4rErwEyMqzJJ2P/f0Dq98vw6Ui1QqvdcejmC0ykAxFM+xOO4/j2cWLOEEQ6Ror+PkH8u3vS7rDV7zzOuqvv2DboOdXc8Ra2Ky9fRtLK3UnRMcKLBSeO/FzS+dZFLu+BhgPg2WapobdKpI0HI+TcKEZJnlyHmOeNdszXM9y2wpIo+1Ho9Hjj99P0uzg5CYe33Idw/b7B5jaDPkEHEm1HcTRbDQuWrnrtbJgnqYLq641Ta/xNLpT5Gmdp7Kq+Z2upquz0UAqJBZe5M/fN+5+v0HKl2Fhyyf4Nr7Vay7Ad0j2NZ9qDNiEj6myTh1U2SRZzkyvrWlqEod4LIBTMJ2URRHNJm4Lzp8A9i23ZTiuoht2uwuPTpLM1vPTrx4FcZIU/MQwTKnWeNzpHDvejSSYLeeBXOcH+zdlt1NlCXKHrBnMdOLLZ3m0VFwfWbcKpiJjgFUkFWiPLPm9g8nFM6fVWi5Os4u2cfIWCcmXgeDlkUnriLhOhDaUexMU4r0mIvCPLRfl5WfL86ft47u645RVGYeLKEqAiGWW8Tzyey3TsmvKoUxzWprryaaLp708feztHRRppJt6lJWu5w9HC9fWjxxdL+at9m1QLJjs7Omz5eD0qNVSD48Ah3UFoMhZkZTLcZEF8C9Z1kzTiZZpkWdlVYVJCt2q4qamJen28Pl7WqvPvAPG8KN86wGvCHf6lvLDf/E/7krmhlW8pBbXuCBuBF6kjD8Pnr7fvfs1+HmRxuA7k+EgSXMkQrlO4RqyosfIfByZoa07LSJMmjk+fwY43z88ODs9zfJCVxiYEG55fNjudDqGBh4hW/u3iziQFDWZjW2VawZYk6FZvqobquNhSGkU4W5w6CpZKhQdcjS5VGVeIH4SIJHidXpIpfHlU6VzXCv6plSzHqa0rZCsNZ8sgp3vBMKWZ6xI1krxra4BW9DD8/njXzg3XjNcP8+SvCxn4yHJxBK5YVGUUlEpi8kMXtDqHVieD5c2dC0cn+FKREdVVZPpouW5hwf7T1+MDFO7eePI81wACk8WrEo0r83LcpErn3/6STI8y2YXdb6Af2ma3L51t/P6d5jRrkqpknWMz3Zt//hOrWiAZ9+3eVUkUdg7PvI7jrQ4k3DdlRGsJH7zzmq4mKsf/g//+uW8sBMLG2aweqnFMnv8jul3ju8+SINZnmdFlvAaBLCOg1DR7SIrMUWt/kGn1zdNDeSIUCOYZzmZAIKCy0pZM9/WJ/N4PJq9+c23bt27i+ldLkMTKU9lzIR/ZbbjPvrokzwKfM/R5Vo2dPDLOo1N1zP7x7xm0eC0Che8LjTNKGoWzyeOAaO4sszgC16nW1VlxmymmXztAL9OBKubed+ppG1LF3xdeFnHSMXmz+siPbj/PUVh4WKRpzG8MUmSxWwJpldWi97xLTy3XGUyK1XDAxym0RJxrBpWUVSSqmZZ3m63wbiR8MAO+odHqtuGmJjPzzQJJlOs9lHv8DjPi7uvf/3843eAsoqs2NBafrtWjXw+woO4h8eq7c6+eD9dDIvJGJZF6l2GkRqPdMPw3TZX5HbLCOJUMn32KvJ3xQo7lYWXkGNNyTfRopSxnE7tTr/l+4uzx0DscDHN8lzXMekqV7X9k9udtl+lS7XVcXr7RZ5LRWrZ7nwRioob8nCt01xluiqzutw/2DMtU3Nb4TJahIlj2WYUW7yUFMXx7e5eNzk6ef7ZZ7audStuRqHZ35M0O0/y9OxL02/7dx+efZLkSVJnCZWTTCdL48UM7HPa2jt0OjdsyYwxD2w1h9dzw9oyyh//9/+q+T7b5RTrZLIFVsEypOBcT0d2u18l4CpPx2enwTywvZYkq5bfvf36G55ap+Fc9XoWYrsoIQXdTgcUYHB62un14LSqwqEssiRRWRUFoe15fq/nes58PA5nU4gIz7HhRHrvZh6GaV5W0RyoNz57UcYL3bLBNRQAh+swWU3Hl5DeTqcXRlAtMT0/xJth4mOXk3GyXICq2v0bYW1JKw7Efl2JQfnjf/6vmkL5xhfYDmvaSgaJaVWihBdSmSZhOLl4Pnz+ZHB+aXmtouJ2q/PawwesyqNoaXWOFEUHUvIydVpellfB6ALcRtc1TJOuQUZpRHvLBBEH5Hd9z9L1aDIJgyicTy0kBbluHZxQaizzy/HCV+uKGWfPnpck2DWFuGOq4D6qmsLhi6Td78PQ88FZVeSAJMu2BIud5/ECMFGavZKr1ytGu2wYVvgj+MIuFuxcsY4L+p9cF7xI6nBUBNNgOlyOB5dnF5Wi16re3z/Y77cVwANi3/Y5KD5QCWJHUwBUyBpRsLT9HvjP7PxZkSem1wKJpplLl7iz47q6ps0n09liCYllGBie7phaVdfJbBCl1WAw7Zo1Vw1kogx8oSggPXkey5zUVwr1Hs26B4dcc+YXT8LheZ6FuINpe1T6BlN3+7ni8F8nl9a+8C9fWUO98lZd1jWYURmfP6rC5WI0HA3HhWKCyp/cvHl40Gt12+AFvJaR5ItkKdUFpgXzkC5n4AWKYcElp2en8/GlbmutTr+E/zAtCmaz5dLzPFVRZtP5fL4wbQNK0zZ0oIZue8vZdDI4CzOMM9hvm1Df88ksWsxSyFbD5JJcpQvkYLAl5KBWb19x9yDaAdTxcg42BRvhmaHdWOsQF/N6twq3kgQbdJRWa0c7KZE1ymtd2AdRlQHCYmzRYjGbThdx4fhgq3a/51Jgt/vhbBYMzhgvwJHSKHTb3TyYRlEsm614Nq+5PJ2NK6lmhhdkUhwB35Ytt10sXmRJXNlmloL+QXp2p6Ppng/8i4rp0G138vzzzz955NqGVNh7vQ709HIxPf/qcZ7ER3fvmq6LgTpeT1XU2cUTrjjd45NWrzt6/mR+cQoPNgw1vfhSNo8kGGJTF7+25sUl5Q/JF3bggL9cYRdlSEVTqzQdfhVMBkswZcvt9tq3To4Ojo+BgovBMJ7DCxa0cqBoIHAAP8Qq9OJytnj2+aegAfjg7p2vgQtkBXL7uCpSxktwsLLIdJ0lSboMorSgCTFUqeW34uXEtO1SUi/OLz/79BHirGWbulQaljVfRuF0nEUBUAJhCD+1HBfyKQmD8cU5r8q9k7uQlcF0pFK2NrjuS07v5WryBgOUP/rvfsQ2K1xrmXBtiU9Ibxl5MRs9iaMwrUFg6zce3j8+OYFlxi+eB7NLfJgJFZjncCLTUKApsqKEAw/Pnxkt12y1W/1DzWnHUZwnITye8Gx4gWGEUeq3LMaUMIzGk0WaFd2O3fLsAlhfJpLugpTCsS+GA/AvqlwjEZjmdLYEcwfoIPUCYqke0e7qpptFS0j36WjgOI7p95IoAk7j8RXvoGLaxgybRdnmHeWPfvgvXwEJV4UUCWok+XCWjJ4Gyzkz3O/94Ht7PfDcaja4zLLUbvcAcuFsUtSybetpmgFI5pOxpEAW+lBTNx+8CSUxny0ghHzPjZfLyXCE8RdpqJktx7V0Q5+MlxESnmro8AXbgHauSmCfDLgF6YZOHS9Cx3FZVStSWTJ5OFlA2qZhAAiEyACFtWxnGefwEdxwPh5UeQYuGy0XCs9BLkq9vYn8a6U3lW/9Yj3tLznNmjrxksv+3s379+/s73fnwxfzixdlWfZv3JJh/vOnBVf9np/TY0RZlrT6e7rt5EV1dPOe0/IxwrbfMnWA4kKWauSFCQRhgZsPo66tslqpIk6FGX0wzA57LUezLK9XpZVuu367IzNlPh0PpsvDtqPmhalp4OPTID7QtPHlJbR2Z79CZjg67H46Hi8vL7v9XrAILp4/B51Lw3PrcKw5N3Our3FxU1AVmvK//eGPXrX4Iu2UWcgSNQe0VaaU3Ll9y1CqNJzOzs+TNNs7uQVyMh9dZBUDRhbJfDGbIWpavZ5mWEle33ztzYMbt5M4mQ8HZZaqspSEcOaoLkroi5qBSXJdrcEn0iiYziKmavN56Fi662iQobbXLiupygnqQSQQcSDFhgr2xB3LmIepLOPH5XCxhO/gbViz1e6EYRwvAzwDAmo6GLAidrt92T8omLESidKO0iR0/ON/cTUKtkvz1+pVoM9WuYRwZlU2PH2epnHv6LDM89H5GSAKZKVMQP9mID8+GMTJLWa3O/vHINTgNi8ePz5/8hVC1XI9uA/YB2Q1VGBZlGJhDvIC6SVfLsKS6Z7fglTZO9irykp3fL9/uJyO6orjE5Gt5osISVupCkVRQD1hMktTEDLL2ZzuxWvDtGDK0YsXaRj6vU6SlhA1hqUa/VupbO/U5LeDVv7whz+S/n9fQBewptlzrQ7xtIMXL5iq7J/cQDoYnV9kUahSZY1NhsM0zdv7h4d3Huhex/E6GoK6qIanX3316DMMoNttg9UB5GSxhAc6STk/izmXbcfGyDkod16BXcJGhm277V5V1m6nhwyVhkuyl8yDIF5ECfKLY+huq1XLahwsXM9WdC2NoiyJMIuG7YJ0TUbjMoezKFColmPqvdu50rpWVN7whZfqMGsRur6Q06JjNKqCC67yy7MBEHv/4AZsfPHkcbacSLIuWVWMZ8uq3kH/5PXXMSrklGg20TW15TmT8Ri+4prASnkxnbb7B3UlmaahWl6clBnPFMuimppqmWbuqxLSBAY4GU76N+5hVieXZ+3DO6AY8Fw4zOGNo6+enC2KSF2Ghq50Ws6szEBUTUtXNCsLQmgWLy1VwEqrEwQLwzDwTRB5p8wkjbyFXe37YKJoIl1XnDtVlSZ18mQRvvi0ytP5aJSkqe17wXJ5/vRpPB8hyY8WEcB/EcR2u31055Yo33L4J2ZJVeUck7hAuopZXYPPQYyr4DrtHrJemSUwk6LqcA3Tdp1WB0nRQIpgJdgqnvX08WNcDNYKltm//YArCkin5xhIu0yzh4tsMpmXcQRDG06r4hrIdfv4WFJNYMf52UWaJBgjJKtpGcg1WVFTD0HzTy3GVq9GKu+WYF6KhMYeVT4+jSYXWRwGiwU0IhL75emL0Yunk/F8skhwzzDOdVqJ6gARp+MFMv3o4hJAKMtSiiBJEhAhPAJkWLIMkFDhqFG4BHFQxeKlTBrIwYAV1Sgr5riOVBXwlfngcjGfK6a3GJ6zOj9+/U3d9d2Wf+/OMSQZ4n8SZhgwft50fPARqCaIy87RCW5ntjrIxEtAdbDQ4QJMS2V3PaYdziSsIW/Hu6lF7bzoWxCKo+dptIwXc8ResAyePX0+ujhfLCMQaaaoGeXzErDnd3uz0RheMBmOrZYPmVymAS2fVCXnNQhlkWVFHMTzwXJ0EYfLYD5lVDxnUZzhwzXbQZqUFR3pIM+yLI4wvOn5KS5AnD9/9AEk1uGd17I0R3Z4+OZrdq9vdXrLJFsuFslyhmnvHhyUJY/mE+RjMK04inJgalZBfYG7IrO9aoRkBnnt+Ktui2t9UUhjPJpBtYJFZ2kCpHn29BRDjeOMVIqM7KWlaeFBUbR8zAPIYh4HEJ0YOshkkaVZGgPr4AiAdCQUigpcFwVpEMC5lrMxcG4xHs0mU14WMEEWB2UtQUpBKdiWsRicg5jYbgsA/eyzjw1T9Xp7SPCGod197UH/+OTg7uspV2fDwWI0gJCFrsuSdHZ5CtGpGGYM9MIkQUpBEM/PaD19O9lbmbltMdrozo1d6E9dQkqDmQttIY/Gk8uLAVNVWkQxFN/3RMZmgDow+vHlEJKX6rmQSuMLMD9gXhIsFBlcr0qTFNxWwr3SuCzIHEBZ5HlVLoEaUNZRONPVDJYan5+SfOZyHk7TYDZ8/jhYzrr7B2Al4Xzs+r7huIYiw0zBIkS4tff2a80aXw7COUJMMWwLihXkDdkbxCGNowJ0A+AyveRg0/zKiJtRypt+m+1/V6yKXhUeJ40UHV4KRclHownQq9VuG6aOkSMcZkHSbbuqaWHWkSkBHYhYpEBdk8EewvkICGDZACiTKkFJgu/UVZ2lKYIIA6ZcrUi2pSbzSRQkUKzdvQ4Ewmw0AGUGm3BsLZiMh6fPFE1r7x+dffkF1JfltZxOz7GRFPSnX3w1vbygtCYro8thuIx0PCIyt2aMp1C/M7gwOBsNC9wLn8hWgnFnsuEqDVau1vWbr+tVBb4uKd8y/HgRRaDFMZ7eMnQYR5EZPulyFtW89ryWwhh4YZkjZgtMNsZmWLYsy/B+au1gFXwVbGw5nSaYmThWVb0s4RZwLwgzpoGNZgE+dDoJVFbsn5zMxpMwDMgOSSxl4dkXj+bD8/3jQ4j55598VGWZ4/f6x7dbLbezfxiHMfIILzN42fnTZ0AiWQEwy/MlIg/inlbHqYEEpKcur0De2h6ytF2fWP0fRoDrigZEPHy1mI6SKFzMF5eDEYWFCp5KS8JJUV+Ml7ZtA60Bj0WeGhZQzIUrkhaE6EAUxHiyJI9jpChEBHAOOisMwiQIF7NFFmd5AhDMkhw5IQVe1Io9Pj9v+3a7v4dkjKcHmNbxsk6Xjz/+IF5Ob96/o+nq5ZMvphfPMM6DG8e2Y4lVv1RRFVMnWZWnMdOtGtk6gP4FzuZZXmBuSbhn6SYQrvrCzorFTueGaMCsy9nTTxPggmpACOdxAiankkvDOSB15wg3m4IQiVxJkgxuicEFUQJZSAtFcQLzjcczUB3QwYgW2VMEVw0fScAiguFglAbRYjwH5cO8jc5PwyC4fDEIpqNW28OPvDi7hD6vwc+rfHZx/uzRJ7yI7zx8DU49O38+PXvset79b3xLtjyIF910dAOZqlXES82woaMVVcVTJxh7hjDKWL5YTIYy27RprP2/rjeVeMa26nJVZiGS9ORX3W4nyjNZ0yWWYhaZvmw7elYUF4Mp8jyuw4yCH+V5EUYxwqeudSutnK4VhTHiMAgQNayzZ+i6AoApuaLVyiJYQk0tQthrqSpyqajBLEKSqyQFEfPsyZlp26CbcJ/TKD7ud0A3gnSZwYrB4v5bb+4dHwxOXwA8ELKQSQ++9c1H7yxhQdeG3IvgyKoTl7VMZTvLxuNl0K55CbiYhwtgjSSrV3pDgU3/7A//+auUA9kiC5HXX9RwaHhWlsEF0rJu+Q5idbGMz0ZLkDLfNREiGAkuwuTD9YCnkEhADcB1DNq4XMYppQ5VUxiSRV4gRyZkoAKZA2wWTyRXSMM5zwr4H0VJkicRjFLbhr6ch1CUOmZVuBJSCVDWhd7UdYi0YD4HyiIoWvtHl6fnYChIXnAKQFom6WcvzgsybeXYBvS1YbdKs+32T5B0r2nFV1iBr1uFwXOqJEhnF+B7oIDUdCRJ7babp9nlaDmLUnykaxm4FlkB1BzgKJUVHhdxSHauKoAfvsCww2UMmMBNFeIXAM2sSFPYydJUA8/HmAPeXFWWwhxNpe5HRamTWOE1ErJFeplgJqcFXi2MElFxqkA/K+IjOV6gD97eIRIn8hFSKTLlZB5MJ1MANmzuQ0oZRl2zUrFbh7eBlDvrDls19QpXwLtFHFXLQZEnsLdhqBFlYMSFnJccSY0Ehqzg8wA6ahD6rkt9g6yyVAXCMJpOeRQhX7ZajuJ3EvACgEKlUA8GxitLhmsddLv7e30q7YoF9ooWkUiERIgEiCykK7B/RWHEpmhRy7IsaOfFbDk8PWt32nlZpGEAf0zB6KLQarWtdm82HTstz3Bb6eUyp3IGQ1aYzZdt3yv0LBldZEloeNq2JXjd17QrMjfN5LzOs/HTR8n8UoEvqypSUU4NysS9oPlCYCHNMyU74DxMHYQRYAKTBtKuFIXJaldlmiwbRdn1fcn1ZIQr1JWC8FH5SYUggp/jzoroFOZNcx3nCH5YydEMXnLHtEATa5CWsrRThKOUULklxhtQCED/RDAxnakFJ3sh/MfTpWmpR/egaAzMWZEknutkRYlM4bg8nZ3Fy5nZ6tbbZUuywxVfkFlTcKanKfNkOjgr45hLKpw5jjD2EvclFlAQlcQI8HWc4gGqKMk1anBmpmGpZWZpSsc2PdcDecILglqBJMBLVWk1kfrTSdrixxmv8KGUm3nTJI7Hq3TXxmQVPFeJpLoKhRsvmlhDPoJOAwpqYN6AvLqO01qD0M1FBBvLKJmOJkf3peMbx5PJbC7LXs2XURokZV/REL+8SNfCadvQvbaCSI712iCidSSfTcZmVQVBgPQWJgXkPcnhkhyXE2/QEBFIwp7nIC1buqozRZMlz7LAbzuea4FKQNsDe6h8hWtV2iYhOqNkGJBYo8KkZlsEqFYl+LUE8s/B06q6NHNOSphRoyh+GNxGTeQs2z++AYaKH1N7e6bXosU+Xpkay6JAc5Te/t5kcB7MFm7/8PjwAEjL80xSNEhBaH9MiBTNoQp4Aw1NIYVztbEHW63UiD0zom0/DCAiR5qlBWHM5QyPkJVlPFuYGo3BtCzgDXUWMQZtaxuIiNh2TcNB1nCQsUzL1MFgdEMqSppzBVlLJ7pe5Pgb4G61IYT63TjBoa7WtGugUuEPYocC1BgSIX4SVJtrCvxENixNOKGk6YsZ1BeD6HZNGxBIyg6hpMuHXTeZm6fPXvSzskWpxJhPRxB7kqUPLodFslTbN/wH32K6vW3r2/TE82ZvCJHFumlzjoOl55igAMA/uDOiAJoaKFVVHqa80/UJPiXaABImOX7aU01eVookYfBALDAIzmQirGCNeQrnYnAkyA9NE02mKn0SskZVybgH9UDLROGqYr2pQGyfwIOA+dYSLQ6mYN4xHjanNY+6kGSkHgQV7I2ZtKBqPItsxmXXcSBri25XtWxNN6kBSte8w/7gYhjOSNA2laaGOwqQXHf6XS3H45EgmRVMoGWZeY6gCKM8x3MrEq2dAKwgBGpMKNgOtEVRQeFhhrudtt+CNUyxqYMKOVWVAVWhZmLqvtJk3JTWbCzqWhObA2Ti8FylihPVWyAQaNzglxi52OskwEICvxhMZotlkFX4O8gnwgQJlME1ahAZZPS8bHV6eVk+Ox8ijnogNZU0OB0GsymmENZ3XDdJkO6iqjHypoIgUFDd9HWvq41Ahwq3wE27ewfR+CxWEB1hQdt3eNvQrFzoVKaVqlIWNZSrpqmIamT+vW4HzBeakuJKVfH4oNqYRpXWrcAXo/l4RhZkDEzBta12p+O7Ni08lZVGS/oyk0EEgHqlILAMw8WdwdDzotAUxXU9JcsZ9f2ZLb+FxKmDVyhyJgQT8MowTUTBJ8/PjhRlHgwk3Wn39qkykoTJxQVom++3/IMbtC9lu39CoOOVfm+paXInW9h+1z+4ubh8BjoDfriI846lHzsGpkxTtaCoLwHZIozA1DVN9izTsy2EAzKorCocc4v3JdlyfLBvRFV3X0JMgecSuaoqYCWSIryTxk4gyXUkmRWRoXtQFxsmF0kRvBWxpipgUH63LZQ7aWfKPtRnz5G3EBFxVcHaftuXdOvT8wWY20HPbym9vW73dDYBAbZtkxRw75C2mgCJd7paV7hwtQO4qddzwC9SkO97y2U4j9LfeP1mPA8AuDYwL0wviwIzsZwGugZok/d9D5iI5yOIASLkpUpLvCY1qRPAw+313oHd7nVqygfQoODSKR4ujzNZJRCgvEn5VBYpBfwLj1pGMWRpzRVqIIaxMOG0C4FTKwGSp1xWdLWsqQh9kDrDajG15XqTZUgeVZTL0WVfzjqW+vnZnBcGgFq1W/VL24d2O4B3N4vVRRaNRkNkadgdqfHmXqdtGadnQw6gZsAKILqcxTEiGm5567B/tN8zDV2h7SArhMXTAhKLopaQmZAcCEHg3xALolBPbeOK1fayWCOSCiCVdKAvoaKMNARVRuJiFhBbiiHXKzkq62WWIx20XXu/3ep5TtvzQMBlAlOYWscLHA+kAIij1Rr8CFcgbm/dOHpxOZDqqHt8X3O87eLD+v8NLlzZEtIgRS0pWYm5kSuqHWQHHX8YJFktO4ylaZFXUk11hBLYvNdt3bt5o9v2IRuBf5i0jLZCyUmSyBo1tS3D+HIyGwTRaBkX4AGqivBxdcXHH0tBJKd5pSuF5zCCSYVSEgWaVILtLKI8zMtxlI7jbFzUKW0ag4uMaWz97q2O++bNwy4gGVnZ1JngIDYlDB04qtHuFCuPZraUWZYhpWFr71g17Vra2S4jSIO62++/3WuDjK5bpuMokd20yUVp7pS5JyPvapJC/JpWEXS10271237bsRx8tKIgO3KFdokBAKC+wZPOLi8++PLpZVaGWSG7HtC623LyurRdZ7BczILYGs5NRIRv+55nOZQwKbtAbhe0HyiHTglj2TKO9vuD02m4DB3HbrfcOzcOBk+e/erZCzlafPP1e+39PQ3cRtPgSwe97sV0PskywG6UJD0QG1rUNtJMcg5uCjeTNkNumLu6iYIdXKDNBVAPJ699fZRPebKkhTFJPuh6o/HCtaDhs56FTClHRQm1ZqmyRS04igAESTNsVauSKCnk4vzs7C8/+HRQSffu377jup8OMOylZsi3+v2Hb9yffvXl9PGTBEjoaHD7LM9dqnmI3WsVlarwN7iXb9uWZ+a6fqCDSslJHN56+ODBjWNvucgNapwaXF46jgkKy2iThQ5dt79/AOSYDy4T3A9sW9kHtsi6rbtdabNxam0CsBK16fXf7CTZwCQuaO8fJxcHy+dTuNk4iPQ7B/0Obib7vXa3lPh4kUYJiYSa+ELTTMeLohDqEK49WcwvT09P9rt7mgk6Y6v6DUvHpT1FvgeJ9OxJF8L58LCkRpkSwFdRTpSIK+fQkrS7FDrad60WQK3GBdXfvtm/DOx5WkUvnj85f36y1zu6cY/HC4YRA27qSiOmrZCiU9jewX42G0Pduh1H0uzBeHbjqKtQ6aHZbrzeLCQ2vm16X/nO/1dxAfVjOD7cE8rvy7PJo8H8ezf3w9kSQDCJi9njF0RmMWBZtnWdNoSCCNHWHgaSB3Q1dO3OySFCy253wazCLG/3PCRqCK22YzugzEgTpl7Qmk0B/ghhIjdlU10TLF6mtXuIBFloCFVp21an00py4lNQK45D24gU6r03vG5foWVvyrFA2CRYIBt12+1wPNy7sT8r+fjy9PW335YMZ70QwdYowBtlXV9frV1Ja/q22d4jQcgoP/3Fp0/uHfWP9ztICr2OgzxvKkgQgDoDLISJnbH4o+qa3+v2jo5Bv6LZBJIsSfOWaez7lmgh4riAuqFpZy3ta3BVrSzJk3Rq8jOoJEX3wV9Fo5wmI7EUpQQGBcXd803q3xOQBidUqGHett2W47dh7ozKvDXtZs1zRJTleXYR6V7nzz/4AgqvffN1WfREb9ub17sMVX595/Q2KGBXw+kw1QKbaVna6Sz65dOL+z94CzBt6uobPe8yLnTbcgydQynklgSAt6AJbWpmxmhUBZKq1fZFwS4tcQ1lH9peX5cZPsuEC+k2fC2F8uMcc6obAF+thuKSZN0kYQv/Ni1gtQruhEiDqFA0htxIAkGl3Ag+DpKiNdrDMMGwKFGXFfwRM3R8587TWfzeL/7y7d/6r+y9E77dI7NathYOQVW/qzvKttuJCEA0p+Xun0TDJ7BCJzfe/fL0d95+2NNVEJe+JrcO+oFjN3USLrIUJYm8JKWolrVCJNI0aOEKDD6NI1LP8PCKikuyUJC0E7diFv5Wgz7ogA/MLlP0rCzAspBQECIINKZApOkie9CufXyOJguxQ75VQ5JVaQotR+11EpWtkOBBN12eO52Ddz98dHTQO37j27Lp1ZtN/JtuYIEQqnTFBFcYFRFpzfRvPIhOP+inHLH97NnwxSw8vLEP90PEYp7BY6GHqAcTcaMinmvoXDwlNDxVGamyosEWOtQ4dSgDxkoJviO24UNPSrXKVEVTDVKDFcUdlAqJHWTiSjyA3BQkKipGiJKc1BAcmJJ235fU6k1vVCThDUpwOT5EVrMocnoevgiC6de/+xuHr32jxkfUa63AdonyTtfnZlvYRlHQTrK6dg9vdx78oKjeBSgFSXK+TKSbmAq1e/MmJFYL1jAFWeJUm6HVRVlFHDP6IAI8zBLxGbEjF/hdNlv3QA+p5kQHLDBq7iDGSMsqhmNaDr0vq6W4kNHyP6Nt6VUBP2HNEQnwENqCXAs9DmpK+9UlgkWpUkzI+PliaeK+rD1dBgd+3bvzRqVYOyvRV4/c4CvWtNMhvN5juNlzDAXXee17VO+TP8Zk4nMNx62S5OTrb2KEy9lc8dviQAUGGANisZzW7/CUILPUEcZLqcT4wVwUzYEXRFSspF0BNRNVLXgNFVBs19CpiA48IDrGa6Ou4CRpnuXh1HAdcaCIJKg3la1AS+D6olEfIrRuZg2xANvoUDFh6HumaxqzKr9x93WpexsGa4qJ0jWH39ERTNox01ZQrY0BdDj65t8xu0dB+n/D3VTXd70WCKLt+6ZlRlSYFTUzRDzYFm2gxWQzSm4qAlWjeqNmCIkkgd6VJVXVyYnxg0EYLUO73XdaJiCPk9EwphL2lUoOCGRMi0aTLLx0Oz5uSGKTyaIqIdHeXeHGtM9WYuLT8ZNVy3N6tn3r8ODmyUlwfppbfdXuXDlIZbsnZiWftpumBZu4fpSO8HOicbLu7N16rXvrwZeD0eUstJ2WRrkdMAX0c4BkjUeB9xRVJXxWb2qummaoTON5XiZhlZH04OLwiSxJl5fDy88fy8xqtfboMlwLdWo7Wm/PaHcMy4bxkDL2j2/VuTp+8iydT6s0AROhP7BjXTfPpyCmiM3JTY9OmYX33rz9+nd/s+XtFYbjHD9k6rrBT2yMl8TUSjsLtvJ6yXKzY4Y3V66NIsIQGRoPrmg3Hr7d7h/87JPP06Q09o+kXqfktS6KqUR4CJ+pSbUoBBEk+9XC56sKiYMzJMsiS0lYF2W0WA6ePGeGd/P+a5AsuAhXk0RnJU9DGXBowFmyJJxD3XYODufjYDmZghHkaYLPqEU/bIkvSKYWwBd8QQkIgjsa3frGw+O//ZsR5Ovh65KztybDm+1w6w3Oazuo2x23O+WWl7IGEyqTeXs3H771nf/8H/73b7/+4O/+g99mwXT++Fdm6SLXY+Lp1A0EJyUAwnEqjVW0DCdwHd+T6ayNMq/JX0oEwmQa3L15P1jMMlxG5RY1XRr6FCq2gE6mJdayHo0mSpm39/ahJufjBbJJZWo13EQDG0BOwQwhLipcT1UZIEpe2oZbZen4i4+Xqsltt5LW7H5dO9gevbNjhWtjfnlTyfZypqit/ePj27d/+uiz9l/+hA5JGU3zLJYPD2gvJKkJapqhCggtipIbwSfEKUUVZheUEPOWF1nZrC9UfDwZx8Hi6ekFs8zjg75F+ZROatBsS1K0sxfD9//yZ6/fP4E2yfKUFRXtDFIcJBBay2I5Ig5xQIipIu0y5KQcKFPq2iTTeDTVe0Q4t5C3O6tr/tx0AP/e7//Br99bdt06tJqPn0vmz86eVYOlHxf1Mo+CuAand5xV3mMUZnVR0dk89AcMMCPvrQuqL5UiWmqeEJ0s8I0kTqMQQjFJi5wZBrIvCE9alHGSB4OJY9mWZcnEYnXKsByUiWZOFrQHYcrFfyo6uKeCVS4XafHkmW/5U69/prs7B4xdqaBsvxSEb5sjOL/WCP4KW2BMpuNprSNZevT/fPbZYHzY0xUIo3t0O0JvsbiEZ0IWxKDp+Wi3Lf4Fm6wpHsgwhORE97sHkJdaluTU6wrJpBI9iWjtjylpbhl6/7Cn0MYM3JkqbalKvQOKmjQiiKoxikqrm3IpkcmVglvhjTdGxv6cl5Hm8d1tc1uZyHfHv8qUYvR84yU7rx0itXEG+mx1/87D5198YiwevXf+eLDMfvQ7f98wjZoaXukiTIsMUKwJGonhyVypxG6dBnMrOo8pr0rNADFADpcdm7ZCZMhDdEAFqwSEQ6rTYoJBnFpwRNg0RZaVPCfNCykFSkACaWJViGp/cNJKlQrFqDSzOjxZ0PPCzlcOH3ip+3/1bk3rlFeOAtvOO5NWB3RcZxp17bQ6b/3mb593vOHpl0kx8j0XrL4WtQHMJlgerTLThcgLtKEEglAic4geKl4jrXBFLPCJw7lAgaCGQLnFZ4g1IHyrLDVZokqsIhPZAVOQcNtaYRrtLQc6UEpC6NFiNq5jcsE1Ldedojn0iV3BeXaFF253zm6ypbpTY7p+ZgO/Cq1rzyLn6R3ftr2W1bv5YvZj6tkVMFyToJIFpxcvUSnBP4TkFMPEiamwTKRQo3IEkSmIclodAAWSqaagSaIsj7xJdMPQiAaI87xozxEvSKxwPYgiNU1kXVHWwwUxBUPLGQJEzO5mc7w4K2FzLMlOUPD1HqlmPWLbDH7FV7i0ObNp6ytsx0aW17371nd123e0QJVFRxyVzytyToGLRKMJIkp5pTnpx5IsJf6n6w1oqDLV8UUq5YggwjwYKy9oMR/ihw5ikmTQLugglbQTMgVujXyUxIlmImDgLPSQ9PmKlnClXq89s41yvhLQm0r7Zl9Ugwsr0/Arp/5dObPp6ol522OAMAj95r3XnOCZWgZAhZxz0bBC5aJKwDeJaKGbCGRYDSCELrD9FrX41LQIhgwhyxmtviT0X4oVCGeh5KgbLIiAjVbb020TdIIUFc90g1vU3U10WWJ6M2LIOQjblCvrNojNILYHyjXLXSsX2NkpRhHB1yrz+qEcW5S8tv942/8gGqmp4qFJonZOkSuR8lepHl/XOclFlYSyikgRnmV7Tpbl02GQZ7wIszrIGNCugqCmzggkEceygAjwqDDLcAvkh3Aa4ucr2jGoH715rFrIDUytafFBhRNC2lNSUXPZgC+wlwa/czzf1S7wnQ1yKruGmS+/+M7CnbQq4K++0Rx3JYutg1KN6YhhFkwmnkpRQOjEoWVCtsu0tIE5zMUq6F7XC2bpdLCkLQ0dF2FR5zmjhQbwQZar5D++pSON656rGOZyOudV1r/TtQ0dXgTT6A5SiE7rmuKDIGeAE8VaD63OKNwedshFb8LOSRrNeXO7mVJ8n222Ef46Y+xg7g4+yHIBrULVHa5lVDynRgNSU3ABtaTKKvWYIC7gDrKlcLg9LlIk88j3O60iLpUEREjDPUEQqpR4FRVey8owdVUnAZqVeatjW3t9yzclcTYJ7dmkNUoVCqYi2qAyVY+ZIRLnaqqbHqn1GaLrnt/N2Sq77rw9f6HpceTbDUWvfm2sycW+Bibhoee5dEChX5pyDVmdZ4UsMhi1MIA1l01DhCoamuhoRsQ/HSZINUel7jAZSJKU+TIt8xhiACS6ygD2kmZibLJklJ7rKaYim4roRaZD32Q630QXIpJUHIhVpeiRpO0eRbQ6U2pdHmjk5Pposk3INCsSsrr6envg6k4pnl05iGNbjRSF2TSOH3/55Xu/+OXf/623v/a1G3U4VBVmG8osBzTWYsGRKm6UJte9tM3xBeIrWoijQgEeQVeZqZpdp8rzfBlBYLBSkZFBoVV12bFcWVMJXxhr8mKdi7qbKMXVJKWpHJUyPRWH4l2D92sot/Ntvt4dydZrU3ybB/ja2zfHM7Gr9xBBQDv3fvwn//6X//HPXtSjf/2jP+jcPpj94tRSmSHRInLBmSZuTxOlEbqK6nnTLEN8iSJGUwTj5qIqDT5Q4kq1ba2np6FMTBxPTHaEL3FRVhV1t3rt34xMKbFIohPvGOfbo4X4zmmXK+awmeUdx2ZNjrh2muX2kNltCO1KMNHjy3/1i19+9s7PtZb1B//gn33zW293XWMMhV2n0AOWUgYlLxkFReNd4lwlOv6Vi2Y2VaN2QxKO1N3DhB6qRDm6loXT0CNlFSin2oFRqB6JS2H6Em9xrlK/UyGWS0QrPx0LKS9lcz39TY/OZjisadjY5U7rquNmd2mtXjXPdkH7ChjyrX/B9oPTs4/eedft+48/f/R3/4u/B5QzPLP/xtuTD39qaqqtVDGTUtpKwzW5OfCWKoQFlWRpfwC1KKjUu0H1OIrtilMhXqhRKsxUlNUNvVYrWr7WqA+IDmhSaOkHjtRAnjg1WJhC5gkzQoDCbi/7ZsBrP+fbk3ZecbShes1L+O5RddtUsD5uVhyp8qt3f14VBZK1KVl0Igu1qqg3vvmD5YvHxfQF2AMowQLqvyxEdyMZoULuq6kGjYGLPEbqgVgzuTz4gUynZNL6R0ncsRa7/FVFbOuC1TQKDWqdqoiIV5QWSLQ1flTzpeIWtMmwXi8orY+svJLYdkctXRlYszPgaoFJDHjTErk67EgSFSqKrdOvnrz48qlMs0ylhul02phRb3Vu/a3frlULD2ZpTIcQrniewRTUnlWIrqym5EfqElqIsiOFhco0RTJUzSQoJSRRhYTBF8iUlqpZmCpkBEbgp4pVmFrAKhOL2xJwca61GvKyrRPuKIJrCLmuPO6WY7m88pf1GcwNaoqS2Xb3VHO5THtCZx+88zOIXMIzLvkH3U8++uT84kIWR/Z17jw4/O5/WdPYJLsGn+YJ1QRLauEsiSXTmkyzdwpcGwYqK1GupVoZ0SpVFp2hsmwAJxWqQSDXwH9IqorKqjgPhBYxK6riQKkUNV/Y+4li8F14q1eda5sh7ewD42vmsBMCFFWbsgLbiairhKEWgVIW5Yfv/uL82bOiLkTnGbdazjs//s+ffPIpLegKzDj+xne9e29j4g1NtiTQfhanGTXqSiyjJiZqly8y2lqXU3tTlRc5FV1wawBeU+kgDGDEg2hNV/TkySRNSYuSFfFDJVJqISwbm/7M6vO1H6z2ha5OnNvOX3Ms63p3zO7pZKuL5DUjXm8s3S3U7hgCYPbsiy/f/+lfUeVENCyLDXosHi0/fO/9VDSH0y4pXT/59m/J7WMkOFtnhgyPlSOMtaDJC+M0jKhnOYkhJqj6RlVIGEJU5jBGRBDtpEwSvCnqyRwiEn8K2vST0+avsqK/4y9VFcvaqHUzp8XKK63sjG/mlK1LrVdHsylDrwNF+d1//Pu7SzAb3bl+q1m8Vmaj8Z/+u/8rDBdM2didvmX45ifvffzt3/j+rVsnWRrD622/rTr+9NmXCtRUSXvHEzhyQUtzmFAyR0k4VooDbyRBJcn1MbcYaxqLXg5KJFSepMZLXlLpTnhLDaMUGblRlWnOpPsgMvytbtpJA81QdrjOtTr7jnoW41N+9/d+fzPiHXq0LbYRC8qyn/7pT558/InumM2B6/V62ROfFQxmo2D2/R98z3XtJEngx63uXqUY8yefyXUB15FUDUhZil3OGBCcgoKaZFVRwiEwxWlGSwwEEhL1KlDNSdRUiUYIN6nKrKyTvKT4AixZnfneQ4SD6P+ROLsSzdvw3v7+hB0asP5ilx8o//D3/ul2ibIRVKs+l5UvAK0+/+iTd3/8n2zflWX5isYWtVazZf/kpz+5c+vuW2+9ScXnsjBMq9Xbi7Jq8dUnoNWIa8BeQZmiFjVEYRFGRXoxSroJJFNDzWvR+0o7IgqCz0J8DfaRUDGeUEFxWuHBw1j3NuuO2/ltzmXc+X0PmxaudX1pV1DzNXWSdnxhDQBsa01SzLPJ7K9//J+4kI2b3CnyTb2xZ9fx/+Yv/urtv/Xdw8N9PDTuYdqO29ubTubJ2VeGYfAiUym9ySveKx6BCtIS7WUp6RArOi27oPYeSWQV5EoF7pFXSDa0GVs0qTDdNM323tTslWJX8PW1EybthAffzPn6t1TsliLZbounsALb7B1kG+kJtIPlz56efvjOu/PhSDDAeifJVLunQiLrLwezZR6/+dbX6eBaXgPgTbfl9vcGz57X8wG1jpYFOCDtjaFlKFF+Zo3slcUZ4bTtBrmB2kBqqrIUtMTAa1jUIFGuiE3dtteqDWcse/xKNXA37DdY33g1Wx/7z9ZltvU1OyJR+UfCF9bAIAxKD6PGy/DdP//pR3/983i5pKzUZLJ1ApZ29mA2hrBa7q9++vOj+7fu3L2jU4sHx8htr232+mePPlOL0LRMidYpuKaS+FOU5oQzqVngFmXbpl2J9qyKtR3giYJb0aYc4hGKjltYln14a8oN4uPr0+35dlR8rXm3RyxdRYArK/Kbbyn/8L/5p40XiV81QdQWDjkZjj969xdfffCxaqiUo8t89bs+1r9QYdcEGx8yPeOrL79685vfQFw0Cye6abh+1+jvXX7ysSYVtmfTwk5ZWLZF69li/4FK0rGGEcR+Jep9wFuqsirlEbcUe62oMYg6nJT+vftmd//scizLm1qStN71d2WGGb8GmQ1MsM3XV9FxNRIZfObi+flHP/vle3/xV+Fsrmgy4IkLwN62d6zNtQqetUQRHqScPvq8tb/39a+/ZZo6uA3exKN73a7id4aPPlJZbSNeRF+j41qaWJU0DDrY1TB10QbOZbYKZoVuqMl0hrJKxX4qM+p4v5DZjXsPzsdzZE25+f0stJtk9Yth1r9rhG1KhK/eJLhhDuIPrPD7JFOK6vLFxUd/84tHP39/MR6XYve2SieAFOs6Fa+b3dd8zVZXJR22q7osz3n61dO33v7GwUGfWtloc4SmG5bT7tSWO/74Q5VO+XbgEeBBcA1N1w0T37YMy3Q86iMmhUFb2fENYR4dP240vRvUK0Rn8Uz2b99TLef0YiRaPDdVwiu/+IOtU530//lqUE75r//RPxldDD/9+ftfvvcR7SwhIJLFRjnwtEJs9yIZJ3gbbVcgJlNV61+Gs/qw5kUdN7IyfnLu7bdff/g6XJikQ10b4igAy29XujX59FcIAcdz8YRpmhmWJbYTqmKTlaabuugSJPGNd3SLNug2zicqmSoS6GI6NLzWyYOHT55flJvKGLGYHTpw9SCeq8XUzTLDViwoJ/3bn/38g3A2a3CF1ghofYcQC2xWtGBRs4xYXuSb7MjWL0mSdjFSoIN1fnr+xjfe3Nvr0w7AosCbhkFRbbU7uazOP/9EpQxCGAECTeBHpXSZig4CJ2n7UGOJlaGRH1QmarjLxTJezvHW8Wtfg/z66ukZoIcaFNYSalNeaDZF7QLBGkF2YXL1tXLo7IvlQSKsog9bFEvXpcIsS9e/DKphUqLaKSol2/evBh6k4fRi5O917j+4ZzsW0eCiwAho65hl291uytnyi4+pr9MyVqAmr/YZUs4QPtw4ZLMDUSxDKtSPrsjT2TSNQkxW+/jW4e37f/J//EmwCDXq6KCuh/WsvHxC/CsRYRsUyt2Tu6LXSlphntT8RqJmzmtxMohYahYtq7sZYX2L62vAVGIyadvem9/4+sHBHuyFmzQaGUhomLbV7eeyFj75AqgL0KCSgq5R15AwBiCxKa5SO5/o35NFL3/j7pPZvEhTxIbb37/x8K1lGP4v/9P/XLAkmgei2VNpSvQvZcTdKNn8PqXNBVy5f/MBX3NhsZWxWhfpVjoVOljXtIoqA5t9Zmzz32uGaLQbnvLis9Pj+zcfvvEQ4kL0JdPv0WniH2Bo9/YLRQuffSUcQeAeUoAmNnFRhtRET7eoO8MQ1aowgicbjEbAaNpD1ekc3H3N7x/8+V//2eX52WIyGZ8PZoNxtFhiJEBUBNqGTrzkD3yXONGCyYOb96VVEa9sjnNa/76yZsASBbaAl2bpcYMI11f0NnjR9Mza2my+ePs73zk42MccV0KOi611quhdts1uP0uz5MXjqt7021GuFZ1xgi7UtJ2PTpFtTKOqUFOnz1/o5P+q2+l2btzq37g1GA4/fOcD3dbSNI7DIJjMZ+fDxXhS0l4nQ6xfyS+HxPY3kYnvKXeP74pAairiG828qtQLi9S0kU/V6h3hsOsLG4vsQjGm4vNfvfeN737vjTcewpWaamlNiweiDVLVTcdx9g9JKQ1eIPWwZstULQKzqcGKPr5VpCIuNHUeBI8fP6ENhLrm9brtw5t27xD3/D//13/jn/hCnkORUo0iT9JgOJlcDvElbE67Za78wrvrL+XujbtiqNKq1COtWedKsVEFNMsyjUZS72aD3ebA3V/F1fgb+UMpa4753e9+x/Pc3YtlRRxtpqqG2/JP7ijtfjwZ5HSCVYNKuwVR6iUVXWVUhVwsw6fPnxtQE7YNJtbaP3L3j0zTeef9v4mDED4kmgrptxZl1H9PvTHzwXhyMcBNTNr0rUuvfBE6Ht2pNzpv59ctbquQVBGhYFFEOXltpZcKvNs13FU0YRKefvHk7R98++j4kCT5DnY0hqA1PMNy9w6dw5tpsEwng6Y5WkgJcfxZo4aEIyBzPntx/u77H7Zc1295brvT2jvwuvuG4z5++uT9v3rPdC3qDqjhDrRqW1A5qgL7qPJ8ej6cjsbAHdtzmyfZrMatIuL28R2RGuWdOh3Bw0pcNhghSSlcSzMq6rthG9GxYwJ+zdOYKCfPzibdk/4bX3sDgviKO4hx0uoTjVAzPd85vgVGlAxOBReXm2kRHVxqYwKpqs4vh5brIUd4LrzI9/eP7E5fs935bP4f/rd/7x54pL5FHRhMR6JSEBUGgZS4VRYnkxeXSZrAhAiQrfJsIuLO8Z2NXl6z4QYR+GZseC4EmEYYLokVlo2IuGqG3YARJT/LM4eD4be/920wKNpquW6yFRaggo3gHZQdDdtp3biDHBtePBF1eFX8HsKGn1CPG/jV4/Oh7LhPnp+2Pa/b68IXnN6+atFRjv/23/47z3cb7AH1wENmacJW0p32cYv/1+F4PhuNDcdmK9ajit9PKqywmSK+LsFKfGuSJtBFUNAGKlEuuvqLJDn/NYKFA/MvHp3efuP+vXt3oQzEyjprfLL5QngDbQSh6DBN//im5veT4RmMLWsGuJDYaUKcYR5E//Enf1FncZgkoEmHe3v+/iGgAV4O9PvZL95djGYyHSWFfFTgArFzJBXro0T3Glxj5BTp6PT88tmLwfkF/aonOlJTV24f3V6vu/BtVG/kyboVRGzoLTGSBknXbr+N9m2m2Mkdq5Q5m3/9W1/vdrviwCvWkMKNHZV1DzUVdlTdOzyx9k6S0WUdLcT+yCaHSsPR9K//6p3XHt577bUHSRL3cLuj49bBDdWBh+vD4fDP/s2ftve71DoGmCwL3TTzgtKFLLqmBAvR1mS3rosyi6KvPvr0xeMnRZatzndcZ8FV2wrf6Q1bb/BQSFSJ5q1dqNsdz3UeIQpgEIsf/vS9D97/MKZj/dkmahrFSdWbPOdNm9/qJfu3X7v3u3/o3f9GlaccUFcWVJ4si7bnLJf0y+iGUzo2WmoODxHlqO//4Hu1kNlNwbA5Tsx1WjBKksZplkZx1Cj9puoPuYQLe3u9NAk//fkv5bUcFP3eK8rU/JE2alGIRXo12ZMWUVnj1VfSw27hjm2qV5yZtvnok0dBEJFU2anQiCiuC7HQco3dGX7vxt/5HcXfp353ou+EKPDzx18+OXv8hcFTzLYoicjN0v7R0dHxmydCsIj+YEVEm8wsyyZ/EM3XdLRa4wuCF4k+GzqELi2z/xcDoqOCVNjfqAAAAABJRU5ErkJggg=="/>
  <p:tag name="MMPROD_19069LOGO" val=""/>
  <p:tag name="MMPROD_UIDATA" val="&lt;database version=&quot;11.0&quot;&gt;&lt;object type=&quot;1&quot; unique_id=&quot;10001&quot;&gt;&lt;property id=&quot;20139&quot; value=&quot;%n. %s&quot;/&gt;&lt;property id=&quot;20141&quot; value=&quot;Module 1: Introduction&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Images &amp;amp; Logos\&quot;/&gt;&lt;property id=&quot;20224&quot; value=&quot;D:\Archive\F Drive\AHRQ TS E-Learning\Module 1\Output-ZIP&quot;/&gt;&lt;property id=&quot;20226&quot; value=&quot;D:\Archive\F Drive\AHRQ TS E-Learning\Module 1\TS_2016_Module_1_v7.0.pptx&quot;/&gt;&lt;property id=&quot;20250&quot; value=&quot;0&quot;/&gt;&lt;property id=&quot;20251&quot; value=&quot;1&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1: Introduction&amp;quot;&quot;/&gt;&lt;property id=&quot;20302&quot; value=&quot;1&quot;/&gt;&lt;property id=&quot;20303&quot; value=&quot;Brigetta Craft&quot;/&gt;&lt;property id=&quot;20307&quot; value=&quot;256&quot;/&gt;&lt;property id=&quot;20309&quot; value=&quot;13809&quot;/&gt;&lt;property id=&quot;20312&quot; value=&quot;1&quot;/&gt;&lt;property id=&quot;20601&quot; value=&quot;0&quot;/&gt;&lt;/object&gt;&lt;object type=&quot;3&quot; unique_id=&quot;10005&quot;&gt;&lt;property id=&quot;20148&quot; value=&quot;5&quot;/&gt;&lt;property id=&quot;20300&quot; value=&quot;Slide 6 - &amp;quot;Slide 2: Introductions&amp;quot;&quot;/&gt;&lt;property id=&quot;20302&quot; value=&quot;1&quot;/&gt;&lt;property id=&quot;20303&quot; value=&quot;Brigetta Craft&quot;/&gt;&lt;property id=&quot;20307&quot; value=&quot;260&quot;/&gt;&lt;property id=&quot;20309&quot; value=&quot;13809&quot;/&gt;&lt;property id=&quot;20312&quot; value=&quot;1&quot;/&gt;&lt;property id=&quot;20601&quot; value=&quot;0&quot;/&gt;&lt;/object&gt;&lt;object type=&quot;3&quot; unique_id=&quot;13759&quot;&gt;&lt;property id=&quot;20148&quot; value=&quot;5&quot;/&gt;&lt;property id=&quot;20300&quot; value=&quot;Slide 2 - &amp;quot;Welcome: Dr. James Battles&amp;quot;&quot;/&gt;&lt;property id=&quot;20302&quot; value=&quot;1&quot;/&gt;&lt;property id=&quot;20303&quot; value=&quot;Dr. James Battles&quot;/&gt;&lt;property id=&quot;20307&quot; value=&quot;262&quot;/&gt;&lt;property id=&quot;20309&quot; value=&quot;14122&quot;/&gt;&lt;property id=&quot;20312&quot; value=&quot;1&quot;/&gt;&lt;property id=&quot;20601&quot; value=&quot;0&quot;/&gt;&lt;/object&gt;&lt;object type=&quot;3&quot; unique_id=&quot;14656&quot;&gt;&lt;property id=&quot;20148&quot; value=&quot;5&quot;/&gt;&lt;property id=&quot;20300&quot; value=&quot;Slide 3 - &amp;quot;How This Online Course Works&amp;quot;&quot;/&gt;&lt;property id=&quot;20302&quot; value=&quot;1&quot;/&gt;&lt;property id=&quot;20303&quot; value=&quot;Brigetta Craft&quot;/&gt;&lt;property id=&quot;20307&quot; value=&quot;263&quot;/&gt;&lt;property id=&quot;20309&quot; value=&quot;13809&quot;/&gt;&lt;property id=&quot;20312&quot; value=&quot;1&quot;/&gt;&lt;property id=&quot;20601&quot; value=&quot;0&quot;/&gt;&lt;/object&gt;&lt;object type=&quot;3&quot; unique_id=&quot;14954&quot;&gt;&lt;property id=&quot;20148&quot; value=&quot;5&quot;/&gt;&lt;property id=&quot;20300&quot; value=&quot;Slide 4 - &amp;quot;The Materials You Will Use&amp;quot;&quot;/&gt;&lt;property id=&quot;20302&quot; value=&quot;1&quot;/&gt;&lt;property id=&quot;20303&quot; value=&quot;Brigetta Craft&quot;/&gt;&lt;property id=&quot;20307&quot; value=&quot;264&quot;/&gt;&lt;property id=&quot;20309&quot; value=&quot;13809&quot;/&gt;&lt;property id=&quot;20312&quot; value=&quot;1&quot;/&gt;&lt;property id=&quot;20601&quot; value=&quot;0&quot;/&gt;&lt;/object&gt;&lt;object type=&quot;3&quot; unique_id=&quot;15055&quot;&gt;&lt;property id=&quot;20148&quot; value=&quot;5&quot;/&gt;&lt;property id=&quot;20300&quot; value=&quot;Slide 5 - &amp;quot;Please Print the Instructor Guide&amp;quot;&quot;/&gt;&lt;property id=&quot;20302&quot; value=&quot;1&quot;/&gt;&lt;property id=&quot;20303&quot; value=&quot;Brigetta Craft&quot;/&gt;&lt;property id=&quot;20307&quot; value=&quot;265&quot;/&gt;&lt;property id=&quot;20309&quot; value=&quot;13809&quot;/&gt;&lt;property id=&quot;20312&quot; value=&quot;1&quot;/&gt;&lt;property id=&quot;20601&quot; value=&quot;0&quot;/&gt;&lt;/object&gt;&lt;object type=&quot;3&quot; unique_id=&quot;15413&quot;&gt;&lt;property id=&quot;20148&quot; value=&quot;5&quot;/&gt;&lt;property id=&quot;20300&quot; value=&quot;Slide 7 - &amp;quot;Slide 3: Teamwork Exercise #1&amp;quot;&quot;/&gt;&lt;property id=&quot;20302&quot; value=&quot;1&quot;/&gt;&lt;property id=&quot;20303&quot; value=&quot;Brigetta Craft&quot;/&gt;&lt;property id=&quot;20307&quot; value=&quot;266&quot;/&gt;&lt;property id=&quot;20309&quot; value=&quot;13809&quot;/&gt;&lt;property id=&quot;20312&quot; value=&quot;1&quot;/&gt;&lt;property id=&quot;20601&quot; value=&quot;0&quot;/&gt;&lt;/object&gt;&lt;object type=&quot;3&quot; unique_id=&quot;18446&quot;&gt;&lt;property id=&quot;20148&quot; value=&quot;5&quot;/&gt;&lt;property id=&quot;20300&quot; value=&quot;Slide 8 - &amp;quot;Watch an Example of Teamwork Exercise #1&amp;quot;&quot;/&gt;&lt;property id=&quot;20302&quot; value=&quot;1&quot;/&gt;&lt;property id=&quot;20303&quot; value=&quot;Brigetta Craft&quot;/&gt;&lt;property id=&quot;20307&quot; value=&quot;267&quot;/&gt;&lt;property id=&quot;20309&quot; value=&quot;13809&quot;/&gt;&lt;property id=&quot;20312&quot; value=&quot;1&quot;/&gt;&lt;property id=&quot;20601&quot; value=&quot;0&quot;/&gt;&lt;/object&gt;&lt;object type=&quot;3&quot; unique_id=&quot;18447&quot;&gt;&lt;property id=&quot;20148&quot; value=&quot;5&quot;/&gt;&lt;property id=&quot;20300&quot; value=&quot;Slide 9 - &amp;quot;Slide 3: Debriefing Teamwork Exercise #1&amp;quot;&quot;/&gt;&lt;property id=&quot;20302&quot; value=&quot;1&quot;/&gt;&lt;property id=&quot;20303&quot; value=&quot;Brigetta Craft&quot;/&gt;&lt;property id=&quot;20307&quot; value=&quot;268&quot;/&gt;&lt;property id=&quot;20309&quot; value=&quot;13809&quot;/&gt;&lt;property id=&quot;20312&quot; value=&quot;1&quot;/&gt;&lt;property id=&quot;20601&quot; value=&quot;0&quot;/&gt;&lt;/object&gt;&lt;object type=&quot;3&quot; unique_id=&quot;18567&quot;&gt;&lt;property id=&quot;20148&quot; value=&quot;5&quot;/&gt;&lt;property id=&quot;20300&quot; value=&quot;Slide 10 - &amp;quot;Slide 4: Objectives&amp;quot;&quot;/&gt;&lt;property id=&quot;20302&quot; value=&quot;1&quot;/&gt;&lt;property id=&quot;20303&quot; value=&quot;Brigetta Craft&quot;/&gt;&lt;property id=&quot;20307&quot; value=&quot;269&quot;/&gt;&lt;property id=&quot;20309&quot; value=&quot;13809&quot;/&gt;&lt;property id=&quot;20312&quot; value=&quot;1&quot;/&gt;&lt;property id=&quot;20601&quot; value=&quot;0&quot;/&gt;&lt;/object&gt;&lt;object type=&quot;3&quot; unique_id=&quot;18694&quot;&gt;&lt;property id=&quot;20148&quot; value=&quot;5&quot;/&gt;&lt;property id=&quot;20300&quot; value=&quot;Slide 11 - &amp;quot;Slide 5: Course Agenda&amp;quot;&quot;/&gt;&lt;property id=&quot;20302&quot; value=&quot;1&quot;/&gt;&lt;property id=&quot;20303&quot; value=&quot;Brigetta Craft&quot;/&gt;&lt;property id=&quot;20307&quot; value=&quot;270&quot;/&gt;&lt;property id=&quot;20309&quot; value=&quot;13809&quot;/&gt;&lt;property id=&quot;20312&quot; value=&quot;1&quot;/&gt;&lt;property id=&quot;20601&quot; value=&quot;0&quot;/&gt;&lt;/object&gt;&lt;object type=&quot;3&quot; unique_id=&quot;18828&quot;&gt;&lt;property id=&quot;20148&quot; value=&quot;5&quot;/&gt;&lt;property id=&quot;20300&quot; value=&quot;Slide 12 - &amp;quot;Slide 6: Core Teamwork Skills&amp;quot;&quot;/&gt;&lt;property id=&quot;20302&quot; value=&quot;1&quot;/&gt;&lt;property id=&quot;20303&quot; value=&quot;Brigetta Craft&quot;/&gt;&lt;property id=&quot;20307&quot; value=&quot;271&quot;/&gt;&lt;property id=&quot;20309&quot; value=&quot;13809&quot;/&gt;&lt;property id=&quot;20312&quot; value=&quot;1&quot;/&gt;&lt;property id=&quot;20601&quot; value=&quot;0&quot;/&gt;&lt;/object&gt;&lt;object type=&quot;3&quot; unique_id=&quot;19196&quot;&gt;&lt;property id=&quot;20148&quot; value=&quot;5&quot;/&gt;&lt;property id=&quot;20300&quot; value=&quot;Slide 13 - &amp;quot;Core Teamwork Skills&amp;quot;&quot;/&gt;&lt;property id=&quot;20302&quot; value=&quot;1&quot;/&gt;&lt;property id=&quot;20303&quot; value=&quot;Barbara Edson&quot;/&gt;&lt;property id=&quot;20307&quot; value=&quot;272&quot;/&gt;&lt;property id=&quot;20309&quot; value=&quot;19069&quot;/&gt;&lt;property id=&quot;20312&quot; value=&quot;1&quot;/&gt;&lt;property id=&quot;20601&quot; value=&quot;0&quot;/&gt;&lt;/object&gt;&lt;object type=&quot;3&quot; unique_id=&quot;19839&quot;&gt;&lt;property id=&quot;20148&quot; value=&quot;5&quot;/&gt;&lt;property id=&quot;20300&quot; value=&quot;Slide 14 - &amp;quot;Slide 7: Coach, Implement, Sustain&amp;quot;&quot;/&gt;&lt;property id=&quot;20302&quot; value=&quot;1&quot;/&gt;&lt;property id=&quot;20303&quot; value=&quot;Brigetta Craft&quot;/&gt;&lt;property id=&quot;20307&quot; value=&quot;273&quot;/&gt;&lt;property id=&quot;20309&quot; value=&quot;13809&quot;/&gt;&lt;property id=&quot;20312&quot; value=&quot;1&quot;/&gt;&lt;property id=&quot;20601&quot; value=&quot;0&quot;/&gt;&lt;/object&gt;&lt;object type=&quot;3&quot; unique_id=&quot;20024&quot;&gt;&lt;property id=&quot;20148&quot; value=&quot;5&quot;/&gt;&lt;property id=&quot;20300&quot; value=&quot;Slide 15 - &amp;quot;Coach, Implement, Sustain&amp;quot;&quot;/&gt;&lt;property id=&quot;20302&quot; value=&quot;1&quot;/&gt;&lt;property id=&quot;20303&quot; value=&quot;Barbara Edson&quot;/&gt;&lt;property id=&quot;20307&quot; value=&quot;274&quot;/&gt;&lt;property id=&quot;20309&quot; value=&quot;19069&quot;/&gt;&lt;property id=&quot;20312&quot; value=&quot;1&quot;/&gt;&lt;property id=&quot;20601&quot; value=&quot;0&quot;/&gt;&lt;/object&gt;&lt;object type=&quot;3&quot; unique_id=&quot;20193&quot;&gt;&lt;property id=&quot;20148&quot; value=&quot;5&quot;/&gt;&lt;property id=&quot;20300&quot; value=&quot;Slide 16 - &amp;quot;Slide 8: Master Training Materials&amp;quot;&quot;/&gt;&lt;property id=&quot;20302&quot; value=&quot;1&quot;/&gt;&lt;property id=&quot;20303&quot; value=&quot;Brigetta Craft&quot;/&gt;&lt;property id=&quot;20307&quot; value=&quot;275&quot;/&gt;&lt;property id=&quot;20309&quot; value=&quot;13809&quot;/&gt;&lt;property id=&quot;20312&quot; value=&quot;1&quot;/&gt;&lt;property id=&quot;20601&quot; value=&quot;0&quot;/&gt;&lt;/object&gt;&lt;object type=&quot;3&quot; unique_id=&quot;20361&quot;&gt;&lt;property id=&quot;20148&quot; value=&quot;5&quot;/&gt;&lt;property id=&quot;20300&quot; value=&quot;Slide 17 - &amp;quot;Materials For Your Delivery&amp;quot;&quot;/&gt;&lt;property id=&quot;20302&quot; value=&quot;1&quot;/&gt;&lt;property id=&quot;20303&quot; value=&quot;Brigetta Craft&quot;/&gt;&lt;property id=&quot;20307&quot; value=&quot;276&quot;/&gt;&lt;property id=&quot;20309&quot; value=&quot;13809&quot;/&gt;&lt;property id=&quot;20312&quot; value=&quot;1&quot;/&gt;&lt;property id=&quot;20601&quot; value=&quot;0&quot;/&gt;&lt;/object&gt;&lt;object type=&quot;3&quot; unique_id=&quot;20518&quot;&gt;&lt;property id=&quot;20148&quot; value=&quot;5&quot;/&gt;&lt;property id=&quot;20300&quot; value=&quot;Slide 18 - &amp;quot;Slide 9: Sue Sheridan Video&amp;quot;&quot;/&gt;&lt;property id=&quot;20302&quot; value=&quot;1&quot;/&gt;&lt;property id=&quot;20303&quot; value=&quot;Brigetta Craft&quot;/&gt;&lt;property id=&quot;20307&quot; value=&quot;277&quot;/&gt;&lt;property id=&quot;20309&quot; value=&quot;13809&quot;/&gt;&lt;property id=&quot;20312&quot; value=&quot;1&quot;/&gt;&lt;property id=&quot;20601&quot; value=&quot;0&quot;/&gt;&lt;/object&gt;&lt;object type=&quot;3&quot; unique_id=&quot;20654&quot;&gt;&lt;property id=&quot;20148&quot; value=&quot;5&quot;/&gt;&lt;property id=&quot;20300&quot; value=&quot;Slide 19 - &amp;quot;Slide 10: Video Discussion&amp;quot;&quot;/&gt;&lt;property id=&quot;20302&quot; value=&quot;1&quot;/&gt;&lt;property id=&quot;20303&quot; value=&quot;Brigetta Craft&quot;/&gt;&lt;property id=&quot;20307&quot; value=&quot;278&quot;/&gt;&lt;property id=&quot;20309&quot; value=&quot;13809&quot;/&gt;&lt;property id=&quot;20312&quot; value=&quot;1&quot;/&gt;&lt;property id=&quot;20601&quot; value=&quot;0&quot;/&gt;&lt;/object&gt;&lt;object type=&quot;3&quot; unique_id=&quot;20851&quot;&gt;&lt;property id=&quot;20148&quot; value=&quot;5&quot;/&gt;&lt;property id=&quot;20300&quot; value=&quot;Slide 20 - &amp;quot;Slide 11: Barriers to Team Performance&amp;quot;&quot;/&gt;&lt;property id=&quot;20302&quot; value=&quot;1&quot;/&gt;&lt;property id=&quot;20303&quot; value=&quot;Brigetta Craft&quot;/&gt;&lt;property id=&quot;20307&quot; value=&quot;279&quot;/&gt;&lt;property id=&quot;20309&quot; value=&quot;13809&quot;/&gt;&lt;property id=&quot;20312&quot; value=&quot;1&quot;/&gt;&lt;property id=&quot;20601&quot; value=&quot;0&quot;/&gt;&lt;/object&gt;&lt;object type=&quot;3&quot; unique_id=&quot;21113&quot;&gt;&lt;property id=&quot;20148&quot; value=&quot;5&quot;/&gt;&lt;property id=&quot;20300&quot; value=&quot;Slide 21 - &amp;quot;Barriers to Team Performance&amp;quot;&quot;/&gt;&lt;property id=&quot;20302&quot; value=&quot;1&quot;/&gt;&lt;property id=&quot;20303&quot; value=&quot;Barbara Edson&quot;/&gt;&lt;property id=&quot;20307&quot; value=&quot;280&quot;/&gt;&lt;property id=&quot;20309&quot; value=&quot;19069&quot;/&gt;&lt;property id=&quot;20312&quot; value=&quot;1&quot;/&gt;&lt;property id=&quot;20601&quot; value=&quot;0&quot;/&gt;&lt;/object&gt;&lt;object type=&quot;3&quot; unique_id=&quot;21384&quot;&gt;&lt;property id=&quot;20148&quot; value=&quot;5&quot;/&gt;&lt;property id=&quot;20300&quot; value=&quot;Slide 22 - &amp;quot;Patient Safety Movement &amp;amp; Team Training&amp;quot;&quot;/&gt;&lt;property id=&quot;20302&quot; value=&quot;1&quot;/&gt;&lt;property id=&quot;20303&quot; value=&quot;Barbara Edson&quot;/&gt;&lt;property id=&quot;20307&quot; value=&quot;281&quot;/&gt;&lt;property id=&quot;20309&quot; value=&quot;19069&quot;/&gt;&lt;property id=&quot;20312&quot; value=&quot;1&quot;/&gt;&lt;property id=&quot;20601&quot; value=&quot;0&quot;/&gt;&lt;/object&gt;&lt;object type=&quot;3&quot; unique_id=&quot;21602&quot;&gt;&lt;property id=&quot;20148&quot; value=&quot;5&quot;/&gt;&lt;property id=&quot;20300&quot; value=&quot;Slide 23 - &amp;quot;Slide 12: Patient Safety Timeline&amp;quot;&quot;/&gt;&lt;property id=&quot;20302&quot; value=&quot;1&quot;/&gt;&lt;property id=&quot;20303&quot; value=&quot;Barbara Edson&quot;/&gt;&lt;property id=&quot;20307&quot; value=&quot;282&quot;/&gt;&lt;property id=&quot;20309&quot; value=&quot;19069&quot;/&gt;&lt;property id=&quot;20312&quot; value=&quot;1&quot;/&gt;&lt;property id=&quot;20601&quot; value=&quot;0&quot;/&gt;&lt;/object&gt;&lt;object type=&quot;3&quot; unique_id=&quot;21827&quot;&gt;&lt;property id=&quot;20148&quot; value=&quot;5&quot;/&gt;&lt;property id=&quot;20300&quot; value=&quot;Slide 24 - &amp;quot;TeamSTEPPS&amp;quot;&quot;/&gt;&lt;property id=&quot;20302&quot; value=&quot;1&quot;/&gt;&lt;property id=&quot;20303&quot; value=&quot;Barbara Edson&quot;/&gt;&lt;property id=&quot;20307&quot; value=&quot;283&quot;/&gt;&lt;property id=&quot;20309&quot; value=&quot;19069&quot;/&gt;&lt;property id=&quot;20312&quot; value=&quot;1&quot;/&gt;&lt;property id=&quot;20601&quot; value=&quot;0&quot;/&gt;&lt;/object&gt;&lt;object type=&quot;3&quot; unique_id=&quot;22019&quot;&gt;&lt;property id=&quot;20148&quot; value=&quot;5&quot;/&gt;&lt;property id=&quot;20300&quot; value=&quot;Slide 25 - &amp;quot;What Makes Up Team Performance?&amp;quot;&quot;/&gt;&lt;property id=&quot;20302&quot; value=&quot;1&quot;/&gt;&lt;property id=&quot;20303&quot; value=&quot;Barbara Edson&quot;/&gt;&lt;property id=&quot;20307&quot; value=&quot;284&quot;/&gt;&lt;property id=&quot;20309&quot; value=&quot;19069&quot;/&gt;&lt;property id=&quot;20312&quot; value=&quot;1&quot;/&gt;&lt;property id=&quot;20601&quot; value=&quot;0&quot;/&gt;&lt;/object&gt;&lt;object type=&quot;3&quot; unique_id=&quot;22292&quot;&gt;&lt;property id=&quot;20148&quot; value=&quot;5&quot;/&gt;&lt;property id=&quot;20300&quot; value=&quot;Slide 26 - &amp;quot;Outcomes of Team Competencies&amp;quot;&quot;/&gt;&lt;property id=&quot;20302&quot; value=&quot;1&quot;/&gt;&lt;property id=&quot;20303&quot; value=&quot;Barbara Edson&quot;/&gt;&lt;property id=&quot;20307&quot; value=&quot;285&quot;/&gt;&lt;property id=&quot;20309&quot; value=&quot;19069&quot;/&gt;&lt;property id=&quot;20312&quot; value=&quot;1&quot;/&gt;&lt;property id=&quot;20601&quot; value=&quot;0&quot;/&gt;&lt;/object&gt;&lt;object type=&quot;3&quot; unique_id=&quot;22538&quot;&gt;&lt;property id=&quot;20148&quot; value=&quot;5&quot;/&gt;&lt;property id=&quot;20300&quot; value=&quot;Slide 27 - &amp;quot;High Performing Teams (Slide 16)&amp;quot;&quot;/&gt;&lt;property id=&quot;20302&quot; value=&quot;1&quot;/&gt;&lt;property id=&quot;20303&quot; value=&quot;Barbara Edson&quot;/&gt;&lt;property id=&quot;20307&quot; value=&quot;286&quot;/&gt;&lt;property id=&quot;20309&quot; value=&quot;19069&quot;/&gt;&lt;property id=&quot;20312&quot; value=&quot;1&quot;/&gt;&lt;property id=&quot;20601&quot; value=&quot;0&quot;/&gt;&lt;/object&gt;&lt;object type=&quot;3&quot; unique_id=&quot;22791&quot;&gt;&lt;property id=&quot;20148&quot; value=&quot;5&quot;/&gt;&lt;property id=&quot;20300&quot; value=&quot;Slide 28 - &amp;quot;Slides 13 through 16&amp;quot;&quot;/&gt;&lt;property id=&quot;20302&quot; value=&quot;1&quot;/&gt;&lt;property id=&quot;20303&quot; value=&quot;Brigetta Craft&quot;/&gt;&lt;property id=&quot;20307&quot; value=&quot;287&quot;/&gt;&lt;property id=&quot;20309&quot; value=&quot;13809&quot;/&gt;&lt;property id=&quot;20312&quot; value=&quot;1&quot;/&gt;&lt;property id=&quot;20601&quot; value=&quot;0&quot;/&gt;&lt;/object&gt;&lt;object type=&quot;3&quot; unique_id=&quot;23051&quot;&gt;&lt;property id=&quot;20148&quot; value=&quot;5&quot;/&gt;&lt;property id=&quot;20300&quot; value=&quot;Slide 29 - &amp;quot;Slide 17: Evidence that TeamSTEPPS Works&amp;quot;&quot;/&gt;&lt;property id=&quot;20302&quot; value=&quot;1&quot;/&gt;&lt;property id=&quot;20303&quot; value=&quot;Brigetta Craft&quot;/&gt;&lt;property id=&quot;20307&quot; value=&quot;288&quot;/&gt;&lt;property id=&quot;20309&quot; value=&quot;13809&quot;/&gt;&lt;property id=&quot;20312&quot; value=&quot;1&quot;/&gt;&lt;property id=&quot;20601&quot; value=&quot;0&quot;/&gt;&lt;/object&gt;&lt;object type=&quot;3&quot; unique_id=&quot;23508&quot;&gt;&lt;property id=&quot;20148&quot; value=&quot;5&quot;/&gt;&lt;property id=&quot;20300&quot; value=&quot;Slide 30 - &amp;quot;Slide 18: Applying TeamSTEPPS Exercise&amp;quot;&quot;/&gt;&lt;property id=&quot;20302&quot; value=&quot;1&quot;/&gt;&lt;property id=&quot;20303&quot; value=&quot;Brigetta Craft&quot;/&gt;&lt;property id=&quot;20307&quot; value=&quot;289&quot;/&gt;&lt;property id=&quot;20309&quot; value=&quot;13809&quot;/&gt;&lt;property id=&quot;20312&quot; value=&quot;1&quot;/&gt;&lt;property id=&quot;20601&quot; value=&quot;0&quot;/&gt;&lt;/object&gt;&lt;object type=&quot;3&quot; unique_id=&quot;23704&quot;&gt;&lt;property id=&quot;20148&quot; value=&quot;5&quot;/&gt;&lt;property id=&quot;20300&quot; value=&quot;Slide 31 - &amp;quot;Module 1 Summary&amp;quot;&quot;/&gt;&lt;property id=&quot;20302&quot; value=&quot;1&quot;/&gt;&lt;property id=&quot;20303&quot; value=&quot;Brigetta Craft&quot;/&gt;&lt;property id=&quot;20307&quot; value=&quot;290&quot;/&gt;&lt;property id=&quot;20309&quot; value=&quot;13809&quot;/&gt;&lt;property id=&quot;20312&quot; value=&quot;1&quot;/&gt;&lt;property id=&quot;20601&quot; value=&quot;0&quot;/&gt;&lt;/object&gt;&lt;object type=&quot;3&quot; unique_id=&quot;23985&quot;&gt;&lt;property id=&quot;20148&quot; value=&quot;5&quot;/&gt;&lt;property id=&quot;20300&quot; value=&quot;Slide 32 - &amp;quot;Module 1 Conclusion&amp;quot;&quot;/&gt;&lt;property id=&quot;20302&quot; value=&quot;1&quot;/&gt;&lt;property id=&quot;20303&quot; value=&quot;Brigetta Craft&quot;/&gt;&lt;property id=&quot;20307&quot; value=&quot;291&quot;/&gt;&lt;property id=&quot;20309&quot; value=&quot;13809&quot;/&gt;&lt;property id=&quot;20312&quot; value=&quot;1&quot;/&gt;&lt;property id=&quot;20601&quot; value=&quot;0&quot;/&gt;&lt;/object&gt;&lt;/object&gt;&lt;object type=&quot;8&quot; unique_id=&quot;10014&quot;&gt;&lt;/object&gt;&lt;object type=&quot;4&quot; unique_id=&quot;13793&quot;&gt;&lt;object type=&quot;5&quot; unique_id=&quot;13809&quot;&gt;&lt;property id=&quot;20149&quot; value=&quot;Brigetta Craft&quot;/&gt;&lt;property id=&quot;20150&quot; value=&quot;RN, MSN, DNP&quot;/&gt;&lt;property id=&quot;20151&quot; value=&quot;Brigetta_Headshot_88.png&quot;/&gt;&lt;/object&gt;&lt;object type=&quot;5&quot; unique_id=&quot;14122&quot;&gt;&lt;property id=&quot;20149&quot; value=&quot;Dr. James Battles&quot;/&gt;&lt;property id=&quot;20150&quot; value=&quot;TeamSTEPPS Director, AHRQ&quot;/&gt;&lt;property id=&quot;20151&quot; value=&quot;JimBattles_88.png&quot;/&gt;&lt;property id=&quot;20155&quot; value=&quot;James is currently the TeamSTEPPS Director at the Agency for Healthcare Research and Quality (AHRQ) in Rockville, MD.  In addition to his TeamSTEPPS work, James directs the design, implementation and management of patient safety cultural assessment instruments and comparative databases.  He also monitors the evaluation of AHRQ’s Patient Safety Initiative and other related patient safety programs. &amp;#x0D;&amp;#x0A;&quot;/&gt;&lt;/object&gt;&lt;object type=&quot;5&quot; unique_id=&quot;19069&quot;&gt;&lt;property id=&quot;20149&quot; value=&quot;Barbara Edson&quot;/&gt;&lt;property id=&quot;20150&quot; value=&quot;VP Clinical Quality, HRET&quot;/&gt;&lt;property id=&quot;20151&quot; value=&quot;BEdson_88.png&quot;/&gt;&lt;property id=&quot;20155&quot; value=&quot;Ms. Edson is a VP, Clinical Quality at Health Research and Educational Trust (HRET) an affiliate of the American Hospital Association. In her role she serves as the national project director for the Agency for Healthcare Research and Quality funded TeamSTEPPS National Implementation, TeamSTEPPS for Primary Care, On the CUSP: Stop CAUTI and the AHRQ Safety Program for LTC: CAUTI.  Ms. Edson works to combine her interest in quality, safety and organizational culture and apply her interest to the national projects she leads. &amp;#x0D;&amp;#x0A;&quot;/&gt;&lt;/object&gt;&lt;/object&gt;&lt;object type=&quot;10&quot; unique_id=&quot;13794&quot;&gt;&lt;object type=&quot;11&quot; unique_id=&quot;13795&quot;&gt;&lt;property id=&quot;20180&quot; value=&quot;0&quot;/&gt;&lt;property id=&quot;20181&quot; value=&quot;2&quot;/&gt;&lt;property id=&quot;20183&quot; value=&quot;0&quot;/&gt;&lt;/object&gt;&lt;object type=&quot;12&quot; unique_id=&quot;13796&quot;&gt;&lt;/object&gt;&lt;/object&gt;&lt;/object&gt;&lt;/database&gt;"/>
  <p:tag name="MMPROD_TAG_VCONFIG" val="PD94bWwgdmVyc2lvbj0iMS4wIj8+DQo8Y29uZmlndXJhdGlvbj4NCgk8YnJhbmRpbmc+DQoJCTx1aWZvbnQgbmFtZT0iRk9OVF9OT1RFU19URVhUIiB2YWx1ZT0iVmVyZGFuYSwxMCxmYWxzZSxmYWxzZSxmYWxzZSIvPg0KCTwvYnJhbmRpbmc+DQoJPGNvbG9ycz4NCgkJPHVpY29sb3IgbmFtZT0icHJpbWFyeSIgdmFsdWU9IjB4MjE1OTY4Ii8+DQoJCTx1aWNvbG9yIG5hbWU9Imdsb3ciIHZhbHVlPSIweDYwOTc3MyIvPg0KCQk8dWljb2xvciBuYW1lPSJ0ZXh0IiB2YWx1ZT0iMHhGNUZCRkMiLz4NCgkJPHVpY29sb3IgbmFtZT0ibGlnaHQiIHZhbHVlPSIweDRFNUQ2MCIvPg0KCQk8dWljb2xvciBuYW1lPSJzaGFkb3ciIHZhbHVlPSIweDAwMDAwMCIvPg0KCQk8dWljb2xvciBuYW1lPSJiYWNrZ3JvdW5kIiB2YWx1ZT0iMHg5OTk5OTk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mZhbHNlIi8+PHVpc2hvdyBuYW1lPSJwcmVzZW50ZXJiaW8iIHZhbHVlPSJ0cnVlIi8+PHVpc2hvdyBuYW1lPSJjb21wYW55bG9nbyIgdmFsdWU9ImZhbHNlIi8+PHVpc2hvdyBuYW1lPSJzaWRlYmFyIiB2YWx1ZT0idHJ1ZSIvPjx1aXNob3cgbmFtZT0ib3V0bGluZSIgdmFsdWU9InRydWUiLz48dWlzaG93IG5hbWU9InRodW1ibmFpbCIgdmFsdWU9ImZhbHNlIi8+DQoJCTx1aXNob3cgbmFtZT0ibm90ZXMiIHZhbHVlPSJ0cnVlIi8+PHVpc2hvdyBuYW1lPSJzZWFyY2giIHZhbHVlPSJmYWxzZSIvPjx1aXNob3cgbmFtZT0icXVpeiIgdmFsdWU9ImZhbHN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SW50IG5hbWU9ImF1ZGlvQnVmZmVyVGltZSIgdmFsdWU9IjA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7250676D-A187-4E6E-8E08-D968F7947F07}_10.png&quot;/&gt;&lt;left val=&quot;66&quot;/&gt;&lt;top val=&quot;-2&quot;/&gt;&lt;width val=&quot;644&quot;/&gt;&lt;height val=&quot;6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1&quot;/&gt;&lt;lineCharCount val=&quot;44&quot;/&gt;&lt;lineCharCount val=&quot;13&quot;/&gt;&lt;lineCharCount val=&quot;39&quot;/&gt;&lt;lineCharCount val=&quot;39&quot;/&gt;&lt;/TableIndex&gt;&lt;/ShapeTextInfo&gt;"/>
  <p:tag name="HTML_SHAPEINFO" val="&lt;TextEffect&gt;&lt;Image&gt;&lt;filename val=&quot;C:\Users\JEFFKE~1\AppData\Local\Temp\PR\data\asimages\{2649922A-A7D9-46C0-A76E-127E18E82E84}_1.png_crop.png&quot;/&gt;&lt;left val=&quot;22&quot;/&gt;&lt;top val=&quot;68&quot;/&gt;&lt;width val=&quot;336&quot;/&gt;&lt;height val=&quot;62&quot;/&gt;&lt;hasText val=&quot;1&quot;/&gt;&lt;paraId val=&quot;1&quot;/&gt;&lt;/Image&gt;&lt;Image&gt;&lt;filename val=&quot;C:\Users\JEFFKE~1\AppData\Local\Temp\PR\data\asimages\{1C524602-92EA-40FB-9920-293E56D4B94F}_1.png_crop.png&quot;/&gt;&lt;left val=&quot;22&quot;/&gt;&lt;top val=&quot;164&quot;/&gt;&lt;width val=&quot;303&quot;/&gt;&lt;height val=&quot;38&quot;/&gt;&lt;hasText val=&quot;1&quot;/&gt;&lt;paraId val=&quot;2&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E8678B-8122-4D1C-BADE-0B12FA690753}&quot;/&gt;&lt;isInvalidForFieldText val=&quot;0&quot;/&gt;&lt;Image&gt;&lt;filename val=&quot;C:\Users\JEFFKE~1\AppData\Local\Temp\PR\data\asimages\{E1E8678B-8122-4D1C-BADE-0B12FA690753}_10.png&quot;/&gt;&lt;left val=&quot;391&quot;/&gt;&lt;top val=&quot;50&quot;/&gt;&lt;width val=&quot;296&quot;/&gt;&lt;height val=&quot;52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1.wav"/>
  <p:tag name="PPSNARRATION" val="14,1981440860,D:\Archive\F Drive\AHRQ TS E-Learning\Module 1\TS_2016_Module_1_v7.0_pptx\Media.ppcx"/>
  <p:tag name="HTML_SHAPEINFO" val="&lt;SlideThumbPath val=&quot;Slide11.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69807D92-850E-40CB-9C9F-3CAD052AA53D}_11.png&quot;/&gt;&lt;left val=&quot;66&quot;/&gt;&lt;top val=&quot;-2&quot;/&gt;&lt;width val=&quot;644&quot;/&gt;&lt;height val=&quot;6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5&quot;/&gt;&lt;lineCharCount val=&quot;42&quot;/&gt;&lt;lineCharCount val=&quot;45&quot;/&gt;&lt;lineCharCount val=&quot;41&quot;/&gt;&lt;lineCharCount val=&quot;15&quot;/&gt;&lt;/TableIndex&gt;&lt;/ShapeTextInfo&gt;"/>
  <p:tag name="HTML_SHAPEINFO" val="&lt;TextEffect&gt;&lt;Image&gt;&lt;filename val=&quot;C:\Users\JEFFKE~1\AppData\Local\Temp\PR\data\asimages\{848F6C5A-AA22-49DE-AB4C-4B90F183B047}_1.png_crop.png&quot;/&gt;&lt;left val=&quot;23&quot;/&gt;&lt;top val=&quot;68&quot;/&gt;&lt;width val=&quot;349&quot;/&gt;&lt;height val=&quot;41&quot;/&gt;&lt;hasText val=&quot;1&quot;/&gt;&lt;paraId val=&quot;1&quot;/&gt;&lt;/Image&gt;&lt;Image&gt;&lt;filename val=&quot;C:\Users\JEFFKE~1\AppData\Local\Temp\PR\data\asimages\{0AF40FE4-D1E0-4430-A11F-DACC320BAD6B}_1.png_crop.png&quot;/&gt;&lt;left val=&quot;21&quot;/&gt;&lt;top val=&quot;140&quot;/&gt;&lt;width val=&quot;352&quot;/&gt;&lt;height val=&quot;17&quot;/&gt;&lt;hasText val=&quot;1&quot;/&gt;&lt;paraId val=&quot;2&quot;/&gt;&lt;/Image&gt;&lt;Image&gt;&lt;filename val=&quot;C:\Users\JEFFKE~1\AppData\Local\Temp\PR\data\asimages\{DCD98144-7C45-4DC8-86D2-7B60DBEFEE23}_1.png_crop.png&quot;/&gt;&lt;left val=&quot;23&quot;/&gt;&lt;top val=&quot;186&quot;/&gt;&lt;width val=&quot;351&quot;/&gt;&lt;height val=&quot;38&quot;/&gt;&lt;hasText val=&quot;1&quot;/&gt;&lt;paraId val=&quot;3&quot;/&gt;&lt;/Image&gt;&lt;/TextEffect&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FA3FDD-9FD1-49A3-9ED7-71D26378A2AB}&quot;/&gt;&lt;isInvalidForFieldText val=&quot;0&quot;/&gt;&lt;Image&gt;&lt;filename val=&quot;C:\Users\JEFFKE~1\AppData\Local\Temp\PR\data\asimages\{97FA3FDD-9FD1-49A3-9ED7-71D26378A2AB}_11.png&quot;/&gt;&lt;left val=&quot;391&quot;/&gt;&lt;top val=&quot;50&quot;/&gt;&lt;width val=&quot;296&quot;/&gt;&lt;height val=&quot;52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2.wav"/>
  <p:tag name="PPSNARRATION" val="15,1981440860,D:\Archive\F Drive\AHRQ TS E-Learning\Module 1\TS_2016_Module_1_v7.0_pptx\Media.ppcx"/>
  <p:tag name="HTML_SHAPEINFO" val="&lt;SlideThumbPath val=&quot;Slide12.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8B76CFC2-7090-4528-A461-EB6A087D28A9}_12.png&quot;/&gt;&lt;left val=&quot;66&quot;/&gt;&lt;top val=&quot;-2&quot;/&gt;&lt;width val=&quot;644&quot;/&gt;&lt;height val=&quot;6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4&quot;/&gt;&lt;lineCharCount val=&quot;30&quot;/&gt;&lt;lineCharCount val=&quot;39&quot;/&gt;&lt;lineCharCount val=&quot;39&quot;/&gt;&lt;/TableIndex&gt;&lt;/ShapeTextInfo&gt;"/>
  <p:tag name="HTML_SHAPEINFO" val="&lt;TextEffect&gt;&lt;Image&gt;&lt;filename val=&quot;C:\Users\JEFFKE~1\AppData\Local\Temp\PR\data\asimages\{3D00F67F-465C-4A30-B22B-4C935E1C2441}_1.png_crop.png&quot;/&gt;&lt;left val=&quot;22&quot;/&gt;&lt;top val=&quot;68&quot;/&gt;&lt;width val=&quot;342&quot;/&gt;&lt;height val=&quot;38&quot;/&gt;&lt;hasText val=&quot;1&quot;/&gt;&lt;paraId val=&quot;1&quot;/&gt;&lt;/Image&gt;&lt;Image&gt;&lt;filename val=&quot;C:\Users\JEFFKE~1\AppData\Local\Temp\PR\data\asimages\{431A3546-03D4-4E7E-B776-4D30A99FF1B1}_1.png_crop.png&quot;/&gt;&lt;left val=&quot;22&quot;/&gt;&lt;top val=&quot;140&quot;/&gt;&lt;width val=&quot;303&quot;/&gt;&lt;height val=&quot;38&quot;/&gt;&lt;hasText val=&quot;1&quot;/&gt;&lt;paraId val=&quot;2&quot;/&gt;&lt;/Image&gt;&lt;/TextEffec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135DB0-1D49-4AB5-84A9-58493C3DF6D4}&quot;/&gt;&lt;isInvalidForFieldText val=&quot;0&quot;/&gt;&lt;Image&gt;&lt;filename val=&quot;C:\Users\JEFFKE~1\AppData\Local\Temp\PR\data\asimages\{8E135DB0-1D49-4AB5-84A9-58493C3DF6D4}_12.png&quot;/&gt;&lt;left val=&quot;391&quot;/&gt;&lt;top val=&quot;50&quot;/&gt;&lt;width val=&quot;296&quot;/&gt;&lt;height val=&quot;52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_13_revised.wav"/>
  <p:tag name="PPSNARRATION" val="16,1981440860,D:\Archive\F Drive\AHRQ TS E-Learning\Module 1\TS_2016_Module_1_v7.0_pptx\Media.ppcx"/>
  <p:tag name="HTML_SHAPEINFO" val="&lt;SlideThumbPath val=&quot;Slide13.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4E1B5BB9-57F3-4882-BC79-97253C229BBB}_13.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171B5B-6E5F-4235-A19F-BAFEA7350071}&quot;/&gt;&lt;isInvalidForFieldText val=&quot;0&quot;/&gt;&lt;Image&gt;&lt;filename val=&quot;C:\Users\JEFFKE~1\AppData\Local\Temp\PR\data\asimages\{AE171B5B-6E5F-4235-A19F-BAFEA7350071}_13.png&quot;/&gt;&lt;left val=&quot;63&quot;/&gt;&lt;top val=&quot;69&quot;/&gt;&lt;width val=&quot;218&quot;/&gt;&lt;height val=&quot;4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2DE5BCB-761E-4575-8316-A077E2E59458}&quot;/&gt;&lt;isInvalidForFieldText val=&quot;0&quot;/&gt;&lt;Image&gt;&lt;filename val=&quot;C:\Users\JEFFKE~1\AppData\Local\Temp\PR\data\asimages\{A2DE5BCB-761E-4575-8316-A077E2E59458}_13.png&quot;/&gt;&lt;left val=&quot;251&quot;/&gt;&lt;top val=&quot;336&quot;/&gt;&lt;width val=&quot;41&quot;/&gt;&lt;height val=&quot;4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2B948315-A618-46D0-B116-44430681C696}&quot;/&gt;&lt;isInvalidForFieldText val=&quot;0&quot;/&gt;&lt;Image&gt;&lt;filename val=&quot;C:\Users\JEFFKE~1\AppData\Local\Temp\PR\data\asimages\{2B948315-A618-46D0-B116-44430681C696}_13.png&quot;/&gt;&lt;left val=&quot;241&quot;/&gt;&lt;top val=&quot;208&quot;/&gt;&lt;width val=&quot;41&quot;/&gt;&lt;height val=&quot;4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040F1586-B703-432D-853C-4689C10CC79E}&quot;/&gt;&lt;isInvalidForFieldText val=&quot;0&quot;/&gt;&lt;Image&gt;&lt;filename val=&quot;C:\Users\JEFFKE~1\AppData\Local\Temp\PR\data\asimages\{040F1586-B703-432D-853C-4689C10CC79E}_13.png&quot;/&gt;&lt;left val=&quot;289&quot;/&gt;&lt;top val=&quot;163&quot;/&gt;&lt;width val=&quot;41&quot;/&gt;&lt;height val=&quot;49&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9690A1A-ADC0-4DA1-8C33-BD9D827EAE3F}&quot;/&gt;&lt;isInvalidForFieldText val=&quot;0&quot;/&gt;&lt;Image&gt;&lt;filename val=&quot;C:\Users\JEFFKE~1\AppData\Local\Temp\PR\data\asimages\{A9690A1A-ADC0-4DA1-8C33-BD9D827EAE3F}_13.png&quot;/&gt;&lt;left val=&quot;399&quot;/&gt;&lt;top val=&quot;206&quot;/&gt;&lt;width val=&quot;41&quot;/&gt;&lt;height val=&quot;4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C1A995B-F007-4706-AAD5-198BDC5A4925}&quot;/&gt;&lt;isInvalidForFieldText val=&quot;0&quot;/&gt;&lt;Image&gt;&lt;filename val=&quot;C:\Users\JEFFKE~1\AppData\Local\Temp\PR\data\asimages\{CC1A995B-F007-4706-AAD5-198BDC5A4925}_13.png&quot;/&gt;&lt;left val=&quot;357&quot;/&gt;&lt;top val=&quot;291&quot;/&gt;&lt;width val=&quot;41&quot;/&gt;&lt;height val=&quot;4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16B636-81CD-4E19-9ABF-E0B8D7777C5E}&quot;/&gt;&lt;isInvalidForFieldText val=&quot;0&quot;/&gt;&lt;Image&gt;&lt;filename val=&quot;C:\Users\JEFFKE~1\AppData\Local\Temp\PR\data\asimages\{4416B636-81CD-4E19-9ABF-E0B8D7777C5E}_13.png&quot;/&gt;&lt;left val=&quot;414&quot;/&gt;&lt;top val=&quot;69&quot;/&gt;&lt;width val=&quot;218&quot;/&gt;&lt;height val=&quot;6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0B5036E-96AD-4650-A59F-C3EA7088DB7F}&quot;/&gt;&lt;isInvalidForFieldText val=&quot;0&quot;/&gt;&lt;Image&gt;&lt;filename val=&quot;C:\Users\JEFFKE~1\AppData\Local\Temp\PR\data\asimages\{60B5036E-96AD-4650-A59F-C3EA7088DB7F}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8&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4.wav"/>
  <p:tag name="PPSNARRATION" val="17,1981440860,D:\Archive\F Drive\AHRQ TS E-Learning\Module 1\TS_2016_Module_1_v7.0_pptx\Media.ppcx"/>
  <p:tag name="HTML_SHAPEINFO" val="&lt;SlideThumbPath val=&quot;Slide14.PNG&quot;/&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71B73F51-004A-4144-A5B3-A68823881ECD}_14.png&quot;/&gt;&lt;left val=&quot;66&quot;/&gt;&lt;top val=&quot;-2&quot;/&gt;&lt;width val=&quot;644&quot;/&gt;&lt;height val=&quot;68&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4&quot;/&gt;&lt;lineCharCount val=&quot;37&quot;/&gt;&lt;lineCharCount val=&quot;43&quot;/&gt;&lt;lineCharCount val=&quot;33&quot;/&gt;&lt;lineCharCount val=&quot;12&quot;/&gt;&lt;lineCharCount val=&quot;40&quot;/&gt;&lt;lineCharCount val=&quot;40&quot;/&gt;&lt;/TableIndex&gt;&lt;/ShapeTextInfo&gt;"/>
  <p:tag name="HTML_SHAPEINFO" val="&lt;TextEffect&gt;&lt;Image&gt;&lt;filename val=&quot;C:\Users\JEFFKE~1\AppData\Local\Temp\PR\data\asimages\{2BED4CDF-B811-42BB-9FE8-EEE7E91D0BD6}_1.png_crop.png&quot;/&gt;&lt;left val=&quot;23&quot;/&gt;&lt;top val=&quot;68&quot;/&gt;&lt;width val=&quot;330&quot;/&gt;&lt;height val=&quot;41&quot;/&gt;&lt;hasText val=&quot;1&quot;/&gt;&lt;paraId val=&quot;1&quot;/&gt;&lt;/Image&gt;&lt;Image&gt;&lt;filename val=&quot;C:\Users\JEFFKE~1\AppData\Local\Temp\PR\data\asimages\{F492883C-2190-4778-A238-E32BB2457B04}_1.png_crop.png&quot;/&gt;&lt;left val=&quot;21&quot;/&gt;&lt;top val=&quot;140&quot;/&gt;&lt;width val=&quot;325&quot;/&gt;&lt;height val=&quot;62&quot;/&gt;&lt;hasText val=&quot;1&quot;/&gt;&lt;paraId val=&quot;2&quot;/&gt;&lt;/Image&gt;&lt;Image&gt;&lt;filename val=&quot;C:\Users\JEFFKE~1\AppData\Local\Temp\PR\data\asimages\{0CAA79F7-38F7-434E-B14D-BB521A84782D}_1.png_crop.png&quot;/&gt;&lt;left val=&quot;22&quot;/&gt;&lt;top val=&quot;234&quot;/&gt;&lt;width val=&quot;313&quot;/&gt;&lt;height val=&quot;38&quot;/&gt;&lt;hasText val=&quot;1&quot;/&gt;&lt;paraId val=&quot;3&quot;/&gt;&lt;/Image&gt;&lt;/TextEffect&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D5D711-66CA-4EAA-8102-33C0B7913D7D}&quot;/&gt;&lt;isInvalidForFieldText val=&quot;0&quot;/&gt;&lt;Image&gt;&lt;filename val=&quot;C:\Users\JEFFKE~1\AppData\Local\Temp\PR\data\asimages\{03D5D711-66CA-4EAA-8102-33C0B7913D7D}_14.png&quot;/&gt;&lt;left val=&quot;391&quot;/&gt;&lt;top val=&quot;50&quot;/&gt;&lt;width val=&quot;296&quot;/&gt;&lt;height val=&quot;52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_15_revised.wav"/>
  <p:tag name="PPSNARRATION" val="18,1981440860,D:\Archive\F Drive\AHRQ TS E-Learning\Module 1\TS_2016_Module_1_v7.0_pptx\Media.ppcx"/>
  <p:tag name="HTML_SHAPEINFO" val="&lt;SlideThumbPath val=&quot;Slide15.PNG&quot;/&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EFFKE~1\AppData\Local\Temp\PR\data\asimages\{8FFC32B9-4F56-4BE9-A936-4A7AAFEE077A}_15.png&quot;/&gt;&lt;left val=&quot;66&quot;/&gt;&lt;top val=&quot;-2&quot;/&gt;&lt;width val=&quot;644&quot;/&gt;&lt;height val=&quot;6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6.wav"/>
  <p:tag name="PPSNARRATION" val="19,1981440860,D:\Archive\F Drive\AHRQ TS E-Learning\Module 1\TS_2016_Module_1_v7.0_pptx\Media.ppcx"/>
  <p:tag name="HTML_SHAPEINFO" val="&lt;SlideThumbPath val=&quot;Slide16.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5A64D2FC-3692-4F90-97B6-2B7694890FE0}_16.png&quot;/&gt;&lt;left val=&quot;66&quot;/&gt;&lt;top val=&quot;-2&quot;/&gt;&lt;width val=&quot;644&quot;/&gt;&lt;height val=&quot;68&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7&quot;/&gt;&lt;lineCharCount val=&quot;44&quot;/&gt;&lt;lineCharCount val=&quot;43&quot;/&gt;&lt;lineCharCount val=&quot;19&quot;/&gt;&lt;/TableIndex&gt;&lt;/ShapeTextInfo&gt;"/>
  <p:tag name="HTML_SHAPEINFO" val="&lt;TextEffect&gt;&lt;Image&gt;&lt;filename val=&quot;C:\Users\JEFFKE~1\AppData\Local\Temp\PR\data\asimages\{76B048E6-D17A-47DE-92F0-208CE20E83C9}_1.png_crop.png&quot;/&gt;&lt;left val=&quot;23&quot;/&gt;&lt;top val=&quot;68&quot;/&gt;&lt;width val=&quot;293&quot;/&gt;&lt;height val=&quot;41&quot;/&gt;&lt;hasText val=&quot;1&quot;/&gt;&lt;paraId val=&quot;1&quot;/&gt;&lt;/Image&gt;&lt;Image&gt;&lt;filename val=&quot;C:\Users\JEFFKE~1\AppData\Local\Temp\PR\data\asimages\{4A0D66E9-7815-4705-B49D-A5DC3DD7279D}_1.png_crop.png&quot;/&gt;&lt;left val=&quot;22&quot;/&gt;&lt;top val=&quot;140&quot;/&gt;&lt;width val=&quot;347&quot;/&gt;&lt;height val=&quot;62&quot;/&gt;&lt;hasText val=&quot;1&quot;/&gt;&lt;paraId val=&quot;2&quot;/&gt;&lt;/Image&gt;&lt;/TextEffect&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F8F756-FF03-476D-8EEE-0638692D9D09}&quot;/&gt;&lt;isInvalidForFieldText val=&quot;0&quot;/&gt;&lt;Image&gt;&lt;filename val=&quot;C:\Users\JEFFKE~1\AppData\Local\Temp\PR\data\asimages\{03F8F756-FF03-476D-8EEE-0638692D9D09}_16.png&quot;/&gt;&lt;left val=&quot;391&quot;/&gt;&lt;top val=&quot;50&quot;/&gt;&lt;width val=&quot;296&quot;/&gt;&lt;height val=&quot;52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2&quot;/&gt;&lt;lineCharCount val=&quot;18&quot;/&gt;&lt;/TableIndex&gt;&lt;/ShapeTextInfo&gt;"/>
  <p:tag name="PRESENTER_SHAPEINFO" val="&lt;ThreeDShapeInfo&gt;&lt;uuid val=&quot;{8C0D454A-BBD1-4513-AA99-EA4069D345FF}&quot;/&gt;&lt;isInvalidForFieldText val=&quot;0&quot;/&gt;&lt;Image&gt;&lt;filename val=&quot;C:\Users\JEFFKE~1\AppData\Local\Temp\PR\data\asimages\{8C0D454A-BBD1-4513-AA99-EA4069D345FF}_16.png&quot;/&gt;&lt;left val=&quot;72&quot;/&gt;&lt;top val=&quot;262&quot;/&gt;&lt;width val=&quot;246&quot;/&gt;&lt;height val=&quot;8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7.wav"/>
  <p:tag name="PPSNARRATION" val="20,1981440860,D:\Archive\F Drive\AHRQ TS E-Learning\Module 1\TS_2016_Module_1_v7.0_pptx\Media.ppcx"/>
  <p:tag name="HTML_SHAPEINFO" val="&lt;SlideThumbPath val=&quot;Slide17.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31135597-FFB2-462D-862A-3885C3C7FFA3}_17.png&quot;/&gt;&lt;left val=&quot;66&quot;/&gt;&lt;top val=&quot;-2&quot;/&gt;&lt;width val=&quot;644&quot;/&gt;&lt;height val=&quot;68&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2&quot;/&gt;&lt;lineCharCount val=&quot;34&quot;/&gt;&lt;lineCharCount val=&quot;18&quot;/&gt;&lt;lineCharCount val=&quot;18&quot;/&gt;&lt;lineCharCount val=&quot;27&quot;/&gt;&lt;/TableIndex&gt;&lt;/ShapeTextInfo&gt;"/>
  <p:tag name="HTML_SHAPEINFO" val="&lt;TextEffect&gt;&lt;Image&gt;&lt;filename val=&quot;C:\Users\JEFFKE~1\AppData\Local\Temp\PR\data\asimages\{40B5AAC5-C0C3-4C3A-9396-4B46FF6A491B}_1.png_crop.png&quot;/&gt;&lt;left val=&quot;23&quot;/&gt;&lt;top val=&quot;68&quot;/&gt;&lt;width val=&quot;173&quot;/&gt;&lt;height val=&quot;14&quot;/&gt;&lt;hasText val=&quot;1&quot;/&gt;&lt;paraId val=&quot;1&quot;/&gt;&lt;/Image&gt;&lt;Image&gt;&lt;filename val=&quot;C:\Users\JEFFKE~1\AppData\Local\Temp\PR\data\asimages\{AC632E6F-4D56-4AC0-BA35-6E1E58F33D66}_1.png_crop.png&quot;/&gt;&lt;left val=&quot;31&quot;/&gt;&lt;top val=&quot;98&quot;/&gt;&lt;width val=&quot;108&quot;/&gt;&lt;height val=&quot;14&quot;/&gt;&lt;hasText val=&quot;1&quot;/&gt;&lt;paraId val=&quot;2&quot;/&gt;&lt;/Image&gt;&lt;Image&gt;&lt;filename val=&quot;C:\Users\JEFFKE~1\AppData\Local\Temp\PR\data\asimages\{06ACA69D-CE2F-42F2-8E38-71C1CBEFB462}_1.png_crop.png&quot;/&gt;&lt;left val=&quot;31&quot;/&gt;&lt;top val=&quot;126&quot;/&gt;&lt;width val=&quot;287&quot;/&gt;&lt;height val=&quot;14&quot;/&gt;&lt;hasText val=&quot;1&quot;/&gt;&lt;paraId val=&quot;3&quot;/&gt;&lt;/Image&gt;&lt;Image&gt;&lt;filename val=&quot;C:\Users\JEFFKE~1\AppData\Local\Temp\PR\data\asimages\{39B0519A-E1F3-42C6-81E3-B26EFA8A5C0D}_1.png_crop.png&quot;/&gt;&lt;left val=&quot;23&quot;/&gt;&lt;top val=&quot;167&quot;/&gt;&lt;width val=&quot;137&quot;/&gt;&lt;height val=&quot;14&quot;/&gt;&lt;hasText val=&quot;1&quot;/&gt;&lt;paraId val=&quot;4&quot;/&gt;&lt;/Image&gt;&lt;Image&gt;&lt;filename val=&quot;C:\Users\JEFFKE~1\AppData\Local\Temp\PR\data\asimages\{85FDD330-EF62-4FAB-9346-DB5929426957}_1.png_crop.png&quot;/&gt;&lt;left val=&quot;31&quot;/&gt;&lt;top val=&quot;196&quot;/&gt;&lt;width val=&quot;161&quot;/&gt;&lt;height val=&quot;14&quot;/&gt;&lt;hasText val=&quot;1&quot;/&gt;&lt;paraId val=&quot;5&quot;/&gt;&lt;/Image&gt;&lt;Image&gt;&lt;filename val=&quot;C:\Users\JEFFKE~1\AppData\Local\Temp\PR\data\asimages\{4FAE3096-3BA5-417B-983A-B8D1887D5678}_1.png_crop.png&quot;/&gt;&lt;left val=&quot;21&quot;/&gt;&lt;top val=&quot;237&quot;/&gt;&lt;width val=&quot;235&quot;/&gt;&lt;height val=&quot;14&quot;/&gt;&lt;hasText val=&quot;1&quot;/&gt;&lt;paraId val=&quot;6&quot;/&gt;&lt;/Image&gt;&lt;/TextEffec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2&quot;/&gt;&lt;lineCharCount val=&quot;18&quot;/&gt;&lt;/TableIndex&gt;&lt;/ShapeTextInfo&gt;"/>
  <p:tag name="PRESENTER_SHAPEINFO" val="&lt;ThreeDShapeInfo&gt;&lt;uuid val=&quot;{680F491F-EBFF-449B-A4C5-8C4D7091F28F}&quot;/&gt;&lt;isInvalidForFieldText val=&quot;0&quot;/&gt;&lt;Image&gt;&lt;filename val=&quot;C:\Users\JEFFKE~1\AppData\Local\Temp\PR\data\asimages\{680F491F-EBFF-449B-A4C5-8C4D7091F28F}_17.png&quot;/&gt;&lt;left val=&quot;75&quot;/&gt;&lt;top val=&quot;277&quot;/&gt;&lt;width val=&quot;246&quot;/&gt;&lt;height val=&quot;82&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B867AE-09D5-47AB-ADB2-659E32E6833C}&quot;/&gt;&lt;isInvalidForFieldText val=&quot;0&quot;/&gt;&lt;Image&gt;&lt;filename val=&quot;C:\Users\JEFFKE~1\AppData\Local\Temp\PR\data\asimages\{D9B867AE-09D5-47AB-ADB2-659E32E6833C}_17.png&quot;/&gt;&lt;left val=&quot;391&quot;/&gt;&lt;top val=&quot;50&quot;/&gt;&lt;width val=&quot;296&quot;/&gt;&lt;height val=&quot;52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8.wav"/>
  <p:tag name="PPSNARRATION" val="21,1981440860,D:\Archive\F Drive\AHRQ TS E-Learning\Module 1\TS_2016_Module_1_v7.0_pptx\Media.ppcx"/>
  <p:tag name="HTML_SHAPEINFO" val="&lt;SlideThumbPath val=&quot;Slide18.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84CC8853-3253-4C96-88B6-39DB9F4F378D}_18.png&quot;/&gt;&lt;left val=&quot;66&quot;/&gt;&lt;top val=&quot;-2&quot;/&gt;&lt;width val=&quot;644&quot;/&gt;&lt;height val=&quot;68&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2&quot;/&gt;&lt;lineCharCount val=&quot;10&quot;/&gt;&lt;lineCharCount val=&quot;40&quot;/&gt;&lt;lineCharCount val=&quot;40&quot;/&gt;&lt;/TableIndex&gt;&lt;/ShapeTextInfo&gt;"/>
  <p:tag name="HTML_SHAPEINFO" val="&lt;TextEffect&gt;&lt;Image&gt;&lt;filename val=&quot;C:\Users\JEFFKE~1\AppData\Local\Temp\PR\data\asimages\{C8D0D90A-CB47-4874-8C25-2D2238B5D5DB}_1.png_crop.png&quot;/&gt;&lt;left val=&quot;22&quot;/&gt;&lt;top val=&quot;68&quot;/&gt;&lt;width val=&quot;355&quot;/&gt;&lt;height val=&quot;41&quot;/&gt;&lt;hasText val=&quot;1&quot;/&gt;&lt;paraId val=&quot;1&quot;/&gt;&lt;/Image&gt;&lt;Image&gt;&lt;filename val=&quot;C:\Users\JEFFKE~1\AppData\Local\Temp\PR\data\asimages\{7130417D-EC9B-4BDA-93C0-1B8365393D62}_1.png_crop.png&quot;/&gt;&lt;left val=&quot;22&quot;/&gt;&lt;top val=&quot;140&quot;/&gt;&lt;width val=&quot;313&quot;/&gt;&lt;height val=&quot;38&quot;/&gt;&lt;hasText val=&quot;1&quot;/&gt;&lt;paraId val=&quot;2&quot;/&gt;&lt;/Image&gt;&lt;/TextEffect&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495C8D-E196-4182-B6C4-20B66C53F209}&quot;/&gt;&lt;isInvalidForFieldText val=&quot;0&quot;/&gt;&lt;Image&gt;&lt;filename val=&quot;C:\Users\JEFFKE~1\AppData\Local\Temp\PR\data\asimages\{1B495C8D-E196-4182-B6C4-20B66C53F209}_18.png&quot;/&gt;&lt;left val=&quot;391&quot;/&gt;&lt;top val=&quot;50&quot;/&gt;&lt;width val=&quot;296&quot;/&gt;&lt;height val=&quot;52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F877D7-FAC8-45F2-902A-0C5B51474D02}&quot;/&gt;&lt;isInvalidForFieldText val=&quot;0&quot;/&gt;&lt;Image&gt;&lt;filename val=&quot;C:\Users\JEFFKE~1\AppData\Local\Temp\PR\data\asimages\{B3F877D7-FAC8-45F2-902A-0C5B51474D02}_18.png&quot;/&gt;&lt;left val=&quot;99&quot;/&gt;&lt;top val=&quot;208&quot;/&gt;&lt;width val=&quot;396&quot;/&gt;&lt;height val=&quot;117&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7&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9.wav"/>
  <p:tag name="PPSNARRATION" val="22,1981440860,D:\Archive\F Drive\AHRQ TS E-Learning\Module 1\TS_2016_Module_1_v7.0_pptx\Media.ppcx"/>
  <p:tag name="HTML_SHAPEINFO" val="&lt;SlideThumbPath val=&quot;Slide19.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E7244EA3-2D0D-4AAC-934C-A73EAD9130AE}_19.png&quot;/&gt;&lt;left val=&quot;66&quot;/&gt;&lt;top val=&quot;-2&quot;/&gt;&lt;width val=&quot;644&quot;/&gt;&lt;height val=&quot;6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895732FC-C3C2-4676-ACFE-BBE00B4F2743}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1&quot;/&gt;&lt;lineCharCount val=&quot;16&quot;/&gt;&lt;lineCharCount val=&quot;33&quot;/&gt;&lt;lineCharCount val=&quot;19&quot;/&gt;&lt;lineCharCount val=&quot;18&quot;/&gt;&lt;lineCharCount val=&quot;33&quot;/&gt;&lt;lineCharCount val=&quot;14&quot;/&gt;&lt;lineCharCount val=&quot;36&quot;/&gt;&lt;lineCharCount val=&quot;33&quot;/&gt;&lt;lineCharCount val=&quot;19&quot;/&gt;&lt;lineCharCount val=&quot;79&quot;/&gt;&lt;/TableIndex&gt;&lt;/ShapeTextInfo&gt;"/>
  <p:tag name="HTML_SHAPEINFO" val="&lt;TextEffect&gt;&lt;Image&gt;&lt;filename val=&quot;C:\Users\JEFFKE~1\AppData\Local\Temp\PR\data\asimages\{29F35EF8-3C06-4848-85A5-B1EFE1CC5E91}_1.png_crop.png&quot;/&gt;&lt;left val=&quot;21&quot;/&gt;&lt;top val=&quot;68&quot;/&gt;&lt;width val=&quot;345&quot;/&gt;&lt;height val=&quot;38&quot;/&gt;&lt;hasText val=&quot;1&quot;/&gt;&lt;paraId val=&quot;1&quot;/&gt;&lt;/Image&gt;&lt;Image&gt;&lt;filename val=&quot;C:\Users\JEFFKE~1\AppData\Local\Temp\PR\data\asimages\{6AE02AC1-2703-4A1B-B6CE-44F6C39BD877}_1.png_crop.png&quot;/&gt;&lt;left val=&quot;31&quot;/&gt;&lt;top val=&quot;122&quot;/&gt;&lt;width val=&quot;265&quot;/&gt;&lt;height val=&quot;41&quot;/&gt;&lt;hasText val=&quot;1&quot;/&gt;&lt;paraId val=&quot;2&quot;/&gt;&lt;/Image&gt;&lt;Image&gt;&lt;filename val=&quot;C:\Users\JEFFKE~1\AppData\Local\Temp\PR\data\asimages\{0CF69A4F-28D9-4C50-BBFA-9DEC8F89A6DF}_1.png_crop.png&quot;/&gt;&lt;left val=&quot;21&quot;/&gt;&lt;top val=&quot;180&quot;/&gt;&lt;width val=&quot;133&quot;/&gt;&lt;height val=&quot;17&quot;/&gt;&lt;hasText val=&quot;1&quot;/&gt;&lt;paraId val=&quot;3&quot;/&gt;&lt;/Image&gt;&lt;Image&gt;&lt;filename val=&quot;C:\Users\JEFFKE~1\AppData\Local\Temp\PR\data\asimages\{677BD928-56D0-49B3-A6C4-FE8E4F0141C3}_1.png_crop.png&quot;/&gt;&lt;left val=&quot;31&quot;/&gt;&lt;top val=&quot;209&quot;/&gt;&lt;width val=&quot;300&quot;/&gt;&lt;height val=&quot;41&quot;/&gt;&lt;hasText val=&quot;1&quot;/&gt;&lt;paraId val=&quot;4&quot;/&gt;&lt;/Image&gt;&lt;Image&gt;&lt;filename val=&quot;C:\Users\JEFFKE~1\AppData\Local\Temp\PR\data\asimages\{39985B8C-E747-4B3C-ABBF-39E911498674}_1.png_crop.png&quot;/&gt;&lt;left val=&quot;31&quot;/&gt;&lt;top val=&quot;262&quot;/&gt;&lt;width val=&quot;313&quot;/&gt;&lt;height val=&quot;17&quot;/&gt;&lt;hasText val=&quot;1&quot;/&gt;&lt;paraId val=&quot;5&quot;/&gt;&lt;/Image&gt;&lt;Image&gt;&lt;filename val=&quot;C:\Users\JEFFKE~1\AppData\Local\Temp\PR\data\asimages\{DCAB8682-018B-4F9E-9517-31331862C157}_1.png_crop.png&quot;/&gt;&lt;left val=&quot;31&quot;/&gt;&lt;top val=&quot;291&quot;/&gt;&lt;width val=&quot;281&quot;/&gt;&lt;height val=&quot;41&quot;/&gt;&lt;hasText val=&quot;1&quot;/&gt;&lt;paraId val=&quot;6&quot;/&gt;&lt;/Image&gt;&lt;Image&gt;&lt;filename val=&quot;C:\Users\JEFFKE~1\AppData\Local\Temp\PR\data\asimages\{4074148D-92EC-4BE8-856B-32D27CA84B62}_1.png_crop.png&quot;/&gt;&lt;left val=&quot;22&quot;/&gt;&lt;top val=&quot;344&quot;/&gt;&lt;width val=&quot;609&quot;/&gt;&lt;height val=&quot;17&quot;/&gt;&lt;hasText val=&quot;1&quot;/&gt;&lt;paraId val=&quot;7&quot;/&gt;&lt;/Image&gt;&lt;/TextEffect&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CD67EB-4019-4456-88F6-90405CDE0C1C}&quot;/&gt;&lt;isInvalidForFieldText val=&quot;0&quot;/&gt;&lt;Image&gt;&lt;filename val=&quot;C:\Users\JEFFKE~1\AppData\Local\Temp\PR\data\asimages\{8CCD67EB-4019-4456-88F6-90405CDE0C1C}_19.png&quot;/&gt;&lt;left val=&quot;391&quot;/&gt;&lt;top val=&quot;50&quot;/&gt;&lt;width val=&quot;296&quot;/&gt;&lt;height val=&quot;52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20.wav"/>
  <p:tag name="PPSNARRATION" val="23,1981440860,D:\Archive\F Drive\AHRQ TS E-Learning\Module 1\TS_2016_Module_1_v7.0_pptx\Media.ppcx"/>
  <p:tag name="HTML_SHAPEINFO" val="&lt;SlideThumbPath val=&quot;Slide20.PNG&quot;/&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E3560CEF-2ED0-4B3D-A9FE-57D4D8EE3751}_20.png&quot;/&gt;&lt;left val=&quot;66&quot;/&gt;&lt;top val=&quot;-2&quot;/&gt;&lt;width val=&quot;644&quot;/&gt;&lt;height val=&quot;6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28&quot;/&gt;&lt;lineCharCount val=&quot;38&quot;/&gt;&lt;lineCharCount val=&quot;36&quot;/&gt;&lt;lineCharCount val=&quot;21&quot;/&gt;&lt;lineCharCount val=&quot;40&quot;/&gt;&lt;lineCharCount val=&quot;39&quot;/&gt;&lt;/TableIndex&gt;&lt;/ShapeTextInfo&gt;"/>
  <p:tag name="HTML_SHAPEINFO" val="&lt;TextEffect&gt;&lt;Image&gt;&lt;filename val=&quot;C:\Users\JEFFKE~1\AppData\Local\Temp\PR\data\asimages\{D2A73D56-3A3B-4A3E-B185-389F6CDF548E}_1.png_crop.png&quot;/&gt;&lt;left val=&quot;21&quot;/&gt;&lt;top val=&quot;68&quot;/&gt;&lt;width val=&quot;348&quot;/&gt;&lt;height val=&quot;41&quot;/&gt;&lt;hasText val=&quot;1&quot;/&gt;&lt;paraId val=&quot;1&quot;/&gt;&lt;/Image&gt;&lt;Image&gt;&lt;filename val=&quot;C:\Users\JEFFKE~1\AppData\Local\Temp\PR\data\asimages\{FF77C045-E0D6-452B-8C74-56EB7E2014EE}_1.png_crop.png&quot;/&gt;&lt;left val=&quot;31&quot;/&gt;&lt;top val=&quot;122&quot;/&gt;&lt;width val=&quot;316&quot;/&gt;&lt;height val=&quot;17&quot;/&gt;&lt;hasText val=&quot;1&quot;/&gt;&lt;paraId val=&quot;2&quot;/&gt;&lt;/Image&gt;&lt;Image&gt;&lt;filename val=&quot;C:\Users\JEFFKE~1\AppData\Local\Temp\PR\data\asimages\{C6F8F1FB-8DFC-482D-B708-F2F45382E696}_1.png_crop.png&quot;/&gt;&lt;left val=&quot;31&quot;/&gt;&lt;top val=&quot;150&quot;/&gt;&lt;width val=&quot;313&quot;/&gt;&lt;height val=&quot;17&quot;/&gt;&lt;hasText val=&quot;1&quot;/&gt;&lt;paraId val=&quot;3&quot;/&gt;&lt;/Image&gt;&lt;Image&gt;&lt;filename val=&quot;C:\Users\JEFFKE~1\AppData\Local\Temp\PR\data\asimages\{C37527BB-BD4F-4CB5-8772-0732F158722A}_1.png_crop.png&quot;/&gt;&lt;left val=&quot;31&quot;/&gt;&lt;top val=&quot;179&quot;/&gt;&lt;width val=&quot;188&quot;/&gt;&lt;height val=&quot;14&quot;/&gt;&lt;hasText val=&quot;1&quot;/&gt;&lt;paraId val=&quot;4&quot;/&gt;&lt;/Image&gt;&lt;Image&gt;&lt;filename val=&quot;C:\Users\JEFFKE~1\AppData\Local\Temp\PR\data\asimages\{00BAE10C-B453-4289-A654-93214072C256}_1.png_crop.png&quot;/&gt;&lt;left val=&quot;22&quot;/&gt;&lt;top val=&quot;214&quot;/&gt;&lt;width val=&quot;313&quot;/&gt;&lt;height val=&quot;38&quot;/&gt;&lt;hasText val=&quot;1&quot;/&gt;&lt;paraId val=&quot;5&quot;/&gt;&lt;/Image&gt;&lt;/TextEffect&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347336-5D63-46BD-94E7-2B81CD0EB22A}&quot;/&gt;&lt;isInvalidForFieldText val=&quot;0&quot;/&gt;&lt;Image&gt;&lt;filename val=&quot;C:\Users\JEFFKE~1\AppData\Local\Temp\PR\data\asimages\{5C347336-5D63-46BD-94E7-2B81CD0EB22A}_20.png&quot;/&gt;&lt;left val=&quot;391&quot;/&gt;&lt;top val=&quot;50&quot;/&gt;&lt;width val=&quot;296&quot;/&gt;&lt;height val=&quot;52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_21_revised.wav"/>
  <p:tag name="PPSNARRATION" val="24,1981440860,D:\Archive\F Drive\AHRQ TS E-Learning\Module 1\TS_2016_Module_1_v7.0_pptx\Media.ppcx"/>
  <p:tag name="HTML_SHAPEINFO" val="&lt;SlideThumbPath val=&quot;Slide21.PNG&quot;/&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94980B6F-976A-482C-A67B-9F6F062FEDDE}_21.png&quot;/&gt;&lt;left val=&quot;66&quot;/&gt;&lt;top val=&quot;-2&quot;/&gt;&lt;width val=&quot;644&quot;/&gt;&lt;height val=&quot;68&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11&quot;/&gt;&lt;lineCharCount val=&quot;13&quot;/&gt;&lt;lineCharCount val=&quot;28&quot;/&gt;&lt;lineCharCount val=&quot;10&quot;/&gt;&lt;lineCharCount val=&quot;14&quot;/&gt;&lt;lineCharCount val=&quot;22&quot;/&gt;&lt;lineCharCount val=&quot;28&quot;/&gt;&lt;/TableIndex&gt;&lt;/ShapeTextInfo&gt;"/>
  <p:tag name="HTML_SHAPEINFO" val="&lt;ThreeDShapeInfo&gt;&lt;uuid val=&quot;&quot;/&gt;&lt;isInvalidForFieldText val=&quot;0&quot;/&gt;&lt;Image&gt;&lt;filename val=&quot;C:\Users\JEFFKE~1\AppData\Local\Temp\PR\data\asimages\{B0D488DA-6E2B-454C-BE30-BE0F2E687687}_21.png&quot;/&gt;&lt;left val=&quot;18&quot;/&gt;&lt;top val=&quot;64&quot;/&gt;&lt;width val=&quot;345&quot;/&gt;&lt;height val=&quot;307&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9&quot;/&gt;&lt;lineCharCount val=&quot;22&quot;/&gt;&lt;lineCharCount val=&quot;13&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9BC05026-2C86-411D-B28A-3CE0474BFE85}_21.png&quot;/&gt;&lt;left val=&quot;371&quot;/&gt;&lt;top val=&quot;64&quot;/&gt;&lt;width val=&quot;325&quot;/&gt;&lt;height val=&quot;30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A7E41F5B-0700-498A-9119-ACA9914BE017}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_22_revised.wav"/>
  <p:tag name="PPSNARRATION" val="25,1981440860,D:\Archive\F Drive\AHRQ TS E-Learning\Module 1\TS_2016_Module_1_v7.0_pptx\Media.ppcx"/>
  <p:tag name="HTML_SHAPEINFO" val="&lt;SlideThumbPath val=&quot;Slide22.PNG&quot;/&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35587FCF-819C-4BAA-B701-6A49FB56B2CC}_22.png&quot;/&gt;&lt;left val=&quot;66&quot;/&gt;&lt;top val=&quot;-2&quot;/&gt;&lt;width val=&quot;644&quot;/&gt;&lt;height val=&quot;68&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0&quot;/&gt;&lt;lineCharCount val=&quot;10&quot;/&gt;&lt;/TableIndex&gt;&lt;/ShapeTextInfo&gt;"/>
  <p:tag name="HTML_SHAPEINFO" val="&lt;ThreeDShapeInfo&gt;&lt;uuid val=&quot;&quot;/&gt;&lt;isInvalidForFieldText val=&quot;0&quot;/&gt;&lt;Image&gt;&lt;filename val=&quot;C:\Users\JEFFKE~1\AppData\Local\Temp\PR\data\asimages\{52A51207-C21D-41E0-B7A3-EEE88A66AA1A}_22.png&quot;/&gt;&lt;left val=&quot;121&quot;/&gt;&lt;top val=&quot;173&quot;/&gt;&lt;width val=&quot;80&quot;/&gt;&lt;height val=&quot;54&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EFFKE~1\AppData\Local\Temp\PR\data\asimages\{0DE7816C-A5D1-4838-92B1-BF48CC9F4FEF}_22.png&quot;/&gt;&lt;left val=&quot;12&quot;/&gt;&lt;top val=&quot;318&quot;/&gt;&lt;width val=&quot;697&quot;/&gt;&lt;height val=&quot;61&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18&quot;/&gt;&lt;lineCharCount val=&quot;25&quot;/&gt;&lt;lineCharCount val=&quot;8&quot;/&gt;&lt;/TableIndex&gt;&lt;/ShapeTextInfo&gt;"/>
  <p:tag name="HTML_SHAPEINFO" val="&lt;ThreeDShapeInfo&gt;&lt;uuid val=&quot;&quot;/&gt;&lt;isInvalidForFieldText val=&quot;0&quot;/&gt;&lt;Image&gt;&lt;filename val=&quot;C:\Users\JEFFKE~1\AppData\Local\Temp\PR\data\asimages\{8EDCDBD1-5B79-42EE-A905-3992C8BB1461}_22.png&quot;/&gt;&lt;left val=&quot;525&quot;/&gt;&lt;top val=&quot;63&quot;/&gt;&lt;width val=&quot;132&quot;/&gt;&lt;height val=&quot;6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4B22BFDF-93C5-4E51-9824-2991B8E78145}_22.png&quot;/&gt;&lt;left val=&quot;561&quot;/&gt;&lt;top val=&quot;285&quot;/&gt;&lt;width val=&quot;59&quot;/&gt;&lt;height val=&quot;39&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3771740A-3B65-4A95-AD97-49D41E9FD748}_22.png&quot;/&gt;&lt;left val=&quot;623&quot;/&gt;&lt;top val=&quot;285&quot;/&gt;&lt;width val=&quot;59&quot;/&gt;&lt;height val=&quot;38&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1&quot;/&gt;&lt;lineCharCount val=&quot;12&quot;/&gt;&lt;lineCharCount val=&quot;15&quot;/&gt;&lt;lineCharCount val=&quot;12&quot;/&gt;&lt;/TableIndex&gt;&lt;/ShapeTextInfo&gt;"/>
  <p:tag name="HTML_SHAPEINFO" val="&lt;ThreeDShapeInfo&gt;&lt;uuid val=&quot;&quot;/&gt;&lt;isInvalidForFieldText val=&quot;0&quot;/&gt;&lt;Image&gt;&lt;filename val=&quot;C:\Users\JEFFKE~1\AppData\Local\Temp\PR\data\asimages\{938E7F8D-163E-4E9B-8B5A-2B92D91B36FC}_22.png&quot;/&gt;&lt;left val=&quot;605&quot;/&gt;&lt;top val=&quot;181&quot;/&gt;&lt;width val=&quot;100&quot;/&gt;&lt;height val=&quot;8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D7B728-24D1-4E41-BA8E-89DF3FAD90C1}&quot;/&gt;&lt;isInvalidForFieldText val=&quot;0&quot;/&gt;&lt;Image&gt;&lt;filename val=&quot;C:\Users\JEFFKE~1\AppData\Local\Temp\PR\data\asimages\{A0D7B728-24D1-4E41-BA8E-89DF3FAD90C1}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CBECD198-60EB-4F02-814B-F8D4D29264C6}_22.png&quot;/&gt;&lt;left val=&quot;398&quot;/&gt;&lt;top val=&quot;285&quot;/&gt;&lt;width val=&quot;59&quot;/&gt;&lt;height val=&quot;3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6&quot;/&gt;&lt;lineCharCount val=&quot;6&quot;/&gt;&lt;/TableIndex&gt;&lt;/ShapeTextInfo&gt;"/>
  <p:tag name="HTML_SHAPEINFO" val="&lt;ThreeDShapeInfo&gt;&lt;uuid val=&quot;&quot;/&gt;&lt;isInvalidForFieldText val=&quot;0&quot;/&gt;&lt;Image&gt;&lt;filename val=&quot;C:\Users\JEFFKE~1\AppData\Local\Temp\PR\data\asimages\{2835E10A-99B2-4FDE-8E94-5735F59D0D45}_22.png&quot;/&gt;&lt;left val=&quot;381&quot;/&gt;&lt;top val=&quot;62&quot;/&gt;&lt;width val=&quot;96&quot;/&gt;&lt;height val=&quot;5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F468CE4F-38EC-4CB5-84C6-C21723EC77B1}_22.png&quot;/&gt;&lt;left val=&quot;453&quot;/&gt;&lt;top val=&quot;285&quot;/&gt;&lt;width val=&quot;59&quot;/&gt;&lt;height val=&quot;3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9&quot;/&gt;&lt;lineCharCount val=&quot;15&quot;/&gt;&lt;lineCharCount val=&quot;13&quot;/&gt;&lt;/TableIndex&gt;&lt;/ShapeTextInfo&gt;"/>
  <p:tag name="HTML_SHAPEINFO" val="&lt;ThreeDShapeInfo&gt;&lt;uuid val=&quot;&quot;/&gt;&lt;isInvalidForFieldText val=&quot;0&quot;/&gt;&lt;Image&gt;&lt;filename val=&quot;C:\Users\JEFFKE~1\AppData\Local\Temp\PR\data\asimages\{3108FCE4-6C07-424D-8844-20EEC2458EB7}_22.png&quot;/&gt;&lt;left val=&quot;425&quot;/&gt;&lt;top val=&quot;106&quot;/&gt;&lt;width val=&quot;110&quot;/&gt;&lt;height val=&quot;69&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DF2F0E2D-606F-4C48-8766-5789EEA7660F}_22.png&quot;/&gt;&lt;left val=&quot;508&quot;/&gt;&lt;top val=&quot;285&quot;/&gt;&lt;width val=&quot;59&quot;/&gt;&lt;height val=&quot;3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5&quot;/&gt;&lt;lineCharCount val=&quot;7&quot;/&gt;&lt;/TableIndex&gt;&lt;/ShapeTextInfo&gt;"/>
  <p:tag name="HTML_SHAPEINFO" val="&lt;ThreeDShapeInfo&gt;&lt;uuid val=&quot;&quot;/&gt;&lt;isInvalidForFieldText val=&quot;0&quot;/&gt;&lt;Image&gt;&lt;filename val=&quot;C:\Users\JEFFKE~1\AppData\Local\Temp\PR\data\asimages\{44F857D3-0F8F-4B90-A79B-2AA7C4E59EFB}_22.png&quot;/&gt;&lt;left val=&quot;486&quot;/&gt;&lt;top val=&quot;176&quot;/&gt;&lt;width val=&quot;96&quot;/&gt;&lt;height val=&quot;5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11&quot;/&gt;&lt;lineCharCount val=&quot;13&quot;/&gt;&lt;lineCharCount val=&quot;11&quot;/&gt;&lt;lineCharCount val=&quot;9&quot;/&gt;&lt;/TableIndex&gt;&lt;/ShapeTextInfo&gt;"/>
  <p:tag name="HTML_SHAPEINFO" val="&lt;ThreeDShapeInfo&gt;&lt;uuid val=&quot;&quot;/&gt;&lt;isInvalidForFieldText val=&quot;0&quot;/&gt;&lt;Image&gt;&lt;filename val=&quot;C:\Users\JEFFKE~1\AppData\Local\Temp\PR\data\asimages\{BBF9665A-C45C-4F1B-8C53-A0347D4D3278}_22.png&quot;/&gt;&lt;left val=&quot;237&quot;/&gt;&lt;top val=&quot;145&quot;/&gt;&lt;width val=&quot;92&quot;/&gt;&lt;height val=&quot;8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3A145B-A547-4ADF-A863-3B4A12E676E7}&quot;/&gt;&lt;isInvalidForFieldText val=&quot;0&quot;/&gt;&lt;Image&gt;&lt;filename val=&quot;C:\Users\JEFFKE~1\AppData\Local\Temp\PR\data\asimages\{813A145B-A547-4ADF-A863-3B4A12E676E7}_MtorLt.png&quot;/&gt;&lt;left val=&quot;597&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61E85019-B075-40B8-AF7F-AE1FB0DA5CEE}_22.png&quot;/&gt;&lt;left val=&quot;252&quot;/&gt;&lt;top val=&quot;285&quot;/&gt;&lt;width val=&quot;59&quot;/&gt;&lt;height val=&quot;3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398697FB-84A6-4E64-870C-40C0A2176076}_22.png&quot;/&gt;&lt;left val=&quot;278&quot;/&gt;&lt;top val=&quot;46&quot;/&gt;&lt;width val=&quot;120&quot;/&gt;&lt;height val=&quot;11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392B235F-1499-43F3-AF25-1D7D68F8BAB1}_22.png&quot;/&gt;&lt;left val=&quot;307&quot;/&gt;&lt;top val=&quot;285&quot;/&gt;&lt;width val=&quot;59&quot;/&gt;&lt;height val=&quot;3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2&quot;/&gt;&lt;lineCharCount val=&quot;13&quot;/&gt;&lt;lineCharCount val=&quot;11&quot;/&gt;&lt;/TableIndex&gt;&lt;/ShapeTextInfo&gt;"/>
  <p:tag name="HTML_SHAPEINFO" val="&lt;ThreeDShapeInfo&gt;&lt;uuid val=&quot;&quot;/&gt;&lt;isInvalidForFieldText val=&quot;0&quot;/&gt;&lt;Image&gt;&lt;filename val=&quot;C:\Users\JEFFKE~1\AppData\Local\Temp\PR\data\asimages\{75DC3784-09A3-4144-A532-1F24755D9403}_22.png&quot;/&gt;&lt;left val=&quot;331&quot;/&gt;&lt;top val=&quot;159&quot;/&gt;&lt;width val=&quot;94&quot;/&gt;&lt;height val=&quot;69&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6AB8DF0D-149D-4475-BF55-B0CDDE53820F}_22.png&quot;/&gt;&lt;left val=&quot;190&quot;/&gt;&lt;top val=&quot;285&quot;/&gt;&lt;width val=&quot;59&quot;/&gt;&lt;height val=&quot;3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5&quot;/&gt;&lt;lineCharCount val=&quot;6&quot;/&gt;&lt;/TableIndex&gt;&lt;/ShapeTextInfo&gt;"/>
  <p:tag name="HTML_SHAPEINFO" val="&lt;ThreeDShapeInfo&gt;&lt;uuid val=&quot;&quot;/&gt;&lt;isInvalidForFieldText val=&quot;0&quot;/&gt;&lt;Image&gt;&lt;filename val=&quot;C:\Users\JEFFKE~1\AppData\Local\Temp\PR\data\asimages\{E76F7FB9-787C-42D6-9ADB-795479ABD3AB}_22.png&quot;/&gt;&lt;left val=&quot;173&quot;/&gt;&lt;top val=&quot;97&quot;/&gt;&lt;width val=&quot;96&quot;/&gt;&lt;height val=&quot;5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B71D63-8F7E-4C74-8E2E-69F80B517305}&quot;/&gt;&lt;isInvalidForFieldText val=&quot;0&quot;/&gt;&lt;Image&gt;&lt;filename val=&quot;C:\Users\JEFFKE~1\AppData\Local\Temp\PR\data\asimages\{57B71D63-8F7E-4C74-8E2E-69F80B517305}_MtorLt.png&quot;/&gt;&lt;left val=&quot;605&quot;/&gt;&lt;top val=&quot;379&quot;/&gt;&lt;width val=&quot;25&quot;/&gt;&lt;height val=&quot;2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1&quot;/&gt;&lt;lineCharCount val=&quot;11&quot;/&gt;&lt;/TableIndex&gt;&lt;/ShapeTextInfo&gt;"/>
  <p:tag name="HTML_SHAPEINFO" val="&lt;ThreeDShapeInfo&gt;&lt;uuid val=&quot;&quot;/&gt;&lt;isInvalidForFieldText val=&quot;0&quot;/&gt;&lt;Image&gt;&lt;filename val=&quot;C:\Users\JEFFKE~1\AppData\Local\Temp\PR\data\asimages\{97290299-22CF-4BF8-AF46-EC4FB19992ED}_22.png&quot;/&gt;&lt;left val=&quot;62&quot;/&gt;&lt;top val=&quot;101&quot;/&gt;&lt;width val=&quot;84&quot;/&gt;&lt;height val=&quot;55&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quot;/&gt;&lt;lineCharCount val=&quot;11&quot;/&gt;&lt;lineCharCount val=&quot;8&quot;/&gt;&lt;/TableIndex&gt;&lt;/ShapeTextInfo&gt;"/>
  <p:tag name="HTML_SHAPEINFO" val="&lt;ThreeDShapeInfo&gt;&lt;uuid val=&quot;&quot;/&gt;&lt;isInvalidForFieldText val=&quot;0&quot;/&gt;&lt;Image&gt;&lt;filename val=&quot;C:\Users\JEFFKE~1\AppData\Local\Temp\PR\data\asimages\{D1F18F4B-B294-4E7F-A664-EA10D7FFCFB1}_22.png&quot;/&gt;&lt;left val=&quot;3&quot;/&gt;&lt;top val=&quot;177&quot;/&gt;&lt;width val=&quot;100&quot;/&gt;&lt;height val=&quot;54&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1C4D6892-8ACD-461D-BA19-937185A8E49B}_22.png&quot;/&gt;&lt;left val=&quot;22&quot;/&gt;&lt;top val=&quot;285&quot;/&gt;&lt;width val=&quot;59&quot;/&gt;&lt;height val=&quot;39&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EEA1A305-CB41-48EA-B231-57E1E555FC66}_22.png&quot;/&gt;&lt;left val=&quot;133&quot;/&gt;&lt;top val=&quot;285&quot;/&gt;&lt;width val=&quot;59&quot;/&gt;&lt;height val=&quot;3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EFFKE~1\AppData\Local\Temp\PR\data\asimages\{FDA91E48-6B73-4B1F-BE06-B21EEA731166}_22.png&quot;/&gt;&lt;left val=&quot;77&quot;/&gt;&lt;top val=&quot;285&quot;/&gt;&lt;width val=&quot;59&quot;/&gt;&lt;height val=&quot;3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 23.wav"/>
  <p:tag name="PPSNARRATION" val="26,1981440860,D:\Archive\F Drive\AHRQ TS E-Learning\Module 1\TS_2016_Module_1_v7.0_pptx\Media.ppcx"/>
  <p:tag name="HTML_SHAPEINFO" val="&lt;SlideThumbPath val=&quot;Slide23.PNG&quo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7843D9AD-A00A-49EC-AF2C-174399F30921}_23.png&quot;/&gt;&lt;left val=&quot;66&quot;/&gt;&lt;top val=&quot;-2&quot;/&gt;&lt;width val=&quot;644&quot;/&gt;&lt;height val=&quot;6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A373088-E547-4A68-9C84-814FA43836EB}&quot;/&gt;&lt;isInvalidForFieldText val=&quot;0&quot;/&gt;&lt;Image&gt;&lt;filename val=&quot;C:\Users\JEFFKE~1\AppData\Local\Temp\PR\data\asimages\{3A373088-E547-4A68-9C84-814FA43836EB}_MtorLt.png&quot;/&gt;&lt;left val=&quot;601&quot;/&gt;&lt;top val=&quot;378&quot;/&gt;&lt;width val=&quot;34&quot;/&gt;&lt;height val=&quot;27&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30&quot;/&gt;&lt;lineCharCount val=&quot;33&quot;/&gt;&lt;lineCharCount val=&quot;25&quot;/&gt;&lt;lineCharCount val=&quot;44&quot;/&gt;&lt;lineCharCount val=&quot;38&quot;/&gt;&lt;lineCharCount val=&quot;25&quot;/&gt;&lt;/TableIndex&gt;&lt;/ShapeTextInfo&gt;"/>
  <p:tag name="HTML_SHAPEINFO" val="&lt;TextEffect&gt;&lt;Image&gt;&lt;filename val=&quot;C:\Users\JEFFKE~1\AppData\Local\Temp\PR\data\asimages\{31CD2830-263A-4895-B67E-427736565B0F}_1.png_crop.png&quot;/&gt;&lt;left val=&quot;21&quot;/&gt;&lt;top val=&quot;68&quot;/&gt;&lt;width val=&quot;320&quot;/&gt;&lt;height val=&quot;41&quot;/&gt;&lt;hasText val=&quot;1&quot;/&gt;&lt;paraId val=&quot;1&quot;/&gt;&lt;/Image&gt;&lt;Image&gt;&lt;filename val=&quot;C:\Users\JEFFKE~1\AppData\Local\Temp\PR\data\asimages\{A973C277-FB8D-4A65-9D36-84B470959BBC}_1.png_crop.png&quot;/&gt;&lt;left val=&quot;21&quot;/&gt;&lt;top val=&quot;140&quot;/&gt;&lt;width val=&quot;269&quot;/&gt;&lt;height val=&quot;41&quot;/&gt;&lt;hasText val=&quot;1&quot;/&gt;&lt;paraId val=&quot;2&quot;/&gt;&lt;/Image&gt;&lt;Image&gt;&lt;filename val=&quot;C:\Users\JEFFKE~1\AppData\Local\Temp\PR\data\asimages\{B9BA02B0-EE2A-45C8-A327-7F76765EC709}_1.png_crop.png&quot;/&gt;&lt;left val=&quot;22&quot;/&gt;&lt;top val=&quot;210&quot;/&gt;&lt;width val=&quot;345&quot;/&gt;&lt;height val=&quot;65&quot;/&gt;&lt;hasText val=&quot;1&quot;/&gt;&lt;paraId val=&quot;3&quot;/&gt;&lt;/Image&gt;&lt;/TextEffect&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08E76A-ED19-4350-86DD-E385F2776D57}&quot;/&gt;&lt;isInvalidForFieldText val=&quot;0&quot;/&gt;&lt;Image&gt;&lt;filename val=&quot;C:\Users\JEFFKE~1\AppData\Local\Temp\PR\data\asimages\{4E08E76A-ED19-4350-86DD-E385F2776D57}_23.png&quot;/&gt;&lt;left val=&quot;391&quot;/&gt;&lt;top val=&quot;50&quot;/&gt;&lt;width val=&quot;296&quot;/&gt;&lt;height val=&quot;525&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 24.wav"/>
  <p:tag name="PPSNARRATION" val="27,1981440860,D:\Archive\F Drive\AHRQ TS E-Learning\Module 1\TS_2016_Module_1_v7.0_pptx\Media.ppcx"/>
  <p:tag name="HTML_SHAPEINFO" val="&lt;SlideThumbPath val=&quot;Slide24.PNG&quot;/&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EFFKE~1\AppData\Local\Temp\PR\data\asimages\{14616DC6-B3BF-4593-A8E8-BFF65389A1B0}_24.png&quot;/&gt;&lt;left val=&quot;66&quot;/&gt;&lt;top val=&quot;-2&quot;/&gt;&lt;width val=&quot;644&quot;/&gt;&lt;height val=&quot;68&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37&quot;/&gt;&lt;lineCharCount val=&quot;53&quot;/&gt;&lt;lineCharCount val=&quot;50&quot;/&gt;&lt;lineCharCount val=&quot;61&quot;/&gt;&lt;lineCharCount val=&quot;59&quot;/&gt;&lt;lineCharCount val=&quot;54&quot;/&gt;&lt;lineCharCount val=&quot;19&quot;/&gt;&lt;/TableIndex&gt;&lt;/ShapeTextInfo&gt;"/>
  <p:tag name="HTML_SHAPEINFO" val="&lt;TextEffect&gt;&lt;Image&gt;&lt;filename val=&quot;C:\Users\JEFFKE~1\AppData\Local\Temp\PR\data\asimages\{EC6C77FC-8424-4540-9BD1-5745B08869D7}_1.png_crop.png&quot;/&gt;&lt;left val=&quot;121&quot;/&gt;&lt;top val=&quot;67&quot;/&gt;&lt;width val=&quot;466&quot;/&gt;&lt;height val=&quot;62&quot;/&gt;&lt;hasText val=&quot;1&quot;/&gt;&lt;paraId val=&quot;1&quot;/&gt;&lt;/Image&gt;&lt;Image&gt;&lt;filename val=&quot;C:\Users\JEFFKE~1\AppData\Local\Temp\PR\data\asimages\{225AFA45-97EB-4FA3-B94A-99B9972D6669}_1.png_crop.png&quot;/&gt;&lt;left val=&quot;116&quot;/&gt;&lt;top val=&quot;162&quot;/&gt;&lt;width val=&quot;530&quot;/&gt;&lt;height val=&quot;20&quot;/&gt;&lt;hasText val=&quot;1&quot;/&gt;&lt;paraId val=&quot;2&quot;/&gt;&lt;/Image&gt;&lt;Image&gt;&lt;filename val=&quot;C:\Users\JEFFKE~1\AppData\Local\Temp\PR\data\asimages\{4C045D05-6AB7-4810-B718-1053C46B5309}_1.png_crop.png&quot;/&gt;&lt;left val=&quot;89&quot;/&gt;&lt;top val=&quot;208&quot;/&gt;&lt;width val=&quot;583&quot;/&gt;&lt;height val=&quot;49&quot;/&gt;&lt;hasText val=&quot;1&quot;/&gt;&lt;paraId val=&quot;3&quot;/&gt;&lt;/Image&gt;&lt;Image&gt;&lt;filename val=&quot;C:\Users\JEFFKE~1\AppData\Local\Temp\PR\data\asimages\{82001DB3-4122-434E-8AB6-A0D311E16FB0}_1.png_crop.png&quot;/&gt;&lt;left val=&quot;108&quot;/&gt;&lt;top val=&quot;284&quot;/&gt;&lt;width val=&quot;545&quot;/&gt;&lt;height val=&quot;78&quot;/&gt;&lt;hasText val=&quot;1&quot;/&gt;&lt;paraId val=&quot;4&quot;/&gt;&lt;/Image&gt;&lt;/TextEffect&gt;"/>
</p:tagLst>
</file>

<file path=ppt/tags/tag205.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 25.wav"/>
  <p:tag name="PPSNARRATION" val="28,1981440860,D:\Archive\F Drive\AHRQ TS E-Learning\Module 1\TS_2016_Module_1_v7.0_pptx\Media.ppcx"/>
  <p:tag name="HTML_SHAPEINFO" val="&lt;SlideThumbPath val=&quot;Slide25.PNG&quot;/&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F58376FB-9957-4F0A-9178-3C72A2D229C1}_25.png&quot;/&gt;&lt;left val=&quot;66&quot;/&gt;&lt;top val=&quot;-2&quot;/&gt;&lt;width val=&quot;644&quot;/&gt;&lt;height val=&quot;6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A36EDF-DFD2-454C-986F-29C0F51C9727}&quot;/&gt;&lt;isInvalidForFieldText val=&quot;0&quot;/&gt;&lt;Image&gt;&lt;filename val=&quot;C:\Users\JEFFKE~1\AppData\Local\Temp\PR\data\asimages\{0BA36EDF-DFD2-454C-986F-29C0F51C9727}_25.png&quot;/&gt;&lt;left val=&quot;80&quot;/&gt;&lt;top val=&quot;166&quot;/&gt;&lt;width val=&quot;178&quot;/&gt;&lt;height val=&quot;150&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9E6E0F-DD46-4F40-B05F-8281B810EB1D}&quot;/&gt;&lt;isInvalidForFieldText val=&quot;0&quot;/&gt;&lt;Image&gt;&lt;filename val=&quot;C:\Users\JEFFKE~1\AppData\Local\Temp\PR\data\asimages\{7E9E6E0F-DD46-4F40-B05F-8281B810EB1D}_25.png&quot;/&gt;&lt;left val=&quot;107&quot;/&gt;&lt;top val=&quot;295&quot;/&gt;&lt;width val=&quot;271&quot;/&gt;&lt;height val=&quot;92&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6EE9E4-FB63-46A6-B57D-7FD7857A9DF0}&quot;/&gt;&lt;isInvalidForFieldText val=&quot;0&quot;/&gt;&lt;Image&gt;&lt;filename val=&quot;C:\Users\JEFFKE~1\AppData\Local\Temp\PR\data\asimages\{066EE9E4-FB63-46A6-B57D-7FD7857A9DF0}_25.png&quot;/&gt;&lt;left val=&quot;468&quot;/&gt;&lt;top val=&quot;178&quot;/&gt;&lt;width val=&quot;179&quot;/&gt;&lt;height val=&quot;138&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59B2446-CBC1-4878-859A-77FC6BAD4FCB}&quot;/&gt;&lt;isInvalidForFieldText val=&quot;0&quot;/&gt;&lt;Image&gt;&lt;filename val=&quot;C:\Users\JEFFKE~1\AppData\Local\Temp\PR\data\asimages\{C59B2446-CBC1-4878-859A-77FC6BAD4FCB}_MtorLt.png&quot;/&gt;&lt;left val=&quot;498&quot;/&gt;&lt;top val=&quot;378&quot;/&gt;&lt;width val=&quot;34&quot;/&gt;&lt;height val=&quot;27&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7&quot;/&gt;&lt;lineCharCount val=&quot;6&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1&quot;/&gt;&lt;lineCharCount val=&quot;7&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 26.wav"/>
  <p:tag name="PPSNARRATION" val="29,1981440860,D:\Archive\F Drive\AHRQ TS E-Learning\Module 1\TS_2016_Module_1_v7.0_pptx\Media.ppcx"/>
  <p:tag name="HTML_SHAPEINFO" val="&lt;SlideThumbPath val=&quot;Slide26.PNG&quot;/&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DE05D512-5F93-4B5C-A038-03AD00E8BB44}_26.png&quot;/&gt;&lt;left val=&quot;66&quot;/&gt;&lt;top val=&quot;-2&quot;/&gt;&lt;width val=&quot;644&quot;/&gt;&lt;height val=&quot;68&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20&quot;/&gt;&lt;lineCharCount val=&quot;10&quot;/&gt;&lt;lineCharCount val=&quot;13&quot;/&gt;&lt;lineCharCount val=&quot;17&quot;/&gt;&lt;lineCharCount val=&quot;12&quot;/&gt;&lt;lineCharCount val=&quot;13&quot;/&gt;&lt;lineCharCount val=&quot;9&quot;/&gt;&lt;lineCharCount val=&quot;13&quot;/&gt;&lt;lineCharCount val=&quot;11&quot;/&gt;&lt;lineCharCount val=&quot;6&quot;/&gt;&lt;/TableIndex&gt;&lt;/ShapeTextInfo&gt;"/>
  <p:tag name="HTML_SHAPEINFO" val="&lt;TextEffect&gt;&lt;Image&gt;&lt;filename val=&quot;C:\Users\JEFFKE~1\AppData\Local\Temp\PR\data\asimages\{F6BC94C4-2F52-4391-88D1-1DA5A6C59D1A}_1.png_crop.png&quot;/&gt;&lt;left val=&quot;141&quot;/&gt;&lt;top val=&quot;63&quot;/&gt;&lt;width val=&quot;90&quot;/&gt;&lt;height val=&quot;17&quot;/&gt;&lt;hasText val=&quot;1&quot;/&gt;&lt;paraId val=&quot;1&quot;/&gt;&lt;/Image&gt;&lt;Image&gt;&lt;filename val=&quot;C:\Users\JEFFKE~1\AppData\Local\Temp\PR\data\asimages\{A7EF1AC0-2294-4D81-A8E8-5EC7D240E1E8}_1.png_crop.png&quot;/&gt;&lt;left val=&quot;155&quot;/&gt;&lt;top val=&quot;93&quot;/&gt;&lt;width val=&quot;188&quot;/&gt;&lt;height val=&quot;14&quot;/&gt;&lt;hasText val=&quot;1&quot;/&gt;&lt;paraId val=&quot;2&quot;/&gt;&lt;/Image&gt;&lt;Image&gt;&lt;filename val=&quot;C:\Users\JEFFKE~1\AppData\Local\Temp\PR\data\asimages\{3F692433-FE8E-47AC-A3C6-83E6B893BB2F}_1.png_crop.png&quot;/&gt;&lt;left val=&quot;140&quot;/&gt;&lt;top val=&quot;121&quot;/&gt;&lt;width val=&quot;76&quot;/&gt;&lt;height val=&quot;14&quot;/&gt;&lt;hasText val=&quot;1&quot;/&gt;&lt;paraId val=&quot;3&quot;/&gt;&lt;/Image&gt;&lt;Image&gt;&lt;filename val=&quot;C:\Users\JEFFKE~1\AppData\Local\Temp\PR\data\asimages\{694B2D98-1444-46F7-8839-B7D3519EB6F9}_1.png_crop.png&quot;/&gt;&lt;left val=&quot;155&quot;/&gt;&lt;top val=&quot;150&quot;/&gt;&lt;width val=&quot;116&quot;/&gt;&lt;height val=&quot;14&quot;/&gt;&lt;hasText val=&quot;1&quot;/&gt;&lt;paraId val=&quot;4&quot;/&gt;&lt;/Image&gt;&lt;Image&gt;&lt;filename val=&quot;C:\Users\JEFFKE~1\AppData\Local\Temp\PR\data\asimages\{7A8529CF-6CB4-4C19-8678-C98300FBDAD4}_1.png_crop.png&quot;/&gt;&lt;left val=&quot;155&quot;/&gt;&lt;top val=&quot;180&quot;/&gt;&lt;width val=&quot;152&quot;/&gt;&lt;height val=&quot;13&quot;/&gt;&lt;hasText val=&quot;1&quot;/&gt;&lt;paraId val=&quot;5&quot;/&gt;&lt;/Image&gt;&lt;Image&gt;&lt;filename val=&quot;C:\Users\JEFFKE~1\AppData\Local\Temp\PR\data\asimages\{E3CC6441-38C8-4DF8-80F7-C0CA22227E5C}_1.png_crop.png&quot;/&gt;&lt;left val=&quot;141&quot;/&gt;&lt;top val=&quot;208&quot;/&gt;&lt;width val=&quot;104&quot;/&gt;&lt;height val=&quot;14&quot;/&gt;&lt;hasText val=&quot;1&quot;/&gt;&lt;paraId val=&quot;6&quot;/&gt;&lt;/Image&gt;&lt;Image&gt;&lt;filename val=&quot;C:\Users\JEFFKE~1\AppData\Local\Temp\PR\data\asimages\{D9BEF029-9842-4C99-A673-D6E0E16D9F82}_1.png_crop.png&quot;/&gt;&lt;left val=&quot;155&quot;/&gt;&lt;top val=&quot;237&quot;/&gt;&lt;width val=&quot;110&quot;/&gt;&lt;height val=&quot;17&quot;/&gt;&lt;hasText val=&quot;1&quot;/&gt;&lt;paraId val=&quot;7&quot;/&gt;&lt;/Image&gt;&lt;Image&gt;&lt;filename val=&quot;C:\Users\JEFFKE~1\AppData\Local\Temp\PR\data\asimages\{20DA9472-0AEC-4214-A009-8C989E4D1008}_1.png_crop.png&quot;/&gt;&lt;left val=&quot;155&quot;/&gt;&lt;top val=&quot;267&quot;/&gt;&lt;width val=&quot;85&quot;/&gt;&lt;height val=&quot;16&quot;/&gt;&lt;hasText val=&quot;1&quot;/&gt;&lt;paraId val=&quot;8&quot;/&gt;&lt;/Image&gt;&lt;Image&gt;&lt;filename val=&quot;C:\Users\JEFFKE~1\AppData\Local\Temp\PR\data\asimages\{2AA5E34B-E787-4191-9161-982DF2A40639}_1.png_crop.png&quot;/&gt;&lt;left val=&quot;155&quot;/&gt;&lt;top val=&quot;294&quot;/&gt;&lt;width val=&quot;110&quot;/&gt;&lt;height val=&quot;17&quot;/&gt;&lt;hasText val=&quot;1&quot;/&gt;&lt;paraId val=&quot;9&quot;/&gt;&lt;/Image&gt;&lt;Image&gt;&lt;filename val=&quot;C:\Users\JEFFKE~1\AppData\Local\Temp\PR\data\asimages\{F1480868-F90E-4A2A-ABA1-2C7C3CC7D3DA}_1.png_crop.png&quot;/&gt;&lt;left val=&quot;155&quot;/&gt;&lt;top val=&quot;323&quot;/&gt;&lt;width val=&quot;89&quot;/&gt;&lt;height val=&quot;17&quot;/&gt;&lt;hasText val=&quot;1&quot;/&gt;&lt;paraId val=&quot;10&quot;/&gt;&lt;/Image&gt;&lt;Image&gt;&lt;filename val=&quot;C:\Users\JEFFKE~1\AppData\Local\Temp\PR\data\asimages\{841784BF-3317-4157-B73B-EE01F5EF4072}_1.png_crop.png&quot;/&gt;&lt;left val=&quot;155&quot;/&gt;&lt;top val=&quot;352&quot;/&gt;&lt;width val=&quot;62&quot;/&gt;&lt;height val=&quot;17&quot;/&gt;&lt;hasText val=&quot;1&quot;/&gt;&lt;paraId val=&quot;11&quot;/&gt;&lt;/Image&gt;&lt;/TextEffect&gt;"/>
</p:tagLst>
</file>

<file path=ppt/tags/tag216.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Edson_Slide 27.wav"/>
  <p:tag name="PPSNARRATION" val="30,1981440860,D:\Archive\F Drive\AHRQ TS E-Learning\Module 1\TS_2016_Module_1_v7.0_pptx\Media.ppcx"/>
  <p:tag name="HTML_SHAPEINFO" val="&lt;SlideThumbPath val=&quot;Slide27.PNG&quot;/&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F13D721D-5D56-42A2-A801-84ACE783BA40}_27.png&quot;/&gt;&lt;left val=&quot;66&quot;/&gt;&lt;top val=&quot;-2&quot;/&gt;&lt;width val=&quot;644&quot;/&gt;&lt;height val=&quot;68&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38&quot;/&gt;&lt;lineCharCount val=&quot;38&quot;/&gt;&lt;lineCharCount val=&quot;26&quot;/&gt;&lt;lineCharCount val=&quot;19&quot;/&gt;&lt;lineCharCount val=&quot;28&quot;/&gt;&lt;lineCharCount val=&quot;43&quot;/&gt;&lt;lineCharCount val=&quot;59&quot;/&gt;&lt;lineCharCount val=&quot;46&quot;/&gt;&lt;lineCharCount val=&quot;41&quot;/&gt;&lt;lineCharCount val=&quot;21&quot;/&gt;&lt;/TableIndex&gt;&lt;/ShapeTextInfo&gt;"/>
  <p:tag name="HTML_SHAPEINFO" val="&lt;TextEffect&gt;&lt;Image&gt;&lt;filename val=&quot;C:\Users\JEFFKE~1\AppData\Local\Temp\PR\data\asimages\{FF49A51D-C461-4A75-AA3A-96D774A7B95F}_1.png_crop.png&quot;/&gt;&lt;left val=&quot;21&quot;/&gt;&lt;top val=&quot;68&quot;/&gt;&lt;width val=&quot;207&quot;/&gt;&lt;height val=&quot;17&quot;/&gt;&lt;hasText val=&quot;1&quot;/&gt;&lt;paraId val=&quot;1&quot;/&gt;&lt;/Image&gt;&lt;Image&gt;&lt;filename val=&quot;C:\Users\JEFFKE~1\AppData\Local\Temp\PR\data\asimages\{3A3F52D9-D679-48F1-8B11-3EF6A125FEEF}_1.png_crop.png&quot;/&gt;&lt;left val=&quot;30&quot;/&gt;&lt;top val=&quot;98&quot;/&gt;&lt;width val=&quot;306&quot;/&gt;&lt;height val=&quot;17&quot;/&gt;&lt;hasText val=&quot;1&quot;/&gt;&lt;paraId val=&quot;2&quot;/&gt;&lt;/Image&gt;&lt;Image&gt;&lt;filename val=&quot;C:\Users\JEFFKE~1\AppData\Local\Temp\PR\data\asimages\{61A6D6AE-60C5-4166-A885-CFE5E1A932E4}_1.png_crop.png&quot;/&gt;&lt;left val=&quot;30&quot;/&gt;&lt;top val=&quot;126&quot;/&gt;&lt;width val=&quot;314&quot;/&gt;&lt;height val=&quot;16&quot;/&gt;&lt;hasText val=&quot;1&quot;/&gt;&lt;paraId val=&quot;3&quot;/&gt;&lt;/Image&gt;&lt;Image&gt;&lt;filename val=&quot;C:\Users\JEFFKE~1\AppData\Local\Temp\PR\data\asimages\{C3C1DC66-FEC9-44C0-BE64-8EA82E83E988}_1.png_crop.png&quot;/&gt;&lt;left val=&quot;30&quot;/&gt;&lt;top val=&quot;155&quot;/&gt;&lt;width val=&quot;239&quot;/&gt;&lt;height val=&quot;14&quot;/&gt;&lt;hasText val=&quot;1&quot;/&gt;&lt;paraId val=&quot;4&quot;/&gt;&lt;/Image&gt;&lt;Image&gt;&lt;filename val=&quot;C:\Users\JEFFKE~1\AppData\Local\Temp\PR\data\asimages\{5411F71D-0097-42B4-959D-BB886BE8072A}_1.png_crop.png&quot;/&gt;&lt;left val=&quot;30&quot;/&gt;&lt;top val=&quot;185&quot;/&gt;&lt;width val=&quot;172&quot;/&gt;&lt;height val=&quot;16&quot;/&gt;&lt;hasText val=&quot;1&quot;/&gt;&lt;paraId val=&quot;5&quot;/&gt;&lt;/Image&gt;&lt;Image&gt;&lt;filename val=&quot;C:\Users\JEFFKE~1\AppData\Local\Temp\PR\data\asimages\{FB3DC353-0C42-4128-BD62-F24DBDC2F397}_1.png_crop.png&quot;/&gt;&lt;left val=&quot;30&quot;/&gt;&lt;top val=&quot;213&quot;/&gt;&lt;width val=&quot;248&quot;/&gt;&lt;height val=&quot;17&quot;/&gt;&lt;hasText val=&quot;1&quot;/&gt;&lt;paraId val=&quot;6&quot;/&gt;&lt;/Image&gt;&lt;Image&gt;&lt;filename val=&quot;C:\Users\JEFFKE~1\AppData\Local\Temp\PR\data\asimages\{D8C57660-CC79-44ED-8197-C259A4077A70}_1.png_crop.png&quot;/&gt;&lt;left val=&quot;30&quot;/&gt;&lt;top val=&quot;242&quot;/&gt;&lt;width val=&quot;351&quot;/&gt;&lt;height val=&quot;17&quot;/&gt;&lt;hasText val=&quot;1&quot;/&gt;&lt;paraId val=&quot;7&quot;/&gt;&lt;/Image&gt;&lt;Image&gt;&lt;filename val=&quot;C:\Users\JEFFKE~1\AppData\Local\Temp\PR\data\asimages\{61F39E16-8F8E-4874-93D6-ACF26E71AC72}_1.png_crop.png&quot;/&gt;&lt;left val=&quot;30&quot;/&gt;&lt;top val=&quot;271&quot;/&gt;&lt;width val=&quot;478&quot;/&gt;&lt;height val=&quot;17&quot;/&gt;&lt;hasText val=&quot;1&quot;/&gt;&lt;paraId val=&quot;8&quot;/&gt;&lt;/Image&gt;&lt;Image&gt;&lt;filename val=&quot;C:\Users\JEFFKE~1\AppData\Local\Temp\PR\data\asimages\{CBB1FA0D-579E-4C40-8698-CA456C73FB1D}_1.png_crop.png&quot;/&gt;&lt;left val=&quot;30&quot;/&gt;&lt;top val=&quot;299&quot;/&gt;&lt;width val=&quot;411&quot;/&gt;&lt;height val=&quot;17&quot;/&gt;&lt;hasText val=&quot;1&quot;/&gt;&lt;paraId val=&quot;9&quot;/&gt;&lt;/Image&gt;&lt;Image&gt;&lt;filename val=&quot;C:\Users\JEFFKE~1\AppData\Local\Temp\PR\data\asimages\{AB6695E0-E9C7-4373-AA2E-734E8182BF54}_1.png_crop.png&quot;/&gt;&lt;left val=&quot;30&quot;/&gt;&lt;top val=&quot;328&quot;/&gt;&lt;width val=&quot;387&quot;/&gt;&lt;height val=&quot;17&quot;/&gt;&lt;hasText val=&quot;1&quot;/&gt;&lt;paraId val=&quot;10&quot;/&gt;&lt;/Image&gt;&lt;Image&gt;&lt;filename val=&quot;C:\Users\JEFFKE~1\AppData\Local\Temp\PR\data\asimages\{AF1BC5A3-EAD2-43FF-8826-171FF56686CF}_1.png_crop.png&quot;/&gt;&lt;left val=&quot;592&quot;/&gt;&lt;top val=&quot;354&quot;/&gt;&lt;width val=&quot;105&quot;/&gt;&lt;height val=&quot;12&quot;/&gt;&lt;hasText val=&quot;1&quot;/&gt;&lt;paraId val=&quot;11&quot;/&gt;&lt;/Image&gt;&lt;/TextEffect&gt;"/>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587C18-7B6A-42AE-9290-D7CFE8B4F677}&quot;/&gt;&lt;isInvalidForFieldText val=&quot;0&quot;/&gt;&lt;Image&gt;&lt;filename val=&quot;C:\Users\JEFFKE~1\AppData\Local\Temp\PR\data\asimages\{22587C18-7B6A-42AE-9290-D7CFE8B4F677}_27.png&quot;/&gt;&lt;left val=&quot;444&quot;/&gt;&lt;top val=&quot;59&quot;/&gt;&lt;width val=&quot;220&quot;/&gt;&lt;height val=&quot;38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59B2446-CBC1-4878-859A-77FC6BAD4FCB}&quot;/&gt;&lt;isInvalidForFieldText val=&quot;0&quot;/&gt;&lt;Image&gt;&lt;filename val=&quot;C:\Users\JEFFKE~1\AppData\Local\Temp\PR\data\asimages\{C59B2446-CBC1-4878-859A-77FC6BAD4FCB}_MtorLt.png&quot;/&gt;&lt;left val=&quot;498&quot;/&gt;&lt;top val=&quot;378&quot;/&gt;&lt;width val=&quot;34&quot;/&gt;&lt;height val=&quot;27&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28.wav"/>
  <p:tag name="PPSNARRATION" val="31,1981440860,D:\Archive\F Drive\AHRQ TS E-Learning\Module 1\TS_2016_Module_1_v7.0_pptx\Media.ppcx"/>
  <p:tag name="HTML_SHAPEINFO" val="&lt;SlideThumbPath val=&quot;Slide28.PNG&quot;/&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32E24A6D-29EE-4968-9D01-9D3C3244D32B}_28.png&quot;/&gt;&lt;left val=&quot;66&quot;/&gt;&lt;top val=&quot;-2&quot;/&gt;&lt;width val=&quot;644&quot;/&gt;&lt;height val=&quot;6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30&quot;/&gt;&lt;lineCharCount val=&quot;35&quot;/&gt;&lt;lineCharCount val=&quot;37&quot;/&gt;&lt;lineCharCount val=&quot;32&quot;/&gt;&lt;lineCharCount val=&quot;34&quot;/&gt;&lt;lineCharCount val=&quot;39&quot;/&gt;&lt;lineCharCount val=&quot;12&quot;/&gt;&lt;/TableIndex&gt;&lt;/ShapeTextInfo&gt;"/>
  <p:tag name="HTML_SHAPEINFO" val="&lt;TextEffect&gt;&lt;Image&gt;&lt;filename val=&quot;C:\Users\JEFFKE~1\AppData\Local\Temp\PR\data\asimages\{4E578997-16F6-4D67-BD03-A7EB966FAE94}_1.png_crop.png&quot;/&gt;&lt;left val=&quot;22&quot;/&gt;&lt;top val=&quot;68&quot;/&gt;&lt;width val=&quot;248&quot;/&gt;&lt;height val=&quot;41&quot;/&gt;&lt;hasText val=&quot;1&quot;/&gt;&lt;paraId val=&quot;1&quot;/&gt;&lt;/Image&gt;&lt;Image&gt;&lt;filename val=&quot;C:\Users\JEFFKE~1\AppData\Local\Temp\PR\data\asimages\{28615AE7-B2C6-4943-99ED-9958A90223FD}_1.png_crop.png&quot;/&gt;&lt;left val=&quot;21&quot;/&gt;&lt;top val=&quot;140&quot;/&gt;&lt;width val=&quot;308&quot;/&gt;&lt;height val=&quot;65&quot;/&gt;&lt;hasText val=&quot;1&quot;/&gt;&lt;paraId val=&quot;2&quot;/&gt;&lt;/Image&gt;&lt;Image&gt;&lt;filename val=&quot;C:\Users\JEFFKE~1\AppData\Local\Temp\PR\data\asimages\{85EEC4B4-C2C8-40C6-B08D-068B34F585B1}_1.png_crop.png&quot;/&gt;&lt;left val=&quot;22&quot;/&gt;&lt;top val=&quot;234&quot;/&gt;&lt;width val=&quot;294&quot;/&gt;&lt;height val=&quot;62&quot;/&gt;&lt;hasText val=&quot;1&quot;/&gt;&lt;paraId val=&quot;3&quot;/&gt;&lt;/Image&gt;&lt;/TextEffect&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22F62E-16C4-42B1-8651-92C6F26E7DEB}&quot;/&gt;&lt;isInvalidForFieldText val=&quot;0&quot;/&gt;&lt;Image&gt;&lt;filename val=&quot;C:\Users\JEFFKE~1\AppData\Local\Temp\PR\data\asimages\{A422F62E-16C4-42B1-8651-92C6F26E7DEB}_28.png&quot;/&gt;&lt;left val=&quot;343&quot;/&gt;&lt;top val=&quot;58&quot;/&gt;&lt;width val=&quot;164&quot;/&gt;&lt;height val=&quot;280&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0C419D-6F55-4EA9-B36A-9A2034B204D0}&quot;/&gt;&lt;isInvalidForFieldText val=&quot;0&quot;/&gt;&lt;Image&gt;&lt;filename val=&quot;C:\Users\JEFFKE~1\AppData\Local\Temp\PR\data\asimages\{590C419D-6F55-4EA9-B36A-9A2034B204D0}_28.png&quot;/&gt;&lt;left val=&quot;404&quot;/&gt;&lt;top val=&quot;107&quot;/&gt;&lt;width val=&quot;164&quot;/&gt;&lt;height val=&quot;280&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4FF026-0E7E-4D30-9091-DEA2383FBBF8}&quot;/&gt;&lt;isInvalidForFieldText val=&quot;0&quot;/&gt;&lt;Image&gt;&lt;filename val=&quot;C:\Users\JEFFKE~1\AppData\Local\Temp\PR\data\asimages\{F54FF026-0E7E-4D30-9091-DEA2383FBBF8}_28.png&quot;/&gt;&lt;left val=&quot;464&quot;/&gt;&lt;top val=&quot;155&quot;/&gt;&lt;width val=&quot;164&quot;/&gt;&lt;height val=&quot;280&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C8FCF7-9432-41C2-9105-15D7AFBF6B07}&quot;/&gt;&lt;isInvalidForFieldText val=&quot;0&quot;/&gt;&lt;Image&gt;&lt;filename val=&quot;C:\Users\JEFFKE~1\AppData\Local\Temp\PR\data\asimages\{0EC8FCF7-9432-41C2-9105-15D7AFBF6B07}_28.png&quot;/&gt;&lt;left val=&quot;524&quot;/&gt;&lt;top val=&quot;203&quot;/&gt;&lt;width val=&quot;164&quot;/&gt;&lt;height val=&quot;280&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29.wav"/>
  <p:tag name="PPSNARRATION" val="32,1981440860,D:\Archive\F Drive\AHRQ TS E-Learning\Module 1\TS_2016_Module_1_v7.0_pptx\Media.ppcx"/>
  <p:tag name="HTML_SHAPEINFO" val="&lt;SlideThumbPath val=&quot;Slide29.PNG&quot;/&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638777D2-F1C3-412D-8583-EE7E18CC72D2}_29.png&quot;/&gt;&lt;left val=&quot;66&quot;/&gt;&lt;top val=&quot;-2&quot;/&gt;&lt;width val=&quot;644&quot;/&gt;&lt;height val=&quot;68&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1&quot;/&gt;&lt;lineCharCount val=&quot;17&quot;/&gt;&lt;lineCharCount val=&quot;40&quot;/&gt;&lt;lineCharCount val=&quot;40&quot;/&gt;&lt;/TableIndex&gt;&lt;/ShapeTextInfo&gt;"/>
  <p:tag name="HTML_SHAPEINFO" val="&lt;TextEffect&gt;&lt;Image&gt;&lt;filename val=&quot;C:\Users\JEFFKE~1\AppData\Local\Temp\PR\data\asimages\{92F3BE9D-286B-4770-A722-C109065B2928}_1.png_crop.png&quot;/&gt;&lt;left val=&quot;21&quot;/&gt;&lt;top val=&quot;69&quot;/&gt;&lt;width val=&quot;312&quot;/&gt;&lt;height val=&quot;61&quot;/&gt;&lt;hasText val=&quot;1&quot;/&gt;&lt;paraId val=&quot;1&quot;/&gt;&lt;/Image&gt;&lt;Image&gt;&lt;filename val=&quot;C:\Users\JEFFKE~1\AppData\Local\Temp\PR\data\asimages\{8D76B5FF-2C54-4B62-AE40-7E3CDEDDA29F}_1.png_crop.png&quot;/&gt;&lt;left val=&quot;22&quot;/&gt;&lt;top val=&quot;164&quot;/&gt;&lt;width val=&quot;330&quot;/&gt;&lt;height val=&quot;41&quot;/&gt;&lt;hasText val=&quot;1&quot;/&gt;&lt;paraId val=&quot;2&quot;/&gt;&lt;/Image&gt;&lt;/TextEffec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9A1E62C-42EB-4E79-8BA2-1752DF273291}&quot;/&gt;&lt;isInvalidForFieldText val=&quot;0&quot;/&gt;&lt;Image&gt;&lt;filename val=&quot;C:\Users\JEFFKE~1\AppData\Local\Temp\PR\data\asimages\{49A1E62C-42EB-4E79-8BA2-1752DF273291}_MtorLt.png&quot;/&gt;&lt;left val=&quot;498&quot;/&gt;&lt;top val=&quot;378&quot;/&gt;&lt;width val=&quot;34&quot;/&gt;&lt;height val=&quot;27&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6458B5-F665-4933-BED3-6ED1E23E2229}&quot;/&gt;&lt;isInvalidForFieldText val=&quot;0&quot;/&gt;&lt;Image&gt;&lt;filename val=&quot;C:\Users\JEFFKE~1\AppData\Local\Temp\PR\data\asimages\{EC6458B5-F665-4933-BED3-6ED1E23E2229}_29.png&quot;/&gt;&lt;left val=&quot;391&quot;/&gt;&lt;top val=&quot;50&quot;/&gt;&lt;width val=&quot;296&quot;/&gt;&lt;height val=&quot;525&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30.wav"/>
  <p:tag name="PPSNARRATION" val="33,1981440860,D:\Archive\F Drive\AHRQ TS E-Learning\Module 1\TS_2016_Module_1_v7.0_pptx\Media.ppcx"/>
  <p:tag name="HTML_SHAPEINFO" val="&lt;SlideThumbPath val=&quot;Slide30.PNG&quot;/&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B202F6F7-9E8E-4043-9701-46A56529591C}_30.png&quot;/&gt;&lt;left val=&quot;66&quot;/&gt;&lt;top val=&quot;-2&quot;/&gt;&lt;width val=&quot;644&quot;/&gt;&lt;height val=&quot;68&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10&quot;/&gt;&lt;lineCharCount val=&quot;38&quot;/&gt;&lt;lineCharCount val=&quot;43&quot;/&gt;&lt;lineCharCount val=&quot;22&quot;/&gt;&lt;/TableIndex&gt;&lt;/ShapeTextInfo&gt;"/>
  <p:tag name="HTML_SHAPEINFO" val="&lt;TextEffect&gt;&lt;Image&gt;&lt;filename val=&quot;C:\Users\JEFFKE~1\AppData\Local\Temp\PR\data\asimages\{956255B0-024D-4E81-8718-DDF3B8FEA09A}_1.png_crop.png&quot;/&gt;&lt;left val=&quot;21&quot;/&gt;&lt;top val=&quot;68&quot;/&gt;&lt;width val=&quot;335&quot;/&gt;&lt;height val=&quot;41&quot;/&gt;&lt;hasText val=&quot;1&quot;/&gt;&lt;paraId val=&quot;1&quot;/&gt;&lt;/Image&gt;&lt;Image&gt;&lt;filename val=&quot;C:\Users\JEFFKE~1\AppData\Local\Temp\PR\data\asimages\{CBC98E5E-315D-4547-9CFF-9C8A2F20F8C2}_1.png_crop.png&quot;/&gt;&lt;left val=&quot;35&quot;/&gt;&lt;top val=&quot;134&quot;/&gt;&lt;width val=&quot;325&quot;/&gt;&lt;height val=&quot;65&quot;/&gt;&lt;hasText val=&quot;1&quot;/&gt;&lt;paraId val=&quot;2&quot;/&gt;&lt;/Image&gt;&lt;/TextEffect&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1EA22C-9A7D-44F5-800F-43E13DFF649E}&quot;/&gt;&lt;isInvalidForFieldText val=&quot;0&quot;/&gt;&lt;Image&gt;&lt;filename val=&quot;C:\Users\JEFFKE~1\AppData\Local\Temp\PR\data\asimages\{A11EA22C-9A7D-44F5-800F-43E13DFF649E}_30.png&quot;/&gt;&lt;left val=&quot;391&quot;/&gt;&lt;top val=&quot;50&quot;/&gt;&lt;width val=&quot;296&quot;/&gt;&lt;height val=&quot;525&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ECF48A-A33D-49C9-B58C-F54ED332D480}&quot;/&gt;&lt;isInvalidForFieldText val=&quot;0&quot;/&gt;&lt;Image&gt;&lt;filename val=&quot;C:\Users\JEFFKE~1\AppData\Local\Temp\PR\data\asimages\{E4ECF48A-A33D-49C9-B58C-F54ED332D480}_30.png&quot;/&gt;&lt;left val=&quot;212&quot;/&gt;&lt;top val=&quot;252&quot;/&gt;&lt;width val=&quot;106&quot;/&gt;&lt;height val=&quot;42&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40&quot;/&gt;&lt;lineCharCount val=&quot;21&quot;/&gt;&lt;/TableIndex&gt;&lt;/ShapeTextInfo&gt;"/>
  <p:tag name="PRESENTER_SHAPEINFO" val="&lt;ThreeDShapeInfo&gt;&lt;uuid val=&quot;{A290C2FE-4ED5-44D7-8C2F-D3BA6C821794}&quot;/&gt;&lt;isInvalidForFieldText val=&quot;0&quot;/&gt;&lt;Image&gt;&lt;filename val=&quot;C:\Users\JEFFKE~1\AppData\Local\Temp\PR\data\asimages\{A290C2FE-4ED5-44D7-8C2F-D3BA6C821794}_30.png&quot;/&gt;&lt;left val=&quot;306&quot;/&gt;&lt;top val=&quot;277&quot;/&gt;&lt;width val=&quot;303&quot;/&gt;&lt;height val=&quot;72&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31.wav"/>
  <p:tag name="PPSNARRATION" val="34,1981440860,D:\Archive\F Drive\AHRQ TS E-Learning\Module 1\TS_2016_Module_1_v7.0_pptx\Media.ppcx"/>
  <p:tag name="HTML_SHAPEINFO" val="&lt;SlideThumbPath val=&quot;Slide31.PNG&quot;/&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95B05EA6-CB7D-4108-9BFB-6523F92DB049}_31.png&quot;/&gt;&lt;left val=&quot;66&quot;/&gt;&lt;top val=&quot;-2&quot;/&gt;&lt;width val=&quot;644&quot;/&gt;&lt;height val=&quot;68&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1&quot;/&gt;&lt;lineCharCount val=&quot;31&quot;/&gt;&lt;lineCharCount val=&quot;15&quot;/&gt;&lt;lineCharCount val=&quot;34&quot;/&gt;&lt;lineCharCount val=&quot;15&quot;/&gt;&lt;lineCharCount val=&quot;25&quot;/&gt;&lt;lineCharCount val=&quot;10&quot;/&gt;&lt;lineCharCount val=&quot;27&quot;/&gt;&lt;lineCharCount val=&quot;20&quot;/&gt;&lt;/TableIndex&gt;&lt;/ShapeTextInfo&gt;"/>
  <p:tag name="HTML_SHAPEINFO" val="&lt;TextEffect&gt;&lt;Image&gt;&lt;filename val=&quot;C:\Users\JEFFKE~1\AppData\Local\Temp\PR\data\asimages\{A6109725-4983-48D3-AA86-7A29450C3E59}_1.png_crop.png&quot;/&gt;&lt;left val=&quot;23&quot;/&gt;&lt;top val=&quot;68&quot;/&gt;&lt;width val=&quot;241&quot;/&gt;&lt;height val=&quot;17&quot;/&gt;&lt;hasText val=&quot;1&quot;/&gt;&lt;paraId val=&quot;1&quot;/&gt;&lt;/Image&gt;&lt;Image&gt;&lt;filename val=&quot;C:\Users\JEFFKE~1\AppData\Local\Temp\PR\data\asimages\{008ED123-1DDE-4079-9346-FCB3AA0BBE6E}_1.png_crop.png&quot;/&gt;&lt;left val=&quot;21&quot;/&gt;&lt;top val=&quot;110&quot;/&gt;&lt;width val=&quot;298&quot;/&gt;&lt;height val=&quot;38&quot;/&gt;&lt;hasText val=&quot;1&quot;/&gt;&lt;paraId val=&quot;2&quot;/&gt;&lt;/Image&gt;&lt;Image&gt;&lt;filename val=&quot;C:\Users\JEFFKE~1\AppData\Local\Temp\PR\data\asimages\{0F6250A6-C5ED-415E-A464-5794FA0237E2}_1.png_crop.png&quot;/&gt;&lt;left val=&quot;21&quot;/&gt;&lt;top val=&quot;174&quot;/&gt;&lt;width val=&quot;297&quot;/&gt;&lt;height val=&quot;41&quot;/&gt;&lt;hasText val=&quot;1&quot;/&gt;&lt;paraId val=&quot;3&quot;/&gt;&lt;/Image&gt;&lt;Image&gt;&lt;filename val=&quot;C:\Users\JEFFKE~1\AppData\Local\Temp\PR\data\asimages\{C374CAE9-1014-426D-BB06-49CCD363B0B3}_1.png_crop.png&quot;/&gt;&lt;left val=&quot;21&quot;/&gt;&lt;top val=&quot;239&quot;/&gt;&lt;width val=&quot;234&quot;/&gt;&lt;height val=&quot;38&quot;/&gt;&lt;hasText val=&quot;1&quot;/&gt;&lt;paraId val=&quot;4&quot;/&gt;&lt;/Image&gt;&lt;Image&gt;&lt;filename val=&quot;C:\Users\JEFFKE~1\AppData\Local\Temp\PR\data\asimages\{831C04F4-2D0D-4C45-B13E-EAF1A6099850}_1.png_crop.png&quot;/&gt;&lt;left val=&quot;21&quot;/&gt;&lt;top val=&quot;304&quot;/&gt;&lt;width val=&quot;236&quot;/&gt;&lt;height val=&quot;38&quot;/&gt;&lt;hasText val=&quot;1&quot;/&gt;&lt;paraId val=&quot;5&quot;/&gt;&lt;/Image&gt;&lt;/TextEffect&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01C261-AF0B-409F-85A3-923FE907610A}&quot;/&gt;&lt;isInvalidForFieldText val=&quot;0&quot;/&gt;&lt;Image&gt;&lt;filename val=&quot;C:\Users\JEFFKE~1\AppData\Local\Temp\PR\data\asimages\{1701C261-AF0B-409F-85A3-923FE907610A}_MtorLt.png&quot;/&gt;&lt;left val=&quot;494&quot;/&gt;&lt;top val=&quot;377&quot;/&gt;&lt;width val=&quot;42&quot;/&gt;&lt;height val=&quot;35&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988675-138E-4A76-B830-F06C7CCB7D53}&quot;/&gt;&lt;isInvalidForFieldText val=&quot;0&quot;/&gt;&lt;Image&gt;&lt;filename val=&quot;C:\Users\JEFFKE~1\AppData\Local\Temp\PR\data\asimages\{42988675-138E-4A76-B830-F06C7CCB7D53}_31.png&quot;/&gt;&lt;left val=&quot;362&quot;/&gt;&lt;top val=&quot;119&quot;/&gt;&lt;width val=&quot;300&quot;/&gt;&lt;height val=&quot;202&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32 Re-Take_Jan21_2014.wav"/>
  <p:tag name="PPSNARRATION" val="35,1981440860,D:\Archive\F Drive\AHRQ TS E-Learning\Module 1\TS_2016_Module_1_v7.0_pptx\Media.ppcx"/>
  <p:tag name="HTML_SHAPEINFO" val="&lt;SlideThumbPath val=&quot;Slide32.PNG&quot;/&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ABF80D3C-0AD0-4F2D-98FA-8764AC6CC8BB}_32.png&quot;/&gt;&lt;left val=&quot;66&quot;/&gt;&lt;top val=&quot;-2&quot;/&gt;&lt;width val=&quot;644&quot;/&gt;&lt;height val=&quot;68&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33&quot;/&gt;&lt;lineCharCount val=&quot;39&quot;/&gt;&lt;lineCharCount val=&quot;32&quot;/&gt;&lt;lineCharCount val=&quot;40&quot;/&gt;&lt;lineCharCount val=&quot;16&quot;/&gt;&lt;lineCharCount val=&quot;47&quot;/&gt;&lt;lineCharCount val=&quot;40&quot;/&gt;&lt;/TableIndex&gt;&lt;/ShapeTextInfo&gt;"/>
  <p:tag name="HTML_SHAPEINFO" val="&lt;TextEffect&gt;&lt;Image&gt;&lt;filename val=&quot;C:\Users\JEFFKE~1\AppData\Local\Temp\PR\data\asimages\{3F782E58-A516-41FD-A4BF-8E622170FEC7}_1.png_crop.png&quot;/&gt;&lt;left val=&quot;21&quot;/&gt;&lt;top val=&quot;68&quot;/&gt;&lt;width val=&quot;360&quot;/&gt;&lt;height val=&quot;38&quot;/&gt;&lt;hasText val=&quot;1&quot;/&gt;&lt;paraId val=&quot;1&quot;/&gt;&lt;/Image&gt;&lt;Image&gt;&lt;filename val=&quot;C:\Users\JEFFKE~1\AppData\Local\Temp\PR\data\asimages\{F1ECDF35-D506-4B87-98E7-761C4F7CEAAB}_1.png_crop.png&quot;/&gt;&lt;left val=&quot;21&quot;/&gt;&lt;top val=&quot;140&quot;/&gt;&lt;width val=&quot;337&quot;/&gt;&lt;height val=&quot;89&quot;/&gt;&lt;hasText val=&quot;1&quot;/&gt;&lt;paraId val=&quot;2&quot;/&gt;&lt;/Image&gt;&lt;Image&gt;&lt;filename val=&quot;C:\Users\JEFFKE~1\AppData\Local\Temp\PR\data\asimages\{C3186BF2-774B-4B66-B75A-A3B23E9000A8}_1.png_crop.png&quot;/&gt;&lt;left val=&quot;23&quot;/&gt;&lt;top val=&quot;270&quot;/&gt;&lt;width val=&quot;307&quot;/&gt;&lt;height val=&quot;41&quot;/&gt;&lt;hasText val=&quot;1&quot;/&gt;&lt;paraId val=&quot;3&quot;/&gt;&lt;/Image&gt;&lt;/TextEffect&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31778240-7DF2-4B6F-926B-B09BF58BDDA1}_32.png&quot;/&gt;&lt;left val=&quot;540&quot;/&gt;&lt;top val=&quot;126&quot;/&gt;&lt;width val=&quot;72&quot;/&gt;&lt;height val=&quot;30&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C8308CA3-17BA-4DB8-A2CC-4EAD745056C0}_32.png&quot;/&gt;&lt;left val=&quot;525&quot;/&gt;&lt;top val=&quot;221&quot;/&gt;&lt;width val=&quot;72&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44859F-7ED7-4262-8C68-ED2AD59B2CA7}&quot;/&gt;&lt;isInvalidForFieldText val=&quot;0&quot;/&gt;&lt;Image&gt;&lt;filename val=&quot;C:\Users\JEFFKE~1\AppData\Local\Temp\PR\data\asimages\{7744859F-7ED7-4262-8C68-ED2AD59B2CA7}_MtorLt.png&quot;/&gt;&lt;left val=&quot;503&quot;/&gt;&lt;top val=&quot;379&quot;/&gt;&lt;width val=&quot;25&quot;/&gt;&lt;height val=&quot;2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3FA709-0CE2-48C1-9359-808647E24CD7}&quot;/&gt;&lt;isInvalidForFieldText val=&quot;0&quot;/&gt;&lt;Image&gt;&lt;filename val=&quot;C:\Users\JEFFKE~1\AppData\Local\Temp\PR\data\asimages\{143FA709-0CE2-48C1-9359-808647E24CD7}_MtorLt.png&quot;/&gt;&lt;left val=&quot;-3&quot;/&gt;&lt;top val=&quot;382&quot;/&gt;&lt;width val=&quot;727&quot;/&gt;&lt;height val=&quot;2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7AAB44DF-BB27-4EC2-B1F1-FB4626B5DAD5}_5.png&quot;/&gt;&lt;left val=&quot;11&quot;/&gt;&lt;top val=&quot;381&quot;/&gt;&lt;width val=&quot;395&quot;/&gt;&lt;height val=&quot;3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3CCE774A-6032-4C58-A7FD-1C72007CC20D}_5.png&quot;/&gt;&lt;left val=&quot;642&quot;/&gt;&lt;top val=&quot;384&quot;/&gt;&lt;width val=&quot;65&quot;/&gt;&lt;height val=&quot;2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667D9B-F175-4847-B06C-BBF559BD1037}&quot;/&gt;&lt;isInvalidForFieldText val=&quot;0&quot;/&gt;&lt;Image&gt;&lt;filename val=&quot;C:\Users\JEFFKE~1\AppData\Local\Temp\PR\data\asimages\{9F667D9B-F175-4847-B06C-BBF559BD1037}_MtorLt.png&quot;/&gt;&lt;left val=&quot;-4&quot;/&gt;&lt;top val=&quot;0&quot;/&gt;&lt;width val=&quot;83&quot;/&gt;&lt;height val=&quot;5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8B5F35-01C2-4B99-8CED-2B8A6BC36070}&quot;/&gt;&lt;isInvalidForFieldText val=&quot;0&quot;/&gt;&lt;Image&gt;&lt;filename val=&quot;C:\Users\JEFFKE~1\AppData\Local\Temp\PR\data\asimages\{298B5F35-01C2-4B99-8CED-2B8A6BC36070}_MtorLt.png&quot;/&gt;&lt;left val=&quot;597&quot;/&gt;&lt;top val=&quot;377&quot;/&gt;&lt;width val=&quot;42&quot;/&gt;&lt;height val=&quot;3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9774B1-7E8D-4700-BC41-25EAB4F8771F}&quot;/&gt;&lt;isInvalidForFieldText val=&quot;0&quot;/&gt;&lt;Image&gt;&lt;filename val=&quot;C:\Users\JEFFKE~1\AppData\Local\Temp\PR\data\asimages\{0F9774B1-7E8D-4700-BC41-25EAB4F8771F}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9EBBC2F-215F-4293-9CE5-60925EDC5F30}&quot;/&gt;&lt;isInvalidForFieldText val=&quot;0&quot;/&gt;&lt;Image&gt;&lt;filename val=&quot;C:\Users\JEFFKE~1\AppData\Local\Temp\PR\data\asimages\{19EBBC2F-215F-4293-9CE5-60925EDC5F30}_MtorLt.png&quot;/&gt;&lt;left val=&quot;601&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01C261-AF0B-409F-85A3-923FE907610A}&quot;/&gt;&lt;isInvalidForFieldText val=&quot;0&quot;/&gt;&lt;Image&gt;&lt;filename val=&quot;C:\Users\JEFFKE~1\AppData\Local\Temp\PR\data\asimages\{1701C261-AF0B-409F-85A3-923FE907610A}_MtorLt.png&quot;/&gt;&lt;left val=&quot;494&quot;/&gt;&lt;top val=&quot;377&quot;/&gt;&lt;width val=&quot;42&quot;/&gt;&lt;height val=&quot;3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44859F-7ED7-4262-8C68-ED2AD59B2CA7}&quot;/&gt;&lt;isInvalidForFieldText val=&quot;0&quot;/&gt;&lt;Image&gt;&lt;filename val=&quot;C:\Users\JEFFKE~1\AppData\Local\Temp\PR\data\asimages\{7744859F-7ED7-4262-8C68-ED2AD59B2CA7}_MtorLt.png&quot;/&gt;&lt;left val=&quot;503&quot;/&gt;&lt;top val=&quot;379&quot;/&gt;&lt;width val=&quot;25&quot;/&gt;&lt;height val=&quot;2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9AA00B6-8B58-40C5-8A11-95FD83BDDF33}&quot;/&gt;&lt;isInvalidForFieldText val=&quot;0&quot;/&gt;&lt;Image&gt;&lt;filename val=&quot;C:\Users\JEFFKE~1\AppData\Local\Temp\PR\data\asimages\{99AA00B6-8B58-40C5-8A11-95FD83BDDF33}_MtorLt.png&quot;/&gt;&lt;left val=&quot;-3&quot;/&gt;&lt;top val=&quot;382&quot;/&gt;&lt;width val=&quot;727&quot;/&gt;&lt;height val=&quot;2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8BF918C0-EA15-45E2-AC99-33D97ADED527}_32.png&quot;/&gt;&lt;left val=&quot;11&quot;/&gt;&lt;top val=&quot;381&quot;/&gt;&lt;width val=&quot;395&quot;/&gt;&lt;height val=&quot;3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8AC65839-C7E8-46BE-A82A-7ABAA9064656}_32.png&quot;/&gt;&lt;left val=&quot;642&quot;/&gt;&lt;top val=&quot;384&quot;/&gt;&lt;width val=&quot;65&quot;/&gt;&lt;height val=&quot;23&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7CE025-3212-4B4E-B0D3-830F5F31F95E}&quot;/&gt;&lt;isInvalidForFieldText val=&quot;0&quot;/&gt;&lt;Image&gt;&lt;filename val=&quot;C:\Users\JEFFKE~1\AppData\Local\Temp\PR\data\asimages\{657CE025-3212-4B4E-B0D3-830F5F31F95E}_MtorLt.png&quot;/&gt;&lt;left val=&quot;-4&quot;/&gt;&lt;top val=&quot;0&quot;/&gt;&lt;width val=&quot;83&quot;/&gt;&lt;height val=&quot;5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01C261-AF0B-409F-85A3-923FE907610A}&quot;/&gt;&lt;isInvalidForFieldText val=&quot;0&quot;/&gt;&lt;Image&gt;&lt;filename val=&quot;C:\Users\JEFFKE~1\AppData\Local\Temp\PR\data\asimages\{1701C261-AF0B-409F-85A3-923FE907610A}_MtorLt.png&quot;/&gt;&lt;left val=&quot;494&quot;/&gt;&lt;top val=&quot;377&quot;/&gt;&lt;width val=&quot;42&quot;/&gt;&lt;height val=&quot;3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44859F-7ED7-4262-8C68-ED2AD59B2CA7}&quot;/&gt;&lt;isInvalidForFieldText val=&quot;0&quot;/&gt;&lt;Image&gt;&lt;filename val=&quot;C:\Users\JEFFKE~1\AppData\Local\Temp\PR\data\asimages\{7744859F-7ED7-4262-8C68-ED2AD59B2CA7}_MtorLt.png&quot;/&gt;&lt;left val=&quot;503&quot;/&gt;&lt;top val=&quot;379&quot;/&gt;&lt;width val=&quot;25&quot;/&gt;&lt;height val=&quot;2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wav"/>
  <p:tag name="PPSNARRATION" val="1,1981440860,D:\Archive\F Drive\AHRQ TS E-Learning\Module 1\TS_2016_Module_1_v7.0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7188AD26-A277-44A7-AFF2-CCD9C7C663CB}_1.png&quot;/&gt;&lt;left val=&quot;0&quot;/&gt;&lt;top val=&quot;187&quot;/&gt;&lt;width val=&quot;720&quot;/&gt;&lt;height val=&quot;6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D18841CD-4E5C-414D-B0DC-746463886985}_1.png&quot;/&gt;&lt;left val=&quot;0&quot;/&gt;&lt;top val=&quot;155&quot;/&gt;&lt;width val=&quot;720&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EFFKE~1\AppData\Local\Temp\PR\data\asimages\{108B1422-C853-4A42-BB1A-DC713A69C2D5}_1.png&quot;/&gt;&lt;left val=&quot;0&quot;/&gt;&lt;top val=&quot;74&quot;/&gt;&lt;width val=&quot;720&quot;/&gt;&lt;height val=&quot;6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B698163-E4BB-478D-B44F-92D76D6AF502}&quot;/&gt;&lt;isInvalidForFieldText val=&quot;0&quot;/&gt;&lt;Image&gt;&lt;filename val=&quot;C:\Users\JEFFKE~1\AppData\Local\Temp\PR\data\asimages\{BB698163-E4BB-478D-B44F-92D76D6AF502}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2,1981440860,D:\Archive\F Drive\AHRQ TS E-Learning\Module 1\TS_2016_Module_1_v7.0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B3204E7-DC0D-44A4-B2FC-26B354860778}&quot;/&gt;&lt;isInvalidForFieldText val=&quot;0&quot;/&gt;&lt;Image&gt;&lt;filename val=&quot;C:\Users\JEFFKE~1\AppData\Local\Temp\PR\data\asimages\{CB3204E7-DC0D-44A4-B2FC-26B354860778}_2.png&quot;/&gt;&lt;left val=&quot;113&quot;/&gt;&lt;top val=&quot;62&quot;/&gt;&lt;width val=&quot;502&quot;/&gt;&lt;height val=&quot;29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D55EF1F2-8224-49D3-BEBF-0E532406261D}_2.png&quot;/&gt;&lt;left val=&quot;66&quot;/&gt;&lt;top val=&quot;-2&quot;/&gt;&lt;width val=&quot;644&quot;/&gt;&lt;height val=&quot;6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PROPS" val="F:\AHRQ TS E-Learning\Module 1\Narration\TH_NEW_SLIDE_2_FULL.wav"/>
  <p:tag name="PPSNARRATION" val="7,1981440860,D:\Archive\F Drive\AHRQ TS E-Learning\Module 1\TS_2016_Module_1_v7.0_pptx\Media.ppcx"/>
  <p:tag name="HTML_SHAPEINFO" val="&lt;SlideThumbPath val=&quot;Slide3.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D30C2B-5F08-4713-BB14-DEAB6D447B6A}&quot;/&gt;&lt;isInvalidForFieldText val=&quot;0&quot;/&gt;&lt;Image&gt;&lt;filename val=&quot;C:\Users\JEFFKE~1\AppData\Local\Temp\PR\data\asimages\{BDD30C2B-5F08-4713-BB14-DEAB6D447B6A}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176A99A2-7CE8-4CE1-B4CF-9587DB83DF33}_3.png&quot;/&gt;&lt;left val=&quot;66&quot;/&gt;&lt;top val=&quot;-2&quot;/&gt;&lt;width val=&quot;644&quot;/&gt;&lt;height val=&quot;68&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6&quot;/&gt;&lt;lineCharCount val=&quot;57&quot;/&gt;&lt;lineCharCount val=&quot;72&quot;/&gt;&lt;lineCharCount val=&quot;63&quot;/&gt;&lt;lineCharCount val=&quot;73&quot;/&gt;&lt;lineCharCount val=&quot;7&quot;/&gt;&lt;/TableIndex&gt;&lt;/ShapeTextInfo&gt;"/>
  <p:tag name="HTML_SHAPEINFO" val="&lt;TextEffect&gt;&lt;Image&gt;&lt;filename val=&quot;C:\Users\JEFFKE~1\AppData\Local\Temp\PR\data\asimages\{CAF901D6-04F8-439A-BC2D-391604AA2E4A}_1.png_crop.png&quot;/&gt;&lt;left val=&quot;21&quot;/&gt;&lt;top val=&quot;68&quot;/&gt;&lt;width val=&quot;645&quot;/&gt;&lt;height val=&quot;41&quot;/&gt;&lt;hasText val=&quot;1&quot;/&gt;&lt;paraId val=&quot;1&quot;/&gt;&lt;/Image&gt;&lt;Image&gt;&lt;filename val=&quot;C:\Users\JEFFKE~1\AppData\Local\Temp\PR\data\asimages\{1C7CD173-805B-4D4B-8457-9ED4B7D10368}_1.png_crop.png&quot;/&gt;&lt;left val=&quot;21&quot;/&gt;&lt;top val=&quot;134&quot;/&gt;&lt;width val=&quot;601&quot;/&gt;&lt;height val=&quot;17&quot;/&gt;&lt;hasText val=&quot;1&quot;/&gt;&lt;paraId val=&quot;2&quot;/&gt;&lt;/Image&gt;&lt;Image&gt;&lt;filename val=&quot;C:\Users\JEFFKE~1\AppData\Local\Temp\PR\data\asimages\{E12CBDD9-28FC-4D46-A589-53B58957D848}_1.png_crop.png&quot;/&gt;&lt;left val=&quot;21&quot;/&gt;&lt;top val=&quot;174&quot;/&gt;&lt;width val=&quot;549&quot;/&gt;&lt;height val=&quot;17&quot;/&gt;&lt;hasText val=&quot;1&quot;/&gt;&lt;paraId val=&quot;3&quot;/&gt;&lt;/Image&gt;&lt;Image&gt;&lt;filename val=&quot;C:\Users\JEFFKE~1\AppData\Local\Temp\PR\data\asimages\{DBAAED36-A561-4F28-BA02-37CFE96124B1}_1.png_crop.png&quot;/&gt;&lt;left val=&quot;21&quot;/&gt;&lt;top val=&quot;215&quot;/&gt;&lt;width val=&quot;611&quot;/&gt;&lt;height val=&quot;38&quot;/&gt;&lt;hasText val=&quot;1&quot;/&gt;&lt;paraId val=&quot;4&quot;/&gt;&lt;/Image&gt;&lt;/TextEffect&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054A3C-14C3-4F51-B623-87631DA1A852}&quot;/&gt;&lt;isInvalidForFieldText val=&quot;0&quot;/&gt;&lt;Image&gt;&lt;filename val=&quot;C:\Users\JEFFKE~1\AppData\Local\Temp\PR\data\asimages\{DE054A3C-14C3-4F51-B623-87631DA1A852}_3.png&quot;/&gt;&lt;left val=&quot;236&quot;/&gt;&lt;top val=&quot;272&quot;/&gt;&lt;width val=&quot;275&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21B48C-0C23-40ED-85F8-3FB3CD42396E}&quot;/&gt;&lt;isInvalidForFieldText val=&quot;0&quot;/&gt;&lt;Image&gt;&lt;filename val=&quot;C:\Users\JEFFKE~1\AppData\Local\Temp\PR\data\asimages\{6321B48C-0C23-40ED-85F8-3FB3CD42396E}_3.png&quot;/&gt;&lt;left val=&quot;586&quot;/&gt;&lt;top val=&quot;272&quot;/&gt;&lt;width val=&quot;120&quot;/&gt;&lt;height val=&quot;12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PSNARRATIONPROPS" val="F:\AHRQ TS E-Learning\Module 1\Narration\SLIDE_3_For_ALL.wav"/>
  <p:tag name="PPSNARRATION" val="8,1981440860,D:\Archive\F Drive\AHRQ TS E-Learning\Module 1\TS_2016_Module_1_v7.0_pptx\Media.ppcx"/>
  <p:tag name="HTML_SHAPEINFO" val="&lt;SlideThumbPath val=&quot;Slide4.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E1BCDFB7-72F1-4204-AA98-B63AFCB0FF83}_4.png&quot;/&gt;&lt;left val=&quot;66&quot;/&gt;&lt;top val=&quot;-2&quot;/&gt;&lt;width val=&quot;644&quot;/&gt;&lt;height val=&quot;68&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2996E5DC-946E-4BC9-9BEF-9D376FC0B902}_1.png_crop.png&quot;/&gt;&lt;left val=&quot;22&quot;/&gt;&lt;top val=&quot;68&quot;/&gt;&lt;width val=&quot;484&quot;/&gt;&lt;height val=&quot;17&quot;/&gt;&lt;hasText val=&quot;1&quot;/&gt;&lt;paraId val=&quot;1&quot;/&gt;&lt;/Image&gt;&lt;Image&gt;&lt;filename val=&quot;C:\Users\JEFFKE~1\AppData\Local\Temp\PR\data\asimages\{F5224727-04C0-4DFA-99A6-E0C0E94FA099}_1.png_crop.png&quot;/&gt;&lt;left val=&quot;49&quot;/&gt;&lt;top val=&quot;110&quot;/&gt;&lt;width val=&quot;171&quot;/&gt;&lt;height val=&quot;14&quot;/&gt;&lt;hasText val=&quot;1&quot;/&gt;&lt;paraId val=&quot;2&quot;/&gt;&lt;/Image&gt;&lt;Image&gt;&lt;filename val=&quot;C:\Users\JEFFKE~1\AppData\Local\Temp\PR\data\asimages\{7C8B33CA-E847-4FED-92EF-169E9EB21E67}_1.png_crop.png&quot;/&gt;&lt;left val=&quot;88&quot;/&gt;&lt;top val=&quot;138&quot;/&gt;&lt;width val=&quot;244&quot;/&gt;&lt;height val=&quot;17&quot;/&gt;&lt;hasText val=&quot;1&quot;/&gt;&lt;paraId val=&quot;3&quot;/&gt;&lt;/Image&gt;&lt;Image&gt;&lt;filename val=&quot;C:\Users\JEFFKE~1\AppData\Local\Temp\PR\data\asimages\{BC9C0A32-34AA-4022-91A7-7D4540FB7402}_1.png_crop.png&quot;/&gt;&lt;left val=&quot;88&quot;/&gt;&lt;top val=&quot;167&quot;/&gt;&lt;width val=&quot;159&quot;/&gt;&lt;height val=&quot;17&quot;/&gt;&lt;hasText val=&quot;1&quot;/&gt;&lt;paraId val=&quot;4&quot;/&gt;&lt;/Image&gt;&lt;Image&gt;&lt;filename val=&quot;C:\Users\JEFFKE~1\AppData\Local\Temp\PR\data\asimages\{C82D689E-037A-4489-A271-DC8A31B2DB8F}_1.png_crop.png&quot;/&gt;&lt;left val=&quot;88&quot;/&gt;&lt;top val=&quot;196&quot;/&gt;&lt;width val=&quot;127&quot;/&gt;&lt;height val=&quot;14&quot;/&gt;&lt;hasText val=&quot;1&quot;/&gt;&lt;paraId val=&quot;5&quot;/&gt;&lt;/Image&gt;&lt;Image&gt;&lt;filename val=&quot;C:\Users\JEFFKE~1\AppData\Local\Temp\PR\data\asimages\{015FDEA0-015B-40B7-8218-0A459E80D89E}_1.png_crop.png&quot;/&gt;&lt;left val=&quot;88&quot;/&gt;&lt;top val=&quot;225&quot;/&gt;&lt;width val=&quot;181&quot;/&gt;&lt;height val=&quot;14&quot;/&gt;&lt;hasText val=&quot;1&quot;/&gt;&lt;paraId val=&quot;6&quot;/&gt;&lt;/Image&gt;&lt;Image&gt;&lt;filename val=&quot;C:\Users\JEFFKE~1\AppData\Local\Temp\PR\data\asimages\{98D87FFB-46BD-45B1-9ECE-D00CDBD7E95E}_1.png_crop.png&quot;/&gt;&lt;left val=&quot;49&quot;/&gt;&lt;top val=&quot;255&quot;/&gt;&lt;width val=&quot;61&quot;/&gt;&lt;height val=&quot;13&quot;/&gt;&lt;hasText val=&quot;1&quot;/&gt;&lt;paraId val=&quot;7&quot;/&gt;&lt;/Image&gt;&lt;Image&gt;&lt;filename val=&quot;C:\Users\JEFFKE~1\AppData\Local\Temp\PR\data\asimages\{1F5820D2-3095-4D15-A76C-790BFCC4F633}_1.png_crop.png&quot;/&gt;&lt;left val=&quot;88&quot;/&gt;&lt;top val=&quot;283&quot;/&gt;&lt;width val=&quot;210&quot;/&gt;&lt;height val=&quot;14&quot;/&gt;&lt;hasText val=&quot;1&quot;/&gt;&lt;paraId val=&quot;8&quot;/&gt;&lt;/Image&gt;&lt;Image&gt;&lt;filename val=&quot;C:\Users\JEFFKE~1\AppData\Local\Temp\PR\data\asimages\{F870794C-99F2-4633-B740-87705B5EF78D}_1.png_crop.png&quot;/&gt;&lt;left val=&quot;88&quot;/&gt;&lt;top val=&quot;311&quot;/&gt;&lt;width val=&quot;76&quot;/&gt;&lt;height val=&quot;14&quot;/&gt;&lt;hasText val=&quot;1&quot;/&gt;&lt;paraId val=&quot;9&quot;/&gt;&lt;/Image&gt;&lt;/TextEffect&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89A6C89A-BCCF-477C-809D-F43AED134D57}&quot;/&gt;&lt;isInvalidForFieldText val=&quot;0&quot;/&gt;&lt;Image&gt;&lt;filename val=&quot;C:\Users\JEFFKE~1\AppData\Local\Temp\PR\data\asimages\{89A6C89A-BCCF-477C-809D-F43AED134D57}_4.png&quot;/&gt;&lt;left val=&quot;360&quot;/&gt;&lt;top val=&quot;110&quot;/&gt;&lt;width val=&quot;310&quot;/&gt;&lt;height val=&quot;24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1FDA33-8EA1-4648-BAA3-C37F5E3C36F5}&quot;/&gt;&lt;isInvalidForFieldText val=&quot;0&quot;/&gt;&lt;Image&gt;&lt;filename val=&quot;C:\Users\JEFFKE~1\AppData\Local\Temp\PR\data\asimages\{C31FDA33-8EA1-4648-BAA3-C37F5E3C36F5}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5.wav"/>
  <p:tag name="PPSNARRATION" val="9,1981440860,D:\Archive\F Drive\AHRQ TS E-Learning\Module 1\TS_2016_Module_1_v7.0_pptx\Media.ppcx"/>
  <p:tag name="HTML_SHAPEINFO" val="&lt;SlideThumbPath val=&quot;Slide5.PNG&quot;/&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59D0BF9C-D1F7-4649-ACA5-06407772E8B4}_5.png&quot;/&gt;&lt;left val=&quot;66&quot;/&gt;&lt;top val=&quot;-2&quot;/&gt;&lt;width val=&quot;644&quot;/&gt;&lt;height val=&quot;68&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4&quot;/&gt;&lt;lineCharCount val=&quot;44&quot;/&gt;&lt;lineCharCount val=&quot;41&quot;/&gt;&lt;lineCharCount val=&quot;50&quot;/&gt;&lt;lineCharCount val=&quot;39&quot;/&gt;&lt;/TableIndex&gt;&lt;/ShapeTextInfo&gt;"/>
  <p:tag name="HTML_SHAPEINFO" val="&lt;TextEffect&gt;&lt;Image&gt;&lt;filename val=&quot;C:\Users\JEFFKE~1\AppData\Local\Temp\PR\data\asimages\{474BDCA7-F8C2-4E38-88CE-B28594564AB7}_1.png_crop.png&quot;/&gt;&lt;left val=&quot;21&quot;/&gt;&lt;top val=&quot;68&quot;/&gt;&lt;width val=&quot;355&quot;/&gt;&lt;height val=&quot;41&quot;/&gt;&lt;hasText val=&quot;1&quot;/&gt;&lt;paraId val=&quot;1&quot;/&gt;&lt;/Image&gt;&lt;Image&gt;&lt;filename val=&quot;C:\Users\JEFFKE~1\AppData\Local\Temp\PR\data\asimages\{5185457C-D5DA-4A9B-9B31-A9B84BFAA820}_1.png_crop.png&quot;/&gt;&lt;left val=&quot;23&quot;/&gt;&lt;top val=&quot;140&quot;/&gt;&lt;width val=&quot;358&quot;/&gt;&lt;height val=&quot;17&quot;/&gt;&lt;hasText val=&quot;1&quot;/&gt;&lt;paraId val=&quot;2&quot;/&gt;&lt;/Image&gt;&lt;Image&gt;&lt;filename val=&quot;C:\Users\JEFFKE~1\AppData\Local\Temp\PR\data\asimages\{F0831EEF-FB44-4303-8F5F-F34F9DEB0790}_1.png_crop.png&quot;/&gt;&lt;left val=&quot;21&quot;/&gt;&lt;top val=&quot;186&quot;/&gt;&lt;width val=&quot;360&quot;/&gt;&lt;height val=&quot;65&quot;/&gt;&lt;hasText val=&quot;1&quot;/&gt;&lt;paraId val=&quot;3&quot;/&gt;&lt;/Image&gt;&lt;/TextEffect&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8C2894-26A0-4ECD-ACB3-0B30878172DA}&quot;/&gt;&lt;isInvalidForFieldText val=&quot;0&quot;/&gt;&lt;Image&gt;&lt;filename val=&quot;C:\Users\JEFFKE~1\AppData\Local\Temp\PR\data\asimages\{048C2894-26A0-4ECD-ACB3-0B30878172DA}_5.png&quot;/&gt;&lt;left val=&quot;411&quot;/&gt;&lt;top val=&quot;43&quot;/&gt;&lt;width val=&quot;254&quot;/&gt;&lt;height val=&quot;33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6.wav"/>
  <p:tag name="PPSNARRATION" val="3,1981440860,D:\Archive\F Drive\AHRQ TS E-Learning\Module 1\TS_2016_Module_1_v7.0_pptx\Media.ppcx"/>
  <p:tag name="HTML_SHAPEINFO" val="&lt;SlideThumbPath val=&quot;Slide6.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F54B722F-BD31-44C4-859B-FE1A349D3C94}_6.png&quot;/&gt;&lt;left val=&quot;66&quot;/&gt;&lt;top val=&quot;-2&quot;/&gt;&lt;width val=&quot;644&quot;/&gt;&lt;height val=&quot;68&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14&quot;/&gt;&lt;lineCharCount val=&quot;39&quot;/&gt;&lt;lineCharCount val=&quot;39&quot;/&gt;&lt;/TableIndex&gt;&lt;/ShapeTextInfo&gt;"/>
  <p:tag name="HTML_SHAPEINFO" val="&lt;TextEffect&gt;&lt;Image&gt;&lt;filename val=&quot;C:\Users\JEFFKE~1\AppData\Local\Temp\PR\data\asimages\{7D947415-89AC-4DA7-B444-24E3C8EB73B2}_1.png_crop.png&quot;/&gt;&lt;left val=&quot;22&quot;/&gt;&lt;top val=&quot;68&quot;/&gt;&lt;width val=&quot;259&quot;/&gt;&lt;height val=&quot;38&quot;/&gt;&lt;hasText val=&quot;1&quot;/&gt;&lt;paraId val=&quot;1&quot;/&gt;&lt;/Image&gt;&lt;Image&gt;&lt;filename val=&quot;C:\Users\JEFFKE~1\AppData\Local\Temp\PR\data\asimages\{412E562B-B9DB-403E-94BB-24E26FBB5357}_1.png_crop.png&quot;/&gt;&lt;left val=&quot;22&quot;/&gt;&lt;top val=&quot;134&quot;/&gt;&lt;width val=&quot;301&quot;/&gt;&lt;height val=&quot;38&quot;/&gt;&lt;hasText val=&quot;1&quot;/&gt;&lt;paraId val=&quot;2&quot;/&gt;&lt;/Image&gt;&lt;/TextEffect&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6D2ADC-B574-4EA3-A363-67DAC147EBD0}&quot;/&gt;&lt;isInvalidForFieldText val=&quot;0&quot;/&gt;&lt;Image&gt;&lt;filename val=&quot;C:\Users\JEFFKE~1\AppData\Local\Temp\PR\data\asimages\{486D2ADC-B574-4EA3-A363-67DAC147EBD0}_6.png&quot;/&gt;&lt;left val=&quot;391&quot;/&gt;&lt;top val=&quot;50&quot;/&gt;&lt;width val=&quot;296&quot;/&gt;&lt;height val=&quot;52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7.wav"/>
  <p:tag name="PPSNARRATION" val="10,1981440860,D:\Archive\F Drive\AHRQ TS E-Learning\Module 1\TS_2016_Module_1_v7.0_pptx\Media.ppcx"/>
  <p:tag name="HTML_SHAPEINFO" val="&lt;SlideThumbPath val=&quot;Slide7.PNG&quo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5A04B606-2521-41CE-B676-297EFD8E0851}_7.png&quot;/&gt;&lt;left val=&quot;66&quot;/&gt;&lt;top val=&quot;-2&quot;/&gt;&lt;width val=&quot;644&quot;/&gt;&lt;height val=&quot;6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A572BDB-8CE9-47BD-820C-39F4A26EA726}&quot;/&gt;&lt;isInvalidForFieldText val=&quot;0&quot;/&gt;&lt;Image&gt;&lt;filename val=&quot;C:\Users\JEFFKE~1\AppData\Local\Temp\PR\data\asimages\{8A572BDB-8CE9-47BD-820C-39F4A26EA726}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3&quot;/&gt;&lt;lineCharCount val=&quot;39&quot;/&gt;&lt;lineCharCount val=&quot;9&quot;/&gt;&lt;lineCharCount val=&quot;36&quot;/&gt;&lt;lineCharCount val=&quot;39&quot;/&gt;&lt;lineCharCount val=&quot;9&quot;/&gt;&lt;/TableIndex&gt;&lt;/ShapeTextInfo&gt;"/>
  <p:tag name="HTML_SHAPEINFO" val="&lt;TextEffect&gt;&lt;Image&gt;&lt;filename val=&quot;C:\Users\JEFFKE~1\AppData\Local\Temp\PR\data\asimages\{AA13412D-68E9-465D-85BE-A42EC007ED45}_1.png_crop.png&quot;/&gt;&lt;left val=&quot;21&quot;/&gt;&lt;top val=&quot;68&quot;/&gt;&lt;width val=&quot;327&quot;/&gt;&lt;height val=&quot;62&quot;/&gt;&lt;hasText val=&quot;1&quot;/&gt;&lt;paraId val=&quot;1&quot;/&gt;&lt;/Image&gt;&lt;Image&gt;&lt;filename val=&quot;C:\Users\JEFFKE~1\AppData\Local\Temp\PR\data\asimages\{B9EC80F6-BD37-4FB4-8C10-3AE00E7B6BA4}_1.png_crop.png&quot;/&gt;&lt;left val=&quot;22&quot;/&gt;&lt;top val=&quot;158&quot;/&gt;&lt;width val=&quot;305&quot;/&gt;&lt;height val=&quot;62&quot;/&gt;&lt;hasText val=&quot;1&quot;/&gt;&lt;paraId val=&quot;2&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72D0E5-8619-42D9-B549-73766C15BF1F}&quot;/&gt;&lt;isInvalidForFieldText val=&quot;0&quot;/&gt;&lt;Image&gt;&lt;filename val=&quot;C:\Users\JEFFKE~1\AppData\Local\Temp\PR\data\asimages\{7872D0E5-8619-42D9-B549-73766C15BF1F}_7.png&quot;/&gt;&lt;left val=&quot;391&quot;/&gt;&lt;top val=&quot;50&quot;/&gt;&lt;width val=&quot;296&quot;/&gt;&lt;height val=&quot;52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PSNARRATION" val="12,1981440860,D:\Archive\F Drive\AHRQ TS E-Learning\Module 1\TS_2016_Module_1_v7.0_pptx\Media.ppcx"/>
  <p:tag name="HTML_SHAPEINFO" val="&lt;SlideThumbPath val=&quot;Slide8.PNG&quo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2A2914CF-A019-4C50-A5E2-4BBE72A02482}_8.png&quot;/&gt;&lt;left val=&quot;66&quot;/&gt;&lt;top val=&quot;-2&quot;/&gt;&lt;width val=&quot;644&quot;/&gt;&lt;height val=&quot;68&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B3204E7-DC0D-44A4-B2FC-26B354860778}&quot;/&gt;&lt;isInvalidForFieldText val=&quot;0&quot;/&gt;&lt;Image&gt;&lt;filename val=&quot;C:\Users\JEFFKE~1\AppData\Local\Temp\PR\data\asimages\{CB3204E7-DC0D-44A4-B2FC-26B354860778}_2.png&quot;/&gt;&lt;left val=&quot;113&quot;/&gt;&lt;top val=&quot;62&quot;/&gt;&lt;width val=&quot;502&quot;/&gt;&lt;height val=&quot;29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9.wav"/>
  <p:tag name="PPSNARRATION" val="11,1981440860,D:\Archive\F Drive\AHRQ TS E-Learning\Module 1\TS_2016_Module_1_v7.0_pptx\Media.ppcx"/>
  <p:tag name="HTML_SHAPEINFO" val="&lt;SlideThumbPath val=&quot;Slide9.PNG&quo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84BCB876-7209-49BE-9037-B59BC1C5F894}_9.png&quot;/&gt;&lt;left val=&quot;66&quot;/&gt;&lt;top val=&quot;-2&quot;/&gt;&lt;width val=&quot;644&quot;/&gt;&lt;height val=&quot;6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16&quot;/&gt;&lt;lineCharCount val=&quot;27&quot;/&gt;&lt;lineCharCount val=&quot;26&quot;/&gt;&lt;lineCharCount val=&quot;45&quot;/&gt;&lt;lineCharCount val=&quot;39&quot;/&gt;&lt;/TableIndex&gt;&lt;/ShapeTextInfo&gt;"/>
  <p:tag name="HTML_SHAPEINFO" val="&lt;TextEffect&gt;&lt;Image&gt;&lt;filename val=&quot;C:\Users\JEFFKE~1\AppData\Local\Temp\PR\data\asimages\{5CA02793-8FC7-4E79-B3C0-343B7FCEF5DE}_1.png_crop.png&quot;/&gt;&lt;left val=&quot;21&quot;/&gt;&lt;top val=&quot;68&quot;/&gt;&lt;width val=&quot;294&quot;/&gt;&lt;height val=&quot;41&quot;/&gt;&lt;hasText val=&quot;1&quot;/&gt;&lt;paraId val=&quot;1&quot;/&gt;&lt;/Image&gt;&lt;Image&gt;&lt;filename val=&quot;C:\Users\JEFFKE~1\AppData\Local\Temp\PR\data\asimages\{F3F48187-554E-468E-9651-399D1ADE883E}_1.png_crop.png&quot;/&gt;&lt;left val=&quot;30&quot;/&gt;&lt;top val=&quot;134&quot;/&gt;&lt;width val=&quot;247&quot;/&gt;&lt;height val=&quot;17&quot;/&gt;&lt;hasText val=&quot;1&quot;/&gt;&lt;paraId val=&quot;2&quot;/&gt;&lt;/Image&gt;&lt;Image&gt;&lt;filename val=&quot;C:\Users\JEFFKE~1\AppData\Local\Temp\PR\data\asimages\{517F88D6-EC79-4BA8-B8B1-894CAD13B712}_1.png_crop.png&quot;/&gt;&lt;left val=&quot;30&quot;/&gt;&lt;top val=&quot;180&quot;/&gt;&lt;width val=&quot;241&quot;/&gt;&lt;height val=&quot;17&quot;/&gt;&lt;hasText val=&quot;1&quot;/&gt;&lt;paraId val=&quot;3&quot;/&gt;&lt;/Image&gt;&lt;Image&gt;&lt;filename val=&quot;C:\Users\JEFFKE~1\AppData\Local\Temp\PR\data\asimages\{E668E3FA-2094-41ED-84FD-6823D3C3DAE3}_1.png_crop.png&quot;/&gt;&lt;left val=&quot;22&quot;/&gt;&lt;top val=&quot;227&quot;/&gt;&lt;width val=&quot;356&quot;/&gt;&lt;height val=&quot;38&quot;/&gt;&lt;hasText val=&quot;1&quot;/&gt;&lt;paraId val=&quot;4&quot;/&gt;&lt;/Image&gt;&lt;/TextEffect&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64D8B2-22B1-425C-806A-44770475B0DE}&quot;/&gt;&lt;isInvalidForFieldText val=&quot;0&quot;/&gt;&lt;Image&gt;&lt;filename val=&quot;C:\Users\JEFFKE~1\AppData\Local\Temp\PR\data\asimages\{1C64D8B2-22B1-425C-806A-44770475B0DE}_9.png&quot;/&gt;&lt;left val=&quot;391&quot;/&gt;&lt;top val=&quot;50&quot;/&gt;&lt;width val=&quot;296&quot;/&gt;&lt;height val=&quot;52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PSNARRATIONPROPS" val="F:\AHRQ TS E-Learning\Module 1\Narration\M1_BCraft_Slide 10.wav"/>
  <p:tag name="PPSNARRATION" val="13,1981440860,D:\Archive\F Drive\AHRQ TS E-Learning\Module 1\TS_2016_Module_1_v7.0_pptx\Media.ppcx"/>
  <p:tag name="HTML_SHAPEINFO" val="&lt;SlideThumbPath val=&quot;Slide10.PNG&quo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6887</Words>
  <Application>Microsoft Office PowerPoint</Application>
  <PresentationFormat>On-screen Show (16:9)</PresentationFormat>
  <Paragraphs>414</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Module 1: Introduction</vt:lpstr>
      <vt:lpstr>Welcome: Dr. James Battles</vt:lpstr>
      <vt:lpstr>How This Online Course Works</vt:lpstr>
      <vt:lpstr>The Materials You Will Use</vt:lpstr>
      <vt:lpstr>Please Print the Instructor Guide</vt:lpstr>
      <vt:lpstr>Slide 2: Introductions</vt:lpstr>
      <vt:lpstr>Slide 3: Teamwork Exercise #1</vt:lpstr>
      <vt:lpstr>Video: Example of Teamwork Exercise #1</vt:lpstr>
      <vt:lpstr>Slide 3: Debriefing Teamwork Exercise #1</vt:lpstr>
      <vt:lpstr>Slide 4: Objectives</vt:lpstr>
      <vt:lpstr>Slide 5: Course Agenda</vt:lpstr>
      <vt:lpstr>Slide 6: Core Teamwork Skills</vt:lpstr>
      <vt:lpstr>Core Teamwork Skills</vt:lpstr>
      <vt:lpstr>Slide 7: Coach, Implement, Sustain</vt:lpstr>
      <vt:lpstr>Coach, Implement, Sustain</vt:lpstr>
      <vt:lpstr>Slide 8: Master Training Materials</vt:lpstr>
      <vt:lpstr>Materials For Your Delivery</vt:lpstr>
      <vt:lpstr>Slide 9: Sue Sheridan Video</vt:lpstr>
      <vt:lpstr>Slide 10: Video Discussion</vt:lpstr>
      <vt:lpstr>Slide 11: Barriers to Team Performance</vt:lpstr>
      <vt:lpstr>Barriers to Team Performance</vt:lpstr>
      <vt:lpstr>Patient Safety Movement &amp; Team Training</vt:lpstr>
      <vt:lpstr>Slide 12: Patient Safety Timeline</vt:lpstr>
      <vt:lpstr>TeamSTEPPS</vt:lpstr>
      <vt:lpstr>What Makes Up Team Performance?</vt:lpstr>
      <vt:lpstr>Outcomes of Team Competencies</vt:lpstr>
      <vt:lpstr>High-Performing Teams (Slide 16)</vt:lpstr>
      <vt:lpstr>Slides 13 through 16</vt:lpstr>
      <vt:lpstr>Slide 17: Evidence that TeamSTEPPS Works</vt:lpstr>
      <vt:lpstr>Slide 18: Applying TeamSTEPPS Exercise</vt:lpstr>
      <vt:lpstr>Module 1 Summary</vt:lpstr>
      <vt:lpstr>Module 1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1: Introduction</dc:title>
  <dc:subject>TeamSTEPPS</dc:subject>
  <dc:creator/>
  <cp:lastModifiedBy/>
  <cp:revision>1</cp:revision>
  <dcterms:created xsi:type="dcterms:W3CDTF">2018-11-02T18:36:17Z</dcterms:created>
  <dcterms:modified xsi:type="dcterms:W3CDTF">2018-11-07T18:09:49Z</dcterms:modified>
  <cp:category>TeamSTEPPS</cp:category>
  <cp:contentStatus/>
</cp:coreProperties>
</file>