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2.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8.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9.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0.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1.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2.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3.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4.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5.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6.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7.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18.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19.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0.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1.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2.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3.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24.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25.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6.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27.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28.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29.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3455" r:id="rId1"/>
  </p:sldMasterIdLst>
  <p:notesMasterIdLst>
    <p:notesMasterId r:id="rId32"/>
  </p:notesMasterIdLst>
  <p:sldIdLst>
    <p:sldId id="256" r:id="rId2"/>
    <p:sldId id="262" r:id="rId3"/>
    <p:sldId id="263" r:id="rId4"/>
    <p:sldId id="264" r:id="rId5"/>
    <p:sldId id="337" r:id="rId6"/>
    <p:sldId id="269" r:id="rId7"/>
    <p:sldId id="338" r:id="rId8"/>
    <p:sldId id="339" r:id="rId9"/>
    <p:sldId id="340" r:id="rId10"/>
    <p:sldId id="342" r:id="rId11"/>
    <p:sldId id="344" r:id="rId12"/>
    <p:sldId id="343" r:id="rId13"/>
    <p:sldId id="341" r:id="rId14"/>
    <p:sldId id="346" r:id="rId15"/>
    <p:sldId id="345" r:id="rId16"/>
    <p:sldId id="347" r:id="rId17"/>
    <p:sldId id="358" r:id="rId18"/>
    <p:sldId id="348" r:id="rId19"/>
    <p:sldId id="349" r:id="rId20"/>
    <p:sldId id="350" r:id="rId21"/>
    <p:sldId id="352" r:id="rId22"/>
    <p:sldId id="359" r:id="rId23"/>
    <p:sldId id="353" r:id="rId24"/>
    <p:sldId id="351" r:id="rId25"/>
    <p:sldId id="355" r:id="rId26"/>
    <p:sldId id="354" r:id="rId27"/>
    <p:sldId id="356" r:id="rId28"/>
    <p:sldId id="357" r:id="rId29"/>
    <p:sldId id="298" r:id="rId30"/>
    <p:sldId id="299" r:id="rId31"/>
  </p:sldIdLst>
  <p:sldSz cx="9144000" cy="5143500" type="screen16x9"/>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15968"/>
    <a:srgbClr val="31859C"/>
    <a:srgbClr val="E38144"/>
    <a:srgbClr val="BE571E"/>
    <a:srgbClr val="6090DC"/>
    <a:srgbClr val="4F7FD6"/>
    <a:srgbClr val="0D3157"/>
    <a:srgbClr val="0A183D"/>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67235" autoAdjust="0"/>
  </p:normalViewPr>
  <p:slideViewPr>
    <p:cSldViewPr snapToGrid="0" snapToObjects="1">
      <p:cViewPr varScale="1">
        <p:scale>
          <a:sx n="97" d="100"/>
          <a:sy n="97" d="100"/>
        </p:scale>
        <p:origin x="1944" y="7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BB795-DE68-4583-ADFE-996C8C8412E9}"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4E17-EF1D-486E-B21E-4C184A5A89B4}" type="slidenum">
              <a:rPr lang="en-US" smtClean="0"/>
              <a:t>‹#›</a:t>
            </a:fld>
            <a:endParaRPr lang="en-US"/>
          </a:p>
        </p:txBody>
      </p:sp>
    </p:spTree>
    <p:extLst>
      <p:ext uri="{BB962C8B-B14F-4D97-AF65-F5344CB8AC3E}">
        <p14:creationId xmlns:p14="http://schemas.microsoft.com/office/powerpoint/2010/main" val="322999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the 10th module of the TeamSTEPPS 2.0 Online Master Trainer course, Measurement. This is Dr. Brigetta Craft, and I'll be guiding you through this module. It's important that you assess the effects of your TeamSTEPPS implementation. In other words, you need to ask, is it working, and are you producing the desired outcomes? And because it's so important, we'll be presenting information about how to measure the impact of TeamSTEPPS in your organization or facility, as well as the tools that are available to support evaluation, including Kirkpatrick's Training Evaluation Model. </a:t>
            </a:r>
            <a:endParaRPr lang="en-US" sz="2400" b="0" kern="1200" baseline="0" dirty="0" smtClean="0">
              <a:solidFill>
                <a:schemeClr val="tx1"/>
              </a:solidFill>
              <a:effectLst/>
              <a:latin typeface="Times New Roman" pitchFamily="18" charset="0"/>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fld id="{3DA94E17-EF1D-486E-B21E-4C184A5A89B4}" type="slidenum">
              <a:rPr lang="en-US" smtClean="0"/>
              <a:t>1</a:t>
            </a:fld>
            <a:endParaRPr lang="en-US"/>
          </a:p>
        </p:txBody>
      </p:sp>
    </p:spTree>
    <p:extLst>
      <p:ext uri="{BB962C8B-B14F-4D97-AF65-F5344CB8AC3E}">
        <p14:creationId xmlns:p14="http://schemas.microsoft.com/office/powerpoint/2010/main" val="323673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 reactions tell you whether participants liked the course, the facilities, and the instructor among other things. These types of reactions are referred to as affective reactions. In addition, participant reactions can tell you whether participants found TeamSTEPPS useful and if they believe they can apply the information they have learned in their units. These types of reactions are referred to as instrumentality reactions. </a:t>
            </a:r>
          </a:p>
          <a:p>
            <a:r>
              <a:rPr lang="en-US" dirty="0" smtClean="0"/>
              <a:t>Research has shown that participants who find training useful and report that they will use it on their jobs are more likely to do so or transfer the training to the actual job environment. Participant reactions also provide additional important information regarding what participants will say about the course to others, who may attend or participate in the future, and where the course could be improved in terms of what is taught and how it is taught. </a:t>
            </a:r>
          </a:p>
          <a:p>
            <a:r>
              <a:rPr lang="en-US" dirty="0" smtClean="0"/>
              <a:t>If you plan to use a course evaluation form for continuing education credit purposes, please be sure to check with your continuing education provider to ensure that the form meets the specific requirements of the respective accreditation organization. A customizable TeamSTEPPS Course Evaluation Form for assessing participant reactions can be found in Tab F of the TeamSTEPPS materials, or you may wish to select the image and download it now. This form captures both affective and instrumentality reactions. </a:t>
            </a:r>
          </a:p>
        </p:txBody>
      </p:sp>
      <p:sp>
        <p:nvSpPr>
          <p:cNvPr id="4" name="Slide Number Placeholder 3"/>
          <p:cNvSpPr>
            <a:spLocks noGrp="1"/>
          </p:cNvSpPr>
          <p:nvPr>
            <p:ph type="sldNum" sz="quarter" idx="10"/>
          </p:nvPr>
        </p:nvSpPr>
        <p:spPr/>
        <p:txBody>
          <a:bodyPr/>
          <a:lstStyle/>
          <a:p>
            <a:fld id="{3DA94E17-EF1D-486E-B21E-4C184A5A89B4}" type="slidenum">
              <a:rPr lang="en-US" smtClean="0"/>
              <a:t>10</a:t>
            </a:fld>
            <a:endParaRPr lang="en-US"/>
          </a:p>
        </p:txBody>
      </p:sp>
    </p:spTree>
    <p:extLst>
      <p:ext uri="{BB962C8B-B14F-4D97-AF65-F5344CB8AC3E}">
        <p14:creationId xmlns:p14="http://schemas.microsoft.com/office/powerpoint/2010/main" val="607279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noted earlier, the degree of learning accomplished through training can be determined by assessing attitudes, knowledge, and skills. One instrument that you can use to measure attitudes is the TeamSTEPPS Teamwork Attitude Questionnaire, or T-TAQ. The T-TAQ and its instructions for using it can be found in Tab F of your TeamSTEPPS materials, or select the image to download it now. </a:t>
            </a:r>
          </a:p>
          <a:p>
            <a:r>
              <a:rPr lang="en-US" dirty="0" smtClean="0"/>
              <a:t>One indication that training is effective is that participants' attitudes about the importance of teamwork change as a result of attending TeamSTEPPS training. To identify changes in attitudes, participant attitude should be measured both before and after TeamSTEPPS training with the expectation that participants' scores will be higher after training. This would be an indication of improved attitudes towards teamwork as a result of TeamSTEPPS training. The T-TAQ is a 30-item self-report tool that has respondents rate their agreement of each item on a five-point Likert scale. It measures attitudes towards team structure, leadership, situation monitoring, mutual support, and communication. </a:t>
            </a:r>
          </a:p>
          <a:p>
            <a:r>
              <a:rPr lang="en-US" dirty="0" smtClean="0"/>
              <a:t>It is important to note that with the explosion of the patient safety movement and growing acceptance of the importance of teamwork in the delivery of safe care, health care professionals are likely to report positive attitudes towards teamwork regardless of having attended TeamSTEPPS training. Therefore, TeamSTEPPS recommends that you do not rely solely on measuring participant attitudes as an indication of learning. </a:t>
            </a:r>
          </a:p>
        </p:txBody>
      </p:sp>
      <p:sp>
        <p:nvSpPr>
          <p:cNvPr id="4" name="Slide Number Placeholder 3"/>
          <p:cNvSpPr>
            <a:spLocks noGrp="1"/>
          </p:cNvSpPr>
          <p:nvPr>
            <p:ph type="sldNum" sz="quarter" idx="10"/>
          </p:nvPr>
        </p:nvSpPr>
        <p:spPr/>
        <p:txBody>
          <a:bodyPr/>
          <a:lstStyle/>
          <a:p>
            <a:fld id="{3DA94E17-EF1D-486E-B21E-4C184A5A89B4}" type="slidenum">
              <a:rPr lang="en-US" smtClean="0"/>
              <a:t>11</a:t>
            </a:fld>
            <a:endParaRPr lang="en-US"/>
          </a:p>
        </p:txBody>
      </p:sp>
    </p:spTree>
    <p:extLst>
      <p:ext uri="{BB962C8B-B14F-4D97-AF65-F5344CB8AC3E}">
        <p14:creationId xmlns:p14="http://schemas.microsoft.com/office/powerpoint/2010/main" val="1954066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indication that training was effective is that participants know something new after participating in the training. Similar to measuring attitude changes, measurement of participant knowledge would take place both before and after TeamSTEPPS training. The expectation would be that participants would score higher on the knowledge test after completing the training program. This is very similar to the multiple choice items you completed for modules two through six. </a:t>
            </a:r>
          </a:p>
          <a:p>
            <a:r>
              <a:rPr lang="en-US" dirty="0" smtClean="0"/>
              <a:t>The Learning Benchmarks Knowledge Test can be used to evaluate learning. They can be found in Tab F of the Instructor Manual, or you can select the image to view it online. The test is a short 23-item multiple choice exam that measures participant knowledge of the teamwork principles taught in TeamSTEPPS. </a:t>
            </a:r>
          </a:p>
          <a:p>
            <a:r>
              <a:rPr lang="en-US" dirty="0" smtClean="0"/>
              <a:t>It is important to note that just as the attitude measure poses some challenges, and the measurement of attitudes in general when it comes to teamwork, so do knowledge measures. TeamSTEPPS has found that despite careful construction of the learning benchmarks, these items tend to be pretty easy, and individuals can in fact answer the items correctly even before participating in training. </a:t>
            </a:r>
          </a:p>
        </p:txBody>
      </p:sp>
      <p:sp>
        <p:nvSpPr>
          <p:cNvPr id="4" name="Slide Number Placeholder 3"/>
          <p:cNvSpPr>
            <a:spLocks noGrp="1"/>
          </p:cNvSpPr>
          <p:nvPr>
            <p:ph type="sldNum" sz="quarter" idx="10"/>
          </p:nvPr>
        </p:nvSpPr>
        <p:spPr/>
        <p:txBody>
          <a:bodyPr/>
          <a:lstStyle/>
          <a:p>
            <a:fld id="{3DA94E17-EF1D-486E-B21E-4C184A5A89B4}" type="slidenum">
              <a:rPr lang="en-US" smtClean="0"/>
              <a:t>12</a:t>
            </a:fld>
            <a:endParaRPr lang="en-US"/>
          </a:p>
        </p:txBody>
      </p:sp>
    </p:spTree>
    <p:extLst>
      <p:ext uri="{BB962C8B-B14F-4D97-AF65-F5344CB8AC3E}">
        <p14:creationId xmlns:p14="http://schemas.microsoft.com/office/powerpoint/2010/main" val="2716749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indication that training was effective is that participants can do something new after participating in TeamSTEPPS. Similar to measuring attitudes and knowledge, you would expect that if you observe participant behavior in a simulation after TeamSTEPPS training, participants would behave quite differently. For example, if you trained and implemented briefs, call-outs, and check-backs during trauma resuscitation as your TeamSTEPPS intervention, you might test the trauma team by developing scenarios that could be delivered using a human patient simulator to determine if learning in fact occurred. Observing the trauma team on the job as a team responds to an actual trauma resuscitation could also be an indication of learning. But under the Kirkpatrick framework, this is considered a measure of behavior-- the fact that learning transferred to the actual job, or in this case, the actual resuscitation. </a:t>
            </a:r>
          </a:p>
          <a:p>
            <a:r>
              <a:rPr lang="en-US" dirty="0" smtClean="0"/>
              <a:t>The Team Performance Observation Tool is a customizable tool that measures both learning at level two, in terms of skills, and behavior at level three. Again, it can also be found in Tab F of the Instructor Manual, or you can select the image to download it. This tool can be used as a guide when observing team performance, like the trauma team we talked about earlier. It can be used as a site assessment or a measure of training effectiveness. This tool is also part of your pocket guide. </a:t>
            </a:r>
          </a:p>
          <a:p>
            <a:r>
              <a:rPr lang="en-US" dirty="0" smtClean="0"/>
              <a:t>The Team Performance Observation Tool included in TeamSTEPPS is generic, meaning it's not designed to focus on any particular clinical unit, but rather, it's applicable across the organization. Therefore, if you're going to use this observation tool, TeamSTEPPS recommends that individuals customize the tool to the clinical unit in which you're going to be conducting the observations, to have the observers practice using the tool prior to conducting any observations. It's really important that observations are a function of what's actually observed and not the particular observer using the tool. And finally, between the customization and the practice, make sure that you revise the observation tool as necessary so that it's clear, appropriate to the clinical unit, and can be used effectively by all the observers.</a:t>
            </a:r>
          </a:p>
        </p:txBody>
      </p:sp>
      <p:sp>
        <p:nvSpPr>
          <p:cNvPr id="4" name="Slide Number Placeholder 3"/>
          <p:cNvSpPr>
            <a:spLocks noGrp="1"/>
          </p:cNvSpPr>
          <p:nvPr>
            <p:ph type="sldNum" sz="quarter" idx="10"/>
          </p:nvPr>
        </p:nvSpPr>
        <p:spPr/>
        <p:txBody>
          <a:bodyPr/>
          <a:lstStyle/>
          <a:p>
            <a:fld id="{3DA94E17-EF1D-486E-B21E-4C184A5A89B4}" type="slidenum">
              <a:rPr lang="en-US" smtClean="0"/>
              <a:t>13</a:t>
            </a:fld>
            <a:endParaRPr lang="en-US"/>
          </a:p>
        </p:txBody>
      </p:sp>
    </p:spTree>
    <p:extLst>
      <p:ext uri="{BB962C8B-B14F-4D97-AF65-F5344CB8AC3E}">
        <p14:creationId xmlns:p14="http://schemas.microsoft.com/office/powerpoint/2010/main" val="3109189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TeamSTEPPS Teamwork Perceptions Questionnaire, or TTPQ, also can be used to measure the learning of skills by the training participants. The TTPQ is completed by individual members of the team. In this measure, individuals report their perceptions regarding the effectiveness of the teamwork within the unit in which they work. </a:t>
            </a:r>
          </a:p>
          <a:p>
            <a:r>
              <a:rPr lang="en-US" dirty="0" smtClean="0"/>
              <a:t>In other words, the TTPQ is a self-report measure. The TTPQ and instructions for using it can be found in Tab F of the TeamSTEPPS materials, or again, you can select the image to download it now. A detailed guide for using and interpreting the TTPQ is available on the AHRQ website. </a:t>
            </a:r>
          </a:p>
        </p:txBody>
      </p:sp>
      <p:sp>
        <p:nvSpPr>
          <p:cNvPr id="4" name="Slide Number Placeholder 3"/>
          <p:cNvSpPr>
            <a:spLocks noGrp="1"/>
          </p:cNvSpPr>
          <p:nvPr>
            <p:ph type="sldNum" sz="quarter" idx="10"/>
          </p:nvPr>
        </p:nvSpPr>
        <p:spPr/>
        <p:txBody>
          <a:bodyPr/>
          <a:lstStyle/>
          <a:p>
            <a:fld id="{3DA94E17-EF1D-486E-B21E-4C184A5A89B4}" type="slidenum">
              <a:rPr lang="en-US" smtClean="0"/>
              <a:t>14</a:t>
            </a:fld>
            <a:endParaRPr lang="en-US"/>
          </a:p>
        </p:txBody>
      </p:sp>
    </p:spTree>
    <p:extLst>
      <p:ext uri="{BB962C8B-B14F-4D97-AF65-F5344CB8AC3E}">
        <p14:creationId xmlns:p14="http://schemas.microsoft.com/office/powerpoint/2010/main" val="3696835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category of measurement is behavior. It is important to measure whether the information learned during training is transferred to the job. </a:t>
            </a:r>
          </a:p>
          <a:p>
            <a:r>
              <a:rPr lang="en-US" dirty="0" smtClean="0"/>
              <a:t>The two important environmental factors for producing transfer are whether there is an opportunity to use the new TeamSTEPPS tools or strategies on the job, and whether use of the TeamSTEPPS tools and strategies is valued and reinforced. We can all think of cases where we went to training and never had an opportunity to use that skill in our actual work environment or other cases where we tried to learn something new and somebody negatively reinforced it or told us not to do it when we got back to work. </a:t>
            </a:r>
          </a:p>
          <a:p>
            <a:r>
              <a:rPr lang="en-US" dirty="0" smtClean="0"/>
              <a:t>To illustrate behavior measurement, let's proceed to the next slide, and we will consider an example scenario. </a:t>
            </a:r>
          </a:p>
        </p:txBody>
      </p:sp>
      <p:sp>
        <p:nvSpPr>
          <p:cNvPr id="4" name="Slide Number Placeholder 3"/>
          <p:cNvSpPr>
            <a:spLocks noGrp="1"/>
          </p:cNvSpPr>
          <p:nvPr>
            <p:ph type="sldNum" sz="quarter" idx="10"/>
          </p:nvPr>
        </p:nvSpPr>
        <p:spPr/>
        <p:txBody>
          <a:bodyPr/>
          <a:lstStyle/>
          <a:p>
            <a:fld id="{3DA94E17-EF1D-486E-B21E-4C184A5A89B4}" type="slidenum">
              <a:rPr lang="en-US" smtClean="0"/>
              <a:t>15</a:t>
            </a:fld>
            <a:endParaRPr lang="en-US"/>
          </a:p>
        </p:txBody>
      </p:sp>
    </p:spTree>
    <p:extLst>
      <p:ext uri="{BB962C8B-B14F-4D97-AF65-F5344CB8AC3E}">
        <p14:creationId xmlns:p14="http://schemas.microsoft.com/office/powerpoint/2010/main" val="2907724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the pediatric ICU's efforts to improve teamwork within the unit, all nurses are trained on the use of SBAR for presenting patient information to physicians. However, the physicians' group decides not to attend training. Shortly after implementing the SBAR strategy, a nurse calls the on-call physician about a patient on the unit she is concerned about. She begins to present the patient's situation and background, but before she can complete her SBAR report, the physician jumps in and says, "Forget that SBAR stuff. Just tell me what I need to know." </a:t>
            </a:r>
          </a:p>
          <a:p>
            <a:r>
              <a:rPr lang="en-US" dirty="0" smtClean="0"/>
              <a:t>So take 10 minutes now to write down your answers to the following questions and then proceed to the next slide. Was the use of SBAR valued and reinforced? What do you think the nurse should do? Will the nurse use SBAR in the future? And what other factors can you think of that are important for ensuring that skills learned in TeamSTEPPS training transfer to the job? </a:t>
            </a:r>
          </a:p>
        </p:txBody>
      </p:sp>
      <p:sp>
        <p:nvSpPr>
          <p:cNvPr id="4" name="Slide Number Placeholder 3"/>
          <p:cNvSpPr>
            <a:spLocks noGrp="1"/>
          </p:cNvSpPr>
          <p:nvPr>
            <p:ph type="sldNum" sz="quarter" idx="10"/>
          </p:nvPr>
        </p:nvSpPr>
        <p:spPr/>
        <p:txBody>
          <a:bodyPr/>
          <a:lstStyle/>
          <a:p>
            <a:fld id="{3DA94E17-EF1D-486E-B21E-4C184A5A89B4}" type="slidenum">
              <a:rPr lang="en-US" smtClean="0"/>
              <a:t>16</a:t>
            </a:fld>
            <a:endParaRPr lang="en-US"/>
          </a:p>
        </p:txBody>
      </p:sp>
    </p:spTree>
    <p:extLst>
      <p:ext uri="{BB962C8B-B14F-4D97-AF65-F5344CB8AC3E}">
        <p14:creationId xmlns:p14="http://schemas.microsoft.com/office/powerpoint/2010/main" val="631436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Reviewing what you wrote, you should have noted that the SBAR was not valued or reinforced by the physician, making it unlikely the nurse will attempt to use it in the future. As for the factors to ensure that the skills learned in TeamSTEPPS training transfer to the job, you should align your training objectives with organizational goals, provide organizational support for the training initiative, ensure that front-line care leaders are on board, and use measurement to determine the effectiveness of the program in terms of whether skills are being used on the job. </a:t>
            </a:r>
          </a:p>
          <a:p>
            <a:r>
              <a:rPr lang="en-US" sz="1200" kern="1200" dirty="0" smtClean="0">
                <a:solidFill>
                  <a:schemeClr val="tx1"/>
                </a:solidFill>
                <a:effectLst/>
                <a:latin typeface="+mn-lt"/>
                <a:ea typeface="+mn-ea"/>
                <a:cs typeface="+mn-cs"/>
              </a:rPr>
              <a:t>When you teach this section, facilitate discussion by asking participants these same questions. After they have shared their responses, be sure to include the answers I've provided if not already mentioned by the participants.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94E17-EF1D-486E-B21E-4C184A5A89B4}" type="slidenum">
              <a:rPr lang="en-US" smtClean="0"/>
              <a:t>17</a:t>
            </a:fld>
            <a:endParaRPr lang="en-US"/>
          </a:p>
        </p:txBody>
      </p:sp>
    </p:spTree>
    <p:extLst>
      <p:ext uri="{BB962C8B-B14F-4D97-AF65-F5344CB8AC3E}">
        <p14:creationId xmlns:p14="http://schemas.microsoft.com/office/powerpoint/2010/main" val="1255757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Tools available for assessing the transfer of participants' learning to their jobs include the Team Performance Observation Tool, the TeamSTEPPS Teamwork Perceptions Questionnaire, and the AHRQ Surveys on Patient Safety Culture. Earlier, we discussed the Team Performance Observation Tool and the Teamwork Perceptions Questionnaire as these measures can also be used for measuring learning of the new teamwork skills. The AHRQ Surveys on Patient Safety Culture can be used to assess behaviors and results. First, we will discuss a few other results measures, and then we'll focus our attention on the AHRQ Patient Safety Culture Surveys. </a:t>
            </a:r>
            <a:endParaRPr lang="en-US" baseline="0" dirty="0" smtClean="0"/>
          </a:p>
        </p:txBody>
      </p:sp>
      <p:sp>
        <p:nvSpPr>
          <p:cNvPr id="4" name="Slide Number Placeholder 3"/>
          <p:cNvSpPr>
            <a:spLocks noGrp="1"/>
          </p:cNvSpPr>
          <p:nvPr>
            <p:ph type="sldNum" sz="quarter" idx="10"/>
          </p:nvPr>
        </p:nvSpPr>
        <p:spPr/>
        <p:txBody>
          <a:bodyPr/>
          <a:lstStyle/>
          <a:p>
            <a:fld id="{3DA94E17-EF1D-486E-B21E-4C184A5A89B4}" type="slidenum">
              <a:rPr lang="en-US" smtClean="0"/>
              <a:t>18</a:t>
            </a:fld>
            <a:endParaRPr lang="en-US"/>
          </a:p>
        </p:txBody>
      </p:sp>
    </p:spTree>
    <p:extLst>
      <p:ext uri="{BB962C8B-B14F-4D97-AF65-F5344CB8AC3E}">
        <p14:creationId xmlns:p14="http://schemas.microsoft.com/office/powerpoint/2010/main" val="3131149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level of training evaluation in the Kirkpatrick hierarchy is results. As we discussed earlier, this level of evaluation provides an assessment of the organizational benefits produced from training. Two types of outcome measures may be examined to determine the impact of TeamSTEPPS. Patient outcome measures, such as complication rates, infection rates, measurable medication errors and the like, as well as patient experience measures, such as the Hospital Consumer Assessment of Health Care Providers and Systems, commonly referred to as HCAPs. Clinical process measures, such as length of patient wait time, time to intubate, medication administration delays, compliance with preventative screenings, number of misdiagnoses, number of structured handoffs used, and staff perceptions of safety as measured by the AHRQ Surveys on Patient Safety Culture. </a:t>
            </a:r>
          </a:p>
          <a:p>
            <a:r>
              <a:rPr lang="en-US" dirty="0" smtClean="0"/>
              <a:t>It should be noted that health care facilities already routinely collect many clinical quality and safety measures that can be used to measure organizational results. These include for example, the Joint Commission ORYX Quality Measures, patient safety event databases, and staff and patient satisfaction measures. Don't reinvent the wheel. If you aren't sure what measures are already being collected, meet with staff in your quality department and ask. Better yet, encourage them to be part of the change team if they are not already involved. </a:t>
            </a:r>
          </a:p>
          <a:p>
            <a:r>
              <a:rPr lang="en-US" dirty="0" smtClean="0"/>
              <a:t>It is important to note that this level of evaluation is difficult to assess in that any number of organizational changes, initiatives, and or interventions could contribute to the organizational results. However, for evaluating TeamSTEPPS, selecting measures that align with the teamwork issue being addressed by TeamSTEPPS will help ensure that the results can be linked to the training intervention. </a:t>
            </a:r>
          </a:p>
        </p:txBody>
      </p:sp>
      <p:sp>
        <p:nvSpPr>
          <p:cNvPr id="4" name="Slide Number Placeholder 3"/>
          <p:cNvSpPr>
            <a:spLocks noGrp="1"/>
          </p:cNvSpPr>
          <p:nvPr>
            <p:ph type="sldNum" sz="quarter" idx="10"/>
          </p:nvPr>
        </p:nvSpPr>
        <p:spPr/>
        <p:txBody>
          <a:bodyPr/>
          <a:lstStyle/>
          <a:p>
            <a:fld id="{3DA94E17-EF1D-486E-B21E-4C184A5A89B4}" type="slidenum">
              <a:rPr lang="en-US" smtClean="0"/>
              <a:t>19</a:t>
            </a:fld>
            <a:endParaRPr lang="en-US"/>
          </a:p>
        </p:txBody>
      </p:sp>
    </p:spTree>
    <p:extLst>
      <p:ext uri="{BB962C8B-B14F-4D97-AF65-F5344CB8AC3E}">
        <p14:creationId xmlns:p14="http://schemas.microsoft.com/office/powerpoint/2010/main" val="209084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online course will walk you through the TeamSTEPPS content just as you will present it when you train your colleagues and staff at your facility. It teaches you all the concepts that comprise the TeamSTEPPS initiative while also teaching you how to teach the TeamSTEPPS content to your colleagues and staff. Use the navigation buttons on the lower right to work through the online modules. Select the forward arrow to move to the next slide. And select the back arrow to go back to the previous slide.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a:t>
            </a:fld>
            <a:endParaRPr lang="en-US"/>
          </a:p>
        </p:txBody>
      </p:sp>
    </p:spTree>
    <p:extLst>
      <p:ext uri="{BB962C8B-B14F-4D97-AF65-F5344CB8AC3E}">
        <p14:creationId xmlns:p14="http://schemas.microsoft.com/office/powerpoint/2010/main" val="28283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noted, measures that assess perceptions of safety are a type of results measure. We previously mentioned the AHRQ Surveys on Patient Safety Culture since they can also be used to measure level three under Kirkpatrick's framework, which is behavior, that transfer measure. AHRQ actually offers a free easy-to-use suite of measures for assessing patient safety culture. </a:t>
            </a:r>
          </a:p>
          <a:p>
            <a:r>
              <a:rPr lang="en-US" dirty="0" smtClean="0"/>
              <a:t>The Patient Safety Culture Assessment Tools that are available from AHRQ include a survey for hospitals, a survey for medical offices, a survey for nursing homes, and a survey for community pharmacies. You can select the title of any of the surveys to review it on the AHRQ website. Because the Hospital Survey on Patient Safety Culture is a commonly used culture survey, we will use this as an example and provide more detailed information about this specific assessment. </a:t>
            </a:r>
          </a:p>
        </p:txBody>
      </p:sp>
      <p:sp>
        <p:nvSpPr>
          <p:cNvPr id="4" name="Slide Number Placeholder 3"/>
          <p:cNvSpPr>
            <a:spLocks noGrp="1"/>
          </p:cNvSpPr>
          <p:nvPr>
            <p:ph type="sldNum" sz="quarter" idx="10"/>
          </p:nvPr>
        </p:nvSpPr>
        <p:spPr/>
        <p:txBody>
          <a:bodyPr/>
          <a:lstStyle/>
          <a:p>
            <a:fld id="{3DA94E17-EF1D-486E-B21E-4C184A5A89B4}" type="slidenum">
              <a:rPr lang="en-US" smtClean="0"/>
              <a:t>20</a:t>
            </a:fld>
            <a:endParaRPr lang="en-US"/>
          </a:p>
        </p:txBody>
      </p:sp>
    </p:spTree>
    <p:extLst>
      <p:ext uri="{BB962C8B-B14F-4D97-AF65-F5344CB8AC3E}">
        <p14:creationId xmlns:p14="http://schemas.microsoft.com/office/powerpoint/2010/main" val="378951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2004, AHRQ released the Hospital Survey on Patient Safety Culture, or HSOPS, a staff survey designed to help hospitals assess the culture of safety in their institution. Since then, hundreds of hospitals across the US and internationally have used the survey. The survey, as we have mentioned, measures both level three behavior, that transfer measure, and level four under Kirkpatrick's taxonomy, organizational results. The HSOPS is composed of 51 items that are organized into 12 composites or sub-scales. Combined, they create a comprehensive instrument that assesses staff perceptions of patient safety culture within the organization. The assessment can be used hospital-wide or focused on a specific work area or unit. </a:t>
            </a:r>
          </a:p>
          <a:p>
            <a:r>
              <a:rPr lang="en-US" dirty="0" smtClean="0"/>
              <a:t>In response to requests from hospitals interested in comparing their safety culture results to other hospitals, AHRQ actually funded the development of a comparative database for the survey in 2006. The database is composed of voluntarily submitted data from US hospitals that administered the HSOPS tool. Comparative databases have been produced since 2007. </a:t>
            </a:r>
          </a:p>
        </p:txBody>
      </p:sp>
      <p:sp>
        <p:nvSpPr>
          <p:cNvPr id="4" name="Slide Number Placeholder 3"/>
          <p:cNvSpPr>
            <a:spLocks noGrp="1"/>
          </p:cNvSpPr>
          <p:nvPr>
            <p:ph type="sldNum" sz="quarter" idx="10"/>
          </p:nvPr>
        </p:nvSpPr>
        <p:spPr/>
        <p:txBody>
          <a:bodyPr/>
          <a:lstStyle/>
          <a:p>
            <a:fld id="{3DA94E17-EF1D-486E-B21E-4C184A5A89B4}" type="slidenum">
              <a:rPr lang="en-US" smtClean="0"/>
              <a:t>21</a:t>
            </a:fld>
            <a:endParaRPr lang="en-US"/>
          </a:p>
        </p:txBody>
      </p:sp>
    </p:spTree>
    <p:extLst>
      <p:ext uri="{BB962C8B-B14F-4D97-AF65-F5344CB8AC3E}">
        <p14:creationId xmlns:p14="http://schemas.microsoft.com/office/powerpoint/2010/main" val="669485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review that hospital survey on patient safety culture and how you have or have not used it in your institution. </a:t>
            </a:r>
          </a:p>
          <a:p>
            <a:r>
              <a:rPr lang="en-US" sz="1200" kern="1200" dirty="0" smtClean="0">
                <a:solidFill>
                  <a:schemeClr val="tx1"/>
                </a:solidFill>
                <a:effectLst/>
                <a:latin typeface="+mn-lt"/>
                <a:ea typeface="+mn-ea"/>
                <a:cs typeface="+mn-cs"/>
              </a:rPr>
              <a:t>So take five minutes now, and write your answers to the following questions. Have you used the hospital survey on patient safety culture in your institution? If so, how did you use the survey results? And what lessons did you learn from the survey? </a:t>
            </a:r>
          </a:p>
          <a:p>
            <a:r>
              <a:rPr lang="en-US" sz="1200" kern="1200" dirty="0" smtClean="0">
                <a:solidFill>
                  <a:schemeClr val="tx1"/>
                </a:solidFill>
                <a:effectLst/>
                <a:latin typeface="+mn-lt"/>
                <a:ea typeface="+mn-ea"/>
                <a:cs typeface="+mn-cs"/>
              </a:rPr>
              <a:t>If you are participating with your team, share and discuss your answers, then proceed to the next slide. When you teach the TeamSTEPPS 2.0 Master Trainer course, you may want to discuss these questions with your participants. Again they are; Have any of you used the hospital survey on patient safety culture in your institution? Can you describe how you use the survey results? And, do you have any lessons learned that you would like to share?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94E17-EF1D-486E-B21E-4C184A5A89B4}" type="slidenum">
              <a:rPr lang="en-US" smtClean="0"/>
              <a:t>22</a:t>
            </a:fld>
            <a:endParaRPr lang="en-US"/>
          </a:p>
        </p:txBody>
      </p:sp>
    </p:spTree>
    <p:extLst>
      <p:ext uri="{BB962C8B-B14F-4D97-AF65-F5344CB8AC3E}">
        <p14:creationId xmlns:p14="http://schemas.microsoft.com/office/powerpoint/2010/main" val="27457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Hospital Survey on Patient Safety Culture, or HSOPS, has a number of uses including raising awareness about patient safety issues, assessing patient safety culture, tracking changes in patient safety culture over time, and evaluating the impact of patient safety interventions. The HSOPS can be used to assess whether TeamSTEPPS has a positive impact on the organization's patient safety culture. If TeamSTEPPS is effective, survey scores should increase after TeamSTEPPS tools and strategies have been implemented. Such a result would be considered an organizational outcome or result of the training. Again, that level four in Kirkpatrick's hierarchy.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23</a:t>
            </a:fld>
            <a:endParaRPr lang="en-US"/>
          </a:p>
        </p:txBody>
      </p:sp>
    </p:spTree>
    <p:extLst>
      <p:ext uri="{BB962C8B-B14F-4D97-AF65-F5344CB8AC3E}">
        <p14:creationId xmlns:p14="http://schemas.microsoft.com/office/powerpoint/2010/main" val="3457443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hospital survey includes 51 items that assess nine unit-level safety areas and three hospital-wide safety areas. Respondents also provide an overall patient safety grade for the unit as well as report the number of events the respondent has reported in the past 12 months. The survey takes approximately 10 minutes to complete. Most of the items use an agree, disagree, or never, always kind of response categories, making it very easy to answer. There's also room on the form for written comments to be provided by the respondent at the end of the survey.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24</a:t>
            </a:fld>
            <a:endParaRPr lang="en-US"/>
          </a:p>
        </p:txBody>
      </p:sp>
    </p:spTree>
    <p:extLst>
      <p:ext uri="{BB962C8B-B14F-4D97-AF65-F5344CB8AC3E}">
        <p14:creationId xmlns:p14="http://schemas.microsoft.com/office/powerpoint/2010/main" val="96083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survey on patient safety culture has an accompanying toolkit that contains the following materials-- the actual survey form; the survey items and dimensions; a survey users guide that provides step-by-step instructions on how to select a sample, administer the survey, obtain high response rates, and analyze and report results; and a survey feedback report template in Microsoft PowerPoint, which can be customized to display survey results to administrators and staff throughout the organization and for presentation purposes In addition, there is a data entry and analysis tool that works with Microsoft Excel and makes it easy to input your individual level data from the survey. The tool then automatically creates tables and graphs to display your survey results. </a:t>
            </a:r>
          </a:p>
          <a:p>
            <a:r>
              <a:rPr lang="en-US" dirty="0" smtClean="0"/>
              <a:t>You also may access information on the AHRQ patient safety website by selecting the link provided. </a:t>
            </a:r>
          </a:p>
        </p:txBody>
      </p:sp>
      <p:sp>
        <p:nvSpPr>
          <p:cNvPr id="4" name="Slide Number Placeholder 3"/>
          <p:cNvSpPr>
            <a:spLocks noGrp="1"/>
          </p:cNvSpPr>
          <p:nvPr>
            <p:ph type="sldNum" sz="quarter" idx="10"/>
          </p:nvPr>
        </p:nvSpPr>
        <p:spPr/>
        <p:txBody>
          <a:bodyPr/>
          <a:lstStyle/>
          <a:p>
            <a:fld id="{3DA94E17-EF1D-486E-B21E-4C184A5A89B4}" type="slidenum">
              <a:rPr lang="en-US" smtClean="0"/>
              <a:t>25</a:t>
            </a:fld>
            <a:endParaRPr lang="en-US"/>
          </a:p>
        </p:txBody>
      </p:sp>
    </p:spTree>
    <p:extLst>
      <p:ext uri="{BB962C8B-B14F-4D97-AF65-F5344CB8AC3E}">
        <p14:creationId xmlns:p14="http://schemas.microsoft.com/office/powerpoint/2010/main" val="2798468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tool for assessing the impact of TeamSTEPPS training on organizational results, that level four in Kirkpatrick's hierarchy, are the AHRQ Patient Safety Indicators, or PSIs. The PSIs are a set of measures that provide information about potential in-hospital complications and adverse events following surgeries, other hospital or care procedures, and childbirth. This information is based on routinely collected hospital discharge administrative data. </a:t>
            </a:r>
          </a:p>
          <a:p>
            <a:r>
              <a:rPr lang="en-US" dirty="0" smtClean="0"/>
              <a:t>The PSIs can be used to help hospitals identify potential adverse events that might require further study. The PSIs also include indicators for complications occurring in the hospital that may represent patient safety events. Such events can be mitigated with the implementation of TeamSTEPPS tools and strategies. Select the image of the web page to view the PSIs on AHRQ's website. </a:t>
            </a:r>
          </a:p>
        </p:txBody>
      </p:sp>
      <p:sp>
        <p:nvSpPr>
          <p:cNvPr id="4" name="Slide Number Placeholder 3"/>
          <p:cNvSpPr>
            <a:spLocks noGrp="1"/>
          </p:cNvSpPr>
          <p:nvPr>
            <p:ph type="sldNum" sz="quarter" idx="10"/>
          </p:nvPr>
        </p:nvSpPr>
        <p:spPr/>
        <p:txBody>
          <a:bodyPr/>
          <a:lstStyle/>
          <a:p>
            <a:fld id="{3DA94E17-EF1D-486E-B21E-4C184A5A89B4}" type="slidenum">
              <a:rPr lang="en-US" smtClean="0"/>
              <a:t>26</a:t>
            </a:fld>
            <a:endParaRPr lang="en-US"/>
          </a:p>
        </p:txBody>
      </p:sp>
    </p:spTree>
    <p:extLst>
      <p:ext uri="{BB962C8B-B14F-4D97-AF65-F5344CB8AC3E}">
        <p14:creationId xmlns:p14="http://schemas.microsoft.com/office/powerpoint/2010/main" val="452466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reviewed the four levels of the Kirkpatrick Model of Training Evaluation and discussed available measures for each, we'll use a scenario to apply what you've learned. </a:t>
            </a:r>
          </a:p>
          <a:p>
            <a:r>
              <a:rPr lang="en-US" dirty="0" smtClean="0"/>
              <a:t>The scenario is: Three nurses and the infection control officer from a 16-bed post-surgical intensive care unit attend the two-day TeamSTEPPS Master Training course. During the implementation planning session, the team agrees that hand hygiene compliance has been a major problem, especially physician compliance. As a result, the unit has a relatively high surgical site infection rate. </a:t>
            </a:r>
          </a:p>
          <a:p>
            <a:r>
              <a:rPr lang="en-US" dirty="0" smtClean="0"/>
              <a:t>The team decides to use the CUS and two-challenge rule tools as strategies to address this issue. As part of their implementation, they train all the nurses and the employed physician staff on these two tools but struggle with getting surgeons who are not employed by the hospital to participate. Once the training is complete, they decide to launch the implementation of CUS and the two-challenge rule. </a:t>
            </a:r>
          </a:p>
          <a:p>
            <a:r>
              <a:rPr lang="en-US" dirty="0" smtClean="0"/>
              <a:t>Please select the link provided to download and print the Evaluating TeamSTEPPS worksheet. Then take 15 minutes to review this scenario and answer the four questions. If you're taking this course as a team, discuss your responses. If you're not participating as a team, be sure to share and discuss your responses with your change team. </a:t>
            </a:r>
          </a:p>
          <a:p>
            <a:r>
              <a:rPr lang="en-US" dirty="0" smtClean="0"/>
              <a:t>When you're finished, proceed to the next slide to continue this module.</a:t>
            </a:r>
          </a:p>
        </p:txBody>
      </p:sp>
      <p:sp>
        <p:nvSpPr>
          <p:cNvPr id="4" name="Slide Number Placeholder 3"/>
          <p:cNvSpPr>
            <a:spLocks noGrp="1"/>
          </p:cNvSpPr>
          <p:nvPr>
            <p:ph type="sldNum" sz="quarter" idx="10"/>
          </p:nvPr>
        </p:nvSpPr>
        <p:spPr/>
        <p:txBody>
          <a:bodyPr/>
          <a:lstStyle/>
          <a:p>
            <a:fld id="{3DA94E17-EF1D-486E-B21E-4C184A5A89B4}" type="slidenum">
              <a:rPr lang="en-US" smtClean="0"/>
              <a:t>27</a:t>
            </a:fld>
            <a:endParaRPr lang="en-US"/>
          </a:p>
        </p:txBody>
      </p:sp>
    </p:spTree>
    <p:extLst>
      <p:ext uri="{BB962C8B-B14F-4D97-AF65-F5344CB8AC3E}">
        <p14:creationId xmlns:p14="http://schemas.microsoft.com/office/powerpoint/2010/main" val="1814496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 your responses to the questions. Did you include the Team Performance Observation Tool as one measure to assess whether instruction about CUS and the two-challenge rule transferred to the work environment? If so, that was correct. </a:t>
            </a:r>
          </a:p>
          <a:p>
            <a:r>
              <a:rPr lang="en-US" dirty="0" smtClean="0"/>
              <a:t>Observation is a powerful tool to identify if the desired behaviors are actually occurring in the work environment. The TeamSTEPPS Teamwork Perceptions Questionnaire and the AHRQ surveys on patient safety culture are other tools available for assessing the transfer of participants' learning to their jobs. </a:t>
            </a:r>
          </a:p>
          <a:p>
            <a:r>
              <a:rPr lang="en-US" dirty="0" smtClean="0"/>
              <a:t>When identifying measures to determine the effect on patient outcomes, you could've included the use of the AHRQ Patient Safety Indicators or PSIs. Remember, this is a tool for assessing the impact of training on organizational results. As Dr. Baker explained previously, it is difficult to assess this level of evaluation because any number of organizational changes, initiatives, and/or interventions could contribute to organizational results. But, for evaluating TeamSTEPPS, selecting measures that align with the teamwork issue being addressed by TeamSTEPPS will help ensure that the results can be linked to the training intervention. </a:t>
            </a:r>
          </a:p>
          <a:p>
            <a:r>
              <a:rPr lang="en-US" dirty="0" smtClean="0"/>
              <a:t>And what organizational barriers did you identify? Did you include not allowing staff to practice the behaviors in the daily practice? You should also have included not holding staff accountable to practicing the desired behaviors as well as leadership not being fully engaged and on board. Review the Change Management and Coaching modules for examples on how to address and overcome these barriers. </a:t>
            </a:r>
          </a:p>
          <a:p>
            <a:r>
              <a:rPr lang="en-US" dirty="0" smtClean="0"/>
              <a:t>When you teach, you should instruct participants to break into small groups and identify one or two measures they can use to assess whether their TeamSTEPPS intervention affects patient outcomes. Please see pages 22 and 23 in the Instructor Guide for details on how to facilitate this exercise. </a:t>
            </a:r>
          </a:p>
        </p:txBody>
      </p:sp>
      <p:sp>
        <p:nvSpPr>
          <p:cNvPr id="4" name="Slide Number Placeholder 3"/>
          <p:cNvSpPr>
            <a:spLocks noGrp="1"/>
          </p:cNvSpPr>
          <p:nvPr>
            <p:ph type="sldNum" sz="quarter" idx="10"/>
          </p:nvPr>
        </p:nvSpPr>
        <p:spPr/>
        <p:txBody>
          <a:bodyPr/>
          <a:lstStyle/>
          <a:p>
            <a:fld id="{3DA94E17-EF1D-486E-B21E-4C184A5A89B4}" type="slidenum">
              <a:rPr lang="en-US" smtClean="0"/>
              <a:t>28</a:t>
            </a:fld>
            <a:endParaRPr lang="en-US"/>
          </a:p>
        </p:txBody>
      </p:sp>
    </p:spTree>
    <p:extLst>
      <p:ext uri="{BB962C8B-B14F-4D97-AF65-F5344CB8AC3E}">
        <p14:creationId xmlns:p14="http://schemas.microsoft.com/office/powerpoint/2010/main" val="3246911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you learned to describe the importance of measurement, describe the Kirkpatrick Model of Training Evaluation, identify measures that can be used to assess the impact of TeamSTEPPS, describe the AHRQ surveys on patient safety culture, and prepare a plan for determining if TeamSTEPPS worked. </a:t>
            </a:r>
          </a:p>
        </p:txBody>
      </p:sp>
      <p:sp>
        <p:nvSpPr>
          <p:cNvPr id="4" name="Slide Number Placeholder 3"/>
          <p:cNvSpPr>
            <a:spLocks noGrp="1"/>
          </p:cNvSpPr>
          <p:nvPr>
            <p:ph type="sldNum" sz="quarter" idx="10"/>
          </p:nvPr>
        </p:nvSpPr>
        <p:spPr/>
        <p:txBody>
          <a:bodyPr/>
          <a:lstStyle/>
          <a:p>
            <a:fld id="{CD7862B6-E3BF-402C-A022-A10921096356}" type="slidenum">
              <a:rPr lang="en-US" smtClean="0"/>
              <a:t>29</a:t>
            </a:fld>
            <a:endParaRPr lang="en-US"/>
          </a:p>
        </p:txBody>
      </p:sp>
    </p:spTree>
    <p:extLst>
      <p:ext uri="{BB962C8B-B14F-4D97-AF65-F5344CB8AC3E}">
        <p14:creationId xmlns:p14="http://schemas.microsoft.com/office/powerpoint/2010/main" val="359815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deliver the TeamSTEPPS training at your facility, you will use a variety of materials and resources provided on the AHRQ TeamSTEPPS website. We will discuss them more later in this module. </a:t>
            </a:r>
            <a:r>
              <a:rPr lang="en-US" sz="1200" kern="1200" smtClean="0">
                <a:solidFill>
                  <a:schemeClr val="tx1"/>
                </a:solidFill>
                <a:effectLst/>
                <a:latin typeface="+mn-lt"/>
                <a:ea typeface="+mn-ea"/>
                <a:cs typeface="+mn-cs"/>
              </a:rPr>
              <a:t>Please select the link provided if you would like to review these materials on the TeamSTEPPS website.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3</a:t>
            </a:fld>
            <a:endParaRPr lang="en-US"/>
          </a:p>
        </p:txBody>
      </p:sp>
    </p:spTree>
    <p:extLst>
      <p:ext uri="{BB962C8B-B14F-4D97-AF65-F5344CB8AC3E}">
        <p14:creationId xmlns:p14="http://schemas.microsoft.com/office/powerpoint/2010/main" val="735757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dirty="0" smtClean="0"/>
              <a:t>This concludes Module 10 of the TeamSTEPPS 2.0 online Master Trainer course.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7862B6-E3BF-402C-A022-A10921096356}" type="slidenum">
              <a:rPr lang="en-US" smtClean="0"/>
              <a:t>30</a:t>
            </a:fld>
            <a:endParaRPr lang="en-US"/>
          </a:p>
        </p:txBody>
      </p:sp>
    </p:spTree>
    <p:extLst>
      <p:ext uri="{BB962C8B-B14F-4D97-AF65-F5344CB8AC3E}">
        <p14:creationId xmlns:p14="http://schemas.microsoft.com/office/powerpoint/2010/main" val="180740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kern="1200" dirty="0" smtClean="0">
                <a:solidFill>
                  <a:schemeClr val="tx1"/>
                </a:solidFill>
                <a:effectLst/>
                <a:latin typeface="+mn-lt"/>
                <a:ea typeface="+mn-ea"/>
                <a:cs typeface="+mn-cs"/>
              </a:rPr>
              <a:t>To best use this online module, we recommend that you print the Instructor Guide for module 10 as a reference to use throughout the module. Before continuing to the next slide, we recommend that you take a moment to read through pages three and four in the guide. Once you've done that, select the forward button, and we'll proceed to work through the slides you will use to train, just as if you are delivering the modules at your facility. </a:t>
            </a:r>
            <a:endParaRPr lang="en-US" sz="1200" b="0" i="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EAC615A-F48D-40F0-8B71-F4E3DC5E4395}" type="slidenum">
              <a:rPr lang="en-US" smtClean="0"/>
              <a:t>4</a:t>
            </a:fld>
            <a:endParaRPr lang="en-US"/>
          </a:p>
        </p:txBody>
      </p:sp>
    </p:spTree>
    <p:extLst>
      <p:ext uri="{BB962C8B-B14F-4D97-AF65-F5344CB8AC3E}">
        <p14:creationId xmlns:p14="http://schemas.microsoft.com/office/powerpoint/2010/main" val="3471719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additional resources regarding measurement that you may find helpful. These include the 2009 article, "What are the Critical Success Factors for Team Training in Health Care," the book, Evaluating Training Programs, The Four Levels, and the 2011 article, "Twelve Best Practices for Team Training Evaluation in Health Care.".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5</a:t>
            </a:fld>
            <a:endParaRPr lang="en-US"/>
          </a:p>
        </p:txBody>
      </p:sp>
    </p:spTree>
    <p:extLst>
      <p:ext uri="{BB962C8B-B14F-4D97-AF65-F5344CB8AC3E}">
        <p14:creationId xmlns:p14="http://schemas.microsoft.com/office/powerpoint/2010/main" val="320357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will use slide two to introduce the objectives for this module. Refer to page four in the Instructor Guide for details on how to facilitate this slide. After completing this module, you'll be able to describe the importance of measurement, describe the Kirkpatrick model of training evaluation, identify measures that can be used to assess the impact of TeamSTEPPS, describe the AHRQ surveys on patient safety culture, and prepare a plan for determining if TeamSTEPPS worked. </a:t>
            </a:r>
          </a:p>
        </p:txBody>
      </p:sp>
      <p:sp>
        <p:nvSpPr>
          <p:cNvPr id="4" name="Slide Number Placeholder 3"/>
          <p:cNvSpPr>
            <a:spLocks noGrp="1"/>
          </p:cNvSpPr>
          <p:nvPr>
            <p:ph type="sldNum" sz="quarter" idx="10"/>
          </p:nvPr>
        </p:nvSpPr>
        <p:spPr/>
        <p:txBody>
          <a:bodyPr/>
          <a:lstStyle/>
          <a:p>
            <a:fld id="{3DA94E17-EF1D-486E-B21E-4C184A5A89B4}" type="slidenum">
              <a:rPr lang="en-US" smtClean="0"/>
              <a:t>6</a:t>
            </a:fld>
            <a:endParaRPr lang="en-US"/>
          </a:p>
        </p:txBody>
      </p:sp>
    </p:spTree>
    <p:extLst>
      <p:ext uri="{BB962C8B-B14F-4D97-AF65-F5344CB8AC3E}">
        <p14:creationId xmlns:p14="http://schemas.microsoft.com/office/powerpoint/2010/main" val="319736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Measuring the impact of your TeamSTEPPS implementation is critical. Measurement enables you to answer questions, such as, Did TeamSTEPPS work? Did TeamSTEPPS produce the expected outcomes? Was TeamSTEPPS worth implementing in my unit? And finally, if TeamSTEPPS did not work or did not produce the expected outcomes, why not? As you collectively lead the charge to implement TeamSTEPPS, not only should you and your colleagues care about the answers to these questions but so should your organization's leadership. </a:t>
            </a:r>
          </a:p>
          <a:p>
            <a:r>
              <a:rPr lang="en-US" dirty="0" smtClean="0"/>
              <a:t>As shown in the slide, measurement is important across all phases of the TeamSTEPPS implementation process. The results of measurements provide many benefits, including helping you identify where there are quality improvement needs, providing you with data to help generate leadership, stakeholder, and/or staff buy-in of your efforts, assessing training needs, providing information to drive the plans for how you will use and implement TeamSTEPPS, providing evaluation of the effectiveness of TeamSTEPPS training, assessing how TeamSTEPPS affects staff attitudes, patient perceptions, and the organizational culture. And, finally, demonstrating successes and areas for continued improvement, which is important for adopting implementation plans. </a:t>
            </a:r>
          </a:p>
          <a:p>
            <a:r>
              <a:rPr lang="en-US" dirty="0" smtClean="0"/>
              <a:t>To lead the discussion on measures, I would like to introduce our guest speaker, Dr. David Baker. Dr. Baker is chief program officer at IMPAQ International. Throughout his career, Dr. Baker has focused his efforts on transitioning the most current research findings on team performance into evidence-based tools that promote better teamwork in health care. </a:t>
            </a:r>
          </a:p>
          <a:p>
            <a:r>
              <a:rPr lang="en-US" dirty="0" smtClean="0"/>
              <a:t>Dr. Baker is a nationally known expert on health care teamwork, patient safety, and performance improvement, and he has been a TeamSTEPPS Master Trainer since 2007. He has also been involved with TeamSTEPPS since its inception, contributing to its development. The measures Dr. Baker will cover in this module will help you assess your TeamSTEPPS implementation across the TeamSTEPPS phases. </a:t>
            </a:r>
          </a:p>
        </p:txBody>
      </p:sp>
      <p:sp>
        <p:nvSpPr>
          <p:cNvPr id="4" name="Slide Number Placeholder 3"/>
          <p:cNvSpPr>
            <a:spLocks noGrp="1"/>
          </p:cNvSpPr>
          <p:nvPr>
            <p:ph type="sldNum" sz="quarter" idx="10"/>
          </p:nvPr>
        </p:nvSpPr>
        <p:spPr/>
        <p:txBody>
          <a:bodyPr/>
          <a:lstStyle/>
          <a:p>
            <a:fld id="{3DA94E17-EF1D-486E-B21E-4C184A5A89B4}" type="slidenum">
              <a:rPr lang="en-US" smtClean="0"/>
              <a:t>7</a:t>
            </a:fld>
            <a:endParaRPr lang="en-US"/>
          </a:p>
        </p:txBody>
      </p:sp>
    </p:spTree>
    <p:extLst>
      <p:ext uri="{BB962C8B-B14F-4D97-AF65-F5344CB8AC3E}">
        <p14:creationId xmlns:p14="http://schemas.microsoft.com/office/powerpoint/2010/main" val="1837695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Hi. My name is David Baker, and I have the distinction, like a few others, of having been with TeamSTEPPS since before there was a TeamSTEPPS. Originally, my team was funded by AHRQ and the Department of Defense to conduct an evaluation of existing medical team training programs. One of the conclusions from that work was that a new publicly available, evidence-based team training program for health care professionals was needed. This work resulted in TeamSTEPPS and the subsequent national implementation program that was funded by AHRQ. </a:t>
            </a:r>
          </a:p>
          <a:p>
            <a:r>
              <a:rPr lang="en-US" b="0" dirty="0" smtClean="0"/>
              <a:t>When we first developed TeamSTEPPS and launched a national training program around the curriculum, we did not have a module on measurement. In part, this was an oversight on our part, and in part, there were few measures available to assess the impact of the program. This module grew out of the work that was stimulated from the launch of the TeamSTEPPS program. It summarizes some of the lessons learned and measures and strategies you can use to assess the impact of TeamSTEPPS. </a:t>
            </a:r>
          </a:p>
          <a:p>
            <a:r>
              <a:rPr lang="en-US" b="0" dirty="0" smtClean="0"/>
              <a:t>Our approach to evaluating TeamSTEPPS is based on the Kirkpatrick Multi-level Model of Training Evaluation. This model continues to be widely used and is regarded as the most prevalent and practical approach to assessing the impact of training programs. When determining the effectiveness of any training intervention, Kirkpatrick advocated that you should examine four different levels of outcomes related to training. </a:t>
            </a:r>
          </a:p>
          <a:p>
            <a:r>
              <a:rPr lang="en-US" b="0" dirty="0" smtClean="0"/>
              <a:t>Referring to the slide, the first level is reactions. Reactions are defined as participants' perceptions of the training. There are two types of reactions. Effective reactions, which basically ask whether or not the participants liked the training, and instrumentality reactions, which are related to whether or not participants found the training useful. </a:t>
            </a:r>
          </a:p>
          <a:p>
            <a:r>
              <a:rPr lang="en-US" b="0" dirty="0" smtClean="0"/>
              <a:t>The second level in Kirkpatrick's hierarchy is learning. Learning can be defined in terms of three different levels-- changes in attitudes, changes in knowledge, or changes in skills. With respect to attitudes, a basic question to be answered is, do participants feel differently as a result of the training program? Regarding knowledge, the basic question is, did participants learn something new or know something new as a result of training? And regarding skills, the question is, can participants do something differently as a result of the training program? </a:t>
            </a:r>
          </a:p>
          <a:p>
            <a:r>
              <a:rPr lang="en-US" b="0" dirty="0" smtClean="0"/>
              <a:t>The next level, level three in Kirkpatrick's hierarchy, is behavior. Behavior is defined as to whether the new attitudes, knowledge, and/or skills that were required or acquired during training are actually transferred to the job. In other words, it measures whether participants use what they've learned in the training on their job, and does training help them improve their own job performance. </a:t>
            </a:r>
          </a:p>
          <a:p>
            <a:r>
              <a:rPr lang="en-US" b="0" dirty="0" smtClean="0"/>
              <a:t>The final level is results. Results are defined as organizational benefits that are produced from training. In the case of TeamSTEPPS, results include patient outcomes, such as infection rates and patient perceptions of care, and clinical process outcomes, such as the number of structured hand-offs used, wait times, door-to-balloon times or incision times and the like. The types of results depend on what the TeamSTEPPS intervention targeted. </a:t>
            </a:r>
          </a:p>
        </p:txBody>
      </p:sp>
      <p:sp>
        <p:nvSpPr>
          <p:cNvPr id="4" name="Slide Number Placeholder 3"/>
          <p:cNvSpPr>
            <a:spLocks noGrp="1"/>
          </p:cNvSpPr>
          <p:nvPr>
            <p:ph type="sldNum" sz="quarter" idx="10"/>
          </p:nvPr>
        </p:nvSpPr>
        <p:spPr/>
        <p:txBody>
          <a:bodyPr/>
          <a:lstStyle/>
          <a:p>
            <a:fld id="{3DA94E17-EF1D-486E-B21E-4C184A5A89B4}" type="slidenum">
              <a:rPr lang="en-US" smtClean="0"/>
              <a:t>8</a:t>
            </a:fld>
            <a:endParaRPr lang="en-US"/>
          </a:p>
        </p:txBody>
      </p:sp>
    </p:spTree>
    <p:extLst>
      <p:ext uri="{BB962C8B-B14F-4D97-AF65-F5344CB8AC3E}">
        <p14:creationId xmlns:p14="http://schemas.microsoft.com/office/powerpoint/2010/main" val="79599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TeamSTEPPS provides a number of useful measures for evaluating the impact of the program. Each can be aligned with the Kirkpatrick Model of Training Evaluation, and are therefore organized into four categories. </a:t>
            </a:r>
          </a:p>
          <a:p>
            <a:r>
              <a:rPr lang="en-US" dirty="0" smtClean="0"/>
              <a:t>To measure reactions, there is the TeamSTEPPS Course Evaluation Form. </a:t>
            </a:r>
          </a:p>
          <a:p>
            <a:r>
              <a:rPr lang="en-US" dirty="0" smtClean="0"/>
              <a:t>To measure learning, there is the TeamSTEPPS Teamwork Attitude Questionnaire, or T-TAQ, which measures attitudes, the TeamSTEPPS Learning Benchmarks that measures knowledge, the TeamSTEPPS Performance Observation Tool which measures skills, and the TeamSTEPPS Teamwork Perceptions Questionnaire, or T-T-P-Q, that also measure skills. </a:t>
            </a:r>
          </a:p>
          <a:p>
            <a:r>
              <a:rPr lang="en-US" dirty="0" smtClean="0"/>
              <a:t>To measure behavior, your resources include, the Team Performance Observation Tool, the T-T-P-Q or TeamSTEPPS Teamwork Perceptions Questionnaire, and the AHRQ surveys on patient safety culture tools. </a:t>
            </a:r>
          </a:p>
          <a:p>
            <a:r>
              <a:rPr lang="en-US" dirty="0" smtClean="0"/>
              <a:t>And finally to measure results, there is the AHRQ surveys on patient safety culture tools and the AHRQ Patient Safety Indicators. </a:t>
            </a:r>
          </a:p>
          <a:p>
            <a:r>
              <a:rPr lang="en-US" dirty="0" smtClean="0"/>
              <a:t>As we proceed through this module, we will review each of these measures in more detail and provide more information about where you can access them.</a:t>
            </a:r>
          </a:p>
        </p:txBody>
      </p:sp>
      <p:sp>
        <p:nvSpPr>
          <p:cNvPr id="4" name="Slide Number Placeholder 3"/>
          <p:cNvSpPr>
            <a:spLocks noGrp="1"/>
          </p:cNvSpPr>
          <p:nvPr>
            <p:ph type="sldNum" sz="quarter" idx="10"/>
          </p:nvPr>
        </p:nvSpPr>
        <p:spPr/>
        <p:txBody>
          <a:bodyPr/>
          <a:lstStyle/>
          <a:p>
            <a:fld id="{3DA94E17-EF1D-486E-B21E-4C184A5A89B4}" type="slidenum">
              <a:rPr lang="en-US" smtClean="0"/>
              <a:t>9</a:t>
            </a:fld>
            <a:endParaRPr lang="en-US"/>
          </a:p>
        </p:txBody>
      </p:sp>
    </p:spTree>
    <p:extLst>
      <p:ext uri="{BB962C8B-B14F-4D97-AF65-F5344CB8AC3E}">
        <p14:creationId xmlns:p14="http://schemas.microsoft.com/office/powerpoint/2010/main" val="13338760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5.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2.png"/><Relationship Id="rId4" Type="http://schemas.openxmlformats.org/officeDocument/2006/relationships/tags" Target="../tags/tag7.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image" Target="../media/image5.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slideMaster" Target="../slideMasters/slideMaster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3" Type="http://schemas.openxmlformats.org/officeDocument/2006/relationships/tags" Target="../tags/tag32.xml"/><Relationship Id="rId21" Type="http://schemas.openxmlformats.org/officeDocument/2006/relationships/image" Target="../media/image5.png"/><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image" Target="../media/image6.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19" Type="http://schemas.openxmlformats.org/officeDocument/2006/relationships/slideMaster" Target="../slideMasters/slideMaster1.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2" Type="http://schemas.openxmlformats.org/officeDocument/2006/relationships/tags" Target="../tags/tag49.xml"/><Relationship Id="rId16" Type="http://schemas.openxmlformats.org/officeDocument/2006/relationships/image" Target="../media/image7.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image" Target="../media/image6.png"/><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 y="-3307"/>
            <a:ext cx="9144000" cy="5151120"/>
          </a:xfrm>
          <a:prstGeom prst="rect">
            <a:avLst/>
          </a:prstGeom>
        </p:spPr>
      </p:pic>
      <p:sp>
        <p:nvSpPr>
          <p:cNvPr id="2" name="Title 1"/>
          <p:cNvSpPr>
            <a:spLocks noGrp="1"/>
          </p:cNvSpPr>
          <p:nvPr>
            <p:ph type="ctrTitle" hasCustomPrompt="1"/>
            <p:custDataLst>
              <p:tags r:id="rId1"/>
            </p:custDataLst>
          </p:nvPr>
        </p:nvSpPr>
        <p:spPr>
          <a:xfrm>
            <a:off x="0" y="2401084"/>
            <a:ext cx="9143999" cy="693108"/>
          </a:xfrm>
        </p:spPr>
        <p:txBody>
          <a:bodyPr lIns="0" tIns="0" rIns="0" bIns="0" anchor="ctr" anchorCtr="0">
            <a:normAutofit/>
          </a:bodyPr>
          <a:lstStyle>
            <a:lvl1pPr algn="ctr">
              <a:defRPr sz="2000" spc="0" baseline="0">
                <a:solidFill>
                  <a:schemeClr val="bg1">
                    <a:lumMod val="95000"/>
                  </a:schemeClr>
                </a:solidFill>
              </a:defRPr>
            </a:lvl1pPr>
          </a:lstStyle>
          <a:p>
            <a:r>
              <a:rPr lang="en-US" dirty="0" smtClean="0"/>
              <a:t>Module 1: Introduction</a:t>
            </a:r>
            <a:endParaRPr lang="en-US" dirty="0"/>
          </a:p>
        </p:txBody>
      </p:sp>
      <p:sp>
        <p:nvSpPr>
          <p:cNvPr id="3" name="Subtitle 2"/>
          <p:cNvSpPr>
            <a:spLocks noGrp="1"/>
          </p:cNvSpPr>
          <p:nvPr>
            <p:ph type="subTitle" idx="1" hasCustomPrompt="1"/>
            <p:custDataLst>
              <p:tags r:id="rId2"/>
            </p:custDataLst>
          </p:nvPr>
        </p:nvSpPr>
        <p:spPr>
          <a:xfrm>
            <a:off x="685799" y="2014091"/>
            <a:ext cx="7772400" cy="671151"/>
          </a:xfrm>
        </p:spPr>
        <p:txBody>
          <a:bodyPr/>
          <a:lstStyle>
            <a:lvl1pPr marL="0" indent="0" algn="ctr">
              <a:buNone/>
              <a:defRPr baseline="0">
                <a:solidFill>
                  <a:srgbClr val="2159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Online Master Trainer Course</a:t>
            </a:r>
            <a:endParaRPr lang="en-US" dirty="0"/>
          </a:p>
        </p:txBody>
      </p:sp>
      <p:sp>
        <p:nvSpPr>
          <p:cNvPr id="56" name="Text Placeholder 55"/>
          <p:cNvSpPr>
            <a:spLocks noGrp="1"/>
          </p:cNvSpPr>
          <p:nvPr>
            <p:ph type="body" sz="quarter" idx="10" hasCustomPrompt="1"/>
            <p:custDataLst>
              <p:tags r:id="rId3"/>
            </p:custDataLst>
          </p:nvPr>
        </p:nvSpPr>
        <p:spPr>
          <a:xfrm>
            <a:off x="-2" y="1037791"/>
            <a:ext cx="9144002" cy="485775"/>
          </a:xfrm>
        </p:spPr>
        <p:txBody>
          <a:bodyPr>
            <a:noAutofit/>
          </a:bodyPr>
          <a:lstStyle>
            <a:lvl1pPr marL="0" indent="0" algn="ctr">
              <a:buNone/>
              <a:defRPr sz="3200">
                <a:solidFill>
                  <a:srgbClr val="215968"/>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Welcome to the</a:t>
            </a:r>
            <a:endParaRPr lang="en-US" dirty="0"/>
          </a:p>
        </p:txBody>
      </p:sp>
      <p:pic>
        <p:nvPicPr>
          <p:cNvPr id="61" name="Picture 6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645142" y="1535282"/>
            <a:ext cx="3617139" cy="542570"/>
          </a:xfrm>
          <a:prstGeom prst="rect">
            <a:avLst/>
          </a:prstGeom>
        </p:spPr>
      </p:pic>
      <p:pic>
        <p:nvPicPr>
          <p:cNvPr id="5" name="Picture 4" title="TeamSTEPPS logo"/>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006342" y="188166"/>
            <a:ext cx="1160424" cy="938165"/>
          </a:xfrm>
          <a:prstGeom prst="rect">
            <a:avLst/>
          </a:prstGeom>
        </p:spPr>
      </p:pic>
      <p:grpSp>
        <p:nvGrpSpPr>
          <p:cNvPr id="51" name="Group 50"/>
          <p:cNvGrpSpPr>
            <a:grpSpLocks noChangeAspect="1"/>
          </p:cNvGrpSpPr>
          <p:nvPr>
            <p:custDataLst>
              <p:tags r:id="rId4"/>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52" name="Rectangle 51"/>
            <p:cNvSpPr/>
            <p:nvPr>
              <p:custDataLst>
                <p:tags r:id="rId7"/>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custDataLst>
                <p:tags r:id="rId8"/>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8" name="Picture 57"/>
          <p:cNvPicPr>
            <a:picLocks noChangeAspect="1"/>
          </p:cNvPicPr>
          <p:nvPr>
            <p:custDataLst>
              <p:tags r:id="rId5"/>
            </p:custDataLst>
          </p:nvPr>
        </p:nvPicPr>
        <p:blipFill>
          <a:blip r:embed="rId13"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60" name="Rectangle 59" descr="Next Slide Button" title="Next Slide Button">
            <a:hlinkClick r:id="" action="ppaction://hlinkshowjump?jump=nextslide"/>
          </p:cNvPr>
          <p:cNvSpPr/>
          <p:nvPr>
            <p:custDataLst>
              <p:tags r:id="rId6"/>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10: Measurement</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30</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3036183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10: Measurement</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30</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137909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10: Measurement</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30</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2"/>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3"/>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0"/>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1"/>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8"/>
            </p:custDataLst>
          </p:nvPr>
        </p:nvPicPr>
        <p:blipFill>
          <a:blip r:embed="rId15"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9"/>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5583517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1005840" y="0"/>
            <a:ext cx="786384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Lst>
  <p:timing>
    <p:tnLst>
      <p:par>
        <p:cTn id="1" dur="indefinite" restart="never" nodeType="tmRoot"/>
      </p:par>
    </p:tnLst>
  </p:timing>
  <p:txStyles>
    <p:titleStyle>
      <a:lvl1pPr algn="l" defTabSz="457200" rtl="0" eaLnBrk="1" latinLnBrk="0" hangingPunct="1">
        <a:spcBef>
          <a:spcPct val="0"/>
        </a:spcBef>
        <a:buNone/>
        <a:defRPr sz="3200" b="0" i="0" u="none" kern="1200" spc="-100" baseline="0">
          <a:solidFill>
            <a:srgbClr val="215968"/>
          </a:solidFill>
          <a:latin typeface="+mj-lt"/>
          <a:ea typeface="+mj-ea"/>
          <a:cs typeface="Arial"/>
        </a:defRPr>
      </a:lvl1pPr>
    </p:titleStyle>
    <p:body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3.xml"/><Relationship Id="rId7" Type="http://schemas.openxmlformats.org/officeDocument/2006/relationships/notesSlide" Target="../notesSlides/notesSlide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1.xml"/><Relationship Id="rId5" Type="http://schemas.openxmlformats.org/officeDocument/2006/relationships/tags" Target="../tags/tag65.xml"/><Relationship Id="rId10" Type="http://schemas.openxmlformats.org/officeDocument/2006/relationships/image" Target="../media/image10.png"/><Relationship Id="rId4" Type="http://schemas.openxmlformats.org/officeDocument/2006/relationships/tags" Target="../tags/tag64.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9.xml"/><Relationship Id="rId7" Type="http://schemas.openxmlformats.org/officeDocument/2006/relationships/hyperlink" Target="http://www.ahrq.gov/professionals/education/curriculum-tools/teamstepps/instructor/reference/smpcefm.html" TargetMode="Externa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tags" Target="../tags/tag120.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23.xml"/><Relationship Id="rId7" Type="http://schemas.openxmlformats.org/officeDocument/2006/relationships/hyperlink" Target="http://www.ahrq.gov/professionals/education/curriculum-tools/teamstepps/instructor/reference/teamattitude.html" TargetMode="Externa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124.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27.xml"/><Relationship Id="rId7" Type="http://schemas.openxmlformats.org/officeDocument/2006/relationships/hyperlink" Target="http://www.ahrq.gov/professionals/education/curriculum-tools/teamstepps/instructor/reference/learnbench.pdf" TargetMode="Externa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128.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31.xml"/><Relationship Id="rId7" Type="http://schemas.openxmlformats.org/officeDocument/2006/relationships/hyperlink" Target="http://www.ahrq.gov/professionals/education/curriculum-tools/teamstepps/instructor/reference/tmpot.pdf" TargetMode="Externa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13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35.xml"/><Relationship Id="rId7" Type="http://schemas.openxmlformats.org/officeDocument/2006/relationships/hyperlink" Target="http://www.ahrq.gov/professionals/education/curriculum-tools/teamstepps/instructor/reference/teampercept.html" TargetMode="Externa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136.xml"/></Relationships>
</file>

<file path=ppt/slides/_rels/slide15.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image" Target="../media/image21.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notesSlide" Target="../notesSlides/notesSlide15.xml"/><Relationship Id="rId5" Type="http://schemas.openxmlformats.org/officeDocument/2006/relationships/slideLayout" Target="../slideLayouts/slideLayout3.xml"/><Relationship Id="rId4" Type="http://schemas.openxmlformats.org/officeDocument/2006/relationships/tags" Target="../tags/tag140.xml"/></Relationships>
</file>

<file path=ppt/slides/_rels/slide16.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49.xml"/><Relationship Id="rId7" Type="http://schemas.openxmlformats.org/officeDocument/2006/relationships/notesSlide" Target="../notesSlides/notesSlide18.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3.xml"/><Relationship Id="rId5" Type="http://schemas.openxmlformats.org/officeDocument/2006/relationships/tags" Target="../tags/tag151.xml"/><Relationship Id="rId4" Type="http://schemas.openxmlformats.org/officeDocument/2006/relationships/tags" Target="../tags/tag150.xm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54.xml"/><Relationship Id="rId7" Type="http://schemas.openxmlformats.org/officeDocument/2006/relationships/notesSlide" Target="../notesSlides/notesSlide19.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3.xml"/><Relationship Id="rId5" Type="http://schemas.openxmlformats.org/officeDocument/2006/relationships/tags" Target="../tags/tag156.xml"/><Relationship Id="rId4" Type="http://schemas.openxmlformats.org/officeDocument/2006/relationships/tags" Target="../tags/tag155.xml"/><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hyperlink" Target="http://www.ahrq.gov/professionals/quality-patient-safety/patientsafetyculture/medical-office/index.html" TargetMode="External"/><Relationship Id="rId3" Type="http://schemas.openxmlformats.org/officeDocument/2006/relationships/tags" Target="../tags/tag159.xml"/><Relationship Id="rId7" Type="http://schemas.openxmlformats.org/officeDocument/2006/relationships/hyperlink" Target="http://www.ahrq.gov/professionals/quality-patient-safety/patientsafetyculture/hospital/index.html" TargetMode="Externa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notesSlide" Target="../notesSlides/notesSlide20.xml"/><Relationship Id="rId11" Type="http://schemas.openxmlformats.org/officeDocument/2006/relationships/image" Target="../media/image26.png"/><Relationship Id="rId5" Type="http://schemas.openxmlformats.org/officeDocument/2006/relationships/slideLayout" Target="../slideLayouts/slideLayout3.xml"/><Relationship Id="rId10" Type="http://schemas.openxmlformats.org/officeDocument/2006/relationships/hyperlink" Target="http://www.ahrq.gov/professionals/quality-patient-safety/patientsafetyculture/pharmacy/index.html" TargetMode="External"/><Relationship Id="rId4" Type="http://schemas.openxmlformats.org/officeDocument/2006/relationships/tags" Target="../tags/tag160.xml"/><Relationship Id="rId9" Type="http://schemas.openxmlformats.org/officeDocument/2006/relationships/hyperlink" Target="http://www.ahrq.gov/professionals/quality-patient-safety/patientsafetyculture/nursing-home/index.htm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163.xml"/><Relationship Id="rId7" Type="http://schemas.openxmlformats.org/officeDocument/2006/relationships/hyperlink" Target="http://www.ahrq.gov/professionals/quality-patient-safety/patientsafetyculture/hospital/index.html" TargetMode="Externa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notesSlide" Target="../notesSlides/notesSlide21.xml"/><Relationship Id="rId5" Type="http://schemas.openxmlformats.org/officeDocument/2006/relationships/slideLayout" Target="../slideLayouts/slideLayout3.xml"/><Relationship Id="rId4" Type="http://schemas.openxmlformats.org/officeDocument/2006/relationships/tags" Target="../tags/tag164.xml"/></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167.xml"/><Relationship Id="rId7" Type="http://schemas.openxmlformats.org/officeDocument/2006/relationships/hyperlink" Target="http://www.ahrq.gov/professionals/quality-patient-safety/patientsafetyculture/hospital/index.html" TargetMode="Externa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notesSlide" Target="../notesSlides/notesSlide22.xml"/><Relationship Id="rId5" Type="http://schemas.openxmlformats.org/officeDocument/2006/relationships/slideLayout" Target="../slideLayouts/slideLayout3.xml"/><Relationship Id="rId4" Type="http://schemas.openxmlformats.org/officeDocument/2006/relationships/tags" Target="../tags/tag168.xml"/></Relationships>
</file>

<file path=ppt/slides/_rels/slide23.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image" Target="../media/image28.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notesSlide" Target="../notesSlides/notesSlide23.xml"/><Relationship Id="rId5" Type="http://schemas.openxmlformats.org/officeDocument/2006/relationships/slideLayout" Target="../slideLayouts/slideLayout3.xml"/><Relationship Id="rId4" Type="http://schemas.openxmlformats.org/officeDocument/2006/relationships/tags" Target="../tags/tag172.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75.xml"/><Relationship Id="rId7" Type="http://schemas.openxmlformats.org/officeDocument/2006/relationships/slideLayout" Target="../slideLayouts/slideLayout3.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s>
</file>

<file path=ppt/slides/_rels/slide25.xml.rels><?xml version="1.0" encoding="UTF-8" standalone="yes"?>
<Relationships xmlns="http://schemas.openxmlformats.org/package/2006/relationships"><Relationship Id="rId8" Type="http://schemas.openxmlformats.org/officeDocument/2006/relationships/hyperlink" Target="mailto:SafetyCultureSurveys@westat.com" TargetMode="External"/><Relationship Id="rId3" Type="http://schemas.openxmlformats.org/officeDocument/2006/relationships/tags" Target="../tags/tag181.xml"/><Relationship Id="rId7" Type="http://schemas.openxmlformats.org/officeDocument/2006/relationships/hyperlink" Target="http://www.ahrq.gov/professionals/quality-patient-safety/patientsafetyculture/index.html" TargetMode="Externa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notesSlide" Target="../notesSlides/notesSlide25.xml"/><Relationship Id="rId11" Type="http://schemas.openxmlformats.org/officeDocument/2006/relationships/image" Target="../media/image29.jpeg"/><Relationship Id="rId5" Type="http://schemas.openxmlformats.org/officeDocument/2006/relationships/slideLayout" Target="../slideLayouts/slideLayout3.xml"/><Relationship Id="rId10" Type="http://schemas.openxmlformats.org/officeDocument/2006/relationships/hyperlink" Target="http://www.ahrq.gov/professionals/quality-patient-safety/patientsafetyculture/hospital/index.html" TargetMode="External"/><Relationship Id="rId4" Type="http://schemas.openxmlformats.org/officeDocument/2006/relationships/tags" Target="../tags/tag182.xml"/><Relationship Id="rId9" Type="http://schemas.openxmlformats.org/officeDocument/2006/relationships/hyperlink" Target="mailto:DatabasesOnSafetyCulture@westat.com"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185.xml"/><Relationship Id="rId7" Type="http://schemas.openxmlformats.org/officeDocument/2006/relationships/hyperlink" Target="http://www.qualityindicators.ahrq.gov/modules/psi_resources.aspx" TargetMode="Externa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notesSlide" Target="../notesSlides/notesSlide26.xml"/><Relationship Id="rId5" Type="http://schemas.openxmlformats.org/officeDocument/2006/relationships/slideLayout" Target="../slideLayouts/slideLayout3.xml"/><Relationship Id="rId4" Type="http://schemas.openxmlformats.org/officeDocument/2006/relationships/tags" Target="../tags/tag186.xml"/></Relationships>
</file>

<file path=ppt/slides/_rels/slide27.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hyperlink" Target="http://www.ahrq.gov/professionals/education/curriculum-tools/teamstepps/instructor/fundamentals/module10/exmeasure.pdf" TargetMode="Externa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31.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notesSlide" Target="../notesSlides/notesSlide28.xml"/><Relationship Id="rId5" Type="http://schemas.openxmlformats.org/officeDocument/2006/relationships/slideLayout" Target="../slideLayouts/slideLayout3.xml"/><Relationship Id="rId4" Type="http://schemas.openxmlformats.org/officeDocument/2006/relationships/tags" Target="../tags/tag193.xml"/></Relationships>
</file>

<file path=ppt/slides/_rels/slide29.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image" Target="../media/image32.jpeg"/><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notesSlide" Target="../notesSlides/notesSlide29.xml"/><Relationship Id="rId5" Type="http://schemas.openxmlformats.org/officeDocument/2006/relationships/slideLayout" Target="../slideLayouts/slideLayout3.xml"/><Relationship Id="rId4" Type="http://schemas.openxmlformats.org/officeDocument/2006/relationships/tags" Target="../tags/tag19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75.xml"/><Relationship Id="rId7" Type="http://schemas.openxmlformats.org/officeDocument/2006/relationships/hyperlink" Target="http://www.ahrq.gov/professionals/education/curriculum-tools/teamstepps/instructor/fundamentals/index.html"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3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200.xml"/><Relationship Id="rId7" Type="http://schemas.openxmlformats.org/officeDocument/2006/relationships/notesSlide" Target="../notesSlides/notesSlide3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slideLayout" Target="../slideLayouts/slideLayout4.xml"/><Relationship Id="rId5" Type="http://schemas.openxmlformats.org/officeDocument/2006/relationships/tags" Target="../tags/tag202.xml"/><Relationship Id="rId4" Type="http://schemas.openxmlformats.org/officeDocument/2006/relationships/tags" Target="../tags/tag201.xml"/><Relationship Id="rId9" Type="http://schemas.openxmlformats.org/officeDocument/2006/relationships/hyperlink" Target="https://www.ahrq.gov/sites/default/files/wysiwyg/teamstepps/instructor/fundamentals/tsonlinemodule11.ppt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79.xml"/><Relationship Id="rId7" Type="http://schemas.openxmlformats.org/officeDocument/2006/relationships/hyperlink" Target="http://www.ahrq.gov/professionals/education/curriculum-tools/teamstepps/instructor/fundamentals/module10/igmeasure.pdf" TargetMode="Externa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80.xml"/></Relationships>
</file>

<file path=ppt/slides/_rels/slide5.xml.rels><?xml version="1.0" encoding="UTF-8" standalone="yes"?>
<Relationships xmlns="http://schemas.openxmlformats.org/package/2006/relationships"><Relationship Id="rId8" Type="http://schemas.openxmlformats.org/officeDocument/2006/relationships/hyperlink" Target="http://psnet.ahrq.gov/resource.aspx?resourceID=22712" TargetMode="External"/><Relationship Id="rId3" Type="http://schemas.openxmlformats.org/officeDocument/2006/relationships/tags" Target="../tags/tag83.xml"/><Relationship Id="rId7" Type="http://schemas.openxmlformats.org/officeDocument/2006/relationships/hyperlink" Target="http://psnet.ahrq.gov/resource.aspx?resourceID=11253" TargetMode="Externa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84.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4.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88.xml"/></Relationships>
</file>

<file path=ppt/slides/_rels/slide7.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hyperlink" Target="http://www.ahrq.gov/professionals/education/curriculum-tools/teamstepps/instructor/essentials/implguide.pdf#page=27" TargetMode="Externa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image" Target="../media/image15.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notesSlide" Target="../notesSlides/notesSlide7.xml"/><Relationship Id="rId5" Type="http://schemas.openxmlformats.org/officeDocument/2006/relationships/tags" Target="../tags/tag93.xml"/><Relationship Id="rId10" Type="http://schemas.openxmlformats.org/officeDocument/2006/relationships/slideLayout" Target="../slideLayouts/slideLayout3.xml"/><Relationship Id="rId4" Type="http://schemas.openxmlformats.org/officeDocument/2006/relationships/tags" Target="../tags/tag92.xml"/><Relationship Id="rId9" Type="http://schemas.openxmlformats.org/officeDocument/2006/relationships/tags" Target="../tags/tag97.xml"/></Relationships>
</file>

<file path=ppt/slides/_rels/slide8.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notesSlide" Target="../notesSlides/notesSlide8.xml"/><Relationship Id="rId2" Type="http://schemas.openxmlformats.org/officeDocument/2006/relationships/tags" Target="../tags/tag99.xml"/><Relationship Id="rId16" Type="http://schemas.openxmlformats.org/officeDocument/2006/relationships/slideLayout" Target="../slideLayouts/slideLayout3.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tags" Target="../tags/tag11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s>
</file>

<file path=ppt/slides/_rels/slide9.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custDataLst>
              <p:tags r:id="rId2"/>
            </p:custDataLst>
          </p:nvPr>
        </p:nvSpPr>
        <p:spPr/>
        <p:txBody>
          <a:bodyPr/>
          <a:lstStyle/>
          <a:p>
            <a:r>
              <a:rPr lang="en-US" dirty="0" smtClean="0">
                <a:ln w="3175">
                  <a:noFill/>
                </a:ln>
                <a:effectLst>
                  <a:outerShdw blurRad="50800" dist="38100" dir="5400000" algn="t" rotWithShape="0">
                    <a:prstClr val="black">
                      <a:alpha val="40000"/>
                    </a:prstClr>
                  </a:outerShdw>
                </a:effectLst>
              </a:rPr>
              <a:t>Module 10: Measurement</a:t>
            </a:r>
            <a:endParaRPr lang="en-US" dirty="0">
              <a:ln w="3175">
                <a:noFill/>
              </a:ln>
              <a:effectLst>
                <a:outerShdw blurRad="50800" dist="38100" dir="5400000" algn="t" rotWithShape="0">
                  <a:prstClr val="black">
                    <a:alpha val="40000"/>
                  </a:prstClr>
                </a:outerShdw>
              </a:effectLst>
            </a:endParaRPr>
          </a:p>
        </p:txBody>
      </p:sp>
      <p:sp>
        <p:nvSpPr>
          <p:cNvPr id="18" name="Subtitle 17"/>
          <p:cNvSpPr>
            <a:spLocks noGrp="1"/>
          </p:cNvSpPr>
          <p:nvPr>
            <p:ph type="subTitle" idx="1"/>
            <p:custDataLst>
              <p:tags r:id="rId3"/>
            </p:custDataLst>
          </p:nvPr>
        </p:nvSpPr>
        <p:spPr>
          <a:xfrm>
            <a:off x="0" y="2014091"/>
            <a:ext cx="9144000" cy="671151"/>
          </a:xfrm>
        </p:spPr>
        <p:txBody>
          <a:bodyPr/>
          <a:lstStyle/>
          <a:p>
            <a:r>
              <a:rPr lang="en-US" dirty="0" smtClean="0"/>
              <a:t>Online Master Trainer Course</a:t>
            </a:r>
            <a:endParaRPr lang="en-US" dirty="0"/>
          </a:p>
        </p:txBody>
      </p:sp>
      <p:sp>
        <p:nvSpPr>
          <p:cNvPr id="19" name="Text Placeholder 18"/>
          <p:cNvSpPr>
            <a:spLocks noGrp="1"/>
          </p:cNvSpPr>
          <p:nvPr>
            <p:ph type="body" sz="quarter" idx="10"/>
            <p:custDataLst>
              <p:tags r:id="rId4"/>
            </p:custDataLst>
          </p:nvPr>
        </p:nvSpPr>
        <p:spPr>
          <a:xfrm>
            <a:off x="-2" y="1173976"/>
            <a:ext cx="9144002" cy="485775"/>
          </a:xfrm>
        </p:spPr>
        <p:txBody>
          <a:bodyPr/>
          <a:lstStyle/>
          <a:p>
            <a:r>
              <a:rPr lang="en-US" sz="2000" dirty="0" smtClean="0"/>
              <a:t>Welcome to the </a:t>
            </a:r>
            <a:endParaRPr lang="en-US" sz="2000" dirty="0"/>
          </a:p>
        </p:txBody>
      </p:sp>
      <p:pic>
        <p:nvPicPr>
          <p:cNvPr id="5" name="Picture 4" descr="DHA lo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00775" y="105008"/>
            <a:ext cx="1114848" cy="457200"/>
          </a:xfrm>
          <a:prstGeom prst="rect">
            <a:avLst/>
          </a:prstGeom>
        </p:spPr>
      </p:pic>
      <p:pic>
        <p:nvPicPr>
          <p:cNvPr id="6" name="Picture 5" descr="DoD logo"/>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66855" y="110147"/>
            <a:ext cx="457200" cy="457200"/>
          </a:xfrm>
          <a:prstGeom prst="rect">
            <a:avLst/>
          </a:prstGeom>
        </p:spPr>
      </p:pic>
      <p:pic>
        <p:nvPicPr>
          <p:cNvPr id="7" name="Picture 6" descr="HHS and AHRQ logos"/>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54305" y="99512"/>
            <a:ext cx="1823936" cy="457200"/>
          </a:xfrm>
          <a:prstGeom prst="rect">
            <a:avLst/>
          </a:prstGeom>
        </p:spPr>
      </p:pic>
      <p:sp>
        <p:nvSpPr>
          <p:cNvPr id="9" name="Down Arrow 8" descr="down arrow"/>
          <p:cNvSpPr/>
          <p:nvPr>
            <p:custDataLst>
              <p:tags r:id="rId5"/>
            </p:custDataLst>
          </p:nvPr>
        </p:nvSpPr>
        <p:spPr>
          <a:xfrm>
            <a:off x="7724055" y="4329938"/>
            <a:ext cx="251545" cy="409164"/>
          </a:xfrm>
          <a:prstGeom prst="down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8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altLang="en-US" dirty="0">
                <a:ea typeface="ヒラギノ角ゴ Pro W3" pitchFamily="127" charset="-128"/>
              </a:rPr>
              <a:t>Course Evaluation </a:t>
            </a:r>
            <a:r>
              <a:rPr lang="en-US" altLang="en-US" dirty="0" smtClean="0">
                <a:ea typeface="ヒラギノ角ゴ Pro W3" pitchFamily="127" charset="-128"/>
              </a:rPr>
              <a:t>Form (Slide 6)</a:t>
            </a:r>
            <a:endParaRPr lang="en-US" dirty="0"/>
          </a:p>
        </p:txBody>
      </p:sp>
      <p:sp>
        <p:nvSpPr>
          <p:cNvPr id="3" name="Text Placeholder 2"/>
          <p:cNvSpPr>
            <a:spLocks noGrp="1"/>
          </p:cNvSpPr>
          <p:nvPr>
            <p:ph type="body" sz="quarter" idx="10"/>
            <p:custDataLst>
              <p:tags r:id="rId3"/>
            </p:custDataLst>
          </p:nvPr>
        </p:nvSpPr>
        <p:spPr>
          <a:xfrm>
            <a:off x="182879" y="768095"/>
            <a:ext cx="4485374" cy="4023360"/>
          </a:xfrm>
        </p:spPr>
        <p:txBody>
          <a:bodyPr/>
          <a:lstStyle/>
          <a:p>
            <a:r>
              <a:rPr lang="en-US" dirty="0"/>
              <a:t>Level I </a:t>
            </a:r>
            <a:r>
              <a:rPr lang="en-US" dirty="0" smtClean="0"/>
              <a:t>- Reactions</a:t>
            </a:r>
            <a:endParaRPr lang="en-US" dirty="0"/>
          </a:p>
          <a:p>
            <a:r>
              <a:rPr lang="en-US" dirty="0"/>
              <a:t>Found in Tab </a:t>
            </a:r>
            <a:r>
              <a:rPr lang="en-US" dirty="0" smtClean="0"/>
              <a:t>F or select image at right to download</a:t>
            </a:r>
          </a:p>
          <a:p>
            <a:r>
              <a:rPr lang="en-US" dirty="0"/>
              <a:t>Provides information about what trainees thought about the training</a:t>
            </a:r>
          </a:p>
          <a:p>
            <a:r>
              <a:rPr lang="en-US" dirty="0" smtClean="0"/>
              <a:t>Includes </a:t>
            </a:r>
            <a:r>
              <a:rPr lang="en-US" dirty="0"/>
              <a:t>evaluation questions for all available course modules</a:t>
            </a:r>
          </a:p>
          <a:p>
            <a:r>
              <a:rPr lang="en-US" dirty="0" smtClean="0"/>
              <a:t>Customizable</a:t>
            </a:r>
            <a:endParaRPr lang="en-US" dirty="0"/>
          </a:p>
        </p:txBody>
      </p:sp>
      <p:pic>
        <p:nvPicPr>
          <p:cNvPr id="4" name="Picture 3" descr="TeamSTEPPS Course Evaluation Form">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151793" y="768095"/>
            <a:ext cx="2885302" cy="3808598"/>
          </a:xfrm>
          <a:prstGeom prst="rect">
            <a:avLst/>
          </a:prstGeom>
          <a:ln>
            <a:solidFill>
              <a:schemeClr val="tx1"/>
            </a:solidFill>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5866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fontScale="90000"/>
          </a:bodyPr>
          <a:lstStyle/>
          <a:p>
            <a:r>
              <a:rPr lang="fr-FR" altLang="en-US" dirty="0">
                <a:ea typeface="ヒラギノ角ゴ Pro W3" pitchFamily="127" charset="-128"/>
              </a:rPr>
              <a:t>TeamSTEPPS </a:t>
            </a:r>
            <a:r>
              <a:rPr lang="fr-FR" altLang="en-US" dirty="0" err="1">
                <a:ea typeface="ヒラギノ角ゴ Pro W3" pitchFamily="127" charset="-128"/>
              </a:rPr>
              <a:t>Teamwork</a:t>
            </a:r>
            <a:r>
              <a:rPr lang="fr-FR" altLang="en-US" dirty="0">
                <a:ea typeface="ヒラギノ角ゴ Pro W3" pitchFamily="127" charset="-128"/>
              </a:rPr>
              <a:t> Attitudes </a:t>
            </a:r>
            <a:r>
              <a:rPr lang="fr-FR" altLang="en-US" dirty="0" smtClean="0">
                <a:ea typeface="ヒラギノ角ゴ Pro W3" pitchFamily="127" charset="-128"/>
              </a:rPr>
              <a:t>Questionnaire </a:t>
            </a:r>
            <a:r>
              <a:rPr lang="en-US" altLang="en-US" dirty="0" smtClean="0">
                <a:ea typeface="ヒラギノ角ゴ Pro W3" pitchFamily="127" charset="-128"/>
              </a:rPr>
              <a:t>(Slide 6)</a:t>
            </a:r>
            <a:endParaRPr lang="en-US" dirty="0"/>
          </a:p>
        </p:txBody>
      </p:sp>
      <p:sp>
        <p:nvSpPr>
          <p:cNvPr id="3" name="Text Placeholder 2"/>
          <p:cNvSpPr>
            <a:spLocks noGrp="1"/>
          </p:cNvSpPr>
          <p:nvPr>
            <p:ph type="body" sz="quarter" idx="10"/>
            <p:custDataLst>
              <p:tags r:id="rId3"/>
            </p:custDataLst>
          </p:nvPr>
        </p:nvSpPr>
        <p:spPr>
          <a:xfrm>
            <a:off x="182878" y="768095"/>
            <a:ext cx="5026795" cy="4023360"/>
          </a:xfrm>
        </p:spPr>
        <p:txBody>
          <a:bodyPr>
            <a:normAutofit fontScale="85000" lnSpcReduction="10000"/>
          </a:bodyPr>
          <a:lstStyle/>
          <a:p>
            <a:r>
              <a:rPr lang="en-US" dirty="0" smtClean="0"/>
              <a:t>Evaluates Level </a:t>
            </a:r>
            <a:r>
              <a:rPr lang="en-US" dirty="0"/>
              <a:t>II </a:t>
            </a:r>
            <a:r>
              <a:rPr lang="en-US" dirty="0" smtClean="0"/>
              <a:t>- Learning</a:t>
            </a:r>
            <a:endParaRPr lang="en-US" dirty="0"/>
          </a:p>
          <a:p>
            <a:r>
              <a:rPr lang="en-US" dirty="0"/>
              <a:t>Found in Tab </a:t>
            </a:r>
            <a:r>
              <a:rPr lang="en-US" dirty="0" smtClean="0"/>
              <a:t>F </a:t>
            </a:r>
            <a:r>
              <a:rPr lang="en-US" dirty="0"/>
              <a:t>or select image at right to </a:t>
            </a:r>
            <a:r>
              <a:rPr lang="en-US" dirty="0" smtClean="0"/>
              <a:t>download</a:t>
            </a:r>
            <a:endParaRPr lang="en-US" dirty="0"/>
          </a:p>
          <a:p>
            <a:r>
              <a:rPr lang="en-US" dirty="0"/>
              <a:t>30-item self-report tool </a:t>
            </a:r>
          </a:p>
          <a:p>
            <a:r>
              <a:rPr lang="en-US" dirty="0"/>
              <a:t>Respondents rate their agreement </a:t>
            </a:r>
            <a:r>
              <a:rPr lang="en-US" dirty="0" smtClean="0"/>
              <a:t>on </a:t>
            </a:r>
            <a:r>
              <a:rPr lang="en-US" dirty="0"/>
              <a:t>a 5-point </a:t>
            </a:r>
            <a:r>
              <a:rPr lang="en-US" dirty="0" smtClean="0"/>
              <a:t>scale</a:t>
            </a:r>
            <a:endParaRPr lang="en-US" dirty="0"/>
          </a:p>
          <a:p>
            <a:r>
              <a:rPr lang="en-US" dirty="0"/>
              <a:t>Measures attitudes toward:</a:t>
            </a:r>
          </a:p>
          <a:p>
            <a:pPr marL="342900" indent="-222250">
              <a:buFont typeface="Arial" panose="020B0604020202020204" pitchFamily="34" charset="0"/>
              <a:buChar char="•"/>
            </a:pPr>
            <a:r>
              <a:rPr lang="en-US" dirty="0"/>
              <a:t>Team Structure</a:t>
            </a:r>
          </a:p>
          <a:p>
            <a:pPr marL="342900" indent="-222250">
              <a:buFont typeface="Arial" panose="020B0604020202020204" pitchFamily="34" charset="0"/>
              <a:buChar char="•"/>
            </a:pPr>
            <a:r>
              <a:rPr lang="en-US" dirty="0"/>
              <a:t>Leadership</a:t>
            </a:r>
          </a:p>
          <a:p>
            <a:pPr marL="342900" indent="-222250">
              <a:buFont typeface="Arial" panose="020B0604020202020204" pitchFamily="34" charset="0"/>
              <a:buChar char="•"/>
            </a:pPr>
            <a:r>
              <a:rPr lang="en-US" dirty="0"/>
              <a:t>Situation Monitoring</a:t>
            </a:r>
          </a:p>
          <a:p>
            <a:pPr marL="342900" indent="-222250">
              <a:buFont typeface="Arial" panose="020B0604020202020204" pitchFamily="34" charset="0"/>
              <a:buChar char="•"/>
            </a:pPr>
            <a:r>
              <a:rPr lang="en-US" dirty="0"/>
              <a:t>Mutual Support</a:t>
            </a:r>
          </a:p>
          <a:p>
            <a:pPr marL="342900" indent="-222250">
              <a:buFont typeface="Arial" panose="020B0604020202020204" pitchFamily="34" charset="0"/>
              <a:buChar char="•"/>
            </a:pPr>
            <a:r>
              <a:rPr lang="en-US" dirty="0"/>
              <a:t>Communication </a:t>
            </a:r>
          </a:p>
        </p:txBody>
      </p:sp>
      <p:pic>
        <p:nvPicPr>
          <p:cNvPr id="4" name="Picture 3" descr="TeamSTEPPS T-TAQ Form">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420971" y="792159"/>
            <a:ext cx="2780083" cy="3808598"/>
          </a:xfrm>
          <a:prstGeom prst="rect">
            <a:avLst/>
          </a:prstGeom>
          <a:ln>
            <a:solidFill>
              <a:schemeClr val="tx1"/>
            </a:solidFill>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077165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altLang="en-US" dirty="0">
                <a:ea typeface="ヒラギノ角ゴ Pro W3" pitchFamily="127" charset="-128"/>
              </a:rPr>
              <a:t>Learning </a:t>
            </a:r>
            <a:r>
              <a:rPr lang="en-US" altLang="en-US" dirty="0" smtClean="0">
                <a:ea typeface="ヒラギノ角ゴ Pro W3" pitchFamily="127" charset="-128"/>
              </a:rPr>
              <a:t>Benchmarks (Slide 8)</a:t>
            </a:r>
            <a:endParaRPr lang="en-US" dirty="0"/>
          </a:p>
        </p:txBody>
      </p:sp>
      <p:sp>
        <p:nvSpPr>
          <p:cNvPr id="3" name="Text Placeholder 2"/>
          <p:cNvSpPr>
            <a:spLocks noGrp="1"/>
          </p:cNvSpPr>
          <p:nvPr>
            <p:ph type="body" sz="quarter" idx="10"/>
            <p:custDataLst>
              <p:tags r:id="rId3"/>
            </p:custDataLst>
          </p:nvPr>
        </p:nvSpPr>
        <p:spPr/>
        <p:txBody>
          <a:bodyPr>
            <a:normAutofit lnSpcReduction="10000"/>
          </a:bodyPr>
          <a:lstStyle/>
          <a:p>
            <a:r>
              <a:rPr lang="en-US" dirty="0" smtClean="0"/>
              <a:t>Evaluates Level </a:t>
            </a:r>
            <a:r>
              <a:rPr lang="en-US" dirty="0"/>
              <a:t>II </a:t>
            </a:r>
            <a:r>
              <a:rPr lang="en-US" dirty="0" smtClean="0"/>
              <a:t>- Learning</a:t>
            </a:r>
            <a:endParaRPr lang="en-US" dirty="0"/>
          </a:p>
          <a:p>
            <a:r>
              <a:rPr lang="en-US" dirty="0"/>
              <a:t>Found in Tab F or select image at right to </a:t>
            </a:r>
            <a:r>
              <a:rPr lang="en-US" dirty="0" smtClean="0"/>
              <a:t>access online</a:t>
            </a:r>
          </a:p>
          <a:p>
            <a:r>
              <a:rPr lang="en-US" dirty="0" smtClean="0"/>
              <a:t>A </a:t>
            </a:r>
            <a:r>
              <a:rPr lang="en-US" dirty="0"/>
              <a:t>23-item multiple-choice test </a:t>
            </a:r>
          </a:p>
          <a:p>
            <a:r>
              <a:rPr lang="en-US" dirty="0"/>
              <a:t>Uses:</a:t>
            </a:r>
          </a:p>
          <a:p>
            <a:pPr marL="342900" indent="-222250">
              <a:buFont typeface="Arial" panose="020B0604020202020204" pitchFamily="34" charset="0"/>
              <a:buChar char="•"/>
            </a:pPr>
            <a:r>
              <a:rPr lang="en-US" dirty="0"/>
              <a:t>To assess knowledge of teamwork</a:t>
            </a:r>
          </a:p>
          <a:p>
            <a:pPr marL="342900" indent="-222250">
              <a:buFont typeface="Arial" panose="020B0604020202020204" pitchFamily="34" charset="0"/>
              <a:buChar char="•"/>
            </a:pPr>
            <a:r>
              <a:rPr lang="en-US" dirty="0"/>
              <a:t>To measure changes in knowledge</a:t>
            </a:r>
          </a:p>
          <a:p>
            <a:r>
              <a:rPr lang="en-US" dirty="0" smtClean="0"/>
              <a:t>Caution:</a:t>
            </a:r>
            <a:endParaRPr lang="en-US" dirty="0"/>
          </a:p>
          <a:p>
            <a:pPr marL="342900" indent="-222250">
              <a:buFont typeface="Arial" panose="020B0604020202020204" pitchFamily="34" charset="0"/>
              <a:buChar char="•"/>
            </a:pPr>
            <a:r>
              <a:rPr lang="en-US" dirty="0"/>
              <a:t>Items tend to be too easy</a:t>
            </a:r>
          </a:p>
          <a:p>
            <a:endParaRPr lang="en-US" dirty="0"/>
          </a:p>
        </p:txBody>
      </p:sp>
      <p:pic>
        <p:nvPicPr>
          <p:cNvPr id="4" name="Picture 3" descr="TeamSTEPPS Learning Benchmarks">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301181" y="978059"/>
            <a:ext cx="2746676" cy="3341278"/>
          </a:xfrm>
          <a:prstGeom prst="rect">
            <a:avLst/>
          </a:prstGeom>
          <a:ln>
            <a:solidFill>
              <a:schemeClr val="tx1"/>
            </a:solidFill>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366899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altLang="en-US" dirty="0">
                <a:ea typeface="ヒラギノ角ゴ Pro W3" pitchFamily="127" charset="-128"/>
              </a:rPr>
              <a:t>Team Performance Observation </a:t>
            </a:r>
            <a:r>
              <a:rPr lang="en-US" altLang="en-US" dirty="0" smtClean="0">
                <a:ea typeface="ヒラギノ角ゴ Pro W3" pitchFamily="127" charset="-128"/>
              </a:rPr>
              <a:t>Tool (Slide 9)</a:t>
            </a:r>
            <a:endParaRPr lang="en-US" dirty="0"/>
          </a:p>
        </p:txBody>
      </p:sp>
      <p:sp>
        <p:nvSpPr>
          <p:cNvPr id="3" name="Text Placeholder 2"/>
          <p:cNvSpPr>
            <a:spLocks noGrp="1"/>
          </p:cNvSpPr>
          <p:nvPr>
            <p:ph type="body" sz="quarter" idx="10"/>
            <p:custDataLst>
              <p:tags r:id="rId3"/>
            </p:custDataLst>
          </p:nvPr>
        </p:nvSpPr>
        <p:spPr/>
        <p:txBody>
          <a:bodyPr/>
          <a:lstStyle/>
          <a:p>
            <a:r>
              <a:rPr lang="en-US" dirty="0"/>
              <a:t>Level II </a:t>
            </a:r>
            <a:r>
              <a:rPr lang="en-US" dirty="0" smtClean="0"/>
              <a:t>- Learning </a:t>
            </a:r>
            <a:r>
              <a:rPr lang="en-US" dirty="0"/>
              <a:t>and Level </a:t>
            </a:r>
            <a:r>
              <a:rPr lang="en-US" dirty="0" smtClean="0"/>
              <a:t>III - </a:t>
            </a:r>
            <a:r>
              <a:rPr lang="en-US" dirty="0"/>
              <a:t>Behavior</a:t>
            </a:r>
          </a:p>
          <a:p>
            <a:r>
              <a:rPr lang="en-US" dirty="0"/>
              <a:t>Found in Tab </a:t>
            </a:r>
            <a:r>
              <a:rPr lang="en-US" dirty="0" smtClean="0"/>
              <a:t>F </a:t>
            </a:r>
            <a:r>
              <a:rPr lang="en-US" dirty="0"/>
              <a:t>or select image at right to download</a:t>
            </a:r>
          </a:p>
          <a:p>
            <a:r>
              <a:rPr lang="en-US" dirty="0" smtClean="0"/>
              <a:t>Tool </a:t>
            </a:r>
            <a:r>
              <a:rPr lang="en-US" dirty="0"/>
              <a:t>for observing team performance</a:t>
            </a:r>
          </a:p>
          <a:p>
            <a:pPr marL="342900" indent="-222250">
              <a:buFont typeface="Arial" panose="020B0604020202020204" pitchFamily="34" charset="0"/>
              <a:buChar char="•"/>
            </a:pPr>
            <a:r>
              <a:rPr lang="en-US" dirty="0"/>
              <a:t>Site assessment</a:t>
            </a:r>
          </a:p>
          <a:p>
            <a:pPr marL="342900" indent="-222250">
              <a:buFont typeface="Arial" panose="020B0604020202020204" pitchFamily="34" charset="0"/>
              <a:buChar char="•"/>
            </a:pPr>
            <a:r>
              <a:rPr lang="en-US" dirty="0"/>
              <a:t>Measure training effectiveness</a:t>
            </a:r>
          </a:p>
          <a:p>
            <a:r>
              <a:rPr lang="en-US" dirty="0" smtClean="0"/>
              <a:t>Can </a:t>
            </a:r>
            <a:r>
              <a:rPr lang="en-US" dirty="0"/>
              <a:t>be adapted to a particular </a:t>
            </a:r>
            <a:r>
              <a:rPr lang="en-US" dirty="0" smtClean="0"/>
              <a:t>unit</a:t>
            </a:r>
          </a:p>
          <a:p>
            <a:r>
              <a:rPr lang="en-US" dirty="0"/>
              <a:t>Observers should practice using the tool </a:t>
            </a:r>
          </a:p>
        </p:txBody>
      </p:sp>
      <p:pic>
        <p:nvPicPr>
          <p:cNvPr id="4" name="Picture 3" descr="Team Performance Observation Tool">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151793" y="769150"/>
            <a:ext cx="2885302" cy="3806488"/>
          </a:xfrm>
          <a:prstGeom prst="rect">
            <a:avLst/>
          </a:prstGeom>
          <a:ln>
            <a:solidFill>
              <a:schemeClr val="tx1"/>
            </a:solidFill>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06941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fr-FR" altLang="en-US" dirty="0">
                <a:ea typeface="ヒラギノ角ゴ Pro W3" pitchFamily="127" charset="-128"/>
              </a:rPr>
              <a:t>TeamSTEPPS </a:t>
            </a:r>
            <a:r>
              <a:rPr lang="fr-FR" altLang="en-US" dirty="0" err="1">
                <a:ea typeface="ヒラギノ角ゴ Pro W3" pitchFamily="127" charset="-128"/>
              </a:rPr>
              <a:t>Teamwork</a:t>
            </a:r>
            <a:r>
              <a:rPr lang="fr-FR" altLang="en-US" dirty="0">
                <a:ea typeface="ヒラギノ角ゴ Pro W3" pitchFamily="127" charset="-128"/>
              </a:rPr>
              <a:t> </a:t>
            </a:r>
            <a:r>
              <a:rPr lang="fr-FR" altLang="en-US" dirty="0" smtClean="0">
                <a:ea typeface="ヒラギノ角ゴ Pro W3" pitchFamily="127" charset="-128"/>
              </a:rPr>
              <a:t>Perceptions Questionnaire </a:t>
            </a:r>
            <a:endParaRPr lang="en-US" dirty="0"/>
          </a:p>
        </p:txBody>
      </p:sp>
      <p:sp>
        <p:nvSpPr>
          <p:cNvPr id="3" name="Text Placeholder 2"/>
          <p:cNvSpPr>
            <a:spLocks noGrp="1"/>
          </p:cNvSpPr>
          <p:nvPr>
            <p:ph type="body" sz="quarter" idx="10"/>
            <p:custDataLst>
              <p:tags r:id="rId3"/>
            </p:custDataLst>
          </p:nvPr>
        </p:nvSpPr>
        <p:spPr>
          <a:xfrm>
            <a:off x="182878" y="768095"/>
            <a:ext cx="5026795" cy="4023360"/>
          </a:xfrm>
        </p:spPr>
        <p:txBody>
          <a:bodyPr>
            <a:normAutofit fontScale="85000" lnSpcReduction="10000"/>
          </a:bodyPr>
          <a:lstStyle/>
          <a:p>
            <a:r>
              <a:rPr lang="en-US" dirty="0" smtClean="0"/>
              <a:t>Evaluates Level </a:t>
            </a:r>
            <a:r>
              <a:rPr lang="en-US" dirty="0"/>
              <a:t>II - Learning and Level III - Behavior</a:t>
            </a:r>
          </a:p>
          <a:p>
            <a:r>
              <a:rPr lang="en-US" dirty="0" smtClean="0"/>
              <a:t>Found </a:t>
            </a:r>
            <a:r>
              <a:rPr lang="en-US" dirty="0"/>
              <a:t>in Tab </a:t>
            </a:r>
            <a:r>
              <a:rPr lang="en-US" dirty="0" smtClean="0"/>
              <a:t>F </a:t>
            </a:r>
            <a:r>
              <a:rPr lang="en-US" dirty="0"/>
              <a:t>or select image at right to </a:t>
            </a:r>
            <a:r>
              <a:rPr lang="en-US" dirty="0" smtClean="0"/>
              <a:t>download</a:t>
            </a:r>
            <a:endParaRPr lang="en-US" dirty="0"/>
          </a:p>
          <a:p>
            <a:r>
              <a:rPr lang="en-US" dirty="0" smtClean="0"/>
              <a:t>35-item </a:t>
            </a:r>
            <a:r>
              <a:rPr lang="en-US" dirty="0"/>
              <a:t>self-report tool </a:t>
            </a:r>
          </a:p>
          <a:p>
            <a:r>
              <a:rPr lang="en-US" dirty="0"/>
              <a:t>Respondents rate their agreement </a:t>
            </a:r>
            <a:r>
              <a:rPr lang="en-US" dirty="0" smtClean="0"/>
              <a:t>on </a:t>
            </a:r>
            <a:r>
              <a:rPr lang="en-US" dirty="0"/>
              <a:t>a 5-point </a:t>
            </a:r>
            <a:r>
              <a:rPr lang="en-US" dirty="0" smtClean="0"/>
              <a:t>scale</a:t>
            </a:r>
            <a:endParaRPr lang="en-US" dirty="0"/>
          </a:p>
          <a:p>
            <a:r>
              <a:rPr lang="en-US" dirty="0"/>
              <a:t>Measures </a:t>
            </a:r>
            <a:r>
              <a:rPr lang="en-US" altLang="en-US" dirty="0">
                <a:ea typeface="ヒラギノ角ゴ Pro W3" pitchFamily="127" charset="-128"/>
              </a:rPr>
              <a:t>staff perceptions of </a:t>
            </a:r>
            <a:r>
              <a:rPr lang="en-US" dirty="0" smtClean="0"/>
              <a:t>:</a:t>
            </a:r>
            <a:endParaRPr lang="en-US" dirty="0"/>
          </a:p>
          <a:p>
            <a:pPr marL="342900" indent="-222250">
              <a:buFont typeface="Arial" panose="020B0604020202020204" pitchFamily="34" charset="0"/>
              <a:buChar char="•"/>
            </a:pPr>
            <a:r>
              <a:rPr lang="en-US" dirty="0"/>
              <a:t>Team Structure</a:t>
            </a:r>
          </a:p>
          <a:p>
            <a:pPr marL="342900" indent="-222250">
              <a:buFont typeface="Arial" panose="020B0604020202020204" pitchFamily="34" charset="0"/>
              <a:buChar char="•"/>
            </a:pPr>
            <a:r>
              <a:rPr lang="en-US" dirty="0"/>
              <a:t>Leadership</a:t>
            </a:r>
          </a:p>
          <a:p>
            <a:pPr marL="342900" indent="-222250">
              <a:buFont typeface="Arial" panose="020B0604020202020204" pitchFamily="34" charset="0"/>
              <a:buChar char="•"/>
            </a:pPr>
            <a:r>
              <a:rPr lang="en-US" dirty="0"/>
              <a:t>Situation Monitoring</a:t>
            </a:r>
          </a:p>
          <a:p>
            <a:pPr marL="342900" indent="-222250">
              <a:buFont typeface="Arial" panose="020B0604020202020204" pitchFamily="34" charset="0"/>
              <a:buChar char="•"/>
            </a:pPr>
            <a:r>
              <a:rPr lang="en-US" dirty="0"/>
              <a:t>Mutual Support</a:t>
            </a:r>
          </a:p>
          <a:p>
            <a:pPr marL="342900" indent="-222250">
              <a:buFont typeface="Arial" panose="020B0604020202020204" pitchFamily="34" charset="0"/>
              <a:buChar char="•"/>
            </a:pPr>
            <a:r>
              <a:rPr lang="en-US" dirty="0"/>
              <a:t>Communication </a:t>
            </a:r>
          </a:p>
        </p:txBody>
      </p:sp>
      <p:pic>
        <p:nvPicPr>
          <p:cNvPr id="4" name="Picture 3" descr="TeamSTEPPS T-TPQ">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420971" y="841114"/>
            <a:ext cx="2780083" cy="3710687"/>
          </a:xfrm>
          <a:prstGeom prst="rect">
            <a:avLst/>
          </a:prstGeom>
          <a:ln>
            <a:solidFill>
              <a:schemeClr val="tx1"/>
            </a:solidFill>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634727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Level III: Behavior (Slide 11)</a:t>
            </a:r>
            <a:endParaRPr lang="en-US" dirty="0"/>
          </a:p>
        </p:txBody>
      </p:sp>
      <p:sp>
        <p:nvSpPr>
          <p:cNvPr id="3" name="Text Placeholder 2"/>
          <p:cNvSpPr>
            <a:spLocks noGrp="1"/>
          </p:cNvSpPr>
          <p:nvPr>
            <p:ph type="body" sz="quarter" idx="10"/>
            <p:custDataLst>
              <p:tags r:id="rId3"/>
            </p:custDataLst>
          </p:nvPr>
        </p:nvSpPr>
        <p:spPr/>
        <p:txBody>
          <a:bodyPr/>
          <a:lstStyle/>
          <a:p>
            <a:r>
              <a:rPr lang="en-US" dirty="0"/>
              <a:t>Measure whether information learned during training is transferred to the job</a:t>
            </a:r>
          </a:p>
          <a:p>
            <a:r>
              <a:rPr lang="en-US" dirty="0"/>
              <a:t>Two important factors in transfer are:</a:t>
            </a:r>
          </a:p>
          <a:p>
            <a:pPr marL="342900" indent="-222250">
              <a:buFont typeface="Arial" panose="020B0604020202020204" pitchFamily="34" charset="0"/>
              <a:buChar char="•"/>
            </a:pPr>
            <a:r>
              <a:rPr lang="en-US" dirty="0"/>
              <a:t>Whether there is an opportunity to use the new TeamSTEPPS tools or strategies on the job</a:t>
            </a:r>
          </a:p>
          <a:p>
            <a:pPr marL="342900" indent="-222250">
              <a:buFont typeface="Arial" panose="020B0604020202020204" pitchFamily="34" charset="0"/>
              <a:buChar char="•"/>
            </a:pPr>
            <a:r>
              <a:rPr lang="en-US" dirty="0"/>
              <a:t>Whether use of the TeamSTEPPS tools and strategies is valued and </a:t>
            </a:r>
            <a:r>
              <a:rPr lang="en-US" dirty="0" smtClean="0"/>
              <a:t>reinforced</a:t>
            </a:r>
            <a:endParaRPr lang="en-US" dirty="0"/>
          </a:p>
        </p:txBody>
      </p:sp>
      <p:pic>
        <p:nvPicPr>
          <p:cNvPr id="4" name="Picture 3" descr="photo of group of doctors meeting"/>
          <p:cNvPicPr>
            <a:picLocks noChangeAspect="1"/>
          </p:cNvPicPr>
          <p:nvPr>
            <p:custDataLst>
              <p:tags r:id="rId4"/>
            </p:custDataLst>
          </p:nvPr>
        </p:nvPicPr>
        <p:blipFill rotWithShape="1">
          <a:blip r:embed="rId7" cstate="email">
            <a:extLst>
              <a:ext uri="{28A0092B-C50C-407E-A947-70E740481C1C}">
                <a14:useLocalDpi xmlns:a14="http://schemas.microsoft.com/office/drawing/2010/main" val="0"/>
              </a:ext>
            </a:extLst>
          </a:blip>
          <a:srcRect l="11095" r="10747"/>
          <a:stretch/>
        </p:blipFill>
        <p:spPr>
          <a:xfrm>
            <a:off x="5221705" y="1062185"/>
            <a:ext cx="3264036" cy="3148868"/>
          </a:xfrm>
          <a:prstGeom prst="rect">
            <a:avLst/>
          </a:prstGeom>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464754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Level III: </a:t>
            </a:r>
            <a:r>
              <a:rPr lang="en-US" dirty="0" smtClean="0"/>
              <a:t>Behavior: Example Scenario</a:t>
            </a:r>
            <a:endParaRPr lang="en-US" dirty="0"/>
          </a:p>
        </p:txBody>
      </p:sp>
      <p:sp>
        <p:nvSpPr>
          <p:cNvPr id="3" name="Text Placeholder 2"/>
          <p:cNvSpPr>
            <a:spLocks noGrp="1"/>
          </p:cNvSpPr>
          <p:nvPr>
            <p:ph type="body" sz="quarter" idx="10"/>
            <p:custDataLst>
              <p:tags r:id="rId3"/>
            </p:custDataLst>
          </p:nvPr>
        </p:nvSpPr>
        <p:spPr>
          <a:xfrm>
            <a:off x="182879" y="768095"/>
            <a:ext cx="8588142" cy="4023360"/>
          </a:xfrm>
        </p:spPr>
        <p:txBody>
          <a:bodyPr>
            <a:normAutofit/>
          </a:bodyPr>
          <a:lstStyle/>
          <a:p>
            <a:pPr>
              <a:spcAft>
                <a:spcPts val="1800"/>
              </a:spcAft>
            </a:pPr>
            <a:r>
              <a:rPr lang="en-US" sz="1700" i="1" dirty="0"/>
              <a:t>As part of a pediatric ICU’s efforts to improve teamwork within the unit, all nurses are trained on the use of SBAR for presenting patient information to physicians. However, the physician group decides not to attend training. Shortly after implementing the SBAR strategy, a nurse calls the on-call physician about a patient on the unit she is concerned </a:t>
            </a:r>
            <a:r>
              <a:rPr lang="en-US" sz="1700" i="1" dirty="0" smtClean="0"/>
              <a:t>about. </a:t>
            </a:r>
            <a:r>
              <a:rPr lang="en-US" sz="1700" i="1" dirty="0"/>
              <a:t>She begins to present the patient’s situation and background, but before she can complete her SBAR report, the physician jumps in and says, “Forget that SBAR stuff; just tell me what I need to know!”</a:t>
            </a:r>
          </a:p>
          <a:p>
            <a:pPr>
              <a:spcAft>
                <a:spcPts val="600"/>
              </a:spcAft>
            </a:pPr>
            <a:r>
              <a:rPr lang="en-US" dirty="0" smtClean="0"/>
              <a:t>Take 10 minutes and answer these questions:</a:t>
            </a:r>
          </a:p>
          <a:p>
            <a:pPr marL="342900" indent="-222250">
              <a:spcAft>
                <a:spcPts val="600"/>
              </a:spcAft>
              <a:buFont typeface="Arial" panose="020B0604020202020204" pitchFamily="34" charset="0"/>
              <a:buChar char="•"/>
            </a:pPr>
            <a:r>
              <a:rPr lang="en-US" dirty="0"/>
              <a:t>Was the use of SBAR valued and reinforced?</a:t>
            </a:r>
          </a:p>
          <a:p>
            <a:pPr marL="342900" indent="-222250">
              <a:spcAft>
                <a:spcPts val="600"/>
              </a:spcAft>
              <a:buFont typeface="Arial" panose="020B0604020202020204" pitchFamily="34" charset="0"/>
              <a:buChar char="•"/>
            </a:pPr>
            <a:r>
              <a:rPr lang="en-US" dirty="0"/>
              <a:t>What do you think the nurse should do?</a:t>
            </a:r>
          </a:p>
          <a:p>
            <a:pPr marL="342900" indent="-222250">
              <a:spcAft>
                <a:spcPts val="600"/>
              </a:spcAft>
              <a:buFont typeface="Arial" panose="020B0604020202020204" pitchFamily="34" charset="0"/>
              <a:buChar char="•"/>
            </a:pPr>
            <a:r>
              <a:rPr lang="en-US" dirty="0"/>
              <a:t>Will the nurse use SBAR in the future?</a:t>
            </a:r>
          </a:p>
          <a:p>
            <a:pPr marL="342900" indent="-222250">
              <a:spcAft>
                <a:spcPts val="600"/>
              </a:spcAft>
              <a:buFont typeface="Arial" panose="020B0604020202020204" pitchFamily="34" charset="0"/>
              <a:buChar char="•"/>
            </a:pPr>
            <a:r>
              <a:rPr lang="en-US" dirty="0"/>
              <a:t>What other factors </a:t>
            </a:r>
            <a:r>
              <a:rPr lang="en-US" dirty="0" smtClean="0"/>
              <a:t>are </a:t>
            </a:r>
            <a:r>
              <a:rPr lang="en-US" dirty="0"/>
              <a:t>important for </a:t>
            </a:r>
            <a:r>
              <a:rPr lang="en-US" dirty="0" smtClean="0"/>
              <a:t>training </a:t>
            </a:r>
            <a:r>
              <a:rPr lang="en-US" dirty="0"/>
              <a:t>transfer to the job?</a:t>
            </a:r>
          </a:p>
          <a:p>
            <a:endParaRPr lang="en-US" dirty="0"/>
          </a:p>
        </p:txBody>
      </p:sp>
    </p:spTree>
    <p:custDataLst>
      <p:tags r:id="rId1"/>
    </p:custDataLst>
    <p:extLst>
      <p:ext uri="{BB962C8B-B14F-4D97-AF65-F5344CB8AC3E}">
        <p14:creationId xmlns:p14="http://schemas.microsoft.com/office/powerpoint/2010/main" val="3465719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Example Scenario Debrief</a:t>
            </a:r>
            <a:endParaRPr lang="en-US" dirty="0"/>
          </a:p>
        </p:txBody>
      </p:sp>
      <p:sp>
        <p:nvSpPr>
          <p:cNvPr id="3" name="Text Placeholder 2"/>
          <p:cNvSpPr>
            <a:spLocks noGrp="1"/>
          </p:cNvSpPr>
          <p:nvPr>
            <p:ph type="body" sz="quarter" idx="10"/>
            <p:custDataLst>
              <p:tags r:id="rId3"/>
            </p:custDataLst>
          </p:nvPr>
        </p:nvSpPr>
        <p:spPr>
          <a:xfrm>
            <a:off x="182879" y="768095"/>
            <a:ext cx="8625455" cy="4023360"/>
          </a:xfrm>
        </p:spPr>
        <p:txBody>
          <a:bodyPr>
            <a:normAutofit/>
          </a:bodyPr>
          <a:lstStyle/>
          <a:p>
            <a:r>
              <a:rPr lang="en-US" dirty="0"/>
              <a:t>You should have </a:t>
            </a:r>
            <a:r>
              <a:rPr lang="en-US" dirty="0" smtClean="0"/>
              <a:t>noted:</a:t>
            </a:r>
          </a:p>
          <a:p>
            <a:pPr marL="342900" indent="-227013">
              <a:buFont typeface="Arial" panose="020B0604020202020204" pitchFamily="34" charset="0"/>
              <a:buChar char="•"/>
            </a:pPr>
            <a:r>
              <a:rPr lang="en-US" dirty="0" smtClean="0"/>
              <a:t>The </a:t>
            </a:r>
            <a:r>
              <a:rPr lang="en-US" dirty="0"/>
              <a:t>SBAR was not valued or reinforced by the </a:t>
            </a:r>
            <a:r>
              <a:rPr lang="en-US" dirty="0" smtClean="0"/>
              <a:t>physician</a:t>
            </a:r>
            <a:endParaRPr lang="en-US" dirty="0"/>
          </a:p>
          <a:p>
            <a:pPr marL="342900" indent="-227013">
              <a:buFont typeface="Arial" panose="020B0604020202020204" pitchFamily="34" charset="0"/>
              <a:buChar char="•"/>
            </a:pPr>
            <a:r>
              <a:rPr lang="en-US" dirty="0" smtClean="0"/>
              <a:t>To </a:t>
            </a:r>
            <a:r>
              <a:rPr lang="en-US" dirty="0"/>
              <a:t>ensure </a:t>
            </a:r>
            <a:r>
              <a:rPr lang="en-US" dirty="0" smtClean="0"/>
              <a:t>TeamSTEPPS </a:t>
            </a:r>
            <a:r>
              <a:rPr lang="en-US" dirty="0"/>
              <a:t>training </a:t>
            </a:r>
            <a:r>
              <a:rPr lang="en-US" dirty="0" smtClean="0"/>
              <a:t>transfers </a:t>
            </a:r>
            <a:r>
              <a:rPr lang="en-US" dirty="0"/>
              <a:t>to the job, you should:</a:t>
            </a:r>
          </a:p>
          <a:p>
            <a:pPr marL="744538" lvl="1" indent="-227013">
              <a:spcAft>
                <a:spcPts val="600"/>
              </a:spcAft>
            </a:pPr>
            <a:r>
              <a:rPr lang="en-US" dirty="0"/>
              <a:t>Align training objectives with organizational </a:t>
            </a:r>
            <a:r>
              <a:rPr lang="en-US" dirty="0" smtClean="0"/>
              <a:t>goals</a:t>
            </a:r>
            <a:endParaRPr lang="en-US" dirty="0"/>
          </a:p>
          <a:p>
            <a:pPr marL="744538" lvl="1" indent="-227013">
              <a:spcAft>
                <a:spcPts val="600"/>
              </a:spcAft>
            </a:pPr>
            <a:r>
              <a:rPr lang="en-US" dirty="0"/>
              <a:t>Provide organizational support for the training </a:t>
            </a:r>
            <a:r>
              <a:rPr lang="en-US" dirty="0" smtClean="0"/>
              <a:t>initiative</a:t>
            </a:r>
            <a:endParaRPr lang="en-US" dirty="0"/>
          </a:p>
          <a:p>
            <a:pPr marL="744538" lvl="1" indent="-227013">
              <a:spcAft>
                <a:spcPts val="600"/>
              </a:spcAft>
            </a:pPr>
            <a:r>
              <a:rPr lang="en-US" dirty="0"/>
              <a:t>Ensure that frontline care leaders are on </a:t>
            </a:r>
            <a:r>
              <a:rPr lang="en-US" dirty="0" smtClean="0"/>
              <a:t>board</a:t>
            </a:r>
            <a:endParaRPr lang="en-US" dirty="0"/>
          </a:p>
          <a:p>
            <a:pPr marL="744538" lvl="1" indent="-227013">
              <a:spcAft>
                <a:spcPts val="1800"/>
              </a:spcAft>
            </a:pPr>
            <a:r>
              <a:rPr lang="en-US" dirty="0"/>
              <a:t>Use measurement to determine the effectiveness of the </a:t>
            </a:r>
            <a:r>
              <a:rPr lang="en-US" dirty="0" smtClean="0"/>
              <a:t>program</a:t>
            </a:r>
            <a:endParaRPr lang="en-US" dirty="0"/>
          </a:p>
          <a:p>
            <a:pPr>
              <a:spcAft>
                <a:spcPts val="600"/>
              </a:spcAft>
            </a:pPr>
            <a:r>
              <a:rPr lang="en-US" dirty="0"/>
              <a:t>When you teach, </a:t>
            </a:r>
            <a:r>
              <a:rPr lang="en-US" dirty="0" smtClean="0"/>
              <a:t>ask participants </a:t>
            </a:r>
            <a:r>
              <a:rPr lang="en-US" dirty="0"/>
              <a:t>these same questions </a:t>
            </a:r>
            <a:r>
              <a:rPr lang="en-US" dirty="0" smtClean="0"/>
              <a:t>and be </a:t>
            </a:r>
            <a:r>
              <a:rPr lang="en-US" dirty="0"/>
              <a:t>sure to include </a:t>
            </a:r>
            <a:r>
              <a:rPr lang="en-US" dirty="0" smtClean="0"/>
              <a:t>these </a:t>
            </a:r>
            <a:r>
              <a:rPr lang="en-US" dirty="0"/>
              <a:t>answers </a:t>
            </a:r>
            <a:r>
              <a:rPr lang="en-US" dirty="0" smtClean="0"/>
              <a:t>if </a:t>
            </a:r>
            <a:r>
              <a:rPr lang="en-US" dirty="0"/>
              <a:t>not </a:t>
            </a:r>
            <a:r>
              <a:rPr lang="en-US" dirty="0" smtClean="0"/>
              <a:t>mentioned </a:t>
            </a:r>
            <a:r>
              <a:rPr lang="en-US" dirty="0"/>
              <a:t>by the participants</a:t>
            </a:r>
            <a:r>
              <a:rPr lang="en-US" dirty="0" smtClean="0"/>
              <a:t>.</a:t>
            </a:r>
            <a:endParaRPr lang="en-US" dirty="0"/>
          </a:p>
          <a:p>
            <a:endParaRPr lang="en-US" dirty="0"/>
          </a:p>
        </p:txBody>
      </p:sp>
    </p:spTree>
    <p:custDataLst>
      <p:tags r:id="rId1"/>
    </p:custDataLst>
    <p:extLst>
      <p:ext uri="{BB962C8B-B14F-4D97-AF65-F5344CB8AC3E}">
        <p14:creationId xmlns:p14="http://schemas.microsoft.com/office/powerpoint/2010/main" val="1690386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altLang="en-US" dirty="0" smtClean="0">
                <a:ea typeface="ヒラギノ角ゴ Pro W3" pitchFamily="127" charset="-128"/>
              </a:rPr>
              <a:t>Level III - Behavior</a:t>
            </a:r>
            <a:r>
              <a:rPr lang="en-US" altLang="en-US" dirty="0">
                <a:ea typeface="ヒラギノ角ゴ Pro W3" pitchFamily="127" charset="-128"/>
              </a:rPr>
              <a:t>: </a:t>
            </a:r>
            <a:r>
              <a:rPr lang="en-US" altLang="en-US" dirty="0" smtClean="0">
                <a:ea typeface="ヒラギノ角ゴ Pro W3" pitchFamily="127" charset="-128"/>
              </a:rPr>
              <a:t>Measures (Slide 12)</a:t>
            </a:r>
            <a:endParaRPr lang="en-US" dirty="0"/>
          </a:p>
        </p:txBody>
      </p:sp>
      <p:sp>
        <p:nvSpPr>
          <p:cNvPr id="3" name="Text Placeholder 2"/>
          <p:cNvSpPr>
            <a:spLocks noGrp="1"/>
          </p:cNvSpPr>
          <p:nvPr>
            <p:ph type="body" sz="quarter" idx="10"/>
            <p:custDataLst>
              <p:tags r:id="rId3"/>
            </p:custDataLst>
          </p:nvPr>
        </p:nvSpPr>
        <p:spPr>
          <a:xfrm>
            <a:off x="182879" y="768095"/>
            <a:ext cx="5171174" cy="4023360"/>
          </a:xfrm>
        </p:spPr>
        <p:txBody>
          <a:bodyPr/>
          <a:lstStyle/>
          <a:p>
            <a:pPr>
              <a:spcAft>
                <a:spcPts val="2400"/>
              </a:spcAft>
            </a:pPr>
            <a:r>
              <a:rPr lang="en-US" dirty="0"/>
              <a:t>Team Performance Observation Tool</a:t>
            </a:r>
          </a:p>
          <a:p>
            <a:pPr>
              <a:spcAft>
                <a:spcPts val="2400"/>
              </a:spcAft>
            </a:pPr>
            <a:r>
              <a:rPr lang="en-US" dirty="0"/>
              <a:t>Teamwork Perceptions Questionnaire (T-TPQ)</a:t>
            </a:r>
          </a:p>
          <a:p>
            <a:r>
              <a:rPr lang="en-US" dirty="0"/>
              <a:t>AHRQ Surveys on Patient Safety </a:t>
            </a:r>
            <a:r>
              <a:rPr lang="en-US" dirty="0" smtClean="0"/>
              <a:t>Culture</a:t>
            </a:r>
          </a:p>
          <a:p>
            <a:pPr marL="342900" indent="-174625">
              <a:buFont typeface="Arial" panose="020B0604020202020204" pitchFamily="34" charset="0"/>
              <a:buChar char="•"/>
            </a:pPr>
            <a:r>
              <a:rPr lang="en-US" dirty="0" smtClean="0"/>
              <a:t>We will discuss these surveys in the next section on Level IV - Results</a:t>
            </a:r>
            <a:endParaRPr lang="en-US" dirty="0"/>
          </a:p>
        </p:txBody>
      </p:sp>
      <p:pic>
        <p:nvPicPr>
          <p:cNvPr id="4" name="Picture 3" descr="Team Performance Observation Tool"/>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450305" y="913529"/>
            <a:ext cx="2016155" cy="2659850"/>
          </a:xfrm>
          <a:prstGeom prst="rect">
            <a:avLst/>
          </a:prstGeom>
          <a:ln>
            <a:solidFill>
              <a:schemeClr val="tx1"/>
            </a:solidFill>
          </a:ln>
          <a:effectLst>
            <a:outerShdw blurRad="342900" dist="139700" dir="2700000" algn="tl" rotWithShape="0">
              <a:prstClr val="black">
                <a:alpha val="40000"/>
              </a:prstClr>
            </a:outerShdw>
          </a:effectLst>
        </p:spPr>
      </p:pic>
      <p:pic>
        <p:nvPicPr>
          <p:cNvPr id="5" name="Picture 4" descr="TeamSTEPPS T-TPQ"/>
          <p:cNvPicPr>
            <a:picLocks noChangeAspect="1"/>
          </p:cNvPicPr>
          <p:nvPr>
            <p:custDataLst>
              <p:tags r:id="rId5"/>
            </p:custDataLst>
          </p:nvPr>
        </p:nvPicPr>
        <p:blipFill>
          <a:blip r:embed="rId9" cstate="email">
            <a:extLst>
              <a:ext uri="{28A0092B-C50C-407E-A947-70E740481C1C}">
                <a14:useLocalDpi xmlns:a14="http://schemas.microsoft.com/office/drawing/2010/main" val="0"/>
              </a:ext>
            </a:extLst>
          </a:blip>
          <a:stretch>
            <a:fillRect/>
          </a:stretch>
        </p:blipFill>
        <p:spPr>
          <a:xfrm>
            <a:off x="6459932" y="1756611"/>
            <a:ext cx="2013056" cy="2686906"/>
          </a:xfrm>
          <a:prstGeom prst="rect">
            <a:avLst/>
          </a:prstGeom>
          <a:ln>
            <a:solidFill>
              <a:schemeClr val="tx1"/>
            </a:solidFill>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541649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altLang="en-US" dirty="0">
                <a:ea typeface="ヒラギノ角ゴ Pro W3" pitchFamily="127" charset="-128"/>
              </a:rPr>
              <a:t>Level IV: </a:t>
            </a:r>
            <a:r>
              <a:rPr lang="en-US" altLang="en-US" dirty="0" smtClean="0">
                <a:ea typeface="ヒラギノ角ゴ Pro W3" pitchFamily="127" charset="-128"/>
              </a:rPr>
              <a:t>Results (Slide 13)</a:t>
            </a:r>
            <a:endParaRPr lang="en-US" dirty="0"/>
          </a:p>
        </p:txBody>
      </p:sp>
      <p:sp>
        <p:nvSpPr>
          <p:cNvPr id="3" name="Text Placeholder 2"/>
          <p:cNvSpPr>
            <a:spLocks noGrp="1"/>
          </p:cNvSpPr>
          <p:nvPr>
            <p:ph type="body" sz="quarter" idx="10"/>
            <p:custDataLst>
              <p:tags r:id="rId3"/>
            </p:custDataLst>
          </p:nvPr>
        </p:nvSpPr>
        <p:spPr>
          <a:xfrm>
            <a:off x="182879" y="768095"/>
            <a:ext cx="5026796" cy="4023360"/>
          </a:xfrm>
        </p:spPr>
        <p:txBody>
          <a:bodyPr>
            <a:normAutofit lnSpcReduction="10000"/>
          </a:bodyPr>
          <a:lstStyle/>
          <a:p>
            <a:r>
              <a:rPr lang="en-US" b="1" dirty="0"/>
              <a:t>Patient Outcome Measures</a:t>
            </a:r>
          </a:p>
          <a:p>
            <a:pPr marL="342900" indent="-222250">
              <a:spcAft>
                <a:spcPts val="2400"/>
              </a:spcAft>
              <a:buFont typeface="Arial" panose="020B0604020202020204" pitchFamily="34" charset="0"/>
              <a:buChar char="•"/>
            </a:pPr>
            <a:r>
              <a:rPr lang="en-US" dirty="0"/>
              <a:t>Examples: Complication rates, infection rates, measurable medication errors, and patient perceptions of care and satisfaction with their care</a:t>
            </a:r>
          </a:p>
          <a:p>
            <a:r>
              <a:rPr lang="en-US" b="1" dirty="0"/>
              <a:t>Clinical Process Measures</a:t>
            </a:r>
          </a:p>
          <a:p>
            <a:pPr marL="342900" indent="-222250">
              <a:buFont typeface="Arial" panose="020B0604020202020204" pitchFamily="34" charset="0"/>
              <a:buChar char="•"/>
            </a:pPr>
            <a:r>
              <a:rPr lang="en-US" dirty="0"/>
              <a:t>Examples: Length of patient wait time, time to intubate, medication administration delays, compliance with preventive screenings, number of misdiagnoses, number of structured handoffs used</a:t>
            </a:r>
          </a:p>
          <a:p>
            <a:endParaRPr lang="en-US" dirty="0"/>
          </a:p>
        </p:txBody>
      </p:sp>
      <p:pic>
        <p:nvPicPr>
          <p:cNvPr id="4" name="Picture 3" descr="photo of two nurses checking on a patient"/>
          <p:cNvPicPr>
            <a:picLocks noChangeAspect="1"/>
          </p:cNvPicPr>
          <p:nvPr>
            <p:custDataLst>
              <p:tags r:id="rId4"/>
            </p:custDataLst>
          </p:nvPr>
        </p:nvPicPr>
        <p:blipFill rotWithShape="1">
          <a:blip r:embed="rId8" cstate="email">
            <a:extLst>
              <a:ext uri="{28A0092B-C50C-407E-A947-70E740481C1C}">
                <a14:useLocalDpi xmlns:a14="http://schemas.microsoft.com/office/drawing/2010/main" val="0"/>
              </a:ext>
            </a:extLst>
          </a:blip>
          <a:srcRect t="6744" r="13980" b="28783"/>
          <a:stretch/>
        </p:blipFill>
        <p:spPr>
          <a:xfrm>
            <a:off x="5710986" y="912479"/>
            <a:ext cx="2795340" cy="1571374"/>
          </a:xfrm>
          <a:prstGeom prst="rect">
            <a:avLst/>
          </a:prstGeom>
          <a:effectLst>
            <a:outerShdw blurRad="342900" dist="139700" dir="2700000" algn="tl" rotWithShape="0">
              <a:prstClr val="black">
                <a:alpha val="40000"/>
              </a:prstClr>
            </a:outerShdw>
          </a:effectLst>
        </p:spPr>
      </p:pic>
      <p:pic>
        <p:nvPicPr>
          <p:cNvPr id="5" name="Picture 4" descr="photo of doctors reviewing schedule"/>
          <p:cNvPicPr>
            <a:picLocks noChangeAspect="1"/>
          </p:cNvPicPr>
          <p:nvPr>
            <p:custDataLst>
              <p:tags r:id="rId5"/>
            </p:custDataLst>
          </p:nvPr>
        </p:nvPicPr>
        <p:blipFill rotWithShape="1">
          <a:blip r:embed="rId9" cstate="email">
            <a:extLst>
              <a:ext uri="{28A0092B-C50C-407E-A947-70E740481C1C}">
                <a14:useLocalDpi xmlns:a14="http://schemas.microsoft.com/office/drawing/2010/main" val="0"/>
              </a:ext>
            </a:extLst>
          </a:blip>
          <a:srcRect/>
          <a:stretch/>
        </p:blipFill>
        <p:spPr>
          <a:xfrm>
            <a:off x="5710986" y="2746630"/>
            <a:ext cx="2783309" cy="1644896"/>
          </a:xfrm>
          <a:prstGeom prst="rect">
            <a:avLst/>
          </a:prstGeom>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522032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How This Online Course Works</a:t>
            </a:r>
            <a:endParaRPr lang="en-US" dirty="0"/>
          </a:p>
        </p:txBody>
      </p:sp>
      <p:sp>
        <p:nvSpPr>
          <p:cNvPr id="3" name="Text Placeholder 2"/>
          <p:cNvSpPr>
            <a:spLocks noGrp="1"/>
          </p:cNvSpPr>
          <p:nvPr>
            <p:ph type="body" sz="quarter" idx="10"/>
            <p:custDataLst>
              <p:tags r:id="rId3"/>
            </p:custDataLst>
          </p:nvPr>
        </p:nvSpPr>
        <p:spPr/>
        <p:txBody>
          <a:bodyPr/>
          <a:lstStyle/>
          <a:p>
            <a:pPr>
              <a:spcAft>
                <a:spcPts val="1200"/>
              </a:spcAft>
            </a:pPr>
            <a:r>
              <a:rPr lang="en-US" dirty="0"/>
              <a:t>This online course will walk you through the TeamSTEPPS content just as you will present it when you train your colleagues and staff</a:t>
            </a:r>
          </a:p>
          <a:p>
            <a:pPr>
              <a:spcAft>
                <a:spcPts val="1200"/>
              </a:spcAft>
            </a:pPr>
            <a:r>
              <a:rPr lang="en-US" dirty="0"/>
              <a:t>It teaches you all the concepts that comprise the TeamSTEPPS initiative</a:t>
            </a:r>
          </a:p>
          <a:p>
            <a:pPr>
              <a:spcAft>
                <a:spcPts val="1200"/>
              </a:spcAft>
            </a:pPr>
            <a:r>
              <a:rPr lang="en-US" dirty="0"/>
              <a:t>While also teaching you to teach TeamSTEPPS to your </a:t>
            </a:r>
            <a:r>
              <a:rPr lang="en-US" dirty="0" smtClean="0"/>
              <a:t>colleagues </a:t>
            </a:r>
          </a:p>
          <a:p>
            <a:pPr>
              <a:spcAft>
                <a:spcPts val="1200"/>
              </a:spcAft>
            </a:pPr>
            <a:r>
              <a:rPr lang="en-US" dirty="0" smtClean="0"/>
              <a:t>Use </a:t>
            </a:r>
            <a:r>
              <a:rPr lang="en-US" dirty="0"/>
              <a:t>the navigation buttons in the lower right to work through the online </a:t>
            </a:r>
            <a:r>
              <a:rPr lang="en-US" dirty="0" smtClean="0"/>
              <a:t>modules</a:t>
            </a:r>
            <a:endParaRPr lang="en-US" dirty="0"/>
          </a:p>
        </p:txBody>
      </p:sp>
      <p:grpSp>
        <p:nvGrpSpPr>
          <p:cNvPr id="17" name="Group 16" descr="text box on how to go to previous slide"/>
          <p:cNvGrpSpPr/>
          <p:nvPr>
            <p:custDataLst>
              <p:tags r:id="rId4"/>
            </p:custDataLst>
          </p:nvPr>
        </p:nvGrpSpPr>
        <p:grpSpPr>
          <a:xfrm>
            <a:off x="3048991" y="3507042"/>
            <a:ext cx="3219729" cy="1279687"/>
            <a:chOff x="3048991" y="3507042"/>
            <a:chExt cx="3219729" cy="1279687"/>
          </a:xfrm>
        </p:grpSpPr>
        <p:cxnSp>
          <p:nvCxnSpPr>
            <p:cNvPr id="5" name="Straight Connector 4"/>
            <p:cNvCxnSpPr/>
            <p:nvPr/>
          </p:nvCxnSpPr>
          <p:spPr>
            <a:xfrm>
              <a:off x="4744721" y="4297680"/>
              <a:ext cx="1523999" cy="489049"/>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custDataLst>
                <p:tags r:id="rId7"/>
              </p:custDataLst>
            </p:nvPr>
          </p:nvSpPr>
          <p:spPr>
            <a:xfrm>
              <a:off x="3048991" y="3507042"/>
              <a:ext cx="1683327"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back to the previous slide</a:t>
              </a:r>
            </a:p>
          </p:txBody>
        </p:sp>
      </p:grpSp>
      <p:grpSp>
        <p:nvGrpSpPr>
          <p:cNvPr id="19" name="Group 18" descr="text box on how to go to next slide"/>
          <p:cNvGrpSpPr/>
          <p:nvPr>
            <p:custDataLst>
              <p:tags r:id="rId5"/>
            </p:custDataLst>
          </p:nvPr>
        </p:nvGrpSpPr>
        <p:grpSpPr>
          <a:xfrm>
            <a:off x="7498080" y="3507042"/>
            <a:ext cx="1404920" cy="1290628"/>
            <a:chOff x="7498080" y="3507042"/>
            <a:chExt cx="1404920" cy="1290628"/>
          </a:xfrm>
        </p:grpSpPr>
        <p:cxnSp>
          <p:nvCxnSpPr>
            <p:cNvPr id="14" name="Straight Connector 13"/>
            <p:cNvCxnSpPr/>
            <p:nvPr/>
          </p:nvCxnSpPr>
          <p:spPr>
            <a:xfrm flipH="1">
              <a:off x="8046720" y="4297680"/>
              <a:ext cx="419313" cy="49999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11" name="Rounded Rectangle 10"/>
            <p:cNvSpPr/>
            <p:nvPr>
              <p:custDataLst>
                <p:tags r:id="rId6"/>
              </p:custDataLst>
            </p:nvPr>
          </p:nvSpPr>
          <p:spPr>
            <a:xfrm>
              <a:off x="7498080" y="3507042"/>
              <a:ext cx="1404920"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to the next slide</a:t>
              </a:r>
            </a:p>
          </p:txBody>
        </p:sp>
      </p:grpSp>
    </p:spTree>
    <p:custDataLst>
      <p:tags r:id="rId1"/>
    </p:custDataLst>
    <p:extLst>
      <p:ext uri="{BB962C8B-B14F-4D97-AF65-F5344CB8AC3E}">
        <p14:creationId xmlns:p14="http://schemas.microsoft.com/office/powerpoint/2010/main" val="2231202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altLang="en-US" dirty="0">
                <a:ea typeface="ヒラギノ角ゴ Pro W3" pitchFamily="127" charset="-128"/>
              </a:rPr>
              <a:t>AHRQ Surveys on Patient Safety </a:t>
            </a:r>
            <a:r>
              <a:rPr lang="en-US" altLang="en-US" dirty="0" smtClean="0">
                <a:ea typeface="ヒラギノ角ゴ Pro W3" pitchFamily="127" charset="-128"/>
              </a:rPr>
              <a:t>Culture (Slide 14)</a:t>
            </a:r>
            <a:endParaRPr lang="en-US" dirty="0"/>
          </a:p>
        </p:txBody>
      </p:sp>
      <p:sp>
        <p:nvSpPr>
          <p:cNvPr id="3" name="Text Placeholder 2"/>
          <p:cNvSpPr>
            <a:spLocks noGrp="1"/>
          </p:cNvSpPr>
          <p:nvPr>
            <p:ph type="body" sz="quarter" idx="10"/>
            <p:custDataLst>
              <p:tags r:id="rId3"/>
            </p:custDataLst>
          </p:nvPr>
        </p:nvSpPr>
        <p:spPr>
          <a:xfrm>
            <a:off x="182879" y="768095"/>
            <a:ext cx="6144349" cy="4023360"/>
          </a:xfrm>
        </p:spPr>
        <p:txBody>
          <a:bodyPr/>
          <a:lstStyle/>
          <a:p>
            <a:pPr>
              <a:spcAft>
                <a:spcPts val="1800"/>
              </a:spcAft>
            </a:pPr>
            <a:r>
              <a:rPr lang="en-US" dirty="0"/>
              <a:t>Free, easy-to-use surveys to assess patient safety culture</a:t>
            </a:r>
          </a:p>
          <a:p>
            <a:r>
              <a:rPr lang="en-US" dirty="0"/>
              <a:t>Available for various contexts:</a:t>
            </a:r>
          </a:p>
          <a:p>
            <a:pPr marL="342900" indent="-222250">
              <a:spcAft>
                <a:spcPts val="2400"/>
              </a:spcAft>
              <a:buFont typeface="Arial" panose="020B0604020202020204" pitchFamily="34" charset="0"/>
              <a:buChar char="•"/>
            </a:pPr>
            <a:r>
              <a:rPr lang="en-US" sz="2400" b="1" dirty="0" smtClean="0">
                <a:hlinkClick r:id="rId7"/>
              </a:rPr>
              <a:t>Hospitals</a:t>
            </a:r>
            <a:r>
              <a:rPr lang="en-US" sz="2400" b="1" dirty="0" smtClean="0"/>
              <a:t> </a:t>
            </a:r>
            <a:endParaRPr lang="en-US" sz="2400" b="1" dirty="0"/>
          </a:p>
          <a:p>
            <a:pPr marL="342900" indent="-222250">
              <a:spcAft>
                <a:spcPts val="2400"/>
              </a:spcAft>
              <a:buFont typeface="Arial" panose="020B0604020202020204" pitchFamily="34" charset="0"/>
              <a:buChar char="•"/>
            </a:pPr>
            <a:r>
              <a:rPr lang="en-US" sz="2400" b="1" dirty="0">
                <a:hlinkClick r:id="rId8"/>
              </a:rPr>
              <a:t>Medical </a:t>
            </a:r>
            <a:r>
              <a:rPr lang="en-US" sz="2400" b="1" dirty="0" smtClean="0">
                <a:hlinkClick r:id="rId8"/>
              </a:rPr>
              <a:t>Offices </a:t>
            </a:r>
            <a:endParaRPr lang="en-US" sz="2400" b="1" dirty="0"/>
          </a:p>
          <a:p>
            <a:pPr marL="342900" indent="-222250">
              <a:spcAft>
                <a:spcPts val="2400"/>
              </a:spcAft>
              <a:buFont typeface="Arial" panose="020B0604020202020204" pitchFamily="34" charset="0"/>
              <a:buChar char="•"/>
            </a:pPr>
            <a:r>
              <a:rPr lang="en-US" sz="2400" b="1" dirty="0">
                <a:hlinkClick r:id="rId9"/>
              </a:rPr>
              <a:t>Nursing </a:t>
            </a:r>
            <a:r>
              <a:rPr lang="en-US" sz="2400" b="1" dirty="0" smtClean="0">
                <a:hlinkClick r:id="rId9"/>
              </a:rPr>
              <a:t>Homes </a:t>
            </a:r>
            <a:endParaRPr lang="en-US" sz="2400" b="1" dirty="0"/>
          </a:p>
          <a:p>
            <a:pPr marL="342900" indent="-222250">
              <a:spcAft>
                <a:spcPts val="2400"/>
              </a:spcAft>
              <a:buFont typeface="Arial" panose="020B0604020202020204" pitchFamily="34" charset="0"/>
              <a:buChar char="•"/>
            </a:pPr>
            <a:r>
              <a:rPr lang="en-US" sz="2400" b="1" dirty="0" smtClean="0">
                <a:hlinkClick r:id="rId10"/>
              </a:rPr>
              <a:t>Pharmacies </a:t>
            </a:r>
            <a:endParaRPr lang="en-US" sz="2400" b="1" dirty="0"/>
          </a:p>
        </p:txBody>
      </p:sp>
      <p:pic>
        <p:nvPicPr>
          <p:cNvPr id="4" name="Picture 3" descr="photo of doctors and nurses meeting with patient"/>
          <p:cNvPicPr>
            <a:picLocks noChangeAspect="1"/>
          </p:cNvPicPr>
          <p:nvPr>
            <p:custDataLst>
              <p:tags r:id="rId4"/>
            </p:custDataLst>
          </p:nvPr>
        </p:nvPicPr>
        <p:blipFill>
          <a:blip r:embed="rId11" cstate="email">
            <a:extLst>
              <a:ext uri="{28A0092B-C50C-407E-A947-70E740481C1C}">
                <a14:useLocalDpi xmlns:a14="http://schemas.microsoft.com/office/drawing/2010/main" val="0"/>
              </a:ext>
            </a:extLst>
          </a:blip>
          <a:stretch>
            <a:fillRect/>
          </a:stretch>
        </p:blipFill>
        <p:spPr>
          <a:xfrm>
            <a:off x="4141070" y="1528226"/>
            <a:ext cx="4095253" cy="2728462"/>
          </a:xfrm>
          <a:prstGeom prst="rect">
            <a:avLst/>
          </a:prstGeom>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33523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altLang="en-US" dirty="0">
                <a:ea typeface="ヒラギノ角ゴ Pro W3" pitchFamily="127" charset="-128"/>
              </a:rPr>
              <a:t>Hospital Survey on Patient Safety </a:t>
            </a:r>
            <a:r>
              <a:rPr lang="en-US" altLang="en-US" dirty="0" smtClean="0">
                <a:ea typeface="ヒラギノ角ゴ Pro W3" pitchFamily="127" charset="-128"/>
              </a:rPr>
              <a:t>Culture (Slide 15)</a:t>
            </a:r>
            <a:endParaRPr lang="en-US" dirty="0"/>
          </a:p>
        </p:txBody>
      </p:sp>
      <p:sp>
        <p:nvSpPr>
          <p:cNvPr id="3" name="Text Placeholder 2"/>
          <p:cNvSpPr>
            <a:spLocks noGrp="1"/>
          </p:cNvSpPr>
          <p:nvPr>
            <p:ph type="body" sz="quarter" idx="10"/>
            <p:custDataLst>
              <p:tags r:id="rId3"/>
            </p:custDataLst>
          </p:nvPr>
        </p:nvSpPr>
        <p:spPr>
          <a:xfrm>
            <a:off x="182880" y="768095"/>
            <a:ext cx="4735962" cy="4023360"/>
          </a:xfrm>
        </p:spPr>
        <p:txBody>
          <a:bodyPr/>
          <a:lstStyle/>
          <a:p>
            <a:r>
              <a:rPr lang="en-US" dirty="0"/>
              <a:t>Level III Behavior and Level IV Results</a:t>
            </a:r>
          </a:p>
          <a:p>
            <a:r>
              <a:rPr lang="en-US" dirty="0"/>
              <a:t>Composed of 51 items and 12 composites</a:t>
            </a:r>
          </a:p>
          <a:p>
            <a:r>
              <a:rPr lang="en-US" dirty="0"/>
              <a:t>Comprehensive instrument that assesses staff perceptions of patient safety culture</a:t>
            </a:r>
          </a:p>
          <a:p>
            <a:pPr marL="342900" indent="-227013">
              <a:buFont typeface="Arial" panose="020B0604020202020204" pitchFamily="34" charset="0"/>
              <a:buChar char="•"/>
            </a:pPr>
            <a:r>
              <a:rPr lang="en-US" dirty="0" smtClean="0"/>
              <a:t>Hospital-wide</a:t>
            </a:r>
            <a:endParaRPr lang="en-US" dirty="0"/>
          </a:p>
          <a:p>
            <a:pPr marL="342900" indent="-227013">
              <a:buFont typeface="Arial" panose="020B0604020202020204" pitchFamily="34" charset="0"/>
              <a:buChar char="•"/>
            </a:pPr>
            <a:r>
              <a:rPr lang="en-US" dirty="0"/>
              <a:t>Specific work area or unit</a:t>
            </a:r>
          </a:p>
          <a:p>
            <a:r>
              <a:rPr lang="en-US" dirty="0"/>
              <a:t>Comparative database</a:t>
            </a:r>
          </a:p>
          <a:p>
            <a:pPr marL="342900" indent="-227013">
              <a:buFont typeface="Arial" panose="020B0604020202020204" pitchFamily="34" charset="0"/>
              <a:buChar char="•"/>
            </a:pPr>
            <a:r>
              <a:rPr lang="en-US" dirty="0"/>
              <a:t>Voluntarily submitted data from U.S. </a:t>
            </a:r>
            <a:r>
              <a:rPr lang="en-US" dirty="0" smtClean="0"/>
              <a:t>hospitals</a:t>
            </a:r>
            <a:endParaRPr lang="en-US" dirty="0"/>
          </a:p>
        </p:txBody>
      </p:sp>
      <p:pic>
        <p:nvPicPr>
          <p:cNvPr id="4" name="Picture 3" descr="screenshot of hospital survey web page">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028542" y="976896"/>
            <a:ext cx="3569810" cy="3262615"/>
          </a:xfrm>
          <a:prstGeom prst="rect">
            <a:avLst/>
          </a:prstGeom>
          <a:ln w="3175">
            <a:solidFill>
              <a:schemeClr val="tx1"/>
            </a:solidFill>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17330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Hospital Survey Exercise</a:t>
            </a:r>
            <a:endParaRPr lang="en-US" dirty="0"/>
          </a:p>
        </p:txBody>
      </p:sp>
      <p:sp>
        <p:nvSpPr>
          <p:cNvPr id="3" name="Text Placeholder 2"/>
          <p:cNvSpPr>
            <a:spLocks noGrp="1"/>
          </p:cNvSpPr>
          <p:nvPr>
            <p:ph type="body" sz="quarter" idx="10"/>
            <p:custDataLst>
              <p:tags r:id="rId3"/>
            </p:custDataLst>
          </p:nvPr>
        </p:nvSpPr>
        <p:spPr/>
        <p:txBody>
          <a:bodyPr>
            <a:normAutofit fontScale="92500"/>
          </a:bodyPr>
          <a:lstStyle/>
          <a:p>
            <a:r>
              <a:rPr lang="en-US" dirty="0"/>
              <a:t>Please take 5 minutes now and </a:t>
            </a:r>
            <a:r>
              <a:rPr lang="en-US" dirty="0" smtClean="0"/>
              <a:t>write your answers to the </a:t>
            </a:r>
            <a:r>
              <a:rPr lang="en-US" dirty="0"/>
              <a:t>following:  </a:t>
            </a:r>
            <a:endParaRPr lang="en-US" dirty="0" smtClean="0"/>
          </a:p>
          <a:p>
            <a:pPr marL="342900" indent="-227013">
              <a:buFont typeface="Arial" panose="020B0604020202020204" pitchFamily="34" charset="0"/>
              <a:buChar char="•"/>
            </a:pPr>
            <a:r>
              <a:rPr lang="en-US" i="1" dirty="0" smtClean="0"/>
              <a:t>Have </a:t>
            </a:r>
            <a:r>
              <a:rPr lang="en-US" i="1" dirty="0"/>
              <a:t>you used the Hospital Survey on Patient Safety Culture in your institution?</a:t>
            </a:r>
          </a:p>
          <a:p>
            <a:pPr marL="342900" indent="-227013">
              <a:buFont typeface="Arial" panose="020B0604020202020204" pitchFamily="34" charset="0"/>
              <a:buChar char="•"/>
            </a:pPr>
            <a:r>
              <a:rPr lang="en-US" i="1" dirty="0" smtClean="0"/>
              <a:t>If so, how did you use the </a:t>
            </a:r>
            <a:r>
              <a:rPr lang="en-US" i="1" dirty="0"/>
              <a:t>survey </a:t>
            </a:r>
            <a:r>
              <a:rPr lang="en-US" i="1" dirty="0" smtClean="0"/>
              <a:t>results?</a:t>
            </a:r>
            <a:endParaRPr lang="en-US" i="1" dirty="0"/>
          </a:p>
          <a:p>
            <a:pPr marL="342900" indent="-227013">
              <a:spcAft>
                <a:spcPts val="2400"/>
              </a:spcAft>
              <a:buFont typeface="Arial" panose="020B0604020202020204" pitchFamily="34" charset="0"/>
              <a:buChar char="•"/>
            </a:pPr>
            <a:r>
              <a:rPr lang="en-US" i="1" dirty="0" smtClean="0"/>
              <a:t>What lessons did you learn from the survey?</a:t>
            </a:r>
            <a:endParaRPr lang="en-US" i="1" dirty="0"/>
          </a:p>
          <a:p>
            <a:r>
              <a:rPr lang="en-US" dirty="0"/>
              <a:t>When you teach the TeamSTEPPS 2.0 Master Trainer course, you should discuss these same three questions with your </a:t>
            </a:r>
            <a:r>
              <a:rPr lang="en-US" dirty="0" smtClean="0"/>
              <a:t>participants</a:t>
            </a:r>
            <a:endParaRPr lang="en-US" dirty="0"/>
          </a:p>
          <a:p>
            <a:endParaRPr lang="en-US" dirty="0"/>
          </a:p>
        </p:txBody>
      </p:sp>
      <p:pic>
        <p:nvPicPr>
          <p:cNvPr id="4" name="Picture 3" descr="screen shot of hospital survey web page">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098392" y="1043571"/>
            <a:ext cx="3569810" cy="3262615"/>
          </a:xfrm>
          <a:prstGeom prst="rect">
            <a:avLst/>
          </a:prstGeom>
          <a:ln w="3175">
            <a:solidFill>
              <a:schemeClr val="tx1"/>
            </a:solidFill>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285475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a:t>How Can Hospitals Use the </a:t>
            </a:r>
            <a:r>
              <a:rPr lang="en-US" dirty="0" smtClean="0"/>
              <a:t>Survey? (Slide 16)</a:t>
            </a:r>
            <a:endParaRPr lang="en-US" dirty="0"/>
          </a:p>
        </p:txBody>
      </p:sp>
      <p:sp>
        <p:nvSpPr>
          <p:cNvPr id="3" name="Text Placeholder 2"/>
          <p:cNvSpPr>
            <a:spLocks noGrp="1"/>
          </p:cNvSpPr>
          <p:nvPr>
            <p:ph type="body" sz="quarter" idx="10"/>
            <p:custDataLst>
              <p:tags r:id="rId3"/>
            </p:custDataLst>
          </p:nvPr>
        </p:nvSpPr>
        <p:spPr>
          <a:xfrm>
            <a:off x="182879" y="768095"/>
            <a:ext cx="5051273" cy="4023360"/>
          </a:xfrm>
        </p:spPr>
        <p:txBody>
          <a:bodyPr/>
          <a:lstStyle/>
          <a:p>
            <a:pPr>
              <a:spcAft>
                <a:spcPts val="2400"/>
              </a:spcAft>
            </a:pPr>
            <a:r>
              <a:rPr lang="en-US" dirty="0"/>
              <a:t>Raise awareness about patient safety issues</a:t>
            </a:r>
          </a:p>
          <a:p>
            <a:pPr>
              <a:spcAft>
                <a:spcPts val="2400"/>
              </a:spcAft>
            </a:pPr>
            <a:r>
              <a:rPr lang="en-US" dirty="0"/>
              <a:t>Assess patient safety culture</a:t>
            </a:r>
          </a:p>
          <a:p>
            <a:pPr>
              <a:spcAft>
                <a:spcPts val="2400"/>
              </a:spcAft>
            </a:pPr>
            <a:r>
              <a:rPr lang="en-US" dirty="0"/>
              <a:t>Track changes in patient </a:t>
            </a:r>
            <a:r>
              <a:rPr lang="en-US" dirty="0" smtClean="0"/>
              <a:t>safety</a:t>
            </a:r>
            <a:br>
              <a:rPr lang="en-US" dirty="0" smtClean="0"/>
            </a:br>
            <a:r>
              <a:rPr lang="en-US" dirty="0" smtClean="0"/>
              <a:t>culture</a:t>
            </a:r>
            <a:r>
              <a:rPr lang="en-US" dirty="0"/>
              <a:t> </a:t>
            </a:r>
            <a:r>
              <a:rPr lang="en-US" dirty="0" smtClean="0"/>
              <a:t>over </a:t>
            </a:r>
            <a:r>
              <a:rPr lang="en-US" dirty="0"/>
              <a:t>time</a:t>
            </a:r>
          </a:p>
          <a:p>
            <a:pPr>
              <a:spcAft>
                <a:spcPts val="2400"/>
              </a:spcAft>
            </a:pPr>
            <a:r>
              <a:rPr lang="en-US" dirty="0"/>
              <a:t>Evaluate the impact of </a:t>
            </a:r>
            <a:r>
              <a:rPr lang="en-US" dirty="0" smtClean="0"/>
              <a:t>patient</a:t>
            </a:r>
            <a:br>
              <a:rPr lang="en-US" dirty="0" smtClean="0"/>
            </a:br>
            <a:r>
              <a:rPr lang="en-US" dirty="0" smtClean="0"/>
              <a:t>safety interventions, such as</a:t>
            </a:r>
            <a:br>
              <a:rPr lang="en-US" dirty="0" smtClean="0"/>
            </a:br>
            <a:r>
              <a:rPr lang="en-US" dirty="0" smtClean="0"/>
              <a:t>TeamSTEPPS</a:t>
            </a:r>
            <a:endParaRPr lang="en-US" dirty="0"/>
          </a:p>
        </p:txBody>
      </p:sp>
      <p:pic>
        <p:nvPicPr>
          <p:cNvPr id="4" name="Picture 3" descr="photo of hospital"/>
          <p:cNvPicPr>
            <a:picLocks noChangeAspect="1"/>
          </p:cNvPicPr>
          <p:nvPr>
            <p:custDataLst>
              <p:tags r:id="rId4"/>
            </p:custDataLst>
          </p:nvPr>
        </p:nvPicPr>
        <p:blipFill rotWithShape="1">
          <a:blip r:embed="rId7" cstate="email">
            <a:extLst>
              <a:ext uri="{28A0092B-C50C-407E-A947-70E740481C1C}">
                <a14:useLocalDpi xmlns:a14="http://schemas.microsoft.com/office/drawing/2010/main" val="0"/>
              </a:ext>
            </a:extLst>
          </a:blip>
          <a:srcRect r="4249"/>
          <a:stretch/>
        </p:blipFill>
        <p:spPr>
          <a:xfrm>
            <a:off x="3867809" y="1457872"/>
            <a:ext cx="4697242" cy="2767288"/>
          </a:xfrm>
          <a:prstGeom prst="rect">
            <a:avLst/>
          </a:prstGeom>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061109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Survey Measures (Slide 17)</a:t>
            </a:r>
            <a:endParaRPr lang="en-US" dirty="0"/>
          </a:p>
        </p:txBody>
      </p:sp>
      <p:sp>
        <p:nvSpPr>
          <p:cNvPr id="3" name="Text Placeholder 2"/>
          <p:cNvSpPr>
            <a:spLocks noGrp="1"/>
          </p:cNvSpPr>
          <p:nvPr>
            <p:ph type="body" sz="quarter" idx="10"/>
            <p:custDataLst>
              <p:tags r:id="rId3"/>
            </p:custDataLst>
          </p:nvPr>
        </p:nvSpPr>
        <p:spPr>
          <a:xfrm>
            <a:off x="182879" y="768095"/>
            <a:ext cx="7216404" cy="4023360"/>
          </a:xfrm>
        </p:spPr>
        <p:txBody>
          <a:bodyPr/>
          <a:lstStyle/>
          <a:p>
            <a:r>
              <a:rPr lang="en-US" dirty="0"/>
              <a:t>Survey Measures: 12 Areas of Patient Safety and Two Overall </a:t>
            </a:r>
            <a:r>
              <a:rPr lang="en-US" dirty="0" smtClean="0"/>
              <a:t>Items:</a:t>
            </a:r>
            <a:endParaRPr lang="en-US" dirty="0"/>
          </a:p>
        </p:txBody>
      </p:sp>
      <p:sp>
        <p:nvSpPr>
          <p:cNvPr id="19" name="Text Placeholder 2" descr="Text box with unit-level safety areas:&#10;Overall perceptions of safety&#10;Frequency of events reported&#10;Supervisor/manager expectations and actions promoting safety&#10;Organizational learning—continuous improvement&#10;Teamwork within units&#10;Communication and openness&#10;Feedback and communication about error&#10;Nonpunitive responses to error&#10;Staffing&#10;"/>
          <p:cNvSpPr txBox="1">
            <a:spLocks/>
          </p:cNvSpPr>
          <p:nvPr>
            <p:custDataLst>
              <p:tags r:id="rId4"/>
            </p:custDataLst>
          </p:nvPr>
        </p:nvSpPr>
        <p:spPr>
          <a:xfrm>
            <a:off x="495033" y="1271750"/>
            <a:ext cx="3824715" cy="3370773"/>
          </a:xfrm>
          <a:prstGeom prst="rect">
            <a:avLst/>
          </a:prstGeom>
          <a:noFill/>
          <a:ln>
            <a:solidFill>
              <a:schemeClr val="accent3">
                <a:lumMod val="75000"/>
              </a:schemeClr>
            </a:solidFill>
          </a:ln>
        </p:spPr>
        <p:txBody>
          <a:bodyPr vert="horz" lIns="91440" tIns="45720" rIns="91440" bIns="45720" rtlCol="0">
            <a:normAutofit fontScale="55000" lnSpcReduction="20000"/>
          </a:bodyPr>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Aft>
                <a:spcPts val="600"/>
              </a:spcAft>
            </a:pPr>
            <a:r>
              <a:rPr lang="en-US" sz="2900" b="1" dirty="0"/>
              <a:t>Unit-level safety areas</a:t>
            </a:r>
          </a:p>
          <a:p>
            <a:pPr marL="342900" indent="-227013">
              <a:lnSpc>
                <a:spcPct val="120000"/>
              </a:lnSpc>
              <a:spcAft>
                <a:spcPts val="600"/>
              </a:spcAft>
              <a:buFont typeface="Arial" panose="020B0604020202020204" pitchFamily="34" charset="0"/>
              <a:buChar char="•"/>
            </a:pPr>
            <a:r>
              <a:rPr lang="en-US" sz="2500" dirty="0" smtClean="0"/>
              <a:t>Overall </a:t>
            </a:r>
            <a:r>
              <a:rPr lang="en-US" sz="2500" dirty="0"/>
              <a:t>perceptions of safety</a:t>
            </a:r>
          </a:p>
          <a:p>
            <a:pPr marL="342900" indent="-227013">
              <a:lnSpc>
                <a:spcPct val="120000"/>
              </a:lnSpc>
              <a:spcAft>
                <a:spcPts val="600"/>
              </a:spcAft>
              <a:buFont typeface="Arial" panose="020B0604020202020204" pitchFamily="34" charset="0"/>
              <a:buChar char="•"/>
            </a:pPr>
            <a:r>
              <a:rPr lang="en-US" sz="2500" dirty="0"/>
              <a:t>Frequency of events reported</a:t>
            </a:r>
          </a:p>
          <a:p>
            <a:pPr marL="342900" indent="-227013">
              <a:lnSpc>
                <a:spcPct val="120000"/>
              </a:lnSpc>
              <a:spcAft>
                <a:spcPts val="600"/>
              </a:spcAft>
              <a:buFont typeface="Arial" panose="020B0604020202020204" pitchFamily="34" charset="0"/>
              <a:buChar char="•"/>
            </a:pPr>
            <a:r>
              <a:rPr lang="en-US" sz="2500" dirty="0"/>
              <a:t>Supervisor/manager expectations and actions promoting safety</a:t>
            </a:r>
          </a:p>
          <a:p>
            <a:pPr marL="342900" indent="-227013">
              <a:lnSpc>
                <a:spcPct val="120000"/>
              </a:lnSpc>
              <a:spcAft>
                <a:spcPts val="600"/>
              </a:spcAft>
              <a:buFont typeface="Arial" panose="020B0604020202020204" pitchFamily="34" charset="0"/>
              <a:buChar char="•"/>
            </a:pPr>
            <a:r>
              <a:rPr lang="en-US" sz="2500" dirty="0"/>
              <a:t>Organizational learning—continuous improvement</a:t>
            </a:r>
          </a:p>
          <a:p>
            <a:pPr marL="342900" indent="-227013">
              <a:lnSpc>
                <a:spcPct val="120000"/>
              </a:lnSpc>
              <a:spcAft>
                <a:spcPts val="600"/>
              </a:spcAft>
              <a:buFont typeface="Arial" panose="020B0604020202020204" pitchFamily="34" charset="0"/>
              <a:buChar char="•"/>
            </a:pPr>
            <a:r>
              <a:rPr lang="en-US" sz="2500" dirty="0"/>
              <a:t>Teamwork within units</a:t>
            </a:r>
          </a:p>
          <a:p>
            <a:pPr marL="342900" indent="-227013">
              <a:lnSpc>
                <a:spcPct val="120000"/>
              </a:lnSpc>
              <a:spcAft>
                <a:spcPts val="600"/>
              </a:spcAft>
              <a:buFont typeface="Arial" panose="020B0604020202020204" pitchFamily="34" charset="0"/>
              <a:buChar char="•"/>
            </a:pPr>
            <a:r>
              <a:rPr lang="en-US" sz="2500" dirty="0"/>
              <a:t>Communication and openness</a:t>
            </a:r>
          </a:p>
          <a:p>
            <a:pPr marL="342900" indent="-227013">
              <a:lnSpc>
                <a:spcPct val="120000"/>
              </a:lnSpc>
              <a:spcAft>
                <a:spcPts val="600"/>
              </a:spcAft>
              <a:buFont typeface="Arial" panose="020B0604020202020204" pitchFamily="34" charset="0"/>
              <a:buChar char="•"/>
            </a:pPr>
            <a:r>
              <a:rPr lang="en-US" sz="2500" dirty="0"/>
              <a:t>Feedback and communication about error</a:t>
            </a:r>
          </a:p>
          <a:p>
            <a:pPr marL="342900" indent="-227013">
              <a:lnSpc>
                <a:spcPct val="120000"/>
              </a:lnSpc>
              <a:spcAft>
                <a:spcPts val="600"/>
              </a:spcAft>
              <a:buFont typeface="Arial" panose="020B0604020202020204" pitchFamily="34" charset="0"/>
              <a:buChar char="•"/>
            </a:pPr>
            <a:r>
              <a:rPr lang="en-US" sz="2500" dirty="0" err="1"/>
              <a:t>Nonpunitive</a:t>
            </a:r>
            <a:r>
              <a:rPr lang="en-US" sz="2500" dirty="0"/>
              <a:t> responses to error</a:t>
            </a:r>
          </a:p>
          <a:p>
            <a:pPr marL="342900" indent="-227013">
              <a:lnSpc>
                <a:spcPct val="120000"/>
              </a:lnSpc>
              <a:spcAft>
                <a:spcPts val="600"/>
              </a:spcAft>
              <a:buFont typeface="Arial" panose="020B0604020202020204" pitchFamily="34" charset="0"/>
              <a:buChar char="•"/>
            </a:pPr>
            <a:r>
              <a:rPr lang="en-US" sz="2500" dirty="0" smtClean="0"/>
              <a:t>Staffing</a:t>
            </a:r>
            <a:endParaRPr lang="en-US" sz="2500" dirty="0"/>
          </a:p>
        </p:txBody>
      </p:sp>
      <p:sp>
        <p:nvSpPr>
          <p:cNvPr id="20" name="Text Placeholder 2"/>
          <p:cNvSpPr txBox="1">
            <a:spLocks/>
          </p:cNvSpPr>
          <p:nvPr>
            <p:custDataLst>
              <p:tags r:id="rId5"/>
            </p:custDataLst>
          </p:nvPr>
        </p:nvSpPr>
        <p:spPr>
          <a:xfrm>
            <a:off x="4672898" y="1271750"/>
            <a:ext cx="3824715" cy="1608083"/>
          </a:xfrm>
          <a:prstGeom prst="rect">
            <a:avLst/>
          </a:prstGeom>
          <a:noFill/>
          <a:ln>
            <a:solidFill>
              <a:schemeClr val="accent3">
                <a:lumMod val="75000"/>
              </a:schemeClr>
            </a:solidFill>
          </a:ln>
        </p:spPr>
        <p:txBody>
          <a:bodyPr vert="horz" lIns="91440" tIns="45720" rIns="91440" bIns="45720" rtlCol="0">
            <a:noAutofit/>
          </a:bodyPr>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1600" b="1" dirty="0" err="1" smtClean="0"/>
              <a:t>Hospitalwide</a:t>
            </a:r>
            <a:r>
              <a:rPr lang="en-US" sz="1600" b="1" dirty="0" smtClean="0"/>
              <a:t> </a:t>
            </a:r>
            <a:r>
              <a:rPr lang="en-US" sz="1600" b="1" dirty="0"/>
              <a:t>safety areas</a:t>
            </a:r>
          </a:p>
          <a:p>
            <a:pPr marL="342900" indent="-227013">
              <a:spcAft>
                <a:spcPts val="600"/>
              </a:spcAft>
              <a:buFont typeface="Arial" panose="020B0604020202020204" pitchFamily="34" charset="0"/>
              <a:buChar char="•"/>
            </a:pPr>
            <a:r>
              <a:rPr lang="en-US" sz="1400" dirty="0"/>
              <a:t>Hospital management support for patient safety</a:t>
            </a:r>
          </a:p>
          <a:p>
            <a:pPr marL="342900" indent="-227013">
              <a:spcAft>
                <a:spcPts val="600"/>
              </a:spcAft>
              <a:buFont typeface="Arial" panose="020B0604020202020204" pitchFamily="34" charset="0"/>
              <a:buChar char="•"/>
            </a:pPr>
            <a:r>
              <a:rPr lang="en-US" sz="1400" dirty="0"/>
              <a:t>Teamwork across hospital units</a:t>
            </a:r>
          </a:p>
          <a:p>
            <a:pPr marL="342900" indent="-227013">
              <a:spcAft>
                <a:spcPts val="600"/>
              </a:spcAft>
              <a:buFont typeface="Arial" panose="020B0604020202020204" pitchFamily="34" charset="0"/>
              <a:buChar char="•"/>
            </a:pPr>
            <a:r>
              <a:rPr lang="en-US" sz="1400" dirty="0"/>
              <a:t>Hospital handoffs and transitions</a:t>
            </a:r>
          </a:p>
        </p:txBody>
      </p:sp>
      <p:sp>
        <p:nvSpPr>
          <p:cNvPr id="21" name="Text Placeholder 2"/>
          <p:cNvSpPr txBox="1">
            <a:spLocks/>
          </p:cNvSpPr>
          <p:nvPr>
            <p:custDataLst>
              <p:tags r:id="rId6"/>
            </p:custDataLst>
          </p:nvPr>
        </p:nvSpPr>
        <p:spPr>
          <a:xfrm>
            <a:off x="4672897" y="3118521"/>
            <a:ext cx="3824715" cy="1524002"/>
          </a:xfrm>
          <a:prstGeom prst="rect">
            <a:avLst/>
          </a:prstGeom>
          <a:noFill/>
          <a:ln>
            <a:solidFill>
              <a:schemeClr val="accent3">
                <a:lumMod val="75000"/>
              </a:schemeClr>
            </a:solidFill>
          </a:ln>
        </p:spPr>
        <p:txBody>
          <a:bodyPr vert="horz" lIns="91440" tIns="45720" rIns="91440" bIns="45720" rtlCol="0">
            <a:noAutofit/>
          </a:bodyPr>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1600" b="1" dirty="0" smtClean="0"/>
              <a:t>Overall items</a:t>
            </a:r>
            <a:endParaRPr lang="en-US" sz="1600" b="1" dirty="0"/>
          </a:p>
          <a:p>
            <a:pPr marL="342900" indent="-227013">
              <a:spcAft>
                <a:spcPts val="600"/>
              </a:spcAft>
              <a:buFont typeface="Arial" panose="020B0604020202020204" pitchFamily="34" charset="0"/>
              <a:buChar char="•"/>
            </a:pPr>
            <a:r>
              <a:rPr lang="en-US" sz="1400" dirty="0"/>
              <a:t>The patient safety “grade”  respondents would assign their work area/unit</a:t>
            </a:r>
          </a:p>
          <a:p>
            <a:pPr marL="342900" indent="-227013">
              <a:spcAft>
                <a:spcPts val="600"/>
              </a:spcAft>
              <a:buFont typeface="Arial" panose="020B0604020202020204" pitchFamily="34" charset="0"/>
              <a:buChar char="•"/>
            </a:pPr>
            <a:r>
              <a:rPr lang="en-US" sz="1400" dirty="0"/>
              <a:t>The number of events the respondent reported in the last 12 months</a:t>
            </a:r>
          </a:p>
        </p:txBody>
      </p:sp>
    </p:spTree>
    <p:custDataLst>
      <p:tags r:id="rId1"/>
    </p:custDataLst>
    <p:extLst>
      <p:ext uri="{BB962C8B-B14F-4D97-AF65-F5344CB8AC3E}">
        <p14:creationId xmlns:p14="http://schemas.microsoft.com/office/powerpoint/2010/main" val="3080276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altLang="en-US" dirty="0">
                <a:ea typeface="ヒラギノ角ゴ Pro W3" pitchFamily="127" charset="-128"/>
              </a:rPr>
              <a:t>What Support Is Available</a:t>
            </a:r>
            <a:r>
              <a:rPr lang="en-US" altLang="en-US" dirty="0" smtClean="0">
                <a:ea typeface="ヒラギノ角ゴ Pro W3" pitchFamily="127" charset="-128"/>
              </a:rPr>
              <a:t>? (Slide 18)</a:t>
            </a:r>
            <a:endParaRPr lang="en-US" dirty="0"/>
          </a:p>
        </p:txBody>
      </p:sp>
      <p:sp>
        <p:nvSpPr>
          <p:cNvPr id="3" name="Text Placeholder 2"/>
          <p:cNvSpPr>
            <a:spLocks noGrp="1"/>
          </p:cNvSpPr>
          <p:nvPr>
            <p:ph type="body" sz="quarter" idx="10"/>
            <p:custDataLst>
              <p:tags r:id="rId3"/>
            </p:custDataLst>
          </p:nvPr>
        </p:nvSpPr>
        <p:spPr>
          <a:xfrm>
            <a:off x="182879" y="768095"/>
            <a:ext cx="4925149" cy="4023360"/>
          </a:xfrm>
        </p:spPr>
        <p:txBody>
          <a:bodyPr>
            <a:normAutofit fontScale="92500" lnSpcReduction="10000"/>
          </a:bodyPr>
          <a:lstStyle/>
          <a:p>
            <a:r>
              <a:rPr lang="en-US" dirty="0">
                <a:hlinkClick r:id="rId7"/>
              </a:rPr>
              <a:t>AHRQ Patient Safety Link </a:t>
            </a:r>
            <a:endParaRPr lang="en-US" dirty="0"/>
          </a:p>
          <a:p>
            <a:pPr>
              <a:spcAft>
                <a:spcPts val="600"/>
              </a:spcAft>
            </a:pPr>
            <a:r>
              <a:rPr lang="en-US" dirty="0" smtClean="0"/>
              <a:t>Hospital </a:t>
            </a:r>
            <a:r>
              <a:rPr lang="en-US" dirty="0"/>
              <a:t>Survey Toolkit</a:t>
            </a:r>
          </a:p>
          <a:p>
            <a:pPr marL="342900" indent="-227013">
              <a:spcAft>
                <a:spcPts val="600"/>
              </a:spcAft>
              <a:buFont typeface="Arial" panose="020B0604020202020204" pitchFamily="34" charset="0"/>
              <a:buChar char="•"/>
            </a:pPr>
            <a:r>
              <a:rPr lang="en-US" sz="1900" dirty="0"/>
              <a:t>Survey forms</a:t>
            </a:r>
          </a:p>
          <a:p>
            <a:pPr marL="342900" indent="-227013">
              <a:spcAft>
                <a:spcPts val="600"/>
              </a:spcAft>
              <a:buFont typeface="Arial" panose="020B0604020202020204" pitchFamily="34" charset="0"/>
              <a:buChar char="•"/>
            </a:pPr>
            <a:r>
              <a:rPr lang="en-US" sz="1900" dirty="0"/>
              <a:t>Survey items and dimensions</a:t>
            </a:r>
          </a:p>
          <a:p>
            <a:pPr marL="342900" indent="-227013">
              <a:spcAft>
                <a:spcPts val="600"/>
              </a:spcAft>
              <a:buFont typeface="Arial" panose="020B0604020202020204" pitchFamily="34" charset="0"/>
              <a:buChar char="•"/>
            </a:pPr>
            <a:r>
              <a:rPr lang="en-US" sz="1900" dirty="0"/>
              <a:t>Survey User’s Guide</a:t>
            </a:r>
          </a:p>
          <a:p>
            <a:pPr marL="342900" indent="-227013">
              <a:buFont typeface="Arial" panose="020B0604020202020204" pitchFamily="34" charset="0"/>
              <a:buChar char="•"/>
            </a:pPr>
            <a:r>
              <a:rPr lang="en-US" sz="1900" dirty="0"/>
              <a:t>Survey feedback report template</a:t>
            </a:r>
          </a:p>
          <a:p>
            <a:r>
              <a:rPr lang="en-US" dirty="0"/>
              <a:t>Data entry and analysis tool</a:t>
            </a:r>
          </a:p>
          <a:p>
            <a:r>
              <a:rPr lang="en-US" dirty="0"/>
              <a:t>Comparative database and reports</a:t>
            </a:r>
          </a:p>
          <a:p>
            <a:pPr>
              <a:spcAft>
                <a:spcPts val="600"/>
              </a:spcAft>
            </a:pPr>
            <a:r>
              <a:rPr lang="en-US" dirty="0" smtClean="0"/>
              <a:t>E-mail </a:t>
            </a:r>
            <a:r>
              <a:rPr lang="en-US" dirty="0"/>
              <a:t>Questions to:</a:t>
            </a:r>
          </a:p>
          <a:p>
            <a:pPr marL="342900" indent="-227013">
              <a:spcAft>
                <a:spcPts val="600"/>
              </a:spcAft>
              <a:buFont typeface="Arial" panose="020B0604020202020204" pitchFamily="34" charset="0"/>
              <a:buChar char="•"/>
            </a:pPr>
            <a:r>
              <a:rPr lang="en-US" sz="1900" dirty="0">
                <a:hlinkClick r:id="rId8"/>
              </a:rPr>
              <a:t>SafetyCultureSurveys@westat.com</a:t>
            </a:r>
            <a:r>
              <a:rPr lang="en-US" sz="1900" dirty="0" smtClean="0"/>
              <a:t>; or </a:t>
            </a:r>
            <a:endParaRPr lang="en-US" sz="1900" dirty="0"/>
          </a:p>
          <a:p>
            <a:pPr marL="342900" indent="-227013">
              <a:spcAft>
                <a:spcPts val="600"/>
              </a:spcAft>
              <a:buFont typeface="Arial" panose="020B0604020202020204" pitchFamily="34" charset="0"/>
              <a:buChar char="•"/>
            </a:pPr>
            <a:r>
              <a:rPr lang="en-US" sz="1900" dirty="0" smtClean="0">
                <a:hlinkClick r:id="rId9"/>
              </a:rPr>
              <a:t>DatabasesOnSafetyCulture@westat.com</a:t>
            </a:r>
            <a:endParaRPr lang="en-US" sz="1900" dirty="0"/>
          </a:p>
          <a:p>
            <a:endParaRPr lang="en-US" dirty="0"/>
          </a:p>
        </p:txBody>
      </p:sp>
      <p:pic>
        <p:nvPicPr>
          <p:cNvPr id="4" name="Picture 3" descr="screenshot of hospital survey web page">
            <a:hlinkClick r:id="rId10"/>
          </p:cNvPr>
          <p:cNvPicPr>
            <a:picLocks noChangeAspect="1"/>
          </p:cNvPicPr>
          <p:nvPr>
            <p:custDataLst>
              <p:tags r:id="rId4"/>
            </p:custDataLst>
          </p:nvPr>
        </p:nvPicPr>
        <p:blipFill>
          <a:blip r:embed="rId11" cstate="email">
            <a:extLst>
              <a:ext uri="{28A0092B-C50C-407E-A947-70E740481C1C}">
                <a14:useLocalDpi xmlns:a14="http://schemas.microsoft.com/office/drawing/2010/main" val="0"/>
              </a:ext>
            </a:extLst>
          </a:blip>
          <a:stretch>
            <a:fillRect/>
          </a:stretch>
        </p:blipFill>
        <p:spPr>
          <a:xfrm>
            <a:off x="4891161" y="923319"/>
            <a:ext cx="3709343" cy="3390141"/>
          </a:xfrm>
          <a:prstGeom prst="rect">
            <a:avLst/>
          </a:prstGeom>
          <a:ln w="3175">
            <a:solidFill>
              <a:schemeClr val="tx1">
                <a:lumMod val="95000"/>
                <a:lumOff val="5000"/>
              </a:schemeClr>
            </a:solidFill>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010202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AHRQ Patient Safety Indicators (PSIs</a:t>
            </a:r>
            <a:r>
              <a:rPr lang="en-US" dirty="0" smtClean="0"/>
              <a:t>) (Slide 19)</a:t>
            </a:r>
            <a:endParaRPr lang="en-US" dirty="0"/>
          </a:p>
        </p:txBody>
      </p:sp>
      <p:sp>
        <p:nvSpPr>
          <p:cNvPr id="3" name="Text Placeholder 2"/>
          <p:cNvSpPr>
            <a:spLocks noGrp="1"/>
          </p:cNvSpPr>
          <p:nvPr>
            <p:ph type="body" sz="quarter" idx="10"/>
            <p:custDataLst>
              <p:tags r:id="rId3"/>
            </p:custDataLst>
          </p:nvPr>
        </p:nvSpPr>
        <p:spPr>
          <a:xfrm>
            <a:off x="182879" y="768095"/>
            <a:ext cx="4620769" cy="4023360"/>
          </a:xfrm>
        </p:spPr>
        <p:txBody>
          <a:bodyPr/>
          <a:lstStyle/>
          <a:p>
            <a:r>
              <a:rPr lang="en-US" dirty="0" smtClean="0"/>
              <a:t>Measure Level </a:t>
            </a:r>
            <a:r>
              <a:rPr lang="en-US" dirty="0"/>
              <a:t>IV </a:t>
            </a:r>
            <a:r>
              <a:rPr lang="en-US" dirty="0" smtClean="0"/>
              <a:t>- Results</a:t>
            </a:r>
            <a:endParaRPr lang="en-US" dirty="0"/>
          </a:p>
          <a:p>
            <a:r>
              <a:rPr lang="en-US" dirty="0"/>
              <a:t>Provide information on potential in-hospital complications and adverse events</a:t>
            </a:r>
          </a:p>
          <a:p>
            <a:r>
              <a:rPr lang="en-US" dirty="0"/>
              <a:t>Can help identify potential adverse events that might need further study </a:t>
            </a:r>
          </a:p>
          <a:p>
            <a:r>
              <a:rPr lang="en-US" dirty="0"/>
              <a:t>Include indicators for in-hospital complications that may represent patient safety </a:t>
            </a:r>
            <a:r>
              <a:rPr lang="en-US" dirty="0" smtClean="0"/>
              <a:t>events</a:t>
            </a:r>
          </a:p>
          <a:p>
            <a:r>
              <a:rPr lang="en-US" dirty="0" smtClean="0"/>
              <a:t>Select the image at right to view PSIs on AHRQ’s website</a:t>
            </a:r>
            <a:endParaRPr lang="en-US" dirty="0"/>
          </a:p>
          <a:p>
            <a:endParaRPr lang="en-US" dirty="0"/>
          </a:p>
        </p:txBody>
      </p:sp>
      <p:pic>
        <p:nvPicPr>
          <p:cNvPr id="4" name="Picture 3" descr="screenshot of Patient Safety Indicators web page">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4990672" y="982384"/>
            <a:ext cx="3620996" cy="3208615"/>
          </a:xfrm>
          <a:prstGeom prst="rect">
            <a:avLst/>
          </a:prstGeom>
          <a:ln w="3175">
            <a:solidFill>
              <a:schemeClr val="tx1">
                <a:lumMod val="95000"/>
                <a:lumOff val="5000"/>
              </a:schemeClr>
            </a:solidFill>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150214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altLang="en-US" dirty="0">
                <a:ea typeface="ヒラギノ角ゴ Pro W3" pitchFamily="127" charset="-128"/>
              </a:rPr>
              <a:t>Evaluating TeamSTEPPS </a:t>
            </a:r>
            <a:r>
              <a:rPr lang="en-US" altLang="en-US" dirty="0" smtClean="0">
                <a:ea typeface="ヒラギノ角ゴ Pro W3" pitchFamily="127" charset="-128"/>
              </a:rPr>
              <a:t>Exercise (Slide 20)</a:t>
            </a:r>
            <a:endParaRPr lang="en-US" dirty="0"/>
          </a:p>
        </p:txBody>
      </p:sp>
      <p:sp>
        <p:nvSpPr>
          <p:cNvPr id="3" name="Text Placeholder 2"/>
          <p:cNvSpPr>
            <a:spLocks noGrp="1"/>
          </p:cNvSpPr>
          <p:nvPr>
            <p:ph type="body" sz="quarter" idx="10"/>
            <p:custDataLst>
              <p:tags r:id="rId3"/>
            </p:custDataLst>
          </p:nvPr>
        </p:nvSpPr>
        <p:spPr>
          <a:xfrm>
            <a:off x="182879" y="768095"/>
            <a:ext cx="8708873" cy="4023360"/>
          </a:xfrm>
        </p:spPr>
        <p:txBody>
          <a:bodyPr/>
          <a:lstStyle/>
          <a:p>
            <a:pPr>
              <a:spcAft>
                <a:spcPts val="1800"/>
              </a:spcAft>
            </a:pPr>
            <a:r>
              <a:rPr lang="en-US" sz="1800" i="1" dirty="0"/>
              <a:t>Three nurses and the infection control officer from a 16-bed postsurgical intensive care unit attend the 2-day TeamSTEPPS Master Training course. During the implementation planning session, the team agrees that hand hygiene compliance has been a major problem, especially physician compliance. As a result, the unit has a relatively high surgical site infection rate. The team decides to use the CUS and Two-Challenge Rule tools as strategies to address this issue. As part of their implementation, they train all the nurses and the employed physician staff on these two tools, but struggle with getting surgeons who are not employed by the hospital to participate. Once the training is complete, they decide to launch the implementation of CUS and the Two-Challenge Rule.</a:t>
            </a:r>
          </a:p>
          <a:p>
            <a:r>
              <a:rPr lang="en-US" dirty="0"/>
              <a:t>Download the </a:t>
            </a:r>
            <a:r>
              <a:rPr lang="en-US" b="1" i="1" dirty="0">
                <a:hlinkClick r:id="rId6"/>
              </a:rPr>
              <a:t>Evaluating TeamSTEPPS </a:t>
            </a:r>
            <a:r>
              <a:rPr lang="en-US" b="1" i="1" dirty="0" smtClean="0">
                <a:hlinkClick r:id="rId6"/>
              </a:rPr>
              <a:t>Worksheet</a:t>
            </a:r>
            <a:endParaRPr lang="en-US" b="1" i="1" dirty="0" smtClean="0"/>
          </a:p>
          <a:p>
            <a:r>
              <a:rPr lang="en-US" dirty="0" smtClean="0"/>
              <a:t>Take 15 minutes to review the scenario and answer the four questions</a:t>
            </a:r>
            <a:endParaRPr lang="en-US" dirty="0"/>
          </a:p>
        </p:txBody>
      </p:sp>
    </p:spTree>
    <p:custDataLst>
      <p:tags r:id="rId1"/>
    </p:custDataLst>
    <p:extLst>
      <p:ext uri="{BB962C8B-B14F-4D97-AF65-F5344CB8AC3E}">
        <p14:creationId xmlns:p14="http://schemas.microsoft.com/office/powerpoint/2010/main" val="3211782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altLang="en-US" dirty="0">
                <a:ea typeface="ヒラギノ角ゴ Pro W3" pitchFamily="127" charset="-128"/>
              </a:rPr>
              <a:t>Evaluating TeamSTEPPS </a:t>
            </a:r>
            <a:r>
              <a:rPr lang="en-US" altLang="en-US" dirty="0" smtClean="0">
                <a:ea typeface="ヒラギノ角ゴ Pro W3" pitchFamily="127" charset="-128"/>
              </a:rPr>
              <a:t>Exercise: Debrief</a:t>
            </a:r>
            <a:endParaRPr lang="en-US" dirty="0"/>
          </a:p>
        </p:txBody>
      </p:sp>
      <p:sp>
        <p:nvSpPr>
          <p:cNvPr id="3" name="Text Placeholder 2"/>
          <p:cNvSpPr>
            <a:spLocks noGrp="1"/>
          </p:cNvSpPr>
          <p:nvPr>
            <p:ph type="body" sz="quarter" idx="10"/>
            <p:custDataLst>
              <p:tags r:id="rId3"/>
            </p:custDataLst>
          </p:nvPr>
        </p:nvSpPr>
        <p:spPr>
          <a:xfrm>
            <a:off x="182879" y="768095"/>
            <a:ext cx="4820636" cy="4023360"/>
          </a:xfrm>
        </p:spPr>
        <p:txBody>
          <a:bodyPr>
            <a:normAutofit/>
          </a:bodyPr>
          <a:lstStyle/>
          <a:p>
            <a:pPr>
              <a:spcAft>
                <a:spcPts val="600"/>
              </a:spcAft>
            </a:pPr>
            <a:r>
              <a:rPr lang="en-US" dirty="0" smtClean="0"/>
              <a:t>Let’s Review:</a:t>
            </a:r>
          </a:p>
          <a:p>
            <a:pPr marL="342900" indent="-230188">
              <a:spcAft>
                <a:spcPts val="600"/>
              </a:spcAft>
              <a:buFont typeface="Arial" panose="020B0604020202020204" pitchFamily="34" charset="0"/>
              <a:buChar char="•"/>
            </a:pPr>
            <a:r>
              <a:rPr lang="en-US" sz="1900" dirty="0" smtClean="0"/>
              <a:t>Which </a:t>
            </a:r>
            <a:r>
              <a:rPr lang="en-US" sz="1900" dirty="0"/>
              <a:t>measure or measures did you </a:t>
            </a:r>
            <a:r>
              <a:rPr lang="en-US" sz="1900" dirty="0" smtClean="0"/>
              <a:t>identify?</a:t>
            </a:r>
            <a:endParaRPr lang="en-US" sz="1900" dirty="0"/>
          </a:p>
          <a:p>
            <a:pPr marL="342900" indent="-230188">
              <a:spcAft>
                <a:spcPts val="600"/>
              </a:spcAft>
              <a:buFont typeface="Arial" panose="020B0604020202020204" pitchFamily="34" charset="0"/>
              <a:buChar char="•"/>
            </a:pPr>
            <a:r>
              <a:rPr lang="en-US" sz="1900" dirty="0"/>
              <a:t>Why did you choose the identified measures?</a:t>
            </a:r>
          </a:p>
          <a:p>
            <a:pPr marL="342900" indent="-230188">
              <a:spcAft>
                <a:spcPts val="3000"/>
              </a:spcAft>
              <a:buFont typeface="Arial" panose="020B0604020202020204" pitchFamily="34" charset="0"/>
              <a:buChar char="•"/>
            </a:pPr>
            <a:r>
              <a:rPr lang="en-US" sz="1900" dirty="0"/>
              <a:t>What organizational barriers might interfere with successful </a:t>
            </a:r>
            <a:r>
              <a:rPr lang="en-US" sz="1900" dirty="0" smtClean="0"/>
              <a:t>transfer?</a:t>
            </a:r>
            <a:endParaRPr lang="en-US" sz="1900" dirty="0"/>
          </a:p>
          <a:p>
            <a:r>
              <a:rPr lang="en-US" dirty="0" smtClean="0"/>
              <a:t>See </a:t>
            </a:r>
            <a:r>
              <a:rPr lang="en-US" dirty="0"/>
              <a:t>pages 22 and 23 in the </a:t>
            </a:r>
            <a:r>
              <a:rPr lang="en-US" i="1" dirty="0"/>
              <a:t>Instructor Guide </a:t>
            </a:r>
            <a:r>
              <a:rPr lang="en-US" dirty="0"/>
              <a:t>for details on how to facilitate this exercise</a:t>
            </a:r>
          </a:p>
          <a:p>
            <a:endParaRPr lang="en-US" dirty="0"/>
          </a:p>
        </p:txBody>
      </p:sp>
      <p:pic>
        <p:nvPicPr>
          <p:cNvPr id="4" name="Picture 3" descr="image of slide with evaluation exercise"/>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803648" y="1172548"/>
            <a:ext cx="3927375"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97896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Module 10 Summary</a:t>
            </a:r>
            <a:endParaRPr lang="en-US" dirty="0"/>
          </a:p>
        </p:txBody>
      </p:sp>
      <p:sp>
        <p:nvSpPr>
          <p:cNvPr id="3" name="Text Placeholder 2"/>
          <p:cNvSpPr>
            <a:spLocks noGrp="1"/>
          </p:cNvSpPr>
          <p:nvPr>
            <p:ph type="body" sz="quarter" idx="10"/>
            <p:custDataLst>
              <p:tags r:id="rId3"/>
            </p:custDataLst>
          </p:nvPr>
        </p:nvSpPr>
        <p:spPr>
          <a:xfrm>
            <a:off x="182879" y="768095"/>
            <a:ext cx="4214309" cy="4023360"/>
          </a:xfrm>
        </p:spPr>
        <p:txBody>
          <a:bodyPr>
            <a:normAutofit fontScale="92500" lnSpcReduction="10000"/>
          </a:bodyPr>
          <a:lstStyle/>
          <a:p>
            <a:pPr marL="0" indent="0">
              <a:buNone/>
            </a:pPr>
            <a:r>
              <a:rPr lang="en-US" dirty="0"/>
              <a:t>In this module you learned to:</a:t>
            </a:r>
          </a:p>
          <a:p>
            <a:pPr marL="342900" indent="-231775" defTabSz="914400">
              <a:buFont typeface="Arial" panose="020B0604020202020204" pitchFamily="34" charset="0"/>
              <a:buChar char="•"/>
              <a:defRPr/>
            </a:pPr>
            <a:r>
              <a:rPr lang="en-US" dirty="0"/>
              <a:t>Describe the importance of </a:t>
            </a:r>
            <a:r>
              <a:rPr lang="en-US" dirty="0" smtClean="0"/>
              <a:t>measurement</a:t>
            </a:r>
            <a:endParaRPr lang="en-US" dirty="0"/>
          </a:p>
          <a:p>
            <a:pPr marL="342900" indent="-231775" defTabSz="914400">
              <a:buFont typeface="Arial" panose="020B0604020202020204" pitchFamily="34" charset="0"/>
              <a:buChar char="•"/>
              <a:defRPr/>
            </a:pPr>
            <a:r>
              <a:rPr lang="en-US" dirty="0"/>
              <a:t>Describe the Kirkpatrick model of training </a:t>
            </a:r>
            <a:r>
              <a:rPr lang="en-US" dirty="0" smtClean="0"/>
              <a:t>evaluation</a:t>
            </a:r>
            <a:endParaRPr lang="en-US" dirty="0"/>
          </a:p>
          <a:p>
            <a:pPr marL="342900" indent="-231775" defTabSz="914400">
              <a:buFont typeface="Arial" panose="020B0604020202020204" pitchFamily="34" charset="0"/>
              <a:buChar char="•"/>
              <a:defRPr/>
            </a:pPr>
            <a:r>
              <a:rPr lang="en-US" dirty="0"/>
              <a:t>Identify measures that can be used to assess the impact of </a:t>
            </a:r>
            <a:r>
              <a:rPr lang="en-US" dirty="0" smtClean="0"/>
              <a:t>TeamSTEPPS</a:t>
            </a:r>
            <a:endParaRPr lang="en-US" dirty="0"/>
          </a:p>
          <a:p>
            <a:pPr marL="342900" indent="-231775" defTabSz="914400">
              <a:buFont typeface="Arial" panose="020B0604020202020204" pitchFamily="34" charset="0"/>
              <a:buChar char="•"/>
              <a:defRPr/>
            </a:pPr>
            <a:r>
              <a:rPr lang="en-US" dirty="0"/>
              <a:t>Describe the AHRQ Surveys on Patient Safety </a:t>
            </a:r>
            <a:r>
              <a:rPr lang="en-US" dirty="0" smtClean="0"/>
              <a:t>Culture</a:t>
            </a:r>
            <a:endParaRPr lang="en-US" dirty="0"/>
          </a:p>
          <a:p>
            <a:pPr marL="342900" indent="-231775" defTabSz="914400">
              <a:buFont typeface="Arial" panose="020B0604020202020204" pitchFamily="34" charset="0"/>
              <a:buChar char="•"/>
              <a:defRPr/>
            </a:pPr>
            <a:r>
              <a:rPr lang="en-US" dirty="0"/>
              <a:t>Prepare a plan for determining if TeamSTEPPS </a:t>
            </a:r>
            <a:r>
              <a:rPr lang="en-US" dirty="0" smtClean="0"/>
              <a:t>worked</a:t>
            </a:r>
            <a:endParaRPr lang="en-US" dirty="0"/>
          </a:p>
        </p:txBody>
      </p:sp>
      <p:pic>
        <p:nvPicPr>
          <p:cNvPr id="4" name="Picture 2" descr="Image of medical team making rounds"/>
          <p:cNvPicPr>
            <a:picLocks noChangeAspect="1" noChangeArrowheads="1"/>
          </p:cNvPicPr>
          <p:nvPr>
            <p:custDataLst>
              <p:tags r:id="rId4"/>
            </p:custDataLst>
          </p:nvPr>
        </p:nvPicPr>
        <p:blipFill>
          <a:blip r:embed="rId7" cstate="email">
            <a:extLst>
              <a:ext uri="{28A0092B-C50C-407E-A947-70E740481C1C}">
                <a14:useLocalDpi xmlns:a14="http://schemas.microsoft.com/office/drawing/2010/main" val="0"/>
              </a:ext>
            </a:extLst>
          </a:blip>
          <a:srcRect/>
          <a:stretch>
            <a:fillRect/>
          </a:stretch>
        </p:blipFill>
        <p:spPr bwMode="auto">
          <a:xfrm>
            <a:off x="4717904" y="1414719"/>
            <a:ext cx="3695451" cy="246117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13845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Materials You Will Use</a:t>
            </a:r>
          </a:p>
        </p:txBody>
      </p:sp>
      <p:sp>
        <p:nvSpPr>
          <p:cNvPr id="3" name="Text Placeholder 2"/>
          <p:cNvSpPr>
            <a:spLocks noGrp="1"/>
          </p:cNvSpPr>
          <p:nvPr>
            <p:ph type="body" sz="quarter" idx="10"/>
            <p:custDataLst>
              <p:tags r:id="rId3"/>
            </p:custDataLst>
          </p:nvPr>
        </p:nvSpPr>
        <p:spPr/>
        <p:txBody>
          <a:bodyPr>
            <a:normAutofit/>
          </a:bodyPr>
          <a:lstStyle/>
          <a:p>
            <a:pPr marL="0" indent="0">
              <a:spcAft>
                <a:spcPts val="1200"/>
              </a:spcAft>
              <a:buNone/>
            </a:pPr>
            <a:r>
              <a:rPr lang="en-US" dirty="0"/>
              <a:t>When you deliver your training you will use these materials:</a:t>
            </a:r>
          </a:p>
          <a:p>
            <a:pPr marL="694944" indent="-342900">
              <a:spcBef>
                <a:spcPts val="480"/>
              </a:spcBef>
              <a:spcAft>
                <a:spcPts val="0"/>
              </a:spcAft>
              <a:buFont typeface="Arial" panose="020B0604020202020204" pitchFamily="34" charset="0"/>
              <a:buChar char="•"/>
            </a:pPr>
            <a:r>
              <a:rPr lang="en-US" dirty="0"/>
              <a:t>Instructor Manual</a:t>
            </a:r>
          </a:p>
          <a:p>
            <a:pPr marL="1204913" lvl="1" indent="-342900">
              <a:spcBef>
                <a:spcPts val="24"/>
              </a:spcBef>
              <a:spcAft>
                <a:spcPts val="0"/>
              </a:spcAft>
              <a:buFont typeface="Calibri" panose="020F0502020204030204" pitchFamily="34" charset="0"/>
              <a:buChar char="–"/>
            </a:pPr>
            <a:r>
              <a:rPr lang="en-US" dirty="0"/>
              <a:t>Course Management Guide</a:t>
            </a:r>
          </a:p>
          <a:p>
            <a:pPr marL="1204913" lvl="1" indent="-342900">
              <a:spcBef>
                <a:spcPts val="24"/>
              </a:spcBef>
              <a:spcAft>
                <a:spcPts val="0"/>
              </a:spcAft>
              <a:buFont typeface="Calibri" panose="020F0502020204030204" pitchFamily="34" charset="0"/>
              <a:buChar char="–"/>
            </a:pPr>
            <a:r>
              <a:rPr lang="en-US" dirty="0"/>
              <a:t>Instructor guides</a:t>
            </a:r>
          </a:p>
          <a:p>
            <a:pPr marL="1204913" lvl="1" indent="-342900">
              <a:spcBef>
                <a:spcPts val="24"/>
              </a:spcBef>
              <a:spcAft>
                <a:spcPts val="0"/>
              </a:spcAft>
              <a:buFont typeface="Calibri" panose="020F0502020204030204" pitchFamily="34" charset="0"/>
              <a:buChar char="–"/>
            </a:pPr>
            <a:r>
              <a:rPr lang="en-US" dirty="0"/>
              <a:t>Course slides</a:t>
            </a:r>
          </a:p>
          <a:p>
            <a:pPr marL="1204913" lvl="1" indent="-342900">
              <a:spcBef>
                <a:spcPts val="24"/>
              </a:spcBef>
              <a:spcAft>
                <a:spcPts val="0"/>
              </a:spcAft>
              <a:buFont typeface="Calibri" panose="020F0502020204030204" pitchFamily="34" charset="0"/>
              <a:buChar char="–"/>
            </a:pPr>
            <a:r>
              <a:rPr lang="en-US" dirty="0"/>
              <a:t>Measurement tools</a:t>
            </a:r>
          </a:p>
          <a:p>
            <a:pPr marL="694944" lvl="1" indent="-347472">
              <a:spcBef>
                <a:spcPts val="24"/>
              </a:spcBef>
              <a:spcAft>
                <a:spcPts val="0"/>
              </a:spcAft>
            </a:pPr>
            <a:r>
              <a:rPr lang="en-US" dirty="0" smtClean="0"/>
              <a:t>Customizable </a:t>
            </a:r>
            <a:r>
              <a:rPr lang="en-US" dirty="0"/>
              <a:t>materials</a:t>
            </a:r>
          </a:p>
          <a:p>
            <a:pPr marL="694944" lvl="1" indent="-347472">
              <a:spcBef>
                <a:spcPts val="24"/>
              </a:spcBef>
              <a:spcAft>
                <a:spcPts val="0"/>
              </a:spcAft>
            </a:pPr>
            <a:r>
              <a:rPr lang="en-US" dirty="0" smtClean="0"/>
              <a:t>Videos</a:t>
            </a:r>
            <a:endParaRPr lang="en-US" dirty="0"/>
          </a:p>
        </p:txBody>
      </p:sp>
      <p:sp>
        <p:nvSpPr>
          <p:cNvPr id="4" name="Rounded Rectangle 3">
            <a:hlinkClick r:id="rId7"/>
          </p:cNvPr>
          <p:cNvSpPr/>
          <p:nvPr>
            <p:custDataLst>
              <p:tags r:id="rId4"/>
            </p:custDataLst>
          </p:nvPr>
        </p:nvSpPr>
        <p:spPr>
          <a:xfrm>
            <a:off x="4620558" y="1444562"/>
            <a:ext cx="3822402" cy="2975038"/>
          </a:xfrm>
          <a:prstGeom prst="roundRect">
            <a:avLst>
              <a:gd name="adj" fmla="val 210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a:t>
            </a:r>
            <a:r>
              <a:rPr lang="en-US" sz="1400" b="1" dirty="0" smtClean="0"/>
              <a:t>review materials on</a:t>
            </a:r>
            <a:br>
              <a:rPr lang="en-US" sz="1400" b="1" dirty="0" smtClean="0"/>
            </a:br>
            <a:r>
              <a:rPr lang="en-US" sz="1400" b="1" dirty="0" smtClean="0"/>
              <a:t>the TeamSTEPPS website</a:t>
            </a:r>
            <a:endParaRPr lang="en-US" sz="1400" b="1" dirty="0"/>
          </a:p>
        </p:txBody>
      </p:sp>
      <p:pic>
        <p:nvPicPr>
          <p:cNvPr id="5" name="Picture 4" descr="screenshot of TeamSTEPPS 2.0 web page">
            <a:hlinkClick r:id="rId7"/>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79593" y="2055306"/>
            <a:ext cx="3541447" cy="2191136"/>
          </a:xfrm>
          <a:prstGeom prst="rect">
            <a:avLst/>
          </a:prstGeom>
        </p:spPr>
      </p:pic>
    </p:spTree>
    <p:custDataLst>
      <p:tags r:id="rId1"/>
    </p:custDataLst>
    <p:extLst>
      <p:ext uri="{BB962C8B-B14F-4D97-AF65-F5344CB8AC3E}">
        <p14:creationId xmlns:p14="http://schemas.microsoft.com/office/powerpoint/2010/main" val="2552461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STEPPS penguin deciding where to 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224129" y="597071"/>
            <a:ext cx="4114801" cy="4175568"/>
          </a:xfrm>
          <a:prstGeom prst="rect">
            <a:avLst/>
          </a:prstGeom>
        </p:spPr>
      </p:pic>
      <p:sp>
        <p:nvSpPr>
          <p:cNvPr id="2" name="Title 1"/>
          <p:cNvSpPr>
            <a:spLocks noGrp="1"/>
          </p:cNvSpPr>
          <p:nvPr>
            <p:ph type="title"/>
            <p:custDataLst>
              <p:tags r:id="rId2"/>
            </p:custDataLst>
          </p:nvPr>
        </p:nvSpPr>
        <p:spPr>
          <a:xfrm>
            <a:off x="1005840" y="-2"/>
            <a:ext cx="8020074" cy="685800"/>
          </a:xfrm>
        </p:spPr>
        <p:txBody>
          <a:bodyPr/>
          <a:lstStyle/>
          <a:p>
            <a:r>
              <a:rPr lang="en-US" dirty="0" smtClean="0"/>
              <a:t>Module 10 Conclusion</a:t>
            </a:r>
            <a:endParaRPr lang="en-US" dirty="0"/>
          </a:p>
        </p:txBody>
      </p:sp>
      <p:sp>
        <p:nvSpPr>
          <p:cNvPr id="3" name="Text Placeholder 2"/>
          <p:cNvSpPr>
            <a:spLocks noGrp="1"/>
          </p:cNvSpPr>
          <p:nvPr>
            <p:ph type="body" sz="quarter" idx="10"/>
            <p:custDataLst>
              <p:tags r:id="rId3"/>
            </p:custDataLst>
          </p:nvPr>
        </p:nvSpPr>
        <p:spPr/>
        <p:txBody>
          <a:bodyPr/>
          <a:lstStyle/>
          <a:p>
            <a:pPr marL="0" indent="0">
              <a:spcAft>
                <a:spcPts val="1800"/>
              </a:spcAft>
              <a:buNone/>
            </a:pPr>
            <a:r>
              <a:rPr lang="en-US" dirty="0"/>
              <a:t>This concludes Module </a:t>
            </a:r>
            <a:r>
              <a:rPr lang="en-US" dirty="0" smtClean="0"/>
              <a:t>10 </a:t>
            </a:r>
            <a:r>
              <a:rPr lang="en-US" dirty="0"/>
              <a:t>of the TeamSTEPPS </a:t>
            </a:r>
            <a:r>
              <a:rPr lang="en-US" dirty="0" smtClean="0"/>
              <a:t>2.0 Online </a:t>
            </a:r>
            <a:r>
              <a:rPr lang="en-US" dirty="0"/>
              <a:t>Master Trainer </a:t>
            </a:r>
            <a:r>
              <a:rPr lang="en-US" dirty="0" smtClean="0"/>
              <a:t>Course</a:t>
            </a:r>
          </a:p>
          <a:p>
            <a:pPr marL="0" indent="0">
              <a:spcAft>
                <a:spcPts val="1800"/>
              </a:spcAft>
              <a:buNone/>
            </a:pPr>
            <a:r>
              <a:rPr lang="en-US" dirty="0" smtClean="0"/>
              <a:t>Go to </a:t>
            </a:r>
            <a:r>
              <a:rPr lang="en-US" dirty="0" smtClean="0">
                <a:hlinkClick r:id="rId9"/>
              </a:rPr>
              <a:t>Module 11</a:t>
            </a:r>
            <a:endParaRPr lang="en-US" dirty="0"/>
          </a:p>
        </p:txBody>
      </p:sp>
      <p:sp>
        <p:nvSpPr>
          <p:cNvPr id="5" name="TextBox 4"/>
          <p:cNvSpPr txBox="1"/>
          <p:nvPr>
            <p:custDataLst>
              <p:tags r:id="rId4"/>
            </p:custDataLst>
          </p:nvPr>
        </p:nvSpPr>
        <p:spPr>
          <a:xfrm>
            <a:off x="6877879" y="1659834"/>
            <a:ext cx="884583" cy="215444"/>
          </a:xfrm>
          <a:prstGeom prst="rect">
            <a:avLst/>
          </a:prstGeom>
          <a:solidFill>
            <a:srgbClr val="EEF9FC"/>
          </a:solidFill>
        </p:spPr>
        <p:txBody>
          <a:bodyPr wrap="square" lIns="0" tIns="0" rIns="0" bIns="0" rtlCol="0">
            <a:spAutoFit/>
          </a:bodyPr>
          <a:lstStyle/>
          <a:p>
            <a:pPr algn="ctr"/>
            <a:r>
              <a:rPr lang="en-US" sz="1400" dirty="0" smtClean="0"/>
              <a:t>Module 10</a:t>
            </a:r>
            <a:endParaRPr lang="en-US" sz="1400" dirty="0"/>
          </a:p>
        </p:txBody>
      </p:sp>
      <p:sp>
        <p:nvSpPr>
          <p:cNvPr id="6" name="TextBox 5"/>
          <p:cNvSpPr txBox="1"/>
          <p:nvPr>
            <p:custDataLst>
              <p:tags r:id="rId5"/>
            </p:custDataLst>
          </p:nvPr>
        </p:nvSpPr>
        <p:spPr>
          <a:xfrm>
            <a:off x="6742044" y="2825496"/>
            <a:ext cx="887787" cy="274320"/>
          </a:xfrm>
          <a:prstGeom prst="rect">
            <a:avLst/>
          </a:prstGeom>
          <a:solidFill>
            <a:srgbClr val="EEF9FC"/>
          </a:solidFill>
        </p:spPr>
        <p:txBody>
          <a:bodyPr wrap="square" lIns="0" tIns="0" rIns="0" bIns="0" rtlCol="0">
            <a:spAutoFit/>
          </a:bodyPr>
          <a:lstStyle/>
          <a:p>
            <a:pPr algn="ctr"/>
            <a:r>
              <a:rPr lang="en-US" sz="1400" dirty="0" smtClean="0"/>
              <a:t>Module 11</a:t>
            </a:r>
            <a:endParaRPr lang="en-US" sz="1400" dirty="0"/>
          </a:p>
        </p:txBody>
      </p:sp>
    </p:spTree>
    <p:custDataLst>
      <p:tags r:id="rId1"/>
    </p:custDataLst>
    <p:extLst>
      <p:ext uri="{BB962C8B-B14F-4D97-AF65-F5344CB8AC3E}">
        <p14:creationId xmlns:p14="http://schemas.microsoft.com/office/powerpoint/2010/main" val="3069341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Please Print the Instructor Guide</a:t>
            </a:r>
          </a:p>
        </p:txBody>
      </p:sp>
      <p:sp>
        <p:nvSpPr>
          <p:cNvPr id="3" name="Text Placeholder 2"/>
          <p:cNvSpPr>
            <a:spLocks noGrp="1"/>
          </p:cNvSpPr>
          <p:nvPr>
            <p:ph type="body" sz="quarter" idx="10"/>
            <p:custDataLst>
              <p:tags r:id="rId3"/>
            </p:custDataLst>
          </p:nvPr>
        </p:nvSpPr>
        <p:spPr>
          <a:xfrm>
            <a:off x="182879" y="768095"/>
            <a:ext cx="4919873" cy="4023360"/>
          </a:xfrm>
        </p:spPr>
        <p:txBody>
          <a:bodyPr/>
          <a:lstStyle/>
          <a:p>
            <a:pPr marL="0" indent="0">
              <a:spcAft>
                <a:spcPts val="1800"/>
              </a:spcAft>
              <a:buNone/>
            </a:pPr>
            <a:r>
              <a:rPr lang="en-US" dirty="0"/>
              <a:t>To best use this online module, </a:t>
            </a:r>
            <a:r>
              <a:rPr lang="en-US" dirty="0" smtClean="0"/>
              <a:t>please </a:t>
            </a:r>
            <a:r>
              <a:rPr lang="en-US" dirty="0"/>
              <a:t>print the </a:t>
            </a:r>
            <a:r>
              <a:rPr lang="en-US" i="1" dirty="0"/>
              <a:t>Module </a:t>
            </a:r>
            <a:r>
              <a:rPr lang="en-US" i="1" dirty="0" smtClean="0"/>
              <a:t>10 Instructor Guide</a:t>
            </a:r>
            <a:r>
              <a:rPr lang="en-US" dirty="0"/>
              <a:t>, </a:t>
            </a:r>
            <a:r>
              <a:rPr lang="en-US" dirty="0">
                <a:hlinkClick r:id="rId7"/>
              </a:rPr>
              <a:t>located </a:t>
            </a:r>
            <a:r>
              <a:rPr lang="en-US" dirty="0" smtClean="0">
                <a:hlinkClick r:id="rId7"/>
              </a:rPr>
              <a:t>here</a:t>
            </a:r>
            <a:endParaRPr lang="en-US" dirty="0"/>
          </a:p>
          <a:p>
            <a:pPr marL="0" indent="0">
              <a:spcAft>
                <a:spcPts val="1800"/>
              </a:spcAft>
              <a:buNone/>
            </a:pPr>
            <a:r>
              <a:rPr lang="en-US" dirty="0"/>
              <a:t>Read pages 3</a:t>
            </a:r>
            <a:r>
              <a:rPr lang="en-US" dirty="0" smtClean="0"/>
              <a:t>-4 </a:t>
            </a:r>
            <a:r>
              <a:rPr lang="en-US" dirty="0"/>
              <a:t>in the guide </a:t>
            </a:r>
            <a:r>
              <a:rPr lang="en-US" dirty="0" smtClean="0"/>
              <a:t>before we begin</a:t>
            </a:r>
            <a:endParaRPr lang="en-US" dirty="0"/>
          </a:p>
          <a:p>
            <a:pPr marL="0" indent="0">
              <a:spcAft>
                <a:spcPts val="1800"/>
              </a:spcAft>
              <a:buNone/>
            </a:pPr>
            <a:r>
              <a:rPr lang="en-US" dirty="0"/>
              <a:t>Then we will proceed to work </a:t>
            </a:r>
            <a:r>
              <a:rPr lang="en-US" dirty="0" smtClean="0"/>
              <a:t>through the </a:t>
            </a:r>
            <a:r>
              <a:rPr lang="en-US" dirty="0"/>
              <a:t>slides you will use to train – </a:t>
            </a:r>
            <a:r>
              <a:rPr lang="en-US" dirty="0" smtClean="0"/>
              <a:t>just as </a:t>
            </a:r>
            <a:r>
              <a:rPr lang="en-US" dirty="0"/>
              <a:t>if you are delivering this </a:t>
            </a:r>
            <a:r>
              <a:rPr lang="en-US" dirty="0" smtClean="0"/>
              <a:t>module at your facility.</a:t>
            </a:r>
            <a:endParaRPr lang="en-US" dirty="0"/>
          </a:p>
        </p:txBody>
      </p:sp>
      <p:pic>
        <p:nvPicPr>
          <p:cNvPr id="4" name="Picture 3" descr="image of instructor guide">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rot="579021">
            <a:off x="5600182" y="1081712"/>
            <a:ext cx="2251710" cy="3036676"/>
          </a:xfrm>
          <a:prstGeom prst="rect">
            <a:avLst/>
          </a:prstGeom>
          <a:ln>
            <a:solidFill>
              <a:schemeClr val="tx1"/>
            </a:solidFill>
          </a:ln>
          <a:effectLst>
            <a:outerShdw blurRad="177800" dist="88900" dir="2700000" algn="tl" rotWithShape="0">
              <a:prstClr val="black">
                <a:alpha val="48000"/>
              </a:prstClr>
            </a:outerShdw>
          </a:effectLst>
          <a:scene3d>
            <a:camera prst="perspectiveLeft"/>
            <a:lightRig rig="threePt" dir="t"/>
          </a:scene3d>
        </p:spPr>
      </p:pic>
    </p:spTree>
    <p:custDataLst>
      <p:tags r:id="rId1"/>
    </p:custDataLst>
    <p:extLst>
      <p:ext uri="{BB962C8B-B14F-4D97-AF65-F5344CB8AC3E}">
        <p14:creationId xmlns:p14="http://schemas.microsoft.com/office/powerpoint/2010/main" val="788037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Additional Resources</a:t>
            </a:r>
            <a:endParaRPr lang="en-US" dirty="0"/>
          </a:p>
        </p:txBody>
      </p:sp>
      <p:sp>
        <p:nvSpPr>
          <p:cNvPr id="3" name="Text Placeholder 2"/>
          <p:cNvSpPr>
            <a:spLocks noGrp="1"/>
          </p:cNvSpPr>
          <p:nvPr>
            <p:ph type="body" sz="quarter" idx="10"/>
            <p:custDataLst>
              <p:tags r:id="rId3"/>
            </p:custDataLst>
          </p:nvPr>
        </p:nvSpPr>
        <p:spPr/>
        <p:txBody>
          <a:bodyPr/>
          <a:lstStyle/>
          <a:p>
            <a:pPr>
              <a:spcAft>
                <a:spcPts val="1800"/>
              </a:spcAft>
            </a:pPr>
            <a:r>
              <a:rPr lang="en-US" dirty="0" smtClean="0"/>
              <a:t>Additional </a:t>
            </a:r>
            <a:r>
              <a:rPr lang="en-US" dirty="0"/>
              <a:t>resources regarding measurement that you may find </a:t>
            </a:r>
            <a:r>
              <a:rPr lang="en-US" dirty="0" smtClean="0"/>
              <a:t>helpful:</a:t>
            </a:r>
          </a:p>
          <a:p>
            <a:pPr marL="342900" indent="-231775">
              <a:spcAft>
                <a:spcPts val="1800"/>
              </a:spcAft>
              <a:buFont typeface="Arial" panose="020B0604020202020204" pitchFamily="34" charset="0"/>
              <a:buChar char="•"/>
            </a:pPr>
            <a:r>
              <a:rPr lang="en-US" i="1" dirty="0">
                <a:hlinkClick r:id="rId7"/>
              </a:rPr>
              <a:t>What are the critical success factors for team training in health care</a:t>
            </a:r>
            <a:r>
              <a:rPr lang="en-US" i="1" dirty="0" smtClean="0">
                <a:hlinkClick r:id="rId7"/>
              </a:rPr>
              <a:t>?</a:t>
            </a:r>
            <a:endParaRPr lang="en-US" i="1" dirty="0" smtClean="0"/>
          </a:p>
          <a:p>
            <a:pPr marL="342900" indent="-231775">
              <a:spcAft>
                <a:spcPts val="1800"/>
              </a:spcAft>
              <a:buFont typeface="Arial" panose="020B0604020202020204" pitchFamily="34" charset="0"/>
              <a:buChar char="•"/>
            </a:pPr>
            <a:r>
              <a:rPr lang="en-US" i="1" dirty="0"/>
              <a:t>Evaluating Training Programs: The Four </a:t>
            </a:r>
            <a:r>
              <a:rPr lang="en-US" i="1" dirty="0" smtClean="0"/>
              <a:t>Levels</a:t>
            </a:r>
          </a:p>
          <a:p>
            <a:pPr marL="342900" indent="-231775">
              <a:spcAft>
                <a:spcPts val="1800"/>
              </a:spcAft>
              <a:buFont typeface="Arial" panose="020B0604020202020204" pitchFamily="34" charset="0"/>
              <a:buChar char="•"/>
            </a:pPr>
            <a:r>
              <a:rPr lang="en-US" i="1" dirty="0" smtClean="0">
                <a:hlinkClick r:id="rId8"/>
              </a:rPr>
              <a:t>Twelve </a:t>
            </a:r>
            <a:r>
              <a:rPr lang="en-US" i="1" dirty="0">
                <a:hlinkClick r:id="rId8"/>
              </a:rPr>
              <a:t>best practices for team training evaluation in health care</a:t>
            </a:r>
            <a:endParaRPr lang="en-US" i="1" dirty="0"/>
          </a:p>
        </p:txBody>
      </p:sp>
      <p:pic>
        <p:nvPicPr>
          <p:cNvPr id="4" name="Picture 3" descr="Cover of the Evaluating Training Programs book"/>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5742280" y="853439"/>
            <a:ext cx="2273959" cy="3528133"/>
          </a:xfrm>
          <a:prstGeom prst="rect">
            <a:avLst/>
          </a:prstGeom>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958310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Slide 2: Objectives</a:t>
            </a:r>
            <a:endParaRPr lang="en-US" dirty="0"/>
          </a:p>
        </p:txBody>
      </p:sp>
      <p:sp>
        <p:nvSpPr>
          <p:cNvPr id="3" name="Text Placeholder 2"/>
          <p:cNvSpPr>
            <a:spLocks noGrp="1"/>
          </p:cNvSpPr>
          <p:nvPr>
            <p:ph type="body" sz="quarter" idx="10"/>
            <p:custDataLst>
              <p:tags r:id="rId3"/>
            </p:custDataLst>
          </p:nvPr>
        </p:nvSpPr>
        <p:spPr/>
        <p:txBody>
          <a:bodyPr/>
          <a:lstStyle/>
          <a:p>
            <a:pPr>
              <a:spcAft>
                <a:spcPts val="2400"/>
              </a:spcAft>
            </a:pPr>
            <a:r>
              <a:rPr lang="en-US" dirty="0"/>
              <a:t>Y</a:t>
            </a:r>
            <a:r>
              <a:rPr lang="en-US" dirty="0" smtClean="0"/>
              <a:t>ou </a:t>
            </a:r>
            <a:r>
              <a:rPr lang="en-US" dirty="0"/>
              <a:t>will use slide 2</a:t>
            </a:r>
            <a:r>
              <a:rPr lang="en-US" dirty="0" smtClean="0"/>
              <a:t> </a:t>
            </a:r>
            <a:r>
              <a:rPr lang="en-US" dirty="0"/>
              <a:t>to introduce the objectives for this </a:t>
            </a:r>
            <a:r>
              <a:rPr lang="en-US" dirty="0" smtClean="0"/>
              <a:t>module</a:t>
            </a:r>
            <a:endParaRPr lang="en-US" dirty="0"/>
          </a:p>
          <a:p>
            <a:pPr>
              <a:spcAft>
                <a:spcPts val="2400"/>
              </a:spcAft>
            </a:pPr>
            <a:r>
              <a:rPr lang="en-US" dirty="0"/>
              <a:t>See page </a:t>
            </a:r>
            <a:r>
              <a:rPr lang="en-US" dirty="0" smtClean="0"/>
              <a:t>4 </a:t>
            </a:r>
            <a:r>
              <a:rPr lang="en-US" dirty="0"/>
              <a:t>in the </a:t>
            </a:r>
            <a:r>
              <a:rPr lang="en-US" i="1" dirty="0"/>
              <a:t>Instructor Guide </a:t>
            </a:r>
            <a:r>
              <a:rPr lang="en-US" dirty="0"/>
              <a:t>for details on how to facilitate this slide</a:t>
            </a:r>
          </a:p>
          <a:p>
            <a:pPr>
              <a:spcAft>
                <a:spcPts val="2400"/>
              </a:spcAft>
            </a:pPr>
            <a:endParaRPr lang="en-US" dirty="0"/>
          </a:p>
        </p:txBody>
      </p:sp>
      <p:pic>
        <p:nvPicPr>
          <p:cNvPr id="4" name="Picture 3" descr="image of slide 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5"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97241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TeamSTEPPS Phases: Measurement (Slide 3)</a:t>
            </a:r>
            <a:endParaRPr lang="en-US" dirty="0"/>
          </a:p>
        </p:txBody>
      </p:sp>
      <p:grpSp>
        <p:nvGrpSpPr>
          <p:cNvPr id="14" name="Group 13" descr="Image of TeamSTEPPS phases"/>
          <p:cNvGrpSpPr/>
          <p:nvPr/>
        </p:nvGrpSpPr>
        <p:grpSpPr>
          <a:xfrm>
            <a:off x="1328420" y="685798"/>
            <a:ext cx="6487160" cy="4114800"/>
            <a:chOff x="2286000" y="685798"/>
            <a:chExt cx="6487160" cy="4114800"/>
          </a:xfrm>
        </p:grpSpPr>
        <p:cxnSp>
          <p:nvCxnSpPr>
            <p:cNvPr id="8" name="Straight Connector 7"/>
            <p:cNvCxnSpPr/>
            <p:nvPr>
              <p:custDataLst>
                <p:tags r:id="rId3"/>
              </p:custDataLst>
            </p:nvPr>
          </p:nvCxnSpPr>
          <p:spPr>
            <a:xfrm>
              <a:off x="4724399" y="1553210"/>
              <a:ext cx="617162" cy="19951"/>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2286000" y="685798"/>
              <a:ext cx="6487160" cy="4114800"/>
              <a:chOff x="2286000" y="685798"/>
              <a:chExt cx="6487160" cy="4114800"/>
            </a:xfrm>
          </p:grpSpPr>
          <p:grpSp>
            <p:nvGrpSpPr>
              <p:cNvPr id="10" name="Group 9"/>
              <p:cNvGrpSpPr/>
              <p:nvPr/>
            </p:nvGrpSpPr>
            <p:grpSpPr>
              <a:xfrm>
                <a:off x="2286000" y="685798"/>
                <a:ext cx="6487160" cy="4114800"/>
                <a:chOff x="1295400" y="685798"/>
                <a:chExt cx="6487160" cy="4114800"/>
              </a:xfrm>
            </p:grpSpPr>
            <p:pic>
              <p:nvPicPr>
                <p:cNvPr id="4" name="Picture 3" descr="untitled"/>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1295400" y="685798"/>
                  <a:ext cx="63246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Oval 4"/>
                <p:cNvSpPr/>
                <p:nvPr>
                  <p:custDataLst>
                    <p:tags r:id="rId6"/>
                  </p:custDataLst>
                </p:nvPr>
              </p:nvSpPr>
              <p:spPr>
                <a:xfrm>
                  <a:off x="4699829" y="1750060"/>
                  <a:ext cx="1254125" cy="2204720"/>
                </a:xfrm>
                <a:prstGeom prst="ellipse">
                  <a:avLst/>
                </a:prstGeom>
                <a:noFill/>
                <a:ln w="57150">
                  <a:solidFill>
                    <a:srgbClr val="31859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custDataLst>
                    <p:tags r:id="rId7"/>
                  </p:custDataLst>
                </p:nvPr>
              </p:nvSpPr>
              <p:spPr>
                <a:xfrm>
                  <a:off x="6278880" y="1465580"/>
                  <a:ext cx="1503680" cy="2453640"/>
                </a:xfrm>
                <a:prstGeom prst="ellipse">
                  <a:avLst/>
                </a:prstGeom>
                <a:noFill/>
                <a:ln w="57150">
                  <a:solidFill>
                    <a:srgbClr val="31859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a:hlinkClick r:id="rId13"/>
                </p:cNvPr>
                <p:cNvSpPr/>
                <p:nvPr>
                  <p:custDataLst>
                    <p:tags r:id="rId8"/>
                  </p:custDataLst>
                </p:nvPr>
              </p:nvSpPr>
              <p:spPr>
                <a:xfrm>
                  <a:off x="3468076" y="1371598"/>
                  <a:ext cx="1256323" cy="477522"/>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b="1" dirty="0" smtClean="0">
                      <a:solidFill>
                        <a:schemeClr val="bg1"/>
                      </a:solidFill>
                    </a:rPr>
                    <a:t>Requires</a:t>
                  </a:r>
                  <a:br>
                    <a:rPr lang="en-US" sz="1400" b="1" dirty="0" smtClean="0">
                      <a:solidFill>
                        <a:schemeClr val="bg1"/>
                      </a:solidFill>
                    </a:rPr>
                  </a:br>
                  <a:r>
                    <a:rPr lang="en-US" sz="1400" b="1" dirty="0" smtClean="0">
                      <a:solidFill>
                        <a:schemeClr val="bg1"/>
                      </a:solidFill>
                    </a:rPr>
                    <a:t>Measurement</a:t>
                  </a:r>
                  <a:endParaRPr lang="en-US" sz="1400" b="1" dirty="0">
                    <a:solidFill>
                      <a:schemeClr val="bg1"/>
                    </a:solidFill>
                  </a:endParaRPr>
                </a:p>
              </p:txBody>
            </p:sp>
            <p:sp>
              <p:nvSpPr>
                <p:cNvPr id="9" name="Oval 8"/>
                <p:cNvSpPr/>
                <p:nvPr>
                  <p:custDataLst>
                    <p:tags r:id="rId9"/>
                  </p:custDataLst>
                </p:nvPr>
              </p:nvSpPr>
              <p:spPr>
                <a:xfrm>
                  <a:off x="1631509" y="1376676"/>
                  <a:ext cx="1662406" cy="2331723"/>
                </a:xfrm>
                <a:prstGeom prst="ellipse">
                  <a:avLst/>
                </a:prstGeom>
                <a:noFill/>
                <a:ln w="57150">
                  <a:solidFill>
                    <a:srgbClr val="31859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 name="Straight Connector 10"/>
              <p:cNvCxnSpPr/>
              <p:nvPr>
                <p:custDataLst>
                  <p:tags r:id="rId4"/>
                </p:custDataLst>
              </p:nvPr>
            </p:nvCxnSpPr>
            <p:spPr>
              <a:xfrm flipH="1">
                <a:off x="4389120" y="1865495"/>
                <a:ext cx="296317" cy="344806"/>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custDataLst>
                  <p:tags r:id="rId5"/>
                </p:custDataLst>
              </p:nvPr>
            </p:nvCxnSpPr>
            <p:spPr>
              <a:xfrm>
                <a:off x="5178326" y="1864073"/>
                <a:ext cx="456191" cy="590549"/>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grpSp>
      </p:grpSp>
    </p:spTree>
    <p:custDataLst>
      <p:tags r:id="rId1"/>
    </p:custDataLst>
    <p:extLst>
      <p:ext uri="{BB962C8B-B14F-4D97-AF65-F5344CB8AC3E}">
        <p14:creationId xmlns:p14="http://schemas.microsoft.com/office/powerpoint/2010/main" val="2296261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How to Measure – Kirkpatrick (Slide 4)</a:t>
            </a:r>
            <a:endParaRPr lang="en-US" dirty="0"/>
          </a:p>
        </p:txBody>
      </p:sp>
      <p:sp>
        <p:nvSpPr>
          <p:cNvPr id="4" name="Text Box 4"/>
          <p:cNvSpPr txBox="1">
            <a:spLocks noChangeArrowheads="1"/>
          </p:cNvSpPr>
          <p:nvPr>
            <p:custDataLst>
              <p:tags r:id="rId3"/>
            </p:custDataLst>
          </p:nvPr>
        </p:nvSpPr>
        <p:spPr bwMode="auto">
          <a:xfrm>
            <a:off x="890338" y="3996322"/>
            <a:ext cx="3046876" cy="466725"/>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hangingPunct="1">
              <a:lnSpc>
                <a:spcPct val="100000"/>
              </a:lnSpc>
              <a:spcBef>
                <a:spcPct val="0"/>
              </a:spcBef>
              <a:buClrTx/>
              <a:buSzTx/>
              <a:buFontTx/>
              <a:buNone/>
            </a:pPr>
            <a:r>
              <a:rPr lang="en-US" altLang="en-US" dirty="0"/>
              <a:t>Level I – Reactions</a:t>
            </a:r>
          </a:p>
        </p:txBody>
      </p:sp>
      <p:sp>
        <p:nvSpPr>
          <p:cNvPr id="5" name="Text Box 5"/>
          <p:cNvSpPr txBox="1">
            <a:spLocks noChangeArrowheads="1"/>
          </p:cNvSpPr>
          <p:nvPr>
            <p:custDataLst>
              <p:tags r:id="rId4"/>
            </p:custDataLst>
          </p:nvPr>
        </p:nvSpPr>
        <p:spPr bwMode="auto">
          <a:xfrm>
            <a:off x="890338" y="2968819"/>
            <a:ext cx="3046876" cy="466725"/>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hangingPunct="1">
              <a:lnSpc>
                <a:spcPct val="100000"/>
              </a:lnSpc>
              <a:spcBef>
                <a:spcPct val="0"/>
              </a:spcBef>
              <a:buClrTx/>
              <a:buSzTx/>
              <a:buFontTx/>
              <a:buNone/>
            </a:pPr>
            <a:r>
              <a:rPr lang="en-US" altLang="en-US" dirty="0"/>
              <a:t>Level II – Learning</a:t>
            </a:r>
          </a:p>
        </p:txBody>
      </p:sp>
      <p:sp>
        <p:nvSpPr>
          <p:cNvPr id="6" name="Text Box 6"/>
          <p:cNvSpPr txBox="1">
            <a:spLocks noChangeArrowheads="1"/>
          </p:cNvSpPr>
          <p:nvPr>
            <p:custDataLst>
              <p:tags r:id="rId5"/>
            </p:custDataLst>
          </p:nvPr>
        </p:nvSpPr>
        <p:spPr bwMode="auto">
          <a:xfrm>
            <a:off x="890337" y="1941317"/>
            <a:ext cx="3046877" cy="466725"/>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hangingPunct="1">
              <a:lnSpc>
                <a:spcPct val="100000"/>
              </a:lnSpc>
              <a:spcBef>
                <a:spcPct val="0"/>
              </a:spcBef>
              <a:buClrTx/>
              <a:buSzTx/>
              <a:buFontTx/>
              <a:buNone/>
            </a:pPr>
            <a:r>
              <a:rPr lang="en-US" altLang="en-US" dirty="0"/>
              <a:t>Level III – Behavior</a:t>
            </a:r>
          </a:p>
        </p:txBody>
      </p:sp>
      <p:sp>
        <p:nvSpPr>
          <p:cNvPr id="7" name="Text Box 7"/>
          <p:cNvSpPr txBox="1">
            <a:spLocks noChangeArrowheads="1"/>
          </p:cNvSpPr>
          <p:nvPr>
            <p:custDataLst>
              <p:tags r:id="rId6"/>
            </p:custDataLst>
          </p:nvPr>
        </p:nvSpPr>
        <p:spPr bwMode="auto">
          <a:xfrm>
            <a:off x="890337" y="918577"/>
            <a:ext cx="3046877" cy="461963"/>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hangingPunct="1">
              <a:lnSpc>
                <a:spcPct val="100000"/>
              </a:lnSpc>
              <a:spcBef>
                <a:spcPct val="0"/>
              </a:spcBef>
              <a:buClrTx/>
              <a:buSzTx/>
              <a:buFontTx/>
              <a:buNone/>
            </a:pPr>
            <a:r>
              <a:rPr lang="en-US" altLang="en-US" dirty="0"/>
              <a:t>Level IV – Results</a:t>
            </a:r>
          </a:p>
        </p:txBody>
      </p:sp>
      <p:sp>
        <p:nvSpPr>
          <p:cNvPr id="8" name="Text Box 9"/>
          <p:cNvSpPr txBox="1">
            <a:spLocks noChangeArrowheads="1"/>
          </p:cNvSpPr>
          <p:nvPr>
            <p:custDataLst>
              <p:tags r:id="rId7"/>
            </p:custDataLst>
          </p:nvPr>
        </p:nvSpPr>
        <p:spPr bwMode="auto">
          <a:xfrm>
            <a:off x="5177284" y="3978899"/>
            <a:ext cx="275267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dirty="0"/>
              <a:t>(Like it and Useful)</a:t>
            </a:r>
          </a:p>
        </p:txBody>
      </p:sp>
      <p:sp>
        <p:nvSpPr>
          <p:cNvPr id="9" name="Text Box 10"/>
          <p:cNvSpPr txBox="1">
            <a:spLocks noChangeArrowheads="1"/>
          </p:cNvSpPr>
          <p:nvPr>
            <p:custDataLst>
              <p:tags r:id="rId8"/>
            </p:custDataLst>
          </p:nvPr>
        </p:nvSpPr>
        <p:spPr bwMode="auto">
          <a:xfrm>
            <a:off x="5177284" y="2950973"/>
            <a:ext cx="247696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dirty="0"/>
              <a:t>(Think, Do, Feel)</a:t>
            </a:r>
          </a:p>
        </p:txBody>
      </p:sp>
      <p:sp>
        <p:nvSpPr>
          <p:cNvPr id="10" name="Text Box 11"/>
          <p:cNvSpPr txBox="1">
            <a:spLocks noChangeArrowheads="1"/>
          </p:cNvSpPr>
          <p:nvPr>
            <p:custDataLst>
              <p:tags r:id="rId9"/>
            </p:custDataLst>
          </p:nvPr>
        </p:nvSpPr>
        <p:spPr bwMode="auto">
          <a:xfrm>
            <a:off x="5177284" y="1923048"/>
            <a:ext cx="2875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dirty="0"/>
              <a:t>(Transfer to the job)</a:t>
            </a:r>
          </a:p>
        </p:txBody>
      </p:sp>
      <p:sp>
        <p:nvSpPr>
          <p:cNvPr id="11" name="Text Box 12"/>
          <p:cNvSpPr txBox="1">
            <a:spLocks noChangeArrowheads="1"/>
          </p:cNvSpPr>
          <p:nvPr>
            <p:custDataLst>
              <p:tags r:id="rId10"/>
            </p:custDataLst>
          </p:nvPr>
        </p:nvSpPr>
        <p:spPr bwMode="auto">
          <a:xfrm>
            <a:off x="5177284" y="891948"/>
            <a:ext cx="336983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dirty="0"/>
              <a:t>(Organizational results)</a:t>
            </a:r>
          </a:p>
        </p:txBody>
      </p:sp>
      <p:sp>
        <p:nvSpPr>
          <p:cNvPr id="12" name="Line 14" descr="alt=&quot;&quot;"/>
          <p:cNvSpPr>
            <a:spLocks noChangeShapeType="1"/>
          </p:cNvSpPr>
          <p:nvPr>
            <p:custDataLst>
              <p:tags r:id="rId11"/>
            </p:custDataLst>
          </p:nvPr>
        </p:nvSpPr>
        <p:spPr bwMode="auto">
          <a:xfrm>
            <a:off x="4061873" y="1159584"/>
            <a:ext cx="1063580" cy="0"/>
          </a:xfrm>
          <a:prstGeom prst="line">
            <a:avLst/>
          </a:prstGeom>
          <a:noFill/>
          <a:ln w="254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5" descr="alt=&quot;&quot;"/>
          <p:cNvSpPr>
            <a:spLocks noChangeShapeType="1"/>
          </p:cNvSpPr>
          <p:nvPr>
            <p:custDataLst>
              <p:tags r:id="rId12"/>
            </p:custDataLst>
          </p:nvPr>
        </p:nvSpPr>
        <p:spPr bwMode="auto">
          <a:xfrm>
            <a:off x="4061873" y="2186238"/>
            <a:ext cx="1063580" cy="0"/>
          </a:xfrm>
          <a:prstGeom prst="line">
            <a:avLst/>
          </a:prstGeom>
          <a:noFill/>
          <a:ln w="254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 descr="alt=&quot;&quot;"/>
          <p:cNvSpPr>
            <a:spLocks noChangeShapeType="1"/>
          </p:cNvSpPr>
          <p:nvPr>
            <p:custDataLst>
              <p:tags r:id="rId13"/>
            </p:custDataLst>
          </p:nvPr>
        </p:nvSpPr>
        <p:spPr bwMode="auto">
          <a:xfrm flipV="1">
            <a:off x="4061873" y="3212892"/>
            <a:ext cx="1063580" cy="0"/>
          </a:xfrm>
          <a:prstGeom prst="line">
            <a:avLst/>
          </a:prstGeom>
          <a:noFill/>
          <a:ln w="254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Line 17" descr="alt=&quot;&quot;"/>
          <p:cNvSpPr>
            <a:spLocks noChangeShapeType="1"/>
          </p:cNvSpPr>
          <p:nvPr>
            <p:custDataLst>
              <p:tags r:id="rId14"/>
            </p:custDataLst>
          </p:nvPr>
        </p:nvSpPr>
        <p:spPr bwMode="auto">
          <a:xfrm>
            <a:off x="4061873" y="4236620"/>
            <a:ext cx="1063580" cy="0"/>
          </a:xfrm>
          <a:prstGeom prst="line">
            <a:avLst/>
          </a:prstGeom>
          <a:noFill/>
          <a:ln w="254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 name="Text Box 18"/>
          <p:cNvSpPr txBox="1">
            <a:spLocks noChangeArrowheads="1"/>
          </p:cNvSpPr>
          <p:nvPr>
            <p:custDataLst>
              <p:tags r:id="rId15"/>
            </p:custDataLst>
          </p:nvPr>
        </p:nvSpPr>
        <p:spPr bwMode="auto">
          <a:xfrm>
            <a:off x="4431281" y="669826"/>
            <a:ext cx="324128" cy="4093428"/>
          </a:xfrm>
          <a:prstGeom prst="rect">
            <a:avLst/>
          </a:prstGeom>
          <a:solidFill>
            <a:schemeClr val="accent2">
              <a:lumMod val="75000"/>
            </a:schemeClr>
          </a:solidFill>
          <a:ln w="9525">
            <a:solidFill>
              <a:schemeClr val="tx2"/>
            </a:solidFill>
            <a:miter lim="800000"/>
            <a:headEnd/>
            <a:tailEnd/>
          </a:ln>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hangingPunct="1">
              <a:lnSpc>
                <a:spcPct val="100000"/>
              </a:lnSpc>
              <a:spcBef>
                <a:spcPct val="0"/>
              </a:spcBef>
              <a:buClrTx/>
              <a:buSzTx/>
              <a:buFontTx/>
              <a:buNone/>
            </a:pPr>
            <a:r>
              <a:rPr lang="en-US" altLang="en-US" sz="1300" b="1" dirty="0">
                <a:solidFill>
                  <a:schemeClr val="bg1"/>
                </a:solidFill>
              </a:rPr>
              <a:t>M</a:t>
            </a:r>
          </a:p>
          <a:p>
            <a:pPr algn="ctr" eaLnBrk="1" hangingPunct="1">
              <a:lnSpc>
                <a:spcPct val="100000"/>
              </a:lnSpc>
              <a:spcBef>
                <a:spcPct val="0"/>
              </a:spcBef>
              <a:buClrTx/>
              <a:buSzTx/>
              <a:buFontTx/>
              <a:buNone/>
            </a:pPr>
            <a:r>
              <a:rPr lang="en-US" altLang="en-US" sz="1300" b="1" dirty="0">
                <a:solidFill>
                  <a:schemeClr val="bg1"/>
                </a:solidFill>
              </a:rPr>
              <a:t>U</a:t>
            </a:r>
          </a:p>
          <a:p>
            <a:pPr algn="ctr" eaLnBrk="1" hangingPunct="1">
              <a:lnSpc>
                <a:spcPct val="100000"/>
              </a:lnSpc>
              <a:spcBef>
                <a:spcPct val="0"/>
              </a:spcBef>
              <a:buClrTx/>
              <a:buSzTx/>
              <a:buFontTx/>
              <a:buNone/>
            </a:pPr>
            <a:r>
              <a:rPr lang="en-US" altLang="en-US" sz="1300" b="1" dirty="0">
                <a:solidFill>
                  <a:schemeClr val="bg1"/>
                </a:solidFill>
              </a:rPr>
              <a:t>L</a:t>
            </a:r>
          </a:p>
          <a:p>
            <a:pPr algn="ctr" eaLnBrk="1" hangingPunct="1">
              <a:lnSpc>
                <a:spcPct val="100000"/>
              </a:lnSpc>
              <a:spcBef>
                <a:spcPct val="0"/>
              </a:spcBef>
              <a:buClrTx/>
              <a:buSzTx/>
              <a:buFontTx/>
              <a:buNone/>
            </a:pPr>
            <a:r>
              <a:rPr lang="en-US" altLang="en-US" sz="1300" b="1" dirty="0">
                <a:solidFill>
                  <a:schemeClr val="bg1"/>
                </a:solidFill>
              </a:rPr>
              <a:t>T</a:t>
            </a:r>
          </a:p>
          <a:p>
            <a:pPr algn="ctr" eaLnBrk="1" hangingPunct="1">
              <a:lnSpc>
                <a:spcPct val="100000"/>
              </a:lnSpc>
              <a:spcBef>
                <a:spcPct val="0"/>
              </a:spcBef>
              <a:buClrTx/>
              <a:buSzTx/>
              <a:buFontTx/>
              <a:buNone/>
            </a:pPr>
            <a:r>
              <a:rPr lang="en-US" altLang="en-US" sz="1300" b="1" dirty="0">
                <a:solidFill>
                  <a:schemeClr val="bg1"/>
                </a:solidFill>
              </a:rPr>
              <a:t>I</a:t>
            </a:r>
          </a:p>
          <a:p>
            <a:pPr algn="ctr" eaLnBrk="1" hangingPunct="1">
              <a:lnSpc>
                <a:spcPct val="100000"/>
              </a:lnSpc>
              <a:spcBef>
                <a:spcPct val="0"/>
              </a:spcBef>
              <a:buClrTx/>
              <a:buSzTx/>
              <a:buFontTx/>
              <a:buNone/>
            </a:pPr>
            <a:endParaRPr lang="en-US" altLang="en-US" sz="1300" b="1" dirty="0">
              <a:solidFill>
                <a:schemeClr val="bg1"/>
              </a:solidFill>
            </a:endParaRPr>
          </a:p>
          <a:p>
            <a:pPr algn="ctr" eaLnBrk="1" hangingPunct="1">
              <a:lnSpc>
                <a:spcPct val="100000"/>
              </a:lnSpc>
              <a:spcBef>
                <a:spcPct val="0"/>
              </a:spcBef>
              <a:buClrTx/>
              <a:buSzTx/>
              <a:buFontTx/>
              <a:buNone/>
            </a:pPr>
            <a:r>
              <a:rPr lang="en-US" altLang="en-US" sz="1300" b="1" dirty="0">
                <a:solidFill>
                  <a:schemeClr val="bg1"/>
                </a:solidFill>
              </a:rPr>
              <a:t>L</a:t>
            </a:r>
          </a:p>
          <a:p>
            <a:pPr algn="ctr" eaLnBrk="1" hangingPunct="1">
              <a:lnSpc>
                <a:spcPct val="100000"/>
              </a:lnSpc>
              <a:spcBef>
                <a:spcPct val="0"/>
              </a:spcBef>
              <a:buClrTx/>
              <a:buSzTx/>
              <a:buFontTx/>
              <a:buNone/>
            </a:pPr>
            <a:r>
              <a:rPr lang="en-US" altLang="en-US" sz="1300" b="1" dirty="0">
                <a:solidFill>
                  <a:schemeClr val="bg1"/>
                </a:solidFill>
              </a:rPr>
              <a:t>E</a:t>
            </a:r>
          </a:p>
          <a:p>
            <a:pPr algn="ctr" eaLnBrk="1" hangingPunct="1">
              <a:lnSpc>
                <a:spcPct val="100000"/>
              </a:lnSpc>
              <a:spcBef>
                <a:spcPct val="0"/>
              </a:spcBef>
              <a:buClrTx/>
              <a:buSzTx/>
              <a:buFontTx/>
              <a:buNone/>
            </a:pPr>
            <a:r>
              <a:rPr lang="en-US" altLang="en-US" sz="1300" b="1" dirty="0">
                <a:solidFill>
                  <a:schemeClr val="bg1"/>
                </a:solidFill>
              </a:rPr>
              <a:t>V</a:t>
            </a:r>
          </a:p>
          <a:p>
            <a:pPr algn="ctr" eaLnBrk="1" hangingPunct="1">
              <a:lnSpc>
                <a:spcPct val="100000"/>
              </a:lnSpc>
              <a:spcBef>
                <a:spcPct val="0"/>
              </a:spcBef>
              <a:buClrTx/>
              <a:buSzTx/>
              <a:buFontTx/>
              <a:buNone/>
            </a:pPr>
            <a:r>
              <a:rPr lang="en-US" altLang="en-US" sz="1300" b="1" dirty="0">
                <a:solidFill>
                  <a:schemeClr val="bg1"/>
                </a:solidFill>
              </a:rPr>
              <a:t>E</a:t>
            </a:r>
          </a:p>
          <a:p>
            <a:pPr algn="ctr" eaLnBrk="1" hangingPunct="1">
              <a:lnSpc>
                <a:spcPct val="100000"/>
              </a:lnSpc>
              <a:spcBef>
                <a:spcPct val="0"/>
              </a:spcBef>
              <a:buClrTx/>
              <a:buSzTx/>
              <a:buFontTx/>
              <a:buNone/>
            </a:pPr>
            <a:r>
              <a:rPr lang="en-US" altLang="en-US" sz="1300" b="1" dirty="0">
                <a:solidFill>
                  <a:schemeClr val="bg1"/>
                </a:solidFill>
              </a:rPr>
              <a:t>L</a:t>
            </a:r>
          </a:p>
          <a:p>
            <a:pPr algn="ctr" eaLnBrk="1" hangingPunct="1">
              <a:lnSpc>
                <a:spcPct val="100000"/>
              </a:lnSpc>
              <a:spcBef>
                <a:spcPct val="0"/>
              </a:spcBef>
              <a:buClrTx/>
              <a:buSzTx/>
              <a:buFontTx/>
              <a:buNone/>
            </a:pPr>
            <a:endParaRPr lang="en-US" altLang="en-US" sz="1300" b="1" dirty="0">
              <a:solidFill>
                <a:schemeClr val="bg1"/>
              </a:solidFill>
            </a:endParaRPr>
          </a:p>
          <a:p>
            <a:pPr algn="ctr" eaLnBrk="1" hangingPunct="1">
              <a:lnSpc>
                <a:spcPct val="100000"/>
              </a:lnSpc>
              <a:spcBef>
                <a:spcPct val="0"/>
              </a:spcBef>
              <a:buClrTx/>
              <a:buSzTx/>
              <a:buFontTx/>
              <a:buNone/>
            </a:pPr>
            <a:r>
              <a:rPr lang="en-US" altLang="en-US" sz="1300" b="1" dirty="0">
                <a:solidFill>
                  <a:schemeClr val="bg1"/>
                </a:solidFill>
              </a:rPr>
              <a:t>A</a:t>
            </a:r>
          </a:p>
          <a:p>
            <a:pPr algn="ctr" eaLnBrk="1" hangingPunct="1">
              <a:lnSpc>
                <a:spcPct val="100000"/>
              </a:lnSpc>
              <a:spcBef>
                <a:spcPct val="0"/>
              </a:spcBef>
              <a:buClrTx/>
              <a:buSzTx/>
              <a:buFontTx/>
              <a:buNone/>
            </a:pPr>
            <a:r>
              <a:rPr lang="en-US" altLang="en-US" sz="1300" b="1" dirty="0">
                <a:solidFill>
                  <a:schemeClr val="bg1"/>
                </a:solidFill>
              </a:rPr>
              <a:t>P</a:t>
            </a:r>
          </a:p>
          <a:p>
            <a:pPr algn="ctr" eaLnBrk="1" hangingPunct="1">
              <a:lnSpc>
                <a:spcPct val="100000"/>
              </a:lnSpc>
              <a:spcBef>
                <a:spcPct val="0"/>
              </a:spcBef>
              <a:buClrTx/>
              <a:buSzTx/>
              <a:buFontTx/>
              <a:buNone/>
            </a:pPr>
            <a:r>
              <a:rPr lang="en-US" altLang="en-US" sz="1300" b="1" dirty="0">
                <a:solidFill>
                  <a:schemeClr val="bg1"/>
                </a:solidFill>
              </a:rPr>
              <a:t>P</a:t>
            </a:r>
          </a:p>
          <a:p>
            <a:pPr algn="ctr" eaLnBrk="1" hangingPunct="1">
              <a:lnSpc>
                <a:spcPct val="100000"/>
              </a:lnSpc>
              <a:spcBef>
                <a:spcPct val="0"/>
              </a:spcBef>
              <a:buClrTx/>
              <a:buSzTx/>
              <a:buFontTx/>
              <a:buNone/>
            </a:pPr>
            <a:r>
              <a:rPr lang="en-US" altLang="en-US" sz="1300" b="1" dirty="0">
                <a:solidFill>
                  <a:schemeClr val="bg1"/>
                </a:solidFill>
              </a:rPr>
              <a:t>R</a:t>
            </a:r>
          </a:p>
          <a:p>
            <a:pPr algn="ctr" eaLnBrk="1" hangingPunct="1">
              <a:lnSpc>
                <a:spcPct val="100000"/>
              </a:lnSpc>
              <a:spcBef>
                <a:spcPct val="0"/>
              </a:spcBef>
              <a:buClrTx/>
              <a:buSzTx/>
              <a:buFontTx/>
              <a:buNone/>
            </a:pPr>
            <a:r>
              <a:rPr lang="en-US" altLang="en-US" sz="1300" b="1" dirty="0">
                <a:solidFill>
                  <a:schemeClr val="bg1"/>
                </a:solidFill>
              </a:rPr>
              <a:t>O</a:t>
            </a:r>
          </a:p>
          <a:p>
            <a:pPr algn="ctr" eaLnBrk="1" hangingPunct="1">
              <a:lnSpc>
                <a:spcPct val="100000"/>
              </a:lnSpc>
              <a:spcBef>
                <a:spcPct val="0"/>
              </a:spcBef>
              <a:buClrTx/>
              <a:buSzTx/>
              <a:buFontTx/>
              <a:buNone/>
            </a:pPr>
            <a:r>
              <a:rPr lang="en-US" altLang="en-US" sz="1300" b="1" dirty="0">
                <a:solidFill>
                  <a:schemeClr val="bg1"/>
                </a:solidFill>
              </a:rPr>
              <a:t>A</a:t>
            </a:r>
          </a:p>
          <a:p>
            <a:pPr algn="ctr" eaLnBrk="1" hangingPunct="1">
              <a:lnSpc>
                <a:spcPct val="100000"/>
              </a:lnSpc>
              <a:spcBef>
                <a:spcPct val="0"/>
              </a:spcBef>
              <a:buClrTx/>
              <a:buSzTx/>
              <a:buFontTx/>
              <a:buNone/>
            </a:pPr>
            <a:r>
              <a:rPr lang="en-US" altLang="en-US" sz="1300" b="1" dirty="0">
                <a:solidFill>
                  <a:schemeClr val="bg1"/>
                </a:solidFill>
              </a:rPr>
              <a:t>C</a:t>
            </a:r>
          </a:p>
          <a:p>
            <a:pPr algn="ctr" eaLnBrk="1" hangingPunct="1">
              <a:lnSpc>
                <a:spcPct val="100000"/>
              </a:lnSpc>
              <a:spcBef>
                <a:spcPct val="0"/>
              </a:spcBef>
              <a:buClrTx/>
              <a:buSzTx/>
              <a:buFontTx/>
              <a:buNone/>
            </a:pPr>
            <a:r>
              <a:rPr lang="en-US" altLang="en-US" sz="1300" b="1" dirty="0">
                <a:solidFill>
                  <a:schemeClr val="bg1"/>
                </a:solidFill>
              </a:rPr>
              <a:t>H</a:t>
            </a:r>
          </a:p>
        </p:txBody>
      </p:sp>
    </p:spTree>
    <p:custDataLst>
      <p:tags r:id="rId1"/>
    </p:custDataLst>
    <p:extLst>
      <p:ext uri="{BB962C8B-B14F-4D97-AF65-F5344CB8AC3E}">
        <p14:creationId xmlns:p14="http://schemas.microsoft.com/office/powerpoint/2010/main" val="3279216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Available Measures (Slide 5)</a:t>
            </a:r>
            <a:endParaRPr lang="en-US" dirty="0"/>
          </a:p>
        </p:txBody>
      </p:sp>
      <p:sp>
        <p:nvSpPr>
          <p:cNvPr id="3" name="Text Placeholder 2"/>
          <p:cNvSpPr>
            <a:spLocks noGrp="1"/>
          </p:cNvSpPr>
          <p:nvPr>
            <p:ph type="body" sz="quarter" idx="10"/>
            <p:custDataLst>
              <p:tags r:id="rId3"/>
            </p:custDataLst>
          </p:nvPr>
        </p:nvSpPr>
        <p:spPr>
          <a:xfrm>
            <a:off x="182879" y="768095"/>
            <a:ext cx="4389121" cy="4023360"/>
          </a:xfrm>
        </p:spPr>
        <p:txBody>
          <a:bodyPr>
            <a:normAutofit/>
          </a:bodyPr>
          <a:lstStyle/>
          <a:p>
            <a:r>
              <a:rPr lang="en-US" b="1" dirty="0"/>
              <a:t>Reactions</a:t>
            </a:r>
          </a:p>
          <a:p>
            <a:pPr marL="342900" indent="-222250">
              <a:buFont typeface="Arial" panose="020B0604020202020204" pitchFamily="34" charset="0"/>
              <a:buChar char="•"/>
            </a:pPr>
            <a:r>
              <a:rPr lang="en-US" dirty="0"/>
              <a:t>Course Evaluation </a:t>
            </a:r>
            <a:r>
              <a:rPr lang="en-US" dirty="0" smtClean="0"/>
              <a:t>Form</a:t>
            </a:r>
            <a:endParaRPr lang="en-US" dirty="0"/>
          </a:p>
          <a:p>
            <a:r>
              <a:rPr lang="en-US" b="1" dirty="0"/>
              <a:t>Learning</a:t>
            </a:r>
          </a:p>
          <a:p>
            <a:pPr marL="342900" indent="-222250">
              <a:buFont typeface="Arial" panose="020B0604020202020204" pitchFamily="34" charset="0"/>
              <a:buChar char="•"/>
            </a:pPr>
            <a:r>
              <a:rPr lang="en-US" dirty="0"/>
              <a:t>Teamwork Attitudes </a:t>
            </a:r>
            <a:r>
              <a:rPr lang="en-US" dirty="0" smtClean="0"/>
              <a:t>Questionnaire</a:t>
            </a:r>
          </a:p>
          <a:p>
            <a:pPr marL="342900" indent="-222250">
              <a:buFont typeface="Arial" panose="020B0604020202020204" pitchFamily="34" charset="0"/>
              <a:buChar char="•"/>
            </a:pPr>
            <a:r>
              <a:rPr lang="en-US" dirty="0" smtClean="0"/>
              <a:t>Learning </a:t>
            </a:r>
            <a:r>
              <a:rPr lang="en-US" dirty="0"/>
              <a:t>Benchmarks </a:t>
            </a:r>
          </a:p>
          <a:p>
            <a:pPr marL="342900" indent="-222250">
              <a:buFont typeface="Arial" panose="020B0604020202020204" pitchFamily="34" charset="0"/>
              <a:buChar char="•"/>
            </a:pPr>
            <a:r>
              <a:rPr lang="en-US" dirty="0"/>
              <a:t>Team Performance Observation Tool</a:t>
            </a:r>
          </a:p>
          <a:p>
            <a:pPr marL="342900" indent="-222250">
              <a:buFont typeface="Arial" panose="020B0604020202020204" pitchFamily="34" charset="0"/>
              <a:buChar char="•"/>
            </a:pPr>
            <a:r>
              <a:rPr lang="en-US" dirty="0"/>
              <a:t>Teamwork Perceptions </a:t>
            </a:r>
            <a:r>
              <a:rPr lang="en-US" dirty="0" smtClean="0"/>
              <a:t>Questionnaire</a:t>
            </a:r>
          </a:p>
        </p:txBody>
      </p:sp>
      <p:sp>
        <p:nvSpPr>
          <p:cNvPr id="4" name="Text Placeholder 2"/>
          <p:cNvSpPr txBox="1">
            <a:spLocks/>
          </p:cNvSpPr>
          <p:nvPr>
            <p:custDataLst>
              <p:tags r:id="rId4"/>
            </p:custDataLst>
          </p:nvPr>
        </p:nvSpPr>
        <p:spPr>
          <a:xfrm>
            <a:off x="4594468" y="776111"/>
            <a:ext cx="4389121" cy="4023360"/>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Behavior</a:t>
            </a:r>
          </a:p>
          <a:p>
            <a:pPr marL="342900" indent="-222250">
              <a:buFont typeface="Arial" panose="020B0604020202020204" pitchFamily="34" charset="0"/>
              <a:buChar char="•"/>
            </a:pPr>
            <a:r>
              <a:rPr lang="en-US" dirty="0"/>
              <a:t>Team Performance Observation Tool</a:t>
            </a:r>
          </a:p>
          <a:p>
            <a:pPr marL="342900" indent="-222250">
              <a:buFont typeface="Arial" panose="020B0604020202020204" pitchFamily="34" charset="0"/>
              <a:buChar char="•"/>
            </a:pPr>
            <a:r>
              <a:rPr lang="en-US" dirty="0"/>
              <a:t>Teamwork Perceptions </a:t>
            </a:r>
            <a:r>
              <a:rPr lang="en-US" dirty="0" smtClean="0"/>
              <a:t>Questionnaire</a:t>
            </a:r>
          </a:p>
          <a:p>
            <a:pPr marL="342900" indent="-222250">
              <a:buFont typeface="Arial" panose="020B0604020202020204" pitchFamily="34" charset="0"/>
              <a:buChar char="•"/>
            </a:pPr>
            <a:r>
              <a:rPr lang="en-US" dirty="0" smtClean="0"/>
              <a:t>AHRQ </a:t>
            </a:r>
            <a:r>
              <a:rPr lang="en-US" dirty="0"/>
              <a:t>Surveys on Patient Safety Culture</a:t>
            </a:r>
          </a:p>
          <a:p>
            <a:r>
              <a:rPr lang="en-US" b="1" dirty="0"/>
              <a:t>Results</a:t>
            </a:r>
          </a:p>
          <a:p>
            <a:pPr marL="342900" indent="-222250">
              <a:buFont typeface="Arial" panose="020B0604020202020204" pitchFamily="34" charset="0"/>
              <a:buChar char="•"/>
            </a:pPr>
            <a:r>
              <a:rPr lang="en-US" dirty="0"/>
              <a:t>Patient outcome and clinical process measures</a:t>
            </a:r>
          </a:p>
          <a:p>
            <a:pPr marL="342900" indent="-222250">
              <a:buFont typeface="Arial" panose="020B0604020202020204" pitchFamily="34" charset="0"/>
              <a:buChar char="•"/>
            </a:pPr>
            <a:r>
              <a:rPr lang="en-US" dirty="0"/>
              <a:t>AHRQ Surveys on Patient Safety Culture</a:t>
            </a:r>
          </a:p>
          <a:p>
            <a:pPr marL="342900" indent="-222250">
              <a:buFont typeface="Arial" panose="020B0604020202020204" pitchFamily="34" charset="0"/>
              <a:buChar char="•"/>
            </a:pPr>
            <a:r>
              <a:rPr lang="en-US" dirty="0"/>
              <a:t>Patient Safety Indicators</a:t>
            </a:r>
          </a:p>
        </p:txBody>
      </p:sp>
    </p:spTree>
    <p:custDataLst>
      <p:tags r:id="rId1"/>
    </p:custDataLst>
    <p:extLst>
      <p:ext uri="{BB962C8B-B14F-4D97-AF65-F5344CB8AC3E}">
        <p14:creationId xmlns:p14="http://schemas.microsoft.com/office/powerpoint/2010/main" val="37450855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37156PHOTO" val="iVBORw0KGgoAAAANSUhEUgAAAFgAAAB2CAIAAADDUcMlAAAoI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mF1eD0iaHR0cDovL25zLmFkb2JlLmNvbS9leGlmLzEuMC9hdXgvIj4KICAgICAgICAgPGF1eDpMZW5zSW5mbz4xOC8xIDEzNS8xIDAvMCAwLzA8L2F1eDpMZW5zSW5mbz4KICAgICAgICAgPGF1eDpMZW5zPkNhbm9uIEVGLVMgMTgtMTM1bW0gZi8zLjUtNS42IElTPC9hdXg6TGVucz4KICAgICAgICAgPGF1eDpGbGFzaENvbXBlbnNhdGlvbj4wLzE8L2F1eDpGbGFzaENvbXBlbnNhdGlvbj4KICAgICAgICAgPGF1eDpGaXJtd2FyZT5GaXJtd2FyZSBWZXJzaW9uIDEuMi41PC9hdXg6RmlybXdhcmU+CiAgICAgICAgIDxhdXg6TGVuc0lEPjUxPC9hdXg6TGVuc0lEPgogICAgICAgICA8YXV4OlNlcmlhbE51bWJlcj4tMTkyMzc2NTQ0MTwvYXV4OlNlcmlhbE51bWJlcj4KICAgICAgPC9yZGY6RGVzY3JpcHRpb24+CiAgICAgIDxyZGY6RGVzY3JpcHRpb24gcmRmOmFib3V0PSIiCiAgICAgICAgICAgIHhtbG5zOnhtcD0iaHR0cDovL25zLmFkb2JlLmNvbS94YXAvMS4wLyI+CiAgICAgICAgIDx4bXA6Q3JlYXRlRGF0ZT4yMDE0LTAyLTAxVDIyOjMyOjE0PC94bXA6Q3JlYXRlRGF0ZT4KICAgICAgICAgPHhtcDpDcmVhdG9yVG9vbD5pUGhvdG8gOS40LjM8L3htcDpDcmVhdG9yVG9vbD4KICAgICAgICAgPHhtcDpNb2RpZnlEYXRlPjIwMTQtMDItMDNUMTA6NDY6MDYtMDU6MDA8L3htcDpNb2RpZnlEYXRlPgogICAgICAgICA8eG1wOk1ldGFkYXRhRGF0ZT4yMDE0LTAyLTAzVDEwOjQ2OjA2LTA1OjAwPC94bXA6TWV0YWRhdGFEYXRlPgogICAgICA8L3JkZjpEZXNjcmlwdGlvbj4KICAgICAgPHJkZjpEZXNjcmlwdGlvbiByZGY6YWJvdXQ9IiIKICAgICAgICAgICAgeG1sbnM6cGhvdG9zaG9wPSJodHRwOi8vbnMuYWRvYmUuY29tL3Bob3Rvc2hvcC8xLjAvIj4KICAgICAgICAgPHBob3Rvc2hvcDpEYXRlQ3JlYXRlZD4yMDE0LTAyLTAxVDIyOjMyOjE0PC9waG90b3Nob3A6RGF0ZUNyZWF0ZWQ+CiAgICAgICAgIDxwaG90b3Nob3A6Q29sb3JNb2RlPjM8L3Bob3Rvc2hvcDpDb2xvck1vZGU+CiAgICAgICAgIDxwaG90b3Nob3A6SUNDUHJvZmlsZT5BZG9iZSBSR0IgKDE5OTgpPC9waG90b3Nob3A6SUNDUHJvZmlsZT4KICAgICAgPC9yZGY6RGVzY3JpcHRpb24+CiAgICAgIDxyZGY6RGVzY3JpcHRpb24gcmRmOmFib3V0PSIiCiAgICAgICAgICAgIHhtbG5zOmRjPSJodHRwOi8vcHVybC5vcmcvZGMvZWxlbWVudHMvMS4xLyI+CiAgICAgICAgIDxkYzpmb3JtYXQ+aW1hZ2UvanBlZzwvZGM6Zm9ybWF0PgogICAgICAgICA8ZGM6Y3JlYXRvcj4KICAgICAgICAgICAgPHJkZjpTZXEvPgogICAgICAgICA8L2RjOmNyZWF0b3I+CiAgICAgICAgIDxkYzpyaWdodHM+CiAgICAgICAgICAgIDxyZGY6QWx0Lz4KICAgICAgICAgPC9kYzpyaWdodHM+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4bXAuZGlkOjAyODAxMTc0MDcyMDY4MTE4MDgzQkZBM0Q5NTYyMjkzPC94bXBNTTpEb2N1bWVudElEPgogICAgICAgICA8eG1wTU06SW5zdGFuY2VJRD54bXAuaWlkOjA0ODAxMTc0MDcyMDY4MTE4MDgzQkZBM0Q5NTYyMjkzPC94bXBNTTpJbnN0YW5jZUlEPgogICAgICAgICA8eG1wTU06T3JpZ2luYWxEb2N1bWVudElEPjE1QzE0RUI1NkRBREFGNTM0QjAyRTQwNDU1Q0FGMUYxPC94bXBNTTpPcmlnaW5hbERvY3VtZW50SUQ+CiAgICAgICAgIDx4bXBNTTpIaXN0b3J5PgogICAgICAgICAgICA8cmRmOlNlcT4KICAgICAgICAgICAgICAgPHJkZjpsaSByZGY6cGFyc2VUeXBlPSJSZXNvdXJjZSI+CiAgICAgICAgICAgICAgICAgIDxzdEV2dDphY3Rpb24+c2F2ZWQ8L3N0RXZ0OmFjdGlvbj4KICAgICAgICAgICAgICAgICAgPHN0RXZ0Omluc3RhbmNlSUQ+eG1wLmlpZDowMT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ltYWdlL2pwZWcgdG8gYXBwbGljYXRpb24vdm5kLmFkb2JlLnBob3Rvc2hvcDwvc3RFdnQ6cGFyYW1ldGVycz4KICAgICAgICAgICAgICAgPC9yZGY6bGk+CiAgICAgICAgICAgICAgIDxyZGY6bGkgcmRmOnBhcnNlVHlwZT0iUmVzb3VyY2UiPgogICAgICAgICAgICAgICAgICA8c3RFdnQ6YWN0aW9uPmRlcml2ZWQ8L3N0RXZ0OmFjdGlvbj4KICAgICAgICAgICAgICAgICAgPHN0RXZ0OnBhcmFtZXRlcnM+Y29udmVydGVkIGZyb20gaW1hZ2UvanBlZyB0byBhcHBsaWNhdGlvbi92bmQuYWRvYmUucGhvdG9zaG9wPC9zdEV2dDpwYXJhbWV0ZXJzPgogICAgICAgICAgICAgICA8L3JkZjpsaT4KICAgICAgICAgICAgICAgPHJkZjpsaSByZGY6cGFyc2VUeXBlPSJSZXNvdXJjZSI+CiAgICAgICAgICAgICAgICAgIDxzdEV2dDphY3Rpb24+c2F2ZWQ8L3N0RXZ0OmFjdGlvbj4KICAgICAgICAgICAgICAgICAgPHN0RXZ0Omluc3RhbmNlSUQ+eG1wLmlpZDowMj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nNhdmVkPC9zdEV2dDphY3Rpb24+CiAgICAgICAgICAgICAgICAgIDxzdEV2dDppbnN0YW5jZUlEPnhtcC5paWQ6MDM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hcHBsaWNhdGlvbi92bmQuYWRvYmUucGhvdG9zaG9wIHRvIGltYWdlL2pwZWc8L3N0RXZ0OnBhcmFtZXRlcnM+CiAgICAgICAgICAgICAgIDwvcmRmOmxpPgogICAgICAgICAgICAgICA8cmRmOmxpIHJkZjpwYXJzZVR5cGU9IlJlc291cmNlIj4KICAgICAgICAgICAgICAgICAgPHN0RXZ0OmFjdGlvbj5kZXJpdmVkPC9zdEV2dDphY3Rpb24+CiAgICAgICAgICAgICAgICAgIDxzdEV2dDpwYXJhbWV0ZXJzPmNvbnZlcnRlZCBmcm9tIGFwcGxpY2F0aW9uL3ZuZC5hZG9iZS5waG90b3Nob3AgdG8gaW1hZ2UvanBlZzwvc3RFdnQ6cGFyYW1ldGVycz4KICAgICAgICAgICAgICAgPC9yZGY6bGk+CiAgICAgICAgICAgICAgIDxyZGY6bGkgcmRmOnBhcnNlVHlwZT0iUmVzb3VyY2UiPgogICAgICAgICAgICAgICAgICA8c3RFdnQ6YWN0aW9uPnNhdmVkPC9zdEV2dDphY3Rpb24+CiAgICAgICAgICAgICAgICAgIDxzdEV2dDppbnN0YW5jZUlEPnhtcC5paWQ6MDQ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MzgwMTE3NDA3MjA2ODExODA4M0JGQTNEOTU2MjI5Mzwvc3RSZWY6aW5zdGFuY2VJRD4KICAgICAgICAgICAgPHN0UmVmOmRvY3VtZW50SUQ+eG1wLmRpZDowMjgwMTE3NDA3MjA2ODExODA4M0JGQTNEOTU2MjI5Mzwvc3RSZWY6ZG9jdW1lbnRJRD4KICAgICAgICAgICAgPHN0UmVmOm9yaWdpbmFsRG9jdW1lbnRJRD4xNUMxNEVCNTZEQURBRjUzNEIwMkU0MDQ1NUNBRjFGMTwvc3RSZWY6b3JpZ2luYWxEb2N1bWVudElEPgogICAgICAgICA8L3htcE1NOkRlcml2ZWRGcm9tPgogICAgICA8L3JkZjpEZXNjcmlwdGlvbj4KICAgICAgPHJkZjpEZXNjcmlwdGlvbiByZGY6YWJvdXQ9IiIKICAgICAgICAgICAgeG1sbnM6dGlmZj0iaHR0cDovL25zLmFkb2JlLmNvbS90aWZmLzEuMC8iPgogICAgICAgICA8dGlmZjpJbWFnZVdpZHRoPjM0NTY8L3RpZmY6SW1hZ2VXaWR0aD4KICAgICAgICAgPHRpZmY6SW1hZ2VMZW5ndGg+NTE4NDwvdGlmZjpJbWFnZUxlbmd0aD4KICAgICAgICAgPHRpZmY6Qml0c1BlclNhbXBsZT4KICAgICAgICAgICAgPHJkZjpTZXE+CiAgICAgICAgICAgICAgIDxyZGY6bGk+ODwvcmRmOmxpPgogICAgICAgICAgICAgICA8cmRmOmxpPjg8L3JkZjpsaT4KICAgICAgICAgICAgICAgPHJkZjpsaT44PC9yZGY6bGk+CiAgICAgICAgICAgIDwvcmRmOlNlcT4KICAgICAgICAgPC90aWZmOkJpdHNQZXJTYW1wbGU+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MTUwLzE8L3RpZmY6WFJlc29sdXRpb24+CiAgICAgICAgIDx0aWZmOllSZXNvbHV0aW9uPjE1MC8xPC90aWZmOllSZXNvbHV0aW9uPgogICAgICAgICA8dGlmZjpSZXNvbHV0aW9uVW5pdD4yPC90aWZmOlJlc29sdXRpb25Vbml0PgogICAgICA8L3JkZjpEZXNjcmlwdGlvbj4KICAgICAgPHJkZjpEZXNjcmlwdGlvbiByZGY6YWJvdXQ9IiIKICAgICAgICAgICAgeG1sbnM6ZXhpZj0iaHR0cDovL25zLmFkb2JlLmNvbS9leGlmLzEuMC8iPgogICAgICAgICA8ZXhpZjpFeHBvc3VyZVRpbWU+MS84MDwvZXhpZjpFeHBvc3VyZVRpbWU+CiAgICAgICAgIDxleGlmOkZOdW1iZXI+MjgvNTwvZXhpZjpGTnVtYmVyPgogICAgICAgICA8ZXhpZjpFeHBvc3VyZVByb2dyYW0+MjwvZXhpZjpFeHBvc3VyZVByb2dyYW0+CiAgICAgICAgIDxleGlmOklTT1NwZWVkUmF0aW5ncz4yMDAwPC9leGlmOklTT1NwZWVkUmF0aW5ncz4KICAgICAgICAgPGV4aWY6RXhpZlZlcnNpb24+MDIyMTwvZXhpZjpFeGlmVmVyc2lvbj4KICAgICAgICAgPGV4aWY6RGF0ZVRpbWVPcmlnaW5hbD4yMDE0LTAyLTAxVDIyOjMyOjE0LTA1OjAwPC9leGlmOkRhdGVUaW1lT3JpZ2luYWw+CiAgICAgICAgIDxleGlmOkNvbXBvbmVudHNDb25maWd1cmF0aW9uPgogICAgICAgICAgICA8cmRmOlNlcT4KICAgICAgICAgICAgICAgPHJkZjpsaT4xPC9yZGY6bGk+CiAgICAgICAgICAgICAgIDxyZGY6bGk+MjwvcmRmOmxpPgogICAgICAgICAgICAgICA8cmRmOmxpPjM8L3JkZjpsaT4KICAgICAgICAgICAgICAgPHJkZjpsaT4wPC9yZGY6bGk+CiAgICAgICAgICAgIDwvcmRmOlNlcT4KICAgICAgICAgPC9leGlmOkNvbXBvbmVudHNDb25maWd1cmF0aW9uPgogICAgICAgICA8ZXhpZjpTaHV0dGVyU3BlZWRWYWx1ZT41MS84PC9leGlmOlNodXR0ZXJTcGVlZFZhbHVlPgogICAgICAgICA8ZXhpZjpBcGVydHVyZVZhbHVlPjUvMTwvZXhpZjpBcGVydHVyZVZhbHVlPgogICAgICAgICA8ZXhpZjpFeHBvc3VyZUJpYXNWYWx1ZT4wLzE8L2V4aWY6RXhwb3N1cmVCaWFzVmFsdWU+CiAgICAgICAgIDxleGlmOk1heEFwZXJ0dXJlVmFsdWU+MjQxMjIvNDQ1MzwvZXhpZjpNYXhBcGVydHVyZVZhbHVlPgogICAgICAgICA8ZXhpZjpNZXRlcmluZ01vZGU+NT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NjIvMTwvZXhpZjpGb2NhbExlbmd0aD4KICAgICAgICAgPGV4aWY6Rmxhc2hwaXhWZXJzaW9uPjAxMDA8L2V4aWY6Rmxhc2hwaXhWZXJzaW9uPgogICAgICAgICA8ZXhpZjpDb2xvclNwYWNlPjY1NTM1PC9leGlmOkNvbG9yU3BhY2U+CiAgICAgICAgIDxleGlmOlBpeGVsWERpbWVuc2lvbj4xMjAwPC9leGlmOlBpeGVsWERpbWVuc2lvbj4KICAgICAgICAgPGV4aWY6UGl4ZWxZRGltZW5zaW9uPjE4MDA8L2V4aWY6UGl4ZWxZRGltZW5zaW9uPgogICAgICAgICA8ZXhpZjpGb2NhbFBsYW5lWFJlc29sdXRpb24+NjI4NzEvMTE8L2V4aWY6Rm9jYWxQbGFuZVhSZXNvbHV0aW9uPgogICAgICAgICA8ZXhpZjpGb2NhbFBsYW5lWVJlc29sdXRpb24+MzMxMDc5LzU3PC9leGlmOkZvY2FsUGxhbmVZUmVzb2x1dGlvbj4KICAgICAgICAgPGV4aWY6Rm9jYWxQbGFuZVJlc29sdXRpb25Vbml0PjI8L2V4aWY6Rm9jYWxQbGFuZVJlc29sdXRpb25Vbml0PgogICAgICAgICA8ZXhpZjpDdXN0b21SZW5kZXJlZD4wPC9leGlmOkN1c3RvbVJlbmRlcmVkPgogICAgICAgICA8ZXhpZjpFeHBvc3VyZU1vZGU+MDwvZXhpZjpFeHBvc3VyZU1vZGU+CiAgICAgICAgIDxleGlmOldoaXRlQmFsYW5jZT4wPC9leGlmOldoaXRlQmFsYW5jZT4KICAgICAgICAgPGV4aWY6U2NlbmVDYXB0dXJlVHlwZT4wPC9leGlmOlNjZW5lQ2FwdHVyZVR5cGU+CiAgICAgIDwvcmRmOkRlc2NyaXB0aW9uPgogIC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4CWGXkAAAAB3RJTUUH3gIPEyUAMNBZBwAAAAlwSFlzAAAXEQAAFxEByibzPwAAAARnQU1BAACxjwv8YQUAAEmxSURBVHjaXb1XkCXZeSaW56TPvLZMV/vpcRjMwIMgsACWEEgtA46kENyN2AftRiikUIQeKD3wabV61JseFaGQFBJl1kjkSuRyQZEgliAIgHAEMd71TM/0tC9769r0mefo+07mrbrNQWOmuurevOf85zff95tTIp3eU5aQlrYspYUUWuArgb8KC19b+AJ/t9pv8XvW+h/zV/67/TmegPfo9gvBl+Hvsvupwpf8lhDW2eP48/Yp/Fqaz1GWZYv2DVqaz2o/xTp/ePeJ5+voFoOntMs1C+ejtK35re4p3X/PPh0v0ufrwfqw6PVy8SOx3uP6LfgKrxbCvOnsp+vvG/mIblntTvkMtX7A+hlivRB+uOIHdR+4Fi1kLtpF4ydK/d2dtlKwzhd39uTzBSnz5+z7fJTohGsO9/wdqv0RRaet84M8E5c5NN2dvhAbeziTCZ8rujVJrdoltm/Q6wPhuVHaRtzdUs41iYKiNMzRGRmbp+LdSuCB5iiEEGuRa621fnytYv219ZhEzrekOwlww+bl3Ukpfga/ti2zhrUuGB0SUuu1OmzI0qxEnKmRONdHI9zHzqNbmbEkfab90nxfdW8zMjJnfqYaNId2fXy6UmbXPCTzWeJMh4URRruxjcPRG3/ExkqkWYA6F4Buz0qZv0jzuUoYJTc/76wYb5TdBrh0ud5AK79zEa+9g+h21a3EaHqn5a3GCG3MrT0Nfa4JRnrdzq3W1rTVdNtQrc4Yk2mtoP3TCuH8rM9Wo89FbInHZMH/NuultlojqGmd9omNnZ/7DfPHacViTkGf2azu1ntmVPQjXJWwOg8jOt9ldq5151mlMRnjCMxGpDEl2en/hhJ19sTPVnXFh0ob/8cKJL8WCn5CKSlt0blIq/2QM3VTj6vGWiJard2w6iwI35GbFi702aGZ6LCWpNOcLU7jTM41Qm4sW1rn56spYC5ZiLVRmfigKAvz5LWsWxNotd3YYKMt2/xAdScuRbKaVkUlzQZdP3Bct2m0UUbp2HbDo4TOqtZcjRuFlLqDUZ0JaLm2YtktxupUYH0YrYKLVq9bQXVaro2t8+OdViJi7dlbP6poTmtXf+ZBrc7LyVZ9zsJr+4G60+VWmp3GG9do1L5pz61p6tV84gdxrz+cTU9m02PHlrPT06PD46oqPNfe2rmwtb3dH26JILJtTxqNhhyVcaXGlcCepVpbg+iccieXTdelOx+5qYN6w1FZZ+FMUxCt+YlzD6itLjCIzjzP5L3hPvVjT7G6iN0pnV47fxw9dl6XZbKaTaeTplZVWZwcHe1dvHz96Wfeu/n6wf6jm2+99vDBwXQyWa1W0I7x9ujSpUvPPv/hDz//wvXrN3YuXnWcEOgCZoJHN+YsG627wxWdExHr8z07O7N/LdeSOl/jxv7F2vXwbavpfWsjOLV2tbHBxyR3/h0DFlpccu4UhdIdHlOqqSCCLEuPHt6/feudd2+9O5/PizTJkvTqkzeGoX/1iScfPXh4797de/cfZWVdFlUjrLJs8LS6qrD2yBdXLm9/5evf/NwXvzQc7zpuIGxbn3lN3dqH0UPdWna3tzMRrLexBgwtHNpwLmcnzw20ghBrAzlzPGs107IFAhvCMtZnFrNWkXMbNWtSTVkU2YN777356utvvvHm7dvvr1ZL33Gg+WHgSatShE06LfV8VeS5zutaYldS1HXdwi2I0XHkoNdzRP2pT3zo17/21Rc++ktRf8t2XCnstc8/O+m1wVtnXtXASsvaBI/a4JtNMNK93gjKCEKcK4l8TEwbeFi0iMk6i9LdQzqv18adVk71fHr4i5/99Iff//7DB8ePDo6waWmcjhvInu+IprFsqaSbpGVWmK3D6KVoyqYsS35DiMB1ETGoIEIOIr/v5F/7jW989be+eeHyDSEcvppR5nH02R19F6TXIGAdRBGtW9TYYn7RhfPOubQa0Wl4J5wOzYhzptBJfK1e1jqSivUHirVQEPLq+x+8+6ff+qMffu8H+5PlMqnCKEQMxPcdaXvQBqUcoQPfr5QqSoW4UMKEtHECeKIDPRBVVSmIR0ovcOtaV2Vju7ZOT7/4+U//43/yTz/6yc/aXgQz+TtO7yyCtXFEbZxrs/EasZZF5zSNd+dekul9vWEanfMgpuikJc/9gj5nDAz2VLY1C1IGDOl7d97+P//X/+mnP35xmlrYSxx6EA7cZYvjfFduj+JBHFRluUjz03le1fDXsqwbCMUEahn4TmjbYYQ4qhZpiSUMotj13DTLdVlvxfU//c//s1//2jf93pYw0WRTJ9a4zrLWuOUMFmEBiDQGxXaC2Dxy/MX+b/7Z73YAaeN51sb715zKOsMzog3OojMprVXrhQ737/6r3/uff/zTv0lyFy8ZjiJLNb6HLTU4ojBww54fSEoniKPQc4E7irLKy9qD6bvScyFWXVbNKiuKog5ce9QLHddJsgL/jnuB63tJJV/8yY9DXzz51JN+0DdwWZ5teH1SZ3RBiA0Dl+fRwjrflXkVRGP/83/2u9bjG+5e3CHStUWdv6t7se5IlWr57OTowb/8vf/xR9//4bLyAt8bDyM4f9dzcLC+Z8c9F2AILsEliHPKqnYdT7pe3WjE1DQv8QzXka7rwJkGngcdmadFVlajfm/QD+BEYT+B5yoha2W//tIPXMd+4onrYW+ozojsOnCsA6YQa450LhVz5HLtHaw1Eif9/+f/9e9umtqmjzyPsVYH04zPs84+rzUxacssXf67f/Ovv/P//dkktV3HHwzCsqoamFddR6E77gXLJDuZLgPb9n3XcpysqIqyLsoSImwUbSqvFWG1pX28BvJw6EDTsoabgWOMIwjXzYsq9HzX97PKfefmW02+eOqZZ+J4aHUkylonGbrUx+Ow/syTCWvDg+oujyCcTVdzFqXPtGMdRFvcqNc4nQyCZLLlyLp59cWf/MWf/FGqAj+Uo74PVTMHpftx0AvlySx9eDiPA/gLUSidJwUUAWiBiEtZVd1Umuwzr4RHHNLAEPCTiFt2kryawZ0AaI2iYd/PCoRVtz/oL2bLP/nWt3cvX/n1r/923BsZY+3UgI5crFX23G90EaV1hY1R9la127yU3MzCiPNUwLlSibXZnPPWdQJKaYQ3ffjwzrf+4P+aJgKWfmlvADxQZDV+fGHUG/a9g5PF7QdT14Xjt2EAS4RM4KdaLdMiyetlUeZliee5svXKIqv0PClc1zVr0ZFv4w8+arpMJ5MEPgPC82y5e2GrsMLf/9//l5f+5sd5ulwjBmsjmyHOjeY8GLSYoaNe62wQD3jT655nlTpqusGhOymstc3AaAL/psi//53vvPX2O5YXQQqqgjVD8GJ3FMa+ODiZPzxJ4QVh3lCcsoAoRA3nCcjVqAKBs8L/GuEQFMBf4jWuLZZJOZ9ntiMdRlPZj6AZEjQZb5suFog4sCtdq+FwsMjDP/3jP7p/5708XW3G+nU4XzMO3aIBqrA8TyqY/WrRBhEp1hLUZ7nB8zCxtrS1cLrgaTI9woTQt994+c/+5A8q0d8ex64N1yjg8W9c7CNGnpymh5MUutDv+Z5jAyrBHdiOKGpVACkoC9qBCF8ARTSK0VgStpdNHQT+qqhnixwfEoYBXEccuJ604TCxIOCOvCjTJHG03hoPXn/l7e99508X0+O6zMVjkW9Nx0S37g46n0XYswSj0Xl57kf0JvVes1W98fO1jMQa5C9mJ9/982+dLlR/ECE6NlAGKfa2o17gTJbFveOF7diDyMOfLCsk/gIvCJG4grYBBgXKDeQj5SqvAcCpplIYCqN9D+6gmi6SVZI1jBQIKPQCjEEA2Q5AJ2yqwscNL176s2/9yS9+9sNkMbE677AR/8wGjIPHB4nGeIRzKbQJIiqFll1W0FrHhs0EzjpYdiRUtCnWNvEAb6jeefOVF3/6144bjfshV2lp11LjfnA4T+EaPM8dRsHeVi9Naw1oKK0wBFKsofxwCECQQJwUhdZpURtspB1pFJheXeHruiLixp5xYFUt4jCEIKBMvdD1fH+ZppCva6uwv/uH/+YP7tx+r67yzQhxlhNRZ/m0TvXbhJ3u/mJetKEE+jx0dEmATSy/Ji+G95J5ZMni5z/+wSJpdneGloQ/E0AHg9jJm2axqrCj/jC+dmWYZhVhiFKI/I4NKt24Qnq24dWQxTpoA0rgv65ZI8UhRejjhQ5cDqwXoBvHVtTVoB+CptqW3tvuxVGwWmV12QCMwo6++++/s5hNQHvFOn7qNdgR63/LjRzCeU5Qt87ysQ1rq4vDm986zwgapTGS0M17b73y4+9/u7e9B5DY0G4rsKNeL6xKlacldnlp7JcAAnkJawDcD0JfC4XQCtrl+jZQQ+wDPgEwCJv5cwXj8lx3FAFSgUnAb6g48BFawUfAsEzS3IZX6feiRcKM9MWdEfVimeU1ZBG8+JMfvPryz4s8MbG4q038nfRBGx3WjGotF3P2UqyJ9bk+WRv5fn0mBb3+G5U3XS1+8oPvLXO33wtWaS1tG14Q2g6+WCDU+/7WMPR9//A4AUyG2ICDQs+JXbcH/cbXvo3w6CIWSjhCBEjHWDJJJ3wBdCd0HIPeLEgHKMK2PfwVPwMMhTPGKg6OV56jr14awsUApWMXYdh/6ac/mhw/Qizq/NljaLkLFhuJSwMA1gFXnqczrXUetrWo9Ts3w2ub9QAqfnT/zmsvvTzob9uIa7YsqzKQJmerBNgTFPjCONg/mgMa2cyTi9DzfNsKfNkLEEl9xAWX1EKGfuDbDkRDJGlpG0wEgNx1QmzL9z3p4H2Q13KVgHfD29WNtUpggnVSlgdHs9izL2z3VynkDxxr3X33rZuvvwpPodtCU4t7zp3/WWLxDCJIsclTN4DIWmZivfEucKzjqRHTann62isvHh4+AA1gNlUyg6YsB8wiryrgqkHszZZVugIihk7zqOPA6cXYtB84QNA2kGkEy4bPkDIKwctcWEEQUjQeGIdDZBoEAbwDBGlSE1YC+gnoBaXLiyzNQeceHMyOj+dAK2HsHh0npzMgNevFn/743gc3CR3PnNpZQlZswOcul8tg0WItqdsoqddkc0ONtDhjpfrM3Koqn0yOX3/pJcvbFggAwlotS7fN8iiQB9GLY98Ws0UJ8BBCB4SNU4Ug+qHfD0M8AX8FfUAECQMvdGyEABsGEnrgo7Hv9mBBHlCoVGUFg4Ok8CqsAi9KZgsYHpYEzwp66rnOrfsny2W+M4qAvlZ5syqaB7dvvvnSi4jrUrbg8jFnd0YnzxyhXlNL+Vi1SK/x9kZx55yVGyiVZ+nBg4e33r013N6C4hd5AZ9jC2i1yhAwtB3HzukiB8ck3mAuyYFEegCHnkdP4lIN4BQMoRCwkwiq7yLUwlaCnWFvdwhQAhfCdL5nCDKXadt11UCfQDuwxlrpJM+zPAtc596jSZFnkAVY3HKVrQpx8/WX799+V6m6U3Jxtv9NfNECCh72ugKyiUgfy2V3EUScywi+RZV59tYbrySIEaEHSJTkZRiAR4jItcvawn6sunx4tAD7RORDvIDs8O8gCuFNGq1gDk1dwxhkKxVH+DQWWAAiqYDlRFEwBNcUTEHhn8jzhFVLsJpGl0UOIwGO8mwYo1jm9WyVpHnzwYNT1dTbg3iRN7NlfnQ8efXnP55PjjbC35nXO89Ii3VluLORzjm0qrCBI9fusc2XtyKxgG4ODx78/Affi6O+49pFUeInnitAL0ostLZGsXc6XS2Tqqlqz3EVCxnCZU2mETUAAmQhVd3mBOgIPQFRCLgDy3aysvFsPwrCnX60HXm11hAmvEMv8PF2IDK45SIr4T7wQY6lwfOTUs1WKcxlushdB2BFHUySRwfTD957553XX6rz9PH9iA3jF21p5+xH63Kc2AgRj9P4MzlCm+CQ33vnzcODh+NhBLVdrkATHZwcbL5qA77VnC5SwApgQmYwq6YoKwAkQEhb1DAUplgsjX9LrBpfSvBOHTiS2UvFakDoeOPe8DLwEqtioigL35ajyMfa4EqgJiAaGeTcgIPCldqVtqZJfnCaztIcFoe4c3yyeHQ4f3D/3vTkQMNAHgt7SrcJhPMqc+ca5EZpdaOc24npvC+BYaauF7P56y++4vUuBD7oA2hgCcMHpwSwhMZCUHmSnU4zBFg8mKUNaErd+IzSKnSFbwSP1TqqykAYk4REHkfT1AgJWZbWFQCoF/rRhdHWM3sj0FVgahj/qBdA1xBEIjAVwDOIWAnVUF3hhMBcsMIHB/M5cC4eYYmDg6NbN984nRxUZc7FrD2jWCcQzmKJ7pKSZ5mKx0rN517COve6POTj46P33rvV68fgTqus8BzP7QoGAhoKR71Iy1WSI9JJU+NEGMQf6oxlRfDyOHEFxiQ88Ai4uDRJk0w0Ev6jyosiz7EN13cDP0aEuby99dyVLcgHAu1HvWs7Y3giCpFPg4Y1ECEYPT4eMaZuKsSgorGgLAkkmte33njj4d072qSOzw1EW2dI6Wy37f6lONOSTcvQmxJhYYSVu7r84L13k2U67Mc4KhwUYAI+CPgKjnCZZDiqFVx5UUJH4Dbg/WwNS28M+wZugvRk6ymxfkDFLAGlstJSu3ATjlUUCtLAe7GxMIgHva0PXdm7NuzhmQgTruNv9WN8JZk+J94GBm/r5rVWAFn4X+w5W4NBpfQyLZZp8+5br6bpCvicBffWP54XeTfcRrvHDQe5Sc7OQVXbtaCaZnJy9PorL4aDsfT8RQaXUMNqLZMvQYxI0qoumjSpYO34w/0wQEsQinnCBOZ0BSrJ5VITitpEfq4P0QXvGfW9VZ6fzueHh0dYt0dwHW0Nhi88cenaVv/2w4Oi0SCgSVbiXVUDd8M4RbckCA3heab8QR1Hzu6FraSqTxerd9566/bNVx2T9YHZig1g0IHrjX+cDbSw8SPRBRi9rnFDHd5/9+bD+4/g6amRtQJxArOq6dht7twkY5MsV6ylW3Bn7ANQChZxb/8UR2hPGREhFOwIdgQUiXCyf7qIrnhZKSKftUDIFp5oMp9d2RoBfbvO1q6SpbZX5b1Xbt8f93rDXgBHsBVFRVVFgXth4M5Wqwn0AYxDqXfvHsP+Ll4YN3GcltX9+x+89vO/eeHjnw37WxCZSSyKs8TtRmDQrSD0OlCKdROE7gpo69ALfUiT5ODRo9l0dmFvl0ZH+me6beCnRZOXOOt6meZ5mh5Ol7uDqKwaeE9wgNHWcL7MxoMQqrbdj/ftWaW8IslmSYEQeLLMopPFhVEfgaMXew8ns49c282zpFF9AHFILh4Me0pfL+qmuJcU6aeeuwGI+fBkHoTR6TLBW56Jnki1PJkuEb+ef+7a7TvH6XJ+8dLe4f4hwOcbL//k9jtf/vCnvsBkjmnW62oRj5Mo1tjOfcJaddpcn7TOYXejmun0+N6du4xhWqyYXdMOEwr0MXAQ82UCrzWdrZ776Asf+6XwtVdeD4CNHRe72BrGrGIWZS9woJB720N42cFTl2/vT+F1llkJVjoIvF7gfvjK3i9u3oev+cSzTw/6Pcuxs7qsVQnaPh4PR5/79MFkukpXUjlXn7mihbe4f3o4X+Si9ILwg3sHsLW8SIfjHa8/vn51O5nP8O7Vqrj1xks3PvQxPxpI2WYklD5vRTv3Es55SnazmHGW6zVCqsvy+NH+0dGRa1Nw0F9YI/y3BJmG81AA1yVBk/Q+8Ynn8EFB5L/x2tsz5Uz2F/X9U9lUTK/BySkF6UT9secH8e4NxMlhntl1Hu/0L13ZrubJ5YsXn7p46frlC1CQZZ3PiuL9yeRg3uQi2N6J9uf3s9mkF3lVvkSUuRR5N3YchBXEqXtHk2cujG++8s4/+U8+DQM4Odw3wVIpO7j1zhufm53shn2iUbstfGjL+jvYUTsmVak3AINa4+2uKwZfpOny6OBouZiDG+JhNfBdXSGg46OAr7MMEFDNjudf/vqXd3fHP//py8oJv/q1r/xv/+L3x5H7wrWdLdAJaWVldTytjpMyWcw0okIQVFnjG8m+f+fR7aPj00Xxhaev5ELfPj6FpR0tk/dPZn/+4q2rPf/ytre6q3aGg3w8bkSA8AzYimhiBYppobrZ7oXzNP3kp57/1p/9JT5sPB7oVQ52D891/879B7dv7V26ofRZU8dmuOgigrPuLlgXb1ghJ/5p2tIY3Ws9Pz1ZJssiTYOoVyirUkw8w0PYVmNLz2KWQNtR8Lc/e/mZJy/CfZZNvpqfPrU3/vj1rR4IlG0tswJRY9WIaGs7iCI4VABHK50FvhgE7o2dEajHLTX97//f737l1391aziGSQBTfO+vX33+Uu9Tz14EZM2L6qhxtecPBltBWTyzu3339q2HJ4c3Lm/3A31pGLxx58gPgrpRR7P5o4MjPBMbLEs3tZ1bb7/5sV/+FYRwwR5LdV4N2rAQ53EU1aYtOpZqGdBbVdVisTo6PAD4GQ7HWVVBzJCS7dCkSKuIalj7gvS+/SffhyFNDib7q+o/+tWP+66d101aqftHy9HO5diLV3C0tof3Xhj06tN+XSzYI6JFFAQfefraT97eH1Xpx7f2ADlef/9+Op9+9Fc+urOzs5xmTtR4rp8Q56cj1+vbum9bCYJF08S94MrOCIIIQ9bNNUGHUyoFdFVUGrJ+982Xjx/dvXT9OXj9Fkae5ajPfIGzhtbGOxrIIDv0pdqOB4T5xex0cvTQcX0QZp0iMiqENiinaRwAstIAV4rJ6Ko6Ph0E8urlLXdWDMIQgBhcABxpe9jXRQKo6Qp4d2mXiBxMN4xHF+om7/UDELqCB9J84blrv/bpp3xXXh74/+LbP7l2YXz10u7EX0xPTnzfroSDcCR0VSwnowF4+YUYNubb1/a2PvTEHkvngKpdxUw5gSwAVSI3S4v3b93cu/6sBh6znXVK8rw8TI1ogYJcy2cNRNUZvEBEnE6OgYEsCTsSVd3AS0qXjRqIDJB7XpZt00ueFxBQvxdc3hl6XgowDZYETuhGnmMBVpN4N9qVPtOZrPnC3dtyCFX37Dyb31umlwaD56/v9h1YbPPxi6P/9GtfnOb6RhCHA2AXJWoVIVgLcyBAog0z5q4DlK8u7VifeV7Cix/NlghAjaVAQKT0ADGvXBzleTabnlZFZqxjHUAfp5VOu2G1roLqDVxhyJpKV0vp+AD8gefWCig452I0eKT2XBsfWZRqegonwAyqK61+GG0P414U4pmDYd+iN4Gm0YICl/UsOwCjlqwFUUQekzAN2wIezZZf+cyze1s9xCSw86Hj/IOP3viXv/jgl54r8DK31wM9qdidCp5aWsruh/5u5AOTKy1ByLze4K/fuqOq0o59ZbRcsX4k0qJ0hDw9PFrOp+Pti493UJ13R7V9lrrj4h2QPCMfOLUGdjE9OcpXU0DeuoQl1J4vPQ9x0GW7E3VEsbptHhv5fi/0R724H0U3H86u742VKqA6dKfaQmBHCHMcB6zKY8ZFAqcDlIJCFY28fe/oH3/jC7YiILU8H1rxzIXB5UjO55Nre3ulE0nZs03i2wF1Q7Bmm2Gdu0xkxKBtpfzZ23d9AF8yUnYLsTXN84FEIzc+PT6YHB2Odi5iS4/VcjrNhyA20npq3Y9ltf2DiA11tVouV7NjpR1PyBKERjUknThF3WA7RU7pO67tN7aQTuS748gb94PrW6O7BzPXETvxEDvDWiVxB17Dl7XZcqwJNunbfm3FP3p5/0tPXrp+YQwwj5c5tg1H3Q/8X/votT/82Wv/xTd3R6FHos+KhzbZXPxcKu7U813rpFSv3br3wjD62dFxGDSu6WkyzUgaTBQaDes+fHTv6ec/roU+DxdnWxe6dQ76LJOvulpYl9MtC+YhF9MFs++Ilk1haDArVqpsXHYJI6pUYIEZeYLybQ/qsB2H233/U0/uvHbnKHZt/AFg7oFfe7Zva9+tY1/3QzGK5G7f68Xh+5PFW2/e+7VPP9ueFaCqJLoBF3Ge2N767DPX//V3/2ZWZFFP9mMdx9ILBLwuIH4m3aOyeeMk/atf3PyVK73Pv/Ak7EGaTKkURp+hs9Jhc1qjJ/t3wJjYgN3NVGxACW11GqHXvTJdS61u2o7WPMsyuJpkBkAIGQHnMOVumzx405jEVMOmGWYcWwmrXuCNgKC0+vgTFw9fvf3tN48+9sT2OGLpwuQOHIcihWZDv6y70+znt2699vKd/+obv7w36kGZbdFB/qZq8FmBJb744SeiwP/vfu87N566vAuI5sIYrVKJNM3KtOgJfWPc/4cv3BgM4ncfnJr455CjG2N3zGoBfmGBs8kkSxJorDpvEWtbmpnDdazzPK3VBVBjFIZ44riLPF3i/3XtCNtRpBZsQMKKoRlS2GnOxIRgAka3zDZw4Q0DJlC09Y1PPvPB4eTlV944ykvLNSbFio+DCFAVTZak5Wzx5O7273z1c9e2B8UKbs8K+VyNCO24gGoq8p00LX/pictP/8e7Dw+ni3lWpQWfYcve7vagFwwC6JnjeQ4cAnx5mz2Bk7FttlfQIxAKsQN2OZ8ny/lw6wL5pdTnVeEWUJnJANPwYEq76lw5mGtLF7N0OauFz6KYoV/gLTWnGyRMEzyDrcPskmWxhukgZboGYOVuIE272tOX925c3F3Mk4OjWQG/2ggFcC4Df+zHsYdYG4B1aVUmlTI1J2b3fZ/RXrA5JIpkXDWzrOi77i8//wRXR8Zn8YyhjKb/SjFbRR2eIsYzkNOD2KYjFQARJ4LXSTZiWMns2Hri2a7fQXdtRq2PaOc1Woi9lk/TTltYpWlnKYoaXyAC42+aVBNHZcuG8aLpcBjilAS4SQFcaIwdoTfiYFMEHuaJKHKHXKTD/KqLoEBXw+o8UFiV1XgkHKGyCB/xU/ZPmEYUzwG/cRyvSdJKV/WoZ2oeJt7BuOqC4QgRNWdxqdmfzi225mgolevCgyHAG0MUdtnoZLlA7DDJLadr0+2AQqsRujWUdiiFuQe9roI2JdbYIHZCF7DnkqUnoCr4MCL/wANeZUxvJyp8ZveZ16+YAjHPtC3XZlgCWfdYyPEsIxzqn2QALFST5uwDAizDei1bIDbhmGr4Zy1IdvhCSA7wo5SOPU8y3ahhCKKH0IuX8QSUKX7jaUlV3z487UcBzgrCaUt4jD4GHNfKB6CaTWfwnzgfrETp9TSdoR1ONzyku95ROgbTQ4jdgFVk6SpLlrBBmAAEIVmD8BHdgB4C33NMMoKjJmR29Ez4oqgVcU+jfAdw0ELgN03tmqbLTD6HyyArvIzVKjZENQHrnU4j8Xqdl/CXtQsIB2+v2UoC7agY2FlhXSYZApX2GBoMa2YSACKD5I6T7N0Hkws7MZxMDTvDf3Q7A2SZMCL8MJhPDot05XqhCY9y3QdAmTnt+FJb/mzjZjeFp5s8WzKz5QawRlpLVcsgdCE7ZVLkkmU4Yuw1djefagNiJmXRq73AZrawbEGbKaRz/oQgiDU7AL6kIt0AMqtqttpit2BouSi030SBasBTwHx1M02yw9l8GIdRFCRgwSVCIM7Dw2exKw2qCh5bq4fTBCjXFn1TVYep+kI17aQSYA5dKFxCUybLaX+8e9Y2J9dQwumSUiZedA3aZugBJwGWka9W6WKuTY0LESi0RVUWbPsRIOCiaEznhVL9ENjKf3i4j2NIyxrsK80LfIZyNRPQlmGoWJ1mQSLDbmF0OHnP9QL4e6dI1cFkejxJThbz/iC+tru9O2iEHUCzaqk+2D/RdXEZtNqR4DWImsJyQPVdh3liOJPC0vMyP1ossR/PnLDNhi26d56FOSHoTVlXOehQnpuE3dmgWfd/R6xrei3dbBuK2NRfsfAwnR3bXuD7Ndw+lYAlKSbvsfkgcNk4Cg7k2GA4vRAEit1RmmpfF3gZDFPpAI7UVrYZZmGOwRRs4CDhc9mABg4LtQwDiCutnRzgtakfzZclm82cwlCguB/vDMZssNTg1G6SpHWW5kAZDtyVqLXKVQNnOc3I8NtUA9Zvs65oswdJtr7AVTWAn1dlCU/FkeKsV3mdj2gHvMi/zX8pEsBnKitOr2DogAKz9Oq6jfFm0ILG+CiLUYSJQChLjf0Q/rL/qWZjK58Gdwgo4hgdhIo1tUYEzfMSAXRAFq9lG5WlE/c9xw/HO6M0yRer5TwtkmwlfO/Czng0hHdkAxtcCOQcRuFkNkurOooiLAyCqKC+lpimjfSwd1uZ7D3CE5sabU0gxxoylutX+HTW7GvX9jZIOHfvtIC8a6pal4zxZDgy2DMzG6zgVDAWPlSaIrU0g5tElhy6a0iTmL/pxwHpg2WbUgDU0jENeBbO3zRcw4k2i1URR+SmsStjolSTUG66iAXlkX4gy3qeLnQQ7F4Yx3EAaZVW7ZrWQYCXHkPY4Ph46lklwitcuxe4p7P8rVvv99jljJezpcBxEDIgSfoHU8ZnvKelSGOn3chNawiUnGN1+tD6O9WyDKh2ulrBJWazhRcEy2VKfGOaU+GoQCoCoERWbihdaJIrXUZsxwKUwKbwAuycjtppUxiACXZZaRz07s5wBKfn2AAO7cwiu9FBTxU9GzVZaF/F4zCOPCf27RYs0/ilDc9MPm/bkRdEcUA84hp6Jq3D2fLw+Ghn3OeQpO7CRFv9NkEEViPKPJPcqiqL1AsHZ7Uc0ZlGG0YZm1rUzcgMr1Ku5ojwRZGBJCgOHEAh2ENIw6sa31QdaPUMXzXLUJ5TlkWScyrHEBVm8iB71/fMagn4x4PeAHwLzwdYwHIr9rYz1kgyPU+KUNi158KW8N2IPYg6b1hmh91loOv8qEYwRQN1gXuRvusC9cOj3H00wS5CP4CY2EwgJYAZ4Jw0jTxYkksUA3cXO2Gvqequr24jl+2cNSWfZWggiOV8Khw3WR4L222aCjELuLfhkAW1GVYAoKnpIAiDwPBAz+8+Oj5drbZ7UVEivnA6qwmZoDI5GXgIMQi9XuQuV0WGJwL8ZzVWGZneYvwDhQK1sAlG/Z4PcAlxq5RtIHWJmKGbtGySooDYI04xsGE1CmnnUKVFWrx+75FF8i7aEo7p6eTTaHVkA16WpTvDLXgIqHKj1jD6bCSpTd6KdTsMM3YNy95ZsoC1HhzsN7pOs6TSChDEZoc4ITJCXxxHDMt2G4ZtvGmJGKHFCVxdWkEuCV5TwXraDmj2NYAbQfUrTwGJuJYsvfre+4cni5wQHH4kScm7IeBBNBgPYWazyXR2MoPP5vCsg8DjXbi6vXN5y8zs6p7nQ18AnIE17h3PX795ezgIDVgw3hdu2xZQRQgGRuJ7XpUXATsYlibV3HQ9IRvjPo7Rgq7rykQClacreBZoI2IdXAOche/6EEHXa2rMzGaurYWMOBsJ2dHkpQUZnAAJZ1UWgCWWOG9sn47L9L1ympOtc8ysVJ4XPXd1NcnLvBKOAN1Ml2lZNXlRHN49osPVGvBkPBzA5yIMu8No++oYcYG4vlHG8vEmtSrrF2/dI+uFHmFZ8DdmScyr4o2lqU6Y0RJwX/yPCf12uGddxjAtc9LpclPrki/sYm5a0nAasF5GBjhhF/ESkBloBcGYqUrYM/RbMbnOrhdwAva/mSba9w5Onr262w+90IdXcwMm/MHPpK7b5mDNGhHzbbp0RLDlu6mzPGWCOwzjwThizoKhFx4BJliDIORlEY770U4EiOpAgg0sXBasqytg8PcP5n/+s7ccF28yjrMmcoM/coh5gDuVy2NgWwMkD7rOiMcUmTRMQncz7iZqsGfHMq4B38xWiyJJhO1P9/dhYEm6Mh0ZnCKgOF3JSS2f04ZAv2a4nQcOp8bgBKSl5GSe3Hp4MhoAM0oKgnHc5fxmF9hADWyrpG+GI9AGBg6CYTrP6lmaz3LEH8XGD5bXAEPsQdC7sOOErusLPKqku2TeCWKFOgBE/dUr71h17kUh+BgcTcZebB503ZSKYK0W0mcCRtIDga2y/9xMVz9W6u18u1EKnAK8WLKcw+nnxaqs8mSxaGfbWLUkVGEcBiABKGTC0CbFAm4Fr0aYLE2ZhxTYsX/+3v2dAftFgXhCh934DGfKMAvBzSvOMDHCuYw+sHPlDAMr8vME569g/DXW1x8OAteNPG1DERTEyp4QpTN2k+DnMq2bH711569fetP32bjoMkaYzn7B6jQZYNtszulbRA2Tesep2H4XJ/R63Gld12gNn2QjL0BJTnDCp/uHYJlFblo+wfxV4RM5EKYwL2VZRV5HMdAChyb4FEfIynQEAsayk06/feeoxxQvZMTIy7YhM/vPT4QK2oQ4bfs8MTEzKaIUdelDpeAPoLn0OfQqgm39+KNM0gdIN8tKjr4o/eb9k9//ixf9ICB3dJwI4Mlw0raVie0KWnsUECAU8wBhyOkGom/p6LMZWN3etMF0Qes5mNM8PT4AVobnrnNoxqnfH2Rl3WIL9sJKj3N4koMW2DhCJHQ0zyvTzmO3V9TYzD5j6XJ/sdo/XYBfQ59D3x2apsmy1CVRA2EwRaotZjzNWdnM1YvQ1srTJlskGZEcU7mWXTESoXTJkVlRKHXr0eRfffcXPvjNugcMQq8Nxm29Yc0Yb+YjGvBYSgoe3eHcQ4XIZ3ClXgPstj+iS07hOLJkueqPLpweHePTC47HiCSZQ550QjhKVwJokXZjhR5hoEmJsNMPJwafWJQtz2MHCSDW8TLd24r3J1NwK3ps4yZ4zH5gGK4CU+arlcmT8SfddTvmdQIAoRKAUpyRATYFkVsywjBpc+d49gfffwm8IfZ9mDMOH7oG6fPSJsG8EYQOV+GyQs2iJZTSD1xAuIIJljmUZJ2z7WZ4RHv9DDaDA6N3YILFWcE3rOau7x8fHPQGQy5e2kEYCXax1VQGHheNHUGeEzgVoBFzaq2/bI8PGnT3eL7KqkJbD0+mx/PlMilWebVIsrQi5CAI1w04eOzLnmvFUgSmexDkKwZfwl8dGy4yYOrKAgDLK73KEF6b+0fT/+f7L02TNPa9th+Wfey2DDzfpIh4f4c0sVoxnUuzt00+qcpTvG4BPk2KfgYiNq5rMQpUL2enYTRYzqaL01Ph+FmSBBG4dcieTSFDH2tjoyg2QHbbXVwDYOmYQSntMl/FxjKHtJKOBEb1/qMpFgZOfXA6O4F25SVOdZGwm448DUCRcJnpYIfpPW3VzA8iLgAwUtHZb1VXjILCqEN9MF3+4NXb+0cz+OLWos3xw3nJmo0gbRgzLU2CKVBgv3ZYyA/h0lQUg/QGxERdg1Cbtad6miYRjvKuoOIQzXI5A4Ia9odFsrpy7TpgA8Ay+wKBxsghjLtH5APK1OyibNq2T832Ytk1gZu2RRAHz320WB5MllDFsqrmi1XC5FU9y/LJMk1LVTZWXtbQqlqb1DTpPHdjsCiICO8JyAsQ4HpVlPOkOJwmtx9OVlnm+C77NsyULT4OMJSKAxtW9DV0QY2BA22k1JJZTyydw0IwYp9uV5vkovHU7dUwjsnaysV8BjtkAj/P415vMZ84kGE/nM9mErCSFqSoDtQhTtiQDzGzW5tGV2laDjQCWEObV23zpklweh8czS/tjC6MIqwrY3bIbbSHAE1Iw7jjVVIZZm+3CUTJlCzDZKnAMpq0adJaHc7Tw9PpyWyFPZXsLaTum3ZiQyt4xwA7+XH2tail1YAaK3MNE++iMSPLDOBsZSyFI9adt6Zk0V09JQzEBkorUvaEpJmiz1xNjo+Gu5fS5bLIczg6jvvbskrpLaCgsGKL7Xy6gM2qmr0Zxt2GQdQ0gOd22/UrWNdE6NUHs9Xu9oDIn1kqNmUyVqsE9tEPYgBjmhpzemzKdTjcCMiowbXyugLpnGTZ/unpKoUieDIrsqSQ7X1hlJtiVcQUL4TsLgESJrAxW+ewEEwmVgOccAwmDAfS9oypifXkf5eSo+tjpcSy4FBx0iDtsA5sqzcYnR49ou/RmoCFjE+AxtlZCS+NY0AcA8+HgSAQQnvXMyICDMBhKUEHNrCU7IVuklVJ1vTiGBFRMtsK4dS5uSxjUdaxC6LvEFUQrHdXnzD7htgMo6iyZQaEWYHNg0bAvqZpbhJDyvQ2srRUG8driJJlt2kZ6jwVxIDshtl+k/d3ox5gMcCpJc6u/+saKpk4QchdzuYGZVtZmtR5GQ23gAQnJ0cmoV71B3GbPFeM/xy1MDhKgV1Z9FTsIiKALypERBgQvkOr80IEwdDjkN/R6WJna0RW5JgWhNY5YX+1mpdVo9fch9eVMZrUNU2jNpbMMiFQAIylqpgWrpse4wXNHY6hYXWeCRpIwzZN2ZSoGeEj9jWD+DALRFmQmRz+xW1jTYcrz4bEWVBheXM2QawtitViucKje/3eYjZhEK9qekoG28ZEIh6CYrEHplqasW5JssM0Lf+B/qfS5D/ppWppBrTG/R6A3jLN+v6QGNR4e5b9zWSqMB4IkaIyQYAsgubNgzU0j5pe4nsVZMOmNGHZ7d0FTAk47AHtuZFeXzHD4hDzydJ8DpdmmUwqrF+LeDE7LdKVZoK1OWspaxkHwWaaLKqiwFMXp8dlUfjxEEJdTmc+UHaRh+GQMZkNHvCFjWurtiEVQYbYl8XMtjmLY8BVY1K4plcDoMOLe8QghLduVXJWI/Qj4xKUtNoBDd1iJvpLhCEH4YOTkGAyxN2mPbRi9YwZBMTRRVbQ5q0azBaLkY5XF3gms8rMldhtrslMA/EDGoPQXWa3hSpqnSerbLWy2sbB8zu66HEAOUtESmgI1p0sl2D18OfpMumPt5aP9oUpq0uD89gxaroO2PMFZShryrrQptXUwE1Qr4LDCkznNlwEnIkXgA14oKEs0pkbgdhbae7cxFIZ8VxZ8v4AxuDG3PVhxqVdg+wVY5Wpg7JECFec5S7T49iraTUxUcNU/Npka8OUhODggmk7N8NxNgMR9hUPtyvuX7U3JawrF10J1IEcijxDIEznBT447g2mk0lv92JeZPsPHsJJRnFkWltk2+bPhJ+BeplBRaHvmIQQAT5caiHZ+gNzyQoESOVJu9+LTd3YbYsFjFM8OVaA7bYOyOQnFIEeSrWdBdQZujfYHolcWZtWIUQAlXE22rBLpQZ+wNZ0jw2n2BQsuCJep+aaNCmXG7IULIuywQL6UQ8SKBiz2qnw9fyjcfISwQLLO9p/xHNUTZomfjiAh59MTso870WhzVZ7ZeAb/a/JTjDucwxVN6xemeuNbHJqM9hkJin2di5sb+96IRiXz44Im2PtTaNb6o0wwQUa0CdMzrId9cNrEJjYQ2HCmzTjGPAaykwVsCZgCowtcsMriaAs9noyY+4zNYWX28ZhQBGhqLZREOqmLdJkBaCZrJZqo6VufR8GBFHm9+/f3trdgYUURQpA5YTeMk3ufvBB3O/DMorScE5jc1RTcxcolAGxDdERzgnn77NozfPltJ4Ui+X8S1/88j/8rX/k8G+mI9G2QmAexFrjXdvEhKmVOm3aXZrqI+ynvW2LSMHkDU39pqOFHBI0g+SQiO/6TCvZpsebYwI2k8TmXj+b32WB0WKllQgINmtc4TwIegWRCBGR1V14101CO/sP7vrhqFxNcuhCPIAryNPszqOHVVHigOHgAGBNFyrVriqVKVjRahGiHaYJzFUKzBHatW0R2Wt17dKl0A9e+Ngn8ar3X/3RYDAMvIAaQFQKpmibaXslzOULWnS3qZk6vDC4WZmQQpZjmEY7MqEMtDfJRTMwWhblVo/XbHBwGPS0oGo6hkQKMwpn3KfbYg5W5/IUq/P9AOhxc7S3TWVLOO3d7dHkcN8P+4PhCPp+dHi4Wk6jKFAcbvdIYylx5qeq1jZwyA2YHWelSPcRYs2gK4EqgBuzSqHN+Vb5iU/90pUnn/cQD2wXHxQSSFBRYUCONDMOFIhqr5CTbfZYExzzXk9tGY9ct10MWIzdZWuYy2gHozwzM4wPhawqc8GHbXSStRSmwmzWns1nAF9gSbPT4yRdttcbdQ33644yGfWCk4OHQW8YDUe2Gy7n02QxJwSvWbcJAteMK2EdpsCprDAARK2zEt6tzYVwnSZtA7ZrBR4MC2G0DqK4qQAxnS/86lcG4wug4EpqdpSZkqHxDKLtNZSim0fuPLnhdfh0xMyKlRhG0u7yUybIbPjoIAzhkyOwhqbuh84izUqjWog+UYwYRQIMKfPKUJuVMQgHKJu1n2w5GG73+mMcnu4axrq8pUwXC9vzR9t7WM9qOV/OJ1LAy4IsA4TZXtuJBFRXmItQNC0FrGC+THlKFgd4NG/R4GWDnEYyrUV226zoOFjxE0888/l/8JsgkqMYDt5bOwDL1Giou3Z7zIzNUstWXRvRmocxFriUDv2ZN+MDQnyWzbuHmL6yYb9sUDZlV+GZzCBeR5VtQSDkx3vBmFurgZrTJVSf4bctcKpOFrIu8sHWjt/re15wtP8QapBl5TJr8MhBzwMLh1VUzKnxyijBDlT8KRfLBNZnt5O1rbOyWOzAh0c+a1dlXviuC8QdReFzH/nEJ/7er8umaucvCaI56wmlpSJJ00vV3WJhrv0zDFYZRit9N+D8MFulaD1wVxd7Ycz7aHSt2SlVKWbuDByRvilJOLyBQpa8FJNNvJrR3QNEwcbwaWWZGPHZbSr/rC9A7ly5UeQlPNDBgzvTyUGa1bNV5dnWhfEAOwSUNj1IhMxFwcs6wT04jrcq2/qVwdM1/oO3wIzMjb3Cj6OCnaoNQiJkFIfhx3/57/d2rsDaYPNMtinT1WLuozYzFFaLMNtUPY/XOKUodGGbrMXWpaUrW5WBJyKXxWf2txNKu+bWmYqkgxgOtknJwbqwAAiE6zUNRrZD11xW6sHdm6/+7ferPOnuEDm7vxUvhKgefnDr1q037h8skhw0ydnb6gE05HmKbed5BRcEPpIsM9vkdk5m6aOTRcMkrTB1VoY6SMTjXxFZqsAPi3SZpSvefqAqRLzx9u7zn/syj7vhkHTFuKNM0dpULE21XhhGyeE/7ICXC3ihZ6ZmmfFmlQDxBoEzqXQbpz18Fp5WsTZMmqcIKPF6407lMskJUdlMZrEFnD0S8Lt6Plt879v/7ubrv6jy9PxuDOjIwQe33nzxZ9//4V+/cfMgScvIF7vjSHP4ooBbB2SrTfdabpyEIbf2g8MZkxi16Zwz1w6QczVmpsdtjR2ERGVFanZnMlpB8MRTz9/4+BepXYTz7Poh1SGxJKQ2SVfeOiDbe7iAxFmgc03TJHsFfT9E8DWddhaCQlERtuIZecmWy9o4LI+XLbCQQwpDiMf0X8O7rcw9T7yDmS1Dy8Xy5Z/8eHF8VNc8pK5j5t//xbf3jxerpOr1gou7o8B20rwoCngCcwOjUrxCSqg8QXjifUBpXr77/pHns98F/MbM6HJ9ABd4tWkdsaK4D8BD5MuttpdjKz/0Pvypzyaz48ndd2zLBWMSpsXGNJZK5ZBeSjM8zsgGrWBexWJng6rZJQRbqBpzPUKUpAW2xFHkfgwdtogvXJctfjY8Mj2WZFOruRqIjQsmH2ExOwJZkAjUb//wu9snixe+9KtXPvPZcGeHwPxgkgS+1w/p43D6q7wgvcmafp/e997DeRCy0gPuAE/oDwZv3D4wcM3NK9VXbdKMx8bEga1duztbvKti4ivXXYqeADKKey987j94aTUtpidVJWtHEe8YkmEIK8EjwZOJxpAyiRxTVibhgVhSZrbHtpC2eKM4dZc1pr5CSakaqoDoTl/RaJxiVhVhGLFhtuAQIrYI3bFNGkY64f2f/u3qD/9y9Mnnn/zmb9748pflaBCOeoHHW33wQfRwIBF+qL0gOJoWaV6BVfF6l5xT6LNV9tbtYy9gzYbtgJb2TXmmodyxicZ4QNbsLJOwr0yXZIuROKNtWYPxzkc+/2VYSs2Mt7nqzTS0K5Z2WbAOQhAUx4eH4D0bLo7HNZDJEHaWMGbzNMDxs7bIuw3zumK6x1wQ2w9cT5h5FWmHvo3zi3w/LzhmxRGOmjN5nMPHEa5qabnVpZ2jewc//53/9nv/5e/IdJ7OJrOGKogYWRd14dDXeKusmcxXF7djQBF2WxPI26+//RBYFn4Ri8szhK3aZhOQLdt0clNLk5KB4WDZpmRCX81WOpKGRrLDQmxduPL0575sm55YXSFCtWxNsleEjoG+AaEXxBESiRHVWaLDKnhIXIRVD4ZxFEWmUwVUCLv1WBzQoh+HbaOo49kgChG74GXG8eQMki2LCnBUyrYzwLLpR0BanOaFy4f3T+ReHG0PQ3r7HJESdNUDWJwui9lidWWHyWEcWRCwsvXw/iRNC9eU/3k/MRuRjTvmdjmywTos80dsIwOPZG9NnrNy0V0dSasBxhKOt3vlxoUbz5trIBr4RXPJK4Emr4z2jCwcie8hJCNogK3lRfbo4Gj/eFYVxROXLl65fCPq9bFauF7JriqnzIqeb8exB8cxGAwKxNtKRQE8VzOdMe0keTONIVf0dKKQFY7XKhphcvc4PSedLtwdEAu/tAsOYajG4mUddr/nIugvljmn3xu1mGUPjmcNpxB82Cx0x/MRU6u+55urvU1jvkmZ45CBpAe9fhQGgjm42vTP16ajiV2PINsIt1c/8hloQHLvDShMFHj4LPxP8uZb3qDf2hUi0Wy+Ojg5nhyfLKeLuuB49IeefcGJ+gfHB9gsYhmUnww4FFcuDALPrht2M5ezZeQ7AW05nc4Xwc4AeN0z2RreuoHws9XLyjRg4xvrYsywNo6e3T3OYT2QBgct2EFdV8XRKkvnBSTqBj7WmExXOD8n8M0lCSV8BDsQZFsuoofA2UH/g0DCmWHH/f6gPx575noY+gITXy3fAHJHQ+/CsHflo5857UfprVeEsqMgBEJomHe3taRbgfwPj2cH8xl8w5WdbTpgz0GEvHL16mSRzJcr06JiRhtUPYz9cS+Af4uC3iot2BXLK77E4em8KktsFc4uDng7kM2BGZXnjcueNlP/MUwX0uO4x73JalkvTTdw7lq6H3rbo369KniFRqFhZNKkw7KSeWpYHQVhuDxnhXhVGbMSjsUyOY7F9YO43+/3eiDjjpkNxBZdRc4gGAAaZiRA3ipx+SOfmw22l2/+OICHwZNLRO5UI5ZqtUyypCzgufph7DFzZ4itH45Ho3nCy0jwLHC4lBevRNsDXtLBJgTfn04mULEsLwCCDo7nbVdsAQnLxlx2BtV0Gw622CS+7ZWUEE94UqYnSdGYSd6s2BLWtu3EAJOLLMrLMfxvkrUN7rXJfi2TlWZiVgF98+KZRhlsaRJ5jBagwEEc9yJgiTgGdnDNvAZhuoksbd6a+J/NPryGeeeZj+1+9ms1L4OXYEwMW3kBPjlnzRf67I57vKHL4+3QwaXLV3v9vplXaWKib2sQ+XtbwTCGIBBjgtMkcaSeLVKEiEdHoERwYw2v9pVWwTshOWOnyIlqw3+Z5DGZkEZ6pUWTYDHT2rHty1F/qMVV6ewKG1jbzmsP8LZuIP+S6CCAzrtsQVY5wG1dsf2XSUrzay94eSYQsid4CaMXYwP8h3NGCAtGAaHNmlvmDbik5PBpQK/jK0/ufO6ryuUIiGfKBVCH6Ty1lNwe9kFFkyzDQ3a39/qj7TDqIyBevHKDGEuKq1vxpVEPjDtJ62VaTY4Xi7TKkjQpyvtHM14I0+icdB7hg16lqRSUovIlYaXrkCOZX/shS9cuTQosBFD32OS4M+z1wzAUdqTNbwfxxMJz5iaJkLEmWIemf43B2nHhpWFyHN0wVVf8E4UhYDwMw/V5FaHvd8JwWy5hflWIbcobtusxE21mQrcuXb/0hW+IeMumYdi8KV4B1IXQiNkywYtHgy2cYH+4hWOfzWZXLl2BfcOhgd0ilq2SMqv07buHAHFgE6bEISezJcAFwnmeweEoQCFQImJ8y9GDSA9CXpJleD1VvjG1m9Axkz/s/2dP1ge6xJ8jWxw59l0QUw4WlBbZpNMS5MZUq/DWijlcXhsHIES8oP1eb+iH8Xh7xwWstgmweQ26Qw2gZ2WhWpubq1rC5WjbpI0tNd67eu3v/4Y1usxpLd5VL4AhDqdzOJhhb+Aw46QHWzsnJxMId2s06PWi2HfguUFGEfAeHk5LRChepVgVjbUC1sor+lOmbVOgS9M5Aawqk8UiOc1PPFdF7PFkfQWLGTXigpJRWpqEMZvRl0l6lOfvl9XbWf5uVR5V1Hw2IvMua8L+ihdu1QFbZArwGbYqeTJENK2qwdblwA8G/R6sqj8cBhGH9jimbLIWplCkTNJNmiwsoZShBW17uxzuXnr6S79h7z3b1NThJAHD0f1R3+FVb43jRyBXb771xvMffm402hr0Ri6vMSKEuXs4zdkMrcEF8CjExPkyYfah5g1Xec3qpGqqIqtMVlhVq/TByeTQYZ67yXkBgoy13JPeVS0HRY2Igo0Bmu7WzW6jI6uhAhA8W0BpuzgXDmmLtrTreaZR3dwxoeky9MHRKawgy7PtrQuIMkzMg3uFEXOKHIk03WHmPlvyVLvt3ap5d2mbnzdp5d5454UvfW34wmcW6cJ2vBFUn05HF6AtXvTm2+8+ef06XObuxT04ZI5EOt50wUJxAp/FfKrDLGGt8zxnfZu5DV4Kdngyg9esVGV6nbSo6tEy/+D0NHU5pQYH4IQA8g3vMvDLJDewCPgJ1shmHCGPdZlyQIu569gpx/DgIW/drU36pE0i9Xu8emz/eOnHYzMP4mzv7ICqwBoRSFkDMTUMbdqimXZkUZcNgWQPRWE1JRPZZlaQg3JQpX7/s1/++iqrFrdevQAw4tlJnp8slu/dPvz057/01DPPQ4oI4V4UTxdg+g623fBJ+TAaNkBGdQaamedlO5m5AsCr7Fmh+qFvrs+FT2L3eMQevfogLC6HnlVniDWCbfCAel4EKldYamVbqWp4uTt8Chx76CTsjG9O02KR17vjOIh9Duow21SBFMPSj6YZEM6zH3oSMtu7eHE06mPDYRS55B2MiOzfsgSQb7oEyV/BeuE0WcOWejgI2H7Dtj/mToCFcMhRHH3xV7/yilLF0ft5DfufvP3ee1/8yjc/+olPWwy6ZBlxv9fOKSFCsnJhJhrwxMUiH/aHgOlFlpgLLpqSTLI5niXjIfTTAbbUJfF1z9YpoFVAJWfXA9CeazI1vm3jPZ7QYa1SDhLUqWhCE2sVu4hFoZtVWZu0lgIBIckS9tEMpKbwvWhrtAX1f+pDLwy2diH3/YeTPIc/Xy1X6fxkfjo5PT44OHjv7vz+/vzmQ3DmrY9cj7bHT3/shavXr1574srFyxdHW6NeTAgP3zHc3vnUf/i1n/z5Hx+89bdZ0Tx14/pzL3zU550hDpj1AMi1N4TdzIEAiV+cvNHJClvtCemAKMFQ8BDW6CyL902Y4bvT2QrxK1k2MA0f9q5kT9s+Wxocp7vakLdqSYQ319aRuUqOhV/E3ipblKx1mVQaBzzTvHT521+s9opukJG2ovfUjefyPDs62Fe19fJPXpoiiL9yJy3fa0wuzLEsz7Jc82/PEltxDNsqXrudWdb+X/3b1LzgyY//8rOf//y1Zz908erVi1evbO2Nh9t7v/KN3/6ZY9955afDK9ddqKIPXuYAwOD8L168EsWgDBUslE3yOVuKgEw1ZxoQyirgOkQQyYyzlm3eS/qLCd0Jf5+FlEFjjSqgUUkibyrQrNmYWxPZUhRyxpX38HLCSHKssKcKQJNMWFh30ZSTvJBMm9mmMgyHgqghDu/eKRfTqCjzH/04wJ6l3Ip7e/42+5XN74IRbWMDowbnRvEhTaRLVjVNI5FS2Wuv3Do+SD//906eefq9m4Bjg8vXrl9/9snPfvW32ZpXFH4QAAEBsxenBWLTcDAYDcaT0ykLK4RobKAvTfdBwcs/bTMRyllpEDhEyOUqczjOIb2sih07thzf3LeJCOj7gf318S5TjOv+qvZeER6yQeE4KN+SfWEPEWi1GAi7J0DMeKtBYzrRYq1HQo5V7SbLkZY7wh2EcQ8gO+5Htgt4EprKaCA5Xg6Z+rxQRAacoZWRtH26B/ZBwiqDKBJ5nb7yjtXrj649Ew5HyfL0+M69phDXnnuhFHo0hiZFy9kMXhUfspidfvDBe5OT48CnS645tcXGMmw+T3Km/5p2LsMyvU5sjIY5jC0xqlXf4o3TIXyCmVLhTC/REcTFaG/yhzYn1k1S2ZFmoBmaHPN2HLe2VabVTFeTpg5Nq48PMUkntuzANDeG0m3rmtLUKk01q81Btr9e03QlmH4Z02bLgO5boud50IuaMVVqVzehn/3FX965d3jj67915ZMfCyMvSab5B4vdvavmCqQ6iCPfsldZzmuT/Qha5noBa/HaQoRjEb2sg4oXrHO+iEBBBMw5weD1QMo95XC2gN19FmvX5I10+/Zvbu9Z619L2E4Y26be5Ih2J7wIBEGxzewgoAKJ9y05ks7YdkaOPZbu0PUgCwQPfAAOnL8yBeaHt9gwH5ifALjiRxJJ8m4MnySRo/IWW7yh1byl0qQyLHYS41W90FqcTv/yjwtnsPfkhy499RwIUDE/dWzitgjaFg9OZ8lrr73x1i9+VlRFzcsfpMnos63EL+u4hsHC34HPW6Fr+3Qp1siyn3DcgZA9xVKQq7txxPayWwjiol7/ok52BpkGfzNso9e/QVGTFvCDTBOEEFCqCIognb5wYt6PINtvGnXQbTa5LWE5sv0wy5B04bRV//ZX2PCqU840cTaVt+kLzyBMaXSHdcPBOPmb7x28drN36drlZ57rXbhUzme8R3u89f4Hhy/94o2Dh/cnd99KapXDd5o7jbG9crEalnVfscmAjFnoyHWjuhkIa0+4l3kZCemwberVsv2th8aa7K+Nt80vMGBfO/PF3IZQ7Wy0kVmbpmaSzzKnSlOXCP2B5MVavrm6z2fmko0sJEJsfjIf03WUmKvSTb3TDOaKtsRlChbC1DE6a3Kpcfyh6bY0ObXhyCrmD//o/1gk9fbFqzvXn1Blemd/dvvOoedb6aO78/ffPC3qxDQ3qqoeNqqfZluWCHS7YolAMnCcHS12bHfb8WNBJGd+4wiHhlvU3x63WaRtelb4H2kBUphuJrZDUDu6pgtzXSlbpRzT4hT4nm9L38xvwBY8cz0ODU93VQzLzF6Z4YS2y4ZpC8G0Eamead01wxiUOK97cHhLJ1N+UBM80ERo/vHD0L329N3/+3/47j/60skvXt4e7sDotrYHVL80GVVNYC4RLXitajqs6z0tYa2h4AAwfHmgGoDNvoCbd3pUNCo+O2us9vc4kH8b1C/+f2irDT2O5dziAAAAAElFTkSuQmCC"/>
  <p:tag name="MMPROD_37156LOGO" val=""/>
  <p:tag name="MMPROD_NEXTUNIQUEID" val="10013"/>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100&quot;/&gt;&lt;property id=&quot;10236&quot; value=&quot;0&quot;/&gt;&lt;property id=&quot;10237&quot; value=&quot;0&quot;/&gt;&lt;property id=&quot;10238&quot; value=&quot;-1&quot;/&gt;&lt;property id=&quot;10239&quot; value=&quot;3&quot;/&gt;&lt;property id=&quot;10240&quot; value=&quot;0&quot;/&gt;&lt;property id=&quot;10241&quot; value=&quot;-1&quot;/&gt;&lt;property id=&quot;10242&quot; value=&quot;-1&quot;/&gt;&lt;property id=&quot;10243&quot; value=&quot;-1&quot;/&gt;&lt;property id=&quot;10244&quot; value=&quot;3&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10&quot;/&gt;&lt;property id=&quot;10152&quot; value=&quot;TS_Mod_10&quot;/&gt;&lt;property id=&quot;10153&quot; value=&quot;SCO_ID_TS_10&quot;/&gt;&lt;property id=&quot;10154&quot; value=&quot;TS MT Module 10&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47404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47404LOGO" val=""/>
  <p:tag name="MMPROD_50512PHOTO" val="iVBORw0KGgoAAAANSUhEUgAAAFgAAAB2CAIAAADDUcMlAAAAB3RJTUUH3gMUFDYDdwGmhAAAAAlwSFlzAAALEgAACxIB0t1+/AAAAARnQU1BAACxjwv8YQUAAEMTSURBVHjadb1psyTZeR6WeXLPrO3WXft293T3THfPDmAAEoskW0I47Ajrq0MO2yGRoih/dYT9wRH+GQ46RFo0w6YcFOygbBI2FYREAsSAAAzMYJ/BzGCme6b37a615n7Sz/OezLrVDeBOz+3bdauy8pzzLs/zbmX/t//df29ZVtM0Sinbtq32iz/iQfyF72cPWZa2LWXxUat7snl87bXW2j8bm89TjYXnm/cxv7L5gLLNUxqrxm8svo/Nf5s3wrvLleSxRnePN+ZKFl5lHmna6+IlGo+c3cnqzs0dmbsyD8rqLPNa8yvX/Bq70D3UPu+XlrRaMJ+EV5h3suXr2WfK7TeW7p4uq2mfbZ5ocxV4q0Y3Sn5ryz95Tf5sFsl7bdqL2rbu3qW9MWUrWdXZvSr1zGG0G9Le0bOn1Zg7MVvj4nJWt4vmVteuq54RBz4ot9kuzl69sy0rXu2Ikms5fFQ33cZ3z2+PgbLRnbK5Gk8Ep9peiEdPUWrPsFnt6rNf6yL5tBR0t/xrnt9JB39wsbFNK4TmVuz1a63vy9lmdRu5koaVXHTCbDetFFidiNnPiKlsUYU3d2zLsVeyKFIkm6Q7gdBaficH9sw6f1kYn/mtefqaslirG16dOn9Qym1W97/2+l+5x+bFSpnbfsoyrCmFfXZuRpsVpcNuDQP1WFEOdFOXtq7wvamrSteew4dx/ji+ulGO5zmuZ9mOtt1aKd1trii30fBfcVoae/b0WT57e3LPK0FYX5dr66fM3jOWr2ntwbrNaNdqrytrd/WnL7WmiNyWWjWVrgpdF1aV1Xlq14WtS7fRnmN7LvTQdvDddmrLrkpsmGu5vu31ascrLUcrv4bi8M1UZyW1Eec1XbbNOs9M9dNC8cwWrJ+x+8vCf/YvMeidFsuRqpXlayUct8I70+vKbnVawsMuy9yxIP91mS6LdFrlC7cpsSOhspLQ9xzLd53AcVwH17YdR4n9xBJxxQLmtqzLsvFK2yu1lzeOZXuWG9ZaOa5r7sh8k8VbrS61hqvpDKTRiKd0Yd3Mm5/ddQkxx9+6pUZOerUrxiKLheDjTWsH2tOWd+ObidBqyHyj83RRFdlyPiuXE9eqmjx1dB57dhJ5ceD34sj3fEgAzTVfZzet3FtUE9uhbDge1BcCUjY6rfNlrTJdpXmel3YTxF4YGQ/Gg+UG8sZ4CbUSZsv6JQ/w62xK5z5XBp9/VHvg6xvR+kS+byca7YE0rffDDemyKBaLeZEt6jJbTE50kWbzU6debPQSLj7xh0kUeirwXOxC67N1rWX3bOUYcAElgYhY8u5QmUC5sBGxrTYstczro2Va5HmWz8qi5wW9IAjhnXRrwTtNaAGJMVN2a+HFWj2jJgZAiY2wO2TQwYS1n8UaWIKGOneuWvtztq8ETLadZ9nJydHk9Hg+n8wnxzpdyPmr0Ff90BvFwXg0iHwXWuCIB6b8V/AadlPX0EDohuf5uJLGP+u6sjSehw2qacK4HEiJC2GJXexj4qnDWf745MFE+/3RVjLccL1wZSrOdsKItvFHzZm1bDos1akWgYLbHnfTbcCasbRlicb2dzrWSQo1qDYagZudTE8ePXxw/+7tyfETu6ncpur7bi/2e24zTPzxxjCOwn4cunSWSoSem6uJJyEItud5ZscJbi3X86JGlEzJGdIXiLBocaSR4/q9KPHdyNE37x3cev/ecPfC/sUrXhDD2Io5EBjaGrYVcHnKyzSdI13thbta/69GytQ+2wi/SHIjhpJ4uBGrAV04OT64c+vmvVs30+XcKtI49AJfRY7dD5zd8WCYxNiFMAx8WkSXvkOuphv6UddVnucayK64I1CZEAZCfg8XWxH405/IacHZGxVo9MDzgnEf7xKohx/dev/xgzsXr768d/4y5Mb4tWeWahZfNzQgrRQ87UFcvtOaLjwLqI2bELPYakhrFvhzlmZ373xy/87HJ4dPlrMTx7L8AIbQSwK1ORpsDnqjQb8fRTB+vuM7EAMhFGJ3tetwYxyFP0osROPjxZ7vuV5d13jYchztCP+B1+SrHNl84Bg836k14IW1DTF7/rnAdb//05+/c3oEM3rh4pUgSlrWcWYI1j2M2HUx/+vetNuIlYx0ls8+UysjXeuwno9lWfrJxx+9+9MfprNpvpzBBsIJJIHbC92tfrw5HPQCP/R8ukUj9xAB6iK8hGVQmR8E+AHLhv5Hvg8U5fLMLcejxeTNK9egKJgV7JquakqnLYZK8c5xFUjZi8/tQ3zeu333p9/7xmz6G9dfej1Keo2hbeb8Vn6gW5fdcqszoO12DkA4Ih60SYI6CCTI0FCgDkaZ6wAfQBY+fP/d0yeP6yoLfBegyFUWfuhHwSAOI5i0OPJcHrzn4uAVraRLy4JrwCjgV1wIpUIT4cJSUvm4RGAEmIOWbp3BBFtBiWBk7VY1jdkFEN0ceK9fuxJGYfaTn3/0zluQi0+/8ZtR3LMMYKc9btr1dNa0EQay8gC0TKtl260stDQUHosmzWCEFqEoo2u4DLzDB++/+/jeXZvo2MURQqxhHftxsDGIN8cDujWYCsgz1uY6raOCLwCGgk4o/oEZgI5ARmQLsDGu8GCcDGGmsQ44pbKsGnEivCFajoq83a65SY7BL3oQB1cv7C3T7Ps/e//WBz8JfP/l194Io6Qxqxa/pjslUS0VWqEMYyOsNVtgdXJgP4XSbdm+9pfKXi7mH7z38zs3bzgAiFBqB4INZOCEvjvqx1sbG8NejKXjzs2KKQ7yT/5gDp32jgSC4s1neIrnjS11ViKs5Etu1DFoUB70qgqbX9HuQhjKwnXho0psId76xSv7WZH/6IOPP/7Fz8Iofv7qSwBd9Yryrel7S5+7/RD2acywvcKRK7fRdBumVkwWPxZ59otfvP/uz36ELQz9ALYQ6oajDjynF4e9KIxD37EELELLoAVYKQCsUQ3VymVdQY64M7I5lAUYGMVdgB/xrRb+yrnh4rSbNkyJCDpsqg/5qLUusSXKxg9EXwRl9TAOnj+/ezybfXj78ccf/GwwGJ577rJjfLV1BgLMKps2wtPSYtfAuxUU/zWxFm1YBfbw9OQQG14VeRIFuHNYb6h74Pq+Z4euCmEqNDBRGWBhQqGVrU0EpSGGAmp2hJFSAl0aO7w9tgkbAfVy6VOxKquVBUUNNTpi05QQH8B61FrsLu2PCkt8YUeALhsdut7O5vj6c88dnyweHp3c+uTDwcYoGWy0YSTj9ZpncYUh+e46IF+B1F/GFGZv8nx569bHBwePgjBUQjkgz1AKeIIYLiMM4MmwAhwTdBgeE7CAbBLuUHWGUFHXPf7DCYKIiK4harS5HfilL1JABcK+0SopS0gHUGZFS0vyWtGwy2bhQRDvmhJNMwSOE/v23uZ4Zzw8mc4f3f5kONq6/sqn/DAyIFsEQbdxjc6bGjOhVnh5tWAxS099rX47n89v3ryBW3R9enXcb1VVRZFjLwZxHNDFNXVREriYIKhl15VIkyKLInKAFkAHFC2Cyx8cehbqCABqJeQCXtiTA3fJSSUCQkKlhQJp8RcEvGZZvCz4qxw2hQuQYzSIX7l2ZXtj0FTFw7t3louZ6sJfK6XrDuYMPTFC1Yr9r4lNrZ5dlcXdO3cPD56E8PkN7pjCgDtKkgBMCg+KqjQMVXpiyxsl2sD94o0CIMh7UC7gUx16UGOBHNkJRQ0h+tSkQIpUXEC3wyvYNBF1TalpPLAUXA6GhnAUW9RUjhgwetRGO1W9PRpc2t+bplWWzY+PD4YbY9htawU1jTIYe9VxU/UMxfhlKTCcBF/wzw8fPYJ4+tQGhxzac+C9ZRM8OEs5W1uQosXFK7uLWhgMJehI8259h1BKgGbN8+Fh8oAotwpmwuixFhpqCZC1KB+uUHZzR66IjmHwDf+y6IzxvjRSgaPO7Yx3NgcQ3OnJUV2VwnE6fe+Oe/3g3WdM4y//vHr2ZDJ5/PgBbohnbkyssnuk1Q6cZxKBBJXk1CaKBONGUNSYcAuXLVFZSoUh81CipsJqDO4mpj6L4NplXWhumbe6H0oG6XZlu0QieE1VlLAM0ChqKBxpWdbcCxvnpJUeD/owFpaXp8vldHK6TXvkaGVZazmK1fGLYf41pOvsDlpdahaL2fT0EEqOxeLwkwR+g6w6jqIh9iPwGY3VddO0LljzC6BYGxJpnKFqiZMlJsZphGQK67RJxOE7TIifO+m0+myLcYFAUdpwEJ4J5UgUnZJB9dLcJ9WGBHj28OXDQWLrKlvMsRetM+6iFmZRRtItq8ORz8Ts23df2xdFFS2hbEVZALQFgSeokXuPI03CqBfHuiwBcGA7SfL4dyWhKlp+sdPKQGYIt+8YbOUSGAJH+b4rcTezcsJKGg1cOoDwQyiwVuwStQ0q5fo2LIs4f5goccZiZbh4Wh5CPqBw3US+tzUaRAEsTHl0eJCmqa2ecgKO3cZWWmPZykInAOtB+s6dUJKLPD86OhgNNkAjFAXegiAASYBfkkdLpMAEMJsOr+FSDm+6vQJ+5uL5R+7B4o2TZ3mu7iCwZ37LQHYD+YBLIQA1Z+TSpNZFQc9MZyHoGhtdFhIhodQp2Wu6J00ANur3LpzbzSwgrFmeZb3eYJUTMCH89TyGq9Z42C8ZiDPegx2dTaa9XkJPAWtEuuxCOjziHzuOI50uaCOh85bBLAATjdPGy1qA7Poe6abEOGj5XB5kY2KkYBwO8GLjibhAZZXvg75rbbyvIq3QRFL80+F/mmDPIxHDCmuxXbgIEaeyyhrufHM0mFd2fZLCXgpYsPUaYlzHmu7TGrHCnM8ErJqiKPzAr0uYqCIO/DgKsUAYKB3pwWgEaKPpBR2KhpEG2kxhTY6qtPYYx9KNRJkcEzvEFohY0GtizS5RJr/TIYG+A3P79O7cUIYnarrTkliDeQ4lgSJsITTIKR16NDKbxq34xk5d1pIYsKHA0EDA/7LIJA7gPIUp17yBu5Zk6vBWl8Cx25QsxQl3Q7XXOgoD8muPeAdHhjvGjlQgiEBZMOaQ8LrWVssuuPK6oe4LPLTEm1hCtEWaHQn68Z1ggGkRvABH7LiBwC7YiBC/qmo5a8arIHE+SQeliJICgSZUYbiCioNtcwXJVTW0rcaiB1HYC7KedsMw4AF0YdlnUqBNm/vsHFezys91pEd2gencxWKJnfBp1YxqNiZUgZOjxDLKQMAH/0RhFsyEw+YxNjQJNrUA20Y2ynyubSCFJi9tJE4Hp6A8Ko1DCgYtsgi3xS8oVYsFpstVJZ4JEbNq7ozByybap6uaaqNrl8y+LqELlgWMlwS+PZ8tlwucJZnuWlJ4PX3omiBgZz+VhA51uxurFG8D0gkcDfGhXZPAGnUWpgF+DMJpFQLXmekR/GPzhIRuSpbEVbI3Lu2jS6pFyaPpdHHWrskLYoOAUJS4FyiNhLC5zqoWbyI4QztgmpIP9GqmjzSpGDaIGE6iG5RJrxEbgSWXNYNAceT34qBWkm0EEllPJK/QRBvOX5nJNm3xLPvEIZdlwfBiYwVgVlRMd9AfDHpRHMJllEbNSBgkfuTQZmiTvSJYoi9QghhsqBD+D3zyEkt+S1vvmKgJVJ9AEmDEps2p5YJaGczZKW8LR7g7wC0wkZUJJJonSODLLquiqrA1TBVEgbcxHGROJFpp2218W69DZ3GfxruurbvblLOfmYKoS6ipYWl4swDMMfRx64B3AEHwgsD+vG8WAdhdtpHm3aMhdA2MJg0lYaU+Mo5g7IRj4gU1bxu/r8AyoUO1kPSmEv4uVEC3ZpzbQmAF7agqngGtEh2KtkyiyCYIgXV3SM8aH04tgMWJWkfT5aO6JNZZzLLFT7plBfbKfqguyo6ngvVnWQYE6dDSOXCfRZaDZgbDPqPMkFJaa96844guMxJHDm0R8sGIWowjQIV5C45xmMK0WutvUnemrgJ2GXTbktA1JBmWxPaJP8whMsgJSqslcGg5xhNhQ+suKmlStkJAKJoM+BSaeFS1iKmLxzyVCnSNjTR7bvAfSxPWsliGMRYA9gL+CIvAfIOgztPQ4e+yZQa99Gi6bYnGum1YTfCSEC7aTJyt3xnsRjyRCa7QJmnCQUagxNrjsVpcD3kJjAWkvyQ70/jLklBqQydFVkPvIftDEKtN7p5/E4vYbYDSxMyNSrSGkvtkCnVWsMI9gxZmM03Vk/2Uj+XKfZJLk9ly5csqHUsOEFRUZ1piKCBEZCL4g4XAe9O52hJagDpYPF78gfq6fsDwDYPL9Afmdo0GEla2XseWBRnhhTkgL2IYhuUUPHPsgCTBJADK2A/ti5A+W8TWhd+VhywgoMkyt0NyPFut6gTaLLaRI2WyHavgrGHqKwu64iSMrCqqAPyQkrspNdbjtRZR4ktMWzKCaFIZlhyniTILawKsBOKW+DT3SkALYwoV3tSxOn7T8GRNZRlvEDZILltLhr3pQCrFpOEuyKlKirTpCpB0i8otI+muSDFsvBEQ1VGOVR5MlJI4wj7bHNtST6NMkyiCu/AlDI/f9vt9/GK5XIaBK5LnNCKiEoKR8yB89vFMmBUJtPiS1gssE4OzGJuiUsjl5ARrqrotgEgi+p4fAlzBSwpi0sKq2nyjVGRRBPBqCERV08aag8PWiLrUuDTeGtqIHWDGi9jBtQptGBrlqlnVsJwVE63FIwwQaIPfJvLfrIr9bBOMJ0Vy4UpBwH3PxyrARx1gOEcIjMTq64r82paTwdsQ7FhaHiARkgQ8kHgpONuB2vvEIZQDqg8DNITcjbyZLVFqxsh5C/IscZQO45QmrKDbLLFZBU2708VmG3EBpMLKC0xdpMSEaQR1ByC6PKlWq114Jh6xBkNFFIkClUdKU0q4DxAr5feiBPTWjdyu4F4Sac/p0lbUZdwK86+aKF2SOmJ0Jffr+YFwCkmQCwFxIS+yBY1trVIb4pVlG+Q0TWhbwsA8n7XImjLOW97aaiTeDSUuSnpZp4X6Rr6MC1Edq1JPR6jOvMZTaJvb2ZiN0zYXKfBT1NwWJaQY0H82pdgn2+migvIujEFXNUGY60hknn4eeNuS/BWdAx2MY05HUBvMp0dUoWtTlEQ5oIHETtSyA25RVCY+zASPpM6lcLM18OQjQlaNuFgSwpPskTK5LL6F5bSlPquY5Rm9kA3Vluq411lgptcDioxhKcxOSpICWLbk2wHVMIXPYCvtOEmR2FcHiEuZNAx+UVWFBJhcLUU+jZDNhniey8ebOGb/GhPa0BK6wrOw3RWLtGQnKPpKnSWlyCZ5nCZrZkkChbtgGVzXVMLQsAtZnuV50ZEGJTGhrlJPSgWeDcwY0r6WHW83yuihiaQ4grRgLGDSCzAZXwUsDqzNa8WnazBToZ7aZF+l5EwSgJKqy7GDEq039WitvWKgwtSWUiIpLNzVumnNViMS7UrUtzaVCQaSkMS2BSJEvw71t3ZMoRdZPA0ZrlSUedwde1t5tSITtnY7AHGGuk3UeFVE1BgDpXUcMZlHkwU7T6aguhozWwLqUoInAUZ8l8qgsmEKLzC42xZoJa6DmFIcng0PTwYnQqyM9jMC20go3OCHVkOFdSlhbqw2kldI9oRi1bjCVEwYBJcwwWFxJTRQJUxZXlYqt4aajqitkDCrswycdNcD92fu1erqiQWo4p3A5z2PgVfQL9r/hgmZXhJbZV6kSzyFuRtP0pbCMit4NgYRdOP7Ej3zJdzgu44pVuKNQl6ARnDvrph6InAJe7Yle41jrFKbemjkxOuS+6MrU3/XmLoRIi8WX9FXWqouc+UaKTPgqamgFI3ldlhZjIm5eNOVoP6qcP6qGsT8L0kqJqxY1SeJF+x6mi6TKKQ4V6XDI5RqA2VO3TZlTIy7+cYQmjCEgvXGa2EpmdtvSlU6bUWoa5s8IcOURImlVVHGxezXku2sXVfy/6Zwl4dOI+hEIVNtZU4TogH6cxPdh6msO6Ag+Bub6vSS0CW7t+suAtnWfItdfWojVoBsFaVymkqnC0Y7II6we5byQZOrgnsZBTWkQ6omKLI0dbQHUjmqCp5142rJSrpeXlXzyTQv6iTu9XuJ7wcMCIt99YSeGbBo8wWKAr1Gu2lxHG0yyHioqrUrcRMBqR6I37KAd7Sms/nJ8UmV54NekgQeICsrplyWugLsA8n4kJTFqRP1LDtgcTNOSnXYWpTrKdVYyQWjV3azfPLg3js/8B2nWqTpwYFOomAjAQTCxivRQEcQPyP8hmuLNOIPbhf3EcFuKedoujg+mUxmcz/E6/MwnPeYF/KhWQOQQupOW1tkgVbBeeu2LFJ+IJFt6Jgh3pAuj1hUyAFUqM4L2N3pvMAuPDo4nE6ni+msF/kvvnAJ6LWyJfsOc5Rlfq28k0W48JbRyNu6WBIFGMEVfmWpXyERZ0KBN5qejFTtQfqy2bCGwcF1B/CaMIg8Ngll2gwoAQ0GhqLJLlBfK8vKKn365PDeo4OTycwPQuVMoWJxHMZRhF0YDYebo41+hD3x4oCeJ4l8UzILhyM8jd5TeClJHUQD665Yxt5kZTlZzE9ny8l8Cj2dzhe4OSCnIs8eHaSns9nFc9tbwx5LedzAU3nsexdHI6epb09zzdguy22UVDiKtezKAlpdeApEkU1Gce90me3FwflxH4d91FCeTb8Ga2IpopXEoqEbLrmjOIeS8dam0Naj2/ceHR1mVRNEiSLKqPIsm01ntvDfGMgkDPphOOz3drY3Nzc2NscbnmuDqMC4+B6DdK7lmCAoWEVZ6UVanGLps+XB8fGTo8OHh5CCGTOoQDOV3t7ZgawFcXz/0ZM7d+688cr15y/uMy9b1lv9/ka/d3x8lBdFoLpiQQYc2yqSM4lYkbGzUJ3tDLZ3P6jt+uBgcwRIFdpO8Hi+gNgrICu+go6etbCwpk0N1ExZII7GP5vj0wkkwQujrY2t8/vnk1i8uK6zLDs6Pnn88GG2nBWzyUzZkySqyqwrbWpiD9Quhqb7fiPeGfpsMTKUl3OIwCm0bHZw8Pjo6FCXxagfR0nSGw63tnb6Ju3i2NPT0xsffnR0MnnuAjfCL2DU6vsPHt66dTt6/nXbj2xrRadYR6oMxH7GTAhoa0unWNkURLPJgQOTGYTM6TjOPM2Y8oPdKnNXMm2tT4ejYuqBGrdYptPpfHNza3t3B9/GGxsD8NYEN0rqCa9+cHjw5OGj2elpkaY4UfjVJkvnp8xYNCHghVPif1DVgGonWRELO1hmS6vOmjyNHXXlwnmsf7AxHo83RhsbuDzOIM/TqtHT0QDSd/jgYVHpnsTN57P5vRs3k9F2srGd0+KLSbJNTEwSTmu+s01wm3BXi9vFFjIc7YXLZeYwTa9wn65UAEJrpURCcvIMJ4sRcx0QsTRPt7c3hxsbMIubON7QB99IF7PS9QGmsVvLrMiLEq+LWG1EC7CcHqvUHwz6gc+DZZ4TGgL+LmFa3G6RZafHh4dPDuaLdDJPT9OstKzdc/tbO1uj4WBzNBoK5gvCYBAFz53b84UJSC0O3FaGJYx29hov0G3nQpvvM6HWtUwXy3FWIS3jZqF5BYsQmOaM4A+zovCixGu4Czw7UV+rrZizTf8VdAN4IenFw+FGEEZwXdly/ujhw0dPjg+Pj3GF49MZThLb+ne/+AX40ZO7j3WxhEV0gyArqu3tHWC3QT+WmCVtMEQCJ900s3S5gMyfwOgUemN3/9HHt77/5luDK/vDweCTn37wqc88D4mDLrx4/YX9/f3Id7Z3xhUZRg4ThusMtneC4UYuyS5r3RbIj67VWcgu7dF1OwgyquoigFGMEyDCwIf3KEqYbF37UQD5tCWmYpuSWkcBx4JdB2HoxgQGfeBOreaz2YfvvX/w5AgHAldaVHWWLrHZL7zw4ufeeKNazm/DAC8WTP0FzvHk9GRyPBomwyQZxH1FQWRd8nLJkNxocydIhucvXZtNpqAqYdIbbW7P8mI2n335H/7H1y9dTKeTulje+OAXs9Pjy89fHvTiIvCYewTI8vTm/lYTD2rHs0yrzYp9SgrCtZ6yEYLeJWhqm6iPsBcf7+r7gB95rQ8Oj5ogrKHSZeEzu9VInYxdMR7lBfCL/aEXBGVZzGeTwydHTWVffeHS669/yo96AIspTrOxh4NREieR8uPNvc3fGCqyg3q+mD8+fAjLAeC9mM2LYWGNGkkIUXjDIOwNRq4fZot0cTqZzmYwQK++/pl4OIL9SBcLHJhrVUmgymJ58+aHpycHI3sjiPslY2UFxdYLchBi21R/tzmSrjGl24guicG9chk406Yk2TyqJMqYzpcP790/ni/6W1ulC+tS4/U1w620lyJFpvClKXO4+QLQ4PnLlwKISATD3k/6G44XgoLQOXpBP+7TBChruVhk2Ry+PdQVhNx3GyBEqFdeZGVRKAbzaYCAjsMg8IPILq15c5oEAexV0B8kI6wWTie3wbmLRVOllvZef+3VNJ3nJWxlXeesI5ASR4G5ZOuEwhLZ1F2/wZn7VHbHFWxDcsSpSFELWU+6TE9PTqfHx6XUu9Y5OaTlOcIRseU1+FTg+7hXGHvysbAfhRGZVgBEQ96F53p+0/OANn0mImz4vnSWZZDSkJFVp8wXgD1N5mbcWYvhjiIrsqWyQqknZegHAEnFkbW5jW1iBtR16nyZ6ozlZSAv+E5eUrG4JO7hLkttRZE1nS5h5XLJE9smSCuZEGFlxt+1XsPE1UzuoxFJMBVgVhCFIht2lhfz6bzKy2Q08HhGsBSuiaEAPjkuVlWSR9e1JckeRSZFshW4HnZEYgmeok2qecf4W9XY6KQXsii7qiAWMEC4CrijBMwZ16XhzXLpWSCvhtH1WWUaxPAsdYxLakl60WcBLFaZVQNycH3EmHkF41pJNrbMUvjXErrtqLYT0PSgrOosTfDWNAOrVaJvLTblYg2OJwmWJlumWM9gNKxNTE2CRcC+gLYKFKGiwc0yYnhW2WHdksyCwDosIGHgAz6R4WnXq8CGYBvZa0ACvgCuSJfFclnmOZ4GBbBaB8cUGx6v5JzxLVsu4P78KGHFAE7Y9Viq7TLhWOTLOls0gF1QV3p9ianXNcxzmadsDbC5wZWpv1KrkISpY7Fciedba+DS6nLj4mMBaPyoTCcS4qi9KE76/UWWwl9K8wFjA+CgOQ7ZIS5mjrQofBZH44dcqjUYaJIAIFNVZIEeYIgnyXKXyT0AxiytyWhJ1AD1mBkEPAXDprtOcSnsAcgV6wOwU4zz1H7QY5UII70em8FAGqo6bZa1VKq0kYu6wn36kiwkS3SlYU4KHewuii/BjtpaI12NWX8XuuzK4WHfkn72+LZU2GbReJNVxYrS60rLBXs7WUdDWS+LrA4CO4QoUL9xxwzW4lCFrQIysATVBiYH5QFYrKA/Zc6cap6mIBIm+kIKWtWSxpLgnVAbqbzFciR9ildmeVPbQdQ3vUTYcta9M2lia3ChgjoFK2vrtqIRd7FMl1avb8J6umsB6Xyl81Re42ka2roRGMykPzhepgExnq/UqsFHSQiTBSuMlfLdXCHmlZYcrkfVFemE2cY689LpKRXSHACFNyySYprLIjcpGdUr0pxyUfK/spJWSMgVA9ZYM2wK8actWYyiEKJg6yACpjYFOI1EBqXs0IJ/hTLgjaw2+wchhCdUpWS0DXCU5KGSPHvLNs+a20woZJXjMQlg7GB/OCwlHnP+4vmjyRQ8VypAjP5wQyCfDMyb6giGGyU2L9yOGVAYgZyxFCZEKpgIX4I3NB8lhQnWsUgX88kpqPMMW1fgqyxAcNq0q81KStOUwD2FFmKXCb5DelYee22qIxjj0zWbm+RGcngMsD/BkVhFClseO1LQZzJATlc/2IqGq86qD602YW9CyVIWjBuJ4KvHW5OHn5zbPweafXDE0mafCuJIqyMjNKYXS0TIAZpk5YjPIkQJpptydDzeSGs3PTgsG35ZFbBus9np5Pjg4MGD+6b+tpKvOAilgN9p+yOkQRJOGvICnjafTrf39sbbxWATwDy0pbPB0J1aeklN1SouCA1uzKmAAnmhlpxjc1YzZPIgrHtaVw1lr2lFmyyFLQK/H46P7n8CCwfA8+T4CKIbSpkOq5iYvG48x1QEeEw3UtihJ5KUgyAAArhKS3yZ31kjh/vNoDZ5VqTzOYThycOHeZqNt7YgqkUDHFTAQLgsODR+npVI8EJaZ7i9/mA4O51+/N4v5ucmW+f3+uOxH8WSpyDCYdqpjZhQVmBuHI80D8uAqjUma/xUBEpIl9W4q5T3KsjfJYONybS8KAqHY/Bxlq85ajgcalNArg0sM1kIS0pkXZqpusYWQZJdCduzepLmyCTaGGVh0SgtC2xHNptODg4eHx8fJr0+sJjQYQWPSY/ICB1ZF3QDyB36AvdS6BRXvXzlyt1bt4+fHFjs+CqjXuJDLqSST/CglnwKEynwNb5mExFdButVVBcWXDXMa3PwrurYmMk3Sy+hatY6wcHbko0NOE7xhHDyXlZWbSpJSqldKSk2+XkcSWWVRi2xftBtn/ae20oPAEChjemAchRLSMN0dnR8ApnnLsiZ1DbT2F4YeWHseBEkH1gGfyQt6mYZ7ymK483dXdiUo4NDLTm0OO6ZkJaMIDGJCrepHGKPomi6LRJu7QqyXtVQmVWoZyNUJqdsdMMIj3ac/ua4N96EwFXSR2RSflqaJsRnE4xqZjxKnGBOKXFYVQjI5AZWW6Ao3h+vVxWPscgXs8Xh0RFcJ/EFb4SsB9uBG8wLhkOJkwK/4ZkXrMagBcCaK+Jx6Akw82Dw6P5d5oPoLFTQhJbvARNAv4Cs85ItM9JNXMLDWHnqwsUEMpNDqtiap8dJtE3ytlq1ftum9bvzJi7uH7wv6A2K+VFWMoUonUZS126bTh3KlGnfFSynpV8xT3oAfj7s5bLKfbb42ly2RCtpGU5OpUrChZOARMClLtJ8nubEAdCryTQID2WoCG8PngRbmRf5o8ePsaNbW5txHJ+7eBF3fP/WJ9liuX1ud7Q9jns9iC22LK803AQgZgkpLHlO0t+qBHdoy0zJaVYF1pakVtrUeNP6DZMvbmOXEnwCDQ9jN4wXx4+wSsCopps007bakkK1FfcWh4HUqS4cJ1wuU/By3/eZX9HNAghdGhfweJ5lYRgxE1MQ1RVlfXQ8sZ35g0cP54tFFCXn9vaCKOn1+lpq5rI0h+yCfP/gBz8JPPfVV165fPlSGPcuXroCobz5/rsFhFUAALguSSDcLf/AL0E4QBJUqe3QhEBNxpRRVr1q3SAm+kf/+X/RzYUx4yva4B1zV47ZFRBHBwp9+OBORMoAllW68oOSYITsGS0FGxGlbrDdTSmghsu32eMMb1lOZ7PDg8MsK2AaISwsra9w/vjWzBfpYpFC3Jgj9/3K1BzY9lIivWkOw5qdnJxiGdtb2xfO74eyYCUQG+/9+PET0HlpnOSb6jaLin1mnxhcnIrH8Xi3YS2CMtD6LO0t+NAAqi5d12LtlaVsMTcox96Va/c+/qg6eVxJG79Uw6i2eM42MxBYMEsKxEYkVTUssoqUnRdAvCBjOpsvT08n2MFRfwRSzpoYerUam6K8cJFBStKo36sEDRRF/vjwEKcawUgre5D0Qw/OezgebsRBwBZfiTBDhxrfG27vbqbpg3u31KNHWGbY72MrCa1wmMCCblBant8bNU5gG+vQtH91SQyGHF2Do7oQvim2aNukVdcTh5XEG5svfu5L77/9HTBxrZi6lU0V4kSMzREPjbEsUpPhEkOCU5UpgUSTpmmVV0lv1O8PYBdq+lHx4WAgsCV+5cATVAPaRbCwNAXbwi5kkPeqGvb74FVxlLArwveYjg5DJkihhABw4HC9ZPPc3jJfnJw8cX1naDdRv8+aVcljsdgg7CfDcSO1/jZLTYga5bbPkr6u3Xb42ZbdDQGzViUTbd8ooyhK7b3w0t6Fy4cPP3nza39WzA4YQ2vY0+myqqok6vEY9rBqgG43hIonMcvUwaY8J4k3pDxOYaHYr1JmaIRxrCWkjvXRtACO1gGe1B/2C2wTwSvDgFHgR2w8j13pGgU+L1lHQz/FulNNqpMMkguXLzxQhSTCJKLuSru/qyhWSV8FSaUkSNmwlENoh5FoU+UsYydaB7uqPD6rTtVnRSQsqVde3ItHO368MT1+FIXEiTZLu1RBbNB44JdKAi625fsOeFoSJEHgi0ezlot8Mk2n01OXjQh0KJa0vJqieS8MAEJt1jiwsysEbPCYqvU8p5/EUeCSaLMkSpiFpPZLidxM57P5cpb0IFjxuf39dLaE3EB2WNFCeSrZLRX2LOWcJfhZzbZqk2+1wz2riFhZC7Uio5ZB+qthS1iPH0bxYOO00qb/lBWOMgBCCjEJL20poWL3GxOcvSSOc4bwT5fT+eTw5NHjJ8PheDAayQA21UsSN/CMO2c1L8RVKS7DD50gBrOC101g7l0LtrQi6GiBMcvT4GuePLn/8N4iW+xf3D23tzMeb9W9kulrmFJHFVlB9AaIEfWkgUWZOrRuguCqUcE28QgxEGpV1NLi69aC2melVgaMA8wOh6N7kGSwPZ8JDgA76auT+mrWTUkHn+PTjQAeRr04qE6PTsssD2BQFuV3vvNXvQsXLzx3YXdvK+1RZDhpB2SA1RQOJ1E0VuS5vUFCpiORrmK2LKYEHxlcDgxpVT98cnD3xiejQf/1z34mSMI0nYdeNOglYDWLPIdoUUlYTId7DoGD2DXStJ0pTddmZJ91xBNHdNk9sQjKFIqb8QEdJ1Um3y9wxA/Djc2xllpF5nckJMFCUOZhaycioGb+mjiSJ12TAtmD3kDtOlWhN3vjrdH2j3744x/+u796/T/6D/Yu7O70t0udT+anw8FGPl+UWRVDTA4IHYE1wLiB4RbLuRNCxXQCw6mjRx/f/sm3vnP92ktf/MIXRrtbFYtkAtjQyA84h6Bp4G1LglEpJAtiN4jbUuXGXs1beoZ6uV1BfrsZbTFhKxiqU5fV/yyFJImQgh7ZCi21T2YIGax+ziKwhg0EpukxXaZRGAEawb+UeRn5sOC9reHwo49u8m6zcvfCBWgALMVwMAJGzPHI3jkc6MnhEa4RDAYbSR9UdGd/l+mJqj64/+DRjdt/74t/58qlS+fP72vfBpsPVKBMIo89QY7FyhmannlejDd3Xabp2iikKVDu4i8GB2jxGnazchmmN7lTBGvtuy2AHm5WHRw+/us3/7aoLJo2aRGo2qGgdGhsUBBlrCuIMJDBMmwLjllEZ3laJkZY5y/uJr5/dHw6S4t6VlouDj8ejDbj4QiOYmNzF2+0ledNVSeDIdQL7wEgCEubTo6X9483LG90Yby9t+UnPmw14LS0K5osnbBvSiM9Ey493Npjd6xq66mlQtTq9F2b8QwySKNLhK6sY4eszDeT5NGOiAhe8PbbP/jqX/7l33/5BazaK2tfMhAl6/c8Ib9228tksXpomS7jkHVOjNo1EpmlGYA9VKOdIcc/TGbzG/fn4aEVekEFj6F6W2NHMzKH/2vpoAZWLeZLPUtP794/vnUHaHyQRMOtQTAIFa2KHTS+5LJYy1VImJdjG8B20qw3vhD1x7qNSplAqN0ZCKMdqlWNdgtUNz+lLZNfBXLP6iUcx370+NG//j++gpcVFkfqBdpM3zQJL53nBQMhMh6FExTEOOcFrGQGE8i4clnJcDrXj4IU7n0Ye66znCzASOEvH79zY1ll568939csE3n46GEUhNZ406qtR7fv5seT/GRSTqdxL0q2+sEgdgKnqkvsBLylxHUrsLUMLkogCc45r9Sl/Us2fLHBC+0AibYP1TqrSDfuU3XiIDnttpbENk3TerUROL0iz978m7+5e/smAcxw5CVROjvhoIwowL7CIizTRZL3g4hFhuSgqgEEBryDoZe2Di9bZlJVJzXRnlO4hdsPN3sx30cTZG75IzUrD2/cDuLYzqEb6WRWwErHtWQsA7e3txEOYi8O8KaCQRpBFsRyoFemIJRktq5n8yzo7wy2drXpGBNdYF7nbOLqmfs0NmIVszSI2rHbBvSm6xA3xSXWu++++y9+/w/amG8Uj89fePDeEWQgbALcB21CVWMv4oRzyEAXIKksa6oKuEYILlEUe8xh1V0osSKpDXDTwF6RF3J2pRe5EkcKcQkOkmIGmGW0uAq5P4BzpJuqgKV27YCjmBi5ZqDF5RgA9sdWJjewBJ0Frb1y+ZryEwJpRvAJEBhZ7+o/1toUZLBnO/tLtaSrTZGugUxSEc95cP/BV74CpSg8NyqrdFGUyfaWPxxns+OgKMLQxwnDcC6XIIGhNHe4JgyLq/mmQqVtBSYA9gX2sZHCIRvONDuhCBhkLk+OJ+VLBqRw01LK2ACuRj7Mc0UGJ+MA2nZwCzDblgr5PAdHyVlzXZSLrOzvXNrYu1DZZoxRO01Mdb1cltSeWKspW439dPB2Fc9eS3PgTOaz2Ve/+udvvfWdMOgz2V1Z9x8/aVx/9/KVOz964oE7M/nmVeIqwK8gEXHMICI2YjadRl6kdehJkQ0jmlXlyjgV3AqjzGToVokby1OcnRcESld2KaM7GwkLi3rKaFjeusz+UqZbqO1fqHQGQ5TnsM05+ya0CgcXX3zNDiIZ/9XNEuPh67Zfq21UkpmEYkGNaljqqR1Z7QsjVWWV/803vvGv/+SPXTeSGTh82cc3bh6eTK4+99zjO59kk0OnbEe0YJ3LLA3zwPNM6ToBxXQ+hclgMZlmuXxplwF7NAhDWB9lO7XUbVh0kiQcjH5DPGQABTQL1gHMu6HNqklqTRrHsisN+S9xqBCKNF/OFlPGM/BzbV9+5fVkY7eWrg4JHEmPstQt2DLJiLMD2za7tnfFtVfIus1frZed8inf/95bv/+H/4sQ5kBX0nkkfXYPHjy8/sLlK6+89v53vukUpWuaq2srXS4n7HwH6WKvP1a+yJa1NOVyGIali5pgCyjQ58BdmYCmzORd1XZlta3fMtBPYrYuQBobPZnG9ZgrYrhF4pj0iKUu07KYZ/kS8lipzUsv7l261tieRJfErbHiw4T4BSaZGhkTCGha3OSuWm1W8xPWefiNGzd+7/f+xezkKOz1tYzFcDiT14L8/eLDm5/93Bu7l64cP3ny6MN3sEaAXNPvsYR2LAMJXjF2kpfz3C3hN+MoopfSmg7VduI4IoPUFquFiR088cWkHbYvHdI157+xtcU1rkumPEhrIVQAm5iB4ztNWmaAI1Psd9nsXnnx2muftf2IiUKxA7ZJeJtC4zaQb5phlO6cqEBsu5vX3axglfhV17179+4f/uG/fPDgZpiM4R3FkNF+sTnTcj/84P0HDw92t7evvPLq5MmDMp0wZs7DhWmwFgvQYU5XIJTIMhg5qctvgJsiz6/KCr4z0L7HYXZWxbgiQ6AS7CMPBJMGnzXdN5xb5cI9F9IMWWszPht6AUwvIjpdpBP+Kfavvvbip37TDQbM9XUTSc3TV8mvVYOvkPmzHljnt/7J74g4rAwlNRCCfe/unT/6X//om9/891FvbJtsCVbCSu7KeFr4riCMr1672h/2+73kwa1PlECRpjVivEcZQqkqqWdvWklszCCZNv0qpX2mMUtmMNlnhRy2JHD5VOJajnXDRcT0sxBfrggbMV3MDybTSVbvv/D6K2980Qn72mojKquAfdvDaZ31wAq9cNaS3o3zW7/1u2p9G2SGyWw2/eN/9b/927/48/5wW+q6+ZpaVLKjJEB1zfHh6fWXr29sjbERru8/eXDfJJIki2HoDI+glipJ6YEzQypNp2NXn9DdZGsjPAZpGDf3PZqlwFSdwE2UMriGXaLcWbJaa7pcPDg8OpwtX3jt8698+jedsFebTunGjFVe936rkfbr3XtmvCN/dO2zMIzsgkv//62//ds/+7M/7Q13HEJjdii0uRAzCUGGpuJgl8vjD9778MLFi24SX3zxZVCsu+//uOeGMm2QHb/1fOHnpXGWuI3FconHfUgEdsjnELJKqhjgTKALEkFlq5IbBkESc3KOZew6dKqwOfzNA6eB4yGx1fAOxZPT6cPD48svv/Hq575ku+A0WnUdSlaj29Yvk0c2u27cqamnlXRsCzDgun77t3+XbgMcBySn0bfv3PnT/+vf/Kv//StB1HNd3zSEmBiG6ewXHymnKB0mh8eTay9fH29vYQWjjREOf3LwxJUxY8abamn4t2Tqc8nwdGF62pWMyJLmVUfaPZmvZsUZ50dYns+hItL6posSljFj57gjzA1GpyrmRfbw8OjmrVuNH+4+98KdJ1PlR1EUw9I2ZsT2WrVH94/mLAi5aklpSZbl/NN/+s9FEJzpbP7NN9/8vd/7n978xl8GcU+m7/GaMk3LMckbHp7or+kwx+EtZsfD8fjKC1eCiAB5OBgAaU+PDhlklYS62UPp+2qkWbcxbbDiGJUp4TN9f0ZrJH1nWtf4X1mA4izZlsUqHHyVYC7TdHk8nX5y+/Z0enLp+ivnr1z95//N/3D31h0A9iAKkh4D5aKiZnJJ2wf3NDJoJWP1WRXO7/zOfw0z+ODh/T/5kz/5l7//P57OyqQ/4nRJ0QK5omUCMMbWChTnqD3HEzWx3Rt37rzy0ov75/aVDLcejccwk7OTQ1POI+3OyjSlOlL1WkkKk4LGzHAjoV0Z8yekRmaxOOIUCunzKmWqV0NSny2ni9lkPjuZz2/fu5culkHgvPSZ37j4/PU/++r/+4Pvv/3X3/rB7bsfnU4mMZNkA59NyN38ylbNmrOygJaPdtz6n/2z371x88Yf/tEffe3f/vlgvA/fzmxDKDVrlm1S/yZNaFRDQI7sjsTqYJqK+WmcDF64di1JEqIfz+sPh+An8+nE5ZRrzmeV3hbOt5PJYj6gFQvXs6xgYlxLhRRrIKTRg+9ZAq3Dx9YVGARUA18ACtiF2WJxeDq99+jRcrGMAi8KgiuvfSYZ7/yff/rVZVWPRsnJdP7Wj9556+23YFyjJA7DOGBu0Tkbd7sKSLQwsrWizm9+/kt/8Af/8/e++93N3QswCrQCnEPsdS8TQuqI+srAIGnHa4uPTAao1NaTw6OrV6/unjvHFl/WugW93gAwaDY54VDwdgS9Mu5GdpL7Be+KteY5OFJWCfrOZaDZMmNggztV5LPZfJlmk/l8Ol+czmaPj0+OJ1OoWCCTZeN+78orn278+I+/8m+4bSXBzmg4gBh87W+/98F7786mszTN8IawHxzNa+IMXYGttZryidWcP3/t/oPHm7sbJn4LbaD1NqkaGXQlAZVSd42WLUprOt2TuNP05PCLX/7yP/4n/3jv3I7iML6S6arp0ZPbN+5/9F69nAmwVzII2+WUoCCU5hzZGgCNigNzODxJxjhC80LpbDLzHzNQ6yKHBpGwSc7VYyVR3esn0WD0pf/0PzvK9D/8R7/NQvy8cGwnjOLhxoYbwKlhB7Oe5+3ujC6eP//qq6/ga3//3HA4CKXxqmYMQ5LHjeXOlunO3k47g4kkQrCsFJNWMt+IKbu1ruDGaoO6UqCmpTBY452/981vfeELn9/a2owiz7RjwjXvshc0uPsB9mLKwUdMCClTXdE40g/IYjxP+WYOZlNIIg90cr5Itcz57OoeZWyjF7hS3SuNVNgsP4jiuN+/PzmUqSwSSmnqPFvM507fGYEBh/zcDmcyWzz88U+//t23+nH8uU+/8plPv37p0qVzu+dwt2zaZOS1cgajbVFfJcLvSu+6tfp8EJMC64ZKMFonNlSt4r/SjsinFlmRlvm169fH4w0RKG6mx1vt+VFc5HmdpQR0bZu+FLaRqDmWQHdOppPBI3QxqhVZMUochyvlFeyRIZaQxEMUsex7vH/50kuvf/Lg4P/5i3/viD/HZgN/5XC3jRVIUyX8rkwH8hMGtewbt+/99V+8+Rd//ebHH38ADgGUBrMK2OYkgy3bjNdt2adpWJFwsxnr3U73dmSQom1iCqaqxO5S5zYzeMHdm+/v7l+4fOUKLK7MgjeJGz9KelBm6Dw8oS1+x8T/WcvGcm1H5qhIS5Q2XaTy2QnKvLUBomyVgFpwFBbJuxoOR7iLlz73pd72+Zv3Hv7V19+UqSLazFkh2ZOO5TAMZZ4TewbNjUIEBuPeoB8dnJ7++P0P/92b377xwfsw20LwpcLFlkEXkh1imIAFkUJMtGGsjRkEoCWwzM8KIl1oummXTFJ6WW/n7e+//errr41Gr8lhO42M4uOZBkx6PfgoOn14T1W5I93SbC8uM6k3MxOrOLqqqWTiAd+ANd+uVE2y9c8XuCWjliKOHnaCwXDvuSu5sDDXd+uCa5FCbGHSusmXS9apRLFmFbMgF6l+k1ZkDekSTmh/eOvWt37yjjMc7RidX50zJHGFOrT5HJjGOssMOe0ABrl7p62q5qBa3I1z99Zd2LCrcKX9RMCjbSbzOK4f9QYJbFgYLpdzXZZmfnw7/7Ex9apmbINpCC850Y1lIBzLwY8XgH1QRlTdfpJoS1197bP7114+WuZAt3/19b8xxaoyjYz0nwM5FD/mwBPr0o6/l7mr7aQNI3gc++EOkogEX/KXLNANwsDgX8EIrP+U+VQyL0wqt2mppETEJEZYSlgZXlwb9zgcbfzl1775xmc/O9wYxWFASEV5gjPwdVWCR8UJexMf3fgwOzlwddkm4VjvxXIt4hLVRiRZ/+xYMuzI6UpWZdijzIzwwuTi1espZ9ZR04A62rnsNqs/xdPbMrpCzefzhBMkA1N21lABhfCyJ1OzlJORLHFoQLFMkMlEAmbTWfDKZLfn+o3dfnacFpWR2hJBgqYBsc2FydQ0Y1Bdb3J48O1vf/fy889ffO6cD2lmGEyqGFy34fzHpN8bjTa2H9z84OjeJ1ATr801051B/rs6T9cU/hLCOqodqkwXw/mOpydHL13/1Gh3/yAtoXhw1stlPowjn7nPSmy3zeZ0YVZYWpZngQyFJceTIiFoJkWgYWzGDKRwF4s5U7nmgy4YGg1KTa9e5IVbM3HSqI4uawNIzUQ1x9x9pc1HPcjkAol8bl/c+/q333r1tVc2xv9gvDFg1I6eyDPDO+i0Y9jpja2d3dsfbj38+BfNfOrLdONaqvllDh4zdELVpTJdN+3cH+IoBsFU1H/x05/V5ITUKeCHRVaMktgVCg80yixBW0ZIOMKpUfMZXK0b+pYuZRoRP+CIkWF2L8vYSQi3J/bSVJLLB6EoWMuKTLcSbVBmA6SvnjbNTOZspLTIfKyU3Q6Fb0wvSmRn33rzW89ffb6XvBzEgQwEl9mVbTySxw8dARLfPnf+9s/fSU+eOLo00sAeHc5cakwvhsyxZGaX7cXS9ARQ8Mbf+ftb5y/O8sp3vULXgJ1Lxq45EVOVRcUpL425azNfDiKDt1+my0jRArbl6FRyTqxhzFiZsiIWuATiGWgCYGil4FMiAY6ZHGJZq08xZABYjKO0M3GuJF9ZrWJB2JdeGP3w7Z+/cPXbuzu7wYWQE17NhyqodpCn2dEwjgcbmzvnLtz64F1gULtIgTFtqUKW3gsz0k4+bYEIBtycRcnnr7/86uc+X9tQ2xLSk2cVrIDPrEpTyiwRJZZbV7rNe9SNmd7BzpE8bwF2NyBKJqCwPNRJ+ptm2HI7t8tEcSUlYRyfiUGsCKyWzTJ/BE8J1nZU04Kw9pl+6N68c/vq88/v7u5F/DQWT2a6smqIPMPlhFQzY2AwGm+d209GYwBk+E5bsIDJRXOyKyAoMIQNp+Hj2oPdc2/8h19ONndB1xw3AJaELbh95+5b33/bk7l3AuKdUmr0LcsM3jGiQbrHbo+8dGWyhxlM3XQTzZxosGl4iEui1c1klmYtLTjEyHyl27Euxq3Y7TSidqCN+c8kQsxcZkjByXQGxbl8+fJoYyST8h3P4CfHNUNGZFO4PXGcbG7v7uxdcIMIvEtSszYhDWvUFBBkzDI67cT9z3/5Pxmffy7jRD9CYTwzLYr5YvmDt97Os8zEVmVKB/mrifqbqBLrXmVUJM28FMy3U8PMjFSO9+6NzfhVV+RCOv6YcxSfWjHQas5HmTDwWamJ6hCnmcfvrP1DIKkLEvzx7dvbm2NgTZA/X07MMUjedVr44bSY1Q+CHgDShYubu+fySk9BMaXSG9ipPxi6vp+MNl//4t/bvnKttJj7NfPiWKOWYyvKH/3ox8fHp1Y39VPiiZqVrNp80o3btB+f00amJPjaBtzMkpzeaNt06nTq6HSpcHYACF32TBDCNOUaEm3sXxsAO6OlYtoY6e6GxTbWnbt3Xvv06+PxWD52h2/gyuxbA5yVzDaUyZ+2NIf4/dHG/oWLQdI7npwCRfZYKBJu7T/32uf/7tZzV7Tj192H1Uqhjl4sU0CZn/70J48fP6mJCAiSNVvIqEqSfF2Fldo9wp1UzEI77VA4UXa3Gz/ZMS0hh7gDiU1kLftuUyRmrdIPUWszeGC1DdbZB9+ZqgJOOQq94Oatgze//ub+7h7EG+CIPsB2mlVfDNG6YwpiTfsdrhD2hy9/5je29s6dHh4mUYSbS4Yb4XDD8kIzq1LwgbgTIX9Y2OXLl372s58XubHZpmXJighAmyXxQSU9BNwn6CMLVS1RlqYd9kbi0B/tmDFAqj11r41tsfynklSdSRBYxrScLdyyVp/9aK/G8rcuxhBHUb3Ae+eDj1956eqFi+c5fcmxheS6btcZZhRLrRJupgRQSi/TRbFYVHmm337rx2//8MeXnruU9CJtpl8IrINtXaQZlgHU8+47781nC0dizOYORUWV9I5WZmw7KxilyhsmKwpj2U3z+XAcyNW0yb6zz6cx8xLbzxExFtIE11dzrLp1W6v6Abt1iybDKOkgmcMH/ns8T7/73f/vtddf7SWJZYpFzUjpdiPV6kLdO9BkzWbpV77yf3/47k3PVvd+8cnX3vsG7vW//K3/SoVhbbWD/MRV8T73zu3t7Gzev/dw9WF8pvTBoanqSXF3YbM3yDTVtLqPfTKHDRX5/wHHMKrdJykMZQAAAABJRU5ErkJggg=="/>
  <p:tag name="MMPROD_50512LOGO" val=""/>
  <p:tag name="MMPROD_UIDATA" val="&lt;database version=&quot;11.0&quot;&gt;&lt;object type=&quot;1&quot; unique_id=&quot;10001&quot;&gt;&lt;property id=&quot;20139&quot; value=&quot;%n. %s&quot;/&gt;&lt;property id=&quot;20141&quot; value=&quot;Module 10: Measurement&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1&quot;/&gt;&lt;property id=&quot;20184&quot; value=&quot;7&quot;/&gt;&lt;property id=&quot;20193&quot; value=&quot;-1&quot;/&gt;&lt;property id=&quot;20221&quot; value=&quot;F:\AHRQ TS E-Learning\Module 10\Images\&quot;/&gt;&lt;property id=&quot;20224&quot; value=&quot;D:\Archive\F Drive\AHRQ TS E-Learning\Module 10\Output-ZIP&quot;/&gt;&lt;property id=&quot;20250&quot; value=&quot;0&quot;/&gt;&lt;property id=&quot;20251&quot; value=&quot;1&quot;/&gt;&lt;property id=&quot;20259&quot; value=&quot;0&quot;/&gt;&lt;property id=&quot;20263&quot; value=&quot;3&quot;/&gt;&lt;property id=&quot;20264&quot; value=&quot;1&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Module 10: Measurement&amp;quot;&quot;/&gt;&lt;property id=&quot;20302&quot; value=&quot;1&quot;/&gt;&lt;property id=&quot;20303&quot; value=&quot;Brigetta Craft&quot;/&gt;&lt;property id=&quot;20307&quot; value=&quot;256&quot;/&gt;&lt;property id=&quot;20309&quot; value=&quot;47404&quot;/&gt;&lt;property id=&quot;20312&quot; value=&quot;1&quot;/&gt;&lt;property id=&quot;20601&quot; value=&quot;0&quot;/&gt;&lt;/object&gt;&lt;object type=&quot;3&quot; unique_id=&quot;24271&quot;&gt;&lt;property id=&quot;20148&quot; value=&quot;5&quot;/&gt;&lt;property id=&quot;20300&quot; value=&quot;Slide 2 - &amp;quot;How This Online Course Works&amp;quot;&quot;/&gt;&lt;property id=&quot;20302&quot; value=&quot;1&quot;/&gt;&lt;property id=&quot;20303&quot; value=&quot;Brigetta Craft&quot;/&gt;&lt;property id=&quot;20307&quot; value=&quot;262&quot;/&gt;&lt;property id=&quot;20309&quot; value=&quot;47404&quot;/&gt;&lt;property id=&quot;20312&quot; value=&quot;1&quot;/&gt;&lt;property id=&quot;20601&quot; value=&quot;0&quot;/&gt;&lt;/object&gt;&lt;object type=&quot;3&quot; unique_id=&quot;24272&quot;&gt;&lt;property id=&quot;20148&quot; value=&quot;5&quot;/&gt;&lt;property id=&quot;20300&quot; value=&quot;Slide 3 - &amp;quot;The Materials You Will Use&amp;quot;&quot;/&gt;&lt;property id=&quot;20302&quot; value=&quot;1&quot;/&gt;&lt;property id=&quot;20303&quot; value=&quot;Brigetta Craft&quot;/&gt;&lt;property id=&quot;20307&quot; value=&quot;263&quot;/&gt;&lt;property id=&quot;20309&quot; value=&quot;47404&quot;/&gt;&lt;property id=&quot;20312&quot; value=&quot;1&quot;/&gt;&lt;property id=&quot;20601&quot; value=&quot;0&quot;/&gt;&lt;/object&gt;&lt;object type=&quot;3&quot; unique_id=&quot;24273&quot;&gt;&lt;property id=&quot;20148&quot; value=&quot;5&quot;/&gt;&lt;property id=&quot;20300&quot; value=&quot;Slide 4 - &amp;quot;Please Print the Instructor Guide&amp;quot;&quot;/&gt;&lt;property id=&quot;20302&quot; value=&quot;1&quot;/&gt;&lt;property id=&quot;20303&quot; value=&quot;Brigetta Craft&quot;/&gt;&lt;property id=&quot;20307&quot; value=&quot;264&quot;/&gt;&lt;property id=&quot;20309&quot; value=&quot;47404&quot;/&gt;&lt;property id=&quot;20312&quot; value=&quot;1&quot;/&gt;&lt;property id=&quot;20601&quot; value=&quot;0&quot;/&gt;&lt;/object&gt;&lt;object type=&quot;3&quot; unique_id=&quot;24842&quot;&gt;&lt;property id=&quot;20148&quot; value=&quot;5&quot;/&gt;&lt;property id=&quot;20300&quot; value=&quot;Slide 6 - &amp;quot;Slide 2: Objectives&amp;quot;&quot;/&gt;&lt;property id=&quot;20302&quot; value=&quot;1&quot;/&gt;&lt;property id=&quot;20303&quot; value=&quot;Brigetta Craft&quot;/&gt;&lt;property id=&quot;20307&quot; value=&quot;269&quot;/&gt;&lt;property id=&quot;20309&quot; value=&quot;47404&quot;/&gt;&lt;property id=&quot;20312&quot; value=&quot;1&quot;/&gt;&lt;property id=&quot;20601&quot; value=&quot;0&quot;/&gt;&lt;/object&gt;&lt;object type=&quot;3&quot; unique_id=&quot;27190&quot;&gt;&lt;property id=&quot;20148&quot; value=&quot;5&quot;/&gt;&lt;property id=&quot;20300&quot; value=&quot;Slide 29 - &amp;quot;Module 10 Summary&amp;quot;&quot;/&gt;&lt;property id=&quot;20302&quot; value=&quot;1&quot;/&gt;&lt;property id=&quot;20303&quot; value=&quot;Brigetta Craft&quot;/&gt;&lt;property id=&quot;20307&quot; value=&quot;298&quot;/&gt;&lt;property id=&quot;20309&quot; value=&quot;47404&quot;/&gt;&lt;property id=&quot;20312&quot; value=&quot;1&quot;/&gt;&lt;property id=&quot;20601&quot; value=&quot;0&quot;/&gt;&lt;/object&gt;&lt;object type=&quot;3&quot; unique_id=&quot;27191&quot;&gt;&lt;property id=&quot;20148&quot; value=&quot;5&quot;/&gt;&lt;property id=&quot;20300&quot; value=&quot;Slide 30 - &amp;quot;Module 10 Conclusion&amp;quot;&quot;/&gt;&lt;property id=&quot;20302&quot; value=&quot;1&quot;/&gt;&lt;property id=&quot;20303&quot; value=&quot;Brigetta Craft&quot;/&gt;&lt;property id=&quot;20307&quot; value=&quot;299&quot;/&gt;&lt;property id=&quot;20309&quot; value=&quot;47404&quot;/&gt;&lt;property id=&quot;20312&quot; value=&quot;1&quot;/&gt;&lt;property id=&quot;20601&quot; value=&quot;0&quot;/&gt;&lt;/object&gt;&lt;object type=&quot;3&quot; unique_id=&quot;47818&quot;&gt;&lt;property id=&quot;20148&quot; value=&quot;5&quot;/&gt;&lt;property id=&quot;20300&quot; value=&quot;Slide 5 - &amp;quot;Additional Resources&amp;quot;&quot;/&gt;&lt;property id=&quot;20302&quot; value=&quot;1&quot;/&gt;&lt;property id=&quot;20303&quot; value=&quot;Brigetta Craft&quot;/&gt;&lt;property id=&quot;20307&quot; value=&quot;337&quot;/&gt;&lt;property id=&quot;20309&quot; value=&quot;47404&quot;/&gt;&lt;property id=&quot;20312&quot; value=&quot;1&quot;/&gt;&lt;property id=&quot;20601&quot; value=&quot;0&quot;/&gt;&lt;/object&gt;&lt;object type=&quot;3&quot; unique_id=&quot;47876&quot;&gt;&lt;property id=&quot;20148&quot; value=&quot;5&quot;/&gt;&lt;property id=&quot;20300&quot; value=&quot;Slide 7 - &amp;quot;TeamSTEPPS Phases: Measurement (Slide 3)&amp;quot;&quot;/&gt;&lt;property id=&quot;20302&quot; value=&quot;1&quot;/&gt;&lt;property id=&quot;20303&quot; value=&quot;Brigetta Craft&quot;/&gt;&lt;property id=&quot;20307&quot; value=&quot;338&quot;/&gt;&lt;property id=&quot;20309&quot; value=&quot;47404&quot;/&gt;&lt;property id=&quot;20312&quot; value=&quot;1&quot;/&gt;&lt;property id=&quot;20601&quot; value=&quot;0&quot;/&gt;&lt;/object&gt;&lt;object type=&quot;3&quot; unique_id=&quot;50597&quot;&gt;&lt;property id=&quot;20148&quot; value=&quot;5&quot;/&gt;&lt;property id=&quot;20300&quot; value=&quot;Slide 8 - &amp;quot;How to Measure – Kirkpatrick (Slide 4)&amp;quot;&quot;/&gt;&lt;property id=&quot;20302&quot; value=&quot;1&quot;/&gt;&lt;property id=&quot;20303&quot; value=&quot;David Baker&quot;/&gt;&lt;property id=&quot;20307&quot; value=&quot;339&quot;/&gt;&lt;property id=&quot;20309&quot; value=&quot;50512&quot;/&gt;&lt;property id=&quot;20312&quot; value=&quot;1&quot;/&gt;&lt;property id=&quot;20601&quot; value=&quot;0&quot;/&gt;&lt;/object&gt;&lt;object type=&quot;3&quot; unique_id=&quot;50708&quot;&gt;&lt;property id=&quot;20148&quot; value=&quot;5&quot;/&gt;&lt;property id=&quot;20300&quot; value=&quot;Slide 9 - &amp;quot;Available Measures (Slide 5)&amp;quot;&quot;/&gt;&lt;property id=&quot;20302&quot; value=&quot;1&quot;/&gt;&lt;property id=&quot;20303&quot; value=&quot;David Baker&quot;/&gt;&lt;property id=&quot;20307&quot; value=&quot;340&quot;/&gt;&lt;property id=&quot;20309&quot; value=&quot;50512&quot;/&gt;&lt;property id=&quot;20312&quot; value=&quot;1&quot;/&gt;&lt;property id=&quot;20601&quot; value=&quot;0&quot;/&gt;&lt;/object&gt;&lt;object type=&quot;3&quot; unique_id=&quot;50895&quot;&gt;&lt;property id=&quot;20148&quot; value=&quot;5&quot;/&gt;&lt;property id=&quot;20300&quot; value=&quot;Slide 10 - &amp;quot;Course Evaluation Form (Slide 6)&amp;quot;&quot;/&gt;&lt;property id=&quot;20302&quot; value=&quot;1&quot;/&gt;&lt;property id=&quot;20303&quot; value=&quot;David Baker&quot;/&gt;&lt;property id=&quot;20307&quot; value=&quot;342&quot;/&gt;&lt;property id=&quot;20309&quot; value=&quot;50512&quot;/&gt;&lt;property id=&quot;20312&quot; value=&quot;1&quot;/&gt;&lt;property id=&quot;20601&quot; value=&quot;0&quot;/&gt;&lt;/object&gt;&lt;object type=&quot;3&quot; unique_id=&quot;50896&quot;&gt;&lt;property id=&quot;20148&quot; value=&quot;5&quot;/&gt;&lt;property id=&quot;20300&quot; value=&quot;Slide 13 - &amp;quot;Team Performance Observation Tool (Slide 9)&amp;quot;&quot;/&gt;&lt;property id=&quot;20302&quot; value=&quot;1&quot;/&gt;&lt;property id=&quot;20303&quot; value=&quot;David Baker&quot;/&gt;&lt;property id=&quot;20307&quot; value=&quot;341&quot;/&gt;&lt;property id=&quot;20309&quot; value=&quot;50512&quot;/&gt;&lt;property id=&quot;20312&quot; value=&quot;1&quot;/&gt;&lt;property id=&quot;20601&quot; value=&quot;0&quot;/&gt;&lt;/object&gt;&lt;object type=&quot;3&quot; unique_id=&quot;50972&quot;&gt;&lt;property id=&quot;20148&quot; value=&quot;5&quot;/&gt;&lt;property id=&quot;20300&quot; value=&quot;Slide 12 - &amp;quot;Learning Benchmarks (Slide 8)&amp;quot;&quot;/&gt;&lt;property id=&quot;20302&quot; value=&quot;1&quot;/&gt;&lt;property id=&quot;20303&quot; value=&quot;David Baker&quot;/&gt;&lt;property id=&quot;20307&quot; value=&quot;343&quot;/&gt;&lt;property id=&quot;20309&quot; value=&quot;50512&quot;/&gt;&lt;property id=&quot;20312&quot; value=&quot;1&quot;/&gt;&lt;property id=&quot;20601&quot; value=&quot;0&quot;/&gt;&lt;/object&gt;&lt;object type=&quot;3&quot; unique_id=&quot;51103&quot;&gt;&lt;property id=&quot;20148&quot; value=&quot;5&quot;/&gt;&lt;property id=&quot;20300&quot; value=&quot;Slide 11 - &amp;quot;TeamSTEPPS Teamwork Attitudes Questionnaire (Slide 6)&amp;quot;&quot;/&gt;&lt;property id=&quot;20302&quot; value=&quot;1&quot;/&gt;&lt;property id=&quot;20303&quot; value=&quot;David Baker&quot;/&gt;&lt;property id=&quot;20307&quot; value=&quot;344&quot;/&gt;&lt;property id=&quot;20309&quot; value=&quot;50512&quot;/&gt;&lt;property id=&quot;20312&quot; value=&quot;1&quot;/&gt;&lt;property id=&quot;20601&quot; value=&quot;0&quot;/&gt;&lt;/object&gt;&lt;object type=&quot;3&quot; unique_id=&quot;51428&quot;&gt;&lt;property id=&quot;20148&quot; value=&quot;5&quot;/&gt;&lt;property id=&quot;20300&quot; value=&quot;Slide 14 - &amp;quot;TeamSTEPPS Teamwork Perceptions Questionnaire &amp;quot;&quot;/&gt;&lt;property id=&quot;20302&quot; value=&quot;1&quot;/&gt;&lt;property id=&quot;20303&quot; value=&quot;David Baker&quot;/&gt;&lt;property id=&quot;20307&quot; value=&quot;346&quot;/&gt;&lt;property id=&quot;20309&quot; value=&quot;50512&quot;/&gt;&lt;property id=&quot;20312&quot; value=&quot;1&quot;/&gt;&lt;property id=&quot;20601&quot; value=&quot;0&quot;/&gt;&lt;/object&gt;&lt;object type=&quot;3&quot; unique_id=&quot;51429&quot;&gt;&lt;property id=&quot;20148&quot; value=&quot;5&quot;/&gt;&lt;property id=&quot;20300&quot; value=&quot;Slide 15 - &amp;quot;Level III: Behavior (Slide 11)&amp;quot;&quot;/&gt;&lt;property id=&quot;20302&quot; value=&quot;1&quot;/&gt;&lt;property id=&quot;20303&quot; value=&quot;David Baker&quot;/&gt;&lt;property id=&quot;20307&quot; value=&quot;345&quot;/&gt;&lt;property id=&quot;20309&quot; value=&quot;50512&quot;/&gt;&lt;property id=&quot;20312&quot; value=&quot;1&quot;/&gt;&lt;property id=&quot;20601&quot; value=&quot;0&quot;/&gt;&lt;/object&gt;&lt;object type=&quot;3&quot; unique_id=&quot;51517&quot;&gt;&lt;property id=&quot;20148&quot; value=&quot;5&quot;/&gt;&lt;property id=&quot;20300&quot; value=&quot;Slide 16 - &amp;quot;Level III: Behavior: Example Scenario&amp;quot;&quot;/&gt;&lt;property id=&quot;20302&quot; value=&quot;1&quot;/&gt;&lt;property id=&quot;20303&quot; value=&quot;Brigetta Craft&quot;/&gt;&lt;property id=&quot;20307&quot; value=&quot;347&quot;/&gt;&lt;property id=&quot;20309&quot; value=&quot;47404&quot;/&gt;&lt;property id=&quot;20312&quot; value=&quot;1&quot;/&gt;&lt;property id=&quot;20601&quot; value=&quot;0&quot;/&gt;&lt;/object&gt;&lt;object type=&quot;3&quot; unique_id=&quot;51638&quot;&gt;&lt;property id=&quot;20148&quot; value=&quot;5&quot;/&gt;&lt;property id=&quot;20300&quot; value=&quot;Slide 18 - &amp;quot;Level III - Behavior: Measures (Slide 12)&amp;quot;&quot;/&gt;&lt;property id=&quot;20302&quot; value=&quot;1&quot;/&gt;&lt;property id=&quot;20303&quot; value=&quot;David Baker&quot;/&gt;&lt;property id=&quot;20307&quot; value=&quot;348&quot;/&gt;&lt;property id=&quot;20309&quot; value=&quot;50512&quot;/&gt;&lt;property id=&quot;20312&quot; value=&quot;1&quot;/&gt;&lt;property id=&quot;20601&quot; value=&quot;0&quot;/&gt;&lt;/object&gt;&lt;object type=&quot;3&quot; unique_id=&quot;51639&quot;&gt;&lt;property id=&quot;20148&quot; value=&quot;5&quot;/&gt;&lt;property id=&quot;20300&quot; value=&quot;Slide 19 - &amp;quot;Level IV: Results (Slide 13)&amp;quot;&quot;/&gt;&lt;property id=&quot;20302&quot; value=&quot;1&quot;/&gt;&lt;property id=&quot;20303&quot; value=&quot;David Baker&quot;/&gt;&lt;property id=&quot;20307&quot; value=&quot;349&quot;/&gt;&lt;property id=&quot;20309&quot; value=&quot;50512&quot;/&gt;&lt;property id=&quot;20312&quot; value=&quot;1&quot;/&gt;&lt;property id=&quot;20601&quot; value=&quot;0&quot;/&gt;&lt;/object&gt;&lt;object type=&quot;3&quot; unique_id=&quot;51736&quot;&gt;&lt;property id=&quot;20148&quot; value=&quot;5&quot;/&gt;&lt;property id=&quot;20300&quot; value=&quot;Slide 20 - &amp;quot;AHRQ Surveys on Patient Safety Culture (Slide 14)&amp;quot;&quot;/&gt;&lt;property id=&quot;20302&quot; value=&quot;1&quot;/&gt;&lt;property id=&quot;20303&quot; value=&quot;David Baker&quot;/&gt;&lt;property id=&quot;20307&quot; value=&quot;350&quot;/&gt;&lt;property id=&quot;20309&quot; value=&quot;50512&quot;/&gt;&lt;property id=&quot;20312&quot; value=&quot;1&quot;/&gt;&lt;property id=&quot;20601&quot; value=&quot;0&quot;/&gt;&lt;/object&gt;&lt;object type=&quot;3&quot; unique_id=&quot;51869&quot;&gt;&lt;property id=&quot;20148&quot; value=&quot;5&quot;/&gt;&lt;property id=&quot;20300&quot; value=&quot;Slide 21 - &amp;quot;Hospital Survey on Patient Safety Culture (Slide 15)&amp;quot;&quot;/&gt;&lt;property id=&quot;20302&quot; value=&quot;1&quot;/&gt;&lt;property id=&quot;20303&quot; value=&quot;David Baker&quot;/&gt;&lt;property id=&quot;20307&quot; value=&quot;352&quot;/&gt;&lt;property id=&quot;20309&quot; value=&quot;50512&quot;/&gt;&lt;property id=&quot;20312&quot; value=&quot;1&quot;/&gt;&lt;property id=&quot;20601&quot; value=&quot;0&quot;/&gt;&lt;/object&gt;&lt;object type=&quot;3&quot; unique_id=&quot;51870&quot;&gt;&lt;property id=&quot;20148&quot; value=&quot;5&quot;/&gt;&lt;property id=&quot;20300&quot; value=&quot;Slide 24 - &amp;quot;Survey Measures (Slide 17)&amp;quot;&quot;/&gt;&lt;property id=&quot;20302&quot; value=&quot;1&quot;/&gt;&lt;property id=&quot;20303&quot; value=&quot;David Baker&quot;/&gt;&lt;property id=&quot;20307&quot; value=&quot;351&quot;/&gt;&lt;property id=&quot;20309&quot; value=&quot;50512&quot;/&gt;&lt;property id=&quot;20312&quot; value=&quot;1&quot;/&gt;&lt;property id=&quot;20601&quot; value=&quot;0&quot;/&gt;&lt;/object&gt;&lt;object type=&quot;3&quot; unique_id=&quot;52046&quot;&gt;&lt;property id=&quot;20148&quot; value=&quot;5&quot;/&gt;&lt;property id=&quot;20300&quot; value=&quot;Slide 23 - &amp;quot;How Can Hospitals Use the Survey? (Slide 16)&amp;quot;&quot;/&gt;&lt;property id=&quot;20302&quot; value=&quot;1&quot;/&gt;&lt;property id=&quot;20303&quot; value=&quot;David Baker&quot;/&gt;&lt;property id=&quot;20307&quot; value=&quot;353&quot;/&gt;&lt;property id=&quot;20309&quot; value=&quot;50512&quot;/&gt;&lt;property id=&quot;20312&quot; value=&quot;1&quot;/&gt;&lt;property id=&quot;20601&quot; value=&quot;0&quot;/&gt;&lt;/object&gt;&lt;object type=&quot;3&quot; unique_id=&quot;52263&quot;&gt;&lt;property id=&quot;20148&quot; value=&quot;5&quot;/&gt;&lt;property id=&quot;20300&quot; value=&quot;Slide 25 - &amp;quot;What Support Is Available? (Slide 18)&amp;quot;&quot;/&gt;&lt;property id=&quot;20302&quot; value=&quot;1&quot;/&gt;&lt;property id=&quot;20303&quot; value=&quot;David Baker&quot;/&gt;&lt;property id=&quot;20307&quot; value=&quot;355&quot;/&gt;&lt;property id=&quot;20309&quot; value=&quot;50512&quot;/&gt;&lt;property id=&quot;20312&quot; value=&quot;1&quot;/&gt;&lt;property id=&quot;20601&quot; value=&quot;0&quot;/&gt;&lt;/object&gt;&lt;object type=&quot;3&quot; unique_id=&quot;52264&quot;&gt;&lt;property id=&quot;20148&quot; value=&quot;5&quot;/&gt;&lt;property id=&quot;20300&quot; value=&quot;Slide 26 - &amp;quot;AHRQ Patient Safety Indicators (PSIs) (Slide 19)&amp;quot;&quot;/&gt;&lt;property id=&quot;20302&quot; value=&quot;1&quot;/&gt;&lt;property id=&quot;20303&quot; value=&quot;David Baker&quot;/&gt;&lt;property id=&quot;20307&quot; value=&quot;354&quot;/&gt;&lt;property id=&quot;20309&quot; value=&quot;50512&quot;/&gt;&lt;property id=&quot;20312&quot; value=&quot;1&quot;/&gt;&lt;property id=&quot;20601&quot; value=&quot;0&quot;/&gt;&lt;/object&gt;&lt;object type=&quot;3&quot; unique_id=&quot;52273&quot;&gt;&lt;property id=&quot;20148&quot; value=&quot;5&quot;/&gt;&lt;property id=&quot;20300&quot; value=&quot;Slide 27 - &amp;quot;Evaluating TeamSTEPPS Exercise (Slide 20)&amp;quot;&quot;/&gt;&lt;property id=&quot;20302&quot; value=&quot;1&quot;/&gt;&lt;property id=&quot;20303&quot; value=&quot;Brigetta Craft&quot;/&gt;&lt;property id=&quot;20307&quot; value=&quot;356&quot;/&gt;&lt;property id=&quot;20309&quot; value=&quot;47404&quot;/&gt;&lt;property id=&quot;20312&quot; value=&quot;1&quot;/&gt;&lt;property id=&quot;20601&quot; value=&quot;0&quot;/&gt;&lt;/object&gt;&lt;object type=&quot;3&quot; unique_id=&quot;52552&quot;&gt;&lt;property id=&quot;20148&quot; value=&quot;5&quot;/&gt;&lt;property id=&quot;20300&quot; value=&quot;Slide 28 - &amp;quot;Evaluating TeamSTEPPS Exercise: Debrief&amp;quot;&quot;/&gt;&lt;property id=&quot;20302&quot; value=&quot;1&quot;/&gt;&lt;property id=&quot;20303&quot; value=&quot;Brigetta Craft&quot;/&gt;&lt;property id=&quot;20307&quot; value=&quot;357&quot;/&gt;&lt;property id=&quot;20309&quot; value=&quot;47404&quot;/&gt;&lt;property id=&quot;20312&quot; value=&quot;1&quot;/&gt;&lt;property id=&quot;20601&quot; value=&quot;0&quot;/&gt;&lt;/object&gt;&lt;object type=&quot;3&quot; unique_id=&quot;52931&quot;&gt;&lt;property id=&quot;20148&quot; value=&quot;5&quot;/&gt;&lt;property id=&quot;20300&quot; value=&quot;Slide 17 - &amp;quot;Example Scenario Debrief&amp;quot;&quot;/&gt;&lt;property id=&quot;20302&quot; value=&quot;1&quot;/&gt;&lt;property id=&quot;20303&quot; value=&quot;Brigetta Craft&quot;/&gt;&lt;property id=&quot;20307&quot; value=&quot;358&quot;/&gt;&lt;property id=&quot;20309&quot; value=&quot;47404&quot;/&gt;&lt;property id=&quot;20312&quot; value=&quot;1&quot;/&gt;&lt;property id=&quot;20601&quot; value=&quot;0&quot;/&gt;&lt;/object&gt;&lt;object type=&quot;3&quot; unique_id=&quot;52932&quot;&gt;&lt;property id=&quot;20148&quot; value=&quot;5&quot;/&gt;&lt;property id=&quot;20300&quot; value=&quot;Slide 22 - &amp;quot;Hospital Survey Exercise&amp;quot;&quot;/&gt;&lt;property id=&quot;20302&quot; value=&quot;1&quot;/&gt;&lt;property id=&quot;20303&quot; value=&quot;Brigetta Craft&quot;/&gt;&lt;property id=&quot;20307&quot; value=&quot;359&quot;/&gt;&lt;property id=&quot;20309&quot; value=&quot;47404&quot;/&gt;&lt;property id=&quot;20312&quot; value=&quot;1&quot;/&gt;&lt;property id=&quot;20601&quot; value=&quot;0&quot;/&gt;&lt;/object&gt;&lt;/object&gt;&lt;object type=&quot;8&quot; unique_id=&quot;10014&quot;&gt;&lt;/object&gt;&lt;object type=&quot;4&quot; unique_id=&quot;37153&quot;&gt;&lt;object type=&quot;5&quot; unique_id=&quot;37156&quot;&gt;&lt;property id=&quot;20000&quot; value=&quot;0&quot;/&gt;&lt;property id=&quot;20149&quot; value=&quot;Julia Gannon&quot;/&gt;&lt;property id=&quot;20150&quot; value=&quot;Pharmacist, Office of the Army Surgeon General&quot;/&gt;&lt;property id=&quot;20151&quot; value=&quot;Julia Gannon 88.png&quot;/&gt;&lt;property id=&quot;20155&quot; value=&quot;Ms. Julia Gannon is a pharmacist with more than  25 years of professional pharmacy skills in hospital and ambulatory pharmacy. She currently serves as a technical expert and senior advisor in the Office of the Army Surgeon General (OTSG).  She applies pharmacology and pharmacy expertise in studies related to drug safety, adverse events, risk mitigation, and patient safety health outcomes. Previously, as Chief of Pharmacy, Heidelberg Army Health Center, Germany, she was also responsible for planning, coordinating and executing all areas of clinical and distributive pharmacy to up to nine geographically separated pharmacies. &quot;/&gt;&lt;/object&gt;&lt;object type=&quot;5&quot; unique_id=&quot;47404&quot;&gt;&lt;property id=&quot;20149&quot; value=&quot;Brigetta Craft&quot;/&gt;&lt;property id=&quot;20150&quot; value=&quot;RN, MSN, DNP&quot;/&gt;&lt;property id=&quot;20151&quot; value=&quot;Brigetta_Headshot_88.png&quot;/&gt;&lt;/object&gt;&lt;object type=&quot;5&quot; unique_id=&quot;50512&quot;&gt;&lt;property id=&quot;20000&quot; value=&quot;0&quot;/&gt;&lt;property id=&quot;20149&quot; value=&quot;David Baker&quot;/&gt;&lt;property id=&quot;20150&quot; value=&quot;Chief Program Officer, IMPAQ International&quot;/&gt;&lt;property id=&quot;20151&quot; value=&quot;David Baker_88.png&quot;/&gt;&lt;property id=&quot;20155&quot; value=&quot;Dr. David P. Baker is Chief Program Officer at IMPAQ International LLC and is a nationally recognized expert in team performance, training, and measurement, and the critical roles teams play in high-risk industries like healthcare, the military, and aviation. He is known for his work on the Agency for Healthcare Research and Quality’s (AHRQ) TeamSTEPPS® program, which has been implemented in healthcare organizations throughout the world.&amp;#x0D;&amp;#x0A;&quot;/&gt;&lt;/object&gt;&lt;/object&gt;&lt;object type=&quot;10&quot; unique_id=&quot;37154&quot;&gt;&lt;object type=&quot;11&quot; unique_id=&quot;37155&quot;&gt;&lt;property id=&quot;20180&quot; value=&quot;0&quot;/&gt;&lt;property id=&quot;20181&quot; value=&quot;2&quot;/&gt;&lt;property id=&quot;20183&quot; value=&quot;1&quot;/&gt;&lt;/object&gt;&lt;object type=&quot;12&quot; unique_id=&quot;37157&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yMTU5NjgiLz4NCgkJPHVpY29sb3IgbmFtZT0iZ2xvdyIgdmFsdWU9IjB4NjA5NzczIi8+DQoJCTx1aWNvbG9yIG5hbWU9InRleHQiIHZhbHVlPSIweEY1RkJGQyIvPg0KCQk8dWljb2xvciBuYW1lPSJsaWdodCIgdmFsdWU9IjB4NEU1RDYwIi8+DQoJCTx1aWNvbG9yIG5hbWU9InNoYWRvdyIgdmFsdWU9IjB4MDAwMDAwIi8+DQoJCTx1aWNvbG9yIG5hbWU9ImJhY2tncm91bmQiIHZhbHVlPSIweDk5OTk5O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ZmFsc2UiLz48dWlzaG93IG5hbWU9InByZXNlbnRlcmJpbyIgdmFsdWU9InRydWUiLz48dWlzaG93IG5hbWU9ImNvbXBhbnlsb2dvIiB2YWx1ZT0iZmFsc2UiLz48dWlzaG93IG5hbWU9InNpZGViYXIiIHZhbHVlPSJ0cnVlIi8+PHVpc2hvdyBuYW1lPSJvdXRsaW5lIiB2YWx1ZT0idHJ1ZSIvPjx1aXNob3cgbmFtZT0idGh1bWJuYWlsIiB2YWx1ZT0iZmFsc2UiLz4NCgkJPHVpc2hvdyBuYW1lPSJub3RlcyIgdmFsdWU9InRydWUiLz48dWlzaG93IG5hbWU9InNlYXJjaCIgdmFsdWU9ImZhbHNlIi8+PHVpc2hvdyBuYW1lPSJxdWl6IiB2YWx1ZT0iZmFsc2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dWlzaG93IG5hbWU9ImNjdGV4dGhpZ2hsaWdodGluZyIgdmFsdWU9InRydW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DQoJCTx1aXRleHQgbmFtZT0iQ09MTEFCX0xPQ0FMX1BMQVlCQUNLX01TRyIgdmFsdWU9IkluaGFsdCB3aXJkIGxva2FsIGdlc3BpZWx0LiBadXNhbW1lbmFyYmVpdCBmdW5rdGlvbmllcnQgaW4gZGllc2VtIE1vZHVzIG5pY2h0LiIvPg0KCQk8dWl0ZXh0IG5hbWU9IkNPTExBQl9MT0NBTF9QTEFZQkFDS19USVRMRSIgdmFsdWU9Ikxva2FsZSBXaWVkZXJnYWJlIi8+DQoJCTx1aXRleHQgbmFtZT0iQ09MTEFCX0xPQ0FMX1BMQVlCQUNLQlROIiB2YWx1ZT0iT0s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x1aXRleHQgbmFtZT0iQ09VUlNFX1NUQVRVUyIgdmFsdWU9IlN0YXR1dCBkdSBtb2R1bGUiLz4NCgkJPHVpdGV4dCBuYW1lPSJQQVNTRURfU1RSSU5HIiB2YWx1ZT0iUsOpdXNzaSIvPg0KCQk8dWl0ZXh0IG5hbWU9IkZBSUxFRF9TVFJJTkciIHZhbHVlPSJFY2hvdcOp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Qk8dWl0ZXh0IG5hbWU9IkFUVEFDSE1FTlRfUFJFVklFV19XQVJOSU5HTVNHX1RJVExFU1RSSU5HIiB2YWx1ZT0i5re75LuY44OV44Kh44Kk44Or6K2m5ZGKIi8+DQoJCTx1aXRleHQgbmFtZT0iQVRUQUNITUVOVF9QUkVWSUVXX1dBUk5JTkdNU0ciIHZhbHVlPSLmt7vku5jjg5XjgqHjgqTjg6vjga/jg5fjg6zjg5Pjg6Xjg7zjg6Ljg7zjg4njgafjga/plovjgY3jgb7jgZvjgpPjgILjg5Hjg5bjg6rjg4Pjgrfjg6XjgpLkvb/nlKjjgZfjgabntZDmnpzjgpLooajnpLrjgZfjgabjgY/jgaDjgZXjgYTjgIIiLz4NCgkJPHVpdGV4dCBuYW1lPSJDT0xMQUJfTE9DQUxfUExBWUJBQ0tfTVNHIiB2YWx1ZT0i44Kz44Oz44OG44Oz44OE44Gv44Ot44O844Kr44Or44Gn5YaN55Sf44GV44KM44Gm44GE44G+44GZ44CC44GT44Gu44Oi44O844OJ44Gn44Gv5YWx5ZCM5L2c5qWt44Gn44GN44G+44Gb44KT44CCIi8+DQoJCTx1aXRleHQgbmFtZT0iQ09MTEFCX0xPQ0FMX1BMQVlCQUNLX1RJVExFIiB2YWx1ZT0i44Ot44O844Kr44Or5YaN55SfIi8+DQoJCTx1aXRleHQgbmFtZT0iQ09MTEFCX0xPQ0FMX1BMQVlCQUNLQlROIiB2YWx1ZT0iT0s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Qk8dWl0ZXh0IG5hbWU9IkFUVEFDSE1FTlRfUFJFVklFV19XQVJOSU5HTVNHX1RJVExFU1RSSU5HIiB2YWx1ZT0iQXZpc28gZGUgYXJjaGl2byBhZGp1bnRvIi8+DQoJCTx1aXRleHQgbmFtZT0iQVRUQUNITUVOVF9QUkVWSUVXX1dBUk5JTkdNU0ciIHZhbHVlPSJObyBlcyBwb3NpYmxlIGFicmlyIGxvcyBhcmNoaXZvcyBhZGp1bnRvcyBlbiBlbCBtb2RvIGRlIHByZXZpc3VhbGl6YWNpw7NuLiBVc2UgUHVibGljYXIgcGFyYSB2ZXIgbG9zIHJlc3VsdGFkb3MuIi8+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F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tiq2K3YsNmK2LEg2LnZhiDYp9mE2YXYsdmB2YLYp9iqIi8+DQoJCTx1aXRleHQgbmFtZT0iQVRUQUNITUVOVF9QUkVWSUVXX1dBUk5JTkdNU0ciIHZhbHVlPSLZhNinINmK2YXZg9mGINmB2KrYrSDYp9mE2YXYsdmB2YLYp9iqINmB2Yog2YbZhdi3INin2YTZhdi52KfZitmG2KkuINin2YTYsdis2KfYoSDYp9iz2KrYrtiv2KfZhSDZhti02LEg2YTYsdik2YrYqSDYp9mE2YbYqtin2KbYrC4iLz4NCgkJPHVpdGV4dCBuYW1lPSJVTk5BTUVEU0xJREVUSVRMRSIgdmFsdWU9Iti02LHZitit2KkgJW4iLz4NCgkJPHVpdGV4dCBuYW1lPSJDT0xMQUJfTE9DQUxfUExBWUJBQ0tfTVNHIiB2YWx1ZT0i2YrYrNix2Yog2K3Yp9mE2YrYp9mLINiq2LTYutmK2YQg2KfZhNmF2K3YqtmI2Ykg2YXYrdmE2YrYp9mLLiDYp9mE2KrYudin2YjZhiDZhNinINmK2LnZhdmEINmB2Yog2YfYsNinINin2YTZiNi22LkuIi8+DQoJCTx1aXRleHQgbmFtZT0iQ09MTEFCX0xPQ0FMX1BMQVlCQUNLX1RJVExFIiB2YWx1ZT0i2KrYtNi62YrZhCDZhdit2YTZiiIvPg0KCQk8dWl0ZXh0IG5hbWU9IkNPTExBQl9MT0NBTF9QTEFZQkFDS0JUTiIgdmFsdWU9ItmF2YjYp9mB2YIiLz4NCgkJPCEtLSBzdWJzdGl0dXRpb246ICVuID09IHNsaWRlIG51bWJlciAtLT4NCgkJPCEtLSBzdWJzdGl0dXRpb246ICV0ID09IHRvdGFsIHNsaWRlIGNvdW50IC0tPg0KCQk8dWl0ZXh0IG5hbWU9IlNDUlVCQkFSU1RBVFVTX1NMSURFSU5GTyIgdmFsdWU9Iti02LHZitit2KkgJW4gLyAldCB8ICIvPg0KCQk8dWl0ZXh0IG5hbWU9IlNDUlVCQkFSU1RBVFVTX1NUT1BQRUQiIHZhbHVlPSLZhdiq2YjZgtmBIi8+DQoJCTx1aXRleHQgbmFtZT0iU0NSVUJCQVJTVEFUVVNfUExBWUlORyIgdmFsdWU9ItmC2YrYryDYp9mE2KrYtNi62YrZhCIvPg0KCQk8dWl0ZXh0IG5hbWU9IlNDUlVCQkFSU1RBVFVTX05PQVVESU8iIHZhbHVlPSLZhNinINmK2YjYrNivINi12YjYqiIvPg0KCQk8dWl0ZXh0IG5hbWU9IlNDUlVCQkFSU1RBVFVTX1ZJRFBMQVlJTkciIHZhbHVlPSLYp9mE2YHZitiv2YrZiCDZgtmK2K8g2KfZhNiq2LTYutmK2YQiLz4NCgkJPHVpdGV4dCBuYW1lPSJTQ1JVQkJBUlNUQVRVU19MT0FESU5HIiB2YWx1ZT0i2YrYrNix2Yog2KfZhNii2YYg2KfZhNiq2K3ZhdmK2YQuLi4iLz4NCgkJPHVpdGV4dCBuYW1lPSJTQ1JVQkJBUlNUQVRVU19CVUZGRVJJTkciIHZhbHVlPSLZitis2LHZiiDYp9mE2KLZhiDYp9mE2KrYrtiy2YrZhiDYp9mE2YXYpNmC2KoiLz4NCgkJPHVpdGV4dCBuYW1lPSJTQ1JVQkJBUlNUQVRVU19RVUVTVElPTiIgdmFsdWU9Itin2YTYpdis2KfYqNipINi52YTZiSDYp9mE2LPYpNin2YQiLz4NCgkJPHVpdGV4dCBuYW1lPSJTQ1JVQkJBUlNUQVRVU19SRVZJRVdRVUlaIiB2YWx1ZT0i2YXYsdin2KzYudipINin2YTZhdiz2KfYqNmC2KkiLz4NCgkJPCEtLSBzdWJzdGl0dXRpb246ICVtID09IG1pbnV0ZXMgcmVtYWluaW5nIC0tPg0KCQk8IS0tIHN1YnN0aXR1dGlvbjogJXMgPT0gc2Vjb25kcyByZW1haW5pbmcgLS0+DQoJCTx1aXRleHQgbmFtZT0iRUxBUFNFRCIgdmFsdWU9IiVtINiv2YLYp9im2YIlcyDYq9mI2KfZhiDZhdiq2KjZgtmK2KkiLz4NCgkJPHVpdGV4dCBuYW1lPSJOT1RGT1VORCIgdmFsdWU9ItmE2YUg2YrZj9i52KvYsSDYudmE2Ykg2LTZitihIi8+DQoJCTx1aXRleHQgbmFtZT0iQVRUQUNITUVOVFMiIHZhbHVlPSLYp9mE2YXYsdmB2YLYp9iqIi8+DQoJCTwhLS0gc3Vic3RpdHV0aW9uOiAlcCA9PSBjdXJyZW50IHNwZWFrZXIncyB0aXRsZSAtLT4NCgkJPHVpdGV4dCBuYW1lPSJCSU9XSU5fVElUTEUiIHZhbHVlPSLYp9mE2LPZitix2Kkg2KfZhNiw2KfYqtmK2Kk6ICVwIi8+DQoJCTx1aXRleHQgbmFtZT0iQklPQlROX1RJVExFIiB2YWx1ZT0i2KfZhNiz2YrYsdipINin2YTYsNin2KrZitipIi8+DQoJCTx1aXRleHQgbmFtZT0iRElWSURFUkJUTl9USVRMRSIgdmFsdWU9InwiLz4NCgkJPHVpdGV4dCBuYW1lPSJDT05UQUNUQlROX1RJVExFIiB2YWx1ZT0i2KfYqti12KfZhCIvPg0KCQk8dWl0ZXh0IG5hbWU9IlRBQl9RVUlaIiB2YWx1ZT0i2YXYs9in2KjZgtipIi8+DQoJCTx1aXRleHQgbmFtZT0iVEFCX09VVExJTkUiIHZhbHVlPSLZhdiu2LfYtyIvPg0KCQk8dWl0ZXh0IG5hbWU9IlRBQl9USFVNQiIgdmFsdWU9ItmF2LXYutmR2LHYqSIvPg0KCQk8dWl0ZXh0IG5hbWU9IlRBQl9OT1RFUyIgdmFsdWU9ItmF2YTYp9it2LjYp9iqIi8+DQoJCTx1aXRleHQgbmFtZT0iVEFCX1NFQVJDSCIgdmFsdWU9Itio2K3YqyIvPg0KCQk8dWl0ZXh0IG5hbWU9IlNMSURFX0hFQURJTkciIHZhbHVlPSLYudmG2YjYp9mGINin2YTYtNix2YrYrdipICIvPg0KCQk8dWl0ZXh0IG5hbWU9IkRVUkFUSU9OX0hFQURJTkciIHZhbHVlPSLZhdiv2KkiLz4NCgkJPHVpdGV4dCBuYW1lPSJTRUFSQ0hfSEVBRElORyIgdmFsdWU9IjrYp9mE2KjYrdirINi52YYg2YbYtSIvPg0KCQk8dWl0ZXh0IG5hbWU9IlRIVU1CX0hFQURJTkciIHZhbHVlPSLYtNix2YrYrdipIi8+DQoJCTx1aXRleHQgbmFtZT0iVEhVTUJfSU5GTyIgdmFsdWU9Iti52YbZiNin2YYv2YXYr9ipINin2YTYtNix2YrYrdipIi8+DQoJCTx1aXRleHQgbmFtZT0iQVRUQUNITkFNRV9IRUFESU5HIiB2YWx1ZT0i2KfYs9mFINin2YTZhdmE2YEiLz4NCgkJPHVpdGV4dCBuYW1lPSJBVFRBQ0hTSVpFX0hFQURJTkciIHZhbHVlPSLYp9mE2K3YrNmFIi8+DQoJCTx1aXRleHQgbmFtZT0iU0xJREVfTk9URVMiIHZhbHVlPSLZhdmE2KfYrdi42KfYqiDYp9mE2LTYsdmK2K3YqSIvPg0KCQk8dWl0ZXh0IG5hbWU9IkNPVVJTRV9TVEFUVVMiIHZhbHVlPSLYrdin2YTYqSDYp9mE2YjYrdiv2KkiLz4NCgkJPHVpdGV4dCBuYW1lPSJQQVNTRURfU1RSSU5HIiB2YWx1ZT0i2YbYrNin2K0iLz4NCgkJPHVpdGV4dCBuYW1lPSJGQUlMRURfU1RSSU5HIiB2YWx1ZT0i2YHYtNmEIi8+DQoJCTwhLS1xdWl6IHBvZCBhbmQgbWVzc2FnZSBib3ggdGV4dHMtLT4NCgkJPHVpdGV4dCBuYW1lPSJRVUlaUE9EX1FVSVpfQVRURU1QVCIgdmFsdWU9Itix2YLZhSDYp9mE2YXYrdin2YjZhNipINmB2Yog2KfZhNmF2LPYp9io2YLYqToiLz4NCgkJPHVpdGV4dCBuYW1lPSJRVUlaUE9EX1FVSVpfQVRURU1QVF9WQUxVRSIgdmFsdWU9IiVuINmF2YYgJXQiLz4NCgkJPHVpdGV4dCBuYW1lPSJRVUlaUE9EX1FVSVpfU0NPUkUiIHZhbHVlPSI62KfZhNiv2LHYrNipINin2YTZhdiz2KzZhNipIi8+DQoJCTx1aXRleHQgbmFtZT0iUVVJWlBPRF9RVUlaX1BBU1NTQ09SRSIgdmFsdWU9IjrYr9ix2KzYqSDYp9mE2YbYrNin2K0iLz4NCgkJPHVpdGV4dCBuYW1lPSJRVUlaUE9EX1FVSVpfTUFYU0NPUkUiIHZhbHVlPSI62KfZhNiv2LHYrNipINin2YTZgti12YjZiSIvPg0KCQk8dWl0ZXh0IG5hbWU9IlFVSVpQT0RfUVVFU0FUTVBUX1NUUiIgdmFsdWU9Itin2YTZhdit2KfZiNmE2KkgJW4g2YXZhiAldCIvPg0KCQk8dWl0ZXh0IG5hbWU9IlFVSVpQT0RfUVVFU1RZUEVfU1RSIiB2YWx1ZT0i2KfZhNmG2YjYuTogJXMiLz4NCgkJPHVpdGV4dCBuYW1lPSJRVUlaUE9EX1FVRVNUWVBFX0dSRCIgdmFsdWU9Itiq2YUg2KrYtdit2YrYrdmHIi8+DQoJCTx1aXRleHQgbmFtZT0iUVVJWlBPRF9RVUVTVFlQRV9TVlkiIHZhbHVlPSLYp9iz2KrYt9mE2KfYuSIvPg0KCQk8dWl0ZXh0IG5hbWU9IlFVSVpQT0RfUVVJWkFUTVBUX0lORiIgdmFsdWU9ItmE2Kcg2YbZh9in2KbZiiIvPg0KCQk8dWl0ZXh0IG5hbWU9IlFVSVpQT0RfUVVFU0FUTVBUX0lORiIgdmFsdWU9ItmE2Kcg2YbZh9in2KbZiiIvPg0KCQk8dWl0ZXh0IG5hbWU9IldBUk5JTkdNU0dfWUVTU1RSSU5HIiB2YWx1ZT0i2YbYudmFIi8+DQoJCTx1aXRleHQgbmFtZT0iV0FSTklOR01TR19OT1NUUklORyIgdmFsdWU9ItmE2KciLz4NCgkJPHVpdGV4dCBuYW1lPSJXQVJOSU5HTVNHX1RJVExFU1RSSU5HIiB2YWx1ZT0i2KrYrdiw2YrYsSDYudmGINin2YTYqtmG2YLZhCDZgdmKINin2YTZhdiz2KfYqNmC2KkiLz4NCgkJPHVpdGV4dCBuYW1lPSJXQVJOSU5HTVNHX01TR1NUUklORyIgdmFsdWU9ItmH2YbYp9mDINij2LPYptmE2Kkg2YTZhSDYqtiq2YUg2KfZhNil2KzYp9io2Kkg2LnZhNmK2YfYpyDZgdmKINin2YTZhdiz2KfYqNmC2KkuINin2YTZhtmC2LEg2LnZhNmJINmG2LnZhSDYs9mK2K7Ysdis2YMg2YXZhiDYp9mE2YXYs9in2KjZgtipLiDYp9mG2YLYsSDZhNinINmE2YXYqtin2KjYudipINin2YTZhdiz2KfYqNmC2KkuIi8+DQoJCTx1aXRleHQgbmFtZT0iSU5GT1JNQVRJT05fSDI2NF9GTEFTSFBMQVlFUiIgdmFsdWU9ItmG2LPYrtipIEZsYXNoIFBsYXllciAg2KfZhNmF2KvYqNiq2Kkg2K3Yp9mE2YrYp9mLINi52YTZiSDYrNmH2KfYstmDINmE2Kcg2KrYr9i52YUg2YfYsNinINin2YTZgdmK2K/ZitmILiDYp9mG2YLYsSDYudmE2Ykg2YXZhti32YLYqSDYp9mE2YHZitiv2YrZiCDZhNiq2YbYstmK2YQg2KPYrdiv2Ksg2YbYs9iu2Kkg2YXZhi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il2LjZh9in2LEg2KfZhNi02LHZiti3INin2YTYrNin2YbYqNmKINmE2YTZhdi02KfYsdmD2YrZhiIvPg0KCQk8dWl0ZXh0IG5hbWU9Ik1VVEUiIHZhbHVlPSLYtdin2YXYqiIvPg0KCQk8dWl0ZXh0IG5hbWU9IkRPQ1dSQVBfVElUTEUiIHZhbHVlPSLYp9mE2YXZhNmB2KfYqiDYp9mE2YXYsdmB2YLYqSDZgdmKIFByZXNlbnRlciIvPg0KCQk8dWl0ZXh0IG5hbWU9IkRPQ1dSQVBfTVNHIiB2YWx1ZT0i2KfZhNit2YHYuCDZgdmKINis2YfYp9iyINin2YTZg9mF2KjZitmI2KrYsSIvPg0KCQk8dWl0ZXh0IG5hbWU9IkRPQ1dSQVBfUFJPTVBUIiB2YWx1ZT0i2KfZhtmC2LEg2YfZhtinINmE2YTYqtmG2LLZitmE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7083FEAF-226F-4487-BEF7-A4FC9600E7E6}_8.png&quot;/&gt;&lt;left val=&quot;69&quot;/&gt;&lt;top val=&quot;310&quot;/&gt;&lt;width val=&quot;240&quot;/&gt;&lt;height val=&quot;51&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B89B764E-4318-4ECB-98AC-835D9F006416}_8.png&quot;/&gt;&lt;left val=&quot;69&quot;/&gt;&lt;top val=&quot;229&quot;/&gt;&lt;width val=&quot;240&quot;/&gt;&lt;height val=&quot;51&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D28B81AB-9D11-41DD-94F8-6831666B7A2D}_8.png&quot;/&gt;&lt;left val=&quot;69&quot;/&gt;&lt;top val=&quot;148&quot;/&gt;&lt;width val=&quot;240&quot;/&gt;&lt;height val=&quot;51&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EFFKE~1\AppData\Local\Temp\PR\data\asimages\{77372137-B2D2-41D3-8689-2F2B8562B118}_8.png&quot;/&gt;&lt;left val=&quot;69&quot;/&gt;&lt;top val=&quot;68&quot;/&gt;&lt;width val=&quot;240&quot;/&gt;&lt;height val=&quot;51&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D6DD4769-7C06-421A-86F7-061787E77582}_8.png&quot;/&gt;&lt;left val=&quot;399&quot;/&gt;&lt;top val=&quot;309&quot;/&gt;&lt;width val=&quot;230&quot;/&gt;&lt;height val=&quot;51&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1D11A35C-4752-4C21-98C4-DC287F767D9F}_8.png&quot;/&gt;&lt;left val=&quot;399&quot;/&gt;&lt;top val=&quot;228&quot;/&gt;&lt;width val=&quot;208&quot;/&gt;&lt;height val=&quot;51&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EFFKE~1\AppData\Local\Temp\PR\data\asimages\{87DE2265-4CBC-46B1-8160-160097024ECF}_8.png&quot;/&gt;&lt;left val=&quot;399&quot;/&gt;&lt;top val=&quot;147&quot;/&gt;&lt;width val=&quot;239&quot;/&gt;&lt;height val=&quot;51&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EFFKE~1\AppData\Local\Temp\PR\data\asimages\{29804741-C837-4593-9977-DF926F4BBACC}_8.png&quot;/&gt;&lt;left val=&quot;399&quot;/&gt;&lt;top val=&quot;66&quot;/&gt;&lt;width val=&quot;278&quot;/&gt;&lt;height val=&quot;51&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0&quot;/&gt;&lt;lineCharCount val=&quot;2&quot;/&gt;&lt;lineCharCount val=&quot;2&quot;/&gt;&lt;lineCharCount val=&quot;2&quot;/&gt;&lt;lineCharCount val=&quot;2&quot;/&gt;&lt;lineCharCount val=&quot;2&quot;/&gt;&lt;lineCharCount val=&quot;1&quot;/&gt;&lt;lineCharCount val=&quot;2&quot;/&gt;&lt;lineCharCount val=&quot;2&quot;/&gt;&lt;lineCharCount val=&quot;2&quot;/&gt;&lt;lineCharCount val=&quot;2&quot;/&gt;&lt;lineCharCount val=&quot;2&quot;/&gt;&lt;lineCharCount val=&quot;1&quot;/&gt;&lt;lineCharCount val=&quot;2&quot;/&gt;&lt;lineCharCount val=&quot;2&quot;/&gt;&lt;lineCharCount val=&quot;2&quot;/&gt;&lt;lineCharCount val=&quot;2&quot;/&gt;&lt;lineCharCount val=&quot;2&quot;/&gt;&lt;lineCharCount val=&quot;2&quot;/&gt;&lt;lineCharCount val=&quot;2&quot;/&gt;&lt;lineCharCount val=&quot;1&quot;/&gt;&lt;/TableIndex&gt;&lt;/ShapeTextInfo&gt;"/>
  <p:tag name="HTML_SHAPEINFO" val="&lt;ThreeDShapeInfo&gt;&lt;uuid val=&quot;&quot;/&gt;&lt;isInvalidForFieldText val=&quot;0&quot;/&gt;&lt;Image&gt;&lt;filename val=&quot;C:\Users\JEFFKE~1\AppData\Local\Temp\PR\data\asimages\{F221BC7F-7F0D-4500-A9B7-C90BD65FC2B8}_8.png&quot;/&gt;&lt;left val=&quot;347&quot;/&gt;&lt;top val=&quot;52&quot;/&gt;&lt;width val=&quot;27&quot;/&gt;&lt;height val=&quot;324&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_DBarker_Slide9_redo_1-2.wav"/>
  <p:tag name="PPSNARRATION" val="11,1807615244,D:\Archive\F Drive\AHRQ TS E-Learning\Module 10\TS_2016_Module_10_v7.0_pptx\Media.ppcx"/>
  <p:tag name="HTML_SHAPEINFO" val="&lt;SlideThumbPath val=&quot;Slide9.PNG&quot;/&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78BE7CF3-3E61-4BFD-A756-033701B64504}_9.png&quot;/&gt;&lt;left val=&quot;66&quot;/&gt;&lt;top val=&quot;-2&quot;/&gt;&lt;width val=&quot;644&quot;/&gt;&lt;height val=&quot;68&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0&quot;/&gt;&lt;lineCharCount val=&quot;23&quot;/&gt;&lt;lineCharCount val=&quot;9&quot;/&gt;&lt;lineCharCount val=&quot;33&quot;/&gt;&lt;lineCharCount val=&quot;21&quot;/&gt;&lt;lineCharCount val=&quot;34&quot;/&gt;&lt;lineCharCount val=&quot;21&quot;/&gt;&lt;lineCharCount val=&quot;13&quot;/&gt;&lt;/TableIndex&gt;&lt;/ShapeTextInfo&gt;"/>
  <p:tag name="HTML_SHAPEINFO" val="&lt;TextEffect&gt;&lt;Image&gt;&lt;filename val=&quot;C:\Users\JEFFKE~1\AppData\Local\Temp\PR\data\asimages\{C6C81696-681E-4C2A-AE71-D5778ADAF841}_1.png_crop.png&quot;/&gt;&lt;left val=&quot;23&quot;/&gt;&lt;top val=&quot;69&quot;/&gt;&lt;width val=&quot;79&quot;/&gt;&lt;height val=&quot;13&quot;/&gt;&lt;hasText val=&quot;1&quot;/&gt;&lt;paraId val=&quot;1&quot;/&gt;&lt;/Image&gt;&lt;Image&gt;&lt;filename val=&quot;C:\Users\JEFFKE~1\AppData\Local\Temp\PR\data\asimages\{2681F7AA-F63D-489E-9675-B08BD27FD7F8}_1.png_crop.png&quot;/&gt;&lt;left val=&quot;31&quot;/&gt;&lt;top val=&quot;105&quot;/&gt;&lt;width val=&quot;207&quot;/&gt;&lt;height val=&quot;14&quot;/&gt;&lt;hasText val=&quot;1&quot;/&gt;&lt;paraId val=&quot;2&quot;/&gt;&lt;/Image&gt;&lt;Image&gt;&lt;filename val=&quot;C:\Users\JEFFKE~1\AppData\Local\Temp\PR\data\asimages\{E1218DE0-4C91-4968-997A-7B15832405D1}_1.png_crop.png&quot;/&gt;&lt;left val=&quot;23&quot;/&gt;&lt;top val=&quot;141&quot;/&gt;&lt;width val=&quot;70&quot;/&gt;&lt;height val=&quot;17&quot;/&gt;&lt;hasText val=&quot;1&quot;/&gt;&lt;paraId val=&quot;3&quot;/&gt;&lt;/Image&gt;&lt;Image&gt;&lt;filename val=&quot;C:\Users\JEFFKE~1\AppData\Local\Temp\PR\data\asimages\{C57A9916-6756-4144-87C1-142B9F943487}_1.png_crop.png&quot;/&gt;&lt;left val=&quot;31&quot;/&gt;&lt;top val=&quot;177&quot;/&gt;&lt;width val=&quot;298&quot;/&gt;&lt;height val=&quot;15&quot;/&gt;&lt;hasText val=&quot;1&quot;/&gt;&lt;paraId val=&quot;4&quot;/&gt;&lt;/Image&gt;&lt;Image&gt;&lt;filename val=&quot;C:\Users\JEFFKE~1\AppData\Local\Temp\PR\data\asimages\{1D723185-FAAA-4DDB-A8A5-17E895AB4792}_1.png_crop.png&quot;/&gt;&lt;left val=&quot;31&quot;/&gt;&lt;top val=&quot;213&quot;/&gt;&lt;width val=&quot;190&quot;/&gt;&lt;height val=&quot;17&quot;/&gt;&lt;hasText val=&quot;1&quot;/&gt;&lt;paraId val=&quot;5&quot;/&gt;&lt;/Image&gt;&lt;Image&gt;&lt;filename val=&quot;C:\Users\JEFFKE~1\AppData\Local\Temp\PR\data\asimages\{A36C5F93-3C46-4E39-8542-1C11C50EDD4C}_1.png_crop.png&quot;/&gt;&lt;left val=&quot;31&quot;/&gt;&lt;top val=&quot;249&quot;/&gt;&lt;width val=&quot;310&quot;/&gt;&lt;height val=&quot;14&quot;/&gt;&lt;hasText val=&quot;1&quot;/&gt;&lt;paraId val=&quot;6&quot;/&gt;&lt;/Image&gt;&lt;Image&gt;&lt;filename val=&quot;C:\Users\JEFFKE~1\AppData\Local\Temp\PR\data\asimages\{FFF12BCD-85D0-433D-B784-1B4D7BFC93C9}_1.png_crop.png&quot;/&gt;&lt;left val=&quot;31&quot;/&gt;&lt;top val=&quot;285&quot;/&gt;&lt;width val=&quot;200&quot;/&gt;&lt;height val=&quot;39&quot;/&gt;&lt;hasText val=&quot;1&quot;/&gt;&lt;paraId val=&quot;7&quot;/&gt;&lt;/Image&gt;&lt;/TextEffect&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9&quot;/&gt;&lt;lineCharCount val=&quot;34&quot;/&gt;&lt;lineCharCount val=&quot;35&quot;/&gt;&lt;lineCharCount val=&quot;31&quot;/&gt;&lt;lineCharCount val=&quot;8&quot;/&gt;&lt;lineCharCount val=&quot;8&quot;/&gt;&lt;lineCharCount val=&quot;37&quot;/&gt;&lt;lineCharCount val=&quot;9&quot;/&gt;&lt;lineCharCount val=&quot;31&quot;/&gt;&lt;lineCharCount val=&quot;8&quot;/&gt;&lt;lineCharCount val=&quot;25&quot;/&gt;&lt;/TableIndex&gt;&lt;/ShapeTextInfo&gt;"/>
  <p:tag name="HTML_SHAPEINFO" val="&lt;TextEffect&gt;&lt;Image&gt;&lt;filename val=&quot;C:\Users\JEFFKE~1\AppData\Local\Temp\PR\data\asimages\{E21AEE4E-B0A3-4601-A20B-C7AB347C23EA}_1.png_crop.png&quot;/&gt;&lt;left val=&quot;370&quot;/&gt;&lt;top val=&quot;65&quot;/&gt;&lt;width val=&quot;68&quot;/&gt;&lt;height val=&quot;13&quot;/&gt;&lt;hasText val=&quot;1&quot;/&gt;&lt;paraId val=&quot;1&quot;/&gt;&lt;/Image&gt;&lt;Image&gt;&lt;filename val=&quot;C:\Users\JEFFKE~1\AppData\Local\Temp\PR\data\asimages\{07420DEF-2BD6-4864-934C-4FAD217B5C41}_1.png_crop.png&quot;/&gt;&lt;left val=&quot;379&quot;/&gt;&lt;top val=&quot;95&quot;/&gt;&lt;width val=&quot;294&quot;/&gt;&lt;height val=&quot;13&quot;/&gt;&lt;hasText val=&quot;1&quot;/&gt;&lt;paraId val=&quot;2&quot;/&gt;&lt;/Image&gt;&lt;Image&gt;&lt;filename val=&quot;C:\Users\JEFFKE~1\AppData\Local\Temp\PR\data\asimages\{AAD266D1-D139-4885-99E8-1E4CAD3E2B5C}_1.png_crop.png&quot;/&gt;&lt;left val=&quot;379&quot;/&gt;&lt;top val=&quot;125&quot;/&gt;&lt;width val=&quot;304&quot;/&gt;&lt;height val=&quot;16&quot;/&gt;&lt;hasText val=&quot;1&quot;/&gt;&lt;paraId val=&quot;3&quot;/&gt;&lt;/Image&gt;&lt;Image&gt;&lt;filename val=&quot;C:\Users\JEFFKE~1\AppData\Local\Temp\PR\data\asimages\{073D22DE-EB66-4D89-84D7-33757618D93D}_1.png_crop.png&quot;/&gt;&lt;left val=&quot;379&quot;/&gt;&lt;top val=&quot;155&quot;/&gt;&lt;width val=&quot;260&quot;/&gt;&lt;height val=&quot;31&quot;/&gt;&lt;hasText val=&quot;1&quot;/&gt;&lt;paraId val=&quot;4&quot;/&gt;&lt;/Image&gt;&lt;Image&gt;&lt;filename val=&quot;C:\Users\JEFFKE~1\AppData\Local\Temp\PR\data\asimages\{E3736BE3-2F3D-4486-867D-852EF2D58AC1}_1.png_crop.png&quot;/&gt;&lt;left val=&quot;370&quot;/&gt;&lt;top val=&quot;204&quot;/&gt;&lt;width val=&quot;54&quot;/&gt;&lt;height val=&quot;13&quot;/&gt;&lt;hasText val=&quot;1&quot;/&gt;&lt;paraId val=&quot;5&quot;/&gt;&lt;/Image&gt;&lt;Image&gt;&lt;filename val=&quot;C:\Users\JEFFKE~1\AppData\Local\Temp\PR\data\asimages\{AFB76170-A26C-4C52-B5D2-51F073960054}_1.png_crop.png&quot;/&gt;&lt;left val=&quot;379&quot;/&gt;&lt;top val=&quot;234&quot;/&gt;&lt;width val=&quot;296&quot;/&gt;&lt;height val=&quot;31&quot;/&gt;&lt;hasText val=&quot;1&quot;/&gt;&lt;paraId val=&quot;6&quot;/&gt;&lt;/Image&gt;&lt;Image&gt;&lt;filename val=&quot;C:\Users\JEFFKE~1\AppData\Local\Temp\PR\data\asimages\{0A916DC4-A5F8-457B-ACC9-55D2A2A47272}_1.png_crop.png&quot;/&gt;&lt;left val=&quot;379&quot;/&gt;&lt;top val=&quot;282&quot;/&gt;&lt;width val=&quot;260&quot;/&gt;&lt;height val=&quot;31&quot;/&gt;&lt;hasText val=&quot;1&quot;/&gt;&lt;paraId val=&quot;7&quot;/&gt;&lt;/Image&gt;&lt;Image&gt;&lt;filename val=&quot;C:\Users\JEFFKE~1\AppData\Local\Temp\PR\data\asimages\{41FF115A-9E18-4F5A-9551-57282625ADBC}_1.png_crop.png&quot;/&gt;&lt;left val=&quot;379&quot;/&gt;&lt;top val=&quot;331&quot;/&gt;&lt;width val=&quot;202&quot;/&gt;&lt;height val=&quot;16&quot;/&gt;&lt;hasText val=&quot;1&quot;/&gt;&lt;paraId val=&quot;8&quot;/&gt;&lt;/Image&gt;&lt;/TextEffect&gt;"/>
</p:tagLst>
</file>

<file path=ppt/tags/tag117.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DBaker_Slide10_1-2.wav"/>
  <p:tag name="PPSNARRATION" val="12,1807615244,D:\Archive\F Drive\AHRQ TS E-Learning\Module 10\TS_2016_Module_10_v7.0_pptx\Media.ppcx"/>
  <p:tag name="HTML_SHAPEINFO" val="&lt;SlideThumbPath val=&quot;Slide10.PNG&quot;/&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JEFFKE~1\AppData\Local\Temp\PR\data\asimages\{847B85F1-BE70-4CA0-B683-3DA026BD1BA6}_10.png&quot;/&gt;&lt;left val=&quot;66&quot;/&gt;&lt;top val=&quot;-2&quot;/&gt;&lt;width val=&quot;644&quot;/&gt;&lt;height val=&quot;68&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0&quot;/&gt;&lt;lineCharCount val=&quot;43&quot;/&gt;&lt;lineCharCount val=&quot;9&quot;/&gt;&lt;lineCharCount val=&quot;41&quot;/&gt;&lt;lineCharCount val=&quot;27&quot;/&gt;&lt;lineCharCount val=&quot;38&quot;/&gt;&lt;lineCharCount val=&quot;25&quot;/&gt;&lt;lineCharCount val=&quot;12&quot;/&gt;&lt;/TableIndex&gt;&lt;/ShapeTextInfo&gt;"/>
  <p:tag name="HTML_SHAPEINFO" val="&lt;TextEffect&gt;&lt;Image&gt;&lt;filename val=&quot;C:\Users\JEFFKE~1\AppData\Local\Temp\PR\data\asimages\{61318C83-85DD-4F22-B7EA-9C3F1CBD8CED}_1.png_crop.png&quot;/&gt;&lt;left val=&quot;23&quot;/&gt;&lt;top val=&quot;68&quot;/&gt;&lt;width val=&quot;143&quot;/&gt;&lt;height val=&quot;14&quot;/&gt;&lt;hasText val=&quot;1&quot;/&gt;&lt;paraId val=&quot;1&quot;/&gt;&lt;/Image&gt;&lt;Image&gt;&lt;filename val=&quot;C:\Users\JEFFKE~1\AppData\Local\Temp\PR\data\asimages\{C3F8E3B5-A7E7-41BC-A520-70EBDC596C99}_1.png_crop.png&quot;/&gt;&lt;left val=&quot;22&quot;/&gt;&lt;top val=&quot;105&quot;/&gt;&lt;width val=&quot;328&quot;/&gt;&lt;height val=&quot;38&quot;/&gt;&lt;hasText val=&quot;1&quot;/&gt;&lt;paraId val=&quot;2&quot;/&gt;&lt;/Image&gt;&lt;Image&gt;&lt;filename val=&quot;C:\Users\JEFFKE~1\AppData\Local\Temp\PR\data\asimages\{FC7A2F29-785E-4269-9291-1B6F001EDA62}_1.png_crop.png&quot;/&gt;&lt;left val=&quot;21&quot;/&gt;&lt;top val=&quot;165&quot;/&gt;&lt;width val=&quot;337&quot;/&gt;&lt;height val=&quot;41&quot;/&gt;&lt;hasText val=&quot;1&quot;/&gt;&lt;paraId val=&quot;3&quot;/&gt;&lt;/Image&gt;&lt;Image&gt;&lt;filename val=&quot;C:\Users\JEFFKE~1\AppData\Local\Temp\PR\data\asimages\{5EF8CAC2-1AB5-40FA-9F59-2F8E3CB55744}_1.png_crop.png&quot;/&gt;&lt;left val=&quot;22&quot;/&gt;&lt;top val=&quot;225&quot;/&gt;&lt;width val=&quot;289&quot;/&gt;&lt;height val=&quot;38&quot;/&gt;&lt;hasText val=&quot;1&quot;/&gt;&lt;paraId val=&quot;4&quot;/&gt;&lt;/Image&gt;&lt;Image&gt;&lt;filename val=&quot;C:\Users\JEFFKE~1\AppData\Local\Temp\PR\data\asimages\{CCAD5C07-D5B6-48E0-9B28-1DBC917B2491}_1.png_crop.png&quot;/&gt;&lt;left val=&quot;22&quot;/&gt;&lt;top val=&quot;285&quot;/&gt;&lt;width val=&quot;107&quot;/&gt;&lt;height val=&quot;14&quot;/&gt;&lt;hasText val=&quot;1&quot;/&gt;&lt;paraId val=&quot;5&quot;/&gt;&lt;/Image&gt;&lt;/TextEffect&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D092091-A8A6-4BC1-B563-FF104B42DF9E}&quot;/&gt;&lt;isInvalidForFieldText val=&quot;0&quot;/&gt;&lt;Image&gt;&lt;filename val=&quot;C:\Users\JEFFKE~1\AppData\Local\Temp\PR\data\asimages\{1D092091-A8A6-4BC1-B563-FF104B42DF9E}_MtorLt.png&quot;/&gt;&lt;left val=&quot;-3&quot;/&gt;&lt;top val=&quot;382&quot;/&gt;&lt;width val=&quot;727&quot;/&gt;&lt;height val=&quot;27&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A24CEC-3ED9-46E6-A4C5-66314831B8E8}&quot;/&gt;&lt;isInvalidForFieldText val=&quot;0&quot;/&gt;&lt;Image&gt;&lt;filename val=&quot;C:\Users\JEFFKE~1\AppData\Local\Temp\PR\data\asimages\{1EA24CEC-3ED9-46E6-A4C5-66314831B8E8}_10.png&quot;/&gt;&lt;left val=&quot;385&quot;/&gt;&lt;top val=&quot;39&quot;/&gt;&lt;width val=&quot;283&quot;/&gt;&lt;height val=&quot;356&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DBaker_Slide11_1-2.wav"/>
  <p:tag name="PPSNARRATION" val="13,1807615244,D:\Archive\F Drive\AHRQ TS E-Learning\Module 10\TS_2016_Module_10_v7.0_pptx\Media.ppcx"/>
  <p:tag name="HTML_SHAPEINFO" val="&lt;SlideThumbPath val=&quot;Slide11.PNG&quot;/&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 name="HTML_SHAPEINFO" val="&lt;ThreeDShapeInfo&gt;&lt;uuid val=&quot;&quot;/&gt;&lt;isInvalidForFieldText val=&quot;0&quot;/&gt;&lt;Image&gt;&lt;filename val=&quot;C:\Users\JEFFKE~1\AppData\Local\Temp\PR\data\asimages\{112DD147-D4F7-46D9-A516-D16C462004C1}_11.png&quot;/&gt;&lt;left val=&quot;68&quot;/&gt;&lt;top val=&quot;0&quot;/&gt;&lt;width val=&quot;648&quot;/&gt;&lt;height val=&quot;62&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0&quot;/&gt;&lt;lineCharCount val=&quot;52&quot;/&gt;&lt;lineCharCount val=&quot;26&quot;/&gt;&lt;lineCharCount val=&quot;52&quot;/&gt;&lt;lineCharCount val=&quot;27&quot;/&gt;&lt;lineCharCount val=&quot;15&quot;/&gt;&lt;lineCharCount val=&quot;11&quot;/&gt;&lt;lineCharCount val=&quot;21&quot;/&gt;&lt;lineCharCount val=&quot;15&quot;/&gt;&lt;lineCharCount val=&quot;14&quot;/&gt;&lt;/TableIndex&gt;&lt;/ShapeTextInfo&gt;"/>
  <p:tag name="HTML_SHAPEINFO" val="&lt;TextEffect&gt;&lt;Image&gt;&lt;filename val=&quot;C:\Users\JEFFKE~1\AppData\Local\Temp\PR\data\asimages\{5FE118AA-463E-43CA-AD80-544C606CB02B}_1.png_crop.png&quot;/&gt;&lt;left val=&quot;22&quot;/&gt;&lt;top val=&quot;66&quot;/&gt;&lt;width val=&quot;187&quot;/&gt;&lt;height val=&quot;14&quot;/&gt;&lt;hasText val=&quot;1&quot;/&gt;&lt;paraId val=&quot;1&quot;/&gt;&lt;/Image&gt;&lt;Image&gt;&lt;filename val=&quot;C:\Users\JEFFKE~1\AppData\Local\Temp\PR\data\asimages\{1EFB2B15-430A-42AE-8A90-09C215F434DF}_1.png_crop.png&quot;/&gt;&lt;left val=&quot;22&quot;/&gt;&lt;top val=&quot;96&quot;/&gt;&lt;width val=&quot;350&quot;/&gt;&lt;height val=&quot;14&quot;/&gt;&lt;hasText val=&quot;1&quot;/&gt;&lt;paraId val=&quot;2&quot;/&gt;&lt;/Image&gt;&lt;Image&gt;&lt;filename val=&quot;C:\Users\JEFFKE~1\AppData\Local\Temp\PR\data\asimages\{08A65594-4983-4844-92D0-F2D049427633}_1.png_crop.png&quot;/&gt;&lt;left val=&quot;21&quot;/&gt;&lt;top val=&quot;127&quot;/&gt;&lt;width val=&quot;160&quot;/&gt;&lt;height val=&quot;14&quot;/&gt;&lt;hasText val=&quot;1&quot;/&gt;&lt;paraId val=&quot;3&quot;/&gt;&lt;/Image&gt;&lt;Image&gt;&lt;filename val=&quot;C:\Users\JEFFKE~1\AppData\Local\Temp\PR\data\asimages\{284A63B4-8D56-48D1-9335-251E9802578F}_1.png_crop.png&quot;/&gt;&lt;left val=&quot;22&quot;/&gt;&lt;top val=&quot;157&quot;/&gt;&lt;width val=&quot;360&quot;/&gt;&lt;height val=&quot;14&quot;/&gt;&lt;hasText val=&quot;1&quot;/&gt;&lt;paraId val=&quot;4&quot;/&gt;&lt;/Image&gt;&lt;Image&gt;&lt;filename val=&quot;C:\Users\JEFFKE~1\AppData\Local\Temp\PR\data\asimages\{7D17B579-C7DB-46BC-B50E-673E93942929}_1.png_crop.png&quot;/&gt;&lt;left val=&quot;22&quot;/&gt;&lt;top val=&quot;188&quot;/&gt;&lt;width val=&quot;188&quot;/&gt;&lt;height val=&quot;11&quot;/&gt;&lt;hasText val=&quot;1&quot;/&gt;&lt;paraId val=&quot;5&quot;/&gt;&lt;/Image&gt;&lt;Image&gt;&lt;filename val=&quot;C:\Users\JEFFKE~1\AppData\Local\Temp\PR\data\asimages\{A485A6E8-7066-48D5-88A1-DE46441F3444}_1.png_crop.png&quot;/&gt;&lt;left val=&quot;31&quot;/&gt;&lt;top val=&quot;218&quot;/&gt;&lt;width val=&quot;121&quot;/&gt;&lt;height val=&quot;11&quot;/&gt;&lt;hasText val=&quot;1&quot;/&gt;&lt;paraId val=&quot;6&quot;/&gt;&lt;/Image&gt;&lt;Image&gt;&lt;filename val=&quot;C:\Users\JEFFKE~1\AppData\Local\Temp\PR\data\asimages\{A4E84948-37B3-4CFB-B8DC-F7E27A16CAB7}_1.png_crop.png&quot;/&gt;&lt;left val=&quot;31&quot;/&gt;&lt;top val=&quot;248&quot;/&gt;&lt;width val=&quot;91&quot;/&gt;&lt;height val=&quot;14&quot;/&gt;&lt;hasText val=&quot;1&quot;/&gt;&lt;paraId val=&quot;7&quot;/&gt;&lt;/Image&gt;&lt;Image&gt;&lt;filename val=&quot;C:\Users\JEFFKE~1\AppData\Local\Temp\PR\data\asimages\{A57FC498-4052-4351-80F5-27EB661CC6FF}_1.png_crop.png&quot;/&gt;&lt;left val=&quot;31&quot;/&gt;&lt;top val=&quot;279&quot;/&gt;&lt;width val=&quot;159&quot;/&gt;&lt;height val=&quot;14&quot;/&gt;&lt;hasText val=&quot;1&quot;/&gt;&lt;paraId val=&quot;8&quot;/&gt;&lt;/Image&gt;&lt;Image&gt;&lt;filename val=&quot;C:\Users\JEFFKE~1\AppData\Local\Temp\PR\data\asimages\{3BBEDF94-BBFD-4613-8908-BA3D393B33E4}_1.png_crop.png&quot;/&gt;&lt;left val=&quot;31&quot;/&gt;&lt;top val=&quot;309&quot;/&gt;&lt;width val=&quot;125&quot;/&gt;&lt;height val=&quot;14&quot;/&gt;&lt;hasText val=&quot;1&quot;/&gt;&lt;paraId val=&quot;9&quot;/&gt;&lt;/Image&gt;&lt;Image&gt;&lt;filename val=&quot;C:\Users\JEFFKE~1\AppData\Local\Temp\PR\data\asimages\{CDEA363E-F87E-4538-9861-258671C2D788}_1.png_crop.png&quot;/&gt;&lt;left val=&quot;31&quot;/&gt;&lt;top val=&quot;340&quot;/&gt;&lt;width val=&quot;125&quot;/&gt;&lt;height val=&quot;11&quot;/&gt;&lt;hasText val=&quot;1&quot;/&gt;&lt;paraId val=&quot;10&quot;/&gt;&lt;/Image&gt;&lt;/TextEffect&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380EDB-A10F-4FF1-B5B0-8CD51ACB002F}&quot;/&gt;&lt;isInvalidForFieldText val=&quot;0&quot;/&gt;&lt;Image&gt;&lt;filename val=&quot;C:\Users\JEFFKE~1\AppData\Local\Temp\PR\data\asimages\{CA380EDB-A10F-4FF1-B5B0-8CD51ACB002F}_11.png&quot;/&gt;&lt;left val=&quot;406&quot;/&gt;&lt;top val=&quot;41&quot;/&gt;&lt;width val=&quot;275&quot;/&gt;&lt;height val=&quot;356&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DBaker_Slide12_1-2.wav"/>
  <p:tag name="PPSNARRATION" val="14,1807615244,D:\Archive\F Drive\AHRQ TS E-Learning\Module 10\TS_2016_Module_10_v7.0_pptx\Media.ppcx"/>
  <p:tag name="HTML_SHAPEINFO" val="&lt;SlideThumbPath val=&quot;Slide12.PNG&quot;/&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EFFKE~1\AppData\Local\Temp\PR\data\asimages\{124CB56E-3FBC-4608-BABD-FB4E63EBF236}_12.png&quot;/&gt;&lt;left val=&quot;66&quot;/&gt;&lt;top val=&quot;-2&quot;/&gt;&lt;width val=&quot;644&quot;/&gt;&lt;height val=&quot;68&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0&quot;/&gt;&lt;lineCharCount val=&quot;43&quot;/&gt;&lt;lineCharCount val=&quot;14&quot;/&gt;&lt;lineCharCount val=&quot;32&quot;/&gt;&lt;lineCharCount val=&quot;6&quot;/&gt;&lt;lineCharCount val=&quot;32&quot;/&gt;&lt;lineCharCount val=&quot;32&quot;/&gt;&lt;lineCharCount val=&quot;9&quot;/&gt;&lt;lineCharCount val=&quot;26&quot;/&gt;&lt;/TableIndex&gt;&lt;/ShapeTextInfo&gt;"/>
  <p:tag name="HTML_SHAPEINFO" val="&lt;TextEffect&gt;&lt;Image&gt;&lt;filename val=&quot;C:\Users\JEFFKE~1\AppData\Local\Temp\PR\data\asimages\{ED2CA9AE-573A-4527-82C0-24881001FAEA}_1.png_crop.png&quot;/&gt;&lt;left val=&quot;23&quot;/&gt;&lt;top val=&quot;66&quot;/&gt;&lt;width val=&quot;220&quot;/&gt;&lt;height val=&quot;17&quot;/&gt;&lt;hasText val=&quot;1&quot;/&gt;&lt;paraId val=&quot;1&quot;/&gt;&lt;/Image&gt;&lt;Image&gt;&lt;filename val=&quot;C:\Users\JEFFKE~1\AppData\Local\Temp\PR\data\asimages\{45BC91FA-2E10-4C72-ABD1-E63618E93FDA}_1.png_crop.png&quot;/&gt;&lt;left val=&quot;22&quot;/&gt;&lt;top val=&quot;100&quot;/&gt;&lt;width val=&quot;328&quot;/&gt;&lt;height val=&quot;35&quot;/&gt;&lt;hasText val=&quot;1&quot;/&gt;&lt;paraId val=&quot;2&quot;/&gt;&lt;/Image&gt;&lt;Image&gt;&lt;filename val=&quot;C:\Users\JEFFKE~1\AppData\Local\Temp\PR\data\asimages\{EAB6C412-4E22-4E3E-B428-419FBCD18AA2}_1.png_crop.png&quot;/&gt;&lt;left val=&quot;21&quot;/&gt;&lt;top val=&quot;155&quot;/&gt;&lt;width val=&quot;245&quot;/&gt;&lt;height val=&quot;17&quot;/&gt;&lt;hasText val=&quot;1&quot;/&gt;&lt;paraId val=&quot;3&quot;/&gt;&lt;/Image&gt;&lt;Image&gt;&lt;filename val=&quot;C:\Users\JEFFKE~1\AppData\Local\Temp\PR\data\asimages\{ECE5F0DF-FE7D-4417-9220-82F596BF7A7C}_1.png_crop.png&quot;/&gt;&lt;left val=&quot;23&quot;/&gt;&lt;top val=&quot;190&quot;/&gt;&lt;width val=&quot;41&quot;/&gt;&lt;height val=&quot;13&quot;/&gt;&lt;hasText val=&quot;1&quot;/&gt;&lt;paraId val=&quot;4&quot;/&gt;&lt;/Image&gt;&lt;Image&gt;&lt;filename val=&quot;C:\Users\JEFFKE~1\AppData\Local\Temp\PR\data\asimages\{8AC8273E-6506-4A81-9BC0-EAE18DC88667}_1.png_crop.png&quot;/&gt;&lt;left val=&quot;31&quot;/&gt;&lt;top val=&quot;222&quot;/&gt;&lt;width val=&quot;291&quot;/&gt;&lt;height val=&quot;17&quot;/&gt;&lt;hasText val=&quot;1&quot;/&gt;&lt;paraId val=&quot;5&quot;/&gt;&lt;/Image&gt;&lt;Image&gt;&lt;filename val=&quot;C:\Users\JEFFKE~1\AppData\Local\Temp\PR\data\asimages\{35F834D9-F105-4E49-8710-46E0A807047C}_1.png_crop.png&quot;/&gt;&lt;left val=&quot;31&quot;/&gt;&lt;top val=&quot;256&quot;/&gt;&lt;width val=&quot;292&quot;/&gt;&lt;height val=&quot;17&quot;/&gt;&lt;hasText val=&quot;1&quot;/&gt;&lt;paraId val=&quot;6&quot;/&gt;&lt;/Image&gt;&lt;Image&gt;&lt;filename val=&quot;C:\Users\JEFFKE~1\AppData\Local\Temp\PR\data\asimages\{B7CFF3F8-C427-4B40-B201-CE278B718B50}_1.png_crop.png&quot;/&gt;&lt;left val=&quot;22&quot;/&gt;&lt;top val=&quot;290&quot;/&gt;&lt;width val=&quot;66&quot;/&gt;&lt;height val=&quot;13&quot;/&gt;&lt;hasText val=&quot;1&quot;/&gt;&lt;paraId val=&quot;7&quot;/&gt;&lt;/Image&gt;&lt;Image&gt;&lt;filename val=&quot;C:\Users\JEFFKE~1\AppData\Local\Temp\PR\data\asimages\{572AAA42-75CF-474C-8513-10C749CA95E7}_1.png_crop.png&quot;/&gt;&lt;left val=&quot;31&quot;/&gt;&lt;top val=&quot;323&quot;/&gt;&lt;width val=&quot;222&quot;/&gt;&lt;height val=&quot;17&quot;/&gt;&lt;hasText val=&quot;1&quot;/&gt;&lt;paraId val=&quot;8&quot;/&gt;&lt;/Image&gt;&lt;/TextEffect&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0935B3-F286-41EB-B27B-AE117E27AC0D}&quot;/&gt;&lt;isInvalidForFieldText val=&quot;0&quot;/&gt;&lt;Image&gt;&lt;filename val=&quot;C:\Users\JEFFKE~1\AppData\Local\Temp\PR\data\asimages\{C60935B3-F286-41EB-B27B-AE117E27AC0D}_12.png&quot;/&gt;&lt;left val=&quot;396&quot;/&gt;&lt;top val=&quot;56&quot;/&gt;&lt;width val=&quot;273&quot;/&gt;&lt;height val=&quot;319&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DBaker_Slide13_1-2.wav"/>
  <p:tag name="PPSNARRATION" val="15,1807615244,D:\Archive\F Drive\AHRQ TS E-Learning\Module 10\TS_2016_Module_10_v7.0_pptx\Media.ppcx"/>
  <p:tag name="HTML_SHAPEINFO" val="&lt;SlideThumbPath val=&quot;Slide13.PNG&quot;/&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quot;/&gt;&lt;isInvalidForFieldText val=&quot;0&quot;/&gt;&lt;Image&gt;&lt;filename val=&quot;C:\Users\JEFFKE~1\AppData\Local\Temp\PR\data\asimages\{D192336C-BB77-49C6-8269-A1AFEEDCCE8B}_13.png&quot;/&gt;&lt;left val=&quot;66&quot;/&gt;&lt;top val=&quot;-2&quot;/&gt;&lt;width val=&quot;644&quot;/&gt;&lt;height val=&quot;68&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5&quot;/&gt;&lt;lineCharCount val=&quot;43&quot;/&gt;&lt;lineCharCount val=&quot;9&quot;/&gt;&lt;lineCharCount val=&quot;36&quot;/&gt;&lt;lineCharCount val=&quot;16&quot;/&gt;&lt;lineCharCount val=&quot;31&quot;/&gt;&lt;lineCharCount val=&quot;36&quot;/&gt;&lt;lineCharCount val=&quot;41&quot;/&gt;&lt;/TableIndex&gt;&lt;/ShapeTextInfo&gt;"/>
  <p:tag name="HTML_SHAPEINFO" val="&lt;TextEffect&gt;&lt;Image&gt;&lt;filename val=&quot;C:\Users\JEFFKE~1\AppData\Local\Temp\PR\data\asimages\{C25A2E4D-A3DD-4982-A981-FCF084CDC84D}_1.png_crop.png&quot;/&gt;&lt;left val=&quot;23&quot;/&gt;&lt;top val=&quot;68&quot;/&gt;&lt;width val=&quot;327&quot;/&gt;&lt;height val=&quot;17&quot;/&gt;&lt;hasText val=&quot;1&quot;/&gt;&lt;paraId val=&quot;1&quot;/&gt;&lt;/Image&gt;&lt;Image&gt;&lt;filename val=&quot;C:\Users\JEFFKE~1\AppData\Local\Temp\PR\data\asimages\{5B172066-D5B3-43C2-95CA-0734234FC1CA}_1.png_crop.png&quot;/&gt;&lt;left val=&quot;22&quot;/&gt;&lt;top val=&quot;105&quot;/&gt;&lt;width val=&quot;328&quot;/&gt;&lt;height val=&quot;38&quot;/&gt;&lt;hasText val=&quot;1&quot;/&gt;&lt;paraId val=&quot;2&quot;/&gt;&lt;/Image&gt;&lt;Image&gt;&lt;filename val=&quot;C:\Users\JEFFKE~1\AppData\Local\Temp\PR\data\asimages\{507FBFE7-34B4-47F7-A0D1-672F53996F75}_1.png_crop.png&quot;/&gt;&lt;left val=&quot;21&quot;/&gt;&lt;top val=&quot;165&quot;/&gt;&lt;width val=&quot;301&quot;/&gt;&lt;height val=&quot;17&quot;/&gt;&lt;hasText val=&quot;1&quot;/&gt;&lt;paraId val=&quot;3&quot;/&gt;&lt;/Image&gt;&lt;Image&gt;&lt;filename val=&quot;C:\Users\JEFFKE~1\AppData\Local\Temp\PR\data\asimages\{FEC1E2BC-898C-40CF-9250-667D7C67337C}_1.png_crop.png&quot;/&gt;&lt;left val=&quot;31&quot;/&gt;&lt;top val=&quot;201&quot;/&gt;&lt;width val=&quot;144&quot;/&gt;&lt;height val=&quot;13&quot;/&gt;&lt;hasText val=&quot;1&quot;/&gt;&lt;paraId val=&quot;4&quot;/&gt;&lt;/Image&gt;&lt;Image&gt;&lt;filename val=&quot;C:\Users\JEFFKE~1\AppData\Local\Temp\PR\data\asimages\{53840E05-FC3E-46AB-A0BE-6C93DDA70032}_1.png_crop.png&quot;/&gt;&lt;left val=&quot;31&quot;/&gt;&lt;top val=&quot;237&quot;/&gt;&lt;width val=&quot;265&quot;/&gt;&lt;height val=&quot;17&quot;/&gt;&lt;hasText val=&quot;1&quot;/&gt;&lt;paraId val=&quot;5&quot;/&gt;&lt;/Image&gt;&lt;Image&gt;&lt;filename val=&quot;C:\Users\JEFFKE~1\AppData\Local\Temp\PR\data\asimages\{240DA1C5-8130-4119-849C-0B2DF408613A}_1.png_crop.png&quot;/&gt;&lt;left val=&quot;22&quot;/&gt;&lt;top val=&quot;273&quot;/&gt;&lt;width val=&quot;282&quot;/&gt;&lt;height val=&quot;17&quot;/&gt;&lt;hasText val=&quot;1&quot;/&gt;&lt;paraId val=&quot;6&quot;/&gt;&lt;/Image&gt;&lt;Image&gt;&lt;filename val=&quot;C:\Users\JEFFKE~1\AppData\Local\Temp\PR\data\asimages\{16B5DF4A-7890-4244-A17A-D34AB3AE6D2D}_1.png_crop.png&quot;/&gt;&lt;left val=&quot;22&quot;/&gt;&lt;top val=&quot;309&quot;/&gt;&lt;width val=&quot;324&quot;/&gt;&lt;height val=&quot;17&quot;/&gt;&lt;hasText val=&quot;1&quot;/&gt;&lt;paraId val=&quot;7&quot;/&gt;&lt;/Image&gt;&lt;/TextEffect&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9CEB3E-BFC7-4073-B25D-95ADB38AD297}&quot;/&gt;&lt;isInvalidForFieldText val=&quot;0&quot;/&gt;&lt;Image&gt;&lt;filename val=&quot;C:\Users\JEFFKE~1\AppData\Local\Temp\PR\data\asimages\{909CEB3E-BFC7-4073-B25D-95ADB38AD297}_13.png&quot;/&gt;&lt;left val=&quot;385&quot;/&gt;&lt;top val=&quot;40&quot;/&gt;&lt;width val=&quot;283&quot;/&gt;&lt;height val=&quot;356&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DBaker_Slide14_1-2.wav"/>
  <p:tag name="PPSNARRATION" val="16,1807615244,D:\Archive\F Drive\AHRQ TS E-Learning\Module 10\TS_2016_Module_10_v7.0_pptx\Media.ppcx"/>
  <p:tag name="HTML_SHAPEINFO" val="&lt;SlideThumbPath val=&quot;Slide14.PNG&quot;/&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quot;/&gt;&lt;isInvalidForFieldText val=&quot;0&quot;/&gt;&lt;Image&gt;&lt;filename val=&quot;C:\Users\JEFFKE~1\AppData\Local\Temp\PR\data\asimages\{4DA1316D-FE52-46D7-AF0A-7AF1D172E52C}_14.png&quot;/&gt;&lt;left val=&quot;66&quot;/&gt;&lt;top val=&quot;-2&quot;/&gt;&lt;width val=&quot;657&quot;/&gt;&lt;height val=&quot;68&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5&quot;/&gt;&lt;lineCharCount val=&quot;52&quot;/&gt;&lt;lineCharCount val=&quot;26&quot;/&gt;&lt;lineCharCount val=&quot;52&quot;/&gt;&lt;lineCharCount val=&quot;32&quot;/&gt;&lt;lineCharCount val=&quot;15&quot;/&gt;&lt;lineCharCount val=&quot;11&quot;/&gt;&lt;lineCharCount val=&quot;21&quot;/&gt;&lt;lineCharCount val=&quot;15&quot;/&gt;&lt;lineCharCount val=&quot;14&quot;/&gt;&lt;/TableIndex&gt;&lt;/ShapeTextInfo&gt;"/>
  <p:tag name="HTML_SHAPEINFO" val="&lt;TextEffect&gt;&lt;Image&gt;&lt;filename val=&quot;C:\Users\JEFFKE~1\AppData\Local\Temp\PR\data\asimages\{8857D4C1-510E-407F-A517-450171A05775}_1.png_crop.png&quot;/&gt;&lt;left val=&quot;22&quot;/&gt;&lt;top val=&quot;66&quot;/&gt;&lt;width val=&quot;347&quot;/&gt;&lt;height val=&quot;14&quot;/&gt;&lt;hasText val=&quot;1&quot;/&gt;&lt;paraId val=&quot;1&quot;/&gt;&lt;/Image&gt;&lt;Image&gt;&lt;filename val=&quot;C:\Users\JEFFKE~1\AppData\Local\Temp\PR\data\asimages\{9CB7BE8E-5006-49D4-B242-2706A5CAE933}_1.png_crop.png&quot;/&gt;&lt;left val=&quot;22&quot;/&gt;&lt;top val=&quot;96&quot;/&gt;&lt;width val=&quot;350&quot;/&gt;&lt;height val=&quot;14&quot;/&gt;&lt;hasText val=&quot;1&quot;/&gt;&lt;paraId val=&quot;2&quot;/&gt;&lt;/Image&gt;&lt;Image&gt;&lt;filename val=&quot;C:\Users\JEFFKE~1\AppData\Local\Temp\PR\data\asimages\{2753FB0E-DF99-4640-978C-528E56A9C1A2}_1.png_crop.png&quot;/&gt;&lt;left val=&quot;21&quot;/&gt;&lt;top val=&quot;127&quot;/&gt;&lt;width val=&quot;160&quot;/&gt;&lt;height val=&quot;14&quot;/&gt;&lt;hasText val=&quot;1&quot;/&gt;&lt;paraId val=&quot;3&quot;/&gt;&lt;/Image&gt;&lt;Image&gt;&lt;filename val=&quot;C:\Users\JEFFKE~1\AppData\Local\Temp\PR\data\asimages\{A847BEAC-5EED-462B-8F2D-A88458CB02F7}_1.png_crop.png&quot;/&gt;&lt;left val=&quot;22&quot;/&gt;&lt;top val=&quot;157&quot;/&gt;&lt;width val=&quot;360&quot;/&gt;&lt;height val=&quot;14&quot;/&gt;&lt;hasText val=&quot;1&quot;/&gt;&lt;paraId val=&quot;4&quot;/&gt;&lt;/Image&gt;&lt;Image&gt;&lt;filename val=&quot;C:\Users\JEFFKE~1\AppData\Local\Temp\PR\data\asimages\{B85A9F3D-1523-47F5-8D4F-AD7D4E77EFB2}_1.png_crop.png&quot;/&gt;&lt;left val=&quot;22&quot;/&gt;&lt;top val=&quot;187&quot;/&gt;&lt;width val=&quot;211&quot;/&gt;&lt;height val=&quot;14&quot;/&gt;&lt;hasText val=&quot;1&quot;/&gt;&lt;paraId val=&quot;5&quot;/&gt;&lt;/Image&gt;&lt;Image&gt;&lt;filename val=&quot;C:\Users\JEFFKE~1\AppData\Local\Temp\PR\data\asimages\{1818B99D-32BE-4932-8534-A532FEE44C69}_1.png_crop.png&quot;/&gt;&lt;left val=&quot;31&quot;/&gt;&lt;top val=&quot;218&quot;/&gt;&lt;width val=&quot;121&quot;/&gt;&lt;height val=&quot;11&quot;/&gt;&lt;hasText val=&quot;1&quot;/&gt;&lt;paraId val=&quot;6&quot;/&gt;&lt;/Image&gt;&lt;Image&gt;&lt;filename val=&quot;C:\Users\JEFFKE~1\AppData\Local\Temp\PR\data\asimages\{93DCAA7E-3E51-4375-B5BA-DF38BA67F34C}_1.png_crop.png&quot;/&gt;&lt;left val=&quot;31&quot;/&gt;&lt;top val=&quot;248&quot;/&gt;&lt;width val=&quot;91&quot;/&gt;&lt;height val=&quot;14&quot;/&gt;&lt;hasText val=&quot;1&quot;/&gt;&lt;paraId val=&quot;7&quot;/&gt;&lt;/Image&gt;&lt;Image&gt;&lt;filename val=&quot;C:\Users\JEFFKE~1\AppData\Local\Temp\PR\data\asimages\{8EC40947-D30B-41AD-AF45-43E629370127}_1.png_crop.png&quot;/&gt;&lt;left val=&quot;31&quot;/&gt;&lt;top val=&quot;279&quot;/&gt;&lt;width val=&quot;159&quot;/&gt;&lt;height val=&quot;14&quot;/&gt;&lt;hasText val=&quot;1&quot;/&gt;&lt;paraId val=&quot;8&quot;/&gt;&lt;/Image&gt;&lt;Image&gt;&lt;filename val=&quot;C:\Users\JEFFKE~1\AppData\Local\Temp\PR\data\asimages\{4EF2CFF7-85C9-44A5-AE81-C42677E5A58C}_1.png_crop.png&quot;/&gt;&lt;left val=&quot;31&quot;/&gt;&lt;top val=&quot;309&quot;/&gt;&lt;width val=&quot;125&quot;/&gt;&lt;height val=&quot;14&quot;/&gt;&lt;hasText val=&quot;1&quot;/&gt;&lt;paraId val=&quot;9&quot;/&gt;&lt;/Image&gt;&lt;Image&gt;&lt;filename val=&quot;C:\Users\JEFFKE~1\AppData\Local\Temp\PR\data\asimages\{BF6B4A42-B410-4FF8-B71B-0B91B1778F8C}_1.png_crop.png&quot;/&gt;&lt;left val=&quot;31&quot;/&gt;&lt;top val=&quot;340&quot;/&gt;&lt;width val=&quot;125&quot;/&gt;&lt;height val=&quot;11&quot;/&gt;&lt;hasText val=&quot;1&quot;/&gt;&lt;paraId val=&quot;10&quot;/&gt;&lt;/Image&gt;&lt;/TextEffect&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6071E9A-819C-4521-B658-6C1EA9199065}&quot;/&gt;&lt;isInvalidForFieldText val=&quot;0&quot;/&gt;&lt;Image&gt;&lt;filename val=&quot;C:\Users\JEFFKE~1\AppData\Local\Temp\PR\data\asimages\{46071E9A-819C-4521-B658-6C1EA9199065}_14.png&quot;/&gt;&lt;left val=&quot;406&quot;/&gt;&lt;top val=&quot;45&quot;/&gt;&lt;width val=&quot;275&quot;/&gt;&lt;height val=&quot;348&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DBaker_Slide15_1-2.wav"/>
  <p:tag name="PPSNARRATION" val="17,1807615244,D:\Archive\F Drive\AHRQ TS E-Learning\Module 10\TS_2016_Module_10_v7.0_pptx\Media.ppcx"/>
  <p:tag name="HTML_SHAPEINFO" val="&lt;SlideThumbPath val=&quot;Slide15.PNG&quot;/&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10ABF290-0576-41B3-8099-224001457F8D}_15.png&quot;/&gt;&lt;left val=&quot;66&quot;/&gt;&lt;top val=&quot;-2&quot;/&gt;&lt;width val=&quot;644&quot;/&gt;&lt;height val=&quot;68&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6&quot;/&gt;&lt;lineCharCount val=&quot;42&quot;/&gt;&lt;lineCharCount val=&quot;39&quot;/&gt;&lt;lineCharCount val=&quot;39&quot;/&gt;&lt;lineCharCount val=&quot;28&quot;/&gt;&lt;lineCharCount val=&quot;22&quot;/&gt;&lt;lineCharCount val=&quot;36&quot;/&gt;&lt;lineCharCount val=&quot;39&quot;/&gt;&lt;/TableIndex&gt;&lt;/ShapeTextInfo&gt;"/>
  <p:tag name="HTML_SHAPEINFO" val="&lt;TextEffect&gt;&lt;Image&gt;&lt;filename val=&quot;C:\Users\JEFFKE~1\AppData\Local\Temp\PR\data\asimages\{46423B1B-D39E-4B17-8A02-853EFB08EB27}_1.png_crop.png&quot;/&gt;&lt;left val=&quot;22&quot;/&gt;&lt;top val=&quot;68&quot;/&gt;&lt;width val=&quot;314&quot;/&gt;&lt;height val=&quot;41&quot;/&gt;&lt;hasText val=&quot;1&quot;/&gt;&lt;paraId val=&quot;1&quot;/&gt;&lt;/Image&gt;&lt;Image&gt;&lt;filename val=&quot;C:\Users\JEFFKE~1\AppData\Local\Temp\PR\data\asimages\{EF998377-0425-4A8F-834E-32866542E3A4}_1.png_crop.png&quot;/&gt;&lt;left val=&quot;21&quot;/&gt;&lt;top val=&quot;129&quot;/&gt;&lt;width val=&quot;302&quot;/&gt;&lt;height val=&quot;17&quot;/&gt;&lt;hasText val=&quot;1&quot;/&gt;&lt;paraId val=&quot;2&quot;/&gt;&lt;/Image&gt;&lt;Image&gt;&lt;filename val=&quot;C:\Users\JEFFKE~1\AppData\Local\Temp\PR\data\asimages\{25C3311C-0EB8-4A94-A2A1-242107463FFD}_1.png_crop.png&quot;/&gt;&lt;left val=&quot;31&quot;/&gt;&lt;top val=&quot;165&quot;/&gt;&lt;width val=&quot;334&quot;/&gt;&lt;height val=&quot;65&quot;/&gt;&lt;hasText val=&quot;1&quot;/&gt;&lt;paraId val=&quot;3&quot;/&gt;&lt;/Image&gt;&lt;Image&gt;&lt;filename val=&quot;C:\Users\JEFFKE~1\AppData\Local\Temp\PR\data\asimages\{C156681C-045B-4790-BCE1-A95DA2B549FF}_1.png_crop.png&quot;/&gt;&lt;left val=&quot;31&quot;/&gt;&lt;top val=&quot;249&quot;/&gt;&lt;width val=&quot;327&quot;/&gt;&lt;height val=&quot;41&quot;/&gt;&lt;hasText val=&quot;1&quot;/&gt;&lt;paraId val=&quot;4&quot;/&gt;&lt;/Image&gt;&lt;/TextEffect&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48189C-3942-48DE-9626-693E11914697}&quot;/&gt;&lt;isInvalidForFieldText val=&quot;0&quot;/&gt;&lt;Image&gt;&lt;filename val=&quot;C:\Users\JEFFKE~1\AppData\Local\Temp\PR\data\asimages\{A948189C-3942-48DE-9626-693E11914697}_15.png&quot;/&gt;&lt;left val=&quot;391&quot;/&gt;&lt;top val=&quot;63&quot;/&gt;&lt;width val=&quot;312&quot;/&gt;&lt;height val=&quot;303&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BCraft_Slide16_1-2.wav"/>
  <p:tag name="PPSNARRATION" val="18,1807615244,D:\Archive\F Drive\AHRQ TS E-Learning\Module 10\TS_2016_Module_10_v7.0_pptx\Media.ppcx"/>
  <p:tag name="HTML_SHAPEINFO" val="&lt;SlideThumbPath val=&quot;Slide16.PNG&quot;/&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75966F92-5D82-479A-9C56-BBCE8525DB11}_16.png&quot;/&gt;&lt;left val=&quot;66&quot;/&gt;&lt;top val=&quot;-2&quot;/&gt;&lt;width val=&quot;644&quot;/&gt;&lt;height val=&quot;68&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97&quot;/&gt;&lt;lineCharCount val=&quot;92&quot;/&gt;&lt;lineCharCount val=&quot;98&quot;/&gt;&lt;lineCharCount val=&quot;96&quot;/&gt;&lt;lineCharCount val=&quot;89&quot;/&gt;&lt;lineCharCount val=&quot;89&quot;/&gt;&lt;lineCharCount val=&quot;44&quot;/&gt;&lt;lineCharCount val=&quot;43&quot;/&gt;&lt;lineCharCount val=&quot;39&quot;/&gt;&lt;lineCharCount val=&quot;39&quot;/&gt;&lt;lineCharCount val=&quot;67&quot;/&gt;&lt;/TableIndex&gt;&lt;/ShapeTextInfo&gt;"/>
  <p:tag name="HTML_SHAPEINFO" val="&lt;TextEffect&gt;&lt;Image&gt;&lt;filename val=&quot;C:\Users\JEFFKE~1\AppData\Local\Temp\PR\data\asimages\{FB00F6A0-84DB-4D32-B72E-0D9AC175FFFE}_1.png_crop.png&quot;/&gt;&lt;left val=&quot;20&quot;/&gt;&lt;top val=&quot;68&quot;/&gt;&lt;width val=&quot;661&quot;/&gt;&lt;height val=&quot;117&quot;/&gt;&lt;hasText val=&quot;1&quot;/&gt;&lt;paraId val=&quot;1&quot;/&gt;&lt;/Image&gt;&lt;Image&gt;&lt;filename val=&quot;C:\Users\JEFFKE~1\AppData\Local\Temp\PR\data\asimages\{1B992410-512F-4EC9-967D-CD5118A30382}_1.png_crop.png&quot;/&gt;&lt;left val=&quot;21&quot;/&gt;&lt;top val=&quot;209&quot;/&gt;&lt;width val=&quot;367&quot;/&gt;&lt;height val=&quot;17&quot;/&gt;&lt;hasText val=&quot;1&quot;/&gt;&lt;paraId val=&quot;2&quot;/&gt;&lt;/Image&gt;&lt;Image&gt;&lt;filename val=&quot;C:\Users\JEFFKE~1\AppData\Local\Temp\PR\data\asimages\{3C18D416-1CD3-407D-81C6-51A03FDBA8C1}_1.png_crop.png&quot;/&gt;&lt;left val=&quot;31&quot;/&gt;&lt;top val=&quot;239&quot;/&gt;&lt;width val=&quot;374&quot;/&gt;&lt;height val=&quot;14&quot;/&gt;&lt;hasText val=&quot;1&quot;/&gt;&lt;paraId val=&quot;3&quot;/&gt;&lt;/Image&gt;&lt;Image&gt;&lt;filename val=&quot;C:\Users\JEFFKE~1\AppData\Local\Temp\PR\data\asimages\{5563A599-94EF-4616-8A84-6D83178590D5}_1.png_crop.png&quot;/&gt;&lt;left val=&quot;31&quot;/&gt;&lt;top val=&quot;269&quot;/&gt;&lt;width val=&quot;341&quot;/&gt;&lt;height val=&quot;17&quot;/&gt;&lt;hasText val=&quot;1&quot;/&gt;&lt;paraId val=&quot;4&quot;/&gt;&lt;/Image&gt;&lt;Image&gt;&lt;filename val=&quot;C:\Users\JEFFKE~1\AppData\Local\Temp\PR\data\asimages\{E0C40913-BE48-4FCB-BC16-BBA4CDE8DED2}_1.png_crop.png&quot;/&gt;&lt;left val=&quot;31&quot;/&gt;&lt;top val=&quot;299&quot;/&gt;&lt;width val=&quot;325&quot;/&gt;&lt;height val=&quot;14&quot;/&gt;&lt;hasText val=&quot;1&quot;/&gt;&lt;paraId val=&quot;5&quot;/&gt;&lt;/Image&gt;&lt;Image&gt;&lt;filename val=&quot;C:\Users\JEFFKE~1\AppData\Local\Temp\PR\data\asimages\{F4E0C638-F3B7-44C6-BAA3-4D6B8F68D9DF}_1.png_crop.png&quot;/&gt;&lt;left val=&quot;31&quot;/&gt;&lt;top val=&quot;329&quot;/&gt;&lt;width val=&quot;543&quot;/&gt;&lt;height val=&quot;17&quot;/&gt;&lt;hasText val=&quot;1&quot;/&gt;&lt;paraId val=&quot;6&quot;/&gt;&lt;/Image&gt;&lt;/TextEffect&gt;"/>
</p:tagLst>
</file>

<file path=ppt/tags/tag144.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BCraft_Slide17_1-2.wav"/>
  <p:tag name="PPSNARRATION" val="19,1807615244,D:\Archive\F Drive\AHRQ TS E-Learning\Module 10\TS_2016_Module_10_v7.0_pptx\Media.ppcx"/>
  <p:tag name="HTML_SHAPEINFO" val="&lt;SlideThumbPath val=&quot;Slide17.PNG&quot;/&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EFFKE~1\AppData\Local\Temp\PR\data\asimages\{69A41B9B-651B-403C-B7F8-93C775FCF4A5}_17.png&quot;/&gt;&lt;left val=&quot;66&quot;/&gt;&lt;top val=&quot;-2&quot;/&gt;&lt;width val=&quot;644&quot;/&gt;&lt;height val=&quot;68&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3&quot;/&gt;&lt;lineCharCount val=&quot;55&quot;/&gt;&lt;lineCharCount val=&quot;64&quot;/&gt;&lt;lineCharCount val=&quot;52&quot;/&gt;&lt;lineCharCount val=&quot;59&quot;/&gt;&lt;lineCharCount val=&quot;48&quot;/&gt;&lt;lineCharCount val=&quot;62&quot;/&gt;&lt;lineCharCount val=&quot;77&quot;/&gt;&lt;lineCharCount val=&quot;52&quot;/&gt;&lt;/TableIndex&gt;&lt;/ShapeTextInfo&gt;"/>
  <p:tag name="HTML_SHAPEINFO" val="&lt;TextEffect&gt;&lt;Image&gt;&lt;filename val=&quot;C:\Users\JEFFKE~1\AppData\Local\Temp\PR\data\asimages\{08E07B49-0C22-48DC-8B83-7B3C4506B190}_1.png_crop.png&quot;/&gt;&lt;left val=&quot;22&quot;/&gt;&lt;top val=&quot;68&quot;/&gt;&lt;width val=&quot;187&quot;/&gt;&lt;height val=&quot;14&quot;/&gt;&lt;hasText val=&quot;1&quot;/&gt;&lt;paraId val=&quot;1&quot;/&gt;&lt;/Image&gt;&lt;Image&gt;&lt;filename val=&quot;C:\Users\JEFFKE~1\AppData\Local\Temp\PR\data\asimages\{7F838FCD-2583-4A93-8CB3-360E197E7771}_1.png_crop.png&quot;/&gt;&lt;left val=&quot;30&quot;/&gt;&lt;top val=&quot;105&quot;/&gt;&lt;width val=&quot;465&quot;/&gt;&lt;height val=&quot;17&quot;/&gt;&lt;hasText val=&quot;1&quot;/&gt;&lt;paraId val=&quot;2&quot;/&gt;&lt;/Image&gt;&lt;Image&gt;&lt;filename val=&quot;C:\Users\JEFFKE~1\AppData\Local\Temp\PR\data\asimages\{052C117B-9DEB-471A-A795-8247F55DFEBC}_1.png_crop.png&quot;/&gt;&lt;left val=&quot;30&quot;/&gt;&lt;top val=&quot;141&quot;/&gt;&lt;width val=&quot;531&quot;/&gt;&lt;height val=&quot;17&quot;/&gt;&lt;hasText val=&quot;1&quot;/&gt;&lt;paraId val=&quot;3&quot;/&gt;&lt;/Image&gt;&lt;Image&gt;&lt;filename val=&quot;C:\Users\JEFFKE~1\AppData\Local\Temp\PR\data\asimages\{5ECB4D0E-B6F6-41AA-B34F-2C68167B60B0}_1.png_crop.png&quot;/&gt;&lt;left val=&quot;62&quot;/&gt;&lt;top val=&quot;177&quot;/&gt;&lt;width val=&quot;417&quot;/&gt;&lt;height val=&quot;17&quot;/&gt;&lt;hasText val=&quot;1&quot;/&gt;&lt;paraId val=&quot;4&quot;/&gt;&lt;/Image&gt;&lt;Image&gt;&lt;filename val=&quot;C:\Users\JEFFKE~1\AppData\Local\Temp\PR\data\asimages\{F5CEB719-B06F-4BBC-A5A8-E5E97B02C4B9}_1.png_crop.png&quot;/&gt;&lt;left val=&quot;62&quot;/&gt;&lt;top val=&quot;207&quot;/&gt;&lt;width val=&quot;466&quot;/&gt;&lt;height val=&quot;17&quot;/&gt;&lt;hasText val=&quot;1&quot;/&gt;&lt;paraId val=&quot;5&quot;/&gt;&lt;/Image&gt;&lt;Image&gt;&lt;filename val=&quot;C:\Users\JEFFKE~1\AppData\Local\Temp\PR\data\asimages\{FA0366FF-23C4-4500-BD1C-D3F2C5B5B934}_1.png_crop.png&quot;/&gt;&lt;left val=&quot;62&quot;/&gt;&lt;top val=&quot;237&quot;/&gt;&lt;width val=&quot;395&quot;/&gt;&lt;height val=&quot;14&quot;/&gt;&lt;hasText val=&quot;1&quot;/&gt;&lt;paraId val=&quot;6&quot;/&gt;&lt;/Image&gt;&lt;Image&gt;&lt;filename val=&quot;C:\Users\JEFFKE~1\AppData\Local\Temp\PR\data\asimages\{4CF184D5-B66C-403F-8F3E-8C64C93C4BC5}_1.png_crop.png&quot;/&gt;&lt;left val=&quot;62&quot;/&gt;&lt;top val=&quot;267&quot;/&gt;&lt;width val=&quot;545&quot;/&gt;&lt;height val=&quot;17&quot;/&gt;&lt;hasText val=&quot;1&quot;/&gt;&lt;paraId val=&quot;7&quot;/&gt;&lt;/Image&gt;&lt;Image&gt;&lt;filename val=&quot;C:\Users\JEFFKE~1\AppData\Local\Temp\PR\data\asimages\{9D4164C2-0C2C-4AD4-B7EF-8F884ACD2035}_1.png_crop.png&quot;/&gt;&lt;left val=&quot;22&quot;/&gt;&lt;top val=&quot;309&quot;/&gt;&lt;width val=&quot;635&quot;/&gt;&lt;height val=&quot;41&quot;/&gt;&lt;hasText val=&quot;1&quot;/&gt;&lt;paraId val=&quot;8&quot;/&gt;&lt;/Image&gt;&lt;/TextEffect&gt;"/>
</p:tagLst>
</file>

<file path=ppt/tags/tag147.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DBaker_Slide18_1-2.wav"/>
  <p:tag name="PPSNARRATION" val="20,1807615244,D:\Archive\F Drive\AHRQ TS E-Learning\Module 10\TS_2016_Module_10_v7.0_pptx\Media.ppcx"/>
  <p:tag name="HTML_SHAPEINFO" val="&lt;SlideThumbPath val=&quot;Slide18.PNG&quot;/&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JEFFKE~1\AppData\Local\Temp\PR\data\asimages\{91FC3A9C-B3A3-417C-9D40-B8BA57AE80F2}_18.png&quot;/&gt;&lt;left val=&quot;66&quot;/&gt;&lt;top val=&quot;-2&quot;/&gt;&lt;width val=&quot;644&quot;/&gt;&lt;height val=&quot;68&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4&quot;/&gt;&lt;lineCharCount val=&quot;43&quot;/&gt;&lt;lineCharCount val=&quot;39&quot;/&gt;&lt;lineCharCount val=&quot;42&quot;/&gt;&lt;lineCharCount val=&quot;29&quot;/&gt;&lt;/TableIndex&gt;&lt;/ShapeTextInfo&gt;"/>
  <p:tag name="HTML_SHAPEINFO" val="&lt;TextEffect&gt;&lt;Image&gt;&lt;filename val=&quot;C:\Users\JEFFKE~1\AppData\Local\Temp\PR\data\asimages\{D6BBD804-489A-42F8-B089-B82C4BB4EE72}_1.png_crop.png&quot;/&gt;&lt;left val=&quot;21&quot;/&gt;&lt;top val=&quot;68&quot;/&gt;&lt;width val=&quot;293&quot;/&gt;&lt;height val=&quot;14&quot;/&gt;&lt;hasText val=&quot;1&quot;/&gt;&lt;paraId val=&quot;1&quot;/&gt;&lt;/Image&gt;&lt;Image&gt;&lt;filename val=&quot;C:\Users\JEFFKE~1\AppData\Local\Temp\PR\data\asimages\{D5DAB0B0-3675-4CC6-B574-AED72AC514F7}_1.png_crop.png&quot;/&gt;&lt;left val=&quot;21&quot;/&gt;&lt;top val=&quot;116&quot;/&gt;&lt;width val=&quot;370&quot;/&gt;&lt;height val=&quot;17&quot;/&gt;&lt;hasText val=&quot;1&quot;/&gt;&lt;paraId val=&quot;2&quot;/&gt;&lt;/Image&gt;&lt;Image&gt;&lt;filename val=&quot;C:\Users\JEFFKE~1\AppData\Local\Temp\PR\data\asimages\{AC8ED813-6DFC-4698-8A39-A8AEF466D1AD}_1.png_crop.png&quot;/&gt;&lt;left val=&quot;22&quot;/&gt;&lt;top val=&quot;165&quot;/&gt;&lt;width val=&quot;321&quot;/&gt;&lt;height val=&quot;17&quot;/&gt;&lt;hasText val=&quot;1&quot;/&gt;&lt;paraId val=&quot;3&quot;/&gt;&lt;/Image&gt;&lt;Image&gt;&lt;filename val=&quot;C:\Users\JEFFKE~1\AppData\Local\Temp\PR\data\asimages\{555D7EC4-70C9-40E0-9F33-5EA8680E0151}_1.png_crop.png&quot;/&gt;&lt;left val=&quot;35&quot;/&gt;&lt;top val=&quot;201&quot;/&gt;&lt;width val=&quot;341&quot;/&gt;&lt;height val=&quot;38&quot;/&gt;&lt;hasText val=&quot;1&quot;/&gt;&lt;paraId val=&quot;4&quot;/&gt;&lt;/Image&gt;&lt;/TextEffect&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C84C79D1-CF74-4195-9EE2-9D372E938576}_2.png&quot;/&gt;&lt;left val=&quot;11&quot;/&gt;&lt;top val=&quot;381&quot;/&gt;&lt;width val=&quot;395&quot;/&gt;&lt;height val=&quot;30&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01156A-3C43-4DAC-8558-E9BAE465D4DF}&quot;/&gt;&lt;isInvalidForFieldText val=&quot;0&quot;/&gt;&lt;Image&gt;&lt;filename val=&quot;C:\Users\JEFFKE~1\AppData\Local\Temp\PR\data\asimages\{0601156A-3C43-4DAC-8558-E9BAE465D4DF}_18.png&quot;/&gt;&lt;left val=&quot;408&quot;/&gt;&lt;top val=&quot;51&quot;/&gt;&lt;width val=&quot;215&quot;/&gt;&lt;height val=&quot;266&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22C684E-1226-424D-8DDF-4D5018AFD292}&quot;/&gt;&lt;isInvalidForFieldText val=&quot;0&quot;/&gt;&lt;Image&gt;&lt;filename val=&quot;C:\Users\JEFFKE~1\AppData\Local\Temp\PR\data\asimages\{322C684E-1226-424D-8DDF-4D5018AFD292}_18.png&quot;/&gt;&lt;left val=&quot;488&quot;/&gt;&lt;top val=&quot;117&quot;/&gt;&lt;width val=&quot;215&quot;/&gt;&lt;height val=&quot;268&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DBarker_Slide19_redo2_1-2.wav"/>
  <p:tag name="PPSNARRATION" val="21,1807615244,D:\Archive\F Drive\AHRQ TS E-Learning\Module 10\TS_2016_Module_10_v7.0_pptx\Media.ppcx"/>
  <p:tag name="HTML_SHAPEINFO" val="&lt;SlideThumbPath val=&quot;Slide19.PNG&quot;/&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BFFC31AB-D219-4E02-9983-E9267E658E9A}_19.png&quot;/&gt;&lt;left val=&quot;66&quot;/&gt;&lt;top val=&quot;-2&quot;/&gt;&lt;width val=&quot;644&quot;/&gt;&lt;height val=&quot;68&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5&quot;/&gt;&lt;lineCharCount val=&quot;40&quot;/&gt;&lt;lineCharCount val=&quot;41&quot;/&gt;&lt;lineCharCount val=&quot;45&quot;/&gt;&lt;lineCharCount val=&quot;16&quot;/&gt;&lt;lineCharCount val=&quot;26&quot;/&gt;&lt;lineCharCount val=&quot;44&quot;/&gt;&lt;lineCharCount val=&quot;39&quot;/&gt;&lt;lineCharCount val=&quot;35&quot;/&gt;&lt;lineCharCount val=&quot;36&quot;/&gt;&lt;lineCharCount val=&quot;35&quot;/&gt;&lt;/TableIndex&gt;&lt;/ShapeTextInfo&gt;"/>
  <p:tag name="HTML_SHAPEINFO" val="&lt;TextEffect&gt;&lt;Image&gt;&lt;filename val=&quot;C:\Users\JEFFKE~1\AppData\Local\Temp\PR\data\asimages\{CD725671-1FE9-4FD1-BEA4-165C0F79A07A}_1.png_crop.png&quot;/&gt;&lt;left val=&quot;22&quot;/&gt;&lt;top val=&quot;67&quot;/&gt;&lt;width val=&quot;224&quot;/&gt;&lt;height val=&quot;13&quot;/&gt;&lt;hasText val=&quot;1&quot;/&gt;&lt;paraId val=&quot;1&quot;/&gt;&lt;/Image&gt;&lt;Image&gt;&lt;filename val=&quot;C:\Users\JEFFKE~1\AppData\Local\Temp\PR\data\asimages\{2A60A09A-E1D0-4B61-AA6D-9849C60F81F4}_1.png_crop.png&quot;/&gt;&lt;left val=&quot;31&quot;/&gt;&lt;top val=&quot;100&quot;/&gt;&lt;width val=&quot;367&quot;/&gt;&lt;height val=&quot;78&quot;/&gt;&lt;hasText val=&quot;1&quot;/&gt;&lt;paraId val=&quot;2&quot;/&gt;&lt;/Image&gt;&lt;Image&gt;&lt;filename val=&quot;C:\Users\JEFFKE~1\AppData\Local\Temp\PR\data\asimages\{9B6022ED-1DD4-4DD2-BAD4-C1AF723C909E}_1.png_crop.png&quot;/&gt;&lt;left val=&quot;22&quot;/&gt;&lt;top val=&quot;210&quot;/&gt;&lt;width val=&quot;211&quot;/&gt;&lt;height val=&quot;14&quot;/&gt;&lt;hasText val=&quot;1&quot;/&gt;&lt;paraId val=&quot;3&quot;/&gt;&lt;/Image&gt;&lt;Image&gt;&lt;filename val=&quot;C:\Users\JEFFKE~1\AppData\Local\Temp\PR\data\asimages\{911DEC19-5B01-4B69-AD55-4A69989C048D}_1.png_crop.png&quot;/&gt;&lt;left val=&quot;31&quot;/&gt;&lt;top val=&quot;244&quot;/&gt;&lt;width val=&quot;369&quot;/&gt;&lt;height val=&quot;100&quot;/&gt;&lt;hasText val=&quot;1&quot;/&gt;&lt;paraId val=&quot;4&quot;/&gt;&lt;/Image&gt;&lt;/TextEffect&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617AE06-CA35-4AD0-BEF2-499EC674B163}&quot;/&gt;&lt;isInvalidForFieldText val=&quot;0&quot;/&gt;&lt;Image&gt;&lt;filename val=&quot;C:\Users\JEFFKE~1\AppData\Local\Temp\PR\data\asimages\{4617AE06-CA35-4AD0-BEF2-499EC674B163}_19.png&quot;/&gt;&lt;left val=&quot;429&quot;/&gt;&lt;top val=&quot;52&quot;/&gt;&lt;width val=&quot;275&quot;/&gt;&lt;height val=&quot;178&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7E34FE9-095F-4618-AD69-5EE9B8765623}&quot;/&gt;&lt;isInvalidForFieldText val=&quot;0&quot;/&gt;&lt;Image&gt;&lt;filename val=&quot;C:\Users\JEFFKE~1\AppData\Local\Temp\PR\data\asimages\{27E34FE9-095F-4618-AD69-5EE9B8765623}_19.png&quot;/&gt;&lt;left val=&quot;429&quot;/&gt;&lt;top val=&quot;196&quot;/&gt;&lt;width val=&quot;274&quot;/&gt;&lt;height val=&quot;184&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DBaker_Slide20_1-2.wav"/>
  <p:tag name="PPSNARRATION" val="22,1807615244,D:\Archive\F Drive\AHRQ TS E-Learning\Module 10\TS_2016_Module_10_v7.0_pptx\Media.ppcx"/>
  <p:tag name="HTML_SHAPEINFO" val="&lt;SlideThumbPath val=&quot;Slide20.PNG&quot;/&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quot;/&gt;&lt;isInvalidForFieldText val=&quot;0&quot;/&gt;&lt;Image&gt;&lt;filename val=&quot;C:\Users\JEFFKE~1\AppData\Local\Temp\PR\data\asimages\{F4AB8973-643A-428D-9676-F5B84167F508}_20.png&quot;/&gt;&lt;left val=&quot;66&quot;/&gt;&lt;top val=&quot;-2&quot;/&gt;&lt;width val=&quot;644&quot;/&gt;&lt;height val=&quot;68&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9&quot;/&gt;&lt;lineCharCount val=&quot;32&quot;/&gt;&lt;lineCharCount val=&quot;11&quot;/&gt;&lt;lineCharCount val=&quot;17&quot;/&gt;&lt;lineCharCount val=&quot;15&quot;/&gt;&lt;lineCharCount val=&quot;11&quot;/&gt;&lt;/TableIndex&gt;&lt;/ShapeTextInfo&gt;"/>
  <p:tag name="HTML_SHAPEINFO" val="&lt;TextEffect&gt;&lt;Image&gt;&lt;filename val=&quot;C:\Users\JEFFKE~1\AppData\Local\Temp\PR\data\asimages\{FA80A3F6-E382-478F-948C-1D3A684947FB}_1.png_crop.png&quot;/&gt;&lt;left val=&quot;23&quot;/&gt;&lt;top val=&quot;68&quot;/&gt;&lt;width val=&quot;457&quot;/&gt;&lt;height val=&quot;17&quot;/&gt;&lt;hasText val=&quot;1&quot;/&gt;&lt;paraId val=&quot;1&quot;/&gt;&lt;/Image&gt;&lt;Image&gt;&lt;filename val=&quot;C:\Users\JEFFKE~1\AppData\Local\Temp\PR\data\asimages\{545C53B3-F08F-47CE-8F0D-2F7BC60A7E99}_1.png_crop.png&quot;/&gt;&lt;left val=&quot;21&quot;/&gt;&lt;top val=&quot;111&quot;/&gt;&lt;width val=&quot;241&quot;/&gt;&lt;height val=&quot;14&quot;/&gt;&lt;hasText val=&quot;1&quot;/&gt;&lt;paraId val=&quot;2&quot;/&gt;&lt;/Image&gt;&lt;Image&gt;&lt;filename val=&quot;C:\Users\JEFFKE~1\AppData\Local\Temp\PR\data\asimages\{053F3185-FED2-48F1-8F66-065080BBC26B}_1.png_crop.png&quot;/&gt;&lt;left val=&quot;31&quot;/&gt;&lt;top val=&quot;148&quot;/&gt;&lt;width val=&quot;108&quot;/&gt;&lt;height val=&quot;21&quot;/&gt;&lt;hasText val=&quot;1&quot;/&gt;&lt;paraId val=&quot;3&quot;/&gt;&lt;/Image&gt;&lt;Image&gt;&lt;filename val=&quot;C:\Users\JEFFKE~1\AppData\Local\Temp\PR\data\asimages\{E681432B-F3B6-4858-8E52-EB3BB98809BB}_1.png_crop.png&quot;/&gt;&lt;left val=&quot;31&quot;/&gt;&lt;top val=&quot;201&quot;/&gt;&lt;width val=&quot;170&quot;/&gt;&lt;height val=&quot;20&quot;/&gt;&lt;hasText val=&quot;1&quot;/&gt;&lt;paraId val=&quot;4&quot;/&gt;&lt;/Image&gt;&lt;Image&gt;&lt;filename val=&quot;C:\Users\JEFFKE~1\AppData\Local\Temp\PR\data\asimages\{5A8BC223-BA97-4052-A5B2-4A13998A31BB}_1.png_crop.png&quot;/&gt;&lt;left val=&quot;31&quot;/&gt;&lt;top val=&quot;254&quot;/&gt;&lt;width val=&quot;167&quot;/&gt;&lt;height val=&quot;20&quot;/&gt;&lt;hasText val=&quot;1&quot;/&gt;&lt;paraId val=&quot;5&quot;/&gt;&lt;/Image&gt;&lt;Image&gt;&lt;filename val=&quot;C:\Users\JEFFKE~1\AppData\Local\Temp\PR\data\asimages\{F2D15DB6-FB87-4ECB-929F-7BCE2ADFB082}_1.png_crop.png&quot;/&gt;&lt;left val=&quot;31&quot;/&gt;&lt;top val=&quot;306&quot;/&gt;&lt;width val=&quot;131&quot;/&gt;&lt;height val=&quot;21&quot;/&gt;&lt;hasText val=&quot;1&quot;/&gt;&lt;paraId val=&quot;6&quot;/&gt;&lt;/Image&gt;&lt;/TextEffect&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72265195-6EAF-4B73-884D-6B56E57E3CB3}_2.png&quot;/&gt;&lt;left val=&quot;642&quot;/&gt;&lt;top val=&quot;384&quot;/&gt;&lt;width val=&quot;65&quot;/&gt;&lt;height val=&quot;23&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6D8163-280E-4435-89EE-A92BA155B164}&quot;/&gt;&lt;isInvalidForFieldText val=&quot;0&quot;/&gt;&lt;Image&gt;&lt;filename val=&quot;C:\Users\JEFFKE~1\AppData\Local\Temp\PR\data\asimages\{746D8163-280E-4435-89EE-A92BA155B164}_20.png&quot;/&gt;&lt;left val=&quot;306&quot;/&gt;&lt;top val=&quot;100&quot;/&gt;&lt;width val=&quot;377&quot;/&gt;&lt;height val=&quot;269&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DBaker_Slide21_1-2.wav"/>
  <p:tag name="PPSNARRATION" val="23,1807615244,D:\Archive\F Drive\AHRQ TS E-Learning\Module 10\TS_2016_Module_10_v7.0_pptx\Media.ppcx"/>
  <p:tag name="HTML_SHAPEINFO" val="&lt;SlideThumbPath val=&quot;Slide21.PNG&quot;/&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sers\JEFFKE~1\AppData\Local\Temp\PR\data\asimages\{9E3B4E43-31DF-4C6A-B21F-B5CB62E9589D}_21.png&quot;/&gt;&lt;left val=&quot;66&quot;/&gt;&lt;top val=&quot;-2&quot;/&gt;&lt;width val=&quot;648&quot;/&gt;&lt;height val=&quot;68&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0&quot;/&gt;&lt;lineCharCount val=&quot;39&quot;/&gt;&lt;lineCharCount val=&quot;39&quot;/&gt;&lt;lineCharCount val=&quot;44&quot;/&gt;&lt;lineCharCount val=&quot;14&quot;/&gt;&lt;lineCharCount val=&quot;27&quot;/&gt;&lt;lineCharCount val=&quot;21&quot;/&gt;&lt;lineCharCount val=&quot;37&quot;/&gt;&lt;lineCharCount val=&quot;9&quot;/&gt;&lt;/TableIndex&gt;&lt;/ShapeTextInfo&gt;"/>
  <p:tag name="HTML_SHAPEINFO" val="&lt;TextEffect&gt;&lt;Image&gt;&lt;filename val=&quot;C:\Users\JEFFKE~1\AppData\Local\Temp\PR\data\asimages\{AA6CB4D4-9750-45C7-9941-811F88152C59}_1.png_crop.png&quot;/&gt;&lt;left val=&quot;23&quot;/&gt;&lt;top val=&quot;68&quot;/&gt;&lt;width val=&quot;300&quot;/&gt;&lt;height val=&quot;14&quot;/&gt;&lt;hasText val=&quot;1&quot;/&gt;&lt;paraId val=&quot;1&quot;/&gt;&lt;/Image&gt;&lt;Image&gt;&lt;filename val=&quot;C:\Users\JEFFKE~1\AppData\Local\Temp\PR\data\asimages\{84727C2F-5D96-4FE0-A880-E010D608C5C3}_1.png_crop.png&quot;/&gt;&lt;left val=&quot;22&quot;/&gt;&lt;top val=&quot;105&quot;/&gt;&lt;width val=&quot;337&quot;/&gt;&lt;height val=&quot;17&quot;/&gt;&lt;hasText val=&quot;1&quot;/&gt;&lt;paraId val=&quot;2&quot;/&gt;&lt;/Image&gt;&lt;Image&gt;&lt;filename val=&quot;C:\Users\JEFFKE~1\AppData\Local\Temp\PR\data\asimages\{9D985738-62D0-4A9F-BA25-9A243AC0C956}_1.png_crop.png&quot;/&gt;&lt;left val=&quot;22&quot;/&gt;&lt;top val=&quot;141&quot;/&gt;&lt;width val=&quot;334&quot;/&gt;&lt;height val=&quot;41&quot;/&gt;&lt;hasText val=&quot;1&quot;/&gt;&lt;paraId val=&quot;3&quot;/&gt;&lt;/Image&gt;&lt;Image&gt;&lt;filename val=&quot;C:\Users\JEFFKE~1\AppData\Local\Temp\PR\data\asimages\{095612A1-9B37-47B8-A64F-776FF73D093D}_1.png_crop.png&quot;/&gt;&lt;left val=&quot;30&quot;/&gt;&lt;top val=&quot;201&quot;/&gt;&lt;width val=&quot;128&quot;/&gt;&lt;height val=&quot;17&quot;/&gt;&lt;hasText val=&quot;1&quot;/&gt;&lt;paraId val=&quot;4&quot;/&gt;&lt;/Image&gt;&lt;Image&gt;&lt;filename val=&quot;C:\Users\JEFFKE~1\AppData\Local\Temp\PR\data\asimages\{A4D422A9-D24A-4081-94EB-E47714EC5541}_1.png_crop.png&quot;/&gt;&lt;left val=&quot;30&quot;/&gt;&lt;top val=&quot;237&quot;/&gt;&lt;width val=&quot;223&quot;/&gt;&lt;height val=&quot;17&quot;/&gt;&lt;hasText val=&quot;1&quot;/&gt;&lt;paraId val=&quot;5&quot;/&gt;&lt;/Image&gt;&lt;Image&gt;&lt;filename val=&quot;C:\Users\JEFFKE~1\AppData\Local\Temp\PR\data\asimages\{DE6B747B-773D-4E67-8D45-ECC36F9ABAD5}_1.png_crop.png&quot;/&gt;&lt;left val=&quot;22&quot;/&gt;&lt;top val=&quot;273&quot;/&gt;&lt;width val=&quot;180&quot;/&gt;&lt;height val=&quot;17&quot;/&gt;&lt;hasText val=&quot;1&quot;/&gt;&lt;paraId val=&quot;6&quot;/&gt;&lt;/Image&gt;&lt;Image&gt;&lt;filename val=&quot;C:\Users\JEFFKE~1\AppData\Local\Temp\PR\data\asimages\{FFE9D036-FC50-4AC4-AEDD-060FD412F9B6}_1.png_crop.png&quot;/&gt;&lt;left val=&quot;30&quot;/&gt;&lt;top val=&quot;309&quot;/&gt;&lt;width val=&quot;311&quot;/&gt;&lt;height val=&quot;41&quot;/&gt;&lt;hasText val=&quot;1&quot;/&gt;&lt;paraId val=&quot;7&quot;/&gt;&lt;/Image&gt;&lt;/TextEffect&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8BAB86-A644-4B24-887E-E440E11A3646}&quot;/&gt;&lt;isInvalidForFieldText val=&quot;0&quot;/&gt;&lt;Image&gt;&lt;filename val=&quot;C:\Users\JEFFKE~1\AppData\Local\Temp\PR\data\asimages\{2E8BAB86-A644-4B24-887E-E440E11A3646}_21.png&quot;/&gt;&lt;left val=&quot;375&quot;/&gt;&lt;top val=&quot;56&quot;/&gt;&lt;width val=&quot;336&quot;/&gt;&lt;height val=&quot;312&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BCraft_Slide22_1-2.wav"/>
  <p:tag name="PPSNARRATION" val="24,1807615244,D:\Archive\F Drive\AHRQ TS E-Learning\Module 10\TS_2016_Module_10_v7.0_pptx\Media.ppcx"/>
  <p:tag name="HTML_SHAPEINFO" val="&lt;SlideThumbPath val=&quot;Slide22.PNG&quot;/&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EFFKE~1\AppData\Local\Temp\PR\data\asimages\{4B215270-6E85-4877-A5BC-1B40383113B8}_22.png&quot;/&gt;&lt;left val=&quot;66&quot;/&gt;&lt;top val=&quot;-2&quot;/&gt;&lt;width val=&quot;644&quot;/&gt;&lt;height val=&quot;68&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1&quot;/&gt;&lt;lineCharCount val=&quot;28&quot;/&gt;&lt;lineCharCount val=&quot;37&quot;/&gt;&lt;lineCharCount val=&quot;44&quot;/&gt;&lt;lineCharCount val=&quot;43&quot;/&gt;&lt;lineCharCount val=&quot;36&quot;/&gt;&lt;lineCharCount val=&quot;8&quot;/&gt;&lt;lineCharCount val=&quot;41&quot;/&gt;&lt;lineCharCount val=&quot;41&quot;/&gt;&lt;lineCharCount val=&quot;44&quot;/&gt;&lt;/TableIndex&gt;&lt;/ShapeTextInfo&gt;"/>
  <p:tag name="HTML_SHAPEINFO" val="&lt;TextEffect&gt;&lt;Image&gt;&lt;filename val=&quot;C:\Users\JEFFKE~1\AppData\Local\Temp\PR\data\asimages\{4672F7C3-EBE1-469B-B441-8504AFF17E17}_1.png_crop.png&quot;/&gt;&lt;left val=&quot;21&quot;/&gt;&lt;top val=&quot;68&quot;/&gt;&lt;width val=&quot;322&quot;/&gt;&lt;height val=&quot;39&quot;/&gt;&lt;hasText val=&quot;1&quot;/&gt;&lt;paraId val=&quot;1&quot;/&gt;&lt;/Image&gt;&lt;Image&gt;&lt;filename val=&quot;C:\Users\JEFFKE~1\AppData\Local\Temp\PR\data\asimages\{3DABBC0A-B907-4BA8-8E5F-CB0045CAFF0B}_1.png_crop.png&quot;/&gt;&lt;left val=&quot;30&quot;/&gt;&lt;top val=&quot;126&quot;/&gt;&lt;width val=&quot;332&quot;/&gt;&lt;height val=&quot;39&quot;/&gt;&lt;hasText val=&quot;1&quot;/&gt;&lt;paraId val=&quot;2&quot;/&gt;&lt;/Image&gt;&lt;Image&gt;&lt;filename val=&quot;C:\Users\JEFFKE~1\AppData\Local\Temp\PR\data\asimages\{CBD967B8-CC42-4F03-8C8A-15DA8D884169}_1.png_crop.png&quot;/&gt;&lt;left val=&quot;30&quot;/&gt;&lt;top val=&quot;184&quot;/&gt;&lt;width val=&quot;328&quot;/&gt;&lt;height val=&quot;16&quot;/&gt;&lt;hasText val=&quot;1&quot;/&gt;&lt;paraId val=&quot;3&quot;/&gt;&lt;/Image&gt;&lt;Image&gt;&lt;filename val=&quot;C:\Users\JEFFKE~1\AppData\Local\Temp\PR\data\asimages\{033D92BC-C178-435B-9633-9B5730002786}_1.png_crop.png&quot;/&gt;&lt;left val=&quot;30&quot;/&gt;&lt;top val=&quot;219&quot;/&gt;&lt;width val=&quot;293&quot;/&gt;&lt;height val=&quot;39&quot;/&gt;&lt;hasText val=&quot;1&quot;/&gt;&lt;paraId val=&quot;4&quot;/&gt;&lt;/Image&gt;&lt;Image&gt;&lt;filename val=&quot;C:\Users\JEFFKE~1\AppData\Local\Temp\PR\data\asimages\{4662186E-67C6-4D95-A206-CB8AC60B0F4D}_1.png_crop.png&quot;/&gt;&lt;left val=&quot;21&quot;/&gt;&lt;top val=&quot;288&quot;/&gt;&lt;width val=&quot;344&quot;/&gt;&lt;height val=&quot;62&quot;/&gt;&lt;hasText val=&quot;1&quot;/&gt;&lt;paraId val=&quot;5&quot;/&gt;&lt;/Image&gt;&lt;/TextEffect&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C2F4E6-C6B0-4350-8299-8C92AD682049}&quot;/&gt;&lt;isInvalidForFieldText val=&quot;0&quot;/&gt;&lt;Image&gt;&lt;filename val=&quot;C:\Users\JEFFKE~1\AppData\Local\Temp\PR\data\asimages\{3CC2F4E6-C6B0-4350-8299-8C92AD682049}_22.png&quot;/&gt;&lt;left val=&quot;381&quot;/&gt;&lt;top val=&quot;62&quot;/&gt;&lt;width val=&quot;336&quot;/&gt;&lt;height val=&quot;312&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DBaker_Slide23_1-2.wav"/>
  <p:tag name="PPSNARRATION" val="25,1807615244,D:\Archive\F Drive\AHRQ TS E-Learning\Module 10\TS_2016_Module_10_v7.0_pptx\Media.ppcx"/>
  <p:tag name="HTML_SHAPEINFO" val="&lt;SlideThumbPath val=&quot;Slide23.PNG&quot;/&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6DE07C-E1A6-4E9F-B58D-F59221FD4BA6}&quot;/&gt;&lt;isInvalidForFieldText val=&quot;0&quot;/&gt;&lt;Image&gt;&lt;filename val=&quot;C:\Users\JEFFKE~1\AppData\Local\Temp\PR\data\asimages\{E46DE07C-E1A6-4E9F-B58D-F59221FD4BA6}_MtorLt.png&quot;/&gt;&lt;left val=&quot;-4&quot;/&gt;&lt;top val=&quot;0&quot;/&gt;&lt;width val=&quot;83&quot;/&gt;&lt;height val=&quot;55&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BD687E6C-C41B-49AD-94A5-7493CB6850E7}_23.png&quot;/&gt;&lt;left val=&quot;66&quot;/&gt;&lt;top val=&quot;-2&quot;/&gt;&lt;width val=&quot;644&quot;/&gt;&lt;height val=&quot;68&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4&quot;/&gt;&lt;lineCharCount val=&quot;30&quot;/&gt;&lt;lineCharCount val=&quot;32&quot;/&gt;&lt;lineCharCount val=&quot;18&quot;/&gt;&lt;lineCharCount val=&quot;31&quot;/&gt;&lt;lineCharCount val=&quot;30&quot;/&gt;&lt;lineCharCount val=&quot;10&quot;/&gt;&lt;/TableIndex&gt;&lt;/ShapeTextInfo&gt;"/>
  <p:tag name="HTML_SHAPEINFO" val="&lt;TextEffect&gt;&lt;Image&gt;&lt;filename val=&quot;C:\Users\JEFFKE~1\AppData\Local\Temp\PR\data\asimages\{91C90AE0-8683-4F4C-BBA3-AE3A51D650BC}_1.png_crop.png&quot;/&gt;&lt;left val=&quot;23&quot;/&gt;&lt;top val=&quot;68&quot;/&gt;&lt;width val=&quot;353&quot;/&gt;&lt;height val=&quot;17&quot;/&gt;&lt;hasText val=&quot;1&quot;/&gt;&lt;paraId val=&quot;1&quot;/&gt;&lt;/Image&gt;&lt;Image&gt;&lt;filename val=&quot;C:\Users\JEFFKE~1\AppData\Local\Temp\PR\data\asimages\{1D059C35-4130-4E08-BFD1-57E924E86705}_1.png_crop.png&quot;/&gt;&lt;left val=&quot;21&quot;/&gt;&lt;top val=&quot;117&quot;/&gt;&lt;width val=&quot;230&quot;/&gt;&lt;height val=&quot;17&quot;/&gt;&lt;hasText val=&quot;1&quot;/&gt;&lt;paraId val=&quot;2&quot;/&gt;&lt;/Image&gt;&lt;Image&gt;&lt;filename val=&quot;C:\Users\JEFFKE~1\AppData\Local\Temp\PR\data\asimages\{11D49C5A-D0A0-4B4B-A66F-8DD953DDC25C}_1.png_crop.png&quot;/&gt;&lt;left val=&quot;21&quot;/&gt;&lt;top val=&quot;165&quot;/&gt;&lt;width val=&quot;248&quot;/&gt;&lt;height val=&quot;38&quot;/&gt;&lt;hasText val=&quot;1&quot;/&gt;&lt;paraId val=&quot;3&quot;/&gt;&lt;/Image&gt;&lt;Image&gt;&lt;filename val=&quot;C:\Users\JEFFKE~1\AppData\Local\Temp\PR\data\asimages\{A7844F7F-E157-4F8E-8981-29AC4D71F046}_1.png_crop.png&quot;/&gt;&lt;left val=&quot;21&quot;/&gt;&lt;top val=&quot;237&quot;/&gt;&lt;width val=&quot;244&quot;/&gt;&lt;height val=&quot;62&quot;/&gt;&lt;hasText val=&quot;1&quot;/&gt;&lt;paraId val=&quot;4&quot;/&gt;&lt;/Image&gt;&lt;/TextEffect&gt;"/>
</p:tagLst>
</file>

<file path=ppt/tags/tag1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757B2D-C8E4-449D-9E69-0353A9A02067}&quot;/&gt;&lt;isInvalidForFieldText val=&quot;0&quot;/&gt;&lt;Image&gt;&lt;filename val=&quot;C:\Users\JEFFKE~1\AppData\Local\Temp\PR\data\asimages\{D6757B2D-C8E4-449D-9E69-0353A9A02067}_23.png&quot;/&gt;&lt;left val=&quot;284&quot;/&gt;&lt;top val=&quot;95&quot;/&gt;&lt;width val=&quot;425&quot;/&gt;&lt;height val=&quot;27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DBaker_Slide24_1-2.wav"/>
  <p:tag name="PPSNARRATION" val="26,1807615244,D:\Archive\F Drive\AHRQ TS E-Learning\Module 10\TS_2016_Module_10_v7.0_pptx\Media.ppcx"/>
  <p:tag name="HTML_SHAPEINFO" val="&lt;SlideThumbPath val=&quot;Slide24.PNG&quot;/&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DC11D770-CE78-45BF-AE03-ACE8DC720364}_24.png&quot;/&gt;&lt;left val=&quot;66&quot;/&gt;&lt;top val=&quot;-2&quot;/&gt;&lt;width val=&quot;644&quot;/&gt;&lt;height val=&quot;68&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 name="HTML_SHAPEINFO" val="&lt;ThreeDShapeInfo&gt;&lt;uuid val=&quot;&quot;/&gt;&lt;isInvalidForFieldText val=&quot;0&quot;/&gt;&lt;Image&gt;&lt;filename val=&quot;C:\Users\JEFFKE~1\AppData\Local\Temp\PR\data\asimages\{1B5CD172-6EC8-4EC3-8956-7863E795CA51}_24.png&quot;/&gt;&lt;left val=&quot;9&quot;/&gt;&lt;top val=&quot;57&quot;/&gt;&lt;width val=&quot;574&quot;/&gt;&lt;height val=&quot;320&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4&quot;/&gt;&lt;lineCharCount val=&quot;30&quot;/&gt;&lt;lineCharCount val=&quot;29&quot;/&gt;&lt;lineCharCount val=&quot;36&quot;/&gt;&lt;lineCharCount val=&quot;25&quot;/&gt;&lt;lineCharCount val=&quot;35&quot;/&gt;&lt;lineCharCount val=&quot;12&quot;/&gt;&lt;lineCharCount val=&quot;22&quot;/&gt;&lt;lineCharCount val=&quot;27&quot;/&gt;&lt;lineCharCount val=&quot;39&quot;/&gt;&lt;lineCharCount val=&quot;31&quot;/&gt;&lt;lineCharCount val=&quot;8&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6&quot;/&gt;&lt;lineCharCount val=&quot;40&quot;/&gt;&lt;lineCharCount val=&quot;7&quot;/&gt;&lt;lineCharCount val=&quot;31&quot;/&gt;&lt;lineCharCount val=&quot;33&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4&quot;/&gt;&lt;lineCharCount val=&quot;40&quot;/&gt;&lt;lineCharCount val=&quot;34&quot;/&gt;&lt;lineCharCount val=&quot;36&quot;/&gt;&lt;lineCharCount val=&quot;3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_DBarker_Slide25_redo_1-2.wav"/>
  <p:tag name="PPSNARRATION" val="27,1807615244,D:\Archive\F Drive\AHRQ TS E-Learning\Module 10\TS_2016_Module_10_v7.0_pptx\Media.ppcx"/>
  <p:tag name="HTML_SHAPEINFO" val="&lt;SlideThumbPath val=&quot;Slide25.PNG&quot;/&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4379B5-9307-4D0A-9366-4857262DE40C}&quot;/&gt;&lt;isInvalidForFieldText val=&quot;0&quot;/&gt;&lt;Image&gt;&lt;filename val=&quot;C:\Users\JEFFKE~1\AppData\Local\Temp\PR\data\asimages\{8E4379B5-9307-4D0A-9366-4857262DE40C}_MtorLt.png&quot;/&gt;&lt;left val=&quot;494&quot;/&gt;&lt;top val=&quot;377&quot;/&gt;&lt;width val=&quot;42&quot;/&gt;&lt;height val=&quot;35&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0287680F-F708-40B0-A36E-CC9E14301635}_25.png&quot;/&gt;&lt;left val=&quot;66&quot;/&gt;&lt;top val=&quot;-2&quot;/&gt;&lt;width val=&quot;644&quot;/&gt;&lt;height val=&quot;68&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6&quot;/&gt;&lt;lineCharCount val=&quot;24&quot;/&gt;&lt;lineCharCount val=&quot;13&quot;/&gt;&lt;lineCharCount val=&quot;28&quot;/&gt;&lt;lineCharCount val=&quot;20&quot;/&gt;&lt;lineCharCount val=&quot;32&quot;/&gt;&lt;lineCharCount val=&quot;29&quot;/&gt;&lt;lineCharCount val=&quot;33&quot;/&gt;&lt;lineCharCount val=&quot;21&quot;/&gt;&lt;lineCharCount val=&quot;37&quot;/&gt;&lt;lineCharCount val=&quot;36&quot;/&gt;&lt;/TableIndex&gt;&lt;/ShapeTextInfo&gt;"/>
  <p:tag name="HTML_SHAPEINFO" val="&lt;TextEffect&gt;&lt;Image&gt;&lt;filename val=&quot;C:\Users\JEFFKE~1\AppData\Local\Temp\PR\data\asimages\{4B9D2210-9AD8-467F-8110-1792C91987D1}_1.png_crop.png&quot;/&gt;&lt;left val=&quot;21&quot;/&gt;&lt;top val=&quot;66&quot;/&gt;&lt;width val=&quot;192&quot;/&gt;&lt;height val=&quot;16&quot;/&gt;&lt;hasText val=&quot;1&quot;/&gt;&lt;paraId val=&quot;1&quot;/&gt;&lt;/Image&gt;&lt;Image&gt;&lt;filename val=&quot;C:\Users\JEFFKE~1\AppData\Local\Temp\PR\data\asimages\{19589AD1-527D-4B17-B0EE-E0AFC735EF12}_1.png_crop.png&quot;/&gt;&lt;left val=&quot;22&quot;/&gt;&lt;top val=&quot;99&quot;/&gt;&lt;width val=&quot;173&quot;/&gt;&lt;height val=&quot;16&quot;/&gt;&lt;hasText val=&quot;1&quot;/&gt;&lt;paraId val=&quot;2&quot;/&gt;&lt;/Image&gt;&lt;Image&gt;&lt;filename val=&quot;C:\Users\JEFFKE~1\AppData\Local\Temp\PR\data\asimages\{349382BD-63DA-4A82-A955-AFCA8E906D98}_1.png_crop.png&quot;/&gt;&lt;left val=&quot;30&quot;/&gt;&lt;top val=&quot;125&quot;/&gt;&lt;width val=&quot;112&quot;/&gt;&lt;height val=&quot;15&quot;/&gt;&lt;hasText val=&quot;1&quot;/&gt;&lt;paraId val=&quot;3&quot;/&gt;&lt;/Image&gt;&lt;Image&gt;&lt;filename val=&quot;C:\Users\JEFFKE~1\AppData\Local\Temp\PR\data\asimages\{E2DE769F-59A3-4F83-A024-2A773F42B01F}_1.png_crop.png&quot;/&gt;&lt;left val=&quot;30&quot;/&gt;&lt;top val=&quot;151&quot;/&gt;&lt;width val=&quot;229&quot;/&gt;&lt;height val=&quot;15&quot;/&gt;&lt;hasText val=&quot;1&quot;/&gt;&lt;paraId val=&quot;4&quot;/&gt;&lt;/Image&gt;&lt;Image&gt;&lt;filename val=&quot;C:\Users\JEFFKE~1\AppData\Local\Temp\PR\data\asimages\{AA9FD511-86C9-4F71-B73E-84F8E856FE99}_1.png_crop.png&quot;/&gt;&lt;left val=&quot;30&quot;/&gt;&lt;top val=&quot;176&quot;/&gt;&lt;width val=&quot;162&quot;/&gt;&lt;height val=&quot;15&quot;/&gt;&lt;hasText val=&quot;1&quot;/&gt;&lt;paraId val=&quot;5&quot;/&gt;&lt;/Image&gt;&lt;Image&gt;&lt;filename val=&quot;C:\Users\JEFFKE~1\AppData\Local\Temp\PR\data\asimages\{ACF95667-CE50-41BC-BBAF-02C119DB1120}_1.png_crop.png&quot;/&gt;&lt;left val=&quot;30&quot;/&gt;&lt;top val=&quot;201&quot;/&gt;&lt;width val=&quot;256&quot;/&gt;&lt;height val=&quot;15&quot;/&gt;&lt;hasText val=&quot;1&quot;/&gt;&lt;paraId val=&quot;6&quot;/&gt;&lt;/Image&gt;&lt;Image&gt;&lt;filename val=&quot;C:\Users\JEFFKE~1\AppData\Local\Temp\PR\data\asimages\{3DE8DB50-380F-45BD-B1A7-835DAB9F464B}_1.png_crop.png&quot;/&gt;&lt;left val=&quot;22&quot;/&gt;&lt;top val=&quot;233&quot;/&gt;&lt;width val=&quot;211&quot;/&gt;&lt;height val=&quot;16&quot;/&gt;&lt;hasText val=&quot;1&quot;/&gt;&lt;paraId val=&quot;7&quot;/&gt;&lt;/Image&gt;&lt;Image&gt;&lt;filename val=&quot;C:\Users\JEFFKE~1\AppData\Local\Temp\PR\data\asimages\{E919AF8E-68EF-469C-8B50-F895F68969C8}_1.png_crop.png&quot;/&gt;&lt;left val=&quot;21&quot;/&gt;&lt;top val=&quot;266&quot;/&gt;&lt;width val=&quot;265&quot;/&gt;&lt;height val=&quot;16&quot;/&gt;&lt;hasText val=&quot;1&quot;/&gt;&lt;paraId val=&quot;8&quot;/&gt;&lt;/Image&gt;&lt;Image&gt;&lt;filename val=&quot;C:\Users\JEFFKE~1\AppData\Local\Temp\PR\data\asimages\{7B5A18A1-F4B0-417B-93AA-A5D101B5F2AF}_1.png_crop.png&quot;/&gt;&lt;left val=&quot;22&quot;/&gt;&lt;top val=&quot;298&quot;/&gt;&lt;width val=&quot;152&quot;/&gt;&lt;height val=&quot;14&quot;/&gt;&lt;hasText val=&quot;1&quot;/&gt;&lt;paraId val=&quot;9&quot;/&gt;&lt;/Image&gt;&lt;Image&gt;&lt;filename val=&quot;C:\Users\JEFFKE~1\AppData\Local\Temp\PR\data\asimages\{FCB891DC-06D2-43AE-B3D6-FB2F43FAFDA5}_1.png_crop.png&quot;/&gt;&lt;left val=&quot;30&quot;/&gt;&lt;top val=&quot;324&quot;/&gt;&lt;width val=&quot;296&quot;/&gt;&lt;height val=&quot;15&quot;/&gt;&lt;hasText val=&quot;1&quot;/&gt;&lt;paraId val=&quot;10&quot;/&gt;&lt;/Image&gt;&lt;Image&gt;&lt;filename val=&quot;C:\Users\JEFFKE~1\AppData\Local\Temp\PR\data\asimages\{99725554-A750-4D5C-BC51-4E8835E8CDE2}_1.png_crop.png&quot;/&gt;&lt;left val=&quot;30&quot;/&gt;&lt;top val=&quot;350&quot;/&gt;&lt;width val=&quot;313&quot;/&gt;&lt;height val=&quot;15&quot;/&gt;&lt;hasText val=&quot;1&quot;/&gt;&lt;paraId val=&quot;11&quot;/&gt;&lt;/Image&gt;&lt;/TextEffect&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077C0B-A791-44AF-99F6-04C090E9D614}&quot;/&gt;&lt;isInvalidForFieldText val=&quot;0&quot;/&gt;&lt;Image&gt;&lt;filename val=&quot;C:\Users\JEFFKE~1\AppData\Local\Temp\PR\data\asimages\{26077C0B-A791-44AF-99F6-04C090E9D614}_25.png&quot;/&gt;&lt;left val=&quot;365&quot;/&gt;&lt;top val=&quot;52&quot;/&gt;&lt;width val=&quot;347&quot;/&gt;&lt;height val=&quot;322&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DBaker_Slide26_1-2.wav"/>
  <p:tag name="PPSNARRATION" val="28,1807615244,D:\Archive\F Drive\AHRQ TS E-Learning\Module 10\TS_2016_Module_10_v7.0_pptx\Media.ppcx"/>
  <p:tag name="HTML_SHAPEINFO" val="&lt;SlideThumbPath val=&quot;Slide26.PNG&quot;/&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quot;/&gt;&lt;isInvalidForFieldText val=&quot;0&quot;/&gt;&lt;Image&gt;&lt;filename val=&quot;C:\Users\JEFFKE~1\AppData\Local\Temp\PR\data\asimages\{347BE942-2FA4-4BA6-9D09-A894A0B33322}_26.png&quot;/&gt;&lt;left val=&quot;66&quot;/&gt;&lt;top val=&quot;-2&quot;/&gt;&lt;width val=&quot;644&quot;/&gt;&lt;height val=&quot;68&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7&quot;/&gt;&lt;lineCharCount val=&quot;36&quot;/&gt;&lt;lineCharCount val=&quot;42&quot;/&gt;&lt;lineCharCount val=&quot;43&quot;/&gt;&lt;lineCharCount val=&quot;31&quot;/&gt;&lt;lineCharCount val=&quot;35&quot;/&gt;&lt;lineCharCount val=&quot;41&quot;/&gt;&lt;lineCharCount val=&quot;14&quot;/&gt;&lt;lineCharCount val=&quot;42&quot;/&gt;&lt;lineCharCount val=&quot;15&quot;/&gt;&lt;/TableIndex&gt;&lt;/ShapeTextInfo&gt;"/>
  <p:tag name="HTML_SHAPEINFO" val="&lt;TextEffect&gt;&lt;Image&gt;&lt;filename val=&quot;C:\Users\JEFFKE~1\AppData\Local\Temp\PR\data\asimages\{CEB6BB1A-C188-407F-9E7E-5D8F30321BAC}_1.png_crop.png&quot;/&gt;&lt;left val=&quot;23&quot;/&gt;&lt;top val=&quot;68&quot;/&gt;&lt;width val=&quot;210&quot;/&gt;&lt;height val=&quot;14&quot;/&gt;&lt;hasText val=&quot;1&quot;/&gt;&lt;paraId val=&quot;1&quot;/&gt;&lt;/Image&gt;&lt;Image&gt;&lt;filename val=&quot;C:\Users\JEFFKE~1\AppData\Local\Temp\PR\data\asimages\{E5B9EB74-9935-4177-AEC7-43FCD2CD3F59}_1.png_crop.png&quot;/&gt;&lt;left val=&quot;23&quot;/&gt;&lt;top val=&quot;105&quot;/&gt;&lt;width val=&quot;340&quot;/&gt;&lt;height val=&quot;41&quot;/&gt;&lt;hasText val=&quot;1&quot;/&gt;&lt;paraId val=&quot;2&quot;/&gt;&lt;/Image&gt;&lt;Image&gt;&lt;filename val=&quot;C:\Users\JEFFKE~1\AppData\Local\Temp\PR\data\asimages\{C9421A52-8422-4088-AEFE-6F677CED1324}_1.png_crop.png&quot;/&gt;&lt;left val=&quot;22&quot;/&gt;&lt;top val=&quot;165&quot;/&gt;&lt;width val=&quot;340&quot;/&gt;&lt;height val=&quot;41&quot;/&gt;&lt;hasText val=&quot;1&quot;/&gt;&lt;paraId val=&quot;3&quot;/&gt;&lt;/Image&gt;&lt;Image&gt;&lt;filename val=&quot;C:\Users\JEFFKE~1\AppData\Local\Temp\PR\data\asimages\{623DD529-2716-4091-892D-E808C5700F7D}_1.png_crop.png&quot;/&gt;&lt;left val=&quot;22&quot;/&gt;&lt;top val=&quot;225&quot;/&gt;&lt;width val=&quot;334&quot;/&gt;&lt;height val=&quot;65&quot;/&gt;&lt;hasText val=&quot;1&quot;/&gt;&lt;paraId val=&quot;4&quot;/&gt;&lt;/Image&gt;&lt;Image&gt;&lt;filename val=&quot;C:\Users\JEFFKE~1\AppData\Local\Temp\PR\data\asimages\{D6319FAC-33CA-4B51-9042-F1EAC547C199}_1.png_crop.png&quot;/&gt;&lt;left val=&quot;21&quot;/&gt;&lt;top val=&quot;309&quot;/&gt;&lt;width val=&quot;323&quot;/&gt;&lt;height val=&quot;39&quot;/&gt;&lt;hasText val=&quot;1&quot;/&gt;&lt;paraId val=&quot;5&quot;/&gt;&lt;/Image&gt;&lt;/TextEffect&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130302-8750-4BEF-92ED-03E20B8B1C67}&quot;/&gt;&lt;isInvalidForFieldText val=&quot;0&quot;/&gt;&lt;Image&gt;&lt;filename val=&quot;C:\Users\JEFFKE~1\AppData\Local\Temp\PR\data\asimages\{D6130302-8750-4BEF-92ED-03E20B8B1C67}_26.png&quot;/&gt;&lt;left val=&quot;372&quot;/&gt;&lt;top val=&quot;57&quot;/&gt;&lt;width val=&quot;340&quot;/&gt;&lt;height val=&quot;308&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BCraft_Slide27_1-2.wav"/>
  <p:tag name="PPSNARRATION" val="29,1807615244,D:\Archive\F Drive\AHRQ TS E-Learning\Module 10\TS_2016_Module_10_v7.0_pptx\Media.ppcx"/>
  <p:tag name="HTML_SHAPEINFO" val="&lt;SlideThumbPath val=&quot;Slide27.PNG&quot;/&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JEFFKE~1\AppData\Local\Temp\PR\data\asimages\{C193575B-D887-4B63-A646-C11DEAD3D6F9}_27.png&quot;/&gt;&lt;left val=&quot;66&quot;/&gt;&lt;top val=&quot;-2&quot;/&gt;&lt;width val=&quot;644&quot;/&gt;&lt;height val=&quot;68&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94&quot;/&gt;&lt;lineCharCount val=&quot;87&quot;/&gt;&lt;lineCharCount val=&quot;80&quot;/&gt;&lt;lineCharCount val=&quot;91&quot;/&gt;&lt;lineCharCount val=&quot;91&quot;/&gt;&lt;lineCharCount val=&quot;90&quot;/&gt;&lt;lineCharCount val=&quot;92&quot;/&gt;&lt;lineCharCount val=&quot;94&quot;/&gt;&lt;lineCharCount val=&quot;54&quot;/&gt;&lt;lineCharCount val=&quot;45&quot;/&gt;&lt;lineCharCount val=&quot;68&quot;/&gt;&lt;/TableIndex&gt;&lt;/ShapeTextInfo&gt;"/>
  <p:tag name="HTML_SHAPEINFO" val="&lt;TextEffect&gt;&lt;Image&gt;&lt;filename val=&quot;C:\Users\JEFFKE~1\AppData\Local\Temp\PR\data\asimages\{43A6AACF-B022-44B9-B57A-2DC31D9E3781}_1.png_crop.png&quot;/&gt;&lt;left val=&quot;21&quot;/&gt;&lt;top val=&quot;68&quot;/&gt;&lt;width val=&quot;670&quot;/&gt;&lt;height val=&quot;188&quot;/&gt;&lt;hasText val=&quot;1&quot;/&gt;&lt;paraId val=&quot;1&quot;/&gt;&lt;/Image&gt;&lt;Image&gt;&lt;filename val=&quot;C:\Users\JEFFKE~1\AppData\Local\Temp\PR\data\asimages\{A8FFF7D5-C1BD-4BA5-B188-1C016136B33E}_1.png_crop.png&quot;/&gt;&lt;left val=&quot;23&quot;/&gt;&lt;top val=&quot;281&quot;/&gt;&lt;width val=&quot;408&quot;/&gt;&lt;height val=&quot;17&quot;/&gt;&lt;hasText val=&quot;1&quot;/&gt;&lt;paraId val=&quot;2&quot;/&gt;&lt;/Image&gt;&lt;Image&gt;&lt;filename val=&quot;C:\Users\JEFFKE~1\AppData\Local\Temp\PR\data\asimages\{30188C14-E204-4998-906B-D5A23CE2E949}_1.png_crop.png&quot;/&gt;&lt;left val=&quot;21&quot;/&gt;&lt;top val=&quot;317&quot;/&gt;&lt;width val=&quot;568&quot;/&gt;&lt;height val=&quot;17&quot;/&gt;&lt;hasText val=&quot;1&quot;/&gt;&lt;paraId val=&quot;3&quot;/&gt;&lt;/Image&gt;&lt;/TextEffect&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59DA3B-63F7-41B0-A949-27B1FB2A8492}&quot;/&gt;&lt;isInvalidForFieldText val=&quot;0&quot;/&gt;&lt;Image&gt;&lt;filename val=&quot;C:\Users\JEFFKE~1\AppData\Local\Temp\PR\data\asimages\{A459DA3B-63F7-41B0-A949-27B1FB2A8492}_MtorLt.png&quot;/&gt;&lt;left val=&quot;597&quot;/&gt;&lt;top val=&quot;377&quot;/&gt;&lt;width val=&quot;42&quot;/&gt;&lt;height val=&quot;35&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BCraft_Slide28_1-2.wav"/>
  <p:tag name="PPSNARRATION" val="30,1807615244,D:\Archive\F Drive\AHRQ TS E-Learning\Module 10\TS_2016_Module_10_v7.0_pptx\Media.ppcx"/>
  <p:tag name="HTML_SHAPEINFO" val="&lt;SlideThumbPath val=&quot;Slide28.PNG&quot;/&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EFFKE~1\AppData\Local\Temp\PR\data\asimages\{CB9E60CA-8CA0-444D-B4C4-EB5D2147F92C}_28.png&quot;/&gt;&lt;left val=&quot;66&quot;/&gt;&lt;top val=&quot;-2&quot;/&gt;&lt;width val=&quot;644&quot;/&gt;&lt;height val=&quot;68&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4&quot;/&gt;&lt;lineCharCount val=&quot;34&quot;/&gt;&lt;lineCharCount val=&quot;10&quot;/&gt;&lt;lineCharCount val=&quot;34&quot;/&gt;&lt;lineCharCount val=&quot;10&quot;/&gt;&lt;lineCharCount val=&quot;35&quot;/&gt;&lt;lineCharCount val=&quot;36&quot;/&gt;&lt;lineCharCount val=&quot;44&quot;/&gt;&lt;lineCharCount val=&quot;47&quot;/&gt;&lt;/TableIndex&gt;&lt;/ShapeTextInfo&gt;"/>
  <p:tag name="HTML_SHAPEINFO" val="&lt;TextEffect&gt;&lt;Image&gt;&lt;filename val=&quot;C:\Users\JEFFKE~1\AppData\Local\Temp\PR\data\asimages\{D5F31EDB-002E-48C2-A0A0-224D639F00FF}_1.png_crop.png&quot;/&gt;&lt;left val=&quot;23&quot;/&gt;&lt;top val=&quot;68&quot;/&gt;&lt;width val=&quot;102&quot;/&gt;&lt;height val=&quot;14&quot;/&gt;&lt;hasText val=&quot;1&quot;/&gt;&lt;paraId val=&quot;1&quot;/&gt;&lt;/Image&gt;&lt;Image&gt;&lt;filename val=&quot;C:\Users\JEFFKE~1\AppData\Local\Temp\PR\data\asimages\{F5380041-E6A9-4530-BF4D-F6240010ED3B}_1.png_crop.png&quot;/&gt;&lt;left val=&quot;30&quot;/&gt;&lt;top val=&quot;98&quot;/&gt;&lt;width val=&quot;297&quot;/&gt;&lt;height val=&quot;39&quot;/&gt;&lt;hasText val=&quot;1&quot;/&gt;&lt;paraId val=&quot;2&quot;/&gt;&lt;/Image&gt;&lt;Image&gt;&lt;filename val=&quot;C:\Users\JEFFKE~1\AppData\Local\Temp\PR\data\asimages\{680B9B9B-7BE0-49CC-9CD3-73C64B59BD49}_1.png_crop.png&quot;/&gt;&lt;left val=&quot;30&quot;/&gt;&lt;top val=&quot;150&quot;/&gt;&lt;width val=&quot;280&quot;/&gt;&lt;height val=&quot;36&quot;/&gt;&lt;hasText val=&quot;1&quot;/&gt;&lt;paraId val=&quot;3&quot;/&gt;&lt;/Image&gt;&lt;Image&gt;&lt;filename val=&quot;C:\Users\JEFFKE~1\AppData\Local\Temp\PR\data\asimages\{BE5BDAB7-F347-4CFB-8064-952D39B1ECAC}_1.png_crop.png&quot;/&gt;&lt;left val=&quot;30&quot;/&gt;&lt;top val=&quot;202&quot;/&gt;&lt;width val=&quot;285&quot;/&gt;&lt;height val=&quot;36&quot;/&gt;&lt;hasText val=&quot;1&quot;/&gt;&lt;paraId val=&quot;4&quot;/&gt;&lt;/Image&gt;&lt;Image&gt;&lt;filename val=&quot;C:\Users\JEFFKE~1\AppData\Local\Temp\PR\data\asimages\{06A51A07-07B9-42C4-8C55-707B870D04C4}_1.png_crop.png&quot;/&gt;&lt;left val=&quot;21&quot;/&gt;&lt;top val=&quot;278&quot;/&gt;&lt;width val=&quot;351&quot;/&gt;&lt;height val=&quot;38&quot;/&gt;&lt;hasText val=&quot;1&quot;/&gt;&lt;paraId val=&quot;5&quot;/&gt;&lt;/Image&gt;&lt;/TextEffect&gt;"/>
</p:tagLst>
</file>

<file path=ppt/tags/tag1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41B1BB-287E-4188-92DC-DE2C6BE96621}&quot;/&gt;&lt;isInvalidForFieldText val=&quot;0&quot;/&gt;&lt;Image&gt;&lt;filename val=&quot;C:\Users\JEFFKE~1\AppData\Local\Temp\PR\data\asimages\{4C41B1BB-287E-4188-92DC-DE2C6BE96621}_28.png&quot;/&gt;&lt;left val=&quot;398&quot;/&gt;&lt;top val=&quot;66&quot;/&gt;&lt;width val=&quot;296&quot;/&gt;&lt;height val=&quot;525&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BCraft_Slide29_1-2.wav"/>
  <p:tag name="PPSNARRATION" val="6,1807615244,D:\Archive\F Drive\AHRQ TS E-Learning\Module 10\TS_2016_Module_10_v7.0_pptx\Media.ppcx"/>
  <p:tag name="HTML_SHAPEINFO" val="&lt;SlideThumbPath val=&quot;Slide29.PNG&quot;/&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66A98CC5-7A57-46A4-8D69-4410A9E98E2D}_29.png&quot;/&gt;&lt;left val=&quot;66&quot;/&gt;&lt;top val=&quot;-2&quot;/&gt;&lt;width val=&quot;644&quot;/&gt;&lt;height val=&quot;68&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1&quot;/&gt;&lt;lineCharCount val=&quot;27&quot;/&gt;&lt;lineCharCount val=&quot;12&quot;/&gt;&lt;lineCharCount val=&quot;34&quot;/&gt;&lt;lineCharCount val=&quot;20&quot;/&gt;&lt;lineCharCount val=&quot;35&quot;/&gt;&lt;lineCharCount val=&quot;35&quot;/&gt;&lt;lineCharCount val=&quot;29&quot;/&gt;&lt;lineCharCount val=&quot;23&quot;/&gt;&lt;lineCharCount val=&quot;34&quot;/&gt;&lt;lineCharCount val=&quot;17&quot;/&gt;&lt;/TableIndex&gt;&lt;/ShapeTextInfo&gt;"/>
  <p:tag name="HTML_SHAPEINFO" val="&lt;TextEffect&gt;&lt;Image&gt;&lt;filename val=&quot;C:\Users\JEFFKE~1\AppData\Local\Temp\PR\data\asimages\{CC44F6F2-DAB2-4B19-A632-ACEC9339D5EA}_1.png_crop.png&quot;/&gt;&lt;left val=&quot;22&quot;/&gt;&lt;top val=&quot;66&quot;/&gt;&lt;width val=&quot;229&quot;/&gt;&lt;height val=&quot;16&quot;/&gt;&lt;hasText val=&quot;1&quot;/&gt;&lt;paraId val=&quot;1&quot;/&gt;&lt;/Image&gt;&lt;Image&gt;&lt;filename val=&quot;C:\Users\JEFFKE~1\AppData\Local\Temp\PR\data\asimages\{C4B343B5-D316-464D-94F9-B02790DFC6EF}_1.png_crop.png&quot;/&gt;&lt;left val=&quot;30&quot;/&gt;&lt;top val=&quot;99&quot;/&gt;&lt;width val=&quot;227&quot;/&gt;&lt;height val=&quot;34&quot;/&gt;&lt;hasText val=&quot;1&quot;/&gt;&lt;paraId val=&quot;2&quot;/&gt;&lt;/Image&gt;&lt;Image&gt;&lt;filename val=&quot;C:\Users\JEFFKE~1\AppData\Local\Temp\PR\data\asimages\{60B39234-285A-4738-A4BB-90B9900D39C4}_1.png_crop.png&quot;/&gt;&lt;left val=&quot;30&quot;/&gt;&lt;top val=&quot;152&quot;/&gt;&lt;width val=&quot;274&quot;/&gt;&lt;height val=&quot;37&quot;/&gt;&lt;hasText val=&quot;1&quot;/&gt;&lt;paraId val=&quot;3&quot;/&gt;&lt;/Image&gt;&lt;Image&gt;&lt;filename val=&quot;C:\Users\JEFFKE~1\AppData\Local\Temp\PR\data\asimages\{37199C49-418A-4073-9F5E-5F6A880F0836}_1.png_crop.png&quot;/&gt;&lt;left val=&quot;30&quot;/&gt;&lt;top val=&quot;205&quot;/&gt;&lt;width val=&quot;293&quot;/&gt;&lt;height val=&quot;37&quot;/&gt;&lt;hasText val=&quot;1&quot;/&gt;&lt;paraId val=&quot;4&quot;/&gt;&lt;/Image&gt;&lt;Image&gt;&lt;filename val=&quot;C:\Users\JEFFKE~1\AppData\Local\Temp\PR\data\asimages\{96186CFD-2C83-4A62-A85F-D20E2E45328E}_1.png_crop.png&quot;/&gt;&lt;left val=&quot;30&quot;/&gt;&lt;top val=&quot;258&quot;/&gt;&lt;width val=&quot;251&quot;/&gt;&lt;height val=&quot;37&quot;/&gt;&lt;hasText val=&quot;1&quot;/&gt;&lt;paraId val=&quot;5&quot;/&gt;&lt;/Image&gt;&lt;Image&gt;&lt;filename val=&quot;C:\Users\JEFFKE~1\AppData\Local\Temp\PR\data\asimages\{8E9FA88A-4FA3-4F60-A9EA-A0DF0203A4E0}_1.png_crop.png&quot;/&gt;&lt;left val=&quot;30&quot;/&gt;&lt;top val=&quot;311&quot;/&gt;&lt;width val=&quot;268&quot;/&gt;&lt;height val=&quot;33&quot;/&gt;&lt;hasText val=&quot;1&quot;/&gt;&lt;paraId val=&quot;6&quot;/&gt;&lt;/Image&gt;&lt;/TextEffect&gt;"/>
</p:tagLst>
</file>

<file path=ppt/tags/tag1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9D1D4CC-3946-4AE1-AA00-727492D89802}&quot;/&gt;&lt;isInvalidForFieldText val=&quot;0&quot;/&gt;&lt;Image&gt;&lt;filename val=&quot;C:\Users\JEFFKE~1\AppData\Local\Temp\PR\data\asimages\{99D1D4CC-3946-4AE1-AA00-727492D89802}_29.png&quot;/&gt;&lt;left val=&quot;355&quot;/&gt;&lt;top val=&quot;95&quot;/&gt;&lt;width val=&quot;338&quot;/&gt;&lt;height val=&quot;240&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BCraft_Slide30_1-2.wav"/>
  <p:tag name="PPSNARRATION" val="7,1807615244,D:\Archive\F Drive\AHRQ TS E-Learning\Module 10\TS_2016_Module_10_v7.0_pptx\Media.ppcx"/>
  <p:tag name="HTML_SHAPEINFO" val="&lt;SlideThumbPath val=&quot;Slide30.PNG&quot;/&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B36E7AAE-00F6-4E43-A6A5-6A4B138CEDA2}_30.png&quot;/&gt;&lt;left val=&quot;66&quot;/&gt;&lt;top val=&quot;-2&quot;/&gt;&lt;width val=&quot;644&quot;/&gt;&lt;height val=&quot;68&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5AB190-E2A0-46A9-B254-27A48723C7B9}&quot;/&gt;&lt;isInvalidForFieldText val=&quot;0&quot;/&gt;&lt;Image&gt;&lt;filename val=&quot;C:\Users\JEFFKE~1\AppData\Local\Temp\PR\data\asimages\{0D5AB190-E2A0-46A9-B254-27A48723C7B9}_MtorLt.png&quot;/&gt;&lt;left val=&quot;503&quot;/&gt;&lt;top val=&quot;379&quot;/&gt;&lt;width val=&quot;25&quot;/&gt;&lt;height val=&quot;25&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2&quot;/&gt;&lt;lineCharCount val=&quot;37&quot;/&gt;&lt;lineCharCount val=&quot;7&quot;/&gt;&lt;lineCharCount val=&quot;39&quot;/&gt;&lt;lineCharCount val=&quot;32&quot;/&gt;&lt;lineCharCount val=&quot;40&quot;/&gt;&lt;lineCharCount val=&quot;16&quot;/&gt;&lt;lineCharCount val=&quot;47&quot;/&gt;&lt;lineCharCount val=&quot;39&quot;/&gt;&lt;/TableIndex&gt;&lt;/ShapeTextInfo&gt;"/>
  <p:tag name="HTML_SHAPEINFO" val="&lt;TextEffect&gt;&lt;Image&gt;&lt;filename val=&quot;C:\Users\JEFFKE~1\AppData\Local\Temp\PR\data\asimages\{C3F45632-7B8A-41D9-83A7-A2B218A6FE96}_1.png_crop.png&quot;/&gt;&lt;left val=&quot;21&quot;/&gt;&lt;top val=&quot;68&quot;/&gt;&lt;width val=&quot;313&quot;/&gt;&lt;height val=&quot;62&quot;/&gt;&lt;hasText val=&quot;1&quot;/&gt;&lt;paraId val=&quot;1&quot;/&gt;&lt;/Image&gt;&lt;Image&gt;&lt;filename val=&quot;C:\Users\JEFFKE~1\AppData\Local\Temp\PR\data\asimages\{495E2596-6EC6-4523-8BAB-24FA04F5E5D0}_1.png_crop.png&quot;/&gt;&lt;left val=&quot;21&quot;/&gt;&lt;top val=&quot;159&quot;/&gt;&lt;width val=&quot;347&quot;/&gt;&lt;height val=&quot;89&quot;/&gt;&lt;hasText val=&quot;1&quot;/&gt;&lt;paraId val=&quot;2&quot;/&gt;&lt;/Image&gt;&lt;Image&gt;&lt;filename val=&quot;C:\Users\JEFFKE~1\AppData\Local\Temp\PR\data\asimages\{C4478364-3BBA-46ED-9A75-5CD58F78937C}_1.png_crop.png&quot;/&gt;&lt;left val=&quot;23&quot;/&gt;&lt;top val=&quot;285&quot;/&gt;&lt;width val=&quot;307&quot;/&gt;&lt;height val=&quot;38&quot;/&gt;&lt;hasText val=&quot;1&quot;/&gt;&lt;paraId val=&quot;3&quot;/&gt;&lt;/Image&gt;&lt;/TextEffect&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2C81BEAB-8C4B-4A62-91EA-83716D49B658}_30.png&quot;/&gt;&lt;left val=&quot;536&quot;/&gt;&lt;top val=&quot;126&quot;/&gt;&lt;width val=&quot;79&quot;/&gt;&lt;height val=&quot;30&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quot;/&gt;&lt;isInvalidForFieldText val=&quot;0&quot;/&gt;&lt;Image&gt;&lt;filename val=&quot;C:\Users\JEFFKE~1\AppData\Local\Temp\PR\data\asimages\{0C19E6F0-C60E-47A7-9A37-FFED0984C82D}_30.png&quot;/&gt;&lt;left val=&quot;530&quot;/&gt;&lt;top val=&quot;221&quot;/&gt;&lt;width val=&quot;62&quot;/&gt;&lt;height val=&quot;30&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68FF8C-1365-4122-88CF-2A62EB06B9F8}&quot;/&gt;&lt;isInvalidForFieldText val=&quot;0&quot;/&gt;&lt;Image&gt;&lt;filename val=&quot;C:\Users\JEFFKE~1\AppData\Local\Temp\PR\data\asimages\{3768FF8C-1365-4122-88CF-2A62EB06B9F8}_MtorLt.png&quot;/&gt;&lt;left val=&quot;605&quot;/&gt;&lt;top val=&quot;379&quot;/&gt;&lt;width val=&quot;25&quot;/&gt;&lt;height val=&quot;2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05EA26-77B8-46C7-B7A3-F9BECFB772D0}&quot;/&gt;&lt;isInvalidForFieldText val=&quot;0&quot;/&gt;&lt;Image&gt;&lt;filename val=&quot;C:\Users\JEFFKE~1\AppData\Local\Temp\PR\data\asimages\{4805EA26-77B8-46C7-B7A3-F9BECFB772D0}_MtorLt.png&quot;/&gt;&lt;left val=&quot;498&quot;/&gt;&lt;top val=&quot;378&quot;/&gt;&lt;width val=&quot;34&quot;/&gt;&lt;height val=&quot;27&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BB0C1612-677E-4D98-AD32-66AC72118418}&quot;/&gt;&lt;isInvalidForFieldText val=&quot;0&quot;/&gt;&lt;Image&gt;&lt;filename val=&quot;C:\Users\JEFFKE~1\AppData\Local\Temp\PR\data\asimages\{BB0C1612-677E-4D98-AD32-66AC72118418}_MtorLt.png&quot;/&gt;&lt;left val=&quot;601&quot;/&gt;&lt;top val=&quot;378&quot;/&gt;&lt;width val=&quot;34&quot;/&gt;&lt;height val=&quot;27&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667203C-189A-4B08-A096-F822BB23B824}&quot;/&gt;&lt;isInvalidForFieldText val=&quot;0&quot;/&gt;&lt;Image&gt;&lt;filename val=&quot;C:\Users\JEFFKE~1\AppData\Local\Temp\PR\data\asimages\{4667203C-189A-4B08-A096-F822BB23B824}_MtorLt.png&quot;/&gt;&lt;left val=&quot;-3&quot;/&gt;&lt;top val=&quot;382&quot;/&gt;&lt;width val=&quot;727&quot;/&gt;&lt;height val=&quot;2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7ABA14C6-2AF0-46DE-9599-3986220C72F4}_4.png&quot;/&gt;&lt;left val=&quot;11&quot;/&gt;&lt;top val=&quot;381&quot;/&gt;&lt;width val=&quot;395&quot;/&gt;&lt;height val=&quot;3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DBC15AC7-D932-4E60-9A31-A6257A299C07}_4.png&quot;/&gt;&lt;left val=&quot;642&quot;/&gt;&lt;top val=&quot;384&quot;/&gt;&lt;width val=&quot;65&quot;/&gt;&lt;height val=&quot;2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DC15A6-C7AB-4B46-A9A9-4BE1146EE8C4}&quot;/&gt;&lt;isInvalidForFieldText val=&quot;0&quot;/&gt;&lt;Image&gt;&lt;filename val=&quot;C:\Users\JEFFKE~1\AppData\Local\Temp\PR\data\asimages\{FEDC15A6-C7AB-4B46-A9A9-4BE1146EE8C4}_MtorLt.png&quot;/&gt;&lt;left val=&quot;-4&quot;/&gt;&lt;top val=&quot;0&quot;/&gt;&lt;width val=&quot;83&quot;/&gt;&lt;height val=&quot;5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9E1F59-7033-4B47-81B2-C1E1F6E2AB23}&quot;/&gt;&lt;isInvalidForFieldText val=&quot;0&quot;/&gt;&lt;Image&gt;&lt;filename val=&quot;C:\Users\JEFFKE~1\AppData\Local\Temp\PR\data\asimages\{6F9E1F59-7033-4B47-81B2-C1E1F6E2AB23}_MtorLt.png&quot;/&gt;&lt;left val=&quot;494&quot;/&gt;&lt;top val=&quot;377&quot;/&gt;&lt;width val=&quot;42&quot;/&gt;&lt;height val=&quot;3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E28B90-6655-45E0-8FA3-AAB46A456EB0}&quot;/&gt;&lt;isInvalidForFieldText val=&quot;0&quot;/&gt;&lt;Image&gt;&lt;filename val=&quot;C:\Users\JEFFKE~1\AppData\Local\Temp\PR\data\asimages\{02E28B90-6655-45E0-8FA3-AAB46A456EB0}_MtorLt.png&quot;/&gt;&lt;left val=&quot;597&quot;/&gt;&lt;top val=&quot;377&quot;/&gt;&lt;width val=&quot;42&quot;/&gt;&lt;height val=&quot;3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D90F55-4496-49DC-90A9-FB9639BFE384}&quot;/&gt;&lt;isInvalidForFieldText val=&quot;0&quot;/&gt;&lt;Image&gt;&lt;filename val=&quot;C:\Users\JEFFKE~1\AppData\Local\Temp\PR\data\asimages\{83D90F55-4496-49DC-90A9-FB9639BFE384}_MtorLt.png&quot;/&gt;&lt;left val=&quot;503&quot;/&gt;&lt;top val=&quot;379&quot;/&gt;&lt;width val=&quot;25&quot;/&gt;&lt;height val=&quot;2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6EFBC0-2E06-484A-95E2-58701B66EF83}&quot;/&gt;&lt;isInvalidForFieldText val=&quot;0&quot;/&gt;&lt;Image&gt;&lt;filename val=&quot;C:\Users\JEFFKE~1\AppData\Local\Temp\PR\data\asimages\{536EFBC0-2E06-484A-95E2-58701B66EF83}_MtorLt.png&quot;/&gt;&lt;left val=&quot;605&quot;/&gt;&lt;top val=&quot;379&quot;/&gt;&lt;width val=&quot;25&quot;/&gt;&lt;height val=&quot;2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20736F8-0E2C-4C49-B6D0-507C21376F9A}&quot;/&gt;&lt;isInvalidForFieldText val=&quot;0&quot;/&gt;&lt;Image&gt;&lt;filename val=&quot;C:\Users\JEFFKE~1\AppData\Local\Temp\PR\data\asimages\{D20736F8-0E2C-4C49-B6D0-507C21376F9A}_MtorLt.png&quot;/&gt;&lt;left val=&quot;498&quot;/&gt;&lt;top val=&quot;378&quot;/&gt;&lt;width val=&quot;34&quot;/&gt;&lt;height val=&quot;2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2B426E90-3DF0-4CBD-9260-A836812B1433}&quot;/&gt;&lt;isInvalidForFieldText val=&quot;0&quot;/&gt;&lt;Image&gt;&lt;filename val=&quot;C:\Users\JEFFKE~1\AppData\Local\Temp\PR\data\asimages\{2B426E90-3DF0-4CBD-9260-A836812B1433}_MtorLt.png&quot;/&gt;&lt;left val=&quot;601&quot;/&gt;&lt;top val=&quot;378&quot;/&gt;&lt;width val=&quot;34&quot;/&gt;&lt;height val=&quot;2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C772AF62-BAE4-4635-AF8A-FA97F1BB23BC}&quot;/&gt;&lt;isInvalidForFieldText val=&quot;0&quot;/&gt;&lt;Image&gt;&lt;filename val=&quot;C:\Users\JEFFKE~1\AppData\Local\Temp\PR\data\asimages\{C772AF62-BAE4-4635-AF8A-FA97F1BB23BC}_MtorLt.png&quot;/&gt;&lt;left val=&quot;-3&quot;/&gt;&lt;top val=&quot;382&quot;/&gt;&lt;width val=&quot;727&quot;/&gt;&lt;height val=&quot;27&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90F50C37-894E-4A66-9654-4ED8583FE37C}_30.png&quot;/&gt;&lt;left val=&quot;11&quot;/&gt;&lt;top val=&quot;381&quot;/&gt;&lt;width val=&quot;395&quot;/&gt;&lt;height val=&quot;30&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A6174D1C-7856-4781-9C6B-8158D0AEBD03}_30.png&quot;/&gt;&lt;left val=&quot;642&quot;/&gt;&lt;top val=&quot;384&quot;/&gt;&lt;width val=&quot;65&quot;/&gt;&lt;height val=&quot;2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3E23E6-9EB1-4DBB-B751-B83F9EF65A0A}&quot;/&gt;&lt;isInvalidForFieldText val=&quot;0&quot;/&gt;&lt;Image&gt;&lt;filename val=&quot;C:\Users\JEFFKE~1\AppData\Local\Temp\PR\data\asimages\{DC3E23E6-9EB1-4DBB-B751-B83F9EF65A0A}_MtorLt.png&quot;/&gt;&lt;left val=&quot;-4&quot;/&gt;&lt;top val=&quot;0&quot;/&gt;&lt;width val=&quot;83&quot;/&gt;&lt;height val=&quot;5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4BFB821-873B-42D1-A78F-CD40ABDDBB3A}&quot;/&gt;&lt;isInvalidForFieldText val=&quot;0&quot;/&gt;&lt;Image&gt;&lt;filename val=&quot;C:\Users\JEFFKE~1\AppData\Local\Temp\PR\data\asimages\{24BFB821-873B-42D1-A78F-CD40ABDDBB3A}_MtorLt.png&quot;/&gt;&lt;left val=&quot;494&quot;/&gt;&lt;top val=&quot;377&quot;/&gt;&lt;width val=&quot;42&quot;/&gt;&lt;height val=&quot;3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BEE6D7-D303-423D-9870-A4CC5D062E22}&quot;/&gt;&lt;isInvalidForFieldText val=&quot;0&quot;/&gt;&lt;Image&gt;&lt;filename val=&quot;C:\Users\JEFFKE~1\AppData\Local\Temp\PR\data\asimages\{40BEE6D7-D303-423D-9870-A4CC5D062E22}_MtorLt.png&quot;/&gt;&lt;left val=&quot;503&quot;/&gt;&lt;top val=&quot;379&quot;/&gt;&lt;width val=&quot;25&quot;/&gt;&lt;height val=&quot;2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CA380A4-95CD-4EB2-9EC6-E5730071AE5B}&quot;/&gt;&lt;isInvalidForFieldText val=&quot;0&quot;/&gt;&lt;Image&gt;&lt;filename val=&quot;C:\Users\JEFFKE~1\AppData\Local\Temp\PR\data\asimages\{5CA380A4-95CD-4EB2-9EC6-E5730071AE5B}_MtorLt.png&quot;/&gt;&lt;left val=&quot;498&quot;/&gt;&lt;top val=&quot;378&quot;/&gt;&lt;width val=&quot;34&quot;/&gt;&lt;height val=&quot;27&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BCraft_Slide1_1-2.wav"/>
  <p:tag name="PPSNARRATION" val="1,1807615244,D:\Archive\F Drive\AHRQ TS E-Learning\Module 10\TS_2016_Module_10_v7.0_pptx\Media.ppcx"/>
  <p:tag name="HTML_SHAPEINFO" val="&lt;SlideThumbPath val=&quot;Slide1.PNG&quot;/&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PRESENTER_SHAPEINFO" val="&lt;ThreeDShapeInfo&gt;&lt;uuid val=&quot;{332E6427-3144-4F43-BB74-FF6EEAED6984}&quot;/&gt;&lt;isInvalidForFieldText val=&quot;0&quot;/&gt;&lt;Image&gt;&lt;filename val=&quot;C:\Users\JEFFKE~1\AppData\Local\Temp\PR\data\asimages\{332E6427-3144-4F43-BB74-FF6EEAED6984}_1.png&quot;/&gt;&lt;left val=&quot;0&quot;/&gt;&lt;top val=&quot;188&quot;/&gt;&lt;width val=&quot;720&quot;/&gt;&lt;height val=&quot;5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831644D5-05BF-43C3-B5CE-A5A8DE360E52}_1.png&quot;/&gt;&lt;left val=&quot;0&quot;/&gt;&lt;top val=&quot;155&quot;/&gt;&lt;width val=&quot;720&quot;/&gt;&lt;height val=&quot;56&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EFFKE~1\AppData\Local\Temp\PR\data\asimages\{034A73B5-022E-4394-A161-CA50F566FDC6}_1.png&quot;/&gt;&lt;left val=&quot;0&quot;/&gt;&lt;top val=&quot;89&quot;/&gt;&lt;width val=&quot;720&quot;/&gt;&lt;height val=&quot;43&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D0A2291-F1C3-4A78-AD64-3903C954E758}&quot;/&gt;&lt;isInvalidForFieldText val=&quot;0&quot;/&gt;&lt;Image&gt;&lt;filename val=&quot;C:\Users\JEFFKE~1\AppData\Local\Temp\PR\data\asimages\{7D0A2291-F1C3-4A78-AD64-3903C954E758}_1.png&quot;/&gt;&lt;left val=&quot;603&quot;/&gt;&lt;top val=&quot;338&quot;/&gt;&lt;width val=&quot;29&quot;/&gt;&lt;height val=&quot;40&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PSNARRATIONPROPS" val="F:\AHRQ TS E-Learning\Module 10\Narration\TH_NEW_SLIDE_2_FULL.wav"/>
  <p:tag name="PPSNARRATION" val="2,1807615244,D:\Archive\F Drive\AHRQ TS E-Learning\Module 10\TS_2016_Module_10_v7.0_pptx\Media.ppcx"/>
  <p:tag name="HTML_SHAPEINFO" val="&lt;SlideThumbPath val=&quot;Slide2.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47066832-B9CC-4FA8-94DE-015842FA7A53}_2.png&quot;/&gt;&lt;left val=&quot;66&quot;/&gt;&lt;top val=&quot;-2&quot;/&gt;&lt;width val=&quot;644&quot;/&gt;&lt;height val=&quot;68&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1&quot;/&gt;&lt;lineCharCount val=&quot;52&quot;/&gt;&lt;lineCharCount val=&quot;72&quot;/&gt;&lt;lineCharCount val=&quot;64&quot;/&gt;&lt;lineCharCount val=&quot;80&quot;/&gt;&lt;/TableIndex&gt;&lt;/ShapeTextInfo&gt;"/>
  <p:tag name="HTML_SHAPEINFO" val="&lt;TextEffect&gt;&lt;Image&gt;&lt;filename val=&quot;C:\Users\JEFFKE~1\AppData\Local\Temp\PR\data\asimages\{9DA3656D-5184-469F-B638-AAC0108CC59C}_1.png_crop.png&quot;/&gt;&lt;left val=&quot;21&quot;/&gt;&lt;top val=&quot;68&quot;/&gt;&lt;width val=&quot;652&quot;/&gt;&lt;height val=&quot;41&quot;/&gt;&lt;hasText val=&quot;1&quot;/&gt;&lt;paraId val=&quot;1&quot;/&gt;&lt;/Image&gt;&lt;Image&gt;&lt;filename val=&quot;C:\Users\JEFFKE~1\AppData\Local\Temp\PR\data\asimages\{7FB2EC48-E91E-4387-8865-B25721965C9C}_1.png_crop.png&quot;/&gt;&lt;left val=&quot;23&quot;/&gt;&lt;top val=&quot;129&quot;/&gt;&lt;width val=&quot;574&quot;/&gt;&lt;height val=&quot;17&quot;/&gt;&lt;hasText val=&quot;1&quot;/&gt;&lt;paraId val=&quot;2&quot;/&gt;&lt;/Image&gt;&lt;Image&gt;&lt;filename val=&quot;C:\Users\JEFFKE~1\AppData\Local\Temp\PR\data\asimages\{6D3F8099-1C79-487C-A13A-0EF674C89A96}_1.png_crop.png&quot;/&gt;&lt;left val=&quot;22&quot;/&gt;&lt;top val=&quot;165&quot;/&gt;&lt;width val=&quot;522&quot;/&gt;&lt;height val=&quot;17&quot;/&gt;&lt;hasText val=&quot;1&quot;/&gt;&lt;paraId val=&quot;3&quot;/&gt;&lt;/Image&gt;&lt;Image&gt;&lt;filename val=&quot;C:\Users\JEFFKE~1\AppData\Local\Temp\PR\data\asimages\{4BD4A248-EDCA-4CC8-8D6C-6E45D8135D02}_1.png_crop.png&quot;/&gt;&lt;left val=&quot;23&quot;/&gt;&lt;top val=&quot;201&quot;/&gt;&lt;width val=&quot;658&quot;/&gt;&lt;height val=&quot;17&quot;/&gt;&lt;hasText val=&quot;1&quot;/&gt;&lt;paraId val=&quot;4&quot;/&gt;&lt;/Image&gt;&lt;/TextEffect&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16226C-39F3-4C57-85FA-9ADA87B0FB2A}&quot;/&gt;&lt;isInvalidForFieldText val=&quot;0&quot;/&gt;&lt;Image&gt;&lt;filename val=&quot;C:\Users\JEFFKE~1\AppData\Local\Temp\PR\data\asimages\{4F16226C-39F3-4C57-85FA-9ADA87B0FB2A}_2.png&quot;/&gt;&lt;left val=&quot;236&quot;/&gt;&lt;top val=&quot;272&quot;/&gt;&lt;width val=&quot;275&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AEB54D-F733-4223-87D2-B16609671564}&quot;/&gt;&lt;isInvalidForFieldText val=&quot;0&quot;/&gt;&lt;Image&gt;&lt;filename val=&quot;C:\Users\JEFFKE~1\AppData\Local\Temp\PR\data\asimages\{31AEB54D-F733-4223-87D2-B16609671564}_MtorLt.png&quot;/&gt;&lt;left val=&quot;597&quot;/&gt;&lt;top val=&quot;377&quot;/&gt;&lt;width val=&quot;42&quot;/&gt;&lt;height val=&quot;35&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65C8A3-B0F6-4994-AB79-94FF69111860}&quot;/&gt;&lt;isInvalidForFieldText val=&quot;0&quot;/&gt;&lt;Image&gt;&lt;filename val=&quot;C:\Users\JEFFKE~1\AppData\Local\Temp\PR\data\asimages\{2365C8A3-B0F6-4994-AB79-94FF69111860}_2.png&quot;/&gt;&lt;left val=&quot;586&quot;/&gt;&lt;top val=&quot;272&quot;/&gt;&lt;width val=&quot;120&quot;/&gt;&lt;height val=&quot;123&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2&quot;/&gt;&lt;lineCharCount val=&quot;1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7&quot;/&gt;&lt;lineCharCount val=&quot;14&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PSNARRATIONPROPS" val="F:\AHRQ TS E-Learning\Module 10\Narration\SLIDE_3_For_ALL.wav"/>
  <p:tag name="PPSNARRATION" val="3,1807615244,D:\Archive\F Drive\AHRQ TS E-Learning\Module 10\TS_2016_Module_10_v7.0_pptx\Media.ppcx"/>
  <p:tag name="HTML_SHAPEINFO" val="&lt;SlideThumbPath val=&quot;Slide3.PNG&quot;/&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34894330-A204-4124-A250-24B68224F520}_3.png&quot;/&gt;&lt;left val=&quot;66&quot;/&gt;&lt;top val=&quot;-2&quot;/&gt;&lt;width val=&quot;644&quot;/&gt;&lt;height val=&quot;68&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18&quot;/&gt;&lt;lineCharCount val=&quot;24&quot;/&gt;&lt;lineCharCount val=&quot;18&quot;/&gt;&lt;lineCharCount val=&quot;14&quot;/&gt;&lt;lineCharCount val=&quot;18&quot;/&gt;&lt;lineCharCount val=&quot;4&quot;/&gt;&lt;lineCharCount val=&quot;23&quot;/&gt;&lt;lineCharCount val=&quot;6&quot;/&gt;&lt;/TableIndex&gt;&lt;/ShapeTextInfo&gt;"/>
  <p:tag name="HTML_SHAPEINFO" val="&lt;TextEffect&gt;&lt;Image&gt;&lt;filename val=&quot;C:\Users\JEFFKE~1\AppData\Local\Temp\PR\data\asimages\{F59A7B51-85EB-4CA0-997D-24D626F66B40}_1.png_crop.png&quot;/&gt;&lt;left val=&quot;22&quot;/&gt;&lt;top val=&quot;66&quot;/&gt;&lt;width val=&quot;484&quot;/&gt;&lt;height val=&quot;17&quot;/&gt;&lt;hasText val=&quot;1&quot;/&gt;&lt;paraId val=&quot;1&quot;/&gt;&lt;/Image&gt;&lt;Image&gt;&lt;filename val=&quot;C:\Users\JEFFKE~1\AppData\Local\Temp\PR\data\asimages\{7E17EBE7-5106-4F8E-8EEA-BB241C702F7A}_1.png_crop.png&quot;/&gt;&lt;left val=&quot;76&quot;/&gt;&lt;top val=&quot;100&quot;/&gt;&lt;width val=&quot;143&quot;/&gt;&lt;height val=&quot;14&quot;/&gt;&lt;hasText val=&quot;1&quot;/&gt;&lt;paraId val=&quot;2&quot;/&gt;&lt;/Image&gt;&lt;Image&gt;&lt;filename val=&quot;C:\Users\JEFFKE~1\AppData\Local\Temp\PR\data\asimages\{C3C6E7DE-A387-481B-AA2A-BF28BCCD0A98}_1.png_crop.png&quot;/&gt;&lt;left val=&quot;89&quot;/&gt;&lt;top val=&quot;134&quot;/&gt;&lt;width val=&quot;243&quot;/&gt;&lt;height val=&quot;17&quot;/&gt;&lt;hasText val=&quot;1&quot;/&gt;&lt;paraId val=&quot;3&quot;/&gt;&lt;/Image&gt;&lt;Image&gt;&lt;filename val=&quot;C:\Users\JEFFKE~1\AppData\Local\Temp\PR\data\asimages\{7A44E2E7-13F9-4A17-B52E-036FB6D00BA7}_1.png_crop.png&quot;/&gt;&lt;left val=&quot;89&quot;/&gt;&lt;top val=&quot;167&quot;/&gt;&lt;width val=&quot;158&quot;/&gt;&lt;height val=&quot;17&quot;/&gt;&lt;hasText val=&quot;1&quot;/&gt;&lt;paraId val=&quot;4&quot;/&gt;&lt;/Image&gt;&lt;Image&gt;&lt;filename val=&quot;C:\Users\JEFFKE~1\AppData\Local\Temp\PR\data\asimages\{7F4FA22D-FE0C-48C9-BB93-B7B93152E801}_1.png_crop.png&quot;/&gt;&lt;left val=&quot;89&quot;/&gt;&lt;top val=&quot;201&quot;/&gt;&lt;width val=&quot;126&quot;/&gt;&lt;height val=&quot;14&quot;/&gt;&lt;hasText val=&quot;1&quot;/&gt;&lt;paraId val=&quot;5&quot;/&gt;&lt;/Image&gt;&lt;Image&gt;&lt;filename val=&quot;C:\Users\JEFFKE~1\AppData\Local\Temp\PR\data\asimages\{17AFBC4C-674E-4AA6-8046-9FC42775E7EB}_1.png_crop.png&quot;/&gt;&lt;left val=&quot;89&quot;/&gt;&lt;top val=&quot;235&quot;/&gt;&lt;width val=&quot;180&quot;/&gt;&lt;height val=&quot;14&quot;/&gt;&lt;hasText val=&quot;1&quot;/&gt;&lt;paraId val=&quot;6&quot;/&gt;&lt;/Image&gt;&lt;Image&gt;&lt;filename val=&quot;C:\Users\JEFFKE~1\AppData\Local\Temp\PR\data\asimages\{06BBC361-3628-4C5B-AD60-8CB7762BA94E}_1.png_crop.png&quot;/&gt;&lt;left val=&quot;76&quot;/&gt;&lt;top val=&quot;269&quot;/&gt;&lt;width val=&quot;33&quot;/&gt;&lt;height val=&quot;13&quot;/&gt;&lt;hasText val=&quot;1&quot;/&gt;&lt;paraId val=&quot;7&quot;/&gt;&lt;/Image&gt;&lt;Image&gt;&lt;filename val=&quot;C:\Users\JEFFKE~1\AppData\Local\Temp\PR\data\asimages\{AE79C816-6892-4050-A9D2-983C3402A2A0}_1.png_crop.png&quot;/&gt;&lt;left val=&quot;89&quot;/&gt;&lt;top val=&quot;302&quot;/&gt;&lt;width val=&quot;209&quot;/&gt;&lt;height val=&quot;14&quot;/&gt;&lt;hasText val=&quot;1&quot;/&gt;&lt;paraId val=&quot;8&quot;/&gt;&lt;/Image&gt;&lt;Image&gt;&lt;filename val=&quot;C:\Users\JEFFKE~1\AppData\Local\Temp\PR\data\asimages\{3964341D-6ABA-49AE-8A67-E4AFF6F47D88}_1.png_crop.png&quot;/&gt;&lt;left val=&quot;89&quot;/&gt;&lt;top val=&quot;336&quot;/&gt;&lt;width val=&quot;75&quot;/&gt;&lt;height val=&quot;14&quot;/&gt;&lt;hasText val=&quot;1&quot;/&gt;&lt;paraId val=&quot;9&quot;/&gt;&lt;/Image&gt;&lt;/TextEffect&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2&quot;/&gt;&lt;/TableIndex&gt;&lt;/ShapeTextInfo&gt;"/>
  <p:tag name="PRESENTER_SHAPEINFO" val="&lt;ThreeDShapeInfo&gt;&lt;uuid val=&quot;{4BE0C63F-F147-477D-9617-3CC936D3F640}&quot;/&gt;&lt;isInvalidForFieldText val=&quot;0&quot;/&gt;&lt;Image&gt;&lt;filename val=&quot;C:\Users\JEFFKE~1\AppData\Local\Temp\PR\data\asimages\{4BE0C63F-F147-477D-9617-3CC936D3F640}_3.png&quot;/&gt;&lt;left val=&quot;360&quot;/&gt;&lt;top val=&quot;110&quot;/&gt;&lt;width val=&quot;310&quot;/&gt;&lt;height val=&quot;244&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BCraft_Slide4_1-2.wav"/>
  <p:tag name="PPSNARRATION" val="4,1807615244,D:\Archive\F Drive\AHRQ TS E-Learning\Module 10\TS_2016_Module_10_v7.0_pptx\Media.ppcx"/>
  <p:tag name="HTML_SHAPEINFO" val="&lt;SlideThumbPath val=&quot;Slide4.PNG&quot;/&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1CC16D67-1DD3-4C1F-97DA-22E34A4CB997}_4.png&quot;/&gt;&lt;left val=&quot;66&quot;/&gt;&lt;top val=&quot;-2&quot;/&gt;&lt;width val=&quot;644&quot;/&gt;&lt;height val=&quot;68&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45&quot;/&gt;&lt;lineCharCount val=&quot;44&quot;/&gt;&lt;lineCharCount val=&quot;41&quot;/&gt;&lt;lineCharCount val=&quot;50&quot;/&gt;&lt;lineCharCount val=&quot;40&quot;/&gt;&lt;/TableIndex&gt;&lt;/ShapeTextInfo&gt;"/>
  <p:tag name="HTML_SHAPEINFO" val="&lt;TextEffect&gt;&lt;Image&gt;&lt;filename val=&quot;C:\Users\JEFFKE~1\AppData\Local\Temp\PR\data\asimages\{F8FC104D-6F93-4F4B-8477-774D550AC13A}_1.png_crop.png&quot;/&gt;&lt;left val=&quot;21&quot;/&gt;&lt;top val=&quot;68&quot;/&gt;&lt;width val=&quot;365&quot;/&gt;&lt;height val=&quot;41&quot;/&gt;&lt;hasText val=&quot;1&quot;/&gt;&lt;paraId val=&quot;1&quot;/&gt;&lt;/Image&gt;&lt;Image&gt;&lt;filename val=&quot;C:\Users\JEFFKE~1\AppData\Local\Temp\PR\data\asimages\{E233B8BC-23C6-46E5-AB35-9B4290D93DF6}_1.png_crop.png&quot;/&gt;&lt;left val=&quot;23&quot;/&gt;&lt;top val=&quot;135&quot;/&gt;&lt;width val=&quot;357&quot;/&gt;&lt;height val=&quot;17&quot;/&gt;&lt;hasText val=&quot;1&quot;/&gt;&lt;paraId val=&quot;2&quot;/&gt;&lt;/Image&gt;&lt;Image&gt;&lt;filename val=&quot;C:\Users\JEFFKE~1\AppData\Local\Temp\PR\data\asimages\{7F51C0B1-D7A4-47E9-8F2C-B38E98D9E55F}_1.png_crop.png&quot;/&gt;&lt;left val=&quot;21&quot;/&gt;&lt;top val=&quot;177&quot;/&gt;&lt;width val=&quot;359&quot;/&gt;&lt;height val=&quot;65&quot;/&gt;&lt;hasText val=&quot;1&quot;/&gt;&lt;paraId val=&quot;3&quot;/&gt;&lt;/Image&gt;&lt;/TextEffect&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FC212E-00AE-41C2-A389-9B6D70F55C46}&quot;/&gt;&lt;isInvalidForFieldText val=&quot;0&quot;/&gt;&lt;Image&gt;&lt;filename val=&quot;C:\Users\JEFFKE~1\AppData\Local\Temp\PR\data\asimages\{4CFC212E-00AE-41C2-A389-9B6D70F55C46}_MtorLt.png&quot;/&gt;&lt;left val=&quot;605&quot;/&gt;&lt;top val=&quot;379&quot;/&gt;&lt;width val=&quot;25&quot;/&gt;&lt;height val=&quot;25&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CE3002-7234-47DA-A2EF-B1F0F6CF4EEF}&quot;/&gt;&lt;isInvalidForFieldText val=&quot;0&quot;/&gt;&lt;Image&gt;&lt;filename val=&quot;C:\Users\JEFFKE~1\AppData\Local\Temp\PR\data\asimages\{A1CE3002-7234-47DA-A2EF-B1F0F6CF4EEF}_4.png&quot;/&gt;&lt;left val=&quot;420&quot;/&gt;&lt;top val=&quot;55&quot;/&gt;&lt;width val=&quot;234&quot;/&gt;&lt;height val=&quot;307&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BCraft_Slide5_1-2.wav"/>
  <p:tag name="PPSNARRATION" val="8,1807615244,D:\Archive\F Drive\AHRQ TS E-Learning\Module 10\TS_2016_Module_10_v7.0_pptx\Media.ppcx"/>
  <p:tag name="HTML_SHAPEINFO" val="&lt;SlideThumbPath val=&quot;Slide5.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6539E813-D07E-49C1-8005-F180CAA11A7B}_5.png&quot;/&gt;&lt;left val=&quot;66&quot;/&gt;&lt;top val=&quot;-2&quot;/&gt;&lt;width val=&quot;644&quot;/&gt;&lt;height val=&quot;68&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39&quot;/&gt;&lt;lineCharCount val=&quot;42&quot;/&gt;&lt;lineCharCount val=&quot;30&quot;/&gt;&lt;lineCharCount val=&quot;39&quot;/&gt;&lt;lineCharCount val=&quot;7&quot;/&gt;&lt;lineCharCount val=&quot;40&quot;/&gt;&lt;lineCharCount val=&quot;25&quot;/&gt;&lt;/TableIndex&gt;&lt;/ShapeTextInfo&gt;"/>
  <p:tag name="HTML_SHAPEINFO" val="&lt;TextEffect&gt;&lt;Image&gt;&lt;filename val=&quot;C:\Users\JEFFKE~1\AppData\Local\Temp\PR\data\asimages\{78FA5F85-3A56-4295-A102-DC3AA4EF6FA3}_1.png_crop.png&quot;/&gt;&lt;left val=&quot;21&quot;/&gt;&lt;top val=&quot;68&quot;/&gt;&lt;width val=&quot;326&quot;/&gt;&lt;height val=&quot;41&quot;/&gt;&lt;hasText val=&quot;1&quot;/&gt;&lt;paraId val=&quot;1&quot;/&gt;&lt;/Image&gt;&lt;Image&gt;&lt;filename val=&quot;C:\Users\JEFFKE~1\AppData\Local\Temp\PR\data\asimages\{8112F7E4-9A0E-4687-AF8D-35586B658A9C}_1.png_crop.png&quot;/&gt;&lt;left val=&quot;30&quot;/&gt;&lt;top val=&quot;135&quot;/&gt;&lt;width val=&quot;336&quot;/&gt;&lt;height val=&quot;41&quot;/&gt;&lt;hasText val=&quot;1&quot;/&gt;&lt;paraId val=&quot;2&quot;/&gt;&lt;/Image&gt;&lt;Image&gt;&lt;filename val=&quot;C:\Users\JEFFKE~1\AppData\Local\Temp\PR\data\asimages\{113F95FB-0821-479A-A2A2-A19761A9CA15}_1.png_crop.png&quot;/&gt;&lt;left val=&quot;30&quot;/&gt;&lt;top val=&quot;201&quot;/&gt;&lt;width val=&quot;337&quot;/&gt;&lt;height val=&quot;41&quot;/&gt;&lt;hasText val=&quot;1&quot;/&gt;&lt;paraId val=&quot;3&quot;/&gt;&lt;/Image&gt;&lt;Image&gt;&lt;filename val=&quot;C:\Users\JEFFKE~1\AppData\Local\Temp\PR\data\asimages\{FC8D8294-4C09-4728-9219-05D9F02A2D60}_1.png_crop.png&quot;/&gt;&lt;left val=&quot;30&quot;/&gt;&lt;top val=&quot;267&quot;/&gt;&lt;width val=&quot;331&quot;/&gt;&lt;height val=&quot;41&quot;/&gt;&lt;hasText val=&quot;1&quot;/&gt;&lt;paraId val=&quot;4&quot;/&gt;&lt;/Image&gt;&lt;/TextEffect&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385D3C-029D-49D2-AC3C-74A2603459C9}&quot;/&gt;&lt;isInvalidForFieldText val=&quot;0&quot;/&gt;&lt;Image&gt;&lt;filename val=&quot;C:\Users\JEFFKE~1\AppData\Local\Temp\PR\data\asimages\{55385D3C-029D-49D2-AC3C-74A2603459C9}_5.png&quot;/&gt;&lt;left val=&quot;432&quot;/&gt;&lt;top val=&quot;47&quot;/&gt;&lt;width val=&quot;234&quot;/&gt;&lt;height val=&quot;33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BCraft_Slide6_1-2.wav"/>
  <p:tag name="PPSNARRATION" val="5,1807615244,D:\Archive\F Drive\AHRQ TS E-Learning\Module 10\TS_2016_Module_10_v7.0_pptx\Media.ppcx"/>
  <p:tag name="HTML_SHAPEINFO" val="&lt;SlideThumbPath val=&quot;Slide6.PNG&quo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E423760B-CCF9-4D68-BC06-C48EE8FEE21D}_6.png&quot;/&gt;&lt;left val=&quot;66&quot;/&gt;&lt;top val=&quot;-2&quot;/&gt;&lt;width val=&quot;644&quot;/&gt;&lt;height val=&quot;68&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8&quot;/&gt;&lt;lineCharCount val=&quot;27&quot;/&gt;&lt;lineCharCount val=&quot;39&quot;/&gt;&lt;lineCharCount val=&quot;40&quot;/&gt;&lt;/TableIndex&gt;&lt;/ShapeTextInfo&gt;"/>
  <p:tag name="HTML_SHAPEINFO" val="&lt;TextEffect&gt;&lt;Image&gt;&lt;filename val=&quot;C:\Users\JEFFKE~1\AppData\Local\Temp\PR\data\asimages\{32646FFD-7A4A-4ADA-B7BF-C4012CBC7E5B}_1.png_crop.png&quot;/&gt;&lt;left val=&quot;21&quot;/&gt;&lt;top val=&quot;68&quot;/&gt;&lt;width val=&quot;286&quot;/&gt;&lt;height val=&quot;41&quot;/&gt;&lt;hasText val=&quot;1&quot;/&gt;&lt;paraId val=&quot;1&quot;/&gt;&lt;/Image&gt;&lt;Image&gt;&lt;filename val=&quot;C:\Users\JEFFKE~1\AppData\Local\Temp\PR\data\asimages\{5C2E02F1-B4BA-4CB4-BF99-C7FE6EC7E039}_1.png_crop.png&quot;/&gt;&lt;left val=&quot;22&quot;/&gt;&lt;top val=&quot;141&quot;/&gt;&lt;width val=&quot;301&quot;/&gt;&lt;height val=&quot;38&quot;/&gt;&lt;hasText val=&quot;1&quot;/&gt;&lt;paraId val=&quot;2&quot;/&gt;&lt;/Image&gt;&lt;/TextEffect&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5D3F57-14DF-47D1-AA35-C2801144A7C8}&quot;/&gt;&lt;isInvalidForFieldText val=&quot;0&quot;/&gt;&lt;Image&gt;&lt;filename val=&quot;C:\Users\JEFFKE~1\AppData\Local\Temp\PR\data\asimages\{A25D3F57-14DF-47D1-AA35-C2801144A7C8}_6.png&quot;/&gt;&lt;left val=&quot;391&quot;/&gt;&lt;top val=&quot;50&quot;/&gt;&lt;width val=&quot;296&quot;/&gt;&lt;height val=&quot;52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BCraft_Slide7_1-2.wav"/>
  <p:tag name="PPSNARRATION" val="9,1807615244,D:\Archive\F Drive\AHRQ TS E-Learning\Module 10\TS_2016_Module_10_v7.0_pptx\Media.ppcx"/>
  <p:tag name="HTML_SHAPEINFO" val="&lt;SlideThumbPath val=&quot;Slide7.PNG&quo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63C81CC7-D261-46DF-A564-C9083A870A0D}&quot;/&gt;&lt;isInvalidForFieldText val=&quot;0&quot;/&gt;&lt;Image&gt;&lt;filename val=&quot;C:\Users\JEFFKE~1\AppData\Local\Temp\PR\data\asimages\{63C81CC7-D261-46DF-A564-C9083A870A0D}_MtorLt.png&quot;/&gt;&lt;left val=&quot;601&quot;/&gt;&lt;top val=&quot;378&quot;/&gt;&lt;width val=&quot;34&quot;/&gt;&lt;height val=&quot;27&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EFFKE~1\AppData\Local\Temp\PR\data\asimages\{DCBAB083-D767-4F1E-9F90-4F127DD66672}_7.png&quot;/&gt;&lt;left val=&quot;66&quot;/&gt;&lt;top val=&quot;-2&quot;/&gt;&lt;width val=&quot;644&quot;/&gt;&lt;height val=&quot;68&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170131-5B93-4355-835B-55632DD66580}&quot;/&gt;&lt;isInvalidForFieldText val=&quot;0&quot;/&gt;&lt;Image&gt;&lt;filename val=&quot;C:\Users\JEFFKE~1\AppData\Local\Temp\PR\data\asimages\{8D170131-5B93-4355-835B-55632DD66580}_7.png&quot;/&gt;&lt;left val=&quot;366&quot;/&gt;&lt;top val=&quot;111&quot;/&gt;&lt;width val=&quot;162&quot;/&gt;&lt;height val=&quot;33&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7AADCD0-545C-4E81-BE1B-F2CE080DBEC8}&quot;/&gt;&lt;isInvalidForFieldText val=&quot;0&quot;/&gt;&lt;Image&gt;&lt;filename val=&quot;C:\Users\JEFFKE~1\AppData\Local\Temp\PR\data\asimages\{D7AADCD0-545C-4E81-BE1B-F2CE080DBEC8}_7.png&quot;/&gt;&lt;left val=&quot;244&quot;/&gt;&lt;top val=&quot;137&quot;/&gt;&lt;width val=&quot;46&quot;/&gt;&lt;height val=&quot;50&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A8D073E-6252-453D-A2FC-D9D163C69506}&quot;/&gt;&lt;isInvalidForFieldText val=&quot;0&quot;/&gt;&lt;Image&gt;&lt;filename val=&quot;C:\Users\JEFFKE~1\AppData\Local\Temp\PR\data\asimages\{4A8D073E-6252-453D-A2FC-D9D163C69506}_7.png&quot;/&gt;&lt;left val=&quot;322&quot;/&gt;&lt;top val=&quot;141&quot;/&gt;&lt;width val=&quot;59&quot;/&gt;&lt;height val=&quot;69&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1&quot;/&gt;&lt;/TableIndex&gt;&lt;/ShapeTextInfo&gt;"/>
  <p:tag name="PRESENTER_SHAPEINFO" val="&lt;ThreeDShapeInfo&gt;&lt;uuid val=&quot;{1F7CCDA2-C663-401D-9202-C0959A1E0B1E}&quot;/&gt;&lt;isInvalidForFieldText val=&quot;0&quot;/&gt;&lt;Image&gt;&lt;filename val=&quot;C:\Users\JEFFKE~1\AppData\Local\Temp\PR\data\asimages\{1F7CCDA2-C663-401D-9202-C0959A1E0B1E}_7.png&quot;/&gt;&lt;left val=&quot;269&quot;/&gt;&lt;top val=&quot;102&quot;/&gt;&lt;width val=&quot;108&quot;/&gt;&lt;height val=&quot;5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PSNARRATIONPROPS" val="F:\AHRQ TS E-Learning\Module 10\Narration\M10 DBaker_Slide8_1-2.wav"/>
  <p:tag name="PPSNARRATION" val="10,1807615244,D:\Archive\F Drive\AHRQ TS E-Learning\Module 10\TS_2016_Module_10_v7.0_pptx\Media.ppcx"/>
  <p:tag name="HTML_SHAPEINFO" val="&lt;SlideThumbPath val=&quot;Slide8.PNG&quot;/&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EFFKE~1\AppData\Local\Temp\PR\data\asimages\{450FCEBB-4C6E-4417-9102-D9B32C7F8E28}_8.png&quot;/&gt;&lt;left val=&quot;66&quot;/&gt;&lt;top val=&quot;-2&quot;/&gt;&lt;width val=&quot;644&quot;/&gt;&lt;height val=&quot;68&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FNEMasterTemplateForThemePreview.pptx</Template>
  <TotalTime>0</TotalTime>
  <Words>6953</Words>
  <Application>Microsoft Office PowerPoint</Application>
  <PresentationFormat>On-screen Show (16:9)</PresentationFormat>
  <Paragraphs>343</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ヒラギノ角ゴ Pro W3</vt:lpstr>
      <vt:lpstr>Office Theme</vt:lpstr>
      <vt:lpstr>Module 10: Measurement</vt:lpstr>
      <vt:lpstr>How This Online Course Works</vt:lpstr>
      <vt:lpstr>The Materials You Will Use</vt:lpstr>
      <vt:lpstr>Please Print the Instructor Guide</vt:lpstr>
      <vt:lpstr>Additional Resources</vt:lpstr>
      <vt:lpstr>Slide 2: Objectives</vt:lpstr>
      <vt:lpstr>TeamSTEPPS Phases: Measurement (Slide 3)</vt:lpstr>
      <vt:lpstr>How to Measure – Kirkpatrick (Slide 4)</vt:lpstr>
      <vt:lpstr>Available Measures (Slide 5)</vt:lpstr>
      <vt:lpstr>Course Evaluation Form (Slide 6)</vt:lpstr>
      <vt:lpstr>TeamSTEPPS Teamwork Attitudes Questionnaire (Slide 6)</vt:lpstr>
      <vt:lpstr>Learning Benchmarks (Slide 8)</vt:lpstr>
      <vt:lpstr>Team Performance Observation Tool (Slide 9)</vt:lpstr>
      <vt:lpstr>TeamSTEPPS Teamwork Perceptions Questionnaire </vt:lpstr>
      <vt:lpstr>Level III: Behavior (Slide 11)</vt:lpstr>
      <vt:lpstr>Level III: Behavior: Example Scenario</vt:lpstr>
      <vt:lpstr>Example Scenario Debrief</vt:lpstr>
      <vt:lpstr>Level III - Behavior: Measures (Slide 12)</vt:lpstr>
      <vt:lpstr>Level IV: Results (Slide 13)</vt:lpstr>
      <vt:lpstr>AHRQ Surveys on Patient Safety Culture (Slide 14)</vt:lpstr>
      <vt:lpstr>Hospital Survey on Patient Safety Culture (Slide 15)</vt:lpstr>
      <vt:lpstr>Hospital Survey Exercise</vt:lpstr>
      <vt:lpstr>How Can Hospitals Use the Survey? (Slide 16)</vt:lpstr>
      <vt:lpstr>Survey Measures (Slide 17)</vt:lpstr>
      <vt:lpstr>What Support Is Available? (Slide 18)</vt:lpstr>
      <vt:lpstr>AHRQ Patient Safety Indicators (PSIs) (Slide 19)</vt:lpstr>
      <vt:lpstr>Evaluating TeamSTEPPS Exercise (Slide 20)</vt:lpstr>
      <vt:lpstr>Evaluating TeamSTEPPS Exercise: Debrief</vt:lpstr>
      <vt:lpstr>Module 10 Summary</vt:lpstr>
      <vt:lpstr>Module 10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TeamSTEPPS 2.0 Module 10: Measurement</dc:title>
  <dc:subject>TeamSTEPPS</dc:subject>
  <dc:creator>Agency for Health Care Research and Quality (AHRQ)</dc:creator>
  <cp:lastModifiedBy/>
  <cp:revision>1</cp:revision>
  <dcterms:created xsi:type="dcterms:W3CDTF">2018-11-02T22:35:52Z</dcterms:created>
  <dcterms:modified xsi:type="dcterms:W3CDTF">2018-11-02T22:46:39Z</dcterms:modified>
  <cp:category>TeamSTEPPS</cp:category>
  <cp:contentStatus/>
</cp:coreProperties>
</file>