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2.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6.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7.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8.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9.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0.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1.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5.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6.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7.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8.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9.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0.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1.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2.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23.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24.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5.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6.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27.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28.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29.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30.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31.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32.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33.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34.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35.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notesSlides/notesSlide36.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93455" r:id="rId1"/>
  </p:sldMasterIdLst>
  <p:notesMasterIdLst>
    <p:notesMasterId r:id="rId39"/>
  </p:notesMasterIdLst>
  <p:sldIdLst>
    <p:sldId id="256" r:id="rId2"/>
    <p:sldId id="262" r:id="rId3"/>
    <p:sldId id="263" r:id="rId4"/>
    <p:sldId id="264" r:id="rId5"/>
    <p:sldId id="269" r:id="rId6"/>
    <p:sldId id="338" r:id="rId7"/>
    <p:sldId id="339" r:id="rId8"/>
    <p:sldId id="340" r:id="rId9"/>
    <p:sldId id="341" r:id="rId10"/>
    <p:sldId id="342" r:id="rId11"/>
    <p:sldId id="347" r:id="rId12"/>
    <p:sldId id="344" r:id="rId13"/>
    <p:sldId id="345" r:id="rId14"/>
    <p:sldId id="343" r:id="rId15"/>
    <p:sldId id="346"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48" r:id="rId31"/>
    <p:sldId id="363" r:id="rId32"/>
    <p:sldId id="364" r:id="rId33"/>
    <p:sldId id="365" r:id="rId34"/>
    <p:sldId id="366" r:id="rId35"/>
    <p:sldId id="337" r:id="rId36"/>
    <p:sldId id="369" r:id="rId37"/>
    <p:sldId id="299" r:id="rId38"/>
  </p:sldIdLst>
  <p:sldSz cx="9144000" cy="5143500" type="screen16x9"/>
  <p:notesSz cx="6858000" cy="91440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215968"/>
    <a:srgbClr val="31859C"/>
    <a:srgbClr val="E38144"/>
    <a:srgbClr val="BE571E"/>
    <a:srgbClr val="6090DC"/>
    <a:srgbClr val="4F7FD6"/>
    <a:srgbClr val="0D3157"/>
    <a:srgbClr val="0A18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35" autoAdjust="0"/>
    <p:restoredTop sz="66098" autoAdjust="0"/>
  </p:normalViewPr>
  <p:slideViewPr>
    <p:cSldViewPr snapToGrid="0" snapToObjects="1">
      <p:cViewPr varScale="1">
        <p:scale>
          <a:sx n="95" d="100"/>
          <a:sy n="95" d="100"/>
        </p:scale>
        <p:origin x="2082" y="66"/>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86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BB795-DE68-4583-ADFE-996C8C8412E9}"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94E17-EF1D-486E-B21E-4C184A5A89B4}" type="slidenum">
              <a:rPr lang="en-US" smtClean="0"/>
              <a:t>‹#›</a:t>
            </a:fld>
            <a:endParaRPr lang="en-US"/>
          </a:p>
        </p:txBody>
      </p:sp>
    </p:spTree>
    <p:extLst>
      <p:ext uri="{BB962C8B-B14F-4D97-AF65-F5344CB8AC3E}">
        <p14:creationId xmlns:p14="http://schemas.microsoft.com/office/powerpoint/2010/main" val="322999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Module 11 of the TeamSTEPPS 2.0 Online Master Trainer Course, Implementation Planning. This is Doctor Brigetta Craft, and I will be guiding you through this module. Here we will describe the three phases of the TeamSTEPPS Model for Change, and walk through the 10 step TeamSTEPPS Implementation Process. </a:t>
            </a:r>
          </a:p>
        </p:txBody>
      </p:sp>
      <p:sp>
        <p:nvSpPr>
          <p:cNvPr id="4" name="Slide Number Placeholder 3"/>
          <p:cNvSpPr>
            <a:spLocks noGrp="1"/>
          </p:cNvSpPr>
          <p:nvPr>
            <p:ph type="sldNum" sz="quarter" idx="10"/>
          </p:nvPr>
        </p:nvSpPr>
        <p:spPr/>
        <p:txBody>
          <a:bodyPr/>
          <a:lstStyle/>
          <a:p>
            <a:fld id="{3DA94E17-EF1D-486E-B21E-4C184A5A89B4}" type="slidenum">
              <a:rPr lang="en-US" smtClean="0"/>
              <a:t>1</a:t>
            </a:fld>
            <a:endParaRPr lang="en-US"/>
          </a:p>
        </p:txBody>
      </p:sp>
    </p:spTree>
    <p:extLst>
      <p:ext uri="{BB962C8B-B14F-4D97-AF65-F5344CB8AC3E}">
        <p14:creationId xmlns:p14="http://schemas.microsoft.com/office/powerpoint/2010/main" val="323673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first step in the implementation plan is to select your multidisciplinary change team. It is extremely important to always include leaders, as well as including staff members from the particular unit. You will need leaders and staff that have authority, that have expertise in the process that you're trying to improve, and that are motivated to change. </a:t>
            </a:r>
          </a:p>
          <a:p>
            <a:r>
              <a:rPr lang="en-US" b="0" dirty="0" smtClean="0"/>
              <a:t>Always involve leadership at different levels-- both at the institutional level and at the unit level. Leaders are also front-line staff that have leadership characteristics that will help you implement the program at that particular level. </a:t>
            </a:r>
          </a:p>
          <a:p>
            <a:r>
              <a:rPr lang="en-US" b="0" dirty="0" smtClean="0"/>
              <a:t>Always consider the experts that you need in the room. There are going to be experts both in clinical and technical aspects of the process you're trying to improve. </a:t>
            </a:r>
          </a:p>
          <a:p>
            <a:r>
              <a:rPr lang="en-US" b="0" dirty="0" smtClean="0"/>
              <a:t>Front-line staff are extremely important. They are the ones that know the processes and what happens every day in the units. </a:t>
            </a:r>
          </a:p>
          <a:p>
            <a:r>
              <a:rPr lang="en-US" b="0" dirty="0" smtClean="0"/>
              <a:t>Always try to include at least one master trainer. And, it's very important that all of the team members are trained in the fundamentals of TeamSTEPPS. Ideally, include a member with knowledge in performance improvement processes. You will need an expert, or someone with enough knowledge in collecting, analyzing, and presenting data. </a:t>
            </a:r>
          </a:p>
          <a:p>
            <a:r>
              <a:rPr lang="en-US" b="0" dirty="0" smtClean="0"/>
              <a:t>Always remember that your team members should represent the full scope of the area. Always take into account the core team members, ancillary team members, administration, coordinating teams, and potential contingency teams that interact with the area. </a:t>
            </a:r>
          </a:p>
          <a:p>
            <a:r>
              <a:rPr lang="en-US" b="0" dirty="0" smtClean="0"/>
              <a:t>Ideally, the change team will be composed of five to six members. And, it has to be an interdisciplinary team. </a:t>
            </a:r>
          </a:p>
          <a:p>
            <a:r>
              <a:rPr lang="en-US" b="0" dirty="0" smtClean="0"/>
              <a:t>Occasionally, you may find a situation in which you missed a team member, and you identify someone that would be valuable for your program, and you can always bring them to the table. In doing our falls prevention program, we started with our clinicians, our staff nurses, and our multidisciplinary team on the floor. After some weeks developing the program, we felt that we needed to include our pharmacist, to give her expertise in the relationship of medications and high risk for falls. </a:t>
            </a:r>
          </a:p>
        </p:txBody>
      </p:sp>
      <p:sp>
        <p:nvSpPr>
          <p:cNvPr id="4" name="Slide Number Placeholder 3"/>
          <p:cNvSpPr>
            <a:spLocks noGrp="1"/>
          </p:cNvSpPr>
          <p:nvPr>
            <p:ph type="sldNum" sz="quarter" idx="10"/>
          </p:nvPr>
        </p:nvSpPr>
        <p:spPr/>
        <p:txBody>
          <a:bodyPr/>
          <a:lstStyle/>
          <a:p>
            <a:fld id="{3DA94E17-EF1D-486E-B21E-4C184A5A89B4}" type="slidenum">
              <a:rPr lang="en-US" smtClean="0"/>
              <a:t>10</a:t>
            </a:fld>
            <a:endParaRPr lang="en-US"/>
          </a:p>
        </p:txBody>
      </p:sp>
    </p:spTree>
    <p:extLst>
      <p:ext uri="{BB962C8B-B14F-4D97-AF65-F5344CB8AC3E}">
        <p14:creationId xmlns:p14="http://schemas.microsoft.com/office/powerpoint/2010/main" val="3223657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Step 1 was part of the pre-work you completed prior to beginning this course. Thinking about what you have learned thus far in this course, would you change the composition of your Change Team? Using your Implementation Guide handout, take five minutes now to make those changes and complete Step 1 of your implementation plan. </a:t>
            </a:r>
          </a:p>
          <a:p>
            <a:r>
              <a:rPr lang="en-US" sz="1200" kern="1200" dirty="0" smtClean="0">
                <a:solidFill>
                  <a:schemeClr val="tx1"/>
                </a:solidFill>
                <a:effectLst/>
                <a:latin typeface="+mn-lt"/>
                <a:ea typeface="+mn-ea"/>
                <a:cs typeface="+mn-cs"/>
              </a:rPr>
              <a:t>If you have not yet identified members of your Change Team, please take time now to list those who you believe will be an asset to the team and will work to promote and support implementation of your initiative. As you do so, be sure you select a multi-disciplinary Change Team. Ensure representation from different leadership levels and ensure at least one member has completed TeamSTEPPS Master Training. In addition, ensure one member has experience in performance improvement. </a:t>
            </a:r>
          </a:p>
          <a:p>
            <a:r>
              <a:rPr lang="en-US" sz="1200" kern="1200" dirty="0" smtClean="0">
                <a:solidFill>
                  <a:schemeClr val="tx1"/>
                </a:solidFill>
                <a:effectLst/>
                <a:latin typeface="+mn-lt"/>
                <a:ea typeface="+mn-ea"/>
                <a:cs typeface="+mn-cs"/>
              </a:rPr>
              <a:t>If you did not already download the Guide, you can select the image of it on the slide to access it online. When you are facilitating this module, if the Change Team has not been identified, allow participants time to discuss and identify potential Change Team members with their colleagues.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A94E17-EF1D-486E-B21E-4C184A5A89B4}" type="slidenum">
              <a:rPr lang="en-US" smtClean="0"/>
              <a:t>11</a:t>
            </a:fld>
            <a:endParaRPr lang="en-US"/>
          </a:p>
        </p:txBody>
      </p:sp>
    </p:spTree>
    <p:extLst>
      <p:ext uri="{BB962C8B-B14F-4D97-AF65-F5344CB8AC3E}">
        <p14:creationId xmlns:p14="http://schemas.microsoft.com/office/powerpoint/2010/main" val="1289721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 second step of the implementation plan is to define the problem or the opportunities to improve. The objective is to state the problem, the challenges, or the opportunities for improvement that could be improved with enhanced teamwork.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There are multiple sources that can provide you information and identify opportunities. Review the unit performance and safety data. You could look at the incident reports for that particular unit. You could look at the good catches being reported by that particular unit. You could also analyze the AHRQ Hospital Survey on Patient Safety Culture. You could carry the TeamSTEPPS Teamwork Perceptions Questionnaire as a baseline and identify opportunities.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At the same time, there's a high likelihood there are multiple clinical process and outcome measures being collected for multiple processes on the areas. And you could select those areas in which teamwork and communication could improve your final outcomes. Review the Root Cause Analysis and/or the Proactive Risk Assessments for the particular area.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It's important also to add the front-line staff to identify opportunities. You could do this through executive walk-</a:t>
            </a:r>
            <a:r>
              <a:rPr lang="en-US" b="0" dirty="0" err="1" smtClean="0"/>
              <a:t>arounds</a:t>
            </a:r>
            <a:r>
              <a:rPr lang="en-US" b="0" dirty="0" smtClean="0"/>
              <a:t>. You could do this through focus groups.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Ask your staff, what are the things that keep you up at night? Or what kind of outcomes are waiting to happen because of breakdowns in the transfer of critical information? There is a very nice exercise, which is called the "magic wand exercise," that will be discussed further during this training.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Once you have identified the problem or opportunity, analyze it and identify the process during which the problem, challenge, or opportunity occurs, and state what the process is, who's involved, and when and where it occurs. Through our TeamSTEPPS implementation process, through incident reporting and RCAs, we identified opportunities to improve communication in our pediatrics areas.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We needed to improve the hand-off components from the emergency room in pediatrics to the inpatient Pediatric Intensive Care Unit. Hand-off tools were developed. We used the SBAR system,</a:t>
            </a:r>
            <a:r>
              <a:rPr lang="en-US" b="0" baseline="0" dirty="0" smtClean="0"/>
              <a:t> t</a:t>
            </a:r>
            <a:r>
              <a:rPr lang="en-US" b="0" dirty="0" smtClean="0"/>
              <a:t>rained staff in both areas in teamwork and communication through TeamSTEPPS, and developed a monitoring tool. At this point of time, our throughput of patients from decision to admit to the Pediatric ICU, from the emergency room to the Pediatric Intensive Care Unit, is less than 30 minutes.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We looked at other of our units on their data regarding catheter-associated urinary tract infections. The rate was below the national benchmark, but we really want it to be at zero. We implemented multiple tools in communication, keep everyone in a shared mental model, empowered nurses to discontinue </a:t>
            </a:r>
            <a:r>
              <a:rPr lang="en-US" b="0" dirty="0" err="1" smtClean="0"/>
              <a:t>foley</a:t>
            </a:r>
            <a:r>
              <a:rPr lang="en-US" b="0" dirty="0" smtClean="0"/>
              <a:t> catheters within 48 hours of insertion, and multiple communication tools. And we've been at a rate of zero for multiple quarters.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Through the Hospital Survey on Patient Safety Culture, we identify opportunities to improve in the operating room, communication between anesthesia, surgeons, and our nurses. This was one of the areas in which we implemented TeamSTEPPS initially several years ago, and we've been able to demonstrate a huge increase in the communication and teamwork in this area. </a:t>
            </a:r>
          </a:p>
        </p:txBody>
      </p:sp>
      <p:sp>
        <p:nvSpPr>
          <p:cNvPr id="4" name="Slide Number Placeholder 3"/>
          <p:cNvSpPr>
            <a:spLocks noGrp="1"/>
          </p:cNvSpPr>
          <p:nvPr>
            <p:ph type="sldNum" sz="quarter" idx="10"/>
          </p:nvPr>
        </p:nvSpPr>
        <p:spPr/>
        <p:txBody>
          <a:bodyPr/>
          <a:lstStyle/>
          <a:p>
            <a:fld id="{3DA94E17-EF1D-486E-B21E-4C184A5A89B4}" type="slidenum">
              <a:rPr lang="en-US" smtClean="0"/>
              <a:t>12</a:t>
            </a:fld>
            <a:endParaRPr lang="en-US"/>
          </a:p>
        </p:txBody>
      </p:sp>
    </p:spTree>
    <p:extLst>
      <p:ext uri="{BB962C8B-B14F-4D97-AF65-F5344CB8AC3E}">
        <p14:creationId xmlns:p14="http://schemas.microsoft.com/office/powerpoint/2010/main" val="428859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Let's look at an example of defining the problem or opportunity for improvement. Here we see that the Change Team would like to address sub-optimal communication among the surgical team members. They have further identified the what, who, when, and where as it relates to the team process. They define what communication was sub-optimal, the communication of critical information about the patient and surgical procedure.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This team was specific as to who is involved, the surgeons, anesthesiologists, operating room nurses, and scrub technicians in the general surgery service. They specify when the communication should occur, just prior to incision, and listed where the communication occurs, in the operating room.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Tips for success in Step 2 is the Change Teams. They may want to define three or four problems or opportunities and then select the highest priority issue for the TeamSTEPPS Intervention. Look for problems or opportunities that meet the following criteria: the associated process occurs frequently, breakdowns in team performance can result in harm to patients, process change is feasible and likely within the short-term.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Now that we have reviewed this example and additional tips for success, take five minutes to review how you completed Step 2 in the handout prior to beginning the modules and think about changes that might be necessary for a successful implementation.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When you are facilitating this module, coach teams to identify specifically the what, who, when, and where as it relates to the process they wish to improve. After reviewing the example, give participants an opportunity to review how they defined the problem or opportunity when they completed Step 2 and make changes as they deem appropriate. </a:t>
            </a:r>
          </a:p>
        </p:txBody>
      </p:sp>
      <p:sp>
        <p:nvSpPr>
          <p:cNvPr id="4" name="Slide Number Placeholder 3"/>
          <p:cNvSpPr>
            <a:spLocks noGrp="1"/>
          </p:cNvSpPr>
          <p:nvPr>
            <p:ph type="sldNum" sz="quarter" idx="10"/>
          </p:nvPr>
        </p:nvSpPr>
        <p:spPr/>
        <p:txBody>
          <a:bodyPr/>
          <a:lstStyle/>
          <a:p>
            <a:fld id="{3DA94E17-EF1D-486E-B21E-4C184A5A89B4}" type="slidenum">
              <a:rPr lang="en-US" smtClean="0"/>
              <a:t>13</a:t>
            </a:fld>
            <a:endParaRPr lang="en-US"/>
          </a:p>
        </p:txBody>
      </p:sp>
    </p:spTree>
    <p:extLst>
      <p:ext uri="{BB962C8B-B14F-4D97-AF65-F5344CB8AC3E}">
        <p14:creationId xmlns:p14="http://schemas.microsoft.com/office/powerpoint/2010/main" val="1984243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present step two to your learners, specifically point out what existing information and data is available for review in your organization. And ask if they are aware of the available information in their work area. </a:t>
            </a:r>
          </a:p>
          <a:p>
            <a:r>
              <a:rPr lang="en-US" dirty="0" smtClean="0"/>
              <a:t>As an option, you may choose to conduct the magic wand exercise at this point, which is included in the suite of materials contained on the TeamSTEPPS DVD and on the AHRQ site. Select the link on the slide to view or download the exercise and the detailed explanation for facilitating this exercise. </a:t>
            </a:r>
          </a:p>
          <a:p>
            <a:r>
              <a:rPr lang="en-US" dirty="0" smtClean="0"/>
              <a:t>Briefly, you will ask participants the following questions. If you had a magic wand and could make changes within your unit, or the facility, to improve patient safety or the quality of care provided, what actions would you take? Relative to teamwork, what problems do you have in your unit or facility that make providing safe, quality care more difficult? And finally, what changes would you make with your magic wand to solve these problems, or to help improve the quality and safety of the care that you provide? </a:t>
            </a:r>
          </a:p>
          <a:p>
            <a:r>
              <a:rPr lang="en-US" dirty="0" smtClean="0"/>
              <a:t>As a suggestion, write down the responses on a flip chart, or white board, as a reference as you continue to facilitate the development of the implementation plans. As applicable, link the issues identified to the skill or technique that may mitigate the problem or accomplish the goal. Remind participants that using the TeamSTEPPS tools and strategies will help them create these desired changes. </a:t>
            </a:r>
          </a:p>
          <a:p>
            <a:r>
              <a:rPr lang="en-US" dirty="0" smtClean="0"/>
              <a:t>Now, how would you respond to the magic wand exercise? Take five minutes now to write down the actions you would take in your unit or facility to improve patient safety, or the quality of care provided. And relative to teamwork, if there are problems that make providing safe, quality care difficult, write them down. And finally, using your magic wand, what changes would you make to solve these problems?</a:t>
            </a:r>
          </a:p>
        </p:txBody>
      </p:sp>
      <p:sp>
        <p:nvSpPr>
          <p:cNvPr id="4" name="Slide Number Placeholder 3"/>
          <p:cNvSpPr>
            <a:spLocks noGrp="1"/>
          </p:cNvSpPr>
          <p:nvPr>
            <p:ph type="sldNum" sz="quarter" idx="10"/>
          </p:nvPr>
        </p:nvSpPr>
        <p:spPr/>
        <p:txBody>
          <a:bodyPr/>
          <a:lstStyle/>
          <a:p>
            <a:fld id="{3DA94E17-EF1D-486E-B21E-4C184A5A89B4}" type="slidenum">
              <a:rPr lang="en-US" smtClean="0"/>
              <a:t>14</a:t>
            </a:fld>
            <a:endParaRPr lang="en-US"/>
          </a:p>
        </p:txBody>
      </p:sp>
    </p:spTree>
    <p:extLst>
      <p:ext uri="{BB962C8B-B14F-4D97-AF65-F5344CB8AC3E}">
        <p14:creationId xmlns:p14="http://schemas.microsoft.com/office/powerpoint/2010/main" val="84195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starting point for you to complete step two of your Implementation Plan, review your responses on the TeamSTEPPS implementation worksheet you completed as part of the fundamentals course. What was the teamwork issue you identified? </a:t>
            </a:r>
          </a:p>
          <a:p>
            <a:r>
              <a:rPr lang="en-US" dirty="0" smtClean="0"/>
              <a:t>To help your team define the problem or opportunity for improvement, and reflecting on the key actions and strategies just reviewed, take 10 minutes, now, to review your responses from the worksheets. Then complete step two in the implementation guide handout by answering these questions. </a:t>
            </a:r>
          </a:p>
          <a:p>
            <a:r>
              <a:rPr lang="en-US" dirty="0" smtClean="0"/>
              <a:t>What existing information and data which is already collected by your unit or facility will you review? What new information will you need to collect? What are the main problems and opportunities you identified? Selecting the image on the slide will allow you to access the implementation guide online. </a:t>
            </a:r>
          </a:p>
        </p:txBody>
      </p:sp>
      <p:sp>
        <p:nvSpPr>
          <p:cNvPr id="4" name="Slide Number Placeholder 3"/>
          <p:cNvSpPr>
            <a:spLocks noGrp="1"/>
          </p:cNvSpPr>
          <p:nvPr>
            <p:ph type="sldNum" sz="quarter" idx="10"/>
          </p:nvPr>
        </p:nvSpPr>
        <p:spPr/>
        <p:txBody>
          <a:bodyPr/>
          <a:lstStyle/>
          <a:p>
            <a:fld id="{3DA94E17-EF1D-486E-B21E-4C184A5A89B4}" type="slidenum">
              <a:rPr lang="en-US" smtClean="0"/>
              <a:t>15</a:t>
            </a:fld>
            <a:endParaRPr lang="en-US"/>
          </a:p>
        </p:txBody>
      </p:sp>
    </p:spTree>
    <p:extLst>
      <p:ext uri="{BB962C8B-B14F-4D97-AF65-F5344CB8AC3E}">
        <p14:creationId xmlns:p14="http://schemas.microsoft.com/office/powerpoint/2010/main" val="344526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 third step in implementation planning is to define the aims of TeamSTEPPS Intervention. The objective of Step 3 is to state, in measurable terms, what you hope to achieve with the TeamSTEPPS Intervention, what will be achieved, who will be involved, and when and where the change will occur.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Here are some key actions for Step 3. First, develop one to three measurable aims for your TeamSTEPPS Intervention, and state in one or two sentences what you hope will be achieved, who will be involved, and when and where the improvements will occur. Your aims should align with your defined teamwork problem or opportunity for improvement.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Aims can be based on the process of the TeamSTEPPS Intervention itself or on the outcomes of that intervention. Team process aims focus on how well or often your staff carries out your TeamSTEPPS Intervention. For example, you may state, increase the use of pre-surgical briefs in the OR by 40% within three months of implementing TeamSTEPPS. These will include the entire OR team for the given case and be conducted using a briefing checklist.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Outcome aims focus on changes that occur because your staff carries out the intervention. These aims can be directed changes in team performance, known as team outcome aims, or in clinical results, known as clinical outcome aims. An example of a team outcome aim is, increase the perception of effective teamwork behaviors among OR staff within six months of implementing TeamSTEPPS. We will use the TeamSTEPPS Teamwork Perceptions Questionnaire immediately after training and six months post-training. An example of a clinical outcome aim is, increase the percentage of OR patients who receive prophylactic antibiotics appropriately timed prior to incision from 85% to 100% within four months of the TeamSTEPPS implementation.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For the second key action, while not necessary, it is ideal to have a team process aim, a team outcome aim, and a clinical outcome aim. This becomes particularly important when testing the effectiveness of your TeamSTEPPS Intervention. Another key action to help you identify your aims is to review the information you recorded in your pre-work before you began these modules and on the TeamSTEPPS Implementation Worksheet.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Here are some tips for success in Step 3. Develop aims that specifically address a target problem identified during Step 2. And put time and thought into defining the problem and defining the aims of your TeamSTEPPS Interventions, since they are the most important steps in Implementation Plan development. The target problem in your stated aims drives the development of all remaining components of the Implementation Plan.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Another example is, a clinical outcome aim could be trying to reduce a physical altercation by 50% in the Adolescent Psych Unit. The team process aim would be to teach all the team members, disregarding all levels and including them all, TeamSTEPPS strategies and tools. The team outcome aim would be to use the TeamSTEPPS tools, such as huddles, debrief and situation monitoring, mutual support, and to assure that communication processes are enhanced among all the staff across all disciplines. </a:t>
            </a:r>
          </a:p>
        </p:txBody>
      </p:sp>
      <p:sp>
        <p:nvSpPr>
          <p:cNvPr id="4" name="Slide Number Placeholder 3"/>
          <p:cNvSpPr>
            <a:spLocks noGrp="1"/>
          </p:cNvSpPr>
          <p:nvPr>
            <p:ph type="sldNum" sz="quarter" idx="10"/>
          </p:nvPr>
        </p:nvSpPr>
        <p:spPr/>
        <p:txBody>
          <a:bodyPr/>
          <a:lstStyle/>
          <a:p>
            <a:fld id="{3DA94E17-EF1D-486E-B21E-4C184A5A89B4}" type="slidenum">
              <a:rPr lang="en-US" smtClean="0"/>
              <a:t>16</a:t>
            </a:fld>
            <a:endParaRPr lang="en-US"/>
          </a:p>
        </p:txBody>
      </p:sp>
    </p:spTree>
    <p:extLst>
      <p:ext uri="{BB962C8B-B14F-4D97-AF65-F5344CB8AC3E}">
        <p14:creationId xmlns:p14="http://schemas.microsoft.com/office/powerpoint/2010/main" val="677553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Continuing to use the implementation guide, take five minutes now to complete step three for your own Implementation Plan. To do so, review what you previously documented as the aims of your TeamSTEPPS intervention, and make necessary changes to define clearly the aims of your intervention. Be sure to include the what, who, when, and where. </a:t>
            </a:r>
          </a:p>
          <a:p>
            <a:r>
              <a:rPr lang="en-US" dirty="0" smtClean="0"/>
              <a:t>Did you identify team process aims, team outcome aims, and clinical outcome aims? This is highly recommended as it will be important when you are evaluating the effectiveness of your intervention. If you are participating as a team, take time to discuss the desired aims of your intervention among yourselves. </a:t>
            </a:r>
          </a:p>
        </p:txBody>
      </p:sp>
      <p:sp>
        <p:nvSpPr>
          <p:cNvPr id="4" name="Slide Number Placeholder 3"/>
          <p:cNvSpPr>
            <a:spLocks noGrp="1"/>
          </p:cNvSpPr>
          <p:nvPr>
            <p:ph type="sldNum" sz="quarter" idx="10"/>
          </p:nvPr>
        </p:nvSpPr>
        <p:spPr/>
        <p:txBody>
          <a:bodyPr/>
          <a:lstStyle/>
          <a:p>
            <a:fld id="{3DA94E17-EF1D-486E-B21E-4C184A5A89B4}" type="slidenum">
              <a:rPr lang="en-US" smtClean="0"/>
              <a:t>17</a:t>
            </a:fld>
            <a:endParaRPr lang="en-US"/>
          </a:p>
        </p:txBody>
      </p:sp>
    </p:spTree>
    <p:extLst>
      <p:ext uri="{BB962C8B-B14F-4D97-AF65-F5344CB8AC3E}">
        <p14:creationId xmlns:p14="http://schemas.microsoft.com/office/powerpoint/2010/main" val="1572079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Step 4 of the Implementation Plan is focused on designing a TeamSTEPPS intervention that will address the targeted problem or challenges you have identified, and achieve your stated aims.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An initial important component of this step is to understand your current state. It will be helpful if you will create a flowchart or map the current process. To do this, write down all the process steps as they occur now and identify who is doing what, when; the tools they are using; and where teamwork is required.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After you have mapped the process, identify the risk points. These are moments in the process where things could or do go wrong and can lead to the recurrence of the problem, challenge, or opportunity identified. Now determine which TeamSTEPPS tools or strategies will work best to eliminate the identified risk points.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Be realistic as you draft your TeamSTEPPS intervention. There are many tools. You may wish to refer to the tools and strategies you identified when you completed your TeamSTEPPS Implementation Worksheet during the Fundamentals Course. State what tools and strategies will be implemented—who will use them, when they will be used, and where. Consider the multi-team system to which the intervention will be targeted. And evaluate your TeamSTEPPS intervention for the potential benefits and negative effects.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 next step is to create a flowchart or map of the redesigned process as you believe it will look with your TeamSTEPPS intervention in place. And again, try to identify those risk points. Remember to take into consideration other units or staff members that could be affected by the redesign of the process.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In developing a fall prevention program, one organization identified several risk points in their processes. They identified that the hourly rounds could be done in a better way. They were enhanced, and the fall prevention tool was improved to address components that included the SBAR and a more effective hand-off between shifts.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Another opportunity identified was to implement briefs to better identify those patients at risk for falls. The multi-disciplinary team met and addressed factors that could lead to a fall in this high-risk population.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 outcome of these briefs had an impact on the team—and on the geriatrician, who although not part of the core team serves as a consultant. This led to the team considering the most effective and convenient time for the briefs to allow participation by the geriatrician and helped form a shared mental model in preventing falls.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They also realized that calling a huddle when a fall occurred was an important step in their process. Now, if a fall occurs, the attending physician is called, and he or she will huddle with staff caring for that patient to identify and discuss the potential cause or reasons for the fall, as well as opportunities for improvement. And other staff may join as workload permits.</a:t>
            </a:r>
          </a:p>
        </p:txBody>
      </p:sp>
      <p:sp>
        <p:nvSpPr>
          <p:cNvPr id="4" name="Slide Number Placeholder 3"/>
          <p:cNvSpPr>
            <a:spLocks noGrp="1"/>
          </p:cNvSpPr>
          <p:nvPr>
            <p:ph type="sldNum" sz="quarter" idx="10"/>
          </p:nvPr>
        </p:nvSpPr>
        <p:spPr/>
        <p:txBody>
          <a:bodyPr/>
          <a:lstStyle/>
          <a:p>
            <a:fld id="{3DA94E17-EF1D-486E-B21E-4C184A5A89B4}" type="slidenum">
              <a:rPr lang="en-US" smtClean="0"/>
              <a:t>18</a:t>
            </a:fld>
            <a:endParaRPr lang="en-US"/>
          </a:p>
        </p:txBody>
      </p:sp>
    </p:spTree>
    <p:extLst>
      <p:ext uri="{BB962C8B-B14F-4D97-AF65-F5344CB8AC3E}">
        <p14:creationId xmlns:p14="http://schemas.microsoft.com/office/powerpoint/2010/main" val="2278757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realize you may not be in a position at this time to make firm decisions on the design of your TeamSTEPPS Intervention. But building on what you captured on your Implementation worksheet and what has been discussed thus far in this course, pretend you really do have that magic wand, and using the Implementation Guide, take 15 minutes now to complete Step 4 of your own implementation plan. </a:t>
            </a:r>
          </a:p>
          <a:p>
            <a:r>
              <a:rPr lang="en-US" dirty="0" smtClean="0"/>
              <a:t>Your ideas are valid and will serve as discussion points when you meet with your Change Team and leadership. As you work through this implementation plan, this will be your road map. Begin with the end in mind. What will success look like in your work area or organization? And then plan the route you will need to take to get there. </a:t>
            </a:r>
          </a:p>
          <a:p>
            <a:r>
              <a:rPr lang="en-US" dirty="0" smtClean="0"/>
              <a:t>If you are participating as a team, share your thoughts and complete as a team answering these questions. What are the risk points you want to address? What TeamSTEPPS tools and strategies do you think should be implemented to best eliminate the risk points you identified? And in what order should the tools be implemented? Be sure to list who will use them, when, and where. </a:t>
            </a:r>
          </a:p>
          <a:p>
            <a:r>
              <a:rPr lang="en-US" dirty="0" smtClean="0"/>
              <a:t>As you think through this new process, evaluate your TeamSTEPPS Intervention for potential benefits and negative effects. How will the redesigned process affect other areas in the facility or organization? </a:t>
            </a:r>
          </a:p>
          <a:p>
            <a:r>
              <a:rPr lang="en-US" dirty="0" smtClean="0"/>
              <a:t>As you facilitate this module, encourage teams to work together as they design their TeamSTEPPS Intervention. Remind them to refer to their Implementation worksheets they completed during the Fundamentals course. </a:t>
            </a:r>
          </a:p>
        </p:txBody>
      </p:sp>
      <p:sp>
        <p:nvSpPr>
          <p:cNvPr id="4" name="Slide Number Placeholder 3"/>
          <p:cNvSpPr>
            <a:spLocks noGrp="1"/>
          </p:cNvSpPr>
          <p:nvPr>
            <p:ph type="sldNum" sz="quarter" idx="10"/>
          </p:nvPr>
        </p:nvSpPr>
        <p:spPr/>
        <p:txBody>
          <a:bodyPr/>
          <a:lstStyle/>
          <a:p>
            <a:fld id="{3DA94E17-EF1D-486E-B21E-4C184A5A89B4}" type="slidenum">
              <a:rPr lang="en-US" smtClean="0"/>
              <a:t>19</a:t>
            </a:fld>
            <a:endParaRPr lang="en-US"/>
          </a:p>
        </p:txBody>
      </p:sp>
    </p:spTree>
    <p:extLst>
      <p:ext uri="{BB962C8B-B14F-4D97-AF65-F5344CB8AC3E}">
        <p14:creationId xmlns:p14="http://schemas.microsoft.com/office/powerpoint/2010/main" val="275541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online course will walk you through the TeamSTEPPS content just as you will present it when you train your colleagues and staff at your facility. It teaches you all the concepts that comprise the TeamSTEPPS initiative while also teaching you how to teach the TeamSTEPPS content to your colleagues and staff. Use the navigation buttons on the lower right to work through the online modules. Select the forward arrow to move to the next slide. And select the back arrow to go back to the previous slide.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2</a:t>
            </a:fld>
            <a:endParaRPr lang="en-US"/>
          </a:p>
        </p:txBody>
      </p:sp>
    </p:spTree>
    <p:extLst>
      <p:ext uri="{BB962C8B-B14F-4D97-AF65-F5344CB8AC3E}">
        <p14:creationId xmlns:p14="http://schemas.microsoft.com/office/powerpoint/2010/main" val="282835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Step number five of the implementation plan is developing a plan for testing your TeamSTEPPS intervention. In other words, it is very important to develop a method of measuring the outcomes and the improvement that you have made from the TeamSTEPPS interventions that you have implemented. Ideally, you will try to test every intervention that you achieved through the aims that you have set for yourself. If time and resources are limited, select one aim for testing.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These aims should be selected based on the importance and your priorities. It also should be based on the feasibility of testing it. You should try for testing not to be complicated. In many opportunities, measurement has been conducted already in the processes that you're trying to improve, and you could continue tracking those measurements and identify and address how your interventions are improving the process.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It is important to identify the member of the Change Team that will be responsible in collecting, analyzing, and presenting the data. The other component about data is when it is </a:t>
            </a:r>
            <a:r>
              <a:rPr lang="en-US" b="0" smtClean="0"/>
              <a:t>presented to </a:t>
            </a:r>
            <a:r>
              <a:rPr lang="en-US" b="0" dirty="0" smtClean="0"/>
              <a:t>put it in an easy and accessible manner for the unit to understand where to start, how are they doing with the project, and what their goals are.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Always define your targets. Ideally, measure before you implement your TeamSTEPPS intervention and always measure afterwards. When selecting these measures, you can refer and consider the Kirkpatrick's taxonomy. That is on the right side of your slide and it has four components-- reactions, learning, behavior, and results. Measuring reactions, is addressing what the staff members felt about the training. It could be verbal feedback or written feedback on the training conducted through the TeamSTEPPS program.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Level Two, learning, is the result in increase in knowledge or capability from the implementation of the program. Typically, this could be an assessment of the form of a pre-test and a post-test. You could be testing their skills in implementing the TeamSTEPPS tools. You can test also the skills in knowledge on the change in the processes that you have implemented through the program.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Level Three is the behavior. A good way of measuring behavior is using the AHRQ patient safety survey. You will be able to measure over time-- if your organization is conducting the assessment every year or every two years-- you will be able to measure over time how your units are improving from communication at all levels.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On Level Four is results. These are the effects of the implementation of your programs and your outcomes for the unit. In our case, we were able to decrease the rates of catheter-associated urinary tract infections significantly. We've been at the rate of zero for multiple quarters. We've been able to decrease the falls in patients, and we've been at zero level of falls with significant injury for several months.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Important tips for success during this step number five are-- always keep it simple. Select one solid measure for each aim. It is also very important that if you are using any patient data, you ensure that your plan adheres to all of the patient's rights and privacy laws and regulations. If you are unsure, check with your governing Institutional Review Board, Committee for the Protection of Human Subjects, or other resident subject matter expert.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Always try to use existing data sources whenever possible. Determine what data you may be able to use from what your facility or workspace already collects. This will give you a baseline prior to your implementation.</a:t>
            </a:r>
          </a:p>
        </p:txBody>
      </p:sp>
      <p:sp>
        <p:nvSpPr>
          <p:cNvPr id="4" name="Slide Number Placeholder 3"/>
          <p:cNvSpPr>
            <a:spLocks noGrp="1"/>
          </p:cNvSpPr>
          <p:nvPr>
            <p:ph type="sldNum" sz="quarter" idx="10"/>
          </p:nvPr>
        </p:nvSpPr>
        <p:spPr/>
        <p:txBody>
          <a:bodyPr/>
          <a:lstStyle/>
          <a:p>
            <a:fld id="{3DA94E17-EF1D-486E-B21E-4C184A5A89B4}" type="slidenum">
              <a:rPr lang="en-US" smtClean="0"/>
              <a:t>20</a:t>
            </a:fld>
            <a:endParaRPr lang="en-US"/>
          </a:p>
        </p:txBody>
      </p:sp>
    </p:spTree>
    <p:extLst>
      <p:ext uri="{BB962C8B-B14F-4D97-AF65-F5344CB8AC3E}">
        <p14:creationId xmlns:p14="http://schemas.microsoft.com/office/powerpoint/2010/main" val="3789760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purpose of this course select one of the aims you identified in step three and take 10 minutes to develop a method to determine if your planned intervention achieved your aim. Again, remember, you have the magic wand. This is your opportunity to capture your vision for a successful implementation plan. </a:t>
            </a:r>
          </a:p>
          <a:p>
            <a:r>
              <a:rPr lang="en-US" dirty="0" smtClean="0"/>
              <a:t>Who on your change team would be the best choice to be responsible for data collection, analysis, and presentation? If you have not yet identified a change team, identify who you would choose to be a member of the change team and take on this responsibility. Remember the example of a team process aim provided in step three? It said increase the use of pre-surgical briefs in the OR by 40% within three months of implementing TeamSTEPPS. These will include the entire OR team for the given case and be conducted using a briefing checklist. </a:t>
            </a:r>
          </a:p>
          <a:p>
            <a:r>
              <a:rPr lang="en-US" dirty="0" smtClean="0"/>
              <a:t>Team process aims focus on how well or how often your staff carries out your TeamSTEPPS intervention. This is a level three measure. What measures will you use and what are your target ranges for that measure? To keep it simple, find out what measures are already in place that you can use as a baseline before implementation, and then evaluate after implementation to see if the desired changes occurred.</a:t>
            </a:r>
          </a:p>
        </p:txBody>
      </p:sp>
      <p:sp>
        <p:nvSpPr>
          <p:cNvPr id="4" name="Slide Number Placeholder 3"/>
          <p:cNvSpPr>
            <a:spLocks noGrp="1"/>
          </p:cNvSpPr>
          <p:nvPr>
            <p:ph type="sldNum" sz="quarter" idx="10"/>
          </p:nvPr>
        </p:nvSpPr>
        <p:spPr/>
        <p:txBody>
          <a:bodyPr/>
          <a:lstStyle/>
          <a:p>
            <a:fld id="{3DA94E17-EF1D-486E-B21E-4C184A5A89B4}" type="slidenum">
              <a:rPr lang="en-US" smtClean="0"/>
              <a:t>21</a:t>
            </a:fld>
            <a:endParaRPr lang="en-US"/>
          </a:p>
        </p:txBody>
      </p:sp>
    </p:spTree>
    <p:extLst>
      <p:ext uri="{BB962C8B-B14F-4D97-AF65-F5344CB8AC3E}">
        <p14:creationId xmlns:p14="http://schemas.microsoft.com/office/powerpoint/2010/main" val="356769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 sixth step in implementation planning is to develop an implementation plan. The objective of Step 6 is to develop a plan for training your staff on the TeamSTEPPS tools and strategies you plan to implement and also develop a plan for putting your TeamSTEPPS Intervention into place.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 key actions for Step 6 can include, identify your audience or audiences and their training requirements. Determine who, meaning staff members within a targeted unit or department, needs to be trained on what TeamSTEPPS skills and by when. Identify the instructors for each audience. Develop a training plan for each audience that includes who will attend the training sessions, what skills you will train, when the training sessions will occur and for how long, where the sessions will be taking place, and how will you train, meaning the method of presentation, tools, and supplies.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Obviously, you have to customize it to your teams. And determine if your audience requires a refresher course, a repeat, or do we need to create a training that's specialized for a specific group.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Create your training timelines and be sure to include time for developing your materials and managing the logistics. It does require some time for preparation. Also include initial newcomers and refresher training as needed. Determine whether and how coaches will be used to sustain your implementation plan.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At HAC, one of the lessons learned is that we have to prepare to also deal with some of the naysayers, or the no-no's we call them. We also have to customize each of the content so it's relevant to the audience and to the correct team. For example, if you're teaching a group of labor and delivery staff, you don't want to give examples of orthopedics.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So we really have to customize it to make sure they get what the whole program is about. And a very important piece is sharing stories and making it personal and understanding what inspires us to do the right thing. </a:t>
            </a:r>
          </a:p>
        </p:txBody>
      </p:sp>
      <p:sp>
        <p:nvSpPr>
          <p:cNvPr id="4" name="Slide Number Placeholder 3"/>
          <p:cNvSpPr>
            <a:spLocks noGrp="1"/>
          </p:cNvSpPr>
          <p:nvPr>
            <p:ph type="sldNum" sz="quarter" idx="10"/>
          </p:nvPr>
        </p:nvSpPr>
        <p:spPr/>
        <p:txBody>
          <a:bodyPr/>
          <a:lstStyle/>
          <a:p>
            <a:fld id="{3DA94E17-EF1D-486E-B21E-4C184A5A89B4}" type="slidenum">
              <a:rPr lang="en-US" smtClean="0"/>
              <a:t>22</a:t>
            </a:fld>
            <a:endParaRPr lang="en-US"/>
          </a:p>
        </p:txBody>
      </p:sp>
    </p:spTree>
    <p:extLst>
      <p:ext uri="{BB962C8B-B14F-4D97-AF65-F5344CB8AC3E}">
        <p14:creationId xmlns:p14="http://schemas.microsoft.com/office/powerpoint/2010/main" val="618456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Reach once again for your magic wand and using your implementation guide take 10 minutes to begin work on step six developing a plan for training your staff and putting your intervention into place. Remember, this is your opportunity to put down your ideas that will later be discussed and possibly edited by your change team. Again, the expectation is not that by the end of this module you will have a firm plan in place, but that you will have begun to think about and plan your next steps. </a:t>
            </a:r>
          </a:p>
          <a:p>
            <a:r>
              <a:rPr lang="en-US" dirty="0" smtClean="0"/>
              <a:t>To start, who will attend the training sessions? Will you start with one unit or department, or train several? What skills will you train? When will training occur and how long will the sessions last? </a:t>
            </a:r>
          </a:p>
          <a:p>
            <a:r>
              <a:rPr lang="en-US" dirty="0" smtClean="0"/>
              <a:t>Consider the necessary logistics and how you will train. Will you use simulation and role playing to allow staff to practice the tools? Refer to page 17 in the instructor guide for detailed key actions to consider when developing your implementation plan. </a:t>
            </a:r>
          </a:p>
          <a:p>
            <a:r>
              <a:rPr lang="en-US" dirty="0" smtClean="0"/>
              <a:t>The course management guide also includes tips on arranging training. We touched on this back in module one, the introduction. It may seem like a lot, but remember, it takes a team and it takes leadership support, and engagement. </a:t>
            </a:r>
          </a:p>
        </p:txBody>
      </p:sp>
      <p:sp>
        <p:nvSpPr>
          <p:cNvPr id="4" name="Slide Number Placeholder 3"/>
          <p:cNvSpPr>
            <a:spLocks noGrp="1"/>
          </p:cNvSpPr>
          <p:nvPr>
            <p:ph type="sldNum" sz="quarter" idx="10"/>
          </p:nvPr>
        </p:nvSpPr>
        <p:spPr/>
        <p:txBody>
          <a:bodyPr/>
          <a:lstStyle/>
          <a:p>
            <a:fld id="{3DA94E17-EF1D-486E-B21E-4C184A5A89B4}" type="slidenum">
              <a:rPr lang="en-US" smtClean="0"/>
              <a:t>23</a:t>
            </a:fld>
            <a:endParaRPr lang="en-US"/>
          </a:p>
        </p:txBody>
      </p:sp>
    </p:spTree>
    <p:extLst>
      <p:ext uri="{BB962C8B-B14F-4D97-AF65-F5344CB8AC3E}">
        <p14:creationId xmlns:p14="http://schemas.microsoft.com/office/powerpoint/2010/main" val="3584754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 use of coaches is an important consideration when developing your implementation plan. When determining whether and how you will use your coaches to sustain your implementation plan, here are some things to consider. How many coaches will be needed? In what areas? When and how they will be trained, and how will they be used, including your expectations for the role.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One of the things that I found very interesting is that coaches have to be somewhat influential to others. They could be the unspoken leaders or the situational leaders who can actually teach and inspire. Coaches should also be master trained, and we found that very helpful. When they're master trained, they have the ability to recognize when individuals need more help. And they also have to be an individual that is consistent, as well as being persistent and never give up. So that's an important piece to being a coach. </a:t>
            </a:r>
          </a:p>
        </p:txBody>
      </p:sp>
      <p:sp>
        <p:nvSpPr>
          <p:cNvPr id="4" name="Slide Number Placeholder 3"/>
          <p:cNvSpPr>
            <a:spLocks noGrp="1"/>
          </p:cNvSpPr>
          <p:nvPr>
            <p:ph type="sldNum" sz="quarter" idx="10"/>
          </p:nvPr>
        </p:nvSpPr>
        <p:spPr/>
        <p:txBody>
          <a:bodyPr/>
          <a:lstStyle/>
          <a:p>
            <a:fld id="{3DA94E17-EF1D-486E-B21E-4C184A5A89B4}" type="slidenum">
              <a:rPr lang="en-US" smtClean="0"/>
              <a:t>24</a:t>
            </a:fld>
            <a:endParaRPr lang="en-US"/>
          </a:p>
        </p:txBody>
      </p:sp>
    </p:spTree>
    <p:extLst>
      <p:ext uri="{BB962C8B-B14F-4D97-AF65-F5344CB8AC3E}">
        <p14:creationId xmlns:p14="http://schemas.microsoft.com/office/powerpoint/2010/main" val="757499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into account the change you wish to implement and the plan you have developed so far, return to your implementation plan and take 10 minutes now to consider how you will use coaches to support and sustain your initiative. Then answer the questions on your worksheet. </a:t>
            </a:r>
          </a:p>
          <a:p>
            <a:r>
              <a:rPr lang="en-US" dirty="0" smtClean="0"/>
              <a:t>If you are participating in this course with your team, discuss with your team as you review the questions. Or share your thoughts with your change team during your next meeting. </a:t>
            </a:r>
          </a:p>
        </p:txBody>
      </p:sp>
      <p:sp>
        <p:nvSpPr>
          <p:cNvPr id="4" name="Slide Number Placeholder 3"/>
          <p:cNvSpPr>
            <a:spLocks noGrp="1"/>
          </p:cNvSpPr>
          <p:nvPr>
            <p:ph type="sldNum" sz="quarter" idx="10"/>
          </p:nvPr>
        </p:nvSpPr>
        <p:spPr/>
        <p:txBody>
          <a:bodyPr/>
          <a:lstStyle/>
          <a:p>
            <a:fld id="{3DA94E17-EF1D-486E-B21E-4C184A5A89B4}" type="slidenum">
              <a:rPr lang="en-US" smtClean="0"/>
              <a:t>25</a:t>
            </a:fld>
            <a:endParaRPr lang="en-US"/>
          </a:p>
        </p:txBody>
      </p:sp>
    </p:spTree>
    <p:extLst>
      <p:ext uri="{BB962C8B-B14F-4D97-AF65-F5344CB8AC3E}">
        <p14:creationId xmlns:p14="http://schemas.microsoft.com/office/powerpoint/2010/main" val="736435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 seventh step in implementation planning is to develop a sustainment plan. Throughout this course, we have mentioned the importance of implementation, practicing the behaviors, and sustainment,</a:t>
            </a:r>
            <a:r>
              <a:rPr lang="en-US" b="0" baseline="0" dirty="0" smtClean="0"/>
              <a:t> b</a:t>
            </a:r>
            <a:r>
              <a:rPr lang="en-US" b="0" dirty="0" smtClean="0"/>
              <a:t>ecause it's not just about the training. Training alone will not change behavior or allow you to achieve your desired outcomes. Keeping that thought in mind, the objective of step seven is to develop a sustainment plan for your TeamSTEPPS intervention, including plans for ongoing assessment of the effectiveness of the intervention, and for the identification of opportunities for further improvements.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 purpose of the sustainment plan is two-fold. One is to determine if your intervention continues to achieve your aims, and to identify opportunities for further process improvement. Designing a sustainment plan is similar to designing a testing plan, which you accomplished in step five. The sustainment plan is often just a simplified version of the testing plan, with fewer and less frequent measures.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 key step in your sustainment plan is to develop your Monitoring Plan, that is how you will monitor the effectiveness of your intervention. Here are a few things to consider and determine. What are your measures and target outcomes? What data source will you use? You have to give folks an idea of what you're measuring and what area is ready. What methods will you use for data collection? Are they in place? What methods will you use for data analysis and interpretation? Because that's a skill that some people may not have. What resources are required? You know, we're talking about money, time, equipment, personnel, and expertise. And of course, you need to consider who will be responsible for implementation and oversight.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It is important to determine how data from your Monitoring Plan will be used to improve processes and performance on a continuous basis. Don't collect data just for the sake of collecting data, because that's wasting everyone's time. The last thing the staff wants to experience is taking the time to collect all these data and nothing happens with it. So we don't want to derail the sustainment and waste people's time.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Let's look at some actions you can take that can lead to successful sustainment plans. Integrate your TeamSTEPPS intervention into existing processes for long-term sustainment. Make it part of your unit's normal daily routines. Develop standardized procedures for integrating new acquired staff. Publicize your success. For example, display large wall charts in your workspace showing positive performance trends. Write articles, or newsletters, and share it with everyone. Give presentations. And one of the things that we found very helpful is having forums to talk about TeamSTEPPS success stories. And also sharing best practices and recognizing individuals who have helped in establishing that strategic priority. And also aligning with, and integrate with our programs that support early adopters, and provide guidance and encouragement to </a:t>
            </a:r>
            <a:r>
              <a:rPr lang="en-US" b="0" dirty="0" err="1" smtClean="0"/>
              <a:t>laggers</a:t>
            </a:r>
            <a:r>
              <a:rPr lang="en-US" b="0" dirty="0" smtClean="0"/>
              <a:t>.</a:t>
            </a:r>
          </a:p>
        </p:txBody>
      </p:sp>
      <p:sp>
        <p:nvSpPr>
          <p:cNvPr id="4" name="Slide Number Placeholder 3"/>
          <p:cNvSpPr>
            <a:spLocks noGrp="1"/>
          </p:cNvSpPr>
          <p:nvPr>
            <p:ph type="sldNum" sz="quarter" idx="10"/>
          </p:nvPr>
        </p:nvSpPr>
        <p:spPr/>
        <p:txBody>
          <a:bodyPr/>
          <a:lstStyle/>
          <a:p>
            <a:fld id="{3DA94E17-EF1D-486E-B21E-4C184A5A89B4}" type="slidenum">
              <a:rPr lang="en-US" smtClean="0"/>
              <a:t>26</a:t>
            </a:fld>
            <a:endParaRPr lang="en-US"/>
          </a:p>
        </p:txBody>
      </p:sp>
    </p:spTree>
    <p:extLst>
      <p:ext uri="{BB962C8B-B14F-4D97-AF65-F5344CB8AC3E}">
        <p14:creationId xmlns:p14="http://schemas.microsoft.com/office/powerpoint/2010/main" val="1597674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take 10 minutes now and continue using the implementation guide to complete step seven for your own Implementation Plan. Again, if you're working as a team, discuss as a group what your sustainment plan should include. If you're not working as a team, complete the step yourself and then share it with your change team during your next meeting. </a:t>
            </a:r>
          </a:p>
          <a:p>
            <a:r>
              <a:rPr lang="en-US" dirty="0" smtClean="0"/>
              <a:t>As part of your plan, be sure to determine your measures and target outcomes, your data sources, the resources that will be required, and the person or persons responsible for implementation and oversight. If there are areas you can't answer right now, make yourself a note as to whom you could contact for assistance. </a:t>
            </a:r>
          </a:p>
        </p:txBody>
      </p:sp>
      <p:sp>
        <p:nvSpPr>
          <p:cNvPr id="4" name="Slide Number Placeholder 3"/>
          <p:cNvSpPr>
            <a:spLocks noGrp="1"/>
          </p:cNvSpPr>
          <p:nvPr>
            <p:ph type="sldNum" sz="quarter" idx="10"/>
          </p:nvPr>
        </p:nvSpPr>
        <p:spPr/>
        <p:txBody>
          <a:bodyPr/>
          <a:lstStyle/>
          <a:p>
            <a:fld id="{3DA94E17-EF1D-486E-B21E-4C184A5A89B4}" type="slidenum">
              <a:rPr lang="en-US" smtClean="0"/>
              <a:t>27</a:t>
            </a:fld>
            <a:endParaRPr lang="en-US"/>
          </a:p>
        </p:txBody>
      </p:sp>
    </p:spTree>
    <p:extLst>
      <p:ext uri="{BB962C8B-B14F-4D97-AF65-F5344CB8AC3E}">
        <p14:creationId xmlns:p14="http://schemas.microsoft.com/office/powerpoint/2010/main" val="1841668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 eighth step in the implementation plan is to develop a communications plan. It is extremely important that everyone knows what is going to happen, why is it happening, and how we will impact them.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When you create a communication plan for your implementation program, target major stakeholders. They are the ones that will generate the initial and ongoing support for your TeamSTEPPS initiative. It would also help to promote the maintenance and spread all the positive changes that are occurring through the implementation. You also have to consider your organization's leaders, consider your front line staff and your front line leaders, as well as patients, support staff, and other units that may be affected by the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For each individual or in each group of stakeholder groups, your communication plan should include multiple components. First, what are the goals of communication for that particular group? Who within each group will receive the information? When and how often will you communicate with them? And how you will communicate with them?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When you're establishing goals-- for example, for leadership, it is very important that they know the overall plan, what is the baseline data, and what is the targeted data. And that they are kept informed so they know and they will keep on supporting the project as you improve your processes and your outcomes.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For the stakeholders, especially for your change team, it's going to be very important to meet on a frequent basis. On the beginning of the project, you may need to meet every week. And as the project is implemented and all staff is knowledgeable about it, you can have those meetings with a longer interval.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All unit members that are going to be affected by your implementation should be also informed. There are many ways of informing all unit members. Different than education, you could always use posters, you could always use handouts, and you could always use email communication to keep them updated on the program.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What kind of information to include? It's important to outline what's the new process, the redesign process, what are your baseline indicators and baseline data, and your achievements.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During our falls prevention program it was very important to have our change team meet very frequent in the beginning. We put posters in all the different units showing the process map and where were the new communication tools that were developed. Leadership was informed during our </a:t>
            </a:r>
            <a:r>
              <a:rPr lang="en-US" b="0" dirty="0" err="1" smtClean="0"/>
              <a:t>hospitalwide</a:t>
            </a:r>
            <a:r>
              <a:rPr lang="en-US" b="0" dirty="0" smtClean="0"/>
              <a:t> performance improvement monthly meeting in which leaders from different departments throughout the organization participate.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Information is also shared during departmental meetings and it is also presented to the governing body. When we demonstrated success with the program, we also celebrated and recognized the staff, and this is important. It's an important part of the communication</a:t>
            </a:r>
            <a:r>
              <a:rPr lang="en-US" b="0" baseline="0" dirty="0" smtClean="0"/>
              <a:t> - </a:t>
            </a:r>
            <a:r>
              <a:rPr lang="en-US" b="0" dirty="0" smtClean="0"/>
              <a:t>recognize the outcomes.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 think it's important to also identify a person in the change team that will be responsible to organize and implement and oversight the communication plan. Again, this doesn't mean that they need to do it themselves, but it needs to be organized in a structured manner. Always stay focused on the goals for communication with each stakeholder group.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And always ask, what do I hope to accomplish from initiative through this communication? For example, do I need more buy-in to the project? Do I need to obtain more resources for my leadership? Do I need to expand participation or improve engagement?</a:t>
            </a:r>
          </a:p>
        </p:txBody>
      </p:sp>
      <p:sp>
        <p:nvSpPr>
          <p:cNvPr id="4" name="Slide Number Placeholder 3"/>
          <p:cNvSpPr>
            <a:spLocks noGrp="1"/>
          </p:cNvSpPr>
          <p:nvPr>
            <p:ph type="sldNum" sz="quarter" idx="10"/>
          </p:nvPr>
        </p:nvSpPr>
        <p:spPr/>
        <p:txBody>
          <a:bodyPr/>
          <a:lstStyle/>
          <a:p>
            <a:fld id="{3DA94E17-EF1D-486E-B21E-4C184A5A89B4}" type="slidenum">
              <a:rPr lang="en-US" smtClean="0"/>
              <a:t>28</a:t>
            </a:fld>
            <a:endParaRPr lang="en-US"/>
          </a:p>
        </p:txBody>
      </p:sp>
    </p:spTree>
    <p:extLst>
      <p:ext uri="{BB962C8B-B14F-4D97-AF65-F5344CB8AC3E}">
        <p14:creationId xmlns:p14="http://schemas.microsoft.com/office/powerpoint/2010/main" val="1052500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it's your turn. Take 10 minutes to complete step eight for your Implementation Plan. As you work on it, consider who are the stakeholders you need to enlist to support your initiative. What information will you communicate with them? What do they need to hear to be on board? </a:t>
            </a:r>
          </a:p>
          <a:p>
            <a:r>
              <a:rPr lang="en-US" dirty="0" smtClean="0"/>
              <a:t>If some stakeholders are already on board, how will you enlist their support to persuade others that are not so willing to change? When will you communicate with them, and what mechanism or mechanisms of communication will you use? Think back to </a:t>
            </a:r>
            <a:r>
              <a:rPr lang="en-US" dirty="0" err="1" smtClean="0"/>
              <a:t>Kotter's</a:t>
            </a:r>
            <a:r>
              <a:rPr lang="en-US" dirty="0" smtClean="0"/>
              <a:t> eight steps of change that was covered in the change management module. You may find it helpful to review module eight as you build your communication plan. </a:t>
            </a:r>
          </a:p>
        </p:txBody>
      </p:sp>
      <p:sp>
        <p:nvSpPr>
          <p:cNvPr id="4" name="Slide Number Placeholder 3"/>
          <p:cNvSpPr>
            <a:spLocks noGrp="1"/>
          </p:cNvSpPr>
          <p:nvPr>
            <p:ph type="sldNum" sz="quarter" idx="10"/>
          </p:nvPr>
        </p:nvSpPr>
        <p:spPr/>
        <p:txBody>
          <a:bodyPr/>
          <a:lstStyle/>
          <a:p>
            <a:fld id="{3DA94E17-EF1D-486E-B21E-4C184A5A89B4}" type="slidenum">
              <a:rPr lang="en-US" smtClean="0"/>
              <a:t>29</a:t>
            </a:fld>
            <a:endParaRPr lang="en-US"/>
          </a:p>
        </p:txBody>
      </p:sp>
    </p:spTree>
    <p:extLst>
      <p:ext uri="{BB962C8B-B14F-4D97-AF65-F5344CB8AC3E}">
        <p14:creationId xmlns:p14="http://schemas.microsoft.com/office/powerpoint/2010/main" val="82878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deliver the TeamSTEPPS training at your facility, you will use a variety of materials and resources provided on the AHRQ TeamSTEPPS website. We will discuss them more later in this module. </a:t>
            </a:r>
            <a:r>
              <a:rPr lang="en-US" sz="1200" kern="1200" smtClean="0">
                <a:solidFill>
                  <a:schemeClr val="tx1"/>
                </a:solidFill>
                <a:effectLst/>
                <a:latin typeface="+mn-lt"/>
                <a:ea typeface="+mn-ea"/>
                <a:cs typeface="+mn-cs"/>
              </a:rPr>
              <a:t>Please select the link provided if you would like to review these materials on the TeamSTEPPS website.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3</a:t>
            </a:fld>
            <a:endParaRPr lang="en-US"/>
          </a:p>
        </p:txBody>
      </p:sp>
    </p:spTree>
    <p:extLst>
      <p:ext uri="{BB962C8B-B14F-4D97-AF65-F5344CB8AC3E}">
        <p14:creationId xmlns:p14="http://schemas.microsoft.com/office/powerpoint/2010/main" val="735757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objective of step nine is to generate a written implementation plan. We've gone through steps one through eight. All the documentation on all the processes that you have implemented throughout all these steps, it's important to put it together and develop a guide with a timeline for implementation of your program. </a:t>
            </a:r>
          </a:p>
          <a:p>
            <a:r>
              <a:rPr lang="en-US" b="0" dirty="0" smtClean="0"/>
              <a:t>If you've completed each of the worksheets for steps one through eight, you have already written your TeamSTEPPS implementation plan. It is important that your final implementation plan includes all of the elements shown in the slide. </a:t>
            </a:r>
          </a:p>
          <a:p>
            <a:r>
              <a:rPr lang="en-US" b="0" dirty="0" smtClean="0"/>
              <a:t>Identify your change team. Define the main problems. What are your TeamSTEPPS aims to improve your process? Describe the intervention and the tools that will be implemented to improve the process. Develop a test plan-- how are we going to measure, where do we stand in the beginning of the project, and what is our target. </a:t>
            </a:r>
          </a:p>
          <a:p>
            <a:r>
              <a:rPr lang="en-US" b="0" dirty="0" smtClean="0"/>
              <a:t>Develop an implementation plan. Develop a monitoring plan. Finally, it's very important to generate a communications plan to generate support for the TeamSTEPPS initiative to keep all the major stakeholders informed of the progress and to maintain and spread all the positive changes. </a:t>
            </a:r>
          </a:p>
          <a:p>
            <a:r>
              <a:rPr lang="en-US" b="0" dirty="0" smtClean="0"/>
              <a:t>With all of these components, it's extremely important to always keep timelines. Set up your goals and targets to complete all these different processes within your implementation plan. Another important component is to always keep in mind the resources that are required to implement your plan. </a:t>
            </a:r>
          </a:p>
          <a:p>
            <a:r>
              <a:rPr lang="en-US" b="0" dirty="0" smtClean="0"/>
              <a:t>A big tip for success in this step is to save all your original 10 step worksheets. All your notes will contain information of great value and ideas that you want to implement or adapt later. Always identify resources that you may require and leverage them through the communication plan to the leadership in the organization. </a:t>
            </a:r>
          </a:p>
        </p:txBody>
      </p:sp>
      <p:sp>
        <p:nvSpPr>
          <p:cNvPr id="4" name="Slide Number Placeholder 3"/>
          <p:cNvSpPr>
            <a:spLocks noGrp="1"/>
          </p:cNvSpPr>
          <p:nvPr>
            <p:ph type="sldNum" sz="quarter" idx="10"/>
          </p:nvPr>
        </p:nvSpPr>
        <p:spPr/>
        <p:txBody>
          <a:bodyPr/>
          <a:lstStyle/>
          <a:p>
            <a:fld id="{3DA94E17-EF1D-486E-B21E-4C184A5A89B4}" type="slidenum">
              <a:rPr lang="en-US" smtClean="0"/>
              <a:t>30</a:t>
            </a:fld>
            <a:endParaRPr lang="en-US"/>
          </a:p>
        </p:txBody>
      </p:sp>
    </p:spTree>
    <p:extLst>
      <p:ext uri="{BB962C8B-B14F-4D97-AF65-F5344CB8AC3E}">
        <p14:creationId xmlns:p14="http://schemas.microsoft.com/office/powerpoint/2010/main" val="3156897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take 10 minutes to consider how you would complete step nine of your Implementation Plan. For each of the eight planning steps listed, consider who would be the best person to take the lead. What is the reasonable target date to have the step completed? And what resources will be required to successfully complete the step? </a:t>
            </a:r>
          </a:p>
          <a:p>
            <a:r>
              <a:rPr lang="en-US" dirty="0" smtClean="0"/>
              <a:t>If your team is not in the training, share your thoughts with them at your next meeting. As you have already begun work on the plan, the role of these leads will be to keep their portion up to date, making changes as the initiative progresses and spreads. </a:t>
            </a:r>
          </a:p>
        </p:txBody>
      </p:sp>
      <p:sp>
        <p:nvSpPr>
          <p:cNvPr id="4" name="Slide Number Placeholder 3"/>
          <p:cNvSpPr>
            <a:spLocks noGrp="1"/>
          </p:cNvSpPr>
          <p:nvPr>
            <p:ph type="sldNum" sz="quarter" idx="10"/>
          </p:nvPr>
        </p:nvSpPr>
        <p:spPr/>
        <p:txBody>
          <a:bodyPr/>
          <a:lstStyle/>
          <a:p>
            <a:fld id="{3DA94E17-EF1D-486E-B21E-4C184A5A89B4}" type="slidenum">
              <a:rPr lang="en-US" smtClean="0"/>
              <a:t>31</a:t>
            </a:fld>
            <a:endParaRPr lang="en-US"/>
          </a:p>
        </p:txBody>
      </p:sp>
    </p:spTree>
    <p:extLst>
      <p:ext uri="{BB962C8B-B14F-4D97-AF65-F5344CB8AC3E}">
        <p14:creationId xmlns:p14="http://schemas.microsoft.com/office/powerpoint/2010/main" val="1568337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plan and schedule your change team meetings, the implementation guide includes this helpful template for you to use to determine the purpose, who will take the lead, and the meeting dates. If your organization already has something similar in place, you may use that template. </a:t>
            </a:r>
          </a:p>
          <a:p>
            <a:r>
              <a:rPr lang="en-US" dirty="0" smtClean="0"/>
              <a:t>One organization I worked with placed this information on their shared drive. Team members were then able to verify the date of the next meeting, as well as know the lead and the purpose of the meeting. Team members really were more prepared when they arrived having already formulated thoughts on the topic to be covered or had obtained feedback from staff to share with the team as applicable. As has been mentioned before, keep it simple, keep it manageable, and keep staff, leaders, and patients informed. </a:t>
            </a:r>
          </a:p>
        </p:txBody>
      </p:sp>
      <p:sp>
        <p:nvSpPr>
          <p:cNvPr id="4" name="Slide Number Placeholder 3"/>
          <p:cNvSpPr>
            <a:spLocks noGrp="1"/>
          </p:cNvSpPr>
          <p:nvPr>
            <p:ph type="sldNum" sz="quarter" idx="10"/>
          </p:nvPr>
        </p:nvSpPr>
        <p:spPr/>
        <p:txBody>
          <a:bodyPr/>
          <a:lstStyle/>
          <a:p>
            <a:fld id="{3DA94E17-EF1D-486E-B21E-4C184A5A89B4}" type="slidenum">
              <a:rPr lang="en-US" smtClean="0"/>
              <a:t>32</a:t>
            </a:fld>
            <a:endParaRPr lang="en-US"/>
          </a:p>
        </p:txBody>
      </p:sp>
    </p:spTree>
    <p:extLst>
      <p:ext uri="{BB962C8B-B14F-4D97-AF65-F5344CB8AC3E}">
        <p14:creationId xmlns:p14="http://schemas.microsoft.com/office/powerpoint/2010/main" val="1364124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Step 10. The final step in creating your Implementation Plan is to review your plan with key stakeholders. The objective of this step is to generate support and elicit ideas from major stakeholders in your organization and to identify barriers to implementing the program.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Here are some key actions for Step 10. Identify who in the organization will need to review the plan. Who are the stakeholders who can contribute significantly to the Implementation Plan? Also consider your organization's leader, your front-line leaders, persons directly involved in the intervention, as well as personnel with special expertise, such as facility data analysts.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Ask the stakeholders to review your Implementation Plan and provide input. Specifically request that they identify any potential problem areas and offer solutions. Following stakeholder review, you can modify your Implementation Plan based on their input if needed.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One tip for success in Step 10 is to ask some stakeholders to review only certain sections of the Implementation Plan. Some stakeholders might have expertise in certain areas, while others have expertise in other areas. So to save time, you may want to have them review what they are expert in.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Also, in order to be successful and get buy-in, it is really critical to engage all stakeholders at the same time. And one good idea that we like to do is to talk about plans in departmental meetings, to state the purpose, the goal, the responsibility, and the timeline. Because sometimes when we put plans together, we may not have a realistic goal, or certain resources need to be allocated, as well as the commitment. So it's important to get everybody involved. </a:t>
            </a:r>
          </a:p>
        </p:txBody>
      </p:sp>
      <p:sp>
        <p:nvSpPr>
          <p:cNvPr id="4" name="Slide Number Placeholder 3"/>
          <p:cNvSpPr>
            <a:spLocks noGrp="1"/>
          </p:cNvSpPr>
          <p:nvPr>
            <p:ph type="sldNum" sz="quarter" idx="10"/>
          </p:nvPr>
        </p:nvSpPr>
        <p:spPr/>
        <p:txBody>
          <a:bodyPr/>
          <a:lstStyle/>
          <a:p>
            <a:fld id="{3DA94E17-EF1D-486E-B21E-4C184A5A89B4}" type="slidenum">
              <a:rPr lang="en-US" smtClean="0"/>
              <a:t>33</a:t>
            </a:fld>
            <a:endParaRPr lang="en-US"/>
          </a:p>
        </p:txBody>
      </p:sp>
    </p:spTree>
    <p:extLst>
      <p:ext uri="{BB962C8B-B14F-4D97-AF65-F5344CB8AC3E}">
        <p14:creationId xmlns:p14="http://schemas.microsoft.com/office/powerpoint/2010/main" val="2057159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take five minutes to list who the key stakeholders are in your unit or organization who will need to review this plan. You should identify stakeholders who could contribute significantly to your implementation plan. Think about how you will present your plan, and whether you will ask them to review the entire plan, or only portions of the plan. </a:t>
            </a:r>
            <a:endParaRPr lang="en-US" dirty="0" smtClean="0">
              <a:latin typeface="Arial" panose="020B0604020202020204" pitchFamily="34" charset="0"/>
              <a:ea typeface="ヒラギノ角ゴ Pro W3" pitchFamily="-84" charset="-128"/>
            </a:endParaRPr>
          </a:p>
        </p:txBody>
      </p:sp>
      <p:sp>
        <p:nvSpPr>
          <p:cNvPr id="4" name="Slide Number Placeholder 3"/>
          <p:cNvSpPr>
            <a:spLocks noGrp="1"/>
          </p:cNvSpPr>
          <p:nvPr>
            <p:ph type="sldNum" sz="quarter" idx="10"/>
          </p:nvPr>
        </p:nvSpPr>
        <p:spPr/>
        <p:txBody>
          <a:bodyPr/>
          <a:lstStyle/>
          <a:p>
            <a:fld id="{3DA94E17-EF1D-486E-B21E-4C184A5A89B4}" type="slidenum">
              <a:rPr lang="en-US" smtClean="0"/>
              <a:t>34</a:t>
            </a:fld>
            <a:endParaRPr lang="en-US"/>
          </a:p>
        </p:txBody>
      </p:sp>
    </p:spTree>
    <p:extLst>
      <p:ext uri="{BB962C8B-B14F-4D97-AF65-F5344CB8AC3E}">
        <p14:creationId xmlns:p14="http://schemas.microsoft.com/office/powerpoint/2010/main" val="3148268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are teaching this module, if, due to time, you choose not to review each of the steps in detail, as we just did, you may wish to orient the participants briefly to the TeamSTEPPS implementation guide. The implementation guide will walk them through the 10 steps. Advise participants to reference the information on the prior pages as they work through the exercise. </a:t>
            </a:r>
          </a:p>
          <a:p>
            <a:r>
              <a:rPr lang="en-US" dirty="0" smtClean="0"/>
              <a:t>As was suggested to you, encourage participants to reference the TeamSTEPPS implementation worksheet they completed during the Fundamentals course. These are the worksheets on which they began to think about the teams affected by their teamwork issue and the specific TeamSTEPPS tools and strategies they identified to address the issue. Let participants know they will work in groups and have approximately one and a half hours to work with their colleagues on their own TeamSTEPPS implementation plan and that this is their time to begin thinking through their plan so that they will have a starting framework. Inform participants that at the end of this exercise, they will reconvene as a group and will be asked to present what their team has accomplished. If space permits when you are teaching this, it's a good idea to allow teams to move to separate break-out rooms or other areas where they can talk through their problems and think together. </a:t>
            </a:r>
          </a:p>
          <a:p>
            <a:r>
              <a:rPr lang="en-US" dirty="0" smtClean="0"/>
              <a:t>If any individual participants are not attending with a team, ask about their implementation plans and try to identify some characteristics that will allow you to match each individual with an existing team of participants. For example, they may have a similar type of teamwork issue or have targeted the same unit or system for implementation. The individual matched with a team will be able to gather thoughts from the exercise that can be generalized to fit their own plans. And the teams may benefit from the inclusion of a different perspective. </a:t>
            </a:r>
          </a:p>
          <a:p>
            <a:r>
              <a:rPr lang="en-US" dirty="0" smtClean="0"/>
              <a:t>It is strongly recommend that individuals who are knowledgeable about implementation are available during this exercise to walk around and spend time with each team as they work. People appreciate any guidance and assistance they receive during this exercise. After the participants have gotten started, circulate among the groups yourself. Spend time listening to each group's discussion and ask questions that will help them think through their plan. </a:t>
            </a:r>
          </a:p>
          <a:p>
            <a:r>
              <a:rPr lang="en-US" dirty="0" smtClean="0"/>
              <a:t>Be mindful of the time so that you can reconvene the entire group, ask participants to report on their plans, and have time for others to ask questions. Note that the timing of this exercise is flexible-- that is, you may wish to increase the time that participants have to work on planning and select a few teams to provide very brief reports on their progress when you reconvene the group. See the instructor guide for more information on facilitating this exercise.</a:t>
            </a:r>
          </a:p>
        </p:txBody>
      </p:sp>
      <p:sp>
        <p:nvSpPr>
          <p:cNvPr id="4" name="Slide Number Placeholder 3"/>
          <p:cNvSpPr>
            <a:spLocks noGrp="1"/>
          </p:cNvSpPr>
          <p:nvPr>
            <p:ph type="sldNum" sz="quarter" idx="10"/>
          </p:nvPr>
        </p:nvSpPr>
        <p:spPr/>
        <p:txBody>
          <a:bodyPr/>
          <a:lstStyle/>
          <a:p>
            <a:fld id="{3DA94E17-EF1D-486E-B21E-4C184A5A89B4}" type="slidenum">
              <a:rPr lang="en-US" smtClean="0"/>
              <a:t>35</a:t>
            </a:fld>
            <a:endParaRPr lang="en-US"/>
          </a:p>
        </p:txBody>
      </p:sp>
    </p:spTree>
    <p:extLst>
      <p:ext uri="{BB962C8B-B14F-4D97-AF65-F5344CB8AC3E}">
        <p14:creationId xmlns:p14="http://schemas.microsoft.com/office/powerpoint/2010/main" val="2943626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DA94E17-EF1D-486E-B21E-4C184A5A89B4}" type="slidenum">
              <a:rPr lang="en-US" smtClean="0"/>
              <a:t>36</a:t>
            </a:fld>
            <a:endParaRPr lang="en-US"/>
          </a:p>
        </p:txBody>
      </p:sp>
    </p:spTree>
    <p:extLst>
      <p:ext uri="{BB962C8B-B14F-4D97-AF65-F5344CB8AC3E}">
        <p14:creationId xmlns:p14="http://schemas.microsoft.com/office/powerpoint/2010/main" val="3270381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pPr>
            <a:r>
              <a:rPr lang="en-US" dirty="0" smtClean="0"/>
              <a:t>This concludes module 11 of the TeamSTEPPS 2.0 online master trainer course. You now have the tools and strategies in your toolbox to help you develop and deploy a customized plan to train your staff in teamwork skills and lead a medical teamwork improvement initiative in your organization, from initial concept development through to sustainment of positive changes. </a:t>
            </a:r>
          </a:p>
          <a:p>
            <a:pPr>
              <a:spcAft>
                <a:spcPts val="1800"/>
              </a:spcAft>
            </a:pPr>
            <a:r>
              <a:rPr lang="en-US" dirty="0" smtClean="0"/>
              <a:t>Remember to have fun. It is possible to be serious about providing safe, quality care as a team, and still have joy in the workplace. And please remember to let us know about your successes. </a:t>
            </a:r>
          </a:p>
        </p:txBody>
      </p:sp>
      <p:sp>
        <p:nvSpPr>
          <p:cNvPr id="4" name="Slide Number Placeholder 3"/>
          <p:cNvSpPr>
            <a:spLocks noGrp="1"/>
          </p:cNvSpPr>
          <p:nvPr>
            <p:ph type="sldNum" sz="quarter" idx="10"/>
          </p:nvPr>
        </p:nvSpPr>
        <p:spPr/>
        <p:txBody>
          <a:bodyPr/>
          <a:lstStyle/>
          <a:p>
            <a:fld id="{CD7862B6-E3BF-402C-A022-A10921096356}" type="slidenum">
              <a:rPr lang="en-US" smtClean="0"/>
              <a:t>37</a:t>
            </a:fld>
            <a:endParaRPr lang="en-US"/>
          </a:p>
        </p:txBody>
      </p:sp>
    </p:spTree>
    <p:extLst>
      <p:ext uri="{BB962C8B-B14F-4D97-AF65-F5344CB8AC3E}">
        <p14:creationId xmlns:p14="http://schemas.microsoft.com/office/powerpoint/2010/main" val="180740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kern="1200" dirty="0" smtClean="0">
                <a:solidFill>
                  <a:schemeClr val="tx1"/>
                </a:solidFill>
                <a:effectLst/>
                <a:latin typeface="+mn-lt"/>
                <a:ea typeface="+mn-ea"/>
                <a:cs typeface="+mn-cs"/>
              </a:rPr>
              <a:t>To best use this online module, we recommend that you print the Instructor Guide for module 11 as a reference to use throughout the module. Before continuing to the next slide, take a moment to read the guide. If you haven't already done so, please select the link provided to download the TeamSTEPPS Implementation Guide. We will be referring to the templates as we progress through this module. Once you've done that, select the Forward button, and we'll proceed to work through the slides you will use to train, just as if you are delivering this module at your facility. </a:t>
            </a:r>
            <a:endParaRPr lang="en-US" sz="1200" b="0" i="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EAC615A-F48D-40F0-8B71-F4E3DC5E4395}" type="slidenum">
              <a:rPr lang="en-US" smtClean="0"/>
              <a:t>4</a:t>
            </a:fld>
            <a:endParaRPr lang="en-US"/>
          </a:p>
        </p:txBody>
      </p:sp>
    </p:spTree>
    <p:extLst>
      <p:ext uri="{BB962C8B-B14F-4D97-AF65-F5344CB8AC3E}">
        <p14:creationId xmlns:p14="http://schemas.microsoft.com/office/powerpoint/2010/main" val="3471719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will use slide 2 to introduce the objectives for this module. Please refer to page 4 in the Instructor Guide for details on how to facilitate this slide. After completing this module, you'll be able to describe the steps involved in implementing TeamSTEPPS and develop a TeamSTEPPS implementation plan.  </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5</a:t>
            </a:fld>
            <a:endParaRPr lang="en-US"/>
          </a:p>
        </p:txBody>
      </p:sp>
    </p:spTree>
    <p:extLst>
      <p:ext uri="{BB962C8B-B14F-4D97-AF65-F5344CB8AC3E}">
        <p14:creationId xmlns:p14="http://schemas.microsoft.com/office/powerpoint/2010/main" val="319736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TeamSTEPPS Initiative focuses specifically on improving processes by designing and implementing interventions that enhance team performance. The primary goal is to optimize the timely and effective use of information, skills, and resources by teams for the purpose of enhancing the quality and safety of patient care. Specifically, this means ensuring the right information is provided to the right person or persons at the right time, resulting in the right action or actions. </a:t>
            </a:r>
          </a:p>
          <a:p>
            <a:r>
              <a:rPr lang="en-US" dirty="0" smtClean="0"/>
              <a:t>There are three continuous phases involved in a TeamSTEPPS Initiative. Phase 1 is the Assessment phase. Phase 2 is planning, training, and implementation, and Phase 3 is sustainment. TeamSTEPPS provides guidelines, tools, and resources for completing each phase and for gathering data necessary for progression to the next phase. </a:t>
            </a:r>
          </a:p>
          <a:p>
            <a:r>
              <a:rPr lang="en-US" dirty="0" smtClean="0"/>
              <a:t>Keys to success at each phase include involvement of the right people, the use of information driven decision making, and careful planning before acting. So let's identify each phase. Phase 1 assessment. The goal of the assessment phase is for an organization or work unit to determine if it is ready to undertake a TeamSTEPPS Initiative. An organization is ready if it has the climate conducive to change and objective information to support the need for a TeamSTEPPS Intervention. </a:t>
            </a:r>
          </a:p>
          <a:p>
            <a:r>
              <a:rPr lang="en-US" dirty="0" smtClean="0"/>
              <a:t>Phase 2: Planning, Training, and Implementation. The goal of Phase 2 is for the change team to develop a detailed plan for their entire TeamSTEPPS Initiative. Then, the change team must follow that plan to train the necessary staff in order to implement the TeamSTEPPS Intervention. </a:t>
            </a:r>
          </a:p>
          <a:p>
            <a:r>
              <a:rPr lang="en-US" dirty="0" smtClean="0"/>
              <a:t>And Phase 3: Sustainment. The Phase 3 goal is to sustain and spread improvements in teamwork and in associated clinical processes that were created by the TeamSTEPPS Initiative. Specific objectives are to integrate teamwork behaviors and tools into daily practice, monitor the ongoing effectiveness of the TeamSTEPPS Intervention, identify opportunities for continued improvement, and spread positive changes throughout the organization. </a:t>
            </a:r>
          </a:p>
          <a:p>
            <a:r>
              <a:rPr lang="en-US" dirty="0" smtClean="0"/>
              <a:t>TeamSTEPPS Implementation is a dynamic process. While the information in this module will help you and your fellow change team members begin to develop your implementation plans, your strategy will need to be reviewed and revised throughout the course of your initiative. These three continuous phases can be found on page five of this module's Instructor Guide. </a:t>
            </a:r>
          </a:p>
          <a:p>
            <a:r>
              <a:rPr lang="en-US" dirty="0" smtClean="0"/>
              <a:t>I'd now like to introduce you to our guest speakers who will share their stories as they guide you through the TeamSTEPPS Implementation Process. Mei Kong is the Assistant Vice President and Corporate Patient Safety Officer at New York City Health and Hospitals Corporation and has been a TeamSTEPPS Master Trainer since 2008. Dr. Abdul </a:t>
            </a:r>
            <a:r>
              <a:rPr lang="en-US" dirty="0" err="1" smtClean="0"/>
              <a:t>Mondul</a:t>
            </a:r>
            <a:r>
              <a:rPr lang="en-US" dirty="0" smtClean="0"/>
              <a:t> is the Patient Safety Officer, Associate Medical Director, and Chief of Palliative Care at Lincoln Medical Center in Bronx, New York. Dr. </a:t>
            </a:r>
            <a:r>
              <a:rPr lang="en-US" dirty="0" err="1" smtClean="0"/>
              <a:t>Mondul</a:t>
            </a:r>
            <a:r>
              <a:rPr lang="en-US" dirty="0" smtClean="0"/>
              <a:t> has been a TeamSTEPPS Master Trainer since 2009. Both of our speakers have extensive experience in teaching the TeamSTEPPS concepts, implementation, and, most importantly, sustainment to improve patient safety and quality of care in their organizations.</a:t>
            </a:r>
          </a:p>
        </p:txBody>
      </p:sp>
      <p:sp>
        <p:nvSpPr>
          <p:cNvPr id="4" name="Slide Number Placeholder 3"/>
          <p:cNvSpPr>
            <a:spLocks noGrp="1"/>
          </p:cNvSpPr>
          <p:nvPr>
            <p:ph type="sldNum" sz="quarter" idx="10"/>
          </p:nvPr>
        </p:nvSpPr>
        <p:spPr/>
        <p:txBody>
          <a:bodyPr/>
          <a:lstStyle/>
          <a:p>
            <a:fld id="{3DA94E17-EF1D-486E-B21E-4C184A5A89B4}" type="slidenum">
              <a:rPr lang="en-US" smtClean="0"/>
              <a:t>6</a:t>
            </a:fld>
            <a:endParaRPr lang="en-US"/>
          </a:p>
        </p:txBody>
      </p:sp>
    </p:spTree>
    <p:extLst>
      <p:ext uri="{BB962C8B-B14F-4D97-AF65-F5344CB8AC3E}">
        <p14:creationId xmlns:p14="http://schemas.microsoft.com/office/powerpoint/2010/main" val="111070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Hi. My name is Mei Kong, the assistant vice president of patient safety and employee safety at New York City Health and Hospitals Corporation, which is the largest public health care system in the nation and serves approximately 1.4 million New Yorkers every year. </a:t>
            </a:r>
          </a:p>
          <a:p>
            <a:r>
              <a:rPr lang="en-US" b="0" dirty="0" smtClean="0"/>
              <a:t>In our effort to become the safest health care system in the nation, we embarked on TeamSTEPPS since 2008. We have trained over 1,000 TeamSTEPPS master trainers and have collaborated with our corporation's master trainers throughout to train employees in the fundamental course. The TeamSTEPPS implementation guide will help you plan how best to apply the strategies you have learned to your organization. The guide is based on the principle of improving patient safety and quality of care by improving health care team processes. </a:t>
            </a:r>
          </a:p>
          <a:p>
            <a:r>
              <a:rPr lang="en-US" b="0" dirty="0" smtClean="0"/>
              <a:t>A team process is a series of interdependent actions that lead toward a desired endpoint. Examples of processes include admitting a patient, administering a medication, and transferring a patient from one unit to another. The six key activities are one-- identifying a recurring problem or opportunity for improvement that, if addressed, could lead to better patient safety or quality of care. What is it, specifically, that you want to fix or improve? </a:t>
            </a:r>
          </a:p>
          <a:p>
            <a:r>
              <a:rPr lang="en-US" b="0" dirty="0" smtClean="0"/>
              <a:t>Two-- create a flowchart or map the process during which the targeted problem or opportunity for improvement occurs. Write down the process steps as they currently occur and identify who is doing what, when, and with what tools. </a:t>
            </a:r>
          </a:p>
          <a:p>
            <a:r>
              <a:rPr lang="en-US" b="0" dirty="0" smtClean="0"/>
              <a:t>Three-- study the process to identify weak points where things could go wrong and lead to a recurrence of the target problem or opportunity. These weak points are called risk points. </a:t>
            </a:r>
          </a:p>
          <a:p>
            <a:r>
              <a:rPr lang="en-US" b="0" dirty="0" smtClean="0"/>
              <a:t>Four-- design and implement interventions aimed at eliminating or reducing the impact of the risk points. This in turn will prevent the targeted problem from recurring or lead to your targeted improvements. </a:t>
            </a:r>
          </a:p>
          <a:p>
            <a:r>
              <a:rPr lang="en-US" b="0" dirty="0" smtClean="0"/>
              <a:t>Five-- test the intervention to ensure that it did in fact eliminate or reduce the target problem or result in your targeted improvement. </a:t>
            </a:r>
          </a:p>
          <a:p>
            <a:r>
              <a:rPr lang="en-US" b="0" dirty="0" smtClean="0"/>
              <a:t>Six-- if the test shows that the intervention was successful, monitor the effectiveness of the intervention in order to sustain the positive process changes and identify opportunities for further improvement. </a:t>
            </a:r>
          </a:p>
        </p:txBody>
      </p:sp>
      <p:sp>
        <p:nvSpPr>
          <p:cNvPr id="4" name="Slide Number Placeholder 3"/>
          <p:cNvSpPr>
            <a:spLocks noGrp="1"/>
          </p:cNvSpPr>
          <p:nvPr>
            <p:ph type="sldNum" sz="quarter" idx="10"/>
          </p:nvPr>
        </p:nvSpPr>
        <p:spPr/>
        <p:txBody>
          <a:bodyPr/>
          <a:lstStyle/>
          <a:p>
            <a:fld id="{3DA94E17-EF1D-486E-B21E-4C184A5A89B4}" type="slidenum">
              <a:rPr lang="en-US" smtClean="0"/>
              <a:t>7</a:t>
            </a:fld>
            <a:endParaRPr lang="en-US"/>
          </a:p>
        </p:txBody>
      </p:sp>
    </p:spTree>
    <p:extLst>
      <p:ext uri="{BB962C8B-B14F-4D97-AF65-F5344CB8AC3E}">
        <p14:creationId xmlns:p14="http://schemas.microsoft.com/office/powerpoint/2010/main" val="2582845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First, we will provide an overview of the 10 steps involved with implementing TeamSTEPPS in any organization or work area. And then we will discuss each step in detail, referring to the specific parts of the Implementation Guide as we go along.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Here are the 10 steps of implementation planning, which are listed in the Instructor Guide. One, create a change team. Two, define the problem, challenge, or opportunity for improvement. Three, define the aim or aims of your TeamSTEPPS intervention. Four, design a TeamSTEPPS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Five, develop a plan for testing the effectiveness of your TeamSTEPPS intervention. Six, develop an implementation plan. Seven, develop a plan for sustained, continuous improvement.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Eight, develop a communications plan. Nine, put it together by developing an implementation plan timeline. And 10, review your TeamSTEPPS implementation plan with key personnel and modify according to their input. </a:t>
            </a:r>
          </a:p>
        </p:txBody>
      </p:sp>
      <p:sp>
        <p:nvSpPr>
          <p:cNvPr id="4" name="Slide Number Placeholder 3"/>
          <p:cNvSpPr>
            <a:spLocks noGrp="1"/>
          </p:cNvSpPr>
          <p:nvPr>
            <p:ph type="sldNum" sz="quarter" idx="10"/>
          </p:nvPr>
        </p:nvSpPr>
        <p:spPr/>
        <p:txBody>
          <a:bodyPr/>
          <a:lstStyle/>
          <a:p>
            <a:fld id="{3DA94E17-EF1D-486E-B21E-4C184A5A89B4}" type="slidenum">
              <a:rPr lang="en-US" smtClean="0"/>
              <a:t>8</a:t>
            </a:fld>
            <a:endParaRPr lang="en-US"/>
          </a:p>
        </p:txBody>
      </p:sp>
    </p:spTree>
    <p:extLst>
      <p:ext uri="{BB962C8B-B14F-4D97-AF65-F5344CB8AC3E}">
        <p14:creationId xmlns:p14="http://schemas.microsoft.com/office/powerpoint/2010/main" val="210769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Hi. I am Abdul </a:t>
            </a:r>
            <a:r>
              <a:rPr lang="en-US" b="0" dirty="0" err="1" smtClean="0"/>
              <a:t>Mondul</a:t>
            </a:r>
            <a:r>
              <a:rPr lang="en-US" b="0" dirty="0" smtClean="0"/>
              <a:t>. I am the Associate Medical Director and Patient Safety Officer for Lincoln Medical Center. As part of our patient safety plan, it's been very important to improve teamwork and communication in our organization. We've implemented TeamSTEPPS since 2009 with great outcomes. </a:t>
            </a:r>
          </a:p>
          <a:p>
            <a:r>
              <a:rPr lang="en-US" b="0" dirty="0" smtClean="0"/>
              <a:t>Now, before we describe all the implementation steps in our plan, it's very important to take into consideration and define the unit and the area where we will be implementing TeamSTEPPS. It's important to always consider which is the size of the area or your unit and what is the staffing in that particular area. It is very important also when you identify this area to understand if these processes cross to other departments. </a:t>
            </a:r>
          </a:p>
          <a:p>
            <a:r>
              <a:rPr lang="en-US" b="0" dirty="0" smtClean="0"/>
              <a:t>Occasionally, some departments will have multiple areas that they cover. And even in some locations, you're going to have to partner with external agencies or external institutions. And it's important to take into consideration all of these components to implement effectively. Always look at the size of the unit you will be implementing TeamSTEPPS. </a:t>
            </a:r>
          </a:p>
          <a:p>
            <a:r>
              <a:rPr lang="en-US" b="0" dirty="0" smtClean="0"/>
              <a:t>How many beds does the unit have? How many admissions? This is extremely important, because it will help define the scope of the project. If the area is large, it may be beneficial to initially implement in a particular subset of the unit and do a pilot program. It's also important to identify the staff in your unit or units by profession. </a:t>
            </a:r>
          </a:p>
          <a:p>
            <a:r>
              <a:rPr lang="en-US" b="0" dirty="0" smtClean="0"/>
              <a:t>Always account for all staff in all shapes. All of this information is going to be very helpful for you to develop a feasible action plan. Also, it will give you a very good setup to present your plan to leadership in your organization. As an example, in our falls prevention program, we identified that the units we needed to focus was med/surg. And that's because we had identified an increase of falls in this area. </a:t>
            </a:r>
          </a:p>
          <a:p>
            <a:r>
              <a:rPr lang="en-US" b="0" dirty="0" smtClean="0"/>
              <a:t>On the other hand, when we were training our staff in our step-down unit, the staff themselves identified the opportunity to implement a particular tool from TeamSTEPPS, which is CUS</a:t>
            </a:r>
            <a:r>
              <a:rPr lang="en-US" b="0" baseline="0" dirty="0" smtClean="0"/>
              <a:t> - </a:t>
            </a:r>
            <a:r>
              <a:rPr lang="en-US" b="0" dirty="0" smtClean="0"/>
              <a:t>I'm concerned, I'm uncomfortable, and this is a safety issue. And this was in the process of escalation of events. </a:t>
            </a:r>
          </a:p>
          <a:p>
            <a:r>
              <a:rPr lang="en-US" b="0" dirty="0" smtClean="0"/>
              <a:t>When you're teaching, this is the point at which you would provide participants with implementation guide. Explain that the guide will be used throughout the remainder of this course to help develop a usable implementation plan for their TeamSTEPPS initiative. </a:t>
            </a:r>
          </a:p>
        </p:txBody>
      </p:sp>
      <p:sp>
        <p:nvSpPr>
          <p:cNvPr id="4" name="Slide Number Placeholder 3"/>
          <p:cNvSpPr>
            <a:spLocks noGrp="1"/>
          </p:cNvSpPr>
          <p:nvPr>
            <p:ph type="sldNum" sz="quarter" idx="10"/>
          </p:nvPr>
        </p:nvSpPr>
        <p:spPr/>
        <p:txBody>
          <a:bodyPr/>
          <a:lstStyle/>
          <a:p>
            <a:fld id="{3DA94E17-EF1D-486E-B21E-4C184A5A89B4}" type="slidenum">
              <a:rPr lang="en-US" smtClean="0"/>
              <a:t>9</a:t>
            </a:fld>
            <a:endParaRPr lang="en-US"/>
          </a:p>
        </p:txBody>
      </p:sp>
    </p:spTree>
    <p:extLst>
      <p:ext uri="{BB962C8B-B14F-4D97-AF65-F5344CB8AC3E}">
        <p14:creationId xmlns:p14="http://schemas.microsoft.com/office/powerpoint/2010/main" val="29155619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5.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png"/><Relationship Id="rId5" Type="http://schemas.openxmlformats.org/officeDocument/2006/relationships/tags" Target="../tags/tag8.xml"/><Relationship Id="rId10" Type="http://schemas.openxmlformats.org/officeDocument/2006/relationships/image" Target="../media/image2.png"/><Relationship Id="rId4" Type="http://schemas.openxmlformats.org/officeDocument/2006/relationships/tags" Target="../tags/tag7.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image" Target="../media/image5.pn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image" Target="../media/image6.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19" Type="http://schemas.openxmlformats.org/officeDocument/2006/relationships/slideMaster" Target="../slideMasters/slideMaster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3" Type="http://schemas.openxmlformats.org/officeDocument/2006/relationships/tags" Target="../tags/tag32.xml"/><Relationship Id="rId21" Type="http://schemas.openxmlformats.org/officeDocument/2006/relationships/image" Target="../media/image5.png"/><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image" Target="../media/image6.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tags" Target="../tags/tag44.xml"/><Relationship Id="rId10" Type="http://schemas.openxmlformats.org/officeDocument/2006/relationships/tags" Target="../tags/tag39.xml"/><Relationship Id="rId19" Type="http://schemas.openxmlformats.org/officeDocument/2006/relationships/slideMaster" Target="../slideMasters/slideMaster1.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 y="-3307"/>
            <a:ext cx="9144000" cy="5151120"/>
          </a:xfrm>
          <a:prstGeom prst="rect">
            <a:avLst/>
          </a:prstGeom>
        </p:spPr>
      </p:pic>
      <p:sp>
        <p:nvSpPr>
          <p:cNvPr id="2" name="Title 1"/>
          <p:cNvSpPr>
            <a:spLocks noGrp="1"/>
          </p:cNvSpPr>
          <p:nvPr>
            <p:ph type="ctrTitle" hasCustomPrompt="1"/>
            <p:custDataLst>
              <p:tags r:id="rId1"/>
            </p:custDataLst>
          </p:nvPr>
        </p:nvSpPr>
        <p:spPr>
          <a:xfrm>
            <a:off x="0" y="2401084"/>
            <a:ext cx="9143999" cy="693108"/>
          </a:xfrm>
        </p:spPr>
        <p:txBody>
          <a:bodyPr lIns="0" tIns="0" rIns="0" bIns="0" anchor="ctr" anchorCtr="0">
            <a:normAutofit/>
          </a:bodyPr>
          <a:lstStyle>
            <a:lvl1pPr algn="ctr">
              <a:defRPr sz="2000" spc="0" baseline="0">
                <a:solidFill>
                  <a:schemeClr val="bg1">
                    <a:lumMod val="95000"/>
                  </a:schemeClr>
                </a:solidFill>
              </a:defRPr>
            </a:lvl1pPr>
          </a:lstStyle>
          <a:p>
            <a:r>
              <a:rPr lang="en-US" dirty="0" smtClean="0"/>
              <a:t>Module 11: Implementation Planning</a:t>
            </a:r>
            <a:endParaRPr lang="en-US" dirty="0"/>
          </a:p>
        </p:txBody>
      </p:sp>
      <p:sp>
        <p:nvSpPr>
          <p:cNvPr id="3" name="Subtitle 2"/>
          <p:cNvSpPr>
            <a:spLocks noGrp="1"/>
          </p:cNvSpPr>
          <p:nvPr>
            <p:ph type="subTitle" idx="1" hasCustomPrompt="1"/>
            <p:custDataLst>
              <p:tags r:id="rId2"/>
            </p:custDataLst>
          </p:nvPr>
        </p:nvSpPr>
        <p:spPr>
          <a:xfrm>
            <a:off x="685799" y="2014091"/>
            <a:ext cx="7772400" cy="671151"/>
          </a:xfrm>
        </p:spPr>
        <p:txBody>
          <a:bodyPr/>
          <a:lstStyle>
            <a:lvl1pPr marL="0" indent="0" algn="ctr">
              <a:buNone/>
              <a:defRPr baseline="0">
                <a:solidFill>
                  <a:srgbClr val="2159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Online Master Trainer Course</a:t>
            </a:r>
            <a:endParaRPr lang="en-US" dirty="0"/>
          </a:p>
        </p:txBody>
      </p:sp>
      <p:sp>
        <p:nvSpPr>
          <p:cNvPr id="56" name="Text Placeholder 55"/>
          <p:cNvSpPr>
            <a:spLocks noGrp="1"/>
          </p:cNvSpPr>
          <p:nvPr>
            <p:ph type="body" sz="quarter" idx="10" hasCustomPrompt="1"/>
            <p:custDataLst>
              <p:tags r:id="rId3"/>
            </p:custDataLst>
          </p:nvPr>
        </p:nvSpPr>
        <p:spPr>
          <a:xfrm>
            <a:off x="-2" y="1037791"/>
            <a:ext cx="9144002" cy="485775"/>
          </a:xfrm>
        </p:spPr>
        <p:txBody>
          <a:bodyPr>
            <a:noAutofit/>
          </a:bodyPr>
          <a:lstStyle>
            <a:lvl1pPr marL="0" indent="0" algn="ctr">
              <a:buNone/>
              <a:defRPr sz="3200">
                <a:solidFill>
                  <a:srgbClr val="215968"/>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Welcome to the</a:t>
            </a:r>
            <a:endParaRPr lang="en-US" dirty="0"/>
          </a:p>
        </p:txBody>
      </p:sp>
      <p:pic>
        <p:nvPicPr>
          <p:cNvPr id="61" name="Picture 60"/>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645142" y="1535282"/>
            <a:ext cx="3617139" cy="542570"/>
          </a:xfrm>
          <a:prstGeom prst="rect">
            <a:avLst/>
          </a:prstGeom>
        </p:spPr>
      </p:pic>
      <p:pic>
        <p:nvPicPr>
          <p:cNvPr id="5" name="Picture 4" title="TeamSTEPPS logo"/>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006342" y="188166"/>
            <a:ext cx="1160424" cy="938165"/>
          </a:xfrm>
          <a:prstGeom prst="rect">
            <a:avLst/>
          </a:prstGeom>
        </p:spPr>
      </p:pic>
      <p:grpSp>
        <p:nvGrpSpPr>
          <p:cNvPr id="51" name="Group 50"/>
          <p:cNvGrpSpPr>
            <a:grpSpLocks noChangeAspect="1"/>
          </p:cNvGrpSpPr>
          <p:nvPr>
            <p:custDataLst>
              <p:tags r:id="rId4"/>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52" name="Rectangle 51"/>
            <p:cNvSpPr/>
            <p:nvPr>
              <p:custDataLst>
                <p:tags r:id="rId7"/>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custDataLst>
                <p:tags r:id="rId8"/>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8" name="Picture 57"/>
          <p:cNvPicPr>
            <a:picLocks noChangeAspect="1"/>
          </p:cNvPicPr>
          <p:nvPr>
            <p:custDataLst>
              <p:tags r:id="rId5"/>
            </p:custDataLst>
          </p:nvPr>
        </p:nvPicPr>
        <p:blipFill>
          <a:blip r:embed="rId13"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60" name="Rectangle 59" descr="Next Slide Button" title="Next Slide Button">
            <a:hlinkClick r:id="" action="ppaction://hlinkshowjump?jump=nextslide"/>
          </p:cNvPr>
          <p:cNvSpPr/>
          <p:nvPr>
            <p:custDataLst>
              <p:tags r:id="rId6"/>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8" y="768096"/>
            <a:ext cx="8797315" cy="4018633"/>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11: Implementation Planning</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37</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7"/>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8"/>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5"/>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6"/>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custDataLst>
              <p:tags r:id="rId8"/>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25" name="Rectangle 24"/>
            <p:cNvSpPr/>
            <p:nvPr>
              <p:custDataLst>
                <p:tags r:id="rId13"/>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custDataLst>
                <p:tags r:id="rId14"/>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9"/>
            </p:custDataLst>
          </p:nvPr>
        </p:nvPicPr>
        <p:blipFill>
          <a:blip r:embed="rId20"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pic>
        <p:nvPicPr>
          <p:cNvPr id="30" name="Picture 29"/>
          <p:cNvPicPr>
            <a:picLocks noChangeAspect="1"/>
          </p:cNvPicPr>
          <p:nvPr>
            <p:custDataLst>
              <p:tags r:id="rId10"/>
            </p:custDataLst>
          </p:nvPr>
        </p:nvPicPr>
        <p:blipFill>
          <a:blip r:embed="rId21"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11"/>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descr="Next Slide Button" title="Next Slide Button">
            <a:hlinkClick r:id="" action="ppaction://hlinkshowjump?jump=nextslide"/>
          </p:cNvPr>
          <p:cNvSpPr/>
          <p:nvPr>
            <p:custDataLst>
              <p:tags r:id="rId12"/>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3036183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alf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11: Implementation Planning</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37</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7"/>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8"/>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5"/>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6"/>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custDataLst>
              <p:tags r:id="rId8"/>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25" name="Rectangle 24"/>
            <p:cNvSpPr/>
            <p:nvPr>
              <p:custDataLst>
                <p:tags r:id="rId13"/>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custDataLst>
                <p:tags r:id="rId14"/>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9"/>
            </p:custDataLst>
          </p:nvPr>
        </p:nvPicPr>
        <p:blipFill>
          <a:blip r:embed="rId20"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pic>
        <p:nvPicPr>
          <p:cNvPr id="30" name="Picture 29"/>
          <p:cNvPicPr>
            <a:picLocks noChangeAspect="1"/>
          </p:cNvPicPr>
          <p:nvPr>
            <p:custDataLst>
              <p:tags r:id="rId10"/>
            </p:custDataLst>
          </p:nvPr>
        </p:nvPicPr>
        <p:blipFill>
          <a:blip r:embed="rId21"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11"/>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descr="Next Slide Button" title="Next Slide Button">
            <a:hlinkClick r:id="" action="ppaction://hlinkshowjump?jump=nextslide"/>
          </p:cNvPr>
          <p:cNvSpPr/>
          <p:nvPr>
            <p:custDataLst>
              <p:tags r:id="rId12"/>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1379094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14" name="Rectangle 13"/>
          <p:cNvSpPr/>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11: Implementation Planning</a:t>
            </a:r>
            <a:endParaRPr lang="en-US" sz="1400" dirty="0"/>
          </a:p>
        </p:txBody>
      </p:sp>
      <p:sp>
        <p:nvSpPr>
          <p:cNvPr id="9" name="Text Placeholder 5"/>
          <p:cNvSpPr txBox="1">
            <a:spLocks/>
          </p:cNvSpPr>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37</a:t>
            </a:r>
            <a:endParaRPr lang="en-US" sz="1000" dirty="0"/>
          </a:p>
        </p:txBody>
      </p:sp>
      <p:grpSp>
        <p:nvGrpSpPr>
          <p:cNvPr id="10" name="Group 9"/>
          <p:cNvGrpSpPr/>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5583517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6"/>
            </p:custDataLst>
          </p:nvPr>
        </p:nvSpPr>
        <p:spPr>
          <a:xfrm>
            <a:off x="1005840" y="0"/>
            <a:ext cx="786384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7"/>
            </p:custDataLst>
          </p:nvPr>
        </p:nvSpPr>
        <p:spPr>
          <a:xfrm>
            <a:off x="182880" y="768096"/>
            <a:ext cx="8778240" cy="39380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Lst>
  <p:timing>
    <p:tnLst>
      <p:par>
        <p:cTn id="1" dur="indefinite" restart="never" nodeType="tmRoot"/>
      </p:par>
    </p:tnLst>
  </p:timing>
  <p:txStyles>
    <p:titleStyle>
      <a:lvl1pPr algn="l" defTabSz="457200" rtl="0" eaLnBrk="1" latinLnBrk="0" hangingPunct="1">
        <a:spcBef>
          <a:spcPct val="0"/>
        </a:spcBef>
        <a:buNone/>
        <a:defRPr sz="3200" b="0" i="0" u="none" kern="1200" spc="-100" baseline="0">
          <a:solidFill>
            <a:srgbClr val="215968"/>
          </a:solidFill>
          <a:latin typeface="+mj-lt"/>
          <a:ea typeface="+mj-ea"/>
          <a:cs typeface="Arial"/>
        </a:defRPr>
      </a:lvl1pPr>
    </p:titleStyle>
    <p:body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50.xml"/><Relationship Id="rId7" Type="http://schemas.openxmlformats.org/officeDocument/2006/relationships/notesSlide" Target="../notesSlides/notesSlide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1.xml"/><Relationship Id="rId5" Type="http://schemas.openxmlformats.org/officeDocument/2006/relationships/tags" Target="../tags/tag52.xml"/><Relationship Id="rId10" Type="http://schemas.openxmlformats.org/officeDocument/2006/relationships/image" Target="../media/image10.png"/><Relationship Id="rId4" Type="http://schemas.openxmlformats.org/officeDocument/2006/relationships/tags" Target="../tags/tag51.xm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notesSlide" Target="../notesSlides/notesSlide10.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Layout" Target="../slideLayouts/slideLayout3.xml"/><Relationship Id="rId5" Type="http://schemas.openxmlformats.org/officeDocument/2006/relationships/tags" Target="../tags/tag90.xml"/><Relationship Id="rId4" Type="http://schemas.openxmlformats.org/officeDocument/2006/relationships/tags" Target="../tags/tag89.xml"/></Relationships>
</file>

<file path=ppt/slides/_rels/slide11.xml.rels><?xml version="1.0" encoding="UTF-8" standalone="yes"?>
<Relationships xmlns="http://schemas.openxmlformats.org/package/2006/relationships"><Relationship Id="rId8" Type="http://schemas.openxmlformats.org/officeDocument/2006/relationships/hyperlink" Target="http://www.ahrq.gov/professionals/education/curriculum-tools/teamstepps/instructor/fundamentals/module11/m11impguide.pptx" TargetMode="External"/><Relationship Id="rId3" Type="http://schemas.openxmlformats.org/officeDocument/2006/relationships/tags" Target="../tags/tag93.xml"/><Relationship Id="rId7" Type="http://schemas.openxmlformats.org/officeDocument/2006/relationships/notesSlide" Target="../notesSlides/notesSlide1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3.xml"/><Relationship Id="rId5" Type="http://schemas.openxmlformats.org/officeDocument/2006/relationships/tags" Target="../tags/tag95.xml"/><Relationship Id="rId4" Type="http://schemas.openxmlformats.org/officeDocument/2006/relationships/tags" Target="../tags/tag94.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notesSlide" Target="../notesSlides/notesSlide1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3.xml"/><Relationship Id="rId5" Type="http://schemas.openxmlformats.org/officeDocument/2006/relationships/tags" Target="../tags/tag100.xml"/><Relationship Id="rId4" Type="http://schemas.openxmlformats.org/officeDocument/2006/relationships/tags" Target="../tags/tag99.xml"/></Relationships>
</file>

<file path=ppt/slides/_rels/slide13.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06.xml"/><Relationship Id="rId7" Type="http://schemas.openxmlformats.org/officeDocument/2006/relationships/hyperlink" Target="http://www.ahrq.gov/professionals/education/curriculum-tools/teamstepps/instructor/fundamentals/module1/ex1magicwand.pdf" TargetMode="Externa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ags" Target="../tags/tag107.xml"/></Relationships>
</file>

<file path=ppt/slides/_rels/slide15.xml.rels><?xml version="1.0" encoding="UTF-8" standalone="yes"?>
<Relationships xmlns="http://schemas.openxmlformats.org/package/2006/relationships"><Relationship Id="rId8" Type="http://schemas.openxmlformats.org/officeDocument/2006/relationships/hyperlink" Target="http://www.ahrq.gov/professionals/education/curriculum-tools/teamstepps/instructor/fundamentals/module11/m11impguide.pptx" TargetMode="External"/><Relationship Id="rId3" Type="http://schemas.openxmlformats.org/officeDocument/2006/relationships/tags" Target="../tags/tag110.xml"/><Relationship Id="rId7" Type="http://schemas.openxmlformats.org/officeDocument/2006/relationships/notesSlide" Target="../notesSlides/notesSlide15.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3.xml"/><Relationship Id="rId5" Type="http://schemas.openxmlformats.org/officeDocument/2006/relationships/tags" Target="../tags/tag112.xml"/><Relationship Id="rId4" Type="http://schemas.openxmlformats.org/officeDocument/2006/relationships/tags" Target="../tags/tag111.xml"/><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16.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3.xml"/><Relationship Id="rId5" Type="http://schemas.openxmlformats.org/officeDocument/2006/relationships/tags" Target="../tags/tag117.xml"/><Relationship Id="rId4" Type="http://schemas.openxmlformats.org/officeDocument/2006/relationships/tags" Target="../tags/tag116.xml"/></Relationships>
</file>

<file path=ppt/slides/_rels/slide17.xml.rels><?xml version="1.0" encoding="UTF-8" standalone="yes"?>
<Relationships xmlns="http://schemas.openxmlformats.org/package/2006/relationships"><Relationship Id="rId8" Type="http://schemas.openxmlformats.org/officeDocument/2006/relationships/hyperlink" Target="http://www.ahrq.gov/professionals/education/curriculum-tools/teamstepps/instructor/fundamentals/module11/m11impguide.pptx" TargetMode="External"/><Relationship Id="rId3" Type="http://schemas.openxmlformats.org/officeDocument/2006/relationships/tags" Target="../tags/tag120.xml"/><Relationship Id="rId7" Type="http://schemas.openxmlformats.org/officeDocument/2006/relationships/notesSlide" Target="../notesSlides/notesSlide17.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3.xml"/><Relationship Id="rId5" Type="http://schemas.openxmlformats.org/officeDocument/2006/relationships/tags" Target="../tags/tag122.xml"/><Relationship Id="rId4" Type="http://schemas.openxmlformats.org/officeDocument/2006/relationships/tags" Target="../tags/tag121.xml"/><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notesSlide" Target="../notesSlides/notesSlide18.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3.xml"/><Relationship Id="rId5" Type="http://schemas.openxmlformats.org/officeDocument/2006/relationships/tags" Target="../tags/tag127.xml"/><Relationship Id="rId4" Type="http://schemas.openxmlformats.org/officeDocument/2006/relationships/tags" Target="../tags/tag126.xml"/></Relationships>
</file>

<file path=ppt/slides/_rels/slide19.xml.rels><?xml version="1.0" encoding="UTF-8" standalone="yes"?>
<Relationships xmlns="http://schemas.openxmlformats.org/package/2006/relationships"><Relationship Id="rId8" Type="http://schemas.openxmlformats.org/officeDocument/2006/relationships/hyperlink" Target="http://www.ahrq.gov/professionals/education/curriculum-tools/teamstepps/instructor/fundamentals/module11/m11impguide.pptx" TargetMode="External"/><Relationship Id="rId3" Type="http://schemas.openxmlformats.org/officeDocument/2006/relationships/tags" Target="../tags/tag130.xml"/><Relationship Id="rId7" Type="http://schemas.openxmlformats.org/officeDocument/2006/relationships/notesSlide" Target="../notesSlides/notesSlide19.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3.xml"/><Relationship Id="rId5" Type="http://schemas.openxmlformats.org/officeDocument/2006/relationships/tags" Target="../tags/tag132.xml"/><Relationship Id="rId4" Type="http://schemas.openxmlformats.org/officeDocument/2006/relationships/tags" Target="../tags/tag131.xm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notesSlide" Target="../notesSlides/notesSlide20.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3.xml"/><Relationship Id="rId5" Type="http://schemas.openxmlformats.org/officeDocument/2006/relationships/tags" Target="../tags/tag137.xml"/><Relationship Id="rId4" Type="http://schemas.openxmlformats.org/officeDocument/2006/relationships/tags" Target="../tags/tag136.xml"/></Relationships>
</file>

<file path=ppt/slides/_rels/slide21.xml.rels><?xml version="1.0" encoding="UTF-8" standalone="yes"?>
<Relationships xmlns="http://schemas.openxmlformats.org/package/2006/relationships"><Relationship Id="rId8" Type="http://schemas.openxmlformats.org/officeDocument/2006/relationships/hyperlink" Target="http://www.ahrq.gov/professionals/education/curriculum-tools/teamstepps/instructor/fundamentals/module11/m11impguide.pptx" TargetMode="External"/><Relationship Id="rId3" Type="http://schemas.openxmlformats.org/officeDocument/2006/relationships/tags" Target="../tags/tag140.xml"/><Relationship Id="rId7" Type="http://schemas.openxmlformats.org/officeDocument/2006/relationships/notesSlide" Target="../notesSlides/notesSlide21.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3.xml"/><Relationship Id="rId5" Type="http://schemas.openxmlformats.org/officeDocument/2006/relationships/tags" Target="../tags/tag142.xml"/><Relationship Id="rId4" Type="http://schemas.openxmlformats.org/officeDocument/2006/relationships/tags" Target="../tags/tag141.xml"/><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notesSlide" Target="../notesSlides/notesSlide22.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3.xml"/><Relationship Id="rId5" Type="http://schemas.openxmlformats.org/officeDocument/2006/relationships/tags" Target="../tags/tag147.xml"/><Relationship Id="rId4" Type="http://schemas.openxmlformats.org/officeDocument/2006/relationships/tags" Target="../tags/tag146.xml"/></Relationships>
</file>

<file path=ppt/slides/_rels/slide23.xml.rels><?xml version="1.0" encoding="UTF-8" standalone="yes"?>
<Relationships xmlns="http://schemas.openxmlformats.org/package/2006/relationships"><Relationship Id="rId8" Type="http://schemas.openxmlformats.org/officeDocument/2006/relationships/hyperlink" Target="http://www.ahrq.gov/professionals/education/curriculum-tools/teamstepps/instructor/fundamentals/module11/m11impguide.pptx" TargetMode="External"/><Relationship Id="rId3" Type="http://schemas.openxmlformats.org/officeDocument/2006/relationships/tags" Target="../tags/tag150.xml"/><Relationship Id="rId7" Type="http://schemas.openxmlformats.org/officeDocument/2006/relationships/notesSlide" Target="../notesSlides/notesSlide23.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Layout" Target="../slideLayouts/slideLayout3.xml"/><Relationship Id="rId5" Type="http://schemas.openxmlformats.org/officeDocument/2006/relationships/tags" Target="../tags/tag152.xml"/><Relationship Id="rId4" Type="http://schemas.openxmlformats.org/officeDocument/2006/relationships/tags" Target="../tags/tag151.xml"/><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notesSlide" Target="../notesSlides/notesSlide24.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Layout" Target="../slideLayouts/slideLayout3.xml"/><Relationship Id="rId5" Type="http://schemas.openxmlformats.org/officeDocument/2006/relationships/tags" Target="../tags/tag157.xml"/><Relationship Id="rId4" Type="http://schemas.openxmlformats.org/officeDocument/2006/relationships/tags" Target="../tags/tag156.xml"/></Relationships>
</file>

<file path=ppt/slides/_rels/slide25.xml.rels><?xml version="1.0" encoding="UTF-8" standalone="yes"?>
<Relationships xmlns="http://schemas.openxmlformats.org/package/2006/relationships"><Relationship Id="rId8" Type="http://schemas.openxmlformats.org/officeDocument/2006/relationships/hyperlink" Target="http://www.ahrq.gov/professionals/education/curriculum-tools/teamstepps/instructor/fundamentals/module11/m11impguide.pptx" TargetMode="External"/><Relationship Id="rId3" Type="http://schemas.openxmlformats.org/officeDocument/2006/relationships/tags" Target="../tags/tag160.xml"/><Relationship Id="rId7" Type="http://schemas.openxmlformats.org/officeDocument/2006/relationships/notesSlide" Target="../notesSlides/notesSlide25.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3.xml"/><Relationship Id="rId5" Type="http://schemas.openxmlformats.org/officeDocument/2006/relationships/tags" Target="../tags/tag162.xml"/><Relationship Id="rId4" Type="http://schemas.openxmlformats.org/officeDocument/2006/relationships/tags" Target="../tags/tag161.xml"/><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notesSlide" Target="../notesSlides/notesSlide26.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3.xml"/><Relationship Id="rId5" Type="http://schemas.openxmlformats.org/officeDocument/2006/relationships/tags" Target="../tags/tag167.xml"/><Relationship Id="rId4" Type="http://schemas.openxmlformats.org/officeDocument/2006/relationships/tags" Target="../tags/tag166.xml"/></Relationships>
</file>

<file path=ppt/slides/_rels/slide27.xml.rels><?xml version="1.0" encoding="UTF-8" standalone="yes"?>
<Relationships xmlns="http://schemas.openxmlformats.org/package/2006/relationships"><Relationship Id="rId8" Type="http://schemas.openxmlformats.org/officeDocument/2006/relationships/hyperlink" Target="http://www.ahrq.gov/professionals/education/curriculum-tools/teamstepps/instructor/fundamentals/module11/m11impguide.pptx" TargetMode="External"/><Relationship Id="rId3" Type="http://schemas.openxmlformats.org/officeDocument/2006/relationships/tags" Target="../tags/tag170.xml"/><Relationship Id="rId7" Type="http://schemas.openxmlformats.org/officeDocument/2006/relationships/notesSlide" Target="../notesSlides/notesSlide27.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3.xml"/><Relationship Id="rId5" Type="http://schemas.openxmlformats.org/officeDocument/2006/relationships/tags" Target="../tags/tag172.xml"/><Relationship Id="rId4" Type="http://schemas.openxmlformats.org/officeDocument/2006/relationships/tags" Target="../tags/tag171.xml"/><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notesSlide" Target="../notesSlides/notesSlide28.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3.xml"/><Relationship Id="rId5" Type="http://schemas.openxmlformats.org/officeDocument/2006/relationships/tags" Target="../tags/tag177.xml"/><Relationship Id="rId4" Type="http://schemas.openxmlformats.org/officeDocument/2006/relationships/tags" Target="../tags/tag176.xml"/></Relationships>
</file>

<file path=ppt/slides/_rels/slide29.xml.rels><?xml version="1.0" encoding="UTF-8" standalone="yes"?>
<Relationships xmlns="http://schemas.openxmlformats.org/package/2006/relationships"><Relationship Id="rId8" Type="http://schemas.openxmlformats.org/officeDocument/2006/relationships/hyperlink" Target="http://www.ahrq.gov/professionals/education/curriculum-tools/teamstepps/instructor/fundamentals/module11/m11impguide.pptx" TargetMode="External"/><Relationship Id="rId3" Type="http://schemas.openxmlformats.org/officeDocument/2006/relationships/tags" Target="../tags/tag180.xml"/><Relationship Id="rId7" Type="http://schemas.openxmlformats.org/officeDocument/2006/relationships/notesSlide" Target="../notesSlides/notesSlide29.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Layout" Target="../slideLayouts/slideLayout3.xml"/><Relationship Id="rId5" Type="http://schemas.openxmlformats.org/officeDocument/2006/relationships/tags" Target="../tags/tag182.xml"/><Relationship Id="rId4" Type="http://schemas.openxmlformats.org/officeDocument/2006/relationships/tags" Target="../tags/tag181.xml"/><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62.xml"/><Relationship Id="rId7" Type="http://schemas.openxmlformats.org/officeDocument/2006/relationships/hyperlink" Target="http://www.ahrq.gov/professionals/education/curriculum-tools/teamstepps/instructor/fundamentals/index.html" TargetMode="Externa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63.xml"/></Relationships>
</file>

<file path=ppt/slides/_rels/slide30.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notesSlide" Target="../notesSlides/notesSlide30.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www.ahrq.gov/professionals/education/curriculum-tools/teamstepps/instructor/fundamentals/module11/m11impguide.pptx" TargetMode="External"/><Relationship Id="rId3" Type="http://schemas.openxmlformats.org/officeDocument/2006/relationships/tags" Target="../tags/tag188.xml"/><Relationship Id="rId7" Type="http://schemas.openxmlformats.org/officeDocument/2006/relationships/notesSlide" Target="../notesSlides/notesSlide31.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slideLayout" Target="../slideLayouts/slideLayout3.xml"/><Relationship Id="rId5" Type="http://schemas.openxmlformats.org/officeDocument/2006/relationships/tags" Target="../tags/tag190.xml"/><Relationship Id="rId4" Type="http://schemas.openxmlformats.org/officeDocument/2006/relationships/tags" Target="../tags/tag189.xml"/><Relationship Id="rId9" Type="http://schemas.openxmlformats.org/officeDocument/2006/relationships/image" Target="../media/image26.png"/></Relationships>
</file>

<file path=ppt/slides/_rels/slide32.xml.rels><?xml version="1.0" encoding="UTF-8" standalone="yes"?>
<Relationships xmlns="http://schemas.openxmlformats.org/package/2006/relationships"><Relationship Id="rId8" Type="http://schemas.openxmlformats.org/officeDocument/2006/relationships/hyperlink" Target="http://www.ahrq.gov/professionals/education/curriculum-tools/teamstepps/instructor/fundamentals/module11/m11impguide.pptx" TargetMode="External"/><Relationship Id="rId3" Type="http://schemas.openxmlformats.org/officeDocument/2006/relationships/tags" Target="../tags/tag193.xml"/><Relationship Id="rId7" Type="http://schemas.openxmlformats.org/officeDocument/2006/relationships/notesSlide" Target="../notesSlides/notesSlide32.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slideLayout" Target="../slideLayouts/slideLayout3.xml"/><Relationship Id="rId5" Type="http://schemas.openxmlformats.org/officeDocument/2006/relationships/tags" Target="../tags/tag195.xml"/><Relationship Id="rId4" Type="http://schemas.openxmlformats.org/officeDocument/2006/relationships/tags" Target="../tags/tag194.xml"/><Relationship Id="rId9"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tags" Target="../tags/tag198.xml"/><Relationship Id="rId7" Type="http://schemas.openxmlformats.org/officeDocument/2006/relationships/notesSlide" Target="../notesSlides/notesSlide33.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slideLayout" Target="../slideLayouts/slideLayout3.xml"/><Relationship Id="rId5" Type="http://schemas.openxmlformats.org/officeDocument/2006/relationships/tags" Target="../tags/tag200.xml"/><Relationship Id="rId4" Type="http://schemas.openxmlformats.org/officeDocument/2006/relationships/tags" Target="../tags/tag199.xml"/></Relationships>
</file>

<file path=ppt/slides/_rels/slide34.xml.rels><?xml version="1.0" encoding="UTF-8" standalone="yes"?>
<Relationships xmlns="http://schemas.openxmlformats.org/package/2006/relationships"><Relationship Id="rId8" Type="http://schemas.openxmlformats.org/officeDocument/2006/relationships/hyperlink" Target="http://www.ahrq.gov/professionals/education/curriculum-tools/teamstepps/instructor/fundamentals/module11/m11impguide.pptx" TargetMode="External"/><Relationship Id="rId3" Type="http://schemas.openxmlformats.org/officeDocument/2006/relationships/tags" Target="../tags/tag203.xml"/><Relationship Id="rId7" Type="http://schemas.openxmlformats.org/officeDocument/2006/relationships/notesSlide" Target="../notesSlides/notesSlide34.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slideLayout" Target="../slideLayouts/slideLayout3.xml"/><Relationship Id="rId5" Type="http://schemas.openxmlformats.org/officeDocument/2006/relationships/tags" Target="../tags/tag205.xml"/><Relationship Id="rId4" Type="http://schemas.openxmlformats.org/officeDocument/2006/relationships/tags" Target="../tags/tag204.xml"/><Relationship Id="rId9"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tags" Target="../tags/tag208.xml"/><Relationship Id="rId7" Type="http://schemas.openxmlformats.org/officeDocument/2006/relationships/image" Target="../media/image29.png"/><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notesSlide" Target="../notesSlides/notesSlide35.xml"/><Relationship Id="rId5" Type="http://schemas.openxmlformats.org/officeDocument/2006/relationships/slideLayout" Target="../slideLayouts/slideLayout3.xml"/><Relationship Id="rId4" Type="http://schemas.openxmlformats.org/officeDocument/2006/relationships/tags" Target="../tags/tag209.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1.xml"/><Relationship Id="rId1" Type="http://schemas.openxmlformats.org/officeDocument/2006/relationships/tags" Target="../tags/tag210.xml"/><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tags" Target="../tags/tag214.xml"/><Relationship Id="rId7" Type="http://schemas.openxmlformats.org/officeDocument/2006/relationships/image" Target="../media/image30.jpeg"/><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notesSlide" Target="../notesSlides/notesSlide37.xml"/><Relationship Id="rId5" Type="http://schemas.openxmlformats.org/officeDocument/2006/relationships/slideLayout" Target="../slideLayouts/slideLayout3.xml"/><Relationship Id="rId4" Type="http://schemas.openxmlformats.org/officeDocument/2006/relationships/tags" Target="../tags/tag215.xml"/></Relationships>
</file>

<file path=ppt/slides/_rels/slide4.xml.rels><?xml version="1.0" encoding="UTF-8" standalone="yes"?>
<Relationships xmlns="http://schemas.openxmlformats.org/package/2006/relationships"><Relationship Id="rId8" Type="http://schemas.openxmlformats.org/officeDocument/2006/relationships/hyperlink" Target="http://www.ahrq.gov/professionals/education/curriculum-tools/teamstepps/instructor/fundamentals/module11/igimplement.pdf" TargetMode="External"/><Relationship Id="rId3" Type="http://schemas.openxmlformats.org/officeDocument/2006/relationships/tags" Target="../tags/tag66.xml"/><Relationship Id="rId7" Type="http://schemas.openxmlformats.org/officeDocument/2006/relationships/notesSlide" Target="../notesSlides/notesSlide4.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3.xml"/><Relationship Id="rId11" Type="http://schemas.openxmlformats.org/officeDocument/2006/relationships/image" Target="../media/image13.png"/><Relationship Id="rId5" Type="http://schemas.openxmlformats.org/officeDocument/2006/relationships/tags" Target="../tags/tag68.xml"/><Relationship Id="rId10" Type="http://schemas.openxmlformats.org/officeDocument/2006/relationships/image" Target="../media/image12.png"/><Relationship Id="rId4" Type="http://schemas.openxmlformats.org/officeDocument/2006/relationships/tags" Target="../tags/tag67.xml"/><Relationship Id="rId9" Type="http://schemas.openxmlformats.org/officeDocument/2006/relationships/hyperlink" Target="http://www.ahrq.gov/professionals/education/curriculum-tools/teamstepps/instructor/fundamentals/module11/m11impguide.pptx" TargetMode="External"/></Relationships>
</file>

<file path=ppt/slides/_rels/slide5.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14.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7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1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notesSlide" Target="../notesSlides/notesSlide9.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3.xml"/><Relationship Id="rId5" Type="http://schemas.openxmlformats.org/officeDocument/2006/relationships/tags" Target="../tags/tag85.xml"/><Relationship Id="rId4" Type="http://schemas.openxmlformats.org/officeDocument/2006/relationships/tags" Target="../tags/tag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custDataLst>
              <p:tags r:id="rId2"/>
            </p:custDataLst>
          </p:nvPr>
        </p:nvSpPr>
        <p:spPr/>
        <p:txBody>
          <a:bodyPr/>
          <a:lstStyle/>
          <a:p>
            <a:r>
              <a:rPr lang="en-US" dirty="0">
                <a:ln w="3175">
                  <a:noFill/>
                </a:ln>
                <a:effectLst>
                  <a:outerShdw blurRad="50800" dist="38100" dir="5400000" algn="t" rotWithShape="0">
                    <a:prstClr val="black">
                      <a:alpha val="40000"/>
                    </a:prstClr>
                  </a:outerShdw>
                </a:effectLst>
              </a:rPr>
              <a:t>Module 11: Implementation Planning</a:t>
            </a:r>
          </a:p>
        </p:txBody>
      </p:sp>
      <p:sp>
        <p:nvSpPr>
          <p:cNvPr id="18" name="Subtitle 17"/>
          <p:cNvSpPr>
            <a:spLocks noGrp="1"/>
          </p:cNvSpPr>
          <p:nvPr>
            <p:ph type="subTitle" idx="1"/>
            <p:custDataLst>
              <p:tags r:id="rId3"/>
            </p:custDataLst>
          </p:nvPr>
        </p:nvSpPr>
        <p:spPr>
          <a:xfrm>
            <a:off x="0" y="2014091"/>
            <a:ext cx="9144000" cy="671151"/>
          </a:xfrm>
        </p:spPr>
        <p:txBody>
          <a:bodyPr/>
          <a:lstStyle/>
          <a:p>
            <a:r>
              <a:rPr lang="en-US" dirty="0" smtClean="0"/>
              <a:t>Online Master Trainer Course</a:t>
            </a:r>
            <a:endParaRPr lang="en-US" dirty="0"/>
          </a:p>
        </p:txBody>
      </p:sp>
      <p:sp>
        <p:nvSpPr>
          <p:cNvPr id="19" name="Text Placeholder 18"/>
          <p:cNvSpPr>
            <a:spLocks noGrp="1"/>
          </p:cNvSpPr>
          <p:nvPr>
            <p:ph type="body" sz="quarter" idx="10"/>
            <p:custDataLst>
              <p:tags r:id="rId4"/>
            </p:custDataLst>
          </p:nvPr>
        </p:nvSpPr>
        <p:spPr>
          <a:xfrm>
            <a:off x="-2" y="1173976"/>
            <a:ext cx="9144002" cy="485775"/>
          </a:xfrm>
        </p:spPr>
        <p:txBody>
          <a:bodyPr/>
          <a:lstStyle/>
          <a:p>
            <a:r>
              <a:rPr lang="en-US" sz="2000" dirty="0" smtClean="0"/>
              <a:t>Welcome to the </a:t>
            </a:r>
            <a:endParaRPr lang="en-US" sz="2000" dirty="0"/>
          </a:p>
        </p:txBody>
      </p:sp>
      <p:pic>
        <p:nvPicPr>
          <p:cNvPr id="5" name="Picture 4" descr="DHA logo"/>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00775" y="105008"/>
            <a:ext cx="1114848" cy="457200"/>
          </a:xfrm>
          <a:prstGeom prst="rect">
            <a:avLst/>
          </a:prstGeom>
        </p:spPr>
      </p:pic>
      <p:pic>
        <p:nvPicPr>
          <p:cNvPr id="6" name="Picture 5" descr="DoD logo"/>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266855" y="110147"/>
            <a:ext cx="457200" cy="457200"/>
          </a:xfrm>
          <a:prstGeom prst="rect">
            <a:avLst/>
          </a:prstGeom>
        </p:spPr>
      </p:pic>
      <p:pic>
        <p:nvPicPr>
          <p:cNvPr id="7" name="Picture 6" descr="HHS and AHRQ logos"/>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54305" y="99512"/>
            <a:ext cx="1823936" cy="457200"/>
          </a:xfrm>
          <a:prstGeom prst="rect">
            <a:avLst/>
          </a:prstGeom>
        </p:spPr>
      </p:pic>
      <p:sp>
        <p:nvSpPr>
          <p:cNvPr id="9" name="Down Arrow 8" descr="down arrow"/>
          <p:cNvSpPr/>
          <p:nvPr>
            <p:custDataLst>
              <p:tags r:id="rId5"/>
            </p:custDataLst>
          </p:nvPr>
        </p:nvSpPr>
        <p:spPr>
          <a:xfrm>
            <a:off x="7724055" y="4329938"/>
            <a:ext cx="251545" cy="409164"/>
          </a:xfrm>
          <a:prstGeom prst="downArrow">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48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ea typeface="ＭＳ Ｐゴシック" panose="020B0600070205080204" pitchFamily="34" charset="-128"/>
              </a:rPr>
              <a:t>Step 1: Create a Change </a:t>
            </a:r>
            <a:r>
              <a:rPr lang="en-US" dirty="0" smtClean="0">
                <a:ea typeface="ＭＳ Ｐゴシック" panose="020B0600070205080204" pitchFamily="34" charset="-128"/>
              </a:rPr>
              <a:t>Team (Slide 7)</a:t>
            </a:r>
            <a:endParaRPr lang="en-US" dirty="0"/>
          </a:p>
        </p:txBody>
      </p:sp>
      <p:sp>
        <p:nvSpPr>
          <p:cNvPr id="3" name="Text Placeholder 2"/>
          <p:cNvSpPr>
            <a:spLocks noGrp="1"/>
          </p:cNvSpPr>
          <p:nvPr>
            <p:ph type="body" sz="quarter" idx="10"/>
            <p:custDataLst>
              <p:tags r:id="rId3"/>
            </p:custDataLst>
          </p:nvPr>
        </p:nvSpPr>
        <p:spPr>
          <a:xfrm>
            <a:off x="182879" y="768095"/>
            <a:ext cx="3911601" cy="4023360"/>
          </a:xfrm>
        </p:spPr>
        <p:txBody>
          <a:bodyPr>
            <a:normAutofit lnSpcReduction="10000"/>
          </a:bodyPr>
          <a:lstStyle/>
          <a:p>
            <a:r>
              <a:rPr lang="en-US" dirty="0"/>
              <a:t>Key Actions:</a:t>
            </a:r>
          </a:p>
          <a:p>
            <a:pPr marL="342900" indent="-231775">
              <a:buFont typeface="Arial" panose="020B0604020202020204" pitchFamily="34" charset="0"/>
              <a:buChar char="•"/>
            </a:pPr>
            <a:r>
              <a:rPr lang="en-US" dirty="0"/>
              <a:t>Select a multidisciplinary Change Team</a:t>
            </a:r>
          </a:p>
          <a:p>
            <a:pPr marL="342900" indent="-231775">
              <a:buFont typeface="Arial" panose="020B0604020202020204" pitchFamily="34" charset="0"/>
              <a:buChar char="•"/>
            </a:pPr>
            <a:r>
              <a:rPr lang="en-US" dirty="0"/>
              <a:t>Ensure representation from different leadership levels</a:t>
            </a:r>
          </a:p>
          <a:p>
            <a:pPr marL="342900" indent="-231775">
              <a:buFont typeface="Arial" panose="020B0604020202020204" pitchFamily="34" charset="0"/>
              <a:buChar char="•"/>
            </a:pPr>
            <a:r>
              <a:rPr lang="en-US" dirty="0"/>
              <a:t>Ensure at least one member has completed TeamSTEPPS Master Training</a:t>
            </a:r>
          </a:p>
          <a:p>
            <a:pPr marL="342900" indent="-231775">
              <a:buFont typeface="Arial" panose="020B0604020202020204" pitchFamily="34" charset="0"/>
              <a:buChar char="•"/>
            </a:pPr>
            <a:r>
              <a:rPr lang="en-US" dirty="0"/>
              <a:t>Ensure one member has experience in performance </a:t>
            </a:r>
            <a:r>
              <a:rPr lang="en-US" dirty="0" smtClean="0"/>
              <a:t>improvement</a:t>
            </a:r>
            <a:endParaRPr lang="en-US" dirty="0"/>
          </a:p>
        </p:txBody>
      </p:sp>
      <p:graphicFrame>
        <p:nvGraphicFramePr>
          <p:cNvPr id="4" name="Group 51" descr="Table showing team member, role, and whether trained in TeamSTEPPS. Blank rows are shown for entry of information."/>
          <p:cNvGraphicFramePr>
            <a:graphicFrameLocks/>
          </p:cNvGraphicFramePr>
          <p:nvPr>
            <p:custDataLst>
              <p:tags r:id="rId4"/>
            </p:custDataLst>
            <p:extLst>
              <p:ext uri="{D42A27DB-BD31-4B8C-83A1-F6EECF244321}">
                <p14:modId xmlns:p14="http://schemas.microsoft.com/office/powerpoint/2010/main" val="2192706788"/>
              </p:ext>
            </p:extLst>
          </p:nvPr>
        </p:nvGraphicFramePr>
        <p:xfrm>
          <a:off x="4226560" y="1066800"/>
          <a:ext cx="4516120" cy="3396337"/>
        </p:xfrm>
        <a:graphic>
          <a:graphicData uri="http://schemas.openxmlformats.org/drawingml/2006/table">
            <a:tbl>
              <a:tblPr firstRow="1">
                <a:tableStyleId>{D7AC3CCA-C797-4891-BE02-D94E43425B78}</a:tableStyleId>
              </a:tblPr>
              <a:tblGrid>
                <a:gridCol w="2192574">
                  <a:extLst>
                    <a:ext uri="{9D8B030D-6E8A-4147-A177-3AD203B41FA5}">
                      <a16:colId xmlns:a16="http://schemas.microsoft.com/office/drawing/2014/main" val="20000"/>
                    </a:ext>
                  </a:extLst>
                </a:gridCol>
                <a:gridCol w="1008972">
                  <a:extLst>
                    <a:ext uri="{9D8B030D-6E8A-4147-A177-3AD203B41FA5}">
                      <a16:colId xmlns:a16="http://schemas.microsoft.com/office/drawing/2014/main" val="20001"/>
                    </a:ext>
                  </a:extLst>
                </a:gridCol>
                <a:gridCol w="1314574">
                  <a:extLst>
                    <a:ext uri="{9D8B030D-6E8A-4147-A177-3AD203B41FA5}">
                      <a16:colId xmlns:a16="http://schemas.microsoft.com/office/drawing/2014/main" val="20002"/>
                    </a:ext>
                  </a:extLst>
                </a:gridCol>
              </a:tblGrid>
              <a:tr h="460104">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600" u="none" strike="noStrike" cap="none" normalizeH="0" baseline="0" dirty="0" smtClean="0">
                          <a:ln>
                            <a:noFill/>
                          </a:ln>
                          <a:effectLst/>
                        </a:rPr>
                        <a:t>Team Member</a:t>
                      </a:r>
                      <a:endParaRPr kumimoji="0" lang="en-US" sz="1600" b="0" i="0" u="none" strike="noStrike" cap="none" normalizeH="0" baseline="0" dirty="0" smtClean="0">
                        <a:ln>
                          <a:noFill/>
                        </a:ln>
                        <a:solidFill>
                          <a:schemeClr val="tx1"/>
                        </a:solidFill>
                        <a:effectLst/>
                        <a:latin typeface="Arial" charset="0"/>
                      </a:endParaRPr>
                    </a:p>
                  </a:txBody>
                  <a:tcPr marT="45712" marB="45712" anchor="b" horzOverflow="overflow"/>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600" u="none" strike="noStrike" cap="none" normalizeH="0" baseline="0" dirty="0" smtClean="0">
                          <a:ln>
                            <a:noFill/>
                          </a:ln>
                          <a:effectLst/>
                        </a:rPr>
                        <a:t>Role</a:t>
                      </a:r>
                      <a:endParaRPr kumimoji="0" lang="en-US" sz="1600" b="0" i="0" u="none" strike="noStrike" cap="none" normalizeH="0" baseline="0" dirty="0" smtClean="0">
                        <a:ln>
                          <a:noFill/>
                        </a:ln>
                        <a:solidFill>
                          <a:schemeClr val="tx1"/>
                        </a:solidFill>
                        <a:effectLst/>
                        <a:latin typeface="Arial" charset="0"/>
                      </a:endParaRPr>
                    </a:p>
                  </a:txBody>
                  <a:tcPr marT="45712" marB="45712" anchor="b" horzOverflow="overflow"/>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600" u="none" strike="noStrike" cap="none" normalizeH="0" baseline="0" dirty="0" smtClean="0">
                          <a:ln>
                            <a:noFill/>
                          </a:ln>
                          <a:effectLst/>
                        </a:rPr>
                        <a:t>TeamSTEPPS Trained?</a:t>
                      </a:r>
                      <a:endParaRPr kumimoji="0" lang="en-US" sz="1600" b="0" i="0" u="none" strike="noStrike" cap="none" normalizeH="0" baseline="0" dirty="0" smtClean="0">
                        <a:ln>
                          <a:noFill/>
                        </a:ln>
                        <a:solidFill>
                          <a:schemeClr val="tx1"/>
                        </a:solidFill>
                        <a:effectLst/>
                        <a:latin typeface="Arial" charset="0"/>
                      </a:endParaRPr>
                    </a:p>
                  </a:txBody>
                  <a:tcPr marT="45712" marB="45712" anchor="b" horzOverflow="overflow"/>
                </a:tc>
                <a:extLst>
                  <a:ext uri="{0D108BD9-81ED-4DB2-BD59-A6C34878D82A}">
                    <a16:rowId xmlns:a16="http://schemas.microsoft.com/office/drawing/2014/main" val="10000"/>
                  </a:ext>
                </a:extLst>
              </a:tr>
              <a:tr h="471725">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12" marB="45712" horzOverflow="overflow">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12" marB="45712" horzOverflow="overflow">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12" marB="45712" horzOverflow="overflow">
                    <a:solidFill>
                      <a:schemeClr val="bg1"/>
                    </a:solidFill>
                  </a:tcPr>
                </a:tc>
                <a:extLst>
                  <a:ext uri="{0D108BD9-81ED-4DB2-BD59-A6C34878D82A}">
                    <a16:rowId xmlns:a16="http://schemas.microsoft.com/office/drawing/2014/main" val="10001"/>
                  </a:ext>
                </a:extLst>
              </a:tr>
              <a:tr h="474542">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12" marB="45712" horzOverflow="overflow">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12" marB="45712" horzOverflow="overflow">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12" marB="45712" horzOverflow="overflow">
                    <a:solidFill>
                      <a:schemeClr val="bg1"/>
                    </a:solidFill>
                  </a:tcPr>
                </a:tc>
                <a:extLst>
                  <a:ext uri="{0D108BD9-81ED-4DB2-BD59-A6C34878D82A}">
                    <a16:rowId xmlns:a16="http://schemas.microsoft.com/office/drawing/2014/main" val="10002"/>
                  </a:ext>
                </a:extLst>
              </a:tr>
              <a:tr h="474542">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12" marB="45712" horzOverflow="overflow">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12" marB="45712" horzOverflow="overflow">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12" marB="45712" horzOverflow="overflow">
                    <a:solidFill>
                      <a:schemeClr val="bg1"/>
                    </a:solidFill>
                  </a:tcPr>
                </a:tc>
                <a:extLst>
                  <a:ext uri="{0D108BD9-81ED-4DB2-BD59-A6C34878D82A}">
                    <a16:rowId xmlns:a16="http://schemas.microsoft.com/office/drawing/2014/main" val="10003"/>
                  </a:ext>
                </a:extLst>
              </a:tr>
              <a:tr h="473133">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12" marB="45712" horzOverflow="overflow">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marT="45712" marB="45712" horzOverflow="overflow">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12" marB="45712" horzOverflow="overflow">
                    <a:solidFill>
                      <a:schemeClr val="bg1"/>
                    </a:solidFill>
                  </a:tcPr>
                </a:tc>
                <a:extLst>
                  <a:ext uri="{0D108BD9-81ED-4DB2-BD59-A6C34878D82A}">
                    <a16:rowId xmlns:a16="http://schemas.microsoft.com/office/drawing/2014/main" val="10004"/>
                  </a:ext>
                </a:extLst>
              </a:tr>
              <a:tr h="474542">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12" marB="45712" horzOverflow="overflow">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12" marB="45712" horzOverflow="overflow">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12" marB="45712" horzOverflow="overflow">
                    <a:solidFill>
                      <a:schemeClr val="bg1"/>
                    </a:solidFill>
                  </a:tcPr>
                </a:tc>
                <a:extLst>
                  <a:ext uri="{0D108BD9-81ED-4DB2-BD59-A6C34878D82A}">
                    <a16:rowId xmlns:a16="http://schemas.microsoft.com/office/drawing/2014/main" val="10005"/>
                  </a:ext>
                </a:extLst>
              </a:tr>
              <a:tr h="473133">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12" marB="45712" horzOverflow="overflow">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12" marB="45712" horzOverflow="overflow">
                    <a:solidFill>
                      <a:schemeClr val="bg1"/>
                    </a:solid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12" marB="45712" horzOverflow="overflow">
                    <a:solidFill>
                      <a:schemeClr val="bg1"/>
                    </a:solidFill>
                  </a:tcPr>
                </a:tc>
                <a:extLst>
                  <a:ext uri="{0D108BD9-81ED-4DB2-BD59-A6C34878D82A}">
                    <a16:rowId xmlns:a16="http://schemas.microsoft.com/office/drawing/2014/main" val="10006"/>
                  </a:ext>
                </a:extLst>
              </a:tr>
            </a:tbl>
          </a:graphicData>
        </a:graphic>
      </p:graphicFrame>
      <p:sp>
        <p:nvSpPr>
          <p:cNvPr id="5" name="TextBox 4"/>
          <p:cNvSpPr txBox="1"/>
          <p:nvPr>
            <p:custDataLst>
              <p:tags r:id="rId5"/>
            </p:custDataLst>
          </p:nvPr>
        </p:nvSpPr>
        <p:spPr>
          <a:xfrm>
            <a:off x="4226560" y="4501897"/>
            <a:ext cx="4516120" cy="276999"/>
          </a:xfrm>
          <a:prstGeom prst="rect">
            <a:avLst/>
          </a:prstGeom>
          <a:noFill/>
        </p:spPr>
        <p:txBody>
          <a:bodyPr wrap="square" rtlCol="0">
            <a:spAutoFit/>
          </a:bodyPr>
          <a:lstStyle/>
          <a:p>
            <a:pPr algn="ctr"/>
            <a:r>
              <a:rPr lang="en-US" sz="1200" dirty="0" smtClean="0"/>
              <a:t>Example from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3671743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Complete Step 1 in Your Implementation Guide</a:t>
            </a:r>
            <a:endParaRPr lang="en-US" dirty="0"/>
          </a:p>
        </p:txBody>
      </p:sp>
      <p:sp>
        <p:nvSpPr>
          <p:cNvPr id="3" name="Text Placeholder 2"/>
          <p:cNvSpPr>
            <a:spLocks noGrp="1"/>
          </p:cNvSpPr>
          <p:nvPr>
            <p:ph type="body" sz="quarter" idx="10"/>
            <p:custDataLst>
              <p:tags r:id="rId3"/>
            </p:custDataLst>
          </p:nvPr>
        </p:nvSpPr>
        <p:spPr>
          <a:xfrm>
            <a:off x="182879" y="768095"/>
            <a:ext cx="4204348" cy="4023360"/>
          </a:xfrm>
        </p:spPr>
        <p:txBody>
          <a:bodyPr>
            <a:normAutofit fontScale="92500" lnSpcReduction="10000"/>
          </a:bodyPr>
          <a:lstStyle/>
          <a:p>
            <a:r>
              <a:rPr lang="en-US" dirty="0" smtClean="0"/>
              <a:t>Take 5 minutes to complete Step 1 for your Implementation </a:t>
            </a:r>
            <a:r>
              <a:rPr lang="en-US" dirty="0"/>
              <a:t>P</a:t>
            </a:r>
            <a:r>
              <a:rPr lang="en-US" dirty="0" smtClean="0"/>
              <a:t>lan</a:t>
            </a:r>
          </a:p>
          <a:p>
            <a:r>
              <a:rPr lang="en-US" dirty="0" smtClean="0"/>
              <a:t>Be sure to:</a:t>
            </a:r>
            <a:endParaRPr lang="en-US" dirty="0"/>
          </a:p>
          <a:p>
            <a:pPr marL="342900" indent="-228600">
              <a:buFont typeface="Arial" panose="020B0604020202020204" pitchFamily="34" charset="0"/>
              <a:buChar char="•"/>
            </a:pPr>
            <a:r>
              <a:rPr lang="en-US" dirty="0"/>
              <a:t>Select a multidisciplinary </a:t>
            </a:r>
            <a:r>
              <a:rPr lang="en-US" dirty="0" smtClean="0"/>
              <a:t>team</a:t>
            </a:r>
          </a:p>
          <a:p>
            <a:pPr marL="342900" indent="-228600">
              <a:buFont typeface="Arial" panose="020B0604020202020204" pitchFamily="34" charset="0"/>
              <a:buChar char="•"/>
            </a:pPr>
            <a:r>
              <a:rPr lang="en-US" dirty="0" smtClean="0"/>
              <a:t>Ensure </a:t>
            </a:r>
            <a:r>
              <a:rPr lang="en-US" dirty="0"/>
              <a:t>representation from different leadership levels</a:t>
            </a:r>
          </a:p>
          <a:p>
            <a:pPr marL="342900" indent="-228600">
              <a:buFont typeface="Arial" panose="020B0604020202020204" pitchFamily="34" charset="0"/>
              <a:buChar char="•"/>
            </a:pPr>
            <a:r>
              <a:rPr lang="en-US" dirty="0"/>
              <a:t>Ensure at least one member has completed TeamSTEPPS Master Training</a:t>
            </a:r>
          </a:p>
          <a:p>
            <a:pPr marL="342900" indent="-228600">
              <a:buFont typeface="Arial" panose="020B0604020202020204" pitchFamily="34" charset="0"/>
              <a:buChar char="•"/>
            </a:pPr>
            <a:r>
              <a:rPr lang="en-US" dirty="0"/>
              <a:t>Ensure one member has experience in performance </a:t>
            </a:r>
            <a:r>
              <a:rPr lang="en-US" dirty="0" smtClean="0"/>
              <a:t>improvement</a:t>
            </a:r>
            <a:endParaRPr lang="en-US" dirty="0"/>
          </a:p>
        </p:txBody>
      </p:sp>
      <p:pic>
        <p:nvPicPr>
          <p:cNvPr id="4" name="Picture 3" descr="Implementation Guide">
            <a:hlinkClick r:id="rId8"/>
          </p:cNvPr>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a:off x="4672013" y="1156564"/>
            <a:ext cx="4014786" cy="3011090"/>
          </a:xfrm>
          <a:prstGeom prst="rect">
            <a:avLst/>
          </a:prstGeom>
          <a:ln>
            <a:solidFill>
              <a:schemeClr val="tx1"/>
            </a:solidFill>
          </a:ln>
          <a:effectLst>
            <a:outerShdw blurRad="342900" dist="139700" dir="2700000" algn="tl" rotWithShape="0">
              <a:prstClr val="black">
                <a:alpha val="40000"/>
              </a:prstClr>
            </a:outerShdw>
          </a:effectLst>
        </p:spPr>
      </p:pic>
      <p:sp>
        <p:nvSpPr>
          <p:cNvPr id="5" name="TextBox 4"/>
          <p:cNvSpPr txBox="1"/>
          <p:nvPr>
            <p:custDataLst>
              <p:tags r:id="rId5"/>
            </p:custDataLst>
          </p:nvPr>
        </p:nvSpPr>
        <p:spPr>
          <a:xfrm>
            <a:off x="4672013" y="4311371"/>
            <a:ext cx="4014788" cy="276999"/>
          </a:xfrm>
          <a:prstGeom prst="rect">
            <a:avLst/>
          </a:prstGeom>
          <a:noFill/>
        </p:spPr>
        <p:txBody>
          <a:bodyPr wrap="square" rtlCol="0">
            <a:spAutoFit/>
          </a:bodyPr>
          <a:lstStyle/>
          <a:p>
            <a:pPr algn="ctr"/>
            <a:r>
              <a:rPr lang="en-US" sz="1200" dirty="0" smtClean="0"/>
              <a:t>Step 1 in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2556827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sz="2800" dirty="0">
                <a:ea typeface="ＭＳ Ｐゴシック" panose="020B0600070205080204" pitchFamily="34" charset="-128"/>
              </a:rPr>
              <a:t>Step 2: Define the </a:t>
            </a:r>
            <a:r>
              <a:rPr lang="en-US" sz="2800" dirty="0" smtClean="0">
                <a:ea typeface="ＭＳ Ｐゴシック" panose="020B0600070205080204" pitchFamily="34" charset="-128"/>
              </a:rPr>
              <a:t>Problem/Opportunity for Improvement</a:t>
            </a:r>
            <a:endParaRPr lang="en-US" sz="2800" dirty="0"/>
          </a:p>
        </p:txBody>
      </p:sp>
      <p:sp>
        <p:nvSpPr>
          <p:cNvPr id="4" name="Text Placeholder 3"/>
          <p:cNvSpPr>
            <a:spLocks noGrp="1"/>
          </p:cNvSpPr>
          <p:nvPr>
            <p:ph type="body" sz="quarter" idx="10"/>
            <p:custDataLst>
              <p:tags r:id="rId3"/>
            </p:custDataLst>
          </p:nvPr>
        </p:nvSpPr>
        <p:spPr>
          <a:xfrm>
            <a:off x="182879" y="768095"/>
            <a:ext cx="4674871" cy="4023360"/>
          </a:xfrm>
        </p:spPr>
        <p:txBody>
          <a:bodyPr>
            <a:noAutofit/>
          </a:bodyPr>
          <a:lstStyle/>
          <a:p>
            <a:r>
              <a:rPr lang="en-US" sz="1800" dirty="0" smtClean="0"/>
              <a:t>Key Actions:</a:t>
            </a:r>
            <a:endParaRPr lang="en-US" sz="1800" dirty="0"/>
          </a:p>
          <a:p>
            <a:pPr marL="342900" indent="-228600">
              <a:spcAft>
                <a:spcPts val="600"/>
              </a:spcAft>
              <a:buFont typeface="Arial" panose="020B0604020202020204" pitchFamily="34" charset="0"/>
              <a:buChar char="•"/>
            </a:pPr>
            <a:r>
              <a:rPr lang="en-US" sz="1800" dirty="0"/>
              <a:t>Review unit performance and safety </a:t>
            </a:r>
            <a:r>
              <a:rPr lang="en-US" sz="1800" dirty="0" smtClean="0"/>
              <a:t>data:</a:t>
            </a:r>
            <a:endParaRPr lang="en-US" sz="1800" dirty="0"/>
          </a:p>
          <a:p>
            <a:pPr marL="744538" lvl="1" indent="-228600">
              <a:spcAft>
                <a:spcPts val="600"/>
              </a:spcAft>
            </a:pPr>
            <a:r>
              <a:rPr lang="en-US" sz="1800" dirty="0"/>
              <a:t>Incident reports</a:t>
            </a:r>
          </a:p>
          <a:p>
            <a:pPr marL="744538" lvl="1" indent="-228600">
              <a:spcAft>
                <a:spcPts val="600"/>
              </a:spcAft>
            </a:pPr>
            <a:r>
              <a:rPr lang="en-US" sz="1800" dirty="0"/>
              <a:t>AHRQ </a:t>
            </a:r>
            <a:r>
              <a:rPr lang="en-US" sz="1800" dirty="0" smtClean="0"/>
              <a:t>Patient </a:t>
            </a:r>
            <a:r>
              <a:rPr lang="en-US" sz="1800" dirty="0"/>
              <a:t>Safety </a:t>
            </a:r>
            <a:r>
              <a:rPr lang="en-US" sz="1800" dirty="0" smtClean="0"/>
              <a:t>Culture Survey</a:t>
            </a:r>
          </a:p>
          <a:p>
            <a:pPr marL="744538" lvl="1" indent="-228600">
              <a:spcAft>
                <a:spcPts val="600"/>
              </a:spcAft>
            </a:pPr>
            <a:r>
              <a:rPr lang="en-US" sz="1800" dirty="0" smtClean="0"/>
              <a:t>Clinical </a:t>
            </a:r>
            <a:r>
              <a:rPr lang="en-US" sz="1800" dirty="0"/>
              <a:t>process and outcome measures</a:t>
            </a:r>
          </a:p>
          <a:p>
            <a:pPr marL="342900" indent="-228600">
              <a:buFont typeface="Arial" panose="020B0604020202020204" pitchFamily="34" charset="0"/>
              <a:buChar char="•"/>
            </a:pPr>
            <a:r>
              <a:rPr lang="en-US" sz="1800" dirty="0"/>
              <a:t>Review RCAs and/or FMEAs</a:t>
            </a:r>
          </a:p>
          <a:p>
            <a:pPr marL="342900" indent="-228600">
              <a:buFont typeface="Arial" panose="020B0604020202020204" pitchFamily="34" charset="0"/>
              <a:buChar char="•"/>
            </a:pPr>
            <a:r>
              <a:rPr lang="en-US" sz="1800" dirty="0"/>
              <a:t>Ask </a:t>
            </a:r>
            <a:r>
              <a:rPr lang="en-US" sz="1800" dirty="0" smtClean="0"/>
              <a:t>frontline </a:t>
            </a:r>
            <a:r>
              <a:rPr lang="en-US" sz="1800" dirty="0"/>
              <a:t>staff</a:t>
            </a:r>
          </a:p>
          <a:p>
            <a:pPr marL="342900" indent="-228600">
              <a:buFont typeface="Arial" panose="020B0604020202020204" pitchFamily="34" charset="0"/>
              <a:buChar char="•"/>
            </a:pPr>
            <a:r>
              <a:rPr lang="en-US" sz="1800" dirty="0"/>
              <a:t>Conduct the Magic Wand exercise </a:t>
            </a:r>
          </a:p>
          <a:p>
            <a:pPr marL="342900" indent="-228600">
              <a:buFont typeface="Arial" panose="020B0604020202020204" pitchFamily="34" charset="0"/>
              <a:buChar char="•"/>
            </a:pPr>
            <a:r>
              <a:rPr lang="en-US" sz="1800" dirty="0"/>
              <a:t>Refer to the teamwork issue you identified on the TeamSTEPPS Implementation Worksheet as a starting point, if applicable</a:t>
            </a:r>
          </a:p>
        </p:txBody>
      </p:sp>
      <p:sp>
        <p:nvSpPr>
          <p:cNvPr id="5" name="Rectangle 9"/>
          <p:cNvSpPr txBox="1">
            <a:spLocks noChangeArrowheads="1"/>
          </p:cNvSpPr>
          <p:nvPr>
            <p:custDataLst>
              <p:tags r:id="rId4"/>
            </p:custDataLst>
          </p:nvPr>
        </p:nvSpPr>
        <p:spPr>
          <a:xfrm>
            <a:off x="4857750" y="993138"/>
            <a:ext cx="3747770" cy="3385822"/>
          </a:xfrm>
          <a:prstGeom prst="rect">
            <a:avLst/>
          </a:prstGeom>
          <a:ln w="9525">
            <a:solidFill>
              <a:srgbClr val="663300"/>
            </a:solidFill>
            <a:miter lim="800000"/>
            <a:headEnd/>
            <a:tailEnd/>
          </a:ln>
        </p:spPr>
        <p:txBody>
          <a:bodyPr/>
          <a:lst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400" dirty="0">
                <a:ea typeface="ＭＳ Ｐゴシック" panose="020B0600070205080204" pitchFamily="34" charset="-128"/>
              </a:rPr>
              <a:t>What existing information will you review?</a:t>
            </a:r>
          </a:p>
          <a:p>
            <a:pPr>
              <a:spcAft>
                <a:spcPts val="0"/>
              </a:spcAft>
            </a:pPr>
            <a:r>
              <a:rPr lang="en-US" sz="1400" dirty="0">
                <a:ea typeface="ＭＳ Ｐゴシック" panose="020B0600070205080204" pitchFamily="34" charset="-128"/>
              </a:rPr>
              <a:t>1.</a:t>
            </a:r>
          </a:p>
          <a:p>
            <a:pPr>
              <a:spcAft>
                <a:spcPts val="0"/>
              </a:spcAft>
            </a:pPr>
            <a:r>
              <a:rPr lang="en-US" sz="1400" dirty="0">
                <a:ea typeface="ＭＳ Ｐゴシック" panose="020B0600070205080204" pitchFamily="34" charset="-128"/>
              </a:rPr>
              <a:t>2.</a:t>
            </a:r>
          </a:p>
          <a:p>
            <a:r>
              <a:rPr lang="en-US" sz="1400" dirty="0">
                <a:ea typeface="ＭＳ Ｐゴシック" panose="020B0600070205080204" pitchFamily="34" charset="-128"/>
              </a:rPr>
              <a:t>3</a:t>
            </a:r>
            <a:r>
              <a:rPr lang="en-US" sz="1400" dirty="0" smtClean="0">
                <a:ea typeface="ＭＳ Ｐゴシック" panose="020B0600070205080204" pitchFamily="34" charset="-128"/>
              </a:rPr>
              <a:t>.</a:t>
            </a:r>
            <a:endParaRPr lang="en-US" sz="1400" dirty="0">
              <a:ea typeface="ＭＳ Ｐゴシック" panose="020B0600070205080204" pitchFamily="34" charset="-128"/>
            </a:endParaRPr>
          </a:p>
          <a:p>
            <a:pPr>
              <a:spcAft>
                <a:spcPts val="0"/>
              </a:spcAft>
            </a:pPr>
            <a:r>
              <a:rPr lang="en-US" sz="1400" dirty="0">
                <a:ea typeface="ＭＳ Ｐゴシック" panose="020B0600070205080204" pitchFamily="34" charset="-128"/>
              </a:rPr>
              <a:t>What new information will you collect?</a:t>
            </a:r>
          </a:p>
          <a:p>
            <a:pPr>
              <a:spcAft>
                <a:spcPts val="0"/>
              </a:spcAft>
            </a:pPr>
            <a:r>
              <a:rPr lang="en-US" sz="1400" dirty="0">
                <a:ea typeface="ＭＳ Ｐゴシック" panose="020B0600070205080204" pitchFamily="34" charset="-128"/>
              </a:rPr>
              <a:t>1.</a:t>
            </a:r>
          </a:p>
          <a:p>
            <a:pPr>
              <a:spcAft>
                <a:spcPts val="0"/>
              </a:spcAft>
            </a:pPr>
            <a:r>
              <a:rPr lang="en-US" sz="1400" dirty="0">
                <a:ea typeface="ＭＳ Ｐゴシック" panose="020B0600070205080204" pitchFamily="34" charset="-128"/>
              </a:rPr>
              <a:t>2.</a:t>
            </a:r>
          </a:p>
          <a:p>
            <a:r>
              <a:rPr lang="en-US" sz="1400" dirty="0">
                <a:ea typeface="ＭＳ Ｐゴシック" panose="020B0600070205080204" pitchFamily="34" charset="-128"/>
              </a:rPr>
              <a:t>3</a:t>
            </a:r>
            <a:r>
              <a:rPr lang="en-US" sz="1400" dirty="0" smtClean="0">
                <a:ea typeface="ＭＳ Ｐゴシック" panose="020B0600070205080204" pitchFamily="34" charset="-128"/>
              </a:rPr>
              <a:t>.</a:t>
            </a:r>
            <a:endParaRPr lang="en-US" sz="1400" dirty="0">
              <a:ea typeface="ＭＳ Ｐゴシック" panose="020B0600070205080204" pitchFamily="34" charset="-128"/>
            </a:endParaRPr>
          </a:p>
          <a:p>
            <a:pPr>
              <a:spcAft>
                <a:spcPts val="0"/>
              </a:spcAft>
            </a:pPr>
            <a:r>
              <a:rPr lang="en-US" sz="1400" dirty="0">
                <a:ea typeface="ＭＳ Ｐゴシック" panose="020B0600070205080204" pitchFamily="34" charset="-128"/>
              </a:rPr>
              <a:t>What are the main problems and opportunities?</a:t>
            </a:r>
          </a:p>
          <a:p>
            <a:pPr>
              <a:spcAft>
                <a:spcPts val="0"/>
              </a:spcAft>
            </a:pPr>
            <a:r>
              <a:rPr lang="en-US" sz="1400" dirty="0">
                <a:ea typeface="ＭＳ Ｐゴシック" panose="020B0600070205080204" pitchFamily="34" charset="-128"/>
              </a:rPr>
              <a:t>1.</a:t>
            </a:r>
          </a:p>
          <a:p>
            <a:pPr>
              <a:spcAft>
                <a:spcPts val="0"/>
              </a:spcAft>
            </a:pPr>
            <a:r>
              <a:rPr lang="en-US" sz="1400" dirty="0">
                <a:ea typeface="ＭＳ Ｐゴシック" panose="020B0600070205080204" pitchFamily="34" charset="-128"/>
              </a:rPr>
              <a:t>2.</a:t>
            </a:r>
          </a:p>
          <a:p>
            <a:pPr>
              <a:spcAft>
                <a:spcPts val="0"/>
              </a:spcAft>
            </a:pPr>
            <a:r>
              <a:rPr lang="en-US" sz="1400" dirty="0">
                <a:ea typeface="ＭＳ Ｐゴシック" panose="020B0600070205080204" pitchFamily="34" charset="-128"/>
              </a:rPr>
              <a:t>3.</a:t>
            </a:r>
          </a:p>
          <a:p>
            <a:pPr>
              <a:buFont typeface="Wingdings" panose="05000000000000000000" pitchFamily="2" charset="2"/>
              <a:buNone/>
            </a:pPr>
            <a:endParaRPr lang="en-US" sz="1400" dirty="0" smtClean="0">
              <a:ea typeface="ＭＳ Ｐゴシック" panose="020B0600070205080204" pitchFamily="34" charset="-128"/>
            </a:endParaRPr>
          </a:p>
          <a:p>
            <a:pPr>
              <a:buFont typeface="Wingdings" panose="05000000000000000000" pitchFamily="2" charset="2"/>
              <a:buNone/>
            </a:pPr>
            <a:endParaRPr lang="en-US" sz="1400" dirty="0" smtClean="0">
              <a:ea typeface="ＭＳ Ｐゴシック" panose="020B0600070205080204" pitchFamily="34" charset="-128"/>
            </a:endParaRPr>
          </a:p>
        </p:txBody>
      </p:sp>
      <p:sp>
        <p:nvSpPr>
          <p:cNvPr id="6" name="TextBox 5"/>
          <p:cNvSpPr txBox="1"/>
          <p:nvPr>
            <p:custDataLst>
              <p:tags r:id="rId5"/>
            </p:custDataLst>
          </p:nvPr>
        </p:nvSpPr>
        <p:spPr>
          <a:xfrm>
            <a:off x="4857750" y="4368522"/>
            <a:ext cx="3747770" cy="276999"/>
          </a:xfrm>
          <a:prstGeom prst="rect">
            <a:avLst/>
          </a:prstGeom>
          <a:noFill/>
        </p:spPr>
        <p:txBody>
          <a:bodyPr wrap="square" rtlCol="0">
            <a:spAutoFit/>
          </a:bodyPr>
          <a:lstStyle/>
          <a:p>
            <a:pPr algn="ctr"/>
            <a:r>
              <a:rPr lang="en-US" sz="1200" dirty="0" smtClean="0"/>
              <a:t>Example from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874096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Example: Problem Definition (Slide 9)</a:t>
            </a:r>
            <a:endParaRPr lang="en-US" dirty="0"/>
          </a:p>
        </p:txBody>
      </p:sp>
      <p:sp>
        <p:nvSpPr>
          <p:cNvPr id="6" name="Rectangle 5"/>
          <p:cNvSpPr/>
          <p:nvPr>
            <p:custDataLst>
              <p:tags r:id="rId3"/>
            </p:custDataLst>
          </p:nvPr>
        </p:nvSpPr>
        <p:spPr>
          <a:xfrm>
            <a:off x="571501" y="957263"/>
            <a:ext cx="8029574" cy="3629025"/>
          </a:xfrm>
          <a:prstGeom prst="rect">
            <a:avLst/>
          </a:prstGeom>
          <a:solidFill>
            <a:srgbClr val="FFFFCC"/>
          </a:solidFill>
          <a:ln w="3175">
            <a:solidFill>
              <a:schemeClr val="tx1"/>
            </a:solidFill>
          </a:ln>
          <a:effectLst>
            <a:outerShdw blurRad="342900" dist="139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182880" tIns="91440" rtlCol="0" anchor="t" anchorCtr="0"/>
          <a:lstStyle/>
          <a:p>
            <a:pPr>
              <a:spcAft>
                <a:spcPts val="600"/>
              </a:spcAft>
            </a:pPr>
            <a:r>
              <a:rPr lang="en-US" b="1" dirty="0">
                <a:solidFill>
                  <a:schemeClr val="tx1"/>
                </a:solidFill>
                <a:latin typeface="Times New Roman" panose="02020603050405020304" pitchFamily="18" charset="0"/>
                <a:cs typeface="Times New Roman" panose="02020603050405020304" pitchFamily="18" charset="0"/>
              </a:rPr>
              <a:t>Problem: </a:t>
            </a:r>
          </a:p>
          <a:p>
            <a:pPr>
              <a:spcAft>
                <a:spcPts val="300"/>
              </a:spcAft>
            </a:pPr>
            <a:r>
              <a:rPr lang="en-US" dirty="0">
                <a:solidFill>
                  <a:schemeClr val="tx1"/>
                </a:solidFill>
                <a:latin typeface="Times New Roman" panose="02020603050405020304" pitchFamily="18" charset="0"/>
                <a:cs typeface="Times New Roman" panose="02020603050405020304" pitchFamily="18" charset="0"/>
              </a:rPr>
              <a:t>Suboptimal communication among surgical team members</a:t>
            </a:r>
          </a:p>
          <a:p>
            <a:pPr>
              <a:spcAft>
                <a:spcPts val="300"/>
              </a:spcAft>
            </a:pPr>
            <a:endParaRPr lang="en-US" dirty="0">
              <a:solidFill>
                <a:schemeClr val="tx1"/>
              </a:solidFill>
              <a:latin typeface="Times New Roman" panose="02020603050405020304" pitchFamily="18" charset="0"/>
              <a:cs typeface="Times New Roman" panose="02020603050405020304" pitchFamily="18" charset="0"/>
            </a:endParaRPr>
          </a:p>
          <a:p>
            <a:pPr>
              <a:spcAft>
                <a:spcPts val="300"/>
              </a:spcAft>
            </a:pPr>
            <a:r>
              <a:rPr lang="en-US" b="1" dirty="0">
                <a:solidFill>
                  <a:schemeClr val="tx1"/>
                </a:solidFill>
                <a:latin typeface="Times New Roman" panose="02020603050405020304" pitchFamily="18" charset="0"/>
                <a:cs typeface="Times New Roman" panose="02020603050405020304" pitchFamily="18" charset="0"/>
              </a:rPr>
              <a:t>Team Process:</a:t>
            </a:r>
          </a:p>
          <a:p>
            <a:pPr marL="285750" indent="-171450">
              <a:spcAft>
                <a:spcPts val="600"/>
              </a:spcAft>
              <a:buFont typeface="Arial" panose="020B0604020202020204" pitchFamily="34" charset="0"/>
              <a:buChar char="•"/>
            </a:pPr>
            <a:r>
              <a:rPr lang="en-US" u="sng" dirty="0">
                <a:solidFill>
                  <a:schemeClr val="tx1"/>
                </a:solidFill>
                <a:latin typeface="Times New Roman" panose="02020603050405020304" pitchFamily="18" charset="0"/>
                <a:cs typeface="Times New Roman" panose="02020603050405020304" pitchFamily="18" charset="0"/>
              </a:rPr>
              <a:t>What</a:t>
            </a:r>
            <a:r>
              <a:rPr lang="en-US" dirty="0">
                <a:solidFill>
                  <a:schemeClr val="tx1"/>
                </a:solidFill>
                <a:latin typeface="Times New Roman" panose="02020603050405020304" pitchFamily="18" charset="0"/>
                <a:cs typeface="Times New Roman" panose="02020603050405020304" pitchFamily="18" charset="0"/>
              </a:rPr>
              <a:t>: Communication of critical information about the patient and surgical procedure</a:t>
            </a:r>
          </a:p>
          <a:p>
            <a:pPr marL="285750" indent="-171450">
              <a:spcAft>
                <a:spcPts val="600"/>
              </a:spcAft>
              <a:buFont typeface="Arial" panose="020B0604020202020204" pitchFamily="34" charset="0"/>
              <a:buChar char="•"/>
            </a:pPr>
            <a:r>
              <a:rPr lang="en-US" u="sng" dirty="0">
                <a:solidFill>
                  <a:schemeClr val="tx1"/>
                </a:solidFill>
                <a:latin typeface="Times New Roman" panose="02020603050405020304" pitchFamily="18" charset="0"/>
                <a:cs typeface="Times New Roman" panose="02020603050405020304" pitchFamily="18" charset="0"/>
              </a:rPr>
              <a:t>Who</a:t>
            </a:r>
            <a:r>
              <a:rPr lang="en-US" dirty="0">
                <a:solidFill>
                  <a:schemeClr val="tx1"/>
                </a:solidFill>
                <a:latin typeface="Times New Roman" panose="02020603050405020304" pitchFamily="18" charset="0"/>
                <a:cs typeface="Times New Roman" panose="02020603050405020304" pitchFamily="18" charset="0"/>
              </a:rPr>
              <a:t>: Surgeons, anesthesiologists, operating room nurses, and scrub technicians in the General Surgery Service</a:t>
            </a:r>
          </a:p>
          <a:p>
            <a:pPr marL="285750" indent="-171450">
              <a:spcAft>
                <a:spcPts val="600"/>
              </a:spcAft>
              <a:buFont typeface="Arial" panose="020B0604020202020204" pitchFamily="34" charset="0"/>
              <a:buChar char="•"/>
            </a:pPr>
            <a:r>
              <a:rPr lang="en-US" u="sng" dirty="0">
                <a:solidFill>
                  <a:schemeClr val="tx1"/>
                </a:solidFill>
                <a:latin typeface="Times New Roman" panose="02020603050405020304" pitchFamily="18" charset="0"/>
                <a:cs typeface="Times New Roman" panose="02020603050405020304" pitchFamily="18" charset="0"/>
              </a:rPr>
              <a:t>When</a:t>
            </a:r>
            <a:r>
              <a:rPr lang="en-US" dirty="0">
                <a:solidFill>
                  <a:schemeClr val="tx1"/>
                </a:solidFill>
                <a:latin typeface="Times New Roman" panose="02020603050405020304" pitchFamily="18" charset="0"/>
                <a:cs typeface="Times New Roman" panose="02020603050405020304" pitchFamily="18" charset="0"/>
              </a:rPr>
              <a:t>: Just prior to first incision</a:t>
            </a:r>
          </a:p>
          <a:p>
            <a:pPr marL="285750" indent="-171450">
              <a:spcAft>
                <a:spcPts val="300"/>
              </a:spcAft>
              <a:buFont typeface="Arial" panose="020B0604020202020204" pitchFamily="34" charset="0"/>
              <a:buChar char="•"/>
            </a:pPr>
            <a:r>
              <a:rPr lang="en-US" u="sng" dirty="0">
                <a:solidFill>
                  <a:schemeClr val="tx1"/>
                </a:solidFill>
                <a:latin typeface="Times New Roman" panose="02020603050405020304" pitchFamily="18" charset="0"/>
                <a:cs typeface="Times New Roman" panose="02020603050405020304" pitchFamily="18" charset="0"/>
              </a:rPr>
              <a:t>Where</a:t>
            </a:r>
            <a:r>
              <a:rPr lang="en-US" dirty="0">
                <a:solidFill>
                  <a:schemeClr val="tx1"/>
                </a:solidFill>
                <a:latin typeface="Times New Roman" panose="02020603050405020304" pitchFamily="18" charset="0"/>
                <a:cs typeface="Times New Roman" panose="02020603050405020304" pitchFamily="18" charset="0"/>
              </a:rPr>
              <a:t>: In the operating room</a:t>
            </a:r>
          </a:p>
        </p:txBody>
      </p:sp>
    </p:spTree>
    <p:custDataLst>
      <p:tags r:id="rId1"/>
    </p:custDataLst>
    <p:extLst>
      <p:ext uri="{BB962C8B-B14F-4D97-AF65-F5344CB8AC3E}">
        <p14:creationId xmlns:p14="http://schemas.microsoft.com/office/powerpoint/2010/main" val="1565468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The Magic Wand Exercise</a:t>
            </a:r>
            <a:endParaRPr lang="en-US" dirty="0"/>
          </a:p>
        </p:txBody>
      </p:sp>
      <p:sp>
        <p:nvSpPr>
          <p:cNvPr id="3" name="Text Placeholder 2"/>
          <p:cNvSpPr>
            <a:spLocks noGrp="1"/>
          </p:cNvSpPr>
          <p:nvPr>
            <p:ph type="body" sz="quarter" idx="10"/>
            <p:custDataLst>
              <p:tags r:id="rId3"/>
            </p:custDataLst>
          </p:nvPr>
        </p:nvSpPr>
        <p:spPr>
          <a:xfrm>
            <a:off x="182879" y="768095"/>
            <a:ext cx="4989196" cy="4023360"/>
          </a:xfrm>
        </p:spPr>
        <p:txBody>
          <a:bodyPr>
            <a:normAutofit fontScale="92500" lnSpcReduction="10000"/>
          </a:bodyPr>
          <a:lstStyle/>
          <a:p>
            <a:r>
              <a:rPr lang="en-US" dirty="0" smtClean="0"/>
              <a:t>Select the image at right to view or download the exercise</a:t>
            </a:r>
          </a:p>
          <a:p>
            <a:r>
              <a:rPr lang="en-US" dirty="0"/>
              <a:t>A</a:t>
            </a:r>
            <a:r>
              <a:rPr lang="en-US" dirty="0" smtClean="0"/>
              <a:t>sk participants: </a:t>
            </a:r>
            <a:endParaRPr lang="en-US" dirty="0"/>
          </a:p>
          <a:p>
            <a:pPr marL="342900" indent="-228600">
              <a:buFont typeface="Arial" panose="020B0604020202020204" pitchFamily="34" charset="0"/>
              <a:buChar char="•"/>
            </a:pPr>
            <a:r>
              <a:rPr lang="en-US" dirty="0"/>
              <a:t>If you had a magic wand and could make changes within your unit or the </a:t>
            </a:r>
            <a:r>
              <a:rPr lang="en-US" dirty="0" smtClean="0"/>
              <a:t>facility, </a:t>
            </a:r>
            <a:r>
              <a:rPr lang="en-US" dirty="0"/>
              <a:t>what actions would you take? </a:t>
            </a:r>
          </a:p>
          <a:p>
            <a:pPr marL="342900" indent="-228600">
              <a:buFont typeface="Arial" panose="020B0604020202020204" pitchFamily="34" charset="0"/>
              <a:buChar char="•"/>
            </a:pPr>
            <a:r>
              <a:rPr lang="en-US" dirty="0"/>
              <a:t>Relative to teamwork, what problems do you have in your unit or facility that make providing safe, quality care more difficult? </a:t>
            </a:r>
            <a:endParaRPr lang="en-US" dirty="0" smtClean="0"/>
          </a:p>
          <a:p>
            <a:pPr marL="342900" indent="-228600">
              <a:buFont typeface="Arial" panose="020B0604020202020204" pitchFamily="34" charset="0"/>
              <a:buChar char="•"/>
            </a:pPr>
            <a:r>
              <a:rPr lang="en-US" dirty="0" smtClean="0"/>
              <a:t>What </a:t>
            </a:r>
            <a:r>
              <a:rPr lang="en-US" dirty="0"/>
              <a:t>changes would you make with your magic wand to solve these </a:t>
            </a:r>
            <a:r>
              <a:rPr lang="en-US" dirty="0" smtClean="0"/>
              <a:t>problems?</a:t>
            </a:r>
            <a:endParaRPr lang="en-US" dirty="0"/>
          </a:p>
          <a:p>
            <a:endParaRPr lang="en-US" dirty="0"/>
          </a:p>
        </p:txBody>
      </p:sp>
      <p:pic>
        <p:nvPicPr>
          <p:cNvPr id="4" name="Picture 3" descr="Magic Wand exercise worksheet">
            <a:hlinkClick r:id="rId7"/>
          </p:cNvPr>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540429" y="725231"/>
            <a:ext cx="2774901" cy="3797766"/>
          </a:xfrm>
          <a:prstGeom prst="rect">
            <a:avLst/>
          </a:prstGeom>
          <a:ln>
            <a:solidFill>
              <a:schemeClr val="tx1"/>
            </a:solidFill>
          </a:ln>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289564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Complete Step 2 in Your Implementation Guide</a:t>
            </a:r>
            <a:endParaRPr lang="en-US" dirty="0"/>
          </a:p>
        </p:txBody>
      </p:sp>
      <p:sp>
        <p:nvSpPr>
          <p:cNvPr id="3" name="Text Placeholder 2"/>
          <p:cNvSpPr>
            <a:spLocks noGrp="1"/>
          </p:cNvSpPr>
          <p:nvPr>
            <p:ph type="body" sz="quarter" idx="10"/>
            <p:custDataLst>
              <p:tags r:id="rId3"/>
            </p:custDataLst>
          </p:nvPr>
        </p:nvSpPr>
        <p:spPr>
          <a:xfrm>
            <a:off x="182879" y="768095"/>
            <a:ext cx="4204348" cy="4023360"/>
          </a:xfrm>
        </p:spPr>
        <p:txBody>
          <a:bodyPr>
            <a:normAutofit/>
          </a:bodyPr>
          <a:lstStyle/>
          <a:p>
            <a:r>
              <a:rPr lang="en-US" dirty="0" smtClean="0"/>
              <a:t>Take 10 minutes to complete Step 2 for your Implementation </a:t>
            </a:r>
            <a:r>
              <a:rPr lang="en-US" dirty="0"/>
              <a:t>P</a:t>
            </a:r>
            <a:r>
              <a:rPr lang="en-US" dirty="0" smtClean="0"/>
              <a:t>lan</a:t>
            </a:r>
          </a:p>
          <a:p>
            <a:r>
              <a:rPr lang="en-US" dirty="0" smtClean="0"/>
              <a:t>Answer these </a:t>
            </a:r>
            <a:r>
              <a:rPr lang="en-US" dirty="0"/>
              <a:t>questions</a:t>
            </a:r>
            <a:r>
              <a:rPr lang="en-US" dirty="0" smtClean="0"/>
              <a:t>:</a:t>
            </a:r>
            <a:endParaRPr lang="en-US" dirty="0"/>
          </a:p>
          <a:p>
            <a:pPr marL="342900" indent="-228600">
              <a:buFont typeface="Arial" panose="020B0604020202020204" pitchFamily="34" charset="0"/>
              <a:buChar char="•"/>
            </a:pPr>
            <a:r>
              <a:rPr lang="en-US" dirty="0"/>
              <a:t>What existing information and data which is already collected by your unit or facility will you review</a:t>
            </a:r>
            <a:r>
              <a:rPr lang="en-US" dirty="0" smtClean="0"/>
              <a:t>?</a:t>
            </a:r>
            <a:endParaRPr lang="en-US" dirty="0"/>
          </a:p>
          <a:p>
            <a:pPr marL="342900" indent="-228600">
              <a:buFont typeface="Arial" panose="020B0604020202020204" pitchFamily="34" charset="0"/>
              <a:buChar char="•"/>
            </a:pPr>
            <a:r>
              <a:rPr lang="en-US" dirty="0"/>
              <a:t>What new information will you need to collect</a:t>
            </a:r>
            <a:r>
              <a:rPr lang="en-US" dirty="0" smtClean="0"/>
              <a:t>?</a:t>
            </a:r>
            <a:endParaRPr lang="en-US" dirty="0"/>
          </a:p>
          <a:p>
            <a:pPr marL="342900" indent="-228600">
              <a:buFont typeface="Arial" panose="020B0604020202020204" pitchFamily="34" charset="0"/>
              <a:buChar char="•"/>
            </a:pPr>
            <a:r>
              <a:rPr lang="en-US" dirty="0"/>
              <a:t>What are the main problems and opportunities you identified?</a:t>
            </a:r>
          </a:p>
          <a:p>
            <a:endParaRPr lang="en-US" dirty="0"/>
          </a:p>
        </p:txBody>
      </p:sp>
      <p:pic>
        <p:nvPicPr>
          <p:cNvPr id="4" name="Picture 3" descr="Implementation Guide">
            <a:hlinkClick r:id="rId8"/>
          </p:cNvPr>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a:off x="4672014" y="1156564"/>
            <a:ext cx="4014787" cy="3011090"/>
          </a:xfrm>
          <a:prstGeom prst="rect">
            <a:avLst/>
          </a:prstGeom>
          <a:ln>
            <a:solidFill>
              <a:schemeClr val="tx1"/>
            </a:solidFill>
          </a:ln>
          <a:effectLst>
            <a:outerShdw blurRad="342900" dist="139700" dir="2700000" algn="tl" rotWithShape="0">
              <a:prstClr val="black">
                <a:alpha val="40000"/>
              </a:prstClr>
            </a:outerShdw>
          </a:effectLst>
        </p:spPr>
      </p:pic>
      <p:sp>
        <p:nvSpPr>
          <p:cNvPr id="5" name="TextBox 4"/>
          <p:cNvSpPr txBox="1"/>
          <p:nvPr>
            <p:custDataLst>
              <p:tags r:id="rId5"/>
            </p:custDataLst>
          </p:nvPr>
        </p:nvSpPr>
        <p:spPr>
          <a:xfrm>
            <a:off x="4672013" y="4311371"/>
            <a:ext cx="4014788" cy="276999"/>
          </a:xfrm>
          <a:prstGeom prst="rect">
            <a:avLst/>
          </a:prstGeom>
          <a:noFill/>
        </p:spPr>
        <p:txBody>
          <a:bodyPr wrap="square" rtlCol="0">
            <a:spAutoFit/>
          </a:bodyPr>
          <a:lstStyle/>
          <a:p>
            <a:pPr algn="ctr"/>
            <a:r>
              <a:rPr lang="en-US" sz="1200" dirty="0" smtClean="0"/>
              <a:t>Step 2 in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1177285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sz="2800" dirty="0">
                <a:ea typeface="ＭＳ Ｐゴシック" panose="020B0600070205080204" pitchFamily="34" charset="-128"/>
              </a:rPr>
              <a:t>Step </a:t>
            </a:r>
            <a:r>
              <a:rPr lang="en-US" sz="2800" dirty="0" smtClean="0">
                <a:ea typeface="ＭＳ Ｐゴシック" panose="020B0600070205080204" pitchFamily="34" charset="-128"/>
              </a:rPr>
              <a:t>3</a:t>
            </a:r>
            <a:r>
              <a:rPr lang="en-US" sz="2800" dirty="0">
                <a:ea typeface="ＭＳ Ｐゴシック" panose="020B0600070205080204" pitchFamily="34" charset="-128"/>
              </a:rPr>
              <a:t>: Define the Aims of TeamSTEPPS Intervention</a:t>
            </a:r>
            <a:endParaRPr lang="en-US" sz="2800" dirty="0"/>
          </a:p>
        </p:txBody>
      </p:sp>
      <p:sp>
        <p:nvSpPr>
          <p:cNvPr id="4" name="Text Placeholder 3"/>
          <p:cNvSpPr>
            <a:spLocks noGrp="1"/>
          </p:cNvSpPr>
          <p:nvPr>
            <p:ph type="body" sz="quarter" idx="10"/>
            <p:custDataLst>
              <p:tags r:id="rId3"/>
            </p:custDataLst>
          </p:nvPr>
        </p:nvSpPr>
        <p:spPr>
          <a:xfrm>
            <a:off x="182880" y="768095"/>
            <a:ext cx="4431984" cy="4023360"/>
          </a:xfrm>
        </p:spPr>
        <p:txBody>
          <a:bodyPr>
            <a:normAutofit/>
          </a:bodyPr>
          <a:lstStyle/>
          <a:p>
            <a:r>
              <a:rPr lang="en-US" dirty="0"/>
              <a:t>Key Actions:</a:t>
            </a:r>
          </a:p>
          <a:p>
            <a:pPr marL="342900" indent="-228600">
              <a:spcAft>
                <a:spcPts val="600"/>
              </a:spcAft>
              <a:buFont typeface="Arial" panose="020B0604020202020204" pitchFamily="34" charset="0"/>
              <a:buChar char="•"/>
            </a:pPr>
            <a:r>
              <a:rPr lang="en-US" dirty="0"/>
              <a:t>Develop one to three </a:t>
            </a:r>
            <a:r>
              <a:rPr lang="en-US" dirty="0" smtClean="0"/>
              <a:t>measurable </a:t>
            </a:r>
            <a:r>
              <a:rPr lang="en-US" dirty="0"/>
              <a:t>aims</a:t>
            </a:r>
          </a:p>
          <a:p>
            <a:pPr marL="744538" lvl="1" indent="-228600">
              <a:spcAft>
                <a:spcPts val="600"/>
              </a:spcAft>
            </a:pPr>
            <a:r>
              <a:rPr lang="en-US" dirty="0"/>
              <a:t>What do you hope to achieve?</a:t>
            </a:r>
          </a:p>
          <a:p>
            <a:pPr marL="744538" lvl="1" indent="-228600">
              <a:spcAft>
                <a:spcPts val="600"/>
              </a:spcAft>
            </a:pPr>
            <a:r>
              <a:rPr lang="en-US" dirty="0"/>
              <a:t>Who will be involved?</a:t>
            </a:r>
          </a:p>
          <a:p>
            <a:pPr marL="744538" lvl="1" indent="-228600"/>
            <a:r>
              <a:rPr lang="en-US" dirty="0"/>
              <a:t>When and where the improvements will occur?</a:t>
            </a:r>
          </a:p>
          <a:p>
            <a:pPr marL="342900" indent="-228600">
              <a:buFont typeface="Arial" panose="020B0604020202020204" pitchFamily="34" charset="0"/>
              <a:buChar char="•"/>
            </a:pPr>
            <a:r>
              <a:rPr lang="en-US" dirty="0"/>
              <a:t>Consider including team process, team outcome, and clinical outcomes aims</a:t>
            </a:r>
          </a:p>
        </p:txBody>
      </p:sp>
      <p:sp>
        <p:nvSpPr>
          <p:cNvPr id="5" name="Rectangle 9"/>
          <p:cNvSpPr txBox="1">
            <a:spLocks noChangeArrowheads="1"/>
          </p:cNvSpPr>
          <p:nvPr>
            <p:custDataLst>
              <p:tags r:id="rId4"/>
            </p:custDataLst>
          </p:nvPr>
        </p:nvSpPr>
        <p:spPr>
          <a:xfrm>
            <a:off x="4857750" y="993138"/>
            <a:ext cx="3747770" cy="3385822"/>
          </a:xfrm>
          <a:prstGeom prst="rect">
            <a:avLst/>
          </a:prstGeom>
          <a:ln w="9525">
            <a:solidFill>
              <a:srgbClr val="663300"/>
            </a:solidFill>
            <a:miter lim="800000"/>
            <a:headEnd/>
            <a:tailEnd/>
          </a:ln>
        </p:spPr>
        <p:txBody>
          <a:bodyPr/>
          <a:lst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400" dirty="0">
                <a:ea typeface="ＭＳ Ｐゴシック" panose="020B0600070205080204" pitchFamily="34" charset="-128"/>
              </a:rPr>
              <a:t>Team Process Aim(s)</a:t>
            </a:r>
          </a:p>
          <a:p>
            <a:pPr>
              <a:spcAft>
                <a:spcPts val="0"/>
              </a:spcAft>
            </a:pPr>
            <a:r>
              <a:rPr lang="en-US" sz="1400" dirty="0" smtClean="0">
                <a:ea typeface="ＭＳ Ｐゴシック" panose="020B0600070205080204" pitchFamily="34" charset="-128"/>
              </a:rPr>
              <a:t>1</a:t>
            </a:r>
            <a:r>
              <a:rPr lang="en-US" sz="1400" dirty="0">
                <a:ea typeface="ＭＳ Ｐゴシック" panose="020B0600070205080204" pitchFamily="34" charset="-128"/>
              </a:rPr>
              <a:t>.</a:t>
            </a:r>
          </a:p>
          <a:p>
            <a:pPr>
              <a:spcAft>
                <a:spcPts val="0"/>
              </a:spcAft>
            </a:pPr>
            <a:r>
              <a:rPr lang="en-US" sz="1400" dirty="0">
                <a:ea typeface="ＭＳ Ｐゴシック" panose="020B0600070205080204" pitchFamily="34" charset="-128"/>
              </a:rPr>
              <a:t>2.</a:t>
            </a:r>
          </a:p>
          <a:p>
            <a:r>
              <a:rPr lang="en-US" sz="1400" dirty="0">
                <a:ea typeface="ＭＳ Ｐゴシック" panose="020B0600070205080204" pitchFamily="34" charset="-128"/>
              </a:rPr>
              <a:t>3</a:t>
            </a:r>
            <a:r>
              <a:rPr lang="en-US" sz="1400" dirty="0" smtClean="0">
                <a:ea typeface="ＭＳ Ｐゴシック" panose="020B0600070205080204" pitchFamily="34" charset="-128"/>
              </a:rPr>
              <a:t>.</a:t>
            </a:r>
            <a:endParaRPr lang="en-US" sz="1400" dirty="0">
              <a:ea typeface="ＭＳ Ｐゴシック" panose="020B0600070205080204" pitchFamily="34" charset="-128"/>
            </a:endParaRPr>
          </a:p>
          <a:p>
            <a:pPr>
              <a:spcAft>
                <a:spcPts val="0"/>
              </a:spcAft>
            </a:pPr>
            <a:r>
              <a:rPr lang="en-US" sz="1400" dirty="0">
                <a:ea typeface="ＭＳ Ｐゴシック" panose="020B0600070205080204" pitchFamily="34" charset="-128"/>
              </a:rPr>
              <a:t>Team Outcome Aim(s)</a:t>
            </a:r>
          </a:p>
          <a:p>
            <a:pPr>
              <a:spcAft>
                <a:spcPts val="0"/>
              </a:spcAft>
            </a:pPr>
            <a:r>
              <a:rPr lang="en-US" sz="1400" dirty="0" smtClean="0">
                <a:ea typeface="ＭＳ Ｐゴシック" panose="020B0600070205080204" pitchFamily="34" charset="-128"/>
              </a:rPr>
              <a:t>1</a:t>
            </a:r>
            <a:r>
              <a:rPr lang="en-US" sz="1400" dirty="0">
                <a:ea typeface="ＭＳ Ｐゴシック" panose="020B0600070205080204" pitchFamily="34" charset="-128"/>
              </a:rPr>
              <a:t>.</a:t>
            </a:r>
          </a:p>
          <a:p>
            <a:pPr>
              <a:spcAft>
                <a:spcPts val="0"/>
              </a:spcAft>
            </a:pPr>
            <a:r>
              <a:rPr lang="en-US" sz="1400" dirty="0">
                <a:ea typeface="ＭＳ Ｐゴシック" panose="020B0600070205080204" pitchFamily="34" charset="-128"/>
              </a:rPr>
              <a:t>2.</a:t>
            </a:r>
          </a:p>
          <a:p>
            <a:r>
              <a:rPr lang="en-US" sz="1400" dirty="0">
                <a:ea typeface="ＭＳ Ｐゴシック" panose="020B0600070205080204" pitchFamily="34" charset="-128"/>
              </a:rPr>
              <a:t>3</a:t>
            </a:r>
            <a:r>
              <a:rPr lang="en-US" sz="1400" dirty="0" smtClean="0">
                <a:ea typeface="ＭＳ Ｐゴシック" panose="020B0600070205080204" pitchFamily="34" charset="-128"/>
              </a:rPr>
              <a:t>.</a:t>
            </a:r>
            <a:endParaRPr lang="en-US" sz="1400" dirty="0">
              <a:ea typeface="ＭＳ Ｐゴシック" panose="020B0600070205080204" pitchFamily="34" charset="-128"/>
            </a:endParaRPr>
          </a:p>
          <a:p>
            <a:pPr>
              <a:spcAft>
                <a:spcPts val="0"/>
              </a:spcAft>
            </a:pPr>
            <a:r>
              <a:rPr lang="en-US" sz="1400" dirty="0">
                <a:ea typeface="ＭＳ Ｐゴシック" panose="020B0600070205080204" pitchFamily="34" charset="-128"/>
              </a:rPr>
              <a:t>Clinical Outcome Aim(s)</a:t>
            </a:r>
          </a:p>
          <a:p>
            <a:pPr>
              <a:spcAft>
                <a:spcPts val="0"/>
              </a:spcAft>
            </a:pPr>
            <a:r>
              <a:rPr lang="en-US" sz="1400" dirty="0" smtClean="0">
                <a:ea typeface="ＭＳ Ｐゴシック" panose="020B0600070205080204" pitchFamily="34" charset="-128"/>
              </a:rPr>
              <a:t>1</a:t>
            </a:r>
            <a:r>
              <a:rPr lang="en-US" sz="1400" dirty="0">
                <a:ea typeface="ＭＳ Ｐゴシック" panose="020B0600070205080204" pitchFamily="34" charset="-128"/>
              </a:rPr>
              <a:t>.</a:t>
            </a:r>
          </a:p>
          <a:p>
            <a:pPr>
              <a:spcAft>
                <a:spcPts val="0"/>
              </a:spcAft>
            </a:pPr>
            <a:r>
              <a:rPr lang="en-US" sz="1400" dirty="0">
                <a:ea typeface="ＭＳ Ｐゴシック" panose="020B0600070205080204" pitchFamily="34" charset="-128"/>
              </a:rPr>
              <a:t>2.</a:t>
            </a:r>
          </a:p>
          <a:p>
            <a:pPr>
              <a:spcAft>
                <a:spcPts val="0"/>
              </a:spcAft>
            </a:pPr>
            <a:r>
              <a:rPr lang="en-US" sz="1400" dirty="0">
                <a:ea typeface="ＭＳ Ｐゴシック" panose="020B0600070205080204" pitchFamily="34" charset="-128"/>
              </a:rPr>
              <a:t>3.</a:t>
            </a:r>
          </a:p>
          <a:p>
            <a:pPr>
              <a:buFont typeface="Wingdings" panose="05000000000000000000" pitchFamily="2" charset="2"/>
              <a:buNone/>
            </a:pPr>
            <a:endParaRPr lang="en-US" sz="1400" dirty="0" smtClean="0">
              <a:ea typeface="ＭＳ Ｐゴシック" panose="020B0600070205080204" pitchFamily="34" charset="-128"/>
            </a:endParaRPr>
          </a:p>
          <a:p>
            <a:pPr>
              <a:buFont typeface="Wingdings" panose="05000000000000000000" pitchFamily="2" charset="2"/>
              <a:buNone/>
            </a:pPr>
            <a:endParaRPr lang="en-US" sz="1400" dirty="0" smtClean="0">
              <a:ea typeface="ＭＳ Ｐゴシック" panose="020B0600070205080204" pitchFamily="34" charset="-128"/>
            </a:endParaRPr>
          </a:p>
        </p:txBody>
      </p:sp>
      <p:sp>
        <p:nvSpPr>
          <p:cNvPr id="6" name="TextBox 5"/>
          <p:cNvSpPr txBox="1"/>
          <p:nvPr>
            <p:custDataLst>
              <p:tags r:id="rId5"/>
            </p:custDataLst>
          </p:nvPr>
        </p:nvSpPr>
        <p:spPr>
          <a:xfrm>
            <a:off x="4857750" y="4368522"/>
            <a:ext cx="3747770" cy="276999"/>
          </a:xfrm>
          <a:prstGeom prst="rect">
            <a:avLst/>
          </a:prstGeom>
          <a:noFill/>
        </p:spPr>
        <p:txBody>
          <a:bodyPr wrap="square" rtlCol="0">
            <a:spAutoFit/>
          </a:bodyPr>
          <a:lstStyle/>
          <a:p>
            <a:pPr algn="ctr"/>
            <a:r>
              <a:rPr lang="en-US" sz="1200" dirty="0" smtClean="0"/>
              <a:t>Example from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2217426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Complete Step 3 in Your Implementation Guide</a:t>
            </a:r>
            <a:endParaRPr lang="en-US" dirty="0"/>
          </a:p>
        </p:txBody>
      </p:sp>
      <p:sp>
        <p:nvSpPr>
          <p:cNvPr id="3" name="Text Placeholder 2"/>
          <p:cNvSpPr>
            <a:spLocks noGrp="1"/>
          </p:cNvSpPr>
          <p:nvPr>
            <p:ph type="body" sz="quarter" idx="10"/>
            <p:custDataLst>
              <p:tags r:id="rId3"/>
            </p:custDataLst>
          </p:nvPr>
        </p:nvSpPr>
        <p:spPr>
          <a:xfrm>
            <a:off x="182879" y="768095"/>
            <a:ext cx="4204348" cy="4023360"/>
          </a:xfrm>
        </p:spPr>
        <p:txBody>
          <a:bodyPr>
            <a:normAutofit/>
          </a:bodyPr>
          <a:lstStyle/>
          <a:p>
            <a:r>
              <a:rPr lang="en-US" dirty="0" smtClean="0"/>
              <a:t>Take 5 minutes to complete Step 3 for your Implementation </a:t>
            </a:r>
            <a:r>
              <a:rPr lang="en-US" dirty="0"/>
              <a:t>P</a:t>
            </a:r>
            <a:r>
              <a:rPr lang="en-US" dirty="0" smtClean="0"/>
              <a:t>lan</a:t>
            </a:r>
          </a:p>
          <a:p>
            <a:r>
              <a:rPr lang="en-US" dirty="0" smtClean="0"/>
              <a:t>Review </a:t>
            </a:r>
            <a:r>
              <a:rPr lang="en-US" dirty="0"/>
              <a:t>what you previously documented as the aims of your TeamSTEPPS </a:t>
            </a:r>
            <a:r>
              <a:rPr lang="en-US" dirty="0" smtClean="0"/>
              <a:t>intervention</a:t>
            </a:r>
          </a:p>
          <a:p>
            <a:r>
              <a:rPr lang="en-US" dirty="0" smtClean="0"/>
              <a:t>Be </a:t>
            </a:r>
            <a:r>
              <a:rPr lang="en-US" dirty="0"/>
              <a:t>sure to include the what, who, </a:t>
            </a:r>
            <a:r>
              <a:rPr lang="en-US" dirty="0" smtClean="0"/>
              <a:t>when, </a:t>
            </a:r>
            <a:r>
              <a:rPr lang="en-US" dirty="0"/>
              <a:t>and </a:t>
            </a:r>
            <a:r>
              <a:rPr lang="en-US" dirty="0" smtClean="0"/>
              <a:t>where</a:t>
            </a:r>
            <a:endParaRPr lang="en-US" dirty="0"/>
          </a:p>
          <a:p>
            <a:r>
              <a:rPr lang="en-US" dirty="0"/>
              <a:t>Did you identify team process aims, team outcome </a:t>
            </a:r>
            <a:r>
              <a:rPr lang="en-US" dirty="0" smtClean="0"/>
              <a:t>aims, </a:t>
            </a:r>
            <a:r>
              <a:rPr lang="en-US" dirty="0"/>
              <a:t>and clinical outcome aims?</a:t>
            </a:r>
          </a:p>
        </p:txBody>
      </p:sp>
      <p:pic>
        <p:nvPicPr>
          <p:cNvPr id="4" name="Picture 3" descr="The Implementation Guide">
            <a:hlinkClick r:id="rId8"/>
          </p:cNvPr>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a:off x="4672013" y="1156564"/>
            <a:ext cx="4014786" cy="3011090"/>
          </a:xfrm>
          <a:prstGeom prst="rect">
            <a:avLst/>
          </a:prstGeom>
          <a:ln>
            <a:solidFill>
              <a:schemeClr val="tx1"/>
            </a:solidFill>
          </a:ln>
          <a:effectLst>
            <a:outerShdw blurRad="342900" dist="139700" dir="2700000" algn="tl" rotWithShape="0">
              <a:prstClr val="black">
                <a:alpha val="40000"/>
              </a:prstClr>
            </a:outerShdw>
          </a:effectLst>
        </p:spPr>
      </p:pic>
      <p:sp>
        <p:nvSpPr>
          <p:cNvPr id="5" name="TextBox 4"/>
          <p:cNvSpPr txBox="1"/>
          <p:nvPr>
            <p:custDataLst>
              <p:tags r:id="rId5"/>
            </p:custDataLst>
          </p:nvPr>
        </p:nvSpPr>
        <p:spPr>
          <a:xfrm>
            <a:off x="4672013" y="4311371"/>
            <a:ext cx="4014788" cy="276999"/>
          </a:xfrm>
          <a:prstGeom prst="rect">
            <a:avLst/>
          </a:prstGeom>
          <a:noFill/>
        </p:spPr>
        <p:txBody>
          <a:bodyPr wrap="square" rtlCol="0">
            <a:spAutoFit/>
          </a:bodyPr>
          <a:lstStyle/>
          <a:p>
            <a:pPr algn="ctr"/>
            <a:r>
              <a:rPr lang="en-US" sz="1200" dirty="0" smtClean="0"/>
              <a:t>Step 3 in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858147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sz="2800" dirty="0">
                <a:ea typeface="ＭＳ Ｐゴシック" panose="020B0600070205080204" pitchFamily="34" charset="-128"/>
              </a:rPr>
              <a:t>Step 4: Design a TeamSTEPPS Intervention</a:t>
            </a:r>
            <a:endParaRPr lang="en-US" sz="2800" dirty="0"/>
          </a:p>
        </p:txBody>
      </p:sp>
      <p:sp>
        <p:nvSpPr>
          <p:cNvPr id="4" name="Text Placeholder 3"/>
          <p:cNvSpPr>
            <a:spLocks noGrp="1"/>
          </p:cNvSpPr>
          <p:nvPr>
            <p:ph type="body" sz="quarter" idx="10"/>
            <p:custDataLst>
              <p:tags r:id="rId3"/>
            </p:custDataLst>
          </p:nvPr>
        </p:nvSpPr>
        <p:spPr>
          <a:xfrm>
            <a:off x="182880" y="768095"/>
            <a:ext cx="4431984" cy="4023360"/>
          </a:xfrm>
        </p:spPr>
        <p:txBody>
          <a:bodyPr>
            <a:normAutofit fontScale="85000" lnSpcReduction="20000"/>
          </a:bodyPr>
          <a:lstStyle/>
          <a:p>
            <a:r>
              <a:rPr lang="en-US" dirty="0"/>
              <a:t>Key Actions:</a:t>
            </a:r>
          </a:p>
          <a:p>
            <a:pPr marL="342900" indent="-228600">
              <a:buFont typeface="Arial" panose="020B0604020202020204" pitchFamily="34" charset="0"/>
              <a:buChar char="•"/>
            </a:pPr>
            <a:r>
              <a:rPr lang="en-US" dirty="0"/>
              <a:t>Flowchart or map the process during which the target problem/ challenge/opportunity occurs</a:t>
            </a:r>
          </a:p>
          <a:p>
            <a:pPr marL="342900" indent="-228600">
              <a:buFont typeface="Arial" panose="020B0604020202020204" pitchFamily="34" charset="0"/>
              <a:buChar char="•"/>
            </a:pPr>
            <a:r>
              <a:rPr lang="en-US" dirty="0"/>
              <a:t>Identify risk points</a:t>
            </a:r>
          </a:p>
          <a:p>
            <a:pPr marL="342900" indent="-228600">
              <a:buFont typeface="Arial" panose="020B0604020202020204" pitchFamily="34" charset="0"/>
              <a:buChar char="•"/>
            </a:pPr>
            <a:r>
              <a:rPr lang="en-US" dirty="0"/>
              <a:t>Determine which TeamSTEPPS tools or strategies </a:t>
            </a:r>
            <a:r>
              <a:rPr lang="en-US" dirty="0" smtClean="0"/>
              <a:t>will </a:t>
            </a:r>
            <a:r>
              <a:rPr lang="en-US" dirty="0"/>
              <a:t>work best to eliminate the process risk points </a:t>
            </a:r>
          </a:p>
          <a:p>
            <a:pPr marL="342900" indent="-228600">
              <a:buFont typeface="Arial" panose="020B0604020202020204" pitchFamily="34" charset="0"/>
              <a:buChar char="•"/>
            </a:pPr>
            <a:r>
              <a:rPr lang="en-US" dirty="0"/>
              <a:t>State what tools and strategies will be implemented; who will use them, </a:t>
            </a:r>
            <a:r>
              <a:rPr lang="en-US" dirty="0" smtClean="0"/>
              <a:t>when, </a:t>
            </a:r>
            <a:r>
              <a:rPr lang="en-US" dirty="0"/>
              <a:t>and where (Refer to your responses on the TeamSTEPPS Implementation Worksheet, if applicable)</a:t>
            </a:r>
          </a:p>
          <a:p>
            <a:pPr marL="342900" indent="-228600">
              <a:buFont typeface="Arial" panose="020B0604020202020204" pitchFamily="34" charset="0"/>
              <a:buChar char="•"/>
            </a:pPr>
            <a:r>
              <a:rPr lang="en-US" dirty="0"/>
              <a:t>Evaluate your TeamSTEPPS intervention for potential benefits and negative effects</a:t>
            </a:r>
          </a:p>
        </p:txBody>
      </p:sp>
      <p:sp>
        <p:nvSpPr>
          <p:cNvPr id="5" name="Rectangle 9"/>
          <p:cNvSpPr txBox="1">
            <a:spLocks noChangeArrowheads="1"/>
          </p:cNvSpPr>
          <p:nvPr>
            <p:custDataLst>
              <p:tags r:id="rId4"/>
            </p:custDataLst>
          </p:nvPr>
        </p:nvSpPr>
        <p:spPr>
          <a:xfrm>
            <a:off x="4857750" y="922798"/>
            <a:ext cx="3747770" cy="3445724"/>
          </a:xfrm>
          <a:prstGeom prst="rect">
            <a:avLst/>
          </a:prstGeom>
          <a:ln w="9525">
            <a:solidFill>
              <a:srgbClr val="663300"/>
            </a:solidFill>
            <a:miter lim="800000"/>
            <a:headEnd/>
            <a:tailEnd/>
          </a:ln>
        </p:spPr>
        <p:txBody>
          <a:bodyPr tIns="91440" rIns="182880"/>
          <a:lst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400" dirty="0">
                <a:ea typeface="ＭＳ Ｐゴシック" panose="020B0600070205080204" pitchFamily="34" charset="-128"/>
              </a:rPr>
              <a:t>List the risk points you intend to address</a:t>
            </a:r>
          </a:p>
          <a:p>
            <a:pPr>
              <a:spcAft>
                <a:spcPts val="0"/>
              </a:spcAft>
            </a:pPr>
            <a:r>
              <a:rPr lang="en-US" sz="1400" dirty="0" smtClean="0">
                <a:ea typeface="ＭＳ Ｐゴシック" panose="020B0600070205080204" pitchFamily="34" charset="-128"/>
              </a:rPr>
              <a:t>1</a:t>
            </a:r>
            <a:r>
              <a:rPr lang="en-US" sz="1400" dirty="0">
                <a:ea typeface="ＭＳ Ｐゴシック" panose="020B0600070205080204" pitchFamily="34" charset="-128"/>
              </a:rPr>
              <a:t>.</a:t>
            </a:r>
          </a:p>
          <a:p>
            <a:pPr>
              <a:spcAft>
                <a:spcPts val="0"/>
              </a:spcAft>
            </a:pPr>
            <a:r>
              <a:rPr lang="en-US" sz="1400" dirty="0">
                <a:ea typeface="ＭＳ Ｐゴシック" panose="020B0600070205080204" pitchFamily="34" charset="-128"/>
              </a:rPr>
              <a:t>2.</a:t>
            </a:r>
          </a:p>
          <a:p>
            <a:r>
              <a:rPr lang="en-US" sz="1400" dirty="0">
                <a:ea typeface="ＭＳ Ｐゴシック" panose="020B0600070205080204" pitchFamily="34" charset="-128"/>
              </a:rPr>
              <a:t>3</a:t>
            </a:r>
            <a:r>
              <a:rPr lang="en-US" sz="1400" dirty="0" smtClean="0">
                <a:ea typeface="ＭＳ Ｐゴシック" panose="020B0600070205080204" pitchFamily="34" charset="-128"/>
              </a:rPr>
              <a:t>.</a:t>
            </a:r>
            <a:endParaRPr lang="en-US" sz="1400" dirty="0">
              <a:ea typeface="ＭＳ Ｐゴシック" panose="020B0600070205080204" pitchFamily="34" charset="-128"/>
            </a:endParaRPr>
          </a:p>
          <a:p>
            <a:pPr>
              <a:spcAft>
                <a:spcPts val="0"/>
              </a:spcAft>
            </a:pPr>
            <a:r>
              <a:rPr lang="en-US" sz="1400" dirty="0">
                <a:ea typeface="ＭＳ Ｐゴシック" panose="020B0600070205080204" pitchFamily="34" charset="-128"/>
              </a:rPr>
              <a:t>List the TeamSTEPPS tools and strategies that will be implemented</a:t>
            </a:r>
          </a:p>
          <a:p>
            <a:pPr>
              <a:spcAft>
                <a:spcPts val="0"/>
              </a:spcAft>
            </a:pPr>
            <a:r>
              <a:rPr lang="en-US" sz="1400" dirty="0" smtClean="0">
                <a:ea typeface="ＭＳ Ｐゴシック" panose="020B0600070205080204" pitchFamily="34" charset="-128"/>
              </a:rPr>
              <a:t>1</a:t>
            </a:r>
            <a:r>
              <a:rPr lang="en-US" sz="1400" dirty="0">
                <a:ea typeface="ＭＳ Ｐゴシック" panose="020B0600070205080204" pitchFamily="34" charset="-128"/>
              </a:rPr>
              <a:t>.</a:t>
            </a:r>
          </a:p>
          <a:p>
            <a:pPr>
              <a:spcAft>
                <a:spcPts val="0"/>
              </a:spcAft>
            </a:pPr>
            <a:r>
              <a:rPr lang="en-US" sz="1400" dirty="0">
                <a:ea typeface="ＭＳ Ｐゴシック" panose="020B0600070205080204" pitchFamily="34" charset="-128"/>
              </a:rPr>
              <a:t>2.</a:t>
            </a:r>
          </a:p>
          <a:p>
            <a:r>
              <a:rPr lang="en-US" sz="1400" dirty="0">
                <a:ea typeface="ＭＳ Ｐゴシック" panose="020B0600070205080204" pitchFamily="34" charset="-128"/>
              </a:rPr>
              <a:t>3</a:t>
            </a:r>
            <a:r>
              <a:rPr lang="en-US" sz="1400" dirty="0" smtClean="0">
                <a:ea typeface="ＭＳ Ｐゴシック" panose="020B0600070205080204" pitchFamily="34" charset="-128"/>
              </a:rPr>
              <a:t>.</a:t>
            </a:r>
            <a:endParaRPr lang="en-US" sz="1400" dirty="0">
              <a:ea typeface="ＭＳ Ｐゴシック" panose="020B0600070205080204" pitchFamily="34" charset="-128"/>
            </a:endParaRPr>
          </a:p>
          <a:p>
            <a:pPr>
              <a:spcAft>
                <a:spcPts val="0"/>
              </a:spcAft>
            </a:pPr>
            <a:r>
              <a:rPr lang="en-US" sz="1400" dirty="0">
                <a:ea typeface="ＭＳ Ｐゴシック" panose="020B0600070205080204" pitchFamily="34" charset="-128"/>
              </a:rPr>
              <a:t>List the order in which the tools and strategies will be implemented</a:t>
            </a:r>
          </a:p>
          <a:p>
            <a:pPr>
              <a:spcAft>
                <a:spcPts val="0"/>
              </a:spcAft>
            </a:pPr>
            <a:r>
              <a:rPr lang="en-US" sz="1400" dirty="0" smtClean="0">
                <a:ea typeface="ＭＳ Ｐゴシック" panose="020B0600070205080204" pitchFamily="34" charset="-128"/>
              </a:rPr>
              <a:t>1</a:t>
            </a:r>
            <a:r>
              <a:rPr lang="en-US" sz="1400" dirty="0">
                <a:ea typeface="ＭＳ Ｐゴシック" panose="020B0600070205080204" pitchFamily="34" charset="-128"/>
              </a:rPr>
              <a:t>.</a:t>
            </a:r>
          </a:p>
          <a:p>
            <a:pPr>
              <a:spcAft>
                <a:spcPts val="0"/>
              </a:spcAft>
            </a:pPr>
            <a:r>
              <a:rPr lang="en-US" sz="1400" dirty="0">
                <a:ea typeface="ＭＳ Ｐゴシック" panose="020B0600070205080204" pitchFamily="34" charset="-128"/>
              </a:rPr>
              <a:t>2.</a:t>
            </a:r>
          </a:p>
          <a:p>
            <a:pPr>
              <a:spcAft>
                <a:spcPts val="0"/>
              </a:spcAft>
            </a:pPr>
            <a:r>
              <a:rPr lang="en-US" sz="1400" dirty="0">
                <a:ea typeface="ＭＳ Ｐゴシック" panose="020B0600070205080204" pitchFamily="34" charset="-128"/>
              </a:rPr>
              <a:t>3.</a:t>
            </a:r>
          </a:p>
          <a:p>
            <a:pPr>
              <a:buFont typeface="Wingdings" panose="05000000000000000000" pitchFamily="2" charset="2"/>
              <a:buNone/>
            </a:pPr>
            <a:endParaRPr lang="en-US" sz="1400" dirty="0" smtClean="0">
              <a:ea typeface="ＭＳ Ｐゴシック" panose="020B0600070205080204" pitchFamily="34" charset="-128"/>
            </a:endParaRPr>
          </a:p>
          <a:p>
            <a:pPr>
              <a:buFont typeface="Wingdings" panose="05000000000000000000" pitchFamily="2" charset="2"/>
              <a:buNone/>
            </a:pPr>
            <a:endParaRPr lang="en-US" sz="1400" dirty="0" smtClean="0">
              <a:ea typeface="ＭＳ Ｐゴシック" panose="020B0600070205080204" pitchFamily="34" charset="-128"/>
            </a:endParaRPr>
          </a:p>
        </p:txBody>
      </p:sp>
      <p:sp>
        <p:nvSpPr>
          <p:cNvPr id="6" name="TextBox 5"/>
          <p:cNvSpPr txBox="1"/>
          <p:nvPr>
            <p:custDataLst>
              <p:tags r:id="rId5"/>
            </p:custDataLst>
          </p:nvPr>
        </p:nvSpPr>
        <p:spPr>
          <a:xfrm>
            <a:off x="4857750" y="4368522"/>
            <a:ext cx="3747770" cy="276999"/>
          </a:xfrm>
          <a:prstGeom prst="rect">
            <a:avLst/>
          </a:prstGeom>
          <a:noFill/>
        </p:spPr>
        <p:txBody>
          <a:bodyPr wrap="square" rtlCol="0">
            <a:spAutoFit/>
          </a:bodyPr>
          <a:lstStyle/>
          <a:p>
            <a:pPr algn="ctr"/>
            <a:r>
              <a:rPr lang="en-US" sz="1200" dirty="0" smtClean="0"/>
              <a:t>Example from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3880774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Complete Step 4 in Your Implementation Guide</a:t>
            </a:r>
            <a:endParaRPr lang="en-US" dirty="0"/>
          </a:p>
        </p:txBody>
      </p:sp>
      <p:sp>
        <p:nvSpPr>
          <p:cNvPr id="3" name="Text Placeholder 2"/>
          <p:cNvSpPr>
            <a:spLocks noGrp="1"/>
          </p:cNvSpPr>
          <p:nvPr>
            <p:ph type="body" sz="quarter" idx="10"/>
            <p:custDataLst>
              <p:tags r:id="rId3"/>
            </p:custDataLst>
          </p:nvPr>
        </p:nvSpPr>
        <p:spPr>
          <a:xfrm>
            <a:off x="182879" y="768095"/>
            <a:ext cx="4204348" cy="4023360"/>
          </a:xfrm>
        </p:spPr>
        <p:txBody>
          <a:bodyPr>
            <a:normAutofit/>
          </a:bodyPr>
          <a:lstStyle/>
          <a:p>
            <a:r>
              <a:rPr lang="en-US" dirty="0" smtClean="0"/>
              <a:t>Take 15 minutes to complete Step 4 for your Implementation </a:t>
            </a:r>
            <a:r>
              <a:rPr lang="en-US" dirty="0"/>
              <a:t>P</a:t>
            </a:r>
            <a:r>
              <a:rPr lang="en-US" dirty="0" smtClean="0"/>
              <a:t>lan</a:t>
            </a:r>
          </a:p>
          <a:p>
            <a:r>
              <a:rPr lang="en-US" dirty="0"/>
              <a:t>Answer these questions</a:t>
            </a:r>
            <a:r>
              <a:rPr lang="en-US" dirty="0" smtClean="0"/>
              <a:t>:</a:t>
            </a:r>
            <a:endParaRPr lang="en-US" dirty="0"/>
          </a:p>
          <a:p>
            <a:pPr marL="342900" indent="-228600">
              <a:buFont typeface="Arial" panose="020B0604020202020204" pitchFamily="34" charset="0"/>
              <a:buChar char="•"/>
            </a:pPr>
            <a:r>
              <a:rPr lang="en-US" dirty="0"/>
              <a:t>What are the risk points you want to address?</a:t>
            </a:r>
          </a:p>
          <a:p>
            <a:pPr marL="342900" indent="-228600">
              <a:buFont typeface="Arial" panose="020B0604020202020204" pitchFamily="34" charset="0"/>
              <a:buChar char="•"/>
            </a:pPr>
            <a:r>
              <a:rPr lang="en-US" dirty="0"/>
              <a:t>What TeamSTEPPS tools and strategies do you think should be </a:t>
            </a:r>
            <a:r>
              <a:rPr lang="en-US" dirty="0" smtClean="0"/>
              <a:t>implemented?</a:t>
            </a:r>
          </a:p>
          <a:p>
            <a:pPr marL="342900" indent="-228600">
              <a:buFont typeface="Arial" panose="020B0604020202020204" pitchFamily="34" charset="0"/>
              <a:buChar char="•"/>
            </a:pPr>
            <a:r>
              <a:rPr lang="en-US" dirty="0" smtClean="0"/>
              <a:t>In </a:t>
            </a:r>
            <a:r>
              <a:rPr lang="en-US" dirty="0"/>
              <a:t>what </a:t>
            </a:r>
            <a:r>
              <a:rPr lang="en-US" dirty="0" smtClean="0"/>
              <a:t>order should the tools be </a:t>
            </a:r>
            <a:r>
              <a:rPr lang="en-US" dirty="0"/>
              <a:t>implemented? </a:t>
            </a:r>
            <a:endParaRPr lang="en-US" dirty="0" smtClean="0"/>
          </a:p>
        </p:txBody>
      </p:sp>
      <p:pic>
        <p:nvPicPr>
          <p:cNvPr id="4" name="Picture 3" descr="The Implementation Guide">
            <a:hlinkClick r:id="rId8"/>
          </p:cNvPr>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a:off x="4672013" y="1156564"/>
            <a:ext cx="4014786" cy="3011089"/>
          </a:xfrm>
          <a:prstGeom prst="rect">
            <a:avLst/>
          </a:prstGeom>
          <a:ln>
            <a:solidFill>
              <a:schemeClr val="tx1"/>
            </a:solidFill>
          </a:ln>
          <a:effectLst>
            <a:outerShdw blurRad="342900" dist="139700" dir="2700000" algn="tl" rotWithShape="0">
              <a:prstClr val="black">
                <a:alpha val="40000"/>
              </a:prstClr>
            </a:outerShdw>
          </a:effectLst>
        </p:spPr>
      </p:pic>
      <p:sp>
        <p:nvSpPr>
          <p:cNvPr id="5" name="TextBox 4"/>
          <p:cNvSpPr txBox="1"/>
          <p:nvPr>
            <p:custDataLst>
              <p:tags r:id="rId5"/>
            </p:custDataLst>
          </p:nvPr>
        </p:nvSpPr>
        <p:spPr>
          <a:xfrm>
            <a:off x="4672013" y="4311371"/>
            <a:ext cx="4014788" cy="276999"/>
          </a:xfrm>
          <a:prstGeom prst="rect">
            <a:avLst/>
          </a:prstGeom>
          <a:noFill/>
        </p:spPr>
        <p:txBody>
          <a:bodyPr wrap="square" rtlCol="0">
            <a:spAutoFit/>
          </a:bodyPr>
          <a:lstStyle/>
          <a:p>
            <a:pPr algn="ctr"/>
            <a:r>
              <a:rPr lang="en-US" sz="1200" dirty="0" smtClean="0"/>
              <a:t>Step 4 in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250270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How This Online Course Works</a:t>
            </a:r>
            <a:endParaRPr lang="en-US" dirty="0"/>
          </a:p>
        </p:txBody>
      </p:sp>
      <p:sp>
        <p:nvSpPr>
          <p:cNvPr id="3" name="Text Placeholder 2"/>
          <p:cNvSpPr>
            <a:spLocks noGrp="1"/>
          </p:cNvSpPr>
          <p:nvPr>
            <p:ph type="body" sz="quarter" idx="10"/>
            <p:custDataLst>
              <p:tags r:id="rId3"/>
            </p:custDataLst>
          </p:nvPr>
        </p:nvSpPr>
        <p:spPr/>
        <p:txBody>
          <a:bodyPr/>
          <a:lstStyle/>
          <a:p>
            <a:pPr>
              <a:spcAft>
                <a:spcPts val="1200"/>
              </a:spcAft>
            </a:pPr>
            <a:r>
              <a:rPr lang="en-US" dirty="0"/>
              <a:t>This online course will walk you through the TeamSTEPPS content just as you will present it when you train your colleagues and staff</a:t>
            </a:r>
          </a:p>
          <a:p>
            <a:pPr>
              <a:spcAft>
                <a:spcPts val="1200"/>
              </a:spcAft>
            </a:pPr>
            <a:r>
              <a:rPr lang="en-US" dirty="0"/>
              <a:t>It teaches you all the concepts that comprise the TeamSTEPPS initiative</a:t>
            </a:r>
          </a:p>
          <a:p>
            <a:pPr>
              <a:spcAft>
                <a:spcPts val="1200"/>
              </a:spcAft>
            </a:pPr>
            <a:r>
              <a:rPr lang="en-US" dirty="0"/>
              <a:t>While also teaching you to teach TeamSTEPPS to your colleagues</a:t>
            </a:r>
          </a:p>
          <a:p>
            <a:pPr>
              <a:spcAft>
                <a:spcPts val="1200"/>
              </a:spcAft>
            </a:pPr>
            <a:r>
              <a:rPr lang="en-US" dirty="0"/>
              <a:t>Use the navigation buttons in the lower right to work through the online </a:t>
            </a:r>
            <a:r>
              <a:rPr lang="en-US" dirty="0" smtClean="0"/>
              <a:t>modules</a:t>
            </a:r>
            <a:endParaRPr lang="en-US" dirty="0"/>
          </a:p>
        </p:txBody>
      </p:sp>
      <p:grpSp>
        <p:nvGrpSpPr>
          <p:cNvPr id="17" name="Group 16" descr="text box on how to go to previous slide"/>
          <p:cNvGrpSpPr/>
          <p:nvPr>
            <p:custDataLst>
              <p:tags r:id="rId4"/>
            </p:custDataLst>
          </p:nvPr>
        </p:nvGrpSpPr>
        <p:grpSpPr>
          <a:xfrm>
            <a:off x="3048991" y="3507042"/>
            <a:ext cx="3219729" cy="1279687"/>
            <a:chOff x="3048991" y="3507042"/>
            <a:chExt cx="3219729" cy="1279687"/>
          </a:xfrm>
        </p:grpSpPr>
        <p:cxnSp>
          <p:nvCxnSpPr>
            <p:cNvPr id="5" name="Straight Connector 4"/>
            <p:cNvCxnSpPr/>
            <p:nvPr/>
          </p:nvCxnSpPr>
          <p:spPr>
            <a:xfrm>
              <a:off x="4744721" y="4297680"/>
              <a:ext cx="1523999" cy="489049"/>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4" name="Rounded Rectangle 3"/>
            <p:cNvSpPr/>
            <p:nvPr>
              <p:custDataLst>
                <p:tags r:id="rId7"/>
              </p:custDataLst>
            </p:nvPr>
          </p:nvSpPr>
          <p:spPr>
            <a:xfrm>
              <a:off x="3048991" y="3507042"/>
              <a:ext cx="1683327" cy="79063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move back to the previous slide</a:t>
              </a:r>
            </a:p>
          </p:txBody>
        </p:sp>
      </p:grpSp>
      <p:grpSp>
        <p:nvGrpSpPr>
          <p:cNvPr id="19" name="Group 18" descr="text box on how to go to next slide"/>
          <p:cNvGrpSpPr/>
          <p:nvPr>
            <p:custDataLst>
              <p:tags r:id="rId5"/>
            </p:custDataLst>
          </p:nvPr>
        </p:nvGrpSpPr>
        <p:grpSpPr>
          <a:xfrm>
            <a:off x="7498080" y="3507042"/>
            <a:ext cx="1404920" cy="1290628"/>
            <a:chOff x="7498080" y="3507042"/>
            <a:chExt cx="1404920" cy="1290628"/>
          </a:xfrm>
        </p:grpSpPr>
        <p:cxnSp>
          <p:nvCxnSpPr>
            <p:cNvPr id="14" name="Straight Connector 13"/>
            <p:cNvCxnSpPr/>
            <p:nvPr/>
          </p:nvCxnSpPr>
          <p:spPr>
            <a:xfrm flipH="1">
              <a:off x="8046720" y="4297680"/>
              <a:ext cx="419313" cy="499990"/>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11" name="Rounded Rectangle 10"/>
            <p:cNvSpPr/>
            <p:nvPr>
              <p:custDataLst>
                <p:tags r:id="rId6"/>
              </p:custDataLst>
            </p:nvPr>
          </p:nvSpPr>
          <p:spPr>
            <a:xfrm>
              <a:off x="7498080" y="3507042"/>
              <a:ext cx="1404920" cy="79063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move to the next slide</a:t>
              </a:r>
            </a:p>
          </p:txBody>
        </p:sp>
      </p:grpSp>
    </p:spTree>
    <p:custDataLst>
      <p:tags r:id="rId1"/>
    </p:custDataLst>
    <p:extLst>
      <p:ext uri="{BB962C8B-B14F-4D97-AF65-F5344CB8AC3E}">
        <p14:creationId xmlns:p14="http://schemas.microsoft.com/office/powerpoint/2010/main" val="2231202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fontScale="90000"/>
          </a:bodyPr>
          <a:lstStyle/>
          <a:p>
            <a:r>
              <a:rPr lang="en-US" sz="2800" dirty="0">
                <a:ea typeface="ＭＳ Ｐゴシック" panose="020B0600070205080204" pitchFamily="34" charset="-128"/>
              </a:rPr>
              <a:t>Step </a:t>
            </a:r>
            <a:r>
              <a:rPr lang="en-US" sz="2800" dirty="0" smtClean="0">
                <a:ea typeface="ＭＳ Ｐゴシック" panose="020B0600070205080204" pitchFamily="34" charset="-128"/>
              </a:rPr>
              <a:t>5</a:t>
            </a:r>
            <a:r>
              <a:rPr lang="en-US" sz="2800" dirty="0">
                <a:ea typeface="ＭＳ Ｐゴシック" panose="020B0600070205080204" pitchFamily="34" charset="-128"/>
              </a:rPr>
              <a:t>: Develop a Plan for Testing Your TeamSTEPPS Intervention(s)</a:t>
            </a:r>
            <a:endParaRPr lang="en-US" sz="2800" dirty="0"/>
          </a:p>
        </p:txBody>
      </p:sp>
      <p:sp>
        <p:nvSpPr>
          <p:cNvPr id="4" name="Text Placeholder 3"/>
          <p:cNvSpPr>
            <a:spLocks noGrp="1"/>
          </p:cNvSpPr>
          <p:nvPr>
            <p:ph type="body" sz="quarter" idx="10"/>
            <p:custDataLst>
              <p:tags r:id="rId3"/>
            </p:custDataLst>
          </p:nvPr>
        </p:nvSpPr>
        <p:spPr>
          <a:xfrm>
            <a:off x="182880" y="768095"/>
            <a:ext cx="4431984" cy="4023360"/>
          </a:xfrm>
        </p:spPr>
        <p:txBody>
          <a:bodyPr>
            <a:normAutofit lnSpcReduction="10000"/>
          </a:bodyPr>
          <a:lstStyle/>
          <a:p>
            <a:r>
              <a:rPr lang="en-US" dirty="0"/>
              <a:t>Key Actions:</a:t>
            </a:r>
          </a:p>
          <a:p>
            <a:pPr marL="342900" indent="-228600">
              <a:buFont typeface="Arial" panose="020B0604020202020204" pitchFamily="34" charset="0"/>
              <a:buChar char="•"/>
            </a:pPr>
            <a:r>
              <a:rPr lang="en-US" dirty="0"/>
              <a:t>Identify who on your Change Team will be responsible for data collection, analysis, and presentation (generation of graphs and charts)</a:t>
            </a:r>
          </a:p>
          <a:p>
            <a:pPr marL="342900" indent="-228600">
              <a:buFont typeface="Arial" panose="020B0604020202020204" pitchFamily="34" charset="0"/>
              <a:buChar char="•"/>
            </a:pPr>
            <a:r>
              <a:rPr lang="en-US" dirty="0"/>
              <a:t>Identify a measure and define target ranges for that measure </a:t>
            </a:r>
          </a:p>
          <a:p>
            <a:pPr marL="342900" indent="-228600">
              <a:buFont typeface="Arial" panose="020B0604020202020204" pitchFamily="34" charset="0"/>
              <a:buChar char="•"/>
            </a:pPr>
            <a:r>
              <a:rPr lang="en-US" dirty="0"/>
              <a:t>Measure before and after you implement TeamSTEPPS </a:t>
            </a:r>
          </a:p>
          <a:p>
            <a:pPr marL="342900" indent="-228600">
              <a:buFont typeface="Arial" panose="020B0604020202020204" pitchFamily="34" charset="0"/>
              <a:buChar char="•"/>
            </a:pPr>
            <a:r>
              <a:rPr lang="en-US" dirty="0"/>
              <a:t>Consider Kirkpatrick’s taxonomy when selecting measures </a:t>
            </a:r>
          </a:p>
        </p:txBody>
      </p:sp>
      <p:sp>
        <p:nvSpPr>
          <p:cNvPr id="5" name="Rectangle 9"/>
          <p:cNvSpPr txBox="1">
            <a:spLocks noChangeArrowheads="1"/>
          </p:cNvSpPr>
          <p:nvPr>
            <p:custDataLst>
              <p:tags r:id="rId4"/>
            </p:custDataLst>
          </p:nvPr>
        </p:nvSpPr>
        <p:spPr>
          <a:xfrm>
            <a:off x="4857750" y="993138"/>
            <a:ext cx="3747770" cy="3385822"/>
          </a:xfrm>
          <a:prstGeom prst="rect">
            <a:avLst/>
          </a:prstGeom>
          <a:ln w="9525">
            <a:solidFill>
              <a:srgbClr val="663300"/>
            </a:solidFill>
            <a:miter lim="800000"/>
            <a:headEnd/>
            <a:tailEnd/>
          </a:ln>
        </p:spPr>
        <p:txBody>
          <a:bodyPr lIns="182880" tIns="182880"/>
          <a:lst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400" dirty="0">
                <a:ea typeface="ＭＳ Ｐゴシック" panose="020B0600070205080204" pitchFamily="34" charset="-128"/>
              </a:rPr>
              <a:t>Who is responsible?</a:t>
            </a:r>
          </a:p>
          <a:p>
            <a:pPr>
              <a:spcAft>
                <a:spcPts val="0"/>
              </a:spcAft>
            </a:pPr>
            <a:endParaRPr lang="en-US" sz="1400" dirty="0">
              <a:ea typeface="ＭＳ Ｐゴシック" panose="020B0600070205080204" pitchFamily="34" charset="-128"/>
            </a:endParaRPr>
          </a:p>
          <a:p>
            <a:pPr>
              <a:spcAft>
                <a:spcPts val="0"/>
              </a:spcAft>
            </a:pPr>
            <a:r>
              <a:rPr lang="en-US" sz="1400" dirty="0">
                <a:ea typeface="ＭＳ Ｐゴシック" panose="020B0600070205080204" pitchFamily="34" charset="-128"/>
              </a:rPr>
              <a:t>At what level will you measure and what measures will you use</a:t>
            </a:r>
            <a:r>
              <a:rPr lang="en-US" sz="1400" dirty="0" smtClean="0">
                <a:ea typeface="ＭＳ Ｐゴシック" panose="020B0600070205080204" pitchFamily="34" charset="-128"/>
              </a:rPr>
              <a:t>?</a:t>
            </a:r>
          </a:p>
          <a:p>
            <a:pPr>
              <a:spcAft>
                <a:spcPts val="0"/>
              </a:spcAft>
            </a:pPr>
            <a:endParaRPr lang="en-US" sz="1400" dirty="0">
              <a:ea typeface="ＭＳ Ｐゴシック" panose="020B0600070205080204" pitchFamily="34" charset="-128"/>
            </a:endParaRPr>
          </a:p>
          <a:p>
            <a:pPr>
              <a:spcAft>
                <a:spcPts val="0"/>
              </a:spcAft>
            </a:pPr>
            <a:r>
              <a:rPr lang="en-US" sz="1400" dirty="0">
                <a:ea typeface="ＭＳ Ｐゴシック" panose="020B0600070205080204" pitchFamily="34" charset="-128"/>
              </a:rPr>
              <a:t>1. Level I Reactions</a:t>
            </a:r>
          </a:p>
          <a:p>
            <a:pPr>
              <a:spcAft>
                <a:spcPts val="0"/>
              </a:spcAft>
            </a:pPr>
            <a:endParaRPr lang="en-US" sz="1400" dirty="0">
              <a:ea typeface="ＭＳ Ｐゴシック" panose="020B0600070205080204" pitchFamily="34" charset="-128"/>
            </a:endParaRPr>
          </a:p>
          <a:p>
            <a:pPr>
              <a:spcAft>
                <a:spcPts val="0"/>
              </a:spcAft>
            </a:pPr>
            <a:r>
              <a:rPr lang="en-US" sz="1400" dirty="0">
                <a:ea typeface="ＭＳ Ｐゴシック" panose="020B0600070205080204" pitchFamily="34" charset="-128"/>
              </a:rPr>
              <a:t>2. Level II Learning</a:t>
            </a:r>
          </a:p>
          <a:p>
            <a:pPr>
              <a:spcAft>
                <a:spcPts val="0"/>
              </a:spcAft>
            </a:pPr>
            <a:endParaRPr lang="en-US" sz="1400" dirty="0">
              <a:ea typeface="ＭＳ Ｐゴシック" panose="020B0600070205080204" pitchFamily="34" charset="-128"/>
            </a:endParaRPr>
          </a:p>
          <a:p>
            <a:pPr>
              <a:spcAft>
                <a:spcPts val="0"/>
              </a:spcAft>
            </a:pPr>
            <a:r>
              <a:rPr lang="en-US" sz="1400" dirty="0">
                <a:ea typeface="ＭＳ Ｐゴシック" panose="020B0600070205080204" pitchFamily="34" charset="-128"/>
              </a:rPr>
              <a:t>3. Level III Behavior</a:t>
            </a:r>
          </a:p>
          <a:p>
            <a:pPr>
              <a:spcAft>
                <a:spcPts val="0"/>
              </a:spcAft>
            </a:pPr>
            <a:endParaRPr lang="en-US" sz="1400" dirty="0">
              <a:ea typeface="ＭＳ Ｐゴシック" panose="020B0600070205080204" pitchFamily="34" charset="-128"/>
            </a:endParaRPr>
          </a:p>
          <a:p>
            <a:pPr>
              <a:spcAft>
                <a:spcPts val="0"/>
              </a:spcAft>
            </a:pPr>
            <a:r>
              <a:rPr lang="en-US" sz="1400" dirty="0">
                <a:ea typeface="ＭＳ Ｐゴシック" panose="020B0600070205080204" pitchFamily="34" charset="-128"/>
              </a:rPr>
              <a:t>4. Level IV Results</a:t>
            </a:r>
          </a:p>
          <a:p>
            <a:pPr>
              <a:buFont typeface="Wingdings" panose="05000000000000000000" pitchFamily="2" charset="2"/>
              <a:buNone/>
            </a:pPr>
            <a:endParaRPr lang="en-US" sz="1400" dirty="0" smtClean="0">
              <a:ea typeface="ＭＳ Ｐゴシック" panose="020B0600070205080204" pitchFamily="34" charset="-128"/>
            </a:endParaRPr>
          </a:p>
          <a:p>
            <a:pPr>
              <a:buFont typeface="Wingdings" panose="05000000000000000000" pitchFamily="2" charset="2"/>
              <a:buNone/>
            </a:pPr>
            <a:endParaRPr lang="en-US" sz="1400" dirty="0" smtClean="0">
              <a:ea typeface="ＭＳ Ｐゴシック" panose="020B0600070205080204" pitchFamily="34" charset="-128"/>
            </a:endParaRPr>
          </a:p>
        </p:txBody>
      </p:sp>
      <p:sp>
        <p:nvSpPr>
          <p:cNvPr id="6" name="TextBox 5"/>
          <p:cNvSpPr txBox="1"/>
          <p:nvPr>
            <p:custDataLst>
              <p:tags r:id="rId5"/>
            </p:custDataLst>
          </p:nvPr>
        </p:nvSpPr>
        <p:spPr>
          <a:xfrm>
            <a:off x="4857750" y="4368522"/>
            <a:ext cx="3747770" cy="276999"/>
          </a:xfrm>
          <a:prstGeom prst="rect">
            <a:avLst/>
          </a:prstGeom>
          <a:noFill/>
        </p:spPr>
        <p:txBody>
          <a:bodyPr wrap="square" rtlCol="0">
            <a:spAutoFit/>
          </a:bodyPr>
          <a:lstStyle/>
          <a:p>
            <a:pPr algn="ctr"/>
            <a:r>
              <a:rPr lang="en-US" sz="1200" dirty="0" smtClean="0"/>
              <a:t>Example from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897455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Complete Step 5 in Your Implementation Guide</a:t>
            </a:r>
            <a:endParaRPr lang="en-US" dirty="0"/>
          </a:p>
        </p:txBody>
      </p:sp>
      <p:sp>
        <p:nvSpPr>
          <p:cNvPr id="3" name="Text Placeholder 2"/>
          <p:cNvSpPr>
            <a:spLocks noGrp="1"/>
          </p:cNvSpPr>
          <p:nvPr>
            <p:ph type="body" sz="quarter" idx="10"/>
            <p:custDataLst>
              <p:tags r:id="rId3"/>
            </p:custDataLst>
          </p:nvPr>
        </p:nvSpPr>
        <p:spPr>
          <a:xfrm>
            <a:off x="182879" y="768095"/>
            <a:ext cx="4204348" cy="4023360"/>
          </a:xfrm>
        </p:spPr>
        <p:txBody>
          <a:bodyPr>
            <a:normAutofit/>
          </a:bodyPr>
          <a:lstStyle/>
          <a:p>
            <a:pPr>
              <a:spcAft>
                <a:spcPts val="1800"/>
              </a:spcAft>
            </a:pPr>
            <a:r>
              <a:rPr lang="en-US" dirty="0" smtClean="0"/>
              <a:t>Take 10 minutes to complete Step 5 for one of the aims identified in Step 4</a:t>
            </a:r>
          </a:p>
          <a:p>
            <a:pPr>
              <a:spcAft>
                <a:spcPts val="1800"/>
              </a:spcAft>
            </a:pPr>
            <a:r>
              <a:rPr lang="en-US" dirty="0"/>
              <a:t>Who on your change team would be the best choice to be responsible for data collection, </a:t>
            </a:r>
            <a:r>
              <a:rPr lang="en-US" dirty="0" smtClean="0"/>
              <a:t>analysis, </a:t>
            </a:r>
            <a:r>
              <a:rPr lang="en-US" dirty="0"/>
              <a:t>and presentation? </a:t>
            </a:r>
            <a:endParaRPr lang="en-US" dirty="0" smtClean="0"/>
          </a:p>
          <a:p>
            <a:pPr>
              <a:spcAft>
                <a:spcPts val="1800"/>
              </a:spcAft>
            </a:pPr>
            <a:r>
              <a:rPr lang="en-US" dirty="0"/>
              <a:t>To keep it simple, find out what measures are already in place that you can use as a baseline </a:t>
            </a:r>
            <a:endParaRPr lang="en-US" dirty="0" smtClean="0"/>
          </a:p>
          <a:p>
            <a:pPr>
              <a:spcAft>
                <a:spcPts val="1800"/>
              </a:spcAft>
            </a:pPr>
            <a:endParaRPr lang="en-US" dirty="0" smtClean="0"/>
          </a:p>
        </p:txBody>
      </p:sp>
      <p:pic>
        <p:nvPicPr>
          <p:cNvPr id="4" name="Picture 3" descr="The Implementation Guide">
            <a:hlinkClick r:id="rId8"/>
          </p:cNvPr>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a:off x="4672013" y="1156564"/>
            <a:ext cx="4014785" cy="3011089"/>
          </a:xfrm>
          <a:prstGeom prst="rect">
            <a:avLst/>
          </a:prstGeom>
          <a:ln>
            <a:solidFill>
              <a:schemeClr val="tx1"/>
            </a:solidFill>
          </a:ln>
          <a:effectLst>
            <a:outerShdw blurRad="342900" dist="139700" dir="2700000" algn="tl" rotWithShape="0">
              <a:prstClr val="black">
                <a:alpha val="40000"/>
              </a:prstClr>
            </a:outerShdw>
          </a:effectLst>
        </p:spPr>
      </p:pic>
      <p:sp>
        <p:nvSpPr>
          <p:cNvPr id="5" name="TextBox 4"/>
          <p:cNvSpPr txBox="1"/>
          <p:nvPr>
            <p:custDataLst>
              <p:tags r:id="rId5"/>
            </p:custDataLst>
          </p:nvPr>
        </p:nvSpPr>
        <p:spPr>
          <a:xfrm>
            <a:off x="4672013" y="4311371"/>
            <a:ext cx="4014788" cy="276999"/>
          </a:xfrm>
          <a:prstGeom prst="rect">
            <a:avLst/>
          </a:prstGeom>
          <a:noFill/>
        </p:spPr>
        <p:txBody>
          <a:bodyPr wrap="square" rtlCol="0">
            <a:spAutoFit/>
          </a:bodyPr>
          <a:lstStyle/>
          <a:p>
            <a:pPr algn="ctr"/>
            <a:r>
              <a:rPr lang="en-US" sz="1200" dirty="0" smtClean="0"/>
              <a:t>Step 5 in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434696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sz="2800" dirty="0">
                <a:ea typeface="ＭＳ Ｐゴシック" panose="020B0600070205080204" pitchFamily="34" charset="-128"/>
              </a:rPr>
              <a:t>Step 6</a:t>
            </a:r>
            <a:r>
              <a:rPr lang="en-US" sz="2800" dirty="0" smtClean="0">
                <a:ea typeface="ＭＳ Ｐゴシック" panose="020B0600070205080204" pitchFamily="34" charset="-128"/>
              </a:rPr>
              <a:t>: </a:t>
            </a:r>
            <a:r>
              <a:rPr lang="en-US" sz="2800" dirty="0">
                <a:ea typeface="ＭＳ Ｐゴシック" panose="020B0600070205080204" pitchFamily="34" charset="-128"/>
              </a:rPr>
              <a:t>Develop an Implementation Plan</a:t>
            </a:r>
            <a:endParaRPr lang="en-US" sz="2800" dirty="0"/>
          </a:p>
        </p:txBody>
      </p:sp>
      <p:sp>
        <p:nvSpPr>
          <p:cNvPr id="4" name="Text Placeholder 3"/>
          <p:cNvSpPr>
            <a:spLocks noGrp="1"/>
          </p:cNvSpPr>
          <p:nvPr>
            <p:ph type="body" sz="quarter" idx="10"/>
            <p:custDataLst>
              <p:tags r:id="rId3"/>
            </p:custDataLst>
          </p:nvPr>
        </p:nvSpPr>
        <p:spPr>
          <a:xfrm>
            <a:off x="182880" y="768095"/>
            <a:ext cx="4431984" cy="4023360"/>
          </a:xfrm>
        </p:spPr>
        <p:txBody>
          <a:bodyPr>
            <a:normAutofit/>
          </a:bodyPr>
          <a:lstStyle/>
          <a:p>
            <a:r>
              <a:rPr lang="en-US" dirty="0"/>
              <a:t>Key Actions:</a:t>
            </a:r>
          </a:p>
          <a:p>
            <a:pPr marL="342900" indent="-228600">
              <a:buFont typeface="Arial" panose="020B0604020202020204" pitchFamily="34" charset="0"/>
              <a:buChar char="•"/>
            </a:pPr>
            <a:r>
              <a:rPr lang="en-US" dirty="0"/>
              <a:t>Determine who needs to be trained on what TeamSTEPPS skills and by when</a:t>
            </a:r>
          </a:p>
          <a:p>
            <a:pPr marL="342900" indent="-228600">
              <a:buFont typeface="Arial" panose="020B0604020202020204" pitchFamily="34" charset="0"/>
              <a:buChar char="•"/>
            </a:pPr>
            <a:r>
              <a:rPr lang="en-US" dirty="0"/>
              <a:t>Develop a training plan for each audience</a:t>
            </a:r>
          </a:p>
          <a:p>
            <a:pPr marL="342900" indent="-228600">
              <a:buFont typeface="Arial" panose="020B0604020202020204" pitchFamily="34" charset="0"/>
              <a:buChar char="•"/>
            </a:pPr>
            <a:r>
              <a:rPr lang="en-US" dirty="0"/>
              <a:t>Determine if refresher training is required</a:t>
            </a:r>
          </a:p>
          <a:p>
            <a:pPr marL="342900" indent="-228600">
              <a:buFont typeface="Arial" panose="020B0604020202020204" pitchFamily="34" charset="0"/>
              <a:buChar char="•"/>
            </a:pPr>
            <a:r>
              <a:rPr lang="en-US" dirty="0"/>
              <a:t>Create training timelines </a:t>
            </a:r>
          </a:p>
        </p:txBody>
      </p:sp>
      <p:sp>
        <p:nvSpPr>
          <p:cNvPr id="5" name="Rectangle 9"/>
          <p:cNvSpPr txBox="1">
            <a:spLocks noChangeArrowheads="1"/>
          </p:cNvSpPr>
          <p:nvPr>
            <p:custDataLst>
              <p:tags r:id="rId4"/>
            </p:custDataLst>
          </p:nvPr>
        </p:nvSpPr>
        <p:spPr>
          <a:xfrm>
            <a:off x="4857750" y="993138"/>
            <a:ext cx="3747770" cy="3385822"/>
          </a:xfrm>
          <a:prstGeom prst="rect">
            <a:avLst/>
          </a:prstGeom>
          <a:ln w="9525">
            <a:solidFill>
              <a:srgbClr val="663300"/>
            </a:solidFill>
            <a:miter lim="800000"/>
            <a:headEnd/>
            <a:tailEnd/>
          </a:ln>
        </p:spPr>
        <p:txBody>
          <a:bodyPr/>
          <a:lst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300"/>
              </a:spcAft>
            </a:pPr>
            <a:r>
              <a:rPr lang="en-US" sz="1400" u="sng" dirty="0">
                <a:ea typeface="ＭＳ Ｐゴシック" panose="020B0600070205080204" pitchFamily="34" charset="-128"/>
              </a:rPr>
              <a:t>Who</a:t>
            </a:r>
            <a:r>
              <a:rPr lang="en-US" sz="1400" dirty="0">
                <a:ea typeface="ＭＳ Ｐゴシック" panose="020B0600070205080204" pitchFamily="34" charset="-128"/>
              </a:rPr>
              <a:t> will attend the training sessions?</a:t>
            </a:r>
          </a:p>
          <a:p>
            <a:pPr>
              <a:spcAft>
                <a:spcPts val="300"/>
              </a:spcAft>
            </a:pPr>
            <a:endParaRPr lang="en-US" sz="1400" dirty="0">
              <a:ea typeface="ＭＳ Ｐゴシック" panose="020B0600070205080204" pitchFamily="34" charset="-128"/>
            </a:endParaRPr>
          </a:p>
          <a:p>
            <a:pPr>
              <a:spcAft>
                <a:spcPts val="300"/>
              </a:spcAft>
            </a:pPr>
            <a:r>
              <a:rPr lang="en-US" sz="1400" u="sng" dirty="0">
                <a:ea typeface="ＭＳ Ｐゴシック" panose="020B0600070205080204" pitchFamily="34" charset="-128"/>
              </a:rPr>
              <a:t>What</a:t>
            </a:r>
            <a:r>
              <a:rPr lang="en-US" sz="1400" dirty="0">
                <a:ea typeface="ＭＳ Ｐゴシック" panose="020B0600070205080204" pitchFamily="34" charset="-128"/>
              </a:rPr>
              <a:t> skills will you train?</a:t>
            </a:r>
          </a:p>
          <a:p>
            <a:pPr>
              <a:spcAft>
                <a:spcPts val="300"/>
              </a:spcAft>
            </a:pPr>
            <a:endParaRPr lang="en-US" sz="1400" dirty="0">
              <a:ea typeface="ＭＳ Ｐゴシック" panose="020B0600070205080204" pitchFamily="34" charset="-128"/>
            </a:endParaRPr>
          </a:p>
          <a:p>
            <a:pPr>
              <a:spcAft>
                <a:spcPts val="300"/>
              </a:spcAft>
            </a:pPr>
            <a:r>
              <a:rPr lang="en-US" sz="1400" u="sng" dirty="0">
                <a:ea typeface="ＭＳ Ｐゴシック" panose="020B0600070205080204" pitchFamily="34" charset="-128"/>
              </a:rPr>
              <a:t>When</a:t>
            </a:r>
            <a:r>
              <a:rPr lang="en-US" sz="1400" dirty="0">
                <a:ea typeface="ＭＳ Ｐゴシック" panose="020B0600070205080204" pitchFamily="34" charset="-128"/>
              </a:rPr>
              <a:t> will the training sessions occur and for how long?</a:t>
            </a:r>
          </a:p>
          <a:p>
            <a:pPr>
              <a:spcAft>
                <a:spcPts val="300"/>
              </a:spcAft>
            </a:pPr>
            <a:endParaRPr lang="en-US" sz="1400" dirty="0">
              <a:ea typeface="ＭＳ Ｐゴシック" panose="020B0600070205080204" pitchFamily="34" charset="-128"/>
            </a:endParaRPr>
          </a:p>
          <a:p>
            <a:pPr>
              <a:spcAft>
                <a:spcPts val="300"/>
              </a:spcAft>
            </a:pPr>
            <a:r>
              <a:rPr lang="en-US" sz="1400" u="sng" dirty="0">
                <a:ea typeface="ＭＳ Ｐゴシック" panose="020B0600070205080204" pitchFamily="34" charset="-128"/>
              </a:rPr>
              <a:t>Where</a:t>
            </a:r>
            <a:r>
              <a:rPr lang="en-US" sz="1400" dirty="0">
                <a:ea typeface="ＭＳ Ｐゴシック" panose="020B0600070205080204" pitchFamily="34" charset="-128"/>
              </a:rPr>
              <a:t> will the sessions occur?</a:t>
            </a:r>
          </a:p>
          <a:p>
            <a:pPr>
              <a:spcAft>
                <a:spcPts val="300"/>
              </a:spcAft>
            </a:pPr>
            <a:endParaRPr lang="en-US" sz="1400" dirty="0">
              <a:ea typeface="ＭＳ Ｐゴシック" panose="020B0600070205080204" pitchFamily="34" charset="-128"/>
            </a:endParaRPr>
          </a:p>
          <a:p>
            <a:pPr>
              <a:spcAft>
                <a:spcPts val="300"/>
              </a:spcAft>
            </a:pPr>
            <a:r>
              <a:rPr lang="en-US" sz="1400" u="sng" dirty="0">
                <a:ea typeface="ＭＳ Ｐゴシック" panose="020B0600070205080204" pitchFamily="34" charset="-128"/>
              </a:rPr>
              <a:t>How</a:t>
            </a:r>
            <a:r>
              <a:rPr lang="en-US" sz="1400" dirty="0">
                <a:ea typeface="ＭＳ Ｐゴシック" panose="020B0600070205080204" pitchFamily="34" charset="-128"/>
              </a:rPr>
              <a:t> will you train (method of presentation, tools, supplies)?</a:t>
            </a:r>
          </a:p>
          <a:p>
            <a:pPr>
              <a:spcAft>
                <a:spcPts val="300"/>
              </a:spcAft>
            </a:pPr>
            <a:endParaRPr lang="en-US" sz="1400" dirty="0">
              <a:ea typeface="ＭＳ Ｐゴシック" panose="020B0600070205080204" pitchFamily="34" charset="-128"/>
            </a:endParaRPr>
          </a:p>
          <a:p>
            <a:pPr>
              <a:spcAft>
                <a:spcPts val="300"/>
              </a:spcAft>
            </a:pPr>
            <a:r>
              <a:rPr lang="en-US" sz="1400" u="sng" dirty="0">
                <a:ea typeface="ＭＳ Ｐゴシック" panose="020B0600070205080204" pitchFamily="34" charset="-128"/>
              </a:rPr>
              <a:t>What</a:t>
            </a:r>
            <a:r>
              <a:rPr lang="en-US" sz="1400" dirty="0">
                <a:ea typeface="ＭＳ Ｐゴシック" panose="020B0600070205080204" pitchFamily="34" charset="-128"/>
              </a:rPr>
              <a:t> are the logistics to consider</a:t>
            </a:r>
            <a:r>
              <a:rPr lang="en-US" sz="1400" dirty="0" smtClean="0">
                <a:ea typeface="ＭＳ Ｐゴシック" panose="020B0600070205080204" pitchFamily="34" charset="-128"/>
              </a:rPr>
              <a:t>?</a:t>
            </a:r>
          </a:p>
          <a:p>
            <a:pPr>
              <a:buFont typeface="Wingdings" panose="05000000000000000000" pitchFamily="2" charset="2"/>
              <a:buNone/>
            </a:pPr>
            <a:endParaRPr lang="en-US" sz="1400" dirty="0" smtClean="0">
              <a:ea typeface="ＭＳ Ｐゴシック" panose="020B0600070205080204" pitchFamily="34" charset="-128"/>
            </a:endParaRPr>
          </a:p>
        </p:txBody>
      </p:sp>
      <p:sp>
        <p:nvSpPr>
          <p:cNvPr id="6" name="TextBox 5"/>
          <p:cNvSpPr txBox="1"/>
          <p:nvPr>
            <p:custDataLst>
              <p:tags r:id="rId5"/>
            </p:custDataLst>
          </p:nvPr>
        </p:nvSpPr>
        <p:spPr>
          <a:xfrm>
            <a:off x="4857750" y="4368522"/>
            <a:ext cx="3747770" cy="276999"/>
          </a:xfrm>
          <a:prstGeom prst="rect">
            <a:avLst/>
          </a:prstGeom>
          <a:noFill/>
        </p:spPr>
        <p:txBody>
          <a:bodyPr wrap="square" rtlCol="0">
            <a:spAutoFit/>
          </a:bodyPr>
          <a:lstStyle/>
          <a:p>
            <a:pPr algn="ctr"/>
            <a:r>
              <a:rPr lang="en-US" sz="1200" dirty="0" smtClean="0"/>
              <a:t>Example from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360451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Complete Step 6 in Your Implementation Guide</a:t>
            </a:r>
            <a:endParaRPr lang="en-US" dirty="0"/>
          </a:p>
        </p:txBody>
      </p:sp>
      <p:sp>
        <p:nvSpPr>
          <p:cNvPr id="3" name="Text Placeholder 2"/>
          <p:cNvSpPr>
            <a:spLocks noGrp="1"/>
          </p:cNvSpPr>
          <p:nvPr>
            <p:ph type="body" sz="quarter" idx="10"/>
            <p:custDataLst>
              <p:tags r:id="rId3"/>
            </p:custDataLst>
          </p:nvPr>
        </p:nvSpPr>
        <p:spPr>
          <a:xfrm>
            <a:off x="182879" y="768095"/>
            <a:ext cx="4204348" cy="4023360"/>
          </a:xfrm>
        </p:spPr>
        <p:txBody>
          <a:bodyPr>
            <a:normAutofit fontScale="92500" lnSpcReduction="10000"/>
          </a:bodyPr>
          <a:lstStyle/>
          <a:p>
            <a:pPr>
              <a:spcAft>
                <a:spcPts val="1800"/>
              </a:spcAft>
            </a:pPr>
            <a:r>
              <a:rPr lang="en-US" dirty="0" smtClean="0"/>
              <a:t>Take 10 minutes to complete Step 6 for </a:t>
            </a:r>
            <a:r>
              <a:rPr lang="en-US" dirty="0"/>
              <a:t>your </a:t>
            </a:r>
            <a:r>
              <a:rPr lang="en-US" dirty="0" smtClean="0"/>
              <a:t>Implementation </a:t>
            </a:r>
            <a:r>
              <a:rPr lang="en-US" dirty="0"/>
              <a:t>P</a:t>
            </a:r>
            <a:r>
              <a:rPr lang="en-US" dirty="0" smtClean="0"/>
              <a:t>lan</a:t>
            </a:r>
          </a:p>
          <a:p>
            <a:pPr>
              <a:spcAft>
                <a:spcPts val="1800"/>
              </a:spcAft>
            </a:pPr>
            <a:r>
              <a:rPr lang="en-US" dirty="0" smtClean="0"/>
              <a:t>Who </a:t>
            </a:r>
            <a:r>
              <a:rPr lang="en-US" dirty="0"/>
              <a:t>will attend the training </a:t>
            </a:r>
            <a:r>
              <a:rPr lang="en-US" dirty="0" smtClean="0"/>
              <a:t>sessions?</a:t>
            </a:r>
          </a:p>
          <a:p>
            <a:pPr>
              <a:spcAft>
                <a:spcPts val="1800"/>
              </a:spcAft>
            </a:pPr>
            <a:r>
              <a:rPr lang="en-US" dirty="0" smtClean="0"/>
              <a:t>What </a:t>
            </a:r>
            <a:r>
              <a:rPr lang="en-US" dirty="0"/>
              <a:t>skills will you train? </a:t>
            </a:r>
          </a:p>
          <a:p>
            <a:pPr>
              <a:spcAft>
                <a:spcPts val="1800"/>
              </a:spcAft>
            </a:pPr>
            <a:r>
              <a:rPr lang="en-US" dirty="0"/>
              <a:t>When will training occur and how long will the sessions last?</a:t>
            </a:r>
          </a:p>
          <a:p>
            <a:pPr>
              <a:spcAft>
                <a:spcPts val="1800"/>
              </a:spcAft>
            </a:pPr>
            <a:r>
              <a:rPr lang="en-US" dirty="0"/>
              <a:t>Consider the necessary logistics and how you will </a:t>
            </a:r>
            <a:r>
              <a:rPr lang="en-US" dirty="0" smtClean="0"/>
              <a:t>train</a:t>
            </a:r>
          </a:p>
          <a:p>
            <a:pPr>
              <a:spcAft>
                <a:spcPts val="1800"/>
              </a:spcAft>
            </a:pPr>
            <a:r>
              <a:rPr lang="en-US" dirty="0" smtClean="0"/>
              <a:t>Refer </a:t>
            </a:r>
            <a:r>
              <a:rPr lang="en-US" dirty="0"/>
              <a:t>to page </a:t>
            </a:r>
            <a:r>
              <a:rPr lang="en-US" dirty="0" smtClean="0"/>
              <a:t>17 </a:t>
            </a:r>
            <a:r>
              <a:rPr lang="en-US" dirty="0"/>
              <a:t>in the </a:t>
            </a:r>
            <a:r>
              <a:rPr lang="en-US" dirty="0" smtClean="0"/>
              <a:t>Instructor Guide for detailed planning actions</a:t>
            </a:r>
            <a:endParaRPr lang="en-US" dirty="0"/>
          </a:p>
        </p:txBody>
      </p:sp>
      <p:pic>
        <p:nvPicPr>
          <p:cNvPr id="4" name="Picture 3" descr="The Implementation Guide">
            <a:hlinkClick r:id="rId8"/>
          </p:cNvPr>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a:off x="4672013" y="1156564"/>
            <a:ext cx="4014785" cy="3011088"/>
          </a:xfrm>
          <a:prstGeom prst="rect">
            <a:avLst/>
          </a:prstGeom>
          <a:ln>
            <a:solidFill>
              <a:schemeClr val="tx1"/>
            </a:solidFill>
          </a:ln>
          <a:effectLst>
            <a:outerShdw blurRad="342900" dist="139700" dir="2700000" algn="tl" rotWithShape="0">
              <a:prstClr val="black">
                <a:alpha val="40000"/>
              </a:prstClr>
            </a:outerShdw>
          </a:effectLst>
        </p:spPr>
      </p:pic>
      <p:sp>
        <p:nvSpPr>
          <p:cNvPr id="5" name="TextBox 4"/>
          <p:cNvSpPr txBox="1"/>
          <p:nvPr>
            <p:custDataLst>
              <p:tags r:id="rId5"/>
            </p:custDataLst>
          </p:nvPr>
        </p:nvSpPr>
        <p:spPr>
          <a:xfrm>
            <a:off x="4672013" y="4311371"/>
            <a:ext cx="4014788" cy="276999"/>
          </a:xfrm>
          <a:prstGeom prst="rect">
            <a:avLst/>
          </a:prstGeom>
          <a:noFill/>
        </p:spPr>
        <p:txBody>
          <a:bodyPr wrap="square" rtlCol="0">
            <a:spAutoFit/>
          </a:bodyPr>
          <a:lstStyle/>
          <a:p>
            <a:pPr algn="ctr"/>
            <a:r>
              <a:rPr lang="en-US" sz="1200" dirty="0" smtClean="0"/>
              <a:t>Step 6 in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2182024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sz="2800" dirty="0"/>
              <a:t>Determine How Coaches May be </a:t>
            </a:r>
            <a:r>
              <a:rPr lang="en-US" sz="2800" dirty="0" smtClean="0"/>
              <a:t>Used (Slide 14)</a:t>
            </a:r>
            <a:endParaRPr lang="en-US" sz="2800" dirty="0"/>
          </a:p>
        </p:txBody>
      </p:sp>
      <p:sp>
        <p:nvSpPr>
          <p:cNvPr id="4" name="Text Placeholder 3"/>
          <p:cNvSpPr>
            <a:spLocks noGrp="1"/>
          </p:cNvSpPr>
          <p:nvPr>
            <p:ph type="body" sz="quarter" idx="10"/>
            <p:custDataLst>
              <p:tags r:id="rId3"/>
            </p:custDataLst>
          </p:nvPr>
        </p:nvSpPr>
        <p:spPr>
          <a:xfrm>
            <a:off x="182880" y="768095"/>
            <a:ext cx="4560570" cy="4023360"/>
          </a:xfrm>
        </p:spPr>
        <p:txBody>
          <a:bodyPr>
            <a:normAutofit/>
          </a:bodyPr>
          <a:lstStyle/>
          <a:p>
            <a:r>
              <a:rPr lang="en-US" dirty="0"/>
              <a:t>Key Actions:</a:t>
            </a:r>
          </a:p>
          <a:p>
            <a:pPr marL="342900" indent="-228600">
              <a:buFont typeface="Arial" panose="020B0604020202020204" pitchFamily="34" charset="0"/>
              <a:buChar char="•"/>
            </a:pPr>
            <a:r>
              <a:rPr lang="en-US" dirty="0"/>
              <a:t>Determine whether coaches will be used to facilitate sustainment</a:t>
            </a:r>
          </a:p>
          <a:p>
            <a:pPr marL="342900" indent="-228600">
              <a:buFont typeface="Arial" panose="020B0604020202020204" pitchFamily="34" charset="0"/>
              <a:buChar char="•"/>
            </a:pPr>
            <a:r>
              <a:rPr lang="en-US" dirty="0"/>
              <a:t>If coaches will be used, determine:</a:t>
            </a:r>
          </a:p>
          <a:p>
            <a:pPr marL="744538" lvl="1" indent="-228600"/>
            <a:r>
              <a:rPr lang="en-US" dirty="0"/>
              <a:t>How many are needed</a:t>
            </a:r>
          </a:p>
          <a:p>
            <a:pPr marL="744538" lvl="1" indent="-228600"/>
            <a:r>
              <a:rPr lang="en-US" dirty="0"/>
              <a:t>When and how they will be trained</a:t>
            </a:r>
          </a:p>
          <a:p>
            <a:pPr marL="744538" lvl="1" indent="-228600"/>
            <a:r>
              <a:rPr lang="en-US" dirty="0"/>
              <a:t>How they will be used</a:t>
            </a:r>
          </a:p>
          <a:p>
            <a:pPr marL="744538" lvl="1" indent="-228600"/>
            <a:r>
              <a:rPr lang="en-US" dirty="0"/>
              <a:t>Expectations for the role of coaches</a:t>
            </a:r>
          </a:p>
        </p:txBody>
      </p:sp>
      <p:sp>
        <p:nvSpPr>
          <p:cNvPr id="5" name="Rectangle 9"/>
          <p:cNvSpPr txBox="1">
            <a:spLocks noChangeArrowheads="1"/>
          </p:cNvSpPr>
          <p:nvPr>
            <p:custDataLst>
              <p:tags r:id="rId4"/>
            </p:custDataLst>
          </p:nvPr>
        </p:nvSpPr>
        <p:spPr>
          <a:xfrm>
            <a:off x="4857750" y="993138"/>
            <a:ext cx="3747770" cy="3385822"/>
          </a:xfrm>
          <a:prstGeom prst="rect">
            <a:avLst/>
          </a:prstGeom>
          <a:ln w="9525">
            <a:solidFill>
              <a:srgbClr val="663300"/>
            </a:solidFill>
            <a:miter lim="800000"/>
            <a:headEnd/>
            <a:tailEnd/>
          </a:ln>
        </p:spPr>
        <p:txBody>
          <a:bodyPr/>
          <a:lst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400" dirty="0">
                <a:ea typeface="ＭＳ Ｐゴシック" panose="020B0600070205080204" pitchFamily="34" charset="-128"/>
              </a:rPr>
              <a:t>Will coaches be used?</a:t>
            </a:r>
          </a:p>
          <a:p>
            <a:pPr>
              <a:spcAft>
                <a:spcPts val="0"/>
              </a:spcAft>
            </a:pPr>
            <a:endParaRPr lang="en-US" sz="1400" dirty="0">
              <a:ea typeface="ＭＳ Ｐゴシック" panose="020B0600070205080204" pitchFamily="34" charset="-128"/>
            </a:endParaRPr>
          </a:p>
          <a:p>
            <a:pPr>
              <a:spcAft>
                <a:spcPts val="0"/>
              </a:spcAft>
            </a:pPr>
            <a:r>
              <a:rPr lang="en-US" sz="1400" dirty="0">
                <a:ea typeface="ＭＳ Ｐゴシック" panose="020B0600070205080204" pitchFamily="34" charset="-128"/>
              </a:rPr>
              <a:t>If Yes:</a:t>
            </a:r>
          </a:p>
          <a:p>
            <a:pPr>
              <a:spcAft>
                <a:spcPts val="0"/>
              </a:spcAft>
            </a:pPr>
            <a:r>
              <a:rPr lang="en-US" sz="1400" dirty="0">
                <a:ea typeface="ＭＳ Ｐゴシック" panose="020B0600070205080204" pitchFamily="34" charset="-128"/>
              </a:rPr>
              <a:t>Number required:</a:t>
            </a:r>
          </a:p>
          <a:p>
            <a:pPr>
              <a:spcAft>
                <a:spcPts val="0"/>
              </a:spcAft>
            </a:pPr>
            <a:endParaRPr lang="en-US" sz="1400" dirty="0">
              <a:ea typeface="ＭＳ Ｐゴシック" panose="020B0600070205080204" pitchFamily="34" charset="-128"/>
            </a:endParaRPr>
          </a:p>
          <a:p>
            <a:pPr>
              <a:spcAft>
                <a:spcPts val="0"/>
              </a:spcAft>
            </a:pPr>
            <a:r>
              <a:rPr lang="en-US" sz="1400" dirty="0">
                <a:ea typeface="ＭＳ Ｐゴシック" panose="020B0600070205080204" pitchFamily="34" charset="-128"/>
              </a:rPr>
              <a:t>When will coaches be trained?</a:t>
            </a:r>
          </a:p>
          <a:p>
            <a:pPr>
              <a:spcAft>
                <a:spcPts val="0"/>
              </a:spcAft>
            </a:pPr>
            <a:endParaRPr lang="en-US" sz="1400" dirty="0">
              <a:ea typeface="ＭＳ Ｐゴシック" panose="020B0600070205080204" pitchFamily="34" charset="-128"/>
            </a:endParaRPr>
          </a:p>
          <a:p>
            <a:pPr>
              <a:spcAft>
                <a:spcPts val="0"/>
              </a:spcAft>
            </a:pPr>
            <a:r>
              <a:rPr lang="en-US" sz="1400" dirty="0">
                <a:ea typeface="ＭＳ Ｐゴシック" panose="020B0600070205080204" pitchFamily="34" charset="-128"/>
              </a:rPr>
              <a:t>How will coaches be trained?</a:t>
            </a:r>
          </a:p>
          <a:p>
            <a:pPr>
              <a:spcAft>
                <a:spcPts val="0"/>
              </a:spcAft>
            </a:pPr>
            <a:endParaRPr lang="en-US" sz="1400" dirty="0">
              <a:ea typeface="ＭＳ Ｐゴシック" panose="020B0600070205080204" pitchFamily="34" charset="-128"/>
            </a:endParaRPr>
          </a:p>
          <a:p>
            <a:pPr>
              <a:spcAft>
                <a:spcPts val="0"/>
              </a:spcAft>
            </a:pPr>
            <a:r>
              <a:rPr lang="en-US" sz="1400" dirty="0">
                <a:ea typeface="ＭＳ Ｐゴシック" panose="020B0600070205080204" pitchFamily="34" charset="-128"/>
              </a:rPr>
              <a:t>How will coaches be used?</a:t>
            </a:r>
          </a:p>
          <a:p>
            <a:pPr>
              <a:spcAft>
                <a:spcPts val="0"/>
              </a:spcAft>
            </a:pPr>
            <a:endParaRPr lang="en-US" sz="1400" dirty="0">
              <a:ea typeface="ＭＳ Ｐゴシック" panose="020B0600070205080204" pitchFamily="34" charset="-128"/>
            </a:endParaRPr>
          </a:p>
          <a:p>
            <a:pPr>
              <a:spcAft>
                <a:spcPts val="0"/>
              </a:spcAft>
            </a:pPr>
            <a:r>
              <a:rPr lang="en-US" sz="1400" dirty="0">
                <a:ea typeface="ＭＳ Ｐゴシック" panose="020B0600070205080204" pitchFamily="34" charset="-128"/>
              </a:rPr>
              <a:t>What are the expectations for the role of coaches</a:t>
            </a:r>
            <a:r>
              <a:rPr lang="en-US" sz="1400" dirty="0" smtClean="0">
                <a:ea typeface="ＭＳ Ｐゴシック" panose="020B0600070205080204" pitchFamily="34" charset="-128"/>
              </a:rPr>
              <a:t>?</a:t>
            </a:r>
          </a:p>
          <a:p>
            <a:pPr>
              <a:buFont typeface="Wingdings" panose="05000000000000000000" pitchFamily="2" charset="2"/>
              <a:buNone/>
            </a:pPr>
            <a:endParaRPr lang="en-US" sz="1400" dirty="0" smtClean="0">
              <a:ea typeface="ＭＳ Ｐゴシック" panose="020B0600070205080204" pitchFamily="34" charset="-128"/>
            </a:endParaRPr>
          </a:p>
        </p:txBody>
      </p:sp>
      <p:sp>
        <p:nvSpPr>
          <p:cNvPr id="6" name="TextBox 5"/>
          <p:cNvSpPr txBox="1"/>
          <p:nvPr>
            <p:custDataLst>
              <p:tags r:id="rId5"/>
            </p:custDataLst>
          </p:nvPr>
        </p:nvSpPr>
        <p:spPr>
          <a:xfrm>
            <a:off x="4857750" y="4368522"/>
            <a:ext cx="3747770" cy="276999"/>
          </a:xfrm>
          <a:prstGeom prst="rect">
            <a:avLst/>
          </a:prstGeom>
          <a:noFill/>
        </p:spPr>
        <p:txBody>
          <a:bodyPr wrap="square" rtlCol="0">
            <a:spAutoFit/>
          </a:bodyPr>
          <a:lstStyle/>
          <a:p>
            <a:pPr algn="ctr"/>
            <a:r>
              <a:rPr lang="en-US" sz="1200" dirty="0" smtClean="0"/>
              <a:t>Example from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3034635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Complete Coaching in Your Implementation Guide</a:t>
            </a:r>
            <a:endParaRPr lang="en-US" dirty="0"/>
          </a:p>
        </p:txBody>
      </p:sp>
      <p:sp>
        <p:nvSpPr>
          <p:cNvPr id="3" name="Text Placeholder 2"/>
          <p:cNvSpPr>
            <a:spLocks noGrp="1"/>
          </p:cNvSpPr>
          <p:nvPr>
            <p:ph type="body" sz="quarter" idx="10"/>
            <p:custDataLst>
              <p:tags r:id="rId3"/>
            </p:custDataLst>
          </p:nvPr>
        </p:nvSpPr>
        <p:spPr>
          <a:xfrm>
            <a:off x="182879" y="768095"/>
            <a:ext cx="4360546" cy="4023360"/>
          </a:xfrm>
        </p:spPr>
        <p:txBody>
          <a:bodyPr>
            <a:normAutofit/>
          </a:bodyPr>
          <a:lstStyle/>
          <a:p>
            <a:pPr>
              <a:spcAft>
                <a:spcPts val="1800"/>
              </a:spcAft>
            </a:pPr>
            <a:r>
              <a:rPr lang="en-US" dirty="0" smtClean="0"/>
              <a:t>Take 10 minutes to consider how you will use coaches in </a:t>
            </a:r>
            <a:r>
              <a:rPr lang="en-US" dirty="0"/>
              <a:t>your implementation </a:t>
            </a:r>
            <a:r>
              <a:rPr lang="en-US" dirty="0" smtClean="0"/>
              <a:t>plan</a:t>
            </a:r>
          </a:p>
          <a:p>
            <a:pPr>
              <a:spcAft>
                <a:spcPts val="1800"/>
              </a:spcAft>
            </a:pPr>
            <a:r>
              <a:rPr lang="en-US" dirty="0" smtClean="0"/>
              <a:t>Answer the questions:</a:t>
            </a:r>
          </a:p>
          <a:p>
            <a:pPr marL="457200" indent="-342900">
              <a:buFont typeface="Arial" panose="020B0604020202020204" pitchFamily="34" charset="0"/>
              <a:buChar char="•"/>
            </a:pPr>
            <a:r>
              <a:rPr lang="en-US" dirty="0"/>
              <a:t>How many are </a:t>
            </a:r>
            <a:r>
              <a:rPr lang="en-US" dirty="0" smtClean="0"/>
              <a:t>needed?</a:t>
            </a:r>
            <a:endParaRPr lang="en-US" dirty="0"/>
          </a:p>
          <a:p>
            <a:pPr marL="457200" indent="-342900">
              <a:buFont typeface="Arial" panose="020B0604020202020204" pitchFamily="34" charset="0"/>
              <a:buChar char="•"/>
            </a:pPr>
            <a:r>
              <a:rPr lang="en-US" dirty="0"/>
              <a:t>When and how they will be </a:t>
            </a:r>
            <a:r>
              <a:rPr lang="en-US" dirty="0" smtClean="0"/>
              <a:t>trained?</a:t>
            </a:r>
            <a:endParaRPr lang="en-US" dirty="0"/>
          </a:p>
          <a:p>
            <a:pPr marL="457200" indent="-342900">
              <a:buFont typeface="Arial" panose="020B0604020202020204" pitchFamily="34" charset="0"/>
              <a:buChar char="•"/>
            </a:pPr>
            <a:r>
              <a:rPr lang="en-US" dirty="0"/>
              <a:t>How they will be </a:t>
            </a:r>
            <a:r>
              <a:rPr lang="en-US" dirty="0" smtClean="0"/>
              <a:t>used?</a:t>
            </a:r>
            <a:endParaRPr lang="en-US" dirty="0"/>
          </a:p>
          <a:p>
            <a:pPr marL="457200" indent="-342900">
              <a:buFont typeface="Arial" panose="020B0604020202020204" pitchFamily="34" charset="0"/>
              <a:buChar char="•"/>
            </a:pPr>
            <a:r>
              <a:rPr lang="en-US" dirty="0"/>
              <a:t>Expectations for the role of </a:t>
            </a:r>
            <a:r>
              <a:rPr lang="en-US" dirty="0" smtClean="0"/>
              <a:t>coaches</a:t>
            </a:r>
          </a:p>
          <a:p>
            <a:pPr>
              <a:spcAft>
                <a:spcPts val="1800"/>
              </a:spcAft>
            </a:pPr>
            <a:endParaRPr lang="en-US" dirty="0" smtClean="0"/>
          </a:p>
        </p:txBody>
      </p:sp>
      <p:pic>
        <p:nvPicPr>
          <p:cNvPr id="4" name="Picture 3" descr="Implementation Guide">
            <a:hlinkClick r:id="rId8"/>
          </p:cNvPr>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a:off x="4672014" y="1156564"/>
            <a:ext cx="4014783" cy="3011088"/>
          </a:xfrm>
          <a:prstGeom prst="rect">
            <a:avLst/>
          </a:prstGeom>
          <a:ln>
            <a:solidFill>
              <a:schemeClr val="tx1"/>
            </a:solidFill>
          </a:ln>
          <a:effectLst>
            <a:outerShdw blurRad="342900" dist="139700" dir="2700000" algn="tl" rotWithShape="0">
              <a:prstClr val="black">
                <a:alpha val="40000"/>
              </a:prstClr>
            </a:outerShdw>
          </a:effectLst>
        </p:spPr>
      </p:pic>
      <p:sp>
        <p:nvSpPr>
          <p:cNvPr id="5" name="TextBox 4"/>
          <p:cNvSpPr txBox="1"/>
          <p:nvPr>
            <p:custDataLst>
              <p:tags r:id="rId5"/>
            </p:custDataLst>
          </p:nvPr>
        </p:nvSpPr>
        <p:spPr>
          <a:xfrm>
            <a:off x="4672013" y="4311371"/>
            <a:ext cx="4014788" cy="276999"/>
          </a:xfrm>
          <a:prstGeom prst="rect">
            <a:avLst/>
          </a:prstGeom>
          <a:noFill/>
        </p:spPr>
        <p:txBody>
          <a:bodyPr wrap="square" rtlCol="0">
            <a:spAutoFit/>
          </a:bodyPr>
          <a:lstStyle/>
          <a:p>
            <a:pPr algn="ctr"/>
            <a:r>
              <a:rPr lang="en-US" sz="1200" dirty="0" smtClean="0"/>
              <a:t>Coaches planning in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3338362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sz="3000" dirty="0">
                <a:ea typeface="ＭＳ Ｐゴシック" panose="020B0600070205080204" pitchFamily="34" charset="-128"/>
              </a:rPr>
              <a:t>Step </a:t>
            </a:r>
            <a:r>
              <a:rPr lang="en-US" sz="3000" dirty="0" smtClean="0">
                <a:ea typeface="ＭＳ Ｐゴシック" panose="020B0600070205080204" pitchFamily="34" charset="-128"/>
              </a:rPr>
              <a:t>7: </a:t>
            </a:r>
            <a:r>
              <a:rPr lang="en-US" sz="3000" dirty="0"/>
              <a:t>Develop a Sustainment </a:t>
            </a:r>
            <a:r>
              <a:rPr lang="en-US" sz="3000" dirty="0" smtClean="0"/>
              <a:t>Plan (Slide 15)</a:t>
            </a:r>
            <a:endParaRPr lang="en-US" sz="3000" dirty="0"/>
          </a:p>
        </p:txBody>
      </p:sp>
      <p:sp>
        <p:nvSpPr>
          <p:cNvPr id="4" name="Text Placeholder 3"/>
          <p:cNvSpPr>
            <a:spLocks noGrp="1"/>
          </p:cNvSpPr>
          <p:nvPr>
            <p:ph type="body" sz="quarter" idx="10"/>
            <p:custDataLst>
              <p:tags r:id="rId3"/>
            </p:custDataLst>
          </p:nvPr>
        </p:nvSpPr>
        <p:spPr>
          <a:xfrm>
            <a:off x="182880" y="768094"/>
            <a:ext cx="4674870" cy="4113395"/>
          </a:xfrm>
        </p:spPr>
        <p:txBody>
          <a:bodyPr>
            <a:normAutofit fontScale="92500" lnSpcReduction="10000"/>
          </a:bodyPr>
          <a:lstStyle/>
          <a:p>
            <a:r>
              <a:rPr lang="en-US" dirty="0"/>
              <a:t>Key Actions:</a:t>
            </a:r>
          </a:p>
          <a:p>
            <a:pPr marL="342900" indent="-228600">
              <a:spcAft>
                <a:spcPts val="600"/>
              </a:spcAft>
              <a:buFont typeface="Arial" panose="020B0604020202020204" pitchFamily="34" charset="0"/>
              <a:buChar char="•"/>
            </a:pPr>
            <a:r>
              <a:rPr lang="en-US" dirty="0"/>
              <a:t>For your </a:t>
            </a:r>
            <a:r>
              <a:rPr lang="en-US" dirty="0" smtClean="0"/>
              <a:t>Monitoring </a:t>
            </a:r>
            <a:r>
              <a:rPr lang="en-US" dirty="0"/>
              <a:t>P</a:t>
            </a:r>
            <a:r>
              <a:rPr lang="en-US" dirty="0" smtClean="0"/>
              <a:t>lan</a:t>
            </a:r>
            <a:r>
              <a:rPr lang="en-US" dirty="0"/>
              <a:t>, determine:</a:t>
            </a:r>
          </a:p>
          <a:p>
            <a:pPr marL="744538" lvl="1" indent="-228600">
              <a:spcAft>
                <a:spcPts val="600"/>
              </a:spcAft>
            </a:pPr>
            <a:r>
              <a:rPr lang="en-US" dirty="0"/>
              <a:t>Measures and target outcomes </a:t>
            </a:r>
          </a:p>
          <a:p>
            <a:pPr marL="744538" lvl="1" indent="-228600">
              <a:spcAft>
                <a:spcPts val="600"/>
              </a:spcAft>
            </a:pPr>
            <a:r>
              <a:rPr lang="en-US" dirty="0"/>
              <a:t>Data source (e.g., existing QI database) </a:t>
            </a:r>
          </a:p>
          <a:p>
            <a:pPr marL="744538" lvl="1" indent="-228600">
              <a:spcAft>
                <a:spcPts val="600"/>
              </a:spcAft>
            </a:pPr>
            <a:r>
              <a:rPr lang="en-US" dirty="0"/>
              <a:t>Resources required (money, time, equipment, personnel, expertise)</a:t>
            </a:r>
          </a:p>
          <a:p>
            <a:pPr marL="744538" lvl="1" indent="-228600"/>
            <a:r>
              <a:rPr lang="en-US" dirty="0"/>
              <a:t>Person(s) responsible for implementation and oversight</a:t>
            </a:r>
          </a:p>
          <a:p>
            <a:pPr marL="342900" indent="-228600">
              <a:buFont typeface="Arial" panose="020B0604020202020204" pitchFamily="34" charset="0"/>
              <a:buChar char="•"/>
            </a:pPr>
            <a:r>
              <a:rPr lang="en-US" dirty="0"/>
              <a:t>Determine how data from your </a:t>
            </a:r>
            <a:r>
              <a:rPr lang="en-US" dirty="0" smtClean="0"/>
              <a:t>Monitoring </a:t>
            </a:r>
            <a:r>
              <a:rPr lang="en-US" dirty="0"/>
              <a:t>P</a:t>
            </a:r>
            <a:r>
              <a:rPr lang="en-US" dirty="0" smtClean="0"/>
              <a:t>lan </a:t>
            </a:r>
            <a:r>
              <a:rPr lang="en-US" dirty="0"/>
              <a:t>will be used to continually improve processes and  performance</a:t>
            </a:r>
          </a:p>
        </p:txBody>
      </p:sp>
      <p:sp>
        <p:nvSpPr>
          <p:cNvPr id="5" name="Rectangle 9"/>
          <p:cNvSpPr txBox="1">
            <a:spLocks noChangeArrowheads="1"/>
          </p:cNvSpPr>
          <p:nvPr>
            <p:custDataLst>
              <p:tags r:id="rId4"/>
            </p:custDataLst>
          </p:nvPr>
        </p:nvSpPr>
        <p:spPr>
          <a:xfrm>
            <a:off x="4857750" y="993138"/>
            <a:ext cx="3747770" cy="3385822"/>
          </a:xfrm>
          <a:prstGeom prst="rect">
            <a:avLst/>
          </a:prstGeom>
          <a:ln w="9525">
            <a:solidFill>
              <a:srgbClr val="663300"/>
            </a:solidFill>
            <a:miter lim="800000"/>
            <a:headEnd/>
            <a:tailEnd/>
          </a:ln>
        </p:spPr>
        <p:txBody>
          <a:bodyPr/>
          <a:lst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300"/>
              </a:spcAft>
            </a:pPr>
            <a:r>
              <a:rPr lang="en-US" sz="1400" dirty="0">
                <a:ea typeface="ＭＳ Ｐゴシック" panose="020B0600070205080204" pitchFamily="34" charset="-128"/>
              </a:rPr>
              <a:t>Identify Components of a Monitoring Plan: </a:t>
            </a:r>
            <a:endParaRPr lang="en-US" sz="1400" dirty="0" smtClean="0">
              <a:ea typeface="ＭＳ Ｐゴシック" panose="020B0600070205080204" pitchFamily="34" charset="-128"/>
            </a:endParaRPr>
          </a:p>
          <a:p>
            <a:pPr>
              <a:spcAft>
                <a:spcPts val="300"/>
              </a:spcAft>
            </a:pPr>
            <a:endParaRPr lang="en-US" sz="1400" dirty="0">
              <a:ea typeface="ＭＳ Ｐゴシック" panose="020B0600070205080204" pitchFamily="34" charset="-128"/>
            </a:endParaRPr>
          </a:p>
          <a:p>
            <a:pPr>
              <a:spcAft>
                <a:spcPts val="300"/>
              </a:spcAft>
            </a:pPr>
            <a:r>
              <a:rPr lang="en-US" sz="1400" dirty="0">
                <a:ea typeface="ＭＳ Ｐゴシック" panose="020B0600070205080204" pitchFamily="34" charset="-128"/>
              </a:rPr>
              <a:t>1. Measures and Targeted Outcomes</a:t>
            </a:r>
          </a:p>
          <a:p>
            <a:pPr>
              <a:spcAft>
                <a:spcPts val="300"/>
              </a:spcAft>
            </a:pPr>
            <a:endParaRPr lang="en-US" sz="1400" dirty="0">
              <a:ea typeface="ＭＳ Ｐゴシック" panose="020B0600070205080204" pitchFamily="34" charset="-128"/>
            </a:endParaRPr>
          </a:p>
          <a:p>
            <a:pPr>
              <a:spcAft>
                <a:spcPts val="300"/>
              </a:spcAft>
            </a:pPr>
            <a:endParaRPr lang="en-US" sz="1400" dirty="0">
              <a:ea typeface="ＭＳ Ｐゴシック" panose="020B0600070205080204" pitchFamily="34" charset="-128"/>
            </a:endParaRPr>
          </a:p>
          <a:p>
            <a:pPr>
              <a:spcAft>
                <a:spcPts val="300"/>
              </a:spcAft>
            </a:pPr>
            <a:r>
              <a:rPr lang="en-US" sz="1400" dirty="0">
                <a:ea typeface="ＭＳ Ｐゴシック" panose="020B0600070205080204" pitchFamily="34" charset="-128"/>
              </a:rPr>
              <a:t>2. Data Sources </a:t>
            </a:r>
          </a:p>
          <a:p>
            <a:pPr>
              <a:spcAft>
                <a:spcPts val="300"/>
              </a:spcAft>
            </a:pPr>
            <a:endParaRPr lang="en-US" sz="1400" dirty="0">
              <a:ea typeface="ＭＳ Ｐゴシック" panose="020B0600070205080204" pitchFamily="34" charset="-128"/>
            </a:endParaRPr>
          </a:p>
          <a:p>
            <a:pPr>
              <a:spcAft>
                <a:spcPts val="300"/>
              </a:spcAft>
            </a:pPr>
            <a:endParaRPr lang="en-US" sz="1400" dirty="0">
              <a:ea typeface="ＭＳ Ｐゴシック" panose="020B0600070205080204" pitchFamily="34" charset="-128"/>
            </a:endParaRPr>
          </a:p>
          <a:p>
            <a:pPr>
              <a:spcAft>
                <a:spcPts val="300"/>
              </a:spcAft>
            </a:pPr>
            <a:r>
              <a:rPr lang="en-US" sz="1400" dirty="0">
                <a:ea typeface="ＭＳ Ｐゴシック" panose="020B0600070205080204" pitchFamily="34" charset="-128"/>
              </a:rPr>
              <a:t>3. Resource requirements </a:t>
            </a:r>
          </a:p>
          <a:p>
            <a:pPr>
              <a:spcAft>
                <a:spcPts val="300"/>
              </a:spcAft>
            </a:pPr>
            <a:endParaRPr lang="en-US" sz="1400" dirty="0">
              <a:ea typeface="ＭＳ Ｐゴシック" panose="020B0600070205080204" pitchFamily="34" charset="-128"/>
            </a:endParaRPr>
          </a:p>
          <a:p>
            <a:pPr>
              <a:spcAft>
                <a:spcPts val="300"/>
              </a:spcAft>
            </a:pPr>
            <a:endParaRPr lang="en-US" sz="1400" dirty="0">
              <a:ea typeface="ＭＳ Ｐゴシック" panose="020B0600070205080204" pitchFamily="34" charset="-128"/>
            </a:endParaRPr>
          </a:p>
          <a:p>
            <a:pPr>
              <a:spcAft>
                <a:spcPts val="300"/>
              </a:spcAft>
            </a:pPr>
            <a:r>
              <a:rPr lang="en-US" sz="1400" dirty="0">
                <a:ea typeface="ＭＳ Ｐゴシック" panose="020B0600070205080204" pitchFamily="34" charset="-128"/>
              </a:rPr>
              <a:t>4. Individual responsible </a:t>
            </a:r>
          </a:p>
          <a:p>
            <a:pPr>
              <a:buFont typeface="Wingdings" panose="05000000000000000000" pitchFamily="2" charset="2"/>
              <a:buNone/>
            </a:pPr>
            <a:endParaRPr lang="en-US" sz="1400" dirty="0" smtClean="0">
              <a:ea typeface="ＭＳ Ｐゴシック" panose="020B0600070205080204" pitchFamily="34" charset="-128"/>
            </a:endParaRPr>
          </a:p>
        </p:txBody>
      </p:sp>
      <p:sp>
        <p:nvSpPr>
          <p:cNvPr id="6" name="TextBox 5"/>
          <p:cNvSpPr txBox="1"/>
          <p:nvPr>
            <p:custDataLst>
              <p:tags r:id="rId5"/>
            </p:custDataLst>
          </p:nvPr>
        </p:nvSpPr>
        <p:spPr>
          <a:xfrm>
            <a:off x="4857750" y="4368522"/>
            <a:ext cx="3747770" cy="276999"/>
          </a:xfrm>
          <a:prstGeom prst="rect">
            <a:avLst/>
          </a:prstGeom>
          <a:noFill/>
        </p:spPr>
        <p:txBody>
          <a:bodyPr wrap="square" rtlCol="0">
            <a:spAutoFit/>
          </a:bodyPr>
          <a:lstStyle/>
          <a:p>
            <a:pPr algn="ctr"/>
            <a:r>
              <a:rPr lang="en-US" sz="1200" dirty="0" smtClean="0"/>
              <a:t>Example from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847630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Complete Step 7 in Your Implementation Guide</a:t>
            </a:r>
            <a:endParaRPr lang="en-US" dirty="0"/>
          </a:p>
        </p:txBody>
      </p:sp>
      <p:sp>
        <p:nvSpPr>
          <p:cNvPr id="3" name="Text Placeholder 2"/>
          <p:cNvSpPr>
            <a:spLocks noGrp="1"/>
          </p:cNvSpPr>
          <p:nvPr>
            <p:ph type="body" sz="quarter" idx="10"/>
            <p:custDataLst>
              <p:tags r:id="rId3"/>
            </p:custDataLst>
          </p:nvPr>
        </p:nvSpPr>
        <p:spPr>
          <a:xfrm>
            <a:off x="182879" y="768095"/>
            <a:ext cx="4204348" cy="4023360"/>
          </a:xfrm>
        </p:spPr>
        <p:txBody>
          <a:bodyPr>
            <a:normAutofit/>
          </a:bodyPr>
          <a:lstStyle/>
          <a:p>
            <a:pPr>
              <a:spcAft>
                <a:spcPts val="1800"/>
              </a:spcAft>
            </a:pPr>
            <a:r>
              <a:rPr lang="en-US" dirty="0" smtClean="0"/>
              <a:t>Take 10 minutes to complete Step 7 for </a:t>
            </a:r>
            <a:r>
              <a:rPr lang="en-US" dirty="0"/>
              <a:t>your </a:t>
            </a:r>
            <a:r>
              <a:rPr lang="en-US" dirty="0" smtClean="0"/>
              <a:t>Implementation </a:t>
            </a:r>
            <a:r>
              <a:rPr lang="en-US" dirty="0"/>
              <a:t>P</a:t>
            </a:r>
            <a:r>
              <a:rPr lang="en-US" dirty="0" smtClean="0"/>
              <a:t>lan</a:t>
            </a:r>
          </a:p>
          <a:p>
            <a:r>
              <a:rPr lang="en-US" dirty="0" smtClean="0"/>
              <a:t>Determine </a:t>
            </a:r>
            <a:r>
              <a:rPr lang="en-US" dirty="0"/>
              <a:t>your:</a:t>
            </a:r>
          </a:p>
          <a:p>
            <a:pPr marL="342900" indent="-230188">
              <a:spcAft>
                <a:spcPts val="1800"/>
              </a:spcAft>
              <a:buFont typeface="Arial" panose="020B0604020202020204" pitchFamily="34" charset="0"/>
              <a:buChar char="•"/>
            </a:pPr>
            <a:r>
              <a:rPr lang="en-US" dirty="0"/>
              <a:t>Measures and target </a:t>
            </a:r>
            <a:r>
              <a:rPr lang="en-US" dirty="0" smtClean="0"/>
              <a:t>outcomes</a:t>
            </a:r>
            <a:endParaRPr lang="en-US" dirty="0"/>
          </a:p>
          <a:p>
            <a:pPr marL="342900" indent="-230188">
              <a:spcAft>
                <a:spcPts val="1800"/>
              </a:spcAft>
              <a:buFont typeface="Arial" panose="020B0604020202020204" pitchFamily="34" charset="0"/>
              <a:buChar char="•"/>
            </a:pPr>
            <a:r>
              <a:rPr lang="en-US" dirty="0"/>
              <a:t>Data </a:t>
            </a:r>
            <a:r>
              <a:rPr lang="en-US" dirty="0" smtClean="0"/>
              <a:t>sources</a:t>
            </a:r>
            <a:endParaRPr lang="en-US" dirty="0"/>
          </a:p>
          <a:p>
            <a:pPr marL="342900" indent="-230188">
              <a:spcAft>
                <a:spcPts val="1800"/>
              </a:spcAft>
              <a:buFont typeface="Arial" panose="020B0604020202020204" pitchFamily="34" charset="0"/>
              <a:buChar char="•"/>
            </a:pPr>
            <a:r>
              <a:rPr lang="en-US" dirty="0"/>
              <a:t>The resources </a:t>
            </a:r>
            <a:r>
              <a:rPr lang="en-US" dirty="0" smtClean="0"/>
              <a:t>required</a:t>
            </a:r>
            <a:endParaRPr lang="en-US" dirty="0"/>
          </a:p>
          <a:p>
            <a:pPr marL="342900" indent="-230188">
              <a:spcAft>
                <a:spcPts val="1800"/>
              </a:spcAft>
              <a:buFont typeface="Arial" panose="020B0604020202020204" pitchFamily="34" charset="0"/>
              <a:buChar char="•"/>
            </a:pPr>
            <a:r>
              <a:rPr lang="en-US" dirty="0"/>
              <a:t>The person(s) responsible for implementation and oversight</a:t>
            </a:r>
          </a:p>
        </p:txBody>
      </p:sp>
      <p:pic>
        <p:nvPicPr>
          <p:cNvPr id="4" name="Picture 3" descr="Implementation Guide">
            <a:hlinkClick r:id="rId8"/>
          </p:cNvPr>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a:off x="4672014" y="1156564"/>
            <a:ext cx="4014783" cy="3011088"/>
          </a:xfrm>
          <a:prstGeom prst="rect">
            <a:avLst/>
          </a:prstGeom>
          <a:ln>
            <a:solidFill>
              <a:schemeClr val="tx1"/>
            </a:solidFill>
          </a:ln>
          <a:effectLst>
            <a:outerShdw blurRad="342900" dist="139700" dir="2700000" algn="tl" rotWithShape="0">
              <a:prstClr val="black">
                <a:alpha val="40000"/>
              </a:prstClr>
            </a:outerShdw>
          </a:effectLst>
        </p:spPr>
      </p:pic>
      <p:sp>
        <p:nvSpPr>
          <p:cNvPr id="5" name="TextBox 4" descr="Implementation Guide&#10;"/>
          <p:cNvSpPr txBox="1"/>
          <p:nvPr>
            <p:custDataLst>
              <p:tags r:id="rId5"/>
            </p:custDataLst>
          </p:nvPr>
        </p:nvSpPr>
        <p:spPr>
          <a:xfrm>
            <a:off x="4672013" y="4311371"/>
            <a:ext cx="4014788" cy="276999"/>
          </a:xfrm>
          <a:prstGeom prst="rect">
            <a:avLst/>
          </a:prstGeom>
          <a:noFill/>
        </p:spPr>
        <p:txBody>
          <a:bodyPr wrap="square" rtlCol="0">
            <a:spAutoFit/>
          </a:bodyPr>
          <a:lstStyle/>
          <a:p>
            <a:pPr algn="ctr"/>
            <a:r>
              <a:rPr lang="en-US" sz="1200" dirty="0" smtClean="0"/>
              <a:t>Step 7 in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30540868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sz="3000" dirty="0">
                <a:ea typeface="ＭＳ Ｐゴシック" panose="020B0600070205080204" pitchFamily="34" charset="-128"/>
              </a:rPr>
              <a:t>Step 8</a:t>
            </a:r>
            <a:r>
              <a:rPr lang="en-US" sz="3000" dirty="0" smtClean="0">
                <a:ea typeface="ＭＳ Ｐゴシック" panose="020B0600070205080204" pitchFamily="34" charset="-128"/>
              </a:rPr>
              <a:t>: </a:t>
            </a:r>
            <a:r>
              <a:rPr lang="en-US" sz="3000" dirty="0"/>
              <a:t>Develop a Communications</a:t>
            </a:r>
            <a:r>
              <a:rPr lang="en-US" sz="3000" dirty="0" smtClean="0"/>
              <a:t> Plan (Slide 16)</a:t>
            </a:r>
            <a:endParaRPr lang="en-US" sz="3000" dirty="0"/>
          </a:p>
        </p:txBody>
      </p:sp>
      <p:sp>
        <p:nvSpPr>
          <p:cNvPr id="4" name="Text Placeholder 3"/>
          <p:cNvSpPr>
            <a:spLocks noGrp="1"/>
          </p:cNvSpPr>
          <p:nvPr>
            <p:ph type="body" sz="quarter" idx="10"/>
            <p:custDataLst>
              <p:tags r:id="rId3"/>
            </p:custDataLst>
          </p:nvPr>
        </p:nvSpPr>
        <p:spPr>
          <a:xfrm>
            <a:off x="182880" y="768095"/>
            <a:ext cx="4431984" cy="4023360"/>
          </a:xfrm>
        </p:spPr>
        <p:txBody>
          <a:bodyPr>
            <a:normAutofit fontScale="92500" lnSpcReduction="20000"/>
          </a:bodyPr>
          <a:lstStyle/>
          <a:p>
            <a:r>
              <a:rPr lang="en-US" dirty="0" smtClean="0"/>
              <a:t>Key Actions:</a:t>
            </a:r>
          </a:p>
          <a:p>
            <a:r>
              <a:rPr lang="en-US" dirty="0" smtClean="0"/>
              <a:t>Develop </a:t>
            </a:r>
            <a:r>
              <a:rPr lang="en-US" dirty="0"/>
              <a:t>a </a:t>
            </a:r>
            <a:r>
              <a:rPr lang="en-US" dirty="0" smtClean="0"/>
              <a:t>communications </a:t>
            </a:r>
            <a:r>
              <a:rPr lang="en-US" dirty="0"/>
              <a:t>plan:</a:t>
            </a:r>
          </a:p>
          <a:p>
            <a:pPr marL="342900" indent="-230188">
              <a:buFont typeface="Arial" panose="020B0604020202020204" pitchFamily="34" charset="0"/>
              <a:buChar char="•"/>
            </a:pPr>
            <a:r>
              <a:rPr lang="en-US" dirty="0"/>
              <a:t>Identify goals for communication with this group. What do you want to achieve?</a:t>
            </a:r>
          </a:p>
          <a:p>
            <a:pPr marL="342900" indent="-230188">
              <a:buFont typeface="Arial" panose="020B0604020202020204" pitchFamily="34" charset="0"/>
              <a:buChar char="•"/>
            </a:pPr>
            <a:r>
              <a:rPr lang="en-US" dirty="0"/>
              <a:t>Who will receive the information?</a:t>
            </a:r>
          </a:p>
          <a:p>
            <a:pPr marL="342900" indent="-230188">
              <a:buFont typeface="Arial" panose="020B0604020202020204" pitchFamily="34" charset="0"/>
              <a:buChar char="•"/>
            </a:pPr>
            <a:r>
              <a:rPr lang="en-US" dirty="0"/>
              <a:t>What information you will communicate?</a:t>
            </a:r>
          </a:p>
          <a:p>
            <a:pPr marL="342900" indent="-230188">
              <a:buFont typeface="Arial" panose="020B0604020202020204" pitchFamily="34" charset="0"/>
              <a:buChar char="•"/>
            </a:pPr>
            <a:r>
              <a:rPr lang="en-US" dirty="0"/>
              <a:t>When and how often will you communicate? </a:t>
            </a:r>
          </a:p>
          <a:p>
            <a:pPr marL="342900" indent="-230188">
              <a:buFont typeface="Arial" panose="020B0604020202020204" pitchFamily="34" charset="0"/>
              <a:buChar char="•"/>
            </a:pPr>
            <a:r>
              <a:rPr lang="en-US" dirty="0"/>
              <a:t>How will you communicate (e.g., reports, presentations, e-mails)?</a:t>
            </a:r>
          </a:p>
        </p:txBody>
      </p:sp>
      <p:sp>
        <p:nvSpPr>
          <p:cNvPr id="5" name="Rectangle 9"/>
          <p:cNvSpPr txBox="1">
            <a:spLocks noChangeArrowheads="1"/>
          </p:cNvSpPr>
          <p:nvPr>
            <p:custDataLst>
              <p:tags r:id="rId4"/>
            </p:custDataLst>
          </p:nvPr>
        </p:nvSpPr>
        <p:spPr>
          <a:xfrm>
            <a:off x="4857750" y="993138"/>
            <a:ext cx="3747770" cy="3385822"/>
          </a:xfrm>
          <a:prstGeom prst="rect">
            <a:avLst/>
          </a:prstGeom>
          <a:ln w="9525">
            <a:solidFill>
              <a:srgbClr val="663300"/>
            </a:solidFill>
            <a:miter lim="800000"/>
            <a:headEnd/>
            <a:tailEnd/>
          </a:ln>
        </p:spPr>
        <p:txBody>
          <a:bodyPr/>
          <a:lst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300"/>
              </a:spcAft>
            </a:pPr>
            <a:r>
              <a:rPr lang="en-US" sz="1200" dirty="0">
                <a:ea typeface="ＭＳ Ｐゴシック" panose="020B0600070205080204" pitchFamily="34" charset="-128"/>
              </a:rPr>
              <a:t>Who are the stakeholders? </a:t>
            </a:r>
          </a:p>
          <a:p>
            <a:pPr>
              <a:spcAft>
                <a:spcPts val="300"/>
              </a:spcAft>
            </a:pPr>
            <a:r>
              <a:rPr lang="en-US" sz="1200" dirty="0">
                <a:ea typeface="ＭＳ Ｐゴシック" panose="020B0600070205080204" pitchFamily="34" charset="-128"/>
              </a:rPr>
              <a:t>1.</a:t>
            </a:r>
          </a:p>
          <a:p>
            <a:pPr>
              <a:spcAft>
                <a:spcPts val="300"/>
              </a:spcAft>
            </a:pPr>
            <a:r>
              <a:rPr lang="en-US" sz="1200" dirty="0">
                <a:ea typeface="ＭＳ Ｐゴシック" panose="020B0600070205080204" pitchFamily="34" charset="-128"/>
              </a:rPr>
              <a:t>2. </a:t>
            </a:r>
          </a:p>
          <a:p>
            <a:pPr>
              <a:spcAft>
                <a:spcPts val="300"/>
              </a:spcAft>
            </a:pPr>
            <a:r>
              <a:rPr lang="en-US" sz="1200" dirty="0">
                <a:ea typeface="ＭＳ Ｐゴシック" panose="020B0600070205080204" pitchFamily="34" charset="-128"/>
              </a:rPr>
              <a:t>What do you want to achieve?</a:t>
            </a:r>
          </a:p>
          <a:p>
            <a:pPr>
              <a:spcAft>
                <a:spcPts val="300"/>
              </a:spcAft>
            </a:pPr>
            <a:r>
              <a:rPr lang="en-US" sz="1200" dirty="0">
                <a:ea typeface="ＭＳ Ｐゴシック" panose="020B0600070205080204" pitchFamily="34" charset="-128"/>
              </a:rPr>
              <a:t>1.</a:t>
            </a:r>
          </a:p>
          <a:p>
            <a:pPr>
              <a:spcAft>
                <a:spcPts val="300"/>
              </a:spcAft>
            </a:pPr>
            <a:r>
              <a:rPr lang="en-US" sz="1200" dirty="0">
                <a:ea typeface="ＭＳ Ｐゴシック" panose="020B0600070205080204" pitchFamily="34" charset="-128"/>
              </a:rPr>
              <a:t>2. </a:t>
            </a:r>
          </a:p>
          <a:p>
            <a:pPr>
              <a:spcAft>
                <a:spcPts val="300"/>
              </a:spcAft>
            </a:pPr>
            <a:r>
              <a:rPr lang="en-US" sz="1200" dirty="0">
                <a:ea typeface="ＭＳ Ｐゴシック" panose="020B0600070205080204" pitchFamily="34" charset="-128"/>
              </a:rPr>
              <a:t>What information will you communicate?</a:t>
            </a:r>
          </a:p>
          <a:p>
            <a:pPr>
              <a:spcAft>
                <a:spcPts val="300"/>
              </a:spcAft>
            </a:pPr>
            <a:r>
              <a:rPr lang="en-US" sz="1200" dirty="0">
                <a:ea typeface="ＭＳ Ｐゴシック" panose="020B0600070205080204" pitchFamily="34" charset="-128"/>
              </a:rPr>
              <a:t>1.</a:t>
            </a:r>
          </a:p>
          <a:p>
            <a:pPr>
              <a:spcAft>
                <a:spcPts val="300"/>
              </a:spcAft>
            </a:pPr>
            <a:r>
              <a:rPr lang="en-US" sz="1200" dirty="0">
                <a:ea typeface="ＭＳ Ｐゴシック" panose="020B0600070205080204" pitchFamily="34" charset="-128"/>
              </a:rPr>
              <a:t>2. </a:t>
            </a:r>
          </a:p>
          <a:p>
            <a:pPr>
              <a:spcAft>
                <a:spcPts val="300"/>
              </a:spcAft>
            </a:pPr>
            <a:r>
              <a:rPr lang="en-US" sz="1200" dirty="0">
                <a:ea typeface="ＭＳ Ｐゴシック" panose="020B0600070205080204" pitchFamily="34" charset="-128"/>
              </a:rPr>
              <a:t>When will you communicate?</a:t>
            </a:r>
          </a:p>
          <a:p>
            <a:pPr>
              <a:spcAft>
                <a:spcPts val="300"/>
              </a:spcAft>
            </a:pPr>
            <a:r>
              <a:rPr lang="en-US" sz="1200" dirty="0">
                <a:ea typeface="ＭＳ Ｐゴシック" panose="020B0600070205080204" pitchFamily="34" charset="-128"/>
              </a:rPr>
              <a:t>1.</a:t>
            </a:r>
          </a:p>
          <a:p>
            <a:pPr>
              <a:spcAft>
                <a:spcPts val="300"/>
              </a:spcAft>
            </a:pPr>
            <a:r>
              <a:rPr lang="en-US" sz="1200" dirty="0">
                <a:ea typeface="ＭＳ Ｐゴシック" panose="020B0600070205080204" pitchFamily="34" charset="-128"/>
              </a:rPr>
              <a:t>2. </a:t>
            </a:r>
          </a:p>
          <a:p>
            <a:pPr>
              <a:spcAft>
                <a:spcPts val="300"/>
              </a:spcAft>
            </a:pPr>
            <a:r>
              <a:rPr lang="en-US" sz="1200" dirty="0">
                <a:ea typeface="ＭＳ Ｐゴシック" panose="020B0600070205080204" pitchFamily="34" charset="-128"/>
              </a:rPr>
              <a:t>How will you communicate?</a:t>
            </a:r>
          </a:p>
          <a:p>
            <a:pPr>
              <a:spcAft>
                <a:spcPts val="300"/>
              </a:spcAft>
            </a:pPr>
            <a:r>
              <a:rPr lang="en-US" sz="1200" dirty="0">
                <a:ea typeface="ＭＳ Ｐゴシック" panose="020B0600070205080204" pitchFamily="34" charset="-128"/>
              </a:rPr>
              <a:t>1.</a:t>
            </a:r>
          </a:p>
          <a:p>
            <a:pPr>
              <a:spcAft>
                <a:spcPts val="300"/>
              </a:spcAft>
            </a:pPr>
            <a:r>
              <a:rPr lang="en-US" sz="1200" dirty="0">
                <a:ea typeface="ＭＳ Ｐゴシック" panose="020B0600070205080204" pitchFamily="34" charset="-128"/>
              </a:rPr>
              <a:t>2.</a:t>
            </a:r>
          </a:p>
          <a:p>
            <a:pPr>
              <a:buFont typeface="Wingdings" panose="05000000000000000000" pitchFamily="2" charset="2"/>
              <a:buNone/>
            </a:pPr>
            <a:endParaRPr lang="en-US" sz="1200" dirty="0" smtClean="0">
              <a:ea typeface="ＭＳ Ｐゴシック" panose="020B0600070205080204" pitchFamily="34" charset="-128"/>
            </a:endParaRPr>
          </a:p>
        </p:txBody>
      </p:sp>
      <p:sp>
        <p:nvSpPr>
          <p:cNvPr id="6" name="TextBox 5"/>
          <p:cNvSpPr txBox="1"/>
          <p:nvPr>
            <p:custDataLst>
              <p:tags r:id="rId5"/>
            </p:custDataLst>
          </p:nvPr>
        </p:nvSpPr>
        <p:spPr>
          <a:xfrm>
            <a:off x="4857750" y="4368522"/>
            <a:ext cx="3747770" cy="276999"/>
          </a:xfrm>
          <a:prstGeom prst="rect">
            <a:avLst/>
          </a:prstGeom>
          <a:noFill/>
        </p:spPr>
        <p:txBody>
          <a:bodyPr wrap="square" rtlCol="0">
            <a:spAutoFit/>
          </a:bodyPr>
          <a:lstStyle/>
          <a:p>
            <a:pPr algn="ctr"/>
            <a:r>
              <a:rPr lang="en-US" sz="1200" dirty="0" smtClean="0"/>
              <a:t>Example from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2040767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Complete Step 8 in Your Implementation Guide</a:t>
            </a:r>
            <a:endParaRPr lang="en-US" dirty="0"/>
          </a:p>
        </p:txBody>
      </p:sp>
      <p:sp>
        <p:nvSpPr>
          <p:cNvPr id="3" name="Text Placeholder 2"/>
          <p:cNvSpPr>
            <a:spLocks noGrp="1"/>
          </p:cNvSpPr>
          <p:nvPr>
            <p:ph type="body" sz="quarter" idx="10"/>
            <p:custDataLst>
              <p:tags r:id="rId3"/>
            </p:custDataLst>
          </p:nvPr>
        </p:nvSpPr>
        <p:spPr>
          <a:xfrm>
            <a:off x="182879" y="768094"/>
            <a:ext cx="4489134" cy="4169665"/>
          </a:xfrm>
        </p:spPr>
        <p:txBody>
          <a:bodyPr>
            <a:noAutofit/>
          </a:bodyPr>
          <a:lstStyle/>
          <a:p>
            <a:r>
              <a:rPr lang="en-US" sz="1800" dirty="0" smtClean="0"/>
              <a:t>Take 10 minutes to complete Step 8 for </a:t>
            </a:r>
            <a:r>
              <a:rPr lang="en-US" sz="1800" dirty="0"/>
              <a:t>your </a:t>
            </a:r>
            <a:r>
              <a:rPr lang="en-US" sz="1800" dirty="0" smtClean="0"/>
              <a:t>Implementation </a:t>
            </a:r>
            <a:r>
              <a:rPr lang="en-US" sz="1800" dirty="0"/>
              <a:t>P</a:t>
            </a:r>
            <a:r>
              <a:rPr lang="en-US" sz="1800" dirty="0" smtClean="0"/>
              <a:t>lan</a:t>
            </a:r>
          </a:p>
          <a:p>
            <a:pPr>
              <a:spcAft>
                <a:spcPts val="600"/>
              </a:spcAft>
            </a:pPr>
            <a:r>
              <a:rPr lang="en-US" sz="1800" dirty="0" smtClean="0"/>
              <a:t>Consider:</a:t>
            </a:r>
            <a:endParaRPr lang="en-US" sz="1800" dirty="0"/>
          </a:p>
          <a:p>
            <a:pPr marL="342900" indent="-230188">
              <a:spcAft>
                <a:spcPts val="600"/>
              </a:spcAft>
              <a:buFont typeface="Arial" panose="020B0604020202020204" pitchFamily="34" charset="0"/>
              <a:buChar char="•"/>
            </a:pPr>
            <a:r>
              <a:rPr lang="en-US" sz="1800" dirty="0"/>
              <a:t>Who are the </a:t>
            </a:r>
            <a:r>
              <a:rPr lang="en-US" sz="1800" dirty="0" smtClean="0"/>
              <a:t>stakeholders?</a:t>
            </a:r>
            <a:endParaRPr lang="en-US" sz="1800" dirty="0"/>
          </a:p>
          <a:p>
            <a:pPr marL="342900" indent="-230188">
              <a:spcAft>
                <a:spcPts val="600"/>
              </a:spcAft>
              <a:buFont typeface="Arial" panose="020B0604020202020204" pitchFamily="34" charset="0"/>
              <a:buChar char="•"/>
            </a:pPr>
            <a:r>
              <a:rPr lang="en-US" sz="1800" dirty="0"/>
              <a:t>What information will you </a:t>
            </a:r>
            <a:r>
              <a:rPr lang="en-US" sz="1800" dirty="0" smtClean="0"/>
              <a:t>communicate? </a:t>
            </a:r>
            <a:endParaRPr lang="en-US" sz="1800" dirty="0"/>
          </a:p>
          <a:p>
            <a:pPr marL="342900" indent="-230188">
              <a:spcAft>
                <a:spcPts val="600"/>
              </a:spcAft>
              <a:buFont typeface="Arial" panose="020B0604020202020204" pitchFamily="34" charset="0"/>
              <a:buChar char="•"/>
            </a:pPr>
            <a:r>
              <a:rPr lang="en-US" sz="1800" dirty="0"/>
              <a:t>What do they need to hear to be on board?  </a:t>
            </a:r>
          </a:p>
          <a:p>
            <a:pPr marL="342900" indent="-230188">
              <a:spcAft>
                <a:spcPts val="600"/>
              </a:spcAft>
              <a:buFont typeface="Arial" panose="020B0604020202020204" pitchFamily="34" charset="0"/>
              <a:buChar char="•"/>
            </a:pPr>
            <a:r>
              <a:rPr lang="en-US" sz="1800" dirty="0" smtClean="0"/>
              <a:t>How will </a:t>
            </a:r>
            <a:r>
              <a:rPr lang="en-US" sz="1800" dirty="0"/>
              <a:t>you enlist </a:t>
            </a:r>
            <a:r>
              <a:rPr lang="en-US" sz="1800" dirty="0" smtClean="0"/>
              <a:t>stakeholders to </a:t>
            </a:r>
            <a:r>
              <a:rPr lang="en-US" sz="1800" dirty="0"/>
              <a:t>persuade </a:t>
            </a:r>
            <a:r>
              <a:rPr lang="en-US" sz="1800" dirty="0" smtClean="0"/>
              <a:t>others?</a:t>
            </a:r>
            <a:endParaRPr lang="en-US" sz="1800" dirty="0"/>
          </a:p>
          <a:p>
            <a:pPr marL="342900" indent="-230188">
              <a:spcAft>
                <a:spcPts val="600"/>
              </a:spcAft>
              <a:buFont typeface="Arial" panose="020B0604020202020204" pitchFamily="34" charset="0"/>
              <a:buChar char="•"/>
            </a:pPr>
            <a:r>
              <a:rPr lang="en-US" sz="1800" dirty="0"/>
              <a:t>When will you communicate with them and what mechanism </a:t>
            </a:r>
            <a:r>
              <a:rPr lang="en-US" sz="1800" dirty="0" smtClean="0"/>
              <a:t>will </a:t>
            </a:r>
            <a:r>
              <a:rPr lang="en-US" sz="1800" dirty="0"/>
              <a:t>you use? </a:t>
            </a:r>
          </a:p>
        </p:txBody>
      </p:sp>
      <p:pic>
        <p:nvPicPr>
          <p:cNvPr id="4" name="Picture 3" descr="Implementation Guide">
            <a:hlinkClick r:id="rId8"/>
          </p:cNvPr>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a:off x="4672018" y="1156564"/>
            <a:ext cx="4014783" cy="3011087"/>
          </a:xfrm>
          <a:prstGeom prst="rect">
            <a:avLst/>
          </a:prstGeom>
          <a:ln>
            <a:solidFill>
              <a:schemeClr val="tx1"/>
            </a:solidFill>
          </a:ln>
          <a:effectLst>
            <a:outerShdw blurRad="342900" dist="139700" dir="2700000" algn="tl" rotWithShape="0">
              <a:prstClr val="black">
                <a:alpha val="40000"/>
              </a:prstClr>
            </a:outerShdw>
          </a:effectLst>
        </p:spPr>
      </p:pic>
      <p:sp>
        <p:nvSpPr>
          <p:cNvPr id="5" name="TextBox 4" descr="Implementation Guide&#10;"/>
          <p:cNvSpPr txBox="1"/>
          <p:nvPr>
            <p:custDataLst>
              <p:tags r:id="rId5"/>
            </p:custDataLst>
          </p:nvPr>
        </p:nvSpPr>
        <p:spPr>
          <a:xfrm>
            <a:off x="4672013" y="4311371"/>
            <a:ext cx="4014788" cy="276999"/>
          </a:xfrm>
          <a:prstGeom prst="rect">
            <a:avLst/>
          </a:prstGeom>
          <a:noFill/>
        </p:spPr>
        <p:txBody>
          <a:bodyPr wrap="square" rtlCol="0">
            <a:spAutoFit/>
          </a:bodyPr>
          <a:lstStyle/>
          <a:p>
            <a:pPr algn="ctr"/>
            <a:r>
              <a:rPr lang="en-US" sz="1200" dirty="0" smtClean="0"/>
              <a:t>Step 8 in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3679758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The Materials You Will Use</a:t>
            </a:r>
          </a:p>
        </p:txBody>
      </p:sp>
      <p:sp>
        <p:nvSpPr>
          <p:cNvPr id="3" name="Text Placeholder 2"/>
          <p:cNvSpPr>
            <a:spLocks noGrp="1"/>
          </p:cNvSpPr>
          <p:nvPr>
            <p:ph type="body" sz="quarter" idx="10"/>
            <p:custDataLst>
              <p:tags r:id="rId3"/>
            </p:custDataLst>
          </p:nvPr>
        </p:nvSpPr>
        <p:spPr/>
        <p:txBody>
          <a:bodyPr>
            <a:normAutofit/>
          </a:bodyPr>
          <a:lstStyle/>
          <a:p>
            <a:pPr marL="0" indent="0">
              <a:spcAft>
                <a:spcPts val="1200"/>
              </a:spcAft>
              <a:buNone/>
            </a:pPr>
            <a:r>
              <a:rPr lang="en-US" dirty="0"/>
              <a:t>When you deliver your training you will use these materials:</a:t>
            </a:r>
          </a:p>
          <a:p>
            <a:pPr marL="694944" indent="-342900">
              <a:spcBef>
                <a:spcPts val="480"/>
              </a:spcBef>
              <a:spcAft>
                <a:spcPts val="0"/>
              </a:spcAft>
              <a:buFont typeface="Arial" panose="020B0604020202020204" pitchFamily="34" charset="0"/>
              <a:buChar char="•"/>
            </a:pPr>
            <a:r>
              <a:rPr lang="en-US" dirty="0"/>
              <a:t>Instructor Manual</a:t>
            </a:r>
          </a:p>
          <a:p>
            <a:pPr marL="1204913" lvl="1" indent="-342900">
              <a:spcBef>
                <a:spcPts val="24"/>
              </a:spcBef>
              <a:spcAft>
                <a:spcPts val="0"/>
              </a:spcAft>
              <a:buFont typeface="Calibri" panose="020F0502020204030204" pitchFamily="34" charset="0"/>
              <a:buChar char="–"/>
            </a:pPr>
            <a:r>
              <a:rPr lang="en-US" dirty="0"/>
              <a:t>Course Management Guide</a:t>
            </a:r>
          </a:p>
          <a:p>
            <a:pPr marL="1204913" lvl="1" indent="-342900">
              <a:spcBef>
                <a:spcPts val="24"/>
              </a:spcBef>
              <a:spcAft>
                <a:spcPts val="0"/>
              </a:spcAft>
              <a:buFont typeface="Calibri" panose="020F0502020204030204" pitchFamily="34" charset="0"/>
              <a:buChar char="–"/>
            </a:pPr>
            <a:r>
              <a:rPr lang="en-US" dirty="0"/>
              <a:t>Instructor guides</a:t>
            </a:r>
          </a:p>
          <a:p>
            <a:pPr marL="1204913" lvl="1" indent="-342900">
              <a:spcBef>
                <a:spcPts val="24"/>
              </a:spcBef>
              <a:spcAft>
                <a:spcPts val="0"/>
              </a:spcAft>
              <a:buFont typeface="Calibri" panose="020F0502020204030204" pitchFamily="34" charset="0"/>
              <a:buChar char="–"/>
            </a:pPr>
            <a:r>
              <a:rPr lang="en-US" dirty="0"/>
              <a:t>Course slides</a:t>
            </a:r>
          </a:p>
          <a:p>
            <a:pPr marL="1204913" lvl="1" indent="-342900">
              <a:spcBef>
                <a:spcPts val="24"/>
              </a:spcBef>
              <a:spcAft>
                <a:spcPts val="0"/>
              </a:spcAft>
              <a:buFont typeface="Calibri" panose="020F0502020204030204" pitchFamily="34" charset="0"/>
              <a:buChar char="–"/>
            </a:pPr>
            <a:r>
              <a:rPr lang="en-US" dirty="0"/>
              <a:t>Measurement tools</a:t>
            </a:r>
          </a:p>
          <a:p>
            <a:pPr marL="694944" indent="-342900">
              <a:spcBef>
                <a:spcPts val="24"/>
              </a:spcBef>
              <a:spcAft>
                <a:spcPts val="0"/>
              </a:spcAft>
              <a:buFont typeface="Arial" panose="020B0604020202020204" pitchFamily="34" charset="0"/>
              <a:buChar char="•"/>
            </a:pPr>
            <a:r>
              <a:rPr lang="en-US" dirty="0" smtClean="0"/>
              <a:t>Customizable </a:t>
            </a:r>
            <a:r>
              <a:rPr lang="en-US" dirty="0"/>
              <a:t>materials</a:t>
            </a:r>
          </a:p>
          <a:p>
            <a:pPr marL="694944" indent="-342900">
              <a:spcBef>
                <a:spcPts val="24"/>
              </a:spcBef>
              <a:spcAft>
                <a:spcPts val="0"/>
              </a:spcAft>
              <a:buFont typeface="Arial" panose="020B0604020202020204" pitchFamily="34" charset="0"/>
              <a:buChar char="•"/>
            </a:pPr>
            <a:r>
              <a:rPr lang="en-US" dirty="0" smtClean="0"/>
              <a:t>Videos</a:t>
            </a:r>
            <a:endParaRPr lang="en-US" dirty="0"/>
          </a:p>
        </p:txBody>
      </p:sp>
      <p:sp>
        <p:nvSpPr>
          <p:cNvPr id="4" name="Rounded Rectangle 3">
            <a:hlinkClick r:id="rId7"/>
          </p:cNvPr>
          <p:cNvSpPr/>
          <p:nvPr>
            <p:custDataLst>
              <p:tags r:id="rId4"/>
            </p:custDataLst>
          </p:nvPr>
        </p:nvSpPr>
        <p:spPr>
          <a:xfrm>
            <a:off x="4620558" y="1444562"/>
            <a:ext cx="3822402" cy="2975038"/>
          </a:xfrm>
          <a:prstGeom prst="roundRect">
            <a:avLst>
              <a:gd name="adj" fmla="val 210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a:t>
            </a:r>
            <a:r>
              <a:rPr lang="en-US" sz="1400" b="1" dirty="0" smtClean="0"/>
              <a:t>review materials on</a:t>
            </a:r>
            <a:br>
              <a:rPr lang="en-US" sz="1400" b="1" dirty="0" smtClean="0"/>
            </a:br>
            <a:r>
              <a:rPr lang="en-US" sz="1400" b="1" dirty="0" smtClean="0"/>
              <a:t>the TeamSTEPPS website</a:t>
            </a:r>
            <a:endParaRPr lang="en-US" sz="1400" b="1" dirty="0"/>
          </a:p>
        </p:txBody>
      </p:sp>
      <p:pic>
        <p:nvPicPr>
          <p:cNvPr id="5" name="Picture 4" descr="screenshot of TeamSTEPPS 2.0 web page">
            <a:hlinkClick r:id="rId7"/>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779593" y="2055306"/>
            <a:ext cx="3541447" cy="2191136"/>
          </a:xfrm>
          <a:prstGeom prst="rect">
            <a:avLst/>
          </a:prstGeom>
        </p:spPr>
      </p:pic>
    </p:spTree>
    <p:custDataLst>
      <p:tags r:id="rId1"/>
    </p:custDataLst>
    <p:extLst>
      <p:ext uri="{BB962C8B-B14F-4D97-AF65-F5344CB8AC3E}">
        <p14:creationId xmlns:p14="http://schemas.microsoft.com/office/powerpoint/2010/main" val="2552461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sz="2800" dirty="0"/>
              <a:t>Step 9. Develop an Implementation Plan </a:t>
            </a:r>
            <a:r>
              <a:rPr lang="en-US" sz="2800" dirty="0" smtClean="0"/>
              <a:t>Timeline (Slide 17)</a:t>
            </a:r>
            <a:endParaRPr lang="en-US" sz="2800" dirty="0"/>
          </a:p>
        </p:txBody>
      </p:sp>
      <p:graphicFrame>
        <p:nvGraphicFramePr>
          <p:cNvPr id="4" name="Group 75" descr="Table showing step, lead, completion date, and resources required, with blank cells for entry of information. Steps are Identify the Change Team, Define the Main Problems, Define TeamSTEPPS Aims, Describe the Intervention, Develop a Test Plan, Develop an Implementation Plan, Develop a Monitoring Plan, Develop a Communication Plan"/>
          <p:cNvGraphicFramePr>
            <a:graphicFrameLocks/>
          </p:cNvGraphicFramePr>
          <p:nvPr>
            <p:custDataLst>
              <p:tags r:id="rId3"/>
            </p:custDataLst>
            <p:extLst>
              <p:ext uri="{D42A27DB-BD31-4B8C-83A1-F6EECF244321}">
                <p14:modId xmlns:p14="http://schemas.microsoft.com/office/powerpoint/2010/main" val="2472015146"/>
              </p:ext>
            </p:extLst>
          </p:nvPr>
        </p:nvGraphicFramePr>
        <p:xfrm>
          <a:off x="485775" y="782487"/>
          <a:ext cx="8262939" cy="3889723"/>
        </p:xfrm>
        <a:graphic>
          <a:graphicData uri="http://schemas.openxmlformats.org/drawingml/2006/table">
            <a:tbl>
              <a:tblPr firstRow="1"/>
              <a:tblGrid>
                <a:gridCol w="3248025">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2424114">
                  <a:extLst>
                    <a:ext uri="{9D8B030D-6E8A-4147-A177-3AD203B41FA5}">
                      <a16:colId xmlns:a16="http://schemas.microsoft.com/office/drawing/2014/main" val="20003"/>
                    </a:ext>
                  </a:extLst>
                </a:gridCol>
              </a:tblGrid>
              <a:tr h="314147">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Step</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Lead</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Completion Date</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Resources Required</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6952">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 Identify the Change Team</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1094">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 Define the Main Problems</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2798">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3. Define TeamSTEPPS Aims</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8169">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4. Describe the Intervention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8169">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 Develop a Test Plan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2798">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6. Develop an Implementation Plan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42798">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7. Develop a Monitoring Plan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42798">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8. Develop a Communication Plan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folHlink"/>
                        </a:buClr>
                        <a:buSzPct val="9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3964251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Complete Step 9 in Your Implementation Guide</a:t>
            </a:r>
            <a:endParaRPr lang="en-US" dirty="0"/>
          </a:p>
        </p:txBody>
      </p:sp>
      <p:sp>
        <p:nvSpPr>
          <p:cNvPr id="3" name="Text Placeholder 2"/>
          <p:cNvSpPr>
            <a:spLocks noGrp="1"/>
          </p:cNvSpPr>
          <p:nvPr>
            <p:ph type="body" sz="quarter" idx="10"/>
            <p:custDataLst>
              <p:tags r:id="rId3"/>
            </p:custDataLst>
          </p:nvPr>
        </p:nvSpPr>
        <p:spPr>
          <a:xfrm>
            <a:off x="182879" y="768095"/>
            <a:ext cx="4163210" cy="4023360"/>
          </a:xfrm>
        </p:spPr>
        <p:txBody>
          <a:bodyPr>
            <a:noAutofit/>
          </a:bodyPr>
          <a:lstStyle/>
          <a:p>
            <a:r>
              <a:rPr lang="en-US" sz="1800" dirty="0" smtClean="0"/>
              <a:t>Take 10 minutes to complete Step </a:t>
            </a:r>
            <a:r>
              <a:rPr lang="en-US" sz="1800" dirty="0"/>
              <a:t>9</a:t>
            </a:r>
            <a:r>
              <a:rPr lang="en-US" sz="1800" dirty="0" smtClean="0"/>
              <a:t> for </a:t>
            </a:r>
            <a:r>
              <a:rPr lang="en-US" sz="1800" dirty="0"/>
              <a:t>your </a:t>
            </a:r>
            <a:r>
              <a:rPr lang="en-US" sz="1800" dirty="0" smtClean="0"/>
              <a:t>Implementation </a:t>
            </a:r>
            <a:r>
              <a:rPr lang="en-US" sz="1800" dirty="0"/>
              <a:t>P</a:t>
            </a:r>
            <a:r>
              <a:rPr lang="en-US" sz="1800" dirty="0" smtClean="0"/>
              <a:t>lan</a:t>
            </a:r>
          </a:p>
          <a:p>
            <a:r>
              <a:rPr lang="en-US" sz="1800" dirty="0" smtClean="0"/>
              <a:t>Consider</a:t>
            </a:r>
            <a:r>
              <a:rPr lang="en-US" sz="1800" dirty="0"/>
              <a:t>:</a:t>
            </a:r>
          </a:p>
          <a:p>
            <a:pPr marL="285750" indent="-231775">
              <a:buFont typeface="Arial" panose="020B0604020202020204" pitchFamily="34" charset="0"/>
              <a:buChar char="•"/>
            </a:pPr>
            <a:r>
              <a:rPr lang="en-US" sz="1800" dirty="0"/>
              <a:t>Who would be the best person to take the </a:t>
            </a:r>
            <a:r>
              <a:rPr lang="en-US" sz="1800" dirty="0" smtClean="0"/>
              <a:t>lead?</a:t>
            </a:r>
            <a:endParaRPr lang="en-US" sz="1800" dirty="0"/>
          </a:p>
          <a:p>
            <a:pPr marL="285750" indent="-231775">
              <a:buFont typeface="Arial" panose="020B0604020202020204" pitchFamily="34" charset="0"/>
              <a:buChar char="•"/>
            </a:pPr>
            <a:r>
              <a:rPr lang="en-US" sz="1800" dirty="0"/>
              <a:t>What is a reasonable target date to have </a:t>
            </a:r>
            <a:r>
              <a:rPr lang="en-US" sz="1800" dirty="0" smtClean="0"/>
              <a:t>the </a:t>
            </a:r>
            <a:r>
              <a:rPr lang="en-US" sz="1800" dirty="0"/>
              <a:t>step completed?</a:t>
            </a:r>
          </a:p>
          <a:p>
            <a:pPr marL="285750" indent="-231775">
              <a:buFont typeface="Arial" panose="020B0604020202020204" pitchFamily="34" charset="0"/>
              <a:buChar char="•"/>
            </a:pPr>
            <a:r>
              <a:rPr lang="en-US" sz="1800" dirty="0"/>
              <a:t>What resources will be required to successfully complete </a:t>
            </a:r>
            <a:r>
              <a:rPr lang="en-US" sz="1800" dirty="0" smtClean="0"/>
              <a:t>the </a:t>
            </a:r>
            <a:r>
              <a:rPr lang="en-US" sz="1800" dirty="0"/>
              <a:t>step?</a:t>
            </a:r>
          </a:p>
        </p:txBody>
      </p:sp>
      <p:pic>
        <p:nvPicPr>
          <p:cNvPr id="4" name="Picture 3" descr="Implementation Guide">
            <a:hlinkClick r:id="rId8"/>
          </p:cNvPr>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a:off x="4672014" y="1156564"/>
            <a:ext cx="4014782" cy="3011087"/>
          </a:xfrm>
          <a:prstGeom prst="rect">
            <a:avLst/>
          </a:prstGeom>
          <a:ln>
            <a:solidFill>
              <a:schemeClr val="tx1"/>
            </a:solidFill>
          </a:ln>
          <a:effectLst>
            <a:outerShdw blurRad="342900" dist="139700" dir="2700000" algn="tl" rotWithShape="0">
              <a:prstClr val="black">
                <a:alpha val="40000"/>
              </a:prstClr>
            </a:outerShdw>
          </a:effectLst>
        </p:spPr>
      </p:pic>
      <p:sp>
        <p:nvSpPr>
          <p:cNvPr id="5" name="TextBox 4" descr="Implementation Guide&#10;"/>
          <p:cNvSpPr txBox="1"/>
          <p:nvPr>
            <p:custDataLst>
              <p:tags r:id="rId5"/>
            </p:custDataLst>
          </p:nvPr>
        </p:nvSpPr>
        <p:spPr>
          <a:xfrm>
            <a:off x="4672013" y="4311371"/>
            <a:ext cx="4014788" cy="276999"/>
          </a:xfrm>
          <a:prstGeom prst="rect">
            <a:avLst/>
          </a:prstGeom>
          <a:noFill/>
        </p:spPr>
        <p:txBody>
          <a:bodyPr wrap="square" rtlCol="0">
            <a:spAutoFit/>
          </a:bodyPr>
          <a:lstStyle/>
          <a:p>
            <a:pPr algn="ctr"/>
            <a:r>
              <a:rPr lang="en-US" sz="1200" dirty="0" smtClean="0"/>
              <a:t>Step </a:t>
            </a:r>
            <a:r>
              <a:rPr lang="en-US" sz="1200" dirty="0"/>
              <a:t>9</a:t>
            </a:r>
            <a:r>
              <a:rPr lang="en-US" sz="1200" dirty="0" smtClean="0"/>
              <a:t> in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3645547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Change Team Meetings (Slide 18)</a:t>
            </a:r>
            <a:endParaRPr lang="en-US" dirty="0"/>
          </a:p>
        </p:txBody>
      </p:sp>
      <p:sp>
        <p:nvSpPr>
          <p:cNvPr id="3" name="Text Placeholder 2"/>
          <p:cNvSpPr>
            <a:spLocks noGrp="1"/>
          </p:cNvSpPr>
          <p:nvPr>
            <p:ph type="body" sz="quarter" idx="10"/>
            <p:custDataLst>
              <p:tags r:id="rId3"/>
            </p:custDataLst>
          </p:nvPr>
        </p:nvSpPr>
        <p:spPr>
          <a:xfrm>
            <a:off x="182879" y="768095"/>
            <a:ext cx="4163210" cy="4023360"/>
          </a:xfrm>
        </p:spPr>
        <p:txBody>
          <a:bodyPr>
            <a:noAutofit/>
          </a:bodyPr>
          <a:lstStyle/>
          <a:p>
            <a:r>
              <a:rPr lang="en-US" sz="1800" dirty="0"/>
              <a:t>Implementation Guide includes </a:t>
            </a:r>
            <a:r>
              <a:rPr lang="en-US" sz="1800" dirty="0" smtClean="0"/>
              <a:t>a meetings planning template:</a:t>
            </a:r>
          </a:p>
          <a:p>
            <a:pPr marL="285750" indent="-166688">
              <a:buFont typeface="Arial" panose="020B0604020202020204" pitchFamily="34" charset="0"/>
              <a:buChar char="•"/>
            </a:pPr>
            <a:r>
              <a:rPr lang="en-US" sz="1800" dirty="0" smtClean="0"/>
              <a:t>Determine </a:t>
            </a:r>
            <a:r>
              <a:rPr lang="en-US" sz="1800" dirty="0"/>
              <a:t>the </a:t>
            </a:r>
            <a:r>
              <a:rPr lang="en-US" sz="1800" dirty="0" smtClean="0"/>
              <a:t>purpose</a:t>
            </a:r>
          </a:p>
          <a:p>
            <a:pPr marL="285750" indent="-166688">
              <a:buFont typeface="Arial" panose="020B0604020202020204" pitchFamily="34" charset="0"/>
              <a:buChar char="•"/>
            </a:pPr>
            <a:r>
              <a:rPr lang="en-US" sz="1800" dirty="0" smtClean="0"/>
              <a:t>Who </a:t>
            </a:r>
            <a:r>
              <a:rPr lang="en-US" sz="1800" dirty="0"/>
              <a:t>will take the </a:t>
            </a:r>
            <a:r>
              <a:rPr lang="en-US" sz="1800" dirty="0" smtClean="0"/>
              <a:t>lead</a:t>
            </a:r>
          </a:p>
          <a:p>
            <a:pPr marL="285750" indent="-166688">
              <a:spcAft>
                <a:spcPts val="3600"/>
              </a:spcAft>
              <a:buFont typeface="Arial" panose="020B0604020202020204" pitchFamily="34" charset="0"/>
              <a:buChar char="•"/>
            </a:pPr>
            <a:r>
              <a:rPr lang="en-US" sz="1800" dirty="0"/>
              <a:t>T</a:t>
            </a:r>
            <a:r>
              <a:rPr lang="en-US" sz="1800" dirty="0" smtClean="0"/>
              <a:t>he </a:t>
            </a:r>
            <a:r>
              <a:rPr lang="en-US" sz="1800" dirty="0"/>
              <a:t>meeting </a:t>
            </a:r>
            <a:r>
              <a:rPr lang="en-US" sz="1800" dirty="0" smtClean="0"/>
              <a:t>date</a:t>
            </a:r>
            <a:endParaRPr lang="en-US" sz="1800" dirty="0"/>
          </a:p>
          <a:p>
            <a:r>
              <a:rPr lang="en-US" sz="1800" dirty="0"/>
              <a:t>If your organization already has something similar in place, you may use that </a:t>
            </a:r>
            <a:r>
              <a:rPr lang="en-US" sz="1800" dirty="0" smtClean="0"/>
              <a:t>instead</a:t>
            </a:r>
            <a:endParaRPr lang="en-US" sz="1800" dirty="0"/>
          </a:p>
        </p:txBody>
      </p:sp>
      <p:pic>
        <p:nvPicPr>
          <p:cNvPr id="4" name="Picture 3" descr="Implementation Guide">
            <a:hlinkClick r:id="rId8"/>
          </p:cNvPr>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a:off x="4672014" y="1156564"/>
            <a:ext cx="4014782" cy="3011086"/>
          </a:xfrm>
          <a:prstGeom prst="rect">
            <a:avLst/>
          </a:prstGeom>
          <a:ln>
            <a:solidFill>
              <a:schemeClr val="tx1"/>
            </a:solidFill>
          </a:ln>
          <a:effectLst>
            <a:outerShdw blurRad="342900" dist="139700" dir="2700000" algn="tl" rotWithShape="0">
              <a:prstClr val="black">
                <a:alpha val="40000"/>
              </a:prstClr>
            </a:outerShdw>
          </a:effectLst>
        </p:spPr>
      </p:pic>
      <p:sp>
        <p:nvSpPr>
          <p:cNvPr id="5" name="TextBox 4" descr="Implementation Guide&#10;"/>
          <p:cNvSpPr txBox="1"/>
          <p:nvPr>
            <p:custDataLst>
              <p:tags r:id="rId5"/>
            </p:custDataLst>
          </p:nvPr>
        </p:nvSpPr>
        <p:spPr>
          <a:xfrm>
            <a:off x="4672013" y="4311371"/>
            <a:ext cx="4014788" cy="276999"/>
          </a:xfrm>
          <a:prstGeom prst="rect">
            <a:avLst/>
          </a:prstGeom>
          <a:noFill/>
        </p:spPr>
        <p:txBody>
          <a:bodyPr wrap="square" rtlCol="0">
            <a:spAutoFit/>
          </a:bodyPr>
          <a:lstStyle/>
          <a:p>
            <a:pPr algn="ctr"/>
            <a:r>
              <a:rPr lang="en-US" sz="1200" dirty="0" smtClean="0"/>
              <a:t>Change Team Meetings in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91892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sz="2800" dirty="0">
                <a:ea typeface="ＭＳ Ｐゴシック" panose="020B0600070205080204" pitchFamily="34" charset="-128"/>
              </a:rPr>
              <a:t>Step </a:t>
            </a:r>
            <a:r>
              <a:rPr lang="en-US" sz="2800" dirty="0" smtClean="0">
                <a:ea typeface="ＭＳ Ｐゴシック" panose="020B0600070205080204" pitchFamily="34" charset="-128"/>
              </a:rPr>
              <a:t>10: </a:t>
            </a:r>
            <a:r>
              <a:rPr lang="en-US" sz="2800" dirty="0"/>
              <a:t>Review Your Plan With Key Stakeholders (Slide 19)</a:t>
            </a:r>
          </a:p>
        </p:txBody>
      </p:sp>
      <p:sp>
        <p:nvSpPr>
          <p:cNvPr id="4" name="Text Placeholder 3"/>
          <p:cNvSpPr>
            <a:spLocks noGrp="1"/>
          </p:cNvSpPr>
          <p:nvPr>
            <p:ph type="body" sz="quarter" idx="10"/>
            <p:custDataLst>
              <p:tags r:id="rId3"/>
            </p:custDataLst>
          </p:nvPr>
        </p:nvSpPr>
        <p:spPr>
          <a:xfrm>
            <a:off x="182880" y="768095"/>
            <a:ext cx="4431984" cy="4023360"/>
          </a:xfrm>
        </p:spPr>
        <p:txBody>
          <a:bodyPr>
            <a:normAutofit/>
          </a:bodyPr>
          <a:lstStyle/>
          <a:p>
            <a:r>
              <a:rPr lang="en-US" dirty="0"/>
              <a:t>Key Actions:</a:t>
            </a:r>
          </a:p>
          <a:p>
            <a:pPr marL="342900" indent="-223838">
              <a:spcAft>
                <a:spcPts val="1800"/>
              </a:spcAft>
              <a:buFont typeface="Arial" panose="020B0604020202020204" pitchFamily="34" charset="0"/>
              <a:buChar char="•"/>
            </a:pPr>
            <a:r>
              <a:rPr lang="en-US" dirty="0"/>
              <a:t>Identify stakeholders who could contribute significantly to the Implementation Plan </a:t>
            </a:r>
          </a:p>
          <a:p>
            <a:pPr marL="342900" indent="-223838">
              <a:spcAft>
                <a:spcPts val="1800"/>
              </a:spcAft>
              <a:buFont typeface="Arial" panose="020B0604020202020204" pitchFamily="34" charset="0"/>
              <a:buChar char="•"/>
            </a:pPr>
            <a:r>
              <a:rPr lang="en-US" dirty="0"/>
              <a:t>Ask key stakeholders to review your Action Plan and to provide input </a:t>
            </a:r>
          </a:p>
          <a:p>
            <a:pPr marL="342900" indent="-223838">
              <a:buFont typeface="Arial" panose="020B0604020202020204" pitchFamily="34" charset="0"/>
              <a:buChar char="•"/>
            </a:pPr>
            <a:r>
              <a:rPr lang="en-US" dirty="0"/>
              <a:t>Modify your Action Plan based on their input, if needed</a:t>
            </a:r>
          </a:p>
        </p:txBody>
      </p:sp>
      <p:sp>
        <p:nvSpPr>
          <p:cNvPr id="5" name="Rectangle 9"/>
          <p:cNvSpPr txBox="1">
            <a:spLocks noChangeArrowheads="1"/>
          </p:cNvSpPr>
          <p:nvPr>
            <p:custDataLst>
              <p:tags r:id="rId4"/>
            </p:custDataLst>
          </p:nvPr>
        </p:nvSpPr>
        <p:spPr>
          <a:xfrm>
            <a:off x="4857750" y="993138"/>
            <a:ext cx="3747770" cy="3385822"/>
          </a:xfrm>
          <a:prstGeom prst="rect">
            <a:avLst/>
          </a:prstGeom>
          <a:ln w="9525">
            <a:solidFill>
              <a:srgbClr val="663300"/>
            </a:solidFill>
            <a:miter lim="800000"/>
            <a:headEnd/>
            <a:tailEnd/>
          </a:ln>
        </p:spPr>
        <p:txBody>
          <a:bodyPr lIns="182880" tIns="182880"/>
          <a:lst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800"/>
              </a:spcAft>
            </a:pPr>
            <a:r>
              <a:rPr lang="en-US" sz="1400" dirty="0">
                <a:ea typeface="ＭＳ Ｐゴシック" panose="020B0600070205080204" pitchFamily="34" charset="-128"/>
              </a:rPr>
              <a:t>Who are the key stakeholders that need to review the plan? </a:t>
            </a:r>
          </a:p>
          <a:p>
            <a:pPr>
              <a:spcAft>
                <a:spcPts val="1800"/>
              </a:spcAft>
            </a:pPr>
            <a:r>
              <a:rPr lang="en-US" sz="1400" dirty="0">
                <a:ea typeface="ＭＳ Ｐゴシック" panose="020B0600070205080204" pitchFamily="34" charset="-128"/>
              </a:rPr>
              <a:t>1.</a:t>
            </a:r>
          </a:p>
          <a:p>
            <a:pPr>
              <a:spcAft>
                <a:spcPts val="1800"/>
              </a:spcAft>
            </a:pPr>
            <a:r>
              <a:rPr lang="en-US" sz="1400" dirty="0">
                <a:ea typeface="ＭＳ Ｐゴシック" panose="020B0600070205080204" pitchFamily="34" charset="-128"/>
              </a:rPr>
              <a:t>2.</a:t>
            </a:r>
          </a:p>
          <a:p>
            <a:pPr>
              <a:spcAft>
                <a:spcPts val="1800"/>
              </a:spcAft>
            </a:pPr>
            <a:r>
              <a:rPr lang="en-US" sz="1400" dirty="0">
                <a:ea typeface="ＭＳ Ｐゴシック" panose="020B0600070205080204" pitchFamily="34" charset="-128"/>
              </a:rPr>
              <a:t>3.</a:t>
            </a:r>
          </a:p>
          <a:p>
            <a:pPr>
              <a:spcAft>
                <a:spcPts val="1800"/>
              </a:spcAft>
            </a:pPr>
            <a:r>
              <a:rPr lang="en-US" sz="1400" dirty="0">
                <a:ea typeface="ＭＳ Ｐゴシック" panose="020B0600070205080204" pitchFamily="34" charset="-128"/>
              </a:rPr>
              <a:t>4.</a:t>
            </a:r>
          </a:p>
          <a:p>
            <a:pPr>
              <a:spcAft>
                <a:spcPts val="1800"/>
              </a:spcAft>
            </a:pPr>
            <a:r>
              <a:rPr lang="en-US" sz="1400" dirty="0">
                <a:ea typeface="ＭＳ Ｐゴシック" panose="020B0600070205080204" pitchFamily="34" charset="-128"/>
              </a:rPr>
              <a:t>5</a:t>
            </a:r>
            <a:r>
              <a:rPr lang="en-US" sz="1400" dirty="0" smtClean="0">
                <a:ea typeface="ＭＳ Ｐゴシック" panose="020B0600070205080204" pitchFamily="34" charset="-128"/>
              </a:rPr>
              <a:t>.</a:t>
            </a:r>
            <a:endParaRPr lang="en-US" sz="1400" dirty="0">
              <a:ea typeface="ＭＳ Ｐゴシック" panose="020B0600070205080204" pitchFamily="34" charset="-128"/>
            </a:endParaRPr>
          </a:p>
        </p:txBody>
      </p:sp>
      <p:sp>
        <p:nvSpPr>
          <p:cNvPr id="6" name="TextBox 5"/>
          <p:cNvSpPr txBox="1"/>
          <p:nvPr>
            <p:custDataLst>
              <p:tags r:id="rId5"/>
            </p:custDataLst>
          </p:nvPr>
        </p:nvSpPr>
        <p:spPr>
          <a:xfrm>
            <a:off x="4857750" y="4368522"/>
            <a:ext cx="3747770" cy="276999"/>
          </a:xfrm>
          <a:prstGeom prst="rect">
            <a:avLst/>
          </a:prstGeom>
          <a:noFill/>
        </p:spPr>
        <p:txBody>
          <a:bodyPr wrap="square" rtlCol="0">
            <a:spAutoFit/>
          </a:bodyPr>
          <a:lstStyle/>
          <a:p>
            <a:pPr algn="ctr"/>
            <a:r>
              <a:rPr lang="en-US" sz="1200" dirty="0" smtClean="0"/>
              <a:t>Example from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2461676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Complete Step 10 in Your Implementation Guide</a:t>
            </a:r>
            <a:endParaRPr lang="en-US" dirty="0"/>
          </a:p>
        </p:txBody>
      </p:sp>
      <p:sp>
        <p:nvSpPr>
          <p:cNvPr id="3" name="Text Placeholder 2"/>
          <p:cNvSpPr>
            <a:spLocks noGrp="1"/>
          </p:cNvSpPr>
          <p:nvPr>
            <p:ph type="body" sz="quarter" idx="10"/>
            <p:custDataLst>
              <p:tags r:id="rId3"/>
            </p:custDataLst>
          </p:nvPr>
        </p:nvSpPr>
        <p:spPr>
          <a:xfrm>
            <a:off x="182879" y="768095"/>
            <a:ext cx="4163210" cy="4023360"/>
          </a:xfrm>
        </p:spPr>
        <p:txBody>
          <a:bodyPr>
            <a:noAutofit/>
          </a:bodyPr>
          <a:lstStyle/>
          <a:p>
            <a:pPr>
              <a:spcAft>
                <a:spcPts val="1800"/>
              </a:spcAft>
            </a:pPr>
            <a:r>
              <a:rPr lang="en-US" dirty="0" smtClean="0"/>
              <a:t>Take 5 minutes to complete Step 10 for </a:t>
            </a:r>
            <a:r>
              <a:rPr lang="en-US" dirty="0"/>
              <a:t>your </a:t>
            </a:r>
            <a:r>
              <a:rPr lang="en-US" dirty="0" smtClean="0"/>
              <a:t>Implementation </a:t>
            </a:r>
            <a:r>
              <a:rPr lang="en-US" dirty="0"/>
              <a:t>P</a:t>
            </a:r>
            <a:r>
              <a:rPr lang="en-US" dirty="0" smtClean="0"/>
              <a:t>lan</a:t>
            </a:r>
          </a:p>
          <a:p>
            <a:pPr>
              <a:spcAft>
                <a:spcPts val="1800"/>
              </a:spcAft>
            </a:pPr>
            <a:r>
              <a:rPr lang="en-US" dirty="0"/>
              <a:t>Identify stakeholders who could contribute significantly to </a:t>
            </a:r>
            <a:r>
              <a:rPr lang="en-US" dirty="0" smtClean="0"/>
              <a:t>your Implementation Plan</a:t>
            </a:r>
          </a:p>
          <a:p>
            <a:pPr>
              <a:spcAft>
                <a:spcPts val="1800"/>
              </a:spcAft>
            </a:pPr>
            <a:r>
              <a:rPr lang="en-US" dirty="0"/>
              <a:t>Think about how you will present your </a:t>
            </a:r>
            <a:r>
              <a:rPr lang="en-US" dirty="0" smtClean="0"/>
              <a:t>plan</a:t>
            </a:r>
          </a:p>
          <a:p>
            <a:pPr>
              <a:spcAft>
                <a:spcPts val="1800"/>
              </a:spcAft>
            </a:pPr>
            <a:r>
              <a:rPr lang="en-US" dirty="0"/>
              <a:t>W</a:t>
            </a:r>
            <a:r>
              <a:rPr lang="en-US" dirty="0" smtClean="0"/>
              <a:t>ill you ask </a:t>
            </a:r>
            <a:r>
              <a:rPr lang="en-US" dirty="0"/>
              <a:t>them to review the entire plan or only portions of the </a:t>
            </a:r>
            <a:r>
              <a:rPr lang="en-US" dirty="0" smtClean="0"/>
              <a:t>plan</a:t>
            </a:r>
            <a:r>
              <a:rPr lang="en-US" dirty="0"/>
              <a:t>?</a:t>
            </a:r>
          </a:p>
        </p:txBody>
      </p:sp>
      <p:pic>
        <p:nvPicPr>
          <p:cNvPr id="4" name="Picture 3" descr="Implementation Guide">
            <a:hlinkClick r:id="rId8"/>
          </p:cNvPr>
          <p:cNvPicPr>
            <a:picLocks noChangeAspect="1"/>
          </p:cNvPicPr>
          <p:nvPr>
            <p:custDataLst>
              <p:tags r:id="rId4"/>
            </p:custDataLst>
          </p:nvPr>
        </p:nvPicPr>
        <p:blipFill>
          <a:blip r:embed="rId9" cstate="email">
            <a:extLst>
              <a:ext uri="{28A0092B-C50C-407E-A947-70E740481C1C}">
                <a14:useLocalDpi xmlns:a14="http://schemas.microsoft.com/office/drawing/2010/main" val="0"/>
              </a:ext>
            </a:extLst>
          </a:blip>
          <a:stretch>
            <a:fillRect/>
          </a:stretch>
        </p:blipFill>
        <p:spPr>
          <a:xfrm>
            <a:off x="4672014" y="1156564"/>
            <a:ext cx="4014782" cy="3011086"/>
          </a:xfrm>
          <a:prstGeom prst="rect">
            <a:avLst/>
          </a:prstGeom>
          <a:ln>
            <a:solidFill>
              <a:schemeClr val="tx1"/>
            </a:solidFill>
          </a:ln>
          <a:effectLst>
            <a:outerShdw blurRad="342900" dist="139700" dir="2700000" algn="tl" rotWithShape="0">
              <a:prstClr val="black">
                <a:alpha val="40000"/>
              </a:prstClr>
            </a:outerShdw>
          </a:effectLst>
        </p:spPr>
      </p:pic>
      <p:sp>
        <p:nvSpPr>
          <p:cNvPr id="5" name="TextBox 4" descr="Implementation Guide&#10;"/>
          <p:cNvSpPr txBox="1"/>
          <p:nvPr>
            <p:custDataLst>
              <p:tags r:id="rId5"/>
            </p:custDataLst>
          </p:nvPr>
        </p:nvSpPr>
        <p:spPr>
          <a:xfrm>
            <a:off x="4672013" y="4311371"/>
            <a:ext cx="4014788" cy="276999"/>
          </a:xfrm>
          <a:prstGeom prst="rect">
            <a:avLst/>
          </a:prstGeom>
          <a:noFill/>
        </p:spPr>
        <p:txBody>
          <a:bodyPr wrap="square" rtlCol="0">
            <a:spAutoFit/>
          </a:bodyPr>
          <a:lstStyle/>
          <a:p>
            <a:pPr algn="ctr"/>
            <a:r>
              <a:rPr lang="en-US" sz="1200" dirty="0" smtClean="0"/>
              <a:t>Step </a:t>
            </a:r>
            <a:r>
              <a:rPr lang="en-US" sz="1200" dirty="0"/>
              <a:t>9</a:t>
            </a:r>
            <a:r>
              <a:rPr lang="en-US" sz="1200" dirty="0" smtClean="0"/>
              <a:t> in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2986652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Implementation Planning </a:t>
            </a:r>
            <a:r>
              <a:rPr lang="en-US" dirty="0" smtClean="0"/>
              <a:t>Exercise (Slide 20)</a:t>
            </a:r>
            <a:endParaRPr lang="en-US" dirty="0"/>
          </a:p>
        </p:txBody>
      </p:sp>
      <p:sp>
        <p:nvSpPr>
          <p:cNvPr id="3" name="Text Placeholder 2"/>
          <p:cNvSpPr>
            <a:spLocks noGrp="1"/>
          </p:cNvSpPr>
          <p:nvPr>
            <p:ph type="body" sz="quarter" idx="10"/>
            <p:custDataLst>
              <p:tags r:id="rId3"/>
            </p:custDataLst>
          </p:nvPr>
        </p:nvSpPr>
        <p:spPr/>
        <p:txBody>
          <a:bodyPr>
            <a:normAutofit/>
          </a:bodyPr>
          <a:lstStyle/>
          <a:p>
            <a:pPr>
              <a:spcAft>
                <a:spcPts val="600"/>
              </a:spcAft>
            </a:pPr>
            <a:r>
              <a:rPr lang="en-US" dirty="0" smtClean="0"/>
              <a:t>When you teach, you may have your participants complete the Planning Exercise:</a:t>
            </a:r>
          </a:p>
          <a:p>
            <a:pPr marL="342900" indent="-231775">
              <a:spcAft>
                <a:spcPts val="600"/>
              </a:spcAft>
              <a:buFont typeface="Arial" panose="020B0604020202020204" pitchFamily="34" charset="0"/>
              <a:buChar char="•"/>
            </a:pPr>
            <a:r>
              <a:rPr lang="en-US" dirty="0" smtClean="0"/>
              <a:t>Review </a:t>
            </a:r>
            <a:r>
              <a:rPr lang="en-US" i="1" dirty="0" smtClean="0"/>
              <a:t>Implementation Guide</a:t>
            </a:r>
          </a:p>
          <a:p>
            <a:pPr marL="342900" indent="-231775">
              <a:spcAft>
                <a:spcPts val="600"/>
              </a:spcAft>
              <a:buFont typeface="Arial" panose="020B0604020202020204" pitchFamily="34" charset="0"/>
              <a:buChar char="•"/>
            </a:pPr>
            <a:r>
              <a:rPr lang="en-US" dirty="0" smtClean="0"/>
              <a:t>Work </a:t>
            </a:r>
            <a:r>
              <a:rPr lang="en-US" dirty="0"/>
              <a:t>in </a:t>
            </a:r>
            <a:r>
              <a:rPr lang="en-US" dirty="0" smtClean="0"/>
              <a:t>groups</a:t>
            </a:r>
          </a:p>
          <a:p>
            <a:pPr marL="342900" indent="-231775">
              <a:spcAft>
                <a:spcPts val="600"/>
              </a:spcAft>
              <a:buFont typeface="Arial" panose="020B0604020202020204" pitchFamily="34" charset="0"/>
              <a:buChar char="•"/>
            </a:pPr>
            <a:r>
              <a:rPr lang="en-US" dirty="0" smtClean="0"/>
              <a:t>1</a:t>
            </a:r>
            <a:r>
              <a:rPr lang="en-US" dirty="0"/>
              <a:t>½ </a:t>
            </a:r>
            <a:r>
              <a:rPr lang="en-US" dirty="0" smtClean="0"/>
              <a:t>hours</a:t>
            </a:r>
          </a:p>
          <a:p>
            <a:pPr marL="342900" indent="-231775">
              <a:buFont typeface="Arial" panose="020B0604020202020204" pitchFamily="34" charset="0"/>
              <a:buChar char="•"/>
            </a:pPr>
            <a:r>
              <a:rPr lang="en-US" dirty="0" smtClean="0"/>
              <a:t>Present results to full group</a:t>
            </a:r>
          </a:p>
          <a:p>
            <a:r>
              <a:rPr lang="en-US" dirty="0" smtClean="0"/>
              <a:t>Timing </a:t>
            </a:r>
            <a:r>
              <a:rPr lang="en-US" dirty="0"/>
              <a:t>of this exercise is flexible</a:t>
            </a:r>
            <a:endParaRPr lang="en-US" dirty="0" smtClean="0"/>
          </a:p>
          <a:p>
            <a:r>
              <a:rPr lang="en-US" dirty="0"/>
              <a:t>See pages </a:t>
            </a:r>
            <a:r>
              <a:rPr lang="en-US" dirty="0" smtClean="0"/>
              <a:t>22 </a:t>
            </a:r>
            <a:r>
              <a:rPr lang="en-US" dirty="0"/>
              <a:t>and </a:t>
            </a:r>
            <a:r>
              <a:rPr lang="en-US" dirty="0" smtClean="0"/>
              <a:t>23 </a:t>
            </a:r>
            <a:r>
              <a:rPr lang="en-US" dirty="0"/>
              <a:t>in the Instructor </a:t>
            </a:r>
            <a:r>
              <a:rPr lang="en-US" dirty="0" smtClean="0"/>
              <a:t>Guide</a:t>
            </a:r>
            <a:endParaRPr lang="en-US" dirty="0"/>
          </a:p>
        </p:txBody>
      </p:sp>
      <p:pic>
        <p:nvPicPr>
          <p:cNvPr id="4" name="Picture 3" descr="image of slide 20"/>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367400" y="1182294"/>
            <a:ext cx="4099192" cy="3074395"/>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30773902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Closing Comments</a:t>
            </a:r>
            <a:endParaRPr lang="en-US" dirty="0"/>
          </a:p>
        </p:txBody>
      </p:sp>
      <p:sp>
        <p:nvSpPr>
          <p:cNvPr id="3" name="Text Placeholder 2"/>
          <p:cNvSpPr>
            <a:spLocks noGrp="1"/>
          </p:cNvSpPr>
          <p:nvPr>
            <p:ph type="body" sz="quarter" idx="10"/>
          </p:nvPr>
        </p:nvSpPr>
        <p:spPr/>
        <p:txBody>
          <a:bodyPr/>
          <a:lstStyle/>
          <a:p>
            <a:r>
              <a:rPr lang="en-US" dirty="0"/>
              <a:t>Congratulations on completing the TeamSTEPPS Online Master Training course. You’ve just taken the first step in transforming the culture of your organization. </a:t>
            </a:r>
          </a:p>
          <a:p>
            <a:r>
              <a:rPr lang="en-US" dirty="0"/>
              <a:t>Now how will you change the ground you walk on to build a stronger, lasting culture of safety? What will you do tomorrow to make a difference? What tools will you incorporate into your daily practice?</a:t>
            </a:r>
          </a:p>
          <a:p>
            <a:r>
              <a:rPr lang="en-US" dirty="0"/>
              <a:t>And as you move forward, remember to celebrate even the small wins, as they will help you create bigger wins later. And don’t forget, </a:t>
            </a:r>
            <a:r>
              <a:rPr lang="en-US" dirty="0" smtClean="0"/>
              <a:t>we look </a:t>
            </a:r>
            <a:r>
              <a:rPr lang="en-US" dirty="0"/>
              <a:t>forward to hearing your success stories.</a:t>
            </a:r>
          </a:p>
          <a:p>
            <a:r>
              <a:rPr lang="en-US" dirty="0"/>
              <a:t>Thank you.</a:t>
            </a:r>
          </a:p>
          <a:p>
            <a:endParaRPr lang="en-US" dirty="0"/>
          </a:p>
        </p:txBody>
      </p:sp>
    </p:spTree>
    <p:custDataLst>
      <p:tags r:id="rId1"/>
    </p:custDataLst>
    <p:extLst>
      <p:ext uri="{BB962C8B-B14F-4D97-AF65-F5344CB8AC3E}">
        <p14:creationId xmlns:p14="http://schemas.microsoft.com/office/powerpoint/2010/main" val="1250579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mSTEPPS penguin deciding where to go"/>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649801" y="597071"/>
            <a:ext cx="4114801" cy="4175568"/>
          </a:xfrm>
          <a:prstGeom prst="rect">
            <a:avLst/>
          </a:prstGeom>
        </p:spPr>
      </p:pic>
      <p:sp>
        <p:nvSpPr>
          <p:cNvPr id="2" name="Title 1"/>
          <p:cNvSpPr>
            <a:spLocks noGrp="1"/>
          </p:cNvSpPr>
          <p:nvPr>
            <p:ph type="title"/>
            <p:custDataLst>
              <p:tags r:id="rId2"/>
            </p:custDataLst>
          </p:nvPr>
        </p:nvSpPr>
        <p:spPr>
          <a:xfrm>
            <a:off x="1005840" y="-2"/>
            <a:ext cx="8020074" cy="685800"/>
          </a:xfrm>
        </p:spPr>
        <p:txBody>
          <a:bodyPr/>
          <a:lstStyle/>
          <a:p>
            <a:r>
              <a:rPr lang="en-US" dirty="0" smtClean="0"/>
              <a:t>Module 11 Conclusion</a:t>
            </a:r>
            <a:endParaRPr lang="en-US" dirty="0"/>
          </a:p>
        </p:txBody>
      </p:sp>
      <p:sp>
        <p:nvSpPr>
          <p:cNvPr id="3" name="Text Placeholder 2"/>
          <p:cNvSpPr>
            <a:spLocks noGrp="1"/>
          </p:cNvSpPr>
          <p:nvPr>
            <p:ph type="body" sz="quarter" idx="10"/>
            <p:custDataLst>
              <p:tags r:id="rId3"/>
            </p:custDataLst>
          </p:nvPr>
        </p:nvSpPr>
        <p:spPr>
          <a:xfrm>
            <a:off x="182878" y="768095"/>
            <a:ext cx="4925149" cy="4023360"/>
          </a:xfrm>
        </p:spPr>
        <p:txBody>
          <a:bodyPr/>
          <a:lstStyle/>
          <a:p>
            <a:pPr marL="0" indent="0">
              <a:spcAft>
                <a:spcPts val="1800"/>
              </a:spcAft>
              <a:buNone/>
            </a:pPr>
            <a:r>
              <a:rPr lang="en-US" dirty="0"/>
              <a:t>This concludes Module </a:t>
            </a:r>
            <a:r>
              <a:rPr lang="en-US" dirty="0" smtClean="0"/>
              <a:t>11 </a:t>
            </a:r>
            <a:r>
              <a:rPr lang="en-US" dirty="0"/>
              <a:t>of the TeamSTEPPS </a:t>
            </a:r>
            <a:r>
              <a:rPr lang="en-US" dirty="0" smtClean="0"/>
              <a:t>2.0 Online </a:t>
            </a:r>
            <a:r>
              <a:rPr lang="en-US" dirty="0"/>
              <a:t>Master Trainer </a:t>
            </a:r>
            <a:r>
              <a:rPr lang="en-US" dirty="0" smtClean="0"/>
              <a:t>Course.</a:t>
            </a:r>
          </a:p>
          <a:p>
            <a:pPr marL="0" indent="0">
              <a:spcAft>
                <a:spcPts val="1800"/>
              </a:spcAft>
              <a:buNone/>
            </a:pPr>
            <a:endParaRPr lang="en-US" dirty="0"/>
          </a:p>
        </p:txBody>
      </p:sp>
      <p:sp>
        <p:nvSpPr>
          <p:cNvPr id="5" name="TextBox 4"/>
          <p:cNvSpPr txBox="1"/>
          <p:nvPr>
            <p:custDataLst>
              <p:tags r:id="rId4"/>
            </p:custDataLst>
          </p:nvPr>
        </p:nvSpPr>
        <p:spPr>
          <a:xfrm>
            <a:off x="7303551" y="1659834"/>
            <a:ext cx="884583" cy="215444"/>
          </a:xfrm>
          <a:prstGeom prst="rect">
            <a:avLst/>
          </a:prstGeom>
          <a:solidFill>
            <a:srgbClr val="EEF9FC"/>
          </a:solidFill>
        </p:spPr>
        <p:txBody>
          <a:bodyPr wrap="square" lIns="0" tIns="0" rIns="0" bIns="0" rtlCol="0">
            <a:spAutoFit/>
          </a:bodyPr>
          <a:lstStyle/>
          <a:p>
            <a:pPr algn="ctr"/>
            <a:r>
              <a:rPr lang="en-US" sz="1400" dirty="0" smtClean="0"/>
              <a:t>Module 11</a:t>
            </a:r>
            <a:endParaRPr lang="en-US" sz="1400" dirty="0"/>
          </a:p>
        </p:txBody>
      </p:sp>
    </p:spTree>
    <p:custDataLst>
      <p:tags r:id="rId1"/>
    </p:custDataLst>
    <p:extLst>
      <p:ext uri="{BB962C8B-B14F-4D97-AF65-F5344CB8AC3E}">
        <p14:creationId xmlns:p14="http://schemas.microsoft.com/office/powerpoint/2010/main" val="3069341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Please Print the Instructor Guide</a:t>
            </a:r>
          </a:p>
        </p:txBody>
      </p:sp>
      <p:sp>
        <p:nvSpPr>
          <p:cNvPr id="3" name="Text Placeholder 2"/>
          <p:cNvSpPr>
            <a:spLocks noGrp="1"/>
          </p:cNvSpPr>
          <p:nvPr>
            <p:ph type="body" sz="quarter" idx="10"/>
            <p:custDataLst>
              <p:tags r:id="rId3"/>
            </p:custDataLst>
          </p:nvPr>
        </p:nvSpPr>
        <p:spPr>
          <a:xfrm>
            <a:off x="182879" y="768095"/>
            <a:ext cx="4919873" cy="4023360"/>
          </a:xfrm>
        </p:spPr>
        <p:txBody>
          <a:bodyPr/>
          <a:lstStyle/>
          <a:p>
            <a:pPr marL="0" indent="0">
              <a:spcAft>
                <a:spcPts val="1800"/>
              </a:spcAft>
              <a:buNone/>
            </a:pPr>
            <a:r>
              <a:rPr lang="en-US" dirty="0"/>
              <a:t>To best use this online module, </a:t>
            </a:r>
            <a:r>
              <a:rPr lang="en-US" dirty="0" smtClean="0"/>
              <a:t>please </a:t>
            </a:r>
            <a:r>
              <a:rPr lang="en-US" dirty="0"/>
              <a:t>print the </a:t>
            </a:r>
            <a:r>
              <a:rPr lang="en-US" i="1" dirty="0"/>
              <a:t>Module </a:t>
            </a:r>
            <a:r>
              <a:rPr lang="en-US" i="1" dirty="0" smtClean="0"/>
              <a:t>11 Instructor Guide</a:t>
            </a:r>
            <a:r>
              <a:rPr lang="en-US" dirty="0"/>
              <a:t>, </a:t>
            </a:r>
            <a:r>
              <a:rPr lang="en-US" dirty="0">
                <a:hlinkClick r:id="rId8"/>
              </a:rPr>
              <a:t>located </a:t>
            </a:r>
            <a:r>
              <a:rPr lang="en-US" dirty="0" smtClean="0">
                <a:hlinkClick r:id="rId8"/>
              </a:rPr>
              <a:t>here</a:t>
            </a:r>
            <a:r>
              <a:rPr lang="en-US" dirty="0" smtClean="0"/>
              <a:t>, and read page three before we begin</a:t>
            </a:r>
          </a:p>
          <a:p>
            <a:pPr marL="0" indent="0">
              <a:spcAft>
                <a:spcPts val="1800"/>
              </a:spcAft>
              <a:buNone/>
            </a:pPr>
            <a:r>
              <a:rPr lang="en-US" dirty="0" smtClean="0"/>
              <a:t>Download the TeamSTEPPS Implementation Guide, </a:t>
            </a:r>
            <a:r>
              <a:rPr lang="en-US" dirty="0" smtClean="0">
                <a:hlinkClick r:id="rId9"/>
              </a:rPr>
              <a:t>located here</a:t>
            </a:r>
            <a:r>
              <a:rPr lang="en-US" dirty="0" smtClean="0"/>
              <a:t>, to use throughout this module</a:t>
            </a:r>
            <a:endParaRPr lang="en-US" dirty="0"/>
          </a:p>
          <a:p>
            <a:pPr marL="0" indent="0">
              <a:spcAft>
                <a:spcPts val="1800"/>
              </a:spcAft>
              <a:buNone/>
            </a:pPr>
            <a:r>
              <a:rPr lang="en-US" dirty="0"/>
              <a:t>Then we will proceed to work </a:t>
            </a:r>
            <a:r>
              <a:rPr lang="en-US" dirty="0" smtClean="0"/>
              <a:t>through the </a:t>
            </a:r>
            <a:r>
              <a:rPr lang="en-US" dirty="0"/>
              <a:t>slides you will use to train – </a:t>
            </a:r>
            <a:r>
              <a:rPr lang="en-US" dirty="0" smtClean="0"/>
              <a:t>just as </a:t>
            </a:r>
            <a:r>
              <a:rPr lang="en-US" dirty="0"/>
              <a:t>if you are delivering this </a:t>
            </a:r>
            <a:r>
              <a:rPr lang="en-US" dirty="0" smtClean="0"/>
              <a:t>module at your facility.</a:t>
            </a:r>
            <a:endParaRPr lang="en-US" dirty="0"/>
          </a:p>
        </p:txBody>
      </p:sp>
      <p:pic>
        <p:nvPicPr>
          <p:cNvPr id="4" name="Picture 3" descr="Cover of the Instructor Guide">
            <a:hlinkClick r:id="rId8"/>
          </p:cNvPr>
          <p:cNvPicPr>
            <a:picLocks noChangeAspect="1"/>
          </p:cNvPicPr>
          <p:nvPr>
            <p:custDataLst>
              <p:tags r:id="rId4"/>
            </p:custDataLst>
          </p:nvPr>
        </p:nvPicPr>
        <p:blipFill>
          <a:blip r:embed="rId10" cstate="email">
            <a:extLst>
              <a:ext uri="{28A0092B-C50C-407E-A947-70E740481C1C}">
                <a14:useLocalDpi xmlns:a14="http://schemas.microsoft.com/office/drawing/2010/main" val="0"/>
              </a:ext>
            </a:extLst>
          </a:blip>
          <a:stretch>
            <a:fillRect/>
          </a:stretch>
        </p:blipFill>
        <p:spPr>
          <a:xfrm rot="579021">
            <a:off x="6233655" y="715952"/>
            <a:ext cx="2264923" cy="3036676"/>
          </a:xfrm>
          <a:prstGeom prst="rect">
            <a:avLst/>
          </a:prstGeom>
          <a:ln>
            <a:solidFill>
              <a:schemeClr val="tx1"/>
            </a:solidFill>
          </a:ln>
          <a:effectLst>
            <a:outerShdw blurRad="177800" dist="88900" dir="2700000" algn="tl" rotWithShape="0">
              <a:prstClr val="black">
                <a:alpha val="48000"/>
              </a:prstClr>
            </a:outerShdw>
          </a:effectLst>
          <a:scene3d>
            <a:camera prst="perspectiveLeft"/>
            <a:lightRig rig="threePt" dir="t"/>
          </a:scene3d>
        </p:spPr>
      </p:pic>
      <p:pic>
        <p:nvPicPr>
          <p:cNvPr id="6" name="Picture 5" descr="Cover of the Implementation Guide">
            <a:hlinkClick r:id="rId9"/>
          </p:cNvPr>
          <p:cNvPicPr>
            <a:picLocks noChangeAspect="1"/>
          </p:cNvPicPr>
          <p:nvPr>
            <p:custDataLst>
              <p:tags r:id="rId5"/>
            </p:custDataLst>
          </p:nvPr>
        </p:nvPicPr>
        <p:blipFill>
          <a:blip r:embed="rId11" cstate="email">
            <a:extLst>
              <a:ext uri="{28A0092B-C50C-407E-A947-70E740481C1C}">
                <a14:useLocalDpi xmlns:a14="http://schemas.microsoft.com/office/drawing/2010/main" val="0"/>
              </a:ext>
            </a:extLst>
          </a:blip>
          <a:stretch>
            <a:fillRect/>
          </a:stretch>
        </p:blipFill>
        <p:spPr>
          <a:xfrm>
            <a:off x="5248379" y="2519129"/>
            <a:ext cx="2599270" cy="1949453"/>
          </a:xfrm>
          <a:prstGeom prst="rect">
            <a:avLst/>
          </a:prstGeom>
          <a:ln>
            <a:solidFill>
              <a:schemeClr val="tx1"/>
            </a:solidFill>
          </a:ln>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788037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Slide 2: Objectives</a:t>
            </a:r>
            <a:endParaRPr lang="en-US" dirty="0"/>
          </a:p>
        </p:txBody>
      </p:sp>
      <p:sp>
        <p:nvSpPr>
          <p:cNvPr id="3" name="Text Placeholder 2"/>
          <p:cNvSpPr>
            <a:spLocks noGrp="1"/>
          </p:cNvSpPr>
          <p:nvPr>
            <p:ph type="body" sz="quarter" idx="10"/>
            <p:custDataLst>
              <p:tags r:id="rId3"/>
            </p:custDataLst>
          </p:nvPr>
        </p:nvSpPr>
        <p:spPr/>
        <p:txBody>
          <a:bodyPr/>
          <a:lstStyle/>
          <a:p>
            <a:pPr>
              <a:spcAft>
                <a:spcPts val="2400"/>
              </a:spcAft>
            </a:pPr>
            <a:r>
              <a:rPr lang="en-US" dirty="0"/>
              <a:t>Y</a:t>
            </a:r>
            <a:r>
              <a:rPr lang="en-US" dirty="0" smtClean="0"/>
              <a:t>ou </a:t>
            </a:r>
            <a:r>
              <a:rPr lang="en-US" dirty="0"/>
              <a:t>will use slide 2</a:t>
            </a:r>
            <a:r>
              <a:rPr lang="en-US" dirty="0" smtClean="0"/>
              <a:t> </a:t>
            </a:r>
            <a:r>
              <a:rPr lang="en-US" dirty="0"/>
              <a:t>to introduce the objectives for this </a:t>
            </a:r>
            <a:r>
              <a:rPr lang="en-US" dirty="0" smtClean="0"/>
              <a:t>module</a:t>
            </a:r>
            <a:endParaRPr lang="en-US" dirty="0"/>
          </a:p>
          <a:p>
            <a:pPr>
              <a:spcAft>
                <a:spcPts val="2400"/>
              </a:spcAft>
            </a:pPr>
            <a:r>
              <a:rPr lang="en-US" dirty="0"/>
              <a:t>See page </a:t>
            </a:r>
            <a:r>
              <a:rPr lang="en-US" dirty="0" smtClean="0"/>
              <a:t>4 </a:t>
            </a:r>
            <a:r>
              <a:rPr lang="en-US" dirty="0"/>
              <a:t>in the </a:t>
            </a:r>
            <a:r>
              <a:rPr lang="en-US" i="1" dirty="0"/>
              <a:t>Instructor Guide </a:t>
            </a:r>
            <a:r>
              <a:rPr lang="en-US" dirty="0"/>
              <a:t>for details on how to facilitate this slide</a:t>
            </a:r>
          </a:p>
          <a:p>
            <a:pPr>
              <a:spcAft>
                <a:spcPts val="2400"/>
              </a:spcAft>
            </a:pPr>
            <a:endParaRPr lang="en-US" dirty="0"/>
          </a:p>
        </p:txBody>
      </p:sp>
      <p:pic>
        <p:nvPicPr>
          <p:cNvPr id="4" name="Picture 3" descr="Classroom slide number 2"/>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5"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1972416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ea typeface="ＭＳ Ｐゴシック" panose="020B0600070205080204" pitchFamily="34" charset="-128"/>
              </a:rPr>
              <a:t>Shift </a:t>
            </a:r>
            <a:r>
              <a:rPr lang="en-US" dirty="0" smtClean="0">
                <a:ea typeface="ＭＳ Ｐゴシック" panose="020B0600070205080204" pitchFamily="34" charset="-128"/>
              </a:rPr>
              <a:t>Toward </a:t>
            </a:r>
            <a:r>
              <a:rPr lang="en-US" dirty="0">
                <a:ea typeface="ＭＳ Ｐゴシック" panose="020B0600070205080204" pitchFamily="34" charset="-128"/>
              </a:rPr>
              <a:t>a Culture of </a:t>
            </a:r>
            <a:r>
              <a:rPr lang="en-US" dirty="0" smtClean="0">
                <a:ea typeface="ＭＳ Ｐゴシック" panose="020B0600070205080204" pitchFamily="34" charset="-128"/>
              </a:rPr>
              <a:t>Safety (Slide 3)</a:t>
            </a:r>
            <a:endParaRPr lang="en-US" dirty="0"/>
          </a:p>
        </p:txBody>
      </p:sp>
      <p:pic>
        <p:nvPicPr>
          <p:cNvPr id="4" name="Picture 3" descr="diagram of TeamSTEPPS phases: Assessment, Planning, Training, and Implementation, and Sustainment"/>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1965" b="2876"/>
          <a:stretch/>
        </p:blipFill>
        <p:spPr bwMode="auto">
          <a:xfrm>
            <a:off x="1044258" y="685798"/>
            <a:ext cx="7055485" cy="401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41818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ea typeface="ＭＳ Ｐゴシック" panose="020B0600070205080204" pitchFamily="34" charset="-128"/>
              </a:rPr>
              <a:t>Key Principles of </a:t>
            </a:r>
            <a:r>
              <a:rPr lang="en-US" dirty="0" smtClean="0">
                <a:ea typeface="ＭＳ Ｐゴシック" panose="020B0600070205080204" pitchFamily="34" charset="-128"/>
              </a:rPr>
              <a:t>Implementation (Slide 4)</a:t>
            </a:r>
            <a:endParaRPr lang="en-US" dirty="0"/>
          </a:p>
        </p:txBody>
      </p:sp>
      <p:sp>
        <p:nvSpPr>
          <p:cNvPr id="3" name="Text Placeholder 2"/>
          <p:cNvSpPr>
            <a:spLocks noGrp="1"/>
          </p:cNvSpPr>
          <p:nvPr>
            <p:ph type="body" sz="quarter" idx="10"/>
            <p:custDataLst>
              <p:tags r:id="rId3"/>
            </p:custDataLst>
          </p:nvPr>
        </p:nvSpPr>
        <p:spPr>
          <a:xfrm>
            <a:off x="182879" y="768095"/>
            <a:ext cx="8737601" cy="4023360"/>
          </a:xfrm>
        </p:spPr>
        <p:txBody>
          <a:bodyPr/>
          <a:lstStyle/>
          <a:p>
            <a:r>
              <a:rPr lang="en-US" dirty="0"/>
              <a:t>The Implementation Guide is based on the principle of improving patient safety and quality of care by improving </a:t>
            </a:r>
            <a:r>
              <a:rPr lang="en-US" dirty="0" smtClean="0"/>
              <a:t>health care </a:t>
            </a:r>
            <a:r>
              <a:rPr lang="en-US" dirty="0"/>
              <a:t>team </a:t>
            </a:r>
            <a:r>
              <a:rPr lang="en-US" dirty="0" smtClean="0"/>
              <a:t>processes</a:t>
            </a:r>
          </a:p>
          <a:p>
            <a:r>
              <a:rPr lang="en-US" dirty="0" smtClean="0"/>
              <a:t>Key </a:t>
            </a:r>
            <a:r>
              <a:rPr lang="en-US" dirty="0"/>
              <a:t>activities include:</a:t>
            </a:r>
          </a:p>
          <a:p>
            <a:pPr marL="342900" indent="-231775">
              <a:spcAft>
                <a:spcPts val="600"/>
              </a:spcAft>
              <a:buFont typeface="Arial" panose="020B0604020202020204" pitchFamily="34" charset="0"/>
              <a:buChar char="•"/>
            </a:pPr>
            <a:r>
              <a:rPr lang="en-US" dirty="0"/>
              <a:t>Identifying a recurring problem or opportunity for improvement</a:t>
            </a:r>
          </a:p>
          <a:p>
            <a:pPr marL="342900" indent="-231775">
              <a:spcAft>
                <a:spcPts val="600"/>
              </a:spcAft>
              <a:buFont typeface="Arial" panose="020B0604020202020204" pitchFamily="34" charset="0"/>
              <a:buChar char="•"/>
            </a:pPr>
            <a:r>
              <a:rPr lang="en-US" dirty="0"/>
              <a:t>Developing a flowchart or map of the process</a:t>
            </a:r>
          </a:p>
          <a:p>
            <a:pPr marL="342900" indent="-231775">
              <a:spcAft>
                <a:spcPts val="600"/>
              </a:spcAft>
              <a:buFont typeface="Arial" panose="020B0604020202020204" pitchFamily="34" charset="0"/>
              <a:buChar char="•"/>
            </a:pPr>
            <a:r>
              <a:rPr lang="en-US" dirty="0"/>
              <a:t>Studying the process to identify risk points</a:t>
            </a:r>
          </a:p>
          <a:p>
            <a:pPr marL="342900" indent="-231775">
              <a:spcAft>
                <a:spcPts val="600"/>
              </a:spcAft>
              <a:buFont typeface="Arial" panose="020B0604020202020204" pitchFamily="34" charset="0"/>
              <a:buChar char="•"/>
            </a:pPr>
            <a:r>
              <a:rPr lang="en-US" dirty="0"/>
              <a:t>Implementing interventions aimed at eliminating the risk points</a:t>
            </a:r>
          </a:p>
          <a:p>
            <a:pPr marL="342900" indent="-231775">
              <a:spcAft>
                <a:spcPts val="600"/>
              </a:spcAft>
              <a:buFont typeface="Arial" panose="020B0604020202020204" pitchFamily="34" charset="0"/>
              <a:buChar char="•"/>
            </a:pPr>
            <a:r>
              <a:rPr lang="en-US" dirty="0"/>
              <a:t>Testing the intervention</a:t>
            </a:r>
          </a:p>
          <a:p>
            <a:pPr marL="342900" indent="-231775">
              <a:spcAft>
                <a:spcPts val="600"/>
              </a:spcAft>
              <a:buFont typeface="Arial" panose="020B0604020202020204" pitchFamily="34" charset="0"/>
              <a:buChar char="•"/>
            </a:pPr>
            <a:r>
              <a:rPr lang="en-US" dirty="0"/>
              <a:t>Sustaining positive </a:t>
            </a:r>
            <a:r>
              <a:rPr lang="en-US" dirty="0" smtClean="0"/>
              <a:t>changes</a:t>
            </a:r>
            <a:endParaRPr lang="en-US" dirty="0"/>
          </a:p>
        </p:txBody>
      </p:sp>
    </p:spTree>
    <p:custDataLst>
      <p:tags r:id="rId1"/>
    </p:custDataLst>
    <p:extLst>
      <p:ext uri="{BB962C8B-B14F-4D97-AF65-F5344CB8AC3E}">
        <p14:creationId xmlns:p14="http://schemas.microsoft.com/office/powerpoint/2010/main" val="1650467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ea typeface="ＭＳ Ｐゴシック" panose="020B0600070205080204" pitchFamily="34" charset="-128"/>
              </a:rPr>
              <a:t>10 Steps of Implementation </a:t>
            </a:r>
            <a:r>
              <a:rPr lang="en-US" dirty="0" smtClean="0">
                <a:ea typeface="ＭＳ Ｐゴシック" panose="020B0600070205080204" pitchFamily="34" charset="-128"/>
              </a:rPr>
              <a:t>Planning (Slide 5)</a:t>
            </a:r>
            <a:endParaRPr lang="en-US" dirty="0"/>
          </a:p>
        </p:txBody>
      </p:sp>
      <p:sp>
        <p:nvSpPr>
          <p:cNvPr id="4" name="Text Placeholder 3"/>
          <p:cNvSpPr>
            <a:spLocks noGrp="1"/>
          </p:cNvSpPr>
          <p:nvPr>
            <p:ph type="body" sz="quarter" idx="10"/>
            <p:custDataLst>
              <p:tags r:id="rId3"/>
            </p:custDataLst>
          </p:nvPr>
        </p:nvSpPr>
        <p:spPr/>
        <p:txBody>
          <a:bodyPr>
            <a:normAutofit fontScale="77500" lnSpcReduction="20000"/>
          </a:bodyPr>
          <a:lstStyle/>
          <a:p>
            <a:pPr marL="346075" indent="-346075">
              <a:lnSpc>
                <a:spcPct val="120000"/>
              </a:lnSpc>
              <a:buFont typeface="+mj-lt"/>
              <a:buAutoNum type="arabicPeriod"/>
            </a:pPr>
            <a:r>
              <a:rPr lang="en-US" dirty="0"/>
              <a:t>Create a Change Team</a:t>
            </a:r>
          </a:p>
          <a:p>
            <a:pPr marL="346075" indent="-346075">
              <a:lnSpc>
                <a:spcPct val="120000"/>
              </a:lnSpc>
              <a:buFont typeface="+mj-lt"/>
              <a:buAutoNum type="arabicPeriod"/>
            </a:pPr>
            <a:r>
              <a:rPr lang="en-US" dirty="0"/>
              <a:t>Define the problem, challenge, or opportunity for improvement</a:t>
            </a:r>
          </a:p>
          <a:p>
            <a:pPr marL="346075" indent="-346075">
              <a:lnSpc>
                <a:spcPct val="120000"/>
              </a:lnSpc>
              <a:buFont typeface="+mj-lt"/>
              <a:buAutoNum type="arabicPeriod"/>
            </a:pPr>
            <a:r>
              <a:rPr lang="en-US" dirty="0"/>
              <a:t>Define the aim(s) of your TeamSTEPPS intervention</a:t>
            </a:r>
          </a:p>
          <a:p>
            <a:pPr marL="346075" indent="-346075">
              <a:lnSpc>
                <a:spcPct val="120000"/>
              </a:lnSpc>
              <a:buFont typeface="+mj-lt"/>
              <a:buAutoNum type="arabicPeriod"/>
            </a:pPr>
            <a:r>
              <a:rPr lang="en-US" dirty="0"/>
              <a:t>Design a TeamSTEPPS intervention</a:t>
            </a:r>
          </a:p>
          <a:p>
            <a:pPr marL="346075" indent="-346075">
              <a:lnSpc>
                <a:spcPct val="120000"/>
              </a:lnSpc>
              <a:buFont typeface="+mj-lt"/>
              <a:buAutoNum type="arabicPeriod"/>
            </a:pPr>
            <a:r>
              <a:rPr lang="en-US" dirty="0"/>
              <a:t>Develop a plan for testing the effectiveness of your TeamSTEPPS intervention</a:t>
            </a:r>
          </a:p>
          <a:p>
            <a:pPr marL="346075" indent="-346075">
              <a:lnSpc>
                <a:spcPct val="120000"/>
              </a:lnSpc>
              <a:buFont typeface="+mj-lt"/>
              <a:buAutoNum type="arabicPeriod"/>
            </a:pPr>
            <a:r>
              <a:rPr lang="en-US" dirty="0"/>
              <a:t>Develop an implementation plan</a:t>
            </a:r>
          </a:p>
          <a:p>
            <a:pPr marL="346075" indent="-346075">
              <a:lnSpc>
                <a:spcPct val="120000"/>
              </a:lnSpc>
              <a:buFont typeface="+mj-lt"/>
              <a:buAutoNum type="arabicPeriod"/>
            </a:pPr>
            <a:r>
              <a:rPr lang="en-US" dirty="0"/>
              <a:t>Develop a plan for sustained continuous improvement</a:t>
            </a:r>
          </a:p>
          <a:p>
            <a:pPr marL="346075" indent="-346075">
              <a:lnSpc>
                <a:spcPct val="120000"/>
              </a:lnSpc>
              <a:buFont typeface="+mj-lt"/>
              <a:buAutoNum type="arabicPeriod"/>
            </a:pPr>
            <a:r>
              <a:rPr lang="en-US" dirty="0"/>
              <a:t>Develop a communications plan</a:t>
            </a:r>
          </a:p>
          <a:p>
            <a:pPr marL="346075" indent="-346075">
              <a:lnSpc>
                <a:spcPct val="120000"/>
              </a:lnSpc>
              <a:buFont typeface="+mj-lt"/>
              <a:buAutoNum type="arabicPeriod"/>
            </a:pPr>
            <a:r>
              <a:rPr lang="en-US" dirty="0"/>
              <a:t>Develop a TeamSTEPPS Implementation Plan timeline</a:t>
            </a:r>
          </a:p>
          <a:p>
            <a:pPr marL="346075" indent="-346075">
              <a:lnSpc>
                <a:spcPct val="120000"/>
              </a:lnSpc>
              <a:buFont typeface="+mj-lt"/>
              <a:buAutoNum type="arabicPeriod"/>
            </a:pPr>
            <a:r>
              <a:rPr lang="en-US" dirty="0"/>
              <a:t>Review your TeamSTEPPS Implementation Plan with key stakeholders and modify according to </a:t>
            </a:r>
            <a:r>
              <a:rPr lang="en-US" dirty="0" smtClean="0"/>
              <a:t>input</a:t>
            </a:r>
            <a:endParaRPr lang="en-US" dirty="0"/>
          </a:p>
        </p:txBody>
      </p:sp>
    </p:spTree>
    <p:custDataLst>
      <p:tags r:id="rId1"/>
    </p:custDataLst>
    <p:extLst>
      <p:ext uri="{BB962C8B-B14F-4D97-AF65-F5344CB8AC3E}">
        <p14:creationId xmlns:p14="http://schemas.microsoft.com/office/powerpoint/2010/main" val="2883239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ea typeface="ＭＳ Ｐゴシック" panose="020B0600070205080204" pitchFamily="34" charset="-128"/>
              </a:rPr>
              <a:t>Describe the Targeted Unit/Work </a:t>
            </a:r>
            <a:r>
              <a:rPr lang="en-US" dirty="0" smtClean="0">
                <a:ea typeface="ＭＳ Ｐゴシック" panose="020B0600070205080204" pitchFamily="34" charset="-128"/>
              </a:rPr>
              <a:t>Area (Slide 6)</a:t>
            </a:r>
            <a:endParaRPr lang="en-US" dirty="0"/>
          </a:p>
        </p:txBody>
      </p:sp>
      <p:sp>
        <p:nvSpPr>
          <p:cNvPr id="4" name="Text Placeholder 3"/>
          <p:cNvSpPr>
            <a:spLocks noGrp="1"/>
          </p:cNvSpPr>
          <p:nvPr>
            <p:ph type="body" sz="quarter" idx="10"/>
            <p:custDataLst>
              <p:tags r:id="rId3"/>
            </p:custDataLst>
          </p:nvPr>
        </p:nvSpPr>
        <p:spPr>
          <a:xfrm>
            <a:off x="182879" y="768095"/>
            <a:ext cx="3352801" cy="4023360"/>
          </a:xfrm>
        </p:spPr>
        <p:txBody>
          <a:bodyPr/>
          <a:lstStyle/>
          <a:p>
            <a:r>
              <a:rPr lang="en-US" dirty="0"/>
              <a:t>Key </a:t>
            </a:r>
            <a:r>
              <a:rPr lang="en-US" dirty="0" smtClean="0"/>
              <a:t>Actions:</a:t>
            </a:r>
            <a:endParaRPr lang="en-US" dirty="0"/>
          </a:p>
          <a:p>
            <a:pPr marL="342900" indent="-231775">
              <a:buFont typeface="Arial" panose="020B0604020202020204" pitchFamily="34" charset="0"/>
              <a:buChar char="•"/>
            </a:pPr>
            <a:r>
              <a:rPr lang="en-US" dirty="0"/>
              <a:t>Describe the targeted unit or work area</a:t>
            </a:r>
          </a:p>
          <a:p>
            <a:pPr marL="342900" indent="-231775">
              <a:buFont typeface="Arial" panose="020B0604020202020204" pitchFamily="34" charset="0"/>
              <a:buChar char="•"/>
            </a:pPr>
            <a:r>
              <a:rPr lang="en-US" dirty="0"/>
              <a:t>Unit/Work area name</a:t>
            </a:r>
          </a:p>
          <a:p>
            <a:pPr marL="342900" indent="-231775">
              <a:buFont typeface="Arial" panose="020B0604020202020204" pitchFamily="34" charset="0"/>
              <a:buChar char="•"/>
            </a:pPr>
            <a:r>
              <a:rPr lang="en-US" dirty="0"/>
              <a:t>Size in terms of number of beds or admissions</a:t>
            </a:r>
          </a:p>
          <a:p>
            <a:pPr marL="342900" indent="-231775">
              <a:buFont typeface="Arial" panose="020B0604020202020204" pitchFamily="34" charset="0"/>
              <a:buChar char="•"/>
            </a:pPr>
            <a:r>
              <a:rPr lang="en-US" dirty="0"/>
              <a:t>Number of staff by </a:t>
            </a:r>
            <a:r>
              <a:rPr lang="en-US" dirty="0" smtClean="0"/>
              <a:t>profession</a:t>
            </a:r>
            <a:endParaRPr lang="en-US" dirty="0"/>
          </a:p>
        </p:txBody>
      </p:sp>
      <p:sp>
        <p:nvSpPr>
          <p:cNvPr id="5" name="Rectangle 9"/>
          <p:cNvSpPr txBox="1">
            <a:spLocks noChangeArrowheads="1"/>
          </p:cNvSpPr>
          <p:nvPr>
            <p:custDataLst>
              <p:tags r:id="rId4"/>
            </p:custDataLst>
          </p:nvPr>
        </p:nvSpPr>
        <p:spPr>
          <a:xfrm>
            <a:off x="3840480" y="993138"/>
            <a:ext cx="4765040" cy="2509162"/>
          </a:xfrm>
          <a:prstGeom prst="rect">
            <a:avLst/>
          </a:prstGeom>
          <a:ln w="9525">
            <a:solidFill>
              <a:srgbClr val="663300"/>
            </a:solidFill>
            <a:miter lim="800000"/>
            <a:headEnd/>
            <a:tailEnd/>
          </a:ln>
        </p:spPr>
        <p:txBody>
          <a:bodyPr lIns="91440" tIns="91440" rIns="182880"/>
          <a:lst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None/>
            </a:pPr>
            <a:r>
              <a:rPr lang="en-US" sz="1600" dirty="0" smtClean="0">
                <a:ea typeface="ＭＳ Ｐゴシック" panose="020B0600070205080204" pitchFamily="34" charset="-128"/>
              </a:rPr>
              <a:t>Name of targeted unit/work area:</a:t>
            </a:r>
          </a:p>
          <a:p>
            <a:pPr>
              <a:buFont typeface="Wingdings" panose="05000000000000000000" pitchFamily="2" charset="2"/>
              <a:buNone/>
            </a:pPr>
            <a:r>
              <a:rPr lang="en-US" sz="1600" dirty="0" smtClean="0">
                <a:ea typeface="ＭＳ Ｐゴシック" panose="020B0600070205080204" pitchFamily="34" charset="-128"/>
              </a:rPr>
              <a:t>Size of unit/work area:</a:t>
            </a:r>
          </a:p>
          <a:p>
            <a:pPr>
              <a:buFont typeface="Wingdings" panose="05000000000000000000" pitchFamily="2" charset="2"/>
              <a:buNone/>
            </a:pPr>
            <a:r>
              <a:rPr lang="en-US" sz="1600" dirty="0" smtClean="0">
                <a:ea typeface="ＭＳ Ｐゴシック" panose="020B0600070205080204" pitchFamily="34" charset="-128"/>
              </a:rPr>
              <a:t>Number of staff within unit/work area:</a:t>
            </a:r>
          </a:p>
          <a:p>
            <a:pPr lvl="1" indent="-222250"/>
            <a:r>
              <a:rPr lang="en-US" sz="1600" dirty="0" smtClean="0">
                <a:ea typeface="ＭＳ Ｐゴシック" panose="020B0600070205080204" pitchFamily="34" charset="-128"/>
              </a:rPr>
              <a:t>Physicians:</a:t>
            </a:r>
          </a:p>
          <a:p>
            <a:pPr lvl="1" indent="-222250"/>
            <a:r>
              <a:rPr lang="en-US" sz="1600" dirty="0" smtClean="0">
                <a:ea typeface="ＭＳ Ｐゴシック" panose="020B0600070205080204" pitchFamily="34" charset="-128"/>
              </a:rPr>
              <a:t>Nurses:</a:t>
            </a:r>
          </a:p>
          <a:p>
            <a:pPr lvl="1" indent="-222250"/>
            <a:r>
              <a:rPr lang="en-US" sz="1600" dirty="0" smtClean="0">
                <a:ea typeface="ＭＳ Ｐゴシック" panose="020B0600070205080204" pitchFamily="34" charset="-128"/>
              </a:rPr>
              <a:t>Other:</a:t>
            </a:r>
          </a:p>
          <a:p>
            <a:pPr>
              <a:buFont typeface="Wingdings" panose="05000000000000000000" pitchFamily="2" charset="2"/>
              <a:buNone/>
            </a:pPr>
            <a:endParaRPr lang="en-US" sz="1600" dirty="0" smtClean="0">
              <a:ea typeface="ＭＳ Ｐゴシック" panose="020B0600070205080204" pitchFamily="34" charset="-128"/>
            </a:endParaRPr>
          </a:p>
        </p:txBody>
      </p:sp>
      <p:sp>
        <p:nvSpPr>
          <p:cNvPr id="6" name="TextBox 5"/>
          <p:cNvSpPr txBox="1"/>
          <p:nvPr>
            <p:custDataLst>
              <p:tags r:id="rId5"/>
            </p:custDataLst>
          </p:nvPr>
        </p:nvSpPr>
        <p:spPr>
          <a:xfrm>
            <a:off x="3816169" y="3527264"/>
            <a:ext cx="4765040" cy="276999"/>
          </a:xfrm>
          <a:prstGeom prst="rect">
            <a:avLst/>
          </a:prstGeom>
          <a:noFill/>
        </p:spPr>
        <p:txBody>
          <a:bodyPr wrap="square" rtlCol="0">
            <a:spAutoFit/>
          </a:bodyPr>
          <a:lstStyle/>
          <a:p>
            <a:pPr algn="ctr"/>
            <a:r>
              <a:rPr lang="en-US" sz="1200" dirty="0" smtClean="0"/>
              <a:t>Example from the </a:t>
            </a:r>
            <a:r>
              <a:rPr lang="en-US" sz="1200" i="1" dirty="0" smtClean="0"/>
              <a:t>Implementation Guide</a:t>
            </a:r>
            <a:endParaRPr lang="en-US" sz="1200" i="1" dirty="0"/>
          </a:p>
        </p:txBody>
      </p:sp>
    </p:spTree>
    <p:custDataLst>
      <p:tags r:id="rId1"/>
    </p:custDataLst>
    <p:extLst>
      <p:ext uri="{BB962C8B-B14F-4D97-AF65-F5344CB8AC3E}">
        <p14:creationId xmlns:p14="http://schemas.microsoft.com/office/powerpoint/2010/main" val="39105075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37156PHOTO" val="iVBORw0KGgoAAAANSUhEUgAAAFgAAAB2CAIAAADDUcMlAAAoI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mF1eD0iaHR0cDovL25zLmFkb2JlLmNvbS9leGlmLzEuMC9hdXgvIj4KICAgICAgICAgPGF1eDpMZW5zSW5mbz4xOC8xIDEzNS8xIDAvMCAwLzA8L2F1eDpMZW5zSW5mbz4KICAgICAgICAgPGF1eDpMZW5zPkNhbm9uIEVGLVMgMTgtMTM1bW0gZi8zLjUtNS42IElTPC9hdXg6TGVucz4KICAgICAgICAgPGF1eDpGbGFzaENvbXBlbnNhdGlvbj4wLzE8L2F1eDpGbGFzaENvbXBlbnNhdGlvbj4KICAgICAgICAgPGF1eDpGaXJtd2FyZT5GaXJtd2FyZSBWZXJzaW9uIDEuMi41PC9hdXg6RmlybXdhcmU+CiAgICAgICAgIDxhdXg6TGVuc0lEPjUxPC9hdXg6TGVuc0lEPgogICAgICAgICA8YXV4OlNlcmlhbE51bWJlcj4tMTkyMzc2NTQ0MTwvYXV4OlNlcmlhbE51bWJlcj4KICAgICAgPC9yZGY6RGVzY3JpcHRpb24+CiAgICAgIDxyZGY6RGVzY3JpcHRpb24gcmRmOmFib3V0PSIiCiAgICAgICAgICAgIHhtbG5zOnhtcD0iaHR0cDovL25zLmFkb2JlLmNvbS94YXAvMS4wLyI+CiAgICAgICAgIDx4bXA6Q3JlYXRlRGF0ZT4yMDE0LTAyLTAxVDIyOjMyOjE0PC94bXA6Q3JlYXRlRGF0ZT4KICAgICAgICAgPHhtcDpDcmVhdG9yVG9vbD5pUGhvdG8gOS40LjM8L3htcDpDcmVhdG9yVG9vbD4KICAgICAgICAgPHhtcDpNb2RpZnlEYXRlPjIwMTQtMDItMDNUMTA6NDY6MDYtMDU6MDA8L3htcDpNb2RpZnlEYXRlPgogICAgICAgICA8eG1wOk1ldGFkYXRhRGF0ZT4yMDE0LTAyLTAzVDEwOjQ2OjA2LTA1OjAwPC94bXA6TWV0YWRhdGFEYXRlPgogICAgICA8L3JkZjpEZXNjcmlwdGlvbj4KICAgICAgPHJkZjpEZXNjcmlwdGlvbiByZGY6YWJvdXQ9IiIKICAgICAgICAgICAgeG1sbnM6cGhvdG9zaG9wPSJodHRwOi8vbnMuYWRvYmUuY29tL3Bob3Rvc2hvcC8xLjAvIj4KICAgICAgICAgPHBob3Rvc2hvcDpEYXRlQ3JlYXRlZD4yMDE0LTAyLTAxVDIyOjMyOjE0PC9waG90b3Nob3A6RGF0ZUNyZWF0ZWQ+CiAgICAgICAgIDxwaG90b3Nob3A6Q29sb3JNb2RlPjM8L3Bob3Rvc2hvcDpDb2xvck1vZGU+CiAgICAgICAgIDxwaG90b3Nob3A6SUNDUHJvZmlsZT5BZG9iZSBSR0IgKDE5OTgpPC9waG90b3Nob3A6SUNDUHJvZmlsZT4KICAgICAgPC9yZGY6RGVzY3JpcHRpb24+CiAgICAgIDxyZGY6RGVzY3JpcHRpb24gcmRmOmFib3V0PSIiCiAgICAgICAgICAgIHhtbG5zOmRjPSJodHRwOi8vcHVybC5vcmcvZGMvZWxlbWVudHMvMS4xLyI+CiAgICAgICAgIDxkYzpmb3JtYXQ+aW1hZ2UvanBlZzwvZGM6Zm9ybWF0PgogICAgICAgICA8ZGM6Y3JlYXRvcj4KICAgICAgICAgICAgPHJkZjpTZXEvPgogICAgICAgICA8L2RjOmNyZWF0b3I+CiAgICAgICAgIDxkYzpyaWdodHM+CiAgICAgICAgICAgIDxyZGY6QWx0Lz4KICAgICAgICAgPC9kYzpyaWdodHM+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4bXAuZGlkOjAyODAxMTc0MDcyMDY4MTE4MDgzQkZBM0Q5NTYyMjkzPC94bXBNTTpEb2N1bWVudElEPgogICAgICAgICA8eG1wTU06SW5zdGFuY2VJRD54bXAuaWlkOjA0ODAxMTc0MDcyMDY4MTE4MDgzQkZBM0Q5NTYyMjkzPC94bXBNTTpJbnN0YW5jZUlEPgogICAgICAgICA8eG1wTU06T3JpZ2luYWxEb2N1bWVudElEPjE1QzE0RUI1NkRBREFGNTM0QjAyRTQwNDU1Q0FGMUYxPC94bXBNTTpPcmlnaW5hbERvY3VtZW50SUQ+CiAgICAgICAgIDx4bXBNTTpIaXN0b3J5PgogICAgICAgICAgICA8cmRmOlNlcT4KICAgICAgICAgICAgICAgPHJkZjpsaSByZGY6cGFyc2VUeXBlPSJSZXNvdXJjZSI+CiAgICAgICAgICAgICAgICAgIDxzdEV2dDphY3Rpb24+c2F2ZWQ8L3N0RXZ0OmFjdGlvbj4KICAgICAgICAgICAgICAgICAgPHN0RXZ0Omluc3RhbmNlSUQ+eG1wLmlpZDowMT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mNvbnZlcnRlZDwvc3RFdnQ6YWN0aW9uPgogICAgICAgICAgICAgICAgICA8c3RFdnQ6cGFyYW1ldGVycz5mcm9tIGltYWdlL2pwZWcgdG8gYXBwbGljYXRpb24vdm5kLmFkb2JlLnBob3Rvc2hvcDwvc3RFdnQ6cGFyYW1ldGVycz4KICAgICAgICAgICAgICAgPC9yZGY6bGk+CiAgICAgICAgICAgICAgIDxyZGY6bGkgcmRmOnBhcnNlVHlwZT0iUmVzb3VyY2UiPgogICAgICAgICAgICAgICAgICA8c3RFdnQ6YWN0aW9uPmRlcml2ZWQ8L3N0RXZ0OmFjdGlvbj4KICAgICAgICAgICAgICAgICAgPHN0RXZ0OnBhcmFtZXRlcnM+Y29udmVydGVkIGZyb20gaW1hZ2UvanBlZyB0byBhcHBsaWNhdGlvbi92bmQuYWRvYmUucGhvdG9zaG9wPC9zdEV2dDpwYXJhbWV0ZXJzPgogICAgICAgICAgICAgICA8L3JkZjpsaT4KICAgICAgICAgICAgICAgPHJkZjpsaSByZGY6cGFyc2VUeXBlPSJSZXNvdXJjZSI+CiAgICAgICAgICAgICAgICAgIDxzdEV2dDphY3Rpb24+c2F2ZWQ8L3N0RXZ0OmFjdGlvbj4KICAgICAgICAgICAgICAgICAgPHN0RXZ0Omluc3RhbmNlSUQ+eG1wLmlpZDowMj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nNhdmVkPC9zdEV2dDphY3Rpb24+CiAgICAgICAgICAgICAgICAgIDxzdEV2dDppbnN0YW5jZUlEPnhtcC5paWQ6MDM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hcHBsaWNhdGlvbi92bmQuYWRvYmUucGhvdG9zaG9wIHRvIGltYWdlL2pwZWc8L3N0RXZ0OnBhcmFtZXRlcnM+CiAgICAgICAgICAgICAgIDwvcmRmOmxpPgogICAgICAgICAgICAgICA8cmRmOmxpIHJkZjpwYXJzZVR5cGU9IlJlc291cmNlIj4KICAgICAgICAgICAgICAgICAgPHN0RXZ0OmFjdGlvbj5kZXJpdmVkPC9zdEV2dDphY3Rpb24+CiAgICAgICAgICAgICAgICAgIDxzdEV2dDpwYXJhbWV0ZXJzPmNvbnZlcnRlZCBmcm9tIGFwcGxpY2F0aW9uL3ZuZC5hZG9iZS5waG90b3Nob3AgdG8gaW1hZ2UvanBlZzwvc3RFdnQ6cGFyYW1ldGVycz4KICAgICAgICAgICAgICAgPC9yZGY6bGk+CiAgICAgICAgICAgICAgIDxyZGY6bGkgcmRmOnBhcnNlVHlwZT0iUmVzb3VyY2UiPgogICAgICAgICAgICAgICAgICA8c3RFdnQ6YWN0aW9uPnNhdmVkPC9zdEV2dDphY3Rpb24+CiAgICAgICAgICAgICAgICAgIDxzdEV2dDppbnN0YW5jZUlEPnhtcC5paWQ6MDQ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wMzgwMTE3NDA3MjA2ODExODA4M0JGQTNEOTU2MjI5Mzwvc3RSZWY6aW5zdGFuY2VJRD4KICAgICAgICAgICAgPHN0UmVmOmRvY3VtZW50SUQ+eG1wLmRpZDowMjgwMTE3NDA3MjA2ODExODA4M0JGQTNEOTU2MjI5Mzwvc3RSZWY6ZG9jdW1lbnRJRD4KICAgICAgICAgICAgPHN0UmVmOm9yaWdpbmFsRG9jdW1lbnRJRD4xNUMxNEVCNTZEQURBRjUzNEIwMkU0MDQ1NUNBRjFGMTwvc3RSZWY6b3JpZ2luYWxEb2N1bWVudElEPgogICAgICAgICA8L3htcE1NOkRlcml2ZWRGcm9tPgogICAgICA8L3JkZjpEZXNjcmlwdGlvbj4KICAgICAgPHJkZjpEZXNjcmlwdGlvbiByZGY6YWJvdXQ9IiIKICAgICAgICAgICAgeG1sbnM6dGlmZj0iaHR0cDovL25zLmFkb2JlLmNvbS90aWZmLzEuMC8iPgogICAgICAgICA8dGlmZjpJbWFnZVdpZHRoPjM0NTY8L3RpZmY6SW1hZ2VXaWR0aD4KICAgICAgICAgPHRpZmY6SW1hZ2VMZW5ndGg+NTE4NDwvdGlmZjpJbWFnZUxlbmd0aD4KICAgICAgICAgPHRpZmY6Qml0c1BlclNhbXBsZT4KICAgICAgICAgICAgPHJkZjpTZXE+CiAgICAgICAgICAgICAgIDxyZGY6bGk+ODwvcmRmOmxpPgogICAgICAgICAgICAgICA8cmRmOmxpPjg8L3JkZjpsaT4KICAgICAgICAgICAgICAgPHJkZjpsaT44PC9yZGY6bGk+CiAgICAgICAgICAgIDwvcmRmOlNlcT4KICAgICAgICAgPC90aWZmOkJpdHNQZXJTYW1wbGU+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MTUwLzE8L3RpZmY6WFJlc29sdXRpb24+CiAgICAgICAgIDx0aWZmOllSZXNvbHV0aW9uPjE1MC8xPC90aWZmOllSZXNvbHV0aW9uPgogICAgICAgICA8dGlmZjpSZXNvbHV0aW9uVW5pdD4yPC90aWZmOlJlc29sdXRpb25Vbml0PgogICAgICA8L3JkZjpEZXNjcmlwdGlvbj4KICAgICAgPHJkZjpEZXNjcmlwdGlvbiByZGY6YWJvdXQ9IiIKICAgICAgICAgICAgeG1sbnM6ZXhpZj0iaHR0cDovL25zLmFkb2JlLmNvbS9leGlmLzEuMC8iPgogICAgICAgICA8ZXhpZjpFeHBvc3VyZVRpbWU+MS84MDwvZXhpZjpFeHBvc3VyZVRpbWU+CiAgICAgICAgIDxleGlmOkZOdW1iZXI+MjgvNTwvZXhpZjpGTnVtYmVyPgogICAgICAgICA8ZXhpZjpFeHBvc3VyZVByb2dyYW0+MjwvZXhpZjpFeHBvc3VyZVByb2dyYW0+CiAgICAgICAgIDxleGlmOklTT1NwZWVkUmF0aW5ncz4yMDAwPC9leGlmOklTT1NwZWVkUmF0aW5ncz4KICAgICAgICAgPGV4aWY6RXhpZlZlcnNpb24+MDIyMTwvZXhpZjpFeGlmVmVyc2lvbj4KICAgICAgICAgPGV4aWY6RGF0ZVRpbWVPcmlnaW5hbD4yMDE0LTAyLTAxVDIyOjMyOjE0LTA1OjAwPC9leGlmOkRhdGVUaW1lT3JpZ2luYWw+CiAgICAgICAgIDxleGlmOkNvbXBvbmVudHNDb25maWd1cmF0aW9uPgogICAgICAgICAgICA8cmRmOlNlcT4KICAgICAgICAgICAgICAgPHJkZjpsaT4xPC9yZGY6bGk+CiAgICAgICAgICAgICAgIDxyZGY6bGk+MjwvcmRmOmxpPgogICAgICAgICAgICAgICA8cmRmOmxpPjM8L3JkZjpsaT4KICAgICAgICAgICAgICAgPHJkZjpsaT4wPC9yZGY6bGk+CiAgICAgICAgICAgIDwvcmRmOlNlcT4KICAgICAgICAgPC9leGlmOkNvbXBvbmVudHNDb25maWd1cmF0aW9uPgogICAgICAgICA8ZXhpZjpTaHV0dGVyU3BlZWRWYWx1ZT41MS84PC9leGlmOlNodXR0ZXJTcGVlZFZhbHVlPgogICAgICAgICA8ZXhpZjpBcGVydHVyZVZhbHVlPjUvMTwvZXhpZjpBcGVydHVyZVZhbHVlPgogICAgICAgICA8ZXhpZjpFeHBvc3VyZUJpYXNWYWx1ZT4wLzE8L2V4aWY6RXhwb3N1cmVCaWFzVmFsdWU+CiAgICAgICAgIDxleGlmOk1heEFwZXJ0dXJlVmFsdWU+MjQxMjIvNDQ1MzwvZXhpZjpNYXhBcGVydHVyZVZhbHVlPgogICAgICAgICA8ZXhpZjpNZXRlcmluZ01vZGU+NT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NjIvMTwvZXhpZjpGb2NhbExlbmd0aD4KICAgICAgICAgPGV4aWY6Rmxhc2hwaXhWZXJzaW9uPjAxMDA8L2V4aWY6Rmxhc2hwaXhWZXJzaW9uPgogICAgICAgICA8ZXhpZjpDb2xvclNwYWNlPjY1NTM1PC9leGlmOkNvbG9yU3BhY2U+CiAgICAgICAgIDxleGlmOlBpeGVsWERpbWVuc2lvbj4xMjAwPC9leGlmOlBpeGVsWERpbWVuc2lvbj4KICAgICAgICAgPGV4aWY6UGl4ZWxZRGltZW5zaW9uPjE4MDA8L2V4aWY6UGl4ZWxZRGltZW5zaW9uPgogICAgICAgICA8ZXhpZjpGb2NhbFBsYW5lWFJlc29sdXRpb24+NjI4NzEvMTE8L2V4aWY6Rm9jYWxQbGFuZVhSZXNvbHV0aW9uPgogICAgICAgICA8ZXhpZjpGb2NhbFBsYW5lWVJlc29sdXRpb24+MzMxMDc5LzU3PC9leGlmOkZvY2FsUGxhbmVZUmVzb2x1dGlvbj4KICAgICAgICAgPGV4aWY6Rm9jYWxQbGFuZVJlc29sdXRpb25Vbml0PjI8L2V4aWY6Rm9jYWxQbGFuZVJlc29sdXRpb25Vbml0PgogICAgICAgICA8ZXhpZjpDdXN0b21SZW5kZXJlZD4wPC9leGlmOkN1c3RvbVJlbmRlcmVkPgogICAgICAgICA8ZXhpZjpFeHBvc3VyZU1vZGU+MDwvZXhpZjpFeHBvc3VyZU1vZGU+CiAgICAgICAgIDxleGlmOldoaXRlQmFsYW5jZT4wPC9leGlmOldoaXRlQmFsYW5jZT4KICAgICAgICAgPGV4aWY6U2NlbmVDYXB0dXJlVHlwZT4wPC9leGlmOlNjZW5lQ2FwdHVyZVR5cGU+CiAgICAgIDwvcmRmOkRlc2NyaXB0aW9uPgogICA8L3JkZjpSREY+CjwveDp4bXBtZXRhPg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Cjw/eHBhY2tldCBlbmQ9InciPz4CWGXkAAAAB3RJTUUH3gIPEyUAMNBZBwAAAAlwSFlzAAAXEQAAFxEByibzPwAAAARnQU1BAACxjwv8YQUAAEmxSURBVHjaXb1XkCXZeSaW56TPvLZMV/vpcRjMwIMgsACWEEgtA46kENyN2AftRiikUIQeKD3wabV61JseFaGQFBJl1kjkSuRyQZEgliAIgHAEMd71TM/0tC9769r0mefo+07mrbrNQWOmuurevOf85zff95tTIp3eU5aQlrYspYUUWuArgb8KC19b+AJ/t9pv8XvW+h/zV/67/TmegPfo9gvBl+Hvsvupwpf8lhDW2eP48/Yp/Fqaz1GWZYv2DVqaz2o/xTp/ePeJ5+voFoOntMs1C+ejtK35re4p3X/PPh0v0ufrwfqw6PVy8SOx3uP6LfgKrxbCvOnsp+vvG/mIblntTvkMtX7A+hlivRB+uOIHdR+4Fi1kLtpF4ydK/d2dtlKwzhd39uTzBSnz5+z7fJTohGsO9/wdqv0RRaet84M8E5c5NN2dvhAbeziTCZ8rujVJrdoltm/Q6wPhuVHaRtzdUs41iYKiNMzRGRmbp+LdSuCB5iiEEGuRa621fnytYv219ZhEzrekOwlww+bl3Ukpfga/ti2zhrUuGB0SUuu1OmzI0qxEnKmRONdHI9zHzqNbmbEkfab90nxfdW8zMjJnfqYaNId2fXy6UmbXPCTzWeJMh4URRruxjcPRG3/ExkqkWYA6F4Buz0qZv0jzuUoYJTc/76wYb5TdBrh0ud5AK79zEa+9g+h21a3EaHqn5a3GCG3MrT0Nfa4JRnrdzq3W1rTVdNtQrc4Yk2mtoP3TCuH8rM9Wo89FbInHZMH/NuultlojqGmd9omNnZ/7DfPHacViTkGf2azu1ntmVPQjXJWwOg8jOt9ldq5151mlMRnjCMxGpDEl2en/hhJ19sTPVnXFh0ob/8cKJL8WCn5CKSlt0blIq/2QM3VTj6vGWiJard2w6iwI35GbFi702aGZ6LCWpNOcLU7jTM41Qm4sW1rn56spYC5ZiLVRmfigKAvz5LWsWxNotd3YYKMt2/xAdScuRbKaVkUlzQZdP3Bct2m0UUbp2HbDo4TOqtZcjRuFlLqDUZ0JaLm2YtktxupUYH0YrYKLVq9bQXVaro2t8+OdViJi7dlbP6poTmtXf+ZBrc7LyVZ9zsJr+4G60+VWmp3GG9do1L5pz61p6tV84gdxrz+cTU9m02PHlrPT06PD46oqPNfe2rmwtb3dH26JILJtTxqNhhyVcaXGlcCepVpbg+iccieXTdelOx+5qYN6w1FZZ+FMUxCt+YlzD6itLjCIzjzP5L3hPvVjT7G6iN0pnV47fxw9dl6XZbKaTaeTplZVWZwcHe1dvHz96Wfeu/n6wf6jm2+99vDBwXQyWa1W0I7x9ujSpUvPPv/hDz//wvXrN3YuXnWcEOgCZoJHN+YsG627wxWdExHr8z07O7N/LdeSOl/jxv7F2vXwbavpfWsjOLV2tbHBxyR3/h0DFlpccu4UhdIdHlOqqSCCLEuPHt6/feudd2+9O5/PizTJkvTqkzeGoX/1iScfPXh4797de/cfZWVdFlUjrLJs8LS6qrD2yBdXLm9/5evf/NwXvzQc7zpuIGxbn3lN3dqH0UPdWna3tzMRrLexBgwtHNpwLmcnzw20ghBrAzlzPGs107IFAhvCMtZnFrNWkXMbNWtSTVkU2YN777356utvvvHm7dvvr1ZL33Gg+WHgSatShE06LfV8VeS5zutaYldS1HXdwi2I0XHkoNdzRP2pT3zo17/21Rc++ktRf8t2XCnstc8/O+m1wVtnXtXASsvaBI/a4JtNMNK93gjKCEKcK4l8TEwbeFi0iMk6i9LdQzqv18adVk71fHr4i5/99Iff//7DB8ePDo6waWmcjhvInu+IprFsqaSbpGVWmK3D6KVoyqYsS35DiMB1ETGoIEIOIr/v5F/7jW989be+eeHyDSEcvppR5nH02R19F6TXIGAdRBGtW9TYYn7RhfPOubQa0Wl4J5wOzYhzptBJfK1e1jqSivUHirVQEPLq+x+8+6ff+qMffu8H+5PlMqnCKEQMxPcdaXvQBqUcoQPfr5QqSoW4UMKEtHECeKIDPRBVVSmIR0ovcOtaV2Vju7ZOT7/4+U//43/yTz/6yc/aXgQz+TtO7yyCtXFEbZxrs/EasZZF5zSNd+dekul9vWEanfMgpuikJc/9gj5nDAz2VLY1C1IGDOl7d97+P//X/+mnP35xmlrYSxx6EA7cZYvjfFduj+JBHFRluUjz03le1fDXsqwbCMUEahn4TmjbYYQ4qhZpiSUMotj13DTLdVlvxfU//c//s1//2jf93pYw0WRTJ9a4zrLWuOUMFmEBiDQGxXaC2Dxy/MX+b/7Z73YAaeN51sb715zKOsMzog3OojMprVXrhQ737/6r3/uff/zTv0lyFy8ZjiJLNb6HLTU4ojBww54fSEoniKPQc4E7irLKy9qD6bvScyFWXVbNKiuKog5ce9QLHddJsgL/jnuB63tJJV/8yY9DXzz51JN+0DdwWZ5teH1SZ3RBiA0Dl+fRwjrflXkVRGP/83/2u9bjG+5e3CHStUWdv6t7se5IlWr57OTowb/8vf/xR9//4bLyAt8bDyM4f9dzcLC+Z8c9F2AILsEliHPKqnYdT7pe3WjE1DQv8QzXka7rwJkGngcdmadFVlajfm/QD+BEYT+B5yoha2W//tIPXMd+4onrYW+ozojsOnCsA6YQa450LhVz5HLtHaw1Eif9/+f/9e9umtqmjzyPsVYH04zPs84+rzUxacssXf67f/Ovv/P//dkktV3HHwzCsqoamFddR6E77gXLJDuZLgPb9n3XcpysqIqyLsoSImwUbSqvFWG1pX28BvJw6EDTsoabgWOMIwjXzYsq9HzX97PKfefmW02+eOqZZ+J4aHUkylonGbrUx+Ow/syTCWvDg+oujyCcTVdzFqXPtGMdRFvcqNc4nQyCZLLlyLp59cWf/MWf/FGqAj+Uo74PVTMHpftx0AvlySx9eDiPA/gLUSidJwUUAWiBiEtZVd1Umuwzr4RHHNLAEPCTiFt2kryawZ0AaI2iYd/PCoRVtz/oL2bLP/nWt3cvX/n1r/923BsZY+3UgI5crFX23G90EaV1hY1R9la127yU3MzCiPNUwLlSibXZnPPWdQJKaYQ3ffjwzrf+4P+aJgKWfmlvADxQZDV+fGHUG/a9g5PF7QdT14Xjt2EAS4RM4KdaLdMiyetlUeZliee5svXKIqv0PClc1zVr0ZFv4w8+arpMJ5MEPgPC82y5e2GrsMLf/9//l5f+5sd5ulwjBmsjmyHOjeY8GLSYoaNe62wQD3jT655nlTpqusGhOymstc3AaAL/psi//53vvPX2O5YXQQqqgjVD8GJ3FMa+ODiZPzxJ4QVh3lCcsoAoRA3nCcjVqAKBs8L/GuEQFMBf4jWuLZZJOZ9ntiMdRlPZj6AZEjQZb5suFog4sCtdq+FwsMjDP/3jP7p/5708XW3G+nU4XzMO3aIBqrA8TyqY/WrRBhEp1hLUZ7nB8zCxtrS1cLrgaTI9woTQt994+c/+5A8q0d8ex64N1yjg8W9c7CNGnpymh5MUutDv+Z5jAyrBHdiOKGpVACkoC9qBCF8ARTSK0VgStpdNHQT+qqhnixwfEoYBXEccuJ604TCxIOCOvCjTJHG03hoPXn/l7e99508X0+O6zMVjkW9Nx0S37g46n0XYswSj0Xl57kf0JvVes1W98fO1jMQa5C9mJ9/982+dLlR/ECE6NlAGKfa2o17gTJbFveOF7diDyMOfLCsk/gIvCJG4grYBBgXKDeQj5SqvAcCpplIYCqN9D+6gmi6SVZI1jBQIKPQCjEEA2Q5AJ2yqwscNL176s2/9yS9+9sNkMbE677AR/8wGjIPHB4nGeIRzKbQJIiqFll1W0FrHhs0EzjpYdiRUtCnWNvEAb6jeefOVF3/6144bjfshV2lp11LjfnA4T+EaPM8dRsHeVi9Naw1oKK0wBFKsofxwCECQQJwUhdZpURtspB1pFJheXeHruiLixp5xYFUt4jCEIKBMvdD1fH+ZppCva6uwv/uH/+YP7tx+r67yzQhxlhNRZ/m0TvXbhJ3u/mJetKEE+jx0dEmATSy/Ji+G95J5ZMni5z/+wSJpdneGloQ/E0AHg9jJm2axqrCj/jC+dmWYZhVhiFKI/I4NKt24Qnq24dWQxTpoA0rgv65ZI8UhRejjhQ5cDqwXoBvHVtTVoB+CptqW3tvuxVGwWmV12QCMwo6++++/s5hNQHvFOn7qNdgR63/LjRzCeU5Qt87ysQ1rq4vDm986zwgapTGS0M17b73y4+9/u7e9B5DY0G4rsKNeL6xKlacldnlp7JcAAnkJawDcD0JfC4XQCtrl+jZQQ+wDPgEwCJv5cwXj8lx3FAFSgUnAb6g48BFawUfAsEzS3IZX6feiRcKM9MWdEfVimeU1ZBG8+JMfvPryz4s8MbG4q038nfRBGx3WjGotF3P2UqyJ9bk+WRv5fn0mBb3+G5U3XS1+8oPvLXO33wtWaS1tG14Q2g6+WCDU+/7WMPR9//A4AUyG2ICDQs+JXbcH/cbXvo3w6CIWSjhCBEjHWDJJJ3wBdCd0HIPeLEgHKMK2PfwVPwMMhTPGKg6OV56jr14awsUApWMXYdh/6ac/mhw/Qizq/NljaLkLFhuJSwMA1gFXnqczrXUetrWo9Ts3w2ub9QAqfnT/zmsvvTzob9uIa7YsqzKQJmerBNgTFPjCONg/mgMa2cyTi9DzfNsKfNkLEEl9xAWX1EKGfuDbDkRDJGlpG0wEgNx1QmzL9z3p4H2Q13KVgHfD29WNtUpggnVSlgdHs9izL2z3VynkDxxr3X33rZuvvwpPodtCU4t7zp3/WWLxDCJIsclTN4DIWmZivfEucKzjqRHTann62isvHh4+AA1gNlUyg6YsB8wiryrgqkHszZZVugIihk7zqOPA6cXYtB84QNA2kGkEy4bPkDIKwctcWEEQUjQeGIdDZBoEAbwDBGlSE1YC+gnoBaXLiyzNQeceHMyOj+dAK2HsHh0npzMgNevFn/743gc3CR3PnNpZQlZswOcul8tg0WItqdsoqddkc0ONtDhjpfrM3Koqn0yOX3/pJcvbFggAwlotS7fN8iiQB9GLY98Ws0UJ8BBCB4SNU4Ug+qHfD0M8AX8FfUAECQMvdGyEABsGEnrgo7Hv9mBBHlCoVGUFg4Ok8CqsAi9KZgsYHpYEzwp66rnOrfsny2W+M4qAvlZ5syqaB7dvvvnSi4jrUrbg8jFnd0YnzxyhXlNL+Vi1SK/x9kZx55yVGyiVZ+nBg4e33r013N6C4hd5AZ9jC2i1yhAwtB3HzukiB8ck3mAuyYFEegCHnkdP4lIN4BQMoRCwkwiq7yLUwlaCnWFvdwhQAhfCdL5nCDKXadt11UCfQDuwxlrpJM+zPAtc596jSZFnkAVY3HKVrQpx8/WX799+V6m6U3Jxtv9NfNECCh72ugKyiUgfy2V3EUScywi+RZV59tYbrySIEaEHSJTkZRiAR4jItcvawn6sunx4tAD7RORDvIDs8O8gCuFNGq1gDk1dwxhkKxVH+DQWWAAiqYDlRFEwBNcUTEHhn8jzhFVLsJpGl0UOIwGO8mwYo1jm9WyVpHnzwYNT1dTbg3iRN7NlfnQ8efXnP55PjjbC35nXO89Ii3VluLORzjm0qrCBI9fusc2XtyKxgG4ODx78/Affi6O+49pFUeInnitAL0ostLZGsXc6XS2Tqqlqz3EVCxnCZU2mETUAAmQhVd3mBOgIPQFRCLgDy3aysvFsPwrCnX60HXm11hAmvEMv8PF2IDK45SIr4T7wQY6lwfOTUs1WKcxlushdB2BFHUySRwfTD957553XX6rz9PH9iA3jF21p5+xH63Kc2AgRj9P4MzlCm+CQ33vnzcODh+NhBLVdrkATHZwcbL5qA77VnC5SwApgQmYwq6YoKwAkQEhb1DAUplgsjX9LrBpfSvBOHTiS2UvFakDoeOPe8DLwEqtioigL35ajyMfa4EqgJiAaGeTcgIPCldqVtqZJfnCaztIcFoe4c3yyeHQ4f3D/3vTkQMNAHgt7SrcJhPMqc+ca5EZpdaOc24npvC+BYaauF7P56y++4vUuBD7oA2hgCcMHpwSwhMZCUHmSnU4zBFg8mKUNaErd+IzSKnSFbwSP1TqqykAYk4REHkfT1AgJWZbWFQCoF/rRhdHWM3sj0FVgahj/qBdA1xBEIjAVwDOIWAnVUF3hhMBcsMIHB/M5cC4eYYmDg6NbN984nRxUZc7FrD2jWCcQzmKJ7pKSZ5mKx0rN517COve6POTj46P33rvV68fgTqus8BzP7QoGAhoKR71Iy1WSI9JJU+NEGMQf6oxlRfDyOHEFxiQ88Ai4uDRJk0w0Ev6jyosiz7EN13cDP0aEuby99dyVLcgHAu1HvWs7Y3giCpFPg4Y1ECEYPT4eMaZuKsSgorGgLAkkmte33njj4d072qSOzw1EW2dI6Wy37f6lONOSTcvQmxJhYYSVu7r84L13k2U67Mc4KhwUYAI+CPgKjnCZZDiqFVx5UUJH4Dbg/WwNS28M+wZugvRk6ymxfkDFLAGlstJSu3ATjlUUCtLAe7GxMIgHva0PXdm7NuzhmQgTruNv9WN8JZk+J94GBm/r5rVWAFn4X+w5W4NBpfQyLZZp8+5br6bpCvicBffWP54XeTfcRrvHDQe5Sc7OQVXbtaCaZnJy9PorL4aDsfT8RQaXUMNqLZMvQYxI0qoumjSpYO34w/0wQEsQinnCBOZ0BSrJ5VITitpEfq4P0QXvGfW9VZ6fzueHh0dYt0dwHW0Nhi88cenaVv/2w4Oi0SCgSVbiXVUDd8M4RbckCA3heab8QR1Hzu6FraSqTxerd9566/bNVx2T9YHZig1g0IHrjX+cDbSw8SPRBRi9rnFDHd5/9+bD+4/g6amRtQJxArOq6dht7twkY5MsV6ylW3Bn7ANQChZxb/8UR2hPGREhFOwIdgQUiXCyf7qIrnhZKSKftUDIFp5oMp9d2RoBfbvO1q6SpbZX5b1Xbt8f93rDXgBHsBVFRVVFgXth4M5Wqwn0AYxDqXfvHsP+Ll4YN3GcltX9+x+89vO/eeHjnw37WxCZSSyKs8TtRmDQrSD0OlCKdROE7gpo69ALfUiT5ODRo9l0dmFvl0ZH+me6beCnRZOXOOt6meZ5mh5Ol7uDqKwaeE9wgNHWcL7MxoMQqrbdj/ftWaW8IslmSYEQeLLMopPFhVEfgaMXew8ns49c282zpFF9AHFILh4Me0pfL+qmuJcU6aeeuwGI+fBkHoTR6TLBW56Jnki1PJkuEb+ef+7a7TvH6XJ+8dLe4f4hwOcbL//k9jtf/vCnvsBkjmnW62oRj5Mo1tjOfcJaddpcn7TOYXejmun0+N6du4xhWqyYXdMOEwr0MXAQ82UCrzWdrZ776Asf+6XwtVdeD4CNHRe72BrGrGIWZS9woJB720N42cFTl2/vT+F1llkJVjoIvF7gfvjK3i9u3oev+cSzTw/6Pcuxs7qsVQnaPh4PR5/79MFkukpXUjlXn7mihbe4f3o4X+Si9ILwg3sHsLW8SIfjHa8/vn51O5nP8O7Vqrj1xks3PvQxPxpI2WYklD5vRTv3Es55SnazmHGW6zVCqsvy+NH+0dGRa1Nw0F9YI/y3BJmG81AA1yVBk/Q+8Ynn8EFB5L/x2tsz5Uz2F/X9U9lUTK/BySkF6UT9secH8e4NxMlhntl1Hu/0L13ZrubJ5YsXn7p46frlC1CQZZ3PiuL9yeRg3uQi2N6J9uf3s9mkF3lVvkSUuRR5N3YchBXEqXtHk2cujG++8s4/+U8+DQM4Odw3wVIpO7j1zhufm53shn2iUbstfGjL+jvYUTsmVak3AINa4+2uKwZfpOny6OBouZiDG+JhNfBdXSGg46OAr7MMEFDNjudf/vqXd3fHP//py8oJv/q1r/xv/+L3x5H7wrWdLdAJaWVldTytjpMyWcw0okIQVFnjG8m+f+fR7aPj00Xxhaev5ELfPj6FpR0tk/dPZn/+4q2rPf/ytre6q3aGg3w8bkSA8AzYimhiBYppobrZ7oXzNP3kp57/1p/9JT5sPB7oVQ52D891/879B7dv7V26ofRZU8dmuOgigrPuLlgXb1ghJ/5p2tIY3Ws9Pz1ZJssiTYOoVyirUkw8w0PYVmNLz2KWQNtR8Lc/e/mZJy/CfZZNvpqfPrU3/vj1rR4IlG0tswJRY9WIaGs7iCI4VABHK50FvhgE7o2dEajHLTX97//f737l1391aziGSQBTfO+vX33+Uu9Tz14EZM2L6qhxtecPBltBWTyzu3339q2HJ4c3Lm/3A31pGLxx58gPgrpRR7P5o4MjPBMbLEs3tZ1bb7/5sV/+FYRwwR5LdV4N2rAQ53EU1aYtOpZqGdBbVdVisTo6PAD4GQ7HWVVBzJCS7dCkSKuIalj7gvS+/SffhyFNDib7q+o/+tWP+66d101aqftHy9HO5diLV3C0tof3Xhj06tN+XSzYI6JFFAQfefraT97eH1Xpx7f2ADlef/9+Op9+9Fc+urOzs5xmTtR4rp8Q56cj1+vbum9bCYJF08S94MrOCIIIQ9bNNUGHUyoFdFVUGrJ+982Xjx/dvXT9OXj9Fkae5ajPfIGzhtbGOxrIIDv0pdqOB4T5xex0cvTQcX0QZp0iMiqENiinaRwAstIAV4rJ6Ko6Ph0E8urlLXdWDMIQgBhcABxpe9jXRQKo6Qp4d2mXiBxMN4xHF+om7/UDELqCB9J84blrv/bpp3xXXh74/+LbP7l2YXz10u7EX0xPTnzfroSDcCR0VSwnowF4+YUYNubb1/a2PvTEHkvngKpdxUw5gSwAVSI3S4v3b93cu/6sBh6znXVK8rw8TI1ogYJcy2cNRNUZvEBEnE6OgYEsCTsSVd3AS0qXjRqIDJB7XpZt00ueFxBQvxdc3hl6XgowDZYETuhGnmMBVpN4N9qVPtOZrPnC3dtyCFX37Dyb31umlwaD56/v9h1YbPPxi6P/9GtfnOb6RhCHA2AXJWoVIVgLcyBAog0z5q4DlK8u7VifeV7Cix/NlghAjaVAQKT0ADGvXBzleTabnlZFZqxjHUAfp5VOu2G1roLqDVxhyJpKV0vp+AD8gefWCig452I0eKT2XBsfWZRqegonwAyqK61+GG0P414U4pmDYd+iN4Gm0YICl/UsOwCjlqwFUUQekzAN2wIezZZf+cyze1s9xCSw86Hj/IOP3viXv/jgl54r8DK31wM9qdidCp5aWsruh/5u5AOTKy1ByLze4K/fuqOq0o59ZbRcsX4k0qJ0hDw9PFrOp+Pti493UJ13R7V9lrrj4h2QPCMfOLUGdjE9OcpXU0DeuoQl1J4vPQ9x0GW7E3VEsbptHhv5fi/0R724H0U3H86u742VKqA6dKfaQmBHCHMcB6zKY8ZFAqcDlIJCFY28fe/oH3/jC7YiILU8H1rxzIXB5UjO55Nre3ulE0nZs03i2wF1Q7Bmm2Gdu0xkxKBtpfzZ23d9AF8yUnYLsTXN84FEIzc+PT6YHB2Odi5iS4/VcjrNhyA20npq3Y9ltf2DiA11tVouV7NjpR1PyBKERjUknThF3WA7RU7pO67tN7aQTuS748gb94PrW6O7BzPXETvxEDvDWiVxB17Dl7XZcqwJNunbfm3FP3p5/0tPXrp+YQwwj5c5tg1H3Q/8X/votT/82Wv/xTd3R6FHos+KhzbZXPxcKu7U813rpFSv3br3wjD62dFxGDSu6WkyzUgaTBQaDes+fHTv6ec/roU+DxdnWxe6dQ76LJOvulpYl9MtC+YhF9MFs++Ilk1haDArVqpsXHYJI6pUYIEZeYLybQ/qsB2H233/U0/uvHbnKHZt/AFg7oFfe7Zva9+tY1/3QzGK5G7f68Xh+5PFW2/e+7VPP9ueFaCqJLoBF3Ge2N767DPX//V3/2ZWZFFP9mMdx9ILBLwuIH4m3aOyeeMk/atf3PyVK73Pv/Ak7EGaTKkURp+hs9Jhc1qjJ/t3wJjYgN3NVGxACW11GqHXvTJdS61u2o7WPMsyuJpkBkAIGQHnMOVumzx405jEVMOmGWYcWwmrXuCNgKC0+vgTFw9fvf3tN48+9sT2OGLpwuQOHIcihWZDv6y70+znt2699vKd/+obv7w36kGZbdFB/qZq8FmBJb744SeiwP/vfu87N566vAuI5sIYrVKJNM3KtOgJfWPc/4cv3BgM4ncfnJr455CjG2N3zGoBfmGBs8kkSxJorDpvEWtbmpnDdazzPK3VBVBjFIZ44riLPF3i/3XtCNtRpBZsQMKKoRlS2GnOxIRgAka3zDZw4Q0DJlC09Y1PPvPB4eTlV944ykvLNSbFio+DCFAVTZak5Wzx5O7273z1c9e2B8UKbs8K+VyNCO24gGoq8p00LX/pictP/8e7Dw+ni3lWpQWfYcve7vagFwwC6JnjeQ4cAnx5mz2Bk7FttlfQIxAKsQN2OZ8ny/lw6wL5pdTnVeEWUJnJANPwYEq76lw5mGtLF7N0OauFz6KYoV/gLTWnGyRMEzyDrcPskmWxhukgZboGYOVuIE272tOX925c3F3Mk4OjWQG/2ggFcC4Df+zHsYdYG4B1aVUmlTI1J2b3fZ/RXrA5JIpkXDWzrOi77i8//wRXR8Zn8YyhjKb/SjFbRR2eIsYzkNOD2KYjFQARJ4LXSTZiWMns2Hri2a7fQXdtRq2PaOc1Woi9lk/TTltYpWlnKYoaXyAC42+aVBNHZcuG8aLpcBjilAS4SQFcaIwdoTfiYFMEHuaJKHKHXKTD/KqLoEBXw+o8UFiV1XgkHKGyCB/xU/ZPmEYUzwG/cRyvSdJKV/WoZ2oeJt7BuOqC4QgRNWdxqdmfzi225mgolevCgyHAG0MUdtnoZLlA7DDJLadr0+2AQqsRujWUdiiFuQe9roI2JdbYIHZCF7DnkqUnoCr4MCL/wANeZUxvJyp8ZveZ16+YAjHPtC3XZlgCWfdYyPEsIxzqn2QALFST5uwDAizDei1bIDbhmGr4Zy1IdvhCSA7wo5SOPU8y3ahhCKKH0IuX8QSUKX7jaUlV3z487UcBzgrCaUt4jD4GHNfKB6CaTWfwnzgfrETp9TSdoR1ONzyku95ROgbTQ4jdgFVk6SpLlrBBmAAEIVmD8BHdgB4C33NMMoKjJmR29Ez4oqgVcU+jfAdw0ELgN03tmqbLTD6HyyArvIzVKjZENQHrnU4j8Xqdl/CXtQsIB2+v2UoC7agY2FlhXSYZApX2GBoMa2YSACKD5I6T7N0Hkws7MZxMDTvDf3Q7A2SZMCL8MJhPDot05XqhCY9y3QdAmTnt+FJb/mzjZjeFp5s8WzKz5QawRlpLVcsgdCE7ZVLkkmU4Yuw1djefagNiJmXRq73AZrawbEGbKaRz/oQgiDU7AL6kIt0AMqtqttpit2BouSi030SBasBTwHx1M02yw9l8GIdRFCRgwSVCIM7Dw2exKw2qCh5bq4fTBCjXFn1TVYep+kI17aQSYA5dKFxCUybLaX+8e9Y2J9dQwumSUiZedA3aZugBJwGWka9W6WKuTY0LESi0RVUWbPsRIOCiaEznhVL9ENjKf3i4j2NIyxrsK80LfIZyNRPQlmGoWJ1mQSLDbmF0OHnP9QL4e6dI1cFkejxJThbz/iC+tru9O2iEHUCzaqk+2D/RdXEZtNqR4DWImsJyQPVdh3liOJPC0vMyP1ossR/PnLDNhi26d56FOSHoTVlXOehQnpuE3dmgWfd/R6xrei3dbBuK2NRfsfAwnR3bXuD7Ndw+lYAlKSbvsfkgcNk4Cg7k2GA4vRAEit1RmmpfF3gZDFPpAI7UVrYZZmGOwRRs4CDhc9mABg4LtQwDiCutnRzgtakfzZclm82cwlCguB/vDMZssNTg1G6SpHWW5kAZDtyVqLXKVQNnOc3I8NtUA9Zvs65oswdJtr7AVTWAn1dlCU/FkeKsV3mdj2gHvMi/zX8pEsBnKitOr2DogAKz9Oq6jfFm0ILG+CiLUYSJQChLjf0Q/rL/qWZjK58Gdwgo4hgdhIo1tUYEzfMSAXRAFq9lG5WlE/c9xw/HO6M0yRer5TwtkmwlfO/Czng0hHdkAxtcCOQcRuFkNkurOooiLAyCqKC+lpimjfSwd1uZ7D3CE5sabU0gxxoylutX+HTW7GvX9jZIOHfvtIC8a6pal4zxZDgy2DMzG6zgVDAWPlSaIrU0g5tElhy6a0iTmL/pxwHpg2WbUgDU0jENeBbO3zRcw4k2i1URR+SmsStjolSTUG66iAXlkX4gy3qeLnQQ7F4Yx3EAaZVW7ZrWQYCXHkPY4Ph46lklwitcuxe4p7P8rVvv99jljJezpcBxEDIgSfoHU8ZnvKelSGOn3chNawiUnGN1+tD6O9WyDKh2ulrBJWazhRcEy2VKfGOaU+GoQCoCoERWbihdaJIrXUZsxwKUwKbwAuycjtppUxiACXZZaRz07s5wBKfn2AAO7cwiu9FBTxU9GzVZaF/F4zCOPCf27RYs0/ilDc9MPm/bkRdEcUA84hp6Jq3D2fLw+Ghn3OeQpO7CRFv9NkEEViPKPJPcqiqL1AsHZ7Uc0ZlGG0YZm1rUzcgMr1Ku5ojwRZGBJCgOHEAh2ENIw6sa31QdaPUMXzXLUJ5TlkWScyrHEBVm8iB71/fMagn4x4PeAHwLzwdYwHIr9rYz1kgyPU+KUNi158KW8N2IPYg6b1hmh91loOv8qEYwRQN1gXuRvusC9cOj3H00wS5CP4CY2EwgJYAZ4Jw0jTxYkksUA3cXO2Gvqequr24jl+2cNSWfZWggiOV8Khw3WR4L222aCjELuLfhkAW1GVYAoKnpIAiDwPBAz+8+Oj5drbZ7UVEivnA6qwmZoDI5GXgIMQi9XuQuV0WGJwL8ZzVWGZneYvwDhQK1sAlG/Z4PcAlxq5RtIHWJmKGbtGySooDYI04xsGE1CmnnUKVFWrx+75FF8i7aEo7p6eTTaHVkA16WpTvDLXgIqHKj1jD6bCSpTd6KdTsMM3YNy95ZsoC1HhzsN7pOs6TSChDEZoc4ITJCXxxHDMt2G4ZtvGmJGKHFCVxdWkEuCV5TwXraDmj2NYAbQfUrTwGJuJYsvfre+4cni5wQHH4kScm7IeBBNBgPYWazyXR2MoPP5vCsg8DjXbi6vXN5y8zs6p7nQ18AnIE17h3PX795ezgIDVgw3hdu2xZQRQgGRuJ7XpUXATsYlibV3HQ9IRvjPo7Rgq7rykQClacreBZoI2IdXAOche/6EEHXa2rMzGaurYWMOBsJ2dHkpQUZnAAJZ1UWgCWWOG9sn47L9L1ympOtc8ysVJ4XPXd1NcnLvBKOAN1Ml2lZNXlRHN49osPVGvBkPBzA5yIMu8No++oYcYG4vlHG8vEmtSrrF2/dI+uFHmFZ8DdmScyr4o2lqU6Y0RJwX/yPCf12uGddxjAtc9LpclPrki/sYm5a0nAasF5GBjhhF/ESkBloBcGYqUrYM/RbMbnOrhdwAva/mSba9w5Onr262w+90IdXcwMm/MHPpK7b5mDNGhHzbbp0RLDlu6mzPGWCOwzjwThizoKhFx4BJliDIORlEY770U4EiOpAgg0sXBasqytg8PcP5n/+s7ccF28yjrMmcoM/coh5gDuVy2NgWwMkD7rOiMcUmTRMQncz7iZqsGfHMq4B38xWiyJJhO1P9/dhYEm6Mh0ZnCKgOF3JSS2f04ZAv2a4nQcOp8bgBKSl5GSe3Hp4MhoAM0oKgnHc5fxmF9hADWyrpG+GI9AGBg6CYTrP6lmaz3LEH8XGD5bXAEPsQdC7sOOErusLPKqku2TeCWKFOgBE/dUr71h17kUh+BgcTcZebB503ZSKYK0W0mcCRtIDga2y/9xMVz9W6u18u1EKnAK8WLKcw+nnxaqs8mSxaGfbWLUkVGEcBiABKGTC0CbFAm4Fr0aYLE2ZhxTYsX/+3v2dAftFgXhCh934DGfKMAvBzSvOMDHCuYw+sHPlDAMr8vME569g/DXW1x8OAteNPG1DERTEyp4QpTN2k+DnMq2bH711569fetP32bjoMkaYzn7B6jQZYNtszulbRA2Tesep2H4XJ/R63Gld12gNn2QjL0BJTnDCp/uHYJlFblo+wfxV4RM5EKYwL2VZRV5HMdAChyb4FEfIynQEAsayk06/feeoxxQvZMTIy7YhM/vPT4QK2oQ4bfs8MTEzKaIUdelDpeAPoLn0OfQqgm39+KNM0gdIN8tKjr4o/eb9k9//ixf9ICB3dJwI4Mlw0raVie0KWnsUECAU8wBhyOkGom/p6LMZWN3etMF0Qes5mNM8PT4AVobnrnNoxqnfH2Rl3WIL9sJKj3N4koMW2DhCJHQ0zyvTzmO3V9TYzD5j6XJ/sdo/XYBfQ59D3x2apsmy1CVRA2EwRaotZjzNWdnM1YvQ1srTJlskGZEcU7mWXTESoXTJkVlRKHXr0eRfffcXPvjNugcMQq8Nxm29Yc0Yb+YjGvBYSgoe3eHcQ4XIZ3ClXgPstj+iS07hOLJkueqPLpweHePTC47HiCSZQ550QjhKVwJokXZjhR5hoEmJsNMPJwafWJQtz2MHCSDW8TLd24r3J1NwK3ps4yZ4zH5gGK4CU+arlcmT8SfddTvmdQIAoRKAUpyRATYFkVsywjBpc+d49gfffwm8IfZ9mDMOH7oG6fPSJsG8EYQOV+GyQs2iJZTSD1xAuIIJljmUZJ2z7WZ4RHv9DDaDA6N3YILFWcE3rOau7x8fHPQGQy5e2kEYCXax1VQGHheNHUGeEzgVoBFzaq2/bI8PGnT3eL7KqkJbD0+mx/PlMilWebVIsrQi5CAI1w04eOzLnmvFUgSmexDkKwZfwl8dGy4yYOrKAgDLK73KEF6b+0fT/+f7L02TNPa9th+Wfey2DDzfpIh4f4c0sVoxnUuzt00+qcpTvG4BPk2KfgYiNq5rMQpUL2enYTRYzqaL01Ph+FmSBBG4dcieTSFDH2tjoyg2QHbbXVwDYOmYQSntMl/FxjKHtJKOBEb1/qMpFgZOfXA6O4F25SVOdZGwm448DUCRcJnpYIfpPW3VzA8iLgAwUtHZb1VXjILCqEN9MF3+4NXb+0cz+OLWos3xw3nJmo0gbRgzLU2CKVBgv3ZYyA/h0lQUg/QGxERdg1Cbtad6miYRjvKuoOIQzXI5A4Ia9odFsrpy7TpgA8Ay+wKBxsghjLtH5APK1OyibNq2T832Ytk1gZu2RRAHz320WB5MllDFsqrmi1XC5FU9y/LJMk1LVTZWXtbQqlqb1DTpPHdjsCiICO8JyAsQ4HpVlPOkOJwmtx9OVlnm+C77NsyULT4OMJSKAxtW9DV0QY2BA22k1JJZTyydw0IwYp9uV5vkovHU7dUwjsnaysV8BjtkAj/P415vMZ84kGE/nM9mErCSFqSoDtQhTtiQDzGzW5tGV2laDjQCWEObV23zpklweh8czS/tjC6MIqwrY3bIbbSHAE1Iw7jjVVIZZm+3CUTJlCzDZKnAMpq0adJaHc7Tw9PpyWyFPZXsLaTum3ZiQyt4xwA7+XH2tail1YAaK3MNE++iMSPLDOBsZSyFI9adt6Zk0V09JQzEBkorUvaEpJmiz1xNjo+Gu5fS5bLIczg6jvvbskrpLaCgsGKL7Xy6gM2qmr0Zxt2GQdQ0gOd22/UrWNdE6NUHs9Xu9oDIn1kqNmUyVqsE9tEPYgBjmhpzemzKdTjcCMiowbXyugLpnGTZ/unpKoUieDIrsqSQ7X1hlJtiVcQUL4TsLgESJrAxW+ewEEwmVgOccAwmDAfS9oypifXkf5eSo+tjpcSy4FBx0iDtsA5sqzcYnR49ou/RmoCFjE+AxtlZCS+NY0AcA8+HgSAQQnvXMyICDMBhKUEHNrCU7IVuklVJ1vTiGBFRMtsK4dS5uSxjUdaxC6LvEFUQrHdXnzD7htgMo6iyZQaEWYHNg0bAvqZpbhJDyvQ2srRUG8driJJlt2kZ6jwVxIDshtl+k/d3ox5gMcCpJc6u/+saKpk4QchdzuYGZVtZmtR5GQ23gAQnJ0cmoV71B3GbPFeM/xy1MDhKgV1Z9FTsIiKALypERBgQvkOr80IEwdDjkN/R6WJna0RW5JgWhNY5YX+1mpdVo9fch9eVMZrUNU2jNpbMMiFQAIylqpgWrpse4wXNHY6hYXWeCRpIwzZN2ZSoGeEj9jWD+DALRFmQmRz+xW1jTYcrz4bEWVBheXM2QawtitViucKje/3eYjZhEK9qekoG28ZEIh6CYrEHplqasW5JssM0Lf+B/qfS5D/ppWppBrTG/R6A3jLN+v6QGNR4e5b9zWSqMB4IkaIyQYAsgubNgzU0j5pe4nsVZMOmNGHZ7d0FTAk47AHtuZFeXzHD4hDzydJ8DpdmmUwqrF+LeDE7LdKVZoK1OWspaxkHwWaaLKqiwFMXp8dlUfjxEEJdTmc+UHaRh+GQMZkNHvCFjWurtiEVQYbYl8XMtjmLY8BVY1K4plcDoMOLe8QghLduVXJWI/Qj4xKUtNoBDd1iJvpLhCEH4YOTkGAyxN2mPbRi9YwZBMTRRVbQ5q0azBaLkY5XF3gms8rMldhtrslMA/EDGoPQXWa3hSpqnSerbLWy2sbB8zu66HEAOUtESmgI1p0sl2D18OfpMumPt5aP9oUpq0uD89gxaroO2PMFZShryrrQptXUwE1Qr4LDCkznNlwEnIkXgA14oKEs0pkbgdhbae7cxFIZ8VxZ8v4AxuDG3PVhxqVdg+wVY5Wpg7JECFec5S7T49iraTUxUcNU/Npka8OUhODggmk7N8NxNgMR9hUPtyvuX7U3JawrF10J1IEcijxDIEznBT447g2mk0lv92JeZPsPHsJJRnFkWltk2+bPhJ+BeplBRaHvmIQQAT5caiHZ+gNzyQoESOVJu9+LTd3YbYsFjFM8OVaA7bYOyOQnFIEeSrWdBdQZujfYHolcWZtWIUQAlXE22rBLpQZ+wNZ0jw2n2BQsuCJep+aaNCmXG7IULIuywQL6UQ8SKBiz2qnw9fyjcfISwQLLO9p/xHNUTZomfjiAh59MTso870WhzVZ7ZeAb/a/JTjDucwxVN6xemeuNbHJqM9hkJin2di5sb+96IRiXz44Im2PtTaNb6o0wwQUa0CdMzrId9cNrEJjYQ2HCmzTjGPAaykwVsCZgCowtcsMriaAs9noyY+4zNYWX28ZhQBGhqLZREOqmLdJkBaCZrJZqo6VufR8GBFHm9+/f3trdgYUURQpA5YTeMk3ufvBB3O/DMorScE5jc1RTcxcolAGxDdERzgnn77NozfPltJ4Ui+X8S1/88j/8rX/k8G+mI9G2QmAexFrjXdvEhKmVOm3aXZrqI+ynvW2LSMHkDU39pqOFHBI0g+SQiO/6TCvZpsebYwI2k8TmXj+b32WB0WKllQgINmtc4TwIegWRCBGR1V14101CO/sP7vrhqFxNcuhCPIAryNPszqOHVVHigOHgAGBNFyrVriqVKVjRahGiHaYJzFUKzBHatW0R2Wt17dKl0A9e+Ngn8ar3X/3RYDAMvIAaQFQKpmibaXslzOULWnS3qZk6vDC4WZmQQpZjmEY7MqEMtDfJRTMwWhblVo/XbHBwGPS0oGo6hkQKMwpn3KfbYg5W5/IUq/P9AOhxc7S3TWVLOO3d7dHkcN8P+4PhCPp+dHi4Wk6jKFAcbvdIYylx5qeq1jZwyA2YHWelSPcRYs2gK4EqgBuzSqHN+Vb5iU/90pUnn/cQD2wXHxQSSFBRYUCONDMOFIhqr5CTbfZYExzzXk9tGY9ct10MWIzdZWuYy2gHozwzM4wPhawqc8GHbXSStRSmwmzWns1nAF9gSbPT4yRdttcbdQ33644yGfWCk4OHQW8YDUe2Gy7n02QxJwSvWbcJAteMK2EdpsCprDAARK2zEt6tzYVwnSZtA7ZrBR4MC2G0DqK4qQAxnS/86lcG4wug4EpqdpSZkqHxDKLtNZSim0fuPLnhdfh0xMyKlRhG0u7yUybIbPjoIAzhkyOwhqbuh84izUqjWog+UYwYRQIMKfPKUJuVMQgHKJu1n2w5GG73+mMcnu4axrq8pUwXC9vzR9t7WM9qOV/OJ1LAy4IsA4TZXtuJBFRXmItQNC0FrGC+THlKFgd4NG/R4GWDnEYyrUV226zoOFjxE0888/l/8JsgkqMYDt5bOwDL1Giou3Z7zIzNUstWXRvRmocxFriUDv2ZN+MDQnyWzbuHmL6yYb9sUDZlV+GZzCBeR5VtQSDkx3vBmFurgZrTJVSf4bctcKpOFrIu8sHWjt/re15wtP8QapBl5TJr8MhBzwMLh1VUzKnxyijBDlT8KRfLBNZnt5O1rbOyWOzAh0c+a1dlXviuC8QdReFzH/nEJ/7er8umaucvCaI56wmlpSJJ00vV3WJhrv0zDFYZRit9N+D8MFulaD1wVxd7Ycz7aHSt2SlVKWbuDByRvilJOLyBQpa8FJNNvJrR3QNEwcbwaWWZGPHZbSr/rC9A7ly5UeQlPNDBgzvTyUGa1bNV5dnWhfEAOwSUNj1IhMxFwcs6wT04jrcq2/qVwdM1/oO3wIzMjb3Cj6OCnaoNQiJkFIfhx3/57/d2rsDaYPNMtinT1WLuozYzFFaLMNtUPY/XOKUodGGbrMXWpaUrW5WBJyKXxWf2txNKu+bWmYqkgxgOtknJwbqwAAiE6zUNRrZD11xW6sHdm6/+7ferPOnuEDm7vxUvhKgefnDr1q037h8skhw0ydnb6gE05HmKbed5BRcEPpIsM9vkdk5m6aOTRcMkrTB1VoY6SMTjXxFZqsAPi3SZpSvefqAqRLzx9u7zn/syj7vhkHTFuKNM0dpULE21XhhGyeE/7ICXC3ihZ6ZmmfFmlQDxBoEzqXQbpz18Fp5WsTZMmqcIKPF6407lMskJUdlMZrEFnD0S8Lt6Plt879v/7ubrv6jy9PxuDOjIwQe33nzxZ9//4V+/cfMgScvIF7vjSHP4ooBbB2SrTfdabpyEIbf2g8MZkxi16Zwz1w6QczVmpsdtjR2ERGVFanZnMlpB8MRTz9/4+BepXYTz7Poh1SGxJKQ2SVfeOiDbe7iAxFmgc03TJHsFfT9E8DWddhaCQlERtuIZecmWy9o4LI+XLbCQQwpDiMf0X8O7rcw9T7yDmS1Dy8Xy5Z/8eHF8VNc8pK5j5t//xbf3jxerpOr1gou7o8B20rwoCngCcwOjUrxCSqg8QXjifUBpXr77/pHns98F/MbM6HJ9ABd4tWkdsaK4D8BD5MuttpdjKz/0Pvypzyaz48ndd2zLBWMSpsXGNJZK5ZBeSjM8zsgGrWBexWJng6rZJQRbqBpzPUKUpAW2xFHkfgwdtogvXJctfjY8Mj2WZFOruRqIjQsmH2ExOwJZkAjUb//wu9snixe+9KtXPvPZcGeHwPxgkgS+1w/p43D6q7wgvcmafp/e997DeRCy0gPuAE/oDwZv3D4wcM3NK9VXbdKMx8bEga1duztbvKti4ivXXYqeADKKey987j94aTUtpidVJWtHEe8YkmEIK8EjwZOJxpAyiRxTVibhgVhSZrbHtpC2eKM4dZc1pr5CSakaqoDoTl/RaJxiVhVhGLFhtuAQIrYI3bFNGkY64f2f/u3qD/9y9Mnnn/zmb9748pflaBCOeoHHW33wQfRwIBF+qL0gOJoWaV6BVfF6l5xT6LNV9tbtYy9gzYbtgJb2TXmmodyxicZ4QNbsLJOwr0yXZIuROKNtWYPxzkc+/2VYSs2Mt7nqzTS0K5Z2WbAOQhAUx4eH4D0bLo7HNZDJEHaWMGbzNMDxs7bIuw3zumK6x1wQ2w9cT5h5FWmHvo3zi3w/LzhmxRGOmjN5nMPHEa5qabnVpZ2jewc//53/9nv/5e/IdJ7OJrOGKogYWRd14dDXeKusmcxXF7djQBF2WxPI26+//RBYFn4Ri8szhK3aZhOQLdt0clNLk5KB4WDZpmRCX81WOpKGRrLDQmxduPL0575sm55YXSFCtWxNsleEjoG+AaEXxBESiRHVWaLDKnhIXIRVD4ZxFEWmUwVUCLv1WBzQoh+HbaOo49kgChG74GXG8eQMki2LCnBUyrYzwLLpR0BanOaFy4f3T+ReHG0PQ3r7HJESdNUDWJwui9lidWWHyWEcWRCwsvXw/iRNC9eU/3k/MRuRjTvmdjmywTos80dsIwOPZG9NnrNy0V0dSasBxhKOt3vlxoUbz5trIBr4RXPJK4Emr4z2jCwcie8hJCNogK3lRfbo4Gj/eFYVxROXLl65fCPq9bFauF7JriqnzIqeb8exB8cxGAwKxNtKRQE8VzOdMe0keTONIVf0dKKQFY7XKhphcvc4PSedLtwdEAu/tAsOYajG4mUddr/nIugvljmn3xu1mGUPjmcNpxB82Cx0x/MRU6u+55urvU1jvkmZ45CBpAe9fhQGgjm42vTP16ajiV2PINsIt1c/8hloQHLvDShMFHj4LPxP8uZb3qDf2hUi0Wy+Ojg5nhyfLKeLuuB49IeefcGJ+gfHB9gsYhmUnww4FFcuDALPrht2M5ezZeQ7AW05nc4Xwc4AeN0z2RreuoHws9XLyjRg4xvrYsywNo6e3T3OYT2QBgct2EFdV8XRKkvnBSTqBj7WmExXOD8n8M0lCSV8BDsQZFsuoofA2UH/g0DCmWHH/f6gPx575noY+gITXy3fAHJHQ+/CsHflo5857UfprVeEsqMgBEJomHe3taRbgfwPj2cH8xl8w5WdbTpgz0GEvHL16mSRzJcr06JiRhtUPYz9cS+Af4uC3iot2BXLK77E4em8KktsFc4uDng7kM2BGZXnjcueNlP/MUwX0uO4x73JalkvTTdw7lq6H3rbo369KniFRqFhZNKkw7KSeWpYHQVhuDxnhXhVGbMSjsUyOY7F9YO43+/3eiDjjpkNxBZdRc4gGAAaZiRA3ipx+SOfmw22l2/+OICHwZNLRO5UI5ZqtUyypCzgufph7DFzZ4itH45Ho3nCy0jwLHC4lBevRNsDXtLBJgTfn04mULEsLwCCDo7nbVdsAQnLxlx2BtV0Gw622CS+7ZWUEE94UqYnSdGYSd6s2BLWtu3EAJOLLMrLMfxvkrUN7rXJfi2TlWZiVgF98+KZRhlsaRJ5jBagwEEc9yJgiTgGdnDNvAZhuoksbd6a+J/NPryGeeeZj+1+9ms1L4OXYEwMW3kBPjlnzRf67I57vKHL4+3QwaXLV3v9vplXaWKib2sQ+XtbwTCGIBBjgtMkcaSeLVKEiEdHoERwYw2v9pVWwTshOWOnyIlqw3+Z5DGZkEZ6pUWTYDHT2rHty1F/qMVV6ewKG1jbzmsP8LZuIP+S6CCAzrtsQVY5wG1dsf2XSUrzay94eSYQsid4CaMXYwP8h3NGCAtGAaHNmlvmDbik5PBpQK/jK0/ufO6ryuUIiGfKBVCH6Ty1lNwe9kFFkyzDQ3a39/qj7TDqIyBevHKDGEuKq1vxpVEPjDtJ62VaTY4Xi7TKkjQpyvtHM14I0+icdB7hg16lqRSUovIlYaXrkCOZX/shS9cuTQosBFD32OS4M+z1wzAUdqTNbwfxxMJz5iaJkLEmWIemf43B2nHhpWFyHN0wVVf8E4UhYDwMw/V5FaHvd8JwWy5hflWIbcobtusxE21mQrcuXb/0hW+IeMumYdi8KV4B1IXQiNkywYtHgy2cYH+4hWOfzWZXLl2BfcOhgd0ilq2SMqv07buHAHFgE6bEISezJcAFwnmeweEoQCFQImJ8y9GDSA9CXpJleD1VvjG1m9Axkz/s/2dP1ge6xJ8jWxw59l0QUw4WlBbZpNMS5MZUq/DWijlcXhsHIES8oP1eb+iH8Xh7xwWstgmweQ26Qw2gZ2WhWpubq1rC5WjbpI0tNd67eu3v/4Y1usxpLd5VL4AhDqdzOJhhb+Aw46QHWzsnJxMId2s06PWi2HfguUFGEfAeHk5LRChepVgVjbUC1sor+lOmbVOgS9M5Aawqk8UiOc1PPFdF7PFkfQWLGTXigpJRWpqEMZvRl0l6lOfvl9XbWf5uVR5V1Hw2IvMua8L+ihdu1QFbZArwGbYqeTJENK2qwdblwA8G/R6sqj8cBhGH9jimbLIWplCkTNJNmiwsoZShBW17uxzuXnr6S79h7z3b1NThJAHD0f1R3+FVb43jRyBXb771xvMffm402hr0Ri6vMSKEuXs4zdkMrcEF8CjExPkyYfah5g1Xec3qpGqqIqtMVlhVq/TByeTQYZ67yXkBgoy13JPeVS0HRY2Igo0Bmu7WzW6jI6uhAhA8W0BpuzgXDmmLtrTreaZR3dwxoeky9MHRKawgy7PtrQuIMkzMg3uFEXOKHIk03WHmPlvyVLvt3ap5d2mbnzdp5d5454UvfW34wmcW6cJ2vBFUn05HF6AtXvTm2+8+ef06XObuxT04ZI5EOt50wUJxAp/FfKrDLGGt8zxnfZu5DV4Kdngyg9esVGV6nbSo6tEy/+D0NHU5pQYH4IQA8g3vMvDLJDewCPgJ1shmHCGPdZlyQIu569gpx/DgIW/drU36pE0i9Xu8emz/eOnHYzMP4mzv7ICqwBoRSFkDMTUMbdqimXZkUZcNgWQPRWE1JRPZZlaQg3JQpX7/s1/++iqrFrdevQAw4tlJnp8slu/dPvz057/01DPPQ4oI4V4UTxdg+g623fBJ+TAaNkBGdQaamedlO5m5AsCr7Fmh+qFvrs+FT2L3eMQevfogLC6HnlVniDWCbfCAel4EKldYamVbqWp4uTt8Chx76CTsjG9O02KR17vjOIh9Duow21SBFMPSj6YZEM6zH3oSMtu7eHE06mPDYRS55B2MiOzfsgSQb7oEyV/BeuE0WcOWejgI2H7Dtj/mToCFcMhRHH3xV7/yilLF0ft5DfufvP3ee1/8yjc/+olPWwy6ZBlxv9fOKSFCsnJhJhrwxMUiH/aHgOlFlpgLLpqSTLI5niXjIfTTAbbUJfF1z9YpoFVAJWfXA9CeazI1vm3jPZ7QYa1SDhLUqWhCE2sVu4hFoZtVWZu0lgIBIckS9tEMpKbwvWhrtAX1f+pDLwy2diH3/YeTPIc/Xy1X6fxkfjo5PT44OHjv7vz+/vzmQ3DmrY9cj7bHT3/shavXr1574srFyxdHW6NeTAgP3zHc3vnUf/i1n/z5Hx+89bdZ0Tx14/pzL3zU550hDpj1AMi1N4TdzIEAiV+cvNHJClvtCemAKMFQ8BDW6CyL902Y4bvT2QrxK1k2MA0f9q5kT9s+Wxocp7vakLdqSYQ319aRuUqOhV/E3ipblKx1mVQaBzzTvHT521+s9opukJG2ovfUjefyPDs62Fe19fJPXpoiiL9yJy3fa0wuzLEsz7Jc82/PEltxDNsqXrudWdb+X/3b1LzgyY//8rOf//y1Zz908erVi1evbO2Nh9t7v/KN3/6ZY9955afDK9ddqKIPXuYAwOD8L168EsWgDBUslE3yOVuKgEw1ZxoQyirgOkQQyYyzlm3eS/qLCd0Jf5+FlEFjjSqgUUkibyrQrNmYWxPZUhRyxpX38HLCSHKssKcKQJNMWFh30ZSTvJBMm9mmMgyHgqghDu/eKRfTqCjzH/04wJ6l3Ip7e/42+5XN74IRbWMDowbnRvEhTaRLVjVNI5FS2Wuv3Do+SD//906eefq9m4Bjg8vXrl9/9snPfvW32ZpXFH4QAAEBsxenBWLTcDAYDcaT0ykLK4RobKAvTfdBwcs/bTMRyllpEDhEyOUqczjOIb2sih07thzf3LeJCOj7gf318S5TjOv+qvZeER6yQeE4KN+SfWEPEWi1GAi7J0DMeKtBYzrRYq1HQo5V7SbLkZY7wh2EcQ8gO+5Htgt4EprKaCA5Xg6Z+rxQRAacoZWRtH26B/ZBwiqDKBJ5nb7yjtXrj649Ew5HyfL0+M69phDXnnuhFHo0hiZFy9kMXhUfspidfvDBe5OT48CnS645tcXGMmw+T3Km/5p2LsMyvU5sjIY5jC0xqlXf4o3TIXyCmVLhTC/REcTFaG/yhzYn1k1S2ZFmoBmaHPN2HLe2VabVTFeTpg5Nq48PMUkntuzANDeG0m3rmtLUKk01q81Btr9e03QlmH4Z02bLgO5boud50IuaMVVqVzehn/3FX965d3jj67915ZMfCyMvSab5B4vdvavmCqQ6iCPfsldZzmuT/Qha5noBa/HaQoRjEb2sg4oXrHO+iEBBBMw5weD1QMo95XC2gN19FmvX5I10+/Zvbu9Z619L2E4Y26be5Ih2J7wIBEGxzewgoAKJ9y05ks7YdkaOPZbu0PUgCwQPfAAOnL8yBeaHt9gwH5ifALjiRxJJ8m4MnySRo/IWW7yh1byl0qQyLHYS41W90FqcTv/yjwtnsPfkhy499RwIUDE/dWzitgjaFg9OZ8lrr73x1i9+VlRFzcsfpMnos63EL+u4hsHC34HPW6Fr+3Qp1siyn3DcgZA9xVKQq7txxPayWwjiol7/ok52BpkGfzNso9e/QVGTFvCDTBOEEFCqCIognb5wYt6PINtvGnXQbTa5LWE5sv0wy5B04bRV//ZX2PCqU840cTaVt+kLzyBMaXSHdcPBOPmb7x28drN36drlZ57rXbhUzme8R3u89f4Hhy/94o2Dh/cnd99KapXDd5o7jbG9crEalnVfscmAjFnoyHWjuhkIa0+4l3kZCemwberVsv2th8aa7K+Nt80vMGBfO/PF3IZQ7Wy0kVmbpmaSzzKnSlOXCP2B5MVavrm6z2fmko0sJEJsfjIf03WUmKvSTb3TDOaKtsRlChbC1DE6a3Kpcfyh6bY0ObXhyCrmD//o/1gk9fbFqzvXn1Blemd/dvvOoedb6aO78/ffPC3qxDQ3qqoeNqqfZluWCHS7YolAMnCcHS12bHfb8WNBJGd+4wiHhlvU3x63WaRtelb4H2kBUphuJrZDUDu6pgtzXSlbpRzT4hT4nm9L38xvwBY8cz0ODU93VQzLzF6Z4YS2y4ZpC8G0Eamead01wxiUOK97cHhLJ1N+UBM80ERo/vHD0L329N3/+3/47j/60skvXt4e7sDotrYHVL80GVVNYC4RLXitajqs6z0tYa2h4AAwfHmgGoDNvoCbd3pUNCo+O2us9vc4kH8b1C/+f2irDT2O5dziAAAAAElFTkSuQmCC"/>
  <p:tag name="MMPROD_37156LOGO" val=""/>
  <p:tag name="MMPROD_NEXTUNIQUEID" val="10017"/>
  <p:tag name="MMPROD_UIPERSISTENCEDATA" val="MMPROD_UIPERSISTENCEDATA"/>
  <p:tag name="VIDEO_FILES_RECORD" val="&lt;Videos&gt;&lt;Video Name=&quot;Jim_Battles_Close_2_369_1_66779.flv&quot; Position=&quot;1&quot; SlideID=&quot;369&quot;/&gt;&lt;/Videos&gt;&#10;"/>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32&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100&quot;/&gt;&lt;property id=&quot;10236&quot; value=&quot;0&quot;/&gt;&lt;property id=&quot;10237&quot; value=&quot;0&quot;/&gt;&lt;property id=&quot;10238&quot; value=&quot;-1&quot;/&gt;&lt;property id=&quot;10239&quot; value=&quot;3&quot;/&gt;&lt;property id=&quot;10240&quot; value=&quot;0&quot;/&gt;&lt;property id=&quot;10241&quot; value=&quot;-1&quot;/&gt;&lt;property id=&quot;10242&quot; value=&quot;-1&quot;/&gt;&lt;property id=&quot;10243&quot; value=&quot;-1&quot;/&gt;&lt;property id=&quot;10244&quot; value=&quot;3&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property id=&quot;10151&quot; value=&quot;TeamSTEPPS Master Trainer Module 11&quot;/&gt;&lt;property id=&quot;10152&quot; value=&quot;TS_Mod_11&quot;/&gt;&lt;property id=&quot;10153&quot; value=&quot;SCO_ID_TS_11&quot;/&gt;&lt;property id=&quot;10154&quot; value=&quot;TS MT Module 11&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47404PHOTO" val="iVBORw0KGgoAAAANSUhEUgAAAFgAAAB2CAIAAADDUcMlAAAhC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nhtcD0iaHR0cDovL25zLmFkb2JlLmNvbS94YXAvMS4wLyI+CiAgICAgICAgIDx4bXA6Q3JlYXRvclRvb2w+QWRvYmUgUGhvdG9zaG9wIENTNiAoTWFjaW50b3NoKTwveG1wOkNyZWF0b3JUb29sPgogICAgICAgICA8eG1wOk1vZGlmeURhdGU+MjAxMy0xMi0wM1QxMjoyMzozMi0wNTowMDwveG1wOk1vZGlmeURhdGU+CiAgICAgICAgIDx4bXA6Q3JlYXRlRGF0ZT4yMDEzLTEyLTAxVDIzOjUwOjE0PC94bXA6Q3JlYXRlRGF0ZT4KICAgICAgICAgPHhtcDpNZXRhZGF0YURhdGU+MjAxMy0xMi0wM1QxMjoyMzozMi0wNTowMDwveG1wOk1ldGFkYXRhRGF0ZT4KICAgICAgPC9yZGY6RGVzY3JpcHRpb24+CiAgICAgIDxyZGY6RGVzY3JpcHRpb24gcmRmOmFib3V0PSIiCiAgICAgICAgICAgIHhtbG5zOnBob3Rvc2hvcD0iaHR0cDovL25zLmFkb2JlLmNvbS9waG90b3Nob3AvMS4wLyI+CiAgICAgICAgIDxwaG90b3Nob3A6RGF0ZUNyZWF0ZWQ+MjAxMy0xMi0wMVQyMzo1MDoxNDwvcGhvdG9zaG9wOkRhdGVDcmVhdGVkPgogICAgICAgICA8cGhvdG9zaG9wOkNvbG9yTW9kZT4zPC9waG90b3Nob3A6Q29sb3JNb2RlPgogICAgICAgICA8cGhvdG9zaG9wOklDQ1Byb2ZpbGU+QWRvYmUgUkdCICgxOTk4KTwvcGhvdG9zaG9wOklDQ1Byb2ZpbGU+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BMTA3NjlDRDFDRjYzMzREMjk2QjlEMDcyMkUxMEVCNjwveG1wTU06RG9jdW1lbnRJRD4KICAgICAgICAgPHhtcE1NOkluc3RhbmNlSUQ+eG1wLmlpZDo3MUYwQTY5NDBDMjA2ODExOEMxNEQzNzA4MDAxNkYyMjwveG1wTU06SW5zdGFuY2VJRD4KICAgICAgICAgPHhtcE1NOk9yaWdpbmFsRG9jdW1lbnRJRD5BMTA3NjlDRDFDRjYzMzREMjk2QjlEMDcyMkUxMEVCNjwveG1wTU06T3JpZ2luYWxEb2N1bWVudElEPgogICAgICAgICA8eG1wTU06SGlzdG9yeT4KICAgICAgICAgICAgPHJkZjpTZXE+CiAgICAgICAgICAgICAgIDxyZGY6bGkgcmRmOnBhcnNlVHlwZT0iUmVzb3VyY2UiPgogICAgICAgICAgICAgICAgICA8c3RFdnQ6YWN0aW9uPnNhdmVkPC9zdEV2dDphY3Rpb24+CiAgICAgICAgICAgICAgICAgIDxzdEV2dDppbnN0YW5jZUlEPnhtcC5paWQ6NzB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pbWFnZS9qcGVnIHRvIGltYWdlL3RpZmY8L3N0RXZ0OnBhcmFtZXRlcnM+CiAgICAgICAgICAgICAgIDwvcmRmOmxpPgogICAgICAgICAgICAgICA8cmRmOmxpIHJkZjpwYXJzZVR5cGU9IlJlc291cmNlIj4KICAgICAgICAgICAgICAgICAgPHN0RXZ0OmFjdGlvbj5kZXJpdmVkPC9zdEV2dDphY3Rpb24+CiAgICAgICAgICAgICAgICAgIDxzdEV2dDpwYXJhbWV0ZXJzPmNvbnZlcnRlZCBmcm9tIGltYWdlL2pwZWcgdG8gaW1hZ2UvdGlmZjwvc3RFdnQ6cGFyYW1ldGVycz4KICAgICAgICAgICAgICAgPC9yZGY6bGk+CiAgICAgICAgICAgICAgIDxyZGY6bGkgcmRmOnBhcnNlVHlwZT0iUmVzb3VyY2UiPgogICAgICAgICAgICAgICAgICA8c3RFdnQ6YWN0aW9uPnNhdmVkPC9zdEV2dDphY3Rpb24+CiAgICAgICAgICAgICAgICAgIDxzdEV2dDppbnN0YW5jZUlEPnhtcC5paWQ6NzF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3MEYwQTY5NDBDMjA2ODExOEMxNEQzNzA4MDAxNkYyMjwvc3RSZWY6aW5zdGFuY2VJRD4KICAgICAgICAgICAgPHN0UmVmOmRvY3VtZW50SUQ+QTEwNzY5Q0QxQ0Y2MzM0RDI5NkI5RDA3MjJFMTBFQjY8L3N0UmVmOmRvY3VtZW50SUQ+CiAgICAgICAgICAgIDxzdFJlZjpvcmlnaW5hbERvY3VtZW50SUQ+QTEwNzY5Q0QxQ0Y2MzM0RDI5NkI5RDA3MjJFMTBFQjY8L3N0UmVmOm9yaWdpbmFsRG9jdW1lbnRJRD4KICAgICAgICAgPC94bXBNTTpEZXJpdmVkRnJvbT4KICAgICAgPC9yZGY6RGVzY3JpcHRpb24+CiAgICAgIDxyZGY6RGVzY3JpcHRpb24gcmRmOmFib3V0PSIiCiAgICAgICAgICAgIHhtbG5zOmRjPSJodHRwOi8vcHVybC5vcmcvZGMvZWxlbWVudHMvMS4xLyI+CiAgICAgICAgIDxkYzpmb3JtYXQ+aW1hZ2UvdGlmZjwvZGM6Zm9ybWF0PgogICAgICA8L3JkZjpEZXNjcmlwdGlvbj4KICAgICAgPHJkZjpEZXNjcmlwdGlvbiByZGY6YWJvdXQ9IiIKICAgICAgICAgICAgeG1sbnM6dGlmZj0iaHR0cDovL25zLmFkb2JlLmNvbS90aWZmLzEuMC8iPgogICAgICAgICA8dGlmZjpJbWFnZVdpZHRoPjE3Mjg8L3RpZmY6SW1hZ2VXaWR0aD4KICAgICAgICAgPHRpZmY6SW1hZ2VMZW5ndGg+MjU5MjwvdGlmZjpJbWFnZUxlbmd0aD4KICAgICAgICAgPHRpZmY6Qml0c1BlclNhbXBsZT4KICAgICAgICAgICAgPHJkZjpTZXE+CiAgICAgICAgICAgICAgIDxyZGY6bGk+MDwvcmRmOmxpPgogICAgICAgICAgICAgICA8cmRmOmxpPjg8L3JkZjpsaT4KICAgICAgICAgICAgICAgPHJkZjpsaT4wPC9yZGY6bGk+CiAgICAgICAgICAgICAgIDxyZGY6bGk+ODwvcmRmOmxpPgogICAgICAgICAgICAgICA8cmRmOmxpPjA8L3JkZjpsaT4KICAgICAgICAgICAgICAgPHJkZjpsaT44PC9yZGY6bGk+CiAgICAgICAgICAgIDwvcmRmOlNlcT4KICAgICAgICAgPC90aWZmOkJpdHNQZXJTYW1wbGU+CiAgICAgICAgIDx0aWZmOkNvbXByZXNzaW9uPjU8L3RpZmY6Q29tcHJlc3Npb24+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NzIvMTwvdGlmZjpYUmVzb2x1dGlvbj4KICAgICAgICAgPHRpZmY6WVJlc29sdXRpb24+NzIvMTwvdGlmZjpZUmVzb2x1dGlvbj4KICAgICAgICAgPHRpZmY6UGxhbmFyQ29uZmlndXJhdGlvbj4xPC90aWZmOlBsYW5hckNvbmZpZ3VyYXRpb24+CiAgICAgICAgIDx0aWZmOlJlc29sdXRpb25Vbml0PjI8L3RpZmY6UmVzb2x1dGlvblVuaXQ+CiAgICAgIDwvcmRmOkRlc2NyaXB0aW9uPgogICAgICA8cmRmOkRlc2NyaXB0aW9uIHJkZjphYm91dD0iIgogICAgICAgICAgICB4bWxuczpleGlmPSJodHRwOi8vbnMuYWRvYmUuY29tL2V4aWYvMS4wLyI+CiAgICAgICAgIDxleGlmOkV4cG9zdXJlVGltZT4xLzI1PC9leGlmOkV4cG9zdXJlVGltZT4KICAgICAgICAgPGV4aWY6Rk51bWJlcj40NS8xMDwvZXhpZjpGTnVtYmVyPgogICAgICAgICA8ZXhpZjpFeHBvc3VyZVByb2dyYW0+MjwvZXhpZjpFeHBvc3VyZVByb2dyYW0+CiAgICAgICAgIDxleGlmOklTT1NwZWVkUmF0aW5ncz4yNTA8L2V4aWY6SVNPU3BlZWRSYXRpbmdzPgogICAgICAgICA8ZXhpZjpFeGlmVmVyc2lvbj4wMjIwPC9leGlmOkV4aWZWZXJzaW9uPgogICAgICAgICA8ZXhpZjpEYXRlVGltZU9yaWdpbmFsPjIwMTMtMTItMDFUMjM6NTA6MTQtMDU6MDA8L2V4aWY6RGF0ZVRpbWVPcmlnaW5hbD4KICAgICAgICAgPGV4aWY6Q29tcG9uZW50c0NvbmZpZ3VyYXRpb24+CiAgICAgICAgICAgIDxyZGY6U2VxPgogICAgICAgICAgICAgICA8cmRmOmxpPjE8L3JkZjpsaT4KICAgICAgICAgICAgICAgPHJkZjpsaT4yPC9yZGY6bGk+CiAgICAgICAgICAgICAgIDxyZGY6bGk+MzwvcmRmOmxpPgogICAgICAgICAgICAgICA8cmRmOmxpPjA8L3JkZjpsaT4KICAgICAgICAgICAgPC9yZGY6U2VxPgogICAgICAgICA8L2V4aWY6Q29tcG9uZW50c0NvbmZpZ3VyYXRpb24+CiAgICAgICAgIDxleGlmOlNodXR0ZXJTcGVlZFZhbHVlPjMwMzEwNC82NTUzNjwvZXhpZjpTaHV0dGVyU3BlZWRWYWx1ZT4KICAgICAgICAgPGV4aWY6QXBlcnR1cmVWYWx1ZT4yODY3MjAvNjU1MzY8L2V4aWY6QXBlcnR1cmVWYWx1ZT4KICAgICAgICAgPGV4aWY6RXhwb3N1cmVCaWFzVmFsdWU+MC8xPC9leGlmOkV4cG9zdXJlQmlhc1ZhbHVlPgogICAgICAgICA8ZXhpZjpNZXRlcmluZ01vZGU+Mz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MzUvMTwvZXhpZjpGb2NhbExlbmd0aD4KICAgICAgICAgPGV4aWY6Rmxhc2hwaXhWZXJzaW9uPjAxMDA8L2V4aWY6Rmxhc2hwaXhWZXJzaW9uPgogICAgICAgICA8ZXhpZjpDb2xvclNwYWNlPjY1NTM1PC9leGlmOkNvbG9yU3BhY2U+CiAgICAgICAgIDxleGlmOlBpeGVsWERpbWVuc2lvbj4xNzI4PC9leGlmOlBpeGVsWERpbWVuc2lvbj4KICAgICAgICAgPGV4aWY6UGl4ZWxZRGltZW5zaW9uPjI1OTI8L2V4aWY6UGl4ZWxZRGltZW5zaW9uPgogICAgICAgICA8ZXhpZjpGb2NhbFBsYW5lWFJlc29sdXRpb24+MjU5MjAwMC85MDc8L2V4aWY6Rm9jYWxQbGFuZVhSZXNvbHV0aW9uPgogICAgICAgICA8ZXhpZjpGb2NhbFBsYW5lWVJlc29sdXRpb24+MTcyODAwMC81OTU8L2V4aWY6Rm9jYWxQbGFuZVlSZXNvbHV0aW9uPgogICAgICAgICA8ZXhpZjpGb2NhbFBsYW5lUmVzb2x1dGlvblVuaXQ+MjwvZXhpZjpGb2NhbFBsYW5lUmVzb2x1dGlvblVuaXQ+CiAgICAgICAgIDxleGlmOkN1c3RvbVJlbmRlcmVkPjA8L2V4aWY6Q3VzdG9tUmVuZGVyZWQ+CiAgICAgICAgIDxleGlmOkV4cG9zdXJlTW9kZT4wPC9leGlmOkV4cG9zdXJlTW9kZT4KICAgICAgICAgPGV4aWY6V2hpdGVCYWxhbmNlPjA8L2V4aWY6V2hpdGVCYWxhbmNlPgogICAgICAgICA8ZXhpZjpTY2VuZUNhcHR1cmVUeXBlPjA8L2V4aWY6U2NlbmVDYXB0dXJlVHlwZT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KPD94cGFja2V0IGVuZD0idyI/PjGGY7AAAAAHdElNRQfdDAUBMjPDOOcyAAAACXBIWXMAAAsSAAALEgHS3X78AAAABGdBTUEAALGPC/xhBQAAUC1JREFUeNpkvdmSJEl2JWaqavvmW3jsudZeXdXVG4jGAAPIgBQOOIN5GJF5IvlC4RtF+MS/4BfwF/jClyEFQ3LIAUGs3UDv1V2VlRm5RMbi4bvbbqamxnPVPKqamKiszAgPd3PTq/eee87Vq+rsb/67/551RmfQF+e865RqpMEY40w1Deu6zmAG/cQMhS88VXWqxQOqbZgQbdt1LT2IR/EEZuACLV0LT5Ctwek3RtviO9VKQ9ZcmIqexpjgbV0bTHWMqYouhXfoWmVYlipLugAuLqWhb8NoJTftRjZ4cyZYh3dtW4XbME2Fa3eM3hS/w620uEUD33H8um0ULtQx+h/jEAI32VUVLo2f6W4ZxotbM/Eqk17U0aN4nkHf0FVpbJbJucAl6L9WdjCFQfYhu+hncoN3UmkD4voYG91Bx/uLkF3ozclMDV0BP0qJ8ZNdGTd6e8G6uAnVkpU5WQFvoWjw+AHv2eBRug6GYZpStf2kkGXpCsrAe9F7MqVNT8NQ9Fumb7XFCzmsSG9O04bX6omBFWgU+MLd0KvoVnA1PJeTP2gX6PTFOpoa1RvMMPRN4n/9mt68THuAYQpthJZ+RwMkg3U0p2RIzL9i5F2toSeLnIhsQL/C0/CYbPF7Q3BmWR1uGHep76jD/DN6G7oVmjdyHtiXDEL30NLE4TpwXqN/pL/ftut/FlbX3yn9DqPG+LjauwQe5niv3jTkOBgF3gw+xQwTJsdT6UJ6QnARWJiMTa+DY9Ar6CbIFnimwHR1ZWGQBzKyRdPuLURzX+PmyfnJoK1gNvx4P2MUHLgnoZTsb9qkMMTEwSk5XAz+ovoQZfqtaBS40ZZT8HSdpPDraGK1D5LJaHSYK9idkQfpuSGHpouz3jz0pL19yLjkQYq+0f9T8HaSvId+5iYjM2kn0c+mfwTdvaHjEzPVadt3TUVT1zsYPUe7Nxecm21TtYhhfG/ZCHsJ7OCI404i1IE69I5c4R4M7SY0CbB5k1et4wUMdmy061lCYibaFq+guJKNBhZG8dBqp6O4w4SR77YUunS7Sv9MhiZ3U+TOeoIURQJNmyILYnz0tK53Mh3JBHO4SdPUiEaua5L98SpMF+vtyDt6q/7XmFFrP8kaCgzcA95E3xfT8CllI6XUb0OWEYKQhW4Kt02eJAtZVy1QF1OvwwQI1jRCh5XKEoc5gR+ZOpC7hm6zoX/osoSpuFuDEA6XYybvCBfJf3EVeru2vYebTumpVr03MYp+1gnyBaY9ufdfox8EBZehXZXiWIc6rmD2cGhogOix2tBD5TTnhKRkUDwDP7bkjMbeIgSZADTZSg34uCXe0t3QM7hpchNBU2dNXYiiNijq6AktoqrJyrQuJbywrSvWcq+KBl7kKQFDtVyVSCFNjdvDfFkds+iGBAGbUnswovnXIY4fONPj2t8VAKAT5G+KgK/VTk8m1pG+h12DgoFcQGmcZH0kYKqN3mz9A62GIoyNa5glJ8GrCUEM7UvknFJbAVMiOu1g9EXeBpAjl2C4dlWnuybdGnnWFFVbKW7VJWJGVmXVFA25kFRSez+F//zO96In8VAY7S5LgDuObevEpSx4L+Edd2AQpYQgt8XfZgcXhakpWgxKOpwCgQbMOqlTZg+NhM0a4VgPEgqv6ygB7ukCjK3IKTCSzsSVNdDp/Ijn9UBqMJ19YXFYnTCXwWSdzi5cZ1BELyJCh5S+NIVr01Z5W82L9areZlWWl6VkDJBC0VOVRS6rpitbA+SBm+Q+ZUMgU5ZdPt++dLfHQxeQEbquXytLGLdFVbZtJRWCJDC5y7ltwfc61zYD2/FdO7BsT9mmRRhm6JwLL9D3jovTDFEm7hN2n8D1gHushXVpimmwfYw0pkYQRbhIGNFq0+mMolkTgp7BSyh7yU5HwT5HqB56FIWg2VVtua12y3x9my2zOquNLk+rVYbJ6VxBmJ6WEq9oBd9KlTaqKeFA+hqahPnCSKRRrivLMNwyhxV8R8wLhQiD71S12jFlY8BGYwlmmbVr1QPHGgRe7DSB6XjSxBApgjqd3TXi94GwjwNNCum3FOhE7Yi3EMlg96QA/qXRRZtNYwFRgJayAeKqT2M6bgieuegdCnEBu5AzmERskmz3anX9NlmldcpUXXfiLmvSXLqWmPg0OwmyqiVqqdZ5mzedNh0YDM0H3rfV5CRRhgMvVMaibgPbMGpVyM63WOSbQ99K0gaGtEyWNJ1HJKItcrUs6oFvjyN/7DiRbVs1uaWmP3qGCAQUV3tujLym2aD2AprXPq/0qZqCyOz6X1NQUr40dALWpFQTKY0oBDD0PUGBvpwi/mu0aZPdrG6ezS9nyQqJAL/Ia9V0ZO3D2B2FlO7mSdNwtitkSf7EXQ1sSGrwlsrQt2IYuTJKZXiGQRboADGU/+EmadtliZwEwgksJEIQD9s2Wo3TeDf4/U1aLfL6ZBKcR3Fsm2bOGeJU6jESrtHtkm7QgNdTMhp2S5mVclCfDDSRNHscIdIKU8l9HqWAw4XgvgS7GnQoURFytD1ytjUC4avFy4vFVd5Zlu1YtllLw3NFxIgdjwJQdDVLmnWtkrLFjbvCyAuELiVSDLvR3Akc3aIANywyu2bAjH7E3zXZBZmel40qGqAGt5FIBCuazmEMHoBJhWfllXq5yPGSc7+NcSOG6N2MOKWOdErD3Z6JE0npdK7HrBv7gNH2gUf0CqIzjPvviKW02rtgS0LY7l7SaHdoZa2qebp4vnj5Nt1U3A2DANb2Ax9OS6GR56HngNS92VTzpN7lLYyN1wj4eWgBlfOGCFFbEr54bYfwgnfYJkE/oRQzMCy8RJCndBYIp03+i3HlrRo6FGLzvD22Tdu1kVdc3mR5e7kqMMjWkgFzgakmXg2OR7OrcyT9RUm31cNG9JPRdfLoIYJIshYrBikiU2hjaW8lGaKJNmU4/QgJGeRzVXTlbXr77Ob5m/WdNOPxwRhYACFDJIAyeOv6js27Z5fJJgcqdZPQCWPMJampvGyKunM65pgsslheU1bCs+u2q5tW8yKiYlwzlVb/gW0qyBqAqCbUeKOBZ71dw8TVMXmI5XpgJM0uba7WpTkxOlu4cBlOiben96yn4TSc+7RJfEqQ/OkxQDuLuReNsMI3yoo0cp9ykC8E8RSNrl2bVsnV7vb57NV1ljQiOjw7jwIPeXCblg7XTogcz+QXV9uO2ZOJPYoRMQwcYrvOyrIBUha12qQy8kUfI8LmcLYSvBxxSXKPSUYYg2HkreGbYN6IVYqjQirfMXEnCJbQt/IKZpVBaBq27QmO1yJ8FoV0nLbF9CnuOMIsW1toxJOqZ4w6TJQwdYowtKQzeoWjWYnR9dpR8ypikLqsoGsTxHy5fopSRZksqtWr7Wwjy8ZwpmcPD04OW1WvFmlgM1nLPvxmd6XnhZOh63qWlHVZlG1Vg1JjjsCtqqaNAtNzxDppCA46Y5tJeESISZR4c14r+HsntMqoFcEnSLsjCOpchzgMMADwUzUsb5TdkmwKHCfELWfFrur8opn6bNfI2HXgCW3F904tuKLMA4nHCfOIpPdKhfV0mR5llg1X6SswWq909DytlI1eqkBIGW0m5HWZJAh3xsdHp2cPT2DGvCgCR1CRxrQdxy1qdvLg+Ph45LiAPyUIbpAvwB1YrsCI+EFkHw3gPcQAiQd1mO3OsTQKCAoZFzKQ0bQHtnAw4Jbov2OTiMHzLcsytNr3bIFpBj9FxJUdi0YYuIXfbKuuArUT3Q75cug2FvQK7kOQ3CAmKNRe4JJl+woGiVoDWUNr8K+ltGaW2leQYJiuGkFcQh8Z9XW2utktkGaZNz5++ABKa5eVkFUmqT/kjaCspBeYLu7RFgZoZFVsE7nO2rzSWKAZbCGNplZ3qcRFNTvrYgdDohoKJ/rMQtMCVE6Hvo+8IIEpbZZXgD9I37qRgctsU5RFEUdOKTvJLfCsXVJ5juWFXr3eNq0qFAMfW6+ywHP8QBSNdJWmWDSc+0oE/QgaLZnSpLADDLWagpHAJ0SgfMG01KOn083iwYarm+3d8/mlVG0h2fHDc26Zu7wGd3aFqKSFsANdtgmwO9Mxy6oqS5Dq5m5T4lq2Keu6xqSAUAEf4Wm17CKX+y5HQqOcyvgwdHVZqEPGObHMaRzY4E+Y76bZ7HLYGzqsYloLCuFwquXB4KWkfIxEtljnhwMXX0XV7IrGCmwkhrs0Px8OjKotdqWjCw9MVxyUVquq62t4Rl+gM5HzDZJeXCkqDWmY7KsiOoiQTrp2Ua4vNzPm+axp4snUH8RpWUMCkLmY2GVdCCINydF1adW2eVHWrWvzhIYoHEtsNzm8Fkwxl8z1rQbxzZDleOCaoNuIwknkDF0Tr2+kcTTwh4ETuK7SU9NRLlRpJYuWwMpyTBd5wYN6U3FkbssasAIO1QBumWF5TlaTpJOdbZhmWhbbxhkGXBW8LaEHv04Ghi5d7At/TGOj2VfcdOQwXcDRPEzTCfojWCLTq+xum+VWHEO+DQ4OpGFVsoSc8jx/sd5iXtuqhL7IqsZ1HdO2Xcu6u1tUpRoO/XSbECkgctkRcDB80wYWj1zTscy0aGCFaeRgeFSKEWzsO+MBAh6mxSOAktIxBU8LgbEaQDOr5cQ+NR/gvTjmVAThSSEPIlekdavxBvjUqmqbpm4cub4NjUg1ZE0QqaLZF6LuFSa+NTVH0nVAbSxK/dppdE5nRVvddNslghJ5p1FmMLJdd5kWVVbGAahkzcE+63ydZAbkYBThCojJ27st3vTkaJLtdgXub+DndVNtW9cUaV5Flhh4YhDZiLzD0A7DIPRs+GyeF3DIwPc9x7Ms07Jt3khkEBjX8dykLI1N1lhmS8VoQa4qlUNFXapj+q67y4oYjuR7mJYapNO2drJzQF661gGRK/f1WrUvIxFFZn19tyN+BYzQaEqFKbDvlszR6gIhVR2NpchXdbNYJ6YXttw5Oj2tmLHd7mIT02AWyZY16eVsAWcd+z6scLdJwSlc0zo7PUg2yXqVPzo/ELJaAM8wJghq23SBiB6HmjaZ6ZlmGPjCtiTeG0nKEHgcfmNCcUNmNjXDkzjCAeTTGUYt5qMQNqAxI4GO0XKgDxK3sOqyajdpPnDtNO3yqoVUQ2ZtDJ5VdRQ6piearCGNSYUDXbemQnxftiAGZPYEqueXpM1aXQvTz0jselak88WS2YFpOVY48gfhi9dvVFm6h5O8LHeLeZolIASPjmNQksU2W28Lx7am0zjP8jrJ3n849R0+X2TAdg+/sAV83RNsGIN/Oj4UCuPwCOG5aYIph5EBO8gLtmO7iNnaMgESpqlTG4hoVXcaNU1iigYVeFQf5m2Vl3gMTjEJLeTJRnbA46alWUaerljnDhxjXcLaJB77zEjKbC+9qXirdCrt9pUrbQ9OFLu2jTuVvp3fZWllxyMg++HBCBxxeTubRjE3zfXtejWfr0r14HwK/lg1MoH27Pjh0UQ2dbrNHz86GQ38YrMR3PSdDoIab1oX3dE4gCfbtgnrevDlKOosG+nByUogIxPIxB7+R562GaUVGMIEkbCsuqqqum6LElweSRR8Pimr0KWKpyTWxBJk5RFJNrBMp2mRSsuWOS0r6ir0XQNJHRyD6spUH0cEUPWJxA2hpUkWoFqT6rU23ldRObnbOs3VfJ1mCHkDdN4QDsLvbr1WRT08H0hmXN/ctLUaHozcyK+rJkny5Tp7eDaFb9/erQAQg+EIkY8wCz3fsuD4yLZdMAgHgxixbUggq+0BEBwPYR/4YYTg0yVf0simDbB0uNXUJXIoF0T5EEGsqVRTe6ZRN+TjRiU1peqExfEGYKibtAKJbTsSqpj3tGxDm9bcWtYKz6y3peVZvcDUHLXVRQeu1w2gPcBjBOlgovtEtETpqetiu1xuwIv1WpEK4xAQfjebh1Fge/Z8sVhiqr3g8GSCuSqKarlMKtXFkb24Ww1DbzwZQCnrlE1rS4hLkEOI8YPDiR8ENHrPBRnB+2rMZ6TkXR+0iTJBX54nR3DhD7R6g/8QxqYJjoskN4r80LV0dZI4OzSLBPfV9WnIln5lsukIBfOKSglUqwHF9iC0VIPZ0PwSmKQRYF+11oKs2y+BkNAAHPN2Ico3tzek/6CCLZfhli0TXCVNsjjysjp/eXklLDccIcD9tm5m63S2KzFGZDvWqsPDMSQPdEaV7GilqJWOAAcU08OJ6/vACxOz6wAhXAwfxBsjRHCZVGpWeBoRPlocgZxtbKrN2YaOX3gEUglcKfSdUeggrWKWIFsRCD1HgBKDtSEpGsSFNg18AYQHRkGIQcNB85OZFK2UdKyPEU21jb6gS2uqsusJl2xLn73drMCXkRcaxaI40rbqiqJEXrFtdn19tV5to0EURH7TNOtdCZIpGZsO/GSdTsaxh3SI26gKva6pEM+gArAZiaYi520Ncg3kBE44yJMGqWx4hW9TedOxaWUENhGtBCXG2MEXMQ8a13SZoK4QzADV2AO9QoaF7gT/oGUhkn1ChzxCUtbkWp0B1AThaPSSmgJto+xENaxWCw1SItoUvOcL5A56vYt51koV6yRxvABWgeuCIFkIctdZbxJa0WnkbpvpRWCF282zIivyJCsDsNpGIpRhBagCpANbo71elDEw48SE08Q1WlAXJMeAgMOx8WUiZYJqmQFVLQy8yiQajaBn9C9uQHAH6ZTWIltZVVBluHfQK8c0Qpu0YtlCpBNbgiUZ/apB+GS0bkALROC5ujptQ5lz38JoERKSCt6QfHq1Qy8VmyTUmbYBSS+jsox5kYLRQz9TYc4wIFxMIAhn290Odiiqqi8KA4PbGhmtTfN6tak/OojroiRyBNMR6CBHdJhyaBm6PfA9xqhkgwsCHzx4dmBqV4E5SBXqwpG9K0jo6OHrFWGEgy1MpysrXuXVtkC+AEjBWwOYoWzBSjyzMZt2njQgl75FXCgHQFoqL+p+8QG5A/ENrolBscBplynr7hcHNdumZSEyhF6bpMqtrtGmrM1khRBJdts4HkBCIn57HKnLUjtEC7FVtxLzpxCKdZ2mBeAQdimK+nAM/7FJqhFfJZcDfYBqpFnFpBst/DyIQtv2uMUt4owIF6gMyB0bV/Zdr0OuEA5iBQycuA9ciQqitV1XnFtUjwAXkJLexsIzy6QCUeo2DSnySWjnJY2a7hbxYhAxA76CqTXULCEhgblnSlpv6JfSwSk5XghHMGlpVy/VIGW0Nl81YMNNTnrJLCnk4NQW8jdgGWQybfqChm5e6ChvIbHD9hHRRlq3wWgB3lwv1+ZpQnVBPMp4EHuMKrQqiAdOEMF1QZrcMMZwtd5rwTXMsiZ38If2+AgeLjwgAOtM+JUL13OianxiAGOzdOdUtG4GN3LDsDGsWTpvGypzIsHscgnNVsH2TWu7xF9pxZzSP0C0Fhp1GOCzoHjBS1qjLzzhtXWthSiV50oTwmnb1siFm8pCtuFxFIr9wjkJnl2WnRgjm0IFcVHBrAgNTLwfmrSe1pc2iBeLHNCa5dAN3OQuEgQgJwjxjRuEIA+mIIJk2QGGAqOqLBVBHHTcvHpDYz191+x7IIDWzS7drler1d3t9Xq3a1XNaqQ1kIkGXB0OdTSJT5Pq4u06FiwrWyQdzBXIj+yXrRAQutBEIte0lWgZEjSQpREgWy1VR5nuhgHF1p0CBJedkcEqTZ3X7a5sBKIPvmdSYVY2VWtRtTNNSwwew9OFvI4Kx5iL+xVnKjDqeh9AbbVcm1Ru1BTFNAej6ej4DLGAtxIYP6xsOqYT2vFQ5olsL7kTOeHBCEQWGRcvcJwOycVxkrvVzeuLL589v7pdLO/uWqagUwGzo/HIVfDKCiM9H/lny2RWwmu7qeDbShJz1E0ofZ8PiSjQJaReRAp8JKkoSegCfV+Nou4G3Q1BFBvemUm4lJpv0l3TebVkph2Mxo4fGst1VeQQ19x206y2dIajgevCJ7BN0uqxsmlBsTE6h1aLGhl4Mczrx+Hg4MgcHiXMgUqFH0QDLwSnHB878QiETTh2vl7AgZ3RJDp+lO3+ock3nEUtrZdu0+Vih5zUcsuPpmeAbXM6nU7GI0c0QGAkwd1mk2X5iS+uCukyY1cB7VQM2Ub1VzzdAtNGWqV2BNW6tsUdW8qUCIPW2Hp9i4xBnRJ9i0zd6epaVa/WsANil0OJhIPYdn1Igny9ATqCBS03u9EIpNmRtOpLxQAkQBA4BDkyJEIG6bbKc9f1IAs3ebrOCmNRKH6NnILkHoTRwXRyfHL2gPGBUYMdwcvbptKtJcqJh44fVZsFxDBe3lChq2K2H40nwbBzHS8ejHzPDcBZQRNk0XVNFAJ6Hcic6219KzsuOwCewxGPomdIlLNY1zQ1cJuwEfyc+thotb1f79XFbFrpYn3lVuqesCzPy6q0TB8artKqXlfxZQWpYxqD0IMGb1vMGNNr2QaY4piZu7cLWgszaW29z+SKFkr8wWTqjo4Q++vZDFjrReFocgTDgRxvF3dGlQla3wZ5hVKo2ro0/cCJRmW6U4x6b4qyKasassGzrKYscfv5drGbN6yVwGYXCcmkjowoCB6fTa/W6fW81KVZY1Or0BG2rjlBxgPdYGUkOMwWLRa6lkEZEDnDaPcLvJQ+dZOSLijXbZsh3yOCXVsavKpKknvc2CY55DNg0zVF5rjL1RLxTyVFi8euEQfe0dAnfWDafjyCq3Nevv/Z96cPHoajaTA+AMud396u7q6LvECgIbAwBGGoOtnB0ABHx9SLWR2tjpqu12a7Zisr2SImJC2F1sQAjg6gPpfbbZIURZGyuvKFGbh2FLigZ9CphwPf0IYw9Bpio0dF+kNopmlQubMlwcI7R0hDl+v7ggQpc2bqPjpdgxC01lIow/Y8DAYgmIE1JlunC7IcCqIbIfEoCYppesH6bkGvN/k7kEoOH40iIRXJQz8Ef3362e89/eTTEOKdmjbBNSrk8wCCjBhJh7FT66IihQfKQncUYM5M4EqHu7VNKpqneYHcDL+FAg+42drgB2+X2fOrlQGgtSar1VW3+vLx0fRwOIQpFPIrYxNhLNv9in1StYdUBKUCBJiE5FA/QlERhxBMk2laMNfrPrQganZ9Q4kCptQN1bKRH8BDzG2RA2mLLN9WxW6z2hX149N3PXdDVRbXNT0X1DVJG+Nu+/R44uIFvKXVSMM6Pp4eHB0BrbPtan13t7ibLVab1XqTFxmicTwYHZ4ejaYHlhdp0dOQY0LP46azDQUbV0j1u/k8KxsG9tlQjNjxQVLJeePM3t56J2fvv/+tD7/7/TfPv/ji7/4SouYwCg3dFDW0+bJQe0PILssr4Tsd8qXuPUUeoHJOs/cG1TcN9S1kmNO+z4bWhyuqjnZUEW6UCUJSmbYHTbUriiTZXC3LXHYPnjxcbH+Nb+I4NFguVf56mQOUP350DCcH6ZhGgcdUCc1WFuvl4sXFxRcvX92sdu742AenBPr6EFYutdBSyrKBj2DtdVOCNHJJRXrV5I5rQxktFivbbfwwZLaH9NuCf86z3/83/82/+5/+RyNd//BP/uWTRw+y6we79eXIa5DMfd89HIUvit19jyWcohvovj2qU4EmysblusnIMeEKOmtAAOimH1Ja1AdAGpSyv6RmQpiDSkEVZAc9A2QSk++64s3d2o8GT997wok77leZQ8FutmVd5qCWwzhQRV7mRbJevv3qi7/567/+s//w//56JoPzjxtDLLe7dWvIaNAR84V4V3VelXkJp6vzHdBY960xQ7aqyIBsmEFEi0kaJzGH4zzPQwc4L2nqNjfrZ59Xby+OXFKtVNO1xSByp4Fr/NbXqpJI5pQpqQ1MSb0+QQs6VPMxe2MZerFHUX+ErltRN5RhlA1VNwT1IJAhWl/WRV5nKQILSPOLr149PT8eDGgFfDZb7ltyGY8dYxS4sR9ZHIRCUqNQsn1+8frLyyv74PyHf/zPX7244KZ38OCdn/2f/9vJO++cBv5mdjV5+BSyuFkvhWq6OqWMH48NiYRlewb3OyMejiYDH7mbsvvrZx/ZrXgw7tj6u//DfyuAWCAZWZpGBzO3fXt5W3I/9qJHJ+a3lsnnq6I3REUtCCq0OXDXMxnyseNoWSYl9Q5qs/f9t3pdg9agKTLBPimXCMwBoSsoEvyozpPtbgsBA+h+symeX968c34E4QRymWZZ1eLNIHX8yI9AEOBnEvBU5Mv1dlfVrmMdPno8HkYXyfLJR58OTw4X51N7NWsOh+AqXfqL8clBFDhgt1WeUu2NmmG45QStW4Bx2VUJ64PRRROEivR8345iEQQGQindVmmaAs6MThwexPHYDX0MMt8sP5huYAh2P9vbtHJi8H2JgAXsKuC9QbSCkQMwvWzdl6eom6lf6aCbADcCDWuB5VUNbYj53iXJege9b+xyQrUXb2dxFK1TCmbHsqAzyg5x6IJoUX85A2OwarhRkYFTPD5/dHQ0PCiTf/3Hf+B59PT/5L/8U1o+SlMWnUGnm+MDqmWu5pDrFiaAvInamrmwHNP02gphycAjkKfcwIAkpbYWYKJlWgGLTMuNwrqOhgnmien+TgBUUbXnLxfXsgM1kl23LNqBj0CG7KUuXPgClFytm3g5RAPSQ9/vjEsb91V+ihFZA4RBPIocmitGtGbb3SaF0gCJxIC956+v3314Ag8qigoMT3d9GvgGtMz3QaZ9orKVNZyeTS1zEESDo8N4PAmHI9v1qEIma5lX0gl1b5peisTgYQKqxZjU1ASSDgoIOde2DilkGYBiqIZzB9wGnJVgxHKpcbdmLa9aZjgsrMuilm2JvN220zj89PHR22fX4Ps0paorm9ZkZqMXx2AKCAVq9uuodsdss2toKbEj9SmJRFA3SdXmya5vHqN0YvGmBp5TNxreh+6WCxAqqKnpeJCCMxBVpcK/pStOY9+JvNAejE/8kGuyYNu+5fuclInJDfyle24cs2M2yWuhy89Sd+gLQYV8wmwqQmIyBK3+UHFG5pnrhgjXwHfo/QRlflzN4DFEIqDCVmBMFW3qaJqyoSrJk4NBfDFLWqhs6ivLagxegIMHjimpN4/qfZjssm6JyVmm0gp6316ol8s5Nc43tOQntJ83mPcGVlS1Ur7nYfLjwFntssl0ggms6hwCwVMidKzYd0AlBmcPvCACabEcFwxJ6PoEmCKnPlbgB2RSw1hNdelvmqY5dWe4hv6ObM3cTtWhFw34NpFKIg3DojaVwfFvoPvwFNlDd0pTeQkM0JZNUXGoxApAw6BG3p2EP5lt+x0ZEKOxK4qGgbATM0a2l7T5A7mjgUSiujndh9lRoVQTbmoOkbT4SZhnAPUqqo13ugTS11OV47oFrkckktOCQ9s5zABE+I43GIw8x+2aEjcNDCM3ge5xqR6vu0WkagouG+omU33y1TtkMAGOLxwP72k0NVeUnkxdvnA8f7fbNrozoK1JiYDzIjr2OxKaUutHTqgBsIeTJ7QZAm+EkY3B7KgdlFAQAQLgwDhpBT10MP2QN5XOg7rG3Zi64muydt/CTqtbVQXiUdXUzKI9mZbgmrxEloDWpkoZ57agdAy2h3d1BRVC4bShY9tCKKg1rqutpt7pQG8G5e4DYCgvAYCopZWcG/5PW5As4raEC5ADoMK6UMZssB6B1DEcjiAqakygoKoHlS2oDXuAX/Zr9dS22dbAlsbiSHa6GIb5IzEdaUPc91sbiA5PtylC0FJkNLB5y+v7Nl3Wg6VeUdGLKE2RpmAPfZMybIURUXG2Y0PPoc4J/Cwwf05TVY3uIHaQIcnKNiJB+xjXnWAUxQRTGCc1X8g+UVOAUCOK7oV1QAUkFCZeJWn5qkaCEMITvkUTLJHqXECtt0bKqnzFPCaoWkpVZV3cY/umcopnareSAqkU94DB6dXLXnf2lAl3XlIPPFAT0EA15K6i2h3tQaAb1R2IQB3tn9QpBOJQEygY/TIJfg33llRfcV1dTNddWABaq64KQxd9dB+HQUV7WrIR/cIDkULoGNcnJQE4NHKqaGPY/eYGrhcZGW0pg9NRGFaNlC01rwMKHId6zhQ1+XA7tS1H7dLNcsft0HKQo308DA4K5UsLdH2rB20xgBEsEnKGXtJpGrwxbr7p9hUoRc0KbWAKBCgcvclphwHVJtR+ZUtpHqFb5hraYGNxCwgJt41sqrJQb6Rik1FA0lWxAgqB+gnwGqvtS9Qg4JVEDOvNbLpALgTMbphWp9tP9Ji0BzLRUutLP4+6+462OnTFbt13JeDCyjYbBMZgyvxGLS4B5Q3NLZyhXN4uDNOzh57lhkaeEdRJIn20UCd1FymymkXN+7RZAOjVSE/QmnjPoMGiar27Ai8CaaQ8q3dgUZMrbayiVE7bBftNbdTJ1vGM+pW40QrfExklGDv2rBpq1lCASc8jGVbSTgqj0lcoZZsijau+GY/Uq94bCHKq9Qi1iFpM2ICWNs+otCvoHcFUqiJFdsZAHIfKqwQRtPDUISigg4DIy026yhvPC0eDINuVy+tbyw2UZB70NE2o3mqhm1IVs5QhAc7CdqhlkXCuUvc73HrUrPW2OBAii3QHyXOTqsNd30BDq+FUtSVWSL0zPq6CIfQeYfKdwUMP4EgbsoqmYXqbCDI/J/IHyic5MxEGO2gnCgFGj9PeN9wjEo1DCQqUlnbzOAYok8sUxteUINQQ9mVRYgSDGJTTxKQCkoosU7xOq68QKclyfTdbpmUN8EzzFjdjpJv57cymJdMB67dcIX4hE2l5mHqAqBIDbLZskghNU6lvDKGXilhZq8rsAoBBq/cw0R4ivQaiyzbUy8p03xZAauyHlthGvnMwDKuyxMiQETA4G/iVSowekwAaa/OuLEms0w4Jo0uKSicaugyBD9DLpKVbQ7B9TyOhi+hM8JmmhEIpspK4IO0sZRZHjoZsWS6WgOBgMAZ+122brDdXd7PXszkm4v2zk+kwrvMtEh8oTBsHumouVVV1ek8ZciayGJKs4rT5Sfdc0yaB3/6iTUc6RVEfQdPetyLrrjqdys2+w9Qg2LMOvNBScnh4IKhS01LfiqV3Q9GCNmKcjwch5rgkKiGpoNE2IH15XSVZAm+XDXDbMlzHsJ39XjtCJ0oZVDDMsjJJyu26KLMagsqGwmRUg16vnv/q1/PFOnL86dkDZ3oIvjybXb/68gVyqhoNhBch02WbVXQW0TapOgPpRAAgwFRDpXvMSa15JXXU9c0uzPhHX9b92rcuLGiFcb9lRbGeYut1jU6XQwd2cOB6mCUkT/gLkqODbGBad/MELCKOwHLMPC8xyboBjq4V+TZmcrlL0mQXea5hU0rHXHd6rxuvKuhZpFTcY5mmdZWVeQJpIKIwmh7BMzcvvkqXm8cffvqBEyL1yLJa71bpZp0vbj/64L3x5JBK6QCpMhufPjo4O4LayJJ1w00QNdo9Q/IBzK+qCsxOCZCsWup96vbLV998mbpmIO+bsmkI1DLI9xspO2XqTuR+KZ0DbU7CwRqPVZRlqalhv0vHiCIApU2lXM7KUiImXMsERQXaebad5OUuzQ8moFBgTLzt+u26rOvbumnK4DFpke6KPOVRFJ2c+aHPoXHPHjrDAw4ajkwJx20an6ssS04fvxtMJmCsXUUVdMYQs1ROgxHhYMjxlaAmRsocYKQkAlrtmGlDpThqAvhHhpB6UzltRG77vvN9R0i33+bFzP1Gab3XxXOccehn1CdMOzgtYIRrZVlmm2C9iHApEMCI87wGaW/1TlnPc48OxkgXWVXSNrR+rV3RfgkgVwdJg9CkBRN4Q1as15Lz0eGR69ldkQOVrdAPA19RkUy0xHNjGMUfT63hAJ7U5Os6TYodgAD2aJBXRI3cDG5ql0VSCO7aLnyT1kWAjk2V7LZWFHXCheWN/+hL0IZo2shIJZnfCh/W91n2G9g1sALxTRcZKN/BOp7rUKsClBgIEgn0BlnKEAB+iZwqGE01qPRwGJ+enWKeaV2W1ApplY43hmUbTV8DpfJGU5Z5liBnBI8eQS9I+AKxEt3n3GFOaSnAdoMOnKqRlh+afiDbgu6ZCiVK72ukSW4kRHpn+iCYfLvepSyBpwInabsw9TmXrncIydvWZNuvMygGClEv9IZGvXGsM/b7yihFdNpBTKPf38W7vpcGQI4c0WnYJ5FNHWAqKVrXJ/KW5jV1+LS1qbfkegEUtzE6OIjKqEnWtMWJFkio08XQDfEUs1pxFek2WS/twxPhuRgMVcIaglvqcaNzFRR3wOCkIWm9EjfRgpXprfkIK64bdzGyhlYkae8krSORtFfbXYa8oZea4bSg+bSvh0XU4kOLK/cBwjVGOLrLDIKSfc2+tT7Vi35M7+DR2zPAO2A0KJ7AsWgNlVQMxAE1r1m0IYZvs7KupEMNK33+5UEYY7oN0x0fjmbJFqZRMBMipKiBl4qWiAr4QosEuV7xMIRaAdTD66j9lZZt+j2V1DQP8+G2BDWuIANCqjSQ1mqTsDQzHVMJi3hujaFJ6mAqK05tQy54StrUYTDxGt40Ge07RMKyLRggdO0y2xcvTb0TSrfL3WPCfoPGfj8PEap99yXRABIPILGusjJqPiSQFFRSsO2CtHlGTZ1URsIwvMANPAtK2bJHSVoen55y09L70U1FXQ26NIRo2GxAd+rNprMcNwwAL3bs0wI5/jNs8C7qakcoZYWsdogoKx7DuvDNer7I57Mi3bRlXsGhfU9xEAdJXR+NSmBcI7dceALVcU3Xc3y3LHYYAtMTgDFFobvKqe+Yk3cYujqkFzlVr8SM+w71fo+ssd8kr6udpL8olkzap6u3QlEF0XQ8aJaKyDqHc6ZF5QEpXRXG8XAYPn73g2g0DsNocHiCGEVM4baI5rRtulkB42zPh4HcQZztdvHxIRWRkZLqpgO+bTb1YtttMrXLBdUvXPvorLW9DNpvftdsVkiNRZWtlwvl2IgHyZXh2QVTKdFlaHz79PxkPAgAr9TQvPKIICMvko4wtA4nK9B+MCFs2iRIc17rR3SfZR8Y+r/O6E8U2XMqEA5B7VwOg99CpRm678/Wa/7U9yhuN6WjQYj6AGTrW3x6MDw8OULgjKZHcnW7P5KD06koGK0XDaAK20Hc6m4jWim6zVRWtru0vVk2L6+7WcZHnj0A8RXmaOBwt7Wj3eVlJ4u2SCveZOAIUVQ71ubZF41lJ+vdhqnS5kdBcPbeO/F4OiB6E1AfJCgjIyWcpSnSHsAbA7JApSCxgXiss7goqS3Z6K2j2VR/PkZPqChbCEP3eJJeAn2gHXJdn2RJjFvC9d1iQytamnzRJTJQatlg+iEQkMAcaoayN/rQh34BkelVAxsA63iA87ykIuHVL350PdscHIypCTkI7A8eu//p0OQBd0IxHNTrTeva0aNHVvp0++bN5Ml505brq1szPmCudTf7/Xy3Tn/+l+p2+8iwzqbjaDIajcY+3CGM8tWiyIqWah5GhlgN4mWe9gcdUBcnAMKk1t1+5+PXxf7O2G9xJozYW6E/UEBvrPJtT6SbfpUYA8eFqBmUsKp2aYuLwk9J02aVNG1ghK+3mXae5ywaBe6MTM5onw2s4OL1XhyrqoRYHw3G/jAfLJqN6al4hDiIMZKPHgvThwAOHz1Kbudm6IyOj4qs8R88jA4n+W4pohH3BnWRjK2ouVTDeDROuoPQt2I3HA8D37cdWrKu8my93jiDIfCJqjm+n6Q71u+Ah4+TR9CKHgQ4vwcIqo30JwPoR3h/gg+dQqJrif15LCDULe1kpsYXy3Fo4xTntinigBq8cEXoorvNVpHWwy+pc8b3A9iyzHPdtYrEbthxTCVqQb0CSH3eMD76zkePv/ut91rDK+tFJbd+nEkhJodsEFle4E0OOuE0LaMORtPModRbViuBKYN9Fy++3Fy85M9eDKlkHolpHA1iVVYW7eZTq7vb1Wo9nE5BYd9cvH67XPRZkwgCncWBbEZtWXK/33XfWWr0W5u0IUy92Uv1JRPkYdcIumZH66IVQtLGTFIVn3qfUlAsBch0bTBCsO91BkFdksfZPlXZwQKUhLAaSdnvmQSxabKiKQogBRKt7JQ1jMSTY3iq8/rt7vJtnmSb8n1Vd7pBQKXz5S4rBqeHeV5s7xbD4aBN0vzliyzLmzI1fvFzZ7Oh00ZCB07rxzG1KsMBbbdK06uLV/b0OB4NX37+699ITYv6sGeGRRpCIJFkSfV1vthX0fvc2RuiP3Cl3yZP+wmZCYywMNNFbujiCjDP92CCilZi9EFA0Neh7d2umpu7me5EaWzPVVW+26yrzjrIi3A8kkVJ2SeOgQ2eOYinh8l2g5hSsW88OuSh213e8l8/Uy9fFkdTq5Vp7IJ0u5KnjqcQjdtEhIG53XarZZFtdqtVBedEcJ1M7aEPJuJSwYTrIrM1u7y8md09/cM/7tru5fOLkgvfdeo8h8+7SIJK+Y7Dad8qnRa1V2NaCt1nTPpH91DpwpmhN5ODcuA9HMPLxVZvUm6rIvcdC9A2X2Ve4DcF1SSrrgsGwd/+9Jeffef74eGJQhAv7/7+N88fPGXHJ4fRwQGnTTkS0dEmdAUnjqskoZIayHngCDHAvXLPL9/eNOsEJvZ5Fz3+kA0P6XiVpm0eKKtrk6++2FW3KXPq48dmFMSh1WLiQOmo4mNCgAgnQKa+eP7cOXkwGMar6+vnF6/DKKKqeJ5jTAGSBViiySH9m3tNyu+xg+m9KfoQLNKWTJ9B059LZHSSbCOo+dyq6XSxGtSQNq6O4+U8KasaViNdUajjYbSyxL//0d9B7E2G3m+++OLff3n1LybHi9V2dJyH43GJLAAe6XvFJgWkeaNRnSVUWjLoWBBiq3LkHYxyJDuohhxTbjj6sKeqKEBaZJUnSITRkPswYyh9O5cg1BUEJIQweF6V5oMDfzm7u768PP34k7YqXz5//qJSFqu2ZenDCoJoEi0Pc7HIG91uvv/Tr+T3q+FkDqTY/UFfepnH0CeNQWvghug0CccUjlEkGWZgGAfjg+jNzdYMvMgWdDZGZxwNwuu0+OXV3eVfXfzdly80FHebZLecL4LhyI0HUJxWGIBllWkObGOQiEVB6xF0zI/ohgE0bDiM2Plxm5aQttAmDW1vyaVqS96IxyeBeQru3XCEZm5wcAIJTezB3cqSMngr33z10vSgNrzVze1vvvyqBLm2rdhzd+sNCCUEU+x6VLTo9l4gjP5Inb0Y6w+DoCp+R33Txj1MKOon6YRH5y3ReqwNCeo4ZZYigZydTW3PvNtmgevEjlnWDQT54wcPGyeyD09HMa0JWpYVB/bt1dvtaikcajJusgzADekJwucHQ2QgOiapP5bFtgAHCqNyuDEO+YMjdj7tjsbd+dQ4HomTA/PxmTqayNAHY2mpfZX644ajoS1EUxamZe6Wi5vXL6PJpK3LVxcv/+FuSxhpWk+fvnt4fGJIwyUSYQGyvx65XoDt+iPXNNlhvbijPf5Mb39ERsArafW163xoemoObqF7owBmMcs0tTh7+vjEtdjVaqe7dY152piWWMxvHz568vTdD3VvRjscRg6X16/eFGliI9HHIwBWY7Tpdk2tYkFg0VYl3dCm+j00ig75gTloT7doIduQpDyf0SFgha5Ht5rvcscHURhHwyGpCX382vL2hsZt2ovr28+fv8LjrmHstmvuRQ8fvWN3hkNFQ/GPDNEPnt2DhSB+3S9AU1+NPgyQqgzEMINWRNyWzAQvAJXyfE9v7pGhxd9/MEUqmWdVDVFlGOvF3Sfvv7dYLP/hJz+lQpBsueWenT+o0s3d9Q1kl207YTx2gjDLkiLPDBuID9emdTHaymPpzUwk+enkJDpjyaATqTiVYWqQe9iD/pg8AgHz3CiijZZUlsLc5MVqsTRtq0q2Fy9f/mqRUtanslhnBeFnv/tPg/PHlmNlktZe1NfDvs+XVEG8jxFykP2OXzpYgHS/aqm243F70BqO69PG8KpxSXK4mES4Q2QZjw9jkCYRT/70T/70e7/7R3QiVLE5iHRokJ1FMJkeHk03sxuYKd8ujboMhuPOcbfbtexIXRGLpeUpRJ5Na2SKznwASiGq/cALAzBwK4qh5GIMPvQcz7WgdUP8IvB4f44WM9NtgskwNJv6zZtrLwpJH3Xdg6dPTk6Ofu/3fv/8/GFDDR6JcY8OfF+b0CtpdBigJtMYN0G43gqrr93TTW0h2U0MZ0jrEQ5tRAdQ04l7Jhwm8O1RaJ/71h/8/h998u0fvPvxd03LffT0vT/5F/+K2mhsiwreyognU8+zl7MZnUZlSFrWGAygoPIsp4INYpKKKDCDScTV4i4yNGiSa3pUOjeDMIiGcRjCAqbNSEHAXg411uhlxFbBBIBkYDzY1MXrV9edfXp8FoYDJAsknSTNBMKEubstnQJm3ptAaAVk9MCpB2zufaTj/bla2iJCHyghmD6dze/YUSPAXcAairwGjbPpNAELtzOO7Pc/fh+8+uDo9JPPvh1HwzzNP/7423/4wx/6tqlo8SIVtjscHwDSVst1WUtZV6SyBsPddlvCTq5PKAM9Z5FLOHSUoWRNwZvSqmvLFFQlxT8KDLwzWevCUjYdp6GoRkX9ANvNZrtZy6aZ3c5/PEsxl3onRCRca3lzO7958/ryxTKZp/epwdxbgd3D5P78nL4rVx8gp4tQvaH0nljdSkSPilCxY6Q3y64Uy8rG5H2CQZh4nkrl6vXdm1//5mc/3i2v337+o9Vm987Dh+BKlILqEtFOOznDME936/ldniSyrPx4AH26TRMwdVqD7HRlvYUQENDLgvZ65CRpPI+SK9Xlafe77Tng+CbtV5NlQUIWMmS1XJZk5dWzm0VhGMgadVNRK3PVYPAPHz1ereaz5eJr3fU1idCBsD8xs//Tn0Yj/uv3P+76xR59GB71tfSnulLXZWMi1ckmEaSycpKbjtSbw2hBEcp8eTm7enX14teSuj/M0BUhr0exDnGb2pEhwKmhG6RO6gIsUpnnF0mim57N/TmI+95XMj0zbcMJqN+tKOBNHe3/EK3eZAA9kmbgaLssL9a77QxSJc1e3m2fQ/gQ8imqWQrmBNHJycnpwyeXr16/+cnfWdoQcAer30tI9Vv9h74haLDILpwehyH6bW17c+hTROlYNr0GwqTkelGVOTZI6rao7CCkpi7Oc+Ce7RRZQmthTeqOH3z4ybfN9G44CDGBtkPbfOF3cGU4HIRGXTd4I+Aj7AEHUXRUjK0P+iH4oUmybOYNQOMAMtQiozfeGJZbVzXSTVHL1WYLQ6RldXN1e3d9fbUtX8rOukfBRu94CaIQ9Gq5mD/7q7+EsjbvDfH1pkpTdxvv/+Z74DQN3ZTeH7HR9bTinnHpgiKtHQeGddy1F+s8sa2sadK75fHpmUmN5TJNMnot51/9evYn//QJZChi2vNpbRKEV1qFC8yjUnYJFQxsQ5hESRaNJiBe212CWQYjBA0gLIWHUvqh42rqIkXebUHnOW/LutCNM7s0Xa42Rd0sFvPrl6+u0/q60zV4/ac3R7mYl7tNR50prdtT6Xt36AFCu15PLXVpWpdw9XpXZxpSi3RdlSIBpk8woy4qAlFqD3Ex702x5uF1J+pi1WZrMTx+/5Nvz37243J7DfK4y3b20WR0MLr84lfjtibRif+IGgBUeDwa7ZYrx3Lg3fP5Kr+5TpPUHw1AWpbbDTJ84Hraq+mEsi5fEuWsqekCgQpWAovkWYqv3RZRUcyXy5uLi7yo1/drvD0QMr01gcahN332gcB/K2WK/Zg1LlJ0dPpB3ruD2G937I8Q0e0MJDckbT2lk+2AaEohb0tllcdntpRePEX8XC3n55Kdfvj9i6/CTVHED979J9/5ntXWzfLN+bc/BAyYFtfn+yh9tocAXCBABtMDpA/A23Jxu90s3WhAp5/QMWZ+GEbAuZZ6NEulG6JpvV91ZVXWel1zvd6sl2CPt+urt9CfdbevwfKvV/2/XvXes6Zv/pjfcAdyinvT6NqUhgxq0zP6cv59HZvaBjRk6pYPOKYFsFKs7vTxUHA5y7HfXl0hUf+v//bffvuz756cPwFNjGLaD1/cXnz7k/enh1PcOuMeRAGlf31AteO7bZLhApPDQ6jGIt2lu91uNaMKsMHuOpAIsKYAagrAQSv8dDhGTauHbZuVxXa9XS4Xu9WySVNHA32uC0mmse/A6b5mh7+VIL6GBv0N41+bhip0fRtZX37VLci02ij0mYaq7U8R1geQyf1Zsv1ZXk0NiDN9XxUry3Rfv/zi4YMnZSH/n//wf5ydPUD2Bsc5D51/9sNPB6FPSyFMVVXt0CJYv6QqOJ3ya+W7DbPEcDj0XccPAjBuTHe+3Sbrxc1t1lDvtg9a0TQQllWOVANwRXxWOW1iYMyhhVQGZyg6I713BLZvF/uGLJi/5QjfRIde0urnX2fQvrFUr//pSCGK9V+99xFdS8r92Z+6dENPrKt+4ed2PP5N1z3LCypQ0gm86uPPvrtZr5LdNkl26/Xy4ST8+IMnZ9MJ5IALxel5dUbnDdm+p7v3dScR8Jq6kKmbBN+DUuJp+B9cw/ccriqoLbBnz2Vgs0UJavKma/PAakOHU6u3oNNJWzptWW1a4/a3YLI3gfUfeYF1j5FIkBbVXXifNS19Ght9A4fXGLF/ITVj0XHCusSrlXil2kKp8vRB7ljXL579aLFce8Gj0+Nkl0aDweEPj5HPRsPRdr10bD6dTs6Pj6bjMR0dZpm6sdr2oyivCirxBYFu9JZ6K7pwwkHFdl1BBQ6DUWcqOaR5xE0EvvQ8OJdRFCnUhmtAkVie6xjUGEML6ZnKCoNU5ELRcrD6rUAwjW9qDfz/DxCWXrfQx/L2LtMfj9CfRrc/t7TrC5z6KBUuVVtxvpLNV8nu2gvSIMDN3c5mP7+ZffzoySQMoR9Wm8348LjtJCD8+Ph0u1ryrhyFoaDR9+dt6M0PmHOMyfGaEvnP9MJIgT3nKS2YWhaiAm9XJFtkSTiNoJM6peXAO0CFhggNr8yENbCdAKBN7YVVk1dlu1zQWjodlWIsqIrCatp804X3/s+/gYNv/vSsyezZpOZR+gRfioX9kVT9IZ0aB0ym2i3GX5Vf1fVb1/1Fmv7BR9999PD8pz/+m/H46J//wenz3/yKDn+dHMCTYa/Z9dvNaoU/ssoOBrT9n45joOxgUi9pf/QkHRVgWOGoBHHa7dwohkhRTdGCLFaFgRhzA/xVlTnSElQJyVYHSt+hk1Md3xvRejTkCQZSiwwOUEmWV+SxiV65bPWB6dPBgHpF1mt49Ddk4beIg9mf4cn2R09oocF6Wt1Xs7u+N0QfWm5+lae/tJyb07O/+fJzd7X8+PF7B9PDq9ev8zQZjY8nB5MXnD189A41JkTg8O8CJCB7Hcs8PX23SVcuZwjgsqgsypEQSdSrTFtwOcNI/OE4Xczq6k73lZsKxLnKIVY6Ovu7E5RaA5hPksr3OJ3ARb0u0HamGzDTbeE2WZ7r7U5JksIdlvd50nEcOo0I4MqZ3e4x4rfdQR8NSp2Ue1rdc2qNsLo9UJ8Be89FqOV9c/xwEwRVkUeqW95ejw5Pt9t1mSYPn77zq1/+DLE9Pjori+Lm+u3v/OB38mT79u1lmm3fee+DIAiQKWO7G8QBZnISD3wvBNgALWFjbrsdNWKBVYRSsXS9qvXh59SeChXT1Io+YsKi4lVZgD7o1rQWhtEHZkuidEQhKgTgFjxsvkjWu53srvd7+GjlDqQbcpM7bpOl7m+BJf1NEN0RcebUBS70oTHWfXmOaa7dfy/0Nj/a//DR936A1HV6cvatz74LWX1+/jBLUjpyoVXj6cGri4uPPv1OkSemRVPw+tXLp+9/mOWpMK3b6ys6JUGYhyHNNvTY+PAQyQ90niMZN42FUCpz6uF2A8uP6qqg7kfe76PXbeRQIk0Nza77bKhLjphhltZ51tRNkSYJTHBzdXd7vbhbASDm0kj1iWyeFyESTcvVG/VFmiXhfTj0AKmzA2UKrvNCnzXJUnr8vC/MGF9Lcm2Ljz/4WLZ09Inrh6C1AZRyXU1Pzl3Phbzjjr2+myPOvCD8hx/97XA4Go3HP/vxj8N4iGmdHh7dbTNRbSaTg0oaXuDiOnVZea5He7dpB4ZF/QyqwRT50cD2QtOPyFkYw7tUNR0ZBIFq0F4dOtmgKat0Ode/qrMdJee72e3s9q6BO4F6yQ5e5NjQdCHuvSrLWrXjyWEwHKuqsGVzHyDQlPc1KG0F8xtCuV/FMPqqFOspJkGFGA8P4YfbLAWSL+a3q9WS0QmRO0QHWO6jp+/lRTo9Oh+Mxq9ffHl4crZc3sFTPC9+8uTRejWnowqVGSL5CLNpmngwkDoZO56HdIAsQASNdgNXrIOKp34NmBzTib/taGj5hAUCtNIPhG3lyabRpyJBWqyXcwTp6nbWFBXSUt52txLQEEsinkUQT+DYYRQPh5NweBCND1S6NepK3FvBNL42hKF/pLMRehLZD15TyfuKPp4zGIw/+94PiiJb3s0ePv3w8PAI2fvtq+e+H1sWv3r16uj0IYI5z6kIGga+74effPZ9Oh6BiSAcWJb1+vL18u5mejCtO8sSRhB4ZZHb1HFGXSjCsqjRiw5EamVN5xYp0Gf6bApaVWf9Kf36HF7amlXkzLQRmMlmrXTX+vLtJZ1kp4ykUStFfdb6Y1xIHYyPzhEX291WH13m3F1duq109sRRh4N2ij2/7BWnXsE27jssWb/cR6TbML/z/d+F0hvEI8T5xfPfQAc8eucdpAnTopX0y9fPf/mTHz9+5x295ci5vZ2998FH8IK72Ww4PojC+M3rF3QeTjBaZuWY2zezFRhbFIeb9daeTiy9E8L2bW47ZboDeW6bpD/BvV+FRlyUdD5QLRmms6DdLPS5E5IO8Ghb3Ey/XxnKUrL9UfD9gjZeuJzPHNuGVrVo+a/Zsg5W8PTCnd7vu1/Luf+kkV5/870S79sLexqhLyg+/ewHz188y8CXs8wyzXAwGI4nQLWrywsYL012ALLhZAIzua63Wc+DaHB7/RY+G8Ux3BeIgPmAH13PZpSc6KOCVBQGQvN78COi6XlOnRgcLHYvaUpkitZA4GdpQg0uBUhTBb8g63e0fbvI8+V8ns7njusURdUyvq5U2jeqcDoDIR4fHz98+vbil4/e+/Tw8IQBOh0vZ9wGru/RgfM9TPbQuD85RexXfY2v22773hDx+OnHyBSP33sfoUy7a7M0CqIi2wHHTs5OdtstuOCb168Av2ePHh+dPjg8Ob989Xy73bpBdPP2cjA6ACgAGr56/mx6ctLUddt0NlOD0bChNl3a9d7WlcyTripNUit0QCNyqhWPYdy6pBMFqc3SoZPKaF2kIawsiXFUdBa0ECmymMFui7buW2QtD4OKp8cP3/ssWa9AcKos97xgMJpKgxfzG5+aFmlfCeu7X7iuRPT1677FeP+pQvoTBox9c514+s4H4Cr4D9n75MGDq8sX1O5VFvPF3V/9+f/+vR/83mR6BG0Ozvzm5av3v/XpxVdfIUY++PjTq9cXs9urw6PTp+++S9vdDAVfmi3X1G1ldKS//ED3AzMq9BBi0n5rQ/cSIpr0cde1IHKlCDnpADvPtml7KLWa0bYx2s2B9Aijk1ovkTj0uZt0sLUDlCC4igbQK+ePny7vbvMsqwvwlVl8v4oj7lc594bYR4eWm/oYZN7taQWVkNarDW408J1oOEZ8npw+RHRcXFx88N77Dx6/c3R0DBUkpTE9Pp3d3oyGgy8+/3kYxmVVXF6+Hg7HcLvFfAGCdHR83H+eTTwaFWUp0y1SLJAPPFrXXnX9FQLftPSh0xJ0u6mKMtk2ZUkfEKDLBEpDKSZ5t1oCYIMoTEESdhuMdlXIsj/k3g6kxPvDJSFJ3JPTB47j46WrxR0gX0RjsDfnfmmP9Wc0aq3Rz/++YKc/cqKvHPfII56++/Gjx4/x5j/7yd/97V/9X0cn74ymx+vlzKWjN+3PP/8VLOt7Vl7Ihw/P/vov/gI3t14ux9PpeDLdbtZlniKed7sd6PJmV3z02XcWs6uf/uLngnYI+47rAiPzLKXD8KT+nBrtoQiQfqMFHWqDMEhTOtXO6HSffZbuqPt6evYAdPDu8rKsq47blXC2ZdXXH8LJ2eTwFGSHAgmWTlOhT9Y5ODgCft9ev7IN6h/+WqT3RQfO9h7Skyij23/sVv+PGA8mlhes1gvLcf/wj/7zw6MjUNxHj58A7i/fvH7nnfcFtTOeX76+gINfX7/OdrvJ0cnx2QPPD1eL2ZP3P8RlNuvV0/e+dXZ+Bv6D7w+PTzvLX82vHE34i3RX5hVIm6FPaSKYIL+gc0/qPF/dzbI8Q2xAw8umAKeCzajbaDissvTu5joDHoO2e/Fdmutdr/AnIn7haOzYfl3l5ydHm+VS0UlZbrJbXS1umB/ZRufQeab8nlbvMbL/FLb+kX3vUJ9fP/vO9zCnuMjh8THr6OM2MOEPH78LDjuZTF3PAZVerVdIIsiX4JXwCMK8rgvCGDwn3WWD8eTlr3+JJLmYz93Ae/Hs2bvvfoCsUUlayodI1SdUtlVeIRQt1xX6o+oUrRbgwWw1uyllGw4nuuutpX5Xy0T025YFrn17dZ1XFTBE2iEdzke32o2OHtBxUK4L72FKPnj0weLuDmkJSE8LQpYlq7yxHPo8DiW5/uQ1oS2hN791/Rnx+4+Wuj9URJycPQS9Dx2rNdhuPf/53//kd/7J7282y/V6XZf5n/0v//PZw8eD8cHp2QP6AKm6wZvtNisEPDxaWOZicWc6/vTktCzTvMi282U8GkKH//QnP3/4+OkmA0+7DjyfBJ+pz7yitV8XWUzSnhvqUV7cXNWKBdEIV6OP1QI5CuJwOLRNK10vL59/0XCLtiZYAYy03m78wXE8OoSKhbGAvCen59kWiq4O4VPMeP3V514QqzLzR+PO9WkyLM+Spf7IEHIAXbPsG7G/bk7XHpFn+XAwiUfjopJI2uePHk0mh+v14sUXn58/fe/08ePF7c2bly9AQDe79RF8nnVvX79er6CCmg8//k4cD+PBCFRiPD4Cs8D1cX+Ixw8/en96cHxze3NxPfMtKwCDtgR4t2l7kj5RhewCRChg++vLhjnhcNQndky+F8XIOZ1s1jfX15cXNbMU4w5m2Pbmm3VVpNHgABr37Ve/nByfBWE0hNKpKiRy2HF2eaE/3YqFQZQVxbxV5viIuuPKxNSfZ7dHDX1mY38Uuuj3nZ2eP351fblcrE5PjsGU9RljzYsvf/W9H/zQhX60PQrgMNhsl52UEKZIaJPx+I/+5F999Mm3/v4v/3x+e7Ndze7evoKfuF789P1v3by5+PN/92dMeEoIN/AtU8yS4uXlJSVS8CvkP25RaZbasfoD4GqHuspDyw/teEC9Esh2pt1xAUPp/fp6lUSVgedOB2DA6uri56pTp+986+7yAg7vBsPl7e3t9ZuyzLIyJS7XtfPVisgJ3EqWd9HocnC8hSKmXe/Uma5317R9Q35/+LH4nd/5oU2baPnB5Gg4Gsxms+ViPhwfIre/vXrT1NSYbzsBF+bDR08hu5GiDo9PtovleHyArEl9prJaLNejyRjANrt+M5oevfvxJ+vVYrFYDQbx48cP75bLt7fzSBixPrGPTn+g081NOuq4ldv5lRtNEX10pKP2CAdQ5waw0eoOAvwamrXVH4ZpRwedsNJ0Sz09YFTnjyFd012Cq6XbRZ5tqaoSjeqm4bSygokQYTyGZ9VSscFBFUZ00F++tffcqm8C2JMqcXTycDo9VrJerBZwlO1yeTg9fPDkXVzqVz/9xceffHowney2m7vrK+jo0XiUg/wu5jdvX5Y1sH3keE4CefLk0Wa9/tFf/N83b5998r0/ALI///VPHz557Hjh5Oi0KgqTjq/gKlkE0J/UAGHyjo7QgO6q042hTGQBi+q/wvYjF65h24jh2zcXeZbA9cuyUrog7kSjZLPilq1PLIDypko/UOvg8Pjp+5/QqZ7IpbvNMIqRVZUh4HhJslpt72i/RThYdcYyXfl4l87YnzF034gr/rP/4t9EcfTsy2eD4bDIi0++/W0AxPMXrxpac+tMIS5fvTg8AVKq1y9fgCMBL+M4fnPx1fHp+XhM5gfvxqWe/eZXuIMnH37qON52u4SQA+0tq2a93V2/efXo3Q/u1kvlxVaT/381Xdlu20YUFbcRKa6WTMmyrTpx4q2BkRhoECDtv7dPBdICRZ3FSxorsetqMUmRFEVSHG49Q7fPMmQMNfcsnDvnalyGYgYKkMfDk6pIAldWdIgOomrg8qaLnI2n8/7+GkxvZY0FFSUZBccoll3mtMmgZSFy5kavo2kQI5B2URgt8S8KGvkupeswCtm5SbqSFXWzN3S9Kc2rLKdOwVpn1ZLFBvDc/8McgRR7h2csUJqu223p4uqaSG3gmePcmxoAtPfu3S+6bmBJ+4cnEhE8L4QTh4iBpOtt9m/HN7BPkig9zCYdzXx59kNvsAW0f3rwYuHMsdQoCmGh8CA6Gn6idNPuw8Lw3leL8BUnlrzYdFKU2cpnrylMi6gGC2dgZwJMAweTu5qTLMvC9inSmGULopyIUudp1nSZKZpWVIUkEpqm48vzss7hDNMsMcwuVoS/6Q9GBMVm2E0COijfhJLx8rQta3KZ84/hKQ17QA4mqqrb/S2ZXf7gA88Bjzw/OCZEnE0ng5098KsOT3V5tXCdoqqsbpfmGWgIXuCP334+e/3T1nAb5f04/+nm4oNimFgzhMPCc58dnHQ6Ms3TjV6PeQFKib6xWHN2R7B1WYCraCR1TVdliY+6oBXWhcnSMnK+zJfOlOcE2DzLNDSxJRUQFomgGi2aspgsa2Bv7+FRDna+29nZRv0SWQFMAPA0TV8vfQMlpuiAv/nkW9feAXRqlg3g2B4dE10X5E4VOCz6s7nEIhyenKK8NZ35b1XtZDQdj++6G92ymWVr6hYeUOC7l58u3vz4ti2KVx/eo4JAJ8+OToajvfvxrWF1sQdvvlwDWYa7I5hOIJ/A19/G16xBD4VnWIPhCBLhyZN9fIO7ilfrQmuV7M0eB7PK0xbh0kWVZSzDGU6Mqwk7KakSd1bTjIB0m/ZqReKxedJaLOvW463bdVLArcHGJNFS1dmkEf9hggJpXmrkoCHIX+wgYAG7tNmWoSmyLAHhJlGwyqm0CsT/DoQ54fD4VV6viaw78/niYYZt8uXzuefFr968xW/8+f2n07PXiirDdxy9eLkK/cGgT/MSa2P3xA0j8OdREBGJC31/9+kRTda+O5lPXdvePP/9146uhVEMSHuYzMDNyXJ1+fHP59+fEsueun5PrKBcWnS1boFlJVhoGkdVlbM0cpZxU+dJBG/GN6Mf2NhIVBFlkxIh12HFqKSY/dHu/j7EbrwM4Vzd2T/3d38J7DqBEqdxkpekSVFBrS0W97reX3oO3xYH/VEcuDFXKZIsJmHTp8L9C1+bIhSwZ5RIAAAAAElFTkSuQmCC"/>
  <p:tag name="MMPROD_47404LOGO" val=""/>
  <p:tag name="MMPROD_48146PHOTO" val="iVBORw0KGgoAAAANSUhEUgAAAFgAAAB2CAIAAADDUcMlAAAAB3RJTUUH3gQFEDUYi8V4nQAAAAlwSFlzAAAewgAAHsIBbtB1PgAAAARnQU1BAACxjwv8YQUAAEe9SURBVHjaZb1psyXJeR6WmZW1nu1uvXdjFgwwwBCkAJFU0Aqblq1P9hf/AocUwQiFf5W/S6K4iZRFQRQJgNjXwQwwwPQsvffd79lqr8ry87xZ53bLvrjouds5VZn5Ls/zbqW/873vKqW00oPC//BfLd/iG/kXPxsGbTS/V6oflDaGXw38vnN907Z1y4+qbuqm6x1eFtgwxNtV2221urp4+SK/OF4vLz/59OHy8rzre+dUYC1e73gVo4MwirM4nTitQ5sGQWhDY63drpdNW23yVVWsddeHQaB1MAwu0Mrya1W3Ne4tjsPIhnjTrm1nSTaJ42mSzLJJYMJkPv+n/+P/dOuL75jpwqbzIIqrtp5Mp3duHC0Ws1kaTa0O9GBksVaWqWVt2Aft92DYbQR/gP/jgoP/E2wYNoP/OOf4U4dP5Xo1OLyPGbTDRrXFtq2qZrM+efLk9PmT9dX582dP8nzT8zUGf4gr9XIVbWygQxPgE19wi5umxu6U5WazXTVNud4ujRusMdhiY/xrdO8GHSi8BAfQ1C3ezQTY/bisG54ifmmCaRLUm/Wvf/pT/Pb+l941OsLVsVJjtL9xNS5U+a/s7nS54GH39fXHq++4G0r2if93auiHHsdbd13Tu84NjlsUmMFtl+dtvlmenZ88evTis09PT17kReFM4AxeZSAvgwr6nsuwYYT7N8ZybX1vsBNYquqbptlu1yV2s62bqk6iCH+AK7oeAuE6hb02xkEubJKmQ4ePXjYLghI2bb91JZZaFfViOlm9eP7L5bpbrR689zvhwQ0Tp2boHV4s76chj14VtLZGBcofOb/F9g369Y3wP5S/cF5QeE9QCtf2fds3dd82Hb6DMJmuq8vl5VDlzz/75Fc/+9nq4qwotz2EhKKr8IkX4jCiOMSxYCOiOIUcYC/wgddjW6uyqkoIfN+1dYy/swEEBMrEy4ouUSmMrusadxUEbRiGURjEcYIzcb3DXiiFPdE4HhPaq832cDHv+vqXP/peUWzf/t2vT27dtf1MO4ombljedRBVh0SIwA2iEpBNryT69V0YvAio0Xa4AXrQdW3Po2hcL/Le96urq74ou+36N7/8xS//8R97a6uu5cqhN1AfwwtBbwMcprW4CbwIVsX0JoyiLW4zz+u6wptF+AgD17dKhdhkayA+kATKYuc6XDrSYZimuHrTQhZx/cCFwyTN8BP8FfYUYoRrRYNK4+Rqu8U+T9Ps0Ue/6qriS9/4/ckktkeH2PeWpxcM3gRgI5wXfxH5YfyxFk3Ucn7Of+sNqlgH3GQnytlAFnBePb7ebvvt+vjRZz/9zrdOjp/YeM6NEj2DZTQ2hAHFNuDK0KGd9mlIUtd29WqDHcXRZtkMl4SMDA5LpBV2OFh+BPgD3puBdXCQQattFFKsXE9hhJ3GvzMaygh/ZoahalsTR2L/gmVehkE0je3x559ao2eT7OjoRrjYx/vhhEKjxUeIjRj3wdvCnWLo0WqOv8Gx85ZwLD2UosVpVFDfBuuAQq/r1erHP/jub376nW7AyUcQXWgEFdAEvP0owVXLuoX4pmmM966r2vsO/CSO4yybJHGSZim2vWnrPG9taLumSZIEhgDvRgF00LCwLMsOcoQDj6g5Ogiwlfhj7ERel2kSKxorrHa63G7N1M7SDEd1sd4Gh/OD+fzsxYuPfvrTw5u3Dm7eDCeJ6JwSNzhYvRP5UTB2x+WNhjeXPEXcuDYQAbrKum2Ksi5z1w3l1fLlo09/9oPvPv/stzaZYPtoLigApsXXtAQ4JYXtwjtlaQa54ML6fpJOsE1xQCuBBcNUwEZWVY0rY/EwmyH8KJ1F760IRAR3E8WRiCrOg5YztJby0nYwlGXbXq1XC+xpFOOHh4u95eUS3nGWZbjl8+Uqi7N5kp1+/vT9f/zB3v7N2Xxm00ip0TpaWeig9W7No0A4+a0WRyEWllpBcaBlgC3f5n1dbi4vfvaj73/0k+82fR9NJpR2mATov4LdMT2ctA1wlE1DDwc1hvfCauHbkmmKf4lJZCOo3tSwFqaQsg1kAD3quyLfwhTg9igCISR9kB0KxbvxnuG6lLhD2QvTDg5yChwBOQwDqxaz1WYdGLXIptjQF2en0Z17B9Pp8W9/8/5ivne0v/jCXRhYLTYTCsUvHA2moIPRNVJvCBE0FdvDCrgJ2YQmz3PXVpcvn/3tX/zpB9/5poLrsUnbY5uAuHTDT8hCaKME71AUJdweMA92GtYR64dUB7QXPa4vYomDDbDDWD2uCY3INxvoXts1VVt0rsUyATzwW76roSQbSg2EgHYH25GmKf6+wgubpujavCppj6F01u5P520OAYYTiWs1vLg431RVlCUf/vC7v/rR94ZiS0kX82eG17CCXzBNtOCmQVzG4DUDpoXC0JZ5gSN++ejzv/3zPz179EhH897BvGFhpnG67Sk70AdIM+1IWcFRhlBmNZRVSdxiA1p6cWB4dyxArCYwqivLAp95kcNtAE1UVRVQRwTT4d21hgZ5OaUsyF3iD+T29XQ6hdksoFxdt66qvKmxTVkUA2vCiMIkwZzhPrZ1dbFZw1pNstm3/vKvPn3//bDrZJWUYUr+uAWaKIKyQF1QREk4Nxwo7h3mCvCpqYamOn386Tf/7N9dnJyoEDoOPBw5bbseJt0MQagI+kzHF8CN4UvgPGAEaAe0HVLT4hM3TJvtYOcCXIeIBPZ/6HHHUPvJJANGwk+IDhwRq9qt3NtyQ4jtfdkAocBfQsqmcQqBBMwvercpaa2JuIC4JxPsIJ1t2eCFy3x7mW/rvpvFk2//5d+cffo51YFA2ztOWb+nGyIFyg3XOGIgVugV/HO3zY8///jv/vzfLc/PFaAxsVzg/RAACoEh4Qkg5NDAcQDw0Qx4uRpg82h5oD9wQNRJnCdeO8AXk8U4WIQctmBvb0Fs1tNfEjN6NKUplorwMRB9Vh6WE12JPYPk4PCBQQE0NkW+bMpNUwNxY5GRtQezeRal8PcEf31/tVmvy6bXprq4+oe/+Mvi9ARvH/zrP/k3Hi+OCMoDKtEQJ1uA9VR0l41r6vOnj//zf/i3x88fqSgNQvAgUoASThS3EkZUHyzYQlwHvIDGX5MFjNh4hPpA4ZRz7gJkgHpCMwnFAUyEhMOPAl4CUOKHYhN7YjAlB+YtGV0bqBfIBc2noQdt8es4irSADlwEOgYDgi1Iic6oPrg9XAu+GXflnSP+bJKly/OTMDL33vzC6D5F8AgsKQ3uFcTmXtA+AxUNZ6fH//U//fXjh7+Kp4dxGPeySz3wi6H1h/6Q1QSB8/bfeOmleuFGlUgMbCOsAbcD3op4k7cDVcEFwEDhF9I4BjrZbjeyVCMEdyDplJPHbcBOEctQXPA+QNy0F2CmMC5ZlkX02gaLhtBdrDew4bGxWQL32QSxmU7T1aor6gqCnLdV1idFVaWh+fHf/8OdN74Q/Ks/+Tfa0/Adr7hGkXKMohV9vzk5/vu//o8//dZ/sdO98aixeKgAbEMIKjF0nh6KDON/FATB7LSLfYc3hp+ipmgNBIUTJn0Sa0GYAIcahVkSk2vkW0tXQL8AU26M2EY1wLOokR5rQXZKlJC/FPYMJ+rgPjyvlFfSVcOCgIkAWcA0WUuRqcXahWKQk5BABN4px0WvyeWr+INoCVgStBneC9tRFfmPf/C97//VX4U39qnqsg2QFMB1bUMghRa2V48GrCdNGLQH04AVXYsVYFEB96iLwgRfU13xTduTfWnwC9yQqoscGpVGlEtsKvZJc0sCOFL8kUCMgPbEePAHkYJBAGUU4pYG0CfsLL4Jh8AzSmzKxXYDTPfFm3cgg1VRRSkwn7pcr21RzaJ0uS2xh5MoePLRx3YEUaIawzDGZwYRBhH2Hn7vyUcffes//Y3an0DjeQVDR1N3AMJx3QM7V/CXPRWMRJ/i4FErxYnWgbEGmgYH34kvW8/VsM/KgWImMVbb18U2ZoQGGBKnKLY74gKpHZ3/Y4N1g8t1wruFDWCP2kHMDUNBOoCJ1YLccOZ4D2gEbPfJ5cUszu4cHCkJCuGK02wCEFBlraY7x1nEsEzW0wovBqNPEtmm+xLp3V5dfOfvvnn14kV2cEghFY8IQBFaILwBF8O9w0P2tJiQT7zI4fTwhcRuuoCgh1gECA/nLl6RFhIHOk2TNMLpwWvmkyiCduA98dcxlNsoshRjPEXDgrGIBi8yAQ6gke9hPoxohJZ7zpKkYowMezZAG4aqcQMjDLB4n798Pp3NptOsKso4jBaTKW4AcnHj4ACWPgkpU3aHrUf90OKmekE7TV25tv3g57/4xXf+ITo4hBxDWbC7UAWcAhaId6GbAEGCpZDleh/sg1cSERLsZ2huLMCllh9C4aEsAJsR/GCPpUzCcBKnMPsQmcTolDEW48YYEgMHTagFVSjAzDSCkdMlMJLraZvJR2QBTsHj4MdFXk6yCT5Uqcn0Qwsn8uTs+EsP3uwgnjjCKJpk2cVqlUOWYbNanF5ph2HkGh7AC+BjgKEhkW6K5cVPvvedIE1wRlgDHGYnDhVUHwYCmq6D0IkW7cJ8g/Y8hr7UEeqK+RGbp6hoBGouicPAq4Ab4C0SG2ZhnIBkWT0N7ZTyqrDpEvPiqzsXg7CAr5YQxWFIwmgNy5uXDYONRo4BEMZhb02QbYsC9wOqTujdMRgAZXl5dnpz7wDQChQBdwX6B8HJ82ISJnlRRpPUepUQyzA6Swr1ILGzrv/kVx9+8tOfpYeHEpaFzQuajqwJJ1PU0E8joS2nRzDGd9CegfqIBsNhEu4ZFA0qUYSKSBIUgzNgEGGYRiG2ZRLaxFJoZjaAREBSKfik6vQM3WAqSlxge7JMmANQF1x7U8GQKgulqGrDcFYbp3CjGb7AIfHLpAdmp/SF4fH56btvvwO9ystibzY/3D886zVIOnY9z8udsfTYhbJA2FKDzAV2tdr87Hs/MGnUi5zDtvdOYLfWuURlIPhUAg/3hQVyC4z3d1RQLCISvuCVBTYWy4H2YaUxMYCCjcAntHSKfwPwMTOJbEp+JSphaGQ1QQq/IgbpYd4APaBfVs1nw5BvRT2hFLhCS/LSYNEmppjQDGUTWA3AM5jTq80GPH2WTUFoSm5cCMNxcX4R7s2BfKwE5sQPKy8PNPWONnr45De//c0Pvx/s7TuxI5rhQB50w5hty1CyehXaJ23pe03VoB546TCSCJB3pFfR9B60GmkYESBblVEvuClxQNMQx+EkAYEJJQoAveD6RYwgJhHIUtm1idIwihUj53o6y1xeYi8kMGodQZ5kFDT2NIbfTeLUR/EqQj9zsVxNJ1McJM4xqrE7EaTmcnl1OMmsD0+P0AkAqXc1Y8xqdX7xve98uwf4YVTWUWvVKA4tI7dkKorwAR7DqJ190WNmwBsJMfi9d6J0AZARqFUKEAkcHmj4rMSaLLLciNgSWeLriKYCr4/kfQkk4J5A3ilrQCCQCSVKanTdilKT6FQN4SlsRyuxReeNnRww9I3OtWuiMIJ1XG9zuKeyLOt1c7h3kKVRse03ZWmpa8rJK8nNIXrEwKp+/PC3T9//cZhNG5GRMAgJVwRNtoybjcGsQSIkSizhNUHuhzERIjhEexcI0whUkAR2mhJaUn6xC+CasJRJlNB+6ikwYBwa8UBYqmV6AOQlBHiNJHrRDX1I6O0iEjZKwJBEcG245bynOQokbgLw2lF6ebwSJMd7Bz2PEx6kwvWDCDgQK8P72MO9/aurS0qEKD4M0iAxCqjuUG/KTz/+GCTepBQUUXnnszvcf9eLpRtG6OGdzu7DU2b5rRZOwG0JrYbHSWM7yaAE8BQ4eYhDkMLKxxE9ZwCOFGRYsLWe+2AXsCu8OjxWaHFdGIKGFgHud2gBxuKoc7SVbpLArHXw9WT6AZwNDDPAGVCMVxQC7SQpixJC2TDMWAK5aWdWm83+bIZdA+K0PZXZEAZ55A5f1dTb5eVvP3zfzCa9xK8Mz5iaj4XBqUpge9C7OK/HoSPu9d54NL9K8AiTdCH5up1nKewi1p9wwVi2hbMQM4FVq5iRPayfcX9sO1lYFLWEXnQxim+i0xTctAHdDjTAtgV8N8LNWsku5NglgFEbdj5wanwMPOAX5HUQ6hY+VoIB9IwgAGVd4mAybkRPhtc5SUMq6B0Z99PPP794/NCE3AhN3Qy8QfVrY0JAmM9raTAf2hq8LOhdmADrwRLBl0KJF8E6UB1iG/P8TRqGwA7YESgt5DKGLlvIbEixhCrih4E3z4xZWgquimgRZdfhegb4RKDbPo4ApcKqo3WD1pIrS0yETF8wGXa0qirIBcMzRKWd8sTeKPzARVRGcicKhay3GQQhd93Zycnixn2cvcRFxPjrwIktCbjRkpzzMYadOdiF+rRHl54OCpTyaU2dJgTRsATyCadsE7hMIN6Iv48o/gRZ3lMEnl+KA/WxHWgs7FnEbbVe+nCS1CnYmjBgRjeyGfab1rOPPB2ng1ZVXdFPJ4kXeOZL4DNAUoyq2hamiFk7ON22G7FDz4gQ0UUNylm1QZjCFYFcGh/VJ6HSQhGcZIu13wKvHn7N3DHlt4AWUwykwKu+zyYJmQX0ItDwQ1iP34g4MjB7IFOgGQGjHpQ9MRBMKXMLfC5eZNBKUAL/tqJruHG4F+uAMmB0AA6HxtV1Cec+dG2hQxC4VFsGxTVFKdwqR8qHD9dZFfbkjXXQwD1BW6EwRlKATjVVJYegQM6xBel07piYtaJlsja3O/wdHn+VC/IhPYl0au9mlQQM5Mc4p1mWTeIIzhIGAlsLpZgye4NDI9CEIGIDrFB1JUEnCdsan5+nhEsxgSGext5RTRkVUxLfYMwTN+Sy2AFn5vWAA8dpA+nAQcAbEa4qJt+xkLZrYFLKpoZk9mWH+4PhhBsKuGOktwqYLIhi8vCu26w2LFEI+Csf9vBVEiIK/FHvPYgXBJpXI+kfH/iWPdJjep2EaxjgFGdZkkVBxLSNjgyYcsoQhGEgH39BC5LEivESJmwINqzkGQbHu4SRlg31ZIapPliFgQgFkmVNBJ9fDA1QyaSzZWslMtlJPg07A3IcQf/gNaaT9OyywJs0TVUUVDFmlWqJs8M6AZ/VIC0SbsE1irzAr/f29qBFWLBVwxhx2yHx1+J4onN6XLSPaEjWdJcoFEoPrjDLUgKEgHAbtw5Nhu+IhPky7EljRjTljN9VRZspBJxZQwlrBQCZId+vE7CDe4UptZBxhj40xB5UCEIBQZulKVbfFrzNPjR5lXdBS/IGkxyD10XwBjT2EjX2bq5oqqxJwKAVTXIg1J2el+Bk72C/bSslNwKV34XtnBvXqXw+UIvrGkGE7BINto+7y/9w2yDEswkMJdEduVYAOEDriC9o+YhahpShiABgyUp2TzZHeZohvonqIbkHDeoG14ftxlZ2pP8kcvDPMeMYIdQBcoHL1fQMjPri3tq28dAuARtNEjgAeI5eYllMZrOmweVVYceaGAIpI9EkEO0eRPXy6kKcvfEs3Tmf7NhZBj3mic3OXnhYxb+SKguxa6wC2F9M52mciV/A7SaUAv9p4DuZ5jJW/IXRsitG3lFS53S9RvCVVD3g5lQE4YCNE2gPbWKuBUSe0Vq6tjRxra6mKinqqs4r8W8BMyldC0vB/AD2sXewrNgCXAbyiB0CTy1wPbHUxhofMVDQlsl0BlbblKBxsQDNMZ7pY7M74CCbJ+KgdwIyhn+9dWDOQc0n2SJNJ1CHQGc2mAJQR/Sd2BTsgqCkgQ6QWTzF3DbtpQAhNTBnEgrcFj4rdRU8mjiJGblmxFzHScSUu2byAtYV+B2fwGnzNAsFbkcS6nSSN4Dthz51fdewYoFH6CT5wPRdVdFgSHhZYl5CqyGmdc2dYJzEEKqJ3fKmUF9nfbRPvvmik8DsdoJGJBBrjvXMsxjuHS6TdS02EJehQiP1ItQ5YBkrsblQIjv8uc+vkLkKfx9Jvo9c89yYVxpSajFNW+ckYi3cyxCkpwP8osYBbMqmWK3whnDMDYEWs/hMJlvbMmzc6k6ycJZmgfFXaCvXwhCoaaoauLuKwvOzUzlzI35nzImqMfE45oN8KF0ciZEA33VVwcCgnHJQ/L0JNsKkoNthSBzJre1hNQkkG9h5VscYsU0+4+KBoPI+yEmOwEsEt43iwvgWkFWcwvoA9UwjkPa0q6uOke5W1WDPHWCrs8HBbJLXzVVRQvFan7JkgBdkNOiabvAlHyw7E5Pe91btUgX4U01jFuCQCua7O/g0L3juusrlFbugbIn94s70nrrJVnkIiKObxtFCSj1SxloMcBTO0jLBwU/JVBH7iR6MJoYcIRAbo5jyZ9FQMMDGMqPI7Dnh7xgWw+tnk1gH2aSri20DIBXWuDMIPWPOwTCFq0rxi8YRPpB7ES5ydRbAkkcoSgA8jx9iU62swtBfuA5niD8v1qtis+7qUk0mmuEy7UZfqXeFCT4g432KHnbVh8BqhsGXgJF7o/enGTwlNBayAAQRkz93hvWHgXeTkgsyQgskCwBK2Qs8MiHtVgCOB7np6wr/wMl1gLyQIHA0qgmgwRCRv0dwzNYm4LGb3uhmM8QQFtX03IskyUuQiNZY5qB7BjflZEesLJWKjHTWdc1CES1+FbJhGX3qzk9furaezOeB2CjvNJ1HScPoJkZjqX0k3Z+oG50+S/X00d78EJoaWyAIRmWFCUIddwBjGHd28BRVS5TQGW90AJZg3gNXtu2ygHjXmxy0gNwfGj7JZnuH+ySfzcYGVRZFvEo2CZWZsHbR+XfVbQ+TOYvyHPIQRattDjslGtz7tDT8jTESkRboKXkN+n+v9swxXJwdHx3uTaYZXdMwxqiltHSHHUSMR3HwVHDwoJM3Cs1aZPHhfDZP01nGaBQ3wI7ehUZUqqusd1SQEPHNrRSuVhI+r1y/rvpN1S7zoigJh/dm07uHhymFygSgrCkILMBRFkQJaz2rut2Wc2hhahIW3nE3hrKaJ/2NxdRscpaXFQMNJNgqVU0zFk91Ecgj2WyrXhN1QI3z0xPXwGMUfcPw5jD6BQakwH+FFw8+JDlIvYBPFPOvSBZo8/Fvlk2TdBJFKewAIZQZy3u1UiN1ZbUxuYVoFuNOJTEQgE23LKpV0awZWbBY+Rt3jhaTbJKCp1hWj8FNJhODvUkn6eTARDGkCMavquvtZuv6xiYzaE6LnZXoa92kvChgVZOtChAyhtEI2wbX+ngCj9IxiOUtE/AWXFNdVh0ImdYnL15Iganb6T9Pkwm4wIy5+V2EauRitA4GVAeGium/Qa/q2uSa2f1JvJ8xkOLULpCFtzLaSogDABI3g7Mq6mZdtKuirrEGpfbm0/l0OsvijDFuBngpWMReEdF4Ata9iCd7Jk7gh6T+qtk/ODg/PSvWV3jjGb0DzTCwF+sxxlhyv4KGCY02rH22UqlDTMaNuA68Um2qxrVtvrqqqgKaQ3DRjTFYI8U0DJxhqbRk1K5O9kgCfIaHP/RxZMEyIzKzvq2rbW8g64GeMZsbmgT3rHsrtWbEW0ay3Y5HxDszCuh7EmLJzF8mVCrKjsVF+54HRjPKoEsQxMRNySScTnFhgOa+yrGjd+5EqzRdX56HdMzQ0pi1sYzu4j4zxcL19YbGhokLiCO8ede62rHOxI556x04ZK3c8rIqcgb/xujbLgIllTWgSwz1QAqFpXh6FTI0rydR8ub9u/usmgxj2kcFz+3aisWZvW59esf1DFGHDAHSetoQ144HM0mhZUOahuQaCiiIOdGBUWK4AIiQVXEkpXLYE6NgN52OBrjkOABAiUCds66phqDyiePV5VmSAtmzSkBqR64G0ND5nD5otWq63kN4AnOeKBXcSiAf7z3gN8V29fjzhyfPn4CM+OqhXjI3Qj4lPMVIi+qZDOu99ZP8NvEeIMcX7965f3iwP5+lYNwwGfCUmrhWd7XmKxjsZJkVz57pPNbGxgnDDzWTa4SXUl4AxEBP1w9VQ1akibVZptUbuMUWQBFUIWyxw1VpNlisZeQLtjPuoliXwWEQTKaT9dV54OpD1ZqQRWFNWZba3TiY1fDIVxsBFgxEs6pD7ARDgQT9vQM+uzw7vTw5DXysjCG8Xl/XJvM4AhEBpmx8ERTOeAoRlBzf/dt3bu3t7U/m8GQRCRwQQh8Q2vTiGSACHVwxwB2cVUysDfSCFwZYR5AwXQN5gTbVVYtzw2fZuQYYGogKfwMlLHNjyjQts2m9WKg9Xzwtqtq2se0yViXbRCUEnjE8SBIWq4uJ1PNo7GxZXS1XsU26bgrq+Xy17WiytJNIGtslBqkAYJaqbyewz7MpTYsAPsEXvfJWjlgw8NCLfp/vr2ZpPItZ03Dj6OjG/sH+ZLKYTS1D85oV8GA3bQc8A1MWDA1596BZaktLaRJwL4BfiEOYQUhiQhmYFTqPqqyBnarWNSZct8Ojs5OXl8vLvMirBtxhlmVHi/m9Gzce3Ln71hfeeOPNN+eLI+6GmzDgx7gOc5TxdA/HmbOMJObdtx3+JBUOA+FallVf9do3T4j9liJP7Wu2aBDWm1Web8XYOV+Ujy2xPm1FAwO3xzBiFsaHs9nR4oB8flBRlq7gctv6bLPZmy/25nMpvIDrxD4wuADcG5KbsVaCBTTa4QApGDYM0gQgwsWJ6ibdtqi6LWvXYB+0Wrf6Z588Pm/a6f7B5fmyrBscyWnZPFtuf/H0eRL9ai8K/ul77/3R13//S196b3HrbpjOpIukM9BNHMh0H/db52tsfgI5TWKAgyAEYRnWxWH54nJgDkn5ZLpl1Aoq0lZdVfZNWUvzDfuVvDMYpJ7JQBfcwXwCGwYGPaNFj8MoWW+r0yWBbbtaP3n5sqgqqNN+kr79xoN333xw72Avdn00dCHhbE+eIBESCBz5haROWezGbiZjY6AYAJ5kLNlgJYV++Ohx2ZTvvfMOYG61Xp9fbJic1Qou4fbdu/fv3Hn48Lf/91//7T/+5Cf/27/4X//5733jK1/+2v6Nmy6CmYevMLTr6Qxgsw2CdD7FzWdReHp2Com+yrEPm6ZqrwFu8H/+yf8Fce2aenNxfvzk8cOPPtisriQixqyOGqPSbn+Svn335s15dmdvfmOxsCY8uVj++tEjMKp33nk7ScFviixOJjjYMH5xcfnzjx/OJ+nhPA1UHQytxXaYIQkNPCtcdpKlSTbVQEnxAvdqmJITYwSD0JRdncMePzm5fPzyYj6f9yzBCZq6W27ygFF/CijeACd/cXa6F4dD3f7mJz/Pt5dx36RWw/MGuA2mvBjDkGwCDRv5PtMrEbR2vd2e5xuAV+ggPQjuKt9u4DJPXjxj29GzJ2VeKu1rSFmbE0hguWma21+4fWcxhRzFUdKr4POXZ7/4+GFl1EI48sHhwd7h5fnpOQ4XUg33MEuTh588fHPPHhxOo46OmQUBitAlTWjlARRVmGhA8DRlYrnWTVsGjLQm5Ii9i7V798EtwMGz58dnz85aaPtAP9IPLEHaXF7NbPAH730FHHcvm7ZNvTo/++mPvt9ul+8VX3/w5Xfj2Z6KUhYXsTIoC1sdwZ07BWcbxTGE4fHl6jIHgWexEXUE9rsbSvh+ILOLk5e+ENn1IxIH/2tpV4eb+/O9BL4doEafX109fvE8SsOpscX5+YfbIl3My6J0VQnPeXeeLiZ7rIId2qzvoB0AE84IrBS8Aq8UBoyYmDDVcapDLHlog26gomRJOgON6vrtm/dutE5j4UXdV451wuJShyhJZpPpYn//4OgGXpFOp9NsyjKUCizprGM72fNpZm/efyPMIG4ZZd+GnRkAEZM46XKwwPjBNr/7/Ox4XZRt0WjP0MNwsX84ZYePffnsyXQ2u7w4lRrQwPNOuJlkkh7sTSLeL5uYys327jR9d3YwIwuShLcJ1ME0eftoynYJNtfAF8IzJ4GKSQdZYeWdhUTEjCA7ONLERClMBGNnkqdt+y5JEqBrNVQpq3M0vOl+Ktk5CkIAAWKDC2jl3l6QzJVNDFjNfOHbT95680Fbl0BWuO98u54w+gBBighe8Qf8RgHdABrcvHnzwb27T5brVQUEYQArGM4HrgDnqbV59+v/5OTlU/fwY8h2LZV7Ngzx9cFiepRFaV10ui+KzWGi3rl5fxIH8zRiJoKxFEPEHoZ9PyamYK4iiY3ytjqhIozOUmeZpYf8x1kwWZhs2jEu0PuQJOwLVLyfTi0IB7mTYTNpJ0W+Pr8ERFsVfdcyqBmVFjxbz1yNg5/UZcsAeBIb2Ah2UZpQ0AFIWeDDOdKSCq6pkuRg/+DGwX4MsZRaAmKAgX0jPcjc3cX88SdFNpvh4Poatqmlm7NB0/e3F7P9NMSGtW19Y2IeHO4nlIUh5O+1LzJT3G+GfQLxOLSJ1IWqBlEAs2Ka2rAEhAfD7JGJEpOmtGpSmIplCC2MHdsgQ0EnAv+zuKVqahaodpLdkmhG2bUskWjrqImr5VLXLSNeQaIl/yWtH4DlbAKzTJuSJ41pGWu53Dg52lvsTTKrz8IwZNWbYQlGD3PalttyW8Dl1FUlMXmJympdVdWd/XlGPe+yiWVNg2834f6STMFzw12zwoobIN0ZToquOpZgS05zkPJYH1iSiIUlkcF+UKJ7F0gPKDMuphOzFfcmJuokxMWN8ywz/AFZsgvJyqynsPS1zIaBLpbxNFRtw3tiARoDMLBvAYtLmDgbhpZpdinVVZQbxjgOFotJHDK6x9z64KCWuEKV5xCEFJbWFw8D2Qah3EF4b2+eDj0gvQ+pSmYcJwwbzNKumHFzbGbvszVW+0YFXyWsxNSy2ddI8Jr4gzpDsTGs0GG8SLOpUQm7IpiGQOhk6lzNKkxFORJ7B1onwduBaW4cvJOmQWmxUKzJkjQ89hviwHpYlt5gY1tJ3Uont2t9DoeBGa3h3W+QF6WbqmPpN6v7hV0CUMK2xNOJjZKmrqUPFDi3ub23uIUX6TWrtSTi7KQCWhgXCTlrDbQQFIm0+ag0qDEXxbyQ87XYuLxPN9IcSMA28GovoREJfQ2waVgH9jxUGbxN39WKfEeJ4HVMarMOhgkwnEbZVuTj0usHOYTys2CbdUYw15HEJplNFoslmWTiuk7srguFH9za3wM4LNvSdc76PAJPSMgYTHI2ncGaKvEam8H94e2jQ9AiNlcMXDTETDqxffWfD9v6ommfJB3U4Ft+hLKwVsqXTARsUKNWMOPUk331LPwZWGMWCpkJw4YR3S7GndgaRBT7gA1ljyswD0s3GtUZSZSz2p1pOKmXkW5i2kf4ZU+IAD190qHX1HKYimHwSR3cIGSOPBD3NQ2BxkDpABNa61uCB1bRtxDay4bRQ9yck77XNm/fOJrNbG87+kA5P0oBc+0SjHA+0id9iYyJSus9lDTW0ZgObdnVpHzbaOBzmUpKPyAJLBLrJN5r4ti/WVvmbV3orpQiABWEMaPPDCxJ/kRa77SYZYARZmM0g1+0BUoSX4zXR6INg0/GSQaLzFJi0dQoyc5ClqJZNmEOAZIFjaZHp2VxddOUVVWUZdc10n/io9f6xmIa7XoORAkJB8jUJBMn0wykpNKM0sEFClvrpdHRSUewKITx+RFSMPzQsRqAe2Jj34vbQkLA0eK9jd4U52dRXQDcAAP5ihntpKddExHvekul8A5aYCNcDuByYCQiclKXzqol4mvJ4Ekyj1avY9KclJpCwTgQdUhL3I7F9OxpdL5Kx0qxwyC7w/9ZgAXAIgqCYwVoID1fvjkY7xVI0YLcKOssnG8JbPoB2JUBy6bGqUY+TiuhDWk48PEuDW9oAbtYh8/AYluWbVPCaM1u3s6Xq5PTs8lmNVtMsiwDklLS8UDfSJSqtO97pAWVnmkRK18QYhk/GHNzY1eLpCJ9sZ9koohM8Bso1xdu3jo529S9s77zoOkasle2JobsS2MpUCCVdiaDFgyt7xxRonKyeMaTpWCh9UVP2Mq2bwBDsby67cqSVVuR8Qldf7dkJb7bImJklSxFStNwyIq0e6hD6XKy6Wxx697V+fnx8WNW1UmThdQZqlSnUjMRMHlI/sqCMnqUOKbfpuXi7bHmJpScMqNd/Vgt7yuj2ZGkaZYJMYM37t55fnL55OWp9Qlsdlhb4gq2vhe5r2+gRbC+lqMfMx9SXOp8GwlLDCSljd0mFWJEtnN93fZV0+d1CyDN7A4wW8tqA5/Ew9nXVQOSFUE4VaWaldURxK2rG6J9UNIw6eoqzsrpwa1idbncriBk04wVqTBnVVHE9K8RYC8L00W+xGlENstEUngqkoAFOehCXGVgFEsyl0rvEvoEWBq2uttbTN96cPf5yYn1taHYzCRJq+Ul+0/09TgNn4iUxLf0ASifL1a7TqJOEj0szcMtDQ2AeTdUrSuqpgAkCdl5F0e2EYzta0/ZfFFDyMuw2JrtFYPcRW+Z5It0kABTsvc4aJNQTWA+cTC9KooamJmNL7hWbPq2ZdU+5SCm5nN2QW2II2JpvI18ERdgcCiBVsPodS+NhX4cwjgEZRDSAYR8+8Z+EtGZiaxoGvDVerPNN8AR0tNOPSPhE9NkxmavMW04+AYyX0zJLTEd50H0dd9jF7Z52TqHZRkCgwCHU8oIEUbJWedGJobD7VZXATwkU+7ApkAZUbs501lCE1gD3S2bOq/aGmcXSXFNwHZznzQllYSpD1gV7HibXWWoiGynJWeB2HYt/AHcDXYqgrBzPYHxvXe8DQ0M61hC6642a/hqFk500mWOF8F91jUtnFcM6sSWXZ2SGZQzNWOfuPSgSKGIlPwyuk9qCtbsirJqGIYHs+ZPIIWNjrZNBzYxnSQCQ3FKrHpripVqqsvLzdXlZZpGt46Y1IIEKRstt/Xxi+OSSsSSF7xnYoPJJGHogL0ouoMJigArwCSaOIyxFRAVO3SBL3EcE4tUDMVGbVFm7iAxcS8bISMtwk1R/+KXvxraxjqp7Wf1MtGobiqOrwA4k+IfHvmmKPXRntQ403BJmkOKSUVhwHB7UhtiJPhKuLCmEj45YI3N1aZK1eR8uXn/15+frlZfe/edr75xNwoHaxrJDOgXz06ePXlxtVxeXi4Xe4df+eJbN48WOKirZbGt2jBNFdx/wzrzum6ShM5agql+fEfDERTYKVNBnl0Xqg4CA8DUaAE2yifZx6o0IqZG2m+87otSBy9fHq+Pn945usVuM+ouMwntdrMuiq0KfMHG6CdXOJdBJzK+RXCuuD7FniuZPaRAEXCBVnhWAzbPDNKge3gBt7y8eHl6drnO4VKP9iarq7On4XB0sKhCm/U6oWXXN27s7y2y+3fvtL2+2Bbbxk3mU7DhRQYb3Qxt1eAiNRSuiSqbsvERm88GS9WSpjPo4hoYGPD9hmWCxjsUJ3ZgGCurfRWO8lgKWkrVcB1cPPzXH/z+17MotNgAbAIkAoLANIGMnRq08UlNrPl0VTTKxrrrjR+1sMuP80i9yvoMqH9Fj10IxeLgbMisy9JFQRqkmvDJ5VeX5WYbxkmcJpoclNwxSye3bx8k2bRl6oCzN3rpM9TwxwXVnYEyFkdWMB86ZhhI+xIdzuUB6u2lNpa8BgKjxhzdwPyakFDlq9x8laD3r1Ls0Xfu/hce3L1xo60K27EZBgcIn1Vt18vN+irwtXzUZPwn+PzssuiHaeD71LUvVh52E6qcVKj4AhLOPoDbskFCKtaHgnCiMJ5Nk7p1u24pQA/TsumjHDozSYmXQG/CJIvSjLjDWicokyAOZmborGukWprVxaqsaHR9NXbbwt0QugNK4GsbESh18CiiPHKoY6+NCLFMURkbzdmHVNE/4uKNUvByzCVK4huWoqmL7SCWgslFkSm49o+enV6W3eFM4iycIEQi6wtmaBoGSROTZPEUYV4jQi8laVVoZU8QbGzEJid5QyATEykb5mKWWYqaTRiB43QNoKAIN9uTp4YUuyaQZuQGhhWUDJs3SCKq79iE7fycJI7lakL2wBOrSUZYe6HQ49QmIo1B79r/hYGwXhu41rD+prdukCpGSHqrKBFlFAbYIQ458lXRrPdVZ6vl6bZ+e38RMPut/QiOQYa2eWvc7wAiO9iNxEv0MK6ZfZl8N59bZxWbCk0YO/6cnCVllt8Ib7YynAceI/QNSPSqZrBtHHZJ29bAUL7HSGYY9P72pDVz1FTfvsBKdUnsaymVHpstfash9b33uHjwBWRBOEQDXBK00XKERMfpMRC9stgWZSEgbPARD5m+pZ5cXv7+vRkpnFQaXleeO+kloFz4mSNSQ2Ik680QjUwdIvsTuCdZRGDRxAQRdjQFXDEymC6M02wywAUyfoctCS1rBQlAWFPCdDjsQ9WH7cAxP7Ul5GtYz0y20mMtDH70rQGAIGlvIyk0VYIAO4Ge4cAmbvIolniM42NAMQN2p8M9q7KWol+cAttF+qEsyu12LfTOFxuP5QCfH5/m790PZaqCKC8FjIEEOPVe+mW9Zd21rDCFxdVL9S1LWqWwSuIntAGgev0QJdKJYGObZCZM8b1OEtboiGOm5Rd+ictpaHHb4EpV3zQ0Ayw1ZbCvlwk4jP/0Qd/FlJROO2nIVf5WxUxK4DcYO57F6WGbXLs+P4txsSA6vdjkOiNx4uyWtmKDTwvzmetd9eyoYib4GLyk7KeTgHZoMMNYfqx93ZbMl6MdZD259QVlStJLzHEOVAdOx2kbsp/EWQButmbS9JNbuxrequFGhQrAATyfFg/UdvABpV6qbVNYCgWAJm0lfiSSn3NFo9j14djU74sceisIgHMrfD+grGPwARQGdbqqLE6fPt2fZ9t2gGjef+srAOywDKaqS4musuJw18+qxRoo/Pbx8fnpprg3m1lxMFJhGOzm2/lSfOktkhpNmYzD2gszUjdbt5oDQhpo0mDWrF2i/NP0YytpGqEFYRzbOMvme8l8Es+SgH2hphO33zlpJVIcGhNEFiRX7cqffUOHFKBo30sgNqOXGsHBSrjWXI8Zc9JgTSerzs8vP/3s0e2D/dKpG1/+6t6EjflcEm4z326LPPfxNl8j46mFdBCqF8vt790/sCTd7LOS4mAfyWXEo9evNTFoKQwarC9eq1toIyeLGelMGiT3W7adISmIOnoFmToTFNpc9U8fY//iFHBq7+DoKF5MndUNuGxe0nmSAbGqjpE+KfjF1ZquC3zp824QCLPbQceOD6kSU75txDcDOYmzOPPJk5d//+Off/ELb04O5tGDfNY1LH/tmcQgXtlcXXHsBoiQFI/6ELEfpfD5y4viq29ERrrCpKVEomASdCL9YsxGIkPkdlJwZZtOV5xfVvuOgUCKHwfuI9vGsP5JrNKDgzDOYNxPnnyWRdHk/tHpycv+YpluN58+fxwkWTqbw4CBX3ZlDnyFM44p9kPsfKyUdXacc0TbZDzG8dMnRIaketCMpbIQz5bJIrOtup//9tF//OTkrdPNl7789uKL21leMNzVS6wZUAKAaoeVPK8cRwDADH/w2dPL/+F3F1OeqbS7ju9NzCFdNRxlAnfasEHbT6u5XOXrTQ7rz+7TYJhNUoCiMEsObx6FUXSxXM3u33/jK18z2UEAKPXhB5nt7rzz3q2L5cP3f3Z466goyw9+9ovN8cnzl2dYy0Ga3FtMbi2SRWZTkHHWW8RUxjg1sXTBcC4erfyuobejwDB1LiUJvnZN0jEnZ1e/+PC3PN1NdfrLj248eLM0GQc1wF9pYIK2UmMB2nVHhhd3EP3o2fn58ap4Y5HpoZYCPTGju75n6ftiUKyoa9YK9+r4Mv/Vo+fnefnW22/84e+8k6j6xs09Ip80PrhxCPsUHc5v3HkwO7rZx4fR4uhep5r8Ijy4fefg3uWyyBZZ4vrg02frdfnpxcXqYnUrjfSbX5io/cwm0yT2qiDlfOxmgFt2gfYz5gbf4M7sKod40gxL8R/HtbChzT16+fTXv/4Adw2mW3f9n/3N333506cWm8mOGPa1lFgMEF4tVtk7xbHZVzbk42cvvn7vy4mvRhsHg9IiSuEq9ZVZwgZgcKjz/PmLF2fL9Wndx5s8mM5DxVJQHZVREgfSBgL4YKMU6M5pH/Ib6sbl27wvm49/9Zt79+6WXfnwo9/Wl1fvRun+l4/u37m5SLDc2rDoi3EZxXmaNYB5ID3Pvq1BSU5IuTFgOfYkSwUcZ5kYDWvz0cNPnhYchCKEwAKovv/L91nOWgMR1dVmtSTwCXwLztjT+6q91QTvf/zZv/zdt+5xGo4MDNuN35Bfsg0nasOYmRy1l0VfvXtjP04fn6+ePHn29OXZVPeLJMUbQ3HiCTFWXjQv3v/1rQdVMj9Yb4vLx4+jstpkH7li++DiPCwbgKH//Yu/Y94eimK9OJhkU1tuLpoCDI5xM1a4s3bbF0JrHwL1Df9AVyAMdAK7/n9JxI19SCcn55989rnyTaVjRIWFm3T8AFjF1dXV8bEYwrFFb/CT7JxneQo+9qMnx5+erm69fdO2JS3TrqnEj0SQkUsgnSxUDE00teF+YN+cZlXjkmdPU3bhAg6p4+Uq2d8Dt8AV89Nnq6Ob02QKsHR4cGuRzmxRxfO97Ot/lNy6W9ng4vz0/Oz5W/M0NH2VX8S6KWVsEzM3SuJGflaF1Pmzb1oSsWQcoaRdAh9RGQvJ4dyKpn3y/PnZ5aW97tLcjZ4CKu3qstgsL7tKhi1m03VeDn5a3641ZdhNOf3xx4++du/oUGbG+DGX4jfpJqu64tRZ5mXjXnU2NeG+bsKKM1Msh6eQUoXBG1nsJ5a4vf34xlEUJQlkm3Uz82i2b2aL1kTJbL/QetvVwTx9Y/+Loav6amOGVDfZwFF3TNtxPon17Q6eTUjsjPvAImy6AEXS10lVoGJG3tWuP7tavjg5qbtudAivda9aMAzpgT6FkrCJVspkxwHRapxp6WkH1vF3P/7wf/7alxd3FrrburGlwMkYAw4GGiR1qKX+HfI7maWS3VMq5pxf1sjGUjPBKQLOD/NjgiUIO6njCOK45HC/Nl9d2sVkmoXsGna1bpk8022s5gsQRikFqd0OzhmfiOGchR0D89XhWuLL3rkL3Kqa7uJqmReVjFikuDg/0FiEyoKOrpbL45cv2DkWs2ZdBmrsDIR/R/kP540q9e0PPn5w9M8OWNYvEEKEj0NC4ghwhFEMP2wQP4zCuV20Be68XjX9JOSs4jTN4Ds7qXtOTOh8bwoQW9CWPWvE4uksSWBFykA3MpuNsJkQicM2EqCesooATvqqZNE9UakStyD3yEpa1pyASJJ6knepVhgHvMNyk1+sNtum2da1JId3w10FK3DcxupyOZ/P83yjGeZsh9dG5ey6TMZGvyiM/utPPnzv7Qd/9Pat1DVCU6Vxm62JQa0aARgkU4wImSGZsuOmxIXKpoJjrTj323CYBJtAWR+nOK4EL5jOF1Gs7USZyRCBgsXYSMmRS/hZBjImIWvMWiNGsGYftAqE3fvmaX+XVrLzksPsfd8loZsayqZeb7cbsOuqrYD5X586JUJh86pcbzcHh0cvj5/j1srNepybeN3kO7yCFEZ4wZ9/64c3Zv/LOwdZxPSU8g1+RhL/TetkXG0gsxg6F7lwyhyUYqMdqCNuDJzY9NKr1gd+SBUpypAGOnMmxtvD5teuIYfrZV6fJkcIWIIXdDxrogNGa7QUjXDWiKQUlEBWJugl+e3GHjMYYg7U2xRVnlfYguV6u1xtzNit/aqvmTOGcbDLqyVWe3h08PLkTLJWvgxTcVLUronJ70ocBk9PLr/5ow/mf/wHN1MA5ibwnXjEIHErgwUD6eDtpNiH8ao4gr/GETOx141SZmRoOiAMUCnHexomJ6yM8ZPiRuJnBjVZiyQdYCE7GzRB4hC2oZpkHA0fx3x/uZz2CRbffuXDqL1nHqqs67JiB2fV9KenV7Cnfng/QfFuIohlIKxpLq8uZosFS/gY0fb74DtEXwMTu/9mcQhLcXSw+Jff+NK+RLgYOxB/HgGldK3Ea2SkFlOXuCyMiZXwse69SWMajskfaWVVHQchUKlokXvfXxr4piIdCi2UfjMBi+wKiTikhvQrSBJnvGUffMulGcez+smt3IairLcF2+VxK1dLYNSVliEjMoRGXSfx7fnJy/XVFfwX7PqzZ8/9+E3FBt2o752kKF6f4Ub9czIk5s++9WOYtj9+58FUNx2DsvRXNrLd0HFAg8xmk8gNS9B6mH5ad309fV86wH1nDYvkOFrIu0HOP5ZxTYY9IIRC7E+2ZLkMynQcrZ5mQivpkD2q9oXyHtzJvCsGYXGoVc0ewVbaI7EdL45P87pVEjNTnLL4mvv87OFvcEeHh4fr9brY5nyYwaCybHLr5q3Hjx91ffPacGB1PWCHRjxS//ab35/Z+BtvHMUy81Faqwn6gU2MjBTDNlqRUeOH7rCEh21Dvl6dEJEFMKxxYCQjlNkiI28JxjoY/z1HdLGR33dKMrxiI2++fLBSQopjHzILf4A3XCdzUjv4C9xUU9fPT07Pl6uy6fCtkjKq1ycFmabp0mwK1Mcm45oT4CEI+/sHN2/evJ6AoF+NQhhHHOK6ICmt0n/6rR998OKqGkLYwdrJkHwyeyuaxYoiIOI0ZANsFtopp1kGgOEpIBacdQhkMX4knL4JKUwCdm0xzyYjBS1LRj2Qp4/g4BkptItYvciyKBly5fMJEoZj9yujyB0IXtvhs5W+iODqanm5XC3BZeT1ft6Uv0Vf/mXhtzIblgXQZy2j8AmYF7M5BMsqaVLVPvqwm0N8/egNx2EFZ0Xx77/1Q/Uv/tlXbx+kjML4oyT3gQZZCV7idAhyjDRkaXJy3Az0XLF1Qvhj4M1rKCg0km4Rhhi4oeE4MMFJTFA6iImcebNM2nbjw0Cc8kS4l5BE00Ebu0aGCkBIL1f5ObDUOl/nFWtjtKo5b4JxZXz0flxJliawqdgheHgngVkcz/7+PpCiDQK/z+Oc7J1UjNZJAGcShseX67/6hx89fLFqXNq0qht8WoPIkY8rUNoPc2XAQNIr+rUxCwED6UTfns33QvCh+tIq4+MLbmwocmyAaUVyfaxYcim9ZDddL9G8DjLAoUlQiaaXCUsAdfjq9OLi/Gp5dnXVyQL9uNFIIuYsfZPMDgctnhy/wK1tt/lqtcGBzObz6XQqzTDBaBHG5vjXBk+9+kZlUfT4cvUfvv3DD0+uts7WjeBEq3rjJHbuJxhy8oCojh9hZPy5yWQ4SuH4ZBsHYNIH2klmZJDO3ME/moJlmJKdkfHcNeS35fBamfK5Wzz/AVaoa58AwdoAWJZ5ntfN+Wp9ud70DCMxViHiF46jN72NTcJkdbXF4a9WV8xEhtHh4UGWZYGMtNeSqvEVN7767jpCoeWROH4EaRbHT65Wf/r33/vg+cVlZ7etbmE12NMp8sP8u+U8LXEU3jVcc2RJI/L9fXt1x7x8J4XrzHgTeAClcY6yBMYGjiKsqxL/Smarx8q7qu6AXDl/rqJg+LmS9Iwhfllsq/U6Xy7XkJJBwnmcahenvhHZuxwWJ3acM1Jj04u8wv1OJhPc/Hqz4aNO4KuY9/ehy+sQx65cxCNwmSuJL5IofLne/Pv/9r3/44//8PfuHy6USjnpw+cOA0kzyegoegrj2ayU18FNOnogoSc9c27k2Jxgyfm6gf+ZEiRKqYYZo3loORuEFpEPHzEyKoQthYBJMpJGwhScoF5xtkiDXci3lZLaKYpjyMoaPr9D2l8ZhIH9fPb4sXPt8TEApYuTFNergceLglO6ZYSmBDYCPy17nA4wRvB8kdrYWI4DjkNzUVR/8e2fNP/8G197cPMWk3qcRmAlfU2VF2bi02+7PDKDPG1Tg0pAxI1ImLS58XziJIM36Z0vbdSsaZHh8pwM07FaoGf54jDGr2mPpOzBD+nghApqDnzFar3mBB7J8nvK642Ukw5pmdzcB2/duwM6tF5voGiwaFC+27duHezvPX36ZLNdS33Aa7zd51B3mYydQ72mqUQHZT98+NlLkNG9ySRjU7AZ2awaM5CSajDSJ84br9v+4cNPp5MJJ5+Ll3JCU6ABXoOqquTjXeq62G6hAMDJ8i8j7703dJJQoyBYqYX1T6vq+TiX1XpzfHJ+cn51sSpb9iPJhCvN4r6GEuGzYnQfdrNZVVUFG5mm09li/tnTZ4u9BXb96vJSjQ3gr6YUXuMqNU5c2kUtxg3hmbB7IBj+n+//IsN/37x5e29qyZVVyCdNBOPMIg6YkGGnEmS7e+cOMS+fQwDDMgSs3obj1Q2HqY3GEC7C9237/kwn81xkDIOE7mQQnH+6DzPdMu2/kodcbTc57CeHS9FCyxifMZ3gJ/WOMS7sX7S3NyleHAOtwAdJE7+5uLzETYzd0HrMgL+GL/9/3/hIlsAuKcU1tQqenl3dzsKhbQ72Fwl00vUglnYcBAv34MSpMso+mU3Y1tXJoFLGm5lMA/dsu0Ie8dL4sQy7p+EMxs8Vl/AKw0KskuBiApka00hqDDIDB+I/sZlin2VgshBTjjEU9uBn+XMj5vO9zaYgao8BJTZHe/u4kfOzs+tpfNonbCRY5fzT1vS1oPhHvqldZozCFxorbaZ6vS3qbgDtBb6DQ05kIrJUbWrJS7OaIIBDY5W6hLZEaWRQZO+ni8Ei+OFnHn/4qlU/GkhJcpnpTAJvmZATWD8hpJdx3tCdqijz9Ra4SsDkwJIfhhgG6JbZVR0LXZO0MwzPerOGa5jvLVab9e07t6A8283GZ8qk+Mr5qcbDqCD+Xzfahuuopod9Rjp4mH0eTtarou/2TdjW1VXbMd/JDAR3wEp7ipgJzs4fh1SIP+VzmljWJ1UBgZS0ypB8P5NRS6PD+MQN7oL1P/FP3PCROs4g7wRTsK+49UMtOdJF2IoMqWV4MfBV7vKsHHYCw1Mq4wu8zeHBATZ0g32RSoduF8J+9eGX7fuCpVFrpxnq+kFG/Bn7B/VV0a7K8v4cbINmGRyQMmu8XHvG4/n+OKZQ756iJ3UUvtHHSEOOdEBpaQsJQl994ec7ackj+OILn3Pqd5WfsBKc0CpIViaFjk8VYvGgmDcW3gsxkRTNAPaTbKsSd5Jv8zt3bp9fnLec9NxI5HKEXT5RMk6U2ZlI/Qpb7p6FOM6akaZ/PjhJrYuacXYqwy6qrl9FvHxrpVR3ceyyNMBoGUbmD1lGlnE7rDy1yBdaiETI+cviJR+p/Sgo7cYn5QjkrhvJU3NcjfHgCbikJeiIOIad1qphgFNQGmwEcOTJyUkgBRysEm1lBmjb7qIQozEI2KOi+ldxmlez+rwseAxJ4iCpFx/YyYvKtb10NlARW+d96Dj2UcDN+LQ4KRuUAnm6QK8VvH3uReCHiUpTCmvWo1GexlC7AER/W76yiPii888+hJmUHhv28vRVDYm0guc4FJAGyFcfcb+sYDMH03r//r2iKAa+uHE71+8TST6M89pD19QrMLHjozJNgF0jg+cW2BTA9qJqnYBxKyGTXsRHGs7NONfGV34qf96BdObJqYvHt35LpP4o5MMvZaij3rUgiFCMJaRa6rgYe2N9iJYOlLJWHlP7XgJX+npLLfEukUGO0hQeYMyLFy9SQIj5fDKbAU5m2YSRPQ8zJClmxo6/3TgZP/t2ZxCunamR0C5rk5pGHuPIONwqL0vqJJ94ERkXB1IZPFZ3aW/EtK96FMNAUx6GJtiVG/k0nvJP87L+sQ1+PBK9hoyV9c8flYQ+77Ktay2EvSwrJzNsaRzl0R9aHv4S8CFtPrbLP5OBZDJ6GpYV73X/3t0w4gj1yAbYDiXC5kcreQ56/cTP12LaavdYjlEo+KC9uvRjAHzqsO5VzpFycTT0SchFDJ0/wMGbTA/OzVhx5wNAw9jcEYztsqNrHAtUzBgmGw9k2NU+SOmwfwii6uEwWpgoG/JBCWNOjjkXu3uup9Qbc+pZCCceWI64YltuFINrnZ6cxlF0cnpalfkr2+CfwCnPcPzvMdUIM15PmPsE+piRldpWbAKfiiUrcALA2YLI/nIpuZM8rC+6k1i0aA31wEewPWmg4/CzNntfX+hTGNc5OzE7UgfQhzJBWaIWrS8aq3vppMKZti0LzpiiZsOJ91AtKF2gwzRSfrZ9FNr1cplEFpD+/Pzs2mV6o8XQxW7a8Stvugv4vbYtzj8S1A8n8/a/G3Rec8qYL9wM+AA26qcP+Cgz1u+Ok45l82VM1agr11d51Uuod/PV+FCwQWgsB/LxIQ1h5IijqBFa2jNyDp7qjDS0mbrO2n4CaMvx4jqSMalij4yQusEsDvYZohiGxWIBZLlZr+m3x5vczWX6/0RuxxFtIxzYmU/tH4q3wwXyil4VnLTNEUjiBNhFHXsjoCWS5RXCF735xe+ewDsWqg3Xj6Qah27L4Q/edPlaepEpTjIFEvWaBTgPull17L2nYtdN2LSzfph2Q8otoO+MOfx4fOIqn7UGIA6WFcd8NuXLly/pOD09ljEx/50g+KosNe7ROLpufE6LZ5dKX3PRMYSjpMm9k/aOHRoUIyxltr7My5uJQeCRj5bo3VxsvRs3LfWLPro4jLFCKKw8B9H48q2OpV+8iDwJxbWdGx8rhK+qKnIuYeWpC8WQQ9LTKLKcB6ZSTYf8/wISTLw8UZzH5gAAAABJRU5ErkJggg=="/>
  <p:tag name="MMPROD_48146LOGO" val=""/>
  <p:tag name="MMPROD_48147PHOTO" val="iVBORw0KGgoAAAANSUhEUgAAAFgAAAB2CAIAAADDUcMlAAAAB3RJTUUH3gQFEDc0iyt2/AAAAAlwSFlzAAAewgAAHsIBbtB1PgAAAARnQU1BAACxjwv8YQUAAEz4SURBVHjaRb1pkybZeR2Wee/N9V1r7ep1ehqDHcRCkCKDErU5GDYj/MFhhb/4xznCEf7gVWGHQ5asMMOyRVKiIAIgCYDAbL13V9f6LrnfJX3OkzV0Y2ZQXfVWZt57n+WcZ8v4v/nt379uqtba3tphtFEcmSiOI6XxhTJZkpVZsSjyTCmjozH4pm3qrtv07VXfbUNoxrjxbuNsE8YoVtEY6zGoOErjeK4N/jmZrU7LxSpLZho/GoeuuW2qG9vf9P2N8/tx7KMYdx1wU/4Zo3FM8PU45tFYRNFS6/vl/KycZUle23hn7W1XXbV14weLu0djG0e4H/6kCncfed94nCudxaZIklUSr9NiXS6XeZ7EUWb0GAXbtVXXXNbNvu8arGj03RibMcKCtYq9UrH2eJCAXeCSeHGsK/JR5P2I7+GbeEAVqxHfwwfx0zGEwP/yb7HCVugo0nigKFLycDpW+E6ED4WRuySbJZcZefWIv6Wj2GHvcBe5icLl+NcYn8C1I3kIXDPRWATvjAfGQ4Zx9Pwi4lVwX2wHrz6qSIdYeXwSF8BHAn4pxqd5qYgHKR/nd3QcNG+Dh8c1RhPxD7/Cv1x9pEelXMCC+YNxHL/6L+4RBXwmnpbArVBcuOMhRmoY+VMtn+GzhzjDHU0s0kH5wrYYgxU4A+HCRuGGsbJjGGQ9/GA8HQP2ggvTcjU8JZ5Y8ZF5a7mxlr3knuASiSzAjdPBxS7inuMqQR6fWz1yc7H1JkkoM9wjfheHxKuMih8a+VS4rJaji72cKo7GcIl8eBUbzfPgJbGt3Fk18qH5OSXbJ2KD6/EA+QenAOWifOHJFC6Io+VeUKR4MB4rwoO6aIQg4Og89UlN28eV87e4F7yh3AAL8WEcnHciiLLho6yB/8P1HVauI8Ntnw4tcPdkyUGexwfv8IcbqLgonITCekcKMv/x3H1Fc8DjEbHg6eKJZQ14AC3bN3LrtKFwczVhEp1Jb5TIt8gCpAtiFqDhCc8Tu4ZljthFXNTy4SLZZFoE7ELAL0HR8D0P/eImU7r5B5rCR3M4GN6c++FF6F3ED2qaIYVfFQkViaVwj6ImMUUpFhUTAZk2hp+F3jveRqQbyzc8Ui6cMovHMJ5PzAWMPG0dOy/yEzseJdYTUwpwVmI5KHVhkjolJ+aiSYFggfhLeEAd5Eb8GE0BT81TlEYXYIEmpcYzwvLGWtQ1ljNIEk2dx19C8J5PYHh6sDiUYz4cLYCYKfkVuRTl8U4fqX38mB3jRImYilEQhRa7RGOv4kkxsAwsKlaydbwIvmliWWfg1ZMoONn4mFeGIQ1ea6/jBD/12KVJA3DG1ORA2Y8grdhF3hdS0I+TeYAkRAlvTunDtiUQJ4iU1lhiiPzghyG4fRgrmGh4pgQOIcsW8xbya22wfWItPgKjg8Ovx9DhsUIwd4IRix4piJj/ah0umg6Ja6c1iWTP+Lx3Bo4Kj8Ub0YxJ0HiuDrtqRg0BxE+wTQpPSQM9ylOLxkDIeWI07jSbd9IktupOuKgnlBcR5km4oBqxmY77TjKnD6lujAbbD0Nb2bC19VXfXDpbJyYx6XqeaZO4SO3gySCM0CyjF6uZ67rdroUcDhaOuanG5HFWFJQNCzGkCxC/Qocl2zGZBWyB4gnhGen4Ag3hpOR8bqqheDRZCE0j9pCSjn3lRtP9ee4PpFl0Ab9DhyqmiLtM7eWvahFlBdM/0OLK6WDLsI/cX3XnsXifIaYhdHFsR7vzbdwP1tm9dbW3vR47ujs9y1L8ms/TxXJu8enODre7MlVppnWeBXiYYD5c3xwWSqXqp/X2lY4+yYqcQggFiMT+3D2heGucInWe9oW2hyoGS02XTZ9CKz3ZFzHeQU1WMRYfIBJk+PuUeGojJJc/h5XmjlLv4D2UnOs4itqPk+BMNpuaGQOAwCKKJceFoSk+Aj4Za5hK+DRs8dDjjHKjxUuPB2W20Lrp3b5pcKWm62/3rdY0Xb33aaDRujy/2HUAP2Y2ny+XSeQ61dvntzfnafakyO6dzOJbpzY6WJhZnCCFL4hMa96dmkLZvnMJ1Cg+uOwKVqKnHeCWiWOdgAPRoxK7SQmhC/OjuD6KEzcbvnM6fU33Ki4tiGbwd7n4cdoSmi9iK4CCNgb+857eCDIUp7AxNBbi1VW0a3oDi0GbMkItyyzZbfY4w2JW4nKbulNdpNPkbJlDKrM8Dyp0w4Cf6lyZNL0Jrmt2cTRk6zzUULYAbaJBFV8+0t/RSAikUTiVwY+5oTfiGSdmFAvOw/WCowIxtOAOGssxJbIUoVaxIAaIkI8FXYovw/+nIgDR5IQnqxxPQimf6GPVxoBGAV8MNKQT9oGgwYfHeZ7mSdp1A1A8Ngh+ioA5TcYBeGpMs5RON467iMgJUp+GmGBE6W21h1YtimSWZ7fvPiRZWhTFQC/nVapNbtJAefTWx7QLcTwdy3TvCfzK7tBJ0lPE1HL8sqgHoQT+p7zYS8AQwUniVpSfjGEQ8ydwCP9oSjVdPe0qRQXbBMiEaxgdBiXSWEdhS2gE34AnhD+JYNMEgxKEV23vqU9An0S/WgNQEfMD1sBX2sFRY4fOExBrkJ6qq8K8sFm62TereQHHO4zd/cMszSE1Zl83lFPcaA48ERId1/Ww7zzhO0E18VXE64/jdKyyPEgr/Lfygj68uAYav0Be5HjghgCQlzUqdrH8QjRxn0nLiDAIreTbSgyF+I1xgvbUkCa4W+utMXlmaMSojxonnCUJBLK1Q+TcdrcfsaXGpERvtmlcr+L1LDd8mB7SPE/NUV62Af5Fj+mQmnG+xoljX7BzMOR+Pi+6Ue8a6wY+J8zwclFEiQHgNBBpS5gfaOIgXNEEC+FBtCBIbAIR5iiYTkAjZRpPAknybmJtBhtA/Z+AxVciz6WoyXRMhocmiSgEoEgQDQ8Yj+/jKtgPoHNaFUblKS5m2tYSjEFNYPzSBN+HZ4vEB+NXi4QwpB1876DosAB+vcyzBABLLVbzqAZo8LNVgQ2FLUzAVn1kfYRLejcfRjUQbrfzLMVJbBsIDe7pe7vnmYhxwG20OG6x3sIYJvrDw1ZCCAWbQjEsXYqe3Cl8P5jlKL5iMrGG+JfHbkZRNdg72gRP0M5N/zuV4cf7cXw/hFuAuTTBTQEVuEsKXJhqQeTQDHmSEF8kpneUXuc8uM+sKKx1hY4Xy7Jq+mE0Ha2ihQ7BpjQ2GFAc6wtoW5aB6Ts3du0w8FG9DXHr/HqW1q0bLKAyeYaO/KxIYGB9HVwfaEKFfU00WigH8RlOkkafhgLILghB1hR/iBWYihOMht0KXGyYHAAZDGXDMzARaUOEAVbGCwAiGKJ+/8baN4FKPwraFUEYl0XurQUsmEG+CUl5P2I3pQPRhQiVIfeHNcmSFJ/b9yMA5m6AmuDAcRoJ1pzScQv8j8AwVWirPMkhqlle4EL94NrBdrXNE71azFezeb3fVz31IqYNgiZwVeorfEkVxxqhAHqy8vDZKsGmUwNIiEiU9HjHGCbEMFmJcBctIPKglRA0C/vsaRziIfgPQ/vl0HthcikJNr7vccWmtzqEQqUQrGF0WBIgF20BOGiiDAMa+LkrcxMnpubpJX1fzQAwjRK7NDqPk1Yu1lVPzFXMCmdNSqQ8xEkGLwhpta6f55SAqutDb/tUty7YpocmHmUJ9q+3ND8x/Sa5ohhR8QskxPQwXhifpnbga6jCGO7sR6BrhBWYXJ+KJqOJW0JsSBlBPYjLPC9yG9xfdX4HF5aYMEUCRKISTacOcQM+THRUtx1OImPQiYAN++zIGPgM00k52BMdHaQ66ve4H37dZLiQ6gbAsaDTrO168I7ZYl4m2ta7tq3qmkgKlq0oZ9i6JPJ+t//Q9wkeBlsM4x1Rs6CEPSEoT4C8kZ7zDs0IINRi/6fYBZasJB4hFJi+xgv5UpMLpjTh7PBw+qsgBjgiFKUexk/31RchlDQNMWz2RFWBPcLQF6mCjYY3hOU8SZKT9Qy6VFsGE6AWvbglUj+olLNlSe8IWUySpOsBx1SepYzbjANAJ+hIlidd12LHgstgFRM7LMeo9YwvdINLUlMSUCnYYLhfR5Zo+sG3EDyjLD06SK0WUSdzJ6/Fpyi5cSr2kvZT4hZTlEEz9KD9FP1SE3SUmFokxxhNVJl/J6oGynnReKdH6x0uTegmUpTiN8CZRKdhIRfx+PWT9eHCtE17UYV9D02hzXJKF9ocpDj7uMRjJPR1UHqKPMCVMVheZrDl8SDRqjke2Daqru4l+dHDwy7yrYvaduzr1hLwkLSaIoEEXTbgdna2wAHpqu4yLAngX/kpWDN5fFkT/ahEEmMJiTA+ZBgWUbFIQiwGdJxieMJntfxNQ89gJhThA0i0f9V155EXyIKFQzt4q54gT4KUsVrE8f1Zcn+eLHKdJ9F8lfUBtMul8KPepXp8siofHsxz8HPqtQXNtLN8DxnAx2BXnIf5KIu09MCXowFEKZN1ZtZlVmSZoyHH1vimgn3wPYyB7wlY4zCL7XUb5WBuOQx42rehDn4pzJhGkAYb69KERVBJH6aojsQWHPw3Pwh32nuGFYWKj+oupjIaAi0J5iliIfiMvrOv2+pDHC34I80gj4oYbvBxkTK+uk6SJ8v84To9zQGCYTVU3bt0Pr8XN3s7NrmazbJPTubHS8DlBJsLK3B+u7/q43mybLsa5rMZCETTNDrMkzJJD2fJLBrmKlmsyjTP4Wx86OEznC87PE2HreyvIRzePkiii317mym9nJ/3t7WHOkVHSSrAUOIvwsi9xMTEBNKaQhlg/szEVxTDcTpMGzQyJiKRDAmT+ZFBTxgvCfDsO3vjxa/QoRDdw7FjRfMMyj0uTHR/kT1cZU/n5niWLxYZGBauB5Gr2u62gdML64Pi7GSBbdC01OPgysNFenE7VGPi4gX4xbtNV5TwnmFZzB8clwelXmfpDHQF4gErYADHQ0ghNtDNefBw1v3NTb1vY1ski3ny+Vbd9BY2wCW2hbqDAMZ3IQLgvckTOgbv4qATOhBnFSORtHPcBwlHEu8LG42EOkI6HGOnzmKPBu7lcNO273q7yHLaApgcoSLRxPaj+GCeHa3yR6v8eJHM0mJe5llOQo2nb9v+4LZKTLE4yOfcIMNQIs8mPj5crq42L97e7kOSzkrjouywWOTp0Xp178GqMHHufJbAy/mJFzqThDQAVjlLTwtscLJOl2nUdQDk5qz0VW2xShvGS+v25OuM3RIiTfiAkEECaEpUmeZ6CimNdzgTtoJ77sfptJUIf3wXmIJhhWXVlRt2Ej2OJOoHZdBfxaMOF+VBkZ3OisODgjgXv5DoAvRZsFlegGce4N+izHAjQt6EpJbWK01np4t8vbp4s4mLuX0cbnfto49O7z04Khd51NVpVxuJjAomBPaObWfibrCqxV66QdNIZzTvpzA3UX/hwlWPJZkb27xS9nFByYVFc5YhHQi/0HCGF1VwUyIDRp44H//0dooBRhP1YIyO/p9c1ZCTkJLY0TWRr+I4ByZNjMASah98Y5bAaup1ni7gyXpgbQ1rlyRxmtAMD90Q6ySZZ4BUgJQSVOeNeFHFw8jz5OBhnh4eVvXw4c3Fo7PjT772sFyUkeBd2Ngsz/Cgtms9FEOB9YLxj3qAe7Jeuz5Vg7Fpn0S6xw7cG+xF7Xa4f6J3MMCSA5nyGdqQ9Zt4iufgyqP8w6i2HC4BKSN2UwR9illLZgryBy6RTaAdBmrT9FNUf8KigLpOq9LoIjEpLq/9oPEwUQHfJTRlZHJHwR/GaUa8KtGKiFEN+hrsi8kKBZ6q1Az+e+yGXftgtTp+dG99fEgXD8M4jtl8mRwe4VD8xWsYxVEOh6ql0lEbHw/GAd1GMArQV8CRs2J8m9pL5kyinXe3Y3QvmcJXlBoJqypiRCWJiphKbe4CWZFkdEY/BTdIzfmoQCMBeAln4iWC3HX9ZYPDjecALpBtrJVIKkoY6sLjwfObTd0nIOQQIUABWGydSNyHUS4hopAMGBYGhBgYILkzppjhduk8LRfDarF0Dp9z+IQu5sP2VuND82U0W0jENHWxBICYN4Mv8Ew80DUxBAEGlbm+bAJU87CIVul4IywR+k77YgQb0F+MEuqVmJ0EXxmhGgUmcQO4cLFeEv9UE/6jcQI4x82oH+3owO5KSDxWzoSq4Kh4nOXYFj0Moa37xczMwKUSRoBifJKwVPI0uAn4IZRDIkPYW3BS4LPBjlEXDGP+MBqg1SnsM5B0GKzOQdIcVIoiaclAIcI8E9r8VGKLdqTRc4yvkFYPkR7IbhN9VBYHi+iqhdcQw0/m6QVAmineGokFlFQad8RMJp/IiaIhf+5yRPxd+BuJBGrGyke/6dpbFTEGFTPZAIaN7cgIyVXdDMBRsG3AyBkEgj/TIz02pDUjLJMUKTmJSSe7DSHgOeqiAxRq6eyybIwnVTIZOdAAQtWRgkLNQRz2O28HOalIOASEmOFuaAesBsNvFqhVA50uSn1ik3kzpqYDqa8AMjI4AQ/eHkvMhtEO76K7ZB8AkjfAivg2o8hTXp4PHPQU2aT/JfxgQh8q7d12YGJGVqQp5IaOFpfEAyzLbH16kBbAXSN9qhaN76ymQQ46y0j/gAcZH3FQPZXMR6ZEQcizKJnD3Lruegw2SXhy3ucMzNsmDA6nYjvQXWvberQDA/l+Yk+MlzhiI6GNPFcF8QGbTYd4RpnE746Dt3uHHfUEy+SEdHCGxotglIH3WAIzdG5cL/MVVhIeMAmS3dGMkMPPYVFB0oyS0b1LjUiiEt4INjIzagbyAyyN53djPp9J6pMBPgYg/JTcg4/MsBF4pFj0Cn+FoEo+HSLdU3dN3ncq9K1KsXMqwDUNDveFObI2uL6fUqYiZRGjAb7jpgyOoUdoh/WSOSWn9jR5fkZRhVaHmm5TxxMDUIyuM9VAg4nnwPJ7SZFpPVVCSM4knsoPCDuJN4giuGhqRsjiqNSxZfiM8T8YUaCieZqsZkAISZYBpXknud/eWwJ7QnLJQw9e8nOgDcBvYBuMrzrXRixR0IABka3V2GJXGIOkp7JJgEN0jFMBfibwC8A0cI1gPWAiweJP3zM4MgyOMg5sIYxKNFopMI0UaLhMmXCBag5yamJN7yKGSjI845RJFbfKigUdTwumhcUOeeanJTejyL1cTEWS3G6Kq2aaapKC+ZLHxgZMHOIIWjGfuzAInRlFnnQ8VS54PjCzRJJeHKfk5cR38HB8TvBYT28aHBQGHAN4hWZUt6CVU8SIWQFssB3EgguBgj/CYSupIBinRHZMNWYkLOaeMk4EDM2A/Q32jTJCjiCebkqOxVJVEKb8JeMRE19nzoh4KkiQL0iCgKbDSLpZEz55BjHiGKYwTRmhJlLiw8S2d9fX17key3geZ9CEwGoGBjti50eGdrAXlr5e0ddIGBSGyndChMkFqKKSNWTySklQnZE1VrVImp0FIBRkeiFIWSzRJno7mDd6Yau5V8K1+UmIHdSp6xJqFtCwvYZSghNhI4xwR9JpIjJCGrHhJtyVkNCKJCa2BFb0/cLNwGuoRVQWHw3x+L7rG5OsEm0lmK8ZigSO7J1tnQ7pPAuuYCoXMmQlCS21GZArGAuvBxgmLcVBDA25PpKzuSuOgbgmktMOmtYIFovLbyAGcKr4K9xQcBFAmxlSWE3vOtAK3sVSRryQai4tSKlQHBLsIUTM9nDTrPLyvov8XHjTKAVDsXCqhNpgSMMZ/ZdwrxbSEU9iQSPMZIdh0I+RSOzPRVO/6St8PVgPSq5TY0PY7Pdw+MtE5WlcABnBDmSBYWycvJRKjUJ2HQRD84lh1hm0U1JkNU4psakKIbBaDezDSy0ONgJ6zkDxAI8DA0GZpQV0cN/B9sFyn7+iy+OUa/Fe7IXkNFIJ3QfGuJkN3XeNp1glo+RkJUDJcBLdemQZvAUcoDbcVVkpJrEniidBcGZWyVSxEeG63l10QwbTKFS1JdUjUJ8nKkvhvVWWk1BRsQZQdwv4AJ/FyBi3kVHSIMVggll5CSl7Ieikok91R2KhqY7My/CxaOQF+ERJEpkiAtFwO/JIAWniAYIoaSRWufe0DONkEUsz5iRNrOHYuWGQHI1n1D2mS/ex0Iu7+JuhN5JzEwTRS0YomlJh+KDyuD1D7FaBvfhGx0wiWytFEZBlvWSciZ4AoovDgL+Dy1czuthI1J0nbmi+eDuxTGKcGBYA2MZR66keCTazx5FYCBpR3ii/m+Sx6YHToymNnOb8ZLUTJ05vp7yYOqJsOUdyJkf7NDALDKejAXtbSsY++JYxTbgpGJ6pHiyeKtBGVvl4AzYmBpZ0XXgms2BKMkP4mfw/xRJu6rrpGzyQBPTzlKIHN4BrD0MPGMnQQM8EFoMQLCcg0lBGChCmqok4niRhigeMcAyaSIswnwsAYoIpCaquU9NgzXpRjsL7GFIGVoBOgXfvd7bpvO0JjOFQp8iTshOloCp7ngZdDDy5JPoEAKnKW/waLAzJrlQ28H5itGOxd0Y0dBToy6oh2uLpqaVaK/6qFq51Q217LeyN7CGKMvG6ddulYLWkfqGM04MyWRVJShcoNSaC5vUERGhoWB/HgkOQINYMQtwTFu7RTQPLs4LTjZmvG1UPSdOPvsX+qnEq4utDcLZvA8AlDGvG0A4Ww/UngcFsPFTXwyhHDWtqOkbMmX/QEvKw0XgzeGhzmulpfyWU6ScXw2IyqYWBk6PlyIwmXMaGGfGlUxmXqEHjBqgGsMMo2dM0NfM82+4bmLNZzljpQW7ur+cfHa4PiphJPoIFXCzkgFxlDr69q7pNAzAJ2TdlEYoC2hQVRWYSb0RJFOmDAuUO6QpC4uub0GyYtgQlwdm6xvl6SkGbLDdJ7ri8eLDBxgYW1SXCg4FNcCjMvoQCn1J05bgsfAt8G6TEej9VShKbjdGU2GQQScqkyCtghSViJ8BBbPR4V2RAyd4Evy8WJnagejkP3NR931uAP4Ov10X2rQcH33iwPFqAeFLDSLId0EcUZ1k7xhfn++fvb2+acYalg5SVwyLPynKYr+OyyHPuli75cfwBpsqi+aGNU399Tvq+XsVZ6a/fuGHPEiuTMUUCOBpcM3RN1bq+A4m5rRpAhyOcynye1H3aResiXZSRvw6Osh5ddD0ARQHfjqWGYRgYyZbwguAICVoR4cHokilHEqFipSCrGPDXHPAVnxzolgGckwQMUXc+qgcvNTHRsswfn84+fnR472ihR4HmWvmBntobdbHp3t9cvdzUe5AMk25AN4LLimEGYqS6edHMymxRzg5WiyPmI0rjutS4NEp92/u200CQXcd0a4MF27FkIQ00pu+bhgVnVdu0oFWdGy631c11t5rnXz9NVrBv+JwJB7laJNG1jfI0ObfdLvIPQY2Bk8laNawbxALUjOwHDw09Mixs1IMTNj4K15IIxIP7yZOnyzjRyaf9y7949ys171kA4ZjQlJgXXP3h3Dw+Xa1nJfN9UupJ7q9xh+hq0764qN9dbq92TXF0TycODw7CvJyDZYfW66WOCo2nLM5ODs9WMLOzclUu5vmi2KntbTyw+sddn3etdXXXR0wud1FVV+5mu7lturoDdba17fZNBVHxQ/zm+vrFefSDs/RUKSz58cH89GL4cgcjGCrXbzpnZxLJhvIzUO2/KlTF30HqPSvspFBI6m/o6pPEh/sPy5OHWSji5b31795bzVbln/zFb/70vKkX2UrrQasW61VmkZWrYlGkDC8CSHnGwmHl49v9/qefXZw36t6DT37nD775+osvm93NIoXKWNuAXYdSq7ODorX+/PqqHtqmWc9MMr+dHx/MugIgZCjhebq2btsdqw/D3sNztZuqr53f9H0NXxi5jx8fJr0Z97CtgyY4VpD5X75rNrk6XarZsjxdt/G2gWnIAFGlKpPlRmHKgRoyHYmnGGGMRKfiZclvGT/y8fq4PP34Ab5zedFcXlwtz9bPvv3J8ujoa5+9/MuXH5o0+7BrttZlJrXO97TTzEGrKdgXGdiP88u6HYv7Hz1+9Ml3H3/ytXm/TXudgowHV8XQrDDs65vNVQuMWhZDDznfQBM2VdX3y26Vr2fzKIPPb3ByN91w3bnLTb2tKkgJwPIeXtyOaxO6vcXtSh+ySEsBWuj6gA+pPHu+c2v44HRXZAmg3QM1Pl3FCwP2zJhzNNUK3RU4Of1f3X+ABdBvsk76rm4mSdSz7z2YHSyoNbMSxn97cZOU5erkeLVabPa7zz/cVm5sLVGd79vB2jTJPvraI50CgLu2G66ut++u9mq2Osn0fH8Rv/l16ffEQELqYO3AHOCiwFXyEIooKkPIycJVP3Rt3+BoZ/MyMoQakNOLbfW2Gn2WKyI7RnNW2p/m6vHh+v5qdZDnZ6v04bq8vyjuLUEPh5t9d7bKrm6qfnkINPfyqn927+i/+O3H/+i7i8U82u8FiXsSQ9b4egDhwJ4BxkSkvhjf7ulOwsnDw6NHp+CUMJtwvPnRHM9Q31YQ/bSYnZys0ne3ushbHEzwh268+vT9//tue/zDb2Nr3706H63f1MNeZ8dpfKLbLFHbZthWzeDNkOeDUg3wtzau3cNDMcxhwOQBgQbfdAkTUPn1bhuSvCyzfLjGdnz57vpy1x+vyhnEA2As01ZBdaJemZ1XsJVlAJZkFqrIdZFl86JOmE+GnRnWZZkCjYzhyf1jONnt+W2W5YHJUtCvKWdHRs4YAUEOOSLT4VhDkSZf+61H6Sx3Qwf4x4xULu0xcFbbnSqyhUkOM/W+9aH3D2fZj54dPSp19+H25b970c3Sf/2//SRer7CDh8enODEwxMur5tPLCoQ1zVcvnr8yT54ePnj82V/9/HSRLeMRTi6RYjznu2Fw+TwfUwDvcTnaQ6woBjLY3Y77fcsiAAZaFFxfdNMPl60bZwDRY3X9/iTqT+d5WehZZ2axn8PPDz2E/AcPV1f7G927H2fDUei21ybEhyxRiz18HpthvJ2qxFhKA9LnGNUXOm7D8ZP18b3DpvWMC6RTZkwluSmgUPU4NNWhUX/v7GC2qcLR4UdHiycni8MibY+XFxcv9EX/X//O0ziCGqpOxfMRz9O9fn99c7N/+PiTr3/vO2ny+bUBAEvno/m93/39qN5cPP8S2sSwScbaKw9vVGYHqX5wnJ2emHQ8BrBazopYbVmekWdDyxjI8vDkw6t3vlzCz7Qvnz/98Q8BOj57+WJxsng013OTJ4y8Jpkug7+Ga/jmg1UKW54dpfB1/YcwVSJHk3kk5WZZAPkPkRhNJb41X6/gA50lLYmllwL0Kpml0NZyWex2UXfpPnp8ujhdwkzj2zMNiUmKE10sTofOF2WJjYaQXVc1gw8ufXZv/ehkMVssD7z7/pOHn/7mefPq1T/64Q+/9vBefW7bWDVNkx3MAbVy39/AAiXJSaTvl9HZUQ7VTH1tPOxOtwaeLXLfDuVsfvDwIfzl68++GEf3e598/K1vPqvfqd3V+bvzbXq0ODzK13l4dHhysFy/uHgJQH++qZ4enZx8tCYxbTd62wFsSuG11O7A3koxkJOq/rvGFEZVIB7wNazq6FhtPZVhsUgXhC+LbqBgYZ7oLgqsCSEAY3GQKvP1AcQ6bVoQVKJTk6lFsVgWi7ZqwUd0qFZF+Vvf/wY2Niny4c0X0e3tw0XezlKv48XoT45Wi7OHV6NfNpvDZVpK4bw5mn3zR1+/uPds9/rywJhsBd+ti253cDz/9vF3BjsUi5XeXqp6/xhXV26p/EkZr/Pi8PixWZcwyT88ma0zHFaWFCWzIrNSJ3vm/9XAZJ9k/YwkPyTYNzIMAChabStAOBYWQlOddK1IkUTftdWmefv2mnxJ8kIGlp8uk/l9lsBH/MFioWaLdNeo2wrEVwcLJlmkeSop9YExCVUMYexu9qGtce+MdReshDudZ0mprpoa4nmSmRzwZrTshFDjcpYmY53Yfhb1RYldA8nzjHBoptPczfngcOXhcGbW+erR2WyWgY6Ny9NlpdTSRH/w7ODh8TLNM51l9FiLEtak2dkw1Z5GE8SWynPYCcfelMik8A511dqyxCPgoz0DS5ADDWMW795umhsX0mi9BDxzvrkrVGekREtDGHUMxEqvFiY6W9zuhmyWAjMwaJ7gCsoCFnQVtFNPTVIBFjTLc6DUPksTX2arbPTnNwdHJVQaKEKlOY4t3m6Obi7TZDChmi8PrIu7rh37gR2J0L1gDQGMTwtzUCTH2A9tt9ewKbBV/Vy7+yfrZVlkoIwFxTw0ydSCM2U+IycdPEwFMrasmAGRpCdozM376+LZvQg+iT8l+bZ27AE20tn8ZAn/cXI/bfahZ6FsJA02LL1gRqaPumaA/V4sy9lirt9e5g8eRb0fbq7B+wAndTImbswZkwd7zGHqsnke+8a1QGRpPF+6i9sHJl7MgY9gBFi2PGgcpH58XF7f4CHD4mQ9n+f1Jm9vh3ZfWwsKCq6t8iQtMnU4z+eLROVzdfKwNfHmV88hCcVswSQ083KMx1eDa5up+YmlL54Fus7wC8kJgHZNBdc+uA8v3h49PGHmh2laHJ7p9327bSPcC7fULl/OgSeV2gEuOwiAmxLk0gBIXQsj64/TB2cHrW3AsfSjh4z6daR8rEDreuYk4SpMMgC/VLb1TMZFHz6cDO70FIw0odKmmWIOvUqUWpXK98DBvr+8zs1qsS7mR/N9s+663rLKH0bGA4v4Mu9mLF4BkHevfrPcX7YqNeUSlFUloNe4S2ivK2sNsAIjN9FEj6Q6CPsJ2WZCC05V05HVV7vd9fXJ2dIyjczwHPgdnNFshsepjcpYhSf1DdAPfMBKix9DWSme2QCY2ZY19PkMQADqULfb26aH8w5ZnLDJiHl3O7TgGZYV6vsax5AtFsDIR2u1WCZpxhLDMc2jHPhyCyKJO3e9buoA+dGV923th9sICtJaA5cI/1Wkq3lSFnEOrxXZIbTbUg9Z2vejTvOYmURiL5C3/Yc9w61f9c8K4Z66gCWHMEqqnsFbzVae88/fr5YzAI0eMgy3ArO0WGSHM7ft3N7BerDMaKrnDo7QncFpBsfJN6BmMJMg9YSMGRwJ9ORAkj3Ya5YDDh1woSuN14u+nzfbbbutAJWKFFpgEvwLJJsWDFsxrDKyuyM1s1nU1TgUZeZFCghpYsldWyk38GlW4mMjjLMHoVMRji6KLEshsPUSqh35o+2Hq7ayU5xYaqSkEEJ6spQExFkCIcEqBrChJJcvzg/PDpdHOU7M9B1scr8dhpRpIGynZz8qE5OKqsxsDZ4lydmPIo0/WpUzk8+1kVQ5LaNUbzJe+FVSydiEjbZmiJpI19CjHNA3l1os7AQUvSyZZuosSWICL5IkzpcHhWVlQM+sUDpjoo3kH8apo+N3TPk4iF4cBqsgxNDHbM66C5hsUAXbtzfvLp2XyKz3U+xWSdW2YZRTGBiD6pHC7jnJDlR1/fb583z2SbBxc7Mr4JCbKt510MnBhiSJPOuRRoqApAjZjDErmGqFl8wMM0nMRRsG5EZJbbA6y7m+D4zwj4DJ1ga4ve2uTlt/76AsDhImJlqPjVBZ6dlHJBKrEum3SeEEVkuzbwlCoygdrRyf1H6NPmEM0klnTlrADjDcalmNnS2Lg8NivYAqjldvbi5fXxu1TJnYVneNvMwa+ilIYSTE33MZ7N8Fh+iDchcv3x49OD4+PRyaGjJiCpWwIlbb222/2UpiUiqwWbnKGCgAqHSPuGgYPdguE1u9dBDPVHbICGZ9G6x2ne/rfVc3PYUhHtrqwVl5eFrwyW08AKClsEF0Z5EQ+0iyGMxvJAYAACj8tgutN3mRMbLCqnPusZG4OxO3WBqDZ2mSsy4ybjap3xoz3900H16+3V7vF/D9LHJnyYP0chg2UQWJHDOUGU1VlSyn8LaB9A9tf/v2A1zO7JTItKuGDqwRluPeKaEu+w5HyQSpaSc8G1dtLJl09sza0daD68ALE1+srMmtw+712NZuu+m3O892V1vqMV/ko8qcT11UcPN6+Nse7tYOEaSP1RLOS35KGaPnCzgSOzSt7SBaKY6cwEoydUxW+QiS4kM89a0Bp0HG2ub2w5vzm/ebd6/eDZAh6HNCmim9WfHUM2ykS4V5EzX1l0vOdpS7Q2WuX1/U33hyfHQf4tnsNhLfsZOp/crsMsBLpceGeVZzO+Apsl7Q/B4CNM7KWNvIOtvVkYWfrPu6dsOogbTWa1YvbMYG/Czl6cIRuh6mtDeqT1fLMGZhBDff9fsOZjKACQ+4n2NtPFBq30i7MzxtItlKlnrFk8XzXk4F0gk6PVxcbpXNdpv91ft9pua05VMmWurvp3o7w4Jw5hqk0PguUufvejbiqG3bd8/fzc4OskIV88wUCQuu/MAqKvhkBodZDc5fNrBVNM1Sb90HPZKDGHotW2/ZxNyATF/bihmaAPO3PEhW66zvN1fXm+uqG3JFIXL4OKwiBHtWnJrFqqs3w6Zrd0O97Zlbl1QqZDFh6ww+39tKTFLs0jRIshMImV7MDhA+iB+MEhBnBPp6fXHR1nG2EHDEI1RShc9YDPAwo7aSj5tsjuVX0E/WWKqJA3z4/O3scHX/2Zq1wGVh246F87MZKwjY35PROUm9pdStsPsDJpiQxkDhHYyY7Ta+A7PoQt/17VD1kFxdwh1UO9ymWMw2mx3Aex/itEgWpVnMLGsx4otos3O7W9/s632127cjjEQzpG4sj1d67KF6DhgKdntMR2aYpMyFBckd4LbtuqaGEjKQd3A2H/bVh3c3jrVr+Mmg4h6IDeyHFXzkTeAA49Q7raZ9mqZ50JqqKW8+ut7ffPny7PFcZyk2B+I/Pziq6iawoE1JPz5rM6YGVMsIt2Xqu7cGFDOB17CxySBgrm7a/b5pQM7LDP9jugmnNpjcFEer286+er8Byi8ztcyTj8/idTNQ0bVqu/r8Yvdu14wK25Q+XM1yuMe+dR3rVohNgk9DwspAJeVMPSUBhqHad0AVIJ6zhbl5V2+vhiQv2euiXCpl+kmSMgrBtkGG7KNpCMHUX2+EXwGWe2Kmqa4mQKWVBtpNYTZYlJOVzfXeMoSdBlFIACcvo0yY52RPSQcLnhZwBBnhBuOCoav2Vd0OMIp5Ps0SAcDkr7OvPVqfrJ8l6Z68V+1d/Ou39WHZZconsYfavL/pO+zCehnnmQKRHZmLZTZeToL+3jqAUTYgYSeGoalws7atIQExsE2R5wdLM5sroMy7ehA1tSoGqZcLU6ZLZjNMPbOstwYijxOaGsvaCqqS6mEqdn3RMfkGRbjdbG/fXw0OqBzGFpfhjrDHUnisZ5QLG81dh8rCezf7arvbA46GosQmxs5mLh4AQFgATDcJwoZrlYuyKEs7Zq2PNvv9u7bFM2bsJp0VBwMeqQRJHQmlgEVAZHE9SyfHwplMm2JI2QUd+wGGFRJb96DSSewMCEtRzA/BWrOLd1J8gfVx+2VkyVQw8lVv+CQOrFt0REhjqhNrDHtDpb5o6IeL5+f5wSo/XQxWX729vHnxJitHgVJqEhvpGjYyZIJ9i7jEyI5Hv7uuPtzsXFLo+VrnhWaEJ2SpZp6oY8oWp4oPS2f+1POeAsSy+HS5GAHPszJ3Q6hvQR6YgOc4IJjihKFLBe8Eghz73rUjkJ4uCjZzieu1CR4AdNGyAdixRoRtw6w0SNI0y5mpJFSZMnsSW4nuerylzBQn4whJEuImgPmBBd1Si/Dhi1d44vmT+1Dc89+8jKtN9ngh26jGr0inRBiClBQkUZj6T8dd29mkKNdHgMnSceczI0NR4hHPw/JCKmtwPZ4Vl8u6UUc9UcHAOvgkjwI8lcmxAuN0lCqT5xlTVONUWhIzLa7Tvqn3DSg5u8hxV1CVJMmH0PfDMHSuvq3fvd1sLga2AiWEEOxHFs8RommSCHEEs3eiKPH/P21ijIusoC8GVh2lmtDa93/7efTZC0ecZOdHi2hqlYpkVBKbFlOWCxGZwagleAb8LC3mSd5Jr7Xv2wbKDPOZs92csDmNEomfAoKyVzhn9UC0LGcnB2vbVwQy4FXw7QOYdBE5Iqq0TICFOsckT1UDcowxS/2xlwbsuO3cDPSTws1YPkPS0gH+/POrX//0bdOBwhKqa2nTiCZvIa2FvZMmeQq4JF5g2KYBJdOIiIQVQxxoNLWEs7TEWogeQMBUuEMAwkAdh+vE0uCFXwI8EtJVMjsKK3W4tJt6gNdyvh04MOBC4Yc6w/1q8OJQaKwlggaAeSbgUMug1+tIiqj8ft/tdtHA1gSWXTNqmMjuacvalb7xHG7DyIGU080Wy9nRga/jEexWfOkQ3JuXl+/fN9GmSVM9FbcQ+04DUjwDVF6U2/QDcAFr6JntG+w0WkimcsRQ0OCHsXfMj5IwSukIY1kEvDKLK2bfpmGVxVRHoNI8XSXwlDC1UcIyxPW9gzhN6t1AytqZ8w+35xfN+5N75sG9xWF8zw3pdrf42kPHGWFAo6GvqrFmKn3s2nG7YbqlyOCxibZUXPX9Z5++vrrazdeL5TxjzCXXhXAKnMf65CRb6LaFTMOdwXtFu9a/fnHedwkIPhuZWCrPgTKR1O+N04Qn0m74vTQj22NdB2uuWcA1ldmxHAlf9axxZCwMyMV46XFmxQxchQ0qm/yVB85j2bKSskCVpSDXTSvdH2O+XEEVsqQmD/DRPC8/XtV1MLeLIty7d3J2PO+q+w+PSP3SErp4/eWXaXngodz7fXn6IOyukvlc3XswQFv2txefvvj1L9/nLXCnwUEt1/P5qoRyAJvjb/PlIh4q6C74/dizDx0e23JZU0VuBrc3SnP41Oso9jHIIBYGVafQvpqY+DQSLYhCxpzhUTJBCLbPoSSw1BLRwyb2sRucAaQLUuY7TQyTKVis5U/ymKVlnB2UhsD4Hkw5SGfvyxnIZXlox/vDTXUOJu/2WXrABqDUpYXKssWzj+eHZyNDvFVxct81WwCGftQd1nS5Gd6f/3iWHhyeLMokX+Ws1ilyBiHmBZsGzQhSG0QBor4BsNptWFSRyXQcSEIqBdfRRCjkuJWawGNkZPaEl5pN9niN08Sx+K6lA/baZwKbGYoJ7PaAdwA6AK1o3WwFTSeQhDvgGADOMWIBEjcFYK9t2JltHXSfgVjIZqHGXHMqDZx826+7bnx+68YkbjfVoNV85Ra5S2TCkxr3213XdzO4mQ9X/rYuL97N292Ru2ofFDpV6TwJeRGx+9HYAVYrz2eFZwHN3hPpkUZ3fb/fWynh45pYSBbLoJhx5FQbWkNNIs4SyOirLg4ukChbtIZOcYrDQapkHkZqGTKbEmUyTg8y0Q8ZLB1DGNgkl/S97jJAFWWBqVlPxl5WzqQaE6l5T1MDojhadjyGTHPqSseSehZmnp8v83k2VO7C9Cb1cNUQts6W8/LwoMwDh7dEh8Da6c4sWmfjMgJcw7Fki0wENEgn0gDwOoBcwGIMAwQWXL+qB46UY/F9Gk8jxIArDGsyJY4STUAT/5opDsFaQOnBIH+cppGJX6B3BFgGJrc9a8ilfXSaV1VVXWRnSx4gG+mHvjdJp1l2yHphTvKINeMPbauEnkbMOLMDKfKg5QnHLuKoWraQ9H3Hwv1snubZjFXjWIpP2QcEvtlzfGLkYHT6uoHW5rME+w9JTEtWscGlRGxF74E322qPE4Lth07WdXNxva9snMt8nLsJChKmGLmEniZMyaFTXUCJnPQtyTQulj/GdzPZIilWjMLUopKkJgWZmdrnASpqFX3WRZ/046LUQQA/QTVQ/tDj6Zgvlc6YQP81MHrEkg8WUxgp6GdnjHVsPZix9WTYD6AnLXD38cIkZWx7NQ5x53ULIO0YqvaW3Qza61UWFelgW+wyCJGUHY5Sig9FGDowY041iWBVrjfVi9vWQWeiqURqqu8FYLRwIBKRgDqzZBFXhmEwU1SfSJq6ycoX6fyPRVMlGaSn2X7APGaqrm5D8uuubc9Ok9lCsYGDdVfWWWMTMDkT7iqQlJRHOu8Ue71l8osNU0NEosCdI3Ylcf5WkhQ2ATcfYIgqsKmo6yXSAdNktYxOogLOCs5fADZn0Vs0XxRJnsJZeJZVwTbAoA+ESUBHfbfb168+7C/raJ4oKc3+u7Z4k8LNKgZ8PccMAEm6aV6iiLF0JeFmjgTKR1MCnIX7UnssGymNDDLkM1LnY3Rz79F/8oe/t+huVP3OdZx3gVUoZghd3DSMXiYJOxtC6sA4ozZIFkRLGwf7zbWkB61r66Ghg1cc2mdiGVFWYZOx9ZYltF6zi28omBPEPcgD8X+zOZ5Wgihi6bDyoeFEIxA0H3xd1x+ur768qD372KaecPJimRopPX4yrXQiodN1mODhUmPp2WAJf5AGtCmMxXwVg/SGjZV5nA/sHOmqEH5z2zz9+3/443/4h827583fwi47PmFQTdczaEo+gwtILB/kzVXWd2yzwGLZ/CpdbdHdxEvOjGFhc+KUgYEDGmFBD2ReuvkkMEuUDLEPTD0Lw2UkUk+zKlm+wEhUDzmF+2CTxjBs992nb3eXXZSaaBo2xPMdWQUjfSqyFRNQkJYoGbgnk0WlFU26V6bYtqRGvaQ9CUZjIVHEpmA35kVTvRzG7xwcrU/P5rm5vvqC+ViQ34HZI8Zme3a1cmkTntd6AOgG0CqoXF48j4TKHSyizAVkioiUQKKzKsfxa+YEhg6YHVLsrAYKYYw6A+wJRQYjyu3EqfbWNzBL3RClOZbhgMLq5sXF7WfvuqBTfTfAFQYykSEZjENyxgorYtnkyrFt9LRmVGwzldGTUv6LDfHSNCSzqu5GE2IPocVSoZ73XfRiX+8SVo+zSOHwdHf6Uff+dcoia5Zn4cO0qRBkzaGObHnMslC3fdvGzGaqwIph6AJnW1JIMjMdARxLAp4cm5HNDez1AbLWOtO49Fgy12070C/bt2kSZyUvLGkmaF7bknTnY2/rpn57ffNXr25vRjO7G+vJOAmtEggR+6ClA4MhgFHfBSCGWKoDpFGGgSU/1dBM/bEcrKam6ZiTgnmJ4oTn+/Y3LsDzbQBdfVivZvP7T7vXn48352majByeBHIVx9gwKd9VRRTj9PK82dc+aqN5JGAX3FnxySTo741MX4zEjRlWD5G5sLIZ0sCMsuRaQELgleA8KaQ6J/dn5Kgf2sY6KCJoct/dbPe/fn7zZuOUdOcKLITMa6Gb0yQRZh4CzE4ibe3UvjC1DoCGg+bTYEyzWO/a3iawzE5JGTLCAcVh6/pP+3ZvGP168frdpurOTg/Kw3vm8KHfXDGGOibg7VAGKjRwhwyQS6zXCSxd1+wbGW+J883TqR1PGuDgcEYZmomdgYCzNY2hEFapJ6wkDLE0SbLxi7lwDoZge2CQ6GQ7dAOFGfZyu29/9fLyl+8b3I/YVrreuKV3rXZaT0PKpuEI3FspLA1SHeWCdOpIhoIWzsg8KRoFNkDzv7KXTHCP8Re75jlwdBRBSz///NXrd5fY7sVyVT78RK9OORcgKyWuOQKawPLVbQ25hROANGXzOZDAdl+1VW9bQKhBcG4Coq44Rg5SxEFdWksOUeUB9DHSUP0+5HUHIs68zNRaQSYPeyRwtmpridZFu6Z5/vbyp19s9kzTT03/Xw0mjvVk+4mTOC+XC5PoAXY7YSgMBg201HIucjJ1wzIQfDfZbPyqmVrGo5roebf703a/lcYcalfkXr56V7XfW83K9eOPIVbNr/7C3lyaPLYRyM6YkLmNbHWE124HHG5aFFVV3W4qli0xnCLD4UiN9chcBEkaZ2rq1OJAIAVdP7LXEzaPrQyxq+gCeYycy+RHV2831bYF1Opdd32z/+zt7pb2fpxGythplONd09fdYG7COXXX7Mn6YrZkeBlyqGQsuvRxsNCQZsNPg70ZVGP5EsnXte1/st2dizQL7sYD1W/fvLm82a0/Ol2tluOTb5SF8f/h/+FeaMNpRAE2mXMC8HVfOyn6MPPFqt1Xt7f7iCNR4sKN8BAAmkwB9Mxx9eCp2QFrbyHot3vuxGy2OlxHYzFWGwZtKb6aU2W6fnez3+271kZt22z3uw8tUAdHX/i7ObUCKPWUZoj9eDf+W3q+ZIjQNBxVG8gjPcc0q9qzA1Ka5WhUlLSgS5+sH2tnf7bb/CbIvC6lhasFmMbXr169eXvx6P7xfDHvepc/+TZOo/u//+XYDjDPkm0T/jpN5XUsS8uKLJoVdbXb7u/yJqxvLXlMAscUc6W2Gbp9f31TbZsbG88XVWQ7TklvuzEMhFmutb2vu+H6pq57dihAKDbteN3L3ItoCj5IxF7mm7IkUOrm7vr+2R0tJXB0cxJdookY9T+7f18ggpFx+dJ6NsrICameAq785b76yQCfLhEumX0pg1H17dXu4Ucf3X/w4GC1yBK13w/Ls4eL44PbN6/CEES8WIAg80ZJZ6bmO1a7mhRnznwHWw850NIz/AHBLW3QDvyxqYYKHNx14KaEXewm7pqma3r4iP1+t6v9dtPuqo5lkNBS537zZvt2GNkWJR27CUc6x4VSHIuqTCZ9aalmLDBP2TiTiC8nvqJ/5Fnp//LsjPsgNmYU/CPWk2GpK+f/uq5+0jW3MgNimqAtM7KxdWygvLjtnn3t6yfHh6vVHH6w7sPRoyfzo4Pd5XvXdvFX4/Gn6IY0hxHGcXgbB56y4BhnMcDvAZPWQ5SUAIPgscNu4/s2kjH89Fp2qHcV/hk6XzdN3fdVQ+AU5Gxgv26q7m/e7Cs4a8V/0njE9pVKLbTJ9TSRQIl14EyPjIYxUVOCRwYM9BZQHtQ8SFkXq97HaZynjcbLrvpNO3wZ3Dn8LraPM/A4RdrddaHTChgTv3rx2S8+ffnkyYPZvDg4OXTn15udP/nO75q8+MW//hf79+cs3RSHRc/FIfHsqWJQy7Aeq6mboe5SGVcwKpu+u6TVjtgxMcqUgxCkmi9i2tc538N29P0ATQDQhAVie50C23q3b947MsYhTPVZFGia4EiSJhwdN80lpIWU2jgxNbwr5ygBl+E3IBH3Sck4d4FWdRPsX1ftn+32vwBwSNJIXmEwToPVRy/tDdPocS2z7XqVrj56+vFyXsBScAhp1YhcPF7fu7e/vmyvb6O7jlKWtsZSe8aQGHwjOHiSQj27AcbBDAG02zf4C19wwUKroYcDBoLmLDQcGRj+0LajHYBq8cDwQUpGAO7q7m9e3lwM9EPT6PJpenEi874BWDIp7YKj5ngDk3LGhzTYSeYlmgog2HH0z87uQVKx4JsQ/rZr/nS//bntNozppjLcDaTDTaPMRO3HaVLh1D2cphl8x7e+9d2z00P4hcVqWc7yBro7jAf3758+eeKGdv/hnL8q3ajTuBvm7GVaPsckpBwQPln0wBdfDD2ZNVTGTZoK2BN7IEpLmZWPYS1ZXkA5YX2BNV2UfPphsxtkorXkNLH+DNYhNtCOTNFepGyEjUUvEhCZRFSOYuGE+YzSGPuPH56+V9GnYfiP3f5TO8AcwGuy6mMazyOtgeKDJFEugQrrp1GIfNKm3hRF8Z3vfjeTI16s10WeNVvO+12dnp48eYLPfnj5ku2qtDPh75LmgEM23M2O5ZS+lOvLsmJWFjMGYgsWl6VJkaepkdc5CIemLKSZXIGB0nxxqo/OfvHyzU1tM5lpzMSmAjJVWRTnWpf4mt+ByST5T7ARuBkLKmX8t/gM4X1erx4dPY/D28jXYHZgMpIe1lK9FcSqOklekYGyg38adSMYRaS9zPPnX7z+1ne/9+TJY9/34IXz9TrP07aqQcrL9eHhw8cuTq/OL6MwQBwTscwchzphKJbmERtaH6bB9wndl/TRwBkwCAOOb4EaICYMhKZsHWvtwO7pMN7/wT9oIvWT//izJtwFHugdaC85jzuN2RXD3l8ZJALSUaRZmbIUlG5ET2/T0DJuIegnHz+MjZFtke74IBHcMAVpZZLwNDg4mibLSHf7eKeJUommsZjL2/q3fvTbB8tFV7c4xNlyjtu1+wbPWy4Wh6dner6ud02odvE0/ycwo5tOA6ZjilgvhZskp56VVmFgwTJJPRgFg8xAmBxjxLep4CRZE2GTw2+sn32z73c/+8WnFcAUrkkMR+uQShonEetAJ2I41od+1PAq1Mc0mYZOyWDJCJutv/70gbS5RkLFGI9nwbj6qutrwp9T2G9yuJxJLyBbcDzWAvvz5Zcv7n/07Dvf+Waixrbq0jwv2f0Yt1XL2o/FbL46yNaH+6q+Pf8w1WHK4AIeyNQAL0VYkkpnk/swckienIbooKQW7spbmYsBAV7ff/T3/lE+L2x985d//auBi1SJsAvRJHLubLKUiqnjhLJGoWYiXMvYkbtXLQQWz2EfP350ZqUYgnQNOg8GnUC+jKQ6JaBGO+aneKy0zqu7Nmk1jURmGh1b/Onnr77/499+/PhshJfr+qws8nkJFaurFugK+4K9SVeH17f79vJWyhijqfIVMpeoSU5l0LSaZmtJ5aKSGSmy/+MdC4Q6g4DOvv6P//PDx49N5Nv9zc/+6ldNkJoAWJWUk7c58pLd6+xn5WI4lIBMK411mQqSmEbriGySz0def/3BEfeIbSnYM5Bmlq3nQtAkiqGn9w3JpI67Geok7ZrvDTBSEMBwvzHb8+dmcfzd3/re8Wo+1EBIQzGb5WWOHd9tG4jNbI5nyMuDozEvq+2m228Mw/VCdaZLE+wyHymFwUamKigZ/yRlPmz7MpJ5Vo///n/66Hvfj2yPfdpuLv/0J3/dQUYILdJ8PiMSYEEuLRl+f868Eh0H/BNhJUUvYUJeBn0z/i7mW3/r6QPO65AR4vipYx5YYhAyb19egMLs4F2QUSt1V34ndRDTFH2pai+K7PXr88effPPZs8fzPO2aFvoNuYAriJyv9o3O8/m8BJKCvVg/eqRjv798H09yweSBm5ouR4lzT6O+JTEpBEhsPpSibvqj3/r9b//hP1VKaseDqzZX//7nf1MHGQDD2dR8gVOaF3APpkh9mjG+Rn4dZQpAkzXLKZvnpgyGpMRJNpz++kdnk/p5js0hJ6FqSigCRhPblsgMR3lLzvT2l2iyEYKwGPNLExlqqXW7311v2m9977v3z47zJAEZwLWK+SwvMj/0VdUlZQHQxTcT6Ozes69lma7fvyV+gu8gy51Mj1SfxDJMJ5om5rHoFjat6qKzH/2DH/9nf4xzBcCCfOGyu9urP//Ln297jk+MOVzM0qSkucqwH+mYpm1q+tz0IiKF1gWnxxk9FYrKGHEvg5H0tz6+P6U7YK9VkjCpKe8pk4iamWoyw/SqHA6AmFrixmk6SyJD6yRHQgicZMnbF68XRw+effLs8HDJIa/bCi6SozXSZGhAwbt8hj8F7t15fe/pUxiXm1fPPcux4kT6PKYhe1OYQMPwC8fZu7Cz2cd/+Mc//Cf/dL5e7G9uF+uVY+tL2Fxf/Nlf/LSy0YyjpxjRiB1fycI4x/SWDc0u+MbEWxX3GRWjlFBpOtFrOgMOgKFqTK8zonXQumesgjoiBfej5EglzsNSmnGqd+Z/TAqTP0xzSKYXbWmZGpuov/3Z5yePP/ro6ePlaoarVNs9tr2cczIx2BI4ZbGYwXT23dCP+t5HTw+OV+31ha+rhJOFWCsCXs0Ju0kWmD7y29615dk3/+Eff+NHP1wfrna3N2mazxYl6ChAx2Zz8x/+8pcftk2ZJSWrkkhUpjfGiGcgAALhgnfudVRxiMJ4Ezjqt1D67tU5DK84/QlVg5UxVoqdIf6ZzOJTX8UupKtHxXeJkGiaY8PYldj0RCwbx7xPL6OBynVwDNHDj7527/SgnBW4IvYCJhVyAYNegUJH0Wwxw3PDuXajOfno6b2PHpsyq/e7oRs4tIzT9yixQBRsTHj0nW/+wT95+u1vlmVhgm3r7ujkCLgY9LUw8X5fff7m4mefvVhBBXM4CsWGHr4kiTHdNCvGaQKlllmeSvdRtIn8W9hzltOyjknLuy30N5/cl2QJbZKW9mg9zb+WGYLEWtMwZRl/Jb0XMQ+f8T+pfXZ2evuTFEmMU3XZ7nZz/PDjo8ODg/UcjiO2drfb41LlnLPN630NgzJfYis0I5omPXrw4PDx09npI7C66uZmNOXi4cdn3/7+6de/u/z4OyeffOvekye46bIwo+uhuIcHi7qqGOCNLBzQ5bb5kz//5dEqyVI1wTzPAXZMzVBhjRy8TE7haySkPARM5mr059a1jDw64wczvbEI+oxlJRwdyBBmiNglxRYL7qQaWKguqUCphmYNpRAwyYrR52vmYzmkna9hyIu+vvyzP/u3T54+xSmdnR3Njw99uN5cb6D0s/USv7bd7qEps9XiJISbm+0AM3L64J4p9Pr06Fu/jcdPVgfrk+N6D84STAq6EM3KdDlPNtf1YjVnGsQF2N12t0/ydHV0cHTvNLgaMkl3kOd8QyN4FJXVD3ZgNJBp/eRuNj4Pi/KwCdHPh/a5jo/hHr799MHEfGDuoOFCuCVyHWsvbzdk00kQRjBNDRclUdKXBCXJUhMk0jON+pQpXMBX+YfXb5anT0G7ylTBKGRZ5ruuqtpcSBUUud7VSZ5B1fXom6rBeoB0Xn7Yvm/N4vSsXK7gcS6ubuq2+/L1B6+zZ0+OC+WHzi8PVg5OvnflLGurCix637oXb863VxeLeSGFB5zXTU7npaaDxZT0O5HU2XLyl9bs7ZFiWZCFHqiPciT1r3yPHiUq1BbSEaVE2ndvJ4w4mxVWSGsZCi1ztFhdBDtCYzp6/MhL8kPQvaIxh9fMws//3b/50Q++dbDiiMs1/kAuLq5vr3fH946WRwfBX29vtub0aHl8FEXX1+eXL9+9/fT5h2pTv45dX+2Hprm+ubl59373YfeDP/qjR8d/dLbgW11SGNqrPeCJloTNvCiPFrPHjx68+PTX8uYy5qyAMO3Ad4NJII6YYAjjVFMHqXejZMBZREaHmPBdA5H+ztMHnC4Yi6zr+AZ8oLM5AEkiTn3ioPIeGylWZymin+ZK8W0SWt5TB9xGXQFHoFFlLIcQaPPu9YNPvvHxs2ext/COwHz4fLurOeJ8UYJlu57BaMCstMh++bOf/p///T+/+vUv49u3+3cv5tDN3S0sTKHDkwdrd/n27fuLRuX3758uFqD5+7wsHYOdHDG8A35p7E9/8bfzDHRjTDmWDyg5DRJuZ3gGKj+9KHDK2nBcylQ9NPkXGfP7jY8fOMl7Yh2pzFyANO72zch3J6TCiGWmzvQeGnkjWJbmidjaaQis5FnlhS9ic6XMaiJl4WZXf+9HPzo5OOg5NifBXkCHASfwm+VijtvZtu3a/ovnn//5n/zbg8ViVmSLwyOzOoCeJ1kuGW8ORMJt9xfvPnt+fvz06dnRIvQWIK1r9mzRDAE++cW7yy/eXMVDlScy9Guqm2LkgaBVYIlkaaRykF24kpGUKnZAmIT9Fp88PiUbN0omXHMNIC5YDewUaQSzdVK2LlEDWMVRZitp6dmRUYN0IjIJTKa4KsPyRjPhef3h1eeL44ff+/73AWC6pkthKsoS0gsDoRKDr6Fzzz/77F/8L/9HdX6dcwiMNsWM8Su2ME7vK+WLRezQ43v17eUXH3Zg9ScHMziIru4IMd2Azfri5YdffPrWdhtwvem9rdMEOk7EDVNee3pLLNsv2UVhpDaG7I5FIFzRt589oJlg9XCYGi9YGJel0KBqXwP1GAHn8mIvvtJFsxdODyz+ZSAwWD6HYfSR6MpMzY9sSqMnAeB58+7yuz/4nSeP70eshGizgvOnmAGpqiQ1u/32f/xv/7svf/HF6ckSqmxGEMEYeKu3QyLREfbkBlZoTbW1r754dV6rH3z/W4tcwQIA7jgZPHl1u//ZLz7tq02WGakhlBfo8E2PYKQZtJqxD0n3jvor1ZBmFHagkGbDRjx7hMMmm/ScOh2kDk5x1kVcZLph7nJI+PJU5q+n194JG6btAHwpUuMlcMJuABk1Km8zUZJTBqFPqqvzMV9/7/vfPVov4DictWkp7atRdP723f/8P/3z//V/+FcFx2EYbDeH4ngPDkm0lrA8IpIKTexHP/Q+NsW9R2N58OjRg3UBMmEk2E1ivqv7v35xffXu7arkqqZawemdvgIGGaRgsI2T0TRrptVUHcjHNFIZqOTFYvLqja9eTzzKu5kg2QDCh6syGeX9G5GPvU8p8zpYZyQWKu9kZahylMF84HtmapGTHlKa1Uhly8W/+b/+5Rdfvh51MlvOaSBrVgals/LVq9f/6n//9z5OKsheXXddjyNMOESa95IQBeeWJnyPBF2gj4uzr3//0de/8fn59u1NC2A7Uhj5opKizBar5aAzthtK/St7sWQweCQdRkSZgCLw9np6B050NyR3DBPz/v8AqhtGnNyqxNUAAAAASUVORK5CYII="/>
  <p:tag name="MMPROD_48147LOGO" val=""/>
  <p:tag name="MMPROD_56907PHOTO" val="iVBORw0KGgoAAAANSUhEUgAAAFgAAAB2CAIAAADDUcMlAABAT3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mF1eD0iaHR0cDovL25zLmFkb2JlLmNvbS9leGlmLzEuMC9hdXgvIj4KICAgICAgICAgPGF1eDpTZXJpYWxOdW1iZXI+MjIyMDcwMTAzNDwvYXV4OlNlcmlhbE51bWJlcj4KICAgICAgICAgPGF1eDpMZW5zSW5mbz4yNC8xIDEwNS8xIDAvMCAwLzA8L2F1eDpMZW5zSW5mbz4KICAgICAgICAgPGF1eDpMZW5zPkVGMjQtMTA1bW0gZi80TCBJUyBVU008L2F1eDpMZW5zPgogICAgICAgICA8YXV4OkxlbnNJRD4yMzc8L2F1eDpMZW5zSUQ+CiAgICAgICAgIDxhdXg6SW1hZ2VOdW1iZXI+MDwvYXV4OkltYWdlTnVtYmVyPgogICAgICAgICA8YXV4OkFwcHJveGltYXRlRm9jdXNEaXN0YW5jZT4yNzIvMTAwPC9hdXg6QXBwcm94aW1hdGVGb2N1c0Rpc3RhbmNlPgogICAgICAgICA8YXV4OkZsYXNoQ29tcGVuc2F0aW9uPjEvMTwvYXV4OkZsYXNoQ29tcGVuc2F0aW9uPgogICAgICAgICA8YXV4OkZpcm13YXJlPjEuMC43PC9hdXg6RmlybXdhcmU+CiAgICAgIDwvcmRmOkRlc2NyaXB0aW9uPgogICAgICA8cmRmOkRlc2NyaXB0aW9uIHJkZjphYm91dD0iIgogICAgICAgICAgICB4bWxuczp4bXA9Imh0dHA6Ly9ucy5hZG9iZS5jb20veGFwLzEuMC8iPgogICAgICAgICA8eG1wOk1vZGlmeURhdGU+MjAxMy0xMi0wM1QxNToxMzowMy0wNTowMDwveG1wOk1vZGlmeURhdGU+CiAgICAgICAgIDx4bXA6Q3JlYXRlRGF0ZT4yMDEzLTEyLTAzVDE2OjAwOjQ1PC94bXA6Q3JlYXRlRGF0ZT4KICAgICAgICAgPHhtcDpSYXRpbmc+MDwveG1wOlJhdGluZz4KICAgICAgICAgPHhtcDpNZXRhZGF0YURhdGU+MjAxMy0xMi0wM1QxNToxMzowMy0wNTowMDwveG1wOk1ldGFkYXRhRGF0ZT4KICAgICAgICAgPHhtcDpDcmVhdG9yVG9vbD5BZG9iZSBQaG90b3Nob3AgQ1M2IChNYWNpbnRvc2gpPC94bXA6Q3JlYXRvclRvb2w+CiAgICAgIDwvcmRmOkRlc2NyaXB0aW9uPgogICAgICA8cmRmOkRlc2NyaXB0aW9uIHJkZjphYm91dD0iIgogICAgICAgICAgICB4bWxuczpwaG90b3Nob3A9Imh0dHA6Ly9ucy5hZG9iZS5jb20vcGhvdG9zaG9wLzEuMC8iPgogICAgICAgICA8cGhvdG9zaG9wOkRhdGVDcmVhdGVkPjIwMTMtMTItMDNUMTY6MDA6NDU8L3Bob3Rvc2hvcDpEYXRlQ3JlYXRlZD4KICAgICAgICAgPHBob3Rvc2hvcDpDb2xvck1vZGU+MzwvcGhvdG9zaG9wOkNvbG9yTW9kZT4KICAgICAgICAgPHBob3Rvc2hvcDpJQ0NQcm9maWxlPkFkb2JlIFJHQiAoMTk5OCk8L3Bob3Rvc2hvcDpJQ0NQcm9maWxlPgogICAgICA8L3JkZjpEZXNjcmlwdGlvbj4KICAgICAgPHJkZjpEZXNjcmlwdGlvbiByZGY6YWJvdXQ9IiIKICAgICAgICAgICAgeG1sbnM6eG1wTU09Imh0dHA6Ly9ucy5hZG9iZS5jb20veGFwLzEuMC9tbS8iCiAgICAgICAgICAgIHhtbG5zOnN0RXZ0PSJodHRwOi8vbnMuYWRvYmUuY29tL3hhcC8xLjAvc1R5cGUvUmVzb3VyY2VFdmVudCMiCiAgICAgICAgICAgIHhtbG5zOnN0UmVmPSJodHRwOi8vbnMuYWRvYmUuY29tL3hhcC8xLjAvc1R5cGUvUmVzb3VyY2VSZWYjIj4KICAgICAgICAgPHhtcE1NOkRvY3VtZW50SUQ+eG1wLmRpZDowNDgwMTE3NDA3MjA2ODExODIyQUU2RkE3RTE1NUQ2NjwveG1wTU06RG9jdW1lbnRJRD4KICAgICAgICAgPHhtcE1NOk9yaWdpbmFsRG9jdW1lbnRJRD5BQ0JERTAwNDNGOTdBMEQzOTFBQkIwRDJCQzBBRDI5MjwveG1wTU06T3JpZ2luYWxEb2N1bWVudElEPgogICAgICAgICA8eG1wTU06SW5zdGFuY2VJRD54bXAuaWlkOkJCODM4MzNCMzUyMDY4MTE4MDgzQjU2MzQ2M0UzNDI4PC94bXBNTTpJbnN0YW5jZUlEPgogICAgICAgICA8eG1wTU06SGlzdG9yeT4KICAgICAgICAgICAgPHJkZjpTZXE+CiAgICAgICAgICAgICAgIDxyZGY6bGkgcmRmOnBhcnNlVHlwZT0iUmVzb3VyY2UiPgogICAgICAgICAgICAgICAgICA8c3RFdnQ6YWN0aW9uPmRlcml2ZWQ8L3N0RXZ0OmFjdGlvbj4KICAgICAgICAgICAgICAgICAgPHN0RXZ0OnBhcmFtZXRlcnM+Y29udmVydGVkIGZyb20gaW1hZ2UveC1jYW5vbi1jcjIgdG8gaW1hZ2UvdGlmZjwvc3RFdnQ6cGFyYW1ldGVycz4KICAgICAgICAgICAgICAgPC9yZGY6bGk+CiAgICAgICAgICAgICAgIDxyZGY6bGkgcmRmOnBhcnNlVHlwZT0iUmVzb3VyY2UiPgogICAgICAgICAgICAgICAgICA8c3RFdnQ6YWN0aW9uPnNhdmVkPC9zdEV2dDphY3Rpb24+CiAgICAgICAgICAgICAgICAgIDxzdEV2dDppbnN0YW5jZUlEPnhtcC5paWQ6MDQ4MDExNzQwNzIwNjgxMTgyMkFFNkZBN0UxNTVENjY8L3N0RXZ0Omluc3RhbmNlSUQ+CiAgICAgICAgICAgICAgICAgIDxzdEV2dDp3aGVuPjIwMTMtMTItMDNUMTU6MDY6NDItMDU6MDA8L3N0RXZ0OndoZW4+CiAgICAgICAgICAgICAgICAgIDxzdEV2dDpzb2Z0d2FyZUFnZW50PkFkb2JlIFBob3Rvc2hvcCBDYW1lcmEgUmF3IDcuMCAoTWFjaW50b3NoKTwvc3RFdnQ6c29mdHdhcmVBZ2VudD4KICAgICAgICAgICAgICAgICAgPHN0RXZ0OmNoYW5nZWQ+Lzwvc3RFdnQ6Y2hhbmdlZD4KICAgICAgICAgICAgICAgPC9yZGY6bGk+CiAgICAgICAgICAgICAgIDxyZGY6bGkgcmRmOnBhcnNlVHlwZT0iUmVzb3VyY2UiPgogICAgICAgICAgICAgICAgICA8c3RFdnQ6YWN0aW9uPnNhdmVkPC9zdEV2dDphY3Rpb24+CiAgICAgICAgICAgICAgICAgIDxzdEV2dDppbnN0YW5jZUlEPnhtcC5paWQ6Qjg4MzgzM0IzNTIwNjgxMTgwODNCNTYzNDYzRTM0Mjg8L3N0RXZ0Omluc3RhbmNlSUQ+CiAgICAgICAgICAgICAgICAgIDxzdEV2dDp3aGVuPjIwMTMtMTItMDNUMTU6MTE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pbWFnZS90aWZmIHRvIGltYWdlL2pwZWc8L3N0RXZ0OnBhcmFtZXRlcnM+CiAgICAgICAgICAgICAgIDwvcmRmOmxpPgogICAgICAgICAgICAgICA8cmRmOmxpIHJkZjpwYXJzZVR5cGU9IlJlc291cmNlIj4KICAgICAgICAgICAgICAgICAgPHN0RXZ0OmFjdGlvbj5kZXJpdmVkPC9zdEV2dDphY3Rpb24+CiAgICAgICAgICAgICAgICAgIDxzdEV2dDpwYXJhbWV0ZXJzPmNvbnZlcnRlZCBmcm9tIGltYWdlL3RpZmYgdG8gaW1hZ2UvanBlZzwvc3RFdnQ6cGFyYW1ldGVycz4KICAgICAgICAgICAgICAgPC9yZGY6bGk+CiAgICAgICAgICAgICAgIDxyZGY6bGkgcmRmOnBhcnNlVHlwZT0iUmVzb3VyY2UiPgogICAgICAgICAgICAgICAgICA8c3RFdnQ6YWN0aW9uPnNhdmVkPC9zdEV2dDphY3Rpb24+CiAgICAgICAgICAgICAgICAgIDxzdEV2dDppbnN0YW5jZUlEPnhtcC5paWQ6Qjk4MzgzM0IzNTIwNjgxMTgwODNCNTYzNDYzRTM0Mjg8L3N0RXZ0Omluc3RhbmNlSUQ+CiAgICAgICAgICAgICAgICAgIDxzdEV2dDp3aGVuPjIwMTMtMTItMDNUMTU6MTE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zYXZlZDwvc3RFdnQ6YWN0aW9uPgogICAgICAgICAgICAgICAgICA8c3RFdnQ6aW5zdGFuY2VJRD54bXAuaWlkOkJCODM4MzNCMzUyMDY4MTE4MDgzQjU2MzQ2M0UzNDI4PC9zdEV2dDppbnN0YW5jZUlEPgogICAgICAgICAgICAgICAgICA8c3RFdnQ6d2hlbj4yMDEzLTEyLTAzVDE1OjEzOjAzLTA1OjAwPC9zdEV2dDp3aGVuPgogICAgICAgICAgICAgICAgICA8c3RFdnQ6c29mdHdhcmVBZ2VudD5BZG9iZSBQaG90b3Nob3AgQ1M2IChNYWNpbnRvc2gpPC9zdEV2dDpzb2Z0d2FyZUFnZW50PgogICAgICAgICAgICAgICAgICA8c3RFdnQ6Y2hhbmdlZD4vPC9zdEV2dDpjaGFuZ2VkPgogICAgICAgICAgICAgICA8L3JkZjpsaT4KICAgICAgICAgICAgPC9yZGY6U2VxPgogICAgICAgICA8L3htcE1NOkhpc3Rvcnk+CiAgICAgICAgIDx4bXBNTTpEZXJpdmVkRnJvbSByZGY6cGFyc2VUeXBlPSJSZXNvdXJjZSI+CiAgICAgICAgICAgIDxzdFJlZjppbnN0YW5jZUlEPnhtcC5paWQ6Qjg4MzgzM0IzNTIwNjgxMTgwODNCNTYzNDYzRTM0Mjg8L3N0UmVmOmluc3RhbmNlSUQ+CiAgICAgICAgICAgIDxzdFJlZjpkb2N1bWVudElEPnhtcC5kaWQ6MDQ4MDExNzQwNzIwNjgxMTgyMkFFNkZBN0UxNTVENjY8L3N0UmVmOmRvY3VtZW50SUQ+CiAgICAgICAgICAgIDxzdFJlZjpvcmlnaW5hbERvY3VtZW50SUQ+QUNCREUwMDQzRjk3QTBEMzkxQUJCMEQyQkMwQUQyOTI8L3N0UmVmOm9yaWdpbmFsRG9jdW1lbnRJRD4KICAgICAgICAgPC94bXBNTTpEZXJpdmVkRnJvbT4KICAgICAgPC9yZGY6RGVzY3JpcHRpb24+CiAgICAgIDxyZGY6RGVzY3JpcHRpb24gcmRmOmFib3V0PSIiCiAgICAgICAgICAgIHhtbG5zOmRjPSJodHRwOi8vcHVybC5vcmcvZGMvZWxlbWVudHMvMS4xLyI+CiAgICAgICAgIDxkYzpmb3JtYXQ+aW1hZ2UvanBlZzwvZGM6Zm9ybWF0PgogICAgICA8L3JkZjpEZXNjcmlwdGlvbj4KICAgICAgPHJkZjpEZXNjcmlwdGlvbiByZGY6YWJvdXQ9IiIKICAgICAgICAgICAgeG1sbnM6Y3JzPSJodHRwOi8vbnMuYWRvYmUuY29tL2NhbWVyYS1yYXctc2V0dGluZ3MvMS4wLyI+CiAgICAgICAgIDxjcnM6UmF3RmlsZU5hbWU+SU1HXzE1OTcuQ1IyPC9jcnM6UmF3RmlsZU5hbWU+CiAgICAgICAgIDxjcnM6VmVyc2lvbj43LjA8L2NyczpWZXJzaW9uPgogICAgICAgICA8Y3JzOlByb2Nlc3NWZXJzaW9uPjYuNzwvY3JzOlByb2Nlc3NWZXJzaW9uPgogICAgICAgICA8Y3JzOldoaXRlQmFsYW5jZT5BcyBTaG90PC9jcnM6V2hpdGVCYWxhbmNlPgogICAgICAgICA8Y3JzOlRlbXBlcmF0dXJlPjU0NTA8L2NyczpUZW1wZXJhdHVyZT4KICAgICAgICAgPGNyczpUaW50Pis0MDwvY3JzOlRpbnQ+CiAgICAgICAgIDxjcnM6RXhwb3N1cmU+MC4wMDwvY3JzOkV4cG9zdXJlPgogICAgICAgICA8Y3JzOlNoYWRvd3M+NTwvY3JzOlNoYWRvd3M+CiAgICAgICAgIDxjcnM6QnJpZ2h0bmVzcz4rNTA8L2NyczpCcmlnaHRuZXNzPgogICAgICAgICA8Y3JzOkNvbnRyYXN0PisyNTwvY3JzOkNvbnRyYXN0PgogICAgICAgICA8Y3JzOlNhdHVyYXRpb24+Kzk8L2NyczpTYXR1cmF0aW9uPgogICAgICAgICA8Y3JzOlNoYXJwbmVzcz4yNTwvY3JzOlNoYXJwbmVzcz4KICAgICAgICAgPGNyczpMdW1pbmFuY2VTbW9vdGhpbmc+MDwvY3JzOkx1bWluYW5jZVNtb290aGluZz4KICAgICAgICAgPGNyczpDb2xvck5vaXNlUmVkdWN0aW9uPjI1PC9jcnM6Q29sb3JOb2lzZVJlZHVjdGlvbj4KICAgICAgICAgPGNyczpWaWduZXR0ZUFtb3VudD4wPC9jcnM6VmlnbmV0dGVBbW91bnQ+CiAgICAgICAgIDxjcnM6U2hhZG93VGludD4wPC9jcnM6U2hhZG93VGludD4KICAgICAgICAgPGNyczpSZWRIdWU+MDwvY3JzOlJlZEh1ZT4KICAgICAgICAgPGNyczpSZWRTYXR1cmF0aW9uPjA8L2NyczpSZWRTYXR1cmF0aW9uPgogICAgICAgICA8Y3JzOkdyZWVuSHVlPjA8L2NyczpHcmVlbkh1ZT4KICAgICAgICAgPGNyczpHcmVlblNhdHVyYXRpb24+MDwvY3JzOkdyZWVuU2F0dXJhdGlvbj4KICAgICAgICAgPGNyczpCbHVlSHVlPjA8L2NyczpCbHVlSHVlPgogICAgICAgICA8Y3JzOkJsdWVTYXR1cmF0aW9uPjA8L2NyczpCbHVlU2F0dXJhdGlvbj4KICAgICAgICAgPGNyczpGaWxsTGlnaHQ+MDwvY3JzOkZpbGxMaWdodD4KICAgICAgICAgPGNyczpWaWJyYW5jZT4rMTg8L2NyczpWaWJyYW5jZT4KICAgICAgICAgPGNyczpIaWdobGlnaHRSZWNvdmVyeT4wPC9jcnM6SGlnaGxpZ2h0UmVjb3Zlcnk+CiAgICAgICAgIDxjcnM6Q2xhcml0eT4wPC9jcnM6Q2xhcml0eT4KICAgICAgICAgPGNyczpEZWZyaW5nZT4wPC9jcnM6RGVmcmluZ2U+CiAgICAgICAgIDxjcnM6SHVlQWRqdXN0bWVudFJlZD4wPC9jcnM6SHVlQWRqdXN0bWVudFJlZD4KICAgICAgICAgPGNyczpIdWVBZGp1c3RtZW50T3JhbmdlPjA8L2NyczpIdWVBZGp1c3RtZW50T3JhbmdlPgogICAgICAgICA8Y3JzOkh1ZUFkanVzdG1lbnRZZWxsb3c+MDwvY3JzOkh1ZUFkanVzdG1lbnRZZWxsb3c+CiAgICAgICAgIDxjcnM6SHVlQWRqdXN0bWVudEdyZWVuPjA8L2NyczpIdWVBZGp1c3RtZW50R3JlZW4+CiAgICAgICAgIDxjcnM6SHVlQWRqdXN0bWVudEFxdWE+MDwvY3JzOkh1ZUFkanVzdG1lbnRBcXVhPgogICAgICAgICA8Y3JzOkh1ZUFkanVzdG1lbnRCbHVlPjA8L2NyczpIdWVBZGp1c3RtZW50Qmx1ZT4KICAgICAgICAgPGNyczpIdWVBZGp1c3RtZW50UHVycGxlPjA8L2NyczpIdWVBZGp1c3RtZW50UHVycGxlPgogICAgICAgICA8Y3JzOkh1ZUFkanVzdG1lbnRNYWdlbnRhPjA8L2NyczpIdWVBZGp1c3RtZW50TWFnZW50YT4KICAgICAgICAgPGNyczpTYXR1cmF0aW9uQWRqdXN0bWVudFJlZD4wPC9jcnM6U2F0dXJhdGlvbkFkanVzdG1lbnRSZWQ+CiAgICAgICAgIDxjcnM6U2F0dXJhdGlvbkFkanVzdG1lbnRPcmFuZ2U+MDwvY3JzOlNhdHVyYXRpb25BZGp1c3RtZW50T3JhbmdlPgogICAgICAgICA8Y3JzOlNhdHVyYXRpb25BZGp1c3RtZW50WWVsbG93PjA8L2NyczpTYXR1cmF0aW9uQWRqdXN0bWVudFllbGxvdz4KICAgICAgICAgPGNyczpTYXR1cmF0aW9uQWRqdXN0bWVudEdyZWVuPjA8L2NyczpTYXR1cmF0aW9uQWRqdXN0bWVudEdyZWVuPgogICAgICAgICA8Y3JzOlNhdHVyYXRpb25BZGp1c3RtZW50QXF1YT4wPC9jcnM6U2F0dXJhdGlvbkFkanVzdG1lbnRBcXVhPgogICAgICAgICA8Y3JzOlNhdHVyYXRpb25BZGp1c3RtZW50Qmx1ZT4wPC9jcnM6U2F0dXJhdGlvbkFkanVzdG1lbnRCbHVlPgogICAgICAgICA8Y3JzOlNhdHVyYXRpb25BZGp1c3RtZW50UHVycGxlPjA8L2NyczpTYXR1cmF0aW9uQWRqdXN0bWVudFB1cnBsZT4KICAgICAgICAgPGNyczpTYXR1cmF0aW9uQWRqdXN0bWVudE1hZ2VudGE+MDwvY3JzOlNhdHVyYXRpb25BZGp1c3RtZW50TWFnZW50YT4KICAgICAgICAgPGNyczpMdW1pbmFuY2VBZGp1c3RtZW50UmVkPjA8L2NyczpMdW1pbmFuY2VBZGp1c3RtZW50UmVkPgogICAgICAgICA8Y3JzOkx1bWluYW5jZUFkanVzdG1lbnRPcmFuZ2U+MDwvY3JzOkx1bWluYW5jZUFkanVzdG1lbnRPcmFuZ2U+CiAgICAgICAgIDxjcnM6THVtaW5hbmNlQWRqdXN0bWVudFllbGxvdz4wPC9jcnM6THVtaW5hbmNlQWRqdXN0bWVudFllbGxvdz4KICAgICAgICAgPGNyczpMdW1pbmFuY2VBZGp1c3RtZW50R3JlZW4+MDwvY3JzOkx1bWluYW5jZUFkanVzdG1lbnRHcmVlbj4KICAgICAgICAgPGNyczpMdW1pbmFuY2VBZGp1c3RtZW50QXF1YT4wPC9jcnM6THVtaW5hbmNlQWRqdXN0bWVudEFxdWE+CiAgICAgICAgIDxjcnM6THVtaW5hbmNlQWRqdXN0bWVudEJsdWU+MDwvY3JzOkx1bWluYW5jZUFkanVzdG1lbnRCbHVlPgogICAgICAgICA8Y3JzOkx1bWluYW5jZUFkanVzdG1lbnRQdXJwbGU+MDwvY3JzOkx1bWluYW5jZUFkanVzdG1lbnRQdXJwbGU+CiAgICAgICAgIDxjcnM6THVtaW5hbmNlQWRqdXN0bWVudE1hZ2VudGE+MDwvY3JzOkx1bWluYW5jZUFkanVzdG1lbnRNYWdlbnRhPgogICAgICAgICA8Y3JzOlNwbGl0VG9uaW5nU2hhZG93SHVlPjA8L2NyczpTcGxpdFRvbmluZ1NoYWRvd0h1ZT4KICAgICAgICAgPGNyczpTcGxpdFRvbmluZ1NoYWRvd1NhdHVyYXRpb24+MDwvY3JzOlNwbGl0VG9uaW5nU2hhZG93U2F0dXJhdGlvbj4KICAgICAgICAgPGNyczpTcGxpdFRvbmluZ0hpZ2hsaWdodEh1ZT4wPC9jcnM6U3BsaXRUb25pbmdIaWdobGlnaHRIdWU+CiAgICAgICAgIDxjcnM6U3BsaXRUb25pbmdIaWdobGlnaHRTYXR1cmF0aW9uPjA8L2NyczpTcGxpdFRvbmluZ0hpZ2hsaWdodFNhdHVyYXRpb24+CiAgICAgICAgIDxjcnM6U3BsaXRUb25pbmdCYWxhbmNlPjA8L2NyczpTcGxpdFRvbmluZ0JhbGFuY2U+CiAgICAgICAgIDxjcnM6UGFyYW1ldHJpY1NoYWRvd3M+MDwvY3JzOlBhcmFtZXRyaWNTaGFkb3dzPgogICAgICAgICA8Y3JzOlBhcmFtZXRyaWNEYXJrcz4wPC9jcnM6UGFyYW1ldHJpY0RhcmtzPgogICAgICAgICA8Y3JzOlBhcmFtZXRyaWNMaWdodHM+MDwvY3JzOlBhcmFtZXRyaWNMaWdodHM+CiAgICAgICAgIDxjcnM6UGFyYW1ldHJpY0hpZ2hsaWdodHM+MDwvY3JzOlBhcmFtZXRyaWNIaWdobGlnaHRzPgogICAgICAgICA8Y3JzOlBhcmFtZXRyaWNTaGFkb3dTcGxpdD4yNTwvY3JzOlBhcmFtZXRyaWNTaGFkb3dTcGxpdD4KICAgICAgICAgPGNyczpQYXJhbWV0cmljTWlkdG9uZVNwbGl0PjUwPC9jcnM6UGFyYW1ldHJpY01pZHRvbmVTcGxpdD4KICAgICAgICAgPGNyczpQYXJhbWV0cmljSGlnaGxpZ2h0U3BsaXQ+NzU8L2NyczpQYXJhbWV0cmljSGlnaGxpZ2h0U3BsaXQ+CiAgICAgICAgIDxjcnM6U2hhcnBlblJhZGl1cz4rMS4wPC9jcnM6U2hhcnBlblJhZGl1cz4KICAgICAgICAgPGNyczpTaGFycGVuRGV0YWlsPjI1PC9jcnM6U2hhcnBlbkRldGFpbD4KICAgICAgICAgPGNyczpTaGFycGVuRWRnZU1hc2tpbmc+MDwvY3JzOlNoYXJwZW5FZGdlTWFza2luZz4KICAgICAgICAgPGNyczpQb3N0Q3JvcFZpZ25ldHRlQW1vdW50PjA8L2NyczpQb3N0Q3JvcFZpZ25ldHRlQW1vdW50PgogICAgICAgICA8Y3JzOkdyYWluQW1vdW50PjA8L2NyczpHcmFpbkFtb3VudD4KICAgICAgICAgPGNyczpDb2xvck5vaXNlUmVkdWN0aW9uRGV0YWlsPjUwPC9jcnM6Q29sb3JOb2lzZVJlZHVjdGlvbkRldGFpbD4KICAgICAgICAgPGNyczpMZW5zUHJvZmlsZUVuYWJsZT4wPC9jcnM6TGVuc1Byb2ZpbGVFbmFibGU+CiAgICAgICAgIDxjcnM6TGVuc01hbnVhbERpc3RvcnRpb25BbW91bnQ+MDwvY3JzOkxlbnNNYW51YWxEaXN0b3J0aW9uQW1vdW50PgogICAgICAgICA8Y3JzOlBlcnNwZWN0aXZlVmVydGljYWw+MDwvY3JzOlBlcnNwZWN0aXZlVmVydGljYWw+CiAgICAgICAgIDxjcnM6UGVyc3BlY3RpdmVIb3Jpem9udGFsPjA8L2NyczpQZXJzcGVjdGl2ZUhvcml6b250YWw+CiAgICAgICAgIDxjcnM6UGVyc3BlY3RpdmVSb3RhdGU+MC4wPC9jcnM6UGVyc3BlY3RpdmVSb3RhdGU+CiAgICAgICAgIDxjcnM6UGVyc3BlY3RpdmVTY2FsZT4xMDA8L2NyczpQZXJzcGVjdGl2ZVNjYWxlPgogICAgICAgICA8Y3JzOkF1dG9MYXRlcmFsQ0E+MDwvY3JzOkF1dG9MYXRlcmFsQ0E+CiAgICAgICAgIDxjcnM6RXhwb3N1cmUyMDEyPi0wLjQwPC9jcnM6RXhwb3N1cmUyMDEyPgogICAgICAgICA8Y3JzOkNvbnRyYXN0MjAxMj4wPC9jcnM6Q29udHJhc3QyMDEyPgogICAgICAgICA8Y3JzOkhpZ2hsaWdodHMyMDEyPisxMDwvY3JzOkhpZ2hsaWdodHMyMDEyPgogICAgICAgICA8Y3JzOlNoYWRvd3MyMDEyPjA8L2NyczpTaGFkb3dzMjAxMj4KICAgICAgICAgPGNyczpXaGl0ZXMyMDEyPjA8L2NyczpXaGl0ZXMyMDEyPgogICAgICAgICA8Y3JzOkJsYWNrczIwMTI+MDwvY3JzOkJsYWNrczIwMTI+CiAgICAgICAgIDxjcnM6Q2xhcml0eTIwMTI+KzU8L2NyczpDbGFyaXR5MjAxMj4KICAgICAgICAgPGNyczpDb252ZXJ0VG9HcmF5c2NhbGU+RmFsc2U8L2NyczpDb252ZXJ0VG9HcmF5c2NhbGU+CiAgICAgICAgIDxjcnM6VG9uZUN1cnZlTmFtZT5NZWRpdW0gQ29udHJhc3Q8L2NyczpUb25lQ3VydmVOYW1lPgogICAgICAgICA8Y3JzOlRvbmVDdXJ2ZU5hbWUyMDEyPkxpbmVhcjwvY3JzOlRvbmVDdXJ2ZU5hbWUyMDEyPgogICAgICAgICA8Y3JzOkNhbWVyYVByb2ZpbGU+QWRvYmUgU3RhbmRhcmQ8L2NyczpDYW1lcmFQcm9maWxlPgogICAgICAgICA8Y3JzOkNhbWVyYVByb2ZpbGVEaWdlc3Q+NEUzOUNBNDU0NDk3MENGQ0RBMDQ4MERFRjk4NUEzMzQ8L2NyczpDYW1lcmFQcm9maWxlRGlnZXN0PgogICAgICAgICA8Y3JzOkxlbnNQcm9maWxlU2V0dXA+TGVuc0RlZmF1bHRzPC9jcnM6TGVuc1Byb2ZpbGVTZXR1cD4KICAgICAgICAgPGNyczpIYXNTZXR0aW5ncz5UcnVlPC9jcnM6SGFzU2V0dGluZ3M+CiAgICAgICAgIDxjcnM6SGFzQ3JvcD5GYWxzZTwvY3JzOkhhc0Nyb3A+CiAgICAgICAgIDxjcnM6QWxyZWFkeUFwcGxpZWQ+VHJ1ZTwvY3JzOkFscmVhZHlBcHBsaWVkPgogICAgICAgICA8Y3JzOlRvbmVDdXJ2ZT4KICAgICAgICAgICAgPHJkZjpTZXE+CiAgICAgICAgICAgICAgIDxyZGY6bGk+MCwgMDwvcmRmOmxpPgogICAgICAgICAgICAgICA8cmRmOmxpPjMyLCAyMjwvcmRmOmxpPgogICAgICAgICAgICAgICA8cmRmOmxpPjY0LCA1NjwvcmRmOmxpPgogICAgICAgICAgICAgICA8cmRmOmxpPjEyOCwgMTI4PC9yZGY6bGk+CiAgICAgICAgICAgICAgIDxyZGY6bGk+MTkyLCAxOTY8L3JkZjpsaT4KICAgICAgICAgICAgICAgPHJkZjpsaT4yNTUsIDI1NTwvcmRmOmxpPgogICAgICAgICAgICA8L3JkZjpTZXE+CiAgICAgICAgIDwvY3JzOlRvbmVDdXJ2ZT4KICAgICAgICAgPGNyczpUb25lQ3VydmVSZWQ+CiAgICAgICAgICAgIDxyZGY6U2VxPgogICAgICAgICAgICAgICA8cmRmOmxpPjAsIDA8L3JkZjpsaT4KICAgICAgICAgICAgICAgPHJkZjpsaT4yNTUsIDI1NTwvcmRmOmxpPgogICAgICAgICAgICA8L3JkZjpTZXE+CiAgICAgICAgIDwvY3JzOlRvbmVDdXJ2ZVJlZD4KICAgICAgICAgPGNyczpUb25lQ3VydmVHcmVlbj4KICAgICAgICAgICAgPHJkZjpTZXE+CiAgICAgICAgICAgICAgIDxyZGY6bGk+MCwgMDwvcmRmOmxpPgogICAgICAgICAgICAgICA8cmRmOmxpPjI1NSwgMjU1PC9yZGY6bGk+CiAgICAgICAgICAgIDwvcmRmOlNlcT4KICAgICAgICAgPC9jcnM6VG9uZUN1cnZlR3JlZW4+CiAgICAgICAgIDxjcnM6VG9uZUN1cnZlQmx1ZT4KICAgICAgICAgICAgPHJkZjpTZXE+CiAgICAgICAgICAgICAgIDxyZGY6bGk+MCwgMDwvcmRmOmxpPgogICAgICAgICAgICAgICA8cmRmOmxpPjI1NSwgMjU1PC9yZGY6bGk+CiAgICAgICAgICAgIDwvcmRmOlNlcT4KICAgICAgICAgPC9jcnM6VG9uZUN1cnZlQmx1ZT4KICAgICAgICAgPGNyczpUb25lQ3VydmVQVjIwMTI+CiAgICAgICAgICAgIDxyZGY6U2VxPgogICAgICAgICAgICAgICA8cmRmOmxpPjAsIDA8L3JkZjpsaT4KICAgICAgICAgICAgICAgPHJkZjpsaT4yNTUsIDI1NTwvcmRmOmxpPgogICAgICAgICAgICA8L3JkZjpTZXE+CiAgICAgICAgIDwvY3JzOlRvbmVDdXJ2ZVBWMjAxMj4KICAgICAgICAgPGNyczpUb25lQ3VydmVQVjIwMTJSZWQ+CiAgICAgICAgICAgIDxyZGY6U2VxPgogICAgICAgICAgICAgICA8cmRmOmxpPjAsIDA8L3JkZjpsaT4KICAgICAgICAgICAgICAgPHJkZjpsaT4yNTUsIDI1NTwvcmRmOmxpPgogICAgICAgICAgICA8L3JkZjpTZXE+CiAgICAgICAgIDwvY3JzOlRvbmVDdXJ2ZVBWMjAxMlJlZD4KICAgICAgICAgPGNyczpUb25lQ3VydmVQVjIwMTJHcmVlbj4KICAgICAgICAgICAgPHJkZjpTZXE+CiAgICAgICAgICAgICAgIDxyZGY6bGk+MCwgMDwvcmRmOmxpPgogICAgICAgICAgICAgICA8cmRmOmxpPjI1NSwgMjU1PC9yZGY6bGk+CiAgICAgICAgICAgIDwvcmRmOlNlcT4KICAgICAgICAgPC9jcnM6VG9uZUN1cnZlUFYyMDEyR3JlZW4+CiAgICAgICAgIDxjcnM6VG9uZUN1cnZlUFYyMDEyQmx1ZT4KICAgICAgICAgICAgPHJkZjpTZXE+CiAgICAgICAgICAgICAgIDxyZGY6bGk+MCwgMDwvcmRmOmxpPgogICAgICAgICAgICAgICA8cmRmOmxpPjI1NSwgMjU1PC9yZGY6bGk+CiAgICAgICAgICAgIDwvcmRmOlNlcT4KICAgICAgICAgPC9jcnM6VG9uZUN1cnZlUFYyMDEyQmx1ZT4KICAgICAgPC9yZGY6RGVzY3JpcHRpb24+CiAgICAgIDxyZGY6RGVzY3JpcHRpb24gcmRmOmFib3V0PSIiCiAgICAgICAgICAgIHhtbG5zOnRpZmY9Imh0dHA6Ly9ucy5hZG9iZS5jb20vdGlmZi8xLjAvIj4KICAgICAgICAgPHRpZmY6TWFrZT5DYW5vbjwvdGlmZjpNYWtlPgogICAgICAgICA8dGlmZjpNb2RlbD5DYW5vbiBFT1MgNTBEPC90aWZmOk1vZGVsPgogICAgICAgICA8dGlmZjpPcmllbnRhdGlvbj4xPC90aWZmOk9yaWVudGF0aW9uPgogICAgICAgICA8dGlmZjpYUmVzb2x1dGlvbj4yOC8xPC90aWZmOlhSZXNvbHV0aW9uPgogICAgICAgICA8dGlmZjpZUmVzb2x1dGlvbj4yOC8xPC90aWZmOllSZXNvbHV0aW9uPgogICAgICAgICA8dGlmZjpSZXNvbHV0aW9uVW5pdD4zPC90aWZmOlJlc29sdXRpb25Vbml0PgogICAgICA8L3JkZjpEZXNjcmlwdGlvbj4KICAgICAgPHJkZjpEZXNjcmlwdGlvbiByZGY6YWJvdXQ9IiIKICAgICAgICAgICAgeG1sbnM6ZXhpZj0iaHR0cDovL25zLmFkb2JlLmNvbS9leGlmLzEuMC8iPgogICAgICAgICA8ZXhpZjpFeHBvc3VyZVRpbWU+MS8yNTA8L2V4aWY6RXhwb3N1cmVUaW1lPgogICAgICAgICA8ZXhpZjpGTnVtYmVyPjQvMTwvZXhpZjpGTnVtYmVyPgogICAgICAgICA8ZXhpZjpFeHBvc3VyZVByb2dyYW0+NDwvZXhpZjpFeHBvc3VyZVByb2dyYW0+CiAgICAgICAgIDxleGlmOklTT1NwZWVkUmF0aW5ncz40MDA8L2V4aWY6SVNPU3BlZWRSYXRpbmdzPgogICAgICAgICA8ZXhpZjpFeGlmVmVyc2lvbj4wMjIxPC9leGlmOkV4aWZWZXJzaW9uPgogICAgICAgICA8ZXhpZjpEYXRlVGltZU9yaWdpbmFsPjIwMTMtMTItMDNUMTY6MDA6NDUtMDU6MDA8L2V4aWY6RGF0ZVRpbWVPcmlnaW5hbD4KICAgICAgICAgPGV4aWY6U2h1dHRlclNwZWVkVmFsdWU+Nzk2NTc4NC8xMDAwMDAwPC9leGlmOlNodXR0ZXJTcGVlZFZhbHVlPgogICAgICAgICA8ZXhpZjpBcGVydHVyZVZhbHVlPjQvMTwvZXhpZjpBcGVydHVyZVZhbHVlPgogICAgICAgICA8ZXhpZjpFeHBvc3VyZUJpYXNWYWx1ZT4yLzM8L2V4aWY6RXhwb3N1cmVCaWFzVmFsdWU+CiAgICAgICAgIDxleGlmOk1heEFwZXJ0dXJlVmFsdWU+NC8xPC9leGlmOk1heEFwZXJ0dXJlVmFsdWU+CiAgICAgICAgIDxleGlmOk1ldGVyaW5nTW9kZT41PC9leGlmOk1ldGVyaW5nTW9kZT4KICAgICAgICAgPGV4aWY6Rmxhc2ggcmRmOnBhcnNlVHlwZT0iUmVzb3VyY2UiPgogICAgICAgICAgICA8ZXhpZjpGaXJlZD5UcnVlPC9leGlmOkZpcmVkPgogICAgICAgICAgICA8ZXhpZjpSZXR1cm4+MDwvZXhpZjpSZXR1cm4+CiAgICAgICAgICAgIDxleGlmOk1vZGU+MTwvZXhpZjpNb2RlPgogICAgICAgICAgICA8ZXhpZjpGdW5jdGlvbj5GYWxzZTwvZXhpZjpGdW5jdGlvbj4KICAgICAgICAgICAgPGV4aWY6UmVkRXllTW9kZT5GYWxzZTwvZXhpZjpSZWRFeWVNb2RlPgogICAgICAgICA8L2V4aWY6Rmxhc2g+CiAgICAgICAgIDxleGlmOkZvY2FsTGVuZ3RoPjQ3LzE8L2V4aWY6Rm9jYWxMZW5ndGg+CiAgICAgICAgIDxleGlmOkNvbG9yU3BhY2U+NjU1MzU8L2V4aWY6Q29sb3JTcGFjZT4KICAgICAgICAgPGV4aWY6UGl4ZWxYRGltZW5zaW9uPjQ3MjwvZXhpZjpQaXhlbFhEaW1lbnNpb24+CiAgICAgICAgIDxleGlmOlBpeGVsWURpbWVuc2lvbj42MzM8L2V4aWY6UGl4ZWxZRGltZW5zaW9uPgogICAgICAgICA8ZXhpZjpGb2NhbFBsYW5lWFJlc29sdXRpb24+NDc1MjAwMC84OTQ8L2V4aWY6Rm9jYWxQbGFuZVhSZXNvbHV0aW9uPgogICAgICAgICA8ZXhpZjpGb2NhbFBsYW5lWVJlc29sdXRpb24+MzE2ODAwMC81OTc8L2V4aWY6Rm9jYWxQbGFuZVlSZXNvbHV0aW9uPgogICAgICAgICA8ZXhpZjpGb2NhbFBsYW5lUmVzb2x1dGlvblVuaXQ+MjwvZXhpZjpGb2NhbFBsYW5lUmVzb2x1dGlvblVuaXQ+CiAgICAgICAgIDxleGlmOkN1c3RvbVJlbmRlcmVkPjA8L2V4aWY6Q3VzdG9tUmVuZGVyZWQ+CiAgICAgICAgIDxleGlmOkV4cG9zdXJlTW9kZT4wPC9leGlmOkV4cG9zdXJlTW9kZT4KICAgICAgICAgPGV4aWY6V2hpdGVCYWxhbmNlPjA8L2V4aWY6V2hpdGVCYWxhbmNlPgogICAgICAgICA8ZXhpZjpTY2VuZUNhcHR1cmVUeXBlPjA8L2V4aWY6U2NlbmVDYXB0dXJlVHlwZT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KPD94cGFja2V0IGVuZD0idyI/Pr7KqsoAAAAHdElNRQfdDAMUKhDcwjBeAAAACXBIWXMAAAsSAAALEgHS3X78AAAABGdBTUEAALGPC/xhBQAASXhJREFUeNptvVmMLFl6HhZniT0it9qr7tZ9e++eGXLI4TL0kJTIEQ2JtGADoi1TNmDAD37wgw2/+MmG/cYHGxYg2PCLZcMSBEK2JBIjkUNqOOIy5Khnn+4e9nr3W3vlGvtyjr//RGZWVo/rXnTXzYqKjHPOv3zfvyX7yj/7HWZZjDGttWW+sehLm2+777sv1v1b048si+N7ZmmN15RSjHHOmbmBZX5pebfNX+6+Wb/evYB/4jc1fUO3M/dnG++uV9ez1fXL+5sXFZ5BaWv5XNb6dfq19fUcD7u6p3XzS1sKN+ieVrLVm3R7sfmg663BOtcrXD4Cvb3ufgU/Nd90b89Wz7rcOXMPvX6Ojb1lG+9iXsYdWHfZes/XN1wez3o/N/93c+v1ekGr65mlf2wHlu/e7SN9I9eP1S1jY9uWD9odDFs/qvkRXz3v5pUbB798iNXuLF9ZHZdFUqD16qXVcS23VZuHUd12rJ5KbzzVchnmPt0vaTp16/phPrVZCmeGw1//gMRELDdWC7qCK25tSMTqF9eCwDaFeb1acwNmHvf6dXPZ8tpu8Z0srDZ38yZsefG10K8PfClQbLW+5Rstj2opPt1Ddm9qtkxfr1HrDS3YvPNyRcwI8PIEOpU218gNQ3AtWquTWR0CYxuPapntt1ZLZZvf3NyvzZ9291kd2dLSqO7hOS11aRc0X74N02r1Kl3Q7cZS0ZbK1B0yvyntawllK600t1htoNkE/M9senfq5gbypuyRwhsDxtZysalyN3WMrX+R82upW1+zkhq9qbd4c8UUF1xAK9l63zvt01Zbl4tZcnmqlZZhHA63PTfAZW1jDAYpAu+Ew0gMNkKsz/xTi9d6ac26rabl0g2Wdme58529NF9yQw+tldnvLrxh2LqD7VZ+w7Ost1D//xzLj/sOIblQVpkl08llWRVl3eD1MAiEsKs8u3j6JF9Mm6qqW6WV0kz1hqNXPvv5wd6BYA69pNaqfm3OVr6mEzptBI+tbdOGsrDuMdnqyJc2T6+M5doWXG8H635peZI3nB9bH+T1hizNgflZdzQ40s7IKEvj+KGWulVZOnn29PHjjz88f/5sfnGxtb1vS7mYzZumrnR96/Cw1xskadbvxY5QUjhVUZ0+On3ywT+++8orW0d3D+7ej3pbtappsUbBu/fsnqFTX6671XYaRg5242g12UiSJE3uCY6TLf/QNb//L/7p+ujWXsAcvl5ZzLUSXrv3pWBsbMfaNK62jy23RtXJfHZ+fvruD39w9uShJ73hoO+6Hi7C8l1HFmmSJUnTaBix4SAGHJFSNlVbllVvOOSOvLiatVXZlkVvGLz1xV+59fIrQrgQlw1RXcodVAc6oDbW0rK2c/CdHIilvuClTSdCsiM7OLRcwMoxbSjeUrSW6mcsFl8Kl/HQK9u/tEnmboqkmvSzzJMf/eA7n7zzUZ6lvbh3a/fIdm1YgjZNOA6rKmspVJEPHLvEMwupsgJq4gm3ZBkeLhtf2Z63OxpOFumibbPc+s7X/3B68vD1L/51243Nim8on9Zra7Q2qmsoZn3KfW1iSFKNFYBbyninMGuXsd6F5W9a+lqFbuA0vZIjEoJWqbrI02T6/be/eXJycXRw5DliPhlLzsr5wrasnuN6vt14ju35aZLk6bwX2EK6nHFPcs/zbNZGtoQ1nBZ5vRiPnKDmYlpUUKWP33/cNF9742e/FPa2G1hRsz6xWmrnfZVBD2uPQkvgZi1ADUYjrLVDWS1zDaiuke2GwLClUbl2BLiMX1+/9ov0Pb0xBFEKXhdZMp9+++23s0V9cOt2spjm8yYdX4VSDAaDYRhBK+CY3MDjlhrG0ZRZAhph29DeFlIqtGotGxfYIvKGszxVVr0/6quzybPTZ2cWH1+d6WLx2S992R0dqrbVK1jencQSxWwc+4bV3zTeN9RKXgvJhsfvjPMa6nS/wIxB7ha8PPrl+o1nWkIWPbm6PH765MmDh1Zj+S6/ev64yvKB6x2Otnq+h70QXNuBD6vlMMu1bU86g8CTTLSqgV/IqppUy7NtW1ZlIZjyBhF5F86bgVvV/UlapqX+0QefWFK+/JNfHBzea7EXyroW4zXQ614hHK27tXULWsv/9X50G/Gpr24XODz9NXxgK6DJNoDWessJDuNJAD6y+ezZo08eP3wEawcreHV2wurmhYPDo92RFGQ8hKU8Jm3BAs/1pQvxwf1dx24bmEvBpYhaBYABP+K4oqy8uiaf6XORwbQ6suxFuP5qkc1ztpgtLj767nR8cefVzynuaKsWWhC0ZHq9SqWXNr37tyK0vRaGJbDpZF/exNfLLyHEpxDBaqv16sU1EcTqWpwy3OPl6enx4wfHz87almBfniSyUfcOjw62B54D+6CBBFxuO8oKpC0t4TD8w2nbBkAXP3awldAO4/kMoms8362BKcoqL1TVtLbF+65jhXGZ1s/PLq5GgzvQu+eP3n768At/7W8yN2StMdWfwj/XCtKtfvOn1prQyR87XuLFa51f/nonZdeQaY0pSc6AEnSTP/z4w9miOD+7dIOebIrTZxdWmr1ydGt3u+e50HcO0xd5rm6U7zuBF+AGwhgwmC+rrrnrYvUtHkiKjgw1bSuktLnFhSVsZvtQKi0W2hEe9k26znyKr8loe/v5X73/l1/7V1/68q8r6cK68OVh0dmLFeVZ08Wbu3At3eLv/Ue/uWk811yLXX9152OtXrTWvIuEgrOsSI6fPM6SfD5f1G2LY1yML4GcXrl9a2cQ4VFsS7kW8zmztQ5cW0IAhA0tgIZgFyBNeHTdau46eJHgTluTehoHpZraiJtybRYHbuSIrCw0E0EYn15Mk2Kxt7MNn/HBOz+aTs5uvfAKRMzgF2Fcxkqd18jzBly+4fTEb/2Hf2fD8i/Xv44y0A/4ZiDCWjsRkh3LqqtyPr340Q/faZSVzNNBb9AUycN33j3c2d0exDZTANQ+h1MkDuPDX9rYANoKOmtwYNuGiWRtC5GBMaC708sUcRGGGAoSGyUdBosCYfFdETCr0HAambLE05Pz3Z0e5MZS7fj0dD45O7pzj7sBJzO3EVJgK9u4Rtg3OTfOWvy9v/ubG9ypw4prDoVd4B3G5ivQudoci8PO12WWzb7+r/9YOn6WFP3BiOv6g3fe8YW8c7ATSi2VdqSwhSU5ZF96rgOuAYcgGRC0wFrxHzLLggTBGBwy8dglSAReVLpigg7GFhwIQkjR6haaiPtAotKsmGc1s+VoewtPhO09ffro+dOPju69JIPYYLvOIphDtdZRn+tlXKsJv45n3PzZ2m9qE41aBa6ubad5i/li/Od//LVbRy9EfgjU7HrO5dVFmSS397ZcLBULsG1zwlqwFhshHJvWbCnbdnDggAlQadpjgCkoiuNACDipCp0IViZc3wIbAk3rFoHHdWx4hp4rd/r27sDfHfVm0wWcaxTF+MWt7e3Lx6fv/OkfNcVCMbECPsu4hbVS/Ovw0UbMhZNOKrWypatA1Cr+tKRudJNrCG9iGXh+9e63v8PtCLh9MhlH/VCrajEe394a9QMcPdRUAQUAL8BHeqEPi0CrtD3hBCKIeBiSANB6sVl04ngXAhnm8ITjLEm3gUa4qmlY05JLsbmjuGW7bGcYjkInst3pdOEFMbc9LKc3jC5Pnj76wTettqCdwwbyjmJZnWnfNIib8IovD3oZwFn+v4vF6NWGLOOWRk0624FHz4sqXWTDrVGR59B43GZ2NdZ5uTWIdFtJQ0i4aj0odhQKx8UvkSrg7OECzX4rfO+4nA6cfI9wXUa6KK1OZ8Ay8ZcpvGELY6roDw7NsiWYmO3YoSf7oYt9rDWv2sb3fQhw3B8A2z3+5N10csGNqzN/SarZMu644g28Q1fseiPWYGlTKzqTYWBVtwvS/He5S1ji+enp1t4hFCJJpr1e7NnO1cVlAMGH7DQVrFfbVKTPse+6dgcWAJqquga5AsHEWqXtcd+Ds7BdT/oBPCd0hDAg8LYJbcN7EIBW2rwtuRagFbzsuDZ8r9b1ADd3LNCT2bxQlvSC0IOvljZr9Pnjj/EMmx7wJrhY7cqaYm/4y6VHWDnRGxZzGSO0lhHCtmryxQy7MBtfBl5/MBxenZ8uJuN+4Gti1Dhk5ToOtoAOpa4dJts0U03r2m7nF1u6S0v4l95YkCEh+6boBfy/VQQppCOUCZdDFFraEHhSKB1X2nc9Qe6ncXFSDbm7Vuksb3BwQeg7blDOLgBtV1aNwn1dwPZ6A5Y/2FSNa9vYxTM3Y9k/lp4wPymLKs8zAJpkkUEmZ1fnTx8/GUSupKgPCTHWIkk0IRwVnSnDK61wjeUoi3Y2VYtZU5VNluuyUsCPRd6UFW0OVk6mU0JiCBFBISFhZUWKycFHHK3xV1VFZukGO2oD12elH0XS8WrLaZnXi2OsumhaHNLa2W2E6Zdcowsyre0E34i7rLeEbfrfdZJiuTF4rAbk14ITPD87xxFiq6eXF5blwndwIzF4UJuMH6B9izOE/8RBuf2hcDyKleIoXd8OIorc4a4tjCDMhU036k6WOBJTMI/m7YAxIRtdVJABcVm8qRpsNTyp1KznsCqdtnUT90awuIp7XPphFC/yaj65IpXcFAC9DjhuxCNWErEKTtxEINeGYxWJ616mKBDnjjF4VZUHgV9X9eVsLm1g25IoB0AuB2tqwCbxsNLB4bL08krXpTDIvSkKMlTCPEhNxBEHzerWSrLmatYWFVOtwRSS8LbnC98HCIErBh1s8ZbpoioKwI6iauq6oY22WtBdLcTh4WFZVY0le8NtUBkFK0sO0YCelS9YH/CmnG9KxCqoe331MnewGYxbY/CqKuu6won6ngex1qACtgeLR0vHF0gz5Nh2cPrkwVvlYj0AQRxQUrhRSPhFmR0lrbd1WasCltWWQYDLOuQCrEGCAL4opBEzrEoYcuRgHxrslwXpwP0ZPAeY/vhqAtgSRyH2NisbIJYgiG3hGL9wHU1ch2DXa+nk4sdoOFtS03XcZTN9to7u+p6PtyEaxKwGYhn1YqFUMSfyZ+KBDQUVKeoOJbdsEcRblmUDDoBadMgVnsAm7ix0XkOvDVzgDfylI1tVY1OgVk1Zm0wB+b6mbShdhQsEczw3X2Q1ZA670zakeBWESEAuhj3X7W01UFTHEW1BmoddJ8PTPb3BTdexVWsZf10FZq7Dth2eWub1NmVl44usqWZpusAdyxIoWEZBaDc5RRmLGu8UOQFkEjZT+q6id5Ia3tMhqGibCCu5iFobeaGgFtg4bISCRaTAgGP7g7bIVJ1xbgM11HVhKcgOfDB2F5BF0p1dl+clpNm23cBrWFUwyaEU52ezXbydFDAxl6cP48HI39onkM5tWkanKBuxzCW9WuMIrW+Ark3ArTfN6MrpFiVwbQWhAK3OyhIyTM4fKlOWADtwGZzIBYEohsXgMSyHiI0FgAiSZdV50aY5BKfGkcI+lqUCrHJkbTutxeuyqqF5ZdsCLBER5W0NuYPF8B07oAMih0LioRTpoG+Lnu8tplMKGnt+zR1Y2rauF/P67NnD88efwLiCpNxwnBvG0jKxKLkOeG5owWao71MhqS4VRjYTRBIMKklTeFLssixyuyxdB8fV2swJgsD2bNfxPD8k/cBfzRucaVlLN8SzqyyB+7E8DxvUlg08AYisxW0Gq1ukOs+wWlXD5xILaJbZKtHURd3kIPtGy7AyvB2hrraqrSIHQweRtw+ji+NZJCuNN6u3oLvcgBDLpLusDSe6Pm1OeLYLxullgnAjf3mdSrNWgXwKyXW5Js1Ho+1PPvykaRm8RtKqyKolDluRXcSyHexXA/KI46zJrANrux5vtdO0YVm3oc/tmDwhU3kJTXZbgIt0IeKAbg6vGAQg51nZZlmG54I2AKS1i6IuEt2WFA1PF5IEDQIG79Tgu7zMi6KWnszyNNrZnZ0+O+oPri5mRMhtb//2ixvp62t7uC4skOvM9Sr4ote86zp5eSP3aUKdUk7GUyh0ns+buo3CGJ4CDgPgyuQkdQ6EBE+mi1LPkryCJgNpQ16gG4NB2g+jEEyUMYBPAEpWZZrMIpABYHXFyC9WaaPHybysoUnM7g2vLp6X6QyggzWV1EBrVT8ewc/onJxsqHRJkIYBnUn4G3io0U6JU2K8rpoyz62ORhswwFbeoCNU3T9JNcgE8bU4rHKE8NRMbsiP3tQOSGMynSzSDEbBOHI8PywF7Flbtsr37EVtZUlNZ8s5CTKDdLQUTWh1fj6dO4vYc3oAIbAosGMQFrIxuc7zpCzTrLyaXM3LajKfAxf17/7U3bsvPnz73+YlATlVwEZyKAizZnsjZ78X+cKGp7pMG8f3iqSeTZN+P7SIuGF1MimaAQkov05kbrjDNdCUSy+wkUpfWQ2+zBWs6zquy1W0C+4srJpYDTYLhqlgTQ1RJTgjZFHV2SJvgHnqXIKnt21RnHdm5YVX37r/1i+cnHykg954MS0mF/fvvwrGLRkv52o2W5xcHF/A8ICcgWfa8WDX/cxPvLx/d8++/AKBMXDeoimbKi9mWZqdXZ6//+Tjl2/tb/WHgSPStHRdCaR69vzED7zADz0fvpzvHd42JwzXrj6NslcGUa79R4c+PxWm2cySr5Oa+Kph1CG0wI9l5TiSoi9Ah4qwzXGyePBk1pb1MBqEYS8M/YCUwqnbBjsuQA93xNUPjh9MfijaKgJZfGy5SvnSsarkJMku5tNpWvjDg93tbZhj3Rbjj96bfPw9T3ogb1ZVeAIGVXJ7AI/T29o+W5T/6Kvfev31e2+++SaIjM/0Ynp+fHK6t7d3e6Rd4e7ffymM+xYFMzrHrZYU2mzCimtcZ7q6NLm2Vlnc1fr1ipSu/QhpGby54wXpbCy4Ax+mWnnPl3lbPjqd5lU78KLDw9HB9q5wXPxMlQ1kFKi8rMvjhx9fPn2ytbsN6nFydjZpZp5Wr734Ui/eOj97klxNYCBdL94Z9pqqePTwuWRWPwpVBZvYSpGB2YKCDEcjsH6b68B37x0d/NXHHw1Y24yfPzid9QdbTx8+ur2/P2JyL0+GALfPHuqXPwt6Y9LgqlPyLlduVrJcr7yh/58O8V7Xpq3KeTrFUUDKXug3RZM1EH6HR+FJOvvme++/9dLLLx7tSCYH/X7VFiePn/b8eBD5FvEOQMsWDv/0cjxPF6EjYseZTOs5UFi+8Aa9RQ3zWqVFHfej85PjZD4DU821987J7OD1l7/7zb+MLH5vb8SrxcnV5a2Dfcf1HcF7vnvYHxz1e1jj0HF39vcHo0FcFgcEU9Xp8Xn4rDj4qV8WW3vWyi0s4/qsKya7LhRZ7sHKkFrL/dKb2EvfhFVEKHq2PRr0zy5g+mZJUZx++JHN2r1+vN3rK6bnKUQ8wX5fltMP5uWjk/MWloVZe3G8E3qqnjS+CzMDnHBykdyKYzHJJnMYyNpxPN8NFlfnyTy79TNfHNy6/+1//cfPP3h06fRFvzd65bXLd75TJFenV7PRSPsuD8Lev/flz86uCoBGzSnEd/vwID2/GF+Mk9N0K4jEjqxV46yKY5a4aJUWXDJRtZkEZusSkBuo6yYa68SE5fPx7L3vb/teHsWW7eezq5cPtydpcudoL7KdRVZmVeVKPp5O43D4wuEdxt1Jlce+j1/ZDZzxU2xdzWO3PxpVp8cA2GEvvmvz8/rSC12w652Dw9iL91njlZf//pv3nl9MsbP3R9s9Ud+6vXMxFX4M2+NTyof4Rz0IgxxiBQWpq2KeYDOVFxzue0M72Lu9TU63i9ttIofNggJj86/9yDpWuVKBzkBc28sVJuGL8eTy8WO5fSvu9yU8oi4OZMzPLCBoBdKksGZ3GIUj+EcmWTn52aORHbgeTPoC25X6O1ug4cPtLRCNauLIqgWaaIs8tFQYOaHrazsa9SJ4xbCxXt/fvdcL8/lQA5sUcJ7y/q2jqOedX14AwSrHefzx5LUXjnJNHhMmiQRa2UejQXk186JYVZllu9fVnMuY9sZ6zP+ktarJW9ItvsYRK/HYLAXpkLmmuADze0XRAOSFntPf3u3pOs5y6cjRYIilSlcOg4jFFlgZ4WzPiSO3baoyDEsKVDTAUwfD6OTiyufS9yMYGt9zeQ3XyV7YHZ08veC9XtjrCV07wncHgyBwiOHV1U4FbOYAmVyNz4BgGqYOe0HfF1lCyTPsKMV4AH8btawuEkDdnimkA8ZuV3GnG9UPS0B1DaXYddHQzcVfh6pMEFyLVu9HUTmr2LCvbUc3larqfi9U8Bll5thOCNBbpdxx+jFBSFs0TZGBDZe1ij2Yt8AFG+OibBtPW64rbM4g6luee1pkk8X0aBQsALpr2w5i8IBW18BlVVOwsrDqOitS0Jxbe0fa9d5794ev39lnVispuIunqIYOJdTy+UNwDUBcHu3aQWB1eYl1ynbTI6wA1doi3qiQWKc2DJqy1qWwRh4owRC5zvYwnEZeRWkpkCo5CMKz06vDfq/vugDRVVEv0oRBVRg4hg1ULhm2zw8oTcXLLIWZLeblKIqxRCAk3P9wEBdjtZjPByN7bxDiWapsmqcTCuc2wPAKNAqnjH2DnsnA/fDJo22h/cDOUzAa7uJIHBtXaukALlh1pbKsCCIJCWpUV3K3RA9LmedLAdDWuqpus2J4M9lzo86syxcpRQLWt72ci8L362RhVSXOJAr8xfTp5XR4f//As33msWEcSRN2DFxfmIJXmDPHEVldLormYjLnrZLYI+FIixAh0MFe4OdYQKtLwXrS2YpsoHeYD2a7zPehkrBABddlWqdu7MwmO7f3gUJbk6uKo0ACPtaV9sMoiBzW5onqH96meMzaZSw3QTO2wlQm1SpX4nHtEdbAaaMS5zqorSB/4PbQ6SjgWUG2VFOq1rBN1fMjq7drRQOe5GC2YFaqKh0K7MMturQl4NGCL7J0PIc4FHDDTt8FKdDcBoNqmc95Pp62tTWPtLXQs8h2w6jvR0NJ6WIoRT6dzeaTaZMt4sgfhP0mB5Ypy7bLxdXC9cN+FMWRvpj6TtRus2hvr+2CoEvzb90MvCwNptxE1GtjsUZQm9ukVxWEpCauU8AiAWEvFhRVgp0rEyDMaDioLp+9f/Z4rz8aDiLNXXg57AF3HSCqum6yJDmfJZezbJEWuhWceD3VmVBIjrAjsbQCtiRv00eXWzv91GXTy1McKBOsrfMupDDwQuHbYH6Ky7xoirqdFxl3oBy2cF0qxwkddbAXzKa5VDIIwYZWKIp3dQ5EB3RXrknaojYgtilK5pvWcb3wG0U1nUSBMM6csCinraTELAUoKR9F4DWEDWitPJul8zEnj+C7eG48QGPVJZUdQstriutWW1G0KHNohjLp4oaYpZa22IUE2NHxdDZP6gNX97Z3XTdQwAxtqcqSVDqZaanaplAUx64V1Q1IOnagSbzctGm6gJ9hKqQktCCoQWvrLKBeB1+XjrRbn9ysYmbWqvj7momyDdVaflHk27bbKE5mF737bwA7MemyOqEsHBwr5ML14DHrrAIW70OqhXD7A/AfcNMym15O59m82A2DKHJSnVMKx5ba8WUQ5ykoZQ2ZH/qecNmTixSbYTPtedLxwjYtuEtFFa3vAT+nRVKmidaC0oiOrWuqWMqLdnsbztiHy1HJlO0frevvzYMvKyg3mjusNcS+2XNiURnSRkPI0mpch/PMK7YQ4XBo97fDMCqaqYxDVY654NBWVQvL0TYDDujb0vb6sQQz9/wqXegsgXdoQbo55W3oH001KYuwbBonc1o7K8p50TQUjTP+DMfLZZFXTE/8siSeBaRQ5VS6piDdFiwnrJV03cZqXZe3wi0Vm43HsvK3d3amZe0ziuLicQEiuroZ3RGoLlPDrum2XBei30RaN2zKGkQw07bTgSrhBfbeQcNBvW3AWwGF5eQiiGhi75uWYgxUSQdfxtoCZCoHoMJvDwe9+WJ+Mp/Nwcwp3C7lYj5oW1WX82x2nIJyZIDZ24EHr7m11cPP5wn8TO4FPQAE1eKwa7gSx/Ycry4aqrYJHDhwZ5HDJfFGsKJq52kGAbUly4vMtRwJms9XdeQ3S+WXG7FRNHuNndYcbaONaMPSUjahhXD2d3bG88SSMnDcwtwdK7fxlkuqS6LUVnWaF5TUBIYuawm5D4KtMHh2eVFUvAQpaRtd8SQocVbni/n5eB60dhC6V1ez2wc7MRyrEKwWRZW31URFkTJ9HDWwU1lSYSbvgnCAuICNyqKCk8CiSDob9MNWqyyZMyu2PG4qlvgqyPSpqP0qr7HxkrnuulPt08ScPKiifBaOqzFk3vc9qctG2iA8FLLnvDL2v6X8i2LwirZTl/gqcGkwGtTzJBiOXpBuOk+ASieLyel8epVnlCKz9NbWduj5tmLbu8O9yHexMJ/C4dmE4tDKSCoxlEZRi4MAs4T3lhTstqzG1KwCR8FGQb9tT+YWgG5KBTpUgcU30hc32pKWJcgbkOm6XM6yrjH52q0q8tUaSqyo0E1VVdm0beBI6CF+5HueYjyvKluQIBLoVQZ/UUJfM88L9/ag243jtzHWyqPbh8IR3pMn0xkkvwHE9sIA5tZ27dHurmexQOmmrXhVgmz78aA+fcp0A6NQZqXJcjHoVmnVIFq9OKKTpqgZkVHZwJT3F4uxFbUCegSs2Sq2qlReNxx1C1emo+LTKT/16TI8Ix/0Jqozuw1cLmxd01DoqW7jIFRVXhck2HWX8OO0WyXQQZnhLJtawDqyMAj2buFQ0tm4HAbCAY3qF4rUJTo4jKLct53K0rMysWUYDUdZOnfCWDkuD3e0EGWau17EPac5fS4bMj2uI00ivaKEXtukNQXRIX2e5xbC1oLXlqptN9JCdRUz65DtzfzVMstlJOJTwv/p5Ie1QdE606GaVsLlUVZKe4FX5In0A0BDkk+TXTTFHKym6ikbTpyydNv7ejAAKNS9Ybg1zLPcDyLPUrPzi2AAW+ZIqpSxAptqcIXnHO7dXywWKgiqurW3tv0tno0nPIgLPxKTCdkDCRIGUF5zmwnNF0VBVYW2AIetYKbhJeo26A2UKceTTBLyZWxdiK1vCoW1IRHrbdLdyd+0C9ayUsBAVKpu4zzLUpg5IgV1XReZBY7YVj5xaSqlhAIJ32OeD5veBr4VBUU6Y77n90Des2wxZ6abobVAI/K+dAWVo5dFVgxGA3CzDKbec8ss11RiVQduqKIgn9cs7PE6hdXF2lzBGmHZvlMuZr4jSxhtz4PGCC6wF5R3qtrB9rbtUMqgK+5cpv71qj7kOvjEZBe/XkNsztcZneXqV9kdQ5lMgSUuauA0VAMdKfI06MezfE7szlSEmTIX6qeE/EP07WhQRn3pR4pK7PNqenV1/LytysX4skzTsqxtEFnALT8CPZ8mi9Kn4qNKzZkU2CS/F1UXbRFC5bev5rOwF9XyIEznsswpPRCFSVP3pD0vM4HHo0y7jaeEl13MLwmzwqtAkajC9/r8+YpHrXbBeI11SyVbdrCwTWO5bmVZ9izrJYcz9ZBO005hhCwlARkXedH3HMrM2VTZEEQ9O+zjPSvPZ2FYY++0Oj8+LpNFfTE9ffCEMi5VC3n1HSePQqrOq8oqy5InpyVYR6MLpVyqSlXbL95rXT64cxcu6fLkZLS3L/t9bzrFGxd1ycu8yUvbpoR7Uaa219gBTEzGlLg6P4ODp3oCk87YTGuzZb35Ru5u3aVnLctKri3lqu/xmoBQ2JeZRD+1HGjHDSBrF8+eJvMFnjIpilE4gLvE907c57gQDFV6jbAX0/Hs4uzRd3+QnI3PrmZPwSPysuc4+/sxLMmh2Ko+ufJcxw/iNMlPL8/TIkuKOhDs0AuuUrjIuv/xo97R0ThJ6irb+txPatetLs8Y83BwsETp1WW4tVde1FeT8W68S3EGgu5UQAJPT7bS/OViWUtpbUhEt3hp1GbdHbWZJl3Xn6/VSi+L9I2pgLxF/f7x0yd5lkZxPL8sciBlYdVSai8qterDQARxa/F5lownV1c/+quj2C/bbV87PT8sqBGjbfFf1zseJ8yz2Tjt55VV1iNm7/gDx7MCwAjBA2ZtHw7dyC+sImcAqWWZF97WtjWdlGVFtWfgKW44n1xZ8N+pXRYJ9YYIJ4j7dVUpU9m2zmisUt43KmyN19jIBf545bo2rTkrjeoqNVX3K4HvHx+fQc+xJzB42Jogii03AKnGcdEqoSKjnXw6ThfTxdlxL3K3Q5d5DJi5LkZgDaYpTzWmwYY73Lc9G/aFivNrKtCyKg1RkCzaDZ2+C0NIBROuoB7QpsEbwY03JdiG5o5jSbdty6rRcKB1nUeDEXipD3zqdjBXr4rk2Coes47NLAvEpOiqdE0J6qoz0DKhOqFNf+D63+QtzC4ARMBx5Xmm69p17LqwyxZcqgF7hjpmadHrjSzXZVtbE6jp82d5noacbff7IAQN133RVDPlgYg5bhRGAOUgDt2225Q4cuGHsmRWWKUGcWCt5XM7gLN1PQqRO0E/wvqr+dTZOWja55lqHVfCPLLa5UyBXlGfJBNR6AKMUH23kEzwdQnlyl6y60yP2Slp3WQgm+nvDc3oNtX8juq6NOAkqQgGtpJT0byybJdTXF7t3btLcfWt7dl4Ui3mvSAabo/axcKDzcgTK1eLYu72RQzOBnvrSOF6zAlEV50O4O7YzUK7jttwnjSlUjz0vTjAu8FjBpHrA0N7/UE5ndijLXu4Rd2TDbUTjy9Pg92j2TxzfLsGE7Ms3/cB4Uz0jErdO9u/UTaz6kbvWpkUW1uH7kVltIF3L1I17IaZ6BIf2nSfAsnVupa2W8A4VFU82oJ/fOHei6YOzs7TAqw0unWnKrLtg8N8NuN50np+GFGtxGKeneYZDgv4VxYplQRoKiYxYcDGgSWWjHIFjjOM/V7gemFce7AXduTHMEBVmdu9fn41kTYfHRycPfi4N+ixhwAlCtBOgV8AkqTlcDDwfJhzWAxpHP+N2qF1JrhDFFKzVa3M8kW9Upx1dHMFTE1BmlFoRtW1TdXWVCnsQmyjXlo0uzv7AJ1N4NbJore17QACpdnOrdthP8rGl4CZTtSDSLtx3+6NoP7j01Nq5QFCNTyOKR4FLlUhw/nbdhR4nlAud7040rZNKI7SFjhnl6KbTYPXx08fxpIPt3ehp7tHd2A2q2TKHT9NU942C5n0RwNTxCtMQ8wKIq8Efdl5YACC3MBX1gp1WptgvCumWQPPjsnSsxp5KbMFDJaULjbQJtXIs/P53t17QPpQja07d8OtLeBIZ2uHrFBZeaM9qtKnaGfZ2z+qk4Ry/Erbvl/OZiTJQM+UxaT+Li/0OvWVbmBR1SKD/eWOK6CRXJT5JNw/mI+vwsEoK8pgMJpNJsBlOByHyjd1YzXkMW2Hqq26qtM1kNiEjJrWKE1jLG2JWpkFa1VpuZajVX0FZTXwDg15aKqPy1NKwVFPIKEoCnaB5nm9AdgeTs8Cs6SmAVANjxAuOJKsBTB1moIjtGXJcPiBY4exTgt4B+FwLYl6gVwJIvBQDU94fm1q14FToYYUfgVyt1h6cSWCAI8ZtJT7tcMon06i4fDi4oKiUVQZr7ZHW27gS26GNKzbvs3yNjrDu4Soll3VhLKs9SSWVTZIm3TAumGctsOIF1lg6tCUAuQYmw0Ghfcr6xIK6flUFgJX53ngBwGuzNIUqusHAYgEHqbJSl0Uuq4cz7dwvNyanz7zLNlOsjKZwt2Gox0YHTywN+jBvugk9bZ3BTh4W5d5agehI4k8JHJuCXs6nsSDPjylVaQOiKfjxsDxZVFRK7oXRsFSL9b9aas8xTViXtYSaWmaOtazXjYp6KqaZKMyovseu4BTBr+K4lAZYBFEoVOCNynbdfHEYA1gVty1L89ORju7fhg0rbIdF9TfjXvFdEqJK9XUi/n86TNRV5qa/rQHYwGPVxQsjmFus/nUG+36I7fOUl5X/qBfGeYAAYG78XphmeRdcbdNhYgqm89Yrx/1ek3pVFJGoel+MbKwrqteU0+2KotipnmPUENLNRyt2pgfsi5ZX4dxVrMojFwY/g5e63iu6SUgSgPVoNyERTFsxwsXSSYBgbOC6q1dR5mOWhxkEMdVVVLpjudU6WL+/DlVK3KQFYadUKXpUIB4JlmySLgX1XnKw8jfPwSRhDqCm9kAE5SlgM+2a0sBocAfwctRWa/r1ZSCIxWELFjSVnpFn7o20JsEfF1waxqFNd8QmM3i6+tMzxpyrrLp2jAu6bjwZ6IpqeYYrDkYbPW2dnCtG4cSoAgoIMuhv2QWi3yJcBXFkNxe3DRNXZQw/nzQqz0PVo0qeZlcZGkF1ETJMR/OqanbHJrlet5oVFU1tYgSglRpntdNDbF3QHAbXVY1AAkOA+cfBMEiSYCyNdUWUisio66Y6zBMR6jWkYW1j+DsBhulaOQ6O7h2MRvxS3Mr06AIIxjHPRwYDQtpG8/zq7YJR722bbPZIsty2wfardMkwzmDWUI4kjxzowh3A1sF2MhMiblmMkvK1vZSwUs4VdeFE6JwgB+6w63EmBjsXU0lhQCwFRemB4yq11rpe/6wX2YFjC90NU1SEBFOUxsyHADvZnHxJSzS67qI6xUSUiZtoFjiesGm52QVr/90beUG+GRsGQIluejHEfA8vimKAs9RYcWEtus8oxJMy4yFgWtpTe+SaTli2BqobQlcLdxaOq0tAZwTOGG8ie0ndRsc3FLChtQ0VOvgQtyord52SmxrlpZlibuCslO4BZeZRtzCyBcjB11PZ5OdW68obtqw12mIzYTddZ2kIRZmtetWpnWUcjmfbO1sfiwJoFd9oKQjoB/w7TDQVUN14PM5BDOlYTk1Vc9iL5LFoq6wgAyKXVQ1dephL6oaQImyPpbK6rYIwlOoOmgVgWwra7Xc3VYW5QcbSxd1g78NlQSUeI/5fF5mcCB0+LPJtCoK6vdiFt4Cp3D56EFas/jWKx88ucDvUs0pt1aDmm507axa/pY7wkmFNtpgVwyL/m7MG7jBOijuqw21JXwBcuDiZ9ByyqaqFspfk1OgEQV5XsBfZMB9i3S+WDiuV1HMHnS60iAroU9JXdtugHb8oJW2pgxaVNQViYAb4FRbmH0YgrbFpsKtNqZjLF0k0/G0LGvQ+yzJsUl1WeIVsI5icrr74hu55VQs+KOv/yk14bPr1S2Vw4wbYZ/q+zS8QX+Kga/p6Q1B6FLkBHUp70Hze6ry+OT8wZPjvIKLqLwILKCic5CyC/xDX6q6yfNqNp1NJ+ME4pGkQIF4v1m6gBGByQDxtD0/3t2R/R6kK6eS6q6JiYIuXhjiLfFrFewKPGfTZFk6m+PPLEtSOItkOoehTeZpU5SL0xOI6cGLr2SLYndn9H//v1/99vfeoySwten+Vjqx5BobE0WuB0ytWuG6MSUmzEMmlxbOKalRlgUkc3w1Pjs7ffT46dOnp0+fXb75mftXYJl+EEchRAA4yrf5bDr3vQBnMb44G4xG8Oiz6TTLsgC8W0icPOgVFYQ0au/2HUDjOi9gIJ3BgJsy9RJnmxVhLwZ2kIYJjidTKmpsmuOT4yCKVNvmi0RJAcanymI2uZAwHmfH+1/4eSaCtlJlU/ps9//5na/cuX34+ptvdhCKbUx+06t8XheikKvgkwlEmpiEolXDDduWaUNcZPl8nhwfnzx4+OjZ0+fvf/D40fOHlrV99/ZIGqZ/fjGhYVNDMTk56e8c0BQURqQITpTkJE9bwGLHgdTg/hfn52CgtgPmblVFDa2ZT6dxv98yNafYbF+aIoOizHWt6rn2w5DySAAW40kQxbOrKRz2Qs3rvFx2OAtx/uiBU2QCoMrju/c/m1fqMLDOI2+wGwrP+Yf/xz/+r/6b//KFO3cqKvRfV0ZpY2SXieFlgmezZ0lKKqyGRj9/fvzBhx999OGD9z54/PyirLJSeG4c8NBzXnnpDRp+ASzQUrPr2fkYBn5nZ3d2fk6/HMU4pbas55OZ4zpSqyLPgNqwZ+PxVW+01ba1VSo/imbjK7w1jGutKVWVFBU4c5HkTujTOgFeXQ/8FbJTgMKboQppkeIoq7SomjaFpZnNVZl72Uw07Twd91//d1h/OwJE09Ptnb2j24fQmbxq//7/8g9+67f+7mc/9xkIuLFRmxB6GaGWbNXiC4mF6To/P/uLb33763/yF99/94eWdbC1Gzm2tTN01dCh+Ug2gB+IQmV7bqdntnTggyez1HV60aCXPP9IDkbAdPAkV5eXg92toA+sS0oehGFDA6gWoO1lkrWudPwecHY4sus0TZIsjHrwPHhWmEPb9rxeTynjJl0nn6XYyudPHkEAsnkqPBtSMn90HtTZAExTQfLSJjrafun16ax+6bD/7OHE873h9s7HV1c7kV+X6rf/x//pb//Hv/E3/91fG/YHddWs+aXmSwWhMCeMH872408e/9tvf+cr//JPzi7Gg62do1uvMmagC6PpXrboWtKoXAhIRpATJDRG2Q3wQppmwPZf+swUIn/6pDrXbTgCa8iK/NU3XyPmwxjwhbQdVTezs/PeaFCVNdQKh04gZHdv8uQJ/JDfH2LlGnCb8SxJaCBZUVxensNzQkkdH8ytgofQVSaqetDmWxF0rJrnReYNDn/ur4H6DnynzWc41ijoeYOB4jZcri30rZfufO0P/s0Pv/fef/Kf/uYbr70Oik5+XLClL1Va/Mav/9qHHz/83d/7/d/+n//+975/Gg37vcHAJYsFJKe62UPArzZ1YpNOSUO5icBLab5hNSh1a7306muh7+2+8vrjb31z6DFZ5xbcft06UQ830XWDTREUrWV1VcD41QXlZosMpqPOZ4veYAh8bcx5S6PrKkIKydW4WCRmrJwu02zptYvU13VgqwFV7qkyy57N04Mv/brb34WneenO8P0PP96/dcSa9v0HpyePHvZ8h1FbcQvuV5bVH/zu19zIuf/CC67rqvUwCIDfd//qwT/6J1958GSxvbPfiwNhCDa+urIjcCo/gKYLTpOyaDBIN6LW6vJFVDVFeFsz77Of/Tww5J3bdy7svfrpD0ZRHPvgPc352STe2wVNqOBR4PBATxRwo0wuL1ppSqsqmPgSPK0P5yKtZDIGZijmCxARnQNqhSZqjO2rkqsrXmZenXtce+B6sKJFeQYj+oW/Fe3eBnJ64e7BxelzOITeaBse6qPj6eTy1AFG46ZJjkOuZdCP//LPv3V+eY6TDcMIf5gZMQi4Moj7MTwe9tuWNmXbOSeGwyhzagtq5YZuczNvA+aKOoBp9IEBIAauYlO9/t6rb72u4LE8//Du3cIeLD75fr8Xu7hLW16eX/qjXVMZTqUkuoJDceq8whtBELhx2lWRp+NLCFuVpC7NqeIe5c1MnJhmuAA5XwblLNCFC7TNlK0bVamzqwv2mV/bf/HVXuBubW0LVXzyyYNbd1+Mw2AGd13wi7PnTTqn0SU0vcDGw0Ohoyh8/Pz4D37/j777gx8C6cRR3ANp7/W2IN6SWrV50YBEu8a/Ks+hSl7KjmgNJcDed4FgwzyFMmzGog55GMJy6+4rr7/5CixyY7Ht7Z3t23cvtEw+fnfQH4Rg36wdn55g+wAW8EuCWUWaSZKR0gvjMs8ABHCfOlnAHIN6B2FM5eVFST2i81k7nzXTS5FPe5ED6ulpU0JT1pezTH/uV0avfsaX4nB3R3j8/Y8e3D462NuFXpRUsdbIbHp2dfxUUvRsWSjIKTPGg8CHrEGcv/Gnb3/jz75xMb6Ed2Omz6g1vhN73+BtgsDrAnyCm3lINANJ0qYYhA4B0SYuzE1yVbDGB1P0IhxsmU5xtRDuz33pV/7p6Uydv3t3bzSIAmnXSTbOYbhml5btUjeY73iWSooEiqibqnW8wGYWdqTMsXhgDABJByi2ymRTSwhm4LRVa1uUWwWtmCwy/VNf3nvh1XRWvvLmrarSF8+e911vOLrl22wyKxxKxA3iOMLFfkjjNVqIOc2sqIlqNqzLZ+4dbGNv/vLtH4q4t9MlRckXCOyWDIOgaSpKvza1RR3uBOhobI4gMojtwp2EhNmQVEcFgsT4/c/89J17t7aGvbPT4z64eb8HR7J9cC9xorOnD0KhQ8picBvvohXWG7vCs+rQkwNhDX0ZSNWX3NGt0+RSla6qIlUCUcgq8wWNrjLD1UzUhUugq6ez0vrc39q/e99j/I0Xdhslk+Tq9Oxs/84Lo9EWwBdkNWk4/PHzxx+Pnz6h1CFfjr1tO5JNOX3W1MqhQWkttTJJGE+IQVXBgDmO49puCadFPc3MsT3yltArbpnRN4Ia3YnGOC0VxDVE5bnVi4c7B4fYdN+xh/v7k9l8f3cP7Hh72Bv8zM//KI4/+fafvtjOQz8A068tq6JRBpqaNxwZ+Z4QFKwLAqcyYBE/xXkBeuBgsWxmJiIC7VZaUzNdmn88k/pnfl1Ho/1BBIzn2g7c58PHJ4e3X9zZ28dFOLGCy0HPqbRUlkOUp6KKL9+RVNkiPSKxJiAtKPBXwTK6AZV8tRTmkpR1MgVP1Ibs0IggkeUJRdct0yHHmq7JjdJK1ItMZWyw/6zhWztbR3v78CWOLe/s3n7/kw8m88Xh3n7L2KLgr7zy2gM3+ujjT/ZO393y6qEXzOhBWqmkawZMcTNskkoRKQJc2YqKsmsTneDECa2iqZu2ygudleWp/3L9M6/2vcEvvXFHc2c09Kbp/PjJ88HW9tbOPvw72H/DrSxvQGhqxx0nZUP80PidxuTFIek058uGisBBOsJpzIBd2BEOgtuLKR1AEUgzsxD0BrsPCTEmHWJBgM8YG2whFS9D0mBQcAs623hQNFiXbCgDbe+MhosUS23gJIB3LKf32osv9PuDtv7M8x++3b/60PNkS12xpjuQqgNhmD0ax4IndmiqHcA7TITrApwxwAwY9ropz8WwvPf5rcMXXrsDN9/DsfUCOV0U0+m8ddw7h7e3eh6YrWYtNPCbn5z8wuuHVdVeXSWQu66NG3fD4kmnTQwB5rkhmkCmrsRiu5xuXZc2pRV1Q6MWzOzk1dwpbIpjU/UwBAfOnAvTOYxdoCQLkX3uBnHs6tYyfq3dPbj16PGDyaI/GPUAZSqKX4u9UdiUcvHWF4X4mfNv/GG0eOKFUVbCrJa01YGDR6DxCo4wsBqGR2RNm0NCkmSq3cnOF6Kj2y/f3bt/eAjU6EMJhZrnrYT/mc6xO1ujaDFLGITcZsdnV1vRCGeHM4tcndl0dWsCR+D9FBmikS8NrqWIPLXrVjQsEJwMUnl1ebWzu+N4Pn5ASSggfEHg1AwrcCkcjG2ryF3YlDWybCnx5JCNqkqFHdw6GOCZG8UizxaNDUc9XiTD7WHeACeqfuD7rhzP2O2+5nYc/o2/U52+//wbX4sEy+rEdfxUpZITWmlnDaP5fRZhKmDGmqm7b4Qvvbmt48/d3/d8n3EVu1YJZkrtaPUHT5768e7RwTBN8hBUrVGX44XtB/s7JLFWIwY9+/GicIcxxBmaW5thVpwG5NiGuHIqv6QRTwTuBEWjOJ9MZls7nsK7mM4UHDeuKUtYRW2mxWiHEpCQBsOyWwrySuk0TQGH5sCwKXk+KeCeuWxGw91scpYscp9q51yKSim5PRpaVj9L06otyuju2c7n/+Jb373tLWI3pwFUvBFGMeEfIAu9e/fd19+otLh/G8cTHQx62mGewAIErEfgyEVRn5yfaBa8df9wlpZwkEWt8rIUZGqcBqycIjtEC/B3GWRpDdOWNmuX806oJFbXXc+3pEpMQag5SRZRrxdwl7ZMekVRkf1g3AwbdVqcF2wtRbApyi4MWaOkYWPmXzZKt+LeQQ9iQflLz8sZd5J0EAakZEy7gkEoTi4W3/z+8z95wsctC/SL7798+1uwLUXpJmnPt2AnyrT2g/Ro2//yGy/3BpHnWCMv8sMQG10pmmkNSNnvOefjvEjTy8v0pz//mXnR9CKvLKk77XKcHu0Oq6ZsW0aTkbgCqXUDn9ZP+Lh2HLtuux5wMlIQ1BoKYdJ6knRBA90EkIPZ9Mq2D2igi8Ee+G8XoYIHNbVppg0BBl9S9QVebKkGGmw6wgbDD/q+uEyqIRi45F44HE/O/ABqQlPLCs2+/o13/9mfPXin3TvcH71xAH2Tk7OC6hL8/nmgS0njiTJtDbk+sfT0u8c/sTX5+c/dDXc8l7elBefnA+wC+C6SUqvyo0fP3njrtay0BrGbpg0Q19l0cWuvP0mq2KN8Eo2lt6xPHl05ZhBfQ80eVK2naJRozWsKZFKAuaaiZSq4oiGYlKmiDhNpe1kOw0sT1MzEH6sxtaWm85fCZLgLgAaMiCENMDcOfJjwQ5gKAKa6aLZ7IemM4DvDIWzQDIh/sdDC+8pX/vB/+O9/950mfv1W+Llh+/zi8uE4P7JZVjUDyV6L5Q41wHCX87vD4KXY/UG7/399/ey/+O/+z6/+2dvjvAFsjWK/BPOsSkfoDx88v333gAl3axjM0yqK7Xc/Ojno0wDDRVmbwDrlzduifnxypSCvhrBQjloRgqKGAofyAJRe4Wb6F7lBU2INUNGPR1E0wDqr0hy1yVyQ0yRcY1NhpYltwqtgj+B3LEJWLAyirX5UVIXjSIAlz7YcnGBNbRRHt++OZzMY2n/+e7/3v/32P7ReiYdNMUvSR7P82QKC5jeer/3BOfNz27PckECtIx4n9Y8uFyK9sqrT//a//g+GRy/977/zL58+v8iLph/I+ax+75Onu6M4CodQnSRpwtj75PHlwf4oo5EzVG4CPbc9N/K82aKEQcUpQwsoM8RF7AfaICll5qxwmiJrNSaqz2E/wcyjKKrJgVEpCMSE6t1aSpmZISDkJ+BErK70iIaw0nXEuhoV9oaD4SCn1ALQJquNXexHhIiCaLDTH5xeJV6089av/ixQDgMuqvTjTPYGMdjJjwpb+I52ne3Qf6HnA+iUbbOlCvfsefud7/3nf/utwehWo52X3vqpf/BP/vnVeHJyPju9OG0aHYbb+1s9eLFR3330fLoXu4OACCbspaSpuo3thoDBJ9MkkAX8FjfZOaoet2hqpmOMruPRoCvPVO0TGYMI0YCwuiaARI0lzFQ/UEAKxrLLAtiU7WXgxZLgVov/uAZrAZnv7G1tD4bYQ2B4j0aukkGD2/NtahoJ+tuRKzLtvfTKK6HKLPgGmkoFvGC/l1p9z6MpsEIeV+LU4qHU1eX5J+/9sJk8+ZVfvfPGZ35ivsjGl+eeqv76L/zyg+fjJ2eTDPs7HPZ3emle9X3/eJLu9miSCrA4UC5YduC4BHAYlZLQomqcEax7CUQTBwHVC1ChE1whMB0cEE0KlrCJpuKB5gc2dP5M0qhiZYgGQUoCXi0hke6nNJkNvkdI7FBVl1hyssi2dw+BGmxOnIgclZlVi+0IPTsrGpq3qdp7d3bfePONN18+sJLxsK6OYuei1D7ooDG9NHbOEtOyGmZX7PyJyMc/ece7/eLhydkFqMDR/uitl+8NhzteFJdV5YX9w4PdtoJQhNTZ15aOpO5zgGvcxSE7IwwiFGAKVpWZUX+k4bW2sAGastI0Da6o8NZKMNNUAh4I2cCybSpJUlVVSfo1yn7RaNWuJgIXUURO4C5kK6kOW5jyVKqSAJt2eiH8u1QekDy8HUkhdMfmFdOhq4umiUaj/PxSWe6Xf+NvfO9//RcLK/r1l3ZuM++rk6ZvW14YH/Y8GI6PHz2/ev7Abha/+Uuv3rv/4s6wHwVUHxM5Vgb7JymvOwTHPtyvLSAFOVvkIVgqKIPVOgxgnFcqB9muFdVmUuRAQYSpKZoRgaYJPLqtTIBNKoaLwDTh4YX5aUM6YNG4ScJbZqqE7gaDCyr9hwDzLE9dJgz+oNVD/XDauGlFO4l7tVvDrdi1s5JmTLkOz4vaptAd1XiXMCktVcYMQw6CVfHtX/7pF/74B5ePzpMs9PvclkFvEoRNUjjnZ/Xl4y/s8J/72S/ee/H2MPIjat6ykhoAiWqmbJ7EUsUBHk/GnpNUtWfXianGg/g2hggT1gSUToEocP4tp1BelmVq1FXaU9U+h7AQINImoMR4Ulc4NocCIvRhRNoUIzJT6aHJYZjKxa7v0XV9k9CkboHVqFdmRhTTv53IC8IeUAONTSlb3B3PzERXrUylA/jVnm8PZBGyRZbrL/3s59rp1YfHV5/Mchge4eLMrJOLk0c/eu8XR+yXf+nzb7780s4gPuj5gxh02Q5tYcLtbG/gvHQrHjk5lyUwZZYsmqq1HUpi09txk3WnoXSABjRWlCLMwnTUNVTY4uGIwHoaCrXR88OeG1Rk09QIUSoOI4pNBLmoweqBT7WpjjIF57VxDBS2tiUkjD7kBG4VpIWUhiwwEQ/hUquzSZ+B89NsJEEdDDikbuioCP0Q+C8KYCQZDGMgtm5/8ReT8KB+9KBkuTWbQC7t4yc7Ef+1X/3C0dGB50r4KZ8iU6Khvj27ULosC+mFZT2niEFTAVednNYHezHvaieJZVuUPuKaUwNk7VmhMpHXApjVNUFxGqKXwcBVZQlm2FDzU+t4XgvWZztZkZNuwLTahAtq7CK8K1ELGpwHTF1TRpBzMDBmPgXFSBMscAVvQ+l2S2MbXOo/tCg5xArLtBeaCryuKV2RP8dK8lEQ272s/vOP8hd+4hc/nCzwDp/diR6lxWQ6PRi5/9mv/OStW/swCiSZUHiL23QIoFag/44HY1E33mAvTQIQ1I+fXAwHseFDgsavcde47RJ8AKawrLUnDL+wrDydOzGNPALXxJMSqZaiKCtqRaRZgESggI+IQ5mhCJwmU3afwiFpmJpVw6noCrDaDKym0hEzvdjMZ2i7jg2CJbrp7K2msc/E5Cjeybipq6IR0MLM3BxEftGIUrO33338pAr2Yvvcagd9N3XCYRTvOyKR8XEi+3FgZMuMuwBAYUsyFDo8meShJ3NYbTeGjdzpxTaNT6c5uK6Zu13p2oRkWQsrSGEzZj71xyrTTCznP2ozbJtUvjEDVckOShrMa47XjK2nzejqwYAamwZEUlnLea3kNmnKhYMdxR+H0sJ4SLAf1cUvPT+gjnCYEmqEAP5tDBMzRWpkI7g2A5yj0L0aTz/I3Lk3+M5lfl+owh/AnDvYz2R2lebffzShpBPNq6Rsjpl6yanCoyWaPxq6V9OU+jguFnEISg8ASjpPl1GREYFfRzIHK2goUCRMq0ZdVqcnpyC/VKPQdnkNnFlDtkA6poZD01RyIzwUpyE+SkN1TQmqISDddAmnU36a4t8ay0iGFtvk0LgHYVp9AeNCsoiwT5RFphqnVXkFLtAmG0TFiyB548zN/Z3cal+S5U9vxUDghx5fpPlZmtncfrBQC5AllyalS7KP5J8kUb+amy5t17V1ne9uEZuwSdAI/wL1UHpbdW1mgBKC18r8h/JlOMTxeA7VhYkQlKmhxg0aosgYMCUzraIUlTHzOais2mSHzUAe86EGRoSozxS7Qy2UWKQZ92h6XqkIvjWl0rgcYolNpiZ+qsUi01ASSjH+haQJ61juTlK3T3JBeZIyzTV7XIqf3nIeJfVpVtmNwo5fcvur3ztrTKYEx0pVNwBsTUnDn10yRpHDKV1khkabmCGn+ajYbJN06AbBYk/SoqRSRqJYBCunF1MTuRYFBdYMuZCOMuOFTf0VFtiY2dkWjTjpyBVlcWxqDOxKBhyz7y6NrKSWPbVM+VJsoivEowQMrKxtqCl9xFw3eN4gLb3s7eDmNHHr7z/M/81VO50meZI9qnluAeGLhvojy5pklR0No9NpTqwf4gDjmoHEldRj7HDTnGqmBZBKL0tZSG+MUYMINqo2lpkiqpkpQQQ9hVBMp4unjy7wJCUNM6BiSODCugKTsOFNTPcQab5ju4qQkalANtVDrOt6oLYyGj9A+lpSLJni+p7rse4jaaj2rqXGWpNkoCEZzAGXFborOCQTBp0j5206acFAYAvePm6OHNnmGUxJbBOWfbxoAHf2pHIsXXGZVtWHKX9wPG9NXRYcvk0mi2YSmIZfTklSi5Ffo9JJ+iO6DysjiMO6PzD0sPoUUIB2AGbOztN6LoxcQ0bgKXNqNiKD37FKgmyK5mWa6GRt7IERD3qElqCp+eA7Mr2wB8I8DQXvLEu6wLKiaSuSIMoIwDuaQb30EQBApS3uI5fFe0rgWgDtFgBZPazUvKhrL9jq+T0wUEulLdNVCU/WwMbZgI7W47o9v0gFGRcmSQCgd3Zl8uBAkzQamhLOsrPtOC7aCUFTlpYfXUpQ2VqkZc/3gAAAfOdZalm2ahrXeH4aKWvKQym5b0uTtiJvSJF6zqqqpkbZ1cxjZbs4Wlhgm+JypqqzpNK+ilo/mJmBQj1DjlLddBph+xEsr0sVRMbak6/SNcFTbT4mifQuq5Qn2EQx33cKIRcNt2nUrZpX5fN5EQ5HgRNEDuiShLJAIISgz2Qx9bLU/EHozLTg0Pop1AQFoQ6G5XgM88GPDo1rINCRNcrzXao50/ry/NxlDgQTumA+o4DKso1/oJFJVHlQl52YU+Sga3E0MRoa+gMLRPCjaSSlTamIhBJ9knefYiAoK01pJ9MdBIxT4FfNB39gl8moSEIAhP/NR0cyI9V6AaJJrROM2yJRjD6fTQDtVpOmtvzAjaLDnoMrBw7//nE+y3GhWn7EgXFv5jMF6NMnKLQNlePaDB5nq3q4rrycqrGxa5Xq5vyzLM/Hlxc7Rz3pCmoIpiQKzRel9A4HOiVmkVJREqkCzZagGgRTekqTWmjUE74qqvcGd5I2VZQKM9WDLCilfLppHARRjMP3jO6wbjw0dciRCsGAwCMRKmlpYtv5pLIZf9EFdXDmmu8E5P6bvHy95+wOYiXsyiC20JYzzuZZYY6fAorGHBjItCyJhGGjNJM2TkuZZdFYEVIP8h45ADVE2hirxTydXE7wLypooFpHGAbNzCc14PuyzKlFzHFr+tw0bZs8G6dMpwk3QObhOEz5Kvm9oqDRGLCJda149+kw9LmbTUe9YIEJTErbzAInUYSbLQnC0YBPnKZpcoKOMJwxTfxwJeDxEBa7rCm4IlgkZeB5vcB/jMUQCeb3IxCjlBMisGlgr03pf2gtjBQ23nR4si70ThMCTOM1BVypq5uEkHIuklL+sKlFVsynMyqzMNFqIhd0NuDtDbwYjoRqG0zDODYuzfMsL/4/E+QQZhxyGNYAAAAASUVORK5CYII="/>
  <p:tag name="MMPROD_56907LOGO" val=""/>
  <p:tag name="MMPROD_UIDATA" val="&lt;database version=&quot;11.0&quot;&gt;&lt;object type=&quot;1&quot; unique_id=&quot;10001&quot;&gt;&lt;property id=&quot;20139&quot; value=&quot;%n. %s&quot;/&gt;&lt;property id=&quot;20141&quot; value=&quot;Module 11: Implementation Planning&quot;/&gt;&lt;property id=&quot;20144&quot; value=&quot;1&quot;/&gt;&lt;property id=&quot;20146&quot; value=&quot;0&quot;/&gt;&lt;property id=&quot;20147&quot; value=&quot;0&quot;/&gt;&lt;property id=&quot;20148&quot; value=&quot;5&quot;/&gt;&lt;property id=&quot;20180&quot; value=&quot;0&quot;/&gt;&lt;property id=&quot;20181&quot; value=&quot;2&quot;/&gt;&lt;property id=&quot;20183&quot; value=&quot;1&quot;/&gt;&lt;property id=&quot;20184&quot; value=&quot;7&quot;/&gt;&lt;property id=&quot;20193&quot; value=&quot;-1&quot;/&gt;&lt;property id=&quot;20221&quot; value=&quot;D:\Archive\F Drive\AHRQ TS E-Learning\Module 11\Images\&quot;/&gt;&lt;property id=&quot;20224&quot; value=&quot;D:\Archive\F Drive\AHRQ TS E-Learning\Module 11\Output-ZIP&quot;/&gt;&lt;property id=&quot;20226&quot; value=&quot;D:\Archive\F Drive\AHRQ TS E-Learning\Module 11\TS_2016_Module_11_v7.0.pptx&quot;/&gt;&lt;property id=&quot;20250&quot; value=&quot;0&quot;/&gt;&lt;property id=&quot;20251&quot; value=&quot;1&quot;/&gt;&lt;property id=&quot;20259&quot; value=&quot;0&quot;/&gt;&lt;property id=&quot;20263&quot; value=&quot;3&quot;/&gt;&lt;property id=&quot;20264&quot; value=&quot;1&quot;/&gt;&lt;property id=&quot;20519&quot; value=&quot;0&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Module 11: Implementation Planning&amp;quot;&quot;/&gt;&lt;property id=&quot;20302&quot; value=&quot;1&quot;/&gt;&lt;property id=&quot;20303&quot; value=&quot;Brigetta Craft&quot;/&gt;&lt;property id=&quot;20307&quot; value=&quot;256&quot;/&gt;&lt;property id=&quot;20309&quot; value=&quot;47404&quot;/&gt;&lt;property id=&quot;20312&quot; value=&quot;1&quot;/&gt;&lt;property id=&quot;20601&quot; value=&quot;0&quot;/&gt;&lt;/object&gt;&lt;object type=&quot;3&quot; unique_id=&quot;24271&quot;&gt;&lt;property id=&quot;20148&quot; value=&quot;5&quot;/&gt;&lt;property id=&quot;20300&quot; value=&quot;Slide 2 - &amp;quot;How This Online Course Works&amp;quot;&quot;/&gt;&lt;property id=&quot;20302&quot; value=&quot;1&quot;/&gt;&lt;property id=&quot;20303&quot; value=&quot;Brigetta Craft&quot;/&gt;&lt;property id=&quot;20307&quot; value=&quot;262&quot;/&gt;&lt;property id=&quot;20309&quot; value=&quot;47404&quot;/&gt;&lt;property id=&quot;20312&quot; value=&quot;1&quot;/&gt;&lt;property id=&quot;20601&quot; value=&quot;0&quot;/&gt;&lt;/object&gt;&lt;object type=&quot;3&quot; unique_id=&quot;24272&quot;&gt;&lt;property id=&quot;20148&quot; value=&quot;5&quot;/&gt;&lt;property id=&quot;20300&quot; value=&quot;Slide 3 - &amp;quot;The Materials You Will Use&amp;quot;&quot;/&gt;&lt;property id=&quot;20302&quot; value=&quot;1&quot;/&gt;&lt;property id=&quot;20303&quot; value=&quot;Brigetta Craft&quot;/&gt;&lt;property id=&quot;20307&quot; value=&quot;263&quot;/&gt;&lt;property id=&quot;20309&quot; value=&quot;47404&quot;/&gt;&lt;property id=&quot;20312&quot; value=&quot;1&quot;/&gt;&lt;property id=&quot;20601&quot; value=&quot;0&quot;/&gt;&lt;/object&gt;&lt;object type=&quot;3&quot; unique_id=&quot;24273&quot;&gt;&lt;property id=&quot;20148&quot; value=&quot;5&quot;/&gt;&lt;property id=&quot;20300&quot; value=&quot;Slide 4 - &amp;quot;Please Print the Instructor Guide&amp;quot;&quot;/&gt;&lt;property id=&quot;20302&quot; value=&quot;1&quot;/&gt;&lt;property id=&quot;20303&quot; value=&quot;Brigetta Craft&quot;/&gt;&lt;property id=&quot;20307&quot; value=&quot;264&quot;/&gt;&lt;property id=&quot;20309&quot; value=&quot;47404&quot;/&gt;&lt;property id=&quot;20312&quot; value=&quot;1&quot;/&gt;&lt;property id=&quot;20601&quot; value=&quot;0&quot;/&gt;&lt;/object&gt;&lt;object type=&quot;3&quot; unique_id=&quot;24842&quot;&gt;&lt;property id=&quot;20148&quot; value=&quot;5&quot;/&gt;&lt;property id=&quot;20300&quot; value=&quot;Slide 5 - &amp;quot;Slide 2: Objectives&amp;quot;&quot;/&gt;&lt;property id=&quot;20302&quot; value=&quot;1&quot;/&gt;&lt;property id=&quot;20303&quot; value=&quot;Brigetta Craft&quot;/&gt;&lt;property id=&quot;20307&quot; value=&quot;269&quot;/&gt;&lt;property id=&quot;20309&quot; value=&quot;47404&quot;/&gt;&lt;property id=&quot;20312&quot; value=&quot;1&quot;/&gt;&lt;property id=&quot;20601&quot; value=&quot;0&quot;/&gt;&lt;/object&gt;&lt;object type=&quot;3&quot; unique_id=&quot;27191&quot;&gt;&lt;property id=&quot;20148&quot; value=&quot;5&quot;/&gt;&lt;property id=&quot;20300&quot; value=&quot;Slide 39 - &amp;quot;Module 11 Conclusion&amp;quot;&quot;/&gt;&lt;property id=&quot;20302&quot; value=&quot;1&quot;/&gt;&lt;property id=&quot;20303&quot; value=&quot;Brigetta Craft&quot;/&gt;&lt;property id=&quot;20307&quot; value=&quot;299&quot;/&gt;&lt;property id=&quot;20309&quot; value=&quot;47404&quot;/&gt;&lt;property id=&quot;20312&quot; value=&quot;1&quot;/&gt;&lt;property id=&quot;20601&quot; value=&quot;0&quot;/&gt;&lt;/object&gt;&lt;object type=&quot;3&quot; unique_id=&quot;48025&quot;&gt;&lt;property id=&quot;20148&quot; value=&quot;5&quot;/&gt;&lt;property id=&quot;20300&quot; value=&quot;Slide 6 - &amp;quot;Shift Toward a Culture of Safety (Slide 3)&amp;quot;&quot;/&gt;&lt;property id=&quot;20302&quot; value=&quot;1&quot;/&gt;&lt;property id=&quot;20303&quot; value=&quot;Brigetta Craft&quot;/&gt;&lt;property id=&quot;20307&quot; value=&quot;338&quot;/&gt;&lt;property id=&quot;20309&quot; value=&quot;47404&quot;/&gt;&lt;property id=&quot;20312&quot; value=&quot;1&quot;/&gt;&lt;property id=&quot;20601&quot; value=&quot;0&quot;/&gt;&lt;/object&gt;&lt;object type=&quot;3&quot; unique_id=&quot;48026&quot;&gt;&lt;property id=&quot;20148&quot; value=&quot;5&quot;/&gt;&lt;property id=&quot;20300&quot; value=&quot;Slide 35 - &amp;quot;Implementation Planning Exercise (Slide 20)&amp;quot;&quot;/&gt;&lt;property id=&quot;20302&quot; value=&quot;1&quot;/&gt;&lt;property id=&quot;20303&quot; value=&quot;Brigetta Craft&quot;/&gt;&lt;property id=&quot;20307&quot; value=&quot;337&quot;/&gt;&lt;property id=&quot;20309&quot; value=&quot;47404&quot;/&gt;&lt;property id=&quot;20312&quot; value=&quot;1&quot;/&gt;&lt;property id=&quot;20601&quot; value=&quot;0&quot;/&gt;&lt;/object&gt;&lt;object type=&quot;3&quot; unique_id=&quot;48316&quot;&gt;&lt;property id=&quot;20148&quot; value=&quot;5&quot;/&gt;&lt;property id=&quot;20300&quot; value=&quot;Slide 7 - &amp;quot;Key Principles of Implementation (Slide 4)&amp;quot;&quot;/&gt;&lt;property id=&quot;20302&quot; value=&quot;1&quot;/&gt;&lt;property id=&quot;20303&quot; value=&quot;Mei Kong&quot;/&gt;&lt;property id=&quot;20307&quot; value=&quot;339&quot;/&gt;&lt;property id=&quot;20309&quot; value=&quot;48146&quot;/&gt;&lt;property id=&quot;20312&quot; value=&quot;1&quot;/&gt;&lt;property id=&quot;20601&quot; value=&quot;0&quot;/&gt;&lt;/object&gt;&lt;object type=&quot;3&quot; unique_id=&quot;48317&quot;&gt;&lt;property id=&quot;20148&quot; value=&quot;5&quot;/&gt;&lt;property id=&quot;20300&quot; value=&quot;Slide 8 - &amp;quot;10 Steps of Implementation Planning (Slide 5)&amp;quot;&quot;/&gt;&lt;property id=&quot;20302&quot; value=&quot;1&quot;/&gt;&lt;property id=&quot;20303&quot; value=&quot;Mei Kong&quot;/&gt;&lt;property id=&quot;20307&quot; value=&quot;340&quot;/&gt;&lt;property id=&quot;20309&quot; value=&quot;48146&quot;/&gt;&lt;property id=&quot;20312&quot; value=&quot;1&quot;/&gt;&lt;property id=&quot;20601&quot; value=&quot;0&quot;/&gt;&lt;/object&gt;&lt;object type=&quot;3&quot; unique_id=&quot;48318&quot;&gt;&lt;property id=&quot;20148&quot; value=&quot;5&quot;/&gt;&lt;property id=&quot;20300&quot; value=&quot;Slide 9 - &amp;quot;Describe the Targeted Unit/Work Area (Slide 6)&amp;quot;&quot;/&gt;&lt;property id=&quot;20302&quot; value=&quot;1&quot;/&gt;&lt;property id=&quot;20303&quot; value=&quot;Dr. Abdul Mondul&quot;/&gt;&lt;property id=&quot;20307&quot; value=&quot;341&quot;/&gt;&lt;property id=&quot;20309&quot; value=&quot;48147&quot;/&gt;&lt;property id=&quot;20312&quot; value=&quot;1&quot;/&gt;&lt;property id=&quot;20601&quot; value=&quot;0&quot;/&gt;&lt;/object&gt;&lt;object type=&quot;3&quot; unique_id=&quot;48434&quot;&gt;&lt;property id=&quot;20148&quot; value=&quot;5&quot;/&gt;&lt;property id=&quot;20300&quot; value=&quot;Slide 10 - &amp;quot;Step 1: Create a Change Team (Slide 7)&amp;quot;&quot;/&gt;&lt;property id=&quot;20302&quot; value=&quot;1&quot;/&gt;&lt;property id=&quot;20303&quot; value=&quot;Dr. Abdul Mondul&quot;/&gt;&lt;property id=&quot;20307&quot; value=&quot;342&quot;/&gt;&lt;property id=&quot;20309&quot; value=&quot;48147&quot;/&gt;&lt;property id=&quot;20312&quot; value=&quot;1&quot;/&gt;&lt;property id=&quot;20601&quot; value=&quot;0&quot;/&gt;&lt;/object&gt;&lt;object type=&quot;3&quot; unique_id=&quot;48560&quot;&gt;&lt;property id=&quot;20148&quot; value=&quot;5&quot;/&gt;&lt;property id=&quot;20300&quot; value=&quot;Slide 12 - &amp;quot;Step 2: Define the Problem/Opportunity for Improvement&amp;quot;&quot;/&gt;&lt;property id=&quot;20302&quot; value=&quot;1&quot;/&gt;&lt;property id=&quot;20303&quot; value=&quot;Dr. Abdul Mondul&quot;/&gt;&lt;property id=&quot;20307&quot; value=&quot;344&quot;/&gt;&lt;property id=&quot;20309&quot; value=&quot;48147&quot;/&gt;&lt;property id=&quot;20312&quot; value=&quot;1&quot;/&gt;&lt;property id=&quot;20601&quot; value=&quot;0&quot;/&gt;&lt;/object&gt;&lt;object type=&quot;3&quot; unique_id=&quot;48561&quot;&gt;&lt;property id=&quot;20148&quot; value=&quot;5&quot;/&gt;&lt;property id=&quot;20300&quot; value=&quot;Slide 14 - &amp;quot;The Magic Wand Exercise&amp;quot;&quot;/&gt;&lt;property id=&quot;20302&quot; value=&quot;1&quot;/&gt;&lt;property id=&quot;20303&quot; value=&quot;Brigetta Craft&quot;/&gt;&lt;property id=&quot;20307&quot; value=&quot;343&quot;/&gt;&lt;property id=&quot;20309&quot; value=&quot;47404&quot;/&gt;&lt;property id=&quot;20312&quot; value=&quot;1&quot;/&gt;&lt;property id=&quot;20601&quot; value=&quot;0&quot;/&gt;&lt;/object&gt;&lt;object type=&quot;3&quot; unique_id=&quot;48643&quot;&gt;&lt;property id=&quot;20148&quot; value=&quot;5&quot;/&gt;&lt;property id=&quot;20300&quot; value=&quot;Slide 13 - &amp;quot;Example: Problem Definition (Slide 9)&amp;quot;&quot;/&gt;&lt;property id=&quot;20302&quot; value=&quot;1&quot;/&gt;&lt;property id=&quot;20303&quot; value=&quot;Mei Kong&quot;/&gt;&lt;property id=&quot;20307&quot; value=&quot;345&quot;/&gt;&lt;property id=&quot;20309&quot; value=&quot;48146&quot;/&gt;&lt;property id=&quot;20312&quot; value=&quot;1&quot;/&gt;&lt;property id=&quot;20601&quot; value=&quot;0&quot;/&gt;&lt;/object&gt;&lt;object type=&quot;3&quot; unique_id=&quot;48728&quot;&gt;&lt;property id=&quot;20148&quot; value=&quot;5&quot;/&gt;&lt;property id=&quot;20300&quot; value=&quot;Slide 15 - &amp;quot;Complete Step 2 in Your Implementation Guide&amp;quot;&quot;/&gt;&lt;property id=&quot;20302&quot; value=&quot;1&quot;/&gt;&lt;property id=&quot;20303&quot; value=&quot;Brigetta Craft&quot;/&gt;&lt;property id=&quot;20307&quot; value=&quot;346&quot;/&gt;&lt;property id=&quot;20309&quot; value=&quot;47404&quot;/&gt;&lt;property id=&quot;20312&quot; value=&quot;1&quot;/&gt;&lt;property id=&quot;20601&quot; value=&quot;0&quot;/&gt;&lt;/object&gt;&lt;object type=&quot;3&quot; unique_id=&quot;48816&quot;&gt;&lt;property id=&quot;20148&quot; value=&quot;5&quot;/&gt;&lt;property id=&quot;20300&quot; value=&quot;Slide 11 - &amp;quot;Complete Step 1 in Your Implementation Guide&amp;quot;&quot;/&gt;&lt;property id=&quot;20302&quot; value=&quot;1&quot;/&gt;&lt;property id=&quot;20303&quot; value=&quot;Brigetta Craft&quot;/&gt;&lt;property id=&quot;20307&quot; value=&quot;347&quot;/&gt;&lt;property id=&quot;20309&quot; value=&quot;47404&quot;/&gt;&lt;property id=&quot;20312&quot; value=&quot;1&quot;/&gt;&lt;property id=&quot;20601&quot; value=&quot;0&quot;/&gt;&lt;/object&gt;&lt;object type=&quot;3&quot; unique_id=&quot;49087&quot;&gt;&lt;property id=&quot;20148&quot; value=&quot;5&quot;/&gt;&lt;property id=&quot;20300&quot; value=&quot;Slide 16 - &amp;quot;Step 3: Define the Aims of TeamSTEPPS Intervention&amp;quot;&quot;/&gt;&lt;property id=&quot;20302&quot; value=&quot;1&quot;/&gt;&lt;property id=&quot;20303&quot; value=&quot;Mei Kong&quot;/&gt;&lt;property id=&quot;20307&quot; value=&quot;349&quot;/&gt;&lt;property id=&quot;20309&quot; value=&quot;48146&quot;/&gt;&lt;property id=&quot;20312&quot; value=&quot;1&quot;/&gt;&lt;property id=&quot;20601&quot; value=&quot;0&quot;/&gt;&lt;/object&gt;&lt;object type=&quot;3&quot; unique_id=&quot;49088&quot;&gt;&lt;property id=&quot;20148&quot; value=&quot;5&quot;/&gt;&lt;property id=&quot;20300&quot; value=&quot;Slide 17 - &amp;quot;Complete Step 3 in Your Implementation Guide&amp;quot;&quot;/&gt;&lt;property id=&quot;20302&quot; value=&quot;1&quot;/&gt;&lt;property id=&quot;20303&quot; value=&quot;Brigetta Craft&quot;/&gt;&lt;property id=&quot;20307&quot; value=&quot;350&quot;/&gt;&lt;property id=&quot;20309&quot; value=&quot;47404&quot;/&gt;&lt;property id=&quot;20312&quot; value=&quot;1&quot;/&gt;&lt;property id=&quot;20601&quot; value=&quot;0&quot;/&gt;&lt;/object&gt;&lt;object type=&quot;3&quot; unique_id=&quot;49089&quot;&gt;&lt;property id=&quot;20148&quot; value=&quot;5&quot;/&gt;&lt;property id=&quot;20300&quot; value=&quot;Slide 30 - &amp;quot;Step 9. Develop an Implementation Plan Timeline (Slide 17)&amp;quot;&quot;/&gt;&lt;property id=&quot;20302&quot; value=&quot;1&quot;/&gt;&lt;property id=&quot;20303&quot; value=&quot;Dr. Abdul Mondul&quot;/&gt;&lt;property id=&quot;20307&quot; value=&quot;348&quot;/&gt;&lt;property id=&quot;20309&quot; value=&quot;48147&quot;/&gt;&lt;property id=&quot;20312&quot; value=&quot;1&quot;/&gt;&lt;property id=&quot;20601&quot; value=&quot;0&quot;/&gt;&lt;/object&gt;&lt;object type=&quot;3&quot; unique_id=&quot;49222&quot;&gt;&lt;property id=&quot;20148&quot; value=&quot;5&quot;/&gt;&lt;property id=&quot;20300&quot; value=&quot;Slide 18 - &amp;quot;Step 4: Design a TeamSTEPPS Intervention&amp;quot;&quot;/&gt;&lt;property id=&quot;20302&quot; value=&quot;1&quot;/&gt;&lt;property id=&quot;20303&quot; value=&quot;Brigetta Craft&quot;/&gt;&lt;property id=&quot;20307&quot; value=&quot;351&quot;/&gt;&lt;property id=&quot;20309&quot; value=&quot;47404&quot;/&gt;&lt;property id=&quot;20312&quot; value=&quot;1&quot;/&gt;&lt;property id=&quot;20601&quot; value=&quot;0&quot;/&gt;&lt;/object&gt;&lt;object type=&quot;3&quot; unique_id=&quot;49223&quot;&gt;&lt;property id=&quot;20148&quot; value=&quot;5&quot;/&gt;&lt;property id=&quot;20300&quot; value=&quot;Slide 19 - &amp;quot;Complete Step 4 in Your Implementation Guide&amp;quot;&quot;/&gt;&lt;property id=&quot;20302&quot; value=&quot;1&quot;/&gt;&lt;property id=&quot;20303&quot; value=&quot;Brigetta Craft&quot;/&gt;&lt;property id=&quot;20307&quot; value=&quot;352&quot;/&gt;&lt;property id=&quot;20309&quot; value=&quot;47404&quot;/&gt;&lt;property id=&quot;20312&quot; value=&quot;1&quot;/&gt;&lt;property id=&quot;20601&quot; value=&quot;0&quot;/&gt;&lt;/object&gt;&lt;object type=&quot;3&quot; unique_id=&quot;49434&quot;&gt;&lt;property id=&quot;20148&quot; value=&quot;5&quot;/&gt;&lt;property id=&quot;20300&quot; value=&quot;Slide 20 - &amp;quot;Step 5: Develop a Plan for Testing Your TeamSTEPPS Intervention(s)&amp;quot;&quot;/&gt;&lt;property id=&quot;20302&quot; value=&quot;1&quot;/&gt;&lt;property id=&quot;20303&quot; value=&quot;Dr. Abdul Mondul&quot;/&gt;&lt;property id=&quot;20307&quot; value=&quot;353&quot;/&gt;&lt;property id=&quot;20309&quot; value=&quot;48147&quot;/&gt;&lt;property id=&quot;20312&quot; value=&quot;1&quot;/&gt;&lt;property id=&quot;20601&quot; value=&quot;0&quot;/&gt;&lt;/object&gt;&lt;object type=&quot;3&quot; unique_id=&quot;49435&quot;&gt;&lt;property id=&quot;20148&quot; value=&quot;5&quot;/&gt;&lt;property id=&quot;20300&quot; value=&quot;Slide 21 - &amp;quot;Complete Step 5 in Your Implementation Guide&amp;quot;&quot;/&gt;&lt;property id=&quot;20302&quot; value=&quot;1&quot;/&gt;&lt;property id=&quot;20303&quot; value=&quot;Brigetta Craft&quot;/&gt;&lt;property id=&quot;20307&quot; value=&quot;354&quot;/&gt;&lt;property id=&quot;20309&quot; value=&quot;47404&quot;/&gt;&lt;property id=&quot;20312&quot; value=&quot;1&quot;/&gt;&lt;property id=&quot;20601&quot; value=&quot;0&quot;/&gt;&lt;/object&gt;&lt;object type=&quot;3&quot; unique_id=&quot;49584&quot;&gt;&lt;property id=&quot;20148&quot; value=&quot;5&quot;/&gt;&lt;property id=&quot;20300&quot; value=&quot;Slide 22 - &amp;quot;Step 6: Develop an Implementation Plan&amp;quot;&quot;/&gt;&lt;property id=&quot;20302&quot; value=&quot;1&quot;/&gt;&lt;property id=&quot;20303&quot; value=&quot;Mei Kong&quot;/&gt;&lt;property id=&quot;20307&quot; value=&quot;355&quot;/&gt;&lt;property id=&quot;20309&quot; value=&quot;48146&quot;/&gt;&lt;property id=&quot;20312&quot; value=&quot;1&quot;/&gt;&lt;property id=&quot;20601&quot; value=&quot;0&quot;/&gt;&lt;/object&gt;&lt;object type=&quot;3&quot; unique_id=&quot;49585&quot;&gt;&lt;property id=&quot;20148&quot; value=&quot;5&quot;/&gt;&lt;property id=&quot;20300&quot; value=&quot;Slide 23 - &amp;quot;Complete Step 6 in Your Implementation Guide&amp;quot;&quot;/&gt;&lt;property id=&quot;20302&quot; value=&quot;1&quot;/&gt;&lt;property id=&quot;20303&quot; value=&quot;Brigetta Craft&quot;/&gt;&lt;property id=&quot;20307&quot; value=&quot;356&quot;/&gt;&lt;property id=&quot;20309&quot; value=&quot;47404&quot;/&gt;&lt;property id=&quot;20312&quot; value=&quot;1&quot;/&gt;&lt;property id=&quot;20601&quot; value=&quot;0&quot;/&gt;&lt;/object&gt;&lt;object type=&quot;3&quot; unique_id=&quot;49794&quot;&gt;&lt;property id=&quot;20148&quot; value=&quot;5&quot;/&gt;&lt;property id=&quot;20300&quot; value=&quot;Slide 24 - &amp;quot;Determine How Coaches May be Used (Slide 14)&amp;quot;&quot;/&gt;&lt;property id=&quot;20302&quot; value=&quot;1&quot;/&gt;&lt;property id=&quot;20303&quot; value=&quot;Mei Kong&quot;/&gt;&lt;property id=&quot;20307&quot; value=&quot;357&quot;/&gt;&lt;property id=&quot;20309&quot; value=&quot;48146&quot;/&gt;&lt;property id=&quot;20312&quot; value=&quot;1&quot;/&gt;&lt;property id=&quot;20601&quot; value=&quot;0&quot;/&gt;&lt;/object&gt;&lt;object type=&quot;3&quot; unique_id=&quot;49795&quot;&gt;&lt;property id=&quot;20148&quot; value=&quot;5&quot;/&gt;&lt;property id=&quot;20300&quot; value=&quot;Slide 25 - &amp;quot;Complete Coaching in Your Implementation Guide&amp;quot;&quot;/&gt;&lt;property id=&quot;20302&quot; value=&quot;1&quot;/&gt;&lt;property id=&quot;20303&quot; value=&quot;Brigetta Craft&quot;/&gt;&lt;property id=&quot;20307&quot; value=&quot;358&quot;/&gt;&lt;property id=&quot;20309&quot; value=&quot;47404&quot;/&gt;&lt;property id=&quot;20312&quot; value=&quot;1&quot;/&gt;&lt;property id=&quot;20601&quot; value=&quot;0&quot;/&gt;&lt;/object&gt;&lt;object type=&quot;3&quot; unique_id=&quot;50124&quot;&gt;&lt;property id=&quot;20148&quot; value=&quot;5&quot;/&gt;&lt;property id=&quot;20300&quot; value=&quot;Slide 26 - &amp;quot;Step 7: Develop a Sustainment Plan (Slide 15)&amp;quot;&quot;/&gt;&lt;property id=&quot;20302&quot; value=&quot;1&quot;/&gt;&lt;property id=&quot;20303&quot; value=&quot;Mei Kong&quot;/&gt;&lt;property id=&quot;20307&quot; value=&quot;359&quot;/&gt;&lt;property id=&quot;20309&quot; value=&quot;48146&quot;/&gt;&lt;property id=&quot;20312&quot; value=&quot;1&quot;/&gt;&lt;property id=&quot;20601&quot; value=&quot;0&quot;/&gt;&lt;/object&gt;&lt;object type=&quot;3&quot; unique_id=&quot;50125&quot;&gt;&lt;property id=&quot;20148&quot; value=&quot;5&quot;/&gt;&lt;property id=&quot;20300&quot; value=&quot;Slide 27 - &amp;quot;Complete Step 7 in Your Implementation Guide&amp;quot;&quot;/&gt;&lt;property id=&quot;20302&quot; value=&quot;1&quot;/&gt;&lt;property id=&quot;20303&quot; value=&quot;Brigetta Craft&quot;/&gt;&lt;property id=&quot;20307&quot; value=&quot;360&quot;/&gt;&lt;property id=&quot;20309&quot; value=&quot;47404&quot;/&gt;&lt;property id=&quot;20312&quot; value=&quot;1&quot;/&gt;&lt;property id=&quot;20601&quot; value=&quot;0&quot;/&gt;&lt;/object&gt;&lt;object type=&quot;3&quot; unique_id=&quot;50298&quot;&gt;&lt;property id=&quot;20148&quot; value=&quot;5&quot;/&gt;&lt;property id=&quot;20300&quot; value=&quot;Slide 28 - &amp;quot;Step 8: Develop a Communications Plan (Slide 16)&amp;quot;&quot;/&gt;&lt;property id=&quot;20302&quot; value=&quot;1&quot;/&gt;&lt;property id=&quot;20303&quot; value=&quot;Dr. Abdul Mondul&quot;/&gt;&lt;property id=&quot;20307&quot; value=&quot;361&quot;/&gt;&lt;property id=&quot;20309&quot; value=&quot;48147&quot;/&gt;&lt;property id=&quot;20312&quot; value=&quot;1&quot;/&gt;&lt;property id=&quot;20601&quot; value=&quot;0&quot;/&gt;&lt;/object&gt;&lt;object type=&quot;3&quot; unique_id=&quot;50299&quot;&gt;&lt;property id=&quot;20148&quot; value=&quot;5&quot;/&gt;&lt;property id=&quot;20300&quot; value=&quot;Slide 29 - &amp;quot;Complete Step 8 in Your Implementation Guide&amp;quot;&quot;/&gt;&lt;property id=&quot;20302&quot; value=&quot;1&quot;/&gt;&lt;property id=&quot;20303&quot; value=&quot;Brigetta Craft&quot;/&gt;&lt;property id=&quot;20307&quot; value=&quot;362&quot;/&gt;&lt;property id=&quot;20309&quot; value=&quot;47404&quot;/&gt;&lt;property id=&quot;20312&quot; value=&quot;1&quot;/&gt;&lt;property id=&quot;20601&quot; value=&quot;0&quot;/&gt;&lt;/object&gt;&lt;object type=&quot;3&quot; unique_id=&quot;50435&quot;&gt;&lt;property id=&quot;20148&quot; value=&quot;5&quot;/&gt;&lt;property id=&quot;20300&quot; value=&quot;Slide 31 - &amp;quot;Complete Step 9 in Your Implementation Guide&amp;quot;&quot;/&gt;&lt;property id=&quot;20302&quot; value=&quot;1&quot;/&gt;&lt;property id=&quot;20303&quot; value=&quot;Brigetta Craft&quot;/&gt;&lt;property id=&quot;20307&quot; value=&quot;363&quot;/&gt;&lt;property id=&quot;20309&quot; value=&quot;47404&quot;/&gt;&lt;property id=&quot;20312&quot; value=&quot;1&quot;/&gt;&lt;property id=&quot;20601&quot; value=&quot;0&quot;/&gt;&lt;/object&gt;&lt;object type=&quot;3&quot; unique_id=&quot;50574&quot;&gt;&lt;property id=&quot;20148&quot; value=&quot;5&quot;/&gt;&lt;property id=&quot;20300&quot; value=&quot;Slide 32 - &amp;quot;Change Team Meetings (Slide 18)&amp;quot;&quot;/&gt;&lt;property id=&quot;20302&quot; value=&quot;1&quot;/&gt;&lt;property id=&quot;20303&quot; value=&quot;Brigetta Craft&quot;/&gt;&lt;property id=&quot;20307&quot; value=&quot;364&quot;/&gt;&lt;property id=&quot;20309&quot; value=&quot;47404&quot;/&gt;&lt;property id=&quot;20312&quot; value=&quot;1&quot;/&gt;&lt;property id=&quot;20601&quot; value=&quot;0&quot;/&gt;&lt;/object&gt;&lt;object type=&quot;3&quot; unique_id=&quot;50810&quot;&gt;&lt;property id=&quot;20148&quot; value=&quot;5&quot;/&gt;&lt;property id=&quot;20300&quot; value=&quot;Slide 33 - &amp;quot;Step 10: Review Your Plan With Key Stakeholders (Slide 19)&amp;quot;&quot;/&gt;&lt;property id=&quot;20302&quot; value=&quot;1&quot;/&gt;&lt;property id=&quot;20303&quot; value=&quot;Mei Kong&quot;/&gt;&lt;property id=&quot;20307&quot; value=&quot;365&quot;/&gt;&lt;property id=&quot;20309&quot; value=&quot;48146&quot;/&gt;&lt;property id=&quot;20312&quot; value=&quot;1&quot;/&gt;&lt;property id=&quot;20601&quot; value=&quot;0&quot;/&gt;&lt;/object&gt;&lt;object type=&quot;3&quot; unique_id=&quot;50955&quot;&gt;&lt;property id=&quot;20148&quot; value=&quot;5&quot;/&gt;&lt;property id=&quot;20300&quot; value=&quot;Slide 34 - &amp;quot;Complete Step 10 in Your Implementation Guide&amp;quot;&quot;/&gt;&lt;property id=&quot;20302&quot; value=&quot;1&quot;/&gt;&lt;property id=&quot;20303&quot; value=&quot;Brigetta Craft&quot;/&gt;&lt;property id=&quot;20307&quot; value=&quot;366&quot;/&gt;&lt;property id=&quot;20309&quot; value=&quot;47404&quot;/&gt;&lt;property id=&quot;20312&quot; value=&quot;1&quot;/&gt;&lt;property id=&quot;20601&quot; value=&quot;0&quot;/&gt;&lt;/object&gt;&lt;object type=&quot;3&quot; unique_id=&quot;51299&quot;&gt;&lt;property id=&quot;20148&quot; value=&quot;5&quot;/&gt;&lt;property id=&quot;20300&quot; value=&quot;Slide 36 - &amp;quot;Teach-Back Session for Certification&amp;quot;&quot;/&gt;&lt;property id=&quot;20302&quot; value=&quot;1&quot;/&gt;&lt;property id=&quot;20303&quot; value=&quot;Brigetta Craft&quot;/&gt;&lt;property id=&quot;20307&quot; value=&quot;367&quot;/&gt;&lt;property id=&quot;20309&quot; value=&quot;47404&quot;/&gt;&lt;property id=&quot;20312&quot; value=&quot;1&quot;/&gt;&lt;property id=&quot;20601&quot; value=&quot;0&quot;/&gt;&lt;/object&gt;&lt;object type=&quot;3&quot; unique_id=&quot;51500&quot;&gt;&lt;property id=&quot;20148&quot; value=&quot;5&quot;/&gt;&lt;property id=&quot;20300&quot; value=&quot;Slide 37 - &amp;quot;Tips for Successful Presentation &amp;amp; Facilitation&amp;quot;&quot;/&gt;&lt;property id=&quot;20302&quot; value=&quot;1&quot;/&gt;&lt;property id=&quot;20303&quot; value=&quot;Brigetta Craft&quot;/&gt;&lt;property id=&quot;20307&quot; value=&quot;368&quot;/&gt;&lt;property id=&quot;20309&quot; value=&quot;47404&quot;/&gt;&lt;property id=&quot;20312&quot; value=&quot;1&quot;/&gt;&lt;property id=&quot;20601&quot; value=&quot;0&quot;/&gt;&lt;/object&gt;&lt;object type=&quot;3&quot; unique_id=&quot;51501&quot;&gt;&lt;property id=&quot;20148&quot; value=&quot;5&quot;/&gt;&lt;property id=&quot;20300&quot; value=&quot;Slide 38 - &amp;quot;Closing Remarks: Dr. James Battles&amp;quot;&quot;/&gt;&lt;property id=&quot;20302&quot; value=&quot;1&quot;/&gt;&lt;property id=&quot;20303&quot; value=&quot;Dr. James Battles&quot;/&gt;&lt;property id=&quot;20307&quot; value=&quot;369&quot;/&gt;&lt;property id=&quot;20309&quot; value=&quot;56907&quot;/&gt;&lt;property id=&quot;20312&quot; value=&quot;1&quot;/&gt;&lt;property id=&quot;20601&quot; value=&quot;0&quot;/&gt;&lt;/object&gt;&lt;/object&gt;&lt;object type=&quot;8&quot; unique_id=&quot;10014&quot;&gt;&lt;/object&gt;&lt;object type=&quot;4&quot; unique_id=&quot;37153&quot;&gt;&lt;object type=&quot;5&quot; unique_id=&quot;37156&quot;&gt;&lt;property id=&quot;20000&quot; value=&quot;0&quot;/&gt;&lt;property id=&quot;20149&quot; value=&quot;Julia Gannon&quot;/&gt;&lt;property id=&quot;20150&quot; value=&quot;Pharmacist, Office of the Army Surgeon General&quot;/&gt;&lt;property id=&quot;20151&quot; value=&quot;Julia Gannon 88.png&quot;/&gt;&lt;property id=&quot;20155&quot; value=&quot;Ms. Julia Gannon is a pharmacist with more than  25 years of professional pharmacy skills in hospital and ambulatory pharmacy. She currently serves as a technical expert and senior advisor in the Office of the Army Surgeon General (OTSG).  She applies pharmacology and pharmacy expertise in studies related to drug safety, adverse events, risk mitigation, and patient safety health outcomes. Previously, as Chief of Pharmacy, Heidelberg Army Health Center, Germany, she was also responsible for planning, coordinating and executing all areas of clinical and distributive pharmacy to up to nine geographically separated pharmacies. &quot;/&gt;&lt;/object&gt;&lt;object type=&quot;5&quot; unique_id=&quot;47404&quot;&gt;&lt;property id=&quot;20149&quot; value=&quot;Brigetta Craft&quot;/&gt;&lt;property id=&quot;20150&quot; value=&quot;RN, MSN, DNP&quot;/&gt;&lt;property id=&quot;20151&quot; value=&quot;Brigetta_Headshot_88.png&quot;/&gt;&lt;/object&gt;&lt;object type=&quot;5&quot; unique_id=&quot;48146&quot;&gt;&lt;property id=&quot;20000&quot; value=&quot;0&quot;/&gt;&lt;property id=&quot;20149&quot; value=&quot;Mei Kong&quot;/&gt;&lt;property id=&quot;20150&quot; value=&quot;Assistant Vice President, NYC Health and Hospitals Corporation&quot;/&gt;&lt;property id=&quot;20151&quot; value=&quot;Mei_88.png&quot;/&gt;&lt;/object&gt;&lt;object type=&quot;5&quot; unique_id=&quot;48147&quot;&gt;&lt;property id=&quot;20000&quot; value=&quot;0&quot;/&gt;&lt;property id=&quot;20149&quot; value=&quot;Dr. Abdul Mondul&quot;/&gt;&lt;property id=&quot;20150&quot; value=&quot;Patient Safety Officer, Lincoln Medical Center&quot;/&gt;&lt;property id=&quot;20151&quot; value=&quot;Mondul_88.png&quot;/&gt;&lt;/object&gt;&lt;object type=&quot;5&quot; unique_id=&quot;56907&quot;&gt;&lt;property id=&quot;20149&quot; value=&quot;Dr. James Battles&quot;/&gt;&lt;property id=&quot;20150&quot; value=&quot;TeamSTEPPS Director, AHRQ&quot;/&gt;&lt;property id=&quot;20151&quot; value=&quot;JimBattles_88.png&quot;/&gt;&lt;property id=&quot;20155&quot; value=&quot;James is currently the TeamSTEPPS Director at the Agency for Healthcare Research and Quality (AHRQ) in Rockville, MD.  In addition to his TeamSTEPPS work, James directs the design, implementation and management of patient safety cultural assessment instruments and comparative databases.  He also monitors the evaluation of AHRQ’s Patient Safety Initiative and other related patient safety programs. &amp;#x0D;&amp;#x0A;&quot;/&gt;&lt;/object&gt;&lt;/object&gt;&lt;object type=&quot;10&quot; unique_id=&quot;37154&quot;&gt;&lt;object type=&quot;11&quot; unique_id=&quot;37155&quot;&gt;&lt;property id=&quot;20180&quot; value=&quot;0&quot;/&gt;&lt;property id=&quot;20181&quot; value=&quot;2&quot;/&gt;&lt;property id=&quot;20183&quot; value=&quot;1&quot;/&gt;&lt;/object&gt;&lt;object type=&quot;12&quot; unique_id=&quot;37157&quot;&gt;&lt;/objec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yMTU5NjgiLz4NCgkJPHVpY29sb3IgbmFtZT0iZ2xvdyIgdmFsdWU9IjB4NjA5NzczIi8+DQoJCTx1aWNvbG9yIG5hbWU9InRleHQiIHZhbHVlPSIweEY1RkJGQyIvPg0KCQk8dWljb2xvciBuYW1lPSJsaWdodCIgdmFsdWU9IjB4NEU1RDYwIi8+DQoJCTx1aWNvbG9yIG5hbWU9InNoYWRvdyIgdmFsdWU9IjB4MDAwMDAwIi8+DQoJCTx1aWNvbG9yIG5hbWU9ImJhY2tncm91bmQiIHZhbHVlPSIweDk5OTk5O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ZmFsc2UiLz48dWlzaG93IG5hbWU9InByZXNlbnRlcmJpbyIgdmFsdWU9InRydWUiLz48dWlzaG93IG5hbWU9ImNvbXBhbnlsb2dvIiB2YWx1ZT0iZmFsc2UiLz48dWlzaG93IG5hbWU9InNpZGViYXIiIHZhbHVlPSJ0cnVlIi8+PHVpc2hvdyBuYW1lPSJvdXRsaW5lIiB2YWx1ZT0idHJ1ZSIvPjx1aXNob3cgbmFtZT0idGh1bWJuYWlsIiB2YWx1ZT0iZmFsc2UiLz4NCgkJPHVpc2hvdyBuYW1lPSJub3RlcyIgdmFsdWU9InRydWUiLz48dWlzaG93IG5hbWU9InNlYXJjaCIgdmFsdWU9ImZhbHNlIi8+PHVpc2hvdyBuYW1lPSJxdWl6IiB2YWx1ZT0iZmFsc2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dWlzaG93IG5hbWU9ImNjdGV4dGhpZ2hsaWdodGluZyIgdmFsdWU9InRydW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CTx1aXRleHQgbmFtZT0iQVRUQUNITUVOVF9QUkVWSUVXX1dBUk5JTkdNU0dfVElUTEVTVFJJTkciIHZhbHVlPSJXYXJudW5nIGJlaW0gw5ZmZm5lbiB2b24gQW5sYWdlbiIvPg0KCQk8dWl0ZXh0IG5hbWU9IkFUVEFDSE1FTlRfUFJFVklFV19XQVJOSU5HTVNHIiB2YWx1ZT0iQW5ow6RuZ2Uga8O2bm5lbiBuaWNodCBpbSBWb3JzY2hhdS1Nb2R1cyBnZcO2ZmZuZXQgd2VyZGVuLiBWZXJ3ZW5kZW4gU2llIOKAnlZlcsO2ZmZlbnRsaWNoZW7igJwsIHVtIGRpZSBFcmdlYm5pc3NlIGFuenV6ZWlnZW4uIi8+DQoJCTx1aXRleHQgbmFtZT0iQ09MTEFCX0xPQ0FMX1BMQVlCQUNLX01TRyIgdmFsdWU9IkluaGFsdCB3aXJkIGxva2FsIGdlc3BpZWx0LiBadXNhbW1lbmFyYmVpdCBmdW5rdGlvbmllcnQgaW4gZGllc2VtIE1vZHVzIG5pY2h0LiIvPg0KCQk8dWl0ZXh0IG5hbWU9IkNPTExBQl9MT0NBTF9QTEFZQkFDS19USVRMRSIgdmFsdWU9Ikxva2FsZSBXaWVkZXJnYWJlIi8+DQoJCTx1aXRleHQgbmFtZT0iQ09MTEFCX0xPQ0FMX1BMQVlCQUNLQlROIiB2YWx1ZT0iT0s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x1aXRleHQgbmFtZT0iQ09VUlNFX1NUQVRVUyIgdmFsdWU9IlN0YXR1dCBkdSBtb2R1bGUiLz4NCgkJPHVpdGV4dCBuYW1lPSJQQVNTRURfU1RSSU5HIiB2YWx1ZT0iUsOpdXNzaSIvPg0KCQk8dWl0ZXh0IG5hbWU9IkZBSUxFRF9TVFJJTkciIHZhbHVlPSJFY2hvdcOp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Qk8dWl0ZXh0IG5hbWU9IkFUVEFDSE1FTlRfUFJFVklFV19XQVJOSU5HTVNHX1RJVExFU1RSSU5HIiB2YWx1ZT0i5re75LuY44OV44Kh44Kk44Or6K2m5ZGKIi8+DQoJCTx1aXRleHQgbmFtZT0iQVRUQUNITUVOVF9QUkVWSUVXX1dBUk5JTkdNU0ciIHZhbHVlPSLmt7vku5jjg5XjgqHjgqTjg6vjga/jg5fjg6zjg5Pjg6Xjg7zjg6Ljg7zjg4njgafjga/plovjgY3jgb7jgZvjgpPjgILjg5Hjg5bjg6rjg4Pjgrfjg6XjgpLkvb/nlKjjgZfjgabntZDmnpzjgpLooajnpLrjgZfjgabjgY/jgaDjgZXjgYTjgIIiLz4NCgkJPHVpdGV4dCBuYW1lPSJDT0xMQUJfTE9DQUxfUExBWUJBQ0tfTVNHIiB2YWx1ZT0i44Kz44Oz44OG44Oz44OE44Gv44Ot44O844Kr44Or44Gn5YaN55Sf44GV44KM44Gm44GE44G+44GZ44CC44GT44Gu44Oi44O844OJ44Gn44Gv5YWx5ZCM5L2c5qWt44Gn44GN44G+44Gb44KT44CCIi8+DQoJCTx1aXRleHQgbmFtZT0iQ09MTEFCX0xPQ0FMX1BMQVlCQUNLX1RJVExFIiB2YWx1ZT0i44Ot44O844Kr44Or5YaN55SfIi8+DQoJCTx1aXRleHQgbmFtZT0iQ09MTEFCX0xPQ0FMX1BMQVlCQUNLQlROIiB2YWx1ZT0iT0s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dGV4dCBuYW1lPSJBVFRBQ0hNRU5UX1BSRVZJRVdfV0FSTklOR01TR19USVRMRVNUUklORyIgdmFsdWU9IuyyqOu2gCDtjIzsnbwg6rK96rOgIi8+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DQoJCTx1aXRleHQgbmFtZT0iQ09MTEFCX0xPQ0FMX1BMQVlCQUNLX1RJVExFIiB2YWx1ZT0i66Gc7LusIOyerOyDnSIvPg0KCQk8dWl0ZXh0IG5hbWU9IkNPTExBQl9MT0NBTF9QTEFZQkFDS0JUTiIgdmFsdWU9Iu2Zleydu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x1aXRleHQgbmFtZT0iQ09VUlNFX1NUQVRVUyIgdmFsdWU9IkVzdGFkbyBkZSBtb2R1bG8iLz4NCgkJPHVpdGV4dCBuYW1lPSJQQVNTRURfU1RSSU5HIiB2YWx1ZT0iQXByb2JhZG8iLz4NCgkJPHVpdGV4dCBuYW1lPSJGQUlMRURfU1RSSU5HIiB2YWx1ZT0iU3VzcGVuc28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Qk8dWl0ZXh0IG5hbWU9IkFUVEFDSE1FTlRfUFJFVklFV19XQVJOSU5HTVNHX1RJVExFU1RSSU5HIiB2YWx1ZT0iQXZpc28gZGUgYXJjaGl2byBhZGp1bnRvIi8+DQoJCTx1aXRleHQgbmFtZT0iQVRUQUNITUVOVF9QUkVWSUVXX1dBUk5JTkdNU0ciIHZhbHVlPSJObyBlcyBwb3NpYmxlIGFicmlyIGxvcyBhcmNoaXZvcyBhZGp1bnRvcyBlbiBlbCBtb2RvIGRlIHByZXZpc3VhbGl6YWNpw7NuLiBVc2UgUHVibGljYXIgcGFyYSB2ZXIgbG9zIHJlc3VsdGFkb3MuIi8+DQoJCTx1aXRleHQgbmFtZT0iQ09MTEFCX0xPQ0FMX1BMQVlCQUNLX01TRyIgdmFsdWU9IkVsIGNvbnRlbmlkbyBzZSBlc3TDoSByZXByb2R1Y2llbmRvIGxvY2FsbWVudGUuIExhIGNvbGFib3JhY2nDs24gbm8gZnVuY2lvbmEgZW4gZXN0ZSBtb2RvLiIvPg0KCQk8dWl0ZXh0IG5hbWU9IkNPTExBQl9MT0NBTF9QTEFZQkFDS19USVRMRSIgdmFsdWU9IlJlcHJvZHVjY2nDs24gbG9jYWwiLz4NCgkJPHVpdGV4dCBuYW1lPSJDT0xMQUJfTE9DQUxfUExBWUJBQ0tCVE4iIHZhbHVlPSJPay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JPHVpdGV4dCBuYW1lPSJBVFRBQ0hNRU5UX1BSRVZJRVdfV0FSTklOR01TR19USVRMRVNUUklORyIgdmFsdWU9IkF2aXNvIGRlIGFuZXhvIi8+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mF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tiq2K3YsNmK2LEg2LnZhiDYp9mE2YXYsdmB2YLYp9iqIi8+DQoJCTx1aXRleHQgbmFtZT0iQVRUQUNITUVOVF9QUkVWSUVXX1dBUk5JTkdNU0ciIHZhbHVlPSLZhNinINmK2YXZg9mGINmB2KrYrSDYp9mE2YXYsdmB2YLYp9iqINmB2Yog2YbZhdi3INin2YTZhdi52KfZitmG2KkuINin2YTYsdis2KfYoSDYp9iz2KrYrtiv2KfZhSDZhti02LEg2YTYsdik2YrYqSDYp9mE2YbYqtin2KbYrC4iLz4NCgkJPHVpdGV4dCBuYW1lPSJVTk5BTUVEU0xJREVUSVRMRSIgdmFsdWU9Iti02LHZitit2KkgJW4iLz4NCgkJPHVpdGV4dCBuYW1lPSJDT0xMQUJfTE9DQUxfUExBWUJBQ0tfTVNHIiB2YWx1ZT0i2YrYrNix2Yog2K3Yp9mE2YrYp9mLINiq2LTYutmK2YQg2KfZhNmF2K3YqtmI2Ykg2YXYrdmE2YrYp9mLLiDYp9mE2KrYudin2YjZhiDZhNinINmK2LnZhdmEINmB2Yog2YfYsNinINin2YTZiNi22LkuIi8+DQoJCTx1aXRleHQgbmFtZT0iQ09MTEFCX0xPQ0FMX1BMQVlCQUNLX1RJVExFIiB2YWx1ZT0i2KrYtNi62YrZhCDZhdit2YTZiiIvPg0KCQk8dWl0ZXh0IG5hbWU9IkNPTExBQl9MT0NBTF9QTEFZQkFDS0JUTiIgdmFsdWU9ItmF2YjYp9mB2YIiLz4NCgkJPCEtLSBzdWJzdGl0dXRpb246ICVuID09IHNsaWRlIG51bWJlciAtLT4NCgkJPCEtLSBzdWJzdGl0dXRpb246ICV0ID09IHRvdGFsIHNsaWRlIGNvdW50IC0tPg0KCQk8dWl0ZXh0IG5hbWU9IlNDUlVCQkFSU1RBVFVTX1NMSURFSU5GTyIgdmFsdWU9Iti02LHZitit2KkgJW4gLyAldCB8ICIvPg0KCQk8dWl0ZXh0IG5hbWU9IlNDUlVCQkFSU1RBVFVTX1NUT1BQRUQiIHZhbHVlPSLZhdiq2YjZgtmBIi8+DQoJCTx1aXRleHQgbmFtZT0iU0NSVUJCQVJTVEFUVVNfUExBWUlORyIgdmFsdWU9ItmC2YrYryDYp9mE2KrYtNi62YrZhCIvPg0KCQk8dWl0ZXh0IG5hbWU9IlNDUlVCQkFSU1RBVFVTX05PQVVESU8iIHZhbHVlPSLZhNinINmK2YjYrNivINi12YjYqiIvPg0KCQk8dWl0ZXh0IG5hbWU9IlNDUlVCQkFSU1RBVFVTX1ZJRFBMQVlJTkciIHZhbHVlPSLYp9mE2YHZitiv2YrZiCDZgtmK2K8g2KfZhNiq2LTYutmK2YQiLz4NCgkJPHVpdGV4dCBuYW1lPSJTQ1JVQkJBUlNUQVRVU19MT0FESU5HIiB2YWx1ZT0i2YrYrNix2Yog2KfZhNii2YYg2KfZhNiq2K3ZhdmK2YQuLi4iLz4NCgkJPHVpdGV4dCBuYW1lPSJTQ1JVQkJBUlNUQVRVU19CVUZGRVJJTkciIHZhbHVlPSLZitis2LHZiiDYp9mE2KLZhiDYp9mE2KrYrtiy2YrZhiDYp9mE2YXYpNmC2KoiLz4NCgkJPHVpdGV4dCBuYW1lPSJTQ1JVQkJBUlNUQVRVU19RVUVTVElPTiIgdmFsdWU9Itin2YTYpdis2KfYqNipINi52YTZiSDYp9mE2LPYpNin2YQiLz4NCgkJPHVpdGV4dCBuYW1lPSJTQ1JVQkJBUlNUQVRVU19SRVZJRVdRVUlaIiB2YWx1ZT0i2YXYsdin2KzYudipINin2YTZhdiz2KfYqNmC2KkiLz4NCgkJPCEtLSBzdWJzdGl0dXRpb246ICVtID09IG1pbnV0ZXMgcmVtYWluaW5nIC0tPg0KCQk8IS0tIHN1YnN0aXR1dGlvbjogJXMgPT0gc2Vjb25kcyByZW1haW5pbmcgLS0+DQoJCTx1aXRleHQgbmFtZT0iRUxBUFNFRCIgdmFsdWU9IiVtINiv2YLYp9im2YIlcyDYq9mI2KfZhiDZhdiq2KjZgtmK2KkiLz4NCgkJPHVpdGV4dCBuYW1lPSJOT1RGT1VORCIgdmFsdWU9ItmE2YUg2YrZj9i52KvYsSDYudmE2Ykg2LTZitihIi8+DQoJCTx1aXRleHQgbmFtZT0iQVRUQUNITUVOVFMiIHZhbHVlPSLYp9mE2YXYsdmB2YLYp9iqIi8+DQoJCTwhLS0gc3Vic3RpdHV0aW9uOiAlcCA9PSBjdXJyZW50IHNwZWFrZXIncyB0aXRsZSAtLT4NCgkJPHVpdGV4dCBuYW1lPSJCSU9XSU5fVElUTEUiIHZhbHVlPSLYp9mE2LPZitix2Kkg2KfZhNiw2KfYqtmK2Kk6ICVwIi8+DQoJCTx1aXRleHQgbmFtZT0iQklPQlROX1RJVExFIiB2YWx1ZT0i2KfZhNiz2YrYsdipINin2YTYsNin2KrZitipIi8+DQoJCTx1aXRleHQgbmFtZT0iRElWSURFUkJUTl9USVRMRSIgdmFsdWU9InwiLz4NCgkJPHVpdGV4dCBuYW1lPSJDT05UQUNUQlROX1RJVExFIiB2YWx1ZT0i2KfYqti12KfZhCIvPg0KCQk8dWl0ZXh0IG5hbWU9IlRBQl9RVUlaIiB2YWx1ZT0i2YXYs9in2KjZgtipIi8+DQoJCTx1aXRleHQgbmFtZT0iVEFCX09VVExJTkUiIHZhbHVlPSLZhdiu2LfYtyIvPg0KCQk8dWl0ZXh0IG5hbWU9IlRBQl9USFVNQiIgdmFsdWU9ItmF2LXYutmR2LHYqSIvPg0KCQk8dWl0ZXh0IG5hbWU9IlRBQl9OT1RFUyIgdmFsdWU9ItmF2YTYp9it2LjYp9iqIi8+DQoJCTx1aXRleHQgbmFtZT0iVEFCX1NFQVJDSCIgdmFsdWU9Itio2K3YqyIvPg0KCQk8dWl0ZXh0IG5hbWU9IlNMSURFX0hFQURJTkciIHZhbHVlPSLYudmG2YjYp9mGINin2YTYtNix2YrYrdipICIvPg0KCQk8dWl0ZXh0IG5hbWU9IkRVUkFUSU9OX0hFQURJTkciIHZhbHVlPSLZhdiv2KkiLz4NCgkJPHVpdGV4dCBuYW1lPSJTRUFSQ0hfSEVBRElORyIgdmFsdWU9IjrYp9mE2KjYrdirINi52YYg2YbYtSIvPg0KCQk8dWl0ZXh0IG5hbWU9IlRIVU1CX0hFQURJTkciIHZhbHVlPSLYtNix2YrYrdipIi8+DQoJCTx1aXRleHQgbmFtZT0iVEhVTUJfSU5GTyIgdmFsdWU9Iti52YbZiNin2YYv2YXYr9ipINin2YTYtNix2YrYrdipIi8+DQoJCTx1aXRleHQgbmFtZT0iQVRUQUNITkFNRV9IRUFESU5HIiB2YWx1ZT0i2KfYs9mFINin2YTZhdmE2YEiLz4NCgkJPHVpdGV4dCBuYW1lPSJBVFRBQ0hTSVpFX0hFQURJTkciIHZhbHVlPSLYp9mE2K3YrNmFIi8+DQoJCTx1aXRleHQgbmFtZT0iU0xJREVfTk9URVMiIHZhbHVlPSLZhdmE2KfYrdi42KfYqiDYp9mE2LTYsdmK2K3YqSIvPg0KCQk8dWl0ZXh0IG5hbWU9IkNPVVJTRV9TVEFUVVMiIHZhbHVlPSLYrdin2YTYqSDYp9mE2YjYrdiv2KkiLz4NCgkJPHVpdGV4dCBuYW1lPSJQQVNTRURfU1RSSU5HIiB2YWx1ZT0i2YbYrNin2K0iLz4NCgkJPHVpdGV4dCBuYW1lPSJGQUlMRURfU1RSSU5HIiB2YWx1ZT0i2YHYtNmEIi8+DQoJCTwhLS1xdWl6IHBvZCBhbmQgbWVzc2FnZSBib3ggdGV4dHMtLT4NCgkJPHVpdGV4dCBuYW1lPSJRVUlaUE9EX1FVSVpfQVRURU1QVCIgdmFsdWU9Itix2YLZhSDYp9mE2YXYrdin2YjZhNipINmB2Yog2KfZhNmF2LPYp9io2YLYqToiLz4NCgkJPHVpdGV4dCBuYW1lPSJRVUlaUE9EX1FVSVpfQVRURU1QVF9WQUxVRSIgdmFsdWU9IiVuINmF2YYgJXQiLz4NCgkJPHVpdGV4dCBuYW1lPSJRVUlaUE9EX1FVSVpfU0NPUkUiIHZhbHVlPSI62KfZhNiv2LHYrNipINin2YTZhdiz2KzZhNipIi8+DQoJCTx1aXRleHQgbmFtZT0iUVVJWlBPRF9RVUlaX1BBU1NTQ09SRSIgdmFsdWU9IjrYr9ix2KzYqSDYp9mE2YbYrNin2K0iLz4NCgkJPHVpdGV4dCBuYW1lPSJRVUlaUE9EX1FVSVpfTUFYU0NPUkUiIHZhbHVlPSI62KfZhNiv2LHYrNipINin2YTZgti12YjZiSIvPg0KCQk8dWl0ZXh0IG5hbWU9IlFVSVpQT0RfUVVFU0FUTVBUX1NUUiIgdmFsdWU9Itin2YTZhdit2KfZiNmE2KkgJW4g2YXZhiAldCIvPg0KCQk8dWl0ZXh0IG5hbWU9IlFVSVpQT0RfUVVFU1RZUEVfU1RSIiB2YWx1ZT0i2KfZhNmG2YjYuTogJXMiLz4NCgkJPHVpdGV4dCBuYW1lPSJRVUlaUE9EX1FVRVNUWVBFX0dSRCIgdmFsdWU9Itiq2YUg2KrYtdit2YrYrdmHIi8+DQoJCTx1aXRleHQgbmFtZT0iUVVJWlBPRF9RVUVTVFlQRV9TVlkiIHZhbHVlPSLYp9iz2KrYt9mE2KfYuSIvPg0KCQk8dWl0ZXh0IG5hbWU9IlFVSVpQT0RfUVVJWkFUTVBUX0lORiIgdmFsdWU9ItmE2Kcg2YbZh9in2KbZiiIvPg0KCQk8dWl0ZXh0IG5hbWU9IlFVSVpQT0RfUVVFU0FUTVBUX0lORiIgdmFsdWU9ItmE2Kcg2YbZh9in2KbZiiIvPg0KCQk8dWl0ZXh0IG5hbWU9IldBUk5JTkdNU0dfWUVTU1RSSU5HIiB2YWx1ZT0i2YbYudmFIi8+DQoJCTx1aXRleHQgbmFtZT0iV0FSTklOR01TR19OT1NUUklORyIgdmFsdWU9ItmE2KciLz4NCgkJPHVpdGV4dCBuYW1lPSJXQVJOSU5HTVNHX1RJVExFU1RSSU5HIiB2YWx1ZT0i2KrYrdiw2YrYsSDYudmGINin2YTYqtmG2YLZhCDZgdmKINin2YTZhdiz2KfYqNmC2KkiLz4NCgkJPHVpdGV4dCBuYW1lPSJXQVJOSU5HTVNHX01TR1NUUklORyIgdmFsdWU9ItmH2YbYp9mDINij2LPYptmE2Kkg2YTZhSDYqtiq2YUg2KfZhNil2KzYp9io2Kkg2LnZhNmK2YfYpyDZgdmKINin2YTZhdiz2KfYqNmC2KkuINin2YTZhtmC2LEg2LnZhNmJINmG2LnZhSDYs9mK2K7Ysdis2YMg2YXZhiDYp9mE2YXYs9in2KjZgtipLiDYp9mG2YLYsSDZhNinINmE2YXYqtin2KjYudipINin2YTZhdiz2KfYqNmC2KkuIi8+DQoJCTx1aXRleHQgbmFtZT0iSU5GT1JNQVRJT05fSDI2NF9GTEFTSFBMQVlFUiIgdmFsdWU9ItmG2LPYrtipIEZsYXNoIFBsYXllciAg2KfZhNmF2KvYqNiq2Kkg2K3Yp9mE2YrYp9mLINi52YTZiSDYrNmH2KfYstmDINmE2Kcg2KrYr9i52YUg2YfYsNinINin2YTZgdmK2K/ZitmILiDYp9mG2YLYsSDYudmE2Ykg2YXZhti32YLYqSDYp9mE2YHZitiv2YrZiCDZhNiq2YbYstmK2YQg2KPYrdiv2Ksg2YbYs9iu2Kkg2YXZhi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il2LjZh9in2LEg2KfZhNi02LHZiti3INin2YTYrNin2YbYqNmKINmE2YTZhdi02KfYsdmD2YrZhiIvPg0KCQk8dWl0ZXh0IG5hbWU9Ik1VVEUiIHZhbHVlPSLYtdin2YXYqiIvPg0KCQk8dWl0ZXh0IG5hbWU9IkRPQ1dSQVBfVElUTEUiIHZhbHVlPSLYp9mE2YXZhNmB2KfYqiDYp9mE2YXYsdmB2YLYqSDZgdmKIFByZXNlbnRlciIvPg0KCQk8dWl0ZXh0IG5hbWU9IkRPQ1dSQVBfTVNHIiB2YWx1ZT0i2KfZhNit2YHYuCDZgdmKINis2YfYp9iyINin2YTZg9mF2KjZitmI2KrYsSIvPg0KCQk8dWl0ZXh0IG5hbWU9IkRPQ1dSQVBfUFJPTVBUIiB2YWx1ZT0i2KfZhtmC2LEg2YfZhtinINmE2YTYqtmG2LLZitmE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EFFKE~1\AppData\Local\Temp\PR\data\asimages\{29174416-7B6C-4865-BF3C-16A793B6F26E}_12.png&quot;/&gt;&lt;left val=&quot;381&quot;/&gt;&lt;top val=&quot;343&quot;/&gt;&lt;width val=&quot;296&quot;/&gt;&lt;height val=&quot;26&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MKong_Slide13_1-2.wav"/>
  <p:tag name="PPSNARRATION" val="13,859100364,D:\Archive\F Drive\AHRQ TS E-Learning\Module 11\TS_2016_Module_11_v7.0_pptx\Media.ppcx"/>
  <p:tag name="HTML_SHAPEINFO" val="&lt;SlideThumbPath val=&quot;Slide13.PNG&quot;/&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EFFKE~1\AppData\Local\Temp\PR\data\asimages\{3D2B23F2-F841-4863-B077-5050C7DD1B7F}_13.png&quot;/&gt;&lt;left val=&quot;66&quot;/&gt;&lt;top val=&quot;-2&quot;/&gt;&lt;width val=&quot;644&quot;/&gt;&lt;height val=&quot;68&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0&quot;/&gt;&lt;lineCharCount val=&quot;53&quot;/&gt;&lt;lineCharCount val=&quot;1&quot;/&gt;&lt;lineCharCount val=&quot;14&quot;/&gt;&lt;lineCharCount val=&quot;75&quot;/&gt;&lt;lineCharCount val=&quot;10&quot;/&gt;&lt;lineCharCount val=&quot;79&quot;/&gt;&lt;lineCharCount val=&quot;31&quot;/&gt;&lt;lineCharCount val=&quot;35&quot;/&gt;&lt;lineCharCount val=&quot;28&quot;/&gt;&lt;/TableIndex&gt;&lt;/ShapeTextInfo&gt;"/>
  <p:tag name="PRESENTER_SHAPEINFO" val="&lt;ThreeDShapeInfo&gt;&lt;uuid val=&quot;{6836F4CD-D97C-4A53-92FF-F1A01F46ED09}&quot;/&gt;&lt;isInvalidForFieldText val=&quot;0&quot;/&gt;&lt;Image&gt;&lt;filename val=&quot;C:\Users\JEFFKE~1\AppData\Local\Temp\PR\data\asimages\{6836F4CD-D97C-4A53-92FF-F1A01F46ED09}_13.png&quot;/&gt;&lt;left val=&quot;17&quot;/&gt;&lt;top val=&quot;58&quot;/&gt;&lt;width val=&quot;687&quot;/&gt;&lt;height val=&quot;340&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BCraft_Slide14_1-2.wav"/>
  <p:tag name="PPSNARRATION" val="14,859100364,D:\Archive\F Drive\AHRQ TS E-Learning\Module 11\TS_2016_Module_11_v7.0_pptx\Media.ppcx"/>
  <p:tag name="HTML_SHAPEINFO" val="&lt;SlideThumbPath val=&quot;Slide14.PNG&quot;/&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JEFFKE~1\AppData\Local\Temp\PR\data\asimages\{91F156F2-1D6E-4AEB-83BA-AFE8E494298E}_14.png&quot;/&gt;&lt;left val=&quot;66&quot;/&gt;&lt;top val=&quot;-2&quot;/&gt;&lt;width val=&quot;644&quot;/&gt;&lt;height val=&quot;68&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6&quot;/&gt;&lt;lineCharCount val=&quot;13&quot;/&gt;&lt;lineCharCount val=&quot;19&quot;/&gt;&lt;lineCharCount val=&quot;39&quot;/&gt;&lt;lineCharCount val=&quot;47&quot;/&gt;&lt;lineCharCount val=&quot;25&quot;/&gt;&lt;lineCharCount val=&quot;43&quot;/&gt;&lt;lineCharCount val=&quot;40&quot;/&gt;&lt;lineCharCount val=&quot;46&quot;/&gt;&lt;lineCharCount val=&quot;38&quot;/&gt;&lt;lineCharCount val=&quot;36&quot;/&gt;&lt;/TableIndex&gt;&lt;/ShapeTextInfo&gt;"/>
  <p:tag name="HTML_SHAPEINFO" val="&lt;TextEffect&gt;&lt;Image&gt;&lt;filename val=&quot;C:\Users\JEFFKE~1\AppData\Local\Temp\PR\data\asimages\{F16DD0E7-1C36-4F40-BD87-7F166765D1FB}_1.png_crop.png&quot;/&gt;&lt;left val=&quot;21&quot;/&gt;&lt;top val=&quot;66&quot;/&gt;&lt;width val=&quot;349&quot;/&gt;&lt;height val=&quot;33&quot;/&gt;&lt;hasText val=&quot;1&quot;/&gt;&lt;paraId val=&quot;1&quot;/&gt;&lt;/Image&gt;&lt;Image&gt;&lt;filename val=&quot;C:\Users\JEFFKE~1\AppData\Local\Temp\PR\data\asimages\{59A3C9B6-1270-4C32-A47D-D264C990B7A8}_1.png_crop.png&quot;/&gt;&lt;left val=&quot;21&quot;/&gt;&lt;top val=&quot;119&quot;/&gt;&lt;width val=&quot;126&quot;/&gt;&lt;height val=&quot;16&quot;/&gt;&lt;hasText val=&quot;1&quot;/&gt;&lt;paraId val=&quot;2&quot;/&gt;&lt;/Image&gt;&lt;Image&gt;&lt;filename val=&quot;C:\Users\JEFFKE~1\AppData\Local\Temp\PR\data\asimages\{5C97FC38-DC10-436A-B6DD-5B28F38EB34D}_1.png_crop.png&quot;/&gt;&lt;left val=&quot;30&quot;/&gt;&lt;top val=&quot;152&quot;/&gt;&lt;width val=&quot;358&quot;/&gt;&lt;height val=&quot;57&quot;/&gt;&lt;hasText val=&quot;1&quot;/&gt;&lt;paraId val=&quot;3&quot;/&gt;&lt;/Image&gt;&lt;Image&gt;&lt;filename val=&quot;C:\Users\JEFFKE~1\AppData\Local\Temp\PR\data\asimages\{2B3681AB-CA2C-440E-A75D-1ABA794F24DB}_1.png_crop.png&quot;/&gt;&lt;left val=&quot;30&quot;/&gt;&lt;top val=&quot;225&quot;/&gt;&lt;width val=&quot;362&quot;/&gt;&lt;height val=&quot;57&quot;/&gt;&lt;hasText val=&quot;1&quot;/&gt;&lt;paraId val=&quot;4&quot;/&gt;&lt;/Image&gt;&lt;Image&gt;&lt;filename val=&quot;C:\Users\JEFFKE~1\AppData\Local\Temp\PR\data\asimages\{7FDEA6E3-6111-453B-AC42-76A6CF8129D0}_1.png_crop.png&quot;/&gt;&lt;left val=&quot;30&quot;/&gt;&lt;top val=&quot;299&quot;/&gt;&lt;width val=&quot;334&quot;/&gt;&lt;height val=&quot;37&quot;/&gt;&lt;hasText val=&quot;1&quot;/&gt;&lt;paraId val=&quot;5&quot;/&gt;&lt;/Image&gt;&lt;/TextEffect&gt;"/>
</p:tagLst>
</file>

<file path=ppt/tags/tag1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A56C553-52D6-4BB9-8BE9-7D934DA0DD57}&quot;/&gt;&lt;isInvalidForFieldText val=&quot;0&quot;/&gt;&lt;Image&gt;&lt;filename val=&quot;C:\Users\JEFFKE~1\AppData\Local\Temp\PR\data\asimages\{FA56C553-52D6-4BB9-8BE9-7D934DA0DD57}_14.png&quot;/&gt;&lt;left val=&quot;415&quot;/&gt;&lt;top val=&quot;36&quot;/&gt;&lt;width val=&quot;275&quot;/&gt;&lt;height val=&quot;355&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BCraft_Slide15_1-2.wav"/>
  <p:tag name="PPSNARRATION" val="15,859100364,D:\Archive\F Drive\AHRQ TS E-Learning\Module 11\TS_2016_Module_11_v7.0_pptx\Media.ppcx"/>
  <p:tag name="HTML_SHAPEINFO" val="&lt;SlideThumbPath val=&quot;Slide15.PNG&quot;/&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JEFFKE~1\AppData\Local\Temp\PR\data\asimages\{5F59FC4D-D3B7-4C56-AC08-5678B64D76B3}_15.png&quot;/&gt;&lt;left val=&quot;66&quot;/&gt;&lt;top val=&quot;-2&quot;/&gt;&lt;width val=&quot;644&quot;/&gt;&lt;height val=&quot;68&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5&quot;/&gt;&lt;lineCharCount val=&quot;29&quot;/&gt;&lt;lineCharCount val=&quot;24&quot;/&gt;&lt;lineCharCount val=&quot;35&quot;/&gt;&lt;lineCharCount val=&quot;35&quot;/&gt;&lt;lineCharCount val=&quot;34&quot;/&gt;&lt;lineCharCount val=&quot;30&quot;/&gt;&lt;lineCharCount val=&quot;17&quot;/&gt;&lt;lineCharCount val=&quot;31&quot;/&gt;&lt;lineCharCount val=&quot;30&quot;/&gt;&lt;/TableIndex&gt;&lt;/ShapeTextInfo&gt;"/>
  <p:tag name="HTML_SHAPEINFO" val="&lt;TextEffect&gt;&lt;Image&gt;&lt;filename val=&quot;C:\Users\JEFFKE~1\AppData\Local\Temp\PR\data\asimages\{1189D82E-2139-4FCD-B7A2-E7D67CFAB200}_1.png_crop.png&quot;/&gt;&lt;left val=&quot;21&quot;/&gt;&lt;top val=&quot;68&quot;/&gt;&lt;width val=&quot;288&quot;/&gt;&lt;height val=&quot;41&quot;/&gt;&lt;hasText val=&quot;1&quot;/&gt;&lt;paraId val=&quot;1&quot;/&gt;&lt;/Image&gt;&lt;Image&gt;&lt;filename val=&quot;C:\Users\JEFFKE~1\AppData\Local\Temp\PR\data\asimages\{FF52CA9C-9EA9-49B5-A1A8-BCEA168C9550}_1.png_crop.png&quot;/&gt;&lt;left val=&quot;21&quot;/&gt;&lt;top val=&quot;129&quot;/&gt;&lt;width val=&quot;197&quot;/&gt;&lt;height val=&quot;17&quot;/&gt;&lt;hasText val=&quot;1&quot;/&gt;&lt;paraId val=&quot;2&quot;/&gt;&lt;/Image&gt;&lt;Image&gt;&lt;filename val=&quot;C:\Users\JEFFKE~1\AppData\Local\Temp\PR\data\asimages\{7393C2BF-1896-4795-AA54-640DAFE9BBF2}_1.png_crop.png&quot;/&gt;&lt;left val=&quot;30&quot;/&gt;&lt;top val=&quot;165&quot;/&gt;&lt;width val=&quot;302&quot;/&gt;&lt;height val=&quot;65&quot;/&gt;&lt;hasText val=&quot;1&quot;/&gt;&lt;paraId val=&quot;3&quot;/&gt;&lt;/Image&gt;&lt;Image&gt;&lt;filename val=&quot;C:\Users\JEFFKE~1\AppData\Local\Temp\PR\data\asimages\{BB23C535-02F6-41C7-8ADE-CBCA3DE3CDF7}_1.png_crop.png&quot;/&gt;&lt;left val=&quot;30&quot;/&gt;&lt;top val=&quot;249&quot;/&gt;&lt;width val=&quot;267&quot;/&gt;&lt;height val=&quot;38&quot;/&gt;&lt;hasText val=&quot;1&quot;/&gt;&lt;paraId val=&quot;4&quot;/&gt;&lt;/Image&gt;&lt;Image&gt;&lt;filename val=&quot;C:\Users\JEFFKE~1\AppData\Local\Temp\PR\data\asimages\{61FFA2F9-D4D0-4037-9FB3-C082782CDD56}_1.png_crop.png&quot;/&gt;&lt;left val=&quot;30&quot;/&gt;&lt;top val=&quot;309&quot;/&gt;&lt;width val=&quot;284&quot;/&gt;&lt;height val=&quot;41&quot;/&gt;&lt;hasText val=&quot;1&quot;/&gt;&lt;paraId val=&quot;5&quot;/&gt;&lt;/Image&gt;&lt;/TextEffect&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ADD3BD7-7850-42AC-A10B-3B80CB641073}&quot;/&gt;&lt;isInvalidForFieldText val=&quot;0&quot;/&gt;&lt;Image&gt;&lt;filename val=&quot;C:\Users\JEFFKE~1\AppData\Local\Temp\PR\data\asimages\{3ADD3BD7-7850-42AC-A10B-3B80CB641073}_15.png&quot;/&gt;&lt;left val=&quot;347&quot;/&gt;&lt;top val=&quot;70&quot;/&gt;&lt;width val=&quot;372&quot;/&gt;&lt;height val=&quot;293&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62DCA0E9-EDB6-4A04-9993-C0067E4A6B70}_15.png&quot;/&gt;&lt;left val=&quot;367&quot;/&gt;&lt;top val=&quot;339&quot;/&gt;&lt;width val=&quot;317&quot;/&gt;&lt;height val=&quot;26&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MKong_Slide16_1-2.wav"/>
  <p:tag name="PPSNARRATION" val="16,859100364,D:\Archive\F Drive\AHRQ TS E-Learning\Module 11\TS_2016_Module_11_v7.0_pptx\Media.ppcx"/>
  <p:tag name="HTML_SHAPEINFO" val="&lt;SlideThumbPath val=&quot;Slide16.PNG&quot;/&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quot;/&gt;&lt;isInvalidForFieldText val=&quot;0&quot;/&gt;&lt;Image&gt;&lt;filename val=&quot;C:\Users\JEFFKE~1\AppData\Local\Temp\PR\data\asimages\{BD02D7D8-E7CC-4CEF-BF15-E10347315213}_16.png&quot;/&gt;&lt;left val=&quot;69&quot;/&gt;&lt;top val=&quot;0&quot;/&gt;&lt;width val=&quot;642&quot;/&gt;&lt;height val=&quot;61&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3&quot;/&gt;&lt;lineCharCount val=&quot;32&quot;/&gt;&lt;lineCharCount val=&quot;5&quot;/&gt;&lt;lineCharCount val=&quot;29&quot;/&gt;&lt;lineCharCount val=&quot;22&quot;/&gt;&lt;lineCharCount val=&quot;19&quot;/&gt;&lt;lineCharCount val=&quot;25&quot;/&gt;&lt;lineCharCount val=&quot;33&quot;/&gt;&lt;lineCharCount val=&quot;36&quot;/&gt;&lt;lineCharCount val=&quot;4&quot;/&gt;&lt;/TableIndex&gt;&lt;/ShapeTextInfo&gt;"/>
  <p:tag name="HTML_SHAPEINFO" val="&lt;TextEffect&gt;&lt;Image&gt;&lt;filename val=&quot;C:\Users\JEFFKE~1\AppData\Local\Temp\PR\data\asimages\{BA9E8FA4-C0CE-4470-A227-FC9DE7A2D09A}_1.png_crop.png&quot;/&gt;&lt;left val=&quot;23&quot;/&gt;&lt;top val=&quot;69&quot;/&gt;&lt;width val=&quot;96&quot;/&gt;&lt;height val=&quot;16&quot;/&gt;&lt;hasText val=&quot;1&quot;/&gt;&lt;paraId val=&quot;1&quot;/&gt;&lt;/Image&gt;&lt;Image&gt;&lt;filename val=&quot;C:\Users\JEFFKE~1\AppData\Local\Temp\PR\data\asimages\{052A014F-2799-4E7B-836C-4BE61413B88C}_1.png_crop.png&quot;/&gt;&lt;left val=&quot;30&quot;/&gt;&lt;top val=&quot;105&quot;/&gt;&lt;width val=&quot;287&quot;/&gt;&lt;height val=&quot;38&quot;/&gt;&lt;hasText val=&quot;1&quot;/&gt;&lt;paraId val=&quot;2&quot;/&gt;&lt;/Image&gt;&lt;Image&gt;&lt;filename val=&quot;C:\Users\JEFFKE~1\AppData\Local\Temp\PR\data\asimages\{0E29B795-A117-4755-B3B6-F06F16FA4756}_1.png_crop.png&quot;/&gt;&lt;left val=&quot;62&quot;/&gt;&lt;top val=&quot;159&quot;/&gt;&lt;width val=&quot;263&quot;/&gt;&lt;height val=&quot;17&quot;/&gt;&lt;hasText val=&quot;1&quot;/&gt;&lt;paraId val=&quot;3&quot;/&gt;&lt;/Image&gt;&lt;Image&gt;&lt;filename val=&quot;C:\Users\JEFFKE~1\AppData\Local\Temp\PR\data\asimages\{B105767B-C2E2-4A62-AD43-7E635A3E5335}_1.png_crop.png&quot;/&gt;&lt;left val=&quot;62&quot;/&gt;&lt;top val=&quot;189&quot;/&gt;&lt;width val=&quot;194&quot;/&gt;&lt;height val=&quot;14&quot;/&gt;&lt;hasText val=&quot;1&quot;/&gt;&lt;paraId val=&quot;4&quot;/&gt;&lt;/Image&gt;&lt;Image&gt;&lt;filename val=&quot;C:\Users\JEFFKE~1\AppData\Local\Temp\PR\data\asimages\{4FC11792-2C97-4FAC-8161-520308746A62}_1.png_crop.png&quot;/&gt;&lt;left val=&quot;62&quot;/&gt;&lt;top val=&quot;219&quot;/&gt;&lt;width val=&quot;225&quot;/&gt;&lt;height val=&quot;41&quot;/&gt;&lt;hasText val=&quot;1&quot;/&gt;&lt;paraId val=&quot;5&quot;/&gt;&lt;/Image&gt;&lt;Image&gt;&lt;filename val=&quot;C:\Users\JEFFKE~1\AppData\Local\Temp\PR\data\asimages\{DFD7505B-8883-4A84-9E3A-87F49F207C86}_1.png_crop.png&quot;/&gt;&lt;left val=&quot;30&quot;/&gt;&lt;top val=&quot;279&quot;/&gt;&lt;width val=&quot;320&quot;/&gt;&lt;height val=&quot;62&quot;/&gt;&lt;hasText val=&quot;1&quot;/&gt;&lt;paraId val=&quot;6&quot;/&gt;&lt;/Image&gt;&lt;/TextEffect&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0&quot;/&gt;&lt;lineCharCount val=&quot;3&quot;/&gt;&lt;lineCharCount val=&quot;3&quot;/&gt;&lt;lineCharCount val=&quot;3&quot;/&gt;&lt;lineCharCount val=&quot;20&quot;/&gt;&lt;lineCharCount val=&quot;3&quot;/&gt;&lt;lineCharCount val=&quot;3&quot;/&gt;&lt;lineCharCount val=&quot;3&quot;/&gt;&lt;lineCharCount val=&quot;24&quot;/&gt;&lt;lineCharCount val=&quot;3&quot;/&gt;&lt;lineCharCount val=&quot;3&quot;/&gt;&lt;lineCharCount val=&quot;3&quot;/&gt;&lt;lineCharCount val=&quot;1&quot;/&gt;&lt;/TableIndex&gt;&lt;/ShapeTextInfo&gt;"/>
  <p:tag name="HTML_SHAPEINFO" val="&lt;ThreeDShapeInfo&gt;&lt;uuid val=&quot;&quot;/&gt;&lt;isInvalidForFieldText val=&quot;0&quot;/&gt;&lt;Image&gt;&lt;filename val=&quot;C:\Users\JEFFKE~1\AppData\Local\Temp\PR\data\asimages\{BCE46AA3-6626-45AA-A7B5-2B0B08EF1BFD}_16.png&quot;/&gt;&lt;left val=&quot;380&quot;/&gt;&lt;top val=&quot;77&quot;/&gt;&lt;width val=&quot;297&quot;/&gt;&lt;height val=&quot;268&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EFFKE~1\AppData\Local\Temp\PR\data\asimages\{F12F55BD-4B5A-4B6A-837E-9B3139106809}_16.png&quot;/&gt;&lt;left val=&quot;381&quot;/&gt;&lt;top val=&quot;343&quot;/&gt;&lt;width val=&quot;296&quot;/&gt;&lt;height val=&quot;26&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BCraft_Slide17_1-2.wav"/>
  <p:tag name="PPSNARRATION" val="17,859100364,D:\Archive\F Drive\AHRQ TS E-Learning\Module 11\TS_2016_Module_11_v7.0_pptx\Media.ppcx"/>
  <p:tag name="HTML_SHAPEINFO" val="&lt;SlideThumbPath val=&quot;Slide17.PNG&quot;/&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JEFFKE~1\AppData\Local\Temp\PR\data\asimages\{16768DC4-A26E-4EB5-A44C-403F40AFD30C}_17.png&quot;/&gt;&lt;left val=&quot;66&quot;/&gt;&lt;top val=&quot;-2&quot;/&gt;&lt;width val=&quot;644&quot;/&gt;&lt;height val=&quot;68&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EF4FB5AF-B654-4F4C-A132-CC5593EC5267}&quot;/&gt;&lt;isInvalidForFieldText val=&quot;0&quot;/&gt;&lt;Image&gt;&lt;filename val=&quot;C:\Users\JEFFKE~1\AppData\Local\Temp\PR\data\asimages\{EF4FB5AF-B654-4F4C-A132-CC5593EC5267}_MtorLt.png&quot;/&gt;&lt;left val=&quot;-3&quot;/&gt;&lt;top val=&quot;382&quot;/&gt;&lt;width val=&quot;727&quot;/&gt;&lt;height val=&quot;27&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8&quot;/&gt;&lt;lineCharCount val=&quot;25&quot;/&gt;&lt;lineCharCount val=&quot;27&quot;/&gt;&lt;lineCharCount val=&quot;31&quot;/&gt;&lt;lineCharCount val=&quot;24&quot;/&gt;&lt;lineCharCount val=&quot;34&quot;/&gt;&lt;lineCharCount val=&quot;16&quot;/&gt;&lt;lineCharCount val=&quot;36&quot;/&gt;&lt;lineCharCount val=&quot;32&quot;/&gt;&lt;lineCharCount val=&quot;13&quot;/&gt;&lt;/TableIndex&gt;&lt;/ShapeTextInfo&gt;"/>
  <p:tag name="HTML_SHAPEINFO" val="&lt;TextEffect&gt;&lt;Image&gt;&lt;filename val=&quot;C:\Users\JEFFKE~1\AppData\Local\Temp\PR\data\asimages\{78F66FC0-C6BD-40AC-9DA5-44AB8AE349E7}_1.png_crop.png&quot;/&gt;&lt;left val=&quot;21&quot;/&gt;&lt;top val=&quot;68&quot;/&gt;&lt;width val=&quot;307&quot;/&gt;&lt;height val=&quot;41&quot;/&gt;&lt;hasText val=&quot;1&quot;/&gt;&lt;paraId val=&quot;1&quot;/&gt;&lt;/Image&gt;&lt;Image&gt;&lt;filename val=&quot;C:\Users\JEFFKE~1\AppData\Local\Temp\PR\data\asimages\{3BCC17D2-97B2-40D4-8497-5CC220626F33}_1.png_crop.png&quot;/&gt;&lt;left val=&quot;21&quot;/&gt;&lt;top val=&quot;129&quot;/&gt;&lt;width val=&quot;262&quot;/&gt;&lt;height val=&quot;62&quot;/&gt;&lt;hasText val=&quot;1&quot;/&gt;&lt;paraId val=&quot;2&quot;/&gt;&lt;/Image&gt;&lt;Image&gt;&lt;filename val=&quot;C:\Users\JEFFKE~1\AppData\Local\Temp\PR\data\asimages\{E642D7F7-506D-4853-92F9-14C91ED31431}_1.png_crop.png&quot;/&gt;&lt;left val=&quot;22&quot;/&gt;&lt;top val=&quot;213&quot;/&gt;&lt;width val=&quot;270&quot;/&gt;&lt;height val=&quot;40&quot;/&gt;&lt;hasText val=&quot;1&quot;/&gt;&lt;paraId val=&quot;3&quot;/&gt;&lt;/Image&gt;&lt;Image&gt;&lt;filename val=&quot;C:\Users\JEFFKE~1\AppData\Local\Temp\PR\data\asimages\{48AB5E2C-07A6-4DC5-A9A4-388543A9A2B2}_1.png_crop.png&quot;/&gt;&lt;left val=&quot;21&quot;/&gt;&lt;top val=&quot;273&quot;/&gt;&lt;width val=&quot;287&quot;/&gt;&lt;height val=&quot;62&quot;/&gt;&lt;hasText val=&quot;1&quot;/&gt;&lt;paraId val=&quot;4&quot;/&gt;&lt;/Image&gt;&lt;/TextEffect&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DAEECC-AD68-48E0-8579-DB525436CC60}&quot;/&gt;&lt;isInvalidForFieldText val=&quot;0&quot;/&gt;&lt;Image&gt;&lt;filename val=&quot;C:\Users\JEFFKE~1\AppData\Local\Temp\PR\data\asimages\{FCDAEECC-AD68-48E0-8579-DB525436CC60}_17.png&quot;/&gt;&lt;left val=&quot;347&quot;/&gt;&lt;top val=&quot;70&quot;/&gt;&lt;width val=&quot;372&quot;/&gt;&lt;height val=&quot;293&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E106F6A6-BD7A-4890-8B67-A1DF76F31400}_17.png&quot;/&gt;&lt;left val=&quot;367&quot;/&gt;&lt;top val=&quot;339&quot;/&gt;&lt;width val=&quot;317&quot;/&gt;&lt;height val=&quot;26&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PSNARRATION" val="18,859100364,D:\Archive\F Drive\AHRQ TS E-Learning\Module 11\TS_2016_Module_11_v7.0_pptx\Media.ppcx"/>
  <p:tag name="PPSNARRATIONPROPS" val="D:\Archive\F Drive\AHRQ TS E-Learning\Module 11\2016 New Stuff\Module_11_slide_18__revision.mp3"/>
  <p:tag name="HTML_SHAPEINFO" val="&lt;SlideThumbPath val=&quot;Slide18.PNG&quot;/&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JEFFKE~1\AppData\Local\Temp\PR\data\asimages\{9AF90EE8-24F4-4C43-A10D-FCE033AE1AE0}_18.png&quot;/&gt;&lt;left val=&quot;69&quot;/&gt;&lt;top val=&quot;0&quot;/&gt;&lt;width val=&quot;642&quot;/&gt;&lt;height val=&quot;61&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13&quot;/&gt;&lt;lineCharCount val=&quot;42&quot;/&gt;&lt;lineCharCount val=&quot;42&quot;/&gt;&lt;lineCharCount val=&quot;7&quot;/&gt;&lt;lineCharCount val=&quot;21&quot;/&gt;&lt;lineCharCount val=&quot;36&quot;/&gt;&lt;lineCharCount val=&quot;43&quot;/&gt;&lt;lineCharCount val=&quot;21&quot;/&gt;&lt;lineCharCount val=&quot;40&quot;/&gt;&lt;lineCharCount val=&quot;38&quot;/&gt;&lt;lineCharCount val=&quot;42&quot;/&gt;&lt;lineCharCount val=&quot;40&quot;/&gt;&lt;lineCharCount val=&quot;12&quot;/&gt;&lt;lineCharCount val=&quot;42&quot;/&gt;&lt;lineCharCount val=&quot;39&quot;/&gt;&lt;/TableIndex&gt;&lt;/ShapeTextInfo&gt;"/>
  <p:tag name="HTML_SHAPEINFO" val="&lt;TextEffect&gt;&lt;Image&gt;&lt;filename val=&quot;C:\Users\JEFFKE~1\AppData\Local\Temp\PR\data\asimages\{F4DF1086-72AB-49C2-9784-BFD00AEBEEC6}_1.png_crop.png&quot;/&gt;&lt;left val=&quot;22&quot;/&gt;&lt;top val=&quot;64&quot;/&gt;&lt;width val=&quot;82&quot;/&gt;&lt;height val=&quot;14&quot;/&gt;&lt;hasText val=&quot;1&quot;/&gt;&lt;paraId val=&quot;1&quot;/&gt;&lt;/Image&gt;&lt;Image&gt;&lt;filename val=&quot;C:\Users\JEFFKE~1\AppData\Local\Temp\PR\data\asimages\{007ECA68-A270-4D60-AE5D-E0378AE0C99E}_1.png_crop.png&quot;/&gt;&lt;left val=&quot;30&quot;/&gt;&lt;top val=&quot;93&quot;/&gt;&lt;width val=&quot;314&quot;/&gt;&lt;height val=&quot;44&quot;/&gt;&lt;hasText val=&quot;1&quot;/&gt;&lt;paraId val=&quot;2&quot;/&gt;&lt;/Image&gt;&lt;Image&gt;&lt;filename val=&quot;C:\Users\JEFFKE~1\AppData\Local\Temp\PR\data\asimages\{500AE0EC-3C6D-4F83-9A57-07467F8AF6E5}_1.png_crop.png&quot;/&gt;&lt;left val=&quot;30&quot;/&gt;&lt;top val=&quot;154&quot;/&gt;&lt;width val=&quot;144&quot;/&gt;&lt;height val=&quot;14&quot;/&gt;&lt;hasText val=&quot;1&quot;/&gt;&lt;paraId val=&quot;3&quot;/&gt;&lt;/Image&gt;&lt;Image&gt;&lt;filename val=&quot;C:\Users\JEFFKE~1\AppData\Local\Temp\PR\data\asimages\{A02C5864-9FCE-432F-92B9-4716FC411311}_1.png_crop.png&quot;/&gt;&lt;left val=&quot;30&quot;/&gt;&lt;top val=&quot;182&quot;/&gt;&lt;width val=&quot;296&quot;/&gt;&lt;height val=&quot;47&quot;/&gt;&lt;hasText val=&quot;1&quot;/&gt;&lt;paraId val=&quot;4&quot;/&gt;&lt;/Image&gt;&lt;Image&gt;&lt;filename val=&quot;C:\Users\JEFFKE~1\AppData\Local\Temp\PR\data\asimages\{375DF378-C4B7-4A87-B42B-B5CABE042D70}_1.png_crop.png&quot;/&gt;&lt;left val=&quot;30&quot;/&gt;&lt;top val=&quot;243&quot;/&gt;&lt;width val=&quot;314&quot;/&gt;&lt;height val=&quot;80&quot;/&gt;&lt;hasText val=&quot;1&quot;/&gt;&lt;paraId val=&quot;5&quot;/&gt;&lt;/Image&gt;&lt;Image&gt;&lt;filename val=&quot;C:\Users\JEFFKE~1\AppData\Local\Temp\PR\data\asimages\{ACDB2224-4889-4CC0-BB51-E4B081719C12}_1.png_crop.png&quot;/&gt;&lt;left val=&quot;30&quot;/&gt;&lt;top val=&quot;337&quot;/&gt;&lt;width val=&quot;312&quot;/&gt;&lt;height val=&quot;31&quot;/&gt;&lt;hasText val=&quot;1&quot;/&gt;&lt;paraId val=&quot;6&quot;/&gt;&lt;/Image&gt;&lt;/TextEffect&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43&quot;/&gt;&lt;lineCharCount val=&quot;3&quot;/&gt;&lt;lineCharCount val=&quot;3&quot;/&gt;&lt;lineCharCount val=&quot;3&quot;/&gt;&lt;lineCharCount val=&quot;46&quot;/&gt;&lt;lineCharCount val=&quot;20&quot;/&gt;&lt;lineCharCount val=&quot;3&quot;/&gt;&lt;lineCharCount val=&quot;3&quot;/&gt;&lt;lineCharCount val=&quot;3&quot;/&gt;&lt;lineCharCount val=&quot;49&quot;/&gt;&lt;lineCharCount val=&quot;20&quot;/&gt;&lt;lineCharCount val=&quot;3&quot;/&gt;&lt;lineCharCount val=&quot;3&quot;/&gt;&lt;lineCharCount val=&quot;3&quot;/&gt;&lt;lineCharCount val=&quot;1&quot;/&gt;&lt;/TableIndex&gt;&lt;/ShapeTextInfo&gt;"/>
  <p:tag name="HTML_SHAPEINFO" val="&lt;ThreeDShapeInfo&gt;&lt;uuid val=&quot;&quot;/&gt;&lt;isInvalidForFieldText val=&quot;0&quot;/&gt;&lt;Image&gt;&lt;filename val=&quot;C:\Users\JEFFKE~1\AppData\Local\Temp\PR\data\asimages\{F04B8E70-A984-409E-9BF3-391BFCC8FCDE}_18.png&quot;/&gt;&lt;left val=&quot;380&quot;/&gt;&lt;top val=&quot;72&quot;/&gt;&lt;width val=&quot;297&quot;/&gt;&lt;height val=&quot;275&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EFFKE~1\AppData\Local\Temp\PR\data\asimages\{5A555CFC-2CD9-4A9F-A49D-E1AFBEB7D7E6}_18.png&quot;/&gt;&lt;left val=&quot;381&quot;/&gt;&lt;top val=&quot;343&quot;/&gt;&lt;width val=&quot;296&quot;/&gt;&lt;height val=&quot;26&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BCraft_Slide19_1-2.wav"/>
  <p:tag name="PPSNARRATION" val="19,859100364,D:\Archive\F Drive\AHRQ TS E-Learning\Module 11\TS_2016_Module_11_v7.0_pptx\Media.ppcx"/>
  <p:tag name="HTML_SHAPEINFO" val="&lt;SlideThumbPath val=&quot;Slide19.PNG&quot;/&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JEFFKE~1\AppData\Local\Temp\PR\data\asimages\{597D40AE-517F-4808-840A-D28BE785BEC0}_19.png&quot;/&gt;&lt;left val=&quot;66&quot;/&gt;&lt;top val=&quot;-2&quot;/&gt;&lt;width val=&quot;644&quot;/&gt;&lt;height val=&quot;68&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5&quot;/&gt;&lt;lineCharCount val=&quot;29&quot;/&gt;&lt;lineCharCount val=&quot;24&quot;/&gt;&lt;lineCharCount val=&quot;34&quot;/&gt;&lt;lineCharCount val=&quot;12&quot;/&gt;&lt;lineCharCount val=&quot;26&quot;/&gt;&lt;lineCharCount val=&quot;34&quot;/&gt;&lt;lineCharCount val=&quot;13&quot;/&gt;&lt;lineCharCount val=&quot;34&quot;/&gt;&lt;lineCharCount val=&quot;13&quot;/&gt;&lt;/TableIndex&gt;&lt;/ShapeTextInfo&gt;"/>
  <p:tag name="HTML_SHAPEINFO" val="&lt;TextEffect&gt;&lt;Image&gt;&lt;filename val=&quot;C:\Users\JEFFKE~1\AppData\Local\Temp\PR\data\asimages\{F42C3F73-7E5F-463E-A47E-3EDDE243D2B8}_1.png_crop.png&quot;/&gt;&lt;left val=&quot;21&quot;/&gt;&lt;top val=&quot;68&quot;/&gt;&lt;width val=&quot;289&quot;/&gt;&lt;height val=&quot;41&quot;/&gt;&lt;hasText val=&quot;1&quot;/&gt;&lt;paraId val=&quot;1&quot;/&gt;&lt;/Image&gt;&lt;Image&gt;&lt;filename val=&quot;C:\Users\JEFFKE~1\AppData\Local\Temp\PR\data\asimages\{AE567511-3450-424E-86B7-B7D306149E9C}_1.png_crop.png&quot;/&gt;&lt;left val=&quot;21&quot;/&gt;&lt;top val=&quot;129&quot;/&gt;&lt;width val=&quot;197&quot;/&gt;&lt;height val=&quot;17&quot;/&gt;&lt;hasText val=&quot;1&quot;/&gt;&lt;paraId val=&quot;2&quot;/&gt;&lt;/Image&gt;&lt;Image&gt;&lt;filename val=&quot;C:\Users\JEFFKE~1\AppData\Local\Temp\PR\data\asimages\{17085A06-AD28-48B8-B409-05E706823F6C}_1.png_crop.png&quot;/&gt;&lt;left val=&quot;30&quot;/&gt;&lt;top val=&quot;165&quot;/&gt;&lt;width val=&quot;292&quot;/&gt;&lt;height val=&quot;38&quot;/&gt;&lt;hasText val=&quot;1&quot;/&gt;&lt;paraId val=&quot;3&quot;/&gt;&lt;/Image&gt;&lt;Image&gt;&lt;filename val=&quot;C:\Users\JEFFKE~1\AppData\Local\Temp\PR\data\asimages\{C1BA7DB9-F60A-4638-9483-2C91512AB882}_1.png_crop.png&quot;/&gt;&lt;left val=&quot;30&quot;/&gt;&lt;top val=&quot;225&quot;/&gt;&lt;width val=&quot;285&quot;/&gt;&lt;height val=&quot;65&quot;/&gt;&lt;hasText val=&quot;1&quot;/&gt;&lt;paraId val=&quot;4&quot;/&gt;&lt;/Image&gt;&lt;Image&gt;&lt;filename val=&quot;C:\Users\JEFFKE~1\AppData\Local\Temp\PR\data\asimages\{BF5BA9B0-963D-48D2-8D94-9A218FDB26E2}_1.png_crop.png&quot;/&gt;&lt;left val=&quot;30&quot;/&gt;&lt;top val=&quot;309&quot;/&gt;&lt;width val=&quot;287&quot;/&gt;&lt;height val=&quot;41&quot;/&gt;&lt;hasText val=&quot;1&quot;/&gt;&lt;paraId val=&quot;5&quot;/&gt;&lt;/Image&gt;&lt;/TextEffect&gt;"/>
</p:tagLst>
</file>

<file path=ppt/tags/tag1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B78B4B-0EFF-440E-8177-0A1105BCF3A7}&quot;/&gt;&lt;isInvalidForFieldText val=&quot;0&quot;/&gt;&lt;Image&gt;&lt;filename val=&quot;C:\Users\JEFFKE~1\AppData\Local\Temp\PR\data\asimages\{62B78B4B-0EFF-440E-8177-0A1105BCF3A7}_19.png&quot;/&gt;&lt;left val=&quot;347&quot;/&gt;&lt;top val=&quot;70&quot;/&gt;&lt;width val=&quot;372&quot;/&gt;&lt;height val=&quot;293&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18A83EFF-3EF7-4459-9064-16D093D6CE81}_19.png&quot;/&gt;&lt;left val=&quot;367&quot;/&gt;&lt;top val=&quot;339&quot;/&gt;&lt;width val=&quot;317&quot;/&gt;&lt;height val=&quot;26&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AMondul_Slide20_1-2.wav"/>
  <p:tag name="PPSNARRATION" val="20,859100364,D:\Archive\F Drive\AHRQ TS E-Learning\Module 11\TS_2016_Module_11_v7.0_pptx\Media.ppcx"/>
  <p:tag name="HTML_SHAPEINFO" val="&lt;SlideThumbPath val=&quot;Slide20.PNG&quot;/&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6&quot;/&gt;&lt;/TableIndex&gt;&lt;/ShapeTextInfo&gt;"/>
  <p:tag name="HTML_SHAPEINFO" val="&lt;ThreeDShapeInfo&gt;&lt;uuid val=&quot;&quot;/&gt;&lt;isInvalidForFieldText val=&quot;0&quot;/&gt;&lt;Image&gt;&lt;filename val=&quot;C:\Users\JEFFKE~1\AppData\Local\Temp\PR\data\asimages\{6EB32DDA-0E60-43A1-8202-B947B92C7538}_20.png&quot;/&gt;&lt;left val=&quot;70&quot;/&gt;&lt;top val=&quot;0&quot;/&gt;&lt;width val=&quot;642&quot;/&gt;&lt;height val=&quot;57&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3&quot;/&gt;&lt;lineCharCount val=&quot;33&quot;/&gt;&lt;lineCharCount val=&quot;29&quot;/&gt;&lt;lineCharCount val=&quot;39&quot;/&gt;&lt;lineCharCount val=&quot;34&quot;/&gt;&lt;lineCharCount val=&quot;37&quot;/&gt;&lt;lineCharCount val=&quot;25&quot;/&gt;&lt;lineCharCount val=&quot;29&quot;/&gt;&lt;lineCharCount val=&quot;22&quot;/&gt;&lt;lineCharCount val=&quot;32&quot;/&gt;&lt;lineCharCount val=&quot;24&quot;/&gt;&lt;/TableIndex&gt;&lt;/ShapeTextInfo&gt;"/>
  <p:tag name="HTML_SHAPEINFO" val="&lt;TextEffect&gt;&lt;Image&gt;&lt;filename val=&quot;C:\Users\JEFFKE~1\AppData\Local\Temp\PR\data\asimages\{32BEC37A-5797-4D3E-AF35-5769A5D5EC0C}_1.png_crop.png&quot;/&gt;&lt;left val=&quot;23&quot;/&gt;&lt;top val=&quot;67&quot;/&gt;&lt;width val=&quot;96&quot;/&gt;&lt;height val=&quot;16&quot;/&gt;&lt;hasText val=&quot;1&quot;/&gt;&lt;paraId val=&quot;1&quot;/&gt;&lt;/Image&gt;&lt;Image&gt;&lt;filename val=&quot;C:\Users\JEFFKE~1\AppData\Local\Temp\PR\data\asimages\{F47982F6-00BE-45AC-A921-34552BBC846A}_1.png_crop.png&quot;/&gt;&lt;left val=&quot;30&quot;/&gt;&lt;top val=&quot;100&quot;/&gt;&lt;width val=&quot;316&quot;/&gt;&lt;height val=&quot;82&quot;/&gt;&lt;hasText val=&quot;1&quot;/&gt;&lt;paraId val=&quot;2&quot;/&gt;&lt;/Image&gt;&lt;Image&gt;&lt;filename val=&quot;C:\Users\JEFFKE~1\AppData\Local\Temp\PR\data\asimages\{AB96348A-3A89-401F-B126-A7E91617C6D5}_1.png_crop.png&quot;/&gt;&lt;left val=&quot;30&quot;/&gt;&lt;top val=&quot;198&quot;/&gt;&lt;width val=&quot;312&quot;/&gt;&lt;height val=&quot;39&quot;/&gt;&lt;hasText val=&quot;1&quot;/&gt;&lt;paraId val=&quot;3&quot;/&gt;&lt;/Image&gt;&lt;Image&gt;&lt;filename val=&quot;C:\Users\JEFFKE~1\AppData\Local\Temp\PR\data\asimages\{6EFD84C6-8D26-4435-AEC1-E26AC884612B}_1.png_crop.png&quot;/&gt;&lt;left val=&quot;30&quot;/&gt;&lt;top val=&quot;254&quot;/&gt;&lt;width val=&quot;258&quot;/&gt;&lt;height val=&quot;39&quot;/&gt;&lt;hasText val=&quot;1&quot;/&gt;&lt;paraId val=&quot;4&quot;/&gt;&lt;/Image&gt;&lt;Image&gt;&lt;filename val=&quot;C:\Users\JEFFKE~1\AppData\Local\Temp\PR\data\asimages\{3ADB0067-CE52-4584-B212-A6E53C0E88EC}_1.png_crop.png&quot;/&gt;&lt;left val=&quot;30&quot;/&gt;&lt;top val=&quot;309&quot;/&gt;&lt;width val=&quot;276&quot;/&gt;&lt;height val=&quot;39&quot;/&gt;&lt;hasText val=&quot;1&quot;/&gt;&lt;paraId val=&quot;5&quot;/&gt;&lt;/Image&gt;&lt;/TextEffect&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0&quot;/&gt;&lt;lineCharCount val=&quot;1&quot;/&gt;&lt;lineCharCount val=&quot;40&quot;/&gt;&lt;lineCharCount val=&quot;23&quot;/&gt;&lt;lineCharCount val=&quot;1&quot;/&gt;&lt;lineCharCount val=&quot;21&quot;/&gt;&lt;lineCharCount val=&quot;1&quot;/&gt;&lt;lineCharCount val=&quot;21&quot;/&gt;&lt;lineCharCount val=&quot;1&quot;/&gt;&lt;lineCharCount val=&quot;22&quot;/&gt;&lt;lineCharCount val=&quot;1&quot;/&gt;&lt;lineCharCount val=&quot;20&quot;/&gt;&lt;lineCharCount val=&quot;1&quot;/&gt;&lt;/TableIndex&gt;&lt;/ShapeTextInfo&gt;"/>
  <p:tag name="HTML_SHAPEINFO" val="&lt;ThreeDShapeInfo&gt;&lt;uuid val=&quot;&quot;/&gt;&lt;isInvalidForFieldText val=&quot;0&quot;/&gt;&lt;Image&gt;&lt;filename val=&quot;C:\Users\JEFFKE~1\AppData\Local\Temp\PR\data\asimages\{BC1EDB27-B201-4C21-9754-006DE44BDF66}_20.png&quot;/&gt;&lt;left val=&quot;381&quot;/&gt;&lt;top val=&quot;77&quot;/&gt;&lt;width val=&quot;296&quot;/&gt;&lt;height val=&quot;267&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EFFKE~1\AppData\Local\Temp\PR\data\asimages\{3367D1F6-06D1-47D9-A85D-80A31670C0A1}_20.png&quot;/&gt;&lt;left val=&quot;381&quot;/&gt;&lt;top val=&quot;343&quot;/&gt;&lt;width val=&quot;296&quot;/&gt;&lt;height val=&quot;26&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BCraft_Slide21_1-2.wav"/>
  <p:tag name="PPSNARRATION" val="21,859100364,D:\Archive\F Drive\AHRQ TS E-Learning\Module 11\TS_2016_Module_11_v7.0_pptx\Media.ppcx"/>
  <p:tag name="HTML_SHAPEINFO" val="&lt;SlideThumbPath val=&quot;Slide21.PNG&quot;/&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JEFFKE~1\AppData\Local\Temp\PR\data\asimages\{857F5F9C-8975-428F-B522-ADF7DEB848A2}_21.png&quot;/&gt;&lt;left val=&quot;66&quot;/&gt;&lt;top val=&quot;-2&quot;/&gt;&lt;width val=&quot;644&quot;/&gt;&lt;height val=&quot;68&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5&quot;/&gt;&lt;lineCharCount val=&quot;41&quot;/&gt;&lt;lineCharCount val=&quot;33&quot;/&gt;&lt;lineCharCount val=&quot;38&quot;/&gt;&lt;lineCharCount val=&quot;31&quot;/&gt;&lt;lineCharCount val=&quot;15&quot;/&gt;&lt;lineCharCount val=&quot;33&quot;/&gt;&lt;lineCharCount val=&quot;39&quot;/&gt;&lt;lineCharCount val=&quot;23&quot;/&gt;&lt;/TableIndex&gt;&lt;/ShapeTextInfo&gt;"/>
  <p:tag name="HTML_SHAPEINFO" val="&lt;TextEffect&gt;&lt;Image&gt;&lt;filename val=&quot;C:\Users\JEFFKE~1\AppData\Local\Temp\PR\data\asimages\{6E14CBBA-FABE-43D6-808E-16E125A9C227}_1.png_crop.png&quot;/&gt;&lt;left val=&quot;21&quot;/&gt;&lt;top val=&quot;68&quot;/&gt;&lt;width val=&quot;311&quot;/&gt;&lt;height val=&quot;41&quot;/&gt;&lt;hasText val=&quot;1&quot;/&gt;&lt;paraId val=&quot;1&quot;/&gt;&lt;/Image&gt;&lt;Image&gt;&lt;filename val=&quot;C:\Users\JEFFKE~1\AppData\Local\Temp\PR\data\asimages\{995D7277-D1A4-404D-BAF8-D2E5BDD10176}_1.png_crop.png&quot;/&gt;&lt;left val=&quot;21&quot;/&gt;&lt;top val=&quot;135&quot;/&gt;&lt;width val=&quot;296&quot;/&gt;&lt;height val=&quot;89&quot;/&gt;&lt;hasText val=&quot;1&quot;/&gt;&lt;paraId val=&quot;2&quot;/&gt;&lt;/Image&gt;&lt;Image&gt;&lt;filename val=&quot;C:\Users\JEFFKE~1\AppData\Local\Temp\PR\data\asimages\{4F0A5F73-E4E1-483D-BF05-512025A86FE9}_1.png_crop.png&quot;/&gt;&lt;left val=&quot;21&quot;/&gt;&lt;top val=&quot;249&quot;/&gt;&lt;width val=&quot;312&quot;/&gt;&lt;height val=&quot;62&quot;/&gt;&lt;hasText val=&quot;1&quot;/&gt;&lt;paraId val=&quot;3&quot;/&gt;&lt;/Image&gt;&lt;/TextEffect&gt;"/>
</p:tagLst>
</file>

<file path=ppt/tags/tag1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58BD3AC-CDE0-4879-A06A-B94DD1A233EE}&quot;/&gt;&lt;isInvalidForFieldText val=&quot;0&quot;/&gt;&lt;Image&gt;&lt;filename val=&quot;C:\Users\JEFFKE~1\AppData\Local\Temp\PR\data\asimages\{E58BD3AC-CDE0-4879-A06A-B94DD1A233EE}_21.png&quot;/&gt;&lt;left val=&quot;347&quot;/&gt;&lt;top val=&quot;70&quot;/&gt;&lt;width val=&quot;372&quot;/&gt;&lt;height val=&quot;293&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9FC06014-102C-4368-906D-C1DE3E55E01E}_21.png&quot;/&gt;&lt;left val=&quot;367&quot;/&gt;&lt;top val=&quot;339&quot;/&gt;&lt;width val=&quot;317&quot;/&gt;&lt;height val=&quot;26&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MKong_Slide22_1-2.wav"/>
  <p:tag name="PPSNARRATION" val="22,859100364,D:\Archive\F Drive\AHRQ TS E-Learning\Module 11\TS_2016_Module_11_v7.0_pptx\Media.ppcx"/>
  <p:tag name="HTML_SHAPEINFO" val="&lt;SlideThumbPath val=&quot;Slide22.PNG&quot;/&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EFFKE~1\AppData\Local\Temp\PR\data\asimages\{F28567FA-4EE9-462B-85DA-FFF1CB2E4136}_22.png&quot;/&gt;&lt;left val=&quot;69&quot;/&gt;&lt;top val=&quot;0&quot;/&gt;&lt;width val=&quot;642&quot;/&gt;&lt;height val=&quot;61&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3&quot;/&gt;&lt;lineCharCount val=&quot;34&quot;/&gt;&lt;lineCharCount val=&quot;33&quot;/&gt;&lt;lineCharCount val=&quot;5&quot;/&gt;&lt;lineCharCount val=&quot;33&quot;/&gt;&lt;lineCharCount val=&quot;9&quot;/&gt;&lt;lineCharCount val=&quot;35&quot;/&gt;&lt;lineCharCount val=&quot;9&quot;/&gt;&lt;lineCharCount val=&quot;26&quot;/&gt;&lt;/TableIndex&gt;&lt;/ShapeTextInfo&gt;"/>
  <p:tag name="HTML_SHAPEINFO" val="&lt;TextEffect&gt;&lt;Image&gt;&lt;filename val=&quot;C:\Users\JEFFKE~1\AppData\Local\Temp\PR\data\asimages\{8DA4BD39-2162-49EF-8518-43D6F4FB3D24}_1.png_crop.png&quot;/&gt;&lt;left val=&quot;23&quot;/&gt;&lt;top val=&quot;69&quot;/&gt;&lt;width val=&quot;96&quot;/&gt;&lt;height val=&quot;16&quot;/&gt;&lt;hasText val=&quot;1&quot;/&gt;&lt;paraId val=&quot;1&quot;/&gt;&lt;/Image&gt;&lt;Image&gt;&lt;filename val=&quot;C:\Users\JEFFKE~1\AppData\Local\Temp\PR\data\asimages\{E2C2F8E0-F5E1-408D-988A-8CD03D1FE375}_1.png_crop.png&quot;/&gt;&lt;left val=&quot;30&quot;/&gt;&lt;top val=&quot;105&quot;/&gt;&lt;width val=&quot;304&quot;/&gt;&lt;height val=&quot;62&quot;/&gt;&lt;hasText val=&quot;1&quot;/&gt;&lt;paraId val=&quot;2&quot;/&gt;&lt;/Image&gt;&lt;Image&gt;&lt;filename val=&quot;C:\Users\JEFFKE~1\AppData\Local\Temp\PR\data\asimages\{5A485012-73B0-490E-97EF-AE882B18E824}_1.png_crop.png&quot;/&gt;&lt;left val=&quot;30&quot;/&gt;&lt;top val=&quot;189&quot;/&gt;&lt;width val=&quot;274&quot;/&gt;&lt;height val=&quot;38&quot;/&gt;&lt;hasText val=&quot;1&quot;/&gt;&lt;paraId val=&quot;3&quot;/&gt;&lt;/Image&gt;&lt;Image&gt;&lt;filename val=&quot;C:\Users\JEFFKE~1\AppData\Local\Temp\PR\data\asimages\{8625D53E-5783-4220-9700-5EF819C5F579}_1.png_crop.png&quot;/&gt;&lt;left val=&quot;30&quot;/&gt;&lt;top val=&quot;249&quot;/&gt;&lt;width val=&quot;281&quot;/&gt;&lt;height val=&quot;41&quot;/&gt;&lt;hasText val=&quot;1&quot;/&gt;&lt;paraId val=&quot;4&quot;/&gt;&lt;/Image&gt;&lt;Image&gt;&lt;filename val=&quot;C:\Users\JEFFKE~1\AppData\Local\Temp\PR\data\asimages\{53143FCC-4C4C-4343-919F-7FB8D48EE4D6}_1.png_crop.png&quot;/&gt;&lt;left val=&quot;30&quot;/&gt;&lt;top val=&quot;309&quot;/&gt;&lt;width val=&quot;215&quot;/&gt;&lt;height val=&quot;17&quot;/&gt;&lt;hasText val=&quot;1&quot;/&gt;&lt;paraId val=&quot;5&quot;/&gt;&lt;/Image&gt;&lt;/TextEffect&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39&quot;/&gt;&lt;lineCharCount val=&quot;1&quot;/&gt;&lt;lineCharCount val=&quot;28&quot;/&gt;&lt;lineCharCount val=&quot;1&quot;/&gt;&lt;lineCharCount val=&quot;46&quot;/&gt;&lt;lineCharCount val=&quot;10&quot;/&gt;&lt;lineCharCount val=&quot;1&quot;/&gt;&lt;lineCharCount val=&quot;31&quot;/&gt;&lt;lineCharCount val=&quot;1&quot;/&gt;&lt;lineCharCount val=&quot;44&quot;/&gt;&lt;lineCharCount val=&quot;18&quot;/&gt;&lt;lineCharCount val=&quot;1&quot;/&gt;&lt;lineCharCount val=&quot;36&quot;/&gt;&lt;/TableIndex&gt;&lt;/ShapeTextInfo&gt;"/>
  <p:tag name="HTML_SHAPEINFO" val="&lt;ThreeDShapeInfo&gt;&lt;uuid val=&quot;&quot;/&gt;&lt;isInvalidForFieldText val=&quot;0&quot;/&gt;&lt;Image&gt;&lt;filename val=&quot;C:\Users\JEFFKE~1\AppData\Local\Temp\PR\data\asimages\{9EF469E7-BA83-4F73-BB64-0D80316C863E}_22.png&quot;/&gt;&lt;left val=&quot;380&quot;/&gt;&lt;top val=&quot;77&quot;/&gt;&lt;width val=&quot;297&quot;/&gt;&lt;height val=&quot;268&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EFFKE~1\AppData\Local\Temp\PR\data\asimages\{D9339C77-D277-4075-B097-8A6C5CE43C91}_22.png&quot;/&gt;&lt;left val=&quot;381&quot;/&gt;&lt;top val=&quot;343&quot;/&gt;&lt;width val=&quot;296&quot;/&gt;&lt;height val=&quot;26&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BCraft_Slide23_1-2.wav"/>
  <p:tag name="PPSNARRATION" val="23,859100364,D:\Archive\F Drive\AHRQ TS E-Learning\Module 11\TS_2016_Module_11_v7.0_pptx\Media.ppcx"/>
  <p:tag name="HTML_SHAPEINFO" val="&lt;SlideThumbPath val=&quot;Slide23.PNG&quot;/&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JEFFKE~1\AppData\Local\Temp\PR\data\asimages\{2F8C117B-492C-4ACE-8307-3CB7437310D0}_23.png&quot;/&gt;&lt;left val=&quot;66&quot;/&gt;&lt;top val=&quot;-2&quot;/&gt;&lt;width val=&quot;644&quot;/&gt;&lt;height val=&quot;68&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52AED31A-E217-4D77-BE37-E3C537C72A21}_2.png&quot;/&gt;&lt;left val=&quot;11&quot;/&gt;&lt;top val=&quot;381&quot;/&gt;&lt;width val=&quot;395&quot;/&gt;&lt;height val=&quot;30&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9&quot;/&gt;&lt;lineCharCount val=&quot;25&quot;/&gt;&lt;lineCharCount val=&quot;39&quot;/&gt;&lt;lineCharCount val=&quot;29&quot;/&gt;&lt;lineCharCount val=&quot;38&quot;/&gt;&lt;lineCharCount val=&quot;24&quot;/&gt;&lt;lineCharCount val=&quot;41&quot;/&gt;&lt;lineCharCount val=&quot;15&quot;/&gt;&lt;lineCharCount val=&quot;41&quot;/&gt;&lt;lineCharCount val=&quot;29&quot;/&gt;&lt;/TableIndex&gt;&lt;/ShapeTextInfo&gt;"/>
  <p:tag name="HTML_SHAPEINFO" val="&lt;TextEffect&gt;&lt;Image&gt;&lt;filename val=&quot;C:\Users\JEFFKE~1\AppData\Local\Temp\PR\data\asimages\{C09C5831-C39E-4BC4-96F1-D33600FBE1E8}_1.png_crop.png&quot;/&gt;&lt;left val=&quot;21&quot;/&gt;&lt;top val=&quot;66&quot;/&gt;&lt;width val=&quot;301&quot;/&gt;&lt;height val=&quot;37&quot;/&gt;&lt;hasText val=&quot;1&quot;/&gt;&lt;paraId val=&quot;1&quot;/&gt;&lt;/Image&gt;&lt;Image&gt;&lt;filename val=&quot;C:\Users\JEFFKE~1\AppData\Local\Temp\PR\data\asimages\{A922BAEF-758B-4C59-84EF-54509E97C243}_1.png_crop.png&quot;/&gt;&lt;left val=&quot;21&quot;/&gt;&lt;top val=&quot;125&quot;/&gt;&lt;width val=&quot;292&quot;/&gt;&lt;height val=&quot;16&quot;/&gt;&lt;hasText val=&quot;1&quot;/&gt;&lt;paraId val=&quot;2&quot;/&gt;&lt;/Image&gt;&lt;Image&gt;&lt;filename val=&quot;C:\Users\JEFFKE~1\AppData\Local\Temp\PR\data\asimages\{BA2B552F-D50B-4883-A8BD-2AB3A912E706}_1.png_crop.png&quot;/&gt;&lt;left val=&quot;21&quot;/&gt;&lt;top val=&quot;164&quot;/&gt;&lt;width val=&quot;194&quot;/&gt;&lt;height val=&quot;16&quot;/&gt;&lt;hasText val=&quot;1&quot;/&gt;&lt;paraId val=&quot;3&quot;/&gt;&lt;/Image&gt;&lt;Image&gt;&lt;filename val=&quot;C:\Users\JEFFKE~1\AppData\Local\Temp\PR\data\asimages\{07AD400D-F15F-4D97-B7F6-70FBD8D108ED}_1.png_crop.png&quot;/&gt;&lt;left val=&quot;21&quot;/&gt;&lt;top val=&quot;202&quot;/&gt;&lt;width val=&quot;296&quot;/&gt;&lt;height val=&quot;33&quot;/&gt;&lt;hasText val=&quot;1&quot;/&gt;&lt;paraId val=&quot;4&quot;/&gt;&lt;/Image&gt;&lt;Image&gt;&lt;filename val=&quot;C:\Users\JEFFKE~1\AppData\Local\Temp\PR\data\asimages\{506FB67C-C772-4B0B-B949-D6ACDF5A7C0C}_1.png_crop.png&quot;/&gt;&lt;left val=&quot;21&quot;/&gt;&lt;top val=&quot;261&quot;/&gt;&lt;width val=&quot;315&quot;/&gt;&lt;height val=&quot;37&quot;/&gt;&lt;hasText val=&quot;1&quot;/&gt;&lt;paraId val=&quot;5&quot;/&gt;&lt;/Image&gt;&lt;Image&gt;&lt;filename val=&quot;C:\Users\JEFFKE~1\AppData\Local\Temp\PR\data\asimages\{CB4470D4-F0EF-4D6F-BEE2-C609036445FC}_1.png_crop.png&quot;/&gt;&lt;left val=&quot;21&quot;/&gt;&lt;top val=&quot;320&quot;/&gt;&lt;width val=&quot;304&quot;/&gt;&lt;height val=&quot;37&quot;/&gt;&lt;hasText val=&quot;1&quot;/&gt;&lt;paraId val=&quot;6&quot;/&gt;&lt;/Image&gt;&lt;/TextEffect&gt;"/>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E1DFD19-738C-485C-A640-CE332EA63601}&quot;/&gt;&lt;isInvalidForFieldText val=&quot;0&quot;/&gt;&lt;Image&gt;&lt;filename val=&quot;C:\Users\JEFFKE~1\AppData\Local\Temp\PR\data\asimages\{0E1DFD19-738C-485C-A640-CE332EA63601}_23.png&quot;/&gt;&lt;left val=&quot;347&quot;/&gt;&lt;top val=&quot;70&quot;/&gt;&lt;width val=&quot;372&quot;/&gt;&lt;height val=&quot;293&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7298E60D-6370-459C-AECA-9281F670A809}_23.png&quot;/&gt;&lt;left val=&quot;367&quot;/&gt;&lt;top val=&quot;339&quot;/&gt;&lt;width val=&quot;317&quot;/&gt;&lt;height val=&quot;26&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MKong_Slide24_1-2.wav"/>
  <p:tag name="PPSNARRATION" val="24,859100364,D:\Archive\F Drive\AHRQ TS E-Learning\Module 11\TS_2016_Module_11_v7.0_pptx\Media.ppcx"/>
  <p:tag name="HTML_SHAPEINFO" val="&lt;SlideThumbPath val=&quot;Slide24.PNG&quot;/&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JEFFKE~1\AppData\Local\Temp\PR\data\asimages\{58093192-4DFE-4D6B-A637-A68CE5F09296}_24.png&quot;/&gt;&lt;left val=&quot;69&quot;/&gt;&lt;top val=&quot;0&quot;/&gt;&lt;width val=&quot;642&quot;/&gt;&lt;height val=&quot;61&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3&quot;/&gt;&lt;lineCharCount val=&quot;34&quot;/&gt;&lt;lineCharCount val=&quot;31&quot;/&gt;&lt;lineCharCount val=&quot;36&quot;/&gt;&lt;lineCharCount val=&quot;20&quot;/&gt;&lt;lineCharCount val=&quot;34&quot;/&gt;&lt;lineCharCount val=&quot;22&quot;/&gt;&lt;lineCharCount val=&quot;29&quot;/&gt;&lt;lineCharCount val=&quot;7&quot;/&gt;&lt;/TableIndex&gt;&lt;/ShapeTextInfo&gt;"/>
  <p:tag name="HTML_SHAPEINFO" val="&lt;TextEffect&gt;&lt;Image&gt;&lt;filename val=&quot;C:\Users\JEFFKE~1\AppData\Local\Temp\PR\data\asimages\{169F9DDD-966B-416A-989E-89609D34480B}_1.png_crop.png&quot;/&gt;&lt;left val=&quot;23&quot;/&gt;&lt;top val=&quot;69&quot;/&gt;&lt;width val=&quot;96&quot;/&gt;&lt;height val=&quot;16&quot;/&gt;&lt;hasText val=&quot;1&quot;/&gt;&lt;paraId val=&quot;1&quot;/&gt;&lt;/Image&gt;&lt;Image&gt;&lt;filename val=&quot;C:\Users\JEFFKE~1\AppData\Local\Temp\PR\data\asimages\{2A69CF38-A0BE-4774-ADD9-696027A05451}_1.png_crop.png&quot;/&gt;&lt;left val=&quot;30&quot;/&gt;&lt;top val=&quot;105&quot;/&gt;&lt;width val=&quot;304&quot;/&gt;&lt;height val=&quot;38&quot;/&gt;&lt;hasText val=&quot;1&quot;/&gt;&lt;paraId val=&quot;2&quot;/&gt;&lt;/Image&gt;&lt;Image&gt;&lt;filename val=&quot;C:\Users\JEFFKE~1\AppData\Local\Temp\PR\data\asimages\{5269F93B-3A29-4B2E-AB56-959CD073F370}_1.png_crop.png&quot;/&gt;&lt;left val=&quot;30&quot;/&gt;&lt;top val=&quot;165&quot;/&gt;&lt;width val=&quot;298&quot;/&gt;&lt;height val=&quot;16&quot;/&gt;&lt;hasText val=&quot;1&quot;/&gt;&lt;paraId val=&quot;3&quot;/&gt;&lt;/Image&gt;&lt;Image&gt;&lt;filename val=&quot;C:\Users\JEFFKE~1\AppData\Local\Temp\PR\data\asimages\{3AE7B3FE-AFF2-4AA5-94EC-E231AB4BF1D5}_1.png_crop.png&quot;/&gt;&lt;left val=&quot;62&quot;/&gt;&lt;top val=&quot;201&quot;/&gt;&lt;width val=&quot;199&quot;/&gt;&lt;height val=&quot;17&quot;/&gt;&lt;hasText val=&quot;1&quot;/&gt;&lt;paraId val=&quot;4&quot;/&gt;&lt;/Image&gt;&lt;Image&gt;&lt;filename val=&quot;C:\Users\JEFFKE~1\AppData\Local\Temp\PR\data\asimages\{268DFB50-6365-4CCF-A520-523F231ED62F}_1.png_crop.png&quot;/&gt;&lt;left val=&quot;62&quot;/&gt;&lt;top val=&quot;237&quot;/&gt;&lt;width val=&quot;300&quot;/&gt;&lt;height val=&quot;17&quot;/&gt;&lt;hasText val=&quot;1&quot;/&gt;&lt;paraId val=&quot;5&quot;/&gt;&lt;/Image&gt;&lt;Image&gt;&lt;filename val=&quot;C:\Users\JEFFKE~1\AppData\Local\Temp\PR\data\asimages\{9C1BAA74-B8B6-49AF-95CA-1F774E89BB27}_1.png_crop.png&quot;/&gt;&lt;left val=&quot;62&quot;/&gt;&lt;top val=&quot;273&quot;/&gt;&lt;width val=&quot;194&quot;/&gt;&lt;height val=&quot;17&quot;/&gt;&lt;hasText val=&quot;1&quot;/&gt;&lt;paraId val=&quot;6&quot;/&gt;&lt;/Image&gt;&lt;Image&gt;&lt;filename val=&quot;C:\Users\JEFFKE~1\AppData\Local\Temp\PR\data\asimages\{DEFF5F6D-2544-4A79-9E2B-DB58B7EC0CC2}_1.png_crop.png&quot;/&gt;&lt;left val=&quot;62&quot;/&gt;&lt;top val=&quot;309&quot;/&gt;&lt;width val=&quot;238&quot;/&gt;&lt;height val=&quot;38&quot;/&gt;&lt;hasText val=&quot;1&quot;/&gt;&lt;paraId val=&quot;7&quot;/&gt;&lt;/Image&gt;&lt;/TextEffect&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2&quot;/&gt;&lt;lineCharCount val=&quot;1&quot;/&gt;&lt;lineCharCount val=&quot;8&quot;/&gt;&lt;lineCharCount val=&quot;17&quot;/&gt;&lt;lineCharCount val=&quot;1&quot;/&gt;&lt;lineCharCount val=&quot;30&quot;/&gt;&lt;lineCharCount val=&quot;1&quot;/&gt;&lt;lineCharCount val=&quot;29&quot;/&gt;&lt;lineCharCount val=&quot;1&quot;/&gt;&lt;lineCharCount val=&quot;26&quot;/&gt;&lt;lineCharCount val=&quot;1&quot;/&gt;&lt;lineCharCount val=&quot;42&quot;/&gt;&lt;lineCharCount val=&quot;9&quot;/&gt;&lt;/TableIndex&gt;&lt;/ShapeTextInfo&gt;"/>
  <p:tag name="HTML_SHAPEINFO" val="&lt;ThreeDShapeInfo&gt;&lt;uuid val=&quot;&quot;/&gt;&lt;isInvalidForFieldText val=&quot;0&quot;/&gt;&lt;Image&gt;&lt;filename val=&quot;C:\Users\JEFFKE~1\AppData\Local\Temp\PR\data\asimages\{BBE1848C-3771-40F6-B1E9-86CE802223ED}_24.png&quot;/&gt;&lt;left val=&quot;380&quot;/&gt;&lt;top val=&quot;77&quot;/&gt;&lt;width val=&quot;297&quot;/&gt;&lt;height val=&quot;268&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EFFKE~1\AppData\Local\Temp\PR\data\asimages\{41A5CE53-0C9B-463F-A3D2-CA19B7F7928A}_24.png&quot;/&gt;&lt;left val=&quot;381&quot;/&gt;&lt;top val=&quot;343&quot;/&gt;&lt;width val=&quot;296&quot;/&gt;&lt;height val=&quot;26&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BCraft_Slide25_1-2.wav"/>
  <p:tag name="PPSNARRATION" val="25,859100364,D:\Archive\F Drive\AHRQ TS E-Learning\Module 11\TS_2016_Module_11_v7.0_pptx\Media.ppcx"/>
  <p:tag name="HTML_SHAPEINFO" val="&lt;SlideThumbPath val=&quot;Slide25.PNG&quot;/&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quot;/&gt;&lt;isInvalidForFieldText val=&quot;0&quot;/&gt;&lt;Image&gt;&lt;filename val=&quot;C:\Users\JEFFKE~1\AppData\Local\Temp\PR\data\asimages\{42D00B58-85EC-4FF4-88EC-6926581DBA21}_25.png&quot;/&gt;&lt;left val=&quot;66&quot;/&gt;&lt;top val=&quot;-2&quot;/&gt;&lt;width val=&quot;644&quot;/&gt;&lt;height val=&quot;68&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32BEA4C8-26F9-4FA6-B50E-F8BB55E03E5F}_2.png&quot;/&gt;&lt;left val=&quot;642&quot;/&gt;&lt;top val=&quot;384&quot;/&gt;&lt;width val=&quot;65&quot;/&gt;&lt;height val=&quot;23&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6&quot;/&gt;&lt;lineCharCount val=&quot;40&quot;/&gt;&lt;lineCharCount val=&quot;5&quot;/&gt;&lt;lineCharCount val=&quot;22&quot;/&gt;&lt;lineCharCount val=&quot;21&quot;/&gt;&lt;lineCharCount val=&quot;26&quot;/&gt;&lt;lineCharCount val=&quot;9&quot;/&gt;&lt;lineCharCount val=&quot;23&quot;/&gt;&lt;lineCharCount val=&quot;37&quot;/&gt;&lt;/TableIndex&gt;&lt;/ShapeTextInfo&gt;"/>
  <p:tag name="HTML_SHAPEINFO" val="&lt;TextEffect&gt;&lt;Image&gt;&lt;filename val=&quot;C:\Users\JEFFKE~1\AppData\Local\Temp\PR\data\asimages\{BA4039F8-C624-43E0-B285-B6099D050451}_1.png_crop.png&quot;/&gt;&lt;left val=&quot;21&quot;/&gt;&lt;top val=&quot;68&quot;/&gt;&lt;width val=&quot;325&quot;/&gt;&lt;height val=&quot;65&quot;/&gt;&lt;hasText val=&quot;1&quot;/&gt;&lt;paraId val=&quot;1&quot;/&gt;&lt;/Image&gt;&lt;Image&gt;&lt;filename val=&quot;C:\Users\JEFFKE~1\AppData\Local\Temp\PR\data\asimages\{BA601EAB-91EF-4036-B03A-496C7F001EF5}_1.png_crop.png&quot;/&gt;&lt;left val=&quot;22&quot;/&gt;&lt;top val=&quot;159&quot;/&gt;&lt;width val=&quot;180&quot;/&gt;&lt;height val=&quot;17&quot;/&gt;&lt;hasText val=&quot;1&quot;/&gt;&lt;paraId val=&quot;2&quot;/&gt;&lt;/Image&gt;&lt;Image&gt;&lt;filename val=&quot;C:\Users\JEFFKE~1\AppData\Local\Temp\PR\data\asimages\{4121904B-91E5-4C7D-A070-268B1A9A4211}_1.png_crop.png&quot;/&gt;&lt;left val=&quot;30&quot;/&gt;&lt;top val=&quot;201&quot;/&gt;&lt;width val=&quot;218&quot;/&gt;&lt;height val=&quot;17&quot;/&gt;&lt;hasText val=&quot;1&quot;/&gt;&lt;paraId val=&quot;3&quot;/&gt;&lt;/Image&gt;&lt;Image&gt;&lt;filename val=&quot;C:\Users\JEFFKE~1\AppData\Local\Temp\PR\data\asimages\{B500D3E8-3884-47AA-AF3F-31352BED3804}_1.png_crop.png&quot;/&gt;&lt;left val=&quot;30&quot;/&gt;&lt;top val=&quot;237&quot;/&gt;&lt;width val=&quot;247&quot;/&gt;&lt;height val=&quot;38&quot;/&gt;&lt;hasText val=&quot;1&quot;/&gt;&lt;paraId val=&quot;4&quot;/&gt;&lt;/Image&gt;&lt;Image&gt;&lt;filename val=&quot;C:\Users\JEFFKE~1\AppData\Local\Temp\PR\data\asimages\{E0355F99-27C3-40A9-A941-8C6EBB4D20AE}_1.png_crop.png&quot;/&gt;&lt;left val=&quot;30&quot;/&gt;&lt;top val=&quot;297&quot;/&gt;&lt;width val=&quot;213&quot;/&gt;&lt;height val=&quot;17&quot;/&gt;&lt;hasText val=&quot;1&quot;/&gt;&lt;paraId val=&quot;5&quot;/&gt;&lt;/Image&gt;&lt;Image&gt;&lt;filename val=&quot;C:\Users\JEFFKE~1\AppData\Local\Temp\PR\data\asimages\{B634FD4C-2346-4B51-95B6-06FA9FC017B1}_1.png_crop.png&quot;/&gt;&lt;left val=&quot;30&quot;/&gt;&lt;top val=&quot;333&quot;/&gt;&lt;width val=&quot;315&quot;/&gt;&lt;height val=&quot;17&quot;/&gt;&lt;hasText val=&quot;1&quot;/&gt;&lt;paraId val=&quot;6&quot;/&gt;&lt;/Image&gt;&lt;/TextEffect&gt;"/>
</p:tagLst>
</file>

<file path=ppt/tags/tag1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B182D4A-5DAF-4F66-8326-CB8EC4DF46E2}&quot;/&gt;&lt;isInvalidForFieldText val=&quot;0&quot;/&gt;&lt;Image&gt;&lt;filename val=&quot;C:\Users\JEFFKE~1\AppData\Local\Temp\PR\data\asimages\{0B182D4A-5DAF-4F66-8326-CB8EC4DF46E2}_25.png&quot;/&gt;&lt;left val=&quot;347&quot;/&gt;&lt;top val=&quot;70&quot;/&gt;&lt;width val=&quot;372&quot;/&gt;&lt;height val=&quot;293&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JEFFKE~1\AppData\Local\Temp\PR\data\asimages\{AF169961-ABE4-4D65-9BC9-09E315F2D64C}_25.png&quot;/&gt;&lt;left val=&quot;367&quot;/&gt;&lt;top val=&quot;339&quot;/&gt;&lt;width val=&quot;317&quot;/&gt;&lt;height val=&quot;26&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MKong_Slide26_1-2.wav"/>
  <p:tag name="PPSNARRATION" val="26,859100364,D:\Archive\F Drive\AHRQ TS E-Learning\Module 11\TS_2016_Module_11_v7.0_pptx\Media.ppcx"/>
  <p:tag name="HTML_SHAPEINFO" val="&lt;SlideThumbPath val=&quot;Slide26.PNG&quot;/&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quot;/&gt;&lt;isInvalidForFieldText val=&quot;0&quot;/&gt;&lt;Image&gt;&lt;filename val=&quot;C:\Users\JEFFKE~1\AppData\Local\Temp\PR\data\asimages\{69CF8E10-F66F-4988-A91B-9870BBF4E94D}_26.png&quot;/&gt;&lt;left val=&quot;67&quot;/&gt;&lt;top val=&quot;0&quot;/&gt;&lt;width val=&quot;643&quot;/&gt;&lt;height val=&quot;64&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3&quot;/&gt;&lt;lineCharCount val=&quot;37&quot;/&gt;&lt;lineCharCount val=&quot;30&quot;/&gt;&lt;lineCharCount val=&quot;31&quot;/&gt;&lt;lineCharCount val=&quot;11&quot;/&gt;&lt;lineCharCount val=&quot;33&quot;/&gt;&lt;lineCharCount val=&quot;33&quot;/&gt;&lt;lineCharCount val=&quot;26&quot;/&gt;&lt;lineCharCount val=&quot;29&quot;/&gt;&lt;lineCharCount val=&quot;29&quot;/&gt;&lt;lineCharCount val=&quot;32&quot;/&gt;&lt;lineCharCount val=&quot;35&quot;/&gt;&lt;lineCharCount val=&quot;11&quot;/&gt;&lt;/TableIndex&gt;&lt;/ShapeTextInfo&gt;"/>
  <p:tag name="HTML_SHAPEINFO" val="&lt;TextEffect&gt;&lt;Image&gt;&lt;filename val=&quot;C:\Users\JEFFKE~1\AppData\Local\Temp\PR\data\asimages\{34C34113-61B0-462B-BB1C-E30F09A4FEAF}_1.png_crop.png&quot;/&gt;&lt;left val=&quot;22&quot;/&gt;&lt;top val=&quot;66&quot;/&gt;&lt;width val=&quot;91&quot;/&gt;&lt;height val=&quot;16&quot;/&gt;&lt;hasText val=&quot;1&quot;/&gt;&lt;paraId val=&quot;1&quot;/&gt;&lt;/Image&gt;&lt;Image&gt;&lt;filename val=&quot;C:\Users\JEFFKE~1\AppData\Local\Temp\PR\data\asimages\{951D6851-8BC0-43EF-8DBB-E20B82681B73}_1.png_crop.png&quot;/&gt;&lt;left val=&quot;30&quot;/&gt;&lt;top val=&quot;99&quot;/&gt;&lt;width val=&quot;303&quot;/&gt;&lt;height val=&quot;16&quot;/&gt;&lt;hasText val=&quot;1&quot;/&gt;&lt;paraId val=&quot;2&quot;/&gt;&lt;/Image&gt;&lt;Image&gt;&lt;filename val=&quot;C:\Users\JEFFKE~1\AppData\Local\Temp\PR\data\asimages\{8450868C-F0D7-45AC-B422-651D15C38E50}_1.png_crop.png&quot;/&gt;&lt;left val=&quot;62&quot;/&gt;&lt;top val=&quot;125&quot;/&gt;&lt;width val=&quot;256&quot;/&gt;&lt;height val=&quot;16&quot;/&gt;&lt;hasText val=&quot;1&quot;/&gt;&lt;paraId val=&quot;3&quot;/&gt;&lt;/Image&gt;&lt;Image&gt;&lt;filename val=&quot;C:\Users\JEFFKE~1\AppData\Local\Temp\PR\data\asimages\{26C3CBA2-C909-4F5B-A342-442CA2A03525}_1.png_crop.png&quot;/&gt;&lt;left val=&quot;62&quot;/&gt;&lt;top val=&quot;152&quot;/&gt;&lt;width val=&quot;235&quot;/&gt;&lt;height val=&quot;37&quot;/&gt;&lt;hasText val=&quot;1&quot;/&gt;&lt;paraId val=&quot;4&quot;/&gt;&lt;/Image&gt;&lt;Image&gt;&lt;filename val=&quot;C:\Users\JEFFKE~1\AppData\Local\Temp\PR\data\asimages\{1760DC84-8270-4D08-98AA-CA2919F1405C}_1.png_crop.png&quot;/&gt;&lt;left val=&quot;62&quot;/&gt;&lt;top val=&quot;199&quot;/&gt;&lt;width val=&quot;275&quot;/&gt;&lt;height val=&quot;37&quot;/&gt;&lt;hasText val=&quot;1&quot;/&gt;&lt;paraId val=&quot;5&quot;/&gt;&lt;/Image&gt;&lt;Image&gt;&lt;filename val=&quot;C:\Users\JEFFKE~1\AppData\Local\Temp\PR\data\asimages\{718EFBFE-B0C6-4C73-BD7E-316901A76BD2}_1.png_crop.png&quot;/&gt;&lt;left val=&quot;62&quot;/&gt;&lt;top val=&quot;246&quot;/&gt;&lt;width val=&quot;248&quot;/&gt;&lt;height val=&quot;37&quot;/&gt;&lt;hasText val=&quot;1&quot;/&gt;&lt;paraId val=&quot;6&quot;/&gt;&lt;/Image&gt;&lt;Image&gt;&lt;filename val=&quot;C:\Users\JEFFKE~1\AppData\Local\Temp\PR\data\asimages\{ADE3EBD1-D861-4877-A3D1-941E8E29A94E}_1.png_crop.png&quot;/&gt;&lt;left val=&quot;30&quot;/&gt;&lt;top val=&quot;299&quot;/&gt;&lt;width val=&quot;282&quot;/&gt;&lt;height val=&quot;78&quot;/&gt;&lt;hasText val=&quot;1&quot;/&gt;&lt;paraId val=&quot;7&quot;/&gt;&lt;/Image&gt;&lt;/TextEffect&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3&quot;/&gt;&lt;lineCharCount val=&quot;1&quot;/&gt;&lt;lineCharCount val=&quot;34&quot;/&gt;&lt;lineCharCount val=&quot;1&quot;/&gt;&lt;lineCharCount val=&quot;1&quot;/&gt;&lt;lineCharCount val=&quot;17&quot;/&gt;&lt;lineCharCount val=&quot;1&quot;/&gt;&lt;lineCharCount val=&quot;1&quot;/&gt;&lt;lineCharCount val=&quot;26&quot;/&gt;&lt;lineCharCount val=&quot;1&quot;/&gt;&lt;lineCharCount val=&quot;1&quot;/&gt;&lt;lineCharCount val=&quot;27&quot;/&gt;&lt;/TableIndex&gt;&lt;/ShapeTextInfo&gt;"/>
  <p:tag name="HTML_SHAPEINFO" val="&lt;ThreeDShapeInfo&gt;&lt;uuid val=&quot;&quot;/&gt;&lt;isInvalidForFieldText val=&quot;0&quot;/&gt;&lt;Image&gt;&lt;filename val=&quot;C:\Users\JEFFKE~1\AppData\Local\Temp\PR\data\asimages\{AD1B5A34-D7AC-4228-9EB6-1B1299C4A2D6}_26.png&quot;/&gt;&lt;left val=&quot;380&quot;/&gt;&lt;top val=&quot;77&quot;/&gt;&lt;width val=&quot;297&quot;/&gt;&lt;height val=&quot;268&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EFFKE~1\AppData\Local\Temp\PR\data\asimages\{8DED4FA0-C002-4A18-9034-FF55E3D816CF}_26.png&quot;/&gt;&lt;left val=&quot;381&quot;/&gt;&lt;top val=&quot;343&quot;/&gt;&lt;width val=&quot;296&quot;/&gt;&lt;height val=&quot;26&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BCraft_Slide27_1-2.wav"/>
  <p:tag name="PPSNARRATION" val="27,859100364,D:\Archive\F Drive\AHRQ TS E-Learning\Module 11\TS_2016_Module_11_v7.0_pptx\Media.ppcx"/>
  <p:tag name="HTML_SHAPEINFO" val="&lt;SlideThumbPath val=&quot;Slide27.PNG&quot;/&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JEFFKE~1\AppData\Local\Temp\PR\data\asimages\{2CFF153A-140A-4CF0-BB45-CD9E2D04C335}_27.png&quot;/&gt;&lt;left val=&quot;66&quot;/&gt;&lt;top val=&quot;-2&quot;/&gt;&lt;width val=&quot;644&quot;/&gt;&lt;height val=&quot;68&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F983B98-586D-4F8A-AD06-18C6989F83AD}&quot;/&gt;&lt;isInvalidForFieldText val=&quot;0&quot;/&gt;&lt;Image&gt;&lt;filename val=&quot;C:\Users\JEFFKE~1\AppData\Local\Temp\PR\data\asimages\{0F983B98-586D-4F8A-AD06-18C6989F83AD}_MtorLt.png&quot;/&gt;&lt;left val=&quot;-4&quot;/&gt;&lt;top val=&quot;0&quot;/&gt;&lt;width val=&quot;83&quot;/&gt;&lt;height val=&quot;55&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5&quot;/&gt;&lt;lineCharCount val=&quot;29&quot;/&gt;&lt;lineCharCount val=&quot;16&quot;/&gt;&lt;lineCharCount val=&quot;29&quot;/&gt;&lt;lineCharCount val=&quot;13&quot;/&gt;&lt;lineCharCount val=&quot;23&quot;/&gt;&lt;lineCharCount val=&quot;30&quot;/&gt;&lt;lineCharCount val=&quot;28&quot;/&gt;&lt;/TableIndex&gt;&lt;/ShapeTextInfo&gt;"/>
  <p:tag name="HTML_SHAPEINFO" val="&lt;TextEffect&gt;&lt;Image&gt;&lt;filename val=&quot;C:\Users\JEFFKE~1\AppData\Local\Temp\PR\data\asimages\{0D460F05-2338-4CD3-BB61-2F60172EBFE2}_1.png_crop.png&quot;/&gt;&lt;left val=&quot;21&quot;/&gt;&lt;top val=&quot;68&quot;/&gt;&lt;width val=&quot;288&quot;/&gt;&lt;height val=&quot;41&quot;/&gt;&lt;hasText val=&quot;1&quot;/&gt;&lt;paraId val=&quot;1&quot;/&gt;&lt;/Image&gt;&lt;Image&gt;&lt;filename val=&quot;C:\Users\JEFFKE~1\AppData\Local\Temp\PR\data\asimages\{59840274-9C7F-456F-AFD9-5F74701CA3D6}_1.png_crop.png&quot;/&gt;&lt;left val=&quot;23&quot;/&gt;&lt;top val=&quot;135&quot;/&gt;&lt;width val=&quot;130&quot;/&gt;&lt;height val=&quot;16&quot;/&gt;&lt;hasText val=&quot;1&quot;/&gt;&lt;paraId val=&quot;2&quot;/&gt;&lt;/Image&gt;&lt;Image&gt;&lt;filename val=&quot;C:\Users\JEFFKE~1\AppData\Local\Temp\PR\data\asimages\{02C89FB7-5652-48F8-A6DF-3B831AED8752}_1.png_crop.png&quot;/&gt;&lt;left val=&quot;30&quot;/&gt;&lt;top val=&quot;171&quot;/&gt;&lt;width val=&quot;270&quot;/&gt;&lt;height val=&quot;17&quot;/&gt;&lt;hasText val=&quot;1&quot;/&gt;&lt;paraId val=&quot;3&quot;/&gt;&lt;/Image&gt;&lt;Image&gt;&lt;filename val=&quot;C:\Users\JEFFKE~1\AppData\Local\Temp\PR\data\asimages\{00253B85-0CAF-45FF-A92A-25165AD12217}_1.png_crop.png&quot;/&gt;&lt;left val=&quot;30&quot;/&gt;&lt;top val=&quot;214&quot;/&gt;&lt;width val=&quot;121&quot;/&gt;&lt;height val=&quot;13&quot;/&gt;&lt;hasText val=&quot;1&quot;/&gt;&lt;paraId val=&quot;4&quot;/&gt;&lt;/Image&gt;&lt;Image&gt;&lt;filename val=&quot;C:\Users\JEFFKE~1\AppData\Local\Temp\PR\data\asimages\{5C7563B9-ADE5-42CC-A56A-40AE6E1432B3}_1.png_crop.png&quot;/&gt;&lt;left val=&quot;30&quot;/&gt;&lt;top val=&quot;255&quot;/&gt;&lt;width val=&quot;203&quot;/&gt;&lt;height val=&quot;17&quot;/&gt;&lt;hasText val=&quot;1&quot;/&gt;&lt;paraId val=&quot;5&quot;/&gt;&lt;/Image&gt;&lt;Image&gt;&lt;filename val=&quot;C:\Users\JEFFKE~1\AppData\Local\Temp\PR\data\asimages\{66AFE029-3888-468A-8E9E-B67ADBA0F106}_1.png_crop.png&quot;/&gt;&lt;left val=&quot;30&quot;/&gt;&lt;top val=&quot;297&quot;/&gt;&lt;width val=&quot;262&quot;/&gt;&lt;height val=&quot;41&quot;/&gt;&lt;hasText val=&quot;1&quot;/&gt;&lt;paraId val=&quot;6&quot;/&gt;&lt;/Image&gt;&lt;/TextEffect&gt;"/>
</p:tagLst>
</file>

<file path=ppt/tags/tag1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AAF87CB-FAD5-422F-840B-1A07EEF3AE1D}&quot;/&gt;&lt;isInvalidForFieldText val=&quot;0&quot;/&gt;&lt;Image&gt;&lt;filename val=&quot;C:\Users\JEFFKE~1\AppData\Local\Temp\PR\data\asimages\{0AAF87CB-FAD5-422F-840B-1A07EEF3AE1D}_27.png&quot;/&gt;&lt;left val=&quot;347&quot;/&gt;&lt;top val=&quot;70&quot;/&gt;&lt;width val=&quot;372&quot;/&gt;&lt;height val=&quot;293&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C86B3520-B439-4164-9C69-D03E0ED7F897}_27.png&quot;/&gt;&lt;left val=&quot;367&quot;/&gt;&lt;top val=&quot;339&quot;/&gt;&lt;width val=&quot;317&quot;/&gt;&lt;height val=&quot;26&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AMondul_Slide28_1-2.wav"/>
  <p:tag name="PPSNARRATION" val="28,859100364,D:\Archive\F Drive\AHRQ TS E-Learning\Module 11\TS_2016_Module_11_v7.0_pptx\Media.ppcx"/>
  <p:tag name="HTML_SHAPEINFO" val="&lt;SlideThumbPath val=&quot;Slide28.PNG&quot;/&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quot;/&gt;&lt;isInvalidForFieldText val=&quot;0&quot;/&gt;&lt;Image&gt;&lt;filename val=&quot;C:\Users\JEFFKE~1\AppData\Local\Temp\PR\data\asimages\{06FC2300-FF08-427A-A377-B885EF4E603C}_28.png&quot;/&gt;&lt;left val=&quot;67&quot;/&gt;&lt;top val=&quot;0&quot;/&gt;&lt;width val=&quot;643&quot;/&gt;&lt;height val=&quot;64&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3&quot;/&gt;&lt;lineCharCount val=&quot;31&quot;/&gt;&lt;lineCharCount val=&quot;38&quot;/&gt;&lt;lineCharCount val=&quot;32&quot;/&gt;&lt;lineCharCount val=&quot;9&quot;/&gt;&lt;lineCharCount val=&quot;34&quot;/&gt;&lt;lineCharCount val=&quot;26&quot;/&gt;&lt;lineCharCount val=&quot;13&quot;/&gt;&lt;lineCharCount val=&quot;28&quot;/&gt;&lt;lineCharCount val=&quot;14&quot;/&gt;&lt;lineCharCount val=&quot;32&quot;/&gt;&lt;lineCharCount val=&quot;33&quot;/&gt;&lt;/TableIndex&gt;&lt;/ShapeTextInfo&gt;"/>
  <p:tag name="HTML_SHAPEINFO" val="&lt;TextEffect&gt;&lt;Image&gt;&lt;filename val=&quot;C:\Users\JEFFKE~1\AppData\Local\Temp\PR\data\asimages\{99CC17EC-16A0-413C-93EC-81EBD4B5880A}_1.png_crop.png&quot;/&gt;&lt;left val=&quot;22&quot;/&gt;&lt;top val=&quot;64&quot;/&gt;&lt;width val=&quot;91&quot;/&gt;&lt;height val=&quot;16&quot;/&gt;&lt;hasText val=&quot;1&quot;/&gt;&lt;paraId val=&quot;1&quot;/&gt;&lt;/Image&gt;&lt;Image&gt;&lt;filename val=&quot;C:\Users\JEFFKE~1\AppData\Local\Temp\PR\data\asimages\{C023860A-AAF1-4DFA-8E9C-D2A7A8686917}_1.png_crop.png&quot;/&gt;&lt;left val=&quot;22&quot;/&gt;&lt;top val=&quot;95&quot;/&gt;&lt;width val=&quot;248&quot;/&gt;&lt;height val=&quot;16&quot;/&gt;&lt;hasText val=&quot;1&quot;/&gt;&lt;paraId val=&quot;2&quot;/&gt;&lt;/Image&gt;&lt;Image&gt;&lt;filename val=&quot;C:\Users\JEFFKE~1\AppData\Local\Temp\PR\data\asimages\{9FB4425D-DE0D-4B08-A796-0ED4CEA7B6C0}_1.png_crop.png&quot;/&gt;&lt;left val=&quot;30&quot;/&gt;&lt;top val=&quot;125&quot;/&gt;&lt;width val=&quot;308&quot;/&gt;&lt;height val=&quot;49&quot;/&gt;&lt;hasText val=&quot;1&quot;/&gt;&lt;paraId val=&quot;3&quot;/&gt;&lt;/Image&gt;&lt;Image&gt;&lt;filename val=&quot;C:\Users\JEFFKE~1\AppData\Local\Temp\PR\data\asimages\{44F023E0-9259-4B05-8A69-34FC12BCA122}_1.png_crop.png&quot;/&gt;&lt;left val=&quot;30&quot;/&gt;&lt;top val=&quot;192&quot;/&gt;&lt;width val=&quot;278&quot;/&gt;&lt;height val=&quot;13&quot;/&gt;&lt;hasText val=&quot;1&quot;/&gt;&lt;paraId val=&quot;4&quot;/&gt;&lt;/Image&gt;&lt;Image&gt;&lt;filename val=&quot;C:\Users\JEFFKE~1\AppData\Local\Temp\PR\data\asimages\{E5F12BBC-7CDB-4E7B-93C8-9FC7B2068CB3}_1.png_crop.png&quot;/&gt;&lt;left val=&quot;30&quot;/&gt;&lt;top val=&quot;222&quot;/&gt;&lt;width val=&quot;216&quot;/&gt;&lt;height val=&quot;31&quot;/&gt;&lt;hasText val=&quot;1&quot;/&gt;&lt;paraId val=&quot;5&quot;/&gt;&lt;/Image&gt;&lt;Image&gt;&lt;filename val=&quot;C:\Users\JEFFKE~1\AppData\Local\Temp\PR\data\asimages\{AEE63AE0-9926-4EBC-9B88-C503FCB69B6C}_1.png_crop.png&quot;/&gt;&lt;left val=&quot;30&quot;/&gt;&lt;top val=&quot;270&quot;/&gt;&lt;width val=&quot;242&quot;/&gt;&lt;height val=&quot;31&quot;/&gt;&lt;hasText val=&quot;1&quot;/&gt;&lt;paraId val=&quot;6&quot;/&gt;&lt;/Image&gt;&lt;Image&gt;&lt;filename val=&quot;C:\Users\JEFFKE~1\AppData\Local\Temp\PR\data\asimages\{E7A929A0-2BA8-4BE3-8036-392612769ED8}_1.png_crop.png&quot;/&gt;&lt;left val=&quot;30&quot;/&gt;&lt;top val=&quot;319&quot;/&gt;&lt;width val=&quot;267&quot;/&gt;&lt;height val=&quot;35&quot;/&gt;&lt;hasText val=&quot;1&quot;/&gt;&lt;paraId val=&quot;7&quot;/&gt;&lt;/Image&gt;&lt;/TextEffect&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7&quot;/&gt;&lt;lineCharCount val=&quot;3&quot;/&gt;&lt;lineCharCount val=&quot;4&quot;/&gt;&lt;lineCharCount val=&quot;29&quot;/&gt;&lt;lineCharCount val=&quot;3&quot;/&gt;&lt;lineCharCount val=&quot;4&quot;/&gt;&lt;lineCharCount val=&quot;39&quot;/&gt;&lt;lineCharCount val=&quot;3&quot;/&gt;&lt;lineCharCount val=&quot;4&quot;/&gt;&lt;lineCharCount val=&quot;27&quot;/&gt;&lt;lineCharCount val=&quot;3&quot;/&gt;&lt;lineCharCount val=&quot;4&quot;/&gt;&lt;lineCharCount val=&quot;26&quot;/&gt;&lt;lineCharCount val=&quot;3&quot;/&gt;&lt;lineCharCount val=&quot;3&quot;/&gt;&lt;/TableIndex&gt;&lt;/ShapeTextInfo&gt;"/>
  <p:tag name="HTML_SHAPEINFO" val="&lt;ThreeDShapeInfo&gt;&lt;uuid val=&quot;&quot;/&gt;&lt;isInvalidForFieldText val=&quot;0&quot;/&gt;&lt;Image&gt;&lt;filename val=&quot;C:\Users\JEFFKE~1\AppData\Local\Temp\PR\data\asimages\{30D7CB36-CE0D-409B-B4FA-34565F2FC2C6}_28.png&quot;/&gt;&lt;left val=&quot;381&quot;/&gt;&lt;top val=&quot;77&quot;/&gt;&lt;width val=&quot;296&quot;/&gt;&lt;height val=&quot;269&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EFFKE~1\AppData\Local\Temp\PR\data\asimages\{E3C700AD-5499-45EA-9586-FAD6D398CB8C}_28.png&quot;/&gt;&lt;left val=&quot;381&quot;/&gt;&lt;top val=&quot;343&quot;/&gt;&lt;width val=&quot;296&quot;/&gt;&lt;height val=&quot;26&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BCraft_Slide29_1-2.wav"/>
  <p:tag name="PPSNARRATION" val="29,859100364,D:\Archive\F Drive\AHRQ TS E-Learning\Module 11\TS_2016_Module_11_v7.0_pptx\Media.ppcx"/>
  <p:tag name="HTML_SHAPEINFO" val="&lt;SlideThumbPath val=&quot;Slide29.PNG&quot;/&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JEFFKE~1\AppData\Local\Temp\PR\data\asimages\{BB3394C8-3940-4CEC-8F00-742176999637}_29.png&quot;/&gt;&lt;left val=&quot;66&quot;/&gt;&lt;top val=&quot;-2&quot;/&gt;&lt;width val=&quot;644&quot;/&gt;&lt;height val=&quot;68&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703279-4D57-4E17-A661-A129B1E21278}&quot;/&gt;&lt;isInvalidForFieldText val=&quot;0&quot;/&gt;&lt;Image&gt;&lt;filename val=&quot;C:\Users\JEFFKE~1\AppData\Local\Temp\PR\data\asimages\{52703279-4D57-4E17-A661-A129B1E21278}_MtorLt.png&quot;/&gt;&lt;left val=&quot;494&quot;/&gt;&lt;top val=&quot;377&quot;/&gt;&lt;width val=&quot;42&quot;/&gt;&lt;height val=&quot;35&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4&quot;/&gt;&lt;lineCharCount val=&quot;20&quot;/&gt;&lt;lineCharCount val=&quot;10&quot;/&gt;&lt;lineCharCount val=&quot;26&quot;/&gt;&lt;lineCharCount val=&quot;40&quot;/&gt;&lt;lineCharCount val=&quot;35&quot;/&gt;&lt;lineCharCount val=&quot;9&quot;/&gt;&lt;lineCharCount val=&quot;36&quot;/&gt;&lt;lineCharCount val=&quot;17&quot;/&gt;&lt;lineCharCount val=&quot;36&quot;/&gt;&lt;lineCharCount val=&quot;33&quot;/&gt;&lt;/TableIndex&gt;&lt;/ShapeTextInfo&gt;"/>
  <p:tag name="HTML_SHAPEINFO" val="&lt;TextEffect&gt;&lt;Image&gt;&lt;filename val=&quot;C:\Users\JEFFKE~1\AppData\Local\Temp\PR\data\asimages\{FAAE0436-6E89-476C-AC15-FEFE39E19A20}_1.png_crop.png&quot;/&gt;&lt;left val=&quot;28&quot;/&gt;&lt;top val=&quot;68&quot;/&gt;&lt;width val=&quot;323&quot;/&gt;&lt;height val=&quot;37&quot;/&gt;&lt;hasText val=&quot;1&quot;/&gt;&lt;paraId val=&quot;1&quot;/&gt;&lt;/Image&gt;&lt;Image&gt;&lt;filename val=&quot;C:\Users\JEFFKE~1\AppData\Local\Temp\PR\data\asimages\{402E60FA-C4D9-4267-AD5F-0085988E3A6F}_1.png_crop.png&quot;/&gt;&lt;left val=&quot;156&quot;/&gt;&lt;top val=&quot;124&quot;/&gt;&lt;width val=&quot;67&quot;/&gt;&lt;height val=&quot;12&quot;/&gt;&lt;hasText val=&quot;1&quot;/&gt;&lt;paraId val=&quot;2&quot;/&gt;&lt;/Image&gt;&lt;Image&gt;&lt;filename val=&quot;C:\Users\JEFFKE~1\AppData\Local\Temp\PR\data\asimages\{4FE20745-AA5B-415A-B5E3-BDE1AD509088}_1.png_crop.png&quot;/&gt;&lt;left val=&quot;88&quot;/&gt;&lt;top val=&quot;151&quot;/&gt;&lt;width val=&quot;212&quot;/&gt;&lt;height val=&quot;12&quot;/&gt;&lt;hasText val=&quot;1&quot;/&gt;&lt;paraId val=&quot;3&quot;/&gt;&lt;/Image&gt;&lt;Image&gt;&lt;filename val=&quot;C:\Users\JEFFKE~1\AppData\Local\Temp\PR\data\asimages\{7E6F8C19-3819-4868-BB4D-8F46DC9B7E92}_1.png_crop.png&quot;/&gt;&lt;left val=&quot;35&quot;/&gt;&lt;top val=&quot;179&quot;/&gt;&lt;width val=&quot;319&quot;/&gt;&lt;height val=&quot;15&quot;/&gt;&lt;hasText val=&quot;1&quot;/&gt;&lt;paraId val=&quot;4&quot;/&gt;&lt;/Image&gt;&lt;Image&gt;&lt;filename val=&quot;C:\Users\JEFFKE~1\AppData\Local\Temp\PR\data\asimages\{27D58AA0-7207-4A17-8506-D3159DBBF9D3}_1.png_crop.png&quot;/&gt;&lt;left val=&quot;55&quot;/&gt;&lt;top val=&quot;207&quot;/&gt;&lt;width val=&quot;279&quot;/&gt;&lt;height val=&quot;34&quot;/&gt;&lt;hasText val=&quot;1&quot;/&gt;&lt;paraId val=&quot;5&quot;/&gt;&lt;/Image&gt;&lt;Image&gt;&lt;filename val=&quot;C:\Users\JEFFKE~1\AppData\Local\Temp\PR\data\asimages\{146774A5-3011-4D73-930C-87D83148CE48}_1.png_crop.png&quot;/&gt;&lt;left val=&quot;59&quot;/&gt;&lt;top val=&quot;256&quot;/&gt;&lt;width val=&quot;270&quot;/&gt;&lt;height val=&quot;37&quot;/&gt;&lt;hasText val=&quot;1&quot;/&gt;&lt;paraId val=&quot;6&quot;/&gt;&lt;/Image&gt;&lt;Image&gt;&lt;filename val=&quot;C:\Users\JEFFKE~1\AppData\Local\Temp\PR\data\asimages\{F149971A-4727-4839-ADE1-392355C7D381}_1.png_crop.png&quot;/&gt;&lt;left val=&quot;42&quot;/&gt;&lt;top val=&quot;305&quot;/&gt;&lt;width val=&quot;304&quot;/&gt;&lt;height val=&quot;37&quot;/&gt;&lt;hasText val=&quot;1&quot;/&gt;&lt;paraId val=&quot;7&quot;/&gt;&lt;/Image&gt;&lt;/TextEffect&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14A74C9-A335-4DDC-A346-3585BA4BB0EE}&quot;/&gt;&lt;isInvalidForFieldText val=&quot;0&quot;/&gt;&lt;Image&gt;&lt;filename val=&quot;C:\Users\JEFFKE~1\AppData\Local\Temp\PR\data\asimages\{C14A74C9-A335-4DDC-A346-3585BA4BB0EE}_29.png&quot;/&gt;&lt;left val=&quot;347&quot;/&gt;&lt;top val=&quot;70&quot;/&gt;&lt;width val=&quot;372&quot;/&gt;&lt;height val=&quot;293&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C57B3933-1E8A-4AE2-A9DF-0A0A9630269A}_29.png&quot;/&gt;&lt;left val=&quot;367&quot;/&gt;&lt;top val=&quot;339&quot;/&gt;&lt;width val=&quot;317&quot;/&gt;&lt;height val=&quot;26&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AMondul_Slide30_1-2.wav"/>
  <p:tag name="PPSNARRATION" val="30,859100364,D:\Archive\F Drive\AHRQ TS E-Learning\Module 11\TS_2016_Module_11_v7.0_pptx\Media.ppcx"/>
  <p:tag name="HTML_SHAPEINFO" val="&lt;SlideThumbPath val=&quot;Slide30.PNG&quot;/&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8&quot;/&gt;&lt;/TableIndex&gt;&lt;/ShapeTextInfo&gt;"/>
  <p:tag name="HTML_SHAPEINFO" val="&lt;ThreeDShapeInfo&gt;&lt;uuid val=&quot;&quot;/&gt;&lt;isInvalidForFieldText val=&quot;0&quot;/&gt;&lt;Image&gt;&lt;filename val=&quot;C:\Users\JEFFKE~1\AppData\Local\Temp\PR\data\asimages\{1A96ADB9-AEEB-407E-88B0-0F32B0975E84}_30.png&quot;/&gt;&lt;left val=&quot;69&quot;/&gt;&lt;top val=&quot;0&quot;/&gt;&lt;width val=&quot;649&quot;/&gt;&lt;height val=&quot;61&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1&quot;/&gt;&lt;lineCharCount val=&quot;4&quot;/&gt;&lt;/TableIndex&gt;&lt;TableIndex row=&quot;1&quot; col=&quot;3&quot;&gt;&lt;linesCount val=&quot;1&quot;/&gt;&lt;lineCharCount val=&quot;15&quot;/&gt;&lt;/TableIndex&gt;&lt;TableIndex row=&quot;1&quot; col=&quot;4&quot;&gt;&lt;linesCount val=&quot;1&quot;/&gt;&lt;lineCharCount val=&quot;18&quot;/&gt;&lt;/TableIndex&gt;&lt;TableIndex row=&quot;2&quot; col=&quot;1&quot;&gt;&lt;linesCount val=&quot;1&quot;/&gt;&lt;lineCharCount val=&quot;27&quot;/&gt;&lt;/TableIndex&gt;&lt;TableIndex row=&quot;2&quot; col=&quot;2&quot;&gt;&lt;linesCount val=&quot;0&quot;/&gt;&lt;/TableIndex&gt;&lt;TableIndex row=&quot;2&quot; col=&quot;3&quot;&gt;&lt;linesCount val=&quot;0&quot;/&gt;&lt;/TableIndex&gt;&lt;TableIndex row=&quot;2&quot; col=&quot;4&quot;&gt;&lt;linesCount val=&quot;0&quot;/&gt;&lt;/TableIndex&gt;&lt;TableIndex row=&quot;3&quot; col=&quot;1&quot;&gt;&lt;linesCount val=&quot;1&quot;/&gt;&lt;lineCharCount val=&quot;27&quot;/&gt;&lt;/TableIndex&gt;&lt;TableIndex row=&quot;3&quot; col=&quot;2&quot;&gt;&lt;linesCount val=&quot;0&quot;/&gt;&lt;/TableIndex&gt;&lt;TableIndex row=&quot;3&quot; col=&quot;3&quot;&gt;&lt;linesCount val=&quot;0&quot;/&gt;&lt;/TableIndex&gt;&lt;TableIndex row=&quot;3&quot; col=&quot;4&quot;&gt;&lt;linesCount val=&quot;0&quot;/&gt;&lt;/TableIndex&gt;&lt;TableIndex row=&quot;4&quot; col=&quot;1&quot;&gt;&lt;linesCount val=&quot;1&quot;/&gt;&lt;lineCharCount val=&quot;25&quot;/&gt;&lt;/TableIndex&gt;&lt;TableIndex row=&quot;4&quot; col=&quot;2&quot;&gt;&lt;linesCount val=&quot;0&quot;/&gt;&lt;/TableIndex&gt;&lt;TableIndex row=&quot;4&quot; col=&quot;3&quot;&gt;&lt;linesCount val=&quot;0&quot;/&gt;&lt;/TableIndex&gt;&lt;TableIndex row=&quot;4&quot; col=&quot;4&quot;&gt;&lt;linesCount val=&quot;0&quot;/&gt;&lt;/TableIndex&gt;&lt;TableIndex row=&quot;5&quot; col=&quot;1&quot;&gt;&lt;linesCount val=&quot;1&quot;/&gt;&lt;lineCharCount val=&quot;28&quot;/&gt;&lt;/TableIndex&gt;&lt;TableIndex row=&quot;5&quot; col=&quot;2&quot;&gt;&lt;linesCount val=&quot;0&quot;/&gt;&lt;/TableIndex&gt;&lt;TableIndex row=&quot;5&quot; col=&quot;3&quot;&gt;&lt;linesCount val=&quot;0&quot;/&gt;&lt;/TableIndex&gt;&lt;TableIndex row=&quot;5&quot; col=&quot;4&quot;&gt;&lt;linesCount val=&quot;0&quot;/&gt;&lt;/TableIndex&gt;&lt;TableIndex row=&quot;6&quot; col=&quot;1&quot;&gt;&lt;linesCount val=&quot;1&quot;/&gt;&lt;lineCharCount val=&quot;22&quot;/&gt;&lt;/TableIndex&gt;&lt;TableIndex row=&quot;6&quot; col=&quot;2&quot;&gt;&lt;linesCount val=&quot;0&quot;/&gt;&lt;/TableIndex&gt;&lt;TableIndex row=&quot;6&quot; col=&quot;3&quot;&gt;&lt;linesCount val=&quot;0&quot;/&gt;&lt;/TableIndex&gt;&lt;TableIndex row=&quot;6&quot; col=&quot;4&quot;&gt;&lt;linesCount val=&quot;0&quot;/&gt;&lt;/TableIndex&gt;&lt;TableIndex row=&quot;7&quot; col=&quot;1&quot;&gt;&lt;linesCount val=&quot;1&quot;/&gt;&lt;lineCharCount val=&quot;33&quot;/&gt;&lt;/TableIndex&gt;&lt;TableIndex row=&quot;7&quot; col=&quot;2&quot;&gt;&lt;linesCount val=&quot;0&quot;/&gt;&lt;/TableIndex&gt;&lt;TableIndex row=&quot;7&quot; col=&quot;3&quot;&gt;&lt;linesCount val=&quot;0&quot;/&gt;&lt;/TableIndex&gt;&lt;TableIndex row=&quot;7&quot; col=&quot;4&quot;&gt;&lt;linesCount val=&quot;0&quot;/&gt;&lt;/TableIndex&gt;&lt;TableIndex row=&quot;8&quot; col=&quot;1&quot;&gt;&lt;linesCount val=&quot;1&quot;/&gt;&lt;lineCharCount val=&quot;28&quot;/&gt;&lt;/TableIndex&gt;&lt;TableIndex row=&quot;8&quot; col=&quot;2&quot;&gt;&lt;linesCount val=&quot;0&quot;/&gt;&lt;/TableIndex&gt;&lt;TableIndex row=&quot;8&quot; col=&quot;3&quot;&gt;&lt;linesCount val=&quot;0&quot;/&gt;&lt;/TableIndex&gt;&lt;TableIndex row=&quot;8&quot; col=&quot;4&quot;&gt;&lt;linesCount val=&quot;0&quot;/&gt;&lt;/TableIndex&gt;&lt;TableIndex row=&quot;9&quot; col=&quot;1&quot;&gt;&lt;linesCount val=&quot;1&quot;/&gt;&lt;lineCharCount val=&quot;31&quot;/&gt;&lt;/TableIndex&gt;&lt;TableIndex row=&quot;9&quot; col=&quot;2&quot;&gt;&lt;linesCount val=&quot;0&quot;/&gt;&lt;/TableIndex&gt;&lt;TableIndex row=&quot;9&quot; col=&quot;3&quot;&gt;&lt;linesCount val=&quot;0&quot;/&gt;&lt;/TableIndex&gt;&lt;TableIndex row=&quot;9&quot; col=&quot;4&quot;&gt;&lt;linesCount val=&quot;0&quot;/&gt;&lt;/TableIndex&gt;&lt;/ShapeTextInfo&gt;"/>
  <p:tag name="HTML_SHAPEINFO" val="&lt;ThreeDShapeInfo&gt;&lt;uuid val=&quot;&quot;/&gt;&lt;isInvalidForFieldText val=&quot;0&quot;/&gt;&lt;Image&gt;&lt;filename val=&quot;C:\Users\JEFFKE~1\AppData\Local\Temp\PR\data\asimages\{28D023D9-6209-4FC8-BD86-3A543AA62EFD}_30.png&quot;/&gt;&lt;left val=&quot;36&quot;/&gt;&lt;top val=&quot;59&quot;/&gt;&lt;width val=&quot;655&quot;/&gt;&lt;height val=&quot;311&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BCraft_Slide31_1-2.wav"/>
  <p:tag name="PPSNARRATION" val="31,859100364,D:\Archive\F Drive\AHRQ TS E-Learning\Module 11\TS_2016_Module_11_v7.0_pptx\Media.ppcx"/>
  <p:tag name="HTML_SHAPEINFO" val="&lt;SlideThumbPath val=&quot;Slide31.PNG&quot;/&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JEFFKE~1\AppData\Local\Temp\PR\data\asimages\{57DFEBBF-20C9-4205-8B1C-B591E9906736}_31.png&quot;/&gt;&lt;left val=&quot;66&quot;/&gt;&lt;top val=&quot;-2&quot;/&gt;&lt;width val=&quot;644&quot;/&gt;&lt;height val=&quot;68&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9&quot;/&gt;&lt;lineCharCount val=&quot;25&quot;/&gt;&lt;lineCharCount val=&quot;10&quot;/&gt;&lt;lineCharCount val=&quot;37&quot;/&gt;&lt;lineCharCount val=&quot;10&quot;/&gt;&lt;lineCharCount val=&quot;36&quot;/&gt;&lt;lineCharCount val=&quot;25&quot;/&gt;&lt;lineCharCount val=&quot;35&quot;/&gt;&lt;lineCharCount val=&quot;31&quot;/&gt;&lt;/TableIndex&gt;&lt;/ShapeTextInfo&gt;"/>
  <p:tag name="HTML_SHAPEINFO" val="&lt;TextEffect&gt;&lt;Image&gt;&lt;filename val=&quot;C:\Users\JEFFKE~1\AppData\Local\Temp\PR\data\asimages\{2B6F5EF3-23F5-4AF9-B2BC-B20B4C0C0A07}_1.png_crop.png&quot;/&gt;&lt;left val=&quot;34&quot;/&gt;&lt;top val=&quot;68&quot;/&gt;&lt;width val=&quot;285&quot;/&gt;&lt;height val=&quot;37&quot;/&gt;&lt;hasText val=&quot;1&quot;/&gt;&lt;paraId val=&quot;1&quot;/&gt;&lt;/Image&gt;&lt;Image&gt;&lt;filename val=&quot;C:\Users\JEFFKE~1\AppData\Local\Temp\PR\data\asimages\{29119959-E714-4B10-B411-108907BC53AA}_1.png_crop.png&quot;/&gt;&lt;left val=&quot;143&quot;/&gt;&lt;top val=&quot;123&quot;/&gt;&lt;width val=&quot;67&quot;/&gt;&lt;height val=&quot;12&quot;/&gt;&lt;hasText val=&quot;1&quot;/&gt;&lt;paraId val=&quot;2&quot;/&gt;&lt;/Image&gt;&lt;Image&gt;&lt;filename val=&quot;C:\Users\JEFFKE~1\AppData\Local\Temp\PR\data\asimages\{BFB63FC7-474E-4BF8-81FB-3DBB263B2D0A}_1.png_crop.png&quot;/&gt;&lt;left val=&quot;31&quot;/&gt;&lt;top val=&quot;157&quot;/&gt;&lt;width val=&quot;297&quot;/&gt;&lt;height val=&quot;34&quot;/&gt;&lt;hasText val=&quot;1&quot;/&gt;&lt;paraId val=&quot;3&quot;/&gt;&lt;/Image&gt;&lt;Image&gt;&lt;filename val=&quot;C:\Users\JEFFKE~1\AppData\Local\Temp\PR\data\asimages\{7C19EB04-CDC9-46F9-97E8-709BFA77A101}_1.png_crop.png&quot;/&gt;&lt;left val=&quot;42&quot;/&gt;&lt;top val=&quot;212&quot;/&gt;&lt;width val=&quot;273&quot;/&gt;&lt;height val=&quot;37&quot;/&gt;&lt;hasText val=&quot;1&quot;/&gt;&lt;paraId val=&quot;4&quot;/&gt;&lt;/Image&gt;&lt;Image&gt;&lt;filename val=&quot;C:\Users\JEFFKE~1\AppData\Local\Temp\PR\data\asimages\{BD1601F7-30D3-4412-ADCC-D0EF1F8DB66D}_1.png_crop.png&quot;/&gt;&lt;left val=&quot;44&quot;/&gt;&lt;top val=&quot;268&quot;/&gt;&lt;width val=&quot;269&quot;/&gt;&lt;height val=&quot;37&quot;/&gt;&lt;hasText val=&quot;1&quot;/&gt;&lt;paraId val=&quot;5&quot;/&gt;&lt;/Image&gt;&lt;/TextEffect&gt;"/>
</p:tagLst>
</file>

<file path=ppt/tags/tag1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47778A-8597-4439-8C80-FE5DC9AC36E7}&quot;/&gt;&lt;isInvalidForFieldText val=&quot;0&quot;/&gt;&lt;Image&gt;&lt;filename val=&quot;C:\Users\JEFFKE~1\AppData\Local\Temp\PR\data\asimages\{3F47778A-8597-4439-8C80-FE5DC9AC36E7}_31.png&quot;/&gt;&lt;left val=&quot;347&quot;/&gt;&lt;top val=&quot;70&quot;/&gt;&lt;width val=&quot;372&quot;/&gt;&lt;height val=&quot;29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59E26FB-37B0-4980-B78F-F23D5B4EA57B}&quot;/&gt;&lt;isInvalidForFieldText val=&quot;0&quot;/&gt;&lt;Image&gt;&lt;filename val=&quot;C:\Users\JEFFKE~1\AppData\Local\Temp\PR\data\asimages\{D59E26FB-37B0-4980-B78F-F23D5B4EA57B}_MtorLt.png&quot;/&gt;&lt;left val=&quot;597&quot;/&gt;&lt;top val=&quot;377&quot;/&gt;&lt;width val=&quot;42&quot;/&gt;&lt;height val=&quot;35&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5F926C45-CC33-4ACE-9A1E-2D759329B4BC}_31.png&quot;/&gt;&lt;left val=&quot;367&quot;/&gt;&lt;top val=&quot;339&quot;/&gt;&lt;width val=&quot;317&quot;/&gt;&lt;height val=&quot;26&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BCraft_Slide32_1-2.wav"/>
  <p:tag name="PPSNARRATION" val="32,859100364,D:\Archive\F Drive\AHRQ TS E-Learning\Module 11\TS_2016_Module_11_v7.0_pptx\Media.ppcx"/>
  <p:tag name="HTML_SHAPEINFO" val="&lt;SlideThumbPath val=&quot;Slide32.PNG&quot;/&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JEFFKE~1\AppData\Local\Temp\PR\data\asimages\{605961D4-6E01-4FAE-801C-CC63ECB673D7}_32.png&quot;/&gt;&lt;left val=&quot;66&quot;/&gt;&lt;top val=&quot;-2&quot;/&gt;&lt;width val=&quot;644&quot;/&gt;&lt;height val=&quot;68&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2&quot;/&gt;&lt;lineCharCount val=&quot;28&quot;/&gt;&lt;lineCharCount val=&quot;22&quot;/&gt;&lt;lineCharCount val=&quot;23&quot;/&gt;&lt;lineCharCount val=&quot;17&quot;/&gt;&lt;lineCharCount val=&quot;43&quot;/&gt;&lt;lineCharCount val=&quot;42&quot;/&gt;&lt;/TableIndex&gt;&lt;/ShapeTextInfo&gt;"/>
  <p:tag name="HTML_SHAPEINFO" val="&lt;TextEffect&gt;&lt;Image&gt;&lt;filename val=&quot;C:\Users\JEFFKE~1\AppData\Local\Temp\PR\data\asimages\{4A52CE7F-0475-4A4F-9443-151A1535A5D6}_1.png_crop.png&quot;/&gt;&lt;left val=&quot;57&quot;/&gt;&lt;top val=&quot;68&quot;/&gt;&lt;width val=&quot;240&quot;/&gt;&lt;height val=&quot;37&quot;/&gt;&lt;hasText val=&quot;1&quot;/&gt;&lt;paraId val=&quot;1&quot;/&gt;&lt;/Image&gt;&lt;Image&gt;&lt;filename val=&quot;C:\Users\JEFFKE~1\AppData\Local\Temp\PR\data\asimages\{56F6E5B6-EC2C-423A-B7F0-C34B88C18DDD}_1.png_crop.png&quot;/&gt;&lt;left val=&quot;90&quot;/&gt;&lt;top val=&quot;123&quot;/&gt;&lt;width val=&quot;182&quot;/&gt;&lt;height val=&quot;15&quot;/&gt;&lt;hasText val=&quot;1&quot;/&gt;&lt;paraId val=&quot;2&quot;/&gt;&lt;/Image&gt;&lt;Image&gt;&lt;filename val=&quot;C:\Users\JEFFKE~1\AppData\Local\Temp\PR\data\asimages\{C263B677-2AE5-4D10-9010-D69B6CEA173B}_1.png_crop.png&quot;/&gt;&lt;left val=&quot;94&quot;/&gt;&lt;top val=&quot;157&quot;/&gt;&lt;width val=&quot;174&quot;/&gt;&lt;height val=&quot;12&quot;/&gt;&lt;hasText val=&quot;1&quot;/&gt;&lt;paraId val=&quot;3&quot;/&gt;&lt;/Image&gt;&lt;Image&gt;&lt;filename val=&quot;C:\Users\JEFFKE~1\AppData\Local\Temp\PR\data\asimages\{ECD6787A-3D7B-470C-B111-8B6F0D59C1B2}_1.png_crop.png&quot;/&gt;&lt;left val=&quot;112&quot;/&gt;&lt;top val=&quot;191&quot;/&gt;&lt;width val=&quot;140&quot;/&gt;&lt;height val=&quot;15&quot;/&gt;&lt;hasText val=&quot;1&quot;/&gt;&lt;paraId val=&quot;4&quot;/&gt;&lt;/Image&gt;&lt;Image&gt;&lt;filename val=&quot;C:\Users\JEFFKE~1\AppData\Local\Temp\PR\data\asimages\{E73D5537-64C1-410E-9721-C0CEA26112F0}_1.png_crop.png&quot;/&gt;&lt;left val=&quot;23&quot;/&gt;&lt;top val=&quot;248&quot;/&gt;&lt;width val=&quot;309&quot;/&gt;&lt;height val=&quot;37&quot;/&gt;&lt;hasText val=&quot;1&quot;/&gt;&lt;paraId val=&quot;5&quot;/&gt;&lt;/Image&gt;&lt;/TextEffect&gt;"/>
</p:tagLst>
</file>

<file path=ppt/tags/tag1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A9F50BE-0AD0-4200-9CC1-DB97AFA40949}&quot;/&gt;&lt;isInvalidForFieldText val=&quot;0&quot;/&gt;&lt;Image&gt;&lt;filename val=&quot;C:\Users\JEFFKE~1\AppData\Local\Temp\PR\data\asimages\{7A9F50BE-0AD0-4200-9CC1-DB97AFA40949}_32.png&quot;/&gt;&lt;left val=&quot;347&quot;/&gt;&lt;top val=&quot;70&quot;/&gt;&lt;width val=&quot;372&quot;/&gt;&lt;height val=&quot;293&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quot;/&gt;&lt;isInvalidForFieldText val=&quot;0&quot;/&gt;&lt;Image&gt;&lt;filename val=&quot;C:\Users\JEFFKE~1\AppData\Local\Temp\PR\data\asimages\{6C7017AE-798C-40AC-A137-57B00CB2428C}_32.png&quot;/&gt;&lt;left val=&quot;367&quot;/&gt;&lt;top val=&quot;339&quot;/&gt;&lt;width val=&quot;317&quot;/&gt;&lt;height val=&quot;26&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MKong_Slide33_1-2.wav"/>
  <p:tag name="PPSNARRATION" val="33,859100364,D:\Archive\F Drive\AHRQ TS E-Learning\Module 11\TS_2016_Module_11_v7.0_pptx\Media.ppcx"/>
  <p:tag name="HTML_SHAPEINFO" val="&lt;SlideThumbPath val=&quot;Slide33.PNG&quot;/&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8&quot;/&gt;&lt;/TableIndex&gt;&lt;/ShapeTextInfo&gt;"/>
  <p:tag name="HTML_SHAPEINFO" val="&lt;ThreeDShapeInfo&gt;&lt;uuid val=&quot;&quot;/&gt;&lt;isInvalidForFieldText val=&quot;0&quot;/&gt;&lt;Image&gt;&lt;filename val=&quot;C:\Users\JEFFKE~1\AppData\Local\Temp\PR\data\asimages\{914A20CC-D848-42AC-96E7-408D037E2747}_33.png&quot;/&gt;&lt;left val=&quot;69&quot;/&gt;&lt;top val=&quot;0&quot;/&gt;&lt;width val=&quot;642&quot;/&gt;&lt;height val=&quot;61&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3&quot;/&gt;&lt;lineCharCount val=&quot;32&quot;/&gt;&lt;lineCharCount val=&quot;32&quot;/&gt;&lt;lineCharCount val=&quot;21&quot;/&gt;&lt;lineCharCount val=&quot;36&quot;/&gt;&lt;lineCharCount val=&quot;34&quot;/&gt;&lt;lineCharCount val=&quot;33&quot;/&gt;&lt;lineCharCount val=&quot;22&quot;/&gt;&lt;/TableIndex&gt;&lt;/ShapeTextInfo&gt;"/>
  <p:tag name="HTML_SHAPEINFO" val="&lt;TextEffect&gt;&lt;Image&gt;&lt;filename val=&quot;C:\Users\JEFFKE~1\AppData\Local\Temp\PR\data\asimages\{245C2C3A-F78D-498D-A631-3AC8A4E74E29}_1.png_crop.png&quot;/&gt;&lt;left val=&quot;23&quot;/&gt;&lt;top val=&quot;69&quot;/&gt;&lt;width val=&quot;96&quot;/&gt;&lt;height val=&quot;16&quot;/&gt;&lt;hasText val=&quot;1&quot;/&gt;&lt;paraId val=&quot;1&quot;/&gt;&lt;/Image&gt;&lt;Image&gt;&lt;filename val=&quot;C:\Users\JEFFKE~1\AppData\Local\Temp\PR\data\asimages\{6152A0B7-0335-464E-8086-E0E8604140F6}_1.png_crop.png&quot;/&gt;&lt;left val=&quot;31&quot;/&gt;&lt;top val=&quot;105&quot;/&gt;&lt;width val=&quot;273&quot;/&gt;&lt;height val=&quot;65&quot;/&gt;&lt;hasText val=&quot;1&quot;/&gt;&lt;paraId val=&quot;2&quot;/&gt;&lt;/Image&gt;&lt;Image&gt;&lt;filename val=&quot;C:\Users\JEFFKE~1\AppData\Local\Temp\PR\data\asimages\{5A4E90DE-D036-4DC1-9136-2710D907B9E6}_1.png_crop.png&quot;/&gt;&lt;left val=&quot;31&quot;/&gt;&lt;top val=&quot;195&quot;/&gt;&lt;width val=&quot;306&quot;/&gt;&lt;height val=&quot;41&quot;/&gt;&lt;hasText val=&quot;1&quot;/&gt;&lt;paraId val=&quot;3&quot;/&gt;&lt;/Image&gt;&lt;Image&gt;&lt;filename val=&quot;C:\Users\JEFFKE~1\AppData\Local\Temp\PR\data\asimages\{49F9A3CA-B231-4742-9171-6F0C2E61E451}_1.png_crop.png&quot;/&gt;&lt;left val=&quot;31&quot;/&gt;&lt;top val=&quot;261&quot;/&gt;&lt;width val=&quot;289&quot;/&gt;&lt;height val=&quot;41&quot;/&gt;&lt;hasText val=&quot;1&quot;/&gt;&lt;paraId val=&quot;4&quot;/&gt;&lt;/Image&gt;&lt;/TextEffect&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2&quot;/&gt;&lt;lineCharCount val=&quot;18&quot;/&gt;&lt;lineCharCount val=&quot;3&quot;/&gt;&lt;lineCharCount val=&quot;3&quot;/&gt;&lt;lineCharCount val=&quot;3&quot;/&gt;&lt;lineCharCount val=&quot;3&quot;/&gt;&lt;lineCharCount val=&quot;2&quot;/&gt;&lt;/TableIndex&gt;&lt;/ShapeTextInfo&gt;"/>
  <p:tag name="HTML_SHAPEINFO" val="&lt;ThreeDShapeInfo&gt;&lt;uuid val=&quot;&quot;/&gt;&lt;isInvalidForFieldText val=&quot;0&quot;/&gt;&lt;Image&gt;&lt;filename val=&quot;C:\Users\JEFFKE~1\AppData\Local\Temp\PR\data\asimages\{0DD42E57-3E87-4B7F-B97C-96AFBBB298C8}_33.png&quot;/&gt;&lt;left val=&quot;381&quot;/&gt;&lt;top val=&quot;77&quot;/&gt;&lt;width val=&quot;296&quot;/&gt;&lt;height val=&quot;267&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0B331E6-D7B8-4492-8831-3A2AF5058B1A}&quot;/&gt;&lt;isInvalidForFieldText val=&quot;0&quot;/&gt;&lt;Image&gt;&lt;filename val=&quot;C:\Users\JEFFKE~1\AppData\Local\Temp\PR\data\asimages\{50B331E6-D7B8-4492-8831-3A2AF5058B1A}_MtorLt.png&quot;/&gt;&lt;left val=&quot;503&quot;/&gt;&lt;top val=&quot;379&quot;/&gt;&lt;width val=&quot;25&quot;/&gt;&lt;height val=&quot;25&quot;/&gt;&lt;hasText val=&quot;1&quot;/&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EFFKE~1\AppData\Local\Temp\PR\data\asimages\{7D9551F3-689C-4487-B2DE-537052795081}_33.png&quot;/&gt;&lt;left val=&quot;381&quot;/&gt;&lt;top val=&quot;343&quot;/&gt;&lt;width val=&quot;296&quot;/&gt;&lt;height val=&quot;26&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BCraft_Slide34_1-2.wav"/>
  <p:tag name="PPSNARRATION" val="34,859100364,D:\Archive\F Drive\AHRQ TS E-Learning\Module 11\TS_2016_Module_11_v7.0_pptx\Media.ppcx"/>
  <p:tag name="HTML_SHAPEINFO" val="&lt;SlideThumbPath val=&quot;Slide34.PNG&quot;/&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quot;/&gt;&lt;isInvalidForFieldText val=&quot;0&quot;/&gt;&lt;Image&gt;&lt;filename val=&quot;C:\Users\JEFFKE~1\AppData\Local\Temp\PR\data\asimages\{F90569D3-E920-4C96-BF23-CA79F21149DF}_34.png&quot;/&gt;&lt;left val=&quot;66&quot;/&gt;&lt;top val=&quot;-2&quot;/&gt;&lt;width val=&quot;644&quot;/&gt;&lt;height val=&quot;68&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5&quot;/&gt;&lt;lineCharCount val=&quot;29&quot;/&gt;&lt;lineCharCount val=&quot;32&quot;/&gt;&lt;lineCharCount val=&quot;33&quot;/&gt;&lt;lineCharCount val=&quot;20&quot;/&gt;&lt;lineCharCount val=&quot;38&quot;/&gt;&lt;lineCharCount val=&quot;5&quot;/&gt;&lt;lineCharCount val=&quot;39&quot;/&gt;&lt;lineCharCount val=&quot;34&quot;/&gt;&lt;/TableIndex&gt;&lt;/ShapeTextInfo&gt;"/>
  <p:tag name="HTML_SHAPEINFO" val="&lt;TextEffect&gt;&lt;Image&gt;&lt;filename val=&quot;C:\Users\JEFFKE~1\AppData\Local\Temp\PR\data\asimages\{06A85BA5-6E94-4833-B51F-FC692C83DEBE}_1.png_crop.png&quot;/&gt;&lt;left val=&quot;21&quot;/&gt;&lt;top val=&quot;68&quot;/&gt;&lt;width val=&quot;289&quot;/&gt;&lt;height val=&quot;41&quot;/&gt;&lt;hasText val=&quot;1&quot;/&gt;&lt;paraId val=&quot;1&quot;/&gt;&lt;/Image&gt;&lt;Image&gt;&lt;filename val=&quot;C:\Users\JEFFKE~1\AppData\Local\Temp\PR\data\asimages\{361372D1-BAA2-41AA-810E-1BA42F279417}_1.png_crop.png&quot;/&gt;&lt;left val=&quot;22&quot;/&gt;&lt;top val=&quot;135&quot;/&gt;&lt;width val=&quot;256&quot;/&gt;&lt;height val=&quot;65&quot;/&gt;&lt;hasText val=&quot;1&quot;/&gt;&lt;paraId val=&quot;2&quot;/&gt;&lt;/Image&gt;&lt;Image&gt;&lt;filename val=&quot;C:\Users\JEFFKE~1\AppData\Local\Temp\PR\data\asimages\{A5F5A6A8-76DA-4DA5-9576-5B9E39080971}_1.png_crop.png&quot;/&gt;&lt;left val=&quot;21&quot;/&gt;&lt;top val=&quot;225&quot;/&gt;&lt;width val=&quot;312&quot;/&gt;&lt;height val=&quot;41&quot;/&gt;&lt;hasText val=&quot;1&quot;/&gt;&lt;paraId val=&quot;3&quot;/&gt;&lt;/Image&gt;&lt;Image&gt;&lt;filename val=&quot;C:\Users\JEFFKE~1\AppData\Local\Temp\PR\data\asimages\{D7797D4D-2300-4F64-8920-988E4BE33044}_1.png_crop.png&quot;/&gt;&lt;left val=&quot;22&quot;/&gt;&lt;top val=&quot;291&quot;/&gt;&lt;width val=&quot;308&quot;/&gt;&lt;height val=&quot;41&quot;/&gt;&lt;hasText val=&quot;1&quot;/&gt;&lt;paraId val=&quot;4&quot;/&gt;&lt;/Image&gt;&lt;/TextEffect&gt;"/>
</p:tagLst>
</file>

<file path=ppt/tags/tag2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7B4B4D2-149E-4796-AFC2-BD14A7F312CD}&quot;/&gt;&lt;isInvalidForFieldText val=&quot;0&quot;/&gt;&lt;Image&gt;&lt;filename val=&quot;C:\Users\JEFFKE~1\AppData\Local\Temp\PR\data\asimages\{C7B4B4D2-149E-4796-AFC2-BD14A7F312CD}_34.png&quot;/&gt;&lt;left val=&quot;347&quot;/&gt;&lt;top val=&quot;70&quot;/&gt;&lt;width val=&quot;372&quot;/&gt;&lt;height val=&quot;293&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9C430FD7-5B1E-472C-924F-E22AE7EA4F08}_34.png&quot;/&gt;&lt;left val=&quot;367&quot;/&gt;&lt;top val=&quot;339&quot;/&gt;&lt;width val=&quot;317&quot;/&gt;&lt;height val=&quot;26&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BCraft_Slide35_1-2.wav"/>
  <p:tag name="PPSNARRATION" val="35,859100364,D:\Archive\F Drive\AHRQ TS E-Learning\Module 11\TS_2016_Module_11_v7.0_pptx\Media.ppcx"/>
  <p:tag name="HTML_SHAPEINFO" val="&lt;SlideThumbPath val=&quot;Slide35.PNG&quot;/&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quot;/&gt;&lt;isInvalidForFieldText val=&quot;0&quot;/&gt;&lt;Image&gt;&lt;filename val=&quot;C:\Users\JEFFKE~1\AppData\Local\Temp\PR\data\asimages\{8D2EC202-0496-422C-9818-9E3437DCF3B0}_35.png&quot;/&gt;&lt;left val=&quot;66&quot;/&gt;&lt;top val=&quot;-2&quot;/&gt;&lt;width val=&quot;644&quot;/&gt;&lt;height val=&quot;68&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4&quot;/&gt;&lt;lineCharCount val=&quot;35&quot;/&gt;&lt;lineCharCount val=&quot;10&quot;/&gt;&lt;lineCharCount val=&quot;28&quot;/&gt;&lt;lineCharCount val=&quot;15&quot;/&gt;&lt;lineCharCount val=&quot;9&quot;/&gt;&lt;lineCharCount val=&quot;30&quot;/&gt;&lt;lineCharCount val=&quot;36&quot;/&gt;&lt;lineCharCount val=&quot;38&quot;/&gt;&lt;lineCharCount val=&quot;5&quot;/&gt;&lt;/TableIndex&gt;&lt;/ShapeTextInfo&gt;"/>
  <p:tag name="HTML_SHAPEINFO" val="&lt;TextEffect&gt;&lt;Image&gt;&lt;filename val=&quot;C:\Users\JEFFKE~1\AppData\Local\Temp\PR\data\asimages\{BED97F95-7679-49A3-8CFE-6528EE817000}_1.png_crop.png&quot;/&gt;&lt;left val=&quot;22&quot;/&gt;&lt;top val=&quot;68&quot;/&gt;&lt;width val=&quot;294&quot;/&gt;&lt;height val=&quot;62&quot;/&gt;&lt;hasText val=&quot;1&quot;/&gt;&lt;paraId val=&quot;1&quot;/&gt;&lt;/Image&gt;&lt;Image&gt;&lt;filename val=&quot;C:\Users\JEFFKE~1\AppData\Local\Temp\PR\data\asimages\{BE813EB4-82EE-4C93-B257-7D2DC4335FAF}_1.png_crop.png&quot;/&gt;&lt;left val=&quot;30&quot;/&gt;&lt;top val=&quot;147&quot;/&gt;&lt;width val=&quot;260&quot;/&gt;&lt;height val=&quot;17&quot;/&gt;&lt;hasText val=&quot;1&quot;/&gt;&lt;paraId val=&quot;2&quot;/&gt;&lt;/Image&gt;&lt;Image&gt;&lt;filename val=&quot;C:\Users\JEFFKE~1\AppData\Local\Temp\PR\data\asimages\{20DD7057-9E36-46EB-BBEA-3342FC81AB23}_1.png_crop.png&quot;/&gt;&lt;left val=&quot;30&quot;/&gt;&lt;top val=&quot;177&quot;/&gt;&lt;width val=&quot;139&quot;/&gt;&lt;height val=&quot;17&quot;/&gt;&lt;hasText val=&quot;1&quot;/&gt;&lt;paraId val=&quot;3&quot;/&gt;&lt;/Image&gt;&lt;Image&gt;&lt;filename val=&quot;C:\Users\JEFFKE~1\AppData\Local\Temp\PR\data\asimages\{12C803BC-FF52-44A9-9CBC-9582C468F3F2}_1.png_crop.png&quot;/&gt;&lt;left val=&quot;30&quot;/&gt;&lt;top val=&quot;207&quot;/&gt;&lt;width val=&quot;90&quot;/&gt;&lt;height val=&quot;14&quot;/&gt;&lt;hasText val=&quot;1&quot;/&gt;&lt;paraId val=&quot;4&quot;/&gt;&lt;/Image&gt;&lt;Image&gt;&lt;filename val=&quot;C:\Users\JEFFKE~1\AppData\Local\Temp\PR\data\asimages\{8D517AF6-C8F9-4AAD-8ED7-4C8060DAE714}_1.png_crop.png&quot;/&gt;&lt;left val=&quot;30&quot;/&gt;&lt;top val=&quot;237&quot;/&gt;&lt;width val=&quot;241&quot;/&gt;&lt;height val=&quot;17&quot;/&gt;&lt;hasText val=&quot;1&quot;/&gt;&lt;paraId val=&quot;5&quot;/&gt;&lt;/Image&gt;&lt;Image&gt;&lt;filename val=&quot;C:\Users\JEFFKE~1\AppData\Local\Temp\PR\data\asimages\{58919848-5F7F-4311-A400-23918A4C25AE}_1.png_crop.png&quot;/&gt;&lt;left val=&quot;21&quot;/&gt;&lt;top val=&quot;273&quot;/&gt;&lt;width val=&quot;259&quot;/&gt;&lt;height val=&quot;17&quot;/&gt;&lt;hasText val=&quot;1&quot;/&gt;&lt;paraId val=&quot;6&quot;/&gt;&lt;/Image&gt;&lt;Image&gt;&lt;filename val=&quot;C:\Users\JEFFKE~1\AppData\Local\Temp\PR\data\asimages\{38D2F9BD-E7DC-4FC3-BDDD-6474EBEF674C}_1.png_crop.png&quot;/&gt;&lt;left val=&quot;22&quot;/&gt;&lt;top val=&quot;309&quot;/&gt;&lt;width val=&quot;301&quot;/&gt;&lt;height val=&quot;38&quot;/&gt;&lt;hasText val=&quot;1&quot;/&gt;&lt;paraId val=&quot;7&quot;/&gt;&lt;/Image&gt;&lt;/TextEffect&gt;"/>
</p:tagLst>
</file>

<file path=ppt/tags/tag2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12652A2-41F7-4527-B180-ABCBE999EF85}&quot;/&gt;&lt;isInvalidForFieldText val=&quot;0&quot;/&gt;&lt;Image&gt;&lt;filename val=&quot;C:\Users\JEFFKE~1\AppData\Local\Temp\PR\data\asimages\{312652A2-41F7-4527-B180-ABCBE999EF85}_35.png&quot;/&gt;&lt;left val=&quot;365&quot;/&gt;&lt;top val=&quot;64&quot;/&gt;&lt;width val=&quot;308&quot;/&gt;&lt;height val=&quot;549&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6B9B5E-AB3E-4D5C-9E01-62179F50F57D}&quot;/&gt;&lt;isInvalidForFieldText val=&quot;0&quot;/&gt;&lt;Image&gt;&lt;filename val=&quot;C:\Users\JEFFKE~1\AppData\Local\Temp\PR\data\asimages\{F16B9B5E-AB3E-4D5C-9E01-62179F50F57D}_MtorLt.png&quot;/&gt;&lt;left val=&quot;605&quot;/&gt;&lt;top val=&quot;379&quot;/&gt;&lt;width val=&quot;25&quot;/&gt;&lt;height val=&quot;25&quot;/&gt;&lt;hasText val=&quot;1&quot;/&gt;&lt;/Image&gt;&lt;/ThreeDShapeInfo&gt;"/>
</p:tagLst>
</file>

<file path=ppt/tags/tag210.xml><?xml version="1.0" encoding="utf-8"?>
<p:tagLst xmlns:a="http://schemas.openxmlformats.org/drawingml/2006/main" xmlns:r="http://schemas.openxmlformats.org/officeDocument/2006/relationships" xmlns:p="http://schemas.openxmlformats.org/presentationml/2006/main">
  <p:tag name="PPSNARRATION" val="39,859100364,D:\Archive\F Drive\AHRQ TS E-Learning\Module 11\TS_2016_Module_11_v7.0_pptx\Media.ppcx"/>
  <p:tag name="HTML_SHAPEINFO" val="&lt;SlideThumbPath val=&quot;Slide38.PNG&quot;/&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A9EA7DDC-4302-48F1-8FED-3A3CFBDCE307}_38.png&quot;/&gt;&lt;left val=&quot;66&quot;/&gt;&lt;top val=&quot;-2&quot;/&gt;&lt;width val=&quot;644&quot;/&gt;&lt;height val=&quot;68&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BCraft_Slide39_1-2.wav"/>
  <p:tag name="PPSNARRATION" val="38,859100364,D:\Archive\F Drive\AHRQ TS E-Learning\Module 11\TS_2016_Module_11_v7.0_pptx\Media.ppcx"/>
  <p:tag name="HTML_SHAPEINFO" val="&lt;SlideThumbPath val=&quot;Slide39.PNG&quot;/&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EFFKE~1\AppData\Local\Temp\PR\data\asimages\{4B7F70F5-B374-400B-A5AD-591CC3F551AF}_39.png&quot;/&gt;&lt;left val=&quot;66&quot;/&gt;&lt;top val=&quot;-2&quot;/&gt;&lt;width val=&quot;644&quot;/&gt;&lt;height val=&quot;68&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3&quot;/&gt;&lt;lineCharCount val=&quot;33&quot;/&gt;&lt;lineCharCount val=&quot;36&quot;/&gt;&lt;lineCharCount val=&quot;38&quot;/&gt;&lt;lineCharCount val=&quot;38&quot;/&gt;&lt;lineCharCount val=&quot;43&quot;/&gt;&lt;lineCharCount val=&quot;47&quot;/&gt;&lt;lineCharCount val=&quot;41&quot;/&gt;&lt;/TableIndex&gt;&lt;/ShapeTextInfo&gt;"/>
  <p:tag name="HTML_SHAPEINFO" val="&lt;TextEffect&gt;&lt;Image&gt;&lt;filename val=&quot;C:\Users\JEFFKE~1\AppData\Local\Temp\PR\data\asimages\{F46E61D9-E888-473B-ABC5-FC6646017FCF}_1.png_crop.png&quot;/&gt;&lt;left val=&quot;21&quot;/&gt;&lt;top val=&quot;68&quot;/&gt;&lt;width val=&quot;370&quot;/&gt;&lt;height val=&quot;38&quot;/&gt;&lt;hasText val=&quot;1&quot;/&gt;&lt;paraId val=&quot;1&quot;/&gt;&lt;/Image&gt;&lt;Image&gt;&lt;filename val=&quot;C:\Users\JEFFKE~1\AppData\Local\Temp\PR\data\asimages\{9D6D0FAE-177F-44CA-AE21-FC6C3020226A}_1.png_crop.png&quot;/&gt;&lt;left val=&quot;21&quot;/&gt;&lt;top val=&quot;135&quot;/&gt;&lt;width val=&quot;364&quot;/&gt;&lt;height val=&quot;89&quot;/&gt;&lt;hasText val=&quot;1&quot;/&gt;&lt;paraId val=&quot;2&quot;/&gt;&lt;/Image&gt;&lt;Image&gt;&lt;filename val=&quot;C:\Users\JEFFKE~1\AppData\Local\Temp\PR\data\asimages\{FF3E74C1-4F8B-456D-9B88-4FE65A669FE8}_1.png_crop.png&quot;/&gt;&lt;left val=&quot;23&quot;/&gt;&lt;top val=&quot;267&quot;/&gt;&lt;width val=&quot;307&quot;/&gt;&lt;height val=&quot;41&quot;/&gt;&lt;hasText val=&quot;1&quot;/&gt;&lt;paraId val=&quot;3&quot;/&gt;&lt;/Image&gt;&lt;/TextEffect&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0C37872B-2340-4DE8-ABCE-917FEAD53368}_39.png&quot;/&gt;&lt;left val=&quot;570&quot;/&gt;&lt;top val=&quot;126&quot;/&gt;&lt;width val=&quot;79&quot;/&gt;&lt;height val=&quot;30&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6AECF2DA-D5B2-4077-B074-4EFC66ADA1F2}&quot;/&gt;&lt;isInvalidForFieldText val=&quot;0&quot;/&gt;&lt;Image&gt;&lt;filename val=&quot;C:\Users\JEFFKE~1\AppData\Local\Temp\PR\data\asimages\{6AECF2DA-D5B2-4077-B074-4EFC66ADA1F2}_MtorLt.png&quot;/&gt;&lt;left val=&quot;498&quot;/&gt;&lt;top val=&quot;378&quot;/&gt;&lt;width val=&quot;34&quot;/&gt;&lt;height val=&quot;27&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BCEC492D-3D6B-47B3-8DE3-31C41028E02E}&quot;/&gt;&lt;isInvalidForFieldText val=&quot;0&quot;/&gt;&lt;Image&gt;&lt;filename val=&quot;C:\Users\JEFFKE~1\AppData\Local\Temp\PR\data\asimages\{BCEC492D-3D6B-47B3-8DE3-31C41028E02E}_MtorLt.png&quot;/&gt;&lt;left val=&quot;601&quot;/&gt;&lt;top val=&quot;378&quot;/&gt;&lt;width val=&quot;34&quot;/&gt;&lt;height val=&quot;27&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69585B73-13B8-4527-B5AE-92F6B8769167}&quot;/&gt;&lt;isInvalidForFieldText val=&quot;0&quot;/&gt;&lt;Image&gt;&lt;filename val=&quot;C:\Users\JEFFKE~1\AppData\Local\Temp\PR\data\asimages\{69585B73-13B8-4527-B5AE-92F6B8769167}_MtorLt.png&quot;/&gt;&lt;left val=&quot;-3&quot;/&gt;&lt;top val=&quot;382&quot;/&gt;&lt;width val=&quot;727&quot;/&gt;&lt;height val=&quot;2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0DB519AF-3F26-4876-97F2-FF6B930F812D}_4.png&quot;/&gt;&lt;left val=&quot;11&quot;/&gt;&lt;top val=&quot;381&quot;/&gt;&lt;width val=&quot;395&quot;/&gt;&lt;height val=&quot;3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6F9D5439-99F1-4F1E-810B-1A8BAB29F5BC}_4.png&quot;/&gt;&lt;left val=&quot;642&quot;/&gt;&lt;top val=&quot;384&quot;/&gt;&lt;width val=&quot;65&quot;/&gt;&lt;height val=&quot;2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9BD38E-FC59-488F-9FE0-69EB03484B13}&quot;/&gt;&lt;isInvalidForFieldText val=&quot;0&quot;/&gt;&lt;Image&gt;&lt;filename val=&quot;C:\Users\JEFFKE~1\AppData\Local\Temp\PR\data\asimages\{BB9BD38E-FC59-488F-9FE0-69EB03484B13}_MtorLt.png&quot;/&gt;&lt;left val=&quot;-4&quot;/&gt;&lt;top val=&quot;0&quot;/&gt;&lt;width val=&quot;83&quot;/&gt;&lt;height val=&quot;5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4515213-EC1C-4F1B-B825-BC3918059DB4}&quot;/&gt;&lt;isInvalidForFieldText val=&quot;0&quot;/&gt;&lt;Image&gt;&lt;filename val=&quot;C:\Users\JEFFKE~1\AppData\Local\Temp\PR\data\asimages\{A4515213-EC1C-4F1B-B825-BC3918059DB4}_MtorLt.png&quot;/&gt;&lt;left val=&quot;494&quot;/&gt;&lt;top val=&quot;377&quot;/&gt;&lt;width val=&quot;42&quot;/&gt;&lt;height val=&quot;3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B1DBEF-2C66-4FC5-9A57-3C3D7444DEA9}&quot;/&gt;&lt;isInvalidForFieldText val=&quot;0&quot;/&gt;&lt;Image&gt;&lt;filename val=&quot;C:\Users\JEFFKE~1\AppData\Local\Temp\PR\data\asimages\{E8B1DBEF-2C66-4FC5-9A57-3C3D7444DEA9}_MtorLt.png&quot;/&gt;&lt;left val=&quot;597&quot;/&gt;&lt;top val=&quot;377&quot;/&gt;&lt;width val=&quot;42&quot;/&gt;&lt;height val=&quot;3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12ADE9D-B8A7-45E7-B679-3320C41CE046}&quot;/&gt;&lt;isInvalidForFieldText val=&quot;0&quot;/&gt;&lt;Image&gt;&lt;filename val=&quot;C:\Users\JEFFKE~1\AppData\Local\Temp\PR\data\asimages\{712ADE9D-B8A7-45E7-B679-3320C41CE046}_MtorLt.png&quot;/&gt;&lt;left val=&quot;503&quot;/&gt;&lt;top val=&quot;379&quot;/&gt;&lt;width val=&quot;25&quot;/&gt;&lt;height val=&quot;2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D9C6BC-8978-4EE7-86CE-5AB14BFDA20C}&quot;/&gt;&lt;isInvalidForFieldText val=&quot;0&quot;/&gt;&lt;Image&gt;&lt;filename val=&quot;C:\Users\JEFFKE~1\AppData\Local\Temp\PR\data\asimages\{19D9C6BC-8978-4EE7-86CE-5AB14BFDA20C}_MtorLt.png&quot;/&gt;&lt;left val=&quot;605&quot;/&gt;&lt;top val=&quot;379&quot;/&gt;&lt;width val=&quot;25&quot;/&gt;&lt;height val=&quot;2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DECEE1C-BED7-4963-A5D9-798D4DA03103}&quot;/&gt;&lt;isInvalidForFieldText val=&quot;0&quot;/&gt;&lt;Image&gt;&lt;filename val=&quot;C:\Users\JEFFKE~1\AppData\Local\Temp\PR\data\asimages\{9DECEE1C-BED7-4963-A5D9-798D4DA03103}_MtorLt.png&quot;/&gt;&lt;left val=&quot;498&quot;/&gt;&lt;top val=&quot;378&quot;/&gt;&lt;width val=&quot;34&quot;/&gt;&lt;height val=&quot;2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36965DA5-E332-4EEA-B791-CDE29E06A007}&quot;/&gt;&lt;isInvalidForFieldText val=&quot;0&quot;/&gt;&lt;Image&gt;&lt;filename val=&quot;C:\Users\JEFFKE~1\AppData\Local\Temp\PR\data\asimages\{36965DA5-E332-4EEA-B791-CDE29E06A007}_MtorLt.png&quot;/&gt;&lt;left val=&quot;601&quot;/&gt;&lt;top val=&quot;378&quot;/&gt;&lt;width val=&quot;34&quot;/&gt;&lt;height val=&quot;27&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BCraft_Slide1_1-2.wav"/>
  <p:tag name="PPSNARRATION" val="1,859100364,D:\Archive\F Drive\AHRQ TS E-Learning\Module 11\TS_2016_Module_11_v7.0_pptx\Media.ppcx"/>
  <p:tag name="HTML_SHAPEINFO" val="&lt;SlideThumbPath val=&quot;Slide1.PNG&quot;/&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PRESENTER_SHAPEINFO" val="&lt;ThreeDShapeInfo&gt;&lt;uuid val=&quot;{BFC5B8BA-82E1-4A34-B04C-20762E5D3916}&quot;/&gt;&lt;isInvalidForFieldText val=&quot;0&quot;/&gt;&lt;Image&gt;&lt;filename val=&quot;C:\Users\JEFFKE~1\AppData\Local\Temp\PR\data\asimages\{BFC5B8BA-82E1-4A34-B04C-20762E5D3916}_1.png&quot;/&gt;&lt;left val=&quot;0&quot;/&gt;&lt;top val=&quot;188&quot;/&gt;&lt;width val=&quot;720&quot;/&gt;&lt;height val=&quot;5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37C1456F-C6C6-457E-B43A-BB02550CE53E}_1.png&quot;/&gt;&lt;left val=&quot;0&quot;/&gt;&lt;top val=&quot;155&quot;/&gt;&lt;width val=&quot;720&quot;/&gt;&lt;height val=&quot;56&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EFFKE~1\AppData\Local\Temp\PR\data\asimages\{B461F9E7-8809-4CED-B741-EDD8FEC1128C}_1.png&quot;/&gt;&lt;left val=&quot;0&quot;/&gt;&lt;top val=&quot;89&quot;/&gt;&lt;width val=&quot;720&quot;/&gt;&lt;height val=&quot;43&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B8D1F648-8F61-4D5A-9FE5-B3B396D1EC27}&quot;/&gt;&lt;isInvalidForFieldText val=&quot;0&quot;/&gt;&lt;Image&gt;&lt;filename val=&quot;C:\Users\JEFFKE~1\AppData\Local\Temp\PR\data\asimages\{B8D1F648-8F61-4D5A-9FE5-B3B396D1EC27}_1.png&quot;/&gt;&lt;left val=&quot;603&quot;/&gt;&lt;top val=&quot;338&quot;/&gt;&lt;width val=&quot;29&quot;/&gt;&lt;height val=&quot;40&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PSNARRATIONPROPS" val="F:\AHRQ TS E-Learning\Module 11\Narration\TH_NEW_SLIDE_2_FULL.wav"/>
  <p:tag name="PPSNARRATION" val="2,859100364,D:\Archive\F Drive\AHRQ TS E-Learning\Module 11\TS_2016_Module_11_v7.0_pptx\Media.ppcx"/>
  <p:tag name="HTML_SHAPEINFO" val="&lt;SlideThumbPath val=&quot;Slide2.PNG&quot;/&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CDED694E-6197-48B5-BAF4-BDF884524FCA}_2.png&quot;/&gt;&lt;left val=&quot;66&quot;/&gt;&lt;top val=&quot;-2&quot;/&gt;&lt;width val=&quot;644&quot;/&gt;&lt;height val=&quot;68&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81&quot;/&gt;&lt;lineCharCount val=&quot;52&quot;/&gt;&lt;lineCharCount val=&quot;72&quot;/&gt;&lt;lineCharCount val=&quot;63&quot;/&gt;&lt;lineCharCount val=&quot;80&quot;/&gt;&lt;/TableIndex&gt;&lt;/ShapeTextInfo&gt;"/>
  <p:tag name="HTML_SHAPEINFO" val="&lt;TextEffect&gt;&lt;Image&gt;&lt;filename val=&quot;C:\Users\JEFFKE~1\AppData\Local\Temp\PR\data\asimages\{BCC38716-FCF7-4320-8F9B-7A0AFDF54990}_1.png_crop.png&quot;/&gt;&lt;left val=&quot;21&quot;/&gt;&lt;top val=&quot;68&quot;/&gt;&lt;width val=&quot;652&quot;/&gt;&lt;height val=&quot;41&quot;/&gt;&lt;hasText val=&quot;1&quot;/&gt;&lt;paraId val=&quot;1&quot;/&gt;&lt;/Image&gt;&lt;Image&gt;&lt;filename val=&quot;C:\Users\JEFFKE~1\AppData\Local\Temp\PR\data\asimages\{0B43AB0D-573A-47D0-AB19-E5AE06315E2E}_1.png_crop.png&quot;/&gt;&lt;left val=&quot;23&quot;/&gt;&lt;top val=&quot;129&quot;/&gt;&lt;width val=&quot;574&quot;/&gt;&lt;height val=&quot;17&quot;/&gt;&lt;hasText val=&quot;1&quot;/&gt;&lt;paraId val=&quot;2&quot;/&gt;&lt;/Image&gt;&lt;Image&gt;&lt;filename val=&quot;C:\Users\JEFFKE~1\AppData\Local\Temp\PR\data\asimages\{12C96B0A-C262-486A-A212-6711963EF73D}_1.png_crop.png&quot;/&gt;&lt;left val=&quot;22&quot;/&gt;&lt;top val=&quot;165&quot;/&gt;&lt;width val=&quot;522&quot;/&gt;&lt;height val=&quot;17&quot;/&gt;&lt;hasText val=&quot;1&quot;/&gt;&lt;paraId val=&quot;3&quot;/&gt;&lt;/Image&gt;&lt;Image&gt;&lt;filename val=&quot;C:\Users\JEFFKE~1\AppData\Local\Temp\PR\data\asimages\{B0564099-8B7F-4FF2-A552-C8EB4B5CCD2C}_1.png_crop.png&quot;/&gt;&lt;left val=&quot;23&quot;/&gt;&lt;top val=&quot;201&quot;/&gt;&lt;width val=&quot;658&quot;/&gt;&lt;height val=&quot;17&quot;/&gt;&lt;hasText val=&quot;1&quot;/&gt;&lt;paraId val=&quot;4&quot;/&gt;&lt;/Image&gt;&lt;/TextEffect&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FE6B97-0023-4E28-8FF4-9A8595E7F8FB}&quot;/&gt;&lt;isInvalidForFieldText val=&quot;0&quot;/&gt;&lt;Image&gt;&lt;filename val=&quot;C:\Users\JEFFKE~1\AppData\Local\Temp\PR\data\asimages\{87FE6B97-0023-4E28-8FF4-9A8595E7F8FB}_2.png&quot;/&gt;&lt;left val=&quot;236&quot;/&gt;&lt;top val=&quot;272&quot;/&gt;&lt;width val=&quot;275&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06A0C9-B015-4576-946B-04F82C477B3C}&quot;/&gt;&lt;isInvalidForFieldText val=&quot;0&quot;/&gt;&lt;Image&gt;&lt;filename val=&quot;C:\Users\JEFFKE~1\AppData\Local\Temp\PR\data\asimages\{1A06A0C9-B015-4576-946B-04F82C477B3C}_2.png&quot;/&gt;&lt;left val=&quot;586&quot;/&gt;&lt;top val=&quot;272&quot;/&gt;&lt;width val=&quot;120&quot;/&gt;&lt;height val=&quot;123&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2&quot;/&gt;&lt;lineCharCount val=&quot;1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7&quot;/&gt;&lt;lineCharCount val=&quot;1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PSNARRATIONPROPS" val="F:\AHRQ TS E-Learning\Module 11\Narration\SLIDE_3_For_ALL.wav"/>
  <p:tag name="PPSNARRATION" val="3,859100364,D:\Archive\F Drive\AHRQ TS E-Learning\Module 11\TS_2016_Module_11_v7.0_pptx\Media.ppcx"/>
  <p:tag name="HTML_SHAPEINFO" val="&lt;SlideThumbPath val=&quot;Slide3.PNG&quot;/&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4041B0A8-92F4-49E3-B0C9-E98F9E53F12E}_3.png&quot;/&gt;&lt;left val=&quot;66&quot;/&gt;&lt;top val=&quot;-2&quot;/&gt;&lt;width val=&quot;644&quot;/&gt;&lt;height val=&quot;68&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1&quot;/&gt;&lt;lineCharCount val=&quot;18&quot;/&gt;&lt;lineCharCount val=&quot;24&quot;/&gt;&lt;lineCharCount val=&quot;18&quot;/&gt;&lt;lineCharCount val=&quot;14&quot;/&gt;&lt;lineCharCount val=&quot;18&quot;/&gt;&lt;lineCharCount val=&quot;4&quot;/&gt;&lt;lineCharCount val=&quot;23&quot;/&gt;&lt;lineCharCount val=&quot;6&quot;/&gt;&lt;/TableIndex&gt;&lt;/ShapeTextInfo&gt;"/>
  <p:tag name="HTML_SHAPEINFO" val="&lt;TextEffect&gt;&lt;Image&gt;&lt;filename val=&quot;C:\Users\JEFFKE~1\AppData\Local\Temp\PR\data\asimages\{C186DC4D-7496-4C9B-85F8-C18B14D97413}_1.png_crop.png&quot;/&gt;&lt;left val=&quot;22&quot;/&gt;&lt;top val=&quot;66&quot;/&gt;&lt;width val=&quot;484&quot;/&gt;&lt;height val=&quot;17&quot;/&gt;&lt;hasText val=&quot;1&quot;/&gt;&lt;paraId val=&quot;1&quot;/&gt;&lt;/Image&gt;&lt;Image&gt;&lt;filename val=&quot;C:\Users\JEFFKE~1\AppData\Local\Temp\PR\data\asimages\{1BA67C89-2F50-4762-8D93-DE0C7B3E0813}_1.png_crop.png&quot;/&gt;&lt;left val=&quot;76&quot;/&gt;&lt;top val=&quot;100&quot;/&gt;&lt;width val=&quot;143&quot;/&gt;&lt;height val=&quot;14&quot;/&gt;&lt;hasText val=&quot;1&quot;/&gt;&lt;paraId val=&quot;2&quot;/&gt;&lt;/Image&gt;&lt;Image&gt;&lt;filename val=&quot;C:\Users\JEFFKE~1\AppData\Local\Temp\PR\data\asimages\{FA16D85D-DFB0-4AE1-8345-695576BBA07E}_1.png_crop.png&quot;/&gt;&lt;left val=&quot;89&quot;/&gt;&lt;top val=&quot;134&quot;/&gt;&lt;width val=&quot;243&quot;/&gt;&lt;height val=&quot;17&quot;/&gt;&lt;hasText val=&quot;1&quot;/&gt;&lt;paraId val=&quot;3&quot;/&gt;&lt;/Image&gt;&lt;Image&gt;&lt;filename val=&quot;C:\Users\JEFFKE~1\AppData\Local\Temp\PR\data\asimages\{11F3CDE6-03CA-45E5-915F-3F7A7C196CAB}_1.png_crop.png&quot;/&gt;&lt;left val=&quot;89&quot;/&gt;&lt;top val=&quot;167&quot;/&gt;&lt;width val=&quot;158&quot;/&gt;&lt;height val=&quot;17&quot;/&gt;&lt;hasText val=&quot;1&quot;/&gt;&lt;paraId val=&quot;4&quot;/&gt;&lt;/Image&gt;&lt;Image&gt;&lt;filename val=&quot;C:\Users\JEFFKE~1\AppData\Local\Temp\PR\data\asimages\{6E5E499E-E2C7-4FA4-A843-6562262A04BB}_1.png_crop.png&quot;/&gt;&lt;left val=&quot;89&quot;/&gt;&lt;top val=&quot;201&quot;/&gt;&lt;width val=&quot;126&quot;/&gt;&lt;height val=&quot;14&quot;/&gt;&lt;hasText val=&quot;1&quot;/&gt;&lt;paraId val=&quot;5&quot;/&gt;&lt;/Image&gt;&lt;Image&gt;&lt;filename val=&quot;C:\Users\JEFFKE~1\AppData\Local\Temp\PR\data\asimages\{F5CE3B94-8E39-415D-9577-E1176C2AB01C}_1.png_crop.png&quot;/&gt;&lt;left val=&quot;89&quot;/&gt;&lt;top val=&quot;235&quot;/&gt;&lt;width val=&quot;180&quot;/&gt;&lt;height val=&quot;14&quot;/&gt;&lt;hasText val=&quot;1&quot;/&gt;&lt;paraId val=&quot;6&quot;/&gt;&lt;/Image&gt;&lt;Image&gt;&lt;filename val=&quot;C:\Users\JEFFKE~1\AppData\Local\Temp\PR\data\asimages\{5DEEB5F9-D84C-48C5-9546-2D27FF4FB316}_1.png_crop.png&quot;/&gt;&lt;left val=&quot;76&quot;/&gt;&lt;top val=&quot;269&quot;/&gt;&lt;width val=&quot;33&quot;/&gt;&lt;height val=&quot;13&quot;/&gt;&lt;hasText val=&quot;1&quot;/&gt;&lt;paraId val=&quot;7&quot;/&gt;&lt;/Image&gt;&lt;Image&gt;&lt;filename val=&quot;C:\Users\JEFFKE~1\AppData\Local\Temp\PR\data\asimages\{0B252506-FA39-4D3E-8B93-FEEA8F10F053}_1.png_crop.png&quot;/&gt;&lt;left val=&quot;89&quot;/&gt;&lt;top val=&quot;302&quot;/&gt;&lt;width val=&quot;209&quot;/&gt;&lt;height val=&quot;14&quot;/&gt;&lt;hasText val=&quot;1&quot;/&gt;&lt;paraId val=&quot;8&quot;/&gt;&lt;/Image&gt;&lt;Image&gt;&lt;filename val=&quot;C:\Users\JEFFKE~1\AppData\Local\Temp\PR\data\asimages\{7751656E-1394-48A4-BA98-C5D7DBE276D7}_1.png_crop.png&quot;/&gt;&lt;left val=&quot;89&quot;/&gt;&lt;top val=&quot;336&quot;/&gt;&lt;width val=&quot;75&quot;/&gt;&lt;height val=&quot;14&quot;/&gt;&lt;hasText val=&quot;1&quot;/&gt;&lt;paraId val=&quot;9&quot;/&gt;&lt;/Image&gt;&lt;/TextEffect&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2&quot;/&gt;&lt;/TableIndex&gt;&lt;/ShapeTextInfo&gt;"/>
  <p:tag name="PRESENTER_SHAPEINFO" val="&lt;ThreeDShapeInfo&gt;&lt;uuid val=&quot;{7E391D53-343F-450E-8884-7C1BC49C5BCC}&quot;/&gt;&lt;isInvalidForFieldText val=&quot;0&quot;/&gt;&lt;Image&gt;&lt;filename val=&quot;C:\Users\JEFFKE~1\AppData\Local\Temp\PR\data\asimages\{7E391D53-343F-450E-8884-7C1BC49C5BCC}_3.png&quot;/&gt;&lt;left val=&quot;360&quot;/&gt;&lt;top val=&quot;110&quot;/&gt;&lt;width val=&quot;310&quot;/&gt;&lt;height val=&quot;244&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BCraft_Slide4_1-2.wav"/>
  <p:tag name="PPSNARRATION" val="4,859100364,D:\Archive\F Drive\AHRQ TS E-Learning\Module 11\TS_2016_Module_11_v7.0_pptx\Media.ppcx"/>
  <p:tag name="HTML_SHAPEINFO" val="&lt;SlideThumbPath val=&quot;Slide4.PNG&quot;/&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7961733D-1C26-4B7C-88C5-358D8552E6F5}_4.png&quot;/&gt;&lt;left val=&quot;66&quot;/&gt;&lt;top val=&quot;-2&quot;/&gt;&lt;width val=&quot;644&quot;/&gt;&lt;height val=&quot;68&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5&quot;/&gt;&lt;lineCharCount val=&quot;46&quot;/&gt;&lt;lineCharCount val=&quot;36&quot;/&gt;&lt;lineCharCount val=&quot;39&quot;/&gt;&lt;lineCharCount val=&quot;44&quot;/&gt;&lt;lineCharCount val=&quot;7&quot;/&gt;&lt;lineCharCount val=&quot;41&quot;/&gt;&lt;lineCharCount val=&quot;50&quot;/&gt;&lt;lineCharCount val=&quot;40&quot;/&gt;&lt;/TableIndex&gt;&lt;/ShapeTextInfo&gt;"/>
  <p:tag name="HTML_SHAPEINFO" val="&lt;TextEffect&gt;&lt;Image&gt;&lt;filename val=&quot;C:\Users\JEFFKE~1\AppData\Local\Temp\PR\data\asimages\{03A01B5C-7A4C-4725-B344-4F859422A08C}_1.png_crop.png&quot;/&gt;&lt;left val=&quot;21&quot;/&gt;&lt;top val=&quot;68&quot;/&gt;&lt;width val=&quot;368&quot;/&gt;&lt;height val=&quot;65&quot;/&gt;&lt;hasText val=&quot;1&quot;/&gt;&lt;paraId val=&quot;1&quot;/&gt;&lt;/Image&gt;&lt;Image&gt;&lt;filename val=&quot;C:\Users\JEFFKE~1\AppData\Local\Temp\PR\data\asimages\{C8240C4C-8C27-4CEC-927A-3789CA30C520}_1.png_crop.png&quot;/&gt;&lt;left val=&quot;22&quot;/&gt;&lt;top val=&quot;159&quot;/&gt;&lt;width val=&quot;354&quot;/&gt;&lt;height val=&quot;62&quot;/&gt;&lt;hasText val=&quot;1&quot;/&gt;&lt;paraId val=&quot;2&quot;/&gt;&lt;/Image&gt;&lt;Image&gt;&lt;filename val=&quot;C:\Users\JEFFKE~1\AppData\Local\Temp\PR\data\asimages\{19F47294-8095-454B-8FF5-901140CFB4A9}_1.png_crop.png&quot;/&gt;&lt;left val=&quot;21&quot;/&gt;&lt;top val=&quot;249&quot;/&gt;&lt;width val=&quot;359&quot;/&gt;&lt;height val=&quot;65&quot;/&gt;&lt;hasText val=&quot;1&quot;/&gt;&lt;paraId val=&quot;3&quot;/&gt;&lt;/Image&gt;&lt;/TextEffect&gt;"/>
</p:tagLst>
</file>

<file path=ppt/tags/tag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CDFCB7-AD19-47E8-BF99-7E855B347448}&quot;/&gt;&lt;isInvalidForFieldText val=&quot;0&quot;/&gt;&lt;Image&gt;&lt;filename val=&quot;C:\Users\JEFFKE~1\AppData\Local\Temp\PR\data\asimages\{DECDFCB7-AD19-47E8-BF99-7E855B347448}_4.png&quot;/&gt;&lt;left val=&quot;470&quot;/&gt;&lt;top val=&quot;26&quot;/&gt;&lt;width val=&quot;235&quot;/&gt;&lt;height val=&quot;308&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827082-032C-4DD1-8B63-EE4C10FB1BF8}&quot;/&gt;&lt;isInvalidForFieldText val=&quot;0&quot;/&gt;&lt;Image&gt;&lt;filename val=&quot;C:\Users\JEFFKE~1\AppData\Local\Temp\PR\data\asimages\{23827082-032C-4DD1-8B63-EE4C10FB1BF8}_4.png&quot;/&gt;&lt;left val=&quot;392&quot;/&gt;&lt;top val=&quot;177&quot;/&gt;&lt;width val=&quot;261&quot;/&gt;&lt;height val=&quot;210&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BCraft_Slide5_1-2.wav"/>
  <p:tag name="PPSNARRATION" val="5,859100364,D:\Archive\F Drive\AHRQ TS E-Learning\Module 11\TS_2016_Module_11_v7.0_pptx\Media.ppcx"/>
  <p:tag name="HTML_SHAPEINFO" val="&lt;SlideThumbPath val=&quot;Slide5.PNG&quot;/&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13C854E-248A-42AD-88FC-E7FC29278A7C}&quot;/&gt;&lt;isInvalidForFieldText val=&quot;0&quot;/&gt;&lt;Image&gt;&lt;filename val=&quot;C:\Users\JEFFKE~1\AppData\Local\Temp\PR\data\asimages\{413C854E-248A-42AD-88FC-E7FC29278A7C}_MtorLt.png&quot;/&gt;&lt;left val=&quot;597&quot;/&gt;&lt;top val=&quot;377&quot;/&gt;&lt;width val=&quot;42&quot;/&gt;&lt;height val=&quot;35&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7AD52643-9A94-41C4-89D2-0671527DDA79}_5.png&quot;/&gt;&lt;left val=&quot;66&quot;/&gt;&lt;top val=&quot;-2&quot;/&gt;&lt;width val=&quot;644&quot;/&gt;&lt;height val=&quot;68&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8&quot;/&gt;&lt;lineCharCount val=&quot;27&quot;/&gt;&lt;lineCharCount val=&quot;39&quot;/&gt;&lt;lineCharCount val=&quot;40&quot;/&gt;&lt;/TableIndex&gt;&lt;/ShapeTextInfo&gt;"/>
  <p:tag name="HTML_SHAPEINFO" val="&lt;TextEffect&gt;&lt;Image&gt;&lt;filename val=&quot;C:\Users\JEFFKE~1\AppData\Local\Temp\PR\data\asimages\{E8657D43-1526-4577-9D94-9895C8EBA687}_1.png_crop.png&quot;/&gt;&lt;left val=&quot;21&quot;/&gt;&lt;top val=&quot;68&quot;/&gt;&lt;width val=&quot;286&quot;/&gt;&lt;height val=&quot;41&quot;/&gt;&lt;hasText val=&quot;1&quot;/&gt;&lt;paraId val=&quot;1&quot;/&gt;&lt;/Image&gt;&lt;Image&gt;&lt;filename val=&quot;C:\Users\JEFFKE~1\AppData\Local\Temp\PR\data\asimages\{DC7F7FAC-63A8-4D6E-8611-A0AD50A9AE28}_1.png_crop.png&quot;/&gt;&lt;left val=&quot;22&quot;/&gt;&lt;top val=&quot;141&quot;/&gt;&lt;width val=&quot;301&quot;/&gt;&lt;height val=&quot;38&quot;/&gt;&lt;hasText val=&quot;1&quot;/&gt;&lt;paraId val=&quot;2&quot;/&gt;&lt;/Image&gt;&lt;/TextEffect&gt;"/>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9739A1-7306-46AE-BCA0-D69A08E6F242}&quot;/&gt;&lt;isInvalidForFieldText val=&quot;0&quot;/&gt;&lt;Image&gt;&lt;filename val=&quot;C:\Users\JEFFKE~1\AppData\Local\Temp\PR\data\asimages\{539739A1-7306-46AE-BCA0-D69A08E6F242}_5.png&quot;/&gt;&lt;left val=&quot;391&quot;/&gt;&lt;top val=&quot;50&quot;/&gt;&lt;width val=&quot;296&quot;/&gt;&lt;height val=&quot;52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BCraft_Slide6_1-2.wav"/>
  <p:tag name="PPSNARRATION" val="6,859100364,D:\Archive\F Drive\AHRQ TS E-Learning\Module 11\TS_2016_Module_11_v7.0_pptx\Media.ppcx"/>
  <p:tag name="HTML_SHAPEINFO" val="&lt;SlideThumbPath val=&quot;Slide6.PNG&quot;/&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EFFKE~1\AppData\Local\Temp\PR\data\asimages\{D45656EE-27CF-4F57-BA5A-A374B2189D4D}_6.png&quot;/&gt;&lt;left val=&quot;66&quot;/&gt;&lt;top val=&quot;-2&quot;/&gt;&lt;width val=&quot;644&quot;/&gt;&lt;height val=&quot;68&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MKong_Slide7_1-2.wav"/>
  <p:tag name="PPSNARRATION" val="7,859100364,D:\Archive\F Drive\AHRQ TS E-Learning\Module 11\TS_2016_Module_11_v7.0_pptx\Media.ppcx"/>
  <p:tag name="HTML_SHAPEINFO" val="&lt;SlideThumbPath val=&quot;Slide7.PNG&quot;/&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EFFKE~1\AppData\Local\Temp\PR\data\asimages\{0092C882-0E13-4EAB-AB6F-6F442EA8D946}_7.png&quot;/&gt;&lt;left val=&quot;66&quot;/&gt;&lt;top val=&quot;-2&quot;/&gt;&lt;width val=&quot;644&quot;/&gt;&lt;height val=&quot;68&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9&quot;/&gt;&lt;lineCharCount val=&quot;60&quot;/&gt;&lt;lineCharCount val=&quot;24&quot;/&gt;&lt;lineCharCount val=&quot;63&quot;/&gt;&lt;lineCharCount val=&quot;45&quot;/&gt;&lt;lineCharCount val=&quot;45&quot;/&gt;&lt;lineCharCount val=&quot;64&quot;/&gt;&lt;lineCharCount val=&quot;25&quot;/&gt;&lt;lineCharCount val=&quot;27&quot;/&gt;&lt;/TableIndex&gt;&lt;/ShapeTextInfo&gt;"/>
  <p:tag name="HTML_SHAPEINFO" val="&lt;TextEffect&gt;&lt;Image&gt;&lt;filename val=&quot;C:\Users\JEFFKE~1\AppData\Local\Temp\PR\data\asimages\{92B15787-DEFC-4D1A-B4C3-54148BE134E8}_1.png_crop.png&quot;/&gt;&lt;left val=&quot;21&quot;/&gt;&lt;top val=&quot;68&quot;/&gt;&lt;width val=&quot;644&quot;/&gt;&lt;height val=&quot;41&quot;/&gt;&lt;hasText val=&quot;1&quot;/&gt;&lt;paraId val=&quot;1&quot;/&gt;&lt;/Image&gt;&lt;Image&gt;&lt;filename val=&quot;C:\Users\JEFFKE~1\AppData\Local\Temp\PR\data\asimages\{AB11522F-91C1-4619-A3A6-53F1441B2861}_1.png_crop.png&quot;/&gt;&lt;left val=&quot;23&quot;/&gt;&lt;top val=&quot;129&quot;/&gt;&lt;width val=&quot;172&quot;/&gt;&lt;height val=&quot;17&quot;/&gt;&lt;hasText val=&quot;1&quot;/&gt;&lt;paraId val=&quot;2&quot;/&gt;&lt;/Image&gt;&lt;Image&gt;&lt;filename val=&quot;C:\Users\JEFFKE~1\AppData\Local\Temp\PR\data\asimages\{AEF8696C-FC8A-4E4A-9622-DFE84F367334}_1.png_crop.png&quot;/&gt;&lt;left val=&quot;30&quot;/&gt;&lt;top val=&quot;165&quot;/&gt;&lt;width val=&quot;535&quot;/&gt;&lt;height val=&quot;17&quot;/&gt;&lt;hasText val=&quot;1&quot;/&gt;&lt;paraId val=&quot;3&quot;/&gt;&lt;/Image&gt;&lt;Image&gt;&lt;filename val=&quot;C:\Users\JEFFKE~1\AppData\Local\Temp\PR\data\asimages\{B6FB6495-DB1D-48C4-BAD3-B3B55F4BB1F4}_1.png_crop.png&quot;/&gt;&lt;left val=&quot;30&quot;/&gt;&lt;top val=&quot;201&quot;/&gt;&lt;width val=&quot;385&quot;/&gt;&lt;height val=&quot;17&quot;/&gt;&lt;hasText val=&quot;1&quot;/&gt;&lt;paraId val=&quot;4&quot;/&gt;&lt;/Image&gt;&lt;Image&gt;&lt;filename val=&quot;C:\Users\JEFFKE~1\AppData\Local\Temp\PR\data\asimages\{DC4CFE44-15ED-4792-AB07-61D42471F6A3}_1.png_crop.png&quot;/&gt;&lt;left val=&quot;30&quot;/&gt;&lt;top val=&quot;237&quot;/&gt;&lt;width val=&quot;361&quot;/&gt;&lt;height val=&quot;17&quot;/&gt;&lt;hasText val=&quot;1&quot;/&gt;&lt;paraId val=&quot;5&quot;/&gt;&lt;/Image&gt;&lt;Image&gt;&lt;filename val=&quot;C:\Users\JEFFKE~1\AppData\Local\Temp\PR\data\asimages\{32A7052B-5B2F-41D7-9DA1-B407E7636E6C}_1.png_crop.png&quot;/&gt;&lt;left val=&quot;30&quot;/&gt;&lt;top val=&quot;273&quot;/&gt;&lt;width val=&quot;534&quot;/&gt;&lt;height val=&quot;17&quot;/&gt;&lt;hasText val=&quot;1&quot;/&gt;&lt;paraId val=&quot;6&quot;/&gt;&lt;/Image&gt;&lt;Image&gt;&lt;filename val=&quot;C:\Users\JEFFKE~1\AppData\Local\Temp\PR\data\asimages\{6B196C94-60DE-4D8A-A653-FBC573E70BA3}_1.png_crop.png&quot;/&gt;&lt;left val=&quot;30&quot;/&gt;&lt;top val=&quot;309&quot;/&gt;&lt;width val=&quot;209&quot;/&gt;&lt;height val=&quot;17&quot;/&gt;&lt;hasText val=&quot;1&quot;/&gt;&lt;paraId val=&quot;7&quot;/&gt;&lt;/Image&gt;&lt;Image&gt;&lt;filename val=&quot;C:\Users\JEFFKE~1\AppData\Local\Temp\PR\data\asimages\{62E938E0-A430-4E32-8ABB-D187456BF875}_1.png_crop.png&quot;/&gt;&lt;left val=&quot;30&quot;/&gt;&lt;top val=&quot;345&quot;/&gt;&lt;width val=&quot;238&quot;/&gt;&lt;height val=&quot;17&quot;/&gt;&lt;hasText val=&quot;1&quot;/&gt;&lt;paraId val=&quot;8&quot;/&gt;&lt;/Image&gt;&lt;/TextEffect&gt;"/>
</p:tagLst>
</file>

<file path=ppt/tags/tag78.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MKong_Slide8_1-2.wav"/>
  <p:tag name="PPSNARRATION" val="8,859100364,D:\Archive\F Drive\AHRQ TS E-Learning\Module 11\TS_2016_Module_11_v7.0_pptx\Media.ppcx"/>
  <p:tag name="HTML_SHAPEINFO" val="&lt;SlideThumbPath val=&quot;Slide8.PNG&quot;/&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quot;/&gt;&lt;isInvalidForFieldText val=&quot;0&quot;/&gt;&lt;Image&gt;&lt;filename val=&quot;C:\Users\JEFFKE~1\AppData\Local\Temp\PR\data\asimages\{10448800-F26A-42E4-B723-C40AAB8F7D90}_8.png&quot;/&gt;&lt;left val=&quot;66&quot;/&gt;&lt;top val=&quot;-2&quot;/&gt;&lt;width val=&quot;644&quot;/&gt;&lt;height val=&quot;68&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CC844B6-9D67-47EB-B7AE-A4F09EFE40A4}&quot;/&gt;&lt;isInvalidForFieldText val=&quot;0&quot;/&gt;&lt;Image&gt;&lt;filename val=&quot;C:\Users\JEFFKE~1\AppData\Local\Temp\PR\data\asimages\{7CC844B6-9D67-47EB-B7AE-A4F09EFE40A4}_MtorLt.png&quot;/&gt;&lt;left val=&quot;605&quot;/&gt;&lt;top val=&quot;379&quot;/&gt;&lt;width val=&quot;25&quot;/&gt;&lt;height val=&quot;25&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1&quot;/&gt;&lt;lineCharCount val=&quot;62&quot;/&gt;&lt;lineCharCount val=&quot;50&quot;/&gt;&lt;lineCharCount val=&quot;33&quot;/&gt;&lt;lineCharCount val=&quot;77&quot;/&gt;&lt;lineCharCount val=&quot;31&quot;/&gt;&lt;lineCharCount val=&quot;52&quot;/&gt;&lt;lineCharCount val=&quot;30&quot;/&gt;&lt;lineCharCount val=&quot;50&quot;/&gt;&lt;lineCharCount val=&quot;94&quot;/&gt;&lt;/TableIndex&gt;&lt;/ShapeTextInfo&gt;"/>
  <p:tag name="HTML_SHAPEINFO" val="&lt;TextEffect&gt;&lt;Image&gt;&lt;filename val=&quot;C:\Users\JEFFKE~1\AppData\Local\Temp\PR\data\asimages\{8DDCF074-56DC-4761-A47C-41E4BE40C936}_1.png_crop.png&quot;/&gt;&lt;left val=&quot;22&quot;/&gt;&lt;top val=&quot;67&quot;/&gt;&lt;width val=&quot;178&quot;/&gt;&lt;height val=&quot;14&quot;/&gt;&lt;hasText val=&quot;1&quot;/&gt;&lt;paraId val=&quot;1&quot;/&gt;&lt;/Image&gt;&lt;Image&gt;&lt;filename val=&quot;C:\Users\JEFFKE~1\AppData\Local\Temp\PR\data\asimages\{DDE2EAB7-25BE-4829-86F9-61E9444DDE01}_1.png_crop.png&quot;/&gt;&lt;left val=&quot;22&quot;/&gt;&lt;top val=&quot;99&quot;/&gt;&lt;width val=&quot;448&quot;/&gt;&lt;height val=&quot;14&quot;/&gt;&lt;hasText val=&quot;1&quot;/&gt;&lt;paraId val=&quot;2&quot;/&gt;&lt;/Image&gt;&lt;Image&gt;&lt;filename val=&quot;C:\Users\JEFFKE~1\AppData\Local\Temp\PR\data\asimages\{CE3EE131-0B29-4DB4-8C84-3505324F36C5}_1.png_crop.png&quot;/&gt;&lt;left val=&quot;22&quot;/&gt;&lt;top val=&quot;130&quot;/&gt;&lt;width val=&quot;365&quot;/&gt;&lt;height val=&quot;14&quot;/&gt;&lt;hasText val=&quot;1&quot;/&gt;&lt;paraId val=&quot;3&quot;/&gt;&lt;/Image&gt;&lt;Image&gt;&lt;filename val=&quot;C:\Users\JEFFKE~1\AppData\Local\Temp\PR\data\asimages\{7E8A07A0-B993-427A-93AE-821D99CC6622}_1.png_crop.png&quot;/&gt;&lt;left val=&quot;21&quot;/&gt;&lt;top val=&quot;162&quot;/&gt;&lt;width val=&quot;258&quot;/&gt;&lt;height val=&quot;13&quot;/&gt;&lt;hasText val=&quot;1&quot;/&gt;&lt;paraId val=&quot;4&quot;/&gt;&lt;/Image&gt;&lt;Image&gt;&lt;filename val=&quot;C:\Users\JEFFKE~1\AppData\Local\Temp\PR\data\asimages\{936F8EBB-917B-48C1-8AED-C064059B2E16}_1.png_crop.png&quot;/&gt;&lt;left val=&quot;22&quot;/&gt;&lt;top val=&quot;193&quot;/&gt;&lt;width val=&quot;533&quot;/&gt;&lt;height val=&quot;14&quot;/&gt;&lt;hasText val=&quot;1&quot;/&gt;&lt;paraId val=&quot;5&quot;/&gt;&lt;/Image&gt;&lt;Image&gt;&lt;filename val=&quot;C:\Users\JEFFKE~1\AppData\Local\Temp\PR\data\asimages\{8CA23666-C9D6-4E98-9E14-12EBB3B62E44}_1.png_crop.png&quot;/&gt;&lt;left val=&quot;22&quot;/&gt;&lt;top val=&quot;224&quot;/&gt;&lt;width val=&quot;246&quot;/&gt;&lt;height val=&quot;14&quot;/&gt;&lt;hasText val=&quot;1&quot;/&gt;&lt;paraId val=&quot;6&quot;/&gt;&lt;/Image&gt;&lt;Image&gt;&lt;filename val=&quot;C:\Users\JEFFKE~1\AppData\Local\Temp\PR\data\asimages\{0A334E91-F7FE-4397-9C96-545F28E92908}_1.png_crop.png&quot;/&gt;&lt;left val=&quot;22&quot;/&gt;&lt;top val=&quot;255&quot;/&gt;&lt;width val=&quot;386&quot;/&gt;&lt;height val=&quot;14&quot;/&gt;&lt;hasText val=&quot;1&quot;/&gt;&lt;paraId val=&quot;7&quot;/&gt;&lt;/Image&gt;&lt;Image&gt;&lt;filename val=&quot;C:\Users\JEFFKE~1\AppData\Local\Temp\PR\data\asimages\{AA3DC8B5-A61F-44E1-8F90-DEE01FBC7E24}_1.png_crop.png&quot;/&gt;&lt;left val=&quot;21&quot;/&gt;&lt;top val=&quot;286&quot;/&gt;&lt;width val=&quot;241&quot;/&gt;&lt;height val=&quot;14&quot;/&gt;&lt;hasText val=&quot;1&quot;/&gt;&lt;paraId val=&quot;8&quot;/&gt;&lt;/Image&gt;&lt;Image&gt;&lt;filename val=&quot;C:\Users\JEFFKE~1\AppData\Local\Temp\PR\data\asimages\{C7BC6E1B-947D-449E-909B-DF9480556A62}_1.png_crop.png&quot;/&gt;&lt;left val=&quot;21&quot;/&gt;&lt;top val=&quot;318&quot;/&gt;&lt;width val=&quot;381&quot;/&gt;&lt;height val=&quot;14&quot;/&gt;&lt;hasText val=&quot;1&quot;/&gt;&lt;paraId val=&quot;9&quot;/&gt;&lt;/Image&gt;&lt;Image&gt;&lt;filename val=&quot;C:\Users\JEFFKE~1\AppData\Local\Temp\PR\data\asimages\{50F4C99B-898A-4368-A085-8ACA10416CF5}_1.png_crop.png&quot;/&gt;&lt;left val=&quot;22&quot;/&gt;&lt;top val=&quot;349&quot;/&gt;&lt;width val=&quot;643&quot;/&gt;&lt;height val=&quot;33&quot;/&gt;&lt;hasText val=&quot;1&quot;/&gt;&lt;paraId val=&quot;10&quot;/&gt;&lt;/Image&gt;&lt;/TextEffect&gt;"/>
</p:tagLst>
</file>

<file path=ppt/tags/tag81.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AMondul_Slide9_1-2.wav"/>
  <p:tag name="PPSNARRATION" val="9,859100364,D:\Archive\F Drive\AHRQ TS E-Learning\Module 11\TS_2016_Module_11_v7.0_pptx\Media.ppcx"/>
  <p:tag name="HTML_SHAPEINFO" val="&lt;SlideThumbPath val=&quot;Slide9.PNG&quot;/&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quot;/&gt;&lt;isInvalidForFieldText val=&quot;0&quot;/&gt;&lt;Image&gt;&lt;filename val=&quot;C:\Users\JEFFKE~1\AppData\Local\Temp\PR\data\asimages\{9E9DEE99-6E16-4387-865C-0C5EFC369405}_9.png&quot;/&gt;&lt;left val=&quot;66&quot;/&gt;&lt;top val=&quot;-2&quot;/&gt;&lt;width val=&quot;644&quot;/&gt;&lt;height val=&quot;68&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3&quot;/&gt;&lt;lineCharCount val=&quot;27&quot;/&gt;&lt;lineCharCount val=&quot;13&quot;/&gt;&lt;lineCharCount val=&quot;20&quot;/&gt;&lt;lineCharCount val=&quot;27&quot;/&gt;&lt;lineCharCount val=&quot;19&quot;/&gt;&lt;lineCharCount val=&quot;19&quot;/&gt;&lt;lineCharCount val=&quot;10&quot;/&gt;&lt;/TableIndex&gt;&lt;/ShapeTextInfo&gt;"/>
  <p:tag name="HTML_SHAPEINFO" val="&lt;TextEffect&gt;&lt;Image&gt;&lt;filename val=&quot;C:\Users\JEFFKE~1\AppData\Local\Temp\PR\data\asimages\{F9256192-01E6-474A-B4B4-FD880E0E973C}_1.png_crop.png&quot;/&gt;&lt;left val=&quot;23&quot;/&gt;&lt;top val=&quot;69&quot;/&gt;&lt;width val=&quot;96&quot;/&gt;&lt;height val=&quot;16&quot;/&gt;&lt;hasText val=&quot;1&quot;/&gt;&lt;paraId val=&quot;1&quot;/&gt;&lt;/Image&gt;&lt;Image&gt;&lt;filename val=&quot;C:\Users\JEFFKE~1\AppData\Local\Temp\PR\data\asimages\{2F88C0DE-E068-4317-BE6D-1D0009B0BF9F}_1.png_crop.png&quot;/&gt;&lt;left val=&quot;30&quot;/&gt;&lt;top val=&quot;105&quot;/&gt;&lt;width val=&quot;229&quot;/&gt;&lt;height val=&quot;38&quot;/&gt;&lt;hasText val=&quot;1&quot;/&gt;&lt;paraId val=&quot;2&quot;/&gt;&lt;/Image&gt;&lt;Image&gt;&lt;filename val=&quot;C:\Users\JEFFKE~1\AppData\Local\Temp\PR\data\asimages\{8518BE7E-A529-4CF2-A5D0-BC93181438AF}_1.png_crop.png&quot;/&gt;&lt;left val=&quot;30&quot;/&gt;&lt;top val=&quot;164&quot;/&gt;&lt;width val=&quot;193&quot;/&gt;&lt;height val=&quot;17&quot;/&gt;&lt;hasText val=&quot;1&quot;/&gt;&lt;paraId val=&quot;3&quot;/&gt;&lt;/Image&gt;&lt;Image&gt;&lt;filename val=&quot;C:\Users\JEFFKE~1\AppData\Local\Temp\PR\data\asimages\{432793EA-76F1-4E09-9FA7-322C5319001C}_1.png_crop.png&quot;/&gt;&lt;left val=&quot;30&quot;/&gt;&lt;top val=&quot;201&quot;/&gt;&lt;width val=&quot;231&quot;/&gt;&lt;height val=&quot;38&quot;/&gt;&lt;hasText val=&quot;1&quot;/&gt;&lt;paraId val=&quot;4&quot;/&gt;&lt;/Image&gt;&lt;Image&gt;&lt;filename val=&quot;C:\Users\JEFFKE~1\AppData\Local\Temp\PR\data\asimages\{F8CF98BC-E997-46B2-B474-5F421D2D407B}_1.png_crop.png&quot;/&gt;&lt;left val=&quot;30&quot;/&gt;&lt;top val=&quot;261&quot;/&gt;&lt;width val=&quot;169&quot;/&gt;&lt;height val=&quot;41&quot;/&gt;&lt;hasText val=&quot;1&quot;/&gt;&lt;paraId val=&quot;5&quot;/&gt;&lt;/Image&gt;&lt;/TextEffect&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3&quot;/&gt;&lt;lineCharCount val=&quot;1&quot;/&gt;&lt;lineCharCount val=&quot;24&quot;/&gt;&lt;lineCharCount val=&quot;1&quot;/&gt;&lt;lineCharCount val=&quot;39&quot;/&gt;&lt;lineCharCount val=&quot;12&quot;/&gt;&lt;lineCharCount val=&quot;8&quot;/&gt;&lt;lineCharCount val=&quot;7&quot;/&gt;&lt;lineCharCount val=&quot;1&quot;/&gt;&lt;/TableIndex&gt;&lt;/ShapeTextInfo&gt;"/>
  <p:tag name="HTML_SHAPEINFO" val="&lt;ThreeDShapeInfo&gt;&lt;uuid val=&quot;&quot;/&gt;&lt;isInvalidForFieldText val=&quot;0&quot;/&gt;&lt;Image&gt;&lt;filename val=&quot;C:\Users\JEFFKE~1\AppData\Local\Temp\PR\data\asimages\{5D1FA33B-DBA4-4759-AF29-361C251D6FC1}_9.png&quot;/&gt;&lt;left val=&quot;299&quot;/&gt;&lt;top val=&quot;77&quot;/&gt;&lt;width val=&quot;378&quot;/&gt;&lt;height val=&quot;267&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EFFKE~1\AppData\Local\Temp\PR\data\asimages\{5741A0A9-39B4-4FE7-920F-01644D2AE23E}_9.png&quot;/&gt;&lt;left val=&quot;301&quot;/&gt;&lt;top val=&quot;343&quot;/&gt;&lt;width val=&quot;376&quot;/&gt;&lt;height val=&quot;26&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AMondul_Slide10_1-2.wav"/>
  <p:tag name="PPSNARRATION" val="10,859100364,D:\Archive\F Drive\AHRQ TS E-Learning\Module 11\TS_2016_Module_11_v7.0_pptx\Media.ppcx"/>
  <p:tag name="HTML_SHAPEINFO" val="&lt;SlideThumbPath val=&quot;Slide10.PNG&quot;/&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EFFKE~1\AppData\Local\Temp\PR\data\asimages\{9B74060A-10CE-4B96-8CAA-AD2C885B7A1F}_10.png&quot;/&gt;&lt;left val=&quot;66&quot;/&gt;&lt;top val=&quot;-2&quot;/&gt;&lt;width val=&quot;644&quot;/&gt;&lt;height val=&quot;68&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3&quot;/&gt;&lt;lineCharCount val=&quot;27&quot;/&gt;&lt;lineCharCount val=&quot;12&quot;/&gt;&lt;lineCharCount val=&quot;27&quot;/&gt;&lt;lineCharCount val=&quot;28&quot;/&gt;&lt;lineCharCount val=&quot;31&quot;/&gt;&lt;lineCharCount val=&quot;28&quot;/&gt;&lt;lineCharCount val=&quot;9&quot;/&gt;&lt;lineCharCount val=&quot;22&quot;/&gt;&lt;lineCharCount val=&quot;26&quot;/&gt;&lt;lineCharCount val=&quot;11&quot;/&gt;&lt;/TableIndex&gt;&lt;/ShapeTextInfo&gt;"/>
  <p:tag name="HTML_SHAPEINFO" val="&lt;TextEffect&gt;&lt;Image&gt;&lt;filename val=&quot;C:\Users\JEFFKE~1\AppData\Local\Temp\PR\data\asimages\{71848DCB-70D7-41B3-B226-640F978EF249}_1.png_crop.png&quot;/&gt;&lt;left val=&quot;23&quot;/&gt;&lt;top val=&quot;67&quot;/&gt;&lt;width val=&quot;96&quot;/&gt;&lt;height val=&quot;16&quot;/&gt;&lt;hasText val=&quot;1&quot;/&gt;&lt;paraId val=&quot;1&quot;/&gt;&lt;/Image&gt;&lt;Image&gt;&lt;filename val=&quot;C:\Users\JEFFKE~1\AppData\Local\Temp\PR\data\asimages\{49D6B06C-9A50-4CF8-A6B6-943B1DC323BA}_1.png_crop.png&quot;/&gt;&lt;left val=&quot;30&quot;/&gt;&lt;top val=&quot;100&quot;/&gt;&lt;width val=&quot;219&quot;/&gt;&lt;height val=&quot;39&quot;/&gt;&lt;hasText val=&quot;1&quot;/&gt;&lt;paraId val=&quot;2&quot;/&gt;&lt;/Image&gt;&lt;Image&gt;&lt;filename val=&quot;C:\Users\JEFFKE~1\AppData\Local\Temp\PR\data\asimages\{2B951838-72C7-46A1-A8A0-D719C00AF095}_1.png_crop.png&quot;/&gt;&lt;left val=&quot;30&quot;/&gt;&lt;top val=&quot;155&quot;/&gt;&lt;width val=&quot;240&quot;/&gt;&lt;height val=&quot;39&quot;/&gt;&lt;hasText val=&quot;1&quot;/&gt;&lt;paraId val=&quot;3&quot;/&gt;&lt;/Image&gt;&lt;Image&gt;&lt;filename val=&quot;C:\Users\JEFFKE~1\AppData\Local\Temp\PR\data\asimages\{AC5CEB38-2074-4285-AB07-8D9A21392CBC}_1.png_crop.png&quot;/&gt;&lt;left val=&quot;30&quot;/&gt;&lt;top val=&quot;210&quot;/&gt;&lt;width val=&quot;277&quot;/&gt;&lt;height val=&quot;60&quot;/&gt;&lt;hasText val=&quot;1&quot;/&gt;&lt;paraId val=&quot;4&quot;/&gt;&lt;/Image&gt;&lt;Image&gt;&lt;filename val=&quot;C:\Users\JEFFKE~1\AppData\Local\Temp\PR\data\asimages\{7AD26273-ECF0-4D37-A767-C70E93ABE618}_1.png_crop.png&quot;/&gt;&lt;left val=&quot;30&quot;/&gt;&lt;top val=&quot;287&quot;/&gt;&lt;width val=&quot;235&quot;/&gt;&lt;height val=&quot;60&quot;/&gt;&lt;hasText val=&quot;1&quot;/&gt;&lt;paraId val=&quot;5&quot;/&gt;&lt;/Image&gt;&lt;/TextEffect&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TableIndex row=&quot;1&quot; col=&quot;2&quot;&gt;&lt;linesCount val=&quot;1&quot;/&gt;&lt;lineCharCount val=&quot;4&quot;/&gt;&lt;/TableIndex&gt;&lt;TableIndex row=&quot;1&quot; col=&quot;3&quot;&gt;&lt;linesCount val=&quot;2&quot;/&gt;&lt;lineCharCount val=&quot;11&quot;/&gt;&lt;lineCharCount val=&quot;8&quot;/&gt;&lt;/TableIndex&gt;&lt;TableIndex row=&quot;2&quot; col=&quot;1&quot;&gt;&lt;linesCount val=&quot;0&quot;/&gt;&lt;/TableIndex&gt;&lt;TableIndex row=&quot;2&quot; col=&quot;2&quot;&gt;&lt;linesCount val=&quot;0&quot;/&gt;&lt;/TableIndex&gt;&lt;TableIndex row=&quot;2&quot; col=&quot;3&quot;&gt;&lt;linesCount val=&quot;0&quot;/&gt;&lt;/TableIndex&gt;&lt;TableIndex row=&quot;3&quot; col=&quot;1&quot;&gt;&lt;linesCount val=&quot;0&quot;/&gt;&lt;/TableIndex&gt;&lt;TableIndex row=&quot;3&quot; col=&quot;2&quot;&gt;&lt;linesCount val=&quot;0&quot;/&gt;&lt;/TableIndex&gt;&lt;TableIndex row=&quot;3&quot; col=&quot;3&quot;&gt;&lt;linesCount val=&quot;0&quot;/&gt;&lt;/TableIndex&gt;&lt;TableIndex row=&quot;4&quot; col=&quot;1&quot;&gt;&lt;linesCount val=&quot;0&quot;/&gt;&lt;/TableIndex&gt;&lt;TableIndex row=&quot;4&quot; col=&quot;2&quot;&gt;&lt;linesCount val=&quot;0&quot;/&gt;&lt;/TableIndex&gt;&lt;TableIndex row=&quot;4&quot; col=&quot;3&quot;&gt;&lt;linesCount val=&quot;0&quot;/&gt;&lt;/TableIndex&gt;&lt;TableIndex row=&quot;5&quot; col=&quot;1&quot;&gt;&lt;linesCount val=&quot;0&quot;/&gt;&lt;/TableIndex&gt;&lt;TableIndex row=&quot;5&quot; col=&quot;2&quot;&gt;&lt;linesCount val=&quot;0&quot;/&gt;&lt;/TableIndex&gt;&lt;TableIndex row=&quot;5&quot; col=&quot;3&quot;&gt;&lt;linesCount val=&quot;0&quot;/&gt;&lt;/TableIndex&gt;&lt;TableIndex row=&quot;6&quot; col=&quot;1&quot;&gt;&lt;linesCount val=&quot;0&quot;/&gt;&lt;/TableIndex&gt;&lt;TableIndex row=&quot;6&quot; col=&quot;2&quot;&gt;&lt;linesCount val=&quot;0&quot;/&gt;&lt;/TableIndex&gt;&lt;TableIndex row=&quot;6&quot; col=&quot;3&quot;&gt;&lt;linesCount val=&quot;0&quot;/&gt;&lt;/TableIndex&gt;&lt;TableIndex row=&quot;7&quot; col=&quot;1&quot;&gt;&lt;linesCount val=&quot;0&quot;/&gt;&lt;/TableIndex&gt;&lt;TableIndex row=&quot;7&quot; col=&quot;2&quot;&gt;&lt;linesCount val=&quot;0&quot;/&gt;&lt;/TableIndex&gt;&lt;TableIndex row=&quot;7&quot; col=&quot;3&quot;&gt;&lt;linesCount val=&quot;0&quot;/&gt;&lt;/TableIndex&gt;&lt;/ShapeTextInfo&gt;"/>
  <p:tag name="HTML_SHAPEINFO" val="&lt;ThreeDShapeInfo&gt;&lt;uuid val=&quot;&quot;/&gt;&lt;isInvalidForFieldText val=&quot;0&quot;/&gt;&lt;Image&gt;&lt;filename val=&quot;C:\Users\JEFFKE~1\AppData\Local\Temp\PR\data\asimages\{B4BECDFD-51B1-43AF-80A6-6503F1B908BD}_10.png&quot;/&gt;&lt;left val=&quot;331&quot;/&gt;&lt;top val=&quot;82&quot;/&gt;&lt;width val=&quot;360&quot;/&gt;&lt;height val=&quot;264&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03E499FD-C8AD-4AC1-A86C-7A5B1DA8ECDC}&quot;/&gt;&lt;isInvalidForFieldText val=&quot;0&quot;/&gt;&lt;Image&gt;&lt;filename val=&quot;C:\Users\JEFFKE~1\AppData\Local\Temp\PR\data\asimages\{03E499FD-C8AD-4AC1-A86C-7A5B1DA8ECDC}_MtorLt.png&quot;/&gt;&lt;left val=&quot;601&quot;/&gt;&lt;top val=&quot;378&quot;/&gt;&lt;width val=&quot;34&quot;/&gt;&lt;height val=&quot;27&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EFFKE~1\AppData\Local\Temp\PR\data\asimages\{3FFF3AB8-044E-477B-A03F-3F8E3073116D}_10.png&quot;/&gt;&lt;left val=&quot;332&quot;/&gt;&lt;top val=&quot;343&quot;/&gt;&lt;width val=&quot;356&quot;/&gt;&lt;height val=&quot;26&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BCraft_Slide11_1-2.wav"/>
  <p:tag name="PPSNARRATION" val="11,859100364,D:\Archive\F Drive\AHRQ TS E-Learning\Module 11\TS_2016_Module_11_v7.0_pptx\Media.ppcx"/>
  <p:tag name="HTML_SHAPEINFO" val="&lt;SlideThumbPath val=&quot;Slide11.PNG&quot;/&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JEFFKE~1\AppData\Local\Temp\PR\data\asimages\{8245F3D0-6AF7-49C4-BADD-19E472B66AD8}_11.png&quot;/&gt;&lt;left val=&quot;66&quot;/&gt;&lt;top val=&quot;-2&quot;/&gt;&lt;width val=&quot;644&quot;/&gt;&lt;height val=&quot;68&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8&quot;/&gt;&lt;lineCharCount val=&quot;25&quot;/&gt;&lt;lineCharCount val=&quot;12&quot;/&gt;&lt;lineCharCount val=&quot;32&quot;/&gt;&lt;lineCharCount val=&quot;37&quot;/&gt;&lt;lineCharCount val=&quot;18&quot;/&gt;&lt;lineCharCount val=&quot;31&quot;/&gt;&lt;lineCharCount val=&quot;28&quot;/&gt;&lt;lineCharCount val=&quot;9&quot;/&gt;&lt;lineCharCount val=&quot;33&quot;/&gt;&lt;lineCharCount val=&quot;26&quot;/&gt;&lt;/TableIndex&gt;&lt;/ShapeTextInfo&gt;"/>
  <p:tag name="HTML_SHAPEINFO" val="&lt;TextEffect&gt;&lt;Image&gt;&lt;filename val=&quot;C:\Users\JEFFKE~1\AppData\Local\Temp\PR\data\asimages\{4DB18F12-F5D5-4D09-BB36-7CE6CCD78B41}_1.png_crop.png&quot;/&gt;&lt;left val=&quot;21&quot;/&gt;&lt;top val=&quot;66&quot;/&gt;&lt;width val=&quot;291&quot;/&gt;&lt;height val=&quot;37&quot;/&gt;&lt;hasText val=&quot;1&quot;/&gt;&lt;paraId val=&quot;1&quot;/&gt;&lt;/Image&gt;&lt;Image&gt;&lt;filename val=&quot;C:\Users\JEFFKE~1\AppData\Local\Temp\PR\data\asimages\{11887EA7-B5D7-44BC-8B87-4C3BC6972A8B}_1.png_crop.png&quot;/&gt;&lt;left val=&quot;22&quot;/&gt;&lt;top val=&quot;120&quot;/&gt;&lt;width val=&quot;80&quot;/&gt;&lt;height val=&quot;12&quot;/&gt;&lt;hasText val=&quot;1&quot;/&gt;&lt;paraId val=&quot;2&quot;/&gt;&lt;/Image&gt;&lt;Image&gt;&lt;filename val=&quot;C:\Users\JEFFKE~1\AppData\Local\Temp\PR\data\asimages\{512C5470-8193-4564-B78C-F38679A0642A}_1.png_crop.png&quot;/&gt;&lt;left val=&quot;30&quot;/&gt;&lt;top val=&quot;152&quot;/&gt;&lt;width val=&quot;252&quot;/&gt;&lt;height val=&quot;16&quot;/&gt;&lt;hasText val=&quot;1&quot;/&gt;&lt;paraId val=&quot;3&quot;/&gt;&lt;/Image&gt;&lt;Image&gt;&lt;filename val=&quot;C:\Users\JEFFKE~1\AppData\Local\Temp\PR\data\asimages\{C90D75E1-4E01-418D-9DE0-E462F0AD6148}_1.png_crop.png&quot;/&gt;&lt;left val=&quot;30&quot;/&gt;&lt;top val=&quot;184&quot;/&gt;&lt;width val=&quot;300&quot;/&gt;&lt;height val=&quot;37&quot;/&gt;&lt;hasText val=&quot;1&quot;/&gt;&lt;paraId val=&quot;4&quot;/&gt;&lt;/Image&gt;&lt;Image&gt;&lt;filename val=&quot;C:\Users\JEFFKE~1\AppData\Local\Temp\PR\data\asimages\{4ECF6932-B17E-4ACD-9099-B229DAD6FE2E}_1.png_crop.png&quot;/&gt;&lt;left val=&quot;30&quot;/&gt;&lt;top val=&quot;237&quot;/&gt;&lt;width val=&quot;264&quot;/&gt;&lt;height val=&quot;57&quot;/&gt;&lt;hasText val=&quot;1&quot;/&gt;&lt;paraId val=&quot;5&quot;/&gt;&lt;/Image&gt;&lt;Image&gt;&lt;filename val=&quot;C:\Users\JEFFKE~1\AppData\Local\Temp\PR\data\asimages\{C0C42DA0-19B9-48D4-9780-D9FFCEFF5221}_1.png_crop.png&quot;/&gt;&lt;left val=&quot;30&quot;/&gt;&lt;top val=&quot;311&quot;/&gt;&lt;width val=&quot;293&quot;/&gt;&lt;height val=&quot;37&quot;/&gt;&lt;hasText val=&quot;1&quot;/&gt;&lt;paraId val=&quot;6&quot;/&gt;&lt;/Image&gt;&lt;/TextEffect&gt;"/>
</p:tagLst>
</file>

<file path=ppt/tags/tag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FF1EE10-0D8C-47A1-80DF-18370F72A10D}&quot;/&gt;&lt;isInvalidForFieldText val=&quot;0&quot;/&gt;&lt;Image&gt;&lt;filename val=&quot;C:\Users\JEFFKE~1\AppData\Local\Temp\PR\data\asimages\{1FF1EE10-0D8C-47A1-80DF-18370F72A10D}_11.png&quot;/&gt;&lt;left val=&quot;347&quot;/&gt;&lt;top val=&quot;70&quot;/&gt;&lt;width val=&quot;372&quot;/&gt;&lt;height val=&quot;293&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0567D96B-03BD-40C0-83C7-80E4C5B69B21}_11.png&quot;/&gt;&lt;left val=&quot;367&quot;/&gt;&lt;top val=&quot;339&quot;/&gt;&lt;width val=&quot;317&quot;/&gt;&lt;height val=&quot;26&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PSNARRATIONPROPS" val="F:\AHRQ TS E-Learning\Module 11\Narration\M11 AMondul_Slide12_1-2.wav"/>
  <p:tag name="PPSNARRATION" val="12,859100364,D:\Archive\F Drive\AHRQ TS E-Learning\Module 11\TS_2016_Module_11_v7.0_pptx\Media.ppcx"/>
  <p:tag name="HTML_SHAPEINFO" val="&lt;SlideThumbPath val=&quot;Slide12.PNG&quot;/&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4&quot;/&gt;&lt;/TableIndex&gt;&lt;/ShapeTextInfo&gt;"/>
  <p:tag name="HTML_SHAPEINFO" val="&lt;ThreeDShapeInfo&gt;&lt;uuid val=&quot;&quot;/&gt;&lt;isInvalidForFieldText val=&quot;0&quot;/&gt;&lt;Image&gt;&lt;filename val=&quot;C:\Users\JEFFKE~1\AppData\Local\Temp\PR\data\asimages\{89FCEE65-1175-4436-BAE5-3309F64FAB59}_12.png&quot;/&gt;&lt;left val=&quot;69&quot;/&gt;&lt;top val=&quot;0&quot;/&gt;&lt;width val=&quot;642&quot;/&gt;&lt;height val=&quot;61&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3&quot;/&gt;&lt;lineCharCount val=&quot;41&quot;/&gt;&lt;lineCharCount val=&quot;17&quot;/&gt;&lt;lineCharCount val=&quot;35&quot;/&gt;&lt;lineCharCount val=&quot;38&quot;/&gt;&lt;lineCharCount val=&quot;25&quot;/&gt;&lt;lineCharCount val=&quot;20&quot;/&gt;&lt;lineCharCount val=&quot;33&quot;/&gt;&lt;lineCharCount val=&quot;43&quot;/&gt;&lt;lineCharCount val=&quot;33&quot;/&gt;&lt;lineCharCount val=&quot;44&quot;/&gt;&lt;/TableIndex&gt;&lt;/ShapeTextInfo&gt;"/>
  <p:tag name="HTML_SHAPEINFO" val="&lt;TextEffect&gt;&lt;Image&gt;&lt;filename val=&quot;C:\Users\JEFFKE~1\AppData\Local\Temp\PR\data\asimages\{126734D5-6023-4EDA-8159-1D88226858D0}_1.png_crop.png&quot;/&gt;&lt;left val=&quot;154&quot;/&gt;&lt;top val=&quot;69&quot;/&gt;&lt;width val=&quot;86&quot;/&gt;&lt;height val=&quot;15&quot;/&gt;&lt;hasText val=&quot;1&quot;/&gt;&lt;paraId val=&quot;1&quot;/&gt;&lt;/Image&gt;&lt;Image&gt;&lt;filename val=&quot;C:\Users\JEFFKE~1\AppData\Local\Temp\PR\data\asimages\{606FD6C6-4A01-45A0-8C84-86C69EEFCBA3}_1.png_crop.png&quot;/&gt;&lt;left val=&quot;41&quot;/&gt;&lt;top val=&quot;102&quot;/&gt;&lt;width val=&quot;321&quot;/&gt;&lt;height val=&quot;15&quot;/&gt;&lt;hasText val=&quot;1&quot;/&gt;&lt;paraId val=&quot;2&quot;/&gt;&lt;/Image&gt;&lt;Image&gt;&lt;filename val=&quot;C:\Users\JEFFKE~1\AppData\Local\Temp\PR\data\asimages\{B6D8A8C1-1164-40E2-926E-D49528AC70CB}_1.png_crop.png&quot;/&gt;&lt;left val=&quot;63&quot;/&gt;&lt;top val=&quot;129&quot;/&gt;&lt;width val=&quot;115&quot;/&gt;&lt;height val=&quot;15&quot;/&gt;&lt;hasText val=&quot;1&quot;/&gt;&lt;paraId val=&quot;3&quot;/&gt;&lt;/Image&gt;&lt;Image&gt;&lt;filename val=&quot;C:\Users\JEFFKE~1\AppData\Local\Temp\PR\data\asimages\{54103865-31AD-4D0A-BE10-7A3229E3323B}_1.png_crop.png&quot;/&gt;&lt;left val=&quot;61&quot;/&gt;&lt;top val=&quot;157&quot;/&gt;&lt;width val=&quot;259&quot;/&gt;&lt;height val=&quot;15&quot;/&gt;&lt;hasText val=&quot;1&quot;/&gt;&lt;paraId val=&quot;4&quot;/&gt;&lt;/Image&gt;&lt;Image&gt;&lt;filename val=&quot;C:\Users\JEFFKE~1\AppData\Local\Temp\PR\data\asimages\{3A972B32-80FC-4A24-8C17-6C536510AFCE}_1.png_crop.png&quot;/&gt;&lt;left val=&quot;62&quot;/&gt;&lt;top val=&quot;185&quot;/&gt;&lt;width val=&quot;286&quot;/&gt;&lt;height val=&quot;15&quot;/&gt;&lt;hasText val=&quot;1&quot;/&gt;&lt;paraId val=&quot;5&quot;/&gt;&lt;/Image&gt;&lt;Image&gt;&lt;filename val=&quot;C:\Users\JEFFKE~1\AppData\Local\Temp\PR\data\asimages\{23BBFF19-1C32-4CE6-864A-63AC1E72B5ED}_1.png_crop.png&quot;/&gt;&lt;left val=&quot;93&quot;/&gt;&lt;top val=&quot;212&quot;/&gt;&lt;width val=&quot;218&quot;/&gt;&lt;height val=&quot;15&quot;/&gt;&lt;hasText val=&quot;1&quot;/&gt;&lt;paraId val=&quot;6&quot;/&gt;&lt;/Image&gt;&lt;Image&gt;&lt;filename val=&quot;C:\Users\JEFFKE~1\AppData\Local\Temp\PR\data\asimages\{7CEBEA12-7BC0-4E44-962D-534B06A47218}_1.png_crop.png&quot;/&gt;&lt;left val=&quot;129&quot;/&gt;&lt;top val=&quot;246&quot;/&gt;&lt;width val=&quot;146&quot;/&gt;&lt;height val=&quot;12&quot;/&gt;&lt;hasText val=&quot;1&quot;/&gt;&lt;paraId val=&quot;7&quot;/&gt;&lt;/Image&gt;&lt;Image&gt;&lt;filename val=&quot;C:\Users\JEFFKE~1\AppData\Local\Temp\PR\data\asimages\{113F0825-05F6-4406-AAE1-879796882AB0}_1.png_crop.png&quot;/&gt;&lt;left val=&quot;70&quot;/&gt;&lt;top val=&quot;280&quot;/&gt;&lt;width val=&quot;265&quot;/&gt;&lt;height val=&quot;15&quot;/&gt;&lt;hasText val=&quot;1&quot;/&gt;&lt;paraId val=&quot;8&quot;/&gt;&lt;/Image&gt;&lt;Image&gt;&lt;filename val=&quot;C:\Users\JEFFKE~1\AppData\Local\Temp\PR\data\asimages\{9CC4DFF7-C080-43E1-BDF6-683DC00E50CF}_1.png_crop.png&quot;/&gt;&lt;left val=&quot;38&quot;/&gt;&lt;top val=&quot;313&quot;/&gt;&lt;width val=&quot;327&quot;/&gt;&lt;height val=&quot;59&quot;/&gt;&lt;hasText val=&quot;1&quot;/&gt;&lt;paraId val=&quot;9&quot;/&gt;&lt;/Image&gt;&lt;/TextEffect&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3&quot;/&gt;&lt;lineCharCount val=&quot;3&quot;/&gt;&lt;lineCharCount val=&quot;3&quot;/&gt;&lt;lineCharCount val=&quot;3&quot;/&gt;&lt;lineCharCount val=&quot;39&quot;/&gt;&lt;lineCharCount val=&quot;3&quot;/&gt;&lt;lineCharCount val=&quot;3&quot;/&gt;&lt;lineCharCount val=&quot;3&quot;/&gt;&lt;lineCharCount val=&quot;46&quot;/&gt;&lt;lineCharCount val=&quot;3&quot;/&gt;&lt;lineCharCount val=&quot;3&quot;/&gt;&lt;lineCharCount val=&quot;3&quot;/&gt;&lt;lineCharCount val=&quot;1&quot;/&gt;&lt;/TableIndex&gt;&lt;/ShapeTextInfo&gt;"/>
  <p:tag name="HTML_SHAPEINFO" val="&lt;ThreeDShapeInfo&gt;&lt;uuid val=&quot;&quot;/&gt;&lt;isInvalidForFieldText val=&quot;0&quot;/&gt;&lt;Image&gt;&lt;filename val=&quot;C:\Users\JEFFKE~1\AppData\Local\Temp\PR\data\asimages\{3D5A0D6C-50EE-4F77-9AEA-44DD805517A6}_12.png&quot;/&gt;&lt;left val=&quot;380&quot;/&gt;&lt;top val=&quot;77&quot;/&gt;&lt;width val=&quot;297&quot;/&gt;&lt;height val=&quot;268&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FNEMasterTemplateForThemePreview.pptx</Template>
  <TotalTime>0</TotalTime>
  <Words>12593</Words>
  <Application>Microsoft Office PowerPoint</Application>
  <PresentationFormat>On-screen Show (16:9)</PresentationFormat>
  <Paragraphs>571</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ＭＳ Ｐゴシック</vt:lpstr>
      <vt:lpstr>Arial</vt:lpstr>
      <vt:lpstr>Calibri</vt:lpstr>
      <vt:lpstr>Times New Roman</vt:lpstr>
      <vt:lpstr>Wingdings</vt:lpstr>
      <vt:lpstr>ヒラギノ角ゴ Pro W3</vt:lpstr>
      <vt:lpstr>Office Theme</vt:lpstr>
      <vt:lpstr>Module 11: Implementation Planning</vt:lpstr>
      <vt:lpstr>How This Online Course Works</vt:lpstr>
      <vt:lpstr>The Materials You Will Use</vt:lpstr>
      <vt:lpstr>Please Print the Instructor Guide</vt:lpstr>
      <vt:lpstr>Slide 2: Objectives</vt:lpstr>
      <vt:lpstr>Shift Toward a Culture of Safety (Slide 3)</vt:lpstr>
      <vt:lpstr>Key Principles of Implementation (Slide 4)</vt:lpstr>
      <vt:lpstr>10 Steps of Implementation Planning (Slide 5)</vt:lpstr>
      <vt:lpstr>Describe the Targeted Unit/Work Area (Slide 6)</vt:lpstr>
      <vt:lpstr>Step 1: Create a Change Team (Slide 7)</vt:lpstr>
      <vt:lpstr>Complete Step 1 in Your Implementation Guide</vt:lpstr>
      <vt:lpstr>Step 2: Define the Problem/Opportunity for Improvement</vt:lpstr>
      <vt:lpstr>Example: Problem Definition (Slide 9)</vt:lpstr>
      <vt:lpstr>The Magic Wand Exercise</vt:lpstr>
      <vt:lpstr>Complete Step 2 in Your Implementation Guide</vt:lpstr>
      <vt:lpstr>Step 3: Define the Aims of TeamSTEPPS Intervention</vt:lpstr>
      <vt:lpstr>Complete Step 3 in Your Implementation Guide</vt:lpstr>
      <vt:lpstr>Step 4: Design a TeamSTEPPS Intervention</vt:lpstr>
      <vt:lpstr>Complete Step 4 in Your Implementation Guide</vt:lpstr>
      <vt:lpstr>Step 5: Develop a Plan for Testing Your TeamSTEPPS Intervention(s)</vt:lpstr>
      <vt:lpstr>Complete Step 5 in Your Implementation Guide</vt:lpstr>
      <vt:lpstr>Step 6: Develop an Implementation Plan</vt:lpstr>
      <vt:lpstr>Complete Step 6 in Your Implementation Guide</vt:lpstr>
      <vt:lpstr>Determine How Coaches May be Used (Slide 14)</vt:lpstr>
      <vt:lpstr>Complete Coaching in Your Implementation Guide</vt:lpstr>
      <vt:lpstr>Step 7: Develop a Sustainment Plan (Slide 15)</vt:lpstr>
      <vt:lpstr>Complete Step 7 in Your Implementation Guide</vt:lpstr>
      <vt:lpstr>Step 8: Develop a Communications Plan (Slide 16)</vt:lpstr>
      <vt:lpstr>Complete Step 8 in Your Implementation Guide</vt:lpstr>
      <vt:lpstr>Step 9. Develop an Implementation Plan Timeline (Slide 17)</vt:lpstr>
      <vt:lpstr>Complete Step 9 in Your Implementation Guide</vt:lpstr>
      <vt:lpstr>Change Team Meetings (Slide 18)</vt:lpstr>
      <vt:lpstr>Step 10: Review Your Plan With Key Stakeholders (Slide 19)</vt:lpstr>
      <vt:lpstr>Complete Step 10 in Your Implementation Guide</vt:lpstr>
      <vt:lpstr>Implementation Planning Exercise (Slide 20)</vt:lpstr>
      <vt:lpstr>Closing Comments</vt:lpstr>
      <vt:lpstr>Module 11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TeamSTEPPS 2.0 Module 11: Implementation Planning</dc:title>
  <dc:subject>TeamSTEPPS</dc:subject>
  <dc:creator>Agency for Health Care Research and Quality (AHRQ)</dc:creator>
  <cp:lastModifiedBy/>
  <cp:revision>1</cp:revision>
  <dcterms:created xsi:type="dcterms:W3CDTF">2018-11-02T22:53:43Z</dcterms:created>
  <dcterms:modified xsi:type="dcterms:W3CDTF">2018-11-02T23:10:53Z</dcterms:modified>
  <cp:category>TeamSTEPPS</cp:category>
  <cp:contentStatus/>
</cp:coreProperties>
</file>