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heme/theme2.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7.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8.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9.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0.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1.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2.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3.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4.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15.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6.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7.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8.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9.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0.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1.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22.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3.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4.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93455" r:id="rId1"/>
  </p:sldMasterIdLst>
  <p:notesMasterIdLst>
    <p:notesMasterId r:id="rId27"/>
  </p:notesMasterIdLst>
  <p:sldIdLst>
    <p:sldId id="256" r:id="rId2"/>
    <p:sldId id="297" r:id="rId3"/>
    <p:sldId id="321" r:id="rId4"/>
    <p:sldId id="298"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00" r:id="rId24"/>
    <p:sldId id="295" r:id="rId25"/>
    <p:sldId id="296" r:id="rId26"/>
  </p:sldIdLst>
  <p:sldSz cx="9144000" cy="5143500" type="screen16x9"/>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D1"/>
    <a:srgbClr val="215968"/>
    <a:srgbClr val="31859C"/>
    <a:srgbClr val="E38144"/>
    <a:srgbClr val="BE571E"/>
    <a:srgbClr val="6090DC"/>
    <a:srgbClr val="4F7FD6"/>
    <a:srgbClr val="0D3157"/>
    <a:srgbClr val="0A183D"/>
    <a:srgbClr val="3B3B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5" autoAdjust="0"/>
    <p:restoredTop sz="64097" autoAdjust="0"/>
  </p:normalViewPr>
  <p:slideViewPr>
    <p:cSldViewPr snapToGrid="0" snapToObjects="1">
      <p:cViewPr varScale="1">
        <p:scale>
          <a:sx n="89" d="100"/>
          <a:sy n="89" d="100"/>
        </p:scale>
        <p:origin x="2262" y="66"/>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3F38BA-94AF-4E69-98EC-4F278A5F07E0}"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871E9-4D60-4660-825E-000FF923D272}" type="slidenum">
              <a:rPr lang="en-US" smtClean="0"/>
              <a:t>‹#›</a:t>
            </a:fld>
            <a:endParaRPr lang="en-US"/>
          </a:p>
        </p:txBody>
      </p:sp>
    </p:spTree>
    <p:extLst>
      <p:ext uri="{BB962C8B-B14F-4D97-AF65-F5344CB8AC3E}">
        <p14:creationId xmlns:p14="http://schemas.microsoft.com/office/powerpoint/2010/main" val="1363901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i="0" dirty="0" smtClean="0"/>
              <a:t>Welcome to Module 2 of the TeamSTEPPS Online Master Trainer Course-- Team Structure. My name is Dr. </a:t>
            </a:r>
            <a:r>
              <a:rPr lang="en-US" i="0" dirty="0" err="1" smtClean="0"/>
              <a:t>Brigetta</a:t>
            </a:r>
            <a:r>
              <a:rPr lang="en-US" i="0" dirty="0" smtClean="0"/>
              <a:t> Craft, and I will be guiding you through this module. Learning about properly forming a team is essential to creating an effective teamwork environment. Please select the Forward arrow in the lower right corner to begin this module. </a:t>
            </a:r>
          </a:p>
        </p:txBody>
      </p:sp>
      <p:sp>
        <p:nvSpPr>
          <p:cNvPr id="4" name="Slide Number Placeholder 3"/>
          <p:cNvSpPr>
            <a:spLocks noGrp="1"/>
          </p:cNvSpPr>
          <p:nvPr>
            <p:ph type="sldNum" sz="quarter" idx="10"/>
          </p:nvPr>
        </p:nvSpPr>
        <p:spPr/>
        <p:txBody>
          <a:bodyPr/>
          <a:lstStyle/>
          <a:p>
            <a:fld id="{0A9871E9-4D60-4660-825E-000FF923D272}" type="slidenum">
              <a:rPr lang="en-US" smtClean="0"/>
              <a:t>1</a:t>
            </a:fld>
            <a:endParaRPr lang="en-US"/>
          </a:p>
        </p:txBody>
      </p:sp>
    </p:spTree>
    <p:extLst>
      <p:ext uri="{BB962C8B-B14F-4D97-AF65-F5344CB8AC3E}">
        <p14:creationId xmlns:p14="http://schemas.microsoft.com/office/powerpoint/2010/main" val="3124277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For the purpose of this course, I'd like you to take 10 minutes and, using the worksheet, answer these questions. Who are the team members in your area or unit? Who are the team members, using names or positions, in your immediate work area or unit who contribute to successful patient care? </a:t>
            </a:r>
          </a:p>
          <a:p>
            <a:r>
              <a:rPr lang="en-US" dirty="0" smtClean="0"/>
              <a:t>What is the goal of your unit or work area? List two to three characteristics that make the group a team or could make them a team. And when you have completed this worksheet, select the Forward button to continue the module. </a:t>
            </a:r>
            <a:endParaRPr lang="en-US" baseline="0" dirty="0" smtClean="0"/>
          </a:p>
          <a:p>
            <a:endParaRPr lang="en-US" dirty="0" smtClean="0"/>
          </a:p>
        </p:txBody>
      </p:sp>
      <p:sp>
        <p:nvSpPr>
          <p:cNvPr id="4" name="Slide Number Placeholder 3"/>
          <p:cNvSpPr>
            <a:spLocks noGrp="1"/>
          </p:cNvSpPr>
          <p:nvPr>
            <p:ph type="sldNum" sz="quarter" idx="5"/>
          </p:nvPr>
        </p:nvSpPr>
        <p:spPr/>
        <p:txBody>
          <a:bodyPr/>
          <a:lstStyle/>
          <a:p>
            <a:pPr>
              <a:defRPr/>
            </a:pPr>
            <a:fld id="{E7DDC769-7134-407D-8FED-4763D59CD4E4}" type="slidenum">
              <a:rPr lang="en-US" smtClean="0"/>
              <a:pPr>
                <a:defRPr/>
              </a:pPr>
              <a:t>10</a:t>
            </a:fld>
            <a:endParaRPr lang="en-US"/>
          </a:p>
        </p:txBody>
      </p:sp>
    </p:spTree>
    <p:extLst>
      <p:ext uri="{BB962C8B-B14F-4D97-AF65-F5344CB8AC3E}">
        <p14:creationId xmlns:p14="http://schemas.microsoft.com/office/powerpoint/2010/main" val="4230472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 include patients in your list of team members? If you did, congratulations. A key concept of team structure is partnering with the patient and their family. </a:t>
            </a:r>
          </a:p>
          <a:p>
            <a:r>
              <a:rPr lang="en-US" dirty="0" smtClean="0"/>
              <a:t>As you are teaching, after the participants have completed the worksheet, you will facilitate a discussion around these same questions. Ask the group to share some of their answers. Be sure to ask how many included patients in their list. Ask for volunteers to share the characteristics they believe make a group a team. If you can, share a personal example of an effective team and the characteristics they possessed or ask someone in the class to provide a personal example of their current or past teams based on these discussion questions.</a:t>
            </a:r>
          </a:p>
          <a:p>
            <a:pPr marL="0" indent="0">
              <a:buFont typeface="Arial"/>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6BEDEBF-9658-4C73-AAB3-18C35D29CA83}" type="slidenum">
              <a:rPr lang="en-US" smtClean="0"/>
              <a:pPr>
                <a:defRPr/>
              </a:pPr>
              <a:t>11</a:t>
            </a:fld>
            <a:endParaRPr lang="en-US"/>
          </a:p>
        </p:txBody>
      </p:sp>
    </p:spTree>
    <p:extLst>
      <p:ext uri="{BB962C8B-B14F-4D97-AF65-F5344CB8AC3E}">
        <p14:creationId xmlns:p14="http://schemas.microsoft.com/office/powerpoint/2010/main" val="1309770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It is critical to acknowledge that a patient care team is not complete without the patient or their family members. Patients and their families should be embraced and valued as contributing members to patient care, which is why patient-centered care has been so important in the recent years. Throughout this course, you will learn teamwork skills that can easily be adapted for use by patients and their families, and have been by other institutions. Thinking about how to include patients and their families is an important part of an effective TeamSTEPPS implementation. </a:t>
            </a:r>
          </a:p>
          <a:p>
            <a:r>
              <a:rPr lang="en-US" dirty="0" smtClean="0"/>
              <a:t>Effective strategy examples might include bedside rounding, which we do at University of Minnesota, and has been very well received by patients; conducting hand-offs at the patient's bedside, and, again, we have been doing this at Minnesota for nursing shift change; providing patients with tools for communicating with their care team, including things like notebooks and the use of whiteboards; involving patients in key committees and actively enlisting patients' participation, especially in improvement and safety efforts. A number of organizations provide information, materials, and suggested strategies related to patient engagement, including AHRQ, the Department of Defense Patient Safety Program, the Joint Commission, the National Patient Safety Foundation, the US Department of Health and Human Services, and the Institute for Clinical Systems Improvement, and the Consumers Advancing Patient Safety, or CAPS.</a:t>
            </a:r>
          </a:p>
          <a:p>
            <a:endParaRPr lang="en-US" dirty="0" smtClean="0"/>
          </a:p>
        </p:txBody>
      </p:sp>
      <p:sp>
        <p:nvSpPr>
          <p:cNvPr id="4" name="Slide Number Placeholder 3"/>
          <p:cNvSpPr>
            <a:spLocks noGrp="1"/>
          </p:cNvSpPr>
          <p:nvPr>
            <p:ph type="sldNum" sz="quarter" idx="5"/>
          </p:nvPr>
        </p:nvSpPr>
        <p:spPr/>
        <p:txBody>
          <a:bodyPr/>
          <a:lstStyle/>
          <a:p>
            <a:pPr>
              <a:defRPr/>
            </a:pPr>
            <a:fld id="{BC97EF15-5C8D-4115-816D-B27796F77D6A}" type="slidenum">
              <a:rPr lang="en-US" smtClean="0"/>
              <a:pPr>
                <a:defRPr/>
              </a:pPr>
              <a:t>12</a:t>
            </a:fld>
            <a:endParaRPr lang="en-US"/>
          </a:p>
        </p:txBody>
      </p:sp>
    </p:spTree>
    <p:extLst>
      <p:ext uri="{BB962C8B-B14F-4D97-AF65-F5344CB8AC3E}">
        <p14:creationId xmlns:p14="http://schemas.microsoft.com/office/powerpoint/2010/main" val="2390711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order to properly involve patients and their families, the clinical team does have significant responsibilities. Their responsibilities for working as true partners include listening to patients and their families despite, of course, all the data that shows that physicians interrupt patients within seconds of beginning an interview. So we have to overcome that. </a:t>
            </a:r>
          </a:p>
          <a:p>
            <a:r>
              <a:rPr lang="en-US" dirty="0" smtClean="0"/>
              <a:t>We need to ask patients how involved they prefer to be in their own care, because this varies quite a bit. We find that at Minnesota with some of our different cultural groups. Before launching into detailed information, asking patients about their concerns, to be honest, sometimes their concerns are not my concerns as a physician, and I need to realize that and be respectful of that. Otherwise, they may not understand what's being said to them. </a:t>
            </a:r>
          </a:p>
          <a:p>
            <a:r>
              <a:rPr lang="en-US" dirty="0" smtClean="0"/>
              <a:t>The use of translators is also incredibly important. Speaking in lay terms-- and as I said, the University of Minnesota does bedside rounding. Speaking in lay terms for our medical students is one of the most difficult things they have to learn. </a:t>
            </a:r>
          </a:p>
          <a:p>
            <a:r>
              <a:rPr lang="en-US" dirty="0" smtClean="0"/>
              <a:t>It's hard for them to remember after they've paid a lot of money to learn a lot of fancy words, that things like "renal" don't mean anything to the average patient. And if you say that to a patient and family member, they can become very confused. And unfortunately, often they don't feel comfortable speaking up. So even words like "mass" can mean a different thing for a patient and a family than it does for us. </a:t>
            </a:r>
          </a:p>
          <a:p>
            <a:r>
              <a:rPr lang="en-US" dirty="0" smtClean="0"/>
              <a:t>We also need to allow time for patients and families to ask questions and actually do it in a way that's permissive for questions. So we tend at Minnesota to try to say, what questions do you have? Rather than do you have any questions? The latter patients know they're supposed to say, no, I have no questions. But the first one is more permissive and will tend to get a lot more questions from patients and families. </a:t>
            </a:r>
          </a:p>
          <a:p>
            <a:r>
              <a:rPr lang="en-US" dirty="0" smtClean="0"/>
              <a:t>You need to provide patients and families with access to relevant information. And you need to ask patients and families for feedback and be proactive participants in their own patient care. They're responsible as well as us for transforming relationships between health care providers and patients.</a:t>
            </a:r>
          </a:p>
        </p:txBody>
      </p:sp>
      <p:sp>
        <p:nvSpPr>
          <p:cNvPr id="4" name="Slide Number Placeholder 3"/>
          <p:cNvSpPr>
            <a:spLocks noGrp="1"/>
          </p:cNvSpPr>
          <p:nvPr>
            <p:ph type="sldNum" sz="quarter" idx="5"/>
          </p:nvPr>
        </p:nvSpPr>
        <p:spPr/>
        <p:txBody>
          <a:bodyPr/>
          <a:lstStyle/>
          <a:p>
            <a:pPr>
              <a:defRPr/>
            </a:pPr>
            <a:fld id="{BC97EF15-5C8D-4115-816D-B27796F77D6A}" type="slidenum">
              <a:rPr lang="en-US" smtClean="0"/>
              <a:pPr>
                <a:defRPr/>
              </a:pPr>
              <a:t>13</a:t>
            </a:fld>
            <a:endParaRPr lang="en-US"/>
          </a:p>
        </p:txBody>
      </p:sp>
    </p:spTree>
    <p:extLst>
      <p:ext uri="{BB962C8B-B14F-4D97-AF65-F5344CB8AC3E}">
        <p14:creationId xmlns:p14="http://schemas.microsoft.com/office/powerpoint/2010/main" val="109260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responsibilities of the patient and their families or their friends as part of the team differ from those of the clinical team members. And they do have their own set of responsibilities, including providing accurate patient information. This can certainly be difficult, certainly on a medicine service like I am on, where we have large numbers of patients who, unfortunately, may suffer from dementia or may be admitted with confusion. But hopefully the family members can provide that information, at least be available for a phone call or come to the ER. </a:t>
            </a:r>
          </a:p>
          <a:p>
            <a:r>
              <a:rPr lang="en-US" dirty="0" smtClean="0"/>
              <a:t>To comply with prescribed plan of care; medication non-adherence is a big issue these days. They are responsible for helping to schedule appointments and to attend them as directed. However, to be honest, we also need to be pretty sensitive to the fact that it can be very difficult if a patient has an appointment a day for an entire week. I don't know the last time that you went to the physician, but it can be an all-day affair. </a:t>
            </a:r>
          </a:p>
          <a:p>
            <a:r>
              <a:rPr lang="en-US" dirty="0" smtClean="0"/>
              <a:t>They are responsible for asking questions and voicing concerns. We do need to create that permissive culture where they feel safe to do that, and we provide the space for them to do that, though. They are responsible for monitoring and reporting changes in a timely manner, just like we're responsible for telling them what things to look out for. </a:t>
            </a:r>
          </a:p>
          <a:p>
            <a:r>
              <a:rPr lang="en-US" dirty="0" smtClean="0"/>
              <a:t>They're also responsible to manage family members to prevent destructive behavior during care. We've actually had to call security regarding family members a couple of times, unfortunately, on our unit. And they are responsible for following the instructions of the clinical team, or at least asking if they have concerns with the instructions, or they don't make sense, or if they are counter to their own goals for care. </a:t>
            </a:r>
          </a:p>
        </p:txBody>
      </p:sp>
      <p:sp>
        <p:nvSpPr>
          <p:cNvPr id="4" name="Slide Number Placeholder 3"/>
          <p:cNvSpPr>
            <a:spLocks noGrp="1"/>
          </p:cNvSpPr>
          <p:nvPr>
            <p:ph type="sldNum" sz="quarter" idx="5"/>
          </p:nvPr>
        </p:nvSpPr>
        <p:spPr/>
        <p:txBody>
          <a:bodyPr/>
          <a:lstStyle/>
          <a:p>
            <a:pPr>
              <a:defRPr/>
            </a:pPr>
            <a:fld id="{BC97EF15-5C8D-4115-816D-B27796F77D6A}" type="slidenum">
              <a:rPr lang="en-US" smtClean="0"/>
              <a:pPr>
                <a:defRPr/>
              </a:pPr>
              <a:t>14</a:t>
            </a:fld>
            <a:endParaRPr lang="en-US"/>
          </a:p>
        </p:txBody>
      </p:sp>
    </p:spTree>
    <p:extLst>
      <p:ext uri="{BB962C8B-B14F-4D97-AF65-F5344CB8AC3E}">
        <p14:creationId xmlns:p14="http://schemas.microsoft.com/office/powerpoint/2010/main" val="1980682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have discussed what defines a team. But in health care, it turns out multiple teams are involved in care. This slide shows one model of a multi-team system. </a:t>
            </a:r>
          </a:p>
          <a:p>
            <a:r>
              <a:rPr lang="en-US" dirty="0" smtClean="0"/>
              <a:t>Each team within this multi-team system is responsible for various parts of the care. But they all have to act in concert. And in fact, as an individual, you may end up in multiple different parts of this team. A multi-team system is composed of multiple different teams. And we'll talk about each one of these in the slides that we have coming up. </a:t>
            </a:r>
          </a:p>
          <a:p>
            <a:r>
              <a:rPr lang="en-US" dirty="0" smtClean="0"/>
              <a:t>And these include core</a:t>
            </a:r>
            <a:r>
              <a:rPr lang="en-US" baseline="0" dirty="0" smtClean="0"/>
              <a:t> </a:t>
            </a:r>
            <a:r>
              <a:rPr lang="en-US" dirty="0" smtClean="0"/>
              <a:t>teams, contingency teams, coordinating teams, administration. And again, it's important to acknowledge the patient as a critical part. The patient is right at the top, as they should be. </a:t>
            </a:r>
          </a:p>
          <a:p>
            <a:r>
              <a:rPr lang="en-US" dirty="0" smtClean="0"/>
              <a:t>As we discuss each component, think about whether this should be included in your own personal TeamSTEPPS implementation plan. And I would encourage you to stretch the boundaries of who you would consider in training. For example, people like environmental services. So environmental services plays a crucial role in the prevention of hospital-acquired infections. But to be honest, they don't always realize how important they are because we don't always tell them what crucial members of the team they are. </a:t>
            </a:r>
          </a:p>
        </p:txBody>
      </p:sp>
      <p:sp>
        <p:nvSpPr>
          <p:cNvPr id="4" name="Slide Number Placeholder 3"/>
          <p:cNvSpPr>
            <a:spLocks noGrp="1"/>
          </p:cNvSpPr>
          <p:nvPr>
            <p:ph type="sldNum" sz="quarter" idx="10"/>
          </p:nvPr>
        </p:nvSpPr>
        <p:spPr/>
        <p:txBody>
          <a:bodyPr/>
          <a:lstStyle/>
          <a:p>
            <a:pPr>
              <a:defRPr/>
            </a:pPr>
            <a:fld id="{16BEDEBF-9658-4C73-AAB3-18C35D29CA83}" type="slidenum">
              <a:rPr lang="en-US" smtClean="0"/>
              <a:pPr>
                <a:defRPr/>
              </a:pPr>
              <a:t>15</a:t>
            </a:fld>
            <a:endParaRPr lang="en-US"/>
          </a:p>
        </p:txBody>
      </p:sp>
    </p:spTree>
    <p:extLst>
      <p:ext uri="{BB962C8B-B14F-4D97-AF65-F5344CB8AC3E}">
        <p14:creationId xmlns:p14="http://schemas.microsoft.com/office/powerpoint/2010/main" val="1357839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hangingPunct="1"/>
            <a:r>
              <a:rPr lang="en-US" sz="1200" kern="1200" dirty="0" smtClean="0">
                <a:solidFill>
                  <a:schemeClr val="tx1"/>
                </a:solidFill>
                <a:effectLst/>
                <a:latin typeface="Arial" panose="020B0604020202020204" pitchFamily="34" charset="0"/>
                <a:ea typeface="+mn-ea"/>
                <a:cs typeface="Arial" panose="020B0604020202020204" pitchFamily="34" charset="0"/>
              </a:rPr>
              <a:t>So the core team are the members that have the closest contact with the patient. So take a moment and think about who is on your core team. And I do, when I teach this, have people do this in real time and give them about 30 seconds. So as you did this, did you include the patient? Even though the patient is shown in a separate box in the triangle, they're really part of the core team, as is their family member. </a:t>
            </a:r>
          </a:p>
          <a:p>
            <a:pPr eaLnBrk="1" hangingPunct="1"/>
            <a:r>
              <a:rPr lang="en-US" sz="1200" kern="1200" dirty="0" smtClean="0">
                <a:solidFill>
                  <a:schemeClr val="tx1"/>
                </a:solidFill>
                <a:effectLst/>
                <a:latin typeface="Arial" panose="020B0604020202020204" pitchFamily="34" charset="0"/>
                <a:ea typeface="+mn-ea"/>
                <a:cs typeface="Arial" panose="020B0604020202020204" pitchFamily="34" charset="0"/>
              </a:rPr>
              <a:t>So core teams consist of team leaders and team members who are involved in the direct care of the patient. So that's why people tend to think of the physician and the bedside nurse. They include the direct providers and continuity providers. The continuity providers manage the patient from assessment to disposition. So case managers are a really good example here, or care managers, or social workers, depending on what title you use at your organization. </a:t>
            </a:r>
          </a:p>
          <a:p>
            <a:pPr eaLnBrk="1" hangingPunct="1"/>
            <a:r>
              <a:rPr lang="en-US" sz="1200" kern="1200" dirty="0" smtClean="0">
                <a:solidFill>
                  <a:schemeClr val="tx1"/>
                </a:solidFill>
                <a:effectLst/>
                <a:latin typeface="Arial" panose="020B0604020202020204" pitchFamily="34" charset="0"/>
                <a:ea typeface="+mn-ea"/>
                <a:cs typeface="Arial" panose="020B0604020202020204" pitchFamily="34" charset="0"/>
              </a:rPr>
              <a:t>The core team is based where the patient receives care. So they'll often be the people that have an office. Although certainly for myself as a hospitalist, I have patients on six or seven different units. Core teams should be small enough to ensure that situation monitoring, the development of situational awareness, and direct communication is possible. Again, you can start to see how that's hard even with myself, a bedside nurse, and a care coordinator. </a:t>
            </a:r>
          </a:p>
          <a:p>
            <a:pPr eaLnBrk="1" hangingPunct="1"/>
            <a:r>
              <a:rPr lang="en-US" sz="1200" kern="1200" dirty="0" smtClean="0">
                <a:solidFill>
                  <a:schemeClr val="tx1"/>
                </a:solidFill>
                <a:effectLst/>
                <a:latin typeface="Arial" panose="020B0604020202020204" pitchFamily="34" charset="0"/>
                <a:ea typeface="+mn-ea"/>
                <a:cs typeface="Arial" panose="020B0604020202020204" pitchFamily="34" charset="0"/>
              </a:rPr>
              <a:t>To establish a shared mental model, the core team should be large enough to include skill overlap to allow for work load sharing and redistribution. Every core team member has a leader who's readily identified by all members of the team. The core team leadership, though, is dynamic. Core team leaders are required to take on different roles. Often they may be non-leadership roles such as supporting a nurse starting an IV.</a:t>
            </a:r>
          </a:p>
          <a:p>
            <a:pPr eaLnBrk="1" hangingPunct="1"/>
            <a:r>
              <a:rPr lang="en-US" sz="1200" kern="1200" dirty="0" smtClean="0">
                <a:solidFill>
                  <a:schemeClr val="tx1"/>
                </a:solidFill>
                <a:effectLst/>
                <a:latin typeface="Arial" panose="020B0604020202020204" pitchFamily="34" charset="0"/>
                <a:ea typeface="+mn-ea"/>
                <a:cs typeface="Arial" panose="020B0604020202020204" pitchFamily="34" charset="0"/>
              </a:rPr>
              <a:t>For example, I probably have not started an IV at this point for seven or eight years. If the patient really needed an IV, they were having a GI bleed and boy, they need two large bore IVs immediately, it's probably my job to run and get the supplies for the nurse who's going to be better at getting that IV than me. In a clinic, it's probably a physician, a nurse, an administrative staff member responsible for treating a patient. </a:t>
            </a:r>
          </a:p>
          <a:p>
            <a:pPr eaLnBrk="1" hangingPunct="1"/>
            <a:r>
              <a:rPr lang="en-US" sz="1200" kern="1200" dirty="0" smtClean="0">
                <a:solidFill>
                  <a:schemeClr val="tx1"/>
                </a:solidFill>
                <a:effectLst/>
                <a:latin typeface="Arial" panose="020B0604020202020204" pitchFamily="34" charset="0"/>
                <a:ea typeface="+mn-ea"/>
                <a:cs typeface="Arial" panose="020B0604020202020204" pitchFamily="34" charset="0"/>
              </a:rPr>
              <a:t>In an OR, the core team's probably going to be the surgeon, the anesthesiologist, the circulating nurse, and a scrub tech. When I teach this slide, I often ask people who would be on their core teams. Because you'll be teaching this in different settings, possibly including long-term care. And so the teams will look a little bit different depending on where you are rolling this out. </a:t>
            </a:r>
          </a:p>
          <a:p>
            <a:pPr eaLnBrk="1" hangingPunct="1"/>
            <a:endParaRPr lang="en-US" sz="12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6DE8AA-6AA0-4216-ABE1-DEAD2324E9F0}" type="slidenum">
              <a:rPr lang="en-US" smtClean="0"/>
              <a:pPr fontAlgn="base">
                <a:spcBef>
                  <a:spcPct val="0"/>
                </a:spcBef>
                <a:spcAft>
                  <a:spcPct val="0"/>
                </a:spcAft>
              </a:pPr>
              <a:t>16</a:t>
            </a:fld>
            <a:endParaRPr lang="en-US" smtClean="0"/>
          </a:p>
        </p:txBody>
      </p:sp>
    </p:spTree>
    <p:extLst>
      <p:ext uri="{BB962C8B-B14F-4D97-AF65-F5344CB8AC3E}">
        <p14:creationId xmlns:p14="http://schemas.microsoft.com/office/powerpoint/2010/main" val="2073735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hangingPunct="1"/>
            <a:r>
              <a:rPr lang="en-US" sz="1200" dirty="0" smtClean="0"/>
              <a:t>Contingency teams, on the other hand, are formed for emerging or specific events and are very time limited. When I teach this-- and when you teach this you may want to do this as well-- I often pause and ask for examples of this. They're responsible for immediate direct patient care during emergency situations. And it usually requires more resources than are available to the core team. Examples of these contingency teams are things like code teams, rapid response teams, or even a disaster response team. </a:t>
            </a:r>
          </a:p>
          <a:p>
            <a:pPr eaLnBrk="1" hangingPunct="1"/>
            <a:r>
              <a:rPr lang="en-US" sz="1200" dirty="0" smtClean="0"/>
              <a:t>They generally consist of pre-identified members derived from varying units or core teams, and have limited time to prepare. So for example, our trauma teams at the University of Minnesota, they call for a trauma code, and because they don't know each other at all, and many of them have never met before that moment in time, having very clearly defined roles and responsibilities becomes crucial. In fact, our trauma teams are even told to stand in a specific place based upon their role and responsibility, so that everybody knows who they are. </a:t>
            </a:r>
          </a:p>
          <a:p>
            <a:pPr eaLnBrk="1" hangingPunct="1"/>
            <a:r>
              <a:rPr lang="en-US" sz="1200" dirty="0" smtClean="0"/>
              <a:t>When you're teaching this, make sure to ask participants what contingency teams are used in their facility, and who is on that team. If they're unable to answer, you can always provide your own examples. Please note that a TeamSTEPPS rapid response systems guide is available for AHRQ as well. You can download a copy using the link provided. </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6DE8AA-6AA0-4216-ABE1-DEAD2324E9F0}" type="slidenum">
              <a:rPr lang="en-US" smtClean="0"/>
              <a:pPr fontAlgn="base">
                <a:spcBef>
                  <a:spcPct val="0"/>
                </a:spcBef>
                <a:spcAft>
                  <a:spcPct val="0"/>
                </a:spcAft>
              </a:pPr>
              <a:t>17</a:t>
            </a:fld>
            <a:endParaRPr lang="en-US" smtClean="0"/>
          </a:p>
        </p:txBody>
      </p:sp>
    </p:spTree>
    <p:extLst>
      <p:ext uri="{BB962C8B-B14F-4D97-AF65-F5344CB8AC3E}">
        <p14:creationId xmlns:p14="http://schemas.microsoft.com/office/powerpoint/2010/main" val="3579946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hangingPunct="1"/>
            <a:r>
              <a:rPr lang="en-US" sz="1200" dirty="0" smtClean="0"/>
              <a:t>The coordinating team, on the other hand, is that group that is responsible for managing the operational environment that supports the core team. So they do things like triaging emerging events and prioritizing decisions to make sure that the core team is supported. For example, at the University of Minnesota, we have a triage physician on the medicine service. </a:t>
            </a:r>
          </a:p>
          <a:p>
            <a:pPr eaLnBrk="1" hangingPunct="1"/>
            <a:r>
              <a:rPr lang="en-US" sz="1200" dirty="0" smtClean="0"/>
              <a:t>There are seven different medicine teams. They take the phone calls from throughout the organization for anybody admitting a patient to medicine, whether they're coming from clinic, the emergency room, or even North Dakota. They decide what level of care the patient needs,</a:t>
            </a:r>
            <a:r>
              <a:rPr lang="en-US" sz="1200" baseline="0" dirty="0" smtClean="0"/>
              <a:t> A</a:t>
            </a:r>
            <a:r>
              <a:rPr lang="en-US" sz="1200" dirty="0" smtClean="0"/>
              <a:t>nd then they contact the service and hand off the patient so that they can ensure quick care for the patient. Also, though, they have that 20,000-foot idea. So they'll often get a census update in the morning, so they know what the hospital's looking like in terms of bed availability. </a:t>
            </a:r>
          </a:p>
          <a:p>
            <a:pPr eaLnBrk="1" hangingPunct="1"/>
            <a:r>
              <a:rPr lang="en-US" sz="1200" dirty="0" smtClean="0"/>
              <a:t>Direct patient care for coordinating team members may not happen, with the exception of small facilities. And again, for example, our triage doctor does not do direct patient care, because they literally spend their day on the phone and on our electronic health record. Small facilities may have them do this or in emergent situations. So, for example, if our medicine services are overwhelmed, our triage doctor does occasionally see patients. </a:t>
            </a:r>
          </a:p>
          <a:p>
            <a:pPr eaLnBrk="1" hangingPunct="1"/>
            <a:r>
              <a:rPr lang="en-US" sz="1200" dirty="0" smtClean="0"/>
              <a:t>The coordinating team frequently includes experienced personnel with strong clinical background. That way, they know the system, and they know the players within the system. So this combination enhances their ability to rapidly assess the overall picture, to anticipate the needs or potential needs between and across teams, and make priority-based decisions. </a:t>
            </a:r>
          </a:p>
          <a:p>
            <a:pPr eaLnBrk="1" hangingPunct="1"/>
            <a:r>
              <a:rPr lang="en-US" sz="1200" dirty="0" smtClean="0"/>
              <a:t>So who is on your coordinating team in the area in which you work? The coordinating team in the operating room, for a different example, might be a charge nurse and an anesthesiologist and a unit clerk. When you're teaching this, it is really helpful to ask the participants who is on their coordinating team. If they're not able to answer, be ready to provide your own example or examples.</a:t>
            </a:r>
          </a:p>
          <a:p>
            <a:pPr eaLnBrk="1" hangingPunct="1"/>
            <a:endParaRPr lang="en-US" sz="1200" dirty="0" smtClean="0"/>
          </a:p>
          <a:p>
            <a:pPr eaLnBrk="1" hangingPunct="1"/>
            <a:endParaRPr lang="en-US" sz="1200" dirty="0" smtClean="0"/>
          </a:p>
          <a:p>
            <a:pPr eaLnBrk="1" hangingPunct="1"/>
            <a:endParaRPr lang="en-US" sz="1200"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6DE8AA-6AA0-4216-ABE1-DEAD2324E9F0}" type="slidenum">
              <a:rPr lang="en-US" smtClean="0"/>
              <a:pPr fontAlgn="base">
                <a:spcBef>
                  <a:spcPct val="0"/>
                </a:spcBef>
                <a:spcAft>
                  <a:spcPct val="0"/>
                </a:spcAft>
              </a:pPr>
              <a:t>18</a:t>
            </a:fld>
            <a:endParaRPr lang="en-US" smtClean="0"/>
          </a:p>
        </p:txBody>
      </p:sp>
    </p:spTree>
    <p:extLst>
      <p:ext uri="{BB962C8B-B14F-4D97-AF65-F5344CB8AC3E}">
        <p14:creationId xmlns:p14="http://schemas.microsoft.com/office/powerpoint/2010/main" val="510769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hangingPunct="1"/>
            <a:r>
              <a:rPr lang="en-US" sz="1200" dirty="0" smtClean="0"/>
              <a:t>Next is ancillary and support services. Ancillary services consist of individuals who provide direct, task-specific, and time-limited care to patients, support services that facilitate the care of the patients, and are often not located where the patients receive their routine care. They are primarily a service delivery team whose mission is to support the core team. </a:t>
            </a:r>
          </a:p>
          <a:p>
            <a:pPr eaLnBrk="1" hangingPunct="1"/>
            <a:r>
              <a:rPr lang="en-US" sz="1200" dirty="0" smtClean="0"/>
              <a:t>In general, an ancillary services team functions independently. So I often think of lab or radiology. Support services are primarily a service-focused team whose mission is to create efficient, safe, comfortable, clean environments, market perception, operational efficiency, patient safety. Support services would be environmental services. They may be nutrition-- who frankly is one of the biggest predictors of patient satisfaction is your nutrition program-- bioengineering, human resource management, even sterile processing or laundry. </a:t>
            </a:r>
          </a:p>
          <a:p>
            <a:pPr eaLnBrk="1" hangingPunct="1"/>
            <a:r>
              <a:rPr lang="en-US" sz="1200" dirty="0" smtClean="0"/>
              <a:t>Think about what would happen in your facility if there wasn't clean laundry. Think about what happens to patient flow if environmental services is short that day for people. As you teach this, after explaining what ancillary services means and support services teams mean and before you provide examples, ask them what some examples are. </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6DE8AA-6AA0-4216-ABE1-DEAD2324E9F0}" type="slidenum">
              <a:rPr lang="en-US" smtClean="0"/>
              <a:pPr fontAlgn="base">
                <a:spcBef>
                  <a:spcPct val="0"/>
                </a:spcBef>
                <a:spcAft>
                  <a:spcPct val="0"/>
                </a:spcAft>
              </a:pPr>
              <a:t>19</a:t>
            </a:fld>
            <a:endParaRPr lang="en-US" smtClean="0"/>
          </a:p>
        </p:txBody>
      </p:sp>
    </p:spTree>
    <p:extLst>
      <p:ext uri="{BB962C8B-B14F-4D97-AF65-F5344CB8AC3E}">
        <p14:creationId xmlns:p14="http://schemas.microsoft.com/office/powerpoint/2010/main" val="237751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online course will walk you through the TeamSTEPPS content just as you will present it when you train your colleagues and staff at your facility. It teaches you all the concepts that comprise the TeamSTEPPS initiative while also teaching you how to teach the TeamSTEPPS content to your colleagues. Use the navigation buttons on the lower right to work through the online modules. Select the forward arrow to move to the next slide. And select the back arrow to go back to the previous slide</a:t>
            </a:r>
            <a:r>
              <a:rPr lang="en-US" smtClean="0"/>
              <a:t>.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2</a:t>
            </a:fld>
            <a:endParaRPr lang="en-US"/>
          </a:p>
        </p:txBody>
      </p:sp>
    </p:spTree>
    <p:extLst>
      <p:ext uri="{BB962C8B-B14F-4D97-AF65-F5344CB8AC3E}">
        <p14:creationId xmlns:p14="http://schemas.microsoft.com/office/powerpoint/2010/main" val="3107912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hangingPunct="1"/>
            <a:r>
              <a:rPr lang="en-US" sz="1200" dirty="0" smtClean="0"/>
              <a:t>And finally, there's administration. This is not the biggest section because they are the most important or because there should be the largest number of them. Administration includes executive leadership of a unit or facility. They may have 24-hour accountability for the overall function and management of the organization. At Minnesota, we are actually</a:t>
            </a:r>
            <a:r>
              <a:rPr lang="en-US" sz="1200" baseline="0" dirty="0" smtClean="0"/>
              <a:t> </a:t>
            </a:r>
            <a:r>
              <a:rPr lang="en-US" sz="1200" dirty="0" smtClean="0"/>
              <a:t>instituting a Leadership Officer of the Day. So there will always be a member of senior leadership available for questions 24/7. </a:t>
            </a:r>
          </a:p>
          <a:p>
            <a:pPr eaLnBrk="1" hangingPunct="1"/>
            <a:r>
              <a:rPr lang="en-US" sz="1200" dirty="0" smtClean="0"/>
              <a:t>The administrative team has no responsibility in the direct delivery of care, but they provide framework and guidance. Depending on your organization, they may have some responsibility for patient care, but not at the time they're acting as administrators. For example, we have a smaller institution within our organization that has a vice president for medical affairs who still practices as an emergency room physician because the VPMA job isn't really a full-time job, given the size of the institution. </a:t>
            </a:r>
          </a:p>
          <a:p>
            <a:pPr eaLnBrk="1" hangingPunct="1"/>
            <a:r>
              <a:rPr lang="en-US" sz="1200" dirty="0" smtClean="0"/>
              <a:t>Administration creates the culture and the climate for a teamwork system to flourish. They may be, for example, the people that asks you to complete this training. And they create this culture by establishing and communicating a vision, by developing and enforcing-- which is the hardest part-- policies and procedures that clearly articulate roles and responsibilities. </a:t>
            </a:r>
          </a:p>
          <a:p>
            <a:pPr eaLnBrk="1" hangingPunct="1"/>
            <a:r>
              <a:rPr lang="en-US" sz="1200" dirty="0" smtClean="0"/>
              <a:t>They set expectations for staff and for themselves. They provide necessary resources. And, again, they hold teams accountable, as well as individuals, for team performance. And they define and they should exemplify the culture of the organization. They should strive to create a learning culture, where there's trust and transparency, where it's safe to report, to analyze, and to share information openly. This is a specific philosophy. And it serves to define a culture of safety. </a:t>
            </a:r>
          </a:p>
          <a:p>
            <a:pPr eaLnBrk="1" hangingPunct="1"/>
            <a:r>
              <a:rPr lang="en-US" sz="1200" dirty="0" smtClean="0"/>
              <a:t>Aviation has done this quite well. However, they are also very clear that these changes do not happen overnight. And you'll learn a little bit more about the culture change and the timeline for that in later modules. Now that we've examined the structure of teams, we're going to go back and look at team leaders and team members in action. </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6DE8AA-6AA0-4216-ABE1-DEAD2324E9F0}" type="slidenum">
              <a:rPr lang="en-US" smtClean="0"/>
              <a:pPr fontAlgn="base">
                <a:spcBef>
                  <a:spcPct val="0"/>
                </a:spcBef>
                <a:spcAft>
                  <a:spcPct val="0"/>
                </a:spcAft>
              </a:pPr>
              <a:t>20</a:t>
            </a:fld>
            <a:endParaRPr lang="en-US" smtClean="0"/>
          </a:p>
        </p:txBody>
      </p:sp>
    </p:spTree>
    <p:extLst>
      <p:ext uri="{BB962C8B-B14F-4D97-AF65-F5344CB8AC3E}">
        <p14:creationId xmlns:p14="http://schemas.microsoft.com/office/powerpoint/2010/main" val="1273465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You will use slide 15 in your training to share the team structure video with your learners. As you watch the video, consider how the lack of team structure plays a role in the situation shown. The video is available on the web for viewing. Selecting the slide image will open a new browser window, so you can view the video. After viewing the video, please return to this browser window to continue the module. </a:t>
            </a:r>
            <a:endParaRPr lang="en-US" sz="1200" kern="1200" dirty="0">
              <a:solidFill>
                <a:schemeClr val="tx1"/>
              </a:solidFill>
              <a:effectLst/>
              <a:latin typeface="+mn-lt"/>
              <a:ea typeface="+mn-ea"/>
              <a:cs typeface="+mn-cs"/>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2B6745-3B38-4B25-9AC1-55F269C2166D}" type="slidenum">
              <a:rPr lang="en-US" smtClean="0"/>
              <a:pPr fontAlgn="base">
                <a:spcBef>
                  <a:spcPct val="0"/>
                </a:spcBef>
                <a:spcAft>
                  <a:spcPct val="0"/>
                </a:spcAft>
              </a:pPr>
              <a:t>21</a:t>
            </a:fld>
            <a:endParaRPr lang="en-US" smtClean="0"/>
          </a:p>
        </p:txBody>
      </p:sp>
    </p:spTree>
    <p:extLst>
      <p:ext uri="{BB962C8B-B14F-4D97-AF65-F5344CB8AC3E}">
        <p14:creationId xmlns:p14="http://schemas.microsoft.com/office/powerpoint/2010/main" val="3043425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Let's discuss what you saw in the video. What members of each of the following teams were involved in this scenario? The core team? By identifying the nurse, Amy, you're correct. The physician was not involved at all. </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How about the coordinating team? Yes, the clerk, Sherry. And the contingency team? That's right, no members of this team appeared in the video. However, when Mrs. Everett coded, the members of the team that responded would make up the contingency team. How about ancillary and support services? The med tech, Greg, that's right. </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Now, where did the breakdowns occur between the components of this multi-team system? That's correct, the med tech did not provide any information to the clerk to indicate there was a real concern that needed to be shared with the nurse. And the med tech and the nurse never followed up with one another to share information. Yes, because the nurse was not aware of the med tech's observations and concerns, the physician was never alerted to the changes in Mrs. Everett's behavior. </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When you teach, lead in to the video by asking participants to consider how the lack of team structure plays a role in the situation they will see in the video, just as I asked you. After the video has played, you will then guide them through the discussion questions you just answered. If they miss mentioning a team member or breakdown in the multi-team system, be sure to add it to the discussion. Details on facilitating the video discussion can be found on pages 19 through 20 in this module's instructor guide. </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F242EA-8B48-47E3-9B39-EDDEABB73260}" type="slidenum">
              <a:rPr lang="en-US" smtClean="0"/>
              <a:pPr fontAlgn="base">
                <a:spcBef>
                  <a:spcPct val="0"/>
                </a:spcBef>
                <a:spcAft>
                  <a:spcPct val="0"/>
                </a:spcAft>
              </a:pPr>
              <a:t>22</a:t>
            </a:fld>
            <a:endParaRPr lang="en-US" smtClean="0"/>
          </a:p>
        </p:txBody>
      </p:sp>
    </p:spTree>
    <p:extLst>
      <p:ext uri="{BB962C8B-B14F-4D97-AF65-F5344CB8AC3E}">
        <p14:creationId xmlns:p14="http://schemas.microsoft.com/office/powerpoint/2010/main" val="2047549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don't already have a copy of the worksheet, select the link provided to print out your own copy of the TeamSTEPPS implementation worksheet and take a moment to answer the following questions. Who are the members of the team experiencing a teamwork issue? Which team or teams within your multi-team system are experiencing the teamwork issue? Which team or teams interact with or are otherwise affected by the teams experiencing the issue? </a:t>
            </a:r>
          </a:p>
          <a:p>
            <a:r>
              <a:rPr lang="en-US" sz="1200" kern="1200" dirty="0" smtClean="0">
                <a:solidFill>
                  <a:schemeClr val="tx1"/>
                </a:solidFill>
                <a:effectLst/>
                <a:latin typeface="+mn-lt"/>
                <a:ea typeface="+mn-ea"/>
                <a:cs typeface="+mn-cs"/>
              </a:rPr>
              <a:t>When you teach, you will conclude Module 2 by asking the participants to write the answers to these same questions on their implementation worksheet. Remember, if at any time during this or any module you have questions, you only need to select the Question Mark button on the bottom of the slide.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AC615A-F48D-40F0-8B71-F4E3DC5E4395}" type="slidenum">
              <a:rPr lang="en-US" smtClean="0"/>
              <a:t>23</a:t>
            </a:fld>
            <a:endParaRPr lang="en-US"/>
          </a:p>
        </p:txBody>
      </p:sp>
    </p:spTree>
    <p:extLst>
      <p:ext uri="{BB962C8B-B14F-4D97-AF65-F5344CB8AC3E}">
        <p14:creationId xmlns:p14="http://schemas.microsoft.com/office/powerpoint/2010/main" val="3127455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1200"/>
              </a:spcAft>
            </a:pPr>
            <a:r>
              <a:rPr lang="en-US" sz="3200" dirty="0" smtClean="0"/>
              <a:t>In this module, you learned to discuss the benefits of teamwork and team structure, define a team, identify the role of patients and their families as part of the care team, and describe the components and composition of a multi-team system. </a:t>
            </a:r>
          </a:p>
        </p:txBody>
      </p:sp>
      <p:sp>
        <p:nvSpPr>
          <p:cNvPr id="4" name="Slide Number Placeholder 3"/>
          <p:cNvSpPr>
            <a:spLocks noGrp="1"/>
          </p:cNvSpPr>
          <p:nvPr>
            <p:ph type="sldNum" sz="quarter" idx="5"/>
          </p:nvPr>
        </p:nvSpPr>
        <p:spPr/>
        <p:txBody>
          <a:bodyPr/>
          <a:lstStyle/>
          <a:p>
            <a:pPr>
              <a:defRPr/>
            </a:pPr>
            <a:fld id="{5243AD34-36B2-40F3-B73A-7ACC9A696702}" type="slidenum">
              <a:rPr lang="en-US" smtClean="0"/>
              <a:pPr>
                <a:defRPr/>
              </a:pPr>
              <a:t>24</a:t>
            </a:fld>
            <a:endParaRPr lang="en-US"/>
          </a:p>
        </p:txBody>
      </p:sp>
    </p:spTree>
    <p:extLst>
      <p:ext uri="{BB962C8B-B14F-4D97-AF65-F5344CB8AC3E}">
        <p14:creationId xmlns:p14="http://schemas.microsoft.com/office/powerpoint/2010/main" val="2579903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1800"/>
              </a:spcAft>
            </a:pPr>
            <a:r>
              <a:rPr lang="en-US" dirty="0" smtClean="0"/>
              <a:t>This concludes Module Two of the TeamSTEPPS 2.0 online master trainer course. To complete this module and receive accreditation, you must return to the TeamSTEPPS Learning Management System and complete the Module Two post-test. </a:t>
            </a:r>
          </a:p>
        </p:txBody>
      </p:sp>
      <p:sp>
        <p:nvSpPr>
          <p:cNvPr id="4" name="Slide Number Placeholder 3"/>
          <p:cNvSpPr>
            <a:spLocks noGrp="1"/>
          </p:cNvSpPr>
          <p:nvPr>
            <p:ph type="sldNum" sz="quarter" idx="5"/>
          </p:nvPr>
        </p:nvSpPr>
        <p:spPr/>
        <p:txBody>
          <a:bodyPr/>
          <a:lstStyle/>
          <a:p>
            <a:pPr>
              <a:defRPr/>
            </a:pPr>
            <a:fld id="{738E73E3-C75E-4BCE-848D-4BC2D604EE30}" type="slidenum">
              <a:rPr lang="en-US" smtClean="0"/>
              <a:pPr>
                <a:defRPr/>
              </a:pPr>
              <a:t>25</a:t>
            </a:fld>
            <a:endParaRPr lang="en-US"/>
          </a:p>
        </p:txBody>
      </p:sp>
    </p:spTree>
    <p:extLst>
      <p:ext uri="{BB962C8B-B14F-4D97-AF65-F5344CB8AC3E}">
        <p14:creationId xmlns:p14="http://schemas.microsoft.com/office/powerpoint/2010/main" val="1958935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you deliver the TeamSTEPPS training at your facility, you will use a variety of materials and resources provided on the AHRQ TeamSTEPPS website. We will discuss them more, later in this module. Please select the link provided if you'd like to review any of the materials on the TeamSTEPPS website. </a:t>
            </a:r>
          </a:p>
        </p:txBody>
      </p:sp>
      <p:sp>
        <p:nvSpPr>
          <p:cNvPr id="4" name="Slide Number Placeholder 3"/>
          <p:cNvSpPr>
            <a:spLocks noGrp="1"/>
          </p:cNvSpPr>
          <p:nvPr>
            <p:ph type="sldNum" sz="quarter" idx="10"/>
          </p:nvPr>
        </p:nvSpPr>
        <p:spPr/>
        <p:txBody>
          <a:bodyPr/>
          <a:lstStyle/>
          <a:p>
            <a:fld id="{0A9871E9-4D60-4660-825E-000FF923D272}" type="slidenum">
              <a:rPr lang="en-US" smtClean="0"/>
              <a:t>3</a:t>
            </a:fld>
            <a:endParaRPr lang="en-US"/>
          </a:p>
        </p:txBody>
      </p:sp>
    </p:spTree>
    <p:extLst>
      <p:ext uri="{BB962C8B-B14F-4D97-AF65-F5344CB8AC3E}">
        <p14:creationId xmlns:p14="http://schemas.microsoft.com/office/powerpoint/2010/main" val="3876552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i="0" dirty="0" smtClean="0"/>
              <a:t>To best use this online module, we recommend printing the Instructor Guide for Module 2 as a reference to use throughout the module. An additional resource you may find beneficial is the TeamSTEPPS Pocket Guide. The Pocket Guide contains all the tools that will be discussed throughout this course in a convenient flip-type book. Select the link provided if you would like to download the Pocket Guide. Once you have done that, select the Forward button, and we will proceed to work through the slides you will use to train, just as if you are delivering this module at your facility. </a:t>
            </a:r>
            <a:endParaRPr lang="en-US" sz="1200" b="0" i="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EAC615A-F48D-40F0-8B71-F4E3DC5E4395}" type="slidenum">
              <a:rPr lang="en-US" smtClean="0"/>
              <a:t>4</a:t>
            </a:fld>
            <a:endParaRPr lang="en-US"/>
          </a:p>
        </p:txBody>
      </p:sp>
    </p:spTree>
    <p:extLst>
      <p:ext uri="{BB962C8B-B14F-4D97-AF65-F5344CB8AC3E}">
        <p14:creationId xmlns:p14="http://schemas.microsoft.com/office/powerpoint/2010/main" val="2801873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Teamwork cannot occur in the absence of a clearly defined team. Therefore, improving upon an existing or designing a new team structure is the first step in implementing a teamwork system in any environment. To learn how to promote teamwork and create a climate conducive to effective team functioning, it is important to first understand the structure of teams. Page 3 to 4 in the Instructor Guide provides details on how to prepare to deliver this module. </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D7A280C-1586-4255-A33D-8741265EE0E5}" type="slidenum">
              <a:rPr lang="en-US" smtClean="0"/>
              <a:pPr fontAlgn="base">
                <a:spcBef>
                  <a:spcPct val="0"/>
                </a:spcBef>
                <a:spcAft>
                  <a:spcPct val="0"/>
                </a:spcAft>
              </a:pPr>
              <a:t>5</a:t>
            </a:fld>
            <a:endParaRPr lang="en-US" smtClean="0"/>
          </a:p>
        </p:txBody>
      </p:sp>
    </p:spTree>
    <p:extLst>
      <p:ext uri="{BB962C8B-B14F-4D97-AF65-F5344CB8AC3E}">
        <p14:creationId xmlns:p14="http://schemas.microsoft.com/office/powerpoint/2010/main" val="382655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You will use slide two to introduce your learners to the content they will learn in this team structure module. After completing this module, you will be able to discuss the benefits of team structure in teamwork, define a team, identify the role of patients and their families as part of the care team, and describe the components and composition of a multi-team system. </a:t>
            </a:r>
          </a:p>
          <a:p>
            <a:pPr eaLnBrk="1" fontAlgn="auto" hangingPunct="1">
              <a:spcBef>
                <a:spcPts val="0"/>
              </a:spcBef>
              <a:spcAft>
                <a:spcPts val="0"/>
              </a:spcAft>
              <a:defRPr/>
            </a:pPr>
            <a:endParaRPr 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FD8535-C000-41F3-A603-1CF7DACBED86}" type="slidenum">
              <a:rPr lang="en-US" smtClean="0"/>
              <a:pPr fontAlgn="base">
                <a:spcBef>
                  <a:spcPct val="0"/>
                </a:spcBef>
                <a:spcAft>
                  <a:spcPct val="0"/>
                </a:spcAft>
              </a:pPr>
              <a:t>6</a:t>
            </a:fld>
            <a:endParaRPr lang="en-US" smtClean="0"/>
          </a:p>
        </p:txBody>
      </p:sp>
    </p:spTree>
    <p:extLst>
      <p:ext uri="{BB962C8B-B14F-4D97-AF65-F5344CB8AC3E}">
        <p14:creationId xmlns:p14="http://schemas.microsoft.com/office/powerpoint/2010/main" val="3454225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When you deliver to your learners, you will use slide three to present the broad overview of team structure. Team structure refers to the composition of an individual team or of a multi-team system and is an integral part of the teamwork process. It is the glue that holds together an effective strategy for ensuring patient safety and reducing medical error, taking into account the knowledge, performance, skills, and attitudes of team members. </a:t>
            </a:r>
          </a:p>
          <a:p>
            <a:pPr eaLnBrk="1" fontAlgn="auto" hangingPunct="1">
              <a:spcBef>
                <a:spcPts val="0"/>
              </a:spcBef>
              <a:spcAft>
                <a:spcPts val="0"/>
              </a:spcAft>
              <a:defRPr/>
            </a:pPr>
            <a:r>
              <a:rPr lang="en-US" dirty="0" smtClean="0"/>
              <a:t>A properly structured patient care team is an enabler for and the result of effective communication, leadership, situation monitoring, and mutual support. Proper team structure can promote teamwork by including a clearly defined leader, involving the patient, and ensuring that all team members commit to their roles in effective teamwork. It is important to identify and recognize the structure of teams because teamwork cannot occur in the absence of a clearly defined team. </a:t>
            </a:r>
          </a:p>
          <a:p>
            <a:pPr eaLnBrk="1" fontAlgn="auto" hangingPunct="1">
              <a:spcBef>
                <a:spcPts val="0"/>
              </a:spcBef>
              <a:spcAft>
                <a:spcPts val="0"/>
              </a:spcAft>
              <a:defRPr/>
            </a:pPr>
            <a:r>
              <a:rPr lang="en-US" dirty="0" smtClean="0"/>
              <a:t>In addition, understanding a team's structure and how multiple teams interact in a unit is critical for planning the implementation of TeamSTEPPS tools and strategies. It is also critical to know which teams are targeted for TeamSTEPPS, who on the team will adopt the TeamSTEPPS intervention, and how the intervention may affect other teams in the care environment. You can refer to page six in the Instructor Guide for more information on facilitating this slide. </a:t>
            </a:r>
          </a:p>
          <a:p>
            <a:pPr eaLnBrk="1" fontAlgn="auto" hangingPunct="1">
              <a:spcBef>
                <a:spcPts val="0"/>
              </a:spcBef>
              <a:spcAft>
                <a:spcPts val="0"/>
              </a:spcAft>
              <a:defRPr/>
            </a:pPr>
            <a:r>
              <a:rPr lang="en-US" dirty="0" smtClean="0"/>
              <a:t>Now, to present the next few slides, just as if she was delivering to a class, I would like to introduce our guest master trainer for the module, Dr. </a:t>
            </a:r>
            <a:r>
              <a:rPr lang="en-US" dirty="0" err="1" smtClean="0"/>
              <a:t>Karyn</a:t>
            </a:r>
            <a:r>
              <a:rPr lang="en-US" dirty="0" smtClean="0"/>
              <a:t> Baum, Professor of Medicine at the University of Minnesota. Dr. Baum is not only a practicing hospitalist, but is also the Associate Chair for Quality and the Director of the Minnesota TeamSTEPPS Training Center. Dr. Baum?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BDA7D4E-91BD-4D74-A30F-A26A976811A2}" type="slidenum">
              <a:rPr lang="en-US" smtClean="0"/>
              <a:pPr fontAlgn="base">
                <a:spcBef>
                  <a:spcPct val="0"/>
                </a:spcBef>
                <a:spcAft>
                  <a:spcPct val="0"/>
                </a:spcAft>
              </a:pPr>
              <a:t>7</a:t>
            </a:fld>
            <a:endParaRPr lang="en-US" smtClean="0"/>
          </a:p>
        </p:txBody>
      </p:sp>
    </p:spTree>
    <p:extLst>
      <p:ext uri="{BB962C8B-B14F-4D97-AF65-F5344CB8AC3E}">
        <p14:creationId xmlns:p14="http://schemas.microsoft.com/office/powerpoint/2010/main" val="1778021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My name is Dr. </a:t>
            </a:r>
            <a:r>
              <a:rPr lang="en-US" sz="1200" kern="1200" dirty="0" err="1" smtClean="0">
                <a:solidFill>
                  <a:schemeClr val="tx1"/>
                </a:solidFill>
                <a:effectLst/>
                <a:latin typeface="+mn-lt"/>
                <a:ea typeface="+mn-ea"/>
                <a:cs typeface="+mn-cs"/>
              </a:rPr>
              <a:t>Karyn</a:t>
            </a:r>
            <a:r>
              <a:rPr lang="en-US" sz="1200" kern="1200" dirty="0" smtClean="0">
                <a:solidFill>
                  <a:schemeClr val="tx1"/>
                </a:solidFill>
                <a:effectLst/>
                <a:latin typeface="+mn-lt"/>
                <a:ea typeface="+mn-ea"/>
                <a:cs typeface="+mn-cs"/>
              </a:rPr>
              <a:t> Baum. I'm a hospitalist and the director of the University of Minnesota TeamSTEPPS Training Center. I've worked with over 1,000 master trainers from across the country and the world as well as organizations working to implement team training. And I'm delighted to be speaking to you today. </a:t>
            </a:r>
          </a:p>
          <a:p>
            <a:r>
              <a:rPr lang="en-US" sz="1200" kern="1200" dirty="0" smtClean="0">
                <a:solidFill>
                  <a:schemeClr val="tx1"/>
                </a:solidFill>
                <a:effectLst/>
                <a:latin typeface="+mn-lt"/>
                <a:ea typeface="+mn-ea"/>
                <a:cs typeface="+mn-cs"/>
              </a:rPr>
              <a:t>As you work through this material, I recognize that not only are you learning the material, you're learning to teach the material. So I will try to give you examples of the ways that I teach specific slides. And you may want to consider instituting that in your training. </a:t>
            </a:r>
          </a:p>
          <a:p>
            <a:r>
              <a:rPr lang="en-US" sz="1200" kern="1200" dirty="0" smtClean="0">
                <a:solidFill>
                  <a:schemeClr val="tx1"/>
                </a:solidFill>
                <a:effectLst/>
                <a:latin typeface="+mn-lt"/>
                <a:ea typeface="+mn-ea"/>
                <a:cs typeface="+mn-cs"/>
              </a:rPr>
              <a:t>So let's begin with defining a team. To effectively understand team structure, we do need to begin with defining what a team actually means. And a team is different than a group. A group can achieve its goals independently. They don't need each other. Real-time coordination of tasks is not required. </a:t>
            </a:r>
          </a:p>
          <a:p>
            <a:r>
              <a:rPr lang="en-US" sz="1200" kern="1200" dirty="0" smtClean="0">
                <a:solidFill>
                  <a:schemeClr val="tx1"/>
                </a:solidFill>
                <a:effectLst/>
                <a:latin typeface="+mn-lt"/>
                <a:ea typeface="+mn-ea"/>
                <a:cs typeface="+mn-cs"/>
              </a:rPr>
              <a:t>A team, however, consists of two or more people, who interact dynamically, interdependently, and adaptively towards a common and valued goal. That common and valued goal is actually quite important. And I do stress this point when I teach this slide. For example, if I think the goal is to make dinner and my husband thinks the goal is to go out for dinner, you can see how our evening plans might go awry if we lack that common goal. </a:t>
            </a:r>
          </a:p>
          <a:p>
            <a:r>
              <a:rPr lang="en-US" sz="1200" kern="1200" dirty="0" smtClean="0">
                <a:solidFill>
                  <a:schemeClr val="tx1"/>
                </a:solidFill>
                <a:effectLst/>
                <a:latin typeface="+mn-lt"/>
                <a:ea typeface="+mn-ea"/>
                <a:cs typeface="+mn-cs"/>
              </a:rPr>
              <a:t>Teams also have specific roles and functions. And unlike a marriage, they do have a time-limited membership. During the temporal life of a team, the mission is greater for the team than it is for the goals of the individual team members. </a:t>
            </a:r>
          </a:p>
          <a:p>
            <a:r>
              <a:rPr lang="en-US" sz="1200" kern="1200" dirty="0" smtClean="0">
                <a:solidFill>
                  <a:schemeClr val="tx1"/>
                </a:solidFill>
                <a:effectLst/>
                <a:latin typeface="+mn-lt"/>
                <a:ea typeface="+mn-ea"/>
                <a:cs typeface="+mn-cs"/>
              </a:rPr>
              <a:t>So team members include anyone in the process of patient care who can take action. They have, as we said, defined roles and responsibilities. They are accountable to the team for their actions. And they must stay continuously informed for effective team functioning. And that's a point that will be stressed over and over again in the TeamSTEPPS training. The teamwork skills that you will learn in this course will provide team members with tools and strategies for being effective team members.</a:t>
            </a:r>
            <a:endParaRPr lang="en-US" sz="1200"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6DE8AA-6AA0-4216-ABE1-DEAD2324E9F0}" type="slidenum">
              <a:rPr lang="en-US" smtClean="0"/>
              <a:pPr fontAlgn="base">
                <a:spcBef>
                  <a:spcPct val="0"/>
                </a:spcBef>
                <a:spcAft>
                  <a:spcPct val="0"/>
                </a:spcAft>
              </a:pPr>
              <a:t>8</a:t>
            </a:fld>
            <a:endParaRPr lang="en-US" smtClean="0"/>
          </a:p>
        </p:txBody>
      </p:sp>
    </p:spTree>
    <p:extLst>
      <p:ext uri="{BB962C8B-B14F-4D97-AF65-F5344CB8AC3E}">
        <p14:creationId xmlns:p14="http://schemas.microsoft.com/office/powerpoint/2010/main" val="2613700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0" u="none" kern="1200" dirty="0" smtClean="0">
                <a:solidFill>
                  <a:srgbClr val="FF0000"/>
                </a:solidFill>
                <a:effectLst/>
                <a:latin typeface="Arial" panose="020B0604020202020204" pitchFamily="34" charset="0"/>
                <a:ea typeface="+mn-ea"/>
                <a:cs typeface="Arial" panose="020B0604020202020204" pitchFamily="34" charset="0"/>
              </a:rPr>
              <a:t>If you were teaching, this is the point where you would ask participants to complete the teams and teamwork exercise sheet, giving the class about 5 to 10 minutes to answer the questions on the worksheet. The worksheet, along with all the other materials and resources we will be mentioning during this course, can be found on the AHRQ website. Use the link provided to download the worksheet. And please review page 8 in the Instructor Guide for more information on facilitating this exercise. </a:t>
            </a:r>
            <a:endParaRPr lang="en-US" b="0" u="none"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70BC000-57EC-44E2-AF06-EC1A00B9D8A1}" type="slidenum">
              <a:rPr lang="en-US" smtClean="0"/>
              <a:pPr fontAlgn="base">
                <a:spcBef>
                  <a:spcPct val="0"/>
                </a:spcBef>
                <a:spcAft>
                  <a:spcPct val="0"/>
                </a:spcAft>
              </a:pPr>
              <a:t>9</a:t>
            </a:fld>
            <a:endParaRPr lang="en-US" smtClean="0"/>
          </a:p>
        </p:txBody>
      </p:sp>
    </p:spTree>
    <p:extLst>
      <p:ext uri="{BB962C8B-B14F-4D97-AF65-F5344CB8AC3E}">
        <p14:creationId xmlns:p14="http://schemas.microsoft.com/office/powerpoint/2010/main" val="19396835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5.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png"/><Relationship Id="rId5" Type="http://schemas.openxmlformats.org/officeDocument/2006/relationships/tags" Target="../tags/tag8.xml"/><Relationship Id="rId10" Type="http://schemas.openxmlformats.org/officeDocument/2006/relationships/image" Target="../media/image2.png"/><Relationship Id="rId4" Type="http://schemas.openxmlformats.org/officeDocument/2006/relationships/tags" Target="../tags/tag7.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image" Target="../media/image5.pn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image" Target="../media/image6.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19" Type="http://schemas.openxmlformats.org/officeDocument/2006/relationships/slideMaster" Target="../slideMasters/slideMaster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3" Type="http://schemas.openxmlformats.org/officeDocument/2006/relationships/tags" Target="../tags/tag32.xml"/><Relationship Id="rId21" Type="http://schemas.openxmlformats.org/officeDocument/2006/relationships/image" Target="../media/image5.png"/><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image" Target="../media/image6.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tags" Target="../tags/tag44.xml"/><Relationship Id="rId10" Type="http://schemas.openxmlformats.org/officeDocument/2006/relationships/tags" Target="../tags/tag39.xml"/><Relationship Id="rId19" Type="http://schemas.openxmlformats.org/officeDocument/2006/relationships/slideMaster" Target="../slideMasters/slideMaster1.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tags" Target="../tags/tag59.xml"/><Relationship Id="rId2" Type="http://schemas.openxmlformats.org/officeDocument/2006/relationships/tags" Target="../tags/tag49.xml"/><Relationship Id="rId16" Type="http://schemas.openxmlformats.org/officeDocument/2006/relationships/image" Target="../media/image7.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image" Target="../media/image6.png"/><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 y="-3307"/>
            <a:ext cx="9144000" cy="5151120"/>
          </a:xfrm>
          <a:prstGeom prst="rect">
            <a:avLst/>
          </a:prstGeom>
        </p:spPr>
      </p:pic>
      <p:sp>
        <p:nvSpPr>
          <p:cNvPr id="2" name="Title 1"/>
          <p:cNvSpPr>
            <a:spLocks noGrp="1"/>
          </p:cNvSpPr>
          <p:nvPr>
            <p:ph type="ctrTitle" hasCustomPrompt="1"/>
            <p:custDataLst>
              <p:tags r:id="rId1"/>
            </p:custDataLst>
          </p:nvPr>
        </p:nvSpPr>
        <p:spPr>
          <a:xfrm>
            <a:off x="0" y="2401084"/>
            <a:ext cx="9143999" cy="693108"/>
          </a:xfrm>
        </p:spPr>
        <p:txBody>
          <a:bodyPr lIns="0" tIns="0" rIns="0" bIns="0" anchor="ctr" anchorCtr="0">
            <a:normAutofit/>
          </a:bodyPr>
          <a:lstStyle>
            <a:lvl1pPr algn="ctr">
              <a:defRPr sz="2000" spc="0" baseline="0">
                <a:solidFill>
                  <a:schemeClr val="bg1">
                    <a:lumMod val="95000"/>
                  </a:schemeClr>
                </a:solidFill>
              </a:defRPr>
            </a:lvl1pPr>
          </a:lstStyle>
          <a:p>
            <a:r>
              <a:rPr lang="en-US" dirty="0" smtClean="0"/>
              <a:t>Module 1: Introduction</a:t>
            </a:r>
            <a:endParaRPr lang="en-US" dirty="0"/>
          </a:p>
        </p:txBody>
      </p:sp>
      <p:sp>
        <p:nvSpPr>
          <p:cNvPr id="3" name="Subtitle 2"/>
          <p:cNvSpPr>
            <a:spLocks noGrp="1"/>
          </p:cNvSpPr>
          <p:nvPr>
            <p:ph type="subTitle" idx="1" hasCustomPrompt="1"/>
            <p:custDataLst>
              <p:tags r:id="rId2"/>
            </p:custDataLst>
          </p:nvPr>
        </p:nvSpPr>
        <p:spPr>
          <a:xfrm>
            <a:off x="685799" y="2014091"/>
            <a:ext cx="7772400" cy="671151"/>
          </a:xfrm>
        </p:spPr>
        <p:txBody>
          <a:bodyPr/>
          <a:lstStyle>
            <a:lvl1pPr marL="0" indent="0" algn="ctr">
              <a:buNone/>
              <a:defRPr baseline="0">
                <a:solidFill>
                  <a:srgbClr val="2159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Online Master Trainer Course</a:t>
            </a:r>
            <a:endParaRPr lang="en-US" dirty="0"/>
          </a:p>
        </p:txBody>
      </p:sp>
      <p:sp>
        <p:nvSpPr>
          <p:cNvPr id="56" name="Text Placeholder 55"/>
          <p:cNvSpPr>
            <a:spLocks noGrp="1"/>
          </p:cNvSpPr>
          <p:nvPr>
            <p:ph type="body" sz="quarter" idx="10" hasCustomPrompt="1"/>
            <p:custDataLst>
              <p:tags r:id="rId3"/>
            </p:custDataLst>
          </p:nvPr>
        </p:nvSpPr>
        <p:spPr>
          <a:xfrm>
            <a:off x="-2" y="1037791"/>
            <a:ext cx="9144002" cy="485775"/>
          </a:xfrm>
        </p:spPr>
        <p:txBody>
          <a:bodyPr>
            <a:noAutofit/>
          </a:bodyPr>
          <a:lstStyle>
            <a:lvl1pPr marL="0" indent="0" algn="ctr">
              <a:buNone/>
              <a:defRPr sz="3200">
                <a:solidFill>
                  <a:srgbClr val="215968"/>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Welcome to the</a:t>
            </a:r>
            <a:endParaRPr lang="en-US" dirty="0"/>
          </a:p>
        </p:txBody>
      </p:sp>
      <p:pic>
        <p:nvPicPr>
          <p:cNvPr id="61" name="Picture 60"/>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645142" y="1535282"/>
            <a:ext cx="3617139" cy="542570"/>
          </a:xfrm>
          <a:prstGeom prst="rect">
            <a:avLst/>
          </a:prstGeom>
        </p:spPr>
      </p:pic>
      <p:pic>
        <p:nvPicPr>
          <p:cNvPr id="5" name="Picture 4" title="TeamSTEPPS logo"/>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006342" y="188166"/>
            <a:ext cx="1160424" cy="938165"/>
          </a:xfrm>
          <a:prstGeom prst="rect">
            <a:avLst/>
          </a:prstGeom>
        </p:spPr>
      </p:pic>
      <p:grpSp>
        <p:nvGrpSpPr>
          <p:cNvPr id="51" name="Group 50"/>
          <p:cNvGrpSpPr>
            <a:grpSpLocks noChangeAspect="1"/>
          </p:cNvGrpSpPr>
          <p:nvPr>
            <p:custDataLst>
              <p:tags r:id="rId4"/>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52" name="Rectangle 51"/>
            <p:cNvSpPr/>
            <p:nvPr>
              <p:custDataLst>
                <p:tags r:id="rId7"/>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custDataLst>
                <p:tags r:id="rId8"/>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8" name="Picture 57"/>
          <p:cNvPicPr>
            <a:picLocks noChangeAspect="1"/>
          </p:cNvPicPr>
          <p:nvPr>
            <p:custDataLst>
              <p:tags r:id="rId5"/>
            </p:custDataLst>
          </p:nvPr>
        </p:nvPicPr>
        <p:blipFill>
          <a:blip r:embed="rId13"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60" name="Rectangle 59" descr="Next Slide Button" title="Next Slide Button">
            <a:hlinkClick r:id="" action="ppaction://hlinkshowjump?jump=nextslide"/>
          </p:cNvPr>
          <p:cNvSpPr/>
          <p:nvPr>
            <p:custDataLst>
              <p:tags r:id="rId6"/>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8" y="768096"/>
            <a:ext cx="8797315" cy="4018633"/>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2: Team</a:t>
            </a:r>
            <a:r>
              <a:rPr lang="en-US" sz="1400" baseline="0" dirty="0" smtClean="0"/>
              <a:t> Structure</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25</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7"/>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8"/>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5"/>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6"/>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custDataLst>
              <p:tags r:id="rId8"/>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25" name="Rectangle 24"/>
            <p:cNvSpPr/>
            <p:nvPr>
              <p:custDataLst>
                <p:tags r:id="rId13"/>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custDataLst>
                <p:tags r:id="rId14"/>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9"/>
            </p:custDataLst>
          </p:nvPr>
        </p:nvPicPr>
        <p:blipFill>
          <a:blip r:embed="rId20"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pic>
        <p:nvPicPr>
          <p:cNvPr id="30" name="Picture 29"/>
          <p:cNvPicPr>
            <a:picLocks noChangeAspect="1"/>
          </p:cNvPicPr>
          <p:nvPr>
            <p:custDataLst>
              <p:tags r:id="rId10"/>
            </p:custDataLst>
          </p:nvPr>
        </p:nvPicPr>
        <p:blipFill>
          <a:blip r:embed="rId21"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11"/>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descr="Next Slide Button" title="Next Slide Button">
            <a:hlinkClick r:id="" action="ppaction://hlinkshowjump?jump=nextslide"/>
          </p:cNvPr>
          <p:cNvSpPr/>
          <p:nvPr>
            <p:custDataLst>
              <p:tags r:id="rId12"/>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3036183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alf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2: Team</a:t>
            </a:r>
            <a:r>
              <a:rPr lang="en-US" sz="1400" baseline="0" dirty="0" smtClean="0"/>
              <a:t> Structure</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25</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7"/>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8"/>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5"/>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6"/>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custDataLst>
              <p:tags r:id="rId8"/>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25" name="Rectangle 24"/>
            <p:cNvSpPr/>
            <p:nvPr>
              <p:custDataLst>
                <p:tags r:id="rId13"/>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custDataLst>
                <p:tags r:id="rId14"/>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9"/>
            </p:custDataLst>
          </p:nvPr>
        </p:nvPicPr>
        <p:blipFill>
          <a:blip r:embed="rId20"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pic>
        <p:nvPicPr>
          <p:cNvPr id="30" name="Picture 29"/>
          <p:cNvPicPr>
            <a:picLocks noChangeAspect="1"/>
          </p:cNvPicPr>
          <p:nvPr>
            <p:custDataLst>
              <p:tags r:id="rId10"/>
            </p:custDataLst>
          </p:nvPr>
        </p:nvPicPr>
        <p:blipFill>
          <a:blip r:embed="rId21"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11"/>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descr="Next Slide Button" title="Next Slide Button">
            <a:hlinkClick r:id="" action="ppaction://hlinkshowjump?jump=nextslide"/>
          </p:cNvPr>
          <p:cNvSpPr/>
          <p:nvPr>
            <p:custDataLst>
              <p:tags r:id="rId12"/>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1379094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2: Team</a:t>
            </a:r>
            <a:r>
              <a:rPr lang="en-US" sz="1400" baseline="0" dirty="0" smtClean="0"/>
              <a:t> Structure</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25</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2"/>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3"/>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0"/>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1"/>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8"/>
            </p:custDataLst>
          </p:nvPr>
        </p:nvPicPr>
        <p:blipFill>
          <a:blip r:embed="rId15"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9"/>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5583517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6"/>
            </p:custDataLst>
          </p:nvPr>
        </p:nvSpPr>
        <p:spPr>
          <a:xfrm>
            <a:off x="1005840" y="0"/>
            <a:ext cx="786384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7"/>
            </p:custDataLst>
          </p:nvPr>
        </p:nvSpPr>
        <p:spPr>
          <a:xfrm>
            <a:off x="182880" y="768096"/>
            <a:ext cx="8778240" cy="39380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Lst>
  <p:timing>
    <p:tnLst>
      <p:par>
        <p:cTn id="1" dur="indefinite" restart="never" nodeType="tmRoot"/>
      </p:par>
    </p:tnLst>
  </p:timing>
  <p:txStyles>
    <p:titleStyle>
      <a:lvl1pPr algn="l" defTabSz="457200" rtl="0" eaLnBrk="1" latinLnBrk="0" hangingPunct="1">
        <a:spcBef>
          <a:spcPct val="0"/>
        </a:spcBef>
        <a:buNone/>
        <a:defRPr sz="3200" b="0" i="0" u="none" kern="1200" spc="-100" baseline="0">
          <a:solidFill>
            <a:srgbClr val="215968"/>
          </a:solidFill>
          <a:latin typeface="+mj-lt"/>
          <a:ea typeface="+mj-ea"/>
          <a:cs typeface="Arial"/>
        </a:defRPr>
      </a:lvl1pPr>
    </p:titleStyle>
    <p:body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3.xml"/><Relationship Id="rId7" Type="http://schemas.openxmlformats.org/officeDocument/2006/relationships/notesSlide" Target="../notesSlides/notesSlide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1.xml"/><Relationship Id="rId5" Type="http://schemas.openxmlformats.org/officeDocument/2006/relationships/tags" Target="../tags/tag65.xml"/><Relationship Id="rId10" Type="http://schemas.openxmlformats.org/officeDocument/2006/relationships/image" Target="../media/image10.png"/><Relationship Id="rId4" Type="http://schemas.openxmlformats.org/officeDocument/2006/relationships/tags" Target="../tags/tag64.xm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102.xml"/><Relationship Id="rId7" Type="http://schemas.openxmlformats.org/officeDocument/2006/relationships/slideLayout" Target="../slideLayouts/slideLayout3.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10" Type="http://schemas.openxmlformats.org/officeDocument/2006/relationships/image" Target="../media/image18.png"/><Relationship Id="rId4" Type="http://schemas.openxmlformats.org/officeDocument/2006/relationships/tags" Target="../tags/tag103.xml"/><Relationship Id="rId9" Type="http://schemas.openxmlformats.org/officeDocument/2006/relationships/hyperlink" Target="http://www.ahrq.gov/professionals/education/curriculum-tools/teamstepps/instructor/fundamentals/module2/exteammulti.pdf" TargetMode="External"/></Relationships>
</file>

<file path=ppt/slides/_rels/slide11.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18.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tags" Target="../tags/tag109.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12.xml"/><Relationship Id="rId7" Type="http://schemas.openxmlformats.org/officeDocument/2006/relationships/notesSlide" Target="../notesSlides/notesSlide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Layout" Target="../slideLayouts/slideLayout3.xml"/><Relationship Id="rId5" Type="http://schemas.openxmlformats.org/officeDocument/2006/relationships/tags" Target="../tags/tag114.xml"/><Relationship Id="rId4" Type="http://schemas.openxmlformats.org/officeDocument/2006/relationships/tags" Target="../tags/tag113.xml"/></Relationships>
</file>

<file path=ppt/slides/_rels/slide13.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20.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118.xml"/></Relationships>
</file>

<file path=ppt/slides/_rels/slide14.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21.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ags" Target="../tags/tag12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22.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127.xml"/><Relationship Id="rId7" Type="http://schemas.openxmlformats.org/officeDocument/2006/relationships/image" Target="../media/image22.jpe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notesSlide" Target="../notesSlides/notesSlide16.xml"/><Relationship Id="rId5" Type="http://schemas.openxmlformats.org/officeDocument/2006/relationships/slideLayout" Target="../slideLayouts/slideLayout3.xml"/><Relationship Id="rId4" Type="http://schemas.openxmlformats.org/officeDocument/2006/relationships/tags" Target="../tags/tag128.xml"/></Relationships>
</file>

<file path=ppt/slides/_rels/slide17.xml.rels><?xml version="1.0" encoding="UTF-8" standalone="yes"?>
<Relationships xmlns="http://schemas.openxmlformats.org/package/2006/relationships"><Relationship Id="rId8" Type="http://schemas.openxmlformats.org/officeDocument/2006/relationships/hyperlink" Target="http://www.ahrq.gov/professionals/education/curriculum-tools/teamstepps/rrs/" TargetMode="External"/><Relationship Id="rId3" Type="http://schemas.openxmlformats.org/officeDocument/2006/relationships/tags" Target="../tags/tag131.xml"/><Relationship Id="rId7" Type="http://schemas.openxmlformats.org/officeDocument/2006/relationships/image" Target="../media/image22.jpe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notesSlide" Target="../notesSlides/notesSlide17.xml"/><Relationship Id="rId5" Type="http://schemas.openxmlformats.org/officeDocument/2006/relationships/slideLayout" Target="../slideLayouts/slideLayout3.xml"/><Relationship Id="rId4" Type="http://schemas.openxmlformats.org/officeDocument/2006/relationships/tags" Target="../tags/tag132.xml"/></Relationships>
</file>

<file path=ppt/slides/_rels/slide18.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image" Target="../media/image24.jpe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22.jpeg"/><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image" Target="../media/image25.jpe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22.jpeg"/><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image" Target="../media/image22.jpe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notesSlide" Target="../notesSlides/notesSlide20.xml"/><Relationship Id="rId5" Type="http://schemas.openxmlformats.org/officeDocument/2006/relationships/slideLayout" Target="../slideLayouts/slideLayout3.xml"/><Relationship Id="rId4" Type="http://schemas.openxmlformats.org/officeDocument/2006/relationships/tags" Target="../tags/tag142.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145.xml"/><Relationship Id="rId7" Type="http://schemas.openxmlformats.org/officeDocument/2006/relationships/slideLayout" Target="../slideLayouts/slideLayout3.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10" Type="http://schemas.openxmlformats.org/officeDocument/2006/relationships/image" Target="../media/image26.png"/><Relationship Id="rId4" Type="http://schemas.openxmlformats.org/officeDocument/2006/relationships/tags" Target="../tags/tag146.xml"/><Relationship Id="rId9" Type="http://schemas.openxmlformats.org/officeDocument/2006/relationships/hyperlink" Target="http://www.ahrq.gov/professionals/education/curriculum-tools/teamstepps/instructor/videos/ts_vig002a/vig002a.html" TargetMode="External"/></Relationships>
</file>

<file path=ppt/slides/_rels/slide22.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27.pn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notesSlide" Target="../notesSlides/notesSlide22.xml"/><Relationship Id="rId5" Type="http://schemas.openxmlformats.org/officeDocument/2006/relationships/slideLayout" Target="../slideLayouts/slideLayout3.xml"/><Relationship Id="rId4" Type="http://schemas.openxmlformats.org/officeDocument/2006/relationships/tags" Target="../tags/tag152.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155.xml"/><Relationship Id="rId7" Type="http://schemas.openxmlformats.org/officeDocument/2006/relationships/slideLayout" Target="../slideLayouts/slideLayout3.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image" Target="../media/image29.png"/><Relationship Id="rId5" Type="http://schemas.openxmlformats.org/officeDocument/2006/relationships/tags" Target="../tags/tag157.xml"/><Relationship Id="rId10" Type="http://schemas.openxmlformats.org/officeDocument/2006/relationships/hyperlink" Target="http://www.ahrq.gov/professionals/education/curriculum-tools/teamstepps/instructor/fundamentals/module1/m1worksheet.pdf" TargetMode="External"/><Relationship Id="rId4" Type="http://schemas.openxmlformats.org/officeDocument/2006/relationships/tags" Target="../tags/tag156.xml"/><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image" Target="../media/image30.jpe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24.xml"/><Relationship Id="rId5" Type="http://schemas.openxmlformats.org/officeDocument/2006/relationships/slideLayout" Target="../slideLayouts/slideLayout3.xml"/><Relationship Id="rId4" Type="http://schemas.openxmlformats.org/officeDocument/2006/relationships/tags" Target="../tags/tag162.xml"/></Relationships>
</file>

<file path=ppt/slides/_rels/slide2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tags" Target="../tags/tag165.xml"/><Relationship Id="rId7" Type="http://schemas.openxmlformats.org/officeDocument/2006/relationships/notesSlide" Target="../notesSlides/notesSlide25.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4.xml"/><Relationship Id="rId5" Type="http://schemas.openxmlformats.org/officeDocument/2006/relationships/tags" Target="../tags/tag167.xml"/><Relationship Id="rId4" Type="http://schemas.openxmlformats.org/officeDocument/2006/relationships/tags" Target="../tags/tag166.xml"/><Relationship Id="rId9" Type="http://schemas.openxmlformats.org/officeDocument/2006/relationships/hyperlink" Target="https://www.ahrq.gov/sites/default/files/wysiwyg/teamstepps/instructor/fundamentals/tsonlinemodule3.pptx"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75.xml"/><Relationship Id="rId7" Type="http://schemas.openxmlformats.org/officeDocument/2006/relationships/hyperlink" Target="http://www.ahrq.gov/professionals/education/curriculum-tools/teamstepps/instructor/fundamentals/index.html"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76.xml"/></Relationships>
</file>

<file path=ppt/slides/_rels/slide4.xml.rels><?xml version="1.0" encoding="UTF-8" standalone="yes"?>
<Relationships xmlns="http://schemas.openxmlformats.org/package/2006/relationships"><Relationship Id="rId8" Type="http://schemas.openxmlformats.org/officeDocument/2006/relationships/hyperlink" Target="http://www.ahrq.gov/professionals/education/curriculum-tools/teamstepps/instructor/essentials/pocketguide.pdf" TargetMode="External"/><Relationship Id="rId3" Type="http://schemas.openxmlformats.org/officeDocument/2006/relationships/tags" Target="../tags/tag79.xml"/><Relationship Id="rId7" Type="http://schemas.openxmlformats.org/officeDocument/2006/relationships/hyperlink" Target="http://www.ahrq.gov/professionals/education/curriculum-tools/teamstepps/instructor/fundamentals/module2/igteamstruct.pdf" TargetMode="Externa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80.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3.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84.xml"/></Relationships>
</file>

<file path=ppt/slides/_rels/slide6.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4.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tags" Target="../tags/tag88.xml"/></Relationships>
</file>

<file path=ppt/slides/_rels/slide7.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15.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tags" Target="../tags/tag92.xml"/></Relationships>
</file>

<file path=ppt/slides/_rels/slide8.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16.jpe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www.ahrq.gov/professionals/education/curriculum-tools/teamstepps/instructor/fundamentals/module2/exteammulti.pdf" TargetMode="External"/><Relationship Id="rId3" Type="http://schemas.openxmlformats.org/officeDocument/2006/relationships/tags" Target="../tags/tag98.xml"/><Relationship Id="rId7" Type="http://schemas.openxmlformats.org/officeDocument/2006/relationships/image" Target="../media/image17.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custDataLst>
              <p:tags r:id="rId2"/>
            </p:custDataLst>
          </p:nvPr>
        </p:nvSpPr>
        <p:spPr/>
        <p:txBody>
          <a:bodyPr/>
          <a:lstStyle/>
          <a:p>
            <a:r>
              <a:rPr lang="en-US" dirty="0" smtClean="0">
                <a:ln w="3175">
                  <a:noFill/>
                </a:ln>
                <a:effectLst>
                  <a:outerShdw blurRad="50800" dist="38100" dir="5400000" algn="t" rotWithShape="0">
                    <a:prstClr val="black">
                      <a:alpha val="40000"/>
                    </a:prstClr>
                  </a:outerShdw>
                </a:effectLst>
              </a:rPr>
              <a:t>Module 2: Team Structure</a:t>
            </a:r>
            <a:endParaRPr lang="en-US" dirty="0">
              <a:ln w="3175">
                <a:noFill/>
              </a:ln>
              <a:effectLst>
                <a:outerShdw blurRad="50800" dist="38100" dir="5400000" algn="t" rotWithShape="0">
                  <a:prstClr val="black">
                    <a:alpha val="40000"/>
                  </a:prstClr>
                </a:outerShdw>
              </a:effectLst>
            </a:endParaRPr>
          </a:p>
        </p:txBody>
      </p:sp>
      <p:sp>
        <p:nvSpPr>
          <p:cNvPr id="18" name="Subtitle 17"/>
          <p:cNvSpPr>
            <a:spLocks noGrp="1"/>
          </p:cNvSpPr>
          <p:nvPr>
            <p:ph type="subTitle" idx="1"/>
            <p:custDataLst>
              <p:tags r:id="rId3"/>
            </p:custDataLst>
          </p:nvPr>
        </p:nvSpPr>
        <p:spPr>
          <a:xfrm>
            <a:off x="-2" y="2014091"/>
            <a:ext cx="9144001" cy="671151"/>
          </a:xfrm>
        </p:spPr>
        <p:txBody>
          <a:bodyPr/>
          <a:lstStyle/>
          <a:p>
            <a:r>
              <a:rPr lang="en-US" dirty="0" smtClean="0"/>
              <a:t>Online Master Trainer Course</a:t>
            </a:r>
            <a:endParaRPr lang="en-US" dirty="0"/>
          </a:p>
        </p:txBody>
      </p:sp>
      <p:sp>
        <p:nvSpPr>
          <p:cNvPr id="19" name="Text Placeholder 18"/>
          <p:cNvSpPr>
            <a:spLocks noGrp="1"/>
          </p:cNvSpPr>
          <p:nvPr>
            <p:ph type="body" sz="quarter" idx="10"/>
            <p:custDataLst>
              <p:tags r:id="rId4"/>
            </p:custDataLst>
          </p:nvPr>
        </p:nvSpPr>
        <p:spPr>
          <a:xfrm>
            <a:off x="-2" y="1173976"/>
            <a:ext cx="9144002" cy="485775"/>
          </a:xfrm>
        </p:spPr>
        <p:txBody>
          <a:bodyPr/>
          <a:lstStyle/>
          <a:p>
            <a:r>
              <a:rPr lang="en-US" sz="2000" dirty="0" smtClean="0"/>
              <a:t>Welcome to the </a:t>
            </a:r>
            <a:endParaRPr lang="en-US" sz="2000" dirty="0"/>
          </a:p>
        </p:txBody>
      </p:sp>
      <p:grpSp>
        <p:nvGrpSpPr>
          <p:cNvPr id="2" name="Group 1" descr="DoD and DHA logos"/>
          <p:cNvGrpSpPr/>
          <p:nvPr/>
        </p:nvGrpSpPr>
        <p:grpSpPr>
          <a:xfrm>
            <a:off x="7266855" y="105008"/>
            <a:ext cx="1748768" cy="462339"/>
            <a:chOff x="7266855" y="105008"/>
            <a:chExt cx="1748768" cy="462339"/>
          </a:xfrm>
        </p:grpSpPr>
        <p:pic>
          <p:nvPicPr>
            <p:cNvPr id="5" name="Picture 4" descr="DHA logo"/>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00775" y="105008"/>
              <a:ext cx="1114848" cy="457200"/>
            </a:xfrm>
            <a:prstGeom prst="rect">
              <a:avLst/>
            </a:prstGeom>
          </p:spPr>
        </p:pic>
        <p:pic>
          <p:nvPicPr>
            <p:cNvPr id="6" name="Picture 5" descr="DoD logo"/>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266855" y="110147"/>
              <a:ext cx="457200" cy="457200"/>
            </a:xfrm>
            <a:prstGeom prst="rect">
              <a:avLst/>
            </a:prstGeom>
          </p:spPr>
        </p:pic>
      </p:grpSp>
      <p:pic>
        <p:nvPicPr>
          <p:cNvPr id="7" name="Picture 6" descr="HHS and AHRQ logos"/>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54305" y="99512"/>
            <a:ext cx="1823936" cy="457200"/>
          </a:xfrm>
          <a:prstGeom prst="rect">
            <a:avLst/>
          </a:prstGeom>
        </p:spPr>
      </p:pic>
      <p:sp>
        <p:nvSpPr>
          <p:cNvPr id="8" name="Down Arrow 7" descr="down arrow"/>
          <p:cNvSpPr/>
          <p:nvPr>
            <p:custDataLst>
              <p:tags r:id="rId5"/>
            </p:custDataLst>
          </p:nvPr>
        </p:nvSpPr>
        <p:spPr>
          <a:xfrm>
            <a:off x="7724055" y="4329938"/>
            <a:ext cx="251545" cy="409164"/>
          </a:xfrm>
          <a:prstGeom prst="downArrow">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48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Teams and Teawork Exercise worksheet">
            <a:hlinkClick r:id="rId9"/>
          </p:cNvPr>
          <p:cNvPicPr>
            <a:picLocks noChangeAspect="1"/>
          </p:cNvPicPr>
          <p:nvPr>
            <p:custDataLst>
              <p:tags r:id="rId2"/>
            </p:custDataLst>
          </p:nvPr>
        </p:nvPicPr>
        <p:blipFill>
          <a:blip r:embed="rId10" cstate="email">
            <a:extLst>
              <a:ext uri="{28A0092B-C50C-407E-A947-70E740481C1C}">
                <a14:useLocalDpi xmlns:a14="http://schemas.microsoft.com/office/drawing/2010/main" val="0"/>
              </a:ext>
            </a:extLst>
          </a:blip>
          <a:stretch>
            <a:fillRect/>
          </a:stretch>
        </p:blipFill>
        <p:spPr>
          <a:xfrm>
            <a:off x="5367296" y="878222"/>
            <a:ext cx="3319388" cy="3527140"/>
          </a:xfrm>
          <a:prstGeom prst="rect">
            <a:avLst/>
          </a:prstGeom>
          <a:ln>
            <a:solidFill>
              <a:schemeClr val="tx1"/>
            </a:solidFill>
          </a:ln>
          <a:effectLst>
            <a:outerShdw blurRad="50800" dist="38100" dir="2700000" algn="tl" rotWithShape="0">
              <a:prstClr val="black">
                <a:alpha val="40000"/>
              </a:prstClr>
            </a:outerShdw>
          </a:effectLst>
        </p:spPr>
      </p:pic>
      <p:sp>
        <p:nvSpPr>
          <p:cNvPr id="72706" name="Title 1"/>
          <p:cNvSpPr>
            <a:spLocks noGrp="1"/>
          </p:cNvSpPr>
          <p:nvPr>
            <p:ph type="title"/>
            <p:custDataLst>
              <p:tags r:id="rId3"/>
            </p:custDataLst>
          </p:nvPr>
        </p:nvSpPr>
        <p:spPr>
          <a:xfrm>
            <a:off x="1005840" y="-2"/>
            <a:ext cx="8020074" cy="685800"/>
          </a:xfrm>
        </p:spPr>
        <p:txBody>
          <a:bodyPr/>
          <a:lstStyle/>
          <a:p>
            <a:r>
              <a:rPr lang="en-US" sz="3000" dirty="0"/>
              <a:t>Complete Your Own Worksheet</a:t>
            </a:r>
          </a:p>
        </p:txBody>
      </p:sp>
      <p:sp>
        <p:nvSpPr>
          <p:cNvPr id="72707" name="Content Placeholder 2"/>
          <p:cNvSpPr>
            <a:spLocks noGrp="1"/>
          </p:cNvSpPr>
          <p:nvPr>
            <p:ph type="body" sz="quarter" idx="10"/>
            <p:custDataLst>
              <p:tags r:id="rId4"/>
            </p:custDataLst>
          </p:nvPr>
        </p:nvSpPr>
        <p:spPr>
          <a:xfrm>
            <a:off x="182879" y="768095"/>
            <a:ext cx="4868955" cy="4023360"/>
          </a:xfrm>
        </p:spPr>
        <p:txBody>
          <a:bodyPr/>
          <a:lstStyle/>
          <a:p>
            <a:pPr>
              <a:spcAft>
                <a:spcPts val="1800"/>
              </a:spcAft>
            </a:pPr>
            <a:r>
              <a:rPr lang="en-US" dirty="0" smtClean="0"/>
              <a:t>Download and print the worksheet at right.</a:t>
            </a:r>
          </a:p>
          <a:p>
            <a:r>
              <a:rPr lang="en-US" dirty="0"/>
              <a:t>Use it to answer these questions:</a:t>
            </a:r>
          </a:p>
          <a:p>
            <a:pPr lvl="1">
              <a:spcAft>
                <a:spcPts val="1800"/>
              </a:spcAft>
            </a:pPr>
            <a:r>
              <a:rPr lang="en-US" sz="1800" dirty="0"/>
              <a:t>Who are the team members in your immediate work area or unit?</a:t>
            </a:r>
          </a:p>
          <a:p>
            <a:pPr lvl="1">
              <a:spcAft>
                <a:spcPts val="1800"/>
              </a:spcAft>
            </a:pPr>
            <a:r>
              <a:rPr lang="en-US" sz="1800" dirty="0"/>
              <a:t>What is the Goal of your unit or work area?</a:t>
            </a:r>
          </a:p>
          <a:p>
            <a:pPr lvl="1">
              <a:spcAft>
                <a:spcPts val="1800"/>
              </a:spcAft>
            </a:pPr>
            <a:r>
              <a:rPr lang="en-US" sz="1800" dirty="0"/>
              <a:t>List 2-3 characteristics that make the group a team</a:t>
            </a:r>
          </a:p>
        </p:txBody>
      </p:sp>
      <p:grpSp>
        <p:nvGrpSpPr>
          <p:cNvPr id="3" name="Group 2" descr="Text box on how to download worksheet"/>
          <p:cNvGrpSpPr/>
          <p:nvPr/>
        </p:nvGrpSpPr>
        <p:grpSpPr>
          <a:xfrm>
            <a:off x="1515068" y="3128552"/>
            <a:ext cx="4469273" cy="1448511"/>
            <a:chOff x="1515068" y="3128552"/>
            <a:chExt cx="4469273" cy="1448511"/>
          </a:xfrm>
        </p:grpSpPr>
        <p:cxnSp>
          <p:nvCxnSpPr>
            <p:cNvPr id="7" name="Straight Connector 6"/>
            <p:cNvCxnSpPr/>
            <p:nvPr>
              <p:custDataLst>
                <p:tags r:id="rId5"/>
              </p:custDataLst>
            </p:nvPr>
          </p:nvCxnSpPr>
          <p:spPr>
            <a:xfrm flipV="1">
              <a:off x="4894963" y="3128552"/>
              <a:ext cx="1089378" cy="791533"/>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8" name="Rounded Rectangle 7">
              <a:hlinkClick r:id="rId9"/>
            </p:cNvPr>
            <p:cNvSpPr/>
            <p:nvPr>
              <p:custDataLst>
                <p:tags r:id="rId6"/>
              </p:custDataLst>
            </p:nvPr>
          </p:nvSpPr>
          <p:spPr>
            <a:xfrm>
              <a:off x="1515068" y="3874538"/>
              <a:ext cx="3448617" cy="702525"/>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400" b="1" dirty="0">
                  <a:solidFill>
                    <a:srgbClr val="FFFF00"/>
                  </a:solidFill>
                </a:rPr>
                <a:t>Select here </a:t>
              </a:r>
              <a:r>
                <a:rPr lang="en-US" sz="1400" b="1" dirty="0"/>
                <a:t>to download and print the w</a:t>
              </a:r>
              <a:r>
                <a:rPr lang="en-US" sz="1400" b="1" dirty="0" smtClean="0"/>
                <a:t>orksheet </a:t>
              </a:r>
              <a:r>
                <a:rPr lang="en-US" sz="1400" b="1" dirty="0"/>
                <a:t>and answer the question. </a:t>
              </a:r>
            </a:p>
          </p:txBody>
        </p:sp>
      </p:grpSp>
    </p:spTree>
    <p:custDataLst>
      <p:tags r:id="rId1"/>
    </p:custDataLst>
    <p:extLst>
      <p:ext uri="{BB962C8B-B14F-4D97-AF65-F5344CB8AC3E}">
        <p14:creationId xmlns:p14="http://schemas.microsoft.com/office/powerpoint/2010/main" val="3461054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Worksheet Discussion</a:t>
            </a:r>
            <a:endParaRPr lang="en-US" dirty="0"/>
          </a:p>
        </p:txBody>
      </p:sp>
      <p:sp>
        <p:nvSpPr>
          <p:cNvPr id="3" name="Text Placeholder 2"/>
          <p:cNvSpPr>
            <a:spLocks noGrp="1"/>
          </p:cNvSpPr>
          <p:nvPr>
            <p:ph type="body" sz="quarter" idx="10"/>
            <p:custDataLst>
              <p:tags r:id="rId3"/>
            </p:custDataLst>
          </p:nvPr>
        </p:nvSpPr>
        <p:spPr/>
        <p:txBody>
          <a:bodyPr/>
          <a:lstStyle/>
          <a:p>
            <a:pPr>
              <a:spcAft>
                <a:spcPts val="1800"/>
              </a:spcAft>
            </a:pPr>
            <a:r>
              <a:rPr lang="en-US" dirty="0" smtClean="0"/>
              <a:t>Review your worksheet answers:</a:t>
            </a:r>
          </a:p>
          <a:p>
            <a:pPr lvl="1">
              <a:spcAft>
                <a:spcPts val="1800"/>
              </a:spcAft>
            </a:pPr>
            <a:r>
              <a:rPr lang="en-US" dirty="0"/>
              <a:t>Did you include patients in your list of team members</a:t>
            </a:r>
            <a:r>
              <a:rPr lang="en-US" dirty="0" smtClean="0"/>
              <a:t>?</a:t>
            </a:r>
          </a:p>
          <a:p>
            <a:pPr lvl="1">
              <a:spcAft>
                <a:spcPts val="1800"/>
              </a:spcAft>
            </a:pPr>
            <a:r>
              <a:rPr lang="en-US" dirty="0"/>
              <a:t>A key concept of team structure is partnering with the patient and their family</a:t>
            </a:r>
            <a:r>
              <a:rPr lang="en-US" dirty="0" smtClean="0"/>
              <a:t> </a:t>
            </a:r>
          </a:p>
          <a:p>
            <a:pPr lvl="1">
              <a:spcAft>
                <a:spcPts val="1800"/>
              </a:spcAft>
            </a:pPr>
            <a:r>
              <a:rPr lang="en-US" dirty="0"/>
              <a:t>As you are </a:t>
            </a:r>
            <a:r>
              <a:rPr lang="en-US" dirty="0" smtClean="0"/>
              <a:t>teaching, </a:t>
            </a:r>
            <a:r>
              <a:rPr lang="en-US" dirty="0"/>
              <a:t>ask the group to share some of their answers. </a:t>
            </a:r>
            <a:endParaRPr lang="en-US" dirty="0" smtClean="0"/>
          </a:p>
          <a:p>
            <a:pPr>
              <a:spcAft>
                <a:spcPts val="1800"/>
              </a:spcAft>
            </a:pPr>
            <a:endParaRPr lang="en-US" dirty="0" smtClean="0"/>
          </a:p>
          <a:p>
            <a:pPr>
              <a:spcAft>
                <a:spcPts val="1800"/>
              </a:spcAft>
            </a:pPr>
            <a:endParaRPr lang="en-US" dirty="0"/>
          </a:p>
        </p:txBody>
      </p:sp>
      <p:pic>
        <p:nvPicPr>
          <p:cNvPr id="6" name="Picture 5" descr="The Teams and Teawork Exercise worksheet"/>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5367296" y="878222"/>
            <a:ext cx="3319388" cy="3527140"/>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558560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custDataLst>
              <p:tags r:id="rId2"/>
            </p:custDataLst>
          </p:nvPr>
        </p:nvSpPr>
        <p:spPr>
          <a:xfrm>
            <a:off x="1005840" y="-2"/>
            <a:ext cx="8020074" cy="685800"/>
          </a:xfrm>
        </p:spPr>
        <p:txBody>
          <a:bodyPr/>
          <a:lstStyle/>
          <a:p>
            <a:r>
              <a:rPr lang="en-US" dirty="0" smtClean="0"/>
              <a:t>Partnering With the Patient (Slide 6)</a:t>
            </a:r>
          </a:p>
        </p:txBody>
      </p:sp>
      <p:sp>
        <p:nvSpPr>
          <p:cNvPr id="68611" name="Content Placeholder 2"/>
          <p:cNvSpPr>
            <a:spLocks noGrp="1"/>
          </p:cNvSpPr>
          <p:nvPr>
            <p:ph type="body" sz="quarter" idx="10"/>
            <p:custDataLst>
              <p:tags r:id="rId3"/>
            </p:custDataLst>
          </p:nvPr>
        </p:nvSpPr>
        <p:spPr/>
        <p:txBody>
          <a:bodyPr>
            <a:normAutofit/>
          </a:bodyPr>
          <a:lstStyle/>
          <a:p>
            <a:r>
              <a:rPr lang="en-US" dirty="0"/>
              <a:t>Strategies for involving patients in their </a:t>
            </a:r>
            <a:r>
              <a:rPr lang="en-US" dirty="0" smtClean="0"/>
              <a:t>care:</a:t>
            </a:r>
            <a:endParaRPr lang="en-US" dirty="0"/>
          </a:p>
          <a:p>
            <a:pPr lvl="1"/>
            <a:r>
              <a:rPr lang="en-US" dirty="0"/>
              <a:t>Include patients in bedside rounds</a:t>
            </a:r>
          </a:p>
          <a:p>
            <a:pPr lvl="1"/>
            <a:r>
              <a:rPr lang="en-US" dirty="0"/>
              <a:t>Conduct handoffs at the patient’s bedside</a:t>
            </a:r>
          </a:p>
          <a:p>
            <a:pPr lvl="1"/>
            <a:r>
              <a:rPr lang="en-US" dirty="0"/>
              <a:t>Provide patients with tools for communicating with their care team</a:t>
            </a:r>
          </a:p>
          <a:p>
            <a:pPr lvl="1"/>
            <a:r>
              <a:rPr lang="en-US" dirty="0"/>
              <a:t>Involve patients in key committees</a:t>
            </a:r>
          </a:p>
          <a:p>
            <a:pPr lvl="1"/>
            <a:r>
              <a:rPr lang="en-US" dirty="0"/>
              <a:t>Actively enlist patient participation</a:t>
            </a:r>
          </a:p>
        </p:txBody>
      </p:sp>
      <p:pic>
        <p:nvPicPr>
          <p:cNvPr id="5" name="Picture 4" descr="image of slide 6"/>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6" name="Rectangle 7"/>
          <p:cNvSpPr txBox="1">
            <a:spLocks noChangeArrowheads="1"/>
          </p:cNvSpPr>
          <p:nvPr>
            <p:custDataLst>
              <p:tags r:id="rId5"/>
            </p:custDataLst>
          </p:nvPr>
        </p:nvSpPr>
        <p:spPr bwMode="auto">
          <a:xfrm>
            <a:off x="5004486" y="4246100"/>
            <a:ext cx="3546390" cy="3258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860425" indent="-228600" algn="l" rtl="0" eaLnBrk="0" fontAlgn="base" hangingPunct="0">
              <a:lnSpc>
                <a:spcPct val="95000"/>
              </a:lnSpc>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090613"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4pPr>
            <a:lvl5pPr marL="1320800"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5pPr>
            <a:lvl6pPr marL="17780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9pPr>
          </a:lstStyle>
          <a:p>
            <a:pPr marL="213122" lvl="1" indent="-129779" algn="ctr" eaLnBrk="1" hangingPunct="1">
              <a:buNone/>
              <a:defRPr/>
            </a:pPr>
            <a:r>
              <a:rPr lang="en-US" sz="1400" kern="0" dirty="0"/>
              <a:t>See </a:t>
            </a:r>
            <a:r>
              <a:rPr lang="en-US" sz="1400" i="1" kern="0" dirty="0"/>
              <a:t>Instructor Guide</a:t>
            </a:r>
            <a:r>
              <a:rPr lang="en-US" sz="1400" kern="0" dirty="0"/>
              <a:t>, pages </a:t>
            </a:r>
            <a:r>
              <a:rPr lang="en-US" sz="1400" kern="0" dirty="0" smtClean="0"/>
              <a:t>9-10</a:t>
            </a:r>
            <a:endParaRPr lang="en-US" sz="1400" kern="0" dirty="0"/>
          </a:p>
          <a:p>
            <a:pPr lvl="1" algn="ctr" eaLnBrk="1" hangingPunct="1">
              <a:buFont typeface="Wingdings" pitchFamily="2" charset="2"/>
              <a:buNone/>
              <a:defRPr/>
            </a:pPr>
            <a:endParaRPr lang="en-US" sz="1400" kern="0" dirty="0"/>
          </a:p>
          <a:p>
            <a:pPr lvl="1" algn="ctr" eaLnBrk="1" hangingPunct="1">
              <a:defRPr/>
            </a:pPr>
            <a:endParaRPr lang="en-US" sz="1400" kern="0" dirty="0"/>
          </a:p>
        </p:txBody>
      </p:sp>
    </p:spTree>
    <p:custDataLst>
      <p:tags r:id="rId1"/>
    </p:custDataLst>
    <p:extLst>
      <p:ext uri="{BB962C8B-B14F-4D97-AF65-F5344CB8AC3E}">
        <p14:creationId xmlns:p14="http://schemas.microsoft.com/office/powerpoint/2010/main" val="1760164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custDataLst>
              <p:tags r:id="rId2"/>
            </p:custDataLst>
          </p:nvPr>
        </p:nvSpPr>
        <p:spPr>
          <a:xfrm>
            <a:off x="1005840" y="-2"/>
            <a:ext cx="8020074" cy="685800"/>
          </a:xfrm>
        </p:spPr>
        <p:txBody>
          <a:bodyPr/>
          <a:lstStyle/>
          <a:p>
            <a:r>
              <a:rPr lang="en-US" dirty="0" smtClean="0"/>
              <a:t>Clinical Team Responsibilities (Slide </a:t>
            </a:r>
            <a:r>
              <a:rPr lang="en-US" dirty="0"/>
              <a:t>7</a:t>
            </a:r>
            <a:r>
              <a:rPr lang="en-US" dirty="0" smtClean="0"/>
              <a:t>)</a:t>
            </a:r>
          </a:p>
        </p:txBody>
      </p:sp>
      <p:sp>
        <p:nvSpPr>
          <p:cNvPr id="68611" name="Content Placeholder 2"/>
          <p:cNvSpPr>
            <a:spLocks noGrp="1"/>
          </p:cNvSpPr>
          <p:nvPr>
            <p:ph type="body" sz="quarter" idx="10"/>
            <p:custDataLst>
              <p:tags r:id="rId3"/>
            </p:custDataLst>
          </p:nvPr>
        </p:nvSpPr>
        <p:spPr>
          <a:xfrm>
            <a:off x="182879" y="768095"/>
            <a:ext cx="4806810" cy="4023360"/>
          </a:xfrm>
        </p:spPr>
        <p:txBody>
          <a:bodyPr>
            <a:normAutofit/>
          </a:bodyPr>
          <a:lstStyle/>
          <a:p>
            <a:pPr>
              <a:spcAft>
                <a:spcPts val="450"/>
              </a:spcAft>
            </a:pPr>
            <a:r>
              <a:rPr lang="en-US" sz="1800" dirty="0"/>
              <a:t>Embrace patients and their families as valuable and contributing partners in patient care</a:t>
            </a:r>
          </a:p>
          <a:p>
            <a:pPr lvl="1">
              <a:spcAft>
                <a:spcPts val="450"/>
              </a:spcAft>
            </a:pPr>
            <a:r>
              <a:rPr lang="en-US" sz="1650" dirty="0"/>
              <a:t>Listen to patients and their families</a:t>
            </a:r>
          </a:p>
          <a:p>
            <a:pPr lvl="1">
              <a:spcAft>
                <a:spcPts val="450"/>
              </a:spcAft>
            </a:pPr>
            <a:r>
              <a:rPr lang="en-US" sz="1650" dirty="0" smtClean="0"/>
              <a:t>Ask </a:t>
            </a:r>
            <a:r>
              <a:rPr lang="en-US" sz="1650" dirty="0"/>
              <a:t>patients’ preference regarding involvement</a:t>
            </a:r>
          </a:p>
          <a:p>
            <a:pPr lvl="1">
              <a:spcAft>
                <a:spcPts val="450"/>
              </a:spcAft>
            </a:pPr>
            <a:r>
              <a:rPr lang="en-US" sz="1650" dirty="0"/>
              <a:t>Ask patients about their concerns </a:t>
            </a:r>
          </a:p>
          <a:p>
            <a:pPr lvl="1">
              <a:spcAft>
                <a:spcPts val="450"/>
              </a:spcAft>
            </a:pPr>
            <a:r>
              <a:rPr lang="en-US" sz="1650" dirty="0"/>
              <a:t>Speak to them in lay terms</a:t>
            </a:r>
          </a:p>
          <a:p>
            <a:pPr lvl="1">
              <a:spcAft>
                <a:spcPts val="450"/>
              </a:spcAft>
            </a:pPr>
            <a:r>
              <a:rPr lang="en-US" sz="1650" dirty="0"/>
              <a:t>Allow time for patients and families to ask questions</a:t>
            </a:r>
          </a:p>
          <a:p>
            <a:pPr lvl="1">
              <a:spcAft>
                <a:spcPts val="450"/>
              </a:spcAft>
            </a:pPr>
            <a:r>
              <a:rPr lang="en-US" sz="1650" dirty="0" smtClean="0"/>
              <a:t>Give </a:t>
            </a:r>
            <a:r>
              <a:rPr lang="en-US" sz="1650" dirty="0"/>
              <a:t>them access to relevant </a:t>
            </a:r>
            <a:r>
              <a:rPr lang="en-US" sz="1650" dirty="0" smtClean="0"/>
              <a:t>information</a:t>
            </a:r>
          </a:p>
          <a:p>
            <a:pPr lvl="1">
              <a:spcAft>
                <a:spcPts val="450"/>
              </a:spcAft>
            </a:pPr>
            <a:r>
              <a:rPr lang="en-US" sz="1650" dirty="0"/>
              <a:t>Ask for their feedback</a:t>
            </a:r>
          </a:p>
          <a:p>
            <a:pPr lvl="1">
              <a:spcAft>
                <a:spcPts val="450"/>
              </a:spcAft>
            </a:pPr>
            <a:r>
              <a:rPr lang="en-US" sz="1650" dirty="0" smtClean="0"/>
              <a:t>Encourage </a:t>
            </a:r>
            <a:r>
              <a:rPr lang="en-US" sz="1650" dirty="0"/>
              <a:t>patients and their families to proactively participate in patient care</a:t>
            </a:r>
          </a:p>
        </p:txBody>
      </p:sp>
      <p:pic>
        <p:nvPicPr>
          <p:cNvPr id="5" name="Picture 4" descr="Classroom slide number 7"/>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2569717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custDataLst>
              <p:tags r:id="rId2"/>
            </p:custDataLst>
          </p:nvPr>
        </p:nvSpPr>
        <p:spPr>
          <a:xfrm>
            <a:off x="1005840" y="-2"/>
            <a:ext cx="8020074" cy="685800"/>
          </a:xfrm>
        </p:spPr>
        <p:txBody>
          <a:bodyPr/>
          <a:lstStyle/>
          <a:p>
            <a:r>
              <a:rPr lang="en-US" sz="3000" dirty="0"/>
              <a:t>Patient &amp; Family Responsibilities (Slide 8)</a:t>
            </a:r>
          </a:p>
        </p:txBody>
      </p:sp>
      <p:sp>
        <p:nvSpPr>
          <p:cNvPr id="68611" name="Content Placeholder 2"/>
          <p:cNvSpPr>
            <a:spLocks noGrp="1"/>
          </p:cNvSpPr>
          <p:nvPr>
            <p:ph type="body" sz="quarter" idx="10"/>
            <p:custDataLst>
              <p:tags r:id="rId3"/>
            </p:custDataLst>
          </p:nvPr>
        </p:nvSpPr>
        <p:spPr>
          <a:xfrm>
            <a:off x="182879" y="768095"/>
            <a:ext cx="4620769" cy="4023360"/>
          </a:xfrm>
        </p:spPr>
        <p:txBody>
          <a:bodyPr/>
          <a:lstStyle/>
          <a:p>
            <a:r>
              <a:rPr lang="en-US" dirty="0"/>
              <a:t>Provide accurate patient information</a:t>
            </a:r>
          </a:p>
          <a:p>
            <a:r>
              <a:rPr lang="en-US" dirty="0"/>
              <a:t>Comply with the prescribed plan of care (e.g., schedule and attend appointments as directed)</a:t>
            </a:r>
          </a:p>
          <a:p>
            <a:r>
              <a:rPr lang="en-US" dirty="0"/>
              <a:t>Ask questions and/or voice any concerns regarding the plan of care</a:t>
            </a:r>
          </a:p>
          <a:p>
            <a:r>
              <a:rPr lang="en-US" dirty="0"/>
              <a:t>Monitor and report changes in the patients’ condition </a:t>
            </a:r>
          </a:p>
          <a:p>
            <a:r>
              <a:rPr lang="en-US" dirty="0"/>
              <a:t>Manage family members</a:t>
            </a:r>
          </a:p>
          <a:p>
            <a:r>
              <a:rPr lang="en-US" dirty="0"/>
              <a:t>Follow instructions of the clinical team </a:t>
            </a:r>
          </a:p>
        </p:txBody>
      </p:sp>
      <p:pic>
        <p:nvPicPr>
          <p:cNvPr id="5" name="Picture 4" descr="Classroom slide number 8"/>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2556725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sz="3000" dirty="0"/>
              <a:t>Multi-Team System (MTS) for Patient Care</a:t>
            </a:r>
          </a:p>
        </p:txBody>
      </p:sp>
      <p:pic>
        <p:nvPicPr>
          <p:cNvPr id="4" name="Picture 5" descr="Multi-Team System model diagram"/>
          <p:cNvPicPr>
            <a:picLocks noChangeAspect="1" noChangeArrowheads="1"/>
          </p:cNvPicPr>
          <p:nvPr/>
        </p:nvPicPr>
        <p:blipFill>
          <a:blip r:embed="rId5" cstate="print"/>
          <a:srcRect/>
          <a:stretch>
            <a:fillRect/>
          </a:stretch>
        </p:blipFill>
        <p:spPr bwMode="auto">
          <a:xfrm>
            <a:off x="2376001" y="804037"/>
            <a:ext cx="4892183" cy="371059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99196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custDataLst>
              <p:tags r:id="rId2"/>
            </p:custDataLst>
          </p:nvPr>
        </p:nvSpPr>
        <p:spPr>
          <a:xfrm>
            <a:off x="1005840" y="-2"/>
            <a:ext cx="8020074" cy="685800"/>
          </a:xfrm>
        </p:spPr>
        <p:txBody>
          <a:bodyPr/>
          <a:lstStyle/>
          <a:p>
            <a:pPr eaLnBrk="1" hangingPunct="1"/>
            <a:r>
              <a:rPr lang="en-US" dirty="0" smtClean="0"/>
              <a:t>Slide 10: A Core Team is…</a:t>
            </a:r>
          </a:p>
        </p:txBody>
      </p:sp>
      <p:sp>
        <p:nvSpPr>
          <p:cNvPr id="40963" name="Content Placeholder 2"/>
          <p:cNvSpPr>
            <a:spLocks noGrp="1"/>
          </p:cNvSpPr>
          <p:nvPr>
            <p:ph type="body" sz="quarter" idx="10"/>
            <p:custDataLst>
              <p:tags r:id="rId3"/>
            </p:custDataLst>
          </p:nvPr>
        </p:nvSpPr>
        <p:spPr>
          <a:xfrm>
            <a:off x="1122510" y="1138421"/>
            <a:ext cx="3561870" cy="3314308"/>
          </a:xfrm>
        </p:spPr>
        <p:txBody>
          <a:bodyPr>
            <a:normAutofit/>
          </a:bodyPr>
          <a:lstStyle/>
          <a:p>
            <a:pPr>
              <a:lnSpc>
                <a:spcPct val="90000"/>
              </a:lnSpc>
              <a:spcBef>
                <a:spcPct val="30000"/>
              </a:spcBef>
              <a:spcAft>
                <a:spcPts val="600"/>
              </a:spcAft>
              <a:buNone/>
            </a:pPr>
            <a:r>
              <a:rPr lang="en-US" b="1" dirty="0" smtClean="0"/>
              <a:t>A </a:t>
            </a:r>
            <a:r>
              <a:rPr lang="en-US" b="1" dirty="0"/>
              <a:t>group of care providers</a:t>
            </a:r>
          </a:p>
          <a:p>
            <a:pPr>
              <a:lnSpc>
                <a:spcPct val="90000"/>
              </a:lnSpc>
              <a:spcBef>
                <a:spcPct val="30000"/>
              </a:spcBef>
              <a:spcAft>
                <a:spcPts val="600"/>
              </a:spcAft>
              <a:buNone/>
            </a:pPr>
            <a:r>
              <a:rPr lang="en-US" b="1" dirty="0"/>
              <a:t>who work interdependently</a:t>
            </a:r>
          </a:p>
          <a:p>
            <a:pPr>
              <a:lnSpc>
                <a:spcPct val="90000"/>
              </a:lnSpc>
              <a:spcBef>
                <a:spcPct val="30000"/>
              </a:spcBef>
              <a:spcAft>
                <a:spcPts val="600"/>
              </a:spcAft>
              <a:buNone/>
            </a:pPr>
            <a:r>
              <a:rPr lang="en-US" b="1" dirty="0"/>
              <a:t>to manage a set of </a:t>
            </a:r>
          </a:p>
          <a:p>
            <a:pPr>
              <a:lnSpc>
                <a:spcPct val="90000"/>
              </a:lnSpc>
              <a:spcBef>
                <a:spcPct val="30000"/>
              </a:spcBef>
              <a:spcAft>
                <a:spcPts val="600"/>
              </a:spcAft>
              <a:buNone/>
            </a:pPr>
            <a:r>
              <a:rPr lang="en-US" b="1" dirty="0"/>
              <a:t>assigned patients </a:t>
            </a:r>
          </a:p>
          <a:p>
            <a:pPr>
              <a:lnSpc>
                <a:spcPct val="90000"/>
              </a:lnSpc>
              <a:spcBef>
                <a:spcPct val="30000"/>
              </a:spcBef>
              <a:spcAft>
                <a:spcPts val="600"/>
              </a:spcAft>
              <a:buNone/>
            </a:pPr>
            <a:r>
              <a:rPr lang="en-US" b="1" dirty="0"/>
              <a:t>from point of </a:t>
            </a:r>
          </a:p>
          <a:p>
            <a:pPr>
              <a:lnSpc>
                <a:spcPct val="90000"/>
              </a:lnSpc>
              <a:spcBef>
                <a:spcPct val="30000"/>
              </a:spcBef>
              <a:spcAft>
                <a:spcPts val="600"/>
              </a:spcAft>
              <a:buNone/>
            </a:pPr>
            <a:r>
              <a:rPr lang="en-US" b="1" dirty="0"/>
              <a:t>assessment to </a:t>
            </a:r>
          </a:p>
          <a:p>
            <a:pPr>
              <a:lnSpc>
                <a:spcPct val="90000"/>
              </a:lnSpc>
              <a:spcBef>
                <a:spcPct val="30000"/>
              </a:spcBef>
              <a:spcAft>
                <a:spcPts val="600"/>
              </a:spcAft>
              <a:buNone/>
            </a:pPr>
            <a:r>
              <a:rPr lang="en-US" b="1" dirty="0" smtClean="0"/>
              <a:t>disposition</a:t>
            </a:r>
            <a:endParaRPr lang="en-US" b="1" dirty="0"/>
          </a:p>
        </p:txBody>
      </p:sp>
      <p:pic>
        <p:nvPicPr>
          <p:cNvPr id="6" name="Picture 8" descr="Multi-Team System model diagram"/>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498462" y="862601"/>
            <a:ext cx="4728543" cy="3586480"/>
          </a:xfrm>
          <a:prstGeom prst="rect">
            <a:avLst/>
          </a:prstGeom>
          <a:noFill/>
          <a:ln w="9525">
            <a:noFill/>
            <a:miter lim="800000"/>
            <a:headEnd/>
            <a:tailEnd/>
          </a:ln>
        </p:spPr>
      </p:pic>
      <p:sp>
        <p:nvSpPr>
          <p:cNvPr id="7" name="Text Box 3"/>
          <p:cNvSpPr txBox="1">
            <a:spLocks noChangeArrowheads="1"/>
          </p:cNvSpPr>
          <p:nvPr>
            <p:custDataLst>
              <p:tags r:id="rId4"/>
            </p:custDataLst>
          </p:nvPr>
        </p:nvSpPr>
        <p:spPr bwMode="auto">
          <a:xfrm>
            <a:off x="6917395" y="2836738"/>
            <a:ext cx="1547552" cy="1629677"/>
          </a:xfrm>
          <a:prstGeom prst="rect">
            <a:avLst/>
          </a:prstGeom>
          <a:noFill/>
          <a:ln w="9525">
            <a:noFill/>
            <a:miter lim="800000"/>
            <a:headEnd/>
            <a:tailEnd/>
          </a:ln>
          <a:effectLst/>
        </p:spPr>
        <p:txBody>
          <a:bodyPr wrap="square">
            <a:spAutoFit/>
          </a:bodyPr>
          <a:lstStyle/>
          <a:p>
            <a:pPr algn="l">
              <a:lnSpc>
                <a:spcPct val="90000"/>
              </a:lnSpc>
              <a:spcBef>
                <a:spcPct val="20000"/>
              </a:spcBef>
              <a:buClr>
                <a:srgbClr val="A50021"/>
              </a:buClr>
              <a:buFont typeface="Wingdings" pitchFamily="2" charset="2"/>
              <a:buNone/>
            </a:pPr>
            <a:r>
              <a:rPr lang="en-US" b="1" i="1" dirty="0">
                <a:solidFill>
                  <a:srgbClr val="C00000"/>
                </a:solidFill>
              </a:rPr>
              <a:t>Core Team members have </a:t>
            </a:r>
            <a:br>
              <a:rPr lang="en-US" b="1" i="1" dirty="0">
                <a:solidFill>
                  <a:srgbClr val="C00000"/>
                </a:solidFill>
              </a:rPr>
            </a:br>
            <a:r>
              <a:rPr lang="en-US" b="1" i="1" dirty="0">
                <a:solidFill>
                  <a:srgbClr val="C00000"/>
                </a:solidFill>
              </a:rPr>
              <a:t>the closest </a:t>
            </a:r>
            <a:br>
              <a:rPr lang="en-US" b="1" i="1" dirty="0">
                <a:solidFill>
                  <a:srgbClr val="C00000"/>
                </a:solidFill>
              </a:rPr>
            </a:br>
            <a:r>
              <a:rPr lang="en-US" b="1" i="1" dirty="0">
                <a:solidFill>
                  <a:srgbClr val="C00000"/>
                </a:solidFill>
              </a:rPr>
              <a:t>contact with </a:t>
            </a:r>
            <a:br>
              <a:rPr lang="en-US" b="1" i="1" dirty="0">
                <a:solidFill>
                  <a:srgbClr val="C00000"/>
                </a:solidFill>
              </a:rPr>
            </a:br>
            <a:r>
              <a:rPr lang="en-US" b="1" i="1" dirty="0">
                <a:solidFill>
                  <a:srgbClr val="C00000"/>
                </a:solidFill>
              </a:rPr>
              <a:t>the patient!</a:t>
            </a:r>
            <a:r>
              <a:rPr lang="en-US" sz="2100" b="1" i="1" dirty="0">
                <a:solidFill>
                  <a:srgbClr val="C00000"/>
                </a:solidFill>
              </a:rPr>
              <a:t> </a:t>
            </a:r>
            <a:endParaRPr lang="en-US" sz="1500" b="1" dirty="0">
              <a:solidFill>
                <a:srgbClr val="C00000"/>
              </a:solidFill>
            </a:endParaRPr>
          </a:p>
        </p:txBody>
      </p:sp>
      <p:pic>
        <p:nvPicPr>
          <p:cNvPr id="9" name="Picture 7" descr="MTS_exploded_cor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910442" y="1878280"/>
            <a:ext cx="2382608" cy="1030736"/>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219143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Multi-Team System model diagram"/>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498462" y="862601"/>
            <a:ext cx="4728543" cy="3586480"/>
          </a:xfrm>
          <a:prstGeom prst="rect">
            <a:avLst/>
          </a:prstGeom>
          <a:noFill/>
          <a:ln w="9525">
            <a:noFill/>
            <a:miter lim="800000"/>
            <a:headEnd/>
            <a:tailEnd/>
          </a:ln>
        </p:spPr>
      </p:pic>
      <p:sp>
        <p:nvSpPr>
          <p:cNvPr id="40962" name="Title 1"/>
          <p:cNvSpPr>
            <a:spLocks noGrp="1"/>
          </p:cNvSpPr>
          <p:nvPr>
            <p:ph type="title"/>
            <p:custDataLst>
              <p:tags r:id="rId2"/>
            </p:custDataLst>
          </p:nvPr>
        </p:nvSpPr>
        <p:spPr>
          <a:xfrm>
            <a:off x="1005840" y="-2"/>
            <a:ext cx="8020074" cy="685800"/>
          </a:xfrm>
        </p:spPr>
        <p:txBody>
          <a:bodyPr/>
          <a:lstStyle/>
          <a:p>
            <a:pPr eaLnBrk="1" hangingPunct="1"/>
            <a:r>
              <a:rPr lang="en-US" dirty="0" smtClean="0"/>
              <a:t>Slide 11: A Contingency Team is…</a:t>
            </a:r>
          </a:p>
        </p:txBody>
      </p:sp>
      <p:sp>
        <p:nvSpPr>
          <p:cNvPr id="40963" name="Content Placeholder 2"/>
          <p:cNvSpPr>
            <a:spLocks noGrp="1"/>
          </p:cNvSpPr>
          <p:nvPr>
            <p:ph type="body" sz="quarter" idx="10"/>
            <p:custDataLst>
              <p:tags r:id="rId3"/>
            </p:custDataLst>
          </p:nvPr>
        </p:nvSpPr>
        <p:spPr>
          <a:xfrm>
            <a:off x="1292087" y="768095"/>
            <a:ext cx="3511561" cy="3207557"/>
          </a:xfrm>
        </p:spPr>
        <p:txBody>
          <a:bodyPr/>
          <a:lstStyle/>
          <a:p>
            <a:endParaRPr lang="en-US" b="1" dirty="0" smtClean="0"/>
          </a:p>
          <a:p>
            <a:pPr>
              <a:lnSpc>
                <a:spcPct val="90000"/>
              </a:lnSpc>
              <a:spcBef>
                <a:spcPct val="30000"/>
              </a:spcBef>
              <a:buNone/>
            </a:pPr>
            <a:r>
              <a:rPr lang="en-US" b="1" dirty="0"/>
              <a:t>A time-limited team formed </a:t>
            </a:r>
          </a:p>
          <a:p>
            <a:pPr>
              <a:lnSpc>
                <a:spcPct val="90000"/>
              </a:lnSpc>
              <a:spcBef>
                <a:spcPct val="30000"/>
              </a:spcBef>
              <a:buNone/>
            </a:pPr>
            <a:r>
              <a:rPr lang="en-US" b="1" dirty="0"/>
              <a:t>for emergent or specific</a:t>
            </a:r>
          </a:p>
          <a:p>
            <a:pPr>
              <a:lnSpc>
                <a:spcPct val="90000"/>
              </a:lnSpc>
              <a:spcBef>
                <a:spcPct val="30000"/>
              </a:spcBef>
              <a:buNone/>
            </a:pPr>
            <a:r>
              <a:rPr lang="en-US" b="1" dirty="0"/>
              <a:t>events and composed </a:t>
            </a:r>
          </a:p>
          <a:p>
            <a:pPr>
              <a:lnSpc>
                <a:spcPct val="90000"/>
              </a:lnSpc>
              <a:spcBef>
                <a:spcPct val="30000"/>
              </a:spcBef>
              <a:buNone/>
            </a:pPr>
            <a:r>
              <a:rPr lang="en-US" b="1" dirty="0"/>
              <a:t>of members from </a:t>
            </a:r>
          </a:p>
          <a:p>
            <a:pPr>
              <a:lnSpc>
                <a:spcPct val="90000"/>
              </a:lnSpc>
              <a:spcBef>
                <a:spcPct val="30000"/>
              </a:spcBef>
              <a:buNone/>
            </a:pPr>
            <a:r>
              <a:rPr lang="en-US" b="1" dirty="0"/>
              <a:t>various </a:t>
            </a:r>
            <a:r>
              <a:rPr lang="en-US" b="1" dirty="0" smtClean="0"/>
              <a:t>teams</a:t>
            </a:r>
            <a:endParaRPr lang="en-US" b="1" dirty="0"/>
          </a:p>
        </p:txBody>
      </p:sp>
      <p:sp>
        <p:nvSpPr>
          <p:cNvPr id="2" name="TextBox 1"/>
          <p:cNvSpPr txBox="1"/>
          <p:nvPr>
            <p:custDataLst>
              <p:tags r:id="rId4"/>
            </p:custDataLst>
          </p:nvPr>
        </p:nvSpPr>
        <p:spPr>
          <a:xfrm>
            <a:off x="6722648" y="2905766"/>
            <a:ext cx="1708265" cy="1246495"/>
          </a:xfrm>
          <a:prstGeom prst="rect">
            <a:avLst/>
          </a:prstGeom>
          <a:noFill/>
        </p:spPr>
        <p:txBody>
          <a:bodyPr wrap="square" rtlCol="0">
            <a:spAutoFit/>
          </a:bodyPr>
          <a:lstStyle/>
          <a:p>
            <a:pPr algn="ctr"/>
            <a:r>
              <a:rPr lang="en-US" sz="1500" dirty="0"/>
              <a:t>The </a:t>
            </a:r>
            <a:r>
              <a:rPr lang="en-US" sz="1500" i="1" dirty="0">
                <a:hlinkClick r:id="rId8"/>
              </a:rPr>
              <a:t>TeamSTEPPS Rapid Response Systems Guide</a:t>
            </a:r>
            <a:r>
              <a:rPr lang="en-US" sz="1500" i="1" dirty="0"/>
              <a:t> </a:t>
            </a:r>
            <a:r>
              <a:rPr lang="en-US" sz="1500" dirty="0"/>
              <a:t>is available from AHRQ</a:t>
            </a:r>
          </a:p>
        </p:txBody>
      </p:sp>
    </p:spTree>
    <p:custDataLst>
      <p:tags r:id="rId1"/>
    </p:custDataLst>
    <p:extLst>
      <p:ext uri="{BB962C8B-B14F-4D97-AF65-F5344CB8AC3E}">
        <p14:creationId xmlns:p14="http://schemas.microsoft.com/office/powerpoint/2010/main" val="1146229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Multi-Team System model diagram"/>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498462" y="862601"/>
            <a:ext cx="4728543" cy="3586480"/>
          </a:xfrm>
          <a:prstGeom prst="rect">
            <a:avLst/>
          </a:prstGeom>
          <a:noFill/>
          <a:ln w="9525">
            <a:noFill/>
            <a:miter lim="800000"/>
            <a:headEnd/>
            <a:tailEnd/>
          </a:ln>
        </p:spPr>
      </p:pic>
      <p:sp>
        <p:nvSpPr>
          <p:cNvPr id="40962" name="Title 1"/>
          <p:cNvSpPr>
            <a:spLocks noGrp="1"/>
          </p:cNvSpPr>
          <p:nvPr>
            <p:ph type="title"/>
            <p:custDataLst>
              <p:tags r:id="rId2"/>
            </p:custDataLst>
          </p:nvPr>
        </p:nvSpPr>
        <p:spPr>
          <a:xfrm>
            <a:off x="1005840" y="-2"/>
            <a:ext cx="8020074" cy="685800"/>
          </a:xfrm>
        </p:spPr>
        <p:txBody>
          <a:bodyPr/>
          <a:lstStyle/>
          <a:p>
            <a:pPr eaLnBrk="1" hangingPunct="1"/>
            <a:r>
              <a:rPr lang="en-US" dirty="0" smtClean="0"/>
              <a:t>Slide 12: A Coordinating Team is…</a:t>
            </a:r>
          </a:p>
        </p:txBody>
      </p:sp>
      <p:sp>
        <p:nvSpPr>
          <p:cNvPr id="40963" name="Content Placeholder 2"/>
          <p:cNvSpPr>
            <a:spLocks noGrp="1"/>
          </p:cNvSpPr>
          <p:nvPr>
            <p:ph type="body" sz="quarter" idx="10"/>
            <p:custDataLst>
              <p:tags r:id="rId3"/>
            </p:custDataLst>
          </p:nvPr>
        </p:nvSpPr>
        <p:spPr>
          <a:xfrm>
            <a:off x="899130" y="1196112"/>
            <a:ext cx="4116747" cy="3560714"/>
          </a:xfrm>
        </p:spPr>
        <p:txBody>
          <a:bodyPr>
            <a:normAutofit/>
          </a:bodyPr>
          <a:lstStyle/>
          <a:p>
            <a:pPr>
              <a:lnSpc>
                <a:spcPct val="90000"/>
              </a:lnSpc>
              <a:spcBef>
                <a:spcPct val="30000"/>
              </a:spcBef>
              <a:spcAft>
                <a:spcPts val="600"/>
              </a:spcAft>
              <a:buNone/>
            </a:pPr>
            <a:r>
              <a:rPr lang="en-US" b="1" dirty="0" smtClean="0"/>
              <a:t>A </a:t>
            </a:r>
            <a:r>
              <a:rPr lang="en-US" b="1" dirty="0"/>
              <a:t>team comprising those</a:t>
            </a:r>
          </a:p>
          <a:p>
            <a:pPr>
              <a:lnSpc>
                <a:spcPct val="90000"/>
              </a:lnSpc>
              <a:spcBef>
                <a:spcPct val="30000"/>
              </a:spcBef>
              <a:spcAft>
                <a:spcPts val="600"/>
              </a:spcAft>
              <a:buNone/>
            </a:pPr>
            <a:r>
              <a:rPr lang="en-US" b="1" dirty="0"/>
              <a:t>work area members who are</a:t>
            </a:r>
          </a:p>
          <a:p>
            <a:pPr>
              <a:lnSpc>
                <a:spcPct val="90000"/>
              </a:lnSpc>
              <a:spcBef>
                <a:spcPct val="30000"/>
              </a:spcBef>
              <a:spcAft>
                <a:spcPts val="600"/>
              </a:spcAft>
              <a:buNone/>
            </a:pPr>
            <a:r>
              <a:rPr lang="en-US" b="1" dirty="0"/>
              <a:t>responsible for managing </a:t>
            </a:r>
          </a:p>
          <a:p>
            <a:pPr>
              <a:lnSpc>
                <a:spcPct val="90000"/>
              </a:lnSpc>
              <a:spcBef>
                <a:spcPct val="30000"/>
              </a:spcBef>
              <a:spcAft>
                <a:spcPts val="600"/>
              </a:spcAft>
              <a:buNone/>
            </a:pPr>
            <a:r>
              <a:rPr lang="en-US" b="1" dirty="0"/>
              <a:t>the operational </a:t>
            </a:r>
          </a:p>
          <a:p>
            <a:pPr>
              <a:lnSpc>
                <a:spcPct val="90000"/>
              </a:lnSpc>
              <a:spcBef>
                <a:spcPct val="30000"/>
              </a:spcBef>
              <a:spcAft>
                <a:spcPts val="600"/>
              </a:spcAft>
              <a:buNone/>
            </a:pPr>
            <a:r>
              <a:rPr lang="en-US" b="1" dirty="0"/>
              <a:t>environment that </a:t>
            </a:r>
          </a:p>
          <a:p>
            <a:pPr>
              <a:lnSpc>
                <a:spcPct val="90000"/>
              </a:lnSpc>
              <a:spcBef>
                <a:spcPct val="30000"/>
              </a:spcBef>
              <a:spcAft>
                <a:spcPts val="600"/>
              </a:spcAft>
              <a:buNone/>
            </a:pPr>
            <a:r>
              <a:rPr lang="en-US" b="1" dirty="0"/>
              <a:t>supports the </a:t>
            </a:r>
          </a:p>
          <a:p>
            <a:pPr>
              <a:lnSpc>
                <a:spcPct val="90000"/>
              </a:lnSpc>
              <a:spcBef>
                <a:spcPct val="30000"/>
              </a:spcBef>
              <a:spcAft>
                <a:spcPts val="600"/>
              </a:spcAft>
              <a:buNone/>
            </a:pPr>
            <a:r>
              <a:rPr lang="en-US" b="1" dirty="0"/>
              <a:t>Core Team</a:t>
            </a:r>
          </a:p>
        </p:txBody>
      </p:sp>
      <p:pic>
        <p:nvPicPr>
          <p:cNvPr id="8" name="Picture 6" descr="MTS_exploded_coor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498462" y="2655841"/>
            <a:ext cx="3260757" cy="111103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279250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Multi-Team System model diagram"/>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498462" y="862601"/>
            <a:ext cx="4728543" cy="3586480"/>
          </a:xfrm>
          <a:prstGeom prst="rect">
            <a:avLst/>
          </a:prstGeom>
          <a:noFill/>
          <a:ln w="9525">
            <a:noFill/>
            <a:miter lim="800000"/>
            <a:headEnd/>
            <a:tailEnd/>
          </a:ln>
        </p:spPr>
      </p:pic>
      <p:sp>
        <p:nvSpPr>
          <p:cNvPr id="40962" name="Title 1"/>
          <p:cNvSpPr>
            <a:spLocks noGrp="1"/>
          </p:cNvSpPr>
          <p:nvPr>
            <p:ph type="title"/>
            <p:custDataLst>
              <p:tags r:id="rId2"/>
            </p:custDataLst>
          </p:nvPr>
        </p:nvSpPr>
        <p:spPr>
          <a:xfrm>
            <a:off x="1005840" y="-2"/>
            <a:ext cx="8020074" cy="685800"/>
          </a:xfrm>
        </p:spPr>
        <p:txBody>
          <a:bodyPr/>
          <a:lstStyle/>
          <a:p>
            <a:pPr eaLnBrk="1" hangingPunct="1"/>
            <a:r>
              <a:rPr lang="en-US" dirty="0" smtClean="0"/>
              <a:t>Slide 13: Ancillary &amp; Support Services</a:t>
            </a:r>
          </a:p>
        </p:txBody>
      </p:sp>
      <p:sp>
        <p:nvSpPr>
          <p:cNvPr id="40963" name="Content Placeholder 2"/>
          <p:cNvSpPr>
            <a:spLocks noGrp="1"/>
          </p:cNvSpPr>
          <p:nvPr>
            <p:ph type="body" sz="quarter" idx="10"/>
            <p:custDataLst>
              <p:tags r:id="rId3"/>
            </p:custDataLst>
          </p:nvPr>
        </p:nvSpPr>
        <p:spPr>
          <a:xfrm>
            <a:off x="842481" y="768095"/>
            <a:ext cx="3961167" cy="4023360"/>
          </a:xfrm>
        </p:spPr>
        <p:txBody>
          <a:bodyPr/>
          <a:lstStyle/>
          <a:p>
            <a:endParaRPr lang="en-US" sz="1800" b="1" dirty="0"/>
          </a:p>
          <a:p>
            <a:pPr indent="1191">
              <a:spcBef>
                <a:spcPct val="30000"/>
              </a:spcBef>
              <a:spcAft>
                <a:spcPts val="600"/>
              </a:spcAft>
            </a:pPr>
            <a:r>
              <a:rPr lang="en-US" sz="1800" b="1" dirty="0"/>
              <a:t>Ancillary Services provide direct, task-specific, time-limited care to patients.</a:t>
            </a:r>
          </a:p>
          <a:p>
            <a:pPr indent="1191">
              <a:spcBef>
                <a:spcPct val="30000"/>
              </a:spcBef>
              <a:spcAft>
                <a:spcPts val="600"/>
              </a:spcAft>
            </a:pPr>
            <a:r>
              <a:rPr lang="en-US" sz="1800" b="1" dirty="0"/>
              <a:t>Support Services provide </a:t>
            </a:r>
            <a:br>
              <a:rPr lang="en-US" sz="1800" b="1" dirty="0"/>
            </a:br>
            <a:r>
              <a:rPr lang="en-US" sz="1800" b="1" dirty="0"/>
              <a:t>indirect service-focused tasks </a:t>
            </a:r>
            <a:br>
              <a:rPr lang="en-US" sz="1800" b="1" dirty="0"/>
            </a:br>
            <a:r>
              <a:rPr lang="en-US" sz="1800" b="1" dirty="0" smtClean="0"/>
              <a:t>that help </a:t>
            </a:r>
            <a:r>
              <a:rPr lang="en-US" sz="1800" b="1" dirty="0"/>
              <a:t>to facilitate the </a:t>
            </a:r>
            <a:br>
              <a:rPr lang="en-US" sz="1800" b="1" dirty="0"/>
            </a:br>
            <a:r>
              <a:rPr lang="en-US" sz="1800" b="1" dirty="0"/>
              <a:t>optimal </a:t>
            </a:r>
            <a:r>
              <a:rPr lang="en-US" sz="1800" b="1" dirty="0" smtClean="0"/>
              <a:t>health care </a:t>
            </a:r>
            <a:r>
              <a:rPr lang="en-US" sz="1800" b="1" dirty="0"/>
              <a:t/>
            </a:r>
            <a:br>
              <a:rPr lang="en-US" sz="1800" b="1" dirty="0"/>
            </a:br>
            <a:r>
              <a:rPr lang="en-US" sz="1800" b="1" dirty="0"/>
              <a:t>experience for patients </a:t>
            </a:r>
            <a:br>
              <a:rPr lang="en-US" sz="1800" b="1" dirty="0"/>
            </a:br>
            <a:r>
              <a:rPr lang="en-US" sz="1800" b="1" dirty="0"/>
              <a:t>and their families</a:t>
            </a:r>
          </a:p>
        </p:txBody>
      </p:sp>
      <p:pic>
        <p:nvPicPr>
          <p:cNvPr id="7" name="Picture 8" descr="MTS_ancill_suppt"/>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498462" y="2576096"/>
            <a:ext cx="3267075" cy="113347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3281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How This Online Course Works</a:t>
            </a:r>
            <a:endParaRPr lang="en-US" dirty="0"/>
          </a:p>
        </p:txBody>
      </p:sp>
      <p:sp>
        <p:nvSpPr>
          <p:cNvPr id="3" name="Text Placeholder 2"/>
          <p:cNvSpPr>
            <a:spLocks noGrp="1"/>
          </p:cNvSpPr>
          <p:nvPr>
            <p:ph type="body" sz="quarter" idx="10"/>
            <p:custDataLst>
              <p:tags r:id="rId3"/>
            </p:custDataLst>
          </p:nvPr>
        </p:nvSpPr>
        <p:spPr/>
        <p:txBody>
          <a:bodyPr/>
          <a:lstStyle/>
          <a:p>
            <a:pPr>
              <a:spcAft>
                <a:spcPts val="1200"/>
              </a:spcAft>
            </a:pPr>
            <a:r>
              <a:rPr lang="en-US" dirty="0"/>
              <a:t>This </a:t>
            </a:r>
            <a:r>
              <a:rPr lang="en-US" dirty="0" smtClean="0"/>
              <a:t>course will </a:t>
            </a:r>
            <a:r>
              <a:rPr lang="en-US" dirty="0"/>
              <a:t>walk you through the TeamSTEPPS content just as you will present it when you train your colleagues and staff</a:t>
            </a:r>
          </a:p>
          <a:p>
            <a:pPr>
              <a:spcAft>
                <a:spcPts val="1200"/>
              </a:spcAft>
            </a:pPr>
            <a:r>
              <a:rPr lang="en-US" dirty="0"/>
              <a:t>It teaches you all the concepts that comprise the TeamSTEPPS initiative</a:t>
            </a:r>
          </a:p>
          <a:p>
            <a:pPr>
              <a:spcAft>
                <a:spcPts val="1200"/>
              </a:spcAft>
            </a:pPr>
            <a:r>
              <a:rPr lang="en-US" dirty="0"/>
              <a:t>While also teaching you to teach TeamSTEPPS to your colleagues</a:t>
            </a:r>
          </a:p>
          <a:p>
            <a:pPr>
              <a:spcAft>
                <a:spcPts val="1200"/>
              </a:spcAft>
            </a:pPr>
            <a:r>
              <a:rPr lang="en-US" dirty="0"/>
              <a:t>Use the navigation buttons in the lower right to work through the online </a:t>
            </a:r>
            <a:r>
              <a:rPr lang="en-US" dirty="0" smtClean="0"/>
              <a:t>modules</a:t>
            </a:r>
            <a:endParaRPr lang="en-US" dirty="0"/>
          </a:p>
        </p:txBody>
      </p:sp>
      <p:grpSp>
        <p:nvGrpSpPr>
          <p:cNvPr id="17" name="Group 16" descr="Text box on how to go to previous slide"/>
          <p:cNvGrpSpPr/>
          <p:nvPr>
            <p:custDataLst>
              <p:tags r:id="rId4"/>
            </p:custDataLst>
          </p:nvPr>
        </p:nvGrpSpPr>
        <p:grpSpPr>
          <a:xfrm>
            <a:off x="3048991" y="3507042"/>
            <a:ext cx="3219729" cy="1279687"/>
            <a:chOff x="3048991" y="3507042"/>
            <a:chExt cx="3219729" cy="1279687"/>
          </a:xfrm>
        </p:grpSpPr>
        <p:cxnSp>
          <p:nvCxnSpPr>
            <p:cNvPr id="5" name="Straight Connector 4"/>
            <p:cNvCxnSpPr/>
            <p:nvPr/>
          </p:nvCxnSpPr>
          <p:spPr>
            <a:xfrm>
              <a:off x="4744721" y="4297680"/>
              <a:ext cx="1523999" cy="489049"/>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4" name="Rounded Rectangle 3"/>
            <p:cNvSpPr/>
            <p:nvPr>
              <p:custDataLst>
                <p:tags r:id="rId7"/>
              </p:custDataLst>
            </p:nvPr>
          </p:nvSpPr>
          <p:spPr>
            <a:xfrm>
              <a:off x="3048991" y="3507042"/>
              <a:ext cx="1683327" cy="79063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move back to the previous slide</a:t>
              </a:r>
            </a:p>
          </p:txBody>
        </p:sp>
      </p:grpSp>
      <p:grpSp>
        <p:nvGrpSpPr>
          <p:cNvPr id="19" name="Group 18" descr="Text box on how to go to next slide"/>
          <p:cNvGrpSpPr/>
          <p:nvPr>
            <p:custDataLst>
              <p:tags r:id="rId5"/>
            </p:custDataLst>
          </p:nvPr>
        </p:nvGrpSpPr>
        <p:grpSpPr>
          <a:xfrm>
            <a:off x="7498080" y="3507042"/>
            <a:ext cx="1404920" cy="1290628"/>
            <a:chOff x="7498080" y="3507042"/>
            <a:chExt cx="1404920" cy="1290628"/>
          </a:xfrm>
        </p:grpSpPr>
        <p:cxnSp>
          <p:nvCxnSpPr>
            <p:cNvPr id="14" name="Straight Connector 13"/>
            <p:cNvCxnSpPr/>
            <p:nvPr/>
          </p:nvCxnSpPr>
          <p:spPr>
            <a:xfrm flipH="1">
              <a:off x="8046720" y="4297680"/>
              <a:ext cx="419313" cy="499990"/>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11" name="Rounded Rectangle 10"/>
            <p:cNvSpPr/>
            <p:nvPr>
              <p:custDataLst>
                <p:tags r:id="rId6"/>
              </p:custDataLst>
            </p:nvPr>
          </p:nvSpPr>
          <p:spPr>
            <a:xfrm>
              <a:off x="7498080" y="3507042"/>
              <a:ext cx="1404920" cy="79063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move to the next slide</a:t>
              </a:r>
            </a:p>
          </p:txBody>
        </p:sp>
      </p:grpSp>
    </p:spTree>
    <p:custDataLst>
      <p:tags r:id="rId1"/>
    </p:custDataLst>
    <p:extLst>
      <p:ext uri="{BB962C8B-B14F-4D97-AF65-F5344CB8AC3E}">
        <p14:creationId xmlns:p14="http://schemas.microsoft.com/office/powerpoint/2010/main" val="3284358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Multi-Team System model diagram"/>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498462" y="862601"/>
            <a:ext cx="4728543" cy="3586480"/>
          </a:xfrm>
          <a:prstGeom prst="rect">
            <a:avLst/>
          </a:prstGeom>
          <a:noFill/>
          <a:ln w="9525">
            <a:noFill/>
            <a:miter lim="800000"/>
            <a:headEnd/>
            <a:tailEnd/>
          </a:ln>
        </p:spPr>
      </p:pic>
      <p:sp>
        <p:nvSpPr>
          <p:cNvPr id="40962" name="Title 1"/>
          <p:cNvSpPr>
            <a:spLocks noGrp="1"/>
          </p:cNvSpPr>
          <p:nvPr>
            <p:ph type="title"/>
            <p:custDataLst>
              <p:tags r:id="rId2"/>
            </p:custDataLst>
          </p:nvPr>
        </p:nvSpPr>
        <p:spPr>
          <a:xfrm>
            <a:off x="1005840" y="-2"/>
            <a:ext cx="8020074" cy="685800"/>
          </a:xfrm>
        </p:spPr>
        <p:txBody>
          <a:bodyPr/>
          <a:lstStyle/>
          <a:p>
            <a:pPr eaLnBrk="1" hangingPunct="1"/>
            <a:r>
              <a:rPr lang="en-US" dirty="0" smtClean="0"/>
              <a:t>The Role of Administration is to…</a:t>
            </a:r>
          </a:p>
        </p:txBody>
      </p:sp>
      <p:sp>
        <p:nvSpPr>
          <p:cNvPr id="40963" name="Content Placeholder 2"/>
          <p:cNvSpPr>
            <a:spLocks noGrp="1"/>
          </p:cNvSpPr>
          <p:nvPr>
            <p:ph type="body" sz="quarter" idx="10"/>
            <p:custDataLst>
              <p:tags r:id="rId3"/>
            </p:custDataLst>
          </p:nvPr>
        </p:nvSpPr>
        <p:spPr>
          <a:xfrm>
            <a:off x="767079" y="1110995"/>
            <a:ext cx="4620769" cy="3448305"/>
          </a:xfrm>
        </p:spPr>
        <p:txBody>
          <a:bodyPr>
            <a:normAutofit/>
          </a:bodyPr>
          <a:lstStyle/>
          <a:p>
            <a:pPr marL="171450" indent="-171450"/>
            <a:r>
              <a:rPr lang="en-US" sz="1800" b="1" dirty="0"/>
              <a:t>Establish and communicate vision</a:t>
            </a:r>
          </a:p>
          <a:p>
            <a:pPr marL="171450" indent="-171450"/>
            <a:r>
              <a:rPr lang="en-US" sz="1800" b="1" dirty="0"/>
              <a:t>Develop policies and set </a:t>
            </a:r>
            <a:r>
              <a:rPr lang="en-US" sz="1800" b="1" dirty="0" smtClean="0"/>
              <a:t>expectations</a:t>
            </a:r>
            <a:br>
              <a:rPr lang="en-US" sz="1800" b="1" dirty="0" smtClean="0"/>
            </a:br>
            <a:r>
              <a:rPr lang="en-US" sz="1800" b="1" dirty="0" smtClean="0"/>
              <a:t>for </a:t>
            </a:r>
            <a:r>
              <a:rPr lang="en-US" sz="1800" b="1" dirty="0"/>
              <a:t>staff </a:t>
            </a:r>
            <a:r>
              <a:rPr lang="en-US" sz="1800" b="1" dirty="0" smtClean="0"/>
              <a:t>related </a:t>
            </a:r>
            <a:r>
              <a:rPr lang="en-US" sz="1800" b="1" dirty="0"/>
              <a:t>to teamwork</a:t>
            </a:r>
          </a:p>
          <a:p>
            <a:pPr marL="171450" indent="-171450"/>
            <a:r>
              <a:rPr lang="en-US" sz="1800" b="1" dirty="0"/>
              <a:t>Support and encourage </a:t>
            </a:r>
            <a:br>
              <a:rPr lang="en-US" sz="1800" b="1" dirty="0"/>
            </a:br>
            <a:r>
              <a:rPr lang="en-US" sz="1800" b="1" dirty="0"/>
              <a:t>staff during implementation </a:t>
            </a:r>
            <a:br>
              <a:rPr lang="en-US" sz="1800" b="1" dirty="0"/>
            </a:br>
            <a:r>
              <a:rPr lang="en-US" sz="1800" b="1" dirty="0"/>
              <a:t>and culture change</a:t>
            </a:r>
          </a:p>
          <a:p>
            <a:pPr marL="171450" indent="-171450"/>
            <a:r>
              <a:rPr lang="en-US" sz="1800" b="1" dirty="0"/>
              <a:t>Hold teams accountable </a:t>
            </a:r>
            <a:br>
              <a:rPr lang="en-US" sz="1800" b="1" dirty="0"/>
            </a:br>
            <a:r>
              <a:rPr lang="en-US" sz="1800" b="1" dirty="0"/>
              <a:t>for team performance</a:t>
            </a:r>
          </a:p>
          <a:p>
            <a:pPr marL="171450" indent="-171450"/>
            <a:r>
              <a:rPr lang="en-US" sz="1800" b="1" dirty="0"/>
              <a:t>Define the culture of </a:t>
            </a:r>
            <a:br>
              <a:rPr lang="en-US" sz="1800" b="1" dirty="0"/>
            </a:br>
            <a:r>
              <a:rPr lang="en-US" sz="1800" b="1" dirty="0"/>
              <a:t>the organization </a:t>
            </a:r>
          </a:p>
        </p:txBody>
      </p:sp>
      <p:sp>
        <p:nvSpPr>
          <p:cNvPr id="2" name="Trapezoid 1"/>
          <p:cNvSpPr/>
          <p:nvPr>
            <p:custDataLst>
              <p:tags r:id="rId4"/>
            </p:custDataLst>
          </p:nvPr>
        </p:nvSpPr>
        <p:spPr>
          <a:xfrm>
            <a:off x="3250103" y="3520144"/>
            <a:ext cx="3779223" cy="928937"/>
          </a:xfrm>
          <a:prstGeom prst="trapezoid">
            <a:avLst>
              <a:gd name="adj" fmla="val 47826"/>
            </a:avLst>
          </a:prstGeom>
          <a:solidFill>
            <a:srgbClr val="FFE8D1"/>
          </a:solidFill>
          <a:ln w="9525" cap="flat" cmpd="sng" algn="ctr">
            <a:solidFill>
              <a:schemeClr val="tx1">
                <a:lumMod val="50000"/>
                <a:lumOff val="50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spc="100" dirty="0" smtClean="0">
                <a:solidFill>
                  <a:schemeClr val="tx1">
                    <a:lumMod val="75000"/>
                    <a:lumOff val="25000"/>
                  </a:schemeClr>
                </a:solidFill>
                <a:latin typeface="Arial" panose="020B0604020202020204" pitchFamily="34" charset="0"/>
                <a:cs typeface="Arial" panose="020B0604020202020204" pitchFamily="34" charset="0"/>
              </a:rPr>
              <a:t>ADMINISTRATION</a:t>
            </a:r>
            <a:endParaRPr lang="en-US" sz="1100" b="1" spc="100" dirty="0">
              <a:solidFill>
                <a:schemeClr val="tx1">
                  <a:lumMod val="75000"/>
                  <a:lumOff val="2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71009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a:xfrm>
            <a:off x="1005840" y="-2"/>
            <a:ext cx="8020074" cy="685800"/>
          </a:xfrm>
        </p:spPr>
        <p:txBody>
          <a:bodyPr/>
          <a:lstStyle/>
          <a:p>
            <a:pPr eaLnBrk="1" hangingPunct="1"/>
            <a:r>
              <a:rPr lang="en-US" dirty="0" smtClean="0"/>
              <a:t>Slide 15: Team Structure Video</a:t>
            </a:r>
          </a:p>
        </p:txBody>
      </p:sp>
      <p:sp>
        <p:nvSpPr>
          <p:cNvPr id="48131" name="Content Placeholder 2"/>
          <p:cNvSpPr>
            <a:spLocks noGrp="1"/>
          </p:cNvSpPr>
          <p:nvPr>
            <p:ph type="body" sz="quarter" idx="10"/>
            <p:custDataLst>
              <p:tags r:id="rId3"/>
            </p:custDataLst>
          </p:nvPr>
        </p:nvSpPr>
        <p:spPr/>
        <p:txBody>
          <a:bodyPr/>
          <a:lstStyle/>
          <a:p>
            <a:pPr>
              <a:spcAft>
                <a:spcPts val="1800"/>
              </a:spcAft>
            </a:pPr>
            <a:r>
              <a:rPr lang="en-US" dirty="0"/>
              <a:t>As you watch the video, consider how the lack of team structure plays a role in the situation shown.</a:t>
            </a:r>
          </a:p>
          <a:p>
            <a:pPr eaLnBrk="1" hangingPunct="1">
              <a:spcAft>
                <a:spcPts val="1800"/>
              </a:spcAft>
            </a:pPr>
            <a:r>
              <a:rPr lang="en-US" dirty="0" smtClean="0"/>
              <a:t>See page 19-20 in the </a:t>
            </a:r>
            <a:r>
              <a:rPr lang="en-US" i="1" dirty="0" smtClean="0"/>
              <a:t>Instructor Guide</a:t>
            </a:r>
            <a:r>
              <a:rPr lang="en-US" dirty="0" smtClean="0"/>
              <a:t> for details on how to facilitate this slide</a:t>
            </a:r>
          </a:p>
        </p:txBody>
      </p:sp>
      <p:pic>
        <p:nvPicPr>
          <p:cNvPr id="7" name="Picture 6" descr="Classroom slide number 15">
            <a:hlinkClick r:id="rId9"/>
          </p:cNvPr>
          <p:cNvPicPr>
            <a:picLocks noChangeAspect="1"/>
          </p:cNvPicPr>
          <p:nvPr>
            <p:custDataLst>
              <p:tags r:id="rId4"/>
            </p:custDataLst>
          </p:nvPr>
        </p:nvPicPr>
        <p:blipFill>
          <a:blip r:embed="rId10"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grpSp>
        <p:nvGrpSpPr>
          <p:cNvPr id="2" name="Group 1" descr="Text on how to watch video"/>
          <p:cNvGrpSpPr/>
          <p:nvPr/>
        </p:nvGrpSpPr>
        <p:grpSpPr>
          <a:xfrm>
            <a:off x="876272" y="2780075"/>
            <a:ext cx="4537995" cy="1494058"/>
            <a:chOff x="876272" y="2780075"/>
            <a:chExt cx="4537995" cy="1494058"/>
          </a:xfrm>
        </p:grpSpPr>
        <p:cxnSp>
          <p:nvCxnSpPr>
            <p:cNvPr id="8" name="Straight Connector 7"/>
            <p:cNvCxnSpPr/>
            <p:nvPr>
              <p:custDataLst>
                <p:tags r:id="rId5"/>
              </p:custDataLst>
            </p:nvPr>
          </p:nvCxnSpPr>
          <p:spPr>
            <a:xfrm flipV="1">
              <a:off x="4324889" y="2780075"/>
              <a:ext cx="1089378" cy="791533"/>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9" name="Rounded Rectangle 8">
              <a:hlinkClick r:id="rId9"/>
            </p:cNvPr>
            <p:cNvSpPr/>
            <p:nvPr>
              <p:custDataLst>
                <p:tags r:id="rId6"/>
              </p:custDataLst>
            </p:nvPr>
          </p:nvSpPr>
          <p:spPr>
            <a:xfrm>
              <a:off x="876272" y="3571608"/>
              <a:ext cx="3448617" cy="702525"/>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400" b="1" dirty="0">
                  <a:solidFill>
                    <a:schemeClr val="bg1"/>
                  </a:solidFill>
                </a:rPr>
                <a:t>Select the image to launch a web browser where you can watch the video</a:t>
              </a:r>
            </a:p>
          </p:txBody>
        </p:sp>
      </p:grpSp>
    </p:spTree>
    <p:custDataLst>
      <p:tags r:id="rId1"/>
    </p:custDataLst>
    <p:extLst>
      <p:ext uri="{BB962C8B-B14F-4D97-AF65-F5344CB8AC3E}">
        <p14:creationId xmlns:p14="http://schemas.microsoft.com/office/powerpoint/2010/main" val="3888264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custDataLst>
              <p:tags r:id="rId2"/>
            </p:custDataLst>
          </p:nvPr>
        </p:nvSpPr>
        <p:spPr>
          <a:xfrm>
            <a:off x="1005840" y="-2"/>
            <a:ext cx="8020074" cy="685800"/>
          </a:xfrm>
        </p:spPr>
        <p:txBody>
          <a:bodyPr/>
          <a:lstStyle/>
          <a:p>
            <a:pPr eaLnBrk="1" hangingPunct="1"/>
            <a:r>
              <a:rPr lang="en-US" dirty="0" smtClean="0"/>
              <a:t>Slide 16: Video Discussion</a:t>
            </a:r>
          </a:p>
        </p:txBody>
      </p:sp>
      <p:sp>
        <p:nvSpPr>
          <p:cNvPr id="50179" name="Content Placeholder 2"/>
          <p:cNvSpPr>
            <a:spLocks noGrp="1"/>
          </p:cNvSpPr>
          <p:nvPr>
            <p:ph type="body" sz="quarter" idx="10"/>
            <p:custDataLst>
              <p:tags r:id="rId3"/>
            </p:custDataLst>
          </p:nvPr>
        </p:nvSpPr>
        <p:spPr/>
        <p:txBody>
          <a:bodyPr>
            <a:normAutofit/>
          </a:bodyPr>
          <a:lstStyle/>
          <a:p>
            <a:pPr>
              <a:spcAft>
                <a:spcPts val="1800"/>
              </a:spcAft>
            </a:pPr>
            <a:r>
              <a:rPr lang="en-US" dirty="0" smtClean="0"/>
              <a:t>Let’s discuss what you saw in the video:</a:t>
            </a:r>
          </a:p>
          <a:p>
            <a:pPr>
              <a:spcAft>
                <a:spcPts val="600"/>
              </a:spcAft>
            </a:pPr>
            <a:r>
              <a:rPr lang="en-US" dirty="0" smtClean="0"/>
              <a:t>What members of the teams  were involved?</a:t>
            </a:r>
          </a:p>
          <a:p>
            <a:pPr lvl="1">
              <a:spcAft>
                <a:spcPts val="600"/>
              </a:spcAft>
            </a:pPr>
            <a:r>
              <a:rPr lang="en-US" sz="1800" dirty="0"/>
              <a:t>Who from the Core Team?</a:t>
            </a:r>
          </a:p>
          <a:p>
            <a:pPr lvl="1">
              <a:spcAft>
                <a:spcPts val="600"/>
              </a:spcAft>
            </a:pPr>
            <a:r>
              <a:rPr lang="en-US" sz="1800" dirty="0"/>
              <a:t>Who from the Coordinating Team</a:t>
            </a:r>
            <a:r>
              <a:rPr lang="en-US" sz="1800" dirty="0" smtClean="0"/>
              <a:t>?</a:t>
            </a:r>
          </a:p>
          <a:p>
            <a:pPr lvl="1">
              <a:spcAft>
                <a:spcPts val="600"/>
              </a:spcAft>
            </a:pPr>
            <a:r>
              <a:rPr lang="en-US" sz="1800" dirty="0" smtClean="0"/>
              <a:t>From the Contingency Team?</a:t>
            </a:r>
            <a:endParaRPr lang="en-US" sz="1800" dirty="0"/>
          </a:p>
          <a:p>
            <a:pPr lvl="1">
              <a:spcAft>
                <a:spcPts val="1800"/>
              </a:spcAft>
            </a:pPr>
            <a:r>
              <a:rPr lang="en-US" sz="1800" dirty="0"/>
              <a:t>From the Ancillary &amp; Support Services?</a:t>
            </a:r>
          </a:p>
          <a:p>
            <a:pPr>
              <a:spcAft>
                <a:spcPts val="1800"/>
              </a:spcAft>
            </a:pPr>
            <a:r>
              <a:rPr lang="en-US" dirty="0" smtClean="0"/>
              <a:t>Where did the breakdowns occur?</a:t>
            </a:r>
          </a:p>
          <a:p>
            <a:pPr>
              <a:spcAft>
                <a:spcPts val="1800"/>
              </a:spcAft>
            </a:pPr>
            <a:r>
              <a:rPr lang="en-US" dirty="0" smtClean="0"/>
              <a:t>See pages 19-20 in the </a:t>
            </a:r>
            <a:r>
              <a:rPr lang="en-US" i="1" dirty="0" smtClean="0"/>
              <a:t>Instructor Guide </a:t>
            </a:r>
          </a:p>
        </p:txBody>
      </p:sp>
      <p:pic>
        <p:nvPicPr>
          <p:cNvPr id="5" name="Picture 4" descr="Classroom slide number 16"/>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3799375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Slide </a:t>
            </a:r>
            <a:r>
              <a:rPr lang="en-US" dirty="0" smtClean="0"/>
              <a:t>17: </a:t>
            </a:r>
            <a:r>
              <a:rPr lang="en-US" dirty="0"/>
              <a:t>Applying TeamSTEPPS Exercise</a:t>
            </a:r>
          </a:p>
        </p:txBody>
      </p:sp>
      <p:sp>
        <p:nvSpPr>
          <p:cNvPr id="3" name="Text Placeholder 2"/>
          <p:cNvSpPr>
            <a:spLocks noGrp="1"/>
          </p:cNvSpPr>
          <p:nvPr>
            <p:ph type="body" sz="quarter" idx="10"/>
            <p:custDataLst>
              <p:tags r:id="rId3"/>
            </p:custDataLst>
          </p:nvPr>
        </p:nvSpPr>
        <p:spPr>
          <a:xfrm>
            <a:off x="182878" y="768095"/>
            <a:ext cx="5603967" cy="4023360"/>
          </a:xfrm>
        </p:spPr>
        <p:txBody>
          <a:bodyPr/>
          <a:lstStyle/>
          <a:p>
            <a:pPr marL="0" indent="0">
              <a:spcAft>
                <a:spcPts val="600"/>
              </a:spcAft>
              <a:buNone/>
            </a:pPr>
            <a:r>
              <a:rPr lang="en-US" dirty="0"/>
              <a:t>C</a:t>
            </a:r>
            <a:r>
              <a:rPr lang="en-US" dirty="0" smtClean="0"/>
              <a:t>lose </a:t>
            </a:r>
            <a:r>
              <a:rPr lang="en-US" dirty="0"/>
              <a:t>Module </a:t>
            </a:r>
            <a:r>
              <a:rPr lang="en-US" dirty="0" smtClean="0"/>
              <a:t>2 </a:t>
            </a:r>
            <a:r>
              <a:rPr lang="en-US" dirty="0"/>
              <a:t>by answering </a:t>
            </a:r>
            <a:r>
              <a:rPr lang="en-US" dirty="0" smtClean="0"/>
              <a:t>these questions:</a:t>
            </a:r>
            <a:endParaRPr lang="en-US" dirty="0"/>
          </a:p>
          <a:p>
            <a:pPr marL="339725" indent="-222250">
              <a:spcAft>
                <a:spcPts val="600"/>
              </a:spcAft>
              <a:buFont typeface="Arial" panose="020B0604020202020204" pitchFamily="34" charset="0"/>
              <a:buChar char="•"/>
            </a:pPr>
            <a:r>
              <a:rPr lang="en-US" dirty="0"/>
              <a:t>Who are the members of the team experiencing a teamwork issue</a:t>
            </a:r>
            <a:r>
              <a:rPr lang="en-US" dirty="0" smtClean="0"/>
              <a:t>?</a:t>
            </a:r>
            <a:endParaRPr lang="en-US" dirty="0"/>
          </a:p>
          <a:p>
            <a:pPr marL="339725" indent="-222250">
              <a:spcAft>
                <a:spcPts val="600"/>
              </a:spcAft>
              <a:buFont typeface="Arial" panose="020B0604020202020204" pitchFamily="34" charset="0"/>
              <a:buChar char="•"/>
            </a:pPr>
            <a:r>
              <a:rPr lang="en-US" dirty="0"/>
              <a:t>Which team or teams within your multi-team system are experiencing the teamwork issue?  </a:t>
            </a:r>
          </a:p>
          <a:p>
            <a:pPr marL="339725" indent="-222250">
              <a:spcAft>
                <a:spcPts val="600"/>
              </a:spcAft>
              <a:buFont typeface="Arial" panose="020B0604020202020204" pitchFamily="34" charset="0"/>
              <a:buChar char="•"/>
            </a:pPr>
            <a:r>
              <a:rPr lang="en-US" dirty="0"/>
              <a:t>Which </a:t>
            </a:r>
            <a:r>
              <a:rPr lang="en-US" dirty="0" smtClean="0"/>
              <a:t>teams </a:t>
            </a:r>
            <a:r>
              <a:rPr lang="en-US" dirty="0"/>
              <a:t>interact with or are otherwise affected by the team(s) experiencing the issue? </a:t>
            </a:r>
          </a:p>
        </p:txBody>
      </p:sp>
      <p:pic>
        <p:nvPicPr>
          <p:cNvPr id="4" name="Picture 3" descr="Classroom slide number 17"/>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a:off x="5605681" y="1038590"/>
            <a:ext cx="3035933" cy="2276950"/>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pic>
        <p:nvPicPr>
          <p:cNvPr id="5" name="Picture 4" descr="TeamSTEPPS Implementation Worksheet">
            <a:hlinkClick r:id="rId10"/>
          </p:cNvPr>
          <p:cNvPicPr>
            <a:picLocks noChangeAspect="1"/>
          </p:cNvPicPr>
          <p:nvPr/>
        </p:nvPicPr>
        <p:blipFill rotWithShape="1">
          <a:blip r:embed="rId11" cstate="email">
            <a:extLst>
              <a:ext uri="{28A0092B-C50C-407E-A947-70E740481C1C}">
                <a14:useLocalDpi xmlns:a14="http://schemas.microsoft.com/office/drawing/2010/main" val="0"/>
              </a:ext>
            </a:extLst>
          </a:blip>
          <a:srcRect/>
          <a:stretch/>
        </p:blipFill>
        <p:spPr>
          <a:xfrm>
            <a:off x="986204" y="3436249"/>
            <a:ext cx="2966410" cy="1430442"/>
          </a:xfrm>
          <a:prstGeom prst="rect">
            <a:avLst/>
          </a:prstGeom>
          <a:ln>
            <a:solidFill>
              <a:schemeClr val="tx1"/>
            </a:solidFill>
          </a:ln>
        </p:spPr>
      </p:pic>
      <p:grpSp>
        <p:nvGrpSpPr>
          <p:cNvPr id="6" name="Group 5" descr="Text box on how to download implementation worksheet"/>
          <p:cNvGrpSpPr/>
          <p:nvPr/>
        </p:nvGrpSpPr>
        <p:grpSpPr>
          <a:xfrm>
            <a:off x="3239377" y="3628078"/>
            <a:ext cx="4823422" cy="827190"/>
            <a:chOff x="3239377" y="3628078"/>
            <a:chExt cx="4823422" cy="827190"/>
          </a:xfrm>
        </p:grpSpPr>
        <p:cxnSp>
          <p:nvCxnSpPr>
            <p:cNvPr id="8" name="Straight Connector 7"/>
            <p:cNvCxnSpPr/>
            <p:nvPr>
              <p:custDataLst>
                <p:tags r:id="rId5"/>
              </p:custDataLst>
            </p:nvPr>
          </p:nvCxnSpPr>
          <p:spPr>
            <a:xfrm flipH="1">
              <a:off x="3239377" y="3752111"/>
              <a:ext cx="1056644" cy="40130"/>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7" name="Rounded Rectangle 6">
              <a:hlinkClick r:id="rId10"/>
            </p:cNvPr>
            <p:cNvSpPr/>
            <p:nvPr>
              <p:custDataLst>
                <p:tags r:id="rId6"/>
              </p:custDataLst>
            </p:nvPr>
          </p:nvSpPr>
          <p:spPr>
            <a:xfrm>
              <a:off x="4337363" y="3628078"/>
              <a:ext cx="3725436" cy="827190"/>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400" b="1" dirty="0">
                  <a:solidFill>
                    <a:srgbClr val="FFFF00"/>
                  </a:solidFill>
                </a:rPr>
                <a:t>Select here </a:t>
              </a:r>
              <a:r>
                <a:rPr lang="en-US" sz="1400" b="1" dirty="0"/>
                <a:t>to download and print the TeamSTEPPS Implementation Worksheet and answer the </a:t>
              </a:r>
              <a:r>
                <a:rPr lang="en-US" sz="1400" b="1" dirty="0" smtClean="0"/>
                <a:t>questions. </a:t>
              </a:r>
              <a:endParaRPr lang="en-US" sz="1400" b="1" dirty="0"/>
            </a:p>
          </p:txBody>
        </p:sp>
      </p:grpSp>
    </p:spTree>
    <p:custDataLst>
      <p:tags r:id="rId1"/>
    </p:custDataLst>
    <p:extLst>
      <p:ext uri="{BB962C8B-B14F-4D97-AF65-F5344CB8AC3E}">
        <p14:creationId xmlns:p14="http://schemas.microsoft.com/office/powerpoint/2010/main" val="2104910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Title 1"/>
          <p:cNvSpPr>
            <a:spLocks noGrp="1"/>
          </p:cNvSpPr>
          <p:nvPr>
            <p:ph type="title"/>
            <p:custDataLst>
              <p:tags r:id="rId2"/>
            </p:custDataLst>
          </p:nvPr>
        </p:nvSpPr>
        <p:spPr>
          <a:xfrm>
            <a:off x="1005840" y="-2"/>
            <a:ext cx="8020074" cy="685800"/>
          </a:xfrm>
        </p:spPr>
        <p:txBody>
          <a:bodyPr/>
          <a:lstStyle/>
          <a:p>
            <a:r>
              <a:rPr lang="en-US" dirty="0" smtClean="0"/>
              <a:t>Module 2 Summary</a:t>
            </a:r>
          </a:p>
        </p:txBody>
      </p:sp>
      <p:sp>
        <p:nvSpPr>
          <p:cNvPr id="74755" name="Content Placeholder 2"/>
          <p:cNvSpPr>
            <a:spLocks noGrp="1"/>
          </p:cNvSpPr>
          <p:nvPr>
            <p:ph type="body" sz="quarter" idx="10"/>
            <p:custDataLst>
              <p:tags r:id="rId3"/>
            </p:custDataLst>
          </p:nvPr>
        </p:nvSpPr>
        <p:spPr/>
        <p:txBody>
          <a:bodyPr>
            <a:normAutofit/>
          </a:bodyPr>
          <a:lstStyle/>
          <a:p>
            <a:pPr>
              <a:spcAft>
                <a:spcPts val="1800"/>
              </a:spcAft>
            </a:pPr>
            <a:r>
              <a:rPr lang="en-US" dirty="0" smtClean="0"/>
              <a:t>In this module you learned to:</a:t>
            </a:r>
          </a:p>
          <a:p>
            <a:pPr lvl="1">
              <a:spcAft>
                <a:spcPts val="1800"/>
              </a:spcAft>
            </a:pPr>
            <a:r>
              <a:rPr lang="en-US" dirty="0"/>
              <a:t>Discuss benefits of teamwork and team structure</a:t>
            </a:r>
          </a:p>
          <a:p>
            <a:pPr lvl="1">
              <a:spcAft>
                <a:spcPts val="1800"/>
              </a:spcAft>
            </a:pPr>
            <a:r>
              <a:rPr lang="en-US" dirty="0"/>
              <a:t>Define a “team”</a:t>
            </a:r>
          </a:p>
          <a:p>
            <a:pPr lvl="1">
              <a:spcAft>
                <a:spcPts val="1800"/>
              </a:spcAft>
            </a:pPr>
            <a:r>
              <a:rPr lang="en-US" dirty="0"/>
              <a:t>Identify the role of patients and their families as part of the care team</a:t>
            </a:r>
          </a:p>
          <a:p>
            <a:pPr lvl="1">
              <a:spcAft>
                <a:spcPts val="1800"/>
              </a:spcAft>
            </a:pPr>
            <a:r>
              <a:rPr lang="en-US" dirty="0"/>
              <a:t>Describe the components and composition of a multi-team system</a:t>
            </a:r>
          </a:p>
        </p:txBody>
      </p:sp>
      <p:pic>
        <p:nvPicPr>
          <p:cNvPr id="1026" name="Picture 2" descr="Medical team conferring during rounds"/>
          <p:cNvPicPr>
            <a:picLocks noChangeAspect="1" noChangeArrowheads="1"/>
          </p:cNvPicPr>
          <p:nvPr>
            <p:custDataLst>
              <p:tags r:id="rId4"/>
            </p:custDataLst>
          </p:nvPr>
        </p:nvPicPr>
        <p:blipFill>
          <a:blip r:embed="rId7" cstate="email">
            <a:extLst>
              <a:ext uri="{28A0092B-C50C-407E-A947-70E740481C1C}">
                <a14:useLocalDpi xmlns:a14="http://schemas.microsoft.com/office/drawing/2010/main" val="0"/>
              </a:ext>
            </a:extLst>
          </a:blip>
          <a:srcRect/>
          <a:stretch>
            <a:fillRect/>
          </a:stretch>
        </p:blipFill>
        <p:spPr bwMode="auto">
          <a:xfrm>
            <a:off x="4937499" y="1535122"/>
            <a:ext cx="3520341" cy="2344548"/>
          </a:xfrm>
          <a:prstGeom prst="rect">
            <a:avLst/>
          </a:prstGeom>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78399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TeamSTEPPS penguin deciding where to go"/>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603510" y="597071"/>
            <a:ext cx="4114801" cy="4175568"/>
          </a:xfrm>
          <a:prstGeom prst="rect">
            <a:avLst/>
          </a:prstGeom>
        </p:spPr>
      </p:pic>
      <p:sp>
        <p:nvSpPr>
          <p:cNvPr id="76802" name="Title 1"/>
          <p:cNvSpPr>
            <a:spLocks noGrp="1"/>
          </p:cNvSpPr>
          <p:nvPr>
            <p:ph type="title"/>
            <p:custDataLst>
              <p:tags r:id="rId2"/>
            </p:custDataLst>
          </p:nvPr>
        </p:nvSpPr>
        <p:spPr>
          <a:xfrm>
            <a:off x="1005840" y="-2"/>
            <a:ext cx="8020074" cy="685800"/>
          </a:xfrm>
        </p:spPr>
        <p:txBody>
          <a:bodyPr/>
          <a:lstStyle/>
          <a:p>
            <a:r>
              <a:rPr lang="en-US" dirty="0" smtClean="0"/>
              <a:t>Module 2 Conclusion</a:t>
            </a:r>
          </a:p>
        </p:txBody>
      </p:sp>
      <p:sp>
        <p:nvSpPr>
          <p:cNvPr id="76803" name="Content Placeholder 2"/>
          <p:cNvSpPr>
            <a:spLocks noGrp="1"/>
          </p:cNvSpPr>
          <p:nvPr>
            <p:ph type="body" sz="quarter" idx="10"/>
            <p:custDataLst>
              <p:tags r:id="rId3"/>
            </p:custDataLst>
          </p:nvPr>
        </p:nvSpPr>
        <p:spPr>
          <a:xfrm>
            <a:off x="182879" y="768095"/>
            <a:ext cx="4729589" cy="4023360"/>
          </a:xfrm>
        </p:spPr>
        <p:txBody>
          <a:bodyPr/>
          <a:lstStyle/>
          <a:p>
            <a:pPr>
              <a:spcAft>
                <a:spcPts val="1800"/>
              </a:spcAft>
            </a:pPr>
            <a:r>
              <a:rPr lang="en-US" dirty="0" smtClean="0"/>
              <a:t>This concludes Module 2 of the TeamSTEPPS 2.0 Online Master Trainer Course</a:t>
            </a:r>
          </a:p>
          <a:p>
            <a:pPr>
              <a:spcAft>
                <a:spcPts val="1800"/>
              </a:spcAft>
            </a:pPr>
            <a:r>
              <a:rPr lang="en-US" dirty="0" smtClean="0"/>
              <a:t>Go to </a:t>
            </a:r>
            <a:r>
              <a:rPr lang="en-US" dirty="0" smtClean="0">
                <a:hlinkClick r:id="rId9"/>
              </a:rPr>
              <a:t>Module 3</a:t>
            </a:r>
            <a:endParaRPr lang="en-US" dirty="0" smtClean="0"/>
          </a:p>
        </p:txBody>
      </p:sp>
      <p:sp>
        <p:nvSpPr>
          <p:cNvPr id="6" name="TextBox 5"/>
          <p:cNvSpPr txBox="1"/>
          <p:nvPr>
            <p:custDataLst>
              <p:tags r:id="rId4"/>
            </p:custDataLst>
          </p:nvPr>
        </p:nvSpPr>
        <p:spPr>
          <a:xfrm>
            <a:off x="7257260" y="1659834"/>
            <a:ext cx="884583" cy="215444"/>
          </a:xfrm>
          <a:prstGeom prst="rect">
            <a:avLst/>
          </a:prstGeom>
          <a:solidFill>
            <a:srgbClr val="EEF9FC"/>
          </a:solidFill>
        </p:spPr>
        <p:txBody>
          <a:bodyPr wrap="square" lIns="0" tIns="0" rIns="0" bIns="0" rtlCol="0">
            <a:spAutoFit/>
          </a:bodyPr>
          <a:lstStyle/>
          <a:p>
            <a:pPr algn="ctr"/>
            <a:r>
              <a:rPr lang="en-US" sz="1400" dirty="0" smtClean="0"/>
              <a:t>Module 2</a:t>
            </a:r>
            <a:endParaRPr lang="en-US" sz="1400" dirty="0"/>
          </a:p>
        </p:txBody>
      </p:sp>
      <p:sp>
        <p:nvSpPr>
          <p:cNvPr id="7" name="TextBox 6"/>
          <p:cNvSpPr txBox="1"/>
          <p:nvPr>
            <p:custDataLst>
              <p:tags r:id="rId5"/>
            </p:custDataLst>
          </p:nvPr>
        </p:nvSpPr>
        <p:spPr>
          <a:xfrm>
            <a:off x="7121426" y="2869192"/>
            <a:ext cx="777240" cy="215444"/>
          </a:xfrm>
          <a:prstGeom prst="rect">
            <a:avLst/>
          </a:prstGeom>
          <a:solidFill>
            <a:srgbClr val="EEF9FC"/>
          </a:solidFill>
        </p:spPr>
        <p:txBody>
          <a:bodyPr wrap="square" lIns="0" tIns="0" rIns="0" bIns="0" rtlCol="0">
            <a:spAutoFit/>
          </a:bodyPr>
          <a:lstStyle/>
          <a:p>
            <a:pPr algn="ctr"/>
            <a:r>
              <a:rPr lang="en-US" sz="1400" dirty="0" smtClean="0"/>
              <a:t>Module 3</a:t>
            </a:r>
            <a:endParaRPr lang="en-US" sz="1400" dirty="0"/>
          </a:p>
        </p:txBody>
      </p:sp>
    </p:spTree>
    <p:custDataLst>
      <p:tags r:id="rId1"/>
    </p:custDataLst>
    <p:extLst>
      <p:ext uri="{BB962C8B-B14F-4D97-AF65-F5344CB8AC3E}">
        <p14:creationId xmlns:p14="http://schemas.microsoft.com/office/powerpoint/2010/main" val="1226466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The Materials You Will Use</a:t>
            </a:r>
            <a:endParaRPr lang="en-US" dirty="0"/>
          </a:p>
        </p:txBody>
      </p:sp>
      <p:sp>
        <p:nvSpPr>
          <p:cNvPr id="9" name="Text Placeholder 2"/>
          <p:cNvSpPr>
            <a:spLocks noGrp="1"/>
          </p:cNvSpPr>
          <p:nvPr>
            <p:ph type="body" sz="quarter" idx="10"/>
            <p:custDataLst>
              <p:tags r:id="rId3"/>
            </p:custDataLst>
          </p:nvPr>
        </p:nvSpPr>
        <p:spPr/>
        <p:txBody>
          <a:bodyPr/>
          <a:lstStyle/>
          <a:p>
            <a:pPr marL="0" indent="0">
              <a:spcAft>
                <a:spcPts val="1200"/>
              </a:spcAft>
              <a:buNone/>
            </a:pPr>
            <a:r>
              <a:rPr lang="en-US" dirty="0"/>
              <a:t>When you deliver your training you will use these </a:t>
            </a:r>
            <a:r>
              <a:rPr lang="en-US" dirty="0" smtClean="0"/>
              <a:t>materials:</a:t>
            </a:r>
          </a:p>
          <a:p>
            <a:pPr marL="694944" lvl="1" indent="-347472">
              <a:spcBef>
                <a:spcPts val="480"/>
              </a:spcBef>
              <a:spcAft>
                <a:spcPts val="0"/>
              </a:spcAft>
            </a:pPr>
            <a:r>
              <a:rPr lang="en-US" dirty="0" smtClean="0"/>
              <a:t>Instructor Manual</a:t>
            </a:r>
          </a:p>
          <a:p>
            <a:pPr marL="1152144" lvl="2" indent="-283464">
              <a:spcBef>
                <a:spcPts val="24"/>
              </a:spcBef>
              <a:spcAft>
                <a:spcPts val="0"/>
              </a:spcAft>
              <a:buFont typeface="Calibri" panose="020F0502020204030204" pitchFamily="34" charset="0"/>
              <a:buChar char="–"/>
            </a:pPr>
            <a:r>
              <a:rPr lang="en-US" dirty="0" smtClean="0"/>
              <a:t>Course </a:t>
            </a:r>
            <a:r>
              <a:rPr lang="en-US" dirty="0"/>
              <a:t>Management </a:t>
            </a:r>
            <a:r>
              <a:rPr lang="en-US" dirty="0" smtClean="0"/>
              <a:t>Guide</a:t>
            </a:r>
          </a:p>
          <a:p>
            <a:pPr marL="1152144" lvl="2" indent="-283464">
              <a:spcBef>
                <a:spcPts val="24"/>
              </a:spcBef>
              <a:spcAft>
                <a:spcPts val="0"/>
              </a:spcAft>
              <a:buFont typeface="Calibri" panose="020F0502020204030204" pitchFamily="34" charset="0"/>
              <a:buChar char="–"/>
            </a:pPr>
            <a:r>
              <a:rPr lang="en-US" dirty="0" smtClean="0"/>
              <a:t>Instructor guides</a:t>
            </a:r>
          </a:p>
          <a:p>
            <a:pPr marL="1152144" lvl="2" indent="-283464">
              <a:spcBef>
                <a:spcPts val="24"/>
              </a:spcBef>
              <a:spcAft>
                <a:spcPts val="0"/>
              </a:spcAft>
              <a:buFont typeface="Calibri" panose="020F0502020204030204" pitchFamily="34" charset="0"/>
              <a:buChar char="–"/>
            </a:pPr>
            <a:r>
              <a:rPr lang="en-US" dirty="0" smtClean="0"/>
              <a:t>Course slides</a:t>
            </a:r>
          </a:p>
          <a:p>
            <a:pPr marL="1152144" lvl="2" indent="-283464">
              <a:spcBef>
                <a:spcPts val="24"/>
              </a:spcBef>
              <a:spcAft>
                <a:spcPts val="0"/>
              </a:spcAft>
              <a:buFont typeface="Calibri" panose="020F0502020204030204" pitchFamily="34" charset="0"/>
              <a:buChar char="–"/>
            </a:pPr>
            <a:r>
              <a:rPr lang="en-US" dirty="0" smtClean="0"/>
              <a:t>Measurement tools</a:t>
            </a:r>
          </a:p>
          <a:p>
            <a:pPr marL="694944" lvl="1" indent="-342900">
              <a:spcBef>
                <a:spcPts val="24"/>
              </a:spcBef>
              <a:spcAft>
                <a:spcPts val="0"/>
              </a:spcAft>
            </a:pPr>
            <a:r>
              <a:rPr lang="en-US" dirty="0" smtClean="0"/>
              <a:t>Customizable materials</a:t>
            </a:r>
          </a:p>
          <a:p>
            <a:pPr marL="694944" lvl="1" indent="-342900">
              <a:spcBef>
                <a:spcPts val="24"/>
              </a:spcBef>
              <a:spcAft>
                <a:spcPts val="0"/>
              </a:spcAft>
            </a:pPr>
            <a:r>
              <a:rPr lang="en-US" dirty="0" smtClean="0"/>
              <a:t>Videos</a:t>
            </a:r>
            <a:endParaRPr lang="en-US" dirty="0"/>
          </a:p>
        </p:txBody>
      </p:sp>
      <p:sp>
        <p:nvSpPr>
          <p:cNvPr id="4" name="Rounded Rectangle 3">
            <a:hlinkClick r:id="rId7"/>
          </p:cNvPr>
          <p:cNvSpPr/>
          <p:nvPr>
            <p:custDataLst>
              <p:tags r:id="rId4"/>
            </p:custDataLst>
          </p:nvPr>
        </p:nvSpPr>
        <p:spPr>
          <a:xfrm>
            <a:off x="4620558" y="1444562"/>
            <a:ext cx="3822402" cy="2975038"/>
          </a:xfrm>
          <a:prstGeom prst="roundRect">
            <a:avLst>
              <a:gd name="adj" fmla="val 210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a:t>
            </a:r>
            <a:r>
              <a:rPr lang="en-US" sz="1400" b="1" dirty="0" smtClean="0"/>
              <a:t>review materials on</a:t>
            </a:r>
            <a:br>
              <a:rPr lang="en-US" sz="1400" b="1" dirty="0" smtClean="0"/>
            </a:br>
            <a:r>
              <a:rPr lang="en-US" sz="1400" b="1" dirty="0" smtClean="0"/>
              <a:t>the TeamSTEPPS website</a:t>
            </a:r>
            <a:endParaRPr lang="en-US" sz="1400" b="1" dirty="0"/>
          </a:p>
        </p:txBody>
      </p:sp>
      <p:pic>
        <p:nvPicPr>
          <p:cNvPr id="5" name="Picture 4" descr="screenshot of TeamSTEPPS 2.0 web page">
            <a:hlinkClick r:id="rId7"/>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779593" y="2055306"/>
            <a:ext cx="3541447" cy="2191136"/>
          </a:xfrm>
          <a:prstGeom prst="rect">
            <a:avLst/>
          </a:prstGeom>
        </p:spPr>
      </p:pic>
    </p:spTree>
    <p:custDataLst>
      <p:tags r:id="rId1"/>
    </p:custDataLst>
    <p:extLst>
      <p:ext uri="{BB962C8B-B14F-4D97-AF65-F5344CB8AC3E}">
        <p14:creationId xmlns:p14="http://schemas.microsoft.com/office/powerpoint/2010/main" val="299368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Please Print the Instructor Guide</a:t>
            </a:r>
          </a:p>
        </p:txBody>
      </p:sp>
      <p:sp>
        <p:nvSpPr>
          <p:cNvPr id="3" name="Text Placeholder 2"/>
          <p:cNvSpPr>
            <a:spLocks noGrp="1"/>
          </p:cNvSpPr>
          <p:nvPr>
            <p:ph type="body" sz="quarter" idx="10"/>
            <p:custDataLst>
              <p:tags r:id="rId3"/>
            </p:custDataLst>
          </p:nvPr>
        </p:nvSpPr>
        <p:spPr>
          <a:xfrm>
            <a:off x="182879" y="768095"/>
            <a:ext cx="4919873" cy="4023360"/>
          </a:xfrm>
        </p:spPr>
        <p:txBody>
          <a:bodyPr/>
          <a:lstStyle/>
          <a:p>
            <a:pPr marL="0" indent="0">
              <a:spcAft>
                <a:spcPts val="1800"/>
              </a:spcAft>
              <a:buNone/>
            </a:pPr>
            <a:r>
              <a:rPr lang="en-US" dirty="0"/>
              <a:t>To best use this online module, </a:t>
            </a:r>
            <a:r>
              <a:rPr lang="en-US" dirty="0" smtClean="0"/>
              <a:t>please </a:t>
            </a:r>
            <a:r>
              <a:rPr lang="en-US" dirty="0"/>
              <a:t>print the </a:t>
            </a:r>
            <a:r>
              <a:rPr lang="en-US" i="1" dirty="0"/>
              <a:t>Module 2</a:t>
            </a:r>
            <a:r>
              <a:rPr lang="en-US" i="1" dirty="0" smtClean="0"/>
              <a:t> Instructor Guide</a:t>
            </a:r>
            <a:r>
              <a:rPr lang="en-US" dirty="0"/>
              <a:t>, </a:t>
            </a:r>
            <a:r>
              <a:rPr lang="en-US" dirty="0">
                <a:hlinkClick r:id="rId7"/>
              </a:rPr>
              <a:t>located here</a:t>
            </a:r>
            <a:r>
              <a:rPr lang="en-US" dirty="0"/>
              <a:t>.</a:t>
            </a:r>
          </a:p>
          <a:p>
            <a:pPr marL="0" indent="0">
              <a:spcAft>
                <a:spcPts val="1800"/>
              </a:spcAft>
              <a:buNone/>
            </a:pPr>
            <a:r>
              <a:rPr lang="en-US" dirty="0" smtClean="0"/>
              <a:t>You may also want to print the </a:t>
            </a:r>
            <a:r>
              <a:rPr lang="en-US" i="1" dirty="0" smtClean="0">
                <a:hlinkClick r:id="rId8"/>
              </a:rPr>
              <a:t>TeamSTEPPS Pocket Guide</a:t>
            </a:r>
            <a:endParaRPr lang="en-US" i="1" dirty="0" smtClean="0"/>
          </a:p>
          <a:p>
            <a:pPr marL="0" indent="0">
              <a:spcAft>
                <a:spcPts val="1800"/>
              </a:spcAft>
              <a:buNone/>
            </a:pPr>
            <a:r>
              <a:rPr lang="en-US" dirty="0" smtClean="0"/>
              <a:t>Then </a:t>
            </a:r>
            <a:r>
              <a:rPr lang="en-US" dirty="0"/>
              <a:t>we will proceed to work </a:t>
            </a:r>
            <a:r>
              <a:rPr lang="en-US" dirty="0" smtClean="0"/>
              <a:t>through the </a:t>
            </a:r>
            <a:r>
              <a:rPr lang="en-US" dirty="0"/>
              <a:t>slides you will use to train – </a:t>
            </a:r>
            <a:r>
              <a:rPr lang="en-US" dirty="0" smtClean="0"/>
              <a:t>just as </a:t>
            </a:r>
            <a:r>
              <a:rPr lang="en-US" dirty="0"/>
              <a:t>if you are delivering this </a:t>
            </a:r>
            <a:r>
              <a:rPr lang="en-US" dirty="0" smtClean="0"/>
              <a:t>module at your facility.</a:t>
            </a:r>
            <a:endParaRPr lang="en-US" dirty="0"/>
          </a:p>
        </p:txBody>
      </p:sp>
      <p:pic>
        <p:nvPicPr>
          <p:cNvPr id="4" name="Picture 3" descr="Cover of the Module 2 Instructor Guide">
            <a:hlinkClick r:id="rId7"/>
          </p:cNvPr>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rot="579021">
            <a:off x="5529207" y="967406"/>
            <a:ext cx="2393660" cy="3265288"/>
          </a:xfrm>
          <a:prstGeom prst="rect">
            <a:avLst/>
          </a:prstGeom>
          <a:ln>
            <a:solidFill>
              <a:schemeClr val="tx1"/>
            </a:solidFill>
          </a:ln>
          <a:effectLst>
            <a:outerShdw blurRad="177800" dist="88900" dir="2700000" algn="tl" rotWithShape="0">
              <a:prstClr val="black">
                <a:alpha val="48000"/>
              </a:prstClr>
            </a:outerShdw>
          </a:effectLst>
          <a:scene3d>
            <a:camera prst="perspectiveLeft"/>
            <a:lightRig rig="threePt" dir="t"/>
          </a:scene3d>
        </p:spPr>
      </p:pic>
    </p:spTree>
    <p:custDataLst>
      <p:tags r:id="rId1"/>
    </p:custDataLst>
    <p:extLst>
      <p:ext uri="{BB962C8B-B14F-4D97-AF65-F5344CB8AC3E}">
        <p14:creationId xmlns:p14="http://schemas.microsoft.com/office/powerpoint/2010/main" val="4243073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custDataLst>
              <p:tags r:id="rId2"/>
            </p:custDataLst>
          </p:nvPr>
        </p:nvSpPr>
        <p:spPr>
          <a:xfrm>
            <a:off x="1005840" y="-2"/>
            <a:ext cx="8020074" cy="685800"/>
          </a:xfrm>
        </p:spPr>
        <p:txBody>
          <a:bodyPr/>
          <a:lstStyle/>
          <a:p>
            <a:pPr eaLnBrk="1" hangingPunct="1"/>
            <a:r>
              <a:rPr lang="en-US" dirty="0" smtClean="0"/>
              <a:t>Cover Slide: Prepare</a:t>
            </a:r>
          </a:p>
        </p:txBody>
      </p:sp>
      <p:sp>
        <p:nvSpPr>
          <p:cNvPr id="24579" name="Content Placeholder 2"/>
          <p:cNvSpPr>
            <a:spLocks noGrp="1"/>
          </p:cNvSpPr>
          <p:nvPr>
            <p:ph type="body" sz="quarter" idx="10"/>
            <p:custDataLst>
              <p:tags r:id="rId3"/>
            </p:custDataLst>
          </p:nvPr>
        </p:nvSpPr>
        <p:spPr/>
        <p:txBody>
          <a:bodyPr/>
          <a:lstStyle/>
          <a:p>
            <a:pPr>
              <a:spcAft>
                <a:spcPts val="1800"/>
              </a:spcAft>
            </a:pPr>
            <a:r>
              <a:rPr lang="en-US" dirty="0" smtClean="0"/>
              <a:t>To </a:t>
            </a:r>
            <a:r>
              <a:rPr lang="en-US" dirty="0"/>
              <a:t>promote teamwork </a:t>
            </a:r>
            <a:r>
              <a:rPr lang="en-US" dirty="0" smtClean="0"/>
              <a:t>you must  </a:t>
            </a:r>
            <a:r>
              <a:rPr lang="en-US" dirty="0"/>
              <a:t>first understand the structure of </a:t>
            </a:r>
            <a:r>
              <a:rPr lang="en-US" dirty="0" smtClean="0"/>
              <a:t>teams</a:t>
            </a:r>
          </a:p>
          <a:p>
            <a:pPr>
              <a:spcAft>
                <a:spcPts val="1800"/>
              </a:spcAft>
            </a:pPr>
            <a:r>
              <a:rPr lang="en-US" dirty="0" smtClean="0"/>
              <a:t>See pages 3-4 in the </a:t>
            </a:r>
            <a:r>
              <a:rPr lang="en-US" i="1" dirty="0" smtClean="0"/>
              <a:t>Instructor Guide </a:t>
            </a:r>
            <a:r>
              <a:rPr lang="en-US" dirty="0" smtClean="0"/>
              <a:t>for details on how to prepare to deliver this module</a:t>
            </a:r>
          </a:p>
        </p:txBody>
      </p:sp>
      <p:pic>
        <p:nvPicPr>
          <p:cNvPr id="5" name="Picture 4" descr="Classroom course slide number 2"/>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592861" y="1042628"/>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3359103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custDataLst>
              <p:tags r:id="rId2"/>
            </p:custDataLst>
          </p:nvPr>
        </p:nvSpPr>
        <p:spPr>
          <a:xfrm>
            <a:off x="1005840" y="-2"/>
            <a:ext cx="8020074" cy="685800"/>
          </a:xfrm>
        </p:spPr>
        <p:txBody>
          <a:bodyPr/>
          <a:lstStyle/>
          <a:p>
            <a:pPr eaLnBrk="1" hangingPunct="1"/>
            <a:r>
              <a:rPr lang="en-US" dirty="0" smtClean="0"/>
              <a:t>Slide 2: Objectives</a:t>
            </a:r>
          </a:p>
        </p:txBody>
      </p:sp>
      <p:sp>
        <p:nvSpPr>
          <p:cNvPr id="32771" name="Content Placeholder 2"/>
          <p:cNvSpPr>
            <a:spLocks noGrp="1"/>
          </p:cNvSpPr>
          <p:nvPr>
            <p:ph type="body" sz="quarter" idx="10"/>
            <p:custDataLst>
              <p:tags r:id="rId3"/>
            </p:custDataLst>
          </p:nvPr>
        </p:nvSpPr>
        <p:spPr/>
        <p:txBody>
          <a:bodyPr/>
          <a:lstStyle/>
          <a:p>
            <a:pPr>
              <a:spcAft>
                <a:spcPts val="1800"/>
              </a:spcAft>
            </a:pPr>
            <a:r>
              <a:rPr lang="en-US" dirty="0" smtClean="0"/>
              <a:t>Use slide 2 to introduce your learners to what will be covered in this module</a:t>
            </a:r>
          </a:p>
          <a:p>
            <a:pPr>
              <a:spcAft>
                <a:spcPts val="1800"/>
              </a:spcAft>
            </a:pPr>
            <a:r>
              <a:rPr lang="en-US" dirty="0" smtClean="0"/>
              <a:t>See page 5 in the </a:t>
            </a:r>
            <a:r>
              <a:rPr lang="en-US" i="1" dirty="0" smtClean="0"/>
              <a:t>Instructor Guide</a:t>
            </a:r>
            <a:r>
              <a:rPr lang="en-US" dirty="0" smtClean="0"/>
              <a:t> for details on how to facilitate this slide</a:t>
            </a:r>
          </a:p>
        </p:txBody>
      </p:sp>
      <p:pic>
        <p:nvPicPr>
          <p:cNvPr id="5" name="Picture 4" descr="Classroom course slide number 2"/>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646267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custDataLst>
              <p:tags r:id="rId2"/>
            </p:custDataLst>
          </p:nvPr>
        </p:nvSpPr>
        <p:spPr>
          <a:xfrm>
            <a:off x="1005840" y="-2"/>
            <a:ext cx="8020074" cy="685800"/>
          </a:xfrm>
        </p:spPr>
        <p:txBody>
          <a:bodyPr/>
          <a:lstStyle/>
          <a:p>
            <a:pPr eaLnBrk="1" hangingPunct="1"/>
            <a:r>
              <a:rPr lang="en-US" dirty="0" smtClean="0"/>
              <a:t>Slide 3: Introduce Team Structure</a:t>
            </a:r>
          </a:p>
        </p:txBody>
      </p:sp>
      <p:sp>
        <p:nvSpPr>
          <p:cNvPr id="36867" name="Content Placeholder 2"/>
          <p:cNvSpPr>
            <a:spLocks noGrp="1"/>
          </p:cNvSpPr>
          <p:nvPr>
            <p:ph type="body" sz="quarter" idx="10"/>
            <p:custDataLst>
              <p:tags r:id="rId3"/>
            </p:custDataLst>
          </p:nvPr>
        </p:nvSpPr>
        <p:spPr/>
        <p:txBody>
          <a:bodyPr/>
          <a:lstStyle/>
          <a:p>
            <a:pPr>
              <a:spcAft>
                <a:spcPts val="1800"/>
              </a:spcAft>
            </a:pPr>
            <a:r>
              <a:rPr lang="en-US" dirty="0" smtClean="0"/>
              <a:t>Using slide 3, you will provide an overview of Team Structure</a:t>
            </a:r>
          </a:p>
          <a:p>
            <a:pPr>
              <a:spcAft>
                <a:spcPts val="1800"/>
              </a:spcAft>
            </a:pPr>
            <a:r>
              <a:rPr lang="en-US" dirty="0" smtClean="0"/>
              <a:t>See page 6 in the </a:t>
            </a:r>
            <a:r>
              <a:rPr lang="en-US" i="1" dirty="0" smtClean="0"/>
              <a:t>Instructor Guide</a:t>
            </a:r>
            <a:r>
              <a:rPr lang="en-US" dirty="0" smtClean="0"/>
              <a:t> for details on how to facilitate this slide</a:t>
            </a:r>
          </a:p>
        </p:txBody>
      </p:sp>
      <p:pic>
        <p:nvPicPr>
          <p:cNvPr id="12" name="Picture 11" descr="Classroom slide number 3"/>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3288450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custDataLst>
              <p:tags r:id="rId2"/>
            </p:custDataLst>
          </p:nvPr>
        </p:nvSpPr>
        <p:spPr>
          <a:xfrm>
            <a:off x="1005840" y="-2"/>
            <a:ext cx="8020074" cy="685800"/>
          </a:xfrm>
        </p:spPr>
        <p:txBody>
          <a:bodyPr/>
          <a:lstStyle/>
          <a:p>
            <a:pPr eaLnBrk="1" hangingPunct="1"/>
            <a:r>
              <a:rPr lang="en-US" dirty="0" smtClean="0"/>
              <a:t>Slide 4: What Defines a Team?</a:t>
            </a:r>
          </a:p>
        </p:txBody>
      </p:sp>
      <p:sp>
        <p:nvSpPr>
          <p:cNvPr id="40963" name="Content Placeholder 2"/>
          <p:cNvSpPr>
            <a:spLocks noGrp="1"/>
          </p:cNvSpPr>
          <p:nvPr>
            <p:ph type="body" sz="quarter" idx="10"/>
            <p:custDataLst>
              <p:tags r:id="rId3"/>
            </p:custDataLst>
          </p:nvPr>
        </p:nvSpPr>
        <p:spPr/>
        <p:txBody>
          <a:bodyPr/>
          <a:lstStyle/>
          <a:p>
            <a:endParaRPr lang="en-US" b="1" dirty="0" smtClean="0"/>
          </a:p>
          <a:p>
            <a:r>
              <a:rPr lang="en-US" b="1" dirty="0" smtClean="0"/>
              <a:t>“Two </a:t>
            </a:r>
            <a:r>
              <a:rPr lang="en-US" b="1" dirty="0"/>
              <a:t>or more people who interact dynamically, interdependently, and adaptively toward a common and valued goal, have specific roles or functions, and have a </a:t>
            </a:r>
            <a:r>
              <a:rPr lang="en-US" b="1" dirty="0" smtClean="0"/>
              <a:t>time-limited</a:t>
            </a:r>
            <a:r>
              <a:rPr lang="en-US" b="1" dirty="0" smtClean="0">
                <a:solidFill>
                  <a:srgbClr val="00CC00"/>
                </a:solidFill>
              </a:rPr>
              <a:t> </a:t>
            </a:r>
            <a:r>
              <a:rPr lang="en-US" b="1" dirty="0" smtClean="0"/>
              <a:t>membership”</a:t>
            </a:r>
            <a:endParaRPr lang="en-US" b="1" dirty="0"/>
          </a:p>
        </p:txBody>
      </p:sp>
      <p:pic>
        <p:nvPicPr>
          <p:cNvPr id="5" name="Picture 23" descr="cognative_conflict_circle"/>
          <p:cNvPicPr>
            <a:picLocks noChangeAspect="1" noChangeArrowheads="1"/>
          </p:cNvPicPr>
          <p:nvPr/>
        </p:nvPicPr>
        <p:blipFill>
          <a:blip r:embed="rId6" cstate="print"/>
          <a:srcRect/>
          <a:stretch>
            <a:fillRect/>
          </a:stretch>
        </p:blipFill>
        <p:spPr bwMode="auto">
          <a:xfrm>
            <a:off x="4880372" y="1188720"/>
            <a:ext cx="3720654" cy="282321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740238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assroom slide number 5"/>
          <p:cNvPicPr>
            <a:picLocks noChangeAspect="1"/>
          </p:cNvPicPr>
          <p:nvPr>
            <p:custDataLst>
              <p:tags r:id="rId2"/>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45058" name="Title 1"/>
          <p:cNvSpPr>
            <a:spLocks noGrp="1"/>
          </p:cNvSpPr>
          <p:nvPr>
            <p:ph type="title"/>
            <p:custDataLst>
              <p:tags r:id="rId3"/>
            </p:custDataLst>
          </p:nvPr>
        </p:nvSpPr>
        <p:spPr>
          <a:xfrm>
            <a:off x="1005840" y="-2"/>
            <a:ext cx="8020074" cy="685800"/>
          </a:xfrm>
        </p:spPr>
        <p:txBody>
          <a:bodyPr/>
          <a:lstStyle/>
          <a:p>
            <a:pPr eaLnBrk="1" hangingPunct="1"/>
            <a:r>
              <a:rPr lang="en-US" dirty="0" smtClean="0"/>
              <a:t>Slide 5: Teams &amp; Teamwork Exercise</a:t>
            </a:r>
          </a:p>
        </p:txBody>
      </p:sp>
      <p:sp>
        <p:nvSpPr>
          <p:cNvPr id="45059" name="Content Placeholder 2"/>
          <p:cNvSpPr>
            <a:spLocks noGrp="1"/>
          </p:cNvSpPr>
          <p:nvPr>
            <p:ph type="body" sz="quarter" idx="10"/>
            <p:custDataLst>
              <p:tags r:id="rId4"/>
            </p:custDataLst>
          </p:nvPr>
        </p:nvSpPr>
        <p:spPr/>
        <p:txBody>
          <a:bodyPr>
            <a:normAutofit/>
          </a:bodyPr>
          <a:lstStyle/>
          <a:p>
            <a:r>
              <a:rPr lang="en-US" dirty="0" smtClean="0"/>
              <a:t>Download the </a:t>
            </a:r>
            <a:r>
              <a:rPr lang="en-US" i="1" dirty="0" smtClean="0">
                <a:hlinkClick r:id="rId8"/>
              </a:rPr>
              <a:t>Teams &amp; Teamwork Exercise Sheet</a:t>
            </a:r>
            <a:endParaRPr lang="en-US" i="1" dirty="0" smtClean="0"/>
          </a:p>
          <a:p>
            <a:pPr>
              <a:spcBef>
                <a:spcPct val="0"/>
              </a:spcBef>
              <a:spcAft>
                <a:spcPts val="450"/>
              </a:spcAft>
            </a:pPr>
            <a:r>
              <a:rPr lang="en-US" dirty="0" smtClean="0"/>
              <a:t>Worksheet questions:</a:t>
            </a:r>
          </a:p>
          <a:p>
            <a:pPr lvl="1">
              <a:spcBef>
                <a:spcPct val="0"/>
              </a:spcBef>
              <a:spcAft>
                <a:spcPts val="450"/>
              </a:spcAft>
            </a:pPr>
            <a:r>
              <a:rPr lang="en-US" sz="1800" dirty="0"/>
              <a:t>Who are the team members in your area or unit?</a:t>
            </a:r>
          </a:p>
          <a:p>
            <a:pPr lvl="1">
              <a:spcBef>
                <a:spcPct val="0"/>
              </a:spcBef>
              <a:spcAft>
                <a:spcPts val="450"/>
              </a:spcAft>
            </a:pPr>
            <a:r>
              <a:rPr lang="en-US" sz="1800" dirty="0" smtClean="0"/>
              <a:t>What is the goal of your unit or work area?</a:t>
            </a:r>
            <a:endParaRPr lang="en-US" sz="1800" dirty="0"/>
          </a:p>
          <a:p>
            <a:pPr lvl="1">
              <a:spcBef>
                <a:spcPct val="0"/>
              </a:spcBef>
              <a:spcAft>
                <a:spcPts val="1800"/>
              </a:spcAft>
            </a:pPr>
            <a:r>
              <a:rPr lang="en-US" sz="1800" dirty="0"/>
              <a:t>What characteristics make a group a team?</a:t>
            </a:r>
          </a:p>
          <a:p>
            <a:pPr eaLnBrk="1" hangingPunct="1"/>
            <a:r>
              <a:rPr lang="en-US" dirty="0" smtClean="0"/>
              <a:t>See page 8 in the </a:t>
            </a:r>
            <a:r>
              <a:rPr lang="en-US" i="1" dirty="0" smtClean="0"/>
              <a:t>Instructor Guide</a:t>
            </a:r>
            <a:r>
              <a:rPr lang="en-US" dirty="0" smtClean="0"/>
              <a:t> for details on this exercise</a:t>
            </a:r>
          </a:p>
        </p:txBody>
      </p:sp>
    </p:spTree>
    <p:custDataLst>
      <p:tags r:id="rId1"/>
    </p:custDataLst>
    <p:extLst>
      <p:ext uri="{BB962C8B-B14F-4D97-AF65-F5344CB8AC3E}">
        <p14:creationId xmlns:p14="http://schemas.microsoft.com/office/powerpoint/2010/main" val="20541623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25513PHOTO" val="iVBORw0KGgoAAAANSUhEUgAAAFgAAAB2CAIAAADDUcMlAAAAB3RJTUUH3QwSESooGq560QAAAAlwSFlzAAAOwwAADsMBx2+oZAAAAARnQU1BAACxjwv8YQUAAExMSURBVHjaTb1JsyVJeh3m4eEe4x3zvZfz1JVZVajuQjcaPYBsEAAxkkK3jDJxo6W0kBkX2kor/QNtZKaFlqRpIxlpFAXRSAggQVIACHSjG030UFWorjnnl/mmO8Ts4a5zvngFU7GRzLzvvggP928455si+p//p/82jpRXIYriSEexDsGr2CQRPnRDFBt8NoyOP9NBqSjgPx9CFCJtNH8rGoOPVOR9iGP8khpHZYzxfvRK+aDwURRGhb8Yq3Bp/EXjO2OkY690HHndds55XN33vcUlgo+zpB7GfhzTolCGV/XOj7it9iYyziusKSivcf3RB63ll/gFpRSWryPjo9gHh7XhI3wTi8UP8Wi4L9eORX3+BR/kUprPGWFleE4+lIpU4Be9d3gkrBX/8MrHGh/Jx/wO1sw/5L7TRxr/RWrkr+PvMTbK84dck47xoyjmk/sRv8QtG5XFn20bORePQ+T8UDX4UpFmWA8umZk41aGP9ND3RqeDLBy/yv/pyGL/vWwcnh4L0Xh23s1gZ/kXbLY8fMQVYA34C/8/Pp42xuJQsTjZXS174mOFx8Th6UjEAfvL48Uf1phxdHig6e64N7Y7MkZx77ApMeUC+4Dj4JnG3DssadoaWRMfW7bHe65tdKPFn/UeMkaZw9Uga0O/Xi+DTrd9Y7N523bNfthsXuZFGhuLA8JfsiRPjNwyzTZd73jwXotQcgfwJau9G2PuBX6GD7EB+DuPSW4tzyPbiH+McowRV8w90rHlOuU48bGJLv/jWSoKcqy5vUa2ZvQ4saDl5xAwCIeogeJ1udmQA3zAh4+4KZQinEcU4178Fcqw7xrjQn++7fab9SzHIzZts5oXNsuM5xWTOMY2xkkaF9Zi60fXjaNJrHbY/TC2gw5dhhPwqouTRvG8sQdYWaw0FS36/AkheFBJKiLVKI75CB6HAJ1VeCrNr/EwgxZRwWMYrQcqaWRiCgQ2F08cDBUBEqXlz3g68en8qdZy2Ph+oDqMOA3vRQF5EBqCoeVzJZYCn2KV0dB1u52rqwzHtd2roe2UOttWbnDDbF8UxXw+09YO+65rBwuJt2ZsWhzz0WKxq6rdrk4KiLHPU6vivO9DMjM2SZswjDA6kcJlDB/PG4oexcC5AfsRU2B5VLACFBtKQOhcJ8dJ5ReBwPYNMY/Mwg441xvRIJ3YXHNre/lq5EX1Yw11wH5FImQaRir6/ADwBdgdLbojVkDUAbJgUpot3zfVdthum1cnqh8chLDrcY3zTZ9EapXnvh2hZtWwxVngjI1TaZJUZ2eQkTwuN8+e7+sa6tA3vuk77OzqaLR5ahpjoxTSAynFwzpREkMrPqlLmES1d4M2Nsia+T2shyfGdVIx+XSQGfxMLCgshLX4ivHQM7gN11EMYuXGUWtcHDoGyeFdRmoHVQ5bLjJIMcXvUEA1HQn209BYcjEqjENbX5wcYxfcrjaDhwV3kJPBLYqFzmAI1bJIaXojaEmUGDMMvTMqtHVqsShaIhxTuViqxERZWvU0V00zvDrZjNGLoxu3rxxe014nGUQHa/JOqWEYaFZgkgMkAubUUucoxpG4QOi8pnkOI11EoI8YJ7nAjsDH6RSWAIKjcYImSfoBuokdSsQOD5QnqrASq4trwlwaSr932C9xlhQIfMnYlFcXBwGLtz092Z9eJE2nOgeLYdM0U1Fuk0Vh0yjkSZJAC3BZnCyclQv4hqcVDpOawSIVZcyHd67et1j+gL8PLkkyF8LJy9Pddrs+OErGPMCaw8Fg62xCvyjHhM9gBXvKUTzZbPwEF8ba6MsCbSz2yFotLlxTf8Yed4c5ojuFn440vDis1Uih9/TGOk7wNZy/+FVY+j4WuwmREaEyk/PGr9EljT3UuGnqbr9LocRNl9kEm3qQ5nOjC3pEY7VKaE3i6f9wOyWqjJPw/EhjGVyJD1DcJNJlGrdD1/ihiWEpx/2YuMjsmnb36Sez9XIxX5i+CIWxBWQXewEzR4+Fa9AIiO2ALsBujWI/YQtxt5h+FxYC3wliX7ADVC0aP3wfD2LooPEFuG1+O1AQsELHLaaL9rJmHGVMlyQeRfYHuACgY4S92W224/YiqxvXDKmKr1i7TpI0eDsOKU5NVA44AYKKXyL0oVnzhpbFEqVwh2HxAj4ZHJyRwz1zYLlxLCLdD966FmfzbNts9vXp6ebo6np1sI7qNLsyT4sM24cjpOMzdBiBy4OmO9hjPAc+C/LPURAhHtTEiaOMwI/i6UaDVRGeiQyJNY5FGeB+YvmFSZzkO7jWJSwjoojEUwjOhNwMzenpeLGJ9m2/a3MVrs0gCCYeexxRlqUpZE1TuSCI49Ak2BYTwzoB4UCSsDxNq8xLQWVwAJAXOBdo7oib4yKRsl4tg8rGLkmj4yg/h9V4dY6bp1kKpZ4fHWXzjEcfRm5yJJqKZ8J2woTxUZXgxkhA6Cj2jk89AWIcvSHEIp6kySf80ITb1CgglXG0BpeA4njBRxGhA72sQGZFcI1n6Ou92e/U6SbsKxjGa8t5MbSlJojC80A/cuwDzxrmDcdgVCwuTAvKHVoFw2siIGo1IVPZjoR2Bw82JmmKvw9+6HCWTo3DsIZxgzWN9au+g5q43s18aIAO3SxdzeIopagKDRBYzf/HvwlmhhbT6U2wD5uGT2klaAoMbx3RgEALguACwkYsEuaWJkNOHeglnoAqbS82eCSuClhe9fJV2lbJ6M+3+0SpwzQtxwE+Es4CRw5dSCGUlmjF0rpqAlZgS/hpUI9RYYsCLQ5+qoaxgzsA8oUpHV0NUw7nMNBpwDGMlvJnKPtKWdetcLQ23oQAwNldnD+4cmQb37uLdL0EJIEfIdiL+FSCgSgHSowFoYO2EBPKQyD70GKt4u98+29byCcYiJ5IAyya/tztKsGfglypEoTMAqyIuugmnz6ejUOpbdf2ePKjJCn61sp3cGiAjOBU1kR5PrMWLC4Ykwokw7MqSAqXOYJHkZzgnoasjHIGodBQRBhvGHdNEE0UmOZYGAw2H4mYTYwMN9Z0nauqZrFaRXQ0O4gdgKmAJh6+El4mJ0p0JUYBdtsoNRl+UDGsh5qqBZCpCW8FYVdBOQIrshHBB+SRQRA4MDldadVU548+OzT+aHnw8sVmqIa1Dgl4lFC2OJA0cqPheSIDgcZDQhWoF5OUEqSEJIOfIyTDzuCuxlIRY69JEeGpoX/CK/E14AOgvmCSfLZQbQv1dd1g3JjQvXkzSxvvj18e37x9ewG7fbGl28xS2IRw+ViKqkmRAArTUGeCYRKDmDLO8x31JDPYAeggH1MgU8Qto3IK7/SyKRQYEkoTbXcXH7z3k5nvbl65Xu1ct69XkcqBasaBsEbHOeEOjtOmpkiTEj4I/9TgT7iJ6ylaMKMEr0KhJytqE2wEJJSmWdwLPuQu4hppmSaFlrMy5GPYZJPaBNjE4suDT5zPIK2te/XiTJksz5e66bUIguaxUfuJgMD2vfCAQAMoRrPHByCZlCyvpk0Tr6vldrQn+K3B9TU4Ez6jlkN9RpjfqGubV59+cj8rbh7ccD7d7ypar74nRuLjxoSbMfQ3sdxHWhkwKggx1h6nSYwPo0RPFjKmjJLXQEMAwrsaHkULtyfNMQnPaZSNMQlIMQ7bD/3E8QQtx5YxERNwBn0LFWrr7ctnT9I0TyNTb7fCp6kgRCdiLPTEH0WhaCNorQRwi6JN6JlGEQ8faEsD1VUYuYpTKAgvBB8OJYI5evnq7rz84htv6ri4uNjmgCP1PlYwQhGlLwSRhVQsFQwON0L8LrwzpCmJi4Islc9BCMTABkxyICwBVg/i5kdGLi4ZlLE5NhiirpMUHggIGFup/MSdsRE6t3R8OIbQ1bhK33Xbfd35RLWq3dVYOQQzFpwjVHU6dK8ZZNG8fGy5C/yHmPJIpFFkwkgIRlyEnhBUsGTlWGd/8uzJwjWv3bzRVt3m5Fx3tWmamDECNZENa8AeEuy+eJzL3YBEM6CF1RKAjkJJJnbID3huELk0TwA+ISmQnHQGcZAICzZPQiyw5QRIpLmQBnBQbEnE5wEoCxY+B5sMeQeuV+p8szVJsV4c6rYV6A5ADbSRkXE6Bpxgi/CxI3jhtpBbBkGNJF2MNHgvSiEWXrCHp7Oia4nt0A9PP/4w2p9dW63HUDS1h5gb1w99EyQGFSQeBX3Ar9M0glMr4g14BU+uzGAbI2v0xHAcpAA8IUYARCDhNyEDbRfkpgSVcTTwCiLVRD5OiRfTE5AbR0MToIAIcUpQQqiDAspvuz34HtS4c3Obb8624jwC5AhmCIc9BQ8NQ3NarMYokBFgg4oY9PRzOkglO0IgKXwcjpza++zJ05cffXxtPsvyRdMTrMATdlUjcYCYAhXT4CkJ+RF3U95A2Qfft+KKxGJDBOD3+w5AQc6ZLINBIBwncUEaJRm+jA3hhgU5GLFvQfgU4P84dpAO/F5MjYtoO62hdogpAOJqa9zOn568quqOP/VqaBscV9vsR/ILXpM4mwJ6GY9SDP050idHh0yhkMifxJmE4DuJ4uIhQKWefvroK/dv3rlzrxlsB4sFq7Xd+2EgPaUmwBTB/lnuA9isxEBpd4KgXThqnGKQwM146VnDpK8gQkMntp2ECVQSF+GCYND7hkyE5o4wAAeEY3R0O43SSRQuA2cpqCy0LU1bNehxqJs2ybLe7PdKz/qytPBmI0PS0ec4CbyJQufFykyUdJSgK7295Y5H5KfcArJPP4rLxVdtkr06vbgSdQ/f+GJkZtAyyAmIeHBdpKbApQgEhasXqaMKM5Q8XjqtIJea6BkjpAJXJmwikukE9I1TJGwKomFdlC8gYkY/IMDQFcombgjf4yU4C5UEp88N8QIez5Le8znruunbGqx13wBxmKGF/YYak+7Jc4kw8rcnlCt6MAZhEJ5HILHviOQdjg3HqxndhSvcbU4evfejh/dfN9mqbgGOuiQaYhEYWlI+mfgmiHaSYWGakcZx+gj+gn6X3x3CFNyfRAP/5BZBTdpJ5yNxknAQ4C69q0eG0YFKtMSZdBASxLjUZXTQQ+WGsbUJ1SNiWAxuKSRQfKHctFNatQ1DwolO/QCczpCPJgbBdoCyDHJI8rhElYzoxcPocYjEbhKKIiGGbENMhY08ffzMNLv14bVuVNW+ArTW0OKu4/HSX8YT/ycsxD2gpvS7DCpLAFzJNvkISgEomWbRZbTf0Y/Ag+IsoiRIKFGgjhgExtjgjI3EVMj58bg0lhMS6x3DNzZKVRoGmjfuoU014OfAvRskcIxDwcddPyTxGNqQlTkuA5xCYwvto6AFsSH0G7RyA044SyT6pBiWFIISCarBsrquO3nxcr08iJO8qxvoII4PZwa/DDfHyDida6olqEvfRsLLXxxGhlgntB9N4BH2AngER0EfjrMGWAJCE5MkXmAYem4oeAKB2UQEIp65loirBKnlmcHWBmaSogACH6ZgumATohil+rbd73ZwQPhOahL4u6YZ3HAZZ5Hcx2UkwUvcdmS4b5TMDAxrUzG7EWsydQABqj0DE/uqOnn20fVrt0B2qs1GSPuIOzkuWi6pFCyCiHasGA5jLMcwDZMwtQRIleQJ2AKQkC0jZZkuoDLgL7wYnaWXJVoiUZFKhsZiOiLLldDmpPQZ+CfAj2awOylSajfIuw4dLMiUcYtVBjhOawBuBpsKuwqTpKCufQ9IPZBfCboT8wJwl8aSx5siNfT9IwOTgiXEZsKeMKfjBixz+/LlAuDkylUYNYYqmGNREgFi0FagGTEodg23GJkVADMqvRJyDXkmFeBFg2xxiDJAVf4UpCYW+m8z/LL8T+J9gs0kEk2XBdYCxfGA5LYMCtvN7YM6AMEnJjMRyQnW3vsRIlQkiRZOCIvT90PX9dDIgZFMmBsN6zkyHWXEbcaXHgtbSyljYMXQLE2yp6aYDVVXtojBuOPnz2/depjl5QB7o4x3PTy579rIMYUhPoxgCLvLvWCYg1GQYexxmsSjOARt4TyJwJUYH6oCCREP3ySwa5NZ8GArAkYFhTBkIPHYQYRdD06MAXcQewg3QVAa+n6EYBK/M+JpgLhB/TUTqFCFtq7TYpbPF1BWPYQBkgNKYrn91HsgNT/hW5LtiWZpoRdKcp2xwDACQbiN85PTZn9+9XBNUw0cA4dMakJIB6DUYR0jgQ0MrSBLJVYYQgn7lDDgQwQFEbYOR6gtpH9kIoZ5RgABAF+vsgBASKsszhFsAx+CXGQzn+RRAqBdUPk8eX0kYF8MEaNIhCITu/QOUAQnJGw2ZqJERQRe3dDUO6ZuOiABGPchiLsOE8Kf0noEL5Ggm5HJLsK8KT1Lxq0lKRDarn326LOx7WezGW7XtR1zc4FxRlgDr00/etleQuOReRqfSvghYqYn0ExAsqwJlrnOQS5O3syca+JjiRtp/BNW1U0HHS6DPokyqRv2SuLJVEIfej4ao0qKAWZ8noFdwfRAp4BVGbkOkNFRso1QVgsRwknDD0CUtERzR4HOE6GQ3I887EgmhrtAvg1QSiSBVNyHXksIF/h+3e3PTs6LJC8LgDMG9YF7Gb1ounhwXY3PsHhacy+wKiGS95KktQrmDVtjMhj9rm9NluO70Cqm8mFfgp7w6CXapDVIFDwZUZPnstMC3NO1PRgqCCZ2CnoGLQAjBWZTJK3GYQcoaCkds+8Uv1ArCTZL4g2K0A1dtNvtsqKE0RUk5cVtOnHpTCPRzcFhKJ+kqfEC7oOWTA5lJjHMbQBGA+x0VxcLED1ANfCNIsnI/shw4pbxbmxjCt0YJZWaJIEZUZ1iu4GHoEOpEeSpbM3wh282ex3qpCisTsrFTDP2y1C6445ghZbxogiueYjivoeMxIaAz/muGUC9Biqegx0Z4AD6DlgJ3xRnDzrX0QDabKj3YNvQxgS4guppq4utZhbMDsx3EBLEZgrTC81R0RSAGCWNGgtiULKPgoUimOM8jJu+2c1vXydmg+mEZbNJ6DsLozSMFmCRrBUyyGArfiYarKFQeDgvOL0ad6OK654SCs1KSWrNjEZ12A99meM/MEI9wrmQgnQEoEylDL7ZK1YOMIpUV3vQtMaBRNTO90Uxo7kfHaweIDVBtxrzclHX9QAMA1Eam4jFB5GVZCQMw75q1vkc2wEbx2isJCAkXUkGzO2hVwuGW2mnBAXDNAz7Sgq4bhrf7sr5bBSznqS55P1jXFv3A2TKMDkUtU0dR4WSPGrT9UD/NPnk0RFUoWqb86oG/sKZNKNjML0bZkVByesZh40ZfncwrlAFKHw3DJ7rYyUIzBsuDsSC37/YXlAVdXSyP4ZTAN1czmfk3drgcyJOm4xtxzIcGLK+xwnBeCpczOQMyajAsKGVyo6RwVvYUElzWH1ZW0F2hxszXKEuC1+CUAJYGogn7HvU1RWsYZ7PRqD7AdK3XTC4BYOCZ3ETpYOZAsLQWdoOox57iN8Yl8GkhmmeAjvo8Lt909e7RntaiQjeUeUmd+0Q+X60EJcSOyN+B99QVAaQDRr/ZlvvgRuSYl73I3R0C8/UdmrzKrheLJ9jqQ3T8bSilriGmaueBRTwH0OcWujUIltaG5IEB+kkyBILuveSjmZi3DAeoQXjeXEX9PW0r6AVWPykF1PpBLdh6KD4A3mN5EZgmZWqQ7Sr+26oYDagl7MS2548PdnvBjufz4s0z+fl/MaV9dWbJk13J2fnjz/bnzzJmDY6yIACNR/YFgIgegbdQZybZj/GSXbz9tHdh/dBf4+fPnr6uD85A+bCPjJgRwAHkombpztQq34820M7VMXQDMC1L8p8ltjVQuWp7TpC4aYBLUiF4qkpXzdFciUiEbECYsoFCu83DASauMUTd1hhBIQX4O2Yi/Q9rBJ8ptcbWI9+qFz1dNfV3bDIcjzuPE3mRW5M3jTcx6NZfnt+BaIBNqxcf3H8og/xa7/wtdd/8ZeytNhttq+ePH727l+dPHr/Sjpiu5xUpwBM4qns1bv3vvgLV+8/hJk7fvH043feefXRx+VQ3T6aZzfWsZALUC96lnHct/Wm2VVNf32Wwluf7+qdjz7b1H/40/cPi+R3vvnl1MPcQCO7FF+Q8pcpV6MvSaEX48hMlyAIxxjYFNVsoepgVHDhYSBeBwogNIqapvNtXzXdjy/GH77/GSTz199++xt3FnPdg7VJ1Ac415bFjLRC62RWwKDVJjrfNX63v3j+45++/9EHq3l57bpdXbnx2oMv/c7v1tVvnXz2wb//V//rf/Zf//fPHz//V//7P5nde+t//B/+u67ev/eDP//4P/2ofnk6Xy9mMNCNO61eAWeCexyulhkjO+SmmY5rZkGoyAAXswxIMzq8/dbx6XbX7CCieVH0bR8YFaHmMKM3etb9ScVbdGkaPePLn1fGGalgGm1SSLDGSDQs7sG4vYLtr7t6t92cB5+vVnC+965f+6UvPgwnT5lDZ5zRQsc75fKcPBuk58WLi09PLl6cbKCV2KD7d+7Nytmdh1/Zvnoanj3+/g9/EF9Zf/u/+UeH1//Ov/s//zeT52AlL58+vf8b38Ey/vif/9Pt8xe7s7PVakkM0O27yJ968+57759v6yzV966tfu7mjYMy87RzJHyKLIwH27Qwln5RFscnLzbVHnI6X64It7zAwoyB9R4GlXEDqUsgmgws55PaL1J6UGF4Y5rPoWMVTYAVjHv6MUi3b1047p0u8rOXp0CjizKnzndtyvh9MUoQAhoHgLQZ95+ebN59fv7hpx9dO7x9cPP6h+//6Mu//etvffFNq1ah2XRVfXCw2qtsaOv27KPvPLjV/fv/606c/KN/8O0zGzbbzYtnL4bz01m5WB0c6mZzfNqooxsgcC+//4PX7tzb7+s/fefDF62+t8juH5QFiFMAuBiuzEq4oV3PXAhkukiTk9PdoiyTIktD6afqCyBg8lEG/o0Nl0EXQlbiQWdMGlxNihlpJ9Vz+B7sZAMulA44/7O6fro599q+PD5//Oj82nphADU9c7NGM/2E7avbFnht33U/e36cXn/94O7qxctPGXHqWriF/fNnj4EuL+BXsXeNa9uqP9/vLt77l//H9XoH7t2LDT/5/p88/aVfu/r2V5//8If3v/7N2Xp9+uxJVhyGob/ixm986+9+/JMfbbYXy8zeunGzSO333/nRvZsHc8EkORNt0WJWnHYAFhWAxunZ5vrVK4QyeJ5uSB1DMNB2a7NARufIiSWwCokw8E1A7J72cipB5B/Y4MwyqgG8/vJ08+zVGRTl7Hx/fHye5XnVDUc0WipJgEQlYgnLT/gwPn3ybOziojonR752H3p5tFqtbv5ytqmai2qMsiiJK18DWsxu3cDhdKevFuusBDWrurgLadBPf/bOvbe/8eSDn1XVWddfpGWS97Y7665GYXm0vPXlt/f73djWcbPT9XhULp6/eBnfOIhJhTMhY8zhQGGvLxdAwmdnuyJLrCQaZuMcIIrZec3sohRNGAnoO7gJR/4GrwRYxuCpp6GAjc1z2GWAmf3FxaPnLyJnrl9ZPrhVjsv0dNM+uhi7qqraYRXTljBwO4CVRh0DxNEq11m3X5jk1t1bSZZl5Ty1FuiI6QxN/mPmVwG0btx9APxsLz5Nj94CNBm6BmQN1Oazv/zuW9/4Zffq8XsffX+9XEt8dEhN5ll4Wtxc5q6IhzZtm24E4TCj3rPGJWdoIUpI5gFT8sNF+YV5ct66C6dOT0+B5eYlHhBWPHaM2wxhgpAgyKwHYiyQ8E5ciJ+qdb0g0DQvgJ53u30MHKLKe/fvEMq127i3V4/iL91Y/dVnL052uxs58VpQQxdAdHELnVm7KuMrMzjyOaN4DMkMjPID8Ur6XycFLE66PXn4+sPzRx9YpmRdgIUDZG1bQK/q+Tu7i7Nf/Po3f/Zv/sXJy9NZlmTQXMAXNdjMYi9cmoQs6jMDW6iaMWGsFgitr9tGEva6XC7zsc+13anxynr98uIcWL6Ygf3RcQA5MYBkDZSWyUaGIbyWWL4ET1kG3imWm4zTRmibub6qLjY3b97IZsUoNXaSX4DFTNZl/vTZK6DJWapmRkHncq1Xpb1ztby2LosMqMcwKo7H7Jrd5rxravpvBvttujtbXFmsr1579ePvzdI1i320JAQgnYMvbPGTP/2jgzffghQcgprBIeQZMCyI52a33V2cQi9IObs9cNWV+Wo5K6HdSZanSUa2lOVPnj4/mKXE29DWob1z+/asj7YfPrp4/gJQNSjJHwhDn2qJGND9z7/9SwIwoqmeRknVlCaG7/3Z9kGUrSBR8xUMaN/UMLWqaWZJPM81WOT7J83r924ufJdCJlObJ2Y+g6lOlQbCj/rO0UD1HQO44EgZ8+HGqNXBrWsP33rt73+n3pw/+71/vCxWmaEKBw2OGO27Eci1/vRnN7/+yze+9svAc0PTDX7AAuHX0hRWwFKNusakOVQFCrFYzKqhB5E7b7vH59uPji90s7+xLgG4OhyuSa8cHq4hiLtm8+Q4wjJW5VQnMOXKpxoAeMCC/wAdlvgytifJZn1Xx5vNz0cFLOHWmPMo2oIMA5f0uHRUxKEY1NFq+fX29Ac/fu/mOr9+JVlmSV7mxL+2hHCwrACge2Qwc9TKFkW2OCpv3lvevr+6egsScPz4ww//+T8+mC1NnEiUImGgJhqKJD5r3Ho+++k/+V+ufvNXzHq2sg/PXr14dfKqq7ZwkwThhKGh4VmFjsEXqKWbMrplWX7pIIujUDUNo4FqBBbq+nYw0RzEEeD1yUV094bOE16Fe6EZf4mMGadI1ThI+NyCxTfV/tP33rn1ydlsyLa0fzhgZ4NLy3znxmb0F12ApNrIfPHB3S9BSGBQ9/HZpme9XqycOgtMH9Fq9k6RbZezZXI0v3l7sVoPzx598N0/fvHxe7uT5zdL5sSSceK7o9hpF4NE2RRCkapx95ffxZOaNLk1n9/KQxNHTR/Aa3ZNCxwJaB8n6WyZg85C9YcBxKDdYTk4glFgY2CQn8SoqaMsOSznoAoMJoOm5qygAqQaGUaIsqyACrRQrdFP0X4Fj/uz9/+6+qt33y5fi2fzHAApAkFOm+7CpgsGOllsYhsXCqbHOkDGK+tDE3QJ45OlTPJWWyj6ODDlK7XbILB7e/aJOn+063xVd1udgC+vl0vtWiBjJRUULNbUVlJr+DsMIz4dQmLzdJXGKothcOzcxB5bNAN0Lb1irJ0FFjGgAJ8G9LawFsiY1SQjsM/YOeLuBIerVN77PI/SRQlfNzRDWE11IUqKydRme2ISk4mstZp16uN+s/n0/fcfRjMNldG2YHJU51neDRlgSSZZB6h6N7pNVZUxGN5sbOhrScqqfQDQJMDUjC+JyOHijIdowIdyBNe13di1fn+R2NAOygxjmuUSa4T1DlKhgEcKNQ8zAckZYhCZwuiEoMcWYLtE7z3srpM6255FIB7XHABp66HPEwtiMTCdKRZYuWq7vT5fLIp86N3CzhyuzXgNA9YAn0p1MAupXRgYd6n3BDQE7xhAJvr9tkjuxPhBCWPRqt7NjV4XqycXx0ALkKkEbMzD30FYssZRSYAwgdzAfCBpcZQ45mjJ31k+lmWE73EeMR0JfDjuTzfzxNk47tRllwuD88xOshYoNT3M/U76OBaJ7pu2CvGsXLJGT7O+nZXMJunAe13D5ByBM/TV41PgRiDAPM26UCupwsaZg1HMGAeCyjBJb1VUAzRLRS3EH+ID4WJNn5hN9phIIt927dA0Fdx1zJS8wgOPded3u9A21ingq5S9PwFHBdTcj6HtXGkzsDGIIc5/6EOSRKwI1RJOjlnBodNMJ7nXATB1vzm/nrl5HkPL2ymfy7MjbWvB7uIMOgBbZ1xY5GZhdDtGx2cXUN7b145sOQ8tLETF9FqSjtiVgSmPAadFXQdPjtrRg2ONlYf1GXY7SCU4Eaw7qJhjmebIIi88LFzP4JI01WBi2KOo1pCzy/wdq2Wg3U4SHiwMo7wCbEHs9psy1gezla974q4wggVnGjaokaCee3XRn+3dru4C8RKoa2JY/lNCIwKwEENGAbas2tWhqbCcMLDNAWovyXTINtTBRItr8fqqSvNE6m5ZEo1tVQYavrm4qJsB9ifNZtliJWVykGciZ9wLjB8POACVdS0UZLfb5lnClIJNwLhXWX5lMS+o+KFl7ZIUHUr9WtvufXBlsciymWEyPlzGdbF/EjGljBg6VABiW8BCmTiUc3B4XC72AwQJO5lFbALq2rHpa9i8MmfGLWK8mIlalkXCJ+UzxTQvMEXbNTBeOIbQM3UBUuuYc8cmALqaPMyW6Y27gL6qblTeQgCjbFF1jp0RSnfdyFD2fpt0bbZcglg5HGDfMJ7C3C8bqUBkPbErrLTDGUgtMYtrjlaHq2KhxjhUm121n7FaaCQkScoW8oXtgx4pUY2p7AYIkOKcQANCPbQ20YANOrGZ8qUtk/U1HGoGbNvupS0KNA4gIcjjuRkwLiuvGQvNM3gPQH6I8yzOCoawG9yvYw4Sm2vSHUtHQKkZkmPbiEmayI6Rac5P4e9BkFn9lZTbiiAqM3EvJU9+oG31fU+wPJ9nwXZ75ingDrvAqj7Qjnpg0CrYqK4b6XijAQagsZFNgQlV9OTpcTGbxXmKD6PIQ3Wx86zCxY56Ik3xnBF8VFGU89jo4/o8sCoB9rXHMy4Or42zQu0uYDSYFZAmIFZ1eCapEgM5UbAqZRbnuQF0skke2UwXJbR/IAunWI+Xx5+ebM4rBSMAKYZ/lMYzUGKWpdU0agBz2FrcZOghWUNNxHTj4NDwNpZRhN0OVjebzYEv2HsH85/E3pu+hRWPezBrpiMHx44WBlbP6q0pHyTDoLeRESTvlxket+1rm8ANBjYAxdL/giv2Q8u0Zl8lKcDy8nGzPat2V2er0+3WAsmnUYA/Ght8I2amnM0sLAnRY8ZaX4sVLPKkyDKAtxj+GA6IBc+mrQD/wCmdtA9a31ZQeFOuz5vKs5YnVvUA0I4n1r4jCrPZq/1+s92WcTzPcoD0tmnmxQwC5l00BBAzlj+kwIEWZKYgUgHvYBAupv8zjiFD1zEMzAQhsSZ4QQVJO7to9ns43Brua7mIbALCIXU5jNMp1qWAFYI6sogoHry7enTrxs27jz5592eb4zsHB5llqWgYdt3GNfUWOhiTrrmUfUQUjdTgf4phAFgaa1lkSxCT6KxgOGS/Z78Ejt7Cu9mp62U5LwAvOnYO2SgpuqHdnp3D8IlYtkPdrrIZXO3AahC9mBWwTbAHMIsxs4ok/NgL27QaJtWkwBxSZ+NZQ8cqIJy4Cc5NGVwpW1RPPv1k3kIEGZS2N5ds9uy6IBaBRZbS2GqmRPjUJRlJbebRnbuPP37vx5unb26vHaX5vr/wbu87UId6FK0LkkFmPyVwNNO9UhLH7Clz9KAzoE1w6l3btk0F4gX0aNK4r/eAFtZCkMeOfWwxQ0JxnA+Mm6osbbs6TfJ8tQalYgo/zkBY4s+LiOG72BKJLY7n0A5d1R5OJzGstggxqLOSJmkt2XPpapvaMgLsc2Vg0x15bBrFB3N8B0cuFflJO3Qp3DxdD9ydToNUbsO+wXLce3D/xp0HQ+z++NlHlSLV2FfbpjpZhCaRhJiW8ldGQ+kawBqhGSmkGj/pWle3MFlju6/a3R42uO4HZVn4TMX38AKdiTrcMrOAzmNiVVkkRZnOy2K9nM+yGN4nLRJWs0Qji4TYpEASAsNaV3spAI1crFrGKAEgBmnvoKVk/Y/UzrPd57LzjsfGZ18vwjLfQTuvLX1umJLQkwSzlIeBgrHXbLnzvZRPwDxh/dvU6je//DYs00f1yU9PXgD/PdvXKgkH1+b0oxQh1qVOMU8swklTAwSkpyuHfUgcOHvHZVZNNUiBj+87o1wKT5xYYOUMihKHhB0MrJ6clSX+TMF84EqZ3mDxQSS3kWIqBpPApwcyma5hFYLpWIiJewAZsF6Q2xGo6KxMovFmux+7d6UUIC2yspyloFb3b8DKAtQnSYYN6/p9YqVhGG4M4osvwNZIRSob0qkdN27cevMr+PuPT5/vh2HjrUvnZrGGqkvZ1FQNEEmRsaSQpfkqsBmeHUIjC2BA2rs2+KTI8UhgzIYVjFIOwJAv3OZoU6nUZUW5ktZClnoMbDOH4UvxSGQLYEy0UuxrhmK20DdAksH13mHlktINUwyFp08MjfVb6RSaCsxgXsOu6diDVpr1rZt8SNhEFoKQnnp2rcRTZXPcsEi3k4odQmM8ArDdW2+/lS/Xr7rm6X6TB1MPevPyHDLj9ZQvZqUxg1lMIkrDtjSPsQQ7hi9k5roaB3hQCO3QsO2G9Vy9VCABgeNB04y9dMbQoGl2+eEMSUeEDsWsNrWAZgyzwzvGtpdqF8JhEAQWy6TYDYLjqbsmjqU2ZWo3iQUXs4B06sPaN/uqb+zhHMoJ1EoDN3ZT67DEjMCIgBBHtj+laYF/apPhSbJ8hlXO5sXt174A5vKoulAWiH4z1ju2UTLhFsv8BTFKOE/NtK0cILSAtdW4X+/7qEiBqtiGCRgIi0VQpWtAxxGMgItIgV9HFl1hJ2iecEYOj2Pm5YydQOy/i6Uul0IHUeuVKCOeI4IrpT4ODgishjBICThlUQMIMgbLmlGmGPTUhogz6NNF3rsWLixhoxO9pJUkVte1hk0FcHggbW4gsoIgMTWuB3El91577fF7P90M/c67a06lGe6hnLgdKYQlUphqypg3mYpIWPancSF4x7hcsDZG05ANMkehY1VkR7M0+iyJI4fDTkASVFUtDw5h14BtuC147K6DLwEd7cX6cPQGC0tGpw2wMWvGIAi4HItDeWUP3iWbwTUAoDgmrrWUfZSzGX6hh4i2BEFdt+eYEJYyMUVvWD8e12BAUuEedwDqLDUL0zgIJaX5y+VicXR9/9ljUIVU1l2m5fNdC1MnJamSRJ2aFCWDCtueMCvPQ2BLiNS7ORj8ODCJ7Gg8sDZQZay23eEvnsuVjrPuYgdwzkgycwktdIjuQsOQQC84gSKaJA4s0xumLYCOR2mahdQ41mvAlnp9OQpA/JoSzxEVkHBjXtXnXtpJsFfk7PCXDEUN7GRO2atu2NfERoXAXj9WkATA7KlaGbATqFug2hDlEJ3ZerUYXp06NnbBFYdCel4kNxBLU72MZ4iUG6UXW7oNmroFpN5XXUgTAAtAHeNDmpfSkAWSUcClwPEOx5sYT96Occ76u5bJFZo1hrbjwJKkIoXd1dY6xjS4fZTHro5pVqBVqWdad5Bifoqo2AiubzVbLEz88vwkm5eTIWu6BmcIFAxDWjWNdnIal5WkBC380yZJ3TbTYIVqv6932yGONr2qO81GLbaBgV/6VEMpIsA3mDcplZjkgnGFmC3g5JVsf+q7PSx2rwGsNknWlqsrMxDDYX3rfpZmutt64HHQjzxVavbqyeMbN+88e/+HlQvZ4dWob4Gy9xcXrq9f7rrqYrc43x/Mi9VRmWQphY5ZWzo7pi8B5ighMetwprSuiAb2pe+HGpBrvVpdPxr8WGYMcFbtvq5Z2WnY6uGatpaMMMWIZaP0X9jbxMAyY4OKYp4WizF69u7uwtr5rZo+EKfTjX3GGRK8Fdx/xGiCS20QowUeAO6YOhAIAE1g5AweewS3W++qymMBUT2zR3czmHzSQzeW66PZakkba4abtw99t7qolF2u6/MTILHF0brZxxXc/LadWbvOZ1ax11tbmusiTfM8r/b11L3tZWAGG+PYX8aEVYjcT59/+MUvv3391s95aUqvWb+hQYzY9k+fDbWyQBlmmiJCKsXxChEwHVPmMRS5h9jfvH/7+NFHJ83pD8+Hj7tTbNlp3R7l84GVrwKrBi8jRPBQAK1sxAJYAGCB8YIjZGegG7DvqzIBzsJODzVAZxPee+f0Yoc9HUZV3r04XS5wrf3xsyd/BTPtq80YpSdNVbe73ZVl6XdD3vl1nqwW6WJRQDtGNqP0eQy/EwukZpQFxgK+AYgDDC5I+zuUOl/M7n31567cuRmLTWOvG27qeiN9XGwbN3oaLmQkG0SFlKkxodpfsKQOqDzN8bsP33gdqHtzdlKUs08/fXz86QchmpVjkcVRJ71QYhg1tKBvXWFydsNI5ySNi3M4NlghVipn8PHsXczmegk7qv29wzndGtjh2fP65fGmYc7d0Zl6BmojmAzHiMAFO5JUKeQoYfEjPAj/qlTKxjE81VQrLFEl2GQF2Jp1Ywc00rvhzhuvv/7gC2zwdARRtIPTeJyg8hyIoavrnaHvC5/bCMWWV3By4A0sBbpt2UPC4v17rz8I/guAm8FmLz76a3y87/oSCIdMnl1kLFeNNNjdvq3LWcFEGSxNVo5tDSGDUYwDK+ZG1mOz7kxqljRYTpansdXNMLZ9tCqH1qes2wJekjptGDsnzU+M6kkTMyvbpfSfnSFS9KtSEwY1zdbppMqYtFqK2yE0wEzXb92im4RUxlRdFtEb2zIyEJpmj2vkWcEABrycks5afD7KtyUEBsOou8FLJzBnSNisgEU5OlqUq1W/bwBL6jFPGCkNORXRqwHgO3Mx8QgIgDGpl8ZtMGY2E8Pv2XhPRXCcG2AiqZtXuofjZPV6MU8yD+ShynJeNyzxHhnEETSspACcSIn9DVNHj0TUIlJ+xXpVxyI/D0MI0gqU4aXsDZfjXIk8Uxwiw37xkQSuZ4OZYtW0jOTR8lPAWGvcACInNjaanMg4zXSSGkOmJFu26bEXe7k+PLr32pN3f8oGS9cXcQYaknYdEW2W0YPSp3ojlcRUG5niYtkbL0PI4mSwuvU+4yQcwwrQpMBm2yyTsSQ5UG08jNnAwlpWmfd4LghQwDn3flBKRv+Q8cFPsTsNHAumgtG5Ca1MHUCyBhdFF0195eHPZUVG8yHwUZJNgRWWkaWhYbGqZhUt6wwdS8EziDH5LduRweqKsuzahr1YHpyaLUuxZ/dImZdfeO31J+/+OE80a2mhHcZjR+IhBp8jkI4kuS51+dLcOcZOJqmwth4qbRlfJEA0nO8BUcfpsaLTsQGB5Wq01sGwYhKuXCcsjBo5rInF4TEBkvQAMATCKDbLPGgcRoohG3HG+LI2zLSurdx4/2DJCmVQHh9PM7o+H7BB66JsUu23LmZc/rLZK7CEe8hzCYQQZbbWlp4oDtsy0twzhQAB7A4OFge3X3v52SdYYjW63NtSaawTcijtP8zgQ91kHpxMP7CM3WDHe4gie7ltDDSuNIvi4b2k6x14A3vBADjjxuQWMqYBVjaezhaegZBa6jDpEYjwY8/qDsXrTiUfXpA4yTH3ZteTqpfLGbB9Cgc/TURg0x6ARmt0PzQ1FYDDRBjN4SgpbAQUCpBaRuyEqe5OKmem4Q5TGCOylGcFYbn9hdegkayNHUdYC4ZlhxGyDFoFeuwJQzvIX2BRO+gyDtQxTM7m5Zg9ETH8EUCqHSkKvW87knYdgVxy6JH0BzgWZXOcFI4xkaofad1W0npIPsMMDCk57Kz08tIpSLYUQjqMu7o521Wrw3VZ5pAwWDSGLcaBk0aYscQ2tITqjskufAIkbWSshZaWaOKISMLWEJCeTWzskmPTG5N3QBW9tN0m1+/cyOYrBp5Ghuh3fZfBjnSdgLS4gxnsW8iCBLvZ7C89xrw9hxzCmjATEEQM2S0KuSboNpbWawwwdGzAFu+AvzDYqaTgTWZr+aldWvoJUsXBC66XKn0xrjLlgon+ijGc0SZGghxTl7rsIx4EBoKzLdIkzVks6GGyFP4CrGCI8KY6VJkgMjL5Yb10Rgtd1VPUYzZbdNA71yxmxdXb9z7+yU9yQOkwr5q+SF0KqfaRBPxoaBmpEvIn0aWp3FlbGTOlImk+iMTmcZ4f9tjtN3toDEQVipACo8hcr3iWsjRLWhmo3ibux8jJqLwgEIr0SUZADjL3gO2rzsNlNm2fZ9npyxN8DKGQbraIBlHqonColrOavHTHpdKYIMFbw9i+dJTJBrLRAV7QA8ZAZXogaJhZeK+m3rF6gm2u6t7926cfv8On5Zg0u6naWcri/U6GBzEwArWW4VKcLiYzjyahxqXHy7kcIycZqgjwW2Xa2UyGe6iuZ/QmaGk0bluVSJiBp8oqLwsNd9OcPzbkSVUwkdMoYxcJq0LYNQ3gJmnOtt2cbZIiiwgTaJ85mJOIiylMmePF6nyBZOBEsPtjJ8XHl4NYnIBibB50AdI2uIZgQ9M54zfBQaAeR9dumNlRd3beuq4skraHc2nLPDPKQOPp+PuBVlCBqgFHgD3CifI8UmuGIB3ykPF+sBKhDIyPTF0rdOld3dRdNwVEtady0lrKyLFRCkZZCwB3qyyMLlS/nfw9h+IY0ZU+s/EOoGzw7b5imxJ1YBpSyBCgZke1ZJ5pX3o+LMdc2GlMFfi5narVmSRhFIVmQ5p9wmXvn0+k8ootzsvV8uDG9e3Jy0HG01mDG/czHEUOeBU3LG5lnID1C8wvyJgv6Y5gk613bBgi2YEusHgKG4EdkDJP9hzgX0kwMMNcPfBYmpVLuDMWwUTsJjRtV7O31PUDS19GCcwLptfRq4ttYgDNKWsEDG07ctqlVYJ9BRPBv7nEkmjEUAUOPAQGbaPLFnphI11XT30KQaRMukCHQab8DOz9YFnvbLYS3Nev10cwPFNbWW7YXrhtWLODDcUO7AcWT8gqAfhhVqd4W6ibFn9vB8Bihm574FfGLxKAdxmMRsxI45axeZIe0Q37/R7kEiYH5K7jUDmWKHYOLHNsh76BgSF58GDMTd0yPkDfyApzy2QeaGgsUVr6Sqw1Y/w6pRhwVAVoqCmLGcOOsAk4ccuhd06a4UjsAjtRGXdhKyR+H4Jtc9ky2hopsUjy+QwcJya8ZVTMBl2B0+d53FTzstT5/HxXQUTBzWB4cmaoIgnf8li9dFjBVLGBUalGADLzLZKGT2yhOFSlSVLsDivBe+fZLMlaRRgvRezEwlqAOoAXnaX5LAXZbc62e+b1GURkxVkWxzgpBygk4Rl4FzpLgkwZipUWEIS22w1DIql/a6TXU01CQvgpmgovAvlNGUpQdbXVEXvL8Rw6VCPHhmVsJ9c0ZaOMU6JAhnHPiJ6tmwqUAWJc9z0AUs4CBkj51LOZTHJLEMokVcQ2q4QmoGNHBMCb5A4ZGuMaWP2TsAd6YM4IwM00kNFREq+OJXVwCouiGJv2tNqfV83VeQZvmgG8d11i7NBIjJvlC7iFk/YD9vdPBkciTH18KSy9RHjiCKSPY3woSEq6cKkdEP7AOtkywRkOfZYDqDn24xkzy/M0S2XgB4SeCXHOd/REesABoAllmm8qV41sMZC5UxHsgTSGEG7COAyetVUw0GxBdONlK73miDqaFWMZFpG5SFoymk3XdPgftANHApjE2RlpDmY7umpoXpxucgIHZrtSrXbAnkFmQAgKkxotFqUwOMJIEukvoYrmbCT2/4AoAiMFzpVJpcBPSepynNCajU0+m9X1tqJcRU01yKy6SIYPQDDyAZ9oGYbI4ZScSeQSMpOe4LDOUnu6baTjj0gwiO+ITQZwT+vt2T7KYhmQSCLfDmtgd0BkWM6JtaeWuVJ2c5MBj7HpVcs5iTJ8AuwmEy8NG/Rqu4cOHOTztmsZqpHpktDJtMjxizjbhO2nLMZIsGZIvVQqYVNg+JumGQnoLfPpMAtihEZivegSeAN+LRZrqEssw3G5l+RReIYcqjErXZyW3e58GoYXOI1xmoPnp08GKS+cFXlNQAuEAKIOyq04xg5P7qZWbzwIVZ3jNiif7C6R2Je0WjHoENMBSSs0+/9l4kc/SuI7sNUCP6qa5rRqS6kVipmDVdJlGkyImF2NONSG9TQSjJLhGIQd89m6qvYcrSEFJWzcrJu9DBuCRcy0dP1LizDMVdhXF9vd2TR7lTUkxSqxOVXAAW7r2XzOchRx+NIuRi9LF8FoqudgKObOPSwljrdxnEgGuMaCejaDMiCGHaEBIcwn4ZTicI5tcHKkMSNSMVFgxBY6FngA5pCbpZLQY/kbFrPZAyaHAl6j73KQOplnJGDWl1cO5rODPF0W+Wy1uAJQ2xN6Z3hciHnCGVkSJdLsT+JcYc5QkGKJAfpMw8lRAng26GSWl4K82aI1tdmzLkkai7ExMgF4lDCJTI8U2YBug31IGI9jCEGD51kGxLVpIdh5LtP7dGZh9pirk4QQ57YBdLIUQ0lCV4ZWXQ6eikYTAUlDPR0dXMqyGwWV4XK2Vb2pmlxa0lObzA2H2bqmM1K5PbBgki2OsAJ5Vlw9uFE3cLiVDPIFMgFIyZk5hrqmJTNdowzJktwJXSln8TACOLIFHSZtmrEcM0PPxWm2/OFr6yuHVF7GSLQkNaLpAWDfscGzspT8qm6rGqtclGXv4fkh/W2awDuwuULGrbAabsriTSMjIRcyrljmfTDs5hsBgDCxRWIZWhrHVPIKIFubqgaSLYz1/ThPE1jsjsiHxbRhdbRr/GePHq0W8/lsjltstie07GM3UZ8sZbuaIoYW8XTsThiEIjOfF2QAlAS2VJYWgJ673d6aDFRdBvdAVlPW3wd3eO2IcWAOk1MyHDSeqvM0+6SxV04uMjK0D3jXdlnGRoJpxhW8OnyzpEKm6RtBWoDGaYYKvy8dBL0cDg635GySiJUG48COIbGfu66FB01NgivMYLckSzYNbOUnd+4A7rz70yePP/nkwcPbb3/5zeVBgZ9Du8sUEgqH5uDm6ZdZzBBM3zZaphxNE+IYj2JqkAFfNn/2NcuiNO4xKT/nSFRVy9LoBB9nve8leiCj0aX6gs/CGjLHKhQZnyiDAhkRtlZl0NGiAK6lYYRKxqT/LPGilyP4I4TjlGFOb2ApBZSHOkuECnHg5BFi96iFDRbxhDIUOl4kCWkva395d3t0/cqduxe77dHh4fHT0x/9xUfvvfPB73z7V27fuUnz11JUIYjb3YUFgCtArFuds2G2kNk+kYxv48RuVup02LMhTUpYjabZ8VUCUVyWM89A+BymCkhivjwSls7w0lRzOHkOTnGVeQha5pZzwpOe6giYbBiaOh5dGkIxqlWIV8auYruMs3VSLOOk8GGm4yzoBN7OBXDv0Ams9zLmhB0NDG3A9ZO9sDw4rMs81dOgwqgVfnnt7Z/PshmH5KXZrXu3DGBLb/74j35QV12SyMR93D0vYXGAy+pmgyfV02g92keAizRnvkTJVME4y4slJyzoBE8uEC3q+1aRH9cQkMV8uTy83nb7emhiqdPREvcSbeeLIJxMneBAGmH8IZLCEla69ITNPVzlALcWyZ94MlD9cDkeinkSLVOcHe7HnmknIzw5NojiADsgwycgTkucZErR8dwxGMpm+fCtG194qCZbo9TVa1eBhjiAshn/4F//vy+ePnOcydLBFaRJlqWzge3NUjHTd800IJYl2SbhZKEwwBwyee2dNdP4HW5Zz0qPQbg58cLqyhomZ7Yq1efTdiWLHi5HSU2TyPkmBqYlWNFEGD0ZZj8NaeC/eo7XiqbZ4CyfidhzT2jHBoSRXXOEPPwCK9AAtwaOHZFVplG8zopIMu24H6Pfs/UXvvG3tJgn7oMPWZre/8I9WCUs6/mj03/xz/7w1fGJTLflbViyXpRceV4u6FrBmH0vjW3TuwOY0ZCJBfuq2rHxIPIMbVIy0/n8QFQ1zovs3o0b3/zmV5kKmsCEDLlmBpmxT54/Jye6y+mhl+/CoA+CY5Opjo4V9Owg7QeZKMAubqATGfohA4Bkdh/nFpBHJ06GT2ZpwokTzq/KMpbmtIgh8LBT8c/9xt9bHx7CHYjpnd4bEG7cvDFfrHAI+MVmr//gX//p6asTaC8koGkqTi+TyemsgeNccJaBMy4j1Td6Gh0oMYvMS0EGI1R8EUg09D0DyF13cvzi3u1bd+/eKxcrgR4cSsZQimQQiHoCpxormcMjI4oorXQF0zRj5jskeSPMFHvhJdg9hZVHMQyjvBJF5rVGxIjgMtN8WqcKY0pLejtt88W+vv2tX7n12oNRGLoMTqcvxHfBzR68/hBLyvNsMS/OT+o/+oM/3m8lTiXDlVh4BkknIAXsZd8j6BXQXooD7Rz9LcwEvIZUnyggKKy24TiJnkg86EeffLScl+Ddq6Mrhu0LapqwO5WbydDWEE/JBk5Q5JgRJrIDJ5QpGTgHLqmkKC3W0+QeJVVyjIg49qYNkRvptKc3OrBVhAlQ2AxAhtUs5/s4Bsanhr4t3/7q/S9/RUkuB8yFkIpoxciEO3337h2cmHSBjWBrL55t/+X//e+ev3g+K+YFeXyueSARW2XSvOSUP4nYSaqNei5TTVj+yVRgV3PQVwp7z+PdnF3sz5+BbmY2ns2XJsSpvKYHgmRYg6ximeckIynA060QbNa+Sb8S7QUj2d5L+l5kGMLdOe6KvLYC8sm+M1rMUSKqHvSBLRAyTW5eFFZef8D3SkDFjm698bd+JS/KgWmyQSKPRAAigwQ4WZEvVyuZSihv89HJ6cvq9/7Zv/1PP/hLtpV3Oy01ERQhJ1OkZGZcw6H1+QK8m9kATqih5SM/lmE9MWOnQBM7KMLJ2Qbm5cEbD+TNQvRgWgwbaw1p4GV8FGMufHmLDFMlXaUtEUoC0eM1pwkIUuMnkW9mXPm1qerBS78kCRWDOXDswE6Aemzs5vsP3Hhw7Y3f/t3FwREAaMOkp5NFSsWlVH8wkGeS1XLN2aOcXsKybSyl78Lv/953//D/+Q+nJ68MBy9SbweZYiechJVA1stsTZJu1zOPxzRqSm7O8jyqNHtDx+LVRXW+2dy7e+fFN7726Lvfs2XGF0bIaCVOgZZj1pfTTKW4ZBotKpbTK+khmV4bE9RU6yPRiVGaPGLOrtCTI2KwxMg8AiC0PAOadB34eNNnd9948Ju/k1452Gw2rEXz8podKVrldicy+1zG+kmcDry79TKTLpKOOpsnP/r+x88enxphzIR+WiR5mOylOHzsAqu4DcunsNcM49AXKKnE4GEvD26Cyp/v9usD97Vv/WK/q1/99Cd6Vly+JopDzyjynIcik9mUY1JbNoj/TWM1ZWIuScVUH8c5DhSgYWrRlvFIJM9Gqk8hPkWWs9UQyLKuyi9+7c3f+C1wy6rZd4CeU2wnnsb8Sz0Z5HTop1H1NDps07gchCzDhkh80zy5OKtl/CIj0akMrWOoSvr+WB8ng7PBgBnF5wQ7SRzDn7Qtqc3TR8erxTpit1S7besr69m3vv2b3y9mn33vz7MlK1L4PqqYM4D54gzpP5Z3iYxSphRPU+214A0s18cTm5d0kJfeAcnQyeh1hpNiNb3qJ6gOwKLvbHr77/3D+1/5xThNKlpHNw1aNjKYnK/6kIgX5Ugaphg0ZTtuzBalML2EK0g79DRmO2LY38YpcBQMO0sktAzD5XxclgUZ6oiHnUxSvsbk8vVTPrz3kw+OP30MWIZdcpLgxFJA837tH/zue6+99td/9G9c15R6DlQ50H+qaSQbb8yhomTb2Gjp21Oxu4QY/BGjshwYPkgRDPSW2dDBSToxZijDBVw5efilN37l1xZ378CasLlT3oukp9oRdqYYqaEYDcP8kjiWt68AOk698ZK+cRKdpw2SkdEM5LAKgqYMSscBYxmsZWJltJJlEQ/sZUZpZFYXmAIk7fEnj558+AnstpMRVVOUQqpFxixWv/DNr9+6/+DdP/2z/v2fWFY2xaMEMh2HLdKZcVSaFt3hC2uYsI9lOC9wkZH+QXFkSubBsKQj4i+ydSZIdO36b3zn9te+lsxnMuZ68JezB/XU2S6bK7yB1kSia4Zptrqr6qbJsqyqaxnSw8Zw0dJEhlTD+QRfVVuWxUsxCl9+wi8SIgrq7zkyhGyPMfQXT5598rOPzo/PUjIIxjfhovy0DRHBJcFBcFdvXV/+w//i+fs///g//ok6fS6ZPsIxL2Ey+NIg9XTTmwmgcpy46yUUIwMzY4n2co8u3/TEzlwAmOjmnTd++7cOHzyM+J4uSf4pCaRfTvYXYZ9m/H8+D2RyH5dvUWEirMfuONYXC/qf3mo2TeX3Mn4N2ud7N82znl5JJdPFprcrEPs2Vf3ZR5+++OQJCJG8/4GOkuehOJUpyPSviFMbg0ziG2ya3fvKzx/eufPh9/7i5C+/x5bxOOHwaBlhFdjgIjNNpJyBCx9lKNr0MoipMCaSflQbjW1f73eHf/tX3/y1Xy8PrkAEnPj0y7cKTu+e+vz9WwxBX74IQU0vEGBYxEvnQddxqqm81Y75cmnBmcJJVJksK500SWesMpMCsgj2b2fTIonTut2Bm716cfHp+x92u1be2hHJMDuOxLJZ7Jqa7m6q2uHBcMSaTEYmICuuLN/+rV9/dOv2J//h3+qLE8ChIY4n3Ok5d1XwIpxWYiSRwPirFAF6eR8GVwjOPtrswX/5X9396tdNbgX3T5NAfbh8m870pr4QTa+RkmFzTDnreKotAUYaWre+ckXCc0OSJLM5CLit67au61FeuMMi075vsIWGgyHpOolZXZ+kJZSkrvfPnxwfP35x/vKc5agqnl63Ao2FwYCdAsVwIROaJt0W3FAlQJskTvOdNXz7zL0vvrFYLT7+3l/sYDWoIPLeIMmssFqDAXh6FqlIn+bnqWlgeVfX+uadL/3ud66+dp9dtMzAyXjOcPk2R5HtaRb9NHlQJFXGVYpGTBrDcghYB2j8ZffCSJ+YX8nms9nZxYW8fUWZxObMUfJSIU0TEEBQ5q4eHn384dNPHzW7ynJqdDIRZ3mFmYHVgemMi6ldF3Iaydvz/OWrB0Q7ZE6gl6krjJmvr199+MvferQoT/7iuxCmqSSBWWw8LisnOf9KX2aABgXKzFRbP3v7Fx78xm/Or14NEyCbpmJLyfHUsRL+f/+RsEpwbCJ+siABtYAeRQ6zCg4yvb1twje4+WzOWOTLk9OqqQyzU/JmqCIv4AZfPD1+8uj40QcfpUGnHLmWCGe6nDUP4e0auNEmTViB5CciES4jnZdWU6qk5VWUEpqYxqkaPT9Y3v75r2BPX37vz2QrpNeIVSzT3PlA4CV1JpBmwP/i7S8/+K3fLFeHMltyevHHNGp6uuX0Ukk/2fzLLREiKrmx2JN3BklHhbIoj58/65o2L9iPOL04JZIZ8ZEejo4O7AVfRROguvtd+9mHjz987+PjR09AP5erJbRockheRrDI20UZ4G9bFsHJXPxI2o6kU2aizFMKUJRYxRweePmOThgMoki7OlhFb72JQ3j05/8xYxuLvNRIGPvluzLlVWLYmsUvfuMLv/Z388WK7YqTHfTCX6c3iU6HM8WCPv/b5TTb8Dfv1pER7Hwvh82SZHOxmV7NJlMEGGdKmXPgXaEm6/XSPH968sF7Hz377Fm93QG3rJbzvCwEGkdsoiEIml5Lovqmm0JwMtNaW2abApufZbDzpLb+8zOKhP/F8qpTBv6m91+m8froCpdp7Sd/9ieq3rGJlUNsOWmARrLp2q47/NW/8/BbvwqbpqbXdU76Fi5N4vRCJPW5UFzuxzS9+HJXieFiYZKQ0VnJ1Mx2u5necBRNUWYGzbSUnRAxEWz//j/9fcgotmdezIqyKIqESSIRPnjKaELpHFLKCKqRV3VNhXkwQpJxiS9fVzTxxPHSqenP284E6YRpO7k1NlqtZ8HfSfO///Tdd7bvv8cWpgEA1IAVtfPF9V//2r2vfNVkpb98hW1Qn7+cVHz55WUn7zDdS11OB5kk/tIjToNKsDVlWXR1u91eSMSDZztBLjxY37XTpHZAGsN5ozSlqshLsInpVb7TAFymOozmkAOBYp+DD2q9DASnkUvMVNb+ucb6ycNfCq2Xd/RddiyKc4WGxbmJDufwFfnylzZvvPH0h39ZzmfX3nhTZ4lOstW1q3xJIYusphahaHo1rfQV/s1lVfgbcykboqfXlE7BuUviRdnBLsBlbM8uzs9OaelpksZpOra8W1dLr5+8XgAai1NcLOaW9kLe6CDXVeHyRav7fSXVZmqafir1EFpYYbCciW2nsMolZ7o0W39jz5WUEenpZ8wDiXRmVpWzAlbx/s2b1197AHYMg7k5Pc2klFnK7eXFu2yci6RWcSI50aVATO8vnf5x+Uri6G/QpOAIKiw4QZqmkbwHE5BB3lY8ITDCFHJs8R0Uk2H8/wC7QpvwJoV0vQAAAABJRU5ErkJggg=="/>
  <p:tag name="MMPROD_25513LOGO" val=""/>
  <p:tag name="MMPROD_NEXTUNIQUEID" val="10015"/>
  <p:tag name="MMPROD_UIPERSISTENCEDATA" val="MMPROD_UIPERSISTENCEDATA"/>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32&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100&quot;/&gt;&lt;property id=&quot;10236&quot; value=&quot;0&quot;/&gt;&lt;property id=&quot;10237&quot; value=&quot;0&quot;/&gt;&lt;property id=&quot;10238&quot; value=&quot;-1&quot;/&gt;&lt;property id=&quot;10239&quot; value=&quot;3&quot;/&gt;&lt;property id=&quot;10240&quot; value=&quot;0&quot;/&gt;&lt;property id=&quot;10241&quot; value=&quot;-1&quot;/&gt;&lt;property id=&quot;10242&quot; value=&quot;-1&quot;/&gt;&lt;property id=&quot;10243&quot; value=&quot;-1&quot;/&gt;&lt;property id=&quot;10244&quot; value=&quot;3&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property id=&quot;10151&quot; value=&quot;TeamSTEPPS Master Trainer Module 2&quot;/&gt;&lt;property id=&quot;10152&quot; value=&quot;TS_Mod_02&quot;/&gt;&lt;property id=&quot;10153&quot; value=&quot;SCO_II_TS_02&quot;/&gt;&lt;property id=&quot;10154&quot; value=&quot;TS MT Module 2&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yMTU5NjgiLz4NCgkJPHVpY29sb3IgbmFtZT0iZ2xvdyIgdmFsdWU9IjB4NjA5NzczIi8+DQoJCTx1aWNvbG9yIG5hbWU9InRleHQiIHZhbHVlPSIweEY1RkJGQyIvPg0KCQk8dWljb2xvciBuYW1lPSJsaWdodCIgdmFsdWU9IjB4NEU1RDYwIi8+DQoJCTx1aWNvbG9yIG5hbWU9InNoYWRvdyIgdmFsdWU9IjB4MDAwMDAwIi8+DQoJCTx1aWNvbG9yIG5hbWU9ImJhY2tncm91bmQiIHZhbHVlPSIweDk5OTk5O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ZmFsc2UiLz48dWlzaG93IG5hbWU9InByZXNlbnRlcmJpbyIgdmFsdWU9InRydWUiLz48dWlzaG93IG5hbWU9ImNvbXBhbnlsb2dvIiB2YWx1ZT0iZmFsc2UiLz48dWlzaG93IG5hbWU9InNpZGViYXIiIHZhbHVlPSJ0cnVlIi8+PHVpc2hvdyBuYW1lPSJvdXRsaW5lIiB2YWx1ZT0idHJ1ZSIvPjx1aXNob3cgbmFtZT0idGh1bWJuYWlsIiB2YWx1ZT0iZmFsc2UiLz4NCgkJPHVpc2hvdyBuYW1lPSJub3RlcyIgdmFsdWU9InRydWUiLz48dWlzaG93IG5hbWU9InNlYXJjaCIgdmFsdWU9ImZhbHNlIi8+PHVpc2hvdyBuYW1lPSJxdWl6IiB2YWx1ZT0iZmFsc2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dWlzaG93IG5hbWU9ImNjdGV4dGhpZ2hsaWdodGluZyIgdmFsdWU9InRydWUiLz4NCgk8L2xheW91dD4NCgk8cHJlbG9hZGVyPjxzZXRJbnQgbmFtZT0iYXVkaW9CdWZmZXJUaW1lIiB2YWx1ZT0iMC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x1aXRleHQgbmFtZT0iQ09VUlNFX1NUQVRVUyIgdmFsdWU9Ik1vZHVsc3RhdHVzIi8+DQoJCTx1aXRleHQgbmFtZT0iUEFTU0VEX1NUUklORyIgdmFsdWU9IkVyZm9sZ3JlaWNoIi8+DQoJCTx1aXRleHQgbmFtZT0iRkFJTEVEX1NUUklORyIgdmFsdWU9IkZlaGxnZXNjaGxhZ2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k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JPHVpdGV4dCBuYW1lPSJBVFRBQ0hNRU5UX1BSRVZJRVdfV0FSTklOR01TR19USVRMRVNUUklORyIgdmFsdWU9Ildhcm51bmcgYmVpbSDDlmZmbmVuIHZvbiBBbmxhZ2VuIi8+DQoJCTx1aXRleHQgbmFtZT0iQVRUQUNITUVOVF9QUkVWSUVXX1dBUk5JTkdNU0ciIHZhbHVlPSJBbmjDpG5nZSBrw7ZubmVuIG5pY2h0IGltIFZvcnNjaGF1LU1vZHVzIGdlw7ZmZm5ldCB3ZXJkZW4uIFZlcndlbmRlbiBTaWUg4oCeVmVyw7ZmZmVudGxpY2hlbuKAnCwgdW0gZGllIEVyZ2Vibmlzc2UgYW56dXplaWdlbi4iLz4NCgkJPHVpdGV4dCBuYW1lPSJDT0xMQUJfTE9DQUxfUExBWUJBQ0tfTVNHIiB2YWx1ZT0iSW5oYWx0IHdpcmQgbG9rYWwgZ2VzcGllbHQuIFp1c2FtbWVuYXJiZWl0IGZ1bmt0aW9uaWVydCBpbiBkaWVzZW0gTW9kdXMgbmljaHQuIi8+DQoJCTx1aXRleHQgbmFtZT0iQ09MTEFCX0xPQ0FMX1BMQVlCQUNLX1RJVExFIiB2YWx1ZT0iTG9rYWxlIFdpZWRlcmdhYmUiLz4NCgkJPHVpdGV4dCBuYW1lPSJDT0xMQUJfTE9DQUxfUExBWUJBQ0tCVE4iIHZhbHVlPSJPSy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JPHVpdGV4dCBuYW1lPSJBVFRBQ0hNRU5UX1BSRVZJRVdfV0FSTklOR01TR19USVRMRVNUUklORyIgdmFsdWU9IkF2ZXJ0aXNzZW1lbnQgY29uY2VybmFudCBsYSBwacOoY2Ugam9pbnRlIi8+DQoJCTx1aXRleHQgbmFtZT0iQVRUQUNITUVOVF9QUkVWSUVXX1dBUk5JTkdNU0ciIHZhbHVlPSJMZXMgcGnDqGNlcyBqb2ludGVzIG5lIHBldXZlbnQgcGFzIMOqdHJlIG91dmVydGVzIGVuIG1vZGUgQXBlcsOndS4gVXRpbGlzZXogbGEgcHVibGljYXRpb24gcG91ciBhZmZpY2hlciBsZXMgcsOpc3VsdGF0cy4iLz4NCgkJPHVpdGV4dCBuYW1lPSJDT0xMQUJfTE9DQUxfUExBWUJBQ0tfTVNHIiB2YWx1ZT0iTGUgY29udGVudSBlc3QgbHUgbG9jYWxlbWVudC4gTGEgY29sbGFib3JhdGlvbiBu4oCZZXN0IHBhcyBwcmlzZSBlbiBjaGFyZ2UgcG91ciBjZSBtb2RlLiIvPg0KCQk8dWl0ZXh0IG5hbWU9IkNPTExBQl9MT0NBTF9QTEFZQkFDS19USVRMRSIgdmFsdWU9IkxlY3R1cmUgbG9jYWxlIi8+DQoJCTx1aXRleHQgbmFtZT0iQ09MTEFCX0xPQ0FMX1BMQVlCQUNLQlROIiB2YWx1ZT0iT2s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HVpdGV4dCBuYW1lPSJDT1VSU0VfU1RBVFVTIiB2YWx1ZT0i44Oi44K444Ol44O844Or44K544OG44O844K/44K5Ii8+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CTx1aXRleHQgbmFtZT0iQVRUQUNITUVOVF9QUkVWSUVXX1dBUk5JTkdNU0dfVElUTEVTVFJJTkciIHZhbHVlPSLmt7vku5jjg5XjgqHjgqTjg6vorablkYoiLz4NCgkJPHVpdGV4dCBuYW1lPSJBVFRBQ0hNRU5UX1BSRVZJRVdfV0FSTklOR01TRyIgdmFsdWU9Iua3u+S7mOODleOCoeOCpOODq+OBr+ODl+ODrOODk+ODpeODvOODouODvOODieOBp+OBr+mWi+OBjeOBvuOBm+OCk+OAguODkeODluODquODg+OCt+ODpeOCkuS9v+eUqOOBl+OBpue1kOaenOOCkuihqOekuuOBl+OBpuOBj+OBoOOBleOBhOOAgiIvPg0KCQk8dWl0ZXh0IG5hbWU9IkNPTExBQl9MT0NBTF9QTEFZQkFDS19NU0ciIHZhbHVlPSLjgrPjg7Pjg4bjg7Pjg4Tjga/jg63jg7zjgqvjg6vjgaflho3nlJ/jgZXjgozjgabjgYTjgb7jgZnjgILjgZPjga7jg6Ljg7zjg4njgafjga/lhbHlkIzkvZzmpa3jgafjgY3jgb7jgZvjgpPjgIIiLz4NCgkJPHVpdGV4dCBuYW1lPSJDT0xMQUJfTE9DQUxfUExBWUJBQ0tfVElUTEUiIHZhbHVlPSLjg63jg7zjgqvjg6vlho3nlJ8iLz4NCgkJPHVpdGV4dCBuYW1lPSJDT0xMQUJfTE9DQUxfUExBWUJBQ0tCVE4iIHZhbHVlPSJPSy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x1aXRleHQgbmFtZT0iQ09VUlNFX1NUQVRVUyIgdmFsdWU9IuuqqOuTiCDsg4Htg5wiLz4NCgkJPHVpdGV4dCBuYW1lPSJQQVNTRURfU1RSSU5HIiB2YWx1ZT0i7ZWp6rKpIi8+DQoJCTx1aXRleHQgbmFtZT0iRkFJTEVEX1NUUklORyIgdmFsdWU9Iuu2iO2VqeqyqS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CTx1aXRleHQgbmFtZT0iQVRUQUNITUVOVF9QUkVWSUVXX1dBUk5JTkdNU0dfVElUTEVTVFJJTkciIHZhbHVlPSJBdmlzbyBkZSBhcmNoaXZvIGFkanVudG8iLz4NCgkJPHVpdGV4dCBuYW1lPSJBVFRBQ0hNRU5UX1BSRVZJRVdfV0FSTklOR01TRyIgdmFsdWU9Ik5vIGVzIHBvc2libGUgYWJyaXIgbG9zIGFyY2hpdm9zIGFkanVudG9zIGVuIGVsIG1vZG8gZGUgcHJldmlzdWFsaXphY2nDs24uIFVzZSBQdWJsaWNhciBwYXJhIHZlciBsb3MgcmVzdWx0YWRvcy4iLz4NCgkJPHVpdGV4dCBuYW1lPSJDT0xMQUJfTE9DQUxfUExBWUJBQ0tfTVNHIiB2YWx1ZT0iRWwgY29udGVuaWRvIHNlIGVzdMOhIHJlcHJvZHVjaWVuZG8gbG9jYWxtZW50ZS4gTGEgY29sYWJvcmFjacOzbiBubyBmdW5jaW9uYSBlbiBlc3RlIG1vZG8uIi8+DQoJCTx1aXRleHQgbmFtZT0iQ09MTEFCX0xPQ0FMX1BMQVlCQUNLX1RJVExFIiB2YWx1ZT0iUmVwcm9kdWNjacOzbiBsb2NhbCIvPg0KCQk8dWl0ZXh0IG5hbWU9IkNPTExBQl9MT0NBTF9QTEFZQkFDS0JUTiIgdmFsdWU9Ik9r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Qk8dWl0ZXh0IG5hbWU9IkFUVEFDSE1FTlRfUFJFVklFV19XQVJOSU5HTVNHX1RJVExFU1RSSU5HIiB2YWx1ZT0iQXZpc28gZGUgYW5leG8iLz4NCgkJPHVpdGV4dCBuYW1lPSJBVFRBQ0hNRU5UX1BSRVZJRVdfV0FSTklOR01TRyIgdmFsdWU9Ik9zIGFuZXhvcyBuw6NvIHPDo28gYWJlcnRvcyBubyBtb2RvIGRlIFZpc3VhbGl6YcOnw6NvLiBVc2UgbyBjb21hbmRvIGRlIHB1YmxpY2HDp8OjbyBwYXJhIHZlciBvcyByZXN1bHRhZG9zLiIvPg0KCQk8dWl0ZXh0IG5hbWU9IkNPTExBQl9MT0NBTF9QTEFZQkFDS19NU0ciIHZhbHVlPSJPIGNvbnRlw7pkbyBlc3TDoSBzZW5kbyByZXByb2R1emlkbyBsb2NhbG1lbnRlLkEgY29sYWJvcmHDp8OjbyBuw6NvIGZ1bmNpb25hIG5lc3RlIG1vZG8uIi8+DQoJCTx1aXRleHQgbmFtZT0iQ09MTEFCX0xPQ0FMX1BMQVlCQUNLX1RJVExFIiB2YWx1ZT0iUmVwcm9kdcOnw6NvIGxvY2FsIi8+DQoJCTx1aXRleHQgbmFtZT0iQ09MTEFCX0xPQ0FMX1BMQVlCQUNLQlROIiB2YWx1ZT0iT2s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PC9jb25maWd1cmF0aW9uPg0K"/>
  <p:tag name="MMPROD_30964PHOTO" val="iVBORw0KGgoAAAANSUhEUgAAAFgAAAB2CAIAAADDUcMlAAAhC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nhtcD0iaHR0cDovL25zLmFkb2JlLmNvbS94YXAvMS4wLyI+CiAgICAgICAgIDx4bXA6Q3JlYXRvclRvb2w+QWRvYmUgUGhvdG9zaG9wIENTNiAoTWFjaW50b3NoKTwveG1wOkNyZWF0b3JUb29sPgogICAgICAgICA8eG1wOk1vZGlmeURhdGU+MjAxMy0xMi0wM1QxMjoyMzozMi0wNTowMDwveG1wOk1vZGlmeURhdGU+CiAgICAgICAgIDx4bXA6Q3JlYXRlRGF0ZT4yMDEzLTEyLTAxVDIzOjUwOjE0PC94bXA6Q3JlYXRlRGF0ZT4KICAgICAgICAgPHhtcDpNZXRhZGF0YURhdGU+MjAxMy0xMi0wM1QxMjoyMzozMi0wNTowMDwveG1wOk1ldGFkYXRhRGF0ZT4KICAgICAgPC9yZGY6RGVzY3JpcHRpb24+CiAgICAgIDxyZGY6RGVzY3JpcHRpb24gcmRmOmFib3V0PSIiCiAgICAgICAgICAgIHhtbG5zOnBob3Rvc2hvcD0iaHR0cDovL25zLmFkb2JlLmNvbS9waG90b3Nob3AvMS4wLyI+CiAgICAgICAgIDxwaG90b3Nob3A6RGF0ZUNyZWF0ZWQ+MjAxMy0xMi0wMVQyMzo1MDoxNDwvcGhvdG9zaG9wOkRhdGVDcmVhdGVkPgogICAgICAgICA8cGhvdG9zaG9wOkNvbG9yTW9kZT4zPC9waG90b3Nob3A6Q29sb3JNb2RlPgogICAgICAgICA8cGhvdG9zaG9wOklDQ1Byb2ZpbGU+QWRvYmUgUkdCICgxOTk4KTwvcGhvdG9zaG9wOklDQ1Byb2ZpbGU+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BMTA3NjlDRDFDRjYzMzREMjk2QjlEMDcyMkUxMEVCNjwveG1wTU06RG9jdW1lbnRJRD4KICAgICAgICAgPHhtcE1NOkluc3RhbmNlSUQ+eG1wLmlpZDo3MUYwQTY5NDBDMjA2ODExOEMxNEQzNzA4MDAxNkYyMjwveG1wTU06SW5zdGFuY2VJRD4KICAgICAgICAgPHhtcE1NOk9yaWdpbmFsRG9jdW1lbnRJRD5BMTA3NjlDRDFDRjYzMzREMjk2QjlEMDcyMkUxMEVCNjwveG1wTU06T3JpZ2luYWxEb2N1bWVudElEPgogICAgICAgICA8eG1wTU06SGlzdG9yeT4KICAgICAgICAgICAgPHJkZjpTZXE+CiAgICAgICAgICAgICAgIDxyZGY6bGkgcmRmOnBhcnNlVHlwZT0iUmVzb3VyY2UiPgogICAgICAgICAgICAgICAgICA8c3RFdnQ6YWN0aW9uPnNhdmVkPC9zdEV2dDphY3Rpb24+CiAgICAgICAgICAgICAgICAgIDxzdEV2dDppbnN0YW5jZUlEPnhtcC5paWQ6NzB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pbWFnZS9qcGVnIHRvIGltYWdlL3RpZmY8L3N0RXZ0OnBhcmFtZXRlcnM+CiAgICAgICAgICAgICAgIDwvcmRmOmxpPgogICAgICAgICAgICAgICA8cmRmOmxpIHJkZjpwYXJzZVR5cGU9IlJlc291cmNlIj4KICAgICAgICAgICAgICAgICAgPHN0RXZ0OmFjdGlvbj5kZXJpdmVkPC9zdEV2dDphY3Rpb24+CiAgICAgICAgICAgICAgICAgIDxzdEV2dDpwYXJhbWV0ZXJzPmNvbnZlcnRlZCBmcm9tIGltYWdlL2pwZWcgdG8gaW1hZ2UvdGlmZjwvc3RFdnQ6cGFyYW1ldGVycz4KICAgICAgICAgICAgICAgPC9yZGY6bGk+CiAgICAgICAgICAgICAgIDxyZGY6bGkgcmRmOnBhcnNlVHlwZT0iUmVzb3VyY2UiPgogICAgICAgICAgICAgICAgICA8c3RFdnQ6YWN0aW9uPnNhdmVkPC9zdEV2dDphY3Rpb24+CiAgICAgICAgICAgICAgICAgIDxzdEV2dDppbnN0YW5jZUlEPnhtcC5paWQ6NzF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3MEYwQTY5NDBDMjA2ODExOEMxNEQzNzA4MDAxNkYyMjwvc3RSZWY6aW5zdGFuY2VJRD4KICAgICAgICAgICAgPHN0UmVmOmRvY3VtZW50SUQ+QTEwNzY5Q0QxQ0Y2MzM0RDI5NkI5RDA3MjJFMTBFQjY8L3N0UmVmOmRvY3VtZW50SUQ+CiAgICAgICAgICAgIDxzdFJlZjpvcmlnaW5hbERvY3VtZW50SUQ+QTEwNzY5Q0QxQ0Y2MzM0RDI5NkI5RDA3MjJFMTBFQjY8L3N0UmVmOm9yaWdpbmFsRG9jdW1lbnRJRD4KICAgICAgICAgPC94bXBNTTpEZXJpdmVkRnJvbT4KICAgICAgPC9yZGY6RGVzY3JpcHRpb24+CiAgICAgIDxyZGY6RGVzY3JpcHRpb24gcmRmOmFib3V0PSIiCiAgICAgICAgICAgIHhtbG5zOmRjPSJodHRwOi8vcHVybC5vcmcvZGMvZWxlbWVudHMvMS4xLyI+CiAgICAgICAgIDxkYzpmb3JtYXQ+aW1hZ2UvdGlmZjwvZGM6Zm9ybWF0PgogICAgICA8L3JkZjpEZXNjcmlwdGlvbj4KICAgICAgPHJkZjpEZXNjcmlwdGlvbiByZGY6YWJvdXQ9IiIKICAgICAgICAgICAgeG1sbnM6dGlmZj0iaHR0cDovL25zLmFkb2JlLmNvbS90aWZmLzEuMC8iPgogICAgICAgICA8dGlmZjpJbWFnZVdpZHRoPjE3Mjg8L3RpZmY6SW1hZ2VXaWR0aD4KICAgICAgICAgPHRpZmY6SW1hZ2VMZW5ndGg+MjU5MjwvdGlmZjpJbWFnZUxlbmd0aD4KICAgICAgICAgPHRpZmY6Qml0c1BlclNhbXBsZT4KICAgICAgICAgICAgPHJkZjpTZXE+CiAgICAgICAgICAgICAgIDxyZGY6bGk+MDwvcmRmOmxpPgogICAgICAgICAgICAgICA8cmRmOmxpPjg8L3JkZjpsaT4KICAgICAgICAgICAgICAgPHJkZjpsaT4wPC9yZGY6bGk+CiAgICAgICAgICAgICAgIDxyZGY6bGk+ODwvcmRmOmxpPgogICAgICAgICAgICAgICA8cmRmOmxpPjA8L3JkZjpsaT4KICAgICAgICAgICAgICAgPHJkZjpsaT44PC9yZGY6bGk+CiAgICAgICAgICAgIDwvcmRmOlNlcT4KICAgICAgICAgPC90aWZmOkJpdHNQZXJTYW1wbGU+CiAgICAgICAgIDx0aWZmOkNvbXByZXNzaW9uPjU8L3RpZmY6Q29tcHJlc3Npb24+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NzIvMTwvdGlmZjpYUmVzb2x1dGlvbj4KICAgICAgICAgPHRpZmY6WVJlc29sdXRpb24+NzIvMTwvdGlmZjpZUmVzb2x1dGlvbj4KICAgICAgICAgPHRpZmY6UGxhbmFyQ29uZmlndXJhdGlvbj4xPC90aWZmOlBsYW5hckNvbmZpZ3VyYXRpb24+CiAgICAgICAgIDx0aWZmOlJlc29sdXRpb25Vbml0PjI8L3RpZmY6UmVzb2x1dGlvblVuaXQ+CiAgICAgIDwvcmRmOkRlc2NyaXB0aW9uPgogICAgICA8cmRmOkRlc2NyaXB0aW9uIHJkZjphYm91dD0iIgogICAgICAgICAgICB4bWxuczpleGlmPSJodHRwOi8vbnMuYWRvYmUuY29tL2V4aWYvMS4wLyI+CiAgICAgICAgIDxleGlmOkV4cG9zdXJlVGltZT4xLzI1PC9leGlmOkV4cG9zdXJlVGltZT4KICAgICAgICAgPGV4aWY6Rk51bWJlcj40NS8xMDwvZXhpZjpGTnVtYmVyPgogICAgICAgICA8ZXhpZjpFeHBvc3VyZVByb2dyYW0+MjwvZXhpZjpFeHBvc3VyZVByb2dyYW0+CiAgICAgICAgIDxleGlmOklTT1NwZWVkUmF0aW5ncz4yNTA8L2V4aWY6SVNPU3BlZWRSYXRpbmdzPgogICAgICAgICA8ZXhpZjpFeGlmVmVyc2lvbj4wMjIwPC9leGlmOkV4aWZWZXJzaW9uPgogICAgICAgICA8ZXhpZjpEYXRlVGltZU9yaWdpbmFsPjIwMTMtMTItMDFUMjM6NTA6MTQtMDU6MDA8L2V4aWY6RGF0ZVRpbWVPcmlnaW5hbD4KICAgICAgICAgPGV4aWY6Q29tcG9uZW50c0NvbmZpZ3VyYXRpb24+CiAgICAgICAgICAgIDxyZGY6U2VxPgogICAgICAgICAgICAgICA8cmRmOmxpPjE8L3JkZjpsaT4KICAgICAgICAgICAgICAgPHJkZjpsaT4yPC9yZGY6bGk+CiAgICAgICAgICAgICAgIDxyZGY6bGk+MzwvcmRmOmxpPgogICAgICAgICAgICAgICA8cmRmOmxpPjA8L3JkZjpsaT4KICAgICAgICAgICAgPC9yZGY6U2VxPgogICAgICAgICA8L2V4aWY6Q29tcG9uZW50c0NvbmZpZ3VyYXRpb24+CiAgICAgICAgIDxleGlmOlNodXR0ZXJTcGVlZFZhbHVlPjMwMzEwNC82NTUzNjwvZXhpZjpTaHV0dGVyU3BlZWRWYWx1ZT4KICAgICAgICAgPGV4aWY6QXBlcnR1cmVWYWx1ZT4yODY3MjAvNjU1MzY8L2V4aWY6QXBlcnR1cmVWYWx1ZT4KICAgICAgICAgPGV4aWY6RXhwb3N1cmVCaWFzVmFsdWU+MC8xPC9leGlmOkV4cG9zdXJlQmlhc1ZhbHVlPgogICAgICAgICA8ZXhpZjpNZXRlcmluZ01vZGU+Mz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MzUvMTwvZXhpZjpGb2NhbExlbmd0aD4KICAgICAgICAgPGV4aWY6Rmxhc2hwaXhWZXJzaW9uPjAxMDA8L2V4aWY6Rmxhc2hwaXhWZXJzaW9uPgogICAgICAgICA8ZXhpZjpDb2xvclNwYWNlPjY1NTM1PC9leGlmOkNvbG9yU3BhY2U+CiAgICAgICAgIDxleGlmOlBpeGVsWERpbWVuc2lvbj4xNzI4PC9leGlmOlBpeGVsWERpbWVuc2lvbj4KICAgICAgICAgPGV4aWY6UGl4ZWxZRGltZW5zaW9uPjI1OTI8L2V4aWY6UGl4ZWxZRGltZW5zaW9uPgogICAgICAgICA8ZXhpZjpGb2NhbFBsYW5lWFJlc29sdXRpb24+MjU5MjAwMC85MDc8L2V4aWY6Rm9jYWxQbGFuZVhSZXNvbHV0aW9uPgogICAgICAgICA8ZXhpZjpGb2NhbFBsYW5lWVJlc29sdXRpb24+MTcyODAwMC81OTU8L2V4aWY6Rm9jYWxQbGFuZVlSZXNvbHV0aW9uPgogICAgICAgICA8ZXhpZjpGb2NhbFBsYW5lUmVzb2x1dGlvblVuaXQ+MjwvZXhpZjpGb2NhbFBsYW5lUmVzb2x1dGlvblVuaXQ+CiAgICAgICAgIDxleGlmOkN1c3RvbVJlbmRlcmVkPjA8L2V4aWY6Q3VzdG9tUmVuZGVyZWQ+CiAgICAgICAgIDxleGlmOkV4cG9zdXJlTW9kZT4wPC9leGlmOkV4cG9zdXJlTW9kZT4KICAgICAgICAgPGV4aWY6V2hpdGVCYWxhbmNlPjA8L2V4aWY6V2hpdGVCYWxhbmNlPgogICAgICAgICA8ZXhpZjpTY2VuZUNhcHR1cmVUeXBlPjA8L2V4aWY6U2NlbmVDYXB0dXJlVHlwZT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KPD94cGFja2V0IGVuZD0idyI/PjGGY7AAAAAHdElNRQfdDAUBMjPDOOcyAAAACXBIWXMAAAsSAAALEgHS3X78AAAABGdBTUEAALGPC/xhBQAAUC1JREFUeNpkvdmSJEl2JWaqavvmW3jsudZeXdXVG4jGAAPIgBQOOIN5GJF5IvlC4RtF+MS/4BfwF/jClyEFQ3LIAUGs3UDv1V2VlRm5RMbi4bvbbqamxnPVPKqamKiszAgPd3PTq/eee87Vq+rsb/67/551RmfQF+e865RqpMEY40w1Deu6zmAG/cQMhS88VXWqxQOqbZgQbdt1LT2IR/EEZuACLV0LT5Ctwek3RtviO9VKQ9ZcmIqexpjgbV0bTHWMqYouhXfoWmVYlipLugAuLqWhb8NoJTftRjZ4cyZYh3dtW4XbME2Fa3eM3hS/w620uEUD33H8um0ULtQx+h/jEAI32VUVLo2f6W4ZxotbM/Eqk17U0aN4nkHf0FVpbJbJucAl6L9WdjCFQfYhu+hncoN3UmkD4voYG91Bx/uLkF3ozclMDV0BP0qJ8ZNdGTd6e8G6uAnVkpU5WQFvoWjw+AHv2eBRug6GYZpStf2kkGXpCsrAe9F7MqVNT8NQ9Fumb7XFCzmsSG9O04bX6omBFWgU+MLd0KvoVnA1PJeTP2gX6PTFOpoa1RvMMPRN4n/9mt68THuAYQpthJZ+RwMkg3U0p2RIzL9i5F2toSeLnIhsQL/C0/CYbPF7Q3BmWR1uGHep76jD/DN6G7oVmjdyHtiXDEL30NLE4TpwXqN/pL/ftut/FlbX3yn9DqPG+LjauwQe5niv3jTkOBgF3gw+xQwTJsdT6UJ6QnARWJiMTa+DY9Ar6CbIFnimwHR1ZWGQBzKyRdPuLURzX+PmyfnJoK1gNvx4P2MUHLgnoZTsb9qkMMTEwSk5XAz+ovoQZfqtaBS40ZZT8HSdpPDraGK1D5LJaHSYK9idkQfpuSGHpouz3jz0pL19yLjkQYq+0f9T8HaSvId+5iYjM2kn0c+mfwTdvaHjEzPVadt3TUVT1zsYPUe7Nxecm21TtYhhfG/ZCHsJ7OCI404i1IE69I5c4R4M7SY0CbB5k1et4wUMdmy061lCYibaFq+guJKNBhZG8dBqp6O4w4SR77YUunS7Sv9MhiZ3U+TOeoIURQJNmyILYnz0tK53Mh3JBHO4SdPUiEaua5L98SpMF+vtyDt6q/7XmFFrP8kaCgzcA95E3xfT8CllI6XUb0OWEYKQhW4Kt02eJAtZVy1QF1OvwwQI1jRCh5XKEoc5gR+ZOpC7hm6zoX/osoSpuFuDEA6XYybvCBfJf3EVeru2vYebTumpVr03MYp+1gnyBaY9ufdfox8EBZehXZXiWIc6rmD2cGhogOix2tBD5TTnhKRkUDwDP7bkjMbeIgSZADTZSg34uCXe0t3QM7hpchNBU2dNXYiiNijq6AktoqrJyrQuJbywrSvWcq+KBl7kKQFDtVyVSCFNjdvDfFkds+iGBAGbUnswovnXIY4fONPj2t8VAKAT5G+KgK/VTk8m1pG+h12DgoFcQGmcZH0kYKqN3mz9A62GIoyNa5glJ8GrCUEM7UvknFJbAVMiOu1g9EXeBpAjl2C4dlWnuybdGnnWFFVbKW7VJWJGVmXVFA25kFRSez+F//zO96In8VAY7S5LgDuObevEpSx4L+Edd2AQpYQgt8XfZgcXhakpWgxKOpwCgQbMOqlTZg+NhM0a4VgPEgqv6ygB7ukCjK3IKTCSzsSVNdDp/Ijn9UBqMJ19YXFYnTCXwWSdzi5cZ1BELyJCh5S+NIVr01Z5W82L9areZlWWl6VkDJBC0VOVRS6rpitbA+SBm+Q+ZUMgU5ZdPt++dLfHQxeQEbquXytLGLdFVbZtJRWCJDC5y7ltwfc61zYD2/FdO7BsT9mmRRhm6JwLL9D3jovTDFEm7hN2n8D1gHushXVpimmwfYw0pkYQRbhIGNFq0+mMolkTgp7BSyh7yU5HwT5HqB56FIWg2VVtua12y3x9my2zOquNLk+rVYbJ6VxBmJ6WEq9oBd9KlTaqKeFA+hqahPnCSKRRrivLMNwyhxV8R8wLhQiD71S12jFlY8BGYwlmmbVr1QPHGgRe7DSB6XjSxBApgjqd3TXi94GwjwNNCum3FOhE7Yi3EMlg96QA/qXRRZtNYwFRgJayAeKqT2M6bgieuegdCnEBu5AzmERskmz3anX9NlmldcpUXXfiLmvSXLqWmPg0OwmyqiVqqdZ5mzedNh0YDM0H3rfV5CRRhgMvVMaibgPbMGpVyM63WOSbQ99K0gaGtEyWNJ1HJKItcrUs6oFvjyN/7DiRbVs1uaWmP3qGCAQUV3tujLym2aD2AprXPq/0qZqCyOz6X1NQUr40dALWpFQTKY0oBDD0PUGBvpwi/mu0aZPdrG6ezS9nyQqJAL/Ia9V0ZO3D2B2FlO7mSdNwtitkSf7EXQ1sSGrwlsrQt2IYuTJKZXiGQRboADGU/+EmadtliZwEwgksJEIQD9s2Wo3TeDf4/U1aLfL6ZBKcR3Fsm2bOGeJU6jESrtHtkm7QgNdTMhp2S5mVclCfDDSRNHscIdIKU8l9HqWAw4XgvgS7GnQoURFytD1ytjUC4avFy4vFVd5Zlu1YtllLw3NFxIgdjwJQdDVLmnWtkrLFjbvCyAuELiVSDLvR3Akc3aIANywyu2bAjH7E3zXZBZmel40qGqAGt5FIBCuazmEMHoBJhWfllXq5yPGSc7+NcSOG6N2MOKWOdErD3Z6JE0npdK7HrBv7gNH2gUf0CqIzjPvviKW02rtgS0LY7l7SaHdoZa2qebp4vnj5Nt1U3A2DANb2Ax9OS6GR56HngNS92VTzpN7lLYyN1wj4eWgBlfOGCFFbEr54bYfwgnfYJkE/oRQzMCy8RJCndBYIp03+i3HlrRo6FGLzvD22Tdu1kVdc3mR5e7kqMMjWkgFzgakmXg2OR7OrcyT9RUm31cNG9JPRdfLoIYJIshYrBikiU2hjaW8lGaKJNmU4/QgJGeRzVXTlbXr77Ob5m/WdNOPxwRhYACFDJIAyeOv6js27Z5fJJgcqdZPQCWPMJampvGyKunM65pgsslheU1bCs+u2q5tW8yKiYlwzlVb/gW0qyBqAqCbUeKOBZ71dw8TVMXmI5XpgJM0uba7WpTkxOlu4cBlOiben96yn4TSc+7RJfEqQ/OkxQDuLuReNsMI3yoo0cp9ykC8E8RSNrl2bVsnV7vb57NV1ljQiOjw7jwIPeXCblg7XTogcz+QXV9uO2ZOJPYoRMQwcYrvOyrIBUha12qQy8kUfI8LmcLYSvBxxSXKPSUYYg2HkreGbYN6IVYqjQirfMXEnCJbQt/IKZpVBaBq27QmO1yJ8FoV0nLbF9CnuOMIsW1toxJOqZ4w6TJQwdYowtKQzeoWjWYnR9dpR8ypikLqsoGsTxHy5fopSRZksqtWr7Wwjy8ZwpmcPD04OW1WvFmlgM1nLPvxmd6XnhZOh63qWlHVZlG1Vg1JjjsCtqqaNAtNzxDppCA46Y5tJeESISZR4c14r+HsntMqoFcEnSLsjCOpchzgMMADwUzUsb5TdkmwKHCfELWfFrur8opn6bNfI2HXgCW3F904tuKLMA4nHCfOIpPdKhfV0mR5llg1X6SswWq909DytlI1eqkBIGW0m5HWZJAh3xsdHp2cPT2DGvCgCR1CRxrQdxy1qdvLg+Ph45LiAPyUIbpAvwB1YrsCI+EFkHw3gPcQAiQd1mO3OsTQKCAoZFzKQ0bQHtnAw4Jbov2OTiMHzLcsytNr3bIFpBj9FxJUdi0YYuIXfbKuuArUT3Q75cug2FvQK7kOQ3CAmKNRe4JJl+woGiVoDWUNr8K+ltGaW2leQYJiuGkFcQh8Z9XW2utktkGaZNz5++ABKa5eVkFUmqT/kjaCspBeYLu7RFgZoZFVsE7nO2rzSWKAZbCGNplZ3qcRFNTvrYgdDohoKJ/rMQtMCVE6Hvo+8IIEpbZZXgD9I37qRgctsU5RFEUdOKTvJLfCsXVJ5juWFXr3eNq0qFAMfW6+ywHP8QBSNdJWmWDSc+0oE/QgaLZnSpLADDLWagpHAJ0SgfMG01KOn083iwYarm+3d8/mlVG0h2fHDc26Zu7wGd3aFqKSFsANdtgmwO9Mxy6oqS5Dq5m5T4lq2Keu6xqSAUAEf4Wm17CKX+y5HQqOcyvgwdHVZqEPGObHMaRzY4E+Y76bZ7HLYGzqsYloLCuFwquXB4KWkfIxEtljnhwMXX0XV7IrGCmwkhrs0Px8OjKotdqWjCw9MVxyUVquq62t4Rl+gM5HzDZJeXCkqDWmY7KsiOoiQTrp2Ua4vNzPm+axp4snUH8RpWUMCkLmY2GVdCCINydF1adW2eVHWrWvzhIYoHEtsNzm8Fkwxl8z1rQbxzZDleOCaoNuIwknkDF0Tr2+kcTTwh4ETuK7SU9NRLlRpJYuWwMpyTBd5wYN6U3FkbssasAIO1QBumWF5TlaTpJOdbZhmWhbbxhkGXBW8LaEHv04Ghi5d7At/TGOj2VfcdOQwXcDRPEzTCfojWCLTq+xum+VWHEO+DQ4OpGFVsoSc8jx/sd5iXtuqhL7IqsZ1HdO2Xcu6u1tUpRoO/XSbECkgctkRcDB80wYWj1zTscy0aGCFaeRgeFSKEWzsO+MBAh6mxSOAktIxBU8LgbEaQDOr5cQ+NR/gvTjmVAThSSEPIlekdavxBvjUqmqbpm4cub4NjUg1ZE0QqaLZF6LuFSa+NTVH0nVAbSxK/dppdE5nRVvddNslghJ5p1FmMLJdd5kWVVbGAahkzcE+63ydZAbkYBThCojJ27st3vTkaJLtdgXub+DndVNtW9cUaV5Flhh4YhDZiLzD0A7DIPRs+GyeF3DIwPc9x7Ms07Jt3khkEBjX8dykLI1N1lhmS8VoQa4qlUNFXapj+q67y4oYjuR7mJYapNO2drJzQF661gGRK/f1WrUvIxFFZn19tyN+BYzQaEqFKbDvlszR6gIhVR2NpchXdbNYJ6YXttw5Oj2tmLHd7mIT02AWyZY16eVsAWcd+z6scLdJwSlc0zo7PUg2yXqVPzo/ELJaAM8wJghq23SBiB6HmjaZ6ZlmGPjCtiTeG0nKEHgcfmNCcUNmNjXDkzjCAeTTGUYt5qMQNqAxI4GO0XKgDxK3sOqyajdpPnDtNO3yqoVUQ2ZtDJ5VdRQ6piearCGNSYUDXbemQnxftiAGZPYEqueXpM1aXQvTz0jselak88WS2YFpOVY48gfhi9dvVFm6h5O8LHeLeZolIASPjmNQksU2W28Lx7am0zjP8jrJ3n849R0+X2TAdg+/sAV83RNsGIN/Oj4UCuPwCOG5aYIph5EBO8gLtmO7iNnaMgESpqlTG4hoVXcaNU1iigYVeFQf5m2Vl3gMTjEJLeTJRnbA46alWUaerljnDhxjXcLaJB77zEjKbC+9qXirdCrt9pUrbQ9OFLu2jTuVvp3fZWllxyMg++HBCBxxeTubRjE3zfXtejWfr0r14HwK/lg1MoH27Pjh0UQ2dbrNHz86GQ38YrMR3PSdDoIab1oX3dE4gCfbtgnrevDlKOosG+nByUogIxPIxB7+R562GaUVGMIEkbCsuqqqum6LElweSRR8Pimr0KWKpyTWxBJk5RFJNrBMp2mRSsuWOS0r6ir0XQNJHRyD6spUH0cEUPWJxA2hpUkWoFqT6rU23ldRObnbOs3VfJ1mCHkDdN4QDsLvbr1WRT08H0hmXN/ctLUaHozcyK+rJkny5Tp7eDaFb9/erQAQg+EIkY8wCz3fsuD4yLZdMAgHgxixbUggq+0BEBwPYR/4YYTg0yVf0simDbB0uNXUJXIoF0T5EEGsqVRTe6ZRN+TjRiU1peqExfEGYKibtAKJbTsSqpj3tGxDm9bcWtYKz6y3peVZvcDUHLXVRQeu1w2gPcBjBOlgovtEtETpqetiu1xuwIv1WpEK4xAQfjebh1Fge/Z8sVhiqr3g8GSCuSqKarlMKtXFkb24Ww1DbzwZQCnrlE1rS4hLkEOI8YPDiR8ENHrPBRnB+2rMZ6TkXR+0iTJBX54nR3DhD7R6g/8QxqYJjoskN4r80LV0dZI4OzSLBPfV9WnIln5lsukIBfOKSglUqwHF9iC0VIPZ0PwSmKQRYF+11oKs2y+BkNAAHPN2Ico3tzek/6CCLZfhli0TXCVNsjjysjp/eXklLDccIcD9tm5m63S2KzFGZDvWqsPDMSQPdEaV7GilqJWOAAcU08OJ6/vACxOz6wAhXAwfxBsjRHCZVGpWeBoRPlocgZxtbKrN2YaOX3gEUglcKfSdUeggrWKWIFsRCD1HgBKDtSEpGsSFNg18AYQHRkGIQcNB85OZFK2UdKyPEU21jb6gS2uqsusJl2xLn73drMCXkRcaxaI40rbqiqJEXrFtdn19tV5to0EURH7TNOtdCZIpGZsO/GSdTsaxh3SI26gKva6pEM+gArAZiaYi520Ncg3kBE44yJMGqWx4hW9TedOxaWUENhGtBCXG2MEXMQ8a13SZoK4QzADV2AO9QoaF7gT/oGUhkn1ChzxCUtbkWp0B1AThaPSSmgJto+xENaxWCw1SItoUvOcL5A56vYt51koV6yRxvABWgeuCIFkIctdZbxJa0WnkbpvpRWCF282zIivyJCsDsNpGIpRhBagCpANbo71elDEw48SE08Q1WlAXJMeAgMOx8WUiZYJqmQFVLQy8yiQajaBn9C9uQHAH6ZTWIltZVVBluHfQK8c0Qpu0YtlCpBNbgiUZ/apB+GS0bkALROC5ujptQ5lz38JoERKSCt6QfHq1Qy8VmyTUmbYBSS+jsox5kYLRQz9TYc4wIFxMIAhn290Odiiqqi8KA4PbGhmtTfN6tak/OojroiRyBNMR6CBHdJhyaBm6PfA9xqhkgwsCHzx4dmBqV4E5SBXqwpG9K0jo6OHrFWGEgy1MpysrXuXVtkC+AEjBWwOYoWzBSjyzMZt2njQgl75FXCgHQFoqL+p+8QG5A/ENrolBscBplynr7hcHNdumZSEyhF6bpMqtrtGmrM1khRBJdts4HkBCIn57HKnLUjtEC7FVtxLzpxCKdZ2mBeAQdimK+nAM/7FJqhFfJZcDfYBqpFnFpBst/DyIQtv2uMUt4owIF6gMyB0bV/Zdr0OuEA5iBQycuA9ciQqitV1XnFtUjwAXkJLexsIzy6QCUeo2DSnySWjnJY2a7hbxYhAxA76CqTXULCEhgblnSlpv6JfSwSk5XghHMGlpVy/VIGW0Nl81YMNNTnrJLCnk4NQW8jdgGWQybfqChm5e6ChvIbHD9hHRRlq3wWgB3lwv1+ZpQnVBPMp4EHuMKrQqiAdOEMF1QZrcMMZwtd5rwTXMsiZ38If2+AgeLjwgAOtM+JUL13OianxiAGOzdOdUtG4GN3LDsDGsWTpvGypzIsHscgnNVsH2TWu7xF9pxZzSP0C0Fhp1GOCzoHjBS1qjLzzhtXWthSiV50oTwmnb1siFm8pCtuFxFIr9wjkJnl2WnRgjm0IFcVHBrAgNTLwfmrSe1pc2iBeLHNCa5dAN3OQuEgQgJwjxjRuEIA+mIIJk2QGGAqOqLBVBHHTcvHpDYz191+x7IIDWzS7drler1d3t9Xq3a1XNaqQ1kIkGXB0OdTSJT5Pq4u06FiwrWyQdzBXIj+yXrRAQutBEIte0lWgZEjSQpREgWy1VR5nuhgHF1p0CBJedkcEqTZ3X7a5sBKIPvmdSYVY2VWtRtTNNSwwew9OFvI4Kx5iL+xVnKjDqeh9AbbVcm1Ru1BTFNAej6ej4DLGAtxIYP6xsOqYT2vFQ5olsL7kTOeHBCEQWGRcvcJwOycVxkrvVzeuLL589v7pdLO/uWqagUwGzo/HIVfDKCiM9H/lny2RWwmu7qeDbShJz1E0ofZ8PiSjQJaReRAp8JKkoSegCfV+Nou4G3Q1BFBvemUm4lJpv0l3TebVkph2Mxo4fGst1VeQQ19x206y2dIajgevCJ7BN0uqxsmlBsTE6h1aLGhl4Mczrx+Hg4MgcHiXMgUqFH0QDLwSnHB878QiETTh2vl7AgZ3RJDp+lO3+ock3nEUtrZdu0+Vih5zUcsuPpmeAbXM6nU7GI0c0QGAkwd1mk2X5iS+uCukyY1cB7VQM2Ub1VzzdAtNGWqV2BNW6tsUdW8qUCIPW2Hp9i4xBnRJ9i0zd6epaVa/WsANil0OJhIPYdn1Igny9ATqCBS03u9EIpNmRtOpLxQAkQBA4BDkyJEIG6bbKc9f1IAs3ebrOCmNRKH6NnILkHoTRwXRyfHL2gPGBUYMdwcvbptKtJcqJh44fVZsFxDBe3lChq2K2H40nwbBzHS8ejHzPDcBZQRNk0XVNFAJ6Hcic6219KzsuOwCewxGPomdIlLNY1zQ1cJuwEfyc+thotb1f79XFbFrpYn3lVuqesCzPy6q0TB8artKqXlfxZQWpYxqD0IMGb1vMGNNr2QaY4piZu7cLWgszaW29z+SKFkr8wWTqjo4Q++vZDFjrReFocgTDgRxvF3dGlQla3wZ5hVKo2ro0/cCJRmW6U4x6b4qyKasassGzrKYscfv5drGbN6yVwGYXCcmkjowoCB6fTa/W6fW81KVZY1Or0BG2rjlBxgPdYGUkOMwWLRa6lkEZEDnDaPcLvJQ+dZOSLijXbZsh3yOCXVsavKpKknvc2CY55DNg0zVF5rjL1RLxTyVFi8euEQfe0dAnfWDafjyCq3Nevv/Z96cPHoajaTA+AMud396u7q6LvECgIbAwBGGoOtnB0ABHx9SLWR2tjpqu12a7Zisr2SImJC2F1sQAjg6gPpfbbZIURZGyuvKFGbh2FLigZ9CphwPf0IYw9Bpio0dF+kNopmlQubMlwcI7R0hDl+v7ggQpc2bqPjpdgxC01lIow/Y8DAYgmIE1JlunC7IcCqIbIfEoCYppesH6bkGvN/k7kEoOH40iIRXJQz8Ef3362e89/eTTEOKdmjbBNSrk8wCCjBhJh7FT66IihQfKQncUYM5M4EqHu7VNKpqneYHcDL+FAg+42drgB2+X2fOrlQGgtSar1VW3+vLx0fRwOIQpFPIrYxNhLNv9in1StYdUBKUCBJiE5FA/QlERhxBMk2laMNfrPrQganZ9Q4kCptQN1bKRH8BDzG2RA2mLLN9WxW6z2hX149N3PXdDVRbXNT0X1DVJG+Nu+/R44uIFvKXVSMM6Pp4eHB0BrbPtan13t7ibLVab1XqTFxmicTwYHZ4ejaYHlhdp0dOQY0LP46azDQUbV0j1u/k8KxsG9tlQjNjxQVLJeePM3t56J2fvv/+tD7/7/TfPv/ji7/4SouYwCg3dFDW0+bJQe0PILssr4Tsd8qXuPUUeoHJOs/cG1TcN9S1kmNO+z4bWhyuqjnZUEW6UCUJSmbYHTbUriiTZXC3LXHYPnjxcbH+Nb+I4NFguVf56mQOUP350DCcH6ZhGgcdUCc1WFuvl4sXFxRcvX92sdu742AenBPr6EFYutdBSyrKBj2DtdVOCNHJJRXrV5I5rQxktFivbbfwwZLaH9NuCf86z3/83/82/+5/+RyNd//BP/uWTRw+y6we79eXIa5DMfd89HIUvit19jyWcohvovj2qU4EmysblusnIMeEKOmtAAOimH1Ja1AdAGpSyv6RmQpiDSkEVZAc9A2QSk++64s3d2o8GT997wok77leZQ8FutmVd5qCWwzhQRV7mRbJevv3qi7/567/+s//w//56JoPzjxtDLLe7dWvIaNAR84V4V3VelXkJp6vzHdBY960xQ7aqyIBsmEFEi0kaJzGH4zzPQwc4L2nqNjfrZ59Xby+OXFKtVNO1xSByp4Fr/NbXqpJI5pQpqQ1MSb0+QQs6VPMxe2MZerFHUX+ErltRN5RhlA1VNwT1IJAhWl/WRV5nKQILSPOLr149PT8eDGgFfDZb7ltyGY8dYxS4sR9ZHIRCUqNQsn1+8frLyyv74PyHf/zPX7244KZ38OCdn/2f/9vJO++cBv5mdjV5+BSyuFkvhWq6OqWMH48NiYRlewb3OyMejiYDH7mbsvvrZx/ZrXgw7tj6u//DfyuAWCAZWZpGBzO3fXt5W3I/9qJHJ+a3lsnnq6I3REUtCCq0OXDXMxnyseNoWSYl9Q5qs/f9t3pdg9agKTLBPimXCMwBoSsoEvyozpPtbgsBA+h+symeX968c34E4QRymWZZ1eLNIHX8yI9AEOBnEvBU5Mv1dlfVrmMdPno8HkYXyfLJR58OTw4X51N7NWsOh+AqXfqL8clBFDhgt1WeUu2NmmG45QStW4Bx2VUJ64PRRROEivR8345iEQQGQindVmmaAs6MThwexPHYDX0MMt8sP5huYAh2P9vbtHJi8H2JgAXsKuC9QbSCkQMwvWzdl6eom6lf6aCbADcCDWuB5VUNbYj53iXJege9b+xyQrUXb2dxFK1TCmbHsqAzyg5x6IJoUX85A2OwarhRkYFTPD5/dHQ0PCiTf/3Hf+B59PT/5L/8U1o+SlMWnUGnm+MDqmWu5pDrFiaAvInamrmwHNP02gphycAjkKfcwIAkpbYWYKJlWgGLTMuNwrqOhgnmien+TgBUUbXnLxfXsgM1kl23LNqBj0CG7KUuXPgClFytm3g5RAPSQ9/vjEsb91V+ihFZA4RBPIocmitGtGbb3SaF0gCJxIC956+v3314Ag8qigoMT3d9GvgGtMz3QaZ9orKVNZyeTS1zEESDo8N4PAmHI9v1qEIma5lX0gl1b5peisTgYQKqxZjU1ASSDgoIOde2DilkGYBiqIZzB9wGnJVgxHKpcbdmLa9aZjgsrMuilm2JvN220zj89PHR22fX4Ps0paorm9ZkZqMXx2AKCAVq9uuodsdss2toKbEj9SmJRFA3SdXmya5vHqN0YvGmBp5TNxreh+6WCxAqqKnpeJCCMxBVpcK/pStOY9+JvNAejE/8kGuyYNu+5fuclInJDfyle24cs2M2yWuhy89Sd+gLQYV8wmwqQmIyBK3+UHFG5pnrhgjXwHfo/QRlflzN4DFEIqDCVmBMFW3qaJqyoSrJk4NBfDFLWqhs6ivLagxegIMHjimpN4/qfZjssm6JyVmm0gp6316ol8s5Nc43tOQntJ83mPcGVlS1Ur7nYfLjwFntssl0ggms6hwCwVMidKzYd0AlBmcPvCACabEcFwxJ6PoEmCKnPlbgB2RSw1hNdelvmqY5dWe4hv6ObM3cTtWhFw34NpFKIg3DojaVwfFvoPvwFNlDd0pTeQkM0JZNUXGoxApAw6BG3p2EP5lt+x0ZEKOxK4qGgbATM0a2l7T5A7mjgUSiujndh9lRoVQTbmoOkbT4SZhnAPUqqo13ugTS11OV47oFrkckktOCQ9s5zABE+I43GIw8x+2aEjcNDCM3ge5xqR6vu0WkagouG+omU33y1TtkMAGOLxwP72k0NVeUnkxdvnA8f7fbNrozoK1JiYDzIjr2OxKaUutHTqgBsIeTJ7QZAm+EkY3B7KgdlFAQAQLgwDhpBT10MP2QN5XOg7rG3Zi64muydt/CTqtbVQXiUdXUzKI9mZbgmrxEloDWpkoZ57agdAy2h3d1BRVC4bShY9tCKKg1rqutpt7pQG8G5e4DYCgvAYCopZWcG/5PW5As4raEC5ADoMK6UMZssB6B1DEcjiAqakygoKoHlS2oDXuAX/Zr9dS22dbAlsbiSHa6GIb5IzEdaUPc91sbiA5PtylC0FJkNLB5y+v7Nl3Wg6VeUdGLKE2RpmAPfZMybIURUXG2Y0PPoc4J/Cwwf05TVY3uIHaQIcnKNiJB+xjXnWAUxQRTGCc1X8g+UVOAUCOK7oV1QAUkFCZeJWn5qkaCEMITvkUTLJHqXECtt0bKqnzFPCaoWkpVZV3cY/umcopnareSAqkU94DB6dXLXnf2lAl3XlIPPFAT0EA15K6i2h3tQaAb1R2IQB3tn9QpBOJQEygY/TIJfg33llRfcV1dTNddWABaq64KQxd9dB+HQUV7WrIR/cIDkULoGNcnJQE4NHKqaGPY/eYGrhcZGW0pg9NRGFaNlC01rwMKHId6zhQ1+XA7tS1H7dLNcsft0HKQo308DA4K5UsLdH2rB20xgBEsEnKGXtJpGrwxbr7p9hUoRc0KbWAKBCgcvclphwHVJtR+ZUtpHqFb5hraYGNxCwgJt41sqrJQb6Rik1FA0lWxAgqB+gnwGqvtS9Qg4JVEDOvNbLpALgTMbphWp9tP9Ji0BzLRUutLP4+6+462OnTFbt13JeDCyjYbBMZgyvxGLS4B5Q3NLZyhXN4uDNOzh57lhkaeEdRJIn20UCd1FymymkXN+7RZAOjVSE/QmnjPoMGiar27Ai8CaaQ8q3dgUZMrbayiVE7bBftNbdTJ1vGM+pW40QrfExklGDv2rBpq1lCASc8jGVbSTgqj0lcoZZsijau+GY/Uq94bCHKq9Qi1iFpM2ICWNs+otCvoHcFUqiJFdsZAHIfKqwQRtPDUISigg4DIy026yhvPC0eDINuVy+tbyw2UZB70NE2o3mqhm1IVs5QhAc7CdqhlkXCuUvc73HrUrPW2OBAii3QHyXOTqsNd30BDq+FUtSVWSL0zPq6CIfQeYfKdwUMP4EgbsoqmYXqbCDI/J/IHyic5MxEGO2gnCgFGj9PeN9wjEo1DCQqUlnbzOAYok8sUxteUINQQ9mVRYgSDGJTTxKQCkoosU7xOq68QKclyfTdbpmUN8EzzFjdjpJv57cymJdMB67dcIX4hE2l5mHqAqBIDbLZskghNU6lvDKGXilhZq8rsAoBBq/cw0R4ivQaiyzbUy8p03xZAauyHlthGvnMwDKuyxMiQETA4G/iVSowekwAaa/OuLEms0w4Jo0uKSicaugyBD9DLpKVbQ7B9TyOhi+hM8JmmhEIpspK4IO0sZRZHjoZsWS6WgOBgMAZ+122brDdXd7PXszkm4v2zk+kwrvMtEh8oTBsHumouVVV1ek8ZciayGJKs4rT5Sfdc0yaB3/6iTUc6RVEfQdPetyLrrjqdys2+w9Qg2LMOvNBScnh4IKhS01LfiqV3Q9GCNmKcjwch5rgkKiGpoNE2IH15XSVZAm+XDXDbMlzHsJ39XjtCJ0oZVDDMsjJJyu26KLMagsqGwmRUg16vnv/q1/PFOnL86dkDZ3oIvjybXb/68gVyqhoNhBch02WbVXQW0TapOgPpRAAgwFRDpXvMSa15JXXU9c0uzPhHX9b92rcuLGiFcb9lRbGeYut1jU6XQwd2cOB6mCUkT/gLkqODbGBad/MELCKOwHLMPC8xyboBjq4V+TZmcrlL0mQXea5hU0rHXHd6rxuvKuhZpFTcY5mmdZWVeQJpIKIwmh7BMzcvvkqXm8cffvqBEyL1yLJa71bpZp0vbj/64L3x5JBK6QCpMhufPjo4O4LayJJ1w00QNdo9Q/IBzK+qCsxOCZCsWup96vbLV998mbpmIO+bsmkI1DLI9xspO2XqTuR+KZ0DbU7CwRqPVZRlqalhv0vHiCIApU2lXM7KUiImXMsERQXaebad5OUuzQ8moFBgTLzt+u26rOvbumnK4DFpke6KPOVRFJ2c+aHPoXHPHjrDAw4ajkwJx20an6ssS04fvxtMJmCsXUUVdMYQs1ROgxHhYMjxlaAmRsocYKQkAlrtmGlDpThqAvhHhpB6UzltRG77vvN9R0i33+bFzP1Gab3XxXOccehn1CdMOzgtYIRrZVlmm2C9iHApEMCI87wGaW/1TlnPc48OxkgXWVXSNrR+rV3RfgkgVwdJg9CkBRN4Q1as15Lz0eGR69ldkQOVrdAPA19RkUy0xHNjGMUfT63hAJ7U5Os6TYodgAD2aJBXRI3cDG5ql0VSCO7aLnyT1kWAjk2V7LZWFHXCheWN/+hL0IZo2shIJZnfCh/W91n2G9g1sALxTRcZKN/BOp7rUKsClBgIEgn0BlnKEAB+iZwqGE01qPRwGJ+enWKeaV2W1ApplY43hmUbTV8DpfJGU5Z5liBnBI8eQS9I+AKxEt3n3GFOaSnAdoMOnKqRlh+afiDbgu6ZCiVK72ukSW4kRHpn+iCYfLvepSyBpwInabsw9TmXrncIydvWZNuvMygGClEv9IZGvXGsM/b7yihFdNpBTKPf38W7vpcGQI4c0WnYJ5FNHWAqKVrXJ/KW5jV1+LS1qbfkegEUtzE6OIjKqEnWtMWJFkio08XQDfEUs1pxFek2WS/twxPhuRgMVcIaglvqcaNzFRR3wOCkIWm9EjfRgpXprfkIK64bdzGyhlYkae8krSORtFfbXYa8oZea4bSg+bSvh0XU4kOLK/cBwjVGOLrLDIKSfc2+tT7Vi35M7+DR2zPAO2A0KJ7AsWgNlVQMxAE1r1m0IYZvs7KupEMNK33+5UEYY7oN0x0fjmbJFqZRMBMipKiBl4qWiAr4QosEuV7xMIRaAdTD66j9lZZt+j2V1DQP8+G2BDWuIANCqjSQ1mqTsDQzHVMJi3hujaFJ6mAqK05tQy54StrUYTDxGt40Ge07RMKyLRggdO0y2xcvTb0TSrfL3WPCfoPGfj8PEap99yXRABIPILGusjJqPiSQFFRSsO2CtHlGTZ1URsIwvMANPAtK2bJHSVoen55y09L70U1FXQ26NIRo2GxAd+rNprMcNwwAL3bs0wI5/jNs8C7qakcoZYWsdogoKx7DuvDNer7I57Mi3bRlXsGhfU9xEAdJXR+NSmBcI7dceALVcU3Xc3y3LHYYAtMTgDFFobvKqe+Yk3cYujqkFzlVr8SM+w71fo+ssd8kr6udpL8olkzap6u3QlEF0XQ8aJaKyDqHc6ZF5QEpXRXG8XAYPn73g2g0DsNocHiCGEVM4baI5rRtulkB42zPh4HcQZztdvHxIRWRkZLqpgO+bTb1YtttMrXLBdUvXPvorLW9DNpvftdsVkiNRZWtlwvl2IgHyZXh2QVTKdFlaHz79PxkPAgAr9TQvPKIICMvko4wtA4nK9B+MCFs2iRIc17rR3SfZR8Y+r/O6E8U2XMqEA5B7VwOg99CpRm678/Wa/7U9yhuN6WjQYj6AGTrW3x6MDw8OULgjKZHcnW7P5KD06koGK0XDaAK20Hc6m4jWim6zVRWtru0vVk2L6+7WcZHnj0A8RXmaOBwt7Wj3eVlJ4u2SCveZOAIUVQ71ubZF41lJ+vdhqnS5kdBcPbeO/F4OiB6E1AfJCgjIyWcpSnSHsAbA7JApSCxgXiss7goqS3Z6K2j2VR/PkZPqChbCEP3eJJeAn2gHXJdn2RJjFvC9d1iQytamnzRJTJQatlg+iEQkMAcaoayN/rQh34BkelVAxsA63iA87ykIuHVL350PdscHIypCTkI7A8eu//p0OQBd0IxHNTrTeva0aNHVvp0++bN5Ml505brq1szPmCudTf7/Xy3Tn/+l+p2+8iwzqbjaDIajcY+3CGM8tWiyIqWah5GhlgN4mWe9gcdUBcnAMKk1t1+5+PXxf7O2G9xJozYW6E/UEBvrPJtT6SbfpUYA8eFqBmUsKp2aYuLwk9J02aVNG1ghK+3mXae5ywaBe6MTM5onw2s4OL1XhyrqoRYHw3G/jAfLJqN6al4hDiIMZKPHgvThwAOHz1Kbudm6IyOj4qs8R88jA4n+W4pohH3BnWRjK2ouVTDeDROuoPQt2I3HA8D37cdWrKu8my93jiDIfCJqjm+n6Q71u+Ah4+TR9CKHgQ4vwcIqo30JwPoR3h/gg+dQqJrif15LCDULe1kpsYXy3Fo4xTntinigBq8cEXoorvNVpHWwy+pc8b3A9iyzHPdtYrEbthxTCVqQb0CSH3eMD76zkePv/ut91rDK+tFJbd+nEkhJodsEFle4E0OOuE0LaMORtPModRbViuBKYN9Fy++3Fy85M9eDKlkHolpHA1iVVYW7eZTq7vb1Wo9nE5BYd9cvH67XPRZkwgCncWBbEZtWXK/33XfWWr0W5u0IUy92Uv1JRPkYdcIumZH66IVQtLGTFIVn3qfUlAsBch0bTBCsO91BkFdksfZPlXZwQKUhLAaSdnvmQSxabKiKQogBRKt7JQ1jMSTY3iq8/rt7vJtnmSb8n1Vd7pBQKXz5S4rBqeHeV5s7xbD4aBN0vzliyzLmzI1fvFzZ7Oh00ZCB07rxzG1KsMBbbdK06uLV/b0OB4NX37+699ITYv6sGeGRRpCIJFkSfV1vthX0fvc2RuiP3Cl3yZP+wmZCYywMNNFbujiCjDP92CCilZi9EFA0Neh7d2umpu7me5EaWzPVVW+26yrzjrIi3A8kkVJ2SeOgQ2eOYinh8l2g5hSsW88OuSh213e8l8/Uy9fFkdTq5Vp7IJ0u5KnjqcQjdtEhIG53XarZZFtdqtVBedEcJ1M7aEPJuJSwYTrIrM1u7y8md09/cM/7tru5fOLkgvfdeo8h8+7SIJK+Y7Dad8qnRa1V2NaCt1nTPpH91DpwpmhN5ODcuA9HMPLxVZvUm6rIvcdC9A2X2Ve4DcF1SSrrgsGwd/+9Jeffef74eGJQhAv7/7+N88fPGXHJ4fRwQGnTTkS0dEmdAUnjqskoZIayHngCDHAvXLPL9/eNOsEJvZ5Fz3+kA0P6XiVpm0eKKtrk6++2FW3KXPq48dmFMSh1WLiQOmo4mNCgAgnQKa+eP7cOXkwGMar6+vnF6/DKKKqeJ5jTAGSBViiySH9m3tNyu+xg+m9KfoQLNKWTJ9B059LZHSSbCOo+dyq6XSxGtSQNq6O4+U8KasaViNdUajjYbSyxL//0d9B7E2G3m+++OLff3n1LybHi9V2dJyH43GJLAAe6XvFJgWkeaNRnSVUWjLoWBBiq3LkHYxyJDuohhxTbjj6sKeqKEBaZJUnSITRkPswYyh9O5cg1BUEJIQweF6V5oMDfzm7u768PP34k7YqXz5//qJSFqu2ZenDCoJoEi0Pc7HIG91uvv/Tr+T3q+FkDqTY/UFfepnH0CeNQWvghug0CccUjlEkGWZgGAfjg+jNzdYMvMgWdDZGZxwNwuu0+OXV3eVfXfzdly80FHebZLecL4LhyI0HUJxWGIBllWkObGOQiEVB6xF0zI/ohgE0bDiM2Plxm5aQttAmDW1vyaVqS96IxyeBeQru3XCEZm5wcAIJTezB3cqSMngr33z10vSgNrzVze1vvvyqBLm2rdhzd+sNCCUEU+x6VLTo9l4gjP5Inb0Y6w+DoCp+R33Txj1MKOon6YRH5y3ReqwNCeo4ZZYigZydTW3PvNtmgevEjlnWDQT54wcPGyeyD09HMa0JWpYVB/bt1dvtaikcajJusgzADekJwucHQ2QgOiapP5bFtgAHCqNyuDEO+YMjdj7tjsbd+dQ4HomTA/PxmTqayNAHY2mpfZX644ajoS1EUxamZe6Wi5vXL6PJpK3LVxcv/+FuSxhpWk+fvnt4fGJIwyUSYQGyvx65XoDt+iPXNNlhvbijPf5Mb39ERsArafW163xoemoObqF7owBmMcs0tTh7+vjEtdjVaqe7dY152piWWMxvHz568vTdD3VvRjscRg6X16/eFGliI9HHIwBWY7Tpdk2tYkFg0VYl3dCm+j00ig75gTloT7doIduQpDyf0SFgha5Ht5rvcscHURhHwyGpCX382vL2hsZt2ovr28+fv8LjrmHstmvuRQ8fvWN3hkNFQ/GPDNEPnt2DhSB+3S9AU1+NPgyQqgzEMINWRNyWzAQvAJXyfE9v7pGhxd9/MEUqmWdVDVFlGOvF3Sfvv7dYLP/hJz+lQpBsueWenT+o0s3d9Q1kl207YTx2gjDLkiLPDBuID9emdTHaymPpzUwk+enkJDpjyaATqTiVYWqQe9iD/pg8AgHz3CiijZZUlsLc5MVqsTRtq0q2Fy9f/mqRUtanslhnBeFnv/tPg/PHlmNlktZe1NfDvs+XVEG8jxFykP2OXzpYgHS/aqm243F70BqO69PG8KpxSXK4mES4Q2QZjw9jkCYRT/70T/70e7/7R3QiVLE5iHRokJ1FMJkeHk03sxuYKd8ujboMhuPOcbfbtexIXRGLpeUpRJ5Na2SKznwASiGq/cALAzBwK4qh5GIMPvQcz7WgdUP8IvB4f44WM9NtgskwNJv6zZtrLwpJH3Xdg6dPTk6Ofu/3fv/8/GFDDR6JcY8OfF+b0CtpdBigJtMYN0G43gqrr93TTW0h2U0MZ0jrEQ5tRAdQ04l7Jhwm8O1RaJ/71h/8/h998u0fvPvxd03LffT0vT/5F/+K2mhsiwreyognU8+zl7MZnUZlSFrWGAygoPIsp4INYpKKKDCDScTV4i4yNGiSa3pUOjeDMIiGcRjCAqbNSEHAXg411uhlxFbBBIBkYDzY1MXrV9edfXp8FoYDJAsknSTNBMKEubstnQJm3ptAaAVk9MCpB2zufaTj/bla2iJCHyghmD6dze/YUSPAXcAairwGjbPpNAELtzOO7Pc/fh+8+uDo9JPPvh1HwzzNP/7423/4wx/6tqlo8SIVtjscHwDSVst1WUtZV6SyBsPddlvCTq5PKAM9Z5FLOHSUoWRNwZvSqmvLFFQlxT8KDLwzWevCUjYdp6GoRkX9ANvNZrtZy6aZ3c5/PEsxl3onRCRca3lzO7958/ryxTKZp/epwdxbgd3D5P78nL4rVx8gp4tQvaH0nljdSkSPilCxY6Q3y64Uy8rG5H2CQZh4nkrl6vXdm1//5mc/3i2v337+o9Vm987Dh+BKlILqEtFOOznDME936/ldniSyrPx4AH26TRMwdVqD7HRlvYUQENDLgvZ65CRpPI+SK9Xlafe77Tng+CbtV5NlQUIWMmS1XJZk5dWzm0VhGMgadVNRK3PVYPAPHz1ereaz5eJr3fU1idCBsD8xs//Tn0Yj/uv3P+76xR59GB71tfSnulLXZWMi1ckmEaSycpKbjtSbw2hBEcp8eTm7enX14teSuj/M0BUhr0exDnGb2pEhwKmhG6RO6gIsUpnnF0mim57N/TmI+95XMj0zbcMJqN+tKOBNHe3/EK3eZAA9kmbgaLssL9a77QxSJc1e3m2fQ/gQ8imqWQrmBNHJycnpwyeXr16/+cnfWdoQcAer30tI9Vv9h74haLDILpwehyH6bW17c+hTROlYNr0GwqTkelGVOTZI6rao7CCkpi7Oc+Ce7RRZQmthTeqOH3z4ybfN9G44CDGBtkPbfOF3cGU4HIRGXTd4I+Aj7AEHUXRUjK0P+iH4oUmybOYNQOMAMtQiozfeGJZbVzXSTVHL1WYLQ6RldXN1e3d9fbUtX8rOukfBRu94CaIQ9Gq5mD/7q7+EsjbvDfH1pkpTdxvv/+Z74DQN3ZTeH7HR9bTinnHpgiKtHQeGddy1F+s8sa2sadK75fHpmUmN5TJNMnot51/9evYn//QJZChi2vNpbRKEV1qFC8yjUnYJFQxsQ5hESRaNJiBe212CWQYjBA0gLIWHUvqh42rqIkXebUHnOW/LutCNM7s0Xa42Rd0sFvPrl6+u0/q60zV4/ac3R7mYl7tNR50prdtT6Xt36AFCu15PLXVpWpdw9XpXZxpSi3RdlSIBpk8woy4qAlFqD3Ex702x5uF1J+pi1WZrMTx+/5Nvz37243J7DfK4y3b20WR0MLr84lfjtibRif+IGgBUeDwa7ZYrx3Lg3fP5Kr+5TpPUHw1AWpbbDTJ84Hraq+mEsi5fEuWsqekCgQpWAovkWYqv3RZRUcyXy5uLi7yo1/drvD0QMr01gcahN332gcB/K2WK/Zg1LlJ0dPpB3ruD2G937I8Q0e0MJDckbT2lk+2AaEohb0tllcdntpRePEX8XC3n55Kdfvj9i6/CTVHED979J9/5ntXWzfLN+bc/BAyYFtfn+yh9tocAXCBABtMDpA/A23Jxu90s3WhAp5/QMWZ+GEbAuZZ6NEulG6JpvV91ZVXWel1zvd6sl2CPt+urt9CfdbevwfKvV/2/XvXes6Zv/pjfcAdyinvT6NqUhgxq0zP6cv59HZvaBjRk6pYPOKYFsFKs7vTxUHA5y7HfXl0hUf+v//bffvuz756cPwFNjGLaD1/cXnz7k/enh1PcOuMeRAGlf31AteO7bZLhApPDQ6jGIt2lu91uNaMKsMHuOpAIsKYAagrAQSv8dDhGTauHbZuVxXa9XS4Xu9WySVNHA32uC0mmse/A6b5mh7+VIL6GBv0N41+bhip0fRtZX37VLci02ij0mYaq7U8R1geQyf1Zsv1ZXk0NiDN9XxUry3Rfv/zi4YMnZSH/n//wf5ydPUD2Bsc5D51/9sNPB6FPSyFMVVXt0CJYv6QqOJ3ya+W7DbPEcDj0XccPAjBuTHe+3Sbrxc1t1lDvtg9a0TQQllWOVANwRXxWOW1iYMyhhVQGZyg6I713BLZvF/uGLJi/5QjfRIde0urnX2fQvrFUr//pSCGK9V+99xFdS8r92Z+6dENPrKt+4ed2PP5N1z3LCypQ0gm86uPPvrtZr5LdNkl26/Xy4ST8+IMnZ9MJ5IALxel5dUbnDdm+p7v3dScR8Jq6kKmbBN+DUuJp+B9cw/ccriqoLbBnz2Vgs0UJavKma/PAakOHU6u3oNNJWzptWW1a4/a3YLI3gfUfeYF1j5FIkBbVXXifNS19Ght9A4fXGLF/ITVj0XHCusSrlXil2kKp8vRB7ljXL579aLFce8Gj0+Nkl0aDweEPj5HPRsPRdr10bD6dTs6Pj6bjMR0dZpm6sdr2oyivCirxBYFu9JZ6K7pwwkHFdl1BBQ6DUWcqOaR5xE0EvvQ8OJdRFCnUhmtAkVie6xjUGEML6ZnKCoNU5ELRcrD6rUAwjW9qDfz/DxCWXrfQx/L2LtMfj9CfRrc/t7TrC5z6KBUuVVtxvpLNV8nu2gvSIMDN3c5mP7+ZffzoySQMoR9Wm8348LjtJCD8+Ph0u1ryrhyFoaDR9+dt6M0PmHOMyfGaEvnP9MJIgT3nKS2YWhaiAm9XJFtkSTiNoJM6peXAO0CFhggNr8yENbCdAKBN7YVVk1dlu1zQWjodlWIsqIrCatp804X3/s+/gYNv/vSsyezZpOZR+gRfioX9kVT9IZ0aB0ym2i3GX5Vf1fVb1/1Fmv7BR9999PD8pz/+m/H46J//wenz3/yKDn+dHMCTYa/Z9dvNaoU/ssoOBrT9n45joOxgUi9pf/QkHRVgWOGoBHHa7dwohkhRTdGCLFaFgRhzA/xVlTnSElQJyVYHSt+hk1Md3xvRejTkCQZSiwwOUEmWV+SxiV65bPWB6dPBgHpF1mt49Ddk4beIg9mf4cn2R09oocF6Wt1Xs7u+N0QfWm5+lae/tJyb07O/+fJzd7X8+PF7B9PDq9ev8zQZjY8nB5MXnD189A41JkTg8O8CJCB7Hcs8PX23SVcuZwjgsqgsypEQSdSrTFtwOcNI/OE4Xczq6k73lZsKxLnKIVY6Ovu7E5RaA5hPksr3OJ3ARb0u0HamGzDTbeE2WZ7r7U5JksIdlvd50nEcOo0I4MqZ3e4x4rfdQR8NSp2Ue1rdc2qNsLo9UJ8Be89FqOV9c/xwEwRVkUeqW95ejw5Pt9t1mSYPn77zq1/+DLE9Pjori+Lm+u3v/OB38mT79u1lmm3fee+DIAiQKWO7G8QBZnISD3wvBNgALWFjbrsdNWKBVYRSsXS9qvXh59SeChXT1Io+YsKi4lVZgD7o1rQWhtEHZkuidEQhKgTgFjxsvkjWu53srvd7+GjlDqQbcpM7bpOl7m+BJf1NEN0RcebUBS70oTHWfXmOaa7dfy/0Nj/a//DR936A1HV6cvatz74LWX1+/jBLUjpyoVXj6cGri4uPPv1OkSemRVPw+tXLp+9/mOWpMK3b6ys6JUGYhyHNNvTY+PAQyQ90niMZN42FUCpz6uF2A8uP6qqg7kfe76PXbeRQIk0Nza77bKhLjphhltZ51tRNkSYJTHBzdXd7vbhbASDm0kj1iWyeFyESTcvVG/VFmiXhfTj0AKmzA2UKrvNCnzXJUnr8vC/MGF9Lcm2Ljz/4WLZ09Inrh6C1AZRyXU1Pzl3Phbzjjr2+myPOvCD8hx/97XA4Go3HP/vxj8N4iGmdHh7dbTNRbSaTg0oaXuDiOnVZea5He7dpB4ZF/QyqwRT50cD2QtOPyFkYw7tUNR0ZBIFq0F4dOtmgKat0Ode/qrMdJee72e3s9q6BO4F6yQ5e5NjQdCHuvSrLWrXjyWEwHKuqsGVzHyDQlPc1KG0F8xtCuV/FMPqqFOspJkGFGA8P4YfbLAWSL+a3q9WS0QmRO0QHWO6jp+/lRTo9Oh+Mxq9ffHl4crZc3sFTPC9+8uTRejWnowqVGSL5CLNpmngwkDoZO56HdIAsQASNdgNXrIOKp34NmBzTib/taGj5hAUCtNIPhG3lyabRpyJBWqyXcwTp6nbWFBXSUt52txLQEEsinkUQT+DYYRQPh5NweBCND1S6NepK3FvBNL42hKF/pLMRehLZD15TyfuKPp4zGIw/+94PiiJb3s0ePv3w8PAI2fvtq+e+H1sWv3r16uj0IYI5z6kIGga+74effPZ9Oh6BiSAcWJb1+vL18u5mejCtO8sSRhB4ZZHb1HFGXSjCsqjRiw5EamVN5xYp0Gf6bApaVWf9Kf36HF7amlXkzLQRmMlmrXTX+vLtJZ1kp4ykUStFfdb6Y1xIHYyPzhEX291WH13m3F1duq109sRRh4N2ij2/7BWnXsE27jssWb/cR6TbML/z/d+F0hvEI8T5xfPfQAc8eucdpAnTopX0y9fPf/mTHz9+5x295ci5vZ2998FH8IK72Ww4PojC+M3rF3QeTjBaZuWY2zezFRhbFIeb9daeTiy9E8L2bW47ZboDeW6bpD/BvV+FRlyUdD5QLRmms6DdLPS5E5IO8Ghb3Ey/XxnKUrL9UfD9gjZeuJzPHNuGVrVo+a/Zsg5W8PTCnd7vu1/Luf+kkV5/870S79sLexqhLyg+/ewHz188y8CXs8wyzXAwGI4nQLWrywsYL012ALLhZAIzua63Wc+DaHB7/RY+G8Ux3BeIgPmAH13PZpSc6KOCVBQGQvN78COi6XlOnRgcLHYvaUpkitZA4GdpQg0uBUhTBb8g63e0fbvI8+V8ns7njusURdUyvq5U2jeqcDoDIR4fHz98+vbil4/e+/Tw8IQBOh0vZ9wGru/RgfM9TPbQuD85RexXfY2v22773hDx+OnHyBSP33sfoUy7a7M0CqIi2wHHTs5OdtstuOCb168Av2ePHh+dPjg8Ob989Xy73bpBdPP2cjA6ACgAGr56/mx6ctLUddt0NlOD0bChNl3a9d7WlcyTripNUit0QCNyqhWPYdy6pBMFqc3SoZPKaF2kIawsiXFUdBa0ECmymMFui7buW2QtD4OKp8cP3/ssWa9AcKos97xgMJpKgxfzG5+aFmlfCeu7X7iuRPT1677FeP+pQvoTBox9c514+s4H4Cr4D9n75MGDq8sX1O5VFvPF3V/9+f/+vR/83mR6BG0Ozvzm5av3v/XpxVdfIUY++PjTq9cXs9urw6PTp+++S9vdDAVfmi3X1G1ldKS//ED3AzMq9BBi0n5rQ/cSIpr0cde1IHKlCDnpADvPtml7KLWa0bYx2s2B9Aijk1ovkTj0uZt0sLUDlCC4igbQK+ePny7vbvMsqwvwlVl8v4oj7lc594bYR4eWm/oYZN7taQWVkNarDW408J1oOEZ8npw+RHRcXFx88N77Dx6/c3R0DBUkpTE9Pp3d3oyGgy8+/3kYxmVVXF6+Hg7HcLvFfAGCdHR83H+eTTwaFWUp0y1SLJAPPFrXXnX9FQLftPSh0xJ0u6mKMtk2ZUkfEKDLBEpDKSZ5t1oCYIMoTEESdhuMdlXIsj/k3g6kxPvDJSFJ3JPTB47j46WrxR0gX0RjsDfnfmmP9Wc0aq3Rz/++YKc/cqKvHPfII56++/Gjx4/x5j/7yd/97V/9X0cn74ymx+vlzKWjN+3PP/8VLOt7Vl7Ihw/P/vov/gI3t14ux9PpeDLdbtZlniKed7sd6PJmV3z02XcWs6uf/uLngnYI+47rAiPzLKXD8KT+nBrtoQiQfqMFHWqDMEhTOtXO6HSffZbuqPt6evYAdPDu8rKsq47blXC2ZdXXH8LJ2eTwFGSHAgmWTlOhT9Y5ODgCft9ev7IN6h/+WqT3RQfO9h7Skyij23/sVv+PGA8mlhes1gvLcf/wj/7zw6MjUNxHj58A7i/fvH7nnfcFtTOeX76+gINfX7/OdrvJ0cnx2QPPD1eL2ZP3P8RlNuvV0/e+dXZ+Bv6D7w+PTzvLX82vHE34i3RX5hVIm6FPaSKYIL+gc0/qPF/dzbI8Q2xAw8umAKeCzajbaDissvTu5joDHoO2e/Fdmutdr/AnIn7haOzYfl3l5ydHm+VS0UlZbrJbXS1umB/ZRufQeab8nlbvMbL/FLb+kX3vUJ9fP/vO9zCnuMjh8THr6OM2MOEPH78LDjuZTF3PAZVerVdIIsiX4JXwCMK8rgvCGDwn3WWD8eTlr3+JJLmYz93Ae/Hs2bvvfoCsUUlayodI1SdUtlVeIRQt1xX6o+oUrRbgwWw1uyllGw4nuuutpX5Xy0T025YFrn17dZ1XFTBE2iEdzke32o2OHtBxUK4L72FKPnj0weLuDmkJSE8LQpYlq7yxHPo8DiW5/uQ1oS2hN791/Rnx+4+Wuj9URJycPQS9Dx2rNdhuPf/53//kd/7J7282y/V6XZf5n/0v//PZw8eD8cHp2QP6AKm6wZvtNisEPDxaWOZicWc6/vTktCzTvMi282U8GkKH//QnP3/4+OkmA0+7DjyfBJ+pz7yitV8XWUzSnhvqUV7cXNWKBdEIV6OP1QI5CuJwOLRNK10vL59/0XCLtiZYAYy03m78wXE8OoSKhbGAvCen59kWiq4O4VPMeP3V514QqzLzR+PO9WkyLM+Spf7IEHIAXbPsG7G/bk7XHpFn+XAwiUfjopJI2uePHk0mh+v14sUXn58/fe/08ePF7c2bly9AQDe79RF8nnVvX79er6CCmg8//k4cD+PBCFRiPD4Cs8D1cX+Ixw8/en96cHxze3NxPfMtKwCDtgR4t2l7kj5RhewCRChg++vLhjnhcNQndky+F8XIOZ1s1jfX15cXNbMU4w5m2Pbmm3VVpNHgABr37Ve/nByfBWE0hNKpKiRy2HF2eaE/3YqFQZQVxbxV5viIuuPKxNSfZ7dHDX1mY38Uuuj3nZ2eP351fblcrE5PjsGU9RljzYsvf/W9H/zQhX60PQrgMNhsl52UEKZIaJPx+I/+5F999Mm3/v4v/3x+e7Ndze7evoKfuF789P1v3by5+PN/92dMeEoIN/AtU8yS4uXlJSVS8CvkP25RaZbasfoD4GqHuspDyw/teEC9Esh2pt1xAUPp/fp6lUSVgedOB2DA6uri56pTp+986+7yAg7vBsPl7e3t9ZuyzLIyJS7XtfPVisgJ3EqWd9HocnC8hSKmXe/Uma5317R9Q35/+LH4nd/5oU2baPnB5Gg4Gsxms+ViPhwfIre/vXrT1NSYbzsBF+bDR08hu5GiDo9PtovleHyArEl9prJaLNejyRjANrt+M5oevfvxJ+vVYrFYDQbx48cP75bLt7fzSBixPrGPTn+g081NOuq4ldv5lRtNEX10pKP2CAdQ5waw0eoOAvwamrXVH4ZpRwedsNJ0Sz09YFTnjyFd012Cq6XbRZ5tqaoSjeqm4bSygokQYTyGZ9VSscFBFUZ00F++tffcqm8C2JMqcXTycDo9VrJerBZwlO1yeTg9fPDkXVzqVz/9xceffHowney2m7vrK+jo0XiUg/wu5jdvX5Y1sH3keE4CefLk0Wa9/tFf/N83b5998r0/ALI///VPHz557Hjh5Oi0KgqTjq/gKlkE0J/UAGHyjo7QgO6q042hTGQBi+q/wvYjF65h24jh2zcXeZbA9cuyUrog7kSjZLPilq1PLIDypko/UOvg8Pjp+5/QqZ7IpbvNMIqRVZUh4HhJslpt72i/RThYdcYyXfl4l87YnzF034gr/rP/4t9EcfTsy2eD4bDIi0++/W0AxPMXrxpac+tMIS5fvTg8AVKq1y9fgCMBL+M4fnPx1fHp+XhM5gfvxqWe/eZXuIMnH37qON52u4SQA+0tq2a93V2/efXo3Q/u1kvlxVaT/381Xdlu20YUFbcRKa6WTMmyrTpx4q2BkRhoECDtv7dPBdICRZ3FSxorsetqMUmRFEVSHG49Q7fPMmQMNfcsnDvnalyGYgYKkMfDk6pIAldWdIgOomrg8qaLnI2n8/7+GkxvZY0FFSUZBccoll3mtMmgZSFy5kavo2kQI5B2URgt8S8KGvkupeswCtm5SbqSFXWzN3S9Kc2rLKdOwVpn1ZLFBvDc/8McgRR7h2csUJqu223p4uqaSG3gmePcmxoAtPfu3S+6bmBJ+4cnEhE8L4QTh4iBpOtt9m/HN7BPkig9zCYdzXx59kNvsAW0f3rwYuHMsdQoCmGh8CA6Gn6idNPuw8Lw3leL8BUnlrzYdFKU2cpnrylMi6gGC2dgZwJMAweTu5qTLMvC9inSmGULopyIUudp1nSZKZpWVIUkEpqm48vzss7hDNMsMcwuVoS/6Q9GBMVm2E0COijfhJLx8rQta3KZ84/hKQ17QA4mqqrb/S2ZXf7gA88Bjzw/OCZEnE0ng5098KsOT3V5tXCdoqqsbpfmGWgIXuCP334+e/3T1nAb5f04/+nm4oNimFgzhMPCc58dnHQ6Ms3TjV6PeQFKib6xWHN2R7B1WYCraCR1TVdliY+6oBXWhcnSMnK+zJfOlOcE2DzLNDSxJRUQFomgGi2aspgsa2Bv7+FRDna+29nZRv0SWQFMAPA0TV8vfQMlpuiAv/nkW9feAXRqlg3g2B4dE10X5E4VOCz6s7nEIhyenKK8NZ35b1XtZDQdj++6G92ymWVr6hYeUOC7l58u3vz4ti2KVx/eo4JAJ8+OToajvfvxrWF1sQdvvlwDWYa7I5hOIJ/A19/G16xBD4VnWIPhCBLhyZN9fIO7ilfrQmuV7M0eB7PK0xbh0kWVZSzDGU6Mqwk7KakSd1bTjIB0m/ZqReKxedJaLOvW463bdVLArcHGJNFS1dmkEf9hggJpXmrkoCHIX+wgYAG7tNmWoSmyLAHhJlGwyqm0CsT/DoQ54fD4VV6viaw78/niYYZt8uXzuefFr968xW/8+f2n07PXiirDdxy9eLkK/cGgT/MSa2P3xA0j8OdREBGJC31/9+kRTda+O5lPXdvePP/9146uhVEMSHuYzMDNyXJ1+fHP59+fEsueun5PrKBcWnS1boFlJVhoGkdVlbM0cpZxU+dJBG/GN6Mf2NhIVBFlkxIh12HFqKSY/dHu/j7EbrwM4Vzd2T/3d38J7DqBEqdxkpekSVFBrS0W97reX3oO3xYH/VEcuDFXKZIsJmHTp8L9C1+bIhSwZ5RIAAAAAElFTkSuQmCC"/>
  <p:tag name="MMPROD_30964LOGO" val=""/>
  <p:tag name="MMPROD_32188PHOTO" val="iVBORw0KGgoAAAANSUhEUgAAAFgAAAB2CAIAAADDUcMlAAAKCn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nRpZmY9Imh0dHA6Ly9ucy5hZG9iZS5jb20vdGlmZi8xLjAvIj4KICAgICAgICAgPHRpZmY6WFJlc29sdXRpb24+NzIvMTwvdGlmZjpYUmVzb2x1dGlvbj4KICAgICAgICAgPHRpZmY6WVJlc29sdXRpb24+NzIvMTwvdGlmZjpZUmVzb2x1dGlvbj4KICAgICAgICAgPHRpZmY6UmVzb2x1dGlvblVuaXQ+MjwvdGlmZjpSZXNvbHV0aW9uVW5pdD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KPD94cGFja2V0IGVuZD0idyI/Pi6IN7MAAAAHdElNRQfdDBUOKA3pMRDgAAAACXBIWXMAAAsSAAALEgHS3X78AAAABGdBTUEAALGPC/xhBQAASiFJREFUeNp9vWmXJdd1JRYR98Ycb8p8OVRWoQooCgRHkVSLtNytHhbVH+y17H+lH+Nv/uD28pdentpSt1uWLIkDCBJToYYc3xjz7L3PfZVIFNQuAsVE5st4Eeees88+47P/8i//0rKscRzv/x6GwZY/juPgP/HF/Tedt38s+TM++GO+r5TCy/Divu/Na/BFiz9daw2jZVv9YA82X2SNfd81Td0oW7uexrW6rh/GwXYG845d3+E7tuUoh9fEW5h7wkXMfT68Sfxtfst88/47949w/1PzN+7z/obNH21u9/6d7l/9zp/7h7+X10NBGEndv6W51OHWLf6D2x+sccCTjpZjjXhI2xrwOw7E4g7d2ODXR2fEGw9tP8qFLXnl/fW/fnfrm//59rbNuz988vvvP7xhc2PvPB2+qe9/8PCLd/6+f7X5z/vLmT9GBR7Igoch/zny5SMfD7LAfzZNO3attseh6+QEx6Gp+LiQCE4IyjCOgwrkR3Y3UCcsxzXvbA4DPzdyeOdR/0lBPPzR/Tnd3zxF//Z58bV+KKF39OLh5R4++TumcX9FvApfaLuHglt4LAVrGGEUTV1BF2AtkASebrB7q63aMmurvMkzu+ugmZ7naYpvrPxIub4fxqEf9dove1xgwM9tx+6HTkNsFKBlK00zGc1pj/dqayzi/sAemvy9tpp7Nq+B5R4E8Y46PNS0b+uP+f1vC+5eHF039sp2tR7xsF2Lxx/qpqkq17Z8vKRKx6oq8yzd3FbbW7sv8Eu9BQnYY9/6nhvHiZpEo/KzrWv7STRdKM8dRoWLWiPAo7UH85BUH8eCLGzAyr2mG414xyK+bQj3tiwqxjv/WhDvqMM7pvVQLx4amzkBCNVIwVwUIq7qCuoPAxj6zqobu63LfJ+ubovtqkp3xfoSJjLaGsfaQBCKSOk6ALBWbYskiqfzmRv6Q5MP7cadnLrBFGqtPN82Kof3sgjGbdN4gW9QD/dlJHCvyMYW/klQe8dYDoL4Nhb8lwT5jqXc/zHG0sof3B/UFufrDjCEsk7TrsirItuv73bXr/syHVXQjJPOASbave2MvAMoJ5UcSOoAQDd7CC2YBMksDloPEuC5O7HSerD6um1wX9p1HXoeRYGMvdaA/FEpy7HfvduHT/Htrx+aubYe+J5v2fw/bSkP/RZejOe33vok3tPQdGVd77fVZtXi/Pfb25ubqqx8P3aC46of9vCZTW3Rf9hQhKG3cKr4dU+7YRA2ZY4LNru8a8cY6mHt4V8dD/fhtEDVscM7Dx0AyNEKbw9hQuwdnLXixRR9M0TyADjNyb+j3fdPitccNOKeF9yr0/+PIN/x1feW9laadBdQgS7dtNu7ZnMHRci2u77ptOu3ll1WjTU2sVXPYjcKQ7FOuFKYEfB1UDjdtnY8l+5jAI9wygIAkjna1z3uE3DhAoDgNgA65CQO7TrwXAUZ9R24iuMATPkIhs58G8i+DXxQYbwYf+uHMPvw1ffmdH+he4pipGheAHyADHAmOBfoRp7n9fpu2N+Uqzerq8usarox8MMJgBBaH7hQfs8Z3B6w2uAcgSJWB4sfOhw2jKWGGihiAeRiA0W0Sss6nFu6K9p9jXuFRB3Pd7tRD33bA2osJwj9yRRepyE0W3Atvdy20YuHNOehOO71wvx9wIiHgvi2RN7xyQ9Vi4LAkQK86tqq03p7V2zv+u2qpEXsu96KooUX0oDxlDhiKHgzqqwf6q4r+rZomhJHSe7ouOCPzohznFmdBwHA71hW0+JJrQxA44ewpzTN7LGcRME8meko0fidcFJBlRxnMjtyXY2bcXHjw0isgu1o/c7RviOCh0+qv/0Dc+D/JSdqHO+9jgD5PcsBIag3d3Z2Z22v6turPM0tD/Y964CYVQFLduEjeqsuq23d37UdBNEpx/LcwItc2ETXAi09pV3Yvd3y0kANwieeaSyyEqBWlFValspTvhPkDRSxwC9DPVw7L7cVfi2aznqePBh9I2jl4bI2zecbzuKhy/iGIB5iwUPi8Q5Zfviae7Xh9yGXumh362a/ATRU+x1OUYeLQQc17KLKfGV5QdCP9rYo06LNYEyOncSx5wWMI0DA9OhY1Igg8HGqBewFMUYLW4OgGWfgXYG1VdfNTk79yPcc1eZFsy/8pp2RnuD4x6ypunKhgtgKQ9wdnSrNFnYrPvebvv8ePh8qu374hPeCMHBwD633r6GmGCkSzwaQxr7I+tXl+vrSMc4SeOe4dec0DehDE7t0dGlW52BXgHTfV0ObaHsShbNwEih/dPrGromUygYWQsmHarBcbYUWxAGV8IOAUOF5M98D42zKdMhTp6rtuurrvuojBG0qSFTQlk0ZzE/ge/wwwl2SzhPIPXKMg4IL8R+/fpyHgPoNjbj/LlTroRTMj95iJEMIEKIRrCHdlKvX5etP27LGqTYVdL9pGEd0PhycCz/XX2X5qHQ8mYI6+U1NGcPRuZanWs9zYAzh6MK+wKoVlBnu0MrJ010F2CEs68D1QwYw2gUE2IjMEIwE+BtUpCyyDI+i80p5uYqDrq8DwKR91AehZsziAoxhP2Cm8Kzg9pZi1PO1XoujNPxSvyMF61tBl3nd/Y+60W47gH415Nvq7nV6/RX8JQSf7tN0u/O9INE+rLLtesQVVVsrraaTCQJtqKqahA4jLQAZsN8Pw1DDm+D2XNcPIjw0KGnj67IqIa3Ix58AjHJ0IJQWVoL4wgq8qiiz/QauAeaGoN3HE/Z2s8+7fer6e2uVWufn9nzhTRe4FxNd81k1+avz1i7uVf4eCvRD5HioMw/9yL3vkfAGVKEbsk1x/TK7+aovUuW4+90+2+99nB0Oth9LPFDXdog4gefwnHbvUUFUAGwMQxCnIAiSJJkkCZhdRZINQQTa88EFGIpkaU9e0PLGNHyBFSJ68Xy42xwy0jYIuA2aZYW4s64sYRWMO6D0zZh3N3WTDZdBOD+dHi+9k6U9mVleDLbAV/T0yg+zEvePrB+GaO8Ebe/ALC1lHBW+Sjf7yy/K21d9XcJCYRFgONN4orVbE9VauD0ybcuG0XugS3XhhbP5PJlMkulkClAEg4yiyPNcEGjNL2AX0GDddnj+Cn/AMeqmLoqixv+1HS4oUevo4Rhd7VhR47h4MeLaDsJGkFZVOd7ZgWBbP69irZ2y3G9vouZZcvFBH2unH90AEKr6b5KDryn2O5HFO96UzERMQ7JMHe5vLNPs9Wf59YsIxNePcgihLDzXwxWLPMcLGnsou0aNTuAGMRyGayWL6enpyfLkKEliF0+P54ZK+D6NznL8KELsAFpGcSin7fymCQH4HZ+zwZtSv5jKatMsI2HMYUwD/GjbFH0zBkHc1m1lV5uxhdzm3sTTqm7L3VjYVRsPgx8fe8EC7Ha0OxXGjnsgFwyLHjALfZ9Tu4847lnzQSKjcWfANEtV+7uXn1d3bwLetI07bfO94wR4WVaWVBh4k952bRfPH/vjNLKg/8fL5dn5eTyZhEkMETA2soGXUHeXHlLjwlaA/2JCApxKw/ZaACoEEwaIqsK67sla28C149APfL3b78AjRwCi5bZNV9RDO4bD0MDbuHhv7UROZGtQkLpf3V198vcX7jB97/2yU1Y7xJFi7G+Tej58Um0I0jv5tYcIinAG6mn33VDnd199lt++0syNgA8pECechud5OCvmlhRC8kFZOCU/cJ1pEp6dLs+Xp/EkmUwRWYfa970wFNY4askUWiIJYhV8J0RLEOroUojSdg/QrUsbwnHccUTM7aRZFYXAl2gPlrneAFKqZnA8VaV52VQWJGiPjeVPkihJghKW241Nun756a+fhnG8fAKjrcAyggBEsLf6h/lHfZ+qvc+73H9hXlE3vYVAp8rWLz8rrl/gOeE7PTDltCjzEm4C/gJkDjYP227whe/FYMHT+PTk+Pz0dDaZat/zojhMEo8SCrXrHbB4JB+23gKzRC02XgwhHbIlA+IoHEzf4iTAnTw1hDAtjesHvgf3Y5OW582YjQ6cLdi+xeifp+Foz0s0PDrC9lHV3fr1K9+fuMkcmsUoHupnwTC/ZknUCBNH/ZMwAVQYYadAxzef55cvIJVB2VEcQYnLvIiCGLylrko4QjwTzNrXNIpJ4p+dn15cXEynU6A1jjKMkzCZKNBCgL6iVRi2DmtU9gPQAhEC9Av3oZ2BWznacX14zlHuWCvcLZQ/oEI6dhzFQZBCTPPEgxEVae3DeTt2gTupyggPjH/qOhihvVm+uj5KZnDGkIX/NiT7WiO+Ta4fpmSJkNl2/+aL1Ys/4Fm9cAK3AdMu0xIvAHkqoBQAfIRGWQa1TibxYuY+fnR2fvHo5OQEz8+H9jymGBFIgEiBEeF9JNsySEiheAODIITTwU4Zv9gMSw1skW7BfNzBAWB3HrgRCArjFK+LghH6XY/FNOmaCnHtqs6gfH7id2ONUBBmCxeD/9lgmYjcwUCK3IunkgSCNn0jc/M1szzoAtQel4BT5NfdmO+rNy/yrz73wAvjCJ7XV05X5XUJv9bTX+BMe7tq+qzuptMwnrrLRxfnT58en5zG0zmUUKwhxMMzdCCrgQQ0cEGwWR14L7QJpAPxOLmf19ktn5zZ7kGRBFkd1Kdt+BLeN0wFQWtvD72vrUmsT+Yzu+91v3faqu+BqVHduClcsKeDtoWsEelDqb2trx5d9J0edIzrUHP4hKNJxuhvOAgjC6Wl1DKMebr98g/7z39nDV0ym4K7WmoAJrcpfh1OnXKFpeABt9sMJGcxTU6Xx+998P7p2UVMvJo4jAJhry6eWcJVRYJta0k826IgsGqJjPAt0Y4Ofm6gzJRE1CBvI0kQbm6wYB8NU7UsFFiWq/QIiPPULEk6MrGqqbysLIDrynKKhgQ4CvVALLLJ2ferPtvBE5UQjutZEpZah3d+K4iv40v4aZMn3G+ufv+b/ae/xWmF0wmdAqiB7zUlaA5gccD79m3vKm+NuMvqLmbHF8vlB0+enp+dgzYpvJPNM3e1ZzH57jLUxBfKtST/aupWgpNfJ9AhfkjKOlRDyMmoSmJK9BvkoCycmSQcpEo37PkTRzddn+UgHE2Bm2mbIIzhcPHSrEJQQvlPfUQ/zubqNW4ONBTx4uhKYu2to9D2NxMttBZnHNLt9e9/s/3s4wCyjfFUGixv4sc4WbwfPGnTMfjFqeFsiqo5XSTnp4tn7793/vgJLAH3jQdmYYMlLs3crEOlIATKw1lSuesYRA22ceb2fU0IXhRkpD2ULRhv8Ts0kI6/OkrFiMKB/WgmX0AXTeQC/g6ftdvnUML5JG76Ot1XTJe6Dhy3Ut7uzcswmcePvU7Xo/agn/34lkZ9HVPQgTFN3u9Wr3/999tP/tGHFieTYJq0QwdLAuzVIPbMDAyIv2mrw5BnxSKePj07+877T87fe+QDKkNSZvhqzwuAEQgb4TYchxrBOo1FfyiPTVrJzAtodSdFLWC7I5bGNAWNgTl6RdYyGInQdOT0YJ9SE3JdT3j/CLoKsgr9R2DjjF26XUPmkzi0vWiXtRkcPVQFZ7i+ufryC5APbUtt6EHuiYBhs94IH0wDtdLd1ce/Tl/8LgYFQwQVRozt6nq6mIIkVXkGpRrAcC2bAUDbwx0/OT9+/vz5o4sn4WQKTQUq2MqUagdrNNkmZZuigxJdYQVWHeI/yzJFGsi0w//werIsSgrfgngEQe1OSicDORtk6zGAEpBlUUOuF/guQAn0AmwVFBZHcH11VZbNYhrOjuKqH1a7/G69zYth++azOl0DiFl4GM2RSF6ftVbgKjGrQzR1+9v/t3r58QxaYFu9hmnaXd4AhyEFEPimyHHXoE82iUtjj93iePb+s4uLJ4/jxTIIp1EQ4VZo57Qy6DwvLm9IBIDR4psiA6nHiKabmrQtL+vIb3hzCFVdai75H79BQzfIAW4BuVAscByUBcCYHrhDDOGRtXu4Dg4D/nezTn27Op4FlvY2ZbPKylWn8l1x9+XHTZ4x5S0WYWr3Di5WWx7VtEivvvh0d/3CCaIcxNW2AI1tA2k2kyQALy/3wCH6E5wTdBkPmUxC+Er8QWgJZul6AHIlQYQ2SS6cmAHnA0MZDoyxlz88B4jAlKrM/+y36Wbjzg14EVK+1qDeYJlxvODLsH4Xkb3H7AUiOT+sG8ZpME/cQ7UrVTvMQuipXVpDCavprJsXL/PbG3tA6Np8XekZpcTktfX25Rf7V59OJ3FetfA9zJE5MIoqiOEZNThJm+Xa0Xgb5lTHHlzx9Hx58fj0aHkMZ+kGNAoy1IEWYRoQLBbBH9Rg+aQHVRwk2LMNdlJSrGaazJhIiplLdlUckkNf92hQNegIWOExdiFpF1hHEMcT+AtgKM4LPkSKbrqra6drCAqOZm3FUtku37z6otzdsqjS9YcaBa4fqq7e3Gw+/wRR880mzZs+ns0BcYh9gT1JErKKWSGAGZh9aFk5gAoisv7gg/fOzpaIb6ALzOXSKZgbNylCWzRfujvk/A41FMukv43XHO/zwEZZjD8TcRmHoeVyjmk3YJ7KEXYtUqBBwe/YAHKWy6ERuBn4D6glLp3m+aYsESlFvgrwGtDX3u5sbzdaV68+Tm8vdX+oICtJ9o59ur598UXg2AjhLjcZg2UEBQRmazGbesA+QAIzkQp8ErcO8YdRcHK6BImezOZRErt+oBg+agEzF4dlyrGC/6aGyNvVgpJ0pqzxWdYhFUp+aYy+aylmWg0TjKJAI7/PYjJjDdEkxPlviZCIS9ExaU10sZ0oignzhFQP2lGPVtWxD8dXXux61H/HqW0G8qvXL5s8tYiaHROf8KP71y+KzQ2M73K9nhwdQcfx5G1dKwTAzMm2iOtqkFrl1G0FdwY0Pz6Zn5ydTOcn09kx4mtivcQNctBUYBJD6DnIoGUd+hfIRnthksybEQjHe9TG/Qyi/xSZ/LclNkCioY2+mGxK3bIcSItjEYNZTOXh/8E/LXA2+FRlM56npuBXrRhBquWWdWOBRTmd441O16lBFWVQ3l3Wu+vBR1jmUJhDlW1uLuu2e/3mGmKcxkHku+AzY98mUYjDwtd1I5Vu1uNZQYni6cXF4+Pj5WQyjRNm6ESdWVXBJQe2BFnkSqNjdFvO/MCXhlG6qsCjISTJRJiSs7gRBzSUUZJ4Avtt44HUyoWfK6a94U6Y0aZR0ScNUgpgYKBsEAtExlOEHsYrQ3dILfwODhhvpFSi/dDRTHP0fb1N6/WmzfYQGKJHp7h+ke9W2+2uHcfpbBIHGrbQ1WXgKohTI6bTumkaiZBssDfX9RdHEMLJ/OgoBnGA8g8jvmmCCg9uFvRJ+SCUI+MLRw5V0NBScsiS1BGsI6cZeK5COh1TgTZJZgapEo0PiHZHZfHkScmAXHjxQCFK7Zs1R6AWaKiF9weXAl08OprNl0dNW+2LPX3eYIH9tXgXF+zSAxGQFJlVbtP05lKVqd0NFPIfn8fp+nq1yaZHp8eLySzywB3Bmo7mE1dZdZkzNSXJMjAzHKYXxODRT54+XZ6eB1HUi4OA72JYNdqC467QQVJfqu7hwE1nlT0YCIQUbKcnYTTASI/I2r5UpRh9DMat2NJZxl/GP71JFwnmUGMsSKEjhsDIhWWA4MANVC0Ct6Gk4yhBtyU4HJsOr9G+r5Xvsb2PlaoeED+fL3Q8U9FM/XAxADm8+GS+OI58jcC2rcoYxCiA7QGlmqqs4ceapjUpo/ny9OmzD07PzhBcas8jBwYYQ6h8PCVMUVsSdOMLoYAHSmD6yaTQJMRRBET3cahWEyM1dYX1YMqhM1GA/XW7hmSUDm7FNN7Jv0R1tk6YNoMRZwNEg7HDmivWFppeYhi4/caigYfM9Fh5W3p2HkUzf37qhIn60Vmc1+poPp2GKnCdnu8/enoMWHgv8WtVlo8IBCwb14DOnzw+f/LsvdlsBleF+EMxo1khIDVUp2XUzGyvCR/JY4l4Bu0Yy5AsmySvdMnce1kBINqQcTQgbMQjks3eMjkBoo4lOkJoxgWoKFRDkSxbzYA+g90CdMGHFXz/anOXFUUynbLi0fKKdd0wXHRgC3iPUfUtqB8ig3g6Ux8deUE0j4ANDiDAq+sKnGyehMrqu7ris1WNeFsbFGV+fPLes2fHp6ehUGkoZpojlMmkc0ePcs4kQmwwbeUL1r3t+/aqjt+jdxxMongwNMIyDyoOshf/iehmEO/DIMM2kQDTNqzEaG28vuk8JfAgOKdlyV0O0mJ1wBdrnxbMAWi36Uw/KwO7nknsEaTJpbXWfjz1wgS4rYMQbNT2A9/4McQuvudV+wx6WhY1L+yoPC+V60+AIfEEFM5x3c1ug/gL741fB7uFHQzGseEIO4ZP0jkJCOxxNVuolKZDpf7CO7wtJrMT0VgG1MXoghRZe8u4TAlXKMKeFAM/wKM2bS2xGFNVzJWafKYlRNah//B8bzGbwTR2afPq8hqhINxRw6yO1dWdH3mIRAaCmN82Rb3fVNtrDXouaDV4voaOw0o9OjDFrlDWkgAOHfgJDjmaTBNWqub4z32alWUhdRoEfkBKq65qXDgIQpwyNKEhvvKM6qpkOhKYjbgwSRh9WOJdecN4N5d1XYoOmtKxKQrPyYJfZ/pzRhaBLGgWVBVRDjCWl24q3CLsBt+VSzH3zUjPclrx3fhFSB++/Xg+v765wwXB9+o8D9y4Gaqq6QCZWdkod6RaZxtQSt4j7scPPILV0IEX+gjghg5/N2VhemLBI4B8eEj8Dz/HWxVlidgq4Nsz042QB9rqhfyDu4ETwS2WJWKf2iET6U2nkVtXJlkJpoAItteDr6XNWGTeMQSiXdSsnLZsbYKSNFRouoO2kZQUIkvQxwgqnGUpjgnIxLxRnttSXhW2LibDMnJ4NFsczRevb291GNpyQcDBdr/RLZvSenHSdbat9yvduwmYpO/h8XArYxR6kWtVeQnW1kpiEswVSgGmGEVJOJmx4wu8jHlXnIlDbLCZgPAgOd+jbbJnxxs1qN4IMqEdlvZYFpC0K2AB+Dn2gowSW9E34L+7emgKaELdlG2H2NuBJG26K5of/BYu6oeRF8UMM30XLA8/4zE0PV5TFzWgEsTaChmHCHTiCcYoCeLZ1N5sIZpJELy62TyOorPFstiuengGMpqIfrbYsMosXo9VCcSzSRxR6YYeeJtmlXRrgLgoFxYQhbOTY28WtmNrd4BmxyfCUgkdV/LS2mKGyRL7B4cAFRt1Zo3NwP4X8HT4NLBhD9rX1f1YeTogs2TyAkcFDk//0zRVN2pAE+inNqlbkKQoZGUkxr8TSbTaiCBm0QS4VbtQFdgfFLAeitJpEWIEok2Uheuwks4UcdcHTBlZ6832dDqB8BuYvaPoOnDeXQ0IHj2+lHg0QfikFFt++h4wWeRASgvy71XnuGo+nwcwxDTvi4w1alg2nqEf/Qg6GAEekzgJkmSIppAKdBrKDJtPlF8heGe6BO6vavI9rj3ibF1/VPBkmuoDjGyF9rJe1OYt5DHgrjxGk9MgSqCMeDzyUcBhx94I9vWDdErjP+4Nnr8rRsjCKXBfwPvINPcEjjULfVDkomHHdxxG11mB48NDDU2F6A18umkQToyAKyBVg/tB8OF7LlFrqIEnkALr7LYumwJAN40ncJiXv/2d3pV9VbdTPzo5AqEC1rZVnVYNLPDq9i7d7wPcB94GT1UW4EbJ9Myfz/2jqRO47HkLdLHLYJnhcQLXw2ogrBIUuKUHaXr2AuR1N1meHoHnxuA2EDHIOXPBiDHqoR3coYFf13wxLAqACdMAdiLKYNAqBTdgCj0lGVgHTpBMot31ukUkJgmMXVPPXSJrDfNi7S0o05xgBXyCTEPyT4ed5C2gB06hHDq7B1XeQi/2w/FpFIVAOXiXfdPOv/vMnyZ6GCcaziismiYtCidKjh6/53sQxQAt365W+X6f5Xfd60/9Qc9PlvPzE2867b0JnaDF9KLvszEGEXBTMc4CZOzWa3++RCATJHHZVfXtNSAJzgMOEH93Q6MZHI9MJPZtV5Z2C9sjS4DphX7QDEy0gDKQbNjSiov409ObKndxZmRyTgXDb+qQEXpX1PZREELNNGwJSsisDwvR7ACrSwRmVcauC5xRE9TNYrlc2u72zdUkSbKuc0+OwanKtiGag9vv1pc3gGXo7yTfFlmxvtnswPadEXhkHYN7PD5u9unrr15ffvr5FEd9ejI5P/JBXkMXyD6GYVdDif1xr/AUsKPlYg4USb96efP6lWaLoOpJ50oWkCUOsYR+xXG02+3SsiB3AzeRqprDTCFCq8AJ4j2btX2/6GLXLboWERe0AD+Fw8UvAOUQoqUdw5Bp4OqubxAmgQuAplAYbVvkzXpXpa0Fku02FRwUjiMa7eLlZWFbhae//533SYMbSL+/2a1vL28miyV89W8//uTy5uaLLz/71ctVMXly5A6nuvjJs+cfPn+W+Gr6/GkEz1/kn/3uV/ofqsfPP4g/+ODs6QfAwBYkJN3Xt3fj3S7e1rvi86uqAp4EwMLQ39b59WbX47kX7kkSnB7PQs/frteVbS0ungRtWVXldrPGo623q/Z64zojcD15+sw/OamgELY780Nfe6td4bN/G+fNfHmpekgFMUVWwVLAdUANoUUDQ0xPq7Yb1vsiTXNLSy4J7NbVQNIKdwZaCu+axPAGg0wJ7Fab9WrVwnru7q5WG0S7i7NzZz4//X673+0BX8fJ8aPHF9D03eVVti9PH508/8VPn//0R3//P/67L/+H/znvSQZjyyqVte2t5Bwuf2GfHZ0+fx4dLwBvuOAumFxn5f/2my/f/85RcZ198e//w/vL2Y++990Pnz4a6nx1vQ+jSW+7TRABgI4unuzDm/VXXw5ZAb8ycTx3bPKGHUh07MBC+m5JB0h1CH9Dp4vWqSxEpi7C5rEscjC/gZmoYVuwbYliJwfWtJWeZWUwb1CNmooAp9aHvje5ePT40aNs6Kqq/Uh95CiPkwbAr6ryHMt3+ibftZaaRvHjp89wrehoquO4aLf2dJKf6dOf/Dx+co433dzdVW+u7E2O3zn60x+evv/BXVqsXl2BmTz/8NkizT7/Yv7ZH371ar17dnr2cpOm//CP6+36ycnC7Ydy27iRD5rba4QPk+TspCqyiasngZ+vN6+ubr98dfnq8tap21A7pWXSpOxsZ/Mvk59O0VvVIOkUYCOcVjgLgaL7rNxmNdDV10CZ0YY0tD+EXgVi1bcSA4AUAVxtNvYgnoWPaMsugpEF7JwGwQLj8lgwZuwExoPfgOefxW7gzaezr9arX//d342vrj/6l//dh//2z52TY0BWvl599dtff/E3/zmHrZftbHQeP3m2nBw7LSy5R6D83/+bP6/a/vr6Ni2qIs9wtp9/+tkXn376/effiRwbXIJpGngXQGAUj22zu7quX1/XVfvJ69vfbVMlqUOQb/gSukkGJSbDzi67rLX2Nb5v22DyDjl8U5TNbp/BKbkslSigCkwLvhNcZ1PnMx3PmbD2EI/meaFDD64cZqPBk4q6HvO66VjydVyyMyYbXC+e+hbYFMJdNfpBbdv17da9XruPz3/yy38VLE7rweusbjK1P/jOR+Xt5rO//7svf/MHBRq8WLDSCroCjguGonSivNmTJ1mR9v1RUzfvnRzdre422w2col2XXq+enJ1HsxgO34u87ctN0fQ4QtwCaAHYEL2hbTIaowQjJpuHk9bAC8TImmJpakshOmjKuishBge/xMQvJAxyTKLmJ14YjLZ6vds6jT551IWPpoPHaDKEr6otJ2alP5A049A6iJ4QwSAk1azcu9Lh6zpuMFjO2dHiyul+/Ge/APMt68a2K40oaGyHUC0eX6hPPp/jl9d3+d114LnwnjghWFnbVwBUd+xjPAq1MVhO3A8ezfAMBX8CNUkZ7bA5IpyAmHZ240fQ0M7u1u2wSFToxsMuD7QHmBOgZ4OR6yrmQEE7Ec6xWlw3rq/LMssrqUA1nVamIDc6khefHy2AOw20s9+vX7/4tavD5XR+emy5XmtZebuNpT+qJ3jAUWuTffQYvnn2obm3h+5t092Ll18uzp9evP9eNrbaYi8LO+lYPuuTo9mj7z7f/u6TR5MI8Xbre3hikF+49iiJW0lOKDyBZKEQlECreW/wjdNQqSWnCW2rslTG+aDB9T0B9PJnP/xgMZ+tNvlV+WLP0K6TSRUmTDSbhF3m3uFzKxCnnkXtuseTe23Two/MEumvgRIxI6uiSRJEYZYWzmA/Plr2TfWrv/orK5nOZseTKI6nwfHSnc4YmPpMYAaapMeVnhBVgFuVWbverF++3Lx8kfjRh7/4Rc/crTNUoDEQXYPgCg/pRf7zH/zR5y8/31xfn33wNA5jhAcQBHOo0CXQ/qr2PU0bZg+RFJIsYjaOFTqMd56EcZPhZEtvuezwiE7wJx9+GB1P012W7nINtKysIi8cyeuMJGItCZTn1mDWbV2Cp0K/LBWMRIp+AjbteWWVBS5epCW2deLJBCxwN6wVYrM54tAI6Lm5eXn5+5u2RCQ+uFGyODmNZ3OFYzIF+0EqEelmv7pZp7v44uxHf/KT9y4uTBqefcwQtu8g+EYAriSZ6cX+8l///JP/8LfDTf7spz9YfPR+Ek+V9muPMgB1ttlvWUMUYuSDaRwY2ZU8Iu5CVKjuymy1+vG/+MXk5Djd5Fld7xEi9DVpqe4R7w0t8wYIiOklJYXHCBGRK1QEYQwOEAAKSIa0As/LSwaCk+Mp61bsD2aVGU4CETe1ErFjOwTafvzk4uLszGrasm1LuP0W+H8NKXTSFsAufK38ePLo9Dvv+cHk+NidJjd5MYsjHwGm5wzarnrwNsapDUKGmt1e83jxg3/5Zx//5jdv/v2/e/QPj6fP/2h2dh5OIqCaxYCfT65cF7LjyCioejXUY7svW8SjaX7zq//7/9nxVEeoDOIIhLJNWeDKzBpI54ofhfC1nDq3mWQdpGGl6EkTmONzeqaVcFTh1M/LLKt15ISg/orN3y77Q9k3HgXxBKqvyUQDZr+kP4gSZd7JkllHS0s7MvPyjlTdmSwoGmgaSFhDpJBaHQhNwL8toce4JYcTZmRyre3N4h//9Gfls++UVzfFyz/sv/q97ccOhxiGVgqVIEWItPAP4gunkYEwxKUuq/Hnjybf/e6fIWqvdxlOBnAxNjVCYcR0qnOBurglOEQql2V6ppg6hVQ0br7jjFvPk3eDdZGVda3cxciXWkqz+4UdgmTyAdvooRnwbB7YKr/NoUPJ21PPERhrjuyyTCzZ1qbn2BLiekSWYRR2LPfRjUHAvBH6aPAsb2BhwuHELG6wsuuxmC3nzz76nvX8Q9DCMkshyh40nIXoHswEQZCaBhp67qgOlNBzJZXVS7sJzJxcEpyPmcaW3zb9BDh9gAICB6nKSV8OiQTTWbhdzZrSAIoFgTpF16fbyg7YGYurai/iJIUnHRujqUtKRl164cjPgK8DDt9hf5y0S5pXgH6ygE5iXiDoHoYBZB8ABVUZHBe/1LFsfuiDkEqE6ZjpIcdwPgN6FXmbz8aTs8fzIMalENIPZV7l+75s8cRM3kiGamSUyIy5lJnZPtIwqd9JmacpwTfelgLGt9MFo1SkTLWR406mmkiNYC0FPo599XVtKxk+h6P0BubBHams2ZLhgYfTnEtmyydnjsxQIiN8bfq5pYxN9g3PDlBjbiHLiqKCM2EygtkCiE6KU6MVsfvZYT4IOt73Jv/PAmboxODy/ZCt92E4DUaW5T0vdGHc8bRnQkmS2m0N+jA2xVjtqoIJ0ixNGRqwLWsw2WMpK/RSEYDsGiipK/0Xh0YZ07NJ0JECJN2pCphVBBNSAMoIcq7bVjFpNZrmDTMAjqgMtqAdduW4pseLWkdNAzdndYtpT9Ykmqpkt3ieZ7tdN9rwvjBhGCNtVqIVBOzWESyqsRx8s9xvNnc313WBCAo3AKFywKIsym63h2Rtzxv8qANGjP5gdwATV7FW4Gu/t3Qzxqpp3aJSeWGt7oZ0BU2QKpUk0/veZT5LBMGyhNORxdlvp7QeDLeBPrhuLz2eAbSmHfqc04ljqFg1ZfTOAjzYfdvDINtGuoOcXrinSNNqa4ZhpkeNuwDKYuAU3m63ucuqFOS4qas83SH2zYt8tcvhMR4/edx2HGcDg2jT7evXr+5ubznZdOqOIRCfyey82KmM4ONak84C2emB0drqWbpmE7fDxD2s2qHzgAMNZ1FrzfBFbW06vB0IMu+bQ7IlOBG8ugZFapwAZ98j6jIhB0Gd+j5o6dPp2AcqTVo8tGGY+IAG15EueTP+24smDYPpnhrYoCh1IylEUuhQcU5cAhjBUDfb29dX8LGzs9Pjo2Wepm9evcKFV7e3H//md9vS+tN/+V//6Ec/wImUsJ58f319s95swE33/fCk7aoobqp6jThCWZqTOn0QRq4fIviXQXDWygSLBWhA6OkcGmkQJBX2g9AFsg6iFQz5SFt6aT5ji4HZSCJFOQbjDttKbc6G244PV+ggToV6KzYBVZVPisjyJHyGx1EbxFa08K7lIKGolmU6evB9VjY4pg5qVhbprtzf3tzcjTq6+KMfnV48iQKV77dZXlz/5rd1mr739P0zrfP1zavP4Ijcqm1XWfry5at8t0Ps9mYSV999tpzNocB5hbgOTFJ7dTQdOr9tdA2XrSkAttCYSuLQDo3M0kmVDCha1zAEOWzCl+wDsKWewFU30GYghgSf0BfmKGGydLs2vIa0aDA1A6FKjxZrfzaJrIwUW9KpxTZaSbF20o6oTJ8OecRg1U3BqXUoc5aubm+yzbUTxx989P3lxbMgmDiqnbn6/e9+F/e6vrrSiMSiEJ6tKWEvzLI5eXkaBHoyMe12u82qL3K7HyeIECZg5Mw1DJs2jhLW6gMESZplPtyJ9IJxOsXVgzxVVVU53C0OpALcd2bE03ShmP4lqANeSuak2P8KQiVLPFgq1QYzpSurhwaQGkmvGDOOLttX+HPpYuEEENcAwdN0hhTBUbIyhTtFWJ5n2/V6t9mEk+nz7/1gfv6IvZLSQYbgZna6/EHyJ2m6x1EiZoc3uXpzCaMg2w2t6WQCPoprAkcRyECPPU8fHy0mcTSdTqCS6Wa3X6+jILSZekDEyPQt35qXY4VwJHFrQR8A0DiWmtN1dB+W6Vekhsh0AJvC7bYsWQdmuMJSBlM0YHoeDtaRzjEp0dijU9c5i3maoxKWow5jJfgFKd33UsV1ZC/OofWr6co8Xa1uVrt1Mpu/98FH8+MzsSkXaM3Chxloi+Lp0bLhZF5RpRkoGoSe7ncUMm5HmsZx37qhJbvKmc4m+BG+GUXR2Pbr2zvQKmiTG7LXGAfTd9IlYknFkDWRGsdRlogOakiB3b7wLb2SPjA284CNcwyUnMArO6at4UIB1o7LQEdrOr3WSziRifC1ZoclvDZbiWET0t1AKkwGySK16YuSPlh6IKJDUWe7bJMW2+To6PH7f7Q4u/A4yk9U6tWgBdUk8sDN46oeHsyaLmbTGQK59d1d23QwUvbcSCOiZ/RPOqc4JCazPEEcRfX09uqqKbLZYu7ECeDRsaUlkG1x3DQCGRRFxoqGaVXi7hbV0/aVZOfo7TUT4iQ/TCn2fSANJ9LyN0JZRn0YuGMNEWc/jxMH2pimu016upgrKVqLvnw9AXr4kswMoXrrRXpuH58//fDo7IlCSMWFEo3iwB4jG4lwpI1IukCoeODpx77y/clyiYOVIirtDALv3Pue1F4mEB2xYiecJvPx5Ob65tXrV8uj5SRJZB5qbA8tA6zbc1NJx+qxyzloBQN2SDmYg3OtfurxXLldAgcku0Y4h6dceDeXzREBB3SlgweUqXThjl33Lkuz9e705Nhktw67paSPdJAmGFuWoTCdxyAdDLePExtnZXOmu1IW3DJoWY2odGy6A+DKiCsjFOUppji9CR4unHSMO5uh4cirQTYTpxDzuXeKfrrFBT03nk3PmYEeb1bXYNJJGCmZsRmkb6gzTRmauekg4ixhw8VNnIZRrRW76mQSbiruImGDUs8UHzM/Zl4aphMnXMMg3az8E4QhZJKWZWu7eA0rpV0jfYWGisKzS52X3VOOOCcZTRnYlt8OoFOwPZXts+xuhX/GooLIJJQPHU4ShPFkjsCcGKwdVhscVezToioHMTPCn0MAY05ZemyBiSOjGdFhkGBXP3/+/tVVmO52cRSwXY15Ym67smRYQRIobG0YyQW0bIOjoAJnBBWtBzfnUjDGq7jzQDNZY3tsmII7C5UXgF/bnh0liecH623K27FHxAlDi9tQb2d7LOewbk0Sn0rLcAXwzMdLwsjrRququ+x2/emvP/nit7/rVuvlbJEkoRNJahCS0PCdC28yDyIEcjaQSNs6zfK0KujhJQRChMhHI+EjZfMDtpfoKKi4cqiGaV88fe/J+8/u7m65paYbqqIhs+KBkAjjPCFvmdrtKWzbNmEVEM5S7K0AvQR5QeAFpEjCcOI5HWKrskAYFQGxyTfrCkfUtMPNviSdtPqC3podjI4QJ0K03UujvCtDUsxEcSrTtlRIYPPZJNHv6+svfvfJZy9eP3rvSfD8yfLR2dOffd9PgupyZfVul1XlzR1iSbD//U3OASSrzftaFV2dFjXutXM6ZSHYZrNDQzZgB7G/WPgT3w/s2ZMzzZEYj+O0ri72Wd9tgeEtQFObHhtimvR0Ey9t2KVLV9G3w449DnSkeHLQT3hq30WA59XSeqCD0JNtOYAxaLHeZuW6LBAIw6XsQZeJRoeEp1nlc+gYZ/vToUXeZTegRLS2CkJ/+ejx8x/8pOoCZ+Ff/PM/fe/89L0ffjidz4u70vXnTbpv15fB2TH86ZsvXtx+9dKduGEc5a9vLz/5LOvqcrPfZ3tctszZN7Iqm99fvfF/P35HJd/95Z98cHLGxh0/iKK4ly6jNqhgU+wkoZtBeMQGMMn2sKcZiNFBbWTtWYDj9PRdth7NLoyx9l0Vh35fgJyQULF0A/ychNGqrO92KTgnxALDnYCoHfasDab5x3rbCGfaaaF17KaUFRdm5ByEeHlx/s//1Z8/fvz0rk4fPXl8epoMY1Y3TjyLvfm0nrn9zAlOlxCNM58vnn/HX0yhZJvPX+nZI3ic9as/rNPtdDb75Dcfr15fpm9ub+v+eyePTvz57Gi5OF56rm/GdiAGh4kjb5DcvLQLEb7vNx/I8MHYNtXIHhi1SCZjPe7yS/YiyghNCKLg6TQvNefd2M3ISeO67LOUmR2HOWhQKpgfmHsjgVanuMeBwztQLeqo5MsYgfamOZwAgndnC5/bT0+nz/rH8fWV8/JqX4V+AY9S9CrsfTsKorFzu6HJyxxglkxng+shQAKXjM9PR1+rzeuzaZzE8er6buoGevQ+OHv24cX7T06X4ftH4KDmCenQpUvHNJ+2sp+IGMtwmVZ8WAnAFSV0KXDkIOylHrORdI37zGRWBG7XHrqQYbZttdL/1pRl4PtJpK92BUAjDqJyu8mymlsLvBLvzS5Bs9kND4/360Zwl15zbJnNsmBf1MLWVmDgfTgNTqukXa3HVV1HmR3d4eyGu7KZRPD63vFREyZWaznc1WWXOLS7O7dq9ttcr3M38JptdWaHQ6guvjeLGf3EapmoyIP3kPEgRn3StdnJslDeE7NMZoqKnTxsHWrl2HBcANRARUVejO5kPk3u9ntcJ2SjMKhvB9iA4WiwqKooETD4rnc89W4qxFpe0dF7Ftq5zlpQ96PRd5iXamSUF8ZVW2ISMqvVy9onbaaQpGVYhjUC5Z+f1r43XF53u22zt0By+n3hzubufK52AKU12AEMz7ddcPVxve3zwtnvw33ZW8Ug89HsxY+1E/pD4FmRDWggH2K3hIwQM8FZwnYrsElSZxeHcZgIYr4OQAvWULa1fXtn1UNZ2lv9iKsTHLBRhG/AhWbonLbVdgxmubrZNGXj2TUIco3gryoQ/+Np6maMwuBmtU3L47qbRL00R7dNoLlara7rUNwnYw0l+/fM+L916MXneI2vpkfHjXby7abMcubuisKz1VEyjf0QyLzPEXbl8O+yjYu5D0BchVe4HrFn4IC8HeC8XAtBZ4Dg0+PcXyuzzLJRYuBii1ZaFizmdcCvRGXJNRvOVtSjtbH7v9/c3hbNxTycpx4iUyZKe1bzzBZVaey19Hpd9O0YuiD0Lb5Mm9blfg8bscvg6H26Xm9PT+eLyAMt7awOz+kzl4YouCx1z/0DtrTSjY4J85kGMasyGhwUfMti6gOa69auuy7nVqKb1V1a5PAazCPUreXadc3MZYtzmsQqmNWyCJE6j3P2aZPcu6UcztyOlkdrtqSZGUfWFyWDDDPKZLp5ZRsJO1QhC6ceoTS3eBfbjoM435dp1TkWCHfHiVxJINr9QDqwb0htp7bVZTVMBBpd4Oh65uL4Rpa6Wm0fLZexG5B6umwt0lxGZiP610PvB0HHeE72ZrGTGFEWwzOw7lZ8DTPAgXbw65HtTnpXEB56tC9BUwaE1KNkfPBLQ4ivB5IXcCcqB1A9IPATEZh04Rq00BMbJKEGkud5vtvucMEk8R2ZFh5Mkg32XrFFbyz7eluCMvphUGT1ts7NjDVu1ufeGeZrXJt9M3rXQiGcAKLn2LIT2rqWVzJVxVUF9u062+flLGBXHuAS52BWHt9vghuG3gwlEqWZsGCjpixAILBbMmwg4xIIf3EJvitz4syjtnDAQEqSNrhyx2NU3YD9cvEKu9nNDodOmDfzQL6SrvNBytmIuLMs69qOi2w4zUZdkM2yTS1/oFZ5369ylnUBhWlfAs9ANSwZDJCuVLbmQXo6CXTTspUGkdg4ui28Wpu3vUoCNuJWzQD29mrX3qb1yaRGQAD4VhxWrxk9KfidBhfuO7vj/GFwaP+lu3LMuCpTg0TETiLxUSowvSO1FmZ2gG1k6ppZDqbVOJaAkJU7qxS8qrbNNCQvwsDBgs3KmKjFvCAccFkKfrMlnq2jkBg1CvedZztwIIg7HcaXuz2LCIh6JWrpWaFpfMSdzGspDT9g9TqQjhloRGqrTQZGyQQ7ZAI6647uXb3fjSDD9mdfvXq6CBLXzovSYY1XW5Ld90YyDsthtVBJfMnFMFQK6byX1SlA78Gsx4C35/LfliHeYX+EPOVo5qLJQQ5TsZSiko4W6RLUzDiyeN11LrdZ4iJdVXJfFbRf0qvsK4ACVGUjeTr8X8k0VGORKFfQSdeWjcwctucq0S7xWLkUSjiGUQBMYS4i75ysh79nKoCcgJytjjx/GSdZlvpav7ldv7rdhGAXXu1WlXIix3WAzMrpWVm3RpAtR+bgZUyHdy1ch7AMr9w7TBngwfi1KQtxxkKZBQ5mrpcVI6fHv4jru5a2qWRwjRA8HhavMEVcMvjB+ab7tK5qFqDYTkhqC3dZ1tW2SpsqA0IguOgHtd7m9KwC3w77dKmVPtPGFAejhLGLo4kzdAxh+qIpYCBu0JQVXoHzHgD4TFA5saurUYVh8OJ6vTw68nTt2JkcZgiPx6EshiGHNDGMH+8gs0edg99XZsaZw5b6bcbPYQGRj2abssJoyYarRmbfODcOKUrKjiktqQlyVN7kwgaeLAgNNSvb72Fu7Nt1EWs6nHLo6FCZCAA9bljt3XfduqjxLqzWMWsPyjcEDHN77iVnOroOQodJyc6RzIBv66zHE/Q4DrsPbR9fNiNnEp2OwI7zurrbXd9tfGcgLZfoC5AODOKTtmR7uBXLbGIXTsv0F/FUdRUkIbtXDyvaZRBcpo0k90o70kKVmYtvuDZEu4GMVvdmBpQrpTsWdQJhClVVcM9R03KllyTP8PzMW9ddWVR9UYxVDZ9X2eObPL3MObcLRww/31mSqZMAJEJMwUVafRRGg+yuhwccPYTz5ORtErCXJ1E2MJBNE5Y9UVbhOHnD/U4vb2/Oph5DNhJS324dd2Dyy+KYLpdWypyQHXiBJXP/rkw24g1ZciYKmt1GsjGGzR3SRkDIAHozBw3x+X4oHeecwB8JDR0hh//wX1Yeu67IiiLLlZm0Vk4ztAVhAayqrstUdrm1igl36822tmSDNKe5hrYjWI6BM54mYaKtokxPEyv0nKprEWNp3IBnc4lg1YNpOBE0pMOFekfON4m80B4jzs5wDDIrEEJ5I2cb/MNsame8N2Nh3WqpjPHEOZdjBh2ZcmTxvJeEs5Sgv94CyFQcIxQmHs0koBkKHw8D5AyKJHvJiXluL22aIsvIlCTpgB9X3A1QsiRc5E2RgxT1svsWMPkmLZVEJgMTK8zcAgTnURgjUCr2Hlh2OM3LFhSrqTp14dpccSJFcGCyJ9lSs/HQU1bku9PImYNX9xxhroGTceyaTR8cZWQuTUmLhCTaBjPAfVgQIdluJeyF1d+mFe7tWGbinfOqh00InTgLTnGyPaoz275l8hPfYtMcPKVs7Br2ux33PEn6lOWIri2qqsE/rI1XkIriThBr3w+frTZ3TWeaWEKtE0clyp0oLpa2mgoc4OToCND85ja1B+UzeetaTdEMZlqV3eyD3B802Yo9JwrgLh1IPdvvtpV1lefHc0jGYbFfeZxGkZIXl51z1eXYdoXpmwlc2oItXEGy3XLmrJ4rzRyp7NiRcR9OTktGjb1NnE0a3dEzP4co8IBU/KJoJaNZ5KnHdZAht6A1DdvmOxk84y4IqUVDdJYDl3md1xMFfsBiaWDr0KOXYg8QOSWoh58V5TbLPC/wFERQ64kHlNIw0IZTYWxQ4GIAZU8jfxaxKJrm6zTvFz/98XEyLfNcMdnd2naN6NmRJTFwjdwQINvLzaJBIlzAOTxYBNRM2lVGLXvRe/GIZg8dWzJkps1MQ46yqJFqzPIqy3B4wIKxBP5C1JaDO+N4OKAm5y+L6lkG5fyObI8cQMw8p63GdV7BzT4JpxNOH9S9DMWO3HnIwgUcTCqbWBHB+KpxuSs21L0f6racyOw6AkDW/BDlsGVirAHPu6Z7/sMP/82ffOej704XczCnrz7+7c3f/RVgIq8yW4aQXJ/jOUwMCshnWQFP5sy1tH7ZzcEY2ALGZx0PhmDJCbPYxoF8PlHDTFMDWG9rcivtOkWa7bbb1Wa12+8BhXiX2WyCX2i4MZPtVIy72o5sGmdDK9BN322r6nq9xxH0QhtkwRS8MufzJEkhHTTdELIU50jrWLk8O9NXJXhRIGWbWpb7sCxWl1najcnjs/Of/ej0ez87f/JsCuHKzpRin938w39irmuwShzRwAoK+aHFciNZYDvc7leczDoZkziW0genJc1SBSYQ80KWK0i7EItKpVnIU3JaobLMGl7ZwZGm2eru7nZ1k+Y5/HwymXBNdpF3UvsepEIPqQytqcUK1Wr6tK4LhOGWfVUVrUJgDZHK5104Us8AieSaMAZWNm3Liqbh/Giif3+VzoKYXV09g1P8v6cr1xs/+MnPv/+zX5x/8GEymR9WYAvOz4+O1Oy43+9IBBD88PMSOJ3MSJZBC0eK4Mu+/OKLuqxOTpY4rtlkKuVH7pgw5fyDXdec+2q7itAp87PMlKkhCDhLtN2tr65er1a3+3TH68cRW3OqSoirTAzK0qaB/nKQIXnpnuI12AbfCXpX0umkOKw42G3nystkxRc71/yuOz2fXjw+BX7o7//wB1/+5rdbmZtIHMsHwPTD+x/+sx/+9F9cPP9o9IKDB5TlRBziDbkuoNrnkClVXnGvFCtTjKS4swfyPzpawE1cXl8VVTmL4+XxUQxZK48fQNPSMZtGJFOw5dSi2ZnjkygCJ9g+V2Wv37x+c/kaHoOfNSAlWiDDYcWO2U0jjWLEdXXo4OqkiUTm00AiW4RkNtgcNzZKlAwSjDciaLKX3nftk7Pl+fkSQIqwVP/yv/lvb/74e3c3t+l22xZZHIanZ48++N6Pl0//yOE0ay9lTjYQHdyqHxw9enLzxVdQMHCIUdKVMM9Rkrec0WzJ+R5dPLq8vFytV9luvd9uJvEkDKIoiA0sSjaBFIhFOhb6uU0SoKiqaiRBAmNKt5t1VZW208t2NgKrS1FKf59UBWWrjzTfmoK0hLbcNBMGLESWsN2x6Idsn+MXYub6WYvtxZ7miT2fz5dn506SFMoKT0/1AmK5OGv5uShlVRQISKbzaTg9HnQAA9MjbM0zE+mSIx1sz10sz1ZBxOXYQHlZFmSRJlmD+ZwGcIph9Pzg9Owc39zeXBf7fOfvPJYcfFMKNnPylm223KhaWBkpU9+VKRCdbXKM4rjfhpx8lJwt6clwWCd3/8Em1EXLfO4KIU4jrOxc26zEtEYv9H/8wx/GSfzixZdXV6+sBtipT54+fbycT9zBxWMm89nRAiCh5f5VGCXJZCZ8dJANKWDljUXTU/1hjxylTqRgOmiij+bt5ppJPT77aDpouHxuZJcJhwEtx/XDxfLU6sZ8lxrSs0s5pm8+TUPaRs1qMrPAvONSRS6rND6GVIxLR2yTq2UXrxmzeNs4abYxSVRJvZAGAu0EobJ3wH1HpnP6qqjiKPzZH//xP/vJT4G4lnwMBeOuht1b8eLUCWdcYa3VYS+2VMOM1JUZUBAMNmI15em3y5IHDgccnZ3d7G9lbdRhPdTIXkvZAnnoc+7NToNkOsFz5JnTNsxMSreJQJclqxkNHWV81TPdR8KpZUmKLWsSrEMVTwoZ0sHYj4eFPGbfk2W2KXAz0dCHERfDjANC75bjzY6TjOp//z/+r2yb/Vc//8X7T55GkwmunOdpWeTx8jQME6X5KRb83IG/+Iu/MEm3h4vk7xeJy5kddkIZrwGS7CHWbMu71y88AKPoqv31rn2p0ctIhfS+DYfdczxa22zsss2mMbOxy6zpEcYu/bBKRoeUUPTRrK1ii5fZyCXJQNlLMx4+bscapdUJEMz+liAIYF6rNM8aWf3ZDdAq8LwXl28++e0n8LsgxKDlfhhHyWwEM9ZmTkn2Z44PPqvpn/zggMO6qMP+18M2UvgOOwgQpejRaa3efvtJFLRnhoj01YeF4vSqTuB6jAihwHilbG839vC2GEVzMF8ok3g5UHfn7Z62/rB0ijmt4X5HrrSA8tXwN1A9/GBf1HAPj+axze5PzY3qDivXTZX941//1V//9V8twvh7P/7xT3/+c5CoMAwcU68DffrlL395/6ErD5XifsPh4fPB3i6PE43k7vx0defUjWtZhz6/4e3HYsiY+Shtbmx9rVtEILYswHDM2h3TiWGbzwiQjIJRAvm4OiZR3n4GjKwhO3zCkMncmDU8Et9K8gY0vGW742w+BxSDk2zTAsd8NJvX+zKo7aXlLBw1tdXSj85sdwHZNvXV65f/8W/+826zdV0v5CoIVjBpGl8vwpaTFx9gzMM5UAhZOCftVKPpkIDKpau10xSsmst4KFu0mM8dZTHIwCQFuDMZdAPN5T/S7mSbbgXbPqg9oztzZevwt31gR6MBUhGE7bxd+sbGKvncDfmoN2ZDB3txvJxOZ1Aak6pYni6h+7erfbGrbKI2j8mV9du+68aeN3f9M+VWr168+Lu/5Xo/pYuq+cYWZCnlchK6l71zjOFdYSM0RXIEZpPYd8XqexTFxRZhiW91jI4cgyUHrnPYB2TMWCQ8mg+4wIXVQeFGpq4OL5FN3ErSNiIEwQV3NGThwccoWpxzd+QFSgDeXp6eLY4WXCmYMSoL5wDBZdtYE87bDDPfUqyeOK5cHdSid+xWdrg40bIFX/iPf/03v/44jyJ9v/D23shrGWIIHJk/Gei2cJFOforzzjbp+m51c/nGyraPJz5zlNwMCCLXGRA5YK20J5vPJbnftW3fr+oz04bi9owuSsOCUTdbHl4+JaofzHZooxTGorgXV/GDTGAk548u4iiWjEZXc1bRPjk/mc2nddZO4D+GOmL3Wsdt1NJ+FPOjnTxpdeilhQDx/izt+5fXN9/8oBEDnOz2Itbz8m1dMDGV363uwIjTNP3DH/7wq1//Gq//1z/66L1f/IyfCMTIxW45StPLliWTkMFjiuAlD+28xVxj7WbrMTNng3X/3UP11BFTGQ9lkQNGCPViKshRjDeB/G64PDlBKMjUVFk13G/UTmezR8sljb53k8Cvh33JLRMjpxkt5qIrC9SNQ7UcguKHS7I5AMqynMz0vbOUVhjBPbxV3r68vr5+dbler+52m+vLq6+u3tyLLLJ0YXV5wYaB5XTBVjaparSVLFuSlXQWP+TEfPynaZKT1P0wGkux334uDjt8LOf+KAQaBuPLRlk1fdh7KyuXZDUotxFOJrOz8zPZZ8NFJAgyyqaOJ5NH5+eLKOZqoBA6ZVdW4zTsLuNSBUs+98zVsgvRKOpQ8zaU34yR8jW7O3CWYP77XV9X6/X6ZrNZbbe///3v79K9uUPfshasfRMUgT62DvD+l6uskpRQwJ5uLvuA/nH5TcM10WQQMrkldEeWbfWHZZeWFFskE8llSQYOpVHYdM8d+Jttmk6dw1pbo1kgZCdnZwhqgzAcJHIzC0BD7Z2cnk4nLNGObmzDH+jwEdQoSFrEWtxERncWcMDGrUm6hoDtqKDk/MCzvG303/5P/8s6zdP1uri6YZrCqhGjVJJqnssHYEjrgTJmzclefq4JwGi42a1hLPY4lw3gdIO6ZY9CC6xVjmkWlFU6stXS7Nm1x69HmOSsTX3HnLtxXQQlcY+Hj6wk3XXffliOfbZcwlN6rnvYDCVrv1zPPV2cLhYLQmygXX92d7VvN2ngu71t+v/MNMbYSdnRcl1xVFxRwqGvzmJ4+4f/9H9a3DoOm/IqpurcpLcCDiPI7xzW4o0y36MHruPo9l2PYPbxbIYIX8lkqmaXW9i7bpZlAxPcik0T1EgwCF6A9mKZCTN2EBiadF8ZHA95S8qFGcSDKzebn10jR6jAFH8mE+W6JrclXeCt8r3T4yMlbYRgBZ4Xqk69+uxl9vmXk8kCJsMsQWeZTXa1mG2XSz+Ux14DcHJOP0Heo+/PBheR0r7nJ77AMDU/tneU8Jv359uOWWILIQGQmq4/OwrfOzk9lnk1elLfN2Tc5+dxjQ6QAvfCLaWjbKBiTpXpdEmamO3v42Fln3rw0R6y1W80C7gY8WjZCyZThCyOJ0kSyWdzDG+lgKviP5PFdCIr4/kxX6DZKr7+/PKT//VvtBV1Yp5my6EtgwgD9xyoSRCR7A0dP+BH6bKry7rkJ/QgYONGPWH0FTtSBq57FqyjKneEFuXpduihRkeT4Nnp2cl8ksiuIryZH4WDcHLcdjxJgiDkJq6yIgzSBVaSSmpFFr1JG0gaqf/mp4keSsFS+NJsU3c9qSp2UIo4jtkrwRSLWe8ln8eodTxLoim3nSHKYGsSO+OcLz77alxtFicn0Ec8Fd7ZkOJRJmbhRyeu39pd1gwgCrXdFWObd83/B3fJC2UCRBajAAAAAElFTkSuQmCC"/>
  <p:tag name="MMPROD_32188LOGO" val=""/>
  <p:tag name="MMPROD_UIDATA" val="&lt;database version=&quot;11.0&quot;&gt;&lt;object type=&quot;1&quot; unique_id=&quot;10001&quot;&gt;&lt;property id=&quot;20139&quot; value=&quot;%n. %s&quot;/&gt;&lt;property id=&quot;20141&quot; value=&quot;Module 2: Team Structure&quot;/&gt;&lt;property id=&quot;20144&quot; value=&quot;1&quot;/&gt;&lt;property id=&quot;20146&quot; value=&quot;0&quot;/&gt;&lt;property id=&quot;20147&quot; value=&quot;0&quot;/&gt;&lt;property id=&quot;20148&quot; value=&quot;5&quot;/&gt;&lt;property id=&quot;20180&quot; value=&quot;0&quot;/&gt;&lt;property id=&quot;20181&quot; value=&quot;2&quot;/&gt;&lt;property id=&quot;20183&quot; value=&quot;0&quot;/&gt;&lt;property id=&quot;20184&quot; value=&quot;7&quot;/&gt;&lt;property id=&quot;20193&quot; value=&quot;-1&quot;/&gt;&lt;property id=&quot;20221&quot; value=&quot;F:\AHRQ TS E-Learning\Module 2\Images\&quot;/&gt;&lt;property id=&quot;20224&quot; value=&quot;D:\Archive\F Drive\AHRQ TS E-Learning\Module 2\Output-ZIP&quot;/&gt;&lt;property id=&quot;20250&quot; value=&quot;0&quot;/&gt;&lt;property id=&quot;20251&quot; value=&quot;1&quot;/&gt;&lt;property id=&quot;20259&quot; value=&quot;0&quot;/&gt;&lt;property id=&quot;20263&quot; value=&quot;3&quot;/&gt;&lt;property id=&quot;20264&quot; value=&quot;1&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Module 2: Team Structure&amp;quot;&quot;/&gt;&lt;property id=&quot;20302&quot; value=&quot;1&quot;/&gt;&lt;property id=&quot;20303&quot; value=&quot;Brigetta Craft&quot;/&gt;&lt;property id=&quot;20307&quot; value=&quot;256&quot;/&gt;&lt;property id=&quot;20309&quot; value=&quot;30964&quot;/&gt;&lt;property id=&quot;20312&quot; value=&quot;1&quot;/&gt;&lt;property id=&quot;20601&quot; value=&quot;0&quot;/&gt;&lt;/object&gt;&lt;object type=&quot;3&quot; unique_id=&quot;16684&quot;&gt;&lt;property id=&quot;20148&quot; value=&quot;5&quot;/&gt;&lt;property id=&quot;20300&quot; value=&quot;Slide 24 - &amp;quot;Module 2 Summary&amp;quot;&quot;/&gt;&lt;property id=&quot;20302&quot; value=&quot;1&quot;/&gt;&lt;property id=&quot;20303&quot; value=&quot;Brigetta Craft&quot;/&gt;&lt;property id=&quot;20307&quot; value=&quot;295&quot;/&gt;&lt;property id=&quot;20309&quot; value=&quot;30964&quot;/&gt;&lt;property id=&quot;20312&quot; value=&quot;1&quot;/&gt;&lt;property id=&quot;20601&quot; value=&quot;0&quot;/&gt;&lt;/object&gt;&lt;object type=&quot;3&quot; unique_id=&quot;16685&quot;&gt;&lt;property id=&quot;20148&quot; value=&quot;5&quot;/&gt;&lt;property id=&quot;20300&quot; value=&quot;Slide 25 - &amp;quot;Module 2 Conclusion&amp;quot;&quot;/&gt;&lt;property id=&quot;20302&quot; value=&quot;1&quot;/&gt;&lt;property id=&quot;20303&quot; value=&quot;Brigetta Craft&quot;/&gt;&lt;property id=&quot;20307&quot; value=&quot;296&quot;/&gt;&lt;property id=&quot;20309&quot; value=&quot;30964&quot;/&gt;&lt;property id=&quot;20312&quot; value=&quot;1&quot;/&gt;&lt;property id=&quot;20601&quot; value=&quot;0&quot;/&gt;&lt;/object&gt;&lt;object type=&quot;3&quot; unique_id=&quot;24176&quot;&gt;&lt;property id=&quot;20148&quot; value=&quot;5&quot;/&gt;&lt;property id=&quot;20300&quot; value=&quot;Slide 2 - &amp;quot;How This Online Course Works&amp;quot;&quot;/&gt;&lt;property id=&quot;20302&quot; value=&quot;1&quot;/&gt;&lt;property id=&quot;20303&quot; value=&quot;Brigetta Craft&quot;/&gt;&lt;property id=&quot;20307&quot; value=&quot;297&quot;/&gt;&lt;property id=&quot;20309&quot; value=&quot;30964&quot;/&gt;&lt;property id=&quot;20312&quot; value=&quot;1&quot;/&gt;&lt;property id=&quot;20601&quot; value=&quot;0&quot;/&gt;&lt;/object&gt;&lt;object type=&quot;3&quot; unique_id=&quot;24177&quot;&gt;&lt;property id=&quot;20148&quot; value=&quot;5&quot;/&gt;&lt;property id=&quot;20300&quot; value=&quot;Slide 4 - &amp;quot;Please Print the Instructor Guide&amp;quot;&quot;/&gt;&lt;property id=&quot;20302&quot; value=&quot;1&quot;/&gt;&lt;property id=&quot;20303&quot; value=&quot;Brigetta Craft&quot;/&gt;&lt;property id=&quot;20307&quot; value=&quot;298&quot;/&gt;&lt;property id=&quot;20309&quot; value=&quot;30964&quot;/&gt;&lt;property id=&quot;20312&quot; value=&quot;1&quot;/&gt;&lt;property id=&quot;20601&quot; value=&quot;0&quot;/&gt;&lt;/object&gt;&lt;object type=&quot;3&quot; unique_id=&quot;30008&quot;&gt;&lt;property id=&quot;20148&quot; value=&quot;5&quot;/&gt;&lt;property id=&quot;20300&quot; value=&quot;Slide 23 - &amp;quot;Slide 17: Applying TeamSTEPPS Exercise&amp;quot;&quot;/&gt;&lt;property id=&quot;20302&quot; value=&quot;1&quot;/&gt;&lt;property id=&quot;20303&quot; value=&quot;Brigetta Craft&quot;/&gt;&lt;property id=&quot;20307&quot; value=&quot;300&quot;/&gt;&lt;property id=&quot;20309&quot; value=&quot;30964&quot;/&gt;&lt;property id=&quot;20312&quot; value=&quot;1&quot;/&gt;&lt;property id=&quot;20601&quot; value=&quot;0&quot;/&gt;&lt;/object&gt;&lt;object type=&quot;3&quot; unique_id=&quot;32100&quot;&gt;&lt;property id=&quot;20148&quot; value=&quot;5&quot;/&gt;&lt;property id=&quot;20300&quot; value=&quot;Slide 5 - &amp;quot;Cover Slide: Prepare&amp;quot;&quot;/&gt;&lt;property id=&quot;20302&quot; value=&quot;1&quot;/&gt;&lt;property id=&quot;20303&quot; value=&quot;Brigetta Craft&quot;/&gt;&lt;property id=&quot;20307&quot; value=&quot;303&quot;/&gt;&lt;property id=&quot;20309&quot; value=&quot;30964&quot;/&gt;&lt;property id=&quot;20312&quot; value=&quot;1&quot;/&gt;&lt;property id=&quot;20601&quot; value=&quot;0&quot;/&gt;&lt;/object&gt;&lt;object type=&quot;3&quot; unique_id=&quot;32101&quot;&gt;&lt;property id=&quot;20148&quot; value=&quot;5&quot;/&gt;&lt;property id=&quot;20300&quot; value=&quot;Slide 6 - &amp;quot;Slide 2: Objectives&amp;quot;&quot;/&gt;&lt;property id=&quot;20302&quot; value=&quot;1&quot;/&gt;&lt;property id=&quot;20303&quot; value=&quot;Brigetta Craft&quot;/&gt;&lt;property id=&quot;20307&quot; value=&quot;304&quot;/&gt;&lt;property id=&quot;20309&quot; value=&quot;30964&quot;/&gt;&lt;property id=&quot;20312&quot; value=&quot;1&quot;/&gt;&lt;property id=&quot;20601&quot; value=&quot;0&quot;/&gt;&lt;/object&gt;&lt;object type=&quot;3&quot; unique_id=&quot;32102&quot;&gt;&lt;property id=&quot;20148&quot; value=&quot;5&quot;/&gt;&lt;property id=&quot;20300&quot; value=&quot;Slide 7 - &amp;quot;Slide 3: Introduce Team Structure&amp;quot;&quot;/&gt;&lt;property id=&quot;20302&quot; value=&quot;1&quot;/&gt;&lt;property id=&quot;20303&quot; value=&quot;Brigetta Craft&quot;/&gt;&lt;property id=&quot;20307&quot; value=&quot;305&quot;/&gt;&lt;property id=&quot;20309&quot; value=&quot;30964&quot;/&gt;&lt;property id=&quot;20312&quot; value=&quot;1&quot;/&gt;&lt;property id=&quot;20601&quot; value=&quot;0&quot;/&gt;&lt;/object&gt;&lt;object type=&quot;3&quot; unique_id=&quot;32103&quot;&gt;&lt;property id=&quot;20148&quot; value=&quot;5&quot;/&gt;&lt;property id=&quot;20300&quot; value=&quot;Slide 8 - &amp;quot;Slide 4: What Defines a Team?&amp;quot;&quot;/&gt;&lt;property id=&quot;20302&quot; value=&quot;1&quot;/&gt;&lt;property id=&quot;20303&quot; value=&quot;Karyn Baum&quot;/&gt;&lt;property id=&quot;20307&quot; value=&quot;306&quot;/&gt;&lt;property id=&quot;20309&quot; value=&quot;32188&quot;/&gt;&lt;property id=&quot;20312&quot; value=&quot;1&quot;/&gt;&lt;property id=&quot;20601&quot; value=&quot;0&quot;/&gt;&lt;/object&gt;&lt;object type=&quot;3&quot; unique_id=&quot;32104&quot;&gt;&lt;property id=&quot;20148&quot; value=&quot;5&quot;/&gt;&lt;property id=&quot;20300&quot; value=&quot;Slide 9 - &amp;quot;Slide 5: Teams &amp;amp; Teamwork Exercise&amp;quot;&quot;/&gt;&lt;property id=&quot;20302&quot; value=&quot;1&quot;/&gt;&lt;property id=&quot;20303&quot; value=&quot;Brigetta Craft&quot;/&gt;&lt;property id=&quot;20307&quot; value=&quot;307&quot;/&gt;&lt;property id=&quot;20309&quot; value=&quot;30964&quot;/&gt;&lt;property id=&quot;20312&quot; value=&quot;1&quot;/&gt;&lt;property id=&quot;20601&quot; value=&quot;0&quot;/&gt;&lt;/object&gt;&lt;object type=&quot;3&quot; unique_id=&quot;32105&quot;&gt;&lt;property id=&quot;20148&quot; value=&quot;5&quot;/&gt;&lt;property id=&quot;20300&quot; value=&quot;Slide 10 - &amp;quot;Complete Your Own Worksheet&amp;quot;&quot;/&gt;&lt;property id=&quot;20302&quot; value=&quot;1&quot;/&gt;&lt;property id=&quot;20303&quot; value=&quot;Brigetta Craft&quot;/&gt;&lt;property id=&quot;20307&quot; value=&quot;308&quot;/&gt;&lt;property id=&quot;20309&quot; value=&quot;30964&quot;/&gt;&lt;property id=&quot;20312&quot; value=&quot;1&quot;/&gt;&lt;property id=&quot;20601&quot; value=&quot;0&quot;/&gt;&lt;/object&gt;&lt;object type=&quot;3&quot; unique_id=&quot;32106&quot;&gt;&lt;property id=&quot;20148&quot; value=&quot;5&quot;/&gt;&lt;property id=&quot;20300&quot; value=&quot;Slide 11 - &amp;quot;Worksheet Discussion&amp;quot;&quot;/&gt;&lt;property id=&quot;20302&quot; value=&quot;1&quot;/&gt;&lt;property id=&quot;20303&quot; value=&quot;Brigetta Craft&quot;/&gt;&lt;property id=&quot;20307&quot; value=&quot;309&quot;/&gt;&lt;property id=&quot;20309&quot; value=&quot;30964&quot;/&gt;&lt;property id=&quot;20312&quot; value=&quot;1&quot;/&gt;&lt;property id=&quot;20601&quot; value=&quot;0&quot;/&gt;&lt;/object&gt;&lt;object type=&quot;3&quot; unique_id=&quot;32107&quot;&gt;&lt;property id=&quot;20148&quot; value=&quot;5&quot;/&gt;&lt;property id=&quot;20300&quot; value=&quot;Slide 12 - &amp;quot;Partnering With the Patient (Slide 6)&amp;quot;&quot;/&gt;&lt;property id=&quot;20302&quot; value=&quot;1&quot;/&gt;&lt;property id=&quot;20303&quot; value=&quot;Karyn Baum&quot;/&gt;&lt;property id=&quot;20307&quot; value=&quot;310&quot;/&gt;&lt;property id=&quot;20309&quot; value=&quot;32188&quot;/&gt;&lt;property id=&quot;20312&quot; value=&quot;1&quot;/&gt;&lt;property id=&quot;20601&quot; value=&quot;0&quot;/&gt;&lt;/object&gt;&lt;object type=&quot;3&quot; unique_id=&quot;32108&quot;&gt;&lt;property id=&quot;20148&quot; value=&quot;5&quot;/&gt;&lt;property id=&quot;20300&quot; value=&quot;Slide 13 - &amp;quot;Clinical Team Responsibilities (Slide 7)&amp;quot;&quot;/&gt;&lt;property id=&quot;20302&quot; value=&quot;1&quot;/&gt;&lt;property id=&quot;20303&quot; value=&quot;Karyn Baum&quot;/&gt;&lt;property id=&quot;20307&quot; value=&quot;311&quot;/&gt;&lt;property id=&quot;20309&quot; value=&quot;32188&quot;/&gt;&lt;property id=&quot;20312&quot; value=&quot;1&quot;/&gt;&lt;property id=&quot;20601&quot; value=&quot;0&quot;/&gt;&lt;/object&gt;&lt;object type=&quot;3&quot; unique_id=&quot;32109&quot;&gt;&lt;property id=&quot;20148&quot; value=&quot;5&quot;/&gt;&lt;property id=&quot;20300&quot; value=&quot;Slide 14 - &amp;quot;Patient &amp;amp; Family Responsibilities (Slide 8)&amp;quot;&quot;/&gt;&lt;property id=&quot;20302&quot; value=&quot;1&quot;/&gt;&lt;property id=&quot;20303&quot; value=&quot;Karyn Baum&quot;/&gt;&lt;property id=&quot;20307&quot; value=&quot;312&quot;/&gt;&lt;property id=&quot;20309&quot; value=&quot;32188&quot;/&gt;&lt;property id=&quot;20312&quot; value=&quot;1&quot;/&gt;&lt;property id=&quot;20601&quot; value=&quot;0&quot;/&gt;&lt;/object&gt;&lt;object type=&quot;3&quot; unique_id=&quot;32110&quot;&gt;&lt;property id=&quot;20148&quot; value=&quot;5&quot;/&gt;&lt;property id=&quot;20300&quot; value=&quot;Slide 15 - &amp;quot;Multi-Team System (MTS) for Patient Care&amp;quot;&quot;/&gt;&lt;property id=&quot;20302&quot; value=&quot;1&quot;/&gt;&lt;property id=&quot;20303&quot; value=&quot;Karyn Baum&quot;/&gt;&lt;property id=&quot;20307&quot; value=&quot;313&quot;/&gt;&lt;property id=&quot;20309&quot; value=&quot;32188&quot;/&gt;&lt;property id=&quot;20312&quot; value=&quot;1&quot;/&gt;&lt;property id=&quot;20601&quot; value=&quot;0&quot;/&gt;&lt;/object&gt;&lt;object type=&quot;3&quot; unique_id=&quot;32111&quot;&gt;&lt;property id=&quot;20148&quot; value=&quot;5&quot;/&gt;&lt;property id=&quot;20300&quot; value=&quot;Slide 16 - &amp;quot;Slide 10: A Core Team is…&amp;quot;&quot;/&gt;&lt;property id=&quot;20302&quot; value=&quot;1&quot;/&gt;&lt;property id=&quot;20303&quot; value=&quot;Karyn Baum&quot;/&gt;&lt;property id=&quot;20307&quot; value=&quot;314&quot;/&gt;&lt;property id=&quot;20309&quot; value=&quot;32188&quot;/&gt;&lt;property id=&quot;20312&quot; value=&quot;1&quot;/&gt;&lt;property id=&quot;20601&quot; value=&quot;0&quot;/&gt;&lt;/object&gt;&lt;object type=&quot;3&quot; unique_id=&quot;32112&quot;&gt;&lt;property id=&quot;20148&quot; value=&quot;5&quot;/&gt;&lt;property id=&quot;20300&quot; value=&quot;Slide 17 - &amp;quot;Slide 11: A Contingency Team is…&amp;quot;&quot;/&gt;&lt;property id=&quot;20302&quot; value=&quot;1&quot;/&gt;&lt;property id=&quot;20303&quot; value=&quot;Karyn Baum&quot;/&gt;&lt;property id=&quot;20307&quot; value=&quot;315&quot;/&gt;&lt;property id=&quot;20309&quot; value=&quot;32188&quot;/&gt;&lt;property id=&quot;20312&quot; value=&quot;1&quot;/&gt;&lt;property id=&quot;20601&quot; value=&quot;0&quot;/&gt;&lt;/object&gt;&lt;object type=&quot;3&quot; unique_id=&quot;32113&quot;&gt;&lt;property id=&quot;20148&quot; value=&quot;5&quot;/&gt;&lt;property id=&quot;20300&quot; value=&quot;Slide 18 - &amp;quot;Slide 12: A Coordinating Team is…&amp;quot;&quot;/&gt;&lt;property id=&quot;20302&quot; value=&quot;1&quot;/&gt;&lt;property id=&quot;20303&quot; value=&quot;Karyn Baum&quot;/&gt;&lt;property id=&quot;20307&quot; value=&quot;316&quot;/&gt;&lt;property id=&quot;20309&quot; value=&quot;32188&quot;/&gt;&lt;property id=&quot;20312&quot; value=&quot;1&quot;/&gt;&lt;property id=&quot;20601&quot; value=&quot;0&quot;/&gt;&lt;/object&gt;&lt;object type=&quot;3&quot; unique_id=&quot;32114&quot;&gt;&lt;property id=&quot;20148&quot; value=&quot;5&quot;/&gt;&lt;property id=&quot;20300&quot; value=&quot;Slide 19 - &amp;quot;Slide 13: Ancillary &amp;amp; Support Services&amp;quot;&quot;/&gt;&lt;property id=&quot;20302&quot; value=&quot;1&quot;/&gt;&lt;property id=&quot;20303&quot; value=&quot;Karyn Baum&quot;/&gt;&lt;property id=&quot;20307&quot; value=&quot;317&quot;/&gt;&lt;property id=&quot;20309&quot; value=&quot;32188&quot;/&gt;&lt;property id=&quot;20312&quot; value=&quot;1&quot;/&gt;&lt;property id=&quot;20601&quot; value=&quot;0&quot;/&gt;&lt;/object&gt;&lt;object type=&quot;3&quot; unique_id=&quot;32115&quot;&gt;&lt;property id=&quot;20148&quot; value=&quot;5&quot;/&gt;&lt;property id=&quot;20300&quot; value=&quot;Slide 20 - &amp;quot;The Role of Administration is to…&amp;quot;&quot;/&gt;&lt;property id=&quot;20302&quot; value=&quot;1&quot;/&gt;&lt;property id=&quot;20303&quot; value=&quot;Karyn Baum&quot;/&gt;&lt;property id=&quot;20307&quot; value=&quot;318&quot;/&gt;&lt;property id=&quot;20309&quot; value=&quot;32188&quot;/&gt;&lt;property id=&quot;20312&quot; value=&quot;1&quot;/&gt;&lt;property id=&quot;20601&quot; value=&quot;0&quot;/&gt;&lt;/object&gt;&lt;object type=&quot;3&quot; unique_id=&quot;32116&quot;&gt;&lt;property id=&quot;20148&quot; value=&quot;5&quot;/&gt;&lt;property id=&quot;20300&quot; value=&quot;Slide 21 - &amp;quot;Slide 15: Team Structure Video&amp;quot;&quot;/&gt;&lt;property id=&quot;20302&quot; value=&quot;1&quot;/&gt;&lt;property id=&quot;20303&quot; value=&quot;Brigetta Craft&quot;/&gt;&lt;property id=&quot;20307&quot; value=&quot;319&quot;/&gt;&lt;property id=&quot;20309&quot; value=&quot;30964&quot;/&gt;&lt;property id=&quot;20312&quot; value=&quot;1&quot;/&gt;&lt;property id=&quot;20601&quot; value=&quot;0&quot;/&gt;&lt;/object&gt;&lt;object type=&quot;3&quot; unique_id=&quot;32117&quot;&gt;&lt;property id=&quot;20148&quot; value=&quot;5&quot;/&gt;&lt;property id=&quot;20300&quot; value=&quot;Slide 22 - &amp;quot;Slide 16: Video Discussion&amp;quot;&quot;/&gt;&lt;property id=&quot;20302&quot; value=&quot;1&quot;/&gt;&lt;property id=&quot;20303&quot; value=&quot;Brigetta Craft&quot;/&gt;&lt;property id=&quot;20307&quot; value=&quot;320&quot;/&gt;&lt;property id=&quot;20309&quot; value=&quot;30964&quot;/&gt;&lt;property id=&quot;20312&quot; value=&quot;1&quot;/&gt;&lt;property id=&quot;20601&quot; value=&quot;0&quot;/&gt;&lt;/object&gt;&lt;object type=&quot;3&quot; unique_id=&quot;32291&quot;&gt;&lt;property id=&quot;20148&quot; value=&quot;5&quot;/&gt;&lt;property id=&quot;20300&quot; value=&quot;Slide 3 - &amp;quot;The Materials You Will Use&amp;quot;&quot;/&gt;&lt;property id=&quot;20302&quot; value=&quot;1&quot;/&gt;&lt;property id=&quot;20303&quot; value=&quot;Brigetta Craft&quot;/&gt;&lt;property id=&quot;20307&quot; value=&quot;321&quot;/&gt;&lt;property id=&quot;20309&quot; value=&quot;30964&quot;/&gt;&lt;property id=&quot;20312&quot; value=&quot;1&quot;/&gt;&lt;property id=&quot;20601&quot; value=&quot;0&quot;/&gt;&lt;/object&gt;&lt;/object&gt;&lt;object type=&quot;8&quot; unique_id=&quot;10014&quot;&gt;&lt;/object&gt;&lt;object type=&quot;4&quot; unique_id=&quot;13664&quot;&gt;&lt;object type=&quot;5&quot; unique_id=&quot;25513&quot;&gt;&lt;property id=&quot;20000&quot; value=&quot;0&quot;/&gt;&lt;property id=&quot;20149&quot; value=&quot;Ross Ehrmantraut&quot;/&gt;&lt;property id=&quot;20150&quot; value=&quot;RN, UW Medicine&quot;/&gt;&lt;property id=&quot;20151&quot; value=&quot;Ehrmantraut_88.png&quot;/&gt;&lt;property id=&quot;20155&quot; value=&quot;Ross has worked for UW Medicine at Harborview Medical Center (HMC) in Seattle, Washington for 29 years. In 2003, he became involved in the patient safety program for HMC, eventually being promoted to the patient safety officer in 2007. He was on the advisory board for the Washington State Department of Health for Patient Safety Adverse Event Reporting, and is a graduate of the NPSF/AHA Patient Safety Leadership Fellowship. &quot;/&gt;&lt;/object&gt;&lt;object type=&quot;5&quot; unique_id=&quot;30964&quot;&gt;&lt;property id=&quot;20149&quot; value=&quot;Brigetta Craft&quot;/&gt;&lt;property id=&quot;20150&quot; value=&quot;RN, MSN, DNP&quot;/&gt;&lt;property id=&quot;20151&quot; value=&quot;Brigetta_Headshot_88.png&quot;/&gt;&lt;/object&gt;&lt;object type=&quot;5&quot; unique_id=&quot;32188&quot;&gt;&lt;property id=&quot;20000&quot; value=&quot;0&quot;/&gt;&lt;property id=&quot;20149&quot; value=&quot;Karyn Baum&quot;/&gt;&lt;property id=&quot;20150&quot; value=&quot;Professor of Medicine, University of Minnesota&quot;/&gt;&lt;property id=&quot;20151&quot; value=&quot;karyn_baum_88.png&quot;/&gt;&lt;property id=&quot;20155&quot; value=&quot;Dr. Baum is Professor of Medicine and Associate Chair for Clinical Improvement at the University of Minnesota. Dr. Baum specializes in quality improvement (QI) with a special interest in teamwork as a means to improve quality and safety in healthcare. Dr. Baum is also the Director of the Minnesota TeamSTEPPS training resource center, and has overseen the certification of over 1000 Master Trainers. Karyn is also the Medical Director of Utilization Management at the University. &quot;/&gt;&lt;/object&gt;&lt;/object&gt;&lt;object type=&quot;10&quot; unique_id=&quot;13665&quot;&gt;&lt;object type=&quot;11&quot; unique_id=&quot;13666&quot;&gt;&lt;property id=&quot;20180&quot; value=&quot;0&quot;/&gt;&lt;property id=&quot;20181&quot; value=&quot;2&quot;/&gt;&lt;property id=&quot;20183&quot; value=&quot;0&quot;/&gt;&lt;/object&gt;&lt;object type=&quot;12&quot; unique_id=&quot;13667&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2\Narration\M2_BCraft_Slide 8.wav"/>
  <p:tag name="PPSNARRATION" val="53,318842123,D:\Archive\F Drive\AHRQ TS E-Learning\Module 2\TS_2016_Module_2_v7.0_pptx\Media.ppcx"/>
  <p:tag name="HTML_SHAPEINFO" val="&lt;SlideThumbPath val=&quot;Slide10.PNG&quot;/&gt;"/>
</p:tagLst>
</file>

<file path=ppt/tags/tag1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5DBF117-030C-4A58-96C9-172AE2CBF08D}&quot;/&gt;&lt;isInvalidForFieldText val=&quot;0&quot;/&gt;&lt;Image&gt;&lt;filename val=&quot;C:\Users\JEFFKE~1\AppData\Local\Temp\PR\data\asimages\{D5DBF117-030C-4A58-96C9-172AE2CBF08D}_10.png&quot;/&gt;&lt;left val=&quot;419&quot;/&gt;&lt;top val=&quot;65&quot;/&gt;&lt;width val=&quot;271&quot;/&gt;&lt;height val=&quot;288&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BCAEB022-037C-46F3-8FB3-0A6E181591B3}_10.png&quot;/&gt;&lt;left val=&quot;67&quot;/&gt;&lt;top val=&quot;0&quot;/&gt;&lt;width val=&quot;643&quot;/&gt;&lt;height val=&quot;64&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3&quot;/&gt;&lt;lineCharCount val=&quot;34&quot;/&gt;&lt;lineCharCount val=&quot;33&quot;/&gt;&lt;lineCharCount val=&quot;29&quot;/&gt;&lt;lineCharCount val=&quot;44&quot;/&gt;&lt;lineCharCount val=&quot;47&quot;/&gt;&lt;lineCharCount val=&quot;4&quot;/&gt;&lt;/TableIndex&gt;&lt;/ShapeTextInfo&gt;"/>
  <p:tag name="HTML_SHAPEINFO" val="&lt;TextEffect&gt;&lt;Image&gt;&lt;filename val=&quot;C:\Users\JEFFKE~1\AppData\Local\Temp\PR\data\asimages\{9FA60450-E94B-4E45-8717-3813FAB70C64}_1.png_crop.png&quot;/&gt;&lt;left val=&quot;23&quot;/&gt;&lt;top val=&quot;68&quot;/&gt;&lt;width val=&quot;349&quot;/&gt;&lt;height val=&quot;17&quot;/&gt;&lt;hasText val=&quot;1&quot;/&gt;&lt;paraId val=&quot;1&quot;/&gt;&lt;/Image&gt;&lt;Image&gt;&lt;filename val=&quot;C:\Users\JEFFKE~1\AppData\Local\Temp\PR\data\asimages\{D1A73E25-BBBA-40CD-A07E-36B58738EB5E}_1.png_crop.png&quot;/&gt;&lt;left val=&quot;23&quot;/&gt;&lt;top val=&quot;111&quot;/&gt;&lt;width val=&quot;267&quot;/&gt;&lt;height val=&quot;17&quot;/&gt;&lt;hasText val=&quot;1&quot;/&gt;&lt;paraId val=&quot;2&quot;/&gt;&lt;/Image&gt;&lt;Image&gt;&lt;filename val=&quot;C:\Users\JEFFKE~1\AppData\Local\Temp\PR\data\asimages\{CA42B7E5-5FB0-4B4A-A475-0227CF37A41F}_1.png_crop.png&quot;/&gt;&lt;left val=&quot;30&quot;/&gt;&lt;top val=&quot;146&quot;/&gt;&lt;width val=&quot;283&quot;/&gt;&lt;height val=&quot;34&quot;/&gt;&lt;hasText val=&quot;1&quot;/&gt;&lt;paraId val=&quot;3&quot;/&gt;&lt;/Image&gt;&lt;Image&gt;&lt;filename val=&quot;C:\Users\JEFFKE~1\AppData\Local\Temp\PR\data\asimages\{033698CB-254E-477B-9EE0-9129FCB91C14}_1.png_crop.png&quot;/&gt;&lt;left val=&quot;30&quot;/&gt;&lt;top val=&quot;207&quot;/&gt;&lt;width val=&quot;337&quot;/&gt;&lt;height val=&quot;15&quot;/&gt;&lt;hasText val=&quot;1&quot;/&gt;&lt;paraId val=&quot;4&quot;/&gt;&lt;/Image&gt;&lt;Image&gt;&lt;filename val=&quot;C:\Users\JEFFKE~1\AppData\Local\Temp\PR\data\asimages\{4EA149BC-1275-49FE-A7EE-DB2D2E5B274C}_1.png_crop.png&quot;/&gt;&lt;left val=&quot;30&quot;/&gt;&lt;top val=&quot;247&quot;/&gt;&lt;width val=&quot;348&quot;/&gt;&lt;height val=&quot;34&quot;/&gt;&lt;hasText val=&quot;1&quot;/&gt;&lt;paraId val=&quot;5&quot;/&gt;&lt;/Image&gt;&lt;/TextEffect&gt;"/>
</p:tagLst>
</file>

<file path=ppt/tags/tag1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81A8A2-383D-4A19-9CD7-1EB5B9548310}&quot;/&gt;&lt;isInvalidForFieldText val=&quot;0&quot;/&gt;&lt;Image&gt;&lt;filename val=&quot;C:\Users\JEFFKE~1\AppData\Local\Temp\PR\data\asimages\{1981A8A2-383D-4A19-9CD7-1EB5B9548310}_10.png&quot;/&gt;&lt;left val=&quot;380&quot;/&gt;&lt;top val=&quot;231&quot;/&gt;&lt;width val=&quot;108&quot;/&gt;&lt;height val=&quot;85&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8&quot;/&gt;&lt;lineCharCount val=&quot;35&quot;/&gt;&lt;/TableIndex&gt;&lt;/ShapeTextInfo&gt;"/>
  <p:tag name="PRESENTER_SHAPEINFO" val="&lt;ThreeDShapeInfo&gt;&lt;uuid val=&quot;{01B348AF-36AF-42A0-9F73-0E2AF58E2F41}&quot;/&gt;&lt;isInvalidForFieldText val=&quot;0&quot;/&gt;&lt;Image&gt;&lt;filename val=&quot;C:\Users\JEFFKE~1\AppData\Local\Temp\PR\data\asimages\{01B348AF-36AF-42A0-9F73-0E2AF58E2F41}_10.png&quot;/&gt;&lt;left val=&quot;115&quot;/&gt;&lt;top val=&quot;301&quot;/&gt;&lt;width val=&quot;281&quot;/&gt;&lt;height val=&quot;6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PSNARRATIONPROPS" val="F:\AHRQ TS E-Learning\Module 2\Narration\M2_BCraft_Slide 10.wav"/>
  <p:tag name="PPSNARRATION" val="54,318842123,D:\Archive\F Drive\AHRQ TS E-Learning\Module 2\TS_2016_Module_2_v7.0_pptx\Media.ppcx"/>
  <p:tag name="HTML_SHAPEINFO" val="&lt;SlideThumbPath val=&quot;Slide11.PNG&quot;/&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EFFKE~1\AppData\Local\Temp\PR\data\asimages\{B8E46033-45B0-4441-B4C8-5E6F7E24E94B}_11.png&quot;/&gt;&lt;left val=&quot;66&quot;/&gt;&lt;top val=&quot;-2&quot;/&gt;&lt;width val=&quot;644&quot;/&gt;&lt;height val=&quot;68&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1&quot;/&gt;&lt;lineCharCount val=&quot;41&quot;/&gt;&lt;lineCharCount val=&quot;14&quot;/&gt;&lt;lineCharCount val=&quot;35&quot;/&gt;&lt;lineCharCount val=&quot;38&quot;/&gt;&lt;lineCharCount val=&quot;8&quot;/&gt;&lt;lineCharCount val=&quot;38&quot;/&gt;&lt;lineCharCount val=&quot;30&quot;/&gt;&lt;lineCharCount val=&quot;1&quot;/&gt;&lt;/TableIndex&gt;&lt;/ShapeTextInfo&gt;"/>
  <p:tag name="HTML_SHAPEINFO" val="&lt;TextEffect&gt;&lt;Image&gt;&lt;filename val=&quot;C:\Users\JEFFKE~1\AppData\Local\Temp\PR\data\asimages\{5AF74FEC-4C3C-4A35-8942-07AC4B92D36C}_1.png_crop.png&quot;/&gt;&lt;left val=&quot;23&quot;/&gt;&lt;top val=&quot;68&quot;/&gt;&lt;width val=&quot;263&quot;/&gt;&lt;height val=&quot;17&quot;/&gt;&lt;hasText val=&quot;1&quot;/&gt;&lt;paraId val=&quot;1&quot;/&gt;&lt;/Image&gt;&lt;Image&gt;&lt;filename val=&quot;C:\Users\JEFFKE~1\AppData\Local\Temp\PR\data\asimages\{E52E76B9-0C44-4F6F-B4EC-AB223010EE89}_1.png_crop.png&quot;/&gt;&lt;left val=&quot;30&quot;/&gt;&lt;top val=&quot;111&quot;/&gt;&lt;width val=&quot;328&quot;/&gt;&lt;height val=&quot;38&quot;/&gt;&lt;hasText val=&quot;1&quot;/&gt;&lt;paraId val=&quot;2&quot;/&gt;&lt;/Image&gt;&lt;Image&gt;&lt;filename val=&quot;C:\Users\JEFFKE~1\AppData\Local\Temp\PR\data\asimages\{4B1A062A-1E4E-4003-934F-434A583F00AE}_1.png_crop.png&quot;/&gt;&lt;left val=&quot;30&quot;/&gt;&lt;top val=&quot;177&quot;/&gt;&lt;width val=&quot;321&quot;/&gt;&lt;height val=&quot;65&quot;/&gt;&lt;hasText val=&quot;1&quot;/&gt;&lt;paraId val=&quot;3&quot;/&gt;&lt;/Image&gt;&lt;Image&gt;&lt;filename val=&quot;C:\Users\JEFFKE~1\AppData\Local\Temp\PR\data\asimages\{1CF5678C-9865-41E5-AE65-F33175AEA4AD}_1.png_crop.png&quot;/&gt;&lt;left val=&quot;30&quot;/&gt;&lt;top val=&quot;267&quot;/&gt;&lt;width val=&quot;321&quot;/&gt;&lt;height val=&quot;38&quot;/&gt;&lt;hasText val=&quot;1&quot;/&gt;&lt;paraId val=&quot;4&quot;/&gt;&lt;/Image&gt;&lt;Image&gt;&lt;filename val=&quot;C:\Users\JEFFKE~1\AppData\Local\Temp\PR\data\asimages\{7241A377-9797-4B08-9CB3-5283B2F11623}_1.png_crop.png&quot;/&gt;&lt;left val=&quot;377&quot;/&gt;&lt;top val=&quot;377&quot;/&gt;&lt;width val=&quot;0&quot;/&gt;&lt;height val=&quot;0&quot;/&gt;&lt;hasText val=&quot;1&quot;/&gt;&lt;paraId val=&quot;5&quot;/&gt;&lt;/Image&gt;&lt;/TextEffect&gt;"/>
</p:tagLst>
</file>

<file path=ppt/tags/tag1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294A93-C78E-42B5-A9F8-5118204D1732}&quot;/&gt;&lt;isInvalidForFieldText val=&quot;0&quot;/&gt;&lt;Image&gt;&lt;filename val=&quot;C:\Users\JEFFKE~1\AppData\Local\Temp\PR\data\asimages\{E7294A93-C78E-42B5-A9F8-5118204D1732}_11.png&quot;/&gt;&lt;left val=&quot;419&quot;/&gt;&lt;top val=&quot;65&quot;/&gt;&lt;width val=&quot;271&quot;/&gt;&lt;height val=&quot;288&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2\Narration\M2_KBaum_Slide 11.wav"/>
  <p:tag name="PPSNARRATION" val="55,318842123,D:\Archive\F Drive\AHRQ TS E-Learning\Module 2\TS_2016_Module_2_v7.0_pptx\Media.ppcx"/>
  <p:tag name="HTML_SHAPEINFO" val="&lt;SlideThumbPath val=&quot;Slide12.PNG&quot;/&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EFFKE~1\AppData\Local\Temp\PR\data\asimages\{518140B9-0218-44CA-8714-540A5F156B2D}_12.png&quot;/&gt;&lt;left val=&quot;66&quot;/&gt;&lt;top val=&quot;-2&quot;/&gt;&lt;width val=&quot;644&quot;/&gt;&lt;height val=&quot;68&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3&quot;/&gt;&lt;lineCharCount val=&quot;6&quot;/&gt;&lt;lineCharCount val=&quot;35&quot;/&gt;&lt;lineCharCount val=&quot;34&quot;/&gt;&lt;lineCharCount val=&quot;8&quot;/&gt;&lt;lineCharCount val=&quot;32&quot;/&gt;&lt;lineCharCount val=&quot;35&quot;/&gt;&lt;lineCharCount val=&quot;35&quot;/&gt;&lt;lineCharCount val=&quot;37&quot;/&gt;&lt;/TableIndex&gt;&lt;/ShapeTextInfo&gt;"/>
  <p:tag name="HTML_SHAPEINFO" val="&lt;TextEffect&gt;&lt;Image&gt;&lt;filename val=&quot;C:\Users\JEFFKE~1\AppData\Local\Temp\PR\data\asimages\{C15F5E59-7AB1-4272-ADA3-6D6BBDAC7377}_1.png_crop.png&quot;/&gt;&lt;left val=&quot;22&quot;/&gt;&lt;top val=&quot;68&quot;/&gt;&lt;width val=&quot;318&quot;/&gt;&lt;height val=&quot;38&quot;/&gt;&lt;hasText val=&quot;1&quot;/&gt;&lt;paraId val=&quot;1&quot;/&gt;&lt;/Image&gt;&lt;Image&gt;&lt;filename val=&quot;C:\Users\JEFFKE~1\AppData\Local\Temp\PR\data\asimages\{E4C69231-ECBD-471F-B664-E6B3BAAF5C27}_1.png_crop.png&quot;/&gt;&lt;left val=&quot;30&quot;/&gt;&lt;top val=&quot;129&quot;/&gt;&lt;width val=&quot;300&quot;/&gt;&lt;height val=&quot;17&quot;/&gt;&lt;hasText val=&quot;1&quot;/&gt;&lt;paraId val=&quot;2&quot;/&gt;&lt;/Image&gt;&lt;Image&gt;&lt;filename val=&quot;C:\Users\JEFFKE~1\AppData\Local\Temp\PR\data\asimages\{30738EB2-0C87-4FDE-9B62-CF67BB7D172B}_1.png_crop.png&quot;/&gt;&lt;left val=&quot;30&quot;/&gt;&lt;top val=&quot;165&quot;/&gt;&lt;width val=&quot;292&quot;/&gt;&lt;height val=&quot;38&quot;/&gt;&lt;hasText val=&quot;1&quot;/&gt;&lt;paraId val=&quot;3&quot;/&gt;&lt;/Image&gt;&lt;Image&gt;&lt;filename val=&quot;C:\Users\JEFFKE~1\AppData\Local\Temp\PR\data\asimages\{114AAC67-B316-4CAD-87F8-B202D578CDEE}_1.png_crop.png&quot;/&gt;&lt;left val=&quot;30&quot;/&gt;&lt;top val=&quot;225&quot;/&gt;&lt;width val=&quot;315&quot;/&gt;&lt;height val=&quot;41&quot;/&gt;&lt;hasText val=&quot;1&quot;/&gt;&lt;paraId val=&quot;4&quot;/&gt;&lt;/Image&gt;&lt;Image&gt;&lt;filename val=&quot;C:\Users\JEFFKE~1\AppData\Local\Temp\PR\data\asimages\{C3BD9668-B02C-417F-B1A8-8128DC718670}_1.png_crop.png&quot;/&gt;&lt;left val=&quot;30&quot;/&gt;&lt;top val=&quot;285&quot;/&gt;&lt;width val=&quot;301&quot;/&gt;&lt;height val=&quot;17&quot;/&gt;&lt;hasText val=&quot;1&quot;/&gt;&lt;paraId val=&quot;5&quot;/&gt;&lt;/Image&gt;&lt;Image&gt;&lt;filename val=&quot;C:\Users\JEFFKE~1\AppData\Local\Temp\PR\data\asimages\{3A38C7F9-0C90-43CC-BF24-5F88DCEBBCC1}_1.png_crop.png&quot;/&gt;&lt;left val=&quot;30&quot;/&gt;&lt;top val=&quot;321&quot;/&gt;&lt;width val=&quot;304&quot;/&gt;&lt;height val=&quot;17&quot;/&gt;&lt;hasText val=&quot;1&quot;/&gt;&lt;paraId val=&quot;6&quot;/&gt;&lt;/Image&gt;&lt;/TextEffect&gt;"/>
</p:tagLst>
</file>

<file path=ppt/tags/tag1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1D2E3A6-F38E-4E96-B5A7-2E06CA1FAEDD}&quot;/&gt;&lt;isInvalidForFieldText val=&quot;0&quot;/&gt;&lt;Image&gt;&lt;filename val=&quot;C:\Users\JEFFKE~1\AppData\Local\Temp\PR\data\asimages\{11D2E3A6-F38E-4E96-B5A7-2E06CA1FAEDD}_12.png&quot;/&gt;&lt;left val=&quot;391&quot;/&gt;&lt;top val=&quot;50&quot;/&gt;&lt;width val=&quot;296&quot;/&gt;&lt;height val=&quot;52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1&quot;/&gt;&lt;/TableIndex&gt;&lt;/ShapeTextInfo&gt;"/>
  <p:tag name="HTML_SHAPEINFO" val="&lt;ThreeDShapeInfo&gt;&lt;uuid val=&quot;&quot;/&gt;&lt;isInvalidForFieldText val=&quot;0&quot;/&gt;&lt;Image&gt;&lt;filename val=&quot;C:\Users\JEFFKE~1\AppData\Local\Temp\PR\data\asimages\{A4DFA7B9-9100-4153-836B-934D3DAD3A65}_12.png&quot;/&gt;&lt;left val=&quot;393&quot;/&gt;&lt;top val=&quot;332&quot;/&gt;&lt;width val=&quot;280&quot;/&gt;&lt;height val=&quot;30&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2\Narration\M2_KBaum_Slide 12.wav"/>
  <p:tag name="PPSNARRATION" val="56,318842123,D:\Archive\F Drive\AHRQ TS E-Learning\Module 2\TS_2016_Module_2_v7.0_pptx\Media.ppcx"/>
  <p:tag name="HTML_SHAPEINFO" val="&lt;SlideThumbPath val=&quot;Slide13.PNG&quot;/&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JEFFKE~1\AppData\Local\Temp\PR\data\asimages\{67B7C059-5E3A-41B9-9F7B-2E3EAB18EAB6}_13.png&quot;/&gt;&lt;left val=&quot;66&quot;/&gt;&lt;top val=&quot;-2&quot;/&gt;&lt;width val=&quot;644&quot;/&gt;&lt;height val=&quot;68&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8&quot;/&gt;&lt;lineCharCount val=&quot;42&quot;/&gt;&lt;lineCharCount val=&quot;38&quot;/&gt;&lt;lineCharCount val=&quot;47&quot;/&gt;&lt;lineCharCount val=&quot;35&quot;/&gt;&lt;lineCharCount val=&quot;27&quot;/&gt;&lt;lineCharCount val=&quot;44&quot;/&gt;&lt;lineCharCount val=&quot;10&quot;/&gt;&lt;lineCharCount val=&quot;41&quot;/&gt;&lt;lineCharCount val=&quot;23&quot;/&gt;&lt;lineCharCount val=&quot;41&quot;/&gt;&lt;lineCharCount val=&quot;39&quot;/&gt;&lt;/TableIndex&gt;&lt;/ShapeTextInfo&gt;"/>
  <p:tag name="HTML_SHAPEINFO" val="&lt;TextEffect&gt;&lt;Image&gt;&lt;filename val=&quot;C:\Users\JEFFKE~1\AppData\Local\Temp\PR\data\asimages\{CBB6A5FC-75DE-4100-8D14-15579CC26832}_1.png_crop.png&quot;/&gt;&lt;left val=&quot;32&quot;/&gt;&lt;top val=&quot;68&quot;/&gt;&lt;width val=&quot;342&quot;/&gt;&lt;height val=&quot;37&quot;/&gt;&lt;hasText val=&quot;1&quot;/&gt;&lt;paraId val=&quot;1&quot;/&gt;&lt;/Image&gt;&lt;Image&gt;&lt;filename val=&quot;C:\Users\JEFFKE~1\AppData\Local\Temp\PR\data\asimages\{ACE63F56-5CDF-4A0C-AA85-BC55564BAF1D}_1.png_crop.png&quot;/&gt;&lt;left val=&quot;58&quot;/&gt;&lt;top val=&quot;116&quot;/&gt;&lt;width val=&quot;233&quot;/&gt;&lt;height val=&quot;14&quot;/&gt;&lt;hasText val=&quot;1&quot;/&gt;&lt;paraId val=&quot;2&quot;/&gt;&lt;/Image&gt;&lt;Image&gt;&lt;filename val=&quot;C:\Users\JEFFKE~1\AppData\Local\Temp\PR\data\asimages\{22BB6154-17B1-4D1D-BCE0-1A409422C806}_1.png_crop.png&quot;/&gt;&lt;left val=&quot;57&quot;/&gt;&lt;top val=&quot;141&quot;/&gt;&lt;width val=&quot;316&quot;/&gt;&lt;height val=&quot;14&quot;/&gt;&lt;hasText val=&quot;1&quot;/&gt;&lt;paraId val=&quot;3&quot;/&gt;&lt;/Image&gt;&lt;Image&gt;&lt;filename val=&quot;C:\Users\JEFFKE~1\AppData\Local\Temp\PR\data\asimages\{ACC9B202-73B9-4992-B42A-8FF7E6297A16}_1.png_crop.png&quot;/&gt;&lt;left val=&quot;57&quot;/&gt;&lt;top val=&quot;166&quot;/&gt;&lt;width val=&quot;224&quot;/&gt;&lt;height val=&quot;14&quot;/&gt;&lt;hasText val=&quot;1&quot;/&gt;&lt;paraId val=&quot;4&quot;/&gt;&lt;/Image&gt;&lt;Image&gt;&lt;filename val=&quot;C:\Users\JEFFKE~1\AppData\Local\Temp\PR\data\asimages\{18B2DF8D-39B9-40D0-A0D0-724694D92A75}_1.png_crop.png&quot;/&gt;&lt;left val=&quot;57&quot;/&gt;&lt;top val=&quot;191&quot;/&gt;&lt;width val=&quot;177&quot;/&gt;&lt;height val=&quot;14&quot;/&gt;&lt;hasText val=&quot;1&quot;/&gt;&lt;paraId val=&quot;5&quot;/&gt;&lt;/Image&gt;&lt;Image&gt;&lt;filename val=&quot;C:\Users\JEFFKE~1\AppData\Local\Temp\PR\data\asimages\{63A8B864-6629-4867-80B2-6F1C703C62EA}_1.png_crop.png&quot;/&gt;&lt;left val=&quot;57&quot;/&gt;&lt;top val=&quot;215&quot;/&gt;&lt;width val=&quot;280&quot;/&gt;&lt;height val=&quot;34&quot;/&gt;&lt;hasText val=&quot;1&quot;/&gt;&lt;paraId val=&quot;6&quot;/&gt;&lt;/Image&gt;&lt;Image&gt;&lt;filename val=&quot;C:\Users\JEFFKE~1\AppData\Local\Temp\PR\data\asimages\{03F830DC-C731-429E-9BBA-60C013BD25F2}_1.png_crop.png&quot;/&gt;&lt;left val=&quot;57&quot;/&gt;&lt;top val=&quot;260&quot;/&gt;&lt;width val=&quot;273&quot;/&gt;&lt;height val=&quot;11&quot;/&gt;&lt;hasText val=&quot;1&quot;/&gt;&lt;paraId val=&quot;7&quot;/&gt;&lt;/Image&gt;&lt;Image&gt;&lt;filename val=&quot;C:\Users\JEFFKE~1\AppData\Local\Temp\PR\data\asimages\{87972CF6-C6CA-42A7-835E-C85EF71C3568}_1.png_crop.png&quot;/&gt;&lt;left val=&quot;57&quot;/&gt;&lt;top val=&quot;285&quot;/&gt;&lt;width val=&quot;146&quot;/&gt;&lt;height val=&quot;11&quot;/&gt;&lt;hasText val=&quot;1&quot;/&gt;&lt;paraId val=&quot;8&quot;/&gt;&lt;/Image&gt;&lt;Image&gt;&lt;filename val=&quot;C:\Users\JEFFKE~1\AppData\Local\Temp\PR\data\asimages\{F4DEAB7E-50CE-4DC1-A5BB-9F663586F387}_1.png_crop.png&quot;/&gt;&lt;left val=&quot;58&quot;/&gt;&lt;top val=&quot;310&quot;/&gt;&lt;width val=&quot;264&quot;/&gt;&lt;height val=&quot;34&quot;/&gt;&lt;hasText val=&quot;1&quot;/&gt;&lt;paraId val=&quot;9&quot;/&gt;&lt;/Image&gt;&lt;/TextEffect&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F2FD96-1EF1-4F35-91A7-2DA8794B96A4}&quot;/&gt;&lt;isInvalidForFieldText val=&quot;0&quot;/&gt;&lt;Image&gt;&lt;filename val=&quot;C:\Users\JEFFKE~1\AppData\Local\Temp\PR\data\asimages\{F0F2FD96-1EF1-4F35-91A7-2DA8794B96A4}_13.png&quot;/&gt;&lt;left val=&quot;391&quot;/&gt;&lt;top val=&quot;50&quot;/&gt;&lt;width val=&quot;296&quot;/&gt;&lt;height val=&quot;525&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2\Narration\M2_KBaum_Slide 13.wav"/>
  <p:tag name="PPSNARRATION" val="57,318842123,D:\Archive\F Drive\AHRQ TS E-Learning\Module 2\TS_2016_Module_2_v7.0_pptx\Media.ppcx"/>
  <p:tag name="HTML_SHAPEINFO" val="&lt;SlideThumbPath val=&quot;Slide14.PNG&quot;/&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DCDFD688-69C5-429B-AC0A-946DCDB24197}&quot;/&gt;&lt;isInvalidForFieldText val=&quot;0&quot;/&gt;&lt;Image&gt;&lt;filename val=&quot;C:\Users\JEFFKE~1\AppData\Local\Temp\PR\data\asimages\{DCDFD688-69C5-429B-AC0A-946DCDB24197}_MtorLt.png&quot;/&gt;&lt;left val=&quot;-3&quot;/&gt;&lt;top val=&quot;382&quot;/&gt;&lt;width val=&quot;727&quot;/&gt;&lt;height val=&quot;27&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quot;/&gt;&lt;isInvalidForFieldText val=&quot;0&quot;/&gt;&lt;Image&gt;&lt;filename val=&quot;C:\Users\JEFFKE~1\AppData\Local\Temp\PR\data\asimages\{CC8E32EC-53C2-46E2-A413-7C92C8CED85A}_14.png&quot;/&gt;&lt;left val=&quot;67&quot;/&gt;&lt;top val=&quot;0&quot;/&gt;&lt;width val=&quot;643&quot;/&gt;&lt;height val=&quot;64&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7&quot;/&gt;&lt;lineCharCount val=&quot;40&quot;/&gt;&lt;lineCharCount val=&quot;40&quot;/&gt;&lt;lineCharCount val=&quot;13&quot;/&gt;&lt;lineCharCount val=&quot;40&quot;/&gt;&lt;lineCharCount val=&quot;27&quot;/&gt;&lt;lineCharCount val=&quot;34&quot;/&gt;&lt;lineCharCount val=&quot;21&quot;/&gt;&lt;lineCharCount val=&quot;22&quot;/&gt;&lt;lineCharCount val=&quot;41&quot;/&gt;&lt;/TableIndex&gt;&lt;/ShapeTextInfo&gt;"/>
  <p:tag name="HTML_SHAPEINFO" val="&lt;TextEffect&gt;&lt;Image&gt;&lt;filename val=&quot;C:\Users\JEFFKE~1\AppData\Local\Temp\PR\data\asimages\{FF04B5F4-F186-4C22-ACD3-FEAB41C8A0E7}_1.png_crop.png&quot;/&gt;&lt;left val=&quot;23&quot;/&gt;&lt;top val=&quot;68&quot;/&gt;&lt;width val=&quot;296&quot;/&gt;&lt;height val=&quot;17&quot;/&gt;&lt;hasText val=&quot;1&quot;/&gt;&lt;paraId val=&quot;1&quot;/&gt;&lt;/Image&gt;&lt;Image&gt;&lt;filename val=&quot;C:\Users\JEFFKE~1\AppData\Local\Temp\PR\data\asimages\{436C5C62-513E-4617-B6FC-65F8C441AA7B}_1.png_crop.png&quot;/&gt;&lt;left val=&quot;22&quot;/&gt;&lt;top val=&quot;105&quot;/&gt;&lt;width val=&quot;327&quot;/&gt;&lt;height val=&quot;65&quot;/&gt;&lt;hasText val=&quot;1&quot;/&gt;&lt;paraId val=&quot;2&quot;/&gt;&lt;/Image&gt;&lt;Image&gt;&lt;filename val=&quot;C:\Users\JEFFKE~1\AppData\Local\Temp\PR\data\asimages\{890B8403-8DDC-4918-B426-566313A25BBF}_1.png_crop.png&quot;/&gt;&lt;left val=&quot;21&quot;/&gt;&lt;top val=&quot;188&quot;/&gt;&lt;width val=&quot;329&quot;/&gt;&lt;height val=&quot;42&quot;/&gt;&lt;hasText val=&quot;1&quot;/&gt;&lt;paraId val=&quot;3&quot;/&gt;&lt;/Image&gt;&lt;Image&gt;&lt;filename val=&quot;C:\Users\JEFFKE~1\AppData\Local\Temp\PR\data\asimages\{1A02465C-4DFB-49FA-8187-6CE4736825CA}_1.png_crop.png&quot;/&gt;&lt;left val=&quot;23&quot;/&gt;&lt;top val=&quot;249&quot;/&gt;&lt;width val=&quot;277&quot;/&gt;&lt;height val=&quot;41&quot;/&gt;&lt;hasText val=&quot;1&quot;/&gt;&lt;paraId val=&quot;4&quot;/&gt;&lt;/Image&gt;&lt;Image&gt;&lt;filename val=&quot;C:\Users\JEFFKE~1\AppData\Local\Temp\PR\data\asimages\{DAFD5081-4C04-401A-9F56-70C90C48C53C}_1.png_crop.png&quot;/&gt;&lt;left val=&quot;23&quot;/&gt;&lt;top val=&quot;309&quot;/&gt;&lt;width val=&quot;199&quot;/&gt;&lt;height val=&quot;17&quot;/&gt;&lt;hasText val=&quot;1&quot;/&gt;&lt;paraId val=&quot;5&quot;/&gt;&lt;/Image&gt;&lt;Image&gt;&lt;filename val=&quot;C:\Users\JEFFKE~1\AppData\Local\Temp\PR\data\asimages\{8AC219EE-B1C0-43F0-AD54-2F9F0BF67C1D}_1.png_crop.png&quot;/&gt;&lt;left val=&quot;23&quot;/&gt;&lt;top val=&quot;345&quot;/&gt;&lt;width val=&quot;310&quot;/&gt;&lt;height val=&quot;14&quot;/&gt;&lt;hasText val=&quot;1&quot;/&gt;&lt;paraId val=&quot;6&quot;/&gt;&lt;/Image&gt;&lt;/TextEffect&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3050CBF-D6F7-4F61-A8ED-8BB95BA3A52F}&quot;/&gt;&lt;isInvalidForFieldText val=&quot;0&quot;/&gt;&lt;Image&gt;&lt;filename val=&quot;C:\Users\JEFFKE~1\AppData\Local\Temp\PR\data\asimages\{D3050CBF-D6F7-4F61-A8ED-8BB95BA3A52F}_14.png&quot;/&gt;&lt;left val=&quot;391&quot;/&gt;&lt;top val=&quot;50&quot;/&gt;&lt;width val=&quot;296&quot;/&gt;&lt;height val=&quot;525&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PSNARRATIONPROPS" val="F:\AHRQ TS E-Learning\Module 2\Narration\M2_KBaum_Slide 14.wav"/>
  <p:tag name="PPSNARRATION" val="58,318842123,D:\Archive\F Drive\AHRQ TS E-Learning\Module 2\TS_2016_Module_2_v7.0_pptx\Media.ppcx"/>
  <p:tag name="HTML_SHAPEINFO" val="&lt;SlideThumbPath val=&quot;Slide15.PNG&quot;/&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JEFFKE~1\AppData\Local\Temp\PR\data\asimages\{D149FD98-EA58-4840-81AA-7E30DF26F234}_15.png&quot;/&gt;&lt;left val=&quot;67&quot;/&gt;&lt;top val=&quot;0&quot;/&gt;&lt;width val=&quot;643&quot;/&gt;&lt;height val=&quot;64&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2\Narration\M2_KBaum_Slide 15.wav"/>
  <p:tag name="PPSNARRATION" val="59,318842123,D:\Archive\F Drive\AHRQ TS E-Learning\Module 2\TS_2016_Module_2_v7.0_pptx\Media.ppcx"/>
  <p:tag name="HTML_SHAPEINFO" val="&lt;SlideThumbPath val=&quot;Slide16.PNG&quot;/&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EFFKE~1\AppData\Local\Temp\PR\data\asimages\{95A3F366-797C-4653-AF44-3DC37F82DDC9}_16.png&quot;/&gt;&lt;left val=&quot;66&quot;/&gt;&lt;top val=&quot;-2&quot;/&gt;&lt;width val=&quot;644&quot;/&gt;&lt;height val=&quot;68&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6&quot;/&gt;&lt;lineCharCount val=&quot;26&quot;/&gt;&lt;lineCharCount val=&quot;20&quot;/&gt;&lt;lineCharCount val=&quot;19&quot;/&gt;&lt;lineCharCount val=&quot;15&quot;/&gt;&lt;lineCharCount val=&quot;15&quot;/&gt;&lt;lineCharCount val=&quot;11&quot;/&gt;&lt;/TableIndex&gt;&lt;/ShapeTextInfo&gt;"/>
  <p:tag name="HTML_SHAPEINFO" val="&lt;ThreeDShapeInfo&gt;&lt;uuid val=&quot;&quot;/&gt;&lt;isInvalidForFieldText val=&quot;0&quot;/&gt;&lt;Image&gt;&lt;filename val=&quot;C:\Users\JEFFKE~1\AppData\Local\Temp\PR\data\asimages\{03FED71F-8730-4080-A7D0-A0ED6050A6AE}_16.png&quot;/&gt;&lt;left val=&quot;83&quot;/&gt;&lt;top val=&quot;84&quot;/&gt;&lt;width val=&quot;286&quot;/&gt;&lt;height val=&quot;266&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0&quot;/&gt;&lt;lineCharCount val=&quot;8&quot;/&gt;&lt;lineCharCount val=&quot;6&quot;/&gt;&lt;lineCharCount val=&quot;13&quot;/&gt;&lt;lineCharCount val=&quot;14&quot;/&gt;&lt;lineCharCount val=&quot;13&quot;/&gt;&lt;/TableIndex&gt;&lt;/ShapeTextInfo&gt;"/>
  <p:tag name="HTML_SHAPEINFO" val="&lt;ThreeDShapeInfo&gt;&lt;uuid val=&quot;&quot;/&gt;&lt;isInvalidForFieldText val=&quot;0&quot;/&gt;&lt;Image&gt;&lt;filename val=&quot;C:\Users\JEFFKE~1\AppData\Local\Temp\PR\data\asimages\{13D681C1-EFB5-49A9-A2FF-05B792C7E4D1}_16.png&quot;/&gt;&lt;left val=&quot;540&quot;/&gt;&lt;top val=&quot;218&quot;/&gt;&lt;width val=&quot;126&quot;/&gt;&lt;height val=&quot;138&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2\Narration\M2_KBaum_Slide 16.wav"/>
  <p:tag name="PPSNARRATION" val="60,318842123,D:\Archive\F Drive\AHRQ TS E-Learning\Module 2\TS_2016_Module_2_v7.0_pptx\Media.ppcx"/>
  <p:tag name="HTML_SHAPEINFO" val="&lt;SlideThumbPath val=&quot;Slide17.PNG&quot;/&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JEFFKE~1\AppData\Local\Temp\PR\data\asimages\{D0F3FD93-4955-4BB1-A6F2-BCB06BD832C5}_17.png&quot;/&gt;&lt;left val=&quot;66&quot;/&gt;&lt;top val=&quot;-2&quot;/&gt;&lt;width val=&quot;644&quot;/&gt;&lt;height val=&quot;68&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quot;/&gt;&lt;lineCharCount val=&quot;28&quot;/&gt;&lt;lineCharCount val=&quot;25&quot;/&gt;&lt;lineCharCount val=&quot;21&quot;/&gt;&lt;lineCharCount val=&quot;17&quot;/&gt;&lt;lineCharCount val=&quot;13&quot;/&gt;&lt;/TableIndex&gt;&lt;/ShapeTextInfo&gt;"/>
  <p:tag name="HTML_SHAPEINFO" val="&lt;ThreeDShapeInfo&gt;&lt;uuid val=&quot;&quot;/&gt;&lt;isInvalidForFieldText val=&quot;0&quot;/&gt;&lt;Image&gt;&lt;filename val=&quot;C:\Users\JEFFKE~1\AppData\Local\Temp\PR\data\asimages\{D79D51B4-CAF8-48E7-80B0-CE0B6A610101}_17.png&quot;/&gt;&lt;left val=&quot;96&quot;/&gt;&lt;top val=&quot;60&quot;/&gt;&lt;width val=&quot;282&quot;/&gt;&lt;height val=&quot;253&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5&quot;/&gt;&lt;lineCharCount val=&quot;15&quot;/&gt;&lt;lineCharCount val=&quot;17&quot;/&gt;&lt;lineCharCount val=&quot;15&quot;/&gt;&lt;lineCharCount val=&quot;4&quot;/&gt;&lt;/TableIndex&gt;&lt;/ShapeTextInfo&gt;"/>
  <p:tag name="HTML_SHAPEINFO" val="&lt;ThreeDShapeInfo&gt;&lt;uuid val=&quot;&quot;/&gt;&lt;isInvalidForFieldText val=&quot;0&quot;/&gt;&lt;Image&gt;&lt;filename val=&quot;C:\Users\JEFFKE~1\AppData\Local\Temp\PR\data\asimages\{CBFA1329-15F4-418F-B3E0-75F201252605}_17.png&quot;/&gt;&lt;left val=&quot;528&quot;/&gt;&lt;top val=&quot;227&quot;/&gt;&lt;width val=&quot;135&quot;/&gt;&lt;height val=&quot;104&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2\Narration\M2_KBaum_Slide 17.wav"/>
  <p:tag name="PPSNARRATION" val="61,318842123,D:\Archive\F Drive\AHRQ TS E-Learning\Module 2\TS_2016_Module_2_v7.0_pptx\Media.ppcx"/>
  <p:tag name="HTML_SHAPEINFO" val="&lt;SlideThumbPath val=&quot;Slide18.PNG&quot;/&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6DBAB9F5-AA4B-4DBF-B3E2-1589486AE009}_18.png&quot;/&gt;&lt;left val=&quot;66&quot;/&gt;&lt;top val=&quot;-2&quot;/&gt;&lt;width val=&quot;644&quot;/&gt;&lt;height val=&quot;68&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4&quot;/&gt;&lt;lineCharCount val=&quot;26&quot;/&gt;&lt;lineCharCount val=&quot;26&quot;/&gt;&lt;lineCharCount val=&quot;17&quot;/&gt;&lt;lineCharCount val=&quot;18&quot;/&gt;&lt;lineCharCount val=&quot;14&quot;/&gt;&lt;lineCharCount val=&quot;9&quot;/&gt;&lt;/TableIndex&gt;&lt;/ShapeTextInfo&gt;"/>
  <p:tag name="HTML_SHAPEINFO" val="&lt;ThreeDShapeInfo&gt;&lt;uuid val=&quot;&quot;/&gt;&lt;isInvalidForFieldText val=&quot;0&quot;/&gt;&lt;Image&gt;&lt;filename val=&quot;C:\Users\JEFFKE~1\AppData\Local\Temp\PR\data\asimages\{8E800E45-8A9B-43D7-A507-F9489CDF8F27}_18.png&quot;/&gt;&lt;left val=&quot;65&quot;/&gt;&lt;top val=&quot;88&quot;/&gt;&lt;width val=&quot;330&quot;/&gt;&lt;height val=&quot;286&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2\Narration\M2_KBaum_Slide 18.wav"/>
  <p:tag name="PPSNARRATION" val="62,318842123,D:\Archive\F Drive\AHRQ TS E-Learning\Module 2\TS_2016_Module_2_v7.0_pptx\Media.ppcx"/>
  <p:tag name="HTML_SHAPEINFO" val="&lt;SlideThumbPath val=&quot;Slide19.PNG&quot;/&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EFFKE~1\AppData\Local\Temp\PR\data\asimages\{A90F1A83-E4F1-484C-A423-3FDA5B18DBD8}_19.png&quot;/&gt;&lt;left val=&quot;66&quot;/&gt;&lt;top val=&quot;-2&quot;/&gt;&lt;width val=&quot;644&quot;/&gt;&lt;height val=&quot;68&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quot;/&gt;&lt;lineCharCount val=&quot;40&quot;/&gt;&lt;lineCharCount val=&quot;41&quot;/&gt;&lt;lineCharCount val=&quot;26&quot;/&gt;&lt;lineCharCount val=&quot;32&quot;/&gt;&lt;lineCharCount val=&quot;29&quot;/&gt;&lt;lineCharCount val=&quot;21&quot;/&gt;&lt;lineCharCount val=&quot;25&quot;/&gt;&lt;lineCharCount val=&quot;18&quot;/&gt;&lt;/TableIndex&gt;&lt;/ShapeTextInfo&gt;"/>
  <p:tag name="HTML_SHAPEINFO" val="&lt;TextEffect&gt;&lt;Image&gt;&lt;filename val=&quot;C:\Users\JEFFKE~1\AppData\Local\Temp\PR\data\asimages\{018BEEC6-586D-45E3-9E68-0C49C7C8CC37}_1.png_crop.png&quot;/&gt;&lt;left val=&quot;377&quot;/&gt;&lt;top val=&quot;377&quot;/&gt;&lt;width val=&quot;0&quot;/&gt;&lt;height val=&quot;0&quot;/&gt;&lt;hasText val=&quot;1&quot;/&gt;&lt;paraId val=&quot;1&quot;/&gt;&lt;/Image&gt;&lt;Image&gt;&lt;filename val=&quot;C:\Users\JEFFKE~1\AppData\Local\Temp\PR\data\asimages\{760A32BA-5E11-4CD5-AD0B-200DF8828418}_1.png_crop.png&quot;/&gt;&lt;left val=&quot;80&quot;/&gt;&lt;top val=&quot;108&quot;/&gt;&lt;width val=&quot;282&quot;/&gt;&lt;height val=&quot;37&quot;/&gt;&lt;hasText val=&quot;1&quot;/&gt;&lt;paraId val=&quot;2&quot;/&gt;&lt;/Image&gt;&lt;Image&gt;&lt;filename val=&quot;C:\Users\JEFFKE~1\AppData\Local\Temp\PR\data\asimages\{50AF9ACD-54BB-4C99-A6F0-0A5A90057949}_1.png_crop.png&quot;/&gt;&lt;left val=&quot;112&quot;/&gt;&lt;top val=&quot;164&quot;/&gt;&lt;width val=&quot;217&quot;/&gt;&lt;height val=&quot;120&quot;/&gt;&lt;hasText val=&quot;1&quot;/&gt;&lt;paraId val=&quot;3&quot;/&gt;&lt;/Image&gt;&lt;/TextEffect&gt;"/>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2\Narration\M2_KBaum_Slide 19.wav"/>
  <p:tag name="PPSNARRATION" val="63,318842123,D:\Archive\F Drive\AHRQ TS E-Learning\Module 2\TS_2016_Module_2_v7.0_pptx\Media.ppcx"/>
  <p:tag name="HTML_SHAPEINFO" val="&lt;SlideThumbPath val=&quot;Slide20.PNG&quot;/&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4D0B9262-F372-4219-9914-4C9CDB7AB436}_20.png&quot;/&gt;&lt;left val=&quot;66&quot;/&gt;&lt;top val=&quot;-2&quot;/&gt;&lt;width val=&quot;644&quot;/&gt;&lt;height val=&quot;68&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3&quot;/&gt;&lt;lineCharCount val=&quot;38&quot;/&gt;&lt;lineCharCount val=&quot;30&quot;/&gt;&lt;lineCharCount val=&quot;23&quot;/&gt;&lt;lineCharCount val=&quot;29&quot;/&gt;&lt;lineCharCount val=&quot;19&quot;/&gt;&lt;lineCharCount val=&quot;24&quot;/&gt;&lt;lineCharCount val=&quot;21&quot;/&gt;&lt;lineCharCount val=&quot;23&quot;/&gt;&lt;lineCharCount val=&quot;17&quot;/&gt;&lt;/TableIndex&gt;&lt;/ShapeTextInfo&gt;"/>
  <p:tag name="HTML_SHAPEINFO" val="&lt;TextEffect&gt;&lt;Image&gt;&lt;filename val=&quot;C:\Users\JEFFKE~1\AppData\Local\Temp\PR\data\asimages\{792DE120-6380-49EB-B79B-B587790EA4EB}_1.png_crop.png&quot;/&gt;&lt;left val=&quot;117&quot;/&gt;&lt;top val=&quot;95&quot;/&gt;&lt;width val=&quot;249&quot;/&gt;&lt;height val=&quot;12&quot;/&gt;&lt;hasText val=&quot;1&quot;/&gt;&lt;paraId val=&quot;1&quot;/&gt;&lt;/Image&gt;&lt;Image&gt;&lt;filename val=&quot;C:\Users\JEFFKE~1\AppData\Local\Temp\PR\data\asimages\{CB1EABA1-A861-4FF4-B476-699EE933D3DE}_1.png_crop.png&quot;/&gt;&lt;left val=&quot;103&quot;/&gt;&lt;top val=&quot;129&quot;/&gt;&lt;width val=&quot;277&quot;/&gt;&lt;height val=&quot;34&quot;/&gt;&lt;hasText val=&quot;1&quot;/&gt;&lt;paraId val=&quot;2&quot;/&gt;&lt;/Image&gt;&lt;Image&gt;&lt;filename val=&quot;C:\Users\JEFFKE~1\AppData\Local\Temp\PR\data\asimages\{3FE78674-0AA3-4F6D-8E57-8EE370AA53B6}_1.png_crop.png&quot;/&gt;&lt;left val=&quot;143&quot;/&gt;&lt;top val=&quot;184&quot;/&gt;&lt;width val=&quot;208&quot;/&gt;&lt;height val=&quot;58&quot;/&gt;&lt;hasText val=&quot;1&quot;/&gt;&lt;paraId val=&quot;3&quot;/&gt;&lt;/Image&gt;&lt;Image&gt;&lt;filename val=&quot;C:\Users\JEFFKE~1\AppData\Local\Temp\PR\data\asimages\{FF0A806F-7112-41F8-A504-FACDB4939537}_1.png_crop.png&quot;/&gt;&lt;left val=&quot;152&quot;/&gt;&lt;top val=&quot;261&quot;/&gt;&lt;width val=&quot;178&quot;/&gt;&lt;height val=&quot;37&quot;/&gt;&lt;hasText val=&quot;1&quot;/&gt;&lt;paraId val=&quot;4&quot;/&gt;&lt;/Image&gt;&lt;Image&gt;&lt;filename val=&quot;C:\Users\JEFFKE~1\AppData\Local\Temp\PR\data\asimages\{AF6B864D-60A6-47CC-864C-94D342CA998D}_1.png_crop.png&quot;/&gt;&lt;left val=&quot;165&quot;/&gt;&lt;top val=&quot;316&quot;/&gt;&lt;width val=&quot;153&quot;/&gt;&lt;height val=&quot;37&quot;/&gt;&lt;hasText val=&quot;1&quot;/&gt;&lt;paraId val=&quot;5&quot;/&gt;&lt;/Image&gt;&lt;/TextEffect&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JEFFKE~1\AppData\Local\Temp\PR\data\asimages\{AEEC9660-25B5-426E-86BD-E6F9F9150E11}_20.png&quot;/&gt;&lt;left val=&quot;255&quot;/&gt;&lt;top val=&quot;276&quot;/&gt;&lt;width val=&quot;298&quot;/&gt;&lt;height val=&quot;74&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2\Narration\M2_BCraft_Slide 20.wav"/>
  <p:tag name="PPSNARRATION" val="64,318842123,D:\Archive\F Drive\AHRQ TS E-Learning\Module 2\TS_2016_Module_2_v7.0_pptx\Media.ppcx"/>
  <p:tag name="HTML_SHAPEINFO" val="&lt;SlideThumbPath val=&quot;Slide21.PNG&quot;/&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EFFKE~1\AppData\Local\Temp\PR\data\asimages\{5C913F7F-0B23-4314-AAF8-E19753094836}_21.png&quot;/&gt;&lt;left val=&quot;66&quot;/&gt;&lt;top val=&quot;-2&quot;/&gt;&lt;width val=&quot;644&quot;/&gt;&lt;height val=&quot;68&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1&quot;/&gt;&lt;lineCharCount val=&quot;43&quot;/&gt;&lt;lineCharCount val=&quot;17&quot;/&gt;&lt;lineCharCount val=&quot;43&quot;/&gt;&lt;lineCharCount val=&quot;39&quot;/&gt;&lt;/TableIndex&gt;&lt;/ShapeTextInfo&gt;"/>
  <p:tag name="HTML_SHAPEINFO" val="&lt;TextEffect&gt;&lt;Image&gt;&lt;filename val=&quot;C:\Users\JEFFKE~1\AppData\Local\Temp\PR\data\asimages\{E98B7B00-5066-44A9-8D39-5266CDE28193}_1.png_crop.png&quot;/&gt;&lt;left val=&quot;21&quot;/&gt;&lt;top val=&quot;68&quot;/&gt;&lt;width val=&quot;337&quot;/&gt;&lt;height val=&quot;62&quot;/&gt;&lt;hasText val=&quot;1&quot;/&gt;&lt;paraId val=&quot;1&quot;/&gt;&lt;/Image&gt;&lt;Image&gt;&lt;filename val=&quot;C:\Users\JEFFKE~1\AppData\Local\Temp\PR\data\asimages\{8D519485-0740-4A96-B30C-C7E98F45E8A1}_1.png_crop.png&quot;/&gt;&lt;left val=&quot;22&quot;/&gt;&lt;top val=&quot;159&quot;/&gt;&lt;width val=&quot;337&quot;/&gt;&lt;height val=&quot;38&quot;/&gt;&lt;hasText val=&quot;1&quot;/&gt;&lt;paraId val=&quot;2&quot;/&gt;&lt;/Image&gt;&lt;/TextEffect&gt;"/>
</p:tagLst>
</file>

<file path=ppt/tags/tag1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5953C8-37B9-4304-8EE8-72EAE3DF1732}&quot;/&gt;&lt;isInvalidForFieldText val=&quot;0&quot;/&gt;&lt;Image&gt;&lt;filename val=&quot;C:\Users\JEFFKE~1\AppData\Local\Temp\PR\data\asimages\{FC5953C8-37B9-4304-8EE8-72EAE3DF1732}_21.png&quot;/&gt;&lt;left val=&quot;391&quot;/&gt;&lt;top val=&quot;50&quot;/&gt;&lt;width val=&quot;296&quot;/&gt;&lt;height val=&quot;525&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F20CD9-371A-4BC6-8E74-EE57818EC98A}&quot;/&gt;&lt;isInvalidForFieldText val=&quot;0&quot;/&gt;&lt;Image&gt;&lt;filename val=&quot;C:\Users\JEFFKE~1\AppData\Local\Temp\PR\data\asimages\{2EF20CD9-371A-4BC6-8E74-EE57818EC98A}_21.png&quot;/&gt;&lt;left val=&quot;335&quot;/&gt;&lt;top val=&quot;203&quot;/&gt;&lt;width val=&quot;108&quot;/&gt;&lt;height val=&quot;85&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1&quot;/&gt;&lt;lineCharCount val=&quot;29&quot;/&gt;&lt;/TableIndex&gt;&lt;/ShapeTextInfo&gt;"/>
  <p:tag name="PRESENTER_SHAPEINFO" val="&lt;ThreeDShapeInfo&gt;&lt;uuid val=&quot;{5D805BE7-ECD5-48ED-9E1F-14FB89EB8B53}&quot;/&gt;&lt;isInvalidForFieldText val=&quot;0&quot;/&gt;&lt;Image&gt;&lt;filename val=&quot;C:\Users\JEFFKE~1\AppData\Local\Temp\PR\data\asimages\{5D805BE7-ECD5-48ED-9E1F-14FB89EB8B53}_21.png&quot;/&gt;&lt;left val=&quot;65&quot;/&gt;&lt;top val=&quot;277&quot;/&gt;&lt;width val=&quot;281&quot;/&gt;&lt;height val=&quot;65&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2\Narration\M2_BCraft_Slide 21.wav"/>
  <p:tag name="PPSNARRATION" val="65,318842123,D:\Archive\F Drive\AHRQ TS E-Learning\Module 2\TS_2016_Module_2_v7.0_pptx\Media.ppcx"/>
  <p:tag name="HTML_SHAPEINFO" val="&lt;SlideThumbPath val=&quot;Slide22.PNG&quot;/&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EFFKE~1\AppData\Local\Temp\PR\data\asimages\{C67EB133-1E00-452A-B086-EC7966B1C83B}_2.png&quot;/&gt;&lt;left val=&quot;11&quot;/&gt;&lt;top val=&quot;381&quot;/&gt;&lt;width val=&quot;395&quot;/&gt;&lt;height val=&quot;30&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5F3D5EFE-B10F-4360-83A6-63007A3358D1}_22.png&quot;/&gt;&lt;left val=&quot;66&quot;/&gt;&lt;top val=&quot;-2&quot;/&gt;&lt;width val=&quot;644&quot;/&gt;&lt;height val=&quot;68&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1&quot;/&gt;&lt;lineCharCount val=&quot;32&quot;/&gt;&lt;lineCharCount val=&quot;10&quot;/&gt;&lt;lineCharCount val=&quot;24&quot;/&gt;&lt;lineCharCount val=&quot;32&quot;/&gt;&lt;lineCharCount val=&quot;27&quot;/&gt;&lt;lineCharCount val=&quot;39&quot;/&gt;&lt;lineCharCount val=&quot;32&quot;/&gt;&lt;lineCharCount val=&quot;40&quot;/&gt;&lt;/TableIndex&gt;&lt;/ShapeTextInfo&gt;"/>
  <p:tag name="HTML_SHAPEINFO" val="&lt;TextEffect&gt;&lt;Image&gt;&lt;filename val=&quot;C:\Users\JEFFKE~1\AppData\Local\Temp\PR\data\asimages\{9C70F36D-5E32-400C-9FA8-7CC61E158736}_1.png_crop.png&quot;/&gt;&lt;left val=&quot;23&quot;/&gt;&lt;top val=&quot;68&quot;/&gt;&lt;width val=&quot;318&quot;/&gt;&lt;height val=&quot;17&quot;/&gt;&lt;hasText val=&quot;1&quot;/&gt;&lt;paraId val=&quot;1&quot;/&gt;&lt;/Image&gt;&lt;Image&gt;&lt;filename val=&quot;C:\Users\JEFFKE~1\AppData\Local\Temp\PR\data\asimages\{52218011-610D-45D7-8273-3618D7753129}_1.png_crop.png&quot;/&gt;&lt;left val=&quot;22&quot;/&gt;&lt;top val=&quot;111&quot;/&gt;&lt;width val=&quot;282&quot;/&gt;&lt;height val=&quot;38&quot;/&gt;&lt;hasText val=&quot;1&quot;/&gt;&lt;paraId val=&quot;2&quot;/&gt;&lt;/Image&gt;&lt;Image&gt;&lt;filename val=&quot;C:\Users\JEFFKE~1\AppData\Local\Temp\PR\data\asimages\{2668391C-5A40-423B-A9D3-F7227A8EB7EA}_1.png_crop.png&quot;/&gt;&lt;left val=&quot;30&quot;/&gt;&lt;top val=&quot;164&quot;/&gt;&lt;width val=&quot;213&quot;/&gt;&lt;height val=&quot;12&quot;/&gt;&lt;hasText val=&quot;1&quot;/&gt;&lt;paraId val=&quot;3&quot;/&gt;&lt;/Image&gt;&lt;Image&gt;&lt;filename val=&quot;C:\Users\JEFFKE~1\AppData\Local\Temp\PR\data\asimages\{13030938-BF5E-42ED-8B0B-5594BFD74563}_1.png_crop.png&quot;/&gt;&lt;left val=&quot;30&quot;/&gt;&lt;top val=&quot;192&quot;/&gt;&lt;width val=&quot;274&quot;/&gt;&lt;height val=&quot;15&quot;/&gt;&lt;hasText val=&quot;1&quot;/&gt;&lt;paraId val=&quot;4&quot;/&gt;&lt;/Image&gt;&lt;Image&gt;&lt;filename val=&quot;C:\Users\JEFFKE~1\AppData\Local\Temp\PR\data\asimages\{A7C4D6D9-E044-49A1-80C5-D9F01D93BF0D}_1.png_crop.png&quot;/&gt;&lt;left val=&quot;30&quot;/&gt;&lt;top val=&quot;220&quot;/&gt;&lt;width val=&quot;234&quot;/&gt;&lt;height val=&quot;15&quot;/&gt;&lt;hasText val=&quot;1&quot;/&gt;&lt;paraId val=&quot;5&quot;/&gt;&lt;/Image&gt;&lt;Image&gt;&lt;filename val=&quot;C:\Users\JEFFKE~1\AppData\Local\Temp\PR\data\asimages\{2842080C-69D9-4AF7-9BE5-A0B4F6A873CE}_1.png_crop.png&quot;/&gt;&lt;left val=&quot;30&quot;/&gt;&lt;top val=&quot;247&quot;/&gt;&lt;width val=&quot;305&quot;/&gt;&lt;height val=&quot;15&quot;/&gt;&lt;hasText val=&quot;1&quot;/&gt;&lt;paraId val=&quot;6&quot;/&gt;&lt;/Image&gt;&lt;Image&gt;&lt;filename val=&quot;C:\Users\JEFFKE~1\AppData\Local\Temp\PR\data\asimages\{9898F6B5-DB6C-4B9E-93B3-9B6FDC4D5A6C}_1.png_crop.png&quot;/&gt;&lt;left val=&quot;22&quot;/&gt;&lt;top val=&quot;287&quot;/&gt;&lt;width val=&quot;278&quot;/&gt;&lt;height val=&quot;14&quot;/&gt;&lt;hasText val=&quot;1&quot;/&gt;&lt;paraId val=&quot;7&quot;/&gt;&lt;/Image&gt;&lt;Image&gt;&lt;filename val=&quot;C:\Users\JEFFKE~1\AppData\Local\Temp\PR\data\asimages\{891B2A3B-691E-477A-AD58-85F876AE49A6}_1.png_crop.png&quot;/&gt;&lt;left val=&quot;22&quot;/&gt;&lt;top val=&quot;329&quot;/&gt;&lt;width val=&quot;318&quot;/&gt;&lt;height val=&quot;17&quot;/&gt;&lt;hasText val=&quot;1&quot;/&gt;&lt;paraId val=&quot;8&quot;/&gt;&lt;/Image&gt;&lt;/TextEffect&gt;"/>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97026EA-55E5-4787-A9E0-1D637BE54BA8}&quot;/&gt;&lt;isInvalidForFieldText val=&quot;0&quot;/&gt;&lt;Image&gt;&lt;filename val=&quot;C:\Users\JEFFKE~1\AppData\Local\Temp\PR\data\asimages\{A97026EA-55E5-4787-A9E0-1D637BE54BA8}_22.png&quot;/&gt;&lt;left val=&quot;391&quot;/&gt;&lt;top val=&quot;50&quot;/&gt;&lt;width val=&quot;296&quot;/&gt;&lt;height val=&quot;525&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PSNARRATIONPROPS" val="F:\AHRQ TS E-Learning\Module 2\Narration\M2_BCraft_Slide 22.wav"/>
  <p:tag name="PPSNARRATION" val="44,318842123,D:\Archive\F Drive\AHRQ TS E-Learning\Module 2\TS_2016_Module_2_v7.0_pptx\Media.ppcx"/>
  <p:tag name="HTML_SHAPEINFO" val="&lt;SlideThumbPath val=&quot;Slide23.PNG&quot;/&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EFFKE~1\AppData\Local\Temp\PR\data\asimages\{83D8F8D5-26FE-474A-9443-F40C922DB5A7}_23.png&quot;/&gt;&lt;left val=&quot;66&quot;/&gt;&lt;top val=&quot;-2&quot;/&gt;&lt;width val=&quot;644&quot;/&gt;&lt;height val=&quot;68&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5&quot;/&gt;&lt;lineCharCount val=&quot;45&quot;/&gt;&lt;lineCharCount val=&quot;18&quot;/&gt;&lt;lineCharCount val=&quot;43&quot;/&gt;&lt;lineCharCount val=&quot;46&quot;/&gt;&lt;lineCharCount val=&quot;43&quot;/&gt;&lt;lineCharCount val=&quot;48&quot;/&gt;&lt;/TableIndex&gt;&lt;/ShapeTextInfo&gt;"/>
  <p:tag name="HTML_SHAPEINFO" val="&lt;TextEffect&gt;&lt;Image&gt;&lt;filename val=&quot;C:\Users\JEFFKE~1\AppData\Local\Temp\PR\data\asimages\{F309A201-CC69-4C9E-B094-4BD34A5AF9D7}_1.png_crop.png&quot;/&gt;&lt;left val=&quot;22&quot;/&gt;&lt;top val=&quot;68&quot;/&gt;&lt;width val=&quot;374&quot;/&gt;&lt;height val=&quot;17&quot;/&gt;&lt;hasText val=&quot;1&quot;/&gt;&lt;paraId val=&quot;1&quot;/&gt;&lt;/Image&gt;&lt;Image&gt;&lt;filename val=&quot;C:\Users\JEFFKE~1\AppData\Local\Temp\PR\data\asimages\{917372F7-6ECA-42BE-B04A-6BBC0A4776B6}_1.png_crop.png&quot;/&gt;&lt;left val=&quot;31&quot;/&gt;&lt;top val=&quot;99&quot;/&gt;&lt;width val=&quot;407&quot;/&gt;&lt;height val=&quot;38&quot;/&gt;&lt;hasText val=&quot;1&quot;/&gt;&lt;paraId val=&quot;2&quot;/&gt;&lt;/Image&gt;&lt;Image&gt;&lt;filename val=&quot;C:\Users\JEFFKE~1\AppData\Local\Temp\PR\data\asimages\{816F14D4-A5C6-4440-BC4B-8B6431B4BD24}_1.png_crop.png&quot;/&gt;&lt;left val=&quot;31&quot;/&gt;&lt;top val=&quot;153&quot;/&gt;&lt;width val=&quot;385&quot;/&gt;&lt;height val=&quot;41&quot;/&gt;&lt;hasText val=&quot;1&quot;/&gt;&lt;paraId val=&quot;3&quot;/&gt;&lt;/Image&gt;&lt;Image&gt;&lt;filename val=&quot;C:\Users\JEFFKE~1\AppData\Local\Temp\PR\data\asimages\{C7683025-ECE2-462E-9432-EC2002A331DD}_1.png_crop.png&quot;/&gt;&lt;left val=&quot;31&quot;/&gt;&lt;top val=&quot;207&quot;/&gt;&lt;width val=&quot;400&quot;/&gt;&lt;height val=&quot;41&quot;/&gt;&lt;hasText val=&quot;1&quot;/&gt;&lt;paraId val=&quot;4&quot;/&gt;&lt;/Image&gt;&lt;/TextEffect&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2F3126-A250-4200-B0FE-71B220DC26A3}&quot;/&gt;&lt;isInvalidForFieldText val=&quot;0&quot;/&gt;&lt;Image&gt;&lt;filename val=&quot;C:\Users\JEFFKE~1\AppData\Local\Temp\PR\data\asimages\{EC2F3126-A250-4200-B0FE-71B220DC26A3}_23.png&quot;/&gt;&lt;left val=&quot;453&quot;/&gt;&lt;top val=&quot;63&quot;/&gt;&lt;width val=&quot;231&quot;/&gt;&lt;height val=&quot;403&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8D05CC-7099-4DBB-A1DC-B3BB40CBA717}&quot;/&gt;&lt;isInvalidForFieldText val=&quot;0&quot;/&gt;&lt;Image&gt;&lt;filename val=&quot;C:\Users\JEFFKE~1\AppData\Local\Temp\PR\data\asimages\{CA8D05CC-7099-4DBB-A1DC-B3BB40CBA717}_23.png&quot;/&gt;&lt;left val=&quot;239&quot;/&gt;&lt;top val=&quot;283&quot;/&gt;&lt;width val=&quot;106&quot;/&gt;&lt;height val=&quot;33&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8&quot;/&gt;&lt;lineCharCount val=&quot;40&quot;/&gt;&lt;lineCharCount val=&quot;22&quot;/&gt;&lt;/TableIndex&gt;&lt;/ShapeTextInfo&gt;"/>
  <p:tag name="PRESENTER_SHAPEINFO" val="&lt;ThreeDShapeInfo&gt;&lt;uuid val=&quot;{DE709421-BB85-4132-B221-650361CCDA18}&quot;/&gt;&lt;isInvalidForFieldText val=&quot;0&quot;/&gt;&lt;Image&gt;&lt;filename val=&quot;C:\Users\JEFFKE~1\AppData\Local\Temp\PR\data\asimages\{DE709421-BB85-4132-B221-650361CCDA18}_23.png&quot;/&gt;&lt;left val=&quot;338&quot;/&gt;&lt;top val=&quot;282&quot;/&gt;&lt;width val=&quot;303&quot;/&gt;&lt;height val=&quot;75&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2\Narration\M2_BCraft_Slide 23.wav"/>
  <p:tag name="PPSNARRATION" val="46,318842123,D:\Archive\F Drive\AHRQ TS E-Learning\Module 2\TS_2016_Module_2_v7.0_pptx\Media.ppcx"/>
  <p:tag name="HTML_SHAPEINFO" val="&lt;SlideThumbPath val=&quot;Slide24.PNG&quot;/&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13F2DA99-0BD4-48F4-A175-C1717BD390BA}_2.png&quot;/&gt;&lt;left val=&quot;642&quot;/&gt;&lt;top val=&quot;384&quot;/&gt;&lt;width val=&quot;65&quot;/&gt;&lt;height val=&quot;23&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EFFKE~1\AppData\Local\Temp\PR\data\asimages\{1717FD70-1022-4711-844E-42B590C9A36E}_24.png&quot;/&gt;&lt;left val=&quot;66&quot;/&gt;&lt;top val=&quot;-2&quot;/&gt;&lt;width val=&quot;644&quot;/&gt;&lt;height val=&quot;68&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1&quot;/&gt;&lt;lineCharCount val=&quot;33&quot;/&gt;&lt;lineCharCount val=&quot;15&quot;/&gt;&lt;lineCharCount val=&quot;16&quot;/&gt;&lt;lineCharCount val=&quot;40&quot;/&gt;&lt;lineCharCount val=&quot;34&quot;/&gt;&lt;lineCharCount val=&quot;28&quot;/&gt;&lt;lineCharCount val=&quot;34&quot;/&gt;&lt;/TableIndex&gt;&lt;/ShapeTextInfo&gt;"/>
  <p:tag name="HTML_SHAPEINFO" val="&lt;TextEffect&gt;&lt;Image&gt;&lt;filename val=&quot;C:\Users\JEFFKE~1\AppData\Local\Temp\PR\data\asimages\{2411BBB8-3656-4A66-8F8F-2A3F40AC6696}_1.png_crop.png&quot;/&gt;&lt;left val=&quot;23&quot;/&gt;&lt;top val=&quot;68&quot;/&gt;&lt;width val=&quot;241&quot;/&gt;&lt;height val=&quot;17&quot;/&gt;&lt;hasText val=&quot;1&quot;/&gt;&lt;paraId val=&quot;1&quot;/&gt;&lt;/Image&gt;&lt;Image&gt;&lt;filename val=&quot;C:\Users\JEFFKE~1\AppData\Local\Temp\PR\data\asimages\{3738ECF2-D508-4B1B-BEF4-86CCCAAEE58C}_1.png_crop.png&quot;/&gt;&lt;left val=&quot;30&quot;/&gt;&lt;top val=&quot;111&quot;/&gt;&lt;width val=&quot;293&quot;/&gt;&lt;height val=&quot;38&quot;/&gt;&lt;hasText val=&quot;1&quot;/&gt;&lt;paraId val=&quot;2&quot;/&gt;&lt;/Image&gt;&lt;Image&gt;&lt;filename val=&quot;C:\Users\JEFFKE~1\AppData\Local\Temp\PR\data\asimages\{49CF7B9C-ED69-4806-8B16-7FCBD5A7D6E0}_1.png_crop.png&quot;/&gt;&lt;left val=&quot;30&quot;/&gt;&lt;top val=&quot;177&quot;/&gt;&lt;width val=&quot;151&quot;/&gt;&lt;height val=&quot;14&quot;/&gt;&lt;hasText val=&quot;1&quot;/&gt;&lt;paraId val=&quot;3&quot;/&gt;&lt;/Image&gt;&lt;Image&gt;&lt;filename val=&quot;C:\Users\JEFFKE~1\AppData\Local\Temp\PR\data\asimages\{06DD9AE7-7721-4178-A094-17BF7AE52B88}_1.png_crop.png&quot;/&gt;&lt;left val=&quot;30&quot;/&gt;&lt;top val=&quot;219&quot;/&gt;&lt;width val=&quot;322&quot;/&gt;&lt;height val=&quot;41&quot;/&gt;&lt;hasText val=&quot;1&quot;/&gt;&lt;paraId val=&quot;4&quot;/&gt;&lt;/Image&gt;&lt;Image&gt;&lt;filename val=&quot;C:\Users\JEFFKE~1\AppData\Local\Temp\PR\data\asimages\{6327292B-B3F0-4BD5-BEFE-A365C300A0C8}_1.png_crop.png&quot;/&gt;&lt;left val=&quot;30&quot;/&gt;&lt;top val=&quot;285&quot;/&gt;&lt;width val=&quot;312&quot;/&gt;&lt;height val=&quot;41&quot;/&gt;&lt;hasText val=&quot;1&quot;/&gt;&lt;paraId val=&quot;5&quot;/&gt;&lt;/Image&gt;&lt;/TextEffect&gt;"/>
</p:tagLst>
</file>

<file path=ppt/tags/tag1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7E5FE4-BEB1-4CFD-87A7-DBBC0FA1D4FC}&quot;/&gt;&lt;isInvalidForFieldText val=&quot;0&quot;/&gt;&lt;Image&gt;&lt;filename val=&quot;C:\Users\JEFFKE~1\AppData\Local\Temp\PR\data\asimages\{B97E5FE4-BEB1-4CFD-87A7-DBBC0FA1D4FC}_24.png&quot;/&gt;&lt;left val=&quot;386&quot;/&gt;&lt;top val=&quot;118&quot;/&gt;&lt;width val=&quot;286&quot;/&gt;&lt;height val=&quot;193&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2\Narration\M2_BCraft_Slide 24.wav"/>
  <p:tag name="PPSNARRATION" val="47,318842123,D:\Archive\F Drive\AHRQ TS E-Learning\Module 2\TS_2016_Module_2_v7.0_pptx\Media.ppcx"/>
  <p:tag name="HTML_SHAPEINFO" val="&lt;SlideThumbPath val=&quot;Slide25.PNG&quot;/&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6F7C60D1-B566-4664-AF64-E255526ADF9E}_25.png&quot;/&gt;&lt;left val=&quot;66&quot;/&gt;&lt;top val=&quot;-2&quot;/&gt;&lt;width val=&quot;644&quot;/&gt;&lt;height val=&quot;68&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1&quot;/&gt;&lt;lineCharCount val=&quot;37&quot;/&gt;&lt;lineCharCount val=&quot;7&quot;/&gt;&lt;lineCharCount val=&quot;36&quot;/&gt;&lt;lineCharCount val=&quot;38&quot;/&gt;&lt;lineCharCount val=&quot;38&quot;/&gt;&lt;lineCharCount val=&quot;42&quot;/&gt;&lt;lineCharCount val=&quot;47&quot;/&gt;&lt;lineCharCount val=&quot;40&quot;/&gt;&lt;/TableIndex&gt;&lt;/ShapeTextInfo&gt;"/>
  <p:tag name="HTML_SHAPEINFO" val="&lt;TextEffect&gt;&lt;Image&gt;&lt;filename val=&quot;C:\Users\JEFFKE~1\AppData\Local\Temp\PR\data\asimages\{0D51E5B5-F2CF-4B24-837C-A7D612F89468}_1.png_crop.png&quot;/&gt;&lt;left val=&quot;21&quot;/&gt;&lt;top val=&quot;68&quot;/&gt;&lt;width val=&quot;314&quot;/&gt;&lt;height val=&quot;62&quot;/&gt;&lt;hasText val=&quot;1&quot;/&gt;&lt;paraId val=&quot;1&quot;/&gt;&lt;/Image&gt;&lt;Image&gt;&lt;filename val=&quot;C:\Users\JEFFKE~1\AppData\Local\Temp\PR\data\asimages\{EDC9BDC8-C05F-40AB-A9C5-23D99D8AF4F4}_1.png_crop.png&quot;/&gt;&lt;left val=&quot;21&quot;/&gt;&lt;top val=&quot;159&quot;/&gt;&lt;width val=&quot;354&quot;/&gt;&lt;height val=&quot;89&quot;/&gt;&lt;hasText val=&quot;1&quot;/&gt;&lt;paraId val=&quot;2&quot;/&gt;&lt;/Image&gt;&lt;Image&gt;&lt;filename val=&quot;C:\Users\JEFFKE~1\AppData\Local\Temp\PR\data\asimages\{119A359E-F3E1-435A-A5EA-4BCB097466D8}_1.png_crop.png&quot;/&gt;&lt;left val=&quot;23&quot;/&gt;&lt;top val=&quot;291&quot;/&gt;&lt;width val=&quot;307&quot;/&gt;&lt;height val=&quot;41&quot;/&gt;&lt;hasText val=&quot;1&quot;/&gt;&lt;paraId val=&quot;3&quot;/&gt;&lt;/Image&gt;&lt;/TextEffect&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JEFFKE~1\AppData\Local\Temp\PR\data\asimages\{B672B67F-A5B2-4CD3-AE07-2C1CB8AC5905}_25.png&quot;/&gt;&lt;left val=&quot;570&quot;/&gt;&lt;top val=&quot;126&quot;/&gt;&lt;width val=&quot;72&quot;/&gt;&lt;height val=&quot;30&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D185EE93-F92B-4C00-9DC5-8CC28B4E8BFF}_25.png&quot;/&gt;&lt;left val=&quot;556&quot;/&gt;&lt;top val=&quot;221&quot;/&gt;&lt;width val=&quot;69&quot;/&gt;&lt;height val=&quot;30&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79A859D-996F-43AD-86E5-73F03A7664EE}&quot;/&gt;&lt;isInvalidForFieldText val=&quot;0&quot;/&gt;&lt;Image&gt;&lt;filename val=&quot;C:\Users\JEFFKE~1\AppData\Local\Temp\PR\data\asimages\{C79A859D-996F-43AD-86E5-73F03A7664EE}_MtorLt.png&quot;/&gt;&lt;left val=&quot;-4&quot;/&gt;&lt;top val=&quot;0&quot;/&gt;&lt;width val=&quot;83&quot;/&gt;&lt;height val=&quot;5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9459EAC-0823-4128-B6B0-4E168B7FCEC3}&quot;/&gt;&lt;isInvalidForFieldText val=&quot;0&quot;/&gt;&lt;Image&gt;&lt;filename val=&quot;C:\Users\JEFFKE~1\AppData\Local\Temp\PR\data\asimages\{49459EAC-0823-4128-B6B0-4E168B7FCEC3}_MtorLt.png&quot;/&gt;&lt;left val=&quot;494&quot;/&gt;&lt;top val=&quot;377&quot;/&gt;&lt;width val=&quot;42&quot;/&gt;&lt;height val=&quot;3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6DF493-AC3A-4756-86DB-71B7C0129139}&quot;/&gt;&lt;isInvalidForFieldText val=&quot;0&quot;/&gt;&lt;Image&gt;&lt;filename val=&quot;C:\Users\JEFFKE~1\AppData\Local\Temp\PR\data\asimages\{986DF493-AC3A-4756-86DB-71B7C0129139}_MtorLt.png&quot;/&gt;&lt;left val=&quot;597&quot;/&gt;&lt;top val=&quot;377&quot;/&gt;&lt;width val=&quot;42&quot;/&gt;&lt;height val=&quot;3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ADF817-A104-4D9E-8A1B-4E52B4C428BF}&quot;/&gt;&lt;isInvalidForFieldText val=&quot;0&quot;/&gt;&lt;Image&gt;&lt;filename val=&quot;C:\Users\JEFFKE~1\AppData\Local\Temp\PR\data\asimages\{5BADF817-A104-4D9E-8A1B-4E52B4C428BF}_MtorLt.png&quot;/&gt;&lt;left val=&quot;503&quot;/&gt;&lt;top val=&quot;379&quot;/&gt;&lt;width val=&quot;25&quot;/&gt;&lt;height val=&quot;2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037ECCF-0933-4D23-816A-F7E0C71961A4}&quot;/&gt;&lt;isInvalidForFieldText val=&quot;0&quot;/&gt;&lt;Image&gt;&lt;filename val=&quot;C:\Users\JEFFKE~1\AppData\Local\Temp\PR\data\asimages\{7037ECCF-0933-4D23-816A-F7E0C71961A4}_MtorLt.png&quot;/&gt;&lt;left val=&quot;605&quot;/&gt;&lt;top val=&quot;379&quot;/&gt;&lt;width val=&quot;25&quot;/&gt;&lt;height val=&quot;2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EFE5FA3-AA18-4CF3-AA4F-CDB6516EB801}&quot;/&gt;&lt;isInvalidForFieldText val=&quot;0&quot;/&gt;&lt;Image&gt;&lt;filename val=&quot;C:\Users\JEFFKE~1\AppData\Local\Temp\PR\data\asimages\{7EFE5FA3-AA18-4CF3-AA4F-CDB6516EB801}_MtorLt.png&quot;/&gt;&lt;left val=&quot;498&quot;/&gt;&lt;top val=&quot;378&quot;/&gt;&lt;width val=&quot;34&quot;/&gt;&lt;height val=&quot;27&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D9CAEC0F-73F2-442E-92B9-4064EB643510}&quot;/&gt;&lt;isInvalidForFieldText val=&quot;0&quot;/&gt;&lt;Image&gt;&lt;filename val=&quot;C:\Users\JEFFKE~1\AppData\Local\Temp\PR\data\asimages\{D9CAEC0F-73F2-442E-92B9-4064EB643510}_MtorLt.png&quot;/&gt;&lt;left val=&quot;601&quot;/&gt;&lt;top val=&quot;378&quot;/&gt;&lt;width val=&quot;34&quot;/&gt;&lt;height val=&quot;27&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3EC24491-3217-467D-B6DD-422D99A38F38}&quot;/&gt;&lt;isInvalidForFieldText val=&quot;0&quot;/&gt;&lt;Image&gt;&lt;filename val=&quot;C:\Users\JEFFKE~1\AppData\Local\Temp\PR\data\asimages\{3EC24491-3217-467D-B6DD-422D99A38F38}_MtorLt.png&quot;/&gt;&lt;left val=&quot;-3&quot;/&gt;&lt;top val=&quot;382&quot;/&gt;&lt;width val=&quot;727&quot;/&gt;&lt;height val=&quot;2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EFFKE~1\AppData\Local\Temp\PR\data\asimages\{748DAD29-52E7-4E99-8A54-C89C62AD902F}_4.png&quot;/&gt;&lt;left val=&quot;11&quot;/&gt;&lt;top val=&quot;381&quot;/&gt;&lt;width val=&quot;395&quot;/&gt;&lt;height val=&quot;3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181D9E1D-0A99-464A-B654-476D2F944629}_4.png&quot;/&gt;&lt;left val=&quot;642&quot;/&gt;&lt;top val=&quot;384&quot;/&gt;&lt;width val=&quot;65&quot;/&gt;&lt;height val=&quot;2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815020-66BB-4413-92AA-74C6350B2CCF}&quot;/&gt;&lt;isInvalidForFieldText val=&quot;0&quot;/&gt;&lt;Image&gt;&lt;filename val=&quot;C:\Users\JEFFKE~1\AppData\Local\Temp\PR\data\asimages\{59815020-66BB-4413-92AA-74C6350B2CCF}_MtorLt.png&quot;/&gt;&lt;left val=&quot;-4&quot;/&gt;&lt;top val=&quot;0&quot;/&gt;&lt;width val=&quot;83&quot;/&gt;&lt;height val=&quot;5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ACA4CAE-EAAD-432D-9CE2-2209BEFC3E83}&quot;/&gt;&lt;isInvalidForFieldText val=&quot;0&quot;/&gt;&lt;Image&gt;&lt;filename val=&quot;C:\Users\JEFFKE~1\AppData\Local\Temp\PR\data\asimages\{5ACA4CAE-EAAD-432D-9CE2-2209BEFC3E83}_MtorLt.png&quot;/&gt;&lt;left val=&quot;494&quot;/&gt;&lt;top val=&quot;377&quot;/&gt;&lt;width val=&quot;42&quot;/&gt;&lt;height val=&quot;3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23C5155-5584-4020-9FC8-0D6400EEBC0A}&quot;/&gt;&lt;isInvalidForFieldText val=&quot;0&quot;/&gt;&lt;Image&gt;&lt;filename val=&quot;C:\Users\JEFFKE~1\AppData\Local\Temp\PR\data\asimages\{423C5155-5584-4020-9FC8-0D6400EEBC0A}_MtorLt.png&quot;/&gt;&lt;left val=&quot;597&quot;/&gt;&lt;top val=&quot;377&quot;/&gt;&lt;width val=&quot;42&quot;/&gt;&lt;height val=&quot;3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293C5FB-F23D-454A-83C0-99E1DBCB4F4D}&quot;/&gt;&lt;isInvalidForFieldText val=&quot;0&quot;/&gt;&lt;Image&gt;&lt;filename val=&quot;C:\Users\JEFFKE~1\AppData\Local\Temp\PR\data\asimages\{2293C5FB-F23D-454A-83C0-99E1DBCB4F4D}_MtorLt.png&quot;/&gt;&lt;left val=&quot;503&quot;/&gt;&lt;top val=&quot;379&quot;/&gt;&lt;width val=&quot;25&quot;/&gt;&lt;height val=&quot;2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D57AFDE-7898-4C01-830D-C8E509BFE046}&quot;/&gt;&lt;isInvalidForFieldText val=&quot;0&quot;/&gt;&lt;Image&gt;&lt;filename val=&quot;C:\Users\JEFFKE~1\AppData\Local\Temp\PR\data\asimages\{FD57AFDE-7898-4C01-830D-C8E509BFE046}_MtorLt.png&quot;/&gt;&lt;left val=&quot;605&quot;/&gt;&lt;top val=&quot;379&quot;/&gt;&lt;width val=&quot;25&quot;/&gt;&lt;height val=&quot;2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E9E3A2CE-C3F7-4E7F-BA05-746FADB27C7F}&quot;/&gt;&lt;isInvalidForFieldText val=&quot;0&quot;/&gt;&lt;Image&gt;&lt;filename val=&quot;C:\Users\JEFFKE~1\AppData\Local\Temp\PR\data\asimages\{E9E3A2CE-C3F7-4E7F-BA05-746FADB27C7F}_MtorLt.png&quot;/&gt;&lt;left val=&quot;498&quot;/&gt;&lt;top val=&quot;378&quot;/&gt;&lt;width val=&quot;34&quot;/&gt;&lt;height val=&quot;2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3493C0FA-CC92-4074-AC99-177F11F44321}&quot;/&gt;&lt;isInvalidForFieldText val=&quot;0&quot;/&gt;&lt;Image&gt;&lt;filename val=&quot;C:\Users\JEFFKE~1\AppData\Local\Temp\PR\data\asimages\{3493C0FA-CC92-4074-AC99-177F11F44321}_MtorLt.png&quot;/&gt;&lt;left val=&quot;601&quot;/&gt;&lt;top val=&quot;378&quot;/&gt;&lt;width val=&quot;34&quot;/&gt;&lt;height val=&quot;27&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A2241887-0174-40A3-8A29-941A7D1E4676}&quot;/&gt;&lt;isInvalidForFieldText val=&quot;0&quot;/&gt;&lt;Image&gt;&lt;filename val=&quot;C:\Users\JEFFKE~1\AppData\Local\Temp\PR\data\asimages\{A2241887-0174-40A3-8A29-941A7D1E4676}_MtorLt.png&quot;/&gt;&lt;left val=&quot;-3&quot;/&gt;&lt;top val=&quot;382&quot;/&gt;&lt;width val=&quot;727&quot;/&gt;&lt;height val=&quot;27&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EFFKE~1\AppData\Local\Temp\PR\data\asimages\{680441D4-F172-4162-928F-EF145F01A502}_25.png&quot;/&gt;&lt;left val=&quot;11&quot;/&gt;&lt;top val=&quot;381&quot;/&gt;&lt;width val=&quot;395&quot;/&gt;&lt;height val=&quot;30&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D68FA97B-E95E-48D6-A5F0-C06C23797113}_25.png&quot;/&gt;&lt;left val=&quot;642&quot;/&gt;&lt;top val=&quot;384&quot;/&gt;&lt;width val=&quot;65&quot;/&gt;&lt;height val=&quot;2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CF6D3F0-4CA0-4A65-B676-147ABBFEC56F}&quot;/&gt;&lt;isInvalidForFieldText val=&quot;0&quot;/&gt;&lt;Image&gt;&lt;filename val=&quot;C:\Users\JEFFKE~1\AppData\Local\Temp\PR\data\asimages\{9CF6D3F0-4CA0-4A65-B676-147ABBFEC56F}_MtorLt.png&quot;/&gt;&lt;left val=&quot;-4&quot;/&gt;&lt;top val=&quot;0&quot;/&gt;&lt;width val=&quot;83&quot;/&gt;&lt;height val=&quot;5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CDCF661-AA15-4B6F-BFAF-CF5209AFC8A7}&quot;/&gt;&lt;isInvalidForFieldText val=&quot;0&quot;/&gt;&lt;Image&gt;&lt;filename val=&quot;C:\Users\JEFFKE~1\AppData\Local\Temp\PR\data\asimages\{1CDCF661-AA15-4B6F-BFAF-CF5209AFC8A7}_MtorLt.png&quot;/&gt;&lt;left val=&quot;494&quot;/&gt;&lt;top val=&quot;377&quot;/&gt;&lt;width val=&quot;42&quot;/&gt;&lt;height val=&quot;3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98C612-163F-40A1-9632-0BE8ED3F6A60}&quot;/&gt;&lt;isInvalidForFieldText val=&quot;0&quot;/&gt;&lt;Image&gt;&lt;filename val=&quot;C:\Users\JEFFKE~1\AppData\Local\Temp\PR\data\asimages\{9098C612-163F-40A1-9632-0BE8ED3F6A60}_MtorLt.png&quot;/&gt;&lt;left val=&quot;503&quot;/&gt;&lt;top val=&quot;379&quot;/&gt;&lt;width val=&quot;25&quot;/&gt;&lt;height val=&quot;2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6DE5B63-15BF-4D4E-A4DD-279153EE1B23}&quot;/&gt;&lt;isInvalidForFieldText val=&quot;0&quot;/&gt;&lt;Image&gt;&lt;filename val=&quot;C:\Users\JEFFKE~1\AppData\Local\Temp\PR\data\asimages\{56DE5B63-15BF-4D4E-A4DD-279153EE1B23}_MtorLt.png&quot;/&gt;&lt;left val=&quot;498&quot;/&gt;&lt;top val=&quot;378&quot;/&gt;&lt;width val=&quot;34&quot;/&gt;&lt;height val=&quot;27&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PSNARRATIONPROPS" val="F:\AHRQ TS E-Learning\Module 2\Narration\M2_BCraft_Slide 1.wav"/>
  <p:tag name="PPSNARRATION" val="2,318842123,D:\Archive\F Drive\AHRQ TS E-Learning\Module 2\TS_2016_Module_2_v7.0_pptx\Media.ppcx"/>
  <p:tag name="HTML_SHAPEINFO" val="&lt;SlideThumbPath val=&quot;Slide1.PNG&quot;/&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PRESENTER_SHAPEINFO" val="&lt;ThreeDShapeInfo&gt;&lt;uuid val=&quot;{3468372A-0EBA-40EC-8AAA-8D464AA28E62}&quot;/&gt;&lt;isInvalidForFieldText val=&quot;0&quot;/&gt;&lt;Image&gt;&lt;filename val=&quot;C:\Users\JEFFKE~1\AppData\Local\Temp\PR\data\asimages\{3468372A-0EBA-40EC-8AAA-8D464AA28E62}_1.png&quot;/&gt;&lt;left val=&quot;0&quot;/&gt;&lt;top val=&quot;188&quot;/&gt;&lt;width val=&quot;720&quot;/&gt;&lt;height val=&quot;5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FD42A746-FC63-4938-92D7-28D06B1CADB6}_1.png&quot;/&gt;&lt;left val=&quot;0&quot;/&gt;&lt;top val=&quot;155&quot;/&gt;&lt;width val=&quot;720&quot;/&gt;&lt;height val=&quot;56&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EFFKE~1\AppData\Local\Temp\PR\data\asimages\{2CF6D0A3-7B94-4D21-9DC2-1F5AB7208261}_1.png&quot;/&gt;&lt;left val=&quot;0&quot;/&gt;&lt;top val=&quot;89&quot;/&gt;&lt;width val=&quot;720&quot;/&gt;&lt;height val=&quot;43&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26A7CEE3-AB4B-49DD-8A62-F5DBCA2A72DE}&quot;/&gt;&lt;isInvalidForFieldText val=&quot;0&quot;/&gt;&lt;Image&gt;&lt;filename val=&quot;C:\Users\JEFFKE~1\AppData\Local\Temp\PR\data\asimages\{26A7CEE3-AB4B-49DD-8A62-F5DBCA2A72DE}_1.png&quot;/&gt;&lt;left val=&quot;603&quot;/&gt;&lt;top val=&quot;338&quot;/&gt;&lt;width val=&quot;29&quot;/&gt;&lt;height val=&quot;40&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PSNARRATIONPROPS" val="F:\AHRQ TS E-Learning\Module 1\Narration\TH_NEW_SLIDE_2_FULL.wav"/>
  <p:tag name="PPSNARRATION" val="3,318842123,D:\Archive\F Drive\AHRQ TS E-Learning\Module 2\TS_2016_Module_2_v7.0_pptx\Media.ppcx"/>
  <p:tag name="HTML_SHAPEINFO" val="&lt;SlideThumbPath val=&quot;Slide2.PNG&quot;/&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31FB35D3-4C39-4125-BFE4-1F50345696BF}_2.png&quot;/&gt;&lt;left val=&quot;66&quot;/&gt;&lt;top val=&quot;-2&quot;/&gt;&lt;width val=&quot;644&quot;/&gt;&lt;height val=&quot;68&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82&quot;/&gt;&lt;lineCharCount val=&quot;44&quot;/&gt;&lt;lineCharCount val=&quot;72&quot;/&gt;&lt;lineCharCount val=&quot;63&quot;/&gt;&lt;lineCharCount val=&quot;80&quot;/&gt;&lt;/TableIndex&gt;&lt;/ShapeTextInfo&gt;"/>
  <p:tag name="HTML_SHAPEINFO" val="&lt;TextEffect&gt;&lt;Image&gt;&lt;filename val=&quot;C:\Users\JEFFKE~1\AppData\Local\Temp\PR\data\asimages\{3E4F07E0-A02D-4309-9424-4D552054B2EA}_1.png_crop.png&quot;/&gt;&lt;left val=&quot;21&quot;/&gt;&lt;top val=&quot;68&quot;/&gt;&lt;width val=&quot;664&quot;/&gt;&lt;height val=&quot;41&quot;/&gt;&lt;hasText val=&quot;1&quot;/&gt;&lt;paraId val=&quot;1&quot;/&gt;&lt;/Image&gt;&lt;Image&gt;&lt;filename val=&quot;C:\Users\JEFFKE~1\AppData\Local\Temp\PR\data\asimages\{6BAFCE07-EDB2-48DD-9E60-7F3A1DB887F5}_1.png_crop.png&quot;/&gt;&lt;left val=&quot;23&quot;/&gt;&lt;top val=&quot;129&quot;/&gt;&lt;width val=&quot;574&quot;/&gt;&lt;height val=&quot;17&quot;/&gt;&lt;hasText val=&quot;1&quot;/&gt;&lt;paraId val=&quot;2&quot;/&gt;&lt;/Image&gt;&lt;Image&gt;&lt;filename val=&quot;C:\Users\JEFFKE~1\AppData\Local\Temp\PR\data\asimages\{B82A2ED1-80CB-41B7-B2C0-ACBC7537C076}_1.png_crop.png&quot;/&gt;&lt;left val=&quot;22&quot;/&gt;&lt;top val=&quot;165&quot;/&gt;&lt;width val=&quot;522&quot;/&gt;&lt;height val=&quot;17&quot;/&gt;&lt;hasText val=&quot;1&quot;/&gt;&lt;paraId val=&quot;3&quot;/&gt;&lt;/Image&gt;&lt;Image&gt;&lt;filename val=&quot;C:\Users\JEFFKE~1\AppData\Local\Temp\PR\data\asimages\{DB37DC4E-0B03-4562-AD62-5B5ACACB1108}_1.png_crop.png&quot;/&gt;&lt;left val=&quot;23&quot;/&gt;&lt;top val=&quot;201&quot;/&gt;&lt;width val=&quot;658&quot;/&gt;&lt;height val=&quot;17&quot;/&gt;&lt;hasText val=&quot;1&quot;/&gt;&lt;paraId val=&quot;4&quot;/&gt;&lt;/Image&gt;&lt;/TextEffect&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BAF5391-9C5B-4AF3-A8ED-349B81707E06}&quot;/&gt;&lt;isInvalidForFieldText val=&quot;0&quot;/&gt;&lt;Image&gt;&lt;filename val=&quot;C:\Users\JEFFKE~1\AppData\Local\Temp\PR\data\asimages\{ABAF5391-9C5B-4AF3-A8ED-349B81707E06}_2.png&quot;/&gt;&lt;left val=&quot;236&quot;/&gt;&lt;top val=&quot;272&quot;/&gt;&lt;width val=&quot;275&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8BF2920-917F-4BA3-8AB4-FDCBCAAD7D0A}&quot;/&gt;&lt;isInvalidForFieldText val=&quot;0&quot;/&gt;&lt;Image&gt;&lt;filename val=&quot;C:\Users\JEFFKE~1\AppData\Local\Temp\PR\data\asimages\{B8BF2920-917F-4BA3-8AB4-FDCBCAAD7D0A}_MtorLt.png&quot;/&gt;&lt;left val=&quot;597&quot;/&gt;&lt;top val=&quot;377&quot;/&gt;&lt;width val=&quot;42&quot;/&gt;&lt;height val=&quot;35&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5678CD-CE34-4652-8121-58765C37DE4A}&quot;/&gt;&lt;isInvalidForFieldText val=&quot;0&quot;/&gt;&lt;Image&gt;&lt;filename val=&quot;C:\Users\JEFFKE~1\AppData\Local\Temp\PR\data\asimages\{B65678CD-CE34-4652-8121-58765C37DE4A}_2.png&quot;/&gt;&lt;left val=&quot;586&quot;/&gt;&lt;top val=&quot;272&quot;/&gt;&lt;width val=&quot;120&quot;/&gt;&lt;height val=&quot;123&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2&quot;/&gt;&lt;lineCharCount val=&quot;1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7&quot;/&gt;&lt;lineCharCount val=&quot;14&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PSNARRATIONPROPS" val="D:\Archive\F Drive\AHRQ TS E-Learning\Module 4\Narration\M4_BCraft_Slide 3.wav"/>
  <p:tag name="PPSNARRATION" val="68,318842123,D:\Archive\F Drive\AHRQ TS E-Learning\Module 2\TS_2016_Module_2_v7.0_pptx\Media.ppcx"/>
  <p:tag name="HTML_SHAPEINFO" val="&lt;SlideThumbPath val=&quot;Slide3.PNG&quot;/&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88C26B11-3BD5-485E-8FDE-681EE410C557}_3.png&quot;/&gt;&lt;left val=&quot;66&quot;/&gt;&lt;top val=&quot;-2&quot;/&gt;&lt;width val=&quot;644&quot;/&gt;&lt;height val=&quot;68&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1&quot;/&gt;&lt;lineCharCount val=&quot;18&quot;/&gt;&lt;lineCharCount val=&quot;24&quot;/&gt;&lt;lineCharCount val=&quot;18&quot;/&gt;&lt;lineCharCount val=&quot;14&quot;/&gt;&lt;lineCharCount val=&quot;18&quot;/&gt;&lt;lineCharCount val=&quot;4&quot;/&gt;&lt;lineCharCount val=&quot;23&quot;/&gt;&lt;lineCharCount val=&quot;6&quot;/&gt;&lt;/TableIndex&gt;&lt;/ShapeTextInfo&gt;"/>
  <p:tag name="HTML_SHAPEINFO" val="&lt;TextEffect&gt;&lt;Image&gt;&lt;filename val=&quot;C:\Users\JEFFKE~1\AppData\Local\Temp\PR\data\asimages\{2996E5DC-946E-4BC9-9BEF-9D376FC0B902}_1.png_crop.png&quot;/&gt;&lt;left val=&quot;22&quot;/&gt;&lt;top val=&quot;68&quot;/&gt;&lt;width val=&quot;484&quot;/&gt;&lt;height val=&quot;17&quot;/&gt;&lt;hasText val=&quot;1&quot;/&gt;&lt;paraId val=&quot;1&quot;/&gt;&lt;/Image&gt;&lt;Image&gt;&lt;filename val=&quot;C:\Users\JEFFKE~1\AppData\Local\Temp\PR\data\asimages\{F5224727-04C0-4DFA-99A6-E0C0E94FA099}_1.png_crop.png&quot;/&gt;&lt;left val=&quot;49&quot;/&gt;&lt;top val=&quot;110&quot;/&gt;&lt;width val=&quot;171&quot;/&gt;&lt;height val=&quot;14&quot;/&gt;&lt;hasText val=&quot;1&quot;/&gt;&lt;paraId val=&quot;2&quot;/&gt;&lt;/Image&gt;&lt;Image&gt;&lt;filename val=&quot;C:\Users\JEFFKE~1\AppData\Local\Temp\PR\data\asimages\{7C8B33CA-E847-4FED-92EF-169E9EB21E67}_1.png_crop.png&quot;/&gt;&lt;left val=&quot;88&quot;/&gt;&lt;top val=&quot;138&quot;/&gt;&lt;width val=&quot;244&quot;/&gt;&lt;height val=&quot;17&quot;/&gt;&lt;hasText val=&quot;1&quot;/&gt;&lt;paraId val=&quot;3&quot;/&gt;&lt;/Image&gt;&lt;Image&gt;&lt;filename val=&quot;C:\Users\JEFFKE~1\AppData\Local\Temp\PR\data\asimages\{BC9C0A32-34AA-4022-91A7-7D4540FB7402}_1.png_crop.png&quot;/&gt;&lt;left val=&quot;88&quot;/&gt;&lt;top val=&quot;167&quot;/&gt;&lt;width val=&quot;159&quot;/&gt;&lt;height val=&quot;17&quot;/&gt;&lt;hasText val=&quot;1&quot;/&gt;&lt;paraId val=&quot;4&quot;/&gt;&lt;/Image&gt;&lt;Image&gt;&lt;filename val=&quot;C:\Users\JEFFKE~1\AppData\Local\Temp\PR\data\asimages\{C82D689E-037A-4489-A271-DC8A31B2DB8F}_1.png_crop.png&quot;/&gt;&lt;left val=&quot;88&quot;/&gt;&lt;top val=&quot;196&quot;/&gt;&lt;width val=&quot;127&quot;/&gt;&lt;height val=&quot;14&quot;/&gt;&lt;hasText val=&quot;1&quot;/&gt;&lt;paraId val=&quot;5&quot;/&gt;&lt;/Image&gt;&lt;Image&gt;&lt;filename val=&quot;C:\Users\JEFFKE~1\AppData\Local\Temp\PR\data\asimages\{015FDEA0-015B-40B7-8218-0A459E80D89E}_1.png_crop.png&quot;/&gt;&lt;left val=&quot;88&quot;/&gt;&lt;top val=&quot;225&quot;/&gt;&lt;width val=&quot;181&quot;/&gt;&lt;height val=&quot;14&quot;/&gt;&lt;hasText val=&quot;1&quot;/&gt;&lt;paraId val=&quot;6&quot;/&gt;&lt;/Image&gt;&lt;Image&gt;&lt;filename val=&quot;C:\Users\JEFFKE~1\AppData\Local\Temp\PR\data\asimages\{98D87FFB-46BD-45B1-9ECE-D00CDBD7E95E}_1.png_crop.png&quot;/&gt;&lt;left val=&quot;49&quot;/&gt;&lt;top val=&quot;255&quot;/&gt;&lt;width val=&quot;61&quot;/&gt;&lt;height val=&quot;13&quot;/&gt;&lt;hasText val=&quot;1&quot;/&gt;&lt;paraId val=&quot;7&quot;/&gt;&lt;/Image&gt;&lt;Image&gt;&lt;filename val=&quot;C:\Users\JEFFKE~1\AppData\Local\Temp\PR\data\asimages\{1F5820D2-3095-4D15-A76C-790BFCC4F633}_1.png_crop.png&quot;/&gt;&lt;left val=&quot;88&quot;/&gt;&lt;top val=&quot;283&quot;/&gt;&lt;width val=&quot;210&quot;/&gt;&lt;height val=&quot;14&quot;/&gt;&lt;hasText val=&quot;1&quot;/&gt;&lt;paraId val=&quot;8&quot;/&gt;&lt;/Image&gt;&lt;Image&gt;&lt;filename val=&quot;C:\Users\JEFFKE~1\AppData\Local\Temp\PR\data\asimages\{F870794C-99F2-4633-B740-87705B5EF78D}_1.png_crop.png&quot;/&gt;&lt;left val=&quot;88&quot;/&gt;&lt;top val=&quot;311&quot;/&gt;&lt;width val=&quot;76&quot;/&gt;&lt;height val=&quot;14&quot;/&gt;&lt;hasText val=&quot;1&quot;/&gt;&lt;paraId val=&quot;9&quot;/&gt;&lt;/Image&gt;&lt;/TextEffect&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2&quot;/&gt;&lt;/TableIndex&gt;&lt;/ShapeTextInfo&gt;"/>
  <p:tag name="PRESENTER_SHAPEINFO" val="&lt;ThreeDShapeInfo&gt;&lt;uuid val=&quot;{420261EA-6B61-4E14-AFCF-E480C5338459}&quot;/&gt;&lt;isInvalidForFieldText val=&quot;0&quot;/&gt;&lt;Image&gt;&lt;filename val=&quot;C:\Users\JEFFKE~1\AppData\Local\Temp\PR\data\asimages\{420261EA-6B61-4E14-AFCF-E480C5338459}_3.png&quot;/&gt;&lt;left val=&quot;360&quot;/&gt;&lt;top val=&quot;110&quot;/&gt;&lt;width val=&quot;310&quot;/&gt;&lt;height val=&quot;244&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PSNARRATIONPROPS" val="F:\AHRQ TS E-Learning\Module 2\Narration\M2_BCraft_Slide 3.wav"/>
  <p:tag name="PPSNARRATION" val="1,318842123,D:\Archive\F Drive\AHRQ TS E-Learning\Module 2\TS_2016_Module_2_v7.0_pptx\Media.ppcx"/>
  <p:tag name="HTML_SHAPEINFO" val="&lt;SlideThumbPath val=&quot;Slide4.PNG&quot;/&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EFD5C3D1-0E75-4C5D-A9B8-C8FA0250A5C4}_4.png&quot;/&gt;&lt;left val=&quot;66&quot;/&gt;&lt;top val=&quot;-2&quot;/&gt;&lt;width val=&quot;644&quot;/&gt;&lt;height val=&quot;68&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5&quot;/&gt;&lt;lineCharCount val=&quot;45&quot;/&gt;&lt;lineCharCount val=&quot;42&quot;/&gt;&lt;lineCharCount val=&quot;13&quot;/&gt;&lt;lineCharCount val=&quot;41&quot;/&gt;&lt;lineCharCount val=&quot;50&quot;/&gt;&lt;lineCharCount val=&quot;40&quot;/&gt;&lt;/TableIndex&gt;&lt;/ShapeTextInfo&gt;"/>
  <p:tag name="HTML_SHAPEINFO" val="&lt;TextEffect&gt;&lt;Image&gt;&lt;filename val=&quot;C:\Users\JEFFKE~1\AppData\Local\Temp\PR\data\asimages\{EFF0CDB7-AE66-4449-9170-F28E948E64BD}_1.png_crop.png&quot;/&gt;&lt;left val=&quot;21&quot;/&gt;&lt;top val=&quot;68&quot;/&gt;&lt;width val=&quot;358&quot;/&gt;&lt;height val=&quot;41&quot;/&gt;&lt;hasText val=&quot;1&quot;/&gt;&lt;paraId val=&quot;1&quot;/&gt;&lt;/Image&gt;&lt;Image&gt;&lt;filename val=&quot;C:\Users\JEFFKE~1\AppData\Local\Temp\PR\data\asimages\{D42AA5D5-1F53-4384-B69F-724358E05601}_1.png_crop.png&quot;/&gt;&lt;left val=&quot;21&quot;/&gt;&lt;top val=&quot;135&quot;/&gt;&lt;width val=&quot;354&quot;/&gt;&lt;height val=&quot;41&quot;/&gt;&lt;hasText val=&quot;1&quot;/&gt;&lt;paraId val=&quot;2&quot;/&gt;&lt;/Image&gt;&lt;Image&gt;&lt;filename val=&quot;C:\Users\JEFFKE~1\AppData\Local\Temp\PR\data\asimages\{FA6977E6-2EEC-4293-9884-3C5D18B77713}_1.png_crop.png&quot;/&gt;&lt;left val=&quot;21&quot;/&gt;&lt;top val=&quot;201&quot;/&gt;&lt;width val=&quot;360&quot;/&gt;&lt;height val=&quot;65&quot;/&gt;&lt;hasText val=&quot;1&quot;/&gt;&lt;paraId val=&quot;3&quot;/&gt;&lt;/Image&gt;&lt;/TextEffect&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37626BB-843E-4406-9EAA-F3A4A3D69B01}&quot;/&gt;&lt;isInvalidForFieldText val=&quot;0&quot;/&gt;&lt;Image&gt;&lt;filename val=&quot;C:\Users\JEFFKE~1\AppData\Local\Temp\PR\data\asimages\{437626BB-843E-4406-9EAA-F3A4A3D69B01}_MtorLt.png&quot;/&gt;&lt;left val=&quot;605&quot;/&gt;&lt;top val=&quot;379&quot;/&gt;&lt;width val=&quot;25&quot;/&gt;&lt;height val=&quot;25&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38AC55-72E2-456F-815E-6618EA6EDD02}&quot;/&gt;&lt;isInvalidForFieldText val=&quot;0&quot;/&gt;&lt;Image&gt;&lt;filename val=&quot;C:\Users\JEFFKE~1\AppData\Local\Temp\PR\data\asimages\{9738AC55-72E2-456F-815E-6618EA6EDD02}_4.png&quot;/&gt;&lt;left val=&quot;413&quot;/&gt;&lt;top val=&quot;45&quot;/&gt;&lt;width val=&quot;248&quot;/&gt;&lt;height val=&quot;328&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2\Narration\M2_BCraft_Slide 4.wav"/>
  <p:tag name="PPSNARRATION" val="48,318842123,D:\Archive\F Drive\AHRQ TS E-Learning\Module 2\TS_2016_Module_2_v7.0_pptx\Media.ppcx"/>
  <p:tag name="HTML_SHAPEINFO" val="&lt;SlideThumbPath val=&quot;Slide5.PNG&quot;/&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EFFKE~1\AppData\Local\Temp\PR\data\asimages\{48B5C75A-50ED-4CDB-9F80-7881487EE811}_5.png&quot;/&gt;&lt;left val=&quot;66&quot;/&gt;&lt;top val=&quot;-2&quot;/&gt;&lt;width val=&quot;644&quot;/&gt;&lt;height val=&quot;68&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6&quot;/&gt;&lt;lineCharCount val=&quot;34&quot;/&gt;&lt;lineCharCount val=&quot;42&quot;/&gt;&lt;lineCharCount val=&quot;42&quot;/&gt;&lt;lineCharCount val=&quot;6&quot;/&gt;&lt;/TableIndex&gt;&lt;/ShapeTextInfo&gt;"/>
  <p:tag name="HTML_SHAPEINFO" val="&lt;TextEffect&gt;&lt;Image&gt;&lt;filename val=&quot;C:\Users\JEFFKE~1\AppData\Local\Temp\PR\data\asimages\{80747C5A-FEBC-4DD6-A508-CD1414525F64}_1.png_crop.png&quot;/&gt;&lt;left val=&quot;21&quot;/&gt;&lt;top val=&quot;68&quot;/&gt;&lt;width val=&quot;300&quot;/&gt;&lt;height val=&quot;38&quot;/&gt;&lt;hasText val=&quot;1&quot;/&gt;&lt;paraId val=&quot;1&quot;/&gt;&lt;/Image&gt;&lt;Image&gt;&lt;filename val=&quot;C:\Users\JEFFKE~1\AppData\Local\Temp\PR\data\asimages\{F359A290-9544-4092-AA29-2FE8A7028101}_1.png_crop.png&quot;/&gt;&lt;left val=&quot;22&quot;/&gt;&lt;top val=&quot;135&quot;/&gt;&lt;width val=&quot;325&quot;/&gt;&lt;height val=&quot;62&quot;/&gt;&lt;hasText val=&quot;1&quot;/&gt;&lt;paraId val=&quot;2&quot;/&gt;&lt;/Image&gt;&lt;/TextEffect&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8270534-8AFC-41C5-AF1E-247941038E1C}&quot;/&gt;&lt;isInvalidForFieldText val=&quot;0&quot;/&gt;&lt;Image&gt;&lt;filename val=&quot;C:\Users\JEFFKE~1\AppData\Local\Temp\PR\data\asimages\{C8270534-8AFC-41C5-AF1E-247941038E1C}_5.png&quot;/&gt;&lt;left val=&quot;381&quot;/&gt;&lt;top val=&quot;55&quot;/&gt;&lt;width val=&quot;296&quot;/&gt;&lt;height val=&quot;52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2\Narration\M2_BCraft_Slide 5.wav"/>
  <p:tag name="PPSNARRATION" val="49,318842123,D:\Archive\F Drive\AHRQ TS E-Learning\Module 2\TS_2016_Module_2_v7.0_pptx\Media.ppcx"/>
  <p:tag name="HTML_SHAPEINFO" val="&lt;SlideThumbPath val=&quot;Slide6.PNG&quot;/&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9CECAEBB-2A70-4A7D-9094-4EDA5F083864}_6.png&quot;/&gt;&lt;left val=&quot;66&quot;/&gt;&lt;top val=&quot;-2&quot;/&gt;&lt;width val=&quot;644&quot;/&gt;&lt;height val=&quot;68&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2&quot;/&gt;&lt;lineCharCount val=&quot;36&quot;/&gt;&lt;lineCharCount val=&quot;39&quot;/&gt;&lt;lineCharCount val=&quot;39&quot;/&gt;&lt;/TableIndex&gt;&lt;/ShapeTextInfo&gt;"/>
  <p:tag name="HTML_SHAPEINFO" val="&lt;TextEffect&gt;&lt;Image&gt;&lt;filename val=&quot;C:\Users\JEFFKE~1\AppData\Local\Temp\PR\data\asimages\{13ADF56B-80B6-423F-BD43-F28F5DEAB575}_1.png_crop.png&quot;/&gt;&lt;left val=&quot;22&quot;/&gt;&lt;top val=&quot;68&quot;/&gt;&lt;width val=&quot;324&quot;/&gt;&lt;height val=&quot;38&quot;/&gt;&lt;hasText val=&quot;1&quot;/&gt;&lt;paraId val=&quot;1&quot;/&gt;&lt;/Image&gt;&lt;Image&gt;&lt;filename val=&quot;C:\Users\JEFFKE~1\AppData\Local\Temp\PR\data\asimages\{742EB449-210B-47F2-BD3D-E87FEB40BE67}_1.png_crop.png&quot;/&gt;&lt;left val=&quot;22&quot;/&gt;&lt;top val=&quot;135&quot;/&gt;&lt;width val=&quot;301&quot;/&gt;&lt;height val=&quot;38&quot;/&gt;&lt;hasText val=&quot;1&quot;/&gt;&lt;paraId val=&quot;2&quot;/&gt;&lt;/Image&gt;&lt;/TextEffect&gt;"/>
</p:tagLst>
</file>

<file path=ppt/tags/tag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07F70BA-7434-4E83-8BB6-A656BAB8F5BE}&quot;/&gt;&lt;isInvalidForFieldText val=&quot;0&quot;/&gt;&lt;Image&gt;&lt;filename val=&quot;C:\Users\JEFFKE~1\AppData\Local\Temp\PR\data\asimages\{107F70BA-7434-4E83-8BB6-A656BAB8F5BE}_6.png&quot;/&gt;&lt;left val=&quot;391&quot;/&gt;&lt;top val=&quot;50&quot;/&gt;&lt;width val=&quot;296&quot;/&gt;&lt;height val=&quot;52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2\Narration\M2_BCraft_Slide 6.wav"/>
  <p:tag name="PPSNARRATION" val="50,318842123,D:\Archive\F Drive\AHRQ TS E-Learning\Module 2\TS_2016_Module_2_v7.0_pptx\Media.ppcx"/>
  <p:tag name="HTML_SHAPEINFO" val="&lt;SlideThumbPath val=&quot;Slide7.PNG&quot;/&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07C719B-5FC0-4649-B46D-4878C42A35E3}&quot;/&gt;&lt;isInvalidForFieldText val=&quot;0&quot;/&gt;&lt;Image&gt;&lt;filename val=&quot;C:\Users\JEFFKE~1\AppData\Local\Temp\PR\data\asimages\{107C719B-5FC0-4649-B46D-4878C42A35E3}_MtorLt.png&quot;/&gt;&lt;left val=&quot;601&quot;/&gt;&lt;top val=&quot;378&quot;/&gt;&lt;width val=&quot;34&quot;/&gt;&lt;height val=&quot;27&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87F3AF64-D3FA-4198-90CC-827AE082BEB3}_7.png&quot;/&gt;&lt;left val=&quot;66&quot;/&gt;&lt;top val=&quot;-2&quot;/&gt;&lt;width val=&quot;644&quot;/&gt;&lt;height val=&quot;68&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4&quot;/&gt;&lt;lineCharCount val=&quot;18&quot;/&gt;&lt;lineCharCount val=&quot;39&quot;/&gt;&lt;lineCharCount val=&quot;39&quot;/&gt;&lt;/TableIndex&gt;&lt;/ShapeTextInfo&gt;"/>
  <p:tag name="HTML_SHAPEINFO" val="&lt;TextEffect&gt;&lt;Image&gt;&lt;filename val=&quot;C:\Users\JEFFKE~1\AppData\Local\Temp\PR\data\asimages\{F3D16817-3798-4590-B284-982A0F8D6BC2}_1.png_crop.png&quot;/&gt;&lt;left val=&quot;22&quot;/&gt;&lt;top val=&quot;68&quot;/&gt;&lt;width val=&quot;342&quot;/&gt;&lt;height val=&quot;38&quot;/&gt;&lt;hasText val=&quot;1&quot;/&gt;&lt;paraId val=&quot;1&quot;/&gt;&lt;/Image&gt;&lt;Image&gt;&lt;filename val=&quot;C:\Users\JEFFKE~1\AppData\Local\Temp\PR\data\asimages\{9256CA49-5CB2-429D-8E61-35FDD07C38F5}_1.png_crop.png&quot;/&gt;&lt;left val=&quot;22&quot;/&gt;&lt;top val=&quot;135&quot;/&gt;&lt;width val=&quot;301&quot;/&gt;&lt;height val=&quot;38&quot;/&gt;&lt;hasText val=&quot;1&quot;/&gt;&lt;paraId val=&quot;2&quot;/&gt;&lt;/Image&gt;&lt;/TextEffect&gt;"/>
</p:tagLst>
</file>

<file path=ppt/tags/tag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EBB958-CEA7-46BF-9804-56B085C59AD0}&quot;/&gt;&lt;isInvalidForFieldText val=&quot;0&quot;/&gt;&lt;Image&gt;&lt;filename val=&quot;C:\Users\JEFFKE~1\AppData\Local\Temp\PR\data\asimages\{ECEBB958-CEA7-46BF-9804-56B085C59AD0}_7.png&quot;/&gt;&lt;left val=&quot;391&quot;/&gt;&lt;top val=&quot;50&quot;/&gt;&lt;width val=&quot;296&quot;/&gt;&lt;height val=&quot;52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2\Narration\M2_KBaum_Slide 7.wav"/>
  <p:tag name="PPSNARRATION" val="51,318842123,D:\Archive\F Drive\AHRQ TS E-Learning\Module 2\TS_2016_Module_2_v7.0_pptx\Media.ppcx"/>
  <p:tag name="HTML_SHAPEINFO" val="&lt;SlideThumbPath val=&quot;Slide8.PNG&quot;/&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EFFKE~1\AppData\Local\Temp\PR\data\asimages\{8862FFA7-2205-4901-BBF2-876C9BF9A1FD}_8.png&quot;/&gt;&lt;left val=&quot;66&quot;/&gt;&lt;top val=&quot;-2&quot;/&gt;&lt;width val=&quot;644&quot;/&gt;&lt;height val=&quot;68&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quot;/&gt;&lt;lineCharCount val=&quot;33&quot;/&gt;&lt;lineCharCount val=&quot;35&quot;/&gt;&lt;lineCharCount val=&quot;38&quot;/&gt;&lt;lineCharCount val=&quot;44&quot;/&gt;&lt;lineCharCount val=&quot;31&quot;/&gt;&lt;/TableIndex&gt;&lt;/ShapeTextInfo&gt;"/>
  <p:tag name="HTML_SHAPEINFO" val="&lt;TextEffect&gt;&lt;Image&gt;&lt;filename val=&quot;C:\Users\JEFFKE~1\AppData\Local\Temp\PR\data\asimages\{7A944CDE-20CF-46B2-A94B-4E55C9285FCE}_1.png_crop.png&quot;/&gt;&lt;left val=&quot;377&quot;/&gt;&lt;top val=&quot;377&quot;/&gt;&lt;width val=&quot;0&quot;/&gt;&lt;height val=&quot;0&quot;/&gt;&lt;hasText val=&quot;1&quot;/&gt;&lt;paraId val=&quot;1&quot;/&gt;&lt;/Image&gt;&lt;Image&gt;&lt;filename val=&quot;C:\Users\JEFFKE~1\AppData\Local\Temp\PR\data\asimages\{61EEC5A2-D851-4598-A4DC-CDACB984538F}_1.png_crop.png&quot;/&gt;&lt;left val=&quot;21&quot;/&gt;&lt;top val=&quot;105&quot;/&gt;&lt;width val=&quot;339&quot;/&gt;&lt;height val=&quot;113&quot;/&gt;&lt;hasText val=&quot;1&quot;/&gt;&lt;paraId val=&quot;2&quot;/&gt;&lt;/Image&gt;&lt;/TextEffect&gt;"/>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2\Narration\M2_BCraft_Slide 8.wav"/>
  <p:tag name="PPSNARRATION" val="52,318842123,D:\Archive\F Drive\AHRQ TS E-Learning\Module 2\TS_2016_Module_2_v7.0_pptx\Media.ppcx"/>
  <p:tag name="HTML_SHAPEINFO" val="&lt;SlideThumbPath val=&quot;Slide9.PNG&quot;/&gt;"/>
</p:tagLst>
</file>

<file path=ppt/tags/tag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8A64FD5-1AA9-4744-A1E3-29917384E5EA}&quot;/&gt;&lt;isInvalidForFieldText val=&quot;0&quot;/&gt;&lt;Image&gt;&lt;filename val=&quot;C:\Users\JEFFKE~1\AppData\Local\Temp\PR\data\asimages\{08A64FD5-1AA9-4744-A1E3-29917384E5EA}_9.png&quot;/&gt;&lt;left val=&quot;391&quot;/&gt;&lt;top val=&quot;50&quot;/&gt;&lt;width val=&quot;296&quot;/&gt;&lt;height val=&quot;52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A2CCEA67-6FED-4BB2-8595-DF7AA306FD82}_9.png&quot;/&gt;&lt;left val=&quot;66&quot;/&gt;&lt;top val=&quot;-2&quot;/&gt;&lt;width val=&quot;644&quot;/&gt;&lt;height val=&quot;68&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9&quot;/&gt;&lt;lineCharCount val=&quot;6&quot;/&gt;&lt;lineCharCount val=&quot;21&quot;/&gt;&lt;lineCharCount val=&quot;38&quot;/&gt;&lt;lineCharCount val=&quot;9&quot;/&gt;&lt;lineCharCount val=&quot;44&quot;/&gt;&lt;lineCharCount val=&quot;42&quot;/&gt;&lt;lineCharCount val=&quot;39&quot;/&gt;&lt;lineCharCount val=&quot;24&quot;/&gt;&lt;/TableIndex&gt;&lt;/ShapeTextInfo&gt;"/>
  <p:tag name="HTML_SHAPEINFO" val="&lt;TextEffect&gt;&lt;Image&gt;&lt;filename val=&quot;C:\Users\JEFFKE~1\AppData\Local\Temp\PR\data\asimages\{AABB5107-1FFE-44D3-9386-A5DCF493D537}_1.png_crop.png&quot;/&gt;&lt;left val=&quot;21&quot;/&gt;&lt;top val=&quot;68&quot;/&gt;&lt;width val=&quot;346&quot;/&gt;&lt;height val=&quot;41&quot;/&gt;&lt;hasText val=&quot;1&quot;/&gt;&lt;paraId val=&quot;1&quot;/&gt;&lt;/Image&gt;&lt;Image&gt;&lt;filename val=&quot;C:\Users\JEFFKE~1\AppData\Local\Temp\PR\data\asimages\{577A7067-375E-4F9A-8DAD-37FCD80B0B93}_1.png_crop.png&quot;/&gt;&lt;left val=&quot;22&quot;/&gt;&lt;top val=&quot;129&quot;/&gt;&lt;width val=&quot;175&quot;/&gt;&lt;height val=&quot;17&quot;/&gt;&lt;hasText val=&quot;1&quot;/&gt;&lt;paraId val=&quot;2&quot;/&gt;&lt;/Image&gt;&lt;Image&gt;&lt;filename val=&quot;C:\Users\JEFFKE~1\AppData\Local\Temp\PR\data\asimages\{2F4AD670-ADD2-4FDD-A80A-B72865FD960E}_1.png_crop.png&quot;/&gt;&lt;left val=&quot;30&quot;/&gt;&lt;top val=&quot;157&quot;/&gt;&lt;width val=&quot;318&quot;/&gt;&lt;height val=&quot;34&quot;/&gt;&lt;hasText val=&quot;1&quot;/&gt;&lt;paraId val=&quot;3&quot;/&gt;&lt;/Image&gt;&lt;Image&gt;&lt;filename val=&quot;C:\Users\JEFFKE~1\AppData\Local\Temp\PR\data\asimages\{39E2FE2B-F9BC-43EA-84D0-6124A75CDE02}_1.png_crop.png&quot;/&gt;&lt;left val=&quot;30&quot;/&gt;&lt;top val=&quot;205&quot;/&gt;&lt;width val=&quot;334&quot;/&gt;&lt;height val=&quot;15&quot;/&gt;&lt;hasText val=&quot;1&quot;/&gt;&lt;paraId val=&quot;4&quot;/&gt;&lt;/Image&gt;&lt;Image&gt;&lt;filename val=&quot;C:\Users\JEFFKE~1\AppData\Local\Temp\PR\data\asimages\{525BF6F7-F3D6-477E-A5A3-57E76ED24475}_1.png_crop.png&quot;/&gt;&lt;left val=&quot;30&quot;/&gt;&lt;top val=&quot;232&quot;/&gt;&lt;width val=&quot;335&quot;/&gt;&lt;height val=&quot;15&quot;/&gt;&lt;hasText val=&quot;1&quot;/&gt;&lt;paraId val=&quot;5&quot;/&gt;&lt;/Image&gt;&lt;Image&gt;&lt;filename val=&quot;C:\Users\JEFFKE~1\AppData\Local\Temp\PR\data\asimages\{7E630096-6477-4873-8FE6-7F20A19D0012}_1.png_crop.png&quot;/&gt;&lt;left val=&quot;22&quot;/&gt;&lt;top val=&quot;272&quot;/&gt;&lt;width val=&quot;301&quot;/&gt;&lt;height val=&quot;38&quot;/&gt;&lt;hasText val=&quot;1&quot;/&gt;&lt;paraId val=&quot;6&quot;/&gt;&lt;/Image&gt;&lt;/TextEffect&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FNEMasterTemplateForThemePreview.pptx</Template>
  <TotalTime>0</TotalTime>
  <Words>6243</Words>
  <Application>Microsoft Office PowerPoint</Application>
  <PresentationFormat>On-screen Show (16:9)</PresentationFormat>
  <Paragraphs>241</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Office Theme</vt:lpstr>
      <vt:lpstr>Module 2: Team Structure</vt:lpstr>
      <vt:lpstr>How This Online Course Works</vt:lpstr>
      <vt:lpstr>The Materials You Will Use</vt:lpstr>
      <vt:lpstr>Please Print the Instructor Guide</vt:lpstr>
      <vt:lpstr>Cover Slide: Prepare</vt:lpstr>
      <vt:lpstr>Slide 2: Objectives</vt:lpstr>
      <vt:lpstr>Slide 3: Introduce Team Structure</vt:lpstr>
      <vt:lpstr>Slide 4: What Defines a Team?</vt:lpstr>
      <vt:lpstr>Slide 5: Teams &amp; Teamwork Exercise</vt:lpstr>
      <vt:lpstr>Complete Your Own Worksheet</vt:lpstr>
      <vt:lpstr>Worksheet Discussion</vt:lpstr>
      <vt:lpstr>Partnering With the Patient (Slide 6)</vt:lpstr>
      <vt:lpstr>Clinical Team Responsibilities (Slide 7)</vt:lpstr>
      <vt:lpstr>Patient &amp; Family Responsibilities (Slide 8)</vt:lpstr>
      <vt:lpstr>Multi-Team System (MTS) for Patient Care</vt:lpstr>
      <vt:lpstr>Slide 10: A Core Team is…</vt:lpstr>
      <vt:lpstr>Slide 11: A Contingency Team is…</vt:lpstr>
      <vt:lpstr>Slide 12: A Coordinating Team is…</vt:lpstr>
      <vt:lpstr>Slide 13: Ancillary &amp; Support Services</vt:lpstr>
      <vt:lpstr>The Role of Administration is to…</vt:lpstr>
      <vt:lpstr>Slide 15: Team Structure Video</vt:lpstr>
      <vt:lpstr>Slide 16: Video Discussion</vt:lpstr>
      <vt:lpstr>Slide 17: Applying TeamSTEPPS Exercise</vt:lpstr>
      <vt:lpstr>Module 2 Summary</vt:lpstr>
      <vt:lpstr>Module 2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TeamSTEPPS 2.0 Module 2: Team Structure</dc:title>
  <dc:subject>TeamSTEPPS</dc:subject>
  <dc:creator>Agency for Health Care Research and Quality (AHRQ)</dc:creator>
  <cp:lastModifiedBy/>
  <cp:revision>1</cp:revision>
  <dcterms:created xsi:type="dcterms:W3CDTF">2018-11-02T21:37:55Z</dcterms:created>
  <dcterms:modified xsi:type="dcterms:W3CDTF">2018-11-02T21:38:24Z</dcterms:modified>
  <cp:category>TeamSTEPPS</cp:category>
  <cp:contentStatus/>
</cp:coreProperties>
</file>