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9.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0.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23.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25.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6.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8.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31.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32.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33.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34.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35.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36.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7.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38.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41"/>
  </p:notesMasterIdLst>
  <p:sldIdLst>
    <p:sldId id="256" r:id="rId2"/>
    <p:sldId id="297" r:id="rId3"/>
    <p:sldId id="301" r:id="rId4"/>
    <p:sldId id="29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9" r:id="rId37"/>
    <p:sldId id="300" r:id="rId38"/>
    <p:sldId id="295" r:id="rId39"/>
    <p:sldId id="296" r:id="rId40"/>
  </p:sldIdLst>
  <p:sldSz cx="9144000" cy="5143500" type="screen16x9"/>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31859C"/>
    <a:srgbClr val="E38144"/>
    <a:srgbClr val="BE571E"/>
    <a:srgbClr val="6090DC"/>
    <a:srgbClr val="4F7FD6"/>
    <a:srgbClr val="0D3157"/>
    <a:srgbClr val="0A183D"/>
    <a:srgbClr val="3B3B3B"/>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68943" autoAdjust="0"/>
  </p:normalViewPr>
  <p:slideViewPr>
    <p:cSldViewPr snapToGrid="0" snapToObjects="1">
      <p:cViewPr varScale="1">
        <p:scale>
          <a:sx n="96" d="100"/>
          <a:sy n="96" d="100"/>
        </p:scale>
        <p:origin x="1764"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F38BA-94AF-4E69-98EC-4F278A5F07E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871E9-4D60-4660-825E-000FF923D272}" type="slidenum">
              <a:rPr lang="en-US" smtClean="0"/>
              <a:t>‹#›</a:t>
            </a:fld>
            <a:endParaRPr lang="en-US"/>
          </a:p>
        </p:txBody>
      </p:sp>
    </p:spTree>
    <p:extLst>
      <p:ext uri="{BB962C8B-B14F-4D97-AF65-F5344CB8AC3E}">
        <p14:creationId xmlns:p14="http://schemas.microsoft.com/office/powerpoint/2010/main" val="136390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0" dirty="0" smtClean="0"/>
              <a:t>Welcome to Module 3 of the TeamSTEPPS 2.0 online Master Trainer course: Communication. This is Dr. </a:t>
            </a:r>
            <a:r>
              <a:rPr lang="en-US" i="0" dirty="0" err="1" smtClean="0"/>
              <a:t>Brigetta</a:t>
            </a:r>
            <a:r>
              <a:rPr lang="en-US" i="0" dirty="0" smtClean="0"/>
              <a:t> Craft, and I will be guiding you through this module. </a:t>
            </a:r>
          </a:p>
          <a:p>
            <a:pPr eaLnBrk="1" hangingPunct="1">
              <a:spcBef>
                <a:spcPct val="0"/>
              </a:spcBef>
            </a:pPr>
            <a:r>
              <a:rPr lang="en-US" i="0" dirty="0" smtClean="0"/>
              <a:t>Learning to properly communicate critical information is an essential TeamSTEPPS principle. Please select the Forward arrow in the lower-right corner to begin this module. </a:t>
            </a:r>
          </a:p>
        </p:txBody>
      </p:sp>
      <p:sp>
        <p:nvSpPr>
          <p:cNvPr id="4" name="Slide Number Placeholder 3"/>
          <p:cNvSpPr>
            <a:spLocks noGrp="1"/>
          </p:cNvSpPr>
          <p:nvPr>
            <p:ph type="sldNum" sz="quarter" idx="10"/>
          </p:nvPr>
        </p:nvSpPr>
        <p:spPr/>
        <p:txBody>
          <a:bodyPr/>
          <a:lstStyle/>
          <a:p>
            <a:fld id="{0A9871E9-4D60-4660-825E-000FF923D272}" type="slidenum">
              <a:rPr lang="en-US" smtClean="0"/>
              <a:t>1</a:t>
            </a:fld>
            <a:endParaRPr lang="en-US"/>
          </a:p>
        </p:txBody>
      </p:sp>
    </p:spTree>
    <p:extLst>
      <p:ext uri="{BB962C8B-B14F-4D97-AF65-F5344CB8AC3E}">
        <p14:creationId xmlns:p14="http://schemas.microsoft.com/office/powerpoint/2010/main" val="312427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Nonverbal communication can take several forms. Written communication is one form common in the health care setting. We see it quite frequently-- everywhere we go in the health care setting. This form of nonverbal communication should adhere to many of the same standards associated with verbal communication, which we will discuss shortly. </a:t>
            </a:r>
          </a:p>
          <a:p>
            <a:pPr eaLnBrk="1" hangingPunct="1"/>
            <a:r>
              <a:rPr lang="en-US" altLang="en-US" dirty="0" smtClean="0"/>
              <a:t>In addition, one should be mindful of standards associated with written communication, such as the Joint Commission's "Do Not Use" list of abbreviations. Another form of nonverbal communication is the body language. The way you make eye contact and the way you hold your body during a conversation are signals that can be picked up by the person with whom you're communicating. </a:t>
            </a:r>
          </a:p>
          <a:p>
            <a:pPr eaLnBrk="1" hangingPunct="1"/>
            <a:r>
              <a:rPr lang="en-US" altLang="en-US" dirty="0" smtClean="0"/>
              <a:t>Body language plays a significant role in communication. In fact, did you realize that in face-to-face communication, words account for 7% of the meaning? Tone of voice is 38% of the meaning. And that body language accounts for 55% of the meaning for the receiver. Although powerful, this mode of communication does not provide an acceptable mode to verify or validate information. </a:t>
            </a:r>
          </a:p>
          <a:p>
            <a:pPr eaLnBrk="1" hangingPunct="1"/>
            <a:r>
              <a:rPr lang="en-US" altLang="en-US" dirty="0" smtClean="0"/>
              <a:t>A third form of nonverbal communication is visual cues. For example, the use of color-coding for assignments, charts, scrubs, orders, and so on, can help team members identify the information they need quickly. Visual cues can also serve as reminders, such as the use of signs reminding staff to wash their hands. </a:t>
            </a:r>
          </a:p>
          <a:p>
            <a:pPr eaLnBrk="1" hangingPunct="1"/>
            <a:r>
              <a:rPr lang="en-US" altLang="en-US" dirty="0" smtClean="0"/>
              <a:t>To avoid making assumptions that can lead to error, you should verify in writing or orally any nonverbal communication such as body language or visual cues. To ensure patient safety, the simple rule is “when in doubt, check it out.” Offer information or ask a question. Trying to get everybody on the same page using all these ways of communication. </a:t>
            </a:r>
          </a:p>
          <a:p>
            <a:pPr eaLnBrk="1" hangingPunct="1"/>
            <a:r>
              <a:rPr lang="en-US" altLang="en-US" dirty="0" smtClean="0"/>
              <a:t>Now think about your work setting. Can you think of an example when nonverbal communication produced a breakdown in teamwork? Did you know the actual intent of the person? </a:t>
            </a:r>
          </a:p>
          <a:p>
            <a:pPr eaLnBrk="1" hangingPunct="1"/>
            <a:r>
              <a:rPr lang="en-US" altLang="en-US" dirty="0" smtClean="0"/>
              <a:t>I can think of many examples in our institution. One of the big ones is one of the groups I worked with here to roll out TeamSTEPPS included physical therapists, occupational therapists, and nursing on one of our teams. And there was an ongoing communication breakdown, and a lot of it was nonverbal. </a:t>
            </a:r>
          </a:p>
          <a:p>
            <a:pPr eaLnBrk="1" hangingPunct="1"/>
            <a:r>
              <a:rPr lang="en-US" altLang="en-US" dirty="0" smtClean="0"/>
              <a:t>It related to splinting of patients-- putting the splints on and the appropriate application of the splint. The therapists would write in the chart exactly what they wanted. But nursing didn't always have the time to go to the chart to review, so they would ask the therapists to help clarify how to put a splint on. </a:t>
            </a:r>
          </a:p>
          <a:p>
            <a:pPr eaLnBrk="1" hangingPunct="1"/>
            <a:r>
              <a:rPr lang="en-US" altLang="en-US" dirty="0" smtClean="0"/>
              <a:t>Often, the response of the body language was something as simple as rolling of the eyes. And then the tone of voice was-- read the chart, I put it there. This instantly closed down the communication and provided a barrier to decrease patient safety. </a:t>
            </a:r>
          </a:p>
          <a:p>
            <a:pPr eaLnBrk="1" hangingPunct="1"/>
            <a:r>
              <a:rPr lang="en-US" altLang="en-US" dirty="0" smtClean="0"/>
              <a:t>See pages 10 and 11 in the instructor guide for more information on how to effectively facilitate the discussion on nonverbal communication.</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10</a:t>
            </a:fld>
            <a:endParaRPr lang="en-US"/>
          </a:p>
        </p:txBody>
      </p:sp>
    </p:spTree>
    <p:extLst>
      <p:ext uri="{BB962C8B-B14F-4D97-AF65-F5344CB8AC3E}">
        <p14:creationId xmlns:p14="http://schemas.microsoft.com/office/powerpoint/2010/main" val="398399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Standards of effective communication involve four major components. They need to be complete, clear, brief, and timely. When sharing information with the team-- which can include other providers, patients, or family members-- communication must meet each of these four standards. </a:t>
            </a:r>
          </a:p>
          <a:p>
            <a:pPr eaLnBrk="1" hangingPunct="1"/>
            <a:r>
              <a:rPr lang="en-US" altLang="en-US" dirty="0" smtClean="0"/>
              <a:t>Complete would be communicate all the relevant information while avoiding unnecessary details that may lead to confusion. It's always important to leave enough time for questions and answers, and answer questions completely. Clear communication uses information that is plainly understood. Lay terminology with patients and their families is very important. Use common or standard terminology when communicating with members of the team. </a:t>
            </a:r>
          </a:p>
          <a:p>
            <a:pPr eaLnBrk="1" hangingPunct="1"/>
            <a:r>
              <a:rPr lang="en-US" altLang="en-US" dirty="0" smtClean="0"/>
              <a:t>Now this is not only in verbal communication, but nonverbal communication as well. I do a lot of chart reviews. And more and more you're seeing abbreviations that don't necessarily make sense, especially in our texting world. I recently saw somebody put in the chart-- instead of writing the word before-- B-E-F-O-R-E-- they wrote B number 4, using that texting way that we communicate now. So everybody needs to be on the same page on how we use our abbreviations. </a:t>
            </a:r>
          </a:p>
          <a:p>
            <a:pPr eaLnBrk="1" hangingPunct="1"/>
            <a:r>
              <a:rPr lang="en-US" altLang="en-US" dirty="0" smtClean="0"/>
              <a:t>Communication needs to be brief. It needs to get to the point quickly and provide the information as quickly and concisely as possible. And finally, it needs to be timely. Be dependable about offering and requesting information in an appropriate time frame. Avoid delays in relaying information that could compromise a patient's situation. Note times of observations and interventions in the patient's record. And update patients and families frequently. </a:t>
            </a:r>
          </a:p>
          <a:p>
            <a:pPr eaLnBrk="1" hangingPunct="1"/>
            <a:r>
              <a:rPr lang="en-US" altLang="en-US" dirty="0" smtClean="0"/>
              <a:t>We need to verify the authenticity, which requires checking that the information received was the intended message of the sender. So getting that feedback. And validate or acknowledge all the information, stating back what you heard. </a:t>
            </a:r>
          </a:p>
          <a:p>
            <a:pPr eaLnBrk="1" hangingPunct="1"/>
            <a:r>
              <a:rPr lang="en-US" altLang="en-US" dirty="0" smtClean="0"/>
              <a:t>A prescription is a great example of good communication. It's complete. It includes the medication, the dosage, and frequency. It should be clear. It is clearly written and legible. It's generally brief. It contains only the necessary information. And it's concise. It's written before discharge and filled when the patient is ready to leave the hospital. </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11</a:t>
            </a:fld>
            <a:endParaRPr lang="en-US"/>
          </a:p>
        </p:txBody>
      </p:sp>
    </p:spTree>
    <p:extLst>
      <p:ext uri="{BB962C8B-B14F-4D97-AF65-F5344CB8AC3E}">
        <p14:creationId xmlns:p14="http://schemas.microsoft.com/office/powerpoint/2010/main" val="107424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There are many communication challenges, which sets us up for some failure. I'm going to go over these briefly here. One of them is a language barrier. Non-English speaking patients and staff pose particular challenges. </a:t>
            </a:r>
          </a:p>
          <a:p>
            <a:pPr eaLnBrk="1" hangingPunct="1"/>
            <a:r>
              <a:rPr lang="en-US" altLang="en-US" dirty="0" smtClean="0"/>
              <a:t>And a great example we had with that here was with our patient identification. A lot of our patients, English is a second language, or don't speak English at all. And we struggled with how do we positively identify every one of those patients using the standards of asking a patient their name and their birthday. Working through that and trying to figure that out has been a challenge. But we've done that now. </a:t>
            </a:r>
          </a:p>
          <a:p>
            <a:pPr eaLnBrk="1" hangingPunct="1"/>
            <a:r>
              <a:rPr lang="en-US" altLang="en-US" dirty="0" smtClean="0"/>
              <a:t>There's always distractions. Emergencies can pull you away from what you're doing. And it takes your attention away from that current task at hand. </a:t>
            </a:r>
          </a:p>
          <a:p>
            <a:pPr eaLnBrk="1" hangingPunct="1"/>
            <a:r>
              <a:rPr lang="en-US" altLang="en-US" dirty="0" smtClean="0"/>
              <a:t>Physical proximity, the person you're communicating with may not be anywhere near where you are. And it puts up another barrier there. Personalities, it's just sometimes difficult to communicate with particular individuals. I used the example of the nurses versus the therapist earlier. Same thing, there are some personality issues that went on there that we've worked through. </a:t>
            </a:r>
          </a:p>
          <a:p>
            <a:pPr eaLnBrk="1" hangingPunct="1"/>
            <a:r>
              <a:rPr lang="en-US" altLang="en-US" dirty="0" smtClean="0"/>
              <a:t>During heavy workload times, all the necessary details may not be communicated. Or they may be communicated, but not verified. People just want to go into the next task and don't necessarily communicate what, exactly, needed to be done on the previous one. </a:t>
            </a:r>
          </a:p>
          <a:p>
            <a:pPr eaLnBrk="1" hangingPunct="1"/>
            <a:r>
              <a:rPr lang="en-US" altLang="en-US" dirty="0" smtClean="0"/>
              <a:t>There's always varying communication styles. Health care workers have historically been trained with different communication styles. That is something-- over history, nursing’s been taught one way to communicate in school, physicians, another way, pharmacists, another way. Somehow, we need to bring all those together. </a:t>
            </a:r>
          </a:p>
          <a:p>
            <a:pPr eaLnBrk="1" hangingPunct="1"/>
            <a:r>
              <a:rPr lang="en-US" altLang="en-US" dirty="0" smtClean="0"/>
              <a:t>Conflict is a big part of barrier for communication challenges. Disagreements may disrupt the flow of information between communication and individuals. This could be directly disagreement about the patient itself, or it could just be a disagreement on a personal level. </a:t>
            </a:r>
          </a:p>
          <a:p>
            <a:pPr eaLnBrk="1" hangingPunct="1"/>
            <a:r>
              <a:rPr lang="en-US" altLang="en-US" dirty="0" smtClean="0"/>
              <a:t>Lack of verification of information. Often, we don't verify what was said in the exchange. And we're no longer working from the same page. </a:t>
            </a:r>
          </a:p>
          <a:p>
            <a:pPr eaLnBrk="1" hangingPunct="1"/>
            <a:r>
              <a:rPr lang="en-US" altLang="en-US" dirty="0" smtClean="0"/>
              <a:t>And then shift change. We talked about 66% of all medical errors can be traced back to communication challenges. A lot of these have to do with transitions in care during those shift changes, or those hand-offs. And we're going to talk more about that as we go. </a:t>
            </a:r>
          </a:p>
          <a:p>
            <a:pPr eaLnBrk="1" hangingPunct="1"/>
            <a:r>
              <a:rPr lang="en-US" altLang="en-US" dirty="0" smtClean="0"/>
              <a:t>One thing that we worked with here is we looked at standardizing our hand-off process to make it better. And the first thing we looked at is how many hand-offs in our trauma and intensive care unit do we have in a 24-hour period? And there's 24 patients in that unit. And we have 12-hour shifts. </a:t>
            </a:r>
          </a:p>
          <a:p>
            <a:pPr eaLnBrk="1" hangingPunct="1"/>
            <a:r>
              <a:rPr lang="en-US" altLang="en-US" dirty="0" smtClean="0"/>
              <a:t>So just the shift change alone, that was 48 hand-offs that occur a day. But then if you throw in the lunch times—which people don't always consider that as an official hand-off, but it is. As one nurse covers for another, there's another hand-off that's occurring. When you transfer your patient to radiology, when you send your patient to OR-- we did the math and found out that there's about 150 hand-offs that occur every single day in the trauma ICU if you include the hand-offs between physicians and such. </a:t>
            </a:r>
          </a:p>
          <a:p>
            <a:pPr eaLnBrk="1" hangingPunct="1"/>
            <a:r>
              <a:rPr lang="en-US" altLang="en-US" dirty="0" smtClean="0"/>
              <a:t>So there's huge opportunity for error to occur. So trying to standardize that communication to make things clear will be a huge step to improving communication. </a:t>
            </a:r>
          </a:p>
          <a:p>
            <a:pPr eaLnBrk="1" hangingPunct="1"/>
            <a:r>
              <a:rPr lang="en-US" altLang="en-US" dirty="0" smtClean="0"/>
              <a:t>So thinking back, have you experienced a situation involving a breakdown of communication? Now, take a moment to write down some examples. You will be able to share these examples when you teach. </a:t>
            </a:r>
          </a:p>
          <a:p>
            <a:pPr eaLnBrk="1" hangingPunct="1"/>
            <a:r>
              <a:rPr lang="en-US" altLang="en-US" dirty="0" smtClean="0"/>
              <a:t>And then when you are teaching, ask these questions to encourage discussion amongst the students. Have you experienced a situation in your unit involving a breakdown of communication? And then ask them for some examples. Again, the instructor guide on pages 14 and 15 can help with this part of the module. </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12</a:t>
            </a:fld>
            <a:endParaRPr lang="en-US"/>
          </a:p>
        </p:txBody>
      </p:sp>
    </p:spTree>
    <p:extLst>
      <p:ext uri="{BB962C8B-B14F-4D97-AF65-F5344CB8AC3E}">
        <p14:creationId xmlns:p14="http://schemas.microsoft.com/office/powerpoint/2010/main" val="68503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itchFamily="34" charset="0"/>
              <a:buNone/>
            </a:pPr>
            <a:r>
              <a:rPr lang="en-US" altLang="en-US" i="0" baseline="0" dirty="0" smtClean="0"/>
              <a:t>Let's spend a few minutes reviewing a scenario in which communication challenges are present. An 89-year-old female presents to the hospital and has a history of chest pain. Many tests are being run to determine the cause of the chest pain. The patient and her family decide they no longer want aggressive measures taken and request that the patient's code status be changed to DNR. </a:t>
            </a:r>
          </a:p>
          <a:p>
            <a:pPr marL="0" indent="0" eaLnBrk="1" hangingPunct="1">
              <a:buFont typeface="Arial" pitchFamily="34" charset="0"/>
              <a:buNone/>
            </a:pPr>
            <a:r>
              <a:rPr lang="en-US" altLang="en-US" i="0" baseline="0" dirty="0" smtClean="0"/>
              <a:t>The night shift documents in the progress note, that the patient requested not to be resuscitated. The night shift does not flag the patient's chart, relay the information during shift change, or notify the attending physician. The morning shift does not read the night shift’s notes because of several immediate emergencies. </a:t>
            </a:r>
          </a:p>
          <a:p>
            <a:pPr marL="0" indent="0" eaLnBrk="1" hangingPunct="1">
              <a:buFont typeface="Arial" pitchFamily="34" charset="0"/>
              <a:buNone/>
            </a:pPr>
            <a:r>
              <a:rPr lang="en-US" altLang="en-US" i="0" baseline="0" dirty="0" smtClean="0"/>
              <a:t>Please take a few moments to review this scenario and write your answers to the following questions. Where might miscommunication occur in this situation? And what are the possible outcomes? Once you have written out your thoughts on the scenario and how it might be avoided, select the Next button to continue. </a:t>
            </a: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BC000-57EC-44E2-AF06-EC1A00B9D8A1}" type="slidenum">
              <a:rPr lang="en-US" smtClean="0"/>
              <a:pPr fontAlgn="base">
                <a:spcBef>
                  <a:spcPct val="0"/>
                </a:spcBef>
                <a:spcAft>
                  <a:spcPct val="0"/>
                </a:spcAft>
              </a:pPr>
              <a:t>13</a:t>
            </a:fld>
            <a:endParaRPr lang="en-US" smtClean="0"/>
          </a:p>
        </p:txBody>
      </p:sp>
    </p:spTree>
    <p:extLst>
      <p:ext uri="{BB962C8B-B14F-4D97-AF65-F5344CB8AC3E}">
        <p14:creationId xmlns:p14="http://schemas.microsoft.com/office/powerpoint/2010/main" val="106648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were your answers to the questions? Miscommunication occurred in the scenario when the night shift failed to properly flag the patient's chart, when the night shift failed to relay the information during shift report, and when the doctor was not notified of the patient's request. The possible outcomes of the miscommunication could include the day shift resuscitating the patient when they shouldn't have, and the patient having additional tests or procedures. The miscommunication in this scenario could've been avoided if the night shift took more time to discuss the patient during the shift change, the chart was flagged to alert a new order, and the doctor was notified.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14</a:t>
            </a:fld>
            <a:endParaRPr lang="en-US"/>
          </a:p>
        </p:txBody>
      </p:sp>
    </p:spTree>
    <p:extLst>
      <p:ext uri="{BB962C8B-B14F-4D97-AF65-F5344CB8AC3E}">
        <p14:creationId xmlns:p14="http://schemas.microsoft.com/office/powerpoint/2010/main" val="415548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r>
              <a:rPr lang="en-US" altLang="en-US" dirty="0" smtClean="0"/>
              <a:t>Now we're going to review four strategies to improve communications. These include SBAR, call-outs, check-backs, and hand-offs. And if you wanted to download the pocket guide, you can click on the link there</a:t>
            </a:r>
            <a:r>
              <a:rPr lang="en-US" altLang="en-US" baseline="0" dirty="0" smtClean="0"/>
              <a:t> </a:t>
            </a:r>
            <a:r>
              <a:rPr lang="en-US" altLang="en-US" dirty="0" smtClean="0"/>
              <a:t>and it will go over some of these tools with us. You can also find these tools in the instructor guide on page 16, on how to instruct on this section of the module. </a:t>
            </a:r>
          </a:p>
          <a:p>
            <a:pPr eaLnBrk="1" hangingPunct="1"/>
            <a:r>
              <a:rPr lang="en-US" altLang="en-US" dirty="0" smtClean="0"/>
              <a:t>We will discuss each one of these in detail on the following slides. Now of these strategies, hand-offs, in particular can take many forms. In this course, we'll describe the I PASS the BATON hand-off tool in the most detail. However, it is only one tool among many that have been created to standardize the process. Examples of additional resources will also be available.</a:t>
            </a:r>
            <a:endParaRPr lang="en-US" dirty="0" smtClean="0"/>
          </a:p>
          <a:p>
            <a:pPr eaLnBrk="1" fontAlgn="auto" hangingPunct="1">
              <a:spcBef>
                <a:spcPts val="0"/>
              </a:spcBef>
              <a:spcAft>
                <a:spcPts val="0"/>
              </a:spcAft>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FD8535-C000-41F3-A603-1CF7DACBED86}" type="slidenum">
              <a:rPr lang="en-US" smtClean="0"/>
              <a:pPr fontAlgn="base">
                <a:spcBef>
                  <a:spcPct val="0"/>
                </a:spcBef>
                <a:spcAft>
                  <a:spcPct val="0"/>
                </a:spcAft>
              </a:pPr>
              <a:t>15</a:t>
            </a:fld>
            <a:endParaRPr lang="en-US" smtClean="0"/>
          </a:p>
        </p:txBody>
      </p:sp>
    </p:spTree>
    <p:extLst>
      <p:ext uri="{BB962C8B-B14F-4D97-AF65-F5344CB8AC3E}">
        <p14:creationId xmlns:p14="http://schemas.microsoft.com/office/powerpoint/2010/main" val="176360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So let's start with SBAR. SBAR provides a standardized framework for communication. So in conversation, when we're having this discussion related to patient care, let's consider four things. What is the situation, or what is happening with the patient? What is the background, or what is the clinical background? What do I think the problem is? What is my assessment of what's going on with this patient? And what will my recommendation be to treat this problem? </a:t>
            </a:r>
          </a:p>
          <a:p>
            <a:pPr eaLnBrk="1" hangingPunct="1"/>
            <a:r>
              <a:rPr lang="en-US" altLang="en-US" dirty="0" smtClean="0"/>
              <a:t>This is a great standardized framework for members of the health care team to communicate about a patient's condition. Sometimes this is also referred to as ISBAR, where I at the beginning stands for Introductions. Keep in mind, we may not always know everybody we're communicating with right from the beginning. </a:t>
            </a:r>
          </a:p>
          <a:p>
            <a:pPr eaLnBrk="1" hangingPunct="1"/>
            <a:r>
              <a:rPr lang="en-US" altLang="en-US" dirty="0" smtClean="0"/>
              <a:t>So starting out with a simple introduction can often open up lines of communication. So let's just go through an example here. When I teach SBAR, I always like to tell people to say the word situation, say the word background, and so here would be an example that I would see occur in our institution. </a:t>
            </a:r>
          </a:p>
          <a:p>
            <a:pPr eaLnBrk="1" hangingPunct="1"/>
            <a:r>
              <a:rPr lang="en-US" altLang="en-US" dirty="0" smtClean="0"/>
              <a:t>I'm calling a physician, and I start with, the situation is Mr. Smith in bed one. Hematocrit has dropped from 30 to 22 in 10 hours. His blood pressure is down, and his heart rate is up. The background is Mr. Smith was admitted last night for a lower GI bleed. My assessment is Mr. Smith is bleeding. He's </a:t>
            </a:r>
            <a:r>
              <a:rPr lang="en-US" altLang="en-US" dirty="0" err="1" smtClean="0"/>
              <a:t>tachycardic</a:t>
            </a:r>
            <a:r>
              <a:rPr lang="en-US" altLang="en-US" dirty="0" smtClean="0"/>
              <a:t>. And he's hypotensive. </a:t>
            </a:r>
          </a:p>
          <a:p>
            <a:pPr eaLnBrk="1" hangingPunct="1"/>
            <a:r>
              <a:rPr lang="en-US" altLang="en-US" dirty="0" smtClean="0"/>
              <a:t>My recommendation would be that we transfuse him stat with two units of blood right now, and then follow up closely. You can also use SBAR for a non clinical scenario, and we use it significantly in our institution for lots of things. We use it in our adverse event reports. We use it when we go over cases with teams, and we use it when we present proposals to our administration. </a:t>
            </a:r>
          </a:p>
          <a:p>
            <a:pPr eaLnBrk="1" hangingPunct="1"/>
            <a:r>
              <a:rPr lang="en-US" altLang="en-US" dirty="0" smtClean="0"/>
              <a:t>A classic example of that would be looking at trying to implement just culture in our institution, the official just culture. And here's an SBAR I would use for something like that. The situation is our culture of safety survey results show people believe we have a punitive reporting environment. The background is historically the medical profession has treated medical errors punitively. </a:t>
            </a:r>
          </a:p>
          <a:p>
            <a:pPr eaLnBrk="1" hangingPunct="1"/>
            <a:r>
              <a:rPr lang="en-US" altLang="en-US" dirty="0" smtClean="0"/>
              <a:t>My assessment is a perception of punitive environment leads to decreased reporting and decreased patient safety. And my recommendation would be to institute a just culture utilizing the Algorithm. So we've taken a clinical tool, and we've used it in a non clinical setting. So again, see instructor guide on page 17 for more on this. </a:t>
            </a:r>
          </a:p>
          <a:p>
            <a:pPr eaLnBrk="1" hangingPunct="1"/>
            <a:r>
              <a:rPr lang="en-US" altLang="en-US" dirty="0" smtClean="0"/>
              <a:t>So take a few minutes to answer the following questions. Have you used SBAR in your own institution, and if so, how was it used? And what was the result of its use? What were the challenges to implement the use of SBAR, and how were these challenges overcome? And then when you're teaching this, ask participants these same discussion questions you just answered. </a:t>
            </a:r>
          </a:p>
          <a:p>
            <a:pPr eaLnBrk="1" hangingPunct="1"/>
            <a:r>
              <a:rPr lang="en-US" altLang="en-US" dirty="0" smtClean="0"/>
              <a:t>This should stimulate some good conversation. And some of the barriers in implementing SBAR will come out, and you guys can discuss them through there. So again, those questions are have you used SBAR in your institution? If so, how was it used? What was the result of its use? And what were the challenges to implement the use of SBAR, and how were these challenges overcome? </a:t>
            </a:r>
          </a:p>
          <a:p>
            <a:pPr eaLnBrk="1" hangingPunct="1"/>
            <a:r>
              <a:rPr lang="en-US" altLang="en-US" dirty="0" smtClean="0"/>
              <a:t>As you're working with your group, if none of the participants mention anything about non-clinical examples, be sure to have one available to provide for them. </a:t>
            </a:r>
            <a:endParaRPr lang="en-US" sz="1200" i="1" kern="1200" dirty="0" smtClean="0">
              <a:solidFill>
                <a:schemeClr val="tx1"/>
              </a:solidFill>
              <a:effectLst/>
              <a:latin typeface="Times New Roman" pitchFamily="18" charset="0"/>
              <a:ea typeface="+mn-ea"/>
              <a:cs typeface="Arial" panose="020B0604020202020204" pitchFamily="34" charset="0"/>
            </a:endParaRPr>
          </a:p>
          <a:p>
            <a:pPr eaLnBrk="1" hangingPunct="1"/>
            <a:endParaRPr lang="en-US" altLang="en-US" baseline="0" dirty="0" smtClean="0"/>
          </a:p>
          <a:p>
            <a:pPr eaLnBrk="1" hangingPunct="1"/>
            <a:endParaRPr lang="en-US" alt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16</a:t>
            </a:fld>
            <a:endParaRPr lang="en-US"/>
          </a:p>
        </p:txBody>
      </p:sp>
    </p:spTree>
    <p:extLst>
      <p:ext uri="{BB962C8B-B14F-4D97-AF65-F5344CB8AC3E}">
        <p14:creationId xmlns:p14="http://schemas.microsoft.com/office/powerpoint/2010/main" val="42754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SBAR can also be used with patients. Although it's typically used as a communication tool between clinical staff, we can modify it to use with a patient to communicate with the care team. So we can actually teach our patients an SBAR tool technique so they can share information on their situation. They can tell us their background and assessment or recommendations. Again, we've just done a nice job of standardizing the process, not only within the medical team, but including the patient as part of the team as well. </a:t>
            </a:r>
            <a:endParaRPr lang="en-US" sz="1200" kern="1200" dirty="0" smtClean="0">
              <a:solidFill>
                <a:schemeClr val="tx1"/>
              </a:solidFill>
              <a:effectLst/>
              <a:latin typeface="Times New Roman" pitchFamily="18" charset="0"/>
              <a:ea typeface="+mn-ea"/>
              <a:cs typeface="Arial" panose="020B0604020202020204" pitchFamily="34" charset="0"/>
            </a:endParaRPr>
          </a:p>
          <a:p>
            <a:pPr marL="0" indent="0" eaLnBrk="1" hangingPunct="1">
              <a:buFont typeface="Arial" pitchFamily="34" charset="0"/>
              <a:buNone/>
            </a:pPr>
            <a:endParaRPr lang="en-US" altLang="en-US" i="1" dirty="0" smtClean="0"/>
          </a:p>
          <a:p>
            <a:pPr eaLnBrk="1" hangingPunct="1"/>
            <a:endParaRPr lang="en-US" altLang="en-US" baseline="0" dirty="0" smtClean="0"/>
          </a:p>
          <a:p>
            <a:pPr eaLnBrk="1" hangingPunct="1"/>
            <a:endParaRPr lang="en-US" alt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17</a:t>
            </a:fld>
            <a:endParaRPr lang="en-US"/>
          </a:p>
        </p:txBody>
      </p:sp>
    </p:spTree>
    <p:extLst>
      <p:ext uri="{BB962C8B-B14F-4D97-AF65-F5344CB8AC3E}">
        <p14:creationId xmlns:p14="http://schemas.microsoft.com/office/powerpoint/2010/main" val="106012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t>Let's now review how to properly use the SBAR technique. In this video, the patient's condition has worsened, resulting in a call to the physician. Please refer to page 18 in the instructor guide for information on how to use this video when you deliver the training. The video is available on the web for viewing. Selecting the slide image will open a new browser window so you can view the video. Once you have viewed the video, please return to the browser window to continue this module. </a:t>
            </a: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B6745-3B38-4B25-9AC1-55F269C2166D}" type="slidenum">
              <a:rPr lang="en-US" smtClean="0"/>
              <a:pPr fontAlgn="base">
                <a:spcBef>
                  <a:spcPct val="0"/>
                </a:spcBef>
                <a:spcAft>
                  <a:spcPct val="0"/>
                </a:spcAft>
              </a:pPr>
              <a:t>18</a:t>
            </a:fld>
            <a:endParaRPr lang="en-US" smtClean="0"/>
          </a:p>
        </p:txBody>
      </p:sp>
    </p:spTree>
    <p:extLst>
      <p:ext uri="{BB962C8B-B14F-4D97-AF65-F5344CB8AC3E}">
        <p14:creationId xmlns:p14="http://schemas.microsoft.com/office/powerpoint/2010/main" val="112649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After showing the video, lead a discussion of this question-- how did the SBAR technique improve communication between the nurse and physician? During the discussion, point out that the nurse identified herself and the reason she was calling; the physician was quickly made aware of Mrs. Everett's deteriorating situation; the nurse provided the background of the DVT diagnosis and all current labs; the recent assessment of the patient has led the nurse to call the physician with her concerns; and the recommendation was initiated by the nurse for additional labs, and a plan was discussed for future care. With regard to the recommendation made by the nurse, be sure to point out that the purpose of the recommendation is to be clear and concise, not to attempt a diagnosis. </a:t>
            </a: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19</a:t>
            </a:fld>
            <a:endParaRPr lang="en-US" smtClean="0"/>
          </a:p>
        </p:txBody>
      </p:sp>
    </p:spTree>
    <p:extLst>
      <p:ext uri="{BB962C8B-B14F-4D97-AF65-F5344CB8AC3E}">
        <p14:creationId xmlns:p14="http://schemas.microsoft.com/office/powerpoint/2010/main" val="359364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310791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you are delivering the training, you will lead the learners in creating an SBAR example. Page 19 in the instructor guide contains detailed instructions to facilitate this exercise. Take a few minutes now to write out your own SBAR example based on your specific role. If you have any questions as you work on your example, please use the FAQ, F-A-Q, button at the bottom right to submit a question, or read through previous questions and answers. </a:t>
            </a:r>
            <a:endParaRPr lang="en-US" baseline="0" dirty="0"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20</a:t>
            </a:fld>
            <a:endParaRPr lang="en-US" smtClean="0"/>
          </a:p>
        </p:txBody>
      </p:sp>
    </p:spTree>
    <p:extLst>
      <p:ext uri="{BB962C8B-B14F-4D97-AF65-F5344CB8AC3E}">
        <p14:creationId xmlns:p14="http://schemas.microsoft.com/office/powerpoint/2010/main" val="2032718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Call-out as a strategy used to communicate important or critical information. Critical information called out in these situations helps the teams anticipate and prepare for vital steps in patient care, and informs all team members simultaneously during emergency situations, and it helps team members anticipate the next steps.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think about that a little bit. If you're the recorder in a code situation and somebody hollers out, they've just given an amp of </a:t>
            </a:r>
            <a:r>
              <a:rPr lang="en-US" dirty="0" err="1" smtClean="0"/>
              <a:t>epi</a:t>
            </a:r>
            <a:r>
              <a:rPr lang="en-US" dirty="0" smtClean="0"/>
              <a:t>, that's important for you to know and for you to document. If they don't call-out that they've given an amp of </a:t>
            </a:r>
            <a:r>
              <a:rPr lang="en-US" dirty="0" err="1" smtClean="0"/>
              <a:t>epi</a:t>
            </a:r>
            <a:r>
              <a:rPr lang="en-US" dirty="0" smtClean="0"/>
              <a:t>, you're going to miss that. And that could be important down the road on that code situation.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important aspect of a call-out is directing the information to a specific individual. So hopefully, you'll know everybody's name and you would call out their name. John, can you please go get me a </a:t>
            </a:r>
            <a:r>
              <a:rPr lang="en-US" dirty="0" err="1" smtClean="0"/>
              <a:t>Yankauer</a:t>
            </a:r>
            <a:r>
              <a:rPr lang="en-US" dirty="0" smtClean="0"/>
              <a:t> suction?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 sometimes you don't, in a code situation, know everybody's name right at the moment. So you would point to that person and say, will you please get me a </a:t>
            </a:r>
            <a:r>
              <a:rPr lang="en-US" dirty="0" err="1" smtClean="0"/>
              <a:t>Yankauer</a:t>
            </a:r>
            <a:r>
              <a:rPr lang="en-US" dirty="0" smtClean="0"/>
              <a:t> suction? That would be a call-out, identifying exactly who you want to complete the task.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kind of call those county call-outs, if somebody just says, I need </a:t>
            </a:r>
            <a:r>
              <a:rPr lang="en-US" dirty="0" err="1" smtClean="0"/>
              <a:t>Yankauer</a:t>
            </a:r>
            <a:r>
              <a:rPr lang="en-US" dirty="0" smtClean="0"/>
              <a:t> suction, we don't know who's going to get it. Nobody may go, or two or three people may go. And that will create some issues. So again, identifying who you want to complete the task is important.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 way to do a call-out is-- an example would be as anesthesia is intubating a patient. I would stand at the head of the bed, watching the patient's O2 stats, and holler out, O2 stats are 96%. O2 stats are 94%. Anesthesia, then, knew where this patient was going oxygenation wise, and would know if they would have to stop trying to intubate them, and we would have to re-oxygenate the patient.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Call-outs can be very valuable in many situations. Anesthesia walking into the room, just saying, Anesthesia is here. That would also be an example of a call-out. It really helps the team members out. Now continue to the next slide to watch the video demonstrating call-out. </a:t>
            </a:r>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21</a:t>
            </a:fld>
            <a:endParaRPr lang="en-US"/>
          </a:p>
        </p:txBody>
      </p:sp>
    </p:spTree>
    <p:extLst>
      <p:ext uri="{BB962C8B-B14F-4D97-AF65-F5344CB8AC3E}">
        <p14:creationId xmlns:p14="http://schemas.microsoft.com/office/powerpoint/2010/main" val="249236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call-out video. After viewing this video, discuss this question-- how did the call-outs made by the nurse and the intern aid the team during this emergent labor and delivery event? Select the image to launch a web browser where you can watch the video, then return to this browser window to continue the module. </a:t>
            </a: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B6745-3B38-4B25-9AC1-55F269C2166D}" type="slidenum">
              <a:rPr lang="en-US" smtClean="0"/>
              <a:pPr fontAlgn="base">
                <a:spcBef>
                  <a:spcPct val="0"/>
                </a:spcBef>
                <a:spcAft>
                  <a:spcPct val="0"/>
                </a:spcAft>
              </a:pPr>
              <a:t>22</a:t>
            </a:fld>
            <a:endParaRPr lang="en-US" smtClean="0"/>
          </a:p>
        </p:txBody>
      </p:sp>
    </p:spTree>
    <p:extLst>
      <p:ext uri="{BB962C8B-B14F-4D97-AF65-F5344CB8AC3E}">
        <p14:creationId xmlns:p14="http://schemas.microsoft.com/office/powerpoint/2010/main" val="47978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So let's talk about the video just a little bit. How did the callout aid the team? Well, you saw team members verbally confirm the critical information. Both the nurse and the students spoke up about what was going on with the patient</a:t>
            </a:r>
            <a:r>
              <a:rPr lang="en-US" sz="1200" kern="120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team was anticipating future actions. Possible C-section and a call to the attending were discussed in the video. </a:t>
            </a:r>
          </a:p>
          <a:p>
            <a:r>
              <a:rPr lang="en-US" sz="1200" kern="1200" dirty="0" smtClean="0">
                <a:solidFill>
                  <a:schemeClr val="tx1"/>
                </a:solidFill>
                <a:effectLst/>
                <a:latin typeface="+mn-lt"/>
                <a:ea typeface="+mn-ea"/>
                <a:cs typeface="+mn-cs"/>
              </a:rPr>
              <a:t>And information was directed directly to Dr. Dean for response and feedback. You heard the nurse say, Dr. Dean, the patient, the baby is decelerating. When you deliver the training, you will show the callout video, and then lead a discussion using the same questions. Again, how did the callouts made by the nurse and intern aid the team during this emergent labor and delivery event? And after the participants have had a chance to share, if the ones seen on the slide weren't mentioned, share your observation to include those on the slide. </a:t>
            </a:r>
          </a:p>
          <a:p>
            <a:r>
              <a:rPr lang="en-US" sz="1200" kern="1200" dirty="0" smtClean="0">
                <a:solidFill>
                  <a:schemeClr val="tx1"/>
                </a:solidFill>
                <a:effectLst/>
                <a:latin typeface="+mn-lt"/>
                <a:ea typeface="+mn-ea"/>
                <a:cs typeface="+mn-cs"/>
              </a:rPr>
              <a:t>Going back to my example of the anesthesiologist walking in the room and identifying themselves as the anesthesiologist, that's a simple callout. An anesthesiologist intubating a patient as somebody's standing at the bedside calling out the O2 saturations is another example. Multiple examples, so please try to share those, and get more from your staff. </a:t>
            </a:r>
          </a:p>
          <a:p>
            <a:pPr eaLnBrk="1" hangingPunct="1">
              <a:spcBef>
                <a:spcPct val="0"/>
              </a:spcBef>
            </a:pPr>
            <a:endParaRPr lang="en-US" dirty="0" smtClean="0"/>
          </a:p>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23</a:t>
            </a:fld>
            <a:endParaRPr lang="en-US" smtClean="0"/>
          </a:p>
        </p:txBody>
      </p:sp>
    </p:spTree>
    <p:extLst>
      <p:ext uri="{BB962C8B-B14F-4D97-AF65-F5344CB8AC3E}">
        <p14:creationId xmlns:p14="http://schemas.microsoft.com/office/powerpoint/2010/main" val="25049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 check-back is a closed loop communication strategy used to verify and validate information exchange. This strategy involves the sender initiating a message, the receiver accepting the message and confirming what was communicated, and the sender verifying that the message was received. Here's an example of a check-back. </a:t>
            </a:r>
          </a:p>
          <a:p>
            <a:r>
              <a:rPr lang="en-US" sz="1200" kern="1200" dirty="0" smtClean="0">
                <a:solidFill>
                  <a:schemeClr val="tx1"/>
                </a:solidFill>
                <a:effectLst/>
                <a:latin typeface="+mn-lt"/>
                <a:ea typeface="+mn-ea"/>
                <a:cs typeface="+mn-cs"/>
              </a:rPr>
              <a:t>One member of the team calls out, "BP is falling. 80 over 48, down from 90 over 60." Another team member verifies and validates receipt of the information by saying, "Got it. BP is falling and at 80 over 48, down from 90 over 60." The original sender of the information completes the loop by saying "Correct." </a:t>
            </a:r>
          </a:p>
          <a:p>
            <a:r>
              <a:rPr lang="en-US" sz="1200" kern="1200" dirty="0" smtClean="0">
                <a:solidFill>
                  <a:schemeClr val="tx1"/>
                </a:solidFill>
                <a:effectLst/>
                <a:latin typeface="+mn-lt"/>
                <a:ea typeface="+mn-ea"/>
                <a:cs typeface="+mn-cs"/>
              </a:rPr>
              <a:t>We see this check-back-- this closed loop communication occurring every day in the medical profession, as well as in every other aspects of our life. Daily, I go into Starbucks and I walk in and I order a </a:t>
            </a:r>
            <a:r>
              <a:rPr lang="en-US" sz="1200" kern="1200" dirty="0" err="1" smtClean="0">
                <a:solidFill>
                  <a:schemeClr val="tx1"/>
                </a:solidFill>
                <a:effectLst/>
                <a:latin typeface="+mn-lt"/>
                <a:ea typeface="+mn-ea"/>
                <a:cs typeface="+mn-cs"/>
              </a:rPr>
              <a:t>venti</a:t>
            </a:r>
            <a:r>
              <a:rPr lang="en-US" sz="1200" kern="1200" dirty="0" smtClean="0">
                <a:solidFill>
                  <a:schemeClr val="tx1"/>
                </a:solidFill>
                <a:effectLst/>
                <a:latin typeface="+mn-lt"/>
                <a:ea typeface="+mn-ea"/>
                <a:cs typeface="+mn-cs"/>
              </a:rPr>
              <a:t> nonfat, sugar-free vanilla </a:t>
            </a:r>
            <a:r>
              <a:rPr lang="en-US" sz="1200" kern="1200" dirty="0" err="1" smtClean="0">
                <a:solidFill>
                  <a:schemeClr val="tx1"/>
                </a:solidFill>
                <a:effectLst/>
                <a:latin typeface="+mn-lt"/>
                <a:ea typeface="+mn-ea"/>
                <a:cs typeface="+mn-cs"/>
              </a:rPr>
              <a:t>misto</a:t>
            </a:r>
            <a:r>
              <a:rPr lang="en-US" sz="1200" kern="1200" dirty="0" smtClean="0">
                <a:solidFill>
                  <a:schemeClr val="tx1"/>
                </a:solidFill>
                <a:effectLst/>
                <a:latin typeface="+mn-lt"/>
                <a:ea typeface="+mn-ea"/>
                <a:cs typeface="+mn-cs"/>
              </a:rPr>
              <a:t>. And the person taking my order then repeats it back to me, as well as to the barista-- </a:t>
            </a:r>
            <a:r>
              <a:rPr lang="en-US" sz="1200" kern="1200" dirty="0" err="1" smtClean="0">
                <a:solidFill>
                  <a:schemeClr val="tx1"/>
                </a:solidFill>
                <a:effectLst/>
                <a:latin typeface="+mn-lt"/>
                <a:ea typeface="+mn-ea"/>
                <a:cs typeface="+mn-cs"/>
              </a:rPr>
              <a:t>venti</a:t>
            </a:r>
            <a:r>
              <a:rPr lang="en-US" sz="1200" kern="1200" dirty="0" smtClean="0">
                <a:solidFill>
                  <a:schemeClr val="tx1"/>
                </a:solidFill>
                <a:effectLst/>
                <a:latin typeface="+mn-lt"/>
                <a:ea typeface="+mn-ea"/>
                <a:cs typeface="+mn-cs"/>
              </a:rPr>
              <a:t> nonfat, sugar-free vanilla </a:t>
            </a:r>
            <a:r>
              <a:rPr lang="en-US" sz="1200" kern="1200" dirty="0" err="1" smtClean="0">
                <a:solidFill>
                  <a:schemeClr val="tx1"/>
                </a:solidFill>
                <a:effectLst/>
                <a:latin typeface="+mn-lt"/>
                <a:ea typeface="+mn-ea"/>
                <a:cs typeface="+mn-cs"/>
              </a:rPr>
              <a:t>misto</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barista looks over and says, </a:t>
            </a:r>
            <a:r>
              <a:rPr lang="en-US" sz="1200" kern="1200" dirty="0" err="1" smtClean="0">
                <a:solidFill>
                  <a:schemeClr val="tx1"/>
                </a:solidFill>
                <a:effectLst/>
                <a:latin typeface="+mn-lt"/>
                <a:ea typeface="+mn-ea"/>
                <a:cs typeface="+mn-cs"/>
              </a:rPr>
              <a:t>venti</a:t>
            </a:r>
            <a:r>
              <a:rPr lang="en-US" sz="1200" kern="1200" dirty="0" smtClean="0">
                <a:solidFill>
                  <a:schemeClr val="tx1"/>
                </a:solidFill>
                <a:effectLst/>
                <a:latin typeface="+mn-lt"/>
                <a:ea typeface="+mn-ea"/>
                <a:cs typeface="+mn-cs"/>
              </a:rPr>
              <a:t> nonfat, sugar-free vanilla </a:t>
            </a:r>
            <a:r>
              <a:rPr lang="en-US" sz="1200" kern="1200" dirty="0" err="1" smtClean="0">
                <a:solidFill>
                  <a:schemeClr val="tx1"/>
                </a:solidFill>
                <a:effectLst/>
                <a:latin typeface="+mn-lt"/>
                <a:ea typeface="+mn-ea"/>
                <a:cs typeface="+mn-cs"/>
              </a:rPr>
              <a:t>misto</a:t>
            </a:r>
            <a:r>
              <a:rPr lang="en-US" sz="1200" kern="1200" dirty="0" smtClean="0">
                <a:solidFill>
                  <a:schemeClr val="tx1"/>
                </a:solidFill>
                <a:effectLst/>
                <a:latin typeface="+mn-lt"/>
                <a:ea typeface="+mn-ea"/>
                <a:cs typeface="+mn-cs"/>
              </a:rPr>
              <a:t>. The person at the register says that's correct. And then when the barista makes the drink and puts it on the counter, they say, </a:t>
            </a:r>
            <a:r>
              <a:rPr lang="en-US" sz="1200" kern="1200" dirty="0" err="1" smtClean="0">
                <a:solidFill>
                  <a:schemeClr val="tx1"/>
                </a:solidFill>
                <a:effectLst/>
                <a:latin typeface="+mn-lt"/>
                <a:ea typeface="+mn-ea"/>
                <a:cs typeface="+mn-cs"/>
              </a:rPr>
              <a:t>venti</a:t>
            </a:r>
            <a:r>
              <a:rPr lang="en-US" sz="1200" kern="1200" dirty="0" smtClean="0">
                <a:solidFill>
                  <a:schemeClr val="tx1"/>
                </a:solidFill>
                <a:effectLst/>
                <a:latin typeface="+mn-lt"/>
                <a:ea typeface="+mn-ea"/>
                <a:cs typeface="+mn-cs"/>
              </a:rPr>
              <a:t> nonfat, sugar-free vanilla </a:t>
            </a:r>
            <a:r>
              <a:rPr lang="en-US" sz="1200" kern="1200" dirty="0" err="1" smtClean="0">
                <a:solidFill>
                  <a:schemeClr val="tx1"/>
                </a:solidFill>
                <a:effectLst/>
                <a:latin typeface="+mn-lt"/>
                <a:ea typeface="+mn-ea"/>
                <a:cs typeface="+mn-cs"/>
              </a:rPr>
              <a:t>misto</a:t>
            </a:r>
            <a:r>
              <a:rPr lang="en-US" sz="1200" kern="1200" dirty="0" smtClean="0">
                <a:solidFill>
                  <a:schemeClr val="tx1"/>
                </a:solidFill>
                <a:effectLst/>
                <a:latin typeface="+mn-lt"/>
                <a:ea typeface="+mn-ea"/>
                <a:cs typeface="+mn-cs"/>
              </a:rPr>
              <a:t>. They've now said this call-out and check-back four times, to confirm that the order is correct. </a:t>
            </a:r>
          </a:p>
          <a:p>
            <a:r>
              <a:rPr lang="en-US" sz="1200" kern="1200" dirty="0" smtClean="0">
                <a:solidFill>
                  <a:schemeClr val="tx1"/>
                </a:solidFill>
                <a:effectLst/>
                <a:latin typeface="+mn-lt"/>
                <a:ea typeface="+mn-ea"/>
                <a:cs typeface="+mn-cs"/>
              </a:rPr>
              <a:t>So we see this in every aspects of our lives. Sometimes we look at that and think, maybe giving a patient epinephrine-- the last time we gave a patient an EPI-- amp of EPI in a code situation might be as important as our morning Starbucks. A check-back is an effective tool for all members of the team, including patients and their family members. For example, patients and families can use the check-back to verify the receipt of care instructions or confirm understanding of symptoms to monitor. </a:t>
            </a:r>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24</a:t>
            </a:fld>
            <a:endParaRPr lang="en-US"/>
          </a:p>
        </p:txBody>
      </p:sp>
    </p:spTree>
    <p:extLst>
      <p:ext uri="{BB962C8B-B14F-4D97-AF65-F5344CB8AC3E}">
        <p14:creationId xmlns:p14="http://schemas.microsoft.com/office/powerpoint/2010/main" val="42582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you deliver the training, you will show the check back video and then lead a discussion using these questions. </a:t>
            </a:r>
          </a:p>
          <a:p>
            <a:pPr eaLnBrk="1" hangingPunct="1">
              <a:spcBef>
                <a:spcPct val="0"/>
              </a:spcBef>
            </a:pPr>
            <a:r>
              <a:rPr lang="en-US" dirty="0" smtClean="0"/>
              <a:t>Who was the sender? Who was the receiver? How did the sender and receiver close the loop? What communication errors were avoided? Think about how you would answer these questions as you watch the video. Select the image to launch a web browser where you can watch the video, then return to this browser window to continue the module. </a:t>
            </a: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B6745-3B38-4B25-9AC1-55F269C2166D}" type="slidenum">
              <a:rPr lang="en-US" smtClean="0"/>
              <a:pPr fontAlgn="base">
                <a:spcBef>
                  <a:spcPct val="0"/>
                </a:spcBef>
                <a:spcAft>
                  <a:spcPct val="0"/>
                </a:spcAft>
              </a:pPr>
              <a:t>25</a:t>
            </a:fld>
            <a:endParaRPr lang="en-US" smtClean="0"/>
          </a:p>
        </p:txBody>
      </p:sp>
    </p:spTree>
    <p:extLst>
      <p:ext uri="{BB962C8B-B14F-4D97-AF65-F5344CB8AC3E}">
        <p14:creationId xmlns:p14="http://schemas.microsoft.com/office/powerpoint/2010/main" val="182755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After watching the video, share these observations with your learners. The pharmacist was the sender and the resident was the receiver. They closed the loop when the pharmacist said, correct. </a:t>
            </a:r>
          </a:p>
          <a:p>
            <a:r>
              <a:rPr lang="en-US" sz="1200" kern="1200" dirty="0" smtClean="0">
                <a:solidFill>
                  <a:schemeClr val="tx1"/>
                </a:solidFill>
                <a:effectLst/>
                <a:latin typeface="+mn-lt"/>
                <a:ea typeface="+mn-ea"/>
                <a:cs typeface="+mn-cs"/>
              </a:rPr>
              <a:t>They avoided communication errors because the pharmacist didn't rely on memory to give correct dosing information. The resident wrote the exact dosing instructions to avoid depending on memory, and could check back using notes, since the dosing was more complicated by dilution. Errors caused by misunderstood dosage amounts or drugs with similar sounding names were avoided. </a:t>
            </a:r>
          </a:p>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26</a:t>
            </a:fld>
            <a:endParaRPr lang="en-US" smtClean="0"/>
          </a:p>
        </p:txBody>
      </p:sp>
    </p:spTree>
    <p:extLst>
      <p:ext uri="{BB962C8B-B14F-4D97-AF65-F5344CB8AC3E}">
        <p14:creationId xmlns:p14="http://schemas.microsoft.com/office/powerpoint/2010/main" val="3370897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When a team member is temporarily or permanently relieved of duty, there is a risk as necessary information about the patient that might not be communicated. Throughout the hand-off scenario, we can standardize our process to make sure the transfer of information during transitions is standardized. It includes the opportunity to ask questions and clarify, as well as confirm. </a:t>
            </a:r>
          </a:p>
          <a:p>
            <a:pPr eaLnBrk="1" hangingPunct="1"/>
            <a:r>
              <a:rPr lang="en-US" altLang="en-US" dirty="0" smtClean="0"/>
              <a:t>The hand-off strategy is designed to enhance information exchange at critical times, such as transitions in care. Remember, we talked about over 150 times a day, in one 24-bed ICU, hand-offs occur. More important, it maintains continuity of care despite changing caregivers. </a:t>
            </a:r>
          </a:p>
          <a:p>
            <a:pPr eaLnBrk="1" hangingPunct="1"/>
            <a:r>
              <a:rPr lang="en-US" altLang="en-US" dirty="0" smtClean="0"/>
              <a:t>According to the Joint Commission, the primary objective of a hand-off is to provide accurate information about a patient's, or client's, or resident's care, treatment and services, current condition, and any recent or anticipated changes that have occurred. The information communicated during a hand-off must be accurate to meet the patient safety goals. The Joint Commission National Patient Safety Goal, NPSG 2E, which relates to communication, mandates implementing the use of hand-offs within each institution. </a:t>
            </a:r>
          </a:p>
          <a:p>
            <a:pPr eaLnBrk="1" hangingPunct="1"/>
            <a:r>
              <a:rPr lang="en-US" altLang="en-US" dirty="0" smtClean="0"/>
              <a:t>In addition, a standardized approach to hand-off communications, including an opportunity to ask and respond to questions is required. So as we look at hand-offs, we need to make sure we make it standardized, and allow for people to ask questions. We have used hand-offs in many different ways in our institution. We have the advantage of the electronic medical record helping us with our standardized approach for hand-offs for our physicians, as well as our nursing staff and pharmacy staff. It pulls real-time data out of the patient's chart. They can print up a tool, a hand-off tool and share with the person they're handing-off to, so all that information transfer is occurring. </a:t>
            </a:r>
          </a:p>
          <a:p>
            <a:pPr eaLnBrk="1" hangingPunct="1"/>
            <a:r>
              <a:rPr lang="en-US" altLang="en-US" dirty="0" smtClean="0"/>
              <a:t>Please refer to page 22 in the instructor guide for more information on how to facilitate the delivery of this information. You can also use the link provided to read the </a:t>
            </a:r>
            <a:r>
              <a:rPr lang="en-US" altLang="en-US" smtClean="0"/>
              <a:t>Joint Commission’s </a:t>
            </a:r>
            <a:r>
              <a:rPr lang="en-US" altLang="en-US" dirty="0" smtClean="0"/>
              <a:t>tool to tackle miscommunication among caregivers. </a:t>
            </a:r>
          </a:p>
          <a:p>
            <a:pPr eaLnBrk="1" hangingPunct="1"/>
            <a:r>
              <a:rPr lang="en-US" altLang="en-US" dirty="0" smtClean="0"/>
              <a:t>One last thing I wanted to say about hand-offs, and I said this earlier, is we really need to keep in mind what a hand-off is. The obvious ones are change of shift reports, but when we go to lunch, and we hand-off our patient to another staff member, that's an important time to keep in mind that that's an official hand-off. And people need to know what's going on with that patient at that point.</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27</a:t>
            </a:fld>
            <a:endParaRPr lang="en-US"/>
          </a:p>
        </p:txBody>
      </p:sp>
    </p:spTree>
    <p:extLst>
      <p:ext uri="{BB962C8B-B14F-4D97-AF65-F5344CB8AC3E}">
        <p14:creationId xmlns:p14="http://schemas.microsoft.com/office/powerpoint/2010/main" val="425751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proper hand-off includes the following-- transfer of responsibility and accountability. So when handing off, it is your responsibility to know that the person who must accept responsibility is aware of assuming responsibility. Similarly, you're accountable until both parties are aware of the transfer of responsibility. </a:t>
            </a:r>
          </a:p>
          <a:p>
            <a:r>
              <a:rPr lang="en-US" dirty="0" smtClean="0"/>
              <a:t>Needs to be clear information-- when uncertainty exist, it is your responsibility to clear up all ambiguity of responsibility before the transfer is completed. </a:t>
            </a:r>
          </a:p>
          <a:p>
            <a:r>
              <a:rPr lang="en-US" dirty="0" smtClean="0"/>
              <a:t>Verbal communication of information-- you can never assume that the person obtaining responsibility will read or understand written or nonverbal communications. So I talked about this tool that we use that we get out of our electronic medical record. It's not adequate just to hand that tool to somebody. You should be working off that tool together, as you have the verbal communication throughout the hand-off. </a:t>
            </a:r>
          </a:p>
          <a:p>
            <a:r>
              <a:rPr lang="en-US" dirty="0" smtClean="0"/>
              <a:t>And the receiver needs to acknowledge the information. Until it is acknowledged that hand-off is understood and accepted, you cannot relinquish your responsibility. And finally, the receiver needs to have an opportunity to review, have opportunity to ask questions. And often the hand-offs are a good time to review and have a new pair of eyes evaluate the situation for both safety and quality. Bringing somebody in that hasn't seen the patient yet for a while, sometimes can bring a different perspective that will be valuable to patient care.</a:t>
            </a:r>
          </a:p>
          <a:p>
            <a:endParaRPr lang="en-US" dirty="0"/>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28</a:t>
            </a:fld>
            <a:endParaRPr lang="en-US"/>
          </a:p>
        </p:txBody>
      </p:sp>
    </p:spTree>
    <p:extLst>
      <p:ext uri="{BB962C8B-B14F-4D97-AF65-F5344CB8AC3E}">
        <p14:creationId xmlns:p14="http://schemas.microsoft.com/office/powerpoint/2010/main" val="439916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Hand-offs include the transfer of knowledge and information about the degree of certainty regarding the patient, such as whether a diagnosis has been confirmed, or not, how the patient is responding to the treatment, any recent changes in conditions and circumstances, and the plan of care, including contingencies. If this happens, what will we do? </a:t>
            </a:r>
          </a:p>
          <a:p>
            <a:r>
              <a:rPr lang="en-US" sz="1200" kern="1200" dirty="0" smtClean="0">
                <a:solidFill>
                  <a:schemeClr val="tx1"/>
                </a:solidFill>
                <a:effectLst/>
                <a:latin typeface="+mn-lt"/>
                <a:ea typeface="+mn-ea"/>
                <a:cs typeface="+mn-cs"/>
              </a:rPr>
              <a:t>It is important to highlight that both authority and responsibility are transferred in a hand-off. </a:t>
            </a:r>
          </a:p>
          <a:p>
            <a:r>
              <a:rPr lang="en-US" sz="1200" kern="1200" dirty="0" smtClean="0">
                <a:solidFill>
                  <a:schemeClr val="tx1"/>
                </a:solidFill>
                <a:effectLst/>
                <a:latin typeface="+mn-lt"/>
                <a:ea typeface="+mn-ea"/>
                <a:cs typeface="+mn-cs"/>
              </a:rPr>
              <a:t>As identified in root cause analysis of sentinel events in poor outcomes, lack of clarity who is responsible for care and decision making has often been a major contributor to medical error. We see that quite frequently, especially when you have multiple services and multiple people working with a patient. </a:t>
            </a:r>
          </a:p>
          <a:p>
            <a:r>
              <a:rPr lang="en-US" sz="1200" kern="1200" dirty="0" smtClean="0">
                <a:solidFill>
                  <a:schemeClr val="tx1"/>
                </a:solidFill>
                <a:effectLst/>
                <a:latin typeface="+mn-lt"/>
                <a:ea typeface="+mn-ea"/>
                <a:cs typeface="+mn-cs"/>
              </a:rPr>
              <a:t>In our institution, we'll see trauma patients. We'll see trauma patients with medical histories. They have orthopedic consults going. And sometimes, at the end of the day, nobody was quite sure who is ultimately responsible for that patient's care, which leads to problems with that patient and poor patient outcomes. </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29</a:t>
            </a:fld>
            <a:endParaRPr lang="en-US"/>
          </a:p>
        </p:txBody>
      </p:sp>
    </p:spTree>
    <p:extLst>
      <p:ext uri="{BB962C8B-B14F-4D97-AF65-F5344CB8AC3E}">
        <p14:creationId xmlns:p14="http://schemas.microsoft.com/office/powerpoint/2010/main" val="366043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deliver the TeamSTEPPS training at your facility, you will use a variety of materials and resources provided on the AHRQ TeamSTEPPS website. We will discuss them more, later in this module. Please select the link provided if you'd like to review any of the materials on the TeamSTEPPS website. </a:t>
            </a:r>
          </a:p>
        </p:txBody>
      </p:sp>
      <p:sp>
        <p:nvSpPr>
          <p:cNvPr id="4" name="Slide Number Placeholder 3"/>
          <p:cNvSpPr>
            <a:spLocks noGrp="1"/>
          </p:cNvSpPr>
          <p:nvPr>
            <p:ph type="sldNum" sz="quarter" idx="10"/>
          </p:nvPr>
        </p:nvSpPr>
        <p:spPr/>
        <p:txBody>
          <a:bodyPr/>
          <a:lstStyle/>
          <a:p>
            <a:fld id="{0A9871E9-4D60-4660-825E-000FF923D272}" type="slidenum">
              <a:rPr lang="en-US" smtClean="0"/>
              <a:t>3</a:t>
            </a:fld>
            <a:endParaRPr lang="en-US"/>
          </a:p>
        </p:txBody>
      </p:sp>
    </p:spTree>
    <p:extLst>
      <p:ext uri="{BB962C8B-B14F-4D97-AF65-F5344CB8AC3E}">
        <p14:creationId xmlns:p14="http://schemas.microsoft.com/office/powerpoint/2010/main" val="109277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While watching the video, ask yourself these questions. What went well in the hand-off? Was there anything about the hand-off that could have been improved? </a:t>
            </a:r>
          </a:p>
          <a:p>
            <a:r>
              <a:rPr lang="en-US" sz="1200" kern="1200" dirty="0" smtClean="0">
                <a:solidFill>
                  <a:schemeClr val="tx1"/>
                </a:solidFill>
                <a:effectLst/>
                <a:latin typeface="+mn-lt"/>
                <a:ea typeface="+mn-ea"/>
                <a:cs typeface="+mn-cs"/>
              </a:rPr>
              <a:t>When you deliver the training, you will show the hand-off video and then lead a discussion using these same questions. Ask participants, what went well in the hand-off in this video? Was there anything about the hand-off that could've been improved? Select the image to launch a web browser where you can watch the video, then return to this browser window to continue the module. </a:t>
            </a:r>
            <a:endParaRPr lang="en-US"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B6745-3B38-4B25-9AC1-55F269C2166D}" type="slidenum">
              <a:rPr lang="en-US" smtClean="0"/>
              <a:pPr fontAlgn="base">
                <a:spcBef>
                  <a:spcPct val="0"/>
                </a:spcBef>
                <a:spcAft>
                  <a:spcPct val="0"/>
                </a:spcAft>
              </a:pPr>
              <a:t>30</a:t>
            </a:fld>
            <a:endParaRPr lang="en-US" smtClean="0"/>
          </a:p>
        </p:txBody>
      </p:sp>
    </p:spTree>
    <p:extLst>
      <p:ext uri="{BB962C8B-B14F-4D97-AF65-F5344CB8AC3E}">
        <p14:creationId xmlns:p14="http://schemas.microsoft.com/office/powerpoint/2010/main" val="1766997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After watching the video, did you have these same observations? The things that went well in the hand-off included continuity of care was maintained, pain management was discussed, medications were reviewed, plan of care was discussed, high threats unique to Mrs. Peters were announced, and expectations and responsibilities for the hand-off were completed. </a:t>
            </a:r>
          </a:p>
          <a:p>
            <a:pPr eaLnBrk="1" hangingPunct="1">
              <a:spcBef>
                <a:spcPct val="0"/>
              </a:spcBef>
            </a:pPr>
            <a:r>
              <a:rPr lang="en-US" dirty="0" smtClean="0"/>
              <a:t>The hand-off could have been improved, if it was face-to-face. Face-to-face, or in-person hand-offs allow you to see the nonverbal communication between you and the receiver, for better confirmation that the message has been properly received. When you teach, after participants have had a chance to answer, add these observations, if they were not already covered. </a:t>
            </a: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31</a:t>
            </a:fld>
            <a:endParaRPr lang="en-US" smtClean="0"/>
          </a:p>
        </p:txBody>
      </p:sp>
    </p:spTree>
    <p:extLst>
      <p:ext uri="{BB962C8B-B14F-4D97-AF65-F5344CB8AC3E}">
        <p14:creationId xmlns:p14="http://schemas.microsoft.com/office/powerpoint/2010/main" val="81162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let's talk about one of the tools available to us to standardize the hand-off approach. This is called "I Pass the Baton", and it's a systematic way to work through the hand-off to make sure everybody's giving and receiving the same information. Every facility should determine a standard protocol for delivering hand-offs, and make it known to everyone. This tool, "I PASS THE BATON", is the TeamSTEPPS tool that provides one option of conducting a structured hand-off. </a:t>
            </a:r>
          </a:p>
          <a:p>
            <a:r>
              <a:rPr lang="en-US" dirty="0" smtClean="0"/>
              <a:t>I stands for the introduction. Introduce yourself, and your role, and your job, and include the patient. And remember, Simple introductions open up lines of communication. P stands for a patient-- name, identifier, sex, and location. A stands for the assessment-- presenting chief complaint, vital signs, symptoms, and diagnosis. S is for situation-- current status, circumstances, including the patient's code status, level of uncertainty, recent changes, and responses to treatment. </a:t>
            </a:r>
          </a:p>
          <a:p>
            <a:r>
              <a:rPr lang="en-US" dirty="0" smtClean="0"/>
              <a:t>The next S stands for safety concerns-- critical lab values, reports, socioeconomic factors, allergies, alerts. This is a good time to share whether a patient's on isolation precautions, or fall precautions. The B stands for background-- comorbidities, previous episodes, current medications, family history. </a:t>
            </a:r>
          </a:p>
          <a:p>
            <a:r>
              <a:rPr lang="en-US" dirty="0" smtClean="0"/>
              <a:t>A is for actions. What actions were taken, or are required yet. Provide a brief rationale for these actions. T is for timing-- level of urgency and explicit timing and prioritization of actions. </a:t>
            </a:r>
          </a:p>
          <a:p>
            <a:r>
              <a:rPr lang="en-US" dirty="0" smtClean="0"/>
              <a:t>And O is for ownership. Who is responsible? Is it the nurse, the doctor, the team? Include patient and family responsibilities in O. And N stands for next-- what will happen next, anticipated changes, what is the plan, are there contingency plans? </a:t>
            </a:r>
          </a:p>
          <a:p>
            <a:endParaRPr lang="en-US" dirty="0"/>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32</a:t>
            </a:fld>
            <a:endParaRPr lang="en-US"/>
          </a:p>
        </p:txBody>
      </p:sp>
    </p:spTree>
    <p:extLst>
      <p:ext uri="{BB962C8B-B14F-4D97-AF65-F5344CB8AC3E}">
        <p14:creationId xmlns:p14="http://schemas.microsoft.com/office/powerpoint/2010/main" val="566929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Now as you watch this video, consider how you would answer the following question-- how was I PASS THE BATON used in the physician-to-physician example? When you deliver the training, you will show the I PASS THE BATON video, and then lead a discussion based on that same question. Select the image to launch a web browser where you can watch the video, then return to this browser window to continue the module. </a:t>
            </a:r>
            <a:endParaRPr lang="en-US"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B6745-3B38-4B25-9AC1-55F269C2166D}" type="slidenum">
              <a:rPr lang="en-US" smtClean="0"/>
              <a:pPr fontAlgn="base">
                <a:spcBef>
                  <a:spcPct val="0"/>
                </a:spcBef>
                <a:spcAft>
                  <a:spcPct val="0"/>
                </a:spcAft>
              </a:pPr>
              <a:t>33</a:t>
            </a:fld>
            <a:endParaRPr lang="en-US" smtClean="0"/>
          </a:p>
        </p:txBody>
      </p:sp>
    </p:spTree>
    <p:extLst>
      <p:ext uri="{BB962C8B-B14F-4D97-AF65-F5344CB8AC3E}">
        <p14:creationId xmlns:p14="http://schemas.microsoft.com/office/powerpoint/2010/main" val="715791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that you've seen the video, did your observations match the following? It was demonstrated in the physician shift change, showing change of responsibility from one physician to another. They discussed the evolving patient condition, and there was sharing of information for better decision making between care leaders. </a:t>
            </a:r>
          </a:p>
          <a:p>
            <a:pPr eaLnBrk="1" hangingPunct="1">
              <a:spcBef>
                <a:spcPct val="0"/>
              </a:spcBef>
            </a:pPr>
            <a:r>
              <a:rPr lang="en-US" dirty="0" smtClean="0"/>
              <a:t>When you deliver the training after showing the I PASS THE BATON video, lead a discussion by asking, how was I PASS THE BATON used in the physician-to-physician example? If not already mentioned by the group, share the observations we just discussed. Refer to page 26 in the instructor guide for information on facilitating this discussion. </a:t>
            </a: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242EA-8B48-47E3-9B39-EDDEABB73260}" type="slidenum">
              <a:rPr lang="en-US" smtClean="0"/>
              <a:pPr fontAlgn="base">
                <a:spcBef>
                  <a:spcPct val="0"/>
                </a:spcBef>
                <a:spcAft>
                  <a:spcPct val="0"/>
                </a:spcAft>
              </a:pPr>
              <a:t>34</a:t>
            </a:fld>
            <a:endParaRPr lang="en-US" smtClean="0"/>
          </a:p>
        </p:txBody>
      </p:sp>
    </p:spTree>
    <p:extLst>
      <p:ext uri="{BB962C8B-B14F-4D97-AF65-F5344CB8AC3E}">
        <p14:creationId xmlns:p14="http://schemas.microsoft.com/office/powerpoint/2010/main" val="689837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 tools and resources are available to facilitate effective hand-offs, and each facility should adopt a tool that best meets its needs. In addition to I PASS the BATON, other hand-off tools and resources include ANTIC-</a:t>
            </a:r>
            <a:r>
              <a:rPr lang="en-US" dirty="0" err="1" smtClean="0"/>
              <a:t>ipate</a:t>
            </a:r>
            <a:r>
              <a:rPr lang="en-US" dirty="0" smtClean="0"/>
              <a:t>, which stands for Administrative data, New clinical information, Tasks to be performed, Illness severity, and Contingency plans for changes. There's also just I PASS: illness severity, patient summary, action list for new team, situation awareness and contingency plans, and synthesis and read-back of the information. </a:t>
            </a:r>
          </a:p>
          <a:p>
            <a:r>
              <a:rPr lang="en-US" dirty="0" smtClean="0"/>
              <a:t>We use I PASS for our certified nursing assistants as they give report. This does a nice job of getting through the main parts of the patient. It also allows for them to talk about fall-risk precautions and isolation precautions. And then SHARQ, which stands for situation, history, assessment, recommendations, results, and questions. You can select the title of each of these tools shown to learn more about each one. Please refer to page 27 in the instructor guide for other hand-off tools.</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35</a:t>
            </a:fld>
            <a:endParaRPr lang="en-US"/>
          </a:p>
        </p:txBody>
      </p:sp>
    </p:spTree>
    <p:extLst>
      <p:ext uri="{BB962C8B-B14F-4D97-AF65-F5344CB8AC3E}">
        <p14:creationId xmlns:p14="http://schemas.microsoft.com/office/powerpoint/2010/main" val="3120608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Within this module, we identified some barriers to a team's effective communication and introduced tools for your use in communicating more efficiently and effectively within and across teams. Communication tools that can enhance teamwork include the SBAR, Call-Out, Check-Back, and Handoff. Communication skills interact directly with leadership, situation monitoring, and mutual support. </a:t>
            </a:r>
          </a:p>
          <a:p>
            <a:r>
              <a:rPr lang="en-US" sz="1200" kern="1200" dirty="0" smtClean="0">
                <a:solidFill>
                  <a:schemeClr val="tx1"/>
                </a:solidFill>
                <a:effectLst/>
                <a:latin typeface="Times New Roman" pitchFamily="18" charset="0"/>
                <a:ea typeface="+mn-ea"/>
                <a:cs typeface="+mn-cs"/>
              </a:rPr>
              <a:t>Team leaders require effective communication skills to convey clear information, provide awareness of roles and responsibilities, and provide feedback. Team members monitor situations by communicating any changes to keep the team informed and the patient protected. Communication facilitates a culture of mutual support when team members request or offer assistance and verbally advocate for the patient. Effective communication facilitates the development of shared mental models, adaptability, mutual trust, and patient safety. </a:t>
            </a:r>
          </a:p>
        </p:txBody>
      </p:sp>
      <p:sp>
        <p:nvSpPr>
          <p:cNvPr id="4" name="Slide Number Placeholder 3"/>
          <p:cNvSpPr>
            <a:spLocks noGrp="1"/>
          </p:cNvSpPr>
          <p:nvPr>
            <p:ph type="sldNum" sz="quarter" idx="10"/>
          </p:nvPr>
        </p:nvSpPr>
        <p:spPr/>
        <p:txBody>
          <a:bodyPr/>
          <a:lstStyle/>
          <a:p>
            <a:fld id="{CD7862B6-E3BF-402C-A022-A10921096356}" type="slidenum">
              <a:rPr lang="en-US" smtClean="0"/>
              <a:t>36</a:t>
            </a:fld>
            <a:endParaRPr lang="en-US"/>
          </a:p>
        </p:txBody>
      </p:sp>
    </p:spTree>
    <p:extLst>
      <p:ext uri="{BB962C8B-B14F-4D97-AF65-F5344CB8AC3E}">
        <p14:creationId xmlns:p14="http://schemas.microsoft.com/office/powerpoint/2010/main" val="2890242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teach, at the conclusion of Module Three, ask participants to write the answers to these questions in their implementation worksheet. Is your teamwork issue related to communication? If yes, what is that communication issue? Which TeamSTEPPS tools and/or strategies might you consider implementing to address this issue? </a:t>
            </a:r>
          </a:p>
          <a:p>
            <a:r>
              <a:rPr lang="en-US" sz="1200" kern="1200" dirty="0" smtClean="0">
                <a:solidFill>
                  <a:schemeClr val="tx1"/>
                </a:solidFill>
                <a:effectLst/>
                <a:latin typeface="+mn-lt"/>
                <a:ea typeface="+mn-ea"/>
                <a:cs typeface="+mn-cs"/>
              </a:rPr>
              <a:t>If you don't already have a copy of the worksheet, open the link provided to print out your own copy of the TeamSTEPPS implementation worksheet and take 10 minutes to answer these questions yourself. When you have completed this exercise, select the forward button to wrap up this module. </a:t>
            </a:r>
          </a:p>
        </p:txBody>
      </p:sp>
      <p:sp>
        <p:nvSpPr>
          <p:cNvPr id="4" name="Slide Number Placeholder 3"/>
          <p:cNvSpPr>
            <a:spLocks noGrp="1"/>
          </p:cNvSpPr>
          <p:nvPr>
            <p:ph type="sldNum" sz="quarter" idx="10"/>
          </p:nvPr>
        </p:nvSpPr>
        <p:spPr/>
        <p:txBody>
          <a:bodyPr/>
          <a:lstStyle/>
          <a:p>
            <a:fld id="{5EAC615A-F48D-40F0-8B71-F4E3DC5E4395}" type="slidenum">
              <a:rPr lang="en-US" smtClean="0"/>
              <a:t>37</a:t>
            </a:fld>
            <a:endParaRPr lang="en-US"/>
          </a:p>
        </p:txBody>
      </p:sp>
    </p:spTree>
    <p:extLst>
      <p:ext uri="{BB962C8B-B14F-4D97-AF65-F5344CB8AC3E}">
        <p14:creationId xmlns:p14="http://schemas.microsoft.com/office/powerpoint/2010/main" val="3127455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pPr>
            <a:r>
              <a:rPr lang="en-US" dirty="0" smtClean="0"/>
              <a:t>In this module, you've learned to describe how communication affects team processes and outcomes, define effective communication, identify communication challenges, </a:t>
            </a:r>
            <a:r>
              <a:rPr lang="en-US" smtClean="0"/>
              <a:t>and identify </a:t>
            </a:r>
            <a:r>
              <a:rPr lang="en-US" dirty="0" smtClean="0"/>
              <a:t>TeamSTEPPS tools and strategies that can improve a team's communication. </a:t>
            </a:r>
            <a:endParaRPr lang="en-US" sz="3200" dirty="0" smtClean="0"/>
          </a:p>
        </p:txBody>
      </p:sp>
      <p:sp>
        <p:nvSpPr>
          <p:cNvPr id="4" name="Slide Number Placeholder 3"/>
          <p:cNvSpPr>
            <a:spLocks noGrp="1"/>
          </p:cNvSpPr>
          <p:nvPr>
            <p:ph type="sldNum" sz="quarter" idx="5"/>
          </p:nvPr>
        </p:nvSpPr>
        <p:spPr/>
        <p:txBody>
          <a:bodyPr/>
          <a:lstStyle/>
          <a:p>
            <a:pPr>
              <a:defRPr/>
            </a:pPr>
            <a:fld id="{5243AD34-36B2-40F3-B73A-7ACC9A696702}" type="slidenum">
              <a:rPr lang="en-US" smtClean="0"/>
              <a:pPr>
                <a:defRPr/>
              </a:pPr>
              <a:t>38</a:t>
            </a:fld>
            <a:endParaRPr lang="en-US"/>
          </a:p>
        </p:txBody>
      </p:sp>
    </p:spTree>
    <p:extLst>
      <p:ext uri="{BB962C8B-B14F-4D97-AF65-F5344CB8AC3E}">
        <p14:creationId xmlns:p14="http://schemas.microsoft.com/office/powerpoint/2010/main" val="2579903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800"/>
              </a:spcAft>
            </a:pPr>
            <a:r>
              <a:rPr lang="en-US" dirty="0" smtClean="0"/>
              <a:t>This concludes Module 3 of the TeamSTEPPS 2.0 online Master Trainer course. To complete this module and receive accreditation, you must return to the TeamSTEPPS Learning Management System and complete the Module 3 post-test. </a:t>
            </a:r>
          </a:p>
        </p:txBody>
      </p:sp>
      <p:sp>
        <p:nvSpPr>
          <p:cNvPr id="4" name="Slide Number Placeholder 3"/>
          <p:cNvSpPr>
            <a:spLocks noGrp="1"/>
          </p:cNvSpPr>
          <p:nvPr>
            <p:ph type="sldNum" sz="quarter" idx="5"/>
          </p:nvPr>
        </p:nvSpPr>
        <p:spPr/>
        <p:txBody>
          <a:bodyPr/>
          <a:lstStyle/>
          <a:p>
            <a:pPr>
              <a:defRPr/>
            </a:pPr>
            <a:fld id="{738E73E3-C75E-4BCE-848D-4BC2D604EE30}" type="slidenum">
              <a:rPr lang="en-US" smtClean="0"/>
              <a:pPr>
                <a:defRPr/>
              </a:pPr>
              <a:t>39</a:t>
            </a:fld>
            <a:endParaRPr lang="en-US"/>
          </a:p>
        </p:txBody>
      </p:sp>
    </p:spTree>
    <p:extLst>
      <p:ext uri="{BB962C8B-B14F-4D97-AF65-F5344CB8AC3E}">
        <p14:creationId xmlns:p14="http://schemas.microsoft.com/office/powerpoint/2010/main" val="19589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Arial" panose="020B0604020202020204" pitchFamily="34" charset="0"/>
                <a:ea typeface="+mn-ea"/>
                <a:cs typeface="Arial" panose="020B0604020202020204" pitchFamily="34" charset="0"/>
              </a:rPr>
              <a:t>To best use this online module, we recommend that you print the instructor guide from Module 3 as a reference to use throughout the module. If you haven't already done so, you may also want to print the TeamSTEPPS Pocket Guide. Once you've done that, select the Forward button, and we'll proceed to work through the slides you will use to train, just as if you were delivering this module at your facility. </a:t>
            </a: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280187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you teach this module, you will present information about communication. From the start it is important to convey the importance of communication and how the use of effective information exchange strategies can improve patient safety. Let the participants know that communication tools can be found starting on page 9 of the TeamSTEPPS Pocket Guide. Please refer to page 3 of the instructor guide for details on this module.</a:t>
            </a:r>
            <a:endParaRPr lang="en-US" sz="1200" kern="1200" dirty="0">
              <a:solidFill>
                <a:schemeClr val="tx1"/>
              </a:solidFill>
              <a:effectLst/>
              <a:latin typeface="+mn-lt"/>
              <a:ea typeface="+mn-ea"/>
              <a:cs typeface="+mn-cs"/>
            </a:endParaRP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7A280C-1586-4255-A33D-8741265EE0E5}" type="slidenum">
              <a:rPr lang="en-US" smtClean="0"/>
              <a:pPr fontAlgn="base">
                <a:spcBef>
                  <a:spcPct val="0"/>
                </a:spcBef>
                <a:spcAft>
                  <a:spcPct val="0"/>
                </a:spcAft>
              </a:pPr>
              <a:t>5</a:t>
            </a:fld>
            <a:endParaRPr lang="en-US" smtClean="0"/>
          </a:p>
        </p:txBody>
      </p:sp>
    </p:spTree>
    <p:extLst>
      <p:ext uri="{BB962C8B-B14F-4D97-AF65-F5344CB8AC3E}">
        <p14:creationId xmlns:p14="http://schemas.microsoft.com/office/powerpoint/2010/main" val="165257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pitchFamily="18" charset="0"/>
                <a:cs typeface="+mn-cs"/>
              </a:rPr>
              <a:t>After completing this module, you will be able to:</a:t>
            </a:r>
          </a:p>
          <a:p>
            <a:pPr marL="0" indent="0" eaLnBrk="1" fontAlgn="auto" hangingPunct="1">
              <a:spcBef>
                <a:spcPts val="0"/>
              </a:spcBef>
              <a:spcAft>
                <a:spcPts val="0"/>
              </a:spcAft>
              <a:buFont typeface="Arial" panose="020B0604020202020204" pitchFamily="34" charset="0"/>
              <a:buNone/>
              <a:defRPr/>
            </a:pPr>
            <a:r>
              <a:rPr lang="en-US" dirty="0" smtClean="0"/>
              <a:t>Describe how communication affects team processes and outcomes;</a:t>
            </a:r>
          </a:p>
          <a:p>
            <a:pPr marL="0" indent="0" eaLnBrk="1" fontAlgn="auto" hangingPunct="1">
              <a:spcBef>
                <a:spcPts val="0"/>
              </a:spcBef>
              <a:spcAft>
                <a:spcPts val="0"/>
              </a:spcAft>
              <a:buFont typeface="Arial" panose="020B0604020202020204" pitchFamily="34" charset="0"/>
              <a:buNone/>
              <a:defRPr/>
            </a:pPr>
            <a:r>
              <a:rPr lang="en-US" dirty="0" smtClean="0"/>
              <a:t>Define effective communication;</a:t>
            </a:r>
          </a:p>
          <a:p>
            <a:pPr marL="0" indent="0" eaLnBrk="1" fontAlgn="auto" hangingPunct="1">
              <a:spcBef>
                <a:spcPts val="0"/>
              </a:spcBef>
              <a:spcAft>
                <a:spcPts val="0"/>
              </a:spcAft>
              <a:buFont typeface="Arial" panose="020B0604020202020204" pitchFamily="34" charset="0"/>
              <a:buNone/>
              <a:defRPr/>
            </a:pPr>
            <a:r>
              <a:rPr lang="en-US" dirty="0" smtClean="0"/>
              <a:t>Identify communication challenges; and</a:t>
            </a:r>
          </a:p>
          <a:p>
            <a:pPr marL="0" indent="0" eaLnBrk="1" fontAlgn="auto" hangingPunct="1">
              <a:spcBef>
                <a:spcPts val="0"/>
              </a:spcBef>
              <a:spcAft>
                <a:spcPts val="0"/>
              </a:spcAft>
              <a:buFont typeface="Arial" panose="020B0604020202020204" pitchFamily="34" charset="0"/>
              <a:buNone/>
              <a:defRPr/>
            </a:pPr>
            <a:r>
              <a:rPr lang="en-US" dirty="0" smtClean="0"/>
              <a:t>Identify TeamSTEPPS tools and strategies that can improve a team’s communication.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FD8535-C000-41F3-A603-1CF7DACBED86}" type="slidenum">
              <a:rPr lang="en-US" smtClean="0"/>
              <a:pPr fontAlgn="base">
                <a:spcBef>
                  <a:spcPct val="0"/>
                </a:spcBef>
                <a:spcAft>
                  <a:spcPct val="0"/>
                </a:spcAft>
              </a:pPr>
              <a:t>6</a:t>
            </a:fld>
            <a:endParaRPr lang="en-US" smtClean="0"/>
          </a:p>
        </p:txBody>
      </p:sp>
    </p:spTree>
    <p:extLst>
      <p:ext uri="{BB962C8B-B14F-4D97-AF65-F5344CB8AC3E}">
        <p14:creationId xmlns:p14="http://schemas.microsoft.com/office/powerpoint/2010/main" val="115569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When you deliver to your learners, you will use slide three to present the broad overview of communication. So far, we have covered the following in the TeamSTEPPS framework, Team Structure, which facilitates teamwork by identifying the individuals among which information must be communicated, the importance of a clearly designated leader, and the fact that mutual support must occur. This module will cover communication. It is the lifeline of a well-functioning team, and serves as a coordinating mechanism for teamwork. </a:t>
            </a:r>
          </a:p>
          <a:p>
            <a:pPr eaLnBrk="1" fontAlgn="auto" hangingPunct="1">
              <a:spcBef>
                <a:spcPts val="0"/>
              </a:spcBef>
              <a:spcAft>
                <a:spcPts val="0"/>
              </a:spcAft>
              <a:defRPr/>
            </a:pPr>
            <a:r>
              <a:rPr lang="en-US" dirty="0" smtClean="0"/>
              <a:t>Effective communication skills are vital for patient safety and interact directly with the other components of the TeamSTEPPS framework. As communication is the mode by which most of the TeamSTEPPS tools and strategies are executed, this module will serve as the basis for the leading teams, situation monitoring, and mutual support modules that will follow. We will discuss the standards of effective communication and will present information exchange strategies and specific tools to enhance communication among team members. I would now like to introduce Ross </a:t>
            </a:r>
            <a:r>
              <a:rPr lang="en-US" dirty="0" err="1" smtClean="0"/>
              <a:t>Ehrmantraut</a:t>
            </a:r>
            <a:r>
              <a:rPr lang="en-US" dirty="0" smtClean="0"/>
              <a:t>, a TeamSTEPPS Master Trainer at the University of Washington. </a:t>
            </a:r>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DA7D4E-91BD-4D74-A30F-A26A976811A2}" type="slidenum">
              <a:rPr lang="en-US" smtClean="0"/>
              <a:pPr fontAlgn="base">
                <a:spcBef>
                  <a:spcPct val="0"/>
                </a:spcBef>
                <a:spcAft>
                  <a:spcPct val="0"/>
                </a:spcAft>
              </a:pPr>
              <a:t>7</a:t>
            </a:fld>
            <a:endParaRPr lang="en-US" smtClean="0"/>
          </a:p>
        </p:txBody>
      </p:sp>
    </p:spTree>
    <p:extLst>
      <p:ext uri="{BB962C8B-B14F-4D97-AF65-F5344CB8AC3E}">
        <p14:creationId xmlns:p14="http://schemas.microsoft.com/office/powerpoint/2010/main" val="129484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solidFill>
                  <a:srgbClr val="FF0000"/>
                </a:solidFill>
              </a:rPr>
              <a:t>Hello, my name is Ross </a:t>
            </a:r>
            <a:r>
              <a:rPr lang="en-US" altLang="en-US" dirty="0" err="1" smtClean="0">
                <a:solidFill>
                  <a:srgbClr val="FF0000"/>
                </a:solidFill>
              </a:rPr>
              <a:t>Ehrmantraut</a:t>
            </a:r>
            <a:r>
              <a:rPr lang="en-US" altLang="en-US" dirty="0" smtClean="0">
                <a:solidFill>
                  <a:srgbClr val="FF0000"/>
                </a:solidFill>
              </a:rPr>
              <a:t>, and I've been at Harbor View Medical Center, part of UW Medicine, since 1984. My background is I'm a registered nurse. I have 17 years at the bedside working in the trauma intensive care for about nine years, working in the burn center for nine years. And I was the critical care educator here as well. Over about the last 10 years, I've been the patient safety officer. I became a Master Trainer in TeamSTEPPS in 2009. </a:t>
            </a:r>
          </a:p>
          <a:p>
            <a:pPr eaLnBrk="1" hangingPunct="1"/>
            <a:r>
              <a:rPr lang="en-US" altLang="en-US" dirty="0" smtClean="0">
                <a:solidFill>
                  <a:srgbClr val="FF0000"/>
                </a:solidFill>
              </a:rPr>
              <a:t>And today I'm going to talk about communication. The joint commission data continues to demonstrate the importance of communication in patient safety. From 1995 to 2005, ineffective communication was identified as the root cause for nearly 66% of all reported sentinel events. And then again in 2010 to 2013, ineffective communication remained among the top thirteen root causes of sentinel events reported. </a:t>
            </a:r>
          </a:p>
          <a:p>
            <a:pPr eaLnBrk="1" hangingPunct="1"/>
            <a:r>
              <a:rPr lang="en-US" altLang="en-US" dirty="0" smtClean="0">
                <a:solidFill>
                  <a:srgbClr val="FF0000"/>
                </a:solidFill>
              </a:rPr>
              <a:t>You can actually click on the link at the bottom of this slide and it can show you the actual data related to the joint commission. I think we can all think of examples of where communication played a role in a patient error or medical error. As a patient safety officer, I covered all our sentinel events, as well as any other adverse events, which may not have been sentinel events. But in our root cause analysis, there was often discussions about somebody in the room knowing something was going on or felt like they should speak up, but didn't feel comfortable speaking up. So communication is not only a style, but it's empowering people to speak up. And that's what we'll do with TeamSTEPPS. </a:t>
            </a:r>
          </a:p>
          <a:p>
            <a:pPr eaLnBrk="1" hangingPunct="1"/>
            <a:r>
              <a:rPr lang="en-US" altLang="en-US" dirty="0" smtClean="0">
                <a:solidFill>
                  <a:srgbClr val="FF0000"/>
                </a:solidFill>
              </a:rPr>
              <a:t>When you're teaching, you may want to discuss findings regarding root cause analysis within your institution. If we can bring all this back to what actually occurs in our institution, it is way more meaningful for the people that are involved. Pages seven through nine of the instructor guide contains additional discussion on communication failures and an optional exercise you might want to include when you present this module.</a:t>
            </a:r>
          </a:p>
        </p:txBody>
      </p:sp>
      <p:sp>
        <p:nvSpPr>
          <p:cNvPr id="4" name="Slide Number Placeholder 3"/>
          <p:cNvSpPr>
            <a:spLocks noGrp="1"/>
          </p:cNvSpPr>
          <p:nvPr>
            <p:ph type="sldNum" sz="quarter" idx="5"/>
          </p:nvPr>
        </p:nvSpPr>
        <p:spPr/>
        <p:txBody>
          <a:bodyPr/>
          <a:lstStyle/>
          <a:p>
            <a:pPr>
              <a:defRPr/>
            </a:pPr>
            <a:fld id="{BC97EF15-5C8D-4115-816D-B27796F77D6A}" type="slidenum">
              <a:rPr lang="en-US" smtClean="0"/>
              <a:pPr>
                <a:defRPr/>
              </a:pPr>
              <a:t>8</a:t>
            </a:fld>
            <a:endParaRPr lang="en-US"/>
          </a:p>
        </p:txBody>
      </p:sp>
    </p:spTree>
    <p:extLst>
      <p:ext uri="{BB962C8B-B14F-4D97-AF65-F5344CB8AC3E}">
        <p14:creationId xmlns:p14="http://schemas.microsoft.com/office/powerpoint/2010/main" val="157768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Communication is the process by which information is exchanged between individuals, departments, or organizations. Information is clearly and accurately conveyed to another person using a method that is known and recognized by all involved. </a:t>
            </a:r>
          </a:p>
          <a:p>
            <a:pPr eaLnBrk="1" hangingPunct="1"/>
            <a:r>
              <a:rPr lang="en-US" altLang="en-US" dirty="0" smtClean="0"/>
              <a:t>It is a lifeline of a core team and it is effective when it permeates every aspect of an organization. </a:t>
            </a:r>
          </a:p>
          <a:p>
            <a:pPr eaLnBrk="1" hangingPunct="1"/>
            <a:r>
              <a:rPr lang="en-US" altLang="en-US" dirty="0" smtClean="0"/>
              <a:t>One critical result of effective communication is a shared understanding between the source, or sender, and receiver of the information conveyed. So basically, we're just trying to get everybody working from the same page or a shared mental model, which you'll learn more about in a different module as we communicate. </a:t>
            </a:r>
          </a:p>
          <a:p>
            <a:pPr eaLnBrk="1" hangingPunct="1"/>
            <a:r>
              <a:rPr lang="en-US" altLang="en-US" dirty="0" smtClean="0"/>
              <a:t>Two considerations in communication are whom you are communicating with and how you are communicating information. Whom you are communicating with, or the audience, will influence how information is conveyed. For example, information exchange would be much different, or may be much different from an exchange with a physician versus an exchange with a technician or versus an exchange with a patient. </a:t>
            </a:r>
          </a:p>
          <a:p>
            <a:pPr eaLnBrk="1" hangingPunct="1"/>
            <a:r>
              <a:rPr lang="en-US" altLang="en-US" dirty="0" smtClean="0"/>
              <a:t>In terms of how you communicate, there are two modes of communication. There's the verbal and then there's the nonverbal. And we're going to talk a little bit about both of these. We'll cover the standards of effective communication shortly. These relate primarily to verbal communication. </a:t>
            </a:r>
          </a:p>
          <a:p>
            <a:pPr eaLnBrk="1" hangingPunct="1"/>
            <a:r>
              <a:rPr lang="en-US" altLang="en-US" dirty="0" smtClean="0"/>
              <a:t>But first, I want to discuss nonverbal communication. So please proceed to the next slide for this discussion. In addition, you can also see the instructor guide on pages 10 through 11 to get some more information on how to teach this module.</a:t>
            </a:r>
          </a:p>
        </p:txBody>
      </p:sp>
      <p:sp>
        <p:nvSpPr>
          <p:cNvPr id="4" name="Slide Number Placeholder 3"/>
          <p:cNvSpPr>
            <a:spLocks noGrp="1"/>
          </p:cNvSpPr>
          <p:nvPr>
            <p:ph type="sldNum" sz="quarter" idx="10"/>
          </p:nvPr>
        </p:nvSpPr>
        <p:spPr/>
        <p:txBody>
          <a:bodyPr/>
          <a:lstStyle/>
          <a:p>
            <a:pPr>
              <a:defRPr/>
            </a:pPr>
            <a:fld id="{16BEDEBF-9658-4C73-AAB3-18C35D29CA83}" type="slidenum">
              <a:rPr lang="en-US" smtClean="0"/>
              <a:pPr>
                <a:defRPr/>
              </a:pPr>
              <a:t>9</a:t>
            </a:fld>
            <a:endParaRPr lang="en-US"/>
          </a:p>
        </p:txBody>
      </p:sp>
    </p:spTree>
    <p:extLst>
      <p:ext uri="{BB962C8B-B14F-4D97-AF65-F5344CB8AC3E}">
        <p14:creationId xmlns:p14="http://schemas.microsoft.com/office/powerpoint/2010/main" val="28300969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3: Communication</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39</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3: Communication</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39</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3: Communication</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39</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8.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21.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20.jpeg"/><Relationship Id="rId5" Type="http://schemas.openxmlformats.org/officeDocument/2006/relationships/tags" Target="../tags/tag115.xml"/><Relationship Id="rId10" Type="http://schemas.openxmlformats.org/officeDocument/2006/relationships/image" Target="../media/image19.jpeg"/><Relationship Id="rId4" Type="http://schemas.openxmlformats.org/officeDocument/2006/relationships/tags" Target="../tags/tag114.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20.xml"/><Relationship Id="rId7" Type="http://schemas.openxmlformats.org/officeDocument/2006/relationships/notesSlide" Target="../notesSlides/notesSlide1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3.xml"/><Relationship Id="rId5" Type="http://schemas.openxmlformats.org/officeDocument/2006/relationships/tags" Target="../tags/tag122.xml"/><Relationship Id="rId4" Type="http://schemas.openxmlformats.org/officeDocument/2006/relationships/tags" Target="../tags/tag121.xml"/></Relationships>
</file>

<file path=ppt/slides/_rels/slide13.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essentials/pocketguide.pdf" TargetMode="External"/><Relationship Id="rId3" Type="http://schemas.openxmlformats.org/officeDocument/2006/relationships/tags" Target="../tags/tag131.xml"/><Relationship Id="rId7" Type="http://schemas.openxmlformats.org/officeDocument/2006/relationships/notesSlide" Target="../notesSlides/notesSlide1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3.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36.xml"/><Relationship Id="rId7" Type="http://schemas.openxmlformats.org/officeDocument/2006/relationships/notesSlide" Target="../notesSlides/notesSlide1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2.xml"/><Relationship Id="rId5" Type="http://schemas.openxmlformats.org/officeDocument/2006/relationships/tags" Target="../tags/tag138.xml"/><Relationship Id="rId4" Type="http://schemas.openxmlformats.org/officeDocument/2006/relationships/tags" Target="../tags/tag13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41.xml"/><Relationship Id="rId7" Type="http://schemas.openxmlformats.org/officeDocument/2006/relationships/hyperlink" Target="http://www.health.mil/Military-Health-Topics/Access-Cost-Quality-and-Safety/Quality-And-Safety-of-Healthcare/Patient-Safety/Patient-Safety-Products-And-Services/TEAM-UP" TargetMode="Externa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14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5.xml"/><Relationship Id="rId7" Type="http://schemas.openxmlformats.org/officeDocument/2006/relationships/slideLayout" Target="../slideLayouts/slideLayout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26.png"/><Relationship Id="rId4" Type="http://schemas.openxmlformats.org/officeDocument/2006/relationships/tags" Target="../tags/tag146.xml"/><Relationship Id="rId9" Type="http://schemas.openxmlformats.org/officeDocument/2006/relationships/hyperlink" Target="http://www.ahrq.gov/professionals/education/curriculum-tools/teamstepps/instructor/videos/ts_SBAR_NurseToPhysician/SBAR_NurseToPhysician-400-300.html"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6.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5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27.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56.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59.xml"/><Relationship Id="rId7" Type="http://schemas.openxmlformats.org/officeDocument/2006/relationships/notesSlide" Target="../notesSlides/notesSlide21.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3.xml"/><Relationship Id="rId5" Type="http://schemas.openxmlformats.org/officeDocument/2006/relationships/tags" Target="../tags/tag161.xml"/><Relationship Id="rId4" Type="http://schemas.openxmlformats.org/officeDocument/2006/relationships/tags" Target="../tags/tag160.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64.xml"/><Relationship Id="rId7" Type="http://schemas.openxmlformats.org/officeDocument/2006/relationships/slideLayout" Target="../slideLayouts/slideLayout3.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29.png"/><Relationship Id="rId4" Type="http://schemas.openxmlformats.org/officeDocument/2006/relationships/tags" Target="../tags/tag165.xml"/><Relationship Id="rId9" Type="http://schemas.openxmlformats.org/officeDocument/2006/relationships/hyperlink" Target="http://www.ahrq.gov/professionals/education/curriculum-tools/teamstepps/instructor/videos/ts_ldcallout/callout2.html"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29.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171.xml"/></Relationships>
</file>

<file path=ppt/slides/_rels/slide2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30.jpe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77.xml"/><Relationship Id="rId7" Type="http://schemas.openxmlformats.org/officeDocument/2006/relationships/slideLayout" Target="../slideLayouts/slideLayout3.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10" Type="http://schemas.openxmlformats.org/officeDocument/2006/relationships/image" Target="../media/image31.png"/><Relationship Id="rId4" Type="http://schemas.openxmlformats.org/officeDocument/2006/relationships/tags" Target="../tags/tag178.xml"/><Relationship Id="rId9" Type="http://schemas.openxmlformats.org/officeDocument/2006/relationships/hyperlink" Target="http://www.ahrq.gov/professionals/education/curriculum-tools/teamstepps/instructor/videos/ts_checkback/checkback.html" TargetMode="External"/></Relationships>
</file>

<file path=ppt/slides/_rels/slide26.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31.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84.xml"/></Relationships>
</file>

<file path=ppt/slides/_rels/slide27.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hyperlink" Target="http://www.jointcommission.org/toc_resources_and_tools.aspx" TargetMode="Externa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2.jpeg"/><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90.xml"/><Relationship Id="rId7" Type="http://schemas.openxmlformats.org/officeDocument/2006/relationships/notesSlide" Target="../notesSlides/notesSlide28.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3.xml"/><Relationship Id="rId5" Type="http://schemas.openxmlformats.org/officeDocument/2006/relationships/tags" Target="../tags/tag192.xml"/><Relationship Id="rId4" Type="http://schemas.openxmlformats.org/officeDocument/2006/relationships/tags" Target="../tags/tag191.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95.xml"/><Relationship Id="rId7" Type="http://schemas.openxmlformats.org/officeDocument/2006/relationships/notesSlide" Target="../notesSlides/notesSlide2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3.xml"/><Relationship Id="rId5" Type="http://schemas.openxmlformats.org/officeDocument/2006/relationships/tags" Target="../tags/tag197.xml"/><Relationship Id="rId4" Type="http://schemas.openxmlformats.org/officeDocument/2006/relationships/tags" Target="../tags/tag19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00.xml"/><Relationship Id="rId7" Type="http://schemas.openxmlformats.org/officeDocument/2006/relationships/slideLayout" Target="../slideLayouts/slideLayout3.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10" Type="http://schemas.openxmlformats.org/officeDocument/2006/relationships/image" Target="../media/image35.png"/><Relationship Id="rId4" Type="http://schemas.openxmlformats.org/officeDocument/2006/relationships/tags" Target="../tags/tag201.xml"/><Relationship Id="rId9" Type="http://schemas.openxmlformats.org/officeDocument/2006/relationships/hyperlink" Target="http://www.ahrq.gov/professionals/education/curriculum-tools/teamstepps/instructor/videos/ts_ISHandoff/INPTSURG-768.html" TargetMode="External"/></Relationships>
</file>

<file path=ppt/slides/_rels/slide31.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35.png"/><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207.xml"/></Relationships>
</file>

<file path=ppt/slides/_rels/slide3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210.xml"/><Relationship Id="rId7" Type="http://schemas.openxmlformats.org/officeDocument/2006/relationships/notesSlide" Target="../notesSlides/notesSlide32.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3.xml"/><Relationship Id="rId5" Type="http://schemas.openxmlformats.org/officeDocument/2006/relationships/tags" Target="../tags/tag212.xml"/><Relationship Id="rId4" Type="http://schemas.openxmlformats.org/officeDocument/2006/relationships/tags" Target="../tags/tag211.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215.xml"/><Relationship Id="rId7" Type="http://schemas.openxmlformats.org/officeDocument/2006/relationships/slideLayout" Target="../slideLayouts/slideLayout3.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10" Type="http://schemas.openxmlformats.org/officeDocument/2006/relationships/image" Target="../media/image37.png"/><Relationship Id="rId4" Type="http://schemas.openxmlformats.org/officeDocument/2006/relationships/tags" Target="../tags/tag216.xml"/><Relationship Id="rId9" Type="http://schemas.openxmlformats.org/officeDocument/2006/relationships/hyperlink" Target="http://www.ahrq.gov/professionals/education/curriculum-tools/teamstepps/instructor/videos/ts_passTheBaton/passTheBaton-400-300.htm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21.xml"/><Relationship Id="rId7" Type="http://schemas.openxmlformats.org/officeDocument/2006/relationships/notesSlide" Target="../notesSlides/notesSlide34.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Layout" Target="../slideLayouts/slideLayout3.xml"/><Relationship Id="rId5" Type="http://schemas.openxmlformats.org/officeDocument/2006/relationships/tags" Target="../tags/tag223.xml"/><Relationship Id="rId4" Type="http://schemas.openxmlformats.org/officeDocument/2006/relationships/tags" Target="../tags/tag222.xml"/></Relationships>
</file>

<file path=ppt/slides/_rels/slide35.xml.rels><?xml version="1.0" encoding="UTF-8" standalone="yes"?>
<Relationships xmlns="http://schemas.openxmlformats.org/package/2006/relationships"><Relationship Id="rId8" Type="http://schemas.openxmlformats.org/officeDocument/2006/relationships/hyperlink" Target="http://www.ipasshandoffstudy.com/" TargetMode="External"/><Relationship Id="rId3" Type="http://schemas.openxmlformats.org/officeDocument/2006/relationships/tags" Target="../tags/tag226.xml"/><Relationship Id="rId7" Type="http://schemas.openxmlformats.org/officeDocument/2006/relationships/hyperlink" Target="http://psnet.ahrq.gov/primer.aspx?primerID=9" TargetMode="Externa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227.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230.xml"/><Relationship Id="rId7" Type="http://schemas.openxmlformats.org/officeDocument/2006/relationships/slideLayout" Target="../slideLayouts/slideLayout3.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3" Type="http://schemas.openxmlformats.org/officeDocument/2006/relationships/tags" Target="../tags/tag236.xml"/><Relationship Id="rId7" Type="http://schemas.openxmlformats.org/officeDocument/2006/relationships/slideLayout" Target="../slideLayouts/slideLayout3.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39.png"/><Relationship Id="rId5" Type="http://schemas.openxmlformats.org/officeDocument/2006/relationships/tags" Target="../tags/tag238.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237.xml"/><Relationship Id="rId9"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40.jpe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38.xml"/><Relationship Id="rId5" Type="http://schemas.openxmlformats.org/officeDocument/2006/relationships/slideLayout" Target="../slideLayouts/slideLayout3.xml"/><Relationship Id="rId4" Type="http://schemas.openxmlformats.org/officeDocument/2006/relationships/tags" Target="../tags/tag243.xml"/></Relationships>
</file>

<file path=ppt/slides/_rels/slide3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246.xml"/><Relationship Id="rId7" Type="http://schemas.openxmlformats.org/officeDocument/2006/relationships/notesSlide" Target="../notesSlides/notesSlide39.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4.xml"/><Relationship Id="rId5" Type="http://schemas.openxmlformats.org/officeDocument/2006/relationships/tags" Target="../tags/tag248.xml"/><Relationship Id="rId4" Type="http://schemas.openxmlformats.org/officeDocument/2006/relationships/tags" Target="../tags/tag247.xml"/><Relationship Id="rId9" Type="http://schemas.openxmlformats.org/officeDocument/2006/relationships/hyperlink" Target="https://www.ahrq.gov/sites/default/files/wysiwyg/teamstepps/instructor/fundamentals/tsonlinemodule4.ppt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essentials/pocketguide.pdf" TargetMode="External"/><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3/igcommunication.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7.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92.xml"/></Relationships>
</file>

<file path=ppt/slides/_rels/slide8.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hyperlink" Target="http://www.jointcommission.org/sentinel_event.aspx"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16.png"/><Relationship Id="rId5" Type="http://schemas.openxmlformats.org/officeDocument/2006/relationships/tags" Target="../tags/tag97.xml"/><Relationship Id="rId10" Type="http://schemas.openxmlformats.org/officeDocument/2006/relationships/notesSlide" Target="../notesSlides/notesSlide8.xml"/><Relationship Id="rId4" Type="http://schemas.openxmlformats.org/officeDocument/2006/relationships/tags" Target="../tags/tag96.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3: Communication</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8" name="Down Arrow 7"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Nonverbal Communication</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smtClean="0"/>
              <a:t>Written Communication – adheres to standards we will discuss</a:t>
            </a:r>
          </a:p>
          <a:p>
            <a:pPr>
              <a:spcAft>
                <a:spcPts val="0"/>
              </a:spcAft>
            </a:pPr>
            <a:r>
              <a:rPr lang="en-US" dirty="0" smtClean="0"/>
              <a:t>Body Language</a:t>
            </a:r>
          </a:p>
          <a:p>
            <a:pPr lvl="1">
              <a:spcAft>
                <a:spcPts val="0"/>
              </a:spcAft>
            </a:pPr>
            <a:r>
              <a:rPr lang="en-US" dirty="0"/>
              <a:t>In face-to-face communication: </a:t>
            </a:r>
          </a:p>
          <a:p>
            <a:pPr lvl="2">
              <a:spcAft>
                <a:spcPts val="0"/>
              </a:spcAft>
            </a:pPr>
            <a:r>
              <a:rPr lang="en-US" dirty="0"/>
              <a:t>Words: 7% of meaning</a:t>
            </a:r>
          </a:p>
          <a:p>
            <a:pPr lvl="2">
              <a:spcAft>
                <a:spcPts val="0"/>
              </a:spcAft>
            </a:pPr>
            <a:r>
              <a:rPr lang="en-US" dirty="0"/>
              <a:t>Tone of voice: 38%</a:t>
            </a:r>
          </a:p>
          <a:p>
            <a:pPr lvl="2">
              <a:spcAft>
                <a:spcPts val="1800"/>
              </a:spcAft>
            </a:pPr>
            <a:r>
              <a:rPr lang="en-US" dirty="0"/>
              <a:t>Body language: 55%</a:t>
            </a:r>
          </a:p>
          <a:p>
            <a:pPr>
              <a:spcAft>
                <a:spcPts val="0"/>
              </a:spcAft>
            </a:pPr>
            <a:r>
              <a:rPr lang="en-US" dirty="0" smtClean="0"/>
              <a:t>Visual Cues </a:t>
            </a:r>
          </a:p>
          <a:p>
            <a:pPr lvl="1">
              <a:spcAft>
                <a:spcPts val="1800"/>
              </a:spcAft>
            </a:pPr>
            <a:r>
              <a:rPr lang="en-US" dirty="0"/>
              <a:t>Such as color coding</a:t>
            </a:r>
          </a:p>
          <a:p>
            <a:r>
              <a:rPr lang="en-US" dirty="0" smtClean="0"/>
              <a:t>See pages 10-11 in the Instructor Guide</a:t>
            </a:r>
            <a:endParaRPr lang="en-US" dirty="0"/>
          </a:p>
        </p:txBody>
      </p:sp>
      <p:pic>
        <p:nvPicPr>
          <p:cNvPr id="4" name="Picture 3" descr="Doctor with a querying expression"/>
          <p:cNvPicPr>
            <a:picLocks noChangeAspect="1"/>
          </p:cNvPicPr>
          <p:nvPr>
            <p:custDataLst>
              <p:tags r:id="rId4"/>
            </p:custDataLst>
          </p:nvPr>
        </p:nvPicPr>
        <p:blipFill rotWithShape="1">
          <a:blip r:embed="rId7" cstate="email">
            <a:extLst>
              <a:ext uri="{28A0092B-C50C-407E-A947-70E740481C1C}">
                <a14:useLocalDpi xmlns:a14="http://schemas.microsoft.com/office/drawing/2010/main" val="0"/>
              </a:ext>
            </a:extLst>
          </a:blip>
          <a:srcRect/>
          <a:stretch/>
        </p:blipFill>
        <p:spPr>
          <a:xfrm>
            <a:off x="5015877" y="1405812"/>
            <a:ext cx="3328023" cy="2878205"/>
          </a:xfrm>
          <a:prstGeom prst="rect">
            <a:avLst/>
          </a:prstGeom>
          <a:ln w="635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82351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Standards of Effective Communication</a:t>
            </a:r>
            <a:endParaRPr lang="en-US" dirty="0"/>
          </a:p>
        </p:txBody>
      </p:sp>
      <p:sp>
        <p:nvSpPr>
          <p:cNvPr id="3" name="Text Placeholder 2"/>
          <p:cNvSpPr>
            <a:spLocks noGrp="1"/>
          </p:cNvSpPr>
          <p:nvPr>
            <p:ph type="body" sz="quarter" idx="10"/>
            <p:custDataLst>
              <p:tags r:id="rId3"/>
            </p:custDataLst>
          </p:nvPr>
        </p:nvSpPr>
        <p:spPr>
          <a:xfrm>
            <a:off x="182879" y="768095"/>
            <a:ext cx="4887072" cy="4023360"/>
          </a:xfrm>
        </p:spPr>
        <p:txBody>
          <a:bodyPr>
            <a:noAutofit/>
          </a:bodyPr>
          <a:lstStyle/>
          <a:p>
            <a:pPr>
              <a:lnSpc>
                <a:spcPct val="120000"/>
              </a:lnSpc>
              <a:spcAft>
                <a:spcPts val="0"/>
              </a:spcAft>
            </a:pPr>
            <a:r>
              <a:rPr lang="en-US" altLang="en-US" sz="1800" b="1" dirty="0"/>
              <a:t>Complete</a:t>
            </a:r>
            <a:r>
              <a:rPr lang="en-US" altLang="en-US" sz="1800" dirty="0"/>
              <a:t>	</a:t>
            </a:r>
          </a:p>
          <a:p>
            <a:pPr lvl="1">
              <a:lnSpc>
                <a:spcPct val="120000"/>
              </a:lnSpc>
              <a:spcAft>
                <a:spcPts val="600"/>
              </a:spcAft>
            </a:pPr>
            <a:r>
              <a:rPr lang="en-US" altLang="en-US" sz="1800" dirty="0"/>
              <a:t>Communicate all relevant information</a:t>
            </a:r>
          </a:p>
          <a:p>
            <a:pPr>
              <a:lnSpc>
                <a:spcPct val="120000"/>
              </a:lnSpc>
              <a:spcAft>
                <a:spcPts val="0"/>
              </a:spcAft>
            </a:pPr>
            <a:r>
              <a:rPr lang="en-US" altLang="en-US" sz="1800" b="1" dirty="0"/>
              <a:t>Clear</a:t>
            </a:r>
          </a:p>
          <a:p>
            <a:pPr lvl="1">
              <a:lnSpc>
                <a:spcPct val="120000"/>
              </a:lnSpc>
              <a:spcAft>
                <a:spcPts val="600"/>
              </a:spcAft>
            </a:pPr>
            <a:r>
              <a:rPr lang="en-US" altLang="en-US" sz="1800" dirty="0"/>
              <a:t>Convey information that is plainly understood </a:t>
            </a:r>
          </a:p>
          <a:p>
            <a:pPr>
              <a:lnSpc>
                <a:spcPct val="120000"/>
              </a:lnSpc>
              <a:spcAft>
                <a:spcPts val="0"/>
              </a:spcAft>
            </a:pPr>
            <a:r>
              <a:rPr lang="en-US" altLang="en-US" sz="1800" b="1" dirty="0"/>
              <a:t>Brief	</a:t>
            </a:r>
          </a:p>
          <a:p>
            <a:pPr lvl="1">
              <a:lnSpc>
                <a:spcPct val="120000"/>
              </a:lnSpc>
              <a:spcAft>
                <a:spcPts val="600"/>
              </a:spcAft>
            </a:pPr>
            <a:r>
              <a:rPr lang="en-US" altLang="en-US" sz="1800" dirty="0"/>
              <a:t>Communicate the information </a:t>
            </a:r>
            <a:r>
              <a:rPr lang="en-US" altLang="en-US" sz="1800" dirty="0" smtClean="0"/>
              <a:t>concisely</a:t>
            </a:r>
            <a:endParaRPr lang="en-US" altLang="en-US" sz="1800" dirty="0"/>
          </a:p>
          <a:p>
            <a:pPr>
              <a:lnSpc>
                <a:spcPct val="120000"/>
              </a:lnSpc>
              <a:spcAft>
                <a:spcPts val="0"/>
              </a:spcAft>
            </a:pPr>
            <a:r>
              <a:rPr lang="en-US" altLang="en-US" sz="1800" b="1" dirty="0"/>
              <a:t>Timely</a:t>
            </a:r>
          </a:p>
          <a:p>
            <a:pPr lvl="1">
              <a:spcAft>
                <a:spcPts val="0"/>
              </a:spcAft>
            </a:pPr>
            <a:r>
              <a:rPr lang="en-US" altLang="en-US" sz="1800" dirty="0"/>
              <a:t>Offer and request information in </a:t>
            </a:r>
            <a:r>
              <a:rPr lang="en-US" altLang="en-US" sz="1800" dirty="0" smtClean="0"/>
              <a:t>an</a:t>
            </a:r>
            <a:br>
              <a:rPr lang="en-US" altLang="en-US" sz="1800" dirty="0" smtClean="0"/>
            </a:br>
            <a:r>
              <a:rPr lang="en-US" altLang="en-US" sz="1800" dirty="0" smtClean="0"/>
              <a:t>appropriate </a:t>
            </a:r>
            <a:r>
              <a:rPr lang="en-US" altLang="en-US" sz="1800" dirty="0"/>
              <a:t>timeframe</a:t>
            </a:r>
          </a:p>
          <a:p>
            <a:pPr lvl="1">
              <a:lnSpc>
                <a:spcPct val="120000"/>
              </a:lnSpc>
              <a:spcAft>
                <a:spcPts val="0"/>
              </a:spcAft>
            </a:pPr>
            <a:r>
              <a:rPr lang="en-US" altLang="en-US" sz="1800" dirty="0"/>
              <a:t>Verify authenticity</a:t>
            </a:r>
          </a:p>
          <a:p>
            <a:pPr lvl="1">
              <a:lnSpc>
                <a:spcPct val="120000"/>
              </a:lnSpc>
              <a:spcAft>
                <a:spcPts val="600"/>
              </a:spcAft>
            </a:pPr>
            <a:r>
              <a:rPr lang="en-US" altLang="en-US" sz="1800" dirty="0"/>
              <a:t>Validate or acknowledge </a:t>
            </a:r>
            <a:r>
              <a:rPr lang="en-US" altLang="en-US" sz="1800" dirty="0" smtClean="0"/>
              <a:t>information</a:t>
            </a:r>
            <a:endParaRPr lang="en-US" altLang="en-US" sz="1800" dirty="0"/>
          </a:p>
        </p:txBody>
      </p:sp>
      <p:pic>
        <p:nvPicPr>
          <p:cNvPr id="6" name="Picture 8" descr="clear"/>
          <p:cNvPicPr>
            <a:picLocks noChangeAspect="1" noChangeArrowheads="1"/>
          </p:cNvPicPr>
          <p:nvPr/>
        </p:nvPicPr>
        <p:blipFill>
          <a:blip r:embed="rId10" cstate="print"/>
          <a:srcRect/>
          <a:stretch>
            <a:fillRect/>
          </a:stretch>
        </p:blipFill>
        <p:spPr bwMode="auto">
          <a:xfrm>
            <a:off x="4981612" y="689976"/>
            <a:ext cx="1697483" cy="1722665"/>
          </a:xfrm>
          <a:prstGeom prst="rect">
            <a:avLst/>
          </a:prstGeom>
          <a:noFill/>
          <a:ln w="9525">
            <a:noFill/>
            <a:miter lim="800000"/>
            <a:headEnd/>
            <a:tailEnd/>
          </a:ln>
        </p:spPr>
      </p:pic>
      <p:pic>
        <p:nvPicPr>
          <p:cNvPr id="8" name="Picture 10" descr="timely"/>
          <p:cNvPicPr>
            <a:picLocks noChangeAspect="1" noChangeArrowheads="1"/>
          </p:cNvPicPr>
          <p:nvPr/>
        </p:nvPicPr>
        <p:blipFill>
          <a:blip r:embed="rId11" cstate="print"/>
          <a:srcRect/>
          <a:stretch>
            <a:fillRect/>
          </a:stretch>
        </p:blipFill>
        <p:spPr bwMode="auto">
          <a:xfrm>
            <a:off x="4800290" y="2799035"/>
            <a:ext cx="2439521" cy="1522616"/>
          </a:xfrm>
          <a:prstGeom prst="rect">
            <a:avLst/>
          </a:prstGeom>
          <a:noFill/>
          <a:ln w="9525">
            <a:noFill/>
            <a:miter lim="800000"/>
            <a:headEnd/>
            <a:tailEnd/>
          </a:ln>
        </p:spPr>
      </p:pic>
      <p:pic>
        <p:nvPicPr>
          <p:cNvPr id="7" name="Picture 6" descr="brief"/>
          <p:cNvPicPr>
            <a:picLocks noChangeAspect="1" noChangeArrowheads="1"/>
          </p:cNvPicPr>
          <p:nvPr/>
        </p:nvPicPr>
        <p:blipFill>
          <a:blip r:embed="rId12" cstate="print"/>
          <a:srcRect/>
          <a:stretch>
            <a:fillRect/>
          </a:stretch>
        </p:blipFill>
        <p:spPr bwMode="auto">
          <a:xfrm>
            <a:off x="6847140" y="1121672"/>
            <a:ext cx="1715492" cy="1788105"/>
          </a:xfrm>
          <a:prstGeom prst="rect">
            <a:avLst/>
          </a:prstGeom>
          <a:noFill/>
          <a:ln w="9525">
            <a:noFill/>
            <a:miter lim="800000"/>
            <a:headEnd/>
            <a:tailEnd/>
          </a:ln>
        </p:spPr>
      </p:pic>
      <p:sp>
        <p:nvSpPr>
          <p:cNvPr id="9" name="Rectangle 7"/>
          <p:cNvSpPr txBox="1">
            <a:spLocks noChangeArrowheads="1"/>
          </p:cNvSpPr>
          <p:nvPr>
            <p:custDataLst>
              <p:tags r:id="rId4"/>
            </p:custDataLst>
          </p:nvPr>
        </p:nvSpPr>
        <p:spPr bwMode="auto">
          <a:xfrm>
            <a:off x="5514464" y="4416586"/>
            <a:ext cx="2539671" cy="279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12</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
        <p:nvSpPr>
          <p:cNvPr id="4" name="TextBox 3"/>
          <p:cNvSpPr txBox="1"/>
          <p:nvPr>
            <p:custDataLst>
              <p:tags r:id="rId5"/>
            </p:custDataLst>
          </p:nvPr>
        </p:nvSpPr>
        <p:spPr>
          <a:xfrm>
            <a:off x="5305331" y="2293549"/>
            <a:ext cx="1077363" cy="369332"/>
          </a:xfrm>
          <a:prstGeom prst="rect">
            <a:avLst/>
          </a:prstGeom>
          <a:noFill/>
        </p:spPr>
        <p:txBody>
          <a:bodyPr wrap="square" rtlCol="0">
            <a:spAutoFit/>
          </a:bodyPr>
          <a:lstStyle/>
          <a:p>
            <a:pPr algn="ctr"/>
            <a:r>
              <a:rPr lang="en-US" dirty="0" smtClean="0"/>
              <a:t>Clear</a:t>
            </a:r>
            <a:endParaRPr lang="en-US" dirty="0"/>
          </a:p>
        </p:txBody>
      </p:sp>
      <p:sp>
        <p:nvSpPr>
          <p:cNvPr id="11" name="TextBox 10"/>
          <p:cNvSpPr txBox="1"/>
          <p:nvPr>
            <p:custDataLst>
              <p:tags r:id="rId6"/>
            </p:custDataLst>
          </p:nvPr>
        </p:nvSpPr>
        <p:spPr>
          <a:xfrm>
            <a:off x="7653314" y="2662881"/>
            <a:ext cx="1077363" cy="369332"/>
          </a:xfrm>
          <a:prstGeom prst="rect">
            <a:avLst/>
          </a:prstGeom>
          <a:noFill/>
        </p:spPr>
        <p:txBody>
          <a:bodyPr wrap="square" rtlCol="0">
            <a:spAutoFit/>
          </a:bodyPr>
          <a:lstStyle/>
          <a:p>
            <a:pPr algn="ctr"/>
            <a:r>
              <a:rPr lang="en-US" dirty="0" smtClean="0"/>
              <a:t>Brief</a:t>
            </a:r>
            <a:endParaRPr lang="en-US" dirty="0"/>
          </a:p>
        </p:txBody>
      </p:sp>
      <p:sp>
        <p:nvSpPr>
          <p:cNvPr id="12" name="TextBox 11"/>
          <p:cNvSpPr txBox="1"/>
          <p:nvPr>
            <p:custDataLst>
              <p:tags r:id="rId7"/>
            </p:custDataLst>
          </p:nvPr>
        </p:nvSpPr>
        <p:spPr>
          <a:xfrm>
            <a:off x="6140413" y="3952319"/>
            <a:ext cx="1077363" cy="369332"/>
          </a:xfrm>
          <a:prstGeom prst="rect">
            <a:avLst/>
          </a:prstGeom>
          <a:noFill/>
        </p:spPr>
        <p:txBody>
          <a:bodyPr wrap="square" rtlCol="0">
            <a:spAutoFit/>
          </a:bodyPr>
          <a:lstStyle/>
          <a:p>
            <a:pPr algn="ctr"/>
            <a:r>
              <a:rPr lang="en-US" dirty="0" smtClean="0"/>
              <a:t>Timely</a:t>
            </a:r>
            <a:endParaRPr lang="en-US" dirty="0"/>
          </a:p>
        </p:txBody>
      </p:sp>
    </p:spTree>
    <p:custDataLst>
      <p:tags r:id="rId1"/>
    </p:custDataLst>
    <p:extLst>
      <p:ext uri="{BB962C8B-B14F-4D97-AF65-F5344CB8AC3E}">
        <p14:creationId xmlns:p14="http://schemas.microsoft.com/office/powerpoint/2010/main" val="568730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Communication Challenges</a:t>
            </a:r>
            <a:endParaRPr lang="en-US" dirty="0"/>
          </a:p>
        </p:txBody>
      </p:sp>
      <p:sp>
        <p:nvSpPr>
          <p:cNvPr id="3" name="Text Placeholder 2"/>
          <p:cNvSpPr>
            <a:spLocks noGrp="1"/>
          </p:cNvSpPr>
          <p:nvPr>
            <p:ph type="body" sz="quarter" idx="10"/>
            <p:custDataLst>
              <p:tags r:id="rId3"/>
            </p:custDataLst>
          </p:nvPr>
        </p:nvSpPr>
        <p:spPr>
          <a:xfrm>
            <a:off x="269378" y="768095"/>
            <a:ext cx="4620769" cy="4023360"/>
          </a:xfrm>
        </p:spPr>
        <p:txBody>
          <a:bodyPr>
            <a:normAutofit lnSpcReduction="10000"/>
          </a:bodyPr>
          <a:lstStyle/>
          <a:p>
            <a:r>
              <a:rPr lang="en-US" altLang="en-US" dirty="0"/>
              <a:t>Language </a:t>
            </a:r>
            <a:r>
              <a:rPr lang="en-US" altLang="en-US" dirty="0" smtClean="0"/>
              <a:t>barriers</a:t>
            </a:r>
            <a:endParaRPr lang="en-US" altLang="en-US" dirty="0"/>
          </a:p>
          <a:p>
            <a:r>
              <a:rPr lang="en-US" altLang="en-US" dirty="0"/>
              <a:t>Distractions</a:t>
            </a:r>
          </a:p>
          <a:p>
            <a:r>
              <a:rPr lang="en-US" altLang="en-US" dirty="0"/>
              <a:t>Physical proximity</a:t>
            </a:r>
          </a:p>
          <a:p>
            <a:r>
              <a:rPr lang="en-US" altLang="en-US" dirty="0"/>
              <a:t>Personalities</a:t>
            </a:r>
          </a:p>
          <a:p>
            <a:r>
              <a:rPr lang="en-US" altLang="en-US" dirty="0"/>
              <a:t>Workload</a:t>
            </a:r>
          </a:p>
          <a:p>
            <a:r>
              <a:rPr lang="en-US" altLang="en-US" dirty="0"/>
              <a:t>Varying communication styles</a:t>
            </a:r>
          </a:p>
          <a:p>
            <a:r>
              <a:rPr lang="en-US" altLang="en-US" dirty="0"/>
              <a:t>Conflict</a:t>
            </a:r>
          </a:p>
          <a:p>
            <a:r>
              <a:rPr lang="en-US" altLang="en-US" dirty="0"/>
              <a:t>Lack of information verification </a:t>
            </a:r>
          </a:p>
          <a:p>
            <a:r>
              <a:rPr lang="en-US" altLang="en-US" dirty="0"/>
              <a:t>Shift </a:t>
            </a:r>
            <a:r>
              <a:rPr lang="en-US" altLang="en-US" dirty="0" smtClean="0"/>
              <a:t>change</a:t>
            </a:r>
            <a:endParaRPr lang="en-US" altLang="en-US" dirty="0"/>
          </a:p>
        </p:txBody>
      </p:sp>
      <p:sp>
        <p:nvSpPr>
          <p:cNvPr id="5" name="Rectangle 7"/>
          <p:cNvSpPr txBox="1">
            <a:spLocks noChangeArrowheads="1"/>
          </p:cNvSpPr>
          <p:nvPr>
            <p:custDataLst>
              <p:tags r:id="rId4"/>
            </p:custDataLst>
          </p:nvPr>
        </p:nvSpPr>
        <p:spPr bwMode="auto">
          <a:xfrm>
            <a:off x="4305300" y="4332324"/>
            <a:ext cx="4257932" cy="361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pages 14-15</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6" name="Picture 5" descr="Medical team having discussion"/>
          <p:cNvPicPr>
            <a:picLocks noChangeAspect="1"/>
          </p:cNvPicPr>
          <p:nvPr>
            <p:custDataLst>
              <p:tags r:id="rId5"/>
            </p:custDataLst>
          </p:nvPr>
        </p:nvPicPr>
        <p:blipFill rotWithShape="1">
          <a:blip r:embed="rId8" cstate="email">
            <a:extLst>
              <a:ext uri="{28A0092B-C50C-407E-A947-70E740481C1C}">
                <a14:useLocalDpi xmlns:a14="http://schemas.microsoft.com/office/drawing/2010/main" val="0"/>
              </a:ext>
            </a:extLst>
          </a:blip>
          <a:srcRect/>
          <a:stretch/>
        </p:blipFill>
        <p:spPr>
          <a:xfrm>
            <a:off x="4305300" y="839717"/>
            <a:ext cx="4253877" cy="3394208"/>
          </a:xfrm>
          <a:prstGeom prst="rect">
            <a:avLst/>
          </a:prstGeom>
          <a:ln w="635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22279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Communication Challenges Scenario</a:t>
            </a:r>
          </a:p>
        </p:txBody>
      </p:sp>
      <p:sp>
        <p:nvSpPr>
          <p:cNvPr id="45059" name="Content Placeholder 2"/>
          <p:cNvSpPr>
            <a:spLocks noGrp="1"/>
          </p:cNvSpPr>
          <p:nvPr>
            <p:ph type="body" sz="quarter" idx="10"/>
            <p:custDataLst>
              <p:tags r:id="rId3"/>
            </p:custDataLst>
          </p:nvPr>
        </p:nvSpPr>
        <p:spPr/>
        <p:txBody>
          <a:bodyPr>
            <a:normAutofit/>
          </a:bodyPr>
          <a:lstStyle/>
          <a:p>
            <a:pPr>
              <a:spcAft>
                <a:spcPts val="600"/>
              </a:spcAft>
            </a:pPr>
            <a:r>
              <a:rPr lang="en-US" b="1" dirty="0" smtClean="0"/>
              <a:t>Scenario:</a:t>
            </a:r>
          </a:p>
          <a:p>
            <a:pPr marL="511969" indent="-342900">
              <a:spcAft>
                <a:spcPts val="600"/>
              </a:spcAft>
              <a:buFont typeface="Arial" panose="020B0604020202020204" pitchFamily="34" charset="0"/>
              <a:buChar char="•"/>
            </a:pPr>
            <a:r>
              <a:rPr lang="en-US" dirty="0"/>
              <a:t>An 89-year-old female with a history of chest pain</a:t>
            </a:r>
          </a:p>
          <a:p>
            <a:pPr marL="511969" indent="-342900">
              <a:spcAft>
                <a:spcPts val="600"/>
              </a:spcAft>
              <a:buFont typeface="Arial" panose="020B0604020202020204" pitchFamily="34" charset="0"/>
              <a:buChar char="•"/>
            </a:pPr>
            <a:r>
              <a:rPr lang="en-US" dirty="0"/>
              <a:t>Many tests are being run </a:t>
            </a:r>
          </a:p>
          <a:p>
            <a:pPr marL="511969" indent="-342900">
              <a:spcAft>
                <a:spcPts val="600"/>
              </a:spcAft>
              <a:buFont typeface="Arial" panose="020B0604020202020204" pitchFamily="34" charset="0"/>
              <a:buChar char="•"/>
            </a:pPr>
            <a:r>
              <a:rPr lang="en-US" dirty="0"/>
              <a:t>Family requests code status be changed to DNR</a:t>
            </a:r>
          </a:p>
          <a:p>
            <a:pPr marL="511969" indent="-342900">
              <a:spcAft>
                <a:spcPts val="600"/>
              </a:spcAft>
              <a:buFont typeface="Arial" panose="020B0604020202020204" pitchFamily="34" charset="0"/>
              <a:buChar char="•"/>
            </a:pPr>
            <a:r>
              <a:rPr lang="en-US" dirty="0"/>
              <a:t>Night shift documents DNR in the progress note, but does not flag the patient’s chart, relay during shift change, or notify the attending physician</a:t>
            </a:r>
          </a:p>
          <a:p>
            <a:pPr marL="511969" indent="-342900">
              <a:spcAft>
                <a:spcPts val="1800"/>
              </a:spcAft>
              <a:buFont typeface="Arial" panose="020B0604020202020204" pitchFamily="34" charset="0"/>
              <a:buChar char="•"/>
            </a:pPr>
            <a:r>
              <a:rPr lang="en-US" dirty="0"/>
              <a:t>Morning shift does not read the night shift’s notes</a:t>
            </a:r>
          </a:p>
          <a:p>
            <a:pPr algn="r">
              <a:spcAft>
                <a:spcPts val="1350"/>
              </a:spcAft>
            </a:pPr>
            <a:r>
              <a:rPr lang="en-US" altLang="en-US" i="1" dirty="0"/>
              <a:t>Where might miscommunication occur in this situation?</a:t>
            </a:r>
          </a:p>
          <a:p>
            <a:pPr algn="r">
              <a:spcAft>
                <a:spcPts val="1350"/>
              </a:spcAft>
            </a:pPr>
            <a:r>
              <a:rPr lang="en-US" altLang="en-US" i="1" dirty="0"/>
              <a:t>What are the possible outcomes</a:t>
            </a:r>
            <a:r>
              <a:rPr lang="en-US" altLang="en-US" i="1" dirty="0" smtClean="0"/>
              <a:t>?</a:t>
            </a:r>
            <a:endParaRPr lang="en-US" dirty="0" smtClean="0"/>
          </a:p>
        </p:txBody>
      </p:sp>
    </p:spTree>
    <p:custDataLst>
      <p:tags r:id="rId1"/>
    </p:custDataLst>
    <p:extLst>
      <p:ext uri="{BB962C8B-B14F-4D97-AF65-F5344CB8AC3E}">
        <p14:creationId xmlns:p14="http://schemas.microsoft.com/office/powerpoint/2010/main" val="100843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Scenario Questions Discussion</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lnSpc>
                <a:spcPct val="110000"/>
              </a:lnSpc>
              <a:spcAft>
                <a:spcPts val="0"/>
              </a:spcAft>
            </a:pPr>
            <a:r>
              <a:rPr lang="en-US" dirty="0" smtClean="0"/>
              <a:t>Miscommunication in the scenario:</a:t>
            </a:r>
          </a:p>
          <a:p>
            <a:pPr lvl="1">
              <a:lnSpc>
                <a:spcPct val="110000"/>
              </a:lnSpc>
              <a:spcAft>
                <a:spcPts val="0"/>
              </a:spcAft>
            </a:pPr>
            <a:r>
              <a:rPr lang="en-US" dirty="0" smtClean="0"/>
              <a:t>Night shift failed to flag the patient chart</a:t>
            </a:r>
          </a:p>
          <a:p>
            <a:pPr lvl="1">
              <a:lnSpc>
                <a:spcPct val="110000"/>
              </a:lnSpc>
              <a:spcAft>
                <a:spcPts val="0"/>
              </a:spcAft>
            </a:pPr>
            <a:r>
              <a:rPr lang="en-US" dirty="0" smtClean="0"/>
              <a:t>Night shift failed to relay the information during shift report</a:t>
            </a:r>
          </a:p>
          <a:p>
            <a:pPr lvl="1">
              <a:lnSpc>
                <a:spcPct val="110000"/>
              </a:lnSpc>
              <a:spcAft>
                <a:spcPts val="600"/>
              </a:spcAft>
            </a:pPr>
            <a:r>
              <a:rPr lang="en-US" dirty="0" smtClean="0"/>
              <a:t>Doctor was not notified </a:t>
            </a:r>
          </a:p>
          <a:p>
            <a:pPr>
              <a:lnSpc>
                <a:spcPct val="110000"/>
              </a:lnSpc>
              <a:spcAft>
                <a:spcPts val="0"/>
              </a:spcAft>
            </a:pPr>
            <a:r>
              <a:rPr lang="en-US" dirty="0" smtClean="0"/>
              <a:t>The possible outcomes:</a:t>
            </a:r>
          </a:p>
          <a:p>
            <a:pPr lvl="1">
              <a:lnSpc>
                <a:spcPct val="110000"/>
              </a:lnSpc>
              <a:spcAft>
                <a:spcPts val="0"/>
              </a:spcAft>
            </a:pPr>
            <a:r>
              <a:rPr lang="en-US" dirty="0"/>
              <a:t>The day shift resuscitated the </a:t>
            </a:r>
            <a:r>
              <a:rPr lang="en-US" dirty="0" smtClean="0"/>
              <a:t>patient</a:t>
            </a:r>
            <a:endParaRPr lang="en-US" dirty="0"/>
          </a:p>
          <a:p>
            <a:pPr lvl="1">
              <a:lnSpc>
                <a:spcPct val="110000"/>
              </a:lnSpc>
              <a:spcAft>
                <a:spcPts val="600"/>
              </a:spcAft>
            </a:pPr>
            <a:r>
              <a:rPr lang="en-US" dirty="0" smtClean="0"/>
              <a:t>Patient underwent additional testing/procedures</a:t>
            </a:r>
          </a:p>
          <a:p>
            <a:pPr>
              <a:lnSpc>
                <a:spcPct val="110000"/>
              </a:lnSpc>
              <a:spcAft>
                <a:spcPts val="0"/>
              </a:spcAft>
            </a:pPr>
            <a:r>
              <a:rPr lang="en-US" dirty="0" smtClean="0"/>
              <a:t>Miscommunication could be avoided if:</a:t>
            </a:r>
          </a:p>
          <a:p>
            <a:pPr lvl="1">
              <a:lnSpc>
                <a:spcPct val="110000"/>
              </a:lnSpc>
              <a:spcAft>
                <a:spcPts val="0"/>
              </a:spcAft>
            </a:pPr>
            <a:r>
              <a:rPr lang="en-US" dirty="0" smtClean="0"/>
              <a:t>Night shift took more time to discuss the patient during the shift change</a:t>
            </a:r>
          </a:p>
          <a:p>
            <a:pPr lvl="1">
              <a:lnSpc>
                <a:spcPct val="110000"/>
              </a:lnSpc>
              <a:spcAft>
                <a:spcPts val="0"/>
              </a:spcAft>
            </a:pPr>
            <a:r>
              <a:rPr lang="en-US" dirty="0" smtClean="0"/>
              <a:t>Proper documentation occurs</a:t>
            </a:r>
            <a:endParaRPr lang="en-US" dirty="0"/>
          </a:p>
          <a:p>
            <a:pPr lvl="1">
              <a:lnSpc>
                <a:spcPct val="110000"/>
              </a:lnSpc>
              <a:spcAft>
                <a:spcPts val="0"/>
              </a:spcAft>
            </a:pPr>
            <a:r>
              <a:rPr lang="en-US" dirty="0" smtClean="0"/>
              <a:t>Doctor is notified</a:t>
            </a:r>
            <a:endParaRPr lang="en-US" dirty="0"/>
          </a:p>
        </p:txBody>
      </p:sp>
    </p:spTree>
    <p:custDataLst>
      <p:tags r:id="rId1"/>
    </p:custDataLst>
    <p:extLst>
      <p:ext uri="{BB962C8B-B14F-4D97-AF65-F5344CB8AC3E}">
        <p14:creationId xmlns:p14="http://schemas.microsoft.com/office/powerpoint/2010/main" val="270447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custDataLst>
              <p:tags r:id="rId2"/>
            </p:custDataLst>
          </p:nvPr>
        </p:nvSpPr>
        <p:spPr>
          <a:xfrm>
            <a:off x="1005840" y="-2"/>
            <a:ext cx="8020074" cy="685800"/>
          </a:xfrm>
        </p:spPr>
        <p:txBody>
          <a:bodyPr/>
          <a:lstStyle/>
          <a:p>
            <a:pPr eaLnBrk="1" hangingPunct="1"/>
            <a:r>
              <a:rPr lang="en-US" sz="3000" dirty="0"/>
              <a:t>Slide 9: Information Exchange Strategies</a:t>
            </a:r>
          </a:p>
        </p:txBody>
      </p:sp>
      <p:sp>
        <p:nvSpPr>
          <p:cNvPr id="32771" name="Content Placeholder 2"/>
          <p:cNvSpPr>
            <a:spLocks noGrp="1"/>
          </p:cNvSpPr>
          <p:nvPr>
            <p:ph type="body" sz="quarter" idx="10"/>
            <p:custDataLst>
              <p:tags r:id="rId3"/>
            </p:custDataLst>
          </p:nvPr>
        </p:nvSpPr>
        <p:spPr/>
        <p:txBody>
          <a:bodyPr/>
          <a:lstStyle/>
          <a:p>
            <a:r>
              <a:rPr lang="en-US" dirty="0" smtClean="0"/>
              <a:t>We will review four strategies to improve communication:</a:t>
            </a:r>
          </a:p>
          <a:p>
            <a:pPr lvl="1"/>
            <a:r>
              <a:rPr lang="en-US" dirty="0"/>
              <a:t>SBAR</a:t>
            </a:r>
          </a:p>
          <a:p>
            <a:pPr lvl="1"/>
            <a:r>
              <a:rPr lang="en-US" dirty="0"/>
              <a:t>Call-Outs</a:t>
            </a:r>
          </a:p>
          <a:p>
            <a:pPr lvl="1"/>
            <a:r>
              <a:rPr lang="en-US" dirty="0"/>
              <a:t>Check-Backs</a:t>
            </a:r>
          </a:p>
          <a:p>
            <a:pPr lvl="1">
              <a:spcAft>
                <a:spcPts val="1800"/>
              </a:spcAft>
            </a:pPr>
            <a:r>
              <a:rPr lang="en-US" dirty="0"/>
              <a:t>Handoffs</a:t>
            </a:r>
          </a:p>
          <a:p>
            <a:pPr>
              <a:spcAft>
                <a:spcPts val="900"/>
              </a:spcAft>
            </a:pPr>
            <a:r>
              <a:rPr lang="en-US" dirty="0" smtClean="0"/>
              <a:t>See page 9 of the </a:t>
            </a:r>
            <a:r>
              <a:rPr lang="en-US" i="1" dirty="0" smtClean="0">
                <a:hlinkClick r:id="rId8"/>
              </a:rPr>
              <a:t>TeamSTEPPS Pocket Guide </a:t>
            </a:r>
            <a:r>
              <a:rPr lang="en-US" dirty="0" smtClean="0"/>
              <a:t>for additional information</a:t>
            </a:r>
          </a:p>
          <a:p>
            <a:pPr>
              <a:spcAft>
                <a:spcPts val="900"/>
              </a:spcAft>
            </a:pPr>
            <a:endParaRPr lang="en-US" dirty="0" smtClean="0"/>
          </a:p>
        </p:txBody>
      </p:sp>
      <p:sp>
        <p:nvSpPr>
          <p:cNvPr id="5" name="Rectangle 7"/>
          <p:cNvSpPr txBox="1">
            <a:spLocks noChangeArrowheads="1"/>
          </p:cNvSpPr>
          <p:nvPr>
            <p:custDataLst>
              <p:tags r:id="rId4"/>
            </p:custDataLst>
          </p:nvPr>
        </p:nvSpPr>
        <p:spPr bwMode="auto">
          <a:xfrm>
            <a:off x="5152768" y="4249355"/>
            <a:ext cx="3319676" cy="409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page 16</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6" name="Picture 5" descr="Classroom slide number 9"/>
          <p:cNvPicPr>
            <a:picLocks noChangeAspect="1"/>
          </p:cNvPicPr>
          <p:nvPr>
            <p:custDataLst>
              <p:tags r:id="rId5"/>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883952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a:xfrm>
            <a:off x="1005840" y="-2"/>
            <a:ext cx="8020074" cy="685800"/>
          </a:xfrm>
        </p:spPr>
        <p:txBody>
          <a:bodyPr/>
          <a:lstStyle/>
          <a:p>
            <a:r>
              <a:rPr lang="en-US" dirty="0" smtClean="0"/>
              <a:t>SBAR Provides… (Slide 10)</a:t>
            </a:r>
          </a:p>
        </p:txBody>
      </p:sp>
      <p:sp>
        <p:nvSpPr>
          <p:cNvPr id="68611" name="Content Placeholder 2"/>
          <p:cNvSpPr>
            <a:spLocks noGrp="1"/>
          </p:cNvSpPr>
          <p:nvPr>
            <p:ph type="body" sz="quarter" idx="10"/>
            <p:custDataLst>
              <p:tags r:id="rId3"/>
            </p:custDataLst>
          </p:nvPr>
        </p:nvSpPr>
        <p:spPr>
          <a:xfrm>
            <a:off x="182878" y="768096"/>
            <a:ext cx="5575371" cy="4018633"/>
          </a:xfrm>
        </p:spPr>
        <p:txBody>
          <a:bodyPr>
            <a:normAutofit/>
          </a:bodyPr>
          <a:lstStyle/>
          <a:p>
            <a:pPr marL="211931" indent="-129779">
              <a:spcAft>
                <a:spcPts val="900"/>
              </a:spcAft>
            </a:pPr>
            <a:r>
              <a:rPr lang="en-US" dirty="0"/>
              <a:t>SBAR provides a standardized framework for communication</a:t>
            </a:r>
          </a:p>
          <a:p>
            <a:pPr marL="211931" indent="-129779">
              <a:spcAft>
                <a:spcPts val="600"/>
              </a:spcAft>
            </a:pPr>
            <a:r>
              <a:rPr lang="en-US" dirty="0"/>
              <a:t>In conversation, consider:</a:t>
            </a:r>
          </a:p>
          <a:p>
            <a:pPr marL="610791" lvl="1" indent="-308372">
              <a:spcAft>
                <a:spcPts val="0"/>
              </a:spcAft>
            </a:pPr>
            <a:r>
              <a:rPr lang="en-US" b="1" dirty="0" smtClean="0"/>
              <a:t>S</a:t>
            </a:r>
            <a:r>
              <a:rPr lang="en-US" dirty="0" smtClean="0"/>
              <a:t>ituation</a:t>
            </a:r>
          </a:p>
          <a:p>
            <a:pPr marL="898128" lvl="2" indent="-308372">
              <a:spcAft>
                <a:spcPts val="900"/>
              </a:spcAft>
            </a:pPr>
            <a:r>
              <a:rPr lang="en-US" dirty="0" smtClean="0"/>
              <a:t>What </a:t>
            </a:r>
            <a:r>
              <a:rPr lang="en-US" dirty="0"/>
              <a:t>is happening with the patient?</a:t>
            </a:r>
          </a:p>
          <a:p>
            <a:pPr marL="610791" lvl="1" indent="-308372">
              <a:spcAft>
                <a:spcPts val="0"/>
              </a:spcAft>
            </a:pPr>
            <a:r>
              <a:rPr lang="en-US" b="1" dirty="0" smtClean="0"/>
              <a:t>B</a:t>
            </a:r>
            <a:r>
              <a:rPr lang="en-US" dirty="0" smtClean="0"/>
              <a:t>ackground</a:t>
            </a:r>
          </a:p>
          <a:p>
            <a:pPr marL="898128" lvl="2" indent="-308372">
              <a:spcAft>
                <a:spcPts val="900"/>
              </a:spcAft>
            </a:pPr>
            <a:r>
              <a:rPr lang="en-US" dirty="0" smtClean="0"/>
              <a:t>What </a:t>
            </a:r>
            <a:r>
              <a:rPr lang="en-US" dirty="0"/>
              <a:t>is the clinical background?</a:t>
            </a:r>
          </a:p>
          <a:p>
            <a:pPr marL="610791" lvl="1" indent="-308372">
              <a:spcAft>
                <a:spcPts val="0"/>
              </a:spcAft>
            </a:pPr>
            <a:r>
              <a:rPr lang="en-US" b="1" dirty="0" smtClean="0"/>
              <a:t>A</a:t>
            </a:r>
            <a:r>
              <a:rPr lang="en-US" dirty="0" smtClean="0"/>
              <a:t>ssessment</a:t>
            </a:r>
          </a:p>
          <a:p>
            <a:pPr marL="898128" lvl="2" indent="-308372">
              <a:spcAft>
                <a:spcPts val="900"/>
              </a:spcAft>
            </a:pPr>
            <a:r>
              <a:rPr lang="en-US" dirty="0" smtClean="0"/>
              <a:t>What </a:t>
            </a:r>
            <a:r>
              <a:rPr lang="en-US" dirty="0"/>
              <a:t>do I think the problem is?</a:t>
            </a:r>
          </a:p>
          <a:p>
            <a:pPr marL="610791" lvl="1" indent="-308372">
              <a:spcAft>
                <a:spcPts val="0"/>
              </a:spcAft>
            </a:pPr>
            <a:r>
              <a:rPr lang="en-US" b="1" dirty="0" smtClean="0"/>
              <a:t>R</a:t>
            </a:r>
            <a:r>
              <a:rPr lang="en-US" dirty="0" smtClean="0"/>
              <a:t>ecommendation</a:t>
            </a:r>
          </a:p>
          <a:p>
            <a:pPr marL="898128" lvl="2" indent="-308372">
              <a:spcAft>
                <a:spcPts val="900"/>
              </a:spcAft>
            </a:pPr>
            <a:r>
              <a:rPr lang="en-US" dirty="0" smtClean="0"/>
              <a:t>What </a:t>
            </a:r>
            <a:r>
              <a:rPr lang="en-US" dirty="0"/>
              <a:t>would I recommend?</a:t>
            </a:r>
          </a:p>
        </p:txBody>
      </p:sp>
      <p:sp>
        <p:nvSpPr>
          <p:cNvPr id="5" name="Rectangle 7"/>
          <p:cNvSpPr txBox="1">
            <a:spLocks noChangeArrowheads="1"/>
          </p:cNvSpPr>
          <p:nvPr>
            <p:custDataLst>
              <p:tags r:id="rId4"/>
            </p:custDataLst>
          </p:nvPr>
        </p:nvSpPr>
        <p:spPr bwMode="auto">
          <a:xfrm>
            <a:off x="5338119" y="4182450"/>
            <a:ext cx="3235948" cy="347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page 17</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6" name="Picture 5" descr="Classroom slide number 10"/>
          <p:cNvPicPr>
            <a:picLocks noChangeAspect="1"/>
          </p:cNvPicPr>
          <p:nvPr>
            <p:custDataLst>
              <p:tags r:id="rId5"/>
            </p:custDataLst>
          </p:nvPr>
        </p:nvPicPr>
        <p:blipFill>
          <a:blip r:embed="rId8" cstate="email">
            <a:extLst>
              <a:ext uri="{28A0092B-C50C-407E-A947-70E740481C1C}">
                <a14:useLocalDpi xmlns:a14="http://schemas.microsoft.com/office/drawing/2010/main" val="0"/>
              </a:ext>
            </a:extLst>
          </a:blip>
          <a:stretch>
            <a:fillRect/>
          </a:stretch>
        </p:blipFill>
        <p:spPr>
          <a:xfrm>
            <a:off x="5042213" y="1223319"/>
            <a:ext cx="3599402" cy="269955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000369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a:xfrm>
            <a:off x="1005840" y="-2"/>
            <a:ext cx="8020074" cy="685800"/>
          </a:xfrm>
        </p:spPr>
        <p:txBody>
          <a:bodyPr/>
          <a:lstStyle/>
          <a:p>
            <a:r>
              <a:rPr lang="en-US" dirty="0" smtClean="0"/>
              <a:t>Using SBAR with Patients</a:t>
            </a:r>
          </a:p>
        </p:txBody>
      </p:sp>
      <p:sp>
        <p:nvSpPr>
          <p:cNvPr id="68611" name="Content Placeholder 2"/>
          <p:cNvSpPr>
            <a:spLocks noGrp="1"/>
          </p:cNvSpPr>
          <p:nvPr>
            <p:ph type="body" sz="quarter" idx="10"/>
            <p:custDataLst>
              <p:tags r:id="rId3"/>
            </p:custDataLst>
          </p:nvPr>
        </p:nvSpPr>
        <p:spPr>
          <a:xfrm>
            <a:off x="182879" y="768095"/>
            <a:ext cx="4928136" cy="4023360"/>
          </a:xfrm>
        </p:spPr>
        <p:txBody>
          <a:bodyPr>
            <a:normAutofit/>
          </a:bodyPr>
          <a:lstStyle/>
          <a:p>
            <a:pPr marL="211931" indent="-129779">
              <a:spcAft>
                <a:spcPts val="1800"/>
              </a:spcAft>
            </a:pPr>
            <a:r>
              <a:rPr lang="en-US" dirty="0"/>
              <a:t>SBAR can also be used by patients</a:t>
            </a:r>
          </a:p>
          <a:p>
            <a:pPr marL="211931" indent="-129779">
              <a:spcAft>
                <a:spcPts val="1800"/>
              </a:spcAft>
            </a:pPr>
            <a:r>
              <a:rPr lang="en-US" dirty="0"/>
              <a:t>Share information on situation, background</a:t>
            </a:r>
          </a:p>
          <a:p>
            <a:pPr marL="211931" indent="-129779">
              <a:spcAft>
                <a:spcPts val="1800"/>
              </a:spcAft>
            </a:pPr>
            <a:r>
              <a:rPr lang="en-US" dirty="0"/>
              <a:t>Ask the care team about their care</a:t>
            </a:r>
          </a:p>
          <a:p>
            <a:pPr marL="211931" indent="-129779">
              <a:spcAft>
                <a:spcPts val="1800"/>
              </a:spcAft>
            </a:pPr>
            <a:r>
              <a:rPr lang="en-US" dirty="0"/>
              <a:t>See page 17 of the Instructor Guide</a:t>
            </a:r>
          </a:p>
          <a:p>
            <a:pPr marL="211931" indent="-129779">
              <a:spcAft>
                <a:spcPts val="1800"/>
              </a:spcAft>
            </a:pPr>
            <a:r>
              <a:rPr lang="en-US" dirty="0"/>
              <a:t>Visit DOD’s </a:t>
            </a:r>
            <a:r>
              <a:rPr lang="en-US" i="1" dirty="0">
                <a:hlinkClick r:id="rId7"/>
              </a:rPr>
              <a:t>Engaging Patients </a:t>
            </a:r>
            <a:r>
              <a:rPr lang="en-US" i="1" dirty="0" smtClean="0">
                <a:hlinkClick r:id="rId7"/>
              </a:rPr>
              <a:t>through</a:t>
            </a:r>
            <a:br>
              <a:rPr lang="en-US" i="1" dirty="0" smtClean="0">
                <a:hlinkClick r:id="rId7"/>
              </a:rPr>
            </a:br>
            <a:r>
              <a:rPr lang="en-US" i="1" dirty="0" smtClean="0">
                <a:hlinkClick r:id="rId7"/>
              </a:rPr>
              <a:t>TEAM </a:t>
            </a:r>
            <a:r>
              <a:rPr lang="en-US" i="1" dirty="0">
                <a:hlinkClick r:id="rId7"/>
              </a:rPr>
              <a:t>UP</a:t>
            </a:r>
            <a:r>
              <a:rPr lang="en-US" dirty="0"/>
              <a:t> website</a:t>
            </a:r>
          </a:p>
        </p:txBody>
      </p:sp>
      <p:pic>
        <p:nvPicPr>
          <p:cNvPr id="2" name="Picture 1" descr="Doctor discussing treatment with patient"/>
          <p:cNvPicPr>
            <a:picLocks noChangeAspect="1"/>
          </p:cNvPicPr>
          <p:nvPr>
            <p:custDataLst>
              <p:tags r:id="rId4"/>
            </p:custDataLst>
          </p:nvPr>
        </p:nvPicPr>
        <p:blipFill rotWithShape="1">
          <a:blip r:embed="rId8" cstate="email">
            <a:extLst>
              <a:ext uri="{28A0092B-C50C-407E-A947-70E740481C1C}">
                <a14:useLocalDpi xmlns:a14="http://schemas.microsoft.com/office/drawing/2010/main" val="0"/>
              </a:ext>
            </a:extLst>
          </a:blip>
          <a:srcRect/>
          <a:stretch/>
        </p:blipFill>
        <p:spPr>
          <a:xfrm>
            <a:off x="5245099" y="909202"/>
            <a:ext cx="3256918" cy="3446897"/>
          </a:xfrm>
          <a:prstGeom prst="rect">
            <a:avLst/>
          </a:prstGeom>
          <a:ln w="635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0085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descr="Classroom slide number 11">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48130" name="Title 1"/>
          <p:cNvSpPr>
            <a:spLocks noGrp="1"/>
          </p:cNvSpPr>
          <p:nvPr>
            <p:ph type="title"/>
            <p:custDataLst>
              <p:tags r:id="rId3"/>
            </p:custDataLst>
          </p:nvPr>
        </p:nvSpPr>
        <p:spPr>
          <a:xfrm>
            <a:off x="1005840" y="-2"/>
            <a:ext cx="8020074" cy="685800"/>
          </a:xfrm>
        </p:spPr>
        <p:txBody>
          <a:bodyPr/>
          <a:lstStyle/>
          <a:p>
            <a:pPr eaLnBrk="1" hangingPunct="1"/>
            <a:r>
              <a:rPr lang="en-US" dirty="0" smtClean="0"/>
              <a:t>Slide 11: SBAR Video</a:t>
            </a:r>
          </a:p>
        </p:txBody>
      </p:sp>
      <p:sp>
        <p:nvSpPr>
          <p:cNvPr id="48131" name="Content Placeholder 2"/>
          <p:cNvSpPr>
            <a:spLocks noGrp="1"/>
          </p:cNvSpPr>
          <p:nvPr>
            <p:ph type="body" sz="quarter" idx="10"/>
            <p:custDataLst>
              <p:tags r:id="rId4"/>
            </p:custDataLst>
          </p:nvPr>
        </p:nvSpPr>
        <p:spPr/>
        <p:txBody>
          <a:bodyPr/>
          <a:lstStyle/>
          <a:p>
            <a:pPr>
              <a:spcAft>
                <a:spcPts val="1800"/>
              </a:spcAft>
            </a:pPr>
            <a:r>
              <a:rPr lang="en-US" dirty="0" smtClean="0"/>
              <a:t>Review the SBAR technique</a:t>
            </a:r>
          </a:p>
          <a:p>
            <a:pPr eaLnBrk="1" hangingPunct="1">
              <a:spcAft>
                <a:spcPts val="1800"/>
              </a:spcAft>
            </a:pPr>
            <a:r>
              <a:rPr lang="en-US" dirty="0" smtClean="0"/>
              <a:t>See page 18 in the </a:t>
            </a:r>
            <a:r>
              <a:rPr lang="en-US" i="1" dirty="0" smtClean="0"/>
              <a:t>Instructor Guide</a:t>
            </a:r>
            <a:r>
              <a:rPr lang="en-US" dirty="0" smtClean="0"/>
              <a:t> for details on how to use this video</a:t>
            </a:r>
          </a:p>
          <a:p>
            <a:pPr eaLnBrk="1" hangingPunct="1">
              <a:spcAft>
                <a:spcPts val="1800"/>
              </a:spcAft>
            </a:pPr>
            <a:r>
              <a:rPr lang="en-US" dirty="0" smtClean="0"/>
              <a:t>After you watch the video, return to this window to continue the module</a:t>
            </a:r>
          </a:p>
        </p:txBody>
      </p:sp>
      <p:grpSp>
        <p:nvGrpSpPr>
          <p:cNvPr id="2" name="Group 1" descr="Text box on how to view video"/>
          <p:cNvGrpSpPr/>
          <p:nvPr/>
        </p:nvGrpSpPr>
        <p:grpSpPr>
          <a:xfrm>
            <a:off x="1449896" y="2714324"/>
            <a:ext cx="4171258" cy="1828493"/>
            <a:chOff x="1449896" y="2714324"/>
            <a:chExt cx="4171258" cy="1828493"/>
          </a:xfrm>
        </p:grpSpPr>
        <p:cxnSp>
          <p:nvCxnSpPr>
            <p:cNvPr id="7" name="Straight Connector 6"/>
            <p:cNvCxnSpPr/>
            <p:nvPr>
              <p:custDataLst>
                <p:tags r:id="rId5"/>
              </p:custDataLst>
            </p:nvPr>
          </p:nvCxnSpPr>
          <p:spPr>
            <a:xfrm flipV="1">
              <a:off x="4350620" y="2714324"/>
              <a:ext cx="1270534" cy="93323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9"/>
            </p:cNvPr>
            <p:cNvSpPr/>
            <p:nvPr>
              <p:custDataLst>
                <p:tags r:id="rId6"/>
              </p:custDataLst>
            </p:nvPr>
          </p:nvSpPr>
          <p:spPr>
            <a:xfrm>
              <a:off x="1449896" y="3647559"/>
              <a:ext cx="2900724" cy="89525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792757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Video Discussion</a:t>
            </a:r>
          </a:p>
        </p:txBody>
      </p:sp>
      <p:sp>
        <p:nvSpPr>
          <p:cNvPr id="50179" name="Content Placeholder 2"/>
          <p:cNvSpPr>
            <a:spLocks noGrp="1"/>
          </p:cNvSpPr>
          <p:nvPr>
            <p:ph type="body" sz="quarter" idx="10"/>
            <p:custDataLst>
              <p:tags r:id="rId3"/>
            </p:custDataLst>
          </p:nvPr>
        </p:nvSpPr>
        <p:spPr/>
        <p:txBody>
          <a:bodyPr/>
          <a:lstStyle/>
          <a:p>
            <a:pPr>
              <a:spcAft>
                <a:spcPts val="600"/>
              </a:spcAft>
            </a:pPr>
            <a:r>
              <a:rPr lang="en-US" dirty="0"/>
              <a:t>L</a:t>
            </a:r>
            <a:r>
              <a:rPr lang="en-US" dirty="0" smtClean="0"/>
              <a:t>ead </a:t>
            </a:r>
            <a:r>
              <a:rPr lang="en-US" dirty="0"/>
              <a:t>a discussion of this </a:t>
            </a:r>
            <a:r>
              <a:rPr lang="en-US" dirty="0" smtClean="0"/>
              <a:t>question:</a:t>
            </a:r>
          </a:p>
          <a:p>
            <a:pPr algn="ctr">
              <a:spcAft>
                <a:spcPts val="1800"/>
              </a:spcAft>
            </a:pPr>
            <a:r>
              <a:rPr lang="en-US" i="1" dirty="0" smtClean="0"/>
              <a:t>How </a:t>
            </a:r>
            <a:r>
              <a:rPr lang="en-US" i="1" dirty="0"/>
              <a:t>did the SBAR technique improve communication between the nurse and physician? </a:t>
            </a:r>
            <a:endParaRPr lang="en-US" i="1" dirty="0" smtClean="0"/>
          </a:p>
          <a:p>
            <a:pPr>
              <a:spcAft>
                <a:spcPts val="600"/>
              </a:spcAft>
            </a:pPr>
            <a:r>
              <a:rPr lang="en-US" dirty="0" smtClean="0"/>
              <a:t>Point out:</a:t>
            </a:r>
            <a:endParaRPr lang="en-US" dirty="0"/>
          </a:p>
          <a:p>
            <a:pPr lvl="1">
              <a:spcAft>
                <a:spcPts val="600"/>
              </a:spcAft>
            </a:pPr>
            <a:r>
              <a:rPr lang="en-US" dirty="0" smtClean="0"/>
              <a:t>Identified herself and reason for call</a:t>
            </a:r>
          </a:p>
          <a:p>
            <a:pPr lvl="1">
              <a:spcAft>
                <a:spcPts val="600"/>
              </a:spcAft>
            </a:pPr>
            <a:r>
              <a:rPr lang="en-US" dirty="0" smtClean="0"/>
              <a:t>Provided background of DVT diagnosis</a:t>
            </a:r>
          </a:p>
          <a:p>
            <a:pPr lvl="1">
              <a:spcAft>
                <a:spcPts val="600"/>
              </a:spcAft>
            </a:pPr>
            <a:r>
              <a:rPr lang="en-US" dirty="0" smtClean="0"/>
              <a:t>Assessment of the patient</a:t>
            </a:r>
          </a:p>
          <a:p>
            <a:pPr lvl="1">
              <a:spcAft>
                <a:spcPts val="600"/>
              </a:spcAft>
            </a:pPr>
            <a:r>
              <a:rPr lang="en-US" dirty="0" smtClean="0"/>
              <a:t>Recommendation for additional labs</a:t>
            </a:r>
          </a:p>
        </p:txBody>
      </p:sp>
      <p:pic>
        <p:nvPicPr>
          <p:cNvPr id="5" name="Picture 4" descr="Classroom slide number 11"/>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04904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a:t>
            </a:r>
            <a:r>
              <a:rPr lang="en-US" dirty="0" smtClean="0"/>
              <a:t>module will </a:t>
            </a:r>
            <a:r>
              <a:rPr lang="en-US" dirty="0"/>
              <a:t>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3284358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12: SBAR Exercise</a:t>
            </a:r>
          </a:p>
        </p:txBody>
      </p:sp>
      <p:sp>
        <p:nvSpPr>
          <p:cNvPr id="50179" name="Content Placeholder 2"/>
          <p:cNvSpPr>
            <a:spLocks noGrp="1"/>
          </p:cNvSpPr>
          <p:nvPr>
            <p:ph type="body" sz="quarter" idx="10"/>
            <p:custDataLst>
              <p:tags r:id="rId3"/>
            </p:custDataLst>
          </p:nvPr>
        </p:nvSpPr>
        <p:spPr/>
        <p:txBody>
          <a:bodyPr/>
          <a:lstStyle/>
          <a:p>
            <a:pPr>
              <a:spcAft>
                <a:spcPts val="1800"/>
              </a:spcAft>
            </a:pPr>
            <a:r>
              <a:rPr lang="en-US" dirty="0" smtClean="0"/>
              <a:t>See page 19 in the Instructor Guide</a:t>
            </a:r>
          </a:p>
          <a:p>
            <a:pPr>
              <a:spcAft>
                <a:spcPts val="1800"/>
              </a:spcAft>
            </a:pPr>
            <a:r>
              <a:rPr lang="en-US" dirty="0" smtClean="0"/>
              <a:t>Take a few minutes to write out your own SBAR example</a:t>
            </a:r>
          </a:p>
          <a:p>
            <a:pPr>
              <a:spcAft>
                <a:spcPts val="1800"/>
              </a:spcAft>
            </a:pPr>
            <a:r>
              <a:rPr lang="en-US" dirty="0" smtClean="0"/>
              <a:t>Questions?  Use the “FAQ” button below</a:t>
            </a:r>
          </a:p>
          <a:p>
            <a:pPr>
              <a:spcAft>
                <a:spcPts val="1800"/>
              </a:spcAft>
            </a:pPr>
            <a:endParaRPr lang="en-US" dirty="0" smtClean="0"/>
          </a:p>
        </p:txBody>
      </p:sp>
      <p:pic>
        <p:nvPicPr>
          <p:cNvPr id="5" name="Picture 4" descr="Classroom slide number 1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757006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a:xfrm>
            <a:off x="1005840" y="-2"/>
            <a:ext cx="8020074" cy="685800"/>
          </a:xfrm>
        </p:spPr>
        <p:txBody>
          <a:bodyPr/>
          <a:lstStyle/>
          <a:p>
            <a:r>
              <a:rPr lang="en-US" dirty="0" smtClean="0"/>
              <a:t>Call-Out Is… (Slide 13)</a:t>
            </a:r>
          </a:p>
        </p:txBody>
      </p:sp>
      <p:sp>
        <p:nvSpPr>
          <p:cNvPr id="68611" name="Content Placeholder 2"/>
          <p:cNvSpPr>
            <a:spLocks noGrp="1"/>
          </p:cNvSpPr>
          <p:nvPr>
            <p:ph type="body" sz="quarter" idx="10"/>
            <p:custDataLst>
              <p:tags r:id="rId3"/>
            </p:custDataLst>
          </p:nvPr>
        </p:nvSpPr>
        <p:spPr/>
        <p:txBody>
          <a:bodyPr/>
          <a:lstStyle/>
          <a:p>
            <a:pPr marL="82153">
              <a:spcAft>
                <a:spcPts val="1800"/>
              </a:spcAft>
            </a:pPr>
            <a:r>
              <a:rPr lang="en-US" sz="2400" b="1" dirty="0"/>
              <a:t>A strategy used to communicate </a:t>
            </a:r>
            <a:br>
              <a:rPr lang="en-US" sz="2400" b="1" dirty="0"/>
            </a:br>
            <a:r>
              <a:rPr lang="en-US" sz="2400" b="1" dirty="0"/>
              <a:t>important or critical information</a:t>
            </a:r>
          </a:p>
          <a:p>
            <a:pPr marL="628650" indent="-342900">
              <a:spcAft>
                <a:spcPts val="1800"/>
              </a:spcAft>
              <a:buFont typeface="Arial" panose="020B0604020202020204" pitchFamily="34" charset="0"/>
              <a:buChar char="•"/>
            </a:pPr>
            <a:r>
              <a:rPr lang="en-US" dirty="0"/>
              <a:t>It informs all team members </a:t>
            </a:r>
            <a:br>
              <a:rPr lang="en-US" dirty="0"/>
            </a:br>
            <a:r>
              <a:rPr lang="en-US" dirty="0"/>
              <a:t>simultaneously during </a:t>
            </a:r>
            <a:br>
              <a:rPr lang="en-US" dirty="0"/>
            </a:br>
            <a:r>
              <a:rPr lang="en-US" dirty="0"/>
              <a:t>emergency situations</a:t>
            </a:r>
          </a:p>
          <a:p>
            <a:pPr marL="628650" indent="-342900">
              <a:spcAft>
                <a:spcPts val="1800"/>
              </a:spcAft>
              <a:buFont typeface="Arial" panose="020B0604020202020204" pitchFamily="34" charset="0"/>
              <a:buChar char="•"/>
            </a:pPr>
            <a:r>
              <a:rPr lang="en-US" dirty="0"/>
              <a:t>It helps team members </a:t>
            </a:r>
            <a:br>
              <a:rPr lang="en-US" dirty="0"/>
            </a:br>
            <a:r>
              <a:rPr lang="en-US" dirty="0"/>
              <a:t>anticipate next steps</a:t>
            </a:r>
          </a:p>
        </p:txBody>
      </p:sp>
      <p:sp>
        <p:nvSpPr>
          <p:cNvPr id="5" name="Rectangle 7"/>
          <p:cNvSpPr txBox="1">
            <a:spLocks noChangeArrowheads="1"/>
          </p:cNvSpPr>
          <p:nvPr>
            <p:custDataLst>
              <p:tags r:id="rId4"/>
            </p:custDataLst>
          </p:nvPr>
        </p:nvSpPr>
        <p:spPr bwMode="auto">
          <a:xfrm>
            <a:off x="5099050" y="4171950"/>
            <a:ext cx="3443267" cy="272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Instructor Guide, page 20</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6" name="Picture 5" descr="image of slide 13"/>
          <p:cNvPicPr>
            <a:picLocks noChangeAspect="1"/>
          </p:cNvPicPr>
          <p:nvPr>
            <p:custDataLst>
              <p:tags r:id="rId5"/>
            </p:custDataLst>
          </p:nvPr>
        </p:nvPicPr>
        <p:blipFill>
          <a:blip r:embed="rId8"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095085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till image from the Call Out video clip">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5230794" y="1223505"/>
            <a:ext cx="3265150" cy="2436359"/>
          </a:xfrm>
          <a:prstGeom prst="rect">
            <a:avLst/>
          </a:prstGeom>
          <a:effectLst>
            <a:outerShdw blurRad="50800" dist="38100" dir="2700000" algn="tl" rotWithShape="0">
              <a:prstClr val="black">
                <a:alpha val="40000"/>
              </a:prstClr>
            </a:outerShdw>
          </a:effectLst>
        </p:spPr>
      </p:pic>
      <p:sp>
        <p:nvSpPr>
          <p:cNvPr id="48130" name="Title 1"/>
          <p:cNvSpPr>
            <a:spLocks noGrp="1"/>
          </p:cNvSpPr>
          <p:nvPr>
            <p:ph type="title"/>
            <p:custDataLst>
              <p:tags r:id="rId3"/>
            </p:custDataLst>
          </p:nvPr>
        </p:nvSpPr>
        <p:spPr>
          <a:xfrm>
            <a:off x="1005840" y="-2"/>
            <a:ext cx="8020074" cy="685800"/>
          </a:xfrm>
        </p:spPr>
        <p:txBody>
          <a:bodyPr/>
          <a:lstStyle/>
          <a:p>
            <a:pPr eaLnBrk="1" hangingPunct="1"/>
            <a:r>
              <a:rPr lang="en-US" dirty="0" smtClean="0"/>
              <a:t>Call Out Video</a:t>
            </a:r>
          </a:p>
        </p:txBody>
      </p:sp>
      <p:sp>
        <p:nvSpPr>
          <p:cNvPr id="48131" name="Content Placeholder 2"/>
          <p:cNvSpPr>
            <a:spLocks noGrp="1"/>
          </p:cNvSpPr>
          <p:nvPr>
            <p:ph type="body" sz="quarter" idx="10"/>
            <p:custDataLst>
              <p:tags r:id="rId4"/>
            </p:custDataLst>
          </p:nvPr>
        </p:nvSpPr>
        <p:spPr/>
        <p:txBody>
          <a:bodyPr/>
          <a:lstStyle/>
          <a:p>
            <a:pPr>
              <a:spcAft>
                <a:spcPts val="900"/>
              </a:spcAft>
            </a:pPr>
            <a:r>
              <a:rPr lang="en-US" dirty="0" smtClean="0"/>
              <a:t>After viewing the video, discuss this question:</a:t>
            </a:r>
          </a:p>
          <a:p>
            <a:pPr algn="ctr">
              <a:spcAft>
                <a:spcPts val="900"/>
              </a:spcAft>
            </a:pPr>
            <a:r>
              <a:rPr lang="en-US" sz="2400" i="1" dirty="0"/>
              <a:t>How did the call-outs made by the nurse and intern aid the team during this emergent Labor and Delivery event?</a:t>
            </a:r>
          </a:p>
        </p:txBody>
      </p:sp>
      <p:grpSp>
        <p:nvGrpSpPr>
          <p:cNvPr id="3" name="Group 2" descr="text box on how to view video"/>
          <p:cNvGrpSpPr/>
          <p:nvPr/>
        </p:nvGrpSpPr>
        <p:grpSpPr>
          <a:xfrm>
            <a:off x="1449896" y="2714324"/>
            <a:ext cx="4171258" cy="1828493"/>
            <a:chOff x="1449896" y="2714324"/>
            <a:chExt cx="4171258" cy="1828493"/>
          </a:xfrm>
        </p:grpSpPr>
        <p:cxnSp>
          <p:nvCxnSpPr>
            <p:cNvPr id="7" name="Straight Connector 6"/>
            <p:cNvCxnSpPr/>
            <p:nvPr>
              <p:custDataLst>
                <p:tags r:id="rId5"/>
              </p:custDataLst>
            </p:nvPr>
          </p:nvCxnSpPr>
          <p:spPr>
            <a:xfrm flipV="1">
              <a:off x="4350620" y="2714324"/>
              <a:ext cx="1270534" cy="93323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9"/>
            </p:cNvPr>
            <p:cNvSpPr/>
            <p:nvPr>
              <p:custDataLst>
                <p:tags r:id="rId6"/>
              </p:custDataLst>
            </p:nvPr>
          </p:nvSpPr>
          <p:spPr>
            <a:xfrm>
              <a:off x="1449896" y="3647559"/>
              <a:ext cx="2900724" cy="89525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1118642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Call-Out Video Discussion</a:t>
            </a:r>
          </a:p>
        </p:txBody>
      </p:sp>
      <p:sp>
        <p:nvSpPr>
          <p:cNvPr id="50179" name="Content Placeholder 2"/>
          <p:cNvSpPr>
            <a:spLocks noGrp="1"/>
          </p:cNvSpPr>
          <p:nvPr>
            <p:ph type="body" sz="quarter" idx="10"/>
            <p:custDataLst>
              <p:tags r:id="rId3"/>
            </p:custDataLst>
          </p:nvPr>
        </p:nvSpPr>
        <p:spPr/>
        <p:txBody>
          <a:bodyPr>
            <a:normAutofit/>
          </a:bodyPr>
          <a:lstStyle/>
          <a:p>
            <a:pPr>
              <a:spcAft>
                <a:spcPts val="1800"/>
              </a:spcAft>
            </a:pPr>
            <a:r>
              <a:rPr lang="en-US" dirty="0" smtClean="0"/>
              <a:t>How did the call-outs aid the team?</a:t>
            </a:r>
          </a:p>
          <a:p>
            <a:pPr lvl="1">
              <a:spcAft>
                <a:spcPts val="1800"/>
              </a:spcAft>
            </a:pPr>
            <a:r>
              <a:rPr lang="en-US" dirty="0"/>
              <a:t>Team members verbally confirmed critical information</a:t>
            </a:r>
          </a:p>
          <a:p>
            <a:pPr lvl="1">
              <a:spcAft>
                <a:spcPts val="1800"/>
              </a:spcAft>
            </a:pPr>
            <a:r>
              <a:rPr lang="en-US" dirty="0"/>
              <a:t>The team was anticipating</a:t>
            </a:r>
            <a:br>
              <a:rPr lang="en-US" dirty="0"/>
            </a:br>
            <a:r>
              <a:rPr lang="en-US" dirty="0"/>
              <a:t>future actions</a:t>
            </a:r>
          </a:p>
          <a:p>
            <a:pPr lvl="1">
              <a:spcAft>
                <a:spcPts val="1800"/>
              </a:spcAft>
            </a:pPr>
            <a:r>
              <a:rPr lang="en-US" dirty="0"/>
              <a:t>Information was directed by name to Dr. Dean for response and feedback</a:t>
            </a:r>
          </a:p>
        </p:txBody>
      </p:sp>
      <p:pic>
        <p:nvPicPr>
          <p:cNvPr id="6" name="Picture 5" descr="Still image from the Call Out video clip"/>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230794" y="1223505"/>
            <a:ext cx="3265150" cy="243635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34259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iagram of closed loop communication: sender initiates message, receiver accepts message, provides feedback confirmation, and sender verifies message was received."/>
          <p:cNvPicPr>
            <a:picLocks noChangeAspect="1" noChangeArrowheads="1"/>
          </p:cNvPicPr>
          <p:nvPr/>
        </p:nvPicPr>
        <p:blipFill>
          <a:blip r:embed="rId6" cstate="print"/>
          <a:srcRect/>
          <a:stretch>
            <a:fillRect/>
          </a:stretch>
        </p:blipFill>
        <p:spPr bwMode="auto">
          <a:xfrm>
            <a:off x="2204475" y="928150"/>
            <a:ext cx="5611354" cy="3627896"/>
          </a:xfrm>
          <a:prstGeom prst="rect">
            <a:avLst/>
          </a:prstGeom>
          <a:noFill/>
          <a:ln w="9525">
            <a:noFill/>
            <a:miter lim="800000"/>
            <a:headEnd/>
            <a:tailEnd/>
          </a:ln>
        </p:spPr>
      </p:pic>
      <p:sp>
        <p:nvSpPr>
          <p:cNvPr id="68610" name="Title 1"/>
          <p:cNvSpPr>
            <a:spLocks noGrp="1"/>
          </p:cNvSpPr>
          <p:nvPr>
            <p:ph type="title"/>
            <p:custDataLst>
              <p:tags r:id="rId2"/>
            </p:custDataLst>
          </p:nvPr>
        </p:nvSpPr>
        <p:spPr>
          <a:xfrm>
            <a:off x="1005840" y="-2"/>
            <a:ext cx="8020074" cy="685800"/>
          </a:xfrm>
        </p:spPr>
        <p:txBody>
          <a:bodyPr/>
          <a:lstStyle/>
          <a:p>
            <a:r>
              <a:rPr lang="en-US" dirty="0" smtClean="0"/>
              <a:t>Check-Back Is… (Slide 14)</a:t>
            </a:r>
          </a:p>
        </p:txBody>
      </p:sp>
      <p:sp>
        <p:nvSpPr>
          <p:cNvPr id="5" name="Rectangle 7"/>
          <p:cNvSpPr txBox="1">
            <a:spLocks noChangeArrowheads="1"/>
          </p:cNvSpPr>
          <p:nvPr>
            <p:custDataLst>
              <p:tags r:id="rId3"/>
            </p:custDataLst>
          </p:nvPr>
        </p:nvSpPr>
        <p:spPr bwMode="auto">
          <a:xfrm>
            <a:off x="5807413" y="4305299"/>
            <a:ext cx="3073941" cy="250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Instructor Guide, page 21</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2008769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till capture from Check Back video clip">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4926977" y="1337805"/>
            <a:ext cx="3265150" cy="2436359"/>
          </a:xfrm>
          <a:prstGeom prst="rect">
            <a:avLst/>
          </a:prstGeom>
          <a:effectLst>
            <a:outerShdw blurRad="50800" dist="38100" dir="2700000" algn="tl" rotWithShape="0">
              <a:prstClr val="black">
                <a:alpha val="40000"/>
              </a:prstClr>
            </a:outerShdw>
          </a:effectLst>
        </p:spPr>
      </p:pic>
      <p:sp>
        <p:nvSpPr>
          <p:cNvPr id="48130" name="Title 1"/>
          <p:cNvSpPr>
            <a:spLocks noGrp="1"/>
          </p:cNvSpPr>
          <p:nvPr>
            <p:ph type="title"/>
            <p:custDataLst>
              <p:tags r:id="rId3"/>
            </p:custDataLst>
          </p:nvPr>
        </p:nvSpPr>
        <p:spPr>
          <a:xfrm>
            <a:off x="1005840" y="-2"/>
            <a:ext cx="8020074" cy="685800"/>
          </a:xfrm>
        </p:spPr>
        <p:txBody>
          <a:bodyPr/>
          <a:lstStyle/>
          <a:p>
            <a:pPr eaLnBrk="1" hangingPunct="1"/>
            <a:r>
              <a:rPr lang="en-US" dirty="0" smtClean="0"/>
              <a:t>Check-Back Video</a:t>
            </a:r>
          </a:p>
        </p:txBody>
      </p:sp>
      <p:sp>
        <p:nvSpPr>
          <p:cNvPr id="48131" name="Content Placeholder 2"/>
          <p:cNvSpPr>
            <a:spLocks noGrp="1"/>
          </p:cNvSpPr>
          <p:nvPr>
            <p:ph type="body" sz="quarter" idx="10"/>
            <p:custDataLst>
              <p:tags r:id="rId4"/>
            </p:custDataLst>
          </p:nvPr>
        </p:nvSpPr>
        <p:spPr/>
        <p:txBody>
          <a:bodyPr/>
          <a:lstStyle/>
          <a:p>
            <a:pPr>
              <a:spcAft>
                <a:spcPts val="1800"/>
              </a:spcAft>
            </a:pPr>
            <a:r>
              <a:rPr lang="en-US" dirty="0"/>
              <a:t>After viewing the video, discuss </a:t>
            </a:r>
            <a:r>
              <a:rPr lang="en-US" dirty="0" smtClean="0"/>
              <a:t>these questions:</a:t>
            </a:r>
          </a:p>
          <a:p>
            <a:pPr marL="520700" indent="-342900">
              <a:spcAft>
                <a:spcPts val="1800"/>
              </a:spcAft>
              <a:buFont typeface="Arial" panose="020B0604020202020204" pitchFamily="34" charset="0"/>
              <a:buChar char="•"/>
            </a:pPr>
            <a:r>
              <a:rPr lang="en-US" dirty="0" smtClean="0"/>
              <a:t>Who was the sender?  Receiver?</a:t>
            </a:r>
          </a:p>
          <a:p>
            <a:pPr marL="520700" indent="-342900">
              <a:spcAft>
                <a:spcPts val="1800"/>
              </a:spcAft>
              <a:buFont typeface="Arial" panose="020B0604020202020204" pitchFamily="34" charset="0"/>
              <a:buChar char="•"/>
            </a:pPr>
            <a:r>
              <a:rPr lang="en-US" dirty="0" smtClean="0"/>
              <a:t>How did they “close the loop” ?</a:t>
            </a:r>
          </a:p>
          <a:p>
            <a:pPr marL="520700" indent="-342900">
              <a:spcAft>
                <a:spcPts val="1800"/>
              </a:spcAft>
              <a:buFont typeface="Arial" panose="020B0604020202020204" pitchFamily="34" charset="0"/>
              <a:buChar char="•"/>
            </a:pPr>
            <a:r>
              <a:rPr lang="en-US" dirty="0" smtClean="0"/>
              <a:t>What errors were avoided?</a:t>
            </a:r>
          </a:p>
        </p:txBody>
      </p:sp>
      <p:grpSp>
        <p:nvGrpSpPr>
          <p:cNvPr id="3" name="Group 2" descr="text box on how to view video"/>
          <p:cNvGrpSpPr/>
          <p:nvPr/>
        </p:nvGrpSpPr>
        <p:grpSpPr>
          <a:xfrm>
            <a:off x="1449896" y="2714324"/>
            <a:ext cx="4171258" cy="1828493"/>
            <a:chOff x="1449896" y="2714324"/>
            <a:chExt cx="4171258" cy="1828493"/>
          </a:xfrm>
        </p:grpSpPr>
        <p:cxnSp>
          <p:nvCxnSpPr>
            <p:cNvPr id="7" name="Straight Connector 6"/>
            <p:cNvCxnSpPr/>
            <p:nvPr>
              <p:custDataLst>
                <p:tags r:id="rId5"/>
              </p:custDataLst>
            </p:nvPr>
          </p:nvCxnSpPr>
          <p:spPr>
            <a:xfrm flipV="1">
              <a:off x="4350620" y="2714324"/>
              <a:ext cx="1270534" cy="93323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9"/>
            </p:cNvPr>
            <p:cNvSpPr/>
            <p:nvPr>
              <p:custDataLst>
                <p:tags r:id="rId6"/>
              </p:custDataLst>
            </p:nvPr>
          </p:nvSpPr>
          <p:spPr>
            <a:xfrm>
              <a:off x="1449896" y="3647559"/>
              <a:ext cx="2900724" cy="89525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2498750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Check-Back Video Discussion</a:t>
            </a:r>
          </a:p>
        </p:txBody>
      </p:sp>
      <p:sp>
        <p:nvSpPr>
          <p:cNvPr id="50179" name="Content Placeholder 2"/>
          <p:cNvSpPr>
            <a:spLocks noGrp="1"/>
          </p:cNvSpPr>
          <p:nvPr>
            <p:ph type="body" sz="quarter" idx="10"/>
            <p:custDataLst>
              <p:tags r:id="rId3"/>
            </p:custDataLst>
          </p:nvPr>
        </p:nvSpPr>
        <p:spPr/>
        <p:txBody>
          <a:bodyPr/>
          <a:lstStyle/>
          <a:p>
            <a:pPr>
              <a:spcBef>
                <a:spcPct val="0"/>
              </a:spcBef>
            </a:pPr>
            <a:r>
              <a:rPr lang="en-US" dirty="0" smtClean="0"/>
              <a:t>Share these observations:</a:t>
            </a:r>
          </a:p>
          <a:p>
            <a:pPr marL="342900" indent="-228600">
              <a:spcBef>
                <a:spcPct val="0"/>
              </a:spcBef>
              <a:buFont typeface="Arial" panose="020B0604020202020204" pitchFamily="34" charset="0"/>
              <a:buChar char="•"/>
            </a:pPr>
            <a:r>
              <a:rPr lang="en-US" dirty="0" smtClean="0"/>
              <a:t>Pharmacist </a:t>
            </a:r>
            <a:r>
              <a:rPr lang="en-US" dirty="0"/>
              <a:t>was </a:t>
            </a:r>
            <a:r>
              <a:rPr lang="en-US" i="1" dirty="0" smtClean="0"/>
              <a:t>Sender</a:t>
            </a:r>
            <a:r>
              <a:rPr lang="en-US" dirty="0" smtClean="0"/>
              <a:t> and </a:t>
            </a:r>
            <a:r>
              <a:rPr lang="en-US" dirty="0"/>
              <a:t>Resident was </a:t>
            </a:r>
            <a:r>
              <a:rPr lang="en-US" i="1" dirty="0" smtClean="0"/>
              <a:t>Receiver</a:t>
            </a:r>
            <a:endParaRPr lang="en-US" dirty="0"/>
          </a:p>
          <a:p>
            <a:pPr marL="342900" indent="-228600">
              <a:spcBef>
                <a:spcPct val="0"/>
              </a:spcBef>
              <a:buFont typeface="Arial" panose="020B0604020202020204" pitchFamily="34" charset="0"/>
              <a:buChar char="•"/>
            </a:pPr>
            <a:r>
              <a:rPr lang="en-US" dirty="0"/>
              <a:t>C</a:t>
            </a:r>
            <a:r>
              <a:rPr lang="en-US" dirty="0" smtClean="0"/>
              <a:t>losed </a:t>
            </a:r>
            <a:r>
              <a:rPr lang="en-US" dirty="0"/>
              <a:t>the </a:t>
            </a:r>
            <a:r>
              <a:rPr lang="en-US" dirty="0" smtClean="0"/>
              <a:t>loop with </a:t>
            </a:r>
            <a:r>
              <a:rPr lang="en-US" dirty="0"/>
              <a:t>“Correct</a:t>
            </a:r>
            <a:r>
              <a:rPr lang="en-US" dirty="0" smtClean="0"/>
              <a:t>.”</a:t>
            </a:r>
            <a:endParaRPr lang="en-US" dirty="0"/>
          </a:p>
          <a:p>
            <a:pPr marL="342900" indent="-228600">
              <a:spcBef>
                <a:spcPct val="0"/>
              </a:spcBef>
              <a:buFont typeface="Arial" panose="020B0604020202020204" pitchFamily="34" charset="0"/>
              <a:buChar char="•"/>
            </a:pPr>
            <a:r>
              <a:rPr lang="en-US" dirty="0"/>
              <a:t>They avoided </a:t>
            </a:r>
            <a:r>
              <a:rPr lang="en-US" dirty="0" smtClean="0"/>
              <a:t>errors because:</a:t>
            </a:r>
          </a:p>
          <a:p>
            <a:pPr marL="744538" lvl="1" indent="-228600">
              <a:spcBef>
                <a:spcPct val="0"/>
              </a:spcBef>
            </a:pPr>
            <a:r>
              <a:rPr lang="en-US" dirty="0" smtClean="0"/>
              <a:t>The </a:t>
            </a:r>
            <a:r>
              <a:rPr lang="en-US" dirty="0"/>
              <a:t>Pharmacist did not rely on </a:t>
            </a:r>
            <a:r>
              <a:rPr lang="en-US" dirty="0" smtClean="0"/>
              <a:t>memory</a:t>
            </a:r>
            <a:endParaRPr lang="en-US" dirty="0"/>
          </a:p>
          <a:p>
            <a:pPr marL="744538" lvl="1" indent="-228600">
              <a:spcBef>
                <a:spcPct val="0"/>
              </a:spcBef>
            </a:pPr>
            <a:r>
              <a:rPr lang="en-US" dirty="0"/>
              <a:t>The Resident wrote the exact dosing </a:t>
            </a:r>
            <a:r>
              <a:rPr lang="en-US" dirty="0" smtClean="0"/>
              <a:t>instructions</a:t>
            </a:r>
            <a:endParaRPr lang="en-US" dirty="0"/>
          </a:p>
        </p:txBody>
      </p:sp>
      <p:pic>
        <p:nvPicPr>
          <p:cNvPr id="6" name="Picture 5" descr="Still capture from Check Back video clip"/>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926977" y="1337805"/>
            <a:ext cx="3265150" cy="243635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23843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0" descr="hand_off"/>
          <p:cNvPicPr>
            <a:picLocks noChangeAspect="1" noChangeArrowheads="1"/>
          </p:cNvPicPr>
          <p:nvPr/>
        </p:nvPicPr>
        <p:blipFill>
          <a:blip r:embed="rId6" cstate="print"/>
          <a:srcRect/>
          <a:stretch>
            <a:fillRect/>
          </a:stretch>
        </p:blipFill>
        <p:spPr bwMode="auto">
          <a:xfrm>
            <a:off x="4572001" y="1258943"/>
            <a:ext cx="3844733" cy="2848569"/>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Handoff is… (Slide 15)</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a:t>The transfer of information during transitions in care across the continuum </a:t>
            </a:r>
          </a:p>
          <a:p>
            <a:pPr>
              <a:spcAft>
                <a:spcPts val="1800"/>
              </a:spcAft>
            </a:pPr>
            <a:r>
              <a:rPr lang="en-US" dirty="0" smtClean="0"/>
              <a:t>Includes </a:t>
            </a:r>
            <a:r>
              <a:rPr lang="en-US" dirty="0"/>
              <a:t>an opportunity to ask questions, clarify, and confirm</a:t>
            </a:r>
          </a:p>
          <a:p>
            <a:pPr>
              <a:spcAft>
                <a:spcPts val="1800"/>
              </a:spcAft>
            </a:pPr>
            <a:r>
              <a:rPr lang="en-US" dirty="0" smtClean="0"/>
              <a:t>See page 22 in the </a:t>
            </a:r>
            <a:r>
              <a:rPr lang="en-US" i="1" dirty="0" smtClean="0"/>
              <a:t>Instructor </a:t>
            </a:r>
            <a:br>
              <a:rPr lang="en-US" i="1" dirty="0" smtClean="0"/>
            </a:br>
            <a:r>
              <a:rPr lang="en-US" i="1" dirty="0" smtClean="0"/>
              <a:t>Guide</a:t>
            </a:r>
            <a:r>
              <a:rPr lang="en-US" dirty="0" smtClean="0"/>
              <a:t> for more information</a:t>
            </a:r>
          </a:p>
          <a:p>
            <a:pPr>
              <a:spcAft>
                <a:spcPts val="1800"/>
              </a:spcAft>
            </a:pPr>
            <a:r>
              <a:rPr lang="en-US" altLang="en-US" dirty="0"/>
              <a:t>Joint Commission's </a:t>
            </a:r>
            <a:r>
              <a:rPr lang="en-US" i="1" dirty="0" smtClean="0">
                <a:hlinkClick r:id="rId7"/>
              </a:rPr>
              <a:t>Tool </a:t>
            </a:r>
            <a:r>
              <a:rPr lang="en-US" i="1" dirty="0">
                <a:hlinkClick r:id="rId7"/>
              </a:rPr>
              <a:t>to Tackle </a:t>
            </a:r>
            <a:r>
              <a:rPr lang="en-US" i="1" dirty="0" smtClean="0">
                <a:hlinkClick r:id="rId7"/>
              </a:rPr>
              <a:t>Miscommunication Among Caregivers</a:t>
            </a:r>
            <a:endParaRPr lang="en-US" i="1" dirty="0"/>
          </a:p>
        </p:txBody>
      </p:sp>
    </p:spTree>
    <p:custDataLst>
      <p:tags r:id="rId1"/>
    </p:custDataLst>
    <p:extLst>
      <p:ext uri="{BB962C8B-B14F-4D97-AF65-F5344CB8AC3E}">
        <p14:creationId xmlns:p14="http://schemas.microsoft.com/office/powerpoint/2010/main" val="29130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 Handoff Consists of… (Slide 16)</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altLang="en-US" dirty="0"/>
              <a:t>Transfer of responsibility and accountability</a:t>
            </a:r>
          </a:p>
          <a:p>
            <a:pPr>
              <a:spcAft>
                <a:spcPts val="1800"/>
              </a:spcAft>
            </a:pPr>
            <a:r>
              <a:rPr lang="en-US" altLang="en-US" dirty="0"/>
              <a:t>Clarity of information</a:t>
            </a:r>
          </a:p>
          <a:p>
            <a:pPr>
              <a:spcAft>
                <a:spcPts val="1800"/>
              </a:spcAft>
            </a:pPr>
            <a:r>
              <a:rPr lang="en-US" altLang="en-US" dirty="0"/>
              <a:t>Verbal communication of information</a:t>
            </a:r>
          </a:p>
          <a:p>
            <a:pPr>
              <a:spcAft>
                <a:spcPts val="1800"/>
              </a:spcAft>
            </a:pPr>
            <a:r>
              <a:rPr lang="en-US" altLang="en-US" dirty="0"/>
              <a:t>Acknowledgment by receiver</a:t>
            </a:r>
          </a:p>
          <a:p>
            <a:pPr>
              <a:spcAft>
                <a:spcPts val="1800"/>
              </a:spcAft>
            </a:pPr>
            <a:r>
              <a:rPr lang="en-US" altLang="en-US" dirty="0"/>
              <a:t>Opportunity to </a:t>
            </a:r>
            <a:r>
              <a:rPr lang="en-US" altLang="en-US" dirty="0" smtClean="0"/>
              <a:t>review</a:t>
            </a:r>
            <a:endParaRPr lang="en-US" altLang="en-US" dirty="0"/>
          </a:p>
        </p:txBody>
      </p:sp>
      <p:sp>
        <p:nvSpPr>
          <p:cNvPr id="5" name="Rectangle 7"/>
          <p:cNvSpPr txBox="1">
            <a:spLocks noChangeArrowheads="1"/>
          </p:cNvSpPr>
          <p:nvPr>
            <p:custDataLst>
              <p:tags r:id="rId4"/>
            </p:custDataLst>
          </p:nvPr>
        </p:nvSpPr>
        <p:spPr bwMode="auto">
          <a:xfrm>
            <a:off x="4882285" y="4214412"/>
            <a:ext cx="3591288" cy="275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Instructor Guide, page 23</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6" name="Picture 5" descr="image of slide 16"/>
          <p:cNvPicPr>
            <a:picLocks noChangeAspect="1"/>
          </p:cNvPicPr>
          <p:nvPr>
            <p:custDataLst>
              <p:tags r:id="rId5"/>
            </p:custDataLst>
          </p:nvPr>
        </p:nvPicPr>
        <p:blipFill>
          <a:blip r:embed="rId8"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794028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Handoffs Transfer…</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spcAft>
                <a:spcPts val="1800"/>
              </a:spcAft>
            </a:pPr>
            <a:r>
              <a:rPr lang="en-US" dirty="0"/>
              <a:t>The degree of certainty </a:t>
            </a:r>
            <a:r>
              <a:rPr lang="en-US" dirty="0" smtClean="0"/>
              <a:t>regarding </a:t>
            </a:r>
            <a:r>
              <a:rPr lang="en-US" dirty="0"/>
              <a:t>a </a:t>
            </a:r>
            <a:r>
              <a:rPr lang="en-US" dirty="0" smtClean="0"/>
              <a:t>patient</a:t>
            </a:r>
          </a:p>
          <a:p>
            <a:pPr>
              <a:spcAft>
                <a:spcPts val="1800"/>
              </a:spcAft>
            </a:pPr>
            <a:r>
              <a:rPr lang="en-US" dirty="0" smtClean="0"/>
              <a:t>The </a:t>
            </a:r>
            <a:r>
              <a:rPr lang="en-US" dirty="0"/>
              <a:t>patient’s response to </a:t>
            </a:r>
            <a:r>
              <a:rPr lang="en-US" dirty="0" smtClean="0"/>
              <a:t>treatment</a:t>
            </a:r>
            <a:endParaRPr lang="en-US" dirty="0"/>
          </a:p>
          <a:p>
            <a:pPr>
              <a:spcAft>
                <a:spcPts val="1800"/>
              </a:spcAft>
            </a:pPr>
            <a:r>
              <a:rPr lang="en-US" dirty="0"/>
              <a:t>Recent changes in condition and </a:t>
            </a:r>
            <a:r>
              <a:rPr lang="en-US" dirty="0" smtClean="0"/>
              <a:t>circumstances</a:t>
            </a:r>
            <a:endParaRPr lang="en-US" dirty="0"/>
          </a:p>
          <a:p>
            <a:pPr>
              <a:spcAft>
                <a:spcPts val="1800"/>
              </a:spcAft>
            </a:pPr>
            <a:r>
              <a:rPr lang="en-US" dirty="0"/>
              <a:t>The plan of care, including </a:t>
            </a:r>
            <a:r>
              <a:rPr lang="en-US" dirty="0" smtClean="0"/>
              <a:t>contingencies</a:t>
            </a:r>
          </a:p>
          <a:p>
            <a:pPr>
              <a:spcAft>
                <a:spcPts val="1800"/>
              </a:spcAft>
            </a:pPr>
            <a:r>
              <a:rPr lang="en-US" dirty="0" smtClean="0"/>
              <a:t>Both </a:t>
            </a:r>
            <a:r>
              <a:rPr lang="en-US" dirty="0"/>
              <a:t>authority and responsibility are transferred in a </a:t>
            </a:r>
            <a:r>
              <a:rPr lang="en-US" dirty="0" smtClean="0"/>
              <a:t>handoff</a:t>
            </a:r>
            <a:endParaRPr lang="en-US" dirty="0"/>
          </a:p>
          <a:p>
            <a:pPr>
              <a:spcAft>
                <a:spcPts val="1800"/>
              </a:spcAft>
            </a:pPr>
            <a:endParaRPr lang="en-US" dirty="0"/>
          </a:p>
        </p:txBody>
      </p:sp>
      <p:sp>
        <p:nvSpPr>
          <p:cNvPr id="5" name="Rectangle 7"/>
          <p:cNvSpPr txBox="1">
            <a:spLocks noChangeArrowheads="1"/>
          </p:cNvSpPr>
          <p:nvPr>
            <p:custDataLst>
              <p:tags r:id="rId4"/>
            </p:custDataLst>
          </p:nvPr>
        </p:nvSpPr>
        <p:spPr bwMode="auto">
          <a:xfrm>
            <a:off x="5181600" y="4131592"/>
            <a:ext cx="3189452" cy="31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Instructor Guide, page 23</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7" name="Picture 6" descr="Doctor hands off patient to another doctor"/>
          <p:cNvPicPr>
            <a:picLocks noChangeAspect="1"/>
          </p:cNvPicPr>
          <p:nvPr>
            <p:custDataLst>
              <p:tags r:id="rId5"/>
            </p:custDataLst>
          </p:nvPr>
        </p:nvPicPr>
        <p:blipFill rotWithShape="1">
          <a:blip r:embed="rId8" cstate="email">
            <a:extLst>
              <a:ext uri="{28A0092B-C50C-407E-A947-70E740481C1C}">
                <a14:useLocalDpi xmlns:a14="http://schemas.microsoft.com/office/drawing/2010/main" val="0"/>
              </a:ext>
            </a:extLst>
          </a:blip>
          <a:srcRect/>
          <a:stretch/>
        </p:blipFill>
        <p:spPr>
          <a:xfrm>
            <a:off x="4978400" y="890963"/>
            <a:ext cx="3405352" cy="3068213"/>
          </a:xfrm>
          <a:prstGeom prst="rect">
            <a:avLst/>
          </a:prstGeom>
          <a:ln w="635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10617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a:xfrm>
            <a:off x="182878" y="768096"/>
            <a:ext cx="8797315" cy="4018633"/>
          </a:xfrm>
        </p:spPr>
        <p:txBody>
          <a:bodyPr>
            <a:normAutofit/>
          </a:bodyPr>
          <a:lstStyle/>
          <a:p>
            <a:r>
              <a:rPr lang="en-US" dirty="0"/>
              <a:t>When you deliver your training you will use these materials:</a:t>
            </a:r>
          </a:p>
          <a:p>
            <a:pPr marL="694944" indent="-342900">
              <a:spcBef>
                <a:spcPts val="480"/>
              </a:spcBef>
              <a:spcAft>
                <a:spcPts val="0"/>
              </a:spcAft>
              <a:buFont typeface="Arial" panose="020B0604020202020204" pitchFamily="34" charset="0"/>
              <a:buChar char="•"/>
            </a:pPr>
            <a:r>
              <a:rPr lang="en-US" dirty="0"/>
              <a:t>Instructor </a:t>
            </a:r>
            <a:r>
              <a:rPr lang="en-US" dirty="0" smtClean="0"/>
              <a:t>Manual</a:t>
            </a:r>
          </a:p>
          <a:p>
            <a:pPr marL="1211580" lvl="1" indent="-342900">
              <a:spcBef>
                <a:spcPts val="24"/>
              </a:spcBef>
              <a:spcAft>
                <a:spcPts val="0"/>
              </a:spcAft>
              <a:buFont typeface="Calibri" panose="020F0502020204030204" pitchFamily="34" charset="0"/>
              <a:buChar char="–"/>
            </a:pPr>
            <a:r>
              <a:rPr lang="en-US" dirty="0" smtClean="0"/>
              <a:t>Course </a:t>
            </a:r>
            <a:r>
              <a:rPr lang="en-US" dirty="0"/>
              <a:t>Management </a:t>
            </a:r>
            <a:r>
              <a:rPr lang="en-US" dirty="0" smtClean="0"/>
              <a:t>Guide</a:t>
            </a:r>
          </a:p>
          <a:p>
            <a:pPr marL="1211580" lvl="1" indent="-342900">
              <a:spcBef>
                <a:spcPts val="24"/>
              </a:spcBef>
              <a:spcAft>
                <a:spcPts val="0"/>
              </a:spcAft>
              <a:buFont typeface="Calibri" panose="020F0502020204030204" pitchFamily="34" charset="0"/>
              <a:buChar char="–"/>
            </a:pPr>
            <a:r>
              <a:rPr lang="en-US" dirty="0" smtClean="0"/>
              <a:t>Instructor guides</a:t>
            </a:r>
          </a:p>
          <a:p>
            <a:pPr marL="1211580" lvl="1" indent="-342900">
              <a:spcBef>
                <a:spcPts val="24"/>
              </a:spcBef>
              <a:spcAft>
                <a:spcPts val="0"/>
              </a:spcAft>
              <a:buFont typeface="Calibri" panose="020F0502020204030204" pitchFamily="34" charset="0"/>
              <a:buChar char="–"/>
            </a:pPr>
            <a:r>
              <a:rPr lang="en-US" dirty="0" smtClean="0"/>
              <a:t>Course slides</a:t>
            </a:r>
          </a:p>
          <a:p>
            <a:pPr marL="1211580" lvl="1" indent="-342900">
              <a:spcBef>
                <a:spcPts val="24"/>
              </a:spcBef>
              <a:spcAft>
                <a:spcPts val="0"/>
              </a:spcAft>
              <a:buFont typeface="Calibri" panose="020F0502020204030204" pitchFamily="34" charset="0"/>
              <a:buChar char="–"/>
            </a:pPr>
            <a:r>
              <a:rPr lang="en-US" dirty="0" smtClean="0"/>
              <a:t>Measurement </a:t>
            </a:r>
            <a:r>
              <a:rPr lang="en-US" dirty="0"/>
              <a:t>tools</a:t>
            </a:r>
          </a:p>
          <a:p>
            <a:pPr marL="694944" indent="-342900">
              <a:spcBef>
                <a:spcPts val="24"/>
              </a:spcBef>
              <a:spcAft>
                <a:spcPts val="0"/>
              </a:spcAft>
              <a:buFont typeface="Arial" panose="020B0604020202020204" pitchFamily="34" charset="0"/>
              <a:buChar char="•"/>
            </a:pPr>
            <a:r>
              <a:rPr lang="en-US" dirty="0" smtClean="0"/>
              <a:t>Customizable materials</a:t>
            </a:r>
          </a:p>
          <a:p>
            <a:pPr marL="694944" indent="-342900">
              <a:spcBef>
                <a:spcPts val="24"/>
              </a:spcBef>
              <a:spcAft>
                <a:spcPts val="0"/>
              </a:spcAft>
              <a:buFont typeface="Arial" panose="020B0604020202020204" pitchFamily="34" charset="0"/>
              <a:buChar char="•"/>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77999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till picture from Handoff video clip">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5111093" y="1312405"/>
            <a:ext cx="3265150" cy="2436359"/>
          </a:xfrm>
          <a:prstGeom prst="rect">
            <a:avLst/>
          </a:prstGeom>
          <a:ln w="6350">
            <a:solidFill>
              <a:schemeClr val="tx1"/>
            </a:solidFill>
          </a:ln>
          <a:effectLst>
            <a:outerShdw blurRad="50800" dist="38100" dir="2700000" algn="tl" rotWithShape="0">
              <a:prstClr val="black">
                <a:alpha val="40000"/>
              </a:prstClr>
            </a:outerShdw>
          </a:effectLst>
        </p:spPr>
      </p:pic>
      <p:sp>
        <p:nvSpPr>
          <p:cNvPr id="48130" name="Title 1"/>
          <p:cNvSpPr>
            <a:spLocks noGrp="1"/>
          </p:cNvSpPr>
          <p:nvPr>
            <p:ph type="title"/>
            <p:custDataLst>
              <p:tags r:id="rId3"/>
            </p:custDataLst>
          </p:nvPr>
        </p:nvSpPr>
        <p:spPr>
          <a:xfrm>
            <a:off x="1005840" y="-2"/>
            <a:ext cx="8020074" cy="685800"/>
          </a:xfrm>
        </p:spPr>
        <p:txBody>
          <a:bodyPr/>
          <a:lstStyle/>
          <a:p>
            <a:pPr eaLnBrk="1" hangingPunct="1"/>
            <a:r>
              <a:rPr lang="en-US" dirty="0" smtClean="0"/>
              <a:t>Handoff Video</a:t>
            </a:r>
          </a:p>
        </p:txBody>
      </p:sp>
      <p:sp>
        <p:nvSpPr>
          <p:cNvPr id="48131" name="Content Placeholder 2"/>
          <p:cNvSpPr>
            <a:spLocks noGrp="1"/>
          </p:cNvSpPr>
          <p:nvPr>
            <p:ph type="body" sz="quarter" idx="10"/>
            <p:custDataLst>
              <p:tags r:id="rId4"/>
            </p:custDataLst>
          </p:nvPr>
        </p:nvSpPr>
        <p:spPr/>
        <p:txBody>
          <a:bodyPr/>
          <a:lstStyle/>
          <a:p>
            <a:pPr>
              <a:spcAft>
                <a:spcPts val="1800"/>
              </a:spcAft>
            </a:pPr>
            <a:r>
              <a:rPr lang="en-US" dirty="0" smtClean="0"/>
              <a:t>While watching the </a:t>
            </a:r>
            <a:r>
              <a:rPr lang="en-US" dirty="0"/>
              <a:t>video, </a:t>
            </a:r>
            <a:r>
              <a:rPr lang="en-US" dirty="0" smtClean="0"/>
              <a:t>ask these questions:</a:t>
            </a:r>
          </a:p>
          <a:p>
            <a:pPr marL="457200" indent="-342900">
              <a:spcAft>
                <a:spcPts val="1800"/>
              </a:spcAft>
              <a:buFont typeface="Arial" panose="020B0604020202020204" pitchFamily="34" charset="0"/>
              <a:buChar char="•"/>
            </a:pPr>
            <a:r>
              <a:rPr lang="en-US" dirty="0"/>
              <a:t>What went well in the handoff in this video</a:t>
            </a:r>
            <a:r>
              <a:rPr lang="en-US" dirty="0" smtClean="0"/>
              <a:t>?</a:t>
            </a:r>
          </a:p>
          <a:p>
            <a:pPr marL="457200" indent="-342900">
              <a:spcAft>
                <a:spcPts val="1800"/>
              </a:spcAft>
              <a:buFont typeface="Arial" panose="020B0604020202020204" pitchFamily="34" charset="0"/>
              <a:buChar char="•"/>
            </a:pPr>
            <a:r>
              <a:rPr lang="en-US" dirty="0"/>
              <a:t>Was there anything about the handoff that could have been improved?</a:t>
            </a:r>
          </a:p>
          <a:p>
            <a:pPr marL="685800" indent="-341710">
              <a:spcAft>
                <a:spcPts val="1800"/>
              </a:spcAft>
            </a:pPr>
            <a:endParaRPr lang="en-US" dirty="0"/>
          </a:p>
        </p:txBody>
      </p:sp>
      <p:grpSp>
        <p:nvGrpSpPr>
          <p:cNvPr id="3" name="Group 2" descr="text box on how to view video"/>
          <p:cNvGrpSpPr/>
          <p:nvPr/>
        </p:nvGrpSpPr>
        <p:grpSpPr>
          <a:xfrm>
            <a:off x="1449896" y="2882900"/>
            <a:ext cx="3934904" cy="1659917"/>
            <a:chOff x="1449896" y="2882900"/>
            <a:chExt cx="3934904" cy="1659917"/>
          </a:xfrm>
        </p:grpSpPr>
        <p:cxnSp>
          <p:nvCxnSpPr>
            <p:cNvPr id="7" name="Straight Connector 6"/>
            <p:cNvCxnSpPr/>
            <p:nvPr>
              <p:custDataLst>
                <p:tags r:id="rId5"/>
              </p:custDataLst>
            </p:nvPr>
          </p:nvCxnSpPr>
          <p:spPr>
            <a:xfrm flipV="1">
              <a:off x="4350620" y="2882900"/>
              <a:ext cx="1034180" cy="76466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9"/>
            </p:cNvPr>
            <p:cNvSpPr/>
            <p:nvPr>
              <p:custDataLst>
                <p:tags r:id="rId6"/>
              </p:custDataLst>
            </p:nvPr>
          </p:nvSpPr>
          <p:spPr>
            <a:xfrm>
              <a:off x="1449896" y="3647559"/>
              <a:ext cx="2900724" cy="89525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4253091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Handoff Video Discussion</a:t>
            </a:r>
          </a:p>
        </p:txBody>
      </p:sp>
      <p:sp>
        <p:nvSpPr>
          <p:cNvPr id="50179" name="Content Placeholder 2"/>
          <p:cNvSpPr>
            <a:spLocks noGrp="1"/>
          </p:cNvSpPr>
          <p:nvPr>
            <p:ph type="body" sz="quarter" idx="10"/>
            <p:custDataLst>
              <p:tags r:id="rId3"/>
            </p:custDataLst>
          </p:nvPr>
        </p:nvSpPr>
        <p:spPr/>
        <p:txBody>
          <a:bodyPr/>
          <a:lstStyle/>
          <a:p>
            <a:pPr>
              <a:spcBef>
                <a:spcPct val="0"/>
              </a:spcBef>
              <a:spcAft>
                <a:spcPts val="450"/>
              </a:spcAft>
            </a:pPr>
            <a:r>
              <a:rPr lang="en-US" dirty="0" smtClean="0"/>
              <a:t>What went well:</a:t>
            </a:r>
          </a:p>
          <a:p>
            <a:pPr marL="472679" lvl="1" indent="-284560">
              <a:spcBef>
                <a:spcPct val="0"/>
              </a:spcBef>
              <a:spcAft>
                <a:spcPts val="225"/>
              </a:spcAft>
            </a:pPr>
            <a:r>
              <a:rPr lang="en-US" dirty="0"/>
              <a:t>Continuity of care was maintained</a:t>
            </a:r>
          </a:p>
          <a:p>
            <a:pPr marL="472679" lvl="1" indent="-284560">
              <a:spcBef>
                <a:spcPct val="0"/>
              </a:spcBef>
              <a:spcAft>
                <a:spcPts val="225"/>
              </a:spcAft>
            </a:pPr>
            <a:r>
              <a:rPr lang="en-US" dirty="0"/>
              <a:t>Pain management was discussed</a:t>
            </a:r>
          </a:p>
          <a:p>
            <a:pPr marL="472679" lvl="1" indent="-284560">
              <a:spcBef>
                <a:spcPct val="0"/>
              </a:spcBef>
              <a:spcAft>
                <a:spcPts val="225"/>
              </a:spcAft>
            </a:pPr>
            <a:r>
              <a:rPr lang="en-US" dirty="0"/>
              <a:t>Medications were reviewed</a:t>
            </a:r>
          </a:p>
          <a:p>
            <a:pPr marL="472679" lvl="1" indent="-284560">
              <a:spcBef>
                <a:spcPct val="0"/>
              </a:spcBef>
              <a:spcAft>
                <a:spcPts val="225"/>
              </a:spcAft>
            </a:pPr>
            <a:r>
              <a:rPr lang="en-US" dirty="0"/>
              <a:t>Plan of care was discussed</a:t>
            </a:r>
          </a:p>
          <a:p>
            <a:pPr marL="472679" lvl="1" indent="-284560">
              <a:spcBef>
                <a:spcPct val="0"/>
              </a:spcBef>
              <a:spcAft>
                <a:spcPts val="225"/>
              </a:spcAft>
            </a:pPr>
            <a:r>
              <a:rPr lang="en-US" dirty="0"/>
              <a:t>High threats were announced</a:t>
            </a:r>
          </a:p>
          <a:p>
            <a:pPr marL="472679" lvl="1" indent="-284560">
              <a:spcBef>
                <a:spcPct val="0"/>
              </a:spcBef>
              <a:spcAft>
                <a:spcPts val="900"/>
              </a:spcAft>
            </a:pPr>
            <a:r>
              <a:rPr lang="en-US" dirty="0"/>
              <a:t>Expectations and responsibilities were completed</a:t>
            </a:r>
          </a:p>
          <a:p>
            <a:pPr>
              <a:spcBef>
                <a:spcPct val="0"/>
              </a:spcBef>
              <a:spcAft>
                <a:spcPts val="900"/>
              </a:spcAft>
            </a:pPr>
            <a:r>
              <a:rPr lang="en-US" dirty="0"/>
              <a:t>Face-to-face or in-person handoffs </a:t>
            </a:r>
            <a:r>
              <a:rPr lang="en-US" dirty="0" smtClean="0"/>
              <a:t>could have improved the handoff</a:t>
            </a:r>
            <a:endParaRPr lang="en-US" dirty="0"/>
          </a:p>
          <a:p>
            <a:pPr>
              <a:spcBef>
                <a:spcPct val="0"/>
              </a:spcBef>
              <a:spcAft>
                <a:spcPts val="900"/>
              </a:spcAft>
            </a:pPr>
            <a:endParaRPr lang="en-US" dirty="0"/>
          </a:p>
        </p:txBody>
      </p:sp>
      <p:pic>
        <p:nvPicPr>
          <p:cNvPr id="6" name="Picture 5" descr="Still picture from Handoff video clip"/>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111093" y="1312405"/>
            <a:ext cx="3265150" cy="2436359"/>
          </a:xfrm>
          <a:prstGeom prst="rect">
            <a:avLst/>
          </a:prstGeom>
          <a:ln w="635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509654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I PASS the BATON (Slide 17)</a:t>
            </a:r>
            <a:endParaRPr lang="en-US" dirty="0"/>
          </a:p>
        </p:txBody>
      </p:sp>
      <p:sp>
        <p:nvSpPr>
          <p:cNvPr id="4" name="Text Placeholder 3"/>
          <p:cNvSpPr>
            <a:spLocks noGrp="1" noChangeArrowheads="1"/>
          </p:cNvSpPr>
          <p:nvPr>
            <p:ph type="body" sz="quarter" idx="10"/>
            <p:custDataLst>
              <p:tags r:id="rId3"/>
            </p:custDataLst>
          </p:nvPr>
        </p:nvSpPr>
        <p:spPr>
          <a:xfrm>
            <a:off x="182879" y="768095"/>
            <a:ext cx="4223751" cy="4023360"/>
          </a:xfrm>
          <a:prstGeom prst="rect">
            <a:avLst/>
          </a:prstGeom>
        </p:spPr>
        <p:txBody>
          <a:bodyPr>
            <a:normAutofit/>
          </a:bodyPr>
          <a:lstStyle/>
          <a:p>
            <a:pPr marL="1196975" indent="-1196975">
              <a:spcBef>
                <a:spcPct val="15000"/>
              </a:spcBef>
              <a:spcAft>
                <a:spcPts val="600"/>
              </a:spcAft>
              <a:defRPr/>
            </a:pPr>
            <a:r>
              <a:rPr lang="en-US" sz="1600" dirty="0">
                <a:solidFill>
                  <a:srgbClr val="E1393E"/>
                </a:solidFill>
                <a:effectLst>
                  <a:outerShdw blurRad="38100" dist="38100" dir="2700000" algn="tl">
                    <a:srgbClr val="C0C0C0"/>
                  </a:outerShdw>
                </a:effectLst>
              </a:rPr>
              <a:t>I</a:t>
            </a:r>
            <a:r>
              <a:rPr lang="en-US" sz="1600" dirty="0"/>
              <a:t>ntroduction:</a:t>
            </a:r>
            <a:r>
              <a:rPr lang="en-US" sz="1600" dirty="0" smtClean="0"/>
              <a:t>	Introduce </a:t>
            </a:r>
            <a:r>
              <a:rPr lang="en-US" sz="1600" dirty="0"/>
              <a:t>yourself and your role/job (include patient)</a:t>
            </a:r>
          </a:p>
          <a:p>
            <a:pPr marL="1196975" indent="-1196975">
              <a:spcBef>
                <a:spcPct val="15000"/>
              </a:spcBef>
              <a:spcAft>
                <a:spcPts val="600"/>
              </a:spcAft>
              <a:defRPr/>
            </a:pPr>
            <a:r>
              <a:rPr lang="en-US" sz="1600" dirty="0">
                <a:solidFill>
                  <a:srgbClr val="E1393E"/>
                </a:solidFill>
                <a:effectLst>
                  <a:outerShdw blurRad="38100" dist="38100" dir="2700000" algn="tl">
                    <a:srgbClr val="C0C0C0"/>
                  </a:outerShdw>
                </a:effectLst>
              </a:rPr>
              <a:t>P</a:t>
            </a:r>
            <a:r>
              <a:rPr lang="en-US" sz="1600" dirty="0"/>
              <a:t>atient:	Identifiers, age, sex, location</a:t>
            </a:r>
          </a:p>
          <a:p>
            <a:pPr marL="1196975" indent="-1196975">
              <a:spcBef>
                <a:spcPct val="15000"/>
              </a:spcBef>
              <a:spcAft>
                <a:spcPts val="600"/>
              </a:spcAft>
              <a:defRPr/>
            </a:pPr>
            <a:r>
              <a:rPr lang="en-US" sz="1600" dirty="0">
                <a:solidFill>
                  <a:srgbClr val="E1393E"/>
                </a:solidFill>
                <a:effectLst>
                  <a:outerShdw blurRad="38100" dist="38100" dir="2700000" algn="tl">
                    <a:srgbClr val="C0C0C0"/>
                  </a:outerShdw>
                </a:effectLst>
              </a:rPr>
              <a:t>A</a:t>
            </a:r>
            <a:r>
              <a:rPr lang="en-US" sz="1600" dirty="0"/>
              <a:t>ssessment:	Present chief complaint, vital signs, symptoms, and diagnosis</a:t>
            </a:r>
          </a:p>
          <a:p>
            <a:pPr marL="1196975" indent="-1196975">
              <a:spcBef>
                <a:spcPct val="15000"/>
              </a:spcBef>
              <a:spcAft>
                <a:spcPts val="600"/>
              </a:spcAft>
              <a:defRPr/>
            </a:pPr>
            <a:r>
              <a:rPr lang="en-US" sz="1600" dirty="0">
                <a:solidFill>
                  <a:srgbClr val="E1393E"/>
                </a:solidFill>
                <a:effectLst>
                  <a:outerShdw blurRad="38100" dist="38100" dir="2700000" algn="tl">
                    <a:srgbClr val="C0C0C0"/>
                  </a:outerShdw>
                </a:effectLst>
              </a:rPr>
              <a:t>S</a:t>
            </a:r>
            <a:r>
              <a:rPr lang="en-US" sz="1600" dirty="0"/>
              <a:t>ituation:	Current status/circumstances, including code status, level of uncertainty, recent changes, and response to treatment </a:t>
            </a:r>
          </a:p>
          <a:p>
            <a:pPr marL="1196975" indent="-1196975">
              <a:spcBef>
                <a:spcPct val="15000"/>
              </a:spcBef>
              <a:spcAft>
                <a:spcPts val="600"/>
              </a:spcAft>
              <a:defRPr/>
            </a:pPr>
            <a:r>
              <a:rPr lang="en-US" sz="1600" dirty="0">
                <a:solidFill>
                  <a:srgbClr val="E1393E"/>
                </a:solidFill>
                <a:effectLst>
                  <a:outerShdw blurRad="38100" dist="38100" dir="2700000" algn="tl">
                    <a:srgbClr val="C0C0C0"/>
                  </a:outerShdw>
                </a:effectLst>
              </a:rPr>
              <a:t>S</a:t>
            </a:r>
            <a:r>
              <a:rPr lang="en-US" sz="1600" dirty="0"/>
              <a:t>afety:	Critical lab values/reports, socioeconomic factors, allergies, and alerts (falls, isolation, etc</a:t>
            </a:r>
            <a:r>
              <a:rPr lang="en-US" sz="1600" dirty="0" smtClean="0"/>
              <a:t>.)</a:t>
            </a:r>
            <a:endParaRPr lang="en-US" sz="1600" dirty="0"/>
          </a:p>
        </p:txBody>
      </p:sp>
      <p:grpSp>
        <p:nvGrpSpPr>
          <p:cNvPr id="5" name="Group 8" descr="decorative image"/>
          <p:cNvGrpSpPr>
            <a:grpSpLocks/>
          </p:cNvGrpSpPr>
          <p:nvPr/>
        </p:nvGrpSpPr>
        <p:grpSpPr bwMode="auto">
          <a:xfrm>
            <a:off x="6377153" y="240394"/>
            <a:ext cx="976148" cy="919210"/>
            <a:chOff x="4384" y="960"/>
            <a:chExt cx="1118" cy="1081"/>
          </a:xfrm>
        </p:grpSpPr>
        <p:sp>
          <p:nvSpPr>
            <p:cNvPr id="6" name="Oval 7"/>
            <p:cNvSpPr>
              <a:spLocks noChangeArrowheads="1"/>
            </p:cNvSpPr>
            <p:nvPr>
              <p:custDataLst>
                <p:tags r:id="rId5"/>
              </p:custDataLst>
            </p:nvPr>
          </p:nvSpPr>
          <p:spPr bwMode="auto">
            <a:xfrm>
              <a:off x="4384" y="960"/>
              <a:ext cx="1092" cy="1081"/>
            </a:xfrm>
            <a:prstGeom prst="ellipse">
              <a:avLst/>
            </a:prstGeom>
            <a:solidFill>
              <a:schemeClr val="accent1"/>
            </a:solidFill>
            <a:ln w="9525">
              <a:solidFill>
                <a:schemeClr val="tx1"/>
              </a:solidFill>
              <a:miter lim="800000"/>
              <a:headEnd/>
              <a:tailEnd/>
            </a:ln>
            <a:effectLst/>
          </p:spPr>
          <p:txBody>
            <a:bodyPr wrap="none" anchor="ctr"/>
            <a:lstStyle/>
            <a:p>
              <a:endParaRPr lang="en-US" altLang="en-US" sz="1350"/>
            </a:p>
          </p:txBody>
        </p:sp>
        <p:pic>
          <p:nvPicPr>
            <p:cNvPr id="7" name="Picture 6" descr="pass_baton_off"/>
            <p:cNvPicPr>
              <a:picLocks noChangeAspect="1" noChangeArrowheads="1"/>
            </p:cNvPicPr>
            <p:nvPr/>
          </p:nvPicPr>
          <p:blipFill>
            <a:blip r:embed="rId8" cstate="print">
              <a:clrChange>
                <a:clrFrom>
                  <a:srgbClr val="2CFF04"/>
                </a:clrFrom>
                <a:clrTo>
                  <a:srgbClr val="2CFF04">
                    <a:alpha val="0"/>
                  </a:srgbClr>
                </a:clrTo>
              </a:clrChange>
            </a:blip>
            <a:srcRect/>
            <a:stretch>
              <a:fillRect/>
            </a:stretch>
          </p:blipFill>
          <p:spPr bwMode="auto">
            <a:xfrm>
              <a:off x="4394" y="969"/>
              <a:ext cx="1108" cy="1047"/>
            </a:xfrm>
            <a:prstGeom prst="rect">
              <a:avLst/>
            </a:prstGeom>
            <a:noFill/>
            <a:ln w="9525">
              <a:noFill/>
              <a:miter lim="800000"/>
              <a:headEnd/>
              <a:tailEnd/>
            </a:ln>
          </p:spPr>
        </p:pic>
      </p:grpSp>
      <p:sp>
        <p:nvSpPr>
          <p:cNvPr id="9" name="Text Placeholder 3"/>
          <p:cNvSpPr txBox="1">
            <a:spLocks noChangeArrowheads="1"/>
          </p:cNvSpPr>
          <p:nvPr>
            <p:custDataLst>
              <p:tags r:id="rId4"/>
            </p:custDataLst>
          </p:nvPr>
        </p:nvSpPr>
        <p:spPr>
          <a:xfrm>
            <a:off x="4521200" y="963241"/>
            <a:ext cx="4504714" cy="3585013"/>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46547" indent="-946547">
              <a:spcBef>
                <a:spcPct val="0"/>
              </a:spcBef>
              <a:spcAft>
                <a:spcPts val="600"/>
              </a:spcAft>
              <a:defRPr/>
            </a:pPr>
            <a:r>
              <a:rPr lang="en-US" sz="1600" i="1" dirty="0" smtClean="0"/>
              <a:t>THE</a:t>
            </a:r>
          </a:p>
          <a:p>
            <a:pPr marL="1089025" indent="-1089025">
              <a:spcBef>
                <a:spcPct val="15000"/>
              </a:spcBef>
              <a:spcAft>
                <a:spcPts val="600"/>
              </a:spcAft>
              <a:defRPr/>
            </a:pPr>
            <a:r>
              <a:rPr lang="en-US" sz="1600" dirty="0" smtClean="0">
                <a:solidFill>
                  <a:srgbClr val="E1393E"/>
                </a:solidFill>
                <a:effectLst>
                  <a:outerShdw blurRad="38100" dist="38100" dir="2700000" algn="tl">
                    <a:srgbClr val="C0C0C0"/>
                  </a:outerShdw>
                </a:effectLst>
              </a:rPr>
              <a:t>B</a:t>
            </a:r>
            <a:r>
              <a:rPr lang="en-US" sz="1600" dirty="0" smtClean="0"/>
              <a:t>ackground:	Comorbidities, previous episodes, current medications, and family history</a:t>
            </a:r>
          </a:p>
          <a:p>
            <a:pPr marL="1089025" indent="-1089025">
              <a:spcBef>
                <a:spcPct val="15000"/>
              </a:spcBef>
              <a:spcAft>
                <a:spcPts val="600"/>
              </a:spcAft>
              <a:defRPr/>
            </a:pPr>
            <a:r>
              <a:rPr lang="en-US" sz="1600" dirty="0" smtClean="0">
                <a:solidFill>
                  <a:srgbClr val="E1393E"/>
                </a:solidFill>
                <a:effectLst>
                  <a:outerShdw blurRad="38100" dist="38100" dir="2700000" algn="tl">
                    <a:srgbClr val="C0C0C0"/>
                  </a:outerShdw>
                </a:effectLst>
              </a:rPr>
              <a:t>A</a:t>
            </a:r>
            <a:r>
              <a:rPr lang="en-US" sz="1600" dirty="0" smtClean="0"/>
              <a:t>ctions:	What actions were taken or are required? Provide brief rationale</a:t>
            </a:r>
          </a:p>
          <a:p>
            <a:pPr marL="1089025" indent="-1089025">
              <a:spcBef>
                <a:spcPct val="15000"/>
              </a:spcBef>
              <a:spcAft>
                <a:spcPts val="600"/>
              </a:spcAft>
              <a:defRPr/>
            </a:pPr>
            <a:r>
              <a:rPr lang="en-US" sz="1600" dirty="0" smtClean="0">
                <a:solidFill>
                  <a:srgbClr val="E1393E"/>
                </a:solidFill>
                <a:effectLst>
                  <a:outerShdw blurRad="38100" dist="38100" dir="2700000" algn="tl">
                    <a:srgbClr val="C0C0C0"/>
                  </a:outerShdw>
                </a:effectLst>
              </a:rPr>
              <a:t>T</a:t>
            </a:r>
            <a:r>
              <a:rPr lang="en-US" sz="1600" dirty="0" smtClean="0"/>
              <a:t>iming:	Level of urgency and explicit timing and prioritization of actions</a:t>
            </a:r>
          </a:p>
          <a:p>
            <a:pPr marL="1089025" indent="-1089025">
              <a:spcBef>
                <a:spcPct val="15000"/>
              </a:spcBef>
              <a:spcAft>
                <a:spcPts val="600"/>
              </a:spcAft>
              <a:defRPr/>
            </a:pPr>
            <a:r>
              <a:rPr lang="en-US" sz="1600" dirty="0" smtClean="0">
                <a:solidFill>
                  <a:srgbClr val="E1393E"/>
                </a:solidFill>
                <a:effectLst>
                  <a:outerShdw blurRad="38100" dist="38100" dir="2700000" algn="tl">
                    <a:srgbClr val="C0C0C0"/>
                  </a:outerShdw>
                </a:effectLst>
              </a:rPr>
              <a:t>O</a:t>
            </a:r>
            <a:r>
              <a:rPr lang="en-US" sz="1600" dirty="0" smtClean="0"/>
              <a:t>wnership:	Who is responsible (nurse/doctor/team)? Include patient/family responsibilities</a:t>
            </a:r>
          </a:p>
          <a:p>
            <a:pPr marL="1089025" indent="-1089025">
              <a:spcBef>
                <a:spcPct val="15000"/>
              </a:spcBef>
              <a:spcAft>
                <a:spcPts val="600"/>
              </a:spcAft>
              <a:defRPr/>
            </a:pPr>
            <a:r>
              <a:rPr lang="en-US" sz="1600" dirty="0" smtClean="0">
                <a:solidFill>
                  <a:srgbClr val="E1393E"/>
                </a:solidFill>
                <a:effectLst>
                  <a:outerShdw blurRad="38100" dist="38100" dir="2700000" algn="tl">
                    <a:srgbClr val="C0C0C0"/>
                  </a:outerShdw>
                </a:effectLst>
              </a:rPr>
              <a:t>N</a:t>
            </a:r>
            <a:r>
              <a:rPr lang="en-US" sz="1600" dirty="0" smtClean="0"/>
              <a:t>ext:	What will happen next? Anticipated changes? What is the plan? Are there contingency plans?</a:t>
            </a:r>
            <a:endParaRPr lang="en-US" sz="1600" dirty="0"/>
          </a:p>
        </p:txBody>
      </p:sp>
    </p:spTree>
    <p:custDataLst>
      <p:tags r:id="rId1"/>
    </p:custDataLst>
    <p:extLst>
      <p:ext uri="{BB962C8B-B14F-4D97-AF65-F5344CB8AC3E}">
        <p14:creationId xmlns:p14="http://schemas.microsoft.com/office/powerpoint/2010/main" val="4287950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till picture from the I PASS the BATON video clip">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5303200" y="1223505"/>
            <a:ext cx="3265150" cy="2436359"/>
          </a:xfrm>
          <a:prstGeom prst="rect">
            <a:avLst/>
          </a:prstGeom>
          <a:ln w="6350">
            <a:solidFill>
              <a:schemeClr val="tx1"/>
            </a:solidFill>
          </a:ln>
          <a:effectLst>
            <a:outerShdw blurRad="50800" dist="38100" dir="2700000" algn="tl" rotWithShape="0">
              <a:prstClr val="black">
                <a:alpha val="40000"/>
              </a:prstClr>
            </a:outerShdw>
          </a:effectLst>
        </p:spPr>
      </p:pic>
      <p:sp>
        <p:nvSpPr>
          <p:cNvPr id="48130" name="Title 1"/>
          <p:cNvSpPr>
            <a:spLocks noGrp="1"/>
          </p:cNvSpPr>
          <p:nvPr>
            <p:ph type="title"/>
            <p:custDataLst>
              <p:tags r:id="rId3"/>
            </p:custDataLst>
          </p:nvPr>
        </p:nvSpPr>
        <p:spPr>
          <a:xfrm>
            <a:off x="1005840" y="-2"/>
            <a:ext cx="8020074" cy="685800"/>
          </a:xfrm>
        </p:spPr>
        <p:txBody>
          <a:bodyPr/>
          <a:lstStyle/>
          <a:p>
            <a:pPr eaLnBrk="1" hangingPunct="1"/>
            <a:r>
              <a:rPr lang="en-US" dirty="0" smtClean="0"/>
              <a:t>I PASS the BATON Video</a:t>
            </a:r>
          </a:p>
        </p:txBody>
      </p:sp>
      <p:sp>
        <p:nvSpPr>
          <p:cNvPr id="48131" name="Content Placeholder 2"/>
          <p:cNvSpPr>
            <a:spLocks noGrp="1"/>
          </p:cNvSpPr>
          <p:nvPr>
            <p:ph type="body" sz="quarter" idx="10"/>
            <p:custDataLst>
              <p:tags r:id="rId4"/>
            </p:custDataLst>
          </p:nvPr>
        </p:nvSpPr>
        <p:spPr/>
        <p:txBody>
          <a:bodyPr/>
          <a:lstStyle/>
          <a:p>
            <a:pPr>
              <a:spcAft>
                <a:spcPts val="1800"/>
              </a:spcAft>
            </a:pPr>
            <a:r>
              <a:rPr lang="en-US" dirty="0" smtClean="0"/>
              <a:t>As you watch this video</a:t>
            </a:r>
            <a:r>
              <a:rPr lang="en-US" dirty="0"/>
              <a:t>, </a:t>
            </a:r>
            <a:r>
              <a:rPr lang="en-US" dirty="0" smtClean="0"/>
              <a:t>consider this question:</a:t>
            </a:r>
          </a:p>
          <a:p>
            <a:pPr algn="ctr">
              <a:spcAft>
                <a:spcPts val="1800"/>
              </a:spcAft>
            </a:pPr>
            <a:r>
              <a:rPr lang="en-US" sz="2400" i="1" dirty="0"/>
              <a:t>How was I PASS the BATON used in this physician-to-physician example?</a:t>
            </a:r>
          </a:p>
        </p:txBody>
      </p:sp>
      <p:grpSp>
        <p:nvGrpSpPr>
          <p:cNvPr id="3" name="Group 2" descr="text box on how view video"/>
          <p:cNvGrpSpPr/>
          <p:nvPr/>
        </p:nvGrpSpPr>
        <p:grpSpPr>
          <a:xfrm>
            <a:off x="1889733" y="2848175"/>
            <a:ext cx="3934904" cy="1659917"/>
            <a:chOff x="1889733" y="2848175"/>
            <a:chExt cx="3934904" cy="1659917"/>
          </a:xfrm>
        </p:grpSpPr>
        <p:cxnSp>
          <p:nvCxnSpPr>
            <p:cNvPr id="7" name="Straight Connector 6"/>
            <p:cNvCxnSpPr/>
            <p:nvPr>
              <p:custDataLst>
                <p:tags r:id="rId5"/>
              </p:custDataLst>
            </p:nvPr>
          </p:nvCxnSpPr>
          <p:spPr>
            <a:xfrm flipV="1">
              <a:off x="4790457" y="2848175"/>
              <a:ext cx="1034180" cy="76466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9"/>
            </p:cNvPr>
            <p:cNvSpPr/>
            <p:nvPr>
              <p:custDataLst>
                <p:tags r:id="rId6"/>
              </p:custDataLst>
            </p:nvPr>
          </p:nvSpPr>
          <p:spPr>
            <a:xfrm>
              <a:off x="1889733" y="3612834"/>
              <a:ext cx="2900724" cy="89525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dirty="0"/>
                <a:t>Select the image to launch a web browser where you can watch the video</a:t>
              </a:r>
            </a:p>
          </p:txBody>
        </p:sp>
      </p:grpSp>
    </p:spTree>
    <p:custDataLst>
      <p:tags r:id="rId1"/>
    </p:custDataLst>
    <p:extLst>
      <p:ext uri="{BB962C8B-B14F-4D97-AF65-F5344CB8AC3E}">
        <p14:creationId xmlns:p14="http://schemas.microsoft.com/office/powerpoint/2010/main" val="3545908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p:cNvSpPr>
            <a:spLocks noGrp="1"/>
          </p:cNvSpPr>
          <p:nvPr>
            <p:ph type="title"/>
            <p:custDataLst>
              <p:tags r:id="rId2"/>
            </p:custDataLst>
          </p:nvPr>
        </p:nvSpPr>
        <p:spPr>
          <a:xfrm>
            <a:off x="1005840" y="-2"/>
            <a:ext cx="8020074" cy="685800"/>
          </a:xfrm>
        </p:spPr>
        <p:txBody>
          <a:bodyPr/>
          <a:lstStyle/>
          <a:p>
            <a:r>
              <a:rPr lang="en-US" dirty="0"/>
              <a:t>I PASS the BATON </a:t>
            </a:r>
            <a:r>
              <a:rPr lang="en-US" dirty="0" smtClean="0"/>
              <a:t>Video Discussion</a:t>
            </a:r>
          </a:p>
        </p:txBody>
      </p:sp>
      <p:sp>
        <p:nvSpPr>
          <p:cNvPr id="50179" name="Content Placeholder 2"/>
          <p:cNvSpPr>
            <a:spLocks noGrp="1"/>
          </p:cNvSpPr>
          <p:nvPr>
            <p:ph type="body" sz="quarter" idx="10"/>
            <p:custDataLst>
              <p:tags r:id="rId3"/>
            </p:custDataLst>
          </p:nvPr>
        </p:nvSpPr>
        <p:spPr>
          <a:xfrm>
            <a:off x="182879" y="768095"/>
            <a:ext cx="4846321" cy="4023360"/>
          </a:xfrm>
        </p:spPr>
        <p:txBody>
          <a:bodyPr/>
          <a:lstStyle/>
          <a:p>
            <a:pPr>
              <a:spcAft>
                <a:spcPts val="1800"/>
              </a:spcAft>
            </a:pPr>
            <a:r>
              <a:rPr lang="en-US" dirty="0" smtClean="0"/>
              <a:t>I </a:t>
            </a:r>
            <a:r>
              <a:rPr lang="en-US" dirty="0"/>
              <a:t>PASS the BATON </a:t>
            </a:r>
            <a:r>
              <a:rPr lang="en-US" dirty="0" smtClean="0"/>
              <a:t>was demonstrated in:</a:t>
            </a:r>
          </a:p>
          <a:p>
            <a:pPr lvl="1">
              <a:spcAft>
                <a:spcPts val="1800"/>
              </a:spcAft>
            </a:pPr>
            <a:r>
              <a:rPr lang="en-US" sz="2100" dirty="0"/>
              <a:t>Physician shift change (showing responsibility)</a:t>
            </a:r>
          </a:p>
          <a:p>
            <a:pPr lvl="1">
              <a:spcAft>
                <a:spcPts val="1800"/>
              </a:spcAft>
            </a:pPr>
            <a:r>
              <a:rPr lang="en-US" sz="2100" dirty="0"/>
              <a:t>Discussed the evolving patient condition</a:t>
            </a:r>
          </a:p>
          <a:p>
            <a:pPr lvl="1">
              <a:spcAft>
                <a:spcPts val="1800"/>
              </a:spcAft>
            </a:pPr>
            <a:r>
              <a:rPr lang="en-US" sz="2100" dirty="0"/>
              <a:t>Sharing of information for better decision making</a:t>
            </a:r>
          </a:p>
        </p:txBody>
      </p:sp>
      <p:pic>
        <p:nvPicPr>
          <p:cNvPr id="6" name="Picture 5" descr="Still picture from the I PASS the BATON video clip"/>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303200" y="1223505"/>
            <a:ext cx="3265150" cy="2436359"/>
          </a:xfrm>
          <a:prstGeom prst="rect">
            <a:avLst/>
          </a:prstGeom>
          <a:ln w="6350">
            <a:solidFill>
              <a:schemeClr val="tx1"/>
            </a:solidFill>
          </a:ln>
          <a:effectLst>
            <a:outerShdw blurRad="50800" dist="38100" dir="2700000" algn="tl" rotWithShape="0">
              <a:prstClr val="black">
                <a:alpha val="40000"/>
              </a:prstClr>
            </a:outerShdw>
          </a:effectLst>
        </p:spPr>
      </p:pic>
      <p:sp>
        <p:nvSpPr>
          <p:cNvPr id="7" name="Rectangle 7"/>
          <p:cNvSpPr txBox="1">
            <a:spLocks noChangeArrowheads="1"/>
          </p:cNvSpPr>
          <p:nvPr>
            <p:custDataLst>
              <p:tags r:id="rId5"/>
            </p:custDataLst>
          </p:nvPr>
        </p:nvSpPr>
        <p:spPr bwMode="auto">
          <a:xfrm>
            <a:off x="5303200" y="3979801"/>
            <a:ext cx="3265150" cy="361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26</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1299827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Other Handoff Tools (Slide 18)</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spcAft>
                <a:spcPts val="600"/>
              </a:spcAft>
            </a:pPr>
            <a:r>
              <a:rPr lang="en-US" altLang="en-US" dirty="0" err="1">
                <a:hlinkClick r:id="rId7"/>
              </a:rPr>
              <a:t>ANTICipate</a:t>
            </a:r>
            <a:endParaRPr lang="en-US" altLang="en-US" dirty="0"/>
          </a:p>
          <a:p>
            <a:pPr lvl="1"/>
            <a:r>
              <a:rPr lang="en-US" altLang="en-US" b="1" dirty="0"/>
              <a:t>A</a:t>
            </a:r>
            <a:r>
              <a:rPr lang="en-US" altLang="en-US" dirty="0"/>
              <a:t>dministrative Data; </a:t>
            </a:r>
            <a:r>
              <a:rPr lang="en-US" altLang="en-US" b="1" dirty="0"/>
              <a:t>N</a:t>
            </a:r>
            <a:r>
              <a:rPr lang="en-US" altLang="en-US" dirty="0"/>
              <a:t>ew clinical information; </a:t>
            </a:r>
            <a:r>
              <a:rPr lang="en-US" altLang="en-US" b="1" dirty="0"/>
              <a:t>T</a:t>
            </a:r>
            <a:r>
              <a:rPr lang="en-US" altLang="en-US" dirty="0"/>
              <a:t>asks to be performed; </a:t>
            </a:r>
            <a:r>
              <a:rPr lang="en-US" altLang="en-US" b="1" dirty="0"/>
              <a:t>I</a:t>
            </a:r>
            <a:r>
              <a:rPr lang="en-US" altLang="en-US" dirty="0"/>
              <a:t>llness severity; </a:t>
            </a:r>
            <a:r>
              <a:rPr lang="en-US" altLang="en-US" b="1" dirty="0"/>
              <a:t>C</a:t>
            </a:r>
            <a:r>
              <a:rPr lang="en-US" altLang="en-US" dirty="0"/>
              <a:t>ontingency plans for changes</a:t>
            </a:r>
          </a:p>
          <a:p>
            <a:pPr>
              <a:spcAft>
                <a:spcPts val="600"/>
              </a:spcAft>
            </a:pPr>
            <a:r>
              <a:rPr lang="en-US" altLang="en-US" dirty="0">
                <a:hlinkClick r:id="rId8"/>
              </a:rPr>
              <a:t>I PASS</a:t>
            </a:r>
            <a:endParaRPr lang="en-US" altLang="en-US" dirty="0"/>
          </a:p>
          <a:p>
            <a:pPr lvl="1"/>
            <a:r>
              <a:rPr lang="en-US" altLang="en-US" b="1" dirty="0"/>
              <a:t>I</a:t>
            </a:r>
            <a:r>
              <a:rPr lang="en-US" altLang="en-US" dirty="0"/>
              <a:t>llness severity; </a:t>
            </a:r>
            <a:r>
              <a:rPr lang="en-US" altLang="en-US" b="1" dirty="0"/>
              <a:t>P</a:t>
            </a:r>
            <a:r>
              <a:rPr lang="en-US" altLang="en-US" dirty="0"/>
              <a:t>atient Summary; </a:t>
            </a:r>
            <a:r>
              <a:rPr lang="en-US" altLang="en-US" b="1" dirty="0"/>
              <a:t>A</a:t>
            </a:r>
            <a:r>
              <a:rPr lang="en-US" altLang="en-US" dirty="0"/>
              <a:t>ction list for the new team; </a:t>
            </a:r>
            <a:r>
              <a:rPr lang="en-US" altLang="en-US" b="1" dirty="0"/>
              <a:t>S</a:t>
            </a:r>
            <a:r>
              <a:rPr lang="en-US" altLang="en-US" dirty="0"/>
              <a:t>ituation awareness and contingency plans; </a:t>
            </a:r>
            <a:r>
              <a:rPr lang="en-US" altLang="en-US" b="1" dirty="0"/>
              <a:t>S</a:t>
            </a:r>
            <a:r>
              <a:rPr lang="en-US" altLang="en-US" dirty="0"/>
              <a:t>ynthesis and “read back” of the information</a:t>
            </a:r>
          </a:p>
          <a:p>
            <a:pPr>
              <a:spcAft>
                <a:spcPts val="600"/>
              </a:spcAft>
            </a:pPr>
            <a:r>
              <a:rPr lang="en-US" altLang="en-US" dirty="0"/>
              <a:t>SHARQ</a:t>
            </a:r>
          </a:p>
          <a:p>
            <a:pPr lvl="1"/>
            <a:r>
              <a:rPr lang="en-US" altLang="en-US" b="1" dirty="0"/>
              <a:t>S</a:t>
            </a:r>
            <a:r>
              <a:rPr lang="en-US" altLang="en-US" dirty="0"/>
              <a:t>ituation; </a:t>
            </a:r>
            <a:r>
              <a:rPr lang="en-US" altLang="en-US" b="1" dirty="0"/>
              <a:t>H</a:t>
            </a:r>
            <a:r>
              <a:rPr lang="en-US" altLang="en-US" dirty="0"/>
              <a:t>istory; </a:t>
            </a:r>
            <a:r>
              <a:rPr lang="en-US" altLang="en-US" b="1" dirty="0"/>
              <a:t>A</a:t>
            </a:r>
            <a:r>
              <a:rPr lang="en-US" altLang="en-US" dirty="0"/>
              <a:t>ssessment; </a:t>
            </a:r>
            <a:r>
              <a:rPr lang="en-US" altLang="en-US" dirty="0" smtClean="0"/>
              <a:t/>
            </a:r>
            <a:br>
              <a:rPr lang="en-US" altLang="en-US" dirty="0" smtClean="0"/>
            </a:br>
            <a:r>
              <a:rPr lang="en-US" altLang="en-US" b="1" dirty="0" smtClean="0"/>
              <a:t>R</a:t>
            </a:r>
            <a:r>
              <a:rPr lang="en-US" altLang="en-US" dirty="0" smtClean="0"/>
              <a:t>ecommendations/Result</a:t>
            </a:r>
            <a:r>
              <a:rPr lang="en-US" altLang="en-US" dirty="0"/>
              <a:t>; </a:t>
            </a:r>
            <a:r>
              <a:rPr lang="en-US" altLang="en-US" b="1" dirty="0"/>
              <a:t>Q</a:t>
            </a:r>
            <a:r>
              <a:rPr lang="en-US" altLang="en-US" dirty="0"/>
              <a:t>uestions</a:t>
            </a:r>
          </a:p>
          <a:p>
            <a:endParaRPr lang="en-US" dirty="0"/>
          </a:p>
        </p:txBody>
      </p:sp>
      <p:sp>
        <p:nvSpPr>
          <p:cNvPr id="6" name="Rounded Rectangle 5"/>
          <p:cNvSpPr/>
          <p:nvPr>
            <p:custDataLst>
              <p:tags r:id="rId4"/>
            </p:custDataLst>
          </p:nvPr>
        </p:nvSpPr>
        <p:spPr>
          <a:xfrm>
            <a:off x="5391279" y="3566568"/>
            <a:ext cx="3100278" cy="75382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600" dirty="0"/>
              <a:t>See page 27 in the </a:t>
            </a:r>
            <a:r>
              <a:rPr lang="en-US" sz="1600" i="1" dirty="0"/>
              <a:t>Instructors Guide</a:t>
            </a:r>
            <a:r>
              <a:rPr lang="en-US" sz="1600" dirty="0"/>
              <a:t> for additional handoff tools</a:t>
            </a:r>
          </a:p>
        </p:txBody>
      </p:sp>
    </p:spTree>
    <p:custDataLst>
      <p:tags r:id="rId1"/>
    </p:custDataLst>
    <p:extLst>
      <p:ext uri="{BB962C8B-B14F-4D97-AF65-F5344CB8AC3E}">
        <p14:creationId xmlns:p14="http://schemas.microsoft.com/office/powerpoint/2010/main" val="154943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Tools &amp; Strategies Summary</a:t>
            </a:r>
            <a:endParaRPr lang="en-US" dirty="0"/>
          </a:p>
        </p:txBody>
      </p:sp>
      <p:sp>
        <p:nvSpPr>
          <p:cNvPr id="8" name="Slide Number Placeholder 3"/>
          <p:cNvSpPr txBox="1">
            <a:spLocks/>
          </p:cNvSpPr>
          <p:nvPr>
            <p:custDataLst>
              <p:tags r:id="rId3"/>
            </p:custDataLst>
          </p:nvPr>
        </p:nvSpPr>
        <p:spPr>
          <a:xfrm>
            <a:off x="8096250" y="6581775"/>
            <a:ext cx="762000" cy="304800"/>
          </a:xfrm>
          <a:prstGeom prst="rect">
            <a:avLst/>
          </a:prstGeom>
          <a:no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mtClean="0"/>
              <a:t> </a:t>
            </a:r>
            <a:fld id="{B168C384-7707-418E-9E75-B8C234521E2A}" type="slidenum">
              <a:rPr lang="en-US" altLang="en-US" smtClean="0"/>
              <a:pPr/>
              <a:t>36</a:t>
            </a:fld>
            <a:r>
              <a:rPr lang="en-US" altLang="en-US" smtClean="0"/>
              <a:t>  </a:t>
            </a:r>
          </a:p>
        </p:txBody>
      </p:sp>
      <p:sp>
        <p:nvSpPr>
          <p:cNvPr id="9" name="Rectangle 3"/>
          <p:cNvSpPr>
            <a:spLocks noChangeArrowheads="1"/>
          </p:cNvSpPr>
          <p:nvPr>
            <p:custDataLst>
              <p:tags r:id="rId4"/>
            </p:custDataLst>
          </p:nvPr>
        </p:nvSpPr>
        <p:spPr bwMode="auto">
          <a:xfrm>
            <a:off x="3352800" y="775251"/>
            <a:ext cx="2895600" cy="3906079"/>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spcBef>
                <a:spcPct val="25000"/>
              </a:spcBef>
              <a:buClr>
                <a:schemeClr val="folHlink"/>
              </a:buClr>
              <a:buSzPct val="90000"/>
              <a:buFont typeface="Wingdings" pitchFamily="2" charset="2"/>
              <a:buNone/>
              <a:defRPr/>
            </a:pPr>
            <a:r>
              <a:rPr lang="en-US" sz="1600" b="1" dirty="0"/>
              <a:t>Communication</a:t>
            </a:r>
          </a:p>
          <a:p>
            <a:pPr marL="685800" lvl="1" indent="-228600">
              <a:lnSpc>
                <a:spcPct val="90000"/>
              </a:lnSpc>
              <a:spcBef>
                <a:spcPct val="25000"/>
              </a:spcBef>
              <a:buSzPct val="90000"/>
              <a:buFont typeface="Arial" pitchFamily="34" charset="0"/>
              <a:buChar char="•"/>
              <a:defRPr/>
            </a:pPr>
            <a:r>
              <a:rPr lang="en-US" sz="1500" dirty="0"/>
              <a:t>SBAR</a:t>
            </a:r>
          </a:p>
          <a:p>
            <a:pPr marL="685800" lvl="1" indent="-228600">
              <a:lnSpc>
                <a:spcPct val="90000"/>
              </a:lnSpc>
              <a:spcBef>
                <a:spcPct val="25000"/>
              </a:spcBef>
              <a:buSzPct val="90000"/>
              <a:buFont typeface="Arial" pitchFamily="34" charset="0"/>
              <a:buChar char="•"/>
              <a:defRPr/>
            </a:pPr>
            <a:r>
              <a:rPr lang="en-US" sz="1500" dirty="0"/>
              <a:t>Call-Out</a:t>
            </a:r>
          </a:p>
          <a:p>
            <a:pPr marL="685800" lvl="1" indent="-228600">
              <a:lnSpc>
                <a:spcPct val="90000"/>
              </a:lnSpc>
              <a:spcBef>
                <a:spcPct val="25000"/>
              </a:spcBef>
              <a:buSzPct val="90000"/>
              <a:buFont typeface="Arial" pitchFamily="34" charset="0"/>
              <a:buChar char="•"/>
              <a:defRPr/>
            </a:pPr>
            <a:r>
              <a:rPr lang="en-US" sz="1500" dirty="0"/>
              <a:t>Check-Back</a:t>
            </a:r>
          </a:p>
          <a:p>
            <a:pPr marL="685800" lvl="1" indent="-228600">
              <a:lnSpc>
                <a:spcPct val="90000"/>
              </a:lnSpc>
              <a:spcBef>
                <a:spcPct val="25000"/>
              </a:spcBef>
              <a:buSzPct val="90000"/>
              <a:buFont typeface="Arial" pitchFamily="34" charset="0"/>
              <a:buChar char="•"/>
              <a:defRPr/>
            </a:pPr>
            <a:r>
              <a:rPr lang="en-US" sz="1500" dirty="0" smtClean="0"/>
              <a:t>Handoff</a:t>
            </a:r>
            <a:endParaRPr lang="en-US" sz="1500" dirty="0"/>
          </a:p>
        </p:txBody>
      </p:sp>
      <p:sp>
        <p:nvSpPr>
          <p:cNvPr id="10" name="Rectangle 4"/>
          <p:cNvSpPr>
            <a:spLocks noChangeArrowheads="1"/>
          </p:cNvSpPr>
          <p:nvPr>
            <p:custDataLst>
              <p:tags r:id="rId5"/>
            </p:custDataLst>
          </p:nvPr>
        </p:nvSpPr>
        <p:spPr bwMode="auto">
          <a:xfrm>
            <a:off x="6248400" y="775251"/>
            <a:ext cx="2895600" cy="3906079"/>
          </a:xfrm>
          <a:prstGeom prst="rect">
            <a:avLst/>
          </a:prstGeom>
          <a:solidFill>
            <a:srgbClr val="017460"/>
          </a:solidFill>
          <a:ln w="9525">
            <a:noFill/>
            <a:miter lim="800000"/>
            <a:headEnd/>
            <a:tailEnd/>
          </a:ln>
          <a:effectLst/>
        </p:spPr>
        <p:txBody>
          <a:bodyPr tIns="182880"/>
          <a:lstStyle/>
          <a:p>
            <a:pPr marL="457200" indent="-277813" algn="ctr">
              <a:lnSpc>
                <a:spcPct val="90000"/>
              </a:lnSpc>
              <a:spcBef>
                <a:spcPct val="40000"/>
              </a:spcBef>
              <a:buClr>
                <a:schemeClr val="folHlink"/>
              </a:buClr>
              <a:buSzPct val="90000"/>
              <a:buFont typeface="Wingdings" pitchFamily="2" charset="2"/>
              <a:buNone/>
            </a:pPr>
            <a:r>
              <a:rPr lang="en-US" altLang="en-US" sz="2000" b="1" dirty="0">
                <a:solidFill>
                  <a:schemeClr val="bg1"/>
                </a:solidFill>
              </a:rPr>
              <a:t>OUTCOMES</a:t>
            </a:r>
          </a:p>
          <a:p>
            <a:pPr marL="457200" indent="-277813">
              <a:lnSpc>
                <a:spcPct val="130000"/>
              </a:lnSpc>
              <a:spcBef>
                <a:spcPct val="40000"/>
              </a:spcBef>
              <a:buClr>
                <a:schemeClr val="bg1"/>
              </a:buClr>
              <a:buSzPct val="90000"/>
              <a:buFont typeface="Wingdings" pitchFamily="2" charset="2"/>
              <a:buChar char="n"/>
            </a:pPr>
            <a:r>
              <a:rPr lang="en-US" altLang="en-US" sz="1600" dirty="0" smtClean="0">
                <a:solidFill>
                  <a:schemeClr val="bg1"/>
                </a:solidFill>
              </a:rPr>
              <a:t>Shared </a:t>
            </a:r>
            <a:r>
              <a:rPr lang="en-US" altLang="en-US" sz="1600" dirty="0">
                <a:solidFill>
                  <a:schemeClr val="bg1"/>
                </a:solidFill>
              </a:rPr>
              <a:t>Mental Model</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nSpc>
                <a:spcPct val="130000"/>
              </a:lnSpc>
              <a:spcBef>
                <a:spcPct val="40000"/>
              </a:spcBef>
              <a:buClr>
                <a:schemeClr val="bg1"/>
              </a:buClr>
              <a:buSzPct val="90000"/>
              <a:buFont typeface="Wingdings" pitchFamily="2" charset="2"/>
              <a:buChar char="n"/>
            </a:pPr>
            <a:r>
              <a:rPr lang="en-US" altLang="en-US" sz="1600" i="1" dirty="0">
                <a:solidFill>
                  <a:schemeClr val="bg1"/>
                </a:solidFill>
              </a:rPr>
              <a:t>Patient Safety!!</a:t>
            </a:r>
            <a:endParaRPr lang="en-US" altLang="en-US" sz="1600" dirty="0">
              <a:solidFill>
                <a:schemeClr val="bg1"/>
              </a:solidFill>
            </a:endParaRPr>
          </a:p>
          <a:p>
            <a:pPr marL="457200" indent="-277813">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11" name="Rectangle 5"/>
          <p:cNvSpPr>
            <a:spLocks noGrp="1" noChangeArrowheads="1"/>
          </p:cNvSpPr>
          <p:nvPr>
            <p:ph type="body" idx="4294967295"/>
            <p:custDataLst>
              <p:tags r:id="rId6"/>
            </p:custDataLst>
          </p:nvPr>
        </p:nvSpPr>
        <p:spPr bwMode="gray">
          <a:xfrm>
            <a:off x="0" y="775251"/>
            <a:ext cx="3352800" cy="3906079"/>
          </a:xfrm>
          <a:prstGeom prst="rect">
            <a:avLst/>
          </a:prstGeom>
          <a:solidFill>
            <a:srgbClr val="E1393E"/>
          </a:solidFill>
        </p:spPr>
        <p:txBody>
          <a:bodyPr tIns="182880">
            <a:noAutofit/>
          </a:bodyPr>
          <a:lstStyle/>
          <a:p>
            <a:pPr marL="344488" indent="-231775" algn="ctr" eaLnBrk="1" hangingPunct="1">
              <a:lnSpc>
                <a:spcPct val="80000"/>
              </a:lnSpc>
              <a:spcAft>
                <a:spcPts val="0"/>
              </a:spcAft>
              <a:buFont typeface="Wingdings" pitchFamily="2" charset="2"/>
              <a:buNone/>
            </a:pPr>
            <a:r>
              <a:rPr lang="en-US" altLang="en-US" sz="2000" b="1" dirty="0" smtClean="0">
                <a:solidFill>
                  <a:schemeClr val="bg1"/>
                </a:solidFill>
              </a:rPr>
              <a:t>BARRIERS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Inconsistency in Team Membership</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Time</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Information Sharing</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Hierarchy</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Defensiveness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Conventional Thinking</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Complacency</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Varying Communication Styles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Conflict</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Coordination and Follow-up With Coworkers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Distractions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Fatigue</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Workload</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Misinterpretation of Cues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Role Clarity</a:t>
            </a:r>
            <a:endParaRPr lang="en-US" altLang="en-US" sz="1400" dirty="0" smtClean="0"/>
          </a:p>
        </p:txBody>
      </p:sp>
    </p:spTree>
    <p:custDataLst>
      <p:tags r:id="rId1"/>
    </p:custDataLst>
    <p:extLst>
      <p:ext uri="{BB962C8B-B14F-4D97-AF65-F5344CB8AC3E}">
        <p14:creationId xmlns:p14="http://schemas.microsoft.com/office/powerpoint/2010/main" val="1388620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Slide </a:t>
            </a:r>
            <a:r>
              <a:rPr lang="en-US" dirty="0" smtClean="0"/>
              <a:t>20: </a:t>
            </a:r>
            <a:r>
              <a:rPr lang="en-US" dirty="0"/>
              <a:t>Applying TeamSTEPPS Exercise</a:t>
            </a:r>
          </a:p>
        </p:txBody>
      </p:sp>
      <p:sp>
        <p:nvSpPr>
          <p:cNvPr id="3" name="Text Placeholder 2"/>
          <p:cNvSpPr>
            <a:spLocks noGrp="1"/>
          </p:cNvSpPr>
          <p:nvPr>
            <p:ph type="body" sz="quarter" idx="10"/>
            <p:custDataLst>
              <p:tags r:id="rId3"/>
            </p:custDataLst>
          </p:nvPr>
        </p:nvSpPr>
        <p:spPr>
          <a:xfrm>
            <a:off x="182879" y="768095"/>
            <a:ext cx="5107578" cy="4023360"/>
          </a:xfrm>
        </p:spPr>
        <p:txBody>
          <a:bodyPr/>
          <a:lstStyle/>
          <a:p>
            <a:pPr marL="0" indent="0">
              <a:spcAft>
                <a:spcPts val="600"/>
              </a:spcAft>
              <a:buNone/>
            </a:pPr>
            <a:r>
              <a:rPr lang="en-US" dirty="0"/>
              <a:t>C</a:t>
            </a:r>
            <a:r>
              <a:rPr lang="en-US" dirty="0" smtClean="0"/>
              <a:t>lose </a:t>
            </a:r>
            <a:r>
              <a:rPr lang="en-US" dirty="0"/>
              <a:t>Module </a:t>
            </a:r>
            <a:r>
              <a:rPr lang="en-US" dirty="0" smtClean="0"/>
              <a:t>3 </a:t>
            </a:r>
            <a:r>
              <a:rPr lang="en-US" dirty="0"/>
              <a:t>by answering </a:t>
            </a:r>
            <a:r>
              <a:rPr lang="en-US" dirty="0" smtClean="0"/>
              <a:t>these questions:</a:t>
            </a:r>
            <a:endParaRPr lang="en-US" dirty="0"/>
          </a:p>
          <a:p>
            <a:pPr marL="339725" indent="-222250">
              <a:spcAft>
                <a:spcPts val="600"/>
              </a:spcAft>
              <a:buFont typeface="Arial" panose="020B0604020202020204" pitchFamily="34" charset="0"/>
              <a:buChar char="•"/>
            </a:pPr>
            <a:r>
              <a:rPr lang="en-US" dirty="0"/>
              <a:t>Is your teamwork issue related to communication?</a:t>
            </a:r>
          </a:p>
          <a:p>
            <a:pPr marL="339725" indent="-222250">
              <a:spcAft>
                <a:spcPts val="600"/>
              </a:spcAft>
              <a:buFont typeface="Arial" panose="020B0604020202020204" pitchFamily="34" charset="0"/>
              <a:buChar char="•"/>
            </a:pPr>
            <a:r>
              <a:rPr lang="en-US" dirty="0"/>
              <a:t>If yes, what is the communication issue?</a:t>
            </a:r>
          </a:p>
          <a:p>
            <a:pPr marL="339725" indent="-222250">
              <a:spcAft>
                <a:spcPts val="600"/>
              </a:spcAft>
              <a:buFont typeface="Arial" panose="020B0604020202020204" pitchFamily="34" charset="0"/>
              <a:buChar char="•"/>
            </a:pPr>
            <a:r>
              <a:rPr lang="en-US" dirty="0"/>
              <a:t>Which TeamSTEPPS tools and/or strategies might you consider implementing </a:t>
            </a:r>
            <a:r>
              <a:rPr lang="en-US" dirty="0" smtClean="0"/>
              <a:t>to</a:t>
            </a:r>
            <a:br>
              <a:rPr lang="en-US" dirty="0" smtClean="0"/>
            </a:br>
            <a:r>
              <a:rPr lang="en-US" dirty="0" smtClean="0"/>
              <a:t>address </a:t>
            </a:r>
            <a:r>
              <a:rPr lang="en-US" dirty="0"/>
              <a:t>the issue? </a:t>
            </a:r>
          </a:p>
        </p:txBody>
      </p:sp>
      <p:pic>
        <p:nvPicPr>
          <p:cNvPr id="4" name="Picture 3" descr="image of slide 20"/>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943829" y="1018901"/>
            <a:ext cx="3697787" cy="2773340"/>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pic>
        <p:nvPicPr>
          <p:cNvPr id="5" name="Picture 4" descr="TeamSTEPPS Implementation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986204" y="3436249"/>
            <a:ext cx="2966410" cy="1430442"/>
          </a:xfrm>
          <a:prstGeom prst="rect">
            <a:avLst/>
          </a:prstGeom>
          <a:ln>
            <a:solidFill>
              <a:schemeClr val="tx1"/>
            </a:solidFill>
          </a:ln>
        </p:spPr>
      </p:pic>
      <p:grpSp>
        <p:nvGrpSpPr>
          <p:cNvPr id="6" name="Group 5" descr="text box on how to download implementation worksheet"/>
          <p:cNvGrpSpPr/>
          <p:nvPr/>
        </p:nvGrpSpPr>
        <p:grpSpPr>
          <a:xfrm>
            <a:off x="3239377" y="3628078"/>
            <a:ext cx="4823422" cy="826227"/>
            <a:chOff x="3239377" y="3628078"/>
            <a:chExt cx="4823422" cy="826227"/>
          </a:xfrm>
        </p:grpSpPr>
        <p:cxnSp>
          <p:nvCxnSpPr>
            <p:cNvPr id="8" name="Straight Connector 7"/>
            <p:cNvCxnSpPr/>
            <p:nvPr>
              <p:custDataLst>
                <p:tags r:id="rId5"/>
              </p:custDataLst>
            </p:nvPr>
          </p:nvCxnSpPr>
          <p:spPr>
            <a:xfrm flipH="1">
              <a:off x="3239377" y="3752111"/>
              <a:ext cx="1056644" cy="4013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7" name="Rounded Rectangle 6">
              <a:hlinkClick r:id="rId10"/>
            </p:cNvPr>
            <p:cNvSpPr/>
            <p:nvPr>
              <p:custDataLst>
                <p:tags r:id="rId6"/>
              </p:custDataLst>
            </p:nvPr>
          </p:nvSpPr>
          <p:spPr>
            <a:xfrm>
              <a:off x="4337363" y="3628078"/>
              <a:ext cx="3725436" cy="82622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question. </a:t>
              </a:r>
            </a:p>
          </p:txBody>
        </p:sp>
      </p:grpSp>
    </p:spTree>
    <p:custDataLst>
      <p:tags r:id="rId1"/>
    </p:custDataLst>
    <p:extLst>
      <p:ext uri="{BB962C8B-B14F-4D97-AF65-F5344CB8AC3E}">
        <p14:creationId xmlns:p14="http://schemas.microsoft.com/office/powerpoint/2010/main" val="2104910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Title 1"/>
          <p:cNvSpPr>
            <a:spLocks noGrp="1"/>
          </p:cNvSpPr>
          <p:nvPr>
            <p:ph type="title"/>
            <p:custDataLst>
              <p:tags r:id="rId2"/>
            </p:custDataLst>
          </p:nvPr>
        </p:nvSpPr>
        <p:spPr>
          <a:xfrm>
            <a:off x="1005840" y="-2"/>
            <a:ext cx="8020074" cy="685800"/>
          </a:xfrm>
        </p:spPr>
        <p:txBody>
          <a:bodyPr/>
          <a:lstStyle/>
          <a:p>
            <a:r>
              <a:rPr lang="en-US" dirty="0" smtClean="0"/>
              <a:t>Module 3 Summary</a:t>
            </a:r>
          </a:p>
        </p:txBody>
      </p:sp>
      <p:sp>
        <p:nvSpPr>
          <p:cNvPr id="74755" name="Content Placeholder 2"/>
          <p:cNvSpPr>
            <a:spLocks noGrp="1"/>
          </p:cNvSpPr>
          <p:nvPr>
            <p:ph type="body" sz="quarter" idx="10"/>
            <p:custDataLst>
              <p:tags r:id="rId3"/>
            </p:custDataLst>
          </p:nvPr>
        </p:nvSpPr>
        <p:spPr/>
        <p:txBody>
          <a:bodyPr>
            <a:normAutofit/>
          </a:bodyPr>
          <a:lstStyle/>
          <a:p>
            <a:r>
              <a:rPr lang="en-US" dirty="0" smtClean="0"/>
              <a:t>In this module you learned to:</a:t>
            </a:r>
          </a:p>
          <a:p>
            <a:pPr lvl="1"/>
            <a:r>
              <a:rPr lang="en-US" dirty="0"/>
              <a:t>Describe how communication affects team processes and outcomes</a:t>
            </a:r>
          </a:p>
          <a:p>
            <a:pPr lvl="1"/>
            <a:r>
              <a:rPr lang="en-US" dirty="0"/>
              <a:t>Define effective communication</a:t>
            </a:r>
          </a:p>
          <a:p>
            <a:pPr lvl="1"/>
            <a:r>
              <a:rPr lang="en-US" dirty="0"/>
              <a:t>Identify communication challenges</a:t>
            </a:r>
          </a:p>
          <a:p>
            <a:pPr lvl="1"/>
            <a:r>
              <a:rPr lang="en-US" dirty="0"/>
              <a:t>Identify TeamSTEPPS tools </a:t>
            </a:r>
            <a:br>
              <a:rPr lang="en-US" dirty="0"/>
            </a:br>
            <a:r>
              <a:rPr lang="en-US" dirty="0"/>
              <a:t>and strategies that can improve a </a:t>
            </a:r>
            <a:r>
              <a:rPr lang="en-US" dirty="0" smtClean="0"/>
              <a:t>team’s </a:t>
            </a:r>
            <a:r>
              <a:rPr lang="en-US" dirty="0"/>
              <a:t>communication</a:t>
            </a:r>
          </a:p>
        </p:txBody>
      </p:sp>
      <p:pic>
        <p:nvPicPr>
          <p:cNvPr id="1026" name="Picture 2" descr="Medical team conferring dur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5015877" y="1443681"/>
            <a:ext cx="3520341" cy="2344548"/>
          </a:xfrm>
          <a:prstGeom prst="rect">
            <a:avLst/>
          </a:prstGeom>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8399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86261" y="597071"/>
            <a:ext cx="4114801" cy="4175568"/>
          </a:xfrm>
          <a:prstGeom prst="rect">
            <a:avLst/>
          </a:prstGeom>
        </p:spPr>
      </p:pic>
      <p:sp>
        <p:nvSpPr>
          <p:cNvPr id="76802" name="Title 1"/>
          <p:cNvSpPr>
            <a:spLocks noGrp="1"/>
          </p:cNvSpPr>
          <p:nvPr>
            <p:ph type="title"/>
            <p:custDataLst>
              <p:tags r:id="rId2"/>
            </p:custDataLst>
          </p:nvPr>
        </p:nvSpPr>
        <p:spPr>
          <a:xfrm>
            <a:off x="1005840" y="-2"/>
            <a:ext cx="8020074" cy="685800"/>
          </a:xfrm>
        </p:spPr>
        <p:txBody>
          <a:bodyPr/>
          <a:lstStyle/>
          <a:p>
            <a:r>
              <a:rPr lang="en-US" dirty="0" smtClean="0"/>
              <a:t>Module 3 Conclusion</a:t>
            </a:r>
          </a:p>
        </p:txBody>
      </p:sp>
      <p:sp>
        <p:nvSpPr>
          <p:cNvPr id="76803" name="Content Placeholder 2"/>
          <p:cNvSpPr>
            <a:spLocks noGrp="1"/>
          </p:cNvSpPr>
          <p:nvPr>
            <p:ph type="body" sz="quarter" idx="10"/>
            <p:custDataLst>
              <p:tags r:id="rId3"/>
            </p:custDataLst>
          </p:nvPr>
        </p:nvSpPr>
        <p:spPr>
          <a:xfrm>
            <a:off x="182879" y="768095"/>
            <a:ext cx="4959489" cy="4023360"/>
          </a:xfrm>
        </p:spPr>
        <p:txBody>
          <a:bodyPr/>
          <a:lstStyle/>
          <a:p>
            <a:pPr>
              <a:spcAft>
                <a:spcPts val="1800"/>
              </a:spcAft>
            </a:pPr>
            <a:r>
              <a:rPr lang="en-US" dirty="0" smtClean="0"/>
              <a:t>This concludes Module 3 of the TeamSTEPPS 2.0 Online Master Trainer Course</a:t>
            </a:r>
          </a:p>
          <a:p>
            <a:pPr>
              <a:spcAft>
                <a:spcPts val="1800"/>
              </a:spcAft>
            </a:pPr>
            <a:r>
              <a:rPr lang="en-US" dirty="0" smtClean="0"/>
              <a:t>Go to </a:t>
            </a:r>
            <a:r>
              <a:rPr lang="en-US" dirty="0" smtClean="0">
                <a:hlinkClick r:id="rId9"/>
              </a:rPr>
              <a:t>Module 4</a:t>
            </a:r>
            <a:endParaRPr lang="en-US" dirty="0" smtClean="0"/>
          </a:p>
        </p:txBody>
      </p:sp>
      <p:sp>
        <p:nvSpPr>
          <p:cNvPr id="6" name="TextBox 5"/>
          <p:cNvSpPr txBox="1"/>
          <p:nvPr>
            <p:custDataLst>
              <p:tags r:id="rId4"/>
            </p:custDataLst>
          </p:nvPr>
        </p:nvSpPr>
        <p:spPr>
          <a:xfrm>
            <a:off x="7240011" y="1659834"/>
            <a:ext cx="884583" cy="215444"/>
          </a:xfrm>
          <a:prstGeom prst="rect">
            <a:avLst/>
          </a:prstGeom>
          <a:solidFill>
            <a:srgbClr val="EEF9FC"/>
          </a:solidFill>
        </p:spPr>
        <p:txBody>
          <a:bodyPr wrap="square" lIns="0" tIns="0" rIns="0" bIns="0" rtlCol="0">
            <a:spAutoFit/>
          </a:bodyPr>
          <a:lstStyle/>
          <a:p>
            <a:pPr algn="ctr"/>
            <a:r>
              <a:rPr lang="en-US" sz="1400" dirty="0" smtClean="0"/>
              <a:t>Module </a:t>
            </a:r>
            <a:r>
              <a:rPr lang="en-US" sz="1400" dirty="0"/>
              <a:t>3</a:t>
            </a:r>
          </a:p>
        </p:txBody>
      </p:sp>
      <p:sp>
        <p:nvSpPr>
          <p:cNvPr id="7" name="TextBox 6"/>
          <p:cNvSpPr txBox="1"/>
          <p:nvPr>
            <p:custDataLst>
              <p:tags r:id="rId5"/>
            </p:custDataLst>
          </p:nvPr>
        </p:nvSpPr>
        <p:spPr>
          <a:xfrm>
            <a:off x="7104177" y="2869192"/>
            <a:ext cx="777240" cy="215444"/>
          </a:xfrm>
          <a:prstGeom prst="rect">
            <a:avLst/>
          </a:prstGeom>
          <a:solidFill>
            <a:srgbClr val="EEF9FC"/>
          </a:solidFill>
        </p:spPr>
        <p:txBody>
          <a:bodyPr wrap="square" lIns="0" tIns="0" rIns="0" bIns="0" rtlCol="0">
            <a:spAutoFit/>
          </a:bodyPr>
          <a:lstStyle/>
          <a:p>
            <a:pPr algn="ctr"/>
            <a:r>
              <a:rPr lang="en-US" sz="1400" dirty="0" smtClean="0"/>
              <a:t>Module 4</a:t>
            </a:r>
            <a:endParaRPr lang="en-US" sz="1400" dirty="0"/>
          </a:p>
        </p:txBody>
      </p:sp>
    </p:spTree>
    <p:custDataLst>
      <p:tags r:id="rId1"/>
    </p:custDataLst>
    <p:extLst>
      <p:ext uri="{BB962C8B-B14F-4D97-AF65-F5344CB8AC3E}">
        <p14:creationId xmlns:p14="http://schemas.microsoft.com/office/powerpoint/2010/main" val="1226466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3 Instructor Guide</a:t>
            </a:r>
            <a:r>
              <a:rPr lang="en-US" dirty="0"/>
              <a:t>, </a:t>
            </a:r>
            <a:r>
              <a:rPr lang="en-US" dirty="0">
                <a:hlinkClick r:id="rId7"/>
              </a:rPr>
              <a:t>located here</a:t>
            </a:r>
            <a:r>
              <a:rPr lang="en-US" dirty="0"/>
              <a:t>.</a:t>
            </a:r>
          </a:p>
          <a:p>
            <a:pPr marL="0" indent="0">
              <a:spcAft>
                <a:spcPts val="1800"/>
              </a:spcAft>
              <a:buNone/>
            </a:pPr>
            <a:r>
              <a:rPr lang="en-US" dirty="0" smtClean="0"/>
              <a:t>You may also want to print the </a:t>
            </a:r>
            <a:r>
              <a:rPr lang="en-US" i="1" dirty="0" smtClean="0">
                <a:hlinkClick r:id="rId8"/>
              </a:rPr>
              <a:t>TeamSTEPPS Pocket Guide</a:t>
            </a:r>
            <a:endParaRPr lang="en-US" i="1" dirty="0" smtClean="0"/>
          </a:p>
          <a:p>
            <a:pPr marL="0" indent="0">
              <a:spcAft>
                <a:spcPts val="1800"/>
              </a:spcAft>
              <a:buNone/>
            </a:pPr>
            <a:r>
              <a:rPr lang="en-US" dirty="0" smtClean="0"/>
              <a:t>Then </a:t>
            </a:r>
            <a:r>
              <a:rPr lang="en-US" dirty="0"/>
              <a:t>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Front cover of the Module 3 Instructor Guide">
            <a:hlinkClick r:id="rId7"/>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rot="579021">
            <a:off x="5529207" y="951333"/>
            <a:ext cx="2393660" cy="3297435"/>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424307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custDataLst>
              <p:tags r:id="rId2"/>
            </p:custDataLst>
          </p:nvPr>
        </p:nvSpPr>
        <p:spPr>
          <a:xfrm>
            <a:off x="1005840" y="-2"/>
            <a:ext cx="8020074" cy="685800"/>
          </a:xfrm>
        </p:spPr>
        <p:txBody>
          <a:bodyPr/>
          <a:lstStyle/>
          <a:p>
            <a:pPr eaLnBrk="1" hangingPunct="1"/>
            <a:r>
              <a:rPr lang="en-US" dirty="0" smtClean="0"/>
              <a:t>Cover Slide: Prepare to Train</a:t>
            </a:r>
          </a:p>
        </p:txBody>
      </p:sp>
      <p:sp>
        <p:nvSpPr>
          <p:cNvPr id="24579" name="Content Placeholder 2"/>
          <p:cNvSpPr>
            <a:spLocks noGrp="1"/>
          </p:cNvSpPr>
          <p:nvPr>
            <p:ph type="body" sz="quarter" idx="10"/>
            <p:custDataLst>
              <p:tags r:id="rId3"/>
            </p:custDataLst>
          </p:nvPr>
        </p:nvSpPr>
        <p:spPr/>
        <p:txBody>
          <a:bodyPr/>
          <a:lstStyle/>
          <a:p>
            <a:pPr>
              <a:spcAft>
                <a:spcPts val="1800"/>
              </a:spcAft>
            </a:pPr>
            <a:r>
              <a:rPr lang="en-US" dirty="0"/>
              <a:t>As you teach this module, you will present information about </a:t>
            </a:r>
            <a:r>
              <a:rPr lang="en-US" dirty="0" smtClean="0"/>
              <a:t>communication</a:t>
            </a:r>
          </a:p>
          <a:p>
            <a:pPr>
              <a:spcAft>
                <a:spcPts val="1800"/>
              </a:spcAft>
            </a:pPr>
            <a:r>
              <a:rPr lang="en-US" dirty="0" smtClean="0"/>
              <a:t>Convey </a:t>
            </a:r>
            <a:r>
              <a:rPr lang="en-US" dirty="0"/>
              <a:t>the importance of communication and how the use of effective information exchange strategies can improve patient </a:t>
            </a:r>
            <a:r>
              <a:rPr lang="en-US" dirty="0" smtClean="0"/>
              <a:t>safety</a:t>
            </a:r>
          </a:p>
          <a:p>
            <a:pPr>
              <a:spcAft>
                <a:spcPts val="1800"/>
              </a:spcAft>
            </a:pPr>
            <a:r>
              <a:rPr lang="en-US" dirty="0" smtClean="0"/>
              <a:t>Communications Tools on page 9 of the </a:t>
            </a:r>
            <a:r>
              <a:rPr lang="en-US" i="1" dirty="0" smtClean="0"/>
              <a:t>Pocket Guide</a:t>
            </a:r>
          </a:p>
          <a:p>
            <a:pPr>
              <a:spcAft>
                <a:spcPts val="1800"/>
              </a:spcAft>
            </a:pPr>
            <a:r>
              <a:rPr lang="en-US" dirty="0" smtClean="0"/>
              <a:t>See page 3 in the </a:t>
            </a:r>
            <a:r>
              <a:rPr lang="en-US" i="1" dirty="0" smtClean="0"/>
              <a:t>Instructor Guide</a:t>
            </a:r>
          </a:p>
        </p:txBody>
      </p:sp>
      <p:pic>
        <p:nvPicPr>
          <p:cNvPr id="5" name="Picture 4" descr="Classroom slide number 1"/>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79819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2: Objectives</a:t>
            </a:r>
          </a:p>
        </p:txBody>
      </p:sp>
      <p:sp>
        <p:nvSpPr>
          <p:cNvPr id="32771" name="Content Placeholder 2"/>
          <p:cNvSpPr>
            <a:spLocks noGrp="1"/>
          </p:cNvSpPr>
          <p:nvPr>
            <p:ph type="body" sz="quarter" idx="10"/>
            <p:custDataLst>
              <p:tags r:id="rId3"/>
            </p:custDataLst>
          </p:nvPr>
        </p:nvSpPr>
        <p:spPr>
          <a:xfrm>
            <a:off x="182879" y="768095"/>
            <a:ext cx="4620769" cy="4023360"/>
          </a:xfrm>
        </p:spPr>
        <p:txBody>
          <a:bodyPr/>
          <a:lstStyle/>
          <a:p>
            <a:pPr>
              <a:spcAft>
                <a:spcPts val="1800"/>
              </a:spcAft>
            </a:pPr>
            <a:r>
              <a:rPr lang="en-US" dirty="0" smtClean="0"/>
              <a:t>Use slide two to preview what will be covered in this module</a:t>
            </a:r>
          </a:p>
          <a:p>
            <a:pPr>
              <a:spcAft>
                <a:spcPts val="1800"/>
              </a:spcAft>
            </a:pPr>
            <a:r>
              <a:rPr lang="en-US" dirty="0" smtClean="0"/>
              <a:t>See page 5 in the </a:t>
            </a:r>
            <a:r>
              <a:rPr lang="en-US" i="1" dirty="0" smtClean="0"/>
              <a:t>Instructor Guide</a:t>
            </a:r>
            <a:r>
              <a:rPr lang="en-US" dirty="0" smtClean="0"/>
              <a:t> for details on how to facilitate this slide</a:t>
            </a:r>
          </a:p>
        </p:txBody>
      </p:sp>
      <p:pic>
        <p:nvPicPr>
          <p:cNvPr id="5" name="Picture 4" descr="image of slide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6479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custDataLst>
              <p:tags r:id="rId2"/>
            </p:custDataLst>
          </p:nvPr>
        </p:nvSpPr>
        <p:spPr>
          <a:xfrm>
            <a:off x="1005840" y="-2"/>
            <a:ext cx="8020074" cy="685800"/>
          </a:xfrm>
        </p:spPr>
        <p:txBody>
          <a:bodyPr/>
          <a:lstStyle/>
          <a:p>
            <a:pPr eaLnBrk="1" hangingPunct="1"/>
            <a:r>
              <a:rPr lang="en-US" dirty="0" smtClean="0"/>
              <a:t>Slide 3: Introduce Communication</a:t>
            </a:r>
          </a:p>
        </p:txBody>
      </p:sp>
      <p:sp>
        <p:nvSpPr>
          <p:cNvPr id="36867" name="Content Placeholder 2"/>
          <p:cNvSpPr>
            <a:spLocks noGrp="1"/>
          </p:cNvSpPr>
          <p:nvPr>
            <p:ph type="body" sz="quarter" idx="10"/>
            <p:custDataLst>
              <p:tags r:id="rId3"/>
            </p:custDataLst>
          </p:nvPr>
        </p:nvSpPr>
        <p:spPr/>
        <p:txBody>
          <a:bodyPr/>
          <a:lstStyle/>
          <a:p>
            <a:r>
              <a:rPr lang="en-US" dirty="0" smtClean="0"/>
              <a:t>Using slide 3, you will provide an overview of Communication</a:t>
            </a:r>
          </a:p>
          <a:p>
            <a:r>
              <a:rPr lang="en-US" dirty="0" smtClean="0"/>
              <a:t>Communication is </a:t>
            </a:r>
            <a:r>
              <a:rPr lang="en-US" dirty="0"/>
              <a:t>the lifeline of a well-functioning </a:t>
            </a:r>
            <a:r>
              <a:rPr lang="en-US" dirty="0" smtClean="0"/>
              <a:t>team</a:t>
            </a:r>
          </a:p>
          <a:p>
            <a:r>
              <a:rPr lang="en-US" dirty="0"/>
              <a:t>We will discuss the standards of effective </a:t>
            </a:r>
            <a:r>
              <a:rPr lang="en-US" dirty="0" smtClean="0"/>
              <a:t>communication </a:t>
            </a:r>
          </a:p>
        </p:txBody>
      </p:sp>
      <p:pic>
        <p:nvPicPr>
          <p:cNvPr id="13" name="Picture 12"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13738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custDataLst>
              <p:tags r:id="rId2"/>
            </p:custDataLst>
          </p:nvPr>
        </p:nvSpPr>
        <p:spPr/>
        <p:txBody>
          <a:bodyPr/>
          <a:lstStyle/>
          <a:p>
            <a:r>
              <a:rPr lang="en-US" smtClean="0"/>
              <a:t>Importance of Communication (Slide 4)</a:t>
            </a:r>
            <a:endParaRPr lang="en-US" dirty="0" smtClean="0"/>
          </a:p>
        </p:txBody>
      </p:sp>
      <p:sp>
        <p:nvSpPr>
          <p:cNvPr id="68611" name="Content Placeholder 2"/>
          <p:cNvSpPr>
            <a:spLocks noGrp="1"/>
          </p:cNvSpPr>
          <p:nvPr>
            <p:ph type="body" sz="quarter" idx="10"/>
            <p:custDataLst>
              <p:tags r:id="rId3"/>
            </p:custDataLst>
          </p:nvPr>
        </p:nvSpPr>
        <p:spPr>
          <a:xfrm>
            <a:off x="182878" y="768096"/>
            <a:ext cx="5828957" cy="4018633"/>
          </a:xfrm>
        </p:spPr>
        <p:txBody>
          <a:bodyPr/>
          <a:lstStyle/>
          <a:p>
            <a:r>
              <a:rPr lang="en-US" dirty="0" smtClean="0"/>
              <a:t>Joint Commission data continues to demonstrate the importance of communication in patient safety:</a:t>
            </a:r>
          </a:p>
          <a:p>
            <a:pPr lvl="1"/>
            <a:r>
              <a:rPr lang="en-US" dirty="0" smtClean="0"/>
              <a:t>1995 - 2005: Ineffective communication identified as root cause for nearly 66 percent of all reported sentinel events *</a:t>
            </a:r>
          </a:p>
          <a:p>
            <a:pPr lvl="1"/>
            <a:r>
              <a:rPr lang="en-US" dirty="0" smtClean="0"/>
              <a:t>2010 - 2012: Ineffective communication among top 13 root causes of sentinel events reported **</a:t>
            </a:r>
            <a:endParaRPr lang="en-US" dirty="0"/>
          </a:p>
        </p:txBody>
      </p:sp>
      <p:sp>
        <p:nvSpPr>
          <p:cNvPr id="5" name="Rectangle 7"/>
          <p:cNvSpPr txBox="1">
            <a:spLocks noChangeArrowheads="1"/>
          </p:cNvSpPr>
          <p:nvPr>
            <p:custDataLst>
              <p:tags r:id="rId4"/>
            </p:custDataLst>
          </p:nvPr>
        </p:nvSpPr>
        <p:spPr bwMode="auto">
          <a:xfrm>
            <a:off x="182878" y="3538201"/>
            <a:ext cx="4506389" cy="699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eaLnBrk="1" hangingPunct="1">
              <a:buNone/>
              <a:defRPr/>
            </a:pPr>
            <a:r>
              <a:rPr lang="en-US" sz="1200" i="1" kern="0" dirty="0"/>
              <a:t>* (JC Root Causes and Percentages for Sentinel Events (All Categories) January 1995−December 2005)</a:t>
            </a:r>
          </a:p>
          <a:p>
            <a:pPr marL="259556" lvl="1" indent="-176213" eaLnBrk="1" hangingPunct="1">
              <a:buNone/>
              <a:defRPr/>
            </a:pPr>
            <a:r>
              <a:rPr lang="en-US" sz="1200" i="1" kern="0" dirty="0"/>
              <a:t>** (JC Sentinel Event Data (Root Causes by Event Type) 2004-2012)</a:t>
            </a:r>
          </a:p>
          <a:p>
            <a:pPr lvl="1" eaLnBrk="1" hangingPunct="1">
              <a:buFont typeface="Wingdings" pitchFamily="2" charset="2"/>
              <a:buNone/>
              <a:defRPr/>
            </a:pPr>
            <a:endParaRPr lang="en-US" sz="1200" i="1" kern="0" dirty="0"/>
          </a:p>
          <a:p>
            <a:pPr lvl="1" eaLnBrk="1" hangingPunct="1">
              <a:defRPr/>
            </a:pPr>
            <a:endParaRPr lang="en-US" sz="1200" i="1" kern="0" dirty="0"/>
          </a:p>
        </p:txBody>
      </p:sp>
      <p:sp>
        <p:nvSpPr>
          <p:cNvPr id="7" name="Rectangle 7"/>
          <p:cNvSpPr txBox="1">
            <a:spLocks noChangeArrowheads="1"/>
          </p:cNvSpPr>
          <p:nvPr>
            <p:custDataLst>
              <p:tags r:id="rId5"/>
            </p:custDataLst>
          </p:nvPr>
        </p:nvSpPr>
        <p:spPr bwMode="auto">
          <a:xfrm>
            <a:off x="6137189" y="3263221"/>
            <a:ext cx="2539671" cy="279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pages 7-9</a:t>
            </a:r>
          </a:p>
          <a:p>
            <a:pPr lvl="1" algn="ctr" eaLnBrk="1" hangingPunct="1">
              <a:buFont typeface="Wingdings" pitchFamily="2" charset="2"/>
              <a:buNone/>
              <a:defRPr/>
            </a:pPr>
            <a:endParaRPr lang="en-US" sz="1400" kern="0" dirty="0"/>
          </a:p>
          <a:p>
            <a:pPr lvl="1" algn="ctr" eaLnBrk="1" hangingPunct="1">
              <a:defRPr/>
            </a:pPr>
            <a:endParaRPr lang="en-US" sz="1400" kern="0" dirty="0"/>
          </a:p>
        </p:txBody>
      </p:sp>
      <p:pic>
        <p:nvPicPr>
          <p:cNvPr id="8" name="Picture 7" descr="Classroom slide number 4"/>
          <p:cNvPicPr>
            <a:picLocks noChangeAspect="1"/>
          </p:cNvPicPr>
          <p:nvPr>
            <p:custDataLst>
              <p:tags r:id="rId6"/>
            </p:custDataLst>
          </p:nvPr>
        </p:nvPicPr>
        <p:blipFill>
          <a:blip r:embed="rId11" cstate="email">
            <a:extLst>
              <a:ext uri="{28A0092B-C50C-407E-A947-70E740481C1C}">
                <a14:useLocalDpi xmlns:a14="http://schemas.microsoft.com/office/drawing/2010/main" val="0"/>
              </a:ext>
            </a:extLst>
          </a:blip>
          <a:stretch>
            <a:fillRect/>
          </a:stretch>
        </p:blipFill>
        <p:spPr>
          <a:xfrm>
            <a:off x="6011835" y="1002053"/>
            <a:ext cx="2646257" cy="198469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9" name="Rounded Rectangle 8">
            <a:hlinkClick r:id="rId12"/>
          </p:cNvPr>
          <p:cNvSpPr/>
          <p:nvPr>
            <p:custDataLst>
              <p:tags r:id="rId7"/>
            </p:custDataLst>
          </p:nvPr>
        </p:nvSpPr>
        <p:spPr>
          <a:xfrm>
            <a:off x="5494763" y="3887716"/>
            <a:ext cx="3163329" cy="35828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smtClean="0"/>
              <a:t>Select Here for Joint Commission Data</a:t>
            </a:r>
            <a:endParaRPr lang="en-US" sz="1400" b="1" dirty="0"/>
          </a:p>
        </p:txBody>
      </p:sp>
      <p:sp>
        <p:nvSpPr>
          <p:cNvPr id="14" name="Rectangle 7"/>
          <p:cNvSpPr txBox="1">
            <a:spLocks noChangeArrowheads="1"/>
          </p:cNvSpPr>
          <p:nvPr>
            <p:custDataLst>
              <p:tags r:id="rId8"/>
            </p:custDataLst>
          </p:nvPr>
        </p:nvSpPr>
        <p:spPr bwMode="auto">
          <a:xfrm>
            <a:off x="110524" y="4471291"/>
            <a:ext cx="4260462" cy="504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112713" lvl="1" indent="0" eaLnBrk="1" hangingPunct="1">
              <a:buNone/>
              <a:defRPr/>
            </a:pPr>
            <a:r>
              <a:rPr lang="en-US" sz="1200" kern="0" dirty="0" smtClean="0"/>
              <a:t>Note: When </a:t>
            </a:r>
            <a:r>
              <a:rPr lang="en-US" sz="1200" kern="0" dirty="0"/>
              <a:t>presenting, </a:t>
            </a:r>
            <a:r>
              <a:rPr lang="en-US" sz="1200" kern="0" dirty="0" smtClean="0"/>
              <a:t>update this slide </a:t>
            </a:r>
            <a:r>
              <a:rPr lang="en-US" sz="1200" kern="0" dirty="0"/>
              <a:t>annually by going </a:t>
            </a:r>
            <a:r>
              <a:rPr lang="en-US" sz="1200" kern="0" dirty="0" smtClean="0"/>
              <a:t>to the </a:t>
            </a:r>
            <a:r>
              <a:rPr lang="en-US" sz="1200" kern="0" dirty="0"/>
              <a:t>Joint Commission Web site and </a:t>
            </a:r>
            <a:r>
              <a:rPr lang="en-US" sz="1200" kern="0" dirty="0" smtClean="0"/>
              <a:t>locating </a:t>
            </a:r>
            <a:r>
              <a:rPr lang="en-US" sz="1200" kern="0" dirty="0"/>
              <a:t>the updated data.</a:t>
            </a:r>
          </a:p>
          <a:p>
            <a:pPr lvl="1" eaLnBrk="1" hangingPunct="1">
              <a:defRPr/>
            </a:pPr>
            <a:endParaRPr lang="en-US" sz="1200" kern="0" dirty="0"/>
          </a:p>
        </p:txBody>
      </p:sp>
    </p:spTree>
    <p:custDataLst>
      <p:tags r:id="rId1"/>
    </p:custDataLst>
    <p:extLst>
      <p:ext uri="{BB962C8B-B14F-4D97-AF65-F5344CB8AC3E}">
        <p14:creationId xmlns:p14="http://schemas.microsoft.com/office/powerpoint/2010/main" val="2113755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Communication is…</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spcAft>
                <a:spcPts val="1800"/>
              </a:spcAft>
            </a:pPr>
            <a:r>
              <a:rPr lang="en-US" altLang="en-US" dirty="0"/>
              <a:t>The process by which information is exchanged between individuals, departments, or organizations</a:t>
            </a:r>
          </a:p>
          <a:p>
            <a:pPr>
              <a:spcAft>
                <a:spcPts val="1800"/>
              </a:spcAft>
            </a:pPr>
            <a:r>
              <a:rPr lang="en-US" altLang="en-US" dirty="0"/>
              <a:t>The lifeline of the c</a:t>
            </a:r>
            <a:r>
              <a:rPr lang="en-US" altLang="en-US" dirty="0" smtClean="0"/>
              <a:t>ore </a:t>
            </a:r>
            <a:r>
              <a:rPr lang="en-US" altLang="en-US" dirty="0"/>
              <a:t>t</a:t>
            </a:r>
            <a:r>
              <a:rPr lang="en-US" altLang="en-US" dirty="0" smtClean="0"/>
              <a:t>eam</a:t>
            </a:r>
            <a:endParaRPr lang="en-US" altLang="en-US" dirty="0"/>
          </a:p>
          <a:p>
            <a:pPr>
              <a:spcAft>
                <a:spcPts val="1800"/>
              </a:spcAft>
            </a:pPr>
            <a:r>
              <a:rPr lang="en-US" altLang="en-US" dirty="0" smtClean="0"/>
              <a:t>Effective </a:t>
            </a:r>
            <a:r>
              <a:rPr lang="en-US" altLang="en-US" dirty="0"/>
              <a:t>when </a:t>
            </a:r>
            <a:r>
              <a:rPr lang="en-US" altLang="en-US" dirty="0" smtClean="0"/>
              <a:t>it permeates </a:t>
            </a:r>
            <a:r>
              <a:rPr lang="en-US" altLang="en-US" dirty="0"/>
              <a:t>every </a:t>
            </a:r>
            <a:br>
              <a:rPr lang="en-US" altLang="en-US" dirty="0"/>
            </a:br>
            <a:r>
              <a:rPr lang="en-US" altLang="en-US" dirty="0"/>
              <a:t>aspect of an </a:t>
            </a:r>
            <a:r>
              <a:rPr lang="en-US" altLang="en-US" dirty="0" smtClean="0"/>
              <a:t>organization</a:t>
            </a:r>
          </a:p>
          <a:p>
            <a:pPr>
              <a:spcAft>
                <a:spcPts val="1800"/>
              </a:spcAft>
            </a:pPr>
            <a:r>
              <a:rPr lang="en-US" altLang="en-US" dirty="0" smtClean="0"/>
              <a:t>Consider: Who? How?</a:t>
            </a:r>
          </a:p>
          <a:p>
            <a:pPr>
              <a:spcAft>
                <a:spcPts val="600"/>
              </a:spcAft>
            </a:pPr>
            <a:r>
              <a:rPr lang="en-US" altLang="en-US" dirty="0" smtClean="0"/>
              <a:t>Two modes:</a:t>
            </a:r>
          </a:p>
          <a:p>
            <a:pPr marL="342900" indent="-165100">
              <a:spcAft>
                <a:spcPts val="600"/>
              </a:spcAft>
              <a:buFont typeface="Arial" panose="020B0604020202020204" pitchFamily="34" charset="0"/>
              <a:buChar char="•"/>
            </a:pPr>
            <a:r>
              <a:rPr lang="en-US" altLang="en-US" dirty="0"/>
              <a:t>	</a:t>
            </a:r>
            <a:r>
              <a:rPr lang="en-US" altLang="en-US" dirty="0" smtClean="0"/>
              <a:t>Verbal</a:t>
            </a:r>
          </a:p>
          <a:p>
            <a:pPr marL="342900" indent="-165100">
              <a:spcAft>
                <a:spcPts val="600"/>
              </a:spcAft>
              <a:buFont typeface="Arial" panose="020B0604020202020204" pitchFamily="34" charset="0"/>
              <a:buChar char="•"/>
            </a:pPr>
            <a:r>
              <a:rPr lang="en-US" altLang="en-US" dirty="0"/>
              <a:t>	</a:t>
            </a:r>
            <a:r>
              <a:rPr lang="en-US" altLang="en-US" dirty="0" smtClean="0"/>
              <a:t>Nonverbal</a:t>
            </a:r>
          </a:p>
          <a:p>
            <a:pPr>
              <a:spcAft>
                <a:spcPts val="1800"/>
              </a:spcAft>
            </a:pPr>
            <a:endParaRPr lang="en-US" altLang="en-US" dirty="0">
              <a:solidFill>
                <a:srgbClr val="FF0000"/>
              </a:solidFill>
            </a:endParaRPr>
          </a:p>
        </p:txBody>
      </p:sp>
      <p:grpSp>
        <p:nvGrpSpPr>
          <p:cNvPr id="4" name="Group 4" descr="Drawing of two penguins, a source sending a message to a receiver, who provides feedback. Barriers are shown as a stack of ice blocks: assumptions, fatigue, distractions, HIPAA."/>
          <p:cNvGrpSpPr>
            <a:grpSpLocks/>
          </p:cNvGrpSpPr>
          <p:nvPr>
            <p:custDataLst>
              <p:tags r:id="rId4"/>
            </p:custDataLst>
          </p:nvPr>
        </p:nvGrpSpPr>
        <p:grpSpPr bwMode="auto">
          <a:xfrm>
            <a:off x="4759582" y="1455740"/>
            <a:ext cx="3897401" cy="2891245"/>
            <a:chOff x="2644" y="1522"/>
            <a:chExt cx="2948" cy="2099"/>
          </a:xfrm>
        </p:grpSpPr>
        <p:pic>
          <p:nvPicPr>
            <p:cNvPr id="5" name="Picture 5" descr="shannon_weaver_penguins"/>
            <p:cNvPicPr>
              <a:picLocks noChangeAspect="1" noChangeArrowheads="1"/>
            </p:cNvPicPr>
            <p:nvPr/>
          </p:nvPicPr>
          <p:blipFill>
            <a:blip r:embed="rId9" cstate="print"/>
            <a:srcRect/>
            <a:stretch>
              <a:fillRect/>
            </a:stretch>
          </p:blipFill>
          <p:spPr bwMode="auto">
            <a:xfrm>
              <a:off x="2644" y="1522"/>
              <a:ext cx="2948" cy="2099"/>
            </a:xfrm>
            <a:prstGeom prst="rect">
              <a:avLst/>
            </a:prstGeom>
            <a:noFill/>
            <a:ln w="9525">
              <a:noFill/>
              <a:miter lim="800000"/>
              <a:headEnd/>
              <a:tailEnd/>
            </a:ln>
          </p:spPr>
        </p:pic>
        <p:sp>
          <p:nvSpPr>
            <p:cNvPr id="6" name="Text Box 6"/>
            <p:cNvSpPr txBox="1">
              <a:spLocks noChangeArrowheads="1"/>
            </p:cNvSpPr>
            <p:nvPr>
              <p:custDataLst>
                <p:tags r:id="rId6"/>
              </p:custDataLst>
            </p:nvPr>
          </p:nvSpPr>
          <p:spPr bwMode="auto">
            <a:xfrm>
              <a:off x="3830" y="2971"/>
              <a:ext cx="691" cy="402"/>
            </a:xfrm>
            <a:prstGeom prst="rect">
              <a:avLst/>
            </a:prstGeom>
            <a:noFill/>
            <a:ln w="9525">
              <a:noFill/>
              <a:miter lim="800000"/>
              <a:headEnd/>
              <a:tailEnd/>
            </a:ln>
            <a:effectLst/>
          </p:spPr>
          <p:txBody>
            <a:bodyPr>
              <a:spAutoFit/>
            </a:bodyPr>
            <a:lstStyle/>
            <a:p>
              <a:r>
                <a:rPr lang="en-US" altLang="en-US" sz="750" b="1" dirty="0"/>
                <a:t>Assumptions </a:t>
              </a:r>
            </a:p>
            <a:p>
              <a:r>
                <a:rPr lang="en-US" altLang="en-US" sz="750" b="1" dirty="0"/>
                <a:t>Fatigue </a:t>
              </a:r>
            </a:p>
            <a:p>
              <a:r>
                <a:rPr lang="en-US" altLang="en-US" sz="750" b="1" dirty="0"/>
                <a:t>Distractions </a:t>
              </a:r>
            </a:p>
            <a:p>
              <a:r>
                <a:rPr lang="en-US" altLang="en-US" sz="750" b="1" dirty="0"/>
                <a:t>HIPAA</a:t>
              </a:r>
              <a:endParaRPr lang="en-US" altLang="en-US" sz="1350" dirty="0"/>
            </a:p>
          </p:txBody>
        </p:sp>
      </p:grpSp>
      <p:sp>
        <p:nvSpPr>
          <p:cNvPr id="8" name="Rectangle 7"/>
          <p:cNvSpPr txBox="1">
            <a:spLocks noChangeArrowheads="1"/>
          </p:cNvSpPr>
          <p:nvPr>
            <p:custDataLst>
              <p:tags r:id="rId5"/>
            </p:custDataLst>
          </p:nvPr>
        </p:nvSpPr>
        <p:spPr bwMode="auto">
          <a:xfrm>
            <a:off x="5004486" y="4246100"/>
            <a:ext cx="3546390" cy="3258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pages </a:t>
            </a:r>
            <a:r>
              <a:rPr lang="en-US" sz="1400" kern="0" dirty="0" smtClean="0"/>
              <a:t>10-11</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1444442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3&quot;/&gt;&lt;property id=&quot;10152&quot; value=&quot;TS_Mod_03&quot;/&gt;&lt;property id=&quot;10153&quot; value=&quot;SCO_ID_TS_03&quot;/&gt;&lt;property id=&quot;10154&quot; value=&quot;TS MT Module 1&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3096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30964LOGO" val=""/>
  <p:tag name="MMPROD_25513PHOTO" val="iVBORw0KGgoAAAANSUhEUgAAAFgAAAB2CAIAAADDUcMlAAAAB3RJTUUH3QwSESooGq560QAAAAlwSFlzAAAOwwAADsMBx2+oZAAAAARnQU1BAACxjwv8YQUAAExMSURBVHjaTb1JsyVJeh3m4eEe4x3zvZfz1JVZVajuQjcaPYBsEAAxkkK3jDJxo6W0kBkX2kor/QNtZKaFlqRpIxlpFAXRSAggQVIACHSjG030UFWorjnnl/mmO8Ts4a5zvngFU7GRzLzvvggP928455si+p//p/82jpRXIYriSEexDsGr2CQRPnRDFBt8NoyOP9NBqSjgPx9CFCJtNH8rGoOPVOR9iGP8khpHZYzxfvRK+aDwURRGhb8Yq3Bp/EXjO2OkY690HHndds55XN33vcUlgo+zpB7GfhzTolCGV/XOj7it9iYyziusKSivcf3RB63ll/gFpRSWryPjo9gHh7XhI3wTi8UP8Wi4L9eORX3+BR/kUprPGWFleE4+lIpU4Be9d3gkrBX/8MrHGh/Jx/wO1sw/5L7TRxr/RWrkr+PvMTbK84dck47xoyjmk/sRv8QtG5XFn20bORePQ+T8UDX4UpFmWA8umZk41aGP9ND3RqeDLBy/yv/pyGL/vWwcnh4L0Xh23s1gZ/kXbLY8fMQVYA34C/8/Pp42xuJQsTjZXS174mOFx8Th6UjEAfvL48Uf1phxdHig6e64N7Y7MkZx77ApMeUC+4Dj4JnG3DssadoaWRMfW7bHe65tdKPFn/UeMkaZw9Uga0O/Xi+DTrd9Y7N523bNfthsXuZFGhuLA8JfsiRPjNwyzTZd73jwXotQcgfwJau9G2PuBX6GD7EB+DuPSW4tzyPbiH+McowRV8w90rHlOuU48bGJLv/jWSoKcqy5vUa2ZvQ4saDl5xAwCIeogeJ1udmQA3zAh4+4KZQinEcU4178Fcqw7xrjQn++7fab9SzHIzZts5oXNsuM5xWTOMY2xkkaF9Zi60fXjaNJrHbY/TC2gw5dhhPwqouTRvG8sQdYWaw0FS36/AkheFBJKiLVKI75CB6HAJ1VeCrNr/EwgxZRwWMYrQcqaWRiCgQ2F08cDBUBEqXlz3g68en8qdZy2Ph+oDqMOA3vRQF5EBqCoeVzJZYCn2KV0dB1u52rqwzHtd2roe2UOttWbnDDbF8UxXw+09YO+65rBwuJt2ZsWhzz0WKxq6rdrk4KiLHPU6vivO9DMjM2SZswjDA6kcJlDB/PG4oexcC5AfsRU2B5VLACFBtKQOhcJ8dJ5ReBwPYNMY/Mwg441xvRIJ3YXHNre/lq5EX1Yw11wH5FImQaRir6/ADwBdgdLbojVkDUAbJgUpot3zfVdthum1cnqh8chLDrcY3zTZ9EapXnvh2hZtWwxVngjI1TaZJUZ2eQkTwuN8+e7+sa6tA3vuk77OzqaLR5ahpjoxTSAynFwzpREkMrPqlLmES1d4M2Nsia+T2shyfGdVIx+XSQGfxMLCgshLX4ivHQM7gN11EMYuXGUWtcHDoGyeFdRmoHVQ5bLjJIMcXvUEA1HQn209BYcjEqjENbX5wcYxfcrjaDhwV3kJPBLYqFzmAI1bJIaXojaEmUGDMMvTMqtHVqsShaIhxTuViqxERZWvU0V00zvDrZjNGLoxu3rxxe014nGUQHa/JOqWEYaFZgkgMkAubUUucoxpG4QOi8pnkOI11EoI8YJ7nAjsDH6RSWAIKjcYImSfoBuokdSsQOD5QnqrASq4trwlwaSr932C9xlhQIfMnYlFcXBwGLtz092Z9eJE2nOgeLYdM0U1Fuk0Vh0yjkSZJAC3BZnCyclQv4hqcVDpOawSIVZcyHd67et1j+gL8PLkkyF8LJy9Pddrs+OErGPMCaw8Fg62xCvyjHhM9gBXvKUTzZbPwEF8ba6MsCbSz2yFotLlxTf8Yed4c5ojuFn440vDis1Uih9/TGOk7wNZy/+FVY+j4WuwmREaEyk/PGr9EljT3UuGnqbr9LocRNl9kEm3qQ5nOjC3pEY7VKaE3i6f9wOyWqjJPw/EhjGVyJD1DcJNJlGrdD1/ihiWEpx/2YuMjsmnb36Sez9XIxX5i+CIWxBWQXewEzR4+Fa9AIiO2ALsBujWI/YQtxt5h+FxYC3wliX7ADVC0aP3wfD2LooPEFuG1+O1AQsELHLaaL9rJmHGVMlyQeRfYHuACgY4S92W224/YiqxvXDKmKr1i7TpI0eDsOKU5NVA44AYKKXyL0oVnzhpbFEqVwh2HxAj4ZHJyRwz1zYLlxLCLdD966FmfzbNts9vXp6ebo6np1sI7qNLsyT4sM24cjpOMzdBiBy4OmO9hjPAc+C/LPURAhHtTEiaOMwI/i6UaDVRGeiQyJNY5FGeB+YvmFSZzkO7jWJSwjoojEUwjOhNwMzenpeLGJ9m2/a3MVrs0gCCYeexxRlqUpZE1TuSCI49Ak2BYTwzoB4UCSsDxNq8xLQWVwAJAXOBdo7oib4yKRsl4tg8rGLkmj4yg/h9V4dY6bp1kKpZ4fHWXzjEcfRm5yJJqKZ8J2woTxUZXgxkhA6Cj2jk89AWIcvSHEIp6kySf80ITb1CgglXG0BpeA4njBRxGhA72sQGZFcI1n6Ou92e/U6SbsKxjGa8t5MbSlJojC80A/cuwDzxrmDcdgVCwuTAvKHVoFw2siIGo1IVPZjoR2Bw82JmmKvw9+6HCWTo3DsIZxgzWN9au+g5q43s18aIAO3SxdzeIopagKDRBYzf/HvwlmhhbT6U2wD5uGT2klaAoMbx3RgEALguACwkYsEuaWJkNOHeglnoAqbS82eCSuClhe9fJV2lbJ6M+3+0SpwzQtxwE+Es4CRw5dSCGUlmjF0rpqAlZgS/hpUI9RYYsCLQ5+qoaxgzsA8oUpHV0NUw7nMNBpwDGMlvJnKPtKWdetcLQ23oQAwNldnD+4cmQb37uLdL0EJIEfIdiL+FSCgSgHSowFoYO2EBPKQyD70GKt4u98+29byCcYiJ5IAyya/tztKsGfglypEoTMAqyIuugmnz6ejUOpbdf2ePKjJCn61sp3cGiAjOBU1kR5PrMWLC4Ykwokw7MqSAqXOYJHkZzgnoasjHIGodBQRBhvGHdNEE0UmOZYGAw2H4mYTYwMN9Z0nauqZrFaRXQ0O4gdgKmAJh6+El4mJ0p0JUYBdtsoNRl+UDGsh5qqBZCpCW8FYVdBOQIrshHBB+SRQRA4MDldadVU548+OzT+aHnw8sVmqIa1Dgl4lFC2OJA0cqPheSIDgcZDQhWoF5OUEqSEJIOfIyTDzuCuxlIRY69JEeGpoX/CK/E14AOgvmCSfLZQbQv1dd1g3JjQvXkzSxvvj18e37x9ewG7fbGl28xS2IRw+ViKqkmRAArTUGeCYRKDmDLO8x31JDPYAeggH1MgU8Qto3IK7/SyKRQYEkoTbXcXH7z3k5nvbl65Xu1ct69XkcqBasaBsEbHOeEOjtOmpkiTEj4I/9TgT7iJ6ylaMKMEr0KhJytqE2wEJJSmWdwLPuQu4hppmSaFlrMy5GPYZJPaBNjE4suDT5zPIK2te/XiTJksz5e66bUIguaxUfuJgMD2vfCAQAMoRrPHByCZlCyvpk0Tr6vldrQn+K3B9TU4Ez6jlkN9RpjfqGubV59+cj8rbh7ccD7d7ypar74nRuLjxoSbMfQ3sdxHWhkwKggx1h6nSYwPo0RPFjKmjJLXQEMAwrsaHkULtyfNMQnPaZSNMQlIMQ7bD/3E8QQtx5YxERNwBn0LFWrr7ctnT9I0TyNTb7fCp6kgRCdiLPTEH0WhaCNorQRwi6JN6JlGEQ8faEsD1VUYuYpTKAgvBB8OJYI5evnq7rz84htv6ri4uNjmgCP1PlYwQhGlLwSRhVQsFQwON0L8LrwzpCmJi4Islc9BCMTABkxyICwBVg/i5kdGLi4ZlLE5NhiirpMUHggIGFup/MSdsRE6t3R8OIbQ1bhK33Xbfd35RLWq3dVYOQQzFpwjVHU6dK8ZZNG8fGy5C/yHmPJIpFFkwkgIRlyEnhBUsGTlWGd/8uzJwjWv3bzRVt3m5Fx3tWmamDECNZENa8AeEuy+eJzL3YBEM6CF1RKAjkJJJnbID3huELk0TwA+ISmQnHQGcZAICzZPQiyw5QRIpLmQBnBQbEnE5wEoCxY+B5sMeQeuV+p8szVJsV4c6rYV6A5ADbSRkXE6Bpxgi/CxI3jhtpBbBkGNJF2MNHgvSiEWXrCHp7Oia4nt0A9PP/4w2p9dW63HUDS1h5gb1w99EyQGFSQeBX3Ar9M0glMr4g14BU+uzGAbI2v0xHAcpAA8IUYARCDhNyEDbRfkpgSVcTTwCiLVRD5OiRfTE5AbR0MToIAIcUpQQqiDAspvuz34HtS4c3Obb8624jwC5AhmCIc9BQ8NQ3NarMYokBFgg4oY9PRzOkglO0IgKXwcjpza++zJ05cffXxtPsvyRdMTrMATdlUjcYCYAhXT4CkJ+RF3U95A2Qfft+KKxGJDBOD3+w5AQc6ZLINBIBwncUEaJRm+jA3hhgU5GLFvQfgU4P84dpAO/F5MjYtoO62hdogpAOJqa9zOn568quqOP/VqaBscV9vsR/ILXpM4mwJ6GY9SDP050idHh0yhkMifxJmE4DuJ4uIhQKWefvroK/dv3rlzrxlsB4sFq7Xd+2EgPaUmwBTB/lnuA9isxEBpd4KgXThqnGKQwM146VnDpK8gQkMntp2ECVQSF+GCYND7hkyE5o4wAAeEY3R0O43SSRQuA2cpqCy0LU1bNehxqJs2ybLe7PdKz/qytPBmI0PS0ec4CbyJQufFykyUdJSgK7295Y5H5KfcArJPP4rLxVdtkr06vbgSdQ/f+GJkZtAyyAmIeHBdpKbApQgEhasXqaMKM5Q8XjqtIJea6BkjpAJXJmwikukE9I1TJGwKomFdlC8gYkY/IMDQFcombgjf4yU4C5UEp88N8QIez5Le8znruunbGqx13wBxmKGF/YYak+7Jc4kw8rcnlCt6MAZhEJ5HILHviOQdjg3HqxndhSvcbU4evfejh/dfN9mqbgGOuiQaYhEYWlI+mfgmiHaSYWGakcZx+gj+gn6X3x3CFNyfRAP/5BZBTdpJ5yNxknAQ4C69q0eG0YFKtMSZdBASxLjUZXTQQ+WGsbUJ1SNiWAxuKSRQfKHctFNatQ1DwolO/QCczpCPJgbBdoCyDHJI8rhElYzoxcPocYjEbhKKIiGGbENMhY08ffzMNLv14bVuVNW+ArTW0OKu4/HSX8YT/ycsxD2gpvS7DCpLAFzJNvkISgEomWbRZbTf0Y/Ag+IsoiRIKFGgjhgExtjgjI3EVMj58bg0lhMS6x3DNzZKVRoGmjfuoU014OfAvRskcIxDwcddPyTxGNqQlTkuA5xCYwvto6AFsSH0G7RyA044SyT6pBiWFIISCarBsrquO3nxcr08iJO8qxvoII4PZwa/DDfHyDida6olqEvfRsLLXxxGhlgntB9N4BH2AngER0EfjrMGWAJCE5MkXmAYem4oeAKB2UQEIp65loirBKnlmcHWBmaSogACH6ZgumATohil+rbd73ZwQPhOahL4u6YZ3HAZZ5Hcx2UkwUvcdmS4b5TMDAxrUzG7EWsydQABqj0DE/uqOnn20fVrt0B2qs1GSPuIOzkuWi6pFCyCiHasGA5jLMcwDZMwtQRIleQJ2AKQkC0jZZkuoDLgL7wYnaWXJVoiUZFKhsZiOiLLldDmpPQZ+CfAj2awOylSajfIuw4dLMiUcYtVBjhOawBuBpsKuwqTpKCufQ9IPZBfCboT8wJwl8aSx5siNfT9IwOTgiXEZsKeMKfjBixz+/LlAuDkylUYNYYqmGNREgFi0FagGTEodg23GJkVADMqvRJyDXkmFeBFg2xxiDJAVf4UpCYW+m8z/LL8T+J9gs0kEk2XBdYCxfGA5LYMCtvN7YM6AMEnJjMRyQnW3vsRIlQkiRZOCIvT90PX9dDIgZFMmBsN6zkyHWXEbcaXHgtbSyljYMXQLE2yp6aYDVVXtojBuOPnz2/depjl5QB7o4x3PTy579rIMYUhPoxgCLvLvWCYg1GQYexxmsSjOARt4TyJwJUYH6oCCREP3ySwa5NZ8GArAkYFhTBkIPHYQYRdD06MAXcQewg3QVAa+n6EYBK/M+JpgLhB/TUTqFCFtq7TYpbPF1BWPYQBkgNKYrn91HsgNT/hW5LtiWZpoRdKcp2xwDACQbiN85PTZn9+9XBNUw0cA4dMakJIB6DUYR0jgQ0MrSBLJVYYQgn7lDDgQwQFEbYOR6gtpH9kIoZ5RgABAF+vsgBASKsszhFsAx+CXGQzn+RRAqBdUPk8eX0kYF8MEaNIhCITu/QOUAQnJGw2ZqJERQRe3dDUO6ZuOiABGPchiLsOE8Kf0noEL5Ggm5HJLsK8KT1Lxq0lKRDarn326LOx7WezGW7XtR1zc4FxRlgDr00/etleQuOReRqfSvghYqYn0ExAsqwJlrnOQS5O3syca+JjiRtp/BNW1U0HHS6DPokyqRv2SuLJVEIfej4ao0qKAWZ8noFdwfRAp4BVGbkOkNFRso1QVgsRwknDD0CUtERzR4HOE6GQ3I887EgmhrtAvg1QSiSBVNyHXksIF/h+3e3PTs6LJC8LgDMG9YF7Gb1ounhwXY3PsHhacy+wKiGS95KktQrmDVtjMhj9rm9NluO70Cqm8mFfgp7w6CXapDVIFDwZUZPnstMC3NO1PRgqCCZ2CnoGLQAjBWZTJK3GYQcoaCkds+8Uv1ArCTZL4g2K0A1dtNvtsqKE0RUk5cVtOnHpTCPRzcFhKJ+kqfEC7oOWTA5lJjHMbQBGA+x0VxcLED1ANfCNIsnI/shw4pbxbmxjCt0YJZWaJIEZUZ1iu4GHoEOpEeSpbM3wh282ex3qpCisTsrFTDP2y1C6445ghZbxogiueYjivoeMxIaAz/muGUC9Biqegx0Z4AD6DlgJ3xRnDzrX0QDabKj3YNvQxgS4guppq4utZhbMDsx3EBLEZgrTC81R0RSAGCWNGgtiULKPgoUimOM8jJu+2c1vXydmg+mEZbNJ6DsLozSMFmCRrBUyyGArfiYarKFQeDgvOL0ad6OK654SCs1KSWrNjEZ12A99meM/MEI9wrmQgnQEoEylDL7ZK1YOMIpUV3vQtMaBRNTO90Uxo7kfHaweIDVBtxrzclHX9QAMA1Eam4jFB5GVZCQMw75q1vkc2wEbx2isJCAkXUkGzO2hVwuGW2mnBAXDNAz7Sgq4bhrf7sr5bBSznqS55P1jXFv3A2TKMDkUtU0dR4WSPGrT9UD/NPnk0RFUoWqb86oG/sKZNKNjML0bZkVByesZh40ZfncwrlAFKHw3DJ7rYyUIzBsuDsSC37/YXlAVdXSyP4ZTAN1czmfk3drgcyJOm4xtxzIcGLK+xwnBeCpczOQMyajAsKGVyo6RwVvYUElzWH1ZW0F2hxszXKEuC1+CUAJYGogn7HvU1RWsYZ7PRqD7AdK3XTC4BYOCZ3ETpYOZAsLQWdoOox57iN8Yl8GkhmmeAjvo8Lt909e7RntaiQjeUeUmd+0Q+X60EJcSOyN+B99QVAaQDRr/ZlvvgRuSYl73I3R0C8/UdmrzKrheLJ9jqQ3T8bSilriGmaueBRTwH0OcWujUIltaG5IEB+kkyBILuveSjmZi3DAeoQXjeXEX9PW0r6AVWPykF1PpBLdh6KD4A3mN5EZgmZWqQ7Sr+26oYDagl7MS2548PdnvBjufz4s0z+fl/MaV9dWbJk13J2fnjz/bnzzJmDY6yIACNR/YFgIgegbdQZybZj/GSXbz9tHdh/dBf4+fPnr6uD85A+bCPjJgRwAHkombpztQq34820M7VMXQDMC1L8p8ltjVQuWp7TpC4aYBLUiF4qkpXzdFciUiEbECYsoFCu83DASauMUTd1hhBIQX4O2Yi/Q9rBJ8ptcbWI9+qFz1dNfV3bDIcjzuPE3mRW5M3jTcx6NZfnt+BaIBNqxcf3H8og/xa7/wtdd/8ZeytNhttq+ePH727l+dPHr/Sjpiu5xUpwBM4qns1bv3vvgLV+8/hJk7fvH043feefXRx+VQ3T6aZzfWsZALUC96lnHct/Wm2VVNf32Wwluf7+qdjz7b1H/40/cPi+R3vvnl1MPcQCO7FF+Q8pcpV6MvSaEX48hMlyAIxxjYFNVsoepgVHDhYSBeBwogNIqapvNtXzXdjy/GH77/GSTz199++xt3FnPdg7VJ1Ac415bFjLRC62RWwKDVJjrfNX63v3j+45++/9EHq3l57bpdXbnx2oMv/c7v1tVvnXz2wb//V//rf/Zf//fPHz//V//7P5nde+t//B/+u67ev/eDP//4P/2ofnk6Xy9mMNCNO61eAWeCexyulhkjO+SmmY5rZkGoyAAXswxIMzq8/dbx6XbX7CCieVH0bR8YFaHmMKM3etb9ScVbdGkaPePLn1fGGalgGm1SSLDGSDQs7sG4vYLtr7t6t92cB5+vVnC+965f+6UvPgwnT5lDZ5zRQsc75fKcPBuk58WLi09PLl6cbKCV2KD7d+7Nytmdh1/Zvnoanj3+/g9/EF9Zf/u/+UeH1//Ov/s//zeT52AlL58+vf8b38Ey/vif/9Pt8xe7s7PVakkM0O27yJ968+57759v6yzV966tfu7mjYMy87RzJHyKLIwH27Qwln5RFscnLzbVHnI6X64It7zAwoyB9R4GlXEDqUsgmgws55PaL1J6UGF4Y5rPoWMVTYAVjHv6MUi3b1047p0u8rOXp0CjizKnzndtyvh9MUoQAhoHgLQZ95+ebN59fv7hpx9dO7x9cPP6h+//6Mu//etvffFNq1ah2XRVfXCw2qtsaOv27KPvPLjV/fv/606c/KN/8O0zGzbbzYtnL4bz01m5WB0c6mZzfNqooxsgcC+//4PX7tzb7+s/fefDF62+t8juH5QFiFMAuBiuzEq4oV3PXAhkukiTk9PdoiyTIktD6afqCyBg8lEG/o0Nl0EXQlbiQWdMGlxNihlpJ9Vz+B7sZAMulA44/7O6fro599q+PD5//Oj82nphADU9c7NGM/2E7avbFnht33U/e36cXn/94O7qxctPGXHqWriF/fNnj4EuL+BXsXeNa9uqP9/vLt77l//H9XoH7t2LDT/5/p88/aVfu/r2V5//8If3v/7N2Xp9+uxJVhyGob/ixm986+9+/JMfbbYXy8zeunGzSO333/nRvZsHc8EkORNt0WJWnHYAFhWAxunZ5vrVK4QyeJ5uSB1DMNB2a7NARufIiSWwCokw8E1A7J72cipB5B/Y4MwyqgG8/vJ08+zVGRTl7Hx/fHye5XnVDUc0WipJgEQlYgnLT/gwPn3ybOziojonR752H3p5tFqtbv5ytqmai2qMsiiJK18DWsxu3cDhdKevFuusBDWrurgLadBPf/bOvbe/8eSDn1XVWddfpGWS97Y7665GYXm0vPXlt/f73djWcbPT9XhULp6/eBnfOIhJhTMhY8zhQGGvLxdAwmdnuyJLrCQaZuMcIIrZec3sohRNGAnoO7gJR/4GrwRYxuCpp6GAjc1z2GWAmf3FxaPnLyJnrl9ZPrhVjsv0dNM+uhi7qqraYRXTljBwO4CVRh0DxNEq11m3X5jk1t1bSZZl5Ty1FuiI6QxN/mPmVwG0btx9APxsLz5Nj94CNBm6BmQN1Oazv/zuW9/4Zffq8XsffX+9XEt8dEhN5ll4Wtxc5q6IhzZtm24E4TCj3rPGJWdoIUpI5gFT8sNF+YV5ct66C6dOT0+B5eYlHhBWPHaM2wxhgpAgyKwHYiyQ8E5ciJ+qdb0g0DQvgJ53u30MHKLKe/fvEMq127i3V4/iL91Y/dVnL052uxs58VpQQxdAdHELnVm7KuMrMzjyOaN4DMkMjPID8Ur6XycFLE66PXn4+sPzRx9YpmRdgIUDZG1bQK/q+Tu7i7Nf/Po3f/Zv/sXJy9NZlmTQXMAXNdjMYi9cmoQs6jMDW6iaMWGsFgitr9tGEva6XC7zsc+13anxynr98uIcWL6Ygf3RcQA5MYBkDZSWyUaGIbyWWL4ET1kG3imWm4zTRmibub6qLjY3b97IZsUoNXaSX4DFTNZl/vTZK6DJWapmRkHncq1Xpb1ztby2LosMqMcwKo7H7Jrd5rxravpvBvttujtbXFmsr1579ePvzdI1i320JAQgnYMvbPGTP/2jgzffghQcgprBIeQZMCyI52a33V2cQi9IObs9cNWV+Wo5K6HdSZanSUa2lOVPnj4/mKXE29DWob1z+/asj7YfPrp4/gJQNSjJHwhDn2qJGND9z7/9SwIwoqmeRknVlCaG7/3Z9kGUrSBR8xUMaN/UMLWqaWZJPM81WOT7J83r924ufJdCJlObJ2Y+g6lOlQbCj/rO0UD1HQO44EgZ8+HGqNXBrWsP33rt73+n3pw/+71/vCxWmaEKBw2OGO27Eci1/vRnN7/+yze+9svAc0PTDX7AAuHX0hRWwFKNusakOVQFCrFYzKqhB5E7b7vH59uPji90s7+xLgG4OhyuSa8cHq4hiLtm8+Q4wjJW5VQnMOXKpxoAeMCC/wAdlvgytifJZn1Xx5vNz0cFLOHWmPMo2oIMA5f0uHRUxKEY1NFq+fX29Ac/fu/mOr9+JVlmSV7mxL+2hHCwrACge2Qwc9TKFkW2OCpv3lvevr+6egsScPz4ww//+T8+mC1NnEiUImGgJhqKJD5r3Ho+++k/+V+ufvNXzHq2sg/PXr14dfKqq7ZwkwThhKGh4VmFjsEXqKWbMrplWX7pIIujUDUNo4FqBBbq+nYw0RzEEeD1yUV094bOE16Fe6EZf4mMGadI1ThI+NyCxTfV/tP33rn1ydlsyLa0fzhgZ4NLy3znxmb0F12ApNrIfPHB3S9BSGBQ9/HZpme9XqycOgtMH9Fq9k6RbZezZXI0v3l7sVoPzx598N0/fvHxe7uT5zdL5sSSceK7o9hpF4NE2RRCkapx95ffxZOaNLk1n9/KQxNHTR/Aa3ZNCxwJaB8n6WyZg85C9YcBxKDdYTk4glFgY2CQn8SoqaMsOSznoAoMJoOm5qygAqQaGUaIsqyACrRQrdFP0X4Fj/uz9/+6+qt33y5fi2fzHAApAkFOm+7CpgsGOllsYhsXCqbHOkDGK+tDE3QJ45OlTPJWWyj6ODDlK7XbILB7e/aJOn+063xVd1udgC+vl0vtWiBjJRUULNbUVlJr+DsMIz4dQmLzdJXGKothcOzcxB5bNAN0Lb1irJ0FFjGgAJ8G9LawFsiY1SQjsM/YOeLuBIerVN77PI/SRQlfNzRDWE11IUqKydRme2ISk4mstZp16uN+s/n0/fcfRjMNldG2YHJU51neDRlgSSZZB6h6N7pNVZUxGN5sbOhrScqqfQDQJMDUjC+JyOHijIdowIdyBNe13di1fn+R2NAOygxjmuUSa4T1DlKhgEcKNQ8zAckZYhCZwuiEoMcWYLtE7z3srpM6255FIB7XHABp66HPEwtiMTCdKRZYuWq7vT5fLIp86N3CzhyuzXgNA9YAn0p1MAupXRgYd6n3BDQE7xhAJvr9tkjuxPhBCWPRqt7NjV4XqycXx0ALkKkEbMzD30FYssZRSYAwgdzAfCBpcZQ45mjJ31k+lmWE73EeMR0JfDjuTzfzxNk47tRllwuD88xOshYoNT3M/U76OBaJ7pu2CvGsXLJGT7O+nZXMJunAe13D5ByBM/TV41PgRiDAPM26UCupwsaZg1HMGAeCyjBJb1VUAzRLRS3EH+ID4WJNn5hN9phIIt927dA0Fdx1zJS8wgOPded3u9A21ingq5S9PwFHBdTcj6HtXGkzsDGIIc5/6EOSRKwI1RJOjlnBodNMJ7nXATB1vzm/nrl5HkPL2ymfy7MjbWvB7uIMOgBbZ1xY5GZhdDtGx2cXUN7b145sOQ8tLETF9FqSjtiVgSmPAadFXQdPjtrRg2ONlYf1GXY7SCU4Eaw7qJhjmebIIi88LFzP4JI01WBi2KOo1pCzy/wdq2Wg3U4SHiwMo7wCbEHs9psy1gezla974q4wggVnGjaokaCee3XRn+3dru4C8RKoa2JY/lNCIwKwEENGAbas2tWhqbCcMLDNAWovyXTINtTBRItr8fqqSvNE6m5ZEo1tVQYavrm4qJsB9ifNZtliJWVykGciZ9wLjB8POACVdS0UZLfb5lnClIJNwLhXWX5lMS+o+KFl7ZIUHUr9WtvufXBlsciymWEyPlzGdbF/EjGljBg6VABiW8BCmTiUc3B4XC72AwQJO5lFbALq2rHpa9i8MmfGLWK8mIlalkXCJ+UzxTQvMEXbNTBeOIbQM3UBUuuYc8cmALqaPMyW6Y27gL6qblTeQgCjbFF1jp0RSnfdyFD2fpt0bbZcglg5HGDfMJ7C3C8bqUBkPbErrLTDGUgtMYtrjlaHq2KhxjhUm121n7FaaCQkScoW8oXtgx4pUY2p7AYIkOKcQANCPbQ20YANOrGZ8qUtk/U1HGoGbNvupS0KNA4gIcjjuRkwLiuvGQvNM3gPQH6I8yzOCoawG9yvYw4Sm2vSHUtHQKkZkmPbiEmayI6Rac5P4e9BkFn9lZTbiiAqM3EvJU9+oG31fU+wPJ9nwXZ75ingDrvAqj7Qjnpg0CrYqK4b6XijAQagsZFNgQlV9OTpcTGbxXmKD6PIQ3Wx86zCxY56Ik3xnBF8VFGU89jo4/o8sCoB9rXHMy4Or42zQu0uYDSYFZAmIFZ1eCapEgM5UbAqZRbnuQF0skke2UwXJbR/IAunWI+Xx5+ebM4rBSMAKYZ/lMYzUGKWpdU0agBz2FrcZOghWUNNxHTj4NDwNpZRhN0OVjebzYEv2HsH85/E3pu+hRWPezBrpiMHx44WBlbP6q0pHyTDoLeRESTvlxket+1rm8ANBjYAxdL/giv2Q8u0Zl8lKcDy8nGzPat2V2er0+3WAsmnUYA/Ght8I2amnM0sLAnRY8ZaX4sVLPKkyDKAtxj+GA6IBc+mrQD/wCmdtA9a31ZQeFOuz5vKs5YnVvUA0I4n1r4jCrPZq/1+s92WcTzPcoD0tmnmxQwC5l00BBAzlj+kwIEWZKYgUgHvYBAupv8zjiFD1zEMzAQhsSZ4QQVJO7to9ns43Brua7mIbALCIXU5jNMp1qWAFYI6sogoHry7enTrxs27jz5592eb4zsHB5llqWgYdt3GNfUWOhiTrrmUfUQUjdTgf4phAFgaa1lkSxCT6KxgOGS/Z78Ejt7Cu9mp62U5LwAvOnYO2SgpuqHdnp3D8IlYtkPdrrIZXO3AahC9mBWwTbAHMIsxs4ok/NgL27QaJtWkwBxSZ+NZQ8cqIJy4Cc5NGVwpW1RPPv1k3kIEGZS2N5ds9uy6IBaBRZbS2GqmRPjUJRlJbebRnbuPP37vx5unb26vHaX5vr/wbu87UId6FK0LkkFmPyVwNNO9UhLH7Clz9KAzoE1w6l3btk0F4gX0aNK4r/eAFtZCkMeOfWwxQ0JxnA+Mm6osbbs6TfJ8tQalYgo/zkBY4s+LiOG72BKJLY7n0A5d1R5OJzGstggxqLOSJmkt2XPpapvaMgLsc2Vg0x15bBrFB3N8B0cuFflJO3Qp3DxdD9ydToNUbsO+wXLce3D/xp0HQ+z++NlHlSLV2FfbpjpZhCaRhJiW8ldGQ+kawBqhGSmkGj/pWle3MFlju6/a3R42uO4HZVn4TMX38AKdiTrcMrOAzmNiVVkkRZnOy2K9nM+yGN4nLRJWs0Qji4TYpEASAsNaV3spAI1crFrGKAEgBmnvoKVk/Y/UzrPd57LzjsfGZ18vwjLfQTuvLX1umJLQkwSzlIeBgrHXbLnzvZRPwDxh/dvU6je//DYs00f1yU9PXgD/PdvXKgkH1+b0oxQh1qVOMU8swklTAwSkpyuHfUgcOHvHZVZNNUiBj+87o1wKT5xYYOUMihKHhB0MrJ6clSX+TMF84EqZ3mDxQSS3kWIqBpPApwcyma5hFYLpWIiJewAZsF6Q2xGo6KxMovFmux+7d6UUIC2yspyloFb3b8DKAtQnSYYN6/p9YqVhGG4M4osvwNZIRSob0qkdN27cevMr+PuPT5/vh2HjrUvnZrGGqkvZ1FQNEEmRsaSQpfkqsBmeHUIjC2BA2rs2+KTI8UhgzIYVjFIOwJAv3OZoU6nUZUW5ktZClnoMbDOH4UvxSGQLYEy0UuxrhmK20DdAksH13mHlktINUwyFp08MjfVb6RSaCsxgXsOu6diDVpr1rZt8SNhEFoKQnnp2rcRTZXPcsEi3k4odQmM8ArDdW2+/lS/Xr7rm6X6TB1MPevPyHDLj9ZQvZqUxg1lMIkrDtjSPsQQ7hi9k5roaB3hQCO3QsO2G9Vy9VCABgeNB04y9dMbQoGl2+eEMSUeEDsWsNrWAZgyzwzvGtpdqF8JhEAQWy6TYDYLjqbsmjqU2ZWo3iQUXs4B06sPaN/uqb+zhHMoJ1EoDN3ZT67DEjMCIgBBHtj+laYF/apPhSbJ8hlXO5sXt174A5vKoulAWiH4z1ju2UTLhFsv8BTFKOE/NtK0cILSAtdW4X+/7qEiBqtiGCRgIi0VQpWtAxxGMgItIgV9HFl1hJ2iecEYOj2Pm5YydQOy/i6Uul0IHUeuVKCOeI4IrpT4ODgishjBICThlUQMIMgbLmlGmGPTUhogz6NNF3rsWLixhoxO9pJUkVte1hk0FcHggbW4gsoIgMTWuB3El91577fF7P90M/c67a06lGe6hnLgdKYQlUphqypg3mYpIWPancSF4x7hcsDZG05ANMkehY1VkR7M0+iyJI4fDTkASVFUtDw5h14BtuC147K6DLwEd7cX6cPQGC0tGpw2wMWvGIAi4HItDeWUP3iWbwTUAoDgmrrWUfZSzGX6hh4i2BEFdt+eYEJYyMUVvWD8e12BAUuEedwDqLDUL0zgIJaX5y+VicXR9/9ljUIVU1l2m5fNdC1MnJamSRJ2aFCWDCtueMCvPQ2BLiNS7ORj8ODCJ7Gg8sDZQZay23eEvnsuVjrPuYgdwzkgycwktdIjuQsOQQC84gSKaJA4s0xumLYCOR2mahdQ41mvAlnp9OQpA/JoSzxEVkHBjXtXnXtpJsFfk7PCXDEUN7GRO2atu2NfERoXAXj9WkATA7KlaGbATqFug2hDlEJ3ZerUYXp06NnbBFYdCel4kNxBLU72MZ4iUG6UXW7oNmroFpN5XXUgTAAtAHeNDmpfSkAWSUcClwPEOx5sYT96Occ76u5bJFZo1hrbjwJKkIoXd1dY6xjS4fZTHro5pVqBVqWdad5Bifoqo2AiubzVbLEz88vwkm5eTIWu6BmcIFAxDWjWNdnIal5WkBC380yZJ3TbTYIVqv6932yGONr2qO81GLbaBgV/6VEMpIsA3mDcplZjkgnGFmC3g5JVsf+q7PSx2rwGsNknWlqsrMxDDYX3rfpZmutt64HHQjzxVavbqyeMbN+88e/+HlQvZ4dWob4Gy9xcXrq9f7rrqYrc43x/Mi9VRmWQphY5ZWzo7pi8B5ighMetwprSuiAb2pe+HGpBrvVpdPxr8WGYMcFbtvq5Z2WnY6uGatpaMMMWIZaP0X9jbxMAyY4OKYp4WizF69u7uwtr5rZo+EKfTjX3GGRK8Fdx/xGiCS20QowUeAO6YOhAIAE1g5AweewS3W++qymMBUT2zR3czmHzSQzeW66PZakkba4abtw99t7qolF2u6/MTILHF0brZxxXc/LadWbvOZ1ax11tbmusiTfM8r/b11L3tZWAGG+PYX8aEVYjcT59/+MUvv3391s95aUqvWb+hQYzY9k+fDbWyQBlmmiJCKsXxChEwHVPmMRS5h9jfvH/7+NFHJ83pD8+Hj7tTbNlp3R7l84GVrwKrBi8jRPBQAK1sxAJYAGCB8YIjZGegG7DvqzIBzsJODzVAZxPee+f0Yoc9HUZV3r04XS5wrf3xsyd/BTPtq80YpSdNVbe73ZVl6XdD3vl1nqwW6WJRQDtGNqP0eQy/EwukZpQFxgK+AYgDDC5I+zuUOl/M7n31567cuRmLTWOvG27qeiN9XGwbN3oaLmQkG0SFlKkxodpfsKQOqDzN8bsP33gdqHtzdlKUs08/fXz86QchmpVjkcVRJ71QYhg1tKBvXWFydsNI5ySNi3M4NlghVipn8PHsXczmegk7qv29wzndGtjh2fP65fGmYc7d0Zl6BmojmAzHiMAFO5JUKeQoYfEjPAj/qlTKxjE81VQrLFEl2GQF2Jp1Ywc00rvhzhuvv/7gC2zwdARRtIPTeJyg8hyIoavrnaHvC5/bCMWWV3By4A0sBbpt2UPC4v17rz8I/guAm8FmLz76a3y87/oSCIdMnl1kLFeNNNjdvq3LWcFEGSxNVo5tDSGDUYwDK+ZG1mOz7kxqljRYTpansdXNMLZ9tCqH1qes2wJekjptGDsnzU+M6kkTMyvbpfSfnSFS9KtSEwY1zdbppMqYtFqK2yE0wEzXb92im4RUxlRdFtEb2zIyEJpmj2vkWcEABrycks5afD7KtyUEBsOou8FLJzBnSNisgEU5OlqUq1W/bwBL6jFPGCkNORXRqwHgO3Mx8QgIgDGpl8ZtMGY2E8Pv2XhPRXCcG2AiqZtXuofjZPV6MU8yD+ShynJeNyzxHhnEETSspACcSIn9DVNHj0TUIlJ+xXpVxyI/D0MI0gqU4aXsDZfjXIk8Uxwiw37xkQSuZ4OZYtW0jOTR8lPAWGvcACInNjaanMg4zXSSGkOmJFu26bEXe7k+PLr32pN3f8oGS9cXcQYaknYdEW2W0YPSp3ojlcRUG5niYtkbL0PI4mSwuvU+4yQcwwrQpMBm2yyTsSQ5UG08jNnAwlpWmfd4LghQwDn3flBKRv+Q8cFPsTsNHAumgtG5Ca1MHUCyBhdFF0195eHPZUVG8yHwUZJNgRWWkaWhYbGqZhUt6wwdS8EziDH5LduRweqKsuzahr1YHpyaLUuxZ/dImZdfeO31J+/+OE80a2mhHcZjR+IhBp8jkI4kuS51+dLcOcZOJqmwth4qbRlfJEA0nO8BUcfpsaLTsQGB5Wq01sGwYhKuXCcsjBo5rInF4TEBkvQAMATCKDbLPGgcRoohG3HG+LI2zLSurdx4/2DJCmVQHh9PM7o+H7BB66JsUu23LmZc/rLZK7CEe8hzCYQQZbbWlp4oDtsy0twzhQAB7A4OFge3X3v52SdYYjW63NtSaawTcijtP8zgQ91kHpxMP7CM3WDHe4gie7ltDDSuNIvi4b2k6x14A3vBADjjxuQWMqYBVjaezhaegZBa6jDpEYjwY8/qDsXrTiUfXpA4yTH3ZteTqpfLGbB9Cgc/TURg0x6ARmt0PzQ1FYDDRBjN4SgpbAQUCpBaRuyEqe5OKmem4Q5TGCOylGcFYbn9hdegkayNHUdYC4ZlhxGyDFoFeuwJQzvIX2BRO+gyDtQxTM7m5Zg9ETH8EUCqHSkKvW87knYdgVxy6JH0BzgWZXOcFI4xkaofad1W0npIPsMMDCk57Kz08tIpSLYUQjqMu7o521Wrw3VZ5pAwWDSGLcaBk0aYscQ2tITqjskufAIkbWSshZaWaOKISMLWEJCeTWzskmPTG5N3QBW9tN0m1+/cyOYrBp5Ghuh3fZfBjnSdgLS4gxnsW8iCBLvZ7C89xrw9hxzCmjATEEQM2S0KuSboNpbWawwwdGzAFu+AvzDYqaTgTWZr+aldWvoJUsXBC66XKn0xrjLlgon+ijGc0SZGghxTl7rsIx4EBoKzLdIkzVks6GGyFP4CrGCI8KY6VJkgMjL5Yb10Rgtd1VPUYzZbdNA71yxmxdXb9z7+yU9yQOkwr5q+SF0KqfaRBPxoaBmpEvIn0aWp3FlbGTOlImk+iMTmcZ4f9tjtN3toDEQVipACo8hcr3iWsjRLWhmo3ibux8jJqLwgEIr0SUZADjL3gO2rzsNlNm2fZ9npyxN8DKGQbraIBlHqonColrOavHTHpdKYIMFbw9i+dJTJBrLRAV7QA8ZAZXogaJhZeK+m3rF6gm2u6t7926cfv8On5Zg0u6naWcri/U6GBzEwArWW4VKcLiYzjyahxqXHy7kcIycZqgjwW2Xa2UyGe6iuZ/QmaGk0bluVSJiBp8oqLwsNd9OcPzbkSVUwkdMoYxcJq0LYNQ3gJmnOtt2cbZIiiwgTaJ85mJOIiylMmePF6nyBZOBEsPtjJ8XHl4NYnIBibB50AdI2uIZgQ9M54zfBQaAeR9dumNlRd3beuq4skraHc2nLPDPKQOPp+PuBVlCBqgFHgD3CifI8UmuGIB3ykPF+sBKhDIyPTF0rdOld3dRdNwVEtady0lrKyLFRCkZZCwB3qyyMLlS/nfw9h+IY0ZU+s/EOoGzw7b5imxJ1YBpSyBCgZke1ZJ5pX3o+LMdc2GlMFfi5narVmSRhFIVmQ5p9wmXvn0+k8ootzsvV8uDG9e3Jy0HG01mDG/czHEUOeBU3LG5lnID1C8wvyJgv6Y5gk613bBgi2YEusHgKG4EdkDJP9hzgX0kwMMNcPfBYmpVLuDMWwUTsJjRtV7O31PUDS19GCcwLptfRq4ttYgDNKWsEDG07ctqlVYJ9BRPBv7nEkmjEUAUOPAQGbaPLFnphI11XT30KQaRMukCHQab8DOz9YFnvbLYS3Nev10cwPFNbWW7YXrhtWLODDcUO7AcWT8gqAfhhVqd4W6ibFn9vB8Bihm574FfGLxKAdxmMRsxI45axeZIe0Q37/R7kEiYH5K7jUDmWKHYOLHNsh76BgSF58GDMTd0yPkDfyApzy2QeaGgsUVr6Sqw1Y/w6pRhwVAVoqCmLGcOOsAk4ccuhd06a4UjsAjtRGXdhKyR+H4Jtc9ky2hopsUjy+QwcJya8ZVTMBl2B0+d53FTzstT5/HxXQUTBzWB4cmaoIgnf8li9dFjBVLGBUalGADLzLZKGT2yhOFSlSVLsDivBe+fZLMlaRRgvRezEwlqAOoAXnaX5LAXZbc62e+b1GURkxVkWxzgpBygk4Rl4FzpLgkwZipUWEIS22w1DIql/a6TXU01CQvgpmgovAvlNGUpQdbXVEXvL8Rw6VCPHhmVsJ9c0ZaOMU6JAhnHPiJ6tmwqUAWJc9z0AUs4CBkj51LOZTHJLEMokVcQ2q4QmoGNHBMCb5A4ZGuMaWP2TsAd6YM4IwM00kNFREq+OJXVwCouiGJv2tNqfV83VeQZvmgG8d11i7NBIjJvlC7iFk/YD9vdPBkciTH18KSy9RHjiCKSPY3woSEq6cKkdEP7AOtkywRkOfZYDqDn24xkzy/M0S2XgB4SeCXHOd/REesABoAllmm8qV41sMZC5UxHsgTSGEG7COAyetVUw0GxBdONlK73miDqaFWMZFpG5SFoymk3XdPgftANHApjE2RlpDmY7umpoXpxucgIHZrtSrXbAnkFmQAgKkxotFqUwOMJIEukvoYrmbCT2/4AoAiMFzpVJpcBPSepynNCajU0+m9X1tqJcRU01yKy6SIYPQDDyAZ9oGYbI4ZScSeQSMpOe4LDOUnu6baTjj0gwiO+ITQZwT+vt2T7KYhmQSCLfDmtgd0BkWM6JtaeWuVJ2c5MBj7HpVcs5iTJ8AuwmEy8NG/Rqu4cOHOTztmsZqpHpktDJtMjxizjbhO2nLMZIsGZIvVQqYVNg+JumGQnoLfPpMAtihEZivegSeAN+LRZrqEssw3G5l+RReIYcqjErXZyW3e58GoYXOI1xmoPnp08GKS+cFXlNQAuEAKIOyq04xg5P7qZWbzwIVZ3jNiif7C6R2Je0WjHoENMBSSs0+/9l4kc/SuI7sNUCP6qa5rRqS6kVipmDVdJlGkyImF2NONSG9TQSjJLhGIQd89m6qvYcrSEFJWzcrJu9DBuCRcy0dP1LizDMVdhXF9vd2TR7lTUkxSqxOVXAAW7r2XzOchRx+NIuRi9LF8FoqudgKObOPSwljrdxnEgGuMaCejaDMiCGHaEBIcwn4ZTicI5tcHKkMSNSMVFgxBY6FngA5pCbpZLQY/kbFrPZAyaHAl6j73KQOplnJGDWl1cO5rODPF0W+Wy1uAJQ2xN6Z3hciHnCGVkSJdLsT+JcYc5QkGKJAfpMw8lRAng26GSWl4K82aI1tdmzLkkai7ExMgF4lDCJTI8U2YBug31IGI9jCEGD51kGxLVpIdh5LtP7dGZh9pirk4QQ57YBdLIUQ0lCV4ZWXQ6eikYTAUlDPR0dXMqyGwWV4XK2Vb2pmlxa0lObzA2H2bqmM1K5PbBgki2OsAJ5Vlw9uFE3cLiVDPIFMgFIyZk5hrqmJTNdowzJktwJXSln8TACOLIFHSZtmrEcM0PPxWm2/OFr6yuHVF7GSLQkNaLpAWDfscGzspT8qm6rGqtclGXv4fkh/W2awDuwuULGrbAabsriTSMjIRcyrljmfTDs5hsBgDCxRWIZWhrHVPIKIFubqgaSLYz1/ThPE1jsjsiHxbRhdbRr/GePHq0W8/lsjltstie07GM3UZ8sZbuaIoYW8XTsThiEIjOfF2QAlAS2VJYWgJ673d6aDFRdBvdAVlPW3wd3eO2IcWAOk1MyHDSeqvM0+6SxV04uMjK0D3jXdlnGRoJpxhW8OnyzpEKm6RtBWoDGaYYKvy8dBL0cDg635GySiJUG48COIbGfu66FB01NgivMYLckSzYNbOUnd+4A7rz70yePP/nkwcPbb3/5zeVBgZ9Du8sUEgqH5uDm6ZdZzBBM3zZaphxNE+IYj2JqkAFfNn/2NcuiNO4xKT/nSFRVy9LoBB9nve8leiCj0aX6gs/CGjLHKhQZnyiDAhkRtlZl0NGiAK6lYYRKxqT/LPGilyP4I4TjlGFOb2ApBZSHOkuECnHg5BFi96iFDRbxhDIUOl4kCWkva395d3t0/cqduxe77dHh4fHT0x/9xUfvvfPB73z7V27fuUnz11JUIYjb3YUFgCtArFuds2G2kNk+kYxv48RuVup02LMhTUpYjabZ8VUCUVyWM89A+BymCkhivjwSls7w0lRzOHkOTnGVeQha5pZzwpOe6giYbBiaOh5dGkIxqlWIV8auYruMs3VSLOOk8GGm4yzoBN7OBXDv0Ams9zLmhB0NDG3A9ZO9sDw4rMs81dOgwqgVfnnt7Z/PshmH5KXZrXu3DGBLb/74j35QV12SyMR93D0vYXGAy+pmgyfV02g92keAizRnvkTJVME4y4slJyzoBE8uEC3q+1aRH9cQkMV8uTy83nb7emhiqdPREvcSbeeLIJxMneBAGmH8IZLCEla69ITNPVzlALcWyZ94MlD9cDkeinkSLVOcHe7HnmknIzw5NojiADsgwycgTkucZErR8dwxGMpm+fCtG194qCZbo9TVa1eBhjiAshn/4F//vy+ePnOcydLBFaRJlqWzge3NUjHTd800IJYl2SbhZKEwwBwyee2dNdP4HW5Zz0qPQbg58cLqyhomZ7Yq1efTdiWLHi5HSU2TyPkmBqYlWNFEGD0ZZj8NaeC/eo7XiqbZ4CyfidhzT2jHBoSRXXOEPPwCK9AAtwaOHZFVplG8zopIMu24H6Pfs/UXvvG3tJgn7oMPWZre/8I9WCUs6/mj03/xz/7w1fGJTLflbViyXpRceV4u6FrBmH0vjW3TuwOY0ZCJBfuq2rHxIPIMbVIy0/n8QFQ1zovs3o0b3/zmV5kKmsCEDLlmBpmxT54/Jye6y+mhl+/CoA+CY5Opjo4V9Owg7QeZKMAubqATGfohA4Bkdh/nFpBHJ06GT2ZpwokTzq/KMpbmtIgh8LBT8c/9xt9bHx7CHYjpnd4bEG7cvDFfrHAI+MVmr//gX//p6asTaC8koGkqTi+TyemsgeNccJaBMy4j1Td6Gh0oMYvMS0EGI1R8EUg09D0DyF13cvzi3u1bd+/eKxcrgR4cSsZQimQQiHoCpxormcMjI4oorXQF0zRj5jskeSPMFHvhJdg9hZVHMQyjvBJF5rVGxIjgMtN8WqcKY0pLejtt88W+vv2tX7n12oNRGLoMTqcvxHfBzR68/hBLyvNsMS/OT+o/+oM/3m8lTiXDlVh4BkknIAXsZd8j6BXQXooD7Rz9LcwEvIZUnyggKKy24TiJnkg86EeffLScl+Ddq6Mrhu0LapqwO5WbydDWEE/JBk5Q5JgRJrIDJ5QpGTgHLqmkKC3W0+QeJVVyjIg49qYNkRvptKc3OrBVhAlQ2AxAhtUs5/s4Bsanhr4t3/7q/S9/RUkuB8yFkIpoxciEO3337h2cmHSBjWBrL55t/+X//e+ev3g+K+YFeXyueSARW2XSvOSUP4nYSaqNei5TTVj+yVRgV3PQVwp7z+PdnF3sz5+BbmY2ns2XJsSpvKYHgmRYg6ximeckIynA060QbNa+Sb8S7QUj2d5L+l5kGMLdOe6KvLYC8sm+M1rMUSKqHvSBLRAyTW5eFFZef8D3SkDFjm698bd+JS/KgWmyQSKPRAAigwQ4WZEvVyuZSihv89HJ6cvq9/7Zv/1PP/hLtpV3Oy01ERQhJ1OkZGZcw6H1+QK8m9kATqih5SM/lmE9MWOnQBM7KMLJ2Qbm5cEbD+TNQvRgWgwbaw1p4GV8FGMufHmLDFMlXaUtEUoC0eM1pwkIUuMnkW9mXPm1qerBS78kCRWDOXDswE6Aemzs5vsP3Hhw7Y3f/t3FwREAaMOkp5NFSsWlVH8wkGeS1XLN2aOcXsKybSyl78Lv/953//D/+Q+nJ68MBy9SbweZYiechJVA1stsTZJu1zOPxzRqSm7O8jyqNHtDx+LVRXW+2dy7e+fFN7726Lvfs2XGF0bIaCVOgZZj1pfTTKW4ZBotKpbTK+khmV4bE9RU6yPRiVGaPGLOrtCTI2KwxMg8AiC0PAOadB34eNNnd9948Ju/k1452Gw2rEXz8podKVrldicy+1zG+kmcDry79TKTLpKOOpsnP/r+x88enxphzIR+WiR5mOylOHzsAqu4DcunsNcM49AXKKnE4GEvD26Cyp/v9usD97Vv/WK/q1/99Cd6Vly+JopDzyjynIcik9mUY1JbNoj/TWM1ZWIuScVUH8c5DhSgYWrRlvFIJM9Gqk8hPkWWs9UQyLKuyi9+7c3f+C1wy6rZd4CeU2wnnsb8Sz0Z5HTop1H1NDps07gchCzDhkh80zy5OKtl/CIj0akMrWOoSvr+WB8ng7PBgBnF5wQ7SRzDn7Qtqc3TR8erxTpit1S7besr69m3vv2b3y9mn33vz7MlK1L4PqqYM4D54gzpP5Z3iYxSphRPU+214A0s18cTm5d0kJfeAcnQyeh1hpNiNb3qJ6gOwKLvbHr77/3D+1/5xThNKlpHNw1aNjKYnK/6kIgX5Ugaphg0ZTtuzBalML2EK0g79DRmO2LY38YpcBQMO0sktAzD5XxclgUZ6oiHnUxSvsbk8vVTPrz3kw+OP30MWIZdcpLgxFJA837tH/zue6+99td/9G9c15R6DlQ50H+qaSQbb8yhomTb2Gjp21Oxu4QY/BGjshwYPkgRDPSW2dDBSToxZijDBVw5efilN37l1xZ378CasLlT3oukp9oRdqYYqaEYDcP8kjiWt68AOk698ZK+cRKdpw2SkdEM5LAKgqYMSscBYxmsZWJltJJlEQ/sZUZpZFYXmAIk7fEnj558+AnstpMRVVOUQqpFxixWv/DNr9+6/+DdP/2z/v2fWFY2xaMEMh2HLdKZcVSaFt3hC2uYsI9lOC9wkZH+QXFkSubBsKQj4i+ydSZIdO36b3zn9te+lsxnMuZ68JezB/XU2S6bK7yB1kSia4Zptrqr6qbJsqyqaxnSw8Zw0dJEhlTD+QRfVVuWxUsxCl9+wi8SIgrq7zkyhGyPMfQXT5598rOPzo/PUjIIxjfhovy0DRHBJcFBcFdvXV/+w//i+fs///g//ok6fS6ZPsIxL2Ey+NIg9XTTmwmgcpy46yUUIwMzY4n2co8u3/TEzlwAmOjmnTd++7cOHzyM+J4uSf4pCaRfTvYXYZ9m/H8+D2RyH5dvUWEirMfuONYXC/qf3mo2TeX3Mn4N2ud7N82znl5JJdPFprcrEPs2Vf3ZR5+++OQJCJG8/4GOkuehOJUpyPSviFMbg0ziG2ya3fvKzx/eufPh9/7i5C+/x5bxOOHwaBlhFdjgIjNNpJyBCx9lKNr0MoipMCaSflQbjW1f73eHf/tX3/y1Xy8PrkAEnPj0y7cKTu+e+vz9WwxBX74IQU0vEGBYxEvnQddxqqm81Y75cmnBmcJJVJksK500SWesMpMCsgj2b2fTIonTut2Bm716cfHp+x92u1be2hHJMDuOxLJZ7Jqa7m6q2uHBcMSaTEYmICuuLN/+rV9/dOv2J//h3+qLE8ChIY4n3Ok5d1XwIpxWYiSRwPirFAF6eR8GVwjOPtrswX/5X9396tdNbgX3T5NAfbh8m870pr4QTa+RkmFzTDnreKotAUYaWre+ckXCc0OSJLM5CLit67au61FeuMMi075vsIWGgyHpOolZXZ+kJZSkrvfPnxwfP35x/vKc5agqnl63Ao2FwYCdAsVwIROaJt0W3FAlQJskTvOdNXz7zL0vvrFYLT7+3l/sYDWoIPLeIMmssFqDAXh6FqlIn+bnqWlgeVfX+uadL/3ud66+dp9dtMzAyXjOcPk2R5HtaRb9NHlQJFXGVYpGTBrDcghYB2j8ZffCSJ+YX8nms9nZxYW8fUWZxObMUfJSIU0TEEBQ5q4eHn384dNPHzW7ynJqdDIRZ3mFmYHVgemMi6ldF3Iaydvz/OWrB0Q7ZE6gl6krjJmvr199+MvferQoT/7iuxCmqSSBWWw8LisnOf9KX2aABgXKzFRbP3v7Fx78xm/Or14NEyCbpmJLyfHUsRL+f/+RsEpwbCJ+siABtYAeRQ6zCg4yvb1twje4+WzOWOTLk9OqqQyzU/JmqCIv4AZfPD1+8uj40QcfpUGnHLmWCGe6nDUP4e0auNEmTViB5CciES4jnZdWU6qk5VWUEpqYxqkaPT9Y3v75r2BPX37vz2QrpNeIVSzT3PlA4CV1JpBmwP/i7S8/+K3fLFeHMltyevHHNGp6uuX0Ukk/2fzLLREiKrmx2JN3BklHhbIoj58/65o2L9iPOL04JZIZ8ZEejo4O7AVfRROguvtd+9mHjz987+PjR09AP5erJbRockheRrDI20UZ4G9bFsHJXPxI2o6kU2aizFMKUJRYxRweePmOThgMoki7OlhFb72JQ3j05/8xYxuLvNRIGPvluzLlVWLYmsUvfuMLv/Z388WK7YqTHfTCX6c3iU6HM8WCPv/b5TTb8Dfv1pER7Hwvh82SZHOxmV7NJlMEGGdKmXPgXaEm6/XSPH968sF7Hz377Fm93QG3rJbzvCwEGkdsoiEIml5Lovqmm0JwMtNaW2abApufZbDzpLb+8zOKhP/F8qpTBv6m91+m8froCpdp7Sd/9ieq3rGJlUNsOWmARrLp2q47/NW/8/BbvwqbpqbXdU76Fi5N4vRCJPW5UFzuxzS9+HJXieFiYZKQ0VnJ1Mx2u5necBRNUWYGzbSUnRAxEWz//j/9fcgotmdezIqyKIqESSIRPnjKaELpHFLKCKqRV3VNhXkwQpJxiS9fVzTxxPHSqenP284E6YRpO7k1NlqtZ8HfSfO///Tdd7bvv8cWpgEA1IAVtfPF9V//2r2vfNVkpb98hW1Qn7+cVHz55WUn7zDdS11OB5kk/tIjToNKsDVlWXR1u91eSMSDZztBLjxY37XTpHZAGsN5ozSlqshLsInpVb7TAFymOozmkAOBYp+DD2q9DASnkUvMVNb+ucb6ycNfCq2Xd/RddiyKc4WGxbmJDufwFfnylzZvvPH0h39ZzmfX3nhTZ4lOstW1q3xJIYusphahaHo1rfQV/s1lVfgbcykboqfXlE7BuUviRdnBLsBlbM8uzs9OaelpksZpOra8W1dLr5+8XgAai1NcLOaW9kLe6CDXVeHyRav7fSXVZmqafir1EFpYYbCciW2nsMolZ7o0W39jz5WUEenpZ8wDiXRmVpWzAlbx/s2b1197AHYMg7k5Pc2klFnK7eXFu2yci6RWcSI50aVATO8vnf5x+Uri6G/QpOAIKiw4QZqmkbwHE5BB3lY8ITDCFHJs8R0Uk2H8/wC7QpvwJoV0vQAAAABJRU5ErkJggg=="/>
  <p:tag name="MMPROD_25513LOGO" val=""/>
  <p:tag name="MMPROD_UIDATA" val="&lt;database version=&quot;11.0&quot;&gt;&lt;object type=&quot;1&quot; unique_id=&quot;10001&quot;&gt;&lt;property id=&quot;20139&quot; value=&quot;%n. %s&quot;/&gt;&lt;property id=&quot;20141&quot; value=&quot;Module 3: Communication&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3\Images\&quot;/&gt;&lt;property id=&quot;20224&quot; value=&quot;D:\Archive\F Drive\AHRQ TS E-Learning\Module 3\Output-Both&quot;/&gt;&lt;property id=&quot;20250&quot; value=&quot;0&quot;/&gt;&lt;property id=&quot;20251&quot; value=&quot;0&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3: Communication&amp;quot;&quot;/&gt;&lt;property id=&quot;20302&quot; value=&quot;1&quot;/&gt;&lt;property id=&quot;20303&quot; value=&quot;Brigetta Craft&quot;/&gt;&lt;property id=&quot;20307&quot; value=&quot;256&quot;/&gt;&lt;property id=&quot;20309&quot; value=&quot;30964&quot;/&gt;&lt;property id=&quot;20312&quot; value=&quot;1&quot;/&gt;&lt;property id=&quot;20601&quot; value=&quot;0&quot;/&gt;&lt;/object&gt;&lt;object type=&quot;3&quot; unique_id=&quot;16651&quot;&gt;&lt;property id=&quot;20148&quot; value=&quot;5&quot;/&gt;&lt;property id=&quot;20300&quot; value=&quot;Slide 5 - &amp;quot;Cover Slide: Prepare to Train&amp;quot;&quot;/&gt;&lt;property id=&quot;20302&quot; value=&quot;1&quot;/&gt;&lt;property id=&quot;20303&quot; value=&quot;Brigetta Craft&quot;/&gt;&lt;property id=&quot;20307&quot; value=&quot;262&quot;/&gt;&lt;property id=&quot;20309&quot; value=&quot;30964&quot;/&gt;&lt;property id=&quot;20312&quot; value=&quot;1&quot;/&gt;&lt;property id=&quot;20601&quot; value=&quot;0&quot;/&gt;&lt;/object&gt;&lt;object type=&quot;3&quot; unique_id=&quot;16652&quot;&gt;&lt;property id=&quot;20148&quot; value=&quot;5&quot;/&gt;&lt;property id=&quot;20300&quot; value=&quot;Slide 6 - &amp;quot;Slide 2: Objectives&amp;quot;&quot;/&gt;&lt;property id=&quot;20302&quot; value=&quot;1&quot;/&gt;&lt;property id=&quot;20303&quot; value=&quot;Brigetta Craft&quot;/&gt;&lt;property id=&quot;20307&quot; value=&quot;263&quot;/&gt;&lt;property id=&quot;20309&quot; value=&quot;30964&quot;/&gt;&lt;property id=&quot;20312&quot; value=&quot;1&quot;/&gt;&lt;property id=&quot;20601&quot; value=&quot;0&quot;/&gt;&lt;/object&gt;&lt;object type=&quot;3&quot; unique_id=&quot;16653&quot;&gt;&lt;property id=&quot;20148&quot; value=&quot;5&quot;/&gt;&lt;property id=&quot;20300&quot; value=&quot;Slide 7 - &amp;quot;Slide 3: Introduce Communication&amp;quot;&quot;/&gt;&lt;property id=&quot;20302&quot; value=&quot;1&quot;/&gt;&lt;property id=&quot;20303&quot; value=&quot;Brigetta Craft&quot;/&gt;&lt;property id=&quot;20307&quot; value=&quot;264&quot;/&gt;&lt;property id=&quot;20309&quot; value=&quot;30964&quot;/&gt;&lt;property id=&quot;20312&quot; value=&quot;1&quot;/&gt;&lt;property id=&quot;20601&quot; value=&quot;0&quot;/&gt;&lt;/object&gt;&lt;object type=&quot;3&quot; unique_id=&quot;16654&quot;&gt;&lt;property id=&quot;20148&quot; value=&quot;5&quot;/&gt;&lt;property id=&quot;20300&quot; value=&quot;Slide 8 - &amp;quot;Importance of Communication (Slide 4)&amp;quot;&quot;/&gt;&lt;property id=&quot;20302&quot; value=&quot;1&quot;/&gt;&lt;property id=&quot;20303&quot; value=&quot;Ross Ehrmantraut&quot;/&gt;&lt;property id=&quot;20307&quot; value=&quot;265&quot;/&gt;&lt;property id=&quot;20309&quot; value=&quot;25513&quot;/&gt;&lt;property id=&quot;20312&quot; value=&quot;1&quot;/&gt;&lt;property id=&quot;20601&quot; value=&quot;0&quot;/&gt;&lt;/object&gt;&lt;object type=&quot;3&quot; unique_id=&quot;16655&quot;&gt;&lt;property id=&quot;20148&quot; value=&quot;5&quot;/&gt;&lt;property id=&quot;20300&quot; value=&quot;Slide 9 - &amp;quot;Communication is…&amp;quot;&quot;/&gt;&lt;property id=&quot;20302&quot; value=&quot;1&quot;/&gt;&lt;property id=&quot;20303&quot; value=&quot;Ross Ehrmantraut&quot;/&gt;&lt;property id=&quot;20307&quot; value=&quot;266&quot;/&gt;&lt;property id=&quot;20309&quot; value=&quot;25513&quot;/&gt;&lt;property id=&quot;20312&quot; value=&quot;1&quot;/&gt;&lt;property id=&quot;20601&quot; value=&quot;0&quot;/&gt;&lt;/object&gt;&lt;object type=&quot;3&quot; unique_id=&quot;16656&quot;&gt;&lt;property id=&quot;20148&quot; value=&quot;5&quot;/&gt;&lt;property id=&quot;20300&quot; value=&quot;Slide 10 - &amp;quot;Nonverbal Communication&amp;quot;&quot;/&gt;&lt;property id=&quot;20302&quot; value=&quot;1&quot;/&gt;&lt;property id=&quot;20303&quot; value=&quot;Ross Ehrmantraut&quot;/&gt;&lt;property id=&quot;20307&quot; value=&quot;267&quot;/&gt;&lt;property id=&quot;20309&quot; value=&quot;25513&quot;/&gt;&lt;property id=&quot;20312&quot; value=&quot;1&quot;/&gt;&lt;property id=&quot;20601&quot; value=&quot;0&quot;/&gt;&lt;/object&gt;&lt;object type=&quot;3&quot; unique_id=&quot;16657&quot;&gt;&lt;property id=&quot;20148&quot; value=&quot;5&quot;/&gt;&lt;property id=&quot;20300&quot; value=&quot;Slide 11 - &amp;quot;Standards of Effective Communication&amp;quot;&quot;/&gt;&lt;property id=&quot;20302&quot; value=&quot;1&quot;/&gt;&lt;property id=&quot;20303&quot; value=&quot;Ross Ehrmantraut&quot;/&gt;&lt;property id=&quot;20307&quot; value=&quot;268&quot;/&gt;&lt;property id=&quot;20309&quot; value=&quot;25513&quot;/&gt;&lt;property id=&quot;20312&quot; value=&quot;1&quot;/&gt;&lt;property id=&quot;20601&quot; value=&quot;0&quot;/&gt;&lt;/object&gt;&lt;object type=&quot;3&quot; unique_id=&quot;16658&quot;&gt;&lt;property id=&quot;20148&quot; value=&quot;5&quot;/&gt;&lt;property id=&quot;20300&quot; value=&quot;Slide 12 - &amp;quot;Communication Challenges&amp;quot;&quot;/&gt;&lt;property id=&quot;20302&quot; value=&quot;1&quot;/&gt;&lt;property id=&quot;20303&quot; value=&quot;Ross Ehrmantraut&quot;/&gt;&lt;property id=&quot;20307&quot; value=&quot;269&quot;/&gt;&lt;property id=&quot;20309&quot; value=&quot;25513&quot;/&gt;&lt;property id=&quot;20312&quot; value=&quot;1&quot;/&gt;&lt;property id=&quot;20601&quot; value=&quot;0&quot;/&gt;&lt;/object&gt;&lt;object type=&quot;3&quot; unique_id=&quot;16659&quot;&gt;&lt;property id=&quot;20148&quot; value=&quot;5&quot;/&gt;&lt;property id=&quot;20300&quot; value=&quot;Slide 13 - &amp;quot;Communication Challenges Scenario&amp;quot;&quot;/&gt;&lt;property id=&quot;20302&quot; value=&quot;1&quot;/&gt;&lt;property id=&quot;20303&quot; value=&quot;Brigetta Craft&quot;/&gt;&lt;property id=&quot;20307&quot; value=&quot;270&quot;/&gt;&lt;property id=&quot;20309&quot; value=&quot;30964&quot;/&gt;&lt;property id=&quot;20312&quot; value=&quot;1&quot;/&gt;&lt;property id=&quot;20601&quot; value=&quot;0&quot;/&gt;&lt;/object&gt;&lt;object type=&quot;3&quot; unique_id=&quot;16660&quot;&gt;&lt;property id=&quot;20148&quot; value=&quot;5&quot;/&gt;&lt;property id=&quot;20300&quot; value=&quot;Slide 14 - &amp;quot;Scenario Questions Discussion&amp;quot;&quot;/&gt;&lt;property id=&quot;20302&quot; value=&quot;1&quot;/&gt;&lt;property id=&quot;20303&quot; value=&quot;Brigetta Craft&quot;/&gt;&lt;property id=&quot;20307&quot; value=&quot;271&quot;/&gt;&lt;property id=&quot;20309&quot; value=&quot;30964&quot;/&gt;&lt;property id=&quot;20312&quot; value=&quot;1&quot;/&gt;&lt;property id=&quot;20601&quot; value=&quot;0&quot;/&gt;&lt;/object&gt;&lt;object type=&quot;3&quot; unique_id=&quot;16661&quot;&gt;&lt;property id=&quot;20148&quot; value=&quot;5&quot;/&gt;&lt;property id=&quot;20300&quot; value=&quot;Slide 15 - &amp;quot;Slide 9: Information Exchange Strategies&amp;quot;&quot;/&gt;&lt;property id=&quot;20302&quot; value=&quot;1&quot;/&gt;&lt;property id=&quot;20303&quot; value=&quot;Ross Ehrmantraut&quot;/&gt;&lt;property id=&quot;20307&quot; value=&quot;272&quot;/&gt;&lt;property id=&quot;20309&quot; value=&quot;25513&quot;/&gt;&lt;property id=&quot;20312&quot; value=&quot;1&quot;/&gt;&lt;property id=&quot;20601&quot; value=&quot;0&quot;/&gt;&lt;/object&gt;&lt;object type=&quot;3&quot; unique_id=&quot;16662&quot;&gt;&lt;property id=&quot;20148&quot; value=&quot;5&quot;/&gt;&lt;property id=&quot;20300&quot; value=&quot;Slide 16 - &amp;quot;SBAR Provides… (Slide 10)&amp;quot;&quot;/&gt;&lt;property id=&quot;20302&quot; value=&quot;1&quot;/&gt;&lt;property id=&quot;20303&quot; value=&quot;Ross Ehrmantraut&quot;/&gt;&lt;property id=&quot;20307&quot; value=&quot;273&quot;/&gt;&lt;property id=&quot;20309&quot; value=&quot;25513&quot;/&gt;&lt;property id=&quot;20312&quot; value=&quot;1&quot;/&gt;&lt;property id=&quot;20601&quot; value=&quot;0&quot;/&gt;&lt;/object&gt;&lt;object type=&quot;3&quot; unique_id=&quot;16663&quot;&gt;&lt;property id=&quot;20148&quot; value=&quot;5&quot;/&gt;&lt;property id=&quot;20300&quot; value=&quot;Slide 17 - &amp;quot;Using SBAR with Patients&amp;quot;&quot;/&gt;&lt;property id=&quot;20302&quot; value=&quot;1&quot;/&gt;&lt;property id=&quot;20303&quot; value=&quot;Ross Ehrmantraut&quot;/&gt;&lt;property id=&quot;20307&quot; value=&quot;274&quot;/&gt;&lt;property id=&quot;20309&quot; value=&quot;25513&quot;/&gt;&lt;property id=&quot;20312&quot; value=&quot;1&quot;/&gt;&lt;property id=&quot;20601&quot; value=&quot;0&quot;/&gt;&lt;/object&gt;&lt;object type=&quot;3&quot; unique_id=&quot;16664&quot;&gt;&lt;property id=&quot;20148&quot; value=&quot;5&quot;/&gt;&lt;property id=&quot;20300&quot; value=&quot;Slide 18 - &amp;quot;Slide 11: SBAR Video&amp;quot;&quot;/&gt;&lt;property id=&quot;20302&quot; value=&quot;1&quot;/&gt;&lt;property id=&quot;20303&quot; value=&quot;Ross Ehrmantraut&quot;/&gt;&lt;property id=&quot;20307&quot; value=&quot;275&quot;/&gt;&lt;property id=&quot;20309&quot; value=&quot;25513&quot;/&gt;&lt;property id=&quot;20312&quot; value=&quot;1&quot;/&gt;&lt;property id=&quot;20601&quot; value=&quot;0&quot;/&gt;&lt;/object&gt;&lt;object type=&quot;3&quot; unique_id=&quot;16665&quot;&gt;&lt;property id=&quot;20148&quot; value=&quot;5&quot;/&gt;&lt;property id=&quot;20300&quot; value=&quot;Slide 19 - &amp;quot;Video Discussion&amp;quot;&quot;/&gt;&lt;property id=&quot;20302&quot; value=&quot;1&quot;/&gt;&lt;property id=&quot;20303&quot; value=&quot;Brigetta Craft&quot;/&gt;&lt;property id=&quot;20307&quot; value=&quot;276&quot;/&gt;&lt;property id=&quot;20309&quot; value=&quot;30964&quot;/&gt;&lt;property id=&quot;20312&quot; value=&quot;1&quot;/&gt;&lt;property id=&quot;20601&quot; value=&quot;0&quot;/&gt;&lt;/object&gt;&lt;object type=&quot;3&quot; unique_id=&quot;16666&quot;&gt;&lt;property id=&quot;20148&quot; value=&quot;5&quot;/&gt;&lt;property id=&quot;20300&quot; value=&quot;Slide 20 - &amp;quot;Slide 12: SBAR Exercise&amp;quot;&quot;/&gt;&lt;property id=&quot;20302&quot; value=&quot;1&quot;/&gt;&lt;property id=&quot;20303&quot; value=&quot;Brigetta Craft&quot;/&gt;&lt;property id=&quot;20307&quot; value=&quot;277&quot;/&gt;&lt;property id=&quot;20309&quot; value=&quot;30964&quot;/&gt;&lt;property id=&quot;20312&quot; value=&quot;1&quot;/&gt;&lt;property id=&quot;20601&quot; value=&quot;0&quot;/&gt;&lt;/object&gt;&lt;object type=&quot;3&quot; unique_id=&quot;16667&quot;&gt;&lt;property id=&quot;20148&quot; value=&quot;5&quot;/&gt;&lt;property id=&quot;20300&quot; value=&quot;Slide 21 - &amp;quot;Call-Out Is… (Slide 13)&amp;quot;&quot;/&gt;&lt;property id=&quot;20302&quot; value=&quot;1&quot;/&gt;&lt;property id=&quot;20303&quot; value=&quot;Ross Ehrmantraut&quot;/&gt;&lt;property id=&quot;20307&quot; value=&quot;278&quot;/&gt;&lt;property id=&quot;20309&quot; value=&quot;25513&quot;/&gt;&lt;property id=&quot;20312&quot; value=&quot;1&quot;/&gt;&lt;property id=&quot;20601&quot; value=&quot;0&quot;/&gt;&lt;/object&gt;&lt;object type=&quot;3&quot; unique_id=&quot;16668&quot;&gt;&lt;property id=&quot;20148&quot; value=&quot;5&quot;/&gt;&lt;property id=&quot;20300&quot; value=&quot;Slide 22 - &amp;quot;Call Out Video&amp;quot;&quot;/&gt;&lt;property id=&quot;20302&quot; value=&quot;1&quot;/&gt;&lt;property id=&quot;20303&quot; value=&quot;Ross Ehrmantraut&quot;/&gt;&lt;property id=&quot;20307&quot; value=&quot;279&quot;/&gt;&lt;property id=&quot;20309&quot; value=&quot;25513&quot;/&gt;&lt;property id=&quot;20312&quot; value=&quot;1&quot;/&gt;&lt;property id=&quot;20601&quot; value=&quot;0&quot;/&gt;&lt;/object&gt;&lt;object type=&quot;3&quot; unique_id=&quot;16669&quot;&gt;&lt;property id=&quot;20148&quot; value=&quot;5&quot;/&gt;&lt;property id=&quot;20300&quot; value=&quot;Slide 23 - &amp;quot;Call-Out Video Discussion&amp;quot;&quot;/&gt;&lt;property id=&quot;20302&quot; value=&quot;1&quot;/&gt;&lt;property id=&quot;20303&quot; value=&quot;Ross Ehrmantraut&quot;/&gt;&lt;property id=&quot;20307&quot; value=&quot;280&quot;/&gt;&lt;property id=&quot;20309&quot; value=&quot;25513&quot;/&gt;&lt;property id=&quot;20312&quot; value=&quot;1&quot;/&gt;&lt;property id=&quot;20601&quot; value=&quot;0&quot;/&gt;&lt;/object&gt;&lt;object type=&quot;3&quot; unique_id=&quot;16670&quot;&gt;&lt;property id=&quot;20148&quot; value=&quot;5&quot;/&gt;&lt;property id=&quot;20300&quot; value=&quot;Slide 24 - &amp;quot;Check-Back Is… (Slide 14)&amp;quot;&quot;/&gt;&lt;property id=&quot;20302&quot; value=&quot;1&quot;/&gt;&lt;property id=&quot;20303&quot; value=&quot;Ross Ehrmantraut&quot;/&gt;&lt;property id=&quot;20307&quot; value=&quot;281&quot;/&gt;&lt;property id=&quot;20309&quot; value=&quot;25513&quot;/&gt;&lt;property id=&quot;20312&quot; value=&quot;1&quot;/&gt;&lt;property id=&quot;20601&quot; value=&quot;0&quot;/&gt;&lt;/object&gt;&lt;object type=&quot;3&quot; unique_id=&quot;16671&quot;&gt;&lt;property id=&quot;20148&quot; value=&quot;5&quot;/&gt;&lt;property id=&quot;20300&quot; value=&quot;Slide 25 - &amp;quot;Check-Back Video&amp;quot;&quot;/&gt;&lt;property id=&quot;20302&quot; value=&quot;1&quot;/&gt;&lt;property id=&quot;20303&quot; value=&quot;Brigetta Craft&quot;/&gt;&lt;property id=&quot;20307&quot; value=&quot;282&quot;/&gt;&lt;property id=&quot;20309&quot; value=&quot;30964&quot;/&gt;&lt;property id=&quot;20312&quot; value=&quot;1&quot;/&gt;&lt;property id=&quot;20601&quot; value=&quot;0&quot;/&gt;&lt;/object&gt;&lt;object type=&quot;3&quot; unique_id=&quot;16672&quot;&gt;&lt;property id=&quot;20148&quot; value=&quot;5&quot;/&gt;&lt;property id=&quot;20300&quot; value=&quot;Slide 26 - &amp;quot;Check-Back Video Discussion&amp;quot;&quot;/&gt;&lt;property id=&quot;20302&quot; value=&quot;1&quot;/&gt;&lt;property id=&quot;20303&quot; value=&quot;Brigetta Craft&quot;/&gt;&lt;property id=&quot;20307&quot; value=&quot;283&quot;/&gt;&lt;property id=&quot;20309&quot; value=&quot;30964&quot;/&gt;&lt;property id=&quot;20312&quot; value=&quot;1&quot;/&gt;&lt;property id=&quot;20601&quot; value=&quot;0&quot;/&gt;&lt;/object&gt;&lt;object type=&quot;3&quot; unique_id=&quot;16673&quot;&gt;&lt;property id=&quot;20148&quot; value=&quot;5&quot;/&gt;&lt;property id=&quot;20300&quot; value=&quot;Slide 27 - &amp;quot;Handoff is… (Slide 15)&amp;quot;&quot;/&gt;&lt;property id=&quot;20302&quot; value=&quot;1&quot;/&gt;&lt;property id=&quot;20303&quot; value=&quot;Ross Ehrmantraut&quot;/&gt;&lt;property id=&quot;20307&quot; value=&quot;284&quot;/&gt;&lt;property id=&quot;20309&quot; value=&quot;25513&quot;/&gt;&lt;property id=&quot;20312&quot; value=&quot;1&quot;/&gt;&lt;property id=&quot;20601&quot; value=&quot;0&quot;/&gt;&lt;/object&gt;&lt;object type=&quot;3&quot; unique_id=&quot;16674&quot;&gt;&lt;property id=&quot;20148&quot; value=&quot;5&quot;/&gt;&lt;property id=&quot;20300&quot; value=&quot;Slide 28 - &amp;quot;A Handoff Consists of… (Slide 16)&amp;quot;&quot;/&gt;&lt;property id=&quot;20302&quot; value=&quot;1&quot;/&gt;&lt;property id=&quot;20303&quot; value=&quot;Ross Ehrmantraut&quot;/&gt;&lt;property id=&quot;20307&quot; value=&quot;285&quot;/&gt;&lt;property id=&quot;20309&quot; value=&quot;25513&quot;/&gt;&lt;property id=&quot;20312&quot; value=&quot;1&quot;/&gt;&lt;property id=&quot;20601&quot; value=&quot;0&quot;/&gt;&lt;/object&gt;&lt;object type=&quot;3&quot; unique_id=&quot;16675&quot;&gt;&lt;property id=&quot;20148&quot; value=&quot;5&quot;/&gt;&lt;property id=&quot;20300&quot; value=&quot;Slide 29 - &amp;quot;Handoffs Transfer…&amp;quot;&quot;/&gt;&lt;property id=&quot;20302&quot; value=&quot;1&quot;/&gt;&lt;property id=&quot;20303&quot; value=&quot;Ross Ehrmantraut&quot;/&gt;&lt;property id=&quot;20307&quot; value=&quot;286&quot;/&gt;&lt;property id=&quot;20309&quot; value=&quot;25513&quot;/&gt;&lt;property id=&quot;20312&quot; value=&quot;1&quot;/&gt;&lt;property id=&quot;20601&quot; value=&quot;0&quot;/&gt;&lt;/object&gt;&lt;object type=&quot;3&quot; unique_id=&quot;16676&quot;&gt;&lt;property id=&quot;20148&quot; value=&quot;5&quot;/&gt;&lt;property id=&quot;20300&quot; value=&quot;Slide 30 - &amp;quot;Handoff Video&amp;quot;&quot;/&gt;&lt;property id=&quot;20302&quot; value=&quot;1&quot;/&gt;&lt;property id=&quot;20303&quot; value=&quot;Brigetta Craft&quot;/&gt;&lt;property id=&quot;20307&quot; value=&quot;287&quot;/&gt;&lt;property id=&quot;20309&quot; value=&quot;30964&quot;/&gt;&lt;property id=&quot;20312&quot; value=&quot;1&quot;/&gt;&lt;property id=&quot;20601&quot; value=&quot;0&quot;/&gt;&lt;/object&gt;&lt;object type=&quot;3&quot; unique_id=&quot;16677&quot;&gt;&lt;property id=&quot;20148&quot; value=&quot;5&quot;/&gt;&lt;property id=&quot;20300&quot; value=&quot;Slide 31 - &amp;quot;Handoff Video Discussion&amp;quot;&quot;/&gt;&lt;property id=&quot;20302&quot; value=&quot;1&quot;/&gt;&lt;property id=&quot;20303&quot; value=&quot;Brigetta Craft&quot;/&gt;&lt;property id=&quot;20307&quot; value=&quot;288&quot;/&gt;&lt;property id=&quot;20309&quot; value=&quot;30964&quot;/&gt;&lt;property id=&quot;20312&quot; value=&quot;1&quot;/&gt;&lt;property id=&quot;20601&quot; value=&quot;0&quot;/&gt;&lt;/object&gt;&lt;object type=&quot;3&quot; unique_id=&quot;16678&quot;&gt;&lt;property id=&quot;20148&quot; value=&quot;5&quot;/&gt;&lt;property id=&quot;20300&quot; value=&quot;Slide 32 - &amp;quot;I PASS the BATON (Slide 17)&amp;quot;&quot;/&gt;&lt;property id=&quot;20302&quot; value=&quot;1&quot;/&gt;&lt;property id=&quot;20303&quot; value=&quot;Ross Ehrmantraut&quot;/&gt;&lt;property id=&quot;20307&quot; value=&quot;289&quot;/&gt;&lt;property id=&quot;20309&quot; value=&quot;25513&quot;/&gt;&lt;property id=&quot;20312&quot; value=&quot;1&quot;/&gt;&lt;property id=&quot;20601&quot; value=&quot;0&quot;/&gt;&lt;/object&gt;&lt;object type=&quot;3&quot; unique_id=&quot;16679&quot;&gt;&lt;property id=&quot;20148&quot; value=&quot;5&quot;/&gt;&lt;property id=&quot;20300&quot; value=&quot;Slide 33 - &amp;quot;I PASS the BATON Video&amp;quot;&quot;/&gt;&lt;property id=&quot;20302&quot; value=&quot;1&quot;/&gt;&lt;property id=&quot;20303&quot; value=&quot;Ross Ehrmantraut&quot;/&gt;&lt;property id=&quot;20307&quot; value=&quot;290&quot;/&gt;&lt;property id=&quot;20309&quot; value=&quot;25513&quot;/&gt;&lt;property id=&quot;20312&quot; value=&quot;1&quot;/&gt;&lt;property id=&quot;20601&quot; value=&quot;0&quot;/&gt;&lt;/object&gt;&lt;object type=&quot;3&quot; unique_id=&quot;16680&quot;&gt;&lt;property id=&quot;20148&quot; value=&quot;5&quot;/&gt;&lt;property id=&quot;20300&quot; value=&quot;Slide 34 - &amp;quot;I PASS the BATON Video Discussion&amp;quot;&quot;/&gt;&lt;property id=&quot;20302&quot; value=&quot;1&quot;/&gt;&lt;property id=&quot;20303&quot; value=&quot;Ross Ehrmantraut&quot;/&gt;&lt;property id=&quot;20307&quot; value=&quot;291&quot;/&gt;&lt;property id=&quot;20309&quot; value=&quot;25513&quot;/&gt;&lt;property id=&quot;20312&quot; value=&quot;1&quot;/&gt;&lt;property id=&quot;20601&quot; value=&quot;0&quot;/&gt;&lt;/object&gt;&lt;object type=&quot;3&quot; unique_id=&quot;16681&quot;&gt;&lt;property id=&quot;20148&quot; value=&quot;5&quot;/&gt;&lt;property id=&quot;20300&quot; value=&quot;Slide 35 - &amp;quot;Other Handoff Tools (Slide 18)&amp;quot;&quot;/&gt;&lt;property id=&quot;20302&quot; value=&quot;1&quot;/&gt;&lt;property id=&quot;20303&quot; value=&quot;Ross Ehrmantraut&quot;/&gt;&lt;property id=&quot;20307&quot; value=&quot;292&quot;/&gt;&lt;property id=&quot;20309&quot; value=&quot;25513&quot;/&gt;&lt;property id=&quot;20312&quot; value=&quot;1&quot;/&gt;&lt;property id=&quot;20601&quot; value=&quot;0&quot;/&gt;&lt;/object&gt;&lt;object type=&quot;3&quot; unique_id=&quot;16684&quot;&gt;&lt;property id=&quot;20148&quot; value=&quot;5&quot;/&gt;&lt;property id=&quot;20300&quot; value=&quot;Slide 38 - &amp;quot;Module 3 Summary&amp;quot;&quot;/&gt;&lt;property id=&quot;20302&quot; value=&quot;1&quot;/&gt;&lt;property id=&quot;20303&quot; value=&quot;Brigetta Craft&quot;/&gt;&lt;property id=&quot;20307&quot; value=&quot;295&quot;/&gt;&lt;property id=&quot;20309&quot; value=&quot;30964&quot;/&gt;&lt;property id=&quot;20312&quot; value=&quot;1&quot;/&gt;&lt;property id=&quot;20601&quot; value=&quot;0&quot;/&gt;&lt;/object&gt;&lt;object type=&quot;3&quot; unique_id=&quot;16685&quot;&gt;&lt;property id=&quot;20148&quot; value=&quot;5&quot;/&gt;&lt;property id=&quot;20300&quot; value=&quot;Slide 39 - &amp;quot;Module 3 Conclusion&amp;quot;&quot;/&gt;&lt;property id=&quot;20302&quot; value=&quot;1&quot;/&gt;&lt;property id=&quot;20303&quot; value=&quot;Brigetta Craft&quot;/&gt;&lt;property id=&quot;20307&quot; value=&quot;296&quot;/&gt;&lt;property id=&quot;20309&quot; value=&quot;30964&quot;/&gt;&lt;property id=&quot;20312&quot; value=&quot;1&quot;/&gt;&lt;property id=&quot;20601&quot; value=&quot;0&quot;/&gt;&lt;/object&gt;&lt;object type=&quot;3&quot; unique_id=&quot;24176&quot;&gt;&lt;property id=&quot;20148&quot; value=&quot;5&quot;/&gt;&lt;property id=&quot;20300&quot; value=&quot;Slide 2 - &amp;quot;How This Online Course Works&amp;quot;&quot;/&gt;&lt;property id=&quot;20302&quot; value=&quot;1&quot;/&gt;&lt;property id=&quot;20303&quot; value=&quot;Brigetta Craft&quot;/&gt;&lt;property id=&quot;20307&quot; value=&quot;297&quot;/&gt;&lt;property id=&quot;20309&quot; value=&quot;30964&quot;/&gt;&lt;property id=&quot;20312&quot; value=&quot;1&quot;/&gt;&lt;property id=&quot;20601&quot; value=&quot;0&quot;/&gt;&lt;/object&gt;&lt;object type=&quot;3&quot; unique_id=&quot;24177&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98&quot;/&gt;&lt;property id=&quot;20309&quot; value=&quot;30964&quot;/&gt;&lt;property id=&quot;20312&quot; value=&quot;1&quot;/&gt;&lt;property id=&quot;20601&quot; value=&quot;0&quot;/&gt;&lt;/object&gt;&lt;object type=&quot;3&quot; unique_id=&quot;29465&quot;&gt;&lt;property id=&quot;20148&quot; value=&quot;5&quot;/&gt;&lt;property id=&quot;20300&quot; value=&quot;Slide 36 - &amp;quot;Tools &amp;amp; Strategies Summary&amp;quot;&quot;/&gt;&lt;property id=&quot;20302&quot; value=&quot;1&quot;/&gt;&lt;property id=&quot;20303&quot; value=&quot;Brigetta Craft&quot;/&gt;&lt;property id=&quot;20307&quot; value=&quot;299&quot;/&gt;&lt;property id=&quot;20309&quot; value=&quot;30964&quot;/&gt;&lt;property id=&quot;20312&quot; value=&quot;1&quot;/&gt;&lt;property id=&quot;20601&quot; value=&quot;0&quot;/&gt;&lt;/object&gt;&lt;object type=&quot;3&quot; unique_id=&quot;30008&quot;&gt;&lt;property id=&quot;20148&quot; value=&quot;5&quot;/&gt;&lt;property id=&quot;20300&quot; value=&quot;Slide 37 - &amp;quot;Slide 20: Applying TeamSTEPPS Exercise&amp;quot;&quot;/&gt;&lt;property id=&quot;20302&quot; value=&quot;1&quot;/&gt;&lt;property id=&quot;20303&quot; value=&quot;Brigetta Craft&quot;/&gt;&lt;property id=&quot;20307&quot; value=&quot;300&quot;/&gt;&lt;property id=&quot;20309&quot; value=&quot;30964&quot;/&gt;&lt;property id=&quot;20312&quot; value=&quot;1&quot;/&gt;&lt;property id=&quot;20601&quot; value=&quot;0&quot;/&gt;&lt;/object&gt;&lt;object type=&quot;3&quot; unique_id=&quot;32380&quot;&gt;&lt;property id=&quot;20148&quot; value=&quot;5&quot;/&gt;&lt;property id=&quot;20300&quot; value=&quot;Slide 3 - &amp;quot;The Materials You Will Use&amp;quot;&quot;/&gt;&lt;property id=&quot;20302&quot; value=&quot;1&quot;/&gt;&lt;property id=&quot;20303&quot; value=&quot;Brigetta Craft&quot;/&gt;&lt;property id=&quot;20307&quot; value=&quot;301&quot;/&gt;&lt;property id=&quot;20309&quot; value=&quot;30964&quot;/&gt;&lt;property id=&quot;20312&quot; value=&quot;1&quot;/&gt;&lt;property id=&quot;20601&quot; value=&quot;0&quot;/&gt;&lt;/object&gt;&lt;/object&gt;&lt;object type=&quot;8&quot; unique_id=&quot;10014&quot;&gt;&lt;/object&gt;&lt;object type=&quot;4&quot; unique_id=&quot;13664&quot;&gt;&lt;object type=&quot;5&quot; unique_id=&quot;25513&quot;&gt;&lt;property id=&quot;20000&quot; value=&quot;0&quot;/&gt;&lt;property id=&quot;20149&quot; value=&quot;Ross Ehrmantraut&quot;/&gt;&lt;property id=&quot;20150&quot; value=&quot;RN, UW Medicine&quot;/&gt;&lt;property id=&quot;20151&quot; value=&quot;Ehrmantraut_88.png&quot;/&gt;&lt;property id=&quot;20155&quot; value=&quot;Ross has worked for UW Medicine at Harborview Medical Center (HMC) in Seattle, Washington for 29 years. In 2003, he became involved in the patient safety program for HMC, eventually being promoted to the patient safety officer in 2007. He was on the advisory board for the Washington State Department of Health for Patient Safety Adverse Event Reporting, and is a graduate of the NPSF/AHA Patient Safety Leadership Fellowship. &amp;#x0D;&amp;#x0A;&quot;/&gt;&lt;/object&gt;&lt;object type=&quot;5&quot; unique_id=&quot;30964&quot;&gt;&lt;property id=&quot;20149&quot; value=&quot;Brigetta Craft&quot;/&gt;&lt;property id=&quot;20150&quot; value=&quot;RN, MSN, DNP&quot;/&gt;&lt;property id=&quot;20151&quot; value=&quot;Brigetta_Headshot_88.png&quot;/&gt;&lt;/object&gt;&lt;/object&gt;&lt;object type=&quot;10&quot; unique_id=&quot;13665&quot;&gt;&lt;object type=&quot;11&quot; unique_id=&quot;13666&quot;&gt;&lt;property id=&quot;20180&quot; value=&quot;0&quot;/&gt;&lt;property id=&quot;20181&quot; value=&quot;2&quot;/&gt;&lt;property id=&quot;20183&quot; value=&quot;0&quot;/&gt;&lt;/object&gt;&lt;object type=&quot;12&quot; unique_id=&quot;13667&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JbnQgbmFtZT0iYXVkaW9CdWZmZXJUaW1lIiB2YWx1ZT0iMC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x1aXRleHQgbmFtZT0iQ09VUlNFX1NUQVRVUyIgdmFsdWU9Ik1vZHVsc3RhdHVzIi8+DQoJCTx1aXRleHQgbmFtZT0iUEFTU0VEX1NUUklORyIgdmFsdWU9IkVyZm9sZ3JlaWNoIi8+DQoJCTx1aXRleHQgbmFtZT0iRkFJTEVEX1NUUklORyIgdmFsdWU9IkZlaGxnZXNjaGxhZ2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DQoJCTx1aXRleHQgbmFtZT0iQ09MTEFCX0xPQ0FMX1BMQVlCQUNLX1RJVExFIiB2YWx1ZT0iTG9rYWxlIFdpZWRlcmdhYmUiLz4NCgkJPHVpdGV4dCBuYW1lPSJDT0xMQUJfTE9DQUxfUExBWUJBQ0tCVE4iIHZhbHVlPSJPSy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CTx1aXRleHQgbmFtZT0iQVRUQUNITUVOVF9QUkVWSUVXX1dBUk5JTkdNU0dfVElUTEVTVFJJTkciIHZhbHVlPSLmt7vku5jjg5XjgqHjgqTjg6vorablkYoiLz4NCgkJPHVpdGV4dCBuYW1lPSJBVFRBQ0hNRU5UX1BSRVZJRVdfV0FSTklOR01TRyIgdmFsdWU9Iua3u+S7mOODleOCoeOCpOODq+OBr+ODl+ODrOODk+ODpeODvOODouODvOODieOBp+OBr+mWi+OBjeOBvuOBm+OCk+OAguODkeODluODquODg+OCt+ODpeOCkuS9v+eUqOOBl+OBpue1kOaenOOCkuihqOekuuOBl+OBpuOBj+OBoOOBleOBhOOAgiIvPg0KCQk8dWl0ZXh0IG5hbWU9IkNPTExBQl9MT0NBTF9QTEFZQkFDS19NU0ciIHZhbHVlPSLjgrPjg7Pjg4bjg7Pjg4Tjga/jg63jg7zjgqvjg6vjgaflho3nlJ/jgZXjgozjgabjgYTjgb7jgZnjgILjgZPjga7jg6Ljg7zjg4njgafjga/lhbHlkIzkvZzmpa3jgafjgY3jgb7jgZvjgpPjgIIiLz4NCgkJPHVpdGV4dCBuYW1lPSJDT0xMQUJfTE9DQUxfUExBWUJBQ0tfVElUTEUiIHZhbHVlPSLjg63jg7zjgqvjg6vlho3nlJ8iLz4NCgkJPHVpdGV4dCBuYW1lPSJDT0xMQUJfTE9DQUxfUExBWUJBQ0tCVE4iIHZhbHVlPSJPSy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x1aXRleHQgbmFtZT0iQ09VUlNFX1NUQVRVUyIgdmFsdWU9IuuqqOuTiCDsg4Htg5wiLz4NCgkJPHVpdGV4dCBuYW1lPSJQQVNTRURfU1RSSU5HIiB2YWx1ZT0i7ZWp6rKpIi8+DQoJCTx1aXRleHQgbmFtZT0iRkFJTEVEX1NUUklORyIgdmFsdWU9Iuu2iO2VqeqyqS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DQoJCTx1aXRleHQgbmFtZT0iQ09MTEFCX0xPQ0FMX1BMQVlCQUNLX1RJVExFIiB2YWx1ZT0iUmVwcm9kdcOnw6NvIGxvY2FsIi8+DQoJCTx1aXRleHQgbmFtZT0iQ09MTEFCX0xPQ0FMX1BMQVlCQUNLQlROIiB2YWx1ZT0iT2s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59&quot;/&gt;&lt;/TableIndex&gt;&lt;/ShapeTextInfo&gt;"/>
  <p:tag name="HTML_SHAPEINFO" val="&lt;ThreeDShapeInfo&gt;&lt;uuid val=&quot;&quot;/&gt;&lt;isInvalidForFieldText val=&quot;0&quot;/&gt;&lt;Image&gt;&lt;filename val=&quot;D:\Archive\F Drive\AHRQ TS E-Learning\Module 3\Output-Both\data\asimages\{BAF54CF4-060A-4AE4-B4C9-E75FEA6AF537}_8.png&quot;/&gt;&lt;left val=&quot;295&quot;/&gt;&lt;top val=&quot;340&quot;/&gt;&lt;width val=&quot;384&quot;/&gt;&lt;height val=&quot;3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8.wav"/>
  <p:tag name="PPSNARRATION" val="9,1236781790,D:\Archive\F Drive\AHRQ TS E-Learning\Module 3\TS_2016_Module_3_v7.0_pptx\Media.ppcx"/>
  <p:tag name="HTML_SHAPEINFO" val="&lt;SlideThumbPath val=&quot;Slide9.PNG&quo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D:\Archive\F Drive\AHRQ TS E-Learning\Module 3\Output-Both\data\asimages\{FB63AF8C-3FD9-4883-B14D-D427E344F52B}_9.png&quot;/&gt;&lt;left val=&quot;66&quot;/&gt;&lt;top val=&quot;-2&quot;/&gt;&lt;width val=&quot;644&quot;/&gt;&lt;height val=&quot;6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0&quot;/&gt;&lt;lineCharCount val=&quot;17&quot;/&gt;&lt;lineCharCount val=&quot;30&quot;/&gt;&lt;lineCharCount val=&quot;35&quot;/&gt;&lt;lineCharCount val=&quot;26&quot;/&gt;&lt;lineCharCount val=&quot;20&quot;/&gt;&lt;lineCharCount val=&quot;11&quot;/&gt;&lt;lineCharCount val=&quot;8&quot;/&gt;&lt;lineCharCount val=&quot;11&quot;/&gt;&lt;/TableIndex&gt;&lt;/ShapeTextInfo&gt;"/>
  <p:tag name="HTML_SHAPEINFO" val="&lt;TextEffect&gt;&lt;Image&gt;&lt;filename val=&quot;D:\Archive\F Drive\AHRQ TS E-Learning\Module 3\Output-Both\data\asimages\{09B557ED-B603-43BF-A789-4FC71988AFE3}_1.png_crop.png&quot;/&gt;&lt;left val=&quot;21&quot;/&gt;&lt;top val=&quot;68&quot;/&gt;&lt;width val=&quot;669&quot;/&gt;&lt;height val=&quot;41&quot;/&gt;&lt;hasText val=&quot;1&quot;/&gt;&lt;paraId val=&quot;1&quot;/&gt;&lt;/Image&gt;&lt;Image&gt;&lt;filename val=&quot;D:\Archive\F Drive\AHRQ TS E-Learning\Module 3\Output-Both\data\asimages\{C3928868-FBFE-4E89-A077-AFC0B0B16471}_1.png_crop.png&quot;/&gt;&lt;left val=&quot;21&quot;/&gt;&lt;top val=&quot;135&quot;/&gt;&lt;width val=&quot;227&quot;/&gt;&lt;height val=&quot;14&quot;/&gt;&lt;hasText val=&quot;1&quot;/&gt;&lt;paraId val=&quot;2&quot;/&gt;&lt;/Image&gt;&lt;Image&gt;&lt;filename val=&quot;D:\Archive\F Drive\AHRQ TS E-Learning\Module 3\Output-Both\data\asimages\{A6EB8B35-7D56-41E9-90EB-F35F972D9173}_1.png_crop.png&quot;/&gt;&lt;left val=&quot;22&quot;/&gt;&lt;top val=&quot;177&quot;/&gt;&lt;width val=&quot;275&quot;/&gt;&lt;height val=&quot;41&quot;/&gt;&lt;hasText val=&quot;1&quot;/&gt;&lt;paraId val=&quot;3&quot;/&gt;&lt;/Image&gt;&lt;Image&gt;&lt;filename val=&quot;D:\Archive\F Drive\AHRQ TS E-Learning\Module 3\Output-Both\data\asimages\{7B2D6647-9B20-4707-BA8D-58EBA69E8BA2}_1.png_crop.png&quot;/&gt;&lt;left val=&quot;22&quot;/&gt;&lt;top val=&quot;243&quot;/&gt;&lt;width val=&quot;179&quot;/&gt;&lt;height val=&quot;14&quot;/&gt;&lt;hasText val=&quot;1&quot;/&gt;&lt;paraId val=&quot;4&quot;/&gt;&lt;/Image&gt;&lt;Image&gt;&lt;filename val=&quot;D:\Archive\F Drive\AHRQ TS E-Learning\Module 3\Output-Both\data\asimages\{35291D27-00F4-4363-8B89-40E0360E27DF}_1.png_crop.png&quot;/&gt;&lt;left val=&quot;21&quot;/&gt;&lt;top val=&quot;285&quot;/&gt;&lt;width val=&quot;97&quot;/&gt;&lt;height val=&quot;14&quot;/&gt;&lt;hasText val=&quot;1&quot;/&gt;&lt;paraId val=&quot;5&quot;/&gt;&lt;/Image&gt;&lt;Image&gt;&lt;filename val=&quot;D:\Archive\F Drive\AHRQ TS E-Learning\Module 3\Output-Both\data\asimages\{541AF515-949A-418B-8668-05D246ABA8DF}_1.png_crop.png&quot;/&gt;&lt;left val=&quot;35&quot;/&gt;&lt;top val=&quot;315&quot;/&gt;&lt;width val=&quot;71&quot;/&gt;&lt;height val=&quot;14&quot;/&gt;&lt;hasText val=&quot;1&quot;/&gt;&lt;paraId val=&quot;6&quot;/&gt;&lt;/Image&gt;&lt;Image&gt;&lt;filename val=&quot;D:\Archive\F Drive\AHRQ TS E-Learning\Module 3\Output-Both\data\asimages\{B56E487B-8EA8-4F3B-93E6-C2700A26B6FD}_1.png_crop.png&quot;/&gt;&lt;left val=&quot;35&quot;/&gt;&lt;top val=&quot;345&quot;/&gt;&lt;width val=&quot;103&quot;/&gt;&lt;height val=&quot;14&quot;/&gt;&lt;hasText val=&quot;1&quot;/&gt;&lt;paraId val=&quot;7&quot;/&gt;&lt;/Image&gt;&lt;/TextEffect&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Archive\F Drive\AHRQ TS E-Learning\Module 3\Output-Both\data\asimages\{CDA386C1-F572-4921-8284-A7435F133977}_9.png&quot;/&gt;&lt;left val=&quot;374&quot;/&gt;&lt;top val=&quot;114&quot;/&gt;&lt;width val=&quot;307&quot;/&gt;&lt;height val=&quot;22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quot;/&gt;&lt;/TableIndex&gt;&lt;/ShapeTextInfo&gt;"/>
  <p:tag name="HTML_SHAPEINFO" val="&lt;ThreeDShapeInfo&gt;&lt;uuid val=&quot;&quot;/&gt;&lt;isInvalidForFieldText val=&quot;0&quot;/&gt;&lt;Image&gt;&lt;filename val=&quot;D:\Archive\F Drive\AHRQ TS E-Learning\Module 3\Output-Both\data\asimages\{C3B2ECA3-3B6C-4931-8F2E-412EE12CC721}_9.png&quot;/&gt;&lt;left val=&quot;393&quot;/&gt;&lt;top val=&quot;332&quot;/&gt;&lt;width val=&quot;280&quot;/&gt;&lt;height val=&quot;30&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9&quot;/&gt;&lt;lineCharCount val=&quot;14&quot;/&gt;&lt;lineCharCount val=&quot;5&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_9_revised.wav"/>
  <p:tag name="PPSNARRATION" val="10,1236781790,D:\Archive\F Drive\AHRQ TS E-Learning\Module 3\TS_2016_Module_3_v7.0_pptx\Media.ppcx"/>
  <p:tag name="HTML_SHAPEINFO" val="&lt;SlideThumbPath val=&quot;Slide10.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D:\Archive\F Drive\AHRQ TS E-Learning\Module 3\Output-Both\data\asimages\{4A5554DB-4B20-4B60-96D5-2D21BA773937}_10.png&quot;/&gt;&lt;left val=&quot;66&quot;/&gt;&lt;top val=&quot;-2&quot;/&gt;&lt;width val=&quot;644&quot;/&gt;&lt;height val=&quot;6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4&quot;/&gt;&lt;lineCharCount val=&quot;32&quot;/&gt;&lt;lineCharCount val=&quot;21&quot;/&gt;&lt;lineCharCount val=&quot;19&quot;/&gt;&lt;lineCharCount val=&quot;19&quot;/&gt;&lt;lineCharCount val=&quot;13&quot;/&gt;&lt;lineCharCount val=&quot;21&quot;/&gt;&lt;lineCharCount val=&quot;39&quot;/&gt;&lt;/TableIndex&gt;&lt;/ShapeTextInfo&gt;"/>
  <p:tag name="HTML_SHAPEINFO" val="&lt;TextEffect&gt;&lt;Image&gt;&lt;filename val=&quot;D:\Archive\F Drive\AHRQ TS E-Learning\Module 3\Output-Both\data\asimages\{A988C641-59E5-4EA2-B58F-A609B3623D55}_1.png_crop.png&quot;/&gt;&lt;left val=&quot;22&quot;/&gt;&lt;top val=&quot;68&quot;/&gt;&lt;width val=&quot;507&quot;/&gt;&lt;height val=&quot;14&quot;/&gt;&lt;hasText val=&quot;1&quot;/&gt;&lt;paraId val=&quot;1&quot;/&gt;&lt;/Image&gt;&lt;Image&gt;&lt;filename val=&quot;D:\Archive\F Drive\AHRQ TS E-Learning\Module 3\Output-Both\data\asimages\{A16B933A-9789-4D4D-946F-7CE7B1EF6320}_1.png_crop.png&quot;/&gt;&lt;left val=&quot;23&quot;/&gt;&lt;top val=&quot;111&quot;/&gt;&lt;width val=&quot;120&quot;/&gt;&lt;height val=&quot;17&quot;/&gt;&lt;hasText val=&quot;1&quot;/&gt;&lt;paraId val=&quot;2&quot;/&gt;&lt;/Image&gt;&lt;Image&gt;&lt;filename val=&quot;D:\Archive\F Drive\AHRQ TS E-Learning\Module 3\Output-Both\data\asimages\{631F9F25-5142-481A-9E59-C0F623C23E24}_1.png_crop.png&quot;/&gt;&lt;left val=&quot;30&quot;/&gt;&lt;top val=&quot;135&quot;/&gt;&lt;width val=&quot;274&quot;/&gt;&lt;height val=&quot;14&quot;/&gt;&lt;hasText val=&quot;1&quot;/&gt;&lt;paraId val=&quot;3&quot;/&gt;&lt;/Image&gt;&lt;Image&gt;&lt;filename val=&quot;D:\Archive\F Drive\AHRQ TS E-Learning\Module 3\Output-Both\data\asimages\{FD00641D-6139-4E78-A6A8-BC04951FEC80}_1.png_crop.png&quot;/&gt;&lt;left val=&quot;58&quot;/&gt;&lt;top val=&quot;159&quot;/&gt;&lt;width val=&quot;199&quot;/&gt;&lt;height val=&quot;17&quot;/&gt;&lt;hasText val=&quot;1&quot;/&gt;&lt;paraId val=&quot;4&quot;/&gt;&lt;/Image&gt;&lt;Image&gt;&lt;filename val=&quot;D:\Archive\F Drive\AHRQ TS E-Learning\Module 3\Output-Both\data\asimages\{CE3D5320-CB90-4C3D-854C-84063021D27A}_1.png_crop.png&quot;/&gt;&lt;left val=&quot;58&quot;/&gt;&lt;top val=&quot;183&quot;/&gt;&lt;width val=&quot;167&quot;/&gt;&lt;height val=&quot;14&quot;/&gt;&lt;hasText val=&quot;1&quot;/&gt;&lt;paraId val=&quot;5&quot;/&gt;&lt;/Image&gt;&lt;Image&gt;&lt;filename val=&quot;D:\Archive\F Drive\AHRQ TS E-Learning\Module 3\Output-Both\data\asimages\{49B3203F-2FF3-413F-A8A4-F74A29C3E758}_1.png_crop.png&quot;/&gt;&lt;left val=&quot;58&quot;/&gt;&lt;top val=&quot;207&quot;/&gt;&lt;width val=&quot;179&quot;/&gt;&lt;height val=&quot;17&quot;/&gt;&lt;hasText val=&quot;1&quot;/&gt;&lt;paraId val=&quot;6&quot;/&gt;&lt;/Image&gt;&lt;Image&gt;&lt;filename val=&quot;D:\Archive\F Drive\AHRQ TS E-Learning\Module 3\Output-Both\data\asimages\{9E823E14-C3A1-4875-AD32-BCB003A134EE}_1.png_crop.png&quot;/&gt;&lt;left val=&quot;21&quot;/&gt;&lt;top val=&quot;249&quot;/&gt;&lt;width val=&quot;91&quot;/&gt;&lt;height val=&quot;14&quot;/&gt;&lt;hasText val=&quot;1&quot;/&gt;&lt;paraId val=&quot;7&quot;/&gt;&lt;/Image&gt;&lt;Image&gt;&lt;filename val=&quot;D:\Archive\F Drive\AHRQ TS E-Learning\Module 3\Output-Both\data\asimages\{44817FE6-1218-4B16-A07F-28B3A0727832}_1.png_crop.png&quot;/&gt;&lt;left val=&quot;30&quot;/&gt;&lt;top val=&quot;273&quot;/&gt;&lt;width val=&quot;186&quot;/&gt;&lt;height val=&quot;17&quot;/&gt;&lt;hasText val=&quot;1&quot;/&gt;&lt;paraId val=&quot;8&quot;/&gt;&lt;/Image&gt;&lt;Image&gt;&lt;filename val=&quot;D:\Archive\F Drive\AHRQ TS E-Learning\Module 3\Output-Both\data\asimages\{BB8F699A-E6D4-429F-9D8C-ADEF4D46A1F7}_1.png_crop.png&quot;/&gt;&lt;left val=&quot;22&quot;/&gt;&lt;top val=&quot;315&quot;/&gt;&lt;width val=&quot;319&quot;/&gt;&lt;height val=&quot;17&quot;/&gt;&lt;hasText val=&quot;1&quot;/&gt;&lt;paraId val=&quot;9&quot;/&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B17350-64E6-4B8B-9EA9-5346DFFA4FD4}&quot;/&gt;&lt;isInvalidForFieldText val=&quot;0&quot;/&gt;&lt;Image&gt;&lt;filename val=&quot;D:\Archive\F Drive\AHRQ TS E-Learning\Module 3\Output-Both\data\asimages\{71B17350-64E6-4B8B-9EA9-5346DFFA4FD4}_10.png&quot;/&gt;&lt;left val=&quot;392&quot;/&gt;&lt;top val=&quot;107&quot;/&gt;&lt;width val=&quot;272&quot;/&gt;&lt;height val=&quot;236&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10.wav"/>
  <p:tag name="PPSNARRATION" val="11,1236781790,D:\Archive\F Drive\AHRQ TS E-Learning\Module 3\TS_2016_Module_3_v7.0_pptx\Media.ppcx"/>
  <p:tag name="HTML_SHAPEINFO" val="&lt;SlideThumbPath val=&quot;Slide11.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D:\Archive\F Drive\AHRQ TS E-Learning\Module 3\Output-Both\data\asimages\{9B3F0D50-6995-41B2-8FF8-6C71CA3797A0}_11.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37&quot;/&gt;&lt;lineCharCount val=&quot;6&quot;/&gt;&lt;lineCharCount val=&quot;47&quot;/&gt;&lt;lineCharCount val=&quot;7&quot;/&gt;&lt;lineCharCount val=&quot;38&quot;/&gt;&lt;lineCharCount val=&quot;7&quot;/&gt;&lt;lineCharCount val=&quot;36&quot;/&gt;&lt;lineCharCount val=&quot;22&quot;/&gt;&lt;lineCharCount val=&quot;20&quot;/&gt;&lt;lineCharCount val=&quot;35&quot;/&gt;&lt;/TableIndex&gt;&lt;/ShapeTextInfo&gt;"/>
  <p:tag name="HTML_SHAPEINFO" val="&lt;TextEffect&gt;&lt;Image&gt;&lt;filename val=&quot;D:\Archive\F Drive\AHRQ TS E-Learning\Module 3\Output-Both\data\asimages\{AB8E163E-85B6-4DC0-A922-67A1ACD7C44E}_1.png_crop.png&quot;/&gt;&lt;left val=&quot;170&quot;/&gt;&lt;top val=&quot;71&quot;/&gt;&lt;width val=&quot;71&quot;/&gt;&lt;height val=&quot;15&quot;/&gt;&lt;hasText val=&quot;1&quot;/&gt;&lt;paraId val=&quot;1&quot;/&gt;&lt;/Image&gt;&lt;Image&gt;&lt;filename val=&quot;D:\Archive\F Drive\AHRQ TS E-Learning\Module 3\Output-Both\data\asimages\{6FF4D796-08A6-4F29-A9A9-0B377FC2CB36}_1.png_crop.png&quot;/&gt;&lt;left val=&quot;57&quot;/&gt;&lt;top val=&quot;97&quot;/&gt;&lt;width val=&quot;275&quot;/&gt;&lt;height val=&quot;12&quot;/&gt;&lt;hasText val=&quot;1&quot;/&gt;&lt;paraId val=&quot;2&quot;/&gt;&lt;/Image&gt;&lt;Image&gt;&lt;filename val=&quot;D:\Archive\F Drive\AHRQ TS E-Learning\Module 3\Output-Both\data\asimages\{DB4D0182-EF0C-4086-801B-1D851ACA0E78}_1.png_crop.png&quot;/&gt;&lt;left val=&quot;187&quot;/&gt;&lt;top val=&quot;129&quot;/&gt;&lt;width val=&quot;37&quot;/&gt;&lt;height val=&quot;12&quot;/&gt;&lt;hasText val=&quot;1&quot;/&gt;&lt;paraId val=&quot;3&quot;/&gt;&lt;/Image&gt;&lt;Image&gt;&lt;filename val=&quot;D:\Archive\F Drive\AHRQ TS E-Learning\Module 3\Output-Both\data\asimages\{06E3CC26-7B8E-46F3-BAE3-FAA442CAEEDD}_1.png_crop.png&quot;/&gt;&lt;left val=&quot;57&quot;/&gt;&lt;top val=&quot;154&quot;/&gt;&lt;width val=&quot;332&quot;/&gt;&lt;height val=&quot;15&quot;/&gt;&lt;hasText val=&quot;1&quot;/&gt;&lt;paraId val=&quot;4&quot;/&gt;&lt;/Image&gt;&lt;Image&gt;&lt;filename val=&quot;D:\Archive\F Drive\AHRQ TS E-Learning\Module 3\Output-Both\data\asimages\{41C1CCAC-AA68-4617-A315-46301A36033D}_1.png_crop.png&quot;/&gt;&lt;left val=&quot;189&quot;/&gt;&lt;top val=&quot;186&quot;/&gt;&lt;width val=&quot;34&quot;/&gt;&lt;height val=&quot;12&quot;/&gt;&lt;hasText val=&quot;1&quot;/&gt;&lt;paraId val=&quot;5&quot;/&gt;&lt;/Image&gt;&lt;Image&gt;&lt;filename val=&quot;D:\Archive\F Drive\AHRQ TS E-Learning\Module 3\Output-Both\data\asimages\{BEF4681A-5149-44CF-B436-002C8C68F6A4}_1.png_crop.png&quot;/&gt;&lt;left val=&quot;57&quot;/&gt;&lt;top val=&quot;212&quot;/&gt;&lt;width val=&quot;290&quot;/&gt;&lt;height val=&quot;15&quot;/&gt;&lt;hasText val=&quot;1&quot;/&gt;&lt;paraId val=&quot;6&quot;/&gt;&lt;/Image&gt;&lt;Image&gt;&lt;filename val=&quot;D:\Archive\F Drive\AHRQ TS E-Learning\Module 3\Output-Both\data\asimages\{8298FB3C-D4D8-4E16-BD73-99766ACA0CE0}_1.png_crop.png&quot;/&gt;&lt;left val=&quot;180&quot;/&gt;&lt;top val=&quot;244&quot;/&gt;&lt;width val=&quot;50&quot;/&gt;&lt;height val=&quot;15&quot;/&gt;&lt;hasText val=&quot;1&quot;/&gt;&lt;paraId val=&quot;7&quot;/&gt;&lt;/Image&gt;&lt;Image&gt;&lt;filename val=&quot;D:\Archive\F Drive\AHRQ TS E-Learning\Module 3\Output-Both\data\asimages\{632E8C1C-F412-491E-9565-ADC84B113633}_1.png_crop.png&quot;/&gt;&lt;left val=&quot;57&quot;/&gt;&lt;top val=&quot;268&quot;/&gt;&lt;width val=&quot;257&quot;/&gt;&lt;height val=&quot;37&quot;/&gt;&lt;hasText val=&quot;1&quot;/&gt;&lt;paraId val=&quot;8&quot;/&gt;&lt;/Image&gt;&lt;Image&gt;&lt;filename val=&quot;D:\Archive\F Drive\AHRQ TS E-Learning\Module 3\Output-Both\data\asimages\{9638DE82-2AFF-420C-B408-CB7D11AE2682}_1.png_crop.png&quot;/&gt;&lt;left val=&quot;57&quot;/&gt;&lt;top val=&quot;313&quot;/&gt;&lt;width val=&quot;134&quot;/&gt;&lt;height val=&quot;15&quot;/&gt;&lt;hasText val=&quot;1&quot;/&gt;&lt;paraId val=&quot;9&quot;/&gt;&lt;/Image&gt;&lt;Image&gt;&lt;filename val=&quot;D:\Archive\F Drive\AHRQ TS E-Learning\Module 3\Output-Both\data\asimages\{76225A21-B686-4665-B92D-F4D01DF707BF}_1.png_crop.png&quot;/&gt;&lt;left val=&quot;57&quot;/&gt;&lt;top val=&quot;339&quot;/&gt;&lt;width val=&quot;268&quot;/&gt;&lt;height val=&quot;15&quot;/&gt;&lt;hasText val=&quot;1&quot;/&gt;&lt;paraId val=&quot;10&quot;/&gt;&lt;/Image&gt;&lt;/TextEffect&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46AE1EC3-9378-46BC-B022-FB31735AA291}_11.png&quot;/&gt;&lt;left val=&quot;433&quot;/&gt;&lt;top val=&quot;345&quot;/&gt;&lt;width val=&quot;200&quot;/&gt;&lt;height val=&quot;3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D:\Archive\F Drive\AHRQ TS E-Learning\Module 3\Output-Both\data\asimages\{76080E0D-C9CF-4246-8CAA-A2FC674CE6F6}_11.png&quot;/&gt;&lt;left val=&quot;417&quot;/&gt;&lt;top val=&quot;178&quot;/&gt;&lt;width val=&quot;85&quot;/&gt;&lt;height val=&quot;3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D:\Archive\F Drive\AHRQ TS E-Learning\Module 3\Output-Both\data\asimages\{5565C8F3-AC8C-4963-830F-2D11B95F64B7}_11.png&quot;/&gt;&lt;left val=&quot;602&quot;/&gt;&lt;top val=&quot;207&quot;/&gt;&lt;width val=&quot;85&quot;/&gt;&lt;height val=&quot;3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D:\Archive\F Drive\AHRQ TS E-Learning\Module 3\Output-Both\data\asimages\{398EB1C3-C403-4AD7-ADEA-F981069A659C}_11.png&quot;/&gt;&lt;left val=&quot;483&quot;/&gt;&lt;top val=&quot;308&quot;/&gt;&lt;width val=&quot;85&quot;/&gt;&lt;height val=&quot;38&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11.wav"/>
  <p:tag name="PPSNARRATION" val="12,1236781790,D:\Archive\F Drive\AHRQ TS E-Learning\Module 3\TS_2016_Module_3_v7.0_pptx\Media.ppcx"/>
  <p:tag name="HTML_SHAPEINFO" val="&lt;SlideThumbPath val=&quot;Slide12.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D:\Archive\F Drive\AHRQ TS E-Learning\Module 3\Output-Both\data\asimages\{E738DCE3-DC9B-4E7D-9856-D7BF847C8713}_12.png&quot;/&gt;&lt;left val=&quot;66&quot;/&gt;&lt;top val=&quot;-2&quot;/&gt;&lt;width val=&quot;644&quot;/&gt;&lt;height val=&quot;68&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3327FC5-3917-4FE1-8957-BDABD476D204}&quot;/&gt;&lt;isInvalidForFieldText val=&quot;0&quot;/&gt;&lt;Image&gt;&lt;filename val=&quot;D:\Archive\F Drive\AHRQ TS E-Learning\Module 3\Output-Both\data\asimages\{93327FC5-3917-4FE1-8957-BDABD476D204}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8&quot;/&gt;&lt;lineCharCount val=&quot;13&quot;/&gt;&lt;lineCharCount val=&quot;19&quot;/&gt;&lt;lineCharCount val=&quot;14&quot;/&gt;&lt;lineCharCount val=&quot;9&quot;/&gt;&lt;lineCharCount val=&quot;29&quot;/&gt;&lt;lineCharCount val=&quot;9&quot;/&gt;&lt;lineCharCount val=&quot;34&quot;/&gt;&lt;lineCharCount val=&quot;12&quot;/&gt;&lt;/TableIndex&gt;&lt;/ShapeTextInfo&gt;"/>
  <p:tag name="HTML_SHAPEINFO" val="&lt;TextEffect&gt;&lt;Image&gt;&lt;filename val=&quot;D:\Archive\F Drive\AHRQ TS E-Learning\Module 3\Output-Both\data\asimages\{CA7E8BF2-3F87-40A8-8051-900AA2893433}_1.png_crop.png&quot;/&gt;&lt;left val=&quot;29&quot;/&gt;&lt;top val=&quot;66&quot;/&gt;&lt;width val=&quot;142&quot;/&gt;&lt;height val=&quot;17&quot;/&gt;&lt;hasText val=&quot;1&quot;/&gt;&lt;paraId val=&quot;1&quot;/&gt;&lt;/Image&gt;&lt;Image&gt;&lt;filename val=&quot;D:\Archive\F Drive\AHRQ TS E-Learning\Module 3\Output-Both\data\asimages\{E0F91D20-A805-4B20-831C-4C37FCFA08C8}_1.png_crop.png&quot;/&gt;&lt;left val=&quot;29&quot;/&gt;&lt;top val=&quot;101&quot;/&gt;&lt;width val=&quot;94&quot;/&gt;&lt;height val=&quot;13&quot;/&gt;&lt;hasText val=&quot;1&quot;/&gt;&lt;paraId val=&quot;2&quot;/&gt;&lt;/Image&gt;&lt;Image&gt;&lt;filename val=&quot;D:\Archive\F Drive\AHRQ TS E-Learning\Module 3\Output-Both\data\asimages\{07CBEEE2-8BF7-429A-9B81-2818401EBB5E}_1.png_crop.png&quot;/&gt;&lt;left val=&quot;29&quot;/&gt;&lt;top val=&quot;134&quot;/&gt;&lt;width val=&quot;144&quot;/&gt;&lt;height val=&quot;17&quot;/&gt;&lt;hasText val=&quot;1&quot;/&gt;&lt;paraId val=&quot;3&quot;/&gt;&lt;/Image&gt;&lt;Image&gt;&lt;filename val=&quot;D:\Archive\F Drive\AHRQ TS E-Learning\Module 3\Output-Both\data\asimages\{114C1EE0-C5AB-46DA-BC54-62695A9B99EF}_1.png_crop.png&quot;/&gt;&lt;left val=&quot;29&quot;/&gt;&lt;top val=&quot;167&quot;/&gt;&lt;width val=&quot;101&quot;/&gt;&lt;height val=&quot;14&quot;/&gt;&lt;hasText val=&quot;1&quot;/&gt;&lt;paraId val=&quot;4&quot;/&gt;&lt;/Image&gt;&lt;Image&gt;&lt;filename val=&quot;D:\Archive\F Drive\AHRQ TS E-Learning\Module 3\Output-Both\data\asimages\{B790950E-EE9E-480C-AFD0-CBB9E3973B6A}_1.png_crop.png&quot;/&gt;&lt;left val=&quot;28&quot;/&gt;&lt;top val=&quot;201&quot;/&gt;&lt;width val=&quot;77&quot;/&gt;&lt;height val=&quot;14&quot;/&gt;&lt;hasText val=&quot;1&quot;/&gt;&lt;paraId val=&quot;5&quot;/&gt;&lt;/Image&gt;&lt;Image&gt;&lt;filename val=&quot;D:\Archive\F Drive\AHRQ TS E-Learning\Module 3\Output-Both\data\asimages\{83097BB2-8EF7-4FD9-A88F-13954FFFCDAD}_1.png_crop.png&quot;/&gt;&lt;left val=&quot;27&quot;/&gt;&lt;top val=&quot;234&quot;/&gt;&lt;width val=&quot;241&quot;/&gt;&lt;height val=&quot;17&quot;/&gt;&lt;hasText val=&quot;1&quot;/&gt;&lt;paraId val=&quot;6&quot;/&gt;&lt;/Image&gt;&lt;Image&gt;&lt;filename val=&quot;D:\Archive\F Drive\AHRQ TS E-Learning\Module 3\Output-Both\data\asimages\{FC9E12C6-1786-4563-8AB5-677DB42901A6}_1.png_crop.png&quot;/&gt;&lt;left val=&quot;28&quot;/&gt;&lt;top val=&quot;268&quot;/&gt;&lt;width val=&quot;61&quot;/&gt;&lt;height val=&quot;14&quot;/&gt;&lt;hasText val=&quot;1&quot;/&gt;&lt;paraId val=&quot;7&quot;/&gt;&lt;/Image&gt;&lt;Image&gt;&lt;filename val=&quot;D:\Archive\F Drive\AHRQ TS E-Learning\Module 3\Output-Both\data\asimages\{2F4E505B-F4E1-4059-82E9-6A33E9EB8413}_1.png_crop.png&quot;/&gt;&lt;left val=&quot;29&quot;/&gt;&lt;top val=&quot;302&quot;/&gt;&lt;width val=&quot;250&quot;/&gt;&lt;height val=&quot;14&quot;/&gt;&lt;hasText val=&quot;1&quot;/&gt;&lt;paraId val=&quot;8&quot;/&gt;&lt;/Image&gt;&lt;Image&gt;&lt;filename val=&quot;D:\Archive\F Drive\AHRQ TS E-Learning\Module 3\Output-Both\data\asimages\{02C67C6B-2199-4ECD-ACB5-D7725CE4B498}_1.png_crop.png&quot;/&gt;&lt;left val=&quot;28&quot;/&gt;&lt;top val=&quot;335&quot;/&gt;&lt;width val=&quot;99&quot;/&gt;&lt;height val=&quot;17&quot;/&gt;&lt;hasText val=&quot;1&quot;/&gt;&lt;paraId val=&quot;9&quot;/&gt;&lt;/Image&gt;&lt;/TextEffect&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quot;/&gt;&lt;/TableIndex&gt;&lt;/ShapeTextInfo&gt;"/>
  <p:tag name="HTML_SHAPEINFO" val="&lt;ThreeDShapeInfo&gt;&lt;uuid val=&quot;&quot;/&gt;&lt;isInvalidForFieldText val=&quot;0&quot;/&gt;&lt;Image&gt;&lt;filename val=&quot;D:\Archive\F Drive\AHRQ TS E-Learning\Module 3\Output-Both\data\asimages\{1A9EF350-3E73-4A1A-A77A-C6F6F096B3BA}_12.png&quot;/&gt;&lt;left val=&quot;338&quot;/&gt;&lt;top val=&quot;339&quot;/&gt;&lt;width val=&quot;336&quot;/&gt;&lt;height val=&quot;3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CEC8EF-9C0D-483D-993C-642D3C9FFC70}&quot;/&gt;&lt;isInvalidForFieldText val=&quot;0&quot;/&gt;&lt;Image&gt;&lt;filename val=&quot;D:\Archive\F Drive\AHRQ TS E-Learning\Module 3\Output-Both\data\asimages\{E8CEC8EF-9C0D-483D-993C-642D3C9FFC70}_12.png&quot;/&gt;&lt;left val=&quot;336&quot;/&gt;&lt;top val=&quot;63&quot;/&gt;&lt;width val=&quot;345&quot;/&gt;&lt;height val=&quot;277&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12.wav"/>
  <p:tag name="PPSNARRATION" val="13,1236781790,D:\Archive\F Drive\AHRQ TS E-Learning\Module 3\TS_2016_Module_3_v7.0_pptx\Media.ppcx"/>
  <p:tag name="HTML_SHAPEINFO" val="&lt;SlideThumbPath val=&quot;Slide13.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D:\Archive\F Drive\AHRQ TS E-Learning\Module 3\Output-Both\data\asimages\{AA8C31F0-8DD1-434A-900F-FED9F290BBE8}_13.png&quot;/&gt;&lt;left val=&quot;66&quot;/&gt;&lt;top val=&quot;-2&quot;/&gt;&lt;width val=&quot;644&quot;/&gt;&lt;height val=&quot;68&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0&quot;/&gt;&lt;lineCharCount val=&quot;51&quot;/&gt;&lt;lineCharCount val=&quot;26&quot;/&gt;&lt;lineCharCount val=&quot;46&quot;/&gt;&lt;lineCharCount val=&quot;70&quot;/&gt;&lt;lineCharCount val=&quot;78&quot;/&gt;&lt;lineCharCount val=&quot;52&quot;/&gt;&lt;lineCharCount val=&quot;54&quot;/&gt;&lt;lineCharCount val=&quot;31&quot;/&gt;&lt;/TableIndex&gt;&lt;/ShapeTextInfo&gt;"/>
  <p:tag name="HTML_SHAPEINFO" val="&lt;TextEffect&gt;&lt;Image&gt;&lt;filename val=&quot;D:\Archive\F Drive\AHRQ TS E-Learning\Module 3\Output-Both\data\asimages\{3168DA22-E150-4475-8F7E-002D6C945672}_1.png_crop.png&quot;/&gt;&lt;left val=&quot;22&quot;/&gt;&lt;top val=&quot;69&quot;/&gt;&lt;width val=&quot;75&quot;/&gt;&lt;height val=&quot;13&quot;/&gt;&lt;hasText val=&quot;1&quot;/&gt;&lt;paraId val=&quot;1&quot;/&gt;&lt;/Image&gt;&lt;Image&gt;&lt;filename val=&quot;D:\Archive\F Drive\AHRQ TS E-Learning\Module 3\Output-Both\data\asimages\{D147B40A-5FB5-402C-ADB7-60E944E1F227}_1.png_crop.png&quot;/&gt;&lt;left val=&quot;35&quot;/&gt;&lt;top val=&quot;99&quot;/&gt;&lt;width val=&quot;429&quot;/&gt;&lt;height val=&quot;17&quot;/&gt;&lt;hasText val=&quot;1&quot;/&gt;&lt;paraId val=&quot;2&quot;/&gt;&lt;/Image&gt;&lt;Image&gt;&lt;filename val=&quot;D:\Archive\F Drive\AHRQ TS E-Learning\Module 3\Output-Both\data\asimages\{01A71FCF-492C-421D-9821-689C77EAD663}_1.png_crop.png&quot;/&gt;&lt;left val=&quot;35&quot;/&gt;&lt;top val=&quot;129&quot;/&gt;&lt;width val=&quot;226&quot;/&gt;&lt;height val=&quot;17&quot;/&gt;&lt;hasText val=&quot;1&quot;/&gt;&lt;paraId val=&quot;3&quot;/&gt;&lt;/Image&gt;&lt;Image&gt;&lt;filename val=&quot;D:\Archive\F Drive\AHRQ TS E-Learning\Module 3\Output-Both\data\asimages\{B2FB919C-63B0-46D4-9B95-43E0122D6769}_1.png_crop.png&quot;/&gt;&lt;left val=&quot;35&quot;/&gt;&lt;top val=&quot;159&quot;/&gt;&lt;width val=&quot;410&quot;/&gt;&lt;height val=&quot;17&quot;/&gt;&lt;hasText val=&quot;1&quot;/&gt;&lt;paraId val=&quot;4&quot;/&gt;&lt;/Image&gt;&lt;Image&gt;&lt;filename val=&quot;D:\Archive\F Drive\AHRQ TS E-Learning\Module 3\Output-Both\data\asimages\{D305308F-AA88-45FE-8381-924182B1EACE}_1.png_crop.png&quot;/&gt;&lt;left val=&quot;35&quot;/&gt;&lt;top val=&quot;189&quot;/&gt;&lt;width val=&quot;624&quot;/&gt;&lt;height val=&quot;41&quot;/&gt;&lt;hasText val=&quot;1&quot;/&gt;&lt;paraId val=&quot;5&quot;/&gt;&lt;/Image&gt;&lt;Image&gt;&lt;filename val=&quot;D:\Archive\F Drive\AHRQ TS E-Learning\Module 3\Output-Both\data\asimages\{6C794187-5C44-4D0A-B470-C76159481792}_1.png_crop.png&quot;/&gt;&lt;left val=&quot;35&quot;/&gt;&lt;top val=&quot;243&quot;/&gt;&lt;width val=&quot;432&quot;/&gt;&lt;height val=&quot;17&quot;/&gt;&lt;hasText val=&quot;1&quot;/&gt;&lt;paraId val=&quot;6&quot;/&gt;&lt;/Image&gt;&lt;Image&gt;&lt;filename val=&quot;D:\Archive\F Drive\AHRQ TS E-Learning\Module 3\Output-Both\data\asimages\{A3C9C4E3-84D6-4C66-A79D-A3CB0DE464D5}_1.png_crop.png&quot;/&gt;&lt;left val=&quot;249&quot;/&gt;&lt;top val=&quot;285&quot;/&gt;&lt;width val=&quot;450&quot;/&gt;&lt;height val=&quot;17&quot;/&gt;&lt;hasText val=&quot;1&quot;/&gt;&lt;paraId val=&quot;7&quot;/&gt;&lt;/Image&gt;&lt;Image&gt;&lt;filename val=&quot;D:\Archive\F Drive\AHRQ TS E-Learning\Module 3\Output-Both\data\asimages\{E2AE3205-6162-4BD3-B901-17F974DD4A40}_1.png_crop.png&quot;/&gt;&lt;left val=&quot;432&quot;/&gt;&lt;top val=&quot;323&quot;/&gt;&lt;width val=&quot;267&quot;/&gt;&lt;height val=&quot;17&quot;/&gt;&lt;hasText val=&quot;1&quot;/&gt;&lt;paraId val=&quot;8&quot;/&gt;&lt;/Image&gt;&lt;/TextEffect&gt;"/>
</p:tagLst>
</file>

<file path=ppt/tags/tag126.xml><?xml version="1.0" encoding="utf-8"?>
<p:tagLst xmlns:a="http://schemas.openxmlformats.org/drawingml/2006/main" xmlns:r="http://schemas.openxmlformats.org/officeDocument/2006/relationships" xmlns:p="http://schemas.openxmlformats.org/presentationml/2006/main">
  <p:tag name="PPSNARRATION" val="14,1236781790,D:\Archive\F Drive\AHRQ TS E-Learning\Module 3\TS_2016_Module_3_v7.0_pptx\Media.ppcx"/>
  <p:tag name="HTML_SHAPEINFO" val="&lt;SlideThumbPath val=&quot;Slide14.PNG&quot;/&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D:\Archive\F Drive\AHRQ TS E-Learning\Module 3\Output-Both\data\asimages\{A416EF60-28FC-4265-9445-DF6A2F10F6A6}_14.png&quot;/&gt;&lt;left val=&quot;66&quot;/&gt;&lt;top val=&quot;-2&quot;/&gt;&lt;width val=&quot;644&quot;/&gt;&lt;height val=&quot;68&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45&quot;/&gt;&lt;lineCharCount val=&quot;64&quot;/&gt;&lt;lineCharCount val=&quot;25&quot;/&gt;&lt;lineCharCount val=&quot;23&quot;/&gt;&lt;lineCharCount val=&quot;39&quot;/&gt;&lt;lineCharCount val=&quot;48&quot;/&gt;&lt;lineCharCount val=&quot;38&quot;/&gt;&lt;lineCharCount val=&quot;74&quot;/&gt;&lt;lineCharCount val=&quot;28&quot;/&gt;&lt;lineCharCount val=&quot;18&quot;/&gt;&lt;/TableIndex&gt;&lt;/ShapeTextInfo&gt;"/>
  <p:tag name="HTML_SHAPEINFO" val="&lt;TextEffect&gt;&lt;Image&gt;&lt;filename val=&quot;D:\Archive\F Drive\AHRQ TS E-Learning\Module 3\Output-Both\data\asimages\{2AE8666F-A9A2-4173-BA43-EBCEB7BD244E}_1.png_crop.png&quot;/&gt;&lt;left val=&quot;23&quot;/&gt;&lt;top val=&quot;69&quot;/&gt;&lt;width val=&quot;283&quot;/&gt;&lt;height val=&quot;14&quot;/&gt;&lt;hasText val=&quot;1&quot;/&gt;&lt;paraId val=&quot;1&quot;/&gt;&lt;/Image&gt;&lt;Image&gt;&lt;filename val=&quot;D:\Archive\F Drive\AHRQ TS E-Learning\Module 3\Output-Both\data\asimages\{5EC331DE-D752-4C0C-AB73-6B95A481108C}_1.png_crop.png&quot;/&gt;&lt;left val=&quot;30&quot;/&gt;&lt;top val=&quot;96&quot;/&gt;&lt;width val=&quot;352&quot;/&gt;&lt;height val=&quot;17&quot;/&gt;&lt;hasText val=&quot;1&quot;/&gt;&lt;paraId val=&quot;2&quot;/&gt;&lt;/Image&gt;&lt;Image&gt;&lt;filename val=&quot;D:\Archive\F Drive\AHRQ TS E-Learning\Module 3\Output-Both\data\asimages\{EFA4A2C2-D955-449B-8E5B-D56F682CFE98}_1.png_crop.png&quot;/&gt;&lt;left val=&quot;30&quot;/&gt;&lt;top val=&quot;123&quot;/&gt;&lt;width val=&quot;506&quot;/&gt;&lt;height val=&quot;17&quot;/&gt;&lt;hasText val=&quot;1&quot;/&gt;&lt;paraId val=&quot;3&quot;/&gt;&lt;/Image&gt;&lt;Image&gt;&lt;filename val=&quot;D:\Archive\F Drive\AHRQ TS E-Learning\Module 3\Output-Both\data\asimages\{F865C413-1492-46DB-AE82-DBCFCDD1FD94}_1.png_crop.png&quot;/&gt;&lt;left val=&quot;30&quot;/&gt;&lt;top val=&quot;149&quot;/&gt;&lt;width val=&quot;211&quot;/&gt;&lt;height val=&quot;14&quot;/&gt;&lt;hasText val=&quot;1&quot;/&gt;&lt;paraId val=&quot;4&quot;/&gt;&lt;/Image&gt;&lt;Image&gt;&lt;filename val=&quot;D:\Archive\F Drive\AHRQ TS E-Learning\Module 3\Output-Both\data\asimages\{4049D6C6-EBEF-45A9-B661-D5F16481A6B4}_1.png_crop.png&quot;/&gt;&lt;left val=&quot;21&quot;/&gt;&lt;top val=&quot;182&quot;/&gt;&lt;width val=&quot;190&quot;/&gt;&lt;height val=&quot;17&quot;/&gt;&lt;hasText val=&quot;1&quot;/&gt;&lt;paraId val=&quot;5&quot;/&gt;&lt;/Image&gt;&lt;Image&gt;&lt;filename val=&quot;D:\Archive\F Drive\AHRQ TS E-Learning\Module 3\Output-Both\data\asimages\{8913DC9C-CDBF-4537-8A9F-C21A826500BA}_1.png_crop.png&quot;/&gt;&lt;left val=&quot;30&quot;/&gt;&lt;top val=&quot;208&quot;/&gt;&lt;width val=&quot;323&quot;/&gt;&lt;height val=&quot;17&quot;/&gt;&lt;hasText val=&quot;1&quot;/&gt;&lt;paraId val=&quot;6&quot;/&gt;&lt;/Image&gt;&lt;Image&gt;&lt;filename val=&quot;D:\Archive\F Drive\AHRQ TS E-Learning\Module 3\Output-Both\data\asimages\{D570F83B-49BF-4D7C-B4DB-1E507BD02624}_1.png_crop.png&quot;/&gt;&lt;left val=&quot;30&quot;/&gt;&lt;top val=&quot;234&quot;/&gt;&lt;width val=&quot;419&quot;/&gt;&lt;height val=&quot;18&quot;/&gt;&lt;hasText val=&quot;1&quot;/&gt;&lt;paraId val=&quot;7&quot;/&gt;&lt;/Image&gt;&lt;Image&gt;&lt;filename val=&quot;D:\Archive\F Drive\AHRQ TS E-Learning\Module 3\Output-Both\data\asimages\{EFCAA37E-E396-4B4D-9C7D-04FA677B062A}_1.png_crop.png&quot;/&gt;&lt;left val=&quot;23&quot;/&gt;&lt;top val=&quot;267&quot;/&gt;&lt;width val=&quot;316&quot;/&gt;&lt;height val=&quot;14&quot;/&gt;&lt;hasText val=&quot;1&quot;/&gt;&lt;paraId val=&quot;8&quot;/&gt;&lt;/Image&gt;&lt;Image&gt;&lt;filename val=&quot;D:\Archive\F Drive\AHRQ TS E-Learning\Module 3\Output-Both\data\asimages\{DB9EF97B-1F1C-426E-8233-DAD1179C396B}_1.png_crop.png&quot;/&gt;&lt;left val=&quot;30&quot;/&gt;&lt;top val=&quot;293&quot;/&gt;&lt;width val=&quot;606&quot;/&gt;&lt;height val=&quot;17&quot;/&gt;&lt;hasText val=&quot;1&quot;/&gt;&lt;paraId val=&quot;9&quot;/&gt;&lt;/Image&gt;&lt;Image&gt;&lt;filename val=&quot;D:\Archive\F Drive\AHRQ TS E-Learning\Module 3\Output-Both\data\asimages\{E59B51CA-FC0C-4440-86C3-EA32B93116BA}_1.png_crop.png&quot;/&gt;&lt;left val=&quot;30&quot;/&gt;&lt;top val=&quot;320&quot;/&gt;&lt;width val=&quot;262&quot;/&gt;&lt;height val=&quot;17&quot;/&gt;&lt;hasText val=&quot;1&quot;/&gt;&lt;paraId val=&quot;10&quot;/&gt;&lt;/Image&gt;&lt;Image&gt;&lt;filename val=&quot;D:\Archive\F Drive\AHRQ TS E-Learning\Module 3\Output-Both\data\asimages\{3874FB6A-E8DD-4BEE-9733-8C3BE3AB42B3}_1.png_crop.png&quot;/&gt;&lt;left val=&quot;30&quot;/&gt;&lt;top val=&quot;346&quot;/&gt;&lt;width val=&quot;160&quot;/&gt;&lt;height val=&quot;14&quot;/&gt;&lt;hasText val=&quot;1&quot;/&gt;&lt;paraId val=&quot;11&quot;/&gt;&lt;/Image&gt;&lt;/TextEffect&gt;"/>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14.wav"/>
  <p:tag name="PPSNARRATION" val="15,1236781790,D:\Archive\F Drive\AHRQ TS E-Learning\Module 3\TS_2016_Module_3_v7.0_pptx\Media.ppcx"/>
  <p:tag name="HTML_SHAPEINFO" val="&lt;SlideThumbPath val=&quot;Slide15.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D:\Archive\F Drive\AHRQ TS E-Learning\Module 3\Output-Both\data\asimages\{8652D580-B865-4DEC-A21C-26EE523EEA33}_15.png&quot;/&gt;&lt;left val=&quot;67&quot;/&gt;&lt;top val=&quot;0&quot;/&gt;&lt;width val=&quot;643&quot;/&gt;&lt;height val=&quot;6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15&quot;/&gt;&lt;lineCharCount val=&quot;5&quot;/&gt;&lt;lineCharCount val=&quot;10&quot;/&gt;&lt;lineCharCount val=&quot;12&quot;/&gt;&lt;lineCharCount val=&quot;9&quot;/&gt;&lt;lineCharCount val=&quot;36&quot;/&gt;&lt;lineCharCount val=&quot;33&quot;/&gt;&lt;/TableIndex&gt;&lt;/ShapeTextInfo&gt;"/>
  <p:tag name="HTML_SHAPEINFO" val="&lt;TextEffect&gt;&lt;Image&gt;&lt;filename val=&quot;D:\Archive\F Drive\AHRQ TS E-Learning\Module 3\Output-Both\data\asimages\{CDD76ED9-4271-490C-9C86-0FB02CB53594}_1.png_crop.png&quot;/&gt;&lt;left val=&quot;22&quot;/&gt;&lt;top val=&quot;68&quot;/&gt;&lt;width val=&quot;331&quot;/&gt;&lt;height val=&quot;38&quot;/&gt;&lt;hasText val=&quot;1&quot;/&gt;&lt;paraId val=&quot;1&quot;/&gt;&lt;/Image&gt;&lt;Image&gt;&lt;filename val=&quot;D:\Archive\F Drive\AHRQ TS E-Learning\Module 3\Output-Both\data\asimages\{90F50445-8C21-403E-B5EB-E739F01924AF}_1.png_crop.png&quot;/&gt;&lt;left val=&quot;30&quot;/&gt;&lt;top val=&quot;129&quot;/&gt;&lt;width val=&quot;63&quot;/&gt;&lt;height val=&quot;13&quot;/&gt;&lt;hasText val=&quot;1&quot;/&gt;&lt;paraId val=&quot;2&quot;/&gt;&lt;/Image&gt;&lt;Image&gt;&lt;filename val=&quot;D:\Archive\F Drive\AHRQ TS E-Learning\Module 3\Output-Both\data\asimages\{D39A18F9-9D7E-4FF6-8A5A-47C18F4500D0}_1.png_crop.png&quot;/&gt;&lt;left val=&quot;30&quot;/&gt;&lt;top val=&quot;165&quot;/&gt;&lt;width val=&quot;94&quot;/&gt;&lt;height val=&quot;14&quot;/&gt;&lt;hasText val=&quot;1&quot;/&gt;&lt;paraId val=&quot;3&quot;/&gt;&lt;/Image&gt;&lt;Image&gt;&lt;filename val=&quot;D:\Archive\F Drive\AHRQ TS E-Learning\Module 3\Output-Both\data\asimages\{176801CD-4B19-4174-A532-38AF33CBBD40}_1.png_crop.png&quot;/&gt;&lt;left val=&quot;30&quot;/&gt;&lt;top val=&quot;201&quot;/&gt;&lt;width val=&quot;121&quot;/&gt;&lt;height val=&quot;14&quot;/&gt;&lt;hasText val=&quot;1&quot;/&gt;&lt;paraId val=&quot;4&quot;/&gt;&lt;/Image&gt;&lt;Image&gt;&lt;filename val=&quot;D:\Archive\F Drive\AHRQ TS E-Learning\Module 3\Output-Both\data\asimages\{0B74A705-C85A-4EB9-A9EF-3D265D75057D}_1.png_crop.png&quot;/&gt;&lt;left val=&quot;30&quot;/&gt;&lt;top val=&quot;237&quot;/&gt;&lt;width val=&quot;94&quot;/&gt;&lt;height val=&quot;14&quot;/&gt;&lt;hasText val=&quot;1&quot;/&gt;&lt;paraId val=&quot;5&quot;/&gt;&lt;/Image&gt;&lt;Image&gt;&lt;filename val=&quot;D:\Archive\F Drive\AHRQ TS E-Learning\Module 3\Output-Both\data\asimages\{5D8C8B08-5D45-4167-B463-9B57179270B7}_1.png_crop.png&quot;/&gt;&lt;left val=&quot;21&quot;/&gt;&lt;top val=&quot;279&quot;/&gt;&lt;width val=&quot;304&quot;/&gt;&lt;height val=&quot;41&quot;/&gt;&lt;hasText val=&quot;1&quot;/&gt;&lt;paraId val=&quot;6&quot;/&gt;&lt;/Image&gt;&lt;/TextEffec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4D6028D6-6FF3-4822-BDEB-5BED4BAC79A6}_15.png&quot;/&gt;&lt;left val=&quot;405&quot;/&gt;&lt;top val=&quot;332&quot;/&gt;&lt;width val=&quot;262&quot;/&gt;&lt;height val=&quot;34&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95F5B6-8014-465F-9DEB-16FC57E0D7C3}&quot;/&gt;&lt;isInvalidForFieldText val=&quot;0&quot;/&gt;&lt;Image&gt;&lt;filename val=&quot;D:\Archive\F Drive\AHRQ TS E-Learning\Module 3\Output-Both\data\asimages\{F595F5B6-8014-465F-9DEB-16FC57E0D7C3}_15.png&quot;/&gt;&lt;left val=&quot;391&quot;/&gt;&lt;top val=&quot;50&quot;/&gt;&lt;width val=&quot;296&quot;/&gt;&lt;height val=&quot;52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15.wav"/>
  <p:tag name="PPSNARRATION" val="16,1236781790,D:\Archive\F Drive\AHRQ TS E-Learning\Module 3\TS_2016_Module_3_v7.0_pptx\Media.ppcx"/>
  <p:tag name="HTML_SHAPEINFO" val="&lt;SlideThumbPath val=&quot;Slide16.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D:\Archive\F Drive\AHRQ TS E-Learning\Module 3\Output-Both\data\asimages\{00FDA8CC-7286-4596-817B-3A477B006DD9}_16.png&quot;/&gt;&lt;left val=&quot;66&quot;/&gt;&lt;top val=&quot;-2&quot;/&gt;&lt;width val=&quot;644&quot;/&gt;&lt;height val=&quot;68&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3&quot;/&gt;&lt;lineCharCount val=&quot;14&quot;/&gt;&lt;lineCharCount val=&quot;27&quot;/&gt;&lt;lineCharCount val=&quot;10&quot;/&gt;&lt;lineCharCount val=&quot;36&quot;/&gt;&lt;lineCharCount val=&quot;11&quot;/&gt;&lt;lineCharCount val=&quot;33&quot;/&gt;&lt;lineCharCount val=&quot;11&quot;/&gt;&lt;lineCharCount val=&quot;32&quot;/&gt;&lt;lineCharCount val=&quot;15&quot;/&gt;&lt;lineCharCount val=&quot;23&quot;/&gt;&lt;/TableIndex&gt;&lt;/ShapeTextInfo&gt;"/>
  <p:tag name="HTML_SHAPEINFO" val="&lt;TextEffect&gt;&lt;Image&gt;&lt;filename val=&quot;D:\Archive\F Drive\AHRQ TS E-Learning\Module 3\Output-Both\data\asimages\{2FBA6A58-6DE0-4BA7-8078-3BEFB4752CAF}_1.png_crop.png&quot;/&gt;&lt;left val=&quot;27&quot;/&gt;&lt;top val=&quot;68&quot;/&gt;&lt;width val=&quot;359&quot;/&gt;&lt;height val=&quot;38&quot;/&gt;&lt;hasText val=&quot;1&quot;/&gt;&lt;paraId val=&quot;1&quot;/&gt;&lt;/Image&gt;&lt;Image&gt;&lt;filename val=&quot;D:\Archive\F Drive\AHRQ TS E-Learning\Module 3\Output-Both\data\asimages\{F21113A8-063F-4CFE-8C73-2F7827B8AED4}_1.png_crop.png&quot;/&gt;&lt;left val=&quot;28&quot;/&gt;&lt;top val=&quot;126&quot;/&gt;&lt;width val=&quot;205&quot;/&gt;&lt;height val=&quot;16&quot;/&gt;&lt;hasText val=&quot;1&quot;/&gt;&lt;paraId val=&quot;2&quot;/&gt;&lt;/Image&gt;&lt;Image&gt;&lt;filename val=&quot;D:\Archive\F Drive\AHRQ TS E-Learning\Module 3\Output-Both\data\asimages\{0CAD36A2-57BB-493E-8B95-84B69DBD8735}_1.png_crop.png&quot;/&gt;&lt;left val=&quot;45&quot;/&gt;&lt;top val=&quot;157&quot;/&gt;&lt;width val=&quot;95&quot;/&gt;&lt;height val=&quot;13&quot;/&gt;&lt;hasText val=&quot;1&quot;/&gt;&lt;paraId val=&quot;3&quot;/&gt;&lt;/Image&gt;&lt;Image&gt;&lt;filename val=&quot;D:\Archive\F Drive\AHRQ TS E-Learning\Module 3\Output-Both\data\asimages\{0CA31C4B-9C9D-4B00-9FCB-5637D6CC357A}_1.png_crop.png&quot;/&gt;&lt;left val=&quot;68&quot;/&gt;&lt;top val=&quot;180&quot;/&gt;&lt;width val=&quot;319&quot;/&gt;&lt;height val=&quot;17&quot;/&gt;&lt;hasText val=&quot;1&quot;/&gt;&lt;paraId val=&quot;4&quot;/&gt;&lt;/Image&gt;&lt;Image&gt;&lt;filename val=&quot;D:\Archive\F Drive\AHRQ TS E-Learning\Module 3\Output-Both\data\asimages\{91A8344C-27AE-421A-8A28-021F1FB9ED69}_1.png_crop.png&quot;/&gt;&lt;left val=&quot;45&quot;/&gt;&lt;top val=&quot;213&quot;/&gt;&lt;width val=&quot;118&quot;/&gt;&lt;height val=&quot;17&quot;/&gt;&lt;hasText val=&quot;1&quot;/&gt;&lt;paraId val=&quot;5&quot;/&gt;&lt;/Image&gt;&lt;Image&gt;&lt;filename val=&quot;D:\Archive\F Drive\AHRQ TS E-Learning\Module 3\Output-Both\data\asimages\{C9B18D99-C2DE-4910-B8E5-DAEF05577193}_1.png_crop.png&quot;/&gt;&lt;left val=&quot;68&quot;/&gt;&lt;top val=&quot;237&quot;/&gt;&lt;width val=&quot;285&quot;/&gt;&lt;height val=&quot;17&quot;/&gt;&lt;hasText val=&quot;1&quot;/&gt;&lt;paraId val=&quot;6&quot;/&gt;&lt;/Image&gt;&lt;Image&gt;&lt;filename val=&quot;D:\Archive\F Drive\AHRQ TS E-Learning\Module 3\Output-Both\data\asimages\{B87696C1-004C-48A1-AC87-40FF9BA6554E}_1.png_crop.png&quot;/&gt;&lt;left val=&quot;45&quot;/&gt;&lt;top val=&quot;271&quot;/&gt;&lt;width val=&quot;119&quot;/&gt;&lt;height val=&quot;13&quot;/&gt;&lt;hasText val=&quot;1&quot;/&gt;&lt;paraId val=&quot;7&quot;/&gt;&lt;/Image&gt;&lt;Image&gt;&lt;filename val=&quot;D:\Archive\F Drive\AHRQ TS E-Learning\Module 3\Output-Both\data\asimages\{DE481A57-58AF-4B9E-8598-B0F83044870F}_1.png_crop.png&quot;/&gt;&lt;left val=&quot;68&quot;/&gt;&lt;top val=&quot;294&quot;/&gt;&lt;width val=&quot;279&quot;/&gt;&lt;height val=&quot;17&quot;/&gt;&lt;hasText val=&quot;1&quot;/&gt;&lt;paraId val=&quot;8&quot;/&gt;&lt;/Image&gt;&lt;Image&gt;&lt;filename val=&quot;D:\Archive\F Drive\AHRQ TS E-Learning\Module 3\Output-Both\data\asimages\{C7C4E528-8A6E-4C06-A7FE-4A50DEF852F1}_1.png_crop.png&quot;/&gt;&lt;left val=&quot;45&quot;/&gt;&lt;top val=&quot;327&quot;/&gt;&lt;width val=&quot;167&quot;/&gt;&lt;height val=&quot;14&quot;/&gt;&lt;hasText val=&quot;1&quot;/&gt;&lt;paraId val=&quot;9&quot;/&gt;&lt;/Image&gt;&lt;Image&gt;&lt;filename val=&quot;D:\Archive\F Drive\AHRQ TS E-Learning\Module 3\Output-Both\data\asimages\{13A28A82-91CB-40BA-BBFB-2CDA17C1F44A}_1.png_crop.png&quot;/&gt;&lt;left val=&quot;68&quot;/&gt;&lt;top val=&quot;351&quot;/&gt;&lt;width val=&quot;243&quot;/&gt;&lt;height val=&quot;14&quot;/&gt;&lt;hasText val=&quot;1&quot;/&gt;&lt;paraId val=&quot;10&quot;/&gt;&lt;/Image&gt;&lt;/TextEffect&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4DB10334-7549-467F-83A8-B79EE521BA26}_16.png&quot;/&gt;&lt;left val=&quot;419&quot;/&gt;&lt;top val=&quot;327&quot;/&gt;&lt;width val=&quot;255&quot;/&gt;&lt;height val=&quot;3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E5ED91-1A02-4B68-AC40-32B4B89C1F0C}&quot;/&gt;&lt;isInvalidForFieldText val=&quot;0&quot;/&gt;&lt;Image&gt;&lt;filename val=&quot;D:\Archive\F Drive\AHRQ TS E-Learning\Module 3\Output-Both\data\asimages\{34E5ED91-1A02-4B68-AC40-32B4B89C1F0C}_16.png&quot;/&gt;&lt;left val=&quot;414&quot;/&gt;&lt;top val=&quot;73&quot;/&gt;&lt;width val=&quot;272&quot;/&gt;&lt;height val=&quot;480&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16.wav"/>
  <p:tag name="PPSNARRATION" val="17,1236781790,D:\Archive\F Drive\AHRQ TS E-Learning\Module 3\TS_2016_Module_3_v7.0_pptx\Media.ppcx"/>
  <p:tag name="HTML_SHAPEINFO" val="&lt;SlideThumbPath val=&quot;Slide17.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D:\Archive\F Drive\AHRQ TS E-Learning\Module 3\Output-Both\data\asimages\{6A303DD3-D545-468E-A75B-DD57819745CB}_17.png&quot;/&gt;&lt;left val=&quot;66&quot;/&gt;&lt;top val=&quot;-2&quot;/&gt;&lt;width val=&quot;644&quot;/&gt;&lt;height val=&quot;68&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4&quot;/&gt;&lt;lineCharCount val=&quot;43&quot;/&gt;&lt;lineCharCount val=&quot;35&quot;/&gt;&lt;lineCharCount val=&quot;36&quot;/&gt;&lt;lineCharCount val=&quot;38&quot;/&gt;&lt;lineCharCount val=&quot;15&quot;/&gt;&lt;/TableIndex&gt;&lt;/ShapeTextInfo&gt;"/>
  <p:tag name="HTML_SHAPEINFO" val="&lt;TextEffect&gt;&lt;Image&gt;&lt;filename val=&quot;D:\Archive\F Drive\AHRQ TS E-Learning\Module 3\Output-Both\data\asimages\{6422B42B-22D1-4D24-937A-B3DF8ED63A9B}_1.png_crop.png&quot;/&gt;&lt;left val=&quot;27&quot;/&gt;&lt;top val=&quot;68&quot;/&gt;&lt;width val=&quot;274&quot;/&gt;&lt;height val=&quot;17&quot;/&gt;&lt;hasText val=&quot;1&quot;/&gt;&lt;paraId val=&quot;1&quot;/&gt;&lt;/Image&gt;&lt;Image&gt;&lt;filename val=&quot;D:\Archive\F Drive\AHRQ TS E-Learning\Module 3\Output-Both\data\asimages\{CC070D92-B24F-422A-BBEF-518706519334}_1.png_crop.png&quot;/&gt;&lt;left val=&quot;27&quot;/&gt;&lt;top val=&quot;111&quot;/&gt;&lt;width val=&quot;352&quot;/&gt;&lt;height val=&quot;17&quot;/&gt;&lt;hasText val=&quot;1&quot;/&gt;&lt;paraId val=&quot;2&quot;/&gt;&lt;/Image&gt;&lt;Image&gt;&lt;filename val=&quot;D:\Archive\F Drive\AHRQ TS E-Learning\Module 3\Output-Both\data\asimages\{4ECE7C96-7932-44E0-89CF-69586CC2A386}_1.png_crop.png&quot;/&gt;&lt;left val=&quot;27&quot;/&gt;&lt;top val=&quot;153&quot;/&gt;&lt;width val=&quot;280&quot;/&gt;&lt;height val=&quot;14&quot;/&gt;&lt;hasText val=&quot;1&quot;/&gt;&lt;paraId val=&quot;3&quot;/&gt;&lt;/Image&gt;&lt;Image&gt;&lt;filename val=&quot;D:\Archive\F Drive\AHRQ TS E-Learning\Module 3\Output-Both\data\asimages\{C5EE9380-7334-4F05-AF38-FBADBD28BFB1}_1.png_crop.png&quot;/&gt;&lt;left val=&quot;27&quot;/&gt;&lt;top val=&quot;195&quot;/&gt;&lt;width val=&quot;287&quot;/&gt;&lt;height val=&quot;17&quot;/&gt;&lt;hasText val=&quot;1&quot;/&gt;&lt;paraId val=&quot;4&quot;/&gt;&lt;/Image&gt;&lt;Image&gt;&lt;filename val=&quot;D:\Archive\F Drive\AHRQ TS E-Learning\Module 3\Output-Both\data\asimages\{04F89CA9-3E77-4338-9BC9-DCD433774314}_1.png_crop.png&quot;/&gt;&lt;left val=&quot;27&quot;/&gt;&lt;top val=&quot;237&quot;/&gt;&lt;width val=&quot;309&quot;/&gt;&lt;height val=&quot;41&quot;/&gt;&lt;hasText val=&quot;1&quot;/&gt;&lt;paraId val=&quot;5&quot;/&gt;&lt;/Image&gt;&lt;/TextEffect&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D33E35-5BB5-4A5B-AABA-0CCAFEE03CB3}&quot;/&gt;&lt;isInvalidForFieldText val=&quot;0&quot;/&gt;&lt;Image&gt;&lt;filename val=&quot;D:\Archive\F Drive\AHRQ TS E-Learning\Module 3\Output-Both\data\asimages\{72D33E35-5BB5-4A5B-AABA-0CCAFEE03CB3}_17.png&quot;/&gt;&lt;left val=&quot;410&quot;/&gt;&lt;top val=&quot;68&quot;/&gt;&lt;width val=&quot;266&quot;/&gt;&lt;height val=&quot;281&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17.wav"/>
  <p:tag name="PPSNARRATION" val="18,1236781790,D:\Archive\F Drive\AHRQ TS E-Learning\Module 3\TS_2016_Module_3_v7.0_pptx\Media.ppcx"/>
  <p:tag name="HTML_SHAPEINFO" val="&lt;SlideThumbPath val=&quot;Slide18.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55A5E7-E28A-41AD-AE51-05D69015CF7D}&quot;/&gt;&lt;isInvalidForFieldText val=&quot;0&quot;/&gt;&lt;Image&gt;&lt;filename val=&quot;D:\Archive\F Drive\AHRQ TS E-Learning\Module 3\Output-Both\data\asimages\{3155A5E7-E28A-41AD-AE51-05D69015CF7D}_18.png&quot;/&gt;&lt;left val=&quot;391&quot;/&gt;&lt;top val=&quot;50&quot;/&gt;&lt;width val=&quot;296&quot;/&gt;&lt;height val=&quot;52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D:\Archive\F Drive\AHRQ TS E-Learning\Module 3\Output-Both\data\asimages\{7DB2995A-5BFF-4E96-9D56-7CB7D77F779A}_18.png&quot;/&gt;&lt;left val=&quot;66&quot;/&gt;&lt;top val=&quot;-2&quot;/&gt;&lt;width val=&quot;644&quot;/&gt;&lt;height val=&quot;68&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40&quot;/&gt;&lt;lineCharCount val=&quot;33&quot;/&gt;&lt;lineCharCount val=&quot;42&quot;/&gt;&lt;lineCharCount val=&quot;29&quot;/&gt;&lt;/TableIndex&gt;&lt;/ShapeTextInfo&gt;"/>
  <p:tag name="HTML_SHAPEINFO" val="&lt;TextEffect&gt;&lt;Image&gt;&lt;filename val=&quot;D:\Archive\F Drive\AHRQ TS E-Learning\Module 3\Output-Both\data\asimages\{9845969C-6C1A-4E78-82E4-51CED6518F17}_1.png_crop.png&quot;/&gt;&lt;left val=&quot;23&quot;/&gt;&lt;top val=&quot;68&quot;/&gt;&lt;width val=&quot;220&quot;/&gt;&lt;height val=&quot;17&quot;/&gt;&lt;hasText val=&quot;1&quot;/&gt;&lt;paraId val=&quot;1&quot;/&gt;&lt;/Image&gt;&lt;Image&gt;&lt;filename val=&quot;D:\Archive\F Drive\AHRQ TS E-Learning\Module 3\Output-Both\data\asimages\{13E076C0-F198-48DF-99F5-C39EBDB5F520}_1.png_crop.png&quot;/&gt;&lt;left val=&quot;22&quot;/&gt;&lt;top val=&quot;111&quot;/&gt;&lt;width val=&quot;311&quot;/&gt;&lt;height val=&quot;38&quot;/&gt;&lt;hasText val=&quot;1&quot;/&gt;&lt;paraId val=&quot;2&quot;/&gt;&lt;/Image&gt;&lt;Image&gt;&lt;filename val=&quot;D:\Archive\F Drive\AHRQ TS E-Learning\Module 3\Output-Both\data\asimages\{4305686F-C2F5-40CE-87A2-F47ED66DDA88}_1.png_crop.png&quot;/&gt;&lt;left val=&quot;21&quot;/&gt;&lt;top val=&quot;177&quot;/&gt;&lt;width val=&quot;325&quot;/&gt;&lt;height val=&quot;38&quot;/&gt;&lt;hasText val=&quot;1&quot;/&gt;&lt;paraId val=&quot;3&quot;/&gt;&lt;/Image&gt;&lt;/TextEffect&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2CCA7B-7A1D-4CF6-BFB8-6620CF2949F1}&quot;/&gt;&lt;isInvalidForFieldText val=&quot;0&quot;/&gt;&lt;Image&gt;&lt;filename val=&quot;D:\Archive\F Drive\AHRQ TS E-Learning\Module 3\Output-Both\data\asimages\{0B2CCA7B-7A1D-4CF6-BFB8-6620CF2949F1}_18.png&quot;/&gt;&lt;left val=&quot;337&quot;/&gt;&lt;top val=&quot;198&quot;/&gt;&lt;width val=&quot;123&quot;/&gt;&lt;height val=&quot;96&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B8C9AAF0-B005-46F7-AE9F-A7649B73D2D8}&quot;/&gt;&lt;isInvalidForFieldText val=&quot;0&quot;/&gt;&lt;Image&gt;&lt;filename val=&quot;D:\Archive\F Drive\AHRQ TS E-Learning\Module 3\Output-Both\data\asimages\{B8C9AAF0-B005-46F7-AE9F-A7649B73D2D8}_18.png&quot;/&gt;&lt;left val=&quot;110&quot;/&gt;&lt;top val=&quot;283&quot;/&gt;&lt;width val=&quot;238&quot;/&gt;&lt;height val=&quot;8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18.wav"/>
  <p:tag name="PPSNARRATION" val="19,1236781790,D:\Archive\F Drive\AHRQ TS E-Learning\Module 3\TS_2016_Module_3_v7.0_pptx\Media.ppcx"/>
  <p:tag name="HTML_SHAPEINFO" val="&lt;SlideThumbPath val=&quot;Slide19.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D:\Archive\F Drive\AHRQ TS E-Learning\Module 3\Output-Both\data\asimages\{8CD4A5F2-77F0-4F5C-B9AF-68FF1A22795D}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D:\Archive\F Drive\AHRQ TS E-Learning\Module 3\Output-Both\data\asimages\{5C7F9ADE-7B86-452A-B4FA-B67F45EC2114}_19.png&quot;/&gt;&lt;left val=&quot;66&quot;/&gt;&lt;top val=&quot;-2&quot;/&gt;&lt;width val=&quot;644&quot;/&gt;&lt;height val=&quot;6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5&quot;/&gt;&lt;lineCharCount val=&quot;36&quot;/&gt;&lt;lineCharCount val=&quot;12&quot;/&gt;&lt;lineCharCount val=&quot;11&quot;/&gt;&lt;lineCharCount val=&quot;39&quot;/&gt;&lt;lineCharCount val=&quot;37&quot;/&gt;&lt;lineCharCount val=&quot;26&quot;/&gt;&lt;lineCharCount val=&quot;34&quot;/&gt;&lt;/TableIndex&gt;&lt;/ShapeTextInfo&gt;"/>
  <p:tag name="HTML_SHAPEINFO" val="&lt;TextEffect&gt;&lt;Image&gt;&lt;filename val=&quot;D:\Archive\F Drive\AHRQ TS E-Learning\Module 3\Output-Both\data\asimages\{DE60B22E-6926-48C2-B273-2913696E9CF4}_1.png_crop.png&quot;/&gt;&lt;left val=&quot;23&quot;/&gt;&lt;top val=&quot;68&quot;/&gt;&lt;width val=&quot;274&quot;/&gt;&lt;height val=&quot;17&quot;/&gt;&lt;hasText val=&quot;1&quot;/&gt;&lt;paraId val=&quot;1&quot;/&gt;&lt;/Image&gt;&lt;Image&gt;&lt;filename val=&quot;D:\Archive\F Drive\AHRQ TS E-Learning\Module 3\Output-Both\data\asimages\{2116952D-8D20-4138-8983-25EC9FA9BB16}_1.png_crop.png&quot;/&gt;&lt;left val=&quot;38&quot;/&gt;&lt;top val=&quot;99&quot;/&gt;&lt;width val=&quot;315&quot;/&gt;&lt;height val=&quot;65&quot;/&gt;&lt;hasText val=&quot;1&quot;/&gt;&lt;paraId val=&quot;2&quot;/&gt;&lt;/Image&gt;&lt;Image&gt;&lt;filename val=&quot;D:\Archive\F Drive\AHRQ TS E-Learning\Module 3\Output-Both\data\asimages\{0BE19B7A-9B47-44A5-8D8D-49AE9D441A70}_1.png_crop.png&quot;/&gt;&lt;left val=&quot;23&quot;/&gt;&lt;top val=&quot;189&quot;/&gt;&lt;width val=&quot;77&quot;/&gt;&lt;height val=&quot;13&quot;/&gt;&lt;hasText val=&quot;1&quot;/&gt;&lt;paraId val=&quot;3&quot;/&gt;&lt;/Image&gt;&lt;Image&gt;&lt;filename val=&quot;D:\Archive\F Drive\AHRQ TS E-Learning\Module 3\Output-Both\data\asimages\{C24D3BB1-E4D2-4D49-89C2-1FCC6F08E5A9}_1.png_crop.png&quot;/&gt;&lt;left val=&quot;30&quot;/&gt;&lt;top val=&quot;219&quot;/&gt;&lt;width val=&quot;313&quot;/&gt;&lt;height val=&quot;14&quot;/&gt;&lt;hasText val=&quot;1&quot;/&gt;&lt;paraId val=&quot;4&quot;/&gt;&lt;/Image&gt;&lt;Image&gt;&lt;filename val=&quot;D:\Archive\F Drive\AHRQ TS E-Learning\Module 3\Output-Both\data\asimages\{13441D86-C98C-4906-AC50-19EBEB3017AA}_1.png_crop.png&quot;/&gt;&lt;left val=&quot;30&quot;/&gt;&lt;top val=&quot;249&quot;/&gt;&lt;width val=&quot;332&quot;/&gt;&lt;height val=&quot;17&quot;/&gt;&lt;hasText val=&quot;1&quot;/&gt;&lt;paraId val=&quot;5&quot;/&gt;&lt;/Image&gt;&lt;Image&gt;&lt;filename val=&quot;D:\Archive\F Drive\AHRQ TS E-Learning\Module 3\Output-Both\data\asimages\{AEDB6C9D-0A01-4919-9F4F-F6CD0FF21DC5}_1.png_crop.png&quot;/&gt;&lt;left val=&quot;30&quot;/&gt;&lt;top val=&quot;279&quot;/&gt;&lt;width val=&quot;233&quot;/&gt;&lt;height val=&quot;17&quot;/&gt;&lt;hasText val=&quot;1&quot;/&gt;&lt;paraId val=&quot;6&quot;/&gt;&lt;/Image&gt;&lt;Image&gt;&lt;filename val=&quot;D:\Archive\F Drive\AHRQ TS E-Learning\Module 3\Output-Both\data\asimages\{01F17B49-0D43-4622-BA01-13BB7ED676B7}_1.png_crop.png&quot;/&gt;&lt;left val=&quot;30&quot;/&gt;&lt;top val=&quot;309&quot;/&gt;&lt;width val=&quot;316&quot;/&gt;&lt;height val=&quot;14&quot;/&gt;&lt;hasText val=&quot;1&quot;/&gt;&lt;paraId val=&quot;7&quot;/&gt;&lt;/Image&gt;&lt;/TextEffect&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B9009C-6BA0-4778-A846-927E05BACC3F}&quot;/&gt;&lt;isInvalidForFieldText val=&quot;0&quot;/&gt;&lt;Image&gt;&lt;filename val=&quot;D:\Archive\F Drive\AHRQ TS E-Learning\Module 3\Output-Both\data\asimages\{6FB9009C-6BA0-4778-A846-927E05BACC3F}_19.png&quot;/&gt;&lt;left val=&quot;391&quot;/&gt;&lt;top val=&quot;50&quot;/&gt;&lt;width val=&quot;296&quot;/&gt;&lt;height val=&quot;525&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19.wav"/>
  <p:tag name="PPSNARRATION" val="20,1236781790,D:\Archive\F Drive\AHRQ TS E-Learning\Module 3\TS_2016_Module_3_v7.0_pptx\Media.ppcx"/>
  <p:tag name="HTML_SHAPEINFO" val="&lt;SlideThumbPath val=&quot;Slide20.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D:\Archive\F Drive\AHRQ TS E-Learning\Module 3\Output-Both\data\asimages\{9F6FAEA4-D9A7-4578-A679-88C642781E31}_20.png&quot;/&gt;&lt;left val=&quot;66&quot;/&gt;&lt;top val=&quot;-2&quot;/&gt;&lt;width val=&quot;644&quot;/&gt;&lt;height val=&quot;68&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6&quot;/&gt;&lt;lineCharCount val=&quot;41&quot;/&gt;&lt;lineCharCount val=&quot;13&quot;/&gt;&lt;lineCharCount val=&quot;39&quot;/&gt;&lt;/TableIndex&gt;&lt;/ShapeTextInfo&gt;"/>
  <p:tag name="HTML_SHAPEINFO" val="&lt;TextEffect&gt;&lt;Image&gt;&lt;filename val=&quot;D:\Archive\F Drive\AHRQ TS E-Learning\Module 3\Output-Both\data\asimages\{86DB89C4-7C64-480E-A914-5DF0906777C0}_1.png_crop.png&quot;/&gt;&lt;left val=&quot;22&quot;/&gt;&lt;top val=&quot;68&quot;/&gt;&lt;width val=&quot;285&quot;/&gt;&lt;height val=&quot;17&quot;/&gt;&lt;hasText val=&quot;1&quot;/&gt;&lt;paraId val=&quot;1&quot;/&gt;&lt;/Image&gt;&lt;Image&gt;&lt;filename val=&quot;D:\Archive\F Drive\AHRQ TS E-Learning\Module 3\Output-Both\data\asimages\{2157DE68-54D6-4440-8348-D39D9DD650B6}_1.png_crop.png&quot;/&gt;&lt;left val=&quot;21&quot;/&gt;&lt;top val=&quot;111&quot;/&gt;&lt;width val=&quot;336&quot;/&gt;&lt;height val=&quot;41&quot;/&gt;&lt;hasText val=&quot;1&quot;/&gt;&lt;paraId val=&quot;2&quot;/&gt;&lt;/Image&gt;&lt;Image&gt;&lt;filename val=&quot;D:\Archive\F Drive\AHRQ TS E-Learning\Module 3\Output-Both\data\asimages\{EC549225-8DEC-4037-85F9-FC334D64A018}_1.png_crop.png&quot;/&gt;&lt;left val=&quot;22&quot;/&gt;&lt;top val=&quot;177&quot;/&gt;&lt;width val=&quot;329&quot;/&gt;&lt;height val=&quot;15&quot;/&gt;&lt;hasText val=&quot;1&quot;/&gt;&lt;paraId val=&quot;3&quot;/&gt;&lt;/Image&gt;&lt;/TextEffect&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D1E523-A20F-4350-B5C4-9201D069AEA5}&quot;/&gt;&lt;isInvalidForFieldText val=&quot;0&quot;/&gt;&lt;Image&gt;&lt;filename val=&quot;D:\Archive\F Drive\AHRQ TS E-Learning\Module 3\Output-Both\data\asimages\{0ED1E523-A20F-4350-B5C4-9201D069AEA5}_20.png&quot;/&gt;&lt;left val=&quot;391&quot;/&gt;&lt;top val=&quot;50&quot;/&gt;&lt;width val=&quot;296&quot;/&gt;&lt;height val=&quot;52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20.wav"/>
  <p:tag name="PPSNARRATION" val="21,1236781790,D:\Archive\F Drive\AHRQ TS E-Learning\Module 3\TS_2016_Module_3_v7.0_pptx\Media.ppcx"/>
  <p:tag name="HTML_SHAPEINFO" val="&lt;SlideThumbPath val=&quot;Slide21.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D:\Archive\F Drive\AHRQ TS E-Learning\Module 3\Output-Both\data\asimages\{AE8DA4B6-522D-4D3D-9199-EFE6D34B6546}_21.png&quot;/&gt;&lt;left val=&quot;66&quot;/&gt;&lt;top val=&quot;-2&quot;/&gt;&lt;width val=&quot;644&quot;/&gt;&lt;height val=&quot;68&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34&quot;/&gt;&lt;lineCharCount val=&quot;29&quot;/&gt;&lt;lineCharCount val=&quot;23&quot;/&gt;&lt;lineCharCount val=&quot;21&quot;/&gt;&lt;lineCharCount val=&quot;23&quot;/&gt;&lt;lineCharCount val=&quot;21&quot;/&gt;&lt;/TableIndex&gt;&lt;/ShapeTextInfo&gt;"/>
  <p:tag name="HTML_SHAPEINFO" val="&lt;TextEffect&gt;&lt;Image&gt;&lt;filename val=&quot;D:\Archive\F Drive\AHRQ TS E-Learning\Module 3\Output-Both\data\asimages\{E792E772-E2CC-43D5-8AA7-3A3BBCDECE23}_1.png_crop.png&quot;/&gt;&lt;left val=&quot;28&quot;/&gt;&lt;top val=&quot;69&quot;/&gt;&lt;width val=&quot;321&quot;/&gt;&lt;height val=&quot;49&quot;/&gt;&lt;hasText val=&quot;1&quot;/&gt;&lt;paraId val=&quot;1&quot;/&gt;&lt;/Image&gt;&lt;Image&gt;&lt;filename val=&quot;D:\Archive\F Drive\AHRQ TS E-Learning\Module 3\Output-Both\data\asimages\{DFDE3019-3776-469A-AC33-C932FA19066E}_1.png_crop.png&quot;/&gt;&lt;left val=&quot;44&quot;/&gt;&lt;top val=&quot;144&quot;/&gt;&lt;width val=&quot;255&quot;/&gt;&lt;height val=&quot;65&quot;/&gt;&lt;hasText val=&quot;1&quot;/&gt;&lt;paraId val=&quot;2&quot;/&gt;&lt;/Image&gt;&lt;Image&gt;&lt;filename val=&quot;D:\Archive\F Drive\AHRQ TS E-Learning\Module 3\Output-Both\data\asimages\{BB4831CE-99F3-42FB-92D5-8329135D4F28}_1.png_crop.png&quot;/&gt;&lt;left val=&quot;44&quot;/&gt;&lt;top val=&quot;234&quot;/&gt;&lt;width val=&quot;212&quot;/&gt;&lt;height val=&quot;41&quot;/&gt;&lt;hasText val=&quot;1&quot;/&gt;&lt;paraId val=&quot;3&quot;/&gt;&lt;/Image&gt;&lt;/TextEffec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D:\Archive\F Drive\AHRQ TS E-Learning\Module 3\Output-Both\data\asimages\{C147D659-838E-4A19-90EA-F297CA8A854B}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F88ED7E2-BC02-4A87-8971-E0C97507AD36}_21.png&quot;/&gt;&lt;left val=&quot;401&quot;/&gt;&lt;top val=&quot;326&quot;/&gt;&lt;width val=&quot;272&quot;/&gt;&lt;height val=&quot;3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A4A44-4B3F-4498-AB87-8ECC29224D90}&quot;/&gt;&lt;isInvalidForFieldText val=&quot;0&quot;/&gt;&lt;Image&gt;&lt;filename val=&quot;D:\Archive\F Drive\AHRQ TS E-Learning\Module 3\Output-Both\data\asimages\{D01A4A44-4B3F-4498-AB87-8ECC29224D90}_21.png&quot;/&gt;&lt;left val=&quot;391&quot;/&gt;&lt;top val=&quot;50&quot;/&gt;&lt;width val=&quot;296&quot;/&gt;&lt;height val=&quot;52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21.wav"/>
  <p:tag name="PPSNARRATION" val="22,1236781790,D:\Archive\F Drive\AHRQ TS E-Learning\Module 3\TS_2016_Module_3_v7.0_pptx\Media.ppcx"/>
  <p:tag name="HTML_SHAPEINFO" val="&lt;SlideThumbPath val=&quot;Slide22.PNG&quot;/&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93AF52-7B6A-49D1-8602-F530EF5DD321}&quot;/&gt;&lt;isInvalidForFieldText val=&quot;0&quot;/&gt;&lt;Image&gt;&lt;filename val=&quot;D:\Archive\F Drive\AHRQ TS E-Learning\Module 3\Output-Both\data\asimages\{1E93AF52-7B6A-49D1-8602-F530EF5DD321}_22.png&quot;/&gt;&lt;left val=&quot;409&quot;/&gt;&lt;top val=&quot;93&quot;/&gt;&lt;width val=&quot;266&quot;/&gt;&lt;height val=&quot;20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D:\Archive\F Drive\AHRQ TS E-Learning\Module 3\Output-Both\data\asimages\{BB3F0E6A-F207-4930-A5E6-71E72B061429}_22.png&quot;/&gt;&lt;left val=&quot;66&quot;/&gt;&lt;top val=&quot;-2&quot;/&gt;&lt;width val=&quot;644&quot;/&gt;&lt;height val=&quot;68&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10&quot;/&gt;&lt;lineCharCount val=&quot;34&quot;/&gt;&lt;lineCharCount val=&quot;30&quot;/&gt;&lt;lineCharCount val=&quot;31&quot;/&gt;&lt;lineCharCount val=&quot;15&quot;/&gt;&lt;/TableIndex&gt;&lt;/ShapeTextInfo&gt;"/>
  <p:tag name="HTML_SHAPEINFO" val="&lt;TextEffect&gt;&lt;Image&gt;&lt;filename val=&quot;D:\Archive\F Drive\AHRQ TS E-Learning\Module 3\Output-Both\data\asimages\{88DAF171-05F9-4B73-AE49-BECBFC92619D}_1.png_crop.png&quot;/&gt;&lt;left val=&quot;21&quot;/&gt;&lt;top val=&quot;68&quot;/&gt;&lt;width val=&quot;289&quot;/&gt;&lt;height val=&quot;41&quot;/&gt;&lt;hasText val=&quot;1&quot;/&gt;&lt;paraId val=&quot;1&quot;/&gt;&lt;/Image&gt;&lt;Image&gt;&lt;filename val=&quot;D:\Archive\F Drive\AHRQ TS E-Learning\Module 3\Output-Both\data\asimages\{C1A155EB-8AC8-4ED9-B822-22E99D30919A}_1.png_crop.png&quot;/&gt;&lt;left val=&quot;30&quot;/&gt;&lt;top val=&quot;127&quot;/&gt;&lt;width val=&quot;330&quot;/&gt;&lt;height val=&quot;107&quot;/&gt;&lt;hasText val=&quot;1&quot;/&gt;&lt;paraId val=&quot;2&quot;/&gt;&lt;/Image&gt;&lt;/TextEffect&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E3C396-F7FB-4BC8-A335-E50B67415EA2}&quot;/&gt;&lt;isInvalidForFieldText val=&quot;0&quot;/&gt;&lt;Image&gt;&lt;filename val=&quot;D:\Archive\F Drive\AHRQ TS E-Learning\Module 3\Output-Both\data\asimages\{BFE3C396-F7FB-4BC8-A335-E50B67415EA2}_22.png&quot;/&gt;&lt;left val=&quot;337&quot;/&gt;&lt;top val=&quot;198&quot;/&gt;&lt;width val=&quot;123&quot;/&gt;&lt;height val=&quot;96&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49922156-F539-447A-B3C9-3DA4782A6AD9}&quot;/&gt;&lt;isInvalidForFieldText val=&quot;0&quot;/&gt;&lt;Image&gt;&lt;filename val=&quot;D:\Archive\F Drive\AHRQ TS E-Learning\Module 3\Output-Both\data\asimages\{49922156-F539-447A-B3C9-3DA4782A6AD9}_22.png&quot;/&gt;&lt;left val=&quot;110&quot;/&gt;&lt;top val=&quot;283&quot;/&gt;&lt;width val=&quot;238&quot;/&gt;&lt;height val=&quot;83&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_22_revised.wav"/>
  <p:tag name="PPSNARRATION" val="23,1236781790,D:\Archive\F Drive\AHRQ TS E-Learning\Module 3\TS_2016_Module_3_v7.0_pptx\Media.ppcx"/>
  <p:tag name="HTML_SHAPEINFO" val="&lt;SlideThumbPath val=&quot;Slide23.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D:\Archive\F Drive\AHRQ TS E-Learning\Module 3\Output-Both\data\asimages\{46BE2C8D-0714-48C6-A055-C2C378107DC3}_23.png&quot;/&gt;&lt;left val=&quot;66&quot;/&gt;&lt;top val=&quot;-2&quot;/&gt;&lt;width val=&quot;644&quot;/&gt;&lt;height val=&quot;6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97F60D-B29C-41F4-BCC0-AE2337123292}&quot;/&gt;&lt;isInvalidForFieldText val=&quot;0&quot;/&gt;&lt;Image&gt;&lt;filename val=&quot;D:\Archive\F Drive\AHRQ TS E-Learning\Module 3\Output-Both\data\asimages\{4B97F60D-B29C-41F4-BCC0-AE2337123292}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2&quot;/&gt;&lt;lineCharCount val=&quot;21&quot;/&gt;&lt;lineCharCount val=&quot;26&quot;/&gt;&lt;lineCharCount val=&quot;15&quot;/&gt;&lt;lineCharCount val=&quot;36&quot;/&gt;&lt;lineCharCount val=&quot;34&quot;/&gt;&lt;/TableIndex&gt;&lt;/ShapeTextInfo&gt;"/>
  <p:tag name="HTML_SHAPEINFO" val="&lt;TextEffect&gt;&lt;Image&gt;&lt;filename val=&quot;D:\Archive\F Drive\AHRQ TS E-Learning\Module 3\Output-Both\data\asimages\{BF2B2C0F-B1D9-49BF-90C9-2AACC4A4FAF4}_1.png_crop.png&quot;/&gt;&lt;left val=&quot;23&quot;/&gt;&lt;top val=&quot;68&quot;/&gt;&lt;width val=&quot;287&quot;/&gt;&lt;height val=&quot;14&quot;/&gt;&lt;hasText val=&quot;1&quot;/&gt;&lt;paraId val=&quot;1&quot;/&gt;&lt;/Image&gt;&lt;Image&gt;&lt;filename val=&quot;D:\Archive\F Drive\AHRQ TS E-Learning\Module 3\Output-Both\data\asimages\{3C01D2DB-91CC-4160-A746-32E7CFF7989F}_1.png_crop.png&quot;/&gt;&lt;left val=&quot;30&quot;/&gt;&lt;top val=&quot;111&quot;/&gt;&lt;width val=&quot;302&quot;/&gt;&lt;height val=&quot;38&quot;/&gt;&lt;hasText val=&quot;1&quot;/&gt;&lt;paraId val=&quot;2&quot;/&gt;&lt;/Image&gt;&lt;Image&gt;&lt;filename val=&quot;D:\Archive\F Drive\AHRQ TS E-Learning\Module 3\Output-Both\data\asimages\{2C6F8B2B-EB7A-4BC2-92C3-C4A809B42452}_1.png_crop.png&quot;/&gt;&lt;left val=&quot;30&quot;/&gt;&lt;top val=&quot;177&quot;/&gt;&lt;width val=&quot;234&quot;/&gt;&lt;height val=&quot;38&quot;/&gt;&lt;hasText val=&quot;1&quot;/&gt;&lt;paraId val=&quot;3&quot;/&gt;&lt;/Image&gt;&lt;Image&gt;&lt;filename val=&quot;D:\Archive\F Drive\AHRQ TS E-Learning\Module 3\Output-Both\data\asimages\{595E8242-A2F0-40E2-BFB2-44E57D54E92F}_1.png_crop.png&quot;/&gt;&lt;left val=&quot;30&quot;/&gt;&lt;top val=&quot;243&quot;/&gt;&lt;width val=&quot;321&quot;/&gt;&lt;height val=&quot;41&quot;/&gt;&lt;hasText val=&quot;1&quot;/&gt;&lt;paraId val=&quot;4&quot;/&gt;&lt;/Image&gt;&lt;/TextEffect&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F858C3-864B-4906-8CE2-00086A6C7057}&quot;/&gt;&lt;isInvalidForFieldText val=&quot;0&quot;/&gt;&lt;Image&gt;&lt;filename val=&quot;D:\Archive\F Drive\AHRQ TS E-Learning\Module 3\Output-Both\data\asimages\{66F858C3-864B-4906-8CE2-00086A6C7057}_23.png&quot;/&gt;&lt;left val=&quot;409&quot;/&gt;&lt;top val=&quot;93&quot;/&gt;&lt;width val=&quot;266&quot;/&gt;&lt;height val=&quot;200&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23.wav"/>
  <p:tag name="PPSNARRATION" val="24,1236781790,D:\Archive\F Drive\AHRQ TS E-Learning\Module 3\TS_2016_Module_3_v7.0_pptx\Media.ppcx"/>
  <p:tag name="HTML_SHAPEINFO" val="&lt;SlideThumbPath val=&quot;Slide24.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D:\Archive\F Drive\AHRQ TS E-Learning\Module 3\Output-Both\data\asimages\{6CB1D93C-1C08-4EEB-A972-5D8B6C179185}_24.png&quot;/&gt;&lt;left val=&quot;66&quot;/&gt;&lt;top val=&quot;-2&quot;/&gt;&lt;width val=&quot;644&quot;/&gt;&lt;height val=&quot;68&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D5FC15EF-EA92-4964-9018-D2CF39EAC5D3}_24.png&quot;/&gt;&lt;left val=&quot;456&quot;/&gt;&lt;top val=&quot;336&quot;/&gt;&lt;width val=&quot;243&quot;/&gt;&lt;height val=&quot;30&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24.wav"/>
  <p:tag name="PPSNARRATION" val="25,1236781790,D:\Archive\F Drive\AHRQ TS E-Learning\Module 3\TS_2016_Module_3_v7.0_pptx\Media.ppcx"/>
  <p:tag name="HTML_SHAPEINFO" val="&lt;SlideThumbPath val=&quot;Slide25.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7D0239-248C-460C-A56B-E4B574AC002D}&quot;/&gt;&lt;isInvalidForFieldText val=&quot;0&quot;/&gt;&lt;Image&gt;&lt;filename val=&quot;D:\Archive\F Drive\AHRQ TS E-Learning\Module 3\Output-Both\data\asimages\{1B7D0239-248C-460C-A56B-E4B574AC002D}_25.png&quot;/&gt;&lt;left val=&quot;385&quot;/&gt;&lt;top val=&quot;102&quot;/&gt;&lt;width val=&quot;266&quot;/&gt;&lt;height val=&quot;200&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D:\Archive\F Drive\AHRQ TS E-Learning\Module 3\Output-Both\data\asimages\{91FC37DF-3F8F-42F0-9F4A-2BBA833060B5}_25.png&quot;/&gt;&lt;left val=&quot;66&quot;/&gt;&lt;top val=&quot;-2&quot;/&gt;&lt;width val=&quot;644&quot;/&gt;&lt;height val=&quot;68&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9&quot;/&gt;&lt;lineCharCount val=&quot;11&quot;/&gt;&lt;lineCharCount val=&quot;31&quot;/&gt;&lt;lineCharCount val=&quot;32&quot;/&gt;&lt;lineCharCount val=&quot;25&quot;/&gt;&lt;/TableIndex&gt;&lt;/ShapeTextInfo&gt;"/>
  <p:tag name="HTML_SHAPEINFO" val="&lt;TextEffect&gt;&lt;Image&gt;&lt;filename val=&quot;D:\Archive\F Drive\AHRQ TS E-Learning\Module 3\Output-Both\data\asimages\{8ED12B9F-36E9-4922-A929-48E402D91164}_1.png_crop.png&quot;/&gt;&lt;left val=&quot;21&quot;/&gt;&lt;top val=&quot;68&quot;/&gt;&lt;width val=&quot;304&quot;/&gt;&lt;height val=&quot;41&quot;/&gt;&lt;hasText val=&quot;1&quot;/&gt;&lt;paraId val=&quot;1&quot;/&gt;&lt;/Image&gt;&lt;Image&gt;&lt;filename val=&quot;D:\Archive\F Drive\AHRQ TS E-Learning\Module 3\Output-Both\data\asimages\{9DCAB9E1-D78C-4B47-B4C0-3B96922AB56E}_1.png_crop.png&quot;/&gt;&lt;left val=&quot;35&quot;/&gt;&lt;top val=&quot;135&quot;/&gt;&lt;width val=&quot;289&quot;/&gt;&lt;height val=&quot;14&quot;/&gt;&lt;hasText val=&quot;1&quot;/&gt;&lt;paraId val=&quot;2&quot;/&gt;&lt;/Image&gt;&lt;Image&gt;&lt;filename val=&quot;D:\Archive\F Drive\AHRQ TS E-Learning\Module 3\Output-Both\data\asimages\{5ECE67EA-AE47-4B0E-8BFB-CF799DF3F789}_1.png_crop.png&quot;/&gt;&lt;left val=&quot;35&quot;/&gt;&lt;top val=&quot;177&quot;/&gt;&lt;width val=&quot;281&quot;/&gt;&lt;height val=&quot;17&quot;/&gt;&lt;hasText val=&quot;1&quot;/&gt;&lt;paraId val=&quot;3&quot;/&gt;&lt;/Image&gt;&lt;Image&gt;&lt;filename val=&quot;D:\Archive\F Drive\AHRQ TS E-Learning\Module 3\Output-Both\data\asimages\{43DAD1F0-E2D3-4AF8-8D0F-A1DE24BAC239}_1.png_crop.png&quot;/&gt;&lt;left val=&quot;35&quot;/&gt;&lt;top val=&quot;219&quot;/&gt;&lt;width val=&quot;246&quot;/&gt;&lt;height val=&quot;14&quot;/&gt;&lt;hasText val=&quot;1&quot;/&gt;&lt;paraId val=&quot;4&quot;/&gt;&lt;/Image&gt;&lt;/TextEffect&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2C8FE4-7BB7-4B27-8881-C679DD7E8AB8}&quot;/&gt;&lt;isInvalidForFieldText val=&quot;0&quot;/&gt;&lt;Image&gt;&lt;filename val=&quot;D:\Archive\F Drive\AHRQ TS E-Learning\Module 3\Output-Both\data\asimages\{8E2C8FE4-7BB7-4B27-8881-C679DD7E8AB8}_25.png&quot;/&gt;&lt;left val=&quot;337&quot;/&gt;&lt;top val=&quot;198&quot;/&gt;&lt;width val=&quot;123&quot;/&gt;&lt;height val=&quot;9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723905-A6C7-4D19-9E63-0D5CAC74BC2E}&quot;/&gt;&lt;isInvalidForFieldText val=&quot;0&quot;/&gt;&lt;Image&gt;&lt;filename val=&quot;D:\Archive\F Drive\AHRQ TS E-Learning\Module 3\Output-Both\data\asimages\{F2723905-A6C7-4D19-9E63-0D5CAC74BC2E}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942E7F68-E1B0-4266-A820-4076DEEA46B9}&quot;/&gt;&lt;isInvalidForFieldText val=&quot;0&quot;/&gt;&lt;Image&gt;&lt;filename val=&quot;D:\Archive\F Drive\AHRQ TS E-Learning\Module 3\Output-Both\data\asimages\{942E7F68-E1B0-4266-A820-4076DEEA46B9}_25.png&quot;/&gt;&lt;left val=&quot;110&quot;/&gt;&lt;top val=&quot;283&quot;/&gt;&lt;width val=&quot;238&quot;/&gt;&lt;height val=&quot;83&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25.wav"/>
  <p:tag name="PPSNARRATION" val="26,1236781790,D:\Archive\F Drive\AHRQ TS E-Learning\Module 3\TS_2016_Module_3_v7.0_pptx\Media.ppcx"/>
  <p:tag name="HTML_SHAPEINFO" val="&lt;SlideThumbPath val=&quot;Slide26.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D:\Archive\F Drive\AHRQ TS E-Learning\Module 3\Output-Both\data\asimages\{F3B93815-6A97-4386-B282-3723C8490CAE}_26.png&quot;/&gt;&lt;left val=&quot;66&quot;/&gt;&lt;top val=&quot;-2&quot;/&gt;&lt;width val=&quot;644&quot;/&gt;&lt;height val=&quot;68&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35&quot;/&gt;&lt;lineCharCount val=&quot;13&quot;/&gt;&lt;lineCharCount val=&quot;32&quot;/&gt;&lt;lineCharCount val=&quot;29&quot;/&gt;&lt;lineCharCount val=&quot;31&quot;/&gt;&lt;lineCharCount val=&quot;7&quot;/&gt;&lt;lineCharCount val=&quot;29&quot;/&gt;&lt;lineCharCount val=&quot;19&quot;/&gt;&lt;/TableIndex&gt;&lt;/ShapeTextInfo&gt;"/>
  <p:tag name="HTML_SHAPEINFO" val="&lt;TextEffect&gt;&lt;Image&gt;&lt;filename val=&quot;D:\Archive\F Drive\AHRQ TS E-Learning\Module 3\Output-Both\data\asimages\{21F35FD1-93C4-4EB2-89CB-B5B5FB82713D}_1.png_crop.png&quot;/&gt;&lt;left val=&quot;22&quot;/&gt;&lt;top val=&quot;68&quot;/&gt;&lt;width val=&quot;208&quot;/&gt;&lt;height val=&quot;14&quot;/&gt;&lt;hasText val=&quot;1&quot;/&gt;&lt;paraId val=&quot;1&quot;/&gt;&lt;/Image&gt;&lt;Image&gt;&lt;filename val=&quot;D:\Archive\F Drive\AHRQ TS E-Learning\Module 3\Output-Both\data\asimages\{8CA25BAA-A508-4F27-8E2E-28BB4E9ED0AF}_1.png_crop.png&quot;/&gt;&lt;left val=&quot;30&quot;/&gt;&lt;top val=&quot;105&quot;/&gt;&lt;width val=&quot;313&quot;/&gt;&lt;height val=&quot;38&quot;/&gt;&lt;hasText val=&quot;1&quot;/&gt;&lt;paraId val=&quot;2&quot;/&gt;&lt;/Image&gt;&lt;Image&gt;&lt;filename val=&quot;D:\Archive\F Drive\AHRQ TS E-Learning\Module 3\Output-Both\data\asimages\{BD46649B-7598-4B75-B33B-125CF4806AC1}_1.png_crop.png&quot;/&gt;&lt;left val=&quot;30&quot;/&gt;&lt;top val=&quot;165&quot;/&gt;&lt;width val=&quot;268&quot;/&gt;&lt;height val=&quot;17&quot;/&gt;&lt;hasText val=&quot;1&quot;/&gt;&lt;paraId val=&quot;3&quot;/&gt;&lt;/Image&gt;&lt;Image&gt;&lt;filename val=&quot;D:\Archive\F Drive\AHRQ TS E-Learning\Module 3\Output-Both\data\asimages\{8ED6C192-91EB-41B2-81CC-6BFFB4C5C612}_1.png_crop.png&quot;/&gt;&lt;left val=&quot;30&quot;/&gt;&lt;top val=&quot;201&quot;/&gt;&lt;width val=&quot;253&quot;/&gt;&lt;height val=&quot;17&quot;/&gt;&lt;hasText val=&quot;1&quot;/&gt;&lt;paraId val=&quot;4&quot;/&gt;&lt;/Image&gt;&lt;Image&gt;&lt;filename val=&quot;D:\Archive\F Drive\AHRQ TS E-Learning\Module 3\Output-Both\data\asimages\{FD58BCD2-53A5-46CF-BFB2-035A63FC462F}_1.png_crop.png&quot;/&gt;&lt;left val=&quot;62&quot;/&gt;&lt;top val=&quot;237&quot;/&gt;&lt;width val=&quot;264&quot;/&gt;&lt;height val=&quot;41&quot;/&gt;&lt;hasText val=&quot;1&quot;/&gt;&lt;paraId val=&quot;5&quot;/&gt;&lt;/Image&gt;&lt;Image&gt;&lt;filename val=&quot;D:\Archive\F Drive\AHRQ TS E-Learning\Module 3\Output-Both\data\asimages\{8B75E390-75FF-430D-8B20-DD993AA733AC}_1.png_crop.png&quot;/&gt;&lt;left val=&quot;62&quot;/&gt;&lt;top val=&quot;297&quot;/&gt;&lt;width val=&quot;253&quot;/&gt;&lt;height val=&quot;41&quot;/&gt;&lt;hasText val=&quot;1&quot;/&gt;&lt;paraId val=&quot;6&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E96C90-5C69-4DA9-A1AF-FA3C80023481}&quot;/&gt;&lt;isInvalidForFieldText val=&quot;0&quot;/&gt;&lt;Image&gt;&lt;filename val=&quot;D:\Archive\F Drive\AHRQ TS E-Learning\Module 3\Output-Both\data\asimages\{EAE96C90-5C69-4DA9-A1AF-FA3C80023481}_26.png&quot;/&gt;&lt;left val=&quot;385&quot;/&gt;&lt;top val=&quot;102&quot;/&gt;&lt;width val=&quot;266&quot;/&gt;&lt;height val=&quot;20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26.wav"/>
  <p:tag name="PPSNARRATION" val="27,1236781790,D:\Archive\F Drive\AHRQ TS E-Learning\Module 3\TS_2016_Module_3_v7.0_pptx\Media.ppcx"/>
  <p:tag name="HTML_SHAPEINFO" val="&lt;SlideThumbPath val=&quot;Slide27.PNG&quot;/&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D:\Archive\F Drive\AHRQ TS E-Learning\Module 3\Output-Both\data\asimages\{DAB88B4B-5F8B-4D3B-B1B6-323FB94578B2}_27.png&quot;/&gt;&lt;left val=&quot;66&quot;/&gt;&lt;top val=&quot;-2&quot;/&gt;&lt;width val=&quot;644&quot;/&gt;&lt;height val=&quot;6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5&quot;/&gt;&lt;lineCharCount val=&quot;42&quot;/&gt;&lt;lineCharCount val=&quot;42&quot;/&gt;&lt;lineCharCount val=&quot;21&quot;/&gt;&lt;lineCharCount val=&quot;31&quot;/&gt;&lt;lineCharCount val=&quot;27&quot;/&gt;&lt;lineCharCount val=&quot;34&quot;/&gt;&lt;lineCharCount val=&quot;33&quot;/&gt;&lt;/TableIndex&gt;&lt;/ShapeTextInfo&gt;"/>
  <p:tag name="HTML_SHAPEINFO" val="&lt;TextEffect&gt;&lt;Image&gt;&lt;filename val=&quot;D:\Archive\F Drive\AHRQ TS E-Learning\Module 3\Output-Both\data\asimages\{0C658590-CD58-4CBA-AA2B-CDA414A8CEEC}_1.png_crop.png&quot;/&gt;&lt;left val=&quot;21&quot;/&gt;&lt;top val=&quot;68&quot;/&gt;&lt;width val=&quot;324&quot;/&gt;&lt;height val=&quot;38&quot;/&gt;&lt;hasText val=&quot;1&quot;/&gt;&lt;paraId val=&quot;1&quot;/&gt;&lt;/Image&gt;&lt;Image&gt;&lt;filename val=&quot;D:\Archive\F Drive\AHRQ TS E-Learning\Module 3\Output-Both\data\asimages\{A3CC9F3B-5281-4B95-9603-6AEACC4DCBE5}_1.png_crop.png&quot;/&gt;&lt;left val=&quot;22&quot;/&gt;&lt;top val=&quot;135&quot;/&gt;&lt;width val=&quot;333&quot;/&gt;&lt;height val=&quot;41&quot;/&gt;&lt;hasText val=&quot;1&quot;/&gt;&lt;paraId val=&quot;2&quot;/&gt;&lt;/Image&gt;&lt;Image&gt;&lt;filename val=&quot;D:\Archive\F Drive\AHRQ TS E-Learning\Module 3\Output-Both\data\asimages\{854F565A-CAD5-48F8-AC8A-6E450E087500}_1.png_crop.png&quot;/&gt;&lt;left val=&quot;22&quot;/&gt;&lt;top val=&quot;201&quot;/&gt;&lt;width val=&quot;232&quot;/&gt;&lt;height val=&quot;38&quot;/&gt;&lt;hasText val=&quot;1&quot;/&gt;&lt;paraId val=&quot;3&quot;/&gt;&lt;/Image&gt;&lt;Image&gt;&lt;filename val=&quot;D:\Archive\F Drive\AHRQ TS E-Learning\Module 3\Output-Both\data\asimages\{B337D256-5A1D-49C5-ABA0-AA769C275444}_1.png_crop.png&quot;/&gt;&lt;left val=&quot;21&quot;/&gt;&lt;top val=&quot;267&quot;/&gt;&lt;width val=&quot;308&quot;/&gt;&lt;height val=&quot;41&quot;/&gt;&lt;hasText val=&quot;1&quot;/&gt;&lt;paraId val=&quot;4&quot;/&gt;&lt;/Image&gt;&lt;/TextEffect&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27.wav"/>
  <p:tag name="PPSNARRATION" val="28,1236781790,D:\Archive\F Drive\AHRQ TS E-Learning\Module 3\TS_2016_Module_3_v7.0_pptx\Media.ppcx"/>
  <p:tag name="HTML_SHAPEINFO" val="&lt;SlideThumbPath val=&quot;Slide28.PNG&quot;/&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D:\Archive\F Drive\AHRQ TS E-Learning\Module 3\Output-Both\data\asimages\{F06CCF8D-1A48-434D-AB86-4ECEA88AEB1A}_28.png&quot;/&gt;&lt;left val=&quot;66&quot;/&gt;&lt;top val=&quot;-2&quot;/&gt;&lt;width val=&quot;644&quot;/&gt;&lt;height val=&quot;68&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67EEB3-81D5-4184-B030-E17679A4A073}&quot;/&gt;&lt;isInvalidForFieldText val=&quot;0&quot;/&gt;&lt;Image&gt;&lt;filename val=&quot;D:\Archive\F Drive\AHRQ TS E-Learning\Module 3\Output-Both\data\asimages\{9167EEB3-81D5-4184-B030-E17679A4A073}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15&quot;/&gt;&lt;lineCharCount val=&quot;23&quot;/&gt;&lt;lineCharCount val=&quot;36&quot;/&gt;&lt;lineCharCount val=&quot;27&quot;/&gt;&lt;lineCharCount val=&quot;21&quot;/&gt;&lt;/TableIndex&gt;&lt;/ShapeTextInfo&gt;"/>
  <p:tag name="HTML_SHAPEINFO" val="&lt;TextEffect&gt;&lt;Image&gt;&lt;filename val=&quot;D:\Archive\F Drive\AHRQ TS E-Learning\Module 3\Output-Both\data\asimages\{CDEF593A-42DA-45D1-9079-7B093DDE1E59}_1.png_crop.png&quot;/&gt;&lt;left val=&quot;21&quot;/&gt;&lt;top val=&quot;68&quot;/&gt;&lt;width val=&quot;233&quot;/&gt;&lt;height val=&quot;41&quot;/&gt;&lt;hasText val=&quot;1&quot;/&gt;&lt;paraId val=&quot;1&quot;/&gt;&lt;/Image&gt;&lt;Image&gt;&lt;filename val=&quot;D:\Archive\F Drive\AHRQ TS E-Learning\Module 3\Output-Both\data\asimages\{EC15E0A1-FBD0-45E3-9731-3726406FEC00}_1.png_crop.png&quot;/&gt;&lt;left val=&quot;22&quot;/&gt;&lt;top val=&quot;135&quot;/&gt;&lt;width val=&quot;172&quot;/&gt;&lt;height val=&quot;17&quot;/&gt;&lt;hasText val=&quot;1&quot;/&gt;&lt;paraId val=&quot;2&quot;/&gt;&lt;/Image&gt;&lt;Image&gt;&lt;filename val=&quot;D:\Archive\F Drive\AHRQ TS E-Learning\Module 3\Output-Both\data\asimages\{46249B36-8F2A-416E-BDDB-86A070D93F95}_1.png_crop.png&quot;/&gt;&lt;left val=&quot;21&quot;/&gt;&lt;top val=&quot;177&quot;/&gt;&lt;width val=&quot;303&quot;/&gt;&lt;height val=&quot;14&quot;/&gt;&lt;hasText val=&quot;1&quot;/&gt;&lt;paraId val=&quot;3&quot;/&gt;&lt;/Image&gt;&lt;Image&gt;&lt;filename val=&quot;D:\Archive\F Drive\AHRQ TS E-Learning\Module 3\Output-Both\data\asimages\{699E8EDC-6D36-4B19-81F8-22F434E1884F}_1.png_crop.png&quot;/&gt;&lt;left val=&quot;21&quot;/&gt;&lt;top val=&quot;219&quot;/&gt;&lt;width val=&quot;235&quot;/&gt;&lt;height val=&quot;17&quot;/&gt;&lt;hasText val=&quot;1&quot;/&gt;&lt;paraId val=&quot;4&quot;/&gt;&lt;/Image&gt;&lt;Image&gt;&lt;filename val=&quot;D:\Archive\F Drive\AHRQ TS E-Learning\Module 3\Output-Both\data\asimages\{A43B7686-B36E-4B9E-8C00-D6BE5DC0C62E}_1.png_crop.png&quot;/&gt;&lt;left val=&quot;22&quot;/&gt;&lt;top val=&quot;262&quot;/&gt;&lt;width val=&quot;179&quot;/&gt;&lt;height val=&quot;16&quot;/&gt;&lt;hasText val=&quot;1&quot;/&gt;&lt;paraId val=&quot;5&quot;/&gt;&lt;/Image&gt;&lt;/TextEffec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B8730FEA-245E-4DFE-B10F-B461BE5D6210}_28.png&quot;/&gt;&lt;left val=&quot;383&quot;/&gt;&lt;top val=&quot;329&quot;/&gt;&lt;width val=&quot;283&quot;/&gt;&lt;height val=&quot;3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C109CC-45C1-4076-AEF4-03D1E66711AF}&quot;/&gt;&lt;isInvalidForFieldText val=&quot;0&quot;/&gt;&lt;Image&gt;&lt;filename val=&quot;D:\Archive\F Drive\AHRQ TS E-Learning\Module 3\Output-Both\data\asimages\{4CC109CC-45C1-4076-AEF4-03D1E66711AF}_28.png&quot;/&gt;&lt;left val=&quot;391&quot;/&gt;&lt;top val=&quot;50&quot;/&gt;&lt;width val=&quot;296&quot;/&gt;&lt;height val=&quot;525&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28.wav"/>
  <p:tag name="PPSNARRATION" val="29,1236781790,D:\Archive\F Drive\AHRQ TS E-Learning\Module 3\TS_2016_Module_3_v7.0_pptx\Media.ppcx"/>
  <p:tag name="HTML_SHAPEINFO" val="&lt;SlideThumbPath val=&quot;Slide29.PNG&quot;/&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D:\Archive\F Drive\AHRQ TS E-Learning\Module 3\Output-Both\data\asimages\{6178034D-1DC7-4DAE-85AA-DDAE4C38A1FB}_29.png&quot;/&gt;&lt;left val=&quot;66&quot;/&gt;&lt;top val=&quot;-2&quot;/&gt;&lt;width val=&quot;644&quot;/&gt;&lt;height val=&quot;68&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4&quot;/&gt;&lt;lineCharCount val=&quot;36&quot;/&gt;&lt;lineCharCount val=&quot;32&quot;/&gt;&lt;lineCharCount val=&quot;14&quot;/&gt;&lt;lineCharCount val=&quot;42&quot;/&gt;&lt;lineCharCount val=&quot;38&quot;/&gt;&lt;lineCharCount val=&quot;25&quot;/&gt;&lt;/TableIndex&gt;&lt;/ShapeTextInfo&gt;"/>
  <p:tag name="HTML_SHAPEINFO" val="&lt;TextEffect&gt;&lt;Image&gt;&lt;filename val=&quot;D:\Archive\F Drive\AHRQ TS E-Learning\Module 3\Output-Both\data\asimages\{8B0E30DC-6C6B-4171-84CA-2E6A58B9C00D}_1.png_crop.png&quot;/&gt;&lt;left val=&quot;21&quot;/&gt;&lt;top val=&quot;68&quot;/&gt;&lt;width val=&quot;348&quot;/&gt;&lt;height val=&quot;17&quot;/&gt;&lt;hasText val=&quot;1&quot;/&gt;&lt;paraId val=&quot;1&quot;/&gt;&lt;/Image&gt;&lt;Image&gt;&lt;filename val=&quot;D:\Archive\F Drive\AHRQ TS E-Learning\Module 3\Output-Both\data\asimages\{08C8BAB0-50A1-4AEC-B64C-0254789A3917}_1.png_crop.png&quot;/&gt;&lt;left val=&quot;21&quot;/&gt;&lt;top val=&quot;111&quot;/&gt;&lt;width val=&quot;292&quot;/&gt;&lt;height val=&quot;17&quot;/&gt;&lt;hasText val=&quot;1&quot;/&gt;&lt;paraId val=&quot;2&quot;/&gt;&lt;/Image&gt;&lt;Image&gt;&lt;filename val=&quot;D:\Archive\F Drive\AHRQ TS E-Learning\Module 3\Output-Both\data\asimages\{FAD57B6B-D14F-4CC6-AFB9-0F1C8967424B}_1.png_crop.png&quot;/&gt;&lt;left val=&quot;22&quot;/&gt;&lt;top val=&quot;153&quot;/&gt;&lt;width val=&quot;261&quot;/&gt;&lt;height val=&quot;38&quot;/&gt;&lt;hasText val=&quot;1&quot;/&gt;&lt;paraId val=&quot;3&quot;/&gt;&lt;/Image&gt;&lt;Image&gt;&lt;filename val=&quot;D:\Archive\F Drive\AHRQ TS E-Learning\Module 3\Output-Both\data\asimages\{2394E38C-0B9C-4E69-BBA4-7F20FA991DB5}_1.png_crop.png&quot;/&gt;&lt;left val=&quot;21&quot;/&gt;&lt;top val=&quot;219&quot;/&gt;&lt;width val=&quot;329&quot;/&gt;&lt;height val=&quot;17&quot;/&gt;&lt;hasText val=&quot;1&quot;/&gt;&lt;paraId val=&quot;4&quot;/&gt;&lt;/Image&gt;&lt;Image&gt;&lt;filename val=&quot;D:\Archive\F Drive\AHRQ TS E-Learning\Module 3\Output-Both\data\asimages\{28389E3E-99AD-443F-8573-65E018E9902A}_1.png_crop.png&quot;/&gt;&lt;left val=&quot;21&quot;/&gt;&lt;top val=&quot;261&quot;/&gt;&lt;width val=&quot;296&quot;/&gt;&lt;height val=&quot;38&quot;/&gt;&lt;hasText val=&quot;1&quot;/&gt;&lt;paraId val=&quot;5&quot;/&gt;&lt;/Image&gt;&lt;/TextEffect&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636974E5-C969-4B33-8A61-FF27B6CB1680}_29.png&quot;/&gt;&lt;left val=&quot;407&quot;/&gt;&lt;top val=&quot;323&quot;/&gt;&lt;width val=&quot;252&quot;/&gt;&lt;height val=&quot;3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E4174D-D780-4013-9265-5B50151A0D58}&quot;/&gt;&lt;isInvalidForFieldText val=&quot;0&quot;/&gt;&lt;Image&gt;&lt;filename val=&quot;D:\Archive\F Drive\AHRQ TS E-Learning\Module 3\Output-Both\data\asimages\{4FE4174D-D780-4013-9265-5B50151A0D58}_29.png&quot;/&gt;&lt;left val=&quot;389&quot;/&gt;&lt;top val=&quot;67&quot;/&gt;&lt;width val=&quot;278&quot;/&gt;&lt;height val=&quot;251&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29.wav"/>
  <p:tag name="PPSNARRATION" val="30,1236781790,D:\Archive\F Drive\AHRQ TS E-Learning\Module 3\TS_2016_Module_3_v7.0_pptx\Media.ppcx"/>
  <p:tag name="HTML_SHAPEINFO" val="&lt;SlideThumbPath val=&quot;Slide30.PNG&quot;/&gt;"/>
</p:tagLst>
</file>

<file path=ppt/tags/tag1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00AF48-99E6-4181-84DA-91DD8D07DF66}&quot;/&gt;&lt;isInvalidForFieldText val=&quot;0&quot;/&gt;&lt;Image&gt;&lt;filename val=&quot;D:\Archive\F Drive\AHRQ TS E-Learning\Module 3\Output-Both\data\asimages\{8A00AF48-99E6-4181-84DA-91DD8D07DF66}_30.png&quot;/&gt;&lt;left val=&quot;399&quot;/&gt;&lt;top val=&quot;100&quot;/&gt;&lt;width val=&quot;267&quot;/&gt;&lt;height val=&quot;20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73CEE8-56B3-499A-97A3-D6404FCC49D1}&quot;/&gt;&lt;isInvalidForFieldText val=&quot;0&quot;/&gt;&lt;Image&gt;&lt;filename val=&quot;D:\Archive\F Drive\AHRQ TS E-Learning\Module 3\Output-Both\data\asimages\{BE73CEE8-56B3-499A-97A3-D6404FCC49D1}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D:\Archive\F Drive\AHRQ TS E-Learning\Module 3\Output-Both\data\asimages\{5226F39E-052B-48AE-A9C5-1C60108A1233}_30.png&quot;/&gt;&lt;left val=&quot;66&quot;/&gt;&lt;top val=&quot;-2&quot;/&gt;&lt;width val=&quot;644&quot;/&gt;&lt;height val=&quot;68&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6&quot;/&gt;&lt;lineCharCount val=&quot;11&quot;/&gt;&lt;lineCharCount val=&quot;38&quot;/&gt;&lt;lineCharCount val=&quot;7&quot;/&gt;&lt;lineCharCount val=&quot;37&quot;/&gt;&lt;lineCharCount val=&quot;31&quot;/&gt;&lt;/TableIndex&gt;&lt;/ShapeTextInfo&gt;"/>
  <p:tag name="HTML_SHAPEINFO" val="&lt;TextEffect&gt;&lt;Image&gt;&lt;filename val=&quot;D:\Archive\F Drive\AHRQ TS E-Learning\Module 3\Output-Both\data\asimages\{9E114594-D028-4B0C-9D0A-02D5F81705FD}_1.png_crop.png&quot;/&gt;&lt;left val=&quot;22&quot;/&gt;&lt;top val=&quot;68&quot;/&gt;&lt;width val=&quot;290&quot;/&gt;&lt;height val=&quot;41&quot;/&gt;&lt;hasText val=&quot;1&quot;/&gt;&lt;paraId val=&quot;1&quot;/&gt;&lt;/Image&gt;&lt;Image&gt;&lt;filename val=&quot;D:\Archive\F Drive\AHRQ TS E-Learning\Module 3\Output-Both\data\asimages\{F6A4D60A-952C-414C-8206-07B00E8E4810}_1.png_crop.png&quot;/&gt;&lt;left val=&quot;30&quot;/&gt;&lt;top val=&quot;135&quot;/&gt;&lt;width val=&quot;326&quot;/&gt;&lt;height val=&quot;38&quot;/&gt;&lt;hasText val=&quot;1&quot;/&gt;&lt;paraId val=&quot;2&quot;/&gt;&lt;/Image&gt;&lt;Image&gt;&lt;filename val=&quot;D:\Archive\F Drive\AHRQ TS E-Learning\Module 3\Output-Both\data\asimages\{CC6C9930-EFD1-482E-9017-524611A1AE68}_1.png_crop.png&quot;/&gt;&lt;left val=&quot;30&quot;/&gt;&lt;top val=&quot;201&quot;/&gt;&lt;width val=&quot;337&quot;/&gt;&lt;height val=&quot;41&quot;/&gt;&lt;hasText val=&quot;1&quot;/&gt;&lt;paraId val=&quot;3&quot;/&gt;&lt;/Image&gt;&lt;/TextEffect&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EC224A-2013-4470-AA3C-B91FBD844D8B}&quot;/&gt;&lt;isInvalidForFieldText val=&quot;0&quot;/&gt;&lt;Image&gt;&lt;filename val=&quot;D:\Archive\F Drive\AHRQ TS E-Learning\Module 3\Output-Both\data\asimages\{07EC224A-2013-4470-AA3C-B91FBD844D8B}_30.png&quot;/&gt;&lt;left val=&quot;337&quot;/&gt;&lt;top val=&quot;211&quot;/&gt;&lt;width val=&quot;104&quot;/&gt;&lt;height val=&quot;8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727B3D87-A4A6-4B41-A2AD-8176B5AF5DE3}&quot;/&gt;&lt;isInvalidForFieldText val=&quot;0&quot;/&gt;&lt;Image&gt;&lt;filename val=&quot;D:\Archive\F Drive\AHRQ TS E-Learning\Module 3\Output-Both\data\asimages\{727B3D87-A4A6-4B41-A2AD-8176B5AF5DE3}_30.png&quot;/&gt;&lt;left val=&quot;110&quot;/&gt;&lt;top val=&quot;283&quot;/&gt;&lt;width val=&quot;238&quot;/&gt;&lt;height val=&quot;8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30.wav"/>
  <p:tag name="PPSNARRATION" val="31,1236781790,D:\Archive\F Drive\AHRQ TS E-Learning\Module 3\TS_2016_Module_3_v7.0_pptx\Media.ppcx"/>
  <p:tag name="HTML_SHAPEINFO" val="&lt;SlideThumbPath val=&quot;Slide31.PNG&quot;/&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D:\Archive\F Drive\AHRQ TS E-Learning\Module 3\Output-Both\data\asimages\{06DB807C-F4B3-40C0-9C87-31C4166470B7}_31.png&quot;/&gt;&lt;left val=&quot;66&quot;/&gt;&lt;top val=&quot;-2&quot;/&gt;&lt;width val=&quot;644&quot;/&gt;&lt;height val=&quot;68&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34&quot;/&gt;&lt;lineCharCount val=&quot;30&quot;/&gt;&lt;lineCharCount val=&quot;26&quot;/&gt;&lt;lineCharCount val=&quot;27&quot;/&gt;&lt;lineCharCount val=&quot;28&quot;/&gt;&lt;lineCharCount val=&quot;39&quot;/&gt;&lt;lineCharCount val=&quot;10&quot;/&gt;&lt;lineCharCount val=&quot;41&quot;/&gt;&lt;lineCharCount val=&quot;26&quot;/&gt;&lt;/TableIndex&gt;&lt;/ShapeTextInfo&gt;"/>
  <p:tag name="HTML_SHAPEINFO" val="&lt;TextEffect&gt;&lt;Image&gt;&lt;filename val=&quot;D:\Archive\F Drive\AHRQ TS E-Learning\Module 3\Output-Both\data\asimages\{9A193E1F-5B0A-446B-A864-924E0DA9953F}_1.png_crop.png&quot;/&gt;&lt;left val=&quot;22&quot;/&gt;&lt;top val=&quot;68&quot;/&gt;&lt;width val=&quot;131&quot;/&gt;&lt;height val=&quot;14&quot;/&gt;&lt;hasText val=&quot;1&quot;/&gt;&lt;paraId val=&quot;1&quot;/&gt;&lt;/Image&gt;&lt;Image&gt;&lt;filename val=&quot;D:\Archive\F Drive\AHRQ TS E-Learning\Module 3\Output-Both\data\asimages\{9C56822E-4450-4E23-A7F9-21864DB74140}_1.png_crop.png&quot;/&gt;&lt;left val=&quot;36&quot;/&gt;&lt;top val=&quot;98&quot;/&gt;&lt;width val=&quot;297&quot;/&gt;&lt;height val=&quot;17&quot;/&gt;&lt;hasText val=&quot;1&quot;/&gt;&lt;paraId val=&quot;2&quot;/&gt;&lt;/Image&gt;&lt;Image&gt;&lt;filename val=&quot;D:\Archive\F Drive\AHRQ TS E-Learning\Module 3\Output-Both\data\asimages\{A5E074D1-3D02-4019-A543-2957E516CE68}_1.png_crop.png&quot;/&gt;&lt;left val=&quot;36&quot;/&gt;&lt;top val=&quot;124&quot;/&gt;&lt;width val=&quot;285&quot;/&gt;&lt;height val=&quot;17&quot;/&gt;&lt;hasText val=&quot;1&quot;/&gt;&lt;paraId val=&quot;3&quot;/&gt;&lt;/Image&gt;&lt;Image&gt;&lt;filename val=&quot;D:\Archive\F Drive\AHRQ TS E-Learning\Module 3\Output-Both\data\asimages\{F73B9D2C-16AD-4B53-824B-7A73E65DF8C0}_1.png_crop.png&quot;/&gt;&lt;left val=&quot;36&quot;/&gt;&lt;top val=&quot;150&quot;/&gt;&lt;width val=&quot;244&quot;/&gt;&lt;height val=&quot;14&quot;/&gt;&lt;hasText val=&quot;1&quot;/&gt;&lt;paraId val=&quot;4&quot;/&gt;&lt;/Image&gt;&lt;Image&gt;&lt;filename val=&quot;D:\Archive\F Drive\AHRQ TS E-Learning\Module 3\Output-Both\data\asimages\{461D6258-B164-4B77-9E01-0EB710EF6116}_1.png_crop.png&quot;/&gt;&lt;left val=&quot;36&quot;/&gt;&lt;top val=&quot;176&quot;/&gt;&lt;width val=&quot;234&quot;/&gt;&lt;height val=&quot;14&quot;/&gt;&lt;hasText val=&quot;1&quot;/&gt;&lt;paraId val=&quot;5&quot;/&gt;&lt;/Image&gt;&lt;Image&gt;&lt;filename val=&quot;D:\Archive\F Drive\AHRQ TS E-Learning\Module 3\Output-Both\data\asimages\{117D08FC-A89B-4148-9DEA-F9AF650C741F}_1.png_crop.png&quot;/&gt;&lt;left val=&quot;36&quot;/&gt;&lt;top val=&quot;202&quot;/&gt;&lt;width val=&quot;260&quot;/&gt;&lt;height val=&quot;17&quot;/&gt;&lt;hasText val=&quot;1&quot;/&gt;&lt;paraId val=&quot;6&quot;/&gt;&lt;/Image&gt;&lt;Image&gt;&lt;filename val=&quot;D:\Archive\F Drive\AHRQ TS E-Learning\Module 3\Output-Both\data\asimages\{09856FF5-FE01-474F-8D5E-D6F3A1EB791E}_1.png_crop.png&quot;/&gt;&lt;left val=&quot;36&quot;/&gt;&lt;top val=&quot;228&quot;/&gt;&lt;width val=&quot;331&quot;/&gt;&lt;height val=&quot;41&quot;/&gt;&lt;hasText val=&quot;1&quot;/&gt;&lt;paraId val=&quot;7&quot;/&gt;&lt;/Image&gt;&lt;Image&gt;&lt;filename val=&quot;D:\Archive\F Drive\AHRQ TS E-Learning\Module 3\Output-Both\data\asimages\{9F2042C7-DBC9-41E6-8C6E-E243C10A488F}_1.png_crop.png&quot;/&gt;&lt;left val=&quot;23&quot;/&gt;&lt;top val=&quot;285&quot;/&gt;&lt;width val=&quot;325&quot;/&gt;&lt;height val=&quot;41&quot;/&gt;&lt;hasText val=&quot;1&quot;/&gt;&lt;paraId val=&quot;8&quot;/&gt;&lt;/Image&gt;&lt;/TextEffect&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4F1992-50B2-45A8-9ADB-76CA62D7CBF0}&quot;/&gt;&lt;isInvalidForFieldText val=&quot;0&quot;/&gt;&lt;Image&gt;&lt;filename val=&quot;D:\Archive\F Drive\AHRQ TS E-Learning\Module 3\Output-Both\data\asimages\{5A4F1992-50B2-45A8-9ADB-76CA62D7CBF0}_31.png&quot;/&gt;&lt;left val=&quot;399&quot;/&gt;&lt;top val=&quot;100&quot;/&gt;&lt;width val=&quot;267&quot;/&gt;&lt;height val=&quot;201&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31.wav"/>
  <p:tag name="PPSNARRATION" val="32,1236781790,D:\Archive\F Drive\AHRQ TS E-Learning\Module 3\TS_2016_Module_3_v7.0_pptx\Media.ppcx"/>
  <p:tag name="HTML_SHAPEINFO" val="&lt;SlideThumbPath val=&quot;Slide32.PNG&quot;/&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D:\Archive\F Drive\AHRQ TS E-Learning\Module 3\Output-Both\data\asimages\{54759CAB-42BB-43EB-ABD6-75F814089019}_32.png&quot;/&gt;&lt;left val=&quot;66&quot;/&gt;&lt;top val=&quot;-2&quot;/&gt;&lt;width val=&quot;644&quot;/&gt;&lt;height val=&quot;6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8D4F00-3A62-4E69-BDA3-759C74787A8F}&quot;/&gt;&lt;isInvalidForFieldText val=&quot;0&quot;/&gt;&lt;Image&gt;&lt;filename val=&quot;D:\Archive\F Drive\AHRQ TS E-Learning\Module 3\Output-Both\data\asimages\{218D4F00-3A62-4E69-BDA3-759C74787A8F}_MtorLt.png&quot;/&gt;&lt;left val=&quot;605&quot;/&gt;&lt;top val=&quot;379&quot;/&gt;&lt;width val=&quot;25&quot;/&gt;&lt;height val=&quot;2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2&quot;/&gt;&lt;lineCharCount val=&quot;27&quot;/&gt;&lt;lineCharCount val=&quot;41&quot;/&gt;&lt;lineCharCount val=&quot;43&quot;/&gt;&lt;lineCharCount val=&quot;31&quot;/&gt;&lt;lineCharCount val=&quot;41&quot;/&gt;&lt;lineCharCount val=&quot;32&quot;/&gt;&lt;lineCharCount val=&quot;33&quot;/&gt;&lt;lineCharCount val=&quot;23&quot;/&gt;&lt;lineCharCount val=&quot;37&quot;/&gt;&lt;lineCharCount val=&quot;34&quot;/&gt;&lt;lineCharCount val=&quot;35&quot;/&gt;&lt;/TableIndex&gt;&lt;/ShapeTextInfo&gt;"/>
  <p:tag name="PRESENTER_SHAPEINFO" val="&lt;TextEffect&gt;&lt;Image&gt;&lt;filename val=&quot;D:\Archive\F Drive\AHRQ TS E-Learning\Module 3\Output-Both\data\asimages\{7092284B-4FA9-4FDA-8E12-9402842D5938}_1.png_crop.png&quot;/&gt;&lt;left val=&quot;44&quot;/&gt;&lt;top val=&quot;68&quot;/&gt;&lt;width val=&quot;273&quot;/&gt;&lt;height val=&quot;33&quot;/&gt;&lt;hasText val=&quot;1&quot;/&gt;&lt;paraId val=&quot;1&quot;/&gt;&lt;/Image&gt;&lt;Image&gt;&lt;filename val=&quot;D:\Archive\F Drive\AHRQ TS E-Learning\Module 3\Output-Both\data\asimages\{313F006B-FDA9-42F9-AC70-3728D025BB69}_1.png_crop.png&quot;/&gt;&lt;left val=&quot;42&quot;/&gt;&lt;top val=&quot;114&quot;/&gt;&lt;width val=&quot;277&quot;/&gt;&lt;height val=&quot;14&quot;/&gt;&lt;hasText val=&quot;1&quot;/&gt;&lt;paraId val=&quot;2&quot;/&gt;&lt;/Image&gt;&lt;Image&gt;&lt;filename val=&quot;D:\Archive\F Drive\AHRQ TS E-Learning\Module 3\Output-Both\data\asimages\{7970F136-55FE-4CB4-8CAD-72ABEBFB9121}_1.png_crop.png&quot;/&gt;&lt;left val=&quot;39&quot;/&gt;&lt;top val=&quot;143&quot;/&gt;&lt;width val=&quot;289&quot;/&gt;&lt;height val=&quot;33&quot;/&gt;&lt;hasText val=&quot;1&quot;/&gt;&lt;paraId val=&quot;3&quot;/&gt;&lt;/Image&gt;&lt;Image&gt;&lt;filename val=&quot;D:\Archive\F Drive\AHRQ TS E-Learning\Module 3\Output-Both\data\asimages\{F724596F-6FBF-434B-A2A9-08E3BBE50984}_1.png_crop.png&quot;/&gt;&lt;left val=&quot;36&quot;/&gt;&lt;top val=&quot;189&quot;/&gt;&lt;width val=&quot;296&quot;/&gt;&lt;height val=&quot;72&quot;/&gt;&lt;hasText val=&quot;1&quot;/&gt;&lt;paraId val=&quot;4&quot;/&gt;&lt;/Image&gt;&lt;Image&gt;&lt;filename val=&quot;D:\Archive\F Drive\AHRQ TS E-Learning\Module 3\Output-Both\data\asimages\{86931302-6717-48BE-A729-5D94265465A0}_1.png_crop.png&quot;/&gt;&lt;left val=&quot;48&quot;/&gt;&lt;top val=&quot;275&quot;/&gt;&lt;width val=&quot;283&quot;/&gt;&lt;height val=&quot;53&quot;/&gt;&lt;hasText val=&quot;1&quot;/&gt;&lt;paraId val=&quot;5&quot;/&gt;&lt;/Image&gt;&lt;/TextEffec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quot;/&gt;&lt;lineCharCount val=&quot;46&quot;/&gt;&lt;lineCharCount val=&quot;40&quot;/&gt;&lt;lineCharCount val=&quot;40&quot;/&gt;&lt;lineCharCount val=&quot;34&quot;/&gt;&lt;lineCharCount val=&quot;45&quot;/&gt;&lt;lineCharCount val=&quot;30&quot;/&gt;&lt;lineCharCount val=&quot;30&quot;/&gt;&lt;lineCharCount val=&quot;29&quot;/&gt;&lt;lineCharCount val=&quot;32&quot;/&gt;&lt;lineCharCount val=&quot;41&quot;/&gt;&lt;lineCharCount val=&quot;37&quot;/&gt;&lt;lineCharCount val=&quot;18&quot;/&gt;&lt;/TableIndex&gt;&lt;/ShapeTextInfo&gt;"/>
  <p:tag name="PRESENTER_SHAPEINFO" val="&lt;TextEffect&gt;&lt;Image&gt;&lt;filename val=&quot;D:\Archive\F Drive\AHRQ TS E-Learning\Module 3\Output-Both\data\asimages\{A7DBEFFC-374D-413F-8209-838FFE017343}_1.png_crop.png&quot;/&gt;&lt;left val=&quot;364&quot;/&gt;&lt;top val=&quot;84&quot;/&gt;&lt;width val=&quot;25&quot;/&gt;&lt;height val=&quot;10&quot;/&gt;&lt;hasText val=&quot;1&quot;/&gt;&lt;paraId val=&quot;1&quot;/&gt;&lt;/Image&gt;&lt;Image&gt;&lt;filename val=&quot;D:\Archive\F Drive\AHRQ TS E-Learning\Module 3\Output-Both\data\asimages\{E17BC647-B2AE-4AC2-B2D7-8FADDFCF01F5}_1.png_crop.png&quot;/&gt;&lt;left val=&quot;363&quot;/&gt;&lt;top val=&quot;111&quot;/&gt;&lt;width val=&quot;338&quot;/&gt;&lt;height val=&quot;33&quot;/&gt;&lt;hasText val=&quot;1&quot;/&gt;&lt;paraId val=&quot;2&quot;/&gt;&lt;/Image&gt;&lt;Image&gt;&lt;filename val=&quot;D:\Archive\F Drive\AHRQ TS E-Learning\Module 3\Output-Both\data\asimages\{61EB0647-7B2E-4D57-B951-5CA21ED8F7C6}_1.png_crop.png&quot;/&gt;&lt;left val=&quot;362&quot;/&gt;&lt;top val=&quot;159&quot;/&gt;&lt;width val=&quot;296&quot;/&gt;&lt;height val=&quot;33&quot;/&gt;&lt;hasText val=&quot;1&quot;/&gt;&lt;paraId val=&quot;3&quot;/&gt;&lt;/Image&gt;&lt;Image&gt;&lt;filename val=&quot;D:\Archive\F Drive\AHRQ TS E-Learning\Module 3\Output-Both\data\asimages\{9B747D93-0E28-48E1-9B7E-8C483014D614}_1.png_crop.png&quot;/&gt;&lt;left val=&quot;362&quot;/&gt;&lt;top val=&quot;206&quot;/&gt;&lt;width val=&quot;314&quot;/&gt;&lt;height val=&quot;33&quot;/&gt;&lt;hasText val=&quot;1&quot;/&gt;&lt;paraId val=&quot;4&quot;/&gt;&lt;/Image&gt;&lt;Image&gt;&lt;filename val=&quot;D:\Archive\F Drive\AHRQ TS E-Learning\Module 3\Output-Both\data\asimages\{90FA5ED4-5BD5-412D-A8BE-EA2A3C2AFF67}_1.png_crop.png&quot;/&gt;&lt;left val=&quot;363&quot;/&gt;&lt;top val=&quot;253&quot;/&gt;&lt;width val=&quot;278&quot;/&gt;&lt;height val=&quot;52&quot;/&gt;&lt;hasText val=&quot;1&quot;/&gt;&lt;paraId val=&quot;5&quot;/&gt;&lt;/Image&gt;&lt;Image&gt;&lt;filename val=&quot;D:\Archive\F Drive\AHRQ TS E-Learning\Module 3\Output-Both\data\asimages\{5C6EB2F6-D564-4FF7-99A2-E36E2C217763}_1.png_crop.png&quot;/&gt;&lt;left val=&quot;363&quot;/&gt;&lt;top val=&quot;320&quot;/&gt;&lt;width val=&quot;326&quot;/&gt;&lt;height val=&quot;52&quot;/&gt;&lt;hasText val=&quot;1&quot;/&gt;&lt;paraId val=&quot;6&quot;/&gt;&lt;/Image&gt;&lt;/TextEffect&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32.wav"/>
  <p:tag name="PPSNARRATION" val="33,1236781790,D:\Archive\F Drive\AHRQ TS E-Learning\Module 3\TS_2016_Module_3_v7.0_pptx\Media.ppcx"/>
  <p:tag name="HTML_SHAPEINFO" val="&lt;SlideThumbPath val=&quot;Slide33.PNG&quot;/&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CC021F-76F6-4C35-9912-D6E4E438B2C2}&quot;/&gt;&lt;isInvalidForFieldText val=&quot;0&quot;/&gt;&lt;Image&gt;&lt;filename val=&quot;D:\Archive\F Drive\AHRQ TS E-Learning\Module 3\Output-Both\data\asimages\{88CC021F-76F6-4C35-9912-D6E4E438B2C2}_33.png&quot;/&gt;&lt;left val=&quot;414&quot;/&gt;&lt;top val=&quot;93&quot;/&gt;&lt;width val=&quot;267&quot;/&gt;&lt;height val=&quot;201&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D:\Archive\F Drive\AHRQ TS E-Learning\Module 3\Output-Both\data\asimages\{285657D3-C0F6-4F01-9FFE-24A3CEDA74CD}_33.png&quot;/&gt;&lt;left val=&quot;66&quot;/&gt;&lt;top val=&quot;-2&quot;/&gt;&lt;width val=&quot;644&quot;/&gt;&lt;height val=&quot;6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9&quot;/&gt;&lt;lineCharCount val=&quot;10&quot;/&gt;&lt;lineCharCount val=&quot;33&quot;/&gt;&lt;lineCharCount val=&quot;28&quot;/&gt;&lt;lineCharCount val=&quot;8&quot;/&gt;&lt;/TableIndex&gt;&lt;/ShapeTextInfo&gt;"/>
  <p:tag name="HTML_SHAPEINFO" val="&lt;TextEffect&gt;&lt;Image&gt;&lt;filename val=&quot;D:\Archive\F Drive\AHRQ TS E-Learning\Module 3\Output-Both\data\asimages\{F0E4384E-84DF-4DD5-B813-73DB553DE551}_1.png_crop.png&quot;/&gt;&lt;left val=&quot;21&quot;/&gt;&lt;top val=&quot;68&quot;/&gt;&lt;width val=&quot;302&quot;/&gt;&lt;height val=&quot;41&quot;/&gt;&lt;hasText val=&quot;1&quot;/&gt;&lt;paraId val=&quot;1&quot;/&gt;&lt;/Image&gt;&lt;Image&gt;&lt;filename val=&quot;D:\Archive\F Drive\AHRQ TS E-Learning\Module 3\Output-Both\data\asimages\{AFC79F90-3B28-4960-A491-E10844487A97}_1.png_crop.png&quot;/&gt;&lt;left val=&quot;29&quot;/&gt;&lt;top val=&quot;136&quot;/&gt;&lt;width val=&quot;334&quot;/&gt;&lt;height val=&quot;78&quot;/&gt;&lt;hasText val=&quot;1&quot;/&gt;&lt;paraId val=&quot;2&quot;/&gt;&lt;/Image&gt;&lt;/TextEffect&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BFA1D7-6B70-4349-9BB2-98DE679E5F03}&quot;/&gt;&lt;isInvalidForFieldText val=&quot;0&quot;/&gt;&lt;Image&gt;&lt;filename val=&quot;D:\Archive\F Drive\AHRQ TS E-Learning\Module 3\Output-Both\data\asimages\{C9BFA1D7-6B70-4349-9BB2-98DE679E5F03}_33.png&quot;/&gt;&lt;left val=&quot;372&quot;/&gt;&lt;top val=&quot;209&quot;/&gt;&lt;width val=&quot;104&quot;/&gt;&lt;height val=&quot;83&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26&quot;/&gt;&lt;lineCharCount val=&quot;15&quot;/&gt;&lt;/TableIndex&gt;&lt;/ShapeTextInfo&gt;"/>
  <p:tag name="PRESENTER_SHAPEINFO" val="&lt;ThreeDShapeInfo&gt;&lt;uuid val=&quot;{5F4A583D-4E63-4161-9917-32557223DDD4}&quot;/&gt;&lt;isInvalidForFieldText val=&quot;0&quot;/&gt;&lt;Image&gt;&lt;filename val=&quot;D:\Archive\F Drive\AHRQ TS E-Learning\Module 3\Output-Both\data\asimages\{5F4A583D-4E63-4161-9917-32557223DDD4}_33.png&quot;/&gt;&lt;left val=&quot;145&quot;/&gt;&lt;top val=&quot;281&quot;/&gt;&lt;width val=&quot;238&quot;/&gt;&lt;height val=&quot;83&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Slide 33.wav"/>
  <p:tag name="PPSNARRATION" val="34,1236781790,D:\Archive\F Drive\AHRQ TS E-Learning\Module 3\TS_2016_Module_3_v7.0_pptx\Media.ppcx"/>
  <p:tag name="HTML_SHAPEINFO" val="&lt;SlideThumbPath val=&quot;Slide34.PNG&quo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146459A-DF9D-456D-9048-B30990E748DA}&quot;/&gt;&lt;isInvalidForFieldText val=&quot;0&quot;/&gt;&lt;Image&gt;&lt;filename val=&quot;D:\Archive\F Drive\AHRQ TS E-Learning\Module 3\Output-Both\data\asimages\{3146459A-DF9D-456D-9048-B30990E748DA}_MtorLt.png&quot;/&gt;&lt;left val=&quot;498&quot;/&gt;&lt;top val=&quot;378&quot;/&gt;&lt;width val=&quot;34&quot;/&gt;&lt;height val=&quot;27&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D:\Archive\F Drive\AHRQ TS E-Learning\Module 3\Output-Both\data\asimages\{9BAF6BD4-72B1-45C3-887B-67EAC6CF8173}_34.png&quot;/&gt;&lt;left val=&quot;66&quot;/&gt;&lt;top val=&quot;-2&quot;/&gt;&lt;width val=&quot;644&quot;/&gt;&lt;height val=&quot;68&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32&quot;/&gt;&lt;lineCharCount val=&quot;16&quot;/&gt;&lt;lineCharCount val=&quot;31&quot;/&gt;&lt;lineCharCount val=&quot;10&quot;/&gt;&lt;lineCharCount val=&quot;34&quot;/&gt;&lt;lineCharCount val=&quot;15&quot;/&gt;&lt;/TableIndex&gt;&lt;/ShapeTextInfo&gt;"/>
  <p:tag name="HTML_SHAPEINFO" val="&lt;TextEffect&gt;&lt;Image&gt;&lt;filename val=&quot;D:\Archive\F Drive\AHRQ TS E-Learning\Module 3\Output-Both\data\asimages\{91CE4BF8-C8D0-4E68-B70F-AA556A513D54}_1.png_crop.png&quot;/&gt;&lt;left val=&quot;23&quot;/&gt;&lt;top val=&quot;68&quot;/&gt;&lt;width val=&quot;319&quot;/&gt;&lt;height val=&quot;14&quot;/&gt;&lt;hasText val=&quot;1&quot;/&gt;&lt;paraId val=&quot;1&quot;/&gt;&lt;/Image&gt;&lt;Image&gt;&lt;filename val=&quot;D:\Archive\F Drive\AHRQ TS E-Learning\Module 3\Output-Both\data\asimages\{547A9779-7E11-4475-B4D4-719D02C725CE}_1.png_crop.png&quot;/&gt;&lt;left val=&quot;31&quot;/&gt;&lt;top val=&quot;111&quot;/&gt;&lt;width val=&quot;289&quot;/&gt;&lt;height val=&quot;43&quot;/&gt;&lt;hasText val=&quot;1&quot;/&gt;&lt;paraId val=&quot;2&quot;/&gt;&lt;/Image&gt;&lt;Image&gt;&lt;filename val=&quot;D:\Archive\F Drive\AHRQ TS E-Learning\Module 3\Output-Both\data\asimages\{1933C73C-5F14-4B3A-B0E2-E72C71F15E38}_1.png_crop.png&quot;/&gt;&lt;left val=&quot;31&quot;/&gt;&lt;top val=&quot;179&quot;/&gt;&lt;width val=&quot;279&quot;/&gt;&lt;height val=&quot;40&quot;/&gt;&lt;hasText val=&quot;1&quot;/&gt;&lt;paraId val=&quot;3&quot;/&gt;&lt;/Image&gt;&lt;Image&gt;&lt;filename val=&quot;D:\Archive\F Drive\AHRQ TS E-Learning\Module 3\Output-Both\data\asimages\{109DE1F8-10DF-4B46-A388-1A897C03EEAE}_1.png_crop.png&quot;/&gt;&lt;left val=&quot;31&quot;/&gt;&lt;top val=&quot;248&quot;/&gt;&lt;width val=&quot;299&quot;/&gt;&lt;height val=&quot;43&quot;/&gt;&lt;hasText val=&quot;1&quot;/&gt;&lt;paraId val=&quot;4&quot;/&gt;&lt;/Image&gt;&lt;/TextEffect&gt;"/>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F1DD8A-28DA-4307-8E5C-392743A7E548}&quot;/&gt;&lt;isInvalidForFieldText val=&quot;0&quot;/&gt;&lt;Image&gt;&lt;filename val=&quot;D:\Archive\F Drive\AHRQ TS E-Learning\Module 3\Output-Both\data\asimages\{5BF1DD8A-28DA-4307-8E5C-392743A7E548}_34.png&quot;/&gt;&lt;left val=&quot;414&quot;/&gt;&lt;top val=&quot;93&quot;/&gt;&lt;width val=&quot;267&quot;/&gt;&lt;height val=&quot;201&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D:\Archive\F Drive\AHRQ TS E-Learning\Module 3\Output-Both\data\asimages\{518E02B5-8172-45B4-8874-E219AFA49B6D}_34.png&quot;/&gt;&lt;left val=&quot;417&quot;/&gt;&lt;top val=&quot;311&quot;/&gt;&lt;width val=&quot;258&quot;/&gt;&lt;height val=&quot;30&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REhrmantraut_Slide 34.wav"/>
  <p:tag name="PPSNARRATION" val="35,1236781790,D:\Archive\F Drive\AHRQ TS E-Learning\Module 3\TS_2016_Module_3_v7.0_pptx\Media.ppcx"/>
  <p:tag name="HTML_SHAPEINFO" val="&lt;SlideThumbPath val=&quot;Slide35.PNG&quot;/&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D:\Archive\F Drive\AHRQ TS E-Learning\Module 3\Output-Both\data\asimages\{A40A7174-A6A7-4D6D-8708-4AD260A0FE93}_35.png&quot;/&gt;&lt;left val=&quot;66&quot;/&gt;&lt;top val=&quot;-2&quot;/&gt;&lt;width val=&quot;644&quot;/&gt;&lt;height val=&quot;68&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1&quot;/&gt;&lt;lineCharCount val=&quot;78&quot;/&gt;&lt;lineCharCount val=&quot;40&quot;/&gt;&lt;lineCharCount val=&quot;7&quot;/&gt;&lt;lineCharCount val=&quot;75&quot;/&gt;&lt;lineCharCount val=&quot;66&quot;/&gt;&lt;lineCharCount val=&quot;12&quot;/&gt;&lt;lineCharCount val=&quot;6&quot;/&gt;&lt;lineCharCount val=&quot;33&quot;/&gt;&lt;lineCharCount val=&quot;34&quot;/&gt;&lt;/TableIndex&gt;&lt;/ShapeTextInfo&gt;"/>
  <p:tag name="HTML_SHAPEINFO" val="&lt;TextEffect&gt;&lt;Image&gt;&lt;filename val=&quot;D:\Archive\F Drive\AHRQ TS E-Learning\Module 3\Output-Both\data\asimages\{3165FA91-0A0B-47AD-ABD4-9C329271902E}_1.png_crop.png&quot;/&gt;&lt;left val=&quot;21&quot;/&gt;&lt;top val=&quot;69&quot;/&gt;&lt;width val=&quot;91&quot;/&gt;&lt;height val=&quot;16&quot;/&gt;&lt;hasText val=&quot;1&quot;/&gt;&lt;paraId val=&quot;1&quot;/&gt;&lt;/Image&gt;&lt;Image&gt;&lt;filename val=&quot;D:\Archive\F Drive\AHRQ TS E-Learning\Module 3\Output-Both\data\asimages\{716C861C-A61E-481B-B74A-FA68C368D79F}_1.png_crop.png&quot;/&gt;&lt;left val=&quot;30&quot;/&gt;&lt;top val=&quot;99&quot;/&gt;&lt;width val=&quot;642&quot;/&gt;&lt;height val=&quot;41&quot;/&gt;&lt;hasText val=&quot;1&quot;/&gt;&lt;paraId val=&quot;2&quot;/&gt;&lt;/Image&gt;&lt;Image&gt;&lt;filename val=&quot;D:\Archive\F Drive\AHRQ TS E-Learning\Module 3\Output-Both\data\asimages\{AA752184-1F38-47C9-AB07-B7F4090227C0}_1.png_crop.png&quot;/&gt;&lt;left val=&quot;21&quot;/&gt;&lt;top val=&quot;160&quot;/&gt;&lt;width val=&quot;48&quot;/&gt;&lt;height val=&quot;16&quot;/&gt;&lt;hasText val=&quot;1&quot;/&gt;&lt;paraId val=&quot;3&quot;/&gt;&lt;/Image&gt;&lt;Image&gt;&lt;filename val=&quot;D:\Archive\F Drive\AHRQ TS E-Learning\Module 3\Output-Both\data\asimages\{660115BD-4477-429C-90FD-FC27C939BDA3}_1.png_crop.png&quot;/&gt;&lt;left val=&quot;30&quot;/&gt;&lt;top val=&quot;189&quot;/&gt;&lt;width val=&quot;609&quot;/&gt;&lt;height val=&quot;62&quot;/&gt;&lt;hasText val=&quot;1&quot;/&gt;&lt;paraId val=&quot;4&quot;/&gt;&lt;/Image&gt;&lt;Image&gt;&lt;filename val=&quot;D:\Archive\F Drive\AHRQ TS E-Learning\Module 3\Output-Both\data\asimages\{79A8AF3E-D630-429D-AE0A-AA37B5EA7328}_1.png_crop.png&quot;/&gt;&lt;left val=&quot;22&quot;/&gt;&lt;top val=&quot;274&quot;/&gt;&lt;width val=&quot;57&quot;/&gt;&lt;height val=&quot;15&quot;/&gt;&lt;hasText val=&quot;1&quot;/&gt;&lt;paraId val=&quot;5&quot;/&gt;&lt;/Image&gt;&lt;Image&gt;&lt;filename val=&quot;D:\Archive\F Drive\AHRQ TS E-Learning\Module 3\Output-Both\data\asimages\{57485596-440C-448F-A750-4FFDCA5450CD}_1.png_crop.png&quot;/&gt;&lt;left val=&quot;30&quot;/&gt;&lt;top val=&quot;304&quot;/&gt;&lt;width val=&quot;323&quot;/&gt;&lt;height val=&quot;40&quot;/&gt;&lt;hasText val=&quot;1&quot;/&gt;&lt;paraId val=&quot;6&quot;/&gt;&lt;/Image&gt;&lt;/TextEffect&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4&quot;/&gt;&lt;/TableIndex&gt;&lt;/ShapeTextInfo&gt;"/>
  <p:tag name="PRESENTER_SHAPEINFO" val="&lt;ThreeDShapeInfo&gt;&lt;uuid val=&quot;{6ECC851A-0EE5-4B10-998A-72F057DC6A78}&quot;/&gt;&lt;isInvalidForFieldText val=&quot;0&quot;/&gt;&lt;Image&gt;&lt;filename val=&quot;D:\Archive\F Drive\AHRQ TS E-Learning\Module 3\Output-Both\data\asimages\{6ECC851A-0EE5-4B10-998A-72F057DC6A78}_35.png&quot;/&gt;&lt;left val=&quot;420&quot;/&gt;&lt;top val=&quot;277&quot;/&gt;&lt;width val=&quot;254&quot;/&gt;&lt;height val=&quot;6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BCraft_Slide 35.wav"/>
  <p:tag name="PPSNARRATION" val="36,1236781790,D:\Archive\F Drive\AHRQ TS E-Learning\Module 3\TS_2016_Module_3_v7.0_pptx\Media.ppcx"/>
  <p:tag name="HTML_SHAPEINFO" val="&lt;SlideThumbPath val=&quot;Slide36.PNG&quot;/&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D:\Archive\F Drive\AHRQ TS E-Learning\Module 3\Output-Both\data\asimages\{FD0A178C-FD7F-41F6-9C0E-3BEFAE09B14C}_36.png&quot;/&gt;&lt;left val=&quot;66&quot;/&gt;&lt;top val=&quot;-2&quot;/&gt;&lt;width val=&quot;644&quot;/&gt;&lt;height val=&quot;6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08E6E63-861E-482E-870B-FE48C25B8571}&quot;/&gt;&lt;isInvalidForFieldText val=&quot;0&quot;/&gt;&lt;Image&gt;&lt;filename val=&quot;D:\Archive\F Drive\AHRQ TS E-Learning\Module 3\Output-Both\data\asimages\{F08E6E63-861E-482E-870B-FE48C25B8571}_MtorLt.png&quot;/&gt;&lt;left val=&quot;601&quot;/&gt;&lt;top val=&quot;378&quot;/&gt;&lt;width val=&quot;34&quot;/&gt;&lt;height val=&quot;27&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D:\Archive\F Drive\AHRQ TS E-Learning\Module 3\Output-Both\data\asimages\{9029ED1E-4DBE-4253-8219-6FFCFA577749}_36.png&quot;/&gt;&lt;left val=&quot;636&quot;/&gt;&lt;top val=&quot;514&quot;/&gt;&lt;width val=&quot;61&quot;/&gt;&lt;height val=&quot;30&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4&quot;/&gt;&lt;lineCharCount val=&quot;5&quot;/&gt;&lt;lineCharCount val=&quot;9&quot;/&gt;&lt;lineCharCount val=&quot;11&quot;/&gt;&lt;lineCharCount val=&quot;7&quot;/&gt;&lt;/TableIndex&gt;&lt;/ShapeTextInfo&gt;"/>
  <p:tag name="HTML_SHAPEINFO" val="&lt;ThreeDShapeInfo&gt;&lt;uuid val=&quot;&quot;/&gt;&lt;isInvalidForFieldText val=&quot;0&quot;/&gt;&lt;Image&gt;&lt;filename val=&quot;D:\Archive\F Drive\AHRQ TS E-Learning\Module 3\Output-Both\data\asimages\{111314EB-7D62-4638-A645-8C558C40ABA2}_36.png&quot;/&gt;&lt;left val=&quot;263&quot;/&gt;&lt;top val=&quot;60&quot;/&gt;&lt;width val=&quot;228&quot;/&gt;&lt;height val=&quot;30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D:\Archive\F Drive\AHRQ TS E-Learning\Module 3\Output-Both\data\asimages\{3942E0DA-ACA6-4808-A587-7345954BE6BF}_36.png&quot;/&gt;&lt;left val=&quot;491&quot;/&gt;&lt;top val=&quot;60&quot;/&gt;&lt;width val=&quot;228&quot;/&gt;&lt;height val=&quot;308&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0&quot;/&gt;&lt;lineCharCount val=&quot;10&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D:\Archive\F Drive\AHRQ TS E-Learning\Module 3\Output-Both\data\asimages\{30B2A34E-931B-4556-B14D-50E7BCAC81C1}_36.png&quot;/&gt;&lt;left val=&quot;0&quot;/&gt;&lt;top val=&quot;60&quot;/&gt;&lt;width val=&quot;265&quot;/&gt;&lt;height val=&quot;311&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BCraft_Slide 36.wav"/>
  <p:tag name="PPSNARRATION" val="37,1236781790,D:\Archive\F Drive\AHRQ TS E-Learning\Module 3\TS_2016_Module_3_v7.0_pptx\Media.ppcx"/>
  <p:tag name="HTML_SHAPEINFO" val="&lt;SlideThumbPath val=&quot;Slide37.PNG&quot;/&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D:\Archive\F Drive\AHRQ TS E-Learning\Module 3\Output-Both\data\asimages\{878E457F-9D1C-4678-8B5A-3894FD4FF30E}_37.png&quot;/&gt;&lt;left val=&quot;66&quot;/&gt;&lt;top val=&quot;-2&quot;/&gt;&lt;width val=&quot;644&quot;/&gt;&lt;height val=&quot;68&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34&quot;/&gt;&lt;lineCharCount val=&quot;15&quot;/&gt;&lt;lineCharCount val=&quot;41&quot;/&gt;&lt;lineCharCount val=&quot;41&quot;/&gt;&lt;lineCharCount val=&quot;35&quot;/&gt;&lt;lineCharCount val=&quot;19&quot;/&gt;&lt;/TableIndex&gt;&lt;/ShapeTextInfo&gt;"/>
  <p:tag name="HTML_SHAPEINFO" val="&lt;TextEffect&gt;&lt;Image&gt;&lt;filename val=&quot;D:\Archive\F Drive\AHRQ TS E-Learning\Module 3\Output-Both\data\asimages\{DE664BA2-97BB-45FC-81C4-25DC788B8706}_1.png_crop.png&quot;/&gt;&lt;left val=&quot;22&quot;/&gt;&lt;top val=&quot;68&quot;/&gt;&lt;width val=&quot;374&quot;/&gt;&lt;height val=&quot;17&quot;/&gt;&lt;hasText val=&quot;1&quot;/&gt;&lt;paraId val=&quot;1&quot;/&gt;&lt;/Image&gt;&lt;Image&gt;&lt;filename val=&quot;D:\Archive\F Drive\AHRQ TS E-Learning\Module 3\Output-Both\data\asimages\{1213791B-12E9-48BD-AA61-94B33A28650D}_1.png_crop.png&quot;/&gt;&lt;left val=&quot;31&quot;/&gt;&lt;top val=&quot;99&quot;/&gt;&lt;width val=&quot;286&quot;/&gt;&lt;height val=&quot;38&quot;/&gt;&lt;hasText val=&quot;1&quot;/&gt;&lt;paraId val=&quot;2&quot;/&gt;&lt;/Image&gt;&lt;Image&gt;&lt;filename val=&quot;D:\Archive\F Drive\AHRQ TS E-Learning\Module 3\Output-Both\data\asimages\{72E91FF1-88B5-4604-A93B-24D8F0EC5D67}_1.png_crop.png&quot;/&gt;&lt;left val=&quot;31&quot;/&gt;&lt;top val=&quot;153&quot;/&gt;&lt;width val=&quot;343&quot;/&gt;&lt;height val=&quot;17&quot;/&gt;&lt;hasText val=&quot;1&quot;/&gt;&lt;paraId val=&quot;3&quot;/&gt;&lt;/Image&gt;&lt;Image&gt;&lt;filename val=&quot;D:\Archive\F Drive\AHRQ TS E-Learning\Module 3\Output-Both\data\asimages\{096B0DF2-7BE6-4A6C-91D5-6E7D67A89E46}_1.png_crop.png&quot;/&gt;&lt;left val=&quot;31&quot;/&gt;&lt;top val=&quot;182&quot;/&gt;&lt;width val=&quot;362&quot;/&gt;&lt;height val=&quot;62&quot;/&gt;&lt;hasText val=&quot;1&quot;/&gt;&lt;paraId val=&quot;4&quot;/&gt;&lt;/Image&gt;&lt;/TextEffect&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EAF554-D7D7-49BA-B0DF-2485A60D6DD3}&quot;/&gt;&lt;isInvalidForFieldText val=&quot;0&quot;/&gt;&lt;Image&gt;&lt;filename val=&quot;D:\Archive\F Drive\AHRQ TS E-Learning\Module 3\Output-Both\data\asimages\{D1EAF554-D7D7-49BA-B0DF-2485A60D6DD3}_37.png&quot;/&gt;&lt;left val=&quot;407&quot;/&gt;&lt;top val=&quot;56&quot;/&gt;&lt;width val=&quot;279&quot;/&gt;&lt;height val=&quot;493&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A5DA5D-3059-4A47-8D6E-A20D54315664}&quot;/&gt;&lt;isInvalidForFieldText val=&quot;0&quot;/&gt;&lt;Image&gt;&lt;filename val=&quot;D:\Archive\F Drive\AHRQ TS E-Learning\Module 3\Output-Both\data\asimages\{3BA5DA5D-3059-4A47-8D6E-A20D54315664}_37.png&quot;/&gt;&lt;left val=&quot;239&quot;/&gt;&lt;top val=&quot;283&quot;/&gt;&lt;width val=&quot;106&quot;/&gt;&lt;height val=&quot;33&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1&quot;/&gt;&lt;/TableIndex&gt;&lt;/ShapeTextInfo&gt;"/>
  <p:tag name="PRESENTER_SHAPEINFO" val="&lt;ThreeDShapeInfo&gt;&lt;uuid val=&quot;{D41AFFE0-8061-41FF-8B43-D11AA9DC3F3F}&quot;/&gt;&lt;isInvalidForFieldText val=&quot;0&quot;/&gt;&lt;Image&gt;&lt;filename val=&quot;D:\Archive\F Drive\AHRQ TS E-Learning\Module 3\Output-Both\data\asimages\{D41AFFE0-8061-41FF-8B43-D11AA9DC3F3F}_37.png&quot;/&gt;&lt;left val=&quot;338&quot;/&gt;&lt;top val=&quot;282&quot;/&gt;&lt;width val=&quot;303&quot;/&gt;&lt;height val=&quot;7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37.wav"/>
  <p:tag name="PPSNARRATION" val="38,1236781790,D:\Archive\F Drive\AHRQ TS E-Learning\Module 3\TS_2016_Module_3_v7.0_pptx\Media.ppcx"/>
  <p:tag name="HTML_SHAPEINFO" val="&lt;SlideThumbPath val=&quot;Slide38.PNG&quot;/&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D:\Archive\F Drive\AHRQ TS E-Learning\Module 3\Output-Both\data\asimages\{315D4BFD-B844-412B-AD3A-3E2D8B071314}_38.png&quot;/&gt;&lt;left val=&quot;66&quot;/&gt;&lt;top val=&quot;-2&quot;/&gt;&lt;width val=&quot;644&quot;/&gt;&lt;height val=&quot;68&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35&quot;/&gt;&lt;lineCharCount val=&quot;28&quot;/&gt;&lt;lineCharCount val=&quot;31&quot;/&gt;&lt;lineCharCount val=&quot;34&quot;/&gt;&lt;lineCharCount val=&quot;27&quot;/&gt;&lt;lineCharCount val=&quot;34&quot;/&gt;&lt;lineCharCount val=&quot;20&quot;/&gt;&lt;/TableIndex&gt;&lt;/ShapeTextInfo&gt;"/>
  <p:tag name="HTML_SHAPEINFO" val="&lt;TextEffect&gt;&lt;Image&gt;&lt;filename val=&quot;D:\Archive\F Drive\AHRQ TS E-Learning\Module 3\Output-Both\data\asimages\{B4881671-2B08-4FBA-947E-5A55892B5DFC}_1.png_crop.png&quot;/&gt;&lt;left val=&quot;23&quot;/&gt;&lt;top val=&quot;68&quot;/&gt;&lt;width val=&quot;241&quot;/&gt;&lt;height val=&quot;17&quot;/&gt;&lt;hasText val=&quot;1&quot;/&gt;&lt;paraId val=&quot;1&quot;/&gt;&lt;/Image&gt;&lt;Image&gt;&lt;filename val=&quot;D:\Archive\F Drive\AHRQ TS E-Learning\Module 3\Output-Both\data\asimages\{2C958DFF-A739-47C5-A6AD-B284865B8C1C}_1.png_crop.png&quot;/&gt;&lt;left val=&quot;30&quot;/&gt;&lt;top val=&quot;105&quot;/&gt;&lt;width val=&quot;321&quot;/&gt;&lt;height val=&quot;41&quot;/&gt;&lt;hasText val=&quot;1&quot;/&gt;&lt;paraId val=&quot;2&quot;/&gt;&lt;/Image&gt;&lt;Image&gt;&lt;filename val=&quot;D:\Archive\F Drive\AHRQ TS E-Learning\Module 3\Output-Both\data\asimages\{2D2F37F2-E91B-4F11-A278-06E206D22075}_1.png_crop.png&quot;/&gt;&lt;left val=&quot;30&quot;/&gt;&lt;top val=&quot;165&quot;/&gt;&lt;width val=&quot;279&quot;/&gt;&lt;height val=&quot;14&quot;/&gt;&lt;hasText val=&quot;1&quot;/&gt;&lt;paraId val=&quot;3&quot;/&gt;&lt;/Image&gt;&lt;Image&gt;&lt;filename val=&quot;D:\Archive\F Drive\AHRQ TS E-Learning\Module 3\Output-Both\data\asimages\{EFA7F220-1DFC-460B-88E1-9A4E1E8A6732}_1.png_crop.png&quot;/&gt;&lt;left val=&quot;30&quot;/&gt;&lt;top val=&quot;201&quot;/&gt;&lt;width val=&quot;304&quot;/&gt;&lt;height val=&quot;17&quot;/&gt;&lt;hasText val=&quot;1&quot;/&gt;&lt;paraId val=&quot;4&quot;/&gt;&lt;/Image&gt;&lt;Image&gt;&lt;filename val=&quot;D:\Archive\F Drive\AHRQ TS E-Learning\Module 3\Output-Both\data\asimages\{EFBEA55C-E02E-4259-AA9B-4F57E734D404}_1.png_crop.png&quot;/&gt;&lt;left val=&quot;30&quot;/&gt;&lt;top val=&quot;237&quot;/&gt;&lt;width val=&quot;290&quot;/&gt;&lt;height val=&quot;62&quot;/&gt;&lt;hasText val=&quot;1&quot;/&gt;&lt;paraId val=&quot;5&quot;/&gt;&lt;/Image&gt;&lt;/TextEffect&gt;"/>
</p:tagLst>
</file>

<file path=ppt/tags/tag2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2429CD-EE42-4FA8-BAE2-CF2CC3CC36DE}&quot;/&gt;&lt;isInvalidForFieldText val=&quot;0&quot;/&gt;&lt;Image&gt;&lt;filename val=&quot;D:\Archive\F Drive\AHRQ TS E-Learning\Module 3\Output-Both\data\asimages\{912429CD-EE42-4FA8-BAE2-CF2CC3CC36DE}_38.png&quot;/&gt;&lt;left val=&quot;392&quot;/&gt;&lt;top val=&quot;111&quot;/&gt;&lt;width val=&quot;286&quot;/&gt;&lt;height val=&quot;193&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38.wav"/>
  <p:tag name="PPSNARRATION" val="39,1236781790,D:\Archive\F Drive\AHRQ TS E-Learning\Module 3\TS_2016_Module_3_v7.0_pptx\Media.ppcx"/>
  <p:tag name="HTML_SHAPEINFO" val="&lt;SlideThumbPath val=&quot;Slide39.PNG&quot;/&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D:\Archive\F Drive\AHRQ TS E-Learning\Module 3\Output-Both\data\asimages\{425FFDB7-241D-4715-B0BA-8F3CEF45A624}_39.png&quot;/&gt;&lt;left val=&quot;66&quot;/&gt;&lt;top val=&quot;-2&quot;/&gt;&lt;width val=&quot;644&quot;/&gt;&lt;height val=&quot;68&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33&quot;/&gt;&lt;lineCharCount val=&quot;36&quot;/&gt;&lt;lineCharCount val=&quot;38&quot;/&gt;&lt;lineCharCount val=&quot;38&quot;/&gt;&lt;lineCharCount val=&quot;42&quot;/&gt;&lt;lineCharCount val=&quot;47&quot;/&gt;&lt;lineCharCount val=&quot;40&quot;/&gt;&lt;/TableIndex&gt;&lt;/ShapeTextInfo&gt;"/>
  <p:tag name="HTML_SHAPEINFO" val="&lt;TextEffect&gt;&lt;Image&gt;&lt;filename val=&quot;D:\Archive\F Drive\AHRQ TS E-Learning\Module 3\Output-Both\data\asimages\{E1AE64D4-49BF-4D04-9EEE-8848396E918C}_1.png_crop.png&quot;/&gt;&lt;left val=&quot;21&quot;/&gt;&lt;top val=&quot;68&quot;/&gt;&lt;width val=&quot;360&quot;/&gt;&lt;height val=&quot;38&quot;/&gt;&lt;hasText val=&quot;1&quot;/&gt;&lt;paraId val=&quot;1&quot;/&gt;&lt;/Image&gt;&lt;Image&gt;&lt;filename val=&quot;D:\Archive\F Drive\AHRQ TS E-Learning\Module 3\Output-Both\data\asimages\{7FDE71C6-F377-4488-8E4F-1861962AAFBD}_1.png_crop.png&quot;/&gt;&lt;left val=&quot;21&quot;/&gt;&lt;top val=&quot;135&quot;/&gt;&lt;width val=&quot;354&quot;/&gt;&lt;height val=&quot;89&quot;/&gt;&lt;hasText val=&quot;1&quot;/&gt;&lt;paraId val=&quot;2&quot;/&gt;&lt;/Image&gt;&lt;Image&gt;&lt;filename val=&quot;D:\Archive\F Drive\AHRQ TS E-Learning\Module 3\Output-Both\data\asimages\{0EBE7FD7-A60A-4BEA-8FD5-1DD09A9F9ACC}_1.png_crop.png&quot;/&gt;&lt;left val=&quot;23&quot;/&gt;&lt;top val=&quot;267&quot;/&gt;&lt;width val=&quot;307&quot;/&gt;&lt;height val=&quot;41&quot;/&gt;&lt;hasText val=&quot;1&quot;/&gt;&lt;paraId val=&quot;3&quot;/&gt;&lt;/Image&gt;&lt;/TextEffect&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D:\Archive\F Drive\AHRQ TS E-Learning\Module 3\Output-Both\data\asimages\{02F8313C-11BD-4836-B9C0-BD5449BE2A26}_39.png&quot;/&gt;&lt;left val=&quot;568&quot;/&gt;&lt;top val=&quot;126&quot;/&gt;&lt;width val=&quot;72&quot;/&gt;&lt;height val=&quot;30&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D:\Archive\F Drive\AHRQ TS E-Learning\Module 3\Output-Both\data\asimages\{4572EF29-9A25-4FC0-92C7-2BC23F83A824}_39.png&quot;/&gt;&lt;left val=&quot;555&quot;/&gt;&lt;top val=&quot;221&quot;/&gt;&lt;width val=&quot;69&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F7005C9-38BD-4C86-9D1F-41FE69064349}&quot;/&gt;&lt;isInvalidForFieldText val=&quot;0&quot;/&gt;&lt;Image&gt;&lt;filename val=&quot;D:\Archive\F Drive\AHRQ TS E-Learning\Module 3\Output-Both\data\asimages\{BF7005C9-38BD-4C86-9D1F-41FE69064349}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D:\Archive\F Drive\AHRQ TS E-Learning\Module 3\Output-Both\data\asimages\{97A9B305-E80A-4EF2-A206-A8BC6A2D2F30}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D:\Archive\F Drive\AHRQ TS E-Learning\Module 3\Output-Both\data\asimages\{00E82CB4-345B-4032-AFEE-A05B0399276D}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CA02EE-702A-4FD2-8E5C-B1DCC29F4801}&quot;/&gt;&lt;isInvalidForFieldText val=&quot;0&quot;/&gt;&lt;Image&gt;&lt;filename val=&quot;D:\Archive\F Drive\AHRQ TS E-Learning\Module 3\Output-Both\data\asimages\{F1CA02EE-702A-4FD2-8E5C-B1DCC29F4801}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5833B3-0CFC-4A98-A005-4458CEF843DE}&quot;/&gt;&lt;isInvalidForFieldText val=&quot;0&quot;/&gt;&lt;Image&gt;&lt;filename val=&quot;D:\Archive\F Drive\AHRQ TS E-Learning\Module 3\Output-Both\data\asimages\{6A5833B3-0CFC-4A98-A005-4458CEF843DE}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FBFC42-D1DF-4838-8DED-C8B23EEDA191}&quot;/&gt;&lt;isInvalidForFieldText val=&quot;0&quot;/&gt;&lt;Image&gt;&lt;filename val=&quot;D:\Archive\F Drive\AHRQ TS E-Learning\Module 3\Output-Both\data\asimages\{8FFBFC42-D1DF-4838-8DED-C8B23EEDA191}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72904C-A924-4FB6-96C0-D8C4D82C28A6}&quot;/&gt;&lt;isInvalidForFieldText val=&quot;0&quot;/&gt;&lt;Image&gt;&lt;filename val=&quot;D:\Archive\F Drive\AHRQ TS E-Learning\Module 3\Output-Both\data\asimages\{0F72904C-A924-4FB6-96C0-D8C4D82C28A6}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7F9867-99E0-46C3-8CD0-877C9E2D662D}&quot;/&gt;&lt;isInvalidForFieldText val=&quot;0&quot;/&gt;&lt;Image&gt;&lt;filename val=&quot;D:\Archive\F Drive\AHRQ TS E-Learning\Module 3\Output-Both\data\asimages\{0E7F9867-99E0-46C3-8CD0-877C9E2D662D}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2C0BE87-9E41-4D9F-84FD-C22F2590990E}&quot;/&gt;&lt;isInvalidForFieldText val=&quot;0&quot;/&gt;&lt;Image&gt;&lt;filename val=&quot;D:\Archive\F Drive\AHRQ TS E-Learning\Module 3\Output-Both\data\asimages\{42C0BE87-9E41-4D9F-84FD-C22F2590990E}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AB2103B-B2BD-4721-B543-4753F8B825A3}&quot;/&gt;&lt;isInvalidForFieldText val=&quot;0&quot;/&gt;&lt;Image&gt;&lt;filename val=&quot;D:\Archive\F Drive\AHRQ TS E-Learning\Module 3\Output-Both\data\asimages\{DAB2103B-B2BD-4721-B543-4753F8B825A3}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F094A8C-6EB4-4102-AA0B-277D4D9A653D}&quot;/&gt;&lt;isInvalidForFieldText val=&quot;0&quot;/&gt;&lt;Image&gt;&lt;filename val=&quot;D:\Archive\F Drive\AHRQ TS E-Learning\Module 3\Output-Both\data\asimages\{7F094A8C-6EB4-4102-AA0B-277D4D9A653D}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D:\Archive\F Drive\AHRQ TS E-Learning\Module 3\Output-Both\data\asimages\{1CD6FF53-EA70-41C1-AC23-21BC69B2358A}_39.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D:\Archive\F Drive\AHRQ TS E-Learning\Module 3\Output-Both\data\asimages\{3FA981B4-52C4-42B1-A5B5-B04E08F79866}_39.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5CBE68-D0B1-4BB8-AB17-9878532ED63A}&quot;/&gt;&lt;isInvalidForFieldText val=&quot;0&quot;/&gt;&lt;Image&gt;&lt;filename val=&quot;D:\Archive\F Drive\AHRQ TS E-Learning\Module 3\Output-Both\data\asimages\{3D5CBE68-D0B1-4BB8-AB17-9878532ED63A}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38E177-A7E1-4CA3-A89D-63CA7275AED1}&quot;/&gt;&lt;isInvalidForFieldText val=&quot;0&quot;/&gt;&lt;Image&gt;&lt;filename val=&quot;D:\Archive\F Drive\AHRQ TS E-Learning\Module 3\Output-Both\data\asimages\{7B38E177-A7E1-4CA3-A89D-63CA7275AED1}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57352A-96C7-40C0-BB1D-8C7DBEB34CD9}&quot;/&gt;&lt;isInvalidForFieldText val=&quot;0&quot;/&gt;&lt;Image&gt;&lt;filename val=&quot;D:\Archive\F Drive\AHRQ TS E-Learning\Module 3\Output-Both\data\asimages\{2E57352A-96C7-40C0-BB1D-8C7DBEB34CD9}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9919052-9A0F-4987-9B49-D8CED262BAFD}&quot;/&gt;&lt;isInvalidForFieldText val=&quot;0&quot;/&gt;&lt;Image&gt;&lt;filename val=&quot;D:\Archive\F Drive\AHRQ TS E-Learning\Module 3\Output-Both\data\asimages\{D9919052-9A0F-4987-9B49-D8CED262BAFD}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BCraft_Slide 1.wav"/>
  <p:tag name="PPSNARRATION" val="1,1236781790,D:\Archive\F Drive\AHRQ TS E-Learning\Module 3\TS_2016_Module_3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E8B01969-B15C-40FD-8892-D074A8BB8528}&quot;/&gt;&lt;isInvalidForFieldText val=&quot;0&quot;/&gt;&lt;Image&gt;&lt;filename val=&quot;D:\Archive\F Drive\AHRQ TS E-Learning\Module 3\Output-Both\data\asimages\{E8B01969-B15C-40FD-8892-D074A8BB8528}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D:\Archive\F Drive\AHRQ TS E-Learning\Module 3\Output-Both\data\asimages\{A9F58EB9-37ED-4E2E-A7AC-04FF1A40F3B5}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D:\Archive\F Drive\AHRQ TS E-Learning\Module 3\Output-Both\data\asimages\{CEE67D42-49A4-4F74-AC0E-71F9E7DB537B}_1.png&quot;/&gt;&lt;left val=&quot;0&quot;/&gt;&lt;top val=&quot;89&quot;/&gt;&lt;width val=&quot;720&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B64CAC0-5E69-4DB7-861E-9315C35B9831}&quot;/&gt;&lt;isInvalidForFieldText val=&quot;0&quot;/&gt;&lt;Image&gt;&lt;filename val=&quot;D:\Archive\F Drive\AHRQ TS E-Learning\Module 3\Output-Both\data\asimages\{3B64CAC0-5E69-4DB7-861E-9315C35B9831}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1\Narration\TH_NEW_SLIDE_2_FULL.wav"/>
  <p:tag name="PPSNARRATION" val="2,1236781790,D:\Archive\F Drive\AHRQ TS E-Learning\Module 3\TS_2016_Module_3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D:\Archive\F Drive\AHRQ TS E-Learning\Module 3\Output-Both\data\asimages\{957986C2-DFB4-450F-8523-AD9D295EEB4F}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2&quot;/&gt;&lt;lineCharCount val=&quot;44&quot;/&gt;&lt;lineCharCount val=&quot;72&quot;/&gt;&lt;lineCharCount val=&quot;63&quot;/&gt;&lt;lineCharCount val=&quot;80&quot;/&gt;&lt;/TableIndex&gt;&lt;/ShapeTextInfo&gt;"/>
  <p:tag name="HTML_SHAPEINFO" val="&lt;TextEffect&gt;&lt;Image&gt;&lt;filename val=&quot;D:\Archive\F Drive\AHRQ TS E-Learning\Module 3\Output-Both\data\asimages\{D062A52D-A8AE-4524-8522-0EB9E6D72B81}_1.png_crop.png&quot;/&gt;&lt;left val=&quot;21&quot;/&gt;&lt;top val=&quot;68&quot;/&gt;&lt;width val=&quot;672&quot;/&gt;&lt;height val=&quot;41&quot;/&gt;&lt;hasText val=&quot;1&quot;/&gt;&lt;paraId val=&quot;1&quot;/&gt;&lt;/Image&gt;&lt;Image&gt;&lt;filename val=&quot;D:\Archive\F Drive\AHRQ TS E-Learning\Module 3\Output-Both\data\asimages\{AF6DD4AE-41D3-405A-A109-6391DD5E5DBC}_1.png_crop.png&quot;/&gt;&lt;left val=&quot;23&quot;/&gt;&lt;top val=&quot;129&quot;/&gt;&lt;width val=&quot;574&quot;/&gt;&lt;height val=&quot;17&quot;/&gt;&lt;hasText val=&quot;1&quot;/&gt;&lt;paraId val=&quot;2&quot;/&gt;&lt;/Image&gt;&lt;Image&gt;&lt;filename val=&quot;D:\Archive\F Drive\AHRQ TS E-Learning\Module 3\Output-Both\data\asimages\{7B2BB1A9-A565-4410-86FA-91F99CB8D38C}_1.png_crop.png&quot;/&gt;&lt;left val=&quot;22&quot;/&gt;&lt;top val=&quot;165&quot;/&gt;&lt;width val=&quot;522&quot;/&gt;&lt;height val=&quot;17&quot;/&gt;&lt;hasText val=&quot;1&quot;/&gt;&lt;paraId val=&quot;3&quot;/&gt;&lt;/Image&gt;&lt;Image&gt;&lt;filename val=&quot;D:\Archive\F Drive\AHRQ TS E-Learning\Module 3\Output-Both\data\asimages\{6FD79C91-E75B-4FCC-B37C-846666EAB8BD}_1.png_crop.png&quot;/&gt;&lt;left val=&quot;23&quot;/&gt;&lt;top val=&quot;201&quot;/&gt;&lt;width val=&quot;658&quot;/&gt;&lt;height val=&quot;17&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DA84D7-D501-4185-85AD-52A23C46829E}&quot;/&gt;&lt;isInvalidForFieldText val=&quot;0&quot;/&gt;&lt;Image&gt;&lt;filename val=&quot;D:\Archive\F Drive\AHRQ TS E-Learning\Module 3\Output-Both\data\asimages\{BEDA84D7-D501-4185-85AD-52A23C46829E}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67BBDA-AEEF-4F05-AA31-E651B14E2A40}&quot;/&gt;&lt;isInvalidForFieldText val=&quot;0&quot;/&gt;&lt;Image&gt;&lt;filename val=&quot;D:\Archive\F Drive\AHRQ TS E-Learning\Module 3\Output-Both\data\asimages\{1A67BBDA-AEEF-4F05-AA31-E651B14E2A40}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14DD6E-8B43-4A46-A1CE-50F02B23909B}&quot;/&gt;&lt;isInvalidForFieldText val=&quot;0&quot;/&gt;&lt;Image&gt;&lt;filename val=&quot;D:\Archive\F Drive\AHRQ TS E-Learning\Module 3\Output-Both\data\asimages\{7314DD6E-8B43-4A46-A1CE-50F02B23909B}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D:\Archive\F Drive\AHRQ TS E-Learning\Module 4\Narration\M4_BCraft_Slide 3.wav"/>
  <p:tag name="PPSNARRATION" val="3,1236781790,D:\Archive\F Drive\AHRQ TS E-Learning\Module 3\TS_2016_Module_3_v7.0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D:\Archive\F Drive\AHRQ TS E-Learning\Module 3\Output-Both\data\asimages\{E763775C-A4DA-4D79-A054-85D1C10C8AB2}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hreeDShapeInfo&gt;&lt;uuid val=&quot;&quot;/&gt;&lt;isInvalidForFieldText val=&quot;0&quot;/&gt;&lt;Image&gt;&lt;filename val=&quot;D:\Archive\F Drive\AHRQ TS E-Learning\Module 3\Output-Both\data\asimages\{3C479DF7-7092-4488-84C7-1B326DD3715F}_3.png&quot;/&gt;&lt;left val=&quot;9&quot;/&gt;&lt;top val=&quot;55&quot;/&gt;&lt;width val=&quot;698&quot;/&gt;&lt;height val=&quot;3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45C27917-1431-448F-BE8E-3F2F5A4EE416}&quot;/&gt;&lt;isInvalidForFieldText val=&quot;0&quot;/&gt;&lt;Image&gt;&lt;filename val=&quot;D:\Archive\F Drive\AHRQ TS E-Learning\Module 3\Output-Both\data\asimages\{45C27917-1431-448F-BE8E-3F2F5A4EE416}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3\Narration\M3_BCraft_Slide 3.wav"/>
  <p:tag name="PPSNARRATION" val="4,1236781790,D:\Archive\F Drive\AHRQ TS E-Learning\Module 3\TS_2016_Module_3_v7.0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D:\Archive\F Drive\AHRQ TS E-Learning\Module 3\Output-Both\data\asimages\{9E80E95A-EE33-4DC9-9F64-658C57DEF33D}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45&quot;/&gt;&lt;lineCharCount val=&quot;42&quot;/&gt;&lt;lineCharCount val=&quot;13&quot;/&gt;&lt;lineCharCount val=&quot;41&quot;/&gt;&lt;lineCharCount val=&quot;50&quot;/&gt;&lt;lineCharCount val=&quot;40&quot;/&gt;&lt;/TableIndex&gt;&lt;/ShapeTextInfo&gt;"/>
  <p:tag name="HTML_SHAPEINFO" val="&lt;TextEffect&gt;&lt;Image&gt;&lt;filename val=&quot;D:\Archive\F Drive\AHRQ TS E-Learning\Module 3\Output-Both\data\asimages\{CF362D9D-F100-45B1-836F-92EE96288AA0}_1.png_crop.png&quot;/&gt;&lt;left val=&quot;21&quot;/&gt;&lt;top val=&quot;68&quot;/&gt;&lt;width val=&quot;358&quot;/&gt;&lt;height val=&quot;41&quot;/&gt;&lt;hasText val=&quot;1&quot;/&gt;&lt;paraId val=&quot;1&quot;/&gt;&lt;/Image&gt;&lt;Image&gt;&lt;filename val=&quot;D:\Archive\F Drive\AHRQ TS E-Learning\Module 3\Output-Both\data\asimages\{39749464-2063-443D-B25B-B69BE87EB414}_1.png_crop.png&quot;/&gt;&lt;left val=&quot;21&quot;/&gt;&lt;top val=&quot;135&quot;/&gt;&lt;width val=&quot;354&quot;/&gt;&lt;height val=&quot;41&quot;/&gt;&lt;hasText val=&quot;1&quot;/&gt;&lt;paraId val=&quot;2&quot;/&gt;&lt;/Image&gt;&lt;Image&gt;&lt;filename val=&quot;D:\Archive\F Drive\AHRQ TS E-Learning\Module 3\Output-Both\data\asimages\{2F81BABA-7DD8-43E9-8F39-41FC04965ADF}_1.png_crop.png&quot;/&gt;&lt;left val=&quot;21&quot;/&gt;&lt;top val=&quot;201&quot;/&gt;&lt;width val=&quot;360&quot;/&gt;&lt;height val=&quot;65&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8F9072-184F-485A-AB0C-734D4C14A7E7}&quot;/&gt;&lt;isInvalidForFieldText val=&quot;0&quot;/&gt;&lt;Image&gt;&lt;filename val=&quot;D:\Archive\F Drive\AHRQ TS E-Learning\Module 3\Output-Both\data\asimages\{2E8F9072-184F-485A-AB0C-734D4C14A7E7}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1A0073-CAA1-42DC-BDA9-E92F13B1FD33}&quot;/&gt;&lt;isInvalidForFieldText val=&quot;0&quot;/&gt;&lt;Image&gt;&lt;filename val=&quot;D:\Archive\F Drive\AHRQ TS E-Learning\Module 3\Output-Both\data\asimages\{071A0073-CAA1-42DC-BDA9-E92F13B1FD33}_4.png&quot;/&gt;&lt;left val=&quot;413&quot;/&gt;&lt;top val=&quot;44&quot;/&gt;&lt;width val=&quot;248&quot;/&gt;&lt;height val=&quot;33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4 Re-Take_Jan21_2014.wav"/>
  <p:tag name="PPSNARRATION" val="5,1236781790,D:\Archive\F Drive\AHRQ TS E-Learning\Module 3\TS_2016_Module_3_v7.0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D:\Archive\F Drive\AHRQ TS E-Learning\Module 3\Output-Both\data\asimages\{2DE9658E-B844-4992-9A09-85769FC77C0C}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3&quot;/&gt;&lt;lineCharCount val=&quot;32&quot;/&gt;&lt;lineCharCount val=&quot;39&quot;/&gt;&lt;lineCharCount val=&quot;41&quot;/&gt;&lt;lineCharCount val=&quot;40&quot;/&gt;&lt;lineCharCount val=&quot;7&quot;/&gt;&lt;lineCharCount val=&quot;38&quot;/&gt;&lt;lineCharCount val=&quot;13&quot;/&gt;&lt;lineCharCount val=&quot;34&quot;/&gt;&lt;/TableIndex&gt;&lt;/ShapeTextInfo&gt;"/>
  <p:tag name="HTML_SHAPEINFO" val="&lt;TextEffect&gt;&lt;Image&gt;&lt;filename val=&quot;D:\Archive\F Drive\AHRQ TS E-Learning\Module 3\Output-Both\data\asimages\{135B002E-9E10-4D8B-ACBA-D64FCBB81AC3}_1.png_crop.png&quot;/&gt;&lt;left val=&quot;21&quot;/&gt;&lt;top val=&quot;68&quot;/&gt;&lt;width val=&quot;342&quot;/&gt;&lt;height val=&quot;38&quot;/&gt;&lt;hasText val=&quot;1&quot;/&gt;&lt;paraId val=&quot;1&quot;/&gt;&lt;/Image&gt;&lt;Image&gt;&lt;filename val=&quot;D:\Archive\F Drive\AHRQ TS E-Learning\Module 3\Output-Both\data\asimages\{FF60B8BC-F1CB-48EB-99C1-B28115A78EE2}_1.png_crop.png&quot;/&gt;&lt;left val=&quot;22&quot;/&gt;&lt;top val=&quot;135&quot;/&gt;&lt;width val=&quot;339&quot;/&gt;&lt;height val=&quot;89&quot;/&gt;&lt;hasText val=&quot;1&quot;/&gt;&lt;paraId val=&quot;2&quot;/&gt;&lt;/Image&gt;&lt;Image&gt;&lt;filename val=&quot;D:\Archive\F Drive\AHRQ TS E-Learning\Module 3\Output-Both\data\asimages\{8F013D81-9C04-40A9-BDFF-AB1E5A3949C5}_1.png_crop.png&quot;/&gt;&lt;left val=&quot;22&quot;/&gt;&lt;top val=&quot;249&quot;/&gt;&lt;width val=&quot;318&quot;/&gt;&lt;height val=&quot;38&quot;/&gt;&lt;hasText val=&quot;1&quot;/&gt;&lt;paraId val=&quot;3&quot;/&gt;&lt;/Image&gt;&lt;Image&gt;&lt;filename val=&quot;D:\Archive\F Drive\AHRQ TS E-Learning\Module 3\Output-Both\data\asimages\{D70599FC-0DA2-43A8-8506-3A1A74B51FDC}_1.png_crop.png&quot;/&gt;&lt;left val=&quot;22&quot;/&gt;&lt;top val=&quot;315&quot;/&gt;&lt;width val=&quot;273&quot;/&gt;&lt;height val=&quot;17&quot;/&gt;&lt;hasText val=&quot;1&quot;/&gt;&lt;paraId val=&quot;4&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EE8D85-160E-4A7B-94DA-BA21164237C8}&quot;/&gt;&lt;isInvalidForFieldText val=&quot;0&quot;/&gt;&lt;Image&gt;&lt;filename val=&quot;D:\Archive\F Drive\AHRQ TS E-Learning\Module 3\Output-Both\data\asimages\{B3EE8D85-160E-4A7B-94DA-BA21164237C8}_5.png&quot;/&gt;&lt;left val=&quot;391&quot;/&gt;&lt;top val=&quot;50&quot;/&gt;&lt;width val=&quot;296&quot;/&gt;&lt;height val=&quot;52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5.wav"/>
  <p:tag name="PPSNARRATION" val="6,1236781790,D:\Archive\F Drive\AHRQ TS E-Learning\Module 3\TS_2016_Module_3_v7.0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D:\Archive\F Drive\AHRQ TS E-Learning\Module 3\Output-Both\data\asimages\{4369196E-0581-4E41-AF53-9720EB81D914}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8&quot;/&gt;&lt;lineCharCount val=&quot;23&quot;/&gt;&lt;lineCharCount val=&quot;39&quot;/&gt;&lt;lineCharCount val=&quot;39&quot;/&gt;&lt;/TableIndex&gt;&lt;/ShapeTextInfo&gt;"/>
  <p:tag name="HTML_SHAPEINFO" val="&lt;ThreeDShapeInfo&gt;&lt;uuid val=&quot;&quot;/&gt;&lt;isInvalidForFieldText val=&quot;0&quot;/&gt;&lt;Image&gt;&lt;filename val=&quot;D:\Archive\F Drive\AHRQ TS E-Learning\Module 3\Output-Both\data\asimages\{D46CE316-E5B3-460C-9711-F95BA73B28C8}_6.png&quot;/&gt;&lt;left val=&quot;9&quot;/&gt;&lt;top val=&quot;57&quot;/&gt;&lt;width val=&quot;369&quot;/&gt;&lt;height val=&quot;32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549797-53F9-4AC7-BD10-62DAA6093B1C}&quot;/&gt;&lt;isInvalidForFieldText val=&quot;0&quot;/&gt;&lt;Image&gt;&lt;filename val=&quot;D:\Archive\F Drive\AHRQ TS E-Learning\Module 3\Output-Both\data\asimages\{18549797-53F9-4AC7-BD10-62DAA6093B1C}_6.png&quot;/&gt;&lt;left val=&quot;391&quot;/&gt;&lt;top val=&quot;50&quot;/&gt;&lt;width val=&quot;296&quot;/&gt;&lt;height val=&quot;52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BCraft_Slide 6.wav"/>
  <p:tag name="PPSNARRATION" val="7,1236781790,D:\Archive\F Drive\AHRQ TS E-Learning\Module 3\TS_2016_Module_3_v7.0_pptx\Media.ppcx"/>
  <p:tag name="HTML_SHAPEINFO" val="&lt;SlideThumbPath val=&quot;Slide7.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BE47372-9CFF-4DBB-9F7B-C21E86A9D537}&quot;/&gt;&lt;isInvalidForFieldText val=&quot;0&quot;/&gt;&lt;Image&gt;&lt;filename val=&quot;D:\Archive\F Drive\AHRQ TS E-Learning\Module 3\Output-Both\data\asimages\{EBE47372-9CFF-4DBB-9F7B-C21E86A9D537}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D:\Archive\F Drive\AHRQ TS E-Learning\Module 3\Output-Both\data\asimages\{477D2EE7-C79C-43F2-AEF0-689069E7B187}_7.png&quot;/&gt;&lt;left val=&quot;66&quot;/&gt;&lt;top val=&quot;-2&quot;/&gt;&lt;width val=&quot;644&quot;/&gt;&lt;height val=&quot;6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17&quot;/&gt;&lt;lineCharCount val=&quot;40&quot;/&gt;&lt;lineCharCount val=&quot;17&quot;/&gt;&lt;lineCharCount val=&quot;43&quot;/&gt;&lt;lineCharCount val=&quot;14&quot;/&gt;&lt;/TableIndex&gt;&lt;/ShapeTextInfo&gt;"/>
  <p:tag name="HTML_SHAPEINFO" val="&lt;TextEffect&gt;&lt;Image&gt;&lt;filename val=&quot;D:\Archive\F Drive\AHRQ TS E-Learning\Module 3\Output-Both\data\asimages\{81CEF447-C184-476D-9D7F-ADFEC7F3ABA3}_1.png_crop.png&quot;/&gt;&lt;left val=&quot;22&quot;/&gt;&lt;top val=&quot;68&quot;/&gt;&lt;width val=&quot;342&quot;/&gt;&lt;height val=&quot;38&quot;/&gt;&lt;hasText val=&quot;1&quot;/&gt;&lt;paraId val=&quot;1&quot;/&gt;&lt;/Image&gt;&lt;Image&gt;&lt;filename val=&quot;D:\Archive\F Drive\AHRQ TS E-Learning\Module 3\Output-Both\data\asimages\{AD9446BF-3797-4F18-8CEA-B1CAA8E94241}_1.png_crop.png&quot;/&gt;&lt;left val=&quot;21&quot;/&gt;&lt;top val=&quot;129&quot;/&gt;&lt;width val=&quot;315&quot;/&gt;&lt;height val=&quot;41&quot;/&gt;&lt;hasText val=&quot;1&quot;/&gt;&lt;paraId val=&quot;2&quot;/&gt;&lt;/Image&gt;&lt;Image&gt;&lt;filename val=&quot;D:\Archive\F Drive\AHRQ TS E-Learning\Module 3\Output-Both\data\asimages\{2A044A25-B6E5-4687-84CB-84A2A60B8080}_1.png_crop.png&quot;/&gt;&lt;left val=&quot;22&quot;/&gt;&lt;top val=&quot;189&quot;/&gt;&lt;width val=&quot;332&quot;/&gt;&lt;height val=&quot;38&quot;/&gt;&lt;hasText val=&quot;1&quot;/&gt;&lt;paraId val=&quot;3&quot;/&gt;&lt;/Image&gt;&lt;/TextEffect&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E80DBF-EEF8-4B70-A0EB-354321B062E9}&quot;/&gt;&lt;isInvalidForFieldText val=&quot;0&quot;/&gt;&lt;Image&gt;&lt;filename val=&quot;D:\Archive\F Drive\AHRQ TS E-Learning\Module 3\Output-Both\data\asimages\{FCE80DBF-EEF8-4B70-A0EB-354321B062E9}_7.png&quot;/&gt;&lt;left val=&quot;391&quot;/&gt;&lt;top val=&quot;50&quot;/&gt;&lt;width val=&quot;296&quot;/&gt;&lt;height val=&quot;52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3\Narration\M3_REhrmantraut_Intro-Slide 7.wav"/>
  <p:tag name="PPSNARRATION" val="8,1236781790,D:\Archive\F Drive\AHRQ TS E-Learning\Module 3\TS_2016_Module_3_v7.0_pptx\Media.ppcx"/>
  <p:tag name="HTML_SHAPEINFO" val="&lt;SlideThumbPath val=&quot;Slide8.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D:\Archive\F Drive\AHRQ TS E-Learning\Module 3\Output-Both\data\asimages\{BD7A1C67-4975-40B2-819E-6CC08FADD78B}_8.png&quot;/&gt;&lt;left val=&quot;66&quot;/&gt;&lt;top val=&quot;-2&quot;/&gt;&lt;width val=&quot;644&quot;/&gt;&lt;height val=&quot;6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1&quot;/&gt;&lt;lineCharCount val=&quot;47&quot;/&gt;&lt;lineCharCount val=&quot;53&quot;/&gt;&lt;lineCharCount val=&quot;58&quot;/&gt;&lt;lineCharCount val=&quot;9&quot;/&gt;&lt;lineCharCount val=&quot;52&quot;/&gt;&lt;lineCharCount val=&quot;42&quot;/&gt;&lt;/TableIndex&gt;&lt;/ShapeTextInfo&gt;"/>
  <p:tag name="HTML_SHAPEINFO" val="&lt;TextEffect&gt;&lt;Image&gt;&lt;filename val=&quot;D:\Archive\F Drive\AHRQ TS E-Learning\Module 3\Output-Both\data\asimages\{360B85F3-8866-4E1C-995E-DC797EB657F6}_1.png_crop.png&quot;/&gt;&lt;left val=&quot;21&quot;/&gt;&lt;top val=&quot;68&quot;/&gt;&lt;width val=&quot;428&quot;/&gt;&lt;height val=&quot;41&quot;/&gt;&lt;hasText val=&quot;1&quot;/&gt;&lt;paraId val=&quot;1&quot;/&gt;&lt;/Image&gt;&lt;Image&gt;&lt;filename val=&quot;D:\Archive\F Drive\AHRQ TS E-Learning\Module 3\Output-Both\data\asimages\{08EFF6B8-85DA-464E-AA80-1A5D6C0F7869}_1.png_crop.png&quot;/&gt;&lt;left val=&quot;31&quot;/&gt;&lt;top val=&quot;134&quot;/&gt;&lt;width val=&quot;426&quot;/&gt;&lt;height val=&quot;56&quot;/&gt;&lt;hasText val=&quot;1&quot;/&gt;&lt;paraId val=&quot;2&quot;/&gt;&lt;/Image&gt;&lt;Image&gt;&lt;filename val=&quot;D:\Archive\F Drive\AHRQ TS E-Learning\Module 3\Output-Both\data\asimages\{BA3C443C-325E-45E4-9BAA-66479015C0E5}_1.png_crop.png&quot;/&gt;&lt;left val=&quot;31&quot;/&gt;&lt;top val=&quot;217&quot;/&gt;&lt;width val=&quot;417&quot;/&gt;&lt;height val=&quot;37&quot;/&gt;&lt;hasText val=&quot;1&quot;/&gt;&lt;paraId val=&quot;3&quot;/&gt;&lt;/Image&gt;&lt;/TextEffec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9&quot;/&gt;&lt;lineCharCount val=&quot;66&quot;/&gt;&lt;lineCharCount val=&quot;1&quot;/&gt;&lt;/TableIndex&gt;&lt;/ShapeTextInfo&gt;"/>
  <p:tag name="HTML_SHAPEINFO" val="&lt;TextEffect&gt;&lt;Image&gt;&lt;filename val=&quot;D:\Archive\F Drive\AHRQ TS E-Learning\Module 3\Output-Both\data\asimages\{74F59388-37DE-4FF4-A22F-203C026CB748}_1.png_crop.png&quot;/&gt;&lt;left val=&quot;213&quot;/&gt;&lt;top val=&quot;298&quot;/&gt;&lt;width val=&quot;489&quot;/&gt;&lt;height val=&quot;10&quot;/&gt;&lt;hasText val=&quot;1&quot;/&gt;&lt;paraId val=&quot;1&quot;/&gt;&lt;/Image&gt;&lt;Image&gt;&lt;filename val=&quot;D:\Archive\F Drive\AHRQ TS E-Learning\Module 3\Output-Both\data\asimages\{D77B857A-764A-4F46-90C0-03C88923926F}_1.png_crop.png&quot;/&gt;&lt;left val=&quot;380&quot;/&gt;&lt;top val=&quot;318&quot;/&gt;&lt;width val=&quot;322&quot;/&gt;&lt;height val=&quot;10&quot;/&gt;&lt;hasText val=&quot;1&quot;/&gt;&lt;paraId val=&quot;2&quot;/&gt;&lt;/Image&gt;&lt;Image&gt;&lt;filename val=&quot;D:\Archive\F Drive\AHRQ TS E-Learning\Module 3\Output-Both\data\asimages\{FCC12759-2C64-4D09-9DF2-9680C37BE553}_1.png_crop.png&quot;/&gt;&lt;left val=&quot;710&quot;/&gt;&lt;top val=&quot;348&quot;/&gt;&lt;width val=&quot;0&quot;/&gt;&lt;height val=&quot;0&quot;/&gt;&lt;hasText val=&quot;1&quot;/&gt;&lt;paraId val=&quot;3&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quot;/&gt;&lt;/TableIndex&gt;&lt;/ShapeTextInfo&gt;"/>
  <p:tag name="HTML_SHAPEINFO" val="&lt;ThreeDShapeInfo&gt;&lt;uuid val=&quot;&quot;/&gt;&lt;isInvalidForFieldText val=&quot;0&quot;/&gt;&lt;Image&gt;&lt;filename val=&quot;D:\Archive\F Drive\AHRQ TS E-Learning\Module 3\Output-Both\data\asimages\{A0E9EEE3-C56F-43F6-80DB-A5A0A311D233}_8.png&quot;/&gt;&lt;left val=&quot;482&quot;/&gt;&lt;top val=&quot;254&quot;/&gt;&lt;width val=&quot;201&quot;/&gt;&lt;height val=&quot;30&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2511D-A0D8-4CAD-9859-D52619410F4E}&quot;/&gt;&lt;isInvalidForFieldText val=&quot;0&quot;/&gt;&lt;Image&gt;&lt;filename val=&quot;D:\Archive\F Drive\AHRQ TS E-Learning\Module 3\Output-Both\data\asimages\{ED92511D-A0D8-4CAD-9859-D52619410F4E}_8.png&quot;/&gt;&lt;left val=&quot;483&quot;/&gt;&lt;top val=&quot;63&quot;/&gt;&lt;width val=&quot;203&quot;/&gt;&lt;height val=&quot;35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PRESENTER_SHAPEINFO" val="&lt;ThreeDShapeInfo&gt;&lt;uuid val=&quot;{3C0BB3D6-6249-49A1-9C71-C5184A62EC70}&quot;/&gt;&lt;isInvalidForFieldText val=&quot;0&quot;/&gt;&lt;Image&gt;&lt;filename val=&quot;D:\Archive\F Drive\AHRQ TS E-Learning\Module 3\Output-Both\data\asimages\{3C0BB3D6-6249-49A1-9C71-C5184A62EC70}_8.png&quot;/&gt;&lt;left val=&quot;47&quot;/&gt;&lt;top val=&quot;340&quot;/&gt;&lt;width val=&quot;258&quot;/&gt;&lt;height val=&quot;40&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9626</Words>
  <Application>Microsoft Office PowerPoint</Application>
  <PresentationFormat>On-screen Show (16:9)</PresentationFormat>
  <Paragraphs>468</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Office Theme</vt:lpstr>
      <vt:lpstr>Module 3: Communication</vt:lpstr>
      <vt:lpstr>How This Online Course Works</vt:lpstr>
      <vt:lpstr>The Materials You Will Use</vt:lpstr>
      <vt:lpstr>Please Print the Instructor Guide</vt:lpstr>
      <vt:lpstr>Cover Slide: Prepare to Train</vt:lpstr>
      <vt:lpstr>Slide 2: Objectives</vt:lpstr>
      <vt:lpstr>Slide 3: Introduce Communication</vt:lpstr>
      <vt:lpstr>Importance of Communication (Slide 4)</vt:lpstr>
      <vt:lpstr>Communication is…</vt:lpstr>
      <vt:lpstr>Nonverbal Communication</vt:lpstr>
      <vt:lpstr>Standards of Effective Communication</vt:lpstr>
      <vt:lpstr>Communication Challenges</vt:lpstr>
      <vt:lpstr>Communication Challenges Scenario</vt:lpstr>
      <vt:lpstr>Scenario Questions Discussion</vt:lpstr>
      <vt:lpstr>Slide 9: Information Exchange Strategies</vt:lpstr>
      <vt:lpstr>SBAR Provides… (Slide 10)</vt:lpstr>
      <vt:lpstr>Using SBAR with Patients</vt:lpstr>
      <vt:lpstr>Slide 11: SBAR Video</vt:lpstr>
      <vt:lpstr>Video Discussion</vt:lpstr>
      <vt:lpstr>Slide 12: SBAR Exercise</vt:lpstr>
      <vt:lpstr>Call-Out Is… (Slide 13)</vt:lpstr>
      <vt:lpstr>Call Out Video</vt:lpstr>
      <vt:lpstr>Call-Out Video Discussion</vt:lpstr>
      <vt:lpstr>Check-Back Is… (Slide 14)</vt:lpstr>
      <vt:lpstr>Check-Back Video</vt:lpstr>
      <vt:lpstr>Check-Back Video Discussion</vt:lpstr>
      <vt:lpstr>Handoff is… (Slide 15)</vt:lpstr>
      <vt:lpstr>A Handoff Consists of… (Slide 16)</vt:lpstr>
      <vt:lpstr>Handoffs Transfer…</vt:lpstr>
      <vt:lpstr>Handoff Video</vt:lpstr>
      <vt:lpstr>Handoff Video Discussion</vt:lpstr>
      <vt:lpstr>I PASS the BATON (Slide 17)</vt:lpstr>
      <vt:lpstr>I PASS the BATON Video</vt:lpstr>
      <vt:lpstr>I PASS the BATON Video Discussion</vt:lpstr>
      <vt:lpstr>Other Handoff Tools (Slide 18)</vt:lpstr>
      <vt:lpstr>Tools &amp; Strategies Summary</vt:lpstr>
      <vt:lpstr>Slide 20: Applying TeamSTEPPS Exercise</vt:lpstr>
      <vt:lpstr>Module 3 Summary</vt:lpstr>
      <vt:lpstr>Module 3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3: Communication</dc:title>
  <dc:subject>TeamSTEPPS</dc:subject>
  <dc:creator>Agency for Health Care Research and Quality (AHRQ)</dc:creator>
  <cp:lastModifiedBy/>
  <cp:revision>1</cp:revision>
  <dcterms:created xsi:type="dcterms:W3CDTF">2018-11-02T21:38:45Z</dcterms:created>
  <dcterms:modified xsi:type="dcterms:W3CDTF">2018-11-02T21:39:11Z</dcterms:modified>
  <cp:category>TeamSTEPPS</cp:category>
  <cp:contentStatus/>
</cp:coreProperties>
</file>